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701" r:id="rId2"/>
  </p:sldMasterIdLst>
  <p:notesMasterIdLst>
    <p:notesMasterId r:id="rId55"/>
  </p:notesMasterIdLst>
  <p:handoutMasterIdLst>
    <p:handoutMasterId r:id="rId56"/>
  </p:handoutMasterIdLst>
  <p:sldIdLst>
    <p:sldId id="258" r:id="rId3"/>
    <p:sldId id="259" r:id="rId4"/>
    <p:sldId id="367" r:id="rId5"/>
    <p:sldId id="294" r:id="rId6"/>
    <p:sldId id="321" r:id="rId7"/>
    <p:sldId id="323" r:id="rId8"/>
    <p:sldId id="325" r:id="rId9"/>
    <p:sldId id="368" r:id="rId10"/>
    <p:sldId id="329" r:id="rId11"/>
    <p:sldId id="332" r:id="rId12"/>
    <p:sldId id="372" r:id="rId13"/>
    <p:sldId id="333" r:id="rId14"/>
    <p:sldId id="336" r:id="rId15"/>
    <p:sldId id="369" r:id="rId16"/>
    <p:sldId id="340" r:id="rId17"/>
    <p:sldId id="341" r:id="rId18"/>
    <p:sldId id="342" r:id="rId19"/>
    <p:sldId id="343" r:id="rId20"/>
    <p:sldId id="344" r:id="rId21"/>
    <p:sldId id="346" r:id="rId22"/>
    <p:sldId id="347" r:id="rId23"/>
    <p:sldId id="348" r:id="rId24"/>
    <p:sldId id="349" r:id="rId25"/>
    <p:sldId id="350" r:id="rId26"/>
    <p:sldId id="351" r:id="rId27"/>
    <p:sldId id="352" r:id="rId28"/>
    <p:sldId id="353" r:id="rId29"/>
    <p:sldId id="354" r:id="rId30"/>
    <p:sldId id="355" r:id="rId31"/>
    <p:sldId id="356" r:id="rId32"/>
    <p:sldId id="359" r:id="rId33"/>
    <p:sldId id="360" r:id="rId34"/>
    <p:sldId id="363" r:id="rId35"/>
    <p:sldId id="380" r:id="rId36"/>
    <p:sldId id="381" r:id="rId37"/>
    <p:sldId id="382" r:id="rId38"/>
    <p:sldId id="383" r:id="rId39"/>
    <p:sldId id="384" r:id="rId40"/>
    <p:sldId id="386" r:id="rId41"/>
    <p:sldId id="387" r:id="rId42"/>
    <p:sldId id="388" r:id="rId43"/>
    <p:sldId id="389" r:id="rId44"/>
    <p:sldId id="373" r:id="rId45"/>
    <p:sldId id="324" r:id="rId46"/>
    <p:sldId id="337" r:id="rId47"/>
    <p:sldId id="295" r:id="rId48"/>
    <p:sldId id="338" r:id="rId49"/>
    <p:sldId id="339" r:id="rId50"/>
    <p:sldId id="375" r:id="rId51"/>
    <p:sldId id="374" r:id="rId52"/>
    <p:sldId id="377" r:id="rId53"/>
    <p:sldId id="379" r:id="rId54"/>
  </p:sldIdLst>
  <p:sldSz cx="9144000" cy="5143500" type="screen16x9"/>
  <p:notesSz cx="7104063" cy="102346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87">
          <p15:clr>
            <a:srgbClr val="A4A3A4"/>
          </p15:clr>
        </p15:guide>
        <p15:guide id="2" pos="55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ie" initials="V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E88"/>
    <a:srgbClr val="009999"/>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7" autoAdjust="0"/>
    <p:restoredTop sz="74067" autoAdjust="0"/>
  </p:normalViewPr>
  <p:slideViewPr>
    <p:cSldViewPr snapToGrid="0" snapToObjects="1">
      <p:cViewPr>
        <p:scale>
          <a:sx n="66" d="100"/>
          <a:sy n="66" d="100"/>
        </p:scale>
        <p:origin x="-1566" y="-186"/>
      </p:cViewPr>
      <p:guideLst>
        <p:guide orient="horz" pos="1187"/>
        <p:guide pos="555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8EE899-FF25-4E8A-8298-EECA72F67A2B}"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fr-BE"/>
        </a:p>
      </dgm:t>
    </dgm:pt>
    <dgm:pt modelId="{ACA99D37-8626-47EA-B230-5A894E2ADF5D}">
      <dgm:prSet phldrT="[Texte]" custT="1"/>
      <dgm:spPr/>
      <dgm:t>
        <a:bodyPr/>
        <a:lstStyle/>
        <a:p>
          <a:r>
            <a:rPr lang="fr-BE" sz="3200" dirty="0" smtClean="0"/>
            <a:t>Engagement scolaire</a:t>
          </a:r>
          <a:endParaRPr lang="fr-BE" sz="3200" dirty="0"/>
        </a:p>
      </dgm:t>
    </dgm:pt>
    <dgm:pt modelId="{B8A372EB-73E7-4393-BA81-5CF0E756DE7D}" type="parTrans" cxnId="{738B35A4-C432-400F-B15D-D40735E83686}">
      <dgm:prSet/>
      <dgm:spPr/>
      <dgm:t>
        <a:bodyPr/>
        <a:lstStyle/>
        <a:p>
          <a:endParaRPr lang="fr-BE"/>
        </a:p>
      </dgm:t>
    </dgm:pt>
    <dgm:pt modelId="{DA604E0D-3CEA-4487-99BC-20176811BFB0}" type="sibTrans" cxnId="{738B35A4-C432-400F-B15D-D40735E83686}">
      <dgm:prSet/>
      <dgm:spPr/>
      <dgm:t>
        <a:bodyPr/>
        <a:lstStyle/>
        <a:p>
          <a:endParaRPr lang="fr-BE"/>
        </a:p>
      </dgm:t>
    </dgm:pt>
    <dgm:pt modelId="{C86460F6-CE5E-4A8B-ADE3-7426C4CB2C5B}">
      <dgm:prSet phldrT="[Texte]" custT="1"/>
      <dgm:spPr/>
      <dgm:t>
        <a:bodyPr/>
        <a:lstStyle/>
        <a:p>
          <a:pPr algn="l" defTabSz="889000"/>
          <a:r>
            <a:rPr lang="fr-BE" sz="2000" kern="1200" dirty="0" smtClean="0"/>
            <a:t>- Effets de pairs </a:t>
          </a:r>
          <a:r>
            <a:rPr lang="fr-BE" sz="1800" kern="1200" dirty="0" smtClean="0"/>
            <a:t>(</a:t>
          </a:r>
          <a:r>
            <a:rPr lang="fr-BE" sz="1600" kern="1200" dirty="0" smtClean="0">
              <a:solidFill>
                <a:schemeClr val="tx1"/>
              </a:solidFill>
              <a:latin typeface="+mn-lt"/>
              <a:ea typeface="+mn-ea"/>
              <a:cs typeface="+mn-cs"/>
            </a:rPr>
            <a:t>Hernandez, </a:t>
          </a:r>
          <a:r>
            <a:rPr lang="fr-BE" sz="1600" kern="1200" dirty="0" err="1" smtClean="0"/>
            <a:t>Oubrayrie</a:t>
          </a:r>
          <a:r>
            <a:rPr lang="fr-BE" sz="1600" kern="1200" dirty="0" smtClean="0"/>
            <a:t>-Roussel, &amp; </a:t>
          </a:r>
          <a:r>
            <a:rPr lang="fr-BE" sz="1600" kern="1200" dirty="0" err="1" smtClean="0"/>
            <a:t>Preteur</a:t>
          </a:r>
          <a:r>
            <a:rPr lang="fr-BE" sz="1600" kern="1200" dirty="0" smtClean="0"/>
            <a:t> </a:t>
          </a:r>
          <a:r>
            <a:rPr lang="fr-BE" sz="1600" kern="1200" dirty="0" smtClean="0">
              <a:solidFill>
                <a:schemeClr val="tx1"/>
              </a:solidFill>
              <a:latin typeface="+mn-lt"/>
              <a:ea typeface="+mn-ea"/>
              <a:cs typeface="+mn-cs"/>
            </a:rPr>
            <a:t>, 2012)</a:t>
          </a:r>
          <a:endParaRPr lang="fr-BE" sz="1800" kern="1200" dirty="0">
            <a:solidFill>
              <a:schemeClr val="tx1"/>
            </a:solidFill>
            <a:latin typeface="+mn-lt"/>
            <a:ea typeface="+mn-ea"/>
            <a:cs typeface="+mn-cs"/>
          </a:endParaRPr>
        </a:p>
      </dgm:t>
    </dgm:pt>
    <dgm:pt modelId="{6788C119-A496-4977-A723-21DD015BA887}" type="parTrans" cxnId="{E2094501-429F-4A52-8B6A-8F8FCA766BC3}">
      <dgm:prSet/>
      <dgm:spPr/>
      <dgm:t>
        <a:bodyPr/>
        <a:lstStyle/>
        <a:p>
          <a:endParaRPr lang="fr-BE"/>
        </a:p>
      </dgm:t>
    </dgm:pt>
    <dgm:pt modelId="{2EEFF6CA-D980-4BCC-9EAA-9E98E937E6FF}" type="sibTrans" cxnId="{E2094501-429F-4A52-8B6A-8F8FCA766BC3}">
      <dgm:prSet/>
      <dgm:spPr/>
      <dgm:t>
        <a:bodyPr/>
        <a:lstStyle/>
        <a:p>
          <a:endParaRPr lang="fr-BE"/>
        </a:p>
      </dgm:t>
    </dgm:pt>
    <dgm:pt modelId="{F6385696-F498-4998-8DC0-BA10E9EE48BD}">
      <dgm:prSet phldrT="[Texte]" custT="1"/>
      <dgm:spPr/>
      <dgm:t>
        <a:bodyPr/>
        <a:lstStyle/>
        <a:p>
          <a:r>
            <a:rPr lang="fr-BE" sz="3200" dirty="0" smtClean="0"/>
            <a:t>Absentéisme</a:t>
          </a:r>
          <a:endParaRPr lang="fr-BE" sz="3200" dirty="0"/>
        </a:p>
      </dgm:t>
    </dgm:pt>
    <dgm:pt modelId="{3347F1CA-5FC6-4CED-90F4-909D89AEDFB0}" type="parTrans" cxnId="{EE657CF2-6A0D-4224-B431-F3DF06AA6A63}">
      <dgm:prSet/>
      <dgm:spPr/>
      <dgm:t>
        <a:bodyPr/>
        <a:lstStyle/>
        <a:p>
          <a:endParaRPr lang="fr-BE"/>
        </a:p>
      </dgm:t>
    </dgm:pt>
    <dgm:pt modelId="{BEA47671-80AA-41C9-BB7B-6A5481E8303F}" type="sibTrans" cxnId="{EE657CF2-6A0D-4224-B431-F3DF06AA6A63}">
      <dgm:prSet/>
      <dgm:spPr/>
      <dgm:t>
        <a:bodyPr/>
        <a:lstStyle/>
        <a:p>
          <a:endParaRPr lang="fr-BE"/>
        </a:p>
      </dgm:t>
    </dgm:pt>
    <dgm:pt modelId="{C5650475-3812-4AE1-ACD0-FA61B7AFB6AD}">
      <dgm:prSet phldrT="[Texte]" custT="1"/>
      <dgm:spPr/>
      <dgm:t>
        <a:bodyPr/>
        <a:lstStyle/>
        <a:p>
          <a:r>
            <a:rPr lang="fr-BE" sz="1900" dirty="0" smtClean="0"/>
            <a:t>- Relations élèves-enseignants </a:t>
          </a:r>
          <a:r>
            <a:rPr lang="fr-BE" sz="1400" dirty="0" smtClean="0"/>
            <a:t>(</a:t>
          </a:r>
          <a:r>
            <a:rPr lang="fr-BE" sz="1400" dirty="0" err="1" smtClean="0"/>
            <a:t>Crosnoe</a:t>
          </a:r>
          <a:r>
            <a:rPr lang="fr-BE" sz="1400" dirty="0" smtClean="0"/>
            <a:t>, </a:t>
          </a:r>
          <a:r>
            <a:rPr lang="fr-BE" sz="1400" dirty="0" err="1" smtClean="0"/>
            <a:t>Kirkpatrick</a:t>
          </a:r>
          <a:r>
            <a:rPr lang="fr-BE" sz="1400" dirty="0" smtClean="0"/>
            <a:t>, Johnson, &amp; Elder, 2004, Lessard, Poirier, &amp;Fortin, 2010)</a:t>
          </a:r>
          <a:endParaRPr lang="fr-BE" sz="1400" dirty="0"/>
        </a:p>
      </dgm:t>
    </dgm:pt>
    <dgm:pt modelId="{092D85EA-C0C2-4728-B043-1C4067A194E6}" type="parTrans" cxnId="{85A58756-D735-48DE-899F-747AE2ECA6D3}">
      <dgm:prSet/>
      <dgm:spPr/>
      <dgm:t>
        <a:bodyPr/>
        <a:lstStyle/>
        <a:p>
          <a:endParaRPr lang="fr-BE"/>
        </a:p>
      </dgm:t>
    </dgm:pt>
    <dgm:pt modelId="{D0E4DAC7-6383-40A9-A9CB-11F78F6990A6}" type="sibTrans" cxnId="{85A58756-D735-48DE-899F-747AE2ECA6D3}">
      <dgm:prSet/>
      <dgm:spPr/>
      <dgm:t>
        <a:bodyPr/>
        <a:lstStyle/>
        <a:p>
          <a:endParaRPr lang="fr-BE"/>
        </a:p>
      </dgm:t>
    </dgm:pt>
    <dgm:pt modelId="{E1A30B18-F1DA-429D-9F4F-779D2B7C6519}">
      <dgm:prSet phldrT="[Texte]" custT="1"/>
      <dgm:spPr/>
      <dgm:t>
        <a:bodyPr/>
        <a:lstStyle/>
        <a:p>
          <a:r>
            <a:rPr lang="fr-BE" sz="3200" dirty="0" smtClean="0"/>
            <a:t>Décrochage</a:t>
          </a:r>
          <a:endParaRPr lang="fr-BE" sz="3200" dirty="0"/>
        </a:p>
      </dgm:t>
    </dgm:pt>
    <dgm:pt modelId="{6700AD42-DEEF-4EBD-9817-D9C25349AE51}" type="parTrans" cxnId="{8878C5F7-E902-4E25-A57F-5A638808135C}">
      <dgm:prSet/>
      <dgm:spPr/>
      <dgm:t>
        <a:bodyPr/>
        <a:lstStyle/>
        <a:p>
          <a:endParaRPr lang="fr-BE"/>
        </a:p>
      </dgm:t>
    </dgm:pt>
    <dgm:pt modelId="{46EFC4A3-330D-4151-A41C-2ABD85297601}" type="sibTrans" cxnId="{8878C5F7-E902-4E25-A57F-5A638808135C}">
      <dgm:prSet/>
      <dgm:spPr/>
      <dgm:t>
        <a:bodyPr/>
        <a:lstStyle/>
        <a:p>
          <a:endParaRPr lang="fr-BE"/>
        </a:p>
      </dgm:t>
    </dgm:pt>
    <dgm:pt modelId="{21774F10-D397-4EBB-8F99-612BB823ECCD}" type="pres">
      <dgm:prSet presAssocID="{BC8EE899-FF25-4E8A-8298-EECA72F67A2B}" presName="Name0" presStyleCnt="0">
        <dgm:presLayoutVars>
          <dgm:chMax val="7"/>
          <dgm:chPref val="5"/>
        </dgm:presLayoutVars>
      </dgm:prSet>
      <dgm:spPr/>
      <dgm:t>
        <a:bodyPr/>
        <a:lstStyle/>
        <a:p>
          <a:endParaRPr lang="fr-BE"/>
        </a:p>
      </dgm:t>
    </dgm:pt>
    <dgm:pt modelId="{1AD206D7-73E6-451E-8750-0EBB4A6F6C11}" type="pres">
      <dgm:prSet presAssocID="{BC8EE899-FF25-4E8A-8298-EECA72F67A2B}" presName="arrowNode" presStyleLbl="node1" presStyleIdx="0" presStyleCnt="1" custLinFactNeighborX="42515" custLinFactNeighborY="-5404"/>
      <dgm:spPr/>
    </dgm:pt>
    <dgm:pt modelId="{B0196A90-1FB3-4E0A-B126-2379898EA4A9}" type="pres">
      <dgm:prSet presAssocID="{ACA99D37-8626-47EA-B230-5A894E2ADF5D}" presName="txNode1" presStyleLbl="revTx" presStyleIdx="0" presStyleCnt="5" custScaleX="149874" custLinFactNeighborX="8415" custLinFactNeighborY="13098">
        <dgm:presLayoutVars>
          <dgm:bulletEnabled val="1"/>
        </dgm:presLayoutVars>
      </dgm:prSet>
      <dgm:spPr/>
      <dgm:t>
        <a:bodyPr/>
        <a:lstStyle/>
        <a:p>
          <a:endParaRPr lang="fr-BE"/>
        </a:p>
      </dgm:t>
    </dgm:pt>
    <dgm:pt modelId="{0BA4DAE9-24BE-4446-93B1-4F115AB5887B}" type="pres">
      <dgm:prSet presAssocID="{C86460F6-CE5E-4A8B-ADE3-7426C4CB2C5B}" presName="txNode2" presStyleLbl="revTx" presStyleIdx="1" presStyleCnt="5" custScaleX="101096" custScaleY="153064" custLinFactX="-53424" custLinFactY="81189" custLinFactNeighborX="-100000" custLinFactNeighborY="100000">
        <dgm:presLayoutVars>
          <dgm:bulletEnabled val="1"/>
        </dgm:presLayoutVars>
      </dgm:prSet>
      <dgm:spPr/>
      <dgm:t>
        <a:bodyPr/>
        <a:lstStyle/>
        <a:p>
          <a:endParaRPr lang="fr-BE"/>
        </a:p>
      </dgm:t>
    </dgm:pt>
    <dgm:pt modelId="{A59F99D1-6FEB-4C44-8E4E-56DF4FAD891C}" type="pres">
      <dgm:prSet presAssocID="{2EEFF6CA-D980-4BCC-9EAA-9E98E937E6FF}" presName="dotNode2" presStyleCnt="0"/>
      <dgm:spPr/>
    </dgm:pt>
    <dgm:pt modelId="{DD4A7497-6B8A-4248-BAC3-BF666B59DDCC}" type="pres">
      <dgm:prSet presAssocID="{2EEFF6CA-D980-4BCC-9EAA-9E98E937E6FF}" presName="dotRepeatNode" presStyleLbl="fgShp" presStyleIdx="0" presStyleCnt="3" custFlipVert="0" custScaleX="392651" custScaleY="252721" custLinFactY="-200000" custLinFactNeighborX="84387" custLinFactNeighborY="-281643"/>
      <dgm:spPr/>
      <dgm:t>
        <a:bodyPr/>
        <a:lstStyle/>
        <a:p>
          <a:endParaRPr lang="fr-BE"/>
        </a:p>
      </dgm:t>
    </dgm:pt>
    <dgm:pt modelId="{8829C697-2DE0-4F2C-AFB7-F93A41E35AB0}" type="pres">
      <dgm:prSet presAssocID="{F6385696-F498-4998-8DC0-BA10E9EE48BD}" presName="txNode3" presStyleLbl="revTx" presStyleIdx="2" presStyleCnt="5" custScaleX="154222" custScaleY="118749" custLinFactNeighborX="40108" custLinFactNeighborY="4408">
        <dgm:presLayoutVars>
          <dgm:bulletEnabled val="1"/>
        </dgm:presLayoutVars>
      </dgm:prSet>
      <dgm:spPr/>
      <dgm:t>
        <a:bodyPr/>
        <a:lstStyle/>
        <a:p>
          <a:endParaRPr lang="fr-BE"/>
        </a:p>
      </dgm:t>
    </dgm:pt>
    <dgm:pt modelId="{D075DD1F-6758-419A-A0CF-9F84FEC4D9EC}" type="pres">
      <dgm:prSet presAssocID="{BEA47671-80AA-41C9-BB7B-6A5481E8303F}" presName="dotNode3" presStyleCnt="0"/>
      <dgm:spPr/>
    </dgm:pt>
    <dgm:pt modelId="{C2D99E5D-66A4-475B-A74C-5FE144285E85}" type="pres">
      <dgm:prSet presAssocID="{BEA47671-80AA-41C9-BB7B-6A5481E8303F}" presName="dotRepeatNode" presStyleLbl="fgShp" presStyleIdx="1" presStyleCnt="3" custFlipVert="1" custFlipHor="1" custScaleX="195641" custScaleY="118775" custLinFactX="400000" custLinFactNeighborX="425679" custLinFactNeighborY="-49974"/>
      <dgm:spPr/>
      <dgm:t>
        <a:bodyPr/>
        <a:lstStyle/>
        <a:p>
          <a:endParaRPr lang="fr-BE"/>
        </a:p>
      </dgm:t>
    </dgm:pt>
    <dgm:pt modelId="{C7BB44B1-F64D-4F41-B991-187561AA2F99}" type="pres">
      <dgm:prSet presAssocID="{C5650475-3812-4AE1-ACD0-FA61B7AFB6AD}" presName="txNode4" presStyleLbl="revTx" presStyleIdx="3" presStyleCnt="5" custScaleX="199174" custScaleY="118751" custLinFactX="-100000" custLinFactY="78609" custLinFactNeighborX="-167096" custLinFactNeighborY="100000">
        <dgm:presLayoutVars>
          <dgm:bulletEnabled val="1"/>
        </dgm:presLayoutVars>
      </dgm:prSet>
      <dgm:spPr/>
      <dgm:t>
        <a:bodyPr/>
        <a:lstStyle/>
        <a:p>
          <a:endParaRPr lang="fr-BE"/>
        </a:p>
      </dgm:t>
    </dgm:pt>
    <dgm:pt modelId="{4D5E7BA2-DBC0-4903-BCD4-BC7719FDDDE0}" type="pres">
      <dgm:prSet presAssocID="{D0E4DAC7-6383-40A9-A9CB-11F78F6990A6}" presName="dotNode4" presStyleCnt="0"/>
      <dgm:spPr/>
    </dgm:pt>
    <dgm:pt modelId="{057ACEE2-EB76-471A-9138-E796D769F670}" type="pres">
      <dgm:prSet presAssocID="{D0E4DAC7-6383-40A9-A9CB-11F78F6990A6}" presName="dotRepeatNode" presStyleLbl="fgShp" presStyleIdx="2" presStyleCnt="3" custScaleX="280233" custScaleY="172014" custLinFactX="713740" custLinFactY="607321" custLinFactNeighborX="800000" custLinFactNeighborY="700000"/>
      <dgm:spPr/>
      <dgm:t>
        <a:bodyPr/>
        <a:lstStyle/>
        <a:p>
          <a:endParaRPr lang="fr-BE"/>
        </a:p>
      </dgm:t>
    </dgm:pt>
    <dgm:pt modelId="{1F2FB651-5B81-4125-8D09-1DEC9A669888}" type="pres">
      <dgm:prSet presAssocID="{E1A30B18-F1DA-429D-9F4F-779D2B7C6519}" presName="txNode5" presStyleLbl="revTx" presStyleIdx="4" presStyleCnt="5" custScaleX="130534" custLinFactNeighborX="40499" custLinFactNeighborY="3716">
        <dgm:presLayoutVars>
          <dgm:bulletEnabled val="1"/>
        </dgm:presLayoutVars>
      </dgm:prSet>
      <dgm:spPr/>
      <dgm:t>
        <a:bodyPr/>
        <a:lstStyle/>
        <a:p>
          <a:endParaRPr lang="fr-BE"/>
        </a:p>
      </dgm:t>
    </dgm:pt>
  </dgm:ptLst>
  <dgm:cxnLst>
    <dgm:cxn modelId="{98CC14B8-7605-4EAD-8739-347530492F71}" type="presOf" srcId="{BEA47671-80AA-41C9-BB7B-6A5481E8303F}" destId="{C2D99E5D-66A4-475B-A74C-5FE144285E85}" srcOrd="0" destOrd="0" presId="urn:microsoft.com/office/officeart/2009/3/layout/DescendingProcess"/>
    <dgm:cxn modelId="{0A87357D-739C-4BB8-8735-D783CCBF93F4}" type="presOf" srcId="{E1A30B18-F1DA-429D-9F4F-779D2B7C6519}" destId="{1F2FB651-5B81-4125-8D09-1DEC9A669888}" srcOrd="0" destOrd="0" presId="urn:microsoft.com/office/officeart/2009/3/layout/DescendingProcess"/>
    <dgm:cxn modelId="{AA78A799-4C68-4D64-8917-EC5B138CDF25}" type="presOf" srcId="{C5650475-3812-4AE1-ACD0-FA61B7AFB6AD}" destId="{C7BB44B1-F64D-4F41-B991-187561AA2F99}" srcOrd="0" destOrd="0" presId="urn:microsoft.com/office/officeart/2009/3/layout/DescendingProcess"/>
    <dgm:cxn modelId="{85A58756-D735-48DE-899F-747AE2ECA6D3}" srcId="{BC8EE899-FF25-4E8A-8298-EECA72F67A2B}" destId="{C5650475-3812-4AE1-ACD0-FA61B7AFB6AD}" srcOrd="3" destOrd="0" parTransId="{092D85EA-C0C2-4728-B043-1C4067A194E6}" sibTransId="{D0E4DAC7-6383-40A9-A9CB-11F78F6990A6}"/>
    <dgm:cxn modelId="{8878C5F7-E902-4E25-A57F-5A638808135C}" srcId="{BC8EE899-FF25-4E8A-8298-EECA72F67A2B}" destId="{E1A30B18-F1DA-429D-9F4F-779D2B7C6519}" srcOrd="4" destOrd="0" parTransId="{6700AD42-DEEF-4EBD-9817-D9C25349AE51}" sibTransId="{46EFC4A3-330D-4151-A41C-2ABD85297601}"/>
    <dgm:cxn modelId="{890A75C5-9B6A-45D1-90E2-098F9E430824}" type="presOf" srcId="{2EEFF6CA-D980-4BCC-9EAA-9E98E937E6FF}" destId="{DD4A7497-6B8A-4248-BAC3-BF666B59DDCC}" srcOrd="0" destOrd="0" presId="urn:microsoft.com/office/officeart/2009/3/layout/DescendingProcess"/>
    <dgm:cxn modelId="{E2094501-429F-4A52-8B6A-8F8FCA766BC3}" srcId="{BC8EE899-FF25-4E8A-8298-EECA72F67A2B}" destId="{C86460F6-CE5E-4A8B-ADE3-7426C4CB2C5B}" srcOrd="1" destOrd="0" parTransId="{6788C119-A496-4977-A723-21DD015BA887}" sibTransId="{2EEFF6CA-D980-4BCC-9EAA-9E98E937E6FF}"/>
    <dgm:cxn modelId="{EE2B032E-8C7D-43D8-961C-D7DC7246A960}" type="presOf" srcId="{ACA99D37-8626-47EA-B230-5A894E2ADF5D}" destId="{B0196A90-1FB3-4E0A-B126-2379898EA4A9}" srcOrd="0" destOrd="0" presId="urn:microsoft.com/office/officeart/2009/3/layout/DescendingProcess"/>
    <dgm:cxn modelId="{C2FEDEEB-40D7-49A1-93B1-D09125853D12}" type="presOf" srcId="{F6385696-F498-4998-8DC0-BA10E9EE48BD}" destId="{8829C697-2DE0-4F2C-AFB7-F93A41E35AB0}" srcOrd="0" destOrd="0" presId="urn:microsoft.com/office/officeart/2009/3/layout/DescendingProcess"/>
    <dgm:cxn modelId="{2C9C5BF1-A25A-4EC3-9D28-2F933E220DE6}" type="presOf" srcId="{BC8EE899-FF25-4E8A-8298-EECA72F67A2B}" destId="{21774F10-D397-4EBB-8F99-612BB823ECCD}" srcOrd="0" destOrd="0" presId="urn:microsoft.com/office/officeart/2009/3/layout/DescendingProcess"/>
    <dgm:cxn modelId="{76197171-4D3E-4096-B988-D5BEEFDFC902}" type="presOf" srcId="{C86460F6-CE5E-4A8B-ADE3-7426C4CB2C5B}" destId="{0BA4DAE9-24BE-4446-93B1-4F115AB5887B}" srcOrd="0" destOrd="0" presId="urn:microsoft.com/office/officeart/2009/3/layout/DescendingProcess"/>
    <dgm:cxn modelId="{3E1B8D65-B299-47D7-A03B-B67644E9339A}" type="presOf" srcId="{D0E4DAC7-6383-40A9-A9CB-11F78F6990A6}" destId="{057ACEE2-EB76-471A-9138-E796D769F670}" srcOrd="0" destOrd="0" presId="urn:microsoft.com/office/officeart/2009/3/layout/DescendingProcess"/>
    <dgm:cxn modelId="{738B35A4-C432-400F-B15D-D40735E83686}" srcId="{BC8EE899-FF25-4E8A-8298-EECA72F67A2B}" destId="{ACA99D37-8626-47EA-B230-5A894E2ADF5D}" srcOrd="0" destOrd="0" parTransId="{B8A372EB-73E7-4393-BA81-5CF0E756DE7D}" sibTransId="{DA604E0D-3CEA-4487-99BC-20176811BFB0}"/>
    <dgm:cxn modelId="{EE657CF2-6A0D-4224-B431-F3DF06AA6A63}" srcId="{BC8EE899-FF25-4E8A-8298-EECA72F67A2B}" destId="{F6385696-F498-4998-8DC0-BA10E9EE48BD}" srcOrd="2" destOrd="0" parTransId="{3347F1CA-5FC6-4CED-90F4-909D89AEDFB0}" sibTransId="{BEA47671-80AA-41C9-BB7B-6A5481E8303F}"/>
    <dgm:cxn modelId="{CFC94C7C-E490-4E4B-9D59-9E576C199B55}" type="presParOf" srcId="{21774F10-D397-4EBB-8F99-612BB823ECCD}" destId="{1AD206D7-73E6-451E-8750-0EBB4A6F6C11}" srcOrd="0" destOrd="0" presId="urn:microsoft.com/office/officeart/2009/3/layout/DescendingProcess"/>
    <dgm:cxn modelId="{B347156E-50BA-4140-B89D-A7D58375737C}" type="presParOf" srcId="{21774F10-D397-4EBB-8F99-612BB823ECCD}" destId="{B0196A90-1FB3-4E0A-B126-2379898EA4A9}" srcOrd="1" destOrd="0" presId="urn:microsoft.com/office/officeart/2009/3/layout/DescendingProcess"/>
    <dgm:cxn modelId="{D1455E1F-AA8E-4509-91F6-8B453F380DA2}" type="presParOf" srcId="{21774F10-D397-4EBB-8F99-612BB823ECCD}" destId="{0BA4DAE9-24BE-4446-93B1-4F115AB5887B}" srcOrd="2" destOrd="0" presId="urn:microsoft.com/office/officeart/2009/3/layout/DescendingProcess"/>
    <dgm:cxn modelId="{047750FA-70DC-4F30-B1CA-3A051D603025}" type="presParOf" srcId="{21774F10-D397-4EBB-8F99-612BB823ECCD}" destId="{A59F99D1-6FEB-4C44-8E4E-56DF4FAD891C}" srcOrd="3" destOrd="0" presId="urn:microsoft.com/office/officeart/2009/3/layout/DescendingProcess"/>
    <dgm:cxn modelId="{28D69B66-74E8-4F65-B650-109B4B06FE91}" type="presParOf" srcId="{A59F99D1-6FEB-4C44-8E4E-56DF4FAD891C}" destId="{DD4A7497-6B8A-4248-BAC3-BF666B59DDCC}" srcOrd="0" destOrd="0" presId="urn:microsoft.com/office/officeart/2009/3/layout/DescendingProcess"/>
    <dgm:cxn modelId="{BEFFE053-91AD-47EB-A309-3F4D1BAEB068}" type="presParOf" srcId="{21774F10-D397-4EBB-8F99-612BB823ECCD}" destId="{8829C697-2DE0-4F2C-AFB7-F93A41E35AB0}" srcOrd="4" destOrd="0" presId="urn:microsoft.com/office/officeart/2009/3/layout/DescendingProcess"/>
    <dgm:cxn modelId="{C8A7D472-0C24-48E3-98BB-805BA36EDDD3}" type="presParOf" srcId="{21774F10-D397-4EBB-8F99-612BB823ECCD}" destId="{D075DD1F-6758-419A-A0CF-9F84FEC4D9EC}" srcOrd="5" destOrd="0" presId="urn:microsoft.com/office/officeart/2009/3/layout/DescendingProcess"/>
    <dgm:cxn modelId="{28B5C5C1-21DB-42CB-95AF-185891F5C28E}" type="presParOf" srcId="{D075DD1F-6758-419A-A0CF-9F84FEC4D9EC}" destId="{C2D99E5D-66A4-475B-A74C-5FE144285E85}" srcOrd="0" destOrd="0" presId="urn:microsoft.com/office/officeart/2009/3/layout/DescendingProcess"/>
    <dgm:cxn modelId="{02680A3D-DBCC-42FC-9662-4AB012A133A0}" type="presParOf" srcId="{21774F10-D397-4EBB-8F99-612BB823ECCD}" destId="{C7BB44B1-F64D-4F41-B991-187561AA2F99}" srcOrd="6" destOrd="0" presId="urn:microsoft.com/office/officeart/2009/3/layout/DescendingProcess"/>
    <dgm:cxn modelId="{29DA4BA7-3908-4607-BEF2-F61F0AF32A51}" type="presParOf" srcId="{21774F10-D397-4EBB-8F99-612BB823ECCD}" destId="{4D5E7BA2-DBC0-4903-BCD4-BC7719FDDDE0}" srcOrd="7" destOrd="0" presId="urn:microsoft.com/office/officeart/2009/3/layout/DescendingProcess"/>
    <dgm:cxn modelId="{9B044814-75ED-46D9-8319-19B994321375}" type="presParOf" srcId="{4D5E7BA2-DBC0-4903-BCD4-BC7719FDDDE0}" destId="{057ACEE2-EB76-471A-9138-E796D769F670}" srcOrd="0" destOrd="0" presId="urn:microsoft.com/office/officeart/2009/3/layout/DescendingProcess"/>
    <dgm:cxn modelId="{54B394A0-40C6-4147-B99F-3A9ABCA159EB}" type="presParOf" srcId="{21774F10-D397-4EBB-8F99-612BB823ECCD}" destId="{1F2FB651-5B81-4125-8D09-1DEC9A669888}"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4458" tIns="47229" rIns="94458" bIns="47229" rtlCol="0"/>
          <a:lstStyle>
            <a:lvl1pPr algn="l">
              <a:defRPr sz="1200"/>
            </a:lvl1pPr>
          </a:lstStyle>
          <a:p>
            <a:endParaRPr lang="fr-BE"/>
          </a:p>
        </p:txBody>
      </p:sp>
      <p:sp>
        <p:nvSpPr>
          <p:cNvPr id="3" name="Espace réservé de la date 2"/>
          <p:cNvSpPr>
            <a:spLocks noGrp="1"/>
          </p:cNvSpPr>
          <p:nvPr>
            <p:ph type="dt" sz="quarter" idx="1"/>
          </p:nvPr>
        </p:nvSpPr>
        <p:spPr>
          <a:xfrm>
            <a:off x="4023992" y="0"/>
            <a:ext cx="3078427" cy="513508"/>
          </a:xfrm>
          <a:prstGeom prst="rect">
            <a:avLst/>
          </a:prstGeom>
        </p:spPr>
        <p:txBody>
          <a:bodyPr vert="horz" lIns="94458" tIns="47229" rIns="94458" bIns="47229" rtlCol="0"/>
          <a:lstStyle>
            <a:lvl1pPr algn="r">
              <a:defRPr sz="1200"/>
            </a:lvl1pPr>
          </a:lstStyle>
          <a:p>
            <a:fld id="{FA3C7FA8-EAC1-425E-B71D-855322271CB7}" type="datetimeFigureOut">
              <a:rPr lang="fr-BE" smtClean="0"/>
              <a:t>14/06/2019</a:t>
            </a:fld>
            <a:endParaRPr lang="fr-BE"/>
          </a:p>
        </p:txBody>
      </p:sp>
      <p:sp>
        <p:nvSpPr>
          <p:cNvPr id="4" name="Espace réservé du pied de page 3"/>
          <p:cNvSpPr>
            <a:spLocks noGrp="1"/>
          </p:cNvSpPr>
          <p:nvPr>
            <p:ph type="ftr" sz="quarter" idx="2"/>
          </p:nvPr>
        </p:nvSpPr>
        <p:spPr>
          <a:xfrm>
            <a:off x="0" y="9721107"/>
            <a:ext cx="3078427" cy="513507"/>
          </a:xfrm>
          <a:prstGeom prst="rect">
            <a:avLst/>
          </a:prstGeom>
        </p:spPr>
        <p:txBody>
          <a:bodyPr vert="horz" lIns="94458" tIns="47229" rIns="94458" bIns="47229"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4023992" y="9721107"/>
            <a:ext cx="3078427" cy="513507"/>
          </a:xfrm>
          <a:prstGeom prst="rect">
            <a:avLst/>
          </a:prstGeom>
        </p:spPr>
        <p:txBody>
          <a:bodyPr vert="horz" lIns="94458" tIns="47229" rIns="94458" bIns="47229" rtlCol="0" anchor="b"/>
          <a:lstStyle>
            <a:lvl1pPr algn="r">
              <a:defRPr sz="1200"/>
            </a:lvl1pPr>
          </a:lstStyle>
          <a:p>
            <a:fld id="{05D04413-7A70-4D54-84AC-44E7214A7BA4}" type="slidenum">
              <a:rPr lang="fr-BE" smtClean="0"/>
              <a:t>‹N°›</a:t>
            </a:fld>
            <a:endParaRPr lang="fr-BE"/>
          </a:p>
        </p:txBody>
      </p:sp>
    </p:spTree>
    <p:extLst>
      <p:ext uri="{BB962C8B-B14F-4D97-AF65-F5344CB8AC3E}">
        <p14:creationId xmlns:p14="http://schemas.microsoft.com/office/powerpoint/2010/main" val="3699021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4458" tIns="47229" rIns="94458" bIns="47229" rtlCol="0"/>
          <a:lstStyle>
            <a:lvl1pPr algn="l">
              <a:defRPr sz="1200"/>
            </a:lvl1pPr>
          </a:lstStyle>
          <a:p>
            <a:endParaRPr lang="fr-FR"/>
          </a:p>
        </p:txBody>
      </p:sp>
      <p:sp>
        <p:nvSpPr>
          <p:cNvPr id="3" name="Espace réservé de la date 2"/>
          <p:cNvSpPr>
            <a:spLocks noGrp="1"/>
          </p:cNvSpPr>
          <p:nvPr>
            <p:ph type="dt" idx="1"/>
          </p:nvPr>
        </p:nvSpPr>
        <p:spPr>
          <a:xfrm>
            <a:off x="4023992" y="0"/>
            <a:ext cx="3078427" cy="513508"/>
          </a:xfrm>
          <a:prstGeom prst="rect">
            <a:avLst/>
          </a:prstGeom>
        </p:spPr>
        <p:txBody>
          <a:bodyPr vert="horz" lIns="94458" tIns="47229" rIns="94458" bIns="47229" rtlCol="0"/>
          <a:lstStyle>
            <a:lvl1pPr algn="r">
              <a:defRPr sz="1200"/>
            </a:lvl1pPr>
          </a:lstStyle>
          <a:p>
            <a:fld id="{2DBC4FE2-06EE-BF4A-9494-210C051E7FA0}" type="datetimeFigureOut">
              <a:rPr lang="fr-FR" smtClean="0"/>
              <a:t>14/06/2019</a:t>
            </a:fld>
            <a:endParaRPr lang="fr-FR"/>
          </a:p>
        </p:txBody>
      </p:sp>
      <p:sp>
        <p:nvSpPr>
          <p:cNvPr id="4" name="Espace réservé de l'image des diapositives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458" tIns="47229" rIns="94458" bIns="47229" rtlCol="0" anchor="ctr"/>
          <a:lstStyle/>
          <a:p>
            <a:endParaRPr lang="fr-FR"/>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4458" tIns="47229" rIns="94458" bIns="47229"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4458" tIns="47229" rIns="94458" bIns="4722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4458" tIns="47229" rIns="94458" bIns="47229" rtlCol="0" anchor="b"/>
          <a:lstStyle>
            <a:lvl1pPr algn="r">
              <a:defRPr sz="1200"/>
            </a:lvl1pPr>
          </a:lstStyle>
          <a:p>
            <a:fld id="{6C654FE8-8E98-D14C-B416-15CCA1361464}" type="slidenum">
              <a:rPr lang="fr-FR" smtClean="0"/>
              <a:t>‹N°›</a:t>
            </a:fld>
            <a:endParaRPr lang="fr-FR"/>
          </a:p>
        </p:txBody>
      </p:sp>
    </p:spTree>
    <p:extLst>
      <p:ext uri="{BB962C8B-B14F-4D97-AF65-F5344CB8AC3E}">
        <p14:creationId xmlns:p14="http://schemas.microsoft.com/office/powerpoint/2010/main" val="4257163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1013" y="1279525"/>
            <a:ext cx="6142037" cy="34544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B293157-7C00-4452-A4CD-8FEBE0FA669B}" type="slidenum">
              <a:rPr lang="fr-BE" smtClean="0"/>
              <a:t>23</a:t>
            </a:fld>
            <a:endParaRPr lang="fr-BE"/>
          </a:p>
        </p:txBody>
      </p:sp>
    </p:spTree>
    <p:extLst>
      <p:ext uri="{BB962C8B-B14F-4D97-AF65-F5344CB8AC3E}">
        <p14:creationId xmlns:p14="http://schemas.microsoft.com/office/powerpoint/2010/main" val="2507778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Sentiment</a:t>
            </a:r>
            <a:r>
              <a:rPr lang="fr-BE" baseline="0" dirty="0" smtClean="0"/>
              <a:t> de justice, m</a:t>
            </a:r>
            <a:r>
              <a:rPr lang="x-none" smtClean="0"/>
              <a:t>esuré par 6 items (via une échelle de Likert à 4 échelons mesurant le degré d’accord) </a:t>
            </a:r>
            <a:r>
              <a:rPr lang="x-none" i="1" smtClean="0"/>
              <a:t>:</a:t>
            </a:r>
            <a:endParaRPr lang="fr-BE" i="1" dirty="0" smtClean="0"/>
          </a:p>
          <a:p>
            <a:pPr marL="118072"/>
            <a:endParaRPr lang="fr-BE" i="1" dirty="0" smtClean="0"/>
          </a:p>
          <a:p>
            <a:r>
              <a:rPr lang="x-none" i="1" smtClean="0"/>
              <a:t>Les professeurs ont moins souvent fait appel à moi qu’aux autres élèves ; </a:t>
            </a:r>
            <a:endParaRPr lang="fr-BE" i="1" dirty="0" smtClean="0"/>
          </a:p>
          <a:p>
            <a:r>
              <a:rPr lang="x-none" i="1" smtClean="0"/>
              <a:t>Les professeurs m’ont noté(e) plus sévèrement que les autres élèves ; </a:t>
            </a:r>
            <a:endParaRPr lang="fr-BE" i="1" dirty="0" smtClean="0"/>
          </a:p>
          <a:p>
            <a:r>
              <a:rPr lang="x-none" i="1" smtClean="0"/>
              <a:t>J’ai eu l’impression que les professeurs pensaient que je suis moins intelligent(e) que je ne le suis vraiment ; </a:t>
            </a:r>
            <a:endParaRPr lang="fr-BE" i="1" dirty="0" smtClean="0"/>
          </a:p>
          <a:p>
            <a:r>
              <a:rPr lang="x-none" i="1" smtClean="0"/>
              <a:t>Les professeurs m’ont puni(e) plus durement que les autres élèves ; </a:t>
            </a:r>
            <a:endParaRPr lang="fr-BE" i="1" dirty="0" smtClean="0"/>
          </a:p>
          <a:p>
            <a:r>
              <a:rPr lang="x-none" i="1" smtClean="0"/>
              <a:t>Les professeurs m’ont ridiculisé(e) devant d’autres personnes ; </a:t>
            </a:r>
            <a:endParaRPr lang="fr-BE" i="1" dirty="0" smtClean="0"/>
          </a:p>
          <a:p>
            <a:r>
              <a:rPr lang="x-none" i="1" smtClean="0"/>
              <a:t>Les professeurs m’ont dit quelque chose d’insultant devant d’autres personnes.</a:t>
            </a:r>
            <a:endParaRPr lang="fr-BE" dirty="0" smtClean="0"/>
          </a:p>
          <a:p>
            <a:endParaRPr lang="fr-BE" dirty="0"/>
          </a:p>
        </p:txBody>
      </p:sp>
      <p:sp>
        <p:nvSpPr>
          <p:cNvPr id="4" name="Espace réservé du numéro de diapositive 3"/>
          <p:cNvSpPr>
            <a:spLocks noGrp="1"/>
          </p:cNvSpPr>
          <p:nvPr>
            <p:ph type="sldNum" sz="quarter" idx="10"/>
          </p:nvPr>
        </p:nvSpPr>
        <p:spPr/>
        <p:txBody>
          <a:bodyPr/>
          <a:lstStyle/>
          <a:p>
            <a:fld id="{6C654FE8-8E98-D14C-B416-15CCA1361464}" type="slidenum">
              <a:rPr lang="fr-FR" smtClean="0"/>
              <a:t>30</a:t>
            </a:fld>
            <a:endParaRPr lang="fr-FR"/>
          </a:p>
        </p:txBody>
      </p:sp>
    </p:spTree>
    <p:extLst>
      <p:ext uri="{BB962C8B-B14F-4D97-AF65-F5344CB8AC3E}">
        <p14:creationId xmlns:p14="http://schemas.microsoft.com/office/powerpoint/2010/main" val="214670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81013" y="1279525"/>
            <a:ext cx="6142037" cy="34544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B293157-7C00-4452-A4CD-8FEBE0FA669B}" type="slidenum">
              <a:rPr lang="fr-BE" smtClean="0"/>
              <a:t>32</a:t>
            </a:fld>
            <a:endParaRPr lang="fr-BE"/>
          </a:p>
        </p:txBody>
      </p:sp>
    </p:spTree>
    <p:extLst>
      <p:ext uri="{BB962C8B-B14F-4D97-AF65-F5344CB8AC3E}">
        <p14:creationId xmlns:p14="http://schemas.microsoft.com/office/powerpoint/2010/main" val="126139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nl-NL" dirty="0" smtClean="0"/>
              <a:t>Rappel</a:t>
            </a:r>
            <a:r>
              <a:rPr lang="en-US" altLang="nl-NL" baseline="0" dirty="0" smtClean="0"/>
              <a:t> du </a:t>
            </a:r>
            <a:r>
              <a:rPr lang="en-US" altLang="nl-NL" baseline="0" dirty="0" err="1" smtClean="0"/>
              <a:t>schéma</a:t>
            </a:r>
            <a:r>
              <a:rPr lang="en-US" altLang="nl-NL" baseline="0" dirty="0" smtClean="0"/>
              <a:t> de construction </a:t>
            </a:r>
            <a:r>
              <a:rPr lang="en-US" altLang="nl-NL" baseline="0" dirty="0" err="1" smtClean="0"/>
              <a:t>d’une</a:t>
            </a:r>
            <a:r>
              <a:rPr lang="en-US" altLang="nl-NL" baseline="0" dirty="0" smtClean="0"/>
              <a:t> </a:t>
            </a:r>
            <a:r>
              <a:rPr lang="en-US" altLang="nl-NL" baseline="0" dirty="0" err="1" smtClean="0"/>
              <a:t>école</a:t>
            </a:r>
            <a:r>
              <a:rPr lang="en-US" altLang="nl-NL" baseline="0" dirty="0" smtClean="0"/>
              <a:t> : les </a:t>
            </a:r>
            <a:r>
              <a:rPr lang="en-US" altLang="nl-NL" baseline="0" dirty="0" err="1" smtClean="0"/>
              <a:t>piliers</a:t>
            </a:r>
            <a:r>
              <a:rPr lang="en-US" altLang="nl-NL" baseline="0" dirty="0" smtClean="0"/>
              <a:t>. </a:t>
            </a:r>
            <a:r>
              <a:rPr lang="en-US" altLang="nl-NL" baseline="0" dirty="0" err="1" smtClean="0"/>
              <a:t>Ceux</a:t>
            </a:r>
            <a:r>
              <a:rPr lang="en-US" altLang="nl-NL" baseline="0" dirty="0" smtClean="0"/>
              <a:t> sur </a:t>
            </a:r>
            <a:r>
              <a:rPr lang="en-US" altLang="nl-NL" baseline="0" dirty="0" err="1" smtClean="0"/>
              <a:t>lesquels</a:t>
            </a:r>
            <a:r>
              <a:rPr lang="en-US" altLang="nl-NL" baseline="0" dirty="0" smtClean="0"/>
              <a:t> on </a:t>
            </a:r>
            <a:r>
              <a:rPr lang="en-US" altLang="nl-NL" baseline="0" dirty="0" err="1" smtClean="0"/>
              <a:t>va</a:t>
            </a:r>
            <a:r>
              <a:rPr lang="en-US" altLang="nl-NL" baseline="0" dirty="0" smtClean="0"/>
              <a:t> </a:t>
            </a:r>
            <a:r>
              <a:rPr lang="en-US" altLang="nl-NL" baseline="0" dirty="0" err="1" smtClean="0"/>
              <a:t>travailler</a:t>
            </a:r>
            <a:r>
              <a:rPr lang="en-US" altLang="nl-NL" baseline="0" dirty="0" smtClean="0"/>
              <a:t> </a:t>
            </a:r>
            <a:r>
              <a:rPr lang="en-US" altLang="nl-NL" baseline="0" dirty="0" err="1" smtClean="0"/>
              <a:t>en</a:t>
            </a:r>
            <a:r>
              <a:rPr lang="en-US" altLang="nl-NL" baseline="0" dirty="0" smtClean="0"/>
              <a:t> premier et </a:t>
            </a:r>
            <a:r>
              <a:rPr lang="en-US" altLang="nl-NL" baseline="0" dirty="0" err="1" smtClean="0"/>
              <a:t>deuxième</a:t>
            </a:r>
            <a:r>
              <a:rPr lang="en-US" altLang="nl-NL" baseline="0" dirty="0" smtClean="0"/>
              <a:t> lieu.</a:t>
            </a:r>
            <a:endParaRPr lang="en-US" altLang="nl-NL" dirty="0" smtClean="0"/>
          </a:p>
        </p:txBody>
      </p:sp>
      <p:sp>
        <p:nvSpPr>
          <p:cNvPr id="7475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67467" indent="-295180" eaLnBrk="0" hangingPunct="0">
              <a:spcBef>
                <a:spcPct val="30000"/>
              </a:spcBef>
              <a:defRPr sz="1200">
                <a:solidFill>
                  <a:schemeClr val="tx1"/>
                </a:solidFill>
                <a:latin typeface="Calibri" pitchFamily="34" charset="0"/>
              </a:defRPr>
            </a:lvl2pPr>
            <a:lvl3pPr marL="1180719" indent="-236144" eaLnBrk="0" hangingPunct="0">
              <a:spcBef>
                <a:spcPct val="30000"/>
              </a:spcBef>
              <a:defRPr sz="1200">
                <a:solidFill>
                  <a:schemeClr val="tx1"/>
                </a:solidFill>
                <a:latin typeface="Calibri" pitchFamily="34" charset="0"/>
              </a:defRPr>
            </a:lvl3pPr>
            <a:lvl4pPr marL="1653007" indent="-236144" eaLnBrk="0" hangingPunct="0">
              <a:spcBef>
                <a:spcPct val="30000"/>
              </a:spcBef>
              <a:defRPr sz="1200">
                <a:solidFill>
                  <a:schemeClr val="tx1"/>
                </a:solidFill>
                <a:latin typeface="Calibri" pitchFamily="34" charset="0"/>
              </a:defRPr>
            </a:lvl4pPr>
            <a:lvl5pPr marL="2125294" indent="-236144" eaLnBrk="0" hangingPunct="0">
              <a:spcBef>
                <a:spcPct val="30000"/>
              </a:spcBef>
              <a:defRPr sz="1200">
                <a:solidFill>
                  <a:schemeClr val="tx1"/>
                </a:solidFill>
                <a:latin typeface="Calibri" pitchFamily="34" charset="0"/>
              </a:defRPr>
            </a:lvl5pPr>
            <a:lvl6pPr marL="2597582" indent="-236144" eaLnBrk="0" fontAlgn="base" hangingPunct="0">
              <a:spcBef>
                <a:spcPct val="30000"/>
              </a:spcBef>
              <a:spcAft>
                <a:spcPct val="0"/>
              </a:spcAft>
              <a:defRPr sz="1200">
                <a:solidFill>
                  <a:schemeClr val="tx1"/>
                </a:solidFill>
                <a:latin typeface="Calibri" pitchFamily="34" charset="0"/>
              </a:defRPr>
            </a:lvl6pPr>
            <a:lvl7pPr marL="3069869" indent="-236144" eaLnBrk="0" fontAlgn="base" hangingPunct="0">
              <a:spcBef>
                <a:spcPct val="30000"/>
              </a:spcBef>
              <a:spcAft>
                <a:spcPct val="0"/>
              </a:spcAft>
              <a:defRPr sz="1200">
                <a:solidFill>
                  <a:schemeClr val="tx1"/>
                </a:solidFill>
                <a:latin typeface="Calibri" pitchFamily="34" charset="0"/>
              </a:defRPr>
            </a:lvl7pPr>
            <a:lvl8pPr marL="3542157" indent="-236144" eaLnBrk="0" fontAlgn="base" hangingPunct="0">
              <a:spcBef>
                <a:spcPct val="30000"/>
              </a:spcBef>
              <a:spcAft>
                <a:spcPct val="0"/>
              </a:spcAft>
              <a:defRPr sz="1200">
                <a:solidFill>
                  <a:schemeClr val="tx1"/>
                </a:solidFill>
                <a:latin typeface="Calibri" pitchFamily="34" charset="0"/>
              </a:defRPr>
            </a:lvl8pPr>
            <a:lvl9pPr marL="4014445" indent="-236144" eaLnBrk="0" fontAlgn="base" hangingPunct="0">
              <a:spcBef>
                <a:spcPct val="30000"/>
              </a:spcBef>
              <a:spcAft>
                <a:spcPct val="0"/>
              </a:spcAft>
              <a:defRPr sz="1200">
                <a:solidFill>
                  <a:schemeClr val="tx1"/>
                </a:solidFill>
                <a:latin typeface="Calibri" pitchFamily="34" charset="0"/>
              </a:defRPr>
            </a:lvl9pPr>
          </a:lstStyle>
          <a:p>
            <a:pPr>
              <a:spcBef>
                <a:spcPct val="20000"/>
              </a:spcBef>
            </a:pPr>
            <a:fld id="{E6ADCE40-0D58-4549-922B-6DDAA5D40AD9}" type="slidenum">
              <a:rPr lang="nl-NL" altLang="nl-NL" smtClean="0">
                <a:solidFill>
                  <a:srgbClr val="1A3E80"/>
                </a:solidFill>
                <a:latin typeface="Arial" charset="0"/>
              </a:rPr>
              <a:pPr>
                <a:spcBef>
                  <a:spcPct val="20000"/>
                </a:spcBef>
              </a:pPr>
              <a:t>49</a:t>
            </a:fld>
            <a:endParaRPr lang="nl-NL" altLang="nl-NL" smtClean="0">
              <a:solidFill>
                <a:srgbClr val="1A3E80"/>
              </a:solidFill>
              <a:latin typeface="Arial" charset="0"/>
            </a:endParaRPr>
          </a:p>
        </p:txBody>
      </p:sp>
      <p:sp>
        <p:nvSpPr>
          <p:cNvPr id="7475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67467" indent="-295180" eaLnBrk="0" hangingPunct="0">
              <a:spcBef>
                <a:spcPct val="30000"/>
              </a:spcBef>
              <a:defRPr sz="1200">
                <a:solidFill>
                  <a:schemeClr val="tx1"/>
                </a:solidFill>
                <a:latin typeface="Calibri" pitchFamily="34" charset="0"/>
              </a:defRPr>
            </a:lvl2pPr>
            <a:lvl3pPr marL="1180719" indent="-236144" eaLnBrk="0" hangingPunct="0">
              <a:spcBef>
                <a:spcPct val="30000"/>
              </a:spcBef>
              <a:defRPr sz="1200">
                <a:solidFill>
                  <a:schemeClr val="tx1"/>
                </a:solidFill>
                <a:latin typeface="Calibri" pitchFamily="34" charset="0"/>
              </a:defRPr>
            </a:lvl3pPr>
            <a:lvl4pPr marL="1653007" indent="-236144" eaLnBrk="0" hangingPunct="0">
              <a:spcBef>
                <a:spcPct val="30000"/>
              </a:spcBef>
              <a:defRPr sz="1200">
                <a:solidFill>
                  <a:schemeClr val="tx1"/>
                </a:solidFill>
                <a:latin typeface="Calibri" pitchFamily="34" charset="0"/>
              </a:defRPr>
            </a:lvl4pPr>
            <a:lvl5pPr marL="2125294" indent="-236144" eaLnBrk="0" hangingPunct="0">
              <a:spcBef>
                <a:spcPct val="30000"/>
              </a:spcBef>
              <a:defRPr sz="1200">
                <a:solidFill>
                  <a:schemeClr val="tx1"/>
                </a:solidFill>
                <a:latin typeface="Calibri" pitchFamily="34" charset="0"/>
              </a:defRPr>
            </a:lvl5pPr>
            <a:lvl6pPr marL="2597582" indent="-236144" eaLnBrk="0" fontAlgn="base" hangingPunct="0">
              <a:spcBef>
                <a:spcPct val="30000"/>
              </a:spcBef>
              <a:spcAft>
                <a:spcPct val="0"/>
              </a:spcAft>
              <a:defRPr sz="1200">
                <a:solidFill>
                  <a:schemeClr val="tx1"/>
                </a:solidFill>
                <a:latin typeface="Calibri" pitchFamily="34" charset="0"/>
              </a:defRPr>
            </a:lvl6pPr>
            <a:lvl7pPr marL="3069869" indent="-236144" eaLnBrk="0" fontAlgn="base" hangingPunct="0">
              <a:spcBef>
                <a:spcPct val="30000"/>
              </a:spcBef>
              <a:spcAft>
                <a:spcPct val="0"/>
              </a:spcAft>
              <a:defRPr sz="1200">
                <a:solidFill>
                  <a:schemeClr val="tx1"/>
                </a:solidFill>
                <a:latin typeface="Calibri" pitchFamily="34" charset="0"/>
              </a:defRPr>
            </a:lvl7pPr>
            <a:lvl8pPr marL="3542157" indent="-236144" eaLnBrk="0" fontAlgn="base" hangingPunct="0">
              <a:spcBef>
                <a:spcPct val="30000"/>
              </a:spcBef>
              <a:spcAft>
                <a:spcPct val="0"/>
              </a:spcAft>
              <a:defRPr sz="1200">
                <a:solidFill>
                  <a:schemeClr val="tx1"/>
                </a:solidFill>
                <a:latin typeface="Calibri" pitchFamily="34" charset="0"/>
              </a:defRPr>
            </a:lvl8pPr>
            <a:lvl9pPr marL="4014445" indent="-236144" eaLnBrk="0" fontAlgn="base" hangingPunct="0">
              <a:spcBef>
                <a:spcPct val="30000"/>
              </a:spcBef>
              <a:spcAft>
                <a:spcPct val="0"/>
              </a:spcAft>
              <a:defRPr sz="1200">
                <a:solidFill>
                  <a:schemeClr val="tx1"/>
                </a:solidFill>
                <a:latin typeface="Calibri" pitchFamily="34" charset="0"/>
              </a:defRPr>
            </a:lvl9pPr>
          </a:lstStyle>
          <a:p>
            <a:pPr>
              <a:spcBef>
                <a:spcPct val="20000"/>
              </a:spcBef>
            </a:pPr>
            <a:r>
              <a:rPr lang="en-US" altLang="nl-NL" smtClean="0">
                <a:solidFill>
                  <a:srgbClr val="1A3E80"/>
                </a:solidFill>
                <a:latin typeface="Arial" charset="0"/>
              </a:rPr>
              <a:t>Positive Behaviour Support Europe – PBS EUROPE- 50996-LLP-1-2010-NL-COMENIUS-CMP</a:t>
            </a:r>
          </a:p>
        </p:txBody>
      </p:sp>
    </p:spTree>
    <p:extLst>
      <p:ext uri="{BB962C8B-B14F-4D97-AF65-F5344CB8AC3E}">
        <p14:creationId xmlns:p14="http://schemas.microsoft.com/office/powerpoint/2010/main" val="196929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6C654FE8-8E98-D14C-B416-15CCA1361464}" type="slidenum">
              <a:rPr lang="fr-FR" smtClean="0"/>
              <a:t>52</a:t>
            </a:fld>
            <a:endParaRPr lang="fr-FR"/>
          </a:p>
        </p:txBody>
      </p:sp>
    </p:spTree>
    <p:extLst>
      <p:ext uri="{BB962C8B-B14F-4D97-AF65-F5344CB8AC3E}">
        <p14:creationId xmlns:p14="http://schemas.microsoft.com/office/powerpoint/2010/main" val="1965825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9" name="Rectangle 8"/>
          <p:cNvSpPr/>
          <p:nvPr/>
        </p:nvSpPr>
        <p:spPr>
          <a:xfrm>
            <a:off x="0" y="1329612"/>
            <a:ext cx="8460432" cy="21062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ctrTitle"/>
          </p:nvPr>
        </p:nvSpPr>
        <p:spPr>
          <a:xfrm>
            <a:off x="685800" y="1428751"/>
            <a:ext cx="7543800" cy="1945481"/>
          </a:xfrm>
        </p:spPr>
        <p:txBody>
          <a:bodyPr anchor="b"/>
          <a:lstStyle>
            <a:lvl1pPr>
              <a:defRPr sz="6600">
                <a:ln>
                  <a:noFill/>
                </a:ln>
                <a:solidFill>
                  <a:schemeClr val="tx2"/>
                </a:solidFill>
              </a:defRPr>
            </a:lvl1pPr>
          </a:lstStyle>
          <a:p>
            <a:r>
              <a:rPr lang="fr-FR" smtClean="0"/>
              <a:t>Modifiez le style du titre</a:t>
            </a:r>
            <a:endParaRPr lang="en-US" dirty="0"/>
          </a:p>
        </p:txBody>
      </p:sp>
      <p:sp>
        <p:nvSpPr>
          <p:cNvPr id="5"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pPr>
              <a:defRPr/>
            </a:pPr>
            <a:r>
              <a:rPr lang="fr-FR" smtClean="0"/>
              <a:t>Analyse et Intervention dans le domaine du Décrochage et de l’Exclusion (AIDE) Ariane Baye</a:t>
            </a:r>
            <a:endParaRPr lang="fr-FR"/>
          </a:p>
        </p:txBody>
      </p:sp>
      <p:sp>
        <p:nvSpPr>
          <p:cNvPr id="6" name="Slide Number Placeholder 5"/>
          <p:cNvSpPr>
            <a:spLocks noGrp="1"/>
          </p:cNvSpPr>
          <p:nvPr>
            <p:ph type="sldNum" sz="quarter" idx="12"/>
          </p:nvPr>
        </p:nvSpPr>
        <p:spPr/>
        <p:txBody>
          <a:bodyPr/>
          <a:lstStyle>
            <a:lvl1pPr>
              <a:defRPr>
                <a:latin typeface="Corbel" panose="020B0503020204020204" pitchFamily="34" charset="0"/>
              </a:defRPr>
            </a:lvl1pPr>
          </a:lstStyle>
          <a:p>
            <a:pPr>
              <a:defRPr/>
            </a:pPr>
            <a:fld id="{2FD7E7D4-F277-43A2-A08A-D1BA24629EAB}" type="slidenum">
              <a:rPr lang="fr-FR" smtClean="0"/>
              <a:pPr>
                <a:defRPr/>
              </a:pPr>
              <a:t>‹N°›</a:t>
            </a:fld>
            <a:endParaRPr lang="fr-FR"/>
          </a:p>
        </p:txBody>
      </p:sp>
      <p:pic>
        <p:nvPicPr>
          <p:cNvPr id="13" name="Picture 3" descr="logo_coul_texte_blason_cadre_300"/>
          <p:cNvPicPr>
            <a:picLocks noChangeAspect="1" noChangeArrowheads="1"/>
          </p:cNvPicPr>
          <p:nvPr/>
        </p:nvPicPr>
        <p:blipFill>
          <a:blip r:embed="rId2" cstate="print"/>
          <a:srcRect/>
          <a:stretch>
            <a:fillRect/>
          </a:stretch>
        </p:blipFill>
        <p:spPr bwMode="auto">
          <a:xfrm>
            <a:off x="6660232" y="141480"/>
            <a:ext cx="1670050" cy="864096"/>
          </a:xfrm>
          <a:prstGeom prst="rect">
            <a:avLst/>
          </a:prstGeom>
          <a:noFill/>
          <a:ln w="9525">
            <a:noFill/>
            <a:miter lim="800000"/>
            <a:headEnd/>
            <a:tailEnd/>
          </a:ln>
        </p:spPr>
      </p:pic>
      <p:sp>
        <p:nvSpPr>
          <p:cNvPr id="4" name="Espace réservé du contenu 3"/>
          <p:cNvSpPr>
            <a:spLocks noGrp="1"/>
          </p:cNvSpPr>
          <p:nvPr>
            <p:ph sz="quarter" idx="13" hasCustomPrompt="1"/>
          </p:nvPr>
        </p:nvSpPr>
        <p:spPr>
          <a:xfrm>
            <a:off x="251521" y="3644901"/>
            <a:ext cx="8005763" cy="369332"/>
          </a:xfrm>
          <a:noFill/>
          <a:ln w="9525">
            <a:noFill/>
            <a:miter lim="800000"/>
            <a:headEnd/>
            <a:tailEnd/>
          </a:ln>
        </p:spPr>
        <p:txBody>
          <a:bodyPr wrap="square">
            <a:spAutoFit/>
          </a:bodyPr>
          <a:lstStyle>
            <a:lvl1pPr marL="0" indent="0">
              <a:buNone/>
              <a:defRPr lang="fr-FR" sz="1800" b="1" i="1" smtClean="0"/>
            </a:lvl1pPr>
            <a:lvl2pPr>
              <a:defRPr lang="fr-FR" sz="1800" smtClean="0"/>
            </a:lvl2pPr>
            <a:lvl3pPr>
              <a:defRPr lang="fr-FR" smtClean="0"/>
            </a:lvl3pPr>
            <a:lvl4pPr>
              <a:defRPr lang="fr-FR" sz="1800" smtClean="0"/>
            </a:lvl4pPr>
            <a:lvl5pPr>
              <a:defRPr lang="fr-BE" sz="1800"/>
            </a:lvl5pPr>
          </a:lstStyle>
          <a:p>
            <a:pPr marL="0" lvl="0" algn="ctr"/>
            <a:r>
              <a:rPr lang="fr-FR" dirty="0" smtClean="0"/>
              <a:t>Etudiants</a:t>
            </a:r>
          </a:p>
        </p:txBody>
      </p:sp>
      <p:sp>
        <p:nvSpPr>
          <p:cNvPr id="10" name="Espace réservé du contenu 9"/>
          <p:cNvSpPr>
            <a:spLocks noGrp="1"/>
          </p:cNvSpPr>
          <p:nvPr>
            <p:ph sz="quarter" idx="14" hasCustomPrompt="1"/>
          </p:nvPr>
        </p:nvSpPr>
        <p:spPr>
          <a:xfrm>
            <a:off x="251520" y="4076949"/>
            <a:ext cx="8078762" cy="369332"/>
          </a:xfrm>
        </p:spPr>
        <p:txBody>
          <a:bodyPr wrap="square">
            <a:spAutoFit/>
          </a:bodyPr>
          <a:lstStyle>
            <a:lvl1pPr marL="0" indent="0">
              <a:buNone/>
              <a:defRPr lang="fr-FR" sz="1800" smtClean="0">
                <a:solidFill>
                  <a:schemeClr val="bg2">
                    <a:lumMod val="50000"/>
                  </a:schemeClr>
                </a:solidFill>
              </a:defRPr>
            </a:lvl1pPr>
            <a:lvl2pPr>
              <a:defRPr lang="fr-FR" sz="1800" smtClean="0"/>
            </a:lvl2pPr>
            <a:lvl3pPr>
              <a:defRPr lang="fr-FR" smtClean="0"/>
            </a:lvl3pPr>
            <a:lvl4pPr>
              <a:defRPr lang="fr-FR" sz="1800" smtClean="0"/>
            </a:lvl4pPr>
            <a:lvl5pPr>
              <a:defRPr lang="fr-BE" sz="1800"/>
            </a:lvl5pPr>
          </a:lstStyle>
          <a:p>
            <a:pPr marL="0" lvl="0" algn="ctr"/>
            <a:r>
              <a:rPr lang="fr-FR" dirty="0" smtClean="0"/>
              <a:t>Date du cours</a:t>
            </a:r>
          </a:p>
        </p:txBody>
      </p:sp>
      <p:sp>
        <p:nvSpPr>
          <p:cNvPr id="11" name="Rectangle 10"/>
          <p:cNvSpPr/>
          <p:nvPr/>
        </p:nvSpPr>
        <p:spPr>
          <a:xfrm>
            <a:off x="0" y="1329612"/>
            <a:ext cx="8460432" cy="21062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 name="Picture 3" descr="logo_coul_texte_blason_cadre_300"/>
          <p:cNvPicPr>
            <a:picLocks noChangeAspect="1" noChangeArrowheads="1"/>
          </p:cNvPicPr>
          <p:nvPr/>
        </p:nvPicPr>
        <p:blipFill>
          <a:blip r:embed="rId2" cstate="print"/>
          <a:srcRect/>
          <a:stretch>
            <a:fillRect/>
          </a:stretch>
        </p:blipFill>
        <p:spPr bwMode="auto">
          <a:xfrm>
            <a:off x="6660232" y="141480"/>
            <a:ext cx="1670050" cy="864096"/>
          </a:xfrm>
          <a:prstGeom prst="rect">
            <a:avLst/>
          </a:prstGeom>
          <a:noFill/>
          <a:ln w="9525">
            <a:noFill/>
            <a:miter lim="800000"/>
            <a:headEnd/>
            <a:tailEnd/>
          </a:ln>
        </p:spPr>
      </p:pic>
      <p:sp>
        <p:nvSpPr>
          <p:cNvPr id="7" name="Espace réservé du contenu 6"/>
          <p:cNvSpPr>
            <a:spLocks noGrp="1"/>
          </p:cNvSpPr>
          <p:nvPr>
            <p:ph sz="quarter" idx="15"/>
          </p:nvPr>
        </p:nvSpPr>
        <p:spPr>
          <a:xfrm>
            <a:off x="8820150" y="141685"/>
            <a:ext cx="914400" cy="685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Tree>
    <p:extLst>
      <p:ext uri="{BB962C8B-B14F-4D97-AF65-F5344CB8AC3E}">
        <p14:creationId xmlns:p14="http://schemas.microsoft.com/office/powerpoint/2010/main" val="447640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914400" y="208360"/>
            <a:ext cx="7772400" cy="438983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3" name="Espace réservé de la date 2"/>
          <p:cNvSpPr>
            <a:spLocks noGrp="1"/>
          </p:cNvSpPr>
          <p:nvPr>
            <p:ph type="dt" sz="half" idx="10"/>
          </p:nvPr>
        </p:nvSpPr>
        <p:spPr>
          <a:xfrm>
            <a:off x="914400" y="4688681"/>
            <a:ext cx="1981200" cy="342900"/>
          </a:xfrm>
          <a:prstGeom prst="rect">
            <a:avLst/>
          </a:prstGeom>
        </p:spPr>
        <p:txBody>
          <a:bodyPr/>
          <a:lstStyle>
            <a:lvl1pPr>
              <a:defRPr/>
            </a:lvl1pPr>
          </a:lstStyle>
          <a:p>
            <a:endParaRPr lang="fr-FR"/>
          </a:p>
        </p:txBody>
      </p:sp>
      <p:sp>
        <p:nvSpPr>
          <p:cNvPr id="4" name="Espace réservé du pied de page 3"/>
          <p:cNvSpPr>
            <a:spLocks noGrp="1"/>
          </p:cNvSpPr>
          <p:nvPr>
            <p:ph type="ftr" sz="quarter" idx="11"/>
          </p:nvPr>
        </p:nvSpPr>
        <p:spPr>
          <a:xfrm>
            <a:off x="3352800" y="4686300"/>
            <a:ext cx="2971800" cy="34290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781800" y="4686300"/>
            <a:ext cx="1905000" cy="342900"/>
          </a:xfrm>
        </p:spPr>
        <p:txBody>
          <a:bodyPr/>
          <a:lstStyle>
            <a:lvl1pPr>
              <a:defRPr/>
            </a:lvl1pPr>
          </a:lstStyle>
          <a:p>
            <a:fld id="{EE97039C-D314-46FB-A27E-F437F7677593}" type="slidenum">
              <a:rPr lang="fr-FR"/>
              <a:pPr/>
              <a:t>‹N°›</a:t>
            </a:fld>
            <a:endParaRPr lang="fr-FR"/>
          </a:p>
        </p:txBody>
      </p:sp>
    </p:spTree>
    <p:extLst>
      <p:ext uri="{BB962C8B-B14F-4D97-AF65-F5344CB8AC3E}">
        <p14:creationId xmlns:p14="http://schemas.microsoft.com/office/powerpoint/2010/main" val="290721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10" name="Titre 9"/>
          <p:cNvSpPr>
            <a:spLocks noGrp="1"/>
          </p:cNvSpPr>
          <p:nvPr>
            <p:ph type="title" hasCustomPrompt="1"/>
          </p:nvPr>
        </p:nvSpPr>
        <p:spPr>
          <a:xfrm>
            <a:off x="364433" y="2788642"/>
            <a:ext cx="8229600" cy="629220"/>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2" name="Espace réservé du texte 11"/>
          <p:cNvSpPr>
            <a:spLocks noGrp="1"/>
          </p:cNvSpPr>
          <p:nvPr>
            <p:ph type="body" sz="quarter" idx="10" hasCustomPrompt="1"/>
          </p:nvPr>
        </p:nvSpPr>
        <p:spPr>
          <a:xfrm>
            <a:off x="364433" y="3423825"/>
            <a:ext cx="6426677" cy="661850"/>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Tree>
    <p:extLst>
      <p:ext uri="{BB962C8B-B14F-4D97-AF65-F5344CB8AC3E}">
        <p14:creationId xmlns:p14="http://schemas.microsoft.com/office/powerpoint/2010/main" val="4113599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8" name="Rectangle 7"/>
          <p:cNvSpPr/>
          <p:nvPr/>
        </p:nvSpPr>
        <p:spPr>
          <a:xfrm>
            <a:off x="0" y="1977684"/>
            <a:ext cx="8460432" cy="9181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a:xfrm>
            <a:off x="480392" y="2038536"/>
            <a:ext cx="7620000" cy="857250"/>
          </a:xfrm>
        </p:spPr>
        <p:txBody>
          <a:bodyPr/>
          <a:lstStyle>
            <a:lvl1pPr>
              <a:defRPr cap="small" baseline="0"/>
            </a:lvl1pPr>
          </a:lstStyle>
          <a:p>
            <a:r>
              <a:rPr lang="fr-FR" smtClean="0"/>
              <a:t>Modifiez le style du titre</a:t>
            </a:r>
            <a:endParaRPr lang="en-US"/>
          </a:p>
        </p:txBody>
      </p:sp>
      <p:sp>
        <p:nvSpPr>
          <p:cNvPr id="5" name="Slide Number Placeholder 4"/>
          <p:cNvSpPr>
            <a:spLocks noGrp="1"/>
          </p:cNvSpPr>
          <p:nvPr>
            <p:ph type="sldNum" sz="quarter" idx="12"/>
          </p:nvPr>
        </p:nvSpPr>
        <p:spPr/>
        <p:txBody>
          <a:bodyPr/>
          <a:lstStyle/>
          <a:p>
            <a:pPr>
              <a:defRPr/>
            </a:pPr>
            <a:fld id="{FF9F3C6D-BF9E-4192-A068-4880CBA31FA5}" type="slidenum">
              <a:rPr lang="fr-FR" smtClean="0"/>
              <a:pPr>
                <a:defRPr/>
              </a:pPr>
              <a:t>‹N°›</a:t>
            </a:fld>
            <a:endParaRPr lang="fr-FR"/>
          </a:p>
        </p:txBody>
      </p:sp>
      <p:sp>
        <p:nvSpPr>
          <p:cNvPr id="6"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pPr>
              <a:defRPr/>
            </a:pPr>
            <a:r>
              <a:rPr lang="fr-FR" smtClean="0"/>
              <a:t>Analyse et Intervention dans le domaine du Décrochage et de l’Exclusion (AIDE) Ariane Baye</a:t>
            </a:r>
            <a:endParaRPr lang="fr-FR"/>
          </a:p>
        </p:txBody>
      </p:sp>
      <p:sp>
        <p:nvSpPr>
          <p:cNvPr id="9" name="Rectangle 8"/>
          <p:cNvSpPr/>
          <p:nvPr/>
        </p:nvSpPr>
        <p:spPr>
          <a:xfrm>
            <a:off x="0" y="1977684"/>
            <a:ext cx="8460432" cy="9181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2347359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9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0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1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2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9" name="Rectangle 8"/>
          <p:cNvSpPr/>
          <p:nvPr/>
        </p:nvSpPr>
        <p:spPr>
          <a:xfrm>
            <a:off x="0" y="249492"/>
            <a:ext cx="8460432" cy="7560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lvl1pPr>
              <a:defRPr sz="40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6" name="Slide Number Placeholder 5"/>
          <p:cNvSpPr>
            <a:spLocks noGrp="1"/>
          </p:cNvSpPr>
          <p:nvPr>
            <p:ph type="sldNum" sz="quarter" idx="12"/>
          </p:nvPr>
        </p:nvSpPr>
        <p:spPr/>
        <p:txBody>
          <a:bodyPr/>
          <a:lstStyle/>
          <a:p>
            <a:fld id="{57D2B5B7-371A-4C4F-9F52-D1602B4674DC}" type="slidenum">
              <a:rPr lang="fr-BE" smtClean="0"/>
              <a:pPr/>
              <a:t>‹N°›</a:t>
            </a:fld>
            <a:endParaRPr lang="fr-BE" dirty="0"/>
          </a:p>
        </p:txBody>
      </p:sp>
      <p:sp>
        <p:nvSpPr>
          <p:cNvPr id="7"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r>
              <a:rPr lang="fr-BE" smtClean="0"/>
              <a:t>Analyse et Intervention dans le domaine du Décrochage et de l’Exclusion (AIDE)</a:t>
            </a:r>
          </a:p>
          <a:p>
            <a:pPr algn="ctr"/>
            <a:r>
              <a:rPr lang="fr-BE" smtClean="0"/>
              <a:t>Ariane Baye – Chargée de cours</a:t>
            </a:r>
            <a:endParaRPr lang="fr-BE" dirty="0"/>
          </a:p>
        </p:txBody>
      </p:sp>
      <p:sp>
        <p:nvSpPr>
          <p:cNvPr id="10" name="Rectangle 9"/>
          <p:cNvSpPr/>
          <p:nvPr/>
        </p:nvSpPr>
        <p:spPr>
          <a:xfrm>
            <a:off x="0" y="249492"/>
            <a:ext cx="8460432" cy="7560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userDrawn="1"/>
        </p:nvSpPr>
        <p:spPr>
          <a:xfrm>
            <a:off x="0" y="249492"/>
            <a:ext cx="8460432" cy="7560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83243032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4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5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6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7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8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9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0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1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2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419600" y="1152144"/>
            <a:ext cx="3657600" cy="34427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Slide Number Placeholder 6"/>
          <p:cNvSpPr>
            <a:spLocks noGrp="1"/>
          </p:cNvSpPr>
          <p:nvPr>
            <p:ph type="sldNum" sz="quarter" idx="12"/>
          </p:nvPr>
        </p:nvSpPr>
        <p:spPr/>
        <p:txBody>
          <a:bodyPr/>
          <a:lstStyle/>
          <a:p>
            <a:pPr>
              <a:defRPr/>
            </a:pPr>
            <a:fld id="{6A27D59E-6AF1-4F80-93A1-52A79C3B17D6}" type="slidenum">
              <a:rPr lang="fr-FR" smtClean="0"/>
              <a:pPr>
                <a:defRPr/>
              </a:pPr>
              <a:t>‹N°›</a:t>
            </a:fld>
            <a:endParaRPr lang="fr-FR"/>
          </a:p>
        </p:txBody>
      </p:sp>
      <p:sp>
        <p:nvSpPr>
          <p:cNvPr id="8"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pPr>
              <a:defRPr/>
            </a:pPr>
            <a:r>
              <a:rPr lang="fr-FR" smtClean="0"/>
              <a:t>Analyse et Intervention dans le domaine du Décrochage et de l’Exclusion (AIDE) Ariane Baye</a:t>
            </a:r>
            <a:endParaRPr lang="fr-FR"/>
          </a:p>
        </p:txBody>
      </p:sp>
    </p:spTree>
    <p:extLst>
      <p:ext uri="{BB962C8B-B14F-4D97-AF65-F5344CB8AC3E}">
        <p14:creationId xmlns:p14="http://schemas.microsoft.com/office/powerpoint/2010/main" val="41425255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3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4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5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6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34072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35427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4" name="Espace réservé du texte 12"/>
          <p:cNvSpPr>
            <a:spLocks noGrp="1"/>
          </p:cNvSpPr>
          <p:nvPr>
            <p:ph type="body" sz="quarter" idx="12" hasCustomPrompt="1"/>
          </p:nvPr>
        </p:nvSpPr>
        <p:spPr>
          <a:xfrm>
            <a:off x="364433" y="2136590"/>
            <a:ext cx="3908743" cy="2510116"/>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
        <p:nvSpPr>
          <p:cNvPr id="11" name="Espace réservé du texte 12"/>
          <p:cNvSpPr>
            <a:spLocks noGrp="1"/>
          </p:cNvSpPr>
          <p:nvPr>
            <p:ph type="body" sz="quarter" idx="13" hasCustomPrompt="1"/>
          </p:nvPr>
        </p:nvSpPr>
        <p:spPr>
          <a:xfrm>
            <a:off x="4500282" y="2136590"/>
            <a:ext cx="3908743" cy="2510116"/>
          </a:xfrm>
          <a:prstGeom prst="rect">
            <a:avLst/>
          </a:prstGeom>
        </p:spPr>
        <p:txBody>
          <a:bodyPr vert="horz"/>
          <a:lstStyle>
            <a:lvl1pPr marL="285750" indent="-285750">
              <a:buSzPct val="100000"/>
              <a:buFontTx/>
              <a:buBlip>
                <a:blip r:embed="rId3"/>
              </a:buBlip>
              <a:defRPr sz="1500" baseline="0"/>
            </a:lvl1pPr>
            <a:lvl2pPr marL="742950" indent="-285750">
              <a:buSzPct val="100000"/>
              <a:buFontTx/>
              <a:buBlip>
                <a:blip r:embed="rId3"/>
              </a:buBlip>
              <a:defRPr sz="1500" baseline="0">
                <a:solidFill>
                  <a:schemeClr val="accent1"/>
                </a:solidFill>
              </a:defRPr>
            </a:lvl2pPr>
            <a:lvl3pPr marL="1143000" indent="-228600">
              <a:buSzPct val="100000"/>
              <a:buFontTx/>
              <a:buBlip>
                <a:blip r:embed="rId3"/>
              </a:buBlip>
              <a:defRPr sz="1500"/>
            </a:lvl3pPr>
            <a:lvl4pPr marL="1600200" indent="-228600">
              <a:buSzPct val="100000"/>
              <a:buFontTx/>
              <a:buBlip>
                <a:blip r:embed="rId3"/>
              </a:buBlip>
              <a:defRPr sz="1500" baseline="0">
                <a:solidFill>
                  <a:srgbClr val="00707F"/>
                </a:solidFill>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1714857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9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4" name="Espace réservé du texte 12"/>
          <p:cNvSpPr>
            <a:spLocks noGrp="1"/>
          </p:cNvSpPr>
          <p:nvPr>
            <p:ph type="body" sz="quarter" idx="12" hasCustomPrompt="1"/>
          </p:nvPr>
        </p:nvSpPr>
        <p:spPr>
          <a:xfrm>
            <a:off x="364433" y="2136590"/>
            <a:ext cx="3908743" cy="2510116"/>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
        <p:nvSpPr>
          <p:cNvPr id="3" name="Espace réservé pour une image  2"/>
          <p:cNvSpPr>
            <a:spLocks noGrp="1"/>
          </p:cNvSpPr>
          <p:nvPr>
            <p:ph type="pic" sz="quarter" idx="13" hasCustomPrompt="1"/>
          </p:nvPr>
        </p:nvSpPr>
        <p:spPr>
          <a:xfrm>
            <a:off x="4370388" y="2136775"/>
            <a:ext cx="4318000" cy="2509838"/>
          </a:xfrm>
          <a:prstGeom prst="rect">
            <a:avLst/>
          </a:prstGeom>
        </p:spPr>
        <p:txBody>
          <a:bodyPr vert="horz"/>
          <a:lstStyle/>
          <a:p>
            <a:r>
              <a:rPr lang="fr-FR" dirty="0"/>
              <a:t>IMG</a:t>
            </a:r>
          </a:p>
        </p:txBody>
      </p:sp>
    </p:spTree>
    <p:extLst>
      <p:ext uri="{BB962C8B-B14F-4D97-AF65-F5344CB8AC3E}">
        <p14:creationId xmlns:p14="http://schemas.microsoft.com/office/powerpoint/2010/main" val="2178726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0_Diapositive de titr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1" name="Espace réservé du texte 12"/>
          <p:cNvSpPr>
            <a:spLocks noGrp="1"/>
          </p:cNvSpPr>
          <p:nvPr>
            <p:ph type="body" sz="quarter" idx="11" hasCustomPrompt="1"/>
          </p:nvPr>
        </p:nvSpPr>
        <p:spPr>
          <a:xfrm>
            <a:off x="364432" y="2024529"/>
            <a:ext cx="2974921" cy="2614705"/>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4" name="Espace réservé du graphique 3"/>
          <p:cNvSpPr>
            <a:spLocks noGrp="1"/>
          </p:cNvSpPr>
          <p:nvPr>
            <p:ph type="chart" sz="quarter" idx="12"/>
          </p:nvPr>
        </p:nvSpPr>
        <p:spPr>
          <a:xfrm>
            <a:off x="3533775" y="2024063"/>
            <a:ext cx="5286375" cy="2614612"/>
          </a:xfrm>
          <a:prstGeom prst="rect">
            <a:avLst/>
          </a:prstGeom>
        </p:spPr>
        <p:txBody>
          <a:bodyPr vert="horz"/>
          <a:lstStyle/>
          <a:p>
            <a:r>
              <a:rPr lang="fr-FR"/>
              <a:t>Cliquez sur l'icône pour ajouter un graphique</a:t>
            </a:r>
            <a:endParaRPr lang="fr-FR" dirty="0"/>
          </a:p>
        </p:txBody>
      </p:sp>
    </p:spTree>
    <p:extLst>
      <p:ext uri="{BB962C8B-B14F-4D97-AF65-F5344CB8AC3E}">
        <p14:creationId xmlns:p14="http://schemas.microsoft.com/office/powerpoint/2010/main" val="13344402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841772"/>
            <a:ext cx="6858000" cy="1790700"/>
          </a:xfrm>
        </p:spPr>
        <p:txBody>
          <a:bodyPr anchor="b"/>
          <a:lstStyle>
            <a:lvl1pPr algn="ctr">
              <a:defRPr sz="6000"/>
            </a:lvl1pPr>
          </a:lstStyle>
          <a:p>
            <a:r>
              <a:rPr lang="fr-FR" smtClean="0"/>
              <a:t>Modifiez le style du titre</a:t>
            </a:r>
            <a:endParaRPr lang="fr-BE"/>
          </a:p>
        </p:txBody>
      </p:sp>
      <p:sp>
        <p:nvSpPr>
          <p:cNvPr id="3" name="Sous-titr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6" name="Espace réservé du numéro de diapositive 5"/>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3748427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6" name="Espace réservé du numéro de diapositive 5"/>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227250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419600" y="1151335"/>
            <a:ext cx="3657600" cy="47982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419600" y="1631156"/>
            <a:ext cx="365760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9" name="Slide Number Placeholder 8"/>
          <p:cNvSpPr>
            <a:spLocks noGrp="1"/>
          </p:cNvSpPr>
          <p:nvPr>
            <p:ph type="sldNum" sz="quarter" idx="12"/>
          </p:nvPr>
        </p:nvSpPr>
        <p:spPr/>
        <p:txBody>
          <a:bodyPr/>
          <a:lstStyle/>
          <a:p>
            <a:pPr>
              <a:defRPr/>
            </a:pPr>
            <a:fld id="{26CA9D2A-F7A4-4EE4-B95D-24F4A0C501D2}" type="slidenum">
              <a:rPr lang="fr-FR" smtClean="0"/>
              <a:pPr>
                <a:defRPr/>
              </a:pPr>
              <a:t>‹N°›</a:t>
            </a:fld>
            <a:endParaRPr lang="fr-FR"/>
          </a:p>
        </p:txBody>
      </p:sp>
      <p:sp>
        <p:nvSpPr>
          <p:cNvPr id="10"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pPr>
              <a:defRPr/>
            </a:pPr>
            <a:r>
              <a:rPr lang="fr-FR" smtClean="0"/>
              <a:t>Analyse et Intervention dans le domaine du Décrochage et de l’Exclusion (AIDE) Ariane Baye</a:t>
            </a:r>
            <a:endParaRPr lang="fr-FR"/>
          </a:p>
        </p:txBody>
      </p:sp>
    </p:spTree>
    <p:extLst>
      <p:ext uri="{BB962C8B-B14F-4D97-AF65-F5344CB8AC3E}">
        <p14:creationId xmlns:p14="http://schemas.microsoft.com/office/powerpoint/2010/main" val="425569322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282306"/>
            <a:ext cx="7886700" cy="2139553"/>
          </a:xfrm>
        </p:spPr>
        <p:txBody>
          <a:bodyPr anchor="b"/>
          <a:lstStyle>
            <a:lvl1pPr>
              <a:defRPr sz="6000"/>
            </a:lvl1pPr>
          </a:lstStyle>
          <a:p>
            <a:r>
              <a:rPr lang="fr-FR" smtClean="0"/>
              <a:t>Modifiez le style du titre</a:t>
            </a:r>
            <a:endParaRPr lang="fr-BE"/>
          </a:p>
        </p:txBody>
      </p:sp>
      <p:sp>
        <p:nvSpPr>
          <p:cNvPr id="3" name="Espace réservé du texte 2"/>
          <p:cNvSpPr>
            <a:spLocks noGrp="1"/>
          </p:cNvSpPr>
          <p:nvPr>
            <p:ph type="body" idx="1"/>
          </p:nvPr>
        </p:nvSpPr>
        <p:spPr>
          <a:xfrm>
            <a:off x="623888" y="344209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6" name="Espace réservé du numéro de diapositive 5"/>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978990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628650" y="1369219"/>
            <a:ext cx="3867150" cy="326350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369219"/>
            <a:ext cx="3867150" cy="326350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7" name="Espace réservé du numéro de diapositive 6"/>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493491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273844"/>
            <a:ext cx="7886700" cy="994172"/>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630243" y="1260872"/>
            <a:ext cx="3868737"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30243" y="1878806"/>
            <a:ext cx="3868737" cy="276344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29150" y="1260872"/>
            <a:ext cx="3887788"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1878806"/>
            <a:ext cx="3887788" cy="276344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endParaRPr lang="fr-BE"/>
          </a:p>
        </p:txBody>
      </p:sp>
      <p:sp>
        <p:nvSpPr>
          <p:cNvPr id="8" name="Espace réservé du pied de page 7"/>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9" name="Espace réservé du numéro de diapositive 8"/>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454969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endParaRPr lang="fr-BE"/>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10073105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BE"/>
          </a:p>
        </p:txBody>
      </p:sp>
      <p:sp>
        <p:nvSpPr>
          <p:cNvPr id="3" name="Espace réservé du pied de page 2"/>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4" name="Espace réservé du numéro de diapositive 3"/>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3878872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43" y="342900"/>
            <a:ext cx="2949575" cy="1200150"/>
          </a:xfrm>
        </p:spPr>
        <p:txBody>
          <a:bodyPr anchor="b"/>
          <a:lstStyle>
            <a:lvl1pPr>
              <a:defRPr sz="3200"/>
            </a:lvl1pPr>
          </a:lstStyle>
          <a:p>
            <a:r>
              <a:rPr lang="fr-FR" smtClean="0"/>
              <a:t>Modifiez le style du titre</a:t>
            </a:r>
            <a:endParaRPr lang="fr-BE"/>
          </a:p>
        </p:txBody>
      </p:sp>
      <p:sp>
        <p:nvSpPr>
          <p:cNvPr id="3" name="Espace réservé du contenu 2"/>
          <p:cNvSpPr>
            <a:spLocks noGrp="1"/>
          </p:cNvSpPr>
          <p:nvPr>
            <p:ph idx="1"/>
          </p:nvPr>
        </p:nvSpPr>
        <p:spPr>
          <a:xfrm>
            <a:off x="3887788" y="740571"/>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630243" y="1543052"/>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7" name="Espace réservé du numéro de diapositive 6"/>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15040782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43" y="342900"/>
            <a:ext cx="2949575" cy="1200150"/>
          </a:xfrm>
        </p:spPr>
        <p:txBody>
          <a:bodyPr anchor="b"/>
          <a:lstStyle>
            <a:lvl1pPr>
              <a:defRPr sz="3200"/>
            </a:lvl1pPr>
          </a:lstStyle>
          <a:p>
            <a:r>
              <a:rPr lang="fr-FR" smtClean="0"/>
              <a:t>Modifiez le style du titre</a:t>
            </a:r>
            <a:endParaRPr lang="fr-BE"/>
          </a:p>
        </p:txBody>
      </p:sp>
      <p:sp>
        <p:nvSpPr>
          <p:cNvPr id="3" name="Espace réservé pour une image  2"/>
          <p:cNvSpPr>
            <a:spLocks noGrp="1"/>
          </p:cNvSpPr>
          <p:nvPr>
            <p:ph type="pic" idx="1"/>
          </p:nvPr>
        </p:nvSpPr>
        <p:spPr>
          <a:xfrm>
            <a:off x="3887788" y="740571"/>
            <a:ext cx="4629150" cy="36552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BE"/>
          </a:p>
        </p:txBody>
      </p:sp>
      <p:sp>
        <p:nvSpPr>
          <p:cNvPr id="4" name="Espace réservé du texte 3"/>
          <p:cNvSpPr>
            <a:spLocks noGrp="1"/>
          </p:cNvSpPr>
          <p:nvPr>
            <p:ph type="body" sz="half" idx="2"/>
          </p:nvPr>
        </p:nvSpPr>
        <p:spPr>
          <a:xfrm>
            <a:off x="630243" y="1543052"/>
            <a:ext cx="2949575"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endParaRPr lang="fr-BE"/>
          </a:p>
        </p:txBody>
      </p:sp>
      <p:sp>
        <p:nvSpPr>
          <p:cNvPr id="6" name="Espace réservé du pied de page 5"/>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7" name="Espace réservé du numéro de diapositive 6"/>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617051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6" name="Espace réservé du numéro de diapositive 5"/>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4011060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273846"/>
            <a:ext cx="1971675" cy="4358879"/>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628655" y="273846"/>
            <a:ext cx="5762625" cy="435887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6" name="Espace réservé du numéro de diapositive 5"/>
          <p:cNvSpPr>
            <a:spLocks noGrp="1"/>
          </p:cNvSpPr>
          <p:nvPr>
            <p:ph type="sldNum" sz="quarter" idx="12"/>
          </p:nvPr>
        </p:nvSpPr>
        <p:spPr/>
        <p:txBody>
          <a:bodyPr/>
          <a:lstStyle/>
          <a:p>
            <a:fld id="{C45FB232-882C-4559-9D81-14CF3218EB38}" type="slidenum">
              <a:rPr lang="fr-BE" smtClean="0"/>
              <a:t>‹N°›</a:t>
            </a:fld>
            <a:endParaRPr lang="fr-BE"/>
          </a:p>
        </p:txBody>
      </p:sp>
    </p:spTree>
    <p:extLst>
      <p:ext uri="{BB962C8B-B14F-4D97-AF65-F5344CB8AC3E}">
        <p14:creationId xmlns:p14="http://schemas.microsoft.com/office/powerpoint/2010/main" val="42079329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10" name="Titre 9"/>
          <p:cNvSpPr>
            <a:spLocks noGrp="1"/>
          </p:cNvSpPr>
          <p:nvPr>
            <p:ph type="title" hasCustomPrompt="1"/>
          </p:nvPr>
        </p:nvSpPr>
        <p:spPr>
          <a:xfrm>
            <a:off x="364433" y="2788642"/>
            <a:ext cx="8229600" cy="629220"/>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2" name="Espace réservé du texte 11"/>
          <p:cNvSpPr>
            <a:spLocks noGrp="1"/>
          </p:cNvSpPr>
          <p:nvPr>
            <p:ph type="body" sz="quarter" idx="10" hasCustomPrompt="1"/>
          </p:nvPr>
        </p:nvSpPr>
        <p:spPr>
          <a:xfrm>
            <a:off x="364433" y="3423825"/>
            <a:ext cx="6426677" cy="661850"/>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Tree>
    <p:extLst>
      <p:ext uri="{BB962C8B-B14F-4D97-AF65-F5344CB8AC3E}">
        <p14:creationId xmlns:p14="http://schemas.microsoft.com/office/powerpoint/2010/main" val="411359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F6C8AE4-4105-4C72-945C-02180C259866}" type="slidenum">
              <a:rPr lang="fr-FR" smtClean="0"/>
              <a:pPr>
                <a:defRPr/>
              </a:pPr>
              <a:t>‹N°›</a:t>
            </a:fld>
            <a:endParaRPr lang="fr-FR"/>
          </a:p>
        </p:txBody>
      </p:sp>
      <p:sp>
        <p:nvSpPr>
          <p:cNvPr id="5"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pPr>
              <a:defRPr/>
            </a:pPr>
            <a:r>
              <a:rPr lang="fr-FR" smtClean="0"/>
              <a:t>Analyse et Intervention dans le domaine du Décrochage et de l’Exclusion (AIDE) Ariane Baye</a:t>
            </a:r>
            <a:endParaRPr lang="fr-FR"/>
          </a:p>
        </p:txBody>
      </p:sp>
    </p:spTree>
    <p:extLst>
      <p:ext uri="{BB962C8B-B14F-4D97-AF65-F5344CB8AC3E}">
        <p14:creationId xmlns:p14="http://schemas.microsoft.com/office/powerpoint/2010/main" val="150702125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1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2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3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4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sp>
        <p:nvSpPr>
          <p:cNvPr id="9" name="Rectangle 8"/>
          <p:cNvSpPr/>
          <p:nvPr/>
        </p:nvSpPr>
        <p:spPr>
          <a:xfrm>
            <a:off x="0" y="1329612"/>
            <a:ext cx="8460432" cy="21062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ctrTitle"/>
          </p:nvPr>
        </p:nvSpPr>
        <p:spPr>
          <a:xfrm>
            <a:off x="685800" y="1428751"/>
            <a:ext cx="7543800" cy="1945481"/>
          </a:xfrm>
        </p:spPr>
        <p:txBody>
          <a:bodyPr anchor="b"/>
          <a:lstStyle>
            <a:lvl1pPr>
              <a:defRPr sz="6600">
                <a:ln>
                  <a:noFill/>
                </a:ln>
                <a:solidFill>
                  <a:schemeClr val="tx2"/>
                </a:solidFill>
              </a:defRPr>
            </a:lvl1pPr>
          </a:lstStyle>
          <a:p>
            <a:r>
              <a:rPr lang="fr-FR" smtClean="0"/>
              <a:t>Modifiez le style du titre</a:t>
            </a:r>
            <a:endParaRPr lang="en-US" dirty="0"/>
          </a:p>
        </p:txBody>
      </p:sp>
      <p:sp>
        <p:nvSpPr>
          <p:cNvPr id="5"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pPr>
              <a:defRPr/>
            </a:pPr>
            <a:r>
              <a:rPr lang="fr-FR" smtClean="0"/>
              <a:t>Analyse et Intervention dans le domaine du Décrochage et de l’Exclusion (AIDE) Ariane Baye</a:t>
            </a:r>
            <a:endParaRPr lang="fr-FR"/>
          </a:p>
        </p:txBody>
      </p:sp>
      <p:sp>
        <p:nvSpPr>
          <p:cNvPr id="6" name="Slide Number Placeholder 5"/>
          <p:cNvSpPr>
            <a:spLocks noGrp="1"/>
          </p:cNvSpPr>
          <p:nvPr>
            <p:ph type="sldNum" sz="quarter" idx="12"/>
          </p:nvPr>
        </p:nvSpPr>
        <p:spPr/>
        <p:txBody>
          <a:bodyPr/>
          <a:lstStyle>
            <a:lvl1pPr>
              <a:defRPr>
                <a:latin typeface="Corbel" panose="020B0503020204020204" pitchFamily="34" charset="0"/>
              </a:defRPr>
            </a:lvl1pPr>
          </a:lstStyle>
          <a:p>
            <a:pPr>
              <a:defRPr/>
            </a:pPr>
            <a:fld id="{2FD7E7D4-F277-43A2-A08A-D1BA24629EAB}" type="slidenum">
              <a:rPr lang="fr-FR" smtClean="0"/>
              <a:pPr>
                <a:defRPr/>
              </a:pPr>
              <a:t>‹N°›</a:t>
            </a:fld>
            <a:endParaRPr lang="fr-FR"/>
          </a:p>
        </p:txBody>
      </p:sp>
      <p:pic>
        <p:nvPicPr>
          <p:cNvPr id="13" name="Picture 3" descr="logo_coul_texte_blason_cadre_300"/>
          <p:cNvPicPr>
            <a:picLocks noChangeAspect="1" noChangeArrowheads="1"/>
          </p:cNvPicPr>
          <p:nvPr/>
        </p:nvPicPr>
        <p:blipFill>
          <a:blip r:embed="rId2" cstate="print"/>
          <a:srcRect/>
          <a:stretch>
            <a:fillRect/>
          </a:stretch>
        </p:blipFill>
        <p:spPr bwMode="auto">
          <a:xfrm>
            <a:off x="6660232" y="141480"/>
            <a:ext cx="1670050" cy="864096"/>
          </a:xfrm>
          <a:prstGeom prst="rect">
            <a:avLst/>
          </a:prstGeom>
          <a:noFill/>
          <a:ln w="9525">
            <a:noFill/>
            <a:miter lim="800000"/>
            <a:headEnd/>
            <a:tailEnd/>
          </a:ln>
        </p:spPr>
      </p:pic>
      <p:sp>
        <p:nvSpPr>
          <p:cNvPr id="4" name="Espace réservé du contenu 3"/>
          <p:cNvSpPr>
            <a:spLocks noGrp="1"/>
          </p:cNvSpPr>
          <p:nvPr>
            <p:ph sz="quarter" idx="13" hasCustomPrompt="1"/>
          </p:nvPr>
        </p:nvSpPr>
        <p:spPr>
          <a:xfrm>
            <a:off x="251521" y="3644901"/>
            <a:ext cx="8005763" cy="369332"/>
          </a:xfrm>
          <a:noFill/>
          <a:ln w="9525">
            <a:noFill/>
            <a:miter lim="800000"/>
            <a:headEnd/>
            <a:tailEnd/>
          </a:ln>
        </p:spPr>
        <p:txBody>
          <a:bodyPr wrap="square">
            <a:spAutoFit/>
          </a:bodyPr>
          <a:lstStyle>
            <a:lvl1pPr marL="0" indent="0">
              <a:buNone/>
              <a:defRPr lang="fr-FR" sz="1800" b="1" i="1" smtClean="0"/>
            </a:lvl1pPr>
            <a:lvl2pPr>
              <a:defRPr lang="fr-FR" sz="1800" smtClean="0"/>
            </a:lvl2pPr>
            <a:lvl3pPr>
              <a:defRPr lang="fr-FR" smtClean="0"/>
            </a:lvl3pPr>
            <a:lvl4pPr>
              <a:defRPr lang="fr-FR" sz="1800" smtClean="0"/>
            </a:lvl4pPr>
            <a:lvl5pPr>
              <a:defRPr lang="fr-BE" sz="1800"/>
            </a:lvl5pPr>
          </a:lstStyle>
          <a:p>
            <a:pPr marL="0" lvl="0" algn="ctr"/>
            <a:r>
              <a:rPr lang="fr-FR" dirty="0" smtClean="0"/>
              <a:t>Etudiants</a:t>
            </a:r>
          </a:p>
        </p:txBody>
      </p:sp>
      <p:sp>
        <p:nvSpPr>
          <p:cNvPr id="10" name="Espace réservé du contenu 9"/>
          <p:cNvSpPr>
            <a:spLocks noGrp="1"/>
          </p:cNvSpPr>
          <p:nvPr>
            <p:ph sz="quarter" idx="14" hasCustomPrompt="1"/>
          </p:nvPr>
        </p:nvSpPr>
        <p:spPr>
          <a:xfrm>
            <a:off x="251520" y="4076949"/>
            <a:ext cx="8078762" cy="369332"/>
          </a:xfrm>
        </p:spPr>
        <p:txBody>
          <a:bodyPr wrap="square">
            <a:spAutoFit/>
          </a:bodyPr>
          <a:lstStyle>
            <a:lvl1pPr marL="0" indent="0">
              <a:buNone/>
              <a:defRPr lang="fr-FR" sz="1800" smtClean="0">
                <a:solidFill>
                  <a:schemeClr val="bg2">
                    <a:lumMod val="50000"/>
                  </a:schemeClr>
                </a:solidFill>
              </a:defRPr>
            </a:lvl1pPr>
            <a:lvl2pPr>
              <a:defRPr lang="fr-FR" sz="1800" smtClean="0"/>
            </a:lvl2pPr>
            <a:lvl3pPr>
              <a:defRPr lang="fr-FR" smtClean="0"/>
            </a:lvl3pPr>
            <a:lvl4pPr>
              <a:defRPr lang="fr-FR" sz="1800" smtClean="0"/>
            </a:lvl4pPr>
            <a:lvl5pPr>
              <a:defRPr lang="fr-BE" sz="1800"/>
            </a:lvl5pPr>
          </a:lstStyle>
          <a:p>
            <a:pPr marL="0" lvl="0" algn="ctr"/>
            <a:r>
              <a:rPr lang="fr-FR" dirty="0" smtClean="0"/>
              <a:t>Date du cours</a:t>
            </a:r>
          </a:p>
        </p:txBody>
      </p:sp>
    </p:spTree>
    <p:extLst>
      <p:ext uri="{BB962C8B-B14F-4D97-AF65-F5344CB8AC3E}">
        <p14:creationId xmlns:p14="http://schemas.microsoft.com/office/powerpoint/2010/main" val="131985083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5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6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7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8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9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0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1_Diapositive de titr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stretch>
            <a:fillRect/>
          </a:stretch>
        </p:blipFill>
        <p:spPr>
          <a:xfrm>
            <a:off x="0" y="0"/>
            <a:ext cx="9144000" cy="5143500"/>
          </a:xfrm>
          <a:prstGeom prst="rect">
            <a:avLst/>
          </a:prstGeom>
        </p:spPr>
      </p:pic>
      <p:sp>
        <p:nvSpPr>
          <p:cNvPr id="9" name="Titre 9"/>
          <p:cNvSpPr>
            <a:spLocks noGrp="1"/>
          </p:cNvSpPr>
          <p:nvPr>
            <p:ph type="title" hasCustomPrompt="1"/>
          </p:nvPr>
        </p:nvSpPr>
        <p:spPr>
          <a:xfrm>
            <a:off x="364432" y="745609"/>
            <a:ext cx="6852155" cy="531862"/>
          </a:xfrm>
          <a:prstGeom prst="rect">
            <a:avLst/>
          </a:prstGeom>
        </p:spPr>
        <p:txBody>
          <a:bodyPr vert="horz"/>
          <a:lstStyle>
            <a:lvl1pPr algn="l">
              <a:defRPr sz="2800" b="1" i="0">
                <a:latin typeface="Source Sans Pro"/>
                <a:cs typeface="Source Sans Pro"/>
              </a:defRPr>
            </a:lvl1pPr>
          </a:lstStyle>
          <a:p>
            <a:r>
              <a:rPr lang="fr-FR" dirty="0"/>
              <a:t>Titre de votre présentation</a:t>
            </a:r>
          </a:p>
        </p:txBody>
      </p:sp>
      <p:sp>
        <p:nvSpPr>
          <p:cNvPr id="10" name="Espace réservé du texte 11"/>
          <p:cNvSpPr>
            <a:spLocks noGrp="1"/>
          </p:cNvSpPr>
          <p:nvPr>
            <p:ph type="body" sz="quarter" idx="10" hasCustomPrompt="1"/>
          </p:nvPr>
        </p:nvSpPr>
        <p:spPr>
          <a:xfrm>
            <a:off x="364433" y="1321024"/>
            <a:ext cx="6852153" cy="442032"/>
          </a:xfrm>
          <a:prstGeom prst="rect">
            <a:avLst/>
          </a:prstGeom>
        </p:spPr>
        <p:txBody>
          <a:bodyPr vert="horz"/>
          <a:lstStyle>
            <a:lvl1pPr marL="0" indent="0">
              <a:buNone/>
              <a:defRPr sz="2300" baseline="0">
                <a:latin typeface="Source Sans Pro"/>
                <a:cs typeface="Source Sans Pro"/>
              </a:defRPr>
            </a:lvl1pPr>
            <a:lvl2pPr marL="457200" indent="0">
              <a:buNone/>
              <a:defRPr/>
            </a:lvl2pPr>
            <a:lvl3pPr marL="914400" indent="0">
              <a:buNone/>
              <a:defRPr/>
            </a:lvl3pPr>
            <a:lvl4pPr marL="1371600" indent="0">
              <a:buNone/>
              <a:defRPr/>
            </a:lvl4pPr>
            <a:lvl5pPr marL="1828800" indent="0">
              <a:buNone/>
              <a:defRPr/>
            </a:lvl5pPr>
          </a:lstStyle>
          <a:p>
            <a:pPr lvl="0"/>
            <a:r>
              <a:rPr lang="fr-FR" dirty="0"/>
              <a:t>Sous-titre de votre présentation</a:t>
            </a:r>
          </a:p>
        </p:txBody>
      </p:sp>
      <p:sp>
        <p:nvSpPr>
          <p:cNvPr id="13" name="Espace réservé du texte 12"/>
          <p:cNvSpPr>
            <a:spLocks noGrp="1"/>
          </p:cNvSpPr>
          <p:nvPr>
            <p:ph type="body" sz="quarter" idx="11" hasCustomPrompt="1"/>
          </p:nvPr>
        </p:nvSpPr>
        <p:spPr>
          <a:xfrm>
            <a:off x="364432" y="2024530"/>
            <a:ext cx="6852154" cy="1083236"/>
          </a:xfrm>
          <a:prstGeom prst="rect">
            <a:avLst/>
          </a:prstGeom>
        </p:spPr>
        <p:txBody>
          <a:bodyPr vert="horz"/>
          <a:lstStyle>
            <a:lvl1pPr marL="0" indent="0">
              <a:buNone/>
              <a:defRPr sz="1500" baseline="0">
                <a:latin typeface="Source Sans Pro"/>
                <a:cs typeface="Source Sans Pro"/>
              </a:defRPr>
            </a:lvl1pPr>
          </a:lstStyle>
          <a:p>
            <a:pPr lvl="0"/>
            <a:r>
              <a:rPr lang="fr-FR" dirty="0" err="1"/>
              <a:t>Lorem</a:t>
            </a:r>
            <a:r>
              <a:rPr lang="fr-FR" dirty="0"/>
              <a:t> </a:t>
            </a:r>
            <a:r>
              <a:rPr lang="fr-FR" dirty="0" err="1"/>
              <a:t>ipsum</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adipisicing</a:t>
            </a:r>
            <a:r>
              <a:rPr lang="fr-FR" dirty="0"/>
              <a:t> </a:t>
            </a:r>
            <a:r>
              <a:rPr lang="fr-FR" dirty="0" err="1"/>
              <a:t>elit</a:t>
            </a:r>
            <a:r>
              <a:rPr lang="fr-FR" dirty="0"/>
              <a:t>, </a:t>
            </a:r>
            <a:r>
              <a:rPr lang="fr-FR" dirty="0" err="1"/>
              <a:t>sed</a:t>
            </a:r>
            <a:r>
              <a:rPr lang="fr-FR" dirty="0"/>
              <a:t> do </a:t>
            </a:r>
            <a:r>
              <a:rPr lang="fr-FR" dirty="0" err="1"/>
              <a:t>eiusmod</a:t>
            </a:r>
            <a:endParaRPr lang="fr-FR" dirty="0"/>
          </a:p>
          <a:p>
            <a:pPr lvl="0"/>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a:t>
            </a:r>
            <a:r>
              <a:rPr lang="fr-FR" dirty="0" err="1"/>
              <a:t>commodo</a:t>
            </a:r>
            <a:r>
              <a:rPr lang="fr-FR" dirty="0"/>
              <a:t> </a:t>
            </a:r>
            <a:r>
              <a:rPr lang="fr-FR" dirty="0" err="1"/>
              <a:t>consequat</a:t>
            </a:r>
            <a:r>
              <a:rPr lang="fr-FR" dirty="0"/>
              <a:t>. Duis </a:t>
            </a:r>
            <a:r>
              <a:rPr lang="fr-FR" dirty="0" err="1"/>
              <a:t>aute</a:t>
            </a:r>
            <a:r>
              <a:rPr lang="fr-FR" dirty="0"/>
              <a:t> </a:t>
            </a:r>
            <a:r>
              <a:rPr lang="fr-FR" dirty="0" err="1"/>
              <a:t>irure</a:t>
            </a:r>
            <a:r>
              <a:rPr lang="fr-FR" dirty="0"/>
              <a:t> </a:t>
            </a:r>
            <a:r>
              <a:rPr lang="fr-FR" dirty="0" err="1"/>
              <a:t>dolor</a:t>
            </a:r>
            <a:r>
              <a:rPr lang="fr-FR" dirty="0"/>
              <a:t> in </a:t>
            </a:r>
            <a:r>
              <a:rPr lang="fr-FR" dirty="0" err="1"/>
              <a:t>reprehenderit</a:t>
            </a:r>
            <a:endParaRPr lang="fr-FR" dirty="0"/>
          </a:p>
        </p:txBody>
      </p:sp>
      <p:sp>
        <p:nvSpPr>
          <p:cNvPr id="14" name="Espace réservé du texte 12"/>
          <p:cNvSpPr>
            <a:spLocks noGrp="1"/>
          </p:cNvSpPr>
          <p:nvPr>
            <p:ph type="body" sz="quarter" idx="12" hasCustomPrompt="1"/>
          </p:nvPr>
        </p:nvSpPr>
        <p:spPr>
          <a:xfrm>
            <a:off x="364432" y="3257178"/>
            <a:ext cx="6852154" cy="1556728"/>
          </a:xfrm>
          <a:prstGeom prst="rect">
            <a:avLst/>
          </a:prstGeom>
        </p:spPr>
        <p:txBody>
          <a:bodyPr vert="horz"/>
          <a:lstStyle>
            <a:lvl1pPr marL="285750" indent="-285750">
              <a:buSzPct val="100000"/>
              <a:buFontTx/>
              <a:buBlip>
                <a:blip r:embed="rId3"/>
              </a:buBlip>
              <a:defRPr sz="1500" baseline="0">
                <a:latin typeface="Source Sans Pro"/>
                <a:cs typeface="Source Sans Pro"/>
              </a:defRPr>
            </a:lvl1pPr>
            <a:lvl2pPr marL="742950" indent="-285750">
              <a:buSzPct val="100000"/>
              <a:buFontTx/>
              <a:buBlip>
                <a:blip r:embed="rId3"/>
              </a:buBlip>
              <a:defRPr sz="1500" baseline="0">
                <a:solidFill>
                  <a:schemeClr val="accent1"/>
                </a:solidFill>
                <a:latin typeface="Source Sans Pro"/>
                <a:cs typeface="Source Sans Pro"/>
              </a:defRPr>
            </a:lvl2pPr>
            <a:lvl3pPr marL="1143000" indent="-228600">
              <a:buSzPct val="100000"/>
              <a:buFontTx/>
              <a:buBlip>
                <a:blip r:embed="rId3"/>
              </a:buBlip>
              <a:defRPr sz="1500">
                <a:latin typeface="Source Sans Pro"/>
                <a:cs typeface="Source Sans Pro"/>
              </a:defRPr>
            </a:lvl3pPr>
            <a:lvl4pPr marL="1600200" indent="-228600">
              <a:buSzPct val="100000"/>
              <a:buFontTx/>
              <a:buBlip>
                <a:blip r:embed="rId3"/>
              </a:buBlip>
              <a:defRPr sz="1500" baseline="0">
                <a:solidFill>
                  <a:srgbClr val="00707F"/>
                </a:solidFill>
                <a:latin typeface="Source Sans Pro"/>
                <a:cs typeface="Source Sans Pro"/>
              </a:defRPr>
            </a:lvl4pPr>
          </a:lstStyle>
          <a:p>
            <a:pPr lvl="0"/>
            <a:r>
              <a:rPr lang="fr-FR" dirty="0"/>
              <a:t>Premier niveau de liste à puces</a:t>
            </a:r>
          </a:p>
          <a:p>
            <a:pPr lvl="1"/>
            <a:r>
              <a:rPr lang="fr-FR" dirty="0"/>
              <a:t>Deuxième liste à puces</a:t>
            </a:r>
          </a:p>
          <a:p>
            <a:pPr lvl="2"/>
            <a:r>
              <a:rPr lang="fr-FR" dirty="0"/>
              <a:t>Troisième liste à puces</a:t>
            </a:r>
          </a:p>
          <a:p>
            <a:pPr lvl="3"/>
            <a:r>
              <a:rPr lang="fr-FR" dirty="0"/>
              <a:t>Quatrième liste à puce</a:t>
            </a:r>
          </a:p>
        </p:txBody>
      </p:sp>
    </p:spTree>
    <p:extLst>
      <p:ext uri="{BB962C8B-B14F-4D97-AF65-F5344CB8AC3E}">
        <p14:creationId xmlns:p14="http://schemas.microsoft.com/office/powerpoint/2010/main" val="6289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Diapositive de titre">
    <p:spTree>
      <p:nvGrpSpPr>
        <p:cNvPr id="1" name=""/>
        <p:cNvGrpSpPr/>
        <p:nvPr/>
      </p:nvGrpSpPr>
      <p:grpSpPr>
        <a:xfrm>
          <a:off x="0" y="0"/>
          <a:ext cx="0" cy="0"/>
          <a:chOff x="0" y="0"/>
          <a:chExt cx="0" cy="0"/>
        </a:xfrm>
      </p:grpSpPr>
      <p:sp>
        <p:nvSpPr>
          <p:cNvPr id="197648" name="Rectangle 16"/>
          <p:cNvSpPr>
            <a:spLocks noGrp="1" noChangeArrowheads="1"/>
          </p:cNvSpPr>
          <p:nvPr>
            <p:ph type="ctrTitle" sz="quarter"/>
          </p:nvPr>
        </p:nvSpPr>
        <p:spPr>
          <a:xfrm>
            <a:off x="1066800" y="1497807"/>
            <a:ext cx="7086600" cy="1073944"/>
          </a:xfrm>
        </p:spPr>
        <p:txBody>
          <a:bodyPr anchor="b"/>
          <a:lstStyle>
            <a:lvl1pPr>
              <a:defRPr/>
            </a:lvl1pPr>
          </a:lstStyle>
          <a:p>
            <a:r>
              <a:rPr lang="fr-FR" smtClean="0"/>
              <a:t>Modifiez le style du titre</a:t>
            </a:r>
            <a:endParaRPr lang="fr-BE"/>
          </a:p>
        </p:txBody>
      </p:sp>
      <p:sp>
        <p:nvSpPr>
          <p:cNvPr id="197649" name="Rectangle 17"/>
          <p:cNvSpPr>
            <a:spLocks noGrp="1" noChangeArrowheads="1"/>
          </p:cNvSpPr>
          <p:nvPr>
            <p:ph type="subTitle" sz="quarter" idx="1"/>
          </p:nvPr>
        </p:nvSpPr>
        <p:spPr>
          <a:xfrm>
            <a:off x="1066800" y="2914650"/>
            <a:ext cx="6400800" cy="1314450"/>
          </a:xfrm>
        </p:spPr>
        <p:txBody>
          <a:bodyPr/>
          <a:lstStyle>
            <a:lvl1pPr marL="0" indent="0">
              <a:buFont typeface="Wingdings" pitchFamily="2" charset="2"/>
              <a:buNone/>
              <a:defRPr/>
            </a:lvl1pPr>
          </a:lstStyle>
          <a:p>
            <a:r>
              <a:rPr lang="fr-FR" smtClean="0"/>
              <a:t>Modifiez le style des sous-titres du masque</a:t>
            </a:r>
            <a:endParaRPr lang="fr-BE"/>
          </a:p>
        </p:txBody>
      </p:sp>
      <p:sp>
        <p:nvSpPr>
          <p:cNvPr id="4" name="Rectangle 18"/>
          <p:cNvSpPr>
            <a:spLocks noGrp="1" noChangeArrowheads="1"/>
          </p:cNvSpPr>
          <p:nvPr>
            <p:ph type="dt" sz="quarter" idx="10"/>
          </p:nvPr>
        </p:nvSpPr>
        <p:spPr>
          <a:xfrm>
            <a:off x="1066800" y="4686300"/>
            <a:ext cx="1905000" cy="342900"/>
          </a:xfrm>
          <a:prstGeom prst="rect">
            <a:avLst/>
          </a:prstGeom>
        </p:spPr>
        <p:txBody>
          <a:bodyPr/>
          <a:lstStyle>
            <a:lvl1pPr eaLnBrk="1" hangingPunct="1">
              <a:defRPr>
                <a:latin typeface="Arial" panose="020B0604020202020204" pitchFamily="34" charset="0"/>
              </a:defRPr>
            </a:lvl1pPr>
          </a:lstStyle>
          <a:p>
            <a:pPr>
              <a:defRPr/>
            </a:pPr>
            <a:endParaRPr lang="fr-BE"/>
          </a:p>
        </p:txBody>
      </p:sp>
      <p:sp>
        <p:nvSpPr>
          <p:cNvPr id="5" name="Rectangle 19"/>
          <p:cNvSpPr>
            <a:spLocks noGrp="1" noChangeArrowheads="1"/>
          </p:cNvSpPr>
          <p:nvPr>
            <p:ph type="ftr" sz="quarter" idx="11"/>
          </p:nvPr>
        </p:nvSpPr>
        <p:spPr>
          <a:xfrm>
            <a:off x="3352800" y="4686300"/>
            <a:ext cx="2895600" cy="342900"/>
          </a:xfrm>
        </p:spPr>
        <p:txBody>
          <a:bodyPr/>
          <a:lstStyle>
            <a:lvl1pPr>
              <a:defRPr/>
            </a:lvl1pPr>
          </a:lstStyle>
          <a:p>
            <a:pPr>
              <a:defRPr/>
            </a:pPr>
            <a:r>
              <a:rPr lang="fr-FR" smtClean="0"/>
              <a:t>Analyse et Intervention dans le domaine du Décrochage et de l’Exclusion (AIDE) Ariane Baye</a:t>
            </a:r>
            <a:endParaRPr lang="fr-FR"/>
          </a:p>
        </p:txBody>
      </p:sp>
      <p:sp>
        <p:nvSpPr>
          <p:cNvPr id="6" name="Rectangle 20"/>
          <p:cNvSpPr>
            <a:spLocks noGrp="1" noChangeArrowheads="1"/>
          </p:cNvSpPr>
          <p:nvPr>
            <p:ph type="sldNum" sz="quarter" idx="12"/>
          </p:nvPr>
        </p:nvSpPr>
        <p:spPr/>
        <p:txBody>
          <a:bodyPr/>
          <a:lstStyle>
            <a:lvl1pPr>
              <a:defRPr/>
            </a:lvl1pPr>
          </a:lstStyle>
          <a:p>
            <a:pPr>
              <a:defRPr/>
            </a:pPr>
            <a:fld id="{2FD7E7D4-F277-43A2-A08A-D1BA24629EAB}" type="slidenum">
              <a:rPr lang="fr-FR" smtClean="0"/>
              <a:pPr>
                <a:defRPr/>
              </a:pPr>
              <a:t>‹N°›</a:t>
            </a:fld>
            <a:endParaRPr lang="fr-FR"/>
          </a:p>
        </p:txBody>
      </p:sp>
    </p:spTree>
    <p:extLst>
      <p:ext uri="{BB962C8B-B14F-4D97-AF65-F5344CB8AC3E}">
        <p14:creationId xmlns:p14="http://schemas.microsoft.com/office/powerpoint/2010/main" val="1854058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28751"/>
            <a:ext cx="7543800" cy="1945481"/>
          </a:xfrm>
        </p:spPr>
        <p:txBody>
          <a:bodyPr anchor="b"/>
          <a:lstStyle>
            <a:lvl1pPr>
              <a:defRPr sz="6600">
                <a:ln>
                  <a:noFill/>
                </a:ln>
                <a:solidFill>
                  <a:schemeClr val="tx2"/>
                </a:solidFill>
              </a:defRPr>
            </a:lvl1pPr>
          </a:lstStyle>
          <a:p>
            <a:r>
              <a:rPr lang="fr-FR" smtClean="0"/>
              <a:t>Modifiez le style du titre</a:t>
            </a:r>
            <a:endParaRPr lang="en-US" dirty="0"/>
          </a:p>
        </p:txBody>
      </p:sp>
      <p:sp>
        <p:nvSpPr>
          <p:cNvPr id="5" name="Footer Placeholder 4"/>
          <p:cNvSpPr>
            <a:spLocks noGrp="1"/>
          </p:cNvSpPr>
          <p:nvPr>
            <p:ph type="ftr" sz="quarter" idx="11"/>
          </p:nvPr>
        </p:nvSpPr>
        <p:spPr>
          <a:xfrm rot="16200000">
            <a:off x="6823613" y="1796302"/>
            <a:ext cx="3973987" cy="556331"/>
          </a:xfrm>
          <a:prstGeom prst="rect">
            <a:avLst/>
          </a:prstGeom>
        </p:spPr>
        <p:txBody>
          <a:bodyPr/>
          <a:lstStyle>
            <a:lvl1pPr>
              <a:spcAft>
                <a:spcPts val="300"/>
              </a:spcAft>
              <a:defRPr>
                <a:latin typeface="Corbel" panose="020B0503020204020204" pitchFamily="34" charset="0"/>
              </a:defRPr>
            </a:lvl1pPr>
          </a:lstStyle>
          <a:p>
            <a:pPr>
              <a:defRPr/>
            </a:pPr>
            <a:r>
              <a:rPr lang="fr-FR" smtClean="0"/>
              <a:t>Analyse et Intervention dans le domaine du Décrochage et de l’Exclusion (AIDE) Ariane Baye</a:t>
            </a:r>
            <a:endParaRPr lang="fr-FR"/>
          </a:p>
        </p:txBody>
      </p:sp>
      <p:sp>
        <p:nvSpPr>
          <p:cNvPr id="6" name="Slide Number Placeholder 5"/>
          <p:cNvSpPr>
            <a:spLocks noGrp="1"/>
          </p:cNvSpPr>
          <p:nvPr>
            <p:ph type="sldNum" sz="quarter" idx="12"/>
          </p:nvPr>
        </p:nvSpPr>
        <p:spPr/>
        <p:txBody>
          <a:bodyPr/>
          <a:lstStyle>
            <a:lvl1pPr>
              <a:defRPr>
                <a:latin typeface="Corbel" panose="020B0503020204020204" pitchFamily="34" charset="0"/>
              </a:defRPr>
            </a:lvl1pPr>
          </a:lstStyle>
          <a:p>
            <a:pPr>
              <a:defRPr/>
            </a:pPr>
            <a:fld id="{2FD7E7D4-F277-43A2-A08A-D1BA24629EAB}" type="slidenum">
              <a:rPr lang="fr-FR" smtClean="0"/>
              <a:pPr>
                <a:defRPr/>
              </a:pPr>
              <a:t>‹N°›</a:t>
            </a:fld>
            <a:endParaRPr lang="fr-FR"/>
          </a:p>
        </p:txBody>
      </p:sp>
      <p:sp>
        <p:nvSpPr>
          <p:cNvPr id="4" name="Espace réservé du contenu 3"/>
          <p:cNvSpPr>
            <a:spLocks noGrp="1"/>
          </p:cNvSpPr>
          <p:nvPr>
            <p:ph sz="quarter" idx="13" hasCustomPrompt="1"/>
          </p:nvPr>
        </p:nvSpPr>
        <p:spPr>
          <a:xfrm>
            <a:off x="251521" y="3644901"/>
            <a:ext cx="8005763" cy="369332"/>
          </a:xfrm>
          <a:noFill/>
          <a:ln w="9525">
            <a:noFill/>
            <a:miter lim="800000"/>
            <a:headEnd/>
            <a:tailEnd/>
          </a:ln>
        </p:spPr>
        <p:txBody>
          <a:bodyPr wrap="square">
            <a:spAutoFit/>
          </a:bodyPr>
          <a:lstStyle>
            <a:lvl1pPr marL="0" indent="0">
              <a:buNone/>
              <a:defRPr lang="fr-FR" sz="1800" b="1" i="1" smtClean="0"/>
            </a:lvl1pPr>
            <a:lvl2pPr>
              <a:defRPr lang="fr-FR" sz="1800" smtClean="0"/>
            </a:lvl2pPr>
            <a:lvl3pPr>
              <a:defRPr lang="fr-FR" smtClean="0"/>
            </a:lvl3pPr>
            <a:lvl4pPr>
              <a:defRPr lang="fr-FR" sz="1800" smtClean="0"/>
            </a:lvl4pPr>
            <a:lvl5pPr>
              <a:defRPr lang="fr-BE" sz="1800"/>
            </a:lvl5pPr>
          </a:lstStyle>
          <a:p>
            <a:pPr marL="0" lvl="0" algn="ctr"/>
            <a:r>
              <a:rPr lang="fr-FR" dirty="0" smtClean="0"/>
              <a:t>Etudiants</a:t>
            </a:r>
          </a:p>
        </p:txBody>
      </p:sp>
      <p:sp>
        <p:nvSpPr>
          <p:cNvPr id="10" name="Espace réservé du contenu 9"/>
          <p:cNvSpPr>
            <a:spLocks noGrp="1"/>
          </p:cNvSpPr>
          <p:nvPr>
            <p:ph sz="quarter" idx="14" hasCustomPrompt="1"/>
          </p:nvPr>
        </p:nvSpPr>
        <p:spPr>
          <a:xfrm>
            <a:off x="251520" y="4076949"/>
            <a:ext cx="8078762" cy="369332"/>
          </a:xfrm>
        </p:spPr>
        <p:txBody>
          <a:bodyPr wrap="square">
            <a:spAutoFit/>
          </a:bodyPr>
          <a:lstStyle>
            <a:lvl1pPr marL="0" indent="0">
              <a:buNone/>
              <a:defRPr lang="fr-FR" sz="1800" smtClean="0">
                <a:solidFill>
                  <a:schemeClr val="bg2">
                    <a:lumMod val="50000"/>
                  </a:schemeClr>
                </a:solidFill>
              </a:defRPr>
            </a:lvl1pPr>
            <a:lvl2pPr>
              <a:defRPr lang="fr-FR" sz="1800" smtClean="0"/>
            </a:lvl2pPr>
            <a:lvl3pPr>
              <a:defRPr lang="fr-FR" smtClean="0"/>
            </a:lvl3pPr>
            <a:lvl4pPr>
              <a:defRPr lang="fr-FR" sz="1800" smtClean="0"/>
            </a:lvl4pPr>
            <a:lvl5pPr>
              <a:defRPr lang="fr-BE" sz="1800"/>
            </a:lvl5pPr>
          </a:lstStyle>
          <a:p>
            <a:pPr marL="0" lvl="0" algn="ctr"/>
            <a:r>
              <a:rPr lang="fr-FR" dirty="0" smtClean="0"/>
              <a:t>Date du cours</a:t>
            </a:r>
          </a:p>
        </p:txBody>
      </p:sp>
    </p:spTree>
    <p:extLst>
      <p:ext uri="{BB962C8B-B14F-4D97-AF65-F5344CB8AC3E}">
        <p14:creationId xmlns:p14="http://schemas.microsoft.com/office/powerpoint/2010/main" val="30927709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620000" cy="857250"/>
          </a:xfrm>
          <a:prstGeom prst="rect">
            <a:avLst/>
          </a:prstGeom>
        </p:spPr>
        <p:txBody>
          <a:bodyPr vert="horz" lIns="91440" tIns="45720" rIns="91440" bIns="45720" rtlCol="0" anchor="ctr">
            <a:noAutofit/>
          </a:bodyPr>
          <a:lstStyle/>
          <a:p>
            <a:r>
              <a:rPr lang="fr-FR" smtClean="0"/>
              <a:t>Modifiez le style du titre</a:t>
            </a:r>
            <a:endParaRPr lang="en-US" dirty="0"/>
          </a:p>
        </p:txBody>
      </p:sp>
      <p:sp>
        <p:nvSpPr>
          <p:cNvPr id="3" name="Text Placeholder 2"/>
          <p:cNvSpPr>
            <a:spLocks noGrp="1"/>
          </p:cNvSpPr>
          <p:nvPr>
            <p:ph type="body" idx="1"/>
          </p:nvPr>
        </p:nvSpPr>
        <p:spPr>
          <a:xfrm>
            <a:off x="457200" y="1200150"/>
            <a:ext cx="7620000" cy="360045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Rectangle 6"/>
          <p:cNvSpPr/>
          <p:nvPr/>
        </p:nvSpPr>
        <p:spPr>
          <a:xfrm>
            <a:off x="8458200" y="0"/>
            <a:ext cx="6858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4114800"/>
            <a:ext cx="6858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4236720"/>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a:defRPr/>
            </a:pPr>
            <a:fld id="{2FD7E7D4-F277-43A2-A08A-D1BA24629EAB}" type="slidenum">
              <a:rPr lang="fr-FR" smtClean="0"/>
              <a:pPr>
                <a:defRPr/>
              </a:pPr>
              <a:t>‹N°›</a:t>
            </a:fld>
            <a:endParaRPr lang="fr-FR"/>
          </a:p>
        </p:txBody>
      </p:sp>
      <p:sp>
        <p:nvSpPr>
          <p:cNvPr id="10" name="Footer Placeholder 4"/>
          <p:cNvSpPr txBox="1">
            <a:spLocks/>
          </p:cNvSpPr>
          <p:nvPr/>
        </p:nvSpPr>
        <p:spPr>
          <a:xfrm rot="16200000">
            <a:off x="8571974" y="4699516"/>
            <a:ext cx="469884" cy="459160"/>
          </a:xfrm>
          <a:prstGeom prst="rect">
            <a:avLst/>
          </a:prstGeom>
        </p:spPr>
        <p:txBody>
          <a:bodyPr vert="horz" lIns="91440" tIns="45720" rIns="91440" bIns="45720" rtlCol="0" anchor="ctr"/>
          <a:lstStyle>
            <a:defPPr>
              <a:defRPr lang="fr-FR"/>
            </a:defPPr>
            <a:lvl1pPr marL="0" algn="r" defTabSz="914400" rtl="0" eaLnBrk="1" latinLnBrk="0" hangingPunct="1">
              <a:spcAft>
                <a:spcPts val="300"/>
              </a:spcAft>
              <a:defRPr sz="1200" kern="1200">
                <a:solidFill>
                  <a:schemeClr val="bg2"/>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BE" dirty="0" smtClean="0"/>
              <a:t>2015-2016</a:t>
            </a:r>
            <a:endParaRPr lang="fr-BE" dirty="0"/>
          </a:p>
        </p:txBody>
      </p:sp>
      <p:sp>
        <p:nvSpPr>
          <p:cNvPr id="12" name="Espace réservé du pied de page 11"/>
          <p:cNvSpPr>
            <a:spLocks noGrp="1"/>
          </p:cNvSpPr>
          <p:nvPr>
            <p:ph type="ftr" sz="quarter" idx="3"/>
          </p:nvPr>
        </p:nvSpPr>
        <p:spPr>
          <a:xfrm rot="16200000">
            <a:off x="6784818" y="1769630"/>
            <a:ext cx="4061910" cy="566666"/>
          </a:xfrm>
          <a:prstGeom prst="rect">
            <a:avLst/>
          </a:prstGeom>
        </p:spPr>
        <p:txBody>
          <a:bodyPr vert="horz" lIns="91440" tIns="45720" rIns="91440" bIns="45720" rtlCol="0" anchor="ctr"/>
          <a:lstStyle>
            <a:lvl1pPr algn="ctr">
              <a:spcAft>
                <a:spcPts val="300"/>
              </a:spcAft>
              <a:defRPr sz="1200">
                <a:solidFill>
                  <a:schemeClr val="bg2">
                    <a:lumMod val="60000"/>
                    <a:lumOff val="40000"/>
                  </a:schemeClr>
                </a:solidFill>
              </a:defRPr>
            </a:lvl1pPr>
          </a:lstStyle>
          <a:p>
            <a:pPr>
              <a:defRPr/>
            </a:pPr>
            <a:r>
              <a:rPr lang="fr-FR" smtClean="0"/>
              <a:t>Analyse et Intervention dans le domaine du Décrochage et de l’Exclusion (AIDE) Ariane Baye</a:t>
            </a:r>
            <a:endParaRPr lang="fr-FR"/>
          </a:p>
        </p:txBody>
      </p:sp>
    </p:spTree>
    <p:extLst>
      <p:ext uri="{BB962C8B-B14F-4D97-AF65-F5344CB8AC3E}">
        <p14:creationId xmlns:p14="http://schemas.microsoft.com/office/powerpoint/2010/main" val="45333267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650" r:id="rId43"/>
    <p:sldLayoutId id="2147483651" r:id="rId44"/>
    <p:sldLayoutId id="2147483653" r:id="rId45"/>
    <p:sldLayoutId id="2147483654" r:id="rId46"/>
    <p:sldLayoutId id="2147483655" r:id="rId47"/>
  </p:sldLayoutIdLst>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p>
        </p:txBody>
      </p:sp>
      <p:sp>
        <p:nvSpPr>
          <p:cNvPr id="5" name="Espace réservé du pied de page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Analyse et Intervention dans le domaine du Décrochage et de l’Exclusion (AIDE) Ariane Baye</a:t>
            </a:r>
            <a:endParaRPr lang="fr-BE"/>
          </a:p>
        </p:txBody>
      </p:sp>
      <p:sp>
        <p:nvSpPr>
          <p:cNvPr id="6" name="Espace réservé du numéro de diapositive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45FB232-882C-4559-9D81-14CF3218EB38}" type="slidenum">
              <a:rPr lang="fr-BE" smtClean="0"/>
              <a:t>‹N°›</a:t>
            </a:fld>
            <a:endParaRPr lang="fr-BE"/>
          </a:p>
        </p:txBody>
      </p:sp>
    </p:spTree>
    <p:extLst>
      <p:ext uri="{BB962C8B-B14F-4D97-AF65-F5344CB8AC3E}">
        <p14:creationId xmlns:p14="http://schemas.microsoft.com/office/powerpoint/2010/main" val="126632727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70.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g"/><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barrcenter.org/" TargetMode="External"/><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433" y="2444070"/>
            <a:ext cx="8229600" cy="1364630"/>
          </a:xfrm>
        </p:spPr>
        <p:txBody>
          <a:bodyPr/>
          <a:lstStyle/>
          <a:p>
            <a:pPr algn="ctr"/>
            <a:r>
              <a:rPr lang="fr-FR" dirty="0" smtClean="0">
                <a:solidFill>
                  <a:srgbClr val="437E88"/>
                </a:solidFill>
              </a:rPr>
              <a:t>Le </a:t>
            </a:r>
            <a:r>
              <a:rPr lang="fr-FR" dirty="0" smtClean="0">
                <a:solidFill>
                  <a:srgbClr val="437E88"/>
                </a:solidFill>
              </a:rPr>
              <a:t>décrochage scolaire</a:t>
            </a:r>
            <a:br>
              <a:rPr lang="fr-FR" dirty="0" smtClean="0">
                <a:solidFill>
                  <a:srgbClr val="437E88"/>
                </a:solidFill>
              </a:rPr>
            </a:br>
            <a:r>
              <a:rPr lang="fr-FR" dirty="0" smtClean="0">
                <a:solidFill>
                  <a:srgbClr val="437E88"/>
                </a:solidFill>
              </a:rPr>
              <a:t>Comprendre les mécanismes, explorer les pistes d’interventions efficaces</a:t>
            </a:r>
            <a:endParaRPr lang="fr-FR" dirty="0">
              <a:solidFill>
                <a:srgbClr val="437E88"/>
              </a:solidFill>
            </a:endParaRPr>
          </a:p>
        </p:txBody>
      </p:sp>
      <p:sp>
        <p:nvSpPr>
          <p:cNvPr id="3" name="Espace réservé du texte 2"/>
          <p:cNvSpPr>
            <a:spLocks noGrp="1"/>
          </p:cNvSpPr>
          <p:nvPr>
            <p:ph type="body" sz="quarter" idx="10"/>
          </p:nvPr>
        </p:nvSpPr>
        <p:spPr>
          <a:xfrm>
            <a:off x="139849" y="3711882"/>
            <a:ext cx="7189206" cy="823343"/>
          </a:xfrm>
        </p:spPr>
        <p:txBody>
          <a:bodyPr anchor="ctr"/>
          <a:lstStyle/>
          <a:p>
            <a:pPr algn="ctr"/>
            <a:r>
              <a:rPr lang="fr-FR" sz="1600" dirty="0"/>
              <a:t>Pr. Ariane </a:t>
            </a:r>
            <a:r>
              <a:rPr lang="fr-FR" sz="1600" dirty="0" smtClean="0"/>
              <a:t>Baye</a:t>
            </a:r>
            <a:endParaRPr lang="fr-FR" sz="1600" dirty="0" smtClean="0">
              <a:solidFill>
                <a:srgbClr val="00B0F0"/>
              </a:solidFill>
            </a:endParaRPr>
          </a:p>
          <a:p>
            <a:pPr algn="ctr"/>
            <a:r>
              <a:rPr lang="fr-FR" sz="1600" dirty="0" smtClean="0">
                <a:solidFill>
                  <a:srgbClr val="00B0F0"/>
                </a:solidFill>
              </a:rPr>
              <a:t>A</a:t>
            </a:r>
            <a:r>
              <a:rPr lang="fr-FR" sz="1600" dirty="0" smtClean="0"/>
              <a:t>nalyses et </a:t>
            </a:r>
            <a:r>
              <a:rPr lang="fr-FR" sz="1600" dirty="0" smtClean="0">
                <a:solidFill>
                  <a:srgbClr val="00B0F0"/>
                </a:solidFill>
              </a:rPr>
              <a:t>I</a:t>
            </a:r>
            <a:r>
              <a:rPr lang="fr-FR" sz="1600" dirty="0" smtClean="0"/>
              <a:t>nterventions dans les domaines du </a:t>
            </a:r>
            <a:r>
              <a:rPr lang="fr-FR" sz="1600" dirty="0" smtClean="0">
                <a:solidFill>
                  <a:srgbClr val="00B0F0"/>
                </a:solidFill>
              </a:rPr>
              <a:t>D</a:t>
            </a:r>
            <a:r>
              <a:rPr lang="fr-FR" sz="1600" dirty="0" smtClean="0"/>
              <a:t>écrochage et de l’</a:t>
            </a:r>
            <a:r>
              <a:rPr lang="fr-FR" sz="1600" dirty="0" smtClean="0">
                <a:solidFill>
                  <a:srgbClr val="00B0F0"/>
                </a:solidFill>
              </a:rPr>
              <a:t>E</a:t>
            </a:r>
            <a:r>
              <a:rPr lang="fr-FR" sz="1600" dirty="0" smtClean="0"/>
              <a:t>xclusion</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3678" y="3808700"/>
            <a:ext cx="1724025" cy="962025"/>
          </a:xfrm>
          <a:prstGeom prst="rect">
            <a:avLst/>
          </a:prstGeom>
        </p:spPr>
      </p:pic>
    </p:spTree>
    <p:extLst>
      <p:ext uri="{BB962C8B-B14F-4D97-AF65-F5344CB8AC3E}">
        <p14:creationId xmlns:p14="http://schemas.microsoft.com/office/powerpoint/2010/main" val="1541134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0"/>
          </p:nvPr>
        </p:nvSpPr>
        <p:spPr>
          <a:xfrm>
            <a:off x="807313" y="1436914"/>
            <a:ext cx="7305642" cy="2723849"/>
          </a:xfrm>
        </p:spPr>
        <p:txBody>
          <a:bodyPr/>
          <a:lstStyle/>
          <a:p>
            <a:r>
              <a:rPr lang="fr-BE" sz="2400" dirty="0" smtClean="0"/>
              <a:t>Genre</a:t>
            </a:r>
            <a:endParaRPr lang="fr-BE" sz="2400" dirty="0"/>
          </a:p>
          <a:p>
            <a:r>
              <a:rPr lang="fr-BE" sz="2400" dirty="0" smtClean="0"/>
              <a:t>Milieu social</a:t>
            </a:r>
            <a:endParaRPr lang="fr-BE" sz="2400" dirty="0"/>
          </a:p>
          <a:p>
            <a:r>
              <a:rPr lang="fr-BE" sz="2400" dirty="0" smtClean="0"/>
              <a:t>Statut migratoire</a:t>
            </a:r>
            <a:endParaRPr lang="fr-BE" sz="2400" dirty="0"/>
          </a:p>
          <a:p>
            <a:r>
              <a:rPr lang="fr-BE" sz="2400" dirty="0" smtClean="0"/>
              <a:t>Structure familiale</a:t>
            </a:r>
            <a:endParaRPr lang="fr-BE" sz="2400" dirty="0"/>
          </a:p>
          <a:p>
            <a:r>
              <a:rPr lang="fr-BE" sz="2400" dirty="0" smtClean="0"/>
              <a:t>Profil psycho-social (comportements, dépression)</a:t>
            </a:r>
            <a:endParaRPr lang="fr-BE" sz="2400" dirty="0"/>
          </a:p>
          <a:p>
            <a:r>
              <a:rPr lang="fr-BE" sz="2400" dirty="0" smtClean="0"/>
              <a:t>Profil scolaire (redoublement, performances)</a:t>
            </a:r>
            <a:endParaRPr lang="fr-BE" sz="2400" dirty="0"/>
          </a:p>
          <a:p>
            <a:endParaRPr lang="fr-BE" sz="2400" dirty="0"/>
          </a:p>
        </p:txBody>
      </p:sp>
      <p:sp>
        <p:nvSpPr>
          <p:cNvPr id="6" name="Rectangle à coins arrondis 5"/>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Facteurs individuels</a:t>
            </a:r>
            <a:endParaRPr lang="fr-BE"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3013576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Trois prédicteurs visibles et puissants</a:t>
            </a:r>
            <a:endParaRPr lang="fr-BE"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3" name="Rectangle à coins arrondis 2"/>
          <p:cNvSpPr/>
          <p:nvPr/>
        </p:nvSpPr>
        <p:spPr>
          <a:xfrm>
            <a:off x="353826" y="2529598"/>
            <a:ext cx="2569028" cy="1030514"/>
          </a:xfrm>
          <a:prstGeom prst="roundRect">
            <a:avLst/>
          </a:prstGeom>
          <a:solidFill>
            <a:srgbClr val="437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702170" y="2844800"/>
            <a:ext cx="2133600" cy="400110"/>
          </a:xfrm>
          <a:prstGeom prst="rect">
            <a:avLst/>
          </a:prstGeom>
          <a:noFill/>
        </p:spPr>
        <p:txBody>
          <a:bodyPr wrap="square" rtlCol="0">
            <a:spAutoFit/>
          </a:bodyPr>
          <a:lstStyle/>
          <a:p>
            <a:r>
              <a:rPr lang="fr-BE" sz="2000" dirty="0" smtClean="0">
                <a:solidFill>
                  <a:schemeClr val="bg1"/>
                </a:solidFill>
              </a:rPr>
              <a:t>Comportements</a:t>
            </a:r>
            <a:endParaRPr lang="fr-BE" sz="2000" dirty="0">
              <a:solidFill>
                <a:schemeClr val="bg1"/>
              </a:solidFill>
            </a:endParaRPr>
          </a:p>
        </p:txBody>
      </p:sp>
      <p:sp>
        <p:nvSpPr>
          <p:cNvPr id="8" name="Rectangle à coins arrondis 7"/>
          <p:cNvSpPr/>
          <p:nvPr/>
        </p:nvSpPr>
        <p:spPr>
          <a:xfrm>
            <a:off x="3033485" y="2529598"/>
            <a:ext cx="2569028" cy="1030514"/>
          </a:xfrm>
          <a:prstGeom prst="roundRect">
            <a:avLst/>
          </a:prstGeom>
          <a:solidFill>
            <a:srgbClr val="437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3468913" y="2830286"/>
            <a:ext cx="2133600" cy="400110"/>
          </a:xfrm>
          <a:prstGeom prst="rect">
            <a:avLst/>
          </a:prstGeom>
          <a:noFill/>
        </p:spPr>
        <p:txBody>
          <a:bodyPr wrap="square" rtlCol="0">
            <a:spAutoFit/>
          </a:bodyPr>
          <a:lstStyle/>
          <a:p>
            <a:r>
              <a:rPr lang="fr-BE" sz="2000" dirty="0" smtClean="0">
                <a:solidFill>
                  <a:schemeClr val="bg1"/>
                </a:solidFill>
              </a:rPr>
              <a:t>Performances</a:t>
            </a:r>
            <a:endParaRPr lang="fr-BE" sz="2000" dirty="0">
              <a:solidFill>
                <a:schemeClr val="bg1"/>
              </a:solidFill>
            </a:endParaRPr>
          </a:p>
        </p:txBody>
      </p:sp>
      <p:sp>
        <p:nvSpPr>
          <p:cNvPr id="10" name="Rectangle à coins arrondis 9"/>
          <p:cNvSpPr/>
          <p:nvPr/>
        </p:nvSpPr>
        <p:spPr>
          <a:xfrm>
            <a:off x="5878227" y="2529598"/>
            <a:ext cx="2569028" cy="1030514"/>
          </a:xfrm>
          <a:prstGeom prst="roundRect">
            <a:avLst/>
          </a:prstGeom>
          <a:solidFill>
            <a:srgbClr val="437E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p:cNvSpPr txBox="1"/>
          <p:nvPr/>
        </p:nvSpPr>
        <p:spPr>
          <a:xfrm>
            <a:off x="6313655" y="2844800"/>
            <a:ext cx="2133600" cy="400110"/>
          </a:xfrm>
          <a:prstGeom prst="rect">
            <a:avLst/>
          </a:prstGeom>
          <a:noFill/>
        </p:spPr>
        <p:txBody>
          <a:bodyPr wrap="square" rtlCol="0">
            <a:spAutoFit/>
          </a:bodyPr>
          <a:lstStyle/>
          <a:p>
            <a:r>
              <a:rPr lang="fr-BE" sz="2000" dirty="0" smtClean="0">
                <a:solidFill>
                  <a:schemeClr val="bg1"/>
                </a:solidFill>
              </a:rPr>
              <a:t>Absentéisme</a:t>
            </a:r>
            <a:endParaRPr lang="fr-BE" sz="2000" dirty="0">
              <a:solidFill>
                <a:schemeClr val="bg1"/>
              </a:solidFill>
            </a:endParaRPr>
          </a:p>
        </p:txBody>
      </p:sp>
    </p:spTree>
    <p:extLst>
      <p:ext uri="{BB962C8B-B14F-4D97-AF65-F5344CB8AC3E}">
        <p14:creationId xmlns:p14="http://schemas.microsoft.com/office/powerpoint/2010/main" val="2020315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0"/>
          </p:nvPr>
        </p:nvSpPr>
        <p:spPr>
          <a:xfrm>
            <a:off x="807313" y="1436914"/>
            <a:ext cx="7305642" cy="2723849"/>
          </a:xfrm>
        </p:spPr>
        <p:txBody>
          <a:bodyPr/>
          <a:lstStyle/>
          <a:p>
            <a:pPr marL="0" indent="0">
              <a:buNone/>
            </a:pPr>
            <a:endParaRPr lang="fr-BE" sz="2400" dirty="0"/>
          </a:p>
          <a:p>
            <a:r>
              <a:rPr lang="fr-BE" sz="2400" dirty="0" smtClean="0"/>
              <a:t>Contexte et opportunités locales</a:t>
            </a:r>
            <a:endParaRPr lang="fr-BE" sz="2400" dirty="0"/>
          </a:p>
          <a:p>
            <a:r>
              <a:rPr lang="fr-BE" sz="2400" dirty="0" smtClean="0"/>
              <a:t>Système éducatif</a:t>
            </a:r>
            <a:endParaRPr lang="fr-BE" sz="2400" dirty="0"/>
          </a:p>
          <a:p>
            <a:r>
              <a:rPr lang="fr-BE" sz="2400" dirty="0" smtClean="0"/>
              <a:t>Etablissement scolaire</a:t>
            </a:r>
            <a:endParaRPr lang="fr-BE" sz="2400" dirty="0"/>
          </a:p>
          <a:p>
            <a:endParaRPr lang="fr-BE" sz="2400" dirty="0"/>
          </a:p>
        </p:txBody>
      </p:sp>
      <p:sp>
        <p:nvSpPr>
          <p:cNvPr id="6" name="Rectangle à coins arrondis 5"/>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Facteurs contextuels</a:t>
            </a:r>
            <a:endParaRPr lang="fr-BE" sz="2000" dirty="0">
              <a:solidFill>
                <a:schemeClr val="tx1"/>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1833381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Synthèse des facteurs de décrochage</a:t>
            </a:r>
            <a:endParaRPr lang="fr-BE" sz="2000" dirty="0">
              <a:solidFill>
                <a:schemeClr val="tx1"/>
              </a:solidFill>
            </a:endParaRPr>
          </a:p>
        </p:txBody>
      </p:sp>
      <p:sp>
        <p:nvSpPr>
          <p:cNvPr id="4" name="ZoneTexte 3"/>
          <p:cNvSpPr txBox="1"/>
          <p:nvPr/>
        </p:nvSpPr>
        <p:spPr>
          <a:xfrm>
            <a:off x="522514" y="4615208"/>
            <a:ext cx="6096000" cy="369332"/>
          </a:xfrm>
          <a:prstGeom prst="rect">
            <a:avLst/>
          </a:prstGeom>
          <a:noFill/>
        </p:spPr>
        <p:txBody>
          <a:bodyPr wrap="square" rtlCol="0">
            <a:spAutoFit/>
          </a:bodyPr>
          <a:lstStyle/>
          <a:p>
            <a:r>
              <a:rPr lang="fr-BE" dirty="0" smtClean="0"/>
              <a:t>Source: Bernard, 2017, p. 33</a:t>
            </a:r>
            <a:endParaRPr lang="fr-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99" y="1001486"/>
            <a:ext cx="8314756" cy="361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148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64433" y="2133461"/>
            <a:ext cx="7759129" cy="507464"/>
          </a:xfrm>
          <a:prstGeom prst="roundRect">
            <a:avLst/>
          </a:prstGeom>
          <a:solidFill>
            <a:srgbClr val="437E88"/>
          </a:solid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chemeClr val="bg1"/>
                </a:solidFill>
              </a:rPr>
              <a:t>Données</a:t>
            </a:r>
            <a:endParaRPr lang="fr-BE" sz="2800" b="1"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4232450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Sortants précoces (UE) : données par région</a:t>
            </a:r>
            <a:endParaRPr lang="fr-BE" sz="2000" dirty="0">
              <a:solidFill>
                <a:schemeClr val="tx1"/>
              </a:solidFill>
            </a:endParaRPr>
          </a:p>
        </p:txBody>
      </p:sp>
      <p:graphicFrame>
        <p:nvGraphicFramePr>
          <p:cNvPr id="2" name="Tableau 1"/>
          <p:cNvGraphicFramePr>
            <a:graphicFrameLocks noGrp="1"/>
          </p:cNvGraphicFramePr>
          <p:nvPr>
            <p:extLst>
              <p:ext uri="{D42A27DB-BD31-4B8C-83A1-F6EECF244321}">
                <p14:modId xmlns:p14="http://schemas.microsoft.com/office/powerpoint/2010/main" val="2660721439"/>
              </p:ext>
            </p:extLst>
          </p:nvPr>
        </p:nvGraphicFramePr>
        <p:xfrm>
          <a:off x="111218" y="1001487"/>
          <a:ext cx="7776234" cy="3840181"/>
        </p:xfrm>
        <a:graphic>
          <a:graphicData uri="http://schemas.openxmlformats.org/drawingml/2006/table">
            <a:tbl>
              <a:tblPr>
                <a:tableStyleId>{5C22544A-7EE6-4342-B048-85BDC9FD1C3A}</a:tableStyleId>
              </a:tblPr>
              <a:tblGrid>
                <a:gridCol w="2362934"/>
                <a:gridCol w="1219200"/>
                <a:gridCol w="1175657"/>
                <a:gridCol w="1103086"/>
                <a:gridCol w="1016000"/>
                <a:gridCol w="899357"/>
              </a:tblGrid>
              <a:tr h="246413">
                <a:tc>
                  <a:txBody>
                    <a:bodyPr/>
                    <a:lstStyle/>
                    <a:p>
                      <a:pPr algn="l" fontAlgn="b"/>
                      <a:endParaRPr lang="fr-BE" sz="2000" b="0" i="0" u="none" strike="noStrike" dirty="0">
                        <a:solidFill>
                          <a:srgbClr val="000000"/>
                        </a:solidFill>
                        <a:effectLst/>
                        <a:latin typeface="Calibri"/>
                      </a:endParaRPr>
                    </a:p>
                  </a:txBody>
                  <a:tcPr marL="9525" marR="9525" marT="9525" marB="0" anchor="b">
                    <a:noFill/>
                  </a:tcPr>
                </a:tc>
                <a:tc>
                  <a:txBody>
                    <a:bodyPr/>
                    <a:lstStyle/>
                    <a:p>
                      <a:pPr algn="ctr" fontAlgn="ctr"/>
                      <a:r>
                        <a:rPr lang="fr-BE" sz="2000" u="none" strike="noStrike" dirty="0">
                          <a:effectLst/>
                        </a:rPr>
                        <a:t>2000</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2005 </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2010</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2015</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2016</a:t>
                      </a:r>
                      <a:endParaRPr lang="fr-BE" sz="2000" b="1" i="0" u="none" strike="noStrike" dirty="0">
                        <a:solidFill>
                          <a:schemeClr val="bg1"/>
                        </a:solidFill>
                        <a:effectLst/>
                        <a:latin typeface="Calibri"/>
                      </a:endParaRPr>
                    </a:p>
                  </a:txBody>
                  <a:tcPr marL="9525" marR="9525" marT="9525" marB="0" anchor="ctr">
                    <a:solidFill>
                      <a:srgbClr val="437E88"/>
                    </a:solidFill>
                  </a:tcPr>
                </a:tc>
              </a:tr>
              <a:tr h="492825">
                <a:tc>
                  <a:txBody>
                    <a:bodyPr/>
                    <a:lstStyle/>
                    <a:p>
                      <a:pPr algn="ctr" fontAlgn="ctr"/>
                      <a:r>
                        <a:rPr lang="fr-BE" sz="2000" u="none" strike="noStrike">
                          <a:effectLst/>
                        </a:rPr>
                        <a:t>Région flamande</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12%</a:t>
                      </a:r>
                      <a:endParaRPr lang="fr-BE" sz="2000" b="1"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dirty="0">
                          <a:effectLst/>
                        </a:rPr>
                        <a:t>11%</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10%</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7%</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7%</a:t>
                      </a:r>
                      <a:endParaRPr lang="fr-BE" sz="2000" b="1" i="0" u="none" strike="noStrike" dirty="0">
                        <a:solidFill>
                          <a:schemeClr val="bg1"/>
                        </a:solidFill>
                        <a:effectLst/>
                        <a:latin typeface="Calibri"/>
                      </a:endParaRPr>
                    </a:p>
                  </a:txBody>
                  <a:tcPr marL="9525" marR="9525" marT="9525" marB="0" anchor="ctr">
                    <a:solidFill>
                      <a:srgbClr val="437E88"/>
                    </a:solidFill>
                  </a:tcPr>
                </a:tc>
              </a:tr>
              <a:tr h="246413">
                <a:tc>
                  <a:txBody>
                    <a:bodyPr/>
                    <a:lstStyle/>
                    <a:p>
                      <a:pPr algn="ctr" fontAlgn="ctr"/>
                      <a:r>
                        <a:rPr lang="fr-BE" sz="2000" u="none" strike="noStrike">
                          <a:effectLst/>
                        </a:rPr>
                        <a:t>Hommes</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14%</a:t>
                      </a:r>
                      <a:endParaRPr lang="fr-BE" sz="2000" b="0"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dirty="0">
                          <a:effectLst/>
                        </a:rPr>
                        <a:t>13%</a:t>
                      </a:r>
                      <a:endParaRPr lang="fr-BE" sz="2000" b="0"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11%</a:t>
                      </a:r>
                      <a:endParaRPr lang="fr-BE" sz="2000" b="0"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9%</a:t>
                      </a:r>
                      <a:endParaRPr lang="fr-BE" sz="2000" b="0"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9%</a:t>
                      </a:r>
                      <a:endParaRPr lang="fr-BE" sz="2000" b="0" i="0" u="none" strike="noStrike" dirty="0">
                        <a:solidFill>
                          <a:schemeClr val="bg1"/>
                        </a:solidFill>
                        <a:effectLst/>
                        <a:latin typeface="Calibri"/>
                      </a:endParaRPr>
                    </a:p>
                  </a:txBody>
                  <a:tcPr marL="9525" marR="9525" marT="9525" marB="0" anchor="ctr">
                    <a:solidFill>
                      <a:srgbClr val="437E88"/>
                    </a:solidFill>
                  </a:tcPr>
                </a:tc>
              </a:tr>
              <a:tr h="246413">
                <a:tc>
                  <a:txBody>
                    <a:bodyPr/>
                    <a:lstStyle/>
                    <a:p>
                      <a:pPr algn="ctr" fontAlgn="ctr"/>
                      <a:r>
                        <a:rPr lang="fr-BE" sz="2000" u="none" strike="noStrike">
                          <a:effectLst/>
                        </a:rPr>
                        <a:t>Femmes</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9%</a:t>
                      </a:r>
                      <a:endParaRPr lang="fr-BE" sz="2000" b="0"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a:effectLst/>
                        </a:rPr>
                        <a:t>8%</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8%</a:t>
                      </a:r>
                      <a:endParaRPr lang="fr-BE" sz="2000" b="0"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6%</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5%</a:t>
                      </a:r>
                      <a:endParaRPr lang="fr-BE" sz="2000" b="0" i="0" u="none" strike="noStrike" dirty="0">
                        <a:solidFill>
                          <a:schemeClr val="bg1"/>
                        </a:solidFill>
                        <a:effectLst/>
                        <a:latin typeface="Calibri"/>
                      </a:endParaRPr>
                    </a:p>
                  </a:txBody>
                  <a:tcPr marL="9525" marR="9525" marT="9525" marB="0" anchor="ctr">
                    <a:solidFill>
                      <a:srgbClr val="437E88"/>
                    </a:solidFill>
                  </a:tcPr>
                </a:tc>
              </a:tr>
              <a:tr h="654256">
                <a:tc>
                  <a:txBody>
                    <a:bodyPr/>
                    <a:lstStyle/>
                    <a:p>
                      <a:pPr algn="ctr" fontAlgn="ctr"/>
                      <a:r>
                        <a:rPr lang="fr-BE" sz="2000" u="none" strike="noStrike" dirty="0">
                          <a:effectLst/>
                        </a:rPr>
                        <a:t>Région </a:t>
                      </a:r>
                      <a:r>
                        <a:rPr lang="fr-BE" sz="2000" u="none" strike="noStrike" dirty="0" smtClean="0">
                          <a:effectLst/>
                        </a:rPr>
                        <a:t>Bruxelles</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21%</a:t>
                      </a:r>
                      <a:endParaRPr lang="fr-BE" sz="2000" b="1"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dirty="0">
                          <a:effectLst/>
                        </a:rPr>
                        <a:t>19%</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18%</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16%</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15%</a:t>
                      </a:r>
                      <a:endParaRPr lang="fr-BE" sz="2000" b="1" i="0" u="none" strike="noStrike" dirty="0">
                        <a:solidFill>
                          <a:schemeClr val="bg1"/>
                        </a:solidFill>
                        <a:effectLst/>
                        <a:latin typeface="Calibri"/>
                      </a:endParaRPr>
                    </a:p>
                  </a:txBody>
                  <a:tcPr marL="9525" marR="9525" marT="9525" marB="0" anchor="ctr">
                    <a:solidFill>
                      <a:srgbClr val="437E88"/>
                    </a:solidFill>
                  </a:tcPr>
                </a:tc>
              </a:tr>
              <a:tr h="246413">
                <a:tc>
                  <a:txBody>
                    <a:bodyPr/>
                    <a:lstStyle/>
                    <a:p>
                      <a:pPr algn="ctr" fontAlgn="ctr"/>
                      <a:r>
                        <a:rPr lang="fr-BE" sz="2000" u="none" strike="noStrike" dirty="0">
                          <a:effectLst/>
                        </a:rPr>
                        <a:t>Hommes</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25%</a:t>
                      </a:r>
                      <a:endParaRPr lang="fr-BE" sz="2000" b="0"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a:effectLst/>
                        </a:rPr>
                        <a:t>20%</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20%</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17%</a:t>
                      </a:r>
                      <a:endParaRPr lang="fr-BE" sz="2000" b="0"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16%</a:t>
                      </a:r>
                      <a:endParaRPr lang="fr-BE" sz="2000" b="0" i="0" u="none" strike="noStrike" dirty="0">
                        <a:solidFill>
                          <a:schemeClr val="bg1"/>
                        </a:solidFill>
                        <a:effectLst/>
                        <a:latin typeface="Calibri"/>
                      </a:endParaRPr>
                    </a:p>
                  </a:txBody>
                  <a:tcPr marL="9525" marR="9525" marT="9525" marB="0" anchor="ctr">
                    <a:solidFill>
                      <a:srgbClr val="437E88"/>
                    </a:solidFill>
                  </a:tcPr>
                </a:tc>
              </a:tr>
              <a:tr h="246413">
                <a:tc>
                  <a:txBody>
                    <a:bodyPr/>
                    <a:lstStyle/>
                    <a:p>
                      <a:pPr algn="ctr" fontAlgn="ctr"/>
                      <a:r>
                        <a:rPr lang="fr-BE" sz="2000" u="none" strike="noStrike">
                          <a:effectLst/>
                        </a:rPr>
                        <a:t>Femmes</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16%</a:t>
                      </a:r>
                      <a:endParaRPr lang="fr-BE" sz="2000" b="0"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a:effectLst/>
                        </a:rPr>
                        <a:t>18%</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17%</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effectLst/>
                        </a:rPr>
                        <a:t>15%</a:t>
                      </a:r>
                      <a:endParaRPr lang="fr-BE" sz="2000" b="0"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14%</a:t>
                      </a:r>
                      <a:endParaRPr lang="fr-BE" sz="2000" b="0" i="0" u="none" strike="noStrike" dirty="0">
                        <a:solidFill>
                          <a:schemeClr val="bg1"/>
                        </a:solidFill>
                        <a:effectLst/>
                        <a:latin typeface="Calibri"/>
                      </a:endParaRPr>
                    </a:p>
                  </a:txBody>
                  <a:tcPr marL="9525" marR="9525" marT="9525" marB="0" anchor="ctr">
                    <a:solidFill>
                      <a:srgbClr val="437E88"/>
                    </a:solidFill>
                  </a:tcPr>
                </a:tc>
              </a:tr>
              <a:tr h="492825">
                <a:tc>
                  <a:txBody>
                    <a:bodyPr/>
                    <a:lstStyle/>
                    <a:p>
                      <a:pPr algn="ctr" fontAlgn="ctr"/>
                      <a:r>
                        <a:rPr lang="fr-BE" sz="2000" u="none" strike="noStrike" dirty="0">
                          <a:effectLst/>
                        </a:rPr>
                        <a:t>Région wallonne</a:t>
                      </a:r>
                      <a:endParaRPr lang="fr-BE" sz="2000" b="1" i="0" u="none" strike="noStrike" dirty="0">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16%</a:t>
                      </a:r>
                      <a:endParaRPr lang="fr-BE" sz="2000" b="1"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a:effectLst/>
                        </a:rPr>
                        <a:t>15%</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14%</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13%</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10%</a:t>
                      </a:r>
                      <a:endParaRPr lang="fr-BE" sz="2000" b="1" i="0" u="none" strike="noStrike" dirty="0">
                        <a:solidFill>
                          <a:schemeClr val="bg1"/>
                        </a:solidFill>
                        <a:effectLst/>
                        <a:latin typeface="Calibri"/>
                      </a:endParaRPr>
                    </a:p>
                  </a:txBody>
                  <a:tcPr marL="9525" marR="9525" marT="9525" marB="0" anchor="ctr">
                    <a:solidFill>
                      <a:srgbClr val="437E88"/>
                    </a:solidFill>
                  </a:tcPr>
                </a:tc>
              </a:tr>
              <a:tr h="246413">
                <a:tc>
                  <a:txBody>
                    <a:bodyPr/>
                    <a:lstStyle/>
                    <a:p>
                      <a:pPr algn="ctr" fontAlgn="ctr"/>
                      <a:r>
                        <a:rPr lang="fr-BE" sz="2000" u="none" strike="noStrike">
                          <a:effectLst/>
                        </a:rPr>
                        <a:t>Hommes</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tx1"/>
                          </a:solidFill>
                          <a:effectLst/>
                        </a:rPr>
                        <a:t>18%</a:t>
                      </a:r>
                      <a:endParaRPr lang="fr-BE" sz="2000" b="0" i="0" u="none" strike="noStrike" dirty="0">
                        <a:solidFill>
                          <a:schemeClr val="tx1"/>
                        </a:solidFill>
                        <a:effectLst/>
                        <a:latin typeface="Calibri"/>
                      </a:endParaRPr>
                    </a:p>
                  </a:txBody>
                  <a:tcPr marL="9525" marR="9525" marT="9525" marB="0" anchor="ctr">
                    <a:noFill/>
                  </a:tcPr>
                </a:tc>
                <a:tc>
                  <a:txBody>
                    <a:bodyPr/>
                    <a:lstStyle/>
                    <a:p>
                      <a:pPr algn="ctr" fontAlgn="ctr"/>
                      <a:r>
                        <a:rPr lang="fr-BE" sz="2000" u="none" strike="noStrike">
                          <a:effectLst/>
                        </a:rPr>
                        <a:t>17%</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16%</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15%</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11%</a:t>
                      </a:r>
                      <a:endParaRPr lang="fr-BE" sz="2000" b="0" i="0" u="none" strike="noStrike" dirty="0">
                        <a:solidFill>
                          <a:schemeClr val="bg1"/>
                        </a:solidFill>
                        <a:effectLst/>
                        <a:latin typeface="Calibri"/>
                      </a:endParaRPr>
                    </a:p>
                  </a:txBody>
                  <a:tcPr marL="9525" marR="9525" marT="9525" marB="0" anchor="ctr">
                    <a:solidFill>
                      <a:srgbClr val="437E88"/>
                    </a:solidFill>
                  </a:tcPr>
                </a:tc>
              </a:tr>
              <a:tr h="246413">
                <a:tc>
                  <a:txBody>
                    <a:bodyPr/>
                    <a:lstStyle/>
                    <a:p>
                      <a:pPr algn="ctr" fontAlgn="ctr"/>
                      <a:r>
                        <a:rPr lang="fr-BE" sz="2000" u="none" strike="noStrike">
                          <a:effectLst/>
                        </a:rPr>
                        <a:t>Femmes</a:t>
                      </a:r>
                      <a:endParaRPr lang="fr-BE" sz="2000" b="1"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13%</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12%</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12%</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a:effectLst/>
                        </a:rPr>
                        <a:t>11%</a:t>
                      </a:r>
                      <a:endParaRPr lang="fr-BE" sz="2000" b="0" i="0" u="none" strike="noStrike">
                        <a:solidFill>
                          <a:srgbClr val="000000"/>
                        </a:solidFill>
                        <a:effectLst/>
                        <a:latin typeface="Calibri"/>
                      </a:endParaRPr>
                    </a:p>
                  </a:txBody>
                  <a:tcPr marL="9525" marR="9525" marT="9525" marB="0" anchor="ctr">
                    <a:noFill/>
                  </a:tcPr>
                </a:tc>
                <a:tc>
                  <a:txBody>
                    <a:bodyPr/>
                    <a:lstStyle/>
                    <a:p>
                      <a:pPr algn="ctr" fontAlgn="ctr"/>
                      <a:r>
                        <a:rPr lang="fr-BE" sz="2000" u="none" strike="noStrike" dirty="0">
                          <a:solidFill>
                            <a:schemeClr val="bg1"/>
                          </a:solidFill>
                          <a:effectLst/>
                        </a:rPr>
                        <a:t>9%</a:t>
                      </a:r>
                      <a:endParaRPr lang="fr-BE" sz="2000" b="0" i="0" u="none" strike="noStrike" dirty="0">
                        <a:solidFill>
                          <a:schemeClr val="bg1"/>
                        </a:solidFill>
                        <a:effectLst/>
                        <a:latin typeface="Calibri"/>
                      </a:endParaRPr>
                    </a:p>
                  </a:txBody>
                  <a:tcPr marL="9525" marR="9525" marT="9525" marB="0" anchor="ctr">
                    <a:solidFill>
                      <a:srgbClr val="437E88"/>
                    </a:solidFill>
                  </a:tcPr>
                </a:tc>
              </a:tr>
            </a:tbl>
          </a:graphicData>
        </a:graphic>
      </p:graphicFrame>
      <p:sp>
        <p:nvSpPr>
          <p:cNvPr id="8" name="ZoneTexte 7"/>
          <p:cNvSpPr txBox="1"/>
          <p:nvPr/>
        </p:nvSpPr>
        <p:spPr>
          <a:xfrm>
            <a:off x="353826" y="4754371"/>
            <a:ext cx="6096000" cy="369332"/>
          </a:xfrm>
          <a:prstGeom prst="rect">
            <a:avLst/>
          </a:prstGeom>
          <a:noFill/>
        </p:spPr>
        <p:txBody>
          <a:bodyPr wrap="square" rtlCol="0">
            <a:spAutoFit/>
          </a:bodyPr>
          <a:lstStyle/>
          <a:p>
            <a:r>
              <a:rPr lang="fr-BE" dirty="0" smtClean="0"/>
              <a:t>Source: Eurostat, 2017</a:t>
            </a:r>
            <a:endParaRPr lang="fr-BE" dirty="0"/>
          </a:p>
        </p:txBody>
      </p:sp>
    </p:spTree>
    <p:extLst>
      <p:ext uri="{BB962C8B-B14F-4D97-AF65-F5344CB8AC3E}">
        <p14:creationId xmlns:p14="http://schemas.microsoft.com/office/powerpoint/2010/main" val="1561982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a:solidFill>
                  <a:srgbClr val="437E88"/>
                </a:solidFill>
              </a:rPr>
              <a:t>Sortants précoces, FWB</a:t>
            </a:r>
            <a:endParaRPr lang="fr-BE" sz="2000"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914" y="1000488"/>
            <a:ext cx="6444343" cy="361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22514" y="4745834"/>
            <a:ext cx="6096000" cy="369332"/>
          </a:xfrm>
          <a:prstGeom prst="rect">
            <a:avLst/>
          </a:prstGeom>
          <a:noFill/>
        </p:spPr>
        <p:txBody>
          <a:bodyPr wrap="square" rtlCol="0">
            <a:spAutoFit/>
          </a:bodyPr>
          <a:lstStyle/>
          <a:p>
            <a:r>
              <a:rPr lang="fr-BE" dirty="0" smtClean="0"/>
              <a:t>Source: Indicateurs de l’enseignement 2017</a:t>
            </a:r>
            <a:endParaRPr lang="fr-BE"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5547" y="1347851"/>
            <a:ext cx="2015662" cy="1322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8" y="4362878"/>
            <a:ext cx="77724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055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a:solidFill>
                  <a:srgbClr val="437E88"/>
                </a:solidFill>
              </a:rPr>
              <a:t>Sortants précoces, FWB</a:t>
            </a:r>
            <a:endParaRPr lang="fr-BE" sz="2000" dirty="0">
              <a:solidFill>
                <a:schemeClr val="tx1"/>
              </a:solidFill>
            </a:endParaRPr>
          </a:p>
        </p:txBody>
      </p:sp>
      <p:sp>
        <p:nvSpPr>
          <p:cNvPr id="4" name="ZoneTexte 3"/>
          <p:cNvSpPr txBox="1"/>
          <p:nvPr/>
        </p:nvSpPr>
        <p:spPr>
          <a:xfrm>
            <a:off x="522514" y="4615208"/>
            <a:ext cx="6096000" cy="369332"/>
          </a:xfrm>
          <a:prstGeom prst="rect">
            <a:avLst/>
          </a:prstGeom>
          <a:noFill/>
        </p:spPr>
        <p:txBody>
          <a:bodyPr wrap="square" rtlCol="0">
            <a:spAutoFit/>
          </a:bodyPr>
          <a:lstStyle/>
          <a:p>
            <a:r>
              <a:rPr lang="fr-BE" dirty="0" smtClean="0"/>
              <a:t>Source: Indicateurs de l’enseignement 2017</a:t>
            </a:r>
            <a:endParaRPr lang="fr-B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42" y="1100013"/>
            <a:ext cx="6929509" cy="307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120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681541"/>
            <a:ext cx="7543800" cy="1945481"/>
          </a:xfrm>
        </p:spPr>
        <p:txBody>
          <a:bodyPr/>
          <a:lstStyle/>
          <a:p>
            <a:r>
              <a:rPr lang="fr-BE" sz="4800" dirty="0">
                <a:solidFill>
                  <a:schemeClr val="bg1"/>
                </a:solidFill>
              </a:rPr>
              <a:t>Une histoire de relations humaines ? </a:t>
            </a:r>
            <a:r>
              <a:rPr lang="fr-BE" sz="4800" dirty="0" smtClean="0">
                <a:solidFill>
                  <a:schemeClr val="bg1"/>
                </a:solidFill>
              </a:rPr>
              <a:t/>
            </a:r>
            <a:br>
              <a:rPr lang="fr-BE" sz="4800" dirty="0" smtClean="0">
                <a:solidFill>
                  <a:schemeClr val="bg1"/>
                </a:solidFill>
              </a:rPr>
            </a:br>
            <a:endParaRPr lang="fr-BE" sz="2400" dirty="0">
              <a:solidFill>
                <a:schemeClr val="bg1"/>
              </a:solidFill>
            </a:endParaRPr>
          </a:p>
        </p:txBody>
      </p:sp>
      <p:sp>
        <p:nvSpPr>
          <p:cNvPr id="3" name="Sous-titre 2"/>
          <p:cNvSpPr>
            <a:spLocks noGrp="1"/>
          </p:cNvSpPr>
          <p:nvPr>
            <p:ph type="subTitle" idx="1"/>
          </p:nvPr>
        </p:nvSpPr>
        <p:spPr>
          <a:xfrm>
            <a:off x="827584" y="1903309"/>
            <a:ext cx="6821800" cy="1014061"/>
          </a:xfrm>
        </p:spPr>
        <p:txBody>
          <a:bodyPr>
            <a:normAutofit lnSpcReduction="10000"/>
          </a:bodyPr>
          <a:lstStyle/>
          <a:p>
            <a:r>
              <a:rPr lang="fr-BE" dirty="0"/>
              <a:t>Effets de pairs et de qualité des relations élèves-enseignants dans l’explication de l’absentéisme en Fédération Wallonie-Bruxelles.</a:t>
            </a:r>
          </a:p>
        </p:txBody>
      </p:sp>
      <p:sp>
        <p:nvSpPr>
          <p:cNvPr id="4" name="Sous-titre 2"/>
          <p:cNvSpPr txBox="1">
            <a:spLocks/>
          </p:cNvSpPr>
          <p:nvPr/>
        </p:nvSpPr>
        <p:spPr>
          <a:xfrm>
            <a:off x="683568" y="3705876"/>
            <a:ext cx="6965816" cy="1134126"/>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Font typeface="Arial" pitchFamily="34" charset="0"/>
              <a:buNone/>
              <a:defRPr sz="2000" kern="1200">
                <a:solidFill>
                  <a:schemeClr val="tx1">
                    <a:tint val="75000"/>
                  </a:schemeClr>
                </a:solidFill>
                <a:latin typeface="+mn-lt"/>
                <a:ea typeface="+mn-ea"/>
                <a:cs typeface="+mn-cs"/>
              </a:defRPr>
            </a:lvl1pPr>
            <a:lvl2pPr marL="457200" indent="0" algn="ctr" defTabSz="914400" rtl="0" eaLnBrk="1" latinLnBrk="0" hangingPunct="1">
              <a:spcBef>
                <a:spcPct val="20000"/>
              </a:spcBef>
              <a:buClr>
                <a:schemeClr val="accent2"/>
              </a:buClr>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5"/>
              </a:buClr>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Arial"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4"/>
              </a:buClr>
              <a:buFont typeface="Arial" pitchFamily="34" charset="0"/>
              <a:buNone/>
              <a:defRPr sz="1400" kern="1200">
                <a:solidFill>
                  <a:schemeClr val="tx1">
                    <a:tint val="75000"/>
                  </a:schemeClr>
                </a:solidFill>
                <a:latin typeface="+mn-lt"/>
                <a:ea typeface="+mn-ea"/>
                <a:cs typeface="+mn-cs"/>
              </a:defRPr>
            </a:lvl9pPr>
          </a:lstStyle>
          <a:p>
            <a:r>
              <a:rPr lang="fr-BE" dirty="0" smtClean="0">
                <a:solidFill>
                  <a:schemeClr val="tx1"/>
                </a:solidFill>
              </a:rPr>
              <a:t> Source: Baye </a:t>
            </a:r>
            <a:r>
              <a:rPr lang="fr-BE" dirty="0">
                <a:solidFill>
                  <a:schemeClr val="tx1"/>
                </a:solidFill>
              </a:rPr>
              <a:t>&amp; </a:t>
            </a:r>
            <a:r>
              <a:rPr lang="fr-BE" dirty="0" err="1" smtClean="0">
                <a:solidFill>
                  <a:schemeClr val="tx1"/>
                </a:solidFill>
              </a:rPr>
              <a:t>Monseur</a:t>
            </a:r>
            <a:r>
              <a:rPr lang="fr-BE" dirty="0" smtClean="0">
                <a:solidFill>
                  <a:schemeClr val="tx1"/>
                </a:solidFill>
              </a:rPr>
              <a:t>, 2017</a:t>
            </a:r>
          </a:p>
          <a:p>
            <a:pPr algn="r"/>
            <a:endParaRPr lang="fr-BE" dirty="0">
              <a:solidFill>
                <a:schemeClr val="bg1"/>
              </a:solidFill>
            </a:endParaRPr>
          </a:p>
          <a:p>
            <a:pPr algn="ctr"/>
            <a:r>
              <a:rPr lang="fr-BE" dirty="0" smtClean="0">
                <a:solidFill>
                  <a:schemeClr val="bg1"/>
                </a:solidFill>
              </a:rPr>
              <a:t>CGDPS, 3 mai 2018</a:t>
            </a:r>
            <a:endParaRPr lang="fr-BE" dirty="0">
              <a:solidFill>
                <a:schemeClr val="bg1"/>
              </a:solidFill>
            </a:endParaRPr>
          </a:p>
        </p:txBody>
      </p:sp>
      <p:sp>
        <p:nvSpPr>
          <p:cNvPr id="5" name="Rectangle à coins arrondis 4"/>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Facteurs liés à l’absentéisme en FWB</a:t>
            </a:r>
            <a:endParaRPr lang="fr-BE" sz="2000" dirty="0">
              <a:solidFill>
                <a:schemeClr val="tx1"/>
              </a:solidFill>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923477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extLst>
              <p:ext uri="{D42A27DB-BD31-4B8C-83A1-F6EECF244321}">
                <p14:modId xmlns:p14="http://schemas.microsoft.com/office/powerpoint/2010/main" val="190855116"/>
              </p:ext>
            </p:extLst>
          </p:nvPr>
        </p:nvGraphicFramePr>
        <p:xfrm>
          <a:off x="457200" y="1200150"/>
          <a:ext cx="82296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4699071" y="411510"/>
            <a:ext cx="3634969" cy="1477328"/>
          </a:xfrm>
          <a:prstGeom prst="rect">
            <a:avLst/>
          </a:prstGeom>
        </p:spPr>
        <p:txBody>
          <a:bodyPr wrap="none">
            <a:spAutoFit/>
          </a:bodyPr>
          <a:lstStyle/>
          <a:p>
            <a:r>
              <a:rPr lang="fr-BE" dirty="0" smtClean="0"/>
              <a:t>Alexander</a:t>
            </a:r>
            <a:r>
              <a:rPr lang="fr-BE" dirty="0"/>
              <a:t>, </a:t>
            </a:r>
            <a:r>
              <a:rPr lang="fr-BE" dirty="0" err="1"/>
              <a:t>Entwisle</a:t>
            </a:r>
            <a:r>
              <a:rPr lang="fr-BE" dirty="0"/>
              <a:t> et </a:t>
            </a:r>
            <a:r>
              <a:rPr lang="fr-BE" dirty="0" err="1" smtClean="0"/>
              <a:t>Kabbani</a:t>
            </a:r>
            <a:r>
              <a:rPr lang="fr-BE" dirty="0" smtClean="0"/>
              <a:t>, 2001</a:t>
            </a:r>
          </a:p>
          <a:p>
            <a:r>
              <a:rPr lang="fr-BE" dirty="0" err="1"/>
              <a:t>Balfanz</a:t>
            </a:r>
            <a:r>
              <a:rPr lang="fr-BE" dirty="0"/>
              <a:t> &amp; </a:t>
            </a:r>
            <a:r>
              <a:rPr lang="fr-BE" dirty="0" err="1"/>
              <a:t>Byrnes</a:t>
            </a:r>
            <a:r>
              <a:rPr lang="fr-BE" dirty="0"/>
              <a:t>, 2012 </a:t>
            </a:r>
            <a:endParaRPr lang="fr-BE" dirty="0" smtClean="0"/>
          </a:p>
          <a:p>
            <a:r>
              <a:rPr lang="fr-BE" dirty="0" err="1" smtClean="0"/>
              <a:t>McIver</a:t>
            </a:r>
            <a:r>
              <a:rPr lang="fr-BE" dirty="0" smtClean="0"/>
              <a:t> </a:t>
            </a:r>
            <a:r>
              <a:rPr lang="fr-BE" dirty="0"/>
              <a:t>&amp; </a:t>
            </a:r>
            <a:r>
              <a:rPr lang="fr-BE" dirty="0" err="1"/>
              <a:t>Messel</a:t>
            </a:r>
            <a:r>
              <a:rPr lang="fr-BE" dirty="0"/>
              <a:t>, 2013</a:t>
            </a:r>
            <a:r>
              <a:rPr lang="fr-BE" dirty="0" smtClean="0"/>
              <a:t> </a:t>
            </a:r>
          </a:p>
          <a:p>
            <a:r>
              <a:rPr lang="fr-BE" dirty="0" err="1"/>
              <a:t>Rotermund</a:t>
            </a:r>
            <a:r>
              <a:rPr lang="fr-BE" dirty="0"/>
              <a:t>, </a:t>
            </a:r>
            <a:r>
              <a:rPr lang="fr-BE" dirty="0" smtClean="0"/>
              <a:t>2007</a:t>
            </a:r>
          </a:p>
          <a:p>
            <a:r>
              <a:rPr lang="fr-BE" dirty="0" err="1"/>
              <a:t>Rumberger</a:t>
            </a:r>
            <a:r>
              <a:rPr lang="fr-BE" dirty="0"/>
              <a:t> et </a:t>
            </a:r>
            <a:r>
              <a:rPr lang="fr-BE" dirty="0" smtClean="0"/>
              <a:t>Lim,2008</a:t>
            </a:r>
            <a:endParaRPr lang="fr-BE" dirty="0"/>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862017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433" y="464077"/>
            <a:ext cx="6956063" cy="531862"/>
          </a:xfrm>
        </p:spPr>
        <p:txBody>
          <a:bodyPr>
            <a:normAutofit fontScale="90000"/>
          </a:bodyPr>
          <a:lstStyle/>
          <a:p>
            <a:r>
              <a:rPr lang="fr-BE" dirty="0" smtClean="0">
                <a:solidFill>
                  <a:srgbClr val="002060"/>
                </a:solidFill>
              </a:rPr>
              <a:t/>
            </a:r>
            <a:br>
              <a:rPr lang="fr-BE" dirty="0" smtClean="0">
                <a:solidFill>
                  <a:srgbClr val="002060"/>
                </a:solidFill>
              </a:rPr>
            </a:br>
            <a:endParaRPr lang="fr-BE" dirty="0">
              <a:solidFill>
                <a:srgbClr val="002060"/>
              </a:solidFill>
            </a:endParaRPr>
          </a:p>
        </p:txBody>
      </p:sp>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4" name="Rectangle 3"/>
          <p:cNvSpPr/>
          <p:nvPr/>
        </p:nvSpPr>
        <p:spPr>
          <a:xfrm>
            <a:off x="629465" y="1363392"/>
            <a:ext cx="7092564" cy="3046988"/>
          </a:xfrm>
          <a:prstGeom prst="rect">
            <a:avLst/>
          </a:prstGeom>
        </p:spPr>
        <p:txBody>
          <a:bodyPr wrap="square">
            <a:spAutoFit/>
          </a:bodyPr>
          <a:lstStyle/>
          <a:p>
            <a:pPr marL="342900" indent="-342900">
              <a:buClr>
                <a:srgbClr val="009999"/>
              </a:buClr>
              <a:buFont typeface="Century Gothic" panose="020B0502020202020204" pitchFamily="34" charset="0"/>
              <a:buChar char="►"/>
            </a:pPr>
            <a:r>
              <a:rPr lang="fr-BE" sz="3200" dirty="0" smtClean="0">
                <a:solidFill>
                  <a:srgbClr val="002060"/>
                </a:solidFill>
              </a:rPr>
              <a:t>Définitions</a:t>
            </a:r>
            <a:endParaRPr lang="fr-BE" sz="3200" dirty="0">
              <a:solidFill>
                <a:srgbClr val="002060"/>
              </a:solidFill>
            </a:endParaRPr>
          </a:p>
          <a:p>
            <a:pPr marL="342900" indent="-342900">
              <a:buClr>
                <a:srgbClr val="009999"/>
              </a:buClr>
              <a:buFont typeface="Century Gothic" panose="020B0502020202020204" pitchFamily="34" charset="0"/>
              <a:buChar char="►"/>
            </a:pPr>
            <a:r>
              <a:rPr lang="fr-BE" sz="3200" dirty="0" smtClean="0">
                <a:solidFill>
                  <a:srgbClr val="002060"/>
                </a:solidFill>
              </a:rPr>
              <a:t>Conséquences</a:t>
            </a:r>
            <a:endParaRPr lang="fr-BE" sz="3200" dirty="0">
              <a:solidFill>
                <a:srgbClr val="002060"/>
              </a:solidFill>
            </a:endParaRPr>
          </a:p>
          <a:p>
            <a:pPr marL="342900" indent="-342900">
              <a:buClr>
                <a:srgbClr val="009999"/>
              </a:buClr>
              <a:buFont typeface="Century Gothic" panose="020B0502020202020204" pitchFamily="34" charset="0"/>
              <a:buChar char="►"/>
            </a:pPr>
            <a:r>
              <a:rPr lang="fr-BE" sz="3200" dirty="0" smtClean="0">
                <a:solidFill>
                  <a:srgbClr val="002060"/>
                </a:solidFill>
              </a:rPr>
              <a:t>Facteurs</a:t>
            </a:r>
            <a:endParaRPr lang="fr-BE" sz="3200" dirty="0">
              <a:solidFill>
                <a:srgbClr val="002060"/>
              </a:solidFill>
            </a:endParaRPr>
          </a:p>
          <a:p>
            <a:pPr marL="342900" indent="-342900">
              <a:buClr>
                <a:srgbClr val="009999"/>
              </a:buClr>
              <a:buFont typeface="Century Gothic" panose="020B0502020202020204" pitchFamily="34" charset="0"/>
              <a:buChar char="►"/>
            </a:pPr>
            <a:r>
              <a:rPr lang="fr-BE" sz="3200" dirty="0" smtClean="0">
                <a:solidFill>
                  <a:srgbClr val="002060"/>
                </a:solidFill>
              </a:rPr>
              <a:t>Données</a:t>
            </a:r>
          </a:p>
          <a:p>
            <a:pPr marL="342900" indent="-342900">
              <a:buClr>
                <a:srgbClr val="009999"/>
              </a:buClr>
              <a:buFont typeface="Century Gothic" panose="020B0502020202020204" pitchFamily="34" charset="0"/>
              <a:buChar char="►"/>
            </a:pPr>
            <a:r>
              <a:rPr lang="fr-BE" sz="3200" dirty="0" smtClean="0">
                <a:solidFill>
                  <a:srgbClr val="002060"/>
                </a:solidFill>
              </a:rPr>
              <a:t>Dispositifs de lutte contre le décrochage</a:t>
            </a:r>
            <a:endParaRPr lang="fr-BE" sz="3200" dirty="0">
              <a:solidFill>
                <a:srgbClr val="002060"/>
              </a:solidFill>
            </a:endParaRPr>
          </a:p>
        </p:txBody>
      </p:sp>
      <p:sp>
        <p:nvSpPr>
          <p:cNvPr id="7" name="Rectangle à coins arrondis 6"/>
          <p:cNvSpPr/>
          <p:nvPr/>
        </p:nvSpPr>
        <p:spPr>
          <a:xfrm>
            <a:off x="364433" y="290147"/>
            <a:ext cx="7759129" cy="507464"/>
          </a:xfrm>
          <a:prstGeom prst="roundRect">
            <a:avLst/>
          </a:prstGeom>
          <a:solidFill>
            <a:srgbClr val="437E88"/>
          </a:solid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chemeClr val="bg1"/>
                </a:solidFill>
              </a:rPr>
              <a:t>Sommaire</a:t>
            </a:r>
            <a:endParaRPr lang="fr-BE" sz="2800" b="1" dirty="0"/>
          </a:p>
        </p:txBody>
      </p:sp>
    </p:spTree>
    <p:extLst>
      <p:ext uri="{BB962C8B-B14F-4D97-AF65-F5344CB8AC3E}">
        <p14:creationId xmlns:p14="http://schemas.microsoft.com/office/powerpoint/2010/main" val="642925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Méthodologie</a:t>
            </a:r>
            <a:endParaRPr lang="fr-BE"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545442615"/>
              </p:ext>
            </p:extLst>
          </p:nvPr>
        </p:nvGraphicFramePr>
        <p:xfrm>
          <a:off x="337321" y="2571750"/>
          <a:ext cx="7836025" cy="1874520"/>
        </p:xfrm>
        <a:graphic>
          <a:graphicData uri="http://schemas.openxmlformats.org/drawingml/2006/table">
            <a:tbl>
              <a:tblPr firstRow="1" bandRow="1">
                <a:tableStyleId>{5C22544A-7EE6-4342-B048-85BDC9FD1C3A}</a:tableStyleId>
              </a:tblPr>
              <a:tblGrid>
                <a:gridCol w="3672409"/>
                <a:gridCol w="864096"/>
                <a:gridCol w="1091250"/>
                <a:gridCol w="1140998"/>
                <a:gridCol w="1067272"/>
              </a:tblGrid>
              <a:tr h="548640">
                <a:tc>
                  <a:txBody>
                    <a:bodyPr/>
                    <a:lstStyle/>
                    <a:p>
                      <a:pPr algn="l"/>
                      <a:endParaRPr lang="fr-BE" sz="1400"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100" i="1" dirty="0" smtClean="0"/>
                        <a:t>Aucune fois</a:t>
                      </a:r>
                      <a:endParaRPr lang="fr-BE" sz="1100" dirty="0" smtClean="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100" i="1" dirty="0" smtClean="0"/>
                        <a:t>Une ou deux fois</a:t>
                      </a:r>
                      <a:endParaRPr lang="fr-BE" sz="1100" dirty="0" smtClean="0"/>
                    </a:p>
                    <a:p>
                      <a:pPr algn="ctr"/>
                      <a:endParaRPr lang="fr-BE" sz="1100" dirty="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100" i="1" dirty="0" smtClean="0"/>
                        <a:t>Trois ou quatre fois</a:t>
                      </a:r>
                      <a:endParaRPr lang="fr-BE" sz="1100" dirty="0" smtClean="0"/>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100" i="1" dirty="0" smtClean="0"/>
                        <a:t>Cinq fois ou plus</a:t>
                      </a:r>
                    </a:p>
                    <a:p>
                      <a:pPr algn="ctr"/>
                      <a:endParaRPr lang="fr-BE" sz="1100" dirty="0"/>
                    </a:p>
                  </a:txBody>
                  <a:tcPr marT="34290" marB="34290"/>
                </a:tc>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800" dirty="0" smtClean="0"/>
                        <a:t>J’ai brossé toute une journée de cours.</a:t>
                      </a:r>
                    </a:p>
                  </a:txBody>
                  <a:tcPr marT="34290" marB="34290"/>
                </a:tc>
                <a:tc>
                  <a:txBody>
                    <a:bodyPr/>
                    <a:lstStyle/>
                    <a:p>
                      <a:endParaRPr lang="fr-BE" sz="1400"/>
                    </a:p>
                  </a:txBody>
                  <a:tcPr marT="34290" marB="34290"/>
                </a:tc>
                <a:tc>
                  <a:txBody>
                    <a:bodyPr/>
                    <a:lstStyle/>
                    <a:p>
                      <a:endParaRPr lang="fr-BE" sz="1400"/>
                    </a:p>
                  </a:txBody>
                  <a:tcPr marT="34290" marB="34290"/>
                </a:tc>
                <a:tc>
                  <a:txBody>
                    <a:bodyPr/>
                    <a:lstStyle/>
                    <a:p>
                      <a:endParaRPr lang="fr-BE" sz="1400" dirty="0"/>
                    </a:p>
                  </a:txBody>
                  <a:tcPr marT="34290" marB="34290"/>
                </a:tc>
                <a:tc>
                  <a:txBody>
                    <a:bodyPr/>
                    <a:lstStyle/>
                    <a:p>
                      <a:endParaRPr lang="fr-BE" sz="1400"/>
                    </a:p>
                  </a:txBody>
                  <a:tcPr marT="34290" marB="34290"/>
                </a:tc>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800" dirty="0" smtClean="0"/>
                        <a:t>J’ai brossé certains cours.</a:t>
                      </a:r>
                    </a:p>
                  </a:txBody>
                  <a:tcPr marT="34290" marB="34290"/>
                </a:tc>
                <a:tc>
                  <a:txBody>
                    <a:bodyPr/>
                    <a:lstStyle/>
                    <a:p>
                      <a:endParaRPr lang="fr-BE" sz="1400"/>
                    </a:p>
                  </a:txBody>
                  <a:tcPr marT="34290" marB="34290"/>
                </a:tc>
                <a:tc>
                  <a:txBody>
                    <a:bodyPr/>
                    <a:lstStyle/>
                    <a:p>
                      <a:endParaRPr lang="fr-BE" sz="1400"/>
                    </a:p>
                  </a:txBody>
                  <a:tcPr marT="34290" marB="34290"/>
                </a:tc>
                <a:tc>
                  <a:txBody>
                    <a:bodyPr/>
                    <a:lstStyle/>
                    <a:p>
                      <a:endParaRPr lang="fr-BE" sz="1400"/>
                    </a:p>
                  </a:txBody>
                  <a:tcPr marT="34290" marB="34290"/>
                </a:tc>
                <a:tc>
                  <a:txBody>
                    <a:bodyPr/>
                    <a:lstStyle/>
                    <a:p>
                      <a:endParaRPr lang="fr-BE" sz="1400"/>
                    </a:p>
                  </a:txBody>
                  <a:tcPr marT="34290" marB="34290"/>
                </a:tc>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1800" dirty="0" smtClean="0"/>
                        <a:t>Je suis arrivé(e) en retard à l’école.</a:t>
                      </a:r>
                    </a:p>
                  </a:txBody>
                  <a:tcPr marT="34290" marB="34290"/>
                </a:tc>
                <a:tc>
                  <a:txBody>
                    <a:bodyPr/>
                    <a:lstStyle/>
                    <a:p>
                      <a:endParaRPr lang="fr-BE" sz="1400" dirty="0"/>
                    </a:p>
                  </a:txBody>
                  <a:tcPr marT="34290" marB="34290"/>
                </a:tc>
                <a:tc>
                  <a:txBody>
                    <a:bodyPr/>
                    <a:lstStyle/>
                    <a:p>
                      <a:endParaRPr lang="fr-BE" sz="1400" dirty="0"/>
                    </a:p>
                  </a:txBody>
                  <a:tcPr marT="34290" marB="34290"/>
                </a:tc>
                <a:tc>
                  <a:txBody>
                    <a:bodyPr/>
                    <a:lstStyle/>
                    <a:p>
                      <a:endParaRPr lang="fr-BE" sz="1400" dirty="0"/>
                    </a:p>
                  </a:txBody>
                  <a:tcPr marT="34290" marB="34290"/>
                </a:tc>
                <a:tc>
                  <a:txBody>
                    <a:bodyPr/>
                    <a:lstStyle/>
                    <a:p>
                      <a:endParaRPr lang="fr-BE" sz="1400" dirty="0"/>
                    </a:p>
                  </a:txBody>
                  <a:tcPr marT="34290" marB="34290"/>
                </a:tc>
              </a:tr>
            </a:tbl>
          </a:graphicData>
        </a:graphic>
      </p:graphicFrame>
      <p:sp>
        <p:nvSpPr>
          <p:cNvPr id="8" name="ZoneTexte 7"/>
          <p:cNvSpPr txBox="1"/>
          <p:nvPr/>
        </p:nvSpPr>
        <p:spPr>
          <a:xfrm>
            <a:off x="404035" y="1288310"/>
            <a:ext cx="3024336" cy="369332"/>
          </a:xfrm>
          <a:prstGeom prst="rect">
            <a:avLst/>
          </a:prstGeom>
          <a:noFill/>
        </p:spPr>
        <p:txBody>
          <a:bodyPr wrap="square" rtlCol="0">
            <a:spAutoFit/>
          </a:bodyPr>
          <a:lstStyle/>
          <a:p>
            <a:r>
              <a:rPr lang="fr-BE" dirty="0" smtClean="0"/>
              <a:t>Base de données PISA 2015</a:t>
            </a:r>
            <a:endParaRPr lang="fr-BE" dirty="0"/>
          </a:p>
        </p:txBody>
      </p:sp>
      <p:sp>
        <p:nvSpPr>
          <p:cNvPr id="9" name="Rectangle 8"/>
          <p:cNvSpPr/>
          <p:nvPr/>
        </p:nvSpPr>
        <p:spPr>
          <a:xfrm>
            <a:off x="369074" y="1815667"/>
            <a:ext cx="7324422" cy="646331"/>
          </a:xfrm>
          <a:prstGeom prst="rect">
            <a:avLst/>
          </a:prstGeom>
        </p:spPr>
        <p:txBody>
          <a:bodyPr wrap="square">
            <a:spAutoFit/>
          </a:bodyPr>
          <a:lstStyle/>
          <a:p>
            <a:r>
              <a:rPr lang="fr-BE" b="1" dirty="0"/>
              <a:t>Au cours des deux dernières semaines de classe complètes, combien de fois les situations suivantes se </a:t>
            </a:r>
            <a:r>
              <a:rPr lang="fr-BE" b="1" dirty="0" smtClean="0"/>
              <a:t>sont-elles produites </a:t>
            </a:r>
            <a:r>
              <a:rPr lang="fr-BE" b="1" dirty="0"/>
              <a:t>?</a:t>
            </a:r>
            <a:endParaRPr lang="fr-BE"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28502374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273844"/>
            <a:ext cx="7886700" cy="640556"/>
          </a:xfrm>
        </p:spPr>
        <p:txBody>
          <a:bodyPr/>
          <a:lstStyle/>
          <a:p>
            <a:r>
              <a:rPr lang="fr-BE" sz="3600" dirty="0"/>
              <a:t>Méthodologie</a:t>
            </a:r>
            <a:endParaRPr lang="fr-BE" dirty="0"/>
          </a:p>
        </p:txBody>
      </p:sp>
      <p:sp>
        <p:nvSpPr>
          <p:cNvPr id="6" name="Espace réservé du contenu 2"/>
          <p:cNvSpPr txBox="1">
            <a:spLocks/>
          </p:cNvSpPr>
          <p:nvPr/>
        </p:nvSpPr>
        <p:spPr>
          <a:xfrm>
            <a:off x="380906" y="1113588"/>
            <a:ext cx="7704856" cy="4029912"/>
          </a:xfrm>
          <a:prstGeom prst="rect">
            <a:avLst/>
          </a:prstGeom>
        </p:spPr>
        <p:txBody>
          <a:bodyPr vert="horz" lIns="91440" tIns="45720" rIns="91440" bIns="45720" rtlCol="0">
            <a:normAutofit fontScale="40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Font typeface="Arial" pitchFamily="34" charset="0"/>
              <a:buNone/>
            </a:pPr>
            <a:r>
              <a:rPr lang="fr-BE" sz="4000" dirty="0" smtClean="0"/>
              <a:t>Variable à expliquer : absentéisme de journées entières</a:t>
            </a:r>
          </a:p>
          <a:p>
            <a:pPr marL="114300" indent="0">
              <a:buFont typeface="Arial" pitchFamily="34" charset="0"/>
              <a:buNone/>
            </a:pPr>
            <a:endParaRPr lang="fr-BE" sz="4000" dirty="0" smtClean="0"/>
          </a:p>
          <a:p>
            <a:pPr marL="114300" indent="0">
              <a:buFont typeface="Arial" pitchFamily="34" charset="0"/>
              <a:buNone/>
            </a:pPr>
            <a:r>
              <a:rPr lang="fr-BE" sz="4000" dirty="0" smtClean="0"/>
              <a:t>Facteurs individuels : </a:t>
            </a:r>
          </a:p>
          <a:p>
            <a:pPr marL="114300" indent="0">
              <a:buFont typeface="Arial" pitchFamily="34" charset="0"/>
              <a:buNone/>
            </a:pPr>
            <a:r>
              <a:rPr lang="fr-BE" sz="4000" dirty="0" smtClean="0"/>
              <a:t>1. Données sociodémographiques  (SES, immigré)</a:t>
            </a:r>
          </a:p>
          <a:p>
            <a:pPr marL="114300" indent="0">
              <a:buFont typeface="Arial" pitchFamily="34" charset="0"/>
              <a:buNone/>
            </a:pPr>
            <a:r>
              <a:rPr lang="fr-FR" sz="4000" dirty="0" smtClean="0"/>
              <a:t>2. Performances et de parcours scolaires  (performance en lecture, redoublement, filière)</a:t>
            </a:r>
          </a:p>
          <a:p>
            <a:pPr marL="114300" indent="0">
              <a:buFont typeface="Arial" pitchFamily="34" charset="0"/>
              <a:buNone/>
            </a:pPr>
            <a:r>
              <a:rPr lang="fr-FR" sz="4000" dirty="0" smtClean="0"/>
              <a:t>3. Motivation (plaisir, motivation instrumentale et intérêt pour les sciences)</a:t>
            </a:r>
          </a:p>
          <a:p>
            <a:pPr marL="114300" indent="0">
              <a:buFont typeface="Arial" pitchFamily="34" charset="0"/>
              <a:buNone/>
            </a:pPr>
            <a:r>
              <a:rPr lang="fr-FR" sz="4000" dirty="0" smtClean="0"/>
              <a:t>4. Attitudes  (sentiment d’appartenance à l’école, sentiment d’être victime  d’injustice de la part des enseignants)</a:t>
            </a:r>
          </a:p>
          <a:p>
            <a:pPr marL="114300" indent="0">
              <a:buFont typeface="Arial" pitchFamily="34" charset="0"/>
              <a:buNone/>
            </a:pPr>
            <a:endParaRPr lang="fr-BE" sz="4000" dirty="0" smtClean="0"/>
          </a:p>
          <a:p>
            <a:pPr marL="114300" indent="0">
              <a:buNone/>
            </a:pPr>
            <a:r>
              <a:rPr lang="fr-BE" sz="4000" dirty="0" smtClean="0"/>
              <a:t>Facteurs école : </a:t>
            </a:r>
          </a:p>
          <a:p>
            <a:pPr marL="114300" indent="0">
              <a:buNone/>
            </a:pPr>
            <a:r>
              <a:rPr lang="fr-BE" sz="4000" dirty="0" smtClean="0"/>
              <a:t>1. Données socioéconomiques (SES école)</a:t>
            </a:r>
          </a:p>
          <a:p>
            <a:pPr marL="114300" indent="0">
              <a:buNone/>
            </a:pPr>
            <a:r>
              <a:rPr lang="fr-FR" sz="4000" dirty="0" smtClean="0"/>
              <a:t>2. Performances (performances moyennes écoles)</a:t>
            </a:r>
          </a:p>
          <a:p>
            <a:pPr marL="114300" indent="0">
              <a:buNone/>
            </a:pPr>
            <a:r>
              <a:rPr lang="fr-FR" sz="4000" dirty="0" smtClean="0"/>
              <a:t>3. Taux d’absentéisme dans l’école</a:t>
            </a:r>
          </a:p>
          <a:p>
            <a:pPr marL="114300" indent="0">
              <a:buNone/>
            </a:pPr>
            <a:r>
              <a:rPr lang="fr-FR" sz="4000" dirty="0" smtClean="0"/>
              <a:t>4. Climat de discipline dans l’école</a:t>
            </a:r>
          </a:p>
          <a:p>
            <a:pPr marL="114300" indent="0">
              <a:buNone/>
            </a:pPr>
            <a:r>
              <a:rPr lang="fr-BE" sz="4000" dirty="0" smtClean="0"/>
              <a:t>5. Taille de l’école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18247602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600" dirty="0" smtClean="0"/>
              <a:t>Résultats – Fréquence de l’absentéisme</a:t>
            </a:r>
            <a:endParaRPr lang="fr-BE" sz="3600"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112631499"/>
              </p:ext>
            </p:extLst>
          </p:nvPr>
        </p:nvGraphicFramePr>
        <p:xfrm>
          <a:off x="740229" y="1451429"/>
          <a:ext cx="6981371" cy="2075542"/>
        </p:xfrm>
        <a:graphic>
          <a:graphicData uri="http://schemas.openxmlformats.org/drawingml/2006/table">
            <a:tbl>
              <a:tblPr firstRow="1" bandRow="1">
                <a:tableStyleId>{5C22544A-7EE6-4342-B048-85BDC9FD1C3A}</a:tableStyleId>
              </a:tblPr>
              <a:tblGrid>
                <a:gridCol w="5364097"/>
                <a:gridCol w="1617274"/>
              </a:tblGrid>
              <a:tr h="8005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BE" sz="2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fr-BE" sz="2400" dirty="0" smtClean="0"/>
                        <a:t>J’ai brossé toute une journée de cours.</a:t>
                      </a:r>
                    </a:p>
                  </a:txBody>
                  <a:tcPr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fr-BE" sz="3600" dirty="0" smtClean="0"/>
                    </a:p>
                  </a:txBody>
                  <a:tcPr marT="34290" marB="34290"/>
                </a:tc>
              </a:tr>
              <a:tr h="617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BE" sz="2400" dirty="0" smtClean="0"/>
                        <a:t>Communauté</a:t>
                      </a:r>
                      <a:r>
                        <a:rPr lang="fr-BE" sz="2400" baseline="0" dirty="0" smtClean="0"/>
                        <a:t> flamande</a:t>
                      </a:r>
                      <a:endParaRPr lang="fr-BE" sz="2400" dirty="0" smtClean="0"/>
                    </a:p>
                  </a:txBody>
                  <a:tcPr marT="34290" marB="3429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BE" sz="2400" dirty="0" smtClean="0">
                          <a:effectLst/>
                        </a:rPr>
                        <a:t>5,3 % </a:t>
                      </a:r>
                      <a:r>
                        <a:rPr lang="fr-BE" sz="1200" dirty="0" smtClean="0">
                          <a:effectLst/>
                        </a:rPr>
                        <a:t>0,36</a:t>
                      </a:r>
                      <a:endParaRPr lang="fr-BE" sz="2000" dirty="0" smtClean="0">
                        <a:solidFill>
                          <a:srgbClr val="000000"/>
                        </a:solidFill>
                        <a:effectLst/>
                        <a:latin typeface="+mn-lt"/>
                        <a:ea typeface="Calibri"/>
                        <a:cs typeface="Times New Roman"/>
                      </a:endParaRPr>
                    </a:p>
                  </a:txBody>
                  <a:tcPr marL="68580" marR="68580" marT="0" marB="0"/>
                </a:tc>
              </a:tr>
              <a:tr h="657090">
                <a:tc>
                  <a:txBody>
                    <a:bodyPr/>
                    <a:lstStyle/>
                    <a:p>
                      <a:r>
                        <a:rPr lang="fr-BE" sz="2400" dirty="0" smtClean="0">
                          <a:solidFill>
                            <a:srgbClr val="0070C0"/>
                          </a:solidFill>
                        </a:rPr>
                        <a:t>Fédération</a:t>
                      </a:r>
                      <a:r>
                        <a:rPr lang="fr-BE" sz="2400" baseline="0" dirty="0" smtClean="0">
                          <a:solidFill>
                            <a:srgbClr val="0070C0"/>
                          </a:solidFill>
                        </a:rPr>
                        <a:t> Wallonie-Bruxelles</a:t>
                      </a:r>
                      <a:endParaRPr lang="fr-BE" sz="2400" dirty="0">
                        <a:solidFill>
                          <a:srgbClr val="0070C0"/>
                        </a:solidFill>
                      </a:endParaRPr>
                    </a:p>
                  </a:txBody>
                  <a:tcPr marT="34290" marB="3429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BE" sz="2400" dirty="0" smtClean="0">
                          <a:solidFill>
                            <a:srgbClr val="0070C0"/>
                          </a:solidFill>
                          <a:effectLst/>
                        </a:rPr>
                        <a:t>9,2 % </a:t>
                      </a:r>
                      <a:r>
                        <a:rPr lang="fr-BE" sz="1800" dirty="0" smtClean="0">
                          <a:solidFill>
                            <a:srgbClr val="0070C0"/>
                          </a:solidFill>
                          <a:effectLst/>
                        </a:rPr>
                        <a:t>0,65</a:t>
                      </a:r>
                      <a:endParaRPr lang="fr-BE" sz="2400" dirty="0" smtClean="0">
                        <a:solidFill>
                          <a:srgbClr val="0070C0"/>
                        </a:solidFill>
                        <a:effectLst/>
                        <a:latin typeface="+mn-lt"/>
                        <a:ea typeface="Calibri"/>
                        <a:cs typeface="Times New Roman"/>
                      </a:endParaRPr>
                    </a:p>
                  </a:txBody>
                  <a:tcPr marL="68580" marR="68580" marT="0" marB="0"/>
                </a:tc>
              </a:tr>
            </a:tbl>
          </a:graphicData>
        </a:graphic>
      </p:graphicFrame>
      <p:sp>
        <p:nvSpPr>
          <p:cNvPr id="5" name="Espace réservé du numéro de diapositive 4"/>
          <p:cNvSpPr>
            <a:spLocks noGrp="1"/>
          </p:cNvSpPr>
          <p:nvPr>
            <p:ph type="sldNum" sz="quarter" idx="12"/>
          </p:nvPr>
        </p:nvSpPr>
        <p:spPr/>
        <p:txBody>
          <a:bodyPr/>
          <a:lstStyle/>
          <a:p>
            <a:fld id="{65F5E836-9E52-48D4-8BD3-467D55940586}" type="slidenum">
              <a:rPr lang="fr-BE" smtClean="0"/>
              <a:t>22</a:t>
            </a:fld>
            <a:endParaRPr lang="fr-BE"/>
          </a:p>
        </p:txBody>
      </p:sp>
      <p:sp>
        <p:nvSpPr>
          <p:cNvPr id="7" name="ZoneTexte 6"/>
          <p:cNvSpPr txBox="1"/>
          <p:nvPr/>
        </p:nvSpPr>
        <p:spPr>
          <a:xfrm>
            <a:off x="1191784" y="3705876"/>
            <a:ext cx="6120680" cy="923330"/>
          </a:xfrm>
          <a:prstGeom prst="rect">
            <a:avLst/>
          </a:prstGeom>
          <a:noFill/>
        </p:spPr>
        <p:txBody>
          <a:bodyPr wrap="square" rtlCol="0">
            <a:spAutoFit/>
          </a:bodyPr>
          <a:lstStyle/>
          <a:p>
            <a:r>
              <a:rPr lang="fr-BE" dirty="0" smtClean="0"/>
              <a:t>En Fédération Wallonie-Bruxelles, près de 10 % des élèves de 15 ans déclarent avoir volontairement brossé l’école une journée entière au cours des deux dernières semaines.</a:t>
            </a:r>
            <a:endParaRPr lang="fr-BE"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2913457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a:p>
        </p:txBody>
      </p:sp>
      <p:sp>
        <p:nvSpPr>
          <p:cNvPr id="5" name="Rectangle à coins arrondis 4"/>
          <p:cNvSpPr/>
          <p:nvPr/>
        </p:nvSpPr>
        <p:spPr>
          <a:xfrm>
            <a:off x="628650" y="4234835"/>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Facteurs liés à l’absentéisme en FWB</a:t>
            </a:r>
            <a:endParaRPr lang="fr-BE" sz="2000" dirty="0">
              <a:solidFill>
                <a:schemeClr val="tx1"/>
              </a:solidFill>
            </a:endParaRPr>
          </a:p>
        </p:txBody>
      </p:sp>
      <p:pic>
        <p:nvPicPr>
          <p:cNvPr id="7" name="Image 6"/>
          <p:cNvPicPr/>
          <p:nvPr/>
        </p:nvPicPr>
        <p:blipFill>
          <a:blip r:embed="rId3">
            <a:extLst>
              <a:ext uri="{28A0092B-C50C-407E-A947-70E740481C1C}">
                <a14:useLocalDpi xmlns:a14="http://schemas.microsoft.com/office/drawing/2010/main" val="0"/>
              </a:ext>
            </a:extLst>
          </a:blip>
          <a:srcRect/>
          <a:stretch>
            <a:fillRect/>
          </a:stretch>
        </p:blipFill>
        <p:spPr bwMode="auto">
          <a:xfrm>
            <a:off x="628650" y="0"/>
            <a:ext cx="7272808" cy="5515332"/>
          </a:xfrm>
          <a:prstGeom prst="rect">
            <a:avLst/>
          </a:prstGeom>
          <a:noFill/>
          <a:ln>
            <a:noFill/>
          </a:ln>
        </p:spPr>
      </p:pic>
    </p:spTree>
    <p:extLst>
      <p:ext uri="{BB962C8B-B14F-4D97-AF65-F5344CB8AC3E}">
        <p14:creationId xmlns:p14="http://schemas.microsoft.com/office/powerpoint/2010/main" val="776070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Différences entre écoles en termes d’absentéisme</a:t>
            </a:r>
            <a:endParaRPr lang="fr-BE" dirty="0"/>
          </a:p>
        </p:txBody>
      </p:sp>
      <p:sp>
        <p:nvSpPr>
          <p:cNvPr id="6" name="Rectangle 5"/>
          <p:cNvSpPr/>
          <p:nvPr/>
        </p:nvSpPr>
        <p:spPr>
          <a:xfrm>
            <a:off x="761639" y="1283911"/>
            <a:ext cx="7200800" cy="3139321"/>
          </a:xfrm>
          <a:prstGeom prst="rect">
            <a:avLst/>
          </a:prstGeom>
        </p:spPr>
        <p:txBody>
          <a:bodyPr wrap="square">
            <a:spAutoFit/>
          </a:bodyPr>
          <a:lstStyle/>
          <a:p>
            <a:r>
              <a:rPr lang="fr-FR" b="1" dirty="0" smtClean="0"/>
              <a:t>En </a:t>
            </a:r>
            <a:r>
              <a:rPr lang="fr-FR" b="1" dirty="0"/>
              <a:t>Norvège</a:t>
            </a:r>
            <a:r>
              <a:rPr lang="fr-FR" dirty="0"/>
              <a:t>, </a:t>
            </a:r>
            <a:r>
              <a:rPr lang="fr-FR" b="1" dirty="0" smtClean="0"/>
              <a:t>10</a:t>
            </a:r>
            <a:r>
              <a:rPr lang="fr-FR" b="1" dirty="0"/>
              <a:t> % des différences </a:t>
            </a:r>
            <a:r>
              <a:rPr lang="fr-FR" b="1" dirty="0" smtClean="0"/>
              <a:t>des performances  des élèves sont </a:t>
            </a:r>
            <a:r>
              <a:rPr lang="fr-FR" b="1" dirty="0"/>
              <a:t>explicables par l’établissement fréquenté</a:t>
            </a:r>
            <a:r>
              <a:rPr lang="fr-FR" dirty="0"/>
              <a:t>, le reste est lié à des différences entre </a:t>
            </a:r>
            <a:r>
              <a:rPr lang="fr-FR" dirty="0" smtClean="0"/>
              <a:t>élèves. </a:t>
            </a:r>
            <a:r>
              <a:rPr lang="fr-FR" dirty="0"/>
              <a:t>Ce pays </a:t>
            </a:r>
            <a:r>
              <a:rPr lang="fr-FR" dirty="0" smtClean="0"/>
              <a:t>présente par ailleurs </a:t>
            </a:r>
            <a:r>
              <a:rPr lang="fr-FR" b="1" dirty="0"/>
              <a:t>peu de différences entre établissements en termes d’absentéisme </a:t>
            </a:r>
            <a:r>
              <a:rPr lang="fr-FR" dirty="0"/>
              <a:t>de journées entières (variance de 0,06 sur l’axe des ordonnées). À l’inverse, la France et la Hongrie présentent des valeurs élevées à la fois sur l’axe des abscisses et l’axe des ordonnées, combinant une forte variance entre établissements en termes de performances, et une forte variance entre établissements en termes d’absentéisme</a:t>
            </a:r>
            <a:r>
              <a:rPr lang="fr-FR" dirty="0" smtClean="0"/>
              <a:t>. C’est aussi le cas de la </a:t>
            </a:r>
            <a:r>
              <a:rPr lang="fr-FR" b="1" dirty="0" smtClean="0"/>
              <a:t>Belgique</a:t>
            </a:r>
            <a:r>
              <a:rPr lang="fr-FR" dirty="0" smtClean="0"/>
              <a:t>. Dans ces pays, </a:t>
            </a:r>
            <a:r>
              <a:rPr lang="fr-FR" b="1" dirty="0" smtClean="0"/>
              <a:t>les grandes différences de performances entre écoles sont associées à de grandes différences entre écoles en termes d’absentéisme.</a:t>
            </a:r>
            <a:endParaRPr lang="fr-BE" b="1"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1604552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200" dirty="0" smtClean="0"/>
              <a:t>Risque de fréquenter une école défavorisée pour un élève défavorisé</a:t>
            </a:r>
            <a:endParaRPr lang="fr-BE" sz="3200"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620384215"/>
              </p:ext>
            </p:extLst>
          </p:nvPr>
        </p:nvGraphicFramePr>
        <p:xfrm>
          <a:off x="899591" y="1590869"/>
          <a:ext cx="7271951" cy="1431036"/>
        </p:xfrm>
        <a:graphic>
          <a:graphicData uri="http://schemas.openxmlformats.org/drawingml/2006/table">
            <a:tbl>
              <a:tblPr firstRow="1" firstCol="1" bandRow="1">
                <a:tableStyleId>{5C22544A-7EE6-4342-B048-85BDC9FD1C3A}</a:tableStyleId>
              </a:tblPr>
              <a:tblGrid>
                <a:gridCol w="2959515"/>
                <a:gridCol w="3068232"/>
                <a:gridCol w="1244204"/>
              </a:tblGrid>
              <a:tr h="591404">
                <a:tc>
                  <a:txBody>
                    <a:bodyPr/>
                    <a:lstStyle/>
                    <a:p>
                      <a:pPr algn="ctr">
                        <a:lnSpc>
                          <a:spcPct val="115000"/>
                        </a:lnSpc>
                        <a:spcAft>
                          <a:spcPts val="0"/>
                        </a:spcAft>
                      </a:pPr>
                      <a:endParaRPr lang="fr-BE" sz="3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2400" dirty="0" smtClean="0">
                          <a:effectLst/>
                        </a:rPr>
                        <a:t>Risque</a:t>
                      </a:r>
                      <a:endParaRPr lang="fr-BE" sz="32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800" dirty="0" smtClean="0">
                          <a:effectLst/>
                        </a:rPr>
                        <a:t>Erreur</a:t>
                      </a:r>
                      <a:r>
                        <a:rPr lang="fr-BE" sz="1800" baseline="0" dirty="0" smtClean="0">
                          <a:effectLst/>
                        </a:rPr>
                        <a:t> mesure</a:t>
                      </a:r>
                      <a:endParaRPr lang="fr-BE" sz="2400" dirty="0">
                        <a:solidFill>
                          <a:srgbClr val="000000"/>
                        </a:solidFill>
                        <a:effectLst/>
                        <a:latin typeface="Calibri"/>
                        <a:ea typeface="Calibri"/>
                        <a:cs typeface="Times New Roman"/>
                      </a:endParaRPr>
                    </a:p>
                  </a:txBody>
                  <a:tcPr marL="68580" marR="68580" marT="0" marB="0" anchor="ctr"/>
                </a:tc>
              </a:tr>
              <a:tr h="525780">
                <a:tc>
                  <a:txBody>
                    <a:bodyPr/>
                    <a:lstStyle/>
                    <a:p>
                      <a:r>
                        <a:rPr lang="fr-BE" sz="2400" dirty="0" smtClean="0">
                          <a:solidFill>
                            <a:schemeClr val="bg1"/>
                          </a:solidFill>
                        </a:rPr>
                        <a:t>Fédération</a:t>
                      </a:r>
                      <a:r>
                        <a:rPr lang="fr-BE" sz="2400" baseline="0" dirty="0" smtClean="0">
                          <a:solidFill>
                            <a:schemeClr val="bg1"/>
                          </a:solidFill>
                        </a:rPr>
                        <a:t> Wallonie-Bruxelles</a:t>
                      </a:r>
                      <a:endParaRPr lang="fr-BE" sz="2400" dirty="0">
                        <a:solidFill>
                          <a:schemeClr val="bg1"/>
                        </a:solidFill>
                      </a:endParaRPr>
                    </a:p>
                  </a:txBody>
                  <a:tcPr marT="34290" marB="34290"/>
                </a:tc>
                <a:tc>
                  <a:txBody>
                    <a:bodyPr/>
                    <a:lstStyle/>
                    <a:p>
                      <a:pPr algn="ctr">
                        <a:lnSpc>
                          <a:spcPct val="115000"/>
                        </a:lnSpc>
                        <a:spcAft>
                          <a:spcPts val="0"/>
                        </a:spcAft>
                      </a:pPr>
                      <a:r>
                        <a:rPr lang="fr-BE" sz="2400" dirty="0">
                          <a:solidFill>
                            <a:srgbClr val="0070C0"/>
                          </a:solidFill>
                          <a:effectLst/>
                        </a:rPr>
                        <a:t>6,17</a:t>
                      </a:r>
                      <a:endParaRPr lang="fr-BE" sz="3200" dirty="0">
                        <a:solidFill>
                          <a:srgbClr val="0070C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800" dirty="0">
                          <a:solidFill>
                            <a:srgbClr val="0070C0"/>
                          </a:solidFill>
                          <a:effectLst/>
                        </a:rPr>
                        <a:t>0,10</a:t>
                      </a:r>
                      <a:endParaRPr lang="fr-BE" sz="2400" dirty="0">
                        <a:solidFill>
                          <a:srgbClr val="0070C0"/>
                        </a:solidFill>
                        <a:effectLst/>
                        <a:latin typeface="Calibri"/>
                        <a:ea typeface="Calibri"/>
                        <a:cs typeface="Times New Roman"/>
                      </a:endParaRPr>
                    </a:p>
                  </a:txBody>
                  <a:tcPr marL="68580" marR="68580" marT="0" marB="0" anchor="ctr"/>
                </a:tc>
              </a:tr>
            </a:tbl>
          </a:graphicData>
        </a:graphic>
      </p:graphicFrame>
      <p:sp>
        <p:nvSpPr>
          <p:cNvPr id="5" name="Espace réservé du numéro de diapositive 4"/>
          <p:cNvSpPr>
            <a:spLocks noGrp="1"/>
          </p:cNvSpPr>
          <p:nvPr>
            <p:ph type="sldNum" sz="quarter" idx="12"/>
          </p:nvPr>
        </p:nvSpPr>
        <p:spPr/>
        <p:txBody>
          <a:bodyPr/>
          <a:lstStyle/>
          <a:p>
            <a:fld id="{65F5E836-9E52-48D4-8BD3-467D55940586}" type="slidenum">
              <a:rPr lang="fr-BE" smtClean="0"/>
              <a:t>25</a:t>
            </a:fld>
            <a:endParaRPr lang="fr-BE"/>
          </a:p>
        </p:txBody>
      </p:sp>
      <p:sp>
        <p:nvSpPr>
          <p:cNvPr id="7" name="ZoneTexte 6"/>
          <p:cNvSpPr txBox="1"/>
          <p:nvPr/>
        </p:nvSpPr>
        <p:spPr>
          <a:xfrm>
            <a:off x="899590" y="3480060"/>
            <a:ext cx="6618809" cy="1569660"/>
          </a:xfrm>
          <a:prstGeom prst="rect">
            <a:avLst/>
          </a:prstGeom>
          <a:noFill/>
        </p:spPr>
        <p:txBody>
          <a:bodyPr wrap="square" rtlCol="0">
            <a:spAutoFit/>
          </a:bodyPr>
          <a:lstStyle/>
          <a:p>
            <a:r>
              <a:rPr lang="fr-BE" sz="2400" dirty="0" smtClean="0"/>
              <a:t>Par rapport à un élève favorisé, en Fédération Wallonie-Bruxelles, un élève défavorisé présente 6 fois plus de risques de fréquenter une école défavorisée.</a:t>
            </a:r>
          </a:p>
        </p:txBody>
      </p:sp>
    </p:spTree>
    <p:extLst>
      <p:ext uri="{BB962C8B-B14F-4D97-AF65-F5344CB8AC3E}">
        <p14:creationId xmlns:p14="http://schemas.microsoft.com/office/powerpoint/2010/main" val="2366437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03498"/>
            <a:ext cx="8280920" cy="857250"/>
          </a:xfrm>
        </p:spPr>
        <p:txBody>
          <a:bodyPr>
            <a:noAutofit/>
          </a:bodyPr>
          <a:lstStyle/>
          <a:p>
            <a:r>
              <a:rPr lang="fr-BE" sz="3600" dirty="0" smtClean="0"/>
              <a:t>Absentéisme et statut socioéconomique</a:t>
            </a:r>
            <a:endParaRPr lang="fr-BE" sz="2800"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533532129"/>
              </p:ext>
            </p:extLst>
          </p:nvPr>
        </p:nvGraphicFramePr>
        <p:xfrm>
          <a:off x="596133" y="1160748"/>
          <a:ext cx="6768751" cy="1682496"/>
        </p:xfrm>
        <a:graphic>
          <a:graphicData uri="http://schemas.openxmlformats.org/drawingml/2006/table">
            <a:tbl>
              <a:tblPr firstRow="1" firstCol="1" bandRow="1">
                <a:tableStyleId>{5C22544A-7EE6-4342-B048-85BDC9FD1C3A}</a:tableStyleId>
              </a:tblPr>
              <a:tblGrid>
                <a:gridCol w="765163"/>
                <a:gridCol w="3699332"/>
                <a:gridCol w="1187762"/>
                <a:gridCol w="1116494"/>
              </a:tblGrid>
              <a:tr h="368046">
                <a:tc>
                  <a:txBody>
                    <a:bodyPr/>
                    <a:lstStyle/>
                    <a:p>
                      <a:pPr algn="ctr">
                        <a:lnSpc>
                          <a:spcPct val="115000"/>
                        </a:lnSpc>
                        <a:spcAft>
                          <a:spcPts val="0"/>
                        </a:spcAft>
                      </a:pP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2400" dirty="0" smtClean="0">
                          <a:effectLst/>
                        </a:rPr>
                        <a:t>Risque</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Erreur</a:t>
                      </a:r>
                      <a:endParaRPr lang="fr-BE" sz="2100" dirty="0">
                        <a:solidFill>
                          <a:srgbClr val="000000"/>
                        </a:solidFill>
                        <a:effectLst/>
                        <a:latin typeface="Calibri"/>
                        <a:ea typeface="Calibri"/>
                        <a:cs typeface="Times New Roman"/>
                      </a:endParaRPr>
                    </a:p>
                  </a:txBody>
                  <a:tcPr marL="68580" marR="68580" marT="0" marB="0" anchor="ctr"/>
                </a:tc>
              </a:tr>
              <a:tr h="473202">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800" dirty="0" smtClean="0">
                          <a:effectLst/>
                        </a:rPr>
                        <a:t>Risque  accru de</a:t>
                      </a:r>
                      <a:r>
                        <a:rPr lang="fr-BE" sz="1800" baseline="0" dirty="0" smtClean="0">
                          <a:effectLst/>
                        </a:rPr>
                        <a:t> s’absenter pour les élèves défavorisés</a:t>
                      </a:r>
                      <a:endParaRPr lang="fr-BE" sz="24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800" dirty="0">
                          <a:effectLst/>
                        </a:rPr>
                        <a:t>1,09</a:t>
                      </a:r>
                      <a:endParaRPr lang="fr-BE" sz="24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100" dirty="0">
                          <a:effectLst/>
                        </a:rPr>
                        <a:t>0,15</a:t>
                      </a:r>
                      <a:endParaRPr lang="fr-BE" sz="1400" dirty="0">
                        <a:solidFill>
                          <a:srgbClr val="000000"/>
                        </a:solidFill>
                        <a:effectLst/>
                        <a:latin typeface="Calibri"/>
                        <a:ea typeface="Calibri"/>
                        <a:cs typeface="Times New Roman"/>
                      </a:endParaRPr>
                    </a:p>
                  </a:txBody>
                  <a:tcPr marL="68580" marR="68580" marT="0" marB="0" anchor="ctr"/>
                </a:tc>
              </a:tr>
              <a:tr h="473202">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800" dirty="0" smtClean="0">
                          <a:effectLst/>
                        </a:rPr>
                        <a:t>Risque  accru de</a:t>
                      </a:r>
                      <a:r>
                        <a:rPr lang="fr-BE" sz="1800" baseline="0" dirty="0" smtClean="0">
                          <a:effectLst/>
                        </a:rPr>
                        <a:t> s’absenter si l’on fréquente une école défavorisée</a:t>
                      </a:r>
                      <a:endParaRPr lang="fr-BE" sz="2400" dirty="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pPr>
                      <a:r>
                        <a:rPr lang="fr-BE" sz="1800" dirty="0" smtClean="0">
                          <a:effectLst/>
                        </a:rPr>
                        <a:t>2,13*</a:t>
                      </a:r>
                      <a:endParaRPr lang="fr-BE" sz="24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100" dirty="0">
                          <a:effectLst/>
                        </a:rPr>
                        <a:t>0,18</a:t>
                      </a:r>
                      <a:endParaRPr lang="fr-BE" sz="1400" dirty="0">
                        <a:solidFill>
                          <a:srgbClr val="000000"/>
                        </a:solidFill>
                        <a:effectLst/>
                        <a:latin typeface="Calibri"/>
                        <a:ea typeface="Calibri"/>
                        <a:cs typeface="Times New Roman"/>
                      </a:endParaRPr>
                    </a:p>
                  </a:txBody>
                  <a:tcPr marL="68580" marR="68580" marT="0" marB="0" anchor="ctr"/>
                </a:tc>
              </a:tr>
            </a:tbl>
          </a:graphicData>
        </a:graphic>
      </p:graphicFrame>
      <p:sp>
        <p:nvSpPr>
          <p:cNvPr id="5" name="Espace réservé du numéro de diapositive 4"/>
          <p:cNvSpPr>
            <a:spLocks noGrp="1"/>
          </p:cNvSpPr>
          <p:nvPr>
            <p:ph type="sldNum" sz="quarter" idx="12"/>
          </p:nvPr>
        </p:nvSpPr>
        <p:spPr/>
        <p:txBody>
          <a:bodyPr/>
          <a:lstStyle/>
          <a:p>
            <a:fld id="{65F5E836-9E52-48D4-8BD3-467D55940586}" type="slidenum">
              <a:rPr lang="fr-BE" smtClean="0"/>
              <a:t>26</a:t>
            </a:fld>
            <a:endParaRPr lang="fr-BE"/>
          </a:p>
        </p:txBody>
      </p:sp>
      <p:sp>
        <p:nvSpPr>
          <p:cNvPr id="8" name="ZoneTexte 7"/>
          <p:cNvSpPr txBox="1"/>
          <p:nvPr/>
        </p:nvSpPr>
        <p:spPr>
          <a:xfrm>
            <a:off x="596133" y="2835176"/>
            <a:ext cx="7067410" cy="2308324"/>
          </a:xfrm>
          <a:prstGeom prst="rect">
            <a:avLst/>
          </a:prstGeom>
          <a:noFill/>
        </p:spPr>
        <p:txBody>
          <a:bodyPr wrap="square" rtlCol="0">
            <a:spAutoFit/>
          </a:bodyPr>
          <a:lstStyle/>
          <a:p>
            <a:r>
              <a:rPr lang="fr-BE" dirty="0" smtClean="0"/>
              <a:t>En Fédération Wallonie-Bruxelles</a:t>
            </a:r>
            <a:r>
              <a:rPr lang="fr-FR" b="1" dirty="0" smtClean="0"/>
              <a:t>, le </a:t>
            </a:r>
            <a:r>
              <a:rPr lang="fr-FR" b="1" dirty="0"/>
              <a:t>fait d’être issu d’un milieu défavorisé accroît substantiellement le risque de fréquenter une école </a:t>
            </a:r>
            <a:r>
              <a:rPr lang="fr-FR" b="1" dirty="0" smtClean="0"/>
              <a:t>défavorisée (tableau précédent).</a:t>
            </a:r>
          </a:p>
          <a:p>
            <a:endParaRPr lang="fr-FR" b="1" dirty="0"/>
          </a:p>
          <a:p>
            <a:r>
              <a:rPr lang="fr-FR" b="1" dirty="0" smtClean="0"/>
              <a:t>Mais sous </a:t>
            </a:r>
            <a:r>
              <a:rPr lang="fr-FR" b="1" dirty="0"/>
              <a:t>contrôle de </a:t>
            </a:r>
            <a:r>
              <a:rPr lang="fr-FR" b="1" dirty="0" smtClean="0"/>
              <a:t>l’environnement </a:t>
            </a:r>
            <a:r>
              <a:rPr lang="fr-FR" b="1" dirty="0"/>
              <a:t>social de l’école, l’origine sociale de l’élève n’est pas liée à un risque accru </a:t>
            </a:r>
            <a:r>
              <a:rPr lang="fr-FR" b="1" dirty="0" smtClean="0"/>
              <a:t>d’absentéisme, c’est plutôt le contexte socioéconomique de l’école qui multiplie le risque d’absentéisme.</a:t>
            </a:r>
            <a:endParaRPr lang="fr-BE" dirty="0"/>
          </a:p>
        </p:txBody>
      </p:sp>
    </p:spTree>
    <p:extLst>
      <p:ext uri="{BB962C8B-B14F-4D97-AF65-F5344CB8AC3E}">
        <p14:creationId xmlns:p14="http://schemas.microsoft.com/office/powerpoint/2010/main" val="4236000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792" y="195486"/>
            <a:ext cx="8784976" cy="857250"/>
          </a:xfrm>
        </p:spPr>
        <p:txBody>
          <a:bodyPr>
            <a:normAutofit/>
          </a:bodyPr>
          <a:lstStyle/>
          <a:p>
            <a:r>
              <a:rPr lang="fr-BE" sz="3600" dirty="0" smtClean="0"/>
              <a:t>Absentéisme : SES et performances</a:t>
            </a:r>
            <a:endParaRPr lang="fr-BE" sz="2800"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435375440"/>
              </p:ext>
            </p:extLst>
          </p:nvPr>
        </p:nvGraphicFramePr>
        <p:xfrm>
          <a:off x="755577" y="1169582"/>
          <a:ext cx="6768751" cy="2471166"/>
        </p:xfrm>
        <a:graphic>
          <a:graphicData uri="http://schemas.openxmlformats.org/drawingml/2006/table">
            <a:tbl>
              <a:tblPr firstRow="1" firstCol="1" bandRow="1">
                <a:tableStyleId>{5C22544A-7EE6-4342-B048-85BDC9FD1C3A}</a:tableStyleId>
              </a:tblPr>
              <a:tblGrid>
                <a:gridCol w="765163"/>
                <a:gridCol w="3699332"/>
                <a:gridCol w="1187762"/>
                <a:gridCol w="1116494"/>
              </a:tblGrid>
              <a:tr h="368046">
                <a:tc>
                  <a:txBody>
                    <a:bodyPr/>
                    <a:lstStyle/>
                    <a:p>
                      <a:pPr algn="ctr">
                        <a:lnSpc>
                          <a:spcPct val="115000"/>
                        </a:lnSpc>
                        <a:spcAft>
                          <a:spcPts val="0"/>
                        </a:spcAft>
                      </a:pP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err="1" smtClean="0">
                          <a:effectLst/>
                        </a:rPr>
                        <a:t>Rsique</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Erreur</a:t>
                      </a:r>
                      <a:endParaRPr lang="fr-BE" sz="2100" dirty="0">
                        <a:solidFill>
                          <a:srgbClr val="000000"/>
                        </a:solidFill>
                        <a:effectLst/>
                        <a:latin typeface="Calibri"/>
                        <a:ea typeface="Calibri"/>
                        <a:cs typeface="Times New Roman"/>
                      </a:endParaRPr>
                    </a:p>
                  </a:txBody>
                  <a:tcPr marL="68580" marR="68580" marT="0" marB="0" anchor="ctr"/>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BE" sz="1500" dirty="0" smtClean="0">
                          <a:effectLst/>
                        </a:rPr>
                        <a:t>Risque  accru de</a:t>
                      </a:r>
                      <a:r>
                        <a:rPr lang="fr-BE" sz="1500" baseline="0" dirty="0" smtClean="0">
                          <a:effectLst/>
                        </a:rPr>
                        <a:t> s’absenter pour les élèves défavorisés</a:t>
                      </a:r>
                      <a:endParaRPr lang="fr-BE" sz="2100" dirty="0" smtClean="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pPr>
                      <a:r>
                        <a:rPr lang="fr-BE" sz="1500" dirty="0">
                          <a:effectLst/>
                        </a:rPr>
                        <a:t>0,96</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a:effectLst/>
                        </a:rPr>
                        <a:t>0,16</a:t>
                      </a:r>
                      <a:endParaRPr lang="fr-BE" sz="2100">
                        <a:solidFill>
                          <a:srgbClr val="000000"/>
                        </a:solidFill>
                        <a:effectLst/>
                        <a:latin typeface="Calibri"/>
                        <a:ea typeface="Calibri"/>
                        <a:cs typeface="Times New Roman"/>
                      </a:endParaRPr>
                    </a:p>
                  </a:txBody>
                  <a:tcPr marL="68580" marR="68580" marT="0" marB="0" anchor="ctr"/>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Risque</a:t>
                      </a:r>
                      <a:r>
                        <a:rPr lang="fr-BE" sz="1500" baseline="0" dirty="0" smtClean="0">
                          <a:effectLst/>
                        </a:rPr>
                        <a:t> accru de s’absenter pour les </a:t>
                      </a:r>
                      <a:r>
                        <a:rPr lang="fr-BE" sz="1500" b="1" baseline="0" dirty="0" smtClean="0">
                          <a:effectLst/>
                        </a:rPr>
                        <a:t>élèves faibles</a:t>
                      </a:r>
                      <a:endParaRPr lang="fr-BE" sz="2100" b="1"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2,58*</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a:effectLst/>
                        </a:rPr>
                        <a:t>0,18</a:t>
                      </a:r>
                      <a:endParaRPr lang="fr-BE" sz="2100" dirty="0">
                        <a:solidFill>
                          <a:srgbClr val="000000"/>
                        </a:solidFill>
                        <a:effectLst/>
                        <a:latin typeface="Calibri"/>
                        <a:ea typeface="Calibri"/>
                        <a:cs typeface="Times New Roman"/>
                      </a:endParaRPr>
                    </a:p>
                  </a:txBody>
                  <a:tcPr marL="68580" marR="68580" marT="0" marB="0" anchor="ctr"/>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Risque  accru de</a:t>
                      </a:r>
                      <a:r>
                        <a:rPr lang="fr-BE" sz="1500" baseline="0" dirty="0" smtClean="0">
                          <a:effectLst/>
                        </a:rPr>
                        <a:t> s’absenter si l’on fréquente une école défavorisée</a:t>
                      </a:r>
                      <a:endParaRPr lang="fr-BE" sz="2100" dirty="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pPr>
                      <a:r>
                        <a:rPr lang="fr-BE" sz="1500">
                          <a:effectLst/>
                        </a:rPr>
                        <a:t>0,94</a:t>
                      </a:r>
                      <a:endParaRPr lang="fr-BE" sz="210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a:effectLst/>
                        </a:rPr>
                        <a:t>0,29</a:t>
                      </a:r>
                      <a:endParaRPr lang="fr-BE" sz="2100" dirty="0">
                        <a:solidFill>
                          <a:srgbClr val="000000"/>
                        </a:solidFill>
                        <a:effectLst/>
                        <a:latin typeface="Calibri"/>
                        <a:ea typeface="Calibri"/>
                        <a:cs typeface="Times New Roman"/>
                      </a:endParaRPr>
                    </a:p>
                  </a:txBody>
                  <a:tcPr marL="68580" marR="68580" marT="0" marB="0" anchor="ctr"/>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Risque  accru de</a:t>
                      </a:r>
                      <a:r>
                        <a:rPr lang="fr-BE" sz="1500" baseline="0" dirty="0" smtClean="0">
                          <a:effectLst/>
                        </a:rPr>
                        <a:t> s’absenter si l’on fréquente une </a:t>
                      </a:r>
                      <a:r>
                        <a:rPr lang="fr-BE" sz="1500" b="1" baseline="0" dirty="0" smtClean="0">
                          <a:effectLst/>
                        </a:rPr>
                        <a:t>école faible</a:t>
                      </a:r>
                      <a:endParaRPr lang="fr-BE" sz="2100" b="1" dirty="0">
                        <a:solidFill>
                          <a:srgbClr val="000000"/>
                        </a:solidFill>
                        <a:effectLst/>
                        <a:latin typeface="+mn-lt"/>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1,92*</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a:effectLst/>
                        </a:rPr>
                        <a:t>0,33</a:t>
                      </a:r>
                      <a:endParaRPr lang="fr-BE" sz="2100" dirty="0">
                        <a:solidFill>
                          <a:srgbClr val="000000"/>
                        </a:solidFill>
                        <a:effectLst/>
                        <a:latin typeface="Calibri"/>
                        <a:ea typeface="Calibri"/>
                        <a:cs typeface="Times New Roman"/>
                      </a:endParaRPr>
                    </a:p>
                  </a:txBody>
                  <a:tcPr marL="68580" marR="68580" marT="0" marB="0" anchor="ctr"/>
                </a:tc>
              </a:tr>
            </a:tbl>
          </a:graphicData>
        </a:graphic>
      </p:graphicFrame>
      <p:sp>
        <p:nvSpPr>
          <p:cNvPr id="5" name="Espace réservé du numéro de diapositive 4"/>
          <p:cNvSpPr>
            <a:spLocks noGrp="1"/>
          </p:cNvSpPr>
          <p:nvPr>
            <p:ph type="sldNum" sz="quarter" idx="12"/>
          </p:nvPr>
        </p:nvSpPr>
        <p:spPr/>
        <p:txBody>
          <a:bodyPr/>
          <a:lstStyle/>
          <a:p>
            <a:fld id="{65F5E836-9E52-48D4-8BD3-467D55940586}" type="slidenum">
              <a:rPr lang="fr-BE" smtClean="0"/>
              <a:t>27</a:t>
            </a:fld>
            <a:endParaRPr lang="fr-BE"/>
          </a:p>
        </p:txBody>
      </p:sp>
      <p:sp>
        <p:nvSpPr>
          <p:cNvPr id="8" name="ZoneTexte 7"/>
          <p:cNvSpPr txBox="1"/>
          <p:nvPr/>
        </p:nvSpPr>
        <p:spPr>
          <a:xfrm>
            <a:off x="683569" y="3666705"/>
            <a:ext cx="7524487" cy="1477328"/>
          </a:xfrm>
          <a:prstGeom prst="rect">
            <a:avLst/>
          </a:prstGeom>
          <a:noFill/>
        </p:spPr>
        <p:txBody>
          <a:bodyPr wrap="square" rtlCol="0">
            <a:spAutoFit/>
          </a:bodyPr>
          <a:lstStyle/>
          <a:p>
            <a:r>
              <a:rPr lang="fr-BE" dirty="0" smtClean="0"/>
              <a:t>En Fédération Wallonie-Bruxelles</a:t>
            </a:r>
            <a:r>
              <a:rPr lang="fr-FR" b="1" dirty="0" smtClean="0"/>
              <a:t>, une fois pris en compte le niveau de performance de l’élève et de l’école, l’origine socioéconomique n’intervient plus dans l’explication de l’absentéisme.</a:t>
            </a:r>
          </a:p>
          <a:p>
            <a:r>
              <a:rPr lang="fr-FR" b="1" dirty="0" smtClean="0"/>
              <a:t>=&gt; Prédominance de la performance scolaire sur le niveau socioéconomique dans l’explication de l’absentéisme;</a:t>
            </a:r>
            <a:endParaRPr lang="fr-FR" b="1" dirty="0"/>
          </a:p>
        </p:txBody>
      </p:sp>
    </p:spTree>
    <p:extLst>
      <p:ext uri="{BB962C8B-B14F-4D97-AF65-F5344CB8AC3E}">
        <p14:creationId xmlns:p14="http://schemas.microsoft.com/office/powerpoint/2010/main" val="28992570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2800" dirty="0" smtClean="0"/>
              <a:t>Absentéisme: SES</a:t>
            </a:r>
            <a:r>
              <a:rPr lang="fr-BE" sz="2800" dirty="0"/>
              <a:t>, </a:t>
            </a:r>
            <a:r>
              <a:rPr lang="fr-BE" sz="2800" dirty="0" smtClean="0"/>
              <a:t>performances et absentéisme des pairs</a:t>
            </a:r>
            <a:endParaRPr lang="fr-BE" sz="3200" dirty="0"/>
          </a:p>
        </p:txBody>
      </p:sp>
      <p:sp>
        <p:nvSpPr>
          <p:cNvPr id="5" name="Espace réservé du numéro de diapositive 4"/>
          <p:cNvSpPr>
            <a:spLocks noGrp="1"/>
          </p:cNvSpPr>
          <p:nvPr>
            <p:ph type="sldNum" sz="quarter" idx="12"/>
          </p:nvPr>
        </p:nvSpPr>
        <p:spPr/>
        <p:txBody>
          <a:bodyPr/>
          <a:lstStyle/>
          <a:p>
            <a:fld id="{65F5E836-9E52-48D4-8BD3-467D55940586}" type="slidenum">
              <a:rPr lang="fr-BE" smtClean="0"/>
              <a:t>28</a:t>
            </a:fld>
            <a:endParaRPr lang="fr-BE"/>
          </a:p>
        </p:txBody>
      </p:sp>
      <p:graphicFrame>
        <p:nvGraphicFramePr>
          <p:cNvPr id="8" name="Espace réservé du contenu 5"/>
          <p:cNvGraphicFramePr>
            <a:graphicFrameLocks/>
          </p:cNvGraphicFramePr>
          <p:nvPr>
            <p:extLst>
              <p:ext uri="{D42A27DB-BD31-4B8C-83A1-F6EECF244321}">
                <p14:modId xmlns:p14="http://schemas.microsoft.com/office/powerpoint/2010/main" val="446795194"/>
              </p:ext>
            </p:extLst>
          </p:nvPr>
        </p:nvGraphicFramePr>
        <p:xfrm>
          <a:off x="544302" y="1275606"/>
          <a:ext cx="7776515" cy="2996946"/>
        </p:xfrm>
        <a:graphic>
          <a:graphicData uri="http://schemas.openxmlformats.org/drawingml/2006/table">
            <a:tbl>
              <a:tblPr firstRow="1" firstCol="1" bandRow="1">
                <a:tableStyleId>{5C22544A-7EE6-4342-B048-85BDC9FD1C3A}</a:tableStyleId>
              </a:tblPr>
              <a:tblGrid>
                <a:gridCol w="879084"/>
                <a:gridCol w="4250106"/>
                <a:gridCol w="1364602"/>
                <a:gridCol w="1282723"/>
              </a:tblGrid>
              <a:tr h="368046">
                <a:tc>
                  <a:txBody>
                    <a:bodyPr/>
                    <a:lstStyle/>
                    <a:p>
                      <a:pPr algn="ctr">
                        <a:lnSpc>
                          <a:spcPct val="115000"/>
                        </a:lnSpc>
                        <a:spcAft>
                          <a:spcPts val="0"/>
                        </a:spcAft>
                      </a:pP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Risque</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se</a:t>
                      </a:r>
                      <a:endParaRPr lang="fr-BE" sz="2100" dirty="0">
                        <a:solidFill>
                          <a:srgbClr val="000000"/>
                        </a:solidFill>
                        <a:effectLst/>
                        <a:latin typeface="Calibri"/>
                        <a:ea typeface="Calibri"/>
                        <a:cs typeface="Times New Roman"/>
                      </a:endParaRPr>
                    </a:p>
                  </a:txBody>
                  <a:tcPr marL="68580" marR="68580" marT="0" marB="0" anchor="ctr"/>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BE" sz="1500" dirty="0" smtClean="0">
                          <a:effectLst/>
                        </a:rPr>
                        <a:t>Risque  accru de</a:t>
                      </a:r>
                      <a:r>
                        <a:rPr lang="fr-BE" sz="1500" baseline="0" dirty="0" smtClean="0">
                          <a:effectLst/>
                        </a:rPr>
                        <a:t> s’absenter pour les élèves défavorisés</a:t>
                      </a:r>
                      <a:endParaRPr lang="fr-BE" sz="2100" dirty="0" smtClean="0">
                        <a:solidFill>
                          <a:srgbClr val="000000"/>
                        </a:solidFill>
                        <a:effectLst/>
                        <a:latin typeface="+mn-lt"/>
                        <a:ea typeface="Calibri"/>
                        <a:cs typeface="Times New Roman"/>
                      </a:endParaRPr>
                    </a:p>
                  </a:txBody>
                  <a:tcPr marL="68580" marR="68580" marT="0" marB="0" anchor="ctr"/>
                </a:tc>
                <a:tc>
                  <a:txBody>
                    <a:bodyPr/>
                    <a:lstStyle/>
                    <a:p>
                      <a:pPr algn="r" fontAlgn="b"/>
                      <a:r>
                        <a:rPr lang="fr-BE" sz="1800" b="0" i="0" u="none" strike="noStrike">
                          <a:solidFill>
                            <a:srgbClr val="000000"/>
                          </a:solidFill>
                          <a:effectLst/>
                          <a:latin typeface="Calibri"/>
                        </a:rPr>
                        <a:t>0,95</a:t>
                      </a:r>
                    </a:p>
                  </a:txBody>
                  <a:tcPr marL="9525" marR="9525" marT="7144" marB="0" anchor="b"/>
                </a:tc>
                <a:tc>
                  <a:txBody>
                    <a:bodyPr/>
                    <a:lstStyle/>
                    <a:p>
                      <a:pPr algn="r" fontAlgn="b"/>
                      <a:r>
                        <a:rPr lang="fr-BE" sz="1800" b="0" i="0" u="none" strike="noStrike">
                          <a:solidFill>
                            <a:srgbClr val="000000"/>
                          </a:solidFill>
                          <a:effectLst/>
                          <a:latin typeface="Calibri"/>
                        </a:rPr>
                        <a:t>0,17</a:t>
                      </a:r>
                    </a:p>
                  </a:txBody>
                  <a:tcPr marL="9525" marR="9525" marT="7144" marB="0" anchor="b"/>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Risque</a:t>
                      </a:r>
                      <a:r>
                        <a:rPr lang="fr-BE" sz="1500" baseline="0" dirty="0" smtClean="0">
                          <a:effectLst/>
                        </a:rPr>
                        <a:t> accru de s’absenter pour les élèves faibles</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r" fontAlgn="b"/>
                      <a:r>
                        <a:rPr lang="fr-BE" sz="1800" b="0" i="0" u="none" strike="noStrike" dirty="0" smtClean="0">
                          <a:solidFill>
                            <a:srgbClr val="000000"/>
                          </a:solidFill>
                          <a:effectLst/>
                          <a:latin typeface="Calibri"/>
                        </a:rPr>
                        <a:t>2,45*</a:t>
                      </a:r>
                      <a:endParaRPr lang="fr-BE" sz="1800" b="0" i="0" u="none" strike="noStrike" dirty="0">
                        <a:solidFill>
                          <a:srgbClr val="000000"/>
                        </a:solidFill>
                        <a:effectLst/>
                        <a:latin typeface="Calibri"/>
                      </a:endParaRPr>
                    </a:p>
                  </a:txBody>
                  <a:tcPr marL="9525" marR="9525" marT="7144" marB="0" anchor="b"/>
                </a:tc>
                <a:tc>
                  <a:txBody>
                    <a:bodyPr/>
                    <a:lstStyle/>
                    <a:p>
                      <a:pPr algn="r" fontAlgn="b"/>
                      <a:r>
                        <a:rPr lang="fr-BE" sz="1800" b="0" i="0" u="none" strike="noStrike">
                          <a:solidFill>
                            <a:srgbClr val="000000"/>
                          </a:solidFill>
                          <a:effectLst/>
                          <a:latin typeface="Calibri"/>
                        </a:rPr>
                        <a:t>0,17</a:t>
                      </a:r>
                    </a:p>
                  </a:txBody>
                  <a:tcPr marL="9525" marR="9525" marT="7144" marB="0" anchor="b"/>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Risque  accru de</a:t>
                      </a:r>
                      <a:r>
                        <a:rPr lang="fr-BE" sz="1500" baseline="0" dirty="0" smtClean="0">
                          <a:effectLst/>
                        </a:rPr>
                        <a:t> s’absenter si l’on fréquente une école défavorisée</a:t>
                      </a:r>
                      <a:endParaRPr lang="fr-BE" sz="2100" dirty="0">
                        <a:solidFill>
                          <a:srgbClr val="000000"/>
                        </a:solidFill>
                        <a:effectLst/>
                        <a:latin typeface="+mn-lt"/>
                        <a:ea typeface="Calibri"/>
                        <a:cs typeface="Times New Roman"/>
                      </a:endParaRPr>
                    </a:p>
                  </a:txBody>
                  <a:tcPr marL="68580" marR="68580" marT="0" marB="0" anchor="ctr"/>
                </a:tc>
                <a:tc>
                  <a:txBody>
                    <a:bodyPr/>
                    <a:lstStyle/>
                    <a:p>
                      <a:pPr algn="r" fontAlgn="b"/>
                      <a:r>
                        <a:rPr lang="fr-BE" sz="1800" b="0" i="0" u="none" strike="noStrike">
                          <a:solidFill>
                            <a:srgbClr val="000000"/>
                          </a:solidFill>
                          <a:effectLst/>
                          <a:latin typeface="Calibri"/>
                        </a:rPr>
                        <a:t>0,95</a:t>
                      </a:r>
                    </a:p>
                  </a:txBody>
                  <a:tcPr marL="9525" marR="9525" marT="7144" marB="0" anchor="b"/>
                </a:tc>
                <a:tc>
                  <a:txBody>
                    <a:bodyPr/>
                    <a:lstStyle/>
                    <a:p>
                      <a:pPr algn="r" fontAlgn="b"/>
                      <a:r>
                        <a:rPr lang="fr-BE" sz="1800" b="0" i="0" u="none" strike="noStrike">
                          <a:solidFill>
                            <a:srgbClr val="000000"/>
                          </a:solidFill>
                          <a:effectLst/>
                          <a:latin typeface="Calibri"/>
                        </a:rPr>
                        <a:t>0,17</a:t>
                      </a:r>
                    </a:p>
                  </a:txBody>
                  <a:tcPr marL="9525" marR="9525" marT="7144" marB="0" anchor="b"/>
                </a:tc>
              </a:tr>
              <a:tr h="525780">
                <a:tc>
                  <a:txBody>
                    <a:bodyPr/>
                    <a:lstStyle/>
                    <a:p>
                      <a:pPr algn="ctr">
                        <a:lnSpc>
                          <a:spcPct val="115000"/>
                        </a:lnSpc>
                        <a:spcAft>
                          <a:spcPts val="0"/>
                        </a:spcAft>
                      </a:pPr>
                      <a:r>
                        <a:rPr lang="fr-BE" sz="1500" dirty="0" smtClean="0">
                          <a:effectLst/>
                        </a:rPr>
                        <a:t>FWB</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Risque  accru de</a:t>
                      </a:r>
                      <a:r>
                        <a:rPr lang="fr-BE" sz="1500" baseline="0" dirty="0" smtClean="0">
                          <a:effectLst/>
                        </a:rPr>
                        <a:t> s’absenter si l’on fréquente une école faible</a:t>
                      </a:r>
                      <a:endParaRPr lang="fr-BE" sz="2100" dirty="0">
                        <a:solidFill>
                          <a:srgbClr val="000000"/>
                        </a:solidFill>
                        <a:effectLst/>
                        <a:latin typeface="+mn-lt"/>
                        <a:ea typeface="Calibri"/>
                        <a:cs typeface="Times New Roman"/>
                      </a:endParaRPr>
                    </a:p>
                  </a:txBody>
                  <a:tcPr marL="68580" marR="68580" marT="0" marB="0" anchor="ctr"/>
                </a:tc>
                <a:tc>
                  <a:txBody>
                    <a:bodyPr/>
                    <a:lstStyle/>
                    <a:p>
                      <a:pPr algn="r" fontAlgn="b"/>
                      <a:r>
                        <a:rPr lang="fr-BE" sz="1800" b="0" i="0" u="none" strike="noStrike" dirty="0" smtClean="0">
                          <a:solidFill>
                            <a:srgbClr val="000000"/>
                          </a:solidFill>
                          <a:effectLst/>
                          <a:latin typeface="Calibri"/>
                        </a:rPr>
                        <a:t>1,34</a:t>
                      </a:r>
                      <a:endParaRPr lang="fr-BE" sz="1800" b="0" i="0" u="none" strike="noStrike" dirty="0">
                        <a:solidFill>
                          <a:srgbClr val="000000"/>
                        </a:solidFill>
                        <a:effectLst/>
                        <a:latin typeface="Calibri"/>
                      </a:endParaRPr>
                    </a:p>
                  </a:txBody>
                  <a:tcPr marL="9525" marR="9525" marT="7144" marB="0" anchor="b"/>
                </a:tc>
                <a:tc>
                  <a:txBody>
                    <a:bodyPr/>
                    <a:lstStyle/>
                    <a:p>
                      <a:pPr algn="r" fontAlgn="b"/>
                      <a:r>
                        <a:rPr lang="fr-BE" sz="1800" b="0" i="0" u="none" strike="noStrike">
                          <a:solidFill>
                            <a:srgbClr val="000000"/>
                          </a:solidFill>
                          <a:effectLst/>
                          <a:latin typeface="Calibri"/>
                        </a:rPr>
                        <a:t>0,20</a:t>
                      </a:r>
                    </a:p>
                  </a:txBody>
                  <a:tcPr marL="9525" marR="9525" marT="7144" marB="0" anchor="b"/>
                </a:tc>
              </a:tr>
              <a:tr h="52578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BE" sz="1500" dirty="0" smtClean="0">
                          <a:effectLst/>
                        </a:rPr>
                        <a:t>FWB</a:t>
                      </a:r>
                      <a:endParaRPr lang="fr-BE" sz="1500" b="1" kern="1200" dirty="0" smtClean="0">
                        <a:solidFill>
                          <a:schemeClr val="lt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0"/>
                        </a:spcAft>
                      </a:pPr>
                      <a:r>
                        <a:rPr lang="fr-BE" sz="1500" kern="1200" dirty="0" smtClean="0">
                          <a:solidFill>
                            <a:schemeClr val="dk1"/>
                          </a:solidFill>
                          <a:effectLst/>
                          <a:latin typeface="+mn-lt"/>
                          <a:ea typeface="+mn-ea"/>
                          <a:cs typeface="+mn-cs"/>
                        </a:rPr>
                        <a:t>Risque accru si l’on fréquente une école où les pairs s’absentent</a:t>
                      </a:r>
                      <a:endParaRPr lang="fr-BE" sz="1500" kern="1200" dirty="0">
                        <a:solidFill>
                          <a:schemeClr val="dk1"/>
                        </a:solidFill>
                        <a:effectLst/>
                        <a:latin typeface="+mn-lt"/>
                        <a:ea typeface="+mn-ea"/>
                        <a:cs typeface="+mn-cs"/>
                      </a:endParaRPr>
                    </a:p>
                  </a:txBody>
                  <a:tcPr marL="68580" marR="68580" marT="0" marB="0" anchor="ctr"/>
                </a:tc>
                <a:tc>
                  <a:txBody>
                    <a:bodyPr/>
                    <a:lstStyle/>
                    <a:p>
                      <a:pPr algn="r" fontAlgn="b"/>
                      <a:r>
                        <a:rPr lang="fr-BE" sz="1800" b="0" i="0" u="none" strike="noStrike" dirty="0" smtClean="0">
                          <a:solidFill>
                            <a:srgbClr val="000000"/>
                          </a:solidFill>
                          <a:effectLst/>
                          <a:latin typeface="Calibri"/>
                        </a:rPr>
                        <a:t>1,44*</a:t>
                      </a:r>
                      <a:endParaRPr lang="fr-BE" sz="1800" b="0" i="0" u="none" strike="noStrike" dirty="0">
                        <a:solidFill>
                          <a:srgbClr val="000000"/>
                        </a:solidFill>
                        <a:effectLst/>
                        <a:latin typeface="Calibri"/>
                      </a:endParaRPr>
                    </a:p>
                  </a:txBody>
                  <a:tcPr marL="9525" marR="9525" marT="7144" marB="0" anchor="b"/>
                </a:tc>
                <a:tc>
                  <a:txBody>
                    <a:bodyPr/>
                    <a:lstStyle/>
                    <a:p>
                      <a:pPr algn="r" fontAlgn="b"/>
                      <a:r>
                        <a:rPr lang="fr-BE" sz="1800" b="0" i="0" u="none" strike="noStrike" dirty="0">
                          <a:solidFill>
                            <a:srgbClr val="000000"/>
                          </a:solidFill>
                          <a:effectLst/>
                          <a:latin typeface="Calibri"/>
                        </a:rPr>
                        <a:t>0,07</a:t>
                      </a:r>
                    </a:p>
                  </a:txBody>
                  <a:tcPr marL="9525" marR="9525" marT="7144" marB="0" anchor="b"/>
                </a:tc>
              </a:tr>
            </a:tbl>
          </a:graphicData>
        </a:graphic>
      </p:graphicFrame>
      <p:sp>
        <p:nvSpPr>
          <p:cNvPr id="9" name="ZoneTexte 8"/>
          <p:cNvSpPr txBox="1"/>
          <p:nvPr/>
        </p:nvSpPr>
        <p:spPr>
          <a:xfrm>
            <a:off x="476694" y="4426336"/>
            <a:ext cx="7911730" cy="646331"/>
          </a:xfrm>
          <a:prstGeom prst="rect">
            <a:avLst/>
          </a:prstGeom>
          <a:noFill/>
        </p:spPr>
        <p:txBody>
          <a:bodyPr wrap="square" rtlCol="0">
            <a:spAutoFit/>
          </a:bodyPr>
          <a:lstStyle/>
          <a:p>
            <a:r>
              <a:rPr lang="fr-BE" dirty="0" smtClean="0"/>
              <a:t>En Fédération Wallonie-Bruxelles</a:t>
            </a:r>
            <a:r>
              <a:rPr lang="fr-FR" b="1" dirty="0" smtClean="0"/>
              <a:t>, </a:t>
            </a:r>
            <a:r>
              <a:rPr lang="fr-FR" dirty="0" smtClean="0"/>
              <a:t> </a:t>
            </a:r>
            <a:r>
              <a:rPr lang="fr-FR" b="1" dirty="0"/>
              <a:t>les élèves s’absentent </a:t>
            </a:r>
            <a:r>
              <a:rPr lang="fr-FR" b="1" dirty="0" smtClean="0"/>
              <a:t>parce qu’ils sont faibles mais aussi parce que leurs </a:t>
            </a:r>
            <a:r>
              <a:rPr lang="fr-FR" b="1" dirty="0"/>
              <a:t>condisciples </a:t>
            </a:r>
            <a:r>
              <a:rPr lang="fr-FR" b="1" dirty="0" smtClean="0"/>
              <a:t>s’absentent.</a:t>
            </a:r>
            <a:endParaRPr lang="fr-FR" b="1" dirty="0"/>
          </a:p>
        </p:txBody>
      </p:sp>
    </p:spTree>
    <p:extLst>
      <p:ext uri="{BB962C8B-B14F-4D97-AF65-F5344CB8AC3E}">
        <p14:creationId xmlns:p14="http://schemas.microsoft.com/office/powerpoint/2010/main" val="81167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155203242"/>
              </p:ext>
            </p:extLst>
          </p:nvPr>
        </p:nvGraphicFramePr>
        <p:xfrm>
          <a:off x="539552" y="380122"/>
          <a:ext cx="7836024" cy="4503424"/>
        </p:xfrm>
        <a:graphic>
          <a:graphicData uri="http://schemas.openxmlformats.org/drawingml/2006/table">
            <a:tbl>
              <a:tblPr firstRow="1" bandRow="1">
                <a:tableStyleId>{5C22544A-7EE6-4342-B048-85BDC9FD1C3A}</a:tableStyleId>
              </a:tblPr>
              <a:tblGrid>
                <a:gridCol w="5760639"/>
                <a:gridCol w="1152128"/>
                <a:gridCol w="923257"/>
              </a:tblGrid>
              <a:tr h="278130">
                <a:tc>
                  <a:txBody>
                    <a:bodyPr/>
                    <a:lstStyle/>
                    <a:p>
                      <a:pPr algn="l" fontAlgn="b"/>
                      <a:r>
                        <a:rPr lang="fr-BE" sz="1800" b="1" i="0" u="none" strike="noStrike" dirty="0" smtClean="0">
                          <a:solidFill>
                            <a:schemeClr val="lt1"/>
                          </a:solidFill>
                          <a:effectLst/>
                          <a:latin typeface="+mn-lt"/>
                        </a:rPr>
                        <a:t>En</a:t>
                      </a:r>
                      <a:r>
                        <a:rPr lang="fr-BE" sz="1800" b="1" i="0" u="none" strike="noStrike" baseline="0" dirty="0" smtClean="0">
                          <a:solidFill>
                            <a:schemeClr val="lt1"/>
                          </a:solidFill>
                          <a:effectLst/>
                          <a:latin typeface="+mn-lt"/>
                        </a:rPr>
                        <a:t> FWB, risque accru de s’absenter pour </a:t>
                      </a:r>
                      <a:endParaRPr lang="fr-BE" sz="1800" b="0" i="0" u="none" strike="noStrike" dirty="0">
                        <a:solidFill>
                          <a:srgbClr val="000000"/>
                        </a:solidFill>
                        <a:effectLst/>
                        <a:latin typeface="Calibri"/>
                      </a:endParaRPr>
                    </a:p>
                  </a:txBody>
                  <a:tcPr marL="9525" marR="9525" marT="7144" marB="0" anchor="b"/>
                </a:tc>
                <a:tc>
                  <a:txBody>
                    <a:bodyPr/>
                    <a:lstStyle/>
                    <a:p>
                      <a:pPr algn="ctr">
                        <a:lnSpc>
                          <a:spcPct val="115000"/>
                        </a:lnSpc>
                        <a:spcAft>
                          <a:spcPts val="0"/>
                        </a:spcAft>
                      </a:pPr>
                      <a:r>
                        <a:rPr lang="fr-BE" sz="1500" dirty="0" smtClean="0">
                          <a:effectLst/>
                        </a:rPr>
                        <a:t>Risque</a:t>
                      </a:r>
                      <a:endParaRPr lang="fr-BE" sz="2100" dirty="0">
                        <a:solidFill>
                          <a:srgbClr val="000000"/>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fr-BE" sz="1500" dirty="0" smtClean="0">
                          <a:effectLst/>
                        </a:rPr>
                        <a:t>Erreur</a:t>
                      </a:r>
                      <a:endParaRPr lang="fr-BE" sz="2100" dirty="0">
                        <a:solidFill>
                          <a:srgbClr val="000000"/>
                        </a:solidFill>
                        <a:effectLst/>
                        <a:latin typeface="Calibri"/>
                        <a:ea typeface="Calibri"/>
                        <a:cs typeface="Times New Roman"/>
                      </a:endParaRPr>
                    </a:p>
                  </a:txBody>
                  <a:tcPr marL="68580" marR="68580" marT="0" marB="0" anchor="ctr"/>
                </a:tc>
              </a:tr>
              <a:tr h="281464">
                <a:tc>
                  <a:txBody>
                    <a:bodyPr/>
                    <a:lstStyle/>
                    <a:p>
                      <a:pPr algn="l" fontAlgn="ctr"/>
                      <a:r>
                        <a:rPr lang="fr-BE" sz="1800" b="1" i="0" u="none" strike="noStrike" dirty="0" smtClean="0">
                          <a:solidFill>
                            <a:srgbClr val="000000"/>
                          </a:solidFill>
                          <a:effectLst/>
                          <a:latin typeface="Calibri"/>
                        </a:rPr>
                        <a:t>Redoublement</a:t>
                      </a:r>
                      <a:endParaRPr lang="fr-BE" sz="1800" b="1" i="0" u="none" strike="noStrike" dirty="0">
                        <a:solidFill>
                          <a:srgbClr val="000000"/>
                        </a:solidFill>
                        <a:effectLst/>
                        <a:latin typeface="Calibri"/>
                      </a:endParaRPr>
                    </a:p>
                  </a:txBody>
                  <a:tcPr marL="9525" marR="9525" marT="7144" marB="0" anchor="ctr"/>
                </a:tc>
                <a:tc>
                  <a:txBody>
                    <a:bodyPr/>
                    <a:lstStyle/>
                    <a:p>
                      <a:pPr algn="ctr" fontAlgn="ctr"/>
                      <a:r>
                        <a:rPr lang="fr-BE" sz="1500" b="1" i="0" u="none" strike="noStrike" dirty="0">
                          <a:solidFill>
                            <a:srgbClr val="000000"/>
                          </a:solidFill>
                          <a:effectLst/>
                          <a:latin typeface="Calibri"/>
                        </a:rPr>
                        <a:t>1,58</a:t>
                      </a:r>
                    </a:p>
                  </a:txBody>
                  <a:tcPr marL="9525" marR="9525" marT="7144" marB="0" anchor="ctr"/>
                </a:tc>
                <a:tc>
                  <a:txBody>
                    <a:bodyPr/>
                    <a:lstStyle/>
                    <a:p>
                      <a:pPr algn="ctr" fontAlgn="ctr"/>
                      <a:r>
                        <a:rPr lang="fr-BE" sz="1000" b="0" i="0" u="none" strike="noStrike" dirty="0" smtClean="0">
                          <a:solidFill>
                            <a:srgbClr val="000000"/>
                          </a:solidFill>
                          <a:effectLst/>
                          <a:latin typeface="Calibri"/>
                        </a:rPr>
                        <a:t>0,20</a:t>
                      </a:r>
                      <a:endParaRPr lang="fr-BE" sz="1000" b="0" i="0" u="none" strike="noStrike" dirty="0">
                        <a:solidFill>
                          <a:srgbClr val="000000"/>
                        </a:solidFill>
                        <a:effectLst/>
                        <a:latin typeface="Calibri"/>
                      </a:endParaRPr>
                    </a:p>
                  </a:txBody>
                  <a:tcPr marL="9525" marR="9525" marT="7144" marB="0" anchor="ctr"/>
                </a:tc>
              </a:tr>
              <a:tr h="281464">
                <a:tc>
                  <a:txBody>
                    <a:bodyPr/>
                    <a:lstStyle/>
                    <a:p>
                      <a:pPr algn="l" fontAlgn="ctr"/>
                      <a:r>
                        <a:rPr lang="fr-BE" sz="1800" b="1" i="0" u="none" strike="noStrike" dirty="0" smtClean="0">
                          <a:solidFill>
                            <a:srgbClr val="000000"/>
                          </a:solidFill>
                          <a:effectLst/>
                          <a:latin typeface="Calibri"/>
                        </a:rPr>
                        <a:t>Origine</a:t>
                      </a:r>
                      <a:r>
                        <a:rPr lang="fr-BE" sz="1800" b="1" i="0" u="none" strike="noStrike" baseline="0" dirty="0" smtClean="0">
                          <a:solidFill>
                            <a:srgbClr val="000000"/>
                          </a:solidFill>
                          <a:effectLst/>
                          <a:latin typeface="Calibri"/>
                        </a:rPr>
                        <a:t> </a:t>
                      </a:r>
                      <a:r>
                        <a:rPr lang="fr-BE" sz="1800" b="1" i="0" u="none" strike="noStrike" dirty="0" smtClean="0">
                          <a:solidFill>
                            <a:srgbClr val="000000"/>
                          </a:solidFill>
                          <a:effectLst/>
                          <a:latin typeface="Calibri"/>
                        </a:rPr>
                        <a:t>étrangère</a:t>
                      </a:r>
                      <a:endParaRPr lang="fr-BE" sz="1800" b="1" i="0" u="none" strike="noStrike" dirty="0">
                        <a:solidFill>
                          <a:srgbClr val="000000"/>
                        </a:solidFill>
                        <a:effectLst/>
                        <a:latin typeface="Calibri"/>
                      </a:endParaRPr>
                    </a:p>
                  </a:txBody>
                  <a:tcPr marL="9525" marR="9525" marT="7144" marB="0" anchor="ctr"/>
                </a:tc>
                <a:tc>
                  <a:txBody>
                    <a:bodyPr/>
                    <a:lstStyle/>
                    <a:p>
                      <a:pPr algn="ctr" fontAlgn="ctr"/>
                      <a:r>
                        <a:rPr lang="fr-BE" sz="1500" b="1" i="0" u="none" strike="noStrike" dirty="0">
                          <a:solidFill>
                            <a:srgbClr val="000000"/>
                          </a:solidFill>
                          <a:effectLst/>
                          <a:latin typeface="Calibri"/>
                        </a:rPr>
                        <a:t>1,52</a:t>
                      </a:r>
                    </a:p>
                  </a:txBody>
                  <a:tcPr marL="9525" marR="9525" marT="7144" marB="0" anchor="ctr"/>
                </a:tc>
                <a:tc>
                  <a:txBody>
                    <a:bodyPr/>
                    <a:lstStyle/>
                    <a:p>
                      <a:pPr algn="ctr" fontAlgn="ctr"/>
                      <a:r>
                        <a:rPr lang="fr-BE" sz="1000" b="0" i="0" u="none" strike="noStrike" dirty="0">
                          <a:solidFill>
                            <a:srgbClr val="000000"/>
                          </a:solidFill>
                          <a:effectLst/>
                          <a:latin typeface="Calibri"/>
                        </a:rPr>
                        <a:t>0,21</a:t>
                      </a:r>
                    </a:p>
                  </a:txBody>
                  <a:tcPr marL="9525" marR="9525" marT="7144" marB="0" anchor="ctr"/>
                </a:tc>
              </a:tr>
              <a:tr h="281464">
                <a:tc>
                  <a:txBody>
                    <a:bodyPr/>
                    <a:lstStyle/>
                    <a:p>
                      <a:pPr algn="l" fontAlgn="ctr"/>
                      <a:r>
                        <a:rPr lang="fr-BE" sz="1800" b="1" i="0" u="none" strike="noStrike" dirty="0" smtClean="0">
                          <a:solidFill>
                            <a:srgbClr val="000000"/>
                          </a:solidFill>
                          <a:effectLst/>
                          <a:latin typeface="Calibri"/>
                        </a:rPr>
                        <a:t>Sentiment</a:t>
                      </a:r>
                      <a:r>
                        <a:rPr lang="fr-BE" sz="1800" b="1" i="0" u="none" strike="noStrike" baseline="0" dirty="0" smtClean="0">
                          <a:solidFill>
                            <a:srgbClr val="000000"/>
                          </a:solidFill>
                          <a:effectLst/>
                          <a:latin typeface="Calibri"/>
                        </a:rPr>
                        <a:t> d’être </a:t>
                      </a:r>
                      <a:r>
                        <a:rPr lang="fr-BE" sz="1800" b="1" i="0" u="none" strike="noStrike" dirty="0" smtClean="0">
                          <a:solidFill>
                            <a:srgbClr val="000000"/>
                          </a:solidFill>
                          <a:effectLst/>
                          <a:latin typeface="Calibri"/>
                        </a:rPr>
                        <a:t>traité injustement par les enseignants</a:t>
                      </a:r>
                      <a:endParaRPr lang="fr-BE" sz="1800" b="1" i="0" u="none" strike="noStrike" dirty="0">
                        <a:solidFill>
                          <a:srgbClr val="000000"/>
                        </a:solidFill>
                        <a:effectLst/>
                        <a:latin typeface="Calibri"/>
                      </a:endParaRPr>
                    </a:p>
                  </a:txBody>
                  <a:tcPr marL="9525" marR="9525" marT="7144" marB="0" anchor="ctr"/>
                </a:tc>
                <a:tc>
                  <a:txBody>
                    <a:bodyPr/>
                    <a:lstStyle/>
                    <a:p>
                      <a:pPr algn="ctr" fontAlgn="ctr"/>
                      <a:r>
                        <a:rPr lang="fr-BE" sz="1500" b="1" i="0" u="none" strike="noStrike" dirty="0">
                          <a:solidFill>
                            <a:srgbClr val="000000"/>
                          </a:solidFill>
                          <a:effectLst/>
                          <a:latin typeface="Calibri"/>
                        </a:rPr>
                        <a:t>1,36</a:t>
                      </a:r>
                    </a:p>
                  </a:txBody>
                  <a:tcPr marL="9525" marR="9525" marT="7144" marB="0" anchor="ctr"/>
                </a:tc>
                <a:tc>
                  <a:txBody>
                    <a:bodyPr/>
                    <a:lstStyle/>
                    <a:p>
                      <a:pPr algn="ctr" fontAlgn="ctr"/>
                      <a:r>
                        <a:rPr lang="fr-BE" sz="1000" b="0" i="0" u="none" strike="noStrike" dirty="0">
                          <a:solidFill>
                            <a:srgbClr val="000000"/>
                          </a:solidFill>
                          <a:effectLst/>
                          <a:latin typeface="Calibri"/>
                        </a:rPr>
                        <a:t>0,07</a:t>
                      </a:r>
                    </a:p>
                  </a:txBody>
                  <a:tcPr marL="9525" marR="9525" marT="7144" marB="0" anchor="ctr"/>
                </a:tc>
              </a:tr>
              <a:tr h="281464">
                <a:tc>
                  <a:txBody>
                    <a:bodyPr/>
                    <a:lstStyle/>
                    <a:p>
                      <a:pPr algn="l" fontAlgn="ctr"/>
                      <a:r>
                        <a:rPr lang="fr-BE" sz="1800" b="1" i="0" u="none" strike="noStrike" dirty="0" smtClean="0">
                          <a:solidFill>
                            <a:srgbClr val="000000"/>
                          </a:solidFill>
                          <a:effectLst/>
                          <a:latin typeface="Calibri"/>
                        </a:rPr>
                        <a:t>Performance</a:t>
                      </a:r>
                      <a:r>
                        <a:rPr lang="fr-BE" sz="1800" b="1" i="0" u="none" strike="noStrike" baseline="0" dirty="0" smtClean="0">
                          <a:solidFill>
                            <a:srgbClr val="000000"/>
                          </a:solidFill>
                          <a:effectLst/>
                          <a:latin typeface="Calibri"/>
                        </a:rPr>
                        <a:t> scolaire</a:t>
                      </a:r>
                      <a:endParaRPr lang="fr-BE" sz="1800" b="1" i="0" u="none" strike="noStrike" dirty="0">
                        <a:solidFill>
                          <a:srgbClr val="000000"/>
                        </a:solidFill>
                        <a:effectLst/>
                        <a:latin typeface="Calibri"/>
                      </a:endParaRPr>
                    </a:p>
                  </a:txBody>
                  <a:tcPr marL="9525" marR="9525" marT="7144" marB="0" anchor="ctr"/>
                </a:tc>
                <a:tc>
                  <a:txBody>
                    <a:bodyPr/>
                    <a:lstStyle/>
                    <a:p>
                      <a:pPr algn="ctr" fontAlgn="ctr"/>
                      <a:r>
                        <a:rPr lang="fr-BE" sz="1500" b="1" i="0" u="none" strike="noStrike" dirty="0" smtClean="0">
                          <a:solidFill>
                            <a:srgbClr val="000000"/>
                          </a:solidFill>
                          <a:effectLst/>
                          <a:latin typeface="Calibri"/>
                        </a:rPr>
                        <a:t>1,19</a:t>
                      </a:r>
                      <a:endParaRPr lang="fr-BE" sz="1500" b="1" i="0" u="none" strike="noStrike" dirty="0">
                        <a:solidFill>
                          <a:srgbClr val="000000"/>
                        </a:solidFill>
                        <a:effectLst/>
                        <a:latin typeface="Calibri"/>
                      </a:endParaRPr>
                    </a:p>
                  </a:txBody>
                  <a:tcPr marL="9525" marR="9525" marT="7144" marB="0" anchor="ctr"/>
                </a:tc>
                <a:tc>
                  <a:txBody>
                    <a:bodyPr/>
                    <a:lstStyle/>
                    <a:p>
                      <a:pPr algn="ctr" fontAlgn="ctr"/>
                      <a:r>
                        <a:rPr lang="fr-BE" sz="1000" b="0" i="0" u="none" strike="noStrike" dirty="0">
                          <a:solidFill>
                            <a:srgbClr val="000000"/>
                          </a:solidFill>
                          <a:effectLst/>
                          <a:latin typeface="Calibri"/>
                        </a:rPr>
                        <a:t>0,11</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Filière</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smtClean="0">
                          <a:solidFill>
                            <a:srgbClr val="000000"/>
                          </a:solidFill>
                          <a:effectLst/>
                          <a:latin typeface="Calibri"/>
                        </a:rPr>
                        <a:t>1,16</a:t>
                      </a:r>
                      <a:endParaRPr lang="fr-BE" sz="1500" b="0" i="0" u="none" strike="noStrike" dirty="0">
                        <a:solidFill>
                          <a:srgbClr val="000000"/>
                        </a:solidFill>
                        <a:effectLst/>
                        <a:latin typeface="Calibri"/>
                      </a:endParaRPr>
                    </a:p>
                  </a:txBody>
                  <a:tcPr marL="9525" marR="9525" marT="7144" marB="0" anchor="ctr"/>
                </a:tc>
                <a:tc>
                  <a:txBody>
                    <a:bodyPr/>
                    <a:lstStyle/>
                    <a:p>
                      <a:pPr algn="ctr" fontAlgn="ctr"/>
                      <a:r>
                        <a:rPr lang="fr-BE" sz="1000" b="0" i="0" u="none" strike="noStrike" dirty="0">
                          <a:solidFill>
                            <a:srgbClr val="000000"/>
                          </a:solidFill>
                          <a:effectLst/>
                          <a:latin typeface="Calibri"/>
                        </a:rPr>
                        <a:t>0,18</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Niveau socioéconomique</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1,13</a:t>
                      </a:r>
                    </a:p>
                  </a:txBody>
                  <a:tcPr marL="9525" marR="9525" marT="7144" marB="0" anchor="ctr"/>
                </a:tc>
                <a:tc>
                  <a:txBody>
                    <a:bodyPr/>
                    <a:lstStyle/>
                    <a:p>
                      <a:pPr algn="ctr" fontAlgn="ctr"/>
                      <a:r>
                        <a:rPr lang="fr-BE" sz="1000" b="1" i="0" u="none" strike="noStrike" dirty="0" smtClean="0">
                          <a:solidFill>
                            <a:srgbClr val="000000"/>
                          </a:solidFill>
                          <a:effectLst/>
                          <a:latin typeface="Calibri"/>
                        </a:rPr>
                        <a:t>0,10</a:t>
                      </a:r>
                      <a:endParaRPr lang="fr-BE" sz="1000" b="1" i="0" u="none" strike="noStrike" dirty="0">
                        <a:solidFill>
                          <a:srgbClr val="000000"/>
                        </a:solidFill>
                        <a:effectLst/>
                        <a:latin typeface="Calibri"/>
                      </a:endParaRP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Sentiment</a:t>
                      </a:r>
                      <a:r>
                        <a:rPr lang="fr-BE" sz="1800" b="0" i="0" u="none" strike="noStrike" baseline="0" dirty="0" smtClean="0">
                          <a:solidFill>
                            <a:srgbClr val="000000"/>
                          </a:solidFill>
                          <a:effectLst/>
                          <a:latin typeface="Calibri"/>
                        </a:rPr>
                        <a:t> de non-appartenance à l’école</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1,11</a:t>
                      </a:r>
                    </a:p>
                  </a:txBody>
                  <a:tcPr marL="9525" marR="9525" marT="7144" marB="0" anchor="ctr"/>
                </a:tc>
                <a:tc>
                  <a:txBody>
                    <a:bodyPr/>
                    <a:lstStyle/>
                    <a:p>
                      <a:pPr algn="ctr" fontAlgn="ctr"/>
                      <a:r>
                        <a:rPr lang="fr-BE" sz="1000" b="0" i="0" u="none" strike="noStrike" dirty="0">
                          <a:solidFill>
                            <a:srgbClr val="000000"/>
                          </a:solidFill>
                          <a:effectLst/>
                          <a:latin typeface="Calibri"/>
                        </a:rPr>
                        <a:t>0,09</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Motivation</a:t>
                      </a:r>
                      <a:r>
                        <a:rPr lang="fr-BE" sz="1800" b="0" i="0" u="none" strike="noStrike" baseline="0" dirty="0" smtClean="0">
                          <a:solidFill>
                            <a:srgbClr val="000000"/>
                          </a:solidFill>
                          <a:effectLst/>
                          <a:latin typeface="Calibri"/>
                        </a:rPr>
                        <a:t> </a:t>
                      </a:r>
                      <a:r>
                        <a:rPr lang="fr-BE" sz="1800" b="0" i="0" u="none" strike="noStrike" baseline="0" dirty="0" smtClean="0">
                          <a:solidFill>
                            <a:srgbClr val="000000"/>
                          </a:solidFill>
                          <a:effectLst/>
                          <a:latin typeface="+mn-lt"/>
                        </a:rPr>
                        <a:t>pour les sciences</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0,97</a:t>
                      </a:r>
                    </a:p>
                  </a:txBody>
                  <a:tcPr marL="9525" marR="9525" marT="7144" marB="0" anchor="ctr"/>
                </a:tc>
                <a:tc>
                  <a:txBody>
                    <a:bodyPr/>
                    <a:lstStyle/>
                    <a:p>
                      <a:pPr algn="ctr" fontAlgn="ctr"/>
                      <a:r>
                        <a:rPr lang="fr-BE" sz="1000" b="0" i="0" u="none" strike="noStrike" dirty="0">
                          <a:solidFill>
                            <a:srgbClr val="000000"/>
                          </a:solidFill>
                          <a:effectLst/>
                          <a:latin typeface="Calibri"/>
                        </a:rPr>
                        <a:t>0,09</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Intérêt </a:t>
                      </a:r>
                      <a:r>
                        <a:rPr lang="fr-BE" sz="1800" b="0" i="0" u="none" strike="noStrike" baseline="0" dirty="0" smtClean="0">
                          <a:solidFill>
                            <a:srgbClr val="000000"/>
                          </a:solidFill>
                          <a:effectLst/>
                          <a:latin typeface="Calibri"/>
                        </a:rPr>
                        <a:t>pour les sciences</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0,86</a:t>
                      </a:r>
                    </a:p>
                  </a:txBody>
                  <a:tcPr marL="9525" marR="9525" marT="7144" marB="0" anchor="ctr"/>
                </a:tc>
                <a:tc>
                  <a:txBody>
                    <a:bodyPr/>
                    <a:lstStyle/>
                    <a:p>
                      <a:pPr algn="ctr" fontAlgn="ctr"/>
                      <a:r>
                        <a:rPr lang="fr-BE" sz="1000" b="0" i="0" u="none" strike="noStrike" dirty="0" smtClean="0">
                          <a:solidFill>
                            <a:srgbClr val="000000"/>
                          </a:solidFill>
                          <a:effectLst/>
                          <a:latin typeface="Calibri"/>
                        </a:rPr>
                        <a:t>0,10</a:t>
                      </a:r>
                      <a:endParaRPr lang="fr-BE" sz="1000" b="0" i="0" u="none" strike="noStrike" dirty="0">
                        <a:solidFill>
                          <a:srgbClr val="000000"/>
                        </a:solidFill>
                        <a:effectLst/>
                        <a:latin typeface="Calibri"/>
                      </a:endParaRPr>
                    </a:p>
                  </a:txBody>
                  <a:tcPr marL="9525" marR="9525" marT="7144" marB="0" anchor="ctr"/>
                </a:tc>
              </a:tr>
              <a:tr h="281464">
                <a:tc>
                  <a:txBody>
                    <a:bodyPr/>
                    <a:lstStyle/>
                    <a:p>
                      <a:pPr algn="l" fontAlgn="ctr"/>
                      <a:r>
                        <a:rPr lang="fr-BE" sz="1800" b="0" i="0" u="none" strike="noStrike" baseline="0" dirty="0" smtClean="0">
                          <a:solidFill>
                            <a:srgbClr val="000000"/>
                          </a:solidFill>
                          <a:effectLst/>
                          <a:latin typeface="Calibri"/>
                        </a:rPr>
                        <a:t>Plaisir en sciences</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0,85</a:t>
                      </a:r>
                    </a:p>
                  </a:txBody>
                  <a:tcPr marL="9525" marR="9525" marT="7144" marB="0" anchor="ctr"/>
                </a:tc>
                <a:tc>
                  <a:txBody>
                    <a:bodyPr/>
                    <a:lstStyle/>
                    <a:p>
                      <a:pPr algn="ctr" fontAlgn="ctr"/>
                      <a:r>
                        <a:rPr lang="fr-BE" sz="1000" b="0" i="0" u="none" strike="noStrike" dirty="0">
                          <a:solidFill>
                            <a:srgbClr val="000000"/>
                          </a:solidFill>
                          <a:effectLst/>
                          <a:latin typeface="Calibri"/>
                        </a:rPr>
                        <a:t>0,11</a:t>
                      </a:r>
                    </a:p>
                  </a:txBody>
                  <a:tcPr marL="9525" marR="9525" marT="7144" marB="0" anchor="ctr"/>
                </a:tc>
              </a:tr>
              <a:tr h="281464">
                <a:tc>
                  <a:txBody>
                    <a:bodyPr/>
                    <a:lstStyle/>
                    <a:p>
                      <a:pPr algn="l" fontAlgn="ctr"/>
                      <a:r>
                        <a:rPr lang="fr-BE" sz="1800" b="1" i="0" u="none" strike="noStrike" dirty="0" smtClean="0">
                          <a:solidFill>
                            <a:srgbClr val="000000"/>
                          </a:solidFill>
                          <a:effectLst/>
                          <a:latin typeface="Calibri"/>
                        </a:rPr>
                        <a:t>Absentéisme de l’école</a:t>
                      </a:r>
                      <a:endParaRPr lang="fr-BE" sz="1800" b="1"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1,14</a:t>
                      </a:r>
                    </a:p>
                  </a:txBody>
                  <a:tcPr marL="9525" marR="9525" marT="7144" marB="0" anchor="ctr"/>
                </a:tc>
                <a:tc>
                  <a:txBody>
                    <a:bodyPr/>
                    <a:lstStyle/>
                    <a:p>
                      <a:pPr algn="ctr" fontAlgn="ctr"/>
                      <a:r>
                        <a:rPr lang="fr-BE" sz="1000" b="0" i="0" u="none" strike="noStrike" dirty="0">
                          <a:solidFill>
                            <a:srgbClr val="000000"/>
                          </a:solidFill>
                          <a:effectLst/>
                          <a:latin typeface="Calibri"/>
                        </a:rPr>
                        <a:t>0,07</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Climat scolair</a:t>
                      </a:r>
                      <a:r>
                        <a:rPr lang="fr-BE" sz="1800" b="0" i="0" u="none" strike="noStrike" baseline="0" dirty="0" smtClean="0">
                          <a:solidFill>
                            <a:srgbClr val="000000"/>
                          </a:solidFill>
                          <a:effectLst/>
                          <a:latin typeface="Calibri"/>
                        </a:rPr>
                        <a:t>e de l’école</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1,01</a:t>
                      </a:r>
                    </a:p>
                  </a:txBody>
                  <a:tcPr marL="9525" marR="9525" marT="7144" marB="0" anchor="ctr"/>
                </a:tc>
                <a:tc>
                  <a:txBody>
                    <a:bodyPr/>
                    <a:lstStyle/>
                    <a:p>
                      <a:pPr algn="ctr" fontAlgn="ctr"/>
                      <a:r>
                        <a:rPr lang="fr-BE" sz="1000" b="0" i="0" u="none" strike="noStrike" dirty="0">
                          <a:solidFill>
                            <a:srgbClr val="000000"/>
                          </a:solidFill>
                          <a:effectLst/>
                          <a:latin typeface="Calibri"/>
                        </a:rPr>
                        <a:t>0,06</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Taille de l’école</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1,01</a:t>
                      </a:r>
                    </a:p>
                  </a:txBody>
                  <a:tcPr marL="9525" marR="9525" marT="7144" marB="0" anchor="ctr"/>
                </a:tc>
                <a:tc>
                  <a:txBody>
                    <a:bodyPr/>
                    <a:lstStyle/>
                    <a:p>
                      <a:pPr algn="ctr" fontAlgn="ctr"/>
                      <a:r>
                        <a:rPr lang="fr-BE" sz="1000" b="0" i="0" u="none" strike="noStrike" dirty="0">
                          <a:solidFill>
                            <a:srgbClr val="000000"/>
                          </a:solidFill>
                          <a:effectLst/>
                          <a:latin typeface="Calibri"/>
                        </a:rPr>
                        <a:t>0,07</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Niveau socioéconomique</a:t>
                      </a:r>
                      <a:r>
                        <a:rPr lang="fr-BE" sz="1800" b="0" i="0" u="none" strike="noStrike" baseline="0" dirty="0" smtClean="0">
                          <a:solidFill>
                            <a:srgbClr val="000000"/>
                          </a:solidFill>
                          <a:effectLst/>
                          <a:latin typeface="Calibri"/>
                        </a:rPr>
                        <a:t> de l’école</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0,94</a:t>
                      </a:r>
                    </a:p>
                  </a:txBody>
                  <a:tcPr marL="9525" marR="9525" marT="7144" marB="0" anchor="ctr"/>
                </a:tc>
                <a:tc>
                  <a:txBody>
                    <a:bodyPr/>
                    <a:lstStyle/>
                    <a:p>
                      <a:pPr algn="ctr" fontAlgn="ctr"/>
                      <a:r>
                        <a:rPr lang="fr-BE" sz="1000" b="0" i="0" u="none" strike="noStrike" dirty="0">
                          <a:solidFill>
                            <a:srgbClr val="000000"/>
                          </a:solidFill>
                          <a:effectLst/>
                          <a:latin typeface="Calibri"/>
                        </a:rPr>
                        <a:t>0,15</a:t>
                      </a:r>
                    </a:p>
                  </a:txBody>
                  <a:tcPr marL="9525" marR="9525" marT="7144" marB="0" anchor="ctr"/>
                </a:tc>
              </a:tr>
              <a:tr h="281464">
                <a:tc>
                  <a:txBody>
                    <a:bodyPr/>
                    <a:lstStyle/>
                    <a:p>
                      <a:pPr algn="l" fontAlgn="ctr"/>
                      <a:r>
                        <a:rPr lang="fr-BE" sz="1800" b="0" i="0" u="none" strike="noStrike" dirty="0" smtClean="0">
                          <a:solidFill>
                            <a:srgbClr val="000000"/>
                          </a:solidFill>
                          <a:effectLst/>
                          <a:latin typeface="Calibri"/>
                        </a:rPr>
                        <a:t>Niveau de performance</a:t>
                      </a:r>
                      <a:r>
                        <a:rPr lang="fr-BE" sz="1800" b="0" i="0" u="none" strike="noStrike" baseline="0" dirty="0" smtClean="0">
                          <a:solidFill>
                            <a:srgbClr val="000000"/>
                          </a:solidFill>
                          <a:effectLst/>
                          <a:latin typeface="Calibri"/>
                        </a:rPr>
                        <a:t> de l’école</a:t>
                      </a:r>
                      <a:endParaRPr lang="fr-BE" sz="1800" b="0" i="0" u="none" strike="noStrike" dirty="0">
                        <a:solidFill>
                          <a:srgbClr val="000000"/>
                        </a:solidFill>
                        <a:effectLst/>
                        <a:latin typeface="Calibri"/>
                      </a:endParaRPr>
                    </a:p>
                  </a:txBody>
                  <a:tcPr marL="9525" marR="9525" marT="7144" marB="0" anchor="ctr"/>
                </a:tc>
                <a:tc>
                  <a:txBody>
                    <a:bodyPr/>
                    <a:lstStyle/>
                    <a:p>
                      <a:pPr algn="ctr" fontAlgn="ctr"/>
                      <a:r>
                        <a:rPr lang="fr-BE" sz="1500" b="0" i="0" u="none" strike="noStrike" dirty="0">
                          <a:solidFill>
                            <a:srgbClr val="000000"/>
                          </a:solidFill>
                          <a:effectLst/>
                          <a:latin typeface="Calibri"/>
                        </a:rPr>
                        <a:t>0,91</a:t>
                      </a:r>
                    </a:p>
                  </a:txBody>
                  <a:tcPr marL="9525" marR="9525" marT="7144" marB="0" anchor="ctr"/>
                </a:tc>
                <a:tc>
                  <a:txBody>
                    <a:bodyPr/>
                    <a:lstStyle/>
                    <a:p>
                      <a:pPr algn="ctr" fontAlgn="ctr"/>
                      <a:r>
                        <a:rPr lang="fr-BE" sz="1000" b="0" i="0" u="none" strike="noStrike" dirty="0">
                          <a:solidFill>
                            <a:srgbClr val="000000"/>
                          </a:solidFill>
                          <a:effectLst/>
                          <a:latin typeface="Calibri"/>
                        </a:rPr>
                        <a:t>0,22</a:t>
                      </a:r>
                    </a:p>
                  </a:txBody>
                  <a:tcPr marL="9525" marR="9525" marT="7144" marB="0" anchor="ctr"/>
                </a:tc>
              </a:tr>
            </a:tbl>
          </a:graphicData>
        </a:graphic>
      </p:graphicFrame>
    </p:spTree>
    <p:extLst>
      <p:ext uri="{BB962C8B-B14F-4D97-AF65-F5344CB8AC3E}">
        <p14:creationId xmlns:p14="http://schemas.microsoft.com/office/powerpoint/2010/main" val="320745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64433" y="2133461"/>
            <a:ext cx="7759129" cy="507464"/>
          </a:xfrm>
          <a:prstGeom prst="roundRect">
            <a:avLst/>
          </a:prstGeom>
          <a:solidFill>
            <a:srgbClr val="437E88"/>
          </a:solid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chemeClr val="bg1"/>
                </a:solidFill>
              </a:rPr>
              <a:t>Définitions</a:t>
            </a:r>
            <a:endParaRPr lang="fr-BE" sz="2800" b="1"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3035898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41615"/>
            <a:ext cx="7886700" cy="994172"/>
          </a:xfrm>
        </p:spPr>
        <p:txBody>
          <a:bodyPr>
            <a:normAutofit/>
          </a:bodyPr>
          <a:lstStyle/>
          <a:p>
            <a:r>
              <a:rPr lang="fr-BE" sz="4000" dirty="0" smtClean="0"/>
              <a:t>Facteurs liés à l’absentéisme</a:t>
            </a:r>
            <a:endParaRPr lang="fr-BE" sz="4000" dirty="0"/>
          </a:p>
        </p:txBody>
      </p:sp>
      <p:sp>
        <p:nvSpPr>
          <p:cNvPr id="6" name="Rectangle 5"/>
          <p:cNvSpPr/>
          <p:nvPr/>
        </p:nvSpPr>
        <p:spPr>
          <a:xfrm>
            <a:off x="761639" y="1035787"/>
            <a:ext cx="7200800" cy="3970318"/>
          </a:xfrm>
          <a:prstGeom prst="rect">
            <a:avLst/>
          </a:prstGeom>
        </p:spPr>
        <p:txBody>
          <a:bodyPr wrap="square">
            <a:spAutoFit/>
          </a:bodyPr>
          <a:lstStyle/>
          <a:p>
            <a:r>
              <a:rPr lang="fr-FR" sz="2800" dirty="0" smtClean="0"/>
              <a:t>En FWB, « toutes choses égales par ailleurs », 	les élèves faibles, </a:t>
            </a:r>
          </a:p>
          <a:p>
            <a:r>
              <a:rPr lang="fr-FR" sz="2800" dirty="0" smtClean="0"/>
              <a:t>	les élèves qui ont connu le redoublement, </a:t>
            </a:r>
          </a:p>
          <a:p>
            <a:r>
              <a:rPr lang="fr-FR" sz="2800" dirty="0" smtClean="0"/>
              <a:t>	les élèves d’origine étrangère,</a:t>
            </a:r>
          </a:p>
          <a:p>
            <a:r>
              <a:rPr lang="fr-FR" sz="2800" dirty="0" smtClean="0"/>
              <a:t>	les élèves qui se sentent injustement traités 	par leurs enseignants, </a:t>
            </a:r>
          </a:p>
          <a:p>
            <a:r>
              <a:rPr lang="fr-FR" sz="2800" dirty="0" smtClean="0"/>
              <a:t>	[les élèves qui fréquentent des écoles où les 	autres s’absentent],</a:t>
            </a:r>
          </a:p>
          <a:p>
            <a:r>
              <a:rPr lang="fr-FR" sz="2800" dirty="0" smtClean="0"/>
              <a:t>ont plus de risque de s’absenter. </a:t>
            </a:r>
            <a:endParaRPr lang="fr-BE" sz="28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2565611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00050"/>
            <a:ext cx="8507288" cy="742950"/>
          </a:xfrm>
        </p:spPr>
        <p:txBody>
          <a:bodyPr>
            <a:noAutofit/>
          </a:bodyPr>
          <a:lstStyle/>
          <a:p>
            <a:r>
              <a:rPr lang="fr-BE" sz="2800" dirty="0" smtClean="0"/>
              <a:t>Spécificités et convergences entre la FWB et les autres pays</a:t>
            </a:r>
            <a:endParaRPr lang="fr-BE" sz="2800" dirty="0"/>
          </a:p>
        </p:txBody>
      </p:sp>
      <p:sp>
        <p:nvSpPr>
          <p:cNvPr id="6" name="Rectangle 5"/>
          <p:cNvSpPr/>
          <p:nvPr/>
        </p:nvSpPr>
        <p:spPr>
          <a:xfrm>
            <a:off x="789371" y="1143000"/>
            <a:ext cx="7200800" cy="4247317"/>
          </a:xfrm>
          <a:prstGeom prst="rect">
            <a:avLst/>
          </a:prstGeom>
        </p:spPr>
        <p:txBody>
          <a:bodyPr wrap="square">
            <a:spAutoFit/>
          </a:bodyPr>
          <a:lstStyle/>
          <a:p>
            <a:r>
              <a:rPr lang="fr-FR" dirty="0" smtClean="0"/>
              <a:t>Au niveau international, dans </a:t>
            </a:r>
            <a:r>
              <a:rPr lang="fr-FR" b="1" dirty="0" smtClean="0"/>
              <a:t>tous</a:t>
            </a:r>
            <a:r>
              <a:rPr lang="fr-FR" dirty="0" smtClean="0"/>
              <a:t> </a:t>
            </a:r>
            <a:r>
              <a:rPr lang="fr-FR" b="1" dirty="0" smtClean="0"/>
              <a:t>les pays industrialisés </a:t>
            </a:r>
            <a:r>
              <a:rPr lang="fr-FR" dirty="0" smtClean="0"/>
              <a:t>repris ici, (26 pays dans le tableau précédent) </a:t>
            </a:r>
            <a:r>
              <a:rPr lang="fr-FR" b="1" dirty="0" smtClean="0"/>
              <a:t>les élèves qui se sentent injustement traités par leurs enseignants ont plus de risque de s’absenter</a:t>
            </a:r>
            <a:r>
              <a:rPr lang="fr-FR" dirty="0" smtClean="0"/>
              <a:t>.</a:t>
            </a:r>
          </a:p>
          <a:p>
            <a:endParaRPr lang="fr-FR" dirty="0"/>
          </a:p>
          <a:p>
            <a:r>
              <a:rPr lang="fr-FR" dirty="0" smtClean="0"/>
              <a:t>Par ailleurs, dans de nombreux autres systèmes comme en FWB, les élèves </a:t>
            </a:r>
            <a:r>
              <a:rPr lang="fr-FR" b="1" dirty="0" smtClean="0"/>
              <a:t>faibles</a:t>
            </a:r>
            <a:r>
              <a:rPr lang="fr-FR" dirty="0" smtClean="0"/>
              <a:t> (dans 21 pays) et les </a:t>
            </a:r>
            <a:r>
              <a:rPr lang="fr-FR" b="1" dirty="0" smtClean="0"/>
              <a:t>redoublants</a:t>
            </a:r>
            <a:r>
              <a:rPr lang="fr-FR" dirty="0" smtClean="0"/>
              <a:t> (11 pays, souvent dans les pays où il se pratique beaucoup) ont tendance à davantage s’absenter.</a:t>
            </a:r>
          </a:p>
          <a:p>
            <a:endParaRPr lang="fr-FR" dirty="0"/>
          </a:p>
          <a:p>
            <a:r>
              <a:rPr lang="fr-FR" dirty="0" smtClean="0"/>
              <a:t>La FWB fait partie de la </a:t>
            </a:r>
            <a:r>
              <a:rPr lang="fr-FR" b="1" dirty="0" smtClean="0"/>
              <a:t>minorité de pays </a:t>
            </a:r>
            <a:r>
              <a:rPr lang="fr-FR" dirty="0" smtClean="0"/>
              <a:t>(7 pays) où le problème d’absentéisme concerne plus les élèves d’origine </a:t>
            </a:r>
            <a:r>
              <a:rPr lang="fr-FR" b="1" dirty="0" smtClean="0"/>
              <a:t>immigrée</a:t>
            </a:r>
            <a:r>
              <a:rPr lang="fr-FR" dirty="0" smtClean="0"/>
              <a:t>, toutes choses égales par ailleurs.</a:t>
            </a:r>
          </a:p>
          <a:p>
            <a:endParaRPr lang="fr-FR" dirty="0"/>
          </a:p>
          <a:p>
            <a:r>
              <a:rPr lang="fr-FR" dirty="0" smtClean="0"/>
              <a:t>Dans ce nombreux systèmes (15), </a:t>
            </a:r>
            <a:r>
              <a:rPr lang="fr-FR" b="1" dirty="0" smtClean="0"/>
              <a:t>l’absence des pairs </a:t>
            </a:r>
            <a:r>
              <a:rPr lang="fr-FR" dirty="0" smtClean="0"/>
              <a:t>est liée à l’absentéisme.</a:t>
            </a:r>
          </a:p>
          <a:p>
            <a:endParaRPr lang="fr-BE"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1067519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Conclusions</a:t>
            </a:r>
            <a:endParaRPr lang="fr-BE" dirty="0"/>
          </a:p>
        </p:txBody>
      </p:sp>
      <p:sp>
        <p:nvSpPr>
          <p:cNvPr id="3" name="Espace réservé du contenu 2"/>
          <p:cNvSpPr>
            <a:spLocks noGrp="1"/>
          </p:cNvSpPr>
          <p:nvPr>
            <p:ph idx="1"/>
          </p:nvPr>
        </p:nvSpPr>
        <p:spPr>
          <a:xfrm>
            <a:off x="628650" y="1059543"/>
            <a:ext cx="7886700" cy="3884546"/>
          </a:xfrm>
        </p:spPr>
        <p:txBody>
          <a:bodyPr>
            <a:normAutofit fontScale="77500" lnSpcReduction="20000"/>
          </a:bodyPr>
          <a:lstStyle/>
          <a:p>
            <a:r>
              <a:rPr lang="fr-FR" dirty="0" smtClean="0"/>
              <a:t>Même </a:t>
            </a:r>
            <a:r>
              <a:rPr lang="fr-FR" dirty="0"/>
              <a:t>si des critères socio-économiques interviennent dans la composition des </a:t>
            </a:r>
            <a:r>
              <a:rPr lang="fr-FR" dirty="0" smtClean="0"/>
              <a:t>établissements, </a:t>
            </a:r>
            <a:r>
              <a:rPr lang="fr-FR" dirty="0"/>
              <a:t>les critères académiques (performance) priment sur les critères </a:t>
            </a:r>
            <a:r>
              <a:rPr lang="fr-FR" dirty="0" smtClean="0"/>
              <a:t>sociaux pour expliquer l’absentéisme.</a:t>
            </a:r>
          </a:p>
          <a:p>
            <a:r>
              <a:rPr lang="fr-FR" dirty="0"/>
              <a:t>Être peu performant et fréquenter un établissement peu performant prédispose à l’absentéisme. </a:t>
            </a:r>
            <a:endParaRPr lang="fr-FR" dirty="0" smtClean="0"/>
          </a:p>
          <a:p>
            <a:r>
              <a:rPr lang="fr-FR" dirty="0" smtClean="0"/>
              <a:t>Cependant</a:t>
            </a:r>
            <a:r>
              <a:rPr lang="fr-FR" dirty="0"/>
              <a:t>, lorsque le pourcentage moyen d’absentéisme de l’établissement est pris en compte, l’effet du niveau de performance de l’établissement se réduit substantiellement dans l’explication de l’absentéisme de l’élève. Cette analyse </a:t>
            </a:r>
            <a:r>
              <a:rPr lang="fr-FR" b="1" dirty="0"/>
              <a:t>montre l’importance de la prise en compte des effets de socialisation entre pairs </a:t>
            </a:r>
            <a:r>
              <a:rPr lang="fr-FR" dirty="0"/>
              <a:t>pour expliquer les comportements d’adolescents fragilisés par des embûches </a:t>
            </a:r>
            <a:r>
              <a:rPr lang="fr-FR" dirty="0" smtClean="0"/>
              <a:t>scolaires/économiques </a:t>
            </a:r>
            <a:r>
              <a:rPr lang="fr-FR" dirty="0"/>
              <a:t>dans les risques </a:t>
            </a:r>
            <a:r>
              <a:rPr lang="fr-FR" dirty="0" smtClean="0"/>
              <a:t>d’absentéisme.</a:t>
            </a:r>
            <a:endParaRPr lang="fr-BE"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23684678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Conclusions</a:t>
            </a:r>
          </a:p>
        </p:txBody>
      </p:sp>
      <p:sp>
        <p:nvSpPr>
          <p:cNvPr id="3" name="Espace réservé du contenu 2"/>
          <p:cNvSpPr>
            <a:spLocks noGrp="1"/>
          </p:cNvSpPr>
          <p:nvPr>
            <p:ph idx="1"/>
          </p:nvPr>
        </p:nvSpPr>
        <p:spPr>
          <a:xfrm>
            <a:off x="628650" y="1268016"/>
            <a:ext cx="7886700" cy="3676073"/>
          </a:xfrm>
        </p:spPr>
        <p:txBody>
          <a:bodyPr>
            <a:normAutofit fontScale="85000" lnSpcReduction="10000"/>
          </a:bodyPr>
          <a:lstStyle/>
          <a:p>
            <a:r>
              <a:rPr lang="fr-FR" dirty="0"/>
              <a:t>L</a:t>
            </a:r>
            <a:r>
              <a:rPr lang="fr-FR" dirty="0" smtClean="0"/>
              <a:t>e </a:t>
            </a:r>
            <a:r>
              <a:rPr lang="fr-FR" b="1" dirty="0"/>
              <a:t>sentiment d’être traité avec justice par les enseignants diminue significativement le risque d’absentéisme </a:t>
            </a:r>
            <a:r>
              <a:rPr lang="fr-FR" dirty="0"/>
              <a:t>dans tous les pays sans exception. Kaplan, Peck et Kaplan (1997) ont montré l’importance des facteurs psychosociaux dans la probabilité de décrochage. </a:t>
            </a:r>
            <a:endParaRPr lang="fr-FR" dirty="0" smtClean="0"/>
          </a:p>
          <a:p>
            <a:r>
              <a:rPr lang="fr-FR" dirty="0"/>
              <a:t>L</a:t>
            </a:r>
            <a:r>
              <a:rPr lang="fr-FR" dirty="0" smtClean="0"/>
              <a:t>es </a:t>
            </a:r>
            <a:r>
              <a:rPr lang="fr-FR" dirty="0"/>
              <a:t>chercheurs ont en effet trouvé une </a:t>
            </a:r>
            <a:r>
              <a:rPr lang="fr-FR" b="1" dirty="0"/>
              <a:t>relation</a:t>
            </a:r>
            <a:r>
              <a:rPr lang="fr-FR" dirty="0"/>
              <a:t> cyclique et réciproque entre les expériences académiques négatives et le désir de quitter </a:t>
            </a:r>
            <a:r>
              <a:rPr lang="fr-FR" dirty="0" smtClean="0"/>
              <a:t>l’école</a:t>
            </a:r>
            <a:r>
              <a:rPr lang="fr-FR" dirty="0"/>
              <a:t>,</a:t>
            </a:r>
            <a:r>
              <a:rPr lang="fr-FR" dirty="0" smtClean="0"/>
              <a:t> </a:t>
            </a:r>
            <a:r>
              <a:rPr lang="fr-FR" dirty="0"/>
              <a:t>entre l’association avec des pairs déviants et le fait de dévaloriser </a:t>
            </a:r>
            <a:r>
              <a:rPr lang="fr-FR" dirty="0" smtClean="0"/>
              <a:t>l’école, et </a:t>
            </a:r>
            <a:r>
              <a:rPr lang="fr-FR" b="1" dirty="0" smtClean="0"/>
              <a:t>entre </a:t>
            </a:r>
            <a:r>
              <a:rPr lang="fr-FR" b="1" dirty="0"/>
              <a:t>le sentiment d’être rejeté </a:t>
            </a:r>
            <a:r>
              <a:rPr lang="x-none" b="1"/>
              <a:t> </a:t>
            </a:r>
            <a:r>
              <a:rPr lang="fr-FR" b="1" dirty="0"/>
              <a:t>par les enseignants et l’association avec des pairs déviants</a:t>
            </a:r>
            <a:r>
              <a:rPr lang="fr-FR" dirty="0" smtClean="0"/>
              <a:t>.</a:t>
            </a:r>
          </a:p>
          <a:p>
            <a:pPr marL="0" indent="0">
              <a:buNone/>
            </a:pP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39099345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Motifs de décrochage auto-rapportés</a:t>
            </a:r>
            <a:endParaRPr lang="fr-BE" dirty="0"/>
          </a:p>
        </p:txBody>
      </p:sp>
      <p:sp>
        <p:nvSpPr>
          <p:cNvPr id="3" name="Espace réservé du contenu 2"/>
          <p:cNvSpPr>
            <a:spLocks noGrp="1"/>
          </p:cNvSpPr>
          <p:nvPr>
            <p:ph idx="1"/>
          </p:nvPr>
        </p:nvSpPr>
        <p:spPr/>
        <p:txBody>
          <a:bodyPr>
            <a:normAutofit/>
          </a:bodyPr>
          <a:lstStyle/>
          <a:p>
            <a:r>
              <a:rPr lang="fr-BE" dirty="0" smtClean="0"/>
              <a:t>Source: Bernard et </a:t>
            </a:r>
            <a:r>
              <a:rPr lang="fr-BE" dirty="0" err="1" smtClean="0"/>
              <a:t>Michaut</a:t>
            </a:r>
            <a:r>
              <a:rPr lang="fr-BE" dirty="0" smtClean="0"/>
              <a:t>, 2016 (1155 jeunes académie Nantes)</a:t>
            </a:r>
          </a:p>
          <a:p>
            <a:r>
              <a:rPr lang="fr-BE" dirty="0" smtClean="0"/>
              <a:t>Prudence : reconstruction</a:t>
            </a:r>
          </a:p>
          <a:p>
            <a:r>
              <a:rPr lang="fr-BE" dirty="0" smtClean="0"/>
              <a:t>Système scolaire considéré comme inadapté, injuste, sélectif</a:t>
            </a:r>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34</a:t>
            </a:fld>
            <a:endParaRPr lang="fr-BE"/>
          </a:p>
        </p:txBody>
      </p:sp>
    </p:spTree>
    <p:extLst>
      <p:ext uri="{BB962C8B-B14F-4D97-AF65-F5344CB8AC3E}">
        <p14:creationId xmlns:p14="http://schemas.microsoft.com/office/powerpoint/2010/main" val="39801371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Trois-quarts des jeunes </a:t>
            </a:r>
            <a:r>
              <a:rPr lang="fr-BE" dirty="0" err="1" smtClean="0"/>
              <a:t>choississent</a:t>
            </a:r>
            <a:endParaRPr lang="fr-BE" dirty="0"/>
          </a:p>
        </p:txBody>
      </p:sp>
      <p:sp>
        <p:nvSpPr>
          <p:cNvPr id="3" name="Espace réservé du contenu 2"/>
          <p:cNvSpPr>
            <a:spLocks noGrp="1"/>
          </p:cNvSpPr>
          <p:nvPr>
            <p:ph idx="1"/>
          </p:nvPr>
        </p:nvSpPr>
        <p:spPr/>
        <p:txBody>
          <a:bodyPr/>
          <a:lstStyle/>
          <a:p>
            <a:pPr marL="0" indent="0" algn="ctr">
              <a:buNone/>
            </a:pPr>
            <a:r>
              <a:rPr lang="fr-BE" dirty="0" smtClean="0"/>
              <a:t>«</a:t>
            </a:r>
            <a:r>
              <a:rPr lang="fr-BE" dirty="0"/>
              <a:t> je voulais avoir une activité professionnelle </a:t>
            </a:r>
            <a:r>
              <a:rPr lang="fr-BE" dirty="0" smtClean="0"/>
              <a:t>»</a:t>
            </a:r>
          </a:p>
          <a:p>
            <a:pPr marL="0" indent="0" algn="ctr">
              <a:buNone/>
            </a:pPr>
            <a:endParaRPr lang="fr-BE" dirty="0" smtClean="0"/>
          </a:p>
          <a:p>
            <a:pPr marL="0" indent="0" algn="ctr">
              <a:buNone/>
            </a:pPr>
            <a:r>
              <a:rPr lang="fr-BE" dirty="0" smtClean="0"/>
              <a:t>«</a:t>
            </a:r>
            <a:r>
              <a:rPr lang="fr-BE" dirty="0"/>
              <a:t> je voulais gagner de l’argent </a:t>
            </a:r>
            <a:r>
              <a:rPr lang="fr-BE" dirty="0" smtClean="0"/>
              <a:t>»</a:t>
            </a:r>
          </a:p>
          <a:p>
            <a:pPr marL="0" indent="0" algn="ctr">
              <a:buNone/>
            </a:pPr>
            <a:endParaRPr lang="fr-BE" dirty="0" smtClean="0"/>
          </a:p>
          <a:p>
            <a:pPr marL="0" indent="0" algn="ctr">
              <a:buNone/>
            </a:pPr>
            <a:r>
              <a:rPr lang="fr-BE" dirty="0" smtClean="0"/>
              <a:t>«</a:t>
            </a:r>
            <a:r>
              <a:rPr lang="fr-BE" dirty="0"/>
              <a:t> j’en avais marre de l’école »</a:t>
            </a:r>
          </a:p>
          <a:p>
            <a:endParaRPr lang="fr-BE" dirty="0"/>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35</a:t>
            </a:fld>
            <a:endParaRPr lang="fr-BE"/>
          </a:p>
        </p:txBody>
      </p:sp>
    </p:spTree>
    <p:extLst>
      <p:ext uri="{BB962C8B-B14F-4D97-AF65-F5344CB8AC3E}">
        <p14:creationId xmlns:p14="http://schemas.microsoft.com/office/powerpoint/2010/main" val="2741945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r>
              <a:rPr lang="fr-BE" dirty="0"/>
              <a:t>Inintérêt cours, </a:t>
            </a:r>
            <a:endParaRPr lang="fr-BE" dirty="0" smtClean="0"/>
          </a:p>
          <a:p>
            <a:r>
              <a:rPr lang="fr-BE" dirty="0"/>
              <a:t>I</a:t>
            </a:r>
            <a:r>
              <a:rPr lang="fr-BE" dirty="0" smtClean="0"/>
              <a:t>nadaptation </a:t>
            </a:r>
            <a:r>
              <a:rPr lang="fr-BE" dirty="0"/>
              <a:t>méthodes, </a:t>
            </a:r>
            <a:endParaRPr lang="fr-BE" dirty="0" smtClean="0"/>
          </a:p>
          <a:p>
            <a:r>
              <a:rPr lang="fr-BE" dirty="0"/>
              <a:t>P</a:t>
            </a:r>
            <a:r>
              <a:rPr lang="fr-BE" dirty="0" smtClean="0"/>
              <a:t>eu </a:t>
            </a:r>
            <a:r>
              <a:rPr lang="fr-BE" dirty="0"/>
              <a:t>d’utilité école, </a:t>
            </a:r>
            <a:endParaRPr lang="fr-BE" dirty="0" smtClean="0"/>
          </a:p>
          <a:p>
            <a:r>
              <a:rPr lang="fr-BE" dirty="0"/>
              <a:t>C</a:t>
            </a:r>
            <a:r>
              <a:rPr lang="fr-BE" dirty="0" smtClean="0"/>
              <a:t>limat </a:t>
            </a:r>
            <a:r>
              <a:rPr lang="fr-BE" dirty="0"/>
              <a:t>scolaire négatif, </a:t>
            </a:r>
            <a:endParaRPr lang="fr-BE" dirty="0" smtClean="0"/>
          </a:p>
          <a:p>
            <a:r>
              <a:rPr lang="fr-BE" dirty="0"/>
              <a:t>S</a:t>
            </a:r>
            <a:r>
              <a:rPr lang="fr-BE" dirty="0" smtClean="0"/>
              <a:t>entiment </a:t>
            </a:r>
            <a:r>
              <a:rPr lang="fr-BE" dirty="0"/>
              <a:t>d’injustice, </a:t>
            </a:r>
            <a:endParaRPr lang="fr-BE" dirty="0" smtClean="0"/>
          </a:p>
          <a:p>
            <a:r>
              <a:rPr lang="fr-BE" dirty="0"/>
              <a:t>D</a:t>
            </a:r>
            <a:r>
              <a:rPr lang="fr-BE" dirty="0" smtClean="0"/>
              <a:t>ifficultés </a:t>
            </a:r>
            <a:r>
              <a:rPr lang="fr-BE" dirty="0"/>
              <a:t>avec les règles et avec les pairs</a:t>
            </a:r>
          </a:p>
          <a:p>
            <a:endParaRPr lang="fr-BE" dirty="0"/>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36</a:t>
            </a:fld>
            <a:endParaRPr lang="fr-BE"/>
          </a:p>
        </p:txBody>
      </p:sp>
    </p:spTree>
    <p:extLst>
      <p:ext uri="{BB962C8B-B14F-4D97-AF65-F5344CB8AC3E}">
        <p14:creationId xmlns:p14="http://schemas.microsoft.com/office/powerpoint/2010/main" val="5419962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600" dirty="0" smtClean="0"/>
              <a:t>Ruptures des contrats d’apprentissage</a:t>
            </a:r>
            <a:endParaRPr lang="fr-BE" sz="3600" dirty="0"/>
          </a:p>
        </p:txBody>
      </p:sp>
      <p:sp>
        <p:nvSpPr>
          <p:cNvPr id="3" name="Espace réservé du contenu 2"/>
          <p:cNvSpPr>
            <a:spLocks noGrp="1"/>
          </p:cNvSpPr>
          <p:nvPr>
            <p:ph idx="1"/>
          </p:nvPr>
        </p:nvSpPr>
        <p:spPr/>
        <p:txBody>
          <a:bodyPr/>
          <a:lstStyle/>
          <a:p>
            <a:r>
              <a:rPr lang="fr-BE" dirty="0" smtClean="0"/>
              <a:t>Enquête IFAPME-</a:t>
            </a:r>
            <a:r>
              <a:rPr lang="fr-BE" dirty="0" err="1" smtClean="0"/>
              <a:t>Newcom</a:t>
            </a:r>
            <a:r>
              <a:rPr lang="fr-BE" dirty="0" smtClean="0"/>
              <a:t> </a:t>
            </a:r>
            <a:r>
              <a:rPr lang="fr-BE" dirty="0" err="1" smtClean="0"/>
              <a:t>scrl</a:t>
            </a:r>
            <a:r>
              <a:rPr lang="fr-BE" dirty="0" smtClean="0"/>
              <a:t>, 2013 (563 jeunes)</a:t>
            </a:r>
          </a:p>
          <a:p>
            <a:r>
              <a:rPr lang="fr-BE" dirty="0" smtClean="0"/>
              <a:t>Difficultés</a:t>
            </a:r>
          </a:p>
          <a:p>
            <a:pPr lvl="1"/>
            <a:r>
              <a:rPr lang="fr-BE" dirty="0" smtClean="0"/>
              <a:t>81% Difficultés en entreprise (relationnel, conditions de travail, y compris déplacements et problèmes d’encadrement)</a:t>
            </a:r>
          </a:p>
          <a:p>
            <a:pPr lvl="1"/>
            <a:r>
              <a:rPr lang="fr-BE" dirty="0" smtClean="0"/>
              <a:t>17% difficultés personnelles</a:t>
            </a:r>
          </a:p>
          <a:p>
            <a:pPr lvl="1"/>
            <a:r>
              <a:rPr lang="fr-BE" dirty="0" smtClean="0"/>
              <a:t>9% formation </a:t>
            </a:r>
            <a:r>
              <a:rPr lang="fr-BE" dirty="0" err="1" smtClean="0"/>
              <a:t>Ifapme</a:t>
            </a:r>
            <a:r>
              <a:rPr lang="fr-BE" dirty="0" smtClean="0"/>
              <a:t> (relationnels, encadrement, cours, déplacements, cours)</a:t>
            </a:r>
            <a:endParaRPr lang="fr-BE" dirty="0"/>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37</a:t>
            </a:fld>
            <a:endParaRPr lang="fr-BE"/>
          </a:p>
        </p:txBody>
      </p:sp>
    </p:spTree>
    <p:extLst>
      <p:ext uri="{BB962C8B-B14F-4D97-AF65-F5344CB8AC3E}">
        <p14:creationId xmlns:p14="http://schemas.microsoft.com/office/powerpoint/2010/main" val="39036014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600" dirty="0" smtClean="0"/>
              <a:t>Ruptures des contrats d’apprentissage</a:t>
            </a:r>
            <a:endParaRPr lang="fr-BE" sz="3600" dirty="0"/>
          </a:p>
        </p:txBody>
      </p:sp>
      <p:sp>
        <p:nvSpPr>
          <p:cNvPr id="3" name="Espace réservé du contenu 2"/>
          <p:cNvSpPr>
            <a:spLocks noGrp="1"/>
          </p:cNvSpPr>
          <p:nvPr>
            <p:ph idx="1"/>
          </p:nvPr>
        </p:nvSpPr>
        <p:spPr/>
        <p:txBody>
          <a:bodyPr/>
          <a:lstStyle/>
          <a:p>
            <a:r>
              <a:rPr lang="fr-BE" dirty="0" smtClean="0"/>
              <a:t>Enquête IFAPME-</a:t>
            </a:r>
            <a:r>
              <a:rPr lang="fr-BE" dirty="0" err="1" smtClean="0"/>
              <a:t>Newcom</a:t>
            </a:r>
            <a:r>
              <a:rPr lang="fr-BE" dirty="0" smtClean="0"/>
              <a:t> </a:t>
            </a:r>
            <a:r>
              <a:rPr lang="fr-BE" dirty="0" err="1" smtClean="0"/>
              <a:t>scrl</a:t>
            </a:r>
            <a:r>
              <a:rPr lang="fr-BE" dirty="0" smtClean="0"/>
              <a:t>, 2013 (563 jeunes)</a:t>
            </a:r>
          </a:p>
          <a:p>
            <a:r>
              <a:rPr lang="fr-BE" dirty="0" smtClean="0"/>
              <a:t>Motifs ruptures</a:t>
            </a:r>
          </a:p>
          <a:p>
            <a:pPr lvl="1"/>
            <a:r>
              <a:rPr lang="fr-BE" dirty="0" smtClean="0"/>
              <a:t>66% Difficultés en entreprise (relationnel, respect, encadrement, tâches non formatives, condition travail)</a:t>
            </a:r>
          </a:p>
          <a:p>
            <a:pPr lvl="1"/>
            <a:r>
              <a:rPr lang="fr-BE" dirty="0" smtClean="0"/>
              <a:t>20% difficultés personnelles</a:t>
            </a:r>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38</a:t>
            </a:fld>
            <a:endParaRPr lang="fr-BE"/>
          </a:p>
        </p:txBody>
      </p:sp>
    </p:spTree>
    <p:extLst>
      <p:ext uri="{BB962C8B-B14F-4D97-AF65-F5344CB8AC3E}">
        <p14:creationId xmlns:p14="http://schemas.microsoft.com/office/powerpoint/2010/main" val="38579815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600" dirty="0" smtClean="0"/>
              <a:t>Ruptures des contrats d’apprentissage</a:t>
            </a:r>
            <a:endParaRPr lang="fr-BE" sz="3600" dirty="0"/>
          </a:p>
        </p:txBody>
      </p:sp>
      <p:sp>
        <p:nvSpPr>
          <p:cNvPr id="3" name="Espace réservé du contenu 2"/>
          <p:cNvSpPr>
            <a:spLocks noGrp="1"/>
          </p:cNvSpPr>
          <p:nvPr>
            <p:ph idx="1"/>
          </p:nvPr>
        </p:nvSpPr>
        <p:spPr/>
        <p:txBody>
          <a:bodyPr/>
          <a:lstStyle/>
          <a:p>
            <a:r>
              <a:rPr lang="fr-BE" dirty="0" smtClean="0"/>
              <a:t>Enquête IFAPME-</a:t>
            </a:r>
            <a:r>
              <a:rPr lang="fr-BE" dirty="0" err="1" smtClean="0"/>
              <a:t>Newcom</a:t>
            </a:r>
            <a:r>
              <a:rPr lang="fr-BE" dirty="0" smtClean="0"/>
              <a:t> </a:t>
            </a:r>
            <a:r>
              <a:rPr lang="fr-BE" dirty="0" err="1" smtClean="0"/>
              <a:t>scrl</a:t>
            </a:r>
            <a:r>
              <a:rPr lang="fr-BE" dirty="0" smtClean="0"/>
              <a:t>, 2013 (1121 entreprises)</a:t>
            </a:r>
          </a:p>
          <a:p>
            <a:r>
              <a:rPr lang="fr-BE" dirty="0" smtClean="0"/>
              <a:t>Difficultés</a:t>
            </a:r>
          </a:p>
          <a:p>
            <a:pPr lvl="1"/>
            <a:r>
              <a:rPr lang="fr-BE" dirty="0" smtClean="0"/>
              <a:t>59% Comportement du jeune (motivation, absentéisme, ponctualité, autorité, relationnel)</a:t>
            </a:r>
          </a:p>
          <a:p>
            <a:pPr lvl="1"/>
            <a:r>
              <a:rPr lang="fr-BE" dirty="0" smtClean="0"/>
              <a:t>20% Inadaptation au travail (maturité, rythme)</a:t>
            </a:r>
          </a:p>
          <a:p>
            <a:pPr lvl="1"/>
            <a:r>
              <a:rPr lang="fr-BE" dirty="0" smtClean="0"/>
              <a:t>16% Mauvais choix de métier, manque compétences</a:t>
            </a:r>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39</a:t>
            </a:fld>
            <a:endParaRPr lang="fr-BE"/>
          </a:p>
        </p:txBody>
      </p:sp>
    </p:spTree>
    <p:extLst>
      <p:ext uri="{BB962C8B-B14F-4D97-AF65-F5344CB8AC3E}">
        <p14:creationId xmlns:p14="http://schemas.microsoft.com/office/powerpoint/2010/main" val="2454101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433" y="464077"/>
            <a:ext cx="6956063" cy="531862"/>
          </a:xfrm>
        </p:spPr>
        <p:txBody>
          <a:bodyPr>
            <a:normAutofit fontScale="90000"/>
          </a:bodyPr>
          <a:lstStyle/>
          <a:p>
            <a:r>
              <a:rPr lang="fr-BE" dirty="0" smtClean="0">
                <a:solidFill>
                  <a:srgbClr val="437E88"/>
                </a:solidFill>
              </a:rPr>
              <a:t/>
            </a:r>
            <a:br>
              <a:rPr lang="fr-BE" dirty="0" smtClean="0">
                <a:solidFill>
                  <a:srgbClr val="437E88"/>
                </a:solidFill>
              </a:rPr>
            </a:br>
            <a:endParaRPr lang="fr-BE" dirty="0">
              <a:solidFill>
                <a:srgbClr val="437E88"/>
              </a:solidFill>
            </a:endParaRPr>
          </a:p>
        </p:txBody>
      </p:sp>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r>
              <a:rPr lang="fr-BE" sz="2400" dirty="0"/>
              <a:t>Le </a:t>
            </a:r>
            <a:r>
              <a:rPr lang="fr-BE" sz="2400" dirty="0">
                <a:solidFill>
                  <a:schemeClr val="accent6">
                    <a:lumMod val="75000"/>
                  </a:schemeClr>
                </a:solidFill>
              </a:rPr>
              <a:t>décrochage scolaire </a:t>
            </a:r>
            <a:r>
              <a:rPr lang="fr-BE" sz="2400" dirty="0"/>
              <a:t>peut désigner le fait de ne plus s’investir dans le travail scolaire, ou le fait d’abandonner son cursus scolaire ou d’être sorti du système éducatif avec un niveau de qualification trop faible. Le décrochage est l’aboutissement d’un </a:t>
            </a:r>
            <a:r>
              <a:rPr lang="fr-BE" sz="2400" dirty="0">
                <a:solidFill>
                  <a:schemeClr val="accent6">
                    <a:lumMod val="75000"/>
                  </a:schemeClr>
                </a:solidFill>
              </a:rPr>
              <a:t>long</a:t>
            </a:r>
            <a:r>
              <a:rPr lang="fr-BE" sz="2400" dirty="0">
                <a:solidFill>
                  <a:srgbClr val="009999"/>
                </a:solidFill>
              </a:rPr>
              <a:t> </a:t>
            </a:r>
            <a:r>
              <a:rPr lang="fr-BE" sz="2400" dirty="0">
                <a:solidFill>
                  <a:schemeClr val="accent6">
                    <a:lumMod val="75000"/>
                  </a:schemeClr>
                </a:solidFill>
              </a:rPr>
              <a:t>processus cumulatif de désengagement </a:t>
            </a:r>
            <a:r>
              <a:rPr lang="fr-BE" sz="2400" dirty="0"/>
              <a:t>qui résulte d’une interaction entre </a:t>
            </a:r>
            <a:r>
              <a:rPr lang="fr-BE" sz="2400" dirty="0" smtClean="0"/>
              <a:t>l’individu, le milieu le </a:t>
            </a:r>
            <a:r>
              <a:rPr lang="fr-BE" sz="2400" dirty="0"/>
              <a:t>socio-familial et </a:t>
            </a:r>
            <a:r>
              <a:rPr lang="fr-BE" sz="2400" dirty="0" smtClean="0"/>
              <a:t>le fonctionnement/vécu </a:t>
            </a:r>
            <a:r>
              <a:rPr lang="fr-BE" sz="2400" dirty="0"/>
              <a:t>scolaire. Ce processus peut prendre racine dans les premiers contacts avec l’école. </a:t>
            </a:r>
          </a:p>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Définition</a:t>
            </a:r>
            <a:endParaRPr lang="fr-BE" sz="2800" b="1" dirty="0">
              <a:solidFill>
                <a:srgbClr val="437E88"/>
              </a:solidFill>
            </a:endParaRPr>
          </a:p>
        </p:txBody>
      </p:sp>
    </p:spTree>
    <p:extLst>
      <p:ext uri="{BB962C8B-B14F-4D97-AF65-F5344CB8AC3E}">
        <p14:creationId xmlns:p14="http://schemas.microsoft.com/office/powerpoint/2010/main" val="4284466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600" dirty="0" smtClean="0"/>
              <a:t>Ruptures des contrats d’apprentissage</a:t>
            </a:r>
            <a:endParaRPr lang="fr-BE" sz="3600" dirty="0"/>
          </a:p>
        </p:txBody>
      </p:sp>
      <p:sp>
        <p:nvSpPr>
          <p:cNvPr id="3" name="Espace réservé du contenu 2"/>
          <p:cNvSpPr>
            <a:spLocks noGrp="1"/>
          </p:cNvSpPr>
          <p:nvPr>
            <p:ph idx="1"/>
          </p:nvPr>
        </p:nvSpPr>
        <p:spPr/>
        <p:txBody>
          <a:bodyPr/>
          <a:lstStyle/>
          <a:p>
            <a:r>
              <a:rPr lang="fr-BE" dirty="0" smtClean="0"/>
              <a:t>Enquête IFAPME-</a:t>
            </a:r>
            <a:r>
              <a:rPr lang="fr-BE" dirty="0" err="1" smtClean="0"/>
              <a:t>Newcom</a:t>
            </a:r>
            <a:r>
              <a:rPr lang="fr-BE" dirty="0" smtClean="0"/>
              <a:t> </a:t>
            </a:r>
            <a:r>
              <a:rPr lang="fr-BE" dirty="0" err="1" smtClean="0"/>
              <a:t>scrl</a:t>
            </a:r>
            <a:r>
              <a:rPr lang="fr-BE" dirty="0" smtClean="0"/>
              <a:t>, 2013 (1121 entreprises)</a:t>
            </a:r>
          </a:p>
          <a:p>
            <a:r>
              <a:rPr lang="fr-BE" dirty="0" smtClean="0"/>
              <a:t>Motifs rupture contrat</a:t>
            </a:r>
          </a:p>
          <a:p>
            <a:pPr lvl="1"/>
            <a:r>
              <a:rPr lang="fr-BE" dirty="0" smtClean="0"/>
              <a:t>61% Comportement </a:t>
            </a:r>
          </a:p>
          <a:p>
            <a:pPr lvl="1"/>
            <a:r>
              <a:rPr lang="fr-BE" dirty="0" smtClean="0"/>
              <a:t>11% Inadaptation au travail </a:t>
            </a:r>
          </a:p>
          <a:p>
            <a:pPr lvl="1"/>
            <a:r>
              <a:rPr lang="fr-BE" dirty="0" smtClean="0"/>
              <a:t>7% Mauvais choix de métier, manque compétences</a:t>
            </a:r>
          </a:p>
          <a:p>
            <a:pPr lvl="1"/>
            <a:r>
              <a:rPr lang="fr-BE" dirty="0" smtClean="0"/>
              <a:t>21% financier, horaires, mobilité, cessation activité, </a:t>
            </a:r>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40</a:t>
            </a:fld>
            <a:endParaRPr lang="fr-BE"/>
          </a:p>
        </p:txBody>
      </p:sp>
    </p:spTree>
    <p:extLst>
      <p:ext uri="{BB962C8B-B14F-4D97-AF65-F5344CB8AC3E}">
        <p14:creationId xmlns:p14="http://schemas.microsoft.com/office/powerpoint/2010/main" val="781833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Motifs de rupture de contrat</a:t>
            </a:r>
            <a:endParaRPr lang="fr-BE" dirty="0"/>
          </a:p>
        </p:txBody>
      </p:sp>
      <p:sp>
        <p:nvSpPr>
          <p:cNvPr id="3" name="Espace réservé du contenu 2"/>
          <p:cNvSpPr>
            <a:spLocks noGrp="1"/>
          </p:cNvSpPr>
          <p:nvPr>
            <p:ph idx="1"/>
          </p:nvPr>
        </p:nvSpPr>
        <p:spPr/>
        <p:txBody>
          <a:bodyPr>
            <a:normAutofit fontScale="85000" lnSpcReduction="20000"/>
          </a:bodyPr>
          <a:lstStyle/>
          <a:p>
            <a:r>
              <a:rPr lang="fr-BE" dirty="0" smtClean="0"/>
              <a:t>France (Nord-Pas-de-Calais), enquête Génération 2004, </a:t>
            </a:r>
            <a:r>
              <a:rPr lang="fr-BE" dirty="0" err="1" smtClean="0"/>
              <a:t>Céreq</a:t>
            </a:r>
            <a:r>
              <a:rPr lang="fr-BE" dirty="0" smtClean="0"/>
              <a:t> (Cat, </a:t>
            </a:r>
            <a:r>
              <a:rPr lang="fr-BE" dirty="0" err="1" smtClean="0"/>
              <a:t>Toutin</a:t>
            </a:r>
            <a:r>
              <a:rPr lang="fr-BE" dirty="0"/>
              <a:t> </a:t>
            </a:r>
            <a:r>
              <a:rPr lang="fr-BE" dirty="0" err="1" smtClean="0"/>
              <a:t>Trelcat</a:t>
            </a:r>
            <a:r>
              <a:rPr lang="fr-BE" dirty="0" smtClean="0"/>
              <a:t> et </a:t>
            </a:r>
            <a:r>
              <a:rPr lang="fr-BE" dirty="0" err="1" smtClean="0"/>
              <a:t>Henguelle</a:t>
            </a:r>
            <a:r>
              <a:rPr lang="fr-BE" dirty="0" smtClean="0"/>
              <a:t>, 2010)</a:t>
            </a:r>
          </a:p>
          <a:p>
            <a:r>
              <a:rPr lang="fr-BE" dirty="0" smtClean="0"/>
              <a:t>La moitié des ruptures par les apprentis (dont 1/3 car emploi)</a:t>
            </a:r>
          </a:p>
          <a:p>
            <a:r>
              <a:rPr lang="fr-BE" dirty="0" smtClean="0"/>
              <a:t>43% environnement de travail (condition non formatrices, exigences productivité non supportées, respect, horaires, rémunération, mésententes avec maître d’apprentissage</a:t>
            </a:r>
          </a:p>
          <a:p>
            <a:r>
              <a:rPr lang="fr-BE" dirty="0" smtClean="0"/>
              <a:t>28% apprentissage=second choix (financier ou volonté quitter l’école)</a:t>
            </a:r>
          </a:p>
          <a:p>
            <a:r>
              <a:rPr lang="fr-BE" dirty="0" smtClean="0"/>
              <a:t>17% volonté changement d’orientation ou vie active</a:t>
            </a:r>
            <a:endParaRPr lang="fr-BE" dirty="0"/>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41</a:t>
            </a:fld>
            <a:endParaRPr lang="fr-BE"/>
          </a:p>
        </p:txBody>
      </p:sp>
    </p:spTree>
    <p:extLst>
      <p:ext uri="{BB962C8B-B14F-4D97-AF65-F5344CB8AC3E}">
        <p14:creationId xmlns:p14="http://schemas.microsoft.com/office/powerpoint/2010/main" val="4666346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Motifs de rupture de contrat</a:t>
            </a:r>
          </a:p>
        </p:txBody>
      </p:sp>
      <p:sp>
        <p:nvSpPr>
          <p:cNvPr id="3" name="Espace réservé du contenu 2"/>
          <p:cNvSpPr>
            <a:spLocks noGrp="1"/>
          </p:cNvSpPr>
          <p:nvPr>
            <p:ph idx="1"/>
          </p:nvPr>
        </p:nvSpPr>
        <p:spPr/>
        <p:txBody>
          <a:bodyPr/>
          <a:lstStyle/>
          <a:p>
            <a:r>
              <a:rPr lang="fr-BE" dirty="0" smtClean="0"/>
              <a:t>Données Région wallonne (</a:t>
            </a:r>
            <a:r>
              <a:rPr lang="fr-BE" dirty="0" err="1" smtClean="0"/>
              <a:t>Peeterbroeck</a:t>
            </a:r>
            <a:r>
              <a:rPr lang="fr-BE" dirty="0" smtClean="0"/>
              <a:t>, 2018)</a:t>
            </a:r>
          </a:p>
          <a:p>
            <a:pPr lvl="1"/>
            <a:r>
              <a:rPr lang="fr-BE" dirty="0" smtClean="0"/>
              <a:t>Entretiens qualitatifs 10 jeunes</a:t>
            </a:r>
          </a:p>
          <a:p>
            <a:pPr lvl="2"/>
            <a:r>
              <a:rPr lang="fr-BE" dirty="0" smtClean="0"/>
              <a:t>Relation patron (voiture perso.), retards paiement, pas assez encadrant, tâches assignées en tant qu’apprenti (« crasses »)</a:t>
            </a:r>
          </a:p>
          <a:p>
            <a:pPr lvl="2"/>
            <a:r>
              <a:rPr lang="fr-BE" dirty="0" smtClean="0"/>
              <a:t>Problèmes familiaux, santé, vie privée/professionnelle, compétences « esthétiques » (&gt;&lt;manque d’autonomie du côté du patron)</a:t>
            </a:r>
          </a:p>
          <a:p>
            <a:pPr lvl="2"/>
            <a:r>
              <a:rPr lang="fr-BE" dirty="0" smtClean="0"/>
              <a:t>Importance d’une relation de confiance avec référent </a:t>
            </a:r>
            <a:r>
              <a:rPr lang="fr-BE" dirty="0" err="1" smtClean="0"/>
              <a:t>Ifapme</a:t>
            </a:r>
            <a:endParaRPr lang="fr-BE" dirty="0" smtClean="0"/>
          </a:p>
          <a:p>
            <a:pPr lvl="2"/>
            <a:r>
              <a:rPr lang="fr-BE" dirty="0" smtClean="0"/>
              <a:t>Problème d’orientation pour plus de la moitié</a:t>
            </a:r>
          </a:p>
          <a:p>
            <a:pPr lvl="2"/>
            <a:endParaRPr lang="fr-BE" dirty="0"/>
          </a:p>
        </p:txBody>
      </p:sp>
      <p:sp>
        <p:nvSpPr>
          <p:cNvPr id="4" name="Espace réservé du pied de page 3"/>
          <p:cNvSpPr>
            <a:spLocks noGrp="1"/>
          </p:cNvSpPr>
          <p:nvPr>
            <p:ph type="ftr" sz="quarter" idx="11"/>
          </p:nvPr>
        </p:nvSpPr>
        <p:spPr/>
        <p:txBody>
          <a:bodyPr/>
          <a:lstStyle/>
          <a:p>
            <a:r>
              <a:rPr lang="fr-FR" smtClean="0"/>
              <a:t>Analyse et Intervention dans le domaine du Décrochage et de l’Exclusion (AIDE) Ariane Baye</a:t>
            </a:r>
            <a:endParaRPr lang="fr-BE"/>
          </a:p>
        </p:txBody>
      </p:sp>
      <p:sp>
        <p:nvSpPr>
          <p:cNvPr id="5" name="Espace réservé du numéro de diapositive 4"/>
          <p:cNvSpPr>
            <a:spLocks noGrp="1"/>
          </p:cNvSpPr>
          <p:nvPr>
            <p:ph type="sldNum" sz="quarter" idx="12"/>
          </p:nvPr>
        </p:nvSpPr>
        <p:spPr/>
        <p:txBody>
          <a:bodyPr/>
          <a:lstStyle/>
          <a:p>
            <a:fld id="{C45FB232-882C-4559-9D81-14CF3218EB38}" type="slidenum">
              <a:rPr lang="fr-BE" smtClean="0"/>
              <a:t>42</a:t>
            </a:fld>
            <a:endParaRPr lang="fr-BE"/>
          </a:p>
        </p:txBody>
      </p:sp>
    </p:spTree>
    <p:extLst>
      <p:ext uri="{BB962C8B-B14F-4D97-AF65-F5344CB8AC3E}">
        <p14:creationId xmlns:p14="http://schemas.microsoft.com/office/powerpoint/2010/main" val="2227073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64433" y="2133461"/>
            <a:ext cx="7759129" cy="507464"/>
          </a:xfrm>
          <a:prstGeom prst="roundRect">
            <a:avLst/>
          </a:prstGeom>
          <a:solidFill>
            <a:srgbClr val="437E88"/>
          </a:solid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err="1" smtClean="0">
                <a:solidFill>
                  <a:schemeClr val="bg1"/>
                </a:solidFill>
              </a:rPr>
              <a:t>What</a:t>
            </a:r>
            <a:r>
              <a:rPr lang="fr-BE" sz="2800" b="1" dirty="0" smtClean="0">
                <a:solidFill>
                  <a:schemeClr val="bg1"/>
                </a:solidFill>
              </a:rPr>
              <a:t> </a:t>
            </a:r>
            <a:r>
              <a:rPr lang="fr-BE" sz="2800" b="1" dirty="0" err="1" smtClean="0">
                <a:solidFill>
                  <a:schemeClr val="bg1"/>
                </a:solidFill>
              </a:rPr>
              <a:t>works</a:t>
            </a:r>
            <a:r>
              <a:rPr lang="fr-BE" sz="2800" b="1" dirty="0" smtClean="0">
                <a:solidFill>
                  <a:schemeClr val="bg1"/>
                </a:solidFill>
              </a:rPr>
              <a:t> ?</a:t>
            </a:r>
            <a:endParaRPr lang="fr-BE" sz="2800" b="1"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2407962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a:xfrm>
            <a:off x="364432" y="1543402"/>
            <a:ext cx="6852155" cy="531862"/>
          </a:xfrm>
        </p:spPr>
        <p:txBody>
          <a:bodyPr>
            <a:normAutofit fontScale="90000"/>
          </a:bodyPr>
          <a:lstStyle/>
          <a:p>
            <a:r>
              <a:rPr lang="fr-BE" dirty="0"/>
              <a:t>Systèmes éducatifs</a:t>
            </a:r>
            <a:br>
              <a:rPr lang="fr-BE" dirty="0"/>
            </a:br>
            <a:endParaRPr lang="fr-BE" dirty="0"/>
          </a:p>
        </p:txBody>
      </p:sp>
      <p:sp>
        <p:nvSpPr>
          <p:cNvPr id="5" name="Espace réservé du texte 4"/>
          <p:cNvSpPr>
            <a:spLocks noGrp="1"/>
          </p:cNvSpPr>
          <p:nvPr>
            <p:ph type="body" sz="quarter" idx="10"/>
          </p:nvPr>
        </p:nvSpPr>
        <p:spPr>
          <a:xfrm>
            <a:off x="364431" y="2656114"/>
            <a:ext cx="6852155" cy="2157792"/>
          </a:xfrm>
        </p:spPr>
        <p:txBody>
          <a:bodyPr>
            <a:normAutofit lnSpcReduction="10000"/>
          </a:bodyPr>
          <a:lstStyle/>
          <a:p>
            <a:r>
              <a:rPr lang="fr-BE" sz="2000" dirty="0" smtClean="0"/>
              <a:t>Taux de redoublement </a:t>
            </a:r>
          </a:p>
          <a:p>
            <a:r>
              <a:rPr lang="fr-BE" sz="2000" dirty="0" smtClean="0"/>
              <a:t>Age de l’obligation scolaire</a:t>
            </a:r>
          </a:p>
          <a:p>
            <a:r>
              <a:rPr lang="fr-BE" sz="2000" dirty="0" smtClean="0"/>
              <a:t>Filières professionnelles structurées et attractives </a:t>
            </a:r>
          </a:p>
          <a:p>
            <a:r>
              <a:rPr lang="fr-BE" sz="2000" dirty="0" smtClean="0"/>
              <a:t>Ségrégations scolaires</a:t>
            </a:r>
          </a:p>
          <a:p>
            <a:endParaRPr lang="fr-BE" sz="1600" dirty="0"/>
          </a:p>
          <a:p>
            <a:pPr marL="0" indent="0">
              <a:buNone/>
            </a:pPr>
            <a:r>
              <a:rPr lang="fr-BE" sz="1600" dirty="0" smtClean="0"/>
              <a:t>Sources: De </a:t>
            </a:r>
            <a:r>
              <a:rPr lang="fr-BE" sz="1600" dirty="0"/>
              <a:t>Witte et al., 2013; </a:t>
            </a:r>
            <a:r>
              <a:rPr lang="fr-BE" sz="1600" dirty="0" err="1"/>
              <a:t>Lavrijsen</a:t>
            </a:r>
            <a:r>
              <a:rPr lang="fr-BE" sz="1600" dirty="0"/>
              <a:t>, </a:t>
            </a:r>
            <a:r>
              <a:rPr lang="fr-BE" sz="1600" dirty="0" smtClean="0"/>
              <a:t>2012; </a:t>
            </a:r>
            <a:r>
              <a:rPr lang="fr-BE" sz="1600" dirty="0" err="1" smtClean="0"/>
              <a:t>Rumberger</a:t>
            </a:r>
            <a:r>
              <a:rPr lang="fr-BE" sz="1600" dirty="0" smtClean="0"/>
              <a:t>, 2011</a:t>
            </a:r>
            <a:endParaRPr lang="fr-BE" dirty="0"/>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Qu’est-ce qui fonctionne ?</a:t>
            </a:r>
            <a:endParaRPr lang="fr-BE" sz="2000" dirty="0">
              <a:solidFill>
                <a:schemeClr val="tx1"/>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31932059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4432" y="1543616"/>
            <a:ext cx="6852155" cy="531862"/>
          </a:xfrm>
        </p:spPr>
        <p:txBody>
          <a:bodyPr>
            <a:normAutofit fontScale="90000"/>
          </a:bodyPr>
          <a:lstStyle/>
          <a:p>
            <a:r>
              <a:rPr lang="fr-BE" dirty="0"/>
              <a:t>Dispositifs (programmes) de lutte</a:t>
            </a:r>
            <a:br>
              <a:rPr lang="fr-BE" dirty="0"/>
            </a:br>
            <a:endParaRPr lang="fr-BE" dirty="0"/>
          </a:p>
        </p:txBody>
      </p:sp>
      <p:sp>
        <p:nvSpPr>
          <p:cNvPr id="5" name="Espace réservé du texte 4"/>
          <p:cNvSpPr>
            <a:spLocks noGrp="1"/>
          </p:cNvSpPr>
          <p:nvPr>
            <p:ph type="body" sz="quarter" idx="10"/>
          </p:nvPr>
        </p:nvSpPr>
        <p:spPr>
          <a:xfrm>
            <a:off x="364431" y="2656114"/>
            <a:ext cx="6852155" cy="2157792"/>
          </a:xfrm>
        </p:spPr>
        <p:txBody>
          <a:bodyPr/>
          <a:lstStyle/>
          <a:p>
            <a:r>
              <a:rPr lang="fr-BE" sz="2000" dirty="0" smtClean="0"/>
              <a:t>Soutien aux comportements positifs </a:t>
            </a:r>
          </a:p>
          <a:p>
            <a:r>
              <a:rPr lang="fr-BE" sz="2000" dirty="0" smtClean="0"/>
              <a:t>Check and </a:t>
            </a:r>
            <a:r>
              <a:rPr lang="fr-BE" sz="2000" dirty="0" err="1" smtClean="0"/>
              <a:t>Connect</a:t>
            </a:r>
            <a:endParaRPr lang="fr-BE" sz="2000" dirty="0" smtClean="0"/>
          </a:p>
          <a:p>
            <a:r>
              <a:rPr lang="fr-BE" sz="2000" dirty="0" smtClean="0"/>
              <a:t>Check in Check out</a:t>
            </a:r>
          </a:p>
          <a:p>
            <a:r>
              <a:rPr lang="fr-BE" sz="2000" dirty="0" err="1" smtClean="0"/>
              <a:t>Career</a:t>
            </a:r>
            <a:r>
              <a:rPr lang="fr-BE" sz="2000" dirty="0" smtClean="0"/>
              <a:t> </a:t>
            </a:r>
            <a:r>
              <a:rPr lang="fr-BE" sz="2000" dirty="0" err="1" smtClean="0"/>
              <a:t>academies</a:t>
            </a:r>
            <a:r>
              <a:rPr lang="fr-BE" sz="2000" dirty="0" smtClean="0"/>
              <a:t>, BARR</a:t>
            </a:r>
          </a:p>
          <a:p>
            <a:r>
              <a:rPr lang="fr-BE" sz="2000" dirty="0" smtClean="0"/>
              <a:t>Talent </a:t>
            </a:r>
            <a:r>
              <a:rPr lang="fr-BE" sz="2000" dirty="0" err="1" smtClean="0"/>
              <a:t>Development</a:t>
            </a:r>
            <a:r>
              <a:rPr lang="fr-BE" sz="2000" dirty="0" smtClean="0"/>
              <a:t> High </a:t>
            </a:r>
            <a:r>
              <a:rPr lang="fr-BE" sz="2000" dirty="0" err="1" smtClean="0"/>
              <a:t>Schools</a:t>
            </a:r>
            <a:endParaRPr lang="fr-BE" sz="2000" dirty="0" smtClean="0"/>
          </a:p>
          <a:p>
            <a:endParaRPr lang="fr-BE" sz="1600" dirty="0"/>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Qu’est-ce qui fonctionne ?</a:t>
            </a:r>
            <a:endParaRPr lang="fr-BE" sz="2000" dirty="0">
              <a:solidFill>
                <a:schemeClr val="tx1"/>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2663744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433" y="464077"/>
            <a:ext cx="6956063" cy="531862"/>
          </a:xfrm>
        </p:spPr>
        <p:txBody>
          <a:bodyPr>
            <a:normAutofit fontScale="90000"/>
          </a:bodyPr>
          <a:lstStyle/>
          <a:p>
            <a:r>
              <a:rPr lang="fr-BE" dirty="0" smtClean="0">
                <a:solidFill>
                  <a:srgbClr val="437E88"/>
                </a:solidFill>
              </a:rPr>
              <a:t/>
            </a:r>
            <a:br>
              <a:rPr lang="fr-BE" dirty="0" smtClean="0">
                <a:solidFill>
                  <a:srgbClr val="437E88"/>
                </a:solidFill>
              </a:rPr>
            </a:br>
            <a:endParaRPr lang="fr-BE" dirty="0">
              <a:solidFill>
                <a:srgbClr val="437E88"/>
              </a:solidFill>
            </a:endParaRPr>
          </a:p>
        </p:txBody>
      </p:sp>
      <p:sp>
        <p:nvSpPr>
          <p:cNvPr id="3" name="Espace réservé du texte 2"/>
          <p:cNvSpPr>
            <a:spLocks noGrp="1"/>
          </p:cNvSpPr>
          <p:nvPr>
            <p:ph type="body" sz="quarter" idx="10"/>
          </p:nvPr>
        </p:nvSpPr>
        <p:spPr>
          <a:xfrm>
            <a:off x="315064" y="1291771"/>
            <a:ext cx="8691995" cy="3652318"/>
          </a:xfrm>
        </p:spPr>
        <p:txBody>
          <a:bodyPr/>
          <a:lstStyle/>
          <a:p>
            <a:r>
              <a:rPr lang="fr-BE" sz="2400" b="1" dirty="0" smtClean="0">
                <a:solidFill>
                  <a:srgbClr val="437E88"/>
                </a:solidFill>
                <a:latin typeface="+mn-lt"/>
              </a:rPr>
              <a:t>Accompagnement individuel par un membre du personnel éducatif qui a la charge de suivre de près les performances des élèves (Check) et</a:t>
            </a:r>
          </a:p>
          <a:p>
            <a:r>
              <a:rPr lang="fr-BE" sz="2400" b="1" dirty="0" smtClean="0">
                <a:solidFill>
                  <a:srgbClr val="437E88"/>
                </a:solidFill>
                <a:latin typeface="+mn-lt"/>
              </a:rPr>
              <a:t>Protocole de collaboration (</a:t>
            </a:r>
            <a:r>
              <a:rPr lang="fr-BE" sz="2400" b="1" dirty="0" err="1" smtClean="0">
                <a:solidFill>
                  <a:srgbClr val="437E88"/>
                </a:solidFill>
                <a:latin typeface="+mn-lt"/>
              </a:rPr>
              <a:t>Connect</a:t>
            </a:r>
            <a:r>
              <a:rPr lang="fr-BE" sz="2400" b="1" dirty="0" smtClean="0">
                <a:solidFill>
                  <a:srgbClr val="437E88"/>
                </a:solidFill>
                <a:latin typeface="+mn-lt"/>
              </a:rPr>
              <a:t>) entre école, famille et services sociaux pour minimum deux ans</a:t>
            </a:r>
          </a:p>
          <a:p>
            <a:endParaRPr lang="fr-BE" sz="2400" b="1" dirty="0">
              <a:solidFill>
                <a:srgbClr val="437E88"/>
              </a:solidFill>
              <a:latin typeface="+mn-lt"/>
            </a:endParaRPr>
          </a:p>
          <a:p>
            <a:r>
              <a:rPr lang="fr-BE" sz="2400" dirty="0">
                <a:solidFill>
                  <a:srgbClr val="002060"/>
                </a:solidFill>
                <a:latin typeface="+mn-lt"/>
              </a:rPr>
              <a:t>http://checkandconnect.umn.edu/</a:t>
            </a:r>
          </a:p>
          <a:p>
            <a:endParaRPr lang="fr-BE" sz="1800" dirty="0">
              <a:solidFill>
                <a:srgbClr val="002060"/>
              </a:solidFill>
              <a:latin typeface="+mn-lt"/>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961466"/>
            <a:ext cx="8321047" cy="4071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16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Check and </a:t>
            </a:r>
            <a:r>
              <a:rPr lang="fr-BE" sz="2800" b="1" dirty="0" err="1" smtClean="0">
                <a:solidFill>
                  <a:srgbClr val="437E88"/>
                </a:solidFill>
              </a:rPr>
              <a:t>connect</a:t>
            </a:r>
            <a:endParaRPr lang="fr-BE" sz="2800" b="1" dirty="0">
              <a:solidFill>
                <a:srgbClr val="437E88"/>
              </a:solidFill>
            </a:endParaRPr>
          </a:p>
        </p:txBody>
      </p:sp>
    </p:spTree>
    <p:extLst>
      <p:ext uri="{BB962C8B-B14F-4D97-AF65-F5344CB8AC3E}">
        <p14:creationId xmlns:p14="http://schemas.microsoft.com/office/powerpoint/2010/main" val="35604465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433" y="464077"/>
            <a:ext cx="6956063" cy="531862"/>
          </a:xfrm>
        </p:spPr>
        <p:txBody>
          <a:bodyPr>
            <a:normAutofit fontScale="90000"/>
          </a:bodyPr>
          <a:lstStyle/>
          <a:p>
            <a:r>
              <a:rPr lang="fr-BE" dirty="0" smtClean="0">
                <a:solidFill>
                  <a:srgbClr val="437E88"/>
                </a:solidFill>
              </a:rPr>
              <a:t/>
            </a:r>
            <a:br>
              <a:rPr lang="fr-BE" dirty="0" smtClean="0">
                <a:solidFill>
                  <a:srgbClr val="437E88"/>
                </a:solidFill>
              </a:rPr>
            </a:br>
            <a:endParaRPr lang="fr-BE" dirty="0">
              <a:solidFill>
                <a:srgbClr val="437E88"/>
              </a:solidFill>
            </a:endParaRPr>
          </a:p>
        </p:txBody>
      </p:sp>
      <p:sp>
        <p:nvSpPr>
          <p:cNvPr id="3" name="Espace réservé du texte 2"/>
          <p:cNvSpPr>
            <a:spLocks noGrp="1"/>
          </p:cNvSpPr>
          <p:nvPr>
            <p:ph type="body" sz="quarter" idx="10"/>
          </p:nvPr>
        </p:nvSpPr>
        <p:spPr>
          <a:xfrm>
            <a:off x="315064" y="1465943"/>
            <a:ext cx="8691995" cy="3478146"/>
          </a:xfrm>
        </p:spPr>
        <p:txBody>
          <a:bodyPr/>
          <a:lstStyle/>
          <a:p>
            <a:pPr marL="342900" indent="-342900">
              <a:buFontTx/>
              <a:buChar char="-"/>
            </a:pPr>
            <a:r>
              <a:rPr lang="fr-BE" sz="2400" b="1" dirty="0" smtClean="0">
                <a:solidFill>
                  <a:srgbClr val="437E88"/>
                </a:solidFill>
                <a:latin typeface="+mn-lt"/>
              </a:rPr>
              <a:t>« Ecole dans l’école »</a:t>
            </a:r>
          </a:p>
          <a:p>
            <a:pPr marL="342900" indent="-342900">
              <a:buFontTx/>
              <a:buChar char="-"/>
            </a:pPr>
            <a:r>
              <a:rPr lang="fr-BE" sz="2400" b="1" dirty="0" smtClean="0">
                <a:solidFill>
                  <a:srgbClr val="437E88"/>
                </a:solidFill>
                <a:latin typeface="+mn-lt"/>
              </a:rPr>
              <a:t>Mêmes enseignants pendant le secondaire supérieur</a:t>
            </a:r>
          </a:p>
          <a:p>
            <a:pPr marL="342900" indent="-342900">
              <a:buFontTx/>
              <a:buChar char="-"/>
            </a:pPr>
            <a:r>
              <a:rPr lang="fr-BE" sz="2400" b="1" dirty="0" smtClean="0">
                <a:solidFill>
                  <a:srgbClr val="437E88"/>
                </a:solidFill>
                <a:latin typeface="+mn-lt"/>
              </a:rPr>
              <a:t>Cours intégrant matières générales et professionnelles</a:t>
            </a:r>
          </a:p>
          <a:p>
            <a:pPr marL="342900" indent="-342900">
              <a:buFontTx/>
              <a:buChar char="-"/>
            </a:pPr>
            <a:r>
              <a:rPr lang="fr-BE" sz="2400" b="1" dirty="0" smtClean="0">
                <a:solidFill>
                  <a:srgbClr val="437E88"/>
                </a:solidFill>
                <a:latin typeface="+mn-lt"/>
              </a:rPr>
              <a:t>Partenariats avec les employeurs locaux</a:t>
            </a:r>
          </a:p>
          <a:p>
            <a:pPr marL="342900" indent="-342900">
              <a:buFontTx/>
              <a:buChar char="-"/>
            </a:pPr>
            <a:endParaRPr lang="fr-BE" sz="2400" b="1" dirty="0">
              <a:solidFill>
                <a:srgbClr val="437E88"/>
              </a:solidFill>
              <a:latin typeface="+mn-lt"/>
            </a:endParaRPr>
          </a:p>
          <a:p>
            <a:pPr marL="342900" indent="-342900">
              <a:buFontTx/>
              <a:buChar char="-"/>
            </a:pPr>
            <a:r>
              <a:rPr lang="fr-BE" sz="2400" b="1" dirty="0">
                <a:solidFill>
                  <a:srgbClr val="437E88"/>
                </a:solidFill>
                <a:latin typeface="+mn-lt"/>
              </a:rPr>
              <a:t>https://www.mdrc.org/project/career-academies-exploring-college-and-career-options-ecco#overview</a:t>
            </a:r>
            <a:endParaRPr lang="fr-BE" sz="2400" b="1" dirty="0" smtClean="0">
              <a:solidFill>
                <a:srgbClr val="437E88"/>
              </a:solidFill>
              <a:latin typeface="+mn-lt"/>
            </a:endParaRPr>
          </a:p>
          <a:p>
            <a:endParaRPr lang="fr-BE" sz="1800" dirty="0">
              <a:solidFill>
                <a:srgbClr val="002060"/>
              </a:solidFill>
              <a:latin typeface="+mn-lt"/>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961466"/>
            <a:ext cx="8321047" cy="4071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16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err="1" smtClean="0">
                <a:solidFill>
                  <a:srgbClr val="437E88"/>
                </a:solidFill>
              </a:rPr>
              <a:t>Career</a:t>
            </a:r>
            <a:r>
              <a:rPr lang="fr-BE" sz="2800" b="1" dirty="0" smtClean="0">
                <a:solidFill>
                  <a:srgbClr val="437E88"/>
                </a:solidFill>
              </a:rPr>
              <a:t> </a:t>
            </a:r>
            <a:r>
              <a:rPr lang="fr-BE" sz="2800" b="1" dirty="0" err="1" smtClean="0">
                <a:solidFill>
                  <a:srgbClr val="437E88"/>
                </a:solidFill>
              </a:rPr>
              <a:t>Academies</a:t>
            </a:r>
            <a:endParaRPr lang="fr-BE" sz="2800" b="1" dirty="0">
              <a:solidFill>
                <a:srgbClr val="437E88"/>
              </a:solidFill>
            </a:endParaRPr>
          </a:p>
        </p:txBody>
      </p:sp>
    </p:spTree>
    <p:extLst>
      <p:ext uri="{BB962C8B-B14F-4D97-AF65-F5344CB8AC3E}">
        <p14:creationId xmlns:p14="http://schemas.microsoft.com/office/powerpoint/2010/main" val="2903025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433" y="464077"/>
            <a:ext cx="6956063" cy="531862"/>
          </a:xfrm>
        </p:spPr>
        <p:txBody>
          <a:bodyPr>
            <a:normAutofit fontScale="90000"/>
          </a:bodyPr>
          <a:lstStyle/>
          <a:p>
            <a:r>
              <a:rPr lang="fr-BE" dirty="0" smtClean="0">
                <a:solidFill>
                  <a:srgbClr val="437E88"/>
                </a:solidFill>
              </a:rPr>
              <a:t/>
            </a:r>
            <a:br>
              <a:rPr lang="fr-BE" dirty="0" smtClean="0">
                <a:solidFill>
                  <a:srgbClr val="437E88"/>
                </a:solidFill>
              </a:rPr>
            </a:br>
            <a:endParaRPr lang="fr-BE" dirty="0">
              <a:solidFill>
                <a:srgbClr val="437E88"/>
              </a:solidFill>
            </a:endParaRPr>
          </a:p>
        </p:txBody>
      </p:sp>
      <p:sp>
        <p:nvSpPr>
          <p:cNvPr id="3" name="Espace réservé du texte 2"/>
          <p:cNvSpPr>
            <a:spLocks noGrp="1"/>
          </p:cNvSpPr>
          <p:nvPr>
            <p:ph type="body" sz="quarter" idx="10"/>
          </p:nvPr>
        </p:nvSpPr>
        <p:spPr>
          <a:xfrm>
            <a:off x="315064" y="995939"/>
            <a:ext cx="8691995" cy="3635773"/>
          </a:xfrm>
        </p:spPr>
        <p:txBody>
          <a:bodyPr>
            <a:normAutofit lnSpcReduction="10000"/>
          </a:bodyPr>
          <a:lstStyle/>
          <a:p>
            <a:pPr marL="342900" indent="-342900">
              <a:buFontTx/>
              <a:buChar char="-"/>
            </a:pPr>
            <a:r>
              <a:rPr lang="fr-BE" sz="2400" b="1" dirty="0" smtClean="0">
                <a:solidFill>
                  <a:srgbClr val="437E88"/>
                </a:solidFill>
                <a:latin typeface="+mn-lt"/>
              </a:rPr>
              <a:t>8 stratégies</a:t>
            </a:r>
          </a:p>
          <a:p>
            <a:pPr marL="800100" lvl="1" indent="-342900">
              <a:buFontTx/>
              <a:buChar char="-"/>
            </a:pPr>
            <a:r>
              <a:rPr lang="fr-BE" sz="2000" b="1" dirty="0" smtClean="0">
                <a:solidFill>
                  <a:srgbClr val="437E88"/>
                </a:solidFill>
              </a:rPr>
              <a:t>Toujours considérer l’élève dans sa globalité</a:t>
            </a:r>
          </a:p>
          <a:p>
            <a:pPr marL="800100" lvl="1" indent="-342900">
              <a:buFontTx/>
              <a:buChar char="-"/>
            </a:pPr>
            <a:r>
              <a:rPr lang="fr-BE" sz="2000" b="1" dirty="0" smtClean="0">
                <a:solidFill>
                  <a:srgbClr val="437E88"/>
                </a:solidFill>
              </a:rPr>
              <a:t>Développement professionnel de l’ensemble de l’équipe éducative</a:t>
            </a:r>
          </a:p>
          <a:p>
            <a:pPr marL="800100" lvl="1" indent="-342900">
              <a:buFontTx/>
              <a:buChar char="-"/>
            </a:pPr>
            <a:r>
              <a:rPr lang="fr-BE" sz="2000" b="1" dirty="0" smtClean="0">
                <a:solidFill>
                  <a:srgbClr val="437E88"/>
                </a:solidFill>
              </a:rPr>
              <a:t>30 min./semaine pour développer des compétences socio-émotionnelles</a:t>
            </a:r>
          </a:p>
          <a:p>
            <a:pPr marL="800100" lvl="1" indent="-342900">
              <a:buFontTx/>
              <a:buChar char="-"/>
            </a:pPr>
            <a:r>
              <a:rPr lang="fr-BE" sz="2000" b="1" dirty="0" smtClean="0">
                <a:solidFill>
                  <a:srgbClr val="437E88"/>
                </a:solidFill>
              </a:rPr>
              <a:t>Petit groupe d’enseignants stables</a:t>
            </a:r>
          </a:p>
          <a:p>
            <a:pPr marL="800100" lvl="1" indent="-342900">
              <a:buFontTx/>
              <a:buChar char="-"/>
            </a:pPr>
            <a:r>
              <a:rPr lang="fr-BE" sz="2000" b="1" dirty="0" smtClean="0">
                <a:solidFill>
                  <a:srgbClr val="437E88"/>
                </a:solidFill>
              </a:rPr>
              <a:t>Concertation hebdomadaire de l’équipe restreinte pour le suivi des élèves sur la base de données</a:t>
            </a:r>
          </a:p>
          <a:p>
            <a:pPr marL="800100" lvl="1" indent="-342900">
              <a:buFontTx/>
              <a:buChar char="-"/>
            </a:pPr>
            <a:r>
              <a:rPr lang="fr-BE" sz="2000" b="1" dirty="0" smtClean="0">
                <a:solidFill>
                  <a:srgbClr val="437E88"/>
                </a:solidFill>
              </a:rPr>
              <a:t>Soutien supplémentaire pour les élèves à risques</a:t>
            </a:r>
          </a:p>
          <a:p>
            <a:pPr marL="800100" lvl="1" indent="-342900">
              <a:buFontTx/>
              <a:buChar char="-"/>
            </a:pPr>
            <a:r>
              <a:rPr lang="fr-BE" sz="2000" b="1" dirty="0" smtClean="0">
                <a:solidFill>
                  <a:srgbClr val="437E88"/>
                </a:solidFill>
              </a:rPr>
              <a:t>Communication régulière avec les familles</a:t>
            </a:r>
          </a:p>
          <a:p>
            <a:pPr marL="800100" lvl="1" indent="-342900">
              <a:buFontTx/>
              <a:buChar char="-"/>
            </a:pPr>
            <a:r>
              <a:rPr lang="fr-BE" sz="2000" b="1" dirty="0" smtClean="0">
                <a:solidFill>
                  <a:srgbClr val="437E88"/>
                </a:solidFill>
              </a:rPr>
              <a:t>Implication de la direction de l’établissement</a:t>
            </a:r>
          </a:p>
          <a:p>
            <a:pPr lvl="1"/>
            <a:r>
              <a:rPr lang="fr-BE" sz="2000" b="1" dirty="0">
                <a:solidFill>
                  <a:srgbClr val="437E88"/>
                </a:solidFill>
                <a:hlinkClick r:id="rId2"/>
              </a:rPr>
              <a:t>https://barrcenter.org</a:t>
            </a:r>
            <a:r>
              <a:rPr lang="fr-BE" sz="2000" b="1" dirty="0" smtClean="0">
                <a:solidFill>
                  <a:srgbClr val="437E88"/>
                </a:solidFill>
                <a:hlinkClick r:id="rId2"/>
              </a:rPr>
              <a:t>/</a:t>
            </a:r>
            <a:endParaRPr lang="fr-BE" sz="2400" b="1" dirty="0">
              <a:solidFill>
                <a:srgbClr val="437E88"/>
              </a:solidFill>
              <a:latin typeface="+mn-lt"/>
            </a:endParaRPr>
          </a:p>
          <a:p>
            <a:endParaRPr lang="fr-BE" sz="1800" dirty="0" smtClean="0">
              <a:solidFill>
                <a:srgbClr val="002060"/>
              </a:solidFill>
              <a:latin typeface="+mn-lt"/>
            </a:endParaRPr>
          </a:p>
          <a:p>
            <a:endParaRPr lang="fr-BE" sz="1800" dirty="0">
              <a:solidFill>
                <a:srgbClr val="002060"/>
              </a:solidFill>
              <a:latin typeface="+mn-lt"/>
            </a:endParaRPr>
          </a:p>
          <a:p>
            <a:endParaRPr lang="fr-BE" sz="1800" dirty="0">
              <a:solidFill>
                <a:srgbClr val="002060"/>
              </a:solidFill>
              <a:latin typeface="+mn-lt"/>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961466"/>
            <a:ext cx="8321047" cy="40717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16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Building </a:t>
            </a:r>
            <a:r>
              <a:rPr lang="fr-BE" sz="2800" b="1" dirty="0" err="1" smtClean="0">
                <a:solidFill>
                  <a:srgbClr val="437E88"/>
                </a:solidFill>
              </a:rPr>
              <a:t>Assets</a:t>
            </a:r>
            <a:r>
              <a:rPr lang="fr-BE" sz="2800" b="1" dirty="0" smtClean="0">
                <a:solidFill>
                  <a:srgbClr val="437E88"/>
                </a:solidFill>
              </a:rPr>
              <a:t>, </a:t>
            </a:r>
            <a:r>
              <a:rPr lang="fr-BE" sz="2800" b="1" dirty="0" err="1" smtClean="0">
                <a:solidFill>
                  <a:srgbClr val="437E88"/>
                </a:solidFill>
              </a:rPr>
              <a:t>Reducing</a:t>
            </a:r>
            <a:r>
              <a:rPr lang="fr-BE" sz="2800" b="1" dirty="0" smtClean="0">
                <a:solidFill>
                  <a:srgbClr val="437E88"/>
                </a:solidFill>
              </a:rPr>
              <a:t> </a:t>
            </a:r>
            <a:r>
              <a:rPr lang="fr-BE" sz="2800" b="1" dirty="0" err="1" smtClean="0">
                <a:solidFill>
                  <a:srgbClr val="437E88"/>
                </a:solidFill>
              </a:rPr>
              <a:t>Risks</a:t>
            </a:r>
            <a:r>
              <a:rPr lang="fr-BE" sz="2800" b="1" dirty="0" smtClean="0">
                <a:solidFill>
                  <a:srgbClr val="437E88"/>
                </a:solidFill>
              </a:rPr>
              <a:t> (BAAR)</a:t>
            </a:r>
            <a:endParaRPr lang="fr-BE" sz="2800" b="1" dirty="0">
              <a:solidFill>
                <a:srgbClr val="437E88"/>
              </a:solidFill>
            </a:endParaRPr>
          </a:p>
        </p:txBody>
      </p:sp>
    </p:spTree>
    <p:extLst>
      <p:ext uri="{BB962C8B-B14F-4D97-AF65-F5344CB8AC3E}">
        <p14:creationId xmlns:p14="http://schemas.microsoft.com/office/powerpoint/2010/main" val="3348594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609600" y="2145054"/>
            <a:ext cx="1567543" cy="2499518"/>
          </a:xfrm>
          <a:prstGeom prst="rect">
            <a:avLst/>
          </a:prstGeom>
          <a:solidFill>
            <a:srgbClr val="437E88"/>
          </a:solidFill>
          <a:ln>
            <a:solidFill>
              <a:srgbClr val="009999"/>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defRPr/>
            </a:pPr>
            <a:r>
              <a:rPr lang="fr-BE" sz="1400" dirty="0">
                <a:solidFill>
                  <a:schemeClr val="bg1"/>
                </a:solidFill>
                <a:latin typeface="Times New Roman" panose="02020603050405020304" pitchFamily="18" charset="0"/>
                <a:cs typeface="Times New Roman" panose="02020603050405020304" pitchFamily="18" charset="0"/>
              </a:rPr>
              <a:t>Prise en charge des </a:t>
            </a:r>
            <a:r>
              <a:rPr lang="fr-BE" sz="1400" dirty="0" smtClean="0">
                <a:solidFill>
                  <a:schemeClr val="bg1"/>
                </a:solidFill>
                <a:latin typeface="Times New Roman" panose="02020603050405020304" pitchFamily="18" charset="0"/>
                <a:cs typeface="Times New Roman" panose="02020603050405020304" pitchFamily="18" charset="0"/>
              </a:rPr>
              <a:t>problèmes de </a:t>
            </a:r>
            <a:r>
              <a:rPr lang="fr-BE" sz="1400" dirty="0">
                <a:solidFill>
                  <a:schemeClr val="bg1"/>
                </a:solidFill>
                <a:latin typeface="Times New Roman" panose="02020603050405020304" pitchFamily="18" charset="0"/>
                <a:cs typeface="Times New Roman" panose="02020603050405020304" pitchFamily="18" charset="0"/>
              </a:rPr>
              <a:t>comportements et d’apprentissage </a:t>
            </a:r>
            <a:r>
              <a:rPr lang="fr-BE" sz="1600" b="1" dirty="0">
                <a:solidFill>
                  <a:schemeClr val="bg1"/>
                </a:solidFill>
                <a:latin typeface="Times New Roman" panose="02020603050405020304" pitchFamily="18" charset="0"/>
                <a:cs typeface="Times New Roman" panose="02020603050405020304" pitchFamily="18" charset="0"/>
              </a:rPr>
              <a:t>à l’échelle de toute l’école</a:t>
            </a:r>
            <a:endParaRPr lang="nl-NL" sz="1600" b="1" dirty="0">
              <a:solidFill>
                <a:schemeClr val="bg1"/>
              </a:solidFill>
              <a:latin typeface="Times New Roman" panose="02020603050405020304" pitchFamily="18" charset="0"/>
              <a:cs typeface="Times New Roman" panose="02020603050405020304" pitchFamily="18" charset="0"/>
            </a:endParaRPr>
          </a:p>
        </p:txBody>
      </p:sp>
      <p:sp>
        <p:nvSpPr>
          <p:cNvPr id="4" name="Rechthoek 3"/>
          <p:cNvSpPr/>
          <p:nvPr/>
        </p:nvSpPr>
        <p:spPr>
          <a:xfrm>
            <a:off x="2336800" y="2145054"/>
            <a:ext cx="1451429" cy="2499518"/>
          </a:xfrm>
          <a:prstGeom prst="rect">
            <a:avLst/>
          </a:prstGeom>
          <a:solidFill>
            <a:srgbClr val="437E88"/>
          </a:solidFill>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400" dirty="0">
                <a:solidFill>
                  <a:schemeClr val="bg1"/>
                </a:solidFill>
                <a:latin typeface="Times New Roman" panose="02020603050405020304" pitchFamily="18" charset="0"/>
                <a:cs typeface="Times New Roman" panose="02020603050405020304" pitchFamily="18" charset="0"/>
              </a:rPr>
              <a:t>Prévention via système de soutien en </a:t>
            </a:r>
            <a:r>
              <a:rPr lang="fr-BE" b="1" dirty="0">
                <a:solidFill>
                  <a:schemeClr val="bg1"/>
                </a:solidFill>
                <a:latin typeface="Times New Roman" panose="02020603050405020304" pitchFamily="18" charset="0"/>
                <a:cs typeface="Times New Roman" panose="02020603050405020304" pitchFamily="18" charset="0"/>
              </a:rPr>
              <a:t>trois niveaux </a:t>
            </a:r>
            <a:r>
              <a:rPr lang="fr-BE" sz="1400" dirty="0">
                <a:solidFill>
                  <a:schemeClr val="bg1"/>
                </a:solidFill>
                <a:latin typeface="Times New Roman" panose="02020603050405020304" pitchFamily="18" charset="0"/>
                <a:cs typeface="Times New Roman" panose="02020603050405020304" pitchFamily="18" charset="0"/>
              </a:rPr>
              <a:t>croissant en intensité</a:t>
            </a:r>
          </a:p>
        </p:txBody>
      </p:sp>
      <p:sp>
        <p:nvSpPr>
          <p:cNvPr id="7" name="Rechthoek 6"/>
          <p:cNvSpPr/>
          <p:nvPr/>
        </p:nvSpPr>
        <p:spPr>
          <a:xfrm>
            <a:off x="3947886" y="2145054"/>
            <a:ext cx="1364343" cy="2499517"/>
          </a:xfrm>
          <a:prstGeom prst="rect">
            <a:avLst/>
          </a:prstGeom>
          <a:solidFill>
            <a:srgbClr val="437E88"/>
          </a:solidFill>
        </p:spPr>
        <p:style>
          <a:lnRef idx="2">
            <a:schemeClr val="accent3">
              <a:shade val="50000"/>
            </a:schemeClr>
          </a:lnRef>
          <a:fillRef idx="1">
            <a:schemeClr val="accent3"/>
          </a:fillRef>
          <a:effectRef idx="0">
            <a:schemeClr val="accent3"/>
          </a:effectRef>
          <a:fontRef idx="minor">
            <a:schemeClr val="lt1"/>
          </a:fontRef>
        </p:style>
        <p:txBody>
          <a:bodyPr lIns="68580" tIns="34290" rIns="68580" bIns="3429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b="1" dirty="0">
                <a:solidFill>
                  <a:schemeClr val="bg1"/>
                </a:solidFill>
                <a:latin typeface="Times New Roman" panose="02020603050405020304" pitchFamily="18" charset="0"/>
                <a:cs typeface="Times New Roman" panose="02020603050405020304" pitchFamily="18" charset="0"/>
              </a:rPr>
              <a:t>Approche </a:t>
            </a:r>
            <a:r>
              <a:rPr lang="fr-BE" b="1" dirty="0" smtClean="0">
                <a:solidFill>
                  <a:schemeClr val="bg1"/>
                </a:solidFill>
                <a:latin typeface="Times New Roman" panose="02020603050405020304" pitchFamily="18" charset="0"/>
                <a:cs typeface="Times New Roman" panose="02020603050405020304" pitchFamily="18" charset="0"/>
              </a:rPr>
              <a:t>positive</a:t>
            </a:r>
            <a:endParaRPr lang="fr-BE" sz="1200" dirty="0">
              <a:solidFill>
                <a:schemeClr val="bg1"/>
              </a:solidFill>
              <a:latin typeface="Times New Roman" panose="02020603050405020304" pitchFamily="18" charset="0"/>
              <a:cs typeface="Times New Roman" panose="02020603050405020304" pitchFamily="18" charset="0"/>
            </a:endParaRPr>
          </a:p>
          <a:p>
            <a:pPr lvl="0" algn="ctr">
              <a:lnSpc>
                <a:spcPct val="150000"/>
              </a:lnSpc>
            </a:pPr>
            <a:r>
              <a:rPr lang="fr-BE" b="1" dirty="0">
                <a:solidFill>
                  <a:schemeClr val="bg1"/>
                </a:solidFill>
                <a:latin typeface="Times New Roman" panose="02020603050405020304" pitchFamily="18" charset="0"/>
                <a:cs typeface="Times New Roman" panose="02020603050405020304" pitchFamily="18" charset="0"/>
              </a:rPr>
              <a:t>Enseignement explicite</a:t>
            </a:r>
          </a:p>
        </p:txBody>
      </p:sp>
      <p:sp>
        <p:nvSpPr>
          <p:cNvPr id="8" name="Rechthoek 7"/>
          <p:cNvSpPr/>
          <p:nvPr/>
        </p:nvSpPr>
        <p:spPr>
          <a:xfrm>
            <a:off x="5471887" y="2145055"/>
            <a:ext cx="1364342" cy="2499516"/>
          </a:xfrm>
          <a:prstGeom prst="rect">
            <a:avLst/>
          </a:prstGeom>
          <a:solidFill>
            <a:srgbClr val="437E88"/>
          </a:solidFill>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600" dirty="0">
                <a:solidFill>
                  <a:schemeClr val="bg1"/>
                </a:solidFill>
                <a:latin typeface="Times New Roman" panose="02020603050405020304" pitchFamily="18" charset="0"/>
                <a:cs typeface="Times New Roman" panose="02020603050405020304" pitchFamily="18" charset="0"/>
              </a:rPr>
              <a:t>Prise de décisions sur base de récolte de </a:t>
            </a:r>
            <a:r>
              <a:rPr lang="fr-BE" sz="2400" b="1" dirty="0">
                <a:solidFill>
                  <a:schemeClr val="bg1"/>
                </a:solidFill>
                <a:latin typeface="Times New Roman" panose="02020603050405020304" pitchFamily="18" charset="0"/>
                <a:cs typeface="Times New Roman" panose="02020603050405020304" pitchFamily="18" charset="0"/>
              </a:rPr>
              <a:t>données</a:t>
            </a:r>
            <a:endParaRPr lang="fr-BE" sz="1600" b="1" dirty="0">
              <a:solidFill>
                <a:schemeClr val="bg1"/>
              </a:solidFill>
              <a:latin typeface="Times New Roman" panose="02020603050405020304" pitchFamily="18" charset="0"/>
              <a:cs typeface="Times New Roman" panose="02020603050405020304" pitchFamily="18" charset="0"/>
            </a:endParaRPr>
          </a:p>
        </p:txBody>
      </p:sp>
      <p:sp>
        <p:nvSpPr>
          <p:cNvPr id="9" name="Rechthoek 8"/>
          <p:cNvSpPr/>
          <p:nvPr/>
        </p:nvSpPr>
        <p:spPr>
          <a:xfrm>
            <a:off x="7039429" y="2145054"/>
            <a:ext cx="1422400" cy="2499518"/>
          </a:xfrm>
          <a:prstGeom prst="rect">
            <a:avLst/>
          </a:prstGeom>
          <a:solidFill>
            <a:srgbClr val="437E88"/>
          </a:solidFill>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150000"/>
              </a:lnSpc>
            </a:pPr>
            <a:r>
              <a:rPr lang="fr-BE" sz="1600" dirty="0">
                <a:solidFill>
                  <a:schemeClr val="bg1"/>
                </a:solidFill>
                <a:latin typeface="Times New Roman" panose="02020603050405020304" pitchFamily="18" charset="0"/>
                <a:cs typeface="Times New Roman" panose="02020603050405020304" pitchFamily="18" charset="0"/>
              </a:rPr>
              <a:t>Partenariat avec les parents et </a:t>
            </a:r>
            <a:r>
              <a:rPr lang="fr-BE" b="1" dirty="0">
                <a:solidFill>
                  <a:schemeClr val="bg1"/>
                </a:solidFill>
                <a:latin typeface="Times New Roman" panose="02020603050405020304" pitchFamily="18" charset="0"/>
                <a:cs typeface="Times New Roman" panose="02020603050405020304" pitchFamily="18" charset="0"/>
              </a:rPr>
              <a:t>coopération</a:t>
            </a:r>
            <a:r>
              <a:rPr lang="fr-BE" dirty="0">
                <a:solidFill>
                  <a:schemeClr val="bg1"/>
                </a:solidFill>
                <a:latin typeface="Times New Roman" panose="02020603050405020304" pitchFamily="18" charset="0"/>
                <a:cs typeface="Times New Roman" panose="02020603050405020304" pitchFamily="18" charset="0"/>
              </a:rPr>
              <a:t> </a:t>
            </a:r>
            <a:r>
              <a:rPr lang="fr-BE" sz="1600" dirty="0">
                <a:solidFill>
                  <a:schemeClr val="bg1"/>
                </a:solidFill>
                <a:latin typeface="Times New Roman" panose="02020603050405020304" pitchFamily="18" charset="0"/>
                <a:cs typeface="Times New Roman" panose="02020603050405020304" pitchFamily="18" charset="0"/>
              </a:rPr>
              <a:t>avec les autres partenaires de l’école</a:t>
            </a:r>
          </a:p>
        </p:txBody>
      </p:sp>
      <p:sp>
        <p:nvSpPr>
          <p:cNvPr id="10" name="Gelijkbenige driehoek 9"/>
          <p:cNvSpPr/>
          <p:nvPr/>
        </p:nvSpPr>
        <p:spPr>
          <a:xfrm>
            <a:off x="609599" y="768692"/>
            <a:ext cx="7852229" cy="1188244"/>
          </a:xfrm>
          <a:prstGeom prst="triangle">
            <a:avLst>
              <a:gd name="adj" fmla="val 50000"/>
            </a:avLst>
          </a:prstGeom>
          <a:solidFill>
            <a:srgbClr val="437E88"/>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nl-NL" dirty="0"/>
          </a:p>
        </p:txBody>
      </p:sp>
      <p:sp>
        <p:nvSpPr>
          <p:cNvPr id="2" name="ZoneTexte 1"/>
          <p:cNvSpPr txBox="1"/>
          <p:nvPr/>
        </p:nvSpPr>
        <p:spPr>
          <a:xfrm>
            <a:off x="3268615" y="1189690"/>
            <a:ext cx="2534195" cy="346249"/>
          </a:xfrm>
          <a:prstGeom prst="rect">
            <a:avLst/>
          </a:prstGeom>
          <a:noFill/>
        </p:spPr>
        <p:txBody>
          <a:bodyPr wrap="square" lIns="68580" tIns="34290" rIns="68580" bIns="34290" rtlCol="0">
            <a:spAutoFit/>
          </a:bodyPr>
          <a:lstStyle/>
          <a:p>
            <a:pPr algn="ctr"/>
            <a:r>
              <a:rPr lang="fr-BE" dirty="0" smtClean="0">
                <a:solidFill>
                  <a:schemeClr val="bg1"/>
                </a:solidFill>
                <a:latin typeface="Times New Roman" panose="02020603050405020304" pitchFamily="18" charset="0"/>
                <a:cs typeface="Times New Roman" panose="02020603050405020304" pitchFamily="18" charset="0"/>
              </a:rPr>
              <a:t>VALEURS DE L’ECOLE</a:t>
            </a:r>
            <a:endParaRPr lang="fr-BE" dirty="0">
              <a:solidFill>
                <a:schemeClr val="bg1"/>
              </a:solidFill>
              <a:latin typeface="Times New Roman" panose="02020603050405020304" pitchFamily="18" charset="0"/>
              <a:cs typeface="Times New Roman" panose="02020603050405020304" pitchFamily="18" charset="0"/>
            </a:endParaRPr>
          </a:p>
        </p:txBody>
      </p:sp>
      <p:sp>
        <p:nvSpPr>
          <p:cNvPr id="11" name="Rectangle à coins arrondis 10"/>
          <p:cNvSpPr/>
          <p:nvPr/>
        </p:nvSpPr>
        <p:spPr>
          <a:xfrm>
            <a:off x="948912" y="104712"/>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Soutien aux comportements positifs</a:t>
            </a:r>
            <a:endParaRPr lang="fr-BE" sz="2800" b="1" dirty="0">
              <a:solidFill>
                <a:srgbClr val="437E88"/>
              </a:solidFill>
            </a:endParaRPr>
          </a:p>
        </p:txBody>
      </p:sp>
    </p:spTree>
    <p:extLst>
      <p:ext uri="{BB962C8B-B14F-4D97-AF65-F5344CB8AC3E}">
        <p14:creationId xmlns:p14="http://schemas.microsoft.com/office/powerpoint/2010/main" val="50016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Définitions </a:t>
            </a:r>
            <a:r>
              <a:rPr lang="fr-BE" sz="2000" dirty="0" smtClean="0">
                <a:solidFill>
                  <a:schemeClr val="tx1"/>
                </a:solidFill>
              </a:rPr>
              <a:t>(</a:t>
            </a:r>
            <a:r>
              <a:rPr lang="fr-BE" sz="2000" dirty="0" err="1" smtClean="0">
                <a:solidFill>
                  <a:schemeClr val="tx1"/>
                </a:solidFill>
              </a:rPr>
              <a:t>Thibert</a:t>
            </a:r>
            <a:r>
              <a:rPr lang="fr-BE" sz="2000" dirty="0">
                <a:solidFill>
                  <a:schemeClr val="tx1"/>
                </a:solidFill>
              </a:rPr>
              <a:t>, </a:t>
            </a:r>
            <a:r>
              <a:rPr lang="fr-BE" sz="2000" dirty="0" smtClean="0">
                <a:solidFill>
                  <a:schemeClr val="tx1"/>
                </a:solidFill>
              </a:rPr>
              <a:t>2013 ;  </a:t>
            </a:r>
            <a:r>
              <a:rPr lang="fr-BE" sz="2000" dirty="0">
                <a:solidFill>
                  <a:schemeClr val="tx1"/>
                </a:solidFill>
              </a:rPr>
              <a:t>Moulin et al., </a:t>
            </a:r>
            <a:r>
              <a:rPr lang="fr-BE" sz="2000" dirty="0" smtClean="0">
                <a:solidFill>
                  <a:schemeClr val="tx1"/>
                </a:solidFill>
              </a:rPr>
              <a:t>2014)</a:t>
            </a:r>
            <a:endParaRPr lang="fr-BE" sz="2000" dirty="0">
              <a:solidFill>
                <a:schemeClr val="tx1"/>
              </a:solidFill>
            </a:endParaRPr>
          </a:p>
        </p:txBody>
      </p:sp>
      <p:sp>
        <p:nvSpPr>
          <p:cNvPr id="8" name="ZoneTexte 7"/>
          <p:cNvSpPr txBox="1"/>
          <p:nvPr/>
        </p:nvSpPr>
        <p:spPr>
          <a:xfrm>
            <a:off x="566830" y="865908"/>
            <a:ext cx="7880425" cy="4216539"/>
          </a:xfrm>
          <a:prstGeom prst="rect">
            <a:avLst/>
          </a:prstGeom>
        </p:spPr>
        <p:txBody>
          <a:bodyPr wrap="square">
            <a:spAutoFit/>
          </a:bodyPr>
          <a:lstStyle>
            <a:defPPr>
              <a:defRPr lang="fr-FR"/>
            </a:defPPr>
            <a:lvl1pPr marL="360000" indent="-360000" algn="just">
              <a:buClr>
                <a:srgbClr val="009999"/>
              </a:buClr>
              <a:buFont typeface="Wingdings" panose="05000000000000000000" pitchFamily="2" charset="2"/>
              <a:buChar char="§"/>
              <a:tabLst>
                <a:tab pos="216000" algn="l"/>
                <a:tab pos="288000" algn="l"/>
                <a:tab pos="360000" algn="l"/>
              </a:tabLst>
              <a:defRPr sz="2000"/>
            </a:lvl1pPr>
          </a:lstStyle>
          <a:p>
            <a:pPr>
              <a:buClr>
                <a:schemeClr val="accent1">
                  <a:lumMod val="50000"/>
                </a:schemeClr>
              </a:buClr>
            </a:pPr>
            <a:r>
              <a:rPr lang="fr-BE" dirty="0"/>
              <a:t>Les « décrocheurs passifs », qui sont là sans y être</a:t>
            </a:r>
          </a:p>
          <a:p>
            <a:pPr>
              <a:buClr>
                <a:schemeClr val="accent1">
                  <a:lumMod val="50000"/>
                </a:schemeClr>
              </a:buClr>
            </a:pPr>
            <a:r>
              <a:rPr lang="fr-BE" dirty="0" smtClean="0"/>
              <a:t>Les </a:t>
            </a:r>
            <a:r>
              <a:rPr lang="fr-BE" dirty="0"/>
              <a:t>absents de longue durée (plus de </a:t>
            </a:r>
            <a:r>
              <a:rPr lang="fr-BE" dirty="0" smtClean="0"/>
              <a:t>9 demi-journées </a:t>
            </a:r>
            <a:r>
              <a:rPr lang="fr-BE" dirty="0"/>
              <a:t>sans justification</a:t>
            </a:r>
            <a:r>
              <a:rPr lang="fr-BE" dirty="0" smtClean="0"/>
              <a:t>)</a:t>
            </a:r>
          </a:p>
          <a:p>
            <a:pPr marL="0" indent="0">
              <a:buClr>
                <a:schemeClr val="accent1">
                  <a:lumMod val="50000"/>
                </a:schemeClr>
              </a:buClr>
              <a:buNone/>
            </a:pPr>
            <a:endParaRPr lang="fr-BE" sz="1200" dirty="0"/>
          </a:p>
          <a:p>
            <a:pPr>
              <a:buClr>
                <a:schemeClr val="accent1">
                  <a:lumMod val="50000"/>
                </a:schemeClr>
              </a:buClr>
            </a:pPr>
            <a:r>
              <a:rPr lang="fr-BE" dirty="0"/>
              <a:t>Les « </a:t>
            </a:r>
            <a:r>
              <a:rPr lang="fr-BE" dirty="0" err="1"/>
              <a:t>excluded</a:t>
            </a:r>
            <a:r>
              <a:rPr lang="fr-BE" dirty="0"/>
              <a:t> », exclus par </a:t>
            </a:r>
            <a:r>
              <a:rPr lang="fr-BE" dirty="0" smtClean="0"/>
              <a:t>l’institution</a:t>
            </a:r>
          </a:p>
          <a:p>
            <a:pPr>
              <a:buClr>
                <a:schemeClr val="accent1">
                  <a:lumMod val="50000"/>
                </a:schemeClr>
              </a:buClr>
            </a:pPr>
            <a:endParaRPr lang="fr-BE" dirty="0"/>
          </a:p>
          <a:p>
            <a:pPr>
              <a:buClr>
                <a:schemeClr val="accent1">
                  <a:lumMod val="50000"/>
                </a:schemeClr>
              </a:buClr>
            </a:pPr>
            <a:r>
              <a:rPr lang="fr-BE" dirty="0" smtClean="0"/>
              <a:t>Les </a:t>
            </a:r>
            <a:r>
              <a:rPr lang="fr-BE" dirty="0"/>
              <a:t>personnes qui interrompent temporairement leurs </a:t>
            </a:r>
            <a:r>
              <a:rPr lang="fr-BE" dirty="0" smtClean="0"/>
              <a:t>études</a:t>
            </a:r>
          </a:p>
          <a:p>
            <a:pPr marL="0" indent="0">
              <a:buClr>
                <a:schemeClr val="accent1">
                  <a:lumMod val="50000"/>
                </a:schemeClr>
              </a:buClr>
              <a:buNone/>
            </a:pPr>
            <a:endParaRPr lang="fr-BE" sz="1200" dirty="0"/>
          </a:p>
          <a:p>
            <a:pPr>
              <a:buClr>
                <a:schemeClr val="accent1">
                  <a:lumMod val="50000"/>
                </a:schemeClr>
              </a:buClr>
            </a:pPr>
            <a:r>
              <a:rPr lang="fr-BE" dirty="0"/>
              <a:t>Les « sortants précoces » : personnes qui quittent le système éducatif avant la fin de l’obligation </a:t>
            </a:r>
            <a:r>
              <a:rPr lang="fr-BE" dirty="0" smtClean="0"/>
              <a:t>scolaire</a:t>
            </a:r>
          </a:p>
          <a:p>
            <a:pPr marL="0" indent="0">
              <a:buClr>
                <a:schemeClr val="accent1">
                  <a:lumMod val="50000"/>
                </a:schemeClr>
              </a:buClr>
              <a:buNone/>
            </a:pPr>
            <a:endParaRPr lang="fr-BE" sz="1200" dirty="0"/>
          </a:p>
          <a:p>
            <a:pPr>
              <a:buClr>
                <a:schemeClr val="accent1">
                  <a:lumMod val="50000"/>
                </a:schemeClr>
              </a:buClr>
            </a:pPr>
            <a:r>
              <a:rPr lang="fr-BE" dirty="0"/>
              <a:t>Les « ni-ni », les jeunes qui ne sont ni aux études, ni au </a:t>
            </a:r>
            <a:r>
              <a:rPr lang="fr-BE" dirty="0" smtClean="0"/>
              <a:t>travail</a:t>
            </a:r>
          </a:p>
          <a:p>
            <a:pPr marL="0" indent="0">
              <a:buClr>
                <a:schemeClr val="accent1">
                  <a:lumMod val="50000"/>
                </a:schemeClr>
              </a:buClr>
              <a:buNone/>
            </a:pPr>
            <a:endParaRPr lang="fr-BE" sz="1200" dirty="0"/>
          </a:p>
          <a:p>
            <a:pPr>
              <a:buClr>
                <a:schemeClr val="accent1">
                  <a:lumMod val="50000"/>
                </a:schemeClr>
              </a:buClr>
            </a:pPr>
            <a:r>
              <a:rPr lang="fr-BE" dirty="0"/>
              <a:t>Les « sortants sans diplôme » : personnes qui quittent le système éducatif « pas » ou faiblement qualifiées </a:t>
            </a:r>
          </a:p>
        </p:txBody>
      </p:sp>
    </p:spTree>
    <p:extLst>
      <p:ext uri="{BB962C8B-B14F-4D97-AF65-F5344CB8AC3E}">
        <p14:creationId xmlns:p14="http://schemas.microsoft.com/office/powerpoint/2010/main" val="40377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Espace réservé du contenu 12"/>
          <p:cNvGraphicFramePr>
            <a:graphicFrameLocks noGrp="1"/>
          </p:cNvGraphicFramePr>
          <p:nvPr>
            <p:ph idx="1"/>
            <p:extLst/>
          </p:nvPr>
        </p:nvGraphicFramePr>
        <p:xfrm>
          <a:off x="4744471" y="1338127"/>
          <a:ext cx="3864769" cy="3050859"/>
        </p:xfrm>
        <a:graphic>
          <a:graphicData uri="http://schemas.openxmlformats.org/drawingml/2006/table">
            <a:tbl>
              <a:tblPr firstRow="1" bandRow="1">
                <a:tableStyleId>{5C22544A-7EE6-4342-B048-85BDC9FD1C3A}</a:tableStyleId>
              </a:tblPr>
              <a:tblGrid>
                <a:gridCol w="3864769">
                  <a:extLst>
                    <a:ext uri="{9D8B030D-6E8A-4147-A177-3AD203B41FA5}">
                      <a16:colId xmlns="" xmlns:a16="http://schemas.microsoft.com/office/drawing/2014/main" val="2482770385"/>
                    </a:ext>
                  </a:extLst>
                </a:gridCol>
              </a:tblGrid>
              <a:tr h="11257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kern="1200" dirty="0" smtClean="0">
                          <a:solidFill>
                            <a:schemeClr val="lt1"/>
                          </a:solidFill>
                          <a:effectLst/>
                          <a:latin typeface="Times New Roman" panose="02020603050405020304" pitchFamily="18" charset="0"/>
                          <a:ea typeface="+mn-ea"/>
                          <a:cs typeface="Times New Roman" panose="02020603050405020304" pitchFamily="18" charset="0"/>
                        </a:rPr>
                        <a:t>Interventions individualisées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b="0" kern="1200" dirty="0" smtClean="0">
                          <a:solidFill>
                            <a:schemeClr val="lt1"/>
                          </a:solidFill>
                          <a:effectLst/>
                          <a:latin typeface="Times New Roman" panose="02020603050405020304" pitchFamily="18" charset="0"/>
                          <a:ea typeface="+mn-ea"/>
                          <a:cs typeface="Times New Roman" panose="02020603050405020304" pitchFamily="18" charset="0"/>
                        </a:rPr>
                        <a:t>Niveau trois ou</a:t>
                      </a:r>
                      <a:r>
                        <a:rPr lang="fr-BE" sz="1400" b="0" kern="1200" baseline="0" dirty="0" smtClean="0">
                          <a:solidFill>
                            <a:schemeClr val="lt1"/>
                          </a:solidFill>
                          <a:effectLst/>
                          <a:latin typeface="Times New Roman" panose="02020603050405020304" pitchFamily="18" charset="0"/>
                          <a:ea typeface="+mn-ea"/>
                          <a:cs typeface="Times New Roman" panose="02020603050405020304" pitchFamily="18" charset="0"/>
                        </a:rPr>
                        <a:t> </a:t>
                      </a:r>
                      <a:r>
                        <a:rPr lang="fr-BE" sz="1400" b="0" kern="1200" dirty="0" smtClean="0">
                          <a:solidFill>
                            <a:schemeClr val="lt1"/>
                          </a:solidFill>
                          <a:effectLst/>
                          <a:latin typeface="Times New Roman" panose="02020603050405020304" pitchFamily="18" charset="0"/>
                          <a:ea typeface="+mn-ea"/>
                          <a:cs typeface="Times New Roman" panose="02020603050405020304" pitchFamily="18" charset="0"/>
                        </a:rPr>
                        <a:t>niveau rouge = certains élèves en particulier  avec intervention et suivi individualisés ET multidisciplinaires</a:t>
                      </a:r>
                      <a:r>
                        <a:rPr lang="fr-BE" sz="1400" b="1" kern="1200" baseline="0" dirty="0" smtClean="0">
                          <a:solidFill>
                            <a:schemeClr val="lt1"/>
                          </a:solidFill>
                          <a:effectLst/>
                          <a:latin typeface="Times New Roman" panose="02020603050405020304" pitchFamily="18" charset="0"/>
                          <a:ea typeface="+mn-ea"/>
                          <a:cs typeface="Times New Roman" panose="02020603050405020304" pitchFamily="18" charset="0"/>
                        </a:rPr>
                        <a:t> </a:t>
                      </a:r>
                      <a:endParaRPr lang="fr-BE" sz="1400" b="0" kern="1200" dirty="0" smtClean="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34290" marB="34290">
                    <a:solidFill>
                      <a:srgbClr val="FF0000"/>
                    </a:solidFill>
                  </a:tcPr>
                </a:tc>
                <a:extLst>
                  <a:ext uri="{0D108BD9-81ED-4DB2-BD59-A6C34878D82A}">
                    <a16:rowId xmlns="" xmlns:a16="http://schemas.microsoft.com/office/drawing/2014/main" val="196767151"/>
                  </a:ext>
                </a:extLst>
              </a:tr>
              <a:tr h="962555">
                <a:tc>
                  <a:txBody>
                    <a:bodyPr/>
                    <a:lstStyle/>
                    <a:p>
                      <a:r>
                        <a:rPr lang="fr-BE" sz="1400" b="1" kern="1200" dirty="0" smtClean="0">
                          <a:solidFill>
                            <a:schemeClr val="dk1"/>
                          </a:solidFill>
                          <a:effectLst/>
                          <a:latin typeface="Times New Roman" panose="02020603050405020304" pitchFamily="18" charset="0"/>
                          <a:ea typeface="+mn-ea"/>
                          <a:cs typeface="Times New Roman" panose="02020603050405020304" pitchFamily="18" charset="0"/>
                        </a:rPr>
                        <a:t>Interventions ciblées</a:t>
                      </a:r>
                    </a:p>
                    <a:p>
                      <a:r>
                        <a:rPr lang="fr-BE" sz="1400" kern="1200" dirty="0" smtClean="0">
                          <a:solidFill>
                            <a:schemeClr val="dk1"/>
                          </a:solidFill>
                          <a:effectLst/>
                          <a:latin typeface="Times New Roman" panose="02020603050405020304" pitchFamily="18" charset="0"/>
                          <a:ea typeface="+mn-ea"/>
                          <a:cs typeface="Times New Roman" panose="02020603050405020304" pitchFamily="18" charset="0"/>
                        </a:rPr>
                        <a:t>Niveau 2</a:t>
                      </a:r>
                      <a:r>
                        <a:rPr lang="fr-BE" sz="1400" kern="1200" baseline="0" dirty="0" smtClean="0">
                          <a:solidFill>
                            <a:schemeClr val="dk1"/>
                          </a:solidFill>
                          <a:effectLst/>
                          <a:latin typeface="Times New Roman" panose="02020603050405020304" pitchFamily="18" charset="0"/>
                          <a:ea typeface="+mn-ea"/>
                          <a:cs typeface="Times New Roman" panose="02020603050405020304" pitchFamily="18" charset="0"/>
                        </a:rPr>
                        <a:t> ou </a:t>
                      </a:r>
                      <a:r>
                        <a:rPr lang="fr-BE" sz="1400" kern="1200" dirty="0" smtClean="0">
                          <a:solidFill>
                            <a:schemeClr val="dk1"/>
                          </a:solidFill>
                          <a:effectLst/>
                          <a:latin typeface="Times New Roman" panose="02020603050405020304" pitchFamily="18" charset="0"/>
                          <a:ea typeface="+mn-ea"/>
                          <a:cs typeface="Times New Roman" panose="02020603050405020304" pitchFamily="18" charset="0"/>
                        </a:rPr>
                        <a:t>niveau jaune =</a:t>
                      </a:r>
                      <a:r>
                        <a:rPr lang="fr-BE" sz="1400" kern="1200" baseline="0" dirty="0" smtClean="0">
                          <a:solidFill>
                            <a:schemeClr val="dk1"/>
                          </a:solidFill>
                          <a:effectLst/>
                          <a:latin typeface="Times New Roman" panose="02020603050405020304" pitchFamily="18" charset="0"/>
                          <a:ea typeface="+mn-ea"/>
                          <a:cs typeface="Times New Roman" panose="02020603050405020304" pitchFamily="18" charset="0"/>
                        </a:rPr>
                        <a:t> certains </a:t>
                      </a:r>
                      <a:r>
                        <a:rPr lang="fr-BE" sz="1400" kern="1200" dirty="0" smtClean="0">
                          <a:solidFill>
                            <a:schemeClr val="dk1"/>
                          </a:solidFill>
                          <a:effectLst/>
                          <a:latin typeface="Times New Roman" panose="02020603050405020304" pitchFamily="18" charset="0"/>
                          <a:ea typeface="+mn-ea"/>
                          <a:cs typeface="Times New Roman" panose="02020603050405020304" pitchFamily="18" charset="0"/>
                        </a:rPr>
                        <a:t>groupes d’élèves n’ayant pas répondu au système de prévention universel</a:t>
                      </a:r>
                      <a:endParaRPr lang="fr-BE" sz="1400" dirty="0">
                        <a:latin typeface="Times New Roman" panose="02020603050405020304" pitchFamily="18" charset="0"/>
                        <a:cs typeface="Times New Roman" panose="02020603050405020304" pitchFamily="18" charset="0"/>
                      </a:endParaRPr>
                    </a:p>
                  </a:txBody>
                  <a:tcPr marL="68580" marR="68580" marT="34290" marB="34290">
                    <a:solidFill>
                      <a:srgbClr val="FFFF00"/>
                    </a:solidFill>
                  </a:tcPr>
                </a:tc>
                <a:extLst>
                  <a:ext uri="{0D108BD9-81ED-4DB2-BD59-A6C34878D82A}">
                    <a16:rowId xmlns="" xmlns:a16="http://schemas.microsoft.com/office/drawing/2014/main" val="1620427019"/>
                  </a:ext>
                </a:extLst>
              </a:tr>
              <a:tr h="962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400" b="1" kern="1200" dirty="0" smtClean="0">
                          <a:solidFill>
                            <a:schemeClr val="bg1"/>
                          </a:solidFill>
                          <a:effectLst/>
                          <a:latin typeface="Times New Roman" panose="02020603050405020304" pitchFamily="18" charset="0"/>
                          <a:ea typeface="+mn-ea"/>
                          <a:cs typeface="Times New Roman" panose="02020603050405020304" pitchFamily="18" charset="0"/>
                        </a:rPr>
                        <a:t>Système de prévention universel</a:t>
                      </a:r>
                      <a:endParaRPr lang="fr-BE" sz="1400" b="1" dirty="0" smtClean="0">
                        <a:solidFill>
                          <a:schemeClr val="bg1"/>
                        </a:solidFill>
                        <a:latin typeface="Times New Roman" panose="02020603050405020304" pitchFamily="18" charset="0"/>
                        <a:cs typeface="Times New Roman" panose="02020603050405020304" pitchFamily="18" charset="0"/>
                      </a:endParaRPr>
                    </a:p>
                    <a:p>
                      <a:r>
                        <a:rPr lang="fr-BE" sz="1400" kern="1200" dirty="0" smtClean="0">
                          <a:solidFill>
                            <a:schemeClr val="bg1"/>
                          </a:solidFill>
                          <a:effectLst/>
                          <a:latin typeface="Times New Roman" panose="02020603050405020304" pitchFamily="18" charset="0"/>
                          <a:ea typeface="+mn-ea"/>
                          <a:cs typeface="Times New Roman" panose="02020603050405020304" pitchFamily="18" charset="0"/>
                        </a:rPr>
                        <a:t>Niveau 1</a:t>
                      </a:r>
                      <a:r>
                        <a:rPr lang="fr-BE" sz="1400" kern="1200" baseline="0" dirty="0" smtClean="0">
                          <a:solidFill>
                            <a:schemeClr val="bg1"/>
                          </a:solidFill>
                          <a:effectLst/>
                          <a:latin typeface="Times New Roman" panose="02020603050405020304" pitchFamily="18" charset="0"/>
                          <a:ea typeface="+mn-ea"/>
                          <a:cs typeface="Times New Roman" panose="02020603050405020304" pitchFamily="18" charset="0"/>
                        </a:rPr>
                        <a:t> ou </a:t>
                      </a:r>
                      <a:r>
                        <a:rPr lang="fr-BE" sz="1400" kern="1200" dirty="0" smtClean="0">
                          <a:solidFill>
                            <a:schemeClr val="bg1"/>
                          </a:solidFill>
                          <a:effectLst/>
                          <a:latin typeface="Times New Roman" panose="02020603050405020304" pitchFamily="18" charset="0"/>
                          <a:ea typeface="+mn-ea"/>
                          <a:cs typeface="Times New Roman" panose="02020603050405020304" pitchFamily="18" charset="0"/>
                        </a:rPr>
                        <a:t>niveau vert = tous les élèves Interventions à l’échelle de toute l’école</a:t>
                      </a:r>
                      <a:endParaRPr lang="fr-BE" sz="1400" dirty="0">
                        <a:solidFill>
                          <a:schemeClr val="bg1"/>
                        </a:solidFill>
                        <a:latin typeface="Times New Roman" panose="02020603050405020304" pitchFamily="18" charset="0"/>
                        <a:cs typeface="Times New Roman" panose="02020603050405020304" pitchFamily="18" charset="0"/>
                      </a:endParaRPr>
                    </a:p>
                  </a:txBody>
                  <a:tcPr marL="68580" marR="68580" marT="34290" marB="34290">
                    <a:solidFill>
                      <a:srgbClr val="00CC99"/>
                    </a:solidFill>
                  </a:tcPr>
                </a:tc>
                <a:extLst>
                  <a:ext uri="{0D108BD9-81ED-4DB2-BD59-A6C34878D82A}">
                    <a16:rowId xmlns="" xmlns:a16="http://schemas.microsoft.com/office/drawing/2014/main" val="4174769445"/>
                  </a:ext>
                </a:extLst>
              </a:tr>
            </a:tbl>
          </a:graphicData>
        </a:graphic>
      </p:graphicFrame>
      <p:sp>
        <p:nvSpPr>
          <p:cNvPr id="5" name="Triangle isocèle 4"/>
          <p:cNvSpPr/>
          <p:nvPr/>
        </p:nvSpPr>
        <p:spPr>
          <a:xfrm>
            <a:off x="1050131" y="1338127"/>
            <a:ext cx="2983706" cy="3050858"/>
          </a:xfrm>
          <a:prstGeom prst="triangle">
            <a:avLst/>
          </a:prstGeom>
          <a:solidFill>
            <a:srgbClr val="00CC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fr-BE"/>
          </a:p>
        </p:txBody>
      </p:sp>
      <p:sp>
        <p:nvSpPr>
          <p:cNvPr id="7" name="Triangle isocèle 6"/>
          <p:cNvSpPr/>
          <p:nvPr/>
        </p:nvSpPr>
        <p:spPr>
          <a:xfrm>
            <a:off x="1435894" y="1671638"/>
            <a:ext cx="2212181" cy="1998345"/>
          </a:xfrm>
          <a:prstGeom prst="triangle">
            <a:avLst>
              <a:gd name="adj" fmla="val 503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fr-BE"/>
          </a:p>
        </p:txBody>
      </p:sp>
      <p:sp>
        <p:nvSpPr>
          <p:cNvPr id="8" name="Triangle isocèle 7"/>
          <p:cNvSpPr/>
          <p:nvPr/>
        </p:nvSpPr>
        <p:spPr>
          <a:xfrm>
            <a:off x="1821657" y="2028826"/>
            <a:ext cx="1430995" cy="1043667"/>
          </a:xfrm>
          <a:prstGeom prst="triangle">
            <a:avLst>
              <a:gd name="adj" fmla="val 500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fr-BE"/>
          </a:p>
        </p:txBody>
      </p:sp>
      <p:sp>
        <p:nvSpPr>
          <p:cNvPr id="4" name="Zone de texte 20"/>
          <p:cNvSpPr txBox="1">
            <a:spLocks noChangeArrowheads="1"/>
          </p:cNvSpPr>
          <p:nvPr/>
        </p:nvSpPr>
        <p:spPr bwMode="auto">
          <a:xfrm>
            <a:off x="1571625" y="3724751"/>
            <a:ext cx="2076450" cy="49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ct val="0"/>
              </a:spcAft>
            </a:pPr>
            <a:r>
              <a:rPr lang="fr-FR" altLang="fr-FR" sz="1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Tous les élèves = 85-90%</a:t>
            </a:r>
            <a:endParaRPr lang="fr-FR" altLang="fr-FR" sz="1200" dirty="0">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ct val="0"/>
              </a:spcAft>
            </a:pPr>
            <a:r>
              <a:rPr lang="fr-FR" altLang="fr-FR" sz="12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Système de soutien à l’échelle de l’école</a:t>
            </a:r>
            <a:endParaRPr lang="fr-FR" altLang="fr-FR" sz="1200" dirty="0">
              <a:latin typeface="Times New Roman" panose="02020603050405020304" pitchFamily="18" charset="0"/>
              <a:cs typeface="Times New Roman" panose="02020603050405020304" pitchFamily="18" charset="0"/>
            </a:endParaRPr>
          </a:p>
        </p:txBody>
      </p:sp>
      <p:sp>
        <p:nvSpPr>
          <p:cNvPr id="9" name="Zone de texte 21"/>
          <p:cNvSpPr txBox="1">
            <a:spLocks noChangeArrowheads="1"/>
          </p:cNvSpPr>
          <p:nvPr/>
        </p:nvSpPr>
        <p:spPr bwMode="auto">
          <a:xfrm>
            <a:off x="1893094" y="2523174"/>
            <a:ext cx="1359557"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ct val="0"/>
              </a:spcAft>
            </a:pPr>
            <a:r>
              <a:rPr lang="fr-FR" altLang="fr-FR" sz="9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3-5%</a:t>
            </a:r>
            <a:endParaRPr lang="fr-FR" altLang="fr-FR" sz="900" dirty="0">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ct val="0"/>
              </a:spcAft>
            </a:pPr>
            <a:r>
              <a:rPr lang="fr-FR" altLang="fr-FR" sz="9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Interventions individuelles</a:t>
            </a:r>
            <a:endParaRPr lang="fr-FR" altLang="fr-FR" sz="900" dirty="0">
              <a:latin typeface="Times New Roman" panose="02020603050405020304" pitchFamily="18" charset="0"/>
              <a:cs typeface="Times New Roman" panose="02020603050405020304" pitchFamily="18" charset="0"/>
            </a:endParaRPr>
          </a:p>
        </p:txBody>
      </p:sp>
      <p:sp>
        <p:nvSpPr>
          <p:cNvPr id="10" name="Zone de texte 22"/>
          <p:cNvSpPr txBox="1">
            <a:spLocks noChangeArrowheads="1"/>
          </p:cNvSpPr>
          <p:nvPr/>
        </p:nvSpPr>
        <p:spPr bwMode="auto">
          <a:xfrm>
            <a:off x="1750219" y="3154204"/>
            <a:ext cx="1672250" cy="51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ctr" defTabSz="685800" eaLnBrk="0" fontAlgn="base" hangingPunct="0">
              <a:spcBef>
                <a:spcPct val="0"/>
              </a:spcBef>
              <a:spcAft>
                <a:spcPct val="0"/>
              </a:spcAft>
            </a:pPr>
            <a:r>
              <a:rPr lang="fr-FR" altLang="fr-FR"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7-10%</a:t>
            </a:r>
            <a:endParaRPr lang="fr-FR" altLang="fr-FR" sz="1100" dirty="0">
              <a:latin typeface="Times New Roman" panose="02020603050405020304" pitchFamily="18" charset="0"/>
              <a:cs typeface="Times New Roman" panose="02020603050405020304" pitchFamily="18" charset="0"/>
            </a:endParaRPr>
          </a:p>
          <a:p>
            <a:pPr algn="ctr" defTabSz="685800" eaLnBrk="0" fontAlgn="base" hangingPunct="0">
              <a:spcBef>
                <a:spcPct val="0"/>
              </a:spcBef>
              <a:spcAft>
                <a:spcPct val="0"/>
              </a:spcAft>
            </a:pPr>
            <a:r>
              <a:rPr lang="fr-FR" altLang="fr-FR" sz="11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Interventions pour petits groupes</a:t>
            </a:r>
            <a:endParaRPr lang="fr-FR" altLang="fr-FR" sz="1100" dirty="0">
              <a:latin typeface="Times New Roman" panose="02020603050405020304" pitchFamily="18" charset="0"/>
              <a:cs typeface="Times New Roman" panose="02020603050405020304" pitchFamily="18" charset="0"/>
            </a:endParaRPr>
          </a:p>
        </p:txBody>
      </p:sp>
      <p:sp>
        <p:nvSpPr>
          <p:cNvPr id="11" name="Rectangle à coins arrondis 10"/>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Soutien aux comportements positifs</a:t>
            </a:r>
            <a:endParaRPr lang="fr-BE" sz="2800" b="1" dirty="0">
              <a:solidFill>
                <a:srgbClr val="437E88"/>
              </a:solidFill>
            </a:endParaRPr>
          </a:p>
        </p:txBody>
      </p:sp>
    </p:spTree>
    <p:extLst>
      <p:ext uri="{BB962C8B-B14F-4D97-AF65-F5344CB8AC3E}">
        <p14:creationId xmlns:p14="http://schemas.microsoft.com/office/powerpoint/2010/main" val="36157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0"/>
          </p:nvPr>
        </p:nvSpPr>
        <p:spPr>
          <a:xfrm>
            <a:off x="553117" y="1799771"/>
            <a:ext cx="6852155" cy="2157792"/>
          </a:xfrm>
        </p:spPr>
        <p:txBody>
          <a:bodyPr/>
          <a:lstStyle/>
          <a:p>
            <a:r>
              <a:rPr lang="fr-BE" sz="2000" dirty="0" smtClean="0"/>
              <a:t>L’amélioration du climat de l’école</a:t>
            </a:r>
          </a:p>
          <a:p>
            <a:r>
              <a:rPr lang="fr-BE" sz="2000" dirty="0" smtClean="0"/>
              <a:t>La diminution des problèmes de comportements</a:t>
            </a:r>
          </a:p>
          <a:p>
            <a:r>
              <a:rPr lang="fr-BE" sz="2000" dirty="0" smtClean="0"/>
              <a:t>La diminution de l’absentéisme</a:t>
            </a:r>
          </a:p>
          <a:p>
            <a:endParaRPr lang="fr-BE" sz="1600" dirty="0"/>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Effets démontrés notamment sur</a:t>
            </a:r>
            <a:endParaRPr lang="fr-BE" sz="2000" dirty="0">
              <a:solidFill>
                <a:schemeClr val="tx1"/>
              </a:solidFill>
            </a:endParaRP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32652357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4433" y="464077"/>
            <a:ext cx="6956063" cy="531862"/>
          </a:xfrm>
        </p:spPr>
        <p:txBody>
          <a:bodyPr>
            <a:normAutofit fontScale="90000"/>
          </a:bodyPr>
          <a:lstStyle/>
          <a:p>
            <a:r>
              <a:rPr lang="fr-BE" dirty="0" smtClean="0">
                <a:solidFill>
                  <a:srgbClr val="002060"/>
                </a:solidFill>
              </a:rPr>
              <a:t/>
            </a:r>
            <a:br>
              <a:rPr lang="fr-BE" dirty="0" smtClean="0">
                <a:solidFill>
                  <a:srgbClr val="002060"/>
                </a:solidFill>
              </a:rPr>
            </a:br>
            <a:endParaRPr lang="fr-BE" dirty="0">
              <a:solidFill>
                <a:srgbClr val="002060"/>
              </a:solidFill>
            </a:endParaRPr>
          </a:p>
        </p:txBody>
      </p:sp>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4" name="Rectangle 3"/>
          <p:cNvSpPr/>
          <p:nvPr/>
        </p:nvSpPr>
        <p:spPr>
          <a:xfrm>
            <a:off x="629465" y="1145678"/>
            <a:ext cx="7092564" cy="4339650"/>
          </a:xfrm>
          <a:prstGeom prst="rect">
            <a:avLst/>
          </a:prstGeom>
        </p:spPr>
        <p:txBody>
          <a:bodyPr wrap="square">
            <a:spAutoFit/>
          </a:bodyPr>
          <a:lstStyle/>
          <a:p>
            <a:r>
              <a:rPr lang="fr-BE" dirty="0" smtClean="0"/>
              <a:t>Bernard, P.-Y. (2017). </a:t>
            </a:r>
            <a:r>
              <a:rPr lang="fr-BE" i="1" dirty="0" smtClean="0"/>
              <a:t>Le décrochage scolaire en France: du problème institutionnel aux politiques éducatives</a:t>
            </a:r>
            <a:r>
              <a:rPr lang="fr-BE" dirty="0" smtClean="0"/>
              <a:t>. Paris : </a:t>
            </a:r>
            <a:r>
              <a:rPr lang="fr-BE" dirty="0" err="1"/>
              <a:t>Cnesco</a:t>
            </a:r>
            <a:r>
              <a:rPr lang="fr-BE" dirty="0"/>
              <a:t>.</a:t>
            </a:r>
          </a:p>
          <a:p>
            <a:endParaRPr lang="fr-BE" dirty="0" smtClean="0"/>
          </a:p>
          <a:p>
            <a:r>
              <a:rPr lang="fr-BE" dirty="0" err="1" smtClean="0"/>
              <a:t>Monseur</a:t>
            </a:r>
            <a:r>
              <a:rPr lang="fr-BE" dirty="0" smtClean="0"/>
              <a:t> </a:t>
            </a:r>
            <a:r>
              <a:rPr lang="fr-BE" dirty="0"/>
              <a:t>et Baye (2017). </a:t>
            </a:r>
            <a:r>
              <a:rPr lang="fr-BE" i="1" dirty="0"/>
              <a:t>L’absentéisme en France: l’apport des données PISA</a:t>
            </a:r>
            <a:r>
              <a:rPr lang="fr-BE" dirty="0"/>
              <a:t>. </a:t>
            </a:r>
            <a:r>
              <a:rPr lang="fr-BE" dirty="0" smtClean="0"/>
              <a:t>Paris : </a:t>
            </a:r>
            <a:r>
              <a:rPr lang="fr-BE" dirty="0" err="1"/>
              <a:t>Cnesco</a:t>
            </a:r>
            <a:r>
              <a:rPr lang="fr-BE" dirty="0"/>
              <a:t>.</a:t>
            </a:r>
          </a:p>
          <a:p>
            <a:endParaRPr lang="fr-BE" dirty="0"/>
          </a:p>
          <a:p>
            <a:r>
              <a:rPr lang="fr-BE" dirty="0"/>
              <a:t>Moulin, S., </a:t>
            </a:r>
            <a:r>
              <a:rPr lang="fr-BE" dirty="0" err="1"/>
              <a:t>Doray</a:t>
            </a:r>
            <a:r>
              <a:rPr lang="fr-BE" dirty="0"/>
              <a:t>, P., Prévost, J.-G., &amp; </a:t>
            </a:r>
            <a:r>
              <a:rPr lang="fr-BE" dirty="0" err="1"/>
              <a:t>Delavictoire</a:t>
            </a:r>
            <a:r>
              <a:rPr lang="fr-BE" dirty="0"/>
              <a:t>, Q. (2014). La propagation internationale d’une représentation. Le cas du décrochage scolaire. </a:t>
            </a:r>
            <a:r>
              <a:rPr lang="fr-BE" i="1" dirty="0"/>
              <a:t>Histoire &amp; mesure</a:t>
            </a:r>
            <a:r>
              <a:rPr lang="fr-BE" dirty="0"/>
              <a:t>, </a:t>
            </a:r>
            <a:r>
              <a:rPr lang="fr-BE" i="1" dirty="0"/>
              <a:t>29(1</a:t>
            </a:r>
            <a:r>
              <a:rPr lang="fr-BE" dirty="0"/>
              <a:t>), 139-165</a:t>
            </a:r>
            <a:r>
              <a:rPr lang="fr-BE" dirty="0" smtClean="0"/>
              <a:t>.</a:t>
            </a:r>
          </a:p>
          <a:p>
            <a:endParaRPr lang="fr-BE" dirty="0"/>
          </a:p>
          <a:p>
            <a:r>
              <a:rPr lang="fr-BE" dirty="0" err="1"/>
              <a:t>Thibert</a:t>
            </a:r>
            <a:r>
              <a:rPr lang="fr-BE" dirty="0"/>
              <a:t>, R. (2013). le Décrochage scolaire : diversité des approches, diversité des dispositifs. </a:t>
            </a:r>
            <a:r>
              <a:rPr lang="fr-BE" i="1" dirty="0"/>
              <a:t>Dossier d’actualité veille et analyses</a:t>
            </a:r>
            <a:r>
              <a:rPr lang="fr-BE" dirty="0"/>
              <a:t>, </a:t>
            </a:r>
            <a:r>
              <a:rPr lang="fr-BE" i="1" dirty="0"/>
              <a:t>84</a:t>
            </a:r>
            <a:r>
              <a:rPr lang="fr-BE" dirty="0"/>
              <a:t>.</a:t>
            </a:r>
          </a:p>
          <a:p>
            <a:endParaRPr lang="fr-BE" sz="1400" dirty="0"/>
          </a:p>
          <a:p>
            <a:endParaRPr lang="fr-BE" sz="1400" dirty="0"/>
          </a:p>
          <a:p>
            <a:pPr>
              <a:buClr>
                <a:srgbClr val="009999"/>
              </a:buClr>
            </a:pPr>
            <a:endParaRPr lang="fr-BE" sz="3200" dirty="0">
              <a:solidFill>
                <a:srgbClr val="002060"/>
              </a:solidFill>
            </a:endParaRPr>
          </a:p>
        </p:txBody>
      </p:sp>
      <p:sp>
        <p:nvSpPr>
          <p:cNvPr id="7" name="Rectangle à coins arrondis 6"/>
          <p:cNvSpPr/>
          <p:nvPr/>
        </p:nvSpPr>
        <p:spPr>
          <a:xfrm>
            <a:off x="364433" y="290147"/>
            <a:ext cx="7759129" cy="507464"/>
          </a:xfrm>
          <a:prstGeom prst="roundRect">
            <a:avLst/>
          </a:prstGeom>
          <a:solidFill>
            <a:srgbClr val="437E88"/>
          </a:solid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chemeClr val="bg1"/>
                </a:solidFill>
              </a:rPr>
              <a:t>Références (sélection)</a:t>
            </a:r>
            <a:endParaRPr lang="fr-BE" sz="2800" b="1" dirty="0"/>
          </a:p>
        </p:txBody>
      </p:sp>
    </p:spTree>
    <p:extLst>
      <p:ext uri="{BB962C8B-B14F-4D97-AF65-F5344CB8AC3E}">
        <p14:creationId xmlns:p14="http://schemas.microsoft.com/office/powerpoint/2010/main" val="2076207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Paradoxe</a:t>
            </a:r>
            <a:endParaRPr lang="fr-BE" sz="2000" dirty="0">
              <a:solidFill>
                <a:schemeClr val="tx1"/>
              </a:solidFill>
            </a:endParaRPr>
          </a:p>
        </p:txBody>
      </p:sp>
      <p:sp>
        <p:nvSpPr>
          <p:cNvPr id="9" name="ZoneTexte 8"/>
          <p:cNvSpPr txBox="1"/>
          <p:nvPr/>
        </p:nvSpPr>
        <p:spPr>
          <a:xfrm>
            <a:off x="1001486" y="1221600"/>
            <a:ext cx="7098906" cy="3785652"/>
          </a:xfrm>
          <a:prstGeom prst="rect">
            <a:avLst/>
          </a:prstGeom>
          <a:noFill/>
        </p:spPr>
        <p:txBody>
          <a:bodyPr wrap="square" rtlCol="0">
            <a:spAutoFit/>
          </a:bodyPr>
          <a:lstStyle/>
          <a:p>
            <a:pPr lvl="0" algn="just"/>
            <a:r>
              <a:rPr lang="fr-BE" sz="2000" dirty="0" smtClean="0"/>
              <a:t>Le nombre de sorties sans diplôme ou faiblement qualifiées est en régression depuis 30 ans </a:t>
            </a:r>
          </a:p>
          <a:p>
            <a:pPr lvl="0" algn="just"/>
            <a:endParaRPr lang="fr-BE" sz="2000" dirty="0" smtClean="0"/>
          </a:p>
          <a:p>
            <a:pPr lvl="0" algn="just"/>
            <a:r>
              <a:rPr lang="fr-BE" sz="2000" b="1" dirty="0" smtClean="0">
                <a:solidFill>
                  <a:schemeClr val="accent1">
                    <a:lumMod val="50000"/>
                  </a:schemeClr>
                </a:solidFill>
                <a:latin typeface="+mj-lt"/>
              </a:rPr>
              <a:t>MAIS</a:t>
            </a:r>
          </a:p>
          <a:p>
            <a:pPr lvl="0" algn="just"/>
            <a:r>
              <a:rPr lang="fr-BE" sz="2000" dirty="0" smtClean="0"/>
              <a:t>La massification de l’enseignement secondaire ne s’est pas accompagnée de changements organisationnels permettant à tous de tirer parti de la massification</a:t>
            </a:r>
          </a:p>
          <a:p>
            <a:pPr lvl="0" algn="just"/>
            <a:endParaRPr lang="fr-BE" sz="2000" dirty="0" smtClean="0"/>
          </a:p>
          <a:p>
            <a:pPr algn="just"/>
            <a:r>
              <a:rPr lang="fr-BE" sz="2000" b="1" dirty="0">
                <a:solidFill>
                  <a:schemeClr val="accent1">
                    <a:lumMod val="50000"/>
                  </a:schemeClr>
                </a:solidFill>
                <a:latin typeface="+mj-lt"/>
              </a:rPr>
              <a:t>D’OÙ</a:t>
            </a:r>
          </a:p>
          <a:p>
            <a:pPr lvl="0" algn="just"/>
            <a:r>
              <a:rPr lang="fr-BE" sz="2000" dirty="0" smtClean="0"/>
              <a:t>Dans une société sur-scolarisée et dans un contexte de crise, les peu diplômés courent un risque majeur d’exclusion professionnelle et sociale</a:t>
            </a:r>
            <a:endParaRPr lang="fr-BE" sz="2000" dirty="0"/>
          </a:p>
        </p:txBody>
      </p:sp>
    </p:spTree>
    <p:extLst>
      <p:ext uri="{BB962C8B-B14F-4D97-AF65-F5344CB8AC3E}">
        <p14:creationId xmlns:p14="http://schemas.microsoft.com/office/powerpoint/2010/main" val="1355567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36723" y="865908"/>
            <a:ext cx="8398567" cy="3453427"/>
          </a:xfrm>
        </p:spPr>
        <p:txBody>
          <a:bodyPr/>
          <a:lstStyle/>
          <a:p>
            <a:r>
              <a:rPr lang="fr-BE" dirty="0" smtClean="0">
                <a:solidFill>
                  <a:srgbClr val="002060"/>
                </a:solidFill>
              </a:rPr>
              <a:t> </a:t>
            </a:r>
            <a:endParaRPr lang="fr-BE" dirty="0">
              <a:solidFill>
                <a:srgbClr val="002060"/>
              </a:solidFill>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
        <p:nvSpPr>
          <p:cNvPr id="6" name="Espace réservé du contenu 2"/>
          <p:cNvSpPr txBox="1">
            <a:spLocks/>
          </p:cNvSpPr>
          <p:nvPr/>
        </p:nvSpPr>
        <p:spPr>
          <a:xfrm>
            <a:off x="353825" y="1366220"/>
            <a:ext cx="8321047" cy="366695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2">
                  <a:lumMod val="75000"/>
                </a:schemeClr>
              </a:buClr>
              <a:buNone/>
            </a:pPr>
            <a:endParaRPr lang="fr-BE" sz="2400" dirty="0">
              <a:solidFill>
                <a:srgbClr val="002060"/>
              </a:solidFill>
            </a:endParaRPr>
          </a:p>
        </p:txBody>
      </p:sp>
      <p:sp>
        <p:nvSpPr>
          <p:cNvPr id="7" name="Rectangle à coins arrondis 6"/>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Paradoxe</a:t>
            </a:r>
            <a:endParaRPr lang="fr-BE" sz="2000" dirty="0">
              <a:solidFill>
                <a:schemeClr val="tx1"/>
              </a:solidFill>
            </a:endParaRPr>
          </a:p>
        </p:txBody>
      </p:sp>
      <p:sp>
        <p:nvSpPr>
          <p:cNvPr id="9" name="ZoneTexte 8"/>
          <p:cNvSpPr txBox="1"/>
          <p:nvPr/>
        </p:nvSpPr>
        <p:spPr>
          <a:xfrm>
            <a:off x="788546" y="1957601"/>
            <a:ext cx="7098906" cy="707886"/>
          </a:xfrm>
          <a:prstGeom prst="rect">
            <a:avLst/>
          </a:prstGeom>
          <a:noFill/>
        </p:spPr>
        <p:txBody>
          <a:bodyPr wrap="square" rtlCol="0">
            <a:spAutoFit/>
          </a:bodyPr>
          <a:lstStyle/>
          <a:p>
            <a:r>
              <a:rPr lang="fr-BE" sz="2000" dirty="0"/>
              <a:t>« Le nouveau nom de l’échec scolaire » ? </a:t>
            </a:r>
          </a:p>
          <a:p>
            <a:pPr algn="r"/>
            <a:r>
              <a:rPr lang="fr-BE" sz="2000" dirty="0" err="1"/>
              <a:t>Glasman</a:t>
            </a:r>
            <a:r>
              <a:rPr lang="fr-BE" sz="2000" dirty="0"/>
              <a:t>, 2012 cité par Hugon, 2013</a:t>
            </a:r>
          </a:p>
        </p:txBody>
      </p:sp>
    </p:spTree>
    <p:extLst>
      <p:ext uri="{BB962C8B-B14F-4D97-AF65-F5344CB8AC3E}">
        <p14:creationId xmlns:p14="http://schemas.microsoft.com/office/powerpoint/2010/main" val="3361369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364433" y="2133461"/>
            <a:ext cx="7759129" cy="507464"/>
          </a:xfrm>
          <a:prstGeom prst="roundRect">
            <a:avLst/>
          </a:prstGeom>
          <a:solidFill>
            <a:srgbClr val="437E88"/>
          </a:solid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chemeClr val="bg1"/>
                </a:solidFill>
              </a:rPr>
              <a:t>Conséquences et facteurs</a:t>
            </a:r>
            <a:endParaRPr lang="fr-BE" sz="2800" b="1"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18733094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0"/>
          </p:nvPr>
        </p:nvSpPr>
        <p:spPr>
          <a:xfrm>
            <a:off x="807313" y="1436914"/>
            <a:ext cx="7959316" cy="2723849"/>
          </a:xfrm>
        </p:spPr>
        <p:txBody>
          <a:bodyPr/>
          <a:lstStyle/>
          <a:p>
            <a:r>
              <a:rPr lang="fr-BE" sz="2400" dirty="0" smtClean="0"/>
              <a:t>Chômage, inactivité, type d’emploi</a:t>
            </a:r>
            <a:endParaRPr lang="fr-BE" sz="2400" dirty="0"/>
          </a:p>
          <a:p>
            <a:r>
              <a:rPr lang="fr-BE" sz="2400" dirty="0"/>
              <a:t>Moindre rémunération</a:t>
            </a:r>
          </a:p>
          <a:p>
            <a:r>
              <a:rPr lang="fr-BE" sz="2400" dirty="0"/>
              <a:t>Santé</a:t>
            </a:r>
          </a:p>
          <a:p>
            <a:r>
              <a:rPr lang="fr-BE" sz="2400" dirty="0"/>
              <a:t>Problèmes d’intégration </a:t>
            </a:r>
            <a:r>
              <a:rPr lang="fr-BE" sz="2400" dirty="0" smtClean="0"/>
              <a:t>sociale et citoyenne</a:t>
            </a:r>
            <a:endParaRPr lang="fr-BE" sz="2400" dirty="0"/>
          </a:p>
          <a:p>
            <a:r>
              <a:rPr lang="fr-BE" sz="2400" dirty="0"/>
              <a:t>Criminalité</a:t>
            </a:r>
          </a:p>
          <a:p>
            <a:r>
              <a:rPr lang="fr-BE" sz="2400" dirty="0"/>
              <a:t>Reproduction pour les enfants</a:t>
            </a:r>
          </a:p>
          <a:p>
            <a:endParaRPr lang="fr-BE" dirty="0"/>
          </a:p>
        </p:txBody>
      </p:sp>
      <p:sp>
        <p:nvSpPr>
          <p:cNvPr id="6" name="Rectangle à coins arrondis 5"/>
          <p:cNvSpPr/>
          <p:nvPr/>
        </p:nvSpPr>
        <p:spPr>
          <a:xfrm>
            <a:off x="353826" y="358444"/>
            <a:ext cx="7759129" cy="507464"/>
          </a:xfrm>
          <a:prstGeom prst="roundRect">
            <a:avLst/>
          </a:prstGeom>
          <a:noFill/>
          <a:ln>
            <a:solidFill>
              <a:srgbClr val="437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800" b="1" dirty="0" smtClean="0">
                <a:solidFill>
                  <a:srgbClr val="437E88"/>
                </a:solidFill>
              </a:rPr>
              <a:t>Conséquences</a:t>
            </a:r>
            <a:endParaRPr lang="fr-BE" sz="2000" dirty="0">
              <a:solidFill>
                <a:schemeClr val="tx1"/>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452" y="4319336"/>
            <a:ext cx="1119607" cy="624753"/>
          </a:xfrm>
          <a:prstGeom prst="rect">
            <a:avLst/>
          </a:prstGeom>
        </p:spPr>
      </p:pic>
    </p:spTree>
    <p:extLst>
      <p:ext uri="{BB962C8B-B14F-4D97-AF65-F5344CB8AC3E}">
        <p14:creationId xmlns:p14="http://schemas.microsoft.com/office/powerpoint/2010/main" val="21775079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ide15-16">
  <a:themeElements>
    <a:clrScheme name="Personnalisé 2">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9183A1"/>
      </a:hlink>
      <a:folHlink>
        <a:srgbClr val="93296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tiguïté">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 xmlns:thm15="http://schemas.microsoft.com/office/thememl/2012/main" name="AIDE 15-16" id="{D0E1358A-434E-458B-9F8F-A1CD4B7118A7}" vid="{A50BC508-48B8-482B-B155-097D394643A7}"/>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Aide15-16</Template>
  <TotalTime>2184</TotalTime>
  <Words>2526</Words>
  <Application>Microsoft Office PowerPoint</Application>
  <PresentationFormat>Affichage à l'écran (16:9)</PresentationFormat>
  <Paragraphs>497</Paragraphs>
  <Slides>52</Slides>
  <Notes>5</Notes>
  <HiddenSlides>0</HiddenSlides>
  <MMClips>0</MMClips>
  <ScaleCrop>false</ScaleCrop>
  <HeadingPairs>
    <vt:vector size="4" baseType="variant">
      <vt:variant>
        <vt:lpstr>Thème</vt:lpstr>
      </vt:variant>
      <vt:variant>
        <vt:i4>2</vt:i4>
      </vt:variant>
      <vt:variant>
        <vt:lpstr>Titres des diapositives</vt:lpstr>
      </vt:variant>
      <vt:variant>
        <vt:i4>52</vt:i4>
      </vt:variant>
    </vt:vector>
  </HeadingPairs>
  <TitlesOfParts>
    <vt:vector size="54" baseType="lpstr">
      <vt:lpstr>Aide15-16</vt:lpstr>
      <vt:lpstr>Conception personnalisée</vt:lpstr>
      <vt:lpstr>Le décrochage scolaire Comprendre les mécanismes, explorer les pistes d’interventions efficaces</vt:lpstr>
      <vt:lpstr> </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Une histoire de relations humaines ?  </vt:lpstr>
      <vt:lpstr>Présentation PowerPoint</vt:lpstr>
      <vt:lpstr>Méthodologie</vt:lpstr>
      <vt:lpstr>Méthodologie</vt:lpstr>
      <vt:lpstr>Résultats – Fréquence de l’absentéisme</vt:lpstr>
      <vt:lpstr>Présentation PowerPoint</vt:lpstr>
      <vt:lpstr>Différences entre écoles en termes d’absentéisme</vt:lpstr>
      <vt:lpstr>Risque de fréquenter une école défavorisée pour un élève défavorisé</vt:lpstr>
      <vt:lpstr>Absentéisme et statut socioéconomique</vt:lpstr>
      <vt:lpstr>Absentéisme : SES et performances</vt:lpstr>
      <vt:lpstr>Absentéisme: SES, performances et absentéisme des pairs</vt:lpstr>
      <vt:lpstr>Présentation PowerPoint</vt:lpstr>
      <vt:lpstr>Facteurs liés à l’absentéisme</vt:lpstr>
      <vt:lpstr>Spécificités et convergences entre la FWB et les autres pays</vt:lpstr>
      <vt:lpstr>Conclusions</vt:lpstr>
      <vt:lpstr>Conclusions</vt:lpstr>
      <vt:lpstr>Motifs de décrochage auto-rapportés</vt:lpstr>
      <vt:lpstr>Trois-quarts des jeunes choississent</vt:lpstr>
      <vt:lpstr>Présentation PowerPoint</vt:lpstr>
      <vt:lpstr>Ruptures des contrats d’apprentissage</vt:lpstr>
      <vt:lpstr>Ruptures des contrats d’apprentissage</vt:lpstr>
      <vt:lpstr>Ruptures des contrats d’apprentissage</vt:lpstr>
      <vt:lpstr>Ruptures des contrats d’apprentissage</vt:lpstr>
      <vt:lpstr>Motifs de rupture de contrat</vt:lpstr>
      <vt:lpstr>Motifs de rupture de contrat</vt:lpstr>
      <vt:lpstr>Présentation PowerPoint</vt:lpstr>
      <vt:lpstr>Systèmes éducatifs </vt:lpstr>
      <vt:lpstr>Dispositifs (programmes) de lutte </vt:lpstr>
      <vt:lpstr> </vt:lpstr>
      <vt:lpstr> </vt:lpstr>
      <vt:lpstr> </vt:lpstr>
      <vt:lpstr>Présentation PowerPoint</vt:lpstr>
      <vt:lpstr>Présentation PowerPoint</vt:lpstr>
      <vt:lpstr>Présentation PowerPoint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Valerie</dc:creator>
  <cp:lastModifiedBy>Ariane Baye</cp:lastModifiedBy>
  <cp:revision>110</cp:revision>
  <cp:lastPrinted>2018-11-13T00:33:29Z</cp:lastPrinted>
  <dcterms:created xsi:type="dcterms:W3CDTF">2018-10-31T12:12:28Z</dcterms:created>
  <dcterms:modified xsi:type="dcterms:W3CDTF">2019-06-14T14:46:52Z</dcterms:modified>
</cp:coreProperties>
</file>