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3"/>
  </p:handoutMasterIdLst>
  <p:sldIdLst>
    <p:sldId id="269" r:id="rId2"/>
  </p:sldIdLst>
  <p:sldSz cx="21383625" cy="30275213"/>
  <p:notesSz cx="7104063" cy="10234613"/>
  <p:defaultTextStyle>
    <a:defPPr>
      <a:defRPr lang="fr-FR"/>
    </a:defPPr>
    <a:lvl1pPr marL="0" algn="l" defTabSz="1475933" rtl="0" eaLnBrk="1" latinLnBrk="0" hangingPunct="1">
      <a:defRPr sz="5811" kern="1200">
        <a:solidFill>
          <a:schemeClr val="tx1"/>
        </a:solidFill>
        <a:latin typeface="+mn-lt"/>
        <a:ea typeface="+mn-ea"/>
        <a:cs typeface="+mn-cs"/>
      </a:defRPr>
    </a:lvl1pPr>
    <a:lvl2pPr marL="1475933" algn="l" defTabSz="1475933" rtl="0" eaLnBrk="1" latinLnBrk="0" hangingPunct="1">
      <a:defRPr sz="5811" kern="1200">
        <a:solidFill>
          <a:schemeClr val="tx1"/>
        </a:solidFill>
        <a:latin typeface="+mn-lt"/>
        <a:ea typeface="+mn-ea"/>
        <a:cs typeface="+mn-cs"/>
      </a:defRPr>
    </a:lvl2pPr>
    <a:lvl3pPr marL="2951866" algn="l" defTabSz="1475933" rtl="0" eaLnBrk="1" latinLnBrk="0" hangingPunct="1">
      <a:defRPr sz="5811" kern="1200">
        <a:solidFill>
          <a:schemeClr val="tx1"/>
        </a:solidFill>
        <a:latin typeface="+mn-lt"/>
        <a:ea typeface="+mn-ea"/>
        <a:cs typeface="+mn-cs"/>
      </a:defRPr>
    </a:lvl3pPr>
    <a:lvl4pPr marL="4427799" algn="l" defTabSz="1475933" rtl="0" eaLnBrk="1" latinLnBrk="0" hangingPunct="1">
      <a:defRPr sz="5811" kern="1200">
        <a:solidFill>
          <a:schemeClr val="tx1"/>
        </a:solidFill>
        <a:latin typeface="+mn-lt"/>
        <a:ea typeface="+mn-ea"/>
        <a:cs typeface="+mn-cs"/>
      </a:defRPr>
    </a:lvl4pPr>
    <a:lvl5pPr marL="5903732" algn="l" defTabSz="1475933" rtl="0" eaLnBrk="1" latinLnBrk="0" hangingPunct="1">
      <a:defRPr sz="5811" kern="1200">
        <a:solidFill>
          <a:schemeClr val="tx1"/>
        </a:solidFill>
        <a:latin typeface="+mn-lt"/>
        <a:ea typeface="+mn-ea"/>
        <a:cs typeface="+mn-cs"/>
      </a:defRPr>
    </a:lvl5pPr>
    <a:lvl6pPr marL="7379665" algn="l" defTabSz="1475933" rtl="0" eaLnBrk="1" latinLnBrk="0" hangingPunct="1">
      <a:defRPr sz="5811" kern="1200">
        <a:solidFill>
          <a:schemeClr val="tx1"/>
        </a:solidFill>
        <a:latin typeface="+mn-lt"/>
        <a:ea typeface="+mn-ea"/>
        <a:cs typeface="+mn-cs"/>
      </a:defRPr>
    </a:lvl6pPr>
    <a:lvl7pPr marL="8855598" algn="l" defTabSz="1475933" rtl="0" eaLnBrk="1" latinLnBrk="0" hangingPunct="1">
      <a:defRPr sz="5811" kern="1200">
        <a:solidFill>
          <a:schemeClr val="tx1"/>
        </a:solidFill>
        <a:latin typeface="+mn-lt"/>
        <a:ea typeface="+mn-ea"/>
        <a:cs typeface="+mn-cs"/>
      </a:defRPr>
    </a:lvl7pPr>
    <a:lvl8pPr marL="10331531" algn="l" defTabSz="1475933" rtl="0" eaLnBrk="1" latinLnBrk="0" hangingPunct="1">
      <a:defRPr sz="5811" kern="1200">
        <a:solidFill>
          <a:schemeClr val="tx1"/>
        </a:solidFill>
        <a:latin typeface="+mn-lt"/>
        <a:ea typeface="+mn-ea"/>
        <a:cs typeface="+mn-cs"/>
      </a:defRPr>
    </a:lvl8pPr>
    <a:lvl9pPr marL="11807464" algn="l" defTabSz="1475933" rtl="0" eaLnBrk="1" latinLnBrk="0" hangingPunct="1">
      <a:defRPr sz="58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3C"/>
    <a:srgbClr val="F1F1F0"/>
    <a:srgbClr val="FFFFFF"/>
    <a:srgbClr val="F8AA00"/>
    <a:srgbClr val="C6C0B4"/>
    <a:srgbClr val="006972"/>
    <a:srgbClr val="00707F"/>
    <a:srgbClr val="5FA4B0"/>
    <a:srgbClr val="175865"/>
    <a:srgbClr val="5B2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F1CC0-E839-45BD-A2B9-2E9BE43C3ED6}" v="334" dt="2019-02-12T09:59:03.22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p:scale>
          <a:sx n="50" d="100"/>
          <a:sy n="50" d="100"/>
        </p:scale>
        <p:origin x="60" y="-6444"/>
      </p:cViewPr>
      <p:guideLst>
        <p:guide orient="horz" pos="9536"/>
        <p:guide pos="6735"/>
      </p:guideLst>
    </p:cSldViewPr>
  </p:slideViewPr>
  <p:notesTextViewPr>
    <p:cViewPr>
      <p:scale>
        <a:sx n="1" d="1"/>
        <a:sy n="1" d="1"/>
      </p:scale>
      <p:origin x="0" y="0"/>
    </p:cViewPr>
  </p:notesTextViewPr>
  <p:notesViewPr>
    <p:cSldViewPr snapToGrid="0" showGuides="1">
      <p:cViewPr varScale="1">
        <p:scale>
          <a:sx n="86" d="100"/>
          <a:sy n="86" d="100"/>
        </p:scale>
        <p:origin x="3720" y="108"/>
      </p:cViewPr>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iotr\Documents\TGA_201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iotr\Documents\TGA_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2444754168671"/>
          <c:y val="3.1631110213787381E-2"/>
          <c:w val="0.87655782660100412"/>
          <c:h val="0.76959867196087672"/>
        </c:manualLayout>
      </c:layout>
      <c:scatterChart>
        <c:scatterStyle val="lineMarker"/>
        <c:varyColors val="0"/>
        <c:ser>
          <c:idx val="0"/>
          <c:order val="0"/>
          <c:tx>
            <c:strRef>
              <c:f>'Rc'!$G$3</c:f>
              <c:strCache>
                <c:ptCount val="1"/>
                <c:pt idx="0">
                  <c:v>RFA_REF</c:v>
                </c:pt>
              </c:strCache>
            </c:strRef>
          </c:tx>
          <c:spPr>
            <a:ln w="28575" cap="rnd">
              <a:solidFill>
                <a:srgbClr val="0070C0"/>
              </a:solidFill>
              <a:round/>
            </a:ln>
            <a:effectLst/>
          </c:spPr>
          <c:marker>
            <c:symbol val="square"/>
            <c:size val="7"/>
            <c:spPr>
              <a:solidFill>
                <a:srgbClr val="0070C0"/>
              </a:solidFill>
              <a:ln w="9525">
                <a:solidFill>
                  <a:srgbClr val="0070C0"/>
                </a:solidFill>
                <a:round/>
              </a:ln>
              <a:effectLst/>
            </c:spPr>
          </c:marker>
          <c:errBars>
            <c:errDir val="y"/>
            <c:errBarType val="both"/>
            <c:errValType val="cust"/>
            <c:noEndCap val="0"/>
            <c:plus>
              <c:numRef>
                <c:f>'Rc'!$C$15:$E$15</c:f>
                <c:numCache>
                  <c:formatCode>General</c:formatCode>
                  <c:ptCount val="3"/>
                  <c:pt idx="0">
                    <c:v>6.7052218456960591E-2</c:v>
                  </c:pt>
                  <c:pt idx="1">
                    <c:v>0.42428292447375315</c:v>
                  </c:pt>
                  <c:pt idx="2">
                    <c:v>0.76360722888145161</c:v>
                  </c:pt>
                </c:numCache>
              </c:numRef>
            </c:plus>
            <c:minus>
              <c:numRef>
                <c:f>'Rc'!$C$15:$E$15</c:f>
                <c:numCache>
                  <c:formatCode>General</c:formatCode>
                  <c:ptCount val="3"/>
                  <c:pt idx="0">
                    <c:v>6.7052218456960591E-2</c:v>
                  </c:pt>
                  <c:pt idx="1">
                    <c:v>0.42428292447375315</c:v>
                  </c:pt>
                  <c:pt idx="2">
                    <c:v>0.76360722888145161</c:v>
                  </c:pt>
                </c:numCache>
              </c:numRef>
            </c:minus>
            <c:spPr>
              <a:noFill/>
              <a:ln w="9525">
                <a:solidFill>
                  <a:schemeClr val="tx1">
                    <a:lumMod val="65000"/>
                    <a:lumOff val="35000"/>
                  </a:schemeClr>
                </a:solidFill>
                <a:round/>
              </a:ln>
              <a:effectLst/>
            </c:spPr>
          </c:errBars>
          <c:xVal>
            <c:numRef>
              <c:f>'Rc'!$H$2:$J$2</c:f>
              <c:numCache>
                <c:formatCode>General</c:formatCode>
                <c:ptCount val="3"/>
                <c:pt idx="0">
                  <c:v>7</c:v>
                </c:pt>
                <c:pt idx="1">
                  <c:v>28</c:v>
                </c:pt>
                <c:pt idx="2">
                  <c:v>56</c:v>
                </c:pt>
              </c:numCache>
            </c:numRef>
          </c:xVal>
          <c:yVal>
            <c:numRef>
              <c:f>'Rc'!$H$3:$J$3</c:f>
              <c:numCache>
                <c:formatCode>0.00</c:formatCode>
                <c:ptCount val="3"/>
                <c:pt idx="0">
                  <c:v>0.29800000000000004</c:v>
                </c:pt>
                <c:pt idx="1">
                  <c:v>2.4479999999999995</c:v>
                </c:pt>
                <c:pt idx="2">
                  <c:v>5.5179999999999989</c:v>
                </c:pt>
              </c:numCache>
            </c:numRef>
          </c:yVal>
          <c:smooth val="0"/>
          <c:extLst>
            <c:ext xmlns:c16="http://schemas.microsoft.com/office/drawing/2014/chart" uri="{C3380CC4-5D6E-409C-BE32-E72D297353CC}">
              <c16:uniqueId val="{00000000-90E7-407F-BF8E-25D1552C02C4}"/>
            </c:ext>
          </c:extLst>
        </c:ser>
        <c:ser>
          <c:idx val="2"/>
          <c:order val="1"/>
          <c:tx>
            <c:strRef>
              <c:f>'Rc'!$G$5</c:f>
              <c:strCache>
                <c:ptCount val="1"/>
                <c:pt idx="0">
                  <c:v>RFA_CaO_2</c:v>
                </c:pt>
              </c:strCache>
            </c:strRef>
          </c:tx>
          <c:spPr>
            <a:ln w="28575" cap="rnd">
              <a:solidFill>
                <a:srgbClr val="0070C0"/>
              </a:solidFill>
              <a:prstDash val="sysDot"/>
              <a:round/>
            </a:ln>
            <a:effectLst/>
          </c:spPr>
          <c:marker>
            <c:symbol val="triangle"/>
            <c:size val="7"/>
            <c:spPr>
              <a:solidFill>
                <a:srgbClr val="0070C0"/>
              </a:solidFill>
              <a:ln w="9525">
                <a:solidFill>
                  <a:srgbClr val="0070C0"/>
                </a:solidFill>
                <a:round/>
              </a:ln>
              <a:effectLst/>
            </c:spPr>
          </c:marker>
          <c:errBars>
            <c:errDir val="y"/>
            <c:errBarType val="both"/>
            <c:errValType val="cust"/>
            <c:noEndCap val="0"/>
            <c:plus>
              <c:numRef>
                <c:f>'Rc'!$C$17:$E$17</c:f>
                <c:numCache>
                  <c:formatCode>General</c:formatCode>
                  <c:ptCount val="3"/>
                  <c:pt idx="0">
                    <c:v>8.9666047085839543E-2</c:v>
                  </c:pt>
                  <c:pt idx="1">
                    <c:v>0.31542986542177637</c:v>
                  </c:pt>
                  <c:pt idx="2">
                    <c:v>0.7172168430816479</c:v>
                  </c:pt>
                </c:numCache>
              </c:numRef>
            </c:plus>
            <c:minus>
              <c:numRef>
                <c:f>'Rc'!$C$17:$E$17</c:f>
                <c:numCache>
                  <c:formatCode>General</c:formatCode>
                  <c:ptCount val="3"/>
                  <c:pt idx="0">
                    <c:v>8.9666047085839543E-2</c:v>
                  </c:pt>
                  <c:pt idx="1">
                    <c:v>0.31542986542177637</c:v>
                  </c:pt>
                  <c:pt idx="2">
                    <c:v>0.7172168430816479</c:v>
                  </c:pt>
                </c:numCache>
              </c:numRef>
            </c:minus>
            <c:spPr>
              <a:noFill/>
              <a:ln w="9525">
                <a:solidFill>
                  <a:schemeClr val="tx1">
                    <a:lumMod val="65000"/>
                    <a:lumOff val="35000"/>
                  </a:schemeClr>
                </a:solidFill>
                <a:round/>
              </a:ln>
              <a:effectLst/>
            </c:spPr>
          </c:errBars>
          <c:xVal>
            <c:numRef>
              <c:f>'Rc'!$H$2:$J$2</c:f>
              <c:numCache>
                <c:formatCode>General</c:formatCode>
                <c:ptCount val="3"/>
                <c:pt idx="0">
                  <c:v>7</c:v>
                </c:pt>
                <c:pt idx="1">
                  <c:v>28</c:v>
                </c:pt>
                <c:pt idx="2">
                  <c:v>56</c:v>
                </c:pt>
              </c:numCache>
            </c:numRef>
          </c:xVal>
          <c:yVal>
            <c:numRef>
              <c:f>'Rc'!$H$5:$J$5</c:f>
              <c:numCache>
                <c:formatCode>0.00</c:formatCode>
                <c:ptCount val="3"/>
                <c:pt idx="0">
                  <c:v>1.0900000000000001</c:v>
                </c:pt>
                <c:pt idx="1">
                  <c:v>4.2380000000000004</c:v>
                </c:pt>
                <c:pt idx="2">
                  <c:v>6.38</c:v>
                </c:pt>
              </c:numCache>
            </c:numRef>
          </c:yVal>
          <c:smooth val="0"/>
          <c:extLst>
            <c:ext xmlns:c16="http://schemas.microsoft.com/office/drawing/2014/chart" uri="{C3380CC4-5D6E-409C-BE32-E72D297353CC}">
              <c16:uniqueId val="{00000001-90E7-407F-BF8E-25D1552C02C4}"/>
            </c:ext>
          </c:extLst>
        </c:ser>
        <c:ser>
          <c:idx val="3"/>
          <c:order val="2"/>
          <c:tx>
            <c:strRef>
              <c:f>'Rc'!$G$6</c:f>
              <c:strCache>
                <c:ptCount val="1"/>
                <c:pt idx="0">
                  <c:v>RFA_CaO_5</c:v>
                </c:pt>
              </c:strCache>
            </c:strRef>
          </c:tx>
          <c:spPr>
            <a:ln w="28575" cap="rnd">
              <a:solidFill>
                <a:srgbClr val="0070C0"/>
              </a:solidFill>
              <a:prstDash val="dash"/>
              <a:round/>
            </a:ln>
            <a:effectLst/>
          </c:spPr>
          <c:marker>
            <c:symbol val="x"/>
            <c:size val="6"/>
            <c:spPr>
              <a:solidFill>
                <a:srgbClr val="0070C0"/>
              </a:solidFill>
              <a:ln w="9525">
                <a:solidFill>
                  <a:srgbClr val="0070C0"/>
                </a:solidFill>
                <a:round/>
              </a:ln>
              <a:effectLst/>
            </c:spPr>
          </c:marker>
          <c:errBars>
            <c:errDir val="y"/>
            <c:errBarType val="both"/>
            <c:errValType val="cust"/>
            <c:noEndCap val="0"/>
            <c:plus>
              <c:numRef>
                <c:f>'Rc'!$C$18:$E$18</c:f>
                <c:numCache>
                  <c:formatCode>General</c:formatCode>
                  <c:ptCount val="3"/>
                  <c:pt idx="0">
                    <c:v>0.11637869220780926</c:v>
                  </c:pt>
                  <c:pt idx="1">
                    <c:v>0.48201244797204151</c:v>
                  </c:pt>
                  <c:pt idx="2">
                    <c:v>1.7909983249573351</c:v>
                  </c:pt>
                </c:numCache>
              </c:numRef>
            </c:plus>
            <c:minus>
              <c:numRef>
                <c:f>'Rc'!$C$18:$E$18</c:f>
                <c:numCache>
                  <c:formatCode>General</c:formatCode>
                  <c:ptCount val="3"/>
                  <c:pt idx="0">
                    <c:v>0.11637869220780926</c:v>
                  </c:pt>
                  <c:pt idx="1">
                    <c:v>0.48201244797204151</c:v>
                  </c:pt>
                  <c:pt idx="2">
                    <c:v>1.7909983249573351</c:v>
                  </c:pt>
                </c:numCache>
              </c:numRef>
            </c:minus>
            <c:spPr>
              <a:noFill/>
              <a:ln w="9525">
                <a:solidFill>
                  <a:schemeClr val="tx1">
                    <a:lumMod val="65000"/>
                    <a:lumOff val="35000"/>
                  </a:schemeClr>
                </a:solidFill>
                <a:round/>
              </a:ln>
              <a:effectLst/>
            </c:spPr>
          </c:errBars>
          <c:xVal>
            <c:numRef>
              <c:f>'Rc'!$H$2:$J$2</c:f>
              <c:numCache>
                <c:formatCode>General</c:formatCode>
                <c:ptCount val="3"/>
                <c:pt idx="0">
                  <c:v>7</c:v>
                </c:pt>
                <c:pt idx="1">
                  <c:v>28</c:v>
                </c:pt>
                <c:pt idx="2">
                  <c:v>56</c:v>
                </c:pt>
              </c:numCache>
            </c:numRef>
          </c:xVal>
          <c:yVal>
            <c:numRef>
              <c:f>'Rc'!$H$6:$J$6</c:f>
              <c:numCache>
                <c:formatCode>0.00</c:formatCode>
                <c:ptCount val="3"/>
                <c:pt idx="0">
                  <c:v>3.0439999999999996</c:v>
                </c:pt>
                <c:pt idx="1">
                  <c:v>7.0920000000000005</c:v>
                </c:pt>
                <c:pt idx="2">
                  <c:v>10.355</c:v>
                </c:pt>
              </c:numCache>
            </c:numRef>
          </c:yVal>
          <c:smooth val="0"/>
          <c:extLst>
            <c:ext xmlns:c16="http://schemas.microsoft.com/office/drawing/2014/chart" uri="{C3380CC4-5D6E-409C-BE32-E72D297353CC}">
              <c16:uniqueId val="{00000002-90E7-407F-BF8E-25D1552C02C4}"/>
            </c:ext>
          </c:extLst>
        </c:ser>
        <c:ser>
          <c:idx val="4"/>
          <c:order val="3"/>
          <c:tx>
            <c:strRef>
              <c:f>'Rc'!$G$7</c:f>
              <c:strCache>
                <c:ptCount val="1"/>
                <c:pt idx="0">
                  <c:v>RFA_CaO_7</c:v>
                </c:pt>
              </c:strCache>
            </c:strRef>
          </c:tx>
          <c:spPr>
            <a:ln w="28575" cap="rnd">
              <a:solidFill>
                <a:srgbClr val="0070C0"/>
              </a:solidFill>
              <a:prstDash val="dashDot"/>
              <a:round/>
            </a:ln>
            <a:effectLst/>
          </c:spPr>
          <c:marker>
            <c:symbol val="circle"/>
            <c:size val="7"/>
            <c:spPr>
              <a:solidFill>
                <a:srgbClr val="0070C0"/>
              </a:solidFill>
              <a:ln w="9525">
                <a:solidFill>
                  <a:srgbClr val="0070C0"/>
                </a:solidFill>
                <a:round/>
              </a:ln>
              <a:effectLst/>
            </c:spPr>
          </c:marker>
          <c:errBars>
            <c:errDir val="y"/>
            <c:errBarType val="both"/>
            <c:errValType val="cust"/>
            <c:noEndCap val="0"/>
            <c:plus>
              <c:numRef>
                <c:f>'Rc'!$C$19:$E$19</c:f>
                <c:numCache>
                  <c:formatCode>General</c:formatCode>
                  <c:ptCount val="3"/>
                  <c:pt idx="0">
                    <c:v>0.2041959842896035</c:v>
                  </c:pt>
                  <c:pt idx="1">
                    <c:v>0.29355749011054039</c:v>
                  </c:pt>
                  <c:pt idx="2">
                    <c:v>0.59763596779310391</c:v>
                  </c:pt>
                </c:numCache>
              </c:numRef>
            </c:plus>
            <c:minus>
              <c:numRef>
                <c:f>'Rc'!$C$19:$E$19</c:f>
                <c:numCache>
                  <c:formatCode>General</c:formatCode>
                  <c:ptCount val="3"/>
                  <c:pt idx="0">
                    <c:v>0.2041959842896035</c:v>
                  </c:pt>
                  <c:pt idx="1">
                    <c:v>0.29355749011054039</c:v>
                  </c:pt>
                  <c:pt idx="2">
                    <c:v>0.59763596779310391</c:v>
                  </c:pt>
                </c:numCache>
              </c:numRef>
            </c:minus>
            <c:spPr>
              <a:noFill/>
              <a:ln w="9525">
                <a:solidFill>
                  <a:schemeClr val="tx1">
                    <a:lumMod val="65000"/>
                    <a:lumOff val="35000"/>
                  </a:schemeClr>
                </a:solidFill>
                <a:round/>
              </a:ln>
              <a:effectLst/>
            </c:spPr>
          </c:errBars>
          <c:xVal>
            <c:numRef>
              <c:f>'Rc'!$H$2:$J$2</c:f>
              <c:numCache>
                <c:formatCode>General</c:formatCode>
                <c:ptCount val="3"/>
                <c:pt idx="0">
                  <c:v>7</c:v>
                </c:pt>
                <c:pt idx="1">
                  <c:v>28</c:v>
                </c:pt>
                <c:pt idx="2">
                  <c:v>56</c:v>
                </c:pt>
              </c:numCache>
            </c:numRef>
          </c:xVal>
          <c:yVal>
            <c:numRef>
              <c:f>'Rc'!$H$7:$J$7</c:f>
              <c:numCache>
                <c:formatCode>0.00</c:formatCode>
                <c:ptCount val="3"/>
                <c:pt idx="0">
                  <c:v>3.6880000000000002</c:v>
                </c:pt>
                <c:pt idx="1">
                  <c:v>8.6819999999999986</c:v>
                </c:pt>
                <c:pt idx="2">
                  <c:v>11.092499999999999</c:v>
                </c:pt>
              </c:numCache>
            </c:numRef>
          </c:yVal>
          <c:smooth val="0"/>
          <c:extLst>
            <c:ext xmlns:c16="http://schemas.microsoft.com/office/drawing/2014/chart" uri="{C3380CC4-5D6E-409C-BE32-E72D297353CC}">
              <c16:uniqueId val="{00000003-90E7-407F-BF8E-25D1552C02C4}"/>
            </c:ext>
          </c:extLst>
        </c:ser>
        <c:ser>
          <c:idx val="1"/>
          <c:order val="4"/>
          <c:tx>
            <c:strRef>
              <c:f>'Rc'!$G$4</c:f>
              <c:strCache>
                <c:ptCount val="1"/>
                <c:pt idx="0">
                  <c:v>CFA_REF</c:v>
                </c:pt>
              </c:strCache>
            </c:strRef>
          </c:tx>
          <c:spPr>
            <a:ln w="28575" cap="rnd">
              <a:solidFill>
                <a:srgbClr val="00B050"/>
              </a:solidFill>
              <a:round/>
            </a:ln>
            <a:effectLst/>
          </c:spPr>
          <c:marker>
            <c:symbol val="square"/>
            <c:size val="7"/>
            <c:spPr>
              <a:solidFill>
                <a:srgbClr val="00B050"/>
              </a:solidFill>
              <a:ln w="9525">
                <a:solidFill>
                  <a:srgbClr val="00B050">
                    <a:alpha val="96000"/>
                  </a:srgbClr>
                </a:solidFill>
                <a:round/>
              </a:ln>
              <a:effectLst/>
            </c:spPr>
          </c:marker>
          <c:errBars>
            <c:errDir val="y"/>
            <c:errBarType val="both"/>
            <c:errValType val="cust"/>
            <c:noEndCap val="0"/>
            <c:plus>
              <c:numRef>
                <c:f>'Rc'!$C$16:$E$16</c:f>
                <c:numCache>
                  <c:formatCode>General</c:formatCode>
                  <c:ptCount val="3"/>
                  <c:pt idx="0">
                    <c:v>3.4871191548325423E-2</c:v>
                  </c:pt>
                  <c:pt idx="1">
                    <c:v>0.17588632692736517</c:v>
                  </c:pt>
                  <c:pt idx="2">
                    <c:v>0.26377262936097068</c:v>
                  </c:pt>
                </c:numCache>
              </c:numRef>
            </c:plus>
            <c:minus>
              <c:numRef>
                <c:f>'Rc'!$C$16:$E$16</c:f>
                <c:numCache>
                  <c:formatCode>General</c:formatCode>
                  <c:ptCount val="3"/>
                  <c:pt idx="0">
                    <c:v>3.4871191548325423E-2</c:v>
                  </c:pt>
                  <c:pt idx="1">
                    <c:v>0.17588632692736517</c:v>
                  </c:pt>
                  <c:pt idx="2">
                    <c:v>0.26377262936097068</c:v>
                  </c:pt>
                </c:numCache>
              </c:numRef>
            </c:minus>
            <c:spPr>
              <a:noFill/>
              <a:ln w="9525">
                <a:solidFill>
                  <a:schemeClr val="tx1">
                    <a:lumMod val="65000"/>
                    <a:lumOff val="35000"/>
                  </a:schemeClr>
                </a:solidFill>
                <a:round/>
              </a:ln>
              <a:effectLst/>
            </c:spPr>
          </c:errBars>
          <c:xVal>
            <c:numRef>
              <c:f>'Rc'!$H$2:$J$2</c:f>
              <c:numCache>
                <c:formatCode>General</c:formatCode>
                <c:ptCount val="3"/>
                <c:pt idx="0">
                  <c:v>7</c:v>
                </c:pt>
                <c:pt idx="1">
                  <c:v>28</c:v>
                </c:pt>
                <c:pt idx="2">
                  <c:v>56</c:v>
                </c:pt>
              </c:numCache>
            </c:numRef>
          </c:xVal>
          <c:yVal>
            <c:numRef>
              <c:f>'Rc'!$H$4:$J$4</c:f>
              <c:numCache>
                <c:formatCode>0.00</c:formatCode>
                <c:ptCount val="3"/>
                <c:pt idx="0">
                  <c:v>1.4579999999999997</c:v>
                </c:pt>
                <c:pt idx="1">
                  <c:v>3.45</c:v>
                </c:pt>
                <c:pt idx="2">
                  <c:v>5.8</c:v>
                </c:pt>
              </c:numCache>
            </c:numRef>
          </c:yVal>
          <c:smooth val="0"/>
          <c:extLst>
            <c:ext xmlns:c16="http://schemas.microsoft.com/office/drawing/2014/chart" uri="{C3380CC4-5D6E-409C-BE32-E72D297353CC}">
              <c16:uniqueId val="{00000004-90E7-407F-BF8E-25D1552C02C4}"/>
            </c:ext>
          </c:extLst>
        </c:ser>
        <c:ser>
          <c:idx val="5"/>
          <c:order val="5"/>
          <c:tx>
            <c:strRef>
              <c:f>'Rc'!$G$8</c:f>
              <c:strCache>
                <c:ptCount val="1"/>
                <c:pt idx="0">
                  <c:v>CFA_CaO_2</c:v>
                </c:pt>
              </c:strCache>
            </c:strRef>
          </c:tx>
          <c:spPr>
            <a:ln w="28575" cap="rnd">
              <a:solidFill>
                <a:srgbClr val="00B050"/>
              </a:solidFill>
              <a:prstDash val="sysDot"/>
              <a:round/>
            </a:ln>
            <a:effectLst/>
          </c:spPr>
          <c:marker>
            <c:symbol val="triangle"/>
            <c:size val="8"/>
            <c:spPr>
              <a:solidFill>
                <a:srgbClr val="00B050"/>
              </a:solidFill>
              <a:ln w="9525">
                <a:solidFill>
                  <a:srgbClr val="00B050">
                    <a:alpha val="91000"/>
                  </a:srgbClr>
                </a:solidFill>
                <a:round/>
              </a:ln>
              <a:effectLst/>
            </c:spPr>
          </c:marker>
          <c:errBars>
            <c:errDir val="y"/>
            <c:errBarType val="both"/>
            <c:errValType val="cust"/>
            <c:noEndCap val="0"/>
            <c:plus>
              <c:numRef>
                <c:f>'Rc'!$C$20:$E$20</c:f>
                <c:numCache>
                  <c:formatCode>General</c:formatCode>
                  <c:ptCount val="3"/>
                  <c:pt idx="0">
                    <c:v>6.9397406291589844E-2</c:v>
                  </c:pt>
                  <c:pt idx="1">
                    <c:v>0.18055470085267789</c:v>
                  </c:pt>
                  <c:pt idx="2">
                    <c:v>1.0024769324029383</c:v>
                  </c:pt>
                </c:numCache>
              </c:numRef>
            </c:plus>
            <c:minus>
              <c:numRef>
                <c:f>'Rc'!$C$20:$E$20</c:f>
                <c:numCache>
                  <c:formatCode>General</c:formatCode>
                  <c:ptCount val="3"/>
                  <c:pt idx="0">
                    <c:v>6.9397406291589844E-2</c:v>
                  </c:pt>
                  <c:pt idx="1">
                    <c:v>0.18055470085267789</c:v>
                  </c:pt>
                  <c:pt idx="2">
                    <c:v>1.0024769324029383</c:v>
                  </c:pt>
                </c:numCache>
              </c:numRef>
            </c:minus>
            <c:spPr>
              <a:noFill/>
              <a:ln w="9525">
                <a:solidFill>
                  <a:schemeClr val="tx1">
                    <a:lumMod val="65000"/>
                    <a:lumOff val="35000"/>
                  </a:schemeClr>
                </a:solidFill>
                <a:round/>
              </a:ln>
              <a:effectLst/>
            </c:spPr>
          </c:errBars>
          <c:xVal>
            <c:numRef>
              <c:f>'Rc'!$H$2:$J$2</c:f>
              <c:numCache>
                <c:formatCode>General</c:formatCode>
                <c:ptCount val="3"/>
                <c:pt idx="0">
                  <c:v>7</c:v>
                </c:pt>
                <c:pt idx="1">
                  <c:v>28</c:v>
                </c:pt>
                <c:pt idx="2">
                  <c:v>56</c:v>
                </c:pt>
              </c:numCache>
            </c:numRef>
          </c:xVal>
          <c:yVal>
            <c:numRef>
              <c:f>'Rc'!$H$8:$J$8</c:f>
              <c:numCache>
                <c:formatCode>0.00</c:formatCode>
                <c:ptCount val="3"/>
                <c:pt idx="0">
                  <c:v>1.6420000000000001</c:v>
                </c:pt>
                <c:pt idx="1">
                  <c:v>4.54</c:v>
                </c:pt>
                <c:pt idx="2">
                  <c:v>3.93</c:v>
                </c:pt>
              </c:numCache>
            </c:numRef>
          </c:yVal>
          <c:smooth val="0"/>
          <c:extLst>
            <c:ext xmlns:c16="http://schemas.microsoft.com/office/drawing/2014/chart" uri="{C3380CC4-5D6E-409C-BE32-E72D297353CC}">
              <c16:uniqueId val="{00000005-90E7-407F-BF8E-25D1552C02C4}"/>
            </c:ext>
          </c:extLst>
        </c:ser>
        <c:ser>
          <c:idx val="6"/>
          <c:order val="6"/>
          <c:tx>
            <c:strRef>
              <c:f>'Rc'!$G$9</c:f>
              <c:strCache>
                <c:ptCount val="1"/>
                <c:pt idx="0">
                  <c:v>CFA_CaO_5</c:v>
                </c:pt>
              </c:strCache>
            </c:strRef>
          </c:tx>
          <c:spPr>
            <a:ln w="28575" cap="rnd">
              <a:solidFill>
                <a:srgbClr val="00B050"/>
              </a:solidFill>
              <a:prstDash val="dash"/>
              <a:round/>
            </a:ln>
            <a:effectLst/>
          </c:spPr>
          <c:marker>
            <c:symbol val="square"/>
            <c:size val="7"/>
            <c:spPr>
              <a:solidFill>
                <a:srgbClr val="00B050"/>
              </a:solidFill>
              <a:ln w="9525">
                <a:solidFill>
                  <a:srgbClr val="00B050">
                    <a:alpha val="92000"/>
                  </a:srgbClr>
                </a:solidFill>
                <a:round/>
              </a:ln>
              <a:effectLst/>
            </c:spPr>
          </c:marker>
          <c:errBars>
            <c:errDir val="y"/>
            <c:errBarType val="both"/>
            <c:errValType val="cust"/>
            <c:noEndCap val="0"/>
            <c:plus>
              <c:numRef>
                <c:f>'Rc'!$C$21:$E$21</c:f>
                <c:numCache>
                  <c:formatCode>General</c:formatCode>
                  <c:ptCount val="3"/>
                  <c:pt idx="0">
                    <c:v>0.1320605921537534</c:v>
                  </c:pt>
                  <c:pt idx="1">
                    <c:v>9.8914104151025722E-2</c:v>
                  </c:pt>
                  <c:pt idx="2">
                    <c:v>0.54943607453460852</c:v>
                  </c:pt>
                </c:numCache>
              </c:numRef>
            </c:plus>
            <c:minus>
              <c:numRef>
                <c:f>'Rc'!$C$21:$E$21</c:f>
                <c:numCache>
                  <c:formatCode>General</c:formatCode>
                  <c:ptCount val="3"/>
                  <c:pt idx="0">
                    <c:v>0.1320605921537534</c:v>
                  </c:pt>
                  <c:pt idx="1">
                    <c:v>9.8914104151025722E-2</c:v>
                  </c:pt>
                  <c:pt idx="2">
                    <c:v>0.54943607453460852</c:v>
                  </c:pt>
                </c:numCache>
              </c:numRef>
            </c:minus>
            <c:spPr>
              <a:noFill/>
              <a:ln w="9525">
                <a:solidFill>
                  <a:schemeClr val="tx1">
                    <a:lumMod val="65000"/>
                    <a:lumOff val="35000"/>
                  </a:schemeClr>
                </a:solidFill>
                <a:round/>
              </a:ln>
              <a:effectLst/>
            </c:spPr>
          </c:errBars>
          <c:xVal>
            <c:numRef>
              <c:f>'Rc'!$H$2:$J$2</c:f>
              <c:numCache>
                <c:formatCode>General</c:formatCode>
                <c:ptCount val="3"/>
                <c:pt idx="0">
                  <c:v>7</c:v>
                </c:pt>
                <c:pt idx="1">
                  <c:v>28</c:v>
                </c:pt>
                <c:pt idx="2">
                  <c:v>56</c:v>
                </c:pt>
              </c:numCache>
            </c:numRef>
          </c:xVal>
          <c:yVal>
            <c:numRef>
              <c:f>'Rc'!$H$9:$J$9</c:f>
              <c:numCache>
                <c:formatCode>0.00</c:formatCode>
                <c:ptCount val="3"/>
                <c:pt idx="0">
                  <c:v>1.77</c:v>
                </c:pt>
                <c:pt idx="1">
                  <c:v>5.91</c:v>
                </c:pt>
                <c:pt idx="2">
                  <c:v>6.87</c:v>
                </c:pt>
              </c:numCache>
            </c:numRef>
          </c:yVal>
          <c:smooth val="0"/>
          <c:extLst>
            <c:ext xmlns:c16="http://schemas.microsoft.com/office/drawing/2014/chart" uri="{C3380CC4-5D6E-409C-BE32-E72D297353CC}">
              <c16:uniqueId val="{00000006-90E7-407F-BF8E-25D1552C02C4}"/>
            </c:ext>
          </c:extLst>
        </c:ser>
        <c:ser>
          <c:idx val="7"/>
          <c:order val="7"/>
          <c:tx>
            <c:strRef>
              <c:f>'Rc'!$G$10</c:f>
              <c:strCache>
                <c:ptCount val="1"/>
                <c:pt idx="0">
                  <c:v>CFA_CaO_7</c:v>
                </c:pt>
              </c:strCache>
            </c:strRef>
          </c:tx>
          <c:spPr>
            <a:ln w="28575" cap="rnd">
              <a:solidFill>
                <a:srgbClr val="00B050"/>
              </a:solidFill>
              <a:prstDash val="lgDashDot"/>
              <a:round/>
            </a:ln>
            <a:effectLst/>
          </c:spPr>
          <c:marker>
            <c:symbol val="circle"/>
            <c:size val="7"/>
            <c:spPr>
              <a:solidFill>
                <a:srgbClr val="00B050"/>
              </a:solidFill>
              <a:ln w="9525">
                <a:solidFill>
                  <a:srgbClr val="00B050"/>
                </a:solidFill>
                <a:round/>
              </a:ln>
              <a:effectLst/>
            </c:spPr>
          </c:marker>
          <c:errBars>
            <c:errDir val="y"/>
            <c:errBarType val="both"/>
            <c:errValType val="cust"/>
            <c:noEndCap val="0"/>
            <c:plus>
              <c:numRef>
                <c:f>'Rc'!$C$22:$E$22</c:f>
                <c:numCache>
                  <c:formatCode>General</c:formatCode>
                  <c:ptCount val="3"/>
                  <c:pt idx="0">
                    <c:v>0.13717142559585793</c:v>
                  </c:pt>
                  <c:pt idx="1">
                    <c:v>0.10796295661012642</c:v>
                  </c:pt>
                  <c:pt idx="2">
                    <c:v>0.42319735348888948</c:v>
                  </c:pt>
                </c:numCache>
              </c:numRef>
            </c:plus>
            <c:minus>
              <c:numRef>
                <c:f>'Rc'!$C$22:$E$22</c:f>
                <c:numCache>
                  <c:formatCode>General</c:formatCode>
                  <c:ptCount val="3"/>
                  <c:pt idx="0">
                    <c:v>0.13717142559585793</c:v>
                  </c:pt>
                  <c:pt idx="1">
                    <c:v>0.10796295661012642</c:v>
                  </c:pt>
                  <c:pt idx="2">
                    <c:v>0.42319735348888948</c:v>
                  </c:pt>
                </c:numCache>
              </c:numRef>
            </c:minus>
            <c:spPr>
              <a:noFill/>
              <a:ln w="9525">
                <a:solidFill>
                  <a:schemeClr val="tx1">
                    <a:lumMod val="65000"/>
                    <a:lumOff val="35000"/>
                  </a:schemeClr>
                </a:solidFill>
                <a:round/>
              </a:ln>
              <a:effectLst/>
            </c:spPr>
          </c:errBars>
          <c:xVal>
            <c:numRef>
              <c:f>'Rc'!$H$2:$J$2</c:f>
              <c:numCache>
                <c:formatCode>General</c:formatCode>
                <c:ptCount val="3"/>
                <c:pt idx="0">
                  <c:v>7</c:v>
                </c:pt>
                <c:pt idx="1">
                  <c:v>28</c:v>
                </c:pt>
                <c:pt idx="2">
                  <c:v>56</c:v>
                </c:pt>
              </c:numCache>
            </c:numRef>
          </c:xVal>
          <c:yVal>
            <c:numRef>
              <c:f>'Rc'!$H$10:$J$10</c:f>
              <c:numCache>
                <c:formatCode>0.00</c:formatCode>
                <c:ptCount val="3"/>
                <c:pt idx="0">
                  <c:v>1.9179999999999999</c:v>
                </c:pt>
                <c:pt idx="1">
                  <c:v>5.1100000000000003</c:v>
                </c:pt>
                <c:pt idx="2">
                  <c:v>7.43</c:v>
                </c:pt>
              </c:numCache>
            </c:numRef>
          </c:yVal>
          <c:smooth val="0"/>
          <c:extLst>
            <c:ext xmlns:c16="http://schemas.microsoft.com/office/drawing/2014/chart" uri="{C3380CC4-5D6E-409C-BE32-E72D297353CC}">
              <c16:uniqueId val="{00000007-90E7-407F-BF8E-25D1552C02C4}"/>
            </c:ext>
          </c:extLst>
        </c:ser>
        <c:dLbls>
          <c:showLegendKey val="0"/>
          <c:showVal val="0"/>
          <c:showCatName val="0"/>
          <c:showSerName val="0"/>
          <c:showPercent val="0"/>
          <c:showBubbleSize val="0"/>
        </c:dLbls>
        <c:axId val="187090432"/>
        <c:axId val="187091968"/>
      </c:scatterChart>
      <c:valAx>
        <c:axId val="187090432"/>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87091968"/>
        <c:crossesAt val="0"/>
        <c:crossBetween val="midCat"/>
      </c:valAx>
      <c:valAx>
        <c:axId val="187091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cap="all" baseline="0">
                    <a:solidFill>
                      <a:sysClr val="windowText" lastClr="000000"/>
                    </a:solidFill>
                    <a:latin typeface="Source Sans Pro" panose="020B0503030403020204" pitchFamily="34" charset="0"/>
                    <a:ea typeface="Source Sans Pro" panose="020B0503030403020204" pitchFamily="34" charset="0"/>
                    <a:cs typeface="+mn-cs"/>
                  </a:defRPr>
                </a:pPr>
                <a:r>
                  <a:rPr lang="pl-PL" sz="1400" b="1">
                    <a:solidFill>
                      <a:sysClr val="windowText" lastClr="000000"/>
                    </a:solidFill>
                    <a:latin typeface="Source Sans Pro" panose="020B0503030403020204" pitchFamily="34" charset="0"/>
                    <a:ea typeface="Source Sans Pro" panose="020B0503030403020204" pitchFamily="34" charset="0"/>
                  </a:rPr>
                  <a:t>Compressive strength [MPa]</a:t>
                </a:r>
              </a:p>
            </c:rich>
          </c:tx>
          <c:layout>
            <c:manualLayout>
              <c:xMode val="edge"/>
              <c:yMode val="edge"/>
              <c:x val="2.9063366434620323E-2"/>
              <c:y val="0.22985329368484039"/>
            </c:manualLayout>
          </c:layout>
          <c:overlay val="0"/>
          <c:spPr>
            <a:noFill/>
            <a:ln>
              <a:noFill/>
            </a:ln>
            <a:effectLst/>
          </c:spPr>
          <c:txPr>
            <a:bodyPr rot="-5400000" spcFirstLastPara="1" vertOverflow="ellipsis" vert="horz" wrap="square" anchor="ctr" anchorCtr="1"/>
            <a:lstStyle/>
            <a:p>
              <a:pPr>
                <a:defRPr sz="1400" b="1" i="0" u="none" strike="noStrike" kern="1200" cap="all" baseline="0">
                  <a:solidFill>
                    <a:sysClr val="windowText" lastClr="000000"/>
                  </a:solidFill>
                  <a:latin typeface="Source Sans Pro" panose="020B0503030403020204" pitchFamily="34" charset="0"/>
                  <a:ea typeface="Source Sans Pro" panose="020B0503030403020204" pitchFamily="34" charset="0"/>
                  <a:cs typeface="+mn-cs"/>
                </a:defRPr>
              </a:pPr>
              <a:endParaRPr lang="pl-PL"/>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pl-PL"/>
          </a:p>
        </c:txPr>
        <c:crossAx val="187090432"/>
        <c:crosses val="autoZero"/>
        <c:crossBetween val="midCat"/>
      </c:valAx>
      <c:spPr>
        <a:noFill/>
        <a:ln>
          <a:noFill/>
        </a:ln>
        <a:effectLst/>
      </c:spPr>
    </c:plotArea>
    <c:legend>
      <c:legendPos val="t"/>
      <c:layout>
        <c:manualLayout>
          <c:xMode val="edge"/>
          <c:yMode val="edge"/>
          <c:x val="9.1165568298834709E-2"/>
          <c:y val="0.88691059969084474"/>
          <c:w val="0.81908883327278192"/>
          <c:h val="9.6280183619458046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pl-PL"/>
        </a:p>
      </c:txPr>
    </c:legend>
    <c:plotVisOnly val="1"/>
    <c:dispBlanksAs val="gap"/>
    <c:showDLblsOverMax val="0"/>
  </c:chart>
  <c:spPr>
    <a:solidFill>
      <a:schemeClr val="bg1"/>
    </a:solidFill>
    <a:ln>
      <a:noFill/>
    </a:ln>
    <a:effectLst/>
  </c:spPr>
  <c:txPr>
    <a:bodyPr/>
    <a:lstStyle/>
    <a:p>
      <a:pPr>
        <a:defRPr/>
      </a:pPr>
      <a:endParaRPr lang="pl-P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8285214348207"/>
          <c:y val="5.1400554097404488E-2"/>
          <c:w val="0.82875328083989497"/>
          <c:h val="0.77706401283172932"/>
        </c:manualLayout>
      </c:layout>
      <c:lineChart>
        <c:grouping val="standard"/>
        <c:varyColors val="0"/>
        <c:ser>
          <c:idx val="7"/>
          <c:order val="0"/>
          <c:tx>
            <c:strRef>
              <c:f>CFA!$E$1</c:f>
              <c:strCache>
                <c:ptCount val="1"/>
                <c:pt idx="0">
                  <c:v>CFA_5CaO</c:v>
                </c:pt>
              </c:strCache>
            </c:strRef>
          </c:tx>
          <c:spPr>
            <a:ln>
              <a:solidFill>
                <a:srgbClr val="00B050"/>
              </a:solidFill>
              <a:prstDash val="sysDash"/>
            </a:ln>
          </c:spPr>
          <c:marker>
            <c:symbol val="none"/>
          </c:marker>
          <c:cat>
            <c:numRef>
              <c:f>CFA!$I$3:$I$94</c:f>
              <c:numCache>
                <c:formatCode>General</c:formatCode>
                <c:ptCount val="92"/>
                <c:pt idx="0">
                  <c:v>0</c:v>
                </c:pt>
                <c:pt idx="1">
                  <c:v>27</c:v>
                </c:pt>
                <c:pt idx="2">
                  <c:v>37</c:v>
                </c:pt>
                <c:pt idx="3">
                  <c:v>43</c:v>
                </c:pt>
                <c:pt idx="4">
                  <c:v>51</c:v>
                </c:pt>
                <c:pt idx="5">
                  <c:v>64</c:v>
                </c:pt>
                <c:pt idx="6">
                  <c:v>76</c:v>
                </c:pt>
                <c:pt idx="7">
                  <c:v>84</c:v>
                </c:pt>
                <c:pt idx="8">
                  <c:v>96</c:v>
                </c:pt>
                <c:pt idx="9">
                  <c:v>107</c:v>
                </c:pt>
                <c:pt idx="10">
                  <c:v>120</c:v>
                </c:pt>
                <c:pt idx="11">
                  <c:v>130</c:v>
                </c:pt>
                <c:pt idx="12">
                  <c:v>141</c:v>
                </c:pt>
                <c:pt idx="13">
                  <c:v>150</c:v>
                </c:pt>
                <c:pt idx="14">
                  <c:v>161</c:v>
                </c:pt>
                <c:pt idx="15">
                  <c:v>172</c:v>
                </c:pt>
                <c:pt idx="16">
                  <c:v>183</c:v>
                </c:pt>
                <c:pt idx="17">
                  <c:v>195</c:v>
                </c:pt>
                <c:pt idx="18">
                  <c:v>205</c:v>
                </c:pt>
                <c:pt idx="19">
                  <c:v>217</c:v>
                </c:pt>
                <c:pt idx="20">
                  <c:v>228</c:v>
                </c:pt>
                <c:pt idx="21">
                  <c:v>238</c:v>
                </c:pt>
                <c:pt idx="22">
                  <c:v>249</c:v>
                </c:pt>
                <c:pt idx="23">
                  <c:v>260</c:v>
                </c:pt>
                <c:pt idx="24">
                  <c:v>271</c:v>
                </c:pt>
                <c:pt idx="25">
                  <c:v>282</c:v>
                </c:pt>
                <c:pt idx="26">
                  <c:v>294</c:v>
                </c:pt>
                <c:pt idx="27">
                  <c:v>305</c:v>
                </c:pt>
                <c:pt idx="28">
                  <c:v>316</c:v>
                </c:pt>
                <c:pt idx="29">
                  <c:v>327</c:v>
                </c:pt>
                <c:pt idx="30">
                  <c:v>338</c:v>
                </c:pt>
                <c:pt idx="31">
                  <c:v>349</c:v>
                </c:pt>
                <c:pt idx="32">
                  <c:v>360</c:v>
                </c:pt>
                <c:pt idx="33">
                  <c:v>371</c:v>
                </c:pt>
                <c:pt idx="34">
                  <c:v>382</c:v>
                </c:pt>
                <c:pt idx="35">
                  <c:v>393</c:v>
                </c:pt>
                <c:pt idx="36">
                  <c:v>404</c:v>
                </c:pt>
                <c:pt idx="37">
                  <c:v>416</c:v>
                </c:pt>
                <c:pt idx="38">
                  <c:v>426</c:v>
                </c:pt>
                <c:pt idx="39">
                  <c:v>438</c:v>
                </c:pt>
                <c:pt idx="40">
                  <c:v>449</c:v>
                </c:pt>
                <c:pt idx="41">
                  <c:v>460</c:v>
                </c:pt>
                <c:pt idx="42">
                  <c:v>471</c:v>
                </c:pt>
                <c:pt idx="43">
                  <c:v>482</c:v>
                </c:pt>
                <c:pt idx="44">
                  <c:v>493</c:v>
                </c:pt>
                <c:pt idx="45">
                  <c:v>504</c:v>
                </c:pt>
                <c:pt idx="46">
                  <c:v>515</c:v>
                </c:pt>
                <c:pt idx="47">
                  <c:v>526</c:v>
                </c:pt>
                <c:pt idx="48">
                  <c:v>538</c:v>
                </c:pt>
                <c:pt idx="49">
                  <c:v>549</c:v>
                </c:pt>
                <c:pt idx="50">
                  <c:v>561</c:v>
                </c:pt>
                <c:pt idx="51">
                  <c:v>571</c:v>
                </c:pt>
                <c:pt idx="52">
                  <c:v>582</c:v>
                </c:pt>
                <c:pt idx="53">
                  <c:v>593</c:v>
                </c:pt>
                <c:pt idx="54">
                  <c:v>604</c:v>
                </c:pt>
                <c:pt idx="55">
                  <c:v>615</c:v>
                </c:pt>
                <c:pt idx="56">
                  <c:v>626</c:v>
                </c:pt>
                <c:pt idx="57">
                  <c:v>637</c:v>
                </c:pt>
                <c:pt idx="58">
                  <c:v>648</c:v>
                </c:pt>
                <c:pt idx="59">
                  <c:v>660</c:v>
                </c:pt>
                <c:pt idx="60">
                  <c:v>671</c:v>
                </c:pt>
                <c:pt idx="61">
                  <c:v>682</c:v>
                </c:pt>
                <c:pt idx="62">
                  <c:v>693</c:v>
                </c:pt>
                <c:pt idx="63">
                  <c:v>704</c:v>
                </c:pt>
                <c:pt idx="64">
                  <c:v>715</c:v>
                </c:pt>
                <c:pt idx="65">
                  <c:v>726</c:v>
                </c:pt>
                <c:pt idx="66">
                  <c:v>737</c:v>
                </c:pt>
                <c:pt idx="67">
                  <c:v>748</c:v>
                </c:pt>
                <c:pt idx="68">
                  <c:v>760</c:v>
                </c:pt>
                <c:pt idx="69">
                  <c:v>770</c:v>
                </c:pt>
                <c:pt idx="70">
                  <c:v>782</c:v>
                </c:pt>
                <c:pt idx="71">
                  <c:v>793</c:v>
                </c:pt>
                <c:pt idx="72">
                  <c:v>804</c:v>
                </c:pt>
                <c:pt idx="73">
                  <c:v>815</c:v>
                </c:pt>
                <c:pt idx="74">
                  <c:v>826</c:v>
                </c:pt>
                <c:pt idx="75">
                  <c:v>837</c:v>
                </c:pt>
                <c:pt idx="76">
                  <c:v>848</c:v>
                </c:pt>
                <c:pt idx="77">
                  <c:v>859</c:v>
                </c:pt>
                <c:pt idx="78">
                  <c:v>870</c:v>
                </c:pt>
                <c:pt idx="79">
                  <c:v>881</c:v>
                </c:pt>
                <c:pt idx="80">
                  <c:v>892</c:v>
                </c:pt>
                <c:pt idx="81">
                  <c:v>903</c:v>
                </c:pt>
                <c:pt idx="82">
                  <c:v>914</c:v>
                </c:pt>
                <c:pt idx="83">
                  <c:v>925</c:v>
                </c:pt>
                <c:pt idx="84">
                  <c:v>936</c:v>
                </c:pt>
                <c:pt idx="85">
                  <c:v>947</c:v>
                </c:pt>
                <c:pt idx="86">
                  <c:v>959</c:v>
                </c:pt>
                <c:pt idx="87">
                  <c:v>969</c:v>
                </c:pt>
                <c:pt idx="88">
                  <c:v>981</c:v>
                </c:pt>
                <c:pt idx="89">
                  <c:v>992</c:v>
                </c:pt>
                <c:pt idx="90">
                  <c:v>999</c:v>
                </c:pt>
                <c:pt idx="91">
                  <c:v>999</c:v>
                </c:pt>
              </c:numCache>
            </c:numRef>
          </c:cat>
          <c:val>
            <c:numRef>
              <c:f>CFA!$F$4:$F$94</c:f>
              <c:numCache>
                <c:formatCode>0\.0</c:formatCode>
                <c:ptCount val="91"/>
                <c:pt idx="0" formatCode="General">
                  <c:v>100</c:v>
                </c:pt>
                <c:pt idx="1">
                  <c:v>99.811073971806408</c:v>
                </c:pt>
                <c:pt idx="2">
                  <c:v>99.825606743205924</c:v>
                </c:pt>
                <c:pt idx="3">
                  <c:v>99.702078186310132</c:v>
                </c:pt>
                <c:pt idx="4">
                  <c:v>99.527684929516042</c:v>
                </c:pt>
                <c:pt idx="5">
                  <c:v>99.164365644528402</c:v>
                </c:pt>
                <c:pt idx="6">
                  <c:v>98.394128760354604</c:v>
                </c:pt>
                <c:pt idx="7">
                  <c:v>97.078912948699312</c:v>
                </c:pt>
                <c:pt idx="8">
                  <c:v>95.175119895364048</c:v>
                </c:pt>
                <c:pt idx="9">
                  <c:v>92.748147071646557</c:v>
                </c:pt>
                <c:pt idx="10">
                  <c:v>89.986920505740429</c:v>
                </c:pt>
                <c:pt idx="11">
                  <c:v>87.574480453422467</c:v>
                </c:pt>
                <c:pt idx="12">
                  <c:v>85.25650341520128</c:v>
                </c:pt>
                <c:pt idx="13">
                  <c:v>84.086615317541046</c:v>
                </c:pt>
                <c:pt idx="14">
                  <c:v>83.345443976166251</c:v>
                </c:pt>
                <c:pt idx="15">
                  <c:v>82.764133120186017</c:v>
                </c:pt>
                <c:pt idx="16">
                  <c:v>82.466211306496135</c:v>
                </c:pt>
                <c:pt idx="17">
                  <c:v>82.335416363900592</c:v>
                </c:pt>
                <c:pt idx="18">
                  <c:v>82.233686964104052</c:v>
                </c:pt>
                <c:pt idx="19">
                  <c:v>82.124691178607762</c:v>
                </c:pt>
                <c:pt idx="20">
                  <c:v>82.081092864409229</c:v>
                </c:pt>
                <c:pt idx="21">
                  <c:v>81.826769364917894</c:v>
                </c:pt>
                <c:pt idx="22">
                  <c:v>81.848568522017146</c:v>
                </c:pt>
                <c:pt idx="23">
                  <c:v>81.928498764714419</c:v>
                </c:pt>
                <c:pt idx="24">
                  <c:v>81.899433221915416</c:v>
                </c:pt>
                <c:pt idx="25">
                  <c:v>81.768638279319859</c:v>
                </c:pt>
                <c:pt idx="26">
                  <c:v>81.732306350821091</c:v>
                </c:pt>
                <c:pt idx="27">
                  <c:v>81.557913094027029</c:v>
                </c:pt>
                <c:pt idx="28">
                  <c:v>81.339921523034434</c:v>
                </c:pt>
                <c:pt idx="29">
                  <c:v>81.274524051736662</c:v>
                </c:pt>
                <c:pt idx="30">
                  <c:v>81.085598023543085</c:v>
                </c:pt>
                <c:pt idx="31">
                  <c:v>81.180061037639874</c:v>
                </c:pt>
                <c:pt idx="32">
                  <c:v>80.991135009446296</c:v>
                </c:pt>
                <c:pt idx="33">
                  <c:v>80.954803080947528</c:v>
                </c:pt>
                <c:pt idx="34">
                  <c:v>80.947536695247791</c:v>
                </c:pt>
                <c:pt idx="35">
                  <c:v>80.896671995349507</c:v>
                </c:pt>
                <c:pt idx="36">
                  <c:v>80.824008138351985</c:v>
                </c:pt>
                <c:pt idx="37">
                  <c:v>80.751344281354449</c:v>
                </c:pt>
                <c:pt idx="38">
                  <c:v>80.569684638860622</c:v>
                </c:pt>
                <c:pt idx="39">
                  <c:v>80.424356924865563</c:v>
                </c:pt>
                <c:pt idx="40">
                  <c:v>80.511553553262601</c:v>
                </c:pt>
                <c:pt idx="41">
                  <c:v>80.620549338758892</c:v>
                </c:pt>
                <c:pt idx="42">
                  <c:v>80.824008138351985</c:v>
                </c:pt>
                <c:pt idx="43">
                  <c:v>81.034733323644815</c:v>
                </c:pt>
                <c:pt idx="44">
                  <c:v>81.172794651940123</c:v>
                </c:pt>
                <c:pt idx="45">
                  <c:v>81.245458508937645</c:v>
                </c:pt>
                <c:pt idx="46">
                  <c:v>81.274524051736662</c:v>
                </c:pt>
                <c:pt idx="47">
                  <c:v>81.245458508937645</c:v>
                </c:pt>
                <c:pt idx="48">
                  <c:v>81.223659351838378</c:v>
                </c:pt>
                <c:pt idx="49">
                  <c:v>81.194593809039375</c:v>
                </c:pt>
                <c:pt idx="50">
                  <c:v>81.136462723441355</c:v>
                </c:pt>
                <c:pt idx="51">
                  <c:v>81.056532480744067</c:v>
                </c:pt>
                <c:pt idx="52">
                  <c:v>80.983868623746545</c:v>
                </c:pt>
                <c:pt idx="53">
                  <c:v>80.91847115244876</c:v>
                </c:pt>
                <c:pt idx="54">
                  <c:v>80.758610667054199</c:v>
                </c:pt>
                <c:pt idx="55">
                  <c:v>80.60601656735939</c:v>
                </c:pt>
                <c:pt idx="56">
                  <c:v>80.489754396163335</c:v>
                </c:pt>
                <c:pt idx="57">
                  <c:v>80.351693067868027</c:v>
                </c:pt>
                <c:pt idx="58">
                  <c:v>80.053771254178159</c:v>
                </c:pt>
                <c:pt idx="59">
                  <c:v>79.835779683185578</c:v>
                </c:pt>
                <c:pt idx="60">
                  <c:v>79.392530155500651</c:v>
                </c:pt>
                <c:pt idx="61">
                  <c:v>78.94201424211596</c:v>
                </c:pt>
                <c:pt idx="62">
                  <c:v>78.353437000435974</c:v>
                </c:pt>
                <c:pt idx="63">
                  <c:v>77.663130358959449</c:v>
                </c:pt>
                <c:pt idx="64">
                  <c:v>76.871094317686385</c:v>
                </c:pt>
                <c:pt idx="65">
                  <c:v>76.079058276413306</c:v>
                </c:pt>
                <c:pt idx="66">
                  <c:v>75.396018020636532</c:v>
                </c:pt>
                <c:pt idx="67">
                  <c:v>74.77837523615753</c:v>
                </c:pt>
                <c:pt idx="68">
                  <c:v>74.306060165673586</c:v>
                </c:pt>
                <c:pt idx="69">
                  <c:v>73.87734340938816</c:v>
                </c:pt>
                <c:pt idx="70">
                  <c:v>73.477692195901753</c:v>
                </c:pt>
                <c:pt idx="71">
                  <c:v>73.150704839412867</c:v>
                </c:pt>
                <c:pt idx="72">
                  <c:v>72.896381339921518</c:v>
                </c:pt>
                <c:pt idx="73">
                  <c:v>72.75105362592646</c:v>
                </c:pt>
                <c:pt idx="74">
                  <c:v>72.663856997529422</c:v>
                </c:pt>
                <c:pt idx="75">
                  <c:v>72.620258683330903</c:v>
                </c:pt>
                <c:pt idx="76">
                  <c:v>72.562127597732882</c:v>
                </c:pt>
                <c:pt idx="77">
                  <c:v>72.496730126435111</c:v>
                </c:pt>
                <c:pt idx="78">
                  <c:v>72.467664583636093</c:v>
                </c:pt>
                <c:pt idx="79">
                  <c:v>72.409533498038073</c:v>
                </c:pt>
                <c:pt idx="80">
                  <c:v>72.373201569539305</c:v>
                </c:pt>
                <c:pt idx="81">
                  <c:v>72.344136026740301</c:v>
                </c:pt>
                <c:pt idx="82">
                  <c:v>72.286004941142266</c:v>
                </c:pt>
                <c:pt idx="83">
                  <c:v>72.227873855544246</c:v>
                </c:pt>
                <c:pt idx="84">
                  <c:v>72.177009155645976</c:v>
                </c:pt>
                <c:pt idx="85">
                  <c:v>72.16247638424646</c:v>
                </c:pt>
                <c:pt idx="86">
                  <c:v>72.075279755849436</c:v>
                </c:pt>
                <c:pt idx="87">
                  <c:v>72.075279755849436</c:v>
                </c:pt>
                <c:pt idx="88">
                  <c:v>72.017148670251402</c:v>
                </c:pt>
                <c:pt idx="89">
                  <c:v>71.95175119895363</c:v>
                </c:pt>
                <c:pt idx="90">
                  <c:v>71.929952041854378</c:v>
                </c:pt>
              </c:numCache>
            </c:numRef>
          </c:val>
          <c:smooth val="0"/>
          <c:extLst>
            <c:ext xmlns:c16="http://schemas.microsoft.com/office/drawing/2014/chart" uri="{C3380CC4-5D6E-409C-BE32-E72D297353CC}">
              <c16:uniqueId val="{00000000-43CB-4BBE-B949-58A0B3ACDCA9}"/>
            </c:ext>
          </c:extLst>
        </c:ser>
        <c:ser>
          <c:idx val="8"/>
          <c:order val="1"/>
          <c:tx>
            <c:strRef>
              <c:f>CFA!$I$1</c:f>
              <c:strCache>
                <c:ptCount val="1"/>
                <c:pt idx="0">
                  <c:v>CFA_7CaO</c:v>
                </c:pt>
              </c:strCache>
            </c:strRef>
          </c:tx>
          <c:spPr>
            <a:ln>
              <a:solidFill>
                <a:srgbClr val="00B050"/>
              </a:solidFill>
              <a:prstDash val="sysDot"/>
            </a:ln>
          </c:spPr>
          <c:marker>
            <c:symbol val="none"/>
          </c:marker>
          <c:cat>
            <c:numRef>
              <c:f>CFA!$I$3:$I$94</c:f>
              <c:numCache>
                <c:formatCode>General</c:formatCode>
                <c:ptCount val="92"/>
                <c:pt idx="0">
                  <c:v>0</c:v>
                </c:pt>
                <c:pt idx="1">
                  <c:v>27</c:v>
                </c:pt>
                <c:pt idx="2">
                  <c:v>37</c:v>
                </c:pt>
                <c:pt idx="3">
                  <c:v>43</c:v>
                </c:pt>
                <c:pt idx="4">
                  <c:v>51</c:v>
                </c:pt>
                <c:pt idx="5">
                  <c:v>64</c:v>
                </c:pt>
                <c:pt idx="6">
                  <c:v>76</c:v>
                </c:pt>
                <c:pt idx="7">
                  <c:v>84</c:v>
                </c:pt>
                <c:pt idx="8">
                  <c:v>96</c:v>
                </c:pt>
                <c:pt idx="9">
                  <c:v>107</c:v>
                </c:pt>
                <c:pt idx="10">
                  <c:v>120</c:v>
                </c:pt>
                <c:pt idx="11">
                  <c:v>130</c:v>
                </c:pt>
                <c:pt idx="12">
                  <c:v>141</c:v>
                </c:pt>
                <c:pt idx="13">
                  <c:v>150</c:v>
                </c:pt>
                <c:pt idx="14">
                  <c:v>161</c:v>
                </c:pt>
                <c:pt idx="15">
                  <c:v>172</c:v>
                </c:pt>
                <c:pt idx="16">
                  <c:v>183</c:v>
                </c:pt>
                <c:pt idx="17">
                  <c:v>195</c:v>
                </c:pt>
                <c:pt idx="18">
                  <c:v>205</c:v>
                </c:pt>
                <c:pt idx="19">
                  <c:v>217</c:v>
                </c:pt>
                <c:pt idx="20">
                  <c:v>228</c:v>
                </c:pt>
                <c:pt idx="21">
                  <c:v>238</c:v>
                </c:pt>
                <c:pt idx="22">
                  <c:v>249</c:v>
                </c:pt>
                <c:pt idx="23">
                  <c:v>260</c:v>
                </c:pt>
                <c:pt idx="24">
                  <c:v>271</c:v>
                </c:pt>
                <c:pt idx="25">
                  <c:v>282</c:v>
                </c:pt>
                <c:pt idx="26">
                  <c:v>294</c:v>
                </c:pt>
                <c:pt idx="27">
                  <c:v>305</c:v>
                </c:pt>
                <c:pt idx="28">
                  <c:v>316</c:v>
                </c:pt>
                <c:pt idx="29">
                  <c:v>327</c:v>
                </c:pt>
                <c:pt idx="30">
                  <c:v>338</c:v>
                </c:pt>
                <c:pt idx="31">
                  <c:v>349</c:v>
                </c:pt>
                <c:pt idx="32">
                  <c:v>360</c:v>
                </c:pt>
                <c:pt idx="33">
                  <c:v>371</c:v>
                </c:pt>
                <c:pt idx="34">
                  <c:v>382</c:v>
                </c:pt>
                <c:pt idx="35">
                  <c:v>393</c:v>
                </c:pt>
                <c:pt idx="36">
                  <c:v>404</c:v>
                </c:pt>
                <c:pt idx="37">
                  <c:v>416</c:v>
                </c:pt>
                <c:pt idx="38">
                  <c:v>426</c:v>
                </c:pt>
                <c:pt idx="39">
                  <c:v>438</c:v>
                </c:pt>
                <c:pt idx="40">
                  <c:v>449</c:v>
                </c:pt>
                <c:pt idx="41">
                  <c:v>460</c:v>
                </c:pt>
                <c:pt idx="42">
                  <c:v>471</c:v>
                </c:pt>
                <c:pt idx="43">
                  <c:v>482</c:v>
                </c:pt>
                <c:pt idx="44">
                  <c:v>493</c:v>
                </c:pt>
                <c:pt idx="45">
                  <c:v>504</c:v>
                </c:pt>
                <c:pt idx="46">
                  <c:v>515</c:v>
                </c:pt>
                <c:pt idx="47">
                  <c:v>526</c:v>
                </c:pt>
                <c:pt idx="48">
                  <c:v>538</c:v>
                </c:pt>
                <c:pt idx="49">
                  <c:v>549</c:v>
                </c:pt>
                <c:pt idx="50">
                  <c:v>561</c:v>
                </c:pt>
                <c:pt idx="51">
                  <c:v>571</c:v>
                </c:pt>
                <c:pt idx="52">
                  <c:v>582</c:v>
                </c:pt>
                <c:pt idx="53">
                  <c:v>593</c:v>
                </c:pt>
                <c:pt idx="54">
                  <c:v>604</c:v>
                </c:pt>
                <c:pt idx="55">
                  <c:v>615</c:v>
                </c:pt>
                <c:pt idx="56">
                  <c:v>626</c:v>
                </c:pt>
                <c:pt idx="57">
                  <c:v>637</c:v>
                </c:pt>
                <c:pt idx="58">
                  <c:v>648</c:v>
                </c:pt>
                <c:pt idx="59">
                  <c:v>660</c:v>
                </c:pt>
                <c:pt idx="60">
                  <c:v>671</c:v>
                </c:pt>
                <c:pt idx="61">
                  <c:v>682</c:v>
                </c:pt>
                <c:pt idx="62">
                  <c:v>693</c:v>
                </c:pt>
                <c:pt idx="63">
                  <c:v>704</c:v>
                </c:pt>
                <c:pt idx="64">
                  <c:v>715</c:v>
                </c:pt>
                <c:pt idx="65">
                  <c:v>726</c:v>
                </c:pt>
                <c:pt idx="66">
                  <c:v>737</c:v>
                </c:pt>
                <c:pt idx="67">
                  <c:v>748</c:v>
                </c:pt>
                <c:pt idx="68">
                  <c:v>760</c:v>
                </c:pt>
                <c:pt idx="69">
                  <c:v>770</c:v>
                </c:pt>
                <c:pt idx="70">
                  <c:v>782</c:v>
                </c:pt>
                <c:pt idx="71">
                  <c:v>793</c:v>
                </c:pt>
                <c:pt idx="72">
                  <c:v>804</c:v>
                </c:pt>
                <c:pt idx="73">
                  <c:v>815</c:v>
                </c:pt>
                <c:pt idx="74">
                  <c:v>826</c:v>
                </c:pt>
                <c:pt idx="75">
                  <c:v>837</c:v>
                </c:pt>
                <c:pt idx="76">
                  <c:v>848</c:v>
                </c:pt>
                <c:pt idx="77">
                  <c:v>859</c:v>
                </c:pt>
                <c:pt idx="78">
                  <c:v>870</c:v>
                </c:pt>
                <c:pt idx="79">
                  <c:v>881</c:v>
                </c:pt>
                <c:pt idx="80">
                  <c:v>892</c:v>
                </c:pt>
                <c:pt idx="81">
                  <c:v>903</c:v>
                </c:pt>
                <c:pt idx="82">
                  <c:v>914</c:v>
                </c:pt>
                <c:pt idx="83">
                  <c:v>925</c:v>
                </c:pt>
                <c:pt idx="84">
                  <c:v>936</c:v>
                </c:pt>
                <c:pt idx="85">
                  <c:v>947</c:v>
                </c:pt>
                <c:pt idx="86">
                  <c:v>959</c:v>
                </c:pt>
                <c:pt idx="87">
                  <c:v>969</c:v>
                </c:pt>
                <c:pt idx="88">
                  <c:v>981</c:v>
                </c:pt>
                <c:pt idx="89">
                  <c:v>992</c:v>
                </c:pt>
                <c:pt idx="90">
                  <c:v>999</c:v>
                </c:pt>
                <c:pt idx="91">
                  <c:v>999</c:v>
                </c:pt>
              </c:numCache>
            </c:numRef>
          </c:cat>
          <c:val>
            <c:numRef>
              <c:f>CFA!$J$4:$J$94</c:f>
              <c:numCache>
                <c:formatCode>0\.0</c:formatCode>
                <c:ptCount val="91"/>
                <c:pt idx="0" formatCode="General">
                  <c:v>100</c:v>
                </c:pt>
                <c:pt idx="1">
                  <c:v>99.750325662179776</c:v>
                </c:pt>
                <c:pt idx="2">
                  <c:v>99.750325662179776</c:v>
                </c:pt>
                <c:pt idx="3">
                  <c:v>99.554928354320452</c:v>
                </c:pt>
                <c:pt idx="4">
                  <c:v>99.316109422492403</c:v>
                </c:pt>
                <c:pt idx="5">
                  <c:v>98.72991749891446</c:v>
                </c:pt>
                <c:pt idx="6">
                  <c:v>97.720364741641333</c:v>
                </c:pt>
                <c:pt idx="7">
                  <c:v>95.91836734693878</c:v>
                </c:pt>
                <c:pt idx="8">
                  <c:v>93.497611810681718</c:v>
                </c:pt>
                <c:pt idx="9">
                  <c:v>90.631784628745109</c:v>
                </c:pt>
                <c:pt idx="10">
                  <c:v>87.93964394268346</c:v>
                </c:pt>
                <c:pt idx="11">
                  <c:v>86.257056013894911</c:v>
                </c:pt>
                <c:pt idx="12">
                  <c:v>85.052105948762474</c:v>
                </c:pt>
                <c:pt idx="13">
                  <c:v>84.737299174989133</c:v>
                </c:pt>
                <c:pt idx="14">
                  <c:v>84.205384281372119</c:v>
                </c:pt>
                <c:pt idx="15">
                  <c:v>83.8145896656535</c:v>
                </c:pt>
                <c:pt idx="16">
                  <c:v>83.597481545809813</c:v>
                </c:pt>
                <c:pt idx="17">
                  <c:v>83.499782891880159</c:v>
                </c:pt>
                <c:pt idx="18">
                  <c:v>83.380373425966127</c:v>
                </c:pt>
                <c:pt idx="19">
                  <c:v>83.304385584020835</c:v>
                </c:pt>
                <c:pt idx="20">
                  <c:v>83.239253148067732</c:v>
                </c:pt>
                <c:pt idx="21">
                  <c:v>83.141554494138077</c:v>
                </c:pt>
                <c:pt idx="22">
                  <c:v>83.119843682153714</c:v>
                </c:pt>
                <c:pt idx="23">
                  <c:v>83.098132870169337</c:v>
                </c:pt>
                <c:pt idx="24">
                  <c:v>82.935301780286579</c:v>
                </c:pt>
                <c:pt idx="25">
                  <c:v>82.881024750325665</c:v>
                </c:pt>
                <c:pt idx="26">
                  <c:v>82.761615284411633</c:v>
                </c:pt>
                <c:pt idx="27">
                  <c:v>82.620495006513238</c:v>
                </c:pt>
                <c:pt idx="28">
                  <c:v>82.50108554059922</c:v>
                </c:pt>
                <c:pt idx="29">
                  <c:v>82.533651758575772</c:v>
                </c:pt>
                <c:pt idx="30">
                  <c:v>82.294832826747722</c:v>
                </c:pt>
                <c:pt idx="31">
                  <c:v>82.50108554059922</c:v>
                </c:pt>
                <c:pt idx="32">
                  <c:v>82.262266608771171</c:v>
                </c:pt>
                <c:pt idx="33">
                  <c:v>82.251411202778996</c:v>
                </c:pt>
                <c:pt idx="34">
                  <c:v>82.251411202778996</c:v>
                </c:pt>
                <c:pt idx="35">
                  <c:v>82.240555796786808</c:v>
                </c:pt>
                <c:pt idx="36">
                  <c:v>82.164567954841516</c:v>
                </c:pt>
                <c:pt idx="37">
                  <c:v>82.012592270950918</c:v>
                </c:pt>
                <c:pt idx="38">
                  <c:v>81.762917933130694</c:v>
                </c:pt>
                <c:pt idx="39">
                  <c:v>81.773773339122883</c:v>
                </c:pt>
                <c:pt idx="40">
                  <c:v>81.860616587060349</c:v>
                </c:pt>
                <c:pt idx="41">
                  <c:v>81.947459834997829</c:v>
                </c:pt>
                <c:pt idx="42">
                  <c:v>82.132001736864964</c:v>
                </c:pt>
                <c:pt idx="43">
                  <c:v>82.273122014763359</c:v>
                </c:pt>
                <c:pt idx="44">
                  <c:v>82.370820668693014</c:v>
                </c:pt>
                <c:pt idx="45">
                  <c:v>82.41424229266174</c:v>
                </c:pt>
                <c:pt idx="46">
                  <c:v>82.381676074685188</c:v>
                </c:pt>
                <c:pt idx="47">
                  <c:v>82.403386886669566</c:v>
                </c:pt>
                <c:pt idx="48">
                  <c:v>82.359965262700825</c:v>
                </c:pt>
                <c:pt idx="49">
                  <c:v>82.327399044724274</c:v>
                </c:pt>
                <c:pt idx="50">
                  <c:v>82.240555796786808</c:v>
                </c:pt>
                <c:pt idx="51">
                  <c:v>82.121146330872762</c:v>
                </c:pt>
                <c:pt idx="52">
                  <c:v>82.056013894919673</c:v>
                </c:pt>
                <c:pt idx="53">
                  <c:v>81.969170646982192</c:v>
                </c:pt>
                <c:pt idx="54">
                  <c:v>81.784628745115057</c:v>
                </c:pt>
                <c:pt idx="55">
                  <c:v>81.632653061224488</c:v>
                </c:pt>
                <c:pt idx="56">
                  <c:v>81.469821971341716</c:v>
                </c:pt>
                <c:pt idx="57">
                  <c:v>81.252713851498044</c:v>
                </c:pt>
                <c:pt idx="58">
                  <c:v>81.068171949630923</c:v>
                </c:pt>
                <c:pt idx="59">
                  <c:v>80.775075987841944</c:v>
                </c:pt>
                <c:pt idx="60">
                  <c:v>80.492835432045169</c:v>
                </c:pt>
                <c:pt idx="61">
                  <c:v>80.123751628310885</c:v>
                </c:pt>
                <c:pt idx="62">
                  <c:v>79.656969170646988</c:v>
                </c:pt>
                <c:pt idx="63">
                  <c:v>79.135909683022149</c:v>
                </c:pt>
                <c:pt idx="64">
                  <c:v>78.484585323491103</c:v>
                </c:pt>
                <c:pt idx="65">
                  <c:v>77.724706904038214</c:v>
                </c:pt>
                <c:pt idx="66">
                  <c:v>76.834563612679105</c:v>
                </c:pt>
                <c:pt idx="67">
                  <c:v>75.922709509335647</c:v>
                </c:pt>
                <c:pt idx="68">
                  <c:v>75.293095961788964</c:v>
                </c:pt>
                <c:pt idx="69">
                  <c:v>74.782891880156313</c:v>
                </c:pt>
                <c:pt idx="70">
                  <c:v>74.326964828484577</c:v>
                </c:pt>
                <c:pt idx="71">
                  <c:v>73.947025618758147</c:v>
                </c:pt>
                <c:pt idx="72">
                  <c:v>73.599652627008254</c:v>
                </c:pt>
                <c:pt idx="73">
                  <c:v>73.382544507164567</c:v>
                </c:pt>
                <c:pt idx="74">
                  <c:v>73.306556665219276</c:v>
                </c:pt>
                <c:pt idx="75">
                  <c:v>73.284845853234913</c:v>
                </c:pt>
                <c:pt idx="76">
                  <c:v>73.208858011289621</c:v>
                </c:pt>
                <c:pt idx="77">
                  <c:v>73.143725575336518</c:v>
                </c:pt>
                <c:pt idx="78">
                  <c:v>73.089448545375603</c:v>
                </c:pt>
                <c:pt idx="79">
                  <c:v>73.03517151541466</c:v>
                </c:pt>
                <c:pt idx="80">
                  <c:v>72.991749891445934</c:v>
                </c:pt>
                <c:pt idx="81">
                  <c:v>72.926617455492831</c:v>
                </c:pt>
                <c:pt idx="82">
                  <c:v>72.883195831524091</c:v>
                </c:pt>
                <c:pt idx="83">
                  <c:v>72.828918801563177</c:v>
                </c:pt>
                <c:pt idx="84">
                  <c:v>72.774641771602262</c:v>
                </c:pt>
                <c:pt idx="85">
                  <c:v>72.752930959617885</c:v>
                </c:pt>
                <c:pt idx="86">
                  <c:v>72.644376899696056</c:v>
                </c:pt>
                <c:pt idx="87">
                  <c:v>72.622666087711679</c:v>
                </c:pt>
                <c:pt idx="88">
                  <c:v>72.557533651758575</c:v>
                </c:pt>
                <c:pt idx="89">
                  <c:v>72.503256621797661</c:v>
                </c:pt>
                <c:pt idx="90">
                  <c:v>72.438124185844558</c:v>
                </c:pt>
              </c:numCache>
            </c:numRef>
          </c:val>
          <c:smooth val="0"/>
          <c:extLst>
            <c:ext xmlns:c16="http://schemas.microsoft.com/office/drawing/2014/chart" uri="{C3380CC4-5D6E-409C-BE32-E72D297353CC}">
              <c16:uniqueId val="{00000001-43CB-4BBE-B949-58A0B3ACDCA9}"/>
            </c:ext>
          </c:extLst>
        </c:ser>
        <c:ser>
          <c:idx val="0"/>
          <c:order val="2"/>
          <c:tx>
            <c:strRef>
              <c:f>CFA!$Y$1</c:f>
              <c:strCache>
                <c:ptCount val="1"/>
                <c:pt idx="0">
                  <c:v>CFA_REF</c:v>
                </c:pt>
              </c:strCache>
            </c:strRef>
          </c:tx>
          <c:marker>
            <c:symbol val="none"/>
          </c:marker>
          <c:cat>
            <c:numRef>
              <c:f>CFA!$AG$3:$AG$94</c:f>
              <c:numCache>
                <c:formatCode>General</c:formatCode>
                <c:ptCount val="92"/>
                <c:pt idx="0">
                  <c:v>0</c:v>
                </c:pt>
                <c:pt idx="1">
                  <c:v>32</c:v>
                </c:pt>
                <c:pt idx="2">
                  <c:v>37</c:v>
                </c:pt>
                <c:pt idx="3">
                  <c:v>46</c:v>
                </c:pt>
                <c:pt idx="4">
                  <c:v>54</c:v>
                </c:pt>
                <c:pt idx="5">
                  <c:v>66</c:v>
                </c:pt>
                <c:pt idx="6">
                  <c:v>78</c:v>
                </c:pt>
                <c:pt idx="7">
                  <c:v>88</c:v>
                </c:pt>
                <c:pt idx="8">
                  <c:v>99</c:v>
                </c:pt>
                <c:pt idx="9">
                  <c:v>110</c:v>
                </c:pt>
                <c:pt idx="10">
                  <c:v>122</c:v>
                </c:pt>
                <c:pt idx="11">
                  <c:v>132</c:v>
                </c:pt>
                <c:pt idx="12">
                  <c:v>142</c:v>
                </c:pt>
                <c:pt idx="13">
                  <c:v>151</c:v>
                </c:pt>
                <c:pt idx="14">
                  <c:v>163</c:v>
                </c:pt>
                <c:pt idx="15">
                  <c:v>173</c:v>
                </c:pt>
                <c:pt idx="16">
                  <c:v>184</c:v>
                </c:pt>
                <c:pt idx="17">
                  <c:v>195</c:v>
                </c:pt>
                <c:pt idx="18">
                  <c:v>207</c:v>
                </c:pt>
                <c:pt idx="19">
                  <c:v>218</c:v>
                </c:pt>
                <c:pt idx="20">
                  <c:v>228</c:v>
                </c:pt>
                <c:pt idx="21">
                  <c:v>240</c:v>
                </c:pt>
                <c:pt idx="22">
                  <c:v>251</c:v>
                </c:pt>
                <c:pt idx="23">
                  <c:v>263</c:v>
                </c:pt>
                <c:pt idx="24">
                  <c:v>274</c:v>
                </c:pt>
                <c:pt idx="25">
                  <c:v>285</c:v>
                </c:pt>
                <c:pt idx="26">
                  <c:v>296</c:v>
                </c:pt>
                <c:pt idx="27">
                  <c:v>307</c:v>
                </c:pt>
                <c:pt idx="28">
                  <c:v>318</c:v>
                </c:pt>
                <c:pt idx="29">
                  <c:v>329</c:v>
                </c:pt>
                <c:pt idx="30">
                  <c:v>340</c:v>
                </c:pt>
                <c:pt idx="31">
                  <c:v>351</c:v>
                </c:pt>
                <c:pt idx="32">
                  <c:v>363</c:v>
                </c:pt>
                <c:pt idx="33">
                  <c:v>374</c:v>
                </c:pt>
                <c:pt idx="34">
                  <c:v>385</c:v>
                </c:pt>
                <c:pt idx="35">
                  <c:v>396</c:v>
                </c:pt>
                <c:pt idx="36">
                  <c:v>407</c:v>
                </c:pt>
                <c:pt idx="37">
                  <c:v>418</c:v>
                </c:pt>
                <c:pt idx="38">
                  <c:v>429</c:v>
                </c:pt>
                <c:pt idx="39">
                  <c:v>440</c:v>
                </c:pt>
                <c:pt idx="40">
                  <c:v>451</c:v>
                </c:pt>
                <c:pt idx="41">
                  <c:v>463</c:v>
                </c:pt>
                <c:pt idx="42">
                  <c:v>473</c:v>
                </c:pt>
                <c:pt idx="43">
                  <c:v>485</c:v>
                </c:pt>
                <c:pt idx="44">
                  <c:v>496</c:v>
                </c:pt>
                <c:pt idx="45">
                  <c:v>507</c:v>
                </c:pt>
                <c:pt idx="46">
                  <c:v>518</c:v>
                </c:pt>
                <c:pt idx="47">
                  <c:v>529</c:v>
                </c:pt>
                <c:pt idx="48">
                  <c:v>540</c:v>
                </c:pt>
                <c:pt idx="49">
                  <c:v>551</c:v>
                </c:pt>
                <c:pt idx="50">
                  <c:v>563</c:v>
                </c:pt>
                <c:pt idx="51">
                  <c:v>574</c:v>
                </c:pt>
                <c:pt idx="52">
                  <c:v>585</c:v>
                </c:pt>
                <c:pt idx="53">
                  <c:v>596</c:v>
                </c:pt>
                <c:pt idx="54">
                  <c:v>607</c:v>
                </c:pt>
                <c:pt idx="55">
                  <c:v>618</c:v>
                </c:pt>
                <c:pt idx="56">
                  <c:v>629</c:v>
                </c:pt>
                <c:pt idx="57">
                  <c:v>640</c:v>
                </c:pt>
                <c:pt idx="58">
                  <c:v>651</c:v>
                </c:pt>
                <c:pt idx="59">
                  <c:v>662</c:v>
                </c:pt>
                <c:pt idx="60">
                  <c:v>673</c:v>
                </c:pt>
                <c:pt idx="61">
                  <c:v>685</c:v>
                </c:pt>
                <c:pt idx="62">
                  <c:v>696</c:v>
                </c:pt>
                <c:pt idx="63">
                  <c:v>707</c:v>
                </c:pt>
                <c:pt idx="64">
                  <c:v>718</c:v>
                </c:pt>
                <c:pt idx="65">
                  <c:v>729</c:v>
                </c:pt>
                <c:pt idx="66">
                  <c:v>740</c:v>
                </c:pt>
                <c:pt idx="67">
                  <c:v>751</c:v>
                </c:pt>
                <c:pt idx="68">
                  <c:v>762</c:v>
                </c:pt>
                <c:pt idx="69">
                  <c:v>773</c:v>
                </c:pt>
                <c:pt idx="70">
                  <c:v>784</c:v>
                </c:pt>
                <c:pt idx="71">
                  <c:v>795</c:v>
                </c:pt>
                <c:pt idx="72">
                  <c:v>806</c:v>
                </c:pt>
                <c:pt idx="73">
                  <c:v>817</c:v>
                </c:pt>
                <c:pt idx="74">
                  <c:v>829</c:v>
                </c:pt>
                <c:pt idx="75">
                  <c:v>840</c:v>
                </c:pt>
                <c:pt idx="76">
                  <c:v>851</c:v>
                </c:pt>
                <c:pt idx="77">
                  <c:v>862</c:v>
                </c:pt>
                <c:pt idx="78">
                  <c:v>873</c:v>
                </c:pt>
                <c:pt idx="79">
                  <c:v>884</c:v>
                </c:pt>
                <c:pt idx="80">
                  <c:v>895</c:v>
                </c:pt>
                <c:pt idx="81">
                  <c:v>906</c:v>
                </c:pt>
                <c:pt idx="82">
                  <c:v>917</c:v>
                </c:pt>
                <c:pt idx="83">
                  <c:v>929</c:v>
                </c:pt>
                <c:pt idx="84">
                  <c:v>940</c:v>
                </c:pt>
                <c:pt idx="85">
                  <c:v>951</c:v>
                </c:pt>
                <c:pt idx="86">
                  <c:v>962</c:v>
                </c:pt>
                <c:pt idx="87">
                  <c:v>973</c:v>
                </c:pt>
                <c:pt idx="88">
                  <c:v>984</c:v>
                </c:pt>
                <c:pt idx="89">
                  <c:v>995</c:v>
                </c:pt>
                <c:pt idx="90">
                  <c:v>1000</c:v>
                </c:pt>
                <c:pt idx="91">
                  <c:v>1000</c:v>
                </c:pt>
              </c:numCache>
            </c:numRef>
          </c:cat>
          <c:val>
            <c:numRef>
              <c:f>CFA!$Z$4:$Z$94</c:f>
              <c:numCache>
                <c:formatCode>0\.0</c:formatCode>
                <c:ptCount val="91"/>
                <c:pt idx="0" formatCode="General">
                  <c:v>100</c:v>
                </c:pt>
                <c:pt idx="1">
                  <c:v>99.835573348584504</c:v>
                </c:pt>
                <c:pt idx="2">
                  <c:v>99.878467257649405</c:v>
                </c:pt>
                <c:pt idx="3">
                  <c:v>99.742636545610523</c:v>
                </c:pt>
                <c:pt idx="4">
                  <c:v>99.578209894195027</c:v>
                </c:pt>
                <c:pt idx="5">
                  <c:v>99.270803545896484</c:v>
                </c:pt>
                <c:pt idx="6">
                  <c:v>98.570203031169569</c:v>
                </c:pt>
                <c:pt idx="7">
                  <c:v>97.40491850157278</c:v>
                </c:pt>
                <c:pt idx="8">
                  <c:v>95.717758078352873</c:v>
                </c:pt>
                <c:pt idx="9">
                  <c:v>93.573062625107227</c:v>
                </c:pt>
                <c:pt idx="10">
                  <c:v>91.171003717472118</c:v>
                </c:pt>
                <c:pt idx="11">
                  <c:v>89.240777809551048</c:v>
                </c:pt>
                <c:pt idx="12">
                  <c:v>87.424935659136409</c:v>
                </c:pt>
                <c:pt idx="13">
                  <c:v>86.509865599084918</c:v>
                </c:pt>
                <c:pt idx="14">
                  <c:v>85.852158993422933</c:v>
                </c:pt>
                <c:pt idx="15">
                  <c:v>85.287389190734913</c:v>
                </c:pt>
                <c:pt idx="16">
                  <c:v>84.929939948527306</c:v>
                </c:pt>
                <c:pt idx="17">
                  <c:v>84.729768372891044</c:v>
                </c:pt>
                <c:pt idx="18">
                  <c:v>84.601086645696313</c:v>
                </c:pt>
                <c:pt idx="19">
                  <c:v>84.493851873034018</c:v>
                </c:pt>
                <c:pt idx="20">
                  <c:v>84.436659994280816</c:v>
                </c:pt>
                <c:pt idx="21">
                  <c:v>84.315127251930221</c:v>
                </c:pt>
                <c:pt idx="22">
                  <c:v>84.18644552473549</c:v>
                </c:pt>
                <c:pt idx="23">
                  <c:v>84.272233342865306</c:v>
                </c:pt>
                <c:pt idx="24">
                  <c:v>84.157849585358875</c:v>
                </c:pt>
                <c:pt idx="25">
                  <c:v>84.150700600514725</c:v>
                </c:pt>
                <c:pt idx="26">
                  <c:v>84.014869888475843</c:v>
                </c:pt>
                <c:pt idx="27">
                  <c:v>83.886188161281098</c:v>
                </c:pt>
                <c:pt idx="28">
                  <c:v>83.643122676579921</c:v>
                </c:pt>
                <c:pt idx="29">
                  <c:v>83.736059479553901</c:v>
                </c:pt>
                <c:pt idx="30">
                  <c:v>83.585930797826705</c:v>
                </c:pt>
                <c:pt idx="31">
                  <c:v>83.728910494709751</c:v>
                </c:pt>
                <c:pt idx="32">
                  <c:v>83.607377752359156</c:v>
                </c:pt>
                <c:pt idx="33">
                  <c:v>83.664569631112371</c:v>
                </c:pt>
                <c:pt idx="34">
                  <c:v>83.793251358307103</c:v>
                </c:pt>
                <c:pt idx="35">
                  <c:v>83.900486130969398</c:v>
                </c:pt>
                <c:pt idx="36">
                  <c:v>83.886188161281098</c:v>
                </c:pt>
                <c:pt idx="37">
                  <c:v>83.757506434086366</c:v>
                </c:pt>
                <c:pt idx="38">
                  <c:v>83.843294252216182</c:v>
                </c:pt>
                <c:pt idx="39">
                  <c:v>83.778953388618802</c:v>
                </c:pt>
                <c:pt idx="40">
                  <c:v>83.714612525021451</c:v>
                </c:pt>
                <c:pt idx="41">
                  <c:v>83.628824706891606</c:v>
                </c:pt>
                <c:pt idx="42">
                  <c:v>83.557334858450105</c:v>
                </c:pt>
                <c:pt idx="43">
                  <c:v>83.543036888761804</c:v>
                </c:pt>
                <c:pt idx="44">
                  <c:v>83.342865313125529</c:v>
                </c:pt>
                <c:pt idx="45">
                  <c:v>83.214183585930783</c:v>
                </c:pt>
                <c:pt idx="46">
                  <c:v>83.042607949671137</c:v>
                </c:pt>
                <c:pt idx="47">
                  <c:v>82.85673434372319</c:v>
                </c:pt>
                <c:pt idx="48">
                  <c:v>82.670860737775243</c:v>
                </c:pt>
                <c:pt idx="49">
                  <c:v>82.427795253074066</c:v>
                </c:pt>
                <c:pt idx="50">
                  <c:v>82.18472976837289</c:v>
                </c:pt>
                <c:pt idx="51">
                  <c:v>81.948813268515877</c:v>
                </c:pt>
                <c:pt idx="52">
                  <c:v>81.770088647412067</c:v>
                </c:pt>
                <c:pt idx="53">
                  <c:v>81.569917071775805</c:v>
                </c:pt>
                <c:pt idx="54">
                  <c:v>81.369745496139558</c:v>
                </c:pt>
                <c:pt idx="55">
                  <c:v>81.140977981126682</c:v>
                </c:pt>
                <c:pt idx="56">
                  <c:v>80.947955390334585</c:v>
                </c:pt>
                <c:pt idx="57">
                  <c:v>80.669144981412643</c:v>
                </c:pt>
                <c:pt idx="58">
                  <c:v>80.418930511867316</c:v>
                </c:pt>
                <c:pt idx="59">
                  <c:v>80.090077209036309</c:v>
                </c:pt>
                <c:pt idx="60">
                  <c:v>79.768372891049466</c:v>
                </c:pt>
                <c:pt idx="61">
                  <c:v>79.389476694309408</c:v>
                </c:pt>
                <c:pt idx="62">
                  <c:v>78.946239633971985</c:v>
                </c:pt>
                <c:pt idx="63">
                  <c:v>78.474406634257917</c:v>
                </c:pt>
                <c:pt idx="64">
                  <c:v>77.923934801258227</c:v>
                </c:pt>
                <c:pt idx="65">
                  <c:v>77.402058907635123</c:v>
                </c:pt>
                <c:pt idx="66">
                  <c:v>76.880183014012005</c:v>
                </c:pt>
                <c:pt idx="67">
                  <c:v>76.365456105233051</c:v>
                </c:pt>
                <c:pt idx="68">
                  <c:v>75.950814984272228</c:v>
                </c:pt>
                <c:pt idx="69">
                  <c:v>75.621961681441235</c:v>
                </c:pt>
                <c:pt idx="70">
                  <c:v>75.343151272519307</c:v>
                </c:pt>
                <c:pt idx="71">
                  <c:v>75.185873605947961</c:v>
                </c:pt>
                <c:pt idx="72">
                  <c:v>75.100085787818131</c:v>
                </c:pt>
                <c:pt idx="73">
                  <c:v>75.035744924220765</c:v>
                </c:pt>
                <c:pt idx="74">
                  <c:v>74.964255075779235</c:v>
                </c:pt>
                <c:pt idx="75">
                  <c:v>74.935659136402634</c:v>
                </c:pt>
                <c:pt idx="76">
                  <c:v>74.857020303116954</c:v>
                </c:pt>
                <c:pt idx="77">
                  <c:v>74.814126394052039</c:v>
                </c:pt>
                <c:pt idx="78">
                  <c:v>74.778381469831288</c:v>
                </c:pt>
                <c:pt idx="79">
                  <c:v>74.714040606233908</c:v>
                </c:pt>
                <c:pt idx="80">
                  <c:v>74.663997712324843</c:v>
                </c:pt>
                <c:pt idx="81">
                  <c:v>74.599656848727477</c:v>
                </c:pt>
                <c:pt idx="82">
                  <c:v>74.563911924506712</c:v>
                </c:pt>
                <c:pt idx="83">
                  <c:v>74.506720045753511</c:v>
                </c:pt>
                <c:pt idx="84">
                  <c:v>74.470975121532746</c:v>
                </c:pt>
                <c:pt idx="85">
                  <c:v>74.435230197311981</c:v>
                </c:pt>
                <c:pt idx="86">
                  <c:v>74.356591364026301</c:v>
                </c:pt>
                <c:pt idx="87">
                  <c:v>74.34944237918215</c:v>
                </c:pt>
                <c:pt idx="88">
                  <c:v>74.299399485273071</c:v>
                </c:pt>
                <c:pt idx="89">
                  <c:v>74.235058621675719</c:v>
                </c:pt>
                <c:pt idx="90">
                  <c:v>74.227909636831569</c:v>
                </c:pt>
              </c:numCache>
            </c:numRef>
          </c:val>
          <c:smooth val="0"/>
          <c:extLst>
            <c:ext xmlns:c16="http://schemas.microsoft.com/office/drawing/2014/chart" uri="{C3380CC4-5D6E-409C-BE32-E72D297353CC}">
              <c16:uniqueId val="{00000002-43CB-4BBE-B949-58A0B3ACDCA9}"/>
            </c:ext>
          </c:extLst>
        </c:ser>
        <c:dLbls>
          <c:showLegendKey val="0"/>
          <c:showVal val="0"/>
          <c:showCatName val="0"/>
          <c:showSerName val="0"/>
          <c:showPercent val="0"/>
          <c:showBubbleSize val="0"/>
        </c:dLbls>
        <c:smooth val="0"/>
        <c:axId val="185936512"/>
        <c:axId val="185942784"/>
      </c:lineChart>
      <c:catAx>
        <c:axId val="185936512"/>
        <c:scaling>
          <c:orientation val="minMax"/>
        </c:scaling>
        <c:delete val="0"/>
        <c:axPos val="b"/>
        <c:title>
          <c:tx>
            <c:rich>
              <a:bodyPr/>
              <a:lstStyle/>
              <a:p>
                <a:pPr>
                  <a:defRPr sz="1400">
                    <a:latin typeface="+mj-lt"/>
                  </a:defRPr>
                </a:pPr>
                <a:r>
                  <a:rPr lang="en-US" sz="1400">
                    <a:latin typeface="+mj-lt"/>
                  </a:rPr>
                  <a:t>Temperature </a:t>
                </a:r>
                <a:r>
                  <a:rPr lang="pl-PL" sz="1400">
                    <a:latin typeface="+mj-lt"/>
                  </a:rPr>
                  <a:t>[</a:t>
                </a:r>
                <a:r>
                  <a:rPr lang="pl-PL" sz="1400">
                    <a:latin typeface="+mj-lt"/>
                    <a:cs typeface="Times New Roman"/>
                  </a:rPr>
                  <a:t>°C]</a:t>
                </a:r>
                <a:endParaRPr lang="en-US" sz="1400">
                  <a:latin typeface="+mj-lt"/>
                </a:endParaRPr>
              </a:p>
            </c:rich>
          </c:tx>
          <c:layout>
            <c:manualLayout>
              <c:xMode val="edge"/>
              <c:yMode val="edge"/>
              <c:x val="0.40012882764654417"/>
              <c:y val="0.9172298775153106"/>
            </c:manualLayout>
          </c:layout>
          <c:overlay val="0"/>
        </c:title>
        <c:numFmt formatCode="General" sourceLinked="1"/>
        <c:majorTickMark val="in"/>
        <c:minorTickMark val="in"/>
        <c:tickLblPos val="none"/>
        <c:crossAx val="185942784"/>
        <c:crosses val="autoZero"/>
        <c:auto val="1"/>
        <c:lblAlgn val="ctr"/>
        <c:lblOffset val="100"/>
        <c:tickLblSkip val="18"/>
        <c:tickMarkSkip val="10"/>
        <c:noMultiLvlLbl val="0"/>
      </c:catAx>
      <c:valAx>
        <c:axId val="185942784"/>
        <c:scaling>
          <c:orientation val="minMax"/>
          <c:max val="100"/>
          <c:min val="70"/>
        </c:scaling>
        <c:delete val="0"/>
        <c:axPos val="l"/>
        <c:majorGridlines/>
        <c:title>
          <c:tx>
            <c:rich>
              <a:bodyPr rot="-5400000" vert="horz"/>
              <a:lstStyle/>
              <a:p>
                <a:pPr>
                  <a:defRPr sz="1400"/>
                </a:pPr>
                <a:r>
                  <a:rPr lang="en-US" sz="1400"/>
                  <a:t>Weight loss [%]</a:t>
                </a:r>
              </a:p>
            </c:rich>
          </c:tx>
          <c:overlay val="0"/>
        </c:title>
        <c:numFmt formatCode="General" sourceLinked="1"/>
        <c:majorTickMark val="out"/>
        <c:minorTickMark val="none"/>
        <c:tickLblPos val="nextTo"/>
        <c:txPr>
          <a:bodyPr/>
          <a:lstStyle/>
          <a:p>
            <a:pPr>
              <a:defRPr sz="1400" b="1"/>
            </a:pPr>
            <a:endParaRPr lang="pl-PL"/>
          </a:p>
        </c:txPr>
        <c:crossAx val="185936512"/>
        <c:crosses val="autoZero"/>
        <c:crossBetween val="between"/>
      </c:valAx>
    </c:plotArea>
    <c:legend>
      <c:legendPos val="r"/>
      <c:layout>
        <c:manualLayout>
          <c:xMode val="edge"/>
          <c:yMode val="edge"/>
          <c:x val="0.27777018484373439"/>
          <c:y val="2.1835145860470751E-3"/>
          <c:w val="0.65512560455252189"/>
          <c:h val="0.21300415013177426"/>
        </c:manualLayout>
      </c:layout>
      <c:overlay val="0"/>
      <c:txPr>
        <a:bodyPr/>
        <a:lstStyle/>
        <a:p>
          <a:pPr>
            <a:defRPr sz="1400"/>
          </a:pPr>
          <a:endParaRPr lang="pl-PL"/>
        </a:p>
      </c:txPr>
    </c:legend>
    <c:plotVisOnly val="1"/>
    <c:dispBlanksAs val="gap"/>
    <c:showDLblsOverMax val="0"/>
  </c:chart>
  <c:spPr>
    <a:solidFill>
      <a:schemeClr val="bg1"/>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07168458781362"/>
          <c:y val="5.6513285024154591E-2"/>
          <c:w val="0.85637248468941385"/>
          <c:h val="0.79523549139690874"/>
        </c:manualLayout>
      </c:layout>
      <c:lineChart>
        <c:grouping val="standard"/>
        <c:varyColors val="0"/>
        <c:ser>
          <c:idx val="7"/>
          <c:order val="0"/>
          <c:tx>
            <c:strRef>
              <c:f>RFA!$F$1</c:f>
              <c:strCache>
                <c:ptCount val="1"/>
                <c:pt idx="0">
                  <c:v>RFA_5CaO</c:v>
                </c:pt>
              </c:strCache>
            </c:strRef>
          </c:tx>
          <c:spPr>
            <a:ln>
              <a:solidFill>
                <a:srgbClr val="00B050"/>
              </a:solidFill>
              <a:prstDash val="sysDash"/>
            </a:ln>
          </c:spPr>
          <c:marker>
            <c:symbol val="none"/>
          </c:marker>
          <c:cat>
            <c:numRef>
              <c:f>RFA!$J$3:$J$94</c:f>
              <c:numCache>
                <c:formatCode>General</c:formatCode>
                <c:ptCount val="92"/>
                <c:pt idx="0">
                  <c:v>0</c:v>
                </c:pt>
                <c:pt idx="1">
                  <c:v>17</c:v>
                </c:pt>
                <c:pt idx="2">
                  <c:v>36</c:v>
                </c:pt>
                <c:pt idx="3">
                  <c:v>37</c:v>
                </c:pt>
                <c:pt idx="4">
                  <c:v>49</c:v>
                </c:pt>
                <c:pt idx="5">
                  <c:v>58</c:v>
                </c:pt>
                <c:pt idx="6">
                  <c:v>68</c:v>
                </c:pt>
                <c:pt idx="7">
                  <c:v>80</c:v>
                </c:pt>
                <c:pt idx="8">
                  <c:v>91</c:v>
                </c:pt>
                <c:pt idx="9">
                  <c:v>101</c:v>
                </c:pt>
                <c:pt idx="10">
                  <c:v>112</c:v>
                </c:pt>
                <c:pt idx="11">
                  <c:v>123</c:v>
                </c:pt>
                <c:pt idx="12">
                  <c:v>134</c:v>
                </c:pt>
                <c:pt idx="13">
                  <c:v>147</c:v>
                </c:pt>
                <c:pt idx="14">
                  <c:v>157</c:v>
                </c:pt>
                <c:pt idx="15">
                  <c:v>168</c:v>
                </c:pt>
                <c:pt idx="16">
                  <c:v>179</c:v>
                </c:pt>
                <c:pt idx="17">
                  <c:v>190</c:v>
                </c:pt>
                <c:pt idx="18">
                  <c:v>201</c:v>
                </c:pt>
                <c:pt idx="19">
                  <c:v>212</c:v>
                </c:pt>
                <c:pt idx="20">
                  <c:v>223</c:v>
                </c:pt>
                <c:pt idx="21">
                  <c:v>235</c:v>
                </c:pt>
                <c:pt idx="22">
                  <c:v>246</c:v>
                </c:pt>
                <c:pt idx="23">
                  <c:v>257</c:v>
                </c:pt>
                <c:pt idx="24">
                  <c:v>269</c:v>
                </c:pt>
                <c:pt idx="25">
                  <c:v>280</c:v>
                </c:pt>
                <c:pt idx="26">
                  <c:v>291</c:v>
                </c:pt>
                <c:pt idx="27">
                  <c:v>302</c:v>
                </c:pt>
                <c:pt idx="28">
                  <c:v>313</c:v>
                </c:pt>
                <c:pt idx="29">
                  <c:v>324</c:v>
                </c:pt>
                <c:pt idx="30">
                  <c:v>336</c:v>
                </c:pt>
                <c:pt idx="31">
                  <c:v>346</c:v>
                </c:pt>
                <c:pt idx="32">
                  <c:v>358</c:v>
                </c:pt>
                <c:pt idx="33">
                  <c:v>369</c:v>
                </c:pt>
                <c:pt idx="34">
                  <c:v>380</c:v>
                </c:pt>
                <c:pt idx="35">
                  <c:v>391</c:v>
                </c:pt>
                <c:pt idx="36">
                  <c:v>402</c:v>
                </c:pt>
                <c:pt idx="37">
                  <c:v>413</c:v>
                </c:pt>
                <c:pt idx="38">
                  <c:v>425</c:v>
                </c:pt>
                <c:pt idx="39">
                  <c:v>435</c:v>
                </c:pt>
                <c:pt idx="40">
                  <c:v>447</c:v>
                </c:pt>
                <c:pt idx="41">
                  <c:v>457</c:v>
                </c:pt>
                <c:pt idx="42">
                  <c:v>469</c:v>
                </c:pt>
                <c:pt idx="43">
                  <c:v>479</c:v>
                </c:pt>
                <c:pt idx="44">
                  <c:v>490</c:v>
                </c:pt>
                <c:pt idx="45">
                  <c:v>502</c:v>
                </c:pt>
                <c:pt idx="46">
                  <c:v>513</c:v>
                </c:pt>
                <c:pt idx="47">
                  <c:v>524</c:v>
                </c:pt>
                <c:pt idx="48">
                  <c:v>535</c:v>
                </c:pt>
                <c:pt idx="49">
                  <c:v>546</c:v>
                </c:pt>
                <c:pt idx="50">
                  <c:v>557</c:v>
                </c:pt>
                <c:pt idx="51">
                  <c:v>568</c:v>
                </c:pt>
                <c:pt idx="52">
                  <c:v>579</c:v>
                </c:pt>
                <c:pt idx="53">
                  <c:v>591</c:v>
                </c:pt>
                <c:pt idx="54">
                  <c:v>602</c:v>
                </c:pt>
                <c:pt idx="55">
                  <c:v>613</c:v>
                </c:pt>
                <c:pt idx="56">
                  <c:v>624</c:v>
                </c:pt>
                <c:pt idx="57">
                  <c:v>635</c:v>
                </c:pt>
                <c:pt idx="58">
                  <c:v>646</c:v>
                </c:pt>
                <c:pt idx="59">
                  <c:v>657</c:v>
                </c:pt>
                <c:pt idx="60">
                  <c:v>668</c:v>
                </c:pt>
                <c:pt idx="61">
                  <c:v>680</c:v>
                </c:pt>
                <c:pt idx="62">
                  <c:v>690</c:v>
                </c:pt>
                <c:pt idx="63">
                  <c:v>701</c:v>
                </c:pt>
                <c:pt idx="64">
                  <c:v>713</c:v>
                </c:pt>
                <c:pt idx="65">
                  <c:v>724</c:v>
                </c:pt>
                <c:pt idx="66">
                  <c:v>735</c:v>
                </c:pt>
                <c:pt idx="67">
                  <c:v>746</c:v>
                </c:pt>
                <c:pt idx="68">
                  <c:v>757</c:v>
                </c:pt>
                <c:pt idx="69">
                  <c:v>768</c:v>
                </c:pt>
                <c:pt idx="70">
                  <c:v>779</c:v>
                </c:pt>
                <c:pt idx="71">
                  <c:v>790</c:v>
                </c:pt>
                <c:pt idx="72">
                  <c:v>801</c:v>
                </c:pt>
                <c:pt idx="73">
                  <c:v>812</c:v>
                </c:pt>
                <c:pt idx="74">
                  <c:v>823</c:v>
                </c:pt>
                <c:pt idx="75">
                  <c:v>834</c:v>
                </c:pt>
                <c:pt idx="76">
                  <c:v>845</c:v>
                </c:pt>
                <c:pt idx="77">
                  <c:v>857</c:v>
                </c:pt>
                <c:pt idx="78">
                  <c:v>868</c:v>
                </c:pt>
                <c:pt idx="79">
                  <c:v>879</c:v>
                </c:pt>
                <c:pt idx="80">
                  <c:v>890</c:v>
                </c:pt>
                <c:pt idx="81">
                  <c:v>901</c:v>
                </c:pt>
                <c:pt idx="82">
                  <c:v>912</c:v>
                </c:pt>
                <c:pt idx="83">
                  <c:v>923</c:v>
                </c:pt>
                <c:pt idx="84">
                  <c:v>934</c:v>
                </c:pt>
                <c:pt idx="85">
                  <c:v>945</c:v>
                </c:pt>
                <c:pt idx="86">
                  <c:v>956</c:v>
                </c:pt>
                <c:pt idx="87">
                  <c:v>967</c:v>
                </c:pt>
                <c:pt idx="88">
                  <c:v>978</c:v>
                </c:pt>
                <c:pt idx="89">
                  <c:v>989</c:v>
                </c:pt>
                <c:pt idx="90">
                  <c:v>1000</c:v>
                </c:pt>
                <c:pt idx="91">
                  <c:v>1000</c:v>
                </c:pt>
              </c:numCache>
            </c:numRef>
          </c:cat>
          <c:val>
            <c:numRef>
              <c:f>RFA!$G$4:$G$94</c:f>
              <c:numCache>
                <c:formatCode>0\.0</c:formatCode>
                <c:ptCount val="91"/>
                <c:pt idx="0" formatCode="General">
                  <c:v>100</c:v>
                </c:pt>
                <c:pt idx="1">
                  <c:v>99.932905919188926</c:v>
                </c:pt>
                <c:pt idx="2">
                  <c:v>99.850902042642019</c:v>
                </c:pt>
                <c:pt idx="3">
                  <c:v>99.72416877888773</c:v>
                </c:pt>
                <c:pt idx="4">
                  <c:v>99.560161025793946</c:v>
                </c:pt>
                <c:pt idx="5">
                  <c:v>99.1575965409274</c:v>
                </c:pt>
                <c:pt idx="6">
                  <c:v>98.389742060533777</c:v>
                </c:pt>
                <c:pt idx="7">
                  <c:v>97.2416877888773</c:v>
                </c:pt>
                <c:pt idx="8">
                  <c:v>95.728343521693759</c:v>
                </c:pt>
                <c:pt idx="9">
                  <c:v>94.006262114209036</c:v>
                </c:pt>
                <c:pt idx="10">
                  <c:v>92.239451319516931</c:v>
                </c:pt>
                <c:pt idx="11">
                  <c:v>90.934844192634571</c:v>
                </c:pt>
                <c:pt idx="12">
                  <c:v>89.742060533770697</c:v>
                </c:pt>
                <c:pt idx="13">
                  <c:v>89.138213806470858</c:v>
                </c:pt>
                <c:pt idx="14">
                  <c:v>88.646190547189505</c:v>
                </c:pt>
                <c:pt idx="15">
                  <c:v>88.139257492172348</c:v>
                </c:pt>
                <c:pt idx="16">
                  <c:v>87.677053824362602</c:v>
                </c:pt>
                <c:pt idx="17">
                  <c:v>87.408677501118248</c:v>
                </c:pt>
                <c:pt idx="18">
                  <c:v>87.207395258684954</c:v>
                </c:pt>
                <c:pt idx="19">
                  <c:v>87.02847770985538</c:v>
                </c:pt>
                <c:pt idx="20">
                  <c:v>86.894289548233189</c:v>
                </c:pt>
                <c:pt idx="21">
                  <c:v>86.603548531385115</c:v>
                </c:pt>
                <c:pt idx="22">
                  <c:v>86.775011182346802</c:v>
                </c:pt>
                <c:pt idx="23">
                  <c:v>86.506634859102434</c:v>
                </c:pt>
                <c:pt idx="24">
                  <c:v>86.521544654838237</c:v>
                </c:pt>
                <c:pt idx="25">
                  <c:v>86.461905471895037</c:v>
                </c:pt>
                <c:pt idx="26">
                  <c:v>86.47681526763084</c:v>
                </c:pt>
                <c:pt idx="27">
                  <c:v>86.223348740122276</c:v>
                </c:pt>
                <c:pt idx="28">
                  <c:v>86.275533025197561</c:v>
                </c:pt>
                <c:pt idx="29">
                  <c:v>86.282987923065463</c:v>
                </c:pt>
                <c:pt idx="30">
                  <c:v>86.320262412404944</c:v>
                </c:pt>
                <c:pt idx="31">
                  <c:v>86.156254659311173</c:v>
                </c:pt>
                <c:pt idx="32">
                  <c:v>86.081705680632183</c:v>
                </c:pt>
                <c:pt idx="33">
                  <c:v>85.671686297897722</c:v>
                </c:pt>
                <c:pt idx="34">
                  <c:v>85.522588340539741</c:v>
                </c:pt>
                <c:pt idx="35">
                  <c:v>85.261666915163261</c:v>
                </c:pt>
                <c:pt idx="36">
                  <c:v>85.142388549276873</c:v>
                </c:pt>
                <c:pt idx="37">
                  <c:v>84.933651408975692</c:v>
                </c:pt>
                <c:pt idx="38">
                  <c:v>84.687639779335029</c:v>
                </c:pt>
                <c:pt idx="39">
                  <c:v>84.39689876248697</c:v>
                </c:pt>
                <c:pt idx="40">
                  <c:v>84.098702847770994</c:v>
                </c:pt>
                <c:pt idx="41">
                  <c:v>84.024153869092004</c:v>
                </c:pt>
                <c:pt idx="42">
                  <c:v>83.457581631131646</c:v>
                </c:pt>
                <c:pt idx="43">
                  <c:v>83.278664082302072</c:v>
                </c:pt>
                <c:pt idx="44">
                  <c:v>82.876099597435513</c:v>
                </c:pt>
                <c:pt idx="45">
                  <c:v>82.361711644550468</c:v>
                </c:pt>
                <c:pt idx="46">
                  <c:v>82.026241240495011</c:v>
                </c:pt>
                <c:pt idx="47">
                  <c:v>81.675861040703737</c:v>
                </c:pt>
                <c:pt idx="48">
                  <c:v>81.362755330251986</c:v>
                </c:pt>
                <c:pt idx="49">
                  <c:v>81.072014313403912</c:v>
                </c:pt>
                <c:pt idx="50">
                  <c:v>80.967645743253328</c:v>
                </c:pt>
                <c:pt idx="51">
                  <c:v>80.922916356045917</c:v>
                </c:pt>
                <c:pt idx="52">
                  <c:v>80.565081258386755</c:v>
                </c:pt>
                <c:pt idx="53">
                  <c:v>80.535261666915176</c:v>
                </c:pt>
                <c:pt idx="54">
                  <c:v>80.102877590577009</c:v>
                </c:pt>
                <c:pt idx="55">
                  <c:v>80.229610854331298</c:v>
                </c:pt>
                <c:pt idx="56">
                  <c:v>80.199791262859705</c:v>
                </c:pt>
                <c:pt idx="57">
                  <c:v>79.871775756672136</c:v>
                </c:pt>
                <c:pt idx="58">
                  <c:v>80.155061875652294</c:v>
                </c:pt>
                <c:pt idx="59">
                  <c:v>79.931414939615337</c:v>
                </c:pt>
                <c:pt idx="60">
                  <c:v>79.618309229163557</c:v>
                </c:pt>
                <c:pt idx="61">
                  <c:v>79.551215148352469</c:v>
                </c:pt>
                <c:pt idx="62">
                  <c:v>79.946324735351126</c:v>
                </c:pt>
                <c:pt idx="63">
                  <c:v>79.595944535559866</c:v>
                </c:pt>
                <c:pt idx="64">
                  <c:v>79.75995228865365</c:v>
                </c:pt>
                <c:pt idx="65">
                  <c:v>79.446846578201885</c:v>
                </c:pt>
                <c:pt idx="66">
                  <c:v>79.543760250484581</c:v>
                </c:pt>
                <c:pt idx="67">
                  <c:v>79.431936782466067</c:v>
                </c:pt>
                <c:pt idx="68">
                  <c:v>79.707768003578352</c:v>
                </c:pt>
                <c:pt idx="69">
                  <c:v>79.290293722976003</c:v>
                </c:pt>
                <c:pt idx="70">
                  <c:v>79.282838825108087</c:v>
                </c:pt>
                <c:pt idx="71">
                  <c:v>79.282838825108087</c:v>
                </c:pt>
                <c:pt idx="72">
                  <c:v>79.245564335768606</c:v>
                </c:pt>
                <c:pt idx="73">
                  <c:v>79.61085433129567</c:v>
                </c:pt>
                <c:pt idx="74">
                  <c:v>79.342478008051302</c:v>
                </c:pt>
                <c:pt idx="75">
                  <c:v>79.260474131504395</c:v>
                </c:pt>
                <c:pt idx="76">
                  <c:v>79.230654540032802</c:v>
                </c:pt>
                <c:pt idx="77">
                  <c:v>79.215744744297012</c:v>
                </c:pt>
                <c:pt idx="78">
                  <c:v>79.230654540032802</c:v>
                </c:pt>
                <c:pt idx="79">
                  <c:v>79.387207395258685</c:v>
                </c:pt>
                <c:pt idx="80">
                  <c:v>79.215744744297012</c:v>
                </c:pt>
                <c:pt idx="81">
                  <c:v>79.208289846429096</c:v>
                </c:pt>
                <c:pt idx="82">
                  <c:v>79.208289846429096</c:v>
                </c:pt>
                <c:pt idx="83">
                  <c:v>79.230654540032802</c:v>
                </c:pt>
                <c:pt idx="84">
                  <c:v>79.208289846429096</c:v>
                </c:pt>
                <c:pt idx="85">
                  <c:v>79.230654540032802</c:v>
                </c:pt>
                <c:pt idx="86">
                  <c:v>79.193380050693307</c:v>
                </c:pt>
                <c:pt idx="87">
                  <c:v>79.223199642164914</c:v>
                </c:pt>
                <c:pt idx="88">
                  <c:v>79.193380050693307</c:v>
                </c:pt>
                <c:pt idx="89">
                  <c:v>79.193380050693307</c:v>
                </c:pt>
                <c:pt idx="90">
                  <c:v>79.2</c:v>
                </c:pt>
              </c:numCache>
            </c:numRef>
          </c:val>
          <c:smooth val="0"/>
          <c:extLst>
            <c:ext xmlns:c16="http://schemas.microsoft.com/office/drawing/2014/chart" uri="{C3380CC4-5D6E-409C-BE32-E72D297353CC}">
              <c16:uniqueId val="{00000000-BF61-4585-AD25-EBF7DC58C424}"/>
            </c:ext>
          </c:extLst>
        </c:ser>
        <c:ser>
          <c:idx val="8"/>
          <c:order val="1"/>
          <c:tx>
            <c:strRef>
              <c:f>RFA!$J$1</c:f>
              <c:strCache>
                <c:ptCount val="1"/>
                <c:pt idx="0">
                  <c:v>RFA_7CaO</c:v>
                </c:pt>
              </c:strCache>
            </c:strRef>
          </c:tx>
          <c:spPr>
            <a:ln>
              <a:solidFill>
                <a:srgbClr val="00B050"/>
              </a:solidFill>
              <a:prstDash val="sysDot"/>
            </a:ln>
          </c:spPr>
          <c:marker>
            <c:symbol val="none"/>
          </c:marker>
          <c:cat>
            <c:numRef>
              <c:f>RFA!$J$3:$J$94</c:f>
              <c:numCache>
                <c:formatCode>General</c:formatCode>
                <c:ptCount val="92"/>
                <c:pt idx="0">
                  <c:v>0</c:v>
                </c:pt>
                <c:pt idx="1">
                  <c:v>17</c:v>
                </c:pt>
                <c:pt idx="2">
                  <c:v>36</c:v>
                </c:pt>
                <c:pt idx="3">
                  <c:v>37</c:v>
                </c:pt>
                <c:pt idx="4">
                  <c:v>49</c:v>
                </c:pt>
                <c:pt idx="5">
                  <c:v>58</c:v>
                </c:pt>
                <c:pt idx="6">
                  <c:v>68</c:v>
                </c:pt>
                <c:pt idx="7">
                  <c:v>80</c:v>
                </c:pt>
                <c:pt idx="8">
                  <c:v>91</c:v>
                </c:pt>
                <c:pt idx="9">
                  <c:v>101</c:v>
                </c:pt>
                <c:pt idx="10">
                  <c:v>112</c:v>
                </c:pt>
                <c:pt idx="11">
                  <c:v>123</c:v>
                </c:pt>
                <c:pt idx="12">
                  <c:v>134</c:v>
                </c:pt>
                <c:pt idx="13">
                  <c:v>147</c:v>
                </c:pt>
                <c:pt idx="14">
                  <c:v>157</c:v>
                </c:pt>
                <c:pt idx="15">
                  <c:v>168</c:v>
                </c:pt>
                <c:pt idx="16">
                  <c:v>179</c:v>
                </c:pt>
                <c:pt idx="17">
                  <c:v>190</c:v>
                </c:pt>
                <c:pt idx="18">
                  <c:v>201</c:v>
                </c:pt>
                <c:pt idx="19">
                  <c:v>212</c:v>
                </c:pt>
                <c:pt idx="20">
                  <c:v>223</c:v>
                </c:pt>
                <c:pt idx="21">
                  <c:v>235</c:v>
                </c:pt>
                <c:pt idx="22">
                  <c:v>246</c:v>
                </c:pt>
                <c:pt idx="23">
                  <c:v>257</c:v>
                </c:pt>
                <c:pt idx="24">
                  <c:v>269</c:v>
                </c:pt>
                <c:pt idx="25">
                  <c:v>280</c:v>
                </c:pt>
                <c:pt idx="26">
                  <c:v>291</c:v>
                </c:pt>
                <c:pt idx="27">
                  <c:v>302</c:v>
                </c:pt>
                <c:pt idx="28">
                  <c:v>313</c:v>
                </c:pt>
                <c:pt idx="29">
                  <c:v>324</c:v>
                </c:pt>
                <c:pt idx="30">
                  <c:v>336</c:v>
                </c:pt>
                <c:pt idx="31">
                  <c:v>346</c:v>
                </c:pt>
                <c:pt idx="32">
                  <c:v>358</c:v>
                </c:pt>
                <c:pt idx="33">
                  <c:v>369</c:v>
                </c:pt>
                <c:pt idx="34">
                  <c:v>380</c:v>
                </c:pt>
                <c:pt idx="35">
                  <c:v>391</c:v>
                </c:pt>
                <c:pt idx="36">
                  <c:v>402</c:v>
                </c:pt>
                <c:pt idx="37">
                  <c:v>413</c:v>
                </c:pt>
                <c:pt idx="38">
                  <c:v>425</c:v>
                </c:pt>
                <c:pt idx="39">
                  <c:v>435</c:v>
                </c:pt>
                <c:pt idx="40">
                  <c:v>447</c:v>
                </c:pt>
                <c:pt idx="41">
                  <c:v>457</c:v>
                </c:pt>
                <c:pt idx="42">
                  <c:v>469</c:v>
                </c:pt>
                <c:pt idx="43">
                  <c:v>479</c:v>
                </c:pt>
                <c:pt idx="44">
                  <c:v>490</c:v>
                </c:pt>
                <c:pt idx="45">
                  <c:v>502</c:v>
                </c:pt>
                <c:pt idx="46">
                  <c:v>513</c:v>
                </c:pt>
                <c:pt idx="47">
                  <c:v>524</c:v>
                </c:pt>
                <c:pt idx="48">
                  <c:v>535</c:v>
                </c:pt>
                <c:pt idx="49">
                  <c:v>546</c:v>
                </c:pt>
                <c:pt idx="50">
                  <c:v>557</c:v>
                </c:pt>
                <c:pt idx="51">
                  <c:v>568</c:v>
                </c:pt>
                <c:pt idx="52">
                  <c:v>579</c:v>
                </c:pt>
                <c:pt idx="53">
                  <c:v>591</c:v>
                </c:pt>
                <c:pt idx="54">
                  <c:v>602</c:v>
                </c:pt>
                <c:pt idx="55">
                  <c:v>613</c:v>
                </c:pt>
                <c:pt idx="56">
                  <c:v>624</c:v>
                </c:pt>
                <c:pt idx="57">
                  <c:v>635</c:v>
                </c:pt>
                <c:pt idx="58">
                  <c:v>646</c:v>
                </c:pt>
                <c:pt idx="59">
                  <c:v>657</c:v>
                </c:pt>
                <c:pt idx="60">
                  <c:v>668</c:v>
                </c:pt>
                <c:pt idx="61">
                  <c:v>680</c:v>
                </c:pt>
                <c:pt idx="62">
                  <c:v>690</c:v>
                </c:pt>
                <c:pt idx="63">
                  <c:v>701</c:v>
                </c:pt>
                <c:pt idx="64">
                  <c:v>713</c:v>
                </c:pt>
                <c:pt idx="65">
                  <c:v>724</c:v>
                </c:pt>
                <c:pt idx="66">
                  <c:v>735</c:v>
                </c:pt>
                <c:pt idx="67">
                  <c:v>746</c:v>
                </c:pt>
                <c:pt idx="68">
                  <c:v>757</c:v>
                </c:pt>
                <c:pt idx="69">
                  <c:v>768</c:v>
                </c:pt>
                <c:pt idx="70">
                  <c:v>779</c:v>
                </c:pt>
                <c:pt idx="71">
                  <c:v>790</c:v>
                </c:pt>
                <c:pt idx="72">
                  <c:v>801</c:v>
                </c:pt>
                <c:pt idx="73">
                  <c:v>812</c:v>
                </c:pt>
                <c:pt idx="74">
                  <c:v>823</c:v>
                </c:pt>
                <c:pt idx="75">
                  <c:v>834</c:v>
                </c:pt>
                <c:pt idx="76">
                  <c:v>845</c:v>
                </c:pt>
                <c:pt idx="77">
                  <c:v>857</c:v>
                </c:pt>
                <c:pt idx="78">
                  <c:v>868</c:v>
                </c:pt>
                <c:pt idx="79">
                  <c:v>879</c:v>
                </c:pt>
                <c:pt idx="80">
                  <c:v>890</c:v>
                </c:pt>
                <c:pt idx="81">
                  <c:v>901</c:v>
                </c:pt>
                <c:pt idx="82">
                  <c:v>912</c:v>
                </c:pt>
                <c:pt idx="83">
                  <c:v>923</c:v>
                </c:pt>
                <c:pt idx="84">
                  <c:v>934</c:v>
                </c:pt>
                <c:pt idx="85">
                  <c:v>945</c:v>
                </c:pt>
                <c:pt idx="86">
                  <c:v>956</c:v>
                </c:pt>
                <c:pt idx="87">
                  <c:v>967</c:v>
                </c:pt>
                <c:pt idx="88">
                  <c:v>978</c:v>
                </c:pt>
                <c:pt idx="89">
                  <c:v>989</c:v>
                </c:pt>
                <c:pt idx="90">
                  <c:v>1000</c:v>
                </c:pt>
                <c:pt idx="91">
                  <c:v>1000</c:v>
                </c:pt>
              </c:numCache>
            </c:numRef>
          </c:cat>
          <c:val>
            <c:numRef>
              <c:f>RFA!$K$4:$K$94</c:f>
              <c:numCache>
                <c:formatCode>0\.0</c:formatCode>
                <c:ptCount val="91"/>
                <c:pt idx="0" formatCode="General">
                  <c:v>100</c:v>
                </c:pt>
                <c:pt idx="1">
                  <c:v>99.852846500505848</c:v>
                </c:pt>
                <c:pt idx="2">
                  <c:v>99.788466844477156</c:v>
                </c:pt>
                <c:pt idx="3">
                  <c:v>99.687298813574927</c:v>
                </c:pt>
                <c:pt idx="4">
                  <c:v>99.402188908304979</c:v>
                </c:pt>
                <c:pt idx="5">
                  <c:v>98.960728409822508</c:v>
                </c:pt>
                <c:pt idx="6">
                  <c:v>98.013427756828847</c:v>
                </c:pt>
                <c:pt idx="7">
                  <c:v>96.643060792789484</c:v>
                </c:pt>
                <c:pt idx="8">
                  <c:v>94.886415892577958</c:v>
                </c:pt>
                <c:pt idx="9">
                  <c:v>92.863055274533252</c:v>
                </c:pt>
                <c:pt idx="10">
                  <c:v>90.747723719304702</c:v>
                </c:pt>
                <c:pt idx="11">
                  <c:v>89.138232318587328</c:v>
                </c:pt>
                <c:pt idx="12">
                  <c:v>87.639106042490582</c:v>
                </c:pt>
                <c:pt idx="13">
                  <c:v>86.958521107330085</c:v>
                </c:pt>
                <c:pt idx="14">
                  <c:v>86.43428676538214</c:v>
                </c:pt>
                <c:pt idx="15">
                  <c:v>85.946840798307747</c:v>
                </c:pt>
                <c:pt idx="16">
                  <c:v>85.450197737514955</c:v>
                </c:pt>
                <c:pt idx="17">
                  <c:v>85.174284925963406</c:v>
                </c:pt>
                <c:pt idx="18">
                  <c:v>84.962751770440534</c:v>
                </c:pt>
                <c:pt idx="19">
                  <c:v>84.760415708636074</c:v>
                </c:pt>
                <c:pt idx="20">
                  <c:v>84.631656396578691</c:v>
                </c:pt>
                <c:pt idx="21">
                  <c:v>84.438517428492602</c:v>
                </c:pt>
                <c:pt idx="22">
                  <c:v>84.493699990802909</c:v>
                </c:pt>
                <c:pt idx="23">
                  <c:v>84.208590085532975</c:v>
                </c:pt>
                <c:pt idx="24">
                  <c:v>84.309758116435205</c:v>
                </c:pt>
                <c:pt idx="25">
                  <c:v>84.162604616941053</c:v>
                </c:pt>
                <c:pt idx="26">
                  <c:v>84.199392991814591</c:v>
                </c:pt>
                <c:pt idx="27">
                  <c:v>83.997056930010118</c:v>
                </c:pt>
                <c:pt idx="28">
                  <c:v>84.061436586038823</c:v>
                </c:pt>
                <c:pt idx="29">
                  <c:v>84.052239492320439</c:v>
                </c:pt>
                <c:pt idx="30">
                  <c:v>83.895888899107888</c:v>
                </c:pt>
                <c:pt idx="31">
                  <c:v>83.914283086544657</c:v>
                </c:pt>
                <c:pt idx="32">
                  <c:v>83.785523774487274</c:v>
                </c:pt>
                <c:pt idx="33">
                  <c:v>83.68435574358503</c:v>
                </c:pt>
                <c:pt idx="34">
                  <c:v>83.334866182286405</c:v>
                </c:pt>
                <c:pt idx="35">
                  <c:v>83.206106870229007</c:v>
                </c:pt>
                <c:pt idx="36">
                  <c:v>83.040559183298086</c:v>
                </c:pt>
                <c:pt idx="37">
                  <c:v>82.838223121493598</c:v>
                </c:pt>
                <c:pt idx="38">
                  <c:v>82.599098684815601</c:v>
                </c:pt>
                <c:pt idx="39">
                  <c:v>82.369171341855974</c:v>
                </c:pt>
                <c:pt idx="40">
                  <c:v>82.313988779545667</c:v>
                </c:pt>
                <c:pt idx="41">
                  <c:v>81.973696311965426</c:v>
                </c:pt>
                <c:pt idx="42">
                  <c:v>81.523038719764557</c:v>
                </c:pt>
                <c:pt idx="43">
                  <c:v>81.412673595143943</c:v>
                </c:pt>
                <c:pt idx="44">
                  <c:v>81.10916950243724</c:v>
                </c:pt>
                <c:pt idx="45">
                  <c:v>80.437781660995128</c:v>
                </c:pt>
                <c:pt idx="46">
                  <c:v>80.088292099696503</c:v>
                </c:pt>
                <c:pt idx="47">
                  <c:v>79.775590913271415</c:v>
                </c:pt>
                <c:pt idx="48">
                  <c:v>79.462889726846313</c:v>
                </c:pt>
                <c:pt idx="49">
                  <c:v>79.186976915294764</c:v>
                </c:pt>
                <c:pt idx="50">
                  <c:v>78.947852478616767</c:v>
                </c:pt>
                <c:pt idx="51">
                  <c:v>78.89266991630646</c:v>
                </c:pt>
                <c:pt idx="52">
                  <c:v>78.662742573346819</c:v>
                </c:pt>
                <c:pt idx="53">
                  <c:v>78.44201232410559</c:v>
                </c:pt>
                <c:pt idx="54">
                  <c:v>78.304055918329823</c:v>
                </c:pt>
                <c:pt idx="55">
                  <c:v>78.368435574358514</c:v>
                </c:pt>
                <c:pt idx="56">
                  <c:v>78.166099512554027</c:v>
                </c:pt>
                <c:pt idx="57">
                  <c:v>78.064931481651797</c:v>
                </c:pt>
                <c:pt idx="58">
                  <c:v>77.880989607284107</c:v>
                </c:pt>
                <c:pt idx="59">
                  <c:v>77.926975075876044</c:v>
                </c:pt>
                <c:pt idx="60">
                  <c:v>77.559091327140635</c:v>
                </c:pt>
                <c:pt idx="61">
                  <c:v>77.467120389956776</c:v>
                </c:pt>
                <c:pt idx="62">
                  <c:v>77.476317483675174</c:v>
                </c:pt>
                <c:pt idx="63">
                  <c:v>77.292375609307456</c:v>
                </c:pt>
                <c:pt idx="64">
                  <c:v>77.476317483675174</c:v>
                </c:pt>
                <c:pt idx="65">
                  <c:v>77.402740733928084</c:v>
                </c:pt>
                <c:pt idx="66">
                  <c:v>77.319966890462624</c:v>
                </c:pt>
                <c:pt idx="67">
                  <c:v>77.255587234433918</c:v>
                </c:pt>
                <c:pt idx="68">
                  <c:v>77.172813390968457</c:v>
                </c:pt>
                <c:pt idx="69">
                  <c:v>77.062448266347843</c:v>
                </c:pt>
                <c:pt idx="70">
                  <c:v>77.044054078911074</c:v>
                </c:pt>
                <c:pt idx="71">
                  <c:v>77.03485698519269</c:v>
                </c:pt>
                <c:pt idx="72">
                  <c:v>77.016462797755906</c:v>
                </c:pt>
                <c:pt idx="73">
                  <c:v>77.016462797755906</c:v>
                </c:pt>
                <c:pt idx="74">
                  <c:v>77.03485698519269</c:v>
                </c:pt>
                <c:pt idx="75">
                  <c:v>77.007265704037536</c:v>
                </c:pt>
                <c:pt idx="76">
                  <c:v>76.952083141727229</c:v>
                </c:pt>
                <c:pt idx="77">
                  <c:v>76.933688954290446</c:v>
                </c:pt>
                <c:pt idx="78">
                  <c:v>76.952083141727229</c:v>
                </c:pt>
                <c:pt idx="79">
                  <c:v>76.952083141727229</c:v>
                </c:pt>
                <c:pt idx="80">
                  <c:v>76.952083141727229</c:v>
                </c:pt>
                <c:pt idx="81">
                  <c:v>76.94288604800883</c:v>
                </c:pt>
                <c:pt idx="82">
                  <c:v>76.94288604800883</c:v>
                </c:pt>
                <c:pt idx="83">
                  <c:v>76.933688954290446</c:v>
                </c:pt>
                <c:pt idx="84">
                  <c:v>76.924491860572061</c:v>
                </c:pt>
                <c:pt idx="85">
                  <c:v>76.94288604800883</c:v>
                </c:pt>
                <c:pt idx="86">
                  <c:v>76.887703485698523</c:v>
                </c:pt>
                <c:pt idx="87">
                  <c:v>76.915294766853677</c:v>
                </c:pt>
                <c:pt idx="88">
                  <c:v>76.924491860572061</c:v>
                </c:pt>
                <c:pt idx="89">
                  <c:v>76.915294766853677</c:v>
                </c:pt>
                <c:pt idx="90">
                  <c:v>76.924491860572061</c:v>
                </c:pt>
              </c:numCache>
            </c:numRef>
          </c:val>
          <c:smooth val="0"/>
          <c:extLst>
            <c:ext xmlns:c16="http://schemas.microsoft.com/office/drawing/2014/chart" uri="{C3380CC4-5D6E-409C-BE32-E72D297353CC}">
              <c16:uniqueId val="{00000001-BF61-4585-AD25-EBF7DC58C424}"/>
            </c:ext>
          </c:extLst>
        </c:ser>
        <c:ser>
          <c:idx val="0"/>
          <c:order val="2"/>
          <c:tx>
            <c:strRef>
              <c:f>RFA!$Z$1</c:f>
              <c:strCache>
                <c:ptCount val="1"/>
                <c:pt idx="0">
                  <c:v>RFA_REF</c:v>
                </c:pt>
              </c:strCache>
            </c:strRef>
          </c:tx>
          <c:marker>
            <c:symbol val="none"/>
          </c:marker>
          <c:cat>
            <c:numRef>
              <c:f>RFA!$AH$3:$AH$94</c:f>
              <c:numCache>
                <c:formatCode>General</c:formatCode>
                <c:ptCount val="92"/>
                <c:pt idx="0">
                  <c:v>0</c:v>
                </c:pt>
                <c:pt idx="1">
                  <c:v>22</c:v>
                </c:pt>
                <c:pt idx="2">
                  <c:v>36</c:v>
                </c:pt>
                <c:pt idx="3">
                  <c:v>39</c:v>
                </c:pt>
                <c:pt idx="4">
                  <c:v>49</c:v>
                </c:pt>
                <c:pt idx="5">
                  <c:v>61</c:v>
                </c:pt>
                <c:pt idx="6">
                  <c:v>72</c:v>
                </c:pt>
                <c:pt idx="7">
                  <c:v>81</c:v>
                </c:pt>
                <c:pt idx="8">
                  <c:v>92</c:v>
                </c:pt>
                <c:pt idx="9">
                  <c:v>104</c:v>
                </c:pt>
                <c:pt idx="10">
                  <c:v>117</c:v>
                </c:pt>
                <c:pt idx="11">
                  <c:v>127</c:v>
                </c:pt>
                <c:pt idx="12">
                  <c:v>139</c:v>
                </c:pt>
                <c:pt idx="13">
                  <c:v>149</c:v>
                </c:pt>
                <c:pt idx="14">
                  <c:v>160</c:v>
                </c:pt>
                <c:pt idx="15">
                  <c:v>172</c:v>
                </c:pt>
                <c:pt idx="16">
                  <c:v>183</c:v>
                </c:pt>
                <c:pt idx="17">
                  <c:v>194</c:v>
                </c:pt>
                <c:pt idx="18">
                  <c:v>205</c:v>
                </c:pt>
                <c:pt idx="19">
                  <c:v>216</c:v>
                </c:pt>
                <c:pt idx="20">
                  <c:v>227</c:v>
                </c:pt>
                <c:pt idx="21">
                  <c:v>238</c:v>
                </c:pt>
                <c:pt idx="22">
                  <c:v>249</c:v>
                </c:pt>
                <c:pt idx="23">
                  <c:v>260</c:v>
                </c:pt>
                <c:pt idx="24">
                  <c:v>271</c:v>
                </c:pt>
                <c:pt idx="25">
                  <c:v>282</c:v>
                </c:pt>
                <c:pt idx="26">
                  <c:v>293</c:v>
                </c:pt>
                <c:pt idx="27">
                  <c:v>304</c:v>
                </c:pt>
                <c:pt idx="28">
                  <c:v>315</c:v>
                </c:pt>
                <c:pt idx="29">
                  <c:v>326</c:v>
                </c:pt>
                <c:pt idx="30">
                  <c:v>337</c:v>
                </c:pt>
                <c:pt idx="31">
                  <c:v>348</c:v>
                </c:pt>
                <c:pt idx="32">
                  <c:v>359</c:v>
                </c:pt>
                <c:pt idx="33">
                  <c:v>370</c:v>
                </c:pt>
                <c:pt idx="34">
                  <c:v>381</c:v>
                </c:pt>
                <c:pt idx="35">
                  <c:v>392</c:v>
                </c:pt>
                <c:pt idx="36">
                  <c:v>403</c:v>
                </c:pt>
                <c:pt idx="37">
                  <c:v>414</c:v>
                </c:pt>
                <c:pt idx="38">
                  <c:v>425</c:v>
                </c:pt>
                <c:pt idx="39">
                  <c:v>436</c:v>
                </c:pt>
                <c:pt idx="40">
                  <c:v>447</c:v>
                </c:pt>
                <c:pt idx="41">
                  <c:v>458</c:v>
                </c:pt>
                <c:pt idx="42">
                  <c:v>469</c:v>
                </c:pt>
                <c:pt idx="43">
                  <c:v>481</c:v>
                </c:pt>
                <c:pt idx="44">
                  <c:v>492</c:v>
                </c:pt>
                <c:pt idx="45">
                  <c:v>503</c:v>
                </c:pt>
                <c:pt idx="46">
                  <c:v>514</c:v>
                </c:pt>
                <c:pt idx="47">
                  <c:v>525</c:v>
                </c:pt>
                <c:pt idx="48">
                  <c:v>536</c:v>
                </c:pt>
                <c:pt idx="49">
                  <c:v>547</c:v>
                </c:pt>
                <c:pt idx="50">
                  <c:v>559</c:v>
                </c:pt>
                <c:pt idx="51">
                  <c:v>570</c:v>
                </c:pt>
                <c:pt idx="52">
                  <c:v>581</c:v>
                </c:pt>
                <c:pt idx="53">
                  <c:v>592</c:v>
                </c:pt>
                <c:pt idx="54">
                  <c:v>603</c:v>
                </c:pt>
                <c:pt idx="55">
                  <c:v>614</c:v>
                </c:pt>
                <c:pt idx="56">
                  <c:v>625</c:v>
                </c:pt>
                <c:pt idx="57">
                  <c:v>636</c:v>
                </c:pt>
                <c:pt idx="58">
                  <c:v>647</c:v>
                </c:pt>
                <c:pt idx="59">
                  <c:v>658</c:v>
                </c:pt>
                <c:pt idx="60">
                  <c:v>669</c:v>
                </c:pt>
                <c:pt idx="61">
                  <c:v>680</c:v>
                </c:pt>
                <c:pt idx="62">
                  <c:v>692</c:v>
                </c:pt>
                <c:pt idx="63">
                  <c:v>703</c:v>
                </c:pt>
                <c:pt idx="64">
                  <c:v>714</c:v>
                </c:pt>
                <c:pt idx="65">
                  <c:v>725</c:v>
                </c:pt>
                <c:pt idx="66">
                  <c:v>736</c:v>
                </c:pt>
                <c:pt idx="67">
                  <c:v>747</c:v>
                </c:pt>
                <c:pt idx="68">
                  <c:v>758</c:v>
                </c:pt>
                <c:pt idx="69">
                  <c:v>769</c:v>
                </c:pt>
                <c:pt idx="70">
                  <c:v>780</c:v>
                </c:pt>
                <c:pt idx="71">
                  <c:v>791</c:v>
                </c:pt>
                <c:pt idx="72">
                  <c:v>802</c:v>
                </c:pt>
                <c:pt idx="73">
                  <c:v>813</c:v>
                </c:pt>
                <c:pt idx="74">
                  <c:v>824</c:v>
                </c:pt>
                <c:pt idx="75">
                  <c:v>836</c:v>
                </c:pt>
                <c:pt idx="76">
                  <c:v>847</c:v>
                </c:pt>
                <c:pt idx="77">
                  <c:v>858</c:v>
                </c:pt>
                <c:pt idx="78">
                  <c:v>869</c:v>
                </c:pt>
                <c:pt idx="79">
                  <c:v>880</c:v>
                </c:pt>
                <c:pt idx="80">
                  <c:v>891</c:v>
                </c:pt>
                <c:pt idx="81">
                  <c:v>902</c:v>
                </c:pt>
                <c:pt idx="82">
                  <c:v>913</c:v>
                </c:pt>
                <c:pt idx="83">
                  <c:v>924</c:v>
                </c:pt>
                <c:pt idx="84">
                  <c:v>935</c:v>
                </c:pt>
                <c:pt idx="85">
                  <c:v>946</c:v>
                </c:pt>
                <c:pt idx="86">
                  <c:v>958</c:v>
                </c:pt>
                <c:pt idx="87">
                  <c:v>969</c:v>
                </c:pt>
                <c:pt idx="88">
                  <c:v>980</c:v>
                </c:pt>
                <c:pt idx="89">
                  <c:v>991</c:v>
                </c:pt>
                <c:pt idx="90">
                  <c:v>1000</c:v>
                </c:pt>
                <c:pt idx="91">
                  <c:v>1000</c:v>
                </c:pt>
              </c:numCache>
            </c:numRef>
          </c:cat>
          <c:val>
            <c:numRef>
              <c:f>RFA!$AA$4:$AA$94</c:f>
              <c:numCache>
                <c:formatCode>0\.0</c:formatCode>
                <c:ptCount val="91"/>
                <c:pt idx="0" formatCode="General">
                  <c:v>100</c:v>
                </c:pt>
                <c:pt idx="1">
                  <c:v>100</c:v>
                </c:pt>
                <c:pt idx="2">
                  <c:v>99.943356530182882</c:v>
                </c:pt>
                <c:pt idx="3">
                  <c:v>99.854345363327397</c:v>
                </c:pt>
                <c:pt idx="4">
                  <c:v>99.72487457517397</c:v>
                </c:pt>
                <c:pt idx="5">
                  <c:v>99.385013756271235</c:v>
                </c:pt>
                <c:pt idx="6">
                  <c:v>98.850946755138366</c:v>
                </c:pt>
                <c:pt idx="7">
                  <c:v>98.106489723256189</c:v>
                </c:pt>
                <c:pt idx="8">
                  <c:v>97.184010357663055</c:v>
                </c:pt>
                <c:pt idx="9">
                  <c:v>96.221071370771966</c:v>
                </c:pt>
                <c:pt idx="10">
                  <c:v>95.37951124777473</c:v>
                </c:pt>
                <c:pt idx="11">
                  <c:v>95.072018125910347</c:v>
                </c:pt>
                <c:pt idx="12">
                  <c:v>94.489399579219935</c:v>
                </c:pt>
                <c:pt idx="13">
                  <c:v>94.18999838161514</c:v>
                </c:pt>
                <c:pt idx="14">
                  <c:v>93.89059718401036</c:v>
                </c:pt>
                <c:pt idx="15">
                  <c:v>93.59119598640558</c:v>
                </c:pt>
                <c:pt idx="16">
                  <c:v>93.340346334358301</c:v>
                </c:pt>
                <c:pt idx="17">
                  <c:v>93.170415924906933</c:v>
                </c:pt>
                <c:pt idx="18">
                  <c:v>93.040945136753521</c:v>
                </c:pt>
                <c:pt idx="19">
                  <c:v>92.935750121378874</c:v>
                </c:pt>
                <c:pt idx="20">
                  <c:v>92.822463181744624</c:v>
                </c:pt>
                <c:pt idx="21">
                  <c:v>92.733452014889124</c:v>
                </c:pt>
                <c:pt idx="22">
                  <c:v>92.765819711927506</c:v>
                </c:pt>
                <c:pt idx="23">
                  <c:v>92.652532772293256</c:v>
                </c:pt>
                <c:pt idx="24">
                  <c:v>92.676808545072021</c:v>
                </c:pt>
                <c:pt idx="25">
                  <c:v>92.539245832659006</c:v>
                </c:pt>
                <c:pt idx="26">
                  <c:v>92.579705453956933</c:v>
                </c:pt>
                <c:pt idx="27">
                  <c:v>92.320763877650108</c:v>
                </c:pt>
                <c:pt idx="28">
                  <c:v>92.223660786535035</c:v>
                </c:pt>
                <c:pt idx="29">
                  <c:v>92.264120407832991</c:v>
                </c:pt>
                <c:pt idx="30">
                  <c:v>92.08609807412202</c:v>
                </c:pt>
                <c:pt idx="31">
                  <c:v>91.972811134487785</c:v>
                </c:pt>
                <c:pt idx="32">
                  <c:v>91.883799967632299</c:v>
                </c:pt>
                <c:pt idx="33">
                  <c:v>91.730053406700108</c:v>
                </c:pt>
                <c:pt idx="34">
                  <c:v>91.56012299724874</c:v>
                </c:pt>
                <c:pt idx="35">
                  <c:v>91.325457193720666</c:v>
                </c:pt>
                <c:pt idx="36">
                  <c:v>91.139342935750122</c:v>
                </c:pt>
                <c:pt idx="37">
                  <c:v>90.912769056481622</c:v>
                </c:pt>
                <c:pt idx="38">
                  <c:v>90.645735555915209</c:v>
                </c:pt>
                <c:pt idx="39">
                  <c:v>90.32205858553165</c:v>
                </c:pt>
                <c:pt idx="40">
                  <c:v>90.022657387926856</c:v>
                </c:pt>
                <c:pt idx="41">
                  <c:v>89.666612720504943</c:v>
                </c:pt>
                <c:pt idx="42">
                  <c:v>89.351027674380973</c:v>
                </c:pt>
                <c:pt idx="43">
                  <c:v>89.124453795112473</c:v>
                </c:pt>
                <c:pt idx="44">
                  <c:v>88.69558180935428</c:v>
                </c:pt>
                <c:pt idx="45">
                  <c:v>88.363812914711133</c:v>
                </c:pt>
                <c:pt idx="46">
                  <c:v>88.056319792846736</c:v>
                </c:pt>
                <c:pt idx="47">
                  <c:v>87.740734746722765</c:v>
                </c:pt>
                <c:pt idx="48">
                  <c:v>87.473701246156338</c:v>
                </c:pt>
                <c:pt idx="49">
                  <c:v>87.214759669849499</c:v>
                </c:pt>
                <c:pt idx="50">
                  <c:v>87.01246156335975</c:v>
                </c:pt>
                <c:pt idx="51">
                  <c:v>86.82634730538922</c:v>
                </c:pt>
                <c:pt idx="52">
                  <c:v>86.769703835572102</c:v>
                </c:pt>
                <c:pt idx="53">
                  <c:v>86.526946107784426</c:v>
                </c:pt>
                <c:pt idx="54">
                  <c:v>86.454118789448131</c:v>
                </c:pt>
                <c:pt idx="55">
                  <c:v>86.268004531477587</c:v>
                </c:pt>
                <c:pt idx="56">
                  <c:v>86.162809516102925</c:v>
                </c:pt>
                <c:pt idx="57">
                  <c:v>86.057614500728263</c:v>
                </c:pt>
                <c:pt idx="58">
                  <c:v>85.992879106651557</c:v>
                </c:pt>
                <c:pt idx="59">
                  <c:v>86.009062955170734</c:v>
                </c:pt>
                <c:pt idx="60">
                  <c:v>85.863408318498131</c:v>
                </c:pt>
                <c:pt idx="61">
                  <c:v>85.831040621459778</c:v>
                </c:pt>
                <c:pt idx="62">
                  <c:v>85.774397151642674</c:v>
                </c:pt>
                <c:pt idx="63">
                  <c:v>85.733937530344733</c:v>
                </c:pt>
                <c:pt idx="64">
                  <c:v>85.709661757565954</c:v>
                </c:pt>
                <c:pt idx="65">
                  <c:v>85.701569833306351</c:v>
                </c:pt>
                <c:pt idx="66">
                  <c:v>85.733937530344733</c:v>
                </c:pt>
                <c:pt idx="67">
                  <c:v>85.661110212008424</c:v>
                </c:pt>
                <c:pt idx="68">
                  <c:v>85.936235636834439</c:v>
                </c:pt>
                <c:pt idx="69">
                  <c:v>85.653018287748822</c:v>
                </c:pt>
                <c:pt idx="70">
                  <c:v>85.644926363489233</c:v>
                </c:pt>
                <c:pt idx="71">
                  <c:v>85.636834439229645</c:v>
                </c:pt>
                <c:pt idx="72">
                  <c:v>85.644926363489233</c:v>
                </c:pt>
                <c:pt idx="73">
                  <c:v>85.644926363489233</c:v>
                </c:pt>
                <c:pt idx="74">
                  <c:v>85.644926363489233</c:v>
                </c:pt>
                <c:pt idx="75">
                  <c:v>85.653018287748822</c:v>
                </c:pt>
                <c:pt idx="76">
                  <c:v>85.644926363489233</c:v>
                </c:pt>
                <c:pt idx="77">
                  <c:v>85.636834439229645</c:v>
                </c:pt>
                <c:pt idx="78">
                  <c:v>85.620650590710483</c:v>
                </c:pt>
                <c:pt idx="79">
                  <c:v>85.620650590710483</c:v>
                </c:pt>
                <c:pt idx="80">
                  <c:v>85.628742514970057</c:v>
                </c:pt>
                <c:pt idx="81">
                  <c:v>85.628742514970057</c:v>
                </c:pt>
                <c:pt idx="82">
                  <c:v>85.620650590710483</c:v>
                </c:pt>
                <c:pt idx="83">
                  <c:v>85.644926363489233</c:v>
                </c:pt>
                <c:pt idx="84">
                  <c:v>85.620650590710483</c:v>
                </c:pt>
                <c:pt idx="85">
                  <c:v>85.604466742191292</c:v>
                </c:pt>
                <c:pt idx="86">
                  <c:v>85.588282893672115</c:v>
                </c:pt>
                <c:pt idx="87">
                  <c:v>85.612558666450894</c:v>
                </c:pt>
                <c:pt idx="88">
                  <c:v>85.620650590710483</c:v>
                </c:pt>
                <c:pt idx="89">
                  <c:v>85.588282893672115</c:v>
                </c:pt>
                <c:pt idx="90">
                  <c:v>85.580190969412527</c:v>
                </c:pt>
              </c:numCache>
            </c:numRef>
          </c:val>
          <c:smooth val="0"/>
          <c:extLst>
            <c:ext xmlns:c16="http://schemas.microsoft.com/office/drawing/2014/chart" uri="{C3380CC4-5D6E-409C-BE32-E72D297353CC}">
              <c16:uniqueId val="{00000002-BF61-4585-AD25-EBF7DC58C424}"/>
            </c:ext>
          </c:extLst>
        </c:ser>
        <c:dLbls>
          <c:showLegendKey val="0"/>
          <c:showVal val="0"/>
          <c:showCatName val="0"/>
          <c:showSerName val="0"/>
          <c:showPercent val="0"/>
          <c:showBubbleSize val="0"/>
        </c:dLbls>
        <c:smooth val="0"/>
        <c:axId val="183585792"/>
        <c:axId val="183592064"/>
      </c:lineChart>
      <c:catAx>
        <c:axId val="183585792"/>
        <c:scaling>
          <c:orientation val="minMax"/>
        </c:scaling>
        <c:delete val="0"/>
        <c:axPos val="b"/>
        <c:title>
          <c:tx>
            <c:rich>
              <a:bodyPr/>
              <a:lstStyle/>
              <a:p>
                <a:pPr>
                  <a:defRPr sz="1400">
                    <a:latin typeface="+mj-lt"/>
                  </a:defRPr>
                </a:pPr>
                <a:r>
                  <a:rPr lang="pl-PL" sz="1400">
                    <a:latin typeface="+mj-lt"/>
                  </a:rPr>
                  <a:t>Temperature</a:t>
                </a:r>
                <a:r>
                  <a:rPr lang="pl-PL" sz="1400" baseline="0">
                    <a:latin typeface="+mj-lt"/>
                  </a:rPr>
                  <a:t> [</a:t>
                </a:r>
                <a:r>
                  <a:rPr lang="pl-PL" sz="1400" baseline="0">
                    <a:latin typeface="+mj-lt"/>
                    <a:cs typeface="Times New Roman"/>
                  </a:rPr>
                  <a:t>°C]</a:t>
                </a:r>
                <a:endParaRPr lang="en-US" sz="1400">
                  <a:latin typeface="+mj-lt"/>
                </a:endParaRPr>
              </a:p>
            </c:rich>
          </c:tx>
          <c:layout>
            <c:manualLayout>
              <c:xMode val="edge"/>
              <c:yMode val="edge"/>
              <c:x val="0.39171631671041113"/>
              <c:y val="0.92614209682123072"/>
            </c:manualLayout>
          </c:layout>
          <c:overlay val="0"/>
        </c:title>
        <c:numFmt formatCode="General" sourceLinked="1"/>
        <c:majorTickMark val="in"/>
        <c:minorTickMark val="in"/>
        <c:tickLblPos val="none"/>
        <c:crossAx val="183592064"/>
        <c:crosses val="autoZero"/>
        <c:auto val="1"/>
        <c:lblAlgn val="ctr"/>
        <c:lblOffset val="100"/>
        <c:tickLblSkip val="18"/>
        <c:tickMarkSkip val="10"/>
        <c:noMultiLvlLbl val="0"/>
      </c:catAx>
      <c:valAx>
        <c:axId val="183592064"/>
        <c:scaling>
          <c:orientation val="minMax"/>
          <c:max val="100"/>
          <c:min val="70"/>
        </c:scaling>
        <c:delete val="0"/>
        <c:axPos val="l"/>
        <c:majorGridlines>
          <c:spPr>
            <a:ln>
              <a:solidFill>
                <a:schemeClr val="tx1">
                  <a:alpha val="15000"/>
                </a:schemeClr>
              </a:solidFill>
            </a:ln>
          </c:spPr>
        </c:majorGridlines>
        <c:title>
          <c:tx>
            <c:rich>
              <a:bodyPr rot="-5400000" vert="horz"/>
              <a:lstStyle/>
              <a:p>
                <a:pPr>
                  <a:defRPr sz="1400"/>
                </a:pPr>
                <a:r>
                  <a:rPr lang="pl-PL" sz="1400"/>
                  <a:t>Weight loss [%]</a:t>
                </a:r>
                <a:endParaRPr lang="en-US" sz="1400"/>
              </a:p>
            </c:rich>
          </c:tx>
          <c:layout>
            <c:manualLayout>
              <c:xMode val="edge"/>
              <c:yMode val="edge"/>
              <c:x val="0"/>
              <c:y val="0.20221819645732686"/>
            </c:manualLayout>
          </c:layout>
          <c:overlay val="0"/>
        </c:title>
        <c:numFmt formatCode="General" sourceLinked="1"/>
        <c:majorTickMark val="out"/>
        <c:minorTickMark val="none"/>
        <c:tickLblPos val="nextTo"/>
        <c:txPr>
          <a:bodyPr/>
          <a:lstStyle/>
          <a:p>
            <a:pPr>
              <a:defRPr sz="1400" b="1"/>
            </a:pPr>
            <a:endParaRPr lang="pl-PL"/>
          </a:p>
        </c:txPr>
        <c:crossAx val="183585792"/>
        <c:crosses val="autoZero"/>
        <c:crossBetween val="between"/>
      </c:valAx>
      <c:spPr>
        <a:solidFill>
          <a:schemeClr val="bg1"/>
        </a:solidFill>
      </c:spPr>
    </c:plotArea>
    <c:legend>
      <c:legendPos val="r"/>
      <c:layout>
        <c:manualLayout>
          <c:xMode val="edge"/>
          <c:yMode val="edge"/>
          <c:x val="0.30859247090521785"/>
          <c:y val="3.6461067366579177E-2"/>
          <c:w val="0.62269012248503464"/>
          <c:h val="0.17707750072907552"/>
        </c:manualLayout>
      </c:layout>
      <c:overlay val="0"/>
      <c:spPr>
        <a:ln>
          <a:prstDash val="sysDash"/>
        </a:ln>
      </c:spPr>
      <c:txPr>
        <a:bodyPr/>
        <a:lstStyle/>
        <a:p>
          <a:pPr>
            <a:defRPr sz="1400"/>
          </a:pPr>
          <a:endParaRPr lang="pl-PL"/>
        </a:p>
      </c:txPr>
    </c:legend>
    <c:plotVisOnly val="1"/>
    <c:dispBlanksAs val="gap"/>
    <c:showDLblsOverMax val="0"/>
  </c:chart>
  <c:spPr>
    <a:solidFill>
      <a:schemeClr val="bg1"/>
    </a:solidFill>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07C3A-9BAD-4F1D-9EC5-454D46E7A0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A06A64A7-0934-43DB-9B85-BC0893E65580}">
      <dgm:prSet phldrT="[Tekst]" custT="1"/>
      <dgm:spPr>
        <a:solidFill>
          <a:srgbClr val="F07F3C"/>
        </a:solidFill>
      </dgm:spPr>
      <dgm:t>
        <a:bodyPr/>
        <a:lstStyle/>
        <a:p>
          <a:pPr algn="ctr"/>
          <a:r>
            <a:rPr lang="en-US" sz="2400" noProof="0" dirty="0">
              <a:solidFill>
                <a:schemeClr val="tx1"/>
              </a:solidFill>
            </a:rPr>
            <a:t>Possible advantages of geopolymers</a:t>
          </a:r>
        </a:p>
      </dgm:t>
    </dgm:pt>
    <dgm:pt modelId="{572C5D97-A4CA-4F6B-B337-6E689E92C8BC}" type="parTrans" cxnId="{8634E791-DEE8-4FE6-9EC6-74794532CF8D}">
      <dgm:prSet/>
      <dgm:spPr/>
      <dgm:t>
        <a:bodyPr/>
        <a:lstStyle/>
        <a:p>
          <a:endParaRPr lang="pl-PL"/>
        </a:p>
      </dgm:t>
    </dgm:pt>
    <dgm:pt modelId="{CC4E1611-FC90-4F24-B7CB-B100FEDFD248}" type="sibTrans" cxnId="{8634E791-DEE8-4FE6-9EC6-74794532CF8D}">
      <dgm:prSet/>
      <dgm:spPr/>
      <dgm:t>
        <a:bodyPr/>
        <a:lstStyle/>
        <a:p>
          <a:endParaRPr lang="pl-PL"/>
        </a:p>
      </dgm:t>
    </dgm:pt>
    <dgm:pt modelId="{810F02FF-6E3A-4F7C-BFCC-BE97D1E36A71}">
      <dgm:prSet phldrT="[Tekst]" custT="1"/>
      <dgm:spPr/>
      <dgm:t>
        <a:bodyPr/>
        <a:lstStyle/>
        <a:p>
          <a:pPr>
            <a:lnSpc>
              <a:spcPct val="100000"/>
            </a:lnSpc>
          </a:pPr>
          <a:r>
            <a:rPr lang="pl-PL" sz="2200" dirty="0"/>
            <a:t>High </a:t>
          </a:r>
          <a:r>
            <a:rPr lang="pl-PL" sz="2200" dirty="0" err="1"/>
            <a:t>structural</a:t>
          </a:r>
          <a:r>
            <a:rPr lang="pl-PL" sz="2200" dirty="0"/>
            <a:t> </a:t>
          </a:r>
          <a:r>
            <a:rPr lang="pl-PL" sz="2200" dirty="0" err="1"/>
            <a:t>integrity</a:t>
          </a:r>
          <a:r>
            <a:rPr lang="pl-PL" sz="2200" dirty="0"/>
            <a:t>;</a:t>
          </a:r>
        </a:p>
      </dgm:t>
    </dgm:pt>
    <dgm:pt modelId="{CE988412-87F7-4D82-BBCD-93B215428659}" type="parTrans" cxnId="{D2F978FE-FFBB-435E-A10E-34C53B114546}">
      <dgm:prSet/>
      <dgm:spPr/>
      <dgm:t>
        <a:bodyPr/>
        <a:lstStyle/>
        <a:p>
          <a:endParaRPr lang="pl-PL"/>
        </a:p>
      </dgm:t>
    </dgm:pt>
    <dgm:pt modelId="{957D38F9-00B5-446D-965C-CAE3A088AF82}" type="sibTrans" cxnId="{D2F978FE-FFBB-435E-A10E-34C53B114546}">
      <dgm:prSet/>
      <dgm:spPr/>
      <dgm:t>
        <a:bodyPr/>
        <a:lstStyle/>
        <a:p>
          <a:endParaRPr lang="pl-PL"/>
        </a:p>
      </dgm:t>
    </dgm:pt>
    <dgm:pt modelId="{DF8947E4-D724-4A0B-ABF8-F2F68076C779}">
      <dgm:prSet phldrT="[Tekst]" custT="1"/>
      <dgm:spPr/>
      <dgm:t>
        <a:bodyPr/>
        <a:lstStyle/>
        <a:p>
          <a:pPr>
            <a:lnSpc>
              <a:spcPct val="100000"/>
            </a:lnSpc>
          </a:pPr>
          <a:r>
            <a:rPr lang="pl-PL" sz="2200" dirty="0"/>
            <a:t>H</a:t>
          </a:r>
          <a:r>
            <a:rPr lang="en-US" sz="2200" dirty="0" err="1"/>
            <a:t>igh</a:t>
          </a:r>
          <a:r>
            <a:rPr lang="en-US" sz="2200" dirty="0"/>
            <a:t> level of resistance to acid and salts attack</a:t>
          </a:r>
          <a:r>
            <a:rPr lang="pl-PL" sz="2200" dirty="0"/>
            <a:t>;</a:t>
          </a:r>
        </a:p>
      </dgm:t>
    </dgm:pt>
    <dgm:pt modelId="{19E3FC94-1416-4D9F-88BB-2A72FBEB35DB}" type="parTrans" cxnId="{07323B1F-D4E2-46B6-A75D-2E81CAAC9E30}">
      <dgm:prSet/>
      <dgm:spPr/>
      <dgm:t>
        <a:bodyPr/>
        <a:lstStyle/>
        <a:p>
          <a:endParaRPr lang="pl-PL"/>
        </a:p>
      </dgm:t>
    </dgm:pt>
    <dgm:pt modelId="{6D02528B-66CA-4E47-A3AA-C82BAEC06C83}" type="sibTrans" cxnId="{07323B1F-D4E2-46B6-A75D-2E81CAAC9E30}">
      <dgm:prSet/>
      <dgm:spPr/>
      <dgm:t>
        <a:bodyPr/>
        <a:lstStyle/>
        <a:p>
          <a:endParaRPr lang="pl-PL"/>
        </a:p>
      </dgm:t>
    </dgm:pt>
    <dgm:pt modelId="{7DC42F74-2FF4-4FB7-B983-13D008CD7BA3}">
      <dgm:prSet phldrT="[Tekst]" custT="1"/>
      <dgm:spPr/>
      <dgm:t>
        <a:bodyPr/>
        <a:lstStyle/>
        <a:p>
          <a:pPr>
            <a:lnSpc>
              <a:spcPct val="100000"/>
            </a:lnSpc>
          </a:pPr>
          <a:r>
            <a:rPr lang="pl-PL" sz="2200" dirty="0" err="1"/>
            <a:t>Low</a:t>
          </a:r>
          <a:r>
            <a:rPr lang="pl-PL" sz="2200" dirty="0"/>
            <a:t> </a:t>
          </a:r>
          <a:r>
            <a:rPr lang="pl-PL" sz="2200" dirty="0" err="1"/>
            <a:t>permeability</a:t>
          </a:r>
          <a:r>
            <a:rPr lang="pl-PL" sz="2200" dirty="0"/>
            <a:t>;</a:t>
          </a:r>
        </a:p>
      </dgm:t>
    </dgm:pt>
    <dgm:pt modelId="{98B429B4-CC77-49F1-8117-C0BC8F48F386}" type="parTrans" cxnId="{855BDADF-8D42-4A8E-AAD6-4B79D77C4B6D}">
      <dgm:prSet/>
      <dgm:spPr/>
      <dgm:t>
        <a:bodyPr/>
        <a:lstStyle/>
        <a:p>
          <a:endParaRPr lang="pl-PL"/>
        </a:p>
      </dgm:t>
    </dgm:pt>
    <dgm:pt modelId="{EEBDE7E9-7C4F-430D-92B4-D04638FB683D}" type="sibTrans" cxnId="{855BDADF-8D42-4A8E-AAD6-4B79D77C4B6D}">
      <dgm:prSet/>
      <dgm:spPr/>
      <dgm:t>
        <a:bodyPr/>
        <a:lstStyle/>
        <a:p>
          <a:endParaRPr lang="pl-PL"/>
        </a:p>
      </dgm:t>
    </dgm:pt>
    <dgm:pt modelId="{1E1A0C51-A829-4B85-90FE-7BC423DBC4DB}">
      <dgm:prSet phldrT="[Tekst]" custT="1"/>
      <dgm:spPr/>
      <dgm:t>
        <a:bodyPr/>
        <a:lstStyle/>
        <a:p>
          <a:pPr>
            <a:lnSpc>
              <a:spcPct val="100000"/>
            </a:lnSpc>
          </a:pPr>
          <a:r>
            <a:rPr lang="pl-PL" sz="2200" dirty="0"/>
            <a:t>Good </a:t>
          </a:r>
          <a:r>
            <a:rPr lang="pl-PL" sz="2200" dirty="0" err="1"/>
            <a:t>resistance</a:t>
          </a:r>
          <a:r>
            <a:rPr lang="pl-PL" sz="2200" dirty="0"/>
            <a:t> to </a:t>
          </a:r>
          <a:r>
            <a:rPr lang="pl-PL" sz="2200" dirty="0" err="1"/>
            <a:t>thaw-freeze</a:t>
          </a:r>
          <a:r>
            <a:rPr lang="pl-PL" sz="2200" dirty="0"/>
            <a:t> </a:t>
          </a:r>
          <a:r>
            <a:rPr lang="pl-PL" sz="2200" dirty="0" err="1"/>
            <a:t>cycles</a:t>
          </a:r>
          <a:r>
            <a:rPr lang="pl-PL" sz="2200" dirty="0"/>
            <a:t>.</a:t>
          </a:r>
        </a:p>
      </dgm:t>
    </dgm:pt>
    <dgm:pt modelId="{B92320F1-16B4-45FF-8462-904302C9DD63}" type="parTrans" cxnId="{9E6B5AA8-698D-4B80-85AC-1A0944068B3A}">
      <dgm:prSet/>
      <dgm:spPr/>
      <dgm:t>
        <a:bodyPr/>
        <a:lstStyle/>
        <a:p>
          <a:endParaRPr lang="pl-PL"/>
        </a:p>
      </dgm:t>
    </dgm:pt>
    <dgm:pt modelId="{9853FCB6-A98F-4198-A291-F588DF678007}" type="sibTrans" cxnId="{9E6B5AA8-698D-4B80-85AC-1A0944068B3A}">
      <dgm:prSet/>
      <dgm:spPr/>
      <dgm:t>
        <a:bodyPr/>
        <a:lstStyle/>
        <a:p>
          <a:endParaRPr lang="pl-PL"/>
        </a:p>
      </dgm:t>
    </dgm:pt>
    <dgm:pt modelId="{87496DD9-9060-4EBD-AABC-75B2FBA720DA}">
      <dgm:prSet phldrT="[Tekst]" custT="1"/>
      <dgm:spPr/>
      <dgm:t>
        <a:bodyPr/>
        <a:lstStyle/>
        <a:p>
          <a:pPr>
            <a:lnSpc>
              <a:spcPct val="100000"/>
            </a:lnSpc>
          </a:pPr>
          <a:r>
            <a:rPr lang="pl-PL" sz="2200" dirty="0" err="1"/>
            <a:t>Enviromental</a:t>
          </a:r>
          <a:r>
            <a:rPr lang="pl-PL" sz="2200" dirty="0"/>
            <a:t> </a:t>
          </a:r>
          <a:r>
            <a:rPr lang="pl-PL" sz="2200" dirty="0" err="1"/>
            <a:t>friendly</a:t>
          </a:r>
          <a:r>
            <a:rPr lang="pl-PL" sz="2200" dirty="0"/>
            <a:t> binder;</a:t>
          </a:r>
        </a:p>
      </dgm:t>
    </dgm:pt>
    <dgm:pt modelId="{D20DD98A-C913-4D64-890B-F5C7C63127F5}" type="parTrans" cxnId="{DC9681F3-0E8F-4597-9E6E-D46B322539B4}">
      <dgm:prSet/>
      <dgm:spPr/>
    </dgm:pt>
    <dgm:pt modelId="{22CEA3C9-29FD-4592-B5CE-592E625919A8}" type="sibTrans" cxnId="{DC9681F3-0E8F-4597-9E6E-D46B322539B4}">
      <dgm:prSet/>
      <dgm:spPr/>
    </dgm:pt>
    <dgm:pt modelId="{DCC518B2-4A3B-454B-A86F-2B193B93450F}" type="pres">
      <dgm:prSet presAssocID="{83D07C3A-9BAD-4F1D-9EC5-454D46E7A038}" presName="linear" presStyleCnt="0">
        <dgm:presLayoutVars>
          <dgm:animLvl val="lvl"/>
          <dgm:resizeHandles val="exact"/>
        </dgm:presLayoutVars>
      </dgm:prSet>
      <dgm:spPr/>
    </dgm:pt>
    <dgm:pt modelId="{4BD7EA37-9CBF-4438-8725-EC49BBF4EAB5}" type="pres">
      <dgm:prSet presAssocID="{A06A64A7-0934-43DB-9B85-BC0893E65580}" presName="parentText" presStyleLbl="node1" presStyleIdx="0" presStyleCnt="1" custScaleY="64751" custLinFactY="-2756" custLinFactNeighborX="0" custLinFactNeighborY="-100000">
        <dgm:presLayoutVars>
          <dgm:chMax val="0"/>
          <dgm:bulletEnabled val="1"/>
        </dgm:presLayoutVars>
      </dgm:prSet>
      <dgm:spPr/>
    </dgm:pt>
    <dgm:pt modelId="{AF6C5102-49F3-4216-8938-776E790E9CD1}" type="pres">
      <dgm:prSet presAssocID="{A06A64A7-0934-43DB-9B85-BC0893E65580}" presName="childText" presStyleLbl="revTx" presStyleIdx="0" presStyleCnt="1" custLinFactNeighborY="2177">
        <dgm:presLayoutVars>
          <dgm:bulletEnabled val="1"/>
        </dgm:presLayoutVars>
      </dgm:prSet>
      <dgm:spPr/>
    </dgm:pt>
  </dgm:ptLst>
  <dgm:cxnLst>
    <dgm:cxn modelId="{178FD11E-58FE-492A-8D9A-3EEBC89911D7}" type="presOf" srcId="{7DC42F74-2FF4-4FB7-B983-13D008CD7BA3}" destId="{AF6C5102-49F3-4216-8938-776E790E9CD1}" srcOrd="0" destOrd="3" presId="urn:microsoft.com/office/officeart/2005/8/layout/vList2"/>
    <dgm:cxn modelId="{07323B1F-D4E2-46B6-A75D-2E81CAAC9E30}" srcId="{A06A64A7-0934-43DB-9B85-BC0893E65580}" destId="{DF8947E4-D724-4A0B-ABF8-F2F68076C779}" srcOrd="2" destOrd="0" parTransId="{19E3FC94-1416-4D9F-88BB-2A72FBEB35DB}" sibTransId="{6D02528B-66CA-4E47-A3AA-C82BAEC06C83}"/>
    <dgm:cxn modelId="{9C1B6333-1AF9-4609-9364-B0B1BA5E0694}" type="presOf" srcId="{1E1A0C51-A829-4B85-90FE-7BC423DBC4DB}" destId="{AF6C5102-49F3-4216-8938-776E790E9CD1}" srcOrd="0" destOrd="4" presId="urn:microsoft.com/office/officeart/2005/8/layout/vList2"/>
    <dgm:cxn modelId="{5998C435-1A69-4962-A089-4B172142321B}" type="presOf" srcId="{DF8947E4-D724-4A0B-ABF8-F2F68076C779}" destId="{AF6C5102-49F3-4216-8938-776E790E9CD1}" srcOrd="0" destOrd="2" presId="urn:microsoft.com/office/officeart/2005/8/layout/vList2"/>
    <dgm:cxn modelId="{1DDB2A8D-50E3-4F55-9651-69104BE94AC1}" type="presOf" srcId="{83D07C3A-9BAD-4F1D-9EC5-454D46E7A038}" destId="{DCC518B2-4A3B-454B-A86F-2B193B93450F}" srcOrd="0" destOrd="0" presId="urn:microsoft.com/office/officeart/2005/8/layout/vList2"/>
    <dgm:cxn modelId="{8634E791-DEE8-4FE6-9EC6-74794532CF8D}" srcId="{83D07C3A-9BAD-4F1D-9EC5-454D46E7A038}" destId="{A06A64A7-0934-43DB-9B85-BC0893E65580}" srcOrd="0" destOrd="0" parTransId="{572C5D97-A4CA-4F6B-B337-6E689E92C8BC}" sibTransId="{CC4E1611-FC90-4F24-B7CB-B100FEDFD248}"/>
    <dgm:cxn modelId="{49E909A1-20B0-4CA1-9CBC-89F366CB0282}" type="presOf" srcId="{A06A64A7-0934-43DB-9B85-BC0893E65580}" destId="{4BD7EA37-9CBF-4438-8725-EC49BBF4EAB5}" srcOrd="0" destOrd="0" presId="urn:microsoft.com/office/officeart/2005/8/layout/vList2"/>
    <dgm:cxn modelId="{EE6CDBA7-72D5-4E0E-8418-814DC95CD151}" type="presOf" srcId="{87496DD9-9060-4EBD-AABC-75B2FBA720DA}" destId="{AF6C5102-49F3-4216-8938-776E790E9CD1}" srcOrd="0" destOrd="0" presId="urn:microsoft.com/office/officeart/2005/8/layout/vList2"/>
    <dgm:cxn modelId="{9E6B5AA8-698D-4B80-85AC-1A0944068B3A}" srcId="{A06A64A7-0934-43DB-9B85-BC0893E65580}" destId="{1E1A0C51-A829-4B85-90FE-7BC423DBC4DB}" srcOrd="4" destOrd="0" parTransId="{B92320F1-16B4-45FF-8462-904302C9DD63}" sibTransId="{9853FCB6-A98F-4198-A291-F588DF678007}"/>
    <dgm:cxn modelId="{9E6709C5-F1A5-49F2-849A-2DF343152E2C}" type="presOf" srcId="{810F02FF-6E3A-4F7C-BFCC-BE97D1E36A71}" destId="{AF6C5102-49F3-4216-8938-776E790E9CD1}" srcOrd="0" destOrd="1" presId="urn:microsoft.com/office/officeart/2005/8/layout/vList2"/>
    <dgm:cxn modelId="{855BDADF-8D42-4A8E-AAD6-4B79D77C4B6D}" srcId="{A06A64A7-0934-43DB-9B85-BC0893E65580}" destId="{7DC42F74-2FF4-4FB7-B983-13D008CD7BA3}" srcOrd="3" destOrd="0" parTransId="{98B429B4-CC77-49F1-8117-C0BC8F48F386}" sibTransId="{EEBDE7E9-7C4F-430D-92B4-D04638FB683D}"/>
    <dgm:cxn modelId="{DC9681F3-0E8F-4597-9E6E-D46B322539B4}" srcId="{A06A64A7-0934-43DB-9B85-BC0893E65580}" destId="{87496DD9-9060-4EBD-AABC-75B2FBA720DA}" srcOrd="0" destOrd="0" parTransId="{D20DD98A-C913-4D64-890B-F5C7C63127F5}" sibTransId="{22CEA3C9-29FD-4592-B5CE-592E625919A8}"/>
    <dgm:cxn modelId="{D2F978FE-FFBB-435E-A10E-34C53B114546}" srcId="{A06A64A7-0934-43DB-9B85-BC0893E65580}" destId="{810F02FF-6E3A-4F7C-BFCC-BE97D1E36A71}" srcOrd="1" destOrd="0" parTransId="{CE988412-87F7-4D82-BBCD-93B215428659}" sibTransId="{957D38F9-00B5-446D-965C-CAE3A088AF82}"/>
    <dgm:cxn modelId="{774382BA-3B0E-4FD7-BAC7-050DA8EC4BF1}" type="presParOf" srcId="{DCC518B2-4A3B-454B-A86F-2B193B93450F}" destId="{4BD7EA37-9CBF-4438-8725-EC49BBF4EAB5}" srcOrd="0" destOrd="0" presId="urn:microsoft.com/office/officeart/2005/8/layout/vList2"/>
    <dgm:cxn modelId="{B80FA02F-D699-47B5-920F-82D8132B31BC}" type="presParOf" srcId="{DCC518B2-4A3B-454B-A86F-2B193B93450F}" destId="{AF6C5102-49F3-4216-8938-776E790E9CD1}" srcOrd="1"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7EA37-9CBF-4438-8725-EC49BBF4EAB5}">
      <dsp:nvSpPr>
        <dsp:cNvPr id="0" name=""/>
        <dsp:cNvSpPr/>
      </dsp:nvSpPr>
      <dsp:spPr>
        <a:xfrm>
          <a:off x="0" y="0"/>
          <a:ext cx="5754123" cy="521219"/>
        </a:xfrm>
        <a:prstGeom prst="roundRect">
          <a:avLst/>
        </a:prstGeom>
        <a:solidFill>
          <a:srgbClr val="F07F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rPr>
            <a:t>Possible advantages of geopolymers</a:t>
          </a:r>
        </a:p>
      </dsp:txBody>
      <dsp:txXfrm>
        <a:off x="25444" y="25444"/>
        <a:ext cx="5703235" cy="470331"/>
      </dsp:txXfrm>
    </dsp:sp>
    <dsp:sp modelId="{AF6C5102-49F3-4216-8938-776E790E9CD1}">
      <dsp:nvSpPr>
        <dsp:cNvPr id="0" name=""/>
        <dsp:cNvSpPr/>
      </dsp:nvSpPr>
      <dsp:spPr>
        <a:xfrm>
          <a:off x="0" y="529818"/>
          <a:ext cx="5754123" cy="244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93" tIns="27940" rIns="156464" bIns="27940" numCol="1" spcCol="1270" anchor="t" anchorCtr="0">
          <a:noAutofit/>
        </a:bodyPr>
        <a:lstStyle/>
        <a:p>
          <a:pPr marL="228600" lvl="1" indent="-228600" algn="l" defTabSz="977900">
            <a:lnSpc>
              <a:spcPct val="100000"/>
            </a:lnSpc>
            <a:spcBef>
              <a:spcPct val="0"/>
            </a:spcBef>
            <a:spcAft>
              <a:spcPct val="20000"/>
            </a:spcAft>
            <a:buChar char="•"/>
          </a:pPr>
          <a:r>
            <a:rPr lang="pl-PL" sz="2200" kern="1200" dirty="0" err="1"/>
            <a:t>Enviromental</a:t>
          </a:r>
          <a:r>
            <a:rPr lang="pl-PL" sz="2200" kern="1200" dirty="0"/>
            <a:t> </a:t>
          </a:r>
          <a:r>
            <a:rPr lang="pl-PL" sz="2200" kern="1200" dirty="0" err="1"/>
            <a:t>friendly</a:t>
          </a:r>
          <a:r>
            <a:rPr lang="pl-PL" sz="2200" kern="1200" dirty="0"/>
            <a:t> binder;</a:t>
          </a:r>
        </a:p>
        <a:p>
          <a:pPr marL="228600" lvl="1" indent="-228600" algn="l" defTabSz="977900">
            <a:lnSpc>
              <a:spcPct val="100000"/>
            </a:lnSpc>
            <a:spcBef>
              <a:spcPct val="0"/>
            </a:spcBef>
            <a:spcAft>
              <a:spcPct val="20000"/>
            </a:spcAft>
            <a:buChar char="•"/>
          </a:pPr>
          <a:r>
            <a:rPr lang="pl-PL" sz="2200" kern="1200" dirty="0"/>
            <a:t>High </a:t>
          </a:r>
          <a:r>
            <a:rPr lang="pl-PL" sz="2200" kern="1200" dirty="0" err="1"/>
            <a:t>structural</a:t>
          </a:r>
          <a:r>
            <a:rPr lang="pl-PL" sz="2200" kern="1200" dirty="0"/>
            <a:t> </a:t>
          </a:r>
          <a:r>
            <a:rPr lang="pl-PL" sz="2200" kern="1200" dirty="0" err="1"/>
            <a:t>integrity</a:t>
          </a:r>
          <a:r>
            <a:rPr lang="pl-PL" sz="2200" kern="1200" dirty="0"/>
            <a:t>;</a:t>
          </a:r>
        </a:p>
        <a:p>
          <a:pPr marL="228600" lvl="1" indent="-228600" algn="l" defTabSz="977900">
            <a:lnSpc>
              <a:spcPct val="100000"/>
            </a:lnSpc>
            <a:spcBef>
              <a:spcPct val="0"/>
            </a:spcBef>
            <a:spcAft>
              <a:spcPct val="20000"/>
            </a:spcAft>
            <a:buChar char="•"/>
          </a:pPr>
          <a:r>
            <a:rPr lang="pl-PL" sz="2200" kern="1200" dirty="0"/>
            <a:t>H</a:t>
          </a:r>
          <a:r>
            <a:rPr lang="en-US" sz="2200" kern="1200" dirty="0" err="1"/>
            <a:t>igh</a:t>
          </a:r>
          <a:r>
            <a:rPr lang="en-US" sz="2200" kern="1200" dirty="0"/>
            <a:t> level of resistance to acid and salts attack</a:t>
          </a:r>
          <a:r>
            <a:rPr lang="pl-PL" sz="2200" kern="1200" dirty="0"/>
            <a:t>;</a:t>
          </a:r>
        </a:p>
        <a:p>
          <a:pPr marL="228600" lvl="1" indent="-228600" algn="l" defTabSz="977900">
            <a:lnSpc>
              <a:spcPct val="100000"/>
            </a:lnSpc>
            <a:spcBef>
              <a:spcPct val="0"/>
            </a:spcBef>
            <a:spcAft>
              <a:spcPct val="20000"/>
            </a:spcAft>
            <a:buChar char="•"/>
          </a:pPr>
          <a:r>
            <a:rPr lang="pl-PL" sz="2200" kern="1200" dirty="0" err="1"/>
            <a:t>Low</a:t>
          </a:r>
          <a:r>
            <a:rPr lang="pl-PL" sz="2200" kern="1200" dirty="0"/>
            <a:t> </a:t>
          </a:r>
          <a:r>
            <a:rPr lang="pl-PL" sz="2200" kern="1200" dirty="0" err="1"/>
            <a:t>permeability</a:t>
          </a:r>
          <a:r>
            <a:rPr lang="pl-PL" sz="2200" kern="1200" dirty="0"/>
            <a:t>;</a:t>
          </a:r>
        </a:p>
        <a:p>
          <a:pPr marL="228600" lvl="1" indent="-228600" algn="l" defTabSz="977900">
            <a:lnSpc>
              <a:spcPct val="100000"/>
            </a:lnSpc>
            <a:spcBef>
              <a:spcPct val="0"/>
            </a:spcBef>
            <a:spcAft>
              <a:spcPct val="20000"/>
            </a:spcAft>
            <a:buChar char="•"/>
          </a:pPr>
          <a:r>
            <a:rPr lang="pl-PL" sz="2200" kern="1200" dirty="0"/>
            <a:t>Good </a:t>
          </a:r>
          <a:r>
            <a:rPr lang="pl-PL" sz="2200" kern="1200" dirty="0" err="1"/>
            <a:t>resistance</a:t>
          </a:r>
          <a:r>
            <a:rPr lang="pl-PL" sz="2200" kern="1200" dirty="0"/>
            <a:t> to </a:t>
          </a:r>
          <a:r>
            <a:rPr lang="pl-PL" sz="2200" kern="1200" dirty="0" err="1"/>
            <a:t>thaw-freeze</a:t>
          </a:r>
          <a:r>
            <a:rPr lang="pl-PL" sz="2200" kern="1200" dirty="0"/>
            <a:t> </a:t>
          </a:r>
          <a:r>
            <a:rPr lang="pl-PL" sz="2200" kern="1200" dirty="0" err="1"/>
            <a:t>cycles</a:t>
          </a:r>
          <a:r>
            <a:rPr lang="pl-PL" sz="2200" kern="1200" dirty="0"/>
            <a:t>.</a:t>
          </a:r>
        </a:p>
      </dsp:txBody>
      <dsp:txXfrm>
        <a:off x="0" y="529818"/>
        <a:ext cx="5754123" cy="24477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0.20316</cdr:x>
      <cdr:y>0.80136</cdr:y>
    </cdr:from>
    <cdr:to>
      <cdr:x>0.23994</cdr:x>
      <cdr:y>0.87424</cdr:y>
    </cdr:to>
    <cdr:sp macro="" textlink="">
      <cdr:nvSpPr>
        <cdr:cNvPr id="2" name="pole tekstowe 1"/>
        <cdr:cNvSpPr txBox="1"/>
      </cdr:nvSpPr>
      <cdr:spPr>
        <a:xfrm xmlns:a="http://schemas.openxmlformats.org/drawingml/2006/main">
          <a:off x="1728432" y="3670365"/>
          <a:ext cx="312922" cy="3338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l-PL" sz="1600" b="1"/>
            <a:t>7d</a:t>
          </a:r>
          <a:endParaRPr lang="en-US" sz="1600" b="1"/>
        </a:p>
      </cdr:txBody>
    </cdr:sp>
  </cdr:relSizeAnchor>
  <cdr:relSizeAnchor xmlns:cdr="http://schemas.openxmlformats.org/drawingml/2006/chartDrawing">
    <cdr:from>
      <cdr:x>0.49719</cdr:x>
      <cdr:y>0.79736</cdr:y>
    </cdr:from>
    <cdr:to>
      <cdr:x>0.53397</cdr:x>
      <cdr:y>0.87024</cdr:y>
    </cdr:to>
    <cdr:sp macro="" textlink="">
      <cdr:nvSpPr>
        <cdr:cNvPr id="3" name="pole tekstowe 1"/>
        <cdr:cNvSpPr txBox="1"/>
      </cdr:nvSpPr>
      <cdr:spPr>
        <a:xfrm xmlns:a="http://schemas.openxmlformats.org/drawingml/2006/main">
          <a:off x="4230025" y="3652028"/>
          <a:ext cx="312922" cy="3338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600" b="1" dirty="0"/>
            <a:t>28d</a:t>
          </a:r>
          <a:endParaRPr lang="en-US" sz="1600" b="1" dirty="0"/>
        </a:p>
      </cdr:txBody>
    </cdr:sp>
  </cdr:relSizeAnchor>
  <cdr:relSizeAnchor xmlns:cdr="http://schemas.openxmlformats.org/drawingml/2006/chartDrawing">
    <cdr:from>
      <cdr:x>0.90838</cdr:x>
      <cdr:y>0.79522</cdr:y>
    </cdr:from>
    <cdr:to>
      <cdr:x>0.94516</cdr:x>
      <cdr:y>0.8681</cdr:y>
    </cdr:to>
    <cdr:sp macro="" textlink="">
      <cdr:nvSpPr>
        <cdr:cNvPr id="4" name="pole tekstowe 1"/>
        <cdr:cNvSpPr txBox="1"/>
      </cdr:nvSpPr>
      <cdr:spPr>
        <a:xfrm xmlns:a="http://schemas.openxmlformats.org/drawingml/2006/main">
          <a:off x="7728403" y="3642226"/>
          <a:ext cx="312922" cy="3338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600" b="1"/>
            <a:t>56d</a:t>
          </a:r>
          <a:endParaRPr lang="en-US" sz="1600" b="1"/>
        </a:p>
      </cdr:txBody>
    </cdr:sp>
  </cdr:relSizeAnchor>
  <cdr:relSizeAnchor xmlns:cdr="http://schemas.openxmlformats.org/drawingml/2006/chartDrawing">
    <cdr:from>
      <cdr:x>0.44574</cdr:x>
      <cdr:y>0.83229</cdr:y>
    </cdr:from>
    <cdr:to>
      <cdr:x>0.48252</cdr:x>
      <cdr:y>0.90517</cdr:y>
    </cdr:to>
    <cdr:sp macro="" textlink="">
      <cdr:nvSpPr>
        <cdr:cNvPr id="5" name="pole tekstowe 1">
          <a:extLst xmlns:a="http://schemas.openxmlformats.org/drawingml/2006/main">
            <a:ext uri="{FF2B5EF4-FFF2-40B4-BE49-F238E27FC236}">
              <a16:creationId xmlns:a16="http://schemas.microsoft.com/office/drawing/2014/main" id="{BB243CC9-C564-490C-B80D-6200BE0BA369}"/>
            </a:ext>
          </a:extLst>
        </cdr:cNvPr>
        <cdr:cNvSpPr txBox="1"/>
      </cdr:nvSpPr>
      <cdr:spPr>
        <a:xfrm xmlns:a="http://schemas.openxmlformats.org/drawingml/2006/main">
          <a:off x="3792364" y="4548669"/>
          <a:ext cx="312922" cy="3983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600" b="1" dirty="0"/>
            <a:t>Time [</a:t>
          </a:r>
          <a:r>
            <a:rPr lang="pl-PL" sz="1600" b="1" dirty="0" err="1"/>
            <a:t>days</a:t>
          </a:r>
          <a:r>
            <a:rPr lang="pl-PL" sz="1600" b="1" dirty="0"/>
            <a:t>]</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0.24444</cdr:x>
      <cdr:y>0.8206</cdr:y>
    </cdr:from>
    <cdr:to>
      <cdr:x>0.33819</cdr:x>
      <cdr:y>0.9074</cdr:y>
    </cdr:to>
    <cdr:sp macro="" textlink="">
      <cdr:nvSpPr>
        <cdr:cNvPr id="2" name="pole tekstowe 1"/>
        <cdr:cNvSpPr txBox="1"/>
      </cdr:nvSpPr>
      <cdr:spPr>
        <a:xfrm xmlns:a="http://schemas.openxmlformats.org/drawingml/2006/main">
          <a:off x="1117600" y="2251075"/>
          <a:ext cx="428625" cy="238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dirty="0"/>
            <a:t>200</a:t>
          </a:r>
          <a:endParaRPr lang="en-US" sz="1100" dirty="0"/>
        </a:p>
      </cdr:txBody>
    </cdr:sp>
  </cdr:relSizeAnchor>
  <cdr:relSizeAnchor xmlns:cdr="http://schemas.openxmlformats.org/drawingml/2006/chartDrawing">
    <cdr:from>
      <cdr:x>0.40486</cdr:x>
      <cdr:y>0.8206</cdr:y>
    </cdr:from>
    <cdr:to>
      <cdr:x>0.49861</cdr:x>
      <cdr:y>0.9074</cdr:y>
    </cdr:to>
    <cdr:sp macro="" textlink="">
      <cdr:nvSpPr>
        <cdr:cNvPr id="3" name="pole tekstowe 1"/>
        <cdr:cNvSpPr txBox="1"/>
      </cdr:nvSpPr>
      <cdr:spPr>
        <a:xfrm xmlns:a="http://schemas.openxmlformats.org/drawingml/2006/main">
          <a:off x="1851025" y="2251075"/>
          <a:ext cx="428625" cy="238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400</a:t>
          </a:r>
          <a:endParaRPr lang="en-US" sz="1100"/>
        </a:p>
      </cdr:txBody>
    </cdr:sp>
  </cdr:relSizeAnchor>
  <cdr:relSizeAnchor xmlns:cdr="http://schemas.openxmlformats.org/drawingml/2006/chartDrawing">
    <cdr:from>
      <cdr:x>0.56528</cdr:x>
      <cdr:y>0.82755</cdr:y>
    </cdr:from>
    <cdr:to>
      <cdr:x>0.65903</cdr:x>
      <cdr:y>0.91435</cdr:y>
    </cdr:to>
    <cdr:sp macro="" textlink="">
      <cdr:nvSpPr>
        <cdr:cNvPr id="4" name="pole tekstowe 1"/>
        <cdr:cNvSpPr txBox="1"/>
      </cdr:nvSpPr>
      <cdr:spPr>
        <a:xfrm xmlns:a="http://schemas.openxmlformats.org/drawingml/2006/main">
          <a:off x="2584450" y="2270125"/>
          <a:ext cx="428625" cy="238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600</a:t>
          </a:r>
          <a:endParaRPr lang="en-US" sz="1100"/>
        </a:p>
      </cdr:txBody>
    </cdr:sp>
  </cdr:relSizeAnchor>
  <cdr:relSizeAnchor xmlns:cdr="http://schemas.openxmlformats.org/drawingml/2006/chartDrawing">
    <cdr:from>
      <cdr:x>0.72778</cdr:x>
      <cdr:y>0.82755</cdr:y>
    </cdr:from>
    <cdr:to>
      <cdr:x>0.82153</cdr:x>
      <cdr:y>0.91435</cdr:y>
    </cdr:to>
    <cdr:sp macro="" textlink="">
      <cdr:nvSpPr>
        <cdr:cNvPr id="5" name="pole tekstowe 1"/>
        <cdr:cNvSpPr txBox="1"/>
      </cdr:nvSpPr>
      <cdr:spPr>
        <a:xfrm xmlns:a="http://schemas.openxmlformats.org/drawingml/2006/main">
          <a:off x="3327400" y="2270125"/>
          <a:ext cx="428625" cy="238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800</a:t>
          </a:r>
          <a:endParaRPr lang="en-US" sz="1100"/>
        </a:p>
      </cdr:txBody>
    </cdr:sp>
  </cdr:relSizeAnchor>
  <cdr:relSizeAnchor xmlns:cdr="http://schemas.openxmlformats.org/drawingml/2006/chartDrawing">
    <cdr:from>
      <cdr:x>0.88611</cdr:x>
      <cdr:y>0.82755</cdr:y>
    </cdr:from>
    <cdr:to>
      <cdr:x>0.97986</cdr:x>
      <cdr:y>0.91435</cdr:y>
    </cdr:to>
    <cdr:sp macro="" textlink="">
      <cdr:nvSpPr>
        <cdr:cNvPr id="6" name="pole tekstowe 1"/>
        <cdr:cNvSpPr txBox="1"/>
      </cdr:nvSpPr>
      <cdr:spPr>
        <a:xfrm xmlns:a="http://schemas.openxmlformats.org/drawingml/2006/main">
          <a:off x="4051300" y="2270125"/>
          <a:ext cx="428625" cy="238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1000</a:t>
          </a:r>
          <a:endParaRPr lang="en-US" sz="1100"/>
        </a:p>
      </cdr:txBody>
    </cdr:sp>
  </cdr:relSizeAnchor>
  <cdr:relSizeAnchor xmlns:cdr="http://schemas.openxmlformats.org/drawingml/2006/chartDrawing">
    <cdr:from>
      <cdr:x>0.10278</cdr:x>
      <cdr:y>0.81713</cdr:y>
    </cdr:from>
    <cdr:to>
      <cdr:x>0.19653</cdr:x>
      <cdr:y>0.90393</cdr:y>
    </cdr:to>
    <cdr:sp macro="" textlink="">
      <cdr:nvSpPr>
        <cdr:cNvPr id="7" name="pole tekstowe 1"/>
        <cdr:cNvSpPr txBox="1"/>
      </cdr:nvSpPr>
      <cdr:spPr>
        <a:xfrm xmlns:a="http://schemas.openxmlformats.org/drawingml/2006/main">
          <a:off x="469900" y="2241550"/>
          <a:ext cx="428625" cy="238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dirty="0"/>
            <a:t>0</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0.24375</cdr:x>
      <cdr:y>0.84896</cdr:y>
    </cdr:from>
    <cdr:to>
      <cdr:x>0.3375</cdr:x>
      <cdr:y>0.93576</cdr:y>
    </cdr:to>
    <cdr:sp macro="" textlink="">
      <cdr:nvSpPr>
        <cdr:cNvPr id="2" name="pole tekstowe 1"/>
        <cdr:cNvSpPr txBox="1"/>
      </cdr:nvSpPr>
      <cdr:spPr>
        <a:xfrm xmlns:a="http://schemas.openxmlformats.org/drawingml/2006/main">
          <a:off x="1114440" y="2328867"/>
          <a:ext cx="428625" cy="2381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l-PL" sz="1100" dirty="0"/>
            <a:t>200</a:t>
          </a:r>
          <a:endParaRPr lang="en-US" sz="1100" dirty="0"/>
        </a:p>
      </cdr:txBody>
    </cdr:sp>
  </cdr:relSizeAnchor>
  <cdr:relSizeAnchor xmlns:cdr="http://schemas.openxmlformats.org/drawingml/2006/chartDrawing">
    <cdr:from>
      <cdr:x>0.40903</cdr:x>
      <cdr:y>0.8449</cdr:y>
    </cdr:from>
    <cdr:to>
      <cdr:x>0.50278</cdr:x>
      <cdr:y>0.93171</cdr:y>
    </cdr:to>
    <cdr:sp macro="" textlink="">
      <cdr:nvSpPr>
        <cdr:cNvPr id="3" name="pole tekstowe 1"/>
        <cdr:cNvSpPr txBox="1"/>
      </cdr:nvSpPr>
      <cdr:spPr>
        <a:xfrm xmlns:a="http://schemas.openxmlformats.org/drawingml/2006/main">
          <a:off x="1870085" y="2317739"/>
          <a:ext cx="428625" cy="2381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400</a:t>
          </a:r>
          <a:endParaRPr lang="en-US" sz="1100"/>
        </a:p>
      </cdr:txBody>
    </cdr:sp>
  </cdr:relSizeAnchor>
  <cdr:relSizeAnchor xmlns:cdr="http://schemas.openxmlformats.org/drawingml/2006/chartDrawing">
    <cdr:from>
      <cdr:x>0.57153</cdr:x>
      <cdr:y>0.84491</cdr:y>
    </cdr:from>
    <cdr:to>
      <cdr:x>0.66528</cdr:x>
      <cdr:y>0.93171</cdr:y>
    </cdr:to>
    <cdr:sp macro="" textlink="">
      <cdr:nvSpPr>
        <cdr:cNvPr id="4" name="pole tekstowe 1"/>
        <cdr:cNvSpPr txBox="1"/>
      </cdr:nvSpPr>
      <cdr:spPr>
        <a:xfrm xmlns:a="http://schemas.openxmlformats.org/drawingml/2006/main">
          <a:off x="2613020" y="2317760"/>
          <a:ext cx="428625" cy="238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600</a:t>
          </a:r>
          <a:endParaRPr lang="en-US" sz="1100"/>
        </a:p>
      </cdr:txBody>
    </cdr:sp>
  </cdr:relSizeAnchor>
  <cdr:relSizeAnchor xmlns:cdr="http://schemas.openxmlformats.org/drawingml/2006/chartDrawing">
    <cdr:from>
      <cdr:x>0.74028</cdr:x>
      <cdr:y>0.8449</cdr:y>
    </cdr:from>
    <cdr:to>
      <cdr:x>0.83403</cdr:x>
      <cdr:y>0.93171</cdr:y>
    </cdr:to>
    <cdr:sp macro="" textlink="">
      <cdr:nvSpPr>
        <cdr:cNvPr id="5" name="pole tekstowe 1"/>
        <cdr:cNvSpPr txBox="1"/>
      </cdr:nvSpPr>
      <cdr:spPr>
        <a:xfrm xmlns:a="http://schemas.openxmlformats.org/drawingml/2006/main">
          <a:off x="3384545" y="2317739"/>
          <a:ext cx="428625" cy="2381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800</a:t>
          </a:r>
          <a:endParaRPr lang="en-US" sz="1100"/>
        </a:p>
      </cdr:txBody>
    </cdr:sp>
  </cdr:relSizeAnchor>
  <cdr:relSizeAnchor xmlns:cdr="http://schemas.openxmlformats.org/drawingml/2006/chartDrawing">
    <cdr:from>
      <cdr:x>0.89236</cdr:x>
      <cdr:y>0.84491</cdr:y>
    </cdr:from>
    <cdr:to>
      <cdr:x>0.98611</cdr:x>
      <cdr:y>0.93172</cdr:y>
    </cdr:to>
    <cdr:sp macro="" textlink="">
      <cdr:nvSpPr>
        <cdr:cNvPr id="6" name="pole tekstowe 1"/>
        <cdr:cNvSpPr txBox="1"/>
      </cdr:nvSpPr>
      <cdr:spPr>
        <a:xfrm xmlns:a="http://schemas.openxmlformats.org/drawingml/2006/main">
          <a:off x="4079855" y="2317745"/>
          <a:ext cx="428625" cy="2381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1000</a:t>
          </a:r>
          <a:endParaRPr lang="en-US" sz="1100"/>
        </a:p>
      </cdr:txBody>
    </cdr:sp>
  </cdr:relSizeAnchor>
  <cdr:relSizeAnchor xmlns:cdr="http://schemas.openxmlformats.org/drawingml/2006/chartDrawing">
    <cdr:from>
      <cdr:x>0.09652</cdr:x>
      <cdr:y>0.84144</cdr:y>
    </cdr:from>
    <cdr:to>
      <cdr:x>0.19027</cdr:x>
      <cdr:y>0.92824</cdr:y>
    </cdr:to>
    <cdr:sp macro="" textlink="">
      <cdr:nvSpPr>
        <cdr:cNvPr id="7" name="pole tekstowe 1"/>
        <cdr:cNvSpPr txBox="1"/>
      </cdr:nvSpPr>
      <cdr:spPr>
        <a:xfrm xmlns:a="http://schemas.openxmlformats.org/drawingml/2006/main">
          <a:off x="441305" y="2308238"/>
          <a:ext cx="428625" cy="238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100"/>
            <a:t>0</a:t>
          </a:r>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2375FD1-5E51-4CFB-BA71-3B2A79E45003}"/>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3466C1D0-0557-48AB-9136-7D12796EF9EA}"/>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0AAA54CB-7EE3-40D4-ACE7-82BA9E4DF850}" type="datetimeFigureOut">
              <a:rPr lang="fr-BE" smtClean="0"/>
              <a:t>12/02/2019</a:t>
            </a:fld>
            <a:endParaRPr lang="fr-BE"/>
          </a:p>
        </p:txBody>
      </p:sp>
      <p:sp>
        <p:nvSpPr>
          <p:cNvPr id="4" name="Espace réservé du pied de page 3">
            <a:extLst>
              <a:ext uri="{FF2B5EF4-FFF2-40B4-BE49-F238E27FC236}">
                <a16:creationId xmlns:a16="http://schemas.microsoft.com/office/drawing/2014/main" id="{A88774DD-9FD5-4BCB-B5D7-E8A7BF0A537D}"/>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626389CF-BF5D-4ADD-A775-0091AA21183B}"/>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962029BB-11B7-49F3-A07C-C1FC20E0C6C7}" type="slidenum">
              <a:rPr lang="fr-BE" smtClean="0"/>
              <a:t>‹#›</a:t>
            </a:fld>
            <a:endParaRPr lang="fr-BE"/>
          </a:p>
        </p:txBody>
      </p:sp>
    </p:spTree>
    <p:extLst>
      <p:ext uri="{BB962C8B-B14F-4D97-AF65-F5344CB8AC3E}">
        <p14:creationId xmlns:p14="http://schemas.microsoft.com/office/powerpoint/2010/main" val="317876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Général">
    <p:spTree>
      <p:nvGrpSpPr>
        <p:cNvPr id="1" name=""/>
        <p:cNvGrpSpPr/>
        <p:nvPr/>
      </p:nvGrpSpPr>
      <p:grpSpPr>
        <a:xfrm>
          <a:off x="0" y="0"/>
          <a:ext cx="0" cy="0"/>
          <a:chOff x="0" y="0"/>
          <a:chExt cx="0" cy="0"/>
        </a:xfrm>
      </p:grpSpPr>
      <p:pic>
        <p:nvPicPr>
          <p:cNvPr id="2" name="Image 1" descr="RS4038_ULiege-place du 20 Août-bâtiment-exterieur-OM-2017 (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1167" y="0"/>
            <a:ext cx="21383625" cy="30275213"/>
          </a:xfrm>
          <a:prstGeom prst="rect">
            <a:avLst/>
          </a:prstGeom>
        </p:spPr>
      </p:pic>
      <p:sp>
        <p:nvSpPr>
          <p:cNvPr id="11" name="Triangle rectangle 10"/>
          <p:cNvSpPr/>
          <p:nvPr/>
        </p:nvSpPr>
        <p:spPr>
          <a:xfrm rot="10800000" flipV="1">
            <a:off x="5728950" y="12478864"/>
            <a:ext cx="16332006" cy="10211804"/>
          </a:xfrm>
          <a:prstGeom prst="r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7" name="Triangle rectangle 6"/>
          <p:cNvSpPr/>
          <p:nvPr/>
        </p:nvSpPr>
        <p:spPr>
          <a:xfrm>
            <a:off x="0" y="11849643"/>
            <a:ext cx="19419554" cy="11213015"/>
          </a:xfrm>
          <a:prstGeom prst="rtTriangle">
            <a:avLst/>
          </a:prstGeom>
          <a:solidFill>
            <a:schemeClr val="accent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10" name="Triangle rectangle 9"/>
          <p:cNvSpPr/>
          <p:nvPr/>
        </p:nvSpPr>
        <p:spPr>
          <a:xfrm rot="10800000" flipH="1">
            <a:off x="-3759665" y="-840804"/>
            <a:ext cx="16333200" cy="1021180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pic>
        <p:nvPicPr>
          <p:cNvPr id="3" name="Image 2"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924" y="1312025"/>
            <a:ext cx="4143375" cy="2011680"/>
          </a:xfrm>
          <a:prstGeom prst="rect">
            <a:avLst/>
          </a:prstGeom>
        </p:spPr>
      </p:pic>
    </p:spTree>
    <p:extLst>
      <p:ext uri="{BB962C8B-B14F-4D97-AF65-F5344CB8AC3E}">
        <p14:creationId xmlns:p14="http://schemas.microsoft.com/office/powerpoint/2010/main" val="1952536552"/>
      </p:ext>
    </p:extLst>
  </p:cSld>
  <p:clrMapOvr>
    <a:masterClrMapping/>
  </p:clrMapOvr>
  <p:extLst>
    <p:ext uri="{DCECCB84-F9BA-43D5-87BE-67443E8EF086}">
      <p15:sldGuideLst xmlns:p15="http://schemas.microsoft.com/office/powerpoint/2012/main">
        <p15:guide id="1" orient="horz" pos="9536" userDrawn="1">
          <p15:clr>
            <a:srgbClr val="FBAE40"/>
          </p15:clr>
        </p15:guide>
        <p15:guide id="2" pos="67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48916-E6E8-4346-AB9B-377CDB8FFF0D}" type="datetimeFigureOut">
              <a:rPr lang="fr-BE" smtClean="0"/>
              <a:t>12/02/2019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a:t>
            </a:fld>
            <a:endParaRPr lang="fr-BE"/>
          </a:p>
        </p:txBody>
      </p:sp>
      <p:pic>
        <p:nvPicPr>
          <p:cNvPr id="6" name="Image 5"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51195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_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148916-E6E8-4346-AB9B-377CDB8FFF0D}" type="datetimeFigureOut">
              <a:rPr lang="fr-BE" smtClean="0"/>
              <a:t>12/02/2019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D54D976-1BC8-4935-81A1-7E6BDE2026D4}" type="slidenum">
              <a:rPr lang="fr-BE" smtClean="0"/>
              <a:t>‹#›</a:t>
            </a:fld>
            <a:endParaRPr lang="fr-BE"/>
          </a:p>
        </p:txBody>
      </p:sp>
    </p:spTree>
    <p:extLst>
      <p:ext uri="{BB962C8B-B14F-4D97-AF65-F5344CB8AC3E}">
        <p14:creationId xmlns:p14="http://schemas.microsoft.com/office/powerpoint/2010/main" val="350304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69183" y="1205402"/>
            <a:ext cx="6236891" cy="5129967"/>
          </a:xfrm>
        </p:spPr>
        <p:txBody>
          <a:bodyPr anchor="b"/>
          <a:lstStyle>
            <a:lvl1pPr algn="l">
              <a:defRPr sz="4677" b="1"/>
            </a:lvl1pPr>
          </a:lstStyle>
          <a:p>
            <a:r>
              <a:rPr lang="fr-FR"/>
              <a:t>Modifiez le style du titre</a:t>
            </a:r>
          </a:p>
        </p:txBody>
      </p:sp>
      <p:sp>
        <p:nvSpPr>
          <p:cNvPr id="3" name="Espace réservé du contenu 2"/>
          <p:cNvSpPr>
            <a:spLocks noGrp="1"/>
          </p:cNvSpPr>
          <p:nvPr>
            <p:ph idx="1"/>
          </p:nvPr>
        </p:nvSpPr>
        <p:spPr>
          <a:xfrm>
            <a:off x="7770657" y="1205404"/>
            <a:ext cx="10722150" cy="25839056"/>
          </a:xfrm>
        </p:spPr>
        <p:txBody>
          <a:bodyPr/>
          <a:lstStyle>
            <a:lvl1pPr>
              <a:buSzPct val="70000"/>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1069182" y="6335371"/>
            <a:ext cx="6236893" cy="20709089"/>
          </a:xfrm>
        </p:spPr>
        <p:txBody>
          <a:bodyPr/>
          <a:lstStyle>
            <a:lvl1pPr marL="0" indent="0">
              <a:buNone/>
              <a:defRPr sz="3274">
                <a:solidFill>
                  <a:schemeClr val="tx2"/>
                </a:solidFill>
              </a:defRPr>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148916-E6E8-4346-AB9B-377CDB8FFF0D}" type="datetimeFigureOut">
              <a:rPr lang="fr-BE" smtClean="0"/>
              <a:t>12/02/2019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421403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191340" y="21192649"/>
            <a:ext cx="12830175" cy="2501912"/>
          </a:xfrm>
        </p:spPr>
        <p:txBody>
          <a:bodyPr anchor="b"/>
          <a:lstStyle>
            <a:lvl1pPr algn="l">
              <a:defRPr sz="4677" b="1"/>
            </a:lvl1pPr>
          </a:lstStyle>
          <a:p>
            <a:r>
              <a:rPr lang="fr-FR"/>
              <a:t>Modifiez le style du titre</a:t>
            </a:r>
          </a:p>
        </p:txBody>
      </p:sp>
      <p:sp>
        <p:nvSpPr>
          <p:cNvPr id="3" name="Espace réservé pour une image  2"/>
          <p:cNvSpPr>
            <a:spLocks noGrp="1"/>
          </p:cNvSpPr>
          <p:nvPr>
            <p:ph type="pic" idx="1"/>
          </p:nvPr>
        </p:nvSpPr>
        <p:spPr>
          <a:xfrm>
            <a:off x="4191340" y="2705146"/>
            <a:ext cx="12830175" cy="18165128"/>
          </a:xfrm>
        </p:spPr>
        <p:txBody>
          <a:bodyPr/>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fr-FR"/>
              <a:t>Cliquez sur l'icône pour ajouter une image</a:t>
            </a:r>
          </a:p>
        </p:txBody>
      </p:sp>
      <p:sp>
        <p:nvSpPr>
          <p:cNvPr id="4" name="Espace réservé du texte 3"/>
          <p:cNvSpPr>
            <a:spLocks noGrp="1"/>
          </p:cNvSpPr>
          <p:nvPr>
            <p:ph type="body" sz="half" idx="2"/>
          </p:nvPr>
        </p:nvSpPr>
        <p:spPr>
          <a:xfrm>
            <a:off x="4191340" y="23694561"/>
            <a:ext cx="12830175" cy="3553130"/>
          </a:xfrm>
        </p:spPr>
        <p:txBody>
          <a:bodyPr/>
          <a:lstStyle>
            <a:lvl1pPr marL="0" indent="0">
              <a:buNone/>
              <a:defRPr sz="3274">
                <a:solidFill>
                  <a:schemeClr val="tx2"/>
                </a:solidFill>
              </a:defRPr>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F148916-E6E8-4346-AB9B-377CDB8FFF0D}" type="datetimeFigureOut">
              <a:rPr lang="fr-BE" smtClean="0"/>
              <a:t>12/02/2019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340495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148916-E6E8-4346-AB9B-377CDB8FFF0D}" type="datetimeFigureOut">
              <a:rPr lang="fr-BE" smtClean="0"/>
              <a:t>12/02/2019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8530635" y="25016790"/>
            <a:ext cx="3593219" cy="2068136"/>
          </a:xfrm>
          <a:prstGeom prst="rect">
            <a:avLst/>
          </a:prstGeom>
        </p:spPr>
      </p:pic>
    </p:spTree>
    <p:extLst>
      <p:ext uri="{BB962C8B-B14F-4D97-AF65-F5344CB8AC3E}">
        <p14:creationId xmlns:p14="http://schemas.microsoft.com/office/powerpoint/2010/main" val="274031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4450008" y="1150655"/>
            <a:ext cx="4316611" cy="2583204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04496" y="1150655"/>
            <a:ext cx="13273057" cy="2583204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3F148916-E6E8-4346-AB9B-377CDB8FFF0D}" type="datetimeFigureOut">
              <a:rPr lang="fr-BE" smtClean="0"/>
              <a:t>12/02/2019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8530635" y="25016790"/>
            <a:ext cx="3593219" cy="2068136"/>
          </a:xfrm>
          <a:prstGeom prst="rect">
            <a:avLst/>
          </a:prstGeom>
        </p:spPr>
      </p:pic>
    </p:spTree>
    <p:extLst>
      <p:ext uri="{BB962C8B-B14F-4D97-AF65-F5344CB8AC3E}">
        <p14:creationId xmlns:p14="http://schemas.microsoft.com/office/powerpoint/2010/main" val="253945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Général_2">
    <p:spTree>
      <p:nvGrpSpPr>
        <p:cNvPr id="1" name=""/>
        <p:cNvGrpSpPr/>
        <p:nvPr/>
      </p:nvGrpSpPr>
      <p:grpSpPr>
        <a:xfrm>
          <a:off x="0" y="0"/>
          <a:ext cx="0" cy="0"/>
          <a:chOff x="0" y="0"/>
          <a:chExt cx="0" cy="0"/>
        </a:xfrm>
      </p:grpSpPr>
      <p:sp>
        <p:nvSpPr>
          <p:cNvPr id="9" name="Triangle rectangle 8"/>
          <p:cNvSpPr/>
          <p:nvPr/>
        </p:nvSpPr>
        <p:spPr>
          <a:xfrm rot="10800000" flipV="1">
            <a:off x="5051617" y="13494863"/>
            <a:ext cx="16332006" cy="16780357"/>
          </a:xfrm>
          <a:prstGeom prst="rtTriangle">
            <a:avLst/>
          </a:pr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6" name="Triangle rectangle 5"/>
          <p:cNvSpPr>
            <a:spLocks noChangeAspect="1"/>
          </p:cNvSpPr>
          <p:nvPr/>
        </p:nvSpPr>
        <p:spPr>
          <a:xfrm>
            <a:off x="0" y="16665874"/>
            <a:ext cx="14343511" cy="13609348"/>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8" name="Triangle isocèle 7"/>
          <p:cNvSpPr/>
          <p:nvPr userDrawn="1"/>
        </p:nvSpPr>
        <p:spPr>
          <a:xfrm>
            <a:off x="5058696" y="25695665"/>
            <a:ext cx="9297064" cy="4579548"/>
          </a:xfrm>
          <a:prstGeom prst="triangle">
            <a:avLst>
              <a:gd name="adj" fmla="val 47947"/>
            </a:avLst>
          </a:prstGeom>
          <a:solidFill>
            <a:srgbClr val="0C5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89" dirty="0"/>
          </a:p>
        </p:txBody>
      </p:sp>
      <p:pic>
        <p:nvPicPr>
          <p:cNvPr id="10" name="Image 9"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668" y="9178138"/>
            <a:ext cx="7912294" cy="7251902"/>
          </a:xfrm>
          <a:prstGeom prst="rect">
            <a:avLst/>
          </a:prstGeom>
        </p:spPr>
      </p:pic>
    </p:spTree>
    <p:extLst>
      <p:ext uri="{BB962C8B-B14F-4D97-AF65-F5344CB8AC3E}">
        <p14:creationId xmlns:p14="http://schemas.microsoft.com/office/powerpoint/2010/main" val="402200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Général_2bis">
    <p:spTree>
      <p:nvGrpSpPr>
        <p:cNvPr id="1" name=""/>
        <p:cNvGrpSpPr/>
        <p:nvPr/>
      </p:nvGrpSpPr>
      <p:grpSpPr>
        <a:xfrm>
          <a:off x="0" y="0"/>
          <a:ext cx="0" cy="0"/>
          <a:chOff x="0" y="0"/>
          <a:chExt cx="0" cy="0"/>
        </a:xfrm>
      </p:grpSpPr>
      <p:sp>
        <p:nvSpPr>
          <p:cNvPr id="9" name="Triangle rectangle 8"/>
          <p:cNvSpPr/>
          <p:nvPr/>
        </p:nvSpPr>
        <p:spPr>
          <a:xfrm rot="10800000" flipV="1">
            <a:off x="5051617" y="13494863"/>
            <a:ext cx="16332006" cy="16780357"/>
          </a:xfrm>
          <a:prstGeom prst="rtTriangle">
            <a:avLst/>
          </a:prstGeom>
          <a:solidFill>
            <a:srgbClr val="C6C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6" name="Triangle rectangle 5"/>
          <p:cNvSpPr>
            <a:spLocks noChangeAspect="1"/>
          </p:cNvSpPr>
          <p:nvPr/>
        </p:nvSpPr>
        <p:spPr>
          <a:xfrm>
            <a:off x="0" y="16665874"/>
            <a:ext cx="14343511" cy="13609348"/>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89"/>
          </a:p>
        </p:txBody>
      </p:sp>
      <p:sp>
        <p:nvSpPr>
          <p:cNvPr id="8" name="Triangle isocèle 7"/>
          <p:cNvSpPr/>
          <p:nvPr userDrawn="1"/>
        </p:nvSpPr>
        <p:spPr>
          <a:xfrm>
            <a:off x="5058696" y="25695665"/>
            <a:ext cx="9297064" cy="4579548"/>
          </a:xfrm>
          <a:prstGeom prst="triangle">
            <a:avLst>
              <a:gd name="adj" fmla="val 47947"/>
            </a:avLst>
          </a:prstGeom>
          <a:solidFill>
            <a:srgbClr val="006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89" dirty="0"/>
          </a:p>
        </p:txBody>
      </p:sp>
      <p:pic>
        <p:nvPicPr>
          <p:cNvPr id="10" name="Image 9"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5668" y="9178138"/>
            <a:ext cx="7912294" cy="7251902"/>
          </a:xfrm>
          <a:prstGeom prst="rect">
            <a:avLst/>
          </a:prstGeom>
        </p:spPr>
      </p:pic>
    </p:spTree>
    <p:extLst>
      <p:ext uri="{BB962C8B-B14F-4D97-AF65-F5344CB8AC3E}">
        <p14:creationId xmlns:p14="http://schemas.microsoft.com/office/powerpoint/2010/main" val="261506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descr="RS1068_20170421_Centre_ville_Philosophie_Bibliothèque_Histoire_A4_BB (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854" y="-3737790"/>
            <a:ext cx="17642962" cy="22206286"/>
          </a:xfrm>
          <a:prstGeom prst="rect">
            <a:avLst/>
          </a:prstGeom>
        </p:spPr>
      </p:pic>
      <p:sp>
        <p:nvSpPr>
          <p:cNvPr id="3" name="Pentagone 2"/>
          <p:cNvSpPr/>
          <p:nvPr userDrawn="1"/>
        </p:nvSpPr>
        <p:spPr>
          <a:xfrm>
            <a:off x="-435378" y="-272753"/>
            <a:ext cx="22009105" cy="31312592"/>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4203050"/>
                </a:moveTo>
                <a:lnTo>
                  <a:pt x="6313069" y="0"/>
                </a:lnTo>
                <a:lnTo>
                  <a:pt x="9378228" y="36076"/>
                </a:lnTo>
                <a:cubicBezTo>
                  <a:pt x="9372874" y="2346662"/>
                  <a:pt x="9416363" y="4689813"/>
                  <a:pt x="9411009" y="7000399"/>
                </a:cubicBezTo>
                <a:lnTo>
                  <a:pt x="0" y="7092989"/>
                </a:lnTo>
                <a:lnTo>
                  <a:pt x="83205" y="4203050"/>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89"/>
          </a:p>
        </p:txBody>
      </p:sp>
      <p:sp>
        <p:nvSpPr>
          <p:cNvPr id="14" name="Triangle isocèle 13"/>
          <p:cNvSpPr/>
          <p:nvPr userDrawn="1"/>
        </p:nvSpPr>
        <p:spPr>
          <a:xfrm rot="5400000">
            <a:off x="-739735" y="14104484"/>
            <a:ext cx="16910468" cy="15430998"/>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3589"/>
          </a:p>
        </p:txBody>
      </p:sp>
      <p:sp>
        <p:nvSpPr>
          <p:cNvPr id="4" name="Espace réservé de la date 3"/>
          <p:cNvSpPr>
            <a:spLocks noGrp="1"/>
          </p:cNvSpPr>
          <p:nvPr>
            <p:ph type="dt" sz="half" idx="10"/>
          </p:nvPr>
        </p:nvSpPr>
        <p:spPr/>
        <p:txBody>
          <a:bodyPr/>
          <a:lstStyle/>
          <a:p>
            <a:fld id="{3F148916-E6E8-4346-AB9B-377CDB8FFF0D}" type="datetimeFigureOut">
              <a:rPr lang="fr-BE" smtClean="0"/>
              <a:t>12/02/2019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sz="3742">
                <a:solidFill>
                  <a:schemeClr val="tx2"/>
                </a:solidFill>
              </a:defRPr>
            </a:lvl1pPr>
          </a:lstStyle>
          <a:p>
            <a:fld id="{2D54D976-1BC8-4935-81A1-7E6BDE2026D4}" type="slidenum">
              <a:rPr lang="fr-BE" smtClean="0"/>
              <a:t>‹#›</a:t>
            </a:fld>
            <a:endParaRPr lang="fr-BE"/>
          </a:p>
        </p:txBody>
      </p:sp>
      <p:sp>
        <p:nvSpPr>
          <p:cNvPr id="10" name="Titre 1"/>
          <p:cNvSpPr>
            <a:spLocks noGrp="1"/>
          </p:cNvSpPr>
          <p:nvPr>
            <p:ph type="title"/>
          </p:nvPr>
        </p:nvSpPr>
        <p:spPr>
          <a:xfrm>
            <a:off x="852242" y="19667009"/>
            <a:ext cx="19245263" cy="2777744"/>
          </a:xfrm>
        </p:spPr>
        <p:txBody>
          <a:bodyPr/>
          <a:lstStyle>
            <a:lvl1pPr algn="l">
              <a:defRPr b="1">
                <a:solidFill>
                  <a:schemeClr val="tx1"/>
                </a:solidFill>
              </a:defRPr>
            </a:lvl1pPr>
          </a:lstStyle>
          <a:p>
            <a:r>
              <a:rPr lang="fr-FR"/>
              <a:t>Modifiez le style du titre</a:t>
            </a:r>
            <a:endParaRPr lang="fr-FR" dirty="0"/>
          </a:p>
        </p:txBody>
      </p:sp>
      <p:sp>
        <p:nvSpPr>
          <p:cNvPr id="11" name="Espace réservé du texte 2"/>
          <p:cNvSpPr>
            <a:spLocks noGrp="1"/>
          </p:cNvSpPr>
          <p:nvPr>
            <p:ph type="body" sz="quarter" idx="13"/>
          </p:nvPr>
        </p:nvSpPr>
        <p:spPr>
          <a:xfrm>
            <a:off x="852241" y="23465171"/>
            <a:ext cx="19245260" cy="2921792"/>
          </a:xfrm>
        </p:spPr>
        <p:txBody>
          <a:bodyPr/>
          <a:lstStyle>
            <a:lvl1pPr marL="0" indent="0">
              <a:buNone/>
              <a:defRPr>
                <a:solidFill>
                  <a:schemeClr val="tx1"/>
                </a:solidFill>
              </a:defRPr>
            </a:lvl1pPr>
          </a:lstStyle>
          <a:p>
            <a:pPr lvl="0"/>
            <a:r>
              <a:rPr lang="fr-FR"/>
              <a:t>Modifier les styles du texte du masque</a:t>
            </a:r>
          </a:p>
        </p:txBody>
      </p:sp>
      <p:pic>
        <p:nvPicPr>
          <p:cNvPr id="13" name="Image 12"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380" y="1156345"/>
            <a:ext cx="2831469" cy="2595144"/>
          </a:xfrm>
          <a:prstGeom prst="rect">
            <a:avLst/>
          </a:prstGeom>
        </p:spPr>
      </p:pic>
    </p:spTree>
    <p:extLst>
      <p:ext uri="{BB962C8B-B14F-4D97-AF65-F5344CB8AC3E}">
        <p14:creationId xmlns:p14="http://schemas.microsoft.com/office/powerpoint/2010/main" val="218301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RS1068_20170421_Centre_ville_Philosophie_Bibliothèque_Histoire_A4_BB (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7293" y="-2264244"/>
            <a:ext cx="15677361" cy="19732287"/>
          </a:xfrm>
          <a:prstGeom prst="rect">
            <a:avLst/>
          </a:prstGeom>
        </p:spPr>
      </p:pic>
      <p:sp>
        <p:nvSpPr>
          <p:cNvPr id="13" name="Pentagone 2"/>
          <p:cNvSpPr/>
          <p:nvPr userDrawn="1"/>
        </p:nvSpPr>
        <p:spPr>
          <a:xfrm>
            <a:off x="-435378" y="-272753"/>
            <a:ext cx="22009105" cy="31312592"/>
          </a:xfrm>
          <a:custGeom>
            <a:avLst/>
            <a:gdLst>
              <a:gd name="connsiteX0" fmla="*/ 2 w 2025135"/>
              <a:gd name="connsiteY0" fmla="*/ 660779 h 1729946"/>
              <a:gd name="connsiteX1" fmla="*/ 1012568 w 2025135"/>
              <a:gd name="connsiteY1" fmla="*/ 0 h 1729946"/>
              <a:gd name="connsiteX2" fmla="*/ 2025133 w 2025135"/>
              <a:gd name="connsiteY2" fmla="*/ 660779 h 1729946"/>
              <a:gd name="connsiteX3" fmla="*/ 1638367 w 2025135"/>
              <a:gd name="connsiteY3" fmla="*/ 1729942 h 1729946"/>
              <a:gd name="connsiteX4" fmla="*/ 386768 w 2025135"/>
              <a:gd name="connsiteY4" fmla="*/ 1729942 h 1729946"/>
              <a:gd name="connsiteX5" fmla="*/ 2 w 2025135"/>
              <a:gd name="connsiteY5" fmla="*/ 660779 h 1729946"/>
              <a:gd name="connsiteX0" fmla="*/ 0 w 6126891"/>
              <a:gd name="connsiteY0" fmla="*/ 4134401 h 5203564"/>
              <a:gd name="connsiteX1" fmla="*/ 6126891 w 6126891"/>
              <a:gd name="connsiteY1" fmla="*/ 0 h 5203564"/>
              <a:gd name="connsiteX2" fmla="*/ 2025131 w 6126891"/>
              <a:gd name="connsiteY2" fmla="*/ 4134401 h 5203564"/>
              <a:gd name="connsiteX3" fmla="*/ 1638365 w 6126891"/>
              <a:gd name="connsiteY3" fmla="*/ 5203564 h 5203564"/>
              <a:gd name="connsiteX4" fmla="*/ 386766 w 6126891"/>
              <a:gd name="connsiteY4" fmla="*/ 5203564 h 5203564"/>
              <a:gd name="connsiteX5" fmla="*/ 0 w 6126891"/>
              <a:gd name="connsiteY5" fmla="*/ 4134401 h 5203564"/>
              <a:gd name="connsiteX0" fmla="*/ 0 w 6229864"/>
              <a:gd name="connsiteY0" fmla="*/ 4203050 h 5203564"/>
              <a:gd name="connsiteX1" fmla="*/ 6229864 w 6229864"/>
              <a:gd name="connsiteY1" fmla="*/ 0 h 5203564"/>
              <a:gd name="connsiteX2" fmla="*/ 2128104 w 6229864"/>
              <a:gd name="connsiteY2" fmla="*/ 4134401 h 5203564"/>
              <a:gd name="connsiteX3" fmla="*/ 1741338 w 6229864"/>
              <a:gd name="connsiteY3" fmla="*/ 5203564 h 5203564"/>
              <a:gd name="connsiteX4" fmla="*/ 489739 w 6229864"/>
              <a:gd name="connsiteY4" fmla="*/ 5203564 h 5203564"/>
              <a:gd name="connsiteX5" fmla="*/ 0 w 6229864"/>
              <a:gd name="connsiteY5" fmla="*/ 4203050 h 5203564"/>
              <a:gd name="connsiteX0" fmla="*/ 0 w 9295023"/>
              <a:gd name="connsiteY0" fmla="*/ 4203050 h 5203564"/>
              <a:gd name="connsiteX1" fmla="*/ 6229864 w 9295023"/>
              <a:gd name="connsiteY1" fmla="*/ 0 h 5203564"/>
              <a:gd name="connsiteX2" fmla="*/ 9295023 w 9295023"/>
              <a:gd name="connsiteY2" fmla="*/ 36076 h 5203564"/>
              <a:gd name="connsiteX3" fmla="*/ 1741338 w 9295023"/>
              <a:gd name="connsiteY3" fmla="*/ 5203564 h 5203564"/>
              <a:gd name="connsiteX4" fmla="*/ 489739 w 9295023"/>
              <a:gd name="connsiteY4" fmla="*/ 5203564 h 5203564"/>
              <a:gd name="connsiteX5" fmla="*/ 0 w 9295023"/>
              <a:gd name="connsiteY5" fmla="*/ 4203050 h 5203564"/>
              <a:gd name="connsiteX0" fmla="*/ 0 w 9295023"/>
              <a:gd name="connsiteY0" fmla="*/ 4203050 h 6967834"/>
              <a:gd name="connsiteX1" fmla="*/ 6229864 w 9295023"/>
              <a:gd name="connsiteY1" fmla="*/ 0 h 6967834"/>
              <a:gd name="connsiteX2" fmla="*/ 9295023 w 9295023"/>
              <a:gd name="connsiteY2" fmla="*/ 36076 h 6967834"/>
              <a:gd name="connsiteX3" fmla="*/ 9278960 w 9295023"/>
              <a:gd name="connsiteY3" fmla="*/ 6967834 h 6967834"/>
              <a:gd name="connsiteX4" fmla="*/ 489739 w 9295023"/>
              <a:gd name="connsiteY4" fmla="*/ 5203564 h 6967834"/>
              <a:gd name="connsiteX5" fmla="*/ 0 w 9295023"/>
              <a:gd name="connsiteY5" fmla="*/ 4203050 h 6967834"/>
              <a:gd name="connsiteX0" fmla="*/ 0 w 9295023"/>
              <a:gd name="connsiteY0" fmla="*/ 4203050 h 6995294"/>
              <a:gd name="connsiteX1" fmla="*/ 6229864 w 9295023"/>
              <a:gd name="connsiteY1" fmla="*/ 0 h 6995294"/>
              <a:gd name="connsiteX2" fmla="*/ 9295023 w 9295023"/>
              <a:gd name="connsiteY2" fmla="*/ 36076 h 6995294"/>
              <a:gd name="connsiteX3" fmla="*/ 9278960 w 9295023"/>
              <a:gd name="connsiteY3" fmla="*/ 6967834 h 6995294"/>
              <a:gd name="connsiteX4" fmla="*/ 112171 w 9295023"/>
              <a:gd name="connsiteY4" fmla="*/ 6995294 h 6995294"/>
              <a:gd name="connsiteX5" fmla="*/ 0 w 9295023"/>
              <a:gd name="connsiteY5" fmla="*/ 4203050 h 6995294"/>
              <a:gd name="connsiteX0" fmla="*/ 83205 w 9378228"/>
              <a:gd name="connsiteY0" fmla="*/ 4203050 h 7092989"/>
              <a:gd name="connsiteX1" fmla="*/ 6313069 w 9378228"/>
              <a:gd name="connsiteY1" fmla="*/ 0 h 7092989"/>
              <a:gd name="connsiteX2" fmla="*/ 9378228 w 9378228"/>
              <a:gd name="connsiteY2" fmla="*/ 36076 h 7092989"/>
              <a:gd name="connsiteX3" fmla="*/ 9362165 w 9378228"/>
              <a:gd name="connsiteY3" fmla="*/ 6967834 h 7092989"/>
              <a:gd name="connsiteX4" fmla="*/ 0 w 9378228"/>
              <a:gd name="connsiteY4" fmla="*/ 7092989 h 7092989"/>
              <a:gd name="connsiteX5" fmla="*/ 83205 w 9378228"/>
              <a:gd name="connsiteY5" fmla="*/ 4203050 h 7092989"/>
              <a:gd name="connsiteX0" fmla="*/ 83205 w 9411466"/>
              <a:gd name="connsiteY0" fmla="*/ 4203050 h 7092989"/>
              <a:gd name="connsiteX1" fmla="*/ 6313069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4203050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4203050 h 7092989"/>
              <a:gd name="connsiteX0" fmla="*/ 83205 w 9411466"/>
              <a:gd name="connsiteY0" fmla="*/ 3975095 h 7092989"/>
              <a:gd name="connsiteX1" fmla="*/ 5979302 w 9411466"/>
              <a:gd name="connsiteY1" fmla="*/ 0 h 7092989"/>
              <a:gd name="connsiteX2" fmla="*/ 9378228 w 9411466"/>
              <a:gd name="connsiteY2" fmla="*/ 36076 h 7092989"/>
              <a:gd name="connsiteX3" fmla="*/ 9411009 w 9411466"/>
              <a:gd name="connsiteY3" fmla="*/ 7000399 h 7092989"/>
              <a:gd name="connsiteX4" fmla="*/ 0 w 9411466"/>
              <a:gd name="connsiteY4" fmla="*/ 7092989 h 7092989"/>
              <a:gd name="connsiteX5" fmla="*/ 83205 w 9411466"/>
              <a:gd name="connsiteY5" fmla="*/ 3975095 h 70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466" h="7092989">
                <a:moveTo>
                  <a:pt x="83205" y="3975095"/>
                </a:moveTo>
                <a:lnTo>
                  <a:pt x="5979302" y="0"/>
                </a:lnTo>
                <a:lnTo>
                  <a:pt x="9378228" y="36076"/>
                </a:lnTo>
                <a:cubicBezTo>
                  <a:pt x="9372874" y="2346662"/>
                  <a:pt x="9416363" y="4689813"/>
                  <a:pt x="9411009" y="7000399"/>
                </a:cubicBezTo>
                <a:lnTo>
                  <a:pt x="0" y="7092989"/>
                </a:lnTo>
                <a:lnTo>
                  <a:pt x="83205" y="3975095"/>
                </a:lnTo>
                <a:close/>
              </a:path>
            </a:pathLst>
          </a:cu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3589"/>
          </a:p>
        </p:txBody>
      </p:sp>
      <p:sp>
        <p:nvSpPr>
          <p:cNvPr id="17" name="Triangle isocèle 16"/>
          <p:cNvSpPr/>
          <p:nvPr userDrawn="1"/>
        </p:nvSpPr>
        <p:spPr>
          <a:xfrm rot="5400000">
            <a:off x="-739735" y="14104484"/>
            <a:ext cx="16910468" cy="15430998"/>
          </a:xfrm>
          <a:prstGeom prst="triangle">
            <a:avLst>
              <a:gd name="adj" fmla="val 99642"/>
            </a:avLst>
          </a:prstGeom>
          <a:solidFill>
            <a:srgbClr val="F1F1F0">
              <a:alpha val="61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3589"/>
          </a:p>
        </p:txBody>
      </p:sp>
      <p:sp>
        <p:nvSpPr>
          <p:cNvPr id="4" name="Espace réservé de la date 3"/>
          <p:cNvSpPr>
            <a:spLocks noGrp="1"/>
          </p:cNvSpPr>
          <p:nvPr>
            <p:ph type="dt" sz="half" idx="10"/>
          </p:nvPr>
        </p:nvSpPr>
        <p:spPr/>
        <p:txBody>
          <a:bodyPr/>
          <a:lstStyle/>
          <a:p>
            <a:fld id="{3F148916-E6E8-4346-AB9B-377CDB8FFF0D}" type="datetimeFigureOut">
              <a:rPr lang="fr-BE" smtClean="0"/>
              <a:t>12/02/2019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sp>
        <p:nvSpPr>
          <p:cNvPr id="2" name="Titre 1"/>
          <p:cNvSpPr>
            <a:spLocks noGrp="1"/>
          </p:cNvSpPr>
          <p:nvPr>
            <p:ph type="title"/>
          </p:nvPr>
        </p:nvSpPr>
        <p:spPr>
          <a:xfrm>
            <a:off x="2492396" y="15924866"/>
            <a:ext cx="17372844" cy="3248114"/>
          </a:xfrm>
        </p:spPr>
        <p:txBody>
          <a:bodyPr anchor="t">
            <a:normAutofit/>
          </a:bodyPr>
          <a:lstStyle>
            <a:lvl1pPr algn="l">
              <a:defRPr sz="7483" b="0" cap="none" baseline="0"/>
            </a:lvl1pPr>
          </a:lstStyle>
          <a:p>
            <a:r>
              <a:rPr lang="fr-FR"/>
              <a:t>Modifiez le style du titre</a:t>
            </a:r>
            <a:endParaRPr lang="fr-FR" dirty="0"/>
          </a:p>
        </p:txBody>
      </p:sp>
      <p:sp>
        <p:nvSpPr>
          <p:cNvPr id="3" name="Espace réservé du texte 2"/>
          <p:cNvSpPr>
            <a:spLocks noGrp="1"/>
          </p:cNvSpPr>
          <p:nvPr>
            <p:ph type="body" idx="1"/>
          </p:nvPr>
        </p:nvSpPr>
        <p:spPr>
          <a:xfrm>
            <a:off x="2492399" y="19225844"/>
            <a:ext cx="17372844" cy="4696168"/>
          </a:xfrm>
        </p:spPr>
        <p:txBody>
          <a:bodyPr anchor="t"/>
          <a:lstStyle>
            <a:lvl1pPr marL="0" indent="0" algn="l">
              <a:buNone/>
              <a:defRPr sz="4677">
                <a:solidFill>
                  <a:schemeClr val="tx2"/>
                </a:solidFill>
              </a:defRPr>
            </a:lvl1pPr>
            <a:lvl2pPr marL="1069162" indent="0">
              <a:buNone/>
              <a:defRPr sz="4209">
                <a:solidFill>
                  <a:schemeClr val="tx1">
                    <a:tint val="75000"/>
                  </a:schemeClr>
                </a:solidFill>
              </a:defRPr>
            </a:lvl2pPr>
            <a:lvl3pPr marL="2138324" indent="0">
              <a:buNone/>
              <a:defRPr sz="3742">
                <a:solidFill>
                  <a:schemeClr val="tx1">
                    <a:tint val="75000"/>
                  </a:schemeClr>
                </a:solidFill>
              </a:defRPr>
            </a:lvl3pPr>
            <a:lvl4pPr marL="3207487" indent="0">
              <a:buNone/>
              <a:defRPr sz="3274">
                <a:solidFill>
                  <a:schemeClr val="tx1">
                    <a:tint val="75000"/>
                  </a:schemeClr>
                </a:solidFill>
              </a:defRPr>
            </a:lvl4pPr>
            <a:lvl5pPr marL="4276649" indent="0">
              <a:buNone/>
              <a:defRPr sz="3274">
                <a:solidFill>
                  <a:schemeClr val="tx1">
                    <a:tint val="75000"/>
                  </a:schemeClr>
                </a:solidFill>
              </a:defRPr>
            </a:lvl5pPr>
            <a:lvl6pPr marL="5345811" indent="0">
              <a:buNone/>
              <a:defRPr sz="3274">
                <a:solidFill>
                  <a:schemeClr val="tx1">
                    <a:tint val="75000"/>
                  </a:schemeClr>
                </a:solidFill>
              </a:defRPr>
            </a:lvl6pPr>
            <a:lvl7pPr marL="6414973" indent="0">
              <a:buNone/>
              <a:defRPr sz="3274">
                <a:solidFill>
                  <a:schemeClr val="tx1">
                    <a:tint val="75000"/>
                  </a:schemeClr>
                </a:solidFill>
              </a:defRPr>
            </a:lvl7pPr>
            <a:lvl8pPr marL="7484135" indent="0">
              <a:buNone/>
              <a:defRPr sz="3274">
                <a:solidFill>
                  <a:schemeClr val="tx1">
                    <a:tint val="75000"/>
                  </a:schemeClr>
                </a:solidFill>
              </a:defRPr>
            </a:lvl8pPr>
            <a:lvl9pPr marL="8553298" indent="0">
              <a:buNone/>
              <a:defRPr sz="3274">
                <a:solidFill>
                  <a:schemeClr val="tx1">
                    <a:tint val="75000"/>
                  </a:schemeClr>
                </a:solidFill>
              </a:defRPr>
            </a:lvl9pPr>
          </a:lstStyle>
          <a:p>
            <a:pPr lvl="0"/>
            <a:r>
              <a:rPr lang="fr-FR"/>
              <a:t>Modifier les styles du texte du masque</a:t>
            </a:r>
          </a:p>
        </p:txBody>
      </p:sp>
      <p:pic>
        <p:nvPicPr>
          <p:cNvPr id="10" name="Image 9" descr="uLIEGE_Logo_Compact_CMJN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97380" y="1156345"/>
            <a:ext cx="2831469" cy="2595144"/>
          </a:xfrm>
          <a:prstGeom prst="rect">
            <a:avLst/>
          </a:prstGeom>
        </p:spPr>
      </p:pic>
    </p:spTree>
    <p:extLst>
      <p:ext uri="{BB962C8B-B14F-4D97-AF65-F5344CB8AC3E}">
        <p14:creationId xmlns:p14="http://schemas.microsoft.com/office/powerpoint/2010/main" val="351764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9182" y="1212412"/>
            <a:ext cx="16812817" cy="5045869"/>
          </a:xfrm>
        </p:spPr>
        <p:txBody>
          <a:bodyPr/>
          <a:lstStyle/>
          <a:p>
            <a:r>
              <a:rPr lang="fr-FR"/>
              <a:t>Modifiez le style du titre</a:t>
            </a:r>
            <a:endParaRPr lang="fr-FR" dirty="0"/>
          </a:p>
        </p:txBody>
      </p:sp>
      <p:sp>
        <p:nvSpPr>
          <p:cNvPr id="3" name="Espace réservé du contenu 2"/>
          <p:cNvSpPr>
            <a:spLocks noGrp="1"/>
          </p:cNvSpPr>
          <p:nvPr>
            <p:ph idx="1"/>
          </p:nvPr>
        </p:nvSpPr>
        <p:spPr>
          <a:xfrm>
            <a:off x="1069182" y="7064219"/>
            <a:ext cx="16812817" cy="19980241"/>
          </a:xfrm>
        </p:spPr>
        <p:txBody>
          <a:bodyPr/>
          <a:lstStyle>
            <a:lvl1pPr>
              <a:buSzPct val="75000"/>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F148916-E6E8-4346-AB9B-377CDB8FFF0D}" type="datetimeFigureOut">
              <a:rPr lang="fr-BE" smtClean="0"/>
              <a:t>12/02/2019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D54D976-1BC8-4935-81A1-7E6BDE2026D4}" type="slidenum">
              <a:rPr lang="fr-BE" smtClean="0"/>
              <a:t>‹#›</a:t>
            </a:fld>
            <a:endParaRPr lang="fr-BE"/>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145695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069181" y="7064219"/>
            <a:ext cx="7997813"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9908869" y="7064219"/>
            <a:ext cx="7997813"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p:txBody>
          <a:bodyPr/>
          <a:lstStyle/>
          <a:p>
            <a:fld id="{3F148916-E6E8-4346-AB9B-377CDB8FFF0D}" type="datetimeFigureOut">
              <a:rPr lang="fr-BE" smtClean="0"/>
              <a:t>12/02/2019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D54D976-1BC8-4935-81A1-7E6BDE2026D4}" type="slidenum">
              <a:rPr lang="fr-BE" smtClean="0"/>
              <a:t>‹#›</a:t>
            </a:fld>
            <a:endParaRPr lang="fr-BE"/>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68785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texte 2"/>
          <p:cNvSpPr>
            <a:spLocks noGrp="1"/>
          </p:cNvSpPr>
          <p:nvPr>
            <p:ph type="body" idx="1"/>
          </p:nvPr>
        </p:nvSpPr>
        <p:spPr>
          <a:xfrm>
            <a:off x="1069181" y="6776884"/>
            <a:ext cx="7997813" cy="2860650"/>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fr-FR"/>
              <a:t>Modifier les styles du texte du masque</a:t>
            </a:r>
          </a:p>
        </p:txBody>
      </p:sp>
      <p:sp>
        <p:nvSpPr>
          <p:cNvPr id="4" name="Espace réservé du contenu 3"/>
          <p:cNvSpPr>
            <a:spLocks noGrp="1"/>
          </p:cNvSpPr>
          <p:nvPr>
            <p:ph sz="half" idx="2"/>
          </p:nvPr>
        </p:nvSpPr>
        <p:spPr>
          <a:xfrm>
            <a:off x="1069181" y="9601167"/>
            <a:ext cx="7997813"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9908869" y="6813252"/>
            <a:ext cx="7997813"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fr-FR"/>
              <a:t>Modifier les styles du texte du masque</a:t>
            </a:r>
          </a:p>
        </p:txBody>
      </p:sp>
      <p:sp>
        <p:nvSpPr>
          <p:cNvPr id="6" name="Espace réservé du contenu 5"/>
          <p:cNvSpPr>
            <a:spLocks noGrp="1"/>
          </p:cNvSpPr>
          <p:nvPr>
            <p:ph sz="quarter" idx="4"/>
          </p:nvPr>
        </p:nvSpPr>
        <p:spPr>
          <a:xfrm>
            <a:off x="9908869" y="9601167"/>
            <a:ext cx="7997813"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3F148916-E6E8-4346-AB9B-377CDB8FFF0D}" type="datetimeFigureOut">
              <a:rPr lang="fr-BE" smtClean="0"/>
              <a:t>12/02/2019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D54D976-1BC8-4935-81A1-7E6BDE2026D4}" type="slidenum">
              <a:rPr lang="fr-BE" smtClean="0"/>
              <a:t>‹#›</a:t>
            </a:fld>
            <a:endParaRPr lang="fr-BE"/>
          </a:p>
        </p:txBody>
      </p:sp>
      <p:pic>
        <p:nvPicPr>
          <p:cNvPr id="11" name="Image 10"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114169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F148916-E6E8-4346-AB9B-377CDB8FFF0D}" type="datetimeFigureOut">
              <a:rPr lang="fr-BE" smtClean="0"/>
              <a:t>12/02/2019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D54D976-1BC8-4935-81A1-7E6BDE2026D4}" type="slidenum">
              <a:rPr lang="fr-BE" smtClean="0"/>
              <a:t>‹#›</a:t>
            </a:fld>
            <a:endParaRPr lang="fr-BE"/>
          </a:p>
        </p:txBody>
      </p:sp>
      <p:pic>
        <p:nvPicPr>
          <p:cNvPr id="7" name="Image 6"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73980" y="30403"/>
            <a:ext cx="1903440" cy="3904125"/>
          </a:xfrm>
          <a:prstGeom prst="rect">
            <a:avLst/>
          </a:prstGeom>
        </p:spPr>
      </p:pic>
    </p:spTree>
    <p:extLst>
      <p:ext uri="{BB962C8B-B14F-4D97-AF65-F5344CB8AC3E}">
        <p14:creationId xmlns:p14="http://schemas.microsoft.com/office/powerpoint/2010/main" val="290037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9181" y="1212412"/>
            <a:ext cx="16837500" cy="5045869"/>
          </a:xfrm>
          <a:prstGeom prst="rect">
            <a:avLst/>
          </a:prstGeom>
        </p:spPr>
        <p:txBody>
          <a:bodyPr vert="horz" lIns="91440" tIns="45720" rIns="91440" bIns="45720" rtlCol="0" anchor="ctr">
            <a:normAutofit/>
          </a:bodyPr>
          <a:lstStyle/>
          <a:p>
            <a:r>
              <a:rPr lang="bn-IN" dirty="0"/>
              <a:t>Cliquez et modifiez le titre</a:t>
            </a:r>
            <a:endParaRPr lang="fr-FR" dirty="0"/>
          </a:p>
        </p:txBody>
      </p:sp>
      <p:sp>
        <p:nvSpPr>
          <p:cNvPr id="3" name="Espace réservé du texte 2"/>
          <p:cNvSpPr>
            <a:spLocks noGrp="1"/>
          </p:cNvSpPr>
          <p:nvPr>
            <p:ph type="body" idx="1"/>
          </p:nvPr>
        </p:nvSpPr>
        <p:spPr>
          <a:xfrm>
            <a:off x="1069181" y="7064219"/>
            <a:ext cx="16837500" cy="19980241"/>
          </a:xfrm>
          <a:prstGeom prst="rect">
            <a:avLst/>
          </a:prstGeom>
        </p:spPr>
        <p:txBody>
          <a:bodyPr vert="horz" lIns="91440" tIns="45720" rIns="91440" bIns="45720" rtlCol="0">
            <a:normAutofit/>
          </a:bodyPr>
          <a:lstStyle/>
          <a:p>
            <a:pPr lvl="0"/>
            <a:r>
              <a:rPr lang="bn-IN" dirty="0"/>
              <a:t>Cliquez pour modifier les styles du texte du masque</a:t>
            </a:r>
          </a:p>
          <a:p>
            <a:pPr lvl="1"/>
            <a:r>
              <a:rPr lang="bn-IN" dirty="0"/>
              <a:t>Deuxième niveau</a:t>
            </a:r>
          </a:p>
          <a:p>
            <a:pPr lvl="2"/>
            <a:r>
              <a:rPr lang="bn-IN" dirty="0"/>
              <a:t>Troisième niveau</a:t>
            </a:r>
          </a:p>
          <a:p>
            <a:pPr lvl="3"/>
            <a:r>
              <a:rPr lang="bn-IN" dirty="0"/>
              <a:t>Quatrième niveau</a:t>
            </a:r>
          </a:p>
          <a:p>
            <a:pPr lvl="4"/>
            <a:r>
              <a:rPr lang="bn-IN" dirty="0"/>
              <a:t>Cinquième niveau</a:t>
            </a:r>
            <a:endParaRPr lang="fr-FR" dirty="0"/>
          </a:p>
        </p:txBody>
      </p:sp>
      <p:sp>
        <p:nvSpPr>
          <p:cNvPr id="4" name="Espace réservé de la date 3"/>
          <p:cNvSpPr>
            <a:spLocks noGrp="1"/>
          </p:cNvSpPr>
          <p:nvPr>
            <p:ph type="dt" sz="half" idx="2"/>
          </p:nvPr>
        </p:nvSpPr>
        <p:spPr>
          <a:xfrm>
            <a:off x="1069181" y="28060639"/>
            <a:ext cx="4989513"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3F148916-E6E8-4346-AB9B-377CDB8FFF0D}" type="datetimeFigureOut">
              <a:rPr lang="fr-BE" smtClean="0"/>
              <a:t>12/02/2019</a:t>
            </a:fld>
            <a:endParaRPr lang="fr-BE"/>
          </a:p>
        </p:txBody>
      </p:sp>
      <p:sp>
        <p:nvSpPr>
          <p:cNvPr id="5" name="Espace réservé du pied de page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5324931" y="28060639"/>
            <a:ext cx="4989513"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2D54D976-1BC8-4935-81A1-7E6BDE2026D4}" type="slidenum">
              <a:rPr lang="fr-BE" smtClean="0"/>
              <a:t>‹#›</a:t>
            </a:fld>
            <a:endParaRPr lang="fr-BE"/>
          </a:p>
        </p:txBody>
      </p:sp>
    </p:spTree>
    <p:extLst>
      <p:ext uri="{BB962C8B-B14F-4D97-AF65-F5344CB8AC3E}">
        <p14:creationId xmlns:p14="http://schemas.microsoft.com/office/powerpoint/2010/main" val="16230315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l" defTabSz="1069162" rtl="0" eaLnBrk="1" latinLnBrk="0" hangingPunct="1">
        <a:spcBef>
          <a:spcPct val="0"/>
        </a:spcBef>
        <a:buNone/>
        <a:defRPr sz="8419" kern="1200">
          <a:solidFill>
            <a:schemeClr val="accent1"/>
          </a:solidFill>
          <a:latin typeface="+mj-lt"/>
          <a:ea typeface="+mj-ea"/>
          <a:cs typeface="+mj-cs"/>
        </a:defRPr>
      </a:lvl1pPr>
    </p:titleStyle>
    <p:bodyStyle>
      <a:lvl1pPr marL="1039463" indent="-1039463" algn="l" defTabSz="1069162" rtl="0" eaLnBrk="1" latinLnBrk="0" hangingPunct="1">
        <a:spcBef>
          <a:spcPct val="20000"/>
        </a:spcBef>
        <a:buClr>
          <a:schemeClr val="accent1"/>
        </a:buClr>
        <a:buSzPct val="75000"/>
        <a:buFont typeface="Franklin Gothic Book" panose="020B0503020102020204" pitchFamily="34" charset="0"/>
        <a:buChar char="►"/>
        <a:defRPr sz="6548" kern="1200">
          <a:solidFill>
            <a:schemeClr val="tx1"/>
          </a:solidFill>
          <a:latin typeface="+mn-lt"/>
          <a:ea typeface="+mn-ea"/>
          <a:cs typeface="+mn-cs"/>
        </a:defRPr>
      </a:lvl1pPr>
      <a:lvl2pPr marL="1737389" indent="-668226" algn="l" defTabSz="1069162" rtl="0" eaLnBrk="1" latinLnBrk="0" hangingPunct="1">
        <a:spcBef>
          <a:spcPct val="20000"/>
        </a:spcBef>
        <a:buClr>
          <a:schemeClr val="accent1"/>
        </a:buClr>
        <a:buFont typeface="Wingdings" panose="05000000000000000000" pitchFamily="2" charset="2"/>
        <a:buChar char="§"/>
        <a:defRPr sz="5612" kern="1200">
          <a:solidFill>
            <a:schemeClr val="tx1"/>
          </a:solidFill>
          <a:latin typeface="+mn-lt"/>
          <a:ea typeface="+mn-ea"/>
          <a:cs typeface="+mn-cs"/>
        </a:defRPr>
      </a:lvl2pPr>
      <a:lvl3pPr marL="2672906" indent="-534581" algn="l" defTabSz="1069162" rtl="0" eaLnBrk="1" latinLnBrk="0" hangingPunct="1">
        <a:spcBef>
          <a:spcPct val="20000"/>
        </a:spcBef>
        <a:buClr>
          <a:schemeClr val="accent1"/>
        </a:buClr>
        <a:buFont typeface="Wingdings" panose="05000000000000000000" pitchFamily="2" charset="2"/>
        <a:buChar char="Ø"/>
        <a:defRPr sz="4677" kern="1200">
          <a:solidFill>
            <a:schemeClr val="tx1"/>
          </a:solidFill>
          <a:latin typeface="+mn-lt"/>
          <a:ea typeface="+mn-ea"/>
          <a:cs typeface="+mn-cs"/>
        </a:defRPr>
      </a:lvl3pPr>
      <a:lvl4pPr marL="3742068" indent="-534581" algn="l" defTabSz="1069162" rtl="0" eaLnBrk="1" latinLnBrk="0" hangingPunct="1">
        <a:spcBef>
          <a:spcPct val="20000"/>
        </a:spcBef>
        <a:buClr>
          <a:schemeClr val="accent1"/>
        </a:buClr>
        <a:buFont typeface="Arial" panose="020B0604020202020204" pitchFamily="34" charset="0"/>
        <a:buChar char="•"/>
        <a:defRPr sz="4209" kern="1200">
          <a:solidFill>
            <a:schemeClr val="tx1"/>
          </a:solidFill>
          <a:latin typeface="+mn-lt"/>
          <a:ea typeface="+mn-ea"/>
          <a:cs typeface="+mn-cs"/>
        </a:defRPr>
      </a:lvl4pPr>
      <a:lvl5pPr marL="4811230" indent="-534581" algn="l" defTabSz="1069162" rtl="0" eaLnBrk="1" latinLnBrk="0" hangingPunct="1">
        <a:spcBef>
          <a:spcPct val="20000"/>
        </a:spcBef>
        <a:buClr>
          <a:schemeClr val="accent1"/>
        </a:buClr>
        <a:buSzPct val="85000"/>
        <a:buFont typeface="Wingdings" panose="05000000000000000000" pitchFamily="2" charset="2"/>
        <a:buChar char="v"/>
        <a:defRPr sz="4209" kern="1200">
          <a:solidFill>
            <a:schemeClr val="tx1"/>
          </a:solidFill>
          <a:latin typeface="+mn-lt"/>
          <a:ea typeface="+mn-ea"/>
          <a:cs typeface="+mn-cs"/>
        </a:defRPr>
      </a:lvl5pPr>
      <a:lvl6pPr marL="5880392" indent="-534581" algn="l" defTabSz="1069162" rtl="0" eaLnBrk="1" latinLnBrk="0" hangingPunct="1">
        <a:spcBef>
          <a:spcPct val="20000"/>
        </a:spcBef>
        <a:buFont typeface="Arial"/>
        <a:buChar char="•"/>
        <a:defRPr sz="4677" kern="1200">
          <a:solidFill>
            <a:schemeClr val="tx1"/>
          </a:solidFill>
          <a:latin typeface="+mn-lt"/>
          <a:ea typeface="+mn-ea"/>
          <a:cs typeface="+mn-cs"/>
        </a:defRPr>
      </a:lvl6pPr>
      <a:lvl7pPr marL="6949554" indent="-534581" algn="l" defTabSz="1069162" rtl="0" eaLnBrk="1" latinLnBrk="0" hangingPunct="1">
        <a:spcBef>
          <a:spcPct val="20000"/>
        </a:spcBef>
        <a:buFont typeface="Arial"/>
        <a:buChar char="•"/>
        <a:defRPr sz="4677" kern="1200">
          <a:solidFill>
            <a:schemeClr val="tx1"/>
          </a:solidFill>
          <a:latin typeface="+mn-lt"/>
          <a:ea typeface="+mn-ea"/>
          <a:cs typeface="+mn-cs"/>
        </a:defRPr>
      </a:lvl7pPr>
      <a:lvl8pPr marL="8018717" indent="-534581" algn="l" defTabSz="1069162" rtl="0" eaLnBrk="1" latinLnBrk="0" hangingPunct="1">
        <a:spcBef>
          <a:spcPct val="20000"/>
        </a:spcBef>
        <a:buFont typeface="Arial"/>
        <a:buChar char="•"/>
        <a:defRPr sz="4677" kern="1200">
          <a:solidFill>
            <a:schemeClr val="tx1"/>
          </a:solidFill>
          <a:latin typeface="+mn-lt"/>
          <a:ea typeface="+mn-ea"/>
          <a:cs typeface="+mn-cs"/>
        </a:defRPr>
      </a:lvl8pPr>
      <a:lvl9pPr marL="9087879" indent="-534581" algn="l" defTabSz="1069162" rtl="0" eaLnBrk="1" latinLnBrk="0" hangingPunct="1">
        <a:spcBef>
          <a:spcPct val="20000"/>
        </a:spcBef>
        <a:buFont typeface="Arial"/>
        <a:buChar char="•"/>
        <a:defRPr sz="4677" kern="1200">
          <a:solidFill>
            <a:schemeClr val="tx1"/>
          </a:solidFill>
          <a:latin typeface="+mn-lt"/>
          <a:ea typeface="+mn-ea"/>
          <a:cs typeface="+mn-cs"/>
        </a:defRPr>
      </a:lvl9pPr>
    </p:bodyStyle>
    <p:otherStyle>
      <a:defPPr>
        <a:defRPr lang="fr-FR"/>
      </a:defPPr>
      <a:lvl1pPr marL="0" algn="l" defTabSz="1069162" rtl="0" eaLnBrk="1" latinLnBrk="0" hangingPunct="1">
        <a:defRPr sz="4209" kern="1200">
          <a:solidFill>
            <a:schemeClr val="tx1"/>
          </a:solidFill>
          <a:latin typeface="+mn-lt"/>
          <a:ea typeface="+mn-ea"/>
          <a:cs typeface="+mn-cs"/>
        </a:defRPr>
      </a:lvl1pPr>
      <a:lvl2pPr marL="1069162" algn="l" defTabSz="1069162" rtl="0" eaLnBrk="1" latinLnBrk="0" hangingPunct="1">
        <a:defRPr sz="4209" kern="1200">
          <a:solidFill>
            <a:schemeClr val="tx1"/>
          </a:solidFill>
          <a:latin typeface="+mn-lt"/>
          <a:ea typeface="+mn-ea"/>
          <a:cs typeface="+mn-cs"/>
        </a:defRPr>
      </a:lvl2pPr>
      <a:lvl3pPr marL="2138324" algn="l" defTabSz="1069162" rtl="0" eaLnBrk="1" latinLnBrk="0" hangingPunct="1">
        <a:defRPr sz="4209" kern="1200">
          <a:solidFill>
            <a:schemeClr val="tx1"/>
          </a:solidFill>
          <a:latin typeface="+mn-lt"/>
          <a:ea typeface="+mn-ea"/>
          <a:cs typeface="+mn-cs"/>
        </a:defRPr>
      </a:lvl3pPr>
      <a:lvl4pPr marL="3207487" algn="l" defTabSz="1069162" rtl="0" eaLnBrk="1" latinLnBrk="0" hangingPunct="1">
        <a:defRPr sz="4209" kern="1200">
          <a:solidFill>
            <a:schemeClr val="tx1"/>
          </a:solidFill>
          <a:latin typeface="+mn-lt"/>
          <a:ea typeface="+mn-ea"/>
          <a:cs typeface="+mn-cs"/>
        </a:defRPr>
      </a:lvl4pPr>
      <a:lvl5pPr marL="4276649" algn="l" defTabSz="1069162" rtl="0" eaLnBrk="1" latinLnBrk="0" hangingPunct="1">
        <a:defRPr sz="4209" kern="1200">
          <a:solidFill>
            <a:schemeClr val="tx1"/>
          </a:solidFill>
          <a:latin typeface="+mn-lt"/>
          <a:ea typeface="+mn-ea"/>
          <a:cs typeface="+mn-cs"/>
        </a:defRPr>
      </a:lvl5pPr>
      <a:lvl6pPr marL="5345811" algn="l" defTabSz="1069162" rtl="0" eaLnBrk="1" latinLnBrk="0" hangingPunct="1">
        <a:defRPr sz="4209" kern="1200">
          <a:solidFill>
            <a:schemeClr val="tx1"/>
          </a:solidFill>
          <a:latin typeface="+mn-lt"/>
          <a:ea typeface="+mn-ea"/>
          <a:cs typeface="+mn-cs"/>
        </a:defRPr>
      </a:lvl6pPr>
      <a:lvl7pPr marL="6414973" algn="l" defTabSz="1069162" rtl="0" eaLnBrk="1" latinLnBrk="0" hangingPunct="1">
        <a:defRPr sz="4209" kern="1200">
          <a:solidFill>
            <a:schemeClr val="tx1"/>
          </a:solidFill>
          <a:latin typeface="+mn-lt"/>
          <a:ea typeface="+mn-ea"/>
          <a:cs typeface="+mn-cs"/>
        </a:defRPr>
      </a:lvl7pPr>
      <a:lvl8pPr marL="7484135" algn="l" defTabSz="1069162" rtl="0" eaLnBrk="1" latinLnBrk="0" hangingPunct="1">
        <a:defRPr sz="4209" kern="1200">
          <a:solidFill>
            <a:schemeClr val="tx1"/>
          </a:solidFill>
          <a:latin typeface="+mn-lt"/>
          <a:ea typeface="+mn-ea"/>
          <a:cs typeface="+mn-cs"/>
        </a:defRPr>
      </a:lvl8pPr>
      <a:lvl9pPr marL="8553298" algn="l" defTabSz="1069162"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chart" Target="../charts/chart1.xml"/><Relationship Id="rId3" Type="http://schemas.openxmlformats.org/officeDocument/2006/relationships/image" Target="../media/image6.jpg"/><Relationship Id="rId7" Type="http://schemas.openxmlformats.org/officeDocument/2006/relationships/diagramData" Target="../diagrams/data1.xml"/><Relationship Id="rId12" Type="http://schemas.openxmlformats.org/officeDocument/2006/relationships/image" Target="../media/image10.gif"/><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8.png"/><Relationship Id="rId15" Type="http://schemas.openxmlformats.org/officeDocument/2006/relationships/chart" Target="../charts/chart3.xml"/><Relationship Id="rId10" Type="http://schemas.openxmlformats.org/officeDocument/2006/relationships/diagramColors" Target="../diagrams/colors1.xml"/><Relationship Id="rId4" Type="http://schemas.openxmlformats.org/officeDocument/2006/relationships/image" Target="../media/image7.png"/><Relationship Id="rId9" Type="http://schemas.openxmlformats.org/officeDocument/2006/relationships/diagramQuickStyle" Target="../diagrams/quickStyle1.xml"/><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942BAB6-421F-4E58-976A-9464A5AD1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5847" y="28622609"/>
            <a:ext cx="6458341" cy="920314"/>
          </a:xfrm>
          <a:prstGeom prst="rect">
            <a:avLst/>
          </a:prstGeom>
        </p:spPr>
      </p:pic>
      <p:pic>
        <p:nvPicPr>
          <p:cNvPr id="52" name="Image 51">
            <a:extLst>
              <a:ext uri="{FF2B5EF4-FFF2-40B4-BE49-F238E27FC236}">
                <a16:creationId xmlns:a16="http://schemas.microsoft.com/office/drawing/2014/main" id="{6F8E78DE-7D34-4671-89A7-BE93922EB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212" y="28208238"/>
            <a:ext cx="7032724" cy="1855711"/>
          </a:xfrm>
          <a:prstGeom prst="rect">
            <a:avLst/>
          </a:prstGeom>
        </p:spPr>
      </p:pic>
      <p:pic>
        <p:nvPicPr>
          <p:cNvPr id="6" name="Image 5" descr="uLIEGE_Logo_Compact_CMJN_pos@2x.png">
            <a:extLst>
              <a:ext uri="{FF2B5EF4-FFF2-40B4-BE49-F238E27FC236}">
                <a16:creationId xmlns:a16="http://schemas.microsoft.com/office/drawing/2014/main" id="{0ADD4774-6F93-4370-B740-EEEF3D651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140" y="5835071"/>
            <a:ext cx="2517802" cy="1222436"/>
          </a:xfrm>
          <a:prstGeom prst="rect">
            <a:avLst/>
          </a:prstGeom>
        </p:spPr>
      </p:pic>
      <p:sp>
        <p:nvSpPr>
          <p:cNvPr id="2" name="Rectangle 1">
            <a:extLst>
              <a:ext uri="{FF2B5EF4-FFF2-40B4-BE49-F238E27FC236}">
                <a16:creationId xmlns:a16="http://schemas.microsoft.com/office/drawing/2014/main" id="{FCC3C53F-7D40-4E6B-8D34-96E07FF9B56B}"/>
              </a:ext>
            </a:extLst>
          </p:cNvPr>
          <p:cNvSpPr/>
          <p:nvPr/>
        </p:nvSpPr>
        <p:spPr>
          <a:xfrm>
            <a:off x="-22703" y="-1"/>
            <a:ext cx="21433371" cy="4026260"/>
          </a:xfrm>
          <a:prstGeom prst="rect">
            <a:avLst/>
          </a:prstGeom>
          <a:solidFill>
            <a:srgbClr val="F07F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4" name="Rectangle 4">
            <a:extLst>
              <a:ext uri="{FF2B5EF4-FFF2-40B4-BE49-F238E27FC236}">
                <a16:creationId xmlns:a16="http://schemas.microsoft.com/office/drawing/2014/main" id="{2C72DC60-CBD3-4C2D-96E1-7AD3B20B8C2F}"/>
              </a:ext>
            </a:extLst>
          </p:cNvPr>
          <p:cNvSpPr>
            <a:spLocks noChangeArrowheads="1"/>
          </p:cNvSpPr>
          <p:nvPr/>
        </p:nvSpPr>
        <p:spPr bwMode="auto">
          <a:xfrm>
            <a:off x="965729" y="251606"/>
            <a:ext cx="19452166" cy="4585871"/>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pl-PL" sz="6200" b="1" dirty="0" err="1">
                <a:solidFill>
                  <a:schemeClr val="bg1"/>
                </a:solidFill>
              </a:rPr>
              <a:t>Fly</a:t>
            </a:r>
            <a:r>
              <a:rPr lang="pl-PL" sz="6200" b="1" dirty="0">
                <a:solidFill>
                  <a:schemeClr val="bg1"/>
                </a:solidFill>
              </a:rPr>
              <a:t> Ash Geopolymer - </a:t>
            </a:r>
            <a:r>
              <a:rPr lang="en-US" sz="6200" b="1" dirty="0">
                <a:solidFill>
                  <a:schemeClr val="bg1"/>
                </a:solidFill>
              </a:rPr>
              <a:t>a new type of alternative</a:t>
            </a:r>
            <a:r>
              <a:rPr lang="pl-PL" sz="6200" b="1" dirty="0">
                <a:solidFill>
                  <a:schemeClr val="bg1"/>
                </a:solidFill>
              </a:rPr>
              <a:t>,</a:t>
            </a:r>
            <a:r>
              <a:rPr lang="en-US" sz="6200" b="1" dirty="0">
                <a:solidFill>
                  <a:schemeClr val="bg1"/>
                </a:solidFill>
              </a:rPr>
              <a:t> sustainable</a:t>
            </a:r>
            <a:r>
              <a:rPr lang="pl-PL" sz="6200" b="1" dirty="0">
                <a:solidFill>
                  <a:schemeClr val="bg1"/>
                </a:solidFill>
              </a:rPr>
              <a:t> binder. The  influence of </a:t>
            </a:r>
            <a:r>
              <a:rPr lang="pl-PL" sz="6200" b="1" dirty="0" err="1">
                <a:solidFill>
                  <a:schemeClr val="bg1"/>
                </a:solidFill>
              </a:rPr>
              <a:t>calcium</a:t>
            </a:r>
            <a:r>
              <a:rPr lang="pl-PL" sz="6200" b="1" dirty="0">
                <a:solidFill>
                  <a:schemeClr val="bg1"/>
                </a:solidFill>
              </a:rPr>
              <a:t> </a:t>
            </a:r>
            <a:r>
              <a:rPr lang="pl-PL" sz="6200" b="1" dirty="0" err="1">
                <a:solidFill>
                  <a:schemeClr val="bg1"/>
                </a:solidFill>
              </a:rPr>
              <a:t>compound</a:t>
            </a:r>
            <a:r>
              <a:rPr lang="pl-PL" sz="6200" b="1" dirty="0">
                <a:solidFill>
                  <a:schemeClr val="bg1"/>
                </a:solidFill>
              </a:rPr>
              <a:t> on geopolymerization </a:t>
            </a:r>
            <a:r>
              <a:rPr lang="en-US" sz="6200" b="1" dirty="0">
                <a:solidFill>
                  <a:schemeClr val="bg1"/>
                </a:solidFill>
              </a:rPr>
              <a:t>process</a:t>
            </a:r>
            <a:endParaRPr lang="en-US" sz="4400" b="1" dirty="0">
              <a:solidFill>
                <a:schemeClr val="bg1"/>
              </a:solidFill>
            </a:endParaRPr>
          </a:p>
          <a:p>
            <a:pPr lvl="0" defTabSz="914400" eaLnBrk="0" fontAlgn="base" hangingPunct="0">
              <a:spcBef>
                <a:spcPct val="0"/>
              </a:spcBef>
              <a:spcAft>
                <a:spcPct val="0"/>
              </a:spcAft>
            </a:pPr>
            <a:r>
              <a:rPr lang="pl-PL" altLang="fr-FR" sz="4000" dirty="0" err="1">
                <a:solidFill>
                  <a:schemeClr val="bg1"/>
                </a:solidFill>
              </a:rPr>
              <a:t>M.Sc.Eng</a:t>
            </a:r>
            <a:r>
              <a:rPr lang="pl-PL" altLang="fr-FR" sz="4000" dirty="0">
                <a:solidFill>
                  <a:schemeClr val="bg1"/>
                </a:solidFill>
              </a:rPr>
              <a:t>. Piotr Prochoń</a:t>
            </a:r>
            <a:endParaRPr lang="fr-FR" altLang="fr-FR" sz="4000" dirty="0">
              <a:solidFill>
                <a:schemeClr val="bg1"/>
              </a:solidFill>
            </a:endParaRPr>
          </a:p>
          <a:p>
            <a:pPr lvl="0" defTabSz="914400" eaLnBrk="0" fontAlgn="base" hangingPunct="0">
              <a:spcBef>
                <a:spcPct val="0"/>
              </a:spcBef>
              <a:spcAft>
                <a:spcPct val="0"/>
              </a:spcAft>
            </a:pPr>
            <a:endParaRPr lang="fr-BE" sz="6600" b="1" dirty="0">
              <a:solidFill>
                <a:schemeClr val="bg1"/>
              </a:solidFill>
            </a:endParaRPr>
          </a:p>
        </p:txBody>
      </p:sp>
      <p:sp>
        <p:nvSpPr>
          <p:cNvPr id="13" name="Rectangle 4">
            <a:extLst>
              <a:ext uri="{FF2B5EF4-FFF2-40B4-BE49-F238E27FC236}">
                <a16:creationId xmlns:a16="http://schemas.microsoft.com/office/drawing/2014/main" id="{BC564852-5CC1-4FB1-BB84-BBE24B9D40C6}"/>
              </a:ext>
            </a:extLst>
          </p:cNvPr>
          <p:cNvSpPr>
            <a:spLocks noChangeArrowheads="1"/>
          </p:cNvSpPr>
          <p:nvPr/>
        </p:nvSpPr>
        <p:spPr bwMode="auto">
          <a:xfrm>
            <a:off x="8974667" y="3383806"/>
            <a:ext cx="10329333"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lvl="0" algn="r" defTabSz="914400" eaLnBrk="0" fontAlgn="base" hangingPunct="0">
              <a:spcBef>
                <a:spcPct val="0"/>
              </a:spcBef>
              <a:spcAft>
                <a:spcPct val="0"/>
              </a:spcAft>
            </a:pPr>
            <a:r>
              <a:rPr lang="pl-PL" altLang="fr-FR" sz="3200" b="1" dirty="0">
                <a:solidFill>
                  <a:schemeClr val="bg1"/>
                </a:solidFill>
              </a:rPr>
              <a:t>p</a:t>
            </a:r>
            <a:r>
              <a:rPr lang="fr-FR" altLang="fr-FR" sz="3200" b="1" dirty="0">
                <a:solidFill>
                  <a:schemeClr val="bg1"/>
                </a:solidFill>
              </a:rPr>
              <a:t>.</a:t>
            </a:r>
            <a:r>
              <a:rPr lang="pl-PL" altLang="fr-FR" sz="3200" b="1" dirty="0" err="1">
                <a:solidFill>
                  <a:schemeClr val="bg1"/>
                </a:solidFill>
              </a:rPr>
              <a:t>prochon</a:t>
            </a:r>
            <a:r>
              <a:rPr lang="fr-FR" altLang="fr-FR" sz="3200" b="1" dirty="0">
                <a:solidFill>
                  <a:schemeClr val="bg1"/>
                </a:solidFill>
              </a:rPr>
              <a:t>@</a:t>
            </a:r>
            <a:r>
              <a:rPr lang="pl-PL" altLang="fr-FR" sz="3200" b="1" dirty="0">
                <a:solidFill>
                  <a:schemeClr val="bg1"/>
                </a:solidFill>
              </a:rPr>
              <a:t>student.</a:t>
            </a:r>
            <a:r>
              <a:rPr lang="fr-FR" altLang="fr-FR" sz="3200" b="1" dirty="0">
                <a:solidFill>
                  <a:schemeClr val="bg1"/>
                </a:solidFill>
              </a:rPr>
              <a:t>uliege.be  +</a:t>
            </a:r>
            <a:r>
              <a:rPr lang="pl-PL" altLang="fr-FR" sz="3200" b="1" dirty="0">
                <a:solidFill>
                  <a:schemeClr val="bg1"/>
                </a:solidFill>
              </a:rPr>
              <a:t>48</a:t>
            </a:r>
            <a:r>
              <a:rPr lang="fr-FR" altLang="fr-FR" sz="3200" b="1" dirty="0">
                <a:solidFill>
                  <a:schemeClr val="bg1"/>
                </a:solidFill>
              </a:rPr>
              <a:t> </a:t>
            </a:r>
            <a:r>
              <a:rPr lang="pl-PL" altLang="fr-FR" sz="3200" b="1" dirty="0">
                <a:solidFill>
                  <a:schemeClr val="bg1"/>
                </a:solidFill>
              </a:rPr>
              <a:t>693 379 433</a:t>
            </a:r>
            <a:endParaRPr lang="fr-BE" sz="3200" b="1" dirty="0">
              <a:solidFill>
                <a:schemeClr val="bg1"/>
              </a:solidFill>
            </a:endParaRPr>
          </a:p>
        </p:txBody>
      </p:sp>
      <p:sp>
        <p:nvSpPr>
          <p:cNvPr id="7" name="Rectangle 6">
            <a:extLst>
              <a:ext uri="{FF2B5EF4-FFF2-40B4-BE49-F238E27FC236}">
                <a16:creationId xmlns:a16="http://schemas.microsoft.com/office/drawing/2014/main" id="{02577C55-D8D1-468F-9161-BEEB58FA9F82}"/>
              </a:ext>
            </a:extLst>
          </p:cNvPr>
          <p:cNvSpPr/>
          <p:nvPr/>
        </p:nvSpPr>
        <p:spPr>
          <a:xfrm>
            <a:off x="1746048" y="8636002"/>
            <a:ext cx="5811865" cy="9468000"/>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5" name="Rectangle 4">
            <a:extLst>
              <a:ext uri="{FF2B5EF4-FFF2-40B4-BE49-F238E27FC236}">
                <a16:creationId xmlns:a16="http://schemas.microsoft.com/office/drawing/2014/main" id="{F39B299C-1D3B-4E3A-B67F-0FA3C9424C0D}"/>
              </a:ext>
            </a:extLst>
          </p:cNvPr>
          <p:cNvSpPr>
            <a:spLocks noChangeArrowheads="1"/>
          </p:cNvSpPr>
          <p:nvPr/>
        </p:nvSpPr>
        <p:spPr bwMode="auto">
          <a:xfrm>
            <a:off x="2137952" y="8928384"/>
            <a:ext cx="5114822" cy="5663089"/>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1. </a:t>
            </a:r>
            <a:r>
              <a:rPr lang="en-US" altLang="fr-FR" sz="3200" b="1" dirty="0">
                <a:solidFill>
                  <a:schemeClr val="tx1">
                    <a:lumMod val="85000"/>
                    <a:lumOff val="15000"/>
                  </a:schemeClr>
                </a:solidFill>
              </a:rPr>
              <a:t>Introduction</a:t>
            </a:r>
          </a:p>
          <a:p>
            <a:pPr lvl="0" defTabSz="914400" eaLnBrk="0" fontAlgn="base" hangingPunct="0">
              <a:spcBef>
                <a:spcPct val="0"/>
              </a:spcBef>
              <a:spcAft>
                <a:spcPct val="0"/>
              </a:spcAft>
            </a:pPr>
            <a:endParaRPr lang="fr-BE" altLang="fr-FR" sz="2200" b="1" dirty="0">
              <a:solidFill>
                <a:schemeClr val="tx1">
                  <a:lumMod val="85000"/>
                  <a:lumOff val="15000"/>
                </a:schemeClr>
              </a:solidFill>
            </a:endParaRPr>
          </a:p>
          <a:p>
            <a:pPr lvl="0" algn="just" defTabSz="914400" eaLnBrk="0" fontAlgn="base" hangingPunct="0">
              <a:spcBef>
                <a:spcPct val="0"/>
              </a:spcBef>
              <a:spcAft>
                <a:spcPct val="0"/>
              </a:spcAft>
            </a:pPr>
            <a:r>
              <a:rPr lang="en-US" altLang="fr-FR" sz="2200" dirty="0">
                <a:solidFill>
                  <a:schemeClr val="tx1">
                    <a:lumMod val="85000"/>
                    <a:lumOff val="15000"/>
                  </a:schemeClr>
                </a:solidFill>
              </a:rPr>
              <a:t>Ordinary Portland Cement (OPC), within its nearly two centuries of history, become an essential component of the built environment. The production of OPC is widely recognized as one of the major contributors of greenhouse gas emissions by emitting, depending on the source, from 6-8% of all anthropogenic based carbon dioxide into the atmosphere. </a:t>
            </a:r>
            <a:r>
              <a:rPr lang="pl-PL" altLang="fr-FR" sz="2200" dirty="0">
                <a:solidFill>
                  <a:schemeClr val="tx1">
                    <a:lumMod val="85000"/>
                    <a:lumOff val="15000"/>
                  </a:schemeClr>
                </a:solidFill>
              </a:rPr>
              <a:t>To </a:t>
            </a:r>
            <a:r>
              <a:rPr lang="en-US" altLang="fr-FR" sz="2200" dirty="0">
                <a:solidFill>
                  <a:schemeClr val="tx1">
                    <a:lumMod val="85000"/>
                    <a:lumOff val="15000"/>
                  </a:schemeClr>
                </a:solidFill>
              </a:rPr>
              <a:t>mitigate those emissions and the problems associated with them, a new type of alternative sustainable and environmental friendly material so called geopolymer</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is</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realized.</a:t>
            </a:r>
          </a:p>
        </p:txBody>
      </p:sp>
      <p:sp>
        <p:nvSpPr>
          <p:cNvPr id="17" name="Rectangle 16">
            <a:extLst>
              <a:ext uri="{FF2B5EF4-FFF2-40B4-BE49-F238E27FC236}">
                <a16:creationId xmlns:a16="http://schemas.microsoft.com/office/drawing/2014/main" id="{480191FF-D53D-4193-946A-929865E36AFE}"/>
              </a:ext>
            </a:extLst>
          </p:cNvPr>
          <p:cNvSpPr/>
          <p:nvPr/>
        </p:nvSpPr>
        <p:spPr>
          <a:xfrm>
            <a:off x="7907756" y="8657874"/>
            <a:ext cx="5649133" cy="9468000"/>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0" name="Rectangle 19">
            <a:extLst>
              <a:ext uri="{FF2B5EF4-FFF2-40B4-BE49-F238E27FC236}">
                <a16:creationId xmlns:a16="http://schemas.microsoft.com/office/drawing/2014/main" id="{B76997CF-7124-437D-B284-7F2105D1A0D1}"/>
              </a:ext>
            </a:extLst>
          </p:cNvPr>
          <p:cNvSpPr/>
          <p:nvPr/>
        </p:nvSpPr>
        <p:spPr>
          <a:xfrm>
            <a:off x="13921415" y="8595494"/>
            <a:ext cx="5723467" cy="14017740"/>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21" name="Rectangle 4">
            <a:extLst>
              <a:ext uri="{FF2B5EF4-FFF2-40B4-BE49-F238E27FC236}">
                <a16:creationId xmlns:a16="http://schemas.microsoft.com/office/drawing/2014/main" id="{32AC4195-C5CD-43A9-ADE7-744B9FBA148B}"/>
              </a:ext>
            </a:extLst>
          </p:cNvPr>
          <p:cNvSpPr>
            <a:spLocks noChangeArrowheads="1"/>
          </p:cNvSpPr>
          <p:nvPr/>
        </p:nvSpPr>
        <p:spPr bwMode="auto">
          <a:xfrm>
            <a:off x="14139333" y="8785904"/>
            <a:ext cx="5225129" cy="92333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pl-PL" altLang="fr-FR" sz="3200" b="1" dirty="0">
                <a:solidFill>
                  <a:schemeClr val="tx1">
                    <a:lumMod val="85000"/>
                    <a:lumOff val="15000"/>
                  </a:schemeClr>
                </a:solidFill>
              </a:rPr>
              <a:t>4</a:t>
            </a:r>
            <a:r>
              <a:rPr lang="fr-BE" altLang="fr-FR" sz="3200" b="1" dirty="0">
                <a:solidFill>
                  <a:schemeClr val="tx1">
                    <a:lumMod val="85000"/>
                    <a:lumOff val="15000"/>
                  </a:schemeClr>
                </a:solidFill>
              </a:rPr>
              <a:t>.</a:t>
            </a:r>
            <a:r>
              <a:rPr lang="pl-PL" altLang="fr-FR" sz="3200" b="1" dirty="0">
                <a:solidFill>
                  <a:schemeClr val="tx1">
                    <a:lumMod val="85000"/>
                    <a:lumOff val="15000"/>
                  </a:schemeClr>
                </a:solidFill>
              </a:rPr>
              <a:t>TGA</a:t>
            </a:r>
            <a:endParaRPr lang="en-US" altLang="fr-FR" sz="3200" b="1" dirty="0">
              <a:solidFill>
                <a:schemeClr val="tx1">
                  <a:lumMod val="85000"/>
                  <a:lumOff val="15000"/>
                </a:schemeClr>
              </a:solidFill>
            </a:endParaRPr>
          </a:p>
          <a:p>
            <a:pPr lvl="0" defTabSz="914400" eaLnBrk="0" fontAlgn="base" hangingPunct="0">
              <a:spcBef>
                <a:spcPct val="0"/>
              </a:spcBef>
              <a:spcAft>
                <a:spcPct val="0"/>
              </a:spcAft>
            </a:pPr>
            <a:endParaRPr lang="fr-BE" altLang="fr-FR" sz="2200" b="1" dirty="0">
              <a:solidFill>
                <a:schemeClr val="tx1">
                  <a:lumMod val="85000"/>
                  <a:lumOff val="15000"/>
                </a:schemeClr>
              </a:solidFill>
            </a:endParaRPr>
          </a:p>
        </p:txBody>
      </p:sp>
      <p:sp>
        <p:nvSpPr>
          <p:cNvPr id="23" name="Rectangle 22">
            <a:extLst>
              <a:ext uri="{FF2B5EF4-FFF2-40B4-BE49-F238E27FC236}">
                <a16:creationId xmlns:a16="http://schemas.microsoft.com/office/drawing/2014/main" id="{CBD3BA4E-70BB-45D1-8B96-9625A4430CDF}"/>
              </a:ext>
            </a:extLst>
          </p:cNvPr>
          <p:cNvSpPr/>
          <p:nvPr/>
        </p:nvSpPr>
        <p:spPr>
          <a:xfrm>
            <a:off x="1631040" y="18431087"/>
            <a:ext cx="11810841" cy="9213099"/>
          </a:xfrm>
          <a:prstGeom prst="rect">
            <a:avLst/>
          </a:prstGeom>
          <a:solidFill>
            <a:srgbClr val="C6C0B4">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4" name="Rectangle 4">
            <a:extLst>
              <a:ext uri="{FF2B5EF4-FFF2-40B4-BE49-F238E27FC236}">
                <a16:creationId xmlns:a16="http://schemas.microsoft.com/office/drawing/2014/main" id="{7CE3747A-6EB1-47D3-8771-040F536B2117}"/>
              </a:ext>
            </a:extLst>
          </p:cNvPr>
          <p:cNvSpPr>
            <a:spLocks noChangeArrowheads="1"/>
          </p:cNvSpPr>
          <p:nvPr/>
        </p:nvSpPr>
        <p:spPr bwMode="auto">
          <a:xfrm>
            <a:off x="2322958" y="18689926"/>
            <a:ext cx="1056236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pl-PL" altLang="fr-FR" sz="3200" b="1" dirty="0">
                <a:solidFill>
                  <a:schemeClr val="tx1">
                    <a:lumMod val="85000"/>
                    <a:lumOff val="15000"/>
                  </a:schemeClr>
                </a:solidFill>
              </a:rPr>
              <a:t>3</a:t>
            </a:r>
            <a:r>
              <a:rPr lang="fr-BE" altLang="fr-FR" sz="3200" b="1" dirty="0">
                <a:solidFill>
                  <a:schemeClr val="tx1">
                    <a:lumMod val="85000"/>
                    <a:lumOff val="15000"/>
                  </a:schemeClr>
                </a:solidFill>
              </a:rPr>
              <a:t>. </a:t>
            </a:r>
            <a:r>
              <a:rPr lang="en-US" altLang="fr-FR" sz="3200" b="1" dirty="0">
                <a:solidFill>
                  <a:schemeClr val="tx1">
                    <a:lumMod val="85000"/>
                    <a:lumOff val="15000"/>
                  </a:schemeClr>
                </a:solidFill>
              </a:rPr>
              <a:t>The influence of CaO addition on compressive strength</a:t>
            </a:r>
          </a:p>
        </p:txBody>
      </p:sp>
      <p:sp>
        <p:nvSpPr>
          <p:cNvPr id="27" name="Rectangle 4">
            <a:extLst>
              <a:ext uri="{FF2B5EF4-FFF2-40B4-BE49-F238E27FC236}">
                <a16:creationId xmlns:a16="http://schemas.microsoft.com/office/drawing/2014/main" id="{BFB24AFF-688F-4DD7-A6EB-145F29F91902}"/>
              </a:ext>
            </a:extLst>
          </p:cNvPr>
          <p:cNvSpPr>
            <a:spLocks noChangeArrowheads="1"/>
          </p:cNvSpPr>
          <p:nvPr/>
        </p:nvSpPr>
        <p:spPr bwMode="auto">
          <a:xfrm>
            <a:off x="15026782" y="23648900"/>
            <a:ext cx="4577186" cy="4493538"/>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pl-PL" altLang="fr-FR" sz="2200" dirty="0">
                <a:solidFill>
                  <a:schemeClr val="tx1">
                    <a:lumMod val="85000"/>
                    <a:lumOff val="15000"/>
                  </a:schemeClr>
                </a:solidFill>
              </a:rPr>
              <a:t>The geopolymerization </a:t>
            </a:r>
            <a:r>
              <a:rPr lang="pl-PL" altLang="fr-FR" sz="2200" dirty="0" err="1">
                <a:solidFill>
                  <a:schemeClr val="tx1">
                    <a:lumMod val="85000"/>
                    <a:lumOff val="15000"/>
                  </a:schemeClr>
                </a:solidFill>
              </a:rPr>
              <a:t>process</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depends</a:t>
            </a:r>
            <a:r>
              <a:rPr lang="pl-PL" altLang="fr-FR" sz="2200" dirty="0">
                <a:solidFill>
                  <a:schemeClr val="tx1">
                    <a:lumMod val="85000"/>
                    <a:lumOff val="15000"/>
                  </a:schemeClr>
                </a:solidFill>
              </a:rPr>
              <a:t> on the </a:t>
            </a:r>
            <a:r>
              <a:rPr lang="pl-PL" altLang="fr-FR" sz="2200" dirty="0" err="1">
                <a:solidFill>
                  <a:schemeClr val="tx1">
                    <a:lumMod val="85000"/>
                    <a:lumOff val="15000"/>
                  </a:schemeClr>
                </a:solidFill>
              </a:rPr>
              <a:t>amount</a:t>
            </a:r>
            <a:r>
              <a:rPr lang="pl-PL" altLang="fr-FR" sz="2200" dirty="0">
                <a:solidFill>
                  <a:schemeClr val="tx1">
                    <a:lumMod val="85000"/>
                    <a:lumOff val="15000"/>
                  </a:schemeClr>
                </a:solidFill>
              </a:rPr>
              <a:t> of </a:t>
            </a:r>
            <a:r>
              <a:rPr lang="pl-PL" altLang="fr-FR" sz="2200" dirty="0" err="1">
                <a:solidFill>
                  <a:schemeClr val="tx1">
                    <a:lumMod val="85000"/>
                    <a:lumOff val="15000"/>
                  </a:schemeClr>
                </a:solidFill>
              </a:rPr>
              <a:t>free</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calcium</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compound</a:t>
            </a:r>
            <a:r>
              <a:rPr lang="pl-PL" altLang="fr-FR" sz="2200" dirty="0">
                <a:solidFill>
                  <a:schemeClr val="tx1">
                    <a:lumMod val="85000"/>
                    <a:lumOff val="15000"/>
                  </a:schemeClr>
                </a:solidFill>
              </a:rPr>
              <a:t> in </a:t>
            </a:r>
            <a:r>
              <a:rPr lang="pl-PL" altLang="fr-FR" sz="2200" dirty="0" err="1">
                <a:solidFill>
                  <a:schemeClr val="tx1">
                    <a:lumMod val="85000"/>
                    <a:lumOff val="15000"/>
                  </a:schemeClr>
                </a:solidFill>
              </a:rPr>
              <a:t>precursor</a:t>
            </a:r>
            <a:r>
              <a:rPr lang="pl-PL" altLang="fr-FR" sz="2200" dirty="0">
                <a:solidFill>
                  <a:schemeClr val="tx1">
                    <a:lumMod val="85000"/>
                    <a:lumOff val="15000"/>
                  </a:schemeClr>
                </a:solidFill>
              </a:rPr>
              <a:t> of geopolymerization</a:t>
            </a:r>
            <a:endParaRPr lang="fr-BE" altLang="fr-FR" sz="2200" dirty="0">
              <a:solidFill>
                <a:schemeClr val="tx1">
                  <a:lumMod val="85000"/>
                  <a:lumOff val="15000"/>
                </a:schemeClr>
              </a:solidFill>
            </a:endParaRPr>
          </a:p>
          <a:p>
            <a:pPr defTabSz="914400" eaLnBrk="0" fontAlgn="base" hangingPunct="0">
              <a:spcBef>
                <a:spcPct val="0"/>
              </a:spcBef>
              <a:spcAft>
                <a:spcPct val="0"/>
              </a:spcAft>
            </a:pPr>
            <a:endParaRPr lang="pl-PL" altLang="fr-FR" sz="2200" dirty="0">
              <a:solidFill>
                <a:schemeClr val="tx1">
                  <a:lumMod val="85000"/>
                  <a:lumOff val="15000"/>
                </a:schemeClr>
              </a:solidFill>
            </a:endParaRPr>
          </a:p>
          <a:p>
            <a:pPr defTabSz="914400" eaLnBrk="0" fontAlgn="base" hangingPunct="0">
              <a:spcBef>
                <a:spcPct val="0"/>
              </a:spcBef>
              <a:spcAft>
                <a:spcPct val="0"/>
              </a:spcAft>
            </a:pPr>
            <a:r>
              <a:rPr lang="en-US" altLang="fr-FR" sz="2200" dirty="0">
                <a:solidFill>
                  <a:schemeClr val="tx1">
                    <a:lumMod val="85000"/>
                    <a:lumOff val="15000"/>
                  </a:schemeClr>
                </a:solidFill>
              </a:rPr>
              <a:t>The best compressive</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strength</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results were obtained with </a:t>
            </a:r>
            <a:r>
              <a:rPr lang="pl-PL" altLang="fr-FR" sz="2200" dirty="0">
                <a:solidFill>
                  <a:schemeClr val="tx1">
                    <a:lumMod val="85000"/>
                    <a:lumOff val="15000"/>
                  </a:schemeClr>
                </a:solidFill>
              </a:rPr>
              <a:t>a 7% </a:t>
            </a:r>
            <a:r>
              <a:rPr lang="en-US" altLang="fr-FR" sz="2200" dirty="0">
                <a:solidFill>
                  <a:schemeClr val="tx1">
                    <a:lumMod val="85000"/>
                    <a:lumOff val="15000"/>
                  </a:schemeClr>
                </a:solidFill>
              </a:rPr>
              <a:t>quicklime</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substitution</a:t>
            </a:r>
            <a:r>
              <a:rPr lang="pl-PL" altLang="fr-FR" sz="2200" dirty="0">
                <a:solidFill>
                  <a:schemeClr val="tx1">
                    <a:lumMod val="85000"/>
                    <a:lumOff val="15000"/>
                  </a:schemeClr>
                </a:solidFill>
              </a:rPr>
              <a:t> of </a:t>
            </a:r>
            <a:r>
              <a:rPr lang="pl-PL" altLang="fr-FR" sz="2200" dirty="0" err="1">
                <a:solidFill>
                  <a:schemeClr val="tx1">
                    <a:lumMod val="85000"/>
                    <a:lumOff val="15000"/>
                  </a:schemeClr>
                </a:solidFill>
              </a:rPr>
              <a:t>coal</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combustion</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fly</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ash</a:t>
            </a:r>
            <a:endParaRPr lang="pl-PL" altLang="fr-FR" sz="2200" dirty="0">
              <a:solidFill>
                <a:schemeClr val="tx1">
                  <a:lumMod val="85000"/>
                  <a:lumOff val="15000"/>
                </a:schemeClr>
              </a:solidFill>
            </a:endParaRPr>
          </a:p>
          <a:p>
            <a:pPr defTabSz="914400" eaLnBrk="0" fontAlgn="base" hangingPunct="0">
              <a:spcBef>
                <a:spcPct val="0"/>
              </a:spcBef>
              <a:spcAft>
                <a:spcPct val="0"/>
              </a:spcAft>
            </a:pPr>
            <a:endParaRPr lang="fr-BE" altLang="fr-FR" sz="2200" dirty="0">
              <a:solidFill>
                <a:schemeClr val="tx1">
                  <a:lumMod val="85000"/>
                  <a:lumOff val="15000"/>
                </a:schemeClr>
              </a:solidFill>
            </a:endParaRPr>
          </a:p>
          <a:p>
            <a:pPr lvl="0" defTabSz="914400" eaLnBrk="0" fontAlgn="base" hangingPunct="0">
              <a:spcBef>
                <a:spcPct val="0"/>
              </a:spcBef>
              <a:spcAft>
                <a:spcPct val="0"/>
              </a:spcAft>
            </a:pPr>
            <a:r>
              <a:rPr lang="en-US" altLang="fr-FR" sz="2200" dirty="0">
                <a:solidFill>
                  <a:schemeClr val="tx1">
                    <a:lumMod val="85000"/>
                    <a:lumOff val="15000"/>
                  </a:schemeClr>
                </a:solidFill>
              </a:rPr>
              <a:t>It is possible to obtain </a:t>
            </a:r>
            <a:r>
              <a:rPr lang="pl-PL" altLang="fr-FR" sz="2200" dirty="0">
                <a:solidFill>
                  <a:schemeClr val="tx1">
                    <a:lumMod val="85000"/>
                    <a:lumOff val="15000"/>
                  </a:schemeClr>
                </a:solidFill>
              </a:rPr>
              <a:t>M10 </a:t>
            </a:r>
            <a:r>
              <a:rPr lang="pl-PL" altLang="fr-FR" sz="2200" dirty="0" err="1">
                <a:solidFill>
                  <a:schemeClr val="tx1">
                    <a:lumMod val="85000"/>
                    <a:lumOff val="15000"/>
                  </a:schemeClr>
                </a:solidFill>
              </a:rPr>
              <a:t>class</a:t>
            </a:r>
            <a:r>
              <a:rPr lang="pl-PL" altLang="fr-FR" sz="2200" dirty="0">
                <a:solidFill>
                  <a:schemeClr val="tx1">
                    <a:lumMod val="85000"/>
                    <a:lumOff val="15000"/>
                  </a:schemeClr>
                </a:solidFill>
              </a:rPr>
              <a:t> geopolymer </a:t>
            </a:r>
            <a:r>
              <a:rPr lang="en-US" altLang="fr-FR" sz="2200" dirty="0">
                <a:solidFill>
                  <a:schemeClr val="tx1">
                    <a:lumMod val="85000"/>
                    <a:lumOff val="15000"/>
                  </a:schemeClr>
                </a:solidFill>
              </a:rPr>
              <a:t>masonry </a:t>
            </a:r>
            <a:r>
              <a:rPr lang="pl-PL" altLang="fr-FR" sz="2200" dirty="0" err="1">
                <a:solidFill>
                  <a:schemeClr val="tx1">
                    <a:lumMod val="85000"/>
                    <a:lumOff val="15000"/>
                  </a:schemeClr>
                </a:solidFill>
              </a:rPr>
              <a:t>mortars</a:t>
            </a:r>
            <a:r>
              <a:rPr lang="pl-PL" altLang="fr-FR" sz="2200" dirty="0">
                <a:solidFill>
                  <a:schemeClr val="tx1">
                    <a:lumMod val="85000"/>
                    <a:lumOff val="15000"/>
                  </a:schemeClr>
                </a:solidFill>
              </a:rPr>
              <a:t>  with </a:t>
            </a:r>
            <a:r>
              <a:rPr lang="pl-PL" altLang="fr-FR" sz="2200" dirty="0" err="1">
                <a:solidFill>
                  <a:schemeClr val="tx1">
                    <a:lumMod val="85000"/>
                    <a:lumOff val="15000"/>
                  </a:schemeClr>
                </a:solidFill>
              </a:rPr>
              <a:t>low</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molar</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concentration</a:t>
            </a:r>
            <a:r>
              <a:rPr lang="pl-PL" altLang="fr-FR" sz="2200" dirty="0">
                <a:solidFill>
                  <a:schemeClr val="tx1">
                    <a:lumMod val="85000"/>
                    <a:lumOff val="15000"/>
                  </a:schemeClr>
                </a:solidFill>
              </a:rPr>
              <a:t> of NaOH</a:t>
            </a:r>
            <a:endParaRPr lang="en-US" altLang="fr-FR" sz="2200" dirty="0">
              <a:solidFill>
                <a:schemeClr val="tx1">
                  <a:lumMod val="85000"/>
                  <a:lumOff val="15000"/>
                </a:schemeClr>
              </a:solidFill>
            </a:endParaRPr>
          </a:p>
        </p:txBody>
      </p:sp>
      <p:sp>
        <p:nvSpPr>
          <p:cNvPr id="29" name="Rectangle 4">
            <a:extLst>
              <a:ext uri="{FF2B5EF4-FFF2-40B4-BE49-F238E27FC236}">
                <a16:creationId xmlns:a16="http://schemas.microsoft.com/office/drawing/2014/main" id="{35CDA30C-B3D9-4F9A-90F9-2C1254468523}"/>
              </a:ext>
            </a:extLst>
          </p:cNvPr>
          <p:cNvSpPr>
            <a:spLocks noChangeArrowheads="1"/>
          </p:cNvSpPr>
          <p:nvPr/>
        </p:nvSpPr>
        <p:spPr bwMode="auto">
          <a:xfrm>
            <a:off x="2136311" y="24877129"/>
            <a:ext cx="10747371" cy="3139321"/>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a:solidFill>
                  <a:schemeClr val="tx1">
                    <a:lumMod val="85000"/>
                    <a:lumOff val="15000"/>
                  </a:schemeClr>
                </a:solidFill>
              </a:rPr>
              <a:t>From obtained results of compressive strengths it is possible </a:t>
            </a:r>
            <a:r>
              <a:rPr lang="pl-PL" altLang="fr-FR" sz="2200" dirty="0">
                <a:solidFill>
                  <a:schemeClr val="tx1">
                    <a:lumMod val="85000"/>
                    <a:lumOff val="15000"/>
                  </a:schemeClr>
                </a:solidFill>
              </a:rPr>
              <a:t>to </a:t>
            </a:r>
            <a:r>
              <a:rPr lang="en-US" altLang="fr-FR" sz="2200" dirty="0">
                <a:solidFill>
                  <a:schemeClr val="tx1">
                    <a:lumMod val="85000"/>
                    <a:lumOff val="15000"/>
                  </a:schemeClr>
                </a:solidFill>
              </a:rPr>
              <a:t>observe</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that</a:t>
            </a:r>
            <a:r>
              <a:rPr lang="pl-PL" altLang="fr-FR" sz="2200" dirty="0">
                <a:solidFill>
                  <a:schemeClr val="tx1">
                    <a:lumMod val="85000"/>
                    <a:lumOff val="15000"/>
                  </a:schemeClr>
                </a:solidFill>
              </a:rPr>
              <a:t> the </a:t>
            </a:r>
            <a:r>
              <a:rPr lang="pl-PL" altLang="fr-FR" sz="2200" dirty="0" err="1">
                <a:solidFill>
                  <a:schemeClr val="tx1">
                    <a:lumMod val="85000"/>
                    <a:lumOff val="15000"/>
                  </a:schemeClr>
                </a:solidFill>
              </a:rPr>
              <a:t>increase</a:t>
            </a:r>
            <a:r>
              <a:rPr lang="pl-PL" altLang="fr-FR" sz="2200" dirty="0">
                <a:solidFill>
                  <a:schemeClr val="tx1">
                    <a:lumMod val="85000"/>
                    <a:lumOff val="15000"/>
                  </a:schemeClr>
                </a:solidFill>
              </a:rPr>
              <a:t> of </a:t>
            </a:r>
            <a:r>
              <a:rPr lang="en-US" altLang="fr-FR" sz="2200" dirty="0">
                <a:solidFill>
                  <a:schemeClr val="tx1">
                    <a:lumMod val="85000"/>
                    <a:lumOff val="15000"/>
                  </a:schemeClr>
                </a:solidFill>
              </a:rPr>
              <a:t>CaO amount</a:t>
            </a:r>
            <a:r>
              <a:rPr lang="pl-PL" altLang="fr-FR" sz="2200" dirty="0">
                <a:solidFill>
                  <a:schemeClr val="tx1">
                    <a:lumMod val="85000"/>
                    <a:lumOff val="15000"/>
                  </a:schemeClr>
                </a:solidFill>
              </a:rPr>
              <a:t> in RFA </a:t>
            </a:r>
            <a:r>
              <a:rPr lang="pl-PL" altLang="fr-FR" sz="2200" dirty="0" err="1">
                <a:solidFill>
                  <a:schemeClr val="tx1">
                    <a:lumMod val="85000"/>
                    <a:lumOff val="15000"/>
                  </a:schemeClr>
                </a:solidFill>
              </a:rPr>
              <a:t>mortars</a:t>
            </a:r>
            <a:r>
              <a:rPr lang="en-US" altLang="fr-FR" sz="2200" dirty="0">
                <a:solidFill>
                  <a:schemeClr val="tx1">
                    <a:lumMod val="85000"/>
                    <a:lumOff val="15000"/>
                  </a:schemeClr>
                </a:solidFill>
              </a:rPr>
              <a:t> enhanced</a:t>
            </a:r>
            <a:r>
              <a:rPr lang="pl-PL" altLang="fr-FR" sz="2200" dirty="0">
                <a:solidFill>
                  <a:schemeClr val="tx1">
                    <a:lumMod val="85000"/>
                    <a:lumOff val="15000"/>
                  </a:schemeClr>
                </a:solidFill>
              </a:rPr>
              <a:t> the </a:t>
            </a:r>
            <a:r>
              <a:rPr lang="en-US" altLang="fr-FR" sz="2200" dirty="0">
                <a:solidFill>
                  <a:schemeClr val="tx1">
                    <a:lumMod val="85000"/>
                    <a:lumOff val="15000"/>
                  </a:schemeClr>
                </a:solidFill>
              </a:rPr>
              <a:t>mechanical</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properties</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difference</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after</a:t>
            </a:r>
            <a:r>
              <a:rPr lang="pl-PL" altLang="fr-FR" sz="2200" dirty="0">
                <a:solidFill>
                  <a:schemeClr val="tx1">
                    <a:lumMod val="85000"/>
                    <a:lumOff val="15000"/>
                  </a:schemeClr>
                </a:solidFill>
              </a:rPr>
              <a:t> 56 </a:t>
            </a:r>
            <a:r>
              <a:rPr lang="pl-PL" altLang="fr-FR" sz="2200" dirty="0" err="1">
                <a:solidFill>
                  <a:schemeClr val="tx1">
                    <a:lumMod val="85000"/>
                    <a:lumOff val="15000"/>
                  </a:schemeClr>
                </a:solidFill>
              </a:rPr>
              <a:t>days</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between</a:t>
            </a:r>
            <a:r>
              <a:rPr lang="pl-PL" altLang="fr-FR" sz="2200" dirty="0">
                <a:solidFill>
                  <a:schemeClr val="tx1">
                    <a:lumMod val="85000"/>
                    <a:lumOff val="15000"/>
                  </a:schemeClr>
                </a:solidFill>
              </a:rPr>
              <a:t> RFA </a:t>
            </a:r>
            <a:r>
              <a:rPr lang="pl-PL" altLang="fr-FR" sz="2200" dirty="0" err="1">
                <a:solidFill>
                  <a:schemeClr val="tx1">
                    <a:lumMod val="85000"/>
                    <a:lumOff val="15000"/>
                  </a:schemeClr>
                </a:solidFill>
              </a:rPr>
              <a:t>mortar</a:t>
            </a:r>
            <a:r>
              <a:rPr lang="pl-PL" altLang="fr-FR" sz="2200" dirty="0">
                <a:solidFill>
                  <a:schemeClr val="tx1">
                    <a:lumMod val="85000"/>
                    <a:lumOff val="15000"/>
                  </a:schemeClr>
                </a:solidFill>
              </a:rPr>
              <a:t> with 0% of CaO – RFA_REF and the </a:t>
            </a:r>
            <a:r>
              <a:rPr lang="pl-PL" altLang="fr-FR" sz="2200" dirty="0" err="1">
                <a:solidFill>
                  <a:schemeClr val="tx1">
                    <a:lumMod val="85000"/>
                    <a:lumOff val="15000"/>
                  </a:schemeClr>
                </a:solidFill>
              </a:rPr>
              <a:t>mortar</a:t>
            </a:r>
            <a:r>
              <a:rPr lang="pl-PL" altLang="fr-FR" sz="2200" dirty="0">
                <a:solidFill>
                  <a:schemeClr val="tx1">
                    <a:lumMod val="85000"/>
                    <a:lumOff val="15000"/>
                  </a:schemeClr>
                </a:solidFill>
              </a:rPr>
              <a:t> with 7% of CaO - RFA_CaO_7, </a:t>
            </a:r>
            <a:r>
              <a:rPr lang="pl-PL" altLang="fr-FR" sz="2200" dirty="0" err="1">
                <a:solidFill>
                  <a:schemeClr val="tx1">
                    <a:lumMod val="85000"/>
                    <a:lumOff val="15000"/>
                  </a:schemeClr>
                </a:solidFill>
              </a:rPr>
              <a:t>more</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than</a:t>
            </a:r>
            <a:r>
              <a:rPr lang="pl-PL" altLang="fr-FR" sz="2200" dirty="0">
                <a:solidFill>
                  <a:schemeClr val="tx1">
                    <a:lumMod val="85000"/>
                    <a:lumOff val="15000"/>
                  </a:schemeClr>
                </a:solidFill>
              </a:rPr>
              <a:t> 73%)</a:t>
            </a:r>
            <a:r>
              <a:rPr lang="en-US" altLang="fr-FR" sz="2200" dirty="0">
                <a:solidFill>
                  <a:schemeClr val="tx1">
                    <a:lumMod val="85000"/>
                    <a:lumOff val="15000"/>
                  </a:schemeClr>
                </a:solidFill>
              </a:rPr>
              <a:t>. In case </a:t>
            </a:r>
            <a:r>
              <a:rPr lang="pl-PL" altLang="fr-FR" sz="2200" dirty="0">
                <a:solidFill>
                  <a:schemeClr val="tx1">
                    <a:lumMod val="85000"/>
                    <a:lumOff val="15000"/>
                  </a:schemeClr>
                </a:solidFill>
              </a:rPr>
              <a:t>of </a:t>
            </a:r>
            <a:r>
              <a:rPr lang="en-US" altLang="fr-FR" sz="2200" dirty="0">
                <a:solidFill>
                  <a:schemeClr val="tx1">
                    <a:lumMod val="85000"/>
                    <a:lumOff val="15000"/>
                  </a:schemeClr>
                </a:solidFill>
              </a:rPr>
              <a:t>CFA </a:t>
            </a:r>
            <a:r>
              <a:rPr lang="pl-PL" altLang="fr-FR" sz="2200" dirty="0" err="1">
                <a:solidFill>
                  <a:schemeClr val="tx1">
                    <a:lumMod val="85000"/>
                    <a:lumOff val="15000"/>
                  </a:schemeClr>
                </a:solidFill>
              </a:rPr>
              <a:t>samples</a:t>
            </a:r>
            <a:r>
              <a:rPr lang="pl-PL" altLang="fr-FR" sz="2200" dirty="0">
                <a:solidFill>
                  <a:schemeClr val="tx1">
                    <a:lumMod val="85000"/>
                    <a:lumOff val="15000"/>
                  </a:schemeClr>
                </a:solidFill>
              </a:rPr>
              <a:t> the </a:t>
            </a:r>
            <a:r>
              <a:rPr lang="pl-PL" altLang="fr-FR" sz="2200" dirty="0" err="1">
                <a:solidFill>
                  <a:schemeClr val="tx1">
                    <a:lumMod val="85000"/>
                    <a:lumOff val="15000"/>
                  </a:schemeClr>
                </a:solidFill>
              </a:rPr>
              <a:t>addition</a:t>
            </a:r>
            <a:r>
              <a:rPr lang="pl-PL" altLang="fr-FR" sz="2200" dirty="0">
                <a:solidFill>
                  <a:schemeClr val="tx1">
                    <a:lumMod val="85000"/>
                    <a:lumOff val="15000"/>
                  </a:schemeClr>
                </a:solidFill>
              </a:rPr>
              <a:t> of </a:t>
            </a:r>
            <a:r>
              <a:rPr lang="pl-PL" altLang="fr-FR" sz="2200" dirty="0" err="1">
                <a:solidFill>
                  <a:schemeClr val="tx1">
                    <a:lumMod val="85000"/>
                    <a:lumOff val="15000"/>
                  </a:schemeClr>
                </a:solidFill>
              </a:rPr>
              <a:t>more</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than</a:t>
            </a:r>
            <a:r>
              <a:rPr lang="pl-PL" altLang="fr-FR" sz="2200" dirty="0">
                <a:solidFill>
                  <a:schemeClr val="tx1">
                    <a:lumMod val="85000"/>
                    <a:lumOff val="15000"/>
                  </a:schemeClr>
                </a:solidFill>
              </a:rPr>
              <a:t> 5% of CaO </a:t>
            </a:r>
            <a:r>
              <a:rPr lang="pl-PL" altLang="fr-FR" sz="2200" dirty="0" err="1">
                <a:solidFill>
                  <a:schemeClr val="tx1">
                    <a:lumMod val="85000"/>
                    <a:lumOff val="15000"/>
                  </a:schemeClr>
                </a:solidFill>
              </a:rPr>
              <a:t>had</a:t>
            </a:r>
            <a:r>
              <a:rPr lang="pl-PL" altLang="fr-FR" sz="2200" dirty="0">
                <a:solidFill>
                  <a:schemeClr val="tx1">
                    <a:lumMod val="85000"/>
                    <a:lumOff val="15000"/>
                  </a:schemeClr>
                </a:solidFill>
              </a:rPr>
              <a:t> a </a:t>
            </a:r>
            <a:r>
              <a:rPr lang="pl-PL" altLang="fr-FR" sz="2200" dirty="0" err="1">
                <a:solidFill>
                  <a:schemeClr val="tx1">
                    <a:lumMod val="85000"/>
                    <a:lumOff val="15000"/>
                  </a:schemeClr>
                </a:solidFill>
              </a:rPr>
              <a:t>marginal</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effect</a:t>
            </a:r>
            <a:r>
              <a:rPr lang="pl-PL" altLang="fr-FR" sz="2200" dirty="0">
                <a:solidFill>
                  <a:schemeClr val="tx1">
                    <a:lumMod val="85000"/>
                    <a:lumOff val="15000"/>
                  </a:schemeClr>
                </a:solidFill>
              </a:rPr>
              <a:t> on the </a:t>
            </a:r>
            <a:r>
              <a:rPr lang="pl-PL" altLang="fr-FR" sz="2200" dirty="0" err="1">
                <a:solidFill>
                  <a:schemeClr val="tx1">
                    <a:lumMod val="85000"/>
                    <a:lumOff val="15000"/>
                  </a:schemeClr>
                </a:solidFill>
              </a:rPr>
              <a:t>mechanical</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properties</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higher</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compressive</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strength</a:t>
            </a:r>
            <a:r>
              <a:rPr lang="pl-PL" altLang="fr-FR" sz="2200" dirty="0">
                <a:solidFill>
                  <a:schemeClr val="tx1">
                    <a:lumMod val="85000"/>
                    <a:lumOff val="15000"/>
                  </a:schemeClr>
                </a:solidFill>
              </a:rPr>
              <a:t> of CFA </a:t>
            </a:r>
            <a:r>
              <a:rPr lang="pl-PL" altLang="fr-FR" sz="2200" dirty="0" err="1">
                <a:solidFill>
                  <a:schemeClr val="tx1">
                    <a:lumMod val="85000"/>
                    <a:lumOff val="15000"/>
                  </a:schemeClr>
                </a:solidFill>
              </a:rPr>
              <a:t>mortars</a:t>
            </a:r>
            <a:r>
              <a:rPr lang="pl-PL" altLang="fr-FR" sz="2200" dirty="0">
                <a:solidFill>
                  <a:schemeClr val="tx1">
                    <a:lumMod val="85000"/>
                    <a:lumOff val="15000"/>
                  </a:schemeClr>
                </a:solidFill>
              </a:rPr>
              <a:t> with 5% of CaO </a:t>
            </a:r>
            <a:r>
              <a:rPr lang="pl-PL" altLang="fr-FR" sz="2200" dirty="0" err="1">
                <a:solidFill>
                  <a:schemeClr val="tx1">
                    <a:lumMod val="85000"/>
                    <a:lumOff val="15000"/>
                  </a:schemeClr>
                </a:solidFill>
              </a:rPr>
              <a:t>after</a:t>
            </a:r>
            <a:r>
              <a:rPr lang="pl-PL" altLang="fr-FR" sz="2200" dirty="0">
                <a:solidFill>
                  <a:schemeClr val="tx1">
                    <a:lumMod val="85000"/>
                    <a:lumOff val="15000"/>
                  </a:schemeClr>
                </a:solidFill>
              </a:rPr>
              <a:t> 28 </a:t>
            </a:r>
            <a:r>
              <a:rPr lang="pl-PL" altLang="fr-FR" sz="2200" dirty="0" err="1">
                <a:solidFill>
                  <a:schemeClr val="tx1">
                    <a:lumMod val="85000"/>
                    <a:lumOff val="15000"/>
                  </a:schemeClr>
                </a:solidFill>
              </a:rPr>
              <a:t>days</a:t>
            </a:r>
            <a:r>
              <a:rPr lang="pl-PL" altLang="fr-FR" sz="2200" dirty="0">
                <a:solidFill>
                  <a:schemeClr val="tx1">
                    <a:lumMod val="85000"/>
                    <a:lumOff val="15000"/>
                  </a:schemeClr>
                </a:solidFill>
              </a:rPr>
              <a:t> and </a:t>
            </a:r>
            <a:r>
              <a:rPr lang="pl-PL" altLang="fr-FR" sz="2200" dirty="0" err="1">
                <a:solidFill>
                  <a:schemeClr val="tx1">
                    <a:lumMod val="85000"/>
                    <a:lumOff val="15000"/>
                  </a:schemeClr>
                </a:solidFill>
              </a:rPr>
              <a:t>close</a:t>
            </a:r>
            <a:r>
              <a:rPr lang="pl-PL" altLang="fr-FR" sz="2200" dirty="0">
                <a:solidFill>
                  <a:schemeClr val="tx1">
                    <a:lumMod val="85000"/>
                    <a:lumOff val="15000"/>
                  </a:schemeClr>
                </a:solidFill>
              </a:rPr>
              <a:t> to 8% </a:t>
            </a:r>
            <a:r>
              <a:rPr lang="pl-PL" altLang="fr-FR" sz="2200" dirty="0" err="1">
                <a:solidFill>
                  <a:schemeClr val="tx1">
                    <a:lumMod val="85000"/>
                    <a:lumOff val="15000"/>
                  </a:schemeClr>
                </a:solidFill>
              </a:rPr>
              <a:t>difference</a:t>
            </a:r>
            <a:r>
              <a:rPr lang="pl-PL" altLang="fr-FR" sz="2200" dirty="0">
                <a:solidFill>
                  <a:schemeClr val="tx1">
                    <a:lumMod val="85000"/>
                    <a:lumOff val="15000"/>
                  </a:schemeClr>
                </a:solidFill>
              </a:rPr>
              <a:t>  in </a:t>
            </a:r>
            <a:r>
              <a:rPr lang="pl-PL" altLang="fr-FR" sz="2200" dirty="0" err="1">
                <a:solidFill>
                  <a:schemeClr val="tx1">
                    <a:lumMod val="85000"/>
                    <a:lumOff val="15000"/>
                  </a:schemeClr>
                </a:solidFill>
              </a:rPr>
              <a:t>it</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between</a:t>
            </a:r>
            <a:r>
              <a:rPr lang="pl-PL" altLang="fr-FR" sz="2200" dirty="0">
                <a:solidFill>
                  <a:schemeClr val="tx1">
                    <a:lumMod val="85000"/>
                    <a:lumOff val="15000"/>
                  </a:schemeClr>
                </a:solidFill>
              </a:rPr>
              <a:t> CFA_CaO_5 and CFA_CaO_7 </a:t>
            </a:r>
            <a:r>
              <a:rPr lang="pl-PL" altLang="fr-FR" sz="2200" dirty="0" err="1">
                <a:solidFill>
                  <a:schemeClr val="tx1">
                    <a:lumMod val="85000"/>
                    <a:lumOff val="15000"/>
                  </a:schemeClr>
                </a:solidFill>
              </a:rPr>
              <a:t>after</a:t>
            </a:r>
            <a:r>
              <a:rPr lang="pl-PL" altLang="fr-FR" sz="2200" dirty="0">
                <a:solidFill>
                  <a:schemeClr val="tx1">
                    <a:lumMod val="85000"/>
                    <a:lumOff val="15000"/>
                  </a:schemeClr>
                </a:solidFill>
              </a:rPr>
              <a:t> 56 </a:t>
            </a:r>
            <a:r>
              <a:rPr lang="pl-PL" altLang="fr-FR" sz="2200" dirty="0" err="1">
                <a:solidFill>
                  <a:schemeClr val="tx1">
                    <a:lumMod val="85000"/>
                    <a:lumOff val="15000"/>
                  </a:schemeClr>
                </a:solidFill>
              </a:rPr>
              <a:t>days</a:t>
            </a:r>
            <a:r>
              <a:rPr lang="pl-PL" altLang="fr-FR" sz="2200" dirty="0">
                <a:solidFill>
                  <a:schemeClr val="tx1">
                    <a:lumMod val="85000"/>
                    <a:lumOff val="15000"/>
                  </a:schemeClr>
                </a:solidFill>
              </a:rPr>
              <a:t>)</a:t>
            </a:r>
            <a:r>
              <a:rPr lang="en-US" altLang="fr-FR" sz="2200" dirty="0">
                <a:solidFill>
                  <a:schemeClr val="tx1">
                    <a:lumMod val="85000"/>
                    <a:lumOff val="15000"/>
                  </a:schemeClr>
                </a:solidFill>
              </a:rPr>
              <a:t>. It</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can by connected with high active CaO content in the</a:t>
            </a:r>
            <a:r>
              <a:rPr lang="pl-PL" altLang="fr-FR" sz="2200" dirty="0">
                <a:solidFill>
                  <a:schemeClr val="tx1">
                    <a:lumMod val="85000"/>
                    <a:lumOff val="15000"/>
                  </a:schemeClr>
                </a:solidFill>
              </a:rPr>
              <a:t> CFA</a:t>
            </a:r>
            <a:r>
              <a:rPr lang="en-US" altLang="fr-FR" sz="2200" dirty="0">
                <a:solidFill>
                  <a:schemeClr val="tx1">
                    <a:lumMod val="85000"/>
                    <a:lumOff val="15000"/>
                  </a:schemeClr>
                </a:solidFill>
              </a:rPr>
              <a:t> chemical composition. Further analysis</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need to be taken. </a:t>
            </a:r>
            <a:endParaRPr lang="pl-PL" altLang="fr-FR" sz="2200" dirty="0">
              <a:solidFill>
                <a:schemeClr val="tx1">
                  <a:lumMod val="85000"/>
                  <a:lumOff val="15000"/>
                </a:schemeClr>
              </a:solidFill>
            </a:endParaRPr>
          </a:p>
          <a:p>
            <a:pPr lvl="0" defTabSz="914400" eaLnBrk="0" fontAlgn="base" hangingPunct="0">
              <a:spcBef>
                <a:spcPct val="0"/>
              </a:spcBef>
              <a:spcAft>
                <a:spcPct val="0"/>
              </a:spcAft>
            </a:pPr>
            <a:endParaRPr lang="fr-BE" altLang="fr-FR" sz="2200" dirty="0">
              <a:solidFill>
                <a:schemeClr val="tx1">
                  <a:lumMod val="85000"/>
                  <a:lumOff val="15000"/>
                </a:schemeClr>
              </a:solidFill>
            </a:endParaRPr>
          </a:p>
        </p:txBody>
      </p:sp>
      <p:sp>
        <p:nvSpPr>
          <p:cNvPr id="34" name="Rectangle 4">
            <a:extLst>
              <a:ext uri="{FF2B5EF4-FFF2-40B4-BE49-F238E27FC236}">
                <a16:creationId xmlns:a16="http://schemas.microsoft.com/office/drawing/2014/main" id="{3EFEFCAD-E231-400D-A470-C3250B3954D9}"/>
              </a:ext>
            </a:extLst>
          </p:cNvPr>
          <p:cNvSpPr>
            <a:spLocks noChangeArrowheads="1"/>
          </p:cNvSpPr>
          <p:nvPr/>
        </p:nvSpPr>
        <p:spPr bwMode="auto">
          <a:xfrm>
            <a:off x="8215192" y="8857278"/>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2. </a:t>
            </a:r>
            <a:r>
              <a:rPr lang="en-US" altLang="fr-FR" sz="3200" b="1" dirty="0">
                <a:solidFill>
                  <a:schemeClr val="tx1">
                    <a:lumMod val="85000"/>
                    <a:lumOff val="15000"/>
                  </a:schemeClr>
                </a:solidFill>
              </a:rPr>
              <a:t>Material</a:t>
            </a:r>
            <a:r>
              <a:rPr lang="pl-PL" altLang="fr-FR" sz="3200" b="1" dirty="0">
                <a:solidFill>
                  <a:schemeClr val="tx1">
                    <a:lumMod val="85000"/>
                    <a:lumOff val="15000"/>
                  </a:schemeClr>
                </a:solidFill>
              </a:rPr>
              <a:t>s</a:t>
            </a:r>
            <a:endParaRPr lang="en-US" altLang="fr-FR" sz="3200" b="1" dirty="0">
              <a:solidFill>
                <a:schemeClr val="tx1">
                  <a:lumMod val="85000"/>
                  <a:lumOff val="15000"/>
                </a:schemeClr>
              </a:solidFill>
            </a:endParaRPr>
          </a:p>
        </p:txBody>
      </p:sp>
      <p:sp>
        <p:nvSpPr>
          <p:cNvPr id="35" name="Rectangle 4">
            <a:extLst>
              <a:ext uri="{FF2B5EF4-FFF2-40B4-BE49-F238E27FC236}">
                <a16:creationId xmlns:a16="http://schemas.microsoft.com/office/drawing/2014/main" id="{FD1A28A1-07C4-4B4E-A6A1-6DA49BD6B449}"/>
              </a:ext>
            </a:extLst>
          </p:cNvPr>
          <p:cNvSpPr>
            <a:spLocks noChangeArrowheads="1"/>
          </p:cNvSpPr>
          <p:nvPr/>
        </p:nvSpPr>
        <p:spPr bwMode="auto">
          <a:xfrm>
            <a:off x="1851690" y="4719635"/>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PART</a:t>
            </a:r>
            <a:r>
              <a:rPr lang="pl-PL" altLang="fr-FR" sz="3200" b="1" dirty="0">
                <a:solidFill>
                  <a:schemeClr val="tx1">
                    <a:lumMod val="85000"/>
                    <a:lumOff val="15000"/>
                  </a:schemeClr>
                </a:solidFill>
              </a:rPr>
              <a:t>NERS</a:t>
            </a:r>
            <a:endParaRPr lang="fr-BE" altLang="fr-FR" sz="3200" b="1" dirty="0">
              <a:solidFill>
                <a:schemeClr val="tx1">
                  <a:lumMod val="85000"/>
                  <a:lumOff val="15000"/>
                </a:schemeClr>
              </a:solidFill>
            </a:endParaRPr>
          </a:p>
        </p:txBody>
      </p:sp>
      <p:cxnSp>
        <p:nvCxnSpPr>
          <p:cNvPr id="37" name="Connecteur droit 36">
            <a:extLst>
              <a:ext uri="{FF2B5EF4-FFF2-40B4-BE49-F238E27FC236}">
                <a16:creationId xmlns:a16="http://schemas.microsoft.com/office/drawing/2014/main" id="{7798F667-3E95-4E8D-8E2F-0F752EAC0A9E}"/>
              </a:ext>
            </a:extLst>
          </p:cNvPr>
          <p:cNvCxnSpPr/>
          <p:nvPr/>
        </p:nvCxnSpPr>
        <p:spPr>
          <a:xfrm>
            <a:off x="1884140" y="5465277"/>
            <a:ext cx="5625857" cy="0"/>
          </a:xfrm>
          <a:prstGeom prst="line">
            <a:avLst/>
          </a:prstGeom>
          <a:ln w="12700"/>
        </p:spPr>
        <p:style>
          <a:lnRef idx="2">
            <a:schemeClr val="dk1"/>
          </a:lnRef>
          <a:fillRef idx="0">
            <a:schemeClr val="dk1"/>
          </a:fillRef>
          <a:effectRef idx="1">
            <a:schemeClr val="dk1"/>
          </a:effectRef>
          <a:fontRef idx="minor">
            <a:schemeClr val="tx1"/>
          </a:fontRef>
        </p:style>
      </p:cxnSp>
      <p:sp>
        <p:nvSpPr>
          <p:cNvPr id="38" name="Rectangle 4">
            <a:extLst>
              <a:ext uri="{FF2B5EF4-FFF2-40B4-BE49-F238E27FC236}">
                <a16:creationId xmlns:a16="http://schemas.microsoft.com/office/drawing/2014/main" id="{3D59EC54-7E72-433F-8F88-AE282CDE4F49}"/>
              </a:ext>
            </a:extLst>
          </p:cNvPr>
          <p:cNvSpPr>
            <a:spLocks noChangeArrowheads="1"/>
          </p:cNvSpPr>
          <p:nvPr/>
        </p:nvSpPr>
        <p:spPr bwMode="auto">
          <a:xfrm>
            <a:off x="7963215" y="4720208"/>
            <a:ext cx="664037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pl-PL" altLang="fr-FR" sz="3200" b="1" dirty="0">
                <a:solidFill>
                  <a:schemeClr val="tx1">
                    <a:lumMod val="85000"/>
                    <a:lumOff val="15000"/>
                  </a:schemeClr>
                </a:solidFill>
              </a:rPr>
              <a:t>General </a:t>
            </a:r>
            <a:r>
              <a:rPr lang="en-US" altLang="fr-FR" sz="3200" b="1" dirty="0">
                <a:solidFill>
                  <a:schemeClr val="tx1">
                    <a:lumMod val="85000"/>
                    <a:lumOff val="15000"/>
                  </a:schemeClr>
                </a:solidFill>
              </a:rPr>
              <a:t>project</a:t>
            </a:r>
            <a:r>
              <a:rPr lang="pl-PL" altLang="fr-FR" sz="3200" b="1" dirty="0">
                <a:solidFill>
                  <a:schemeClr val="tx1">
                    <a:lumMod val="85000"/>
                    <a:lumOff val="15000"/>
                  </a:schemeClr>
                </a:solidFill>
              </a:rPr>
              <a:t> </a:t>
            </a:r>
            <a:r>
              <a:rPr lang="en-US" altLang="fr-FR" sz="3200" b="1" dirty="0">
                <a:solidFill>
                  <a:schemeClr val="tx1">
                    <a:lumMod val="85000"/>
                    <a:lumOff val="15000"/>
                  </a:schemeClr>
                </a:solidFill>
              </a:rPr>
              <a:t>information</a:t>
            </a:r>
          </a:p>
        </p:txBody>
      </p:sp>
      <p:cxnSp>
        <p:nvCxnSpPr>
          <p:cNvPr id="39" name="Connecteur droit 38">
            <a:extLst>
              <a:ext uri="{FF2B5EF4-FFF2-40B4-BE49-F238E27FC236}">
                <a16:creationId xmlns:a16="http://schemas.microsoft.com/office/drawing/2014/main" id="{B54F80A8-B17B-49B4-9BDC-DBCCD7BC1E27}"/>
              </a:ext>
            </a:extLst>
          </p:cNvPr>
          <p:cNvCxnSpPr>
            <a:cxnSpLocks/>
          </p:cNvCxnSpPr>
          <p:nvPr/>
        </p:nvCxnSpPr>
        <p:spPr>
          <a:xfrm>
            <a:off x="7963215" y="5465277"/>
            <a:ext cx="11325652" cy="0"/>
          </a:xfrm>
          <a:prstGeom prst="line">
            <a:avLst/>
          </a:prstGeom>
          <a:ln w="12700"/>
        </p:spPr>
        <p:style>
          <a:lnRef idx="2">
            <a:schemeClr val="dk1"/>
          </a:lnRef>
          <a:fillRef idx="0">
            <a:schemeClr val="dk1"/>
          </a:fillRef>
          <a:effectRef idx="1">
            <a:schemeClr val="dk1"/>
          </a:effectRef>
          <a:fontRef idx="minor">
            <a:schemeClr val="tx1"/>
          </a:fontRef>
        </p:style>
      </p:cxnSp>
      <p:sp>
        <p:nvSpPr>
          <p:cNvPr id="40" name="Rectangle 4">
            <a:extLst>
              <a:ext uri="{FF2B5EF4-FFF2-40B4-BE49-F238E27FC236}">
                <a16:creationId xmlns:a16="http://schemas.microsoft.com/office/drawing/2014/main" id="{266ADAD8-7040-4B56-9BC3-AB2E59681B61}"/>
              </a:ext>
            </a:extLst>
          </p:cNvPr>
          <p:cNvSpPr>
            <a:spLocks noChangeArrowheads="1"/>
          </p:cNvSpPr>
          <p:nvPr/>
        </p:nvSpPr>
        <p:spPr bwMode="auto">
          <a:xfrm>
            <a:off x="7957258" y="5835071"/>
            <a:ext cx="11199262" cy="1785104"/>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a:solidFill>
                  <a:schemeClr val="tx1">
                    <a:lumMod val="85000"/>
                    <a:lumOff val="15000"/>
                  </a:schemeClr>
                </a:solidFill>
              </a:rPr>
              <a:t>This </a:t>
            </a:r>
            <a:r>
              <a:rPr lang="pl-PL" altLang="fr-FR" sz="2200" dirty="0" err="1">
                <a:solidFill>
                  <a:schemeClr val="tx1">
                    <a:lumMod val="85000"/>
                    <a:lumOff val="15000"/>
                  </a:schemeClr>
                </a:solidFill>
              </a:rPr>
              <a:t>PhD</a:t>
            </a:r>
            <a:r>
              <a:rPr lang="pl-PL" altLang="fr-FR" sz="2200" dirty="0">
                <a:solidFill>
                  <a:schemeClr val="tx1">
                    <a:lumMod val="85000"/>
                    <a:lumOff val="15000"/>
                  </a:schemeClr>
                </a:solidFill>
              </a:rPr>
              <a:t> </a:t>
            </a:r>
            <a:r>
              <a:rPr lang="pl-PL" altLang="fr-FR" sz="2200" dirty="0" err="1">
                <a:solidFill>
                  <a:schemeClr val="tx1">
                    <a:lumMod val="85000"/>
                    <a:lumOff val="15000"/>
                  </a:schemeClr>
                </a:solidFill>
              </a:rPr>
              <a:t>research</a:t>
            </a:r>
            <a:r>
              <a:rPr lang="en-US" altLang="fr-FR" sz="2200" dirty="0">
                <a:solidFill>
                  <a:schemeClr val="tx1">
                    <a:lumMod val="85000"/>
                    <a:lumOff val="15000"/>
                  </a:schemeClr>
                </a:solidFill>
              </a:rPr>
              <a:t> was conducted in the framework of collaboration between Warsaw University of Technology and Liège Université through the research project: “</a:t>
            </a:r>
            <a:r>
              <a:rPr lang="en-US" altLang="fr-FR" sz="2200" i="1" dirty="0" err="1">
                <a:solidFill>
                  <a:schemeClr val="tx1">
                    <a:lumMod val="85000"/>
                    <a:lumOff val="15000"/>
                  </a:schemeClr>
                </a:solidFill>
              </a:rPr>
              <a:t>Matériaux</a:t>
            </a:r>
            <a:r>
              <a:rPr lang="en-US" altLang="fr-FR" sz="2200" i="1" dirty="0">
                <a:solidFill>
                  <a:schemeClr val="tx1">
                    <a:lumMod val="85000"/>
                    <a:lumOff val="15000"/>
                  </a:schemeClr>
                </a:solidFill>
              </a:rPr>
              <a:t> bio-</a:t>
            </a:r>
            <a:r>
              <a:rPr lang="en-US" altLang="fr-FR" sz="2200" i="1" dirty="0" err="1">
                <a:solidFill>
                  <a:schemeClr val="tx1">
                    <a:lumMod val="85000"/>
                    <a:lumOff val="15000"/>
                  </a:schemeClr>
                </a:solidFill>
              </a:rPr>
              <a:t>sourcés</a:t>
            </a:r>
            <a:r>
              <a:rPr lang="en-US" altLang="fr-FR" sz="2200" i="1" dirty="0">
                <a:solidFill>
                  <a:schemeClr val="tx1">
                    <a:lumMod val="85000"/>
                    <a:lumOff val="15000"/>
                  </a:schemeClr>
                </a:solidFill>
              </a:rPr>
              <a:t> et </a:t>
            </a:r>
            <a:r>
              <a:rPr lang="en-US" altLang="fr-FR" sz="2200" i="1" dirty="0" err="1">
                <a:solidFill>
                  <a:schemeClr val="tx1">
                    <a:lumMod val="85000"/>
                    <a:lumOff val="15000"/>
                  </a:schemeClr>
                </a:solidFill>
              </a:rPr>
              <a:t>recyclés</a:t>
            </a:r>
            <a:r>
              <a:rPr lang="en-US" altLang="fr-FR" sz="2200" i="1" dirty="0">
                <a:solidFill>
                  <a:schemeClr val="tx1">
                    <a:lumMod val="85000"/>
                    <a:lumOff val="15000"/>
                  </a:schemeClr>
                </a:solidFill>
              </a:rPr>
              <a:t> pour </a:t>
            </a:r>
            <a:r>
              <a:rPr lang="en-US" altLang="fr-FR" sz="2200" i="1" dirty="0" err="1">
                <a:solidFill>
                  <a:schemeClr val="tx1">
                    <a:lumMod val="85000"/>
                    <a:lumOff val="15000"/>
                  </a:schemeClr>
                </a:solidFill>
              </a:rPr>
              <a:t>une</a:t>
            </a:r>
            <a:r>
              <a:rPr lang="en-US" altLang="fr-FR" sz="2200" i="1" dirty="0">
                <a:solidFill>
                  <a:schemeClr val="tx1">
                    <a:lumMod val="85000"/>
                    <a:lumOff val="15000"/>
                  </a:schemeClr>
                </a:solidFill>
              </a:rPr>
              <a:t> construction durable</a:t>
            </a:r>
            <a:r>
              <a:rPr lang="en-US" altLang="fr-FR" sz="2200" dirty="0">
                <a:solidFill>
                  <a:schemeClr val="tx1">
                    <a:lumMod val="85000"/>
                    <a:lumOff val="15000"/>
                  </a:schemeClr>
                </a:solidFill>
              </a:rPr>
              <a:t>”. The </a:t>
            </a:r>
            <a:r>
              <a:rPr lang="pl-PL" altLang="fr-FR" sz="2200" dirty="0" err="1">
                <a:solidFill>
                  <a:schemeClr val="tx1">
                    <a:lumMod val="85000"/>
                    <a:lumOff val="15000"/>
                  </a:schemeClr>
                </a:solidFill>
              </a:rPr>
              <a:t>research</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objective is to </a:t>
            </a:r>
            <a:r>
              <a:rPr lang="pl-PL" altLang="fr-FR" sz="2200" dirty="0">
                <a:solidFill>
                  <a:schemeClr val="tx1">
                    <a:lumMod val="85000"/>
                    <a:lumOff val="15000"/>
                  </a:schemeClr>
                </a:solidFill>
              </a:rPr>
              <a:t>analyze </a:t>
            </a:r>
            <a:r>
              <a:rPr lang="en-US" altLang="fr-FR" sz="2200" dirty="0">
                <a:solidFill>
                  <a:schemeClr val="tx1">
                    <a:lumMod val="85000"/>
                    <a:lumOff val="15000"/>
                  </a:schemeClr>
                </a:solidFill>
              </a:rPr>
              <a:t>potential reuse of industrial byproducts and create an alternative bio-source binders with low carbon foot</a:t>
            </a:r>
            <a:r>
              <a:rPr lang="pl-PL" altLang="fr-FR" sz="2200" dirty="0">
                <a:solidFill>
                  <a:schemeClr val="tx1">
                    <a:lumMod val="85000"/>
                    <a:lumOff val="15000"/>
                  </a:schemeClr>
                </a:solidFill>
              </a:rPr>
              <a:t>p</a:t>
            </a:r>
            <a:r>
              <a:rPr lang="en-US" altLang="fr-FR" sz="2200" dirty="0" err="1">
                <a:solidFill>
                  <a:schemeClr val="tx1">
                    <a:lumMod val="85000"/>
                    <a:lumOff val="15000"/>
                  </a:schemeClr>
                </a:solidFill>
              </a:rPr>
              <a:t>rint</a:t>
            </a:r>
            <a:r>
              <a:rPr lang="pl-PL" altLang="fr-FR" sz="2200" dirty="0">
                <a:solidFill>
                  <a:schemeClr val="tx1">
                    <a:lumMod val="85000"/>
                    <a:lumOff val="15000"/>
                  </a:schemeClr>
                </a:solidFill>
              </a:rPr>
              <a:t>.</a:t>
            </a:r>
            <a:endParaRPr lang="fr-BE" altLang="fr-FR" sz="2200" dirty="0">
              <a:solidFill>
                <a:schemeClr val="tx1">
                  <a:lumMod val="85000"/>
                  <a:lumOff val="15000"/>
                </a:schemeClr>
              </a:solidFill>
            </a:endParaRPr>
          </a:p>
        </p:txBody>
      </p:sp>
      <p:sp>
        <p:nvSpPr>
          <p:cNvPr id="47" name="Rectangle 4">
            <a:extLst>
              <a:ext uri="{FF2B5EF4-FFF2-40B4-BE49-F238E27FC236}">
                <a16:creationId xmlns:a16="http://schemas.microsoft.com/office/drawing/2014/main" id="{DF5D16A1-23BA-4F13-8E06-980EEB12AC9C}"/>
              </a:ext>
            </a:extLst>
          </p:cNvPr>
          <p:cNvSpPr>
            <a:spLocks noChangeArrowheads="1"/>
          </p:cNvSpPr>
          <p:nvPr/>
        </p:nvSpPr>
        <p:spPr bwMode="auto">
          <a:xfrm>
            <a:off x="13887783" y="22623197"/>
            <a:ext cx="5401084" cy="58477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pPr>
            <a:r>
              <a:rPr lang="fr-BE" altLang="fr-FR" sz="3200" b="1" dirty="0">
                <a:solidFill>
                  <a:schemeClr val="tx1">
                    <a:lumMod val="85000"/>
                    <a:lumOff val="15000"/>
                  </a:schemeClr>
                </a:solidFill>
              </a:rPr>
              <a:t>CONCLUSIONS</a:t>
            </a:r>
          </a:p>
        </p:txBody>
      </p:sp>
      <p:cxnSp>
        <p:nvCxnSpPr>
          <p:cNvPr id="48" name="Connecteur droit 47">
            <a:extLst>
              <a:ext uri="{FF2B5EF4-FFF2-40B4-BE49-F238E27FC236}">
                <a16:creationId xmlns:a16="http://schemas.microsoft.com/office/drawing/2014/main" id="{1E088223-ACB0-4E86-AFE9-BDD2889FA7E8}"/>
              </a:ext>
            </a:extLst>
          </p:cNvPr>
          <p:cNvCxnSpPr/>
          <p:nvPr/>
        </p:nvCxnSpPr>
        <p:spPr>
          <a:xfrm>
            <a:off x="13987967" y="23343440"/>
            <a:ext cx="5625857" cy="0"/>
          </a:xfrm>
          <a:prstGeom prst="line">
            <a:avLst/>
          </a:prstGeom>
          <a:ln w="19050"/>
        </p:spPr>
        <p:style>
          <a:lnRef idx="2">
            <a:schemeClr val="dk1"/>
          </a:lnRef>
          <a:fillRef idx="0">
            <a:schemeClr val="dk1"/>
          </a:fillRef>
          <a:effectRef idx="1">
            <a:schemeClr val="dk1"/>
          </a:effectRef>
          <a:fontRef idx="minor">
            <a:schemeClr val="tx1"/>
          </a:fontRef>
        </p:style>
      </p:cxnSp>
      <p:sp>
        <p:nvSpPr>
          <p:cNvPr id="53" name="Ellipse 52">
            <a:extLst>
              <a:ext uri="{FF2B5EF4-FFF2-40B4-BE49-F238E27FC236}">
                <a16:creationId xmlns:a16="http://schemas.microsoft.com/office/drawing/2014/main" id="{A8F759D2-BF62-4077-8FBD-4DCBC4A8C1A7}"/>
              </a:ext>
            </a:extLst>
          </p:cNvPr>
          <p:cNvSpPr/>
          <p:nvPr/>
        </p:nvSpPr>
        <p:spPr>
          <a:xfrm>
            <a:off x="14089452" y="23883425"/>
            <a:ext cx="921590" cy="921590"/>
          </a:xfrm>
          <a:prstGeom prst="ellipse">
            <a:avLst/>
          </a:prstGeom>
          <a:solidFill>
            <a:srgbClr val="F07F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800" b="1" dirty="0">
                <a:solidFill>
                  <a:schemeClr val="tx1">
                    <a:lumMod val="85000"/>
                    <a:lumOff val="15000"/>
                  </a:schemeClr>
                </a:solidFill>
              </a:rPr>
              <a:t>1</a:t>
            </a:r>
          </a:p>
        </p:txBody>
      </p:sp>
      <p:sp>
        <p:nvSpPr>
          <p:cNvPr id="50" name="Ellipse 49">
            <a:extLst>
              <a:ext uri="{FF2B5EF4-FFF2-40B4-BE49-F238E27FC236}">
                <a16:creationId xmlns:a16="http://schemas.microsoft.com/office/drawing/2014/main" id="{34A8A4C7-0E6B-4CBA-948D-4703D9423F9D}"/>
              </a:ext>
            </a:extLst>
          </p:cNvPr>
          <p:cNvSpPr/>
          <p:nvPr/>
        </p:nvSpPr>
        <p:spPr>
          <a:xfrm>
            <a:off x="14089452" y="25529748"/>
            <a:ext cx="921590" cy="921590"/>
          </a:xfrm>
          <a:prstGeom prst="ellipse">
            <a:avLst/>
          </a:prstGeom>
          <a:solidFill>
            <a:srgbClr val="C6C0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800" b="1" dirty="0">
                <a:solidFill>
                  <a:schemeClr val="tx1">
                    <a:lumMod val="85000"/>
                    <a:lumOff val="15000"/>
                  </a:schemeClr>
                </a:solidFill>
              </a:rPr>
              <a:t>2</a:t>
            </a:r>
          </a:p>
        </p:txBody>
      </p:sp>
      <p:sp>
        <p:nvSpPr>
          <p:cNvPr id="51" name="Ellipse 50">
            <a:extLst>
              <a:ext uri="{FF2B5EF4-FFF2-40B4-BE49-F238E27FC236}">
                <a16:creationId xmlns:a16="http://schemas.microsoft.com/office/drawing/2014/main" id="{D5FA399F-88ED-46E7-973F-89E2FAB67713}"/>
              </a:ext>
            </a:extLst>
          </p:cNvPr>
          <p:cNvSpPr/>
          <p:nvPr/>
        </p:nvSpPr>
        <p:spPr>
          <a:xfrm>
            <a:off x="14105192" y="27048925"/>
            <a:ext cx="921590" cy="921590"/>
          </a:xfrm>
          <a:prstGeom prst="ellipse">
            <a:avLst/>
          </a:prstGeom>
          <a:solidFill>
            <a:srgbClr val="F8A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800" b="1" dirty="0">
                <a:solidFill>
                  <a:schemeClr val="tx1">
                    <a:lumMod val="85000"/>
                    <a:lumOff val="15000"/>
                  </a:schemeClr>
                </a:solidFill>
              </a:rPr>
              <a:t>3</a:t>
            </a:r>
          </a:p>
        </p:txBody>
      </p:sp>
      <p:cxnSp>
        <p:nvCxnSpPr>
          <p:cNvPr id="49" name="Connecteur droit 48">
            <a:extLst>
              <a:ext uri="{FF2B5EF4-FFF2-40B4-BE49-F238E27FC236}">
                <a16:creationId xmlns:a16="http://schemas.microsoft.com/office/drawing/2014/main" id="{EA2874DB-4AF1-49C6-823B-5BD08D291FED}"/>
              </a:ext>
            </a:extLst>
          </p:cNvPr>
          <p:cNvCxnSpPr>
            <a:cxnSpLocks/>
          </p:cNvCxnSpPr>
          <p:nvPr/>
        </p:nvCxnSpPr>
        <p:spPr>
          <a:xfrm>
            <a:off x="1781368" y="28198274"/>
            <a:ext cx="17863514" cy="0"/>
          </a:xfrm>
          <a:prstGeom prst="line">
            <a:avLst/>
          </a:prstGeom>
          <a:ln w="12700"/>
        </p:spPr>
        <p:style>
          <a:lnRef idx="2">
            <a:schemeClr val="dk1"/>
          </a:lnRef>
          <a:fillRef idx="0">
            <a:schemeClr val="dk1"/>
          </a:fillRef>
          <a:effectRef idx="1">
            <a:schemeClr val="dk1"/>
          </a:effectRef>
          <a:fontRef idx="minor">
            <a:schemeClr val="tx1"/>
          </a:fontRef>
        </p:style>
      </p:cxnSp>
      <p:sp>
        <p:nvSpPr>
          <p:cNvPr id="8" name="Rectangle 7"/>
          <p:cNvSpPr>
            <a:spLocks noChangeArrowheads="1"/>
          </p:cNvSpPr>
          <p:nvPr/>
        </p:nvSpPr>
        <p:spPr bwMode="auto">
          <a:xfrm>
            <a:off x="0" y="0"/>
            <a:ext cx="21383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047" y="5939846"/>
            <a:ext cx="290195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7191913"/>
            <a:ext cx="3277722" cy="82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16"/>
          <p:cNvSpPr>
            <a:spLocks noChangeArrowheads="1"/>
          </p:cNvSpPr>
          <p:nvPr/>
        </p:nvSpPr>
        <p:spPr bwMode="auto">
          <a:xfrm>
            <a:off x="0" y="0"/>
            <a:ext cx="21383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Diagram 9">
            <a:extLst>
              <a:ext uri="{FF2B5EF4-FFF2-40B4-BE49-F238E27FC236}">
                <a16:creationId xmlns:a16="http://schemas.microsoft.com/office/drawing/2014/main" id="{999BC59E-153F-44B4-8F2C-2C4B12183990}"/>
              </a:ext>
            </a:extLst>
          </p:cNvPr>
          <p:cNvGraphicFramePr/>
          <p:nvPr>
            <p:extLst>
              <p:ext uri="{D42A27DB-BD31-4B8C-83A1-F6EECF244321}">
                <p14:modId xmlns:p14="http://schemas.microsoft.com/office/powerpoint/2010/main" val="3609008386"/>
              </p:ext>
            </p:extLst>
          </p:nvPr>
        </p:nvGraphicFramePr>
        <p:xfrm>
          <a:off x="1774918" y="14918558"/>
          <a:ext cx="5754123" cy="29775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2" name="Obraz 31">
            <a:extLst>
              <a:ext uri="{FF2B5EF4-FFF2-40B4-BE49-F238E27FC236}">
                <a16:creationId xmlns:a16="http://schemas.microsoft.com/office/drawing/2014/main" id="{FC670899-7784-40D7-A9F0-378938BB842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49664" y="9641456"/>
            <a:ext cx="5580000" cy="2932178"/>
          </a:xfrm>
          <a:prstGeom prst="rect">
            <a:avLst/>
          </a:prstGeom>
        </p:spPr>
      </p:pic>
      <p:graphicFrame>
        <p:nvGraphicFramePr>
          <p:cNvPr id="55" name="Wykres 5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065080543"/>
              </p:ext>
            </p:extLst>
          </p:nvPr>
        </p:nvGraphicFramePr>
        <p:xfrm>
          <a:off x="3303949" y="19334756"/>
          <a:ext cx="8507927" cy="546521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9" name="Wykres 58">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563517074"/>
              </p:ext>
            </p:extLst>
          </p:nvPr>
        </p:nvGraphicFramePr>
        <p:xfrm>
          <a:off x="13980802" y="9405398"/>
          <a:ext cx="5616000" cy="248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0" name="Wykres 59">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775723283"/>
              </p:ext>
            </p:extLst>
          </p:nvPr>
        </p:nvGraphicFramePr>
        <p:xfrm>
          <a:off x="13987967" y="11964698"/>
          <a:ext cx="5616000" cy="2484000"/>
        </p:xfrm>
        <a:graphic>
          <a:graphicData uri="http://schemas.openxmlformats.org/drawingml/2006/chart">
            <c:chart xmlns:c="http://schemas.openxmlformats.org/drawingml/2006/chart" xmlns:r="http://schemas.openxmlformats.org/officeDocument/2006/relationships" r:id="rId15"/>
          </a:graphicData>
        </a:graphic>
      </p:graphicFrame>
      <p:sp>
        <p:nvSpPr>
          <p:cNvPr id="18" name="Rectangle 4">
            <a:extLst>
              <a:ext uri="{FF2B5EF4-FFF2-40B4-BE49-F238E27FC236}">
                <a16:creationId xmlns:a16="http://schemas.microsoft.com/office/drawing/2014/main" id="{565E1C2E-E4C8-47D6-9B61-DA305772653A}"/>
              </a:ext>
            </a:extLst>
          </p:cNvPr>
          <p:cNvSpPr>
            <a:spLocks noChangeArrowheads="1"/>
          </p:cNvSpPr>
          <p:nvPr/>
        </p:nvSpPr>
        <p:spPr bwMode="auto">
          <a:xfrm>
            <a:off x="8031780" y="13086884"/>
            <a:ext cx="5401084" cy="4493538"/>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a:solidFill>
                  <a:schemeClr val="tx1">
                    <a:lumMod val="85000"/>
                    <a:lumOff val="15000"/>
                  </a:schemeClr>
                </a:solidFill>
              </a:rPr>
              <a:t>In this research </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the influence of calcium additive on geopolymerization process and</a:t>
            </a:r>
          </a:p>
          <a:p>
            <a:pPr lvl="0" algn="just" defTabSz="914400" eaLnBrk="0" fontAlgn="base" hangingPunct="0">
              <a:spcBef>
                <a:spcPct val="0"/>
              </a:spcBef>
              <a:spcAft>
                <a:spcPct val="0"/>
              </a:spcAft>
            </a:pPr>
            <a:r>
              <a:rPr lang="en-US" altLang="fr-FR" sz="2200" dirty="0">
                <a:solidFill>
                  <a:schemeClr val="tx1">
                    <a:lumMod val="85000"/>
                    <a:lumOff val="15000"/>
                  </a:schemeClr>
                </a:solidFill>
              </a:rPr>
              <a:t>functional relationship between the amount of this additive and mechanical properties of</a:t>
            </a:r>
          </a:p>
          <a:p>
            <a:pPr lvl="0" algn="just" defTabSz="914400" eaLnBrk="0" fontAlgn="base" hangingPunct="0">
              <a:spcBef>
                <a:spcPct val="0"/>
              </a:spcBef>
              <a:spcAft>
                <a:spcPct val="0"/>
              </a:spcAft>
            </a:pPr>
            <a:r>
              <a:rPr lang="en-US" altLang="fr-FR" sz="2200" dirty="0">
                <a:solidFill>
                  <a:schemeClr val="tx1">
                    <a:lumMod val="85000"/>
                    <a:lumOff val="15000"/>
                  </a:schemeClr>
                </a:solidFill>
              </a:rPr>
              <a:t>geopolymer mortars based on </a:t>
            </a:r>
            <a:br>
              <a:rPr lang="pl-PL" altLang="fr-FR" sz="2200">
                <a:solidFill>
                  <a:schemeClr val="tx1">
                    <a:lumMod val="85000"/>
                    <a:lumOff val="15000"/>
                  </a:schemeClr>
                </a:solidFill>
              </a:rPr>
            </a:br>
            <a:r>
              <a:rPr lang="pl-PL" altLang="fr-FR" sz="2200">
                <a:solidFill>
                  <a:schemeClr val="tx1">
                    <a:lumMod val="85000"/>
                    <a:lumOff val="15000"/>
                  </a:schemeClr>
                </a:solidFill>
              </a:rPr>
              <a:t>C</a:t>
            </a:r>
            <a:r>
              <a:rPr lang="en-US" altLang="fr-FR" sz="2200" dirty="0">
                <a:solidFill>
                  <a:schemeClr val="tx1">
                    <a:lumMod val="85000"/>
                    <a:lumOff val="15000"/>
                  </a:schemeClr>
                </a:solidFill>
              </a:rPr>
              <a:t>o-</a:t>
            </a:r>
            <a:r>
              <a:rPr lang="pl-PL" altLang="fr-FR" sz="2200" dirty="0">
                <a:solidFill>
                  <a:schemeClr val="tx1">
                    <a:lumMod val="85000"/>
                    <a:lumOff val="15000"/>
                  </a:schemeClr>
                </a:solidFill>
              </a:rPr>
              <a:t>c</a:t>
            </a:r>
            <a:r>
              <a:rPr lang="en-US" altLang="fr-FR" sz="2200" dirty="0" err="1">
                <a:solidFill>
                  <a:schemeClr val="tx1">
                    <a:lumMod val="85000"/>
                    <a:lumOff val="15000"/>
                  </a:schemeClr>
                </a:solidFill>
              </a:rPr>
              <a:t>ombustion</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of coal</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and wood </a:t>
            </a:r>
            <a:r>
              <a:rPr lang="pl-PL" altLang="fr-FR" sz="2200" dirty="0">
                <a:solidFill>
                  <a:schemeClr val="tx1">
                    <a:lumMod val="85000"/>
                    <a:lumOff val="15000"/>
                  </a:schemeClr>
                </a:solidFill>
              </a:rPr>
              <a:t>F</a:t>
            </a:r>
            <a:r>
              <a:rPr lang="en-US" altLang="fr-FR" sz="2200" dirty="0" err="1">
                <a:solidFill>
                  <a:schemeClr val="tx1">
                    <a:lumMod val="85000"/>
                    <a:lumOff val="15000"/>
                  </a:schemeClr>
                </a:solidFill>
              </a:rPr>
              <a:t>ly</a:t>
            </a:r>
            <a:r>
              <a:rPr lang="en-US" altLang="fr-FR" sz="2200" dirty="0">
                <a:solidFill>
                  <a:schemeClr val="tx1">
                    <a:lumMod val="85000"/>
                    <a:lumOff val="15000"/>
                  </a:schemeClr>
                </a:solidFill>
              </a:rPr>
              <a:t> </a:t>
            </a:r>
            <a:r>
              <a:rPr lang="pl-PL" altLang="fr-FR" sz="2200" dirty="0">
                <a:solidFill>
                  <a:schemeClr val="tx1">
                    <a:lumMod val="85000"/>
                    <a:lumOff val="15000"/>
                  </a:schemeClr>
                </a:solidFill>
              </a:rPr>
              <a:t>A</a:t>
            </a:r>
            <a:r>
              <a:rPr lang="en-US" altLang="fr-FR" sz="2200" dirty="0" err="1">
                <a:solidFill>
                  <a:schemeClr val="tx1">
                    <a:lumMod val="85000"/>
                    <a:lumOff val="15000"/>
                  </a:schemeClr>
                </a:solidFill>
              </a:rPr>
              <a:t>sh</a:t>
            </a:r>
            <a:r>
              <a:rPr lang="pl-PL" altLang="fr-FR" sz="2200" dirty="0">
                <a:solidFill>
                  <a:schemeClr val="tx1">
                    <a:lumMod val="85000"/>
                    <a:lumOff val="15000"/>
                  </a:schemeClr>
                </a:solidFill>
              </a:rPr>
              <a:t> (CFA) and </a:t>
            </a:r>
            <a:r>
              <a:rPr lang="en-US" altLang="fr-FR" sz="2200" dirty="0">
                <a:solidFill>
                  <a:schemeClr val="tx1">
                    <a:lumMod val="85000"/>
                    <a:lumOff val="15000"/>
                  </a:schemeClr>
                </a:solidFill>
              </a:rPr>
              <a:t> </a:t>
            </a:r>
            <a:r>
              <a:rPr lang="pl-PL" altLang="fr-FR" sz="2200" dirty="0">
                <a:solidFill>
                  <a:schemeClr val="tx1">
                    <a:lumMod val="85000"/>
                    <a:lumOff val="15000"/>
                  </a:schemeClr>
                </a:solidFill>
              </a:rPr>
              <a:t>R</a:t>
            </a:r>
            <a:r>
              <a:rPr lang="en-US" altLang="fr-FR" sz="2200" dirty="0" err="1">
                <a:solidFill>
                  <a:schemeClr val="tx1">
                    <a:lumMod val="85000"/>
                    <a:lumOff val="15000"/>
                  </a:schemeClr>
                </a:solidFill>
              </a:rPr>
              <a:t>eference</a:t>
            </a:r>
            <a:r>
              <a:rPr lang="pl-PL" altLang="fr-FR" sz="2200" dirty="0">
                <a:solidFill>
                  <a:schemeClr val="tx1">
                    <a:lumMod val="85000"/>
                    <a:lumOff val="15000"/>
                  </a:schemeClr>
                </a:solidFill>
              </a:rPr>
              <a:t>d</a:t>
            </a:r>
            <a:r>
              <a:rPr lang="en-US" altLang="fr-FR" sz="2200" dirty="0">
                <a:solidFill>
                  <a:schemeClr val="tx1">
                    <a:lumMod val="85000"/>
                    <a:lumOff val="15000"/>
                  </a:schemeClr>
                </a:solidFill>
              </a:rPr>
              <a:t> coal combustion </a:t>
            </a:r>
            <a:r>
              <a:rPr lang="pl-PL" altLang="fr-FR" sz="2200" dirty="0">
                <a:solidFill>
                  <a:schemeClr val="tx1">
                    <a:lumMod val="85000"/>
                    <a:lumOff val="15000"/>
                  </a:schemeClr>
                </a:solidFill>
              </a:rPr>
              <a:t>F</a:t>
            </a:r>
            <a:r>
              <a:rPr lang="en-US" altLang="fr-FR" sz="2200" dirty="0" err="1">
                <a:solidFill>
                  <a:schemeClr val="tx1">
                    <a:lumMod val="85000"/>
                    <a:lumOff val="15000"/>
                  </a:schemeClr>
                </a:solidFill>
              </a:rPr>
              <a:t>ly</a:t>
            </a:r>
            <a:r>
              <a:rPr lang="en-US" altLang="fr-FR" sz="2200" dirty="0">
                <a:solidFill>
                  <a:schemeClr val="tx1">
                    <a:lumMod val="85000"/>
                    <a:lumOff val="15000"/>
                  </a:schemeClr>
                </a:solidFill>
              </a:rPr>
              <a:t> </a:t>
            </a:r>
            <a:r>
              <a:rPr lang="pl-PL" altLang="fr-FR" sz="2200" dirty="0">
                <a:solidFill>
                  <a:schemeClr val="tx1">
                    <a:lumMod val="85000"/>
                    <a:lumOff val="15000"/>
                  </a:schemeClr>
                </a:solidFill>
              </a:rPr>
              <a:t>A</a:t>
            </a:r>
            <a:r>
              <a:rPr lang="en-US" altLang="fr-FR" sz="2200" dirty="0" err="1">
                <a:solidFill>
                  <a:schemeClr val="tx1">
                    <a:lumMod val="85000"/>
                    <a:lumOff val="15000"/>
                  </a:schemeClr>
                </a:solidFill>
              </a:rPr>
              <a:t>sh</a:t>
            </a:r>
            <a:r>
              <a:rPr lang="en-US" altLang="fr-FR" sz="2200" dirty="0">
                <a:solidFill>
                  <a:schemeClr val="tx1">
                    <a:lumMod val="85000"/>
                    <a:lumOff val="15000"/>
                  </a:schemeClr>
                </a:solidFill>
              </a:rPr>
              <a:t> </a:t>
            </a:r>
            <a:r>
              <a:rPr lang="pl-PL" altLang="fr-FR" sz="2200" dirty="0">
                <a:solidFill>
                  <a:schemeClr val="tx1">
                    <a:lumMod val="85000"/>
                    <a:lumOff val="15000"/>
                  </a:schemeClr>
                </a:solidFill>
              </a:rPr>
              <a:t>(RFA) </a:t>
            </a:r>
            <a:r>
              <a:rPr lang="en-US" altLang="fr-FR" sz="2200" dirty="0">
                <a:solidFill>
                  <a:schemeClr val="tx1">
                    <a:lumMod val="85000"/>
                    <a:lumOff val="15000"/>
                  </a:schemeClr>
                </a:solidFill>
              </a:rPr>
              <a:t>are examined. </a:t>
            </a:r>
            <a:endParaRPr lang="pl-PL" altLang="fr-FR" sz="2200" dirty="0">
              <a:solidFill>
                <a:schemeClr val="tx1">
                  <a:lumMod val="85000"/>
                  <a:lumOff val="15000"/>
                </a:schemeClr>
              </a:solidFill>
            </a:endParaRPr>
          </a:p>
          <a:p>
            <a:pPr lvl="0" algn="just" defTabSz="914400" eaLnBrk="0" fontAlgn="base" hangingPunct="0">
              <a:spcBef>
                <a:spcPct val="0"/>
              </a:spcBef>
              <a:spcAft>
                <a:spcPct val="0"/>
              </a:spcAft>
            </a:pPr>
            <a:r>
              <a:rPr lang="en-US" altLang="fr-FR" sz="2200" dirty="0">
                <a:solidFill>
                  <a:schemeClr val="tx1">
                    <a:lumMod val="85000"/>
                    <a:lumOff val="15000"/>
                  </a:schemeClr>
                </a:solidFill>
              </a:rPr>
              <a:t>As </a:t>
            </a:r>
            <a:r>
              <a:rPr lang="pl-PL" altLang="fr-FR" sz="2200" dirty="0" err="1">
                <a:solidFill>
                  <a:schemeClr val="tx1">
                    <a:lumMod val="85000"/>
                    <a:lumOff val="15000"/>
                  </a:schemeClr>
                </a:solidFill>
              </a:rPr>
              <a:t>an</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additional calcium</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component a quicklime (CaO)</a:t>
            </a:r>
            <a:r>
              <a:rPr lang="pl-PL" altLang="fr-FR" sz="2200" dirty="0">
                <a:solidFill>
                  <a:schemeClr val="tx1">
                    <a:lumMod val="85000"/>
                    <a:lumOff val="15000"/>
                  </a:schemeClr>
                </a:solidFill>
              </a:rPr>
              <a:t> was </a:t>
            </a:r>
            <a:r>
              <a:rPr lang="en-US" altLang="fr-FR" sz="2200" dirty="0">
                <a:solidFill>
                  <a:schemeClr val="tx1">
                    <a:lumMod val="85000"/>
                    <a:lumOff val="15000"/>
                  </a:schemeClr>
                </a:solidFill>
              </a:rPr>
              <a:t>added. The</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calcium additive substituted fly </a:t>
            </a:r>
            <a:r>
              <a:rPr lang="pl-PL" altLang="fr-FR" sz="2200" dirty="0" err="1">
                <a:solidFill>
                  <a:schemeClr val="tx1">
                    <a:lumMod val="85000"/>
                    <a:lumOff val="15000"/>
                  </a:schemeClr>
                </a:solidFill>
              </a:rPr>
              <a:t>ashes</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by 2%, 5% and 7% of mass. 5M NaOH solution was used as an activator.</a:t>
            </a:r>
            <a:endParaRPr lang="fr-BE" altLang="fr-FR" sz="2200" dirty="0">
              <a:solidFill>
                <a:schemeClr val="tx1">
                  <a:lumMod val="85000"/>
                  <a:lumOff val="15000"/>
                </a:schemeClr>
              </a:solidFill>
            </a:endParaRPr>
          </a:p>
        </p:txBody>
      </p:sp>
      <p:sp>
        <p:nvSpPr>
          <p:cNvPr id="41" name="Rectangle 4">
            <a:extLst>
              <a:ext uri="{FF2B5EF4-FFF2-40B4-BE49-F238E27FC236}">
                <a16:creationId xmlns:a16="http://schemas.microsoft.com/office/drawing/2014/main" id="{8E31732E-8AC6-4914-9EE3-AE07E41C3BE5}"/>
              </a:ext>
            </a:extLst>
          </p:cNvPr>
          <p:cNvSpPr>
            <a:spLocks noChangeArrowheads="1"/>
          </p:cNvSpPr>
          <p:nvPr/>
        </p:nvSpPr>
        <p:spPr bwMode="auto">
          <a:xfrm>
            <a:off x="14101669" y="14673160"/>
            <a:ext cx="5401084" cy="787908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t" anchorCtr="0" compatLnSpc="1">
            <a:prstTxWarp prst="textNoShape">
              <a:avLst/>
            </a:prstTxWarp>
            <a:spAutoFit/>
          </a:bodyPr>
          <a:lstStyle/>
          <a:p>
            <a:pPr lvl="0" algn="just" defTabSz="914400" eaLnBrk="0" fontAlgn="base" hangingPunct="0">
              <a:spcBef>
                <a:spcPct val="0"/>
              </a:spcBef>
              <a:spcAft>
                <a:spcPct val="0"/>
              </a:spcAft>
            </a:pPr>
            <a:r>
              <a:rPr lang="en-US" altLang="fr-FR" sz="2200" dirty="0">
                <a:solidFill>
                  <a:schemeClr val="tx1">
                    <a:lumMod val="85000"/>
                    <a:lumOff val="15000"/>
                  </a:schemeClr>
                </a:solidFill>
              </a:rPr>
              <a:t>The first weight loss for all mixes is observed below 200°C. In this region the water evaporation depend</a:t>
            </a:r>
            <a:r>
              <a:rPr lang="pl-PL" altLang="fr-FR" sz="2200" dirty="0">
                <a:solidFill>
                  <a:schemeClr val="tx1">
                    <a:lumMod val="85000"/>
                    <a:lumOff val="15000"/>
                  </a:schemeClr>
                </a:solidFill>
              </a:rPr>
              <a:t>s</a:t>
            </a:r>
            <a:r>
              <a:rPr lang="en-US" altLang="fr-FR" sz="2200" dirty="0">
                <a:solidFill>
                  <a:schemeClr val="tx1">
                    <a:lumMod val="85000"/>
                    <a:lumOff val="15000"/>
                  </a:schemeClr>
                </a:solidFill>
              </a:rPr>
              <a:t> on the</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used raw material and the amount</a:t>
            </a:r>
            <a:r>
              <a:rPr lang="pl-PL" altLang="fr-FR" sz="2200" dirty="0">
                <a:solidFill>
                  <a:schemeClr val="tx1">
                    <a:lumMod val="85000"/>
                    <a:lumOff val="15000"/>
                  </a:schemeClr>
                </a:solidFill>
              </a:rPr>
              <a:t> of </a:t>
            </a:r>
            <a:r>
              <a:rPr lang="en-US" altLang="fr-FR" sz="2200" dirty="0">
                <a:solidFill>
                  <a:schemeClr val="tx1">
                    <a:lumMod val="85000"/>
                    <a:lumOff val="15000"/>
                  </a:schemeClr>
                </a:solidFill>
              </a:rPr>
              <a:t>calcium additive. The highest losses are observed for mixes with</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CFA. In case of RFA, the substitution of raw material by CaO</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increases the amount of measured free water. It can be connected with</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geopolymerization process, during which water is a reaction byproduct.</a:t>
            </a:r>
          </a:p>
          <a:p>
            <a:pPr lvl="0" algn="just" defTabSz="914400" eaLnBrk="0" fontAlgn="base" hangingPunct="0">
              <a:spcBef>
                <a:spcPct val="0"/>
              </a:spcBef>
              <a:spcAft>
                <a:spcPct val="0"/>
              </a:spcAft>
            </a:pPr>
            <a:r>
              <a:rPr lang="en-US" altLang="fr-FR" sz="2200" dirty="0">
                <a:solidFill>
                  <a:schemeClr val="tx1">
                    <a:lumMod val="85000"/>
                    <a:lumOff val="15000"/>
                  </a:schemeClr>
                </a:solidFill>
              </a:rPr>
              <a:t>In </a:t>
            </a:r>
            <a:r>
              <a:rPr lang="pl-PL" altLang="fr-FR" sz="2200" dirty="0">
                <a:solidFill>
                  <a:schemeClr val="tx1">
                    <a:lumMod val="85000"/>
                    <a:lumOff val="15000"/>
                  </a:schemeClr>
                </a:solidFill>
              </a:rPr>
              <a:t>the </a:t>
            </a:r>
            <a:r>
              <a:rPr lang="en-US" altLang="fr-FR" sz="2200" dirty="0">
                <a:solidFill>
                  <a:schemeClr val="tx1">
                    <a:lumMod val="85000"/>
                    <a:lumOff val="15000"/>
                  </a:schemeClr>
                </a:solidFill>
              </a:rPr>
              <a:t>temperature range 410–550°C </a:t>
            </a:r>
            <a:r>
              <a:rPr lang="pl-PL" altLang="fr-FR" sz="2200" dirty="0">
                <a:solidFill>
                  <a:schemeClr val="tx1">
                    <a:lumMod val="85000"/>
                    <a:lumOff val="15000"/>
                  </a:schemeClr>
                </a:solidFill>
              </a:rPr>
              <a:t>(</a:t>
            </a:r>
            <a:r>
              <a:rPr lang="en-US" altLang="fr-FR" sz="2200" dirty="0">
                <a:solidFill>
                  <a:schemeClr val="tx1">
                    <a:lumMod val="85000"/>
                    <a:lumOff val="15000"/>
                  </a:schemeClr>
                </a:solidFill>
              </a:rPr>
              <a:t>decomposition</a:t>
            </a:r>
            <a:r>
              <a:rPr lang="pl-PL" altLang="fr-FR" sz="2200" dirty="0">
                <a:solidFill>
                  <a:schemeClr val="tx1">
                    <a:lumMod val="85000"/>
                    <a:lumOff val="15000"/>
                  </a:schemeClr>
                </a:solidFill>
              </a:rPr>
              <a:t> of</a:t>
            </a:r>
            <a:r>
              <a:rPr lang="en-US" altLang="fr-FR" sz="2200" dirty="0">
                <a:solidFill>
                  <a:schemeClr val="tx1">
                    <a:lumMod val="85000"/>
                    <a:lumOff val="15000"/>
                  </a:schemeClr>
                </a:solidFill>
              </a:rPr>
              <a:t> Ca(OH)</a:t>
            </a:r>
            <a:r>
              <a:rPr lang="en-US" altLang="fr-FR" sz="2200" baseline="-25000" dirty="0">
                <a:solidFill>
                  <a:schemeClr val="tx1">
                    <a:lumMod val="85000"/>
                    <a:lumOff val="15000"/>
                  </a:schemeClr>
                </a:solidFill>
              </a:rPr>
              <a:t>2</a:t>
            </a:r>
            <a:r>
              <a:rPr lang="pl-PL" altLang="fr-FR" sz="2200" dirty="0">
                <a:solidFill>
                  <a:schemeClr val="tx1">
                    <a:lumMod val="85000"/>
                    <a:lumOff val="15000"/>
                  </a:schemeClr>
                </a:solidFill>
              </a:rPr>
              <a:t>)</a:t>
            </a:r>
            <a:r>
              <a:rPr lang="en-US" altLang="fr-FR" sz="2200" dirty="0">
                <a:solidFill>
                  <a:schemeClr val="tx1">
                    <a:lumMod val="85000"/>
                    <a:lumOff val="15000"/>
                  </a:schemeClr>
                </a:solidFill>
              </a:rPr>
              <a:t> higher </a:t>
            </a:r>
            <a:r>
              <a:rPr lang="pl-PL" altLang="fr-FR" sz="2200" dirty="0">
                <a:solidFill>
                  <a:schemeClr val="tx1">
                    <a:lumMod val="85000"/>
                    <a:lumOff val="15000"/>
                  </a:schemeClr>
                </a:solidFill>
              </a:rPr>
              <a:t>mass </a:t>
            </a:r>
            <a:r>
              <a:rPr lang="en-US" altLang="fr-FR" sz="2200" dirty="0">
                <a:solidFill>
                  <a:schemeClr val="tx1">
                    <a:lumMod val="85000"/>
                    <a:lumOff val="15000"/>
                  </a:schemeClr>
                </a:solidFill>
              </a:rPr>
              <a:t>los</a:t>
            </a:r>
            <a:r>
              <a:rPr lang="pl-PL" altLang="fr-FR" sz="2200" dirty="0">
                <a:solidFill>
                  <a:schemeClr val="tx1">
                    <a:lumMod val="85000"/>
                    <a:lumOff val="15000"/>
                  </a:schemeClr>
                </a:solidFill>
              </a:rPr>
              <a:t>s</a:t>
            </a:r>
            <a:r>
              <a:rPr lang="en-US" altLang="fr-FR" sz="2200" dirty="0">
                <a:solidFill>
                  <a:schemeClr val="tx1">
                    <a:lumMod val="85000"/>
                    <a:lumOff val="15000"/>
                  </a:schemeClr>
                </a:solidFill>
              </a:rPr>
              <a:t>es are obtained</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for RFA samples. CFA mortars </a:t>
            </a:r>
            <a:r>
              <a:rPr lang="pl-PL" altLang="fr-FR" sz="2200" dirty="0">
                <a:solidFill>
                  <a:schemeClr val="tx1">
                    <a:lumMod val="85000"/>
                    <a:lumOff val="15000"/>
                  </a:schemeClr>
                </a:solidFill>
              </a:rPr>
              <a:t>on </a:t>
            </a:r>
            <a:r>
              <a:rPr lang="en-US" altLang="fr-FR" sz="2200" dirty="0">
                <a:solidFill>
                  <a:schemeClr val="tx1">
                    <a:lumMod val="85000"/>
                    <a:lumOff val="15000"/>
                  </a:schemeClr>
                </a:solidFill>
              </a:rPr>
              <a:t>the</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contrary, had higher decreases in CaCO</a:t>
            </a:r>
            <a:r>
              <a:rPr lang="en-US" altLang="fr-FR" sz="2200" baseline="-25000" dirty="0">
                <a:solidFill>
                  <a:schemeClr val="tx1">
                    <a:lumMod val="85000"/>
                    <a:lumOff val="15000"/>
                  </a:schemeClr>
                </a:solidFill>
              </a:rPr>
              <a:t>3</a:t>
            </a:r>
            <a:r>
              <a:rPr lang="en-US" altLang="fr-FR" sz="2200" dirty="0">
                <a:solidFill>
                  <a:schemeClr val="tx1">
                    <a:lumMod val="85000"/>
                    <a:lumOff val="15000"/>
                  </a:schemeClr>
                </a:solidFill>
              </a:rPr>
              <a:t> decomposition range</a:t>
            </a:r>
            <a:r>
              <a:rPr lang="pl-PL" altLang="fr-FR" sz="2200" dirty="0">
                <a:solidFill>
                  <a:schemeClr val="tx1">
                    <a:lumMod val="85000"/>
                    <a:lumOff val="15000"/>
                  </a:schemeClr>
                </a:solidFill>
              </a:rPr>
              <a:t> (650–900°C)</a:t>
            </a:r>
            <a:r>
              <a:rPr lang="en-US" altLang="fr-FR" sz="2200" dirty="0">
                <a:solidFill>
                  <a:schemeClr val="tx1">
                    <a:lumMod val="85000"/>
                    <a:lumOff val="15000"/>
                  </a:schemeClr>
                </a:solidFill>
              </a:rPr>
              <a:t>. At higher temperatures,</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distinct weight drops are likely caused by the decomposition of other carbonated phases or</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connected with the decomposition of the unburned carbon. The total weight loss at 1000°C</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was the highest</a:t>
            </a:r>
            <a:r>
              <a:rPr lang="pl-PL" altLang="fr-FR" sz="2200" dirty="0">
                <a:solidFill>
                  <a:schemeClr val="tx1">
                    <a:lumMod val="85000"/>
                    <a:lumOff val="15000"/>
                  </a:schemeClr>
                </a:solidFill>
              </a:rPr>
              <a:t> </a:t>
            </a:r>
            <a:r>
              <a:rPr lang="en-US" altLang="fr-FR" sz="2200" dirty="0">
                <a:solidFill>
                  <a:schemeClr val="tx1">
                    <a:lumMod val="85000"/>
                    <a:lumOff val="15000"/>
                  </a:schemeClr>
                </a:solidFill>
              </a:rPr>
              <a:t>for CFA mortars among all mixes</a:t>
            </a:r>
            <a:r>
              <a:rPr lang="pl-PL" altLang="fr-FR" sz="2200" dirty="0">
                <a:solidFill>
                  <a:schemeClr val="tx1">
                    <a:lumMod val="85000"/>
                    <a:lumOff val="15000"/>
                  </a:schemeClr>
                </a:solidFill>
              </a:rPr>
              <a:t>.</a:t>
            </a:r>
            <a:endParaRPr lang="fr-BE" altLang="fr-FR" sz="2200" dirty="0">
              <a:solidFill>
                <a:schemeClr val="tx1">
                  <a:lumMod val="85000"/>
                  <a:lumOff val="15000"/>
                </a:schemeClr>
              </a:solidFill>
            </a:endParaRPr>
          </a:p>
        </p:txBody>
      </p:sp>
    </p:spTree>
    <p:extLst>
      <p:ext uri="{BB962C8B-B14F-4D97-AF65-F5344CB8AC3E}">
        <p14:creationId xmlns:p14="http://schemas.microsoft.com/office/powerpoint/2010/main" val="1328600211"/>
      </p:ext>
    </p:extLst>
  </p:cSld>
  <p:clrMapOvr>
    <a:masterClrMapping/>
  </p:clrMapOvr>
</p:sld>
</file>

<file path=ppt/theme/theme1.xml><?xml version="1.0" encoding="utf-8"?>
<a:theme xmlns:a="http://schemas.openxmlformats.org/drawingml/2006/main" name="ULiège_Droit CG">
  <a:themeElements>
    <a:clrScheme name="ULiège_Droit">
      <a:dk1>
        <a:sysClr val="windowText" lastClr="000000"/>
      </a:dk1>
      <a:lt1>
        <a:sysClr val="window" lastClr="FFFFFF"/>
      </a:lt1>
      <a:dk2>
        <a:srgbClr val="8C8B82"/>
      </a:dk2>
      <a:lt2>
        <a:srgbClr val="E8E2DE"/>
      </a:lt2>
      <a:accent1>
        <a:srgbClr val="00707F"/>
      </a:accent1>
      <a:accent2>
        <a:srgbClr val="5FA4B0"/>
      </a:accent2>
      <a:accent3>
        <a:srgbClr val="5B257D"/>
      </a:accent3>
      <a:accent4>
        <a:srgbClr val="A8589E"/>
      </a:accent4>
      <a:accent5>
        <a:srgbClr val="E62D31"/>
      </a:accent5>
      <a:accent6>
        <a:srgbClr val="FFD000"/>
      </a:accent6>
      <a:hlink>
        <a:srgbClr val="005CA9"/>
      </a:hlink>
      <a:folHlink>
        <a:srgbClr val="7DB928"/>
      </a:folHlink>
    </a:clrScheme>
    <a:fontScheme name="Droit_ULiège">
      <a:majorFont>
        <a:latin typeface="Source Sans Pro"/>
        <a:ea typeface=""/>
        <a:cs typeface=""/>
      </a:majorFont>
      <a:minorFont>
        <a:latin typeface="Source Sans Pro"/>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iège_Droit CG" id="{BEB2A208-D4BE-4D13-AE83-21D98275568F}" vid="{5261F897-011A-4FA9-ACD4-11F2CEFF49A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ULiège_Droit CG</Template>
  <TotalTime>2265</TotalTime>
  <Words>680</Words>
  <Application>Microsoft Office PowerPoint</Application>
  <PresentationFormat>Niestandardowy</PresentationFormat>
  <Paragraphs>55</Paragraphs>
  <Slides>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vt:i4>
      </vt:variant>
    </vt:vector>
  </HeadingPairs>
  <TitlesOfParts>
    <vt:vector size="7" baseType="lpstr">
      <vt:lpstr>Arial</vt:lpstr>
      <vt:lpstr>Calibri</vt:lpstr>
      <vt:lpstr>Franklin Gothic Book</vt:lpstr>
      <vt:lpstr>Source Sans Pro</vt:lpstr>
      <vt:lpstr>Wingdings</vt:lpstr>
      <vt:lpstr>ULiège_Droit CG</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Quentin Cordier;hello@caregraphic.be</dc:creator>
  <cp:lastModifiedBy>Prochoń Piotr</cp:lastModifiedBy>
  <cp:revision>86</cp:revision>
  <cp:lastPrinted>2017-12-06T19:44:52Z</cp:lastPrinted>
  <dcterms:created xsi:type="dcterms:W3CDTF">2017-12-06T19:38:45Z</dcterms:created>
  <dcterms:modified xsi:type="dcterms:W3CDTF">2019-02-12T10:02:06Z</dcterms:modified>
</cp:coreProperties>
</file>