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73" r:id="rId3"/>
    <p:sldId id="282" r:id="rId4"/>
    <p:sldId id="283" r:id="rId5"/>
    <p:sldId id="290" r:id="rId6"/>
    <p:sldId id="291" r:id="rId7"/>
    <p:sldId id="285" r:id="rId8"/>
    <p:sldId id="287" r:id="rId9"/>
    <p:sldId id="292" r:id="rId10"/>
    <p:sldId id="293" r:id="rId11"/>
    <p:sldId id="28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89" autoAdjust="0"/>
  </p:normalViewPr>
  <p:slideViewPr>
    <p:cSldViewPr snapToGrid="0">
      <p:cViewPr varScale="1">
        <p:scale>
          <a:sx n="47" d="100"/>
          <a:sy n="47" d="100"/>
        </p:scale>
        <p:origin x="46" y="6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689CF-7BDC-4F6B-A30F-8143B578B722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C224E-0AC2-4468-9414-3682BC11A3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4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224E-0AC2-4468-9414-3682BC11A3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50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2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2E470B2-4BE2-934E-B18A-2590174233DE}"/>
              </a:ext>
            </a:extLst>
          </p:cNvPr>
          <p:cNvSpPr>
            <a:spLocks noGrp="1"/>
          </p:cNvSpPr>
          <p:nvPr userDrawn="1"/>
        </p:nvSpPr>
        <p:spPr>
          <a:xfrm>
            <a:off x="11452740" y="6318822"/>
            <a:ext cx="60222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2D9C9B-B3C6-8943-8115-96FFD306B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2E470B2-4BE2-934E-B18A-25901742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28156"/>
            <a:ext cx="602222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D02D9C9B-B3C6-8943-8115-96FFD306B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653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39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62487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1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5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1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4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7AB0-000E-40AD-BC2C-7F00C26DE8F0}" type="datetime1">
              <a:rPr lang="fr-FR" smtClean="0"/>
              <a:t>17/03/2019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FD29-2FE1-41FB-A1D9-A2AE6B00E6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7800" y="1728253"/>
            <a:ext cx="9144000" cy="1239918"/>
          </a:xfrm>
        </p:spPr>
        <p:txBody>
          <a:bodyPr>
            <a:noAutofit/>
          </a:bodyPr>
          <a:lstStyle/>
          <a:p>
            <a:r>
              <a:rPr lang="fr-FR" sz="4000" b="1" dirty="0"/>
              <a:t>Global </a:t>
            </a:r>
            <a:r>
              <a:rPr lang="fr-FR" sz="4000" b="1" dirty="0" err="1" smtClean="0"/>
              <a:t>Electricity</a:t>
            </a:r>
            <a:r>
              <a:rPr lang="fr-FR" sz="4000" b="1" dirty="0" smtClean="0"/>
              <a:t> Network</a:t>
            </a:r>
          </a:p>
          <a:p>
            <a:r>
              <a:rPr lang="fr-FR" sz="4000" b="1" dirty="0" smtClean="0"/>
              <a:t>(</a:t>
            </a:r>
            <a:r>
              <a:rPr lang="fr-FR" sz="4000" b="1" dirty="0" err="1" smtClean="0"/>
              <a:t>pre</a:t>
            </a:r>
            <a:r>
              <a:rPr lang="fr-FR" sz="4000" b="1" dirty="0" smtClean="0"/>
              <a:t>-)</a:t>
            </a:r>
            <a:r>
              <a:rPr lang="fr-FR" sz="4000" b="1" dirty="0" err="1" smtClean="0"/>
              <a:t>Feasibility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Study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10225314" y="6330042"/>
            <a:ext cx="209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March 21, 2019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7"/>
          <p:cNvSpPr txBox="1">
            <a:spLocks/>
          </p:cNvSpPr>
          <p:nvPr/>
        </p:nvSpPr>
        <p:spPr>
          <a:xfrm>
            <a:off x="1710230" y="5287437"/>
            <a:ext cx="8619140" cy="910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800" b="1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David Radu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Montefiore Institute, </a:t>
            </a:r>
            <a:r>
              <a:rPr lang="fr-FR" dirty="0" err="1" smtClean="0">
                <a:solidFill>
                  <a:schemeClr val="bg1"/>
                </a:solidFill>
              </a:rPr>
              <a:t>University</a:t>
            </a:r>
            <a:r>
              <a:rPr lang="fr-FR" dirty="0" smtClean="0">
                <a:solidFill>
                  <a:schemeClr val="bg1"/>
                </a:solidFill>
              </a:rPr>
              <a:t> of Liège, </a:t>
            </a:r>
            <a:r>
              <a:rPr lang="fr-FR" dirty="0" err="1" smtClean="0">
                <a:solidFill>
                  <a:schemeClr val="bg1"/>
                </a:solidFill>
              </a:rPr>
              <a:t>Belgium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1887" y="227712"/>
            <a:ext cx="9434865" cy="745828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– Case 10 (100% VRE system)</a:t>
            </a:r>
            <a:endParaRPr lang="en-US" b="1" dirty="0"/>
          </a:p>
        </p:txBody>
      </p:sp>
      <p:pic>
        <p:nvPicPr>
          <p:cNvPr id="8" name="Image 3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b="5452"/>
          <a:stretch/>
        </p:blipFill>
        <p:spPr bwMode="auto">
          <a:xfrm>
            <a:off x="4852416" y="1480067"/>
            <a:ext cx="7083040" cy="413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1887" y="1523640"/>
            <a:ext cx="407034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For a given demand level &amp; value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of lost load: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Interconnection cap. : 7800 GW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Interconnection cost : 415 B€/year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VRE capacity: 25800 GW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VRE generation: 62000 </a:t>
            </a:r>
            <a:r>
              <a:rPr lang="en-US" sz="2000" dirty="0" err="1" smtClean="0">
                <a:solidFill>
                  <a:schemeClr val="tx2"/>
                </a:solidFill>
              </a:rPr>
              <a:t>TWh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VRE curtailment: 22000 </a:t>
            </a:r>
            <a:r>
              <a:rPr lang="en-US" sz="2000" dirty="0" err="1" smtClean="0">
                <a:solidFill>
                  <a:schemeClr val="tx2"/>
                </a:solidFill>
              </a:rPr>
              <a:t>TWh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Interconnection-to-VRE: 30%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System </a:t>
            </a:r>
            <a:r>
              <a:rPr lang="en-US" sz="2000" dirty="0" smtClean="0">
                <a:solidFill>
                  <a:schemeClr val="tx2"/>
                </a:solidFill>
              </a:rPr>
              <a:t>cost: </a:t>
            </a:r>
            <a:r>
              <a:rPr lang="en-US" sz="2000" dirty="0">
                <a:solidFill>
                  <a:schemeClr val="tx2"/>
                </a:solidFill>
              </a:rPr>
              <a:t>58 €/</a:t>
            </a:r>
            <a:r>
              <a:rPr lang="en-US" sz="2000" dirty="0" smtClean="0">
                <a:solidFill>
                  <a:schemeClr val="tx2"/>
                </a:solidFill>
              </a:rPr>
              <a:t>MWh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325248"/>
            <a:ext cx="10515600" cy="745828"/>
          </a:xfrm>
        </p:spPr>
        <p:txBody>
          <a:bodyPr/>
          <a:lstStyle/>
          <a:p>
            <a:r>
              <a:rPr lang="en-US" b="1" dirty="0" smtClean="0"/>
              <a:t>Challenges &amp; Follow-up…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71864" y="1334765"/>
            <a:ext cx="5838225" cy="4993929"/>
          </a:xfrm>
        </p:spPr>
        <p:txBody>
          <a:bodyPr/>
          <a:lstStyle/>
          <a:p>
            <a:r>
              <a:rPr lang="en-US" dirty="0" smtClean="0"/>
              <a:t>C1.35 technical brochure coming out</a:t>
            </a:r>
          </a:p>
          <a:p>
            <a:r>
              <a:rPr lang="en-US" dirty="0" smtClean="0"/>
              <a:t>Follow-up WG (end of 2019) to assess:</a:t>
            </a:r>
          </a:p>
          <a:p>
            <a:pPr lvl="1"/>
            <a:r>
              <a:rPr lang="en-US" dirty="0" smtClean="0"/>
              <a:t>Interconnection vs. storage trade-off</a:t>
            </a:r>
          </a:p>
          <a:p>
            <a:pPr lvl="1"/>
            <a:r>
              <a:rPr lang="en-US" dirty="0" smtClean="0"/>
              <a:t>Sequence of interconnector deployment</a:t>
            </a:r>
          </a:p>
          <a:p>
            <a:pPr lvl="1"/>
            <a:r>
              <a:rPr lang="en-US" dirty="0" smtClean="0"/>
              <a:t>More accurate estimation of VRE potential / demand profiles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268288" lvl="1" indent="0">
              <a:buNone/>
            </a:pP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err="1" smtClean="0"/>
              <a:t>ULiège</a:t>
            </a:r>
            <a:r>
              <a:rPr lang="en-US" dirty="0" smtClean="0"/>
              <a:t> side:</a:t>
            </a:r>
          </a:p>
          <a:p>
            <a:pPr marL="719138" lvl="1" indent="-268288"/>
            <a:r>
              <a:rPr lang="en-US" dirty="0" smtClean="0"/>
              <a:t>Scientific material already out</a:t>
            </a:r>
          </a:p>
          <a:p>
            <a:pPr marL="719138" lvl="1" indent="-268288"/>
            <a:r>
              <a:rPr lang="en-US" dirty="0" smtClean="0"/>
              <a:t>Ongoing (and exciting) work on renewable resource complementarity</a:t>
            </a:r>
          </a:p>
          <a:p>
            <a:pPr marL="719138" lvl="1" indent="-268288"/>
            <a:r>
              <a:rPr lang="en-US" dirty="0" smtClean="0"/>
              <a:t>Development of planning tools focusing on VRE deployment schemes &amp; interconnector vs. storage trade-offs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68801" y="4139414"/>
            <a:ext cx="5369803" cy="2526425"/>
            <a:chOff x="6822197" y="1325892"/>
            <a:chExt cx="5369803" cy="2526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7098" y="2052317"/>
              <a:ext cx="1800000" cy="180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22197" y="1325892"/>
              <a:ext cx="53698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2">
                      <a:lumMod val="50000"/>
                    </a:schemeClr>
                  </a:solidFill>
                </a:rPr>
                <a:t>Complementarity Assessment of South Greenland </a:t>
              </a:r>
              <a:endParaRPr lang="en-US" i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</a:rPr>
                <a:t>Katabatic </a:t>
              </a:r>
              <a:r>
                <a:rPr lang="en-US" i="1" dirty="0">
                  <a:solidFill>
                    <a:schemeClr val="tx2">
                      <a:lumMod val="50000"/>
                    </a:schemeClr>
                  </a:solidFill>
                </a:rPr>
                <a:t>Flows and West Europe Wind Regimes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07409" y="1334765"/>
            <a:ext cx="4292585" cy="2540959"/>
            <a:chOff x="7360805" y="3932411"/>
            <a:chExt cx="4292585" cy="25409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7098" y="4673370"/>
              <a:ext cx="1800000" cy="180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360805" y="3932411"/>
              <a:ext cx="42925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Critical Time Windows for Renewable </a:t>
              </a:r>
              <a:endParaRPr lang="en-US" i="1" dirty="0" smtClean="0"/>
            </a:p>
            <a:p>
              <a:pPr algn="ctr"/>
              <a:r>
                <a:rPr lang="en-US" i="1" dirty="0" smtClean="0"/>
                <a:t>Resource </a:t>
              </a:r>
              <a:r>
                <a:rPr lang="en-US" i="1" dirty="0"/>
                <a:t>Complementarity </a:t>
              </a:r>
              <a:r>
                <a:rPr lang="en-US" i="1" dirty="0" smtClean="0"/>
                <a:t>Assessment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38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199" y="299043"/>
            <a:ext cx="9293352" cy="1042077"/>
          </a:xfrm>
        </p:spPr>
        <p:txBody>
          <a:bodyPr/>
          <a:lstStyle/>
          <a:p>
            <a:r>
              <a:rPr lang="en-US" b="1" dirty="0" smtClean="0"/>
              <a:t>Motivation</a:t>
            </a:r>
            <a:br>
              <a:rPr lang="en-US" b="1" dirty="0" smtClean="0"/>
            </a:b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(…beyond climate concerns, resource depletion, etc.)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199" y="1595331"/>
            <a:ext cx="5501641" cy="25743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Sparse distribution of VRE sources and their location relative to demand centers</a:t>
            </a:r>
          </a:p>
          <a:p>
            <a:r>
              <a:rPr lang="en-US" dirty="0" smtClean="0"/>
              <a:t>Resource complementarity as solution to high power output intermittency</a:t>
            </a:r>
          </a:p>
          <a:p>
            <a:r>
              <a:rPr lang="en-US" dirty="0" smtClean="0"/>
              <a:t>Potential of integrating demand profiles over a range of longitudes (time zones)</a:t>
            </a:r>
          </a:p>
          <a:p>
            <a:r>
              <a:rPr lang="en-US" dirty="0" smtClean="0"/>
              <a:t>Other operational advantages</a:t>
            </a:r>
            <a:endParaRPr lang="en-US" dirty="0"/>
          </a:p>
        </p:txBody>
      </p:sp>
      <p:sp>
        <p:nvSpPr>
          <p:cNvPr id="14" name="Title 11"/>
          <p:cNvSpPr txBox="1">
            <a:spLocks/>
          </p:cNvSpPr>
          <p:nvPr/>
        </p:nvSpPr>
        <p:spPr>
          <a:xfrm>
            <a:off x="838199" y="4195869"/>
            <a:ext cx="9293352" cy="863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Scope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838198" y="5059681"/>
            <a:ext cx="10707626" cy="135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Carrying out a first (pre-)feasibility study targeting macro-regional integration of power systems via large-scale HVDC/HVAC interconnectors</a:t>
            </a:r>
          </a:p>
          <a:p>
            <a:r>
              <a:rPr lang="en-US" dirty="0" smtClean="0"/>
              <a:t>Assessing costs and benefits, potential challenges in line with a set of assumptions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595330"/>
            <a:ext cx="5481829" cy="30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8096" y="325248"/>
            <a:ext cx="5291328" cy="745828"/>
          </a:xfrm>
        </p:spPr>
        <p:txBody>
          <a:bodyPr/>
          <a:lstStyle/>
          <a:p>
            <a:r>
              <a:rPr lang="en-US" b="1" dirty="0" smtClean="0"/>
              <a:t>Region and Corridor Mapping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8095" y="1158240"/>
            <a:ext cx="4998721" cy="5315130"/>
          </a:xfrm>
        </p:spPr>
        <p:txBody>
          <a:bodyPr/>
          <a:lstStyle/>
          <a:p>
            <a:r>
              <a:rPr lang="en-US" dirty="0" smtClean="0"/>
              <a:t>Splitting into 13 macro-regions (nodes) based on geographical boundaries, basic economic indicators and existing political ties</a:t>
            </a:r>
          </a:p>
          <a:p>
            <a:endParaRPr lang="en-US" dirty="0"/>
          </a:p>
          <a:p>
            <a:r>
              <a:rPr lang="en-US" dirty="0" smtClean="0"/>
              <a:t>Transmission corridor selection (20 links) done via a-priori assessment of terrain (OHL following “easy access” routes and already existing infrastructure elements) and bathymetry (2000m max for USCs)</a:t>
            </a:r>
          </a:p>
          <a:p>
            <a:endParaRPr lang="en-US" dirty="0"/>
          </a:p>
          <a:p>
            <a:r>
              <a:rPr lang="en-US" dirty="0" smtClean="0"/>
              <a:t>Connection points coincide with existing, large-scale transmission assets (sub-stations and lines)</a:t>
            </a:r>
            <a:endParaRPr lang="en-US" dirty="0"/>
          </a:p>
        </p:txBody>
      </p:sp>
      <p:pic>
        <p:nvPicPr>
          <p:cNvPr id="4" name="Imag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608" y="428561"/>
            <a:ext cx="5564505" cy="2879725"/>
          </a:xfrm>
          <a:prstGeom prst="rect">
            <a:avLst/>
          </a:prstGeom>
        </p:spPr>
      </p:pic>
      <p:pic>
        <p:nvPicPr>
          <p:cNvPr id="5" name="Image 142"/>
          <p:cNvPicPr/>
          <p:nvPr/>
        </p:nvPicPr>
        <p:blipFill rotWithShape="1">
          <a:blip r:embed="rId3"/>
          <a:srcRect l="231" r="440"/>
          <a:stretch/>
        </p:blipFill>
        <p:spPr bwMode="auto">
          <a:xfrm>
            <a:off x="6235607" y="3411599"/>
            <a:ext cx="5564505" cy="3061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0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530160"/>
            <a:ext cx="7419975" cy="476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768096" y="325248"/>
            <a:ext cx="4974336" cy="745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Data collection &amp; Analysis</a:t>
            </a:r>
            <a:endParaRPr lang="en-US" b="1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8495" y="1774000"/>
            <a:ext cx="4718305" cy="4224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Conventional generation: WEC data on installed capacity, utilization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VRE generation: unconstrained technical potential, potential modelled via reanalysis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Demand data: WEC data on total volumes, internal data on yearly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Costs: IEA data for generation, European/Asian project data for transmission ($/km*GW)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 txBox="1">
            <a:spLocks/>
          </p:cNvSpPr>
          <p:nvPr/>
        </p:nvSpPr>
        <p:spPr>
          <a:xfrm>
            <a:off x="768096" y="325248"/>
            <a:ext cx="4974336" cy="745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Data collection &amp; Analysis</a:t>
            </a:r>
            <a:endParaRPr lang="en-US" b="1" dirty="0"/>
          </a:p>
        </p:txBody>
      </p:sp>
      <p:pic>
        <p:nvPicPr>
          <p:cNvPr id="6" name="Imag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/>
          <a:stretch/>
        </p:blipFill>
        <p:spPr bwMode="auto">
          <a:xfrm>
            <a:off x="4767072" y="1530160"/>
            <a:ext cx="7268586" cy="4468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4"/>
          <p:cNvSpPr>
            <a:spLocks noGrp="1"/>
          </p:cNvSpPr>
          <p:nvPr>
            <p:ph type="body" sz="half" idx="2"/>
          </p:nvPr>
        </p:nvSpPr>
        <p:spPr>
          <a:xfrm>
            <a:off x="158495" y="1774000"/>
            <a:ext cx="4718305" cy="4224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Conventional generation: WEC data on installed capacity, utilization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VRE generation: unconstrained technical potential, potential modelled via reanalysis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Demand data: WEC data on total volumes, internal data on yearly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Costs: IEA data for generation, European/Asian project data for transmission ($/km*GW)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8495" y="1774000"/>
            <a:ext cx="4718305" cy="4224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Conventional generation: WEC data on installed capacity, utilization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VRE generation: unconstrained technical potential, potential modelled via reanalysis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Demand data: WEC data on total volumes, internal data on yearly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Costs: IEA data for generation, European/Asian project data for transmission ($/km*GW) </a:t>
            </a:r>
            <a:endParaRPr lang="en-US" dirty="0"/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768096" y="325248"/>
            <a:ext cx="4974336" cy="745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Data collection &amp; Analysis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09" y="1774000"/>
            <a:ext cx="6010675" cy="380390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40768"/>
              </p:ext>
            </p:extLst>
          </p:nvPr>
        </p:nvGraphicFramePr>
        <p:xfrm>
          <a:off x="5651119" y="5600699"/>
          <a:ext cx="5967856" cy="795529"/>
        </p:xfrm>
        <a:graphic>
          <a:graphicData uri="http://schemas.openxmlformats.org/drawingml/2006/table">
            <a:tbl>
              <a:tblPr firstRow="1" firstCol="1" bandRow="1"/>
              <a:tblGrid>
                <a:gridCol w="715557">
                  <a:extLst>
                    <a:ext uri="{9D8B030D-6E8A-4147-A177-3AD203B41FA5}">
                      <a16:colId xmlns:a16="http://schemas.microsoft.com/office/drawing/2014/main" val="2695467790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955715264"/>
                    </a:ext>
                  </a:extLst>
                </a:gridCol>
                <a:gridCol w="930393">
                  <a:extLst>
                    <a:ext uri="{9D8B030D-6E8A-4147-A177-3AD203B41FA5}">
                      <a16:colId xmlns:a16="http://schemas.microsoft.com/office/drawing/2014/main" val="71432627"/>
                    </a:ext>
                  </a:extLst>
                </a:gridCol>
                <a:gridCol w="979362">
                  <a:extLst>
                    <a:ext uri="{9D8B030D-6E8A-4147-A177-3AD203B41FA5}">
                      <a16:colId xmlns:a16="http://schemas.microsoft.com/office/drawing/2014/main" val="2540366783"/>
                    </a:ext>
                  </a:extLst>
                </a:gridCol>
                <a:gridCol w="1371106">
                  <a:extLst>
                    <a:ext uri="{9D8B030D-6E8A-4147-A177-3AD203B41FA5}">
                      <a16:colId xmlns:a16="http://schemas.microsoft.com/office/drawing/2014/main" val="2780536192"/>
                    </a:ext>
                  </a:extLst>
                </a:gridCol>
                <a:gridCol w="930866">
                  <a:extLst>
                    <a:ext uri="{9D8B030D-6E8A-4147-A177-3AD203B41FA5}">
                      <a16:colId xmlns:a16="http://schemas.microsoft.com/office/drawing/2014/main" val="2081287331"/>
                    </a:ext>
                  </a:extLst>
                </a:gridCol>
              </a:tblGrid>
              <a:tr h="41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Cost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(M€)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DC OHL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(M€/km/GW)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DC USC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(M€/km/GW)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AC OHL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(M€/km/GW)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AC/DC Converter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(M€/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GW/SS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AC/AC 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B2B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(M€/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GW/SS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593090"/>
                  </a:ext>
                </a:extLst>
              </a:tr>
              <a:tr h="1892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Max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0,33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1,90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0,25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158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158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371552"/>
                  </a:ext>
                </a:extLst>
              </a:tr>
              <a:tr h="1892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Min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0,18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1,27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0,13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90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Calibri" panose="020F0502020204030204" pitchFamily="34" charset="0"/>
                        </a:rPr>
                        <a:t>90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358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325248"/>
            <a:ext cx="10515600" cy="745828"/>
          </a:xfrm>
        </p:spPr>
        <p:txBody>
          <a:bodyPr/>
          <a:lstStyle/>
          <a:p>
            <a:r>
              <a:rPr lang="en-US" b="1" dirty="0" smtClean="0"/>
              <a:t>Methodology and Test Cases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16271" y="1071076"/>
            <a:ext cx="5362737" cy="54022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ANTARES used as optimization tool</a:t>
            </a:r>
          </a:p>
          <a:p>
            <a:pPr lvl="1"/>
            <a:r>
              <a:rPr lang="en-US" dirty="0" smtClean="0"/>
              <a:t>no limits on sizing variables</a:t>
            </a:r>
          </a:p>
          <a:p>
            <a:pPr lvl="1"/>
            <a:r>
              <a:rPr lang="en-US" dirty="0" smtClean="0"/>
              <a:t>copper plate within regions</a:t>
            </a:r>
          </a:p>
          <a:p>
            <a:pPr lvl="1"/>
            <a:r>
              <a:rPr lang="en-US" dirty="0" smtClean="0"/>
              <a:t>flat costs across regions</a:t>
            </a:r>
          </a:p>
          <a:p>
            <a:pPr lvl="1"/>
            <a:r>
              <a:rPr lang="en-US" dirty="0" smtClean="0"/>
              <a:t>conservative demand profiles</a:t>
            </a:r>
          </a:p>
          <a:p>
            <a:pPr lvl="1"/>
            <a:r>
              <a:rPr lang="en-US" dirty="0" smtClean="0"/>
              <a:t>no actual PSO/PSS investigation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Inputs: load &amp; VRE gen. potential hourly time series, conventional gen. capacities, </a:t>
            </a:r>
            <a:r>
              <a:rPr lang="en-US" u="sng" dirty="0" smtClean="0"/>
              <a:t>annualized</a:t>
            </a:r>
            <a:r>
              <a:rPr lang="en-US" dirty="0" smtClean="0"/>
              <a:t> tech. costs, CO2 </a:t>
            </a:r>
            <a:r>
              <a:rPr lang="en-US" dirty="0" smtClean="0"/>
              <a:t>cost. BUILD-UP FROM WEC CAPS!</a:t>
            </a:r>
            <a:endParaRPr lang="en-US" dirty="0" smtClean="0"/>
          </a:p>
          <a:p>
            <a:r>
              <a:rPr lang="en-US" dirty="0" smtClean="0"/>
              <a:t>Objective function: minimize </a:t>
            </a:r>
            <a:r>
              <a:rPr lang="en-US" dirty="0"/>
              <a:t>system cost to serve </a:t>
            </a:r>
            <a:r>
              <a:rPr lang="en-US" dirty="0" smtClean="0"/>
              <a:t>given electricity demand</a:t>
            </a:r>
            <a:endParaRPr lang="en-US" dirty="0"/>
          </a:p>
          <a:p>
            <a:r>
              <a:rPr lang="en-US" dirty="0" smtClean="0"/>
              <a:t>Outputs: VRE/NG installed capacities, interconnector capacities/hourly flows, electricity generation mix, etc.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5338"/>
              </p:ext>
            </p:extLst>
          </p:nvPr>
        </p:nvGraphicFramePr>
        <p:xfrm>
          <a:off x="6096000" y="1315825"/>
          <a:ext cx="5575808" cy="54367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6128">
                  <a:extLst>
                    <a:ext uri="{9D8B030D-6E8A-4147-A177-3AD203B41FA5}">
                      <a16:colId xmlns:a16="http://schemas.microsoft.com/office/drawing/2014/main" val="345286769"/>
                    </a:ext>
                  </a:extLst>
                </a:gridCol>
                <a:gridCol w="5059680">
                  <a:extLst>
                    <a:ext uri="{9D8B030D-6E8A-4147-A177-3AD203B41FA5}">
                      <a16:colId xmlns:a16="http://schemas.microsoft.com/office/drawing/2014/main" val="2439382046"/>
                    </a:ext>
                  </a:extLst>
                </a:gridCol>
              </a:tblGrid>
              <a:tr h="3883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 we testing?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48114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case, all regions are </a:t>
                      </a:r>
                      <a:r>
                        <a:rPr lang="en-US" u="sng" dirty="0" smtClean="0"/>
                        <a:t>decoupled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772938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Regions</a:t>
                      </a:r>
                      <a:r>
                        <a:rPr lang="en-US" baseline="0" dirty="0" smtClean="0"/>
                        <a:t> can be </a:t>
                      </a:r>
                      <a:r>
                        <a:rPr lang="en-US" u="sng" baseline="0" dirty="0" smtClean="0"/>
                        <a:t>interconnected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45570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Influence of </a:t>
                      </a:r>
                      <a:r>
                        <a:rPr lang="en-US" u="sng" dirty="0" smtClean="0"/>
                        <a:t>VRE </a:t>
                      </a:r>
                      <a:r>
                        <a:rPr lang="en-US" u="sng" baseline="0" dirty="0" smtClean="0"/>
                        <a:t>potential</a:t>
                      </a:r>
                      <a:r>
                        <a:rPr lang="en-US" baseline="0" dirty="0" smtClean="0"/>
                        <a:t> in selected regions.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416425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Influence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u="sng" baseline="0" dirty="0" smtClean="0"/>
                        <a:t>transmission losses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572326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 on </a:t>
                      </a:r>
                      <a:r>
                        <a:rPr lang="en-US" u="sng" dirty="0" smtClean="0"/>
                        <a:t>transmission cost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1238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 of </a:t>
                      </a:r>
                      <a:r>
                        <a:rPr lang="en-US" u="sng" dirty="0" smtClean="0"/>
                        <a:t>daily regulated (low power)</a:t>
                      </a:r>
                      <a:r>
                        <a:rPr lang="en-US" u="sng" baseline="0" dirty="0" smtClean="0"/>
                        <a:t> </a:t>
                      </a:r>
                      <a:r>
                        <a:rPr lang="en-US" u="sng" dirty="0" smtClean="0"/>
                        <a:t>storage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75121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u="sng" baseline="0" dirty="0" smtClean="0"/>
                        <a:t>daily regulated (high power) storage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7405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Consideration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u="sng" baseline="0" dirty="0" smtClean="0"/>
                        <a:t>seasonal storage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601735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Influence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u="sng" baseline="0" dirty="0" smtClean="0"/>
                        <a:t>CO2 price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48860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Solar</a:t>
                      </a:r>
                      <a:r>
                        <a:rPr lang="en-US" u="sng" baseline="0" dirty="0" smtClean="0"/>
                        <a:t> PV </a:t>
                      </a:r>
                      <a:r>
                        <a:rPr lang="en-US" baseline="0" dirty="0" smtClean="0"/>
                        <a:t>deployments only.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08865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VRE</a:t>
                      </a:r>
                      <a:r>
                        <a:rPr lang="en-US" dirty="0" smtClean="0"/>
                        <a:t> deployments only.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236727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US-Russia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u="sng" baseline="0" dirty="0" smtClean="0"/>
                        <a:t>geopolitical impact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45919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r>
                        <a:rPr lang="en-US" baseline="0" dirty="0" smtClean="0"/>
                        <a:t> on </a:t>
                      </a:r>
                      <a:r>
                        <a:rPr lang="en-US" u="sng" baseline="0" dirty="0" smtClean="0"/>
                        <a:t>EUMENA transmission costs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81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1887" y="227712"/>
            <a:ext cx="9434865" cy="745828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– Case 0 (Isolated regions)</a:t>
            </a:r>
            <a:endParaRPr lang="en-US" b="1" dirty="0"/>
          </a:p>
        </p:txBody>
      </p:sp>
      <p:pic>
        <p:nvPicPr>
          <p:cNvPr id="5" name="Image 3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/>
          <a:stretch/>
        </p:blipFill>
        <p:spPr bwMode="auto">
          <a:xfrm>
            <a:off x="309086" y="1118538"/>
            <a:ext cx="2880000" cy="183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3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"/>
          <a:stretch/>
        </p:blipFill>
        <p:spPr bwMode="auto">
          <a:xfrm>
            <a:off x="309086" y="3065491"/>
            <a:ext cx="2880000" cy="176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3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" y="4949282"/>
            <a:ext cx="2880000" cy="184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16" y="1118538"/>
            <a:ext cx="7715370" cy="43802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36720" y="5783843"/>
            <a:ext cx="3849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Interconnection cap. : 0 GW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Interconnection cost : 0 B€/year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60461" y="5560032"/>
            <a:ext cx="3458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System cost     : 54 €/MWh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RES share       : 53 %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CO2 emissions:</a:t>
            </a:r>
            <a:r>
              <a:rPr lang="en-US" dirty="0" smtClean="0"/>
              <a:t> </a:t>
            </a:r>
            <a:r>
              <a:rPr lang="en-US" sz="2000" dirty="0">
                <a:solidFill>
                  <a:schemeClr val="tx2"/>
                </a:solidFill>
              </a:rPr>
              <a:t>850 Mt/year</a:t>
            </a:r>
          </a:p>
        </p:txBody>
      </p:sp>
    </p:spTree>
    <p:extLst>
      <p:ext uri="{BB962C8B-B14F-4D97-AF65-F5344CB8AC3E}">
        <p14:creationId xmlns:p14="http://schemas.microsoft.com/office/powerpoint/2010/main" val="21560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1887" y="227712"/>
            <a:ext cx="9434865" cy="745828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– Case 1 (The value of interconnections)</a:t>
            </a:r>
            <a:endParaRPr lang="en-US" b="1" dirty="0"/>
          </a:p>
        </p:txBody>
      </p:sp>
      <p:pic>
        <p:nvPicPr>
          <p:cNvPr id="5" name="Image 3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20" y="1118538"/>
            <a:ext cx="2874932" cy="183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3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824" y="3065491"/>
            <a:ext cx="2848523" cy="176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3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86" y="4954716"/>
            <a:ext cx="2880000" cy="183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538" y="1118538"/>
            <a:ext cx="7713926" cy="43802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36720" y="5783843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Interconnection cap. : 2600 GW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Interconnection cost : 104 B€/year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08055" y="5560032"/>
            <a:ext cx="458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System cost     : 48 €/MWh (-6 </a:t>
            </a:r>
            <a:r>
              <a:rPr lang="en-US" sz="2000" dirty="0">
                <a:solidFill>
                  <a:schemeClr val="tx2"/>
                </a:solidFill>
              </a:rPr>
              <a:t>€/</a:t>
            </a:r>
            <a:r>
              <a:rPr lang="en-US" sz="2000" dirty="0" smtClean="0">
                <a:solidFill>
                  <a:schemeClr val="tx2"/>
                </a:solidFill>
              </a:rPr>
              <a:t>MWh)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RES share       : 76% (+23%)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CO2 emissions: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343 Mt/y. (-510 Mt/y.)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CIGRE STATISTICS REPORT_301018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E-CIGRE STATISTICS REPORT_301018</Template>
  <TotalTime>0</TotalTime>
  <Words>823</Words>
  <Application>Microsoft Office PowerPoint</Application>
  <PresentationFormat>Widescreen</PresentationFormat>
  <Paragraphs>138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MS Mincho</vt:lpstr>
      <vt:lpstr>Tahoma</vt:lpstr>
      <vt:lpstr>Wingdings</vt:lpstr>
      <vt:lpstr>E-CIGRE STATISTICS REPORT_301018</vt:lpstr>
      <vt:lpstr>PowerPoint Presentation</vt:lpstr>
      <vt:lpstr>Motivation (…beyond climate concerns, resource depletion, etc.)</vt:lpstr>
      <vt:lpstr>Region and Corridor Mapping</vt:lpstr>
      <vt:lpstr>PowerPoint Presentation</vt:lpstr>
      <vt:lpstr>PowerPoint Presentation</vt:lpstr>
      <vt:lpstr>PowerPoint Presentation</vt:lpstr>
      <vt:lpstr>Methodology and Test Cases</vt:lpstr>
      <vt:lpstr>Results – Case 0 (Isolated regions)</vt:lpstr>
      <vt:lpstr>Results – Case 1 (The value of interconnections)</vt:lpstr>
      <vt:lpstr>Results – Case 10 (100% VRE system)</vt:lpstr>
      <vt:lpstr>Challenges &amp; Follow-up…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CIGRE webinars</dc:title>
  <dc:creator>Philippe Adam</dc:creator>
  <cp:lastModifiedBy>David Radu</cp:lastModifiedBy>
  <cp:revision>64</cp:revision>
  <dcterms:created xsi:type="dcterms:W3CDTF">2019-01-10T13:54:19Z</dcterms:created>
  <dcterms:modified xsi:type="dcterms:W3CDTF">2019-03-17T16:02:05Z</dcterms:modified>
</cp:coreProperties>
</file>