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1"/>
    <p:restoredTop sz="94304"/>
  </p:normalViewPr>
  <p:slideViewPr>
    <p:cSldViewPr snapToGrid="0" snapToObjects="1">
      <p:cViewPr varScale="1">
        <p:scale>
          <a:sx n="61" d="100"/>
          <a:sy n="61" d="100"/>
        </p:scale>
        <p:origin x="22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7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336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332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9366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15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565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453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2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5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6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4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455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3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8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00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9D558-C82C-C246-BDD9-3B9C6759C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146" y="2542478"/>
            <a:ext cx="9253654" cy="1490186"/>
          </a:xfrm>
        </p:spPr>
        <p:txBody>
          <a:bodyPr>
            <a:normAutofit fontScale="90000"/>
          </a:bodyPr>
          <a:lstStyle/>
          <a:p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r>
              <a:rPr lang="fr-FR" sz="3100" b="1" dirty="0"/>
              <a:t> </a:t>
            </a:r>
            <a:br>
              <a:rPr lang="en-CA" dirty="0"/>
            </a:br>
            <a:r>
              <a:rPr lang="fr-CA" sz="3200" b="1" dirty="0"/>
              <a:t>Plateformes numériques transnationales et commerce mondial des produits culturels : </a:t>
            </a:r>
            <a:br>
              <a:rPr lang="fr-CA" sz="3200" b="1" dirty="0"/>
            </a:br>
            <a:r>
              <a:rPr lang="fr-CA" sz="3200" b="1" dirty="0"/>
              <a:t>réguler ou ne pas réguler ?</a:t>
            </a:r>
            <a:endParaRPr lang="fr-CA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D21402-516D-BE49-BBA0-3FB4011C1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489605"/>
          </a:xfrm>
        </p:spPr>
        <p:txBody>
          <a:bodyPr/>
          <a:lstStyle/>
          <a:p>
            <a:r>
              <a:rPr lang="en-US" dirty="0" err="1"/>
              <a:t>Antonios</a:t>
            </a:r>
            <a:r>
              <a:rPr lang="en-US" dirty="0"/>
              <a:t> </a:t>
            </a:r>
            <a:r>
              <a:rPr lang="en-US" dirty="0" err="1"/>
              <a:t>vlassis</a:t>
            </a:r>
            <a:endParaRPr lang="en-US" dirty="0"/>
          </a:p>
          <a:p>
            <a:r>
              <a:rPr lang="en-US" dirty="0"/>
              <a:t>Center for international relations studies - UNIVERSITÉ de liege</a:t>
            </a:r>
          </a:p>
          <a:p>
            <a:r>
              <a:rPr lang="en-US" dirty="0"/>
              <a:t>UQAM, 06 DECEMBRE 2018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8E3D5D-4DF2-AE4E-89B2-22B4B0B92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088" y="1"/>
            <a:ext cx="4073912" cy="19458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8FD633-0B4E-F44F-ADB0-4A347CB5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502"/>
            <a:ext cx="4728117" cy="18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7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5E68AF-25B3-5E41-AF0B-4DE69DA6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70" y="537582"/>
            <a:ext cx="5028426" cy="4533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709865-6838-BE47-AEA8-177DECF0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691" y="537582"/>
            <a:ext cx="4946804" cy="24063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01BD447-9BAE-EE48-BCD8-8F435B98E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691" y="3367669"/>
            <a:ext cx="4946804" cy="30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03D11-4333-0940-B320-6FFE85CB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56117"/>
            <a:ext cx="9404723" cy="1271239"/>
          </a:xfrm>
        </p:spPr>
        <p:txBody>
          <a:bodyPr/>
          <a:lstStyle/>
          <a:p>
            <a:r>
              <a:rPr lang="fr-CA" b="1" dirty="0"/>
              <a:t>Culture et commerce : </a:t>
            </a:r>
            <a:r>
              <a:rPr lang="fr-CA" b="1" i="1" dirty="0"/>
              <a:t>un long dimanche des fiançailles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E1BDD2-523C-BB49-9ADF-7FB38DA5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>
            <a:normAutofit fontScale="92500" lnSpcReduction="20000"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r>
              <a:rPr lang="fr-CA" dirty="0" err="1"/>
              <a:t>Dejà</a:t>
            </a:r>
            <a:r>
              <a:rPr lang="fr-CA" dirty="0"/>
              <a:t>, en 1996, </a:t>
            </a:r>
            <a:r>
              <a:rPr lang="fr-CA" b="1" dirty="0"/>
              <a:t>Jack </a:t>
            </a:r>
            <a:r>
              <a:rPr lang="fr-CA" b="1" dirty="0" err="1"/>
              <a:t>Valenti</a:t>
            </a:r>
            <a:r>
              <a:rPr lang="fr-CA" b="1" dirty="0"/>
              <a:t>, </a:t>
            </a:r>
            <a:r>
              <a:rPr lang="fr-CA" dirty="0"/>
              <a:t>le représentant de la MPAA interrogé au Festival de Deauville a déclaré que « l’Europe ne pourra pas se protéger de l’invasion audiovisuelle en dressant des quotas de diffusion et de production. L’avènement de la télévision numérique rend ces mesures illusoires »</a:t>
            </a:r>
            <a:r>
              <a:rPr lang="en-CA" dirty="0"/>
              <a:t> </a:t>
            </a:r>
          </a:p>
          <a:p>
            <a:r>
              <a:rPr lang="fr-CA" dirty="0"/>
              <a:t>Esquiver les liens entre identité culturelle et services numériques ; </a:t>
            </a:r>
            <a:r>
              <a:rPr lang="fr-CA" b="1" dirty="0"/>
              <a:t>lier le sort de ce type des services à celui du commerce électronique </a:t>
            </a:r>
            <a:r>
              <a:rPr lang="fr-CA" dirty="0"/>
              <a:t>représente la porte ouverte à la </a:t>
            </a:r>
            <a:r>
              <a:rPr lang="fr-CA" dirty="0" err="1"/>
              <a:t>delégitimation</a:t>
            </a:r>
            <a:r>
              <a:rPr lang="fr-CA" dirty="0"/>
              <a:t> des politiques culturelles</a:t>
            </a:r>
            <a:r>
              <a:rPr lang="en-CA" dirty="0"/>
              <a:t>  </a:t>
            </a:r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A8DC04-CE14-C547-93D0-6F664C98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512" y="0"/>
            <a:ext cx="2936488" cy="3390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99865B-D85D-8745-A396-A90F1E50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20" y="2340129"/>
            <a:ext cx="3292732" cy="19863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4A5694-F2C4-464D-A693-B0CB196A9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852" y="4482790"/>
            <a:ext cx="2142147" cy="19942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B52C4A-0439-9B4D-8C5D-7EF4FD45A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472" y="2340129"/>
            <a:ext cx="3810000" cy="21470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880B265-C6AA-2042-8D0A-1EDBB3CA4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6" y="2299706"/>
            <a:ext cx="1892483" cy="20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FFD49-609C-0E46-89A0-DD65FC05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4638"/>
          </a:xfrm>
        </p:spPr>
        <p:txBody>
          <a:bodyPr/>
          <a:lstStyle/>
          <a:p>
            <a:r>
              <a:rPr lang="fr-FR" b="1" dirty="0"/>
              <a:t>Vacillement d’un discours dominant</a:t>
            </a:r>
            <a:br>
              <a:rPr lang="en-CA" dirty="0"/>
            </a:br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AC32646-904A-9646-B06A-A76FFABA0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0527" y="4021870"/>
            <a:ext cx="4631473" cy="281382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4EB858-85A7-604B-86AC-FBC5E6CFB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095"/>
            <a:ext cx="2163337" cy="26641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AE9842-6F10-F34F-82B3-BA60C205B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395" y="2115295"/>
            <a:ext cx="4179074" cy="24277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8D72EA4-5987-C840-A9ED-9323A5F41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51140"/>
            <a:ext cx="3300761" cy="19068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552C543-579F-4549-A0B0-090E91BBC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878" y="4661210"/>
            <a:ext cx="3925229" cy="219678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70F5853-2A2B-E34C-AFDA-76723A2DA5BC}"/>
              </a:ext>
            </a:extLst>
          </p:cNvPr>
          <p:cNvSpPr txBox="1"/>
          <p:nvPr/>
        </p:nvSpPr>
        <p:spPr>
          <a:xfrm>
            <a:off x="8262921" y="273194"/>
            <a:ext cx="3575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</a:t>
            </a:r>
            <a:r>
              <a:rPr lang="en-GB" b="1" i="1" dirty="0"/>
              <a:t>if implemented as proposed, Article 13 threatens hundreds of thousands of jobs, European Creators, businesses, artists and everyone they employ</a:t>
            </a:r>
            <a:r>
              <a:rPr lang="en-GB" b="1" dirty="0"/>
              <a:t>” </a:t>
            </a:r>
          </a:p>
          <a:p>
            <a:r>
              <a:rPr lang="en-GB" dirty="0"/>
              <a:t>YouTube CEO Susan </a:t>
            </a:r>
            <a:r>
              <a:rPr lang="en-GB" dirty="0" err="1"/>
              <a:t>Wojcicki</a:t>
            </a:r>
            <a:r>
              <a:rPr lang="en-CA" dirty="0"/>
              <a:t> , 22 </a:t>
            </a:r>
            <a:r>
              <a:rPr lang="en-CA" dirty="0" err="1"/>
              <a:t>octobre</a:t>
            </a:r>
            <a:r>
              <a:rPr lang="en-CA" dirty="0"/>
              <a:t> 2018</a:t>
            </a:r>
            <a:endParaRPr lang="en-GB" dirty="0"/>
          </a:p>
          <a:p>
            <a:endParaRPr lang="en-US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5ACDDD3-E89B-A146-A27C-E33740E81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5215" y="2548053"/>
            <a:ext cx="2573531" cy="12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3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A36FF-BBAD-5841-A183-80E7F5B6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0823"/>
          </a:xfrm>
        </p:spPr>
        <p:txBody>
          <a:bodyPr/>
          <a:lstStyle/>
          <a:p>
            <a:r>
              <a:rPr lang="fr-CA" b="1" dirty="0"/>
              <a:t>Construire un agenda multilatéral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D19083A-578C-D442-9F99-64F10E5A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5776"/>
            <a:ext cx="8709761" cy="464262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En juin 2017, la Conférence des Parties à la CDCE a approuvé des directives opérationnelles qui offrent « </a:t>
            </a:r>
            <a:r>
              <a:rPr lang="fr-FR" b="1" dirty="0"/>
              <a:t>un cadre stratégique pour la compréhension, l’interprétation et la mise en œuvre de la CDCE dans un environnement numérique</a:t>
            </a:r>
            <a:r>
              <a:rPr lang="fr-FR" dirty="0"/>
              <a:t> »</a:t>
            </a:r>
            <a:r>
              <a:rPr lang="en-CA" dirty="0"/>
              <a:t> </a:t>
            </a:r>
          </a:p>
          <a:p>
            <a:r>
              <a:rPr lang="fr-FR" dirty="0"/>
              <a:t>Les directives opérationnelles réaffirment </a:t>
            </a:r>
            <a:r>
              <a:rPr lang="fr-FR" b="1" dirty="0"/>
              <a:t>la reconnaissance de la double nature (culturelle et économique) des biens et services culturels « quels que soient les moyens et les technologies utilisés</a:t>
            </a:r>
            <a:r>
              <a:rPr lang="fr-FR" dirty="0"/>
              <a:t> » et le droit souverain des Parties de mettre en œuvre des </a:t>
            </a:r>
            <a:r>
              <a:rPr lang="fr-FR" b="1" dirty="0"/>
              <a:t>politiques culturelles </a:t>
            </a:r>
            <a:r>
              <a:rPr lang="fr-FR" dirty="0"/>
              <a:t>en matière de protection et de promotion de la diversité des expressions culturelles </a:t>
            </a:r>
            <a:r>
              <a:rPr lang="fr-FR" b="1" dirty="0"/>
              <a:t>dans l’environnement numérique</a:t>
            </a:r>
            <a:r>
              <a:rPr lang="fr-FR" dirty="0"/>
              <a:t>.</a:t>
            </a:r>
          </a:p>
          <a:p>
            <a:endParaRPr lang="en-US" dirty="0"/>
          </a:p>
          <a:p>
            <a:r>
              <a:rPr lang="fr-CA" b="1" dirty="0"/>
              <a:t>Reconnaissance multilatérale</a:t>
            </a:r>
          </a:p>
          <a:p>
            <a:r>
              <a:rPr lang="fr-CA" b="1" dirty="0"/>
              <a:t>Projet organisateur commun</a:t>
            </a:r>
          </a:p>
          <a:p>
            <a:r>
              <a:rPr lang="fr-CA" b="1" dirty="0"/>
              <a:t>Base de légitimation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A5D939-7321-BB4B-BC18-2AFDBE4A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073" y="0"/>
            <a:ext cx="2378927" cy="24755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2BFC46-E4D8-C049-B2C0-DC8568C44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880" y="4906538"/>
            <a:ext cx="5017120" cy="19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0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D77AE-DC2D-6741-A8A0-698C421E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6219"/>
          </a:xfrm>
        </p:spPr>
        <p:txBody>
          <a:bodyPr/>
          <a:lstStyle/>
          <a:p>
            <a:r>
              <a:rPr lang="fr-CA" b="1" dirty="0"/>
              <a:t>Changement des rapports de force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13788-0305-9943-B2BC-553614EA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nouveau gouvernement Trudeau a signé </a:t>
            </a:r>
            <a:r>
              <a:rPr lang="fr-FR" b="1" dirty="0"/>
              <a:t>des lettres d’accompagnement</a:t>
            </a:r>
            <a:r>
              <a:rPr lang="fr-FR" dirty="0"/>
              <a:t> (</a:t>
            </a:r>
            <a:r>
              <a:rPr lang="fr-FR" i="1" dirty="0" err="1"/>
              <a:t>side</a:t>
            </a:r>
            <a:r>
              <a:rPr lang="fr-FR" i="1" dirty="0"/>
              <a:t> </a:t>
            </a:r>
            <a:r>
              <a:rPr lang="fr-FR" i="1" dirty="0" err="1"/>
              <a:t>letters</a:t>
            </a:r>
            <a:r>
              <a:rPr lang="fr-FR" dirty="0"/>
              <a:t>) avec les dix autres pays signataires du PTP afin de maintenir le droit d’adopter et mettre en place des mesures pour le contenu culturel canadien dans les plateformes numériques. </a:t>
            </a:r>
          </a:p>
          <a:p>
            <a:r>
              <a:rPr lang="fr-FR" dirty="0"/>
              <a:t>Le </a:t>
            </a:r>
            <a:r>
              <a:rPr lang="fr-FR" b="1" dirty="0" err="1"/>
              <a:t>Brexit</a:t>
            </a:r>
            <a:r>
              <a:rPr lang="fr-FR" dirty="0"/>
              <a:t> affaiblit l’alliance des pays européens qui prônait une régulation économique du secteur culturel et les effets bénéfiques de la libéralisation et de la concurrence sur ce secteur. 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675BAE-94AB-6147-BE04-CEF5BE1A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36" y="5443654"/>
            <a:ext cx="4542263" cy="14143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3F81C8-2CF8-DD4E-8462-621A8AC5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5678"/>
            <a:ext cx="4884132" cy="15723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1DEE62-06A4-3C47-B853-57227AA49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852" y="0"/>
            <a:ext cx="2142147" cy="27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4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B9807-D977-6B46-904E-AD98BA9F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07391"/>
            <a:ext cx="9404723" cy="1041545"/>
          </a:xfrm>
        </p:spPr>
        <p:txBody>
          <a:bodyPr/>
          <a:lstStyle/>
          <a:p>
            <a:r>
              <a:rPr lang="fr-CA" b="1" dirty="0"/>
              <a:t>L’expertise au service de la régulation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C71E42-540E-3D4E-8A2D-C577C36CF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80 % des films UE sont disponibles dans trois pays ou moins</a:t>
            </a:r>
            <a:r>
              <a:rPr lang="en-CA" dirty="0"/>
              <a:t> ; </a:t>
            </a:r>
            <a:r>
              <a:rPr lang="fr-FR" dirty="0"/>
              <a:t>80 % des films US sont disponibles dans 11 pays ou moins</a:t>
            </a:r>
            <a:r>
              <a:rPr lang="en-CA" dirty="0"/>
              <a:t>. </a:t>
            </a:r>
            <a:endParaRPr lang="fr-FR" dirty="0"/>
          </a:p>
          <a:p>
            <a:r>
              <a:rPr lang="fr-FR" dirty="0"/>
              <a:t>Sur une analyse des 37 catalogues de VOD, les films UE représentent </a:t>
            </a:r>
            <a:r>
              <a:rPr lang="fr-FR" b="1" dirty="0"/>
              <a:t>une part de 19 %, </a:t>
            </a:r>
            <a:r>
              <a:rPr lang="fr-FR" dirty="0"/>
              <a:t>contre 61 % pour les films US et 14 % pour d’autres films non UE et US</a:t>
            </a:r>
            <a:r>
              <a:rPr lang="en-CA" dirty="0"/>
              <a:t> </a:t>
            </a:r>
          </a:p>
          <a:p>
            <a:r>
              <a:rPr lang="fr-FR" dirty="0"/>
              <a:t>Parmi les 197 services en </a:t>
            </a:r>
            <a:r>
              <a:rPr lang="fr-FR" dirty="0" err="1"/>
              <a:t>VoD</a:t>
            </a:r>
            <a:r>
              <a:rPr lang="fr-FR" dirty="0"/>
              <a:t> qui sont actifs en Europe, </a:t>
            </a:r>
            <a:r>
              <a:rPr lang="fr-FR" b="1" dirty="0" err="1"/>
              <a:t>Netflix</a:t>
            </a:r>
            <a:r>
              <a:rPr lang="fr-FR" b="1" dirty="0"/>
              <a:t> et Amazon représentent déjà 67 % </a:t>
            </a:r>
            <a:r>
              <a:rPr lang="fr-FR" dirty="0"/>
              <a:t>du nombre total des abonnés</a:t>
            </a:r>
            <a:r>
              <a:rPr lang="en-CA" dirty="0"/>
              <a:t> </a:t>
            </a:r>
          </a:p>
          <a:p>
            <a:r>
              <a:rPr lang="fr-FR" b="1" dirty="0"/>
              <a:t>3,5 % de films français</a:t>
            </a:r>
            <a:r>
              <a:rPr lang="fr-FR" dirty="0"/>
              <a:t> sur les catalogues de </a:t>
            </a:r>
            <a:r>
              <a:rPr lang="fr-FR" dirty="0" err="1"/>
              <a:t>Netflix</a:t>
            </a:r>
            <a:r>
              <a:rPr lang="fr-FR" dirty="0"/>
              <a:t> et iTunes (dans les 28 pays de l’UE - hors France)</a:t>
            </a:r>
            <a:r>
              <a:rPr lang="en-CA" dirty="0"/>
              <a:t> 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8F4290-CA2D-DF40-9502-188953EC7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94" y="0"/>
            <a:ext cx="4007005" cy="1895707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B85A907-FB13-A24F-AFD6-A49847DA8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0839" y="5193371"/>
            <a:ext cx="2319454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2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6E3D8-2788-C841-AC36-81763D9E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85089"/>
            <a:ext cx="9404723" cy="840823"/>
          </a:xfrm>
        </p:spPr>
        <p:txBody>
          <a:bodyPr/>
          <a:lstStyle/>
          <a:p>
            <a:r>
              <a:rPr lang="fr-CA" b="1" dirty="0"/>
              <a:t>Et au-delà de l’UE et de l’Amérique du Nord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7E966C-AC9E-C943-AC24-EDE83733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9" y="1542986"/>
            <a:ext cx="10667377" cy="17142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i="1" dirty="0"/>
              <a:t>Australian content in SVOD catalogs: availability and discoverability </a:t>
            </a:r>
          </a:p>
          <a:p>
            <a:pPr marL="0" indent="0">
              <a:buNone/>
            </a:pPr>
            <a:r>
              <a:rPr lang="en-CA" i="1" dirty="0"/>
              <a:t>2018 edition, </a:t>
            </a:r>
            <a:r>
              <a:rPr lang="en-CA" dirty="0"/>
              <a:t>Authors: </a:t>
            </a:r>
            <a:r>
              <a:rPr lang="en-CA" dirty="0" err="1"/>
              <a:t>Dr</a:t>
            </a:r>
            <a:r>
              <a:rPr lang="en-CA" dirty="0"/>
              <a:t> Ramon Lobato and Alexa </a:t>
            </a:r>
            <a:r>
              <a:rPr lang="en-CA" dirty="0" err="1"/>
              <a:t>Scarlata</a:t>
            </a:r>
            <a:r>
              <a:rPr lang="en-CA" dirty="0"/>
              <a:t> </a:t>
            </a:r>
          </a:p>
          <a:p>
            <a:pPr marL="0" indent="0">
              <a:buNone/>
            </a:pPr>
            <a:r>
              <a:rPr lang="en-CA" dirty="0"/>
              <a:t>School of Media and Communication, RMIT University </a:t>
            </a:r>
            <a:br>
              <a:rPr lang="en-CA" dirty="0"/>
            </a:br>
            <a:endParaRPr lang="en-CA" dirty="0"/>
          </a:p>
          <a:p>
            <a:r>
              <a:rPr lang="en-CA" b="1" dirty="0"/>
              <a:t>The Australian Netflix catalog features 82 Australian titles. This equates to 1.6% of the catalog. The Stan catalog features 172 Australian titles, which amount to 11.1% of the catalog (22 August 2018). </a:t>
            </a:r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EE199B-0E25-6E4D-9CC1-BA535B19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688" y="3434576"/>
            <a:ext cx="2321312" cy="3423424"/>
          </a:xfrm>
          <a:prstGeom prst="rect">
            <a:avLst/>
          </a:prstGeom>
        </p:spPr>
      </p:pic>
      <p:grpSp>
        <p:nvGrpSpPr>
          <p:cNvPr id="91" name="Group 12">
            <a:extLst>
              <a:ext uri="{FF2B5EF4-FFF2-40B4-BE49-F238E27FC236}">
                <a16:creationId xmlns:a16="http://schemas.microsoft.com/office/drawing/2014/main" id="{F2B12311-BB1B-D046-AB8A-31F705D4A4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702" y="3257217"/>
            <a:ext cx="8851576" cy="3600783"/>
            <a:chOff x="1061" y="440"/>
            <a:chExt cx="9938" cy="5566"/>
          </a:xfrm>
        </p:grpSpPr>
        <p:cxnSp>
          <p:nvCxnSpPr>
            <p:cNvPr id="93" name="Line 38">
              <a:extLst>
                <a:ext uri="{FF2B5EF4-FFF2-40B4-BE49-F238E27FC236}">
                  <a16:creationId xmlns:a16="http://schemas.microsoft.com/office/drawing/2014/main" id="{30668327-025D-0846-9DD4-FA53A0CB310F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459" y="4947"/>
              <a:ext cx="531" cy="0"/>
            </a:xfrm>
            <a:prstGeom prst="line">
              <a:avLst/>
            </a:prstGeom>
            <a:noFill/>
            <a:ln w="3352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Line 37">
              <a:extLst>
                <a:ext uri="{FF2B5EF4-FFF2-40B4-BE49-F238E27FC236}">
                  <a16:creationId xmlns:a16="http://schemas.microsoft.com/office/drawing/2014/main" id="{C0E0E2B5-8D89-8A4D-ACA2-866DB562EF43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446" y="4949"/>
              <a:ext cx="531" cy="0"/>
            </a:xfrm>
            <a:prstGeom prst="line">
              <a:avLst/>
            </a:prstGeom>
            <a:noFill/>
            <a:ln w="3200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Line 36">
              <a:extLst>
                <a:ext uri="{FF2B5EF4-FFF2-40B4-BE49-F238E27FC236}">
                  <a16:creationId xmlns:a16="http://schemas.microsoft.com/office/drawing/2014/main" id="{EBDEEB95-8D59-3246-B073-B4B87E4FB9AB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7421" y="4932"/>
              <a:ext cx="530" cy="0"/>
            </a:xfrm>
            <a:prstGeom prst="line">
              <a:avLst/>
            </a:prstGeom>
            <a:noFill/>
            <a:ln w="5334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Line 35">
              <a:extLst>
                <a:ext uri="{FF2B5EF4-FFF2-40B4-BE49-F238E27FC236}">
                  <a16:creationId xmlns:a16="http://schemas.microsoft.com/office/drawing/2014/main" id="{E717D1A1-ABA3-AF42-9EB1-D9C10D1634CD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9408" y="4922"/>
              <a:ext cx="530" cy="0"/>
            </a:xfrm>
            <a:prstGeom prst="line">
              <a:avLst/>
            </a:prstGeom>
            <a:noFill/>
            <a:ln w="6553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1DCD45E-93BF-044B-9E77-F0127A43C1F4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121" y="2710"/>
              <a:ext cx="531" cy="2264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4C01208-C21F-1649-9FE8-49908B60D4F0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108" y="1971"/>
              <a:ext cx="531" cy="300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9AE271C-6197-9840-A792-5C6401CE21D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8083" y="4093"/>
              <a:ext cx="531" cy="8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62B3F80-A542-E24D-AB1F-0069D29C6F34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70" y="4037"/>
              <a:ext cx="531" cy="93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cxnSp>
          <p:nvCxnSpPr>
            <p:cNvPr id="101" name="Line 30">
              <a:extLst>
                <a:ext uri="{FF2B5EF4-FFF2-40B4-BE49-F238E27FC236}">
                  <a16:creationId xmlns:a16="http://schemas.microsoft.com/office/drawing/2014/main" id="{CE9BA40C-C5DD-E841-874E-E87E63C5AB83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61" y="4974"/>
              <a:ext cx="9938" cy="0"/>
            </a:xfrm>
            <a:prstGeom prst="line">
              <a:avLst/>
            </a:prstGeom>
            <a:noFill/>
            <a:ln w="6096">
              <a:solidFill>
                <a:srgbClr val="8888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21F483C-5B68-0F40-B2DE-5A5BD5A917A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867" y="1045"/>
              <a:ext cx="101" cy="1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485C514-E82B-534B-9626-EC0338BB20EF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477" y="1045"/>
              <a:ext cx="101" cy="10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pic>
          <p:nvPicPr>
            <p:cNvPr id="104" name="Picture 27">
              <a:extLst>
                <a:ext uri="{FF2B5EF4-FFF2-40B4-BE49-F238E27FC236}">
                  <a16:creationId xmlns:a16="http://schemas.microsoft.com/office/drawing/2014/main" id="{5D761106-5F7D-5547-9494-D4CCE92E995A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5277"/>
              <a:ext cx="3304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26">
              <a:extLst>
                <a:ext uri="{FF2B5EF4-FFF2-40B4-BE49-F238E27FC236}">
                  <a16:creationId xmlns:a16="http://schemas.microsoft.com/office/drawing/2014/main" id="{BB113CB6-76A9-314A-9BB7-177B23A809F2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" y="5310"/>
              <a:ext cx="21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Text Box 25">
              <a:extLst>
                <a:ext uri="{FF2B5EF4-FFF2-40B4-BE49-F238E27FC236}">
                  <a16:creationId xmlns:a16="http://schemas.microsoft.com/office/drawing/2014/main" id="{40EDF4A3-374D-7E4B-928A-E796231CCB0C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9783" y="5096"/>
              <a:ext cx="46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115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2018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7" name="Text Box 24">
              <a:extLst>
                <a:ext uri="{FF2B5EF4-FFF2-40B4-BE49-F238E27FC236}">
                  <a16:creationId xmlns:a16="http://schemas.microsoft.com/office/drawing/2014/main" id="{1D61D223-60D8-BE42-B04E-B39C4163A7FC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7795" y="5096"/>
              <a:ext cx="46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115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2017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8" name="Text Box 23">
              <a:extLst>
                <a:ext uri="{FF2B5EF4-FFF2-40B4-BE49-F238E27FC236}">
                  <a16:creationId xmlns:a16="http://schemas.microsoft.com/office/drawing/2014/main" id="{F25FCA8E-926D-A043-94AF-52EBF364DA4F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3819" y="5096"/>
              <a:ext cx="46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115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2018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9" name="Text Box 22">
              <a:extLst>
                <a:ext uri="{FF2B5EF4-FFF2-40B4-BE49-F238E27FC236}">
                  <a16:creationId xmlns:a16="http://schemas.microsoft.com/office/drawing/2014/main" id="{371D5DB0-95E6-B641-96A1-D9751E448BCE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1832" y="5096"/>
              <a:ext cx="46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115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2017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0" name="Text Box 21">
              <a:extLst>
                <a:ext uri="{FF2B5EF4-FFF2-40B4-BE49-F238E27FC236}">
                  <a16:creationId xmlns:a16="http://schemas.microsoft.com/office/drawing/2014/main" id="{849B544D-26AD-164F-BB00-1C7896020C11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9522" y="4578"/>
              <a:ext cx="32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7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Trebuchet MS" panose="020B0703020202090204" pitchFamily="34" charset="0"/>
                  <a:ea typeface="Arial" panose="020B0604020202020204" pitchFamily="34" charset="0"/>
                </a:rPr>
                <a:t>172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1" name="Text Box 20">
              <a:extLst>
                <a:ext uri="{FF2B5EF4-FFF2-40B4-BE49-F238E27FC236}">
                  <a16:creationId xmlns:a16="http://schemas.microsoft.com/office/drawing/2014/main" id="{4BA5EE52-C625-2447-97A2-C194991DE2C4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7534" y="4599"/>
              <a:ext cx="32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7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Trebuchet MS" panose="020B0703020202090204" pitchFamily="34" charset="0"/>
                  <a:ea typeface="Arial" panose="020B0604020202020204" pitchFamily="34" charset="0"/>
                </a:rPr>
                <a:t>138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2" name="Text Box 19">
              <a:extLst>
                <a:ext uri="{FF2B5EF4-FFF2-40B4-BE49-F238E27FC236}">
                  <a16:creationId xmlns:a16="http://schemas.microsoft.com/office/drawing/2014/main" id="{570A598D-E0FC-C74B-92DA-D5DB043AFD97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3609" y="4632"/>
              <a:ext cx="22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7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Trebuchet MS" panose="020B0703020202090204" pitchFamily="34" charset="0"/>
                  <a:ea typeface="Arial" panose="020B0604020202020204" pitchFamily="34" charset="0"/>
                </a:rPr>
                <a:t>82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3" name="Text Box 18">
              <a:extLst>
                <a:ext uri="{FF2B5EF4-FFF2-40B4-BE49-F238E27FC236}">
                  <a16:creationId xmlns:a16="http://schemas.microsoft.com/office/drawing/2014/main" id="{C32D08C5-2E17-B547-90D2-DF37CF51E5E5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1620" y="4629"/>
              <a:ext cx="22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7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Trebuchet MS" panose="020B0703020202090204" pitchFamily="34" charset="0"/>
                  <a:ea typeface="Arial" panose="020B0604020202020204" pitchFamily="34" charset="0"/>
                </a:rPr>
                <a:t>88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4" name="Text Box 17">
              <a:extLst>
                <a:ext uri="{FF2B5EF4-FFF2-40B4-BE49-F238E27FC236}">
                  <a16:creationId xmlns:a16="http://schemas.microsoft.com/office/drawing/2014/main" id="{D754AAAE-5C25-4C42-A138-1C77F38BA20E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10134" y="3745"/>
              <a:ext cx="42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7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Trebuchet MS" panose="020B0703020202090204" pitchFamily="34" charset="0"/>
                  <a:ea typeface="Arial" panose="020B0604020202020204" pitchFamily="34" charset="0"/>
                </a:rPr>
                <a:t>1548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5" name="Text Box 16">
              <a:extLst>
                <a:ext uri="{FF2B5EF4-FFF2-40B4-BE49-F238E27FC236}">
                  <a16:creationId xmlns:a16="http://schemas.microsoft.com/office/drawing/2014/main" id="{58B1E744-C03B-6C48-B9F7-12212F7E7DC3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8146" y="3800"/>
              <a:ext cx="42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7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Trebuchet MS" panose="020B0703020202090204" pitchFamily="34" charset="0"/>
                  <a:ea typeface="Arial" panose="020B0604020202020204" pitchFamily="34" charset="0"/>
                </a:rPr>
                <a:t>1457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6" name="Text Box 15">
              <a:extLst>
                <a:ext uri="{FF2B5EF4-FFF2-40B4-BE49-F238E27FC236}">
                  <a16:creationId xmlns:a16="http://schemas.microsoft.com/office/drawing/2014/main" id="{4FFAA394-68DD-9143-84E9-A24AA8C1AA8D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2183" y="2418"/>
              <a:ext cx="42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7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Trebuchet MS" panose="020B0703020202090204" pitchFamily="34" charset="0"/>
                  <a:ea typeface="Arial" panose="020B0604020202020204" pitchFamily="34" charset="0"/>
                </a:rPr>
                <a:t>3738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7" name="Text Box 14">
              <a:extLst>
                <a:ext uri="{FF2B5EF4-FFF2-40B4-BE49-F238E27FC236}">
                  <a16:creationId xmlns:a16="http://schemas.microsoft.com/office/drawing/2014/main" id="{CC45B86F-9146-D243-9DB2-63BC19F6F707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4170" y="1679"/>
              <a:ext cx="42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70"/>
                </a:lnSpc>
                <a:spcAft>
                  <a:spcPts val="0"/>
                </a:spcAft>
              </a:pPr>
              <a:r>
                <a:rPr lang="en-AU" sz="1000">
                  <a:effectLst/>
                  <a:latin typeface="Trebuchet MS" panose="020B0703020202090204" pitchFamily="34" charset="0"/>
                  <a:ea typeface="Arial" panose="020B0604020202020204" pitchFamily="34" charset="0"/>
                </a:rPr>
                <a:t>4959</a:t>
              </a:r>
              <a:endParaRPr lang="en-CA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8" name="Text Box 13">
              <a:extLst>
                <a:ext uri="{FF2B5EF4-FFF2-40B4-BE49-F238E27FC236}">
                  <a16:creationId xmlns:a16="http://schemas.microsoft.com/office/drawing/2014/main" id="{B1834158-52B1-E74F-B847-7FA48AABC608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3366" y="440"/>
              <a:ext cx="5348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675"/>
                </a:lnSpc>
                <a:spcAft>
                  <a:spcPts val="0"/>
                </a:spcAft>
              </a:pPr>
              <a:r>
                <a:rPr lang="en-AU" sz="15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Fig. 1: Titles in each </a:t>
              </a:r>
              <a:r>
                <a:rPr lang="en-AU" sz="15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catalog</a:t>
              </a:r>
              <a:r>
                <a:rPr lang="en-AU" sz="15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2017-2018</a:t>
              </a:r>
              <a:endParaRPr lang="en-CA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1043940">
                <a:spcBef>
                  <a:spcPts val="975"/>
                </a:spcBef>
                <a:spcAft>
                  <a:spcPts val="0"/>
                </a:spcAft>
                <a:tabLst>
                  <a:tab pos="2066290" algn="l"/>
                </a:tabLst>
              </a:pPr>
              <a:r>
                <a:rPr lang="en-AU" sz="1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AUSTRALIAN	TOTAL</a:t>
              </a:r>
              <a:endParaRPr lang="en-CA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03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F71E537-7DE6-B742-9F4E-8EED4D968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3" y="796848"/>
            <a:ext cx="5062653" cy="23241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906BC2-7604-084A-8E2F-2E47C7467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210" y="0"/>
            <a:ext cx="5371790" cy="31209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8354B83-E1B3-8448-B801-24F6F5226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107" y="3653883"/>
            <a:ext cx="440380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05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{732A2B17-CE31-2448-864D-EB32E1BC03A8}tf10001062</Template>
  <TotalTime>973</TotalTime>
  <Words>341</Words>
  <Application>Microsoft Macintosh PowerPoint</Application>
  <PresentationFormat>Grand écran</PresentationFormat>
  <Paragraphs>51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Trebuchet MS</vt:lpstr>
      <vt:lpstr>Wingdings 3</vt:lpstr>
      <vt:lpstr>Ion</vt:lpstr>
      <vt:lpstr>            Plateformes numériques transnationales et commerce mondial des produits culturels :  réguler ou ne pas réguler ?</vt:lpstr>
      <vt:lpstr>Présentation PowerPoint</vt:lpstr>
      <vt:lpstr>Culture et commerce : un long dimanche des fiançailles</vt:lpstr>
      <vt:lpstr>Vacillement d’un discours dominant </vt:lpstr>
      <vt:lpstr>Construire un agenda multilatéral</vt:lpstr>
      <vt:lpstr>Changement des rapports de force</vt:lpstr>
      <vt:lpstr>L’expertise au service de la régulation</vt:lpstr>
      <vt:lpstr>Et au-delà de l’UE et de l’Amérique du Nord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Plateformes numériques transnationales et commerce mondial en matière de culture :  réguler ou ne pas réguler ? </dc:title>
  <dc:creator>Microsoft Office User</dc:creator>
  <cp:lastModifiedBy>Microsoft Office User</cp:lastModifiedBy>
  <cp:revision>20</cp:revision>
  <dcterms:created xsi:type="dcterms:W3CDTF">2018-12-04T19:20:55Z</dcterms:created>
  <dcterms:modified xsi:type="dcterms:W3CDTF">2018-12-06T17:39:22Z</dcterms:modified>
</cp:coreProperties>
</file>