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0"/>
    <p:restoredTop sz="94746"/>
  </p:normalViewPr>
  <p:slideViewPr>
    <p:cSldViewPr snapToGrid="0" snapToObjects="1">
      <p:cViewPr varScale="1">
        <p:scale>
          <a:sx n="94" d="100"/>
          <a:sy n="94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9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2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49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7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1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9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1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77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9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602DDCA-B544-7741-B10A-250B2B8E6ED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F585FCC-2CA8-754D-B8DE-1A9E6EE7C4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B48CC-5F3C-BB49-8B37-B7155200D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609601"/>
            <a:ext cx="10276763" cy="2829635"/>
          </a:xfrm>
        </p:spPr>
        <p:txBody>
          <a:bodyPr>
            <a:normAutofit/>
          </a:bodyPr>
          <a:lstStyle/>
          <a:p>
            <a:r>
              <a:rPr lang="en-US" sz="4000" dirty="0"/>
              <a:t>EUROPEAN UNION, online platforms and global cultural economy: </a:t>
            </a:r>
            <a:br>
              <a:rPr lang="en-US" sz="4000" dirty="0"/>
            </a:br>
            <a:r>
              <a:rPr lang="en-US" sz="4000" i="1" dirty="0"/>
              <a:t>ONCE UPON A TIME IN AMERICA</a:t>
            </a:r>
            <a:r>
              <a:rPr lang="en-US" sz="4000" dirty="0"/>
              <a:t>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311737-39F1-824A-A10B-641EFA1CC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801612" cy="2048257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Dr.  </a:t>
            </a:r>
            <a:r>
              <a:rPr lang="en-US" sz="2600" dirty="0" err="1"/>
              <a:t>Antonios</a:t>
            </a:r>
            <a:r>
              <a:rPr lang="en-US" sz="2600" dirty="0"/>
              <a:t> </a:t>
            </a:r>
            <a:r>
              <a:rPr lang="en-US" sz="2600" dirty="0" err="1"/>
              <a:t>Vlassis</a:t>
            </a:r>
            <a:r>
              <a:rPr lang="en-US" sz="2600" dirty="0"/>
              <a:t> (Senior Researcher/Lecturer)</a:t>
            </a:r>
          </a:p>
          <a:p>
            <a:r>
              <a:rPr lang="en-US" sz="2600" dirty="0"/>
              <a:t>Center for International Relations Studies (CEFIR)</a:t>
            </a:r>
          </a:p>
          <a:p>
            <a:r>
              <a:rPr lang="fr-CA" sz="2600" dirty="0"/>
              <a:t>Université de Liège </a:t>
            </a:r>
            <a:r>
              <a:rPr lang="en-US" sz="2600" dirty="0"/>
              <a:t>(</a:t>
            </a:r>
            <a:r>
              <a:rPr lang="en-US" sz="2600" dirty="0" err="1"/>
              <a:t>ULiege</a:t>
            </a:r>
            <a:r>
              <a:rPr lang="en-US" sz="2600" dirty="0"/>
              <a:t>)</a:t>
            </a:r>
          </a:p>
          <a:p>
            <a:endParaRPr lang="en-US" sz="2600" dirty="0"/>
          </a:p>
          <a:p>
            <a:r>
              <a:rPr lang="en-US" sz="2600" dirty="0"/>
              <a:t>CEIM-UQAM, 30 MAI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5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C29DD62-7F7C-F448-B5DA-75956EACF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91685"/>
              </p:ext>
            </p:extLst>
          </p:nvPr>
        </p:nvGraphicFramePr>
        <p:xfrm>
          <a:off x="1" y="156117"/>
          <a:ext cx="11909503" cy="6452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4526">
                  <a:extLst>
                    <a:ext uri="{9D8B030D-6E8A-4147-A177-3AD203B41FA5}">
                      <a16:colId xmlns:a16="http://schemas.microsoft.com/office/drawing/2014/main" val="1577293505"/>
                    </a:ext>
                  </a:extLst>
                </a:gridCol>
                <a:gridCol w="1602283">
                  <a:extLst>
                    <a:ext uri="{9D8B030D-6E8A-4147-A177-3AD203B41FA5}">
                      <a16:colId xmlns:a16="http://schemas.microsoft.com/office/drawing/2014/main" val="2265837896"/>
                    </a:ext>
                  </a:extLst>
                </a:gridCol>
                <a:gridCol w="1311477">
                  <a:extLst>
                    <a:ext uri="{9D8B030D-6E8A-4147-A177-3AD203B41FA5}">
                      <a16:colId xmlns:a16="http://schemas.microsoft.com/office/drawing/2014/main" val="2223568784"/>
                    </a:ext>
                  </a:extLst>
                </a:gridCol>
                <a:gridCol w="900752">
                  <a:extLst>
                    <a:ext uri="{9D8B030D-6E8A-4147-A177-3AD203B41FA5}">
                      <a16:colId xmlns:a16="http://schemas.microsoft.com/office/drawing/2014/main" val="3249079115"/>
                    </a:ext>
                  </a:extLst>
                </a:gridCol>
                <a:gridCol w="1002983">
                  <a:extLst>
                    <a:ext uri="{9D8B030D-6E8A-4147-A177-3AD203B41FA5}">
                      <a16:colId xmlns:a16="http://schemas.microsoft.com/office/drawing/2014/main" val="2658989306"/>
                    </a:ext>
                  </a:extLst>
                </a:gridCol>
                <a:gridCol w="989590">
                  <a:extLst>
                    <a:ext uri="{9D8B030D-6E8A-4147-A177-3AD203B41FA5}">
                      <a16:colId xmlns:a16="http://schemas.microsoft.com/office/drawing/2014/main" val="190529138"/>
                    </a:ext>
                  </a:extLst>
                </a:gridCol>
                <a:gridCol w="1006443">
                  <a:extLst>
                    <a:ext uri="{9D8B030D-6E8A-4147-A177-3AD203B41FA5}">
                      <a16:colId xmlns:a16="http://schemas.microsoft.com/office/drawing/2014/main" val="1781218129"/>
                    </a:ext>
                  </a:extLst>
                </a:gridCol>
                <a:gridCol w="1152839">
                  <a:extLst>
                    <a:ext uri="{9D8B030D-6E8A-4147-A177-3AD203B41FA5}">
                      <a16:colId xmlns:a16="http://schemas.microsoft.com/office/drawing/2014/main" val="3944396566"/>
                    </a:ext>
                  </a:extLst>
                </a:gridCol>
                <a:gridCol w="1288610">
                  <a:extLst>
                    <a:ext uri="{9D8B030D-6E8A-4147-A177-3AD203B41FA5}">
                      <a16:colId xmlns:a16="http://schemas.microsoft.com/office/drawing/2014/main" val="363589799"/>
                    </a:ext>
                  </a:extLst>
                </a:gridCol>
              </a:tblGrid>
              <a:tr h="800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Movie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Total Box-Office (in million USD)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(including)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United States/Canada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China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Australia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UK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Thailand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Malaysia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Singapore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3804087586"/>
                  </a:ext>
                </a:extLst>
              </a:tr>
              <a:tr h="209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Avatar (2009)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2 787.9 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760.5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204.1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105.7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150.0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8.4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7.7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8.1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3582761468"/>
                  </a:ext>
                </a:extLst>
              </a:tr>
              <a:tr h="383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Avengers : Endgame (2019)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2 682.9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803.6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608.2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54.0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108.9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26.2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20.4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13.4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3357413687"/>
                  </a:ext>
                </a:extLst>
              </a:tr>
              <a:tr h="363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Titanic (1997)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2 186,7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659.3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43.9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38,8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114.0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4.7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4.1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4052381644"/>
                  </a:ext>
                </a:extLst>
              </a:tr>
              <a:tr h="473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Star Wars: the Force Awakens (2015)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2 068.2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936.6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52.3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20.5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50.6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3387312275"/>
                  </a:ext>
                </a:extLst>
              </a:tr>
              <a:tr h="383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Avengers: Infinity War (2018)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2 046.9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678.8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359.5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46.8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96.6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17.9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17.3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12.1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3081800273"/>
                  </a:ext>
                </a:extLst>
              </a:tr>
              <a:tr h="363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 err="1">
                          <a:effectLst/>
                        </a:rPr>
                        <a:t>Jurrasic</a:t>
                      </a:r>
                      <a:r>
                        <a:rPr lang="en-US" sz="1300" dirty="0">
                          <a:effectLst/>
                        </a:rPr>
                        <a:t> World (2015)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1 671.7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652.2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228.7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38,9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99.6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8.1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11.5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8.7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1122071193"/>
                  </a:ext>
                </a:extLst>
              </a:tr>
              <a:tr h="473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Marvel’s Avengers (2012)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1 518.8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623.3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86.3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54,3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80.3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7.9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10.9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11.1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7349206"/>
                  </a:ext>
                </a:extLst>
              </a:tr>
              <a:tr h="209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Furious 7 (2015)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1 516.0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353.0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390.9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39.9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59.9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13.2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15.9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6.8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461858228"/>
                  </a:ext>
                </a:extLst>
              </a:tr>
              <a:tr h="40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Avengers: Age of Ultron (2015)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1 405.4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459.0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240.1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30.9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76.6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8.8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13.3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9.9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4155382999"/>
                  </a:ext>
                </a:extLst>
              </a:tr>
              <a:tr h="209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Black Panther (2018)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1 346.9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700.0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105.0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31.1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70.5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8.9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10.2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7.4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1226961872"/>
                  </a:ext>
                </a:extLst>
              </a:tr>
              <a:tr h="419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Harry Potter and the Deathly Hallows 2 (2011) 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1 341,5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381.0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60.8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51.3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117.2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6.7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4.6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6.5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2633891630"/>
                  </a:ext>
                </a:extLst>
              </a:tr>
              <a:tr h="511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Star Wars : the Last Jedi (2017)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1 332.8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620.1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42.5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45.0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111.1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4.5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4.6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3277357663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Frozen (2013) 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1 276.4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400.7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48.2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26.7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57.9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3.6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3.8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1799641887"/>
                  </a:ext>
                </a:extLst>
              </a:tr>
              <a:tr h="40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Beauty and the Beast (2017)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1 263.5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504.0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85.7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36.3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90.5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5.1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5.5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fr-CA" sz="1300">
                          <a:effectLst/>
                        </a:rPr>
                        <a:t>5.3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3638338692"/>
                  </a:ext>
                </a:extLst>
              </a:tr>
              <a:tr h="383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The Fate of the Furious (2017)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1 236.0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226.0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392.8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21.4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37.5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9.3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12.1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3651323399"/>
                  </a:ext>
                </a:extLst>
              </a:tr>
              <a:tr h="209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Iron Man 3 (2013)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1 214.8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409.0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121.2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36.1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57.0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8.8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13.9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10.2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7" marR="49987" marT="0" marB="0"/>
                </a:tc>
                <a:extLst>
                  <a:ext uri="{0D108BD9-81ED-4DB2-BD59-A6C34878D82A}">
                    <a16:rowId xmlns:a16="http://schemas.microsoft.com/office/drawing/2014/main" val="1078740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71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B520271-0BD0-474A-9E7B-FEE6B42B7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687668"/>
              </p:ext>
            </p:extLst>
          </p:nvPr>
        </p:nvGraphicFramePr>
        <p:xfrm>
          <a:off x="154983" y="123987"/>
          <a:ext cx="11902699" cy="6509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4110">
                  <a:extLst>
                    <a:ext uri="{9D8B030D-6E8A-4147-A177-3AD203B41FA5}">
                      <a16:colId xmlns:a16="http://schemas.microsoft.com/office/drawing/2014/main" val="918291206"/>
                    </a:ext>
                  </a:extLst>
                </a:gridCol>
                <a:gridCol w="1366977">
                  <a:extLst>
                    <a:ext uri="{9D8B030D-6E8A-4147-A177-3AD203B41FA5}">
                      <a16:colId xmlns:a16="http://schemas.microsoft.com/office/drawing/2014/main" val="3687967866"/>
                    </a:ext>
                  </a:extLst>
                </a:gridCol>
                <a:gridCol w="1083580">
                  <a:extLst>
                    <a:ext uri="{9D8B030D-6E8A-4147-A177-3AD203B41FA5}">
                      <a16:colId xmlns:a16="http://schemas.microsoft.com/office/drawing/2014/main" val="4238436205"/>
                    </a:ext>
                  </a:extLst>
                </a:gridCol>
                <a:gridCol w="817894">
                  <a:extLst>
                    <a:ext uri="{9D8B030D-6E8A-4147-A177-3AD203B41FA5}">
                      <a16:colId xmlns:a16="http://schemas.microsoft.com/office/drawing/2014/main" val="2474230076"/>
                    </a:ext>
                  </a:extLst>
                </a:gridCol>
                <a:gridCol w="1114315">
                  <a:extLst>
                    <a:ext uri="{9D8B030D-6E8A-4147-A177-3AD203B41FA5}">
                      <a16:colId xmlns:a16="http://schemas.microsoft.com/office/drawing/2014/main" val="2617145750"/>
                    </a:ext>
                  </a:extLst>
                </a:gridCol>
                <a:gridCol w="676209">
                  <a:extLst>
                    <a:ext uri="{9D8B030D-6E8A-4147-A177-3AD203B41FA5}">
                      <a16:colId xmlns:a16="http://schemas.microsoft.com/office/drawing/2014/main" val="3577996574"/>
                    </a:ext>
                  </a:extLst>
                </a:gridCol>
                <a:gridCol w="1192444">
                  <a:extLst>
                    <a:ext uri="{9D8B030D-6E8A-4147-A177-3AD203B41FA5}">
                      <a16:colId xmlns:a16="http://schemas.microsoft.com/office/drawing/2014/main" val="907329757"/>
                    </a:ext>
                  </a:extLst>
                </a:gridCol>
                <a:gridCol w="1012375">
                  <a:extLst>
                    <a:ext uri="{9D8B030D-6E8A-4147-A177-3AD203B41FA5}">
                      <a16:colId xmlns:a16="http://schemas.microsoft.com/office/drawing/2014/main" val="3366166267"/>
                    </a:ext>
                  </a:extLst>
                </a:gridCol>
                <a:gridCol w="1204795">
                  <a:extLst>
                    <a:ext uri="{9D8B030D-6E8A-4147-A177-3AD203B41FA5}">
                      <a16:colId xmlns:a16="http://schemas.microsoft.com/office/drawing/2014/main" val="2317718727"/>
                    </a:ext>
                  </a:extLst>
                </a:gridCol>
              </a:tblGrid>
              <a:tr h="793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CA" sz="13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Movie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Total box-office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(including)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China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US/Canada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Australia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UK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Thailand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Malaysia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Singapore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505075"/>
                  </a:ext>
                </a:extLst>
              </a:tr>
              <a:tr h="3282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Wolf Warrior 2 (2017)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867.6 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854.2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0.03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0.03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598639"/>
                  </a:ext>
                </a:extLst>
              </a:tr>
              <a:tr h="544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The Wandering Earth (2019)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699,7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690.9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 -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1.0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 -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 -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 -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 -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613453"/>
                  </a:ext>
                </a:extLst>
              </a:tr>
              <a:tr h="3282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Operation Red Sea (2018)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579.2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575.8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14864"/>
                  </a:ext>
                </a:extLst>
              </a:tr>
              <a:tr h="544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The Mermaid (2016)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550.5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526.8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7.0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54255"/>
                  </a:ext>
                </a:extLst>
              </a:tr>
              <a:tr h="724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Detective Chinatown II (2018)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544.0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541.4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0.08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399900"/>
                  </a:ext>
                </a:extLst>
              </a:tr>
              <a:tr h="544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Monster Hunt (2016)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385.2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381,8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0.03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0.03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538491"/>
                  </a:ext>
                </a:extLst>
              </a:tr>
              <a:tr h="544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Monster Hunt II (2018)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361.6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356.3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0.05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1580053"/>
                  </a:ext>
                </a:extLst>
              </a:tr>
              <a:tr h="544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Never Say Die (2017)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333.9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327.8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0.02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584"/>
                  </a:ext>
                </a:extLst>
              </a:tr>
              <a:tr h="544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Mojin: the Lost Legend (2015) 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259.3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255.7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1.2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0.06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0.08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2521959"/>
                  </a:ext>
                </a:extLst>
              </a:tr>
              <a:tr h="5349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Kung Fu Yoga (2017) 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254.2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251.5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0.01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2,1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628479"/>
                  </a:ext>
                </a:extLst>
              </a:tr>
              <a:tr h="5349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Journey to the West (2017)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246.6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239.5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0.2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2.3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 dirty="0">
                          <a:effectLst/>
                        </a:rPr>
                        <a:t>1.1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947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10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147A58F-92AF-8D4B-A2D4-56B41C175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84894"/>
              </p:ext>
            </p:extLst>
          </p:nvPr>
        </p:nvGraphicFramePr>
        <p:xfrm>
          <a:off x="1" y="0"/>
          <a:ext cx="12023677" cy="6668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627">
                  <a:extLst>
                    <a:ext uri="{9D8B030D-6E8A-4147-A177-3AD203B41FA5}">
                      <a16:colId xmlns:a16="http://schemas.microsoft.com/office/drawing/2014/main" val="1213355814"/>
                    </a:ext>
                  </a:extLst>
                </a:gridCol>
                <a:gridCol w="1311850">
                  <a:extLst>
                    <a:ext uri="{9D8B030D-6E8A-4147-A177-3AD203B41FA5}">
                      <a16:colId xmlns:a16="http://schemas.microsoft.com/office/drawing/2014/main" val="1020094850"/>
                    </a:ext>
                  </a:extLst>
                </a:gridCol>
                <a:gridCol w="1184898">
                  <a:extLst>
                    <a:ext uri="{9D8B030D-6E8A-4147-A177-3AD203B41FA5}">
                      <a16:colId xmlns:a16="http://schemas.microsoft.com/office/drawing/2014/main" val="2110576536"/>
                    </a:ext>
                  </a:extLst>
                </a:gridCol>
                <a:gridCol w="1241946">
                  <a:extLst>
                    <a:ext uri="{9D8B030D-6E8A-4147-A177-3AD203B41FA5}">
                      <a16:colId xmlns:a16="http://schemas.microsoft.com/office/drawing/2014/main" val="306325618"/>
                    </a:ext>
                  </a:extLst>
                </a:gridCol>
                <a:gridCol w="1132765">
                  <a:extLst>
                    <a:ext uri="{9D8B030D-6E8A-4147-A177-3AD203B41FA5}">
                      <a16:colId xmlns:a16="http://schemas.microsoft.com/office/drawing/2014/main" val="1316069359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val="2841006732"/>
                    </a:ext>
                  </a:extLst>
                </a:gridCol>
                <a:gridCol w="1119116">
                  <a:extLst>
                    <a:ext uri="{9D8B030D-6E8A-4147-A177-3AD203B41FA5}">
                      <a16:colId xmlns:a16="http://schemas.microsoft.com/office/drawing/2014/main" val="2484299177"/>
                    </a:ext>
                  </a:extLst>
                </a:gridCol>
                <a:gridCol w="1296538">
                  <a:extLst>
                    <a:ext uri="{9D8B030D-6E8A-4147-A177-3AD203B41FA5}">
                      <a16:colId xmlns:a16="http://schemas.microsoft.com/office/drawing/2014/main" val="1403872987"/>
                    </a:ext>
                  </a:extLst>
                </a:gridCol>
                <a:gridCol w="1037230">
                  <a:extLst>
                    <a:ext uri="{9D8B030D-6E8A-4147-A177-3AD203B41FA5}">
                      <a16:colId xmlns:a16="http://schemas.microsoft.com/office/drawing/2014/main" val="2238492434"/>
                    </a:ext>
                  </a:extLst>
                </a:gridCol>
              </a:tblGrid>
              <a:tr h="8654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Movie (1995-2019)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Total Box-Office (in million USD)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7060" algn="l"/>
                        </a:tabLst>
                      </a:pPr>
                      <a:r>
                        <a:rPr lang="en-US" sz="1300">
                          <a:effectLst/>
                        </a:rPr>
                        <a:t>(including)</a:t>
                      </a:r>
                      <a:endParaRPr lang="en-CA" sz="13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United States/Canada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China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France 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Germany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Spain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South Korea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Singapore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1714318934"/>
                  </a:ext>
                </a:extLst>
              </a:tr>
              <a:tr h="3646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Lucy (France-2014)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458.8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126.6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44.7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43.7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16.8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12.9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15.9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1301364168"/>
                  </a:ext>
                </a:extLst>
              </a:tr>
              <a:tr h="43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Intouchables (France, 2012)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426.3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166.1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79.0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21.0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11.0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0.08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541683574"/>
                  </a:ext>
                </a:extLst>
              </a:tr>
              <a:tr h="350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King’s speech (UK, 2010)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414.2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138.7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26.7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23.5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15.8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1953315691"/>
                  </a:ext>
                </a:extLst>
              </a:tr>
              <a:tr h="43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Slumdog millionaire (UK, 2008)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377.9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141.3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21.5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19.1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14.8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835373840"/>
                  </a:ext>
                </a:extLst>
              </a:tr>
              <a:tr h="350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Taken 2 (France, 2012)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376.1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139.8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24.4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15.5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4256658793"/>
                  </a:ext>
                </a:extLst>
              </a:tr>
              <a:tr h="350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Taken 3 (France, 2015)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326.4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89.2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32.2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19.2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14.5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1511145933"/>
                  </a:ext>
                </a:extLst>
              </a:tr>
              <a:tr h="525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Resident Evil: Afterlife (France, 2010)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300.2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60.1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21.6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16.1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12.9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2837359007"/>
                  </a:ext>
                </a:extLst>
              </a:tr>
              <a:tr h="43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Paddington (UK-France, 2014)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268.0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76.2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16.7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24.8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16.9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3616594675"/>
                  </a:ext>
                </a:extLst>
              </a:tr>
              <a:tr h="43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The fifth element (France, 1997)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263.9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63.8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 data available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54.0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 data available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 data available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 data available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 data available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1986249357"/>
                  </a:ext>
                </a:extLst>
              </a:tr>
              <a:tr h="350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The Full Monty (UK, 1997)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257.9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45.9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12.7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14.9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1340740621"/>
                  </a:ext>
                </a:extLst>
              </a:tr>
              <a:tr h="216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Bean (UK, 1997)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251.2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45.3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-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36.1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1854761321"/>
                  </a:ext>
                </a:extLst>
              </a:tr>
              <a:tr h="43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La vittà è bella (Italy, 1998)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229.1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57.5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No data available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 data available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 data available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 data available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 data available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 data available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4084441626"/>
                  </a:ext>
                </a:extLst>
              </a:tr>
              <a:tr h="43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Paddington 2 (France, 2018)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227.3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40.8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32.5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15.1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10.3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1.9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2.3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0.4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2944496216"/>
                  </a:ext>
                </a:extLst>
              </a:tr>
              <a:tr h="700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Valerian and the City of a Thousand Planets (France, 2018)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225.8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41.1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62.0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36.7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13.5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3.6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3.5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0.4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6" marR="45506" marT="0" marB="0"/>
                </a:tc>
                <a:extLst>
                  <a:ext uri="{0D108BD9-81ED-4DB2-BD59-A6C34878D82A}">
                    <a16:rowId xmlns:a16="http://schemas.microsoft.com/office/drawing/2014/main" val="246245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8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96CAC-B718-EE4B-AA69-9517F7FE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3237"/>
            <a:ext cx="7729728" cy="997528"/>
          </a:xfrm>
        </p:spPr>
        <p:txBody>
          <a:bodyPr>
            <a:normAutofit fontScale="90000"/>
          </a:bodyPr>
          <a:lstStyle/>
          <a:p>
            <a:r>
              <a:rPr lang="en-US" dirty="0"/>
              <a:t>UE ET MARCHÉ AUDIOVISUEL MONDIAL: </a:t>
            </a:r>
            <a:br>
              <a:rPr lang="en-US" dirty="0"/>
            </a:br>
            <a:r>
              <a:rPr lang="en-GB" b="1" i="1" dirty="0"/>
              <a:t>For a few dollars more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F0E71-8358-9D45-973C-07C582BA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00199"/>
            <a:ext cx="11338560" cy="429768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Foreign streaming giants are missing out and China’s fast-growing VOD market is currently dominated by three platforms operated by </a:t>
            </a:r>
            <a:r>
              <a:rPr lang="en-GB" b="1" dirty="0"/>
              <a:t>BAT – Baidu’s </a:t>
            </a:r>
            <a:r>
              <a:rPr lang="en-GB" b="1" dirty="0" err="1"/>
              <a:t>iQiyi</a:t>
            </a:r>
            <a:r>
              <a:rPr lang="en-GB" b="1" dirty="0"/>
              <a:t>, Alibaba’s </a:t>
            </a:r>
            <a:r>
              <a:rPr lang="en-GB" b="1" dirty="0" err="1"/>
              <a:t>Youku</a:t>
            </a:r>
            <a:r>
              <a:rPr lang="en-GB" b="1" dirty="0"/>
              <a:t> and Tencent’s Tencent Video. </a:t>
            </a:r>
          </a:p>
          <a:p>
            <a:r>
              <a:rPr lang="en-GB" dirty="0"/>
              <a:t>Chinese authorities restrict national VOD companies to ensure that </a:t>
            </a:r>
            <a:r>
              <a:rPr lang="en-GB" b="1" dirty="0"/>
              <a:t>no more than 30% of their content </a:t>
            </a:r>
            <a:r>
              <a:rPr lang="en-GB" dirty="0"/>
              <a:t>emanates from overseas.</a:t>
            </a:r>
            <a:r>
              <a:rPr lang="en-CA" dirty="0"/>
              <a:t> </a:t>
            </a:r>
          </a:p>
          <a:p>
            <a:r>
              <a:rPr lang="en-GB" b="1" dirty="0"/>
              <a:t>Search for US cultural content </a:t>
            </a:r>
            <a:r>
              <a:rPr lang="en-GB" dirty="0"/>
              <a:t>was a direct effect of banning foreign VOD services and </a:t>
            </a:r>
            <a:r>
              <a:rPr lang="en-GB" b="1" dirty="0"/>
              <a:t>content licensing deals </a:t>
            </a:r>
            <a:r>
              <a:rPr lang="en-GB" dirty="0"/>
              <a:t>have strongly been multiplied: </a:t>
            </a:r>
            <a:endParaRPr lang="en-CA" dirty="0"/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in September 2013, Tencent Video signed a deal with Disney Media Distribution to bring a collection of Disney, Pixar and Marvel Studios titles to the company’s streaming movie service; </a:t>
            </a:r>
            <a:endParaRPr lang="en-CA" dirty="0"/>
          </a:p>
          <a:p>
            <a:pPr marL="0" indent="0">
              <a:buNone/>
            </a:pPr>
            <a:r>
              <a:rPr lang="en-GB" dirty="0"/>
              <a:t>(ii) Tencent became in November 2014 the HBO’s exclusive online partner in China; </a:t>
            </a:r>
            <a:endParaRPr lang="en-CA" dirty="0"/>
          </a:p>
          <a:p>
            <a:pPr marL="0" indent="0">
              <a:buNone/>
            </a:pPr>
            <a:r>
              <a:rPr lang="en-GB" dirty="0"/>
              <a:t>(iii) in September 2015, Paramount Pictures signed content licencing deal with </a:t>
            </a:r>
            <a:r>
              <a:rPr lang="en-GB" dirty="0" err="1"/>
              <a:t>Youku</a:t>
            </a:r>
            <a:r>
              <a:rPr lang="en-GB" dirty="0"/>
              <a:t>, the video streaming player of e-commerce giant Alibaba, for more than 100 titles from the Paramount film library; </a:t>
            </a:r>
            <a:endParaRPr lang="en-CA" dirty="0"/>
          </a:p>
          <a:p>
            <a:pPr marL="0" indent="0">
              <a:buNone/>
            </a:pPr>
            <a:r>
              <a:rPr lang="en-GB" dirty="0"/>
              <a:t>(iv) Warner Bros signed a deal to supply movies to </a:t>
            </a:r>
            <a:r>
              <a:rPr lang="en-GB" dirty="0" err="1"/>
              <a:t>iQiyi</a:t>
            </a:r>
            <a:r>
              <a:rPr lang="en-GB" dirty="0"/>
              <a:t> in March 2017; </a:t>
            </a:r>
            <a:endParaRPr lang="en-CA" dirty="0"/>
          </a:p>
          <a:p>
            <a:pPr marL="0" indent="0">
              <a:buNone/>
            </a:pPr>
            <a:r>
              <a:rPr lang="en-GB" dirty="0"/>
              <a:t>(v) Netflix introduce original content in China via a licensing deal signed in April 2017 with </a:t>
            </a:r>
            <a:r>
              <a:rPr lang="en-GB" dirty="0" err="1"/>
              <a:t>iQiyi</a:t>
            </a:r>
            <a:r>
              <a:rPr lang="en-GB" dirty="0"/>
              <a:t>; </a:t>
            </a:r>
            <a:endParaRPr lang="en-CA" dirty="0"/>
          </a:p>
          <a:p>
            <a:pPr marL="0" indent="0">
              <a:buNone/>
            </a:pPr>
            <a:r>
              <a:rPr lang="en-GB" dirty="0"/>
              <a:t>(vi) in December 2017, </a:t>
            </a:r>
            <a:r>
              <a:rPr lang="en-GB" dirty="0" err="1"/>
              <a:t>Youku</a:t>
            </a:r>
            <a:r>
              <a:rPr lang="en-GB" dirty="0"/>
              <a:t> signed content licencing deal with NBCUniversal and Sony Pictures Television. 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062D57-F189-9D44-BEB1-D322B4513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5737859"/>
            <a:ext cx="4115915" cy="11141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4ACB9A-7E43-2543-B4B2-341915C13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841" y="5743865"/>
            <a:ext cx="3324179" cy="11141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89AB09-A065-3E4A-AAD7-62D12B050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466" y="5737859"/>
            <a:ext cx="3060148" cy="10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9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481492-C0A8-0144-8243-7F56A694D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57" y="3874407"/>
            <a:ext cx="2786743" cy="29835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6E1180-BC9C-5B44-9EBA-F095345E0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770" y="13607"/>
            <a:ext cx="4773841" cy="3860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D59F17-8C5C-F44B-8161-AC3190528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14" y="572407"/>
            <a:ext cx="8242301" cy="18659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70D5AC-BF82-4C43-B856-1D2DD36CC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95" y="3352800"/>
            <a:ext cx="7451875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1A9D75-DBED-A342-8FCE-069D2C328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36" y="437322"/>
            <a:ext cx="5844208" cy="64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0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656BA-777B-1947-B8A5-C78DAED6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8420"/>
            <a:ext cx="9905998" cy="84749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CC53A9C-0713-6842-921A-9142BAE0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717287"/>
            <a:ext cx="7471317" cy="4772723"/>
          </a:xfrm>
        </p:spPr>
        <p:txBody>
          <a:bodyPr>
            <a:normAutofit/>
          </a:bodyPr>
          <a:lstStyle/>
          <a:p>
            <a:r>
              <a:rPr lang="fr-CA" dirty="0"/>
              <a:t>Littérature existante</a:t>
            </a:r>
          </a:p>
          <a:p>
            <a:r>
              <a:rPr lang="fr-CA" dirty="0"/>
              <a:t>Sujet multidimensionnel</a:t>
            </a:r>
          </a:p>
          <a:p>
            <a:r>
              <a:rPr lang="fr-CA" dirty="0"/>
              <a:t>Quarte facteurs</a:t>
            </a:r>
          </a:p>
          <a:p>
            <a:r>
              <a:rPr lang="fr-CA" dirty="0"/>
              <a:t>Étudier</a:t>
            </a:r>
            <a:r>
              <a:rPr lang="fr-CA" dirty="0">
                <a:effectLst/>
              </a:rPr>
              <a:t> si et comment l’UE joue un rôle majeur dans la politique et l’économie culturelle mondiale (prenant comme </a:t>
            </a:r>
            <a:r>
              <a:rPr lang="fr-CA" dirty="0"/>
              <a:t>cas d’étude</a:t>
            </a:r>
            <a:r>
              <a:rPr lang="fr-CA" dirty="0">
                <a:effectLst/>
              </a:rPr>
              <a:t> le secteur du cinéma) et analyser si les États-Unis continuent à jouer un rôle incontournable dans les échanges des biens et services audiovisuels ou leur puissance est remise en question par l’UE, par la Chine ou par des facteurs internes. </a:t>
            </a: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CCD1678-0800-A34F-B2C0-41321414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0" y="1237011"/>
            <a:ext cx="3302000" cy="24765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37FBD37-2876-3245-B629-8760C6843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180" y="3924610"/>
            <a:ext cx="3124820" cy="29333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D664F2F-561C-E94E-B0CD-B5E1060D2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379" y="5140713"/>
            <a:ext cx="3683000" cy="17172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74FB3BF-7C63-A64E-95C3-422A26C76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74527"/>
            <a:ext cx="2804532" cy="15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5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C3AFE-508F-BC47-99CC-2E6D6F48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3023"/>
            <a:ext cx="10517187" cy="1137425"/>
          </a:xfrm>
        </p:spPr>
        <p:txBody>
          <a:bodyPr>
            <a:normAutofit fontScale="90000"/>
          </a:bodyPr>
          <a:lstStyle/>
          <a:p>
            <a:r>
              <a:rPr lang="en-US" dirty="0"/>
              <a:t>Politique </a:t>
            </a:r>
            <a:r>
              <a:rPr lang="en-US" dirty="0" err="1"/>
              <a:t>audiovisuelle</a:t>
            </a:r>
            <a:r>
              <a:rPr lang="en-US" dirty="0"/>
              <a:t> </a:t>
            </a:r>
            <a:r>
              <a:rPr lang="en-US" dirty="0" err="1"/>
              <a:t>internationale</a:t>
            </a:r>
            <a:r>
              <a:rPr lang="en-US" dirty="0"/>
              <a:t> : </a:t>
            </a:r>
            <a:br>
              <a:rPr lang="en-US" dirty="0"/>
            </a:br>
            <a:r>
              <a:rPr lang="en-US" b="1" i="1" dirty="0">
                <a:effectLst/>
              </a:rPr>
              <a:t>the Good, the Bad, and the Ugly</a:t>
            </a:r>
            <a:br>
              <a:rPr lang="en-CA" dirty="0">
                <a:effectLst/>
              </a:rPr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150D7-F779-4245-A03D-87CE3BAB5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7" y="3214519"/>
            <a:ext cx="8207298" cy="3643479"/>
          </a:xfrm>
        </p:spPr>
        <p:txBody>
          <a:bodyPr/>
          <a:lstStyle/>
          <a:p>
            <a:r>
              <a:rPr lang="en-US" dirty="0"/>
              <a:t>EXCEPTION CULTURELLE </a:t>
            </a:r>
          </a:p>
          <a:p>
            <a:r>
              <a:rPr lang="en-US" dirty="0"/>
              <a:t>FREE FLOW OF INFORMATION</a:t>
            </a:r>
          </a:p>
          <a:p>
            <a:r>
              <a:rPr lang="en-US" dirty="0"/>
              <a:t>FREE TRADE</a:t>
            </a:r>
          </a:p>
          <a:p>
            <a:r>
              <a:rPr lang="en-US" dirty="0"/>
              <a:t>AUTO-REGULATION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45F616-BE3A-5E41-AB15-FC2F8E65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077" y="1985973"/>
            <a:ext cx="2088995" cy="29942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A1BF7B-C3CA-B349-9EFE-C2B4C7445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506" y="5499410"/>
            <a:ext cx="3895493" cy="13585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B09A5FD-E3E1-B34F-A36C-D4CF0331B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25" y="1534932"/>
            <a:ext cx="4899102" cy="15051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7B67CB-5E40-2541-A1AA-6226DDB94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6" y="4739266"/>
            <a:ext cx="5134672" cy="2118732"/>
          </a:xfrm>
          <a:prstGeom prst="rect">
            <a:avLst/>
          </a:prstGeom>
        </p:spPr>
      </p:pic>
      <p:pic>
        <p:nvPicPr>
          <p:cNvPr id="8" name="Espace réservé du contenu 7" descr="couverture-vlassis-v5_210x300.jpg">
            <a:extLst>
              <a:ext uri="{FF2B5EF4-FFF2-40B4-BE49-F238E27FC236}">
                <a16:creationId xmlns:a16="http://schemas.microsoft.com/office/drawing/2014/main" id="{06C2E510-6E3C-2A4D-82FD-F28BC9F5A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853" r="-67853"/>
          <a:stretch>
            <a:fillRect/>
          </a:stretch>
        </p:blipFill>
        <p:spPr>
          <a:xfrm>
            <a:off x="6400005" y="1466778"/>
            <a:ext cx="4309533" cy="30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57A8A-5424-D54D-92AC-3477B6A6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61" y="245327"/>
            <a:ext cx="10489850" cy="1293541"/>
          </a:xfrm>
        </p:spPr>
        <p:txBody>
          <a:bodyPr/>
          <a:lstStyle/>
          <a:p>
            <a:r>
              <a:rPr lang="en-US" dirty="0"/>
              <a:t>Politique </a:t>
            </a:r>
            <a:r>
              <a:rPr lang="en-US" dirty="0" err="1"/>
              <a:t>audiovisuelle</a:t>
            </a:r>
            <a:r>
              <a:rPr lang="en-US" dirty="0"/>
              <a:t> de </a:t>
            </a:r>
            <a:r>
              <a:rPr lang="en-US" dirty="0" err="1"/>
              <a:t>l’ue</a:t>
            </a:r>
            <a:r>
              <a:rPr lang="en-US" dirty="0"/>
              <a:t> et syndrome de </a:t>
            </a:r>
            <a:r>
              <a:rPr lang="en-US" dirty="0" err="1"/>
              <a:t>janus</a:t>
            </a:r>
            <a:r>
              <a:rPr lang="en-US" dirty="0"/>
              <a:t>: </a:t>
            </a:r>
            <a:r>
              <a:rPr lang="fr-FR" b="1" i="1" dirty="0">
                <a:effectLst/>
              </a:rPr>
              <a:t>Un long dimanche des fiançailles</a:t>
            </a:r>
            <a:r>
              <a:rPr lang="fr-FR" b="1" dirty="0">
                <a:effectLst/>
              </a:rPr>
              <a:t>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23A807-A865-974A-8FFC-1F6FBBADA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7" y="1940313"/>
            <a:ext cx="9492321" cy="4427830"/>
          </a:xfrm>
        </p:spPr>
        <p:txBody>
          <a:bodyPr/>
          <a:lstStyle/>
          <a:p>
            <a:r>
              <a:rPr lang="fr-CA" dirty="0"/>
              <a:t>DIRECTIVE </a:t>
            </a:r>
            <a:r>
              <a:rPr lang="fr-CA" b="1" dirty="0"/>
              <a:t>TELEVISION SANS FRONTIERES </a:t>
            </a:r>
            <a:r>
              <a:rPr lang="fr-CA" dirty="0"/>
              <a:t>(TSF, 1989, 1997)</a:t>
            </a:r>
          </a:p>
          <a:p>
            <a:r>
              <a:rPr lang="fr-CA" dirty="0"/>
              <a:t>DIRECTIVE </a:t>
            </a:r>
            <a:r>
              <a:rPr lang="fr-CA" b="1" dirty="0"/>
              <a:t>SERVICES DE MEDIAS AUDIOVISUELS </a:t>
            </a:r>
            <a:r>
              <a:rPr lang="fr-CA" dirty="0"/>
              <a:t>(SMA, 2007, 2018)</a:t>
            </a:r>
          </a:p>
          <a:p>
            <a:r>
              <a:rPr lang="fr-CA" dirty="0"/>
              <a:t>Programme </a:t>
            </a:r>
            <a:r>
              <a:rPr lang="fr-CA" b="1" dirty="0"/>
              <a:t>MEDIA</a:t>
            </a:r>
            <a:r>
              <a:rPr lang="fr-CA" dirty="0"/>
              <a:t> (Mesures pour Encourager le Développement de l’Industrie Audiovisuelle, 1991 - …): budget annuel – environ 100 million euros</a:t>
            </a:r>
          </a:p>
          <a:p>
            <a:r>
              <a:rPr lang="fr-CA" dirty="0"/>
              <a:t>LIBRE-ECHANGE OBLIGATOIRE – </a:t>
            </a:r>
            <a:r>
              <a:rPr lang="fr-CA" b="1" dirty="0"/>
              <a:t>EXCEPTION CULTURELE OPTIONNNELLE</a:t>
            </a:r>
          </a:p>
          <a:p>
            <a:r>
              <a:rPr lang="fr-CA" b="1" dirty="0"/>
              <a:t>REVISION DE SMA </a:t>
            </a:r>
            <a:r>
              <a:rPr lang="fr-CA" dirty="0"/>
              <a:t>: quota de 30 %, contribution des plateformes à la production de contenu audiovisuel</a:t>
            </a:r>
          </a:p>
          <a:p>
            <a:r>
              <a:rPr lang="fr-CA" b="1" dirty="0"/>
              <a:t>LOGIQUE À LA CARTE</a:t>
            </a:r>
          </a:p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62CC09-0BAE-C445-A1B4-4DFB67B66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648" y="3835223"/>
            <a:ext cx="2454352" cy="29104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ACC06A-86BC-C94D-9107-166E860F8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48" y="5290457"/>
            <a:ext cx="3274066" cy="14942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D20002-A97E-624C-875E-E90A114BF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486" y="5290457"/>
            <a:ext cx="4381113" cy="14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7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F7B2E-364C-1349-86DD-438DE451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253219"/>
            <a:ext cx="10832123" cy="957744"/>
          </a:xfrm>
        </p:spPr>
        <p:txBody>
          <a:bodyPr>
            <a:normAutofit fontScale="90000"/>
          </a:bodyPr>
          <a:lstStyle/>
          <a:p>
            <a:r>
              <a:rPr lang="en-US" dirty="0"/>
              <a:t>Politique </a:t>
            </a:r>
            <a:r>
              <a:rPr lang="en-US" dirty="0" err="1"/>
              <a:t>audiovisuelle</a:t>
            </a:r>
            <a:r>
              <a:rPr lang="en-US" dirty="0"/>
              <a:t> de </a:t>
            </a:r>
            <a:r>
              <a:rPr lang="en-US" dirty="0" err="1"/>
              <a:t>l’ue</a:t>
            </a:r>
            <a:r>
              <a:rPr lang="en-US" dirty="0"/>
              <a:t> et syndrome de </a:t>
            </a:r>
            <a:r>
              <a:rPr lang="en-US" dirty="0" err="1"/>
              <a:t>janus</a:t>
            </a:r>
            <a:r>
              <a:rPr lang="en-US" dirty="0"/>
              <a:t> : </a:t>
            </a:r>
            <a:r>
              <a:rPr lang="fr-FR" b="1" i="1" dirty="0">
                <a:effectLst/>
              </a:rPr>
              <a:t>Un long dimanche des fiançailles</a:t>
            </a:r>
            <a:r>
              <a:rPr lang="fr-FR" b="1" dirty="0">
                <a:effectLst/>
              </a:rPr>
              <a:t> </a:t>
            </a:r>
            <a:endParaRPr lang="en-US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102214B-8E2C-F84D-BC47-2F96E7077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66097"/>
              </p:ext>
            </p:extLst>
          </p:nvPr>
        </p:nvGraphicFramePr>
        <p:xfrm>
          <a:off x="197708" y="1415510"/>
          <a:ext cx="9711653" cy="1136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379">
                  <a:extLst>
                    <a:ext uri="{9D8B030D-6E8A-4147-A177-3AD203B41FA5}">
                      <a16:colId xmlns:a16="http://schemas.microsoft.com/office/drawing/2014/main" val="2050835663"/>
                    </a:ext>
                  </a:extLst>
                </a:gridCol>
                <a:gridCol w="1387379">
                  <a:extLst>
                    <a:ext uri="{9D8B030D-6E8A-4147-A177-3AD203B41FA5}">
                      <a16:colId xmlns:a16="http://schemas.microsoft.com/office/drawing/2014/main" val="1119485075"/>
                    </a:ext>
                  </a:extLst>
                </a:gridCol>
                <a:gridCol w="1387379">
                  <a:extLst>
                    <a:ext uri="{9D8B030D-6E8A-4147-A177-3AD203B41FA5}">
                      <a16:colId xmlns:a16="http://schemas.microsoft.com/office/drawing/2014/main" val="1904513880"/>
                    </a:ext>
                  </a:extLst>
                </a:gridCol>
                <a:gridCol w="1387379">
                  <a:extLst>
                    <a:ext uri="{9D8B030D-6E8A-4147-A177-3AD203B41FA5}">
                      <a16:colId xmlns:a16="http://schemas.microsoft.com/office/drawing/2014/main" val="3204885998"/>
                    </a:ext>
                  </a:extLst>
                </a:gridCol>
                <a:gridCol w="1387379">
                  <a:extLst>
                    <a:ext uri="{9D8B030D-6E8A-4147-A177-3AD203B41FA5}">
                      <a16:colId xmlns:a16="http://schemas.microsoft.com/office/drawing/2014/main" val="2309545341"/>
                    </a:ext>
                  </a:extLst>
                </a:gridCol>
                <a:gridCol w="1387379">
                  <a:extLst>
                    <a:ext uri="{9D8B030D-6E8A-4147-A177-3AD203B41FA5}">
                      <a16:colId xmlns:a16="http://schemas.microsoft.com/office/drawing/2014/main" val="2828220711"/>
                    </a:ext>
                  </a:extLst>
                </a:gridCol>
                <a:gridCol w="1387379">
                  <a:extLst>
                    <a:ext uri="{9D8B030D-6E8A-4147-A177-3AD203B41FA5}">
                      <a16:colId xmlns:a16="http://schemas.microsoft.com/office/drawing/2014/main" val="2551163293"/>
                    </a:ext>
                  </a:extLst>
                </a:gridCol>
              </a:tblGrid>
              <a:tr h="3138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2005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2008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2011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2013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2015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2017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extLst>
                  <a:ext uri="{0D108BD9-81ED-4DB2-BD59-A6C34878D82A}">
                    <a16:rowId xmlns:a16="http://schemas.microsoft.com/office/drawing/2014/main" val="2658938911"/>
                  </a:ext>
                </a:extLst>
              </a:tr>
              <a:tr h="724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feature films EU28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911*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1 140*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1547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1 607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1 643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1 676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17" marR="51017" marT="0" marB="0"/>
                </a:tc>
                <a:extLst>
                  <a:ext uri="{0D108BD9-81ED-4DB2-BD59-A6C34878D82A}">
                    <a16:rowId xmlns:a16="http://schemas.microsoft.com/office/drawing/2014/main" val="3590515909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7896D15-7F78-1044-9FCA-A7AF21999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74005"/>
              </p:ext>
            </p:extLst>
          </p:nvPr>
        </p:nvGraphicFramePr>
        <p:xfrm>
          <a:off x="99614" y="2756886"/>
          <a:ext cx="10145704" cy="140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930">
                  <a:extLst>
                    <a:ext uri="{9D8B030D-6E8A-4147-A177-3AD203B41FA5}">
                      <a16:colId xmlns:a16="http://schemas.microsoft.com/office/drawing/2014/main" val="3244788978"/>
                    </a:ext>
                  </a:extLst>
                </a:gridCol>
                <a:gridCol w="824056">
                  <a:extLst>
                    <a:ext uri="{9D8B030D-6E8A-4147-A177-3AD203B41FA5}">
                      <a16:colId xmlns:a16="http://schemas.microsoft.com/office/drawing/2014/main" val="3655765103"/>
                    </a:ext>
                  </a:extLst>
                </a:gridCol>
                <a:gridCol w="1087394">
                  <a:extLst>
                    <a:ext uri="{9D8B030D-6E8A-4147-A177-3AD203B41FA5}">
                      <a16:colId xmlns:a16="http://schemas.microsoft.com/office/drawing/2014/main" val="13945745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val="1040180225"/>
                    </a:ext>
                  </a:extLst>
                </a:gridCol>
                <a:gridCol w="1136705">
                  <a:extLst>
                    <a:ext uri="{9D8B030D-6E8A-4147-A177-3AD203B41FA5}">
                      <a16:colId xmlns:a16="http://schemas.microsoft.com/office/drawing/2014/main" val="3302300760"/>
                    </a:ext>
                  </a:extLst>
                </a:gridCol>
                <a:gridCol w="1551615">
                  <a:extLst>
                    <a:ext uri="{9D8B030D-6E8A-4147-A177-3AD203B41FA5}">
                      <a16:colId xmlns:a16="http://schemas.microsoft.com/office/drawing/2014/main" val="792184965"/>
                    </a:ext>
                  </a:extLst>
                </a:gridCol>
                <a:gridCol w="1551615">
                  <a:extLst>
                    <a:ext uri="{9D8B030D-6E8A-4147-A177-3AD203B41FA5}">
                      <a16:colId xmlns:a16="http://schemas.microsoft.com/office/drawing/2014/main" val="3337210718"/>
                    </a:ext>
                  </a:extLst>
                </a:gridCol>
              </a:tblGrid>
              <a:tr h="546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Feature films produced/Year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2008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2011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0735097"/>
                  </a:ext>
                </a:extLst>
              </a:tr>
              <a:tr h="2733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460500" algn="r"/>
                        </a:tabLst>
                      </a:pPr>
                      <a:r>
                        <a:rPr lang="en-US" sz="1600">
                          <a:effectLst/>
                        </a:rPr>
                        <a:t>France	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240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240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271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269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708017"/>
                  </a:ext>
                </a:extLst>
              </a:tr>
              <a:tr h="31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Germany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146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185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205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236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236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247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884464"/>
                  </a:ext>
                </a:extLst>
              </a:tr>
              <a:tr h="2733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Spain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142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173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235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254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247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16447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FA932E9-C15A-BD47-9B9F-1E8F6BBA9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65173"/>
              </p:ext>
            </p:extLst>
          </p:nvPr>
        </p:nvGraphicFramePr>
        <p:xfrm>
          <a:off x="99614" y="4271613"/>
          <a:ext cx="5827659" cy="2455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29">
                  <a:extLst>
                    <a:ext uri="{9D8B030D-6E8A-4147-A177-3AD203B41FA5}">
                      <a16:colId xmlns:a16="http://schemas.microsoft.com/office/drawing/2014/main" val="1554329996"/>
                    </a:ext>
                  </a:extLst>
                </a:gridCol>
                <a:gridCol w="829722">
                  <a:extLst>
                    <a:ext uri="{9D8B030D-6E8A-4147-A177-3AD203B41FA5}">
                      <a16:colId xmlns:a16="http://schemas.microsoft.com/office/drawing/2014/main" val="2726159339"/>
                    </a:ext>
                  </a:extLst>
                </a:gridCol>
                <a:gridCol w="1025377">
                  <a:extLst>
                    <a:ext uri="{9D8B030D-6E8A-4147-A177-3AD203B41FA5}">
                      <a16:colId xmlns:a16="http://schemas.microsoft.com/office/drawing/2014/main" val="1952054761"/>
                    </a:ext>
                  </a:extLst>
                </a:gridCol>
                <a:gridCol w="1025377">
                  <a:extLst>
                    <a:ext uri="{9D8B030D-6E8A-4147-A177-3AD203B41FA5}">
                      <a16:colId xmlns:a16="http://schemas.microsoft.com/office/drawing/2014/main" val="3349520691"/>
                    </a:ext>
                  </a:extLst>
                </a:gridCol>
                <a:gridCol w="1025377">
                  <a:extLst>
                    <a:ext uri="{9D8B030D-6E8A-4147-A177-3AD203B41FA5}">
                      <a16:colId xmlns:a16="http://schemas.microsoft.com/office/drawing/2014/main" val="3448945360"/>
                    </a:ext>
                  </a:extLst>
                </a:gridCol>
                <a:gridCol w="1025377">
                  <a:extLst>
                    <a:ext uri="{9D8B030D-6E8A-4147-A177-3AD203B41FA5}">
                      <a16:colId xmlns:a16="http://schemas.microsoft.com/office/drawing/2014/main" val="325055424"/>
                    </a:ext>
                  </a:extLst>
                </a:gridCol>
              </a:tblGrid>
              <a:tr h="1009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Market share (in %)/Year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2009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2011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2013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2015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2017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43871"/>
                  </a:ext>
                </a:extLst>
              </a:tr>
              <a:tr h="605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European films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26.7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28.5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26.2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26.1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27.5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985009"/>
                  </a:ext>
                </a:extLst>
              </a:tr>
              <a:tr h="2102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US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67.1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61.4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69.1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66.2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353588"/>
                  </a:ext>
                </a:extLst>
              </a:tr>
              <a:tr h="420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EU inc./US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1.1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3.7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001986"/>
                  </a:ext>
                </a:extLst>
              </a:tr>
              <a:tr h="2102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Others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2.0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3.6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2.6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2.6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102297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A1345E9-F8E5-F648-8C06-9D3C90AC1C40}"/>
              </a:ext>
            </a:extLst>
          </p:cNvPr>
          <p:cNvSpPr txBox="1"/>
          <p:nvPr/>
        </p:nvSpPr>
        <p:spPr>
          <a:xfrm>
            <a:off x="8847438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C655C48-FE8B-234F-B26F-22EAAD493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41667"/>
              </p:ext>
            </p:extLst>
          </p:nvPr>
        </p:nvGraphicFramePr>
        <p:xfrm>
          <a:off x="6531429" y="4234186"/>
          <a:ext cx="5535387" cy="2493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328">
                  <a:extLst>
                    <a:ext uri="{9D8B030D-6E8A-4147-A177-3AD203B41FA5}">
                      <a16:colId xmlns:a16="http://schemas.microsoft.com/office/drawing/2014/main" val="449941616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1201104808"/>
                    </a:ext>
                  </a:extLst>
                </a:gridCol>
                <a:gridCol w="895462">
                  <a:extLst>
                    <a:ext uri="{9D8B030D-6E8A-4147-A177-3AD203B41FA5}">
                      <a16:colId xmlns:a16="http://schemas.microsoft.com/office/drawing/2014/main" val="852348875"/>
                    </a:ext>
                  </a:extLst>
                </a:gridCol>
                <a:gridCol w="895462">
                  <a:extLst>
                    <a:ext uri="{9D8B030D-6E8A-4147-A177-3AD203B41FA5}">
                      <a16:colId xmlns:a16="http://schemas.microsoft.com/office/drawing/2014/main" val="910261513"/>
                    </a:ext>
                  </a:extLst>
                </a:gridCol>
                <a:gridCol w="895462">
                  <a:extLst>
                    <a:ext uri="{9D8B030D-6E8A-4147-A177-3AD203B41FA5}">
                      <a16:colId xmlns:a16="http://schemas.microsoft.com/office/drawing/2014/main" val="1973985533"/>
                    </a:ext>
                  </a:extLst>
                </a:gridCol>
                <a:gridCol w="1058077">
                  <a:extLst>
                    <a:ext uri="{9D8B030D-6E8A-4147-A177-3AD203B41FA5}">
                      <a16:colId xmlns:a16="http://schemas.microsoft.com/office/drawing/2014/main" val="1688994254"/>
                    </a:ext>
                  </a:extLst>
                </a:gridCol>
              </a:tblGrid>
              <a:tr h="978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National film market share (in %)/Year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2009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2011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2013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2015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2017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854387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France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36.8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40.9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33.8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35.5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37.4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0336219"/>
                  </a:ext>
                </a:extLst>
              </a:tr>
              <a:tr h="24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Germany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27.4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21.8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26.2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27.5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23.9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0354559"/>
                  </a:ext>
                </a:extLst>
              </a:tr>
              <a:tr h="2881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Spain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16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13.9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19.2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17.0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232915"/>
                  </a:ext>
                </a:extLst>
              </a:tr>
              <a:tr h="489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The Netherlands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17.3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22.4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20.5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18.7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12.0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646843"/>
                  </a:ext>
                </a:extLst>
              </a:tr>
              <a:tr h="24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Sweden 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32.7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21.3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24.8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20.7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17.2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0569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83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AC138-89D3-5045-AF75-39373CCE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296562"/>
            <a:ext cx="10443254" cy="988541"/>
          </a:xfrm>
        </p:spPr>
        <p:txBody>
          <a:bodyPr>
            <a:normAutofit fontScale="90000"/>
          </a:bodyPr>
          <a:lstStyle/>
          <a:p>
            <a:r>
              <a:rPr lang="en-US" dirty="0"/>
              <a:t>Politique </a:t>
            </a:r>
            <a:r>
              <a:rPr lang="en-US" dirty="0" err="1"/>
              <a:t>audiovisuelle</a:t>
            </a:r>
            <a:r>
              <a:rPr lang="en-US" dirty="0"/>
              <a:t> de </a:t>
            </a:r>
            <a:r>
              <a:rPr lang="en-US" dirty="0" err="1"/>
              <a:t>l’ue</a:t>
            </a:r>
            <a:r>
              <a:rPr lang="en-US" dirty="0"/>
              <a:t> et syndrome de </a:t>
            </a:r>
            <a:r>
              <a:rPr lang="en-US" dirty="0" err="1"/>
              <a:t>janus</a:t>
            </a:r>
            <a:r>
              <a:rPr lang="en-US" dirty="0"/>
              <a:t>: </a:t>
            </a:r>
            <a:r>
              <a:rPr lang="fr-FR" b="1" i="1" dirty="0">
                <a:effectLst/>
              </a:rPr>
              <a:t>Un long dimanche des fiançailles</a:t>
            </a:r>
            <a:r>
              <a:rPr lang="fr-FR" b="1" dirty="0">
                <a:effectLst/>
              </a:rPr>
              <a:t>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470C4C-35BC-4049-835A-F9020FDB0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796143"/>
            <a:ext cx="10800276" cy="3918856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>
                <a:effectLst/>
              </a:rPr>
              <a:t>n 2016 </a:t>
            </a:r>
            <a:r>
              <a:rPr lang="en-US" b="1" dirty="0">
                <a:effectLst/>
              </a:rPr>
              <a:t>EU films travel less well </a:t>
            </a:r>
            <a:r>
              <a:rPr lang="en-US" dirty="0">
                <a:effectLst/>
              </a:rPr>
              <a:t>on VOD than US films: on average, EU films are available in 2.8 countries, US films in 6.8 countries. </a:t>
            </a:r>
          </a:p>
          <a:p>
            <a:r>
              <a:rPr lang="en-US" dirty="0">
                <a:effectLst/>
              </a:rPr>
              <a:t>In a study on 68 VOD catalogues in the EU, </a:t>
            </a:r>
            <a:r>
              <a:rPr lang="en-US" b="1" dirty="0">
                <a:effectLst/>
              </a:rPr>
              <a:t>EU films make up 23% </a:t>
            </a:r>
            <a:r>
              <a:rPr lang="en-US" dirty="0">
                <a:effectLst/>
              </a:rPr>
              <a:t>of the catalogues, whereas US films make up 61% (Fontaine and </a:t>
            </a:r>
            <a:r>
              <a:rPr lang="en-US" dirty="0" err="1">
                <a:effectLst/>
              </a:rPr>
              <a:t>Grece</a:t>
            </a:r>
            <a:r>
              <a:rPr lang="en-US" dirty="0">
                <a:effectLst/>
              </a:rPr>
              <a:t>, 2016: 8). </a:t>
            </a:r>
          </a:p>
          <a:p>
            <a:r>
              <a:rPr lang="en-US" dirty="0">
                <a:effectLst/>
              </a:rPr>
              <a:t>In 2017, French films make up </a:t>
            </a:r>
            <a:r>
              <a:rPr lang="en-US" b="1" dirty="0">
                <a:effectLst/>
              </a:rPr>
              <a:t>only 4.4% </a:t>
            </a:r>
            <a:r>
              <a:rPr lang="en-US" dirty="0">
                <a:effectLst/>
              </a:rPr>
              <a:t>of the </a:t>
            </a:r>
            <a:r>
              <a:rPr lang="en-US" b="1" dirty="0">
                <a:effectLst/>
              </a:rPr>
              <a:t>iTunes catalogue </a:t>
            </a:r>
            <a:r>
              <a:rPr lang="en-US" dirty="0">
                <a:effectLst/>
              </a:rPr>
              <a:t>and </a:t>
            </a:r>
            <a:r>
              <a:rPr lang="en-US" b="1" dirty="0">
                <a:effectLst/>
              </a:rPr>
              <a:t>1.9% of Netflix </a:t>
            </a:r>
            <a:r>
              <a:rPr lang="en-US" dirty="0">
                <a:effectLst/>
              </a:rPr>
              <a:t>catalogue in Europe (excluding France). </a:t>
            </a:r>
          </a:p>
          <a:p>
            <a:r>
              <a:rPr lang="en-US" dirty="0"/>
              <a:t>I</a:t>
            </a:r>
            <a:r>
              <a:rPr lang="en-US" dirty="0">
                <a:effectLst/>
              </a:rPr>
              <a:t>n 2017 among 197 VOD services available in the EU, the US-based companies </a:t>
            </a:r>
            <a:r>
              <a:rPr lang="en-US" b="1" dirty="0">
                <a:effectLst/>
              </a:rPr>
              <a:t>Netflix and Amazon Prime Video comprise 67% of VOD subscribers</a:t>
            </a:r>
            <a:r>
              <a:rPr lang="en-CA" b="1" dirty="0">
                <a:effectLst/>
              </a:rPr>
              <a:t>. </a:t>
            </a:r>
          </a:p>
          <a:p>
            <a:r>
              <a:rPr lang="en-IE" dirty="0">
                <a:effectLst/>
              </a:rPr>
              <a:t>In FRANCE, the </a:t>
            </a:r>
            <a:r>
              <a:rPr lang="en-IE" b="1" dirty="0">
                <a:effectLst/>
              </a:rPr>
              <a:t>top-20 most-consumed </a:t>
            </a:r>
            <a:r>
              <a:rPr lang="en-IE" dirty="0">
                <a:effectLst/>
              </a:rPr>
              <a:t>content on </a:t>
            </a:r>
            <a:r>
              <a:rPr lang="en-IE" dirty="0"/>
              <a:t>VOD</a:t>
            </a:r>
            <a:r>
              <a:rPr lang="en-IE" dirty="0">
                <a:effectLst/>
              </a:rPr>
              <a:t> platforms include </a:t>
            </a:r>
            <a:r>
              <a:rPr lang="en-IE" b="1" dirty="0">
                <a:effectLst/>
              </a:rPr>
              <a:t>only two non-US programs </a:t>
            </a:r>
            <a:r>
              <a:rPr lang="en-IE" dirty="0">
                <a:effectLst/>
              </a:rPr>
              <a:t>(the series </a:t>
            </a:r>
            <a:r>
              <a:rPr lang="en-IE" i="1" dirty="0">
                <a:effectLst/>
              </a:rPr>
              <a:t>La Casa de </a:t>
            </a:r>
            <a:r>
              <a:rPr lang="en-IE" i="1" dirty="0" err="1">
                <a:effectLst/>
              </a:rPr>
              <a:t>papel</a:t>
            </a:r>
            <a:r>
              <a:rPr lang="en-IE" dirty="0">
                <a:effectLst/>
              </a:rPr>
              <a:t> and </a:t>
            </a:r>
            <a:r>
              <a:rPr lang="en-IE" i="1" dirty="0">
                <a:effectLst/>
              </a:rPr>
              <a:t>Black Mirror</a:t>
            </a:r>
            <a:r>
              <a:rPr lang="en-IE" dirty="0">
                <a:effectLst/>
              </a:rPr>
              <a:t>) in 2018.  </a:t>
            </a:r>
            <a:endParaRPr lang="en-CA" dirty="0">
              <a:effectLst/>
            </a:endParaRPr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9C9621-2B37-A44F-BFEB-7E266C98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514" y="5421086"/>
            <a:ext cx="3668486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B95C0-EFEF-7241-9350-6CA8D271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304800"/>
            <a:ext cx="1008888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UE et Politique </a:t>
            </a:r>
            <a:r>
              <a:rPr lang="en-US" dirty="0" err="1"/>
              <a:t>audiovisuelle</a:t>
            </a:r>
            <a:r>
              <a:rPr lang="en-US" dirty="0"/>
              <a:t> </a:t>
            </a:r>
            <a:r>
              <a:rPr lang="en-US" dirty="0" err="1"/>
              <a:t>mondiale</a:t>
            </a:r>
            <a:r>
              <a:rPr lang="en-US" dirty="0"/>
              <a:t> : </a:t>
            </a:r>
            <a:br>
              <a:rPr lang="en-US" dirty="0"/>
            </a:br>
            <a:r>
              <a:rPr lang="fr-FR" b="1" i="1" dirty="0"/>
              <a:t>El </a:t>
            </a:r>
            <a:r>
              <a:rPr lang="fr-FR" b="1" i="1" dirty="0" err="1"/>
              <a:t>Secreto</a:t>
            </a:r>
            <a:r>
              <a:rPr lang="fr-FR" b="1" i="1" dirty="0"/>
              <a:t> De Sus </a:t>
            </a:r>
            <a:r>
              <a:rPr lang="fr-FR" b="1" i="1" dirty="0" err="1"/>
              <a:t>Ojos</a:t>
            </a:r>
            <a:r>
              <a:rPr lang="fr-FR" b="1" i="1" dirty="0"/>
              <a:t>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443F3-40C4-1544-8252-F3DEECF9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2160"/>
            <a:ext cx="9753600" cy="4541520"/>
          </a:xfrm>
        </p:spPr>
        <p:txBody>
          <a:bodyPr>
            <a:normAutofit/>
          </a:bodyPr>
          <a:lstStyle/>
          <a:p>
            <a:r>
              <a:rPr lang="fr-CA" sz="2400" b="1" dirty="0"/>
              <a:t>Protocoles de Coopération Culturelle </a:t>
            </a:r>
            <a:r>
              <a:rPr lang="fr-CA" sz="2400" dirty="0"/>
              <a:t>: Corée du Sud,  Amérique centrale, CARIFORUM</a:t>
            </a:r>
          </a:p>
          <a:p>
            <a:r>
              <a:rPr lang="fr-CA" sz="2400" dirty="0"/>
              <a:t>Références à la </a:t>
            </a:r>
            <a:r>
              <a:rPr lang="fr-CA" sz="2400" b="1" dirty="0"/>
              <a:t>Convention</a:t>
            </a:r>
            <a:r>
              <a:rPr lang="fr-CA" sz="2400" dirty="0"/>
              <a:t> sur la diversité des expressions culturelles: Canada, Moldavie, Géorgie, Ukraine</a:t>
            </a:r>
          </a:p>
          <a:p>
            <a:r>
              <a:rPr lang="fr-CA" sz="2400" b="1" dirty="0"/>
              <a:t>Exception culturelle </a:t>
            </a:r>
            <a:r>
              <a:rPr lang="fr-CA" sz="2400" dirty="0"/>
              <a:t>dans les accords commerciaux</a:t>
            </a:r>
          </a:p>
          <a:p>
            <a:r>
              <a:rPr lang="fr-CA" sz="2400" dirty="0"/>
              <a:t>Critiques</a:t>
            </a:r>
          </a:p>
          <a:p>
            <a:r>
              <a:rPr lang="fr-CA" sz="2400" dirty="0"/>
              <a:t>ALE avec Japon et Vietnam</a:t>
            </a:r>
          </a:p>
          <a:p>
            <a:r>
              <a:rPr lang="fr-CA" sz="2400" b="1" dirty="0"/>
              <a:t>Directives opérationnelles </a:t>
            </a:r>
            <a:r>
              <a:rPr lang="fr-CA" sz="2400" dirty="0"/>
              <a:t>de la Convention de 2005 </a:t>
            </a:r>
          </a:p>
          <a:p>
            <a:r>
              <a:rPr lang="fr-CA" sz="2400" dirty="0"/>
              <a:t>Instrument pour promouvoir le cinéma européen à l’étranger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964E00-6911-D743-BB46-C999AF49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240" y="5384800"/>
            <a:ext cx="2651760" cy="1473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B2C093-9A38-0049-8EDF-3B180849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464560"/>
            <a:ext cx="419608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0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A662B-669C-334C-BBDB-D31AACA6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76" y="213360"/>
            <a:ext cx="9168384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UE ET MARCHÉ AUDIOVISUEL MONDIAL: </a:t>
            </a:r>
            <a:br>
              <a:rPr lang="en-US" dirty="0"/>
            </a:br>
            <a:r>
              <a:rPr lang="en-GB" b="1" i="1" dirty="0"/>
              <a:t>For a few dollars more</a:t>
            </a:r>
            <a:br>
              <a:rPr lang="en-CA" dirty="0"/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08124A-1BEB-2844-A94A-4C29589D5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" y="1798320"/>
            <a:ext cx="9840491" cy="3941707"/>
          </a:xfrm>
        </p:spPr>
        <p:txBody>
          <a:bodyPr/>
          <a:lstStyle/>
          <a:p>
            <a:r>
              <a:rPr lang="en-GB" dirty="0"/>
              <a:t>In 2015, the </a:t>
            </a:r>
            <a:r>
              <a:rPr lang="en-GB" b="1" dirty="0"/>
              <a:t>US surplus in </a:t>
            </a:r>
            <a:r>
              <a:rPr lang="en-GB" b="1" dirty="0" err="1"/>
              <a:t>audiovisual</a:t>
            </a:r>
            <a:r>
              <a:rPr lang="en-GB" b="1" dirty="0"/>
              <a:t> sector </a:t>
            </a:r>
            <a:r>
              <a:rPr lang="en-GB" dirty="0"/>
              <a:t>reached 13.3 billion USD, more than the trade surplus in telecommunication, advertising, legal services, health sector. </a:t>
            </a:r>
            <a:r>
              <a:rPr lang="en-CA" dirty="0"/>
              <a:t> </a:t>
            </a:r>
          </a:p>
          <a:p>
            <a:r>
              <a:rPr lang="en-CA" b="1" dirty="0"/>
              <a:t>World movie</a:t>
            </a:r>
            <a:r>
              <a:rPr lang="en-CA" dirty="0"/>
              <a:t>/content;  </a:t>
            </a:r>
            <a:r>
              <a:rPr lang="en-CA" b="1" dirty="0"/>
              <a:t>global approach </a:t>
            </a:r>
            <a:r>
              <a:rPr lang="en-CA" dirty="0"/>
              <a:t>on the market; </a:t>
            </a:r>
            <a:r>
              <a:rPr lang="en-CA" b="1" dirty="0"/>
              <a:t>horizontal cooperation </a:t>
            </a:r>
            <a:r>
              <a:rPr lang="en-CA" dirty="0"/>
              <a:t>among companies</a:t>
            </a:r>
          </a:p>
          <a:p>
            <a:r>
              <a:rPr lang="fr-FR" dirty="0" err="1"/>
              <a:t>AT&amp;T+Warner+HBO</a:t>
            </a:r>
            <a:r>
              <a:rPr lang="en-CA" dirty="0"/>
              <a:t> </a:t>
            </a:r>
          </a:p>
          <a:p>
            <a:r>
              <a:rPr lang="fr-FR" dirty="0"/>
              <a:t>Disney+20th Century </a:t>
            </a:r>
            <a:r>
              <a:rPr lang="fr-FR" dirty="0" err="1"/>
              <a:t>Fox+Hulu</a:t>
            </a:r>
            <a:r>
              <a:rPr lang="fr-FR" dirty="0"/>
              <a:t> / Disney+ </a:t>
            </a:r>
          </a:p>
          <a:p>
            <a:r>
              <a:rPr lang="fr-FR" dirty="0" err="1"/>
              <a:t>Netflix</a:t>
            </a:r>
            <a:r>
              <a:rPr lang="fr-FR" dirty="0"/>
              <a:t> and MPAA</a:t>
            </a:r>
          </a:p>
          <a:p>
            <a:r>
              <a:rPr lang="en-GB" b="1" dirty="0"/>
              <a:t>Dominance of US content </a:t>
            </a:r>
            <a:r>
              <a:rPr lang="en-GB" dirty="0"/>
              <a:t>in terms of visibility, attraction capacity and worldwide distribution</a:t>
            </a:r>
            <a:r>
              <a:rPr lang="en-CA" dirty="0"/>
              <a:t> </a:t>
            </a:r>
          </a:p>
          <a:p>
            <a:r>
              <a:rPr lang="en-GB" dirty="0"/>
              <a:t>During the period 2012-2018, the 15 highest film successes, distributed by Hollywood studios, represent </a:t>
            </a:r>
            <a:r>
              <a:rPr lang="en-GB" b="1" dirty="0"/>
              <a:t>about a third of annual worldwide cinema revenues</a:t>
            </a:r>
            <a:r>
              <a:rPr lang="en-CA" b="1" dirty="0"/>
              <a:t>  </a:t>
            </a:r>
            <a:r>
              <a:rPr lang="en-CA" dirty="0"/>
              <a:t>(33 % in 2018)</a:t>
            </a:r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5A9B20-B11C-4D41-B8FA-7D25C7005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5439672"/>
            <a:ext cx="3962400" cy="13322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6D5C98-DE83-C146-9B38-BAF86BE8A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04" y="5602756"/>
            <a:ext cx="3566160" cy="11179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9407F4-6F6C-0E4D-AD72-A10555FC3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48" y="5495627"/>
            <a:ext cx="3566160" cy="13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7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A0DBB0-6AD1-DE4F-ACE0-97CA1B61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-1276544"/>
            <a:ext cx="7729728" cy="1127760"/>
          </a:xfrm>
        </p:spPr>
        <p:txBody>
          <a:bodyPr>
            <a:normAutofit fontScale="90000"/>
          </a:bodyPr>
          <a:lstStyle/>
          <a:p>
            <a:r>
              <a:rPr lang="en-US" dirty="0"/>
              <a:t>UE ET MARCHÉ AUDIOVISUEL MONDIAL: </a:t>
            </a:r>
            <a:br>
              <a:rPr lang="en-US" dirty="0"/>
            </a:br>
            <a:r>
              <a:rPr lang="en-GB" b="1" i="1" dirty="0"/>
              <a:t>For a few dollars more</a:t>
            </a:r>
            <a:br>
              <a:rPr lang="en-CA" dirty="0"/>
            </a:br>
            <a:endParaRPr lang="en-US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DDB6353-7744-4241-9518-7562BD177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864704"/>
              </p:ext>
            </p:extLst>
          </p:nvPr>
        </p:nvGraphicFramePr>
        <p:xfrm>
          <a:off x="0" y="0"/>
          <a:ext cx="12192000" cy="6862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2244">
                  <a:extLst>
                    <a:ext uri="{9D8B030D-6E8A-4147-A177-3AD203B41FA5}">
                      <a16:colId xmlns:a16="http://schemas.microsoft.com/office/drawing/2014/main" val="13785423"/>
                    </a:ext>
                  </a:extLst>
                </a:gridCol>
                <a:gridCol w="5279756">
                  <a:extLst>
                    <a:ext uri="{9D8B030D-6E8A-4147-A177-3AD203B41FA5}">
                      <a16:colId xmlns:a16="http://schemas.microsoft.com/office/drawing/2014/main" val="4278645167"/>
                    </a:ext>
                  </a:extLst>
                </a:gridCol>
              </a:tblGrid>
              <a:tr h="5982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Table V (Source: Box Office Mojo website)</a:t>
                      </a:r>
                      <a:endParaRPr lang="en-CA" sz="13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 (Films 2008-2018)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CA" sz="13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% of its global revenues within the “international markets” (outside the US and Canada) 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2487890518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Ice Age: Collision Course (2016) 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84.3%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1132714650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Gulliver’s Travel (2010)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82.0%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1543303780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The Fate of the Furious (2017)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81.7%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391895803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Ice Age: Continental Drift (2012)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81.6% 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1311314451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The Golden Compass (2007)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81.2%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1235890540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The Mummy (2017)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80.4%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3125105989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The Smurfs 2 (2013)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79.6%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691363042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Life of Pi (2012)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79.5%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4242068819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The Adventures of Tintin (2011) 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79.3%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3019046685"/>
                  </a:ext>
                </a:extLst>
              </a:tr>
              <a:tr h="204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Transformers: The Last Knight (2017)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78.5%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1867890751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Battleship (2012)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78.4%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1153181940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2012 (2009)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78.4%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2910201528"/>
                  </a:ext>
                </a:extLst>
              </a:tr>
              <a:tr h="204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Pirates of the Caribbean: Dead Men Tell No Tales (2017)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78.3%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1215376071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A Good Day to Die Hard (2013)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77.9%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2990127484"/>
                  </a:ext>
                </a:extLst>
              </a:tr>
              <a:tr h="204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Ice Age: Dawn of the Dinosaurs (2009)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77.8%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3244126397"/>
                  </a:ext>
                </a:extLst>
              </a:tr>
              <a:tr h="204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Transformers: Age of Extinction (2014)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77.8%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3148974480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Spectre (2015)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77.3%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3963220511"/>
                  </a:ext>
                </a:extLst>
              </a:tr>
              <a:tr h="204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Pirates of the Caribbean: On Stranger Tides (2011)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76.9%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3102789805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Furious 7 (2015)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76.7%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95088676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Mamma Mia (2008)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76.4%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502647694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Rambage (2018)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76.4%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4034574537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RoboCop (2014)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75.9%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3042814958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The Tourist (2010)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75.7%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1283294495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American Reunion (2012)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75.7%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1700596220"/>
                  </a:ext>
                </a:extLst>
              </a:tr>
              <a:tr h="204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Fantastic Beasts: The Crimes of Grindelwald  (2018)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75.6%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1888500863"/>
                  </a:ext>
                </a:extLst>
              </a:tr>
              <a:tr h="204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Hansel and Gretel: Witch Hunters (2013)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75.4%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3978125831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Pacific Rim (2013)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75.2%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3783066529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Kung Fu Panda 2 (2011)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75.2%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857901154"/>
                  </a:ext>
                </a:extLst>
              </a:tr>
              <a:tr h="190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Venom (2018)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75.0%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1" marR="44561" marT="0" marB="0"/>
                </a:tc>
                <a:extLst>
                  <a:ext uri="{0D108BD9-81ED-4DB2-BD59-A6C34878D82A}">
                    <a16:rowId xmlns:a16="http://schemas.microsoft.com/office/drawing/2014/main" val="101295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55876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{489D832A-CA85-7047-9E80-8094CBE79A50}tf10001120</Template>
  <TotalTime>638</TotalTime>
  <Words>1880</Words>
  <Application>Microsoft Macintosh PowerPoint</Application>
  <PresentationFormat>Grand écran</PresentationFormat>
  <Paragraphs>627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Colis</vt:lpstr>
      <vt:lpstr>EUROPEAN UNION, online platforms and global cultural economy:  ONCE UPON A TIME IN AMERICA?</vt:lpstr>
      <vt:lpstr>Introduction</vt:lpstr>
      <vt:lpstr>Politique audiovisuelle internationale :  the Good, the Bad, and the Ugly </vt:lpstr>
      <vt:lpstr>Politique audiovisuelle de l’ue et syndrome de janus: Un long dimanche des fiançailles </vt:lpstr>
      <vt:lpstr>Politique audiovisuelle de l’ue et syndrome de janus : Un long dimanche des fiançailles </vt:lpstr>
      <vt:lpstr>Politique audiovisuelle de l’ue et syndrome de janus: Un long dimanche des fiançailles </vt:lpstr>
      <vt:lpstr>UE et Politique audiovisuelle mondiale :  El Secreto De Sus Ojos </vt:lpstr>
      <vt:lpstr>UE ET MARCHÉ AUDIOVISUEL MONDIAL:  For a few dollars more </vt:lpstr>
      <vt:lpstr>UE ET MARCHÉ AUDIOVISUEL MONDIAL:  For a few dollars more </vt:lpstr>
      <vt:lpstr>Présentation PowerPoint</vt:lpstr>
      <vt:lpstr>Présentation PowerPoint</vt:lpstr>
      <vt:lpstr>Présentation PowerPoint</vt:lpstr>
      <vt:lpstr>UE ET MARCHÉ AUDIOVISUEL MONDIAL:  For a few dollars more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industries, online platforms and global cultural economy: EU in the American imperium (still) ?</dc:title>
  <dc:creator>Microsoft Office User</dc:creator>
  <cp:lastModifiedBy>Microsoft Office User</cp:lastModifiedBy>
  <cp:revision>37</cp:revision>
  <dcterms:created xsi:type="dcterms:W3CDTF">2019-05-27T16:48:14Z</dcterms:created>
  <dcterms:modified xsi:type="dcterms:W3CDTF">2019-05-30T19:29:33Z</dcterms:modified>
</cp:coreProperties>
</file>