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26"/>
  </p:notesMasterIdLst>
  <p:sldIdLst>
    <p:sldId id="256" r:id="rId2"/>
    <p:sldId id="274" r:id="rId3"/>
    <p:sldId id="257" r:id="rId4"/>
    <p:sldId id="258" r:id="rId5"/>
    <p:sldId id="259" r:id="rId6"/>
    <p:sldId id="273" r:id="rId7"/>
    <p:sldId id="271" r:id="rId8"/>
    <p:sldId id="272" r:id="rId9"/>
    <p:sldId id="260" r:id="rId10"/>
    <p:sldId id="279" r:id="rId11"/>
    <p:sldId id="277" r:id="rId12"/>
    <p:sldId id="280" r:id="rId13"/>
    <p:sldId id="284" r:id="rId14"/>
    <p:sldId id="290" r:id="rId15"/>
    <p:sldId id="289" r:id="rId16"/>
    <p:sldId id="301" r:id="rId17"/>
    <p:sldId id="292" r:id="rId18"/>
    <p:sldId id="293" r:id="rId19"/>
    <p:sldId id="297" r:id="rId20"/>
    <p:sldId id="296" r:id="rId21"/>
    <p:sldId id="294" r:id="rId22"/>
    <p:sldId id="295" r:id="rId23"/>
    <p:sldId id="300" r:id="rId24"/>
    <p:sldId id="302"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73228"/>
  </p:normalViewPr>
  <p:slideViewPr>
    <p:cSldViewPr snapToGrid="0" snapToObjects="1" showGuides="1">
      <p:cViewPr varScale="1">
        <p:scale>
          <a:sx n="82" d="100"/>
          <a:sy n="82" d="100"/>
        </p:scale>
        <p:origin x="1944" y="16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FD408-54E7-E349-85B4-BA080BF10D74}" type="datetimeFigureOut">
              <a:rPr lang="fr-FR" smtClean="0"/>
              <a:t>06/05/2019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F1FFF-F261-7745-B0A5-A0F1530137FB}" type="slidenum">
              <a:rPr lang="fr-FR" smtClean="0"/>
              <a:t>‹N°›</a:t>
            </a:fld>
            <a:endParaRPr lang="fr-FR"/>
          </a:p>
        </p:txBody>
      </p:sp>
    </p:spTree>
    <p:extLst>
      <p:ext uri="{BB962C8B-B14F-4D97-AF65-F5344CB8AC3E}">
        <p14:creationId xmlns:p14="http://schemas.microsoft.com/office/powerpoint/2010/main" val="214151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FF1FFF-F261-7745-B0A5-A0F1530137FB}" type="slidenum">
              <a:rPr lang="fr-FR" smtClean="0"/>
              <a:t>3</a:t>
            </a:fld>
            <a:endParaRPr lang="fr-FR"/>
          </a:p>
        </p:txBody>
      </p:sp>
    </p:spTree>
    <p:extLst>
      <p:ext uri="{BB962C8B-B14F-4D97-AF65-F5344CB8AC3E}">
        <p14:creationId xmlns:p14="http://schemas.microsoft.com/office/powerpoint/2010/main" val="117492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FF1FFF-F261-7745-B0A5-A0F1530137FB}" type="slidenum">
              <a:rPr lang="fr-FR" smtClean="0"/>
              <a:t>20</a:t>
            </a:fld>
            <a:endParaRPr lang="fr-FR"/>
          </a:p>
        </p:txBody>
      </p:sp>
    </p:spTree>
    <p:extLst>
      <p:ext uri="{BB962C8B-B14F-4D97-AF65-F5344CB8AC3E}">
        <p14:creationId xmlns:p14="http://schemas.microsoft.com/office/powerpoint/2010/main" val="3960484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FF1FFF-F261-7745-B0A5-A0F1530137FB}" type="slidenum">
              <a:rPr lang="fr-FR" smtClean="0"/>
              <a:t>21</a:t>
            </a:fld>
            <a:endParaRPr lang="fr-FR"/>
          </a:p>
        </p:txBody>
      </p:sp>
    </p:spTree>
    <p:extLst>
      <p:ext uri="{BB962C8B-B14F-4D97-AF65-F5344CB8AC3E}">
        <p14:creationId xmlns:p14="http://schemas.microsoft.com/office/powerpoint/2010/main" val="69199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FF1FFF-F261-7745-B0A5-A0F1530137FB}" type="slidenum">
              <a:rPr lang="fr-FR" smtClean="0"/>
              <a:t>22</a:t>
            </a:fld>
            <a:endParaRPr lang="fr-FR"/>
          </a:p>
        </p:txBody>
      </p:sp>
    </p:spTree>
    <p:extLst>
      <p:ext uri="{BB962C8B-B14F-4D97-AF65-F5344CB8AC3E}">
        <p14:creationId xmlns:p14="http://schemas.microsoft.com/office/powerpoint/2010/main" val="394788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FF1FFF-F261-7745-B0A5-A0F1530137FB}" type="slidenum">
              <a:rPr lang="fr-FR" smtClean="0"/>
              <a:t>7</a:t>
            </a:fld>
            <a:endParaRPr lang="fr-FR"/>
          </a:p>
        </p:txBody>
      </p:sp>
    </p:spTree>
    <p:extLst>
      <p:ext uri="{BB962C8B-B14F-4D97-AF65-F5344CB8AC3E}">
        <p14:creationId xmlns:p14="http://schemas.microsoft.com/office/powerpoint/2010/main" val="171786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FF1FFF-F261-7745-B0A5-A0F1530137FB}" type="slidenum">
              <a:rPr lang="fr-FR" smtClean="0"/>
              <a:t>10</a:t>
            </a:fld>
            <a:endParaRPr lang="fr-FR"/>
          </a:p>
        </p:txBody>
      </p:sp>
    </p:spTree>
    <p:extLst>
      <p:ext uri="{BB962C8B-B14F-4D97-AF65-F5344CB8AC3E}">
        <p14:creationId xmlns:p14="http://schemas.microsoft.com/office/powerpoint/2010/main" val="198147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FF1FFF-F261-7745-B0A5-A0F1530137FB}" type="slidenum">
              <a:rPr lang="fr-FR" smtClean="0"/>
              <a:t>11</a:t>
            </a:fld>
            <a:endParaRPr lang="fr-FR"/>
          </a:p>
        </p:txBody>
      </p:sp>
    </p:spTree>
    <p:extLst>
      <p:ext uri="{BB962C8B-B14F-4D97-AF65-F5344CB8AC3E}">
        <p14:creationId xmlns:p14="http://schemas.microsoft.com/office/powerpoint/2010/main" val="154443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FF1FFF-F261-7745-B0A5-A0F1530137FB}" type="slidenum">
              <a:rPr lang="fr-FR" smtClean="0"/>
              <a:t>13</a:t>
            </a:fld>
            <a:endParaRPr lang="fr-FR"/>
          </a:p>
        </p:txBody>
      </p:sp>
    </p:spTree>
    <p:extLst>
      <p:ext uri="{BB962C8B-B14F-4D97-AF65-F5344CB8AC3E}">
        <p14:creationId xmlns:p14="http://schemas.microsoft.com/office/powerpoint/2010/main" val="44415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FF1FFF-F261-7745-B0A5-A0F1530137FB}" type="slidenum">
              <a:rPr lang="fr-FR" smtClean="0"/>
              <a:t>14</a:t>
            </a:fld>
            <a:endParaRPr lang="fr-FR"/>
          </a:p>
        </p:txBody>
      </p:sp>
    </p:spTree>
    <p:extLst>
      <p:ext uri="{BB962C8B-B14F-4D97-AF65-F5344CB8AC3E}">
        <p14:creationId xmlns:p14="http://schemas.microsoft.com/office/powerpoint/2010/main" val="149722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B5FF1FFF-F261-7745-B0A5-A0F1530137FB}" type="slidenum">
              <a:rPr lang="fr-FR" smtClean="0"/>
              <a:t>16</a:t>
            </a:fld>
            <a:endParaRPr lang="fr-FR"/>
          </a:p>
        </p:txBody>
      </p:sp>
    </p:spTree>
    <p:extLst>
      <p:ext uri="{BB962C8B-B14F-4D97-AF65-F5344CB8AC3E}">
        <p14:creationId xmlns:p14="http://schemas.microsoft.com/office/powerpoint/2010/main" val="336329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FF1FFF-F261-7745-B0A5-A0F1530137FB}" type="slidenum">
              <a:rPr lang="fr-FR" smtClean="0"/>
              <a:t>18</a:t>
            </a:fld>
            <a:endParaRPr lang="fr-FR"/>
          </a:p>
        </p:txBody>
      </p:sp>
    </p:spTree>
    <p:extLst>
      <p:ext uri="{BB962C8B-B14F-4D97-AF65-F5344CB8AC3E}">
        <p14:creationId xmlns:p14="http://schemas.microsoft.com/office/powerpoint/2010/main" val="409379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FF1FFF-F261-7745-B0A5-A0F1530137FB}" type="slidenum">
              <a:rPr lang="fr-FR" smtClean="0"/>
              <a:t>19</a:t>
            </a:fld>
            <a:endParaRPr lang="fr-FR"/>
          </a:p>
        </p:txBody>
      </p:sp>
    </p:spTree>
    <p:extLst>
      <p:ext uri="{BB962C8B-B14F-4D97-AF65-F5344CB8AC3E}">
        <p14:creationId xmlns:p14="http://schemas.microsoft.com/office/powerpoint/2010/main" val="344401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6F7F780-D3B3-2B4D-B76E-D17B539AD37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230850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6F7F780-D3B3-2B4D-B76E-D17B539AD37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61273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6F7F780-D3B3-2B4D-B76E-D17B539AD37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874C5D-773E-2347-B1F9-4962B2402A1E}"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463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6F7F780-D3B3-2B4D-B76E-D17B539AD37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577754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6F7F780-D3B3-2B4D-B76E-D17B539AD37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874C5D-773E-2347-B1F9-4962B2402A1E}"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4168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6F7F780-D3B3-2B4D-B76E-D17B539AD37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2357612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6F7F780-D3B3-2B4D-B76E-D17B539AD37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223765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6F7F780-D3B3-2B4D-B76E-D17B539AD37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185597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a:defRPr sz="2000"/>
            </a:lvl1pPr>
          </a:lstStyle>
          <a:p>
            <a:pPr lvl="0"/>
            <a:r>
              <a:rPr lang="fr-FR" dirty="0"/>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6F7F780-D3B3-2B4D-B76E-D17B539AD37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149897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6F7F780-D3B3-2B4D-B76E-D17B539AD376}"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408403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26F7F780-D3B3-2B4D-B76E-D17B539AD376}"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49184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26F7F780-D3B3-2B4D-B76E-D17B539AD376}" type="datetimeFigureOut">
              <a:rPr lang="fr-FR" smtClean="0"/>
              <a:t>06/05/2019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44660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6F7F780-D3B3-2B4D-B76E-D17B539AD376}" type="datetimeFigureOut">
              <a:rPr lang="fr-FR" smtClean="0"/>
              <a:t>06/05/2019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126204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7F780-D3B3-2B4D-B76E-D17B539AD376}" type="datetimeFigureOut">
              <a:rPr lang="fr-FR" smtClean="0"/>
              <a:t>06/05/2019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66562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26F7F780-D3B3-2B4D-B76E-D17B539AD376}"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218169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26F7F780-D3B3-2B4D-B76E-D17B539AD376}"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874C5D-773E-2347-B1F9-4962B2402A1E}" type="slidenum">
              <a:rPr lang="fr-FR" smtClean="0"/>
              <a:t>‹N°›</a:t>
            </a:fld>
            <a:endParaRPr lang="fr-FR"/>
          </a:p>
        </p:txBody>
      </p:sp>
    </p:spTree>
    <p:extLst>
      <p:ext uri="{BB962C8B-B14F-4D97-AF65-F5344CB8AC3E}">
        <p14:creationId xmlns:p14="http://schemas.microsoft.com/office/powerpoint/2010/main" val="2242554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F7F780-D3B3-2B4D-B76E-D17B539AD376}" type="datetimeFigureOut">
              <a:rPr lang="fr-FR" smtClean="0"/>
              <a:t>06/05/2019</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D874C5D-773E-2347-B1F9-4962B2402A1E}" type="slidenum">
              <a:rPr lang="fr-FR" smtClean="0"/>
              <a:t>‹N°›</a:t>
            </a:fld>
            <a:endParaRPr lang="fr-FR"/>
          </a:p>
        </p:txBody>
      </p:sp>
    </p:spTree>
    <p:extLst>
      <p:ext uri="{BB962C8B-B14F-4D97-AF65-F5344CB8AC3E}">
        <p14:creationId xmlns:p14="http://schemas.microsoft.com/office/powerpoint/2010/main" val="101260935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l" defTabSz="4572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rbi.ulg.ac.be/handle/2268/28055" TargetMode="External"/><Relationship Id="rId2" Type="http://schemas.openxmlformats.org/officeDocument/2006/relationships/hyperlink" Target="https://www.classcentral.com/report/mooc-stats-2018/" TargetMode="External"/><Relationship Id="rId1" Type="http://schemas.openxmlformats.org/officeDocument/2006/relationships/slideLayout" Target="../slideLayouts/slideLayout2.xml"/><Relationship Id="rId4" Type="http://schemas.openxmlformats.org/officeDocument/2006/relationships/hyperlink" Target="http://orbi.ulg.ac.be/handle/2268/17420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0372F-34A7-6E43-BB96-1D1F2E3D8F96}"/>
              </a:ext>
            </a:extLst>
          </p:cNvPr>
          <p:cNvSpPr>
            <a:spLocks noGrp="1"/>
          </p:cNvSpPr>
          <p:nvPr>
            <p:ph type="ctrTitle"/>
          </p:nvPr>
        </p:nvSpPr>
        <p:spPr>
          <a:xfrm>
            <a:off x="262755" y="743991"/>
            <a:ext cx="8607979" cy="2387600"/>
          </a:xfrm>
        </p:spPr>
        <p:txBody>
          <a:bodyPr>
            <a:normAutofit fontScale="90000"/>
          </a:bodyPr>
          <a:lstStyle/>
          <a:p>
            <a:pPr algn="ctr"/>
            <a:r>
              <a:rPr lang="fr-BE" dirty="0" err="1">
                <a:solidFill>
                  <a:schemeClr val="tx2"/>
                </a:solidFill>
              </a:rPr>
              <a:t>MOOCs</a:t>
            </a:r>
            <a:r>
              <a:rPr lang="fr-BE" dirty="0">
                <a:solidFill>
                  <a:schemeClr val="tx2"/>
                </a:solidFill>
              </a:rPr>
              <a:t> et évaluation : </a:t>
            </a:r>
            <a:br>
              <a:rPr lang="fr-BE" dirty="0">
                <a:solidFill>
                  <a:schemeClr val="tx2"/>
                </a:solidFill>
              </a:rPr>
            </a:br>
            <a:r>
              <a:rPr lang="fr-BE" sz="5300" dirty="0">
                <a:solidFill>
                  <a:schemeClr val="tx2"/>
                </a:solidFill>
              </a:rPr>
              <a:t>état de l’art et analyse de cas</a:t>
            </a:r>
            <a:endParaRPr lang="fr-FR" dirty="0">
              <a:solidFill>
                <a:schemeClr val="tx2"/>
              </a:solidFill>
            </a:endParaRPr>
          </a:p>
        </p:txBody>
      </p:sp>
      <p:sp>
        <p:nvSpPr>
          <p:cNvPr id="3" name="Sous-titre 2">
            <a:extLst>
              <a:ext uri="{FF2B5EF4-FFF2-40B4-BE49-F238E27FC236}">
                <a16:creationId xmlns:a16="http://schemas.microsoft.com/office/drawing/2014/main" id="{6388CD4F-A12F-104B-AB6E-551713BA0386}"/>
              </a:ext>
            </a:extLst>
          </p:cNvPr>
          <p:cNvSpPr>
            <a:spLocks noGrp="1"/>
          </p:cNvSpPr>
          <p:nvPr>
            <p:ph type="subTitle" idx="1"/>
          </p:nvPr>
        </p:nvSpPr>
        <p:spPr>
          <a:xfrm>
            <a:off x="-94594" y="4453375"/>
            <a:ext cx="8092966" cy="2105079"/>
          </a:xfrm>
        </p:spPr>
        <p:txBody>
          <a:bodyPr>
            <a:normAutofit fontScale="40000" lnSpcReduction="20000"/>
          </a:bodyPr>
          <a:lstStyle/>
          <a:p>
            <a:pPr algn="ctr"/>
            <a:r>
              <a:rPr lang="fr-FR" sz="4500" dirty="0"/>
              <a:t>C. Tonus, F. De </a:t>
            </a:r>
            <a:r>
              <a:rPr lang="fr-FR" sz="4500" dirty="0" err="1"/>
              <a:t>Lemos</a:t>
            </a:r>
            <a:r>
              <a:rPr lang="fr-FR" sz="4500" dirty="0"/>
              <a:t> </a:t>
            </a:r>
            <a:r>
              <a:rPr lang="fr-FR" sz="4500" dirty="0" err="1"/>
              <a:t>Esteves</a:t>
            </a:r>
            <a:r>
              <a:rPr lang="fr-FR" sz="4500" dirty="0"/>
              <a:t>, V. </a:t>
            </a:r>
            <a:r>
              <a:rPr lang="fr-FR" sz="4500" dirty="0" err="1"/>
              <a:t>Fettweiss</a:t>
            </a:r>
            <a:r>
              <a:rPr lang="fr-FR" sz="4500" dirty="0"/>
              <a:t>, P. </a:t>
            </a:r>
            <a:r>
              <a:rPr lang="fr-FR" sz="4500" dirty="0" err="1"/>
              <a:t>Detroz</a:t>
            </a:r>
            <a:r>
              <a:rPr lang="fr-FR" sz="4500" dirty="0"/>
              <a:t>, D. </a:t>
            </a:r>
            <a:r>
              <a:rPr lang="fr-FR" sz="4500" dirty="0" err="1"/>
              <a:t>Verpoorten</a:t>
            </a:r>
            <a:endParaRPr lang="fr-FR" sz="4500" dirty="0"/>
          </a:p>
          <a:p>
            <a:pPr algn="ctr"/>
            <a:r>
              <a:rPr lang="fr-FR" sz="3500" dirty="0" err="1"/>
              <a:t>ULiège</a:t>
            </a:r>
            <a:r>
              <a:rPr lang="fr-FR" sz="3500" dirty="0"/>
              <a:t> – Institut de Formation et de Recherche en Enseignement Supérieur (IFRES)</a:t>
            </a:r>
          </a:p>
          <a:p>
            <a:pPr algn="ctr"/>
            <a:endParaRPr lang="fr-FR" dirty="0"/>
          </a:p>
          <a:p>
            <a:pPr algn="ctr"/>
            <a:endParaRPr lang="fr-FR" dirty="0"/>
          </a:p>
          <a:p>
            <a:pPr algn="ctr"/>
            <a:r>
              <a:rPr lang="fr-FR" sz="4500" dirty="0"/>
              <a:t>Journée nationale de l’ADMEE Maroc</a:t>
            </a:r>
          </a:p>
          <a:p>
            <a:pPr algn="ctr"/>
            <a:r>
              <a:rPr lang="fr-FR" sz="4500" dirty="0"/>
              <a:t>27 avril 2019</a:t>
            </a:r>
          </a:p>
        </p:txBody>
      </p:sp>
    </p:spTree>
    <p:extLst>
      <p:ext uri="{BB962C8B-B14F-4D97-AF65-F5344CB8AC3E}">
        <p14:creationId xmlns:p14="http://schemas.microsoft.com/office/powerpoint/2010/main" val="270876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p:txBody>
          <a:bodyPr/>
          <a:lstStyle/>
          <a:p>
            <a:r>
              <a:rPr lang="fr-FR" dirty="0">
                <a:solidFill>
                  <a:schemeClr val="tx2"/>
                </a:solidFill>
              </a:rPr>
              <a:t>Evaluation dans les </a:t>
            </a:r>
            <a:r>
              <a:rPr lang="fr-FR" dirty="0" err="1">
                <a:solidFill>
                  <a:schemeClr val="tx2"/>
                </a:solidFill>
              </a:rPr>
              <a:t>MOOCs</a:t>
            </a:r>
            <a:r>
              <a:rPr lang="fr-FR" dirty="0">
                <a:solidFill>
                  <a:schemeClr val="tx2"/>
                </a:solidFill>
              </a:rPr>
              <a:t>: Evaluation automatisée</a:t>
            </a: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609598" y="2119646"/>
            <a:ext cx="7933901" cy="4431279"/>
          </a:xfrm>
        </p:spPr>
        <p:txBody>
          <a:bodyPr>
            <a:normAutofit fontScale="92500" lnSpcReduction="10000"/>
          </a:bodyPr>
          <a:lstStyle/>
          <a:p>
            <a:r>
              <a:rPr lang="fr-FR" sz="2800" dirty="0"/>
              <a:t>Quizz (+ algorithmes d’analyse de texte)</a:t>
            </a:r>
          </a:p>
          <a:p>
            <a:r>
              <a:rPr lang="fr-FR" sz="2800" dirty="0"/>
              <a:t>Forces</a:t>
            </a:r>
          </a:p>
          <a:p>
            <a:pPr lvl="1"/>
            <a:r>
              <a:rPr lang="fr-FR" sz="2400" dirty="0"/>
              <a:t>Automatisé </a:t>
            </a:r>
            <a:r>
              <a:rPr lang="fr-FR" sz="2400" dirty="0">
                <a:sym typeface="Wingdings" pitchFamily="2" charset="2"/>
              </a:rPr>
              <a:t> e</a:t>
            </a:r>
            <a:r>
              <a:rPr lang="fr-FR" sz="2400" dirty="0"/>
              <a:t>fficient pour des grands nombres</a:t>
            </a:r>
          </a:p>
          <a:p>
            <a:pPr lvl="1"/>
            <a:r>
              <a:rPr lang="fr-FR" sz="2400" dirty="0"/>
              <a:t>Feedback immédiat pour l’apprenant</a:t>
            </a:r>
          </a:p>
          <a:p>
            <a:pPr lvl="1"/>
            <a:r>
              <a:rPr lang="fr-FR" sz="2400" dirty="0"/>
              <a:t>Bien pour évaluer la connaissance et la compréhension</a:t>
            </a:r>
          </a:p>
          <a:p>
            <a:pPr lvl="1"/>
            <a:r>
              <a:rPr lang="fr-FR" sz="2400" dirty="0"/>
              <a:t>Donne du rythme aux séquences d’apprentissage</a:t>
            </a:r>
          </a:p>
          <a:p>
            <a:r>
              <a:rPr lang="fr-FR" sz="2800" dirty="0"/>
              <a:t>Faiblesses</a:t>
            </a:r>
          </a:p>
          <a:p>
            <a:pPr lvl="1"/>
            <a:r>
              <a:rPr lang="fr-FR" sz="2400" dirty="0"/>
              <a:t>Evaluation d’objectifs d’apprentissage de faible niveau </a:t>
            </a:r>
          </a:p>
          <a:p>
            <a:pPr lvl="1"/>
            <a:r>
              <a:rPr lang="fr-FR" sz="2400" dirty="0"/>
              <a:t>Peu authentique</a:t>
            </a:r>
          </a:p>
          <a:p>
            <a:pPr lvl="1"/>
            <a:r>
              <a:rPr lang="fr-FR" sz="2400" dirty="0"/>
              <a:t>Attention aux règles d’écriture des QCM</a:t>
            </a:r>
          </a:p>
        </p:txBody>
      </p:sp>
    </p:spTree>
    <p:extLst>
      <p:ext uri="{BB962C8B-B14F-4D97-AF65-F5344CB8AC3E}">
        <p14:creationId xmlns:p14="http://schemas.microsoft.com/office/powerpoint/2010/main" val="409829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p:txBody>
          <a:bodyPr/>
          <a:lstStyle/>
          <a:p>
            <a:r>
              <a:rPr lang="fr-FR" dirty="0">
                <a:solidFill>
                  <a:schemeClr val="tx2"/>
                </a:solidFill>
              </a:rPr>
              <a:t>Evaluation dans les </a:t>
            </a:r>
            <a:r>
              <a:rPr lang="fr-FR" dirty="0" err="1">
                <a:solidFill>
                  <a:schemeClr val="tx2"/>
                </a:solidFill>
              </a:rPr>
              <a:t>MOOCs</a:t>
            </a:r>
            <a:r>
              <a:rPr lang="fr-FR" dirty="0">
                <a:solidFill>
                  <a:schemeClr val="tx2"/>
                </a:solidFill>
              </a:rPr>
              <a:t>: Evaluation par les pairs</a:t>
            </a: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609597" y="2256124"/>
            <a:ext cx="7347048" cy="3880773"/>
          </a:xfrm>
        </p:spPr>
        <p:txBody>
          <a:bodyPr>
            <a:normAutofit/>
          </a:bodyPr>
          <a:lstStyle/>
          <a:p>
            <a:r>
              <a:rPr lang="fr-FR" sz="2800" dirty="0"/>
              <a:t>Evaluation par les apprenants de travaux d’autres apprenants</a:t>
            </a:r>
          </a:p>
          <a:p>
            <a:r>
              <a:rPr lang="fr-FR" sz="2800" dirty="0"/>
              <a:t>Evaluation en double aveugle, avec attribution aléatoire des travaux</a:t>
            </a:r>
          </a:p>
          <a:p>
            <a:r>
              <a:rPr lang="fr-FR" sz="2800" dirty="0"/>
              <a:t>Grille </a:t>
            </a:r>
            <a:r>
              <a:rPr lang="fr-FR" sz="2800" dirty="0" err="1"/>
              <a:t>critériée</a:t>
            </a:r>
            <a:r>
              <a:rPr lang="fr-FR" sz="2800" dirty="0"/>
              <a:t> +/- entraînement</a:t>
            </a:r>
          </a:p>
          <a:p>
            <a:r>
              <a:rPr lang="fr-FR" sz="2800" dirty="0"/>
              <a:t>Note finale = moyenne des notes de plusieurs correcteurs</a:t>
            </a:r>
          </a:p>
        </p:txBody>
      </p:sp>
    </p:spTree>
    <p:extLst>
      <p:ext uri="{BB962C8B-B14F-4D97-AF65-F5344CB8AC3E}">
        <p14:creationId xmlns:p14="http://schemas.microsoft.com/office/powerpoint/2010/main" val="292981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p:txBody>
          <a:bodyPr/>
          <a:lstStyle/>
          <a:p>
            <a:r>
              <a:rPr lang="fr-FR" dirty="0">
                <a:solidFill>
                  <a:schemeClr val="tx2"/>
                </a:solidFill>
              </a:rPr>
              <a:t>Evaluation dans les </a:t>
            </a:r>
            <a:r>
              <a:rPr lang="fr-FR" dirty="0" err="1">
                <a:solidFill>
                  <a:schemeClr val="tx2"/>
                </a:solidFill>
              </a:rPr>
              <a:t>MOOCs</a:t>
            </a:r>
            <a:r>
              <a:rPr lang="fr-FR" dirty="0">
                <a:solidFill>
                  <a:schemeClr val="tx2"/>
                </a:solidFill>
              </a:rPr>
              <a:t>: Evaluation par les pairs</a:t>
            </a: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609598" y="2256123"/>
            <a:ext cx="7292456" cy="4308449"/>
          </a:xfrm>
        </p:spPr>
        <p:txBody>
          <a:bodyPr>
            <a:normAutofit fontScale="92500" lnSpcReduction="10000"/>
          </a:bodyPr>
          <a:lstStyle/>
          <a:p>
            <a:r>
              <a:rPr lang="fr-FR" sz="2800" dirty="0"/>
              <a:t>Forces</a:t>
            </a:r>
          </a:p>
          <a:p>
            <a:pPr lvl="1"/>
            <a:r>
              <a:rPr lang="fr-FR" sz="2400" dirty="0"/>
              <a:t>Efficient pour les grands groupes</a:t>
            </a:r>
          </a:p>
          <a:p>
            <a:pPr lvl="1"/>
            <a:r>
              <a:rPr lang="fr-FR" sz="2400" dirty="0"/>
              <a:t>« Calibrage »: nombre de correcteurs augmente avec nombre de participants</a:t>
            </a:r>
          </a:p>
          <a:p>
            <a:pPr lvl="1"/>
            <a:r>
              <a:rPr lang="fr-FR" sz="2400" dirty="0"/>
              <a:t>Feedback rapide</a:t>
            </a:r>
          </a:p>
          <a:p>
            <a:pPr lvl="1"/>
            <a:r>
              <a:rPr lang="fr-FR" sz="2400" dirty="0"/>
              <a:t>Permet d’évaluer des productions complexes</a:t>
            </a:r>
          </a:p>
          <a:p>
            <a:pPr lvl="1"/>
            <a:r>
              <a:rPr lang="fr-FR" sz="2400" dirty="0"/>
              <a:t>Apprentissage consolidé:</a:t>
            </a:r>
          </a:p>
          <a:p>
            <a:pPr lvl="2"/>
            <a:r>
              <a:rPr lang="fr-FR" sz="2200" dirty="0"/>
              <a:t>en étant confronté aux productions des pairs (méthodes de résolution différentes, erreurs fréquentes,…) </a:t>
            </a:r>
          </a:p>
          <a:p>
            <a:pPr lvl="2"/>
            <a:r>
              <a:rPr lang="fr-FR" sz="2200" dirty="0"/>
              <a:t>en recevant les commentaires des pairs</a:t>
            </a:r>
          </a:p>
        </p:txBody>
      </p:sp>
    </p:spTree>
    <p:extLst>
      <p:ext uri="{BB962C8B-B14F-4D97-AF65-F5344CB8AC3E}">
        <p14:creationId xmlns:p14="http://schemas.microsoft.com/office/powerpoint/2010/main" val="206968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p:txBody>
          <a:bodyPr/>
          <a:lstStyle/>
          <a:p>
            <a:r>
              <a:rPr lang="fr-FR" dirty="0">
                <a:solidFill>
                  <a:schemeClr val="tx2"/>
                </a:solidFill>
              </a:rPr>
              <a:t>Evaluation dans les </a:t>
            </a:r>
            <a:r>
              <a:rPr lang="fr-FR" dirty="0" err="1">
                <a:solidFill>
                  <a:schemeClr val="tx2"/>
                </a:solidFill>
              </a:rPr>
              <a:t>MOOCs</a:t>
            </a:r>
            <a:r>
              <a:rPr lang="fr-FR" dirty="0">
                <a:solidFill>
                  <a:schemeClr val="tx2"/>
                </a:solidFill>
              </a:rPr>
              <a:t>: Evaluation par les pairs</a:t>
            </a: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609598" y="1930400"/>
            <a:ext cx="7292456" cy="4634173"/>
          </a:xfrm>
        </p:spPr>
        <p:txBody>
          <a:bodyPr>
            <a:normAutofit fontScale="92500" lnSpcReduction="20000"/>
          </a:bodyPr>
          <a:lstStyle/>
          <a:p>
            <a:r>
              <a:rPr lang="fr-FR" sz="2800" dirty="0"/>
              <a:t>Faiblesses</a:t>
            </a:r>
          </a:p>
          <a:p>
            <a:pPr lvl="1"/>
            <a:r>
              <a:rPr lang="fr-FR" sz="2400" dirty="0"/>
              <a:t>Tous les apprenants ne sont pas de bons évaluateurs</a:t>
            </a:r>
          </a:p>
          <a:p>
            <a:pPr lvl="1"/>
            <a:r>
              <a:rPr lang="fr-FR" sz="2400" dirty="0"/>
              <a:t>Solutions ?</a:t>
            </a:r>
          </a:p>
          <a:p>
            <a:pPr lvl="2"/>
            <a:r>
              <a:rPr lang="fr-FR" sz="2200" dirty="0"/>
              <a:t>Grille </a:t>
            </a:r>
            <a:r>
              <a:rPr lang="fr-FR" sz="2200" dirty="0" err="1"/>
              <a:t>critériée</a:t>
            </a:r>
            <a:r>
              <a:rPr lang="fr-FR" sz="2200" dirty="0"/>
              <a:t> bien construite</a:t>
            </a:r>
          </a:p>
          <a:p>
            <a:pPr lvl="2"/>
            <a:r>
              <a:rPr lang="fr-FR" sz="2200" dirty="0"/>
              <a:t>Entraînement à la procédure avec feedback</a:t>
            </a:r>
          </a:p>
          <a:p>
            <a:pPr lvl="2"/>
            <a:r>
              <a:rPr lang="fr-BE" sz="2200" dirty="0" err="1"/>
              <a:t>Calibrated</a:t>
            </a:r>
            <a:r>
              <a:rPr lang="fr-BE" sz="2200" dirty="0"/>
              <a:t> Peer </a:t>
            </a:r>
            <a:r>
              <a:rPr lang="fr-BE" sz="2200" dirty="0" err="1"/>
              <a:t>Review</a:t>
            </a:r>
            <a:r>
              <a:rPr lang="fr-BE" sz="2200" dirty="0"/>
              <a:t> (CPRTM) ou </a:t>
            </a:r>
            <a:r>
              <a:rPr lang="nl-BE" sz="2200" dirty="0"/>
              <a:t>autres ajustements statistiques</a:t>
            </a:r>
            <a:endParaRPr lang="fr-FR" sz="2200" dirty="0"/>
          </a:p>
          <a:p>
            <a:pPr lvl="2"/>
            <a:r>
              <a:rPr lang="fr-FR" sz="2200" dirty="0"/>
              <a:t>Compétence augmente avec le nombre d’évaluations réalisées dans le MOOC</a:t>
            </a:r>
          </a:p>
          <a:p>
            <a:pPr lvl="2"/>
            <a:r>
              <a:rPr lang="fr-FR" sz="2200" dirty="0"/>
              <a:t>Augmenter le nombre d’évaluateurs augmente la validité</a:t>
            </a:r>
          </a:p>
          <a:p>
            <a:pPr lvl="2"/>
            <a:r>
              <a:rPr lang="fr-FR" sz="2200" dirty="0"/>
              <a:t>Pénalité pour qui ne « joue pas le jeu »</a:t>
            </a:r>
          </a:p>
          <a:p>
            <a:pPr lvl="1"/>
            <a:endParaRPr lang="fr-FR" sz="2400" dirty="0"/>
          </a:p>
        </p:txBody>
      </p:sp>
    </p:spTree>
    <p:extLst>
      <p:ext uri="{BB962C8B-B14F-4D97-AF65-F5344CB8AC3E}">
        <p14:creationId xmlns:p14="http://schemas.microsoft.com/office/powerpoint/2010/main" val="239845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p:txBody>
          <a:bodyPr/>
          <a:lstStyle/>
          <a:p>
            <a:r>
              <a:rPr lang="fr-FR" dirty="0">
                <a:solidFill>
                  <a:schemeClr val="tx2"/>
                </a:solidFill>
              </a:rPr>
              <a:t>Evaluation dans les </a:t>
            </a:r>
            <a:r>
              <a:rPr lang="fr-FR" dirty="0" err="1">
                <a:solidFill>
                  <a:schemeClr val="tx2"/>
                </a:solidFill>
              </a:rPr>
              <a:t>MOOCs</a:t>
            </a:r>
            <a:r>
              <a:rPr lang="fr-FR" dirty="0">
                <a:solidFill>
                  <a:schemeClr val="tx2"/>
                </a:solidFill>
              </a:rPr>
              <a:t>: Evaluation par les pairs</a:t>
            </a: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609598" y="1930400"/>
            <a:ext cx="7292456" cy="4634173"/>
          </a:xfrm>
        </p:spPr>
        <p:txBody>
          <a:bodyPr>
            <a:normAutofit/>
          </a:bodyPr>
          <a:lstStyle/>
          <a:p>
            <a:r>
              <a:rPr lang="fr-FR" sz="2800" dirty="0"/>
              <a:t>Faiblesses</a:t>
            </a:r>
          </a:p>
          <a:p>
            <a:pPr lvl="1"/>
            <a:r>
              <a:rPr lang="fr-FR" sz="2400" dirty="0"/>
              <a:t>Participation souvent plus faible qu’aux quiz</a:t>
            </a:r>
          </a:p>
          <a:p>
            <a:pPr lvl="1"/>
            <a:r>
              <a:rPr lang="fr-FR" sz="2400" dirty="0"/>
              <a:t>Difficultés techniques</a:t>
            </a:r>
          </a:p>
          <a:p>
            <a:pPr lvl="1"/>
            <a:r>
              <a:rPr lang="fr-FR" sz="2400" dirty="0"/>
              <a:t>Crédibilité de la note?</a:t>
            </a:r>
          </a:p>
          <a:p>
            <a:pPr lvl="1"/>
            <a:r>
              <a:rPr lang="fr-FR" sz="2400" dirty="0"/>
              <a:t>Biais « patriotiques » ? </a:t>
            </a:r>
            <a:r>
              <a:rPr lang="fr-FR" sz="2000" dirty="0"/>
              <a:t>(</a:t>
            </a:r>
            <a:r>
              <a:rPr lang="fr-FR" sz="2000" dirty="0" err="1"/>
              <a:t>Kulkarni</a:t>
            </a:r>
            <a:r>
              <a:rPr lang="fr-FR" sz="2000" dirty="0"/>
              <a:t> </a:t>
            </a:r>
            <a:r>
              <a:rPr lang="fr-FR" sz="2000" i="1" dirty="0"/>
              <a:t>et al</a:t>
            </a:r>
            <a:r>
              <a:rPr lang="fr-FR" sz="2000" dirty="0"/>
              <a:t>, 2013)</a:t>
            </a:r>
          </a:p>
          <a:p>
            <a:pPr lvl="1"/>
            <a:endParaRPr lang="fr-FR" sz="2400" dirty="0"/>
          </a:p>
        </p:txBody>
      </p:sp>
    </p:spTree>
    <p:extLst>
      <p:ext uri="{BB962C8B-B14F-4D97-AF65-F5344CB8AC3E}">
        <p14:creationId xmlns:p14="http://schemas.microsoft.com/office/powerpoint/2010/main" val="4032320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p:txBody>
          <a:bodyPr/>
          <a:lstStyle/>
          <a:p>
            <a:r>
              <a:rPr lang="fr-FR" dirty="0">
                <a:solidFill>
                  <a:schemeClr val="tx2"/>
                </a:solidFill>
              </a:rPr>
              <a:t>Certification dans les </a:t>
            </a:r>
            <a:r>
              <a:rPr lang="fr-FR" dirty="0" err="1">
                <a:solidFill>
                  <a:schemeClr val="tx2"/>
                </a:solidFill>
              </a:rPr>
              <a:t>MOOCs</a:t>
            </a:r>
            <a:r>
              <a:rPr lang="fr-FR" dirty="0">
                <a:solidFill>
                  <a:schemeClr val="tx2"/>
                </a:solidFill>
              </a:rPr>
              <a:t>: </a:t>
            </a:r>
            <a:r>
              <a:rPr lang="fr-FR" dirty="0"/>
              <a:t>M</a:t>
            </a:r>
            <a:r>
              <a:rPr lang="fr-FR" dirty="0">
                <a:solidFill>
                  <a:schemeClr val="tx2"/>
                </a:solidFill>
              </a:rPr>
              <a:t>esures d’identification</a:t>
            </a: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609598" y="2256126"/>
            <a:ext cx="6347714" cy="1742668"/>
          </a:xfrm>
        </p:spPr>
        <p:txBody>
          <a:bodyPr>
            <a:normAutofit/>
          </a:bodyPr>
          <a:lstStyle/>
          <a:p>
            <a:r>
              <a:rPr lang="fr-FR" sz="2800" dirty="0"/>
              <a:t>Centre d’examen</a:t>
            </a:r>
          </a:p>
          <a:p>
            <a:r>
              <a:rPr lang="fr-FR" sz="2800" dirty="0" err="1"/>
              <a:t>Proctoring</a:t>
            </a:r>
            <a:r>
              <a:rPr lang="fr-FR" sz="2800" dirty="0"/>
              <a:t> (surveillance à distance)</a:t>
            </a:r>
          </a:p>
          <a:p>
            <a:r>
              <a:rPr lang="fr-FR" sz="2800" dirty="0"/>
              <a:t>Outils biométriques</a:t>
            </a:r>
          </a:p>
        </p:txBody>
      </p:sp>
      <p:pic>
        <p:nvPicPr>
          <p:cNvPr id="4" name="Picture 2" descr="Résultat de recherche d'images pour &quot;proctoring&quot;">
            <a:extLst>
              <a:ext uri="{FF2B5EF4-FFF2-40B4-BE49-F238E27FC236}">
                <a16:creationId xmlns:a16="http://schemas.microsoft.com/office/drawing/2014/main" id="{0BD3135F-C463-944C-BFD6-6FE5D31FD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070" y="3998794"/>
            <a:ext cx="4753860" cy="267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1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a:xfrm>
            <a:off x="609599" y="114635"/>
            <a:ext cx="6347713" cy="1320800"/>
          </a:xfrm>
        </p:spPr>
        <p:txBody>
          <a:bodyPr/>
          <a:lstStyle/>
          <a:p>
            <a:r>
              <a:rPr lang="fr-FR" dirty="0">
                <a:solidFill>
                  <a:schemeClr val="tx2"/>
                </a:solidFill>
              </a:rPr>
              <a:t>Cas des </a:t>
            </a:r>
            <a:r>
              <a:rPr lang="fr-FR" dirty="0" err="1">
                <a:solidFill>
                  <a:schemeClr val="tx2"/>
                </a:solidFill>
              </a:rPr>
              <a:t>MOOCs</a:t>
            </a:r>
            <a:r>
              <a:rPr lang="fr-FR" dirty="0">
                <a:solidFill>
                  <a:schemeClr val="tx2"/>
                </a:solidFill>
              </a:rPr>
              <a:t> </a:t>
            </a:r>
            <a:r>
              <a:rPr lang="fr-FR" dirty="0" err="1">
                <a:solidFill>
                  <a:schemeClr val="tx2"/>
                </a:solidFill>
              </a:rPr>
              <a:t>ULiège</a:t>
            </a:r>
            <a:endParaRPr lang="fr-FR" dirty="0">
              <a:solidFill>
                <a:schemeClr val="tx2"/>
              </a:solidFill>
            </a:endParaRP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646295" y="988552"/>
            <a:ext cx="6347714" cy="1742668"/>
          </a:xfrm>
        </p:spPr>
        <p:txBody>
          <a:bodyPr>
            <a:normAutofit/>
          </a:bodyPr>
          <a:lstStyle/>
          <a:p>
            <a:r>
              <a:rPr lang="fr-FR" sz="2400" dirty="0"/>
              <a:t>12 </a:t>
            </a:r>
            <a:r>
              <a:rPr lang="fr-FR" sz="2400" dirty="0" err="1"/>
              <a:t>MOOCs</a:t>
            </a:r>
            <a:r>
              <a:rPr lang="fr-FR" sz="2400" dirty="0"/>
              <a:t> actifs</a:t>
            </a:r>
          </a:p>
          <a:p>
            <a:r>
              <a:rPr lang="fr-FR" sz="2400" dirty="0"/>
              <a:t>8 en préparation</a:t>
            </a:r>
          </a:p>
          <a:p>
            <a:r>
              <a:rPr lang="fr-FR" sz="2400" dirty="0"/>
              <a:t>2.000 à 10.000 inscrits</a:t>
            </a:r>
          </a:p>
        </p:txBody>
      </p:sp>
      <p:pic>
        <p:nvPicPr>
          <p:cNvPr id="4" name="Image 3"/>
          <p:cNvPicPr>
            <a:picLocks noChangeAspect="1"/>
          </p:cNvPicPr>
          <p:nvPr/>
        </p:nvPicPr>
        <p:blipFill>
          <a:blip r:embed="rId3"/>
          <a:stretch>
            <a:fillRect/>
          </a:stretch>
        </p:blipFill>
        <p:spPr>
          <a:xfrm>
            <a:off x="183075" y="4953214"/>
            <a:ext cx="1694312" cy="1080000"/>
          </a:xfrm>
          <a:prstGeom prst="rect">
            <a:avLst/>
          </a:prstGeom>
        </p:spPr>
      </p:pic>
      <p:pic>
        <p:nvPicPr>
          <p:cNvPr id="5" name="Image 4"/>
          <p:cNvPicPr>
            <a:picLocks noChangeAspect="1"/>
          </p:cNvPicPr>
          <p:nvPr/>
        </p:nvPicPr>
        <p:blipFill>
          <a:blip r:embed="rId4"/>
          <a:stretch>
            <a:fillRect/>
          </a:stretch>
        </p:blipFill>
        <p:spPr>
          <a:xfrm>
            <a:off x="7273452" y="4216317"/>
            <a:ext cx="1777282" cy="1080000"/>
          </a:xfrm>
          <a:prstGeom prst="rect">
            <a:avLst/>
          </a:prstGeom>
        </p:spPr>
      </p:pic>
      <p:pic>
        <p:nvPicPr>
          <p:cNvPr id="6" name="Image 5"/>
          <p:cNvPicPr>
            <a:picLocks noChangeAspect="1"/>
          </p:cNvPicPr>
          <p:nvPr/>
        </p:nvPicPr>
        <p:blipFill>
          <a:blip r:embed="rId5"/>
          <a:stretch>
            <a:fillRect/>
          </a:stretch>
        </p:blipFill>
        <p:spPr>
          <a:xfrm>
            <a:off x="148492" y="3769968"/>
            <a:ext cx="1763478" cy="1080000"/>
          </a:xfrm>
          <a:prstGeom prst="rect">
            <a:avLst/>
          </a:prstGeom>
        </p:spPr>
      </p:pic>
      <p:pic>
        <p:nvPicPr>
          <p:cNvPr id="8" name="Image 7"/>
          <p:cNvPicPr>
            <a:picLocks noChangeAspect="1"/>
          </p:cNvPicPr>
          <p:nvPr/>
        </p:nvPicPr>
        <p:blipFill>
          <a:blip r:embed="rId6"/>
          <a:stretch>
            <a:fillRect/>
          </a:stretch>
        </p:blipFill>
        <p:spPr>
          <a:xfrm>
            <a:off x="6520175" y="506569"/>
            <a:ext cx="1796488" cy="1080000"/>
          </a:xfrm>
          <a:prstGeom prst="rect">
            <a:avLst/>
          </a:prstGeom>
        </p:spPr>
      </p:pic>
      <p:pic>
        <p:nvPicPr>
          <p:cNvPr id="9" name="Image 8"/>
          <p:cNvPicPr>
            <a:picLocks noChangeAspect="1"/>
          </p:cNvPicPr>
          <p:nvPr/>
        </p:nvPicPr>
        <p:blipFill>
          <a:blip r:embed="rId7"/>
          <a:stretch>
            <a:fillRect/>
          </a:stretch>
        </p:blipFill>
        <p:spPr>
          <a:xfrm>
            <a:off x="7234803" y="2937619"/>
            <a:ext cx="1768696" cy="1080000"/>
          </a:xfrm>
          <a:prstGeom prst="rect">
            <a:avLst/>
          </a:prstGeom>
        </p:spPr>
      </p:pic>
      <p:pic>
        <p:nvPicPr>
          <p:cNvPr id="10" name="Image 9"/>
          <p:cNvPicPr>
            <a:picLocks noChangeAspect="1"/>
          </p:cNvPicPr>
          <p:nvPr/>
        </p:nvPicPr>
        <p:blipFill>
          <a:blip r:embed="rId8"/>
          <a:stretch>
            <a:fillRect/>
          </a:stretch>
        </p:blipFill>
        <p:spPr>
          <a:xfrm>
            <a:off x="148492" y="2580184"/>
            <a:ext cx="1817821" cy="1080000"/>
          </a:xfrm>
          <a:prstGeom prst="rect">
            <a:avLst/>
          </a:prstGeom>
        </p:spPr>
      </p:pic>
      <p:pic>
        <p:nvPicPr>
          <p:cNvPr id="11" name="Image 10"/>
          <p:cNvPicPr>
            <a:picLocks noChangeAspect="1"/>
          </p:cNvPicPr>
          <p:nvPr/>
        </p:nvPicPr>
        <p:blipFill>
          <a:blip r:embed="rId9"/>
          <a:stretch>
            <a:fillRect/>
          </a:stretch>
        </p:blipFill>
        <p:spPr>
          <a:xfrm>
            <a:off x="5329211" y="5706508"/>
            <a:ext cx="1791220" cy="1080000"/>
          </a:xfrm>
          <a:prstGeom prst="rect">
            <a:avLst/>
          </a:prstGeom>
        </p:spPr>
      </p:pic>
      <p:pic>
        <p:nvPicPr>
          <p:cNvPr id="12" name="Image 11"/>
          <p:cNvPicPr>
            <a:picLocks noChangeAspect="1"/>
          </p:cNvPicPr>
          <p:nvPr/>
        </p:nvPicPr>
        <p:blipFill>
          <a:blip r:embed="rId10"/>
          <a:stretch>
            <a:fillRect/>
          </a:stretch>
        </p:blipFill>
        <p:spPr>
          <a:xfrm>
            <a:off x="6994009" y="1685708"/>
            <a:ext cx="1787767" cy="1080000"/>
          </a:xfrm>
          <a:prstGeom prst="rect">
            <a:avLst/>
          </a:prstGeom>
        </p:spPr>
      </p:pic>
      <p:pic>
        <p:nvPicPr>
          <p:cNvPr id="13" name="Image 12"/>
          <p:cNvPicPr>
            <a:picLocks noChangeAspect="1"/>
          </p:cNvPicPr>
          <p:nvPr/>
        </p:nvPicPr>
        <p:blipFill>
          <a:blip r:embed="rId11"/>
          <a:stretch>
            <a:fillRect/>
          </a:stretch>
        </p:blipFill>
        <p:spPr>
          <a:xfrm>
            <a:off x="4644303" y="1538681"/>
            <a:ext cx="1782524" cy="1080000"/>
          </a:xfrm>
          <a:prstGeom prst="rect">
            <a:avLst/>
          </a:prstGeom>
        </p:spPr>
      </p:pic>
      <p:pic>
        <p:nvPicPr>
          <p:cNvPr id="14" name="Image 13"/>
          <p:cNvPicPr>
            <a:picLocks noChangeAspect="1"/>
          </p:cNvPicPr>
          <p:nvPr/>
        </p:nvPicPr>
        <p:blipFill>
          <a:blip r:embed="rId12"/>
          <a:stretch>
            <a:fillRect/>
          </a:stretch>
        </p:blipFill>
        <p:spPr>
          <a:xfrm>
            <a:off x="3372300" y="5737681"/>
            <a:ext cx="1751770" cy="1080000"/>
          </a:xfrm>
          <a:prstGeom prst="rect">
            <a:avLst/>
          </a:prstGeom>
        </p:spPr>
      </p:pic>
      <p:pic>
        <p:nvPicPr>
          <p:cNvPr id="15" name="Image 14"/>
          <p:cNvPicPr>
            <a:picLocks noChangeAspect="1"/>
          </p:cNvPicPr>
          <p:nvPr/>
        </p:nvPicPr>
        <p:blipFill>
          <a:blip r:embed="rId13"/>
          <a:stretch>
            <a:fillRect/>
          </a:stretch>
        </p:blipFill>
        <p:spPr>
          <a:xfrm>
            <a:off x="7273452" y="5458276"/>
            <a:ext cx="1730047" cy="1080000"/>
          </a:xfrm>
          <a:prstGeom prst="rect">
            <a:avLst/>
          </a:prstGeom>
        </p:spPr>
      </p:pic>
      <p:pic>
        <p:nvPicPr>
          <p:cNvPr id="16" name="Image 15"/>
          <p:cNvPicPr>
            <a:picLocks noChangeAspect="1"/>
          </p:cNvPicPr>
          <p:nvPr/>
        </p:nvPicPr>
        <p:blipFill>
          <a:blip r:embed="rId14"/>
          <a:stretch>
            <a:fillRect/>
          </a:stretch>
        </p:blipFill>
        <p:spPr>
          <a:xfrm>
            <a:off x="1607156" y="5737681"/>
            <a:ext cx="1612123" cy="916987"/>
          </a:xfrm>
          <a:prstGeom prst="rect">
            <a:avLst/>
          </a:prstGeom>
        </p:spPr>
      </p:pic>
      <p:pic>
        <p:nvPicPr>
          <p:cNvPr id="17" name="Image 16"/>
          <p:cNvPicPr>
            <a:picLocks noChangeAspect="1"/>
          </p:cNvPicPr>
          <p:nvPr/>
        </p:nvPicPr>
        <p:blipFill>
          <a:blip r:embed="rId15"/>
          <a:stretch>
            <a:fillRect/>
          </a:stretch>
        </p:blipFill>
        <p:spPr>
          <a:xfrm>
            <a:off x="2277241" y="2700769"/>
            <a:ext cx="4592290" cy="2897517"/>
          </a:xfrm>
          <a:prstGeom prst="rect">
            <a:avLst/>
          </a:prstGeom>
        </p:spPr>
      </p:pic>
    </p:spTree>
    <p:extLst>
      <p:ext uri="{BB962C8B-B14F-4D97-AF65-F5344CB8AC3E}">
        <p14:creationId xmlns:p14="http://schemas.microsoft.com/office/powerpoint/2010/main" val="187855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p:txBody>
          <a:bodyPr/>
          <a:lstStyle/>
          <a:p>
            <a:r>
              <a:rPr lang="fr-FR" dirty="0">
                <a:solidFill>
                  <a:schemeClr val="tx2"/>
                </a:solidFill>
              </a:rPr>
              <a:t>Cas des </a:t>
            </a:r>
            <a:r>
              <a:rPr lang="fr-FR" dirty="0" err="1">
                <a:solidFill>
                  <a:schemeClr val="tx2"/>
                </a:solidFill>
              </a:rPr>
              <a:t>MOOCs</a:t>
            </a:r>
            <a:r>
              <a:rPr lang="fr-FR" dirty="0">
                <a:solidFill>
                  <a:schemeClr val="tx2"/>
                </a:solidFill>
              </a:rPr>
              <a:t> </a:t>
            </a:r>
            <a:r>
              <a:rPr lang="fr-FR" dirty="0" err="1">
                <a:solidFill>
                  <a:schemeClr val="tx2"/>
                </a:solidFill>
              </a:rPr>
              <a:t>ULiège</a:t>
            </a:r>
            <a:endParaRPr lang="fr-FR" dirty="0">
              <a:solidFill>
                <a:schemeClr val="tx2"/>
              </a:solidFill>
            </a:endParaRP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418530" y="1930400"/>
            <a:ext cx="6347714" cy="1742668"/>
          </a:xfrm>
        </p:spPr>
        <p:txBody>
          <a:bodyPr>
            <a:normAutofit fontScale="92500" lnSpcReduction="20000"/>
          </a:bodyPr>
          <a:lstStyle/>
          <a:p>
            <a:r>
              <a:rPr lang="fr-FR" sz="2800" dirty="0"/>
              <a:t>Modèle prisme</a:t>
            </a:r>
          </a:p>
          <a:p>
            <a:pPr marL="0" indent="0">
              <a:buNone/>
            </a:pPr>
            <a:r>
              <a:rPr lang="fr-FR" sz="2600" dirty="0"/>
              <a:t>(</a:t>
            </a:r>
            <a:r>
              <a:rPr lang="fr-FR" sz="2600" dirty="0" err="1"/>
              <a:t>Leclerq</a:t>
            </a:r>
            <a:r>
              <a:rPr lang="fr-FR" sz="2600" dirty="0"/>
              <a:t> </a:t>
            </a:r>
            <a:r>
              <a:rPr lang="fr-FR" sz="2600" i="1" dirty="0"/>
              <a:t>et al.</a:t>
            </a:r>
            <a:r>
              <a:rPr lang="fr-FR" sz="2600" dirty="0"/>
              <a:t>,</a:t>
            </a:r>
            <a:r>
              <a:rPr lang="fr-FR" sz="2600" i="1" dirty="0"/>
              <a:t> </a:t>
            </a:r>
            <a:r>
              <a:rPr lang="fr-FR" sz="2600" dirty="0" err="1"/>
              <a:t>Verpoorten</a:t>
            </a:r>
            <a:r>
              <a:rPr lang="fr-FR" sz="2600" dirty="0"/>
              <a:t> </a:t>
            </a:r>
            <a:r>
              <a:rPr lang="fr-FR" sz="2600" i="1" dirty="0"/>
              <a:t>et al.</a:t>
            </a:r>
            <a:r>
              <a:rPr lang="fr-FR" sz="2600" dirty="0"/>
              <a:t>)</a:t>
            </a:r>
          </a:p>
          <a:p>
            <a:r>
              <a:rPr lang="fr-FR" sz="2800" dirty="0"/>
              <a:t>18 facettes de l’évaluation</a:t>
            </a:r>
          </a:p>
          <a:p>
            <a:r>
              <a:rPr lang="fr-FR" sz="2800" dirty="0"/>
              <a:t>Valeur </a:t>
            </a:r>
          </a:p>
        </p:txBody>
      </p:sp>
      <p:pic>
        <p:nvPicPr>
          <p:cNvPr id="5" name="Image 4">
            <a:extLst>
              <a:ext uri="{FF2B5EF4-FFF2-40B4-BE49-F238E27FC236}">
                <a16:creationId xmlns:a16="http://schemas.microsoft.com/office/drawing/2014/main" id="{8D0FF87B-3093-344D-831F-276602FC3440}"/>
              </a:ext>
            </a:extLst>
          </p:cNvPr>
          <p:cNvPicPr>
            <a:picLocks noChangeAspect="1"/>
          </p:cNvPicPr>
          <p:nvPr/>
        </p:nvPicPr>
        <p:blipFill>
          <a:blip r:embed="rId2"/>
          <a:stretch>
            <a:fillRect/>
          </a:stretch>
        </p:blipFill>
        <p:spPr>
          <a:xfrm rot="1090976">
            <a:off x="4346788" y="327539"/>
            <a:ext cx="4100435" cy="6521175"/>
          </a:xfrm>
          <a:prstGeom prst="rect">
            <a:avLst/>
          </a:prstGeom>
        </p:spPr>
      </p:pic>
    </p:spTree>
    <p:extLst>
      <p:ext uri="{BB962C8B-B14F-4D97-AF65-F5344CB8AC3E}">
        <p14:creationId xmlns:p14="http://schemas.microsoft.com/office/powerpoint/2010/main" val="872594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p:txBody>
          <a:bodyPr/>
          <a:lstStyle/>
          <a:p>
            <a:r>
              <a:rPr lang="fr-FR" dirty="0">
                <a:solidFill>
                  <a:schemeClr val="tx2"/>
                </a:solidFill>
              </a:rPr>
              <a:t>Cas des </a:t>
            </a:r>
            <a:r>
              <a:rPr lang="fr-FR" dirty="0" err="1">
                <a:solidFill>
                  <a:schemeClr val="tx2"/>
                </a:solidFill>
              </a:rPr>
              <a:t>MOOCs</a:t>
            </a:r>
            <a:r>
              <a:rPr lang="fr-FR" dirty="0">
                <a:solidFill>
                  <a:schemeClr val="tx2"/>
                </a:solidFill>
              </a:rPr>
              <a:t> </a:t>
            </a:r>
            <a:r>
              <a:rPr lang="fr-FR" dirty="0" err="1">
                <a:solidFill>
                  <a:schemeClr val="tx2"/>
                </a:solidFill>
              </a:rPr>
              <a:t>ULiège</a:t>
            </a:r>
            <a:endParaRPr lang="fr-FR" dirty="0">
              <a:solidFill>
                <a:schemeClr val="tx2"/>
              </a:solidFill>
            </a:endParaRP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418529" y="1930399"/>
            <a:ext cx="7169625" cy="4538639"/>
          </a:xfrm>
        </p:spPr>
        <p:txBody>
          <a:bodyPr>
            <a:normAutofit/>
          </a:bodyPr>
          <a:lstStyle/>
          <a:p>
            <a:r>
              <a:rPr lang="fr-FR" sz="2800" dirty="0"/>
              <a:t>Evaluation</a:t>
            </a:r>
          </a:p>
          <a:p>
            <a:pPr lvl="1"/>
            <a:r>
              <a:rPr lang="fr-FR" sz="2400" dirty="0" err="1"/>
              <a:t>Critérielle</a:t>
            </a:r>
            <a:endParaRPr lang="fr-FR" sz="2400" dirty="0"/>
          </a:p>
          <a:p>
            <a:pPr lvl="1"/>
            <a:r>
              <a:rPr lang="fr-FR" sz="2400" dirty="0"/>
              <a:t>A feedback +/- détaillé</a:t>
            </a:r>
          </a:p>
          <a:p>
            <a:pPr lvl="1"/>
            <a:r>
              <a:rPr lang="fr-FR" sz="2400" dirty="0"/>
              <a:t>Individuelle</a:t>
            </a:r>
          </a:p>
          <a:p>
            <a:pPr lvl="1"/>
            <a:r>
              <a:rPr lang="fr-FR" sz="2400" dirty="0"/>
              <a:t>Continue et améliorable</a:t>
            </a:r>
          </a:p>
          <a:p>
            <a:pPr lvl="1"/>
            <a:r>
              <a:rPr lang="fr-FR" sz="2400" dirty="0"/>
              <a:t>Procédure adaptative (moment, ordre,…)</a:t>
            </a:r>
          </a:p>
          <a:p>
            <a:pPr lvl="1"/>
            <a:endParaRPr lang="fr-FR" sz="2400" dirty="0"/>
          </a:p>
        </p:txBody>
      </p:sp>
      <p:sp>
        <p:nvSpPr>
          <p:cNvPr id="4" name="Ellipse 3">
            <a:extLst>
              <a:ext uri="{FF2B5EF4-FFF2-40B4-BE49-F238E27FC236}">
                <a16:creationId xmlns:a16="http://schemas.microsoft.com/office/drawing/2014/main" id="{BA22C592-AA18-FE4A-8C86-90D3297E5224}"/>
              </a:ext>
            </a:extLst>
          </p:cNvPr>
          <p:cNvSpPr/>
          <p:nvPr/>
        </p:nvSpPr>
        <p:spPr>
          <a:xfrm>
            <a:off x="7021772" y="1926985"/>
            <a:ext cx="1760562" cy="16513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Quizz réguliers (min. fin de chaque module) </a:t>
            </a:r>
          </a:p>
        </p:txBody>
      </p:sp>
      <p:sp>
        <p:nvSpPr>
          <p:cNvPr id="5" name="Ellipse 4">
            <a:extLst>
              <a:ext uri="{FF2B5EF4-FFF2-40B4-BE49-F238E27FC236}">
                <a16:creationId xmlns:a16="http://schemas.microsoft.com/office/drawing/2014/main" id="{615C5C78-D913-1648-8435-5E9858F26140}"/>
              </a:ext>
            </a:extLst>
          </p:cNvPr>
          <p:cNvSpPr/>
          <p:nvPr/>
        </p:nvSpPr>
        <p:spPr>
          <a:xfrm>
            <a:off x="7103658" y="4031396"/>
            <a:ext cx="1760562" cy="16513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Souvent plusieurs essais</a:t>
            </a:r>
          </a:p>
        </p:txBody>
      </p:sp>
      <p:sp>
        <p:nvSpPr>
          <p:cNvPr id="6" name="Ellipse 5">
            <a:extLst>
              <a:ext uri="{FF2B5EF4-FFF2-40B4-BE49-F238E27FC236}">
                <a16:creationId xmlns:a16="http://schemas.microsoft.com/office/drawing/2014/main" id="{894775BB-1AFC-734C-A644-8CA5C6BAF0FE}"/>
              </a:ext>
            </a:extLst>
          </p:cNvPr>
          <p:cNvSpPr/>
          <p:nvPr/>
        </p:nvSpPr>
        <p:spPr>
          <a:xfrm>
            <a:off x="4820295" y="5022376"/>
            <a:ext cx="1976290" cy="172814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Délai: fin du cours (sauf évaluation par les pairs)</a:t>
            </a:r>
          </a:p>
        </p:txBody>
      </p:sp>
      <p:sp>
        <p:nvSpPr>
          <p:cNvPr id="7" name="Ellipse 6">
            <a:extLst>
              <a:ext uri="{FF2B5EF4-FFF2-40B4-BE49-F238E27FC236}">
                <a16:creationId xmlns:a16="http://schemas.microsoft.com/office/drawing/2014/main" id="{564AAF24-89DA-CC4F-8888-9D0CB3417715}"/>
              </a:ext>
            </a:extLst>
          </p:cNvPr>
          <p:cNvSpPr/>
          <p:nvPr/>
        </p:nvSpPr>
        <p:spPr>
          <a:xfrm>
            <a:off x="4820295" y="2474605"/>
            <a:ext cx="1760562" cy="16513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Résultats par quizz, et par question  +/- feedback explicatif</a:t>
            </a:r>
          </a:p>
        </p:txBody>
      </p:sp>
      <p:sp>
        <p:nvSpPr>
          <p:cNvPr id="8" name="Ellipse 7">
            <a:extLst>
              <a:ext uri="{FF2B5EF4-FFF2-40B4-BE49-F238E27FC236}">
                <a16:creationId xmlns:a16="http://schemas.microsoft.com/office/drawing/2014/main" id="{3959C36A-3CCB-BD4B-895E-1239D3355099}"/>
              </a:ext>
            </a:extLst>
          </p:cNvPr>
          <p:cNvSpPr/>
          <p:nvPr/>
        </p:nvSpPr>
        <p:spPr>
          <a:xfrm>
            <a:off x="5512171" y="672151"/>
            <a:ext cx="1886056" cy="16513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Critères/</a:t>
            </a:r>
          </a:p>
          <a:p>
            <a:pPr algn="ctr"/>
            <a:r>
              <a:rPr lang="fr-FR" sz="1600" dirty="0"/>
              <a:t>pondération explicites</a:t>
            </a:r>
          </a:p>
        </p:txBody>
      </p:sp>
    </p:spTree>
    <p:extLst>
      <p:ext uri="{BB962C8B-B14F-4D97-AF65-F5344CB8AC3E}">
        <p14:creationId xmlns:p14="http://schemas.microsoft.com/office/powerpoint/2010/main" val="357085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p:txBody>
          <a:bodyPr/>
          <a:lstStyle/>
          <a:p>
            <a:r>
              <a:rPr lang="fr-FR" dirty="0">
                <a:solidFill>
                  <a:schemeClr val="tx2"/>
                </a:solidFill>
              </a:rPr>
              <a:t>Cas des </a:t>
            </a:r>
            <a:r>
              <a:rPr lang="fr-FR" dirty="0" err="1">
                <a:solidFill>
                  <a:schemeClr val="tx2"/>
                </a:solidFill>
              </a:rPr>
              <a:t>MOOCs</a:t>
            </a:r>
            <a:r>
              <a:rPr lang="fr-FR" dirty="0">
                <a:solidFill>
                  <a:schemeClr val="tx2"/>
                </a:solidFill>
              </a:rPr>
              <a:t> </a:t>
            </a:r>
            <a:r>
              <a:rPr lang="fr-FR" dirty="0" err="1">
                <a:solidFill>
                  <a:schemeClr val="tx2"/>
                </a:solidFill>
              </a:rPr>
              <a:t>ULiège</a:t>
            </a:r>
            <a:endParaRPr lang="fr-FR" dirty="0">
              <a:solidFill>
                <a:schemeClr val="tx2"/>
              </a:solidFill>
            </a:endParaRP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418529" y="1930399"/>
            <a:ext cx="7169625" cy="4538639"/>
          </a:xfrm>
        </p:spPr>
        <p:txBody>
          <a:bodyPr>
            <a:normAutofit/>
          </a:bodyPr>
          <a:lstStyle/>
          <a:p>
            <a:r>
              <a:rPr lang="fr-FR" sz="2800" dirty="0"/>
              <a:t>Modalités</a:t>
            </a:r>
          </a:p>
          <a:p>
            <a:pPr lvl="1"/>
            <a:r>
              <a:rPr lang="fr-FR" sz="2400" dirty="0"/>
              <a:t>Dominance des quiz</a:t>
            </a:r>
          </a:p>
          <a:p>
            <a:pPr lvl="1"/>
            <a:r>
              <a:rPr lang="fr-FR" sz="2400" dirty="0"/>
              <a:t>1 ou 2 évaluations par les pairs (n=9/12)</a:t>
            </a:r>
          </a:p>
          <a:p>
            <a:pPr lvl="1"/>
            <a:r>
              <a:rPr lang="fr-FR" sz="2400" dirty="0"/>
              <a:t>Auto-évaluation (n=1/12)</a:t>
            </a:r>
          </a:p>
          <a:p>
            <a:pPr marL="457200" lvl="1" indent="0">
              <a:buNone/>
            </a:pPr>
            <a:endParaRPr lang="fr-FR" sz="2400" dirty="0"/>
          </a:p>
          <a:p>
            <a:pPr marL="457200" lvl="1" indent="0">
              <a:buNone/>
            </a:pPr>
            <a:endParaRPr lang="fr-FR" sz="2400" dirty="0"/>
          </a:p>
          <a:p>
            <a:pPr marL="457200" lvl="1" indent="0">
              <a:buNone/>
            </a:pPr>
            <a:endParaRPr lang="fr-FR" sz="2400" dirty="0"/>
          </a:p>
          <a:p>
            <a:pPr lvl="1"/>
            <a:r>
              <a:rPr lang="fr-FR" sz="2400" dirty="0"/>
              <a:t>Travail corrigé par l’équipe pédagogique (n=3/12)</a:t>
            </a:r>
          </a:p>
          <a:p>
            <a:pPr marL="457200" lvl="1" indent="0">
              <a:buNone/>
            </a:pPr>
            <a:endParaRPr lang="fr-FR" sz="2400" dirty="0"/>
          </a:p>
          <a:p>
            <a:pPr lvl="1"/>
            <a:endParaRPr lang="fr-FR" sz="2400" dirty="0"/>
          </a:p>
          <a:p>
            <a:pPr lvl="1"/>
            <a:endParaRPr lang="fr-FR" sz="2400" dirty="0"/>
          </a:p>
        </p:txBody>
      </p:sp>
      <p:pic>
        <p:nvPicPr>
          <p:cNvPr id="11" name="Image 10">
            <a:extLst>
              <a:ext uri="{FF2B5EF4-FFF2-40B4-BE49-F238E27FC236}">
                <a16:creationId xmlns:a16="http://schemas.microsoft.com/office/drawing/2014/main" id="{A38446BE-71F0-A549-A172-F94D248E4F47}"/>
              </a:ext>
            </a:extLst>
          </p:cNvPr>
          <p:cNvPicPr>
            <a:picLocks noChangeAspect="1"/>
          </p:cNvPicPr>
          <p:nvPr/>
        </p:nvPicPr>
        <p:blipFill>
          <a:blip r:embed="rId3"/>
          <a:stretch>
            <a:fillRect/>
          </a:stretch>
        </p:blipFill>
        <p:spPr>
          <a:xfrm>
            <a:off x="898476" y="3947520"/>
            <a:ext cx="3463485" cy="1612605"/>
          </a:xfrm>
          <a:prstGeom prst="rect">
            <a:avLst/>
          </a:prstGeom>
        </p:spPr>
      </p:pic>
    </p:spTree>
    <p:extLst>
      <p:ext uri="{BB962C8B-B14F-4D97-AF65-F5344CB8AC3E}">
        <p14:creationId xmlns:p14="http://schemas.microsoft.com/office/powerpoint/2010/main" val="285210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CE6812-64F0-A34D-BFA6-8786A8D9FB19}"/>
              </a:ext>
            </a:extLst>
          </p:cNvPr>
          <p:cNvSpPr>
            <a:spLocks noGrp="1"/>
          </p:cNvSpPr>
          <p:nvPr>
            <p:ph type="title"/>
          </p:nvPr>
        </p:nvSpPr>
        <p:spPr/>
        <p:txBody>
          <a:bodyPr/>
          <a:lstStyle/>
          <a:p>
            <a:r>
              <a:rPr lang="fr-FR" dirty="0"/>
              <a:t>Plan de la présentation</a:t>
            </a:r>
          </a:p>
        </p:txBody>
      </p:sp>
      <p:sp>
        <p:nvSpPr>
          <p:cNvPr id="3" name="Espace réservé du contenu 2">
            <a:extLst>
              <a:ext uri="{FF2B5EF4-FFF2-40B4-BE49-F238E27FC236}">
                <a16:creationId xmlns:a16="http://schemas.microsoft.com/office/drawing/2014/main" id="{B2525D01-5D93-5F44-8C23-33B60CD3BF9C}"/>
              </a:ext>
            </a:extLst>
          </p:cNvPr>
          <p:cNvSpPr>
            <a:spLocks noGrp="1"/>
          </p:cNvSpPr>
          <p:nvPr>
            <p:ph idx="1"/>
          </p:nvPr>
        </p:nvSpPr>
        <p:spPr>
          <a:xfrm>
            <a:off x="609599" y="1828800"/>
            <a:ext cx="6347714" cy="4212563"/>
          </a:xfrm>
        </p:spPr>
        <p:txBody>
          <a:bodyPr/>
          <a:lstStyle/>
          <a:p>
            <a:r>
              <a:rPr lang="fr-FR" dirty="0"/>
              <a:t>Contexte général</a:t>
            </a:r>
          </a:p>
          <a:p>
            <a:pPr lvl="1"/>
            <a:r>
              <a:rPr lang="fr-FR" dirty="0"/>
              <a:t>Définition des </a:t>
            </a:r>
            <a:r>
              <a:rPr lang="fr-FR" dirty="0" err="1"/>
              <a:t>MOOCs</a:t>
            </a:r>
            <a:endParaRPr lang="fr-FR" dirty="0"/>
          </a:p>
          <a:p>
            <a:pPr lvl="1"/>
            <a:r>
              <a:rPr lang="fr-FR" dirty="0"/>
              <a:t>Le paysage des </a:t>
            </a:r>
            <a:r>
              <a:rPr lang="fr-FR" dirty="0" err="1"/>
              <a:t>MOOCs</a:t>
            </a:r>
            <a:r>
              <a:rPr lang="fr-FR" dirty="0"/>
              <a:t> en 2019</a:t>
            </a:r>
          </a:p>
          <a:p>
            <a:r>
              <a:rPr lang="fr-FR" dirty="0"/>
              <a:t>L’évaluation dans les </a:t>
            </a:r>
            <a:r>
              <a:rPr lang="fr-FR" dirty="0" err="1"/>
              <a:t>MOOCs</a:t>
            </a:r>
            <a:endParaRPr lang="fr-FR" dirty="0"/>
          </a:p>
          <a:p>
            <a:pPr lvl="1"/>
            <a:r>
              <a:rPr lang="fr-FR" dirty="0"/>
              <a:t>Pourquoi ?</a:t>
            </a:r>
          </a:p>
          <a:p>
            <a:pPr lvl="1"/>
            <a:r>
              <a:rPr lang="fr-FR" dirty="0"/>
              <a:t>Enjeux de la certification</a:t>
            </a:r>
          </a:p>
          <a:p>
            <a:pPr lvl="1"/>
            <a:r>
              <a:rPr lang="fr-FR" dirty="0"/>
              <a:t>Défis</a:t>
            </a:r>
          </a:p>
          <a:p>
            <a:pPr lvl="1"/>
            <a:r>
              <a:rPr lang="fr-FR" dirty="0"/>
              <a:t>Tendances</a:t>
            </a:r>
          </a:p>
          <a:p>
            <a:r>
              <a:rPr lang="fr-FR" dirty="0"/>
              <a:t>Etude de cas: les </a:t>
            </a:r>
            <a:r>
              <a:rPr lang="fr-FR" dirty="0" err="1"/>
              <a:t>MOOCs</a:t>
            </a:r>
            <a:r>
              <a:rPr lang="fr-FR" dirty="0"/>
              <a:t> </a:t>
            </a:r>
            <a:r>
              <a:rPr lang="fr-FR" dirty="0" err="1"/>
              <a:t>ULiège</a:t>
            </a:r>
            <a:endParaRPr lang="fr-FR" dirty="0"/>
          </a:p>
          <a:p>
            <a:pPr lvl="1"/>
            <a:endParaRPr lang="fr-FR" dirty="0"/>
          </a:p>
        </p:txBody>
      </p:sp>
    </p:spTree>
    <p:extLst>
      <p:ext uri="{BB962C8B-B14F-4D97-AF65-F5344CB8AC3E}">
        <p14:creationId xmlns:p14="http://schemas.microsoft.com/office/powerpoint/2010/main" val="847723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p:txBody>
          <a:bodyPr/>
          <a:lstStyle/>
          <a:p>
            <a:r>
              <a:rPr lang="fr-FR" dirty="0">
                <a:solidFill>
                  <a:schemeClr val="tx2"/>
                </a:solidFill>
              </a:rPr>
              <a:t>Cas des </a:t>
            </a:r>
            <a:r>
              <a:rPr lang="fr-FR" dirty="0" err="1">
                <a:solidFill>
                  <a:schemeClr val="tx2"/>
                </a:solidFill>
              </a:rPr>
              <a:t>MOOCs</a:t>
            </a:r>
            <a:r>
              <a:rPr lang="fr-FR" dirty="0">
                <a:solidFill>
                  <a:schemeClr val="tx2"/>
                </a:solidFill>
              </a:rPr>
              <a:t> </a:t>
            </a:r>
            <a:r>
              <a:rPr lang="fr-FR" dirty="0" err="1">
                <a:solidFill>
                  <a:schemeClr val="tx2"/>
                </a:solidFill>
              </a:rPr>
              <a:t>ULiège</a:t>
            </a:r>
            <a:endParaRPr lang="fr-FR" dirty="0">
              <a:solidFill>
                <a:schemeClr val="tx2"/>
              </a:solidFill>
            </a:endParaRP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418529" y="1930399"/>
            <a:ext cx="7660946" cy="4538639"/>
          </a:xfrm>
        </p:spPr>
        <p:txBody>
          <a:bodyPr>
            <a:normAutofit/>
          </a:bodyPr>
          <a:lstStyle/>
          <a:p>
            <a:r>
              <a:rPr lang="fr-FR" sz="2800" dirty="0"/>
              <a:t>Formatif VS certificatif ?</a:t>
            </a:r>
          </a:p>
          <a:p>
            <a:pPr lvl="1"/>
            <a:r>
              <a:rPr lang="fr-FR" sz="2400" dirty="0"/>
              <a:t>Souvent, tout a valeur certificative, mais pondération (n=9/12)</a:t>
            </a:r>
          </a:p>
          <a:p>
            <a:pPr lvl="1"/>
            <a:endParaRPr lang="fr-FR" sz="2400" dirty="0"/>
          </a:p>
          <a:p>
            <a:pPr lvl="1"/>
            <a:endParaRPr lang="fr-FR" sz="2400" dirty="0"/>
          </a:p>
          <a:p>
            <a:pPr lvl="1"/>
            <a:r>
              <a:rPr lang="fr-FR" sz="2400" dirty="0"/>
              <a:t>Evaluations formatives et certificatives (n=3/12)</a:t>
            </a:r>
          </a:p>
          <a:p>
            <a:r>
              <a:rPr lang="fr-FR" sz="2800" dirty="0"/>
              <a:t>Parcours ?</a:t>
            </a:r>
          </a:p>
          <a:p>
            <a:pPr lvl="1"/>
            <a:r>
              <a:rPr lang="fr-FR" sz="2400" dirty="0"/>
              <a:t>Parcours débutant et pro (n=5/12), mais 1/5 avec évaluations totalement différentes </a:t>
            </a:r>
          </a:p>
          <a:p>
            <a:pPr lvl="1"/>
            <a:endParaRPr lang="fr-FR" sz="2400" dirty="0"/>
          </a:p>
          <a:p>
            <a:pPr marL="457200" lvl="1" indent="0">
              <a:buNone/>
            </a:pPr>
            <a:endParaRPr lang="fr-FR" sz="2400" dirty="0"/>
          </a:p>
          <a:p>
            <a:pPr lvl="1"/>
            <a:endParaRPr lang="fr-FR" sz="2400" dirty="0"/>
          </a:p>
          <a:p>
            <a:pPr marL="457200" lvl="1" indent="0">
              <a:buNone/>
            </a:pPr>
            <a:endParaRPr lang="fr-FR" sz="2400" dirty="0"/>
          </a:p>
        </p:txBody>
      </p:sp>
      <p:pic>
        <p:nvPicPr>
          <p:cNvPr id="10" name="Image 9">
            <a:extLst>
              <a:ext uri="{FF2B5EF4-FFF2-40B4-BE49-F238E27FC236}">
                <a16:creationId xmlns:a16="http://schemas.microsoft.com/office/drawing/2014/main" id="{B49605FA-B76C-8640-9819-028385430DA5}"/>
              </a:ext>
            </a:extLst>
          </p:cNvPr>
          <p:cNvPicPr>
            <a:picLocks noChangeAspect="1"/>
          </p:cNvPicPr>
          <p:nvPr/>
        </p:nvPicPr>
        <p:blipFill>
          <a:blip r:embed="rId3"/>
          <a:stretch>
            <a:fillRect/>
          </a:stretch>
        </p:blipFill>
        <p:spPr>
          <a:xfrm rot="5400000">
            <a:off x="2806225" y="1682750"/>
            <a:ext cx="596900" cy="4089400"/>
          </a:xfrm>
          <a:prstGeom prst="rect">
            <a:avLst/>
          </a:prstGeom>
        </p:spPr>
      </p:pic>
    </p:spTree>
    <p:extLst>
      <p:ext uri="{BB962C8B-B14F-4D97-AF65-F5344CB8AC3E}">
        <p14:creationId xmlns:p14="http://schemas.microsoft.com/office/powerpoint/2010/main" val="174706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p:txBody>
          <a:bodyPr/>
          <a:lstStyle/>
          <a:p>
            <a:r>
              <a:rPr lang="fr-FR" dirty="0">
                <a:solidFill>
                  <a:schemeClr val="tx2"/>
                </a:solidFill>
              </a:rPr>
              <a:t>Cas des </a:t>
            </a:r>
            <a:r>
              <a:rPr lang="fr-FR" dirty="0" err="1">
                <a:solidFill>
                  <a:schemeClr val="tx2"/>
                </a:solidFill>
              </a:rPr>
              <a:t>MOOCs</a:t>
            </a:r>
            <a:r>
              <a:rPr lang="fr-FR" dirty="0">
                <a:solidFill>
                  <a:schemeClr val="tx2"/>
                </a:solidFill>
              </a:rPr>
              <a:t> </a:t>
            </a:r>
            <a:r>
              <a:rPr lang="fr-FR" dirty="0" err="1">
                <a:solidFill>
                  <a:schemeClr val="tx2"/>
                </a:solidFill>
              </a:rPr>
              <a:t>ULiège</a:t>
            </a:r>
            <a:endParaRPr lang="fr-FR" dirty="0">
              <a:solidFill>
                <a:schemeClr val="tx2"/>
              </a:solidFill>
            </a:endParaRP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418529" y="1930399"/>
            <a:ext cx="7579059" cy="4797947"/>
          </a:xfrm>
        </p:spPr>
        <p:txBody>
          <a:bodyPr>
            <a:normAutofit/>
          </a:bodyPr>
          <a:lstStyle/>
          <a:p>
            <a:r>
              <a:rPr lang="fr-FR" sz="2800" dirty="0"/>
              <a:t>Valeur de la certification</a:t>
            </a:r>
          </a:p>
          <a:p>
            <a:pPr lvl="1"/>
            <a:r>
              <a:rPr lang="fr-FR" sz="2400" dirty="0"/>
              <a:t>Le plus souvent attestation de réussite FUN gratuite commune à tous (n=11/12)</a:t>
            </a:r>
          </a:p>
          <a:p>
            <a:pPr lvl="1"/>
            <a:r>
              <a:rPr lang="fr-FR" sz="2400" dirty="0"/>
              <a:t>Attestation gratuite différenciée suivant parcours (n=1/12)</a:t>
            </a:r>
          </a:p>
          <a:p>
            <a:pPr lvl="1"/>
            <a:r>
              <a:rPr lang="fr-FR" sz="2400" dirty="0"/>
              <a:t>Certificat FUN surveillé payant (n=2/12)</a:t>
            </a:r>
          </a:p>
          <a:p>
            <a:pPr lvl="1"/>
            <a:r>
              <a:rPr lang="fr-FR" sz="2400" dirty="0"/>
              <a:t>Parcours avancé reconnu par association professionnelle (n=1/12)</a:t>
            </a:r>
          </a:p>
          <a:p>
            <a:pPr lvl="1"/>
            <a:r>
              <a:rPr lang="fr-FR" sz="2400" dirty="0"/>
              <a:t>Crédits ECTS (n=1/12)</a:t>
            </a:r>
          </a:p>
          <a:p>
            <a:pPr lvl="1"/>
            <a:r>
              <a:rPr lang="fr-FR" sz="2400" dirty="0"/>
              <a:t>Attestation </a:t>
            </a:r>
            <a:r>
              <a:rPr lang="fr-FR" sz="2400" dirty="0" err="1"/>
              <a:t>ULiège</a:t>
            </a:r>
            <a:r>
              <a:rPr lang="fr-FR" sz="2400" dirty="0"/>
              <a:t> (n=1/12)</a:t>
            </a:r>
          </a:p>
          <a:p>
            <a:pPr lvl="1"/>
            <a:endParaRPr lang="fr-FR" sz="2400" dirty="0"/>
          </a:p>
          <a:p>
            <a:pPr lvl="1"/>
            <a:endParaRPr lang="fr-FR" sz="2400" dirty="0"/>
          </a:p>
          <a:p>
            <a:pPr marL="457200" lvl="1" indent="0">
              <a:buNone/>
            </a:pPr>
            <a:endParaRPr lang="fr-FR" sz="2400" dirty="0"/>
          </a:p>
        </p:txBody>
      </p:sp>
      <p:sp>
        <p:nvSpPr>
          <p:cNvPr id="11" name="Ellipse 10">
            <a:extLst>
              <a:ext uri="{FF2B5EF4-FFF2-40B4-BE49-F238E27FC236}">
                <a16:creationId xmlns:a16="http://schemas.microsoft.com/office/drawing/2014/main" id="{8C65DD67-2098-C34D-8DE2-B343B9FAAD6E}"/>
              </a:ext>
            </a:extLst>
          </p:cNvPr>
          <p:cNvSpPr/>
          <p:nvPr/>
        </p:nvSpPr>
        <p:spPr>
          <a:xfrm>
            <a:off x="6839495" y="4521565"/>
            <a:ext cx="1736312" cy="9144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Economie  des couples</a:t>
            </a:r>
          </a:p>
        </p:txBody>
      </p:sp>
      <p:sp>
        <p:nvSpPr>
          <p:cNvPr id="12" name="Ellipse 11">
            <a:extLst>
              <a:ext uri="{FF2B5EF4-FFF2-40B4-BE49-F238E27FC236}">
                <a16:creationId xmlns:a16="http://schemas.microsoft.com/office/drawing/2014/main" id="{5CBB0769-A97A-A949-8809-D9DE29BBFBA0}"/>
              </a:ext>
            </a:extLst>
          </p:cNvPr>
          <p:cNvSpPr/>
          <p:nvPr/>
        </p:nvSpPr>
        <p:spPr>
          <a:xfrm>
            <a:off x="4634533" y="5199483"/>
            <a:ext cx="2053602" cy="83858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Aide internationale</a:t>
            </a:r>
          </a:p>
        </p:txBody>
      </p:sp>
      <p:sp>
        <p:nvSpPr>
          <p:cNvPr id="13" name="Ellipse 12">
            <a:extLst>
              <a:ext uri="{FF2B5EF4-FFF2-40B4-BE49-F238E27FC236}">
                <a16:creationId xmlns:a16="http://schemas.microsoft.com/office/drawing/2014/main" id="{D573CD40-FDB1-7A44-8A21-D83622A41A54}"/>
              </a:ext>
            </a:extLst>
          </p:cNvPr>
          <p:cNvSpPr/>
          <p:nvPr/>
        </p:nvSpPr>
        <p:spPr>
          <a:xfrm>
            <a:off x="5199026" y="6019420"/>
            <a:ext cx="1489109" cy="83858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FLE</a:t>
            </a:r>
          </a:p>
        </p:txBody>
      </p:sp>
    </p:spTree>
    <p:extLst>
      <p:ext uri="{BB962C8B-B14F-4D97-AF65-F5344CB8AC3E}">
        <p14:creationId xmlns:p14="http://schemas.microsoft.com/office/powerpoint/2010/main" val="119656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p:txBody>
          <a:bodyPr/>
          <a:lstStyle/>
          <a:p>
            <a:r>
              <a:rPr lang="fr-FR" dirty="0">
                <a:solidFill>
                  <a:schemeClr val="tx2"/>
                </a:solidFill>
              </a:rPr>
              <a:t>Cas des </a:t>
            </a:r>
            <a:r>
              <a:rPr lang="fr-FR" dirty="0" err="1">
                <a:solidFill>
                  <a:schemeClr val="tx2"/>
                </a:solidFill>
              </a:rPr>
              <a:t>MOOCs</a:t>
            </a:r>
            <a:r>
              <a:rPr lang="fr-FR" dirty="0">
                <a:solidFill>
                  <a:schemeClr val="tx2"/>
                </a:solidFill>
              </a:rPr>
              <a:t> </a:t>
            </a:r>
            <a:r>
              <a:rPr lang="fr-FR" dirty="0" err="1">
                <a:solidFill>
                  <a:schemeClr val="tx2"/>
                </a:solidFill>
              </a:rPr>
              <a:t>ULiège</a:t>
            </a:r>
            <a:endParaRPr lang="fr-FR" dirty="0">
              <a:solidFill>
                <a:schemeClr val="tx2"/>
              </a:solidFill>
            </a:endParaRP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418529" y="1930399"/>
            <a:ext cx="7579059" cy="4797947"/>
          </a:xfrm>
        </p:spPr>
        <p:txBody>
          <a:bodyPr>
            <a:normAutofit/>
          </a:bodyPr>
          <a:lstStyle/>
          <a:p>
            <a:r>
              <a:rPr lang="fr-FR" sz="2800" dirty="0"/>
              <a:t>Procédure d’identification</a:t>
            </a:r>
          </a:p>
          <a:p>
            <a:pPr lvl="1"/>
            <a:r>
              <a:rPr lang="fr-FR" sz="2400" dirty="0"/>
              <a:t>Aucune le plus souvent…</a:t>
            </a:r>
          </a:p>
          <a:p>
            <a:pPr lvl="1"/>
            <a:r>
              <a:rPr lang="fr-FR" sz="2400" dirty="0" err="1"/>
              <a:t>Proctoring</a:t>
            </a:r>
            <a:r>
              <a:rPr lang="fr-FR" sz="2400" dirty="0"/>
              <a:t> (n=2/12)</a:t>
            </a:r>
          </a:p>
          <a:p>
            <a:pPr lvl="1"/>
            <a:r>
              <a:rPr lang="fr-FR" sz="2400" dirty="0"/>
              <a:t>Envoi électronique hors plateforme (n=3/12)</a:t>
            </a:r>
          </a:p>
          <a:p>
            <a:pPr lvl="1"/>
            <a:endParaRPr lang="fr-FR" sz="2400" dirty="0"/>
          </a:p>
          <a:p>
            <a:pPr lvl="1"/>
            <a:endParaRPr lang="fr-FR" sz="2400" dirty="0"/>
          </a:p>
          <a:p>
            <a:pPr marL="457200" lvl="1" indent="0">
              <a:buNone/>
            </a:pPr>
            <a:endParaRPr lang="fr-FR" sz="2400" dirty="0"/>
          </a:p>
        </p:txBody>
      </p:sp>
    </p:spTree>
    <p:extLst>
      <p:ext uri="{BB962C8B-B14F-4D97-AF65-F5344CB8AC3E}">
        <p14:creationId xmlns:p14="http://schemas.microsoft.com/office/powerpoint/2010/main" val="95558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Merci pour votre attention !</a:t>
            </a:r>
          </a:p>
        </p:txBody>
      </p:sp>
      <p:sp>
        <p:nvSpPr>
          <p:cNvPr id="3" name="Espace réservé du contenu 2"/>
          <p:cNvSpPr>
            <a:spLocks noGrp="1"/>
          </p:cNvSpPr>
          <p:nvPr>
            <p:ph idx="1"/>
          </p:nvPr>
        </p:nvSpPr>
        <p:spPr>
          <a:xfrm>
            <a:off x="609599" y="2160591"/>
            <a:ext cx="6347714" cy="4177148"/>
          </a:xfrm>
        </p:spPr>
        <p:txBody>
          <a:bodyPr>
            <a:normAutofit/>
          </a:bodyPr>
          <a:lstStyle/>
          <a:p>
            <a:pPr marL="0" indent="0">
              <a:buNone/>
            </a:pPr>
            <a:endParaRPr lang="fr-BE" dirty="0"/>
          </a:p>
          <a:p>
            <a:endParaRPr lang="fr-BE" dirty="0"/>
          </a:p>
          <a:p>
            <a:endParaRPr lang="fr-BE" dirty="0"/>
          </a:p>
          <a:p>
            <a:endParaRPr lang="fr-BE" dirty="0"/>
          </a:p>
          <a:p>
            <a:endParaRPr lang="fr-BE" dirty="0"/>
          </a:p>
          <a:p>
            <a:endParaRPr lang="fr-BE" dirty="0"/>
          </a:p>
          <a:p>
            <a:pPr marL="0" indent="0">
              <a:buNone/>
            </a:pPr>
            <a:endParaRPr lang="fr-BE" dirty="0"/>
          </a:p>
          <a:p>
            <a:r>
              <a:rPr lang="fr-BE" sz="2400" dirty="0"/>
              <a:t>Pour découvrir les </a:t>
            </a:r>
            <a:r>
              <a:rPr lang="fr-BE" sz="2400" dirty="0" err="1"/>
              <a:t>MOOCs</a:t>
            </a:r>
            <a:r>
              <a:rPr lang="fr-BE" sz="2400" dirty="0"/>
              <a:t> de l’</a:t>
            </a:r>
            <a:r>
              <a:rPr lang="fr-BE" sz="2400" dirty="0" err="1"/>
              <a:t>Uliège</a:t>
            </a:r>
            <a:r>
              <a:rPr lang="fr-BE" sz="2400" dirty="0"/>
              <a:t>: </a:t>
            </a:r>
          </a:p>
          <a:p>
            <a:endParaRPr lang="fr-BE"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635" y="1797229"/>
            <a:ext cx="3685045" cy="2806304"/>
          </a:xfrm>
          <a:prstGeom prst="rect">
            <a:avLst/>
          </a:prstGeom>
        </p:spPr>
      </p:pic>
      <p:pic>
        <p:nvPicPr>
          <p:cNvPr id="5" name="Image 4"/>
          <p:cNvPicPr>
            <a:picLocks noChangeAspect="1"/>
          </p:cNvPicPr>
          <p:nvPr/>
        </p:nvPicPr>
        <p:blipFill>
          <a:blip r:embed="rId3"/>
          <a:stretch>
            <a:fillRect/>
          </a:stretch>
        </p:blipFill>
        <p:spPr>
          <a:xfrm>
            <a:off x="6398282" y="5029096"/>
            <a:ext cx="2359356" cy="762066"/>
          </a:xfrm>
          <a:prstGeom prst="rect">
            <a:avLst/>
          </a:prstGeom>
        </p:spPr>
      </p:pic>
    </p:spTree>
    <p:extLst>
      <p:ext uri="{BB962C8B-B14F-4D97-AF65-F5344CB8AC3E}">
        <p14:creationId xmlns:p14="http://schemas.microsoft.com/office/powerpoint/2010/main" val="3730851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B64B9-9414-FF46-AC2C-07543F4C2BB9}"/>
              </a:ext>
            </a:extLst>
          </p:cNvPr>
          <p:cNvSpPr>
            <a:spLocks noGrp="1"/>
          </p:cNvSpPr>
          <p:nvPr>
            <p:ph type="title"/>
          </p:nvPr>
        </p:nvSpPr>
        <p:spPr>
          <a:xfrm>
            <a:off x="609598" y="330631"/>
            <a:ext cx="6347713" cy="1320800"/>
          </a:xfrm>
        </p:spPr>
        <p:txBody>
          <a:bodyPr>
            <a:normAutofit/>
          </a:bodyPr>
          <a:lstStyle/>
          <a:p>
            <a:r>
              <a:rPr lang="fr-FR" sz="2800" dirty="0"/>
              <a:t>Bibliographie</a:t>
            </a:r>
          </a:p>
        </p:txBody>
      </p:sp>
      <p:sp>
        <p:nvSpPr>
          <p:cNvPr id="3" name="Espace réservé du contenu 2">
            <a:extLst>
              <a:ext uri="{FF2B5EF4-FFF2-40B4-BE49-F238E27FC236}">
                <a16:creationId xmlns:a16="http://schemas.microsoft.com/office/drawing/2014/main" id="{526CA1FE-5259-A648-B821-951792A28C21}"/>
              </a:ext>
            </a:extLst>
          </p:cNvPr>
          <p:cNvSpPr>
            <a:spLocks noGrp="1"/>
          </p:cNvSpPr>
          <p:nvPr>
            <p:ph idx="1"/>
          </p:nvPr>
        </p:nvSpPr>
        <p:spPr>
          <a:xfrm>
            <a:off x="340964" y="883403"/>
            <a:ext cx="8183104" cy="5974597"/>
          </a:xfrm>
        </p:spPr>
        <p:txBody>
          <a:bodyPr>
            <a:normAutofit lnSpcReduction="10000"/>
          </a:bodyPr>
          <a:lstStyle/>
          <a:p>
            <a:r>
              <a:rPr lang="fr-BE" sz="1200" dirty="0"/>
              <a:t>Balfour, S. P. (2013). </a:t>
            </a:r>
            <a:r>
              <a:rPr lang="fr-BE" sz="1200" dirty="0" err="1"/>
              <a:t>Assessing</a:t>
            </a:r>
            <a:r>
              <a:rPr lang="fr-BE" sz="1200" dirty="0"/>
              <a:t> </a:t>
            </a:r>
            <a:r>
              <a:rPr lang="fr-BE" sz="1200" dirty="0" err="1"/>
              <a:t>Writing</a:t>
            </a:r>
            <a:r>
              <a:rPr lang="fr-BE" sz="1200" dirty="0"/>
              <a:t> in </a:t>
            </a:r>
            <a:r>
              <a:rPr lang="fr-BE" sz="1200" dirty="0" err="1"/>
              <a:t>MOOCs</a:t>
            </a:r>
            <a:r>
              <a:rPr lang="fr-BE" sz="1200" dirty="0"/>
              <a:t>: </a:t>
            </a:r>
            <a:r>
              <a:rPr lang="fr-BE" sz="1200" dirty="0" err="1"/>
              <a:t>Automated</a:t>
            </a:r>
            <a:r>
              <a:rPr lang="fr-BE" sz="1200" dirty="0"/>
              <a:t> </a:t>
            </a:r>
            <a:r>
              <a:rPr lang="fr-BE" sz="1200" dirty="0" err="1"/>
              <a:t>Essay</a:t>
            </a:r>
            <a:r>
              <a:rPr lang="fr-BE" sz="1200" dirty="0"/>
              <a:t> </a:t>
            </a:r>
            <a:r>
              <a:rPr lang="fr-BE" sz="1200" dirty="0" err="1"/>
              <a:t>Scoring</a:t>
            </a:r>
            <a:r>
              <a:rPr lang="fr-BE" sz="1200" dirty="0"/>
              <a:t> and </a:t>
            </a:r>
            <a:r>
              <a:rPr lang="fr-BE" sz="1200" dirty="0" err="1"/>
              <a:t>Calibrated</a:t>
            </a:r>
            <a:r>
              <a:rPr lang="fr-BE" sz="1200" dirty="0"/>
              <a:t> Peer </a:t>
            </a:r>
            <a:r>
              <a:rPr lang="fr-BE" sz="1200" dirty="0" err="1"/>
              <a:t>Reviewâ</a:t>
            </a:r>
            <a:r>
              <a:rPr lang="fr-BE" sz="1200" dirty="0"/>
              <a:t>„¢. </a:t>
            </a:r>
            <a:r>
              <a:rPr lang="fr-BE" sz="1200" dirty="0" err="1"/>
              <a:t>Research</a:t>
            </a:r>
            <a:r>
              <a:rPr lang="fr-BE" sz="1200" dirty="0"/>
              <a:t> &amp; Practice in </a:t>
            </a:r>
            <a:r>
              <a:rPr lang="fr-BE" sz="1200" dirty="0" err="1"/>
              <a:t>Assessment</a:t>
            </a:r>
            <a:r>
              <a:rPr lang="fr-BE" sz="1200" dirty="0"/>
              <a:t>, 8, 40-48. </a:t>
            </a:r>
          </a:p>
          <a:p>
            <a:r>
              <a:rPr lang="fr-BE" sz="1200" dirty="0"/>
              <a:t>Costello, E., Holland, J., &amp; </a:t>
            </a:r>
            <a:r>
              <a:rPr lang="fr-BE" sz="1200" dirty="0" err="1"/>
              <a:t>Kirwan</a:t>
            </a:r>
            <a:r>
              <a:rPr lang="fr-BE" sz="1200" dirty="0"/>
              <a:t>, C. (2018). The future of online </a:t>
            </a:r>
            <a:r>
              <a:rPr lang="fr-BE" sz="1200" dirty="0" err="1"/>
              <a:t>testing</a:t>
            </a:r>
            <a:r>
              <a:rPr lang="fr-BE" sz="1200" dirty="0"/>
              <a:t> and </a:t>
            </a:r>
            <a:r>
              <a:rPr lang="fr-BE" sz="1200" dirty="0" err="1"/>
              <a:t>assessment</a:t>
            </a:r>
            <a:r>
              <a:rPr lang="fr-BE" sz="1200" dirty="0"/>
              <a:t>: question </a:t>
            </a:r>
            <a:r>
              <a:rPr lang="fr-BE" sz="1200" dirty="0" err="1"/>
              <a:t>quality</a:t>
            </a:r>
            <a:r>
              <a:rPr lang="fr-BE" sz="1200" dirty="0"/>
              <a:t> in </a:t>
            </a:r>
            <a:r>
              <a:rPr lang="fr-BE" sz="1200" dirty="0" err="1"/>
              <a:t>MOOCs</a:t>
            </a:r>
            <a:r>
              <a:rPr lang="fr-BE" sz="1200" dirty="0"/>
              <a:t>. International Journal of </a:t>
            </a:r>
            <a:r>
              <a:rPr lang="fr-BE" sz="1200" dirty="0" err="1"/>
              <a:t>Educational</a:t>
            </a:r>
            <a:r>
              <a:rPr lang="fr-BE" sz="1200" dirty="0"/>
              <a:t> </a:t>
            </a:r>
            <a:r>
              <a:rPr lang="fr-BE" sz="1200" dirty="0" err="1"/>
              <a:t>Technology</a:t>
            </a:r>
            <a:r>
              <a:rPr lang="fr-BE" sz="1200" dirty="0"/>
              <a:t> in </a:t>
            </a:r>
            <a:r>
              <a:rPr lang="fr-BE" sz="1200" dirty="0" err="1"/>
              <a:t>Higher</a:t>
            </a:r>
            <a:r>
              <a:rPr lang="fr-BE" sz="1200" dirty="0"/>
              <a:t> Education, 15(1), 42. doi:10.1186/s41239-018-0124-z </a:t>
            </a:r>
          </a:p>
          <a:p>
            <a:r>
              <a:rPr lang="fr-BE" sz="1200" dirty="0" err="1"/>
              <a:t>Dhawal</a:t>
            </a:r>
            <a:r>
              <a:rPr lang="fr-BE" sz="1200" dirty="0"/>
              <a:t> Shah (2018). By The </a:t>
            </a:r>
            <a:r>
              <a:rPr lang="fr-BE" sz="1200" dirty="0" err="1"/>
              <a:t>Numbers</a:t>
            </a:r>
            <a:r>
              <a:rPr lang="fr-BE" sz="1200" dirty="0"/>
              <a:t>: </a:t>
            </a:r>
            <a:r>
              <a:rPr lang="fr-BE" sz="1200" dirty="0" err="1"/>
              <a:t>MOOCs</a:t>
            </a:r>
            <a:r>
              <a:rPr lang="fr-BE" sz="1200" dirty="0"/>
              <a:t> in 2018. </a:t>
            </a:r>
            <a:r>
              <a:rPr lang="fr-BE" sz="1200" dirty="0">
                <a:hlinkClick r:id="rId2">
                  <a:extLst>
                    <a:ext uri="{A12FA001-AC4F-418D-AE19-62706E023703}">
                      <ahyp:hlinkClr xmlns:ahyp="http://schemas.microsoft.com/office/drawing/2018/hyperlinkcolor" val="tx"/>
                    </a:ext>
                  </a:extLst>
                </a:hlinkClick>
              </a:rPr>
              <a:t>https://www.classcentral.com/report/mooc-stats-2018/</a:t>
            </a:r>
            <a:r>
              <a:rPr lang="fr-BE" sz="1200" dirty="0"/>
              <a:t> </a:t>
            </a:r>
          </a:p>
          <a:p>
            <a:r>
              <a:rPr lang="fr-BE" sz="1200" dirty="0" err="1"/>
              <a:t>Gherib</a:t>
            </a:r>
            <a:r>
              <a:rPr lang="fr-BE" sz="1200" dirty="0"/>
              <a:t>, C., Dujardin, J.-M., &amp; </a:t>
            </a:r>
            <a:r>
              <a:rPr lang="fr-BE" sz="1200" dirty="0" err="1"/>
              <a:t>Verpoorten</a:t>
            </a:r>
            <a:r>
              <a:rPr lang="fr-BE" sz="1200" dirty="0"/>
              <a:t>, D. (2016). </a:t>
            </a:r>
            <a:r>
              <a:rPr lang="fr-BE" sz="1200" dirty="0" err="1"/>
              <a:t>MOOCs</a:t>
            </a:r>
            <a:r>
              <a:rPr lang="fr-BE" sz="1200" dirty="0"/>
              <a:t> in business administration - An </a:t>
            </a:r>
            <a:r>
              <a:rPr lang="fr-BE" sz="1200" dirty="0" err="1"/>
              <a:t>overview</a:t>
            </a:r>
            <a:r>
              <a:rPr lang="fr-BE" sz="1200" dirty="0"/>
              <a:t> of </a:t>
            </a:r>
            <a:r>
              <a:rPr lang="fr-BE" sz="1200" dirty="0" err="1"/>
              <a:t>assessment</a:t>
            </a:r>
            <a:r>
              <a:rPr lang="fr-BE" sz="1200" dirty="0"/>
              <a:t> practice. </a:t>
            </a:r>
            <a:r>
              <a:rPr lang="fr-BE" sz="1200" dirty="0" err="1"/>
              <a:t>Proceedings</a:t>
            </a:r>
            <a:r>
              <a:rPr lang="fr-BE" sz="1200" dirty="0"/>
              <a:t> of the </a:t>
            </a:r>
            <a:r>
              <a:rPr lang="fr-BE" sz="1200" dirty="0" err="1"/>
              <a:t>Conference</a:t>
            </a:r>
            <a:r>
              <a:rPr lang="fr-BE" sz="1200" dirty="0"/>
              <a:t> of the </a:t>
            </a:r>
            <a:r>
              <a:rPr lang="fr-BE" sz="1200" dirty="0" err="1"/>
              <a:t>European</a:t>
            </a:r>
            <a:r>
              <a:rPr lang="fr-BE" sz="1200" dirty="0"/>
              <a:t> Association for </a:t>
            </a:r>
            <a:r>
              <a:rPr lang="fr-BE" sz="1200" dirty="0" err="1"/>
              <a:t>Practitioner</a:t>
            </a:r>
            <a:r>
              <a:rPr lang="fr-BE" sz="1200" dirty="0"/>
              <a:t> </a:t>
            </a:r>
            <a:r>
              <a:rPr lang="fr-BE" sz="1200" dirty="0" err="1"/>
              <a:t>Research</a:t>
            </a:r>
            <a:r>
              <a:rPr lang="fr-BE" sz="1200" dirty="0"/>
              <a:t> on </a:t>
            </a:r>
            <a:r>
              <a:rPr lang="fr-BE" sz="1200" dirty="0" err="1"/>
              <a:t>Improving</a:t>
            </a:r>
            <a:r>
              <a:rPr lang="fr-BE" sz="1200" dirty="0"/>
              <a:t> Learning (EAPRIL) 2015, Issue 2 (pp. 258-268). Leuven, </a:t>
            </a:r>
            <a:r>
              <a:rPr lang="fr-BE" sz="1200" dirty="0" err="1"/>
              <a:t>Belgium</a:t>
            </a:r>
            <a:r>
              <a:rPr lang="fr-BE" sz="1200" dirty="0"/>
              <a:t>: EAPRIL Office. ISSN 2406-4653</a:t>
            </a:r>
          </a:p>
          <a:p>
            <a:r>
              <a:rPr lang="fr-BE" sz="1200" dirty="0" err="1"/>
              <a:t>Kulkarni</a:t>
            </a:r>
            <a:r>
              <a:rPr lang="fr-BE" sz="1200" dirty="0"/>
              <a:t>, C., Wei, K. P., Le, H., Chia, D., </a:t>
            </a:r>
            <a:r>
              <a:rPr lang="fr-BE" sz="1200" dirty="0" err="1"/>
              <a:t>Papadopoulos</a:t>
            </a:r>
            <a:r>
              <a:rPr lang="fr-BE" sz="1200" dirty="0"/>
              <a:t>, K., Cheng, J., . . . </a:t>
            </a:r>
            <a:r>
              <a:rPr lang="fr-BE" sz="1200" dirty="0" err="1"/>
              <a:t>Klemmer</a:t>
            </a:r>
            <a:r>
              <a:rPr lang="fr-BE" sz="1200" dirty="0"/>
              <a:t>, S. R. (2013). Peer and self </a:t>
            </a:r>
            <a:r>
              <a:rPr lang="fr-BE" sz="1200" dirty="0" err="1"/>
              <a:t>assessment</a:t>
            </a:r>
            <a:r>
              <a:rPr lang="fr-BE" sz="1200" dirty="0"/>
              <a:t> in massive online classes. ACM Trans. </a:t>
            </a:r>
            <a:r>
              <a:rPr lang="fr-BE" sz="1200" dirty="0" err="1"/>
              <a:t>Comput.-Hum</a:t>
            </a:r>
            <a:r>
              <a:rPr lang="fr-BE" sz="1200" dirty="0"/>
              <a:t>. </a:t>
            </a:r>
            <a:r>
              <a:rPr lang="fr-BE" sz="1200" dirty="0" err="1"/>
              <a:t>Interact</a:t>
            </a:r>
            <a:r>
              <a:rPr lang="fr-BE" sz="1200" dirty="0"/>
              <a:t>., 20(6), 1-31. doi:10.1145/2505057 </a:t>
            </a:r>
          </a:p>
          <a:p>
            <a:r>
              <a:rPr lang="fr-BE" sz="1200" dirty="0"/>
              <a:t>Leclercq, D., &amp; </a:t>
            </a:r>
            <a:r>
              <a:rPr lang="fr-BE" sz="1200" dirty="0" err="1"/>
              <a:t>Poumay</a:t>
            </a:r>
            <a:r>
              <a:rPr lang="fr-BE" sz="1200" dirty="0"/>
              <a:t>, M. (2005). Taxonomie des Caractéristiques et Qualités de dispositifs d’évaluation pédagogique. Liège, </a:t>
            </a:r>
            <a:r>
              <a:rPr lang="fr-BE" sz="1200" dirty="0" err="1"/>
              <a:t>Belgium</a:t>
            </a:r>
            <a:r>
              <a:rPr lang="fr-BE" sz="1200" dirty="0"/>
              <a:t>: </a:t>
            </a:r>
            <a:r>
              <a:rPr lang="fr-BE" sz="1200" dirty="0" err="1"/>
              <a:t>LabSET</a:t>
            </a:r>
            <a:r>
              <a:rPr lang="fr-BE" sz="1200" dirty="0"/>
              <a:t>, </a:t>
            </a:r>
            <a:r>
              <a:rPr lang="fr-BE" sz="1200" dirty="0" err="1"/>
              <a:t>ULg</a:t>
            </a:r>
            <a:r>
              <a:rPr lang="fr-BE" sz="1200" dirty="0"/>
              <a:t>. </a:t>
            </a:r>
            <a:r>
              <a:rPr lang="fr-BE" sz="1200" dirty="0">
                <a:hlinkClick r:id="rId3">
                  <a:extLst>
                    <a:ext uri="{A12FA001-AC4F-418D-AE19-62706E023703}">
                      <ahyp:hlinkClr xmlns:ahyp="http://schemas.microsoft.com/office/drawing/2018/hyperlinkcolor" val="tx"/>
                    </a:ext>
                  </a:extLst>
                </a:hlinkClick>
              </a:rPr>
              <a:t>http://orbi.ulg.ac.be/handle/2268/28055</a:t>
            </a:r>
            <a:endParaRPr lang="fr-BE" sz="1200" dirty="0"/>
          </a:p>
          <a:p>
            <a:r>
              <a:rPr lang="fr-BE" sz="1200" dirty="0"/>
              <a:t>Leclercq, D. (2006). Un PRISME ou une Rose des vents des Finalités et Caractéristiques des Dispositifs d’Evaluation des Acquis (DEA). In D. Leclercq (Ed.), Evaluation et Docimologie pour praticiens chercheurs (pp. 1-36). Liège, </a:t>
            </a:r>
            <a:r>
              <a:rPr lang="fr-BE" sz="1200" dirty="0" err="1"/>
              <a:t>Belgium</a:t>
            </a:r>
            <a:r>
              <a:rPr lang="fr-BE" sz="1200" dirty="0"/>
              <a:t>: Editions de l’Université. </a:t>
            </a:r>
            <a:r>
              <a:rPr lang="fr-BE" sz="1200" dirty="0">
                <a:hlinkClick r:id="rId4">
                  <a:extLst>
                    <a:ext uri="{A12FA001-AC4F-418D-AE19-62706E023703}">
                      <ahyp:hlinkClr xmlns:ahyp="http://schemas.microsoft.com/office/drawing/2018/hyperlinkcolor" val="tx"/>
                    </a:ext>
                  </a:extLst>
                </a:hlinkClick>
              </a:rPr>
              <a:t>http://orbi.ulg.ac.be/handle/2268/174200</a:t>
            </a:r>
            <a:endParaRPr lang="fr-BE" sz="1200" dirty="0"/>
          </a:p>
          <a:p>
            <a:r>
              <a:rPr lang="fr-BE" sz="1200" dirty="0" err="1"/>
              <a:t>Sanna</a:t>
            </a:r>
            <a:r>
              <a:rPr lang="fr-BE" sz="1200" dirty="0"/>
              <a:t>, P., &amp; </a:t>
            </a:r>
            <a:r>
              <a:rPr lang="fr-BE" sz="1200" dirty="0" err="1"/>
              <a:t>Marcialis</a:t>
            </a:r>
            <a:r>
              <a:rPr lang="fr-BE" sz="1200" dirty="0"/>
              <a:t>, G. (2017). </a:t>
            </a:r>
            <a:r>
              <a:rPr lang="fr-BE" sz="1200" dirty="0" err="1"/>
              <a:t>Remote</a:t>
            </a:r>
            <a:r>
              <a:rPr lang="fr-BE" sz="1200" dirty="0"/>
              <a:t> </a:t>
            </a:r>
            <a:r>
              <a:rPr lang="fr-BE" sz="1200" dirty="0" err="1"/>
              <a:t>Biometric</a:t>
            </a:r>
            <a:r>
              <a:rPr lang="fr-BE" sz="1200" dirty="0"/>
              <a:t> </a:t>
            </a:r>
            <a:r>
              <a:rPr lang="fr-BE" sz="1200" dirty="0" err="1"/>
              <a:t>Verification</a:t>
            </a:r>
            <a:r>
              <a:rPr lang="fr-BE" sz="1200" dirty="0"/>
              <a:t> for </a:t>
            </a:r>
            <a:r>
              <a:rPr lang="fr-BE" sz="1200" dirty="0" err="1"/>
              <a:t>eLearning</a:t>
            </a:r>
            <a:r>
              <a:rPr lang="fr-BE" sz="1200" dirty="0"/>
              <a:t> Applications: </a:t>
            </a:r>
            <a:r>
              <a:rPr lang="fr-BE" sz="1200" dirty="0" err="1"/>
              <a:t>Where</a:t>
            </a:r>
            <a:r>
              <a:rPr lang="fr-BE" sz="1200" dirty="0"/>
              <a:t> </a:t>
            </a:r>
            <a:r>
              <a:rPr lang="fr-BE" sz="1200" dirty="0" err="1"/>
              <a:t>We</a:t>
            </a:r>
            <a:r>
              <a:rPr lang="fr-BE" sz="1200" dirty="0"/>
              <a:t> Are. In Image </a:t>
            </a:r>
            <a:r>
              <a:rPr lang="fr-BE" sz="1200" dirty="0" err="1"/>
              <a:t>Analysis</a:t>
            </a:r>
            <a:r>
              <a:rPr lang="fr-BE" sz="1200" dirty="0"/>
              <a:t> and </a:t>
            </a:r>
            <a:r>
              <a:rPr lang="fr-BE" sz="1200" dirty="0" err="1"/>
              <a:t>Processing</a:t>
            </a:r>
            <a:r>
              <a:rPr lang="fr-BE" sz="1200" dirty="0"/>
              <a:t> - ICIAP 2017: 19th International </a:t>
            </a:r>
            <a:r>
              <a:rPr lang="fr-BE" sz="1200" dirty="0" err="1"/>
              <a:t>Conference</a:t>
            </a:r>
            <a:r>
              <a:rPr lang="fr-BE" sz="1200" dirty="0"/>
              <a:t>, </a:t>
            </a:r>
            <a:r>
              <a:rPr lang="fr-BE" sz="1200" dirty="0" err="1"/>
              <a:t>Catania</a:t>
            </a:r>
            <a:r>
              <a:rPr lang="fr-BE" sz="1200" dirty="0"/>
              <a:t>, </a:t>
            </a:r>
            <a:r>
              <a:rPr lang="fr-BE" sz="1200" dirty="0" err="1"/>
              <a:t>Italy</a:t>
            </a:r>
            <a:r>
              <a:rPr lang="fr-BE" sz="1200" dirty="0"/>
              <a:t>, </a:t>
            </a:r>
            <a:r>
              <a:rPr lang="fr-BE" sz="1200" dirty="0" err="1"/>
              <a:t>September</a:t>
            </a:r>
            <a:r>
              <a:rPr lang="fr-BE" sz="1200" dirty="0"/>
              <a:t> 11-15, 2017, </a:t>
            </a:r>
            <a:r>
              <a:rPr lang="fr-BE" sz="1200" dirty="0" err="1"/>
              <a:t>Proceedings</a:t>
            </a:r>
            <a:r>
              <a:rPr lang="fr-BE" sz="1200" dirty="0"/>
              <a:t>, Part II (pp. 373-383). </a:t>
            </a:r>
          </a:p>
          <a:p>
            <a:r>
              <a:rPr lang="fr-BE" sz="1200" dirty="0" err="1"/>
              <a:t>Suen</a:t>
            </a:r>
            <a:r>
              <a:rPr lang="fr-BE" sz="1200" dirty="0"/>
              <a:t>, H. (2014). Peer </a:t>
            </a:r>
            <a:r>
              <a:rPr lang="fr-BE" sz="1200" dirty="0" err="1"/>
              <a:t>assessment</a:t>
            </a:r>
            <a:r>
              <a:rPr lang="fr-BE" sz="1200" dirty="0"/>
              <a:t> for Massive Open Online Courses (</a:t>
            </a:r>
            <a:r>
              <a:rPr lang="fr-BE" sz="1200" dirty="0" err="1"/>
              <a:t>MOOCs</a:t>
            </a:r>
            <a:r>
              <a:rPr lang="fr-BE" sz="1200" dirty="0"/>
              <a:t>). International </a:t>
            </a:r>
            <a:r>
              <a:rPr lang="fr-BE" sz="1200" dirty="0" err="1"/>
              <a:t>Review</a:t>
            </a:r>
            <a:r>
              <a:rPr lang="fr-BE" sz="1200" dirty="0"/>
              <a:t> of </a:t>
            </a:r>
            <a:r>
              <a:rPr lang="fr-BE" sz="1200" dirty="0" err="1"/>
              <a:t>Research</a:t>
            </a:r>
            <a:r>
              <a:rPr lang="fr-BE" sz="1200" dirty="0"/>
              <a:t> in Open and Distance Learning, 15(3), 312-327. doi:10.19173/irrodl.v15i3.1680 </a:t>
            </a:r>
          </a:p>
          <a:p>
            <a:r>
              <a:rPr lang="fr-BE" sz="1200" dirty="0"/>
              <a:t>Villeneuve, S. (2015). Quelle valeur pour les </a:t>
            </a:r>
            <a:r>
              <a:rPr lang="fr-BE" sz="1200" dirty="0" err="1"/>
              <a:t>MOOCs</a:t>
            </a:r>
            <a:r>
              <a:rPr lang="fr-BE" sz="1200" dirty="0"/>
              <a:t>. Une synthèse de la validité des outils d’évaluation. Communication présentée dans le cadre du Congrès de l’Association pour le développement des méthodologies d’évaluation en éducation – ADMEE. (Liège, 27 au 30 janvier).</a:t>
            </a:r>
          </a:p>
          <a:p>
            <a:r>
              <a:rPr lang="fr-BE" sz="1200" dirty="0" err="1"/>
              <a:t>Xiong</a:t>
            </a:r>
            <a:r>
              <a:rPr lang="fr-BE" sz="1200" dirty="0"/>
              <a:t>, Y., &amp; </a:t>
            </a:r>
            <a:r>
              <a:rPr lang="fr-BE" sz="1200" dirty="0" err="1"/>
              <a:t>Suen</a:t>
            </a:r>
            <a:r>
              <a:rPr lang="fr-BE" sz="1200" dirty="0"/>
              <a:t>, H. K. (2018). </a:t>
            </a:r>
            <a:r>
              <a:rPr lang="fr-BE" sz="1200" dirty="0" err="1"/>
              <a:t>Assessment</a:t>
            </a:r>
            <a:r>
              <a:rPr lang="fr-BE" sz="1200" dirty="0"/>
              <a:t> </a:t>
            </a:r>
            <a:r>
              <a:rPr lang="fr-BE" sz="1200" dirty="0" err="1"/>
              <a:t>approaches</a:t>
            </a:r>
            <a:r>
              <a:rPr lang="fr-BE" sz="1200" dirty="0"/>
              <a:t> in massive open online courses: </a:t>
            </a:r>
            <a:r>
              <a:rPr lang="fr-BE" sz="1200" dirty="0" err="1"/>
              <a:t>Possibilities</a:t>
            </a:r>
            <a:r>
              <a:rPr lang="fr-BE" sz="1200" dirty="0"/>
              <a:t>, challenges and future directions. International </a:t>
            </a:r>
            <a:r>
              <a:rPr lang="fr-BE" sz="1200" dirty="0" err="1"/>
              <a:t>Review</a:t>
            </a:r>
            <a:r>
              <a:rPr lang="fr-BE" sz="1200" dirty="0"/>
              <a:t> of Education, 64(2), 241-263. doi:10.1007/s11159-018-9710-5</a:t>
            </a:r>
          </a:p>
        </p:txBody>
      </p:sp>
    </p:spTree>
    <p:extLst>
      <p:ext uri="{BB962C8B-B14F-4D97-AF65-F5344CB8AC3E}">
        <p14:creationId xmlns:p14="http://schemas.microsoft.com/office/powerpoint/2010/main" val="302045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E7291-7243-E44B-BBF3-5A0FEA4582DE}"/>
              </a:ext>
            </a:extLst>
          </p:cNvPr>
          <p:cNvSpPr>
            <a:spLocks noGrp="1"/>
          </p:cNvSpPr>
          <p:nvPr>
            <p:ph type="title"/>
          </p:nvPr>
        </p:nvSpPr>
        <p:spPr/>
        <p:txBody>
          <a:bodyPr/>
          <a:lstStyle/>
          <a:p>
            <a:r>
              <a:rPr lang="fr-FR" dirty="0" err="1">
                <a:solidFill>
                  <a:schemeClr val="tx2"/>
                </a:solidFill>
              </a:rPr>
              <a:t>MOOCs</a:t>
            </a:r>
            <a:r>
              <a:rPr lang="fr-FR" dirty="0">
                <a:solidFill>
                  <a:schemeClr val="tx2"/>
                </a:solidFill>
              </a:rPr>
              <a:t> ?</a:t>
            </a:r>
          </a:p>
        </p:txBody>
      </p:sp>
      <p:sp>
        <p:nvSpPr>
          <p:cNvPr id="3" name="Espace réservé du contenu 2">
            <a:extLst>
              <a:ext uri="{FF2B5EF4-FFF2-40B4-BE49-F238E27FC236}">
                <a16:creationId xmlns:a16="http://schemas.microsoft.com/office/drawing/2014/main" id="{F1384E07-06A4-CA46-9B3B-EED0699263B5}"/>
              </a:ext>
            </a:extLst>
          </p:cNvPr>
          <p:cNvSpPr>
            <a:spLocks noGrp="1"/>
          </p:cNvSpPr>
          <p:nvPr>
            <p:ph idx="1"/>
          </p:nvPr>
        </p:nvSpPr>
        <p:spPr/>
        <p:txBody>
          <a:bodyPr/>
          <a:lstStyle/>
          <a:p>
            <a:r>
              <a:rPr lang="fr-FR" sz="4800" dirty="0"/>
              <a:t>M</a:t>
            </a:r>
            <a:r>
              <a:rPr lang="fr-FR" sz="2800" dirty="0"/>
              <a:t>assive</a:t>
            </a:r>
            <a:endParaRPr lang="fr-FR" dirty="0"/>
          </a:p>
          <a:p>
            <a:r>
              <a:rPr lang="fr-FR" sz="4800" dirty="0"/>
              <a:t>O</a:t>
            </a:r>
            <a:r>
              <a:rPr lang="fr-FR" sz="2800" dirty="0"/>
              <a:t>pen</a:t>
            </a:r>
            <a:endParaRPr lang="fr-FR" dirty="0"/>
          </a:p>
          <a:p>
            <a:r>
              <a:rPr lang="fr-FR" sz="4800" dirty="0"/>
              <a:t>O</a:t>
            </a:r>
            <a:r>
              <a:rPr lang="fr-FR" sz="2800" dirty="0"/>
              <a:t>nline</a:t>
            </a:r>
            <a:endParaRPr lang="fr-FR" dirty="0"/>
          </a:p>
          <a:p>
            <a:r>
              <a:rPr lang="fr-FR" sz="4800" dirty="0"/>
              <a:t>C</a:t>
            </a:r>
            <a:r>
              <a:rPr lang="fr-FR" sz="2800" dirty="0"/>
              <a:t>ourses</a:t>
            </a:r>
            <a:endParaRPr lang="fr-FR" dirty="0"/>
          </a:p>
        </p:txBody>
      </p:sp>
      <p:sp>
        <p:nvSpPr>
          <p:cNvPr id="4" name="ZoneTexte 3">
            <a:extLst>
              <a:ext uri="{FF2B5EF4-FFF2-40B4-BE49-F238E27FC236}">
                <a16:creationId xmlns:a16="http://schemas.microsoft.com/office/drawing/2014/main" id="{0B9702A6-297E-6A46-BB25-687CCA4303B6}"/>
              </a:ext>
            </a:extLst>
          </p:cNvPr>
          <p:cNvSpPr txBox="1"/>
          <p:nvPr/>
        </p:nvSpPr>
        <p:spPr>
          <a:xfrm>
            <a:off x="3279228" y="4534539"/>
            <a:ext cx="4666594" cy="584775"/>
          </a:xfrm>
          <a:prstGeom prst="rect">
            <a:avLst/>
          </a:prstGeom>
          <a:noFill/>
        </p:spPr>
        <p:txBody>
          <a:bodyPr wrap="square" rtlCol="0">
            <a:spAutoFit/>
          </a:bodyPr>
          <a:lstStyle/>
          <a:p>
            <a:r>
              <a:rPr lang="fr-FR" sz="3200" dirty="0">
                <a:solidFill>
                  <a:schemeClr val="tx2"/>
                </a:solidFill>
              </a:rPr>
              <a:t>Cours en ligne</a:t>
            </a:r>
          </a:p>
        </p:txBody>
      </p:sp>
      <p:cxnSp>
        <p:nvCxnSpPr>
          <p:cNvPr id="6" name="Connecteur droit avec flèche 5">
            <a:extLst>
              <a:ext uri="{FF2B5EF4-FFF2-40B4-BE49-F238E27FC236}">
                <a16:creationId xmlns:a16="http://schemas.microsoft.com/office/drawing/2014/main" id="{E12AB02E-3349-C742-A2C3-CA8311B837F3}"/>
              </a:ext>
            </a:extLst>
          </p:cNvPr>
          <p:cNvCxnSpPr>
            <a:cxnSpLocks/>
          </p:cNvCxnSpPr>
          <p:nvPr/>
        </p:nvCxnSpPr>
        <p:spPr>
          <a:xfrm>
            <a:off x="2438400" y="4382814"/>
            <a:ext cx="840828" cy="40527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334739C3-DA61-3C43-98BF-02F52977210D}"/>
              </a:ext>
            </a:extLst>
          </p:cNvPr>
          <p:cNvCxnSpPr>
            <a:cxnSpLocks/>
          </p:cNvCxnSpPr>
          <p:nvPr/>
        </p:nvCxnSpPr>
        <p:spPr>
          <a:xfrm flipV="1">
            <a:off x="2554014" y="4927322"/>
            <a:ext cx="725214" cy="36786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A8998AA5-17ED-724E-BED7-2E0830C48EF1}"/>
              </a:ext>
            </a:extLst>
          </p:cNvPr>
          <p:cNvCxnSpPr>
            <a:cxnSpLocks/>
          </p:cNvCxnSpPr>
          <p:nvPr/>
        </p:nvCxnSpPr>
        <p:spPr>
          <a:xfrm>
            <a:off x="2264979" y="3547241"/>
            <a:ext cx="1014249"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C3CAAC6E-DD50-1545-B491-4384DF6C52A0}"/>
              </a:ext>
            </a:extLst>
          </p:cNvPr>
          <p:cNvSpPr txBox="1"/>
          <p:nvPr/>
        </p:nvSpPr>
        <p:spPr>
          <a:xfrm>
            <a:off x="3279228" y="3285631"/>
            <a:ext cx="4666594" cy="584775"/>
          </a:xfrm>
          <a:prstGeom prst="rect">
            <a:avLst/>
          </a:prstGeom>
          <a:noFill/>
        </p:spPr>
        <p:txBody>
          <a:bodyPr wrap="square" rtlCol="0">
            <a:spAutoFit/>
          </a:bodyPr>
          <a:lstStyle/>
          <a:p>
            <a:r>
              <a:rPr lang="fr-FR" sz="3200" dirty="0">
                <a:solidFill>
                  <a:schemeClr val="tx2"/>
                </a:solidFill>
              </a:rPr>
              <a:t>Ouverts </a:t>
            </a:r>
          </a:p>
        </p:txBody>
      </p:sp>
      <p:cxnSp>
        <p:nvCxnSpPr>
          <p:cNvPr id="12" name="Connecteur droit avec flèche 11">
            <a:extLst>
              <a:ext uri="{FF2B5EF4-FFF2-40B4-BE49-F238E27FC236}">
                <a16:creationId xmlns:a16="http://schemas.microsoft.com/office/drawing/2014/main" id="{7578D40E-E534-FC45-AAD0-1EE8110D4370}"/>
              </a:ext>
            </a:extLst>
          </p:cNvPr>
          <p:cNvCxnSpPr>
            <a:cxnSpLocks/>
          </p:cNvCxnSpPr>
          <p:nvPr/>
        </p:nvCxnSpPr>
        <p:spPr>
          <a:xfrm>
            <a:off x="2638096" y="2711669"/>
            <a:ext cx="1014249"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0A61755A-FF76-C84D-8607-19CC235A55E7}"/>
              </a:ext>
            </a:extLst>
          </p:cNvPr>
          <p:cNvSpPr txBox="1"/>
          <p:nvPr/>
        </p:nvSpPr>
        <p:spPr>
          <a:xfrm>
            <a:off x="3652345" y="2413875"/>
            <a:ext cx="4666594" cy="584775"/>
          </a:xfrm>
          <a:prstGeom prst="rect">
            <a:avLst/>
          </a:prstGeom>
          <a:noFill/>
        </p:spPr>
        <p:txBody>
          <a:bodyPr wrap="square" rtlCol="0">
            <a:spAutoFit/>
          </a:bodyPr>
          <a:lstStyle/>
          <a:p>
            <a:r>
              <a:rPr lang="fr-FR" sz="3200" dirty="0">
                <a:solidFill>
                  <a:schemeClr val="tx2"/>
                </a:solidFill>
              </a:rPr>
              <a:t>Massifs</a:t>
            </a:r>
          </a:p>
        </p:txBody>
      </p:sp>
    </p:spTree>
    <p:extLst>
      <p:ext uri="{BB962C8B-B14F-4D97-AF65-F5344CB8AC3E}">
        <p14:creationId xmlns:p14="http://schemas.microsoft.com/office/powerpoint/2010/main" val="13890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BE66C-312E-9743-9D59-76D09F92B3D4}"/>
              </a:ext>
            </a:extLst>
          </p:cNvPr>
          <p:cNvSpPr>
            <a:spLocks noGrp="1"/>
          </p:cNvSpPr>
          <p:nvPr>
            <p:ph type="title"/>
          </p:nvPr>
        </p:nvSpPr>
        <p:spPr/>
        <p:txBody>
          <a:bodyPr/>
          <a:lstStyle/>
          <a:p>
            <a:r>
              <a:rPr lang="fr-FR" dirty="0">
                <a:solidFill>
                  <a:schemeClr val="tx2"/>
                </a:solidFill>
              </a:rPr>
              <a:t>Paysage des </a:t>
            </a:r>
            <a:r>
              <a:rPr lang="fr-FR" dirty="0" err="1">
                <a:solidFill>
                  <a:schemeClr val="tx2"/>
                </a:solidFill>
              </a:rPr>
              <a:t>MOOCs</a:t>
            </a:r>
            <a:r>
              <a:rPr lang="fr-FR" dirty="0">
                <a:solidFill>
                  <a:schemeClr val="tx2"/>
                </a:solidFill>
              </a:rPr>
              <a:t> en 2019</a:t>
            </a:r>
          </a:p>
        </p:txBody>
      </p:sp>
      <p:sp>
        <p:nvSpPr>
          <p:cNvPr id="3" name="Espace réservé du contenu 2">
            <a:extLst>
              <a:ext uri="{FF2B5EF4-FFF2-40B4-BE49-F238E27FC236}">
                <a16:creationId xmlns:a16="http://schemas.microsoft.com/office/drawing/2014/main" id="{956AE0BC-66AD-DB4E-9C29-0B750DF0204C}"/>
              </a:ext>
            </a:extLst>
          </p:cNvPr>
          <p:cNvSpPr>
            <a:spLocks noGrp="1"/>
          </p:cNvSpPr>
          <p:nvPr>
            <p:ph idx="1"/>
          </p:nvPr>
        </p:nvSpPr>
        <p:spPr>
          <a:xfrm>
            <a:off x="609598" y="1839957"/>
            <a:ext cx="7762505" cy="3880773"/>
          </a:xfrm>
        </p:spPr>
        <p:txBody>
          <a:bodyPr>
            <a:normAutofit/>
          </a:bodyPr>
          <a:lstStyle/>
          <a:p>
            <a:r>
              <a:rPr lang="fr-FR" sz="2400" dirty="0"/>
              <a:t>Quelques chiffres</a:t>
            </a:r>
          </a:p>
        </p:txBody>
      </p:sp>
      <p:pic>
        <p:nvPicPr>
          <p:cNvPr id="1028" name="Picture 4" descr="MOOC Stats 2018">
            <a:extLst>
              <a:ext uri="{FF2B5EF4-FFF2-40B4-BE49-F238E27FC236}">
                <a16:creationId xmlns:a16="http://schemas.microsoft.com/office/drawing/2014/main" id="{C9C5CB5A-846C-0244-AEF0-7E53C2611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7" y="2573768"/>
            <a:ext cx="7464057" cy="373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90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0FE247-F892-3841-9310-C803754ACAEC}"/>
              </a:ext>
            </a:extLst>
          </p:cNvPr>
          <p:cNvSpPr>
            <a:spLocks noGrp="1"/>
          </p:cNvSpPr>
          <p:nvPr>
            <p:ph type="title"/>
          </p:nvPr>
        </p:nvSpPr>
        <p:spPr>
          <a:xfrm>
            <a:off x="609599" y="609600"/>
            <a:ext cx="6589987" cy="1320800"/>
          </a:xfrm>
        </p:spPr>
        <p:txBody>
          <a:bodyPr>
            <a:normAutofit/>
          </a:bodyPr>
          <a:lstStyle/>
          <a:p>
            <a:r>
              <a:rPr lang="fr-FR" sz="4000" dirty="0">
                <a:solidFill>
                  <a:schemeClr val="tx2"/>
                </a:solidFill>
              </a:rPr>
              <a:t>Evaluation dans les </a:t>
            </a:r>
            <a:r>
              <a:rPr lang="fr-FR" sz="4000" dirty="0" err="1">
                <a:solidFill>
                  <a:schemeClr val="tx2"/>
                </a:solidFill>
              </a:rPr>
              <a:t>MOOCs</a:t>
            </a:r>
            <a:r>
              <a:rPr lang="fr-FR" sz="4000" dirty="0">
                <a:solidFill>
                  <a:schemeClr val="tx2"/>
                </a:solidFill>
              </a:rPr>
              <a:t>: pourquoi ? </a:t>
            </a:r>
          </a:p>
        </p:txBody>
      </p:sp>
      <p:sp>
        <p:nvSpPr>
          <p:cNvPr id="3" name="Espace réservé du contenu 2">
            <a:extLst>
              <a:ext uri="{FF2B5EF4-FFF2-40B4-BE49-F238E27FC236}">
                <a16:creationId xmlns:a16="http://schemas.microsoft.com/office/drawing/2014/main" id="{CEF9D6AF-6633-D448-A437-DB811181F779}"/>
              </a:ext>
            </a:extLst>
          </p:cNvPr>
          <p:cNvSpPr>
            <a:spLocks noGrp="1"/>
          </p:cNvSpPr>
          <p:nvPr>
            <p:ph idx="1"/>
          </p:nvPr>
        </p:nvSpPr>
        <p:spPr>
          <a:xfrm>
            <a:off x="609599" y="2269772"/>
            <a:ext cx="7456228" cy="4062789"/>
          </a:xfrm>
        </p:spPr>
        <p:txBody>
          <a:bodyPr>
            <a:normAutofit/>
          </a:bodyPr>
          <a:lstStyle/>
          <a:p>
            <a:r>
              <a:rPr lang="fr-FR" sz="2800" dirty="0"/>
              <a:t>Informer l’apprenant sur son apprentissage </a:t>
            </a:r>
          </a:p>
          <a:p>
            <a:r>
              <a:rPr lang="fr-FR" sz="2800" dirty="0"/>
              <a:t>Donner un feedback adapté</a:t>
            </a:r>
          </a:p>
          <a:p>
            <a:r>
              <a:rPr lang="fr-FR" sz="2800" dirty="0"/>
              <a:t>Rendre l’apprenant actif</a:t>
            </a:r>
          </a:p>
          <a:p>
            <a:r>
              <a:rPr lang="fr-FR" sz="2800" dirty="0"/>
              <a:t>Constituer un défi pour l’apprenant</a:t>
            </a:r>
          </a:p>
          <a:p>
            <a:pPr marL="0" indent="0">
              <a:buNone/>
            </a:pPr>
            <a:r>
              <a:rPr lang="fr-FR" sz="2800" dirty="0"/>
              <a:t>MAIS AUSSI : </a:t>
            </a:r>
          </a:p>
          <a:p>
            <a:r>
              <a:rPr lang="fr-FR" sz="2800" dirty="0"/>
              <a:t>Valider la réussite d’un cours</a:t>
            </a:r>
          </a:p>
          <a:p>
            <a:r>
              <a:rPr lang="fr-FR" sz="2800" dirty="0"/>
              <a:t>Voire décerner un « diplôme »</a:t>
            </a:r>
          </a:p>
          <a:p>
            <a:endParaRPr lang="fr-FR" sz="2800" dirty="0"/>
          </a:p>
        </p:txBody>
      </p:sp>
      <p:sp>
        <p:nvSpPr>
          <p:cNvPr id="4" name="Rectangle 3">
            <a:extLst>
              <a:ext uri="{FF2B5EF4-FFF2-40B4-BE49-F238E27FC236}">
                <a16:creationId xmlns:a16="http://schemas.microsoft.com/office/drawing/2014/main" id="{A673621E-4C30-F04F-998A-D66EF27850AA}"/>
              </a:ext>
            </a:extLst>
          </p:cNvPr>
          <p:cNvSpPr/>
          <p:nvPr/>
        </p:nvSpPr>
        <p:spPr>
          <a:xfrm>
            <a:off x="609599" y="2269772"/>
            <a:ext cx="7456228" cy="220138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9EA4696-69C7-1D4D-88A2-268A62E66AB4}"/>
              </a:ext>
            </a:extLst>
          </p:cNvPr>
          <p:cNvSpPr txBox="1"/>
          <p:nvPr/>
        </p:nvSpPr>
        <p:spPr>
          <a:xfrm>
            <a:off x="4572000" y="1745734"/>
            <a:ext cx="3643952" cy="369332"/>
          </a:xfrm>
          <a:prstGeom prst="rect">
            <a:avLst/>
          </a:prstGeom>
          <a:noFill/>
        </p:spPr>
        <p:txBody>
          <a:bodyPr wrap="square" rtlCol="0">
            <a:spAutoFit/>
          </a:bodyPr>
          <a:lstStyle/>
          <a:p>
            <a:r>
              <a:rPr lang="fr-FR" i="1" dirty="0" err="1">
                <a:solidFill>
                  <a:schemeClr val="accent2"/>
                </a:solidFill>
              </a:rPr>
              <a:t>Assessment</a:t>
            </a:r>
            <a:r>
              <a:rPr lang="fr-FR" i="1" dirty="0">
                <a:solidFill>
                  <a:schemeClr val="accent2"/>
                </a:solidFill>
              </a:rPr>
              <a:t> </a:t>
            </a:r>
            <a:r>
              <a:rPr lang="fr-FR" b="1" i="1" dirty="0">
                <a:solidFill>
                  <a:schemeClr val="accent2"/>
                </a:solidFill>
              </a:rPr>
              <a:t>for</a:t>
            </a:r>
            <a:r>
              <a:rPr lang="fr-FR" i="1" dirty="0">
                <a:solidFill>
                  <a:schemeClr val="accent2"/>
                </a:solidFill>
              </a:rPr>
              <a:t> </a:t>
            </a:r>
            <a:r>
              <a:rPr lang="fr-FR" i="1" dirty="0" err="1">
                <a:solidFill>
                  <a:schemeClr val="accent2"/>
                </a:solidFill>
              </a:rPr>
              <a:t>learning</a:t>
            </a:r>
            <a:endParaRPr lang="fr-FR" i="1" dirty="0">
              <a:solidFill>
                <a:schemeClr val="accent2"/>
              </a:solidFill>
            </a:endParaRPr>
          </a:p>
        </p:txBody>
      </p:sp>
      <p:sp>
        <p:nvSpPr>
          <p:cNvPr id="6" name="Rectangle 5">
            <a:extLst>
              <a:ext uri="{FF2B5EF4-FFF2-40B4-BE49-F238E27FC236}">
                <a16:creationId xmlns:a16="http://schemas.microsoft.com/office/drawing/2014/main" id="{86F2D2A1-BF40-254A-A89F-4220AFA65326}"/>
              </a:ext>
            </a:extLst>
          </p:cNvPr>
          <p:cNvSpPr/>
          <p:nvPr/>
        </p:nvSpPr>
        <p:spPr>
          <a:xfrm>
            <a:off x="609599" y="4965236"/>
            <a:ext cx="7456228" cy="119448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260F815C-5131-424E-B238-AB56B87A517B}"/>
              </a:ext>
            </a:extLst>
          </p:cNvPr>
          <p:cNvSpPr txBox="1"/>
          <p:nvPr/>
        </p:nvSpPr>
        <p:spPr>
          <a:xfrm>
            <a:off x="4572000" y="6159721"/>
            <a:ext cx="3643952" cy="369332"/>
          </a:xfrm>
          <a:prstGeom prst="rect">
            <a:avLst/>
          </a:prstGeom>
          <a:noFill/>
        </p:spPr>
        <p:txBody>
          <a:bodyPr wrap="square" rtlCol="0">
            <a:spAutoFit/>
          </a:bodyPr>
          <a:lstStyle/>
          <a:p>
            <a:r>
              <a:rPr lang="fr-FR" i="1" dirty="0" err="1">
                <a:solidFill>
                  <a:schemeClr val="accent2"/>
                </a:solidFill>
              </a:rPr>
              <a:t>Assessment</a:t>
            </a:r>
            <a:r>
              <a:rPr lang="fr-FR" i="1" dirty="0">
                <a:solidFill>
                  <a:schemeClr val="accent2"/>
                </a:solidFill>
              </a:rPr>
              <a:t> </a:t>
            </a:r>
            <a:r>
              <a:rPr lang="fr-FR" b="1" i="1" dirty="0">
                <a:solidFill>
                  <a:schemeClr val="accent2"/>
                </a:solidFill>
              </a:rPr>
              <a:t>of</a:t>
            </a:r>
            <a:r>
              <a:rPr lang="fr-FR" i="1" dirty="0">
                <a:solidFill>
                  <a:schemeClr val="accent2"/>
                </a:solidFill>
              </a:rPr>
              <a:t> </a:t>
            </a:r>
            <a:r>
              <a:rPr lang="fr-FR" i="1" dirty="0" err="1">
                <a:solidFill>
                  <a:schemeClr val="accent2"/>
                </a:solidFill>
              </a:rPr>
              <a:t>learning</a:t>
            </a:r>
            <a:endParaRPr lang="fr-FR" i="1" dirty="0">
              <a:solidFill>
                <a:schemeClr val="accent2"/>
              </a:solidFill>
            </a:endParaRPr>
          </a:p>
        </p:txBody>
      </p:sp>
    </p:spTree>
    <p:extLst>
      <p:ext uri="{BB962C8B-B14F-4D97-AF65-F5344CB8AC3E}">
        <p14:creationId xmlns:p14="http://schemas.microsoft.com/office/powerpoint/2010/main" val="338252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0FE247-F892-3841-9310-C803754ACAEC}"/>
              </a:ext>
            </a:extLst>
          </p:cNvPr>
          <p:cNvSpPr>
            <a:spLocks noGrp="1"/>
          </p:cNvSpPr>
          <p:nvPr>
            <p:ph type="title"/>
          </p:nvPr>
        </p:nvSpPr>
        <p:spPr>
          <a:xfrm>
            <a:off x="609599" y="609600"/>
            <a:ext cx="6589987" cy="1320800"/>
          </a:xfrm>
        </p:spPr>
        <p:txBody>
          <a:bodyPr>
            <a:normAutofit/>
          </a:bodyPr>
          <a:lstStyle/>
          <a:p>
            <a:r>
              <a:rPr lang="fr-FR" sz="4000" dirty="0">
                <a:solidFill>
                  <a:schemeClr val="tx2"/>
                </a:solidFill>
              </a:rPr>
              <a:t>Evaluation dans les </a:t>
            </a:r>
            <a:r>
              <a:rPr lang="fr-FR" sz="4000" dirty="0" err="1">
                <a:solidFill>
                  <a:schemeClr val="tx2"/>
                </a:solidFill>
              </a:rPr>
              <a:t>MOOCs</a:t>
            </a:r>
            <a:r>
              <a:rPr lang="fr-FR" sz="4000" dirty="0">
                <a:solidFill>
                  <a:schemeClr val="tx2"/>
                </a:solidFill>
              </a:rPr>
              <a:t>: enjeux d’une certification</a:t>
            </a:r>
          </a:p>
        </p:txBody>
      </p:sp>
      <p:sp>
        <p:nvSpPr>
          <p:cNvPr id="3" name="Espace réservé du contenu 2">
            <a:extLst>
              <a:ext uri="{FF2B5EF4-FFF2-40B4-BE49-F238E27FC236}">
                <a16:creationId xmlns:a16="http://schemas.microsoft.com/office/drawing/2014/main" id="{CEF9D6AF-6633-D448-A437-DB811181F779}"/>
              </a:ext>
            </a:extLst>
          </p:cNvPr>
          <p:cNvSpPr>
            <a:spLocks noGrp="1"/>
          </p:cNvSpPr>
          <p:nvPr>
            <p:ph idx="1"/>
          </p:nvPr>
        </p:nvSpPr>
        <p:spPr>
          <a:xfrm>
            <a:off x="609599" y="2269772"/>
            <a:ext cx="7237864" cy="4363040"/>
          </a:xfrm>
        </p:spPr>
        <p:txBody>
          <a:bodyPr>
            <a:normAutofit fontScale="92500" lnSpcReduction="10000"/>
          </a:bodyPr>
          <a:lstStyle/>
          <a:p>
            <a:r>
              <a:rPr lang="fr-FR" sz="2800" dirty="0"/>
              <a:t>Valorisation d’un MOOC pour accéder à une filière sélective (dossier d’admission)</a:t>
            </a:r>
          </a:p>
          <a:p>
            <a:r>
              <a:rPr lang="fr-FR" sz="2800" dirty="0"/>
              <a:t>MOOC validé dans l’université d’origine par crédits ECTS</a:t>
            </a:r>
          </a:p>
          <a:p>
            <a:r>
              <a:rPr lang="fr-FR" sz="2800" dirty="0"/>
              <a:t>Groupes de </a:t>
            </a:r>
            <a:r>
              <a:rPr lang="fr-FR" sz="2800" dirty="0" err="1"/>
              <a:t>MOOCs</a:t>
            </a:r>
            <a:r>
              <a:rPr lang="fr-FR" sz="2800" dirty="0"/>
              <a:t> valorisés comme « Micro-masters »</a:t>
            </a:r>
          </a:p>
          <a:p>
            <a:r>
              <a:rPr lang="fr-FR" sz="2800" dirty="0"/>
              <a:t>Validation de crédits à travers un MOOC dans un autre établissement</a:t>
            </a:r>
          </a:p>
          <a:p>
            <a:r>
              <a:rPr lang="fr-FR" sz="2800" dirty="0"/>
              <a:t>Formation continuée obligatoire</a:t>
            </a:r>
          </a:p>
          <a:p>
            <a:r>
              <a:rPr lang="fr-FR" sz="2800" dirty="0"/>
              <a:t>Avantage lors du recrutement</a:t>
            </a:r>
          </a:p>
        </p:txBody>
      </p:sp>
    </p:spTree>
    <p:extLst>
      <p:ext uri="{BB962C8B-B14F-4D97-AF65-F5344CB8AC3E}">
        <p14:creationId xmlns:p14="http://schemas.microsoft.com/office/powerpoint/2010/main" val="28030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0FE247-F892-3841-9310-C803754ACAEC}"/>
              </a:ext>
            </a:extLst>
          </p:cNvPr>
          <p:cNvSpPr>
            <a:spLocks noGrp="1"/>
          </p:cNvSpPr>
          <p:nvPr>
            <p:ph type="title"/>
          </p:nvPr>
        </p:nvSpPr>
        <p:spPr>
          <a:xfrm>
            <a:off x="609599" y="609600"/>
            <a:ext cx="6589987" cy="1320800"/>
          </a:xfrm>
        </p:spPr>
        <p:txBody>
          <a:bodyPr>
            <a:normAutofit/>
          </a:bodyPr>
          <a:lstStyle/>
          <a:p>
            <a:r>
              <a:rPr lang="fr-FR" sz="4000" dirty="0">
                <a:solidFill>
                  <a:schemeClr val="tx2"/>
                </a:solidFill>
              </a:rPr>
              <a:t>Evaluation dans les </a:t>
            </a:r>
            <a:r>
              <a:rPr lang="fr-FR" sz="4000" dirty="0" err="1">
                <a:solidFill>
                  <a:schemeClr val="tx2"/>
                </a:solidFill>
              </a:rPr>
              <a:t>MOOCs</a:t>
            </a:r>
            <a:r>
              <a:rPr lang="fr-FR" sz="4000" dirty="0">
                <a:solidFill>
                  <a:schemeClr val="tx2"/>
                </a:solidFill>
              </a:rPr>
              <a:t>: défis</a:t>
            </a:r>
          </a:p>
        </p:txBody>
      </p:sp>
      <p:sp>
        <p:nvSpPr>
          <p:cNvPr id="3" name="Espace réservé du contenu 2">
            <a:extLst>
              <a:ext uri="{FF2B5EF4-FFF2-40B4-BE49-F238E27FC236}">
                <a16:creationId xmlns:a16="http://schemas.microsoft.com/office/drawing/2014/main" id="{CEF9D6AF-6633-D448-A437-DB811181F779}"/>
              </a:ext>
            </a:extLst>
          </p:cNvPr>
          <p:cNvSpPr>
            <a:spLocks noGrp="1"/>
          </p:cNvSpPr>
          <p:nvPr>
            <p:ph idx="1"/>
          </p:nvPr>
        </p:nvSpPr>
        <p:spPr>
          <a:xfrm>
            <a:off x="609598" y="2078703"/>
            <a:ext cx="8212803" cy="4547692"/>
          </a:xfrm>
        </p:spPr>
        <p:txBody>
          <a:bodyPr>
            <a:normAutofit fontScale="92500" lnSpcReduction="10000"/>
          </a:bodyPr>
          <a:lstStyle/>
          <a:p>
            <a:r>
              <a:rPr lang="fr-FR" sz="2400" dirty="0"/>
              <a:t>Comment évaluer plusieurs milliers d’apprenants ?</a:t>
            </a:r>
          </a:p>
          <a:p>
            <a:r>
              <a:rPr lang="fr-FR" sz="2400" dirty="0"/>
              <a:t>Qui forment un public très hétérogène</a:t>
            </a:r>
          </a:p>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endParaRPr lang="fr-FR" sz="2400" dirty="0"/>
          </a:p>
          <a:p>
            <a:r>
              <a:rPr lang="fr-FR" sz="2400" dirty="0"/>
              <a:t>De manière valide ?</a:t>
            </a:r>
          </a:p>
          <a:p>
            <a:r>
              <a:rPr lang="fr-FR" sz="2400" dirty="0"/>
              <a:t>En vue d’une certification…</a:t>
            </a:r>
          </a:p>
        </p:txBody>
      </p:sp>
      <p:pic>
        <p:nvPicPr>
          <p:cNvPr id="4" name="Picture 4" descr="structure gens foule public Football stade terrain de baseball le rugby arène piste de course athlétisme Afrique du Sud photographie aérienne Johannesburg Nelson Mandela Stade fnb Kaizers chiefs Café Parc de baseball caractéristique géographique complexe sportif Stade spécifique au football">
            <a:extLst>
              <a:ext uri="{FF2B5EF4-FFF2-40B4-BE49-F238E27FC236}">
                <a16:creationId xmlns:a16="http://schemas.microsoft.com/office/drawing/2014/main" id="{A334C5CE-F66E-EA41-8523-095C08F25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3046592"/>
            <a:ext cx="3767028" cy="252050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associée">
            <a:extLst>
              <a:ext uri="{FF2B5EF4-FFF2-40B4-BE49-F238E27FC236}">
                <a16:creationId xmlns:a16="http://schemas.microsoft.com/office/drawing/2014/main" id="{3FB2004E-1CBD-E446-861C-6B55F9F14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7405" y="3046592"/>
            <a:ext cx="3142120" cy="252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2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0FE247-F892-3841-9310-C803754ACAEC}"/>
              </a:ext>
            </a:extLst>
          </p:cNvPr>
          <p:cNvSpPr>
            <a:spLocks noGrp="1"/>
          </p:cNvSpPr>
          <p:nvPr>
            <p:ph type="title"/>
          </p:nvPr>
        </p:nvSpPr>
        <p:spPr>
          <a:xfrm>
            <a:off x="609599" y="609600"/>
            <a:ext cx="6589987" cy="1320800"/>
          </a:xfrm>
        </p:spPr>
        <p:txBody>
          <a:bodyPr>
            <a:normAutofit/>
          </a:bodyPr>
          <a:lstStyle/>
          <a:p>
            <a:r>
              <a:rPr lang="fr-FR" sz="4000" dirty="0">
                <a:solidFill>
                  <a:schemeClr val="tx2"/>
                </a:solidFill>
              </a:rPr>
              <a:t>Evaluation dans les </a:t>
            </a:r>
            <a:r>
              <a:rPr lang="fr-FR" sz="4000" dirty="0" err="1">
                <a:solidFill>
                  <a:schemeClr val="tx2"/>
                </a:solidFill>
              </a:rPr>
              <a:t>MOOCs</a:t>
            </a:r>
            <a:r>
              <a:rPr lang="fr-FR" sz="4000" dirty="0">
                <a:solidFill>
                  <a:schemeClr val="tx2"/>
                </a:solidFill>
              </a:rPr>
              <a:t>: défis</a:t>
            </a:r>
          </a:p>
        </p:txBody>
      </p:sp>
      <p:sp>
        <p:nvSpPr>
          <p:cNvPr id="3" name="Espace réservé du contenu 2">
            <a:extLst>
              <a:ext uri="{FF2B5EF4-FFF2-40B4-BE49-F238E27FC236}">
                <a16:creationId xmlns:a16="http://schemas.microsoft.com/office/drawing/2014/main" id="{CEF9D6AF-6633-D448-A437-DB811181F779}"/>
              </a:ext>
            </a:extLst>
          </p:cNvPr>
          <p:cNvSpPr>
            <a:spLocks noGrp="1"/>
          </p:cNvSpPr>
          <p:nvPr>
            <p:ph idx="1"/>
          </p:nvPr>
        </p:nvSpPr>
        <p:spPr>
          <a:xfrm>
            <a:off x="609599" y="2338011"/>
            <a:ext cx="7237864" cy="3880773"/>
          </a:xfrm>
        </p:spPr>
        <p:txBody>
          <a:bodyPr>
            <a:normAutofit/>
          </a:bodyPr>
          <a:lstStyle/>
          <a:p>
            <a:r>
              <a:rPr lang="fr-FR" sz="2800" dirty="0"/>
              <a:t>Comment vérifier à distance l’identité de l’évalué ?</a:t>
            </a:r>
          </a:p>
        </p:txBody>
      </p:sp>
      <p:pic>
        <p:nvPicPr>
          <p:cNvPr id="6146" name="Picture 2" descr="Résultat de recherche d'images pour &quot;prise d'empreintes digitales&quot;">
            <a:extLst>
              <a:ext uri="{FF2B5EF4-FFF2-40B4-BE49-F238E27FC236}">
                <a16:creationId xmlns:a16="http://schemas.microsoft.com/office/drawing/2014/main" id="{B9084DA2-52DF-F343-B732-C16391D03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3429000"/>
            <a:ext cx="3590352" cy="20164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ésultat de recherche d'images pour &quot;permis biométrique&quot;">
            <a:extLst>
              <a:ext uri="{FF2B5EF4-FFF2-40B4-BE49-F238E27FC236}">
                <a16:creationId xmlns:a16="http://schemas.microsoft.com/office/drawing/2014/main" id="{20FD2364-2390-2340-8358-9C0D8CACD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429000"/>
            <a:ext cx="4080681" cy="202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34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1CEF2-E667-5449-AC8E-E92A34D2184E}"/>
              </a:ext>
            </a:extLst>
          </p:cNvPr>
          <p:cNvSpPr>
            <a:spLocks noGrp="1"/>
          </p:cNvSpPr>
          <p:nvPr>
            <p:ph type="title"/>
          </p:nvPr>
        </p:nvSpPr>
        <p:spPr/>
        <p:txBody>
          <a:bodyPr/>
          <a:lstStyle/>
          <a:p>
            <a:r>
              <a:rPr lang="fr-FR" dirty="0">
                <a:solidFill>
                  <a:schemeClr val="tx2"/>
                </a:solidFill>
              </a:rPr>
              <a:t>Evaluation dans les </a:t>
            </a:r>
            <a:r>
              <a:rPr lang="fr-FR" dirty="0" err="1">
                <a:solidFill>
                  <a:schemeClr val="tx2"/>
                </a:solidFill>
              </a:rPr>
              <a:t>MOOCs</a:t>
            </a:r>
            <a:r>
              <a:rPr lang="fr-FR" dirty="0">
                <a:solidFill>
                  <a:schemeClr val="tx2"/>
                </a:solidFill>
              </a:rPr>
              <a:t>: tendances</a:t>
            </a:r>
          </a:p>
        </p:txBody>
      </p:sp>
      <p:sp>
        <p:nvSpPr>
          <p:cNvPr id="3" name="Espace réservé du contenu 2">
            <a:extLst>
              <a:ext uri="{FF2B5EF4-FFF2-40B4-BE49-F238E27FC236}">
                <a16:creationId xmlns:a16="http://schemas.microsoft.com/office/drawing/2014/main" id="{596FEAD0-EAAC-0A46-B10A-585B022A2A9D}"/>
              </a:ext>
            </a:extLst>
          </p:cNvPr>
          <p:cNvSpPr>
            <a:spLocks noGrp="1"/>
          </p:cNvSpPr>
          <p:nvPr>
            <p:ph idx="1"/>
          </p:nvPr>
        </p:nvSpPr>
        <p:spPr>
          <a:xfrm>
            <a:off x="609598" y="2256124"/>
            <a:ext cx="6347714" cy="3880773"/>
          </a:xfrm>
        </p:spPr>
        <p:txBody>
          <a:bodyPr>
            <a:normAutofit/>
          </a:bodyPr>
          <a:lstStyle/>
          <a:p>
            <a:r>
              <a:rPr lang="fr-FR" sz="2800" dirty="0"/>
              <a:t>Evaluation automatisée</a:t>
            </a:r>
          </a:p>
          <a:p>
            <a:r>
              <a:rPr lang="fr-FR" sz="2800" dirty="0"/>
              <a:t>Evaluation par les pairs</a:t>
            </a:r>
          </a:p>
          <a:p>
            <a:r>
              <a:rPr lang="fr-FR" sz="2800" dirty="0"/>
              <a:t>Auto-évaluation</a:t>
            </a:r>
          </a:p>
          <a:p>
            <a:pPr marL="0" indent="0">
              <a:buNone/>
            </a:pPr>
            <a:r>
              <a:rPr lang="fr-FR" sz="2800" dirty="0"/>
              <a:t>…</a:t>
            </a:r>
          </a:p>
          <a:p>
            <a:r>
              <a:rPr lang="fr-FR" sz="2800" dirty="0"/>
              <a:t>Evaluation par un enseignant</a:t>
            </a:r>
          </a:p>
        </p:txBody>
      </p:sp>
    </p:spTree>
    <p:extLst>
      <p:ext uri="{BB962C8B-B14F-4D97-AF65-F5344CB8AC3E}">
        <p14:creationId xmlns:p14="http://schemas.microsoft.com/office/powerpoint/2010/main" val="2439469929"/>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{A3B42300-2B00-3048-9BA3-F47B8CB63FD2}tf10001060</Template>
  <TotalTime>1882</TotalTime>
  <Words>1278</Words>
  <Application>Microsoft Macintosh PowerPoint</Application>
  <PresentationFormat>Affichage à l'écran (4:3)</PresentationFormat>
  <Paragraphs>205</Paragraphs>
  <Slides>24</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Trebuchet MS</vt:lpstr>
      <vt:lpstr>Wingdings</vt:lpstr>
      <vt:lpstr>Wingdings 3</vt:lpstr>
      <vt:lpstr>Facette</vt:lpstr>
      <vt:lpstr>MOOCs et évaluation :  état de l’art et analyse de cas</vt:lpstr>
      <vt:lpstr>Plan de la présentation</vt:lpstr>
      <vt:lpstr>MOOCs ?</vt:lpstr>
      <vt:lpstr>Paysage des MOOCs en 2019</vt:lpstr>
      <vt:lpstr>Evaluation dans les MOOCs: pourquoi ? </vt:lpstr>
      <vt:lpstr>Evaluation dans les MOOCs: enjeux d’une certification</vt:lpstr>
      <vt:lpstr>Evaluation dans les MOOCs: défis</vt:lpstr>
      <vt:lpstr>Evaluation dans les MOOCs: défis</vt:lpstr>
      <vt:lpstr>Evaluation dans les MOOCs: tendances</vt:lpstr>
      <vt:lpstr>Evaluation dans les MOOCs: Evaluation automatisée</vt:lpstr>
      <vt:lpstr>Evaluation dans les MOOCs: Evaluation par les pairs</vt:lpstr>
      <vt:lpstr>Evaluation dans les MOOCs: Evaluation par les pairs</vt:lpstr>
      <vt:lpstr>Evaluation dans les MOOCs: Evaluation par les pairs</vt:lpstr>
      <vt:lpstr>Evaluation dans les MOOCs: Evaluation par les pairs</vt:lpstr>
      <vt:lpstr>Certification dans les MOOCs: Mesures d’identification</vt:lpstr>
      <vt:lpstr>Cas des MOOCs ULiège</vt:lpstr>
      <vt:lpstr>Cas des MOOCs ULiège</vt:lpstr>
      <vt:lpstr>Cas des MOOCs ULiège</vt:lpstr>
      <vt:lpstr>Cas des MOOCs ULiège</vt:lpstr>
      <vt:lpstr>Cas des MOOCs ULiège</vt:lpstr>
      <vt:lpstr>Cas des MOOCs ULiège</vt:lpstr>
      <vt:lpstr>Cas des MOOCs ULiège</vt:lpstr>
      <vt:lpstr>Merci pour votre attention !</vt:lpstr>
      <vt:lpstr>Bibliographie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MOOCs et évaluation :  état de l’art et analyse de cas</dc:title>
  <dc:creator>Microsoft Office User</dc:creator>
  <cp:lastModifiedBy>Microsoft Office User</cp:lastModifiedBy>
  <cp:revision>95</cp:revision>
  <dcterms:created xsi:type="dcterms:W3CDTF">2019-04-04T08:40:48Z</dcterms:created>
  <dcterms:modified xsi:type="dcterms:W3CDTF">2019-05-06T11:35:12Z</dcterms:modified>
</cp:coreProperties>
</file>