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8800425" cy="35999738"/>
  <p:notesSz cx="7099300" cy="10234613"/>
  <p:defaultTextStyle>
    <a:defPPr>
      <a:defRPr lang="en-US"/>
    </a:defPPr>
    <a:lvl1pPr marL="0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1pPr>
    <a:lvl2pPr marL="155516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2pPr>
    <a:lvl3pPr marL="3110332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3pPr>
    <a:lvl4pPr marL="4665497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4pPr>
    <a:lvl5pPr marL="6220663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5pPr>
    <a:lvl6pPr marL="7775829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6pPr>
    <a:lvl7pPr marL="9330995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7pPr>
    <a:lvl8pPr marL="10886161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8pPr>
    <a:lvl9pPr marL="1244132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B21"/>
    <a:srgbClr val="5BC4BE"/>
    <a:srgbClr val="005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/>
    <p:restoredTop sz="94818"/>
  </p:normalViewPr>
  <p:slideViewPr>
    <p:cSldViewPr snapToGrid="0" snapToObjects="1">
      <p:cViewPr>
        <p:scale>
          <a:sx n="30" d="100"/>
          <a:sy n="30" d="100"/>
        </p:scale>
        <p:origin x="1746" y="-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EBB-9DBA-2C49-95FB-A5F568ECD01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2C6-3DFF-0247-8CC5-BC681CC654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EBB-9DBA-2C49-95FB-A5F568ECD01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2C6-3DFF-0247-8CC5-BC681CC654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6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EBB-9DBA-2C49-95FB-A5F568ECD01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2C6-3DFF-0247-8CC5-BC681CC654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0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EBB-9DBA-2C49-95FB-A5F568ECD01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2C6-3DFF-0247-8CC5-BC681CC654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2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EBB-9DBA-2C49-95FB-A5F568ECD01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2C6-3DFF-0247-8CC5-BC681CC654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2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EBB-9DBA-2C49-95FB-A5F568ECD01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2C6-3DFF-0247-8CC5-BC681CC654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2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EBB-9DBA-2C49-95FB-A5F568ECD01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2C6-3DFF-0247-8CC5-BC681CC654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EBB-9DBA-2C49-95FB-A5F568ECD01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2C6-3DFF-0247-8CC5-BC681CC654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6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EBB-9DBA-2C49-95FB-A5F568ECD01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2C6-3DFF-0247-8CC5-BC681CC654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6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EBB-9DBA-2C49-95FB-A5F568ECD01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2C6-3DFF-0247-8CC5-BC681CC654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EBB-9DBA-2C49-95FB-A5F568ECD01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2C6-3DFF-0247-8CC5-BC681CC654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9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CEEBB-9DBA-2C49-95FB-A5F568ECD01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CE2C6-3DFF-0247-8CC5-BC681CC654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3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 46"/>
          <p:cNvGrpSpPr/>
          <p:nvPr/>
        </p:nvGrpSpPr>
        <p:grpSpPr>
          <a:xfrm>
            <a:off x="11794661" y="8389965"/>
            <a:ext cx="16324443" cy="14315342"/>
            <a:chOff x="838979" y="21660523"/>
            <a:chExt cx="8828668" cy="8925236"/>
          </a:xfrm>
        </p:grpSpPr>
        <p:sp>
          <p:nvSpPr>
            <p:cNvPr id="48" name="Rounded Rectangle 21">
              <a:extLst>
                <a:ext uri="{FF2B5EF4-FFF2-40B4-BE49-F238E27FC236}">
                  <a16:creationId xmlns:a16="http://schemas.microsoft.com/office/drawing/2014/main" xmlns="" id="{01DA7CDB-7C30-684B-89AB-B01F710D100F}"/>
                </a:ext>
              </a:extLst>
            </p:cNvPr>
            <p:cNvSpPr/>
            <p:nvPr/>
          </p:nvSpPr>
          <p:spPr>
            <a:xfrm>
              <a:off x="1265685" y="23445010"/>
              <a:ext cx="8053691" cy="7140749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DaunPenh" panose="01010101010101010101" pitchFamily="2" charset="0"/>
                  <a:cs typeface="DaunPenh" panose="01010101010101010101" pitchFamily="2" charset="0"/>
                </a:rPr>
                <a:t>@</a:t>
              </a:r>
            </a:p>
          </p:txBody>
        </p:sp>
        <p:sp>
          <p:nvSpPr>
            <p:cNvPr id="49" name="Rounded Rectangle 23">
              <a:extLst>
                <a:ext uri="{FF2B5EF4-FFF2-40B4-BE49-F238E27FC236}">
                  <a16:creationId xmlns:a16="http://schemas.microsoft.com/office/drawing/2014/main" xmlns="" id="{BE3FE66B-3FE0-DD4B-9427-930E5D07C324}"/>
                </a:ext>
              </a:extLst>
            </p:cNvPr>
            <p:cNvSpPr/>
            <p:nvPr/>
          </p:nvSpPr>
          <p:spPr>
            <a:xfrm>
              <a:off x="838979" y="21660523"/>
              <a:ext cx="8828668" cy="7963574"/>
            </a:xfrm>
            <a:prstGeom prst="roundRect">
              <a:avLst>
                <a:gd name="adj" fmla="val 8423"/>
              </a:avLst>
            </a:prstGeom>
            <a:solidFill>
              <a:schemeClr val="bg1"/>
            </a:solidFill>
            <a:ln>
              <a:solidFill>
                <a:srgbClr val="5BC4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DaunPenh" panose="01010101010101010101" pitchFamily="2" charset="0"/>
                <a:cs typeface="DaunPenh" panose="01010101010101010101" pitchFamily="2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9290437" y="23480719"/>
            <a:ext cx="8828668" cy="8925236"/>
            <a:chOff x="19290437" y="21660523"/>
            <a:chExt cx="8828668" cy="8925236"/>
          </a:xfrm>
        </p:grpSpPr>
        <p:sp>
          <p:nvSpPr>
            <p:cNvPr id="43" name="Rounded Rectangle 21">
              <a:extLst>
                <a:ext uri="{FF2B5EF4-FFF2-40B4-BE49-F238E27FC236}">
                  <a16:creationId xmlns:a16="http://schemas.microsoft.com/office/drawing/2014/main" xmlns="" id="{01DA7CDB-7C30-684B-89AB-B01F710D100F}"/>
                </a:ext>
              </a:extLst>
            </p:cNvPr>
            <p:cNvSpPr/>
            <p:nvPr/>
          </p:nvSpPr>
          <p:spPr>
            <a:xfrm>
              <a:off x="19717143" y="23445010"/>
              <a:ext cx="8053691" cy="7140749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DaunPenh" panose="01010101010101010101" pitchFamily="2" charset="0"/>
                  <a:cs typeface="DaunPenh" panose="01010101010101010101" pitchFamily="2" charset="0"/>
                </a:rPr>
                <a:t>@</a:t>
              </a:r>
            </a:p>
          </p:txBody>
        </p:sp>
        <p:sp>
          <p:nvSpPr>
            <p:cNvPr id="44" name="Rounded Rectangle 23">
              <a:extLst>
                <a:ext uri="{FF2B5EF4-FFF2-40B4-BE49-F238E27FC236}">
                  <a16:creationId xmlns:a16="http://schemas.microsoft.com/office/drawing/2014/main" xmlns="" id="{BE3FE66B-3FE0-DD4B-9427-930E5D07C324}"/>
                </a:ext>
              </a:extLst>
            </p:cNvPr>
            <p:cNvSpPr/>
            <p:nvPr/>
          </p:nvSpPr>
          <p:spPr>
            <a:xfrm>
              <a:off x="19290437" y="21660523"/>
              <a:ext cx="8828668" cy="7963574"/>
            </a:xfrm>
            <a:prstGeom prst="roundRect">
              <a:avLst>
                <a:gd name="adj" fmla="val 8423"/>
              </a:avLst>
            </a:prstGeom>
            <a:solidFill>
              <a:schemeClr val="bg1"/>
            </a:solidFill>
            <a:ln>
              <a:solidFill>
                <a:srgbClr val="5BC4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DaunPenh" panose="01010101010101010101" pitchFamily="2" charset="0"/>
                <a:cs typeface="DaunPenh" panose="01010101010101010101" pitchFamily="2" charset="0"/>
              </a:endParaRPr>
            </a:p>
          </p:txBody>
        </p:sp>
      </p:grpSp>
      <p:sp>
        <p:nvSpPr>
          <p:cNvPr id="45" name="ZoneTexte 44"/>
          <p:cNvSpPr txBox="1"/>
          <p:nvPr/>
        </p:nvSpPr>
        <p:spPr>
          <a:xfrm>
            <a:off x="20125404" y="31528430"/>
            <a:ext cx="7158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Fig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fr-BE" sz="2400" dirty="0">
                <a:latin typeface="DaunPenh" panose="01010101010101010101" pitchFamily="2" charset="0"/>
                <a:cs typeface="DaunPenh" panose="01010101010101010101" pitchFamily="2" charset="0"/>
              </a:rPr>
              <a:t>4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. 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CALIPER </a:t>
            </a:r>
            <a:r>
              <a:rPr lang="fr-BE" sz="2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reference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 ranges </a:t>
            </a:r>
            <a:r>
              <a:rPr lang="fr-BE" sz="2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unvalidated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 by </a:t>
            </a:r>
            <a:r>
              <a:rPr lang="fr-BE" sz="2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retrospective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fr-BE" sz="2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study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:</a:t>
            </a:r>
          </a:p>
          <a:p>
            <a:pPr algn="ctr"/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all </a:t>
            </a:r>
            <a:r>
              <a:rPr lang="fr-BE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subgroups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fr-BE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were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fr-BE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revaluated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by 20 </a:t>
            </a:r>
            <a:r>
              <a:rPr lang="fr-BE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subjects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in </a:t>
            </a:r>
            <a:r>
              <a:rPr lang="fr-BE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each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group</a:t>
            </a:r>
            <a:endParaRPr lang="fr-BE" sz="2400" dirty="0"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838979" y="23480719"/>
            <a:ext cx="8828668" cy="8925236"/>
            <a:chOff x="838979" y="21660523"/>
            <a:chExt cx="8828668" cy="8925236"/>
          </a:xfrm>
        </p:grpSpPr>
        <p:sp>
          <p:nvSpPr>
            <p:cNvPr id="56" name="Rounded Rectangle 21">
              <a:extLst>
                <a:ext uri="{FF2B5EF4-FFF2-40B4-BE49-F238E27FC236}">
                  <a16:creationId xmlns:a16="http://schemas.microsoft.com/office/drawing/2014/main" xmlns="" id="{01DA7CDB-7C30-684B-89AB-B01F710D100F}"/>
                </a:ext>
              </a:extLst>
            </p:cNvPr>
            <p:cNvSpPr/>
            <p:nvPr/>
          </p:nvSpPr>
          <p:spPr>
            <a:xfrm>
              <a:off x="1265685" y="23445010"/>
              <a:ext cx="8053691" cy="7140749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DaunPenh" panose="01010101010101010101" pitchFamily="2" charset="0"/>
                  <a:cs typeface="DaunPenh" panose="01010101010101010101" pitchFamily="2" charset="0"/>
                </a:rPr>
                <a:t>@</a:t>
              </a:r>
            </a:p>
          </p:txBody>
        </p:sp>
        <p:sp>
          <p:nvSpPr>
            <p:cNvPr id="57" name="Rounded Rectangle 23">
              <a:extLst>
                <a:ext uri="{FF2B5EF4-FFF2-40B4-BE49-F238E27FC236}">
                  <a16:creationId xmlns:a16="http://schemas.microsoft.com/office/drawing/2014/main" xmlns="" id="{BE3FE66B-3FE0-DD4B-9427-930E5D07C324}"/>
                </a:ext>
              </a:extLst>
            </p:cNvPr>
            <p:cNvSpPr/>
            <p:nvPr/>
          </p:nvSpPr>
          <p:spPr>
            <a:xfrm>
              <a:off x="838979" y="21660523"/>
              <a:ext cx="8828668" cy="7963574"/>
            </a:xfrm>
            <a:prstGeom prst="roundRect">
              <a:avLst>
                <a:gd name="adj" fmla="val 8423"/>
              </a:avLst>
            </a:prstGeom>
            <a:solidFill>
              <a:schemeClr val="bg1"/>
            </a:solidFill>
            <a:ln>
              <a:solidFill>
                <a:srgbClr val="5BC4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DaunPenh" panose="01010101010101010101" pitchFamily="2" charset="0"/>
                <a:cs typeface="DaunPenh" panose="01010101010101010101" pitchFamily="2" charset="0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B771166A-68B3-0C40-80A0-05FFD3DB33FC}"/>
              </a:ext>
            </a:extLst>
          </p:cNvPr>
          <p:cNvSpPr/>
          <p:nvPr/>
        </p:nvSpPr>
        <p:spPr>
          <a:xfrm>
            <a:off x="1" y="1"/>
            <a:ext cx="28800424" cy="4950750"/>
          </a:xfrm>
          <a:prstGeom prst="rect">
            <a:avLst/>
          </a:prstGeom>
          <a:solidFill>
            <a:srgbClr val="D4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67" dirty="0"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FA3425-2E16-E04B-832D-AB57AAD77641}"/>
              </a:ext>
            </a:extLst>
          </p:cNvPr>
          <p:cNvSpPr txBox="1"/>
          <p:nvPr/>
        </p:nvSpPr>
        <p:spPr>
          <a:xfrm>
            <a:off x="192506" y="2838826"/>
            <a:ext cx="28412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5393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GLOBAL STRATEGY OF IMPLEMENTATION OF CALIPER PEDIATRIC REFERENCE VALUES IN A BELGIAN INSTITUTE</a:t>
            </a:r>
            <a:endParaRPr lang="en-US" sz="5400" b="1" dirty="0">
              <a:solidFill>
                <a:srgbClr val="005393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9F94E5F-41F5-E246-8A3E-AC827B5311B5}"/>
              </a:ext>
            </a:extLst>
          </p:cNvPr>
          <p:cNvSpPr/>
          <p:nvPr/>
        </p:nvSpPr>
        <p:spPr>
          <a:xfrm>
            <a:off x="1090460" y="5448240"/>
            <a:ext cx="26795895" cy="14443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03DD2D-82B5-2B40-AB85-1E02F05B2B54}"/>
              </a:ext>
            </a:extLst>
          </p:cNvPr>
          <p:cNvSpPr txBox="1"/>
          <p:nvPr/>
        </p:nvSpPr>
        <p:spPr>
          <a:xfrm>
            <a:off x="1918246" y="5673430"/>
            <a:ext cx="25140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26B21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A. </a:t>
            </a:r>
            <a:r>
              <a:rPr lang="en-US" sz="4000" dirty="0" err="1" smtClean="0">
                <a:solidFill>
                  <a:srgbClr val="F26B21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Ladang</a:t>
            </a:r>
            <a:r>
              <a:rPr lang="en-US" sz="4000" dirty="0" smtClean="0">
                <a:solidFill>
                  <a:srgbClr val="F26B21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, </a:t>
            </a:r>
            <a:r>
              <a:rPr lang="en-US" sz="4000" dirty="0">
                <a:solidFill>
                  <a:srgbClr val="F26B21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C. </a:t>
            </a:r>
            <a:r>
              <a:rPr lang="en-US" sz="4000" dirty="0" err="1" smtClean="0">
                <a:solidFill>
                  <a:srgbClr val="F26B21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Bertholet</a:t>
            </a:r>
            <a:r>
              <a:rPr lang="en-US" sz="4000" dirty="0" smtClean="0">
                <a:solidFill>
                  <a:srgbClr val="F26B21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, </a:t>
            </a:r>
            <a:r>
              <a:rPr lang="en-US" sz="4000" dirty="0">
                <a:solidFill>
                  <a:srgbClr val="F26B21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L. </a:t>
            </a:r>
            <a:r>
              <a:rPr lang="en-US" sz="4000" dirty="0" err="1" smtClean="0">
                <a:solidFill>
                  <a:srgbClr val="F26B21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Vranken</a:t>
            </a:r>
            <a:r>
              <a:rPr lang="en-US" sz="4000" dirty="0" smtClean="0">
                <a:solidFill>
                  <a:srgbClr val="F26B21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, E. Cavalier </a:t>
            </a:r>
            <a:r>
              <a:rPr lang="en-US" sz="4000" dirty="0">
                <a:solidFill>
                  <a:srgbClr val="F26B21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/>
            </a:r>
            <a:br>
              <a:rPr lang="en-US" sz="4000" dirty="0">
                <a:solidFill>
                  <a:srgbClr val="F26B21"/>
                </a:solidFill>
                <a:latin typeface="DaunPenh" panose="01010101010101010101" pitchFamily="2" charset="0"/>
                <a:cs typeface="DaunPenh" panose="01010101010101010101" pitchFamily="2" charset="0"/>
              </a:rPr>
            </a:br>
            <a:r>
              <a:rPr lang="en-US" sz="4000" dirty="0">
                <a:solidFill>
                  <a:srgbClr val="F26B21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/>
            </a:r>
            <a:br>
              <a:rPr lang="en-US" sz="4000" dirty="0">
                <a:solidFill>
                  <a:srgbClr val="F26B21"/>
                </a:solidFill>
                <a:latin typeface="DaunPenh" panose="01010101010101010101" pitchFamily="2" charset="0"/>
                <a:cs typeface="DaunPenh" panose="01010101010101010101" pitchFamily="2" charset="0"/>
              </a:rPr>
            </a:br>
            <a:endParaRPr lang="en-US" sz="4000" dirty="0">
              <a:solidFill>
                <a:srgbClr val="F26B21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F7802D-9917-354C-B67C-5C6AD1D6F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539" y="542036"/>
            <a:ext cx="3082935" cy="1764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661ADF-7634-E245-A7DC-0397BB01B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3225" y="73485"/>
            <a:ext cx="2450366" cy="2450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5EE253E-7C77-F44B-916A-B234C576F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8249" y="597949"/>
            <a:ext cx="2817934" cy="16148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B350CC2-C198-1543-A959-18B80A75E40D}"/>
              </a:ext>
            </a:extLst>
          </p:cNvPr>
          <p:cNvSpPr txBox="1"/>
          <p:nvPr/>
        </p:nvSpPr>
        <p:spPr>
          <a:xfrm>
            <a:off x="1413713" y="6231596"/>
            <a:ext cx="2514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DaunPenh" panose="01010101010101010101" pitchFamily="2" charset="0"/>
                <a:cs typeface="DaunPenh" panose="01010101010101010101" pitchFamily="2" charset="0"/>
              </a:rPr>
              <a:t>Department </a:t>
            </a:r>
            <a:r>
              <a:rPr lang="en-US" sz="3200" dirty="0">
                <a:latin typeface="DaunPenh" panose="01010101010101010101" pitchFamily="2" charset="0"/>
                <a:cs typeface="DaunPenh" panose="01010101010101010101" pitchFamily="2" charset="0"/>
              </a:rPr>
              <a:t>of Clinical Chemistry, </a:t>
            </a:r>
            <a:r>
              <a:rPr lang="en-US" sz="32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ULiège</a:t>
            </a:r>
            <a:r>
              <a:rPr lang="en-US" sz="32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200" dirty="0">
                <a:latin typeface="DaunPenh" panose="01010101010101010101" pitchFamily="2" charset="0"/>
                <a:cs typeface="DaunPenh" panose="01010101010101010101" pitchFamily="2" charset="0"/>
              </a:rPr>
              <a:t>and CHU of Liège, </a:t>
            </a:r>
            <a:r>
              <a:rPr lang="en-US" sz="3200" dirty="0" smtClean="0">
                <a:latin typeface="DaunPenh" panose="01010101010101010101" pitchFamily="2" charset="0"/>
                <a:cs typeface="DaunPenh" panose="01010101010101010101" pitchFamily="2" charset="0"/>
              </a:rPr>
              <a:t>Belgium</a:t>
            </a:r>
            <a:endParaRPr lang="en-US" sz="3200" dirty="0"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AB44595-25D1-644E-B852-C5761D45B3E9}"/>
              </a:ext>
            </a:extLst>
          </p:cNvPr>
          <p:cNvSpPr txBox="1"/>
          <p:nvPr/>
        </p:nvSpPr>
        <p:spPr>
          <a:xfrm>
            <a:off x="1076831" y="8469992"/>
            <a:ext cx="100007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DaunPenh" panose="01010101010101010101" pitchFamily="2" charset="0"/>
                <a:cs typeface="DaunPenh" panose="01010101010101010101" pitchFamily="2" charset="0"/>
              </a:rPr>
              <a:t>As part of validation of </a:t>
            </a:r>
            <a:r>
              <a:rPr lang="en-US" sz="3200" dirty="0" err="1">
                <a:latin typeface="DaunPenh" panose="01010101010101010101" pitchFamily="2" charset="0"/>
                <a:cs typeface="DaunPenh" panose="01010101010101010101" pitchFamily="2" charset="0"/>
              </a:rPr>
              <a:t>Alinity</a:t>
            </a:r>
            <a:r>
              <a:rPr lang="en-US" sz="3200" dirty="0">
                <a:latin typeface="DaunPenh" panose="01010101010101010101" pitchFamily="2" charset="0"/>
                <a:cs typeface="DaunPenh" panose="01010101010101010101" pitchFamily="2" charset="0"/>
              </a:rPr>
              <a:t>° technologies (ABBOTT), we decided to implement the pediatric reference </a:t>
            </a:r>
            <a:r>
              <a:rPr lang="en-US" sz="3200" dirty="0" smtClean="0">
                <a:latin typeface="DaunPenh" panose="01010101010101010101" pitchFamily="2" charset="0"/>
                <a:cs typeface="DaunPenh" panose="01010101010101010101" pitchFamily="2" charset="0"/>
              </a:rPr>
              <a:t>ranges </a:t>
            </a:r>
            <a:r>
              <a:rPr lang="en-US" sz="3200" dirty="0">
                <a:latin typeface="DaunPenh" panose="01010101010101010101" pitchFamily="2" charset="0"/>
                <a:cs typeface="DaunPenh" panose="01010101010101010101" pitchFamily="2" charset="0"/>
              </a:rPr>
              <a:t>of the Canadian large-scale prospective studies (the CALIPER initiative) in our </a:t>
            </a:r>
            <a:r>
              <a:rPr lang="en-US" sz="3200" dirty="0" smtClean="0">
                <a:latin typeface="DaunPenh" panose="01010101010101010101" pitchFamily="2" charset="0"/>
                <a:cs typeface="DaunPenh" panose="01010101010101010101" pitchFamily="2" charset="0"/>
              </a:rPr>
              <a:t>laboratories. To </a:t>
            </a:r>
            <a:r>
              <a:rPr lang="en-US" sz="3200" dirty="0">
                <a:latin typeface="DaunPenh" panose="01010101010101010101" pitchFamily="2" charset="0"/>
                <a:cs typeface="DaunPenh" panose="01010101010101010101" pitchFamily="2" charset="0"/>
              </a:rPr>
              <a:t>limit the number of </a:t>
            </a:r>
            <a:r>
              <a:rPr lang="en-US" sz="3200" dirty="0" smtClean="0">
                <a:latin typeface="DaunPenh" panose="01010101010101010101" pitchFamily="2" charset="0"/>
                <a:cs typeface="DaunPenh" panose="01010101010101010101" pitchFamily="2" charset="0"/>
              </a:rPr>
              <a:t>tests, we considered a 2-step validation model. </a:t>
            </a:r>
            <a:r>
              <a:rPr lang="en-US" sz="3200" dirty="0">
                <a:latin typeface="DaunPenh" panose="01010101010101010101" pitchFamily="2" charset="0"/>
                <a:cs typeface="DaunPenh" panose="01010101010101010101" pitchFamily="2" charset="0"/>
              </a:rPr>
              <a:t>The first step consists in a retrospective data analysis based on our old method. Then, the second step validates classically the parameters who failed the first step. This 2-step validation is based on the fact that, in the CALIPER strategy, results were obtained on Architect° (Abbott°) and mathematically transferred to many other method (such as </a:t>
            </a:r>
            <a:r>
              <a:rPr lang="en-US" sz="3200" dirty="0" err="1">
                <a:latin typeface="DaunPenh" panose="01010101010101010101" pitchFamily="2" charset="0"/>
                <a:cs typeface="DaunPenh" panose="01010101010101010101" pitchFamily="2" charset="0"/>
              </a:rPr>
              <a:t>Cobas</a:t>
            </a:r>
            <a:r>
              <a:rPr lang="en-US" sz="3200" dirty="0">
                <a:latin typeface="DaunPenh" panose="01010101010101010101" pitchFamily="2" charset="0"/>
                <a:cs typeface="DaunPenh" panose="01010101010101010101" pitchFamily="2" charset="0"/>
              </a:rPr>
              <a:t>°). Therefore, we considered that if results are valid in one method, they should be valid in other ones.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260AEDE-313D-544E-B2AE-536B0521B070}"/>
              </a:ext>
            </a:extLst>
          </p:cNvPr>
          <p:cNvSpPr txBox="1"/>
          <p:nvPr/>
        </p:nvSpPr>
        <p:spPr>
          <a:xfrm>
            <a:off x="1076831" y="17225809"/>
            <a:ext cx="101839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DaunPenh" panose="01010101010101010101" pitchFamily="2" charset="0"/>
                <a:cs typeface="DaunPenh" panose="01010101010101010101" pitchFamily="2" charset="0"/>
              </a:rPr>
              <a:t>27 chemistry parameters were considered for our 2-step validation. First, for the retrospective data analysis, we compared results obtained the last 2 years on our old method (</a:t>
            </a:r>
            <a:r>
              <a:rPr lang="en-US" sz="3200" dirty="0" err="1">
                <a:latin typeface="DaunPenh" panose="01010101010101010101" pitchFamily="2" charset="0"/>
                <a:cs typeface="DaunPenh" panose="01010101010101010101" pitchFamily="2" charset="0"/>
              </a:rPr>
              <a:t>Cobas</a:t>
            </a:r>
            <a:r>
              <a:rPr lang="en-US" sz="3200" dirty="0">
                <a:latin typeface="DaunPenh" panose="01010101010101010101" pitchFamily="2" charset="0"/>
                <a:cs typeface="DaunPenh" panose="01010101010101010101" pitchFamily="2" charset="0"/>
              </a:rPr>
              <a:t>° C6000 results (ROCHE°)) to CALIPER </a:t>
            </a:r>
            <a:r>
              <a:rPr lang="en-US" sz="3200" dirty="0" smtClean="0">
                <a:latin typeface="DaunPenh" panose="01010101010101010101" pitchFamily="2" charset="0"/>
                <a:cs typeface="DaunPenh" panose="01010101010101010101" pitchFamily="2" charset="0"/>
              </a:rPr>
              <a:t>reference ranges. </a:t>
            </a:r>
            <a:r>
              <a:rPr lang="en-US" sz="3200" dirty="0">
                <a:latin typeface="DaunPenh" panose="01010101010101010101" pitchFamily="2" charset="0"/>
                <a:cs typeface="DaunPenh" panose="01010101010101010101" pitchFamily="2" charset="0"/>
              </a:rPr>
              <a:t>If </a:t>
            </a:r>
            <a:r>
              <a:rPr lang="en-US" sz="3200" dirty="0" smtClean="0">
                <a:latin typeface="DaunPenh" panose="01010101010101010101" pitchFamily="2" charset="0"/>
                <a:cs typeface="DaunPenh" panose="01010101010101010101" pitchFamily="2" charset="0"/>
              </a:rPr>
              <a:t>more than 80</a:t>
            </a:r>
            <a:r>
              <a:rPr lang="en-US" sz="3200" dirty="0">
                <a:latin typeface="DaunPenh" panose="01010101010101010101" pitchFamily="2" charset="0"/>
                <a:cs typeface="DaunPenh" panose="01010101010101010101" pitchFamily="2" charset="0"/>
              </a:rPr>
              <a:t>% of our </a:t>
            </a:r>
            <a:r>
              <a:rPr lang="en-US" sz="3200" smtClean="0">
                <a:latin typeface="DaunPenh" panose="01010101010101010101" pitchFamily="2" charset="0"/>
                <a:cs typeface="DaunPenh" panose="01010101010101010101" pitchFamily="2" charset="0"/>
              </a:rPr>
              <a:t>population </a:t>
            </a:r>
            <a:r>
              <a:rPr lang="en-US" sz="3200" smtClean="0">
                <a:latin typeface="DaunPenh" panose="01010101010101010101" pitchFamily="2" charset="0"/>
                <a:cs typeface="DaunPenh" panose="01010101010101010101" pitchFamily="2" charset="0"/>
              </a:rPr>
              <a:t>fits </a:t>
            </a:r>
            <a:r>
              <a:rPr lang="en-US" sz="3200" dirty="0">
                <a:latin typeface="DaunPenh" panose="01010101010101010101" pitchFamily="2" charset="0"/>
                <a:cs typeface="DaunPenh" panose="01010101010101010101" pitchFamily="2" charset="0"/>
              </a:rPr>
              <a:t>in CALIPER intervals, results were considered as acceptable for every method and CALIPER intervals were implemented for our new method without any additional checking. For </a:t>
            </a:r>
            <a:r>
              <a:rPr lang="en-US" sz="3200" dirty="0" smtClean="0">
                <a:latin typeface="DaunPenh" panose="01010101010101010101" pitchFamily="2" charset="0"/>
                <a:cs typeface="DaunPenh" panose="01010101010101010101" pitchFamily="2" charset="0"/>
              </a:rPr>
              <a:t>subgroups </a:t>
            </a:r>
            <a:r>
              <a:rPr lang="en-US" sz="3200" dirty="0">
                <a:latin typeface="DaunPenh" panose="01010101010101010101" pitchFamily="2" charset="0"/>
                <a:cs typeface="DaunPenh" panose="01010101010101010101" pitchFamily="2" charset="0"/>
              </a:rPr>
              <a:t>where more than 20% of our population was out of CALIPER </a:t>
            </a:r>
            <a:r>
              <a:rPr lang="en-US" sz="3200" dirty="0" smtClean="0">
                <a:latin typeface="DaunPenh" panose="01010101010101010101" pitchFamily="2" charset="0"/>
                <a:cs typeface="DaunPenh" panose="01010101010101010101" pitchFamily="2" charset="0"/>
              </a:rPr>
              <a:t>range, </a:t>
            </a:r>
            <a:r>
              <a:rPr lang="en-US" sz="3200" dirty="0">
                <a:latin typeface="DaunPenh" panose="01010101010101010101" pitchFamily="2" charset="0"/>
                <a:cs typeface="DaunPenh" panose="01010101010101010101" pitchFamily="2" charset="0"/>
              </a:rPr>
              <a:t>a classical validation was realized on our new automate (</a:t>
            </a:r>
            <a:r>
              <a:rPr lang="en-US" sz="3200" dirty="0" err="1">
                <a:latin typeface="DaunPenh" panose="01010101010101010101" pitchFamily="2" charset="0"/>
                <a:cs typeface="DaunPenh" panose="01010101010101010101" pitchFamily="2" charset="0"/>
              </a:rPr>
              <a:t>Alinity</a:t>
            </a:r>
            <a:r>
              <a:rPr lang="en-US" sz="3200" dirty="0">
                <a:latin typeface="DaunPenh" panose="01010101010101010101" pitchFamily="2" charset="0"/>
                <a:cs typeface="DaunPenh" panose="01010101010101010101" pitchFamily="2" charset="0"/>
              </a:rPr>
              <a:t>° (ABBOTT°)) with 20 healthy children for each subgroup.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394021" y="7581169"/>
            <a:ext cx="4140508" cy="923330"/>
            <a:chOff x="1730903" y="6784493"/>
            <a:chExt cx="4140508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618494B-C711-4541-9A9E-74E159748248}"/>
                </a:ext>
              </a:extLst>
            </p:cNvPr>
            <p:cNvSpPr txBox="1"/>
            <p:nvPr/>
          </p:nvSpPr>
          <p:spPr>
            <a:xfrm>
              <a:off x="2300874" y="6784493"/>
              <a:ext cx="35705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05393"/>
                  </a:solidFill>
                  <a:latin typeface="DaunPenh" panose="01010101010101010101" pitchFamily="2" charset="0"/>
                  <a:cs typeface="DaunPenh" panose="01010101010101010101" pitchFamily="2" charset="0"/>
                </a:rPr>
                <a:t>Introduction</a:t>
              </a:r>
              <a:r>
                <a:rPr lang="en-US" sz="5400" b="1" dirty="0" smtClean="0">
                  <a:solidFill>
                    <a:srgbClr val="005393"/>
                  </a:solidFill>
                  <a:latin typeface="DaunPenh" panose="01010101010101010101" pitchFamily="2" charset="0"/>
                  <a:cs typeface="DaunPenh" panose="01010101010101010101" pitchFamily="2" charset="0"/>
                </a:rPr>
                <a:t>:</a:t>
              </a:r>
              <a:endParaRPr lang="en-US" sz="3600" b="1" dirty="0">
                <a:solidFill>
                  <a:srgbClr val="005393"/>
                </a:solidFill>
                <a:latin typeface="DaunPenh" panose="01010101010101010101" pitchFamily="2" charset="0"/>
                <a:cs typeface="DaunPenh" panose="01010101010101010101" pitchFamily="2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944FBA60-96EB-AC4F-8FE2-DA7BA06D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0903" y="6784493"/>
              <a:ext cx="569971" cy="573364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1394021" y="16407017"/>
            <a:ext cx="6292968" cy="923330"/>
            <a:chOff x="1265686" y="14902298"/>
            <a:chExt cx="6292968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AAF8DAD-BDDB-1B42-9588-855C1081D8F6}"/>
                </a:ext>
              </a:extLst>
            </p:cNvPr>
            <p:cNvSpPr txBox="1"/>
            <p:nvPr/>
          </p:nvSpPr>
          <p:spPr>
            <a:xfrm>
              <a:off x="1880819" y="14902298"/>
              <a:ext cx="56778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05393"/>
                  </a:solidFill>
                  <a:latin typeface="DaunPenh" panose="01010101010101010101" pitchFamily="2" charset="0"/>
                  <a:cs typeface="DaunPenh" panose="01010101010101010101" pitchFamily="2" charset="0"/>
                </a:rPr>
                <a:t>Material and Methods</a:t>
              </a:r>
              <a:r>
                <a:rPr lang="en-US" sz="5400" b="1" dirty="0" smtClean="0">
                  <a:solidFill>
                    <a:srgbClr val="005393"/>
                  </a:solidFill>
                  <a:latin typeface="DaunPenh" panose="01010101010101010101" pitchFamily="2" charset="0"/>
                  <a:cs typeface="DaunPenh" panose="01010101010101010101" pitchFamily="2" charset="0"/>
                </a:rPr>
                <a:t>:</a:t>
              </a:r>
              <a:endParaRPr lang="en-US" sz="5400" b="1" dirty="0">
                <a:solidFill>
                  <a:srgbClr val="005393"/>
                </a:solidFill>
                <a:latin typeface="DaunPenh" panose="01010101010101010101" pitchFamily="2" charset="0"/>
                <a:cs typeface="DaunPenh" panose="01010101010101010101" pitchFamily="2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862142A0-AE3F-CA4A-AC84-AE440BC8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5686" y="14902298"/>
              <a:ext cx="569971" cy="573364"/>
            </a:xfrm>
            <a:prstGeom prst="rect">
              <a:avLst/>
            </a:prstGeom>
          </p:spPr>
        </p:pic>
      </p:grpSp>
      <p:grpSp>
        <p:nvGrpSpPr>
          <p:cNvPr id="3" name="Groupe 2"/>
          <p:cNvGrpSpPr/>
          <p:nvPr/>
        </p:nvGrpSpPr>
        <p:grpSpPr>
          <a:xfrm>
            <a:off x="1394021" y="22645393"/>
            <a:ext cx="2621391" cy="923330"/>
            <a:chOff x="1398160" y="20899941"/>
            <a:chExt cx="2621391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8E8D7E3-3CA0-AE4D-9382-BBD8C9C2AF00}"/>
                </a:ext>
              </a:extLst>
            </p:cNvPr>
            <p:cNvSpPr txBox="1"/>
            <p:nvPr/>
          </p:nvSpPr>
          <p:spPr>
            <a:xfrm>
              <a:off x="1984155" y="20899941"/>
              <a:ext cx="20353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05393"/>
                  </a:solidFill>
                  <a:latin typeface="DaunPenh" panose="01010101010101010101" pitchFamily="2" charset="0"/>
                  <a:cs typeface="DaunPenh" panose="01010101010101010101" pitchFamily="2" charset="0"/>
                </a:rPr>
                <a:t>Results</a:t>
              </a:r>
              <a:r>
                <a:rPr lang="en-US" sz="5400" b="1" dirty="0" smtClean="0">
                  <a:solidFill>
                    <a:srgbClr val="005393"/>
                  </a:solidFill>
                  <a:latin typeface="DaunPenh" panose="01010101010101010101" pitchFamily="2" charset="0"/>
                  <a:cs typeface="DaunPenh" panose="01010101010101010101" pitchFamily="2" charset="0"/>
                </a:rPr>
                <a:t>:</a:t>
              </a:r>
              <a:endParaRPr lang="en-US" sz="5400" b="1" dirty="0">
                <a:solidFill>
                  <a:srgbClr val="005393"/>
                </a:solidFill>
                <a:latin typeface="DaunPenh" panose="01010101010101010101" pitchFamily="2" charset="0"/>
                <a:cs typeface="DaunPenh" panose="01010101010101010101" pitchFamily="2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A9B135DE-35D4-7847-A7D9-856838D70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8160" y="20899941"/>
              <a:ext cx="569971" cy="573364"/>
            </a:xfrm>
            <a:prstGeom prst="rect">
              <a:avLst/>
            </a:prstGeom>
          </p:spPr>
        </p:pic>
      </p:grpSp>
      <p:grpSp>
        <p:nvGrpSpPr>
          <p:cNvPr id="2" name="Groupe 1"/>
          <p:cNvGrpSpPr/>
          <p:nvPr/>
        </p:nvGrpSpPr>
        <p:grpSpPr>
          <a:xfrm>
            <a:off x="1394021" y="33295640"/>
            <a:ext cx="3747174" cy="923330"/>
            <a:chOff x="1834477" y="33030089"/>
            <a:chExt cx="3747174" cy="923330"/>
          </a:xfrm>
        </p:grpSpPr>
        <p:sp>
          <p:nvSpPr>
            <p:cNvPr id="41" name="TextBox 29">
              <a:extLst>
                <a:ext uri="{FF2B5EF4-FFF2-40B4-BE49-F238E27FC236}">
                  <a16:creationId xmlns:a16="http://schemas.microsoft.com/office/drawing/2014/main" xmlns="" id="{E8E8D7E3-3CA0-AE4D-9382-BBD8C9C2AF00}"/>
                </a:ext>
              </a:extLst>
            </p:cNvPr>
            <p:cNvSpPr txBox="1"/>
            <p:nvPr/>
          </p:nvSpPr>
          <p:spPr>
            <a:xfrm>
              <a:off x="2404449" y="33030089"/>
              <a:ext cx="31772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005393"/>
                  </a:solidFill>
                  <a:latin typeface="DaunPenh" panose="01010101010101010101" pitchFamily="2" charset="0"/>
                  <a:cs typeface="DaunPenh" panose="01010101010101010101" pitchFamily="2" charset="0"/>
                </a:rPr>
                <a:t>Conclusions</a:t>
              </a:r>
              <a:r>
                <a:rPr lang="en-US" sz="5400" b="1" dirty="0" smtClean="0">
                  <a:solidFill>
                    <a:srgbClr val="005393"/>
                  </a:solidFill>
                  <a:latin typeface="DaunPenh" panose="01010101010101010101" pitchFamily="2" charset="0"/>
                  <a:cs typeface="DaunPenh" panose="01010101010101010101" pitchFamily="2" charset="0"/>
                </a:rPr>
                <a:t>:</a:t>
              </a:r>
              <a:endParaRPr lang="en-US" sz="5400" b="1" dirty="0">
                <a:solidFill>
                  <a:srgbClr val="005393"/>
                </a:solidFill>
                <a:latin typeface="DaunPenh" panose="01010101010101010101" pitchFamily="2" charset="0"/>
                <a:cs typeface="DaunPenh" panose="01010101010101010101" pitchFamily="2" charset="0"/>
              </a:endParaRPr>
            </a:p>
          </p:txBody>
        </p:sp>
        <p:pic>
          <p:nvPicPr>
            <p:cNvPr id="42" name="Picture 34">
              <a:extLst>
                <a:ext uri="{FF2B5EF4-FFF2-40B4-BE49-F238E27FC236}">
                  <a16:creationId xmlns:a16="http://schemas.microsoft.com/office/drawing/2014/main" xmlns="" id="{A9B135DE-35D4-7847-A7D9-856838D70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4477" y="33030089"/>
              <a:ext cx="569971" cy="573364"/>
            </a:xfrm>
            <a:prstGeom prst="rect">
              <a:avLst/>
            </a:prstGeom>
          </p:spPr>
        </p:pic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830" y="9105961"/>
            <a:ext cx="15257449" cy="1101710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82" y="13350255"/>
            <a:ext cx="8473460" cy="220629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97" y="23825354"/>
            <a:ext cx="8468033" cy="7261832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2348188" y="31528430"/>
            <a:ext cx="581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Fig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2. 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CALIPER </a:t>
            </a:r>
            <a:r>
              <a:rPr lang="fr-BE" sz="2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reference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 ranges </a:t>
            </a:r>
            <a:r>
              <a:rPr lang="fr-BE" sz="2400" b="1" dirty="0" err="1">
                <a:latin typeface="DaunPenh" panose="01010101010101010101" pitchFamily="2" charset="0"/>
                <a:cs typeface="DaunPenh" panose="01010101010101010101" pitchFamily="2" charset="0"/>
              </a:rPr>
              <a:t>f</a:t>
            </a:r>
            <a:r>
              <a:rPr lang="fr-BE" sz="2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ully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fr-BE" sz="2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validated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 by </a:t>
            </a:r>
            <a:r>
              <a:rPr lang="fr-BE" sz="2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retrospective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fr-BE" sz="2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study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. </a:t>
            </a:r>
            <a:endParaRPr lang="fr-BE" sz="2400" b="1" dirty="0"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2375081" y="7581169"/>
            <a:ext cx="3424963" cy="923330"/>
            <a:chOff x="12375081" y="6859278"/>
            <a:chExt cx="3424963" cy="923330"/>
          </a:xfrm>
        </p:grpSpPr>
        <p:sp>
          <p:nvSpPr>
            <p:cNvPr id="59" name="TextBox 29">
              <a:extLst>
                <a:ext uri="{FF2B5EF4-FFF2-40B4-BE49-F238E27FC236}">
                  <a16:creationId xmlns:a16="http://schemas.microsoft.com/office/drawing/2014/main" xmlns="" id="{E8E8D7E3-3CA0-AE4D-9382-BBD8C9C2AF00}"/>
                </a:ext>
              </a:extLst>
            </p:cNvPr>
            <p:cNvSpPr txBox="1"/>
            <p:nvPr/>
          </p:nvSpPr>
          <p:spPr>
            <a:xfrm>
              <a:off x="12997759" y="6859278"/>
              <a:ext cx="2802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005393"/>
                  </a:solidFill>
                  <a:latin typeface="DaunPenh" panose="01010101010101010101" pitchFamily="2" charset="0"/>
                  <a:cs typeface="DaunPenh" panose="01010101010101010101" pitchFamily="2" charset="0"/>
                </a:rPr>
                <a:t>Strategy</a:t>
              </a:r>
              <a:r>
                <a:rPr lang="en-US" sz="5400" b="1" dirty="0" smtClean="0">
                  <a:solidFill>
                    <a:srgbClr val="005393"/>
                  </a:solidFill>
                  <a:latin typeface="DaunPenh" panose="01010101010101010101" pitchFamily="2" charset="0"/>
                  <a:cs typeface="DaunPenh" panose="01010101010101010101" pitchFamily="2" charset="0"/>
                </a:rPr>
                <a:t>:</a:t>
              </a:r>
              <a:endParaRPr lang="en-US" sz="5400" b="1" dirty="0">
                <a:solidFill>
                  <a:srgbClr val="005393"/>
                </a:solidFill>
                <a:latin typeface="DaunPenh" panose="01010101010101010101" pitchFamily="2" charset="0"/>
                <a:cs typeface="DaunPenh" panose="01010101010101010101" pitchFamily="2" charset="0"/>
              </a:endParaRPr>
            </a:p>
          </p:txBody>
        </p:sp>
        <p:pic>
          <p:nvPicPr>
            <p:cNvPr id="60" name="Picture 33">
              <a:extLst>
                <a:ext uri="{FF2B5EF4-FFF2-40B4-BE49-F238E27FC236}">
                  <a16:creationId xmlns:a16="http://schemas.microsoft.com/office/drawing/2014/main" xmlns="" id="{862142A0-AE3F-CA4A-AC84-AE440BC8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75081" y="6859278"/>
              <a:ext cx="569971" cy="573364"/>
            </a:xfrm>
            <a:prstGeom prst="rect">
              <a:avLst/>
            </a:prstGeom>
          </p:spPr>
        </p:pic>
      </p:grpSp>
      <p:grpSp>
        <p:nvGrpSpPr>
          <p:cNvPr id="23" name="Groupe 22"/>
          <p:cNvGrpSpPr/>
          <p:nvPr/>
        </p:nvGrpSpPr>
        <p:grpSpPr>
          <a:xfrm>
            <a:off x="10064708" y="23480719"/>
            <a:ext cx="8828668" cy="8925236"/>
            <a:chOff x="9945133" y="21660523"/>
            <a:chExt cx="8828668" cy="8925236"/>
          </a:xfrm>
        </p:grpSpPr>
        <p:sp>
          <p:nvSpPr>
            <p:cNvPr id="38" name="Rounded Rectangle 21">
              <a:extLst>
                <a:ext uri="{FF2B5EF4-FFF2-40B4-BE49-F238E27FC236}">
                  <a16:creationId xmlns:a16="http://schemas.microsoft.com/office/drawing/2014/main" xmlns="" id="{01DA7CDB-7C30-684B-89AB-B01F710D100F}"/>
                </a:ext>
              </a:extLst>
            </p:cNvPr>
            <p:cNvSpPr/>
            <p:nvPr/>
          </p:nvSpPr>
          <p:spPr>
            <a:xfrm>
              <a:off x="10371839" y="23445010"/>
              <a:ext cx="8053691" cy="7140749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DaunPenh" panose="01010101010101010101" pitchFamily="2" charset="0"/>
                  <a:cs typeface="DaunPenh" panose="01010101010101010101" pitchFamily="2" charset="0"/>
                </a:rPr>
                <a:t>@</a:t>
              </a:r>
            </a:p>
          </p:txBody>
        </p:sp>
        <p:sp>
          <p:nvSpPr>
            <p:cNvPr id="39" name="Rounded Rectangle 23">
              <a:extLst>
                <a:ext uri="{FF2B5EF4-FFF2-40B4-BE49-F238E27FC236}">
                  <a16:creationId xmlns:a16="http://schemas.microsoft.com/office/drawing/2014/main" xmlns="" id="{BE3FE66B-3FE0-DD4B-9427-930E5D07C324}"/>
                </a:ext>
              </a:extLst>
            </p:cNvPr>
            <p:cNvSpPr/>
            <p:nvPr/>
          </p:nvSpPr>
          <p:spPr>
            <a:xfrm>
              <a:off x="9945133" y="21660523"/>
              <a:ext cx="8828668" cy="7963574"/>
            </a:xfrm>
            <a:prstGeom prst="roundRect">
              <a:avLst>
                <a:gd name="adj" fmla="val 8423"/>
              </a:avLst>
            </a:prstGeom>
            <a:solidFill>
              <a:schemeClr val="bg1"/>
            </a:solidFill>
            <a:ln>
              <a:solidFill>
                <a:srgbClr val="5BC4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DaunPenh" panose="01010101010101010101" pitchFamily="2" charset="0"/>
                <a:cs typeface="DaunPenh" panose="01010101010101010101" pitchFamily="2" charset="0"/>
              </a:endParaRPr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11069092" y="31528430"/>
            <a:ext cx="681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Fig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fr-BE" sz="2400" dirty="0">
                <a:latin typeface="DaunPenh" panose="01010101010101010101" pitchFamily="2" charset="0"/>
                <a:cs typeface="DaunPenh" panose="01010101010101010101" pitchFamily="2" charset="0"/>
              </a:rPr>
              <a:t>3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. 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CALIPER </a:t>
            </a:r>
            <a:r>
              <a:rPr lang="fr-BE" sz="2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reference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 ranges </a:t>
            </a:r>
            <a:r>
              <a:rPr lang="fr-BE" sz="2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partially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fr-BE" sz="2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validated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 by </a:t>
            </a:r>
            <a:r>
              <a:rPr lang="fr-BE" sz="2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retrospective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fr-BE" sz="2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study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: 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o-1 </a:t>
            </a:r>
            <a:r>
              <a:rPr lang="fr-BE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year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fr-BE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subgroup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fr-BE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was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fr-BE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validated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by </a:t>
            </a:r>
            <a:r>
              <a:rPr lang="fr-BE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checking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20 </a:t>
            </a:r>
            <a:r>
              <a:rPr lang="fr-BE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subjects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endParaRPr lang="fr-BE" sz="2400" dirty="0"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50" y="23825354"/>
            <a:ext cx="8436584" cy="726806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003" y="23825354"/>
            <a:ext cx="8443536" cy="7252113"/>
          </a:xfrm>
          <a:prstGeom prst="rect">
            <a:avLst/>
          </a:prstGeom>
        </p:spPr>
      </p:pic>
      <p:sp>
        <p:nvSpPr>
          <p:cNvPr id="46" name="Rounded Rectangle 5">
            <a:extLst>
              <a:ext uri="{FF2B5EF4-FFF2-40B4-BE49-F238E27FC236}">
                <a16:creationId xmlns:a16="http://schemas.microsoft.com/office/drawing/2014/main" xmlns="" id="{59F94E5F-41F5-E246-8A3E-AC827B5311B5}"/>
              </a:ext>
            </a:extLst>
          </p:cNvPr>
          <p:cNvSpPr/>
          <p:nvPr/>
        </p:nvSpPr>
        <p:spPr>
          <a:xfrm>
            <a:off x="1090460" y="34124141"/>
            <a:ext cx="26795895" cy="14443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chemeClr val="tx1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Our 2-step validation model facilitates validation of pediatric reference range and significantly decreases the number of tests required for validation with a consistent gain of money.</a:t>
            </a:r>
            <a:endParaRPr lang="fr-BE" sz="4000" dirty="0">
              <a:solidFill>
                <a:schemeClr val="tx1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7051757" y="21523149"/>
            <a:ext cx="581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Fig</a:t>
            </a:r>
            <a:r>
              <a:rPr lang="fr-BE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1. </a:t>
            </a:r>
            <a:r>
              <a:rPr lang="fr-BE" sz="2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Strategy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 for validation of CALIPER </a:t>
            </a:r>
            <a:r>
              <a:rPr lang="fr-BE" sz="2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reference</a:t>
            </a:r>
            <a:r>
              <a:rPr lang="fr-BE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 ranges</a:t>
            </a:r>
            <a:endParaRPr lang="fr-BE" sz="2400" b="1" dirty="0"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400</Words>
  <Application>Microsoft Office PowerPoint</Application>
  <PresentationFormat>Personnalisé</PresentationFormat>
  <Paragraphs>20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DaunPenh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 Kumen</dc:creator>
  <cp:lastModifiedBy>LADANG Aurélie</cp:lastModifiedBy>
  <cp:revision>43</cp:revision>
  <cp:lastPrinted>2019-04-09T09:20:44Z</cp:lastPrinted>
  <dcterms:created xsi:type="dcterms:W3CDTF">2018-11-07T14:53:17Z</dcterms:created>
  <dcterms:modified xsi:type="dcterms:W3CDTF">2019-04-09T09:26:39Z</dcterms:modified>
</cp:coreProperties>
</file>