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6858000" cy="9906000" type="A4"/>
  <p:notesSz cx="7099300" cy="10234613"/>
  <p:defaultTextStyle>
    <a:defPPr>
      <a:defRPr lang="fr-FR"/>
    </a:defPPr>
    <a:lvl1pPr marL="0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01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02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003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004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005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005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006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007" algn="l" defTabSz="45700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DEWALQUE" initials="JD" lastIdx="2" clrIdx="0">
    <p:extLst/>
  </p:cmAuthor>
  <p:cmAuthor id="2" name="Utilisateur de Microsoft Office" initials="Office" lastIdx="1" clrIdx="1">
    <p:extLst/>
  </p:cmAuthor>
  <p:cmAuthor id="3" name="Utilisateur de Microsoft Office" initials="Office [2]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13D"/>
    <a:srgbClr val="BEE395"/>
    <a:srgbClr val="72EA75"/>
    <a:srgbClr val="ADFF5B"/>
    <a:srgbClr val="80FF00"/>
    <a:srgbClr val="62E865"/>
    <a:srgbClr val="20DD24"/>
    <a:srgbClr val="A4E6AA"/>
    <a:srgbClr val="8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/>
    <p:restoredTop sz="95122" autoAdjust="0"/>
  </p:normalViewPr>
  <p:slideViewPr>
    <p:cSldViewPr snapToGrid="0" snapToObjects="1">
      <p:cViewPr>
        <p:scale>
          <a:sx n="208" d="100"/>
          <a:sy n="208" d="100"/>
        </p:scale>
        <p:origin x="776" y="144"/>
      </p:cViewPr>
      <p:guideLst>
        <p:guide orient="horz" pos="3120"/>
        <p:guide pos="216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D7C2-FCD3-46B3-AC18-2E6C02A3935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EB1B-F198-4177-9977-B3B8A021929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06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E31F-2688-BA4A-A768-8D79AA29AFC7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BE56-68D1-364A-8730-9A4B353B46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2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1pPr>
    <a:lvl2pPr marL="104836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2pPr>
    <a:lvl3pPr marL="209672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3pPr>
    <a:lvl4pPr marL="314508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4pPr>
    <a:lvl5pPr marL="419344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5pPr>
    <a:lvl6pPr marL="524180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6pPr>
    <a:lvl7pPr marL="629016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7pPr>
    <a:lvl8pPr marL="733852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8pPr>
    <a:lvl9pPr marL="838688" algn="l" defTabSz="209672" rtl="0" eaLnBrk="1" latinLnBrk="0" hangingPunct="1">
      <a:defRPr sz="2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54263" y="1279525"/>
            <a:ext cx="2390775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BE56-68D1-364A-8730-9A4B353B465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2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6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2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3915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1957">
                <a:solidFill>
                  <a:schemeClr val="tx1">
                    <a:tint val="75000"/>
                  </a:schemeClr>
                </a:solidFill>
              </a:defRPr>
            </a:lvl1pPr>
            <a:lvl2pPr marL="447465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2pPr>
            <a:lvl3pPr marL="894929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3pPr>
            <a:lvl4pPr marL="1342394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789858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223732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684788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313225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579717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4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740"/>
            </a:lvl1pPr>
            <a:lvl2pPr>
              <a:defRPr sz="2349"/>
            </a:lvl2pPr>
            <a:lvl3pPr>
              <a:defRPr sz="1957"/>
            </a:lvl3pPr>
            <a:lvl4pPr>
              <a:defRPr sz="1762"/>
            </a:lvl4pPr>
            <a:lvl5pPr>
              <a:defRPr sz="1762"/>
            </a:lvl5pPr>
            <a:lvl6pPr>
              <a:defRPr sz="1762"/>
            </a:lvl6pPr>
            <a:lvl7pPr>
              <a:defRPr sz="1762"/>
            </a:lvl7pPr>
            <a:lvl8pPr>
              <a:defRPr sz="1762"/>
            </a:lvl8pPr>
            <a:lvl9pPr>
              <a:defRPr sz="1762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740"/>
            </a:lvl1pPr>
            <a:lvl2pPr>
              <a:defRPr sz="2349"/>
            </a:lvl2pPr>
            <a:lvl3pPr>
              <a:defRPr sz="1957"/>
            </a:lvl3pPr>
            <a:lvl4pPr>
              <a:defRPr sz="1762"/>
            </a:lvl4pPr>
            <a:lvl5pPr>
              <a:defRPr sz="1762"/>
            </a:lvl5pPr>
            <a:lvl6pPr>
              <a:defRPr sz="1762"/>
            </a:lvl6pPr>
            <a:lvl7pPr>
              <a:defRPr sz="1762"/>
            </a:lvl7pPr>
            <a:lvl8pPr>
              <a:defRPr sz="1762"/>
            </a:lvl8pPr>
            <a:lvl9pPr>
              <a:defRPr sz="1762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80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1"/>
          </a:xfrm>
        </p:spPr>
        <p:txBody>
          <a:bodyPr anchor="b"/>
          <a:lstStyle>
            <a:lvl1pPr marL="0" indent="0">
              <a:buNone/>
              <a:defRPr sz="2349" b="1"/>
            </a:lvl1pPr>
            <a:lvl2pPr marL="447465" indent="0">
              <a:buNone/>
              <a:defRPr sz="1957" b="1"/>
            </a:lvl2pPr>
            <a:lvl3pPr marL="894929" indent="0">
              <a:buNone/>
              <a:defRPr sz="1762" b="1"/>
            </a:lvl3pPr>
            <a:lvl4pPr marL="1342394" indent="0">
              <a:buNone/>
              <a:defRPr sz="1566" b="1"/>
            </a:lvl4pPr>
            <a:lvl5pPr marL="1789858" indent="0">
              <a:buNone/>
              <a:defRPr sz="1566" b="1"/>
            </a:lvl5pPr>
            <a:lvl6pPr marL="2237323" indent="0">
              <a:buNone/>
              <a:defRPr sz="1566" b="1"/>
            </a:lvl6pPr>
            <a:lvl7pPr marL="2684788" indent="0">
              <a:buNone/>
              <a:defRPr sz="1566" b="1"/>
            </a:lvl7pPr>
            <a:lvl8pPr marL="3132252" indent="0">
              <a:buNone/>
              <a:defRPr sz="1566" b="1"/>
            </a:lvl8pPr>
            <a:lvl9pPr marL="3579717" indent="0">
              <a:buNone/>
              <a:defRPr sz="1566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349"/>
            </a:lvl1pPr>
            <a:lvl2pPr>
              <a:defRPr sz="1957"/>
            </a:lvl2pPr>
            <a:lvl3pPr>
              <a:defRPr sz="1762"/>
            </a:lvl3pPr>
            <a:lvl4pPr>
              <a:defRPr sz="1566"/>
            </a:lvl4pPr>
            <a:lvl5pPr>
              <a:defRPr sz="1566"/>
            </a:lvl5pPr>
            <a:lvl6pPr>
              <a:defRPr sz="1566"/>
            </a:lvl6pPr>
            <a:lvl7pPr>
              <a:defRPr sz="1566"/>
            </a:lvl7pPr>
            <a:lvl8pPr>
              <a:defRPr sz="1566"/>
            </a:lvl8pPr>
            <a:lvl9pPr>
              <a:defRPr sz="1566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1" cy="924101"/>
          </a:xfrm>
        </p:spPr>
        <p:txBody>
          <a:bodyPr anchor="b"/>
          <a:lstStyle>
            <a:lvl1pPr marL="0" indent="0">
              <a:buNone/>
              <a:defRPr sz="2349" b="1"/>
            </a:lvl1pPr>
            <a:lvl2pPr marL="447465" indent="0">
              <a:buNone/>
              <a:defRPr sz="1957" b="1"/>
            </a:lvl2pPr>
            <a:lvl3pPr marL="894929" indent="0">
              <a:buNone/>
              <a:defRPr sz="1762" b="1"/>
            </a:lvl3pPr>
            <a:lvl4pPr marL="1342394" indent="0">
              <a:buNone/>
              <a:defRPr sz="1566" b="1"/>
            </a:lvl4pPr>
            <a:lvl5pPr marL="1789858" indent="0">
              <a:buNone/>
              <a:defRPr sz="1566" b="1"/>
            </a:lvl5pPr>
            <a:lvl6pPr marL="2237323" indent="0">
              <a:buNone/>
              <a:defRPr sz="1566" b="1"/>
            </a:lvl6pPr>
            <a:lvl7pPr marL="2684788" indent="0">
              <a:buNone/>
              <a:defRPr sz="1566" b="1"/>
            </a:lvl7pPr>
            <a:lvl8pPr marL="3132252" indent="0">
              <a:buNone/>
              <a:defRPr sz="1566" b="1"/>
            </a:lvl8pPr>
            <a:lvl9pPr marL="3579717" indent="0">
              <a:buNone/>
              <a:defRPr sz="1566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349"/>
            </a:lvl1pPr>
            <a:lvl2pPr>
              <a:defRPr sz="1957"/>
            </a:lvl2pPr>
            <a:lvl3pPr>
              <a:defRPr sz="1762"/>
            </a:lvl3pPr>
            <a:lvl4pPr>
              <a:defRPr sz="1566"/>
            </a:lvl4pPr>
            <a:lvl5pPr>
              <a:defRPr sz="1566"/>
            </a:lvl5pPr>
            <a:lvl6pPr>
              <a:defRPr sz="1566"/>
            </a:lvl6pPr>
            <a:lvl7pPr>
              <a:defRPr sz="1566"/>
            </a:lvl7pPr>
            <a:lvl8pPr>
              <a:defRPr sz="1566"/>
            </a:lvl8pPr>
            <a:lvl9pPr>
              <a:defRPr sz="1566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4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5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1957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3" cy="8454497"/>
          </a:xfrm>
        </p:spPr>
        <p:txBody>
          <a:bodyPr/>
          <a:lstStyle>
            <a:lvl1pPr>
              <a:defRPr sz="3132"/>
            </a:lvl1pPr>
            <a:lvl2pPr>
              <a:defRPr sz="2740"/>
            </a:lvl2pPr>
            <a:lvl3pPr>
              <a:defRPr sz="2349"/>
            </a:lvl3pPr>
            <a:lvl4pPr>
              <a:defRPr sz="1957"/>
            </a:lvl4pPr>
            <a:lvl5pPr>
              <a:defRPr sz="1957"/>
            </a:lvl5pPr>
            <a:lvl6pPr>
              <a:defRPr sz="1957"/>
            </a:lvl6pPr>
            <a:lvl7pPr>
              <a:defRPr sz="1957"/>
            </a:lvl7pPr>
            <a:lvl8pPr>
              <a:defRPr sz="1957"/>
            </a:lvl8pPr>
            <a:lvl9pPr>
              <a:defRPr sz="1957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370"/>
            </a:lvl1pPr>
            <a:lvl2pPr marL="447465" indent="0">
              <a:buNone/>
              <a:defRPr sz="1174"/>
            </a:lvl2pPr>
            <a:lvl3pPr marL="894929" indent="0">
              <a:buNone/>
              <a:defRPr sz="979"/>
            </a:lvl3pPr>
            <a:lvl4pPr marL="1342394" indent="0">
              <a:buNone/>
              <a:defRPr sz="881"/>
            </a:lvl4pPr>
            <a:lvl5pPr marL="1789858" indent="0">
              <a:buNone/>
              <a:defRPr sz="881"/>
            </a:lvl5pPr>
            <a:lvl6pPr marL="2237323" indent="0">
              <a:buNone/>
              <a:defRPr sz="881"/>
            </a:lvl6pPr>
            <a:lvl7pPr marL="2684788" indent="0">
              <a:buNone/>
              <a:defRPr sz="881"/>
            </a:lvl7pPr>
            <a:lvl8pPr marL="3132252" indent="0">
              <a:buNone/>
              <a:defRPr sz="881"/>
            </a:lvl8pPr>
            <a:lvl9pPr marL="3579717" indent="0">
              <a:buNone/>
              <a:defRPr sz="88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957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32"/>
            </a:lvl1pPr>
            <a:lvl2pPr marL="447465" indent="0">
              <a:buNone/>
              <a:defRPr sz="2740"/>
            </a:lvl2pPr>
            <a:lvl3pPr marL="894929" indent="0">
              <a:buNone/>
              <a:defRPr sz="2349"/>
            </a:lvl3pPr>
            <a:lvl4pPr marL="1342394" indent="0">
              <a:buNone/>
              <a:defRPr sz="1957"/>
            </a:lvl4pPr>
            <a:lvl5pPr marL="1789858" indent="0">
              <a:buNone/>
              <a:defRPr sz="1957"/>
            </a:lvl5pPr>
            <a:lvl6pPr marL="2237323" indent="0">
              <a:buNone/>
              <a:defRPr sz="1957"/>
            </a:lvl6pPr>
            <a:lvl7pPr marL="2684788" indent="0">
              <a:buNone/>
              <a:defRPr sz="1957"/>
            </a:lvl7pPr>
            <a:lvl8pPr marL="3132252" indent="0">
              <a:buNone/>
              <a:defRPr sz="1957"/>
            </a:lvl8pPr>
            <a:lvl9pPr marL="3579717" indent="0">
              <a:buNone/>
              <a:defRPr sz="195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370"/>
            </a:lvl1pPr>
            <a:lvl2pPr marL="447465" indent="0">
              <a:buNone/>
              <a:defRPr sz="1174"/>
            </a:lvl2pPr>
            <a:lvl3pPr marL="894929" indent="0">
              <a:buNone/>
              <a:defRPr sz="979"/>
            </a:lvl3pPr>
            <a:lvl4pPr marL="1342394" indent="0">
              <a:buNone/>
              <a:defRPr sz="881"/>
            </a:lvl4pPr>
            <a:lvl5pPr marL="1789858" indent="0">
              <a:buNone/>
              <a:defRPr sz="881"/>
            </a:lvl5pPr>
            <a:lvl6pPr marL="2237323" indent="0">
              <a:buNone/>
              <a:defRPr sz="881"/>
            </a:lvl6pPr>
            <a:lvl7pPr marL="2684788" indent="0">
              <a:buNone/>
              <a:defRPr sz="881"/>
            </a:lvl7pPr>
            <a:lvl8pPr marL="3132252" indent="0">
              <a:buNone/>
              <a:defRPr sz="881"/>
            </a:lvl8pPr>
            <a:lvl9pPr marL="3579717" indent="0">
              <a:buNone/>
              <a:defRPr sz="88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3583-DDFC-6547-810F-D2E03A968104}" type="datetimeFigureOut">
              <a:rPr lang="fr-FR" smtClean="0"/>
              <a:pPr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5474-66C6-D840-875C-C322019FC8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4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57703583-DDFC-6547-810F-D2E03A968104}" type="datetimeFigureOut">
              <a:rPr lang="fr-FR" smtClean="0"/>
              <a:pPr/>
              <a:t>04/12/2018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4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4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A2205474-66C6-D840-875C-C322019FC87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49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7465" rtl="0" eaLnBrk="1" latinLnBrk="0" hangingPunct="1">
        <a:spcBef>
          <a:spcPct val="0"/>
        </a:spcBef>
        <a:buNone/>
        <a:defRPr sz="4306" kern="1200">
          <a:solidFill>
            <a:schemeClr val="tx1"/>
          </a:solidFill>
          <a:latin typeface="Avenir Book" charset="0"/>
          <a:ea typeface="+mj-ea"/>
          <a:cs typeface="+mj-cs"/>
        </a:defRPr>
      </a:lvl1pPr>
    </p:titleStyle>
    <p:bodyStyle>
      <a:lvl1pPr marL="335598" indent="-335598" algn="l" defTabSz="447465" rtl="0" eaLnBrk="1" latinLnBrk="0" hangingPunct="1">
        <a:spcBef>
          <a:spcPct val="20000"/>
        </a:spcBef>
        <a:buFont typeface="Arial"/>
        <a:buChar char="•"/>
        <a:defRPr sz="3132" kern="1200">
          <a:solidFill>
            <a:schemeClr val="tx1"/>
          </a:solidFill>
          <a:latin typeface="Avenir Book" charset="0"/>
          <a:ea typeface="+mn-ea"/>
          <a:cs typeface="+mn-cs"/>
        </a:defRPr>
      </a:lvl1pPr>
      <a:lvl2pPr marL="727130" indent="-279665" algn="l" defTabSz="447465" rtl="0" eaLnBrk="1" latinLnBrk="0" hangingPunct="1">
        <a:spcBef>
          <a:spcPct val="20000"/>
        </a:spcBef>
        <a:buFont typeface="Arial"/>
        <a:buChar char="–"/>
        <a:defRPr sz="2740" kern="1200">
          <a:solidFill>
            <a:schemeClr val="tx1"/>
          </a:solidFill>
          <a:latin typeface="Avenir Book" charset="0"/>
          <a:ea typeface="+mn-ea"/>
          <a:cs typeface="+mn-cs"/>
        </a:defRPr>
      </a:lvl2pPr>
      <a:lvl3pPr marL="1118662" indent="-223732" algn="l" defTabSz="447465" rtl="0" eaLnBrk="1" latinLnBrk="0" hangingPunct="1">
        <a:spcBef>
          <a:spcPct val="20000"/>
        </a:spcBef>
        <a:buFont typeface="Arial"/>
        <a:buChar char="•"/>
        <a:defRPr sz="2349" kern="1200">
          <a:solidFill>
            <a:schemeClr val="tx1"/>
          </a:solidFill>
          <a:latin typeface="Avenir Book" charset="0"/>
          <a:ea typeface="+mn-ea"/>
          <a:cs typeface="+mn-cs"/>
        </a:defRPr>
      </a:lvl3pPr>
      <a:lvl4pPr marL="1566126" indent="-223732" algn="l" defTabSz="447465" rtl="0" eaLnBrk="1" latinLnBrk="0" hangingPunct="1">
        <a:spcBef>
          <a:spcPct val="20000"/>
        </a:spcBef>
        <a:buFont typeface="Arial"/>
        <a:buChar char="–"/>
        <a:defRPr sz="1957" kern="1200">
          <a:solidFill>
            <a:schemeClr val="tx1"/>
          </a:solidFill>
          <a:latin typeface="Avenir Book" charset="0"/>
          <a:ea typeface="+mn-ea"/>
          <a:cs typeface="+mn-cs"/>
        </a:defRPr>
      </a:lvl4pPr>
      <a:lvl5pPr marL="2013591" indent="-223732" algn="l" defTabSz="447465" rtl="0" eaLnBrk="1" latinLnBrk="0" hangingPunct="1">
        <a:spcBef>
          <a:spcPct val="20000"/>
        </a:spcBef>
        <a:buFont typeface="Arial"/>
        <a:buChar char="»"/>
        <a:defRPr sz="1957" kern="1200">
          <a:solidFill>
            <a:schemeClr val="tx1"/>
          </a:solidFill>
          <a:latin typeface="Avenir Book" charset="0"/>
          <a:ea typeface="+mn-ea"/>
          <a:cs typeface="+mn-cs"/>
        </a:defRPr>
      </a:lvl5pPr>
      <a:lvl6pPr marL="2461055" indent="-223732" algn="l" defTabSz="447465" rtl="0" eaLnBrk="1" latinLnBrk="0" hangingPunct="1">
        <a:spcBef>
          <a:spcPct val="20000"/>
        </a:spcBef>
        <a:buFont typeface="Arial"/>
        <a:buChar char="•"/>
        <a:defRPr sz="1957" kern="1200">
          <a:solidFill>
            <a:schemeClr val="tx1"/>
          </a:solidFill>
          <a:latin typeface="+mn-lt"/>
          <a:ea typeface="+mn-ea"/>
          <a:cs typeface="+mn-cs"/>
        </a:defRPr>
      </a:lvl6pPr>
      <a:lvl7pPr marL="2908520" indent="-223732" algn="l" defTabSz="447465" rtl="0" eaLnBrk="1" latinLnBrk="0" hangingPunct="1">
        <a:spcBef>
          <a:spcPct val="20000"/>
        </a:spcBef>
        <a:buFont typeface="Arial"/>
        <a:buChar char="•"/>
        <a:defRPr sz="1957" kern="1200">
          <a:solidFill>
            <a:schemeClr val="tx1"/>
          </a:solidFill>
          <a:latin typeface="+mn-lt"/>
          <a:ea typeface="+mn-ea"/>
          <a:cs typeface="+mn-cs"/>
        </a:defRPr>
      </a:lvl7pPr>
      <a:lvl8pPr marL="3355985" indent="-223732" algn="l" defTabSz="447465" rtl="0" eaLnBrk="1" latinLnBrk="0" hangingPunct="1">
        <a:spcBef>
          <a:spcPct val="20000"/>
        </a:spcBef>
        <a:buFont typeface="Arial"/>
        <a:buChar char="•"/>
        <a:defRPr sz="1957" kern="1200">
          <a:solidFill>
            <a:schemeClr val="tx1"/>
          </a:solidFill>
          <a:latin typeface="+mn-lt"/>
          <a:ea typeface="+mn-ea"/>
          <a:cs typeface="+mn-cs"/>
        </a:defRPr>
      </a:lvl8pPr>
      <a:lvl9pPr marL="3803449" indent="-223732" algn="l" defTabSz="447465" rtl="0" eaLnBrk="1" latinLnBrk="0" hangingPunct="1">
        <a:spcBef>
          <a:spcPct val="20000"/>
        </a:spcBef>
        <a:buFont typeface="Arial"/>
        <a:buChar char="•"/>
        <a:defRPr sz="1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1pPr>
      <a:lvl2pPr marL="447465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2pPr>
      <a:lvl3pPr marL="894929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342394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4pPr>
      <a:lvl5pPr marL="1789858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5pPr>
      <a:lvl6pPr marL="2237323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8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7pPr>
      <a:lvl8pPr marL="3132252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8pPr>
      <a:lvl9pPr marL="3579717" algn="l" defTabSz="447465" rtl="0" eaLnBrk="1" latinLnBrk="0" hangingPunct="1">
        <a:defRPr sz="1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8362" y="235185"/>
            <a:ext cx="6370825" cy="56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68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8727" y="234044"/>
            <a:ext cx="4461490" cy="553500"/>
          </a:xfrm>
          <a:prstGeom prst="rect">
            <a:avLst/>
          </a:prstGeom>
          <a:solidFill>
            <a:srgbClr val="30B13D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Influence of the microstructure and doping of CH</a:t>
            </a:r>
            <a:r>
              <a:rPr lang="en-US" sz="1000" baseline="-25000" dirty="0">
                <a:solidFill>
                  <a:schemeClr val="bg1"/>
                </a:solidFill>
              </a:rPr>
              <a:t>3</a:t>
            </a:r>
            <a:r>
              <a:rPr lang="en-US" sz="1000" dirty="0">
                <a:solidFill>
                  <a:schemeClr val="bg1"/>
                </a:solidFill>
              </a:rPr>
              <a:t>NH</a:t>
            </a:r>
            <a:r>
              <a:rPr lang="en-US" sz="1000" baseline="-25000" dirty="0">
                <a:solidFill>
                  <a:schemeClr val="bg1"/>
                </a:solidFill>
              </a:rPr>
              <a:t>3</a:t>
            </a:r>
            <a:r>
              <a:rPr lang="en-US" sz="1000" dirty="0">
                <a:solidFill>
                  <a:schemeClr val="bg1"/>
                </a:solidFill>
              </a:rPr>
              <a:t>PbI</a:t>
            </a:r>
            <a:r>
              <a:rPr lang="en-US" sz="1000" baseline="-25000" dirty="0">
                <a:solidFill>
                  <a:schemeClr val="bg1"/>
                </a:solidFill>
              </a:rPr>
              <a:t>3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films </a:t>
            </a:r>
            <a:r>
              <a:rPr lang="en-US" sz="1000" dirty="0">
                <a:solidFill>
                  <a:schemeClr val="bg1"/>
                </a:solidFill>
              </a:rPr>
              <a:t>as </a:t>
            </a:r>
            <a:r>
              <a:rPr lang="en-US" sz="1000" dirty="0" err="1">
                <a:solidFill>
                  <a:schemeClr val="bg1"/>
                </a:solidFill>
              </a:rPr>
              <a:t>photoelectrodes</a:t>
            </a:r>
            <a:r>
              <a:rPr lang="en-US" sz="1000" dirty="0">
                <a:solidFill>
                  <a:schemeClr val="bg1"/>
                </a:solidFill>
              </a:rPr>
              <a:t> in </a:t>
            </a:r>
            <a:r>
              <a:rPr lang="en-US" sz="1000" dirty="0" err="1">
                <a:solidFill>
                  <a:schemeClr val="bg1"/>
                </a:solidFill>
              </a:rPr>
              <a:t>perovskite</a:t>
            </a:r>
            <a:r>
              <a:rPr lang="en-US" sz="1000" dirty="0">
                <a:solidFill>
                  <a:schemeClr val="bg1"/>
                </a:solidFill>
              </a:rPr>
              <a:t>-based photovoltaic </a:t>
            </a:r>
            <a:r>
              <a:rPr lang="en-US" sz="1050" dirty="0">
                <a:solidFill>
                  <a:schemeClr val="bg1"/>
                </a:solidFill>
              </a:rPr>
              <a:t>cells</a:t>
            </a:r>
            <a:endParaRPr lang="fr-FR" sz="181" i="1" dirty="0">
              <a:solidFill>
                <a:schemeClr val="bg1"/>
              </a:solidFill>
              <a:latin typeface="+mj-lt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fr-FR" sz="544" i="1" dirty="0">
                <a:solidFill>
                  <a:schemeClr val="bg1"/>
                </a:solidFill>
                <a:latin typeface="+mj-lt"/>
                <a:ea typeface="Avenir Book" charset="0"/>
                <a:cs typeface="Arial" panose="020B0604020202020204" pitchFamily="34" charset="0"/>
              </a:rPr>
              <a:t> </a:t>
            </a:r>
            <a:r>
              <a:rPr lang="fr-FR" sz="800" u="sng" dirty="0"/>
              <a:t>N. </a:t>
            </a:r>
            <a:r>
              <a:rPr lang="fr-FR" sz="800" u="sng" dirty="0" err="1"/>
              <a:t>Daem</a:t>
            </a:r>
            <a:r>
              <a:rPr lang="fr-FR" sz="800" dirty="0"/>
              <a:t>, J. Dewalque, G. </a:t>
            </a:r>
            <a:r>
              <a:rPr lang="fr-FR" sz="800" dirty="0" err="1"/>
              <a:t>Spronck</a:t>
            </a:r>
            <a:r>
              <a:rPr lang="fr-FR" sz="800" dirty="0"/>
              <a:t>, A. </a:t>
            </a:r>
            <a:r>
              <a:rPr lang="fr-FR" sz="800" dirty="0" err="1"/>
              <a:t>Schrijnemakers</a:t>
            </a:r>
            <a:r>
              <a:rPr lang="fr-FR" sz="800" dirty="0"/>
              <a:t>, R. Cloots, C. </a:t>
            </a:r>
            <a:r>
              <a:rPr lang="fr-FR" sz="800" dirty="0" err="1"/>
              <a:t>Henrist</a:t>
            </a:r>
            <a:r>
              <a:rPr lang="fr-FR" sz="800" dirty="0"/>
              <a:t/>
            </a:r>
            <a:br>
              <a:rPr lang="fr-FR" sz="800" dirty="0"/>
            </a:br>
            <a:endParaRPr lang="fr-FR" sz="800" dirty="0"/>
          </a:p>
          <a:p>
            <a:pPr algn="ctr"/>
            <a:endParaRPr lang="fr-FR" sz="544" i="1" dirty="0">
              <a:solidFill>
                <a:schemeClr val="bg1"/>
              </a:solidFill>
              <a:latin typeface="+mj-lt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766" y="1044395"/>
            <a:ext cx="6375779" cy="165248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0B1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680" dirty="0">
                <a:latin typeface="+mj-lt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588" y="898661"/>
            <a:ext cx="1233288" cy="215115"/>
          </a:xfrm>
          <a:prstGeom prst="rect">
            <a:avLst/>
          </a:prstGeom>
          <a:solidFill>
            <a:srgbClr val="30B13D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Objective</a:t>
            </a:r>
          </a:p>
        </p:txBody>
      </p:sp>
      <p:pic>
        <p:nvPicPr>
          <p:cNvPr id="53" name="Image 52" descr="essaiLogoGreenm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71" y="340156"/>
            <a:ext cx="810529" cy="26172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58362" y="2918419"/>
            <a:ext cx="6382183" cy="407151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0B1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680" dirty="0">
              <a:solidFill>
                <a:srgbClr val="008D3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9610" y="2814686"/>
            <a:ext cx="4404599" cy="217416"/>
          </a:xfrm>
          <a:prstGeom prst="rect">
            <a:avLst/>
          </a:prstGeom>
          <a:solidFill>
            <a:srgbClr val="30B13D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/>
              <a:t>Opal-like</a:t>
            </a:r>
            <a:r>
              <a:rPr lang="fr-FR" sz="1400" i="1" dirty="0"/>
              <a:t> structuration: </a:t>
            </a:r>
            <a:r>
              <a:rPr lang="fr-FR" sz="1400" i="1" dirty="0" err="1"/>
              <a:t>t</a:t>
            </a:r>
            <a:r>
              <a:rPr lang="fr-FR" sz="1400" i="1" dirty="0" err="1" smtClean="0"/>
              <a:t>emplating</a:t>
            </a:r>
            <a:endParaRPr lang="fr-FR" sz="1400" i="1" dirty="0"/>
          </a:p>
        </p:txBody>
      </p:sp>
      <p:sp>
        <p:nvSpPr>
          <p:cNvPr id="64" name="Rectangle 63"/>
          <p:cNvSpPr/>
          <p:nvPr/>
        </p:nvSpPr>
        <p:spPr>
          <a:xfrm>
            <a:off x="234045" y="7214543"/>
            <a:ext cx="6406499" cy="115126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0B1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680" dirty="0">
              <a:solidFill>
                <a:srgbClr val="008D3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4047" y="8657050"/>
            <a:ext cx="6406498" cy="37575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0B1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680" dirty="0">
              <a:solidFill>
                <a:srgbClr val="008D3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3" y="285928"/>
            <a:ext cx="639981" cy="40274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65260" y="8460369"/>
            <a:ext cx="2116580" cy="217416"/>
          </a:xfrm>
          <a:prstGeom prst="rect">
            <a:avLst/>
          </a:prstGeom>
          <a:solidFill>
            <a:srgbClr val="30B13D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Conclusion</a:t>
            </a:r>
            <a:endParaRPr lang="fr-FR" sz="1400" i="1" dirty="0"/>
          </a:p>
        </p:txBody>
      </p:sp>
      <p:sp>
        <p:nvSpPr>
          <p:cNvPr id="66" name="Rectangle 65"/>
          <p:cNvSpPr/>
          <p:nvPr/>
        </p:nvSpPr>
        <p:spPr>
          <a:xfrm>
            <a:off x="234046" y="7051945"/>
            <a:ext cx="4793395" cy="217416"/>
          </a:xfrm>
          <a:prstGeom prst="rect">
            <a:avLst/>
          </a:prstGeom>
          <a:solidFill>
            <a:srgbClr val="30B13D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Optoelectronics properties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EC93A60-347E-CB4A-8482-D0FB876C9923}"/>
              </a:ext>
            </a:extLst>
          </p:cNvPr>
          <p:cNvSpPr/>
          <p:nvPr/>
        </p:nvSpPr>
        <p:spPr>
          <a:xfrm>
            <a:off x="234047" y="9209734"/>
            <a:ext cx="6395142" cy="61098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30B1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544" dirty="0" err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The research was funded through the ARC grant for Concerted Research Actions, financed by the French Community of Belgium, and supported by the Walloon Region (SOLIDYE_1 Project, </a:t>
            </a:r>
            <a:r>
              <a:rPr lang="en-US" sz="800" dirty="0" smtClean="0">
                <a:solidFill>
                  <a:schemeClr val="tx1"/>
                </a:solidFill>
              </a:rPr>
              <a:t>Complement FEDER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smtClean="0">
                <a:solidFill>
                  <a:schemeClr val="tx1"/>
                </a:solidFill>
              </a:rPr>
              <a:t>Grant agreement </a:t>
            </a:r>
            <a:r>
              <a:rPr lang="en-US" sz="800" dirty="0">
                <a:solidFill>
                  <a:schemeClr val="tx1"/>
                </a:solidFill>
              </a:rPr>
              <a:t>1510607). 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E5A9262-BD65-BF42-B2B6-06508CE5ACF6}"/>
              </a:ext>
            </a:extLst>
          </p:cNvPr>
          <p:cNvSpPr/>
          <p:nvPr/>
        </p:nvSpPr>
        <p:spPr>
          <a:xfrm>
            <a:off x="359615" y="9108544"/>
            <a:ext cx="2021732" cy="217733"/>
          </a:xfrm>
          <a:prstGeom prst="rect">
            <a:avLst/>
          </a:prstGeom>
          <a:solidFill>
            <a:srgbClr val="30B13D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cs typeface="Arial" panose="020B0604020202020204" pitchFamily="34" charset="0"/>
              </a:rPr>
              <a:t>Acknowledgements</a:t>
            </a:r>
            <a:r>
              <a:rPr lang="fr-FR" sz="1400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488739" y="1266831"/>
            <a:ext cx="2380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ym typeface="Wingdings 2"/>
              </a:rPr>
              <a:t>CH</a:t>
            </a:r>
            <a:r>
              <a:rPr lang="fr-FR" sz="1000" baseline="-25000" dirty="0" smtClean="0">
                <a:sym typeface="Wingdings 2"/>
              </a:rPr>
              <a:t>3</a:t>
            </a:r>
            <a:r>
              <a:rPr lang="fr-FR" sz="1000" dirty="0" smtClean="0">
                <a:sym typeface="Wingdings 2"/>
              </a:rPr>
              <a:t>NH</a:t>
            </a:r>
            <a:r>
              <a:rPr lang="fr-FR" sz="1000" baseline="-25000" dirty="0" smtClean="0">
                <a:sym typeface="Wingdings 2"/>
              </a:rPr>
              <a:t>3</a:t>
            </a:r>
            <a:r>
              <a:rPr lang="fr-FR" sz="1000" dirty="0" smtClean="0">
                <a:sym typeface="Wingdings 2"/>
              </a:rPr>
              <a:t>PbI</a:t>
            </a:r>
            <a:r>
              <a:rPr lang="fr-FR" sz="1000" baseline="-25000" dirty="0" smtClean="0">
                <a:sym typeface="Wingdings 2"/>
              </a:rPr>
              <a:t>3</a:t>
            </a:r>
            <a:endParaRPr lang="fr-FR" sz="1000" baseline="-25000" dirty="0">
              <a:sym typeface="Wingdings 2"/>
            </a:endParaRPr>
          </a:p>
          <a:p>
            <a:pPr algn="ctr"/>
            <a:r>
              <a:rPr lang="fr-FR" sz="1000" dirty="0">
                <a:sym typeface="Wingdings 2"/>
              </a:rPr>
              <a:t>i</a:t>
            </a:r>
            <a:r>
              <a:rPr lang="fr-BE" sz="1000" dirty="0" err="1"/>
              <a:t>nverse-opal</a:t>
            </a:r>
            <a:r>
              <a:rPr lang="fr-BE" sz="1000" dirty="0"/>
              <a:t> </a:t>
            </a:r>
            <a:r>
              <a:rPr lang="fr-BE" sz="1000" dirty="0" err="1"/>
              <a:t>photoanode</a:t>
            </a:r>
            <a:endParaRPr lang="fr-FR" sz="1000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18" y="1688039"/>
            <a:ext cx="1407918" cy="807180"/>
          </a:xfrm>
          <a:prstGeom prst="rect">
            <a:avLst/>
          </a:prstGeom>
        </p:spPr>
      </p:pic>
      <p:sp>
        <p:nvSpPr>
          <p:cNvPr id="67" name="Rectangle à coins arrondis 66"/>
          <p:cNvSpPr/>
          <p:nvPr/>
        </p:nvSpPr>
        <p:spPr>
          <a:xfrm>
            <a:off x="2860134" y="1152295"/>
            <a:ext cx="1004551" cy="190125"/>
          </a:xfrm>
          <a:prstGeom prst="roundRect">
            <a:avLst/>
          </a:prstGeom>
          <a:ln w="952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Photonic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 structure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896692" y="1898040"/>
            <a:ext cx="422317" cy="0"/>
          </a:xfrm>
          <a:prstGeom prst="straightConnector1">
            <a:avLst/>
          </a:prstGeom>
          <a:ln>
            <a:noFill/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à coins arrondis 74"/>
          <p:cNvSpPr/>
          <p:nvPr/>
        </p:nvSpPr>
        <p:spPr>
          <a:xfrm>
            <a:off x="1839015" y="2176455"/>
            <a:ext cx="1523395" cy="3862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  <a:cs typeface="Century Gothic"/>
              </a:rPr>
              <a:t>Improvement</a:t>
            </a:r>
            <a:r>
              <a:rPr lang="fr-FR" sz="800" dirty="0">
                <a:solidFill>
                  <a:schemeClr val="tx1"/>
                </a:solidFill>
                <a:latin typeface="+mj-lt"/>
                <a:cs typeface="Century Gothic"/>
              </a:rPr>
              <a:t> of PV </a:t>
            </a:r>
            <a:r>
              <a:rPr lang="fr-FR" sz="800" b="1" dirty="0" err="1">
                <a:solidFill>
                  <a:schemeClr val="tx1"/>
                </a:solidFill>
                <a:latin typeface="+mj-lt"/>
                <a:cs typeface="Century Gothic"/>
              </a:rPr>
              <a:t>efficiency</a:t>
            </a:r>
            <a:r>
              <a:rPr lang="fr-FR" sz="800" b="1" dirty="0">
                <a:solidFill>
                  <a:schemeClr val="tx1"/>
                </a:solidFill>
                <a:latin typeface="+mj-lt"/>
                <a:cs typeface="Century Gothic"/>
              </a:rPr>
              <a:t> </a:t>
            </a:r>
            <a:r>
              <a:rPr lang="fr-FR" sz="800" dirty="0" err="1">
                <a:solidFill>
                  <a:schemeClr val="tx1"/>
                </a:solidFill>
                <a:latin typeface="+mj-lt"/>
                <a:cs typeface="Century Gothic"/>
              </a:rPr>
              <a:t>through</a:t>
            </a:r>
            <a:r>
              <a:rPr lang="fr-FR" sz="800" dirty="0">
                <a:solidFill>
                  <a:schemeClr val="tx1"/>
                </a:solidFill>
                <a:latin typeface="+mj-lt"/>
                <a:cs typeface="Century Gothic"/>
              </a:rPr>
              <a:t> </a:t>
            </a:r>
            <a:r>
              <a:rPr lang="fr-FR" sz="800" b="1" dirty="0" err="1">
                <a:solidFill>
                  <a:schemeClr val="tx1"/>
                </a:solidFill>
                <a:latin typeface="+mj-lt"/>
                <a:cs typeface="Century Gothic"/>
              </a:rPr>
              <a:t>photonic</a:t>
            </a:r>
            <a:r>
              <a:rPr lang="fr-FR" sz="800" b="1" dirty="0">
                <a:solidFill>
                  <a:schemeClr val="tx1"/>
                </a:solidFill>
                <a:latin typeface="+mj-lt"/>
                <a:cs typeface="Century Gothic"/>
              </a:rPr>
              <a:t> </a:t>
            </a:r>
            <a:r>
              <a:rPr lang="fr-FR" sz="800" b="1" dirty="0" err="1">
                <a:solidFill>
                  <a:schemeClr val="tx1"/>
                </a:solidFill>
                <a:latin typeface="+mj-lt"/>
                <a:cs typeface="Century Gothic"/>
              </a:rPr>
              <a:t>effect</a:t>
            </a:r>
            <a:endParaRPr lang="fr-FR" sz="800" b="1" dirty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2561413" y="1607160"/>
            <a:ext cx="1610420" cy="3536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Optimization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 of </a:t>
            </a:r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light interaction </a:t>
            </a:r>
            <a:r>
              <a:rPr lang="fr-FR" sz="800" dirty="0" err="1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within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  <a:latin typeface="+mj-lt"/>
                <a:cs typeface="Century Gothic"/>
              </a:rPr>
              <a:t> the layer</a:t>
            </a: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3362410" y="1379305"/>
            <a:ext cx="195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3473177" y="2175980"/>
            <a:ext cx="1397312" cy="3876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800" dirty="0" err="1">
                <a:solidFill>
                  <a:schemeClr val="tx1"/>
                </a:solidFill>
                <a:latin typeface="+mj-lt"/>
                <a:cs typeface="Century Gothic"/>
              </a:rPr>
              <a:t>Tuning</a:t>
            </a:r>
            <a:r>
              <a:rPr lang="fr-BE" sz="800" dirty="0">
                <a:solidFill>
                  <a:schemeClr val="tx1"/>
                </a:solidFill>
                <a:latin typeface="+mj-lt"/>
                <a:cs typeface="Century Gothic"/>
              </a:rPr>
              <a:t> of </a:t>
            </a:r>
            <a:r>
              <a:rPr lang="fr-BE" sz="800" dirty="0" err="1">
                <a:solidFill>
                  <a:schemeClr val="tx1"/>
                </a:solidFill>
                <a:latin typeface="+mj-lt"/>
                <a:cs typeface="Century Gothic"/>
              </a:rPr>
              <a:t>cell</a:t>
            </a:r>
            <a:r>
              <a:rPr lang="fr-BE" sz="800" dirty="0">
                <a:solidFill>
                  <a:schemeClr val="tx1"/>
                </a:solidFill>
                <a:latin typeface="+mj-lt"/>
                <a:cs typeface="Century Gothic"/>
              </a:rPr>
              <a:t> </a:t>
            </a:r>
            <a:r>
              <a:rPr lang="fr-BE" sz="800" b="1" dirty="0">
                <a:solidFill>
                  <a:schemeClr val="tx1"/>
                </a:solidFill>
                <a:latin typeface="+mj-lt"/>
                <a:cs typeface="Century Gothic"/>
              </a:rPr>
              <a:t>coloration/</a:t>
            </a:r>
            <a:r>
              <a:rPr lang="fr-BE" sz="800" b="1" dirty="0" err="1">
                <a:solidFill>
                  <a:schemeClr val="tx1"/>
                </a:solidFill>
                <a:latin typeface="+mj-lt"/>
                <a:cs typeface="Century Gothic"/>
              </a:rPr>
              <a:t>transparency</a:t>
            </a:r>
            <a:endParaRPr lang="fr-FR" sz="800" b="1" dirty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2860134" y="1988918"/>
            <a:ext cx="289712" cy="164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3646462" y="1990024"/>
            <a:ext cx="277356" cy="143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Imag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5" y="3515081"/>
            <a:ext cx="1668309" cy="855598"/>
          </a:xfrm>
          <a:prstGeom prst="rect">
            <a:avLst/>
          </a:prstGeom>
        </p:spPr>
      </p:pic>
      <p:sp>
        <p:nvSpPr>
          <p:cNvPr id="110" name="Espace réservé du contenu 7"/>
          <p:cNvSpPr txBox="1">
            <a:spLocks/>
          </p:cNvSpPr>
          <p:nvPr/>
        </p:nvSpPr>
        <p:spPr>
          <a:xfrm>
            <a:off x="333419" y="3119588"/>
            <a:ext cx="5268102" cy="2225404"/>
          </a:xfrm>
          <a:prstGeom prst="rect">
            <a:avLst/>
          </a:prstGeom>
        </p:spPr>
        <p:txBody>
          <a:bodyPr>
            <a:noAutofit/>
          </a:bodyPr>
          <a:lstStyle>
            <a:lvl1pPr marL="1325594" indent="-1325594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12400" kern="1200">
                <a:solidFill>
                  <a:schemeClr val="tx1"/>
                </a:solidFill>
                <a:latin typeface="Avenir Book" charset="0"/>
                <a:ea typeface="+mn-ea"/>
                <a:cs typeface="+mn-cs"/>
              </a:defRPr>
            </a:lvl1pPr>
            <a:lvl2pPr marL="2872121" indent="-1104662" algn="l" defTabSz="1767460" rtl="0" eaLnBrk="1" latinLnBrk="0" hangingPunct="1">
              <a:spcBef>
                <a:spcPct val="20000"/>
              </a:spcBef>
              <a:buFont typeface="Arial"/>
              <a:buChar char="–"/>
              <a:defRPr sz="10800" kern="1200">
                <a:solidFill>
                  <a:schemeClr val="tx1"/>
                </a:solidFill>
                <a:latin typeface="Avenir Book" charset="0"/>
                <a:ea typeface="+mn-ea"/>
                <a:cs typeface="+mn-cs"/>
              </a:defRPr>
            </a:lvl2pPr>
            <a:lvl3pPr marL="4418649" indent="-883730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Avenir Book" charset="0"/>
                <a:ea typeface="+mn-ea"/>
                <a:cs typeface="+mn-cs"/>
              </a:defRPr>
            </a:lvl3pPr>
            <a:lvl4pPr marL="6186109" indent="-883730" algn="l" defTabSz="1767460" rtl="0" eaLnBrk="1" latinLnBrk="0" hangingPunct="1">
              <a:spcBef>
                <a:spcPct val="20000"/>
              </a:spcBef>
              <a:buFont typeface="Arial"/>
              <a:buChar char="–"/>
              <a:defRPr sz="7700" kern="1200">
                <a:solidFill>
                  <a:schemeClr val="tx1"/>
                </a:solidFill>
                <a:latin typeface="Avenir Book" charset="0"/>
                <a:ea typeface="+mn-ea"/>
                <a:cs typeface="+mn-cs"/>
              </a:defRPr>
            </a:lvl4pPr>
            <a:lvl5pPr marL="7953569" indent="-883730" algn="l" defTabSz="1767460" rtl="0" eaLnBrk="1" latinLnBrk="0" hangingPunct="1">
              <a:spcBef>
                <a:spcPct val="20000"/>
              </a:spcBef>
              <a:buFont typeface="Arial"/>
              <a:buChar char="»"/>
              <a:defRPr sz="7700" kern="1200">
                <a:solidFill>
                  <a:schemeClr val="tx1"/>
                </a:solidFill>
                <a:latin typeface="Avenir Book" charset="0"/>
                <a:ea typeface="+mn-ea"/>
                <a:cs typeface="+mn-cs"/>
              </a:defRPr>
            </a:lvl5pPr>
            <a:lvl6pPr marL="9721028" indent="-883730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88488" indent="-883730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5947" indent="-883730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3407" indent="-883730" algn="l" defTabSz="1767460" rtl="0" eaLnBrk="1" latinLnBrk="0" hangingPunct="1">
              <a:spcBef>
                <a:spcPct val="20000"/>
              </a:spcBef>
              <a:buFont typeface="Arial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900" b="1" dirty="0" err="1">
                <a:latin typeface="+mj-lt"/>
              </a:rPr>
              <a:t>Two-steps</a:t>
            </a:r>
            <a:r>
              <a:rPr lang="fr-FR" sz="900" b="1" dirty="0">
                <a:latin typeface="+mj-lt"/>
              </a:rPr>
              <a:t> </a:t>
            </a:r>
            <a:r>
              <a:rPr lang="fr-FR" sz="900" b="1" dirty="0" err="1">
                <a:latin typeface="+mj-lt"/>
              </a:rPr>
              <a:t>deposition</a:t>
            </a:r>
            <a:r>
              <a:rPr lang="fr-FR" sz="900" b="1" dirty="0">
                <a:latin typeface="+mj-lt"/>
              </a:rPr>
              <a:t>: </a:t>
            </a:r>
            <a:r>
              <a:rPr lang="fr-BE" sz="900" dirty="0">
                <a:latin typeface="+mj-lt"/>
              </a:rPr>
              <a:t>(PS </a:t>
            </a:r>
            <a:r>
              <a:rPr lang="fr-BE" sz="900" dirty="0" err="1">
                <a:latin typeface="+mj-lt"/>
              </a:rPr>
              <a:t>beads</a:t>
            </a:r>
            <a:r>
              <a:rPr lang="fr-BE" sz="900" dirty="0">
                <a:latin typeface="+mj-lt"/>
              </a:rPr>
              <a:t> layer </a:t>
            </a:r>
            <a:r>
              <a:rPr lang="en-US" sz="900" dirty="0">
                <a:latin typeface="+mj-lt"/>
              </a:rPr>
              <a:t>followed</a:t>
            </a:r>
            <a:r>
              <a:rPr lang="fr-BE" sz="900" dirty="0">
                <a:latin typeface="+mj-lt"/>
              </a:rPr>
              <a:t> by </a:t>
            </a:r>
            <a:r>
              <a:rPr lang="fr-BE" sz="900" dirty="0" err="1">
                <a:latin typeface="+mj-lt"/>
              </a:rPr>
              <a:t>perovskite</a:t>
            </a:r>
            <a:r>
              <a:rPr lang="fr-BE" sz="900" dirty="0">
                <a:latin typeface="+mj-lt"/>
              </a:rPr>
              <a:t> </a:t>
            </a:r>
            <a:r>
              <a:rPr lang="fr-BE" sz="900" dirty="0" err="1">
                <a:latin typeface="+mj-lt"/>
              </a:rPr>
              <a:t>precursor</a:t>
            </a:r>
            <a:r>
              <a:rPr lang="fr-BE" sz="900" dirty="0">
                <a:latin typeface="+mj-lt"/>
              </a:rPr>
              <a:t> infiltration</a:t>
            </a:r>
            <a:r>
              <a:rPr lang="fr-BE" sz="900" dirty="0" smtClean="0">
                <a:latin typeface="+mj-lt"/>
              </a:rPr>
              <a:t>) </a:t>
            </a:r>
            <a:endParaRPr lang="fr-FR" sz="800" b="1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r>
              <a:rPr lang="fr-FR" sz="800" dirty="0">
                <a:latin typeface="+mj-lt"/>
                <a:sym typeface="Wingdings 2"/>
              </a:rPr>
              <a:t>1) PS </a:t>
            </a:r>
            <a:r>
              <a:rPr lang="fr-FR" sz="800" dirty="0" err="1">
                <a:latin typeface="+mj-lt"/>
                <a:sym typeface="Wingdings 2"/>
              </a:rPr>
              <a:t>beads</a:t>
            </a:r>
            <a:r>
              <a:rPr lang="fr-FR" sz="800" dirty="0">
                <a:latin typeface="+mj-lt"/>
                <a:sym typeface="Wingdings 2"/>
              </a:rPr>
              <a:t> as </a:t>
            </a:r>
            <a:r>
              <a:rPr lang="fr-FR" sz="800" dirty="0" err="1">
                <a:latin typeface="+mj-lt"/>
                <a:sym typeface="Wingdings 2"/>
              </a:rPr>
              <a:t>structuring</a:t>
            </a:r>
            <a:r>
              <a:rPr lang="fr-FR" sz="800" dirty="0">
                <a:latin typeface="+mj-lt"/>
                <a:sym typeface="Wingdings 2"/>
              </a:rPr>
              <a:t> agent</a:t>
            </a: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 smtClean="0">
              <a:latin typeface="+mj-lt"/>
              <a:sym typeface="Wingdings 2"/>
            </a:endParaRPr>
          </a:p>
          <a:p>
            <a:pPr marL="0" indent="0">
              <a:buFont typeface="Arial"/>
              <a:buNone/>
            </a:pPr>
            <a:endParaRPr lang="fr-FR" sz="700" dirty="0">
              <a:latin typeface="+mj-lt"/>
              <a:sym typeface="Wingdings 2"/>
            </a:endParaRPr>
          </a:p>
          <a:p>
            <a:pPr marL="0" indent="0">
              <a:buNone/>
            </a:pPr>
            <a:r>
              <a:rPr lang="fr-FR" sz="800" dirty="0">
                <a:latin typeface="+mj-lt"/>
                <a:sym typeface="Wingdings 2"/>
              </a:rPr>
              <a:t>2) </a:t>
            </a:r>
            <a:r>
              <a:rPr lang="fr-FR" sz="800" dirty="0" err="1">
                <a:latin typeface="+mj-lt"/>
                <a:sym typeface="Wingdings 2"/>
              </a:rPr>
              <a:t>Precursor</a:t>
            </a:r>
            <a:r>
              <a:rPr lang="fr-FR" sz="800" dirty="0">
                <a:latin typeface="+mj-lt"/>
                <a:sym typeface="Wingdings 2"/>
              </a:rPr>
              <a:t> solution infiltration and PS </a:t>
            </a:r>
            <a:r>
              <a:rPr lang="fr-FR" sz="800" dirty="0" err="1">
                <a:latin typeface="+mj-lt"/>
                <a:sym typeface="Wingdings 2"/>
              </a:rPr>
              <a:t>beads</a:t>
            </a:r>
            <a:r>
              <a:rPr lang="fr-FR" sz="800" dirty="0">
                <a:latin typeface="+mj-lt"/>
                <a:sym typeface="Wingdings 2"/>
              </a:rPr>
              <a:t> </a:t>
            </a:r>
            <a:r>
              <a:rPr lang="fr-FR" sz="800" dirty="0" err="1">
                <a:latin typeface="+mj-lt"/>
                <a:sym typeface="Wingdings 2"/>
              </a:rPr>
              <a:t>elimination</a:t>
            </a:r>
            <a:endParaRPr lang="fr-FR" sz="800" dirty="0">
              <a:latin typeface="+mj-lt"/>
              <a:sym typeface="Wingdings 2"/>
            </a:endParaRPr>
          </a:p>
          <a:p>
            <a:pPr marL="0" indent="0">
              <a:buNone/>
            </a:pPr>
            <a:r>
              <a:rPr lang="fr-FR" sz="800" dirty="0">
                <a:latin typeface="+mj-lt"/>
                <a:sym typeface="Wingdings 2"/>
              </a:rPr>
              <a:t>     </a:t>
            </a:r>
            <a:r>
              <a:rPr lang="fr-FR" sz="800" dirty="0">
                <a:latin typeface="+mj-lt"/>
                <a:sym typeface="Wingdings" panose="05000000000000000000" pitchFamily="2" charset="2"/>
              </a:rPr>
              <a:t> </a:t>
            </a:r>
            <a:r>
              <a:rPr lang="fr-FR" sz="800" dirty="0">
                <a:latin typeface="+mj-lt"/>
                <a:sym typeface="Wingdings 2"/>
              </a:rPr>
              <a:t> CH</a:t>
            </a:r>
            <a:r>
              <a:rPr lang="fr-FR" sz="800" baseline="-25000" dirty="0">
                <a:latin typeface="+mj-lt"/>
                <a:sym typeface="Wingdings 2"/>
              </a:rPr>
              <a:t>3</a:t>
            </a:r>
            <a:r>
              <a:rPr lang="fr-FR" sz="800" dirty="0">
                <a:latin typeface="+mj-lt"/>
                <a:sym typeface="Wingdings 2"/>
              </a:rPr>
              <a:t>NH</a:t>
            </a:r>
            <a:r>
              <a:rPr lang="fr-FR" sz="800" baseline="-25000" dirty="0">
                <a:latin typeface="+mj-lt"/>
                <a:sym typeface="Wingdings 2"/>
              </a:rPr>
              <a:t>3</a:t>
            </a:r>
            <a:r>
              <a:rPr lang="fr-FR" sz="800" dirty="0">
                <a:latin typeface="+mj-lt"/>
                <a:sym typeface="Wingdings 2"/>
              </a:rPr>
              <a:t>PbI</a:t>
            </a:r>
            <a:r>
              <a:rPr lang="fr-FR" sz="800" baseline="-25000" dirty="0">
                <a:latin typeface="+mj-lt"/>
                <a:sym typeface="Wingdings 2"/>
              </a:rPr>
              <a:t>3</a:t>
            </a:r>
            <a:r>
              <a:rPr lang="fr-FR" sz="800" dirty="0">
                <a:latin typeface="+mj-lt"/>
                <a:sym typeface="Wingdings 2"/>
              </a:rPr>
              <a:t> </a:t>
            </a:r>
            <a:r>
              <a:rPr lang="fr-FR" sz="800" dirty="0" err="1" smtClean="0">
                <a:latin typeface="+mj-lt"/>
                <a:sym typeface="Wingdings 2"/>
              </a:rPr>
              <a:t>perovskite</a:t>
            </a:r>
            <a:r>
              <a:rPr lang="fr-FR" sz="800" dirty="0" smtClean="0">
                <a:latin typeface="+mj-lt"/>
                <a:sym typeface="Wingdings 2"/>
              </a:rPr>
              <a:t> </a:t>
            </a:r>
            <a:r>
              <a:rPr lang="fr-FR" sz="800" dirty="0">
                <a:latin typeface="+mj-lt"/>
                <a:sym typeface="Wingdings 2"/>
              </a:rPr>
              <a:t>inverse-</a:t>
            </a:r>
            <a:r>
              <a:rPr lang="fr-FR" sz="800" dirty="0" err="1">
                <a:latin typeface="+mj-lt"/>
                <a:sym typeface="Wingdings 2"/>
              </a:rPr>
              <a:t>opal</a:t>
            </a:r>
            <a:r>
              <a:rPr lang="fr-FR" sz="800" dirty="0">
                <a:latin typeface="+mj-lt"/>
                <a:sym typeface="Wingdings 2"/>
              </a:rPr>
              <a:t> </a:t>
            </a:r>
            <a:r>
              <a:rPr lang="fr-FR" sz="800" dirty="0" err="1">
                <a:latin typeface="+mj-lt"/>
                <a:sym typeface="Wingdings 2"/>
              </a:rPr>
              <a:t>porous</a:t>
            </a:r>
            <a:r>
              <a:rPr lang="fr-FR" sz="800" dirty="0">
                <a:latin typeface="+mj-lt"/>
                <a:sym typeface="Wingdings 2"/>
              </a:rPr>
              <a:t> layer</a:t>
            </a:r>
          </a:p>
          <a:p>
            <a:pPr algn="ctr">
              <a:buFont typeface="Arial"/>
              <a:buNone/>
            </a:pPr>
            <a:endParaRPr lang="fr-FR" sz="700" baseline="-25000" dirty="0">
              <a:latin typeface="+mj-lt"/>
              <a:sym typeface="Wingdings 3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2312706" y="3404367"/>
            <a:ext cx="3065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/>
              <a:t>Experimental</a:t>
            </a:r>
            <a:r>
              <a:rPr lang="fr-BE" sz="800" b="1" dirty="0"/>
              <a:t> settings: </a:t>
            </a:r>
          </a:p>
          <a:p>
            <a:pPr marL="171450" indent="-171450">
              <a:buFont typeface="Arial" charset="0"/>
              <a:buChar char="•"/>
            </a:pPr>
            <a:r>
              <a:rPr lang="fr-BE" sz="800" dirty="0"/>
              <a:t>PS </a:t>
            </a:r>
            <a:r>
              <a:rPr lang="fr-BE" sz="800" dirty="0" err="1"/>
              <a:t>beads</a:t>
            </a:r>
            <a:r>
              <a:rPr lang="fr-BE" sz="800" dirty="0"/>
              <a:t> suspension: </a:t>
            </a:r>
            <a:r>
              <a:rPr lang="fr-BE" sz="800" dirty="0" smtClean="0"/>
              <a:t>10 % </a:t>
            </a:r>
            <a:r>
              <a:rPr lang="fr-BE" sz="800" dirty="0"/>
              <a:t>vol. </a:t>
            </a:r>
          </a:p>
          <a:p>
            <a:r>
              <a:rPr lang="fr-BE" sz="800" dirty="0"/>
              <a:t>        in H</a:t>
            </a:r>
            <a:r>
              <a:rPr lang="fr-BE" sz="800" baseline="-25000" dirty="0"/>
              <a:t>2</a:t>
            </a:r>
            <a:r>
              <a:rPr lang="fr-BE" sz="800" dirty="0"/>
              <a:t>O/i-</a:t>
            </a:r>
            <a:r>
              <a:rPr lang="fr-BE" sz="800" dirty="0" err="1"/>
              <a:t>PrOH</a:t>
            </a:r>
            <a:r>
              <a:rPr lang="fr-BE" sz="800" dirty="0"/>
              <a:t> 50/50 vol. </a:t>
            </a:r>
          </a:p>
          <a:p>
            <a:pPr marL="171450" indent="-171450">
              <a:buFont typeface="Arial" charset="0"/>
              <a:buChar char="•"/>
            </a:pPr>
            <a:r>
              <a:rPr lang="fr-BE" sz="800" dirty="0"/>
              <a:t>PS </a:t>
            </a:r>
            <a:r>
              <a:rPr lang="fr-BE" sz="800" dirty="0" err="1"/>
              <a:t>beads</a:t>
            </a:r>
            <a:r>
              <a:rPr lang="fr-BE" sz="800" dirty="0"/>
              <a:t> </a:t>
            </a:r>
            <a:r>
              <a:rPr lang="fr-BE" sz="800" dirty="0" err="1"/>
              <a:t>diameter</a:t>
            </a:r>
            <a:r>
              <a:rPr lang="fr-BE" sz="800" dirty="0"/>
              <a:t>: </a:t>
            </a:r>
            <a:r>
              <a:rPr lang="fr-BE" sz="800" dirty="0" smtClean="0"/>
              <a:t>300 nm</a:t>
            </a:r>
            <a:r>
              <a:rPr lang="fr-BE" sz="800" dirty="0"/>
              <a:t>, </a:t>
            </a:r>
            <a:r>
              <a:rPr lang="fr-BE" sz="800" dirty="0" smtClean="0"/>
              <a:t>540 nm</a:t>
            </a:r>
            <a:r>
              <a:rPr lang="fr-BE" sz="800" dirty="0"/>
              <a:t>,</a:t>
            </a:r>
          </a:p>
          <a:p>
            <a:r>
              <a:rPr lang="fr-BE" sz="800" dirty="0"/>
              <a:t>        </a:t>
            </a:r>
            <a:r>
              <a:rPr lang="fr-BE" sz="800" dirty="0" smtClean="0"/>
              <a:t>810 nm</a:t>
            </a:r>
            <a:r>
              <a:rPr lang="fr-BE" sz="800" dirty="0"/>
              <a:t>, </a:t>
            </a:r>
            <a:r>
              <a:rPr lang="fr-BE" sz="800" dirty="0" smtClean="0"/>
              <a:t>1000 nm </a:t>
            </a:r>
            <a:r>
              <a:rPr lang="fr-BE" sz="800" dirty="0"/>
              <a:t>or </a:t>
            </a:r>
            <a:r>
              <a:rPr lang="fr-BE" sz="800" dirty="0" smtClean="0"/>
              <a:t>2100 nm</a:t>
            </a:r>
            <a:endParaRPr lang="fr-BE" sz="800" dirty="0"/>
          </a:p>
          <a:p>
            <a:pPr marL="171450" indent="-171450">
              <a:buFont typeface="Arial" charset="0"/>
              <a:buChar char="•"/>
            </a:pPr>
            <a:r>
              <a:rPr lang="fr-BE" sz="800" dirty="0"/>
              <a:t>Spin-</a:t>
            </a:r>
            <a:r>
              <a:rPr lang="fr-BE" sz="800" dirty="0" err="1"/>
              <a:t>coating</a:t>
            </a:r>
            <a:r>
              <a:rPr lang="fr-BE" sz="800" dirty="0"/>
              <a:t> </a:t>
            </a:r>
            <a:r>
              <a:rPr lang="fr-BE" sz="800" dirty="0" err="1"/>
              <a:t>parameters</a:t>
            </a:r>
            <a:r>
              <a:rPr lang="fr-BE" sz="800" dirty="0"/>
              <a:t> : </a:t>
            </a:r>
            <a:r>
              <a:rPr lang="fr-BE" sz="800" dirty="0" smtClean="0"/>
              <a:t>1000 RPM 30 s</a:t>
            </a:r>
            <a:endParaRPr lang="fr-BE" sz="800" dirty="0"/>
          </a:p>
          <a:p>
            <a:pPr marL="171450" indent="-171450">
              <a:buFont typeface="Arial" charset="0"/>
              <a:buChar char="•"/>
            </a:pPr>
            <a:r>
              <a:rPr lang="fr-BE" sz="800" dirty="0"/>
              <a:t>Stabilisation: 70°C 30min</a:t>
            </a:r>
            <a:endParaRPr lang="fr-FR" sz="800" dirty="0"/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4" y="4871852"/>
            <a:ext cx="2629686" cy="823786"/>
          </a:xfrm>
          <a:prstGeom prst="rect">
            <a:avLst/>
          </a:prstGeom>
        </p:spPr>
      </p:pic>
      <p:sp>
        <p:nvSpPr>
          <p:cNvPr id="119" name="ZoneTexte 118"/>
          <p:cNvSpPr txBox="1"/>
          <p:nvPr/>
        </p:nvSpPr>
        <p:spPr>
          <a:xfrm>
            <a:off x="1107818" y="4875677"/>
            <a:ext cx="7383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600" dirty="0" err="1">
                <a:solidFill>
                  <a:srgbClr val="FFC000"/>
                </a:solidFill>
              </a:rPr>
              <a:t>Perovskite</a:t>
            </a:r>
            <a:r>
              <a:rPr lang="fr-BE" sz="600" dirty="0">
                <a:solidFill>
                  <a:srgbClr val="FFC000"/>
                </a:solidFill>
              </a:rPr>
              <a:t> </a:t>
            </a:r>
          </a:p>
          <a:p>
            <a:r>
              <a:rPr lang="fr-BE" sz="600" dirty="0" err="1">
                <a:solidFill>
                  <a:srgbClr val="FFC000"/>
                </a:solidFill>
              </a:rPr>
              <a:t>precursor</a:t>
            </a:r>
            <a:endParaRPr lang="fr-FR" sz="600" dirty="0">
              <a:solidFill>
                <a:srgbClr val="FFC000"/>
              </a:solidFill>
            </a:endParaRP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21967" r="15816" b="12003"/>
          <a:stretch/>
        </p:blipFill>
        <p:spPr>
          <a:xfrm>
            <a:off x="4481448" y="7370551"/>
            <a:ext cx="1015174" cy="733110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01" y="7370551"/>
            <a:ext cx="969517" cy="733110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551131" y="6041213"/>
            <a:ext cx="2484035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fr-FR" sz="800" dirty="0">
                <a:sym typeface="Wingdings 2"/>
              </a:rPr>
              <a:t>CH</a:t>
            </a:r>
            <a:r>
              <a:rPr lang="fr-FR" sz="800" baseline="-25000" dirty="0">
                <a:sym typeface="Wingdings 2"/>
              </a:rPr>
              <a:t>3</a:t>
            </a:r>
            <a:r>
              <a:rPr lang="fr-FR" sz="800" dirty="0">
                <a:sym typeface="Wingdings 2"/>
              </a:rPr>
              <a:t>NH</a:t>
            </a:r>
            <a:r>
              <a:rPr lang="fr-FR" sz="800" baseline="-25000" dirty="0">
                <a:sym typeface="Wingdings 2"/>
              </a:rPr>
              <a:t>3</a:t>
            </a:r>
            <a:r>
              <a:rPr lang="fr-FR" sz="800" dirty="0">
                <a:sym typeface="Wingdings 2"/>
              </a:rPr>
              <a:t>PbI</a:t>
            </a:r>
            <a:r>
              <a:rPr lang="fr-FR" sz="800" baseline="-25000" dirty="0">
                <a:sym typeface="Wingdings 2"/>
              </a:rPr>
              <a:t>3</a:t>
            </a:r>
            <a:r>
              <a:rPr lang="fr-BE" sz="800" dirty="0"/>
              <a:t> </a:t>
            </a:r>
            <a:r>
              <a:rPr lang="fr-BE" sz="800" dirty="0" err="1"/>
              <a:t>precursor</a:t>
            </a:r>
            <a:r>
              <a:rPr lang="fr-BE" sz="800" dirty="0"/>
              <a:t>: PbI</a:t>
            </a:r>
            <a:r>
              <a:rPr lang="fr-BE" sz="800" baseline="-25000" dirty="0"/>
              <a:t>2</a:t>
            </a:r>
            <a:r>
              <a:rPr lang="fr-BE" sz="800" dirty="0"/>
              <a:t> + MAI 0.7 M in </a:t>
            </a:r>
            <a:r>
              <a:rPr lang="fr-BE" sz="800" dirty="0" smtClean="0"/>
              <a:t>DMSO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fr-BE" sz="800" dirty="0" smtClean="0"/>
              <a:t>Spin-</a:t>
            </a:r>
            <a:r>
              <a:rPr lang="fr-BE" sz="800" dirty="0" err="1" smtClean="0"/>
              <a:t>coating</a:t>
            </a:r>
            <a:r>
              <a:rPr lang="fr-BE" sz="800" dirty="0" smtClean="0"/>
              <a:t> </a:t>
            </a:r>
            <a:r>
              <a:rPr lang="fr-BE" sz="800" dirty="0" err="1"/>
              <a:t>parameters</a:t>
            </a:r>
            <a:r>
              <a:rPr lang="fr-BE" sz="800" dirty="0"/>
              <a:t>: 2000RPM 30s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fr-BE" sz="800" dirty="0"/>
              <a:t>Stabilisation: 100°C 1h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fr-BE" sz="800" dirty="0" err="1"/>
              <a:t>Beads</a:t>
            </a:r>
            <a:r>
              <a:rPr lang="fr-BE" sz="800" dirty="0"/>
              <a:t> </a:t>
            </a:r>
            <a:r>
              <a:rPr lang="fr-BE" sz="800" dirty="0" err="1"/>
              <a:t>elimination</a:t>
            </a:r>
            <a:r>
              <a:rPr lang="fr-BE" sz="800" dirty="0"/>
              <a:t>: </a:t>
            </a:r>
            <a:r>
              <a:rPr lang="fr-BE" sz="800" dirty="0" err="1"/>
              <a:t>Toluene</a:t>
            </a:r>
            <a:r>
              <a:rPr lang="fr-BE" sz="800" dirty="0"/>
              <a:t> </a:t>
            </a:r>
            <a:r>
              <a:rPr lang="fr-BE" sz="800" dirty="0" err="1"/>
              <a:t>washing</a:t>
            </a:r>
            <a:r>
              <a:rPr lang="fr-BE" sz="800" dirty="0"/>
              <a:t> </a:t>
            </a:r>
            <a:r>
              <a:rPr lang="fr-BE" sz="800" dirty="0" smtClean="0"/>
              <a:t>2 min</a:t>
            </a:r>
            <a:endParaRPr lang="fr-FR" sz="800" dirty="0"/>
          </a:p>
          <a:p>
            <a:endParaRPr lang="fr-FR" dirty="0"/>
          </a:p>
        </p:txBody>
      </p:sp>
      <p:sp>
        <p:nvSpPr>
          <p:cNvPr id="135" name="ZoneTexte 134"/>
          <p:cNvSpPr txBox="1"/>
          <p:nvPr/>
        </p:nvSpPr>
        <p:spPr>
          <a:xfrm>
            <a:off x="787687" y="7853704"/>
            <a:ext cx="39754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800" dirty="0" err="1" smtClean="0"/>
              <a:t>Photovoltaic</a:t>
            </a:r>
            <a:r>
              <a:rPr lang="fr-FR" sz="800" dirty="0" smtClean="0"/>
              <a:t> </a:t>
            </a:r>
            <a:r>
              <a:rPr lang="fr-FR" sz="800" dirty="0" err="1" smtClean="0"/>
              <a:t>efficiency</a:t>
            </a:r>
            <a:r>
              <a:rPr lang="fr-FR" sz="800" dirty="0" smtClean="0"/>
              <a:t> </a:t>
            </a:r>
            <a:r>
              <a:rPr lang="fr-FR" sz="800" dirty="0" err="1"/>
              <a:t>improvement</a:t>
            </a:r>
            <a:r>
              <a:rPr lang="fr-FR" sz="800" dirty="0"/>
              <a:t> </a:t>
            </a:r>
            <a:r>
              <a:rPr lang="fr-FR" sz="800" dirty="0" err="1"/>
              <a:t>with</a:t>
            </a:r>
            <a:r>
              <a:rPr lang="fr-FR" sz="800" dirty="0"/>
              <a:t> PS </a:t>
            </a:r>
            <a:r>
              <a:rPr lang="fr-FR" sz="800" dirty="0" err="1"/>
              <a:t>bead</a:t>
            </a:r>
            <a:r>
              <a:rPr lang="fr-FR" sz="800" dirty="0"/>
              <a:t> </a:t>
            </a:r>
            <a:r>
              <a:rPr lang="fr-FR" sz="800" dirty="0" err="1"/>
              <a:t>diameters</a:t>
            </a:r>
            <a:r>
              <a:rPr lang="fr-FR" sz="800" dirty="0"/>
              <a:t>  </a:t>
            </a:r>
          </a:p>
          <a:p>
            <a:pPr marL="171450" indent="-171450">
              <a:buFontTx/>
              <a:buChar char="-"/>
            </a:pPr>
            <a:r>
              <a:rPr lang="fr-FR" sz="800" dirty="0" err="1" smtClean="0"/>
              <a:t>Photovoltaic</a:t>
            </a:r>
            <a:r>
              <a:rPr lang="fr-FR" sz="800" dirty="0" smtClean="0"/>
              <a:t> </a:t>
            </a:r>
            <a:r>
              <a:rPr lang="fr-FR" sz="800" dirty="0" err="1" smtClean="0"/>
              <a:t>efficiency</a:t>
            </a:r>
            <a:r>
              <a:rPr lang="fr-FR" sz="800" dirty="0" smtClean="0"/>
              <a:t> </a:t>
            </a:r>
            <a:r>
              <a:rPr lang="fr-FR" sz="800" dirty="0" err="1"/>
              <a:t>improvement</a:t>
            </a:r>
            <a:r>
              <a:rPr lang="fr-FR" sz="800" dirty="0"/>
              <a:t> due to </a:t>
            </a:r>
            <a:r>
              <a:rPr lang="nl-BE" sz="800" dirty="0"/>
              <a:t>3D </a:t>
            </a:r>
            <a:r>
              <a:rPr lang="nl-BE" sz="800" dirty="0" smtClean="0"/>
              <a:t>structuration</a:t>
            </a:r>
          </a:p>
          <a:p>
            <a:pPr marL="171450" indent="-171450">
              <a:buFontTx/>
              <a:buChar char="-"/>
            </a:pPr>
            <a:r>
              <a:rPr lang="fr-FR" sz="800" dirty="0" smtClean="0"/>
              <a:t>Coloration </a:t>
            </a:r>
            <a:r>
              <a:rPr lang="fr-FR" sz="800" dirty="0"/>
              <a:t>of </a:t>
            </a:r>
            <a:r>
              <a:rPr lang="fr-FR" sz="800" dirty="0" err="1"/>
              <a:t>illuminated</a:t>
            </a:r>
            <a:r>
              <a:rPr lang="fr-FR" sz="800" dirty="0"/>
              <a:t> films </a:t>
            </a:r>
            <a:r>
              <a:rPr lang="fr-FR" sz="800" dirty="0" smtClean="0"/>
              <a:t>on </a:t>
            </a:r>
            <a:r>
              <a:rPr lang="fr-FR" sz="800" dirty="0" err="1"/>
              <a:t>silicon</a:t>
            </a:r>
            <a:r>
              <a:rPr lang="fr-FR" sz="800" dirty="0"/>
              <a:t> </a:t>
            </a:r>
            <a:r>
              <a:rPr lang="fr-FR" sz="800" dirty="0" err="1"/>
              <a:t>substrates</a:t>
            </a:r>
            <a:endParaRPr lang="fr-FR" sz="800" dirty="0"/>
          </a:p>
          <a:p>
            <a:pPr marL="171450" indent="-171450">
              <a:buFontTx/>
              <a:buChar char="-"/>
            </a:pPr>
            <a:endParaRPr lang="fr-FR" sz="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ZoneTexte 141"/>
              <p:cNvSpPr txBox="1"/>
              <p:nvPr/>
            </p:nvSpPr>
            <p:spPr>
              <a:xfrm>
                <a:off x="608321" y="8706260"/>
                <a:ext cx="499369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smtClean="0"/>
                  <a:t>Coloration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900">
                        <a:latin typeface="Cambria Math" charset="0"/>
                        <a:ea typeface="Cambria Math" charset="0"/>
                        <a:cs typeface="Cambria Math" charset="0"/>
                      </a:rPr>
                      <m:t>η</m:t>
                    </m:r>
                    <m:r>
                      <a:rPr lang="fr-FR" sz="9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fr-FR" sz="900" dirty="0" err="1" smtClean="0"/>
                  <a:t>improvement</a:t>
                </a:r>
                <a:r>
                  <a:rPr lang="fr-FR" sz="900" dirty="0"/>
                  <a:t> </a:t>
                </a:r>
                <a:r>
                  <a:rPr lang="fr-FR" sz="900" dirty="0" err="1" smtClean="0"/>
                  <a:t>with</a:t>
                </a:r>
                <a:r>
                  <a:rPr lang="fr-FR" sz="900" dirty="0" smtClean="0"/>
                  <a:t> </a:t>
                </a:r>
                <a:r>
                  <a:rPr lang="fr-FR" sz="900" dirty="0"/>
                  <a:t>3D </a:t>
                </a:r>
                <a:r>
                  <a:rPr lang="fr-FR" sz="900" dirty="0" smtClean="0"/>
                  <a:t>structuration</a:t>
                </a:r>
                <a:endParaRPr lang="fr-FR" sz="900" dirty="0"/>
              </a:p>
            </p:txBody>
          </p:sp>
        </mc:Choice>
        <mc:Fallback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21" y="8706260"/>
                <a:ext cx="4993693" cy="230832"/>
              </a:xfrm>
              <a:prstGeom prst="rect">
                <a:avLst/>
              </a:prstGeom>
              <a:blipFill rotWithShape="0">
                <a:blip r:embed="rId10"/>
                <a:stretch>
                  <a:fillRect t="-65789" b="-89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ctangle 142"/>
          <p:cNvSpPr/>
          <p:nvPr/>
        </p:nvSpPr>
        <p:spPr>
          <a:xfrm>
            <a:off x="413137" y="8708578"/>
            <a:ext cx="285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>
                <a:solidFill>
                  <a:srgbClr val="30B13D"/>
                </a:solidFill>
                <a:sym typeface="Wingdings" panose="05000000000000000000" pitchFamily="2" charset="2"/>
              </a:rPr>
              <a:t></a:t>
            </a:r>
            <a:endParaRPr lang="fr-FR" sz="10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483790" y="5829567"/>
            <a:ext cx="11576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dirty="0"/>
              <a:t> </a:t>
            </a:r>
            <a:r>
              <a:rPr lang="fr-BE" sz="800" b="1" dirty="0" err="1"/>
              <a:t>Experimental</a:t>
            </a:r>
            <a:r>
              <a:rPr lang="fr-BE" sz="800" b="1" dirty="0"/>
              <a:t> settings: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12" y="4416830"/>
            <a:ext cx="1054218" cy="79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37" y="5250920"/>
            <a:ext cx="1061962" cy="79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2" y="5245468"/>
            <a:ext cx="1054218" cy="79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06" y="6089428"/>
            <a:ext cx="1053624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12" y="6089428"/>
            <a:ext cx="1054218" cy="7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45" y="4416829"/>
            <a:ext cx="571164" cy="43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66" y="5251229"/>
            <a:ext cx="571164" cy="43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28" y="5245467"/>
            <a:ext cx="569892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18" y="6089428"/>
            <a:ext cx="567360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45" y="6089428"/>
            <a:ext cx="569892" cy="432000"/>
          </a:xfrm>
          <a:prstGeom prst="rect">
            <a:avLst/>
          </a:prstGeom>
        </p:spPr>
      </p:pic>
      <p:sp>
        <p:nvSpPr>
          <p:cNvPr id="90" name="Flèche vers la droite 89"/>
          <p:cNvSpPr/>
          <p:nvPr/>
        </p:nvSpPr>
        <p:spPr>
          <a:xfrm>
            <a:off x="410451" y="7585665"/>
            <a:ext cx="3611584" cy="341001"/>
          </a:xfrm>
          <a:prstGeom prst="rightArrow">
            <a:avLst>
              <a:gd name="adj1" fmla="val 50000"/>
              <a:gd name="adj2" fmla="val 45944"/>
            </a:avLst>
          </a:prstGeom>
          <a:gradFill flip="none" rotWithShape="1">
            <a:gsLst>
              <a:gs pos="100000">
                <a:srgbClr val="30B13D"/>
              </a:gs>
              <a:gs pos="12000">
                <a:srgbClr val="30B13D">
                  <a:tint val="44500"/>
                  <a:satMod val="160000"/>
                </a:srgbClr>
              </a:gs>
              <a:gs pos="100000">
                <a:srgbClr val="30B13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30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436313" y="7638218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0.1 %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>
            <a:off x="855973" y="7645490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</a:t>
            </a:r>
            <a:r>
              <a:rPr lang="fr-FR" sz="800" dirty="0"/>
              <a:t>.</a:t>
            </a:r>
            <a:r>
              <a:rPr lang="fr-FR" sz="800" dirty="0" smtClean="0"/>
              <a:t>0 %</a:t>
            </a:r>
            <a:endParaRPr lang="fr-FR" sz="800" dirty="0"/>
          </a:p>
        </p:txBody>
      </p:sp>
      <p:sp>
        <p:nvSpPr>
          <p:cNvPr id="92" name="ZoneTexte 91"/>
          <p:cNvSpPr txBox="1"/>
          <p:nvPr/>
        </p:nvSpPr>
        <p:spPr>
          <a:xfrm>
            <a:off x="1313999" y="7638218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</a:t>
            </a:r>
            <a:r>
              <a:rPr lang="fr-FR" sz="800" dirty="0"/>
              <a:t>.</a:t>
            </a:r>
            <a:r>
              <a:rPr lang="fr-FR" sz="800" dirty="0" smtClean="0"/>
              <a:t>1 %</a:t>
            </a:r>
            <a:endParaRPr lang="fr-FR" sz="800" dirty="0"/>
          </a:p>
        </p:txBody>
      </p:sp>
      <p:sp>
        <p:nvSpPr>
          <p:cNvPr id="93" name="Flèche vers la droite 92"/>
          <p:cNvSpPr/>
          <p:nvPr/>
        </p:nvSpPr>
        <p:spPr>
          <a:xfrm>
            <a:off x="404161" y="7294427"/>
            <a:ext cx="3665860" cy="360232"/>
          </a:xfrm>
          <a:prstGeom prst="rightArrow">
            <a:avLst>
              <a:gd name="adj1" fmla="val 50000"/>
              <a:gd name="adj2" fmla="val 51307"/>
            </a:avLst>
          </a:prstGeom>
          <a:gradFill flip="none" rotWithShape="1">
            <a:gsLst>
              <a:gs pos="100000">
                <a:srgbClr val="30B13D"/>
              </a:gs>
              <a:gs pos="12000">
                <a:srgbClr val="30B13D">
                  <a:tint val="44500"/>
                  <a:satMod val="160000"/>
                </a:srgbClr>
              </a:gs>
              <a:gs pos="100000">
                <a:srgbClr val="30B13D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30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ZoneTexte 94"/>
          <p:cNvSpPr txBox="1"/>
          <p:nvPr/>
        </p:nvSpPr>
        <p:spPr>
          <a:xfrm>
            <a:off x="1768578" y="7634973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1.9 %</a:t>
            </a:r>
            <a:endParaRPr lang="fr-FR" sz="800" dirty="0"/>
          </a:p>
        </p:txBody>
      </p:sp>
      <p:sp>
        <p:nvSpPr>
          <p:cNvPr id="96" name="ZoneTexte 95"/>
          <p:cNvSpPr txBox="1"/>
          <p:nvPr/>
        </p:nvSpPr>
        <p:spPr>
          <a:xfrm>
            <a:off x="2232032" y="7632672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0.8 %</a:t>
            </a:r>
            <a:endParaRPr lang="fr-FR" sz="800" dirty="0"/>
          </a:p>
        </p:txBody>
      </p:sp>
      <p:sp>
        <p:nvSpPr>
          <p:cNvPr id="97" name="ZoneTexte 96"/>
          <p:cNvSpPr txBox="1"/>
          <p:nvPr/>
        </p:nvSpPr>
        <p:spPr>
          <a:xfrm>
            <a:off x="2728607" y="7638718"/>
            <a:ext cx="94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2.3 %</a:t>
            </a:r>
            <a:endParaRPr lang="fr-FR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3302935" y="7340194"/>
                <a:ext cx="108513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9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⊘</m:t>
                    </m:r>
                  </m:oMath>
                </a14:m>
                <a:r>
                  <a:rPr lang="nl-BE" sz="900" dirty="0">
                    <a:solidFill>
                      <a:schemeClr val="bg1"/>
                    </a:solidFill>
                  </a:rPr>
                  <a:t> </a:t>
                </a:r>
                <a:r>
                  <a:rPr lang="nl-BE" sz="900" dirty="0" smtClean="0">
                    <a:solidFill>
                      <a:schemeClr val="bg1"/>
                    </a:solidFill>
                  </a:rPr>
                  <a:t>PS beads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35" y="7340194"/>
                <a:ext cx="1085134" cy="230832"/>
              </a:xfrm>
              <a:prstGeom prst="rect">
                <a:avLst/>
              </a:prstGeom>
              <a:blipFill rotWithShape="0">
                <a:blip r:embed="rId2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ZoneTexte 87"/>
          <p:cNvSpPr txBox="1"/>
          <p:nvPr/>
        </p:nvSpPr>
        <p:spPr>
          <a:xfrm>
            <a:off x="411770" y="7355582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DENSE</a:t>
            </a:r>
            <a:endParaRPr lang="fr-FR" sz="800" dirty="0"/>
          </a:p>
        </p:txBody>
      </p:sp>
      <p:sp>
        <p:nvSpPr>
          <p:cNvPr id="70" name="ZoneTexte 69"/>
          <p:cNvSpPr txBox="1"/>
          <p:nvPr/>
        </p:nvSpPr>
        <p:spPr>
          <a:xfrm>
            <a:off x="826968" y="7360216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PS 300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1288480" y="7363344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PS </a:t>
            </a:r>
            <a:r>
              <a:rPr lang="fr-FR" sz="800" dirty="0" smtClean="0"/>
              <a:t>540</a:t>
            </a:r>
            <a:endParaRPr lang="fr-FR" sz="8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1741972" y="7372679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/>
              <a:t>PS </a:t>
            </a:r>
            <a:r>
              <a:rPr lang="fr-FR" sz="800" smtClean="0"/>
              <a:t>810</a:t>
            </a:r>
            <a:endParaRPr lang="fr-FR" sz="8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219892" y="7372679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/>
              <a:t>PS </a:t>
            </a:r>
            <a:r>
              <a:rPr lang="fr-FR" sz="800" smtClean="0"/>
              <a:t>1000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2698080" y="7372679"/>
            <a:ext cx="934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PS 2</a:t>
            </a:r>
            <a:r>
              <a:rPr lang="fr-FR" sz="800" dirty="0" smtClean="0"/>
              <a:t>000</a:t>
            </a:r>
            <a:endParaRPr lang="fr-FR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3512810" y="7625086"/>
                <a:ext cx="12241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nl-BE" sz="800" dirty="0">
                    <a:solidFill>
                      <a:schemeClr val="bg1"/>
                    </a:solidFill>
                  </a:rPr>
                  <a:t> (%)</a:t>
                </a:r>
                <a:endParaRPr lang="fr-FR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10" y="7625086"/>
                <a:ext cx="1224136" cy="215444"/>
              </a:xfrm>
              <a:prstGeom prst="rect">
                <a:avLst/>
              </a:prstGeom>
              <a:blipFill rotWithShape="0">
                <a:blip r:embed="rId2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ZoneTexte 103"/>
          <p:cNvSpPr txBox="1"/>
          <p:nvPr/>
        </p:nvSpPr>
        <p:spPr>
          <a:xfrm>
            <a:off x="4450005" y="7340194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Dense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431323" y="7336524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PS 810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5378299" y="4386746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PS 300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272054" y="5223015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PS 540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5385552" y="5215608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smtClean="0">
                <a:solidFill>
                  <a:schemeClr val="bg1"/>
                </a:solidFill>
              </a:rPr>
              <a:t>PS 810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4272054" y="6036694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PS 1000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5364458" y="6063078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PS 2100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-134608" y="1261917"/>
            <a:ext cx="2380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ym typeface="Wingdings 2"/>
              </a:rPr>
              <a:t>CH</a:t>
            </a:r>
            <a:r>
              <a:rPr lang="fr-FR" sz="1000" baseline="-25000" dirty="0" smtClean="0">
                <a:sym typeface="Wingdings 2"/>
              </a:rPr>
              <a:t>3</a:t>
            </a:r>
            <a:r>
              <a:rPr lang="fr-FR" sz="1000" dirty="0" smtClean="0">
                <a:sym typeface="Wingdings 2"/>
              </a:rPr>
              <a:t>NH</a:t>
            </a:r>
            <a:r>
              <a:rPr lang="fr-FR" sz="1000" baseline="-25000" dirty="0" smtClean="0">
                <a:sym typeface="Wingdings 2"/>
              </a:rPr>
              <a:t>3</a:t>
            </a:r>
            <a:r>
              <a:rPr lang="fr-FR" sz="1000" dirty="0" smtClean="0">
                <a:sym typeface="Wingdings 2"/>
              </a:rPr>
              <a:t>PbI</a:t>
            </a:r>
            <a:r>
              <a:rPr lang="fr-FR" sz="1000" baseline="-25000" dirty="0" smtClean="0">
                <a:sym typeface="Wingdings 2"/>
              </a:rPr>
              <a:t>3</a:t>
            </a:r>
            <a:endParaRPr lang="fr-FR" sz="1000" baseline="-25000" dirty="0">
              <a:sym typeface="Wingdings 2"/>
            </a:endParaRPr>
          </a:p>
          <a:p>
            <a:pPr algn="ctr"/>
            <a:r>
              <a:rPr lang="fr-FR" sz="1000" dirty="0">
                <a:sym typeface="Wingdings 2"/>
              </a:rPr>
              <a:t>d</a:t>
            </a:r>
            <a:r>
              <a:rPr lang="nl-BE" sz="1000" dirty="0" smtClean="0">
                <a:sym typeface="Wingdings 2"/>
              </a:rPr>
              <a:t>ense </a:t>
            </a:r>
            <a:r>
              <a:rPr lang="fr-BE" sz="1000" dirty="0" err="1" smtClean="0"/>
              <a:t>photoanode</a:t>
            </a:r>
            <a:endParaRPr lang="fr-FR" sz="1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85" y="1677107"/>
            <a:ext cx="1436465" cy="87178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4" y="3437659"/>
            <a:ext cx="1131429" cy="792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06" y="3440879"/>
            <a:ext cx="575027" cy="432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97" y="4415897"/>
            <a:ext cx="1079189" cy="792000"/>
          </a:xfrm>
          <a:prstGeom prst="rect">
            <a:avLst/>
          </a:prstGeom>
        </p:spPr>
      </p:pic>
      <p:sp>
        <p:nvSpPr>
          <p:cNvPr id="106" name="ZoneTexte 105"/>
          <p:cNvSpPr txBox="1"/>
          <p:nvPr/>
        </p:nvSpPr>
        <p:spPr>
          <a:xfrm>
            <a:off x="4293142" y="4368506"/>
            <a:ext cx="710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Dense</a:t>
            </a:r>
            <a:endParaRPr lang="fr-FR" sz="900" b="1" dirty="0">
              <a:solidFill>
                <a:schemeClr val="bg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21" y="4415369"/>
            <a:ext cx="587322" cy="43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/>
          <a:stretch/>
        </p:blipFill>
        <p:spPr>
          <a:xfrm>
            <a:off x="793824" y="229840"/>
            <a:ext cx="479352" cy="5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302</Words>
  <Application>Microsoft Macintosh PowerPoint</Application>
  <PresentationFormat>Format A4 (210 x 297 mm)</PresentationFormat>
  <Paragraphs>73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Avenir Book</vt:lpstr>
      <vt:lpstr>Calibri</vt:lpstr>
      <vt:lpstr>Cambria Math</vt:lpstr>
      <vt:lpstr>Century Gothic</vt:lpstr>
      <vt:lpstr>Wingdings</vt:lpstr>
      <vt:lpstr>Wingdings 2</vt:lpstr>
      <vt:lpstr>Wingdings 3</vt:lpstr>
      <vt:lpstr>Arial</vt:lpstr>
      <vt:lpstr>Thème Office</vt:lpstr>
      <vt:lpstr>Présentation PowerPoint</vt:lpstr>
    </vt:vector>
  </TitlesOfParts>
  <Company>Université de Liège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Jonlet</dc:creator>
  <cp:lastModifiedBy>Utilisateur de Microsoft Office</cp:lastModifiedBy>
  <cp:revision>209</cp:revision>
  <cp:lastPrinted>2018-12-04T09:21:01Z</cp:lastPrinted>
  <dcterms:created xsi:type="dcterms:W3CDTF">2014-10-02T09:30:45Z</dcterms:created>
  <dcterms:modified xsi:type="dcterms:W3CDTF">2018-12-04T09:21:47Z</dcterms:modified>
</cp:coreProperties>
</file>