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6858000" cy="9144000" type="screen4x3"/>
  <p:notesSz cx="6888163" cy="100203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853" y="-21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160" cy="503098"/>
          </a:xfrm>
          <a:prstGeom prst="rect">
            <a:avLst/>
          </a:prstGeom>
        </p:spPr>
        <p:txBody>
          <a:bodyPr vert="horz" lIns="93150" tIns="46575" rIns="93150" bIns="46575" rtlCol="0"/>
          <a:lstStyle>
            <a:lvl1pPr algn="l">
              <a:defRPr sz="1200"/>
            </a:lvl1pPr>
          </a:lstStyle>
          <a:p>
            <a:endParaRPr lang="fr-BE"/>
          </a:p>
        </p:txBody>
      </p:sp>
      <p:sp>
        <p:nvSpPr>
          <p:cNvPr id="3" name="Espace réservé de la date 2"/>
          <p:cNvSpPr>
            <a:spLocks noGrp="1"/>
          </p:cNvSpPr>
          <p:nvPr>
            <p:ph type="dt" idx="1"/>
          </p:nvPr>
        </p:nvSpPr>
        <p:spPr>
          <a:xfrm>
            <a:off x="3902363" y="0"/>
            <a:ext cx="2984160" cy="503098"/>
          </a:xfrm>
          <a:prstGeom prst="rect">
            <a:avLst/>
          </a:prstGeom>
        </p:spPr>
        <p:txBody>
          <a:bodyPr vert="horz" lIns="93150" tIns="46575" rIns="93150" bIns="46575" rtlCol="0"/>
          <a:lstStyle>
            <a:lvl1pPr algn="r">
              <a:defRPr sz="1200"/>
            </a:lvl1pPr>
          </a:lstStyle>
          <a:p>
            <a:fld id="{59F286A2-5EBF-44A9-83B2-0FDE76B42A99}" type="datetimeFigureOut">
              <a:rPr lang="fr-BE" smtClean="0"/>
              <a:t>10-04-20</a:t>
            </a:fld>
            <a:endParaRPr lang="fr-BE"/>
          </a:p>
        </p:txBody>
      </p:sp>
      <p:sp>
        <p:nvSpPr>
          <p:cNvPr id="4" name="Espace réservé de l'image des diapositives 3"/>
          <p:cNvSpPr>
            <a:spLocks noGrp="1" noRot="1" noChangeAspect="1"/>
          </p:cNvSpPr>
          <p:nvPr>
            <p:ph type="sldImg" idx="2"/>
          </p:nvPr>
        </p:nvSpPr>
        <p:spPr>
          <a:xfrm>
            <a:off x="2176463" y="1252538"/>
            <a:ext cx="2535237" cy="3381375"/>
          </a:xfrm>
          <a:prstGeom prst="rect">
            <a:avLst/>
          </a:prstGeom>
          <a:noFill/>
          <a:ln w="12700">
            <a:solidFill>
              <a:prstClr val="black"/>
            </a:solidFill>
          </a:ln>
        </p:spPr>
        <p:txBody>
          <a:bodyPr vert="horz" lIns="93150" tIns="46575" rIns="93150" bIns="46575" rtlCol="0" anchor="ctr"/>
          <a:lstStyle/>
          <a:p>
            <a:endParaRPr lang="fr-BE"/>
          </a:p>
        </p:txBody>
      </p:sp>
      <p:sp>
        <p:nvSpPr>
          <p:cNvPr id="5" name="Espace réservé des notes 4"/>
          <p:cNvSpPr>
            <a:spLocks noGrp="1"/>
          </p:cNvSpPr>
          <p:nvPr>
            <p:ph type="body" sz="quarter" idx="3"/>
          </p:nvPr>
        </p:nvSpPr>
        <p:spPr>
          <a:xfrm>
            <a:off x="688653" y="4822690"/>
            <a:ext cx="5510858" cy="3944672"/>
          </a:xfrm>
          <a:prstGeom prst="rect">
            <a:avLst/>
          </a:prstGeom>
        </p:spPr>
        <p:txBody>
          <a:bodyPr vert="horz" lIns="93150" tIns="46575" rIns="93150" bIns="46575"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517203"/>
            <a:ext cx="2984160" cy="503098"/>
          </a:xfrm>
          <a:prstGeom prst="rect">
            <a:avLst/>
          </a:prstGeom>
        </p:spPr>
        <p:txBody>
          <a:bodyPr vert="horz" lIns="93150" tIns="46575" rIns="93150" bIns="46575"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902363" y="9517203"/>
            <a:ext cx="2984160" cy="503098"/>
          </a:xfrm>
          <a:prstGeom prst="rect">
            <a:avLst/>
          </a:prstGeom>
        </p:spPr>
        <p:txBody>
          <a:bodyPr vert="horz" lIns="93150" tIns="46575" rIns="93150" bIns="46575" rtlCol="0" anchor="b"/>
          <a:lstStyle>
            <a:lvl1pPr algn="r">
              <a:defRPr sz="1200"/>
            </a:lvl1pPr>
          </a:lstStyle>
          <a:p>
            <a:fld id="{F4F27849-878A-4C65-ADA9-F8616EE4C244}" type="slidenum">
              <a:rPr lang="fr-BE" smtClean="0"/>
              <a:t>‹N°›</a:t>
            </a:fld>
            <a:endParaRPr lang="fr-BE"/>
          </a:p>
        </p:txBody>
      </p:sp>
    </p:spTree>
    <p:extLst>
      <p:ext uri="{BB962C8B-B14F-4D97-AF65-F5344CB8AC3E}">
        <p14:creationId xmlns:p14="http://schemas.microsoft.com/office/powerpoint/2010/main" val="2976199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F4F27849-878A-4C65-ADA9-F8616EE4C244}" type="slidenum">
              <a:rPr lang="fr-BE" smtClean="0"/>
              <a:t>1</a:t>
            </a:fld>
            <a:endParaRPr lang="fr-BE"/>
          </a:p>
        </p:txBody>
      </p:sp>
    </p:spTree>
    <p:extLst>
      <p:ext uri="{BB962C8B-B14F-4D97-AF65-F5344CB8AC3E}">
        <p14:creationId xmlns:p14="http://schemas.microsoft.com/office/powerpoint/2010/main" val="1802913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smtClean="0"/>
              <a:t>Modifiez le style du titre</a:t>
            </a:r>
            <a:endParaRPr lang="es-ES"/>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s-ES"/>
          </a:p>
        </p:txBody>
      </p:sp>
      <p:sp>
        <p:nvSpPr>
          <p:cNvPr id="4" name="Espace réservé de la date 3"/>
          <p:cNvSpPr>
            <a:spLocks noGrp="1"/>
          </p:cNvSpPr>
          <p:nvPr>
            <p:ph type="dt" sz="half" idx="10"/>
          </p:nvPr>
        </p:nvSpPr>
        <p:spPr/>
        <p:txBody>
          <a:bodyPr/>
          <a:lstStyle/>
          <a:p>
            <a:fld id="{3587D9B6-A0D6-4576-A3A4-2248150E594B}" type="datetimeFigureOut">
              <a:rPr lang="es-ES" smtClean="0"/>
              <a:t>10/04/2020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2616583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10"/>
          </p:nvPr>
        </p:nvSpPr>
        <p:spPr/>
        <p:txBody>
          <a:bodyPr/>
          <a:lstStyle/>
          <a:p>
            <a:fld id="{3587D9B6-A0D6-4576-A3A4-2248150E594B}" type="datetimeFigureOut">
              <a:rPr lang="es-ES" smtClean="0"/>
              <a:t>10/04/2020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3363450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3729037" y="488951"/>
            <a:ext cx="1157288" cy="10401300"/>
          </a:xfrm>
        </p:spPr>
        <p:txBody>
          <a:bodyPr vert="eaVert"/>
          <a:lstStyle/>
          <a:p>
            <a:r>
              <a:rPr lang="fr-FR" smtClean="0"/>
              <a:t>Modifiez le style du titre</a:t>
            </a:r>
            <a:endParaRPr lang="es-ES"/>
          </a:p>
        </p:txBody>
      </p:sp>
      <p:sp>
        <p:nvSpPr>
          <p:cNvPr id="3" name="Espace réservé du texte vertical 2"/>
          <p:cNvSpPr>
            <a:spLocks noGrp="1"/>
          </p:cNvSpPr>
          <p:nvPr>
            <p:ph type="body" orient="vert" idx="1"/>
          </p:nvPr>
        </p:nvSpPr>
        <p:spPr>
          <a:xfrm>
            <a:off x="257175" y="488951"/>
            <a:ext cx="3357563" cy="104013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10"/>
          </p:nvPr>
        </p:nvSpPr>
        <p:spPr/>
        <p:txBody>
          <a:bodyPr/>
          <a:lstStyle/>
          <a:p>
            <a:fld id="{3587D9B6-A0D6-4576-A3A4-2248150E594B}" type="datetimeFigureOut">
              <a:rPr lang="es-ES" smtClean="0"/>
              <a:t>10/04/2020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913001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10"/>
          </p:nvPr>
        </p:nvSpPr>
        <p:spPr/>
        <p:txBody>
          <a:bodyPr/>
          <a:lstStyle/>
          <a:p>
            <a:fld id="{3587D9B6-A0D6-4576-A3A4-2248150E594B}" type="datetimeFigureOut">
              <a:rPr lang="es-ES" smtClean="0"/>
              <a:t>10/04/2020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3405019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Modifiez le style du titre</a:t>
            </a:r>
            <a:endParaRPr lang="es-ES"/>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587D9B6-A0D6-4576-A3A4-2248150E594B}" type="datetimeFigureOut">
              <a:rPr lang="es-ES" smtClean="0"/>
              <a:t>10/04/2020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6814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5" name="Espace réservé de la date 4"/>
          <p:cNvSpPr>
            <a:spLocks noGrp="1"/>
          </p:cNvSpPr>
          <p:nvPr>
            <p:ph type="dt" sz="half" idx="10"/>
          </p:nvPr>
        </p:nvSpPr>
        <p:spPr/>
        <p:txBody>
          <a:bodyPr/>
          <a:lstStyle/>
          <a:p>
            <a:fld id="{3587D9B6-A0D6-4576-A3A4-2248150E594B}" type="datetimeFigureOut">
              <a:rPr lang="es-ES" smtClean="0"/>
              <a:t>10/04/2020</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2105463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s-ES"/>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7" name="Espace réservé de la date 6"/>
          <p:cNvSpPr>
            <a:spLocks noGrp="1"/>
          </p:cNvSpPr>
          <p:nvPr>
            <p:ph type="dt" sz="half" idx="10"/>
          </p:nvPr>
        </p:nvSpPr>
        <p:spPr/>
        <p:txBody>
          <a:bodyPr/>
          <a:lstStyle/>
          <a:p>
            <a:fld id="{3587D9B6-A0D6-4576-A3A4-2248150E594B}" type="datetimeFigureOut">
              <a:rPr lang="es-ES" smtClean="0"/>
              <a:t>10/04/2020</a:t>
            </a:fld>
            <a:endParaRPr lang="es-ES"/>
          </a:p>
        </p:txBody>
      </p:sp>
      <p:sp>
        <p:nvSpPr>
          <p:cNvPr id="8" name="Espace réservé du pied de page 7"/>
          <p:cNvSpPr>
            <a:spLocks noGrp="1"/>
          </p:cNvSpPr>
          <p:nvPr>
            <p:ph type="ftr" sz="quarter" idx="11"/>
          </p:nvPr>
        </p:nvSpPr>
        <p:spPr/>
        <p:txBody>
          <a:bodyPr/>
          <a:lstStyle/>
          <a:p>
            <a:endParaRPr lang="es-ES"/>
          </a:p>
        </p:txBody>
      </p:sp>
      <p:sp>
        <p:nvSpPr>
          <p:cNvPr id="9" name="Espace réservé du numéro de diapositive 8"/>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1157757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e la date 2"/>
          <p:cNvSpPr>
            <a:spLocks noGrp="1"/>
          </p:cNvSpPr>
          <p:nvPr>
            <p:ph type="dt" sz="half" idx="10"/>
          </p:nvPr>
        </p:nvSpPr>
        <p:spPr/>
        <p:txBody>
          <a:bodyPr/>
          <a:lstStyle/>
          <a:p>
            <a:fld id="{3587D9B6-A0D6-4576-A3A4-2248150E594B}" type="datetimeFigureOut">
              <a:rPr lang="es-ES" smtClean="0"/>
              <a:t>10/04/2020</a:t>
            </a:fld>
            <a:endParaRPr lang="es-ES"/>
          </a:p>
        </p:txBody>
      </p:sp>
      <p:sp>
        <p:nvSpPr>
          <p:cNvPr id="4" name="Espace réservé du pied de page 3"/>
          <p:cNvSpPr>
            <a:spLocks noGrp="1"/>
          </p:cNvSpPr>
          <p:nvPr>
            <p:ph type="ftr" sz="quarter" idx="11"/>
          </p:nvPr>
        </p:nvSpPr>
        <p:spPr/>
        <p:txBody>
          <a:bodyPr/>
          <a:lstStyle/>
          <a:p>
            <a:endParaRPr lang="es-ES"/>
          </a:p>
        </p:txBody>
      </p:sp>
      <p:sp>
        <p:nvSpPr>
          <p:cNvPr id="5" name="Espace réservé du numéro de diapositive 4"/>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3595580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87D9B6-A0D6-4576-A3A4-2248150E594B}" type="datetimeFigureOut">
              <a:rPr lang="es-ES" smtClean="0"/>
              <a:t>10/04/2020</a:t>
            </a:fld>
            <a:endParaRPr lang="es-ES"/>
          </a:p>
        </p:txBody>
      </p:sp>
      <p:sp>
        <p:nvSpPr>
          <p:cNvPr id="3" name="Espace réservé du pied de page 2"/>
          <p:cNvSpPr>
            <a:spLocks noGrp="1"/>
          </p:cNvSpPr>
          <p:nvPr>
            <p:ph type="ftr" sz="quarter" idx="11"/>
          </p:nvPr>
        </p:nvSpPr>
        <p:spPr/>
        <p:txBody>
          <a:bodyPr/>
          <a:lstStyle/>
          <a:p>
            <a:endParaRPr lang="es-ES"/>
          </a:p>
        </p:txBody>
      </p:sp>
      <p:sp>
        <p:nvSpPr>
          <p:cNvPr id="4" name="Espace réservé du numéro de diapositive 3"/>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2967222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smtClean="0"/>
              <a:t>Modifiez le style du titre</a:t>
            </a:r>
            <a:endParaRPr lang="es-ES"/>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587D9B6-A0D6-4576-A3A4-2248150E594B}" type="datetimeFigureOut">
              <a:rPr lang="es-ES" smtClean="0"/>
              <a:t>10/04/2020</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3748450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smtClean="0"/>
              <a:t>Modifiez le style du titre</a:t>
            </a:r>
            <a:endParaRPr lang="es-ES"/>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587D9B6-A0D6-4576-A3A4-2248150E594B}" type="datetimeFigureOut">
              <a:rPr lang="es-ES" smtClean="0"/>
              <a:t>10/04/2020</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EA36CFD2-64E2-495B-9B5A-6C2FEB598394}" type="slidenum">
              <a:rPr lang="es-ES" smtClean="0"/>
              <a:t>‹N°›</a:t>
            </a:fld>
            <a:endParaRPr lang="es-ES"/>
          </a:p>
        </p:txBody>
      </p:sp>
    </p:spTree>
    <p:extLst>
      <p:ext uri="{BB962C8B-B14F-4D97-AF65-F5344CB8AC3E}">
        <p14:creationId xmlns:p14="http://schemas.microsoft.com/office/powerpoint/2010/main" val="395929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smtClean="0"/>
              <a:t>Modifiez le style du titre</a:t>
            </a:r>
            <a:endParaRPr lang="es-ES"/>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587D9B6-A0D6-4576-A3A4-2248150E594B}" type="datetimeFigureOut">
              <a:rPr lang="es-ES" smtClean="0"/>
              <a:t>10/04/2020</a:t>
            </a:fld>
            <a:endParaRPr lang="es-ES"/>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A36CFD2-64E2-495B-9B5A-6C2FEB598394}" type="slidenum">
              <a:rPr lang="es-ES" smtClean="0"/>
              <a:t>‹N°›</a:t>
            </a:fld>
            <a:endParaRPr lang="es-ES"/>
          </a:p>
        </p:txBody>
      </p:sp>
    </p:spTree>
    <p:extLst>
      <p:ext uri="{BB962C8B-B14F-4D97-AF65-F5344CB8AC3E}">
        <p14:creationId xmlns:p14="http://schemas.microsoft.com/office/powerpoint/2010/main" val="75007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image" Target="../media/image8.emf"/><Relationship Id="rId4" Type="http://schemas.openxmlformats.org/officeDocument/2006/relationships/image" Target="../media/image2.png"/><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p:cNvPicPr>
            <a:picLocks noChangeAspect="1"/>
          </p:cNvPicPr>
          <p:nvPr/>
        </p:nvPicPr>
        <p:blipFill>
          <a:blip r:embed="rId3"/>
          <a:stretch>
            <a:fillRect/>
          </a:stretch>
        </p:blipFill>
        <p:spPr>
          <a:xfrm>
            <a:off x="222230" y="3956919"/>
            <a:ext cx="2342674" cy="2742433"/>
          </a:xfrm>
          <a:prstGeom prst="rect">
            <a:avLst/>
          </a:prstGeom>
        </p:spPr>
      </p:pic>
      <p:sp>
        <p:nvSpPr>
          <p:cNvPr id="1029" name="Rectangle 1028"/>
          <p:cNvSpPr/>
          <p:nvPr/>
        </p:nvSpPr>
        <p:spPr>
          <a:xfrm>
            <a:off x="-243408" y="58152"/>
            <a:ext cx="7244262" cy="1865575"/>
          </a:xfrm>
          <a:prstGeom prst="rect">
            <a:avLst/>
          </a:prstGeom>
        </p:spPr>
        <p:txBody>
          <a:bodyPr wrap="square">
            <a:spAutoFit/>
          </a:bodyPr>
          <a:lstStyle/>
          <a:p>
            <a:pPr algn="ctr">
              <a:lnSpc>
                <a:spcPct val="107000"/>
              </a:lnSpc>
              <a:spcAft>
                <a:spcPts val="0"/>
              </a:spcAft>
            </a:pPr>
            <a:r>
              <a:rPr lang="fr-BE" sz="1000" b="1" dirty="0" smtClean="0">
                <a:latin typeface="Calibri" panose="020F0502020204030204" pitchFamily="34" charset="0"/>
                <a:ea typeface="Calibri" panose="020F0502020204030204" pitchFamily="34" charset="0"/>
                <a:cs typeface="Times New Roman" panose="02020603050405020304" pitchFamily="18" charset="0"/>
              </a:rPr>
              <a:t>Colloque «</a:t>
            </a:r>
            <a:r>
              <a:rPr lang="fr-BE" sz="900" b="1" dirty="0" smtClean="0">
                <a:latin typeface="Calibri" panose="020F0502020204030204" pitchFamily="34" charset="0"/>
                <a:ea typeface="Calibri" panose="020F0502020204030204" pitchFamily="34" charset="0"/>
                <a:cs typeface="Times New Roman" panose="02020603050405020304" pitchFamily="18" charset="0"/>
              </a:rPr>
              <a:t>La </a:t>
            </a:r>
            <a:r>
              <a:rPr lang="fr-BE" sz="900" b="1" dirty="0">
                <a:latin typeface="Calibri" panose="020F0502020204030204" pitchFamily="34" charset="0"/>
                <a:ea typeface="Calibri" panose="020F0502020204030204" pitchFamily="34" charset="0"/>
                <a:cs typeface="Times New Roman" panose="02020603050405020304" pitchFamily="18" charset="0"/>
              </a:rPr>
              <a:t>qualité de vie </a:t>
            </a:r>
            <a:endParaRPr lang="fr-BE" sz="900" b="1"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BE" sz="900" b="1" dirty="0" smtClean="0">
                <a:latin typeface="Calibri" panose="020F0502020204030204" pitchFamily="34" charset="0"/>
                <a:ea typeface="Calibri" panose="020F0502020204030204" pitchFamily="34" charset="0"/>
                <a:cs typeface="Times New Roman" panose="02020603050405020304" pitchFamily="18" charset="0"/>
              </a:rPr>
              <a:t>au </a:t>
            </a:r>
            <a:r>
              <a:rPr lang="fr-BE" sz="900" b="1" dirty="0">
                <a:latin typeface="Calibri" panose="020F0502020204030204" pitchFamily="34" charset="0"/>
                <a:ea typeface="Calibri" panose="020F0502020204030204" pitchFamily="34" charset="0"/>
                <a:cs typeface="Times New Roman" panose="02020603050405020304" pitchFamily="18" charset="0"/>
              </a:rPr>
              <a:t>cœur des soins de première ligne </a:t>
            </a:r>
            <a:r>
              <a:rPr lang="fr-BE" sz="900" b="1" dirty="0" smtClean="0">
                <a:latin typeface="Calibri" panose="020F0502020204030204" pitchFamily="34" charset="0"/>
                <a:ea typeface="Calibri" panose="020F0502020204030204" pitchFamily="34" charset="0"/>
                <a:cs typeface="Times New Roman" panose="02020603050405020304" pitchFamily="18" charset="0"/>
              </a:rPr>
              <a:t>: Evaluations</a:t>
            </a:r>
            <a:r>
              <a:rPr lang="fr-BE" sz="900" b="1" dirty="0">
                <a:latin typeface="Calibri" panose="020F0502020204030204" pitchFamily="34" charset="0"/>
                <a:ea typeface="Calibri" panose="020F0502020204030204" pitchFamily="34" charset="0"/>
                <a:cs typeface="Times New Roman" panose="02020603050405020304" pitchFamily="18" charset="0"/>
              </a:rPr>
              <a:t>, applications et perspectives </a:t>
            </a:r>
            <a:r>
              <a:rPr lang="fr-BE" sz="900" dirty="0">
                <a:latin typeface="Calibri" panose="020F0502020204030204" pitchFamily="34" charset="0"/>
                <a:ea typeface="Calibri" panose="020F0502020204030204" pitchFamily="34" charset="0"/>
                <a:cs typeface="Times New Roman" panose="02020603050405020304" pitchFamily="18" charset="0"/>
              </a:rPr>
              <a:t>»</a:t>
            </a:r>
          </a:p>
          <a:p>
            <a:pPr algn="ctr">
              <a:lnSpc>
                <a:spcPct val="107000"/>
              </a:lnSpc>
              <a:spcAft>
                <a:spcPts val="800"/>
              </a:spcAft>
            </a:pPr>
            <a:r>
              <a:rPr lang="fr-BE" sz="1000" dirty="0">
                <a:latin typeface="Calibri" panose="020F0502020204030204" pitchFamily="34" charset="0"/>
                <a:ea typeface="Calibri" panose="020F0502020204030204" pitchFamily="34" charset="0"/>
                <a:cs typeface="Times New Roman" panose="02020603050405020304" pitchFamily="18" charset="0"/>
              </a:rPr>
              <a:t>20 mai 2019 Université de Liège Campus Sart-</a:t>
            </a:r>
            <a:r>
              <a:rPr lang="fr-BE" sz="1000" dirty="0" err="1">
                <a:latin typeface="Calibri" panose="020F0502020204030204" pitchFamily="34" charset="0"/>
                <a:ea typeface="Calibri" panose="020F0502020204030204" pitchFamily="34" charset="0"/>
                <a:cs typeface="Times New Roman" panose="02020603050405020304" pitchFamily="18" charset="0"/>
              </a:rPr>
              <a:t>Tilman</a:t>
            </a:r>
            <a:endParaRPr lang="fr-BE"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BE" sz="1200" b="1" dirty="0">
                <a:latin typeface="Calibri" panose="020F0502020204030204" pitchFamily="34" charset="0"/>
                <a:ea typeface="Calibri" panose="020F0502020204030204" pitchFamily="34" charset="0"/>
                <a:cs typeface="Times New Roman" panose="02020603050405020304" pitchFamily="18" charset="0"/>
              </a:rPr>
              <a:t>Quelle place </a:t>
            </a:r>
            <a:r>
              <a:rPr lang="fr-BE" sz="1200" b="1" dirty="0" smtClean="0">
                <a:latin typeface="Calibri" panose="020F0502020204030204" pitchFamily="34" charset="0"/>
                <a:ea typeface="Calibri" panose="020F0502020204030204" pitchFamily="34" charset="0"/>
                <a:cs typeface="Times New Roman" panose="02020603050405020304" pitchFamily="18" charset="0"/>
              </a:rPr>
              <a:t>pour la </a:t>
            </a:r>
            <a:r>
              <a:rPr lang="fr-BE" sz="1200" b="1" dirty="0">
                <a:latin typeface="Calibri" panose="020F0502020204030204" pitchFamily="34" charset="0"/>
                <a:ea typeface="Calibri" panose="020F0502020204030204" pitchFamily="34" charset="0"/>
                <a:cs typeface="Times New Roman" panose="02020603050405020304" pitchFamily="18" charset="0"/>
              </a:rPr>
              <a:t>santé dans la qualité de la vie déclarée à 16 ans ?</a:t>
            </a:r>
            <a:endParaRPr lang="fr-BE"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BE" sz="1200" b="1" dirty="0">
                <a:latin typeface="Calibri" panose="020F0502020204030204" pitchFamily="34" charset="0"/>
                <a:ea typeface="Calibri" panose="020F0502020204030204" pitchFamily="34" charset="0"/>
                <a:cs typeface="Times New Roman" panose="02020603050405020304" pitchFamily="18" charset="0"/>
              </a:rPr>
              <a:t>Comparaison à 37 ans de distance en région liégeoise</a:t>
            </a:r>
            <a:endParaRPr lang="fr-BE"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BE" sz="900" b="1" dirty="0">
                <a:latin typeface="Calibri" panose="020F0502020204030204" pitchFamily="34" charset="0"/>
                <a:ea typeface="Calibri" panose="020F0502020204030204" pitchFamily="34" charset="0"/>
                <a:cs typeface="Times New Roman" panose="02020603050405020304" pitchFamily="18" charset="0"/>
              </a:rPr>
              <a:t>Dieudonné LECLERCQ</a:t>
            </a:r>
            <a:r>
              <a:rPr lang="fr-BE" sz="900" b="1" baseline="-25000" dirty="0">
                <a:latin typeface="Calibri" panose="020F0502020204030204" pitchFamily="34" charset="0"/>
                <a:ea typeface="Calibri" panose="020F0502020204030204" pitchFamily="34" charset="0"/>
                <a:cs typeface="Times New Roman" panose="02020603050405020304" pitchFamily="18" charset="0"/>
              </a:rPr>
              <a:t>1</a:t>
            </a:r>
            <a:r>
              <a:rPr lang="fr-BE" sz="900" b="1" dirty="0">
                <a:latin typeface="Calibri" panose="020F0502020204030204" pitchFamily="34" charset="0"/>
                <a:ea typeface="Calibri" panose="020F0502020204030204" pitchFamily="34" charset="0"/>
                <a:cs typeface="Times New Roman" panose="02020603050405020304" pitchFamily="18" charset="0"/>
              </a:rPr>
              <a:t>, </a:t>
            </a:r>
            <a:r>
              <a:rPr lang="fr-BE" sz="900" b="1" dirty="0" smtClean="0">
                <a:latin typeface="Calibri" panose="020F0502020204030204" pitchFamily="34" charset="0"/>
                <a:ea typeface="Calibri" panose="020F0502020204030204" pitchFamily="34" charset="0"/>
                <a:cs typeface="Times New Roman" panose="02020603050405020304" pitchFamily="18" charset="0"/>
              </a:rPr>
              <a:t>Chloé </a:t>
            </a:r>
            <a:r>
              <a:rPr lang="fr-BE" sz="900" b="1" dirty="0">
                <a:latin typeface="Calibri" panose="020F0502020204030204" pitchFamily="34" charset="0"/>
                <a:ea typeface="Calibri" panose="020F0502020204030204" pitchFamily="34" charset="0"/>
                <a:cs typeface="Times New Roman" panose="02020603050405020304" pitchFamily="18" charset="0"/>
              </a:rPr>
              <a:t>SAUVAGE</a:t>
            </a:r>
            <a:r>
              <a:rPr lang="fr-BE" sz="900" b="1" baseline="-25000" dirty="0">
                <a:latin typeface="Calibri" panose="020F0502020204030204" pitchFamily="34" charset="0"/>
                <a:ea typeface="Calibri" panose="020F0502020204030204" pitchFamily="34" charset="0"/>
                <a:cs typeface="Times New Roman" panose="02020603050405020304" pitchFamily="18" charset="0"/>
              </a:rPr>
              <a:t>2</a:t>
            </a:r>
            <a:r>
              <a:rPr lang="fr-BE" sz="900" b="1" dirty="0">
                <a:latin typeface="Calibri" panose="020F0502020204030204" pitchFamily="34" charset="0"/>
                <a:ea typeface="Calibri" panose="020F0502020204030204" pitchFamily="34" charset="0"/>
                <a:cs typeface="Times New Roman" panose="02020603050405020304" pitchFamily="18" charset="0"/>
              </a:rPr>
              <a:t> et Benoit PETRE</a:t>
            </a:r>
            <a:r>
              <a:rPr lang="fr-BE" sz="900" b="1" baseline="-25000" dirty="0">
                <a:latin typeface="Calibri" panose="020F0502020204030204" pitchFamily="34" charset="0"/>
                <a:ea typeface="Calibri" panose="020F0502020204030204" pitchFamily="34" charset="0"/>
                <a:cs typeface="Times New Roman" panose="02020603050405020304" pitchFamily="18" charset="0"/>
              </a:rPr>
              <a:t>3</a:t>
            </a:r>
            <a:r>
              <a:rPr lang="fr-BE" sz="900" b="1" dirty="0">
                <a:latin typeface="Calibri" panose="020F0502020204030204" pitchFamily="34" charset="0"/>
                <a:ea typeface="Calibri" panose="020F0502020204030204" pitchFamily="34" charset="0"/>
                <a:cs typeface="Times New Roman" panose="02020603050405020304" pitchFamily="18" charset="0"/>
              </a:rPr>
              <a:t>    </a:t>
            </a:r>
            <a:endParaRPr lang="fr-BE" sz="1050"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fr-BE" sz="800" dirty="0" smtClean="0">
                <a:latin typeface="Calibri" panose="020F0502020204030204" pitchFamily="34" charset="0"/>
                <a:ea typeface="Calibri" panose="020F0502020204030204" pitchFamily="34" charset="0"/>
                <a:cs typeface="Times New Roman" panose="02020603050405020304" pitchFamily="18" charset="0"/>
              </a:rPr>
              <a:t>1. Professeur émérite Département </a:t>
            </a:r>
            <a:r>
              <a:rPr lang="fr-BE" sz="800" dirty="0">
                <a:latin typeface="Calibri" panose="020F0502020204030204" pitchFamily="34" charset="0"/>
                <a:ea typeface="Calibri" panose="020F0502020204030204" pitchFamily="34" charset="0"/>
                <a:cs typeface="Times New Roman" panose="02020603050405020304" pitchFamily="18" charset="0"/>
              </a:rPr>
              <a:t>Education et Formation </a:t>
            </a:r>
            <a:r>
              <a:rPr lang="fr-BE" sz="800" dirty="0" err="1" smtClean="0">
                <a:latin typeface="Calibri" panose="020F0502020204030204" pitchFamily="34" charset="0"/>
                <a:ea typeface="Calibri" panose="020F0502020204030204" pitchFamily="34" charset="0"/>
                <a:cs typeface="Times New Roman" panose="02020603050405020304" pitchFamily="18" charset="0"/>
              </a:rPr>
              <a:t>ULiège</a:t>
            </a:r>
            <a:r>
              <a:rPr lang="fr-BE" sz="800" dirty="0" smtClean="0">
                <a:latin typeface="Calibri" panose="020F0502020204030204" pitchFamily="34" charset="0"/>
                <a:ea typeface="Calibri" panose="020F0502020204030204" pitchFamily="34" charset="0"/>
                <a:cs typeface="Times New Roman" panose="02020603050405020304" pitchFamily="18" charset="0"/>
              </a:rPr>
              <a:t> &amp; collaborateur </a:t>
            </a:r>
            <a:r>
              <a:rPr lang="fr-BE" sz="800" dirty="0">
                <a:latin typeface="Calibri" panose="020F0502020204030204" pitchFamily="34" charset="0"/>
                <a:ea typeface="Calibri" panose="020F0502020204030204" pitchFamily="34" charset="0"/>
                <a:cs typeface="Times New Roman" panose="02020603050405020304" pitchFamily="18" charset="0"/>
              </a:rPr>
              <a:t>scientifique du LEPS </a:t>
            </a:r>
            <a:r>
              <a:rPr lang="fr-BE" sz="800" dirty="0" smtClean="0">
                <a:latin typeface="Calibri" panose="020F0502020204030204" pitchFamily="34" charset="0"/>
                <a:ea typeface="Calibri" panose="020F0502020204030204" pitchFamily="34" charset="0"/>
                <a:cs typeface="Times New Roman" panose="02020603050405020304" pitchFamily="18" charset="0"/>
              </a:rPr>
              <a:t>EA3412 Paris </a:t>
            </a:r>
            <a:r>
              <a:rPr lang="fr-BE" sz="800" dirty="0">
                <a:latin typeface="Calibri" panose="020F0502020204030204" pitchFamily="34" charset="0"/>
                <a:ea typeface="Calibri" panose="020F0502020204030204" pitchFamily="34" charset="0"/>
                <a:cs typeface="Times New Roman" panose="02020603050405020304" pitchFamily="18" charset="0"/>
              </a:rPr>
              <a:t>13 Sorbonne Paris </a:t>
            </a:r>
            <a:r>
              <a:rPr lang="fr-BE" sz="800" dirty="0" smtClean="0">
                <a:latin typeface="Calibri" panose="020F0502020204030204" pitchFamily="34" charset="0"/>
                <a:ea typeface="Calibri" panose="020F0502020204030204" pitchFamily="34" charset="0"/>
                <a:cs typeface="Times New Roman" panose="02020603050405020304" pitchFamily="18" charset="0"/>
              </a:rPr>
              <a:t>Cité  </a:t>
            </a:r>
          </a:p>
          <a:p>
            <a:pPr marL="457200" algn="ctr">
              <a:lnSpc>
                <a:spcPct val="107000"/>
              </a:lnSpc>
              <a:spcAft>
                <a:spcPts val="0"/>
              </a:spcAft>
            </a:pPr>
            <a:r>
              <a:rPr lang="fr-BE" sz="800" dirty="0" smtClean="0">
                <a:latin typeface="Calibri" panose="020F0502020204030204" pitchFamily="34" charset="0"/>
                <a:ea typeface="Calibri" panose="020F0502020204030204" pitchFamily="34" charset="0"/>
                <a:cs typeface="Times New Roman" panose="02020603050405020304" pitchFamily="18" charset="0"/>
              </a:rPr>
              <a:t>2. Etudiante </a:t>
            </a:r>
            <a:r>
              <a:rPr lang="fr-BE" sz="800" dirty="0">
                <a:latin typeface="Calibri" panose="020F0502020204030204" pitchFamily="34" charset="0"/>
                <a:ea typeface="Calibri" panose="020F0502020204030204" pitchFamily="34" charset="0"/>
                <a:cs typeface="Times New Roman" panose="02020603050405020304" pitchFamily="18" charset="0"/>
              </a:rPr>
              <a:t>en Master </a:t>
            </a:r>
            <a:r>
              <a:rPr lang="fr-BE" sz="800" dirty="0" smtClean="0">
                <a:latin typeface="Calibri" panose="020F0502020204030204" pitchFamily="34" charset="0"/>
                <a:ea typeface="Calibri" panose="020F0502020204030204" pitchFamily="34" charset="0"/>
                <a:cs typeface="Times New Roman" panose="02020603050405020304" pitchFamily="18" charset="0"/>
              </a:rPr>
              <a:t>en </a:t>
            </a:r>
            <a:r>
              <a:rPr lang="fr-BE" sz="800" dirty="0">
                <a:latin typeface="Calibri" panose="020F0502020204030204" pitchFamily="34" charset="0"/>
                <a:ea typeface="Calibri" panose="020F0502020204030204" pitchFamily="34" charset="0"/>
                <a:cs typeface="Times New Roman" panose="02020603050405020304" pitchFamily="18" charset="0"/>
              </a:rPr>
              <a:t>Sciences de la Santé Publique, </a:t>
            </a:r>
            <a:r>
              <a:rPr lang="fr-BE" sz="800" dirty="0" err="1" smtClean="0">
                <a:latin typeface="Calibri" panose="020F0502020204030204" pitchFamily="34" charset="0"/>
                <a:ea typeface="Calibri" panose="020F0502020204030204" pitchFamily="34" charset="0"/>
                <a:cs typeface="Times New Roman" panose="02020603050405020304" pitchFamily="18" charset="0"/>
              </a:rPr>
              <a:t>ULiège</a:t>
            </a:r>
            <a:endParaRPr lang="fr-BE" sz="800" dirty="0" smtClean="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fr-BE" sz="800" dirty="0" smtClean="0">
                <a:latin typeface="Calibri" panose="020F0502020204030204" pitchFamily="34" charset="0"/>
                <a:ea typeface="Calibri" panose="020F0502020204030204" pitchFamily="34" charset="0"/>
                <a:cs typeface="Times New Roman" panose="02020603050405020304" pitchFamily="18" charset="0"/>
              </a:rPr>
              <a:t>3. Chargé </a:t>
            </a:r>
            <a:r>
              <a:rPr lang="fr-BE" sz="800" dirty="0">
                <a:latin typeface="Calibri" panose="020F0502020204030204" pitchFamily="34" charset="0"/>
                <a:ea typeface="Calibri" panose="020F0502020204030204" pitchFamily="34" charset="0"/>
                <a:cs typeface="Times New Roman" panose="02020603050405020304" pitchFamily="18" charset="0"/>
              </a:rPr>
              <a:t>de cours. Département des Sciences de la Santé </a:t>
            </a:r>
            <a:r>
              <a:rPr lang="fr-BE" sz="800" dirty="0" smtClean="0">
                <a:latin typeface="Calibri" panose="020F0502020204030204" pitchFamily="34" charset="0"/>
                <a:ea typeface="Calibri" panose="020F0502020204030204" pitchFamily="34" charset="0"/>
                <a:cs typeface="Times New Roman" panose="02020603050405020304" pitchFamily="18" charset="0"/>
              </a:rPr>
              <a:t>Publique. Faculté </a:t>
            </a:r>
            <a:r>
              <a:rPr lang="fr-BE" sz="800" dirty="0">
                <a:latin typeface="Calibri" panose="020F0502020204030204" pitchFamily="34" charset="0"/>
                <a:ea typeface="Calibri" panose="020F0502020204030204" pitchFamily="34" charset="0"/>
                <a:cs typeface="Times New Roman" panose="02020603050405020304" pitchFamily="18" charset="0"/>
              </a:rPr>
              <a:t>de médecine. </a:t>
            </a:r>
            <a:r>
              <a:rPr lang="fr-BE" sz="800" dirty="0" err="1" smtClean="0">
                <a:latin typeface="Calibri" panose="020F0502020204030204" pitchFamily="34" charset="0"/>
                <a:ea typeface="Calibri" panose="020F0502020204030204" pitchFamily="34" charset="0"/>
                <a:cs typeface="Times New Roman" panose="02020603050405020304" pitchFamily="18" charset="0"/>
              </a:rPr>
              <a:t>ULiège</a:t>
            </a:r>
            <a:endParaRPr lang="fr-BE" sz="1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025" name="ZoneTexte 1024"/>
          <p:cNvSpPr txBox="1"/>
          <p:nvPr/>
        </p:nvSpPr>
        <p:spPr>
          <a:xfrm>
            <a:off x="132842" y="1871510"/>
            <a:ext cx="3017621" cy="1061829"/>
          </a:xfrm>
          <a:prstGeom prst="rect">
            <a:avLst/>
          </a:prstGeom>
          <a:noFill/>
        </p:spPr>
        <p:txBody>
          <a:bodyPr wrap="square" rtlCol="0">
            <a:spAutoFit/>
          </a:bodyPr>
          <a:lstStyle/>
          <a:p>
            <a:pPr algn="just"/>
            <a:r>
              <a:rPr lang="fr-FR" sz="900" dirty="0"/>
              <a:t>En </a:t>
            </a:r>
            <a:r>
              <a:rPr lang="fr-FR" sz="900" b="1" dirty="0"/>
              <a:t>1982</a:t>
            </a:r>
            <a:r>
              <a:rPr lang="fr-FR" sz="900" dirty="0"/>
              <a:t>, </a:t>
            </a:r>
            <a:r>
              <a:rPr lang="fr-FR" sz="900" dirty="0" smtClean="0"/>
              <a:t>une recherche européenne centrée sur l’économie </a:t>
            </a:r>
            <a:r>
              <a:rPr lang="fr-FR" sz="900" dirty="0"/>
              <a:t>[1</a:t>
            </a:r>
            <a:r>
              <a:rPr lang="fr-FR" sz="900" dirty="0" smtClean="0"/>
              <a:t>] s’est déroulée dans 4 régions : Lyon, Liège, Berlin et Manchester. Dans ce cadre, 300 enfants de 12 ans et 273 </a:t>
            </a:r>
            <a:r>
              <a:rPr lang="fr-FR" sz="900" dirty="0"/>
              <a:t>ados de la région liégeoise ont répondu à la </a:t>
            </a:r>
            <a:r>
              <a:rPr lang="fr-FR" sz="900" dirty="0" smtClean="0"/>
              <a:t>question </a:t>
            </a:r>
            <a:r>
              <a:rPr lang="fr-FR" sz="900" dirty="0"/>
              <a:t>« Parmi ces 20 éléments, choisissez les 8 qui représentent le mieux la qualité de la vie ». </a:t>
            </a:r>
            <a:r>
              <a:rPr lang="fr-FR" sz="900" b="1" dirty="0"/>
              <a:t>La santé </a:t>
            </a:r>
            <a:r>
              <a:rPr lang="fr-FR" sz="900" dirty="0"/>
              <a:t>est </a:t>
            </a:r>
            <a:r>
              <a:rPr lang="fr-FR" sz="900" dirty="0" smtClean="0"/>
              <a:t>apparue comme l’élément le plus choisi </a:t>
            </a:r>
            <a:r>
              <a:rPr lang="fr-FR" sz="900" dirty="0"/>
              <a:t>aux deux âges et dans les 4 régions. </a:t>
            </a:r>
          </a:p>
        </p:txBody>
      </p:sp>
      <p:pic>
        <p:nvPicPr>
          <p:cNvPr id="148" name="Picture 6" descr="Résultat de recherche d'images"/>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709" y="116447"/>
            <a:ext cx="677471" cy="792569"/>
          </a:xfrm>
          <a:prstGeom prst="rect">
            <a:avLst/>
          </a:prstGeom>
          <a:noFill/>
          <a:extLst/>
        </p:spPr>
      </p:pic>
      <p:pic>
        <p:nvPicPr>
          <p:cNvPr id="149" name="Image 148"/>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4709" y="815212"/>
            <a:ext cx="948244" cy="310171"/>
          </a:xfrm>
          <a:prstGeom prst="rect">
            <a:avLst/>
          </a:prstGeom>
          <a:noFill/>
          <a:ln>
            <a:noFill/>
          </a:ln>
          <a:extLst>
            <a:ext uri="{FAA26D3D-D897-4be2-8F04-BA451C77F1D7}">
              <ma14:placeholderFlag xmlns:wpc="http://schemas.microsoft.com/office/word/2010/wordprocessingCanvas" xmlns:cx="http://schemas.microsoft.com/office/drawing/2014/chartex" xmlns:cx1="http://schemas.microsoft.com/office/drawing/2015/9/8/chartex"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ma14="http://schemas.microsoft.com/office/mac/drawingml/2011/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ext>
          </a:extLst>
        </p:spPr>
      </p:pic>
      <p:pic>
        <p:nvPicPr>
          <p:cNvPr id="150" name="Image 149"/>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1481" y="1051801"/>
            <a:ext cx="1152128" cy="274012"/>
          </a:xfrm>
          <a:prstGeom prst="rect">
            <a:avLst/>
          </a:prstGeom>
          <a:noFill/>
          <a:ln>
            <a:noFill/>
          </a:ln>
          <a:extLst>
            <a:ext uri="{FAA26D3D-D897-4be2-8F04-BA451C77F1D7}">
              <ma14:placeholderFlag xmlns:wpc="http://schemas.microsoft.com/office/word/2010/wordprocessingCanvas" xmlns:cx="http://schemas.microsoft.com/office/drawing/2014/chartex" xmlns:cx1="http://schemas.microsoft.com/office/drawing/2015/9/8/chartex"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ma14="http://schemas.microsoft.com/office/mac/drawingml/2011/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ext>
          </a:extLst>
        </p:spPr>
      </p:pic>
      <p:sp>
        <p:nvSpPr>
          <p:cNvPr id="1034" name="ZoneTexte 1033"/>
          <p:cNvSpPr txBox="1"/>
          <p:nvPr/>
        </p:nvSpPr>
        <p:spPr>
          <a:xfrm>
            <a:off x="3152284" y="5444215"/>
            <a:ext cx="3496553" cy="923330"/>
          </a:xfrm>
          <a:prstGeom prst="rect">
            <a:avLst/>
          </a:prstGeom>
          <a:noFill/>
        </p:spPr>
        <p:txBody>
          <a:bodyPr wrap="square" rtlCol="0">
            <a:spAutoFit/>
          </a:bodyPr>
          <a:lstStyle/>
          <a:p>
            <a:pPr algn="just"/>
            <a:r>
              <a:rPr lang="fr-FR" sz="900" dirty="0" smtClean="0"/>
              <a:t>En 2019, des différences s’observent entre les 156 Filles et les 92 Garçons, pour la propreté et le calme du quartier (52% vs 42%), la Sécurité routière (42% et 25%), la justice sociale (57% vs 37%), la formation scolaire (71% vs 60%), les sommes consacrées aux loisirs (10% vs 20%), la durée des études (29% vs 37%), et la Santé (97% vs 92%). </a:t>
            </a:r>
            <a:endParaRPr lang="fr-FR" sz="900" b="1" dirty="0" smtClean="0">
              <a:solidFill>
                <a:srgbClr val="FF0000"/>
              </a:solidFill>
            </a:endParaRPr>
          </a:p>
        </p:txBody>
      </p:sp>
      <p:sp>
        <p:nvSpPr>
          <p:cNvPr id="1037" name="ZoneTexte 1036"/>
          <p:cNvSpPr txBox="1"/>
          <p:nvPr/>
        </p:nvSpPr>
        <p:spPr>
          <a:xfrm>
            <a:off x="132843" y="7072767"/>
            <a:ext cx="2792102" cy="1615827"/>
          </a:xfrm>
          <a:prstGeom prst="rect">
            <a:avLst/>
          </a:prstGeom>
          <a:noFill/>
        </p:spPr>
        <p:txBody>
          <a:bodyPr wrap="square" rtlCol="0">
            <a:spAutoFit/>
          </a:bodyPr>
          <a:lstStyle/>
          <a:p>
            <a:pPr algn="just"/>
            <a:r>
              <a:rPr lang="fr-BE" sz="900" dirty="0" smtClean="0"/>
              <a:t>En 37 ans, la hiérarchie entre les valeurs sur les 20 éléments de 2019 est très proche de celle de 1982, et la santé est encore plus en tête (choisie par 94% en 2019 au lieu de 86% des ados de 16 ans en 1982). </a:t>
            </a:r>
          </a:p>
          <a:p>
            <a:pPr algn="just"/>
            <a:r>
              <a:rPr lang="fr-BE" sz="900" dirty="0" smtClean="0"/>
              <a:t>Pour les éléments éloignés de la diagonale (sécurité routière, dépenses contre la pollution, sécurité de l’emploi), il importerait d’en vérifier la stabilité (sur de plus grands nombres d’ados), puis d‘en comprendre les raisons (modification des valeurs ? habituation ? situation améliorée depuis 1982 ?),  par des méthodes appropriées (enquêtes, interviews).  </a:t>
            </a:r>
            <a:endParaRPr lang="fr-BE" sz="900" dirty="0"/>
          </a:p>
        </p:txBody>
      </p:sp>
      <p:sp>
        <p:nvSpPr>
          <p:cNvPr id="1038" name="ZoneTexte 1037"/>
          <p:cNvSpPr txBox="1"/>
          <p:nvPr/>
        </p:nvSpPr>
        <p:spPr>
          <a:xfrm>
            <a:off x="240093" y="8770182"/>
            <a:ext cx="6277259" cy="253916"/>
          </a:xfrm>
          <a:prstGeom prst="rect">
            <a:avLst/>
          </a:prstGeom>
          <a:noFill/>
        </p:spPr>
        <p:txBody>
          <a:bodyPr wrap="square" rtlCol="0">
            <a:spAutoFit/>
          </a:bodyPr>
          <a:lstStyle/>
          <a:p>
            <a:r>
              <a:rPr lang="fr-BE" sz="1000" b="1" dirty="0" smtClean="0"/>
              <a:t>Références</a:t>
            </a:r>
            <a:r>
              <a:rPr lang="fr-BE" sz="1000" dirty="0" smtClean="0"/>
              <a:t> : </a:t>
            </a:r>
            <a:r>
              <a:rPr lang="fr-FR" sz="1000" dirty="0"/>
              <a:t>[</a:t>
            </a:r>
            <a:r>
              <a:rPr lang="fr-FR" sz="1000" dirty="0" smtClean="0"/>
              <a:t>1] </a:t>
            </a:r>
            <a:r>
              <a:rPr lang="fr-BE" sz="1050" dirty="0" err="1" smtClean="0"/>
              <a:t>Albertini</a:t>
            </a:r>
            <a:r>
              <a:rPr lang="fr-BE" sz="1050" dirty="0" smtClean="0"/>
              <a:t> J.M. (</a:t>
            </a:r>
            <a:r>
              <a:rPr lang="fr-BE" sz="1050" dirty="0" err="1" smtClean="0"/>
              <a:t>Dir</a:t>
            </a:r>
            <a:r>
              <a:rPr lang="fr-BE" sz="1050" dirty="0" smtClean="0"/>
              <a:t>.). 1985. Les jeunes, l’économie et la  consommation,  Bruxelles : Labor</a:t>
            </a:r>
            <a:endParaRPr lang="fr-BE" sz="1000" dirty="0" smtClean="0"/>
          </a:p>
        </p:txBody>
      </p:sp>
      <p:sp>
        <p:nvSpPr>
          <p:cNvPr id="2" name="Rectangle 1"/>
          <p:cNvSpPr/>
          <p:nvPr/>
        </p:nvSpPr>
        <p:spPr>
          <a:xfrm>
            <a:off x="121481" y="2917376"/>
            <a:ext cx="3014990" cy="1061829"/>
          </a:xfrm>
          <a:prstGeom prst="rect">
            <a:avLst/>
          </a:prstGeom>
        </p:spPr>
        <p:txBody>
          <a:bodyPr wrap="square">
            <a:spAutoFit/>
          </a:bodyPr>
          <a:lstStyle/>
          <a:p>
            <a:pPr algn="just"/>
            <a:r>
              <a:rPr lang="fr-FR" sz="900" dirty="0"/>
              <a:t>En </a:t>
            </a:r>
            <a:r>
              <a:rPr lang="fr-FR" sz="900" b="1" dirty="0"/>
              <a:t>2019</a:t>
            </a:r>
            <a:r>
              <a:rPr lang="fr-FR" sz="900" dirty="0"/>
              <a:t>, </a:t>
            </a:r>
            <a:r>
              <a:rPr lang="fr-FR" sz="900" dirty="0" smtClean="0"/>
              <a:t>248 </a:t>
            </a:r>
            <a:r>
              <a:rPr lang="fr-FR" sz="900" dirty="0"/>
              <a:t>ados de la région liégeoise ont répondu au même questionnaire. </a:t>
            </a:r>
            <a:r>
              <a:rPr lang="fr-FR" sz="900" dirty="0" smtClean="0"/>
              <a:t>Les 20 items portaient sur 10 thèmes, chacun représenté par un item qualitatif (ex : sécurité routière) et un item quantitatif (ex : réseau routier). </a:t>
            </a:r>
            <a:r>
              <a:rPr lang="fr-FR" sz="900" dirty="0"/>
              <a:t>La figure 1  présente les % de choix de chaque élément par ces </a:t>
            </a:r>
            <a:r>
              <a:rPr lang="fr-FR" sz="900" dirty="0" smtClean="0"/>
              <a:t>248 </a:t>
            </a:r>
            <a:r>
              <a:rPr lang="fr-FR" sz="900" dirty="0"/>
              <a:t>ados. </a:t>
            </a:r>
            <a:r>
              <a:rPr lang="fr-FR" sz="900" dirty="0" smtClean="0"/>
              <a:t>On constate que </a:t>
            </a:r>
            <a:r>
              <a:rPr lang="fr-FR" sz="900" dirty="0"/>
              <a:t>Les éléments qualitatifs (en bleu) ont été préférés aux quantitatifs (en rose</a:t>
            </a:r>
            <a:r>
              <a:rPr lang="fr-FR" sz="900" dirty="0" smtClean="0"/>
              <a:t>).</a:t>
            </a:r>
          </a:p>
        </p:txBody>
      </p:sp>
      <p:pic>
        <p:nvPicPr>
          <p:cNvPr id="25" name="Image 24"/>
          <p:cNvPicPr>
            <a:picLocks noChangeAspect="1"/>
          </p:cNvPicPr>
          <p:nvPr/>
        </p:nvPicPr>
        <p:blipFill rotWithShape="1">
          <a:blip r:embed="rId7"/>
          <a:srcRect l="41278" t="22743" r="44384" b="68500"/>
          <a:stretch/>
        </p:blipFill>
        <p:spPr>
          <a:xfrm>
            <a:off x="5565024" y="880062"/>
            <a:ext cx="1176344" cy="404078"/>
          </a:xfrm>
          <a:prstGeom prst="rect">
            <a:avLst/>
          </a:prstGeom>
        </p:spPr>
      </p:pic>
      <p:pic>
        <p:nvPicPr>
          <p:cNvPr id="18" name="Imag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97085" y="106057"/>
            <a:ext cx="1460915" cy="802960"/>
          </a:xfrm>
          <a:prstGeom prst="rect">
            <a:avLst/>
          </a:prstGeom>
        </p:spPr>
      </p:pic>
      <p:sp>
        <p:nvSpPr>
          <p:cNvPr id="5" name="Rectangle 4"/>
          <p:cNvSpPr/>
          <p:nvPr/>
        </p:nvSpPr>
        <p:spPr>
          <a:xfrm>
            <a:off x="135683" y="6657756"/>
            <a:ext cx="2734550" cy="507831"/>
          </a:xfrm>
          <a:prstGeom prst="rect">
            <a:avLst/>
          </a:prstGeom>
        </p:spPr>
        <p:txBody>
          <a:bodyPr wrap="square">
            <a:spAutoFit/>
          </a:bodyPr>
          <a:lstStyle/>
          <a:p>
            <a:pPr algn="just"/>
            <a:r>
              <a:rPr lang="fr-FR" sz="900" dirty="0" smtClean="0"/>
              <a:t>Dans la figure 2, les </a:t>
            </a:r>
            <a:r>
              <a:rPr lang="fr-FR" sz="900" dirty="0"/>
              <a:t>valeurs </a:t>
            </a:r>
            <a:r>
              <a:rPr lang="fr-FR" sz="900" dirty="0" smtClean="0"/>
              <a:t>au-dessus </a:t>
            </a:r>
            <a:r>
              <a:rPr lang="fr-FR" sz="900" dirty="0"/>
              <a:t>de la diagonale indiquent une importance plus grande en 2019 qu’en 1982, et moindre en-dessous. </a:t>
            </a:r>
          </a:p>
        </p:txBody>
      </p:sp>
      <p:sp>
        <p:nvSpPr>
          <p:cNvPr id="21" name="ZoneTexte 20"/>
          <p:cNvSpPr txBox="1"/>
          <p:nvPr/>
        </p:nvSpPr>
        <p:spPr>
          <a:xfrm>
            <a:off x="3645024" y="5251180"/>
            <a:ext cx="561372" cy="230832"/>
          </a:xfrm>
          <a:prstGeom prst="rect">
            <a:avLst/>
          </a:prstGeom>
          <a:noFill/>
        </p:spPr>
        <p:txBody>
          <a:bodyPr wrap="none" rtlCol="0">
            <a:spAutoFit/>
          </a:bodyPr>
          <a:lstStyle/>
          <a:p>
            <a:r>
              <a:rPr lang="fr-BE" sz="900" dirty="0" smtClean="0"/>
              <a:t>Figure 2</a:t>
            </a:r>
            <a:endParaRPr lang="fr-BE" sz="900" dirty="0"/>
          </a:p>
        </p:txBody>
      </p:sp>
      <p:sp>
        <p:nvSpPr>
          <p:cNvPr id="6" name="Rectangle 5"/>
          <p:cNvSpPr/>
          <p:nvPr/>
        </p:nvSpPr>
        <p:spPr>
          <a:xfrm>
            <a:off x="3156872" y="6241703"/>
            <a:ext cx="1961644" cy="2031325"/>
          </a:xfrm>
          <a:prstGeom prst="rect">
            <a:avLst/>
          </a:prstGeom>
        </p:spPr>
        <p:txBody>
          <a:bodyPr wrap="square">
            <a:spAutoFit/>
          </a:bodyPr>
          <a:lstStyle/>
          <a:p>
            <a:pPr algn="just"/>
            <a:r>
              <a:rPr lang="fr-FR" sz="900" dirty="0"/>
              <a:t>En 2019, une question ouverte permettait aux  répondants d’ajouter (et de pondérer) des éléments. </a:t>
            </a:r>
            <a:r>
              <a:rPr lang="fr-FR" sz="900" dirty="0" smtClean="0"/>
              <a:t>82% (203) des 248 </a:t>
            </a:r>
            <a:r>
              <a:rPr lang="fr-FR" sz="900" dirty="0"/>
              <a:t>ados ont fourni au moins un élément </a:t>
            </a:r>
            <a:r>
              <a:rPr lang="fr-FR" sz="900" dirty="0" smtClean="0"/>
              <a:t>supplémentaire. Ces 203 ont fourni environ deux (1,85) propositions dont 84% de celles-ci avec </a:t>
            </a:r>
            <a:r>
              <a:rPr lang="fr-FR" sz="900" dirty="0"/>
              <a:t>une importance aussi grande ou plus grande que la santé. </a:t>
            </a:r>
            <a:r>
              <a:rPr lang="fr-FR" sz="900" dirty="0" smtClean="0"/>
              <a:t>La figure 3 montre que </a:t>
            </a:r>
            <a:r>
              <a:rPr lang="fr-FR" sz="900" dirty="0"/>
              <a:t>ce sont des valeurs non-économiques (famille, amis, etc.), non présentes dans le </a:t>
            </a:r>
            <a:r>
              <a:rPr lang="fr-FR" sz="900" dirty="0" smtClean="0"/>
              <a:t>questionnaire </a:t>
            </a:r>
            <a:r>
              <a:rPr lang="fr-FR" sz="900" dirty="0"/>
              <a:t>des économistes de 1982) qui ont été le plus ajoutées. </a:t>
            </a:r>
          </a:p>
        </p:txBody>
      </p:sp>
      <p:sp>
        <p:nvSpPr>
          <p:cNvPr id="9" name="Rectangle 8"/>
          <p:cNvSpPr/>
          <p:nvPr/>
        </p:nvSpPr>
        <p:spPr>
          <a:xfrm>
            <a:off x="3152283" y="8184819"/>
            <a:ext cx="3552985" cy="507831"/>
          </a:xfrm>
          <a:prstGeom prst="rect">
            <a:avLst/>
          </a:prstGeom>
        </p:spPr>
        <p:txBody>
          <a:bodyPr wrap="square">
            <a:spAutoFit/>
          </a:bodyPr>
          <a:lstStyle/>
          <a:p>
            <a:pPr algn="just"/>
            <a:r>
              <a:rPr lang="fr-FR" sz="900" dirty="0"/>
              <a:t>Nous analysons actuellement les relations entre ces données et les demandes de formation </a:t>
            </a:r>
            <a:r>
              <a:rPr lang="fr-FR" sz="900" dirty="0" smtClean="0"/>
              <a:t>(de </a:t>
            </a:r>
            <a:r>
              <a:rPr lang="fr-FR" sz="900" dirty="0"/>
              <a:t>ces </a:t>
            </a:r>
            <a:r>
              <a:rPr lang="fr-FR" sz="900" dirty="0" smtClean="0"/>
              <a:t>248 ados) </a:t>
            </a:r>
            <a:r>
              <a:rPr lang="fr-FR" sz="900" dirty="0"/>
              <a:t>en soins et secours en milieu extrahospitalier. </a:t>
            </a:r>
          </a:p>
        </p:txBody>
      </p:sp>
      <p:sp>
        <p:nvSpPr>
          <p:cNvPr id="10" name="ZoneTexte 9"/>
          <p:cNvSpPr txBox="1"/>
          <p:nvPr/>
        </p:nvSpPr>
        <p:spPr>
          <a:xfrm>
            <a:off x="5602990" y="7798345"/>
            <a:ext cx="561372" cy="230832"/>
          </a:xfrm>
          <a:prstGeom prst="rect">
            <a:avLst/>
          </a:prstGeom>
          <a:noFill/>
        </p:spPr>
        <p:txBody>
          <a:bodyPr wrap="none" rtlCol="0">
            <a:spAutoFit/>
          </a:bodyPr>
          <a:lstStyle/>
          <a:p>
            <a:r>
              <a:rPr lang="fr-BE" sz="900" dirty="0" smtClean="0"/>
              <a:t>Figure 3</a:t>
            </a:r>
            <a:endParaRPr lang="fr-BE" sz="900" dirty="0"/>
          </a:p>
        </p:txBody>
      </p:sp>
      <p:sp>
        <p:nvSpPr>
          <p:cNvPr id="23" name="ZoneTexte 22"/>
          <p:cNvSpPr txBox="1"/>
          <p:nvPr/>
        </p:nvSpPr>
        <p:spPr>
          <a:xfrm>
            <a:off x="543444" y="6491189"/>
            <a:ext cx="561372" cy="230832"/>
          </a:xfrm>
          <a:prstGeom prst="rect">
            <a:avLst/>
          </a:prstGeom>
          <a:noFill/>
        </p:spPr>
        <p:txBody>
          <a:bodyPr wrap="none" rtlCol="0">
            <a:spAutoFit/>
          </a:bodyPr>
          <a:lstStyle/>
          <a:p>
            <a:r>
              <a:rPr lang="fr-BE" sz="900" dirty="0" smtClean="0"/>
              <a:t>Figure 1</a:t>
            </a:r>
            <a:endParaRPr lang="fr-BE" sz="900" dirty="0"/>
          </a:p>
        </p:txBody>
      </p:sp>
      <p:pic>
        <p:nvPicPr>
          <p:cNvPr id="13" name="Image 12"/>
          <p:cNvPicPr>
            <a:picLocks noChangeAspect="1"/>
          </p:cNvPicPr>
          <p:nvPr/>
        </p:nvPicPr>
        <p:blipFill>
          <a:blip r:embed="rId9"/>
          <a:stretch>
            <a:fillRect/>
          </a:stretch>
        </p:blipFill>
        <p:spPr>
          <a:xfrm>
            <a:off x="5092684" y="6355850"/>
            <a:ext cx="1618264" cy="1505400"/>
          </a:xfrm>
          <a:prstGeom prst="rect">
            <a:avLst/>
          </a:prstGeom>
        </p:spPr>
      </p:pic>
      <p:pic>
        <p:nvPicPr>
          <p:cNvPr id="4" name="Image 3"/>
          <p:cNvPicPr>
            <a:picLocks noChangeAspect="1"/>
          </p:cNvPicPr>
          <p:nvPr/>
        </p:nvPicPr>
        <p:blipFill>
          <a:blip r:embed="rId10"/>
          <a:stretch>
            <a:fillRect/>
          </a:stretch>
        </p:blipFill>
        <p:spPr>
          <a:xfrm>
            <a:off x="3129332" y="1923727"/>
            <a:ext cx="3519505" cy="3373607"/>
          </a:xfrm>
          <a:prstGeom prst="rect">
            <a:avLst/>
          </a:prstGeom>
        </p:spPr>
      </p:pic>
    </p:spTree>
    <p:extLst>
      <p:ext uri="{BB962C8B-B14F-4D97-AF65-F5344CB8AC3E}">
        <p14:creationId xmlns:p14="http://schemas.microsoft.com/office/powerpoint/2010/main" val="855895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1251</TotalTime>
  <Words>653</Words>
  <Application>Microsoft Office PowerPoint</Application>
  <PresentationFormat>Affichage à l'écran (4:3)</PresentationFormat>
  <Paragraphs>22</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Times New Roman</vt:lpstr>
      <vt:lpstr>Thème Office</vt:lpstr>
      <vt:lpstr>Présentation PowerPoint</vt:lpstr>
    </vt:vector>
  </TitlesOfParts>
  <Company>ULg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Dieudonné Leclercq</dc:creator>
  <cp:lastModifiedBy>d.leclercq@uliege.be</cp:lastModifiedBy>
  <cp:revision>46</cp:revision>
  <cp:lastPrinted>2019-05-11T08:02:12Z</cp:lastPrinted>
  <dcterms:created xsi:type="dcterms:W3CDTF">2013-04-16T12:36:28Z</dcterms:created>
  <dcterms:modified xsi:type="dcterms:W3CDTF">2020-04-10T16:07:21Z</dcterms:modified>
</cp:coreProperties>
</file>