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7003375" cy="43205400"/>
  <p:notesSz cx="6797675" cy="9928225"/>
  <p:defaultTextStyle>
    <a:defPPr>
      <a:defRPr lang="fr-FR"/>
    </a:defPPr>
    <a:lvl1pPr marL="0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005965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4011930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6017895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8023860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0029825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2035790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14041755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16047720" algn="l" defTabSz="4011930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0033"/>
    <a:srgbClr val="00FF00"/>
    <a:srgbClr val="990033"/>
    <a:srgbClr val="993366"/>
    <a:srgbClr val="00CC00"/>
    <a:srgbClr val="81F729"/>
    <a:srgbClr val="FFFF00"/>
    <a:srgbClr val="0000FF"/>
    <a:srgbClr val="43F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1" autoAdjust="0"/>
    <p:restoredTop sz="43885" autoAdjust="0"/>
  </p:normalViewPr>
  <p:slideViewPr>
    <p:cSldViewPr>
      <p:cViewPr>
        <p:scale>
          <a:sx n="30" d="100"/>
          <a:sy n="30" d="100"/>
        </p:scale>
        <p:origin x="-1740" y="5970"/>
      </p:cViewPr>
      <p:guideLst>
        <p:guide orient="horz" pos="13608"/>
        <p:guide pos="85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3DC462D1-7C9A-4568-80BC-4490C1C65F24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5200" y="744538"/>
            <a:ext cx="23272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345A9289-E012-41A9-8A91-09A6786A3E3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3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05965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11930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017895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023860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029825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035790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041755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047720" algn="l" defTabSz="4011930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part of a </a:t>
            </a:r>
            <a:r>
              <a:rPr lang="fr-FR" dirty="0" err="1" smtClean="0"/>
              <a:t>wider</a:t>
            </a:r>
            <a:r>
              <a:rPr lang="fr-FR" baseline="0" dirty="0" smtClean="0"/>
              <a:t> </a:t>
            </a:r>
            <a:r>
              <a:rPr lang="fr-FR" dirty="0" smtClean="0"/>
              <a:t>collaboration </a:t>
            </a:r>
            <a:r>
              <a:rPr lang="fr-FR" dirty="0" err="1" smtClean="0"/>
              <a:t>project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AGRETA,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focusses</a:t>
            </a:r>
            <a:r>
              <a:rPr lang="fr-FR" baseline="0" dirty="0" smtClean="0"/>
              <a:t> on the Ardenne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situated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southern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belgium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northern</a:t>
            </a:r>
            <a:r>
              <a:rPr lang="fr-FR" baseline="0" dirty="0" smtClean="0"/>
              <a:t> France and in Luxembourg. </a:t>
            </a:r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concerns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rather</a:t>
            </a:r>
            <a:r>
              <a:rPr lang="fr-FR" baseline="0" dirty="0" smtClean="0"/>
              <a:t> green, </a:t>
            </a:r>
            <a:r>
              <a:rPr lang="fr-FR" baseline="0" dirty="0" err="1" smtClean="0"/>
              <a:t>forested</a:t>
            </a:r>
            <a:r>
              <a:rPr lang="fr-FR" baseline="0" dirty="0" smtClean="0"/>
              <a:t> area, </a:t>
            </a:r>
            <a:r>
              <a:rPr lang="fr-FR" baseline="0" dirty="0" err="1" smtClean="0"/>
              <a:t>prenched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populated</a:t>
            </a:r>
            <a:r>
              <a:rPr lang="fr-FR" baseline="0" dirty="0" smtClean="0"/>
              <a:t> areas of </a:t>
            </a:r>
            <a:r>
              <a:rPr lang="fr-FR" baseline="0" dirty="0" err="1" smtClean="0"/>
              <a:t>flanders</a:t>
            </a:r>
            <a:r>
              <a:rPr lang="fr-FR" baseline="0" dirty="0" smtClean="0"/>
              <a:t> and large </a:t>
            </a:r>
            <a:r>
              <a:rPr lang="fr-FR" baseline="0" dirty="0" err="1" smtClean="0"/>
              <a:t>aglomerations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northern</a:t>
            </a:r>
            <a:r>
              <a:rPr lang="fr-FR" baseline="0" dirty="0" smtClean="0"/>
              <a:t> France as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as in </a:t>
            </a:r>
            <a:r>
              <a:rPr lang="fr-FR" baseline="0" dirty="0" err="1" smtClean="0"/>
              <a:t>eastern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germany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kind</a:t>
            </a:r>
            <a:r>
              <a:rPr lang="fr-FR" baseline="0" dirty="0" smtClean="0"/>
              <a:t> of green refuge aspect,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attractive in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touristic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tourism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indeed</a:t>
            </a:r>
            <a:r>
              <a:rPr lang="fr-FR" baseline="0" dirty="0" smtClean="0"/>
              <a:t> a large </a:t>
            </a:r>
            <a:r>
              <a:rPr lang="fr-FR" baseline="0" dirty="0" err="1" smtClean="0"/>
              <a:t>share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Walloon</a:t>
            </a:r>
            <a:r>
              <a:rPr lang="fr-FR" baseline="0" dirty="0" smtClean="0"/>
              <a:t> revenues, the management of the </a:t>
            </a:r>
            <a:r>
              <a:rPr lang="fr-FR" baseline="0" dirty="0" err="1" smtClean="0"/>
              <a:t>ardenne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dominated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hunting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forestry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interests</a:t>
            </a:r>
            <a:r>
              <a:rPr lang="fr-FR" baseline="0" dirty="0" smtClean="0"/>
              <a:t>. This focus on production and </a:t>
            </a:r>
            <a:r>
              <a:rPr lang="fr-FR" baseline="0" dirty="0" err="1" smtClean="0"/>
              <a:t>game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keeping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repercussions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status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, And at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time on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touristic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attractiveness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however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few data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to back up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dependencies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 the importance of </a:t>
            </a:r>
            <a:r>
              <a:rPr lang="fr-FR" baseline="0" dirty="0" err="1" smtClean="0"/>
              <a:t>natural</a:t>
            </a:r>
            <a:r>
              <a:rPr lang="fr-FR" baseline="0" dirty="0" smtClean="0"/>
              <a:t> areas for the </a:t>
            </a:r>
            <a:r>
              <a:rPr lang="fr-FR" baseline="0" dirty="0" err="1" smtClean="0"/>
              <a:t>tourism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sector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responsible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supply</a:t>
            </a:r>
            <a:r>
              <a:rPr lang="fr-FR" baseline="0" dirty="0" smtClean="0"/>
              <a:t>, flow and </a:t>
            </a:r>
            <a:r>
              <a:rPr lang="fr-FR" baseline="0" dirty="0" err="1" smtClean="0"/>
              <a:t>demand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terms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attractiveness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natural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landscapes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Whilst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focus lies on the </a:t>
            </a:r>
            <a:r>
              <a:rPr lang="fr-FR" baseline="0" dirty="0" err="1" smtClean="0"/>
              <a:t>entire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territory</a:t>
            </a:r>
            <a:r>
              <a:rPr lang="fr-FR" baseline="0" dirty="0" smtClean="0"/>
              <a:t> of the Ardenne,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identified</a:t>
            </a:r>
            <a:r>
              <a:rPr lang="fr-FR" baseline="0" dirty="0" smtClean="0"/>
              <a:t> 4 pilot sites for the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operations</a:t>
            </a:r>
            <a:r>
              <a:rPr lang="fr-FR" baseline="0" dirty="0" smtClean="0"/>
              <a:t>.</a:t>
            </a:r>
          </a:p>
          <a:p>
            <a:r>
              <a:rPr lang="fr-FR" dirty="0" smtClean="0"/>
              <a:t>To do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focus for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demand</a:t>
            </a:r>
            <a:r>
              <a:rPr lang="fr-FR" baseline="0" dirty="0" smtClean="0"/>
              <a:t> </a:t>
            </a:r>
            <a:r>
              <a:rPr lang="fr-FR" dirty="0" smtClean="0"/>
              <a:t>on the </a:t>
            </a:r>
            <a:r>
              <a:rPr lang="fr-FR" dirty="0" err="1" smtClean="0"/>
              <a:t>actual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behavior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tourism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trhouogh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monitoring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preferences</a:t>
            </a:r>
            <a:r>
              <a:rPr lang="fr-FR" baseline="0" dirty="0" smtClean="0"/>
              <a:t> for certain </a:t>
            </a:r>
            <a:r>
              <a:rPr lang="fr-FR" baseline="0" dirty="0" err="1" smtClean="0"/>
              <a:t>landscape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characteristics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perceptions </a:t>
            </a:r>
            <a:r>
              <a:rPr lang="fr-FR" baseline="0" dirty="0" err="1" smtClean="0"/>
              <a:t>concerning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appropriate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ought</a:t>
            </a:r>
            <a:r>
              <a:rPr lang="fr-FR" baseline="0" dirty="0" smtClean="0"/>
              <a:t> usages in and of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3 principal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tourism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tourists</a:t>
            </a:r>
            <a:r>
              <a:rPr lang="fr-FR" baseline="0" dirty="0" smtClean="0"/>
              <a:t> on site and the </a:t>
            </a:r>
            <a:r>
              <a:rPr lang="fr-FR" baseline="0" dirty="0" err="1" smtClean="0"/>
              <a:t>larger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public,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including</a:t>
            </a:r>
            <a:r>
              <a:rPr lang="fr-FR" baseline="0" dirty="0" smtClean="0"/>
              <a:t> local </a:t>
            </a:r>
            <a:r>
              <a:rPr lang="fr-FR" baseline="0" dirty="0" err="1" smtClean="0"/>
              <a:t>inhabitants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otehr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). </a:t>
            </a:r>
          </a:p>
          <a:p>
            <a:r>
              <a:rPr lang="fr-FR" baseline="0" dirty="0" smtClean="0"/>
              <a:t>For the flow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estimate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visitor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frequencies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forwhich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use of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analytics</a:t>
            </a:r>
            <a:r>
              <a:rPr lang="fr-FR" baseline="0" dirty="0" smtClean="0"/>
              <a:t> as mobile phone </a:t>
            </a:r>
            <a:r>
              <a:rPr lang="fr-FR" baseline="0" dirty="0" err="1" smtClean="0"/>
              <a:t>positioning</a:t>
            </a:r>
            <a:r>
              <a:rPr lang="fr-FR" baseline="0" dirty="0" smtClean="0"/>
              <a:t> data, camera </a:t>
            </a:r>
            <a:r>
              <a:rPr lang="fr-FR" baseline="0" dirty="0" err="1" smtClean="0"/>
              <a:t>traps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certain </a:t>
            </a:r>
            <a:r>
              <a:rPr lang="fr-FR" baseline="0" dirty="0" err="1" smtClean="0"/>
              <a:t>economic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evaluations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supply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plan to </a:t>
            </a:r>
            <a:r>
              <a:rPr lang="fr-FR" baseline="0" dirty="0" err="1" smtClean="0"/>
              <a:t>map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preferred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landscapes</a:t>
            </a:r>
            <a:r>
              <a:rPr lang="fr-FR" baseline="0" dirty="0" smtClean="0"/>
              <a:t>, as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infrastructures and services. </a:t>
            </a:r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</a:t>
            </a:r>
            <a:r>
              <a:rPr lang="fr-FR" baseline="0" dirty="0" smtClean="0"/>
              <a:t> to combine social, </a:t>
            </a:r>
            <a:r>
              <a:rPr lang="fr-FR" baseline="0" dirty="0" err="1" smtClean="0"/>
              <a:t>ecological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economic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evaluate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actual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attractiveness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natural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landscapes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ardenne</a:t>
            </a:r>
            <a:r>
              <a:rPr lang="fr-FR" baseline="0" dirty="0" smtClean="0"/>
              <a:t> area and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contraining</a:t>
            </a:r>
            <a:r>
              <a:rPr lang="fr-FR" baseline="0" dirty="0" smtClean="0"/>
              <a:t> and or </a:t>
            </a:r>
            <a:r>
              <a:rPr lang="fr-FR" baseline="0" dirty="0" err="1" smtClean="0"/>
              <a:t>beneficial</a:t>
            </a:r>
            <a:r>
              <a:rPr lang="fr-FR" baseline="0" dirty="0" smtClean="0"/>
              <a:t> types of </a:t>
            </a:r>
            <a:r>
              <a:rPr lang="fr-FR" baseline="0" dirty="0" err="1" smtClean="0"/>
              <a:t>landscape</a:t>
            </a:r>
            <a:r>
              <a:rPr lang="fr-FR" baseline="0" dirty="0" smtClean="0"/>
              <a:t> management.</a:t>
            </a:r>
          </a:p>
          <a:p>
            <a:r>
              <a:rPr lang="fr-FR" baseline="0" dirty="0" smtClean="0"/>
              <a:t>A </a:t>
            </a:r>
            <a:r>
              <a:rPr lang="fr-FR" baseline="0" dirty="0" err="1" smtClean="0"/>
              <a:t>parrallel</a:t>
            </a:r>
            <a:r>
              <a:rPr lang="fr-FR" baseline="0" dirty="0" smtClean="0"/>
              <a:t> part of </a:t>
            </a:r>
            <a:r>
              <a:rPr lang="fr-FR" baseline="0" dirty="0" err="1" smtClean="0"/>
              <a:t>teh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focusses</a:t>
            </a:r>
            <a:r>
              <a:rPr lang="fr-FR" baseline="0" dirty="0" smtClean="0"/>
              <a:t> on the perceptions and values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tourists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local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concerning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ardenne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forests</a:t>
            </a:r>
            <a:r>
              <a:rPr lang="fr-FR" baseline="0" dirty="0" smtClean="0"/>
              <a:t> and how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values and the perceptions on certain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usages </a:t>
            </a:r>
            <a:r>
              <a:rPr lang="fr-FR" baseline="0" dirty="0" err="1" smtClean="0"/>
              <a:t>align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differ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the profile of </a:t>
            </a:r>
            <a:r>
              <a:rPr lang="fr-FR" baseline="0" dirty="0" err="1" smtClean="0"/>
              <a:t>teh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actor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individual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deliberated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assessments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This information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serve as an input for an action-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developped</a:t>
            </a:r>
            <a:r>
              <a:rPr lang="fr-FR" baseline="0" dirty="0" smtClean="0"/>
              <a:t> in one of te pilot sites,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participaptive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invited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part of a </a:t>
            </a:r>
            <a:r>
              <a:rPr lang="fr-FR" baseline="0" dirty="0" err="1" smtClean="0"/>
              <a:t>porcess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 construction to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novel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forest</a:t>
            </a:r>
            <a:r>
              <a:rPr lang="fr-FR" baseline="0" dirty="0" smtClean="0"/>
              <a:t> management, </a:t>
            </a:r>
            <a:r>
              <a:rPr lang="fr-FR" baseline="0" dirty="0" err="1" smtClean="0"/>
              <a:t>whith</a:t>
            </a:r>
            <a:r>
              <a:rPr lang="fr-FR" baseline="0" dirty="0" smtClean="0"/>
              <a:t> a focus on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conservation and how to frame a diffuse </a:t>
            </a:r>
            <a:r>
              <a:rPr lang="fr-FR" baseline="0" dirty="0" err="1" smtClean="0"/>
              <a:t>ecotourism</a:t>
            </a:r>
            <a:r>
              <a:rPr lang="fr-FR" baseline="0" dirty="0" smtClean="0"/>
              <a:t> and a qualitative </a:t>
            </a:r>
            <a:r>
              <a:rPr lang="fr-FR" baseline="0" dirty="0" err="1" smtClean="0"/>
              <a:t>wood</a:t>
            </a:r>
            <a:r>
              <a:rPr lang="fr-FR" baseline="0" dirty="0" smtClean="0"/>
              <a:t> production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As to date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finished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report on the visions and actions </a:t>
            </a:r>
            <a:r>
              <a:rPr lang="fr-FR" baseline="0" dirty="0" err="1" smtClean="0"/>
              <a:t>ofArdenne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tourist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operators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smtClean="0"/>
              <a:t>clearly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evocate</a:t>
            </a:r>
            <a:r>
              <a:rPr lang="fr-FR" baseline="0" dirty="0" smtClean="0"/>
              <a:t> the importance of  nature and </a:t>
            </a:r>
            <a:r>
              <a:rPr lang="fr-FR" baseline="0" dirty="0" err="1" smtClean="0"/>
              <a:t>wilderness</a:t>
            </a:r>
            <a:r>
              <a:rPr lang="fr-FR" baseline="0" dirty="0" smtClean="0"/>
              <a:t> for the future of the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. You are </a:t>
            </a:r>
            <a:r>
              <a:rPr lang="fr-FR" baseline="0" dirty="0" err="1" smtClean="0"/>
              <a:t>welcome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discuss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first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aspects of </a:t>
            </a:r>
            <a:r>
              <a:rPr lang="fr-FR" baseline="0" dirty="0" err="1" smtClean="0"/>
              <a:t>teh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me </a:t>
            </a:r>
            <a:r>
              <a:rPr lang="fr-FR" baseline="0" dirty="0" err="1" smtClean="0"/>
              <a:t>afterwards</a:t>
            </a:r>
            <a:r>
              <a:rPr lang="fr-FR" baseline="0" dirty="0" smtClean="0"/>
              <a:t> if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interested</a:t>
            </a:r>
            <a:r>
              <a:rPr lang="fr-FR" baseline="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9289-E012-41A9-8A91-09A6786A3E3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8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5253" y="13421680"/>
            <a:ext cx="22952869" cy="926115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50506" y="24483060"/>
            <a:ext cx="18902363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05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1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1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2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2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3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41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47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818166" y="10901365"/>
            <a:ext cx="17941303" cy="2322490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89564" y="10901365"/>
            <a:ext cx="53378546" cy="2322490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080" y="27763473"/>
            <a:ext cx="22952869" cy="8581073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33080" y="18312295"/>
            <a:ext cx="22952869" cy="9451178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05965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2pPr>
            <a:lvl3pPr marL="401193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01789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802386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1002982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203579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404175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604772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89564" y="63507940"/>
            <a:ext cx="35657582" cy="179642453"/>
          </a:xfrm>
        </p:spPr>
        <p:txBody>
          <a:bodyPr/>
          <a:lstStyle>
            <a:lvl1pPr>
              <a:defRPr sz="12300"/>
            </a:lvl1pPr>
            <a:lvl2pPr>
              <a:defRPr sz="105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097201" y="63507940"/>
            <a:ext cx="35662268" cy="179642453"/>
          </a:xfrm>
        </p:spPr>
        <p:txBody>
          <a:bodyPr/>
          <a:lstStyle>
            <a:lvl1pPr>
              <a:defRPr sz="12300"/>
            </a:lvl1pPr>
            <a:lvl2pPr>
              <a:defRPr sz="105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69" y="1730219"/>
            <a:ext cx="24303038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9671212"/>
            <a:ext cx="11931180" cy="4030501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2005965" indent="0">
              <a:buNone/>
              <a:defRPr sz="8800" b="1"/>
            </a:lvl2pPr>
            <a:lvl3pPr marL="4011930" indent="0">
              <a:buNone/>
              <a:defRPr sz="7900" b="1"/>
            </a:lvl3pPr>
            <a:lvl4pPr marL="6017895" indent="0">
              <a:buNone/>
              <a:defRPr sz="7000" b="1"/>
            </a:lvl4pPr>
            <a:lvl5pPr marL="8023860" indent="0">
              <a:buNone/>
              <a:defRPr sz="7000" b="1"/>
            </a:lvl5pPr>
            <a:lvl6pPr marL="10029825" indent="0">
              <a:buNone/>
              <a:defRPr sz="7000" b="1"/>
            </a:lvl6pPr>
            <a:lvl7pPr marL="12035790" indent="0">
              <a:buNone/>
              <a:defRPr sz="7000" b="1"/>
            </a:lvl7pPr>
            <a:lvl8pPr marL="14041755" indent="0">
              <a:buNone/>
              <a:defRPr sz="7000" b="1"/>
            </a:lvl8pPr>
            <a:lvl9pPr marL="16047720" indent="0">
              <a:buNone/>
              <a:defRPr sz="70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50169" y="13701713"/>
            <a:ext cx="11931180" cy="24893114"/>
          </a:xfrm>
        </p:spPr>
        <p:txBody>
          <a:bodyPr/>
          <a:lstStyle>
            <a:lvl1pPr>
              <a:defRPr sz="105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717341" y="9671212"/>
            <a:ext cx="11935867" cy="4030501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2005965" indent="0">
              <a:buNone/>
              <a:defRPr sz="8800" b="1"/>
            </a:lvl2pPr>
            <a:lvl3pPr marL="4011930" indent="0">
              <a:buNone/>
              <a:defRPr sz="7900" b="1"/>
            </a:lvl3pPr>
            <a:lvl4pPr marL="6017895" indent="0">
              <a:buNone/>
              <a:defRPr sz="7000" b="1"/>
            </a:lvl4pPr>
            <a:lvl5pPr marL="8023860" indent="0">
              <a:buNone/>
              <a:defRPr sz="7000" b="1"/>
            </a:lvl5pPr>
            <a:lvl6pPr marL="10029825" indent="0">
              <a:buNone/>
              <a:defRPr sz="7000" b="1"/>
            </a:lvl6pPr>
            <a:lvl7pPr marL="12035790" indent="0">
              <a:buNone/>
              <a:defRPr sz="7000" b="1"/>
            </a:lvl7pPr>
            <a:lvl8pPr marL="14041755" indent="0">
              <a:buNone/>
              <a:defRPr sz="7000" b="1"/>
            </a:lvl8pPr>
            <a:lvl9pPr marL="16047720" indent="0">
              <a:buNone/>
              <a:defRPr sz="70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3717341" y="13701713"/>
            <a:ext cx="11935867" cy="24893114"/>
          </a:xfrm>
        </p:spPr>
        <p:txBody>
          <a:bodyPr/>
          <a:lstStyle>
            <a:lvl1pPr>
              <a:defRPr sz="10500"/>
            </a:lvl1pPr>
            <a:lvl2pPr>
              <a:defRPr sz="8800"/>
            </a:lvl2pPr>
            <a:lvl3pPr>
              <a:defRPr sz="79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0170" y="1720215"/>
            <a:ext cx="8883924" cy="7320915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7569" y="1720218"/>
            <a:ext cx="15095637" cy="36874612"/>
          </a:xfrm>
        </p:spPr>
        <p:txBody>
          <a:bodyPr/>
          <a:lstStyle>
            <a:lvl1pPr>
              <a:defRPr sz="14000"/>
            </a:lvl1pPr>
            <a:lvl2pPr>
              <a:defRPr sz="12300"/>
            </a:lvl2pPr>
            <a:lvl3pPr>
              <a:defRPr sz="105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50170" y="9041133"/>
            <a:ext cx="8883924" cy="29553697"/>
          </a:xfrm>
        </p:spPr>
        <p:txBody>
          <a:bodyPr/>
          <a:lstStyle>
            <a:lvl1pPr marL="0" indent="0">
              <a:buNone/>
              <a:defRPr sz="6100"/>
            </a:lvl1pPr>
            <a:lvl2pPr marL="2005965" indent="0">
              <a:buNone/>
              <a:defRPr sz="5300"/>
            </a:lvl2pPr>
            <a:lvl3pPr marL="4011930" indent="0">
              <a:buNone/>
              <a:defRPr sz="4400"/>
            </a:lvl3pPr>
            <a:lvl4pPr marL="6017895" indent="0">
              <a:buNone/>
              <a:defRPr sz="3900"/>
            </a:lvl4pPr>
            <a:lvl5pPr marL="8023860" indent="0">
              <a:buNone/>
              <a:defRPr sz="3900"/>
            </a:lvl5pPr>
            <a:lvl6pPr marL="10029825" indent="0">
              <a:buNone/>
              <a:defRPr sz="3900"/>
            </a:lvl6pPr>
            <a:lvl7pPr marL="12035790" indent="0">
              <a:buNone/>
              <a:defRPr sz="3900"/>
            </a:lvl7pPr>
            <a:lvl8pPr marL="14041755" indent="0">
              <a:buNone/>
              <a:defRPr sz="3900"/>
            </a:lvl8pPr>
            <a:lvl9pPr marL="16047720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851" y="30243780"/>
            <a:ext cx="16202025" cy="3570449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292851" y="3860483"/>
            <a:ext cx="16202025" cy="25923240"/>
          </a:xfrm>
        </p:spPr>
        <p:txBody>
          <a:bodyPr/>
          <a:lstStyle>
            <a:lvl1pPr marL="0" indent="0">
              <a:buNone/>
              <a:defRPr sz="14000"/>
            </a:lvl1pPr>
            <a:lvl2pPr marL="2005965" indent="0">
              <a:buNone/>
              <a:defRPr sz="12300"/>
            </a:lvl2pPr>
            <a:lvl3pPr marL="4011930" indent="0">
              <a:buNone/>
              <a:defRPr sz="10500"/>
            </a:lvl3pPr>
            <a:lvl4pPr marL="6017895" indent="0">
              <a:buNone/>
              <a:defRPr sz="8800"/>
            </a:lvl4pPr>
            <a:lvl5pPr marL="8023860" indent="0">
              <a:buNone/>
              <a:defRPr sz="8800"/>
            </a:lvl5pPr>
            <a:lvl6pPr marL="10029825" indent="0">
              <a:buNone/>
              <a:defRPr sz="8800"/>
            </a:lvl6pPr>
            <a:lvl7pPr marL="12035790" indent="0">
              <a:buNone/>
              <a:defRPr sz="8800"/>
            </a:lvl7pPr>
            <a:lvl8pPr marL="14041755" indent="0">
              <a:buNone/>
              <a:defRPr sz="8800"/>
            </a:lvl8pPr>
            <a:lvl9pPr marL="16047720" indent="0">
              <a:buNone/>
              <a:defRPr sz="88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92851" y="33814229"/>
            <a:ext cx="16202025" cy="5070631"/>
          </a:xfrm>
        </p:spPr>
        <p:txBody>
          <a:bodyPr/>
          <a:lstStyle>
            <a:lvl1pPr marL="0" indent="0">
              <a:buNone/>
              <a:defRPr sz="6100"/>
            </a:lvl1pPr>
            <a:lvl2pPr marL="2005965" indent="0">
              <a:buNone/>
              <a:defRPr sz="5300"/>
            </a:lvl2pPr>
            <a:lvl3pPr marL="4011930" indent="0">
              <a:buNone/>
              <a:defRPr sz="4400"/>
            </a:lvl3pPr>
            <a:lvl4pPr marL="6017895" indent="0">
              <a:buNone/>
              <a:defRPr sz="3900"/>
            </a:lvl4pPr>
            <a:lvl5pPr marL="8023860" indent="0">
              <a:buNone/>
              <a:defRPr sz="3900"/>
            </a:lvl5pPr>
            <a:lvl6pPr marL="10029825" indent="0">
              <a:buNone/>
              <a:defRPr sz="3900"/>
            </a:lvl6pPr>
            <a:lvl7pPr marL="12035790" indent="0">
              <a:buNone/>
              <a:defRPr sz="3900"/>
            </a:lvl7pPr>
            <a:lvl8pPr marL="14041755" indent="0">
              <a:buNone/>
              <a:defRPr sz="3900"/>
            </a:lvl8pPr>
            <a:lvl9pPr marL="16047720" indent="0">
              <a:buNone/>
              <a:defRPr sz="3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50169" y="1730219"/>
            <a:ext cx="24303038" cy="7200900"/>
          </a:xfrm>
          <a:prstGeom prst="rect">
            <a:avLst/>
          </a:prstGeom>
        </p:spPr>
        <p:txBody>
          <a:bodyPr vert="horz" lIns="401193" tIns="200597" rIns="401193" bIns="20059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50169" y="10081263"/>
            <a:ext cx="24303038" cy="28513567"/>
          </a:xfrm>
          <a:prstGeom prst="rect">
            <a:avLst/>
          </a:prstGeom>
        </p:spPr>
        <p:txBody>
          <a:bodyPr vert="horz" lIns="401193" tIns="200597" rIns="401193" bIns="20059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50169" y="40045008"/>
            <a:ext cx="6300788" cy="2300288"/>
          </a:xfrm>
          <a:prstGeom prst="rect">
            <a:avLst/>
          </a:prstGeom>
        </p:spPr>
        <p:txBody>
          <a:bodyPr vert="horz" lIns="401193" tIns="200597" rIns="401193" bIns="200597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2F6D-FAB1-452F-9B6C-CC37E5F9B4B8}" type="datetimeFigureOut">
              <a:rPr lang="fr-FR" smtClean="0"/>
              <a:pPr/>
              <a:t>04/10/2018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226153" y="40045008"/>
            <a:ext cx="8551069" cy="2300288"/>
          </a:xfrm>
          <a:prstGeom prst="rect">
            <a:avLst/>
          </a:prstGeom>
        </p:spPr>
        <p:txBody>
          <a:bodyPr vert="horz" lIns="401193" tIns="200597" rIns="401193" bIns="200597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9352419" y="40045008"/>
            <a:ext cx="6300788" cy="2300288"/>
          </a:xfrm>
          <a:prstGeom prst="rect">
            <a:avLst/>
          </a:prstGeom>
        </p:spPr>
        <p:txBody>
          <a:bodyPr vert="horz" lIns="401193" tIns="200597" rIns="401193" bIns="200597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691A-B0AD-4026-96A4-F82D4E577C0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11930" rtl="0" eaLnBrk="1" latinLnBrk="0" hangingPunct="1">
        <a:spcBef>
          <a:spcPct val="0"/>
        </a:spcBef>
        <a:buNone/>
        <a:defRPr sz="1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4474" indent="-1504474" algn="l" defTabSz="4011930" rtl="0" eaLnBrk="1" latinLnBrk="0" hangingPunct="1">
        <a:spcBef>
          <a:spcPct val="20000"/>
        </a:spcBef>
        <a:buFont typeface="Arial" pitchFamily="34" charset="0"/>
        <a:buChar char="•"/>
        <a:defRPr sz="14000" kern="1200">
          <a:solidFill>
            <a:schemeClr val="tx1"/>
          </a:solidFill>
          <a:latin typeface="+mn-lt"/>
          <a:ea typeface="+mn-ea"/>
          <a:cs typeface="+mn-cs"/>
        </a:defRPr>
      </a:lvl1pPr>
      <a:lvl2pPr marL="3259693" indent="-1253728" algn="l" defTabSz="4011930" rtl="0" eaLnBrk="1" latinLnBrk="0" hangingPunct="1">
        <a:spcBef>
          <a:spcPct val="20000"/>
        </a:spcBef>
        <a:buFont typeface="Arial" pitchFamily="34" charset="0"/>
        <a:buChar char="–"/>
        <a:defRPr sz="12300" kern="1200">
          <a:solidFill>
            <a:schemeClr val="tx1"/>
          </a:solidFill>
          <a:latin typeface="+mn-lt"/>
          <a:ea typeface="+mn-ea"/>
          <a:cs typeface="+mn-cs"/>
        </a:defRPr>
      </a:lvl2pPr>
      <a:lvl3pPr marL="5014913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7020878" indent="-1002983" algn="l" defTabSz="4011930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26843" indent="-1002983" algn="l" defTabSz="4011930" rtl="0" eaLnBrk="1" latinLnBrk="0" hangingPunct="1">
        <a:spcBef>
          <a:spcPct val="20000"/>
        </a:spcBef>
        <a:buFont typeface="Arial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32808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38773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44738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50703" indent="-1002983" algn="l" defTabSz="4011930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2005965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4011930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3pPr>
      <a:lvl4pPr marL="6017895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023860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29825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4041755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7720" algn="l" defTabSz="4011930" rtl="0" eaLnBrk="1" latinLnBrk="0" hangingPunct="1"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87" y="27291332"/>
            <a:ext cx="11701488" cy="9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ZoneTexte 195"/>
          <p:cNvSpPr txBox="1"/>
          <p:nvPr/>
        </p:nvSpPr>
        <p:spPr>
          <a:xfrm>
            <a:off x="1545143" y="29091532"/>
            <a:ext cx="15987498" cy="582287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Integrating components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 smtClean="0"/>
              <a:t>Confronting supply, flow and demand sides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 smtClean="0"/>
              <a:t>Identifying potential supply (ao landscape modifications)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/>
              <a:t>Underscoring </a:t>
            </a:r>
            <a:r>
              <a:rPr lang="en-US" sz="4800" i="1" dirty="0"/>
              <a:t>socio-cultural values </a:t>
            </a:r>
            <a:r>
              <a:rPr lang="en-US" sz="4800" dirty="0"/>
              <a:t>for (bundles of) 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 smtClean="0"/>
              <a:t>Pinpointing interdependencies between actors and services (&gt;&gt; the tourism sector)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800" dirty="0" smtClean="0"/>
              <a:t>Assessing societal constraints and trade-offs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/>
          <a:stretch/>
        </p:blipFill>
        <p:spPr bwMode="auto">
          <a:xfrm>
            <a:off x="15412187" y="7594040"/>
            <a:ext cx="8314636" cy="704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22" y="1"/>
            <a:ext cx="5254633" cy="45804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b="29013"/>
          <a:stretch/>
        </p:blipFill>
        <p:spPr>
          <a:xfrm>
            <a:off x="0" y="38860150"/>
            <a:ext cx="27003375" cy="4345250"/>
          </a:xfrm>
          <a:prstGeom prst="rect">
            <a:avLst/>
          </a:prstGeom>
        </p:spPr>
      </p:pic>
      <p:sp>
        <p:nvSpPr>
          <p:cNvPr id="91" name="Rectangle à coins arrondis 90"/>
          <p:cNvSpPr/>
          <p:nvPr/>
        </p:nvSpPr>
        <p:spPr>
          <a:xfrm>
            <a:off x="1351050" y="5688932"/>
            <a:ext cx="25172030" cy="1191640"/>
          </a:xfrm>
          <a:prstGeom prst="roundRect">
            <a:avLst/>
          </a:prstGeom>
          <a:ln w="57150">
            <a:solidFill>
              <a:srgbClr val="99003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698696"/>
            <a:r>
              <a:rPr lang="en-US" sz="6000" b="1" dirty="0" smtClean="0">
                <a:solidFill>
                  <a:srgbClr val="990033"/>
                </a:solidFill>
              </a:rPr>
              <a:t>1. The AGRETA Project</a:t>
            </a:r>
            <a:endParaRPr lang="en-US" sz="6000" b="1" dirty="0">
              <a:solidFill>
                <a:srgbClr val="990033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524211" y="0"/>
            <a:ext cx="24290844" cy="2708424"/>
          </a:xfrm>
          <a:prstGeom prst="rect">
            <a:avLst/>
          </a:prstGeom>
          <a:noFill/>
        </p:spPr>
        <p:txBody>
          <a:bodyPr wrap="square" lIns="457191" tIns="228595" rIns="457191" bIns="228595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  <a:t>The attractiveness of natural landscapes, </a:t>
            </a:r>
            <a:br>
              <a:rPr lang="en-US" sz="8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600" b="1" dirty="0">
                <a:solidFill>
                  <a:schemeClr val="bg2">
                    <a:lumMod val="25000"/>
                  </a:schemeClr>
                </a:solidFill>
              </a:rPr>
              <a:t>valorizing the Ardenne </a:t>
            </a:r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</a:rPr>
              <a:t>in terms of ecotourism services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82703" y="2592588"/>
            <a:ext cx="17842628" cy="1200318"/>
          </a:xfrm>
          <a:prstGeom prst="rect">
            <a:avLst/>
          </a:prstGeom>
        </p:spPr>
        <p:txBody>
          <a:bodyPr wrap="square" lIns="457191" tIns="228595" rIns="457191" bIns="228595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Breyne Johanna</a:t>
            </a:r>
            <a:r>
              <a:rPr lang="en-US" sz="4800" b="1" baseline="300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1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, Maréchal Kevin</a:t>
            </a:r>
            <a:r>
              <a:rPr lang="en-US" sz="4800" baseline="300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2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Abildtrup Jens</a:t>
            </a:r>
            <a:r>
              <a:rPr lang="en-US" sz="4800" baseline="300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3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Dufrêne Marc</a:t>
            </a:r>
            <a:r>
              <a:rPr lang="en-US" sz="4800" baseline="300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1</a:t>
            </a: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 rot="16200000">
            <a:off x="-16075576" y="21813729"/>
            <a:ext cx="32806463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191" tIns="228595" rIns="457191" bIns="228595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cap="small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University of Liege – Gembloux Agro-bio Tech – Biodiversity and Landscape Unit            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Contact </a:t>
            </a:r>
            <a:r>
              <a:rPr lang="en-US" sz="5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johanna.breyne@uliege.be</a:t>
            </a:r>
            <a:r>
              <a:rPr lang="en-US" sz="5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024016" y="3816724"/>
            <a:ext cx="17044410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baseline="30000" dirty="0" smtClean="0">
                <a:solidFill>
                  <a:schemeClr val="bg1">
                    <a:lumMod val="50000"/>
                  </a:schemeClr>
                </a:solidFill>
                <a:ea typeface="Times New Roman"/>
                <a:cs typeface="Times New Roman"/>
              </a:rPr>
              <a:t>1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Biodiversity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and Landscape Unit, Gembloux Agro-Bio Tech, University of Liège, 5030 Gembloux, B-5030, Belgium </a:t>
            </a:r>
          </a:p>
          <a:p>
            <a:r>
              <a:rPr lang="en-US" sz="2800" b="1" baseline="30000" dirty="0" smtClean="0">
                <a:solidFill>
                  <a:schemeClr val="bg1">
                    <a:lumMod val="50000"/>
                  </a:schemeClr>
                </a:solidFill>
                <a:cs typeface="Times New Roman"/>
              </a:rPr>
              <a:t>2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Rural economy Unit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, Gembloux Agro-Bio Tech, University of Liège, 5030 Gembloux, B-5030, Belgium 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b="1" baseline="30000" dirty="0" smtClean="0">
                <a:solidFill>
                  <a:schemeClr val="bg1">
                    <a:lumMod val="50000"/>
                  </a:schemeClr>
                </a:solidFill>
                <a:cs typeface="Times New Roman"/>
              </a:rPr>
              <a:t>3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</a:rPr>
              <a:t>Institut national de la recherche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agronomique – 54000 Nancy, Fr-54000, France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Rectangle à coins arrondis 140"/>
          <p:cNvSpPr/>
          <p:nvPr/>
        </p:nvSpPr>
        <p:spPr>
          <a:xfrm>
            <a:off x="1429548" y="14689932"/>
            <a:ext cx="25093532" cy="11916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0033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98696"/>
            <a:r>
              <a:rPr lang="en-US" sz="6000" b="1" dirty="0" smtClean="0">
                <a:solidFill>
                  <a:srgbClr val="990033"/>
                </a:solidFill>
              </a:rPr>
              <a:t>2. Ecotourism Demand – Flow - Supply</a:t>
            </a:r>
            <a:endParaRPr lang="en-US" sz="6000" b="1" dirty="0">
              <a:solidFill>
                <a:srgbClr val="990033"/>
              </a:solidFill>
            </a:endParaRPr>
          </a:p>
        </p:txBody>
      </p:sp>
      <p:pic>
        <p:nvPicPr>
          <p:cNvPr id="142" name="Image 1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4" t="-2880" b="30534"/>
          <a:stretch/>
        </p:blipFill>
        <p:spPr>
          <a:xfrm>
            <a:off x="9352827" y="40779963"/>
            <a:ext cx="11442854" cy="21278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799" y="2016524"/>
            <a:ext cx="2668323" cy="348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Rectangle 1"/>
          <p:cNvSpPr>
            <a:spLocks noChangeArrowheads="1"/>
          </p:cNvSpPr>
          <p:nvPr/>
        </p:nvSpPr>
        <p:spPr bwMode="auto">
          <a:xfrm rot="16200000">
            <a:off x="-15837230" y="22484728"/>
            <a:ext cx="32806463" cy="12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191" tIns="228595" rIns="457191" bIns="228595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cap="small" dirty="0" smtClean="0">
                <a:latin typeface="Calibri" pitchFamily="34" charset="0"/>
                <a:ea typeface="Times New Roman" pitchFamily="18" charset="0"/>
              </a:rPr>
              <a:t>University of Liege – Gembloux Agro-bio Tech – Biodiversity and Landscape Unit            </a:t>
            </a:r>
            <a:r>
              <a:rPr lang="en-US" sz="5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Contact </a:t>
            </a:r>
            <a:r>
              <a:rPr lang="en-US" sz="50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johanna.breyne@uliege.be</a:t>
            </a:r>
            <a:r>
              <a:rPr lang="en-US" sz="5000" b="1" dirty="0" smtClean="0">
                <a:latin typeface="Arial" pitchFamily="34" charset="0"/>
              </a:rPr>
              <a:t> 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3927829" y="7872254"/>
            <a:ext cx="9573858" cy="1464231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 1,2</a:t>
            </a:r>
          </a:p>
          <a:p>
            <a:pPr algn="ctr"/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management and communication</a:t>
            </a:r>
            <a:endParaRPr lang="fr-B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3810201" y="9705682"/>
            <a:ext cx="4680000" cy="2145268"/>
          </a:xfrm>
          <a:prstGeom prst="flowChartAlternateProcess">
            <a:avLst/>
          </a:prstGeom>
          <a:solidFill>
            <a:srgbClr val="00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 3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Analysis of supply and demand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4" name="ZoneTexte 153"/>
          <p:cNvSpPr txBox="1"/>
          <p:nvPr/>
        </p:nvSpPr>
        <p:spPr>
          <a:xfrm>
            <a:off x="8732699" y="9686090"/>
            <a:ext cx="4680000" cy="2160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 4,5,6</a:t>
            </a:r>
          </a:p>
          <a:p>
            <a:pPr algn="ctr"/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Supply development</a:t>
            </a:r>
            <a:endParaRPr lang="fr-B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5" name="ZoneTexte 154"/>
          <p:cNvSpPr txBox="1"/>
          <p:nvPr/>
        </p:nvSpPr>
        <p:spPr>
          <a:xfrm>
            <a:off x="3838841" y="12135409"/>
            <a:ext cx="4680000" cy="216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 7</a:t>
            </a: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Mobilization of  tourism operators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8821687" y="12135409"/>
            <a:ext cx="4680000" cy="216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Action 8</a:t>
            </a:r>
          </a:p>
          <a:p>
            <a:pPr algn="ctr"/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Marketing of </a:t>
            </a:r>
            <a:b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nl-B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Ardenne</a:t>
            </a:r>
            <a:endParaRPr lang="fr-BE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8" name="Rectangle à coins arrondis 157"/>
          <p:cNvSpPr/>
          <p:nvPr/>
        </p:nvSpPr>
        <p:spPr>
          <a:xfrm>
            <a:off x="3654141" y="9635825"/>
            <a:ext cx="5004688" cy="234050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9841077" y="16306604"/>
            <a:ext cx="7935597" cy="500562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Monitoring fluxes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Visitor frequencies</a:t>
            </a:r>
            <a:br>
              <a:rPr lang="en-US" sz="4800" dirty="0" smtClean="0"/>
            </a:br>
            <a:r>
              <a:rPr lang="en-US" sz="4800" dirty="0" smtClean="0"/>
              <a:t>(Big data analytics, ≠ field monitoring tools, surveys)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Economic evaluations (CV/TCM)</a:t>
            </a:r>
            <a:endParaRPr lang="en-US" sz="4800" dirty="0"/>
          </a:p>
        </p:txBody>
      </p:sp>
      <p:sp>
        <p:nvSpPr>
          <p:cNvPr id="162" name="ZoneTexte 161"/>
          <p:cNvSpPr txBox="1"/>
          <p:nvPr/>
        </p:nvSpPr>
        <p:spPr>
          <a:xfrm>
            <a:off x="1647059" y="16306604"/>
            <a:ext cx="7318124" cy="500562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Actor profiling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Actual behavior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Landscape preferences (DCE’s)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Perceptions (appropriate usages)</a:t>
            </a:r>
            <a:endParaRPr lang="nl-BE" sz="480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18542247" y="16306604"/>
            <a:ext cx="7980831" cy="500562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/>
              <a:t>Mapping availabilities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Biophysical characteristics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Infrastructural elements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Relational network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4800" dirty="0" smtClean="0"/>
          </a:p>
          <a:p>
            <a:endParaRPr lang="en-US" sz="4800" dirty="0"/>
          </a:p>
        </p:txBody>
      </p:sp>
      <p:sp>
        <p:nvSpPr>
          <p:cNvPr id="169" name="ZoneTexte 168"/>
          <p:cNvSpPr txBox="1"/>
          <p:nvPr/>
        </p:nvSpPr>
        <p:spPr>
          <a:xfrm>
            <a:off x="5868839" y="36868396"/>
            <a:ext cx="20947984" cy="255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One participative experimental pilot zone (sections 1, 2 and 3 as inputs)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Processes of co-construction, implementation and transition (sections 3 and 4)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Assessment of changes in perceptions, values and societal constraints</a:t>
            </a:r>
            <a:endParaRPr lang="en-US" sz="48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3689079" y="21419172"/>
            <a:ext cx="20925952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4800" dirty="0" smtClean="0">
                <a:sym typeface="Wingdings" panose="05000000000000000000" pitchFamily="2" charset="2"/>
              </a:rPr>
              <a:t> </a:t>
            </a:r>
            <a:r>
              <a:rPr lang="en-US" sz="4800" dirty="0" smtClean="0"/>
              <a:t>Social, ecological and economic valuation outcomes (integrated assessment)</a:t>
            </a:r>
            <a:endParaRPr lang="en-US" sz="4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23" y="22322780"/>
            <a:ext cx="5970432" cy="4678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Breyne\FOTOS\AGRETA\Paysages touristiques\DSC0045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16457" r="5591" b="2462"/>
          <a:stretch/>
        </p:blipFill>
        <p:spPr bwMode="auto">
          <a:xfrm>
            <a:off x="19406343" y="22250772"/>
            <a:ext cx="6896451" cy="477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041" y="22322780"/>
            <a:ext cx="6089641" cy="475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D:\Breyne\PhD - Gembloux\AGRETA\Encuestas\Images\Logo's\EU Fla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44" y="40876636"/>
            <a:ext cx="2866666" cy="204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cteur droit 32"/>
          <p:cNvCxnSpPr/>
          <p:nvPr/>
        </p:nvCxnSpPr>
        <p:spPr>
          <a:xfrm flipV="1">
            <a:off x="5119813" y="15946564"/>
            <a:ext cx="6365650" cy="36004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6" name="Connecteur droit 175"/>
          <p:cNvCxnSpPr>
            <a:stCxn id="6" idx="0"/>
            <a:endCxn id="141" idx="2"/>
          </p:cNvCxnSpPr>
          <p:nvPr/>
        </p:nvCxnSpPr>
        <p:spPr>
          <a:xfrm flipV="1">
            <a:off x="13808876" y="15881572"/>
            <a:ext cx="167438" cy="425032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9" name="Connecteur droit 178"/>
          <p:cNvCxnSpPr>
            <a:endCxn id="168" idx="0"/>
          </p:cNvCxnSpPr>
          <p:nvPr/>
        </p:nvCxnSpPr>
        <p:spPr>
          <a:xfrm>
            <a:off x="17534135" y="15946564"/>
            <a:ext cx="4998528" cy="36004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30" name="Picture 6" descr="D:\Breyne\FOTOS\AGRETA\Paysages touristiques\DSC0039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7419" r="9126" b="4876"/>
          <a:stretch/>
        </p:blipFill>
        <p:spPr bwMode="auto">
          <a:xfrm>
            <a:off x="1836391" y="36652372"/>
            <a:ext cx="4120686" cy="303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Rectangle à coins arrondis 186"/>
          <p:cNvSpPr/>
          <p:nvPr/>
        </p:nvSpPr>
        <p:spPr>
          <a:xfrm>
            <a:off x="1548359" y="35644260"/>
            <a:ext cx="24974720" cy="11916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0033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98696"/>
            <a:r>
              <a:rPr lang="en-US" sz="6000" b="1" dirty="0" smtClean="0">
                <a:solidFill>
                  <a:srgbClr val="990033"/>
                </a:solidFill>
              </a:rPr>
              <a:t>4. Transitional processes</a:t>
            </a:r>
            <a:endParaRPr lang="en-US" sz="6000" b="1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7480" y="6913068"/>
            <a:ext cx="22449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dk1"/>
                </a:solidFill>
              </a:rPr>
              <a:t>Project objective </a:t>
            </a:r>
            <a:r>
              <a:rPr lang="en-US" sz="4800" dirty="0" smtClean="0">
                <a:solidFill>
                  <a:schemeClr val="dk1"/>
                </a:solidFill>
              </a:rPr>
              <a:t>: To reinforce the cultural and touristic valorization of the patrimony</a:t>
            </a:r>
            <a:endParaRPr lang="en-US" sz="4800" dirty="0">
              <a:solidFill>
                <a:schemeClr val="dk1"/>
              </a:solidFill>
            </a:endParaRPr>
          </a:p>
        </p:txBody>
      </p:sp>
      <p:sp>
        <p:nvSpPr>
          <p:cNvPr id="157" name="Rectangle à coins arrondis 156"/>
          <p:cNvSpPr/>
          <p:nvPr/>
        </p:nvSpPr>
        <p:spPr>
          <a:xfrm>
            <a:off x="1548360" y="27147316"/>
            <a:ext cx="24974720" cy="11916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90033"/>
            </a:solidFill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98696"/>
            <a:r>
              <a:rPr lang="en-US" sz="6000" b="1" dirty="0" smtClean="0">
                <a:solidFill>
                  <a:srgbClr val="990033"/>
                </a:solidFill>
              </a:rPr>
              <a:t>3. Broadening the scope</a:t>
            </a:r>
            <a:endParaRPr lang="en-US" sz="6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832</Words>
  <Application>Microsoft Office PowerPoint</Application>
  <PresentationFormat>Personnalisé</PresentationFormat>
  <Paragraphs>53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Arnaud</dc:creator>
  <cp:lastModifiedBy>Johanna</cp:lastModifiedBy>
  <cp:revision>151</cp:revision>
  <cp:lastPrinted>2015-11-04T16:02:12Z</cp:lastPrinted>
  <dcterms:created xsi:type="dcterms:W3CDTF">2012-09-07T11:03:46Z</dcterms:created>
  <dcterms:modified xsi:type="dcterms:W3CDTF">2018-10-04T08:50:19Z</dcterms:modified>
</cp:coreProperties>
</file>