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4" r:id="rId3"/>
    <p:sldId id="271" r:id="rId4"/>
    <p:sldId id="273" r:id="rId5"/>
    <p:sldId id="274" r:id="rId6"/>
    <p:sldId id="276" r:id="rId7"/>
    <p:sldId id="280" r:id="rId8"/>
    <p:sldId id="277" r:id="rId9"/>
    <p:sldId id="278" r:id="rId10"/>
    <p:sldId id="279" r:id="rId11"/>
    <p:sldId id="272" r:id="rId12"/>
    <p:sldId id="265" r:id="rId13"/>
    <p:sldId id="266" r:id="rId14"/>
    <p:sldId id="267" r:id="rId15"/>
    <p:sldId id="281" r:id="rId16"/>
    <p:sldId id="282" r:id="rId17"/>
    <p:sldId id="283" r:id="rId18"/>
    <p:sldId id="285" r:id="rId19"/>
    <p:sldId id="286" r:id="rId20"/>
    <p:sldId id="28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7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2F2BF1-91A7-44C7-9E41-78765FF7BC8C}" type="datetimeFigureOut">
              <a:rPr lang="en-US" smtClean="0"/>
              <a:t>5/16/2019</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59720C-5825-45A7-B0D5-73E25F96376C}" type="slidenum">
              <a:rPr lang="en-US" smtClean="0"/>
              <a:t>‹N°›</a:t>
            </a:fld>
            <a:endParaRPr lang="en-US"/>
          </a:p>
        </p:txBody>
      </p:sp>
    </p:spTree>
    <p:extLst>
      <p:ext uri="{BB962C8B-B14F-4D97-AF65-F5344CB8AC3E}">
        <p14:creationId xmlns:p14="http://schemas.microsoft.com/office/powerpoint/2010/main" val="2899049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p>
            <a:fld id="{D8AB3124-536D-4B53-BCC4-A78F44E35A0E}" type="datetime1">
              <a:rPr lang="en-US" smtClean="0"/>
              <a:t>5/16/2019</a:t>
            </a:fld>
            <a:endParaRPr lang="en-US"/>
          </a:p>
        </p:txBody>
      </p:sp>
      <p:sp>
        <p:nvSpPr>
          <p:cNvPr id="5" name="Espace réservé du pied de page 4"/>
          <p:cNvSpPr>
            <a:spLocks noGrp="1"/>
          </p:cNvSpPr>
          <p:nvPr>
            <p:ph type="ftr" sz="quarter" idx="11"/>
          </p:nvPr>
        </p:nvSpPr>
        <p:spPr/>
        <p:txBody>
          <a:bodyPr/>
          <a:lstStyle/>
          <a:p>
            <a:r>
              <a:rPr lang="fr-BE" smtClean="0"/>
              <a:t>Elections 2019 - Rotary Visé - 17 mai 2019</a:t>
            </a:r>
            <a:endParaRPr lang="en-US"/>
          </a:p>
        </p:txBody>
      </p:sp>
      <p:sp>
        <p:nvSpPr>
          <p:cNvPr id="6" name="Espace réservé du numéro de diapositive 5"/>
          <p:cNvSpPr>
            <a:spLocks noGrp="1"/>
          </p:cNvSpPr>
          <p:nvPr>
            <p:ph type="sldNum" sz="quarter" idx="12"/>
          </p:nvPr>
        </p:nvSpPr>
        <p:spPr/>
        <p:txBody>
          <a:bodyPr/>
          <a:lstStyle/>
          <a:p>
            <a:fld id="{B3E8A4B4-D759-4628-A2AE-E2C075D4C674}" type="slidenum">
              <a:rPr lang="en-US" smtClean="0"/>
              <a:t>‹N°›</a:t>
            </a:fld>
            <a:endParaRPr lang="en-US"/>
          </a:p>
        </p:txBody>
      </p:sp>
    </p:spTree>
    <p:extLst>
      <p:ext uri="{BB962C8B-B14F-4D97-AF65-F5344CB8AC3E}">
        <p14:creationId xmlns:p14="http://schemas.microsoft.com/office/powerpoint/2010/main" val="194524719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2A570D9D-8DEB-4AE6-A344-76CCDE24B628}" type="datetime1">
              <a:rPr lang="en-US" smtClean="0"/>
              <a:t>5/16/2019</a:t>
            </a:fld>
            <a:endParaRPr lang="en-US"/>
          </a:p>
        </p:txBody>
      </p:sp>
      <p:sp>
        <p:nvSpPr>
          <p:cNvPr id="5" name="Espace réservé du pied de page 4"/>
          <p:cNvSpPr>
            <a:spLocks noGrp="1"/>
          </p:cNvSpPr>
          <p:nvPr>
            <p:ph type="ftr" sz="quarter" idx="11"/>
          </p:nvPr>
        </p:nvSpPr>
        <p:spPr/>
        <p:txBody>
          <a:bodyPr/>
          <a:lstStyle/>
          <a:p>
            <a:r>
              <a:rPr lang="fr-BE" smtClean="0"/>
              <a:t>Elections 2019 - Rotary Visé - 17 mai 2019</a:t>
            </a:r>
            <a:endParaRPr lang="en-US"/>
          </a:p>
        </p:txBody>
      </p:sp>
      <p:sp>
        <p:nvSpPr>
          <p:cNvPr id="6" name="Espace réservé du numéro de diapositive 5"/>
          <p:cNvSpPr>
            <a:spLocks noGrp="1"/>
          </p:cNvSpPr>
          <p:nvPr>
            <p:ph type="sldNum" sz="quarter" idx="12"/>
          </p:nvPr>
        </p:nvSpPr>
        <p:spPr/>
        <p:txBody>
          <a:bodyPr/>
          <a:lstStyle/>
          <a:p>
            <a:fld id="{B3E8A4B4-D759-4628-A2AE-E2C075D4C674}" type="slidenum">
              <a:rPr lang="en-US" smtClean="0"/>
              <a:t>‹N°›</a:t>
            </a:fld>
            <a:endParaRPr lang="en-US"/>
          </a:p>
        </p:txBody>
      </p:sp>
    </p:spTree>
    <p:extLst>
      <p:ext uri="{BB962C8B-B14F-4D97-AF65-F5344CB8AC3E}">
        <p14:creationId xmlns:p14="http://schemas.microsoft.com/office/powerpoint/2010/main" val="419574376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CF427ED2-0F8D-47D3-B15E-60545F7171DE}" type="datetime1">
              <a:rPr lang="en-US" smtClean="0"/>
              <a:t>5/16/2019</a:t>
            </a:fld>
            <a:endParaRPr lang="en-US"/>
          </a:p>
        </p:txBody>
      </p:sp>
      <p:sp>
        <p:nvSpPr>
          <p:cNvPr id="5" name="Espace réservé du pied de page 4"/>
          <p:cNvSpPr>
            <a:spLocks noGrp="1"/>
          </p:cNvSpPr>
          <p:nvPr>
            <p:ph type="ftr" sz="quarter" idx="11"/>
          </p:nvPr>
        </p:nvSpPr>
        <p:spPr/>
        <p:txBody>
          <a:bodyPr/>
          <a:lstStyle/>
          <a:p>
            <a:r>
              <a:rPr lang="fr-BE" smtClean="0"/>
              <a:t>Elections 2019 - Rotary Visé - 17 mai 2019</a:t>
            </a:r>
            <a:endParaRPr lang="en-US"/>
          </a:p>
        </p:txBody>
      </p:sp>
      <p:sp>
        <p:nvSpPr>
          <p:cNvPr id="6" name="Espace réservé du numéro de diapositive 5"/>
          <p:cNvSpPr>
            <a:spLocks noGrp="1"/>
          </p:cNvSpPr>
          <p:nvPr>
            <p:ph type="sldNum" sz="quarter" idx="12"/>
          </p:nvPr>
        </p:nvSpPr>
        <p:spPr/>
        <p:txBody>
          <a:bodyPr/>
          <a:lstStyle/>
          <a:p>
            <a:fld id="{B3E8A4B4-D759-4628-A2AE-E2C075D4C674}" type="slidenum">
              <a:rPr lang="en-US" smtClean="0"/>
              <a:t>‹N°›</a:t>
            </a:fld>
            <a:endParaRPr lang="en-US"/>
          </a:p>
        </p:txBody>
      </p:sp>
    </p:spTree>
    <p:extLst>
      <p:ext uri="{BB962C8B-B14F-4D97-AF65-F5344CB8AC3E}">
        <p14:creationId xmlns:p14="http://schemas.microsoft.com/office/powerpoint/2010/main" val="102345473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7D197C56-D089-436C-ACA5-580EA9B6CAC2}" type="datetime1">
              <a:rPr lang="en-US" smtClean="0"/>
              <a:t>5/16/2019</a:t>
            </a:fld>
            <a:endParaRPr lang="en-US"/>
          </a:p>
        </p:txBody>
      </p:sp>
      <p:sp>
        <p:nvSpPr>
          <p:cNvPr id="5" name="Espace réservé du pied de page 4"/>
          <p:cNvSpPr>
            <a:spLocks noGrp="1"/>
          </p:cNvSpPr>
          <p:nvPr>
            <p:ph type="ftr" sz="quarter" idx="11"/>
          </p:nvPr>
        </p:nvSpPr>
        <p:spPr/>
        <p:txBody>
          <a:bodyPr/>
          <a:lstStyle/>
          <a:p>
            <a:r>
              <a:rPr lang="fr-BE" smtClean="0"/>
              <a:t>Elections 2019 - Rotary Visé - 17 mai 2019</a:t>
            </a:r>
            <a:endParaRPr lang="en-US"/>
          </a:p>
        </p:txBody>
      </p:sp>
      <p:sp>
        <p:nvSpPr>
          <p:cNvPr id="6" name="Espace réservé du numéro de diapositive 5"/>
          <p:cNvSpPr>
            <a:spLocks noGrp="1"/>
          </p:cNvSpPr>
          <p:nvPr>
            <p:ph type="sldNum" sz="quarter" idx="12"/>
          </p:nvPr>
        </p:nvSpPr>
        <p:spPr/>
        <p:txBody>
          <a:bodyPr/>
          <a:lstStyle/>
          <a:p>
            <a:fld id="{B3E8A4B4-D759-4628-A2AE-E2C075D4C674}" type="slidenum">
              <a:rPr lang="en-US" smtClean="0"/>
              <a:t>‹N°›</a:t>
            </a:fld>
            <a:endParaRPr lang="en-US"/>
          </a:p>
        </p:txBody>
      </p:sp>
    </p:spTree>
    <p:extLst>
      <p:ext uri="{BB962C8B-B14F-4D97-AF65-F5344CB8AC3E}">
        <p14:creationId xmlns:p14="http://schemas.microsoft.com/office/powerpoint/2010/main" val="282553407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7F2011C-A8F4-4FF3-9C14-D1FA0E7EF3FF}" type="datetime1">
              <a:rPr lang="en-US" smtClean="0"/>
              <a:t>5/16/2019</a:t>
            </a:fld>
            <a:endParaRPr lang="en-US"/>
          </a:p>
        </p:txBody>
      </p:sp>
      <p:sp>
        <p:nvSpPr>
          <p:cNvPr id="5" name="Espace réservé du pied de page 4"/>
          <p:cNvSpPr>
            <a:spLocks noGrp="1"/>
          </p:cNvSpPr>
          <p:nvPr>
            <p:ph type="ftr" sz="quarter" idx="11"/>
          </p:nvPr>
        </p:nvSpPr>
        <p:spPr/>
        <p:txBody>
          <a:bodyPr/>
          <a:lstStyle/>
          <a:p>
            <a:r>
              <a:rPr lang="fr-BE" smtClean="0"/>
              <a:t>Elections 2019 - Rotary Visé - 17 mai 2019</a:t>
            </a:r>
            <a:endParaRPr lang="en-US"/>
          </a:p>
        </p:txBody>
      </p:sp>
      <p:sp>
        <p:nvSpPr>
          <p:cNvPr id="6" name="Espace réservé du numéro de diapositive 5"/>
          <p:cNvSpPr>
            <a:spLocks noGrp="1"/>
          </p:cNvSpPr>
          <p:nvPr>
            <p:ph type="sldNum" sz="quarter" idx="12"/>
          </p:nvPr>
        </p:nvSpPr>
        <p:spPr/>
        <p:txBody>
          <a:bodyPr/>
          <a:lstStyle/>
          <a:p>
            <a:fld id="{B3E8A4B4-D759-4628-A2AE-E2C075D4C674}" type="slidenum">
              <a:rPr lang="en-US" smtClean="0"/>
              <a:t>‹N°›</a:t>
            </a:fld>
            <a:endParaRPr lang="en-US"/>
          </a:p>
        </p:txBody>
      </p:sp>
    </p:spTree>
    <p:extLst>
      <p:ext uri="{BB962C8B-B14F-4D97-AF65-F5344CB8AC3E}">
        <p14:creationId xmlns:p14="http://schemas.microsoft.com/office/powerpoint/2010/main" val="140512209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421723D4-4D16-4F0F-B5D6-220FC2B2B04F}" type="datetime1">
              <a:rPr lang="en-US" smtClean="0"/>
              <a:t>5/16/2019</a:t>
            </a:fld>
            <a:endParaRPr lang="en-US"/>
          </a:p>
        </p:txBody>
      </p:sp>
      <p:sp>
        <p:nvSpPr>
          <p:cNvPr id="6" name="Espace réservé du pied de page 5"/>
          <p:cNvSpPr>
            <a:spLocks noGrp="1"/>
          </p:cNvSpPr>
          <p:nvPr>
            <p:ph type="ftr" sz="quarter" idx="11"/>
          </p:nvPr>
        </p:nvSpPr>
        <p:spPr/>
        <p:txBody>
          <a:bodyPr/>
          <a:lstStyle/>
          <a:p>
            <a:r>
              <a:rPr lang="fr-BE" smtClean="0"/>
              <a:t>Elections 2019 - Rotary Visé - 17 mai 2019</a:t>
            </a:r>
            <a:endParaRPr lang="en-US"/>
          </a:p>
        </p:txBody>
      </p:sp>
      <p:sp>
        <p:nvSpPr>
          <p:cNvPr id="7" name="Espace réservé du numéro de diapositive 6"/>
          <p:cNvSpPr>
            <a:spLocks noGrp="1"/>
          </p:cNvSpPr>
          <p:nvPr>
            <p:ph type="sldNum" sz="quarter" idx="12"/>
          </p:nvPr>
        </p:nvSpPr>
        <p:spPr/>
        <p:txBody>
          <a:bodyPr/>
          <a:lstStyle/>
          <a:p>
            <a:fld id="{B3E8A4B4-D759-4628-A2AE-E2C075D4C674}" type="slidenum">
              <a:rPr lang="en-US" smtClean="0"/>
              <a:t>‹N°›</a:t>
            </a:fld>
            <a:endParaRPr lang="en-US"/>
          </a:p>
        </p:txBody>
      </p:sp>
    </p:spTree>
    <p:extLst>
      <p:ext uri="{BB962C8B-B14F-4D97-AF65-F5344CB8AC3E}">
        <p14:creationId xmlns:p14="http://schemas.microsoft.com/office/powerpoint/2010/main" val="394439934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B12C66F6-5284-4227-A1FC-FF28E5723858}" type="datetime1">
              <a:rPr lang="en-US" smtClean="0"/>
              <a:t>5/16/2019</a:t>
            </a:fld>
            <a:endParaRPr lang="en-US"/>
          </a:p>
        </p:txBody>
      </p:sp>
      <p:sp>
        <p:nvSpPr>
          <p:cNvPr id="8" name="Espace réservé du pied de page 7"/>
          <p:cNvSpPr>
            <a:spLocks noGrp="1"/>
          </p:cNvSpPr>
          <p:nvPr>
            <p:ph type="ftr" sz="quarter" idx="11"/>
          </p:nvPr>
        </p:nvSpPr>
        <p:spPr/>
        <p:txBody>
          <a:bodyPr/>
          <a:lstStyle/>
          <a:p>
            <a:r>
              <a:rPr lang="fr-BE" smtClean="0"/>
              <a:t>Elections 2019 - Rotary Visé - 17 mai 2019</a:t>
            </a:r>
            <a:endParaRPr lang="en-US"/>
          </a:p>
        </p:txBody>
      </p:sp>
      <p:sp>
        <p:nvSpPr>
          <p:cNvPr id="9" name="Espace réservé du numéro de diapositive 8"/>
          <p:cNvSpPr>
            <a:spLocks noGrp="1"/>
          </p:cNvSpPr>
          <p:nvPr>
            <p:ph type="sldNum" sz="quarter" idx="12"/>
          </p:nvPr>
        </p:nvSpPr>
        <p:spPr/>
        <p:txBody>
          <a:bodyPr/>
          <a:lstStyle/>
          <a:p>
            <a:fld id="{B3E8A4B4-D759-4628-A2AE-E2C075D4C674}" type="slidenum">
              <a:rPr lang="en-US" smtClean="0"/>
              <a:t>‹N°›</a:t>
            </a:fld>
            <a:endParaRPr lang="en-US"/>
          </a:p>
        </p:txBody>
      </p:sp>
    </p:spTree>
    <p:extLst>
      <p:ext uri="{BB962C8B-B14F-4D97-AF65-F5344CB8AC3E}">
        <p14:creationId xmlns:p14="http://schemas.microsoft.com/office/powerpoint/2010/main" val="282500919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578536F9-927D-4678-99CC-881FED12BD5F}" type="datetime1">
              <a:rPr lang="en-US" smtClean="0"/>
              <a:t>5/16/2019</a:t>
            </a:fld>
            <a:endParaRPr lang="en-US"/>
          </a:p>
        </p:txBody>
      </p:sp>
      <p:sp>
        <p:nvSpPr>
          <p:cNvPr id="4" name="Espace réservé du pied de page 3"/>
          <p:cNvSpPr>
            <a:spLocks noGrp="1"/>
          </p:cNvSpPr>
          <p:nvPr>
            <p:ph type="ftr" sz="quarter" idx="11"/>
          </p:nvPr>
        </p:nvSpPr>
        <p:spPr/>
        <p:txBody>
          <a:bodyPr/>
          <a:lstStyle/>
          <a:p>
            <a:r>
              <a:rPr lang="fr-BE" smtClean="0"/>
              <a:t>Elections 2019 - Rotary Visé - 17 mai 2019</a:t>
            </a:r>
            <a:endParaRPr lang="en-US"/>
          </a:p>
        </p:txBody>
      </p:sp>
      <p:sp>
        <p:nvSpPr>
          <p:cNvPr id="5" name="Espace réservé du numéro de diapositive 4"/>
          <p:cNvSpPr>
            <a:spLocks noGrp="1"/>
          </p:cNvSpPr>
          <p:nvPr>
            <p:ph type="sldNum" sz="quarter" idx="12"/>
          </p:nvPr>
        </p:nvSpPr>
        <p:spPr/>
        <p:txBody>
          <a:bodyPr/>
          <a:lstStyle/>
          <a:p>
            <a:fld id="{B3E8A4B4-D759-4628-A2AE-E2C075D4C674}" type="slidenum">
              <a:rPr lang="en-US" smtClean="0"/>
              <a:t>‹N°›</a:t>
            </a:fld>
            <a:endParaRPr lang="en-US"/>
          </a:p>
        </p:txBody>
      </p:sp>
    </p:spTree>
    <p:extLst>
      <p:ext uri="{BB962C8B-B14F-4D97-AF65-F5344CB8AC3E}">
        <p14:creationId xmlns:p14="http://schemas.microsoft.com/office/powerpoint/2010/main" val="195744091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52C4F5-7DA5-4D37-825C-0A365027EAFE}" type="datetime1">
              <a:rPr lang="en-US" smtClean="0"/>
              <a:t>5/16/2019</a:t>
            </a:fld>
            <a:endParaRPr lang="en-US"/>
          </a:p>
        </p:txBody>
      </p:sp>
      <p:sp>
        <p:nvSpPr>
          <p:cNvPr id="3" name="Espace réservé du pied de page 2"/>
          <p:cNvSpPr>
            <a:spLocks noGrp="1"/>
          </p:cNvSpPr>
          <p:nvPr>
            <p:ph type="ftr" sz="quarter" idx="11"/>
          </p:nvPr>
        </p:nvSpPr>
        <p:spPr/>
        <p:txBody>
          <a:bodyPr/>
          <a:lstStyle/>
          <a:p>
            <a:r>
              <a:rPr lang="fr-BE" smtClean="0"/>
              <a:t>Elections 2019 - Rotary Visé - 17 mai 2019</a:t>
            </a:r>
            <a:endParaRPr lang="en-US"/>
          </a:p>
        </p:txBody>
      </p:sp>
      <p:sp>
        <p:nvSpPr>
          <p:cNvPr id="4" name="Espace réservé du numéro de diapositive 3"/>
          <p:cNvSpPr>
            <a:spLocks noGrp="1"/>
          </p:cNvSpPr>
          <p:nvPr>
            <p:ph type="sldNum" sz="quarter" idx="12"/>
          </p:nvPr>
        </p:nvSpPr>
        <p:spPr/>
        <p:txBody>
          <a:bodyPr/>
          <a:lstStyle/>
          <a:p>
            <a:fld id="{B3E8A4B4-D759-4628-A2AE-E2C075D4C674}" type="slidenum">
              <a:rPr lang="en-US" smtClean="0"/>
              <a:t>‹N°›</a:t>
            </a:fld>
            <a:endParaRPr lang="en-US"/>
          </a:p>
        </p:txBody>
      </p:sp>
    </p:spTree>
    <p:extLst>
      <p:ext uri="{BB962C8B-B14F-4D97-AF65-F5344CB8AC3E}">
        <p14:creationId xmlns:p14="http://schemas.microsoft.com/office/powerpoint/2010/main" val="64530499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721AA5D-D334-4628-A734-6F3F95002ECF}" type="datetime1">
              <a:rPr lang="en-US" smtClean="0"/>
              <a:t>5/16/2019</a:t>
            </a:fld>
            <a:endParaRPr lang="en-US"/>
          </a:p>
        </p:txBody>
      </p:sp>
      <p:sp>
        <p:nvSpPr>
          <p:cNvPr id="6" name="Espace réservé du pied de page 5"/>
          <p:cNvSpPr>
            <a:spLocks noGrp="1"/>
          </p:cNvSpPr>
          <p:nvPr>
            <p:ph type="ftr" sz="quarter" idx="11"/>
          </p:nvPr>
        </p:nvSpPr>
        <p:spPr/>
        <p:txBody>
          <a:bodyPr/>
          <a:lstStyle/>
          <a:p>
            <a:r>
              <a:rPr lang="fr-BE" smtClean="0"/>
              <a:t>Elections 2019 - Rotary Visé - 17 mai 2019</a:t>
            </a:r>
            <a:endParaRPr lang="en-US"/>
          </a:p>
        </p:txBody>
      </p:sp>
      <p:sp>
        <p:nvSpPr>
          <p:cNvPr id="7" name="Espace réservé du numéro de diapositive 6"/>
          <p:cNvSpPr>
            <a:spLocks noGrp="1"/>
          </p:cNvSpPr>
          <p:nvPr>
            <p:ph type="sldNum" sz="quarter" idx="12"/>
          </p:nvPr>
        </p:nvSpPr>
        <p:spPr/>
        <p:txBody>
          <a:bodyPr/>
          <a:lstStyle/>
          <a:p>
            <a:fld id="{B3E8A4B4-D759-4628-A2AE-E2C075D4C674}" type="slidenum">
              <a:rPr lang="en-US" smtClean="0"/>
              <a:t>‹N°›</a:t>
            </a:fld>
            <a:endParaRPr lang="en-US"/>
          </a:p>
        </p:txBody>
      </p:sp>
    </p:spTree>
    <p:extLst>
      <p:ext uri="{BB962C8B-B14F-4D97-AF65-F5344CB8AC3E}">
        <p14:creationId xmlns:p14="http://schemas.microsoft.com/office/powerpoint/2010/main" val="255255084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F3FD63E-8161-4E20-91EC-97A9BEC33745}" type="datetime1">
              <a:rPr lang="en-US" smtClean="0"/>
              <a:t>5/16/2019</a:t>
            </a:fld>
            <a:endParaRPr lang="en-US"/>
          </a:p>
        </p:txBody>
      </p:sp>
      <p:sp>
        <p:nvSpPr>
          <p:cNvPr id="6" name="Espace réservé du pied de page 5"/>
          <p:cNvSpPr>
            <a:spLocks noGrp="1"/>
          </p:cNvSpPr>
          <p:nvPr>
            <p:ph type="ftr" sz="quarter" idx="11"/>
          </p:nvPr>
        </p:nvSpPr>
        <p:spPr/>
        <p:txBody>
          <a:bodyPr/>
          <a:lstStyle/>
          <a:p>
            <a:r>
              <a:rPr lang="fr-BE" smtClean="0"/>
              <a:t>Elections 2019 - Rotary Visé - 17 mai 2019</a:t>
            </a:r>
            <a:endParaRPr lang="en-US"/>
          </a:p>
        </p:txBody>
      </p:sp>
      <p:sp>
        <p:nvSpPr>
          <p:cNvPr id="7" name="Espace réservé du numéro de diapositive 6"/>
          <p:cNvSpPr>
            <a:spLocks noGrp="1"/>
          </p:cNvSpPr>
          <p:nvPr>
            <p:ph type="sldNum" sz="quarter" idx="12"/>
          </p:nvPr>
        </p:nvSpPr>
        <p:spPr/>
        <p:txBody>
          <a:bodyPr/>
          <a:lstStyle/>
          <a:p>
            <a:fld id="{B3E8A4B4-D759-4628-A2AE-E2C075D4C674}" type="slidenum">
              <a:rPr lang="en-US" smtClean="0"/>
              <a:t>‹N°›</a:t>
            </a:fld>
            <a:endParaRPr lang="en-US"/>
          </a:p>
        </p:txBody>
      </p:sp>
    </p:spTree>
    <p:extLst>
      <p:ext uri="{BB962C8B-B14F-4D97-AF65-F5344CB8AC3E}">
        <p14:creationId xmlns:p14="http://schemas.microsoft.com/office/powerpoint/2010/main" val="299439529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0B093-0DA0-470F-B8DA-8364BC564FBC}" type="datetime1">
              <a:rPr lang="en-US" smtClean="0"/>
              <a:t>5/16/2019</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Elections 2019 - Rotary Visé - 17 mai 2019</a:t>
            </a: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8A4B4-D759-4628-A2AE-E2C075D4C674}" type="slidenum">
              <a:rPr lang="en-US" smtClean="0"/>
              <a:t>‹N°›</a:t>
            </a:fld>
            <a:endParaRPr lang="en-US"/>
          </a:p>
        </p:txBody>
      </p:sp>
    </p:spTree>
    <p:extLst>
      <p:ext uri="{BB962C8B-B14F-4D97-AF65-F5344CB8AC3E}">
        <p14:creationId xmlns:p14="http://schemas.microsoft.com/office/powerpoint/2010/main" val="490336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72817"/>
            <a:ext cx="7774632" cy="1827634"/>
          </a:xfrm>
          <a:solidFill>
            <a:schemeClr val="bg1">
              <a:lumMod val="85000"/>
            </a:schemeClr>
          </a:solidFill>
          <a:ln w="28575">
            <a:solidFill>
              <a:schemeClr val="tx1"/>
            </a:solidFill>
            <a:prstDash val="solid"/>
          </a:ln>
        </p:spPr>
        <p:txBody>
          <a:bodyPr>
            <a:normAutofit fontScale="90000"/>
          </a:bodyPr>
          <a:lstStyle/>
          <a:p>
            <a:r>
              <a:rPr lang="fr-BE" cap="small" dirty="0" smtClean="0"/>
              <a:t/>
            </a:r>
            <a:br>
              <a:rPr lang="fr-BE" cap="small" dirty="0" smtClean="0"/>
            </a:br>
            <a:r>
              <a:rPr lang="fr-BE" cap="small" dirty="0" smtClean="0"/>
              <a:t>Oppositions </a:t>
            </a:r>
            <a:r>
              <a:rPr lang="fr-BE" cap="small" dirty="0"/>
              <a:t>et postures argumentatives durant la (</a:t>
            </a:r>
            <a:r>
              <a:rPr lang="fr-BE" cap="small" dirty="0" smtClean="0"/>
              <a:t>triple ou quadruple) </a:t>
            </a:r>
            <a:r>
              <a:rPr lang="fr-BE" cap="small" dirty="0"/>
              <a:t>campagne de 2019</a:t>
            </a:r>
            <a:r>
              <a:rPr lang="en-US" dirty="0"/>
              <a:t/>
            </a:r>
            <a:br>
              <a:rPr lang="en-US" dirty="0"/>
            </a:br>
            <a:endParaRPr lang="en-US" dirty="0"/>
          </a:p>
        </p:txBody>
      </p:sp>
      <p:sp>
        <p:nvSpPr>
          <p:cNvPr id="3" name="Sous-titre 2"/>
          <p:cNvSpPr>
            <a:spLocks noGrp="1"/>
          </p:cNvSpPr>
          <p:nvPr>
            <p:ph type="subTitle" idx="1"/>
          </p:nvPr>
        </p:nvSpPr>
        <p:spPr/>
        <p:txBody>
          <a:bodyPr/>
          <a:lstStyle/>
          <a:p>
            <a:endParaRPr lang="en-US" dirty="0"/>
          </a:p>
        </p:txBody>
      </p:sp>
      <p:sp>
        <p:nvSpPr>
          <p:cNvPr id="4" name="Espace réservé du pied de page 3"/>
          <p:cNvSpPr>
            <a:spLocks noGrp="1"/>
          </p:cNvSpPr>
          <p:nvPr>
            <p:ph type="ftr" sz="quarter" idx="11"/>
          </p:nvPr>
        </p:nvSpPr>
        <p:spPr/>
        <p:txBody>
          <a:bodyPr/>
          <a:lstStyle/>
          <a:p>
            <a:r>
              <a:rPr lang="fr-BE" dirty="0" smtClean="0"/>
              <a:t>17 mai 2019</a:t>
            </a:r>
          </a:p>
        </p:txBody>
      </p:sp>
      <p:sp>
        <p:nvSpPr>
          <p:cNvPr id="5" name="Espace réservé du numéro de diapositive 4"/>
          <p:cNvSpPr>
            <a:spLocks noGrp="1"/>
          </p:cNvSpPr>
          <p:nvPr>
            <p:ph type="sldNum" sz="quarter" idx="12"/>
          </p:nvPr>
        </p:nvSpPr>
        <p:spPr/>
        <p:txBody>
          <a:bodyPr/>
          <a:lstStyle/>
          <a:p>
            <a:fld id="{B3E8A4B4-D759-4628-A2AE-E2C075D4C674}" type="slidenum">
              <a:rPr lang="en-US" smtClean="0"/>
              <a:t>1</a:t>
            </a:fld>
            <a:endParaRPr lang="en-US"/>
          </a:p>
        </p:txBody>
      </p:sp>
      <p:pic>
        <p:nvPicPr>
          <p:cNvPr id="1028" name="Picture 4"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7323" y="3933056"/>
            <a:ext cx="1462815" cy="16838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harte graphique ulie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4369633"/>
            <a:ext cx="2645024" cy="115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3008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Rapport au(x) </a:t>
            </a:r>
            <a:r>
              <a:rPr lang="en-US" dirty="0" err="1"/>
              <a:t>chiffre</a:t>
            </a:r>
            <a:r>
              <a:rPr lang="en-US" dirty="0"/>
              <a:t>(s)</a:t>
            </a:r>
          </a:p>
        </p:txBody>
      </p:sp>
      <p:sp>
        <p:nvSpPr>
          <p:cNvPr id="4" name="Espace réservé du pied de page 3"/>
          <p:cNvSpPr>
            <a:spLocks noGrp="1"/>
          </p:cNvSpPr>
          <p:nvPr>
            <p:ph type="ftr" sz="quarter" idx="11"/>
          </p:nvPr>
        </p:nvSpPr>
        <p:spPr/>
        <p:txBody>
          <a:bodyPr/>
          <a:lstStyle/>
          <a:p>
            <a:r>
              <a:rPr lang="fr-BE" smtClean="0"/>
              <a:t>Elections 2019 - Rotary Visé - 17 mai 2019</a:t>
            </a:r>
            <a:endParaRPr lang="en-US" dirty="0"/>
          </a:p>
        </p:txBody>
      </p:sp>
      <p:sp>
        <p:nvSpPr>
          <p:cNvPr id="5" name="Espace réservé du numéro de diapositive 4"/>
          <p:cNvSpPr>
            <a:spLocks noGrp="1"/>
          </p:cNvSpPr>
          <p:nvPr>
            <p:ph type="sldNum" sz="quarter" idx="12"/>
          </p:nvPr>
        </p:nvSpPr>
        <p:spPr/>
        <p:txBody>
          <a:bodyPr/>
          <a:lstStyle/>
          <a:p>
            <a:fld id="{6E30946B-3A3F-41F4-97B4-1264A2F0CCE6}" type="slidenum">
              <a:rPr lang="en-US" smtClean="0"/>
              <a:t>10</a:t>
            </a:fld>
            <a:endParaRPr lang="en-US"/>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988840"/>
            <a:ext cx="7340945"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2392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 Infréquentables »</a:t>
            </a:r>
            <a:endParaRPr lang="en-US" dirty="0"/>
          </a:p>
        </p:txBody>
      </p:sp>
      <p:sp>
        <p:nvSpPr>
          <p:cNvPr id="3" name="Espace réservé du contenu 2"/>
          <p:cNvSpPr>
            <a:spLocks noGrp="1"/>
          </p:cNvSpPr>
          <p:nvPr>
            <p:ph idx="1"/>
          </p:nvPr>
        </p:nvSpPr>
        <p:spPr/>
        <p:txBody>
          <a:bodyPr>
            <a:normAutofit fontScale="77500" lnSpcReduction="20000"/>
          </a:bodyPr>
          <a:lstStyle/>
          <a:p>
            <a:r>
              <a:rPr lang="fr-BE" dirty="0"/>
              <a:t>Liège : PS – MR</a:t>
            </a:r>
          </a:p>
          <a:p>
            <a:r>
              <a:rPr lang="fr-BE" dirty="0"/>
              <a:t>Namur : </a:t>
            </a:r>
            <a:r>
              <a:rPr lang="fr-BE" dirty="0" err="1"/>
              <a:t>cdH</a:t>
            </a:r>
            <a:r>
              <a:rPr lang="fr-BE" dirty="0"/>
              <a:t> – Ecolo – MR</a:t>
            </a:r>
          </a:p>
          <a:p>
            <a:r>
              <a:rPr lang="fr-BE" dirty="0"/>
              <a:t>Charleroi : PS – </a:t>
            </a:r>
            <a:r>
              <a:rPr lang="fr-BE" dirty="0" err="1"/>
              <a:t>cdH</a:t>
            </a:r>
            <a:r>
              <a:rPr lang="fr-BE" dirty="0"/>
              <a:t> – Ecolo </a:t>
            </a:r>
          </a:p>
          <a:p>
            <a:r>
              <a:rPr lang="fr-BE" dirty="0"/>
              <a:t>Peruwelz : MR – Ecolo</a:t>
            </a:r>
          </a:p>
          <a:p>
            <a:r>
              <a:rPr lang="fr-BE" dirty="0"/>
              <a:t>Ixelles : Ecolo – PS</a:t>
            </a:r>
          </a:p>
          <a:p>
            <a:r>
              <a:rPr lang="fr-BE" dirty="0"/>
              <a:t>Province du Luxembourg : </a:t>
            </a:r>
            <a:r>
              <a:rPr lang="fr-BE" dirty="0" err="1"/>
              <a:t>cdH</a:t>
            </a:r>
            <a:r>
              <a:rPr lang="fr-BE" dirty="0"/>
              <a:t> – MR </a:t>
            </a:r>
          </a:p>
          <a:p>
            <a:r>
              <a:rPr lang="fr-BE" dirty="0"/>
              <a:t>Communauté française : PS – </a:t>
            </a:r>
            <a:r>
              <a:rPr lang="fr-BE" dirty="0" err="1"/>
              <a:t>cdH</a:t>
            </a:r>
            <a:r>
              <a:rPr lang="fr-BE" dirty="0"/>
              <a:t> </a:t>
            </a:r>
          </a:p>
          <a:p>
            <a:r>
              <a:rPr lang="fr-BE" dirty="0"/>
              <a:t>Fleurus : Défi – PS</a:t>
            </a:r>
          </a:p>
          <a:p>
            <a:r>
              <a:rPr lang="fr-BE" dirty="0" err="1"/>
              <a:t>Woluwé-Saint-Pierre</a:t>
            </a:r>
            <a:r>
              <a:rPr lang="fr-BE" dirty="0"/>
              <a:t> : </a:t>
            </a:r>
            <a:r>
              <a:rPr lang="fr-BE" dirty="0" err="1"/>
              <a:t>cdH</a:t>
            </a:r>
            <a:r>
              <a:rPr lang="fr-BE" dirty="0"/>
              <a:t>– Ecolo – Défi</a:t>
            </a:r>
          </a:p>
          <a:p>
            <a:r>
              <a:rPr lang="fr-BE" dirty="0" err="1"/>
              <a:t>Kraainem</a:t>
            </a:r>
            <a:r>
              <a:rPr lang="fr-BE" dirty="0"/>
              <a:t>  : Défi – MR </a:t>
            </a:r>
            <a:r>
              <a:rPr lang="fr-BE" dirty="0" smtClean="0"/>
              <a:t>(cartel)</a:t>
            </a:r>
            <a:endParaRPr lang="fr-BE" dirty="0"/>
          </a:p>
          <a:p>
            <a:r>
              <a:rPr lang="fr-BE" dirty="0"/>
              <a:t>…</a:t>
            </a:r>
            <a:endParaRPr lang="en-US" dirty="0"/>
          </a:p>
        </p:txBody>
      </p:sp>
      <p:sp>
        <p:nvSpPr>
          <p:cNvPr id="4" name="Espace réservé du pied de page 3"/>
          <p:cNvSpPr>
            <a:spLocks noGrp="1"/>
          </p:cNvSpPr>
          <p:nvPr>
            <p:ph type="ftr" sz="quarter" idx="11"/>
          </p:nvPr>
        </p:nvSpPr>
        <p:spPr/>
        <p:txBody>
          <a:bodyPr/>
          <a:lstStyle/>
          <a:p>
            <a:r>
              <a:rPr lang="fr-BE" smtClean="0"/>
              <a:t>Elections 2019 - Rotary Visé - 17 mai 2019</a:t>
            </a:r>
            <a:endParaRPr lang="en-US" dirty="0"/>
          </a:p>
        </p:txBody>
      </p:sp>
      <p:sp>
        <p:nvSpPr>
          <p:cNvPr id="5" name="Espace réservé du numéro de diapositive 4"/>
          <p:cNvSpPr>
            <a:spLocks noGrp="1"/>
          </p:cNvSpPr>
          <p:nvPr>
            <p:ph type="sldNum" sz="quarter" idx="12"/>
          </p:nvPr>
        </p:nvSpPr>
        <p:spPr/>
        <p:txBody>
          <a:bodyPr/>
          <a:lstStyle/>
          <a:p>
            <a:fld id="{6E30946B-3A3F-41F4-97B4-1264A2F0CCE6}" type="slidenum">
              <a:rPr lang="en-US" smtClean="0"/>
              <a:t>11</a:t>
            </a:fld>
            <a:endParaRPr lang="en-US"/>
          </a:p>
        </p:txBody>
      </p:sp>
    </p:spTree>
    <p:extLst>
      <p:ext uri="{BB962C8B-B14F-4D97-AF65-F5344CB8AC3E}">
        <p14:creationId xmlns:p14="http://schemas.microsoft.com/office/powerpoint/2010/main" val="21188470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ssolve">
                                      <p:cBhvr>
                                        <p:cTn id="28" dur="500"/>
                                        <p:tgtEl>
                                          <p:spTgt spid="3">
                                            <p:txEl>
                                              <p:pRg st="7" end="7"/>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ssolve">
                                      <p:cBhvr>
                                        <p:cTn id="31" dur="500"/>
                                        <p:tgtEl>
                                          <p:spTgt spid="3">
                                            <p:txEl>
                                              <p:pRg st="8" end="8"/>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dissolve">
                                      <p:cBhvr>
                                        <p:cTn id="34" dur="500"/>
                                        <p:tgtEl>
                                          <p:spTgt spid="3">
                                            <p:txEl>
                                              <p:pRg st="9" end="9"/>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dissolv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 Progrès »</a:t>
            </a:r>
            <a:endParaRPr lang="en-US" dirty="0"/>
          </a:p>
        </p:txBody>
      </p:sp>
      <p:sp>
        <p:nvSpPr>
          <p:cNvPr id="3" name="Espace réservé du contenu 2"/>
          <p:cNvSpPr>
            <a:spLocks noGrp="1"/>
          </p:cNvSpPr>
          <p:nvPr>
            <p:ph idx="1"/>
          </p:nvPr>
        </p:nvSpPr>
        <p:spPr/>
        <p:txBody>
          <a:bodyPr>
            <a:normAutofit fontScale="70000" lnSpcReduction="20000"/>
          </a:bodyPr>
          <a:lstStyle/>
          <a:p>
            <a:pPr marL="0" indent="0" algn="just">
              <a:buNone/>
            </a:pPr>
            <a:r>
              <a:rPr lang="fr-BE" dirty="0" smtClean="0"/>
              <a:t>Carte blanche du 23 </a:t>
            </a:r>
            <a:r>
              <a:rPr lang="fr-BE" dirty="0" smtClean="0"/>
              <a:t>avril 2019</a:t>
            </a:r>
            <a:r>
              <a:rPr lang="fr-BE" dirty="0" smtClean="0"/>
              <a:t>, La Libre Belgique :  « </a:t>
            </a:r>
            <a:r>
              <a:rPr lang="fr-BE" dirty="0"/>
              <a:t> Sans notre modèle économique et technologique, il sera impossible d’atteindre l’excellence </a:t>
            </a:r>
            <a:r>
              <a:rPr lang="fr-BE" dirty="0" smtClean="0"/>
              <a:t>écologique »</a:t>
            </a:r>
          </a:p>
          <a:p>
            <a:pPr algn="just"/>
            <a:r>
              <a:rPr lang="fr-BE" i="1" dirty="0"/>
              <a:t>Les gens ont raison de vouloir vivre entourés de végétation, de fleurs et d’oiseaux, de se déplacer à pieds ou à vélo, de manger des produits sains, frais, naturels et locaux, de chérir la nature, de bannir stress, bruit, trafic, pollution, gaz d’échappement, plastiques, pesticides, particules fines, perturbateurs endocriniens, additifs alimentaires, agents conservateurs, etc. Mais, ils ont également raison de vouloir bénéficier d’une médecine de pointe, de faire des enfants, de passer le week-end dans une capitale étrangère, de skier au printemps, de manger des fruits tropicaux, de communiquer à toute heure avec des centaines de gens sur des réseaux sociaux, de visionner des films à la demande, de s’extasier à plusieurs milliards devant le </a:t>
            </a:r>
            <a:r>
              <a:rPr lang="fr-BE" i="1" dirty="0" err="1"/>
              <a:t>Mundial</a:t>
            </a:r>
            <a:r>
              <a:rPr lang="fr-BE" i="1" dirty="0"/>
              <a:t>, d’étudier à l’étranger, de sillonner la planète avec un sac à dos, de vivre toujours plus vieux et en meilleure santé, de s’échapper dans la réalité virtuelle, de jouir de toujours plus de confort, de choix et de libertés, de repousser constamment les limites et d’explorer l’Univers.</a:t>
            </a:r>
          </a:p>
          <a:p>
            <a:pPr algn="just"/>
            <a:endParaRPr lang="en-US" dirty="0"/>
          </a:p>
        </p:txBody>
      </p:sp>
      <p:sp>
        <p:nvSpPr>
          <p:cNvPr id="4" name="Espace réservé du pied de page 3"/>
          <p:cNvSpPr>
            <a:spLocks noGrp="1"/>
          </p:cNvSpPr>
          <p:nvPr>
            <p:ph type="ftr" sz="quarter" idx="11"/>
          </p:nvPr>
        </p:nvSpPr>
        <p:spPr/>
        <p:txBody>
          <a:bodyPr/>
          <a:lstStyle/>
          <a:p>
            <a:r>
              <a:rPr lang="fr-BE" smtClean="0"/>
              <a:t>Elections 2019 - Rotary Visé - 17 mai 2019</a:t>
            </a:r>
            <a:endParaRPr lang="fr-FR"/>
          </a:p>
        </p:txBody>
      </p:sp>
      <p:sp>
        <p:nvSpPr>
          <p:cNvPr id="5" name="Espace réservé du numéro de diapositive 4"/>
          <p:cNvSpPr>
            <a:spLocks noGrp="1"/>
          </p:cNvSpPr>
          <p:nvPr>
            <p:ph type="sldNum" sz="quarter" idx="12"/>
          </p:nvPr>
        </p:nvSpPr>
        <p:spPr/>
        <p:txBody>
          <a:bodyPr/>
          <a:lstStyle/>
          <a:p>
            <a:fld id="{C5044952-F874-2F4C-98B6-6938FA7A3E36}" type="slidenum">
              <a:rPr lang="fr-FR" smtClean="0"/>
              <a:t>12</a:t>
            </a:fld>
            <a:endParaRPr lang="fr-FR"/>
          </a:p>
        </p:txBody>
      </p:sp>
    </p:spTree>
    <p:extLst>
      <p:ext uri="{BB962C8B-B14F-4D97-AF65-F5344CB8AC3E}">
        <p14:creationId xmlns:p14="http://schemas.microsoft.com/office/powerpoint/2010/main" val="280787554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 Progrè</a:t>
            </a:r>
            <a:r>
              <a:rPr lang="fr-BE" dirty="0" smtClean="0"/>
              <a:t>s »</a:t>
            </a:r>
            <a:endParaRPr lang="en-US" dirty="0"/>
          </a:p>
        </p:txBody>
      </p:sp>
      <p:sp>
        <p:nvSpPr>
          <p:cNvPr id="3" name="Espace réservé du contenu 2"/>
          <p:cNvSpPr>
            <a:spLocks noGrp="1"/>
          </p:cNvSpPr>
          <p:nvPr>
            <p:ph idx="1"/>
          </p:nvPr>
        </p:nvSpPr>
        <p:spPr/>
        <p:txBody>
          <a:bodyPr>
            <a:normAutofit fontScale="85000" lnSpcReduction="20000"/>
          </a:bodyPr>
          <a:lstStyle/>
          <a:p>
            <a:pPr marL="0" indent="0" algn="just">
              <a:buNone/>
            </a:pPr>
            <a:r>
              <a:rPr lang="fr-BE" i="1" dirty="0"/>
              <a:t>La</a:t>
            </a:r>
            <a:r>
              <a:rPr lang="fr-BE" dirty="0"/>
              <a:t> </a:t>
            </a:r>
            <a:r>
              <a:rPr lang="fr-BE" i="1" dirty="0"/>
              <a:t>seule vraie question est celle-ci : une société authentiquement écologique et une société prospère et high-tech sont-elles - comme certains le prétendent - deux projets radicalement antagonistes ? Non seulement ce n’est pas le cas, mais notre thèse, c’est qu’il est impossible d’atteindre l’excellence écologique si l’on rejette l’innovation technologique et le modèle socio-économique complexe et mondialisé qui la sous-tend. Réconcilions les points de vue : l’erreur de certains écologistes est de juger le mode de vie occidental incompatible avec la préservation de l’environnement ; celle de certains avocats du libre-marché est de penser que cette aspiration à un style de vie authentiquement écologique conduit nécessairement à revenir aux temps obscurantistes où l’on s’éclairait à la </a:t>
            </a:r>
            <a:r>
              <a:rPr lang="fr-BE" i="1" dirty="0" smtClean="0"/>
              <a:t>bougie.</a:t>
            </a:r>
            <a:endParaRPr lang="en-US" i="1" dirty="0"/>
          </a:p>
        </p:txBody>
      </p:sp>
      <p:sp>
        <p:nvSpPr>
          <p:cNvPr id="4" name="Espace réservé du pied de page 3"/>
          <p:cNvSpPr>
            <a:spLocks noGrp="1"/>
          </p:cNvSpPr>
          <p:nvPr>
            <p:ph type="ftr" sz="quarter" idx="11"/>
          </p:nvPr>
        </p:nvSpPr>
        <p:spPr/>
        <p:txBody>
          <a:bodyPr/>
          <a:lstStyle/>
          <a:p>
            <a:r>
              <a:rPr lang="fr-BE" smtClean="0"/>
              <a:t>Elections 2019 - Rotary Visé - 17 mai 2019</a:t>
            </a:r>
            <a:endParaRPr lang="fr-FR"/>
          </a:p>
        </p:txBody>
      </p:sp>
      <p:sp>
        <p:nvSpPr>
          <p:cNvPr id="5" name="Espace réservé du numéro de diapositive 4"/>
          <p:cNvSpPr>
            <a:spLocks noGrp="1"/>
          </p:cNvSpPr>
          <p:nvPr>
            <p:ph type="sldNum" sz="quarter" idx="12"/>
          </p:nvPr>
        </p:nvSpPr>
        <p:spPr/>
        <p:txBody>
          <a:bodyPr/>
          <a:lstStyle/>
          <a:p>
            <a:fld id="{C5044952-F874-2F4C-98B6-6938FA7A3E36}" type="slidenum">
              <a:rPr lang="fr-FR" smtClean="0"/>
              <a:t>13</a:t>
            </a:fld>
            <a:endParaRPr lang="fr-FR"/>
          </a:p>
        </p:txBody>
      </p:sp>
    </p:spTree>
    <p:extLst>
      <p:ext uri="{BB962C8B-B14F-4D97-AF65-F5344CB8AC3E}">
        <p14:creationId xmlns:p14="http://schemas.microsoft.com/office/powerpoint/2010/main" val="153974201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 Progrès »</a:t>
            </a:r>
            <a:endParaRPr lang="en-US" dirty="0"/>
          </a:p>
        </p:txBody>
      </p:sp>
      <p:sp>
        <p:nvSpPr>
          <p:cNvPr id="3" name="Espace réservé du contenu 2"/>
          <p:cNvSpPr>
            <a:spLocks noGrp="1"/>
          </p:cNvSpPr>
          <p:nvPr>
            <p:ph idx="1"/>
          </p:nvPr>
        </p:nvSpPr>
        <p:spPr/>
        <p:txBody>
          <a:bodyPr>
            <a:normAutofit fontScale="62500" lnSpcReduction="20000"/>
          </a:bodyPr>
          <a:lstStyle/>
          <a:p>
            <a:pPr marL="0" indent="0" algn="just">
              <a:buNone/>
            </a:pPr>
            <a:r>
              <a:rPr lang="fr-BE" dirty="0" smtClean="0"/>
              <a:t>Carte blanche du 10 mai 2019, La Libre Belgique, « </a:t>
            </a:r>
            <a:r>
              <a:rPr lang="fr-BE" dirty="0"/>
              <a:t>L’illusion </a:t>
            </a:r>
            <a:r>
              <a:rPr lang="fr-BE" dirty="0" smtClean="0"/>
              <a:t>technico-optimiste »</a:t>
            </a:r>
          </a:p>
          <a:p>
            <a:pPr marL="0" indent="0" algn="just">
              <a:buNone/>
            </a:pPr>
            <a:r>
              <a:rPr lang="fr-BE" dirty="0" smtClean="0"/>
              <a:t>[</a:t>
            </a:r>
            <a:r>
              <a:rPr lang="fr-BE" sz="3400" i="1" dirty="0" smtClean="0"/>
              <a:t>C]’est </a:t>
            </a:r>
            <a:r>
              <a:rPr lang="fr-BE" sz="3400" i="1" dirty="0"/>
              <a:t>le système consumériste qu’il faut remettre en cause afin de réduire la production de biens et d’énergie pour se recentrer sur ce qui est vraiment essentiel à notre confort de </a:t>
            </a:r>
            <a:r>
              <a:rPr lang="fr-BE" sz="3400" i="1" dirty="0" smtClean="0"/>
              <a:t>vie.</a:t>
            </a:r>
          </a:p>
          <a:p>
            <a:pPr marL="0" indent="0" algn="just">
              <a:buNone/>
            </a:pPr>
            <a:r>
              <a:rPr lang="fr-BE" sz="3400" i="1" dirty="0" smtClean="0"/>
              <a:t>Cette </a:t>
            </a:r>
            <a:r>
              <a:rPr lang="fr-BE" sz="3400" i="1" dirty="0"/>
              <a:t>conclusion, en totale opposition avec la dynamique actuelle subordonnée au dogme du "toujours plus", nous inspire des questions qui s’éloignent de notre domaine d’expertise. Est-il encore raisonnable de maintenir la croissance du PIB comme principal objectif économique, au </a:t>
            </a:r>
            <a:r>
              <a:rPr lang="fr-BE" sz="3400" i="1" dirty="0" smtClean="0"/>
              <a:t>risque</a:t>
            </a:r>
            <a:r>
              <a:rPr lang="fr-BE" sz="3400" i="1" dirty="0"/>
              <a:t> de s’exposer à des conséquences qui nous échappent ? Ne serait-il pas plus judicieux de baser nos indicateurs de bien-être, que notre société a pour but de maximiser, sur l’immatériel - éducation, loisirs, santé, épanouissement professionnel ? Et enfin, une société caractérisée par la baisse de production matérielle destinée à un usage individuel ne serait-elle pas une belle opportunité de réduire les inégalités sociales en augmentant le partage des technologies ? Voici de quoi nourrir le grand débat de société autour de la transition écologique avec, néanmoins, une contrainte supplémentaire : il n’est plus question de jouer le joker des technologies toutes-puissantes.</a:t>
            </a:r>
          </a:p>
          <a:p>
            <a:pPr marL="0" indent="0">
              <a:buNone/>
            </a:pPr>
            <a:endParaRPr lang="en-US" dirty="0"/>
          </a:p>
        </p:txBody>
      </p:sp>
      <p:sp>
        <p:nvSpPr>
          <p:cNvPr id="4" name="Espace réservé du pied de page 3"/>
          <p:cNvSpPr>
            <a:spLocks noGrp="1"/>
          </p:cNvSpPr>
          <p:nvPr>
            <p:ph type="ftr" sz="quarter" idx="11"/>
          </p:nvPr>
        </p:nvSpPr>
        <p:spPr/>
        <p:txBody>
          <a:bodyPr/>
          <a:lstStyle/>
          <a:p>
            <a:r>
              <a:rPr lang="fr-BE" smtClean="0"/>
              <a:t>Elections 2019 - Rotary Visé - 17 mai 2019</a:t>
            </a:r>
            <a:endParaRPr lang="en-US"/>
          </a:p>
        </p:txBody>
      </p:sp>
      <p:sp>
        <p:nvSpPr>
          <p:cNvPr id="5" name="Espace réservé du numéro de diapositive 4"/>
          <p:cNvSpPr>
            <a:spLocks noGrp="1"/>
          </p:cNvSpPr>
          <p:nvPr>
            <p:ph type="sldNum" sz="quarter" idx="12"/>
          </p:nvPr>
        </p:nvSpPr>
        <p:spPr/>
        <p:txBody>
          <a:bodyPr/>
          <a:lstStyle/>
          <a:p>
            <a:fld id="{6E30946B-3A3F-41F4-97B4-1264A2F0CCE6}" type="slidenum">
              <a:rPr lang="en-US" smtClean="0"/>
              <a:t>14</a:t>
            </a:fld>
            <a:endParaRPr lang="en-US"/>
          </a:p>
        </p:txBody>
      </p:sp>
    </p:spTree>
    <p:extLst>
      <p:ext uri="{BB962C8B-B14F-4D97-AF65-F5344CB8AC3E}">
        <p14:creationId xmlns:p14="http://schemas.microsoft.com/office/powerpoint/2010/main" val="112969952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Gauche-droite ?</a:t>
            </a:r>
            <a:endParaRPr lang="en-US" dirty="0"/>
          </a:p>
        </p:txBody>
      </p:sp>
      <p:sp>
        <p:nvSpPr>
          <p:cNvPr id="3" name="Espace réservé du contenu 2"/>
          <p:cNvSpPr>
            <a:spLocks noGrp="1"/>
          </p:cNvSpPr>
          <p:nvPr>
            <p:ph idx="1"/>
          </p:nvPr>
        </p:nvSpPr>
        <p:spPr/>
        <p:txBody>
          <a:bodyPr/>
          <a:lstStyle/>
          <a:p>
            <a:r>
              <a:rPr lang="fr-BE" dirty="0" smtClean="0"/>
              <a:t>Identité collective</a:t>
            </a:r>
          </a:p>
          <a:p>
            <a:r>
              <a:rPr lang="fr-BE" dirty="0" smtClean="0"/>
              <a:t>Légitimité politique</a:t>
            </a:r>
          </a:p>
          <a:p>
            <a:r>
              <a:rPr lang="fr-BE" dirty="0" smtClean="0"/>
              <a:t>Production</a:t>
            </a:r>
          </a:p>
          <a:p>
            <a:r>
              <a:rPr lang="fr-BE" dirty="0" smtClean="0"/>
              <a:t>Justice sociale</a:t>
            </a:r>
          </a:p>
          <a:p>
            <a:endParaRPr lang="en-US" dirty="0"/>
          </a:p>
        </p:txBody>
      </p:sp>
      <p:sp>
        <p:nvSpPr>
          <p:cNvPr id="4" name="Espace réservé du pied de page 3"/>
          <p:cNvSpPr>
            <a:spLocks noGrp="1"/>
          </p:cNvSpPr>
          <p:nvPr>
            <p:ph type="ftr" sz="quarter" idx="11"/>
          </p:nvPr>
        </p:nvSpPr>
        <p:spPr/>
        <p:txBody>
          <a:bodyPr/>
          <a:lstStyle/>
          <a:p>
            <a:r>
              <a:rPr lang="fr-BE" smtClean="0"/>
              <a:t>Elections 2019 - Rotary Visé - 17 mai 2019</a:t>
            </a:r>
            <a:endParaRPr lang="en-US"/>
          </a:p>
        </p:txBody>
      </p:sp>
      <p:sp>
        <p:nvSpPr>
          <p:cNvPr id="5" name="Espace réservé du numéro de diapositive 4"/>
          <p:cNvSpPr>
            <a:spLocks noGrp="1"/>
          </p:cNvSpPr>
          <p:nvPr>
            <p:ph type="sldNum" sz="quarter" idx="12"/>
          </p:nvPr>
        </p:nvSpPr>
        <p:spPr/>
        <p:txBody>
          <a:bodyPr/>
          <a:lstStyle/>
          <a:p>
            <a:fld id="{B3E8A4B4-D759-4628-A2AE-E2C075D4C674}" type="slidenum">
              <a:rPr lang="en-US" smtClean="0"/>
              <a:t>15</a:t>
            </a:fld>
            <a:endParaRPr lang="en-US"/>
          </a:p>
        </p:txBody>
      </p:sp>
      <p:pic>
        <p:nvPicPr>
          <p:cNvPr id="4098" name="Picture 2" descr="https://www.deboecksuperieur.com/sites/default/files/styles/produit_couverture_fiche/public/produits/images/couvertures/9782807306585-g.jpg?itok=p_Z40j-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628800"/>
            <a:ext cx="3043822" cy="457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1958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Populisme</a:t>
            </a:r>
            <a:endParaRPr lang="en-US" dirty="0"/>
          </a:p>
        </p:txBody>
      </p:sp>
      <p:sp>
        <p:nvSpPr>
          <p:cNvPr id="3" name="Espace réservé du contenu 2"/>
          <p:cNvSpPr>
            <a:spLocks noGrp="1"/>
          </p:cNvSpPr>
          <p:nvPr>
            <p:ph idx="1"/>
          </p:nvPr>
        </p:nvSpPr>
        <p:spPr/>
        <p:txBody>
          <a:bodyPr/>
          <a:lstStyle/>
          <a:p>
            <a:r>
              <a:rPr lang="fr-BE" dirty="0" smtClean="0"/>
              <a:t>Dire que le peuple n’est qu’un et parler en son nom.</a:t>
            </a:r>
          </a:p>
          <a:p>
            <a:r>
              <a:rPr lang="fr-BE" dirty="0" smtClean="0"/>
              <a:t>Porte sur les discours</a:t>
            </a:r>
          </a:p>
          <a:p>
            <a:r>
              <a:rPr lang="fr-BE" dirty="0" smtClean="0"/>
              <a:t>Disqualification</a:t>
            </a:r>
            <a:endParaRPr lang="en-US" dirty="0"/>
          </a:p>
        </p:txBody>
      </p:sp>
      <p:sp>
        <p:nvSpPr>
          <p:cNvPr id="4" name="Espace réservé du pied de page 3"/>
          <p:cNvSpPr>
            <a:spLocks noGrp="1"/>
          </p:cNvSpPr>
          <p:nvPr>
            <p:ph type="ftr" sz="quarter" idx="11"/>
          </p:nvPr>
        </p:nvSpPr>
        <p:spPr/>
        <p:txBody>
          <a:bodyPr/>
          <a:lstStyle/>
          <a:p>
            <a:r>
              <a:rPr lang="fr-BE" smtClean="0"/>
              <a:t>Elections 2019 - Rotary Visé - 17 mai 2019</a:t>
            </a:r>
            <a:endParaRPr lang="en-US"/>
          </a:p>
        </p:txBody>
      </p:sp>
      <p:sp>
        <p:nvSpPr>
          <p:cNvPr id="5" name="Espace réservé du numéro de diapositive 4"/>
          <p:cNvSpPr>
            <a:spLocks noGrp="1"/>
          </p:cNvSpPr>
          <p:nvPr>
            <p:ph type="sldNum" sz="quarter" idx="12"/>
          </p:nvPr>
        </p:nvSpPr>
        <p:spPr/>
        <p:txBody>
          <a:bodyPr/>
          <a:lstStyle/>
          <a:p>
            <a:fld id="{B3E8A4B4-D759-4628-A2AE-E2C075D4C674}" type="slidenum">
              <a:rPr lang="en-US" smtClean="0"/>
              <a:t>16</a:t>
            </a:fld>
            <a:endParaRPr lang="en-US"/>
          </a:p>
        </p:txBody>
      </p:sp>
    </p:spTree>
    <p:extLst>
      <p:ext uri="{BB962C8B-B14F-4D97-AF65-F5344CB8AC3E}">
        <p14:creationId xmlns:p14="http://schemas.microsoft.com/office/powerpoint/2010/main" val="3230842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Décision de tous</a:t>
            </a:r>
            <a:endParaRPr lang="en-US" dirty="0"/>
          </a:p>
        </p:txBody>
      </p:sp>
      <p:sp>
        <p:nvSpPr>
          <p:cNvPr id="3" name="Espace réservé du contenu 2"/>
          <p:cNvSpPr>
            <a:spLocks noGrp="1"/>
          </p:cNvSpPr>
          <p:nvPr>
            <p:ph idx="1"/>
          </p:nvPr>
        </p:nvSpPr>
        <p:spPr/>
        <p:txBody>
          <a:bodyPr/>
          <a:lstStyle/>
          <a:p>
            <a:endParaRPr lang="en-US"/>
          </a:p>
        </p:txBody>
      </p:sp>
      <p:sp>
        <p:nvSpPr>
          <p:cNvPr id="4" name="Espace réservé du pied de page 3"/>
          <p:cNvSpPr>
            <a:spLocks noGrp="1"/>
          </p:cNvSpPr>
          <p:nvPr>
            <p:ph type="ftr" sz="quarter" idx="11"/>
          </p:nvPr>
        </p:nvSpPr>
        <p:spPr/>
        <p:txBody>
          <a:bodyPr/>
          <a:lstStyle/>
          <a:p>
            <a:r>
              <a:rPr lang="fr-BE" smtClean="0"/>
              <a:t>Elections 2019 - Rotary Visé - 17 mai 2019</a:t>
            </a:r>
            <a:endParaRPr lang="en-US"/>
          </a:p>
        </p:txBody>
      </p:sp>
      <p:sp>
        <p:nvSpPr>
          <p:cNvPr id="5" name="Espace réservé du numéro de diapositive 4"/>
          <p:cNvSpPr>
            <a:spLocks noGrp="1"/>
          </p:cNvSpPr>
          <p:nvPr>
            <p:ph type="sldNum" sz="quarter" idx="12"/>
          </p:nvPr>
        </p:nvSpPr>
        <p:spPr/>
        <p:txBody>
          <a:bodyPr/>
          <a:lstStyle/>
          <a:p>
            <a:fld id="{B3E8A4B4-D759-4628-A2AE-E2C075D4C674}" type="slidenum">
              <a:rPr lang="en-US" smtClean="0"/>
              <a:t>17</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058" y="1268760"/>
            <a:ext cx="6552030" cy="5180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19609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Renouvellement</a:t>
            </a:r>
            <a:endParaRPr lang="en-US" dirty="0"/>
          </a:p>
        </p:txBody>
      </p:sp>
      <p:sp>
        <p:nvSpPr>
          <p:cNvPr id="3" name="Espace réservé du contenu 2"/>
          <p:cNvSpPr>
            <a:spLocks noGrp="1"/>
          </p:cNvSpPr>
          <p:nvPr>
            <p:ph idx="1"/>
          </p:nvPr>
        </p:nvSpPr>
        <p:spPr/>
        <p:txBody>
          <a:bodyPr/>
          <a:lstStyle/>
          <a:p>
            <a:endParaRPr lang="fr-BE" i="1" dirty="0" smtClean="0"/>
          </a:p>
          <a:p>
            <a:endParaRPr lang="fr-BE" i="1" dirty="0" smtClean="0"/>
          </a:p>
          <a:p>
            <a:r>
              <a:rPr lang="fr-BE" i="1" dirty="0" err="1" smtClean="0"/>
              <a:t>Goed</a:t>
            </a:r>
            <a:r>
              <a:rPr lang="fr-BE" i="1" dirty="0" smtClean="0"/>
              <a:t> </a:t>
            </a:r>
            <a:r>
              <a:rPr lang="fr-BE" i="1" dirty="0" err="1" smtClean="0"/>
              <a:t>bestuur</a:t>
            </a:r>
            <a:endParaRPr lang="fr-BE" i="1" dirty="0" smtClean="0"/>
          </a:p>
          <a:p>
            <a:r>
              <a:rPr lang="fr-BE" dirty="0" smtClean="0"/>
              <a:t>Résolutions du 3/03/1999 Parlement Flamand</a:t>
            </a:r>
            <a:endParaRPr lang="en-US" dirty="0"/>
          </a:p>
        </p:txBody>
      </p:sp>
      <p:sp>
        <p:nvSpPr>
          <p:cNvPr id="4" name="Espace réservé du pied de page 3"/>
          <p:cNvSpPr>
            <a:spLocks noGrp="1"/>
          </p:cNvSpPr>
          <p:nvPr>
            <p:ph type="ftr" sz="quarter" idx="11"/>
          </p:nvPr>
        </p:nvSpPr>
        <p:spPr/>
        <p:txBody>
          <a:bodyPr/>
          <a:lstStyle/>
          <a:p>
            <a:r>
              <a:rPr lang="fr-BE" smtClean="0"/>
              <a:t>Elections 2019 - Rotary Visé - 17 mai 2019</a:t>
            </a:r>
            <a:endParaRPr lang="en-US"/>
          </a:p>
        </p:txBody>
      </p:sp>
      <p:sp>
        <p:nvSpPr>
          <p:cNvPr id="5" name="Espace réservé du numéro de diapositive 4"/>
          <p:cNvSpPr>
            <a:spLocks noGrp="1"/>
          </p:cNvSpPr>
          <p:nvPr>
            <p:ph type="sldNum" sz="quarter" idx="12"/>
          </p:nvPr>
        </p:nvSpPr>
        <p:spPr/>
        <p:txBody>
          <a:bodyPr/>
          <a:lstStyle/>
          <a:p>
            <a:fld id="{B3E8A4B4-D759-4628-A2AE-E2C075D4C674}" type="slidenum">
              <a:rPr lang="en-US" smtClean="0"/>
              <a:t>18</a:t>
            </a:fld>
            <a:endParaRPr lang="en-US"/>
          </a:p>
        </p:txBody>
      </p:sp>
    </p:spTree>
    <p:extLst>
      <p:ext uri="{BB962C8B-B14F-4D97-AF65-F5344CB8AC3E}">
        <p14:creationId xmlns:p14="http://schemas.microsoft.com/office/powerpoint/2010/main" val="4206720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 Si on ne le fait pas »</a:t>
            </a:r>
            <a:endParaRPr lang="en-US" dirty="0"/>
          </a:p>
        </p:txBody>
      </p:sp>
      <p:sp>
        <p:nvSpPr>
          <p:cNvPr id="3" name="Espace réservé du contenu 2"/>
          <p:cNvSpPr>
            <a:spLocks noGrp="1"/>
          </p:cNvSpPr>
          <p:nvPr>
            <p:ph idx="1"/>
          </p:nvPr>
        </p:nvSpPr>
        <p:spPr/>
        <p:txBody>
          <a:bodyPr/>
          <a:lstStyle/>
          <a:p>
            <a:endParaRPr lang="fr-BE" dirty="0" smtClean="0"/>
          </a:p>
          <a:p>
            <a:r>
              <a:rPr lang="fr-BE" dirty="0" smtClean="0"/>
              <a:t>Nucléaire</a:t>
            </a:r>
          </a:p>
          <a:p>
            <a:r>
              <a:rPr lang="fr-BE" dirty="0" smtClean="0"/>
              <a:t>FN Herstal</a:t>
            </a:r>
          </a:p>
          <a:p>
            <a:r>
              <a:rPr lang="fr-BE" dirty="0" smtClean="0"/>
              <a:t>Taxe </a:t>
            </a:r>
            <a:r>
              <a:rPr lang="fr-BE" dirty="0" err="1" smtClean="0"/>
              <a:t>Kerosène</a:t>
            </a:r>
            <a:endParaRPr lang="fr-BE" dirty="0" smtClean="0"/>
          </a:p>
          <a:p>
            <a:r>
              <a:rPr lang="fr-BE" dirty="0" smtClean="0"/>
              <a:t>Accueil des étrangers</a:t>
            </a:r>
          </a:p>
          <a:p>
            <a:endParaRPr lang="en-US" dirty="0"/>
          </a:p>
        </p:txBody>
      </p:sp>
      <p:sp>
        <p:nvSpPr>
          <p:cNvPr id="4" name="Espace réservé du pied de page 3"/>
          <p:cNvSpPr>
            <a:spLocks noGrp="1"/>
          </p:cNvSpPr>
          <p:nvPr>
            <p:ph type="ftr" sz="quarter" idx="11"/>
          </p:nvPr>
        </p:nvSpPr>
        <p:spPr/>
        <p:txBody>
          <a:bodyPr/>
          <a:lstStyle/>
          <a:p>
            <a:r>
              <a:rPr lang="fr-BE" smtClean="0"/>
              <a:t>Elections 2019 - Rotary Visé - 17 mai 2019</a:t>
            </a:r>
            <a:endParaRPr lang="en-US"/>
          </a:p>
        </p:txBody>
      </p:sp>
      <p:sp>
        <p:nvSpPr>
          <p:cNvPr id="5" name="Espace réservé du numéro de diapositive 4"/>
          <p:cNvSpPr>
            <a:spLocks noGrp="1"/>
          </p:cNvSpPr>
          <p:nvPr>
            <p:ph type="sldNum" sz="quarter" idx="12"/>
          </p:nvPr>
        </p:nvSpPr>
        <p:spPr/>
        <p:txBody>
          <a:bodyPr/>
          <a:lstStyle/>
          <a:p>
            <a:fld id="{B3E8A4B4-D759-4628-A2AE-E2C075D4C674}" type="slidenum">
              <a:rPr lang="en-US" smtClean="0"/>
              <a:t>19</a:t>
            </a:fld>
            <a:endParaRPr lang="en-US"/>
          </a:p>
        </p:txBody>
      </p:sp>
    </p:spTree>
    <p:extLst>
      <p:ext uri="{BB962C8B-B14F-4D97-AF65-F5344CB8AC3E}">
        <p14:creationId xmlns:p14="http://schemas.microsoft.com/office/powerpoint/2010/main" val="20170813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Similarité programmatique</a:t>
            </a:r>
            <a:endParaRPr lang="en-US" dirty="0"/>
          </a:p>
        </p:txBody>
      </p:sp>
      <p:sp>
        <p:nvSpPr>
          <p:cNvPr id="3" name="Espace réservé du contenu 2"/>
          <p:cNvSpPr>
            <a:spLocks noGrp="1"/>
          </p:cNvSpPr>
          <p:nvPr>
            <p:ph idx="1"/>
          </p:nvPr>
        </p:nvSpPr>
        <p:spPr/>
        <p:txBody>
          <a:bodyPr/>
          <a:lstStyle/>
          <a:p>
            <a:endParaRPr lang="fr-BE" dirty="0" smtClean="0"/>
          </a:p>
          <a:p>
            <a:r>
              <a:rPr lang="fr-BE" i="1" dirty="0" smtClean="0"/>
              <a:t>Catch-all parties </a:t>
            </a:r>
            <a:r>
              <a:rPr lang="fr-BE" dirty="0" smtClean="0"/>
              <a:t>(</a:t>
            </a:r>
            <a:r>
              <a:rPr lang="fr-BE" dirty="0" err="1" smtClean="0"/>
              <a:t>O.Kircheimer</a:t>
            </a:r>
            <a:r>
              <a:rPr lang="fr-BE" dirty="0" smtClean="0"/>
              <a:t>, 1966)</a:t>
            </a:r>
          </a:p>
          <a:p>
            <a:r>
              <a:rPr lang="fr-BE" dirty="0" smtClean="0"/>
              <a:t>Offre politique</a:t>
            </a:r>
          </a:p>
          <a:p>
            <a:r>
              <a:rPr lang="fr-BE" dirty="0" smtClean="0"/>
              <a:t>Opposition</a:t>
            </a:r>
          </a:p>
          <a:p>
            <a:endParaRPr lang="fr-BE" dirty="0" smtClean="0"/>
          </a:p>
          <a:p>
            <a:endParaRPr lang="fr-BE" dirty="0" smtClean="0"/>
          </a:p>
        </p:txBody>
      </p:sp>
      <p:sp>
        <p:nvSpPr>
          <p:cNvPr id="4" name="Espace réservé du pied de page 3"/>
          <p:cNvSpPr>
            <a:spLocks noGrp="1"/>
          </p:cNvSpPr>
          <p:nvPr>
            <p:ph type="ftr" sz="quarter" idx="11"/>
          </p:nvPr>
        </p:nvSpPr>
        <p:spPr/>
        <p:txBody>
          <a:bodyPr/>
          <a:lstStyle/>
          <a:p>
            <a:r>
              <a:rPr lang="fr-BE" smtClean="0"/>
              <a:t>Elections 2019 - Rotary Visé - 17 mai 2019</a:t>
            </a:r>
            <a:endParaRPr lang="en-US"/>
          </a:p>
        </p:txBody>
      </p:sp>
      <p:sp>
        <p:nvSpPr>
          <p:cNvPr id="5" name="Espace réservé du numéro de diapositive 4"/>
          <p:cNvSpPr>
            <a:spLocks noGrp="1"/>
          </p:cNvSpPr>
          <p:nvPr>
            <p:ph type="sldNum" sz="quarter" idx="12"/>
          </p:nvPr>
        </p:nvSpPr>
        <p:spPr/>
        <p:txBody>
          <a:bodyPr/>
          <a:lstStyle/>
          <a:p>
            <a:fld id="{B3E8A4B4-D759-4628-A2AE-E2C075D4C674}" type="slidenum">
              <a:rPr lang="en-US" smtClean="0"/>
              <a:t>2</a:t>
            </a:fld>
            <a:endParaRPr lang="en-US"/>
          </a:p>
        </p:txBody>
      </p:sp>
    </p:spTree>
    <p:extLst>
      <p:ext uri="{BB962C8B-B14F-4D97-AF65-F5344CB8AC3E}">
        <p14:creationId xmlns:p14="http://schemas.microsoft.com/office/powerpoint/2010/main" val="14957356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Bon sens et politique</a:t>
            </a:r>
            <a:endParaRPr lang="en-US" dirty="0"/>
          </a:p>
        </p:txBody>
      </p:sp>
      <p:sp>
        <p:nvSpPr>
          <p:cNvPr id="3" name="Espace réservé du contenu 2"/>
          <p:cNvSpPr>
            <a:spLocks noGrp="1"/>
          </p:cNvSpPr>
          <p:nvPr>
            <p:ph idx="1"/>
          </p:nvPr>
        </p:nvSpPr>
        <p:spPr/>
        <p:txBody>
          <a:bodyPr/>
          <a:lstStyle/>
          <a:p>
            <a:endParaRPr lang="en-US"/>
          </a:p>
        </p:txBody>
      </p:sp>
      <p:sp>
        <p:nvSpPr>
          <p:cNvPr id="4" name="Espace réservé du pied de page 3"/>
          <p:cNvSpPr>
            <a:spLocks noGrp="1"/>
          </p:cNvSpPr>
          <p:nvPr>
            <p:ph type="ftr" sz="quarter" idx="11"/>
          </p:nvPr>
        </p:nvSpPr>
        <p:spPr/>
        <p:txBody>
          <a:bodyPr/>
          <a:lstStyle/>
          <a:p>
            <a:r>
              <a:rPr lang="fr-BE" smtClean="0"/>
              <a:t>Elections 2019 - Rotary Visé - 17 mai 2019</a:t>
            </a:r>
            <a:endParaRPr lang="en-US"/>
          </a:p>
        </p:txBody>
      </p:sp>
      <p:sp>
        <p:nvSpPr>
          <p:cNvPr id="5" name="Espace réservé du numéro de diapositive 4"/>
          <p:cNvSpPr>
            <a:spLocks noGrp="1"/>
          </p:cNvSpPr>
          <p:nvPr>
            <p:ph type="sldNum" sz="quarter" idx="12"/>
          </p:nvPr>
        </p:nvSpPr>
        <p:spPr/>
        <p:txBody>
          <a:bodyPr/>
          <a:lstStyle/>
          <a:p>
            <a:fld id="{B3E8A4B4-D759-4628-A2AE-E2C075D4C674}" type="slidenum">
              <a:rPr lang="en-US" smtClean="0"/>
              <a:t>20</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174" y="1315605"/>
            <a:ext cx="8244408" cy="4956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678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9B6AFD4-D9A8-834F-BA8C-D53959232C91}"/>
              </a:ext>
            </a:extLst>
          </p:cNvPr>
          <p:cNvSpPr>
            <a:spLocks noGrp="1"/>
          </p:cNvSpPr>
          <p:nvPr>
            <p:ph type="title"/>
          </p:nvPr>
        </p:nvSpPr>
        <p:spPr/>
        <p:txBody>
          <a:bodyPr/>
          <a:lstStyle/>
          <a:p>
            <a:r>
              <a:rPr lang="fr-FR" dirty="0"/>
              <a:t>Citoyenneté</a:t>
            </a:r>
          </a:p>
        </p:txBody>
      </p:sp>
      <p:sp>
        <p:nvSpPr>
          <p:cNvPr id="3" name="Espace réservé du contenu 2">
            <a:extLst>
              <a:ext uri="{FF2B5EF4-FFF2-40B4-BE49-F238E27FC236}">
                <a16:creationId xmlns="" xmlns:a16="http://schemas.microsoft.com/office/drawing/2014/main" id="{6C44BFC3-AFF2-7D49-87AB-F683974E8268}"/>
              </a:ext>
            </a:extLst>
          </p:cNvPr>
          <p:cNvSpPr>
            <a:spLocks noGrp="1"/>
          </p:cNvSpPr>
          <p:nvPr>
            <p:ph idx="1"/>
          </p:nvPr>
        </p:nvSpPr>
        <p:spPr/>
        <p:txBody>
          <a:bodyPr/>
          <a:lstStyle/>
          <a:p>
            <a:pPr marL="0" indent="0" algn="just">
              <a:buNone/>
            </a:pPr>
            <a:endParaRPr lang="fr-BE" i="1" dirty="0" smtClean="0"/>
          </a:p>
          <a:p>
            <a:pPr marL="0" indent="0" algn="just">
              <a:buNone/>
            </a:pPr>
            <a:r>
              <a:rPr lang="fr-BE" i="1" dirty="0" smtClean="0"/>
              <a:t>Organiser </a:t>
            </a:r>
            <a:r>
              <a:rPr lang="fr-BE" i="1" dirty="0"/>
              <a:t>dans chaque parlement et conseil communal, 4 panels citoyens pour 4 débats thématiques annuels choisis</a:t>
            </a:r>
            <a:br>
              <a:rPr lang="fr-BE" i="1" dirty="0"/>
            </a:br>
            <a:r>
              <a:rPr lang="fr-BE" i="1" dirty="0"/>
              <a:t>sur initiative populaire. Mobilité, énergie, alimentation, justice, santé... </a:t>
            </a:r>
          </a:p>
          <a:p>
            <a:pPr marL="0" indent="0" algn="just">
              <a:buNone/>
            </a:pPr>
            <a:endParaRPr lang="fr-BE" dirty="0"/>
          </a:p>
          <a:p>
            <a:pPr marL="0" indent="0" algn="r">
              <a:buNone/>
            </a:pPr>
            <a:r>
              <a:rPr lang="fr-BE" dirty="0">
                <a:solidFill>
                  <a:schemeClr val="bg1">
                    <a:lumMod val="75000"/>
                  </a:schemeClr>
                </a:solidFill>
              </a:rPr>
              <a:t>Programme du </a:t>
            </a:r>
            <a:r>
              <a:rPr lang="fr-BE" dirty="0" err="1">
                <a:solidFill>
                  <a:schemeClr val="bg1">
                    <a:lumMod val="75000"/>
                  </a:schemeClr>
                </a:solidFill>
              </a:rPr>
              <a:t>cdH</a:t>
            </a:r>
            <a:endParaRPr lang="fr-FR" dirty="0">
              <a:solidFill>
                <a:schemeClr val="bg1">
                  <a:lumMod val="75000"/>
                </a:schemeClr>
              </a:solidFill>
            </a:endParaRPr>
          </a:p>
        </p:txBody>
      </p:sp>
      <p:sp>
        <p:nvSpPr>
          <p:cNvPr id="4" name="Espace réservé du pied de page 3">
            <a:extLst>
              <a:ext uri="{FF2B5EF4-FFF2-40B4-BE49-F238E27FC236}">
                <a16:creationId xmlns="" xmlns:a16="http://schemas.microsoft.com/office/drawing/2014/main" id="{3374D211-7F2F-5E43-9A93-F07897B2D157}"/>
              </a:ext>
            </a:extLst>
          </p:cNvPr>
          <p:cNvSpPr>
            <a:spLocks noGrp="1"/>
          </p:cNvSpPr>
          <p:nvPr>
            <p:ph type="ftr" sz="quarter" idx="11"/>
          </p:nvPr>
        </p:nvSpPr>
        <p:spPr/>
        <p:txBody>
          <a:bodyPr/>
          <a:lstStyle/>
          <a:p>
            <a:r>
              <a:rPr lang="fr-BE" smtClean="0"/>
              <a:t>Elections 2019 - Rotary Visé - 17 mai 2019</a:t>
            </a:r>
            <a:endParaRPr lang="en-US" dirty="0"/>
          </a:p>
        </p:txBody>
      </p:sp>
      <p:sp>
        <p:nvSpPr>
          <p:cNvPr id="5" name="Espace réservé du numéro de diapositive 4">
            <a:extLst>
              <a:ext uri="{FF2B5EF4-FFF2-40B4-BE49-F238E27FC236}">
                <a16:creationId xmlns="" xmlns:a16="http://schemas.microsoft.com/office/drawing/2014/main" id="{77FBA0C1-23C5-2243-B601-CD6E5EF43F68}"/>
              </a:ext>
            </a:extLst>
          </p:cNvPr>
          <p:cNvSpPr>
            <a:spLocks noGrp="1"/>
          </p:cNvSpPr>
          <p:nvPr>
            <p:ph type="sldNum" sz="quarter" idx="12"/>
          </p:nvPr>
        </p:nvSpPr>
        <p:spPr/>
        <p:txBody>
          <a:bodyPr/>
          <a:lstStyle/>
          <a:p>
            <a:fld id="{6E30946B-3A3F-41F4-97B4-1264A2F0CCE6}" type="slidenum">
              <a:rPr lang="en-US" smtClean="0"/>
              <a:t>3</a:t>
            </a:fld>
            <a:endParaRPr lang="en-US"/>
          </a:p>
        </p:txBody>
      </p:sp>
    </p:spTree>
    <p:extLst>
      <p:ext uri="{BB962C8B-B14F-4D97-AF65-F5344CB8AC3E}">
        <p14:creationId xmlns:p14="http://schemas.microsoft.com/office/powerpoint/2010/main" val="42597203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Entrepreneurs</a:t>
            </a:r>
            <a:endParaRPr lang="en-US" dirty="0"/>
          </a:p>
        </p:txBody>
      </p:sp>
      <p:sp>
        <p:nvSpPr>
          <p:cNvPr id="3" name="Espace réservé du contenu 2"/>
          <p:cNvSpPr>
            <a:spLocks noGrp="1"/>
          </p:cNvSpPr>
          <p:nvPr>
            <p:ph idx="1"/>
          </p:nvPr>
        </p:nvSpPr>
        <p:spPr/>
        <p:txBody>
          <a:bodyPr>
            <a:normAutofit fontScale="77500" lnSpcReduction="20000"/>
          </a:bodyPr>
          <a:lstStyle/>
          <a:p>
            <a:pPr marL="0" indent="0" algn="just">
              <a:buNone/>
            </a:pPr>
            <a:r>
              <a:rPr lang="fr-BE" i="1" dirty="0"/>
              <a:t>Il faut sortir des cadres de pensée traditionnels entre l’ «État planificateur » qui tend à étouffer l’initiative privée et « la main invisible du marché » qui favorise les multinationales, accroît les inégalités et asphyxie les dynamiques locales. </a:t>
            </a:r>
            <a:r>
              <a:rPr lang="fr-BE" i="1" dirty="0" smtClean="0"/>
              <a:t>Nous </a:t>
            </a:r>
            <a:r>
              <a:rPr lang="fr-BE" i="1" smtClean="0"/>
              <a:t>ne voulons pas </a:t>
            </a:r>
            <a:r>
              <a:rPr lang="fr-BE" i="1" dirty="0"/>
              <a:t>non plus d’un «État interventionniste », contrôlant l’ensemble des ficelles économiques mais bien d’un État régulateur, qui fixe les règles du jeu, les fait respecter et joue un rôle d’orientation de l’économie vers un modèle plus soutenable. Le rôle des pouvoirs publics doit être de redonner du sens à l’activité économique. Pour ce faire, nous voulons des pouvoirs publics créatifs et partenaires et </a:t>
            </a:r>
            <a:r>
              <a:rPr lang="en-US" i="1" dirty="0"/>
              <a:t>qui </a:t>
            </a:r>
            <a:r>
              <a:rPr lang="en-US" i="1" dirty="0" err="1"/>
              <a:t>eux-mêmes</a:t>
            </a:r>
            <a:r>
              <a:rPr lang="en-US" i="1" dirty="0"/>
              <a:t> </a:t>
            </a:r>
            <a:r>
              <a:rPr lang="en-US" i="1" dirty="0" err="1"/>
              <a:t>osent</a:t>
            </a:r>
            <a:r>
              <a:rPr lang="en-US" i="1" dirty="0"/>
              <a:t> </a:t>
            </a:r>
            <a:r>
              <a:rPr lang="en-US" i="1" dirty="0" err="1"/>
              <a:t>innover</a:t>
            </a:r>
            <a:r>
              <a:rPr lang="fr-BE" i="1" dirty="0"/>
              <a:t>.</a:t>
            </a:r>
            <a:endParaRPr lang="en-US" i="1" dirty="0"/>
          </a:p>
          <a:p>
            <a:pPr marL="0" indent="0" algn="r">
              <a:buNone/>
            </a:pPr>
            <a:endParaRPr lang="en-US" dirty="0">
              <a:solidFill>
                <a:schemeClr val="bg1">
                  <a:lumMod val="75000"/>
                </a:schemeClr>
              </a:solidFill>
            </a:endParaRPr>
          </a:p>
          <a:p>
            <a:pPr marL="0" indent="0" algn="r">
              <a:buNone/>
            </a:pPr>
            <a:r>
              <a:rPr lang="en-US" dirty="0" err="1">
                <a:solidFill>
                  <a:schemeClr val="bg1">
                    <a:lumMod val="75000"/>
                  </a:schemeClr>
                </a:solidFill>
              </a:rPr>
              <a:t>Programme</a:t>
            </a:r>
            <a:r>
              <a:rPr lang="en-US" dirty="0">
                <a:solidFill>
                  <a:schemeClr val="bg1">
                    <a:lumMod val="75000"/>
                  </a:schemeClr>
                </a:solidFill>
              </a:rPr>
              <a:t> </a:t>
            </a:r>
            <a:r>
              <a:rPr lang="en-US" dirty="0" err="1">
                <a:solidFill>
                  <a:schemeClr val="bg1">
                    <a:lumMod val="75000"/>
                  </a:schemeClr>
                </a:solidFill>
              </a:rPr>
              <a:t>d’Ecolo</a:t>
            </a:r>
            <a:endParaRPr lang="en-US" dirty="0">
              <a:solidFill>
                <a:schemeClr val="bg1">
                  <a:lumMod val="75000"/>
                </a:schemeClr>
              </a:solidFill>
            </a:endParaRPr>
          </a:p>
        </p:txBody>
      </p:sp>
      <p:sp>
        <p:nvSpPr>
          <p:cNvPr id="4" name="Espace réservé du pied de page 3"/>
          <p:cNvSpPr>
            <a:spLocks noGrp="1"/>
          </p:cNvSpPr>
          <p:nvPr>
            <p:ph type="ftr" sz="quarter" idx="11"/>
          </p:nvPr>
        </p:nvSpPr>
        <p:spPr/>
        <p:txBody>
          <a:bodyPr/>
          <a:lstStyle/>
          <a:p>
            <a:r>
              <a:rPr lang="fr-BE" smtClean="0"/>
              <a:t>Elections 2019 - Rotary Visé - 17 mai 2019</a:t>
            </a:r>
            <a:endParaRPr lang="en-US"/>
          </a:p>
        </p:txBody>
      </p:sp>
      <p:sp>
        <p:nvSpPr>
          <p:cNvPr id="5" name="Espace réservé du numéro de diapositive 4"/>
          <p:cNvSpPr>
            <a:spLocks noGrp="1"/>
          </p:cNvSpPr>
          <p:nvPr>
            <p:ph type="sldNum" sz="quarter" idx="12"/>
          </p:nvPr>
        </p:nvSpPr>
        <p:spPr/>
        <p:txBody>
          <a:bodyPr/>
          <a:lstStyle/>
          <a:p>
            <a:fld id="{6E30946B-3A3F-41F4-97B4-1264A2F0CCE6}" type="slidenum">
              <a:rPr lang="en-US" smtClean="0"/>
              <a:t>4</a:t>
            </a:fld>
            <a:endParaRPr lang="en-US"/>
          </a:p>
        </p:txBody>
      </p:sp>
    </p:spTree>
    <p:extLst>
      <p:ext uri="{BB962C8B-B14F-4D97-AF65-F5344CB8AC3E}">
        <p14:creationId xmlns:p14="http://schemas.microsoft.com/office/powerpoint/2010/main" val="30076445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Environnement</a:t>
            </a:r>
            <a:endParaRPr lang="en-US" dirty="0"/>
          </a:p>
        </p:txBody>
      </p:sp>
      <p:sp>
        <p:nvSpPr>
          <p:cNvPr id="3" name="Espace réservé du contenu 2"/>
          <p:cNvSpPr>
            <a:spLocks noGrp="1"/>
          </p:cNvSpPr>
          <p:nvPr>
            <p:ph idx="1"/>
          </p:nvPr>
        </p:nvSpPr>
        <p:spPr/>
        <p:txBody>
          <a:bodyPr>
            <a:normAutofit fontScale="85000" lnSpcReduction="10000"/>
          </a:bodyPr>
          <a:lstStyle/>
          <a:p>
            <a:pPr marL="0" indent="0" algn="just">
              <a:buNone/>
            </a:pPr>
            <a:r>
              <a:rPr lang="fr-BE" i="1" dirty="0"/>
              <a:t>Pour affronter réchauffement climatique, nous avons besoin d’une planification écologique articulée par un plan d’investissements massifs. Pour réduire les émissions de CO2 des grandes industries, pour basculer vers les 100 % d’énergies renouvelables, pour construire un réseau dense et fréquent de transports en commun, pour installer des chauffages urbains, pour isoler tous les bâtiments du pays. Nous voulons y consacrer au moins 5 milliards d’euros d’argent public par an et obliger les grandes entreprises polluantes à investir 5 milliards par an pour diminuer leurs émissions de CO2 .</a:t>
            </a:r>
          </a:p>
          <a:p>
            <a:pPr marL="0" indent="0" algn="just">
              <a:buNone/>
            </a:pPr>
            <a:endParaRPr lang="fr-BE" dirty="0"/>
          </a:p>
          <a:p>
            <a:pPr marL="0" indent="0" algn="r">
              <a:buNone/>
            </a:pPr>
            <a:r>
              <a:rPr lang="fr-BE" dirty="0">
                <a:solidFill>
                  <a:schemeClr val="bg1">
                    <a:lumMod val="75000"/>
                  </a:schemeClr>
                </a:solidFill>
              </a:rPr>
              <a:t>Programme du PTB</a:t>
            </a:r>
          </a:p>
          <a:p>
            <a:pPr marL="0" indent="0">
              <a:buNone/>
            </a:pPr>
            <a:endParaRPr lang="en-US" dirty="0"/>
          </a:p>
        </p:txBody>
      </p:sp>
      <p:sp>
        <p:nvSpPr>
          <p:cNvPr id="4" name="Espace réservé du pied de page 3"/>
          <p:cNvSpPr>
            <a:spLocks noGrp="1"/>
          </p:cNvSpPr>
          <p:nvPr>
            <p:ph type="ftr" sz="quarter" idx="11"/>
          </p:nvPr>
        </p:nvSpPr>
        <p:spPr/>
        <p:txBody>
          <a:bodyPr/>
          <a:lstStyle/>
          <a:p>
            <a:r>
              <a:rPr lang="fr-BE" smtClean="0"/>
              <a:t>Elections 2019 - Rotary Visé - 17 mai 2019</a:t>
            </a:r>
            <a:endParaRPr lang="en-US"/>
          </a:p>
        </p:txBody>
      </p:sp>
      <p:sp>
        <p:nvSpPr>
          <p:cNvPr id="5" name="Espace réservé du numéro de diapositive 4"/>
          <p:cNvSpPr>
            <a:spLocks noGrp="1"/>
          </p:cNvSpPr>
          <p:nvPr>
            <p:ph type="sldNum" sz="quarter" idx="12"/>
          </p:nvPr>
        </p:nvSpPr>
        <p:spPr/>
        <p:txBody>
          <a:bodyPr/>
          <a:lstStyle/>
          <a:p>
            <a:fld id="{6E30946B-3A3F-41F4-97B4-1264A2F0CCE6}" type="slidenum">
              <a:rPr lang="en-US" smtClean="0"/>
              <a:t>5</a:t>
            </a:fld>
            <a:endParaRPr lang="en-US"/>
          </a:p>
        </p:txBody>
      </p:sp>
    </p:spTree>
    <p:extLst>
      <p:ext uri="{BB962C8B-B14F-4D97-AF65-F5344CB8AC3E}">
        <p14:creationId xmlns:p14="http://schemas.microsoft.com/office/powerpoint/2010/main" val="923995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Energie</a:t>
            </a:r>
            <a:endParaRPr lang="en-US" dirty="0"/>
          </a:p>
        </p:txBody>
      </p:sp>
      <p:sp>
        <p:nvSpPr>
          <p:cNvPr id="3" name="Espace réservé du contenu 2"/>
          <p:cNvSpPr>
            <a:spLocks noGrp="1"/>
          </p:cNvSpPr>
          <p:nvPr>
            <p:ph idx="1"/>
          </p:nvPr>
        </p:nvSpPr>
        <p:spPr/>
        <p:txBody>
          <a:bodyPr>
            <a:normAutofit fontScale="85000" lnSpcReduction="20000"/>
          </a:bodyPr>
          <a:lstStyle/>
          <a:p>
            <a:pPr marL="0" indent="0" algn="just">
              <a:buNone/>
            </a:pPr>
            <a:r>
              <a:rPr lang="fr-BE" i="1" dirty="0"/>
              <a:t>Nous</a:t>
            </a:r>
            <a:r>
              <a:rPr lang="fr-BE" b="1" i="1" dirty="0"/>
              <a:t> </a:t>
            </a:r>
            <a:r>
              <a:rPr lang="fr-BE" i="1" dirty="0"/>
              <a:t>entendons faire respecter les engagements de la loi de 2002 qui prévoit une sortie définitive du nucléaire en 2025 au plus tard. Néanmoins, il faut constater qu’aucune mesure n’est venue opérationnaliser cette sortie programmée. Le gouvernement fédéral a renoncé à engager les réformes nécessaires faute d’un accord ambitieux sur le pacte énergétique. Nous</a:t>
            </a:r>
            <a:r>
              <a:rPr lang="fr-BE" b="1" i="1" dirty="0"/>
              <a:t> </a:t>
            </a:r>
            <a:r>
              <a:rPr lang="fr-BE" i="1" dirty="0"/>
              <a:t>demandons, dès lors, la mise en place d’une conférence climat au lendemain des élections pour, notamment, statuer sur l’avenir du parc nucléaire belge et sur les alternatives à développer. Il y a urgence car l’autre priorité, au-delà des coûts de l’énergie, est de garantir la sécurité des centrales jusqu’à la date de sortie effective. </a:t>
            </a:r>
          </a:p>
          <a:p>
            <a:pPr marL="0" indent="0" algn="r">
              <a:buNone/>
            </a:pPr>
            <a:r>
              <a:rPr lang="fr-BE" dirty="0">
                <a:solidFill>
                  <a:schemeClr val="bg1">
                    <a:lumMod val="75000"/>
                  </a:schemeClr>
                </a:solidFill>
              </a:rPr>
              <a:t>Programme de Défi</a:t>
            </a:r>
          </a:p>
          <a:p>
            <a:pPr marL="0" indent="0" algn="just">
              <a:buNone/>
            </a:pPr>
            <a:endParaRPr lang="en-US" dirty="0"/>
          </a:p>
        </p:txBody>
      </p:sp>
      <p:sp>
        <p:nvSpPr>
          <p:cNvPr id="4" name="Espace réservé du pied de page 3"/>
          <p:cNvSpPr>
            <a:spLocks noGrp="1"/>
          </p:cNvSpPr>
          <p:nvPr>
            <p:ph type="ftr" sz="quarter" idx="11"/>
          </p:nvPr>
        </p:nvSpPr>
        <p:spPr/>
        <p:txBody>
          <a:bodyPr/>
          <a:lstStyle/>
          <a:p>
            <a:r>
              <a:rPr lang="fr-BE" smtClean="0"/>
              <a:t>Elections 2019 - Rotary Visé - 17 mai 2019</a:t>
            </a:r>
            <a:endParaRPr lang="en-US"/>
          </a:p>
        </p:txBody>
      </p:sp>
      <p:sp>
        <p:nvSpPr>
          <p:cNvPr id="5" name="Espace réservé du numéro de diapositive 4"/>
          <p:cNvSpPr>
            <a:spLocks noGrp="1"/>
          </p:cNvSpPr>
          <p:nvPr>
            <p:ph type="sldNum" sz="quarter" idx="12"/>
          </p:nvPr>
        </p:nvSpPr>
        <p:spPr/>
        <p:txBody>
          <a:bodyPr/>
          <a:lstStyle/>
          <a:p>
            <a:fld id="{6E30946B-3A3F-41F4-97B4-1264A2F0CCE6}" type="slidenum">
              <a:rPr lang="en-US" smtClean="0"/>
              <a:t>6</a:t>
            </a:fld>
            <a:endParaRPr lang="en-US"/>
          </a:p>
        </p:txBody>
      </p:sp>
    </p:spTree>
    <p:extLst>
      <p:ext uri="{BB962C8B-B14F-4D97-AF65-F5344CB8AC3E}">
        <p14:creationId xmlns:p14="http://schemas.microsoft.com/office/powerpoint/2010/main" val="3763279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a:t>« Valoriser l’enseignement technique et professionnel »</a:t>
            </a:r>
            <a:endParaRPr lang="en-US" dirty="0"/>
          </a:p>
        </p:txBody>
      </p:sp>
      <p:pic>
        <p:nvPicPr>
          <p:cNvPr id="7" name="Espace réservé du contenu 6">
            <a:extLst>
              <a:ext uri="{FF2B5EF4-FFF2-40B4-BE49-F238E27FC236}">
                <a16:creationId xmlns="" xmlns:a16="http://schemas.microsoft.com/office/drawing/2014/main" id="{D705B26A-5E4B-7546-AE2D-4B011F54BA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988840"/>
            <a:ext cx="1805558" cy="813493"/>
          </a:xfrm>
        </p:spPr>
      </p:pic>
      <p:sp>
        <p:nvSpPr>
          <p:cNvPr id="4" name="Espace réservé du pied de page 3"/>
          <p:cNvSpPr>
            <a:spLocks noGrp="1"/>
          </p:cNvSpPr>
          <p:nvPr>
            <p:ph type="ftr" sz="quarter" idx="11"/>
          </p:nvPr>
        </p:nvSpPr>
        <p:spPr/>
        <p:txBody>
          <a:bodyPr/>
          <a:lstStyle/>
          <a:p>
            <a:r>
              <a:rPr lang="fr-BE" smtClean="0"/>
              <a:t>Elections 2019 - Rotary Visé - 17 mai 2019</a:t>
            </a:r>
            <a:endParaRPr lang="en-US"/>
          </a:p>
        </p:txBody>
      </p:sp>
      <p:sp>
        <p:nvSpPr>
          <p:cNvPr id="5" name="Espace réservé du numéro de diapositive 4"/>
          <p:cNvSpPr>
            <a:spLocks noGrp="1"/>
          </p:cNvSpPr>
          <p:nvPr>
            <p:ph type="sldNum" sz="quarter" idx="12"/>
          </p:nvPr>
        </p:nvSpPr>
        <p:spPr/>
        <p:txBody>
          <a:bodyPr/>
          <a:lstStyle/>
          <a:p>
            <a:fld id="{6E30946B-3A3F-41F4-97B4-1264A2F0CCE6}" type="slidenum">
              <a:rPr lang="en-US" smtClean="0"/>
              <a:t>7</a:t>
            </a:fld>
            <a:endParaRPr lang="en-US"/>
          </a:p>
        </p:txBody>
      </p:sp>
      <p:pic>
        <p:nvPicPr>
          <p:cNvPr id="9" name="Image 8">
            <a:extLst>
              <a:ext uri="{FF2B5EF4-FFF2-40B4-BE49-F238E27FC236}">
                <a16:creationId xmlns="" xmlns:a16="http://schemas.microsoft.com/office/drawing/2014/main" id="{BA8F2561-4BE7-C243-84D5-C4EE58600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261367"/>
            <a:ext cx="3043684" cy="224335"/>
          </a:xfrm>
          <a:prstGeom prst="rect">
            <a:avLst/>
          </a:prstGeom>
        </p:spPr>
      </p:pic>
      <p:pic>
        <p:nvPicPr>
          <p:cNvPr id="11" name="Image 10">
            <a:extLst>
              <a:ext uri="{FF2B5EF4-FFF2-40B4-BE49-F238E27FC236}">
                <a16:creationId xmlns="" xmlns:a16="http://schemas.microsoft.com/office/drawing/2014/main" id="{19179942-C912-834C-BFF3-1FFB47EC5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69" y="3979372"/>
            <a:ext cx="7556500" cy="342900"/>
          </a:xfrm>
          <a:prstGeom prst="rect">
            <a:avLst/>
          </a:prstGeom>
        </p:spPr>
      </p:pic>
      <p:pic>
        <p:nvPicPr>
          <p:cNvPr id="13" name="Image 12">
            <a:extLst>
              <a:ext uri="{FF2B5EF4-FFF2-40B4-BE49-F238E27FC236}">
                <a16:creationId xmlns="" xmlns:a16="http://schemas.microsoft.com/office/drawing/2014/main" id="{3F3DF808-86C7-2944-A739-234E974B67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926933"/>
            <a:ext cx="9144000" cy="805836"/>
          </a:xfrm>
          <a:prstGeom prst="rect">
            <a:avLst/>
          </a:prstGeom>
        </p:spPr>
      </p:pic>
      <p:pic>
        <p:nvPicPr>
          <p:cNvPr id="15" name="Image 14">
            <a:extLst>
              <a:ext uri="{FF2B5EF4-FFF2-40B4-BE49-F238E27FC236}">
                <a16:creationId xmlns="" xmlns:a16="http://schemas.microsoft.com/office/drawing/2014/main" id="{6F69A611-D5DC-5148-B57C-AE82BDB26A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9229" y="2420887"/>
            <a:ext cx="6046482" cy="439079"/>
          </a:xfrm>
          <a:prstGeom prst="rect">
            <a:avLst/>
          </a:prstGeom>
        </p:spPr>
      </p:pic>
      <p:pic>
        <p:nvPicPr>
          <p:cNvPr id="17" name="Image 16">
            <a:extLst>
              <a:ext uri="{FF2B5EF4-FFF2-40B4-BE49-F238E27FC236}">
                <a16:creationId xmlns="" xmlns:a16="http://schemas.microsoft.com/office/drawing/2014/main" id="{F0C3FFB9-431E-C24C-89A2-3DECA4E8D6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41373" y="2967227"/>
            <a:ext cx="5580112" cy="904883"/>
          </a:xfrm>
          <a:prstGeom prst="rect">
            <a:avLst/>
          </a:prstGeom>
        </p:spPr>
      </p:pic>
    </p:spTree>
    <p:extLst>
      <p:ext uri="{BB962C8B-B14F-4D97-AF65-F5344CB8AC3E}">
        <p14:creationId xmlns:p14="http://schemas.microsoft.com/office/powerpoint/2010/main" val="10456802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Fiscalité</a:t>
            </a:r>
            <a:endParaRPr lang="en-US" dirty="0"/>
          </a:p>
        </p:txBody>
      </p:sp>
      <p:sp>
        <p:nvSpPr>
          <p:cNvPr id="3" name="Espace réservé du contenu 2"/>
          <p:cNvSpPr>
            <a:spLocks noGrp="1"/>
          </p:cNvSpPr>
          <p:nvPr>
            <p:ph idx="1"/>
          </p:nvPr>
        </p:nvSpPr>
        <p:spPr/>
        <p:txBody>
          <a:bodyPr>
            <a:normAutofit fontScale="85000" lnSpcReduction="10000"/>
          </a:bodyPr>
          <a:lstStyle/>
          <a:p>
            <a:pPr marL="0" indent="0" algn="just">
              <a:buNone/>
            </a:pPr>
            <a:r>
              <a:rPr lang="fr-BE" i="1" dirty="0" smtClean="0"/>
              <a:t>Concrètement, nous proposons de :</a:t>
            </a:r>
            <a:endParaRPr lang="fr-BE" i="1" dirty="0"/>
          </a:p>
          <a:p>
            <a:pPr marL="0" indent="0" algn="just">
              <a:buNone/>
            </a:pPr>
            <a:r>
              <a:rPr lang="fr-BE" i="1" dirty="0" smtClean="0"/>
              <a:t>Maintenir la déduction pour investissement pour les PME lorsqu’il s’agit d’investissements générant de l’emploi stable ou d’investissements en recherche et développement ;</a:t>
            </a:r>
          </a:p>
          <a:p>
            <a:pPr marL="0" indent="0" algn="just">
              <a:buNone/>
            </a:pPr>
            <a:r>
              <a:rPr lang="fr-BE" i="1" dirty="0" smtClean="0"/>
              <a:t>Encourager fiscalement les entreprises qui investissent dans la formation de leurs travailleurs et inciter fiscalement les entreprises à embaucher les travailleurs dans des emplois stables ;</a:t>
            </a:r>
          </a:p>
          <a:p>
            <a:pPr marL="0" indent="0" algn="just">
              <a:buNone/>
            </a:pPr>
            <a:r>
              <a:rPr lang="fr-BE" i="1" dirty="0" smtClean="0"/>
              <a:t>Rétablir un régime d’amortissements avantageux pour les PME.</a:t>
            </a:r>
          </a:p>
          <a:p>
            <a:pPr marL="0" indent="0" algn="just">
              <a:buNone/>
            </a:pPr>
            <a:endParaRPr lang="fr-BE" i="1" dirty="0" smtClean="0"/>
          </a:p>
          <a:p>
            <a:pPr marL="0" indent="0" algn="r">
              <a:buNone/>
            </a:pPr>
            <a:r>
              <a:rPr lang="fr-BE" dirty="0" smtClean="0">
                <a:solidFill>
                  <a:schemeClr val="bg1">
                    <a:lumMod val="75000"/>
                  </a:schemeClr>
                </a:solidFill>
              </a:rPr>
              <a:t>Programme </a:t>
            </a:r>
            <a:r>
              <a:rPr lang="fr-BE" dirty="0">
                <a:solidFill>
                  <a:schemeClr val="bg1">
                    <a:lumMod val="75000"/>
                  </a:schemeClr>
                </a:solidFill>
              </a:rPr>
              <a:t>du </a:t>
            </a:r>
            <a:r>
              <a:rPr lang="fr-BE" dirty="0" smtClean="0">
                <a:solidFill>
                  <a:schemeClr val="bg1">
                    <a:lumMod val="75000"/>
                  </a:schemeClr>
                </a:solidFill>
              </a:rPr>
              <a:t>PS</a:t>
            </a:r>
            <a:endParaRPr lang="fr-BE" dirty="0">
              <a:solidFill>
                <a:schemeClr val="bg1">
                  <a:lumMod val="75000"/>
                </a:schemeClr>
              </a:solidFill>
            </a:endParaRPr>
          </a:p>
          <a:p>
            <a:pPr marL="0" indent="0">
              <a:buNone/>
            </a:pPr>
            <a:endParaRPr lang="en-US" dirty="0"/>
          </a:p>
        </p:txBody>
      </p:sp>
      <p:sp>
        <p:nvSpPr>
          <p:cNvPr id="4" name="Espace réservé du pied de page 3"/>
          <p:cNvSpPr>
            <a:spLocks noGrp="1"/>
          </p:cNvSpPr>
          <p:nvPr>
            <p:ph type="ftr" sz="quarter" idx="11"/>
          </p:nvPr>
        </p:nvSpPr>
        <p:spPr/>
        <p:txBody>
          <a:bodyPr/>
          <a:lstStyle/>
          <a:p>
            <a:r>
              <a:rPr lang="fr-BE" smtClean="0"/>
              <a:t>Elections 2019 - Rotary Visé - 17 mai 2019</a:t>
            </a:r>
            <a:endParaRPr lang="en-US"/>
          </a:p>
        </p:txBody>
      </p:sp>
      <p:sp>
        <p:nvSpPr>
          <p:cNvPr id="5" name="Espace réservé du numéro de diapositive 4"/>
          <p:cNvSpPr>
            <a:spLocks noGrp="1"/>
          </p:cNvSpPr>
          <p:nvPr>
            <p:ph type="sldNum" sz="quarter" idx="12"/>
          </p:nvPr>
        </p:nvSpPr>
        <p:spPr/>
        <p:txBody>
          <a:bodyPr/>
          <a:lstStyle/>
          <a:p>
            <a:fld id="{6E30946B-3A3F-41F4-97B4-1264A2F0CCE6}" type="slidenum">
              <a:rPr lang="en-US" smtClean="0"/>
              <a:t>8</a:t>
            </a:fld>
            <a:endParaRPr lang="en-US"/>
          </a:p>
        </p:txBody>
      </p:sp>
    </p:spTree>
    <p:extLst>
      <p:ext uri="{BB962C8B-B14F-4D97-AF65-F5344CB8AC3E}">
        <p14:creationId xmlns:p14="http://schemas.microsoft.com/office/powerpoint/2010/main" val="2684100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Différences et points communs</a:t>
            </a:r>
            <a:endParaRPr lang="en-US" dirty="0"/>
          </a:p>
        </p:txBody>
      </p:sp>
      <p:sp>
        <p:nvSpPr>
          <p:cNvPr id="3" name="Espace réservé du contenu 2"/>
          <p:cNvSpPr>
            <a:spLocks noGrp="1"/>
          </p:cNvSpPr>
          <p:nvPr>
            <p:ph idx="1"/>
          </p:nvPr>
        </p:nvSpPr>
        <p:spPr/>
        <p:txBody>
          <a:bodyPr/>
          <a:lstStyle/>
          <a:p>
            <a:pPr marL="0" indent="0" algn="just">
              <a:buNone/>
            </a:pPr>
            <a:r>
              <a:rPr lang="fr-BE" dirty="0"/>
              <a:t>Loi du 22 mai 2014 relative au chiffrage par le Bureau fédéral du Plan des programmes électoraux présentés par les partis politiques lors de l'élection pour la Chambre des représentants</a:t>
            </a:r>
          </a:p>
          <a:p>
            <a:pPr marL="0" indent="0">
              <a:buNone/>
            </a:pPr>
            <a:endParaRPr lang="fr-BE" dirty="0"/>
          </a:p>
          <a:p>
            <a:pPr marL="0" indent="0" algn="ctr">
              <a:buNone/>
            </a:pPr>
            <a:r>
              <a:rPr lang="fr-BE" dirty="0"/>
              <a:t>=&gt; dc2019.be</a:t>
            </a:r>
          </a:p>
        </p:txBody>
      </p:sp>
      <p:sp>
        <p:nvSpPr>
          <p:cNvPr id="4" name="Espace réservé du pied de page 3"/>
          <p:cNvSpPr>
            <a:spLocks noGrp="1"/>
          </p:cNvSpPr>
          <p:nvPr>
            <p:ph type="ftr" sz="quarter" idx="11"/>
          </p:nvPr>
        </p:nvSpPr>
        <p:spPr/>
        <p:txBody>
          <a:bodyPr/>
          <a:lstStyle/>
          <a:p>
            <a:r>
              <a:rPr lang="fr-BE" smtClean="0"/>
              <a:t>Elections 2019 - Rotary Visé - 17 mai 2019</a:t>
            </a:r>
            <a:endParaRPr lang="en-US" dirty="0"/>
          </a:p>
        </p:txBody>
      </p:sp>
      <p:sp>
        <p:nvSpPr>
          <p:cNvPr id="5" name="Espace réservé du numéro de diapositive 4"/>
          <p:cNvSpPr>
            <a:spLocks noGrp="1"/>
          </p:cNvSpPr>
          <p:nvPr>
            <p:ph type="sldNum" sz="quarter" idx="12"/>
          </p:nvPr>
        </p:nvSpPr>
        <p:spPr/>
        <p:txBody>
          <a:bodyPr/>
          <a:lstStyle/>
          <a:p>
            <a:fld id="{6E30946B-3A3F-41F4-97B4-1264A2F0CCE6}" type="slidenum">
              <a:rPr lang="en-US" smtClean="0"/>
              <a:t>9</a:t>
            </a:fld>
            <a:endParaRPr lang="en-US"/>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137" y="1268760"/>
            <a:ext cx="601027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410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2291"/>
                                        </p:tgtEl>
                                        <p:attrNameLst>
                                          <p:attrName>style.visibility</p:attrName>
                                        </p:attrNameLst>
                                      </p:cBhvr>
                                      <p:to>
                                        <p:strVal val="visible"/>
                                      </p:to>
                                    </p:set>
                                    <p:anim calcmode="lin" valueType="num">
                                      <p:cBhvr additive="base">
                                        <p:cTn id="15" dur="500" fill="hold"/>
                                        <p:tgtEl>
                                          <p:spTgt spid="12291"/>
                                        </p:tgtEl>
                                        <p:attrNameLst>
                                          <p:attrName>ppt_x</p:attrName>
                                        </p:attrNameLst>
                                      </p:cBhvr>
                                      <p:tavLst>
                                        <p:tav tm="0">
                                          <p:val>
                                            <p:strVal val="#ppt_x"/>
                                          </p:val>
                                        </p:tav>
                                        <p:tav tm="100000">
                                          <p:val>
                                            <p:strVal val="#ppt_x"/>
                                          </p:val>
                                        </p:tav>
                                      </p:tavLst>
                                    </p:anim>
                                    <p:anim calcmode="lin" valueType="num">
                                      <p:cBhvr additive="base">
                                        <p:cTn id="16"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Agency FB"/>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1742</TotalTime>
  <Words>944</Words>
  <Application>Microsoft Office PowerPoint</Application>
  <PresentationFormat>Affichage à l'écran (4:3)</PresentationFormat>
  <Paragraphs>118</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 Oppositions et postures argumentatives durant la (triple ou quadruple) campagne de 2019 </vt:lpstr>
      <vt:lpstr>Similarité programmatique</vt:lpstr>
      <vt:lpstr>Citoyenneté</vt:lpstr>
      <vt:lpstr>Entrepreneurs</vt:lpstr>
      <vt:lpstr>Environnement</vt:lpstr>
      <vt:lpstr>Energie</vt:lpstr>
      <vt:lpstr>« Valoriser l’enseignement technique et professionnel »</vt:lpstr>
      <vt:lpstr>Fiscalité</vt:lpstr>
      <vt:lpstr>Différences et points communs</vt:lpstr>
      <vt:lpstr>Rapport au(x) chiffre(s)</vt:lpstr>
      <vt:lpstr>« Infréquentables »</vt:lpstr>
      <vt:lpstr>« Progrès »</vt:lpstr>
      <vt:lpstr>« Progrès »</vt:lpstr>
      <vt:lpstr>« Progrès »</vt:lpstr>
      <vt:lpstr>Gauche-droite ?</vt:lpstr>
      <vt:lpstr>Populisme</vt:lpstr>
      <vt:lpstr>Décision de tous</vt:lpstr>
      <vt:lpstr>Renouvellement</vt:lpstr>
      <vt:lpstr>« Si on ne le fait pas »</vt:lpstr>
      <vt:lpstr>Bon sens et politique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Oppositions et postures argumentatives durant la (triple ou quadruple) campagne de 2019 </dc:title>
  <dc:creator>Isalyne Stassart</dc:creator>
  <cp:lastModifiedBy>Isalyne Stassart</cp:lastModifiedBy>
  <cp:revision>15</cp:revision>
  <dcterms:created xsi:type="dcterms:W3CDTF">2019-05-16T09:35:06Z</dcterms:created>
  <dcterms:modified xsi:type="dcterms:W3CDTF">2019-05-17T14:38:03Z</dcterms:modified>
</cp:coreProperties>
</file>