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0"/>
  </p:notesMasterIdLst>
  <p:sldIdLst>
    <p:sldId id="257" r:id="rId2"/>
    <p:sldId id="314" r:id="rId3"/>
    <p:sldId id="313" r:id="rId4"/>
    <p:sldId id="309" r:id="rId5"/>
    <p:sldId id="312" r:id="rId6"/>
    <p:sldId id="311" r:id="rId7"/>
    <p:sldId id="259" r:id="rId8"/>
    <p:sldId id="262" r:id="rId9"/>
    <p:sldId id="263" r:id="rId10"/>
    <p:sldId id="264" r:id="rId11"/>
    <p:sldId id="265" r:id="rId12"/>
    <p:sldId id="308" r:id="rId13"/>
    <p:sldId id="268" r:id="rId14"/>
    <p:sldId id="269" r:id="rId15"/>
    <p:sldId id="270" r:id="rId16"/>
    <p:sldId id="271" r:id="rId17"/>
    <p:sldId id="272" r:id="rId18"/>
    <p:sldId id="275" r:id="rId19"/>
    <p:sldId id="276" r:id="rId20"/>
    <p:sldId id="277"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10" r:id="rId44"/>
    <p:sldId id="307"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66" r:id="rId97"/>
    <p:sldId id="367" r:id="rId98"/>
    <p:sldId id="368" r:id="rId99"/>
    <p:sldId id="369" r:id="rId100"/>
    <p:sldId id="370" r:id="rId101"/>
    <p:sldId id="371" r:id="rId102"/>
    <p:sldId id="372" r:id="rId103"/>
    <p:sldId id="373" r:id="rId104"/>
    <p:sldId id="374" r:id="rId105"/>
    <p:sldId id="375" r:id="rId106"/>
    <p:sldId id="376" r:id="rId107"/>
    <p:sldId id="377" r:id="rId108"/>
    <p:sldId id="378" r:id="rId109"/>
    <p:sldId id="379" r:id="rId110"/>
    <p:sldId id="380" r:id="rId111"/>
    <p:sldId id="381" r:id="rId112"/>
    <p:sldId id="382" r:id="rId113"/>
    <p:sldId id="383" r:id="rId114"/>
    <p:sldId id="384" r:id="rId115"/>
    <p:sldId id="385" r:id="rId116"/>
    <p:sldId id="386" r:id="rId117"/>
    <p:sldId id="387" r:id="rId118"/>
    <p:sldId id="388" r:id="rId119"/>
    <p:sldId id="389" r:id="rId120"/>
    <p:sldId id="390" r:id="rId121"/>
    <p:sldId id="391" r:id="rId122"/>
    <p:sldId id="392" r:id="rId123"/>
    <p:sldId id="393" r:id="rId124"/>
    <p:sldId id="394" r:id="rId125"/>
    <p:sldId id="395" r:id="rId126"/>
    <p:sldId id="396" r:id="rId127"/>
    <p:sldId id="397" r:id="rId128"/>
    <p:sldId id="398" r:id="rId129"/>
    <p:sldId id="399" r:id="rId130"/>
    <p:sldId id="400" r:id="rId131"/>
    <p:sldId id="401" r:id="rId132"/>
    <p:sldId id="402" r:id="rId133"/>
    <p:sldId id="403" r:id="rId134"/>
    <p:sldId id="404" r:id="rId135"/>
    <p:sldId id="405" r:id="rId136"/>
    <p:sldId id="406" r:id="rId137"/>
    <p:sldId id="407" r:id="rId138"/>
    <p:sldId id="408" r:id="rId139"/>
    <p:sldId id="409" r:id="rId140"/>
    <p:sldId id="410" r:id="rId141"/>
    <p:sldId id="411" r:id="rId142"/>
    <p:sldId id="412" r:id="rId143"/>
    <p:sldId id="413" r:id="rId144"/>
    <p:sldId id="414" r:id="rId145"/>
    <p:sldId id="415" r:id="rId146"/>
    <p:sldId id="416" r:id="rId147"/>
    <p:sldId id="417" r:id="rId148"/>
    <p:sldId id="418" r:id="rId149"/>
    <p:sldId id="419" r:id="rId150"/>
    <p:sldId id="420" r:id="rId151"/>
    <p:sldId id="421" r:id="rId152"/>
    <p:sldId id="422" r:id="rId153"/>
    <p:sldId id="423" r:id="rId154"/>
    <p:sldId id="424" r:id="rId155"/>
    <p:sldId id="425" r:id="rId156"/>
    <p:sldId id="426" r:id="rId157"/>
    <p:sldId id="427" r:id="rId158"/>
    <p:sldId id="428" r:id="rId159"/>
    <p:sldId id="429" r:id="rId160"/>
    <p:sldId id="430" r:id="rId161"/>
    <p:sldId id="431" r:id="rId162"/>
    <p:sldId id="432" r:id="rId163"/>
    <p:sldId id="433" r:id="rId164"/>
    <p:sldId id="434" r:id="rId165"/>
    <p:sldId id="435" r:id="rId166"/>
    <p:sldId id="436" r:id="rId167"/>
    <p:sldId id="437" r:id="rId168"/>
    <p:sldId id="438" r:id="rId169"/>
    <p:sldId id="439" r:id="rId170"/>
    <p:sldId id="440" r:id="rId171"/>
    <p:sldId id="441" r:id="rId172"/>
    <p:sldId id="442" r:id="rId173"/>
    <p:sldId id="443" r:id="rId174"/>
    <p:sldId id="444" r:id="rId175"/>
    <p:sldId id="445" r:id="rId176"/>
    <p:sldId id="446" r:id="rId177"/>
    <p:sldId id="447" r:id="rId178"/>
    <p:sldId id="448" r:id="rId179"/>
    <p:sldId id="449" r:id="rId180"/>
    <p:sldId id="450" r:id="rId181"/>
    <p:sldId id="451" r:id="rId182"/>
    <p:sldId id="452" r:id="rId183"/>
    <p:sldId id="453" r:id="rId184"/>
    <p:sldId id="454" r:id="rId185"/>
    <p:sldId id="455" r:id="rId186"/>
    <p:sldId id="456" r:id="rId187"/>
    <p:sldId id="457" r:id="rId188"/>
    <p:sldId id="458" r:id="rId189"/>
    <p:sldId id="459" r:id="rId190"/>
    <p:sldId id="460" r:id="rId191"/>
    <p:sldId id="461" r:id="rId192"/>
    <p:sldId id="462" r:id="rId193"/>
    <p:sldId id="463" r:id="rId194"/>
    <p:sldId id="464" r:id="rId195"/>
    <p:sldId id="465" r:id="rId196"/>
    <p:sldId id="466" r:id="rId197"/>
    <p:sldId id="467" r:id="rId198"/>
    <p:sldId id="468" r:id="rId199"/>
    <p:sldId id="469" r:id="rId200"/>
    <p:sldId id="470" r:id="rId201"/>
    <p:sldId id="471" r:id="rId202"/>
    <p:sldId id="472" r:id="rId203"/>
    <p:sldId id="473" r:id="rId204"/>
    <p:sldId id="474" r:id="rId205"/>
    <p:sldId id="475" r:id="rId206"/>
    <p:sldId id="476" r:id="rId207"/>
    <p:sldId id="477" r:id="rId208"/>
    <p:sldId id="478" r:id="rId209"/>
    <p:sldId id="479" r:id="rId210"/>
    <p:sldId id="480" r:id="rId211"/>
    <p:sldId id="481" r:id="rId212"/>
    <p:sldId id="482" r:id="rId213"/>
    <p:sldId id="483" r:id="rId214"/>
    <p:sldId id="484" r:id="rId215"/>
    <p:sldId id="485" r:id="rId216"/>
    <p:sldId id="486" r:id="rId217"/>
    <p:sldId id="487" r:id="rId218"/>
    <p:sldId id="488" r:id="rId219"/>
    <p:sldId id="489" r:id="rId220"/>
    <p:sldId id="490" r:id="rId221"/>
    <p:sldId id="491" r:id="rId222"/>
    <p:sldId id="492" r:id="rId223"/>
    <p:sldId id="493" r:id="rId224"/>
    <p:sldId id="494" r:id="rId225"/>
    <p:sldId id="495" r:id="rId226"/>
    <p:sldId id="496" r:id="rId227"/>
    <p:sldId id="497" r:id="rId228"/>
    <p:sldId id="498" r:id="rId229"/>
    <p:sldId id="499" r:id="rId230"/>
    <p:sldId id="500" r:id="rId231"/>
    <p:sldId id="501" r:id="rId232"/>
    <p:sldId id="502" r:id="rId233"/>
    <p:sldId id="503" r:id="rId234"/>
    <p:sldId id="504" r:id="rId235"/>
    <p:sldId id="505" r:id="rId236"/>
    <p:sldId id="506" r:id="rId237"/>
    <p:sldId id="507" r:id="rId238"/>
    <p:sldId id="508" r:id="rId239"/>
    <p:sldId id="509" r:id="rId240"/>
    <p:sldId id="510" r:id="rId241"/>
    <p:sldId id="511" r:id="rId242"/>
    <p:sldId id="512" r:id="rId243"/>
    <p:sldId id="513" r:id="rId244"/>
    <p:sldId id="514" r:id="rId245"/>
    <p:sldId id="515" r:id="rId246"/>
    <p:sldId id="516" r:id="rId247"/>
    <p:sldId id="517" r:id="rId248"/>
    <p:sldId id="518" r:id="rId249"/>
    <p:sldId id="519" r:id="rId250"/>
    <p:sldId id="520" r:id="rId251"/>
    <p:sldId id="521" r:id="rId252"/>
    <p:sldId id="522" r:id="rId253"/>
    <p:sldId id="523" r:id="rId254"/>
    <p:sldId id="524" r:id="rId255"/>
    <p:sldId id="525" r:id="rId256"/>
    <p:sldId id="526" r:id="rId257"/>
    <p:sldId id="527" r:id="rId258"/>
    <p:sldId id="528" r:id="rId259"/>
    <p:sldId id="529" r:id="rId260"/>
    <p:sldId id="530" r:id="rId261"/>
    <p:sldId id="531" r:id="rId262"/>
    <p:sldId id="532" r:id="rId263"/>
    <p:sldId id="533" r:id="rId264"/>
    <p:sldId id="534" r:id="rId265"/>
    <p:sldId id="535" r:id="rId266"/>
    <p:sldId id="536" r:id="rId267"/>
    <p:sldId id="537" r:id="rId268"/>
    <p:sldId id="538" r:id="rId269"/>
    <p:sldId id="539" r:id="rId270"/>
    <p:sldId id="540" r:id="rId271"/>
    <p:sldId id="541" r:id="rId272"/>
    <p:sldId id="542" r:id="rId273"/>
    <p:sldId id="543" r:id="rId274"/>
    <p:sldId id="544" r:id="rId275"/>
    <p:sldId id="545" r:id="rId276"/>
    <p:sldId id="546" r:id="rId277"/>
    <p:sldId id="547" r:id="rId278"/>
    <p:sldId id="548" r:id="rId279"/>
    <p:sldId id="549" r:id="rId280"/>
    <p:sldId id="550" r:id="rId281"/>
    <p:sldId id="551" r:id="rId282"/>
    <p:sldId id="552" r:id="rId283"/>
    <p:sldId id="553" r:id="rId284"/>
    <p:sldId id="554" r:id="rId285"/>
    <p:sldId id="555" r:id="rId286"/>
    <p:sldId id="556" r:id="rId287"/>
    <p:sldId id="557" r:id="rId288"/>
    <p:sldId id="558" r:id="rId289"/>
    <p:sldId id="559" r:id="rId290"/>
    <p:sldId id="560" r:id="rId291"/>
    <p:sldId id="561" r:id="rId292"/>
    <p:sldId id="562" r:id="rId293"/>
    <p:sldId id="563" r:id="rId294"/>
    <p:sldId id="564" r:id="rId295"/>
    <p:sldId id="565" r:id="rId296"/>
    <p:sldId id="566" r:id="rId297"/>
    <p:sldId id="567" r:id="rId298"/>
    <p:sldId id="568" r:id="rId299"/>
    <p:sldId id="569" r:id="rId300"/>
    <p:sldId id="570" r:id="rId301"/>
    <p:sldId id="571" r:id="rId302"/>
    <p:sldId id="572" r:id="rId303"/>
    <p:sldId id="573" r:id="rId304"/>
    <p:sldId id="574" r:id="rId305"/>
    <p:sldId id="575" r:id="rId306"/>
    <p:sldId id="576" r:id="rId307"/>
    <p:sldId id="577" r:id="rId308"/>
    <p:sldId id="578" r:id="rId309"/>
    <p:sldId id="579" r:id="rId310"/>
    <p:sldId id="580" r:id="rId311"/>
    <p:sldId id="581" r:id="rId312"/>
    <p:sldId id="582" r:id="rId313"/>
    <p:sldId id="583" r:id="rId314"/>
    <p:sldId id="584" r:id="rId315"/>
    <p:sldId id="585" r:id="rId316"/>
    <p:sldId id="586" r:id="rId317"/>
    <p:sldId id="587" r:id="rId318"/>
    <p:sldId id="588" r:id="rId319"/>
    <p:sldId id="589" r:id="rId320"/>
    <p:sldId id="590" r:id="rId321"/>
    <p:sldId id="591" r:id="rId322"/>
    <p:sldId id="592" r:id="rId323"/>
    <p:sldId id="593" r:id="rId324"/>
    <p:sldId id="594" r:id="rId325"/>
    <p:sldId id="595" r:id="rId326"/>
    <p:sldId id="596" r:id="rId327"/>
    <p:sldId id="597" r:id="rId328"/>
    <p:sldId id="598" r:id="rId329"/>
    <p:sldId id="599" r:id="rId330"/>
    <p:sldId id="600" r:id="rId331"/>
    <p:sldId id="601" r:id="rId332"/>
    <p:sldId id="602" r:id="rId333"/>
    <p:sldId id="603" r:id="rId334"/>
    <p:sldId id="604" r:id="rId335"/>
    <p:sldId id="605" r:id="rId336"/>
    <p:sldId id="606" r:id="rId337"/>
    <p:sldId id="607" r:id="rId338"/>
    <p:sldId id="608" r:id="rId339"/>
    <p:sldId id="609" r:id="rId340"/>
    <p:sldId id="610" r:id="rId341"/>
    <p:sldId id="611" r:id="rId342"/>
    <p:sldId id="612" r:id="rId343"/>
    <p:sldId id="613" r:id="rId344"/>
    <p:sldId id="614" r:id="rId345"/>
    <p:sldId id="615" r:id="rId346"/>
    <p:sldId id="616" r:id="rId347"/>
    <p:sldId id="617" r:id="rId348"/>
    <p:sldId id="618" r:id="rId349"/>
    <p:sldId id="619" r:id="rId350"/>
    <p:sldId id="620" r:id="rId351"/>
    <p:sldId id="621" r:id="rId352"/>
    <p:sldId id="622" r:id="rId353"/>
    <p:sldId id="623" r:id="rId354"/>
    <p:sldId id="624" r:id="rId355"/>
    <p:sldId id="625" r:id="rId356"/>
    <p:sldId id="626" r:id="rId357"/>
    <p:sldId id="627" r:id="rId358"/>
    <p:sldId id="628" r:id="rId359"/>
    <p:sldId id="629" r:id="rId360"/>
    <p:sldId id="630" r:id="rId361"/>
    <p:sldId id="631" r:id="rId362"/>
    <p:sldId id="632" r:id="rId363"/>
    <p:sldId id="633" r:id="rId364"/>
    <p:sldId id="634" r:id="rId365"/>
    <p:sldId id="635" r:id="rId366"/>
    <p:sldId id="636" r:id="rId367"/>
    <p:sldId id="637" r:id="rId368"/>
    <p:sldId id="638" r:id="rId369"/>
    <p:sldId id="639" r:id="rId370"/>
    <p:sldId id="640" r:id="rId371"/>
    <p:sldId id="641" r:id="rId372"/>
    <p:sldId id="642" r:id="rId373"/>
    <p:sldId id="643" r:id="rId374"/>
    <p:sldId id="644" r:id="rId375"/>
    <p:sldId id="645" r:id="rId376"/>
    <p:sldId id="646" r:id="rId377"/>
    <p:sldId id="647" r:id="rId378"/>
    <p:sldId id="648" r:id="rId379"/>
    <p:sldId id="649" r:id="rId380"/>
    <p:sldId id="650" r:id="rId381"/>
    <p:sldId id="651" r:id="rId382"/>
    <p:sldId id="652" r:id="rId383"/>
    <p:sldId id="653" r:id="rId384"/>
    <p:sldId id="654" r:id="rId385"/>
    <p:sldId id="655" r:id="rId386"/>
    <p:sldId id="656" r:id="rId387"/>
    <p:sldId id="657" r:id="rId388"/>
    <p:sldId id="658" r:id="rId389"/>
    <p:sldId id="659" r:id="rId390"/>
    <p:sldId id="660" r:id="rId391"/>
    <p:sldId id="661" r:id="rId392"/>
    <p:sldId id="662" r:id="rId393"/>
    <p:sldId id="663" r:id="rId394"/>
    <p:sldId id="664" r:id="rId395"/>
    <p:sldId id="665" r:id="rId396"/>
    <p:sldId id="666" r:id="rId397"/>
    <p:sldId id="667" r:id="rId398"/>
    <p:sldId id="668" r:id="rId399"/>
    <p:sldId id="669" r:id="rId400"/>
    <p:sldId id="670" r:id="rId401"/>
    <p:sldId id="671" r:id="rId402"/>
    <p:sldId id="672" r:id="rId403"/>
    <p:sldId id="673" r:id="rId404"/>
    <p:sldId id="674" r:id="rId405"/>
    <p:sldId id="675" r:id="rId406"/>
    <p:sldId id="676" r:id="rId407"/>
    <p:sldId id="677" r:id="rId408"/>
    <p:sldId id="678" r:id="rId409"/>
    <p:sldId id="679" r:id="rId410"/>
    <p:sldId id="680" r:id="rId411"/>
    <p:sldId id="681" r:id="rId412"/>
    <p:sldId id="682" r:id="rId413"/>
    <p:sldId id="683" r:id="rId414"/>
    <p:sldId id="684" r:id="rId415"/>
    <p:sldId id="685" r:id="rId416"/>
    <p:sldId id="686" r:id="rId417"/>
    <p:sldId id="687" r:id="rId418"/>
    <p:sldId id="688" r:id="rId419"/>
    <p:sldId id="689" r:id="rId420"/>
    <p:sldId id="690" r:id="rId421"/>
    <p:sldId id="691" r:id="rId422"/>
    <p:sldId id="692" r:id="rId423"/>
    <p:sldId id="693" r:id="rId424"/>
    <p:sldId id="694" r:id="rId425"/>
    <p:sldId id="695" r:id="rId426"/>
    <p:sldId id="696" r:id="rId427"/>
    <p:sldId id="697" r:id="rId428"/>
    <p:sldId id="698" r:id="rId429"/>
    <p:sldId id="699" r:id="rId430"/>
    <p:sldId id="700" r:id="rId431"/>
    <p:sldId id="701" r:id="rId432"/>
    <p:sldId id="702" r:id="rId433"/>
    <p:sldId id="703" r:id="rId434"/>
    <p:sldId id="704" r:id="rId435"/>
    <p:sldId id="705" r:id="rId436"/>
    <p:sldId id="706" r:id="rId437"/>
    <p:sldId id="707" r:id="rId438"/>
    <p:sldId id="708" r:id="rId439"/>
    <p:sldId id="709" r:id="rId440"/>
    <p:sldId id="710" r:id="rId441"/>
    <p:sldId id="711" r:id="rId442"/>
    <p:sldId id="712" r:id="rId443"/>
    <p:sldId id="713" r:id="rId444"/>
    <p:sldId id="714" r:id="rId445"/>
    <p:sldId id="715" r:id="rId446"/>
    <p:sldId id="716" r:id="rId447"/>
    <p:sldId id="717" r:id="rId448"/>
    <p:sldId id="718" r:id="rId449"/>
    <p:sldId id="719" r:id="rId450"/>
    <p:sldId id="720" r:id="rId451"/>
    <p:sldId id="721" r:id="rId452"/>
    <p:sldId id="722" r:id="rId453"/>
    <p:sldId id="723" r:id="rId454"/>
    <p:sldId id="724" r:id="rId455"/>
    <p:sldId id="725" r:id="rId456"/>
    <p:sldId id="726" r:id="rId457"/>
    <p:sldId id="727" r:id="rId458"/>
    <p:sldId id="728" r:id="rId459"/>
    <p:sldId id="729" r:id="rId460"/>
    <p:sldId id="730" r:id="rId461"/>
    <p:sldId id="731" r:id="rId462"/>
    <p:sldId id="732" r:id="rId463"/>
    <p:sldId id="733" r:id="rId464"/>
    <p:sldId id="734" r:id="rId465"/>
    <p:sldId id="735" r:id="rId466"/>
    <p:sldId id="736" r:id="rId467"/>
    <p:sldId id="737" r:id="rId468"/>
    <p:sldId id="738" r:id="rId469"/>
    <p:sldId id="739" r:id="rId470"/>
    <p:sldId id="740" r:id="rId471"/>
    <p:sldId id="741" r:id="rId472"/>
    <p:sldId id="742" r:id="rId473"/>
    <p:sldId id="743" r:id="rId474"/>
    <p:sldId id="744" r:id="rId475"/>
    <p:sldId id="745" r:id="rId476"/>
    <p:sldId id="746" r:id="rId477"/>
    <p:sldId id="747" r:id="rId478"/>
    <p:sldId id="748" r:id="rId479"/>
    <p:sldId id="749" r:id="rId480"/>
    <p:sldId id="750" r:id="rId481"/>
    <p:sldId id="751" r:id="rId482"/>
    <p:sldId id="752" r:id="rId483"/>
    <p:sldId id="753" r:id="rId484"/>
    <p:sldId id="754" r:id="rId485"/>
    <p:sldId id="755" r:id="rId486"/>
    <p:sldId id="756" r:id="rId487"/>
    <p:sldId id="757" r:id="rId488"/>
    <p:sldId id="758" r:id="rId489"/>
    <p:sldId id="759" r:id="rId490"/>
    <p:sldId id="760" r:id="rId491"/>
    <p:sldId id="761" r:id="rId492"/>
    <p:sldId id="762" r:id="rId493"/>
    <p:sldId id="763" r:id="rId494"/>
    <p:sldId id="764" r:id="rId495"/>
    <p:sldId id="765" r:id="rId496"/>
    <p:sldId id="766" r:id="rId497"/>
    <p:sldId id="767" r:id="rId498"/>
    <p:sldId id="768" r:id="rId499"/>
    <p:sldId id="769" r:id="rId500"/>
    <p:sldId id="770" r:id="rId501"/>
    <p:sldId id="771" r:id="rId502"/>
    <p:sldId id="772" r:id="rId503"/>
    <p:sldId id="773" r:id="rId504"/>
    <p:sldId id="774" r:id="rId505"/>
    <p:sldId id="775" r:id="rId506"/>
    <p:sldId id="776" r:id="rId507"/>
    <p:sldId id="777" r:id="rId508"/>
    <p:sldId id="778" r:id="rId509"/>
    <p:sldId id="779" r:id="rId510"/>
    <p:sldId id="780" r:id="rId511"/>
    <p:sldId id="781" r:id="rId512"/>
    <p:sldId id="782" r:id="rId513"/>
    <p:sldId id="783" r:id="rId514"/>
    <p:sldId id="784" r:id="rId515"/>
    <p:sldId id="785" r:id="rId516"/>
    <p:sldId id="786" r:id="rId517"/>
    <p:sldId id="787" r:id="rId518"/>
    <p:sldId id="788" r:id="rId519"/>
    <p:sldId id="789" r:id="rId520"/>
    <p:sldId id="790" r:id="rId521"/>
    <p:sldId id="791" r:id="rId522"/>
    <p:sldId id="792" r:id="rId523"/>
    <p:sldId id="793" r:id="rId524"/>
    <p:sldId id="794" r:id="rId525"/>
    <p:sldId id="795" r:id="rId526"/>
    <p:sldId id="796" r:id="rId527"/>
    <p:sldId id="797" r:id="rId528"/>
    <p:sldId id="798" r:id="rId529"/>
    <p:sldId id="799" r:id="rId530"/>
    <p:sldId id="800" r:id="rId531"/>
    <p:sldId id="801" r:id="rId532"/>
    <p:sldId id="802" r:id="rId533"/>
    <p:sldId id="803" r:id="rId534"/>
    <p:sldId id="804" r:id="rId535"/>
    <p:sldId id="805" r:id="rId536"/>
    <p:sldId id="806" r:id="rId537"/>
    <p:sldId id="807" r:id="rId538"/>
    <p:sldId id="808" r:id="rId539"/>
    <p:sldId id="809" r:id="rId540"/>
    <p:sldId id="810" r:id="rId541"/>
    <p:sldId id="811" r:id="rId542"/>
    <p:sldId id="812" r:id="rId543"/>
    <p:sldId id="813" r:id="rId544"/>
    <p:sldId id="814" r:id="rId545"/>
    <p:sldId id="815" r:id="rId546"/>
    <p:sldId id="816" r:id="rId547"/>
    <p:sldId id="817" r:id="rId548"/>
    <p:sldId id="818" r:id="rId549"/>
    <p:sldId id="819" r:id="rId550"/>
    <p:sldId id="820" r:id="rId551"/>
    <p:sldId id="821" r:id="rId552"/>
    <p:sldId id="822" r:id="rId553"/>
    <p:sldId id="823" r:id="rId554"/>
    <p:sldId id="824" r:id="rId555"/>
    <p:sldId id="825" r:id="rId556"/>
    <p:sldId id="826" r:id="rId557"/>
    <p:sldId id="827" r:id="rId558"/>
    <p:sldId id="828" r:id="rId559"/>
    <p:sldId id="829" r:id="rId560"/>
    <p:sldId id="830" r:id="rId561"/>
    <p:sldId id="831" r:id="rId562"/>
    <p:sldId id="832" r:id="rId563"/>
    <p:sldId id="833" r:id="rId564"/>
    <p:sldId id="834" r:id="rId565"/>
    <p:sldId id="835" r:id="rId566"/>
    <p:sldId id="836" r:id="rId567"/>
    <p:sldId id="837" r:id="rId568"/>
    <p:sldId id="838" r:id="rId569"/>
    <p:sldId id="839" r:id="rId570"/>
    <p:sldId id="840" r:id="rId571"/>
    <p:sldId id="841" r:id="rId572"/>
    <p:sldId id="842" r:id="rId573"/>
    <p:sldId id="843" r:id="rId574"/>
    <p:sldId id="844" r:id="rId575"/>
    <p:sldId id="845" r:id="rId576"/>
    <p:sldId id="846" r:id="rId577"/>
    <p:sldId id="847" r:id="rId578"/>
    <p:sldId id="848" r:id="rId579"/>
    <p:sldId id="849" r:id="rId580"/>
    <p:sldId id="850" r:id="rId581"/>
    <p:sldId id="851" r:id="rId582"/>
    <p:sldId id="852" r:id="rId583"/>
    <p:sldId id="853" r:id="rId584"/>
    <p:sldId id="854" r:id="rId585"/>
    <p:sldId id="855" r:id="rId586"/>
    <p:sldId id="856" r:id="rId587"/>
    <p:sldId id="857" r:id="rId588"/>
    <p:sldId id="858" r:id="rId589"/>
    <p:sldId id="859" r:id="rId590"/>
    <p:sldId id="860" r:id="rId591"/>
    <p:sldId id="861" r:id="rId592"/>
    <p:sldId id="862" r:id="rId593"/>
    <p:sldId id="863" r:id="rId594"/>
    <p:sldId id="864" r:id="rId595"/>
    <p:sldId id="865" r:id="rId596"/>
    <p:sldId id="866" r:id="rId597"/>
    <p:sldId id="867" r:id="rId598"/>
    <p:sldId id="868" r:id="rId599"/>
    <p:sldId id="869" r:id="rId600"/>
    <p:sldId id="870" r:id="rId601"/>
    <p:sldId id="871" r:id="rId602"/>
    <p:sldId id="872" r:id="rId603"/>
    <p:sldId id="873" r:id="rId604"/>
    <p:sldId id="874" r:id="rId605"/>
    <p:sldId id="875" r:id="rId606"/>
    <p:sldId id="876" r:id="rId607"/>
    <p:sldId id="877" r:id="rId608"/>
    <p:sldId id="878" r:id="rId609"/>
    <p:sldId id="879" r:id="rId610"/>
    <p:sldId id="880" r:id="rId611"/>
    <p:sldId id="881" r:id="rId612"/>
    <p:sldId id="882" r:id="rId613"/>
    <p:sldId id="883" r:id="rId614"/>
    <p:sldId id="884" r:id="rId615"/>
    <p:sldId id="885" r:id="rId616"/>
    <p:sldId id="886" r:id="rId617"/>
    <p:sldId id="887" r:id="rId618"/>
    <p:sldId id="888" r:id="rId619"/>
    <p:sldId id="889" r:id="rId620"/>
    <p:sldId id="890" r:id="rId621"/>
    <p:sldId id="891" r:id="rId622"/>
    <p:sldId id="892" r:id="rId623"/>
    <p:sldId id="893" r:id="rId624"/>
    <p:sldId id="894" r:id="rId625"/>
    <p:sldId id="895" r:id="rId626"/>
    <p:sldId id="896" r:id="rId627"/>
    <p:sldId id="897" r:id="rId628"/>
    <p:sldId id="898" r:id="rId629"/>
    <p:sldId id="899" r:id="rId630"/>
    <p:sldId id="900" r:id="rId631"/>
    <p:sldId id="901" r:id="rId632"/>
    <p:sldId id="902" r:id="rId633"/>
    <p:sldId id="903" r:id="rId634"/>
    <p:sldId id="904" r:id="rId635"/>
    <p:sldId id="905" r:id="rId636"/>
    <p:sldId id="906" r:id="rId637"/>
    <p:sldId id="907" r:id="rId638"/>
    <p:sldId id="908" r:id="rId639"/>
    <p:sldId id="909" r:id="rId640"/>
    <p:sldId id="910" r:id="rId641"/>
    <p:sldId id="911" r:id="rId642"/>
    <p:sldId id="912" r:id="rId643"/>
    <p:sldId id="913" r:id="rId644"/>
    <p:sldId id="914" r:id="rId645"/>
    <p:sldId id="915" r:id="rId646"/>
    <p:sldId id="916" r:id="rId647"/>
    <p:sldId id="917" r:id="rId648"/>
    <p:sldId id="918" r:id="rId649"/>
    <p:sldId id="919" r:id="rId650"/>
    <p:sldId id="920" r:id="rId651"/>
    <p:sldId id="921" r:id="rId652"/>
    <p:sldId id="922" r:id="rId653"/>
    <p:sldId id="923" r:id="rId654"/>
    <p:sldId id="924" r:id="rId655"/>
    <p:sldId id="925" r:id="rId656"/>
    <p:sldId id="926" r:id="rId657"/>
    <p:sldId id="927" r:id="rId658"/>
    <p:sldId id="928" r:id="rId659"/>
    <p:sldId id="929" r:id="rId660"/>
    <p:sldId id="930" r:id="rId661"/>
    <p:sldId id="931" r:id="rId662"/>
    <p:sldId id="932" r:id="rId663"/>
    <p:sldId id="933" r:id="rId664"/>
    <p:sldId id="934" r:id="rId665"/>
    <p:sldId id="935" r:id="rId666"/>
    <p:sldId id="936" r:id="rId667"/>
    <p:sldId id="937" r:id="rId668"/>
    <p:sldId id="938" r:id="rId669"/>
    <p:sldId id="939" r:id="rId670"/>
    <p:sldId id="940" r:id="rId671"/>
    <p:sldId id="941" r:id="rId672"/>
    <p:sldId id="942" r:id="rId673"/>
    <p:sldId id="943" r:id="rId674"/>
    <p:sldId id="944" r:id="rId675"/>
    <p:sldId id="945" r:id="rId676"/>
    <p:sldId id="946" r:id="rId677"/>
    <p:sldId id="947" r:id="rId678"/>
    <p:sldId id="948" r:id="rId679"/>
    <p:sldId id="949" r:id="rId680"/>
    <p:sldId id="950" r:id="rId681"/>
    <p:sldId id="951" r:id="rId682"/>
    <p:sldId id="952" r:id="rId683"/>
    <p:sldId id="953" r:id="rId684"/>
    <p:sldId id="954" r:id="rId685"/>
    <p:sldId id="955" r:id="rId686"/>
    <p:sldId id="956" r:id="rId687"/>
    <p:sldId id="957" r:id="rId688"/>
    <p:sldId id="958" r:id="rId689"/>
    <p:sldId id="959" r:id="rId690"/>
    <p:sldId id="960" r:id="rId691"/>
    <p:sldId id="961" r:id="rId692"/>
    <p:sldId id="962" r:id="rId693"/>
    <p:sldId id="963" r:id="rId694"/>
    <p:sldId id="964" r:id="rId695"/>
    <p:sldId id="965" r:id="rId696"/>
    <p:sldId id="966" r:id="rId697"/>
    <p:sldId id="967" r:id="rId698"/>
    <p:sldId id="968" r:id="rId699"/>
    <p:sldId id="969" r:id="rId700"/>
    <p:sldId id="970" r:id="rId701"/>
    <p:sldId id="971" r:id="rId702"/>
    <p:sldId id="972" r:id="rId703"/>
    <p:sldId id="973" r:id="rId704"/>
    <p:sldId id="974" r:id="rId705"/>
    <p:sldId id="975" r:id="rId706"/>
    <p:sldId id="976" r:id="rId707"/>
    <p:sldId id="977" r:id="rId708"/>
    <p:sldId id="978" r:id="rId7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2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428" Type="http://schemas.openxmlformats.org/officeDocument/2006/relationships/slide" Target="slides/slide427.xml"/><Relationship Id="rId635" Type="http://schemas.openxmlformats.org/officeDocument/2006/relationships/slide" Target="slides/slide63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492" Type="http://schemas.openxmlformats.org/officeDocument/2006/relationships/slide" Target="slides/slide491.xml"/><Relationship Id="rId713" Type="http://schemas.openxmlformats.org/officeDocument/2006/relationships/theme" Target="theme/theme1.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296" Type="http://schemas.openxmlformats.org/officeDocument/2006/relationships/slide" Target="slides/slide295.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528" Type="http://schemas.openxmlformats.org/officeDocument/2006/relationships/slide" Target="slides/slide52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slide" Target="slides/slide70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notesMaster" Target="notesMasters/notesMaster1.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viewProps" Target="viewProps.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tableStyles" Target="tableStyles.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651" Type="http://schemas.openxmlformats.org/officeDocument/2006/relationships/slide" Target="slides/slide650.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presProps" Target="presProps.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 Id="rId637" Type="http://schemas.openxmlformats.org/officeDocument/2006/relationships/slide" Target="slides/slide6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43CC03-B258-4368-A3F0-641AB3F450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49F925AE-A15B-4698-9BDB-438793348063}">
      <dgm:prSet phldrT="[Text]"/>
      <dgm:spPr/>
      <dgm:t>
        <a:bodyPr/>
        <a:lstStyle/>
        <a:p>
          <a:r>
            <a:rPr lang="nl-NL" dirty="0"/>
            <a:t>1</a:t>
          </a:r>
        </a:p>
      </dgm:t>
    </dgm:pt>
    <dgm:pt modelId="{50C8BC10-601D-44A9-AA78-EE3312F47F34}" type="parTrans" cxnId="{AD53B87F-B575-4918-869D-5E0E64BD863F}">
      <dgm:prSet/>
      <dgm:spPr/>
      <dgm:t>
        <a:bodyPr/>
        <a:lstStyle/>
        <a:p>
          <a:endParaRPr lang="nl-NL"/>
        </a:p>
      </dgm:t>
    </dgm:pt>
    <dgm:pt modelId="{6EA1FE99-012F-4920-AAE2-46CF5F641091}" type="sibTrans" cxnId="{AD53B87F-B575-4918-869D-5E0E64BD863F}">
      <dgm:prSet/>
      <dgm:spPr/>
      <dgm:t>
        <a:bodyPr/>
        <a:lstStyle/>
        <a:p>
          <a:endParaRPr lang="nl-NL"/>
        </a:p>
      </dgm:t>
    </dgm:pt>
    <dgm:pt modelId="{D929362F-D5F5-4593-93C8-DC9094BD2532}">
      <dgm:prSet phldrT="[Text]"/>
      <dgm:spPr/>
      <dgm:t>
        <a:bodyPr/>
        <a:lstStyle/>
        <a:p>
          <a:endParaRPr lang="nl-NL" dirty="0"/>
        </a:p>
      </dgm:t>
    </dgm:pt>
    <dgm:pt modelId="{22D305B4-58A2-47E9-9E78-5D680E73C294}" type="parTrans" cxnId="{BD1A5A06-4F98-4B2C-AFFD-1AF9067AC31F}">
      <dgm:prSet/>
      <dgm:spPr/>
      <dgm:t>
        <a:bodyPr/>
        <a:lstStyle/>
        <a:p>
          <a:endParaRPr lang="nl-NL"/>
        </a:p>
      </dgm:t>
    </dgm:pt>
    <dgm:pt modelId="{52B7197A-349F-44A7-B39B-BD5B10B1E84E}" type="sibTrans" cxnId="{BD1A5A06-4F98-4B2C-AFFD-1AF9067AC31F}">
      <dgm:prSet/>
      <dgm:spPr/>
      <dgm:t>
        <a:bodyPr/>
        <a:lstStyle/>
        <a:p>
          <a:endParaRPr lang="nl-NL"/>
        </a:p>
      </dgm:t>
    </dgm:pt>
    <dgm:pt modelId="{FFF6951A-D575-4CFE-91A4-F4EDDDBF86A3}">
      <dgm:prSet phldrT="[Text]"/>
      <dgm:spPr/>
      <dgm:t>
        <a:bodyPr/>
        <a:lstStyle/>
        <a:p>
          <a:r>
            <a:rPr lang="nl-NL" dirty="0" smtClean="0"/>
            <a:t>Toute restriction quantitative ou MEERQ interdite prima facie</a:t>
          </a:r>
          <a:endParaRPr lang="nl-NL" dirty="0"/>
        </a:p>
      </dgm:t>
    </dgm:pt>
    <dgm:pt modelId="{C74BA2F9-DE89-4A64-869F-36C5211569A7}" type="parTrans" cxnId="{3B4F7427-728B-4E03-BBC4-73849AED977F}">
      <dgm:prSet/>
      <dgm:spPr/>
      <dgm:t>
        <a:bodyPr/>
        <a:lstStyle/>
        <a:p>
          <a:endParaRPr lang="nl-NL"/>
        </a:p>
      </dgm:t>
    </dgm:pt>
    <dgm:pt modelId="{7C2A6DBE-175E-4A68-8AC5-D334EFA5C54D}" type="sibTrans" cxnId="{3B4F7427-728B-4E03-BBC4-73849AED977F}">
      <dgm:prSet/>
      <dgm:spPr/>
      <dgm:t>
        <a:bodyPr/>
        <a:lstStyle/>
        <a:p>
          <a:endParaRPr lang="nl-NL"/>
        </a:p>
      </dgm:t>
    </dgm:pt>
    <dgm:pt modelId="{E5D03970-FFE1-4FBE-8664-75CCA374C96F}">
      <dgm:prSet phldrT="[Text]"/>
      <dgm:spPr/>
      <dgm:t>
        <a:bodyPr/>
        <a:lstStyle/>
        <a:p>
          <a:r>
            <a:rPr lang="nl-NL" dirty="0"/>
            <a:t>2</a:t>
          </a:r>
        </a:p>
      </dgm:t>
    </dgm:pt>
    <dgm:pt modelId="{1335CC96-6896-4D0C-B0E3-2BA60A4C21DE}" type="parTrans" cxnId="{F9A9447C-04CA-441A-AFCD-7FD83C765462}">
      <dgm:prSet/>
      <dgm:spPr/>
      <dgm:t>
        <a:bodyPr/>
        <a:lstStyle/>
        <a:p>
          <a:endParaRPr lang="nl-NL"/>
        </a:p>
      </dgm:t>
    </dgm:pt>
    <dgm:pt modelId="{89971038-B15E-4DFB-A73D-46F14C31E53E}" type="sibTrans" cxnId="{F9A9447C-04CA-441A-AFCD-7FD83C765462}">
      <dgm:prSet/>
      <dgm:spPr/>
      <dgm:t>
        <a:bodyPr/>
        <a:lstStyle/>
        <a:p>
          <a:endParaRPr lang="nl-NL"/>
        </a:p>
      </dgm:t>
    </dgm:pt>
    <dgm:pt modelId="{D0FF423C-A9D5-4CCB-9D68-BD4B39FD2283}">
      <dgm:prSet phldrT="[Text]"/>
      <dgm:spPr/>
      <dgm:t>
        <a:bodyPr/>
        <a:lstStyle/>
        <a:p>
          <a:r>
            <a:rPr lang="nl-NL" dirty="0" smtClean="0"/>
            <a:t>objectif </a:t>
          </a:r>
          <a:r>
            <a:rPr lang="nl-NL" i="1" dirty="0" smtClean="0"/>
            <a:t>non-économique</a:t>
          </a:r>
          <a:r>
            <a:rPr lang="nl-NL" dirty="0" smtClean="0"/>
            <a:t> dérogatoire</a:t>
          </a:r>
        </a:p>
        <a:p>
          <a:r>
            <a:rPr lang="nl-NL" dirty="0" smtClean="0"/>
            <a:t>art. 36 TFUE: liste exhaustive</a:t>
          </a:r>
        </a:p>
        <a:p>
          <a:endParaRPr lang="nl-NL" dirty="0">
            <a:solidFill>
              <a:srgbClr val="FF0000"/>
            </a:solidFill>
          </a:endParaRPr>
        </a:p>
      </dgm:t>
    </dgm:pt>
    <dgm:pt modelId="{20E33E3F-3474-4A0A-A46C-955D74C0B183}" type="parTrans" cxnId="{6C90FF5B-60FB-4C5F-B5F5-1016CC8D9A6F}">
      <dgm:prSet/>
      <dgm:spPr/>
      <dgm:t>
        <a:bodyPr/>
        <a:lstStyle/>
        <a:p>
          <a:endParaRPr lang="nl-NL"/>
        </a:p>
      </dgm:t>
    </dgm:pt>
    <dgm:pt modelId="{303F1D97-0D4E-4E28-AD48-9EA3EB9100BA}" type="sibTrans" cxnId="{6C90FF5B-60FB-4C5F-B5F5-1016CC8D9A6F}">
      <dgm:prSet/>
      <dgm:spPr/>
      <dgm:t>
        <a:bodyPr/>
        <a:lstStyle/>
        <a:p>
          <a:endParaRPr lang="nl-NL"/>
        </a:p>
      </dgm:t>
    </dgm:pt>
    <dgm:pt modelId="{B9F3CAF4-0826-40F7-A51E-29800904D4AF}">
      <dgm:prSet phldrT="[Text]"/>
      <dgm:spPr/>
      <dgm:t>
        <a:bodyPr/>
        <a:lstStyle/>
        <a:p>
          <a:r>
            <a:rPr lang="nl-NL" dirty="0"/>
            <a:t>3</a:t>
          </a:r>
        </a:p>
      </dgm:t>
    </dgm:pt>
    <dgm:pt modelId="{F9A97102-B8A1-46B3-9A0C-F0BBE11B09CC}" type="parTrans" cxnId="{8D61309D-5F68-4828-B371-9BBFBC3D10BB}">
      <dgm:prSet/>
      <dgm:spPr/>
      <dgm:t>
        <a:bodyPr/>
        <a:lstStyle/>
        <a:p>
          <a:endParaRPr lang="nl-NL"/>
        </a:p>
      </dgm:t>
    </dgm:pt>
    <dgm:pt modelId="{86BFFE5E-B228-484E-977A-8E3542AB0922}" type="sibTrans" cxnId="{8D61309D-5F68-4828-B371-9BBFBC3D10BB}">
      <dgm:prSet/>
      <dgm:spPr/>
      <dgm:t>
        <a:bodyPr/>
        <a:lstStyle/>
        <a:p>
          <a:endParaRPr lang="nl-NL"/>
        </a:p>
      </dgm:t>
    </dgm:pt>
    <dgm:pt modelId="{BFB7BB68-CE75-4EA2-A8E3-61D512CE7569}">
      <dgm:prSet phldrT="[Text]"/>
      <dgm:spPr/>
      <dgm:t>
        <a:bodyPr/>
        <a:lstStyle/>
        <a:p>
          <a:r>
            <a:rPr lang="nl-NL" dirty="0" smtClean="0"/>
            <a:t>Aptitude et nécessité</a:t>
          </a:r>
          <a:endParaRPr lang="nl-NL" dirty="0"/>
        </a:p>
      </dgm:t>
    </dgm:pt>
    <dgm:pt modelId="{73FCCC11-15B7-4DD2-82BC-C9DEC889C57B}" type="parTrans" cxnId="{BC92D62E-16CD-4346-8A95-3452785E05E1}">
      <dgm:prSet/>
      <dgm:spPr/>
      <dgm:t>
        <a:bodyPr/>
        <a:lstStyle/>
        <a:p>
          <a:endParaRPr lang="nl-NL"/>
        </a:p>
      </dgm:t>
    </dgm:pt>
    <dgm:pt modelId="{A0C38613-8C04-4392-8D08-57451590C132}" type="sibTrans" cxnId="{BC92D62E-16CD-4346-8A95-3452785E05E1}">
      <dgm:prSet/>
      <dgm:spPr/>
      <dgm:t>
        <a:bodyPr/>
        <a:lstStyle/>
        <a:p>
          <a:endParaRPr lang="nl-NL"/>
        </a:p>
      </dgm:t>
    </dgm:pt>
    <dgm:pt modelId="{3BDD8CA4-43C2-478A-B77B-8FF554F100E5}" type="pres">
      <dgm:prSet presAssocID="{D443CC03-B258-4368-A3F0-641AB3F450F2}" presName="linearFlow" presStyleCnt="0">
        <dgm:presLayoutVars>
          <dgm:dir/>
          <dgm:animLvl val="lvl"/>
          <dgm:resizeHandles val="exact"/>
        </dgm:presLayoutVars>
      </dgm:prSet>
      <dgm:spPr/>
      <dgm:t>
        <a:bodyPr/>
        <a:lstStyle/>
        <a:p>
          <a:endParaRPr lang="en-GB"/>
        </a:p>
      </dgm:t>
    </dgm:pt>
    <dgm:pt modelId="{A4F3BABC-23B0-4A3D-8BDA-AD98467383A2}" type="pres">
      <dgm:prSet presAssocID="{49F925AE-A15B-4698-9BDB-438793348063}" presName="composite" presStyleCnt="0"/>
      <dgm:spPr/>
    </dgm:pt>
    <dgm:pt modelId="{8690B1DA-37B2-4C13-9677-B75BDB7689DD}" type="pres">
      <dgm:prSet presAssocID="{49F925AE-A15B-4698-9BDB-438793348063}" presName="parentText" presStyleLbl="alignNode1" presStyleIdx="0" presStyleCnt="3">
        <dgm:presLayoutVars>
          <dgm:chMax val="1"/>
          <dgm:bulletEnabled val="1"/>
        </dgm:presLayoutVars>
      </dgm:prSet>
      <dgm:spPr/>
      <dgm:t>
        <a:bodyPr/>
        <a:lstStyle/>
        <a:p>
          <a:endParaRPr lang="en-GB"/>
        </a:p>
      </dgm:t>
    </dgm:pt>
    <dgm:pt modelId="{18041FBA-D0D3-435C-9739-0A32A707E279}" type="pres">
      <dgm:prSet presAssocID="{49F925AE-A15B-4698-9BDB-438793348063}" presName="descendantText" presStyleLbl="alignAcc1" presStyleIdx="0" presStyleCnt="3">
        <dgm:presLayoutVars>
          <dgm:bulletEnabled val="1"/>
        </dgm:presLayoutVars>
      </dgm:prSet>
      <dgm:spPr/>
      <dgm:t>
        <a:bodyPr/>
        <a:lstStyle/>
        <a:p>
          <a:endParaRPr lang="en-GB"/>
        </a:p>
      </dgm:t>
    </dgm:pt>
    <dgm:pt modelId="{7688EF94-7BDC-4D36-91A6-52A99B6D42C6}" type="pres">
      <dgm:prSet presAssocID="{6EA1FE99-012F-4920-AAE2-46CF5F641091}" presName="sp" presStyleCnt="0"/>
      <dgm:spPr/>
    </dgm:pt>
    <dgm:pt modelId="{AECFDB94-E2B6-4304-9EFE-8228878999CC}" type="pres">
      <dgm:prSet presAssocID="{E5D03970-FFE1-4FBE-8664-75CCA374C96F}" presName="composite" presStyleCnt="0"/>
      <dgm:spPr/>
    </dgm:pt>
    <dgm:pt modelId="{08CD900E-C806-4058-B26A-E90CB355F857}" type="pres">
      <dgm:prSet presAssocID="{E5D03970-FFE1-4FBE-8664-75CCA374C96F}" presName="parentText" presStyleLbl="alignNode1" presStyleIdx="1" presStyleCnt="3">
        <dgm:presLayoutVars>
          <dgm:chMax val="1"/>
          <dgm:bulletEnabled val="1"/>
        </dgm:presLayoutVars>
      </dgm:prSet>
      <dgm:spPr/>
      <dgm:t>
        <a:bodyPr/>
        <a:lstStyle/>
        <a:p>
          <a:endParaRPr lang="en-GB"/>
        </a:p>
      </dgm:t>
    </dgm:pt>
    <dgm:pt modelId="{C9925A2C-B366-4959-86D4-20820FD25399}" type="pres">
      <dgm:prSet presAssocID="{E5D03970-FFE1-4FBE-8664-75CCA374C96F}" presName="descendantText" presStyleLbl="alignAcc1" presStyleIdx="1" presStyleCnt="3">
        <dgm:presLayoutVars>
          <dgm:bulletEnabled val="1"/>
        </dgm:presLayoutVars>
      </dgm:prSet>
      <dgm:spPr/>
      <dgm:t>
        <a:bodyPr/>
        <a:lstStyle/>
        <a:p>
          <a:endParaRPr lang="en-GB"/>
        </a:p>
      </dgm:t>
    </dgm:pt>
    <dgm:pt modelId="{C270F6AF-A9BD-42A8-9B5A-2AAA66C6D819}" type="pres">
      <dgm:prSet presAssocID="{89971038-B15E-4DFB-A73D-46F14C31E53E}" presName="sp" presStyleCnt="0"/>
      <dgm:spPr/>
    </dgm:pt>
    <dgm:pt modelId="{78260567-5D63-4EEC-A396-F3BCEC0DA3EB}" type="pres">
      <dgm:prSet presAssocID="{B9F3CAF4-0826-40F7-A51E-29800904D4AF}" presName="composite" presStyleCnt="0"/>
      <dgm:spPr/>
    </dgm:pt>
    <dgm:pt modelId="{6E7884EC-EBDB-4D54-ACD2-79B736F446BA}" type="pres">
      <dgm:prSet presAssocID="{B9F3CAF4-0826-40F7-A51E-29800904D4AF}" presName="parentText" presStyleLbl="alignNode1" presStyleIdx="2" presStyleCnt="3">
        <dgm:presLayoutVars>
          <dgm:chMax val="1"/>
          <dgm:bulletEnabled val="1"/>
        </dgm:presLayoutVars>
      </dgm:prSet>
      <dgm:spPr/>
      <dgm:t>
        <a:bodyPr/>
        <a:lstStyle/>
        <a:p>
          <a:endParaRPr lang="en-GB"/>
        </a:p>
      </dgm:t>
    </dgm:pt>
    <dgm:pt modelId="{E2594A12-48F7-4CF0-93BB-04B3332CFA21}" type="pres">
      <dgm:prSet presAssocID="{B9F3CAF4-0826-40F7-A51E-29800904D4AF}" presName="descendantText" presStyleLbl="alignAcc1" presStyleIdx="2" presStyleCnt="3">
        <dgm:presLayoutVars>
          <dgm:bulletEnabled val="1"/>
        </dgm:presLayoutVars>
      </dgm:prSet>
      <dgm:spPr/>
      <dgm:t>
        <a:bodyPr/>
        <a:lstStyle/>
        <a:p>
          <a:endParaRPr lang="en-GB"/>
        </a:p>
      </dgm:t>
    </dgm:pt>
  </dgm:ptLst>
  <dgm:cxnLst>
    <dgm:cxn modelId="{3216E3FD-A501-41C0-8B81-094061A170C3}" type="presOf" srcId="{49F925AE-A15B-4698-9BDB-438793348063}" destId="{8690B1DA-37B2-4C13-9677-B75BDB7689DD}" srcOrd="0" destOrd="0" presId="urn:microsoft.com/office/officeart/2005/8/layout/chevron2"/>
    <dgm:cxn modelId="{12EB4827-64A1-41CB-A518-6434514B2AD5}" type="presOf" srcId="{D929362F-D5F5-4593-93C8-DC9094BD2532}" destId="{18041FBA-D0D3-435C-9739-0A32A707E279}" srcOrd="0" destOrd="0" presId="urn:microsoft.com/office/officeart/2005/8/layout/chevron2"/>
    <dgm:cxn modelId="{F9A9447C-04CA-441A-AFCD-7FD83C765462}" srcId="{D443CC03-B258-4368-A3F0-641AB3F450F2}" destId="{E5D03970-FFE1-4FBE-8664-75CCA374C96F}" srcOrd="1" destOrd="0" parTransId="{1335CC96-6896-4D0C-B0E3-2BA60A4C21DE}" sibTransId="{89971038-B15E-4DFB-A73D-46F14C31E53E}"/>
    <dgm:cxn modelId="{8D61309D-5F68-4828-B371-9BBFBC3D10BB}" srcId="{D443CC03-B258-4368-A3F0-641AB3F450F2}" destId="{B9F3CAF4-0826-40F7-A51E-29800904D4AF}" srcOrd="2" destOrd="0" parTransId="{F9A97102-B8A1-46B3-9A0C-F0BBE11B09CC}" sibTransId="{86BFFE5E-B228-484E-977A-8E3542AB0922}"/>
    <dgm:cxn modelId="{BD1A5A06-4F98-4B2C-AFFD-1AF9067AC31F}" srcId="{49F925AE-A15B-4698-9BDB-438793348063}" destId="{D929362F-D5F5-4593-93C8-DC9094BD2532}" srcOrd="0" destOrd="0" parTransId="{22D305B4-58A2-47E9-9E78-5D680E73C294}" sibTransId="{52B7197A-349F-44A7-B39B-BD5B10B1E84E}"/>
    <dgm:cxn modelId="{134252BF-A7C6-4777-A2BF-E0C75AA50A03}" type="presOf" srcId="{B9F3CAF4-0826-40F7-A51E-29800904D4AF}" destId="{6E7884EC-EBDB-4D54-ACD2-79B736F446BA}" srcOrd="0" destOrd="0" presId="urn:microsoft.com/office/officeart/2005/8/layout/chevron2"/>
    <dgm:cxn modelId="{02B0F3EE-18EE-4C03-89AB-B8C696E1C178}" type="presOf" srcId="{D443CC03-B258-4368-A3F0-641AB3F450F2}" destId="{3BDD8CA4-43C2-478A-B77B-8FF554F100E5}" srcOrd="0" destOrd="0" presId="urn:microsoft.com/office/officeart/2005/8/layout/chevron2"/>
    <dgm:cxn modelId="{54429D59-18C6-4EF9-A4E1-F38C1BC8C8CD}" type="presOf" srcId="{D0FF423C-A9D5-4CCB-9D68-BD4B39FD2283}" destId="{C9925A2C-B366-4959-86D4-20820FD25399}" srcOrd="0" destOrd="0" presId="urn:microsoft.com/office/officeart/2005/8/layout/chevron2"/>
    <dgm:cxn modelId="{6D26FBF9-E33C-47FF-9E02-A5403C532AB9}" type="presOf" srcId="{FFF6951A-D575-4CFE-91A4-F4EDDDBF86A3}" destId="{18041FBA-D0D3-435C-9739-0A32A707E279}" srcOrd="0" destOrd="1" presId="urn:microsoft.com/office/officeart/2005/8/layout/chevron2"/>
    <dgm:cxn modelId="{6C90FF5B-60FB-4C5F-B5F5-1016CC8D9A6F}" srcId="{E5D03970-FFE1-4FBE-8664-75CCA374C96F}" destId="{D0FF423C-A9D5-4CCB-9D68-BD4B39FD2283}" srcOrd="0" destOrd="0" parTransId="{20E33E3F-3474-4A0A-A46C-955D74C0B183}" sibTransId="{303F1D97-0D4E-4E28-AD48-9EA3EB9100BA}"/>
    <dgm:cxn modelId="{BC92D62E-16CD-4346-8A95-3452785E05E1}" srcId="{B9F3CAF4-0826-40F7-A51E-29800904D4AF}" destId="{BFB7BB68-CE75-4EA2-A8E3-61D512CE7569}" srcOrd="0" destOrd="0" parTransId="{73FCCC11-15B7-4DD2-82BC-C9DEC889C57B}" sibTransId="{A0C38613-8C04-4392-8D08-57451590C132}"/>
    <dgm:cxn modelId="{935E6BBA-8F68-4E30-8935-5C60F88BD2EA}" type="presOf" srcId="{BFB7BB68-CE75-4EA2-A8E3-61D512CE7569}" destId="{E2594A12-48F7-4CF0-93BB-04B3332CFA21}" srcOrd="0" destOrd="0" presId="urn:microsoft.com/office/officeart/2005/8/layout/chevron2"/>
    <dgm:cxn modelId="{F3B18BD6-EE8C-4709-B625-D945C85FE9E5}" type="presOf" srcId="{E5D03970-FFE1-4FBE-8664-75CCA374C96F}" destId="{08CD900E-C806-4058-B26A-E90CB355F857}" srcOrd="0" destOrd="0" presId="urn:microsoft.com/office/officeart/2005/8/layout/chevron2"/>
    <dgm:cxn modelId="{3B4F7427-728B-4E03-BBC4-73849AED977F}" srcId="{D929362F-D5F5-4593-93C8-DC9094BD2532}" destId="{FFF6951A-D575-4CFE-91A4-F4EDDDBF86A3}" srcOrd="0" destOrd="0" parTransId="{C74BA2F9-DE89-4A64-869F-36C5211569A7}" sibTransId="{7C2A6DBE-175E-4A68-8AC5-D334EFA5C54D}"/>
    <dgm:cxn modelId="{AD53B87F-B575-4918-869D-5E0E64BD863F}" srcId="{D443CC03-B258-4368-A3F0-641AB3F450F2}" destId="{49F925AE-A15B-4698-9BDB-438793348063}" srcOrd="0" destOrd="0" parTransId="{50C8BC10-601D-44A9-AA78-EE3312F47F34}" sibTransId="{6EA1FE99-012F-4920-AAE2-46CF5F641091}"/>
    <dgm:cxn modelId="{2448C306-9150-4566-9F7B-99F86C17289D}" type="presParOf" srcId="{3BDD8CA4-43C2-478A-B77B-8FF554F100E5}" destId="{A4F3BABC-23B0-4A3D-8BDA-AD98467383A2}" srcOrd="0" destOrd="0" presId="urn:microsoft.com/office/officeart/2005/8/layout/chevron2"/>
    <dgm:cxn modelId="{B6C1BDE4-5C11-4D7D-B3D0-E8D2955E417C}" type="presParOf" srcId="{A4F3BABC-23B0-4A3D-8BDA-AD98467383A2}" destId="{8690B1DA-37B2-4C13-9677-B75BDB7689DD}" srcOrd="0" destOrd="0" presId="urn:microsoft.com/office/officeart/2005/8/layout/chevron2"/>
    <dgm:cxn modelId="{6D169093-93EA-4255-84E5-7D6535F5D1CC}" type="presParOf" srcId="{A4F3BABC-23B0-4A3D-8BDA-AD98467383A2}" destId="{18041FBA-D0D3-435C-9739-0A32A707E279}" srcOrd="1" destOrd="0" presId="urn:microsoft.com/office/officeart/2005/8/layout/chevron2"/>
    <dgm:cxn modelId="{B2864DF1-9A44-43E7-A3AB-F5088E433D95}" type="presParOf" srcId="{3BDD8CA4-43C2-478A-B77B-8FF554F100E5}" destId="{7688EF94-7BDC-4D36-91A6-52A99B6D42C6}" srcOrd="1" destOrd="0" presId="urn:microsoft.com/office/officeart/2005/8/layout/chevron2"/>
    <dgm:cxn modelId="{51B0B223-DF83-4362-BA71-B595B8E958B4}" type="presParOf" srcId="{3BDD8CA4-43C2-478A-B77B-8FF554F100E5}" destId="{AECFDB94-E2B6-4304-9EFE-8228878999CC}" srcOrd="2" destOrd="0" presId="urn:microsoft.com/office/officeart/2005/8/layout/chevron2"/>
    <dgm:cxn modelId="{8934E5DB-5AF3-4CB0-98D2-18934852F123}" type="presParOf" srcId="{AECFDB94-E2B6-4304-9EFE-8228878999CC}" destId="{08CD900E-C806-4058-B26A-E90CB355F857}" srcOrd="0" destOrd="0" presId="urn:microsoft.com/office/officeart/2005/8/layout/chevron2"/>
    <dgm:cxn modelId="{ADFD1CC2-1D6D-4826-AD55-3BC445CF0258}" type="presParOf" srcId="{AECFDB94-E2B6-4304-9EFE-8228878999CC}" destId="{C9925A2C-B366-4959-86D4-20820FD25399}" srcOrd="1" destOrd="0" presId="urn:microsoft.com/office/officeart/2005/8/layout/chevron2"/>
    <dgm:cxn modelId="{54F71E2A-82E8-49DD-8E40-2B87E226AD3D}" type="presParOf" srcId="{3BDD8CA4-43C2-478A-B77B-8FF554F100E5}" destId="{C270F6AF-A9BD-42A8-9B5A-2AAA66C6D819}" srcOrd="3" destOrd="0" presId="urn:microsoft.com/office/officeart/2005/8/layout/chevron2"/>
    <dgm:cxn modelId="{9B1EC058-67A0-43BD-B32D-9F72D486842A}" type="presParOf" srcId="{3BDD8CA4-43C2-478A-B77B-8FF554F100E5}" destId="{78260567-5D63-4EEC-A396-F3BCEC0DA3EB}" srcOrd="4" destOrd="0" presId="urn:microsoft.com/office/officeart/2005/8/layout/chevron2"/>
    <dgm:cxn modelId="{C486F2B8-0517-4C02-B957-210AFE9B11E9}" type="presParOf" srcId="{78260567-5D63-4EEC-A396-F3BCEC0DA3EB}" destId="{6E7884EC-EBDB-4D54-ACD2-79B736F446BA}" srcOrd="0" destOrd="0" presId="urn:microsoft.com/office/officeart/2005/8/layout/chevron2"/>
    <dgm:cxn modelId="{1098D733-6664-4242-8185-AB6C66F6FC08}" type="presParOf" srcId="{78260567-5D63-4EEC-A396-F3BCEC0DA3EB}" destId="{E2594A12-48F7-4CF0-93BB-04B3332CFA2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9B1B3B-F0C2-4473-B695-142916B764C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410A3B9D-97AC-4984-9E34-10A6166C3AB0}">
      <dgm:prSet phldrT="[Text]"/>
      <dgm:spPr/>
      <dgm:t>
        <a:bodyPr/>
        <a:lstStyle/>
        <a:p>
          <a:r>
            <a:rPr lang="nl-NL" dirty="0"/>
            <a:t>1</a:t>
          </a:r>
        </a:p>
      </dgm:t>
    </dgm:pt>
    <dgm:pt modelId="{EE13E14F-769C-492B-ADC9-E39781A42429}" type="parTrans" cxnId="{FD9C1353-A431-4169-A93E-61DFBC42C301}">
      <dgm:prSet/>
      <dgm:spPr/>
      <dgm:t>
        <a:bodyPr/>
        <a:lstStyle/>
        <a:p>
          <a:endParaRPr lang="nl-NL"/>
        </a:p>
      </dgm:t>
    </dgm:pt>
    <dgm:pt modelId="{84DBC6DB-658C-41ED-A96E-28C6CA6B8CEF}" type="sibTrans" cxnId="{FD9C1353-A431-4169-A93E-61DFBC42C301}">
      <dgm:prSet/>
      <dgm:spPr/>
      <dgm:t>
        <a:bodyPr/>
        <a:lstStyle/>
        <a:p>
          <a:endParaRPr lang="nl-NL"/>
        </a:p>
      </dgm:t>
    </dgm:pt>
    <dgm:pt modelId="{2CDD2D93-F3D9-45A0-B2C3-4726B3BAE2E4}">
      <dgm:prSet phldrT="[Text]"/>
      <dgm:spPr/>
      <dgm:t>
        <a:bodyPr/>
        <a:lstStyle/>
        <a:p>
          <a:r>
            <a:rPr lang="nl-NL" dirty="0" smtClean="0">
              <a:solidFill>
                <a:srgbClr val="FF0000"/>
              </a:solidFill>
            </a:rPr>
            <a:t>Toute restriction quantitative ou MEERQ interdite prima facie</a:t>
          </a:r>
          <a:endParaRPr lang="nl-NL" dirty="0">
            <a:solidFill>
              <a:srgbClr val="FF0000"/>
            </a:solidFill>
          </a:endParaRPr>
        </a:p>
      </dgm:t>
    </dgm:pt>
    <dgm:pt modelId="{39DBFCF5-6DEF-44C7-AAF7-7C9336C2BD2D}" type="parTrans" cxnId="{0CD6F4D6-E8E0-4C95-877F-EA915BBEFB99}">
      <dgm:prSet/>
      <dgm:spPr/>
      <dgm:t>
        <a:bodyPr/>
        <a:lstStyle/>
        <a:p>
          <a:endParaRPr lang="nl-NL"/>
        </a:p>
      </dgm:t>
    </dgm:pt>
    <dgm:pt modelId="{39578FB0-E4A1-4DED-8739-07A0E71B1B02}" type="sibTrans" cxnId="{0CD6F4D6-E8E0-4C95-877F-EA915BBEFB99}">
      <dgm:prSet/>
      <dgm:spPr/>
      <dgm:t>
        <a:bodyPr/>
        <a:lstStyle/>
        <a:p>
          <a:endParaRPr lang="nl-NL"/>
        </a:p>
      </dgm:t>
    </dgm:pt>
    <dgm:pt modelId="{D67908C3-D0A0-4978-8167-4127DDFE32E1}">
      <dgm:prSet phldrT="[Text]"/>
      <dgm:spPr/>
      <dgm:t>
        <a:bodyPr/>
        <a:lstStyle/>
        <a:p>
          <a:r>
            <a:rPr lang="nl-NL" dirty="0"/>
            <a:t>2</a:t>
          </a:r>
        </a:p>
      </dgm:t>
    </dgm:pt>
    <dgm:pt modelId="{316B8E17-EFAB-4E9D-8F18-5E275BDC6BA7}" type="parTrans" cxnId="{59C6DE34-028A-41ED-87C7-01DBE306F2B7}">
      <dgm:prSet/>
      <dgm:spPr/>
      <dgm:t>
        <a:bodyPr/>
        <a:lstStyle/>
        <a:p>
          <a:endParaRPr lang="nl-NL"/>
        </a:p>
      </dgm:t>
    </dgm:pt>
    <dgm:pt modelId="{DC1FBC6E-8FEA-440A-9E17-3557C5D0AC4B}" type="sibTrans" cxnId="{59C6DE34-028A-41ED-87C7-01DBE306F2B7}">
      <dgm:prSet/>
      <dgm:spPr/>
      <dgm:t>
        <a:bodyPr/>
        <a:lstStyle/>
        <a:p>
          <a:endParaRPr lang="nl-NL"/>
        </a:p>
      </dgm:t>
    </dgm:pt>
    <dgm:pt modelId="{E6E02E6F-9143-4608-A69B-C5BB34D4E7F1}">
      <dgm:prSet phldrT="[Text]"/>
      <dgm:spPr/>
      <dgm:t>
        <a:bodyPr/>
        <a:lstStyle/>
        <a:p>
          <a:r>
            <a:rPr lang="nl-NL" dirty="0" err="1"/>
            <a:t>exigence</a:t>
          </a:r>
          <a:r>
            <a:rPr lang="nl-NL" dirty="0"/>
            <a:t> </a:t>
          </a:r>
          <a:r>
            <a:rPr lang="nl-NL" dirty="0" err="1"/>
            <a:t>impérative</a:t>
          </a:r>
          <a:r>
            <a:rPr lang="nl-NL" dirty="0"/>
            <a:t>?</a:t>
          </a:r>
        </a:p>
      </dgm:t>
    </dgm:pt>
    <dgm:pt modelId="{C55D554E-73F6-4556-AEA7-5945CB1B3777}" type="parTrans" cxnId="{2C5010F6-B8AE-4E05-B255-1AD57D08B544}">
      <dgm:prSet/>
      <dgm:spPr/>
      <dgm:t>
        <a:bodyPr/>
        <a:lstStyle/>
        <a:p>
          <a:endParaRPr lang="nl-NL"/>
        </a:p>
      </dgm:t>
    </dgm:pt>
    <dgm:pt modelId="{EBF99D6E-F0E6-41E1-95E1-1583878B5B91}" type="sibTrans" cxnId="{2C5010F6-B8AE-4E05-B255-1AD57D08B544}">
      <dgm:prSet/>
      <dgm:spPr/>
      <dgm:t>
        <a:bodyPr/>
        <a:lstStyle/>
        <a:p>
          <a:endParaRPr lang="nl-NL"/>
        </a:p>
      </dgm:t>
    </dgm:pt>
    <dgm:pt modelId="{38D01E7A-C06D-473D-B5B2-6FD91D9B37ED}">
      <dgm:prSet phldrT="[Text]"/>
      <dgm:spPr/>
      <dgm:t>
        <a:bodyPr/>
        <a:lstStyle/>
        <a:p>
          <a:r>
            <a:rPr lang="nl-NL" dirty="0"/>
            <a:t>non-</a:t>
          </a:r>
          <a:r>
            <a:rPr lang="nl-NL" dirty="0" err="1"/>
            <a:t>économique</a:t>
          </a:r>
          <a:r>
            <a:rPr lang="nl-NL" dirty="0"/>
            <a:t> p.e. </a:t>
          </a:r>
          <a:r>
            <a:rPr lang="nl-NL" dirty="0" err="1"/>
            <a:t>potection</a:t>
          </a:r>
          <a:r>
            <a:rPr lang="nl-NL" dirty="0"/>
            <a:t> des </a:t>
          </a:r>
          <a:r>
            <a:rPr lang="nl-NL" dirty="0" err="1"/>
            <a:t>consommateurs</a:t>
          </a:r>
          <a:r>
            <a:rPr lang="nl-NL" dirty="0"/>
            <a:t>; </a:t>
          </a:r>
          <a:r>
            <a:rPr lang="nl-NL" dirty="0" err="1"/>
            <a:t>droits</a:t>
          </a:r>
          <a:r>
            <a:rPr lang="nl-NL" dirty="0"/>
            <a:t> de </a:t>
          </a:r>
          <a:r>
            <a:rPr lang="nl-NL" dirty="0" err="1"/>
            <a:t>l’homme</a:t>
          </a:r>
          <a:endParaRPr lang="nl-NL" dirty="0"/>
        </a:p>
      </dgm:t>
    </dgm:pt>
    <dgm:pt modelId="{06306AF7-209B-415A-B53C-7A60CD05584A}" type="parTrans" cxnId="{27E1385B-09F8-40D8-9D1D-1FFB6415DD6D}">
      <dgm:prSet/>
      <dgm:spPr/>
      <dgm:t>
        <a:bodyPr/>
        <a:lstStyle/>
        <a:p>
          <a:endParaRPr lang="nl-NL"/>
        </a:p>
      </dgm:t>
    </dgm:pt>
    <dgm:pt modelId="{315AACE3-8929-4DD0-A663-91BA308AF5A0}" type="sibTrans" cxnId="{27E1385B-09F8-40D8-9D1D-1FFB6415DD6D}">
      <dgm:prSet/>
      <dgm:spPr/>
      <dgm:t>
        <a:bodyPr/>
        <a:lstStyle/>
        <a:p>
          <a:endParaRPr lang="nl-NL"/>
        </a:p>
      </dgm:t>
    </dgm:pt>
    <dgm:pt modelId="{84808759-C5DE-4900-9B87-8182E56DEB33}">
      <dgm:prSet phldrT="[Text]"/>
      <dgm:spPr/>
      <dgm:t>
        <a:bodyPr/>
        <a:lstStyle/>
        <a:p>
          <a:r>
            <a:rPr lang="nl-NL" dirty="0"/>
            <a:t>3</a:t>
          </a:r>
        </a:p>
      </dgm:t>
    </dgm:pt>
    <dgm:pt modelId="{F94B8D67-6481-45E2-8F73-5BAC88053158}" type="parTrans" cxnId="{14BE6380-2A85-4954-A02F-B0D0F3F1178A}">
      <dgm:prSet/>
      <dgm:spPr/>
      <dgm:t>
        <a:bodyPr/>
        <a:lstStyle/>
        <a:p>
          <a:endParaRPr lang="nl-NL"/>
        </a:p>
      </dgm:t>
    </dgm:pt>
    <dgm:pt modelId="{6BA95E09-0998-494B-957D-29AB15A1FB1F}" type="sibTrans" cxnId="{14BE6380-2A85-4954-A02F-B0D0F3F1178A}">
      <dgm:prSet/>
      <dgm:spPr/>
      <dgm:t>
        <a:bodyPr/>
        <a:lstStyle/>
        <a:p>
          <a:endParaRPr lang="nl-NL"/>
        </a:p>
      </dgm:t>
    </dgm:pt>
    <dgm:pt modelId="{3F8E9DC7-5048-44A6-8135-45184FD8C46D}">
      <dgm:prSet phldrT="[Text]"/>
      <dgm:spPr/>
      <dgm:t>
        <a:bodyPr/>
        <a:lstStyle/>
        <a:p>
          <a:r>
            <a:rPr lang="nl-NL" dirty="0" smtClean="0"/>
            <a:t>Aptitude et nécessité</a:t>
          </a:r>
          <a:endParaRPr lang="nl-NL" dirty="0"/>
        </a:p>
      </dgm:t>
    </dgm:pt>
    <dgm:pt modelId="{C3BDA1F7-3C79-4545-A680-BB6322C3A388}" type="parTrans" cxnId="{3AA7AF73-9DC9-4AFC-9298-E750B867EECF}">
      <dgm:prSet/>
      <dgm:spPr/>
      <dgm:t>
        <a:bodyPr/>
        <a:lstStyle/>
        <a:p>
          <a:endParaRPr lang="nl-NL"/>
        </a:p>
      </dgm:t>
    </dgm:pt>
    <dgm:pt modelId="{BB9DA83A-524E-4CC3-87FD-8B24A263D63B}" type="sibTrans" cxnId="{3AA7AF73-9DC9-4AFC-9298-E750B867EECF}">
      <dgm:prSet/>
      <dgm:spPr/>
      <dgm:t>
        <a:bodyPr/>
        <a:lstStyle/>
        <a:p>
          <a:endParaRPr lang="nl-NL"/>
        </a:p>
      </dgm:t>
    </dgm:pt>
    <dgm:pt modelId="{95386437-CCD2-4481-AC60-D6FFAA2886B7}">
      <dgm:prSet phldrT="[Text]"/>
      <dgm:spPr/>
      <dgm:t>
        <a:bodyPr/>
        <a:lstStyle/>
        <a:p>
          <a:r>
            <a:rPr lang="nl-NL" dirty="0" smtClean="0">
              <a:solidFill>
                <a:srgbClr val="FF0000"/>
              </a:solidFill>
            </a:rPr>
            <a:t>Uniquement depuis les années 90</a:t>
          </a:r>
          <a:endParaRPr lang="nl-NL" dirty="0">
            <a:solidFill>
              <a:srgbClr val="FF0000"/>
            </a:solidFill>
          </a:endParaRPr>
        </a:p>
      </dgm:t>
    </dgm:pt>
    <dgm:pt modelId="{22595FCB-4E01-436A-893C-10E9F5C85599}" type="parTrans" cxnId="{98C03AA5-434A-4E8D-94D7-0930FA8D0997}">
      <dgm:prSet/>
      <dgm:spPr/>
      <dgm:t>
        <a:bodyPr/>
        <a:lstStyle/>
        <a:p>
          <a:endParaRPr lang="en-GB"/>
        </a:p>
      </dgm:t>
    </dgm:pt>
    <dgm:pt modelId="{9F6EFC7E-61E3-44E3-A7D4-E1EF7F92941F}" type="sibTrans" cxnId="{98C03AA5-434A-4E8D-94D7-0930FA8D0997}">
      <dgm:prSet/>
      <dgm:spPr/>
      <dgm:t>
        <a:bodyPr/>
        <a:lstStyle/>
        <a:p>
          <a:endParaRPr lang="en-GB"/>
        </a:p>
      </dgm:t>
    </dgm:pt>
    <dgm:pt modelId="{43D610B5-C1A9-49CC-8C5C-E1577E2754A0}" type="pres">
      <dgm:prSet presAssocID="{B89B1B3B-F0C2-4473-B695-142916B764C8}" presName="linearFlow" presStyleCnt="0">
        <dgm:presLayoutVars>
          <dgm:dir/>
          <dgm:animLvl val="lvl"/>
          <dgm:resizeHandles val="exact"/>
        </dgm:presLayoutVars>
      </dgm:prSet>
      <dgm:spPr/>
      <dgm:t>
        <a:bodyPr/>
        <a:lstStyle/>
        <a:p>
          <a:endParaRPr lang="en-GB"/>
        </a:p>
      </dgm:t>
    </dgm:pt>
    <dgm:pt modelId="{D18D2E80-E745-4AE0-B765-063BC9FB8FE6}" type="pres">
      <dgm:prSet presAssocID="{410A3B9D-97AC-4984-9E34-10A6166C3AB0}" presName="composite" presStyleCnt="0"/>
      <dgm:spPr/>
    </dgm:pt>
    <dgm:pt modelId="{F5BA5DD2-EF25-4982-8D5C-51D5B7FA8D52}" type="pres">
      <dgm:prSet presAssocID="{410A3B9D-97AC-4984-9E34-10A6166C3AB0}" presName="parentText" presStyleLbl="alignNode1" presStyleIdx="0" presStyleCnt="3">
        <dgm:presLayoutVars>
          <dgm:chMax val="1"/>
          <dgm:bulletEnabled val="1"/>
        </dgm:presLayoutVars>
      </dgm:prSet>
      <dgm:spPr/>
      <dgm:t>
        <a:bodyPr/>
        <a:lstStyle/>
        <a:p>
          <a:endParaRPr lang="en-GB"/>
        </a:p>
      </dgm:t>
    </dgm:pt>
    <dgm:pt modelId="{FD133AA3-6BC7-42CF-91AB-92DD864B02E7}" type="pres">
      <dgm:prSet presAssocID="{410A3B9D-97AC-4984-9E34-10A6166C3AB0}" presName="descendantText" presStyleLbl="alignAcc1" presStyleIdx="0" presStyleCnt="3" custScaleX="92202" custScaleY="115606" custLinFactNeighborX="-3250" custLinFactNeighborY="-916">
        <dgm:presLayoutVars>
          <dgm:bulletEnabled val="1"/>
        </dgm:presLayoutVars>
      </dgm:prSet>
      <dgm:spPr/>
      <dgm:t>
        <a:bodyPr/>
        <a:lstStyle/>
        <a:p>
          <a:endParaRPr lang="en-GB"/>
        </a:p>
      </dgm:t>
    </dgm:pt>
    <dgm:pt modelId="{ED1F6A5C-10D7-4BA3-8572-528E66FE7076}" type="pres">
      <dgm:prSet presAssocID="{84DBC6DB-658C-41ED-A96E-28C6CA6B8CEF}" presName="sp" presStyleCnt="0"/>
      <dgm:spPr/>
    </dgm:pt>
    <dgm:pt modelId="{35426715-2C24-4AA3-A88D-F22793F6978E}" type="pres">
      <dgm:prSet presAssocID="{D67908C3-D0A0-4978-8167-4127DDFE32E1}" presName="composite" presStyleCnt="0"/>
      <dgm:spPr/>
    </dgm:pt>
    <dgm:pt modelId="{25B498DC-6AF8-4197-8E0A-C344BA45B423}" type="pres">
      <dgm:prSet presAssocID="{D67908C3-D0A0-4978-8167-4127DDFE32E1}" presName="parentText" presStyleLbl="alignNode1" presStyleIdx="1" presStyleCnt="3">
        <dgm:presLayoutVars>
          <dgm:chMax val="1"/>
          <dgm:bulletEnabled val="1"/>
        </dgm:presLayoutVars>
      </dgm:prSet>
      <dgm:spPr/>
      <dgm:t>
        <a:bodyPr/>
        <a:lstStyle/>
        <a:p>
          <a:endParaRPr lang="en-GB"/>
        </a:p>
      </dgm:t>
    </dgm:pt>
    <dgm:pt modelId="{88123607-84C2-431C-AF50-0BA58AD3D0E0}" type="pres">
      <dgm:prSet presAssocID="{D67908C3-D0A0-4978-8167-4127DDFE32E1}" presName="descendantText" presStyleLbl="alignAcc1" presStyleIdx="1" presStyleCnt="3" custScaleY="95177">
        <dgm:presLayoutVars>
          <dgm:bulletEnabled val="1"/>
        </dgm:presLayoutVars>
      </dgm:prSet>
      <dgm:spPr/>
      <dgm:t>
        <a:bodyPr/>
        <a:lstStyle/>
        <a:p>
          <a:endParaRPr lang="en-GB"/>
        </a:p>
      </dgm:t>
    </dgm:pt>
    <dgm:pt modelId="{F7D88E0B-4D8B-464E-AE4A-E976DD6FFE4F}" type="pres">
      <dgm:prSet presAssocID="{DC1FBC6E-8FEA-440A-9E17-3557C5D0AC4B}" presName="sp" presStyleCnt="0"/>
      <dgm:spPr/>
    </dgm:pt>
    <dgm:pt modelId="{DEA71683-3DD5-4C3C-98A5-57C996D229F6}" type="pres">
      <dgm:prSet presAssocID="{84808759-C5DE-4900-9B87-8182E56DEB33}" presName="composite" presStyleCnt="0"/>
      <dgm:spPr/>
    </dgm:pt>
    <dgm:pt modelId="{5DA87C2B-0AEA-4FDD-8DFD-93E73852B52A}" type="pres">
      <dgm:prSet presAssocID="{84808759-C5DE-4900-9B87-8182E56DEB33}" presName="parentText" presStyleLbl="alignNode1" presStyleIdx="2" presStyleCnt="3">
        <dgm:presLayoutVars>
          <dgm:chMax val="1"/>
          <dgm:bulletEnabled val="1"/>
        </dgm:presLayoutVars>
      </dgm:prSet>
      <dgm:spPr/>
      <dgm:t>
        <a:bodyPr/>
        <a:lstStyle/>
        <a:p>
          <a:endParaRPr lang="en-GB"/>
        </a:p>
      </dgm:t>
    </dgm:pt>
    <dgm:pt modelId="{B2A73FB2-CE47-4C9F-8943-D336C7FEF741}" type="pres">
      <dgm:prSet presAssocID="{84808759-C5DE-4900-9B87-8182E56DEB33}" presName="descendantText" presStyleLbl="alignAcc1" presStyleIdx="2" presStyleCnt="3" custScaleX="95074" custScaleY="90765">
        <dgm:presLayoutVars>
          <dgm:bulletEnabled val="1"/>
        </dgm:presLayoutVars>
      </dgm:prSet>
      <dgm:spPr/>
      <dgm:t>
        <a:bodyPr/>
        <a:lstStyle/>
        <a:p>
          <a:endParaRPr lang="en-GB"/>
        </a:p>
      </dgm:t>
    </dgm:pt>
  </dgm:ptLst>
  <dgm:cxnLst>
    <dgm:cxn modelId="{257337F9-156E-498D-9AF8-27FA2D0BC658}" type="presOf" srcId="{3F8E9DC7-5048-44A6-8135-45184FD8C46D}" destId="{B2A73FB2-CE47-4C9F-8943-D336C7FEF741}" srcOrd="0" destOrd="0" presId="urn:microsoft.com/office/officeart/2005/8/layout/chevron2"/>
    <dgm:cxn modelId="{F6406012-B968-4960-B8BD-4E9C192C2DCD}" type="presOf" srcId="{B89B1B3B-F0C2-4473-B695-142916B764C8}" destId="{43D610B5-C1A9-49CC-8C5C-E1577E2754A0}" srcOrd="0" destOrd="0" presId="urn:microsoft.com/office/officeart/2005/8/layout/chevron2"/>
    <dgm:cxn modelId="{27E1385B-09F8-40D8-9D1D-1FFB6415DD6D}" srcId="{E6E02E6F-9143-4608-A69B-C5BB34D4E7F1}" destId="{38D01E7A-C06D-473D-B5B2-6FD91D9B37ED}" srcOrd="0" destOrd="0" parTransId="{06306AF7-209B-415A-B53C-7A60CD05584A}" sibTransId="{315AACE3-8929-4DD0-A663-91BA308AF5A0}"/>
    <dgm:cxn modelId="{2C5010F6-B8AE-4E05-B255-1AD57D08B544}" srcId="{D67908C3-D0A0-4978-8167-4127DDFE32E1}" destId="{E6E02E6F-9143-4608-A69B-C5BB34D4E7F1}" srcOrd="0" destOrd="0" parTransId="{C55D554E-73F6-4556-AEA7-5945CB1B3777}" sibTransId="{EBF99D6E-F0E6-41E1-95E1-1583878B5B91}"/>
    <dgm:cxn modelId="{3AA7AF73-9DC9-4AFC-9298-E750B867EECF}" srcId="{84808759-C5DE-4900-9B87-8182E56DEB33}" destId="{3F8E9DC7-5048-44A6-8135-45184FD8C46D}" srcOrd="0" destOrd="0" parTransId="{C3BDA1F7-3C79-4545-A680-BB6322C3A388}" sibTransId="{BB9DA83A-524E-4CC3-87FD-8B24A263D63B}"/>
    <dgm:cxn modelId="{0CD6F4D6-E8E0-4C95-877F-EA915BBEFB99}" srcId="{410A3B9D-97AC-4984-9E34-10A6166C3AB0}" destId="{2CDD2D93-F3D9-45A0-B2C3-4726B3BAE2E4}" srcOrd="0" destOrd="0" parTransId="{39DBFCF5-6DEF-44C7-AAF7-7C9336C2BD2D}" sibTransId="{39578FB0-E4A1-4DED-8739-07A0E71B1B02}"/>
    <dgm:cxn modelId="{07C8DE65-F49E-4765-8774-445522A52C53}" type="presOf" srcId="{410A3B9D-97AC-4984-9E34-10A6166C3AB0}" destId="{F5BA5DD2-EF25-4982-8D5C-51D5B7FA8D52}" srcOrd="0" destOrd="0" presId="urn:microsoft.com/office/officeart/2005/8/layout/chevron2"/>
    <dgm:cxn modelId="{14BE6380-2A85-4954-A02F-B0D0F3F1178A}" srcId="{B89B1B3B-F0C2-4473-B695-142916B764C8}" destId="{84808759-C5DE-4900-9B87-8182E56DEB33}" srcOrd="2" destOrd="0" parTransId="{F94B8D67-6481-45E2-8F73-5BAC88053158}" sibTransId="{6BA95E09-0998-494B-957D-29AB15A1FB1F}"/>
    <dgm:cxn modelId="{BF3C8BA2-6DBF-4651-8506-6953C33EB983}" type="presOf" srcId="{38D01E7A-C06D-473D-B5B2-6FD91D9B37ED}" destId="{88123607-84C2-431C-AF50-0BA58AD3D0E0}" srcOrd="0" destOrd="1" presId="urn:microsoft.com/office/officeart/2005/8/layout/chevron2"/>
    <dgm:cxn modelId="{4D11EFE5-79F5-4D6C-8C28-CBE52CF29009}" type="presOf" srcId="{2CDD2D93-F3D9-45A0-B2C3-4726B3BAE2E4}" destId="{FD133AA3-6BC7-42CF-91AB-92DD864B02E7}" srcOrd="0" destOrd="0" presId="urn:microsoft.com/office/officeart/2005/8/layout/chevron2"/>
    <dgm:cxn modelId="{FD9C1353-A431-4169-A93E-61DFBC42C301}" srcId="{B89B1B3B-F0C2-4473-B695-142916B764C8}" destId="{410A3B9D-97AC-4984-9E34-10A6166C3AB0}" srcOrd="0" destOrd="0" parTransId="{EE13E14F-769C-492B-ADC9-E39781A42429}" sibTransId="{84DBC6DB-658C-41ED-A96E-28C6CA6B8CEF}"/>
    <dgm:cxn modelId="{98C03AA5-434A-4E8D-94D7-0930FA8D0997}" srcId="{2CDD2D93-F3D9-45A0-B2C3-4726B3BAE2E4}" destId="{95386437-CCD2-4481-AC60-D6FFAA2886B7}" srcOrd="0" destOrd="0" parTransId="{22595FCB-4E01-436A-893C-10E9F5C85599}" sibTransId="{9F6EFC7E-61E3-44E3-A7D4-E1EF7F92941F}"/>
    <dgm:cxn modelId="{856D2E95-6B7B-4032-BF59-5EA8AF9DAA30}" type="presOf" srcId="{84808759-C5DE-4900-9B87-8182E56DEB33}" destId="{5DA87C2B-0AEA-4FDD-8DFD-93E73852B52A}" srcOrd="0" destOrd="0" presId="urn:microsoft.com/office/officeart/2005/8/layout/chevron2"/>
    <dgm:cxn modelId="{59C6DE34-028A-41ED-87C7-01DBE306F2B7}" srcId="{B89B1B3B-F0C2-4473-B695-142916B764C8}" destId="{D67908C3-D0A0-4978-8167-4127DDFE32E1}" srcOrd="1" destOrd="0" parTransId="{316B8E17-EFAB-4E9D-8F18-5E275BDC6BA7}" sibTransId="{DC1FBC6E-8FEA-440A-9E17-3557C5D0AC4B}"/>
    <dgm:cxn modelId="{230A9D4B-DBDB-4E40-ADC2-ECA4CD7CAB42}" type="presOf" srcId="{95386437-CCD2-4481-AC60-D6FFAA2886B7}" destId="{FD133AA3-6BC7-42CF-91AB-92DD864B02E7}" srcOrd="0" destOrd="1" presId="urn:microsoft.com/office/officeart/2005/8/layout/chevron2"/>
    <dgm:cxn modelId="{EA01EA0C-718F-4214-8CF5-03B3477E7012}" type="presOf" srcId="{D67908C3-D0A0-4978-8167-4127DDFE32E1}" destId="{25B498DC-6AF8-4197-8E0A-C344BA45B423}" srcOrd="0" destOrd="0" presId="urn:microsoft.com/office/officeart/2005/8/layout/chevron2"/>
    <dgm:cxn modelId="{6E5F2E4B-F307-4035-8A14-2699D4582184}" type="presOf" srcId="{E6E02E6F-9143-4608-A69B-C5BB34D4E7F1}" destId="{88123607-84C2-431C-AF50-0BA58AD3D0E0}" srcOrd="0" destOrd="0" presId="urn:microsoft.com/office/officeart/2005/8/layout/chevron2"/>
    <dgm:cxn modelId="{A7B75EAB-577A-4001-BF35-8D324A008015}" type="presParOf" srcId="{43D610B5-C1A9-49CC-8C5C-E1577E2754A0}" destId="{D18D2E80-E745-4AE0-B765-063BC9FB8FE6}" srcOrd="0" destOrd="0" presId="urn:microsoft.com/office/officeart/2005/8/layout/chevron2"/>
    <dgm:cxn modelId="{1863A6D1-8C60-4CC2-A310-D4A148E84A8C}" type="presParOf" srcId="{D18D2E80-E745-4AE0-B765-063BC9FB8FE6}" destId="{F5BA5DD2-EF25-4982-8D5C-51D5B7FA8D52}" srcOrd="0" destOrd="0" presId="urn:microsoft.com/office/officeart/2005/8/layout/chevron2"/>
    <dgm:cxn modelId="{EBA39FAC-94E8-43F8-B36A-72B6ABC76272}" type="presParOf" srcId="{D18D2E80-E745-4AE0-B765-063BC9FB8FE6}" destId="{FD133AA3-6BC7-42CF-91AB-92DD864B02E7}" srcOrd="1" destOrd="0" presId="urn:microsoft.com/office/officeart/2005/8/layout/chevron2"/>
    <dgm:cxn modelId="{71145A76-170A-48A9-8EA2-8623851E8BF2}" type="presParOf" srcId="{43D610B5-C1A9-49CC-8C5C-E1577E2754A0}" destId="{ED1F6A5C-10D7-4BA3-8572-528E66FE7076}" srcOrd="1" destOrd="0" presId="urn:microsoft.com/office/officeart/2005/8/layout/chevron2"/>
    <dgm:cxn modelId="{15E3CD12-5D93-4B58-8357-7A6C7509EA4E}" type="presParOf" srcId="{43D610B5-C1A9-49CC-8C5C-E1577E2754A0}" destId="{35426715-2C24-4AA3-A88D-F22793F6978E}" srcOrd="2" destOrd="0" presId="urn:microsoft.com/office/officeart/2005/8/layout/chevron2"/>
    <dgm:cxn modelId="{66ABC544-9394-4751-8F70-67FC5F2C7934}" type="presParOf" srcId="{35426715-2C24-4AA3-A88D-F22793F6978E}" destId="{25B498DC-6AF8-4197-8E0A-C344BA45B423}" srcOrd="0" destOrd="0" presId="urn:microsoft.com/office/officeart/2005/8/layout/chevron2"/>
    <dgm:cxn modelId="{5ED3FEF1-72A1-4A24-B450-9FEF8C91F5FA}" type="presParOf" srcId="{35426715-2C24-4AA3-A88D-F22793F6978E}" destId="{88123607-84C2-431C-AF50-0BA58AD3D0E0}" srcOrd="1" destOrd="0" presId="urn:microsoft.com/office/officeart/2005/8/layout/chevron2"/>
    <dgm:cxn modelId="{7AA54CE9-F91A-40D1-840F-60FC36727B14}" type="presParOf" srcId="{43D610B5-C1A9-49CC-8C5C-E1577E2754A0}" destId="{F7D88E0B-4D8B-464E-AE4A-E976DD6FFE4F}" srcOrd="3" destOrd="0" presId="urn:microsoft.com/office/officeart/2005/8/layout/chevron2"/>
    <dgm:cxn modelId="{24653708-57CC-423C-A977-B9E233166B34}" type="presParOf" srcId="{43D610B5-C1A9-49CC-8C5C-E1577E2754A0}" destId="{DEA71683-3DD5-4C3C-98A5-57C996D229F6}" srcOrd="4" destOrd="0" presId="urn:microsoft.com/office/officeart/2005/8/layout/chevron2"/>
    <dgm:cxn modelId="{BB20136E-DE33-4D7B-8D4C-8879D578A892}" type="presParOf" srcId="{DEA71683-3DD5-4C3C-98A5-57C996D229F6}" destId="{5DA87C2B-0AEA-4FDD-8DFD-93E73852B52A}" srcOrd="0" destOrd="0" presId="urn:microsoft.com/office/officeart/2005/8/layout/chevron2"/>
    <dgm:cxn modelId="{CED56E20-921A-46FA-AC9A-2DE89D171A43}" type="presParOf" srcId="{DEA71683-3DD5-4C3C-98A5-57C996D229F6}" destId="{B2A73FB2-CE47-4C9F-8943-D336C7FEF74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43CC03-B258-4368-A3F0-641AB3F450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49F925AE-A15B-4698-9BDB-438793348063}">
      <dgm:prSet phldrT="[Text]"/>
      <dgm:spPr/>
      <dgm:t>
        <a:bodyPr/>
        <a:lstStyle/>
        <a:p>
          <a:r>
            <a:rPr lang="nl-NL" dirty="0"/>
            <a:t>1</a:t>
          </a:r>
        </a:p>
      </dgm:t>
    </dgm:pt>
    <dgm:pt modelId="{50C8BC10-601D-44A9-AA78-EE3312F47F34}" type="parTrans" cxnId="{AD53B87F-B575-4918-869D-5E0E64BD863F}">
      <dgm:prSet/>
      <dgm:spPr/>
      <dgm:t>
        <a:bodyPr/>
        <a:lstStyle/>
        <a:p>
          <a:endParaRPr lang="nl-NL"/>
        </a:p>
      </dgm:t>
    </dgm:pt>
    <dgm:pt modelId="{6EA1FE99-012F-4920-AAE2-46CF5F641091}" type="sibTrans" cxnId="{AD53B87F-B575-4918-869D-5E0E64BD863F}">
      <dgm:prSet/>
      <dgm:spPr/>
      <dgm:t>
        <a:bodyPr/>
        <a:lstStyle/>
        <a:p>
          <a:endParaRPr lang="nl-NL"/>
        </a:p>
      </dgm:t>
    </dgm:pt>
    <dgm:pt modelId="{D929362F-D5F5-4593-93C8-DC9094BD2532}">
      <dgm:prSet phldrT="[Text]"/>
      <dgm:spPr/>
      <dgm:t>
        <a:bodyPr/>
        <a:lstStyle/>
        <a:p>
          <a:endParaRPr lang="nl-NL" dirty="0"/>
        </a:p>
      </dgm:t>
    </dgm:pt>
    <dgm:pt modelId="{22D305B4-58A2-47E9-9E78-5D680E73C294}" type="parTrans" cxnId="{BD1A5A06-4F98-4B2C-AFFD-1AF9067AC31F}">
      <dgm:prSet/>
      <dgm:spPr/>
      <dgm:t>
        <a:bodyPr/>
        <a:lstStyle/>
        <a:p>
          <a:endParaRPr lang="nl-NL"/>
        </a:p>
      </dgm:t>
    </dgm:pt>
    <dgm:pt modelId="{52B7197A-349F-44A7-B39B-BD5B10B1E84E}" type="sibTrans" cxnId="{BD1A5A06-4F98-4B2C-AFFD-1AF9067AC31F}">
      <dgm:prSet/>
      <dgm:spPr/>
      <dgm:t>
        <a:bodyPr/>
        <a:lstStyle/>
        <a:p>
          <a:endParaRPr lang="nl-NL"/>
        </a:p>
      </dgm:t>
    </dgm:pt>
    <dgm:pt modelId="{FFF6951A-D575-4CFE-91A4-F4EDDDBF86A3}">
      <dgm:prSet phldrT="[Text]"/>
      <dgm:spPr/>
      <dgm:t>
        <a:bodyPr/>
        <a:lstStyle/>
        <a:p>
          <a:r>
            <a:rPr lang="nl-NL" dirty="0" smtClean="0"/>
            <a:t>Toute restriction quantitative ou MEERQ interdite prima facie</a:t>
          </a:r>
          <a:endParaRPr lang="nl-NL" dirty="0"/>
        </a:p>
      </dgm:t>
    </dgm:pt>
    <dgm:pt modelId="{C74BA2F9-DE89-4A64-869F-36C5211569A7}" type="parTrans" cxnId="{3B4F7427-728B-4E03-BBC4-73849AED977F}">
      <dgm:prSet/>
      <dgm:spPr/>
      <dgm:t>
        <a:bodyPr/>
        <a:lstStyle/>
        <a:p>
          <a:endParaRPr lang="nl-NL"/>
        </a:p>
      </dgm:t>
    </dgm:pt>
    <dgm:pt modelId="{7C2A6DBE-175E-4A68-8AC5-D334EFA5C54D}" type="sibTrans" cxnId="{3B4F7427-728B-4E03-BBC4-73849AED977F}">
      <dgm:prSet/>
      <dgm:spPr/>
      <dgm:t>
        <a:bodyPr/>
        <a:lstStyle/>
        <a:p>
          <a:endParaRPr lang="nl-NL"/>
        </a:p>
      </dgm:t>
    </dgm:pt>
    <dgm:pt modelId="{E5D03970-FFE1-4FBE-8664-75CCA374C96F}">
      <dgm:prSet phldrT="[Text]"/>
      <dgm:spPr/>
      <dgm:t>
        <a:bodyPr/>
        <a:lstStyle/>
        <a:p>
          <a:r>
            <a:rPr lang="nl-NL" dirty="0"/>
            <a:t>2</a:t>
          </a:r>
        </a:p>
      </dgm:t>
    </dgm:pt>
    <dgm:pt modelId="{1335CC96-6896-4D0C-B0E3-2BA60A4C21DE}" type="parTrans" cxnId="{F9A9447C-04CA-441A-AFCD-7FD83C765462}">
      <dgm:prSet/>
      <dgm:spPr/>
      <dgm:t>
        <a:bodyPr/>
        <a:lstStyle/>
        <a:p>
          <a:endParaRPr lang="nl-NL"/>
        </a:p>
      </dgm:t>
    </dgm:pt>
    <dgm:pt modelId="{89971038-B15E-4DFB-A73D-46F14C31E53E}" type="sibTrans" cxnId="{F9A9447C-04CA-441A-AFCD-7FD83C765462}">
      <dgm:prSet/>
      <dgm:spPr/>
      <dgm:t>
        <a:bodyPr/>
        <a:lstStyle/>
        <a:p>
          <a:endParaRPr lang="nl-NL"/>
        </a:p>
      </dgm:t>
    </dgm:pt>
    <dgm:pt modelId="{D0FF423C-A9D5-4CCB-9D68-BD4B39FD2283}">
      <dgm:prSet phldrT="[Text]"/>
      <dgm:spPr/>
      <dgm:t>
        <a:bodyPr/>
        <a:lstStyle/>
        <a:p>
          <a:r>
            <a:rPr lang="nl-NL" dirty="0" smtClean="0"/>
            <a:t>objectif non-économique dérogatoire</a:t>
          </a:r>
        </a:p>
        <a:p>
          <a:r>
            <a:rPr lang="nl-NL" dirty="0" smtClean="0"/>
            <a:t>art. 36 TFUE: liste exhaustive</a:t>
          </a:r>
        </a:p>
        <a:p>
          <a:endParaRPr lang="nl-NL" dirty="0">
            <a:solidFill>
              <a:srgbClr val="FF0000"/>
            </a:solidFill>
          </a:endParaRPr>
        </a:p>
      </dgm:t>
    </dgm:pt>
    <dgm:pt modelId="{20E33E3F-3474-4A0A-A46C-955D74C0B183}" type="parTrans" cxnId="{6C90FF5B-60FB-4C5F-B5F5-1016CC8D9A6F}">
      <dgm:prSet/>
      <dgm:spPr/>
      <dgm:t>
        <a:bodyPr/>
        <a:lstStyle/>
        <a:p>
          <a:endParaRPr lang="nl-NL"/>
        </a:p>
      </dgm:t>
    </dgm:pt>
    <dgm:pt modelId="{303F1D97-0D4E-4E28-AD48-9EA3EB9100BA}" type="sibTrans" cxnId="{6C90FF5B-60FB-4C5F-B5F5-1016CC8D9A6F}">
      <dgm:prSet/>
      <dgm:spPr/>
      <dgm:t>
        <a:bodyPr/>
        <a:lstStyle/>
        <a:p>
          <a:endParaRPr lang="nl-NL"/>
        </a:p>
      </dgm:t>
    </dgm:pt>
    <dgm:pt modelId="{B9F3CAF4-0826-40F7-A51E-29800904D4AF}">
      <dgm:prSet phldrT="[Text]"/>
      <dgm:spPr/>
      <dgm:t>
        <a:bodyPr/>
        <a:lstStyle/>
        <a:p>
          <a:r>
            <a:rPr lang="nl-NL" dirty="0"/>
            <a:t>3</a:t>
          </a:r>
        </a:p>
      </dgm:t>
    </dgm:pt>
    <dgm:pt modelId="{F9A97102-B8A1-46B3-9A0C-F0BBE11B09CC}" type="parTrans" cxnId="{8D61309D-5F68-4828-B371-9BBFBC3D10BB}">
      <dgm:prSet/>
      <dgm:spPr/>
      <dgm:t>
        <a:bodyPr/>
        <a:lstStyle/>
        <a:p>
          <a:endParaRPr lang="nl-NL"/>
        </a:p>
      </dgm:t>
    </dgm:pt>
    <dgm:pt modelId="{86BFFE5E-B228-484E-977A-8E3542AB0922}" type="sibTrans" cxnId="{8D61309D-5F68-4828-B371-9BBFBC3D10BB}">
      <dgm:prSet/>
      <dgm:spPr/>
      <dgm:t>
        <a:bodyPr/>
        <a:lstStyle/>
        <a:p>
          <a:endParaRPr lang="nl-NL"/>
        </a:p>
      </dgm:t>
    </dgm:pt>
    <dgm:pt modelId="{BFB7BB68-CE75-4EA2-A8E3-61D512CE7569}">
      <dgm:prSet phldrT="[Text]"/>
      <dgm:spPr/>
      <dgm:t>
        <a:bodyPr/>
        <a:lstStyle/>
        <a:p>
          <a:r>
            <a:rPr lang="nl-NL" dirty="0" smtClean="0"/>
            <a:t>Aptitude et nécessité</a:t>
          </a:r>
          <a:endParaRPr lang="nl-NL" dirty="0"/>
        </a:p>
      </dgm:t>
    </dgm:pt>
    <dgm:pt modelId="{73FCCC11-15B7-4DD2-82BC-C9DEC889C57B}" type="parTrans" cxnId="{BC92D62E-16CD-4346-8A95-3452785E05E1}">
      <dgm:prSet/>
      <dgm:spPr/>
      <dgm:t>
        <a:bodyPr/>
        <a:lstStyle/>
        <a:p>
          <a:endParaRPr lang="nl-NL"/>
        </a:p>
      </dgm:t>
    </dgm:pt>
    <dgm:pt modelId="{A0C38613-8C04-4392-8D08-57451590C132}" type="sibTrans" cxnId="{BC92D62E-16CD-4346-8A95-3452785E05E1}">
      <dgm:prSet/>
      <dgm:spPr/>
      <dgm:t>
        <a:bodyPr/>
        <a:lstStyle/>
        <a:p>
          <a:endParaRPr lang="nl-NL"/>
        </a:p>
      </dgm:t>
    </dgm:pt>
    <dgm:pt modelId="{3BDD8CA4-43C2-478A-B77B-8FF554F100E5}" type="pres">
      <dgm:prSet presAssocID="{D443CC03-B258-4368-A3F0-641AB3F450F2}" presName="linearFlow" presStyleCnt="0">
        <dgm:presLayoutVars>
          <dgm:dir/>
          <dgm:animLvl val="lvl"/>
          <dgm:resizeHandles val="exact"/>
        </dgm:presLayoutVars>
      </dgm:prSet>
      <dgm:spPr/>
      <dgm:t>
        <a:bodyPr/>
        <a:lstStyle/>
        <a:p>
          <a:endParaRPr lang="en-GB"/>
        </a:p>
      </dgm:t>
    </dgm:pt>
    <dgm:pt modelId="{A4F3BABC-23B0-4A3D-8BDA-AD98467383A2}" type="pres">
      <dgm:prSet presAssocID="{49F925AE-A15B-4698-9BDB-438793348063}" presName="composite" presStyleCnt="0"/>
      <dgm:spPr/>
    </dgm:pt>
    <dgm:pt modelId="{8690B1DA-37B2-4C13-9677-B75BDB7689DD}" type="pres">
      <dgm:prSet presAssocID="{49F925AE-A15B-4698-9BDB-438793348063}" presName="parentText" presStyleLbl="alignNode1" presStyleIdx="0" presStyleCnt="3">
        <dgm:presLayoutVars>
          <dgm:chMax val="1"/>
          <dgm:bulletEnabled val="1"/>
        </dgm:presLayoutVars>
      </dgm:prSet>
      <dgm:spPr/>
      <dgm:t>
        <a:bodyPr/>
        <a:lstStyle/>
        <a:p>
          <a:endParaRPr lang="en-GB"/>
        </a:p>
      </dgm:t>
    </dgm:pt>
    <dgm:pt modelId="{18041FBA-D0D3-435C-9739-0A32A707E279}" type="pres">
      <dgm:prSet presAssocID="{49F925AE-A15B-4698-9BDB-438793348063}" presName="descendantText" presStyleLbl="alignAcc1" presStyleIdx="0" presStyleCnt="3">
        <dgm:presLayoutVars>
          <dgm:bulletEnabled val="1"/>
        </dgm:presLayoutVars>
      </dgm:prSet>
      <dgm:spPr/>
      <dgm:t>
        <a:bodyPr/>
        <a:lstStyle/>
        <a:p>
          <a:endParaRPr lang="en-GB"/>
        </a:p>
      </dgm:t>
    </dgm:pt>
    <dgm:pt modelId="{7688EF94-7BDC-4D36-91A6-52A99B6D42C6}" type="pres">
      <dgm:prSet presAssocID="{6EA1FE99-012F-4920-AAE2-46CF5F641091}" presName="sp" presStyleCnt="0"/>
      <dgm:spPr/>
    </dgm:pt>
    <dgm:pt modelId="{AECFDB94-E2B6-4304-9EFE-8228878999CC}" type="pres">
      <dgm:prSet presAssocID="{E5D03970-FFE1-4FBE-8664-75CCA374C96F}" presName="composite" presStyleCnt="0"/>
      <dgm:spPr/>
    </dgm:pt>
    <dgm:pt modelId="{08CD900E-C806-4058-B26A-E90CB355F857}" type="pres">
      <dgm:prSet presAssocID="{E5D03970-FFE1-4FBE-8664-75CCA374C96F}" presName="parentText" presStyleLbl="alignNode1" presStyleIdx="1" presStyleCnt="3">
        <dgm:presLayoutVars>
          <dgm:chMax val="1"/>
          <dgm:bulletEnabled val="1"/>
        </dgm:presLayoutVars>
      </dgm:prSet>
      <dgm:spPr/>
      <dgm:t>
        <a:bodyPr/>
        <a:lstStyle/>
        <a:p>
          <a:endParaRPr lang="en-GB"/>
        </a:p>
      </dgm:t>
    </dgm:pt>
    <dgm:pt modelId="{C9925A2C-B366-4959-86D4-20820FD25399}" type="pres">
      <dgm:prSet presAssocID="{E5D03970-FFE1-4FBE-8664-75CCA374C96F}" presName="descendantText" presStyleLbl="alignAcc1" presStyleIdx="1" presStyleCnt="3">
        <dgm:presLayoutVars>
          <dgm:bulletEnabled val="1"/>
        </dgm:presLayoutVars>
      </dgm:prSet>
      <dgm:spPr/>
      <dgm:t>
        <a:bodyPr/>
        <a:lstStyle/>
        <a:p>
          <a:endParaRPr lang="en-GB"/>
        </a:p>
      </dgm:t>
    </dgm:pt>
    <dgm:pt modelId="{C270F6AF-A9BD-42A8-9B5A-2AAA66C6D819}" type="pres">
      <dgm:prSet presAssocID="{89971038-B15E-4DFB-A73D-46F14C31E53E}" presName="sp" presStyleCnt="0"/>
      <dgm:spPr/>
    </dgm:pt>
    <dgm:pt modelId="{78260567-5D63-4EEC-A396-F3BCEC0DA3EB}" type="pres">
      <dgm:prSet presAssocID="{B9F3CAF4-0826-40F7-A51E-29800904D4AF}" presName="composite" presStyleCnt="0"/>
      <dgm:spPr/>
    </dgm:pt>
    <dgm:pt modelId="{6E7884EC-EBDB-4D54-ACD2-79B736F446BA}" type="pres">
      <dgm:prSet presAssocID="{B9F3CAF4-0826-40F7-A51E-29800904D4AF}" presName="parentText" presStyleLbl="alignNode1" presStyleIdx="2" presStyleCnt="3">
        <dgm:presLayoutVars>
          <dgm:chMax val="1"/>
          <dgm:bulletEnabled val="1"/>
        </dgm:presLayoutVars>
      </dgm:prSet>
      <dgm:spPr/>
      <dgm:t>
        <a:bodyPr/>
        <a:lstStyle/>
        <a:p>
          <a:endParaRPr lang="en-GB"/>
        </a:p>
      </dgm:t>
    </dgm:pt>
    <dgm:pt modelId="{E2594A12-48F7-4CF0-93BB-04B3332CFA21}" type="pres">
      <dgm:prSet presAssocID="{B9F3CAF4-0826-40F7-A51E-29800904D4AF}" presName="descendantText" presStyleLbl="alignAcc1" presStyleIdx="2" presStyleCnt="3">
        <dgm:presLayoutVars>
          <dgm:bulletEnabled val="1"/>
        </dgm:presLayoutVars>
      </dgm:prSet>
      <dgm:spPr/>
      <dgm:t>
        <a:bodyPr/>
        <a:lstStyle/>
        <a:p>
          <a:endParaRPr lang="en-GB"/>
        </a:p>
      </dgm:t>
    </dgm:pt>
  </dgm:ptLst>
  <dgm:cxnLst>
    <dgm:cxn modelId="{47691F80-8301-4A7B-ACFD-14E6DFBB07D1}" type="presOf" srcId="{E5D03970-FFE1-4FBE-8664-75CCA374C96F}" destId="{08CD900E-C806-4058-B26A-E90CB355F857}" srcOrd="0" destOrd="0" presId="urn:microsoft.com/office/officeart/2005/8/layout/chevron2"/>
    <dgm:cxn modelId="{F9A9447C-04CA-441A-AFCD-7FD83C765462}" srcId="{D443CC03-B258-4368-A3F0-641AB3F450F2}" destId="{E5D03970-FFE1-4FBE-8664-75CCA374C96F}" srcOrd="1" destOrd="0" parTransId="{1335CC96-6896-4D0C-B0E3-2BA60A4C21DE}" sibTransId="{89971038-B15E-4DFB-A73D-46F14C31E53E}"/>
    <dgm:cxn modelId="{8D61309D-5F68-4828-B371-9BBFBC3D10BB}" srcId="{D443CC03-B258-4368-A3F0-641AB3F450F2}" destId="{B9F3CAF4-0826-40F7-A51E-29800904D4AF}" srcOrd="2" destOrd="0" parTransId="{F9A97102-B8A1-46B3-9A0C-F0BBE11B09CC}" sibTransId="{86BFFE5E-B228-484E-977A-8E3542AB0922}"/>
    <dgm:cxn modelId="{FA1B6C35-C945-495B-B808-BC8C60BFC60C}" type="presOf" srcId="{B9F3CAF4-0826-40F7-A51E-29800904D4AF}" destId="{6E7884EC-EBDB-4D54-ACD2-79B736F446BA}" srcOrd="0" destOrd="0" presId="urn:microsoft.com/office/officeart/2005/8/layout/chevron2"/>
    <dgm:cxn modelId="{BD1A5A06-4F98-4B2C-AFFD-1AF9067AC31F}" srcId="{49F925AE-A15B-4698-9BDB-438793348063}" destId="{D929362F-D5F5-4593-93C8-DC9094BD2532}" srcOrd="0" destOrd="0" parTransId="{22D305B4-58A2-47E9-9E78-5D680E73C294}" sibTransId="{52B7197A-349F-44A7-B39B-BD5B10B1E84E}"/>
    <dgm:cxn modelId="{9CCC4617-E8E0-4213-86AD-AFB7B17ED6C4}" type="presOf" srcId="{D929362F-D5F5-4593-93C8-DC9094BD2532}" destId="{18041FBA-D0D3-435C-9739-0A32A707E279}" srcOrd="0" destOrd="0" presId="urn:microsoft.com/office/officeart/2005/8/layout/chevron2"/>
    <dgm:cxn modelId="{5C14B3D2-42B4-4432-BDE7-78C5BCDED226}" type="presOf" srcId="{D0FF423C-A9D5-4CCB-9D68-BD4B39FD2283}" destId="{C9925A2C-B366-4959-86D4-20820FD25399}" srcOrd="0" destOrd="0" presId="urn:microsoft.com/office/officeart/2005/8/layout/chevron2"/>
    <dgm:cxn modelId="{A2D79D7C-566C-431F-8C1D-29FD0FD3953A}" type="presOf" srcId="{49F925AE-A15B-4698-9BDB-438793348063}" destId="{8690B1DA-37B2-4C13-9677-B75BDB7689DD}" srcOrd="0" destOrd="0" presId="urn:microsoft.com/office/officeart/2005/8/layout/chevron2"/>
    <dgm:cxn modelId="{6C90FF5B-60FB-4C5F-B5F5-1016CC8D9A6F}" srcId="{E5D03970-FFE1-4FBE-8664-75CCA374C96F}" destId="{D0FF423C-A9D5-4CCB-9D68-BD4B39FD2283}" srcOrd="0" destOrd="0" parTransId="{20E33E3F-3474-4A0A-A46C-955D74C0B183}" sibTransId="{303F1D97-0D4E-4E28-AD48-9EA3EB9100BA}"/>
    <dgm:cxn modelId="{10F2CF21-6E2E-4042-BCD2-BDF016F2C0C7}" type="presOf" srcId="{FFF6951A-D575-4CFE-91A4-F4EDDDBF86A3}" destId="{18041FBA-D0D3-435C-9739-0A32A707E279}" srcOrd="0" destOrd="1" presId="urn:microsoft.com/office/officeart/2005/8/layout/chevron2"/>
    <dgm:cxn modelId="{BC92D62E-16CD-4346-8A95-3452785E05E1}" srcId="{B9F3CAF4-0826-40F7-A51E-29800904D4AF}" destId="{BFB7BB68-CE75-4EA2-A8E3-61D512CE7569}" srcOrd="0" destOrd="0" parTransId="{73FCCC11-15B7-4DD2-82BC-C9DEC889C57B}" sibTransId="{A0C38613-8C04-4392-8D08-57451590C132}"/>
    <dgm:cxn modelId="{3B4F7427-728B-4E03-BBC4-73849AED977F}" srcId="{D929362F-D5F5-4593-93C8-DC9094BD2532}" destId="{FFF6951A-D575-4CFE-91A4-F4EDDDBF86A3}" srcOrd="0" destOrd="0" parTransId="{C74BA2F9-DE89-4A64-869F-36C5211569A7}" sibTransId="{7C2A6DBE-175E-4A68-8AC5-D334EFA5C54D}"/>
    <dgm:cxn modelId="{B25C2D6D-32F0-498C-8C7F-EB4E17CE633B}" type="presOf" srcId="{BFB7BB68-CE75-4EA2-A8E3-61D512CE7569}" destId="{E2594A12-48F7-4CF0-93BB-04B3332CFA21}" srcOrd="0" destOrd="0" presId="urn:microsoft.com/office/officeart/2005/8/layout/chevron2"/>
    <dgm:cxn modelId="{E033F8E7-8046-4652-A7D0-C6D0B1344004}" type="presOf" srcId="{D443CC03-B258-4368-A3F0-641AB3F450F2}" destId="{3BDD8CA4-43C2-478A-B77B-8FF554F100E5}" srcOrd="0" destOrd="0" presId="urn:microsoft.com/office/officeart/2005/8/layout/chevron2"/>
    <dgm:cxn modelId="{AD53B87F-B575-4918-869D-5E0E64BD863F}" srcId="{D443CC03-B258-4368-A3F0-641AB3F450F2}" destId="{49F925AE-A15B-4698-9BDB-438793348063}" srcOrd="0" destOrd="0" parTransId="{50C8BC10-601D-44A9-AA78-EE3312F47F34}" sibTransId="{6EA1FE99-012F-4920-AAE2-46CF5F641091}"/>
    <dgm:cxn modelId="{4FC2D08D-A3F3-4F50-A516-953EC682DB06}" type="presParOf" srcId="{3BDD8CA4-43C2-478A-B77B-8FF554F100E5}" destId="{A4F3BABC-23B0-4A3D-8BDA-AD98467383A2}" srcOrd="0" destOrd="0" presId="urn:microsoft.com/office/officeart/2005/8/layout/chevron2"/>
    <dgm:cxn modelId="{53B4D445-30EB-45CE-93AC-509DC079ACA2}" type="presParOf" srcId="{A4F3BABC-23B0-4A3D-8BDA-AD98467383A2}" destId="{8690B1DA-37B2-4C13-9677-B75BDB7689DD}" srcOrd="0" destOrd="0" presId="urn:microsoft.com/office/officeart/2005/8/layout/chevron2"/>
    <dgm:cxn modelId="{6D4EDD6E-042B-4B5C-91AB-5336DF9DF8D0}" type="presParOf" srcId="{A4F3BABC-23B0-4A3D-8BDA-AD98467383A2}" destId="{18041FBA-D0D3-435C-9739-0A32A707E279}" srcOrd="1" destOrd="0" presId="urn:microsoft.com/office/officeart/2005/8/layout/chevron2"/>
    <dgm:cxn modelId="{982E7BA9-1446-4320-848A-7B51A2AD5B9D}" type="presParOf" srcId="{3BDD8CA4-43C2-478A-B77B-8FF554F100E5}" destId="{7688EF94-7BDC-4D36-91A6-52A99B6D42C6}" srcOrd="1" destOrd="0" presId="urn:microsoft.com/office/officeart/2005/8/layout/chevron2"/>
    <dgm:cxn modelId="{75B1693F-EE6C-40C7-94FB-92721E774A8E}" type="presParOf" srcId="{3BDD8CA4-43C2-478A-B77B-8FF554F100E5}" destId="{AECFDB94-E2B6-4304-9EFE-8228878999CC}" srcOrd="2" destOrd="0" presId="urn:microsoft.com/office/officeart/2005/8/layout/chevron2"/>
    <dgm:cxn modelId="{20821FE4-00A3-4CDC-A01A-A6E2ACBCC087}" type="presParOf" srcId="{AECFDB94-E2B6-4304-9EFE-8228878999CC}" destId="{08CD900E-C806-4058-B26A-E90CB355F857}" srcOrd="0" destOrd="0" presId="urn:microsoft.com/office/officeart/2005/8/layout/chevron2"/>
    <dgm:cxn modelId="{4E7F7D76-4951-4537-905C-022AE69F87E7}" type="presParOf" srcId="{AECFDB94-E2B6-4304-9EFE-8228878999CC}" destId="{C9925A2C-B366-4959-86D4-20820FD25399}" srcOrd="1" destOrd="0" presId="urn:microsoft.com/office/officeart/2005/8/layout/chevron2"/>
    <dgm:cxn modelId="{8BDBACA4-5AC3-465C-933E-5F6EA7F17981}" type="presParOf" srcId="{3BDD8CA4-43C2-478A-B77B-8FF554F100E5}" destId="{C270F6AF-A9BD-42A8-9B5A-2AAA66C6D819}" srcOrd="3" destOrd="0" presId="urn:microsoft.com/office/officeart/2005/8/layout/chevron2"/>
    <dgm:cxn modelId="{B6D3640C-3926-4077-92EC-37242385AE43}" type="presParOf" srcId="{3BDD8CA4-43C2-478A-B77B-8FF554F100E5}" destId="{78260567-5D63-4EEC-A396-F3BCEC0DA3EB}" srcOrd="4" destOrd="0" presId="urn:microsoft.com/office/officeart/2005/8/layout/chevron2"/>
    <dgm:cxn modelId="{0D0D8E18-2026-4E43-B11C-A1B23DAB1110}" type="presParOf" srcId="{78260567-5D63-4EEC-A396-F3BCEC0DA3EB}" destId="{6E7884EC-EBDB-4D54-ACD2-79B736F446BA}" srcOrd="0" destOrd="0" presId="urn:microsoft.com/office/officeart/2005/8/layout/chevron2"/>
    <dgm:cxn modelId="{A39E1108-DAC7-4C81-BA12-FDF18D2C6B8E}" type="presParOf" srcId="{78260567-5D63-4EEC-A396-F3BCEC0DA3EB}" destId="{E2594A12-48F7-4CF0-93BB-04B3332CFA2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400ABE-3DED-468A-849F-442215EE8E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15B3947A-23F8-4CE9-B010-82A1A219EE31}">
      <dgm:prSet phldrT="[Text]"/>
      <dgm:spPr/>
      <dgm:t>
        <a:bodyPr/>
        <a:lstStyle/>
        <a:p>
          <a:r>
            <a:rPr lang="nl-NL" dirty="0"/>
            <a:t>1</a:t>
          </a:r>
        </a:p>
      </dgm:t>
    </dgm:pt>
    <dgm:pt modelId="{14A8FFDB-5534-429F-9286-31E04D790FDC}" type="parTrans" cxnId="{4EB4B4E8-3810-4B60-AD24-D08E317C5B08}">
      <dgm:prSet/>
      <dgm:spPr/>
      <dgm:t>
        <a:bodyPr/>
        <a:lstStyle/>
        <a:p>
          <a:endParaRPr lang="nl-NL"/>
        </a:p>
      </dgm:t>
    </dgm:pt>
    <dgm:pt modelId="{B81BC79A-708A-4BC4-A7EA-AA0CA2A3ABF2}" type="sibTrans" cxnId="{4EB4B4E8-3810-4B60-AD24-D08E317C5B08}">
      <dgm:prSet/>
      <dgm:spPr/>
      <dgm:t>
        <a:bodyPr/>
        <a:lstStyle/>
        <a:p>
          <a:endParaRPr lang="nl-NL"/>
        </a:p>
      </dgm:t>
    </dgm:pt>
    <dgm:pt modelId="{02718CA9-0550-40B2-B2CF-FCF9AC65AD4B}">
      <dgm:prSet phldrT="[Text]"/>
      <dgm:spPr/>
      <dgm:t>
        <a:bodyPr/>
        <a:lstStyle/>
        <a:p>
          <a:r>
            <a:rPr lang="nl-NL" dirty="0" err="1"/>
            <a:t>Objectif</a:t>
          </a:r>
          <a:r>
            <a:rPr lang="nl-NL" dirty="0"/>
            <a:t> </a:t>
          </a:r>
          <a:r>
            <a:rPr lang="nl-NL" dirty="0" err="1"/>
            <a:t>légitime</a:t>
          </a:r>
          <a:endParaRPr lang="nl-NL" dirty="0"/>
        </a:p>
      </dgm:t>
    </dgm:pt>
    <dgm:pt modelId="{C4F79C40-0CE5-4A89-9D1A-A2D69CFDDB8A}" type="parTrans" cxnId="{EA0041CC-697E-4784-BB50-20E7400AFDDD}">
      <dgm:prSet/>
      <dgm:spPr/>
      <dgm:t>
        <a:bodyPr/>
        <a:lstStyle/>
        <a:p>
          <a:endParaRPr lang="nl-NL"/>
        </a:p>
      </dgm:t>
    </dgm:pt>
    <dgm:pt modelId="{DA194ED7-E1BB-41CB-AE0A-87E53328D445}" type="sibTrans" cxnId="{EA0041CC-697E-4784-BB50-20E7400AFDDD}">
      <dgm:prSet/>
      <dgm:spPr/>
      <dgm:t>
        <a:bodyPr/>
        <a:lstStyle/>
        <a:p>
          <a:endParaRPr lang="nl-NL"/>
        </a:p>
      </dgm:t>
    </dgm:pt>
    <dgm:pt modelId="{6A813B52-EAD2-41AE-8C2E-0678DBB6FD84}">
      <dgm:prSet phldrT="[Text]"/>
      <dgm:spPr/>
      <dgm:t>
        <a:bodyPr/>
        <a:lstStyle/>
        <a:p>
          <a:r>
            <a:rPr lang="nl-NL" dirty="0"/>
            <a:t>Art. 45(3) – </a:t>
          </a:r>
          <a:r>
            <a:rPr lang="nl-NL" dirty="0" err="1">
              <a:solidFill>
                <a:srgbClr val="FF0000"/>
              </a:solidFill>
            </a:rPr>
            <a:t>liste</a:t>
          </a:r>
          <a:r>
            <a:rPr lang="nl-NL" dirty="0">
              <a:solidFill>
                <a:srgbClr val="FF0000"/>
              </a:solidFill>
            </a:rPr>
            <a:t> </a:t>
          </a:r>
          <a:r>
            <a:rPr lang="nl-NL" dirty="0" err="1">
              <a:solidFill>
                <a:srgbClr val="FF0000"/>
              </a:solidFill>
            </a:rPr>
            <a:t>exhaustive</a:t>
          </a:r>
          <a:endParaRPr lang="nl-NL" dirty="0">
            <a:solidFill>
              <a:srgbClr val="FF0000"/>
            </a:solidFill>
          </a:endParaRPr>
        </a:p>
      </dgm:t>
    </dgm:pt>
    <dgm:pt modelId="{5CC89ED8-FE8D-43A2-8DB0-3572E9EC6064}" type="parTrans" cxnId="{EF5CEA45-1BC4-49F5-B86D-453CD3598A4F}">
      <dgm:prSet/>
      <dgm:spPr/>
      <dgm:t>
        <a:bodyPr/>
        <a:lstStyle/>
        <a:p>
          <a:endParaRPr lang="nl-NL"/>
        </a:p>
      </dgm:t>
    </dgm:pt>
    <dgm:pt modelId="{8E5659EC-9BF4-4D58-95F2-2F604075B738}" type="sibTrans" cxnId="{EF5CEA45-1BC4-49F5-B86D-453CD3598A4F}">
      <dgm:prSet/>
      <dgm:spPr/>
      <dgm:t>
        <a:bodyPr/>
        <a:lstStyle/>
        <a:p>
          <a:endParaRPr lang="nl-NL"/>
        </a:p>
      </dgm:t>
    </dgm:pt>
    <dgm:pt modelId="{7EDD8448-C877-4B4A-8FA9-D711FF3C4003}">
      <dgm:prSet phldrT="[Text]"/>
      <dgm:spPr/>
      <dgm:t>
        <a:bodyPr/>
        <a:lstStyle/>
        <a:p>
          <a:r>
            <a:rPr lang="nl-NL" dirty="0"/>
            <a:t>2</a:t>
          </a:r>
        </a:p>
      </dgm:t>
    </dgm:pt>
    <dgm:pt modelId="{2479F01C-C76C-4076-9661-EED1B9AAFC90}" type="parTrans" cxnId="{B428D4FF-84C2-427D-AB4F-6B051CF001BC}">
      <dgm:prSet/>
      <dgm:spPr/>
      <dgm:t>
        <a:bodyPr/>
        <a:lstStyle/>
        <a:p>
          <a:endParaRPr lang="nl-NL"/>
        </a:p>
      </dgm:t>
    </dgm:pt>
    <dgm:pt modelId="{850F7110-5918-4FB9-AB14-9A87E3742D4C}" type="sibTrans" cxnId="{B428D4FF-84C2-427D-AB4F-6B051CF001BC}">
      <dgm:prSet/>
      <dgm:spPr/>
      <dgm:t>
        <a:bodyPr/>
        <a:lstStyle/>
        <a:p>
          <a:endParaRPr lang="nl-NL"/>
        </a:p>
      </dgm:t>
    </dgm:pt>
    <dgm:pt modelId="{7A2F6B07-D014-47D3-9118-1072941950ED}">
      <dgm:prSet phldrT="[Text]"/>
      <dgm:spPr/>
      <dgm:t>
        <a:bodyPr/>
        <a:lstStyle/>
        <a:p>
          <a:r>
            <a:rPr lang="nl-NL" dirty="0" err="1"/>
            <a:t>Justifications</a:t>
          </a:r>
          <a:r>
            <a:rPr lang="nl-NL" dirty="0"/>
            <a:t> des</a:t>
          </a:r>
        </a:p>
      </dgm:t>
    </dgm:pt>
    <dgm:pt modelId="{772978F4-9588-4DB9-A3B0-505D59E3DE80}" type="parTrans" cxnId="{72EE503E-A964-42AE-B623-4E36A858E818}">
      <dgm:prSet/>
      <dgm:spPr/>
      <dgm:t>
        <a:bodyPr/>
        <a:lstStyle/>
        <a:p>
          <a:endParaRPr lang="nl-NL"/>
        </a:p>
      </dgm:t>
    </dgm:pt>
    <dgm:pt modelId="{C310EED5-0244-4EDD-AD26-34B23F6CD305}" type="sibTrans" cxnId="{72EE503E-A964-42AE-B623-4E36A858E818}">
      <dgm:prSet/>
      <dgm:spPr/>
      <dgm:t>
        <a:bodyPr/>
        <a:lstStyle/>
        <a:p>
          <a:endParaRPr lang="nl-NL"/>
        </a:p>
      </dgm:t>
    </dgm:pt>
    <dgm:pt modelId="{D8F8CA00-19C4-4B79-B728-37E6F2A8FE93}">
      <dgm:prSet phldrT="[Text]"/>
      <dgm:spPr/>
      <dgm:t>
        <a:bodyPr/>
        <a:lstStyle/>
        <a:p>
          <a:r>
            <a:rPr lang="nl-NL" dirty="0"/>
            <a:t>3</a:t>
          </a:r>
        </a:p>
      </dgm:t>
    </dgm:pt>
    <dgm:pt modelId="{8258BD84-6DA9-4BA3-BEE9-4B8FE52A917F}" type="parTrans" cxnId="{AA393906-5C31-4F1F-BC31-B6A39E5C5E37}">
      <dgm:prSet/>
      <dgm:spPr/>
      <dgm:t>
        <a:bodyPr/>
        <a:lstStyle/>
        <a:p>
          <a:endParaRPr lang="nl-NL"/>
        </a:p>
      </dgm:t>
    </dgm:pt>
    <dgm:pt modelId="{025B75D3-0BBC-4397-8A1F-DB1711007665}" type="sibTrans" cxnId="{AA393906-5C31-4F1F-BC31-B6A39E5C5E37}">
      <dgm:prSet/>
      <dgm:spPr/>
      <dgm:t>
        <a:bodyPr/>
        <a:lstStyle/>
        <a:p>
          <a:endParaRPr lang="nl-NL"/>
        </a:p>
      </dgm:t>
    </dgm:pt>
    <dgm:pt modelId="{928FBBD8-9ADF-4448-A482-8CEC1D31E15E}">
      <dgm:prSet phldrT="[Text]"/>
      <dgm:spPr/>
      <dgm:t>
        <a:bodyPr/>
        <a:lstStyle/>
        <a:p>
          <a:r>
            <a:rPr lang="nl-NL" dirty="0" smtClean="0"/>
            <a:t>aptitude</a:t>
          </a:r>
          <a:endParaRPr lang="nl-NL" dirty="0"/>
        </a:p>
      </dgm:t>
    </dgm:pt>
    <dgm:pt modelId="{966B654E-103F-49F0-B940-6987F2A223F1}" type="parTrans" cxnId="{F2461F42-7A23-49D3-967C-6C4C2E5C98EC}">
      <dgm:prSet/>
      <dgm:spPr/>
      <dgm:t>
        <a:bodyPr/>
        <a:lstStyle/>
        <a:p>
          <a:endParaRPr lang="nl-NL"/>
        </a:p>
      </dgm:t>
    </dgm:pt>
    <dgm:pt modelId="{0614C205-4C5A-467E-9C18-6C7319F6EBA0}" type="sibTrans" cxnId="{F2461F42-7A23-49D3-967C-6C4C2E5C98EC}">
      <dgm:prSet/>
      <dgm:spPr/>
      <dgm:t>
        <a:bodyPr/>
        <a:lstStyle/>
        <a:p>
          <a:endParaRPr lang="nl-NL"/>
        </a:p>
      </dgm:t>
    </dgm:pt>
    <dgm:pt modelId="{95A200DA-23C6-4C1D-8707-241350123E12}">
      <dgm:prSet phldrT="[Text]"/>
      <dgm:spPr/>
      <dgm:t>
        <a:bodyPr/>
        <a:lstStyle/>
        <a:p>
          <a:r>
            <a:rPr lang="nl-NL" dirty="0">
              <a:solidFill>
                <a:srgbClr val="FF0000"/>
              </a:solidFill>
            </a:rPr>
            <a:t>mesures </a:t>
          </a:r>
          <a:r>
            <a:rPr lang="nl-NL" dirty="0" smtClean="0">
              <a:solidFill>
                <a:srgbClr val="FF0000"/>
              </a:solidFill>
            </a:rPr>
            <a:t>directement discriminatoires sur base de nationalité</a:t>
          </a:r>
          <a:endParaRPr lang="nl-NL" dirty="0">
            <a:solidFill>
              <a:srgbClr val="FF0000"/>
            </a:solidFill>
          </a:endParaRPr>
        </a:p>
      </dgm:t>
    </dgm:pt>
    <dgm:pt modelId="{5B645D3E-7191-43F7-861B-1B97EDBA14D4}" type="parTrans" cxnId="{C1952734-4702-4A6A-B793-7C96B8D71D78}">
      <dgm:prSet/>
      <dgm:spPr/>
      <dgm:t>
        <a:bodyPr/>
        <a:lstStyle/>
        <a:p>
          <a:endParaRPr lang="nl-NL"/>
        </a:p>
      </dgm:t>
    </dgm:pt>
    <dgm:pt modelId="{AE852F35-6AE2-40C4-99D3-BB76019B5F9F}" type="sibTrans" cxnId="{C1952734-4702-4A6A-B793-7C96B8D71D78}">
      <dgm:prSet/>
      <dgm:spPr/>
      <dgm:t>
        <a:bodyPr/>
        <a:lstStyle/>
        <a:p>
          <a:endParaRPr lang="nl-NL"/>
        </a:p>
      </dgm:t>
    </dgm:pt>
    <dgm:pt modelId="{6A8BAE1D-2569-478A-B534-5B6CE1368B70}">
      <dgm:prSet phldrT="[Text]"/>
      <dgm:spPr/>
      <dgm:t>
        <a:bodyPr/>
        <a:lstStyle/>
        <a:p>
          <a:r>
            <a:rPr lang="nl-NL" dirty="0"/>
            <a:t>mesures </a:t>
          </a:r>
          <a:r>
            <a:rPr lang="nl-NL" dirty="0" smtClean="0"/>
            <a:t>indirectement discriminatoires</a:t>
          </a:r>
          <a:endParaRPr lang="nl-NL" dirty="0"/>
        </a:p>
      </dgm:t>
    </dgm:pt>
    <dgm:pt modelId="{8D586117-29B7-4410-8E2E-3B5B26415C2A}" type="parTrans" cxnId="{BBE2E40E-511C-4661-8156-9C474CAFC2A5}">
      <dgm:prSet/>
      <dgm:spPr/>
      <dgm:t>
        <a:bodyPr/>
        <a:lstStyle/>
        <a:p>
          <a:endParaRPr lang="nl-NL"/>
        </a:p>
      </dgm:t>
    </dgm:pt>
    <dgm:pt modelId="{26F481EA-2053-45EC-86E4-74CA58E7AE67}" type="sibTrans" cxnId="{BBE2E40E-511C-4661-8156-9C474CAFC2A5}">
      <dgm:prSet/>
      <dgm:spPr/>
      <dgm:t>
        <a:bodyPr/>
        <a:lstStyle/>
        <a:p>
          <a:endParaRPr lang="nl-NL"/>
        </a:p>
      </dgm:t>
    </dgm:pt>
    <dgm:pt modelId="{4B19F2CD-DC4A-46A6-9735-54530305F249}">
      <dgm:prSet phldrT="[Text]"/>
      <dgm:spPr/>
      <dgm:t>
        <a:bodyPr/>
        <a:lstStyle/>
        <a:p>
          <a:r>
            <a:rPr lang="nl-NL" dirty="0" err="1"/>
            <a:t>mesures</a:t>
          </a:r>
          <a:r>
            <a:rPr lang="nl-NL" dirty="0"/>
            <a:t> </a:t>
          </a:r>
          <a:r>
            <a:rPr lang="nl-NL" dirty="0" err="1"/>
            <a:t>indistinctement</a:t>
          </a:r>
          <a:r>
            <a:rPr lang="nl-NL" dirty="0"/>
            <a:t> </a:t>
          </a:r>
          <a:r>
            <a:rPr lang="nl-NL" dirty="0" err="1"/>
            <a:t>applicables</a:t>
          </a:r>
          <a:endParaRPr lang="nl-NL" dirty="0"/>
        </a:p>
      </dgm:t>
    </dgm:pt>
    <dgm:pt modelId="{EA855CCA-21B5-4249-B4EC-65D9F23D6B73}" type="parTrans" cxnId="{252E8427-D172-4CDE-9AE6-50D054BDB949}">
      <dgm:prSet/>
      <dgm:spPr/>
      <dgm:t>
        <a:bodyPr/>
        <a:lstStyle/>
        <a:p>
          <a:endParaRPr lang="nl-NL"/>
        </a:p>
      </dgm:t>
    </dgm:pt>
    <dgm:pt modelId="{C67C9407-3DB5-4E42-8BEB-FF3D6A4E1613}" type="sibTrans" cxnId="{252E8427-D172-4CDE-9AE6-50D054BDB949}">
      <dgm:prSet/>
      <dgm:spPr/>
      <dgm:t>
        <a:bodyPr/>
        <a:lstStyle/>
        <a:p>
          <a:endParaRPr lang="nl-NL"/>
        </a:p>
      </dgm:t>
    </dgm:pt>
    <dgm:pt modelId="{2733964C-EC9D-4CF4-8482-4C33347DC474}">
      <dgm:prSet phldrT="[Text]"/>
      <dgm:spPr/>
      <dgm:t>
        <a:bodyPr/>
        <a:lstStyle/>
        <a:p>
          <a:r>
            <a:rPr lang="nl-NL" dirty="0" smtClean="0"/>
            <a:t>nécessité</a:t>
          </a:r>
          <a:endParaRPr lang="nl-NL" dirty="0"/>
        </a:p>
      </dgm:t>
    </dgm:pt>
    <dgm:pt modelId="{398189CC-C194-4F01-A4C2-D8EDAC42C309}" type="parTrans" cxnId="{2224F564-D859-4AB2-B27D-1F963717F666}">
      <dgm:prSet/>
      <dgm:spPr/>
      <dgm:t>
        <a:bodyPr/>
        <a:lstStyle/>
        <a:p>
          <a:endParaRPr lang="en-GB"/>
        </a:p>
      </dgm:t>
    </dgm:pt>
    <dgm:pt modelId="{A08A6312-3CB1-4E3B-BD2C-61F577C25DAB}" type="sibTrans" cxnId="{2224F564-D859-4AB2-B27D-1F963717F666}">
      <dgm:prSet/>
      <dgm:spPr/>
      <dgm:t>
        <a:bodyPr/>
        <a:lstStyle/>
        <a:p>
          <a:endParaRPr lang="en-GB"/>
        </a:p>
      </dgm:t>
    </dgm:pt>
    <dgm:pt modelId="{BFB9DECC-C828-4C9C-9AEF-9C24E404485D}" type="pres">
      <dgm:prSet presAssocID="{1D400ABE-3DED-468A-849F-442215EE8E19}" presName="linearFlow" presStyleCnt="0">
        <dgm:presLayoutVars>
          <dgm:dir/>
          <dgm:animLvl val="lvl"/>
          <dgm:resizeHandles val="exact"/>
        </dgm:presLayoutVars>
      </dgm:prSet>
      <dgm:spPr/>
      <dgm:t>
        <a:bodyPr/>
        <a:lstStyle/>
        <a:p>
          <a:endParaRPr lang="en-GB"/>
        </a:p>
      </dgm:t>
    </dgm:pt>
    <dgm:pt modelId="{9CF06778-C639-428C-A128-D03E71488598}" type="pres">
      <dgm:prSet presAssocID="{15B3947A-23F8-4CE9-B010-82A1A219EE31}" presName="composite" presStyleCnt="0"/>
      <dgm:spPr/>
    </dgm:pt>
    <dgm:pt modelId="{9AF949FA-8FC8-490C-A25D-7FF883D560BD}" type="pres">
      <dgm:prSet presAssocID="{15B3947A-23F8-4CE9-B010-82A1A219EE31}" presName="parentText" presStyleLbl="alignNode1" presStyleIdx="0" presStyleCnt="3">
        <dgm:presLayoutVars>
          <dgm:chMax val="1"/>
          <dgm:bulletEnabled val="1"/>
        </dgm:presLayoutVars>
      </dgm:prSet>
      <dgm:spPr/>
      <dgm:t>
        <a:bodyPr/>
        <a:lstStyle/>
        <a:p>
          <a:endParaRPr lang="en-GB"/>
        </a:p>
      </dgm:t>
    </dgm:pt>
    <dgm:pt modelId="{B32E9233-7044-48AB-894C-2ECFF49BEA31}" type="pres">
      <dgm:prSet presAssocID="{15B3947A-23F8-4CE9-B010-82A1A219EE31}" presName="descendantText" presStyleLbl="alignAcc1" presStyleIdx="0" presStyleCnt="3">
        <dgm:presLayoutVars>
          <dgm:bulletEnabled val="1"/>
        </dgm:presLayoutVars>
      </dgm:prSet>
      <dgm:spPr/>
      <dgm:t>
        <a:bodyPr/>
        <a:lstStyle/>
        <a:p>
          <a:endParaRPr lang="en-GB"/>
        </a:p>
      </dgm:t>
    </dgm:pt>
    <dgm:pt modelId="{174F5070-5A0B-4AB7-8388-63A8C5ADCA74}" type="pres">
      <dgm:prSet presAssocID="{B81BC79A-708A-4BC4-A7EA-AA0CA2A3ABF2}" presName="sp" presStyleCnt="0"/>
      <dgm:spPr/>
    </dgm:pt>
    <dgm:pt modelId="{73B4463E-9B98-47BE-96DC-CB959D648B4F}" type="pres">
      <dgm:prSet presAssocID="{7EDD8448-C877-4B4A-8FA9-D711FF3C4003}" presName="composite" presStyleCnt="0"/>
      <dgm:spPr/>
    </dgm:pt>
    <dgm:pt modelId="{A0D51A3C-1C73-4986-87DC-2039E7D374EA}" type="pres">
      <dgm:prSet presAssocID="{7EDD8448-C877-4B4A-8FA9-D711FF3C4003}" presName="parentText" presStyleLbl="alignNode1" presStyleIdx="1" presStyleCnt="3">
        <dgm:presLayoutVars>
          <dgm:chMax val="1"/>
          <dgm:bulletEnabled val="1"/>
        </dgm:presLayoutVars>
      </dgm:prSet>
      <dgm:spPr/>
      <dgm:t>
        <a:bodyPr/>
        <a:lstStyle/>
        <a:p>
          <a:endParaRPr lang="en-GB"/>
        </a:p>
      </dgm:t>
    </dgm:pt>
    <dgm:pt modelId="{34ED42D1-7811-4575-A3FF-2D2851876FC2}" type="pres">
      <dgm:prSet presAssocID="{7EDD8448-C877-4B4A-8FA9-D711FF3C4003}" presName="descendantText" presStyleLbl="alignAcc1" presStyleIdx="1" presStyleCnt="3">
        <dgm:presLayoutVars>
          <dgm:bulletEnabled val="1"/>
        </dgm:presLayoutVars>
      </dgm:prSet>
      <dgm:spPr/>
      <dgm:t>
        <a:bodyPr/>
        <a:lstStyle/>
        <a:p>
          <a:endParaRPr lang="en-GB"/>
        </a:p>
      </dgm:t>
    </dgm:pt>
    <dgm:pt modelId="{888F1D78-D4BF-41FE-8E98-9450ACACF582}" type="pres">
      <dgm:prSet presAssocID="{850F7110-5918-4FB9-AB14-9A87E3742D4C}" presName="sp" presStyleCnt="0"/>
      <dgm:spPr/>
    </dgm:pt>
    <dgm:pt modelId="{C21CDB42-36F0-424D-A216-5E17B1086574}" type="pres">
      <dgm:prSet presAssocID="{D8F8CA00-19C4-4B79-B728-37E6F2A8FE93}" presName="composite" presStyleCnt="0"/>
      <dgm:spPr/>
    </dgm:pt>
    <dgm:pt modelId="{568405FE-B7A9-4DF8-A30A-79DCBC7C85C0}" type="pres">
      <dgm:prSet presAssocID="{D8F8CA00-19C4-4B79-B728-37E6F2A8FE93}" presName="parentText" presStyleLbl="alignNode1" presStyleIdx="2" presStyleCnt="3">
        <dgm:presLayoutVars>
          <dgm:chMax val="1"/>
          <dgm:bulletEnabled val="1"/>
        </dgm:presLayoutVars>
      </dgm:prSet>
      <dgm:spPr/>
      <dgm:t>
        <a:bodyPr/>
        <a:lstStyle/>
        <a:p>
          <a:endParaRPr lang="en-GB"/>
        </a:p>
      </dgm:t>
    </dgm:pt>
    <dgm:pt modelId="{3259B450-EEF3-4BA8-83C4-7DFBBA5DB4B4}" type="pres">
      <dgm:prSet presAssocID="{D8F8CA00-19C4-4B79-B728-37E6F2A8FE93}" presName="descendantText" presStyleLbl="alignAcc1" presStyleIdx="2" presStyleCnt="3">
        <dgm:presLayoutVars>
          <dgm:bulletEnabled val="1"/>
        </dgm:presLayoutVars>
      </dgm:prSet>
      <dgm:spPr/>
      <dgm:t>
        <a:bodyPr/>
        <a:lstStyle/>
        <a:p>
          <a:endParaRPr lang="en-GB"/>
        </a:p>
      </dgm:t>
    </dgm:pt>
  </dgm:ptLst>
  <dgm:cxnLst>
    <dgm:cxn modelId="{E8237A9C-F446-43F9-B74C-820365D40F90}" type="presOf" srcId="{4B19F2CD-DC4A-46A6-9735-54530305F249}" destId="{34ED42D1-7811-4575-A3FF-2D2851876FC2}" srcOrd="0" destOrd="3" presId="urn:microsoft.com/office/officeart/2005/8/layout/chevron2"/>
    <dgm:cxn modelId="{C02C1CD7-BA8B-46BB-A559-61FC0D9495D4}" type="presOf" srcId="{928FBBD8-9ADF-4448-A482-8CEC1D31E15E}" destId="{3259B450-EEF3-4BA8-83C4-7DFBBA5DB4B4}" srcOrd="0" destOrd="0" presId="urn:microsoft.com/office/officeart/2005/8/layout/chevron2"/>
    <dgm:cxn modelId="{6D657F52-AA71-4563-BAE1-5DFA23873372}" type="presOf" srcId="{7EDD8448-C877-4B4A-8FA9-D711FF3C4003}" destId="{A0D51A3C-1C73-4986-87DC-2039E7D374EA}" srcOrd="0" destOrd="0" presId="urn:microsoft.com/office/officeart/2005/8/layout/chevron2"/>
    <dgm:cxn modelId="{3F570D91-805B-4233-B863-0E4F7B7715B2}" type="presOf" srcId="{7A2F6B07-D014-47D3-9118-1072941950ED}" destId="{34ED42D1-7811-4575-A3FF-2D2851876FC2}" srcOrd="0" destOrd="0" presId="urn:microsoft.com/office/officeart/2005/8/layout/chevron2"/>
    <dgm:cxn modelId="{AA393906-5C31-4F1F-BC31-B6A39E5C5E37}" srcId="{1D400ABE-3DED-468A-849F-442215EE8E19}" destId="{D8F8CA00-19C4-4B79-B728-37E6F2A8FE93}" srcOrd="2" destOrd="0" parTransId="{8258BD84-6DA9-4BA3-BEE9-4B8FE52A917F}" sibTransId="{025B75D3-0BBC-4397-8A1F-DB1711007665}"/>
    <dgm:cxn modelId="{252E8427-D172-4CDE-9AE6-50D054BDB949}" srcId="{7A2F6B07-D014-47D3-9118-1072941950ED}" destId="{4B19F2CD-DC4A-46A6-9735-54530305F249}" srcOrd="2" destOrd="0" parTransId="{EA855CCA-21B5-4249-B4EC-65D9F23D6B73}" sibTransId="{C67C9407-3DB5-4E42-8BEB-FF3D6A4E1613}"/>
    <dgm:cxn modelId="{EA0041CC-697E-4784-BB50-20E7400AFDDD}" srcId="{15B3947A-23F8-4CE9-B010-82A1A219EE31}" destId="{02718CA9-0550-40B2-B2CF-FCF9AC65AD4B}" srcOrd="0" destOrd="0" parTransId="{C4F79C40-0CE5-4A89-9D1A-A2D69CFDDB8A}" sibTransId="{DA194ED7-E1BB-41CB-AE0A-87E53328D445}"/>
    <dgm:cxn modelId="{4EB4B4E8-3810-4B60-AD24-D08E317C5B08}" srcId="{1D400ABE-3DED-468A-849F-442215EE8E19}" destId="{15B3947A-23F8-4CE9-B010-82A1A219EE31}" srcOrd="0" destOrd="0" parTransId="{14A8FFDB-5534-429F-9286-31E04D790FDC}" sibTransId="{B81BC79A-708A-4BC4-A7EA-AA0CA2A3ABF2}"/>
    <dgm:cxn modelId="{B428D4FF-84C2-427D-AB4F-6B051CF001BC}" srcId="{1D400ABE-3DED-468A-849F-442215EE8E19}" destId="{7EDD8448-C877-4B4A-8FA9-D711FF3C4003}" srcOrd="1" destOrd="0" parTransId="{2479F01C-C76C-4076-9661-EED1B9AAFC90}" sibTransId="{850F7110-5918-4FB9-AB14-9A87E3742D4C}"/>
    <dgm:cxn modelId="{69066C0D-B87E-43B7-892B-F8C6858EBD0F}" type="presOf" srcId="{1D400ABE-3DED-468A-849F-442215EE8E19}" destId="{BFB9DECC-C828-4C9C-9AEF-9C24E404485D}" srcOrd="0" destOrd="0" presId="urn:microsoft.com/office/officeart/2005/8/layout/chevron2"/>
    <dgm:cxn modelId="{C1952734-4702-4A6A-B793-7C96B8D71D78}" srcId="{7A2F6B07-D014-47D3-9118-1072941950ED}" destId="{95A200DA-23C6-4C1D-8707-241350123E12}" srcOrd="0" destOrd="0" parTransId="{5B645D3E-7191-43F7-861B-1B97EDBA14D4}" sibTransId="{AE852F35-6AE2-40C4-99D3-BB76019B5F9F}"/>
    <dgm:cxn modelId="{A0B15D59-0377-45D8-B570-1D9A402C4B71}" type="presOf" srcId="{02718CA9-0550-40B2-B2CF-FCF9AC65AD4B}" destId="{B32E9233-7044-48AB-894C-2ECFF49BEA31}" srcOrd="0" destOrd="0" presId="urn:microsoft.com/office/officeart/2005/8/layout/chevron2"/>
    <dgm:cxn modelId="{40A55F94-82F3-4C64-B8DB-62943219145E}" type="presOf" srcId="{6A8BAE1D-2569-478A-B534-5B6CE1368B70}" destId="{34ED42D1-7811-4575-A3FF-2D2851876FC2}" srcOrd="0" destOrd="2" presId="urn:microsoft.com/office/officeart/2005/8/layout/chevron2"/>
    <dgm:cxn modelId="{39921A4A-5381-4FFC-BFC5-CA2340C4710F}" type="presOf" srcId="{15B3947A-23F8-4CE9-B010-82A1A219EE31}" destId="{9AF949FA-8FC8-490C-A25D-7FF883D560BD}" srcOrd="0" destOrd="0" presId="urn:microsoft.com/office/officeart/2005/8/layout/chevron2"/>
    <dgm:cxn modelId="{F2461F42-7A23-49D3-967C-6C4C2E5C98EC}" srcId="{D8F8CA00-19C4-4B79-B728-37E6F2A8FE93}" destId="{928FBBD8-9ADF-4448-A482-8CEC1D31E15E}" srcOrd="0" destOrd="0" parTransId="{966B654E-103F-49F0-B940-6987F2A223F1}" sibTransId="{0614C205-4C5A-467E-9C18-6C7319F6EBA0}"/>
    <dgm:cxn modelId="{72EE503E-A964-42AE-B623-4E36A858E818}" srcId="{7EDD8448-C877-4B4A-8FA9-D711FF3C4003}" destId="{7A2F6B07-D014-47D3-9118-1072941950ED}" srcOrd="0" destOrd="0" parTransId="{772978F4-9588-4DB9-A3B0-505D59E3DE80}" sibTransId="{C310EED5-0244-4EDD-AD26-34B23F6CD305}"/>
    <dgm:cxn modelId="{E305E505-98B5-461E-8686-38F2E25593C8}" type="presOf" srcId="{6A813B52-EAD2-41AE-8C2E-0678DBB6FD84}" destId="{B32E9233-7044-48AB-894C-2ECFF49BEA31}" srcOrd="0" destOrd="1" presId="urn:microsoft.com/office/officeart/2005/8/layout/chevron2"/>
    <dgm:cxn modelId="{EF5CEA45-1BC4-49F5-B86D-453CD3598A4F}" srcId="{15B3947A-23F8-4CE9-B010-82A1A219EE31}" destId="{6A813B52-EAD2-41AE-8C2E-0678DBB6FD84}" srcOrd="1" destOrd="0" parTransId="{5CC89ED8-FE8D-43A2-8DB0-3572E9EC6064}" sibTransId="{8E5659EC-9BF4-4D58-95F2-2F604075B738}"/>
    <dgm:cxn modelId="{C8E57FCA-676E-40F5-B0C8-9DFE25ED81BC}" type="presOf" srcId="{2733964C-EC9D-4CF4-8482-4C33347DC474}" destId="{3259B450-EEF3-4BA8-83C4-7DFBBA5DB4B4}" srcOrd="0" destOrd="1" presId="urn:microsoft.com/office/officeart/2005/8/layout/chevron2"/>
    <dgm:cxn modelId="{07A56FAD-8442-4A7D-B01D-EBE4A916F5C8}" type="presOf" srcId="{95A200DA-23C6-4C1D-8707-241350123E12}" destId="{34ED42D1-7811-4575-A3FF-2D2851876FC2}" srcOrd="0" destOrd="1" presId="urn:microsoft.com/office/officeart/2005/8/layout/chevron2"/>
    <dgm:cxn modelId="{2224F564-D859-4AB2-B27D-1F963717F666}" srcId="{D8F8CA00-19C4-4B79-B728-37E6F2A8FE93}" destId="{2733964C-EC9D-4CF4-8482-4C33347DC474}" srcOrd="1" destOrd="0" parTransId="{398189CC-C194-4F01-A4C2-D8EDAC42C309}" sibTransId="{A08A6312-3CB1-4E3B-BD2C-61F577C25DAB}"/>
    <dgm:cxn modelId="{D7428AB6-5F09-4859-AA35-70F15ADAF6E5}" type="presOf" srcId="{D8F8CA00-19C4-4B79-B728-37E6F2A8FE93}" destId="{568405FE-B7A9-4DF8-A30A-79DCBC7C85C0}" srcOrd="0" destOrd="0" presId="urn:microsoft.com/office/officeart/2005/8/layout/chevron2"/>
    <dgm:cxn modelId="{BBE2E40E-511C-4661-8156-9C474CAFC2A5}" srcId="{7A2F6B07-D014-47D3-9118-1072941950ED}" destId="{6A8BAE1D-2569-478A-B534-5B6CE1368B70}" srcOrd="1" destOrd="0" parTransId="{8D586117-29B7-4410-8E2E-3B5B26415C2A}" sibTransId="{26F481EA-2053-45EC-86E4-74CA58E7AE67}"/>
    <dgm:cxn modelId="{013560EC-891F-4D79-B379-B92C53FEA0BE}" type="presParOf" srcId="{BFB9DECC-C828-4C9C-9AEF-9C24E404485D}" destId="{9CF06778-C639-428C-A128-D03E71488598}" srcOrd="0" destOrd="0" presId="urn:microsoft.com/office/officeart/2005/8/layout/chevron2"/>
    <dgm:cxn modelId="{8F2077D4-DDCA-4EED-A338-2B2D24FE4AD5}" type="presParOf" srcId="{9CF06778-C639-428C-A128-D03E71488598}" destId="{9AF949FA-8FC8-490C-A25D-7FF883D560BD}" srcOrd="0" destOrd="0" presId="urn:microsoft.com/office/officeart/2005/8/layout/chevron2"/>
    <dgm:cxn modelId="{3DAEF064-5729-41B7-AB1C-1C3FF587F4EE}" type="presParOf" srcId="{9CF06778-C639-428C-A128-D03E71488598}" destId="{B32E9233-7044-48AB-894C-2ECFF49BEA31}" srcOrd="1" destOrd="0" presId="urn:microsoft.com/office/officeart/2005/8/layout/chevron2"/>
    <dgm:cxn modelId="{8A220516-6DD8-4165-8876-377C28A8775A}" type="presParOf" srcId="{BFB9DECC-C828-4C9C-9AEF-9C24E404485D}" destId="{174F5070-5A0B-4AB7-8388-63A8C5ADCA74}" srcOrd="1" destOrd="0" presId="urn:microsoft.com/office/officeart/2005/8/layout/chevron2"/>
    <dgm:cxn modelId="{DFCCBEAB-A652-4559-8911-4687C50EA4B3}" type="presParOf" srcId="{BFB9DECC-C828-4C9C-9AEF-9C24E404485D}" destId="{73B4463E-9B98-47BE-96DC-CB959D648B4F}" srcOrd="2" destOrd="0" presId="urn:microsoft.com/office/officeart/2005/8/layout/chevron2"/>
    <dgm:cxn modelId="{1C6CF278-E00B-4BE1-9A5A-7612EBD09A95}" type="presParOf" srcId="{73B4463E-9B98-47BE-96DC-CB959D648B4F}" destId="{A0D51A3C-1C73-4986-87DC-2039E7D374EA}" srcOrd="0" destOrd="0" presId="urn:microsoft.com/office/officeart/2005/8/layout/chevron2"/>
    <dgm:cxn modelId="{5C382090-111E-4B93-9D5F-E60764D9720B}" type="presParOf" srcId="{73B4463E-9B98-47BE-96DC-CB959D648B4F}" destId="{34ED42D1-7811-4575-A3FF-2D2851876FC2}" srcOrd="1" destOrd="0" presId="urn:microsoft.com/office/officeart/2005/8/layout/chevron2"/>
    <dgm:cxn modelId="{7681D851-0F11-4E93-A465-98B2C230D350}" type="presParOf" srcId="{BFB9DECC-C828-4C9C-9AEF-9C24E404485D}" destId="{888F1D78-D4BF-41FE-8E98-9450ACACF582}" srcOrd="3" destOrd="0" presId="urn:microsoft.com/office/officeart/2005/8/layout/chevron2"/>
    <dgm:cxn modelId="{A749B9E0-9397-4C94-A886-C6B6DBEFD593}" type="presParOf" srcId="{BFB9DECC-C828-4C9C-9AEF-9C24E404485D}" destId="{C21CDB42-36F0-424D-A216-5E17B1086574}" srcOrd="4" destOrd="0" presId="urn:microsoft.com/office/officeart/2005/8/layout/chevron2"/>
    <dgm:cxn modelId="{06672BAD-9CA0-4D89-A8F2-8EAC4284A053}" type="presParOf" srcId="{C21CDB42-36F0-424D-A216-5E17B1086574}" destId="{568405FE-B7A9-4DF8-A30A-79DCBC7C85C0}" srcOrd="0" destOrd="0" presId="urn:microsoft.com/office/officeart/2005/8/layout/chevron2"/>
    <dgm:cxn modelId="{B83E7BBA-5DB3-4098-940B-BDCDD7A472B2}" type="presParOf" srcId="{C21CDB42-36F0-424D-A216-5E17B1086574}" destId="{3259B450-EEF3-4BA8-83C4-7DFBBA5DB4B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C901A2-D2AD-44E1-8EA9-24B21EF4E54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C8C99BEA-CF0A-4FCD-83D7-FB374D45CBF3}">
      <dgm:prSet phldrT="[Text]"/>
      <dgm:spPr/>
      <dgm:t>
        <a:bodyPr/>
        <a:lstStyle/>
        <a:p>
          <a:r>
            <a:rPr lang="nl-NL" dirty="0"/>
            <a:t>1</a:t>
          </a:r>
        </a:p>
      </dgm:t>
    </dgm:pt>
    <dgm:pt modelId="{130A8F8B-71CA-49B3-92D0-5725317B051B}" type="parTrans" cxnId="{832AC5AE-819D-4E7E-9C85-8543F7BA877B}">
      <dgm:prSet/>
      <dgm:spPr/>
      <dgm:t>
        <a:bodyPr/>
        <a:lstStyle/>
        <a:p>
          <a:endParaRPr lang="nl-NL"/>
        </a:p>
      </dgm:t>
    </dgm:pt>
    <dgm:pt modelId="{5C22A647-CAA8-44A0-862B-51157A28E502}" type="sibTrans" cxnId="{832AC5AE-819D-4E7E-9C85-8543F7BA877B}">
      <dgm:prSet/>
      <dgm:spPr/>
      <dgm:t>
        <a:bodyPr/>
        <a:lstStyle/>
        <a:p>
          <a:endParaRPr lang="nl-NL"/>
        </a:p>
      </dgm:t>
    </dgm:pt>
    <dgm:pt modelId="{143F033B-0A7B-4931-8878-CB41A96EE537}">
      <dgm:prSet phldrT="[Text]"/>
      <dgm:spPr/>
      <dgm:t>
        <a:bodyPr/>
        <a:lstStyle/>
        <a:p>
          <a:r>
            <a:rPr lang="nl-NL" dirty="0" err="1"/>
            <a:t>Liste</a:t>
          </a:r>
          <a:r>
            <a:rPr lang="nl-NL" dirty="0"/>
            <a:t> </a:t>
          </a:r>
          <a:r>
            <a:rPr lang="nl-NL" dirty="0" err="1"/>
            <a:t>ouverte</a:t>
          </a:r>
          <a:endParaRPr lang="nl-NL" dirty="0"/>
        </a:p>
      </dgm:t>
    </dgm:pt>
    <dgm:pt modelId="{F489D86F-E6D2-42E9-B5D2-282F62A0EC13}" type="parTrans" cxnId="{91CF29E6-5C77-48E1-9401-11862BAF3A56}">
      <dgm:prSet/>
      <dgm:spPr/>
      <dgm:t>
        <a:bodyPr/>
        <a:lstStyle/>
        <a:p>
          <a:endParaRPr lang="nl-NL"/>
        </a:p>
      </dgm:t>
    </dgm:pt>
    <dgm:pt modelId="{3ED1E358-D662-44BD-8A36-616A63B56CD4}" type="sibTrans" cxnId="{91CF29E6-5C77-48E1-9401-11862BAF3A56}">
      <dgm:prSet/>
      <dgm:spPr/>
      <dgm:t>
        <a:bodyPr/>
        <a:lstStyle/>
        <a:p>
          <a:endParaRPr lang="nl-NL"/>
        </a:p>
      </dgm:t>
    </dgm:pt>
    <dgm:pt modelId="{2BD7DBED-9979-416C-9C7A-DCD4D6E4CF35}">
      <dgm:prSet phldrT="[Text]"/>
      <dgm:spPr/>
      <dgm:t>
        <a:bodyPr/>
        <a:lstStyle/>
        <a:p>
          <a:r>
            <a:rPr lang="nl-NL" dirty="0" err="1"/>
            <a:t>Intérêt</a:t>
          </a:r>
          <a:r>
            <a:rPr lang="nl-NL" dirty="0"/>
            <a:t> </a:t>
          </a:r>
          <a:r>
            <a:rPr lang="nl-NL" dirty="0" err="1"/>
            <a:t>général</a:t>
          </a:r>
          <a:endParaRPr lang="nl-NL" dirty="0"/>
        </a:p>
      </dgm:t>
    </dgm:pt>
    <dgm:pt modelId="{C70327D4-6474-426F-934D-03957B50F938}" type="parTrans" cxnId="{D1E9F09F-5C57-4F31-A66A-8617D65380D2}">
      <dgm:prSet/>
      <dgm:spPr/>
      <dgm:t>
        <a:bodyPr/>
        <a:lstStyle/>
        <a:p>
          <a:endParaRPr lang="nl-NL"/>
        </a:p>
      </dgm:t>
    </dgm:pt>
    <dgm:pt modelId="{457DD362-0978-4890-8C18-694640B33E24}" type="sibTrans" cxnId="{D1E9F09F-5C57-4F31-A66A-8617D65380D2}">
      <dgm:prSet/>
      <dgm:spPr/>
      <dgm:t>
        <a:bodyPr/>
        <a:lstStyle/>
        <a:p>
          <a:endParaRPr lang="nl-NL"/>
        </a:p>
      </dgm:t>
    </dgm:pt>
    <dgm:pt modelId="{1663C9DA-E8AF-4C16-B38B-9A4287434BB9}">
      <dgm:prSet phldrT="[Text]"/>
      <dgm:spPr/>
      <dgm:t>
        <a:bodyPr/>
        <a:lstStyle/>
        <a:p>
          <a:r>
            <a:rPr lang="nl-NL" dirty="0"/>
            <a:t>2</a:t>
          </a:r>
        </a:p>
      </dgm:t>
    </dgm:pt>
    <dgm:pt modelId="{219A8670-DD79-4FB3-BDB5-3D038B2B44B5}" type="parTrans" cxnId="{C17254BF-0FB5-4C39-A605-3AD50437F3F2}">
      <dgm:prSet/>
      <dgm:spPr/>
      <dgm:t>
        <a:bodyPr/>
        <a:lstStyle/>
        <a:p>
          <a:endParaRPr lang="nl-NL"/>
        </a:p>
      </dgm:t>
    </dgm:pt>
    <dgm:pt modelId="{90F5F912-FBCD-42F3-8FF2-83FDC36675F8}" type="sibTrans" cxnId="{C17254BF-0FB5-4C39-A605-3AD50437F3F2}">
      <dgm:prSet/>
      <dgm:spPr/>
      <dgm:t>
        <a:bodyPr/>
        <a:lstStyle/>
        <a:p>
          <a:endParaRPr lang="nl-NL"/>
        </a:p>
      </dgm:t>
    </dgm:pt>
    <dgm:pt modelId="{750B839C-0136-4A20-B69D-D7518CCFA5E4}">
      <dgm:prSet phldrT="[Text]"/>
      <dgm:spPr/>
      <dgm:t>
        <a:bodyPr/>
        <a:lstStyle/>
        <a:p>
          <a:r>
            <a:rPr lang="nl-NL" dirty="0" err="1"/>
            <a:t>Justifications</a:t>
          </a:r>
          <a:r>
            <a:rPr lang="nl-NL" dirty="0"/>
            <a:t> des</a:t>
          </a:r>
        </a:p>
      </dgm:t>
    </dgm:pt>
    <dgm:pt modelId="{63C83A6D-DD7B-463C-AAC8-C09EC982BEB0}" type="parTrans" cxnId="{3BAA0A0B-35E0-4DAF-9CC6-5EAB99E928D3}">
      <dgm:prSet/>
      <dgm:spPr/>
      <dgm:t>
        <a:bodyPr/>
        <a:lstStyle/>
        <a:p>
          <a:endParaRPr lang="nl-NL"/>
        </a:p>
      </dgm:t>
    </dgm:pt>
    <dgm:pt modelId="{DF77597D-07B4-420C-9DE3-A4042A082F73}" type="sibTrans" cxnId="{3BAA0A0B-35E0-4DAF-9CC6-5EAB99E928D3}">
      <dgm:prSet/>
      <dgm:spPr/>
      <dgm:t>
        <a:bodyPr/>
        <a:lstStyle/>
        <a:p>
          <a:endParaRPr lang="nl-NL"/>
        </a:p>
      </dgm:t>
    </dgm:pt>
    <dgm:pt modelId="{E13D12BA-AAC5-48F9-ABB6-0B7284EEE28A}">
      <dgm:prSet phldrT="[Text]"/>
      <dgm:spPr/>
      <dgm:t>
        <a:bodyPr/>
        <a:lstStyle/>
        <a:p>
          <a:r>
            <a:rPr lang="nl-NL" dirty="0"/>
            <a:t>3</a:t>
          </a:r>
        </a:p>
      </dgm:t>
    </dgm:pt>
    <dgm:pt modelId="{EA943C10-540D-4418-9E2D-1EF3C99EF534}" type="parTrans" cxnId="{A3FF2643-0095-422E-9144-D05876B71162}">
      <dgm:prSet/>
      <dgm:spPr/>
      <dgm:t>
        <a:bodyPr/>
        <a:lstStyle/>
        <a:p>
          <a:endParaRPr lang="nl-NL"/>
        </a:p>
      </dgm:t>
    </dgm:pt>
    <dgm:pt modelId="{F41937FF-23A1-40C7-B582-CD1F86FA964D}" type="sibTrans" cxnId="{A3FF2643-0095-422E-9144-D05876B71162}">
      <dgm:prSet/>
      <dgm:spPr/>
      <dgm:t>
        <a:bodyPr/>
        <a:lstStyle/>
        <a:p>
          <a:endParaRPr lang="nl-NL"/>
        </a:p>
      </dgm:t>
    </dgm:pt>
    <dgm:pt modelId="{C7F5A010-26BE-418D-8010-5C17E2CD2E08}">
      <dgm:prSet phldrT="[Text]"/>
      <dgm:spPr/>
      <dgm:t>
        <a:bodyPr/>
        <a:lstStyle/>
        <a:p>
          <a:r>
            <a:rPr lang="nl-NL" dirty="0" smtClean="0"/>
            <a:t>aptitude</a:t>
          </a:r>
          <a:endParaRPr lang="nl-NL" dirty="0"/>
        </a:p>
      </dgm:t>
    </dgm:pt>
    <dgm:pt modelId="{16971C52-9D86-4EFE-82E3-4C8352030170}" type="parTrans" cxnId="{6FFF4B17-82B6-464B-9EAA-AEE21EDDFB93}">
      <dgm:prSet/>
      <dgm:spPr/>
      <dgm:t>
        <a:bodyPr/>
        <a:lstStyle/>
        <a:p>
          <a:endParaRPr lang="nl-NL"/>
        </a:p>
      </dgm:t>
    </dgm:pt>
    <dgm:pt modelId="{0CB3180E-8B8F-489B-AE81-4D34654EA12C}" type="sibTrans" cxnId="{6FFF4B17-82B6-464B-9EAA-AEE21EDDFB93}">
      <dgm:prSet/>
      <dgm:spPr/>
      <dgm:t>
        <a:bodyPr/>
        <a:lstStyle/>
        <a:p>
          <a:endParaRPr lang="nl-NL"/>
        </a:p>
      </dgm:t>
    </dgm:pt>
    <dgm:pt modelId="{F05017EF-9F5F-4C19-A228-C5840B750416}">
      <dgm:prSet/>
      <dgm:spPr/>
      <dgm:t>
        <a:bodyPr/>
        <a:lstStyle/>
        <a:p>
          <a:r>
            <a:rPr lang="nl-NL" dirty="0" err="1"/>
            <a:t>mesures</a:t>
          </a:r>
          <a:r>
            <a:rPr lang="nl-NL" dirty="0"/>
            <a:t> </a:t>
          </a:r>
          <a:r>
            <a:rPr lang="nl-NL" dirty="0" err="1"/>
            <a:t>ayant</a:t>
          </a:r>
          <a:r>
            <a:rPr lang="nl-NL" dirty="0"/>
            <a:t> </a:t>
          </a:r>
          <a:r>
            <a:rPr lang="nl-NL" dirty="0" err="1"/>
            <a:t>un</a:t>
          </a:r>
          <a:r>
            <a:rPr lang="nl-NL" dirty="0"/>
            <a:t> effet discriminatoire</a:t>
          </a:r>
        </a:p>
      </dgm:t>
    </dgm:pt>
    <dgm:pt modelId="{F06FE79A-93CB-4F2D-AF8C-C1D0BA6CF16C}" type="parTrans" cxnId="{3F200204-EFC0-4DEC-B51A-392622F35576}">
      <dgm:prSet/>
      <dgm:spPr/>
      <dgm:t>
        <a:bodyPr/>
        <a:lstStyle/>
        <a:p>
          <a:endParaRPr lang="nl-NL"/>
        </a:p>
      </dgm:t>
    </dgm:pt>
    <dgm:pt modelId="{BE0293AE-5D1B-4D37-B65D-AD8053EB0EE3}" type="sibTrans" cxnId="{3F200204-EFC0-4DEC-B51A-392622F35576}">
      <dgm:prSet/>
      <dgm:spPr/>
      <dgm:t>
        <a:bodyPr/>
        <a:lstStyle/>
        <a:p>
          <a:endParaRPr lang="nl-NL"/>
        </a:p>
      </dgm:t>
    </dgm:pt>
    <dgm:pt modelId="{5A232063-3A1A-4798-A580-0D63DDF7F37D}">
      <dgm:prSet/>
      <dgm:spPr/>
      <dgm:t>
        <a:bodyPr/>
        <a:lstStyle/>
        <a:p>
          <a:r>
            <a:rPr lang="nl-NL" dirty="0" err="1"/>
            <a:t>mesures</a:t>
          </a:r>
          <a:r>
            <a:rPr lang="nl-NL" dirty="0"/>
            <a:t> </a:t>
          </a:r>
          <a:r>
            <a:rPr lang="nl-NL" dirty="0" err="1"/>
            <a:t>indistinctement</a:t>
          </a:r>
          <a:r>
            <a:rPr lang="nl-NL" dirty="0"/>
            <a:t> </a:t>
          </a:r>
          <a:r>
            <a:rPr lang="nl-NL" dirty="0" err="1"/>
            <a:t>applicables</a:t>
          </a:r>
          <a:endParaRPr lang="nl-NL" dirty="0"/>
        </a:p>
      </dgm:t>
    </dgm:pt>
    <dgm:pt modelId="{35C9D354-1861-4B9E-9B2F-C2F0F1F16BD6}" type="parTrans" cxnId="{F4140031-B252-4583-8570-2900AA4D41A5}">
      <dgm:prSet/>
      <dgm:spPr/>
      <dgm:t>
        <a:bodyPr/>
        <a:lstStyle/>
        <a:p>
          <a:endParaRPr lang="en-GB"/>
        </a:p>
      </dgm:t>
    </dgm:pt>
    <dgm:pt modelId="{32EADB83-67B9-4DC2-80FB-30EB68E3B533}" type="sibTrans" cxnId="{F4140031-B252-4583-8570-2900AA4D41A5}">
      <dgm:prSet/>
      <dgm:spPr/>
      <dgm:t>
        <a:bodyPr/>
        <a:lstStyle/>
        <a:p>
          <a:endParaRPr lang="en-GB"/>
        </a:p>
      </dgm:t>
    </dgm:pt>
    <dgm:pt modelId="{7A57684F-170A-4479-937E-E5A9622A71D6}">
      <dgm:prSet phldrT="[Text]"/>
      <dgm:spPr/>
      <dgm:t>
        <a:bodyPr/>
        <a:lstStyle/>
        <a:p>
          <a:r>
            <a:rPr lang="nl-NL" dirty="0" smtClean="0"/>
            <a:t>nécessité</a:t>
          </a:r>
          <a:endParaRPr lang="nl-NL" dirty="0"/>
        </a:p>
      </dgm:t>
    </dgm:pt>
    <dgm:pt modelId="{3419B239-71AC-4F82-BEB0-628FD2059744}" type="parTrans" cxnId="{3683587F-314B-465C-B78C-D32C82001F7D}">
      <dgm:prSet/>
      <dgm:spPr/>
      <dgm:t>
        <a:bodyPr/>
        <a:lstStyle/>
        <a:p>
          <a:endParaRPr lang="en-GB"/>
        </a:p>
      </dgm:t>
    </dgm:pt>
    <dgm:pt modelId="{A961EB3F-1B8E-4F0B-8FB0-2E30B90AEC1A}" type="sibTrans" cxnId="{3683587F-314B-465C-B78C-D32C82001F7D}">
      <dgm:prSet/>
      <dgm:spPr/>
      <dgm:t>
        <a:bodyPr/>
        <a:lstStyle/>
        <a:p>
          <a:endParaRPr lang="en-GB"/>
        </a:p>
      </dgm:t>
    </dgm:pt>
    <dgm:pt modelId="{C213594B-1CA8-4DE3-B9A8-900B4353E6E2}" type="pres">
      <dgm:prSet presAssocID="{54C901A2-D2AD-44E1-8EA9-24B21EF4E54B}" presName="linearFlow" presStyleCnt="0">
        <dgm:presLayoutVars>
          <dgm:dir/>
          <dgm:animLvl val="lvl"/>
          <dgm:resizeHandles val="exact"/>
        </dgm:presLayoutVars>
      </dgm:prSet>
      <dgm:spPr/>
      <dgm:t>
        <a:bodyPr/>
        <a:lstStyle/>
        <a:p>
          <a:endParaRPr lang="en-GB"/>
        </a:p>
      </dgm:t>
    </dgm:pt>
    <dgm:pt modelId="{757EC938-1F8B-4B4D-BE7F-CADE29F61BB4}" type="pres">
      <dgm:prSet presAssocID="{C8C99BEA-CF0A-4FCD-83D7-FB374D45CBF3}" presName="composite" presStyleCnt="0"/>
      <dgm:spPr/>
    </dgm:pt>
    <dgm:pt modelId="{675435ED-DE3E-447B-B436-4CE8C3CCAC91}" type="pres">
      <dgm:prSet presAssocID="{C8C99BEA-CF0A-4FCD-83D7-FB374D45CBF3}" presName="parentText" presStyleLbl="alignNode1" presStyleIdx="0" presStyleCnt="3">
        <dgm:presLayoutVars>
          <dgm:chMax val="1"/>
          <dgm:bulletEnabled val="1"/>
        </dgm:presLayoutVars>
      </dgm:prSet>
      <dgm:spPr/>
      <dgm:t>
        <a:bodyPr/>
        <a:lstStyle/>
        <a:p>
          <a:endParaRPr lang="en-GB"/>
        </a:p>
      </dgm:t>
    </dgm:pt>
    <dgm:pt modelId="{E2814257-1B9F-4A8F-A379-1A623FE5DAE8}" type="pres">
      <dgm:prSet presAssocID="{C8C99BEA-CF0A-4FCD-83D7-FB374D45CBF3}" presName="descendantText" presStyleLbl="alignAcc1" presStyleIdx="0" presStyleCnt="3">
        <dgm:presLayoutVars>
          <dgm:bulletEnabled val="1"/>
        </dgm:presLayoutVars>
      </dgm:prSet>
      <dgm:spPr/>
      <dgm:t>
        <a:bodyPr/>
        <a:lstStyle/>
        <a:p>
          <a:endParaRPr lang="en-GB"/>
        </a:p>
      </dgm:t>
    </dgm:pt>
    <dgm:pt modelId="{89243FC5-07A5-47C5-B9EF-C1FE78390A83}" type="pres">
      <dgm:prSet presAssocID="{5C22A647-CAA8-44A0-862B-51157A28E502}" presName="sp" presStyleCnt="0"/>
      <dgm:spPr/>
    </dgm:pt>
    <dgm:pt modelId="{56974E58-5656-4A9E-A3C1-C04159B3C400}" type="pres">
      <dgm:prSet presAssocID="{1663C9DA-E8AF-4C16-B38B-9A4287434BB9}" presName="composite" presStyleCnt="0"/>
      <dgm:spPr/>
    </dgm:pt>
    <dgm:pt modelId="{DA35FF5D-73D9-46B9-BAAA-3A7B0DA8FBEF}" type="pres">
      <dgm:prSet presAssocID="{1663C9DA-E8AF-4C16-B38B-9A4287434BB9}" presName="parentText" presStyleLbl="alignNode1" presStyleIdx="1" presStyleCnt="3">
        <dgm:presLayoutVars>
          <dgm:chMax val="1"/>
          <dgm:bulletEnabled val="1"/>
        </dgm:presLayoutVars>
      </dgm:prSet>
      <dgm:spPr/>
      <dgm:t>
        <a:bodyPr/>
        <a:lstStyle/>
        <a:p>
          <a:endParaRPr lang="en-GB"/>
        </a:p>
      </dgm:t>
    </dgm:pt>
    <dgm:pt modelId="{F084E2BE-A6F6-4989-B5B1-B58D98B20AEA}" type="pres">
      <dgm:prSet presAssocID="{1663C9DA-E8AF-4C16-B38B-9A4287434BB9}" presName="descendantText" presStyleLbl="alignAcc1" presStyleIdx="1" presStyleCnt="3">
        <dgm:presLayoutVars>
          <dgm:bulletEnabled val="1"/>
        </dgm:presLayoutVars>
      </dgm:prSet>
      <dgm:spPr/>
      <dgm:t>
        <a:bodyPr/>
        <a:lstStyle/>
        <a:p>
          <a:endParaRPr lang="en-GB"/>
        </a:p>
      </dgm:t>
    </dgm:pt>
    <dgm:pt modelId="{81E7E250-F949-40FC-BC20-B2C5938A7885}" type="pres">
      <dgm:prSet presAssocID="{90F5F912-FBCD-42F3-8FF2-83FDC36675F8}" presName="sp" presStyleCnt="0"/>
      <dgm:spPr/>
    </dgm:pt>
    <dgm:pt modelId="{7A400AAA-4B74-42A8-814F-B105222EF558}" type="pres">
      <dgm:prSet presAssocID="{E13D12BA-AAC5-48F9-ABB6-0B7284EEE28A}" presName="composite" presStyleCnt="0"/>
      <dgm:spPr/>
    </dgm:pt>
    <dgm:pt modelId="{E906886E-C800-4E52-95F8-6435A2FCDD5C}" type="pres">
      <dgm:prSet presAssocID="{E13D12BA-AAC5-48F9-ABB6-0B7284EEE28A}" presName="parentText" presStyleLbl="alignNode1" presStyleIdx="2" presStyleCnt="3">
        <dgm:presLayoutVars>
          <dgm:chMax val="1"/>
          <dgm:bulletEnabled val="1"/>
        </dgm:presLayoutVars>
      </dgm:prSet>
      <dgm:spPr/>
      <dgm:t>
        <a:bodyPr/>
        <a:lstStyle/>
        <a:p>
          <a:endParaRPr lang="en-GB"/>
        </a:p>
      </dgm:t>
    </dgm:pt>
    <dgm:pt modelId="{38119212-7B0F-4FA6-BA50-52A763E303C2}" type="pres">
      <dgm:prSet presAssocID="{E13D12BA-AAC5-48F9-ABB6-0B7284EEE28A}" presName="descendantText" presStyleLbl="alignAcc1" presStyleIdx="2" presStyleCnt="3">
        <dgm:presLayoutVars>
          <dgm:bulletEnabled val="1"/>
        </dgm:presLayoutVars>
      </dgm:prSet>
      <dgm:spPr/>
      <dgm:t>
        <a:bodyPr/>
        <a:lstStyle/>
        <a:p>
          <a:endParaRPr lang="en-GB"/>
        </a:p>
      </dgm:t>
    </dgm:pt>
  </dgm:ptLst>
  <dgm:cxnLst>
    <dgm:cxn modelId="{A8BF56C1-3992-486B-9CE6-9B4F366C2A89}" type="presOf" srcId="{2BD7DBED-9979-416C-9C7A-DCD4D6E4CF35}" destId="{E2814257-1B9F-4A8F-A379-1A623FE5DAE8}" srcOrd="0" destOrd="1" presId="urn:microsoft.com/office/officeart/2005/8/layout/chevron2"/>
    <dgm:cxn modelId="{3683587F-314B-465C-B78C-D32C82001F7D}" srcId="{E13D12BA-AAC5-48F9-ABB6-0B7284EEE28A}" destId="{7A57684F-170A-4479-937E-E5A9622A71D6}" srcOrd="1" destOrd="0" parTransId="{3419B239-71AC-4F82-BEB0-628FD2059744}" sibTransId="{A961EB3F-1B8E-4F0B-8FB0-2E30B90AEC1A}"/>
    <dgm:cxn modelId="{6FFF4B17-82B6-464B-9EAA-AEE21EDDFB93}" srcId="{E13D12BA-AAC5-48F9-ABB6-0B7284EEE28A}" destId="{C7F5A010-26BE-418D-8010-5C17E2CD2E08}" srcOrd="0" destOrd="0" parTransId="{16971C52-9D86-4EFE-82E3-4C8352030170}" sibTransId="{0CB3180E-8B8F-489B-AE81-4D34654EA12C}"/>
    <dgm:cxn modelId="{27AE0C4B-29F7-4670-AB05-420C32A69858}" type="presOf" srcId="{C7F5A010-26BE-418D-8010-5C17E2CD2E08}" destId="{38119212-7B0F-4FA6-BA50-52A763E303C2}" srcOrd="0" destOrd="0" presId="urn:microsoft.com/office/officeart/2005/8/layout/chevron2"/>
    <dgm:cxn modelId="{A3FF2643-0095-422E-9144-D05876B71162}" srcId="{54C901A2-D2AD-44E1-8EA9-24B21EF4E54B}" destId="{E13D12BA-AAC5-48F9-ABB6-0B7284EEE28A}" srcOrd="2" destOrd="0" parTransId="{EA943C10-540D-4418-9E2D-1EF3C99EF534}" sibTransId="{F41937FF-23A1-40C7-B582-CD1F86FA964D}"/>
    <dgm:cxn modelId="{BBD63DFF-A188-4AB4-BAA2-AE5D331F296A}" type="presOf" srcId="{1663C9DA-E8AF-4C16-B38B-9A4287434BB9}" destId="{DA35FF5D-73D9-46B9-BAAA-3A7B0DA8FBEF}" srcOrd="0" destOrd="0" presId="urn:microsoft.com/office/officeart/2005/8/layout/chevron2"/>
    <dgm:cxn modelId="{C17254BF-0FB5-4C39-A605-3AD50437F3F2}" srcId="{54C901A2-D2AD-44E1-8EA9-24B21EF4E54B}" destId="{1663C9DA-E8AF-4C16-B38B-9A4287434BB9}" srcOrd="1" destOrd="0" parTransId="{219A8670-DD79-4FB3-BDB5-3D038B2B44B5}" sibTransId="{90F5F912-FBCD-42F3-8FF2-83FDC36675F8}"/>
    <dgm:cxn modelId="{3F200204-EFC0-4DEC-B51A-392622F35576}" srcId="{750B839C-0136-4A20-B69D-D7518CCFA5E4}" destId="{F05017EF-9F5F-4C19-A228-C5840B750416}" srcOrd="0" destOrd="0" parTransId="{F06FE79A-93CB-4F2D-AF8C-C1D0BA6CF16C}" sibTransId="{BE0293AE-5D1B-4D37-B65D-AD8053EB0EE3}"/>
    <dgm:cxn modelId="{ACD7E9DC-F9C2-480D-AB46-D61550BB8CF5}" type="presOf" srcId="{E13D12BA-AAC5-48F9-ABB6-0B7284EEE28A}" destId="{E906886E-C800-4E52-95F8-6435A2FCDD5C}" srcOrd="0" destOrd="0" presId="urn:microsoft.com/office/officeart/2005/8/layout/chevron2"/>
    <dgm:cxn modelId="{31909CE3-2CFE-4DDD-99C0-FB71B7759B72}" type="presOf" srcId="{143F033B-0A7B-4931-8878-CB41A96EE537}" destId="{E2814257-1B9F-4A8F-A379-1A623FE5DAE8}" srcOrd="0" destOrd="0" presId="urn:microsoft.com/office/officeart/2005/8/layout/chevron2"/>
    <dgm:cxn modelId="{5C33BB10-4463-4CD4-94B8-CCB9B2EEC591}" type="presOf" srcId="{54C901A2-D2AD-44E1-8EA9-24B21EF4E54B}" destId="{C213594B-1CA8-4DE3-B9A8-900B4353E6E2}" srcOrd="0" destOrd="0" presId="urn:microsoft.com/office/officeart/2005/8/layout/chevron2"/>
    <dgm:cxn modelId="{D1E9F09F-5C57-4F31-A66A-8617D65380D2}" srcId="{C8C99BEA-CF0A-4FCD-83D7-FB374D45CBF3}" destId="{2BD7DBED-9979-416C-9C7A-DCD4D6E4CF35}" srcOrd="1" destOrd="0" parTransId="{C70327D4-6474-426F-934D-03957B50F938}" sibTransId="{457DD362-0978-4890-8C18-694640B33E24}"/>
    <dgm:cxn modelId="{832AC5AE-819D-4E7E-9C85-8543F7BA877B}" srcId="{54C901A2-D2AD-44E1-8EA9-24B21EF4E54B}" destId="{C8C99BEA-CF0A-4FCD-83D7-FB374D45CBF3}" srcOrd="0" destOrd="0" parTransId="{130A8F8B-71CA-49B3-92D0-5725317B051B}" sibTransId="{5C22A647-CAA8-44A0-862B-51157A28E502}"/>
    <dgm:cxn modelId="{106B49D5-2711-4CF8-BACB-275E73775793}" type="presOf" srcId="{750B839C-0136-4A20-B69D-D7518CCFA5E4}" destId="{F084E2BE-A6F6-4989-B5B1-B58D98B20AEA}" srcOrd="0" destOrd="0" presId="urn:microsoft.com/office/officeart/2005/8/layout/chevron2"/>
    <dgm:cxn modelId="{F4140031-B252-4583-8570-2900AA4D41A5}" srcId="{750B839C-0136-4A20-B69D-D7518CCFA5E4}" destId="{5A232063-3A1A-4798-A580-0D63DDF7F37D}" srcOrd="1" destOrd="0" parTransId="{35C9D354-1861-4B9E-9B2F-C2F0F1F16BD6}" sibTransId="{32EADB83-67B9-4DC2-80FB-30EB68E3B533}"/>
    <dgm:cxn modelId="{853B929D-B1F4-4C2F-8962-F0F45E41A44A}" type="presOf" srcId="{5A232063-3A1A-4798-A580-0D63DDF7F37D}" destId="{F084E2BE-A6F6-4989-B5B1-B58D98B20AEA}" srcOrd="0" destOrd="2" presId="urn:microsoft.com/office/officeart/2005/8/layout/chevron2"/>
    <dgm:cxn modelId="{3BAA0A0B-35E0-4DAF-9CC6-5EAB99E928D3}" srcId="{1663C9DA-E8AF-4C16-B38B-9A4287434BB9}" destId="{750B839C-0136-4A20-B69D-D7518CCFA5E4}" srcOrd="0" destOrd="0" parTransId="{63C83A6D-DD7B-463C-AAC8-C09EC982BEB0}" sibTransId="{DF77597D-07B4-420C-9DE3-A4042A082F73}"/>
    <dgm:cxn modelId="{012EE304-9833-4EF6-8E8B-52C571CD9208}" type="presOf" srcId="{F05017EF-9F5F-4C19-A228-C5840B750416}" destId="{F084E2BE-A6F6-4989-B5B1-B58D98B20AEA}" srcOrd="0" destOrd="1" presId="urn:microsoft.com/office/officeart/2005/8/layout/chevron2"/>
    <dgm:cxn modelId="{91CF29E6-5C77-48E1-9401-11862BAF3A56}" srcId="{C8C99BEA-CF0A-4FCD-83D7-FB374D45CBF3}" destId="{143F033B-0A7B-4931-8878-CB41A96EE537}" srcOrd="0" destOrd="0" parTransId="{F489D86F-E6D2-42E9-B5D2-282F62A0EC13}" sibTransId="{3ED1E358-D662-44BD-8A36-616A63B56CD4}"/>
    <dgm:cxn modelId="{5703CDB3-C775-4234-A54D-09008DA7CF4E}" type="presOf" srcId="{7A57684F-170A-4479-937E-E5A9622A71D6}" destId="{38119212-7B0F-4FA6-BA50-52A763E303C2}" srcOrd="0" destOrd="1" presId="urn:microsoft.com/office/officeart/2005/8/layout/chevron2"/>
    <dgm:cxn modelId="{72D70ECD-B0B8-4A07-8EEE-7E6D99E52627}" type="presOf" srcId="{C8C99BEA-CF0A-4FCD-83D7-FB374D45CBF3}" destId="{675435ED-DE3E-447B-B436-4CE8C3CCAC91}" srcOrd="0" destOrd="0" presId="urn:microsoft.com/office/officeart/2005/8/layout/chevron2"/>
    <dgm:cxn modelId="{4E207DF9-01D0-4281-859C-34F02F144F56}" type="presParOf" srcId="{C213594B-1CA8-4DE3-B9A8-900B4353E6E2}" destId="{757EC938-1F8B-4B4D-BE7F-CADE29F61BB4}" srcOrd="0" destOrd="0" presId="urn:microsoft.com/office/officeart/2005/8/layout/chevron2"/>
    <dgm:cxn modelId="{E60BFCB0-E71E-445B-8828-256FB61A6182}" type="presParOf" srcId="{757EC938-1F8B-4B4D-BE7F-CADE29F61BB4}" destId="{675435ED-DE3E-447B-B436-4CE8C3CCAC91}" srcOrd="0" destOrd="0" presId="urn:microsoft.com/office/officeart/2005/8/layout/chevron2"/>
    <dgm:cxn modelId="{9A0A96BE-792C-4B54-975A-09636FE59AAE}" type="presParOf" srcId="{757EC938-1F8B-4B4D-BE7F-CADE29F61BB4}" destId="{E2814257-1B9F-4A8F-A379-1A623FE5DAE8}" srcOrd="1" destOrd="0" presId="urn:microsoft.com/office/officeart/2005/8/layout/chevron2"/>
    <dgm:cxn modelId="{1E1FA220-126F-47C8-963B-91236FC35BAB}" type="presParOf" srcId="{C213594B-1CA8-4DE3-B9A8-900B4353E6E2}" destId="{89243FC5-07A5-47C5-B9EF-C1FE78390A83}" srcOrd="1" destOrd="0" presId="urn:microsoft.com/office/officeart/2005/8/layout/chevron2"/>
    <dgm:cxn modelId="{1E2EBE47-39EB-4E39-A60A-62ABE5966C0E}" type="presParOf" srcId="{C213594B-1CA8-4DE3-B9A8-900B4353E6E2}" destId="{56974E58-5656-4A9E-A3C1-C04159B3C400}" srcOrd="2" destOrd="0" presId="urn:microsoft.com/office/officeart/2005/8/layout/chevron2"/>
    <dgm:cxn modelId="{2BBF7769-E9DD-454A-9800-1DE9B81F5AD7}" type="presParOf" srcId="{56974E58-5656-4A9E-A3C1-C04159B3C400}" destId="{DA35FF5D-73D9-46B9-BAAA-3A7B0DA8FBEF}" srcOrd="0" destOrd="0" presId="urn:microsoft.com/office/officeart/2005/8/layout/chevron2"/>
    <dgm:cxn modelId="{4DECDD9A-853A-4656-9F42-F4AFFE40C34F}" type="presParOf" srcId="{56974E58-5656-4A9E-A3C1-C04159B3C400}" destId="{F084E2BE-A6F6-4989-B5B1-B58D98B20AEA}" srcOrd="1" destOrd="0" presId="urn:microsoft.com/office/officeart/2005/8/layout/chevron2"/>
    <dgm:cxn modelId="{B85C8703-4821-4282-9DDD-312688094D72}" type="presParOf" srcId="{C213594B-1CA8-4DE3-B9A8-900B4353E6E2}" destId="{81E7E250-F949-40FC-BC20-B2C5938A7885}" srcOrd="3" destOrd="0" presId="urn:microsoft.com/office/officeart/2005/8/layout/chevron2"/>
    <dgm:cxn modelId="{DC25AA11-609A-4DFB-981C-9624BAE6B4D9}" type="presParOf" srcId="{C213594B-1CA8-4DE3-B9A8-900B4353E6E2}" destId="{7A400AAA-4B74-42A8-814F-B105222EF558}" srcOrd="4" destOrd="0" presId="urn:microsoft.com/office/officeart/2005/8/layout/chevron2"/>
    <dgm:cxn modelId="{0F3BCE56-1F2E-4B74-AA9B-F4F427B33668}" type="presParOf" srcId="{7A400AAA-4B74-42A8-814F-B105222EF558}" destId="{E906886E-C800-4E52-95F8-6435A2FCDD5C}" srcOrd="0" destOrd="0" presId="urn:microsoft.com/office/officeart/2005/8/layout/chevron2"/>
    <dgm:cxn modelId="{15CCABF8-AA61-4146-9861-692087371528}" type="presParOf" srcId="{7A400AAA-4B74-42A8-814F-B105222EF558}" destId="{38119212-7B0F-4FA6-BA50-52A763E303C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0B1DA-37B2-4C13-9677-B75BDB7689DD}">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1</a:t>
          </a:r>
        </a:p>
      </dsp:txBody>
      <dsp:txXfrm rot="-5400000">
        <a:off x="1" y="573596"/>
        <a:ext cx="1146297" cy="491270"/>
      </dsp:txXfrm>
    </dsp:sp>
    <dsp:sp modelId="{18041FBA-D0D3-435C-9739-0A32A707E279}">
      <dsp:nvSpPr>
        <dsp:cNvPr id="0" name=""/>
        <dsp:cNvSpPr/>
      </dsp:nvSpPr>
      <dsp:spPr>
        <a:xfrm rot="5400000">
          <a:off x="2060239" y="-913494"/>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nl-NL" sz="1500" kern="1200" dirty="0"/>
        </a:p>
        <a:p>
          <a:pPr marL="228600" lvl="2" indent="-114300" algn="l" defTabSz="666750">
            <a:lnSpc>
              <a:spcPct val="90000"/>
            </a:lnSpc>
            <a:spcBef>
              <a:spcPct val="0"/>
            </a:spcBef>
            <a:spcAft>
              <a:spcPct val="15000"/>
            </a:spcAft>
            <a:buChar char="••"/>
          </a:pPr>
          <a:r>
            <a:rPr lang="nl-NL" sz="1500" kern="1200" dirty="0" smtClean="0"/>
            <a:t>Toute restriction quantitative ou MEERQ interdite prima facie</a:t>
          </a:r>
          <a:endParaRPr lang="nl-NL" sz="1500" kern="1200" dirty="0"/>
        </a:p>
      </dsp:txBody>
      <dsp:txXfrm rot="-5400000">
        <a:off x="1146298" y="52408"/>
        <a:ext cx="2840341" cy="960496"/>
      </dsp:txXfrm>
    </dsp:sp>
    <dsp:sp modelId="{08CD900E-C806-4058-B26A-E90CB355F857}">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2</a:t>
          </a:r>
        </a:p>
      </dsp:txBody>
      <dsp:txXfrm rot="-5400000">
        <a:off x="1" y="2017346"/>
        <a:ext cx="1146297" cy="491270"/>
      </dsp:txXfrm>
    </dsp:sp>
    <dsp:sp modelId="{C9925A2C-B366-4959-86D4-20820FD25399}">
      <dsp:nvSpPr>
        <dsp:cNvPr id="0" name=""/>
        <dsp:cNvSpPr/>
      </dsp:nvSpPr>
      <dsp:spPr>
        <a:xfrm rot="5400000">
          <a:off x="2060239" y="53025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nl-NL" sz="1500" kern="1200" dirty="0" smtClean="0"/>
            <a:t>objectif </a:t>
          </a:r>
          <a:r>
            <a:rPr lang="nl-NL" sz="1500" i="1" kern="1200" dirty="0" smtClean="0"/>
            <a:t>non-économique</a:t>
          </a:r>
          <a:r>
            <a:rPr lang="nl-NL" sz="1500" kern="1200" dirty="0" smtClean="0"/>
            <a:t> dérogatoire</a:t>
          </a:r>
        </a:p>
        <a:p>
          <a:pPr marL="114300" lvl="1" indent="-114300" algn="l" defTabSz="666750">
            <a:lnSpc>
              <a:spcPct val="90000"/>
            </a:lnSpc>
            <a:spcBef>
              <a:spcPct val="0"/>
            </a:spcBef>
            <a:spcAft>
              <a:spcPct val="15000"/>
            </a:spcAft>
            <a:buChar char="••"/>
          </a:pPr>
          <a:r>
            <a:rPr lang="nl-NL" sz="1500" kern="1200" dirty="0" smtClean="0"/>
            <a:t>art. 36 TFUE: liste exhaustive</a:t>
          </a:r>
        </a:p>
        <a:p>
          <a:pPr marL="114300" lvl="1" indent="-114300" algn="l" defTabSz="666750">
            <a:lnSpc>
              <a:spcPct val="90000"/>
            </a:lnSpc>
            <a:spcBef>
              <a:spcPct val="0"/>
            </a:spcBef>
            <a:spcAft>
              <a:spcPct val="15000"/>
            </a:spcAft>
            <a:buChar char="••"/>
          </a:pPr>
          <a:endParaRPr lang="nl-NL" sz="1500" kern="1200" dirty="0">
            <a:solidFill>
              <a:srgbClr val="FF0000"/>
            </a:solidFill>
          </a:endParaRPr>
        </a:p>
      </dsp:txBody>
      <dsp:txXfrm rot="-5400000">
        <a:off x="1146298" y="1496158"/>
        <a:ext cx="2840341" cy="960496"/>
      </dsp:txXfrm>
    </dsp:sp>
    <dsp:sp modelId="{6E7884EC-EBDB-4D54-ACD2-79B736F446BA}">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3</a:t>
          </a:r>
        </a:p>
      </dsp:txBody>
      <dsp:txXfrm rot="-5400000">
        <a:off x="1" y="3461096"/>
        <a:ext cx="1146297" cy="491270"/>
      </dsp:txXfrm>
    </dsp:sp>
    <dsp:sp modelId="{E2594A12-48F7-4CF0-93BB-04B3332CFA21}">
      <dsp:nvSpPr>
        <dsp:cNvPr id="0" name=""/>
        <dsp:cNvSpPr/>
      </dsp:nvSpPr>
      <dsp:spPr>
        <a:xfrm rot="5400000">
          <a:off x="2060239" y="197400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nl-NL" sz="1500" kern="1200" dirty="0" smtClean="0"/>
            <a:t>Aptitude et nécessité</a:t>
          </a:r>
          <a:endParaRPr lang="nl-NL" sz="1500" kern="1200" dirty="0"/>
        </a:p>
      </dsp:txBody>
      <dsp:txXfrm rot="-5400000">
        <a:off x="1146298" y="2939908"/>
        <a:ext cx="2840341" cy="960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A5DD2-EF25-4982-8D5C-51D5B7FA8D52}">
      <dsp:nvSpPr>
        <dsp:cNvPr id="0" name=""/>
        <dsp:cNvSpPr/>
      </dsp:nvSpPr>
      <dsp:spPr>
        <a:xfrm rot="5400000">
          <a:off x="-234398" y="326792"/>
          <a:ext cx="1562656" cy="109385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nl-NL" sz="3000" kern="1200" dirty="0"/>
            <a:t>1</a:t>
          </a:r>
        </a:p>
      </dsp:txBody>
      <dsp:txXfrm rot="-5400000">
        <a:off x="1" y="639324"/>
        <a:ext cx="1093859" cy="468797"/>
      </dsp:txXfrm>
    </dsp:sp>
    <dsp:sp modelId="{FD133AA3-6BC7-42CF-91AB-92DD864B02E7}">
      <dsp:nvSpPr>
        <dsp:cNvPr id="0" name=""/>
        <dsp:cNvSpPr/>
      </dsp:nvSpPr>
      <dsp:spPr>
        <a:xfrm rot="5400000">
          <a:off x="1880394" y="-763633"/>
          <a:ext cx="1174240" cy="270917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smtClean="0">
              <a:solidFill>
                <a:srgbClr val="FF0000"/>
              </a:solidFill>
            </a:rPr>
            <a:t>Toute restriction quantitative ou MEERQ interdite prima facie</a:t>
          </a:r>
          <a:endParaRPr lang="nl-NL" sz="1400" kern="1200" dirty="0">
            <a:solidFill>
              <a:srgbClr val="FF0000"/>
            </a:solidFill>
          </a:endParaRPr>
        </a:p>
        <a:p>
          <a:pPr marL="228600" lvl="2" indent="-114300" algn="l" defTabSz="622300">
            <a:lnSpc>
              <a:spcPct val="90000"/>
            </a:lnSpc>
            <a:spcBef>
              <a:spcPct val="0"/>
            </a:spcBef>
            <a:spcAft>
              <a:spcPct val="15000"/>
            </a:spcAft>
            <a:buChar char="••"/>
          </a:pPr>
          <a:r>
            <a:rPr lang="nl-NL" sz="1400" kern="1200" dirty="0" smtClean="0">
              <a:solidFill>
                <a:srgbClr val="FF0000"/>
              </a:solidFill>
            </a:rPr>
            <a:t>Uniquement depuis les années 90</a:t>
          </a:r>
          <a:endParaRPr lang="nl-NL" sz="1400" kern="1200" dirty="0">
            <a:solidFill>
              <a:srgbClr val="FF0000"/>
            </a:solidFill>
          </a:endParaRPr>
        </a:p>
      </dsp:txBody>
      <dsp:txXfrm rot="-5400000">
        <a:off x="1112928" y="61155"/>
        <a:ext cx="2651850" cy="1059596"/>
      </dsp:txXfrm>
    </dsp:sp>
    <dsp:sp modelId="{25B498DC-6AF8-4197-8E0A-C344BA45B423}">
      <dsp:nvSpPr>
        <dsp:cNvPr id="0" name=""/>
        <dsp:cNvSpPr/>
      </dsp:nvSpPr>
      <dsp:spPr>
        <a:xfrm rot="5400000">
          <a:off x="-234398" y="1699815"/>
          <a:ext cx="1562656" cy="109385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nl-NL" sz="3000" kern="1200" dirty="0"/>
            <a:t>2</a:t>
          </a:r>
        </a:p>
      </dsp:txBody>
      <dsp:txXfrm rot="-5400000">
        <a:off x="1" y="2012347"/>
        <a:ext cx="1093859" cy="468797"/>
      </dsp:txXfrm>
    </dsp:sp>
    <dsp:sp modelId="{88123607-84C2-431C-AF50-0BA58AD3D0E0}">
      <dsp:nvSpPr>
        <dsp:cNvPr id="0" name=""/>
        <dsp:cNvSpPr/>
      </dsp:nvSpPr>
      <dsp:spPr>
        <a:xfrm rot="5400000">
          <a:off x="2079641" y="504129"/>
          <a:ext cx="966737" cy="29383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err="1"/>
            <a:t>exigence</a:t>
          </a:r>
          <a:r>
            <a:rPr lang="nl-NL" sz="1400" kern="1200" dirty="0"/>
            <a:t> </a:t>
          </a:r>
          <a:r>
            <a:rPr lang="nl-NL" sz="1400" kern="1200" dirty="0" err="1"/>
            <a:t>impérative</a:t>
          </a:r>
          <a:r>
            <a:rPr lang="nl-NL" sz="1400" kern="1200" dirty="0"/>
            <a:t>?</a:t>
          </a:r>
        </a:p>
        <a:p>
          <a:pPr marL="228600" lvl="2" indent="-114300" algn="l" defTabSz="622300">
            <a:lnSpc>
              <a:spcPct val="90000"/>
            </a:lnSpc>
            <a:spcBef>
              <a:spcPct val="0"/>
            </a:spcBef>
            <a:spcAft>
              <a:spcPct val="15000"/>
            </a:spcAft>
            <a:buChar char="••"/>
          </a:pPr>
          <a:r>
            <a:rPr lang="nl-NL" sz="1400" kern="1200" dirty="0"/>
            <a:t>non-</a:t>
          </a:r>
          <a:r>
            <a:rPr lang="nl-NL" sz="1400" kern="1200" dirty="0" err="1"/>
            <a:t>économique</a:t>
          </a:r>
          <a:r>
            <a:rPr lang="nl-NL" sz="1400" kern="1200" dirty="0"/>
            <a:t> p.e. </a:t>
          </a:r>
          <a:r>
            <a:rPr lang="nl-NL" sz="1400" kern="1200" dirty="0" err="1"/>
            <a:t>potection</a:t>
          </a:r>
          <a:r>
            <a:rPr lang="nl-NL" sz="1400" kern="1200" dirty="0"/>
            <a:t> des </a:t>
          </a:r>
          <a:r>
            <a:rPr lang="nl-NL" sz="1400" kern="1200" dirty="0" err="1"/>
            <a:t>consommateurs</a:t>
          </a:r>
          <a:r>
            <a:rPr lang="nl-NL" sz="1400" kern="1200" dirty="0"/>
            <a:t>; </a:t>
          </a:r>
          <a:r>
            <a:rPr lang="nl-NL" sz="1400" kern="1200" dirty="0" err="1"/>
            <a:t>droits</a:t>
          </a:r>
          <a:r>
            <a:rPr lang="nl-NL" sz="1400" kern="1200" dirty="0"/>
            <a:t> de </a:t>
          </a:r>
          <a:r>
            <a:rPr lang="nl-NL" sz="1400" kern="1200" dirty="0" err="1"/>
            <a:t>l’homme</a:t>
          </a:r>
          <a:endParaRPr lang="nl-NL" sz="1400" kern="1200" dirty="0"/>
        </a:p>
      </dsp:txBody>
      <dsp:txXfrm rot="-5400000">
        <a:off x="1093859" y="1537103"/>
        <a:ext cx="2891109" cy="872353"/>
      </dsp:txXfrm>
    </dsp:sp>
    <dsp:sp modelId="{5DA87C2B-0AEA-4FDD-8DFD-93E73852B52A}">
      <dsp:nvSpPr>
        <dsp:cNvPr id="0" name=""/>
        <dsp:cNvSpPr/>
      </dsp:nvSpPr>
      <dsp:spPr>
        <a:xfrm rot="5400000">
          <a:off x="-234398" y="3072839"/>
          <a:ext cx="1562656" cy="109385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nl-NL" sz="3000" kern="1200" dirty="0"/>
            <a:t>3</a:t>
          </a:r>
        </a:p>
      </dsp:txBody>
      <dsp:txXfrm rot="-5400000">
        <a:off x="1" y="3385371"/>
        <a:ext cx="1093859" cy="468797"/>
      </dsp:txXfrm>
    </dsp:sp>
    <dsp:sp modelId="{B2A73FB2-CE47-4C9F-8943-D336C7FEF741}">
      <dsp:nvSpPr>
        <dsp:cNvPr id="0" name=""/>
        <dsp:cNvSpPr/>
      </dsp:nvSpPr>
      <dsp:spPr>
        <a:xfrm rot="5400000">
          <a:off x="2102048" y="1949523"/>
          <a:ext cx="921924" cy="279356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smtClean="0"/>
            <a:t>Aptitude et nécessité</a:t>
          </a:r>
          <a:endParaRPr lang="nl-NL" sz="1400" kern="1200" dirty="0"/>
        </a:p>
      </dsp:txBody>
      <dsp:txXfrm rot="-5400000">
        <a:off x="1166230" y="2930347"/>
        <a:ext cx="2748556" cy="831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0B1DA-37B2-4C13-9677-B75BDB7689DD}">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1</a:t>
          </a:r>
        </a:p>
      </dsp:txBody>
      <dsp:txXfrm rot="-5400000">
        <a:off x="1" y="573596"/>
        <a:ext cx="1146297" cy="491270"/>
      </dsp:txXfrm>
    </dsp:sp>
    <dsp:sp modelId="{18041FBA-D0D3-435C-9739-0A32A707E279}">
      <dsp:nvSpPr>
        <dsp:cNvPr id="0" name=""/>
        <dsp:cNvSpPr/>
      </dsp:nvSpPr>
      <dsp:spPr>
        <a:xfrm rot="5400000">
          <a:off x="2060239" y="-913494"/>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nl-NL" sz="1500" kern="1200" dirty="0"/>
        </a:p>
        <a:p>
          <a:pPr marL="228600" lvl="2" indent="-114300" algn="l" defTabSz="666750">
            <a:lnSpc>
              <a:spcPct val="90000"/>
            </a:lnSpc>
            <a:spcBef>
              <a:spcPct val="0"/>
            </a:spcBef>
            <a:spcAft>
              <a:spcPct val="15000"/>
            </a:spcAft>
            <a:buChar char="••"/>
          </a:pPr>
          <a:r>
            <a:rPr lang="nl-NL" sz="1500" kern="1200" dirty="0" smtClean="0"/>
            <a:t>Toute restriction quantitative ou MEERQ interdite prima facie</a:t>
          </a:r>
          <a:endParaRPr lang="nl-NL" sz="1500" kern="1200" dirty="0"/>
        </a:p>
      </dsp:txBody>
      <dsp:txXfrm rot="-5400000">
        <a:off x="1146298" y="52408"/>
        <a:ext cx="2840341" cy="960496"/>
      </dsp:txXfrm>
    </dsp:sp>
    <dsp:sp modelId="{08CD900E-C806-4058-B26A-E90CB355F857}">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2</a:t>
          </a:r>
        </a:p>
      </dsp:txBody>
      <dsp:txXfrm rot="-5400000">
        <a:off x="1" y="2017346"/>
        <a:ext cx="1146297" cy="491270"/>
      </dsp:txXfrm>
    </dsp:sp>
    <dsp:sp modelId="{C9925A2C-B366-4959-86D4-20820FD25399}">
      <dsp:nvSpPr>
        <dsp:cNvPr id="0" name=""/>
        <dsp:cNvSpPr/>
      </dsp:nvSpPr>
      <dsp:spPr>
        <a:xfrm rot="5400000">
          <a:off x="2060239" y="53025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nl-NL" sz="1500" kern="1200" dirty="0" smtClean="0"/>
            <a:t>objectif non-économique dérogatoire</a:t>
          </a:r>
        </a:p>
        <a:p>
          <a:pPr marL="114300" lvl="1" indent="-114300" algn="l" defTabSz="666750">
            <a:lnSpc>
              <a:spcPct val="90000"/>
            </a:lnSpc>
            <a:spcBef>
              <a:spcPct val="0"/>
            </a:spcBef>
            <a:spcAft>
              <a:spcPct val="15000"/>
            </a:spcAft>
            <a:buChar char="••"/>
          </a:pPr>
          <a:r>
            <a:rPr lang="nl-NL" sz="1500" kern="1200" dirty="0" smtClean="0"/>
            <a:t>art. 36 TFUE: liste exhaustive</a:t>
          </a:r>
        </a:p>
        <a:p>
          <a:pPr marL="114300" lvl="1" indent="-114300" algn="l" defTabSz="666750">
            <a:lnSpc>
              <a:spcPct val="90000"/>
            </a:lnSpc>
            <a:spcBef>
              <a:spcPct val="0"/>
            </a:spcBef>
            <a:spcAft>
              <a:spcPct val="15000"/>
            </a:spcAft>
            <a:buChar char="••"/>
          </a:pPr>
          <a:endParaRPr lang="nl-NL" sz="1500" kern="1200" dirty="0">
            <a:solidFill>
              <a:srgbClr val="FF0000"/>
            </a:solidFill>
          </a:endParaRPr>
        </a:p>
      </dsp:txBody>
      <dsp:txXfrm rot="-5400000">
        <a:off x="1146298" y="1496158"/>
        <a:ext cx="2840341" cy="960496"/>
      </dsp:txXfrm>
    </dsp:sp>
    <dsp:sp modelId="{6E7884EC-EBDB-4D54-ACD2-79B736F446BA}">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3</a:t>
          </a:r>
        </a:p>
      </dsp:txBody>
      <dsp:txXfrm rot="-5400000">
        <a:off x="1" y="3461096"/>
        <a:ext cx="1146297" cy="491270"/>
      </dsp:txXfrm>
    </dsp:sp>
    <dsp:sp modelId="{E2594A12-48F7-4CF0-93BB-04B3332CFA21}">
      <dsp:nvSpPr>
        <dsp:cNvPr id="0" name=""/>
        <dsp:cNvSpPr/>
      </dsp:nvSpPr>
      <dsp:spPr>
        <a:xfrm rot="5400000">
          <a:off x="2060239" y="197400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nl-NL" sz="1500" kern="1200" dirty="0" smtClean="0"/>
            <a:t>Aptitude et nécessité</a:t>
          </a:r>
          <a:endParaRPr lang="nl-NL" sz="1500" kern="1200" dirty="0"/>
        </a:p>
      </dsp:txBody>
      <dsp:txXfrm rot="-5400000">
        <a:off x="1146298" y="2939908"/>
        <a:ext cx="2840341" cy="9604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949FA-8FC8-490C-A25D-7FF883D560BD}">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1</a:t>
          </a:r>
        </a:p>
      </dsp:txBody>
      <dsp:txXfrm rot="-5400000">
        <a:off x="1" y="573596"/>
        <a:ext cx="1146297" cy="491270"/>
      </dsp:txXfrm>
    </dsp:sp>
    <dsp:sp modelId="{B32E9233-7044-48AB-894C-2ECFF49BEA31}">
      <dsp:nvSpPr>
        <dsp:cNvPr id="0" name=""/>
        <dsp:cNvSpPr/>
      </dsp:nvSpPr>
      <dsp:spPr>
        <a:xfrm rot="5400000">
          <a:off x="2060239" y="-913494"/>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dirty="0" err="1"/>
            <a:t>Objectif</a:t>
          </a:r>
          <a:r>
            <a:rPr lang="nl-NL" sz="1200" kern="1200" dirty="0"/>
            <a:t> </a:t>
          </a:r>
          <a:r>
            <a:rPr lang="nl-NL" sz="1200" kern="1200" dirty="0" err="1"/>
            <a:t>légitime</a:t>
          </a:r>
          <a:endParaRPr lang="nl-NL" sz="1200" kern="1200" dirty="0"/>
        </a:p>
        <a:p>
          <a:pPr marL="114300" lvl="1" indent="-114300" algn="l" defTabSz="533400">
            <a:lnSpc>
              <a:spcPct val="90000"/>
            </a:lnSpc>
            <a:spcBef>
              <a:spcPct val="0"/>
            </a:spcBef>
            <a:spcAft>
              <a:spcPct val="15000"/>
            </a:spcAft>
            <a:buChar char="••"/>
          </a:pPr>
          <a:r>
            <a:rPr lang="nl-NL" sz="1200" kern="1200" dirty="0"/>
            <a:t>Art. 45(3) – </a:t>
          </a:r>
          <a:r>
            <a:rPr lang="nl-NL" sz="1200" kern="1200" dirty="0" err="1">
              <a:solidFill>
                <a:srgbClr val="FF0000"/>
              </a:solidFill>
            </a:rPr>
            <a:t>liste</a:t>
          </a:r>
          <a:r>
            <a:rPr lang="nl-NL" sz="1200" kern="1200" dirty="0">
              <a:solidFill>
                <a:srgbClr val="FF0000"/>
              </a:solidFill>
            </a:rPr>
            <a:t> </a:t>
          </a:r>
          <a:r>
            <a:rPr lang="nl-NL" sz="1200" kern="1200" dirty="0" err="1">
              <a:solidFill>
                <a:srgbClr val="FF0000"/>
              </a:solidFill>
            </a:rPr>
            <a:t>exhaustive</a:t>
          </a:r>
          <a:endParaRPr lang="nl-NL" sz="1200" kern="1200" dirty="0">
            <a:solidFill>
              <a:srgbClr val="FF0000"/>
            </a:solidFill>
          </a:endParaRPr>
        </a:p>
      </dsp:txBody>
      <dsp:txXfrm rot="-5400000">
        <a:off x="1146298" y="52408"/>
        <a:ext cx="2840341" cy="960496"/>
      </dsp:txXfrm>
    </dsp:sp>
    <dsp:sp modelId="{A0D51A3C-1C73-4986-87DC-2039E7D374EA}">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2</a:t>
          </a:r>
        </a:p>
      </dsp:txBody>
      <dsp:txXfrm rot="-5400000">
        <a:off x="1" y="2017346"/>
        <a:ext cx="1146297" cy="491270"/>
      </dsp:txXfrm>
    </dsp:sp>
    <dsp:sp modelId="{34ED42D1-7811-4575-A3FF-2D2851876FC2}">
      <dsp:nvSpPr>
        <dsp:cNvPr id="0" name=""/>
        <dsp:cNvSpPr/>
      </dsp:nvSpPr>
      <dsp:spPr>
        <a:xfrm rot="5400000">
          <a:off x="2060239" y="53025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dirty="0" err="1"/>
            <a:t>Justifications</a:t>
          </a:r>
          <a:r>
            <a:rPr lang="nl-NL" sz="1200" kern="1200" dirty="0"/>
            <a:t> des</a:t>
          </a:r>
        </a:p>
        <a:p>
          <a:pPr marL="228600" lvl="2" indent="-114300" algn="l" defTabSz="533400">
            <a:lnSpc>
              <a:spcPct val="90000"/>
            </a:lnSpc>
            <a:spcBef>
              <a:spcPct val="0"/>
            </a:spcBef>
            <a:spcAft>
              <a:spcPct val="15000"/>
            </a:spcAft>
            <a:buChar char="••"/>
          </a:pPr>
          <a:r>
            <a:rPr lang="nl-NL" sz="1200" kern="1200" dirty="0">
              <a:solidFill>
                <a:srgbClr val="FF0000"/>
              </a:solidFill>
            </a:rPr>
            <a:t>mesures </a:t>
          </a:r>
          <a:r>
            <a:rPr lang="nl-NL" sz="1200" kern="1200" dirty="0" smtClean="0">
              <a:solidFill>
                <a:srgbClr val="FF0000"/>
              </a:solidFill>
            </a:rPr>
            <a:t>directement discriminatoires sur base de nationalité</a:t>
          </a:r>
          <a:endParaRPr lang="nl-NL" sz="1200" kern="1200" dirty="0">
            <a:solidFill>
              <a:srgbClr val="FF0000"/>
            </a:solidFill>
          </a:endParaRPr>
        </a:p>
        <a:p>
          <a:pPr marL="228600" lvl="2" indent="-114300" algn="l" defTabSz="533400">
            <a:lnSpc>
              <a:spcPct val="90000"/>
            </a:lnSpc>
            <a:spcBef>
              <a:spcPct val="0"/>
            </a:spcBef>
            <a:spcAft>
              <a:spcPct val="15000"/>
            </a:spcAft>
            <a:buChar char="••"/>
          </a:pPr>
          <a:r>
            <a:rPr lang="nl-NL" sz="1200" kern="1200" dirty="0"/>
            <a:t>mesures </a:t>
          </a:r>
          <a:r>
            <a:rPr lang="nl-NL" sz="1200" kern="1200" dirty="0" smtClean="0"/>
            <a:t>indirectement discriminatoires</a:t>
          </a:r>
          <a:endParaRPr lang="nl-NL" sz="1200" kern="1200" dirty="0"/>
        </a:p>
        <a:p>
          <a:pPr marL="228600" lvl="2" indent="-114300" algn="l" defTabSz="533400">
            <a:lnSpc>
              <a:spcPct val="90000"/>
            </a:lnSpc>
            <a:spcBef>
              <a:spcPct val="0"/>
            </a:spcBef>
            <a:spcAft>
              <a:spcPct val="15000"/>
            </a:spcAft>
            <a:buChar char="••"/>
          </a:pPr>
          <a:r>
            <a:rPr lang="nl-NL" sz="1200" kern="1200" dirty="0" err="1"/>
            <a:t>mesures</a:t>
          </a:r>
          <a:r>
            <a:rPr lang="nl-NL" sz="1200" kern="1200" dirty="0"/>
            <a:t> </a:t>
          </a:r>
          <a:r>
            <a:rPr lang="nl-NL" sz="1200" kern="1200" dirty="0" err="1"/>
            <a:t>indistinctement</a:t>
          </a:r>
          <a:r>
            <a:rPr lang="nl-NL" sz="1200" kern="1200" dirty="0"/>
            <a:t> </a:t>
          </a:r>
          <a:r>
            <a:rPr lang="nl-NL" sz="1200" kern="1200" dirty="0" err="1"/>
            <a:t>applicables</a:t>
          </a:r>
          <a:endParaRPr lang="nl-NL" sz="1200" kern="1200" dirty="0"/>
        </a:p>
      </dsp:txBody>
      <dsp:txXfrm rot="-5400000">
        <a:off x="1146298" y="1496158"/>
        <a:ext cx="2840341" cy="960496"/>
      </dsp:txXfrm>
    </dsp:sp>
    <dsp:sp modelId="{568405FE-B7A9-4DF8-A30A-79DCBC7C85C0}">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3</a:t>
          </a:r>
        </a:p>
      </dsp:txBody>
      <dsp:txXfrm rot="-5400000">
        <a:off x="1" y="3461096"/>
        <a:ext cx="1146297" cy="491270"/>
      </dsp:txXfrm>
    </dsp:sp>
    <dsp:sp modelId="{3259B450-EEF3-4BA8-83C4-7DFBBA5DB4B4}">
      <dsp:nvSpPr>
        <dsp:cNvPr id="0" name=""/>
        <dsp:cNvSpPr/>
      </dsp:nvSpPr>
      <dsp:spPr>
        <a:xfrm rot="5400000">
          <a:off x="2060239" y="197400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dirty="0" smtClean="0"/>
            <a:t>aptitude</a:t>
          </a:r>
          <a:endParaRPr lang="nl-NL" sz="1200" kern="1200" dirty="0"/>
        </a:p>
        <a:p>
          <a:pPr marL="114300" lvl="1" indent="-114300" algn="l" defTabSz="533400">
            <a:lnSpc>
              <a:spcPct val="90000"/>
            </a:lnSpc>
            <a:spcBef>
              <a:spcPct val="0"/>
            </a:spcBef>
            <a:spcAft>
              <a:spcPct val="15000"/>
            </a:spcAft>
            <a:buChar char="••"/>
          </a:pPr>
          <a:r>
            <a:rPr lang="nl-NL" sz="1200" kern="1200" dirty="0" smtClean="0"/>
            <a:t>nécessité</a:t>
          </a:r>
          <a:endParaRPr lang="nl-NL" sz="1200" kern="1200" dirty="0"/>
        </a:p>
      </dsp:txBody>
      <dsp:txXfrm rot="-5400000">
        <a:off x="1146298" y="2939908"/>
        <a:ext cx="2840341" cy="960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435ED-DE3E-447B-B436-4CE8C3CCAC91}">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1</a:t>
          </a:r>
        </a:p>
      </dsp:txBody>
      <dsp:txXfrm rot="-5400000">
        <a:off x="1" y="573596"/>
        <a:ext cx="1146297" cy="491270"/>
      </dsp:txXfrm>
    </dsp:sp>
    <dsp:sp modelId="{E2814257-1B9F-4A8F-A379-1A623FE5DAE8}">
      <dsp:nvSpPr>
        <dsp:cNvPr id="0" name=""/>
        <dsp:cNvSpPr/>
      </dsp:nvSpPr>
      <dsp:spPr>
        <a:xfrm rot="5400000">
          <a:off x="2060239" y="-913494"/>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nl-NL" sz="1300" kern="1200" dirty="0" err="1"/>
            <a:t>Liste</a:t>
          </a:r>
          <a:r>
            <a:rPr lang="nl-NL" sz="1300" kern="1200" dirty="0"/>
            <a:t> </a:t>
          </a:r>
          <a:r>
            <a:rPr lang="nl-NL" sz="1300" kern="1200" dirty="0" err="1"/>
            <a:t>ouverte</a:t>
          </a:r>
          <a:endParaRPr lang="nl-NL" sz="1300" kern="1200" dirty="0"/>
        </a:p>
        <a:p>
          <a:pPr marL="114300" lvl="1" indent="-114300" algn="l" defTabSz="577850">
            <a:lnSpc>
              <a:spcPct val="90000"/>
            </a:lnSpc>
            <a:spcBef>
              <a:spcPct val="0"/>
            </a:spcBef>
            <a:spcAft>
              <a:spcPct val="15000"/>
            </a:spcAft>
            <a:buChar char="••"/>
          </a:pPr>
          <a:r>
            <a:rPr lang="nl-NL" sz="1300" kern="1200" dirty="0" err="1"/>
            <a:t>Intérêt</a:t>
          </a:r>
          <a:r>
            <a:rPr lang="nl-NL" sz="1300" kern="1200" dirty="0"/>
            <a:t> </a:t>
          </a:r>
          <a:r>
            <a:rPr lang="nl-NL" sz="1300" kern="1200" dirty="0" err="1"/>
            <a:t>général</a:t>
          </a:r>
          <a:endParaRPr lang="nl-NL" sz="1300" kern="1200" dirty="0"/>
        </a:p>
      </dsp:txBody>
      <dsp:txXfrm rot="-5400000">
        <a:off x="1146298" y="52408"/>
        <a:ext cx="2840341" cy="960496"/>
      </dsp:txXfrm>
    </dsp:sp>
    <dsp:sp modelId="{DA35FF5D-73D9-46B9-BAAA-3A7B0DA8FBEF}">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2</a:t>
          </a:r>
        </a:p>
      </dsp:txBody>
      <dsp:txXfrm rot="-5400000">
        <a:off x="1" y="2017346"/>
        <a:ext cx="1146297" cy="491270"/>
      </dsp:txXfrm>
    </dsp:sp>
    <dsp:sp modelId="{F084E2BE-A6F6-4989-B5B1-B58D98B20AEA}">
      <dsp:nvSpPr>
        <dsp:cNvPr id="0" name=""/>
        <dsp:cNvSpPr/>
      </dsp:nvSpPr>
      <dsp:spPr>
        <a:xfrm rot="5400000">
          <a:off x="2060239" y="53025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nl-NL" sz="1300" kern="1200" dirty="0" err="1"/>
            <a:t>Justifications</a:t>
          </a:r>
          <a:r>
            <a:rPr lang="nl-NL" sz="1300" kern="1200" dirty="0"/>
            <a:t> des</a:t>
          </a:r>
        </a:p>
        <a:p>
          <a:pPr marL="228600" lvl="2" indent="-114300" algn="l" defTabSz="577850">
            <a:lnSpc>
              <a:spcPct val="90000"/>
            </a:lnSpc>
            <a:spcBef>
              <a:spcPct val="0"/>
            </a:spcBef>
            <a:spcAft>
              <a:spcPct val="15000"/>
            </a:spcAft>
            <a:buChar char="••"/>
          </a:pPr>
          <a:r>
            <a:rPr lang="nl-NL" sz="1300" kern="1200" dirty="0" err="1"/>
            <a:t>mesures</a:t>
          </a:r>
          <a:r>
            <a:rPr lang="nl-NL" sz="1300" kern="1200" dirty="0"/>
            <a:t> </a:t>
          </a:r>
          <a:r>
            <a:rPr lang="nl-NL" sz="1300" kern="1200" dirty="0" err="1"/>
            <a:t>ayant</a:t>
          </a:r>
          <a:r>
            <a:rPr lang="nl-NL" sz="1300" kern="1200" dirty="0"/>
            <a:t> </a:t>
          </a:r>
          <a:r>
            <a:rPr lang="nl-NL" sz="1300" kern="1200" dirty="0" err="1"/>
            <a:t>un</a:t>
          </a:r>
          <a:r>
            <a:rPr lang="nl-NL" sz="1300" kern="1200" dirty="0"/>
            <a:t> effet discriminatoire</a:t>
          </a:r>
        </a:p>
        <a:p>
          <a:pPr marL="228600" lvl="2" indent="-114300" algn="l" defTabSz="577850">
            <a:lnSpc>
              <a:spcPct val="90000"/>
            </a:lnSpc>
            <a:spcBef>
              <a:spcPct val="0"/>
            </a:spcBef>
            <a:spcAft>
              <a:spcPct val="15000"/>
            </a:spcAft>
            <a:buChar char="••"/>
          </a:pPr>
          <a:r>
            <a:rPr lang="nl-NL" sz="1300" kern="1200" dirty="0" err="1"/>
            <a:t>mesures</a:t>
          </a:r>
          <a:r>
            <a:rPr lang="nl-NL" sz="1300" kern="1200" dirty="0"/>
            <a:t> </a:t>
          </a:r>
          <a:r>
            <a:rPr lang="nl-NL" sz="1300" kern="1200" dirty="0" err="1"/>
            <a:t>indistinctement</a:t>
          </a:r>
          <a:r>
            <a:rPr lang="nl-NL" sz="1300" kern="1200" dirty="0"/>
            <a:t> </a:t>
          </a:r>
          <a:r>
            <a:rPr lang="nl-NL" sz="1300" kern="1200" dirty="0" err="1"/>
            <a:t>applicables</a:t>
          </a:r>
          <a:endParaRPr lang="nl-NL" sz="1300" kern="1200" dirty="0"/>
        </a:p>
      </dsp:txBody>
      <dsp:txXfrm rot="-5400000">
        <a:off x="1146298" y="1496158"/>
        <a:ext cx="2840341" cy="960496"/>
      </dsp:txXfrm>
    </dsp:sp>
    <dsp:sp modelId="{E906886E-C800-4E52-95F8-6435A2FCDD5C}">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nl-NL" sz="3200" kern="1200" dirty="0"/>
            <a:t>3</a:t>
          </a:r>
        </a:p>
      </dsp:txBody>
      <dsp:txXfrm rot="-5400000">
        <a:off x="1" y="3461096"/>
        <a:ext cx="1146297" cy="491270"/>
      </dsp:txXfrm>
    </dsp:sp>
    <dsp:sp modelId="{38119212-7B0F-4FA6-BA50-52A763E303C2}">
      <dsp:nvSpPr>
        <dsp:cNvPr id="0" name=""/>
        <dsp:cNvSpPr/>
      </dsp:nvSpPr>
      <dsp:spPr>
        <a:xfrm rot="5400000">
          <a:off x="2060239" y="1974005"/>
          <a:ext cx="1064418" cy="289230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nl-NL" sz="1300" kern="1200" dirty="0" smtClean="0"/>
            <a:t>aptitude</a:t>
          </a:r>
          <a:endParaRPr lang="nl-NL" sz="1300" kern="1200" dirty="0"/>
        </a:p>
        <a:p>
          <a:pPr marL="114300" lvl="1" indent="-114300" algn="l" defTabSz="577850">
            <a:lnSpc>
              <a:spcPct val="90000"/>
            </a:lnSpc>
            <a:spcBef>
              <a:spcPct val="0"/>
            </a:spcBef>
            <a:spcAft>
              <a:spcPct val="15000"/>
            </a:spcAft>
            <a:buChar char="••"/>
          </a:pPr>
          <a:r>
            <a:rPr lang="nl-NL" sz="1300" kern="1200" dirty="0" smtClean="0"/>
            <a:t>nécessité</a:t>
          </a:r>
          <a:endParaRPr lang="nl-NL" sz="1300" kern="1200" dirty="0"/>
        </a:p>
      </dsp:txBody>
      <dsp:txXfrm rot="-5400000">
        <a:off x="1146298" y="2939908"/>
        <a:ext cx="2840341" cy="9604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E3179-9221-4BB6-9557-0D0AF8C859F4}" type="datetimeFigureOut">
              <a:rPr lang="en-GB" smtClean="0"/>
              <a:t>06/05/2019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B338D-9FBB-4EB2-B2B3-DBCB3A6C0206}" type="slidenum">
              <a:rPr lang="en-GB" smtClean="0"/>
              <a:t>‹#›</a:t>
            </a:fld>
            <a:endParaRPr lang="en-GB"/>
          </a:p>
        </p:txBody>
      </p:sp>
    </p:spTree>
    <p:extLst>
      <p:ext uri="{BB962C8B-B14F-4D97-AF65-F5344CB8AC3E}">
        <p14:creationId xmlns:p14="http://schemas.microsoft.com/office/powerpoint/2010/main" val="39352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1</a:t>
            </a:fld>
            <a:endParaRPr lang="fr-FR"/>
          </a:p>
        </p:txBody>
      </p:sp>
    </p:spTree>
    <p:extLst>
      <p:ext uri="{BB962C8B-B14F-4D97-AF65-F5344CB8AC3E}">
        <p14:creationId xmlns:p14="http://schemas.microsoft.com/office/powerpoint/2010/main" val="107817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77</a:t>
            </a:fld>
            <a:endParaRPr lang="nl-NL"/>
          </a:p>
        </p:txBody>
      </p:sp>
    </p:spTree>
    <p:extLst>
      <p:ext uri="{BB962C8B-B14F-4D97-AF65-F5344CB8AC3E}">
        <p14:creationId xmlns:p14="http://schemas.microsoft.com/office/powerpoint/2010/main" val="23693956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202</a:t>
            </a:fld>
            <a:endParaRPr lang="nl-NL"/>
          </a:p>
        </p:txBody>
      </p:sp>
    </p:spTree>
    <p:extLst>
      <p:ext uri="{BB962C8B-B14F-4D97-AF65-F5344CB8AC3E}">
        <p14:creationId xmlns:p14="http://schemas.microsoft.com/office/powerpoint/2010/main" val="20365663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203</a:t>
            </a:fld>
            <a:endParaRPr lang="nl-NL"/>
          </a:p>
        </p:txBody>
      </p:sp>
    </p:spTree>
    <p:extLst>
      <p:ext uri="{BB962C8B-B14F-4D97-AF65-F5344CB8AC3E}">
        <p14:creationId xmlns:p14="http://schemas.microsoft.com/office/powerpoint/2010/main" val="32966223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204</a:t>
            </a:fld>
            <a:endParaRPr lang="nl-NL"/>
          </a:p>
        </p:txBody>
      </p:sp>
    </p:spTree>
    <p:extLst>
      <p:ext uri="{BB962C8B-B14F-4D97-AF65-F5344CB8AC3E}">
        <p14:creationId xmlns:p14="http://schemas.microsoft.com/office/powerpoint/2010/main" val="305745125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205</a:t>
            </a:fld>
            <a:endParaRPr lang="nl-NL"/>
          </a:p>
        </p:txBody>
      </p:sp>
    </p:spTree>
    <p:extLst>
      <p:ext uri="{BB962C8B-B14F-4D97-AF65-F5344CB8AC3E}">
        <p14:creationId xmlns:p14="http://schemas.microsoft.com/office/powerpoint/2010/main" val="32743709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207</a:t>
            </a:fld>
            <a:endParaRPr lang="nl-NL"/>
          </a:p>
        </p:txBody>
      </p:sp>
    </p:spTree>
    <p:extLst>
      <p:ext uri="{BB962C8B-B14F-4D97-AF65-F5344CB8AC3E}">
        <p14:creationId xmlns:p14="http://schemas.microsoft.com/office/powerpoint/2010/main" val="12065212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208</a:t>
            </a:fld>
            <a:endParaRPr lang="fr-FR"/>
          </a:p>
        </p:txBody>
      </p:sp>
    </p:spTree>
    <p:extLst>
      <p:ext uri="{BB962C8B-B14F-4D97-AF65-F5344CB8AC3E}">
        <p14:creationId xmlns:p14="http://schemas.microsoft.com/office/powerpoint/2010/main" val="19114649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212</a:t>
            </a:fld>
            <a:endParaRPr lang="nl-NL"/>
          </a:p>
        </p:txBody>
      </p:sp>
    </p:spTree>
    <p:extLst>
      <p:ext uri="{BB962C8B-B14F-4D97-AF65-F5344CB8AC3E}">
        <p14:creationId xmlns:p14="http://schemas.microsoft.com/office/powerpoint/2010/main" val="19473784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213</a:t>
            </a:fld>
            <a:endParaRPr lang="nl-NL"/>
          </a:p>
        </p:txBody>
      </p:sp>
    </p:spTree>
    <p:extLst>
      <p:ext uri="{BB962C8B-B14F-4D97-AF65-F5344CB8AC3E}">
        <p14:creationId xmlns:p14="http://schemas.microsoft.com/office/powerpoint/2010/main" val="12111244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214</a:t>
            </a:fld>
            <a:endParaRPr lang="nl-NL"/>
          </a:p>
        </p:txBody>
      </p:sp>
    </p:spTree>
    <p:extLst>
      <p:ext uri="{BB962C8B-B14F-4D97-AF65-F5344CB8AC3E}">
        <p14:creationId xmlns:p14="http://schemas.microsoft.com/office/powerpoint/2010/main" val="23846010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215</a:t>
            </a:fld>
            <a:endParaRPr lang="nl-NL"/>
          </a:p>
        </p:txBody>
      </p:sp>
    </p:spTree>
    <p:extLst>
      <p:ext uri="{BB962C8B-B14F-4D97-AF65-F5344CB8AC3E}">
        <p14:creationId xmlns:p14="http://schemas.microsoft.com/office/powerpoint/2010/main" val="257709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79</a:t>
            </a:fld>
            <a:endParaRPr lang="nl-NL"/>
          </a:p>
        </p:txBody>
      </p:sp>
    </p:spTree>
    <p:extLst>
      <p:ext uri="{BB962C8B-B14F-4D97-AF65-F5344CB8AC3E}">
        <p14:creationId xmlns:p14="http://schemas.microsoft.com/office/powerpoint/2010/main" val="36395250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216</a:t>
            </a:fld>
            <a:endParaRPr lang="nl-NL"/>
          </a:p>
        </p:txBody>
      </p:sp>
    </p:spTree>
    <p:extLst>
      <p:ext uri="{BB962C8B-B14F-4D97-AF65-F5344CB8AC3E}">
        <p14:creationId xmlns:p14="http://schemas.microsoft.com/office/powerpoint/2010/main" val="25970958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217</a:t>
            </a:fld>
            <a:endParaRPr lang="nl-NL"/>
          </a:p>
        </p:txBody>
      </p:sp>
    </p:spTree>
    <p:extLst>
      <p:ext uri="{BB962C8B-B14F-4D97-AF65-F5344CB8AC3E}">
        <p14:creationId xmlns:p14="http://schemas.microsoft.com/office/powerpoint/2010/main" val="9749033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218</a:t>
            </a:fld>
            <a:endParaRPr lang="nl-NL"/>
          </a:p>
        </p:txBody>
      </p:sp>
    </p:spTree>
    <p:extLst>
      <p:ext uri="{BB962C8B-B14F-4D97-AF65-F5344CB8AC3E}">
        <p14:creationId xmlns:p14="http://schemas.microsoft.com/office/powerpoint/2010/main" val="8621333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219</a:t>
            </a:fld>
            <a:endParaRPr lang="nl-NL"/>
          </a:p>
        </p:txBody>
      </p:sp>
    </p:spTree>
    <p:extLst>
      <p:ext uri="{BB962C8B-B14F-4D97-AF65-F5344CB8AC3E}">
        <p14:creationId xmlns:p14="http://schemas.microsoft.com/office/powerpoint/2010/main" val="25939256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220</a:t>
            </a:fld>
            <a:endParaRPr lang="nl-NL"/>
          </a:p>
        </p:txBody>
      </p:sp>
    </p:spTree>
    <p:extLst>
      <p:ext uri="{BB962C8B-B14F-4D97-AF65-F5344CB8AC3E}">
        <p14:creationId xmlns:p14="http://schemas.microsoft.com/office/powerpoint/2010/main" val="3195936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221</a:t>
            </a:fld>
            <a:endParaRPr lang="nl-NL"/>
          </a:p>
        </p:txBody>
      </p:sp>
    </p:spTree>
    <p:extLst>
      <p:ext uri="{BB962C8B-B14F-4D97-AF65-F5344CB8AC3E}">
        <p14:creationId xmlns:p14="http://schemas.microsoft.com/office/powerpoint/2010/main" val="8020638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222</a:t>
            </a:fld>
            <a:endParaRPr lang="nl-NL"/>
          </a:p>
        </p:txBody>
      </p:sp>
    </p:spTree>
    <p:extLst>
      <p:ext uri="{BB962C8B-B14F-4D97-AF65-F5344CB8AC3E}">
        <p14:creationId xmlns:p14="http://schemas.microsoft.com/office/powerpoint/2010/main" val="39516848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223</a:t>
            </a:fld>
            <a:endParaRPr lang="nl-NL"/>
          </a:p>
        </p:txBody>
      </p:sp>
    </p:spTree>
    <p:extLst>
      <p:ext uri="{BB962C8B-B14F-4D97-AF65-F5344CB8AC3E}">
        <p14:creationId xmlns:p14="http://schemas.microsoft.com/office/powerpoint/2010/main" val="42330623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224</a:t>
            </a:fld>
            <a:endParaRPr lang="nl-NL"/>
          </a:p>
        </p:txBody>
      </p:sp>
    </p:spTree>
    <p:extLst>
      <p:ext uri="{BB962C8B-B14F-4D97-AF65-F5344CB8AC3E}">
        <p14:creationId xmlns:p14="http://schemas.microsoft.com/office/powerpoint/2010/main" val="309650492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225</a:t>
            </a:fld>
            <a:endParaRPr lang="nl-NL"/>
          </a:p>
        </p:txBody>
      </p:sp>
    </p:spTree>
    <p:extLst>
      <p:ext uri="{BB962C8B-B14F-4D97-AF65-F5344CB8AC3E}">
        <p14:creationId xmlns:p14="http://schemas.microsoft.com/office/powerpoint/2010/main" val="368419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80</a:t>
            </a:fld>
            <a:endParaRPr lang="nl-NL"/>
          </a:p>
        </p:txBody>
      </p:sp>
    </p:spTree>
    <p:extLst>
      <p:ext uri="{BB962C8B-B14F-4D97-AF65-F5344CB8AC3E}">
        <p14:creationId xmlns:p14="http://schemas.microsoft.com/office/powerpoint/2010/main" val="24979596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226</a:t>
            </a:fld>
            <a:endParaRPr lang="nl-NL"/>
          </a:p>
        </p:txBody>
      </p:sp>
    </p:spTree>
    <p:extLst>
      <p:ext uri="{BB962C8B-B14F-4D97-AF65-F5344CB8AC3E}">
        <p14:creationId xmlns:p14="http://schemas.microsoft.com/office/powerpoint/2010/main" val="24337983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227</a:t>
            </a:fld>
            <a:endParaRPr lang="nl-NL"/>
          </a:p>
        </p:txBody>
      </p:sp>
    </p:spTree>
    <p:extLst>
      <p:ext uri="{BB962C8B-B14F-4D97-AF65-F5344CB8AC3E}">
        <p14:creationId xmlns:p14="http://schemas.microsoft.com/office/powerpoint/2010/main" val="1794163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228</a:t>
            </a:fld>
            <a:endParaRPr lang="nl-NL"/>
          </a:p>
        </p:txBody>
      </p:sp>
    </p:spTree>
    <p:extLst>
      <p:ext uri="{BB962C8B-B14F-4D97-AF65-F5344CB8AC3E}">
        <p14:creationId xmlns:p14="http://schemas.microsoft.com/office/powerpoint/2010/main" val="14316165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229</a:t>
            </a:fld>
            <a:endParaRPr lang="nl-NL"/>
          </a:p>
        </p:txBody>
      </p:sp>
    </p:spTree>
    <p:extLst>
      <p:ext uri="{BB962C8B-B14F-4D97-AF65-F5344CB8AC3E}">
        <p14:creationId xmlns:p14="http://schemas.microsoft.com/office/powerpoint/2010/main" val="30782121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230</a:t>
            </a:fld>
            <a:endParaRPr lang="nl-NL"/>
          </a:p>
        </p:txBody>
      </p:sp>
    </p:spTree>
    <p:extLst>
      <p:ext uri="{BB962C8B-B14F-4D97-AF65-F5344CB8AC3E}">
        <p14:creationId xmlns:p14="http://schemas.microsoft.com/office/powerpoint/2010/main" val="1436286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231</a:t>
            </a:fld>
            <a:endParaRPr lang="nl-NL"/>
          </a:p>
        </p:txBody>
      </p:sp>
    </p:spTree>
    <p:extLst>
      <p:ext uri="{BB962C8B-B14F-4D97-AF65-F5344CB8AC3E}">
        <p14:creationId xmlns:p14="http://schemas.microsoft.com/office/powerpoint/2010/main" val="17567544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232</a:t>
            </a:fld>
            <a:endParaRPr lang="nl-NL"/>
          </a:p>
        </p:txBody>
      </p:sp>
    </p:spTree>
    <p:extLst>
      <p:ext uri="{BB962C8B-B14F-4D97-AF65-F5344CB8AC3E}">
        <p14:creationId xmlns:p14="http://schemas.microsoft.com/office/powerpoint/2010/main" val="38976672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233</a:t>
            </a:fld>
            <a:endParaRPr lang="nl-NL"/>
          </a:p>
        </p:txBody>
      </p:sp>
    </p:spTree>
    <p:extLst>
      <p:ext uri="{BB962C8B-B14F-4D97-AF65-F5344CB8AC3E}">
        <p14:creationId xmlns:p14="http://schemas.microsoft.com/office/powerpoint/2010/main" val="42283997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234</a:t>
            </a:fld>
            <a:endParaRPr lang="nl-NL"/>
          </a:p>
        </p:txBody>
      </p:sp>
    </p:spTree>
    <p:extLst>
      <p:ext uri="{BB962C8B-B14F-4D97-AF65-F5344CB8AC3E}">
        <p14:creationId xmlns:p14="http://schemas.microsoft.com/office/powerpoint/2010/main" val="41132451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235</a:t>
            </a:fld>
            <a:endParaRPr lang="nl-NL"/>
          </a:p>
        </p:txBody>
      </p:sp>
    </p:spTree>
    <p:extLst>
      <p:ext uri="{BB962C8B-B14F-4D97-AF65-F5344CB8AC3E}">
        <p14:creationId xmlns:p14="http://schemas.microsoft.com/office/powerpoint/2010/main" val="30252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88</a:t>
            </a:fld>
            <a:endParaRPr lang="fr-FR"/>
          </a:p>
        </p:txBody>
      </p:sp>
    </p:spTree>
    <p:extLst>
      <p:ext uri="{BB962C8B-B14F-4D97-AF65-F5344CB8AC3E}">
        <p14:creationId xmlns:p14="http://schemas.microsoft.com/office/powerpoint/2010/main" val="33087084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236</a:t>
            </a:fld>
            <a:endParaRPr lang="nl-NL"/>
          </a:p>
        </p:txBody>
      </p:sp>
    </p:spTree>
    <p:extLst>
      <p:ext uri="{BB962C8B-B14F-4D97-AF65-F5344CB8AC3E}">
        <p14:creationId xmlns:p14="http://schemas.microsoft.com/office/powerpoint/2010/main" val="37073286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244</a:t>
            </a:fld>
            <a:endParaRPr lang="nl-NL"/>
          </a:p>
        </p:txBody>
      </p:sp>
    </p:spTree>
    <p:extLst>
      <p:ext uri="{BB962C8B-B14F-4D97-AF65-F5344CB8AC3E}">
        <p14:creationId xmlns:p14="http://schemas.microsoft.com/office/powerpoint/2010/main" val="25006336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245</a:t>
            </a:fld>
            <a:endParaRPr lang="nl-NL"/>
          </a:p>
        </p:txBody>
      </p:sp>
    </p:spTree>
    <p:extLst>
      <p:ext uri="{BB962C8B-B14F-4D97-AF65-F5344CB8AC3E}">
        <p14:creationId xmlns:p14="http://schemas.microsoft.com/office/powerpoint/2010/main" val="27675267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246</a:t>
            </a:fld>
            <a:endParaRPr lang="nl-NL"/>
          </a:p>
        </p:txBody>
      </p:sp>
    </p:spTree>
    <p:extLst>
      <p:ext uri="{BB962C8B-B14F-4D97-AF65-F5344CB8AC3E}">
        <p14:creationId xmlns:p14="http://schemas.microsoft.com/office/powerpoint/2010/main" val="8370233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247</a:t>
            </a:fld>
            <a:endParaRPr lang="nl-NL"/>
          </a:p>
        </p:txBody>
      </p:sp>
    </p:spTree>
    <p:extLst>
      <p:ext uri="{BB962C8B-B14F-4D97-AF65-F5344CB8AC3E}">
        <p14:creationId xmlns:p14="http://schemas.microsoft.com/office/powerpoint/2010/main" val="11117252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248</a:t>
            </a:fld>
            <a:endParaRPr lang="nl-NL"/>
          </a:p>
        </p:txBody>
      </p:sp>
    </p:spTree>
    <p:extLst>
      <p:ext uri="{BB962C8B-B14F-4D97-AF65-F5344CB8AC3E}">
        <p14:creationId xmlns:p14="http://schemas.microsoft.com/office/powerpoint/2010/main" val="8820257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249</a:t>
            </a:fld>
            <a:endParaRPr lang="nl-NL"/>
          </a:p>
        </p:txBody>
      </p:sp>
    </p:spTree>
    <p:extLst>
      <p:ext uri="{BB962C8B-B14F-4D97-AF65-F5344CB8AC3E}">
        <p14:creationId xmlns:p14="http://schemas.microsoft.com/office/powerpoint/2010/main" val="31636411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250</a:t>
            </a:fld>
            <a:endParaRPr lang="nl-NL"/>
          </a:p>
        </p:txBody>
      </p:sp>
    </p:spTree>
    <p:extLst>
      <p:ext uri="{BB962C8B-B14F-4D97-AF65-F5344CB8AC3E}">
        <p14:creationId xmlns:p14="http://schemas.microsoft.com/office/powerpoint/2010/main" val="15228514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251</a:t>
            </a:fld>
            <a:endParaRPr lang="nl-NL"/>
          </a:p>
        </p:txBody>
      </p:sp>
    </p:spTree>
    <p:extLst>
      <p:ext uri="{BB962C8B-B14F-4D97-AF65-F5344CB8AC3E}">
        <p14:creationId xmlns:p14="http://schemas.microsoft.com/office/powerpoint/2010/main" val="26088134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252</a:t>
            </a:fld>
            <a:endParaRPr lang="nl-NL"/>
          </a:p>
        </p:txBody>
      </p:sp>
    </p:spTree>
    <p:extLst>
      <p:ext uri="{BB962C8B-B14F-4D97-AF65-F5344CB8AC3E}">
        <p14:creationId xmlns:p14="http://schemas.microsoft.com/office/powerpoint/2010/main" val="1557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90</a:t>
            </a:fld>
            <a:endParaRPr lang="fr-FR"/>
          </a:p>
        </p:txBody>
      </p:sp>
    </p:spTree>
    <p:extLst>
      <p:ext uri="{BB962C8B-B14F-4D97-AF65-F5344CB8AC3E}">
        <p14:creationId xmlns:p14="http://schemas.microsoft.com/office/powerpoint/2010/main" val="11834275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253</a:t>
            </a:fld>
            <a:endParaRPr lang="nl-NL"/>
          </a:p>
        </p:txBody>
      </p:sp>
    </p:spTree>
    <p:extLst>
      <p:ext uri="{BB962C8B-B14F-4D97-AF65-F5344CB8AC3E}">
        <p14:creationId xmlns:p14="http://schemas.microsoft.com/office/powerpoint/2010/main" val="268184497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254</a:t>
            </a:fld>
            <a:endParaRPr lang="nl-NL"/>
          </a:p>
        </p:txBody>
      </p:sp>
    </p:spTree>
    <p:extLst>
      <p:ext uri="{BB962C8B-B14F-4D97-AF65-F5344CB8AC3E}">
        <p14:creationId xmlns:p14="http://schemas.microsoft.com/office/powerpoint/2010/main" val="167147255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255</a:t>
            </a:fld>
            <a:endParaRPr lang="nl-NL"/>
          </a:p>
        </p:txBody>
      </p:sp>
    </p:spTree>
    <p:extLst>
      <p:ext uri="{BB962C8B-B14F-4D97-AF65-F5344CB8AC3E}">
        <p14:creationId xmlns:p14="http://schemas.microsoft.com/office/powerpoint/2010/main" val="18799542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256</a:t>
            </a:fld>
            <a:endParaRPr lang="nl-NL"/>
          </a:p>
        </p:txBody>
      </p:sp>
    </p:spTree>
    <p:extLst>
      <p:ext uri="{BB962C8B-B14F-4D97-AF65-F5344CB8AC3E}">
        <p14:creationId xmlns:p14="http://schemas.microsoft.com/office/powerpoint/2010/main" val="9325103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257</a:t>
            </a:fld>
            <a:endParaRPr lang="nl-NL"/>
          </a:p>
        </p:txBody>
      </p:sp>
    </p:spTree>
    <p:extLst>
      <p:ext uri="{BB962C8B-B14F-4D97-AF65-F5344CB8AC3E}">
        <p14:creationId xmlns:p14="http://schemas.microsoft.com/office/powerpoint/2010/main" val="379332382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261</a:t>
            </a:fld>
            <a:endParaRPr lang="nl-NL"/>
          </a:p>
        </p:txBody>
      </p:sp>
    </p:spTree>
    <p:extLst>
      <p:ext uri="{BB962C8B-B14F-4D97-AF65-F5344CB8AC3E}">
        <p14:creationId xmlns:p14="http://schemas.microsoft.com/office/powerpoint/2010/main" val="35534247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262</a:t>
            </a:fld>
            <a:endParaRPr lang="nl-NL"/>
          </a:p>
        </p:txBody>
      </p:sp>
    </p:spTree>
    <p:extLst>
      <p:ext uri="{BB962C8B-B14F-4D97-AF65-F5344CB8AC3E}">
        <p14:creationId xmlns:p14="http://schemas.microsoft.com/office/powerpoint/2010/main" val="5290951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263</a:t>
            </a:fld>
            <a:endParaRPr lang="nl-NL"/>
          </a:p>
        </p:txBody>
      </p:sp>
    </p:spTree>
    <p:extLst>
      <p:ext uri="{BB962C8B-B14F-4D97-AF65-F5344CB8AC3E}">
        <p14:creationId xmlns:p14="http://schemas.microsoft.com/office/powerpoint/2010/main" val="18072514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265</a:t>
            </a:fld>
            <a:endParaRPr lang="nl-NL"/>
          </a:p>
        </p:txBody>
      </p:sp>
    </p:spTree>
    <p:extLst>
      <p:ext uri="{BB962C8B-B14F-4D97-AF65-F5344CB8AC3E}">
        <p14:creationId xmlns:p14="http://schemas.microsoft.com/office/powerpoint/2010/main" val="163558250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266</a:t>
            </a:fld>
            <a:endParaRPr lang="nl-NL"/>
          </a:p>
        </p:txBody>
      </p:sp>
    </p:spTree>
    <p:extLst>
      <p:ext uri="{BB962C8B-B14F-4D97-AF65-F5344CB8AC3E}">
        <p14:creationId xmlns:p14="http://schemas.microsoft.com/office/powerpoint/2010/main" val="420021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93</a:t>
            </a:fld>
            <a:endParaRPr lang="nl-NL"/>
          </a:p>
        </p:txBody>
      </p:sp>
    </p:spTree>
    <p:extLst>
      <p:ext uri="{BB962C8B-B14F-4D97-AF65-F5344CB8AC3E}">
        <p14:creationId xmlns:p14="http://schemas.microsoft.com/office/powerpoint/2010/main" val="19979488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267</a:t>
            </a:fld>
            <a:endParaRPr lang="nl-NL"/>
          </a:p>
        </p:txBody>
      </p:sp>
    </p:spTree>
    <p:extLst>
      <p:ext uri="{BB962C8B-B14F-4D97-AF65-F5344CB8AC3E}">
        <p14:creationId xmlns:p14="http://schemas.microsoft.com/office/powerpoint/2010/main" val="6474532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268</a:t>
            </a:fld>
            <a:endParaRPr lang="nl-NL"/>
          </a:p>
        </p:txBody>
      </p:sp>
    </p:spTree>
    <p:extLst>
      <p:ext uri="{BB962C8B-B14F-4D97-AF65-F5344CB8AC3E}">
        <p14:creationId xmlns:p14="http://schemas.microsoft.com/office/powerpoint/2010/main" val="9702030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269</a:t>
            </a:fld>
            <a:endParaRPr lang="nl-NL"/>
          </a:p>
        </p:txBody>
      </p:sp>
    </p:spTree>
    <p:extLst>
      <p:ext uri="{BB962C8B-B14F-4D97-AF65-F5344CB8AC3E}">
        <p14:creationId xmlns:p14="http://schemas.microsoft.com/office/powerpoint/2010/main" val="6320441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5F77F0F-0DF3-45E1-8C85-9497B6DC8FF8}" type="slidenum">
              <a:rPr lang="nl-NL" smtClean="0"/>
              <a:t>270</a:t>
            </a:fld>
            <a:endParaRPr lang="nl-NL"/>
          </a:p>
        </p:txBody>
      </p:sp>
    </p:spTree>
    <p:extLst>
      <p:ext uri="{BB962C8B-B14F-4D97-AF65-F5344CB8AC3E}">
        <p14:creationId xmlns:p14="http://schemas.microsoft.com/office/powerpoint/2010/main" val="9561033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271</a:t>
            </a:fld>
            <a:endParaRPr lang="nl-NL"/>
          </a:p>
        </p:txBody>
      </p:sp>
    </p:spTree>
    <p:extLst>
      <p:ext uri="{BB962C8B-B14F-4D97-AF65-F5344CB8AC3E}">
        <p14:creationId xmlns:p14="http://schemas.microsoft.com/office/powerpoint/2010/main" val="18007877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272</a:t>
            </a:fld>
            <a:endParaRPr lang="nl-NL"/>
          </a:p>
        </p:txBody>
      </p:sp>
    </p:spTree>
    <p:extLst>
      <p:ext uri="{BB962C8B-B14F-4D97-AF65-F5344CB8AC3E}">
        <p14:creationId xmlns:p14="http://schemas.microsoft.com/office/powerpoint/2010/main" val="10470803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273</a:t>
            </a:fld>
            <a:endParaRPr lang="nl-NL"/>
          </a:p>
        </p:txBody>
      </p:sp>
    </p:spTree>
    <p:extLst>
      <p:ext uri="{BB962C8B-B14F-4D97-AF65-F5344CB8AC3E}">
        <p14:creationId xmlns:p14="http://schemas.microsoft.com/office/powerpoint/2010/main" val="2793013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274</a:t>
            </a:fld>
            <a:endParaRPr lang="nl-NL"/>
          </a:p>
        </p:txBody>
      </p:sp>
    </p:spTree>
    <p:extLst>
      <p:ext uri="{BB962C8B-B14F-4D97-AF65-F5344CB8AC3E}">
        <p14:creationId xmlns:p14="http://schemas.microsoft.com/office/powerpoint/2010/main" val="27876141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275</a:t>
            </a:fld>
            <a:endParaRPr lang="nl-NL"/>
          </a:p>
        </p:txBody>
      </p:sp>
    </p:spTree>
    <p:extLst>
      <p:ext uri="{BB962C8B-B14F-4D97-AF65-F5344CB8AC3E}">
        <p14:creationId xmlns:p14="http://schemas.microsoft.com/office/powerpoint/2010/main" val="78609367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276</a:t>
            </a:fld>
            <a:endParaRPr lang="nl-NL"/>
          </a:p>
        </p:txBody>
      </p:sp>
    </p:spTree>
    <p:extLst>
      <p:ext uri="{BB962C8B-B14F-4D97-AF65-F5344CB8AC3E}">
        <p14:creationId xmlns:p14="http://schemas.microsoft.com/office/powerpoint/2010/main" val="47674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95</a:t>
            </a:fld>
            <a:endParaRPr lang="nl-NL"/>
          </a:p>
        </p:txBody>
      </p:sp>
    </p:spTree>
    <p:extLst>
      <p:ext uri="{BB962C8B-B14F-4D97-AF65-F5344CB8AC3E}">
        <p14:creationId xmlns:p14="http://schemas.microsoft.com/office/powerpoint/2010/main" val="33176286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277</a:t>
            </a:fld>
            <a:endParaRPr lang="nl-NL"/>
          </a:p>
        </p:txBody>
      </p:sp>
    </p:spTree>
    <p:extLst>
      <p:ext uri="{BB962C8B-B14F-4D97-AF65-F5344CB8AC3E}">
        <p14:creationId xmlns:p14="http://schemas.microsoft.com/office/powerpoint/2010/main" val="2459279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282</a:t>
            </a:fld>
            <a:endParaRPr lang="nl-NL"/>
          </a:p>
        </p:txBody>
      </p:sp>
    </p:spTree>
    <p:extLst>
      <p:ext uri="{BB962C8B-B14F-4D97-AF65-F5344CB8AC3E}">
        <p14:creationId xmlns:p14="http://schemas.microsoft.com/office/powerpoint/2010/main" val="428375932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283</a:t>
            </a:fld>
            <a:endParaRPr lang="nl-NL"/>
          </a:p>
        </p:txBody>
      </p:sp>
    </p:spTree>
    <p:extLst>
      <p:ext uri="{BB962C8B-B14F-4D97-AF65-F5344CB8AC3E}">
        <p14:creationId xmlns:p14="http://schemas.microsoft.com/office/powerpoint/2010/main" val="42672666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284</a:t>
            </a:fld>
            <a:endParaRPr lang="nl-NL"/>
          </a:p>
        </p:txBody>
      </p:sp>
    </p:spTree>
    <p:extLst>
      <p:ext uri="{BB962C8B-B14F-4D97-AF65-F5344CB8AC3E}">
        <p14:creationId xmlns:p14="http://schemas.microsoft.com/office/powerpoint/2010/main" val="29982632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285</a:t>
            </a:fld>
            <a:endParaRPr lang="nl-NL"/>
          </a:p>
        </p:txBody>
      </p:sp>
    </p:spTree>
    <p:extLst>
      <p:ext uri="{BB962C8B-B14F-4D97-AF65-F5344CB8AC3E}">
        <p14:creationId xmlns:p14="http://schemas.microsoft.com/office/powerpoint/2010/main" val="247606884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287</a:t>
            </a:fld>
            <a:endParaRPr lang="nl-NL"/>
          </a:p>
        </p:txBody>
      </p:sp>
    </p:spTree>
    <p:extLst>
      <p:ext uri="{BB962C8B-B14F-4D97-AF65-F5344CB8AC3E}">
        <p14:creationId xmlns:p14="http://schemas.microsoft.com/office/powerpoint/2010/main" val="33269656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288</a:t>
            </a:fld>
            <a:endParaRPr lang="nl-NL"/>
          </a:p>
        </p:txBody>
      </p:sp>
    </p:spTree>
    <p:extLst>
      <p:ext uri="{BB962C8B-B14F-4D97-AF65-F5344CB8AC3E}">
        <p14:creationId xmlns:p14="http://schemas.microsoft.com/office/powerpoint/2010/main" val="116003033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289</a:t>
            </a:fld>
            <a:endParaRPr lang="nl-NL"/>
          </a:p>
        </p:txBody>
      </p:sp>
    </p:spTree>
    <p:extLst>
      <p:ext uri="{BB962C8B-B14F-4D97-AF65-F5344CB8AC3E}">
        <p14:creationId xmlns:p14="http://schemas.microsoft.com/office/powerpoint/2010/main" val="33231204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290</a:t>
            </a:fld>
            <a:endParaRPr lang="nl-NL"/>
          </a:p>
        </p:txBody>
      </p:sp>
    </p:spTree>
    <p:extLst>
      <p:ext uri="{BB962C8B-B14F-4D97-AF65-F5344CB8AC3E}">
        <p14:creationId xmlns:p14="http://schemas.microsoft.com/office/powerpoint/2010/main" val="231332687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291</a:t>
            </a:fld>
            <a:endParaRPr lang="nl-NL"/>
          </a:p>
        </p:txBody>
      </p:sp>
    </p:spTree>
    <p:extLst>
      <p:ext uri="{BB962C8B-B14F-4D97-AF65-F5344CB8AC3E}">
        <p14:creationId xmlns:p14="http://schemas.microsoft.com/office/powerpoint/2010/main" val="199223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96</a:t>
            </a:fld>
            <a:endParaRPr lang="nl-NL"/>
          </a:p>
        </p:txBody>
      </p:sp>
    </p:spTree>
    <p:extLst>
      <p:ext uri="{BB962C8B-B14F-4D97-AF65-F5344CB8AC3E}">
        <p14:creationId xmlns:p14="http://schemas.microsoft.com/office/powerpoint/2010/main" val="10993268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06DC891-B503-41D2-AEA4-6FA7D8D3A041}" type="slidenum">
              <a:rPr lang="nl-NL" smtClean="0"/>
              <a:pPr/>
              <a:t>292</a:t>
            </a:fld>
            <a:endParaRPr lang="nl-NL"/>
          </a:p>
        </p:txBody>
      </p:sp>
    </p:spTree>
    <p:extLst>
      <p:ext uri="{BB962C8B-B14F-4D97-AF65-F5344CB8AC3E}">
        <p14:creationId xmlns:p14="http://schemas.microsoft.com/office/powerpoint/2010/main" val="257889541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5684251-C758-4597-91F9-DAEFC91F33C2}" type="slidenum">
              <a:rPr lang="nl-NL" smtClean="0"/>
              <a:pPr/>
              <a:t>293</a:t>
            </a:fld>
            <a:endParaRPr lang="nl-NL"/>
          </a:p>
        </p:txBody>
      </p:sp>
    </p:spTree>
    <p:extLst>
      <p:ext uri="{BB962C8B-B14F-4D97-AF65-F5344CB8AC3E}">
        <p14:creationId xmlns:p14="http://schemas.microsoft.com/office/powerpoint/2010/main" val="5776892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295</a:t>
            </a:fld>
            <a:endParaRPr lang="en-US" altLang="nl-NL">
              <a:latin typeface="Arial" charset="0"/>
            </a:endParaRPr>
          </a:p>
        </p:txBody>
      </p:sp>
      <p:sp>
        <p:nvSpPr>
          <p:cNvPr id="22531" name="Rectangle 7"/>
          <p:cNvSpPr txBox="1">
            <a:spLocks noGrp="1" noChangeArrowheads="1"/>
          </p:cNvSpPr>
          <p:nvPr/>
        </p:nvSpPr>
        <p:spPr bwMode="auto">
          <a:xfrm>
            <a:off x="3884614"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295</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9380428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297</a:t>
            </a:fld>
            <a:endParaRPr lang="en-US" altLang="nl-NL">
              <a:latin typeface="Arial" charset="0"/>
            </a:endParaRPr>
          </a:p>
        </p:txBody>
      </p:sp>
      <p:sp>
        <p:nvSpPr>
          <p:cNvPr id="22531" name="Rectangle 7"/>
          <p:cNvSpPr txBox="1">
            <a:spLocks noGrp="1" noChangeArrowheads="1"/>
          </p:cNvSpPr>
          <p:nvPr/>
        </p:nvSpPr>
        <p:spPr bwMode="auto">
          <a:xfrm>
            <a:off x="3884614"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297</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80164985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302</a:t>
            </a:fld>
            <a:endParaRPr lang="nl-NL"/>
          </a:p>
        </p:txBody>
      </p:sp>
    </p:spTree>
    <p:extLst>
      <p:ext uri="{BB962C8B-B14F-4D97-AF65-F5344CB8AC3E}">
        <p14:creationId xmlns:p14="http://schemas.microsoft.com/office/powerpoint/2010/main" val="392682045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303</a:t>
            </a:fld>
            <a:endParaRPr lang="nl-NL"/>
          </a:p>
        </p:txBody>
      </p:sp>
    </p:spTree>
    <p:extLst>
      <p:ext uri="{BB962C8B-B14F-4D97-AF65-F5344CB8AC3E}">
        <p14:creationId xmlns:p14="http://schemas.microsoft.com/office/powerpoint/2010/main" val="23028228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304</a:t>
            </a:fld>
            <a:endParaRPr lang="nl-NL"/>
          </a:p>
        </p:txBody>
      </p:sp>
    </p:spTree>
    <p:extLst>
      <p:ext uri="{BB962C8B-B14F-4D97-AF65-F5344CB8AC3E}">
        <p14:creationId xmlns:p14="http://schemas.microsoft.com/office/powerpoint/2010/main" val="275094287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305</a:t>
            </a:fld>
            <a:endParaRPr lang="nl-NL"/>
          </a:p>
        </p:txBody>
      </p:sp>
    </p:spTree>
    <p:extLst>
      <p:ext uri="{BB962C8B-B14F-4D97-AF65-F5344CB8AC3E}">
        <p14:creationId xmlns:p14="http://schemas.microsoft.com/office/powerpoint/2010/main" val="265298462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306</a:t>
            </a:fld>
            <a:endParaRPr lang="nl-NL"/>
          </a:p>
        </p:txBody>
      </p:sp>
    </p:spTree>
    <p:extLst>
      <p:ext uri="{BB962C8B-B14F-4D97-AF65-F5344CB8AC3E}">
        <p14:creationId xmlns:p14="http://schemas.microsoft.com/office/powerpoint/2010/main" val="334729325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307</a:t>
            </a:fld>
            <a:endParaRPr lang="nl-NL"/>
          </a:p>
        </p:txBody>
      </p:sp>
    </p:spTree>
    <p:extLst>
      <p:ext uri="{BB962C8B-B14F-4D97-AF65-F5344CB8AC3E}">
        <p14:creationId xmlns:p14="http://schemas.microsoft.com/office/powerpoint/2010/main" val="1543362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97</a:t>
            </a:fld>
            <a:endParaRPr lang="nl-NL"/>
          </a:p>
        </p:txBody>
      </p:sp>
    </p:spTree>
    <p:extLst>
      <p:ext uri="{BB962C8B-B14F-4D97-AF65-F5344CB8AC3E}">
        <p14:creationId xmlns:p14="http://schemas.microsoft.com/office/powerpoint/2010/main" val="10242317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308</a:t>
            </a:fld>
            <a:endParaRPr lang="nl-NL"/>
          </a:p>
        </p:txBody>
      </p:sp>
    </p:spTree>
    <p:extLst>
      <p:ext uri="{BB962C8B-B14F-4D97-AF65-F5344CB8AC3E}">
        <p14:creationId xmlns:p14="http://schemas.microsoft.com/office/powerpoint/2010/main" val="19824855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309</a:t>
            </a:fld>
            <a:endParaRPr lang="nl-NL"/>
          </a:p>
        </p:txBody>
      </p:sp>
    </p:spTree>
    <p:extLst>
      <p:ext uri="{BB962C8B-B14F-4D97-AF65-F5344CB8AC3E}">
        <p14:creationId xmlns:p14="http://schemas.microsoft.com/office/powerpoint/2010/main" val="289178990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310</a:t>
            </a:fld>
            <a:endParaRPr lang="nl-NL"/>
          </a:p>
        </p:txBody>
      </p:sp>
    </p:spTree>
    <p:extLst>
      <p:ext uri="{BB962C8B-B14F-4D97-AF65-F5344CB8AC3E}">
        <p14:creationId xmlns:p14="http://schemas.microsoft.com/office/powerpoint/2010/main" val="90848057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311</a:t>
            </a:fld>
            <a:endParaRPr lang="nl-NL"/>
          </a:p>
        </p:txBody>
      </p:sp>
    </p:spTree>
    <p:extLst>
      <p:ext uri="{BB962C8B-B14F-4D97-AF65-F5344CB8AC3E}">
        <p14:creationId xmlns:p14="http://schemas.microsoft.com/office/powerpoint/2010/main" val="329592609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312</a:t>
            </a:fld>
            <a:endParaRPr lang="nl-NL"/>
          </a:p>
        </p:txBody>
      </p:sp>
    </p:spTree>
    <p:extLst>
      <p:ext uri="{BB962C8B-B14F-4D97-AF65-F5344CB8AC3E}">
        <p14:creationId xmlns:p14="http://schemas.microsoft.com/office/powerpoint/2010/main" val="239279628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315</a:t>
            </a:fld>
            <a:endParaRPr lang="nl-NL"/>
          </a:p>
        </p:txBody>
      </p:sp>
    </p:spTree>
    <p:extLst>
      <p:ext uri="{BB962C8B-B14F-4D97-AF65-F5344CB8AC3E}">
        <p14:creationId xmlns:p14="http://schemas.microsoft.com/office/powerpoint/2010/main" val="390852908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316</a:t>
            </a:fld>
            <a:endParaRPr lang="nl-NL"/>
          </a:p>
        </p:txBody>
      </p:sp>
    </p:spTree>
    <p:extLst>
      <p:ext uri="{BB962C8B-B14F-4D97-AF65-F5344CB8AC3E}">
        <p14:creationId xmlns:p14="http://schemas.microsoft.com/office/powerpoint/2010/main" val="244939120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325</a:t>
            </a:fld>
            <a:endParaRPr lang="nl-NL"/>
          </a:p>
        </p:txBody>
      </p:sp>
    </p:spTree>
    <p:extLst>
      <p:ext uri="{BB962C8B-B14F-4D97-AF65-F5344CB8AC3E}">
        <p14:creationId xmlns:p14="http://schemas.microsoft.com/office/powerpoint/2010/main" val="38981354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326</a:t>
            </a:fld>
            <a:endParaRPr lang="nl-NL"/>
          </a:p>
        </p:txBody>
      </p:sp>
    </p:spTree>
    <p:extLst>
      <p:ext uri="{BB962C8B-B14F-4D97-AF65-F5344CB8AC3E}">
        <p14:creationId xmlns:p14="http://schemas.microsoft.com/office/powerpoint/2010/main" val="350350505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328</a:t>
            </a:fld>
            <a:endParaRPr lang="en-US" altLang="nl-NL">
              <a:latin typeface="Arial" charset="0"/>
            </a:endParaRPr>
          </a:p>
        </p:txBody>
      </p:sp>
      <p:sp>
        <p:nvSpPr>
          <p:cNvPr id="22531" name="Rectangle 7"/>
          <p:cNvSpPr txBox="1">
            <a:spLocks noGrp="1" noChangeArrowheads="1"/>
          </p:cNvSpPr>
          <p:nvPr/>
        </p:nvSpPr>
        <p:spPr bwMode="auto">
          <a:xfrm>
            <a:off x="3884614"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328</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276667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98</a:t>
            </a:fld>
            <a:endParaRPr lang="nl-NL"/>
          </a:p>
        </p:txBody>
      </p:sp>
    </p:spTree>
    <p:extLst>
      <p:ext uri="{BB962C8B-B14F-4D97-AF65-F5344CB8AC3E}">
        <p14:creationId xmlns:p14="http://schemas.microsoft.com/office/powerpoint/2010/main" val="32431818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369</a:t>
            </a:fld>
            <a:endParaRPr lang="nl-NL"/>
          </a:p>
        </p:txBody>
      </p:sp>
    </p:spTree>
    <p:extLst>
      <p:ext uri="{BB962C8B-B14F-4D97-AF65-F5344CB8AC3E}">
        <p14:creationId xmlns:p14="http://schemas.microsoft.com/office/powerpoint/2010/main" val="288829826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B3A5C1-A684-4333-9AD0-03FE2CEAE176}" type="slidenum">
              <a:rPr lang="fr-FR" smtClean="0"/>
              <a:t>376</a:t>
            </a:fld>
            <a:endParaRPr lang="fr-FR"/>
          </a:p>
        </p:txBody>
      </p:sp>
    </p:spTree>
    <p:extLst>
      <p:ext uri="{BB962C8B-B14F-4D97-AF65-F5344CB8AC3E}">
        <p14:creationId xmlns:p14="http://schemas.microsoft.com/office/powerpoint/2010/main" val="359943375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419</a:t>
            </a:fld>
            <a:endParaRPr lang="nl-NL"/>
          </a:p>
        </p:txBody>
      </p:sp>
    </p:spTree>
    <p:extLst>
      <p:ext uri="{BB962C8B-B14F-4D97-AF65-F5344CB8AC3E}">
        <p14:creationId xmlns:p14="http://schemas.microsoft.com/office/powerpoint/2010/main" val="407072829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fr-FR" dirty="0" smtClean="0"/>
              <a:t>Au sens de la première phrase, l'exercice des compétences de police ne peut, en particulier, être considéré comme équivalent à l'exercice des vérifications aux frontières lorsque les mesures de police:</a:t>
            </a:r>
          </a:p>
          <a:p>
            <a:pPr lvl="2"/>
            <a:r>
              <a:rPr lang="fr-FR" dirty="0" smtClean="0"/>
              <a:t>i) n'ont pas pour objectif le contrôle aux frontières;</a:t>
            </a:r>
          </a:p>
          <a:p>
            <a:pPr lvl="2"/>
            <a:r>
              <a:rPr lang="fr-FR" dirty="0" smtClean="0"/>
              <a:t>ii) sont fondées sur des informations générales et l'expérience des services de police relatives à d'éventuelles menaces pour la sécurité publique et visent, notamment, à lutter contre la criminalité transfrontalière;</a:t>
            </a:r>
          </a:p>
          <a:p>
            <a:pPr lvl="2"/>
            <a:r>
              <a:rPr lang="fr-FR" dirty="0" smtClean="0"/>
              <a:t>iii) sont conçues et exécutées </a:t>
            </a:r>
            <a:r>
              <a:rPr lang="fr-FR" dirty="0" smtClean="0">
                <a:solidFill>
                  <a:srgbClr val="FF0000"/>
                </a:solidFill>
              </a:rPr>
              <a:t>d'une manière clairement distincte des vérifications systématiques des personnes effectuées aux frontières extérieures</a:t>
            </a:r>
            <a:r>
              <a:rPr lang="fr-FR" dirty="0" smtClean="0"/>
              <a:t>;</a:t>
            </a:r>
          </a:p>
          <a:p>
            <a:pPr lvl="2"/>
            <a:r>
              <a:rPr lang="fr-FR" dirty="0" smtClean="0"/>
              <a:t>iv) sont réalisées sur la base de vérifications réalisées à l'improviste</a:t>
            </a:r>
            <a:endParaRPr lang="nl-NL" dirty="0"/>
          </a:p>
        </p:txBody>
      </p:sp>
      <p:sp>
        <p:nvSpPr>
          <p:cNvPr id="4" name="Slide Number Placeholder 3"/>
          <p:cNvSpPr>
            <a:spLocks noGrp="1"/>
          </p:cNvSpPr>
          <p:nvPr>
            <p:ph type="sldNum" sz="quarter" idx="10"/>
          </p:nvPr>
        </p:nvSpPr>
        <p:spPr/>
        <p:txBody>
          <a:bodyPr/>
          <a:lstStyle/>
          <a:p>
            <a:fld id="{C9A1FC5D-0E45-47ED-A103-758DFCA01401}" type="slidenum">
              <a:rPr lang="nl-NL" smtClean="0"/>
              <a:t>513</a:t>
            </a:fld>
            <a:endParaRPr lang="nl-NL"/>
          </a:p>
        </p:txBody>
      </p:sp>
    </p:spTree>
    <p:extLst>
      <p:ext uri="{BB962C8B-B14F-4D97-AF65-F5344CB8AC3E}">
        <p14:creationId xmlns:p14="http://schemas.microsoft.com/office/powerpoint/2010/main" val="339751176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528</a:t>
            </a:fld>
            <a:endParaRPr lang="nl-NL"/>
          </a:p>
        </p:txBody>
      </p:sp>
    </p:spTree>
    <p:extLst>
      <p:ext uri="{BB962C8B-B14F-4D97-AF65-F5344CB8AC3E}">
        <p14:creationId xmlns:p14="http://schemas.microsoft.com/office/powerpoint/2010/main" val="216731876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544</a:t>
            </a:fld>
            <a:endParaRPr lang="nl-NL"/>
          </a:p>
        </p:txBody>
      </p:sp>
    </p:spTree>
    <p:extLst>
      <p:ext uri="{BB962C8B-B14F-4D97-AF65-F5344CB8AC3E}">
        <p14:creationId xmlns:p14="http://schemas.microsoft.com/office/powerpoint/2010/main" val="123431497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545</a:t>
            </a:fld>
            <a:endParaRPr lang="nl-NL"/>
          </a:p>
        </p:txBody>
      </p:sp>
    </p:spTree>
    <p:extLst>
      <p:ext uri="{BB962C8B-B14F-4D97-AF65-F5344CB8AC3E}">
        <p14:creationId xmlns:p14="http://schemas.microsoft.com/office/powerpoint/2010/main" val="221426825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B3A5C1-A684-4333-9AD0-03FE2CEAE176}" type="slidenum">
              <a:rPr lang="fr-FR" smtClean="0"/>
              <a:t>567</a:t>
            </a:fld>
            <a:endParaRPr lang="fr-FR"/>
          </a:p>
        </p:txBody>
      </p:sp>
    </p:spTree>
    <p:extLst>
      <p:ext uri="{BB962C8B-B14F-4D97-AF65-F5344CB8AC3E}">
        <p14:creationId xmlns:p14="http://schemas.microsoft.com/office/powerpoint/2010/main" val="264460879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1B3A5C1-A684-4333-9AD0-03FE2CEAE176}" type="slidenum">
              <a:rPr lang="fr-FR" smtClean="0"/>
              <a:t>575</a:t>
            </a:fld>
            <a:endParaRPr lang="fr-FR"/>
          </a:p>
        </p:txBody>
      </p:sp>
    </p:spTree>
    <p:extLst>
      <p:ext uri="{BB962C8B-B14F-4D97-AF65-F5344CB8AC3E}">
        <p14:creationId xmlns:p14="http://schemas.microsoft.com/office/powerpoint/2010/main" val="358305666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597</a:t>
            </a:fld>
            <a:endParaRPr lang="nl-NL"/>
          </a:p>
        </p:txBody>
      </p:sp>
    </p:spTree>
    <p:extLst>
      <p:ext uri="{BB962C8B-B14F-4D97-AF65-F5344CB8AC3E}">
        <p14:creationId xmlns:p14="http://schemas.microsoft.com/office/powerpoint/2010/main" val="155271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2</a:t>
            </a:fld>
            <a:endParaRPr lang="fr-FR"/>
          </a:p>
        </p:txBody>
      </p:sp>
    </p:spTree>
    <p:extLst>
      <p:ext uri="{BB962C8B-B14F-4D97-AF65-F5344CB8AC3E}">
        <p14:creationId xmlns:p14="http://schemas.microsoft.com/office/powerpoint/2010/main" val="397333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99</a:t>
            </a:fld>
            <a:endParaRPr lang="nl-NL"/>
          </a:p>
        </p:txBody>
      </p:sp>
    </p:spTree>
    <p:extLst>
      <p:ext uri="{BB962C8B-B14F-4D97-AF65-F5344CB8AC3E}">
        <p14:creationId xmlns:p14="http://schemas.microsoft.com/office/powerpoint/2010/main" val="391399999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600</a:t>
            </a:fld>
            <a:endParaRPr lang="nl-NL"/>
          </a:p>
        </p:txBody>
      </p:sp>
    </p:spTree>
    <p:extLst>
      <p:ext uri="{BB962C8B-B14F-4D97-AF65-F5344CB8AC3E}">
        <p14:creationId xmlns:p14="http://schemas.microsoft.com/office/powerpoint/2010/main" val="109293413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602</a:t>
            </a:fld>
            <a:endParaRPr lang="nl-NL"/>
          </a:p>
        </p:txBody>
      </p:sp>
    </p:spTree>
    <p:extLst>
      <p:ext uri="{BB962C8B-B14F-4D97-AF65-F5344CB8AC3E}">
        <p14:creationId xmlns:p14="http://schemas.microsoft.com/office/powerpoint/2010/main" val="342138310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A9E149-DA9F-4C04-9222-ED9D5862EF5E}" type="slidenum">
              <a:rPr lang="nl-NL" smtClean="0"/>
              <a:t>613</a:t>
            </a:fld>
            <a:endParaRPr lang="nl-NL"/>
          </a:p>
        </p:txBody>
      </p:sp>
    </p:spTree>
    <p:extLst>
      <p:ext uri="{BB962C8B-B14F-4D97-AF65-F5344CB8AC3E}">
        <p14:creationId xmlns:p14="http://schemas.microsoft.com/office/powerpoint/2010/main" val="18636052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705</a:t>
            </a:fld>
            <a:endParaRPr lang="fr-FR"/>
          </a:p>
        </p:txBody>
      </p:sp>
    </p:spTree>
    <p:extLst>
      <p:ext uri="{BB962C8B-B14F-4D97-AF65-F5344CB8AC3E}">
        <p14:creationId xmlns:p14="http://schemas.microsoft.com/office/powerpoint/2010/main" val="174331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101</a:t>
            </a:fld>
            <a:endParaRPr lang="nl-NL"/>
          </a:p>
        </p:txBody>
      </p:sp>
    </p:spTree>
    <p:extLst>
      <p:ext uri="{BB962C8B-B14F-4D97-AF65-F5344CB8AC3E}">
        <p14:creationId xmlns:p14="http://schemas.microsoft.com/office/powerpoint/2010/main" val="2141040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102</a:t>
            </a:fld>
            <a:endParaRPr lang="nl-NL"/>
          </a:p>
        </p:txBody>
      </p:sp>
    </p:spTree>
    <p:extLst>
      <p:ext uri="{BB962C8B-B14F-4D97-AF65-F5344CB8AC3E}">
        <p14:creationId xmlns:p14="http://schemas.microsoft.com/office/powerpoint/2010/main" val="3536976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103</a:t>
            </a:fld>
            <a:endParaRPr lang="nl-NL"/>
          </a:p>
        </p:txBody>
      </p:sp>
    </p:spTree>
    <p:extLst>
      <p:ext uri="{BB962C8B-B14F-4D97-AF65-F5344CB8AC3E}">
        <p14:creationId xmlns:p14="http://schemas.microsoft.com/office/powerpoint/2010/main" val="3765541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104</a:t>
            </a:fld>
            <a:endParaRPr lang="nl-NL"/>
          </a:p>
        </p:txBody>
      </p:sp>
    </p:spTree>
    <p:extLst>
      <p:ext uri="{BB962C8B-B14F-4D97-AF65-F5344CB8AC3E}">
        <p14:creationId xmlns:p14="http://schemas.microsoft.com/office/powerpoint/2010/main" val="3453658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105</a:t>
            </a:fld>
            <a:endParaRPr lang="nl-NL"/>
          </a:p>
        </p:txBody>
      </p:sp>
    </p:spTree>
    <p:extLst>
      <p:ext uri="{BB962C8B-B14F-4D97-AF65-F5344CB8AC3E}">
        <p14:creationId xmlns:p14="http://schemas.microsoft.com/office/powerpoint/2010/main" val="1533834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106</a:t>
            </a:fld>
            <a:endParaRPr lang="nl-NL"/>
          </a:p>
        </p:txBody>
      </p:sp>
    </p:spTree>
    <p:extLst>
      <p:ext uri="{BB962C8B-B14F-4D97-AF65-F5344CB8AC3E}">
        <p14:creationId xmlns:p14="http://schemas.microsoft.com/office/powerpoint/2010/main" val="1435050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107</a:t>
            </a:fld>
            <a:endParaRPr lang="nl-NL"/>
          </a:p>
        </p:txBody>
      </p:sp>
    </p:spTree>
    <p:extLst>
      <p:ext uri="{BB962C8B-B14F-4D97-AF65-F5344CB8AC3E}">
        <p14:creationId xmlns:p14="http://schemas.microsoft.com/office/powerpoint/2010/main" val="3940723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113</a:t>
            </a:fld>
            <a:endParaRPr lang="en-US" altLang="nl-NL">
              <a:latin typeface="Arial" charset="0"/>
            </a:endParaRPr>
          </a:p>
        </p:txBody>
      </p:sp>
      <p:sp>
        <p:nvSpPr>
          <p:cNvPr id="2253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113</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710543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114</a:t>
            </a:fld>
            <a:endParaRPr lang="nl-NL"/>
          </a:p>
        </p:txBody>
      </p:sp>
    </p:spTree>
    <p:extLst>
      <p:ext uri="{BB962C8B-B14F-4D97-AF65-F5344CB8AC3E}">
        <p14:creationId xmlns:p14="http://schemas.microsoft.com/office/powerpoint/2010/main" val="261251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3</a:t>
            </a:fld>
            <a:endParaRPr lang="fr-FR"/>
          </a:p>
        </p:txBody>
      </p:sp>
    </p:spTree>
    <p:extLst>
      <p:ext uri="{BB962C8B-B14F-4D97-AF65-F5344CB8AC3E}">
        <p14:creationId xmlns:p14="http://schemas.microsoft.com/office/powerpoint/2010/main" val="2083705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115</a:t>
            </a:fld>
            <a:endParaRPr lang="nl-NL"/>
          </a:p>
        </p:txBody>
      </p:sp>
    </p:spTree>
    <p:extLst>
      <p:ext uri="{BB962C8B-B14F-4D97-AF65-F5344CB8AC3E}">
        <p14:creationId xmlns:p14="http://schemas.microsoft.com/office/powerpoint/2010/main" val="1341601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116</a:t>
            </a:fld>
            <a:endParaRPr lang="nl-NL"/>
          </a:p>
        </p:txBody>
      </p:sp>
    </p:spTree>
    <p:extLst>
      <p:ext uri="{BB962C8B-B14F-4D97-AF65-F5344CB8AC3E}">
        <p14:creationId xmlns:p14="http://schemas.microsoft.com/office/powerpoint/2010/main" val="341479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Article 28 TFUE</a:t>
            </a:r>
            <a:endParaRPr lang="en-GB" dirty="0"/>
          </a:p>
        </p:txBody>
      </p:sp>
      <p:sp>
        <p:nvSpPr>
          <p:cNvPr id="4" name="Slide Number Placeholder 3"/>
          <p:cNvSpPr>
            <a:spLocks noGrp="1"/>
          </p:cNvSpPr>
          <p:nvPr>
            <p:ph type="sldNum" sz="quarter" idx="10"/>
          </p:nvPr>
        </p:nvSpPr>
        <p:spPr/>
        <p:txBody>
          <a:bodyPr/>
          <a:lstStyle/>
          <a:p>
            <a:fld id="{D1B3A5C1-A684-4333-9AD0-03FE2CEAE176}" type="slidenum">
              <a:rPr lang="fr-FR" smtClean="0"/>
              <a:t>117</a:t>
            </a:fld>
            <a:endParaRPr lang="fr-FR"/>
          </a:p>
        </p:txBody>
      </p:sp>
    </p:spTree>
    <p:extLst>
      <p:ext uri="{BB962C8B-B14F-4D97-AF65-F5344CB8AC3E}">
        <p14:creationId xmlns:p14="http://schemas.microsoft.com/office/powerpoint/2010/main" val="3265114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118</a:t>
            </a:fld>
            <a:endParaRPr lang="nl-NL"/>
          </a:p>
        </p:txBody>
      </p:sp>
    </p:spTree>
    <p:extLst>
      <p:ext uri="{BB962C8B-B14F-4D97-AF65-F5344CB8AC3E}">
        <p14:creationId xmlns:p14="http://schemas.microsoft.com/office/powerpoint/2010/main" val="4284711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119</a:t>
            </a:fld>
            <a:endParaRPr lang="nl-NL"/>
          </a:p>
        </p:txBody>
      </p:sp>
    </p:spTree>
    <p:extLst>
      <p:ext uri="{BB962C8B-B14F-4D97-AF65-F5344CB8AC3E}">
        <p14:creationId xmlns:p14="http://schemas.microsoft.com/office/powerpoint/2010/main" val="28431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120</a:t>
            </a:fld>
            <a:endParaRPr lang="nl-NL"/>
          </a:p>
        </p:txBody>
      </p:sp>
    </p:spTree>
    <p:extLst>
      <p:ext uri="{BB962C8B-B14F-4D97-AF65-F5344CB8AC3E}">
        <p14:creationId xmlns:p14="http://schemas.microsoft.com/office/powerpoint/2010/main" val="4040591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121</a:t>
            </a:fld>
            <a:endParaRPr lang="nl-NL"/>
          </a:p>
        </p:txBody>
      </p:sp>
    </p:spTree>
    <p:extLst>
      <p:ext uri="{BB962C8B-B14F-4D97-AF65-F5344CB8AC3E}">
        <p14:creationId xmlns:p14="http://schemas.microsoft.com/office/powerpoint/2010/main" val="4160733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122</a:t>
            </a:fld>
            <a:endParaRPr lang="en-US" altLang="nl-NL">
              <a:latin typeface="Arial" charset="0"/>
            </a:endParaRPr>
          </a:p>
        </p:txBody>
      </p:sp>
      <p:sp>
        <p:nvSpPr>
          <p:cNvPr id="2253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122</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985961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124</a:t>
            </a:fld>
            <a:endParaRPr lang="nl-NL"/>
          </a:p>
        </p:txBody>
      </p:sp>
    </p:spTree>
    <p:extLst>
      <p:ext uri="{BB962C8B-B14F-4D97-AF65-F5344CB8AC3E}">
        <p14:creationId xmlns:p14="http://schemas.microsoft.com/office/powerpoint/2010/main" val="322723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125</a:t>
            </a:fld>
            <a:endParaRPr lang="nl-NL"/>
          </a:p>
        </p:txBody>
      </p:sp>
    </p:spTree>
    <p:extLst>
      <p:ext uri="{BB962C8B-B14F-4D97-AF65-F5344CB8AC3E}">
        <p14:creationId xmlns:p14="http://schemas.microsoft.com/office/powerpoint/2010/main" val="199922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42</a:t>
            </a:fld>
            <a:endParaRPr lang="fr-FR"/>
          </a:p>
        </p:txBody>
      </p:sp>
    </p:spTree>
    <p:extLst>
      <p:ext uri="{BB962C8B-B14F-4D97-AF65-F5344CB8AC3E}">
        <p14:creationId xmlns:p14="http://schemas.microsoft.com/office/powerpoint/2010/main" val="1278576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126</a:t>
            </a:fld>
            <a:endParaRPr lang="nl-NL"/>
          </a:p>
        </p:txBody>
      </p:sp>
    </p:spTree>
    <p:extLst>
      <p:ext uri="{BB962C8B-B14F-4D97-AF65-F5344CB8AC3E}">
        <p14:creationId xmlns:p14="http://schemas.microsoft.com/office/powerpoint/2010/main" val="2095839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127</a:t>
            </a:fld>
            <a:endParaRPr lang="nl-NL"/>
          </a:p>
        </p:txBody>
      </p:sp>
    </p:spTree>
    <p:extLst>
      <p:ext uri="{BB962C8B-B14F-4D97-AF65-F5344CB8AC3E}">
        <p14:creationId xmlns:p14="http://schemas.microsoft.com/office/powerpoint/2010/main" val="3878374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128</a:t>
            </a:fld>
            <a:endParaRPr lang="nl-NL"/>
          </a:p>
        </p:txBody>
      </p:sp>
    </p:spTree>
    <p:extLst>
      <p:ext uri="{BB962C8B-B14F-4D97-AF65-F5344CB8AC3E}">
        <p14:creationId xmlns:p14="http://schemas.microsoft.com/office/powerpoint/2010/main" val="861466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129</a:t>
            </a:fld>
            <a:endParaRPr lang="fr-FR"/>
          </a:p>
        </p:txBody>
      </p:sp>
    </p:spTree>
    <p:extLst>
      <p:ext uri="{BB962C8B-B14F-4D97-AF65-F5344CB8AC3E}">
        <p14:creationId xmlns:p14="http://schemas.microsoft.com/office/powerpoint/2010/main" val="2804998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133</a:t>
            </a:fld>
            <a:endParaRPr lang="nl-NL"/>
          </a:p>
        </p:txBody>
      </p:sp>
    </p:spTree>
    <p:extLst>
      <p:ext uri="{BB962C8B-B14F-4D97-AF65-F5344CB8AC3E}">
        <p14:creationId xmlns:p14="http://schemas.microsoft.com/office/powerpoint/2010/main" val="1870476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Article 28 TFUE</a:t>
            </a:r>
            <a:endParaRPr lang="en-GB" dirty="0"/>
          </a:p>
        </p:txBody>
      </p:sp>
      <p:sp>
        <p:nvSpPr>
          <p:cNvPr id="4" name="Slide Number Placeholder 3"/>
          <p:cNvSpPr>
            <a:spLocks noGrp="1"/>
          </p:cNvSpPr>
          <p:nvPr>
            <p:ph type="sldNum" sz="quarter" idx="10"/>
          </p:nvPr>
        </p:nvSpPr>
        <p:spPr/>
        <p:txBody>
          <a:bodyPr/>
          <a:lstStyle/>
          <a:p>
            <a:fld id="{D1B3A5C1-A684-4333-9AD0-03FE2CEAE176}" type="slidenum">
              <a:rPr lang="fr-FR" smtClean="0"/>
              <a:t>134</a:t>
            </a:fld>
            <a:endParaRPr lang="fr-FR"/>
          </a:p>
        </p:txBody>
      </p:sp>
    </p:spTree>
    <p:extLst>
      <p:ext uri="{BB962C8B-B14F-4D97-AF65-F5344CB8AC3E}">
        <p14:creationId xmlns:p14="http://schemas.microsoft.com/office/powerpoint/2010/main" val="3367742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135</a:t>
            </a:fld>
            <a:endParaRPr lang="nl-NL"/>
          </a:p>
        </p:txBody>
      </p:sp>
    </p:spTree>
    <p:extLst>
      <p:ext uri="{BB962C8B-B14F-4D97-AF65-F5344CB8AC3E}">
        <p14:creationId xmlns:p14="http://schemas.microsoft.com/office/powerpoint/2010/main" val="457865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136</a:t>
            </a:fld>
            <a:endParaRPr lang="nl-NL"/>
          </a:p>
        </p:txBody>
      </p:sp>
    </p:spTree>
    <p:extLst>
      <p:ext uri="{BB962C8B-B14F-4D97-AF65-F5344CB8AC3E}">
        <p14:creationId xmlns:p14="http://schemas.microsoft.com/office/powerpoint/2010/main" val="211975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137</a:t>
            </a:fld>
            <a:endParaRPr lang="nl-NL"/>
          </a:p>
        </p:txBody>
      </p:sp>
    </p:spTree>
    <p:extLst>
      <p:ext uri="{BB962C8B-B14F-4D97-AF65-F5344CB8AC3E}">
        <p14:creationId xmlns:p14="http://schemas.microsoft.com/office/powerpoint/2010/main" val="3026059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138</a:t>
            </a:fld>
            <a:endParaRPr lang="en-US" altLang="nl-NL">
              <a:latin typeface="Arial" charset="0"/>
            </a:endParaRPr>
          </a:p>
        </p:txBody>
      </p:sp>
      <p:sp>
        <p:nvSpPr>
          <p:cNvPr id="2253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138</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304235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44</a:t>
            </a:fld>
            <a:endParaRPr lang="fr-FR"/>
          </a:p>
        </p:txBody>
      </p:sp>
    </p:spTree>
    <p:extLst>
      <p:ext uri="{BB962C8B-B14F-4D97-AF65-F5344CB8AC3E}">
        <p14:creationId xmlns:p14="http://schemas.microsoft.com/office/powerpoint/2010/main" val="3821597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140</a:t>
            </a:fld>
            <a:endParaRPr lang="nl-NL"/>
          </a:p>
        </p:txBody>
      </p:sp>
    </p:spTree>
    <p:extLst>
      <p:ext uri="{BB962C8B-B14F-4D97-AF65-F5344CB8AC3E}">
        <p14:creationId xmlns:p14="http://schemas.microsoft.com/office/powerpoint/2010/main" val="2572657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141</a:t>
            </a:fld>
            <a:endParaRPr lang="nl-NL"/>
          </a:p>
        </p:txBody>
      </p:sp>
    </p:spTree>
    <p:extLst>
      <p:ext uri="{BB962C8B-B14F-4D97-AF65-F5344CB8AC3E}">
        <p14:creationId xmlns:p14="http://schemas.microsoft.com/office/powerpoint/2010/main" val="3314464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142</a:t>
            </a:fld>
            <a:endParaRPr lang="nl-NL"/>
          </a:p>
        </p:txBody>
      </p:sp>
    </p:spTree>
    <p:extLst>
      <p:ext uri="{BB962C8B-B14F-4D97-AF65-F5344CB8AC3E}">
        <p14:creationId xmlns:p14="http://schemas.microsoft.com/office/powerpoint/2010/main" val="693443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143</a:t>
            </a:fld>
            <a:endParaRPr lang="nl-NL"/>
          </a:p>
        </p:txBody>
      </p:sp>
    </p:spTree>
    <p:extLst>
      <p:ext uri="{BB962C8B-B14F-4D97-AF65-F5344CB8AC3E}">
        <p14:creationId xmlns:p14="http://schemas.microsoft.com/office/powerpoint/2010/main" val="34719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144</a:t>
            </a:fld>
            <a:endParaRPr lang="nl-NL"/>
          </a:p>
        </p:txBody>
      </p:sp>
    </p:spTree>
    <p:extLst>
      <p:ext uri="{BB962C8B-B14F-4D97-AF65-F5344CB8AC3E}">
        <p14:creationId xmlns:p14="http://schemas.microsoft.com/office/powerpoint/2010/main" val="2783169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Article 28 TFUE</a:t>
            </a:r>
            <a:endParaRPr lang="en-GB" dirty="0"/>
          </a:p>
        </p:txBody>
      </p:sp>
      <p:sp>
        <p:nvSpPr>
          <p:cNvPr id="4" name="Slide Number Placeholder 3"/>
          <p:cNvSpPr>
            <a:spLocks noGrp="1"/>
          </p:cNvSpPr>
          <p:nvPr>
            <p:ph type="sldNum" sz="quarter" idx="10"/>
          </p:nvPr>
        </p:nvSpPr>
        <p:spPr/>
        <p:txBody>
          <a:bodyPr/>
          <a:lstStyle/>
          <a:p>
            <a:fld id="{D1B3A5C1-A684-4333-9AD0-03FE2CEAE176}" type="slidenum">
              <a:rPr lang="fr-FR" smtClean="0"/>
              <a:t>145</a:t>
            </a:fld>
            <a:endParaRPr lang="fr-FR"/>
          </a:p>
        </p:txBody>
      </p:sp>
    </p:spTree>
    <p:extLst>
      <p:ext uri="{BB962C8B-B14F-4D97-AF65-F5344CB8AC3E}">
        <p14:creationId xmlns:p14="http://schemas.microsoft.com/office/powerpoint/2010/main" val="40059929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146</a:t>
            </a:fld>
            <a:endParaRPr lang="nl-NL"/>
          </a:p>
        </p:txBody>
      </p:sp>
    </p:spTree>
    <p:extLst>
      <p:ext uri="{BB962C8B-B14F-4D97-AF65-F5344CB8AC3E}">
        <p14:creationId xmlns:p14="http://schemas.microsoft.com/office/powerpoint/2010/main" val="3222005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147</a:t>
            </a:fld>
            <a:endParaRPr lang="nl-NL"/>
          </a:p>
        </p:txBody>
      </p:sp>
    </p:spTree>
    <p:extLst>
      <p:ext uri="{BB962C8B-B14F-4D97-AF65-F5344CB8AC3E}">
        <p14:creationId xmlns:p14="http://schemas.microsoft.com/office/powerpoint/2010/main" val="143628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148</a:t>
            </a:fld>
            <a:endParaRPr lang="nl-NL"/>
          </a:p>
        </p:txBody>
      </p:sp>
    </p:spTree>
    <p:extLst>
      <p:ext uri="{BB962C8B-B14F-4D97-AF65-F5344CB8AC3E}">
        <p14:creationId xmlns:p14="http://schemas.microsoft.com/office/powerpoint/2010/main" val="3347655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149</a:t>
            </a:fld>
            <a:endParaRPr lang="nl-NL"/>
          </a:p>
        </p:txBody>
      </p:sp>
    </p:spTree>
    <p:extLst>
      <p:ext uri="{BB962C8B-B14F-4D97-AF65-F5344CB8AC3E}">
        <p14:creationId xmlns:p14="http://schemas.microsoft.com/office/powerpoint/2010/main" val="93123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54</a:t>
            </a:fld>
            <a:endParaRPr lang="fr-FR"/>
          </a:p>
        </p:txBody>
      </p:sp>
    </p:spTree>
    <p:extLst>
      <p:ext uri="{BB962C8B-B14F-4D97-AF65-F5344CB8AC3E}">
        <p14:creationId xmlns:p14="http://schemas.microsoft.com/office/powerpoint/2010/main" val="10882420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150</a:t>
            </a:fld>
            <a:endParaRPr lang="nl-NL"/>
          </a:p>
        </p:txBody>
      </p:sp>
    </p:spTree>
    <p:extLst>
      <p:ext uri="{BB962C8B-B14F-4D97-AF65-F5344CB8AC3E}">
        <p14:creationId xmlns:p14="http://schemas.microsoft.com/office/powerpoint/2010/main" val="8500125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152</a:t>
            </a:fld>
            <a:endParaRPr lang="en-US" altLang="nl-NL">
              <a:latin typeface="Arial" charset="0"/>
            </a:endParaRPr>
          </a:p>
        </p:txBody>
      </p:sp>
      <p:sp>
        <p:nvSpPr>
          <p:cNvPr id="2253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152</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1484480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157</a:t>
            </a:fld>
            <a:endParaRPr lang="nl-NL"/>
          </a:p>
        </p:txBody>
      </p:sp>
    </p:spTree>
    <p:extLst>
      <p:ext uri="{BB962C8B-B14F-4D97-AF65-F5344CB8AC3E}">
        <p14:creationId xmlns:p14="http://schemas.microsoft.com/office/powerpoint/2010/main" val="1453503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158</a:t>
            </a:fld>
            <a:endParaRPr lang="nl-NL"/>
          </a:p>
        </p:txBody>
      </p:sp>
    </p:spTree>
    <p:extLst>
      <p:ext uri="{BB962C8B-B14F-4D97-AF65-F5344CB8AC3E}">
        <p14:creationId xmlns:p14="http://schemas.microsoft.com/office/powerpoint/2010/main" val="3001949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159</a:t>
            </a:fld>
            <a:endParaRPr lang="nl-NL"/>
          </a:p>
        </p:txBody>
      </p:sp>
    </p:spTree>
    <p:extLst>
      <p:ext uri="{BB962C8B-B14F-4D97-AF65-F5344CB8AC3E}">
        <p14:creationId xmlns:p14="http://schemas.microsoft.com/office/powerpoint/2010/main" val="1613731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160</a:t>
            </a:fld>
            <a:endParaRPr lang="nl-NL"/>
          </a:p>
        </p:txBody>
      </p:sp>
    </p:spTree>
    <p:extLst>
      <p:ext uri="{BB962C8B-B14F-4D97-AF65-F5344CB8AC3E}">
        <p14:creationId xmlns:p14="http://schemas.microsoft.com/office/powerpoint/2010/main" val="1397191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161</a:t>
            </a:fld>
            <a:endParaRPr lang="en-US" altLang="nl-NL">
              <a:latin typeface="Arial" charset="0"/>
            </a:endParaRPr>
          </a:p>
        </p:txBody>
      </p:sp>
      <p:sp>
        <p:nvSpPr>
          <p:cNvPr id="2253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161</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39979668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200">
                <a:solidFill>
                  <a:schemeClr val="tx1"/>
                </a:solidFill>
                <a:latin typeface="Calibri" pitchFamily="34" charset="0"/>
              </a:defRPr>
            </a:lvl1pPr>
            <a:lvl2pPr marL="742877" indent="-285722" algn="l" eaLnBrk="0" hangingPunct="0">
              <a:spcBef>
                <a:spcPct val="30000"/>
              </a:spcBef>
              <a:defRPr sz="1200">
                <a:solidFill>
                  <a:schemeClr val="tx1"/>
                </a:solidFill>
                <a:latin typeface="Calibri" pitchFamily="34" charset="0"/>
              </a:defRPr>
            </a:lvl2pPr>
            <a:lvl3pPr marL="1142888" indent="-228578" algn="l" eaLnBrk="0" hangingPunct="0">
              <a:spcBef>
                <a:spcPct val="30000"/>
              </a:spcBef>
              <a:defRPr sz="1200">
                <a:solidFill>
                  <a:schemeClr val="tx1"/>
                </a:solidFill>
                <a:latin typeface="Calibri" pitchFamily="34" charset="0"/>
              </a:defRPr>
            </a:lvl3pPr>
            <a:lvl4pPr marL="1600043" indent="-228578" algn="l" eaLnBrk="0" hangingPunct="0">
              <a:spcBef>
                <a:spcPct val="30000"/>
              </a:spcBef>
              <a:defRPr sz="1200">
                <a:solidFill>
                  <a:schemeClr val="tx1"/>
                </a:solidFill>
                <a:latin typeface="Calibri" pitchFamily="34" charset="0"/>
              </a:defRPr>
            </a:lvl4pPr>
            <a:lvl5pPr marL="2057199" indent="-228578" algn="l" eaLnBrk="0" hangingPunct="0">
              <a:spcBef>
                <a:spcPct val="30000"/>
              </a:spcBef>
              <a:defRPr sz="1200">
                <a:solidFill>
                  <a:schemeClr val="tx1"/>
                </a:solidFill>
                <a:latin typeface="Calibri" pitchFamily="34" charset="0"/>
              </a:defRPr>
            </a:lvl5pPr>
            <a:lvl6pPr marL="2514354" indent="-228578" eaLnBrk="0" fontAlgn="base" hangingPunct="0">
              <a:spcBef>
                <a:spcPct val="30000"/>
              </a:spcBef>
              <a:spcAft>
                <a:spcPct val="0"/>
              </a:spcAft>
              <a:defRPr sz="1200">
                <a:solidFill>
                  <a:schemeClr val="tx1"/>
                </a:solidFill>
                <a:latin typeface="Calibri" pitchFamily="34" charset="0"/>
              </a:defRPr>
            </a:lvl6pPr>
            <a:lvl7pPr marL="2971509" indent="-228578" eaLnBrk="0" fontAlgn="base" hangingPunct="0">
              <a:spcBef>
                <a:spcPct val="30000"/>
              </a:spcBef>
              <a:spcAft>
                <a:spcPct val="0"/>
              </a:spcAft>
              <a:defRPr sz="1200">
                <a:solidFill>
                  <a:schemeClr val="tx1"/>
                </a:solidFill>
                <a:latin typeface="Calibri" pitchFamily="34" charset="0"/>
              </a:defRPr>
            </a:lvl7pPr>
            <a:lvl8pPr marL="3428664" indent="-228578" eaLnBrk="0" fontAlgn="base" hangingPunct="0">
              <a:spcBef>
                <a:spcPct val="30000"/>
              </a:spcBef>
              <a:spcAft>
                <a:spcPct val="0"/>
              </a:spcAft>
              <a:defRPr sz="1200">
                <a:solidFill>
                  <a:schemeClr val="tx1"/>
                </a:solidFill>
                <a:latin typeface="Calibri" pitchFamily="34" charset="0"/>
              </a:defRPr>
            </a:lvl8pPr>
            <a:lvl9pPr marL="3885819" indent="-22857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D924F95-14A3-4E43-8E9A-AA2E74ED37F2}" type="slidenum">
              <a:rPr lang="en-US" altLang="nl-NL" smtClean="0">
                <a:latin typeface="Arial" charset="0"/>
              </a:rPr>
              <a:pPr algn="r" eaLnBrk="1" hangingPunct="1">
                <a:spcBef>
                  <a:spcPct val="0"/>
                </a:spcBef>
              </a:pPr>
              <a:t>162</a:t>
            </a:fld>
            <a:endParaRPr lang="en-US" altLang="nl-NL">
              <a:latin typeface="Arial" charset="0"/>
            </a:endParaRPr>
          </a:p>
        </p:txBody>
      </p:sp>
      <p:sp>
        <p:nvSpPr>
          <p:cNvPr id="2253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lgn="l" eaLnBrk="0" hangingPunct="0">
              <a:spcBef>
                <a:spcPct val="30000"/>
              </a:spcBef>
              <a:defRPr sz="1200">
                <a:solidFill>
                  <a:schemeClr val="tx1"/>
                </a:solidFill>
                <a:latin typeface="Calibri" pitchFamily="34" charset="0"/>
              </a:defRPr>
            </a:lvl1pPr>
            <a:lvl2pPr marL="742950" indent="-285750" algn="l" eaLnBrk="0" hangingPunct="0">
              <a:spcBef>
                <a:spcPct val="30000"/>
              </a:spcBef>
              <a:defRPr sz="1200">
                <a:solidFill>
                  <a:schemeClr val="tx1"/>
                </a:solidFill>
                <a:latin typeface="Calibri" pitchFamily="34" charset="0"/>
              </a:defRPr>
            </a:lvl2pPr>
            <a:lvl3pPr marL="1143000" indent="-228600" algn="l" eaLnBrk="0" hangingPunct="0">
              <a:spcBef>
                <a:spcPct val="30000"/>
              </a:spcBef>
              <a:defRPr sz="1200">
                <a:solidFill>
                  <a:schemeClr val="tx1"/>
                </a:solidFill>
                <a:latin typeface="Calibri" pitchFamily="34" charset="0"/>
              </a:defRPr>
            </a:lvl3pPr>
            <a:lvl4pPr marL="1600200" indent="-228600" algn="l" eaLnBrk="0" hangingPunct="0">
              <a:spcBef>
                <a:spcPct val="30000"/>
              </a:spcBef>
              <a:defRPr sz="1200">
                <a:solidFill>
                  <a:schemeClr val="tx1"/>
                </a:solidFill>
                <a:latin typeface="Calibri" pitchFamily="34" charset="0"/>
              </a:defRPr>
            </a:lvl4pPr>
            <a:lvl5pPr marL="2057400" indent="-228600" algn="l"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0316B67-A3CC-4E62-9DA0-EA82A2BEF4B0}" type="slidenum">
              <a:rPr lang="en-US" altLang="nl-NL">
                <a:latin typeface="Arial" charset="0"/>
                <a:ea typeface="MS PGothic" pitchFamily="34" charset="-128"/>
              </a:rPr>
              <a:pPr algn="r" eaLnBrk="1" hangingPunct="1">
                <a:spcBef>
                  <a:spcPct val="0"/>
                </a:spcBef>
              </a:pPr>
              <a:t>162</a:t>
            </a:fld>
            <a:endParaRPr lang="en-US" altLang="nl-NL">
              <a:latin typeface="Arial" charset="0"/>
              <a:ea typeface="MS PGothic" pitchFamily="34" charset="-128"/>
            </a:endParaRPr>
          </a:p>
        </p:txBody>
      </p:sp>
      <p:sp>
        <p:nvSpPr>
          <p:cNvPr id="22532"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55">
              <a:spcBef>
                <a:spcPct val="0"/>
              </a:spcBef>
            </a:pPr>
            <a:endParaRPr lang="en-US" altLang="nl-NL"/>
          </a:p>
        </p:txBody>
      </p:sp>
    </p:spTree>
    <p:extLst>
      <p:ext uri="{BB962C8B-B14F-4D97-AF65-F5344CB8AC3E}">
        <p14:creationId xmlns:p14="http://schemas.microsoft.com/office/powerpoint/2010/main" val="25303463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163</a:t>
            </a:fld>
            <a:endParaRPr lang="nl-NL"/>
          </a:p>
        </p:txBody>
      </p:sp>
    </p:spTree>
    <p:extLst>
      <p:ext uri="{BB962C8B-B14F-4D97-AF65-F5344CB8AC3E}">
        <p14:creationId xmlns:p14="http://schemas.microsoft.com/office/powerpoint/2010/main" val="8675897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165</a:t>
            </a:fld>
            <a:endParaRPr lang="nl-NL"/>
          </a:p>
        </p:txBody>
      </p:sp>
    </p:spTree>
    <p:extLst>
      <p:ext uri="{BB962C8B-B14F-4D97-AF65-F5344CB8AC3E}">
        <p14:creationId xmlns:p14="http://schemas.microsoft.com/office/powerpoint/2010/main" val="2202542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70</a:t>
            </a:fld>
            <a:endParaRPr lang="fr-FR"/>
          </a:p>
        </p:txBody>
      </p:sp>
    </p:spTree>
    <p:extLst>
      <p:ext uri="{BB962C8B-B14F-4D97-AF65-F5344CB8AC3E}">
        <p14:creationId xmlns:p14="http://schemas.microsoft.com/office/powerpoint/2010/main" val="17518961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167</a:t>
            </a:fld>
            <a:endParaRPr lang="nl-NL"/>
          </a:p>
        </p:txBody>
      </p:sp>
    </p:spTree>
    <p:extLst>
      <p:ext uri="{BB962C8B-B14F-4D97-AF65-F5344CB8AC3E}">
        <p14:creationId xmlns:p14="http://schemas.microsoft.com/office/powerpoint/2010/main" val="30141604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168</a:t>
            </a:fld>
            <a:endParaRPr lang="nl-NL"/>
          </a:p>
        </p:txBody>
      </p:sp>
    </p:spTree>
    <p:extLst>
      <p:ext uri="{BB962C8B-B14F-4D97-AF65-F5344CB8AC3E}">
        <p14:creationId xmlns:p14="http://schemas.microsoft.com/office/powerpoint/2010/main" val="4200256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170</a:t>
            </a:fld>
            <a:endParaRPr lang="nl-NL"/>
          </a:p>
        </p:txBody>
      </p:sp>
    </p:spTree>
    <p:extLst>
      <p:ext uri="{BB962C8B-B14F-4D97-AF65-F5344CB8AC3E}">
        <p14:creationId xmlns:p14="http://schemas.microsoft.com/office/powerpoint/2010/main" val="7672184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1B3A5C1-A684-4333-9AD0-03FE2CEAE176}" type="slidenum">
              <a:rPr lang="fr-FR"/>
              <a:t>171</a:t>
            </a:fld>
            <a:endParaRPr lang="fr-FR"/>
          </a:p>
        </p:txBody>
      </p:sp>
    </p:spTree>
    <p:extLst>
      <p:ext uri="{BB962C8B-B14F-4D97-AF65-F5344CB8AC3E}">
        <p14:creationId xmlns:p14="http://schemas.microsoft.com/office/powerpoint/2010/main" val="34705373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175</a:t>
            </a:fld>
            <a:endParaRPr lang="nl-NL"/>
          </a:p>
        </p:txBody>
      </p:sp>
    </p:spTree>
    <p:extLst>
      <p:ext uri="{BB962C8B-B14F-4D97-AF65-F5344CB8AC3E}">
        <p14:creationId xmlns:p14="http://schemas.microsoft.com/office/powerpoint/2010/main" val="1633245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177</a:t>
            </a:fld>
            <a:endParaRPr lang="nl-NL"/>
          </a:p>
        </p:txBody>
      </p:sp>
    </p:spTree>
    <p:extLst>
      <p:ext uri="{BB962C8B-B14F-4D97-AF65-F5344CB8AC3E}">
        <p14:creationId xmlns:p14="http://schemas.microsoft.com/office/powerpoint/2010/main" val="3654175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178</a:t>
            </a:fld>
            <a:endParaRPr lang="nl-NL"/>
          </a:p>
        </p:txBody>
      </p:sp>
    </p:spTree>
    <p:extLst>
      <p:ext uri="{BB962C8B-B14F-4D97-AF65-F5344CB8AC3E}">
        <p14:creationId xmlns:p14="http://schemas.microsoft.com/office/powerpoint/2010/main" val="3360261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2FDA531-820B-4E75-9636-339C02FCEB90}" type="slidenum">
              <a:rPr lang="nl-NL" smtClean="0"/>
              <a:pPr/>
              <a:t>179</a:t>
            </a:fld>
            <a:endParaRPr lang="nl-NL"/>
          </a:p>
        </p:txBody>
      </p:sp>
    </p:spTree>
    <p:extLst>
      <p:ext uri="{BB962C8B-B14F-4D97-AF65-F5344CB8AC3E}">
        <p14:creationId xmlns:p14="http://schemas.microsoft.com/office/powerpoint/2010/main" val="31366952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180</a:t>
            </a:fld>
            <a:endParaRPr lang="nl-NL"/>
          </a:p>
        </p:txBody>
      </p:sp>
    </p:spTree>
    <p:extLst>
      <p:ext uri="{BB962C8B-B14F-4D97-AF65-F5344CB8AC3E}">
        <p14:creationId xmlns:p14="http://schemas.microsoft.com/office/powerpoint/2010/main" val="2250479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181</a:t>
            </a:fld>
            <a:endParaRPr lang="nl-NL"/>
          </a:p>
        </p:txBody>
      </p:sp>
    </p:spTree>
    <p:extLst>
      <p:ext uri="{BB962C8B-B14F-4D97-AF65-F5344CB8AC3E}">
        <p14:creationId xmlns:p14="http://schemas.microsoft.com/office/powerpoint/2010/main" val="55438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72</a:t>
            </a:fld>
            <a:endParaRPr lang="nl-NL"/>
          </a:p>
        </p:txBody>
      </p:sp>
    </p:spTree>
    <p:extLst>
      <p:ext uri="{BB962C8B-B14F-4D97-AF65-F5344CB8AC3E}">
        <p14:creationId xmlns:p14="http://schemas.microsoft.com/office/powerpoint/2010/main" val="6731256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182</a:t>
            </a:fld>
            <a:endParaRPr lang="nl-NL"/>
          </a:p>
        </p:txBody>
      </p:sp>
    </p:spTree>
    <p:extLst>
      <p:ext uri="{BB962C8B-B14F-4D97-AF65-F5344CB8AC3E}">
        <p14:creationId xmlns:p14="http://schemas.microsoft.com/office/powerpoint/2010/main" val="19028234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183</a:t>
            </a:fld>
            <a:endParaRPr lang="nl-NL"/>
          </a:p>
        </p:txBody>
      </p:sp>
    </p:spTree>
    <p:extLst>
      <p:ext uri="{BB962C8B-B14F-4D97-AF65-F5344CB8AC3E}">
        <p14:creationId xmlns:p14="http://schemas.microsoft.com/office/powerpoint/2010/main" val="27492852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184</a:t>
            </a:fld>
            <a:endParaRPr lang="nl-NL"/>
          </a:p>
        </p:txBody>
      </p:sp>
    </p:spTree>
    <p:extLst>
      <p:ext uri="{BB962C8B-B14F-4D97-AF65-F5344CB8AC3E}">
        <p14:creationId xmlns:p14="http://schemas.microsoft.com/office/powerpoint/2010/main" val="2739989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185</a:t>
            </a:fld>
            <a:endParaRPr lang="nl-NL"/>
          </a:p>
        </p:txBody>
      </p:sp>
    </p:spTree>
    <p:extLst>
      <p:ext uri="{BB962C8B-B14F-4D97-AF65-F5344CB8AC3E}">
        <p14:creationId xmlns:p14="http://schemas.microsoft.com/office/powerpoint/2010/main" val="2293413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186</a:t>
            </a:fld>
            <a:endParaRPr lang="nl-NL"/>
          </a:p>
        </p:txBody>
      </p:sp>
    </p:spTree>
    <p:extLst>
      <p:ext uri="{BB962C8B-B14F-4D97-AF65-F5344CB8AC3E}">
        <p14:creationId xmlns:p14="http://schemas.microsoft.com/office/powerpoint/2010/main" val="31199330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187</a:t>
            </a:fld>
            <a:endParaRPr lang="nl-NL"/>
          </a:p>
        </p:txBody>
      </p:sp>
    </p:spTree>
    <p:extLst>
      <p:ext uri="{BB962C8B-B14F-4D97-AF65-F5344CB8AC3E}">
        <p14:creationId xmlns:p14="http://schemas.microsoft.com/office/powerpoint/2010/main" val="4011855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188</a:t>
            </a:fld>
            <a:endParaRPr lang="nl-NL"/>
          </a:p>
        </p:txBody>
      </p:sp>
    </p:spTree>
    <p:extLst>
      <p:ext uri="{BB962C8B-B14F-4D97-AF65-F5344CB8AC3E}">
        <p14:creationId xmlns:p14="http://schemas.microsoft.com/office/powerpoint/2010/main" val="16283279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189</a:t>
            </a:fld>
            <a:endParaRPr lang="nl-NL"/>
          </a:p>
        </p:txBody>
      </p:sp>
    </p:spTree>
    <p:extLst>
      <p:ext uri="{BB962C8B-B14F-4D97-AF65-F5344CB8AC3E}">
        <p14:creationId xmlns:p14="http://schemas.microsoft.com/office/powerpoint/2010/main" val="2529369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190</a:t>
            </a:fld>
            <a:endParaRPr lang="nl-NL"/>
          </a:p>
        </p:txBody>
      </p:sp>
    </p:spTree>
    <p:extLst>
      <p:ext uri="{BB962C8B-B14F-4D97-AF65-F5344CB8AC3E}">
        <p14:creationId xmlns:p14="http://schemas.microsoft.com/office/powerpoint/2010/main" val="15683033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191</a:t>
            </a:fld>
            <a:endParaRPr lang="nl-NL"/>
          </a:p>
        </p:txBody>
      </p:sp>
    </p:spTree>
    <p:extLst>
      <p:ext uri="{BB962C8B-B14F-4D97-AF65-F5344CB8AC3E}">
        <p14:creationId xmlns:p14="http://schemas.microsoft.com/office/powerpoint/2010/main" val="281272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83740BB-CBCA-49CB-87C4-72590D66B866}" type="slidenum">
              <a:rPr lang="nl-NL" smtClean="0"/>
              <a:pPr/>
              <a:t>76</a:t>
            </a:fld>
            <a:endParaRPr lang="nl-NL"/>
          </a:p>
        </p:txBody>
      </p:sp>
    </p:spTree>
    <p:extLst>
      <p:ext uri="{BB962C8B-B14F-4D97-AF65-F5344CB8AC3E}">
        <p14:creationId xmlns:p14="http://schemas.microsoft.com/office/powerpoint/2010/main" val="12105540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192</a:t>
            </a:fld>
            <a:endParaRPr lang="nl-NL"/>
          </a:p>
        </p:txBody>
      </p:sp>
    </p:spTree>
    <p:extLst>
      <p:ext uri="{BB962C8B-B14F-4D97-AF65-F5344CB8AC3E}">
        <p14:creationId xmlns:p14="http://schemas.microsoft.com/office/powerpoint/2010/main" val="2547533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193</a:t>
            </a:fld>
            <a:endParaRPr lang="nl-NL"/>
          </a:p>
        </p:txBody>
      </p:sp>
    </p:spTree>
    <p:extLst>
      <p:ext uri="{BB962C8B-B14F-4D97-AF65-F5344CB8AC3E}">
        <p14:creationId xmlns:p14="http://schemas.microsoft.com/office/powerpoint/2010/main" val="5469003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194</a:t>
            </a:fld>
            <a:endParaRPr lang="nl-NL"/>
          </a:p>
        </p:txBody>
      </p:sp>
    </p:spTree>
    <p:extLst>
      <p:ext uri="{BB962C8B-B14F-4D97-AF65-F5344CB8AC3E}">
        <p14:creationId xmlns:p14="http://schemas.microsoft.com/office/powerpoint/2010/main" val="15764540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195</a:t>
            </a:fld>
            <a:endParaRPr lang="nl-NL"/>
          </a:p>
        </p:txBody>
      </p:sp>
    </p:spTree>
    <p:extLst>
      <p:ext uri="{BB962C8B-B14F-4D97-AF65-F5344CB8AC3E}">
        <p14:creationId xmlns:p14="http://schemas.microsoft.com/office/powerpoint/2010/main" val="34474531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196</a:t>
            </a:fld>
            <a:endParaRPr lang="nl-NL"/>
          </a:p>
        </p:txBody>
      </p:sp>
    </p:spTree>
    <p:extLst>
      <p:ext uri="{BB962C8B-B14F-4D97-AF65-F5344CB8AC3E}">
        <p14:creationId xmlns:p14="http://schemas.microsoft.com/office/powerpoint/2010/main" val="14613255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197</a:t>
            </a:fld>
            <a:endParaRPr lang="nl-NL"/>
          </a:p>
        </p:txBody>
      </p:sp>
    </p:spTree>
    <p:extLst>
      <p:ext uri="{BB962C8B-B14F-4D97-AF65-F5344CB8AC3E}">
        <p14:creationId xmlns:p14="http://schemas.microsoft.com/office/powerpoint/2010/main" val="38820987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198</a:t>
            </a:fld>
            <a:endParaRPr lang="nl-NL"/>
          </a:p>
        </p:txBody>
      </p:sp>
    </p:spTree>
    <p:extLst>
      <p:ext uri="{BB962C8B-B14F-4D97-AF65-F5344CB8AC3E}">
        <p14:creationId xmlns:p14="http://schemas.microsoft.com/office/powerpoint/2010/main" val="29152546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199</a:t>
            </a:fld>
            <a:endParaRPr lang="nl-NL"/>
          </a:p>
        </p:txBody>
      </p:sp>
    </p:spTree>
    <p:extLst>
      <p:ext uri="{BB962C8B-B14F-4D97-AF65-F5344CB8AC3E}">
        <p14:creationId xmlns:p14="http://schemas.microsoft.com/office/powerpoint/2010/main" val="24572504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200</a:t>
            </a:fld>
            <a:endParaRPr lang="nl-NL"/>
          </a:p>
        </p:txBody>
      </p:sp>
    </p:spTree>
    <p:extLst>
      <p:ext uri="{BB962C8B-B14F-4D97-AF65-F5344CB8AC3E}">
        <p14:creationId xmlns:p14="http://schemas.microsoft.com/office/powerpoint/2010/main" val="42383058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CC2365E-5CA1-49C3-ADCA-59705E49CE9E}" type="slidenum">
              <a:rPr lang="nl-NL" smtClean="0"/>
              <a:pPr/>
              <a:t>201</a:t>
            </a:fld>
            <a:endParaRPr lang="nl-NL"/>
          </a:p>
        </p:txBody>
      </p:sp>
    </p:spTree>
    <p:extLst>
      <p:ext uri="{BB962C8B-B14F-4D97-AF65-F5344CB8AC3E}">
        <p14:creationId xmlns:p14="http://schemas.microsoft.com/office/powerpoint/2010/main" val="425311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6F89F3-5027-4EE8-A130-FF64E6DD540A}" type="datetimeFigureOut">
              <a:rPr lang="en-GB" smtClean="0"/>
              <a:t>06/05/2019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678767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6F89F3-5027-4EE8-A130-FF64E6DD540A}" type="datetimeFigureOut">
              <a:rPr lang="en-GB" smtClean="0"/>
              <a:t>06/05/2019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78556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6F89F3-5027-4EE8-A130-FF64E6DD540A}" type="datetimeFigureOut">
              <a:rPr lang="en-GB" smtClean="0"/>
              <a:t>06/05/2019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247531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6F89F3-5027-4EE8-A130-FF64E6DD540A}" type="datetimeFigureOut">
              <a:rPr lang="en-GB" smtClean="0"/>
              <a:t>06/05/2019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13136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6F89F3-5027-4EE8-A130-FF64E6DD540A}" type="datetimeFigureOut">
              <a:rPr lang="en-GB" smtClean="0"/>
              <a:t>06/05/2019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2109349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6F89F3-5027-4EE8-A130-FF64E6DD540A}" type="datetimeFigureOut">
              <a:rPr lang="en-GB" smtClean="0"/>
              <a:t>06/05/2019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376396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6F89F3-5027-4EE8-A130-FF64E6DD540A}" type="datetimeFigureOut">
              <a:rPr lang="en-GB" smtClean="0"/>
              <a:t>06/05/2019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170036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6F89F3-5027-4EE8-A130-FF64E6DD540A}" type="datetimeFigureOut">
              <a:rPr lang="en-GB" smtClean="0"/>
              <a:t>06/05/2019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426091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F89F3-5027-4EE8-A130-FF64E6DD540A}" type="datetimeFigureOut">
              <a:rPr lang="en-GB" smtClean="0"/>
              <a:t>06/05/2019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428154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F89F3-5027-4EE8-A130-FF64E6DD540A}" type="datetimeFigureOut">
              <a:rPr lang="en-GB" smtClean="0"/>
              <a:t>06/05/2019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398597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F89F3-5027-4EE8-A130-FF64E6DD540A}" type="datetimeFigureOut">
              <a:rPr lang="en-GB" smtClean="0"/>
              <a:t>06/05/2019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8420EE-A8AE-4865-9847-EA0189B29470}" type="slidenum">
              <a:rPr lang="en-GB" smtClean="0"/>
              <a:t>‹#›</a:t>
            </a:fld>
            <a:endParaRPr lang="en-GB"/>
          </a:p>
        </p:txBody>
      </p:sp>
    </p:spTree>
    <p:extLst>
      <p:ext uri="{BB962C8B-B14F-4D97-AF65-F5344CB8AC3E}">
        <p14:creationId xmlns:p14="http://schemas.microsoft.com/office/powerpoint/2010/main" val="80569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F89F3-5027-4EE8-A130-FF64E6DD540A}" type="datetimeFigureOut">
              <a:rPr lang="en-GB" smtClean="0"/>
              <a:t>06/05/2019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420EE-A8AE-4865-9847-EA0189B29470}" type="slidenum">
              <a:rPr lang="en-GB" smtClean="0"/>
              <a:t>‹#›</a:t>
            </a:fld>
            <a:endParaRPr lang="en-GB"/>
          </a:p>
        </p:txBody>
      </p:sp>
    </p:spTree>
    <p:extLst>
      <p:ext uri="{BB962C8B-B14F-4D97-AF65-F5344CB8AC3E}">
        <p14:creationId xmlns:p14="http://schemas.microsoft.com/office/powerpoint/2010/main" val="2375192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udrey.zians@ulg.ac.be" TargetMode="External"/><Relationship Id="rId7" Type="http://schemas.openxmlformats.org/officeDocument/2006/relationships/image" Target="../media/image8.jpeg"/><Relationship Id="rId2" Type="http://schemas.openxmlformats.org/officeDocument/2006/relationships/hyperlink" Target="mailto:pieter.vancleynenbreugel@uliege.be" TargetMode="External"/><Relationship Id="rId1" Type="http://schemas.openxmlformats.org/officeDocument/2006/relationships/slideLayout" Target="../slideLayouts/slideLayout2.xml"/><Relationship Id="rId6" Type="http://schemas.openxmlformats.org/officeDocument/2006/relationships/hyperlink" Target="mailto:valentin.vandendaele@uliege.be" TargetMode="External"/><Relationship Id="rId5" Type="http://schemas.openxmlformats.org/officeDocument/2006/relationships/hyperlink" Target="mailto:nathalie.defoss&#233;@uliege.be" TargetMode="External"/><Relationship Id="rId4" Type="http://schemas.openxmlformats.org/officeDocument/2006/relationships/hyperlink" Target="mailto:brieuc.geuzaine@uliege.be"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4" Type="http://schemas.openxmlformats.org/officeDocument/2006/relationships/image" Target="../media/image36.jpeg"/></Relationships>
</file>

<file path=ppt/slides/_rels/slide102.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03.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05.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VyOfJjLnKAhUEWBoKHVeUC9YQjRwIBw&amp;url=http://future.wikia.com/wiki/File:10_world-map.gif&amp;bvm=bv.112064104,d.bGg&amp;psig=AFQjCNHp1etcoIEaUtuOJTYXL2FxZnf7_w&amp;ust=1453403113890906"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4" Type="http://schemas.openxmlformats.org/officeDocument/2006/relationships/image" Target="../media/image53.jpeg"/></Relationships>
</file>

<file path=ppt/slides/_rels/slide10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07.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be/url?sa=i&amp;rct=j&amp;q=&amp;esrc=s&amp;frm=1&amp;source=images&amp;cd=&amp;cad=rja&amp;uact=8&amp;ved=0ahUKEwjA3IHcnbrKAhWJqxoKHRJ4CJwQjRwIBw&amp;url=http://www.cookstomize.fr/dossiers/la-saison-des-fraises-a-commence&amp;bvm=bv.112064104,d.bGg&amp;psig=AFQjCNHC5k8qw3BKAGM3zaOd_Udt6v5q8w&amp;ust=1453442580407172"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X1fG1_bfKAhXFVhoKHeKwBbIQjRwIBw&amp;url=http://tvvisie.nl/nieuws/belgie/een-doet-alsof-btw-nooit-bestaan-heeft-in-fc-de-kampioenen_45300/&amp;psig=AFQjCNGfnLcO0_Rq43DOScfDJaEd_u89bQ&amp;ust=145336519677717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hyperlink" Target="#_Toc474058914"/><Relationship Id="rId3" Type="http://schemas.openxmlformats.org/officeDocument/2006/relationships/hyperlink" Target="#_Toc474058909"/><Relationship Id="rId7" Type="http://schemas.openxmlformats.org/officeDocument/2006/relationships/hyperlink" Target="#_Toc474058913"/><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_Toc474058912"/><Relationship Id="rId5" Type="http://schemas.openxmlformats.org/officeDocument/2006/relationships/hyperlink" Target="#_Toc474058911"/><Relationship Id="rId4" Type="http://schemas.openxmlformats.org/officeDocument/2006/relationships/hyperlink" Target="#_Toc474058910"/><Relationship Id="rId9" Type="http://schemas.openxmlformats.org/officeDocument/2006/relationships/hyperlink" Target="#_Toc474058915"/></Relationships>
</file>

<file path=ppt/slides/_rels/slide11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Fgti237rKAhVJVhoKHRvjBg8QjRwIBw&amp;url=http://ec.europa.eu/taxation_customs/customs/policy_issues/customs_strategy/index_fr.htm&amp;psig=AFQjCNE2lz0MODU5PjdKQW9WxIkCBSxPgQ&amp;ust=1453460195515283"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www.boekematransport.eu/?attachment_id=168&amp;ei=bLrAVM29JsfAPLrNgSA&amp;bvm=bv.83829542,d.ZWU&amp;psig=AFQjCNHt_i-FmLYPNOVBQmdRSw1D5UWb4A&amp;ust=1422003143701815"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4" Type="http://schemas.openxmlformats.org/officeDocument/2006/relationships/image" Target="../media/image36.jpeg"/></Relationships>
</file>

<file path=ppt/slides/_rels/slide125.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os93nx7rKAhUB2xoKHYPXB9AQjRwIBw&amp;url=http://www.lavenir.net/cnt/DMF20110111_008&amp;bvm=bv.112064104,d.d2s&amp;psig=AFQjCNGtWl5GC9VFZ3Jo14ZfwZP0Ylze8A&amp;ust=1453453865942823"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SlrnFyLrKAhXKtBoKHRZGBk0QjRwIBw&amp;url=http://www.go-sport.com/accessoires/sacs-besaces/sac-a-dos-vaude-teffy-porte-bebe/f-733010104-mpgs002126.html&amp;bvm=bv.112064104,d.d2s&amp;psig=AFQjCNHuAlSZaOWPpu-EiGz8erBaozj_mQ&amp;ust=145345407137093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28.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SlrnFyLrKAhXKtBoKHRZGBk0QjRwIBw&amp;url=http://www.go-sport.com/accessoires/sacs-besaces/sac-a-dos-vaude-teffy-porte-bebe/f-733010104-mpgs002126.html&amp;bvm=bv.112064104,d.d2s&amp;psig=AFQjCNHuAlSZaOWPpu-EiGz8erBaozj_mQ&amp;ust=1453454071370934"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29.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hyperlink" Target="#_Toc474058914"/><Relationship Id="rId3" Type="http://schemas.openxmlformats.org/officeDocument/2006/relationships/hyperlink" Target="#_Toc474058909"/><Relationship Id="rId7" Type="http://schemas.openxmlformats.org/officeDocument/2006/relationships/hyperlink" Target="#_Toc474058913"/><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_Toc474058912"/><Relationship Id="rId5" Type="http://schemas.openxmlformats.org/officeDocument/2006/relationships/hyperlink" Target="#_Toc474058911"/><Relationship Id="rId4" Type="http://schemas.openxmlformats.org/officeDocument/2006/relationships/hyperlink" Target="#_Toc474058910"/><Relationship Id="rId9" Type="http://schemas.openxmlformats.org/officeDocument/2006/relationships/hyperlink" Target="#_Toc474058915"/></Relationships>
</file>

<file path=ppt/slides/_rels/slide135.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Fgti237rKAhVJVhoKHRvjBg8QjRwIBw&amp;url=http://ec.europa.eu/taxation_customs/customs/policy_issues/customs_strategy/index_fr.htm&amp;psig=AFQjCNE2lz0MODU5PjdKQW9WxIkCBSxPgQ&amp;ust=1453460195515283"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nl/url?sa=i&amp;rct=j&amp;q=&amp;esrc=s&amp;frm=1&amp;source=images&amp;cd=&amp;cad=rja&amp;uact=8&amp;ved=0ahUKEwjr38u-97XKAhXD7A4KHYbNB5QQjRwIBw&amp;url=http://portalinformaticoacb.weebly.com/8deg/p3-examen-1-el-anuncio&amp;bvm=bv.112064104,d.bGQ&amp;psig=AFQjCNGX1S6g28_uYQTCURZSk7bffHaijA&amp;ust=1453294865778397"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os93nx7rKAhUB2xoKHYPXB9AQjRwIBw&amp;url=http://www.lavenir.net/cnt/DMF20110111_008&amp;bvm=bv.112064104,d.d2s&amp;psig=AFQjCNGtWl5GC9VFZ3Jo14ZfwZP0Ylze8A&amp;ust=1453453865942823"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SlrnFyLrKAhXKtBoKHRZGBk0QjRwIBw&amp;url=http://www.go-sport.com/accessoires/sacs-besaces/sac-a-dos-vaude-teffy-porte-bebe/f-733010104-mpgs002126.html&amp;bvm=bv.112064104,d.d2s&amp;psig=AFQjCNHuAlSZaOWPpu-EiGz8erBaozj_mQ&amp;ust=1453454071370934"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43.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SlrnFyLrKAhXKtBoKHRZGBk0QjRwIBw&amp;url=http://www.go-sport.com/accessoires/sacs-besaces/sac-a-dos-vaude-teffy-porte-bebe/f-733010104-mpgs002126.html&amp;bvm=bv.112064104,d.d2s&amp;psig=AFQjCNHuAlSZaOWPpu-EiGz8erBaozj_mQ&amp;ust=145345407137093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4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4" Type="http://schemas.openxmlformats.org/officeDocument/2006/relationships/image" Target="../media/image36.jpeg"/></Relationships>
</file>

<file path=ppt/slides/_rels/slide145.xml.rels><?xml version="1.0" encoding="UTF-8" standalone="yes"?>
<Relationships xmlns="http://schemas.openxmlformats.org/package/2006/relationships"><Relationship Id="rId8" Type="http://schemas.openxmlformats.org/officeDocument/2006/relationships/hyperlink" Target="#_Toc474058914"/><Relationship Id="rId3" Type="http://schemas.openxmlformats.org/officeDocument/2006/relationships/hyperlink" Target="#_Toc474058909"/><Relationship Id="rId7" Type="http://schemas.openxmlformats.org/officeDocument/2006/relationships/hyperlink" Target="#_Toc474058913"/><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_Toc474058912"/><Relationship Id="rId5" Type="http://schemas.openxmlformats.org/officeDocument/2006/relationships/hyperlink" Target="#_Toc474058911"/><Relationship Id="rId4" Type="http://schemas.openxmlformats.org/officeDocument/2006/relationships/hyperlink" Target="#_Toc474058910"/><Relationship Id="rId9" Type="http://schemas.openxmlformats.org/officeDocument/2006/relationships/hyperlink" Target="#_Toc474058915"/></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Z0o-anrrKAhXM7hoKHQqtBrcQjRwIBw&amp;url=http://www.alextools.be/2007/05/08/un-ebay-pour-lart/&amp;bvm=bv.112064104,d.bGg&amp;psig=AFQjCNEr6F3uk-3NaF4eY768OSYMHf37hQ&amp;ust=1453442711553336"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google.be/url?sa=i&amp;rct=j&amp;q=&amp;esrc=s&amp;frm=1&amp;source=images&amp;cd=&amp;cad=rja&amp;uact=8&amp;ved=0ahUKEwiF0LHXqbrKAhXMnRoKHaQCCZcQjRwIBw&amp;url=http://www.clker.com/clipart-electric-sign-lightning.html&amp;bvm=bv.112064104,d.d2s&amp;psig=AFQjCNFbKeBdNu7waxDqFyASXA9HYIqNOw&amp;ust=1453445793087716" TargetMode="Externa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be/url?sa=i&amp;rct=j&amp;q=&amp;esrc=s&amp;frm=1&amp;source=images&amp;cd=&amp;cad=rja&amp;uact=8&amp;ved=0ahUKEwiF0LHXqbrKAhXMnRoKHaQCCZcQjRwIBw&amp;url=http://www.clker.com/clipart-electric-sign-lightning.html&amp;bvm=bv.112064104,d.d2s&amp;psig=AFQjCNFbKeBdNu7waxDqFyASXA9HYIqNOw&amp;ust=1453445793087716"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be/url?sa=i&amp;rct=j&amp;q=&amp;esrc=s&amp;frm=1&amp;source=images&amp;cd=&amp;cad=rja&amp;uact=8&amp;ved=0ahUKEwiF0LHXqbrKAhXMnRoKHaQCCZcQjRwIBw&amp;url=http://www.clker.com/clipart-electric-sign-lightning.html&amp;bvm=bv.112064104,d.d2s&amp;psig=AFQjCNFbKeBdNu7waxDqFyASXA9HYIqNOw&amp;ust=1453445793087716"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be/url?sa=i&amp;rct=j&amp;q=&amp;esrc=s&amp;frm=1&amp;source=images&amp;cd=&amp;cad=rja&amp;uact=8&amp;ved=0ahUKEwiF0LHXqbrKAhXMnRoKHaQCCZcQjRwIBw&amp;url=http://www.clker.com/clipart-electric-sign-lightning.html&amp;bvm=bv.112064104,d.d2s&amp;psig=AFQjCNFbKeBdNu7waxDqFyASXA9HYIqNOw&amp;ust=1453445793087716"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qi96Hl7vKAhUKVhoKHWjDAecQjRwIBw&amp;url=http://www.gniexpress.com/Warehouse.html&amp;bvm=bv.112064104,d.d2s&amp;psig=AFQjCNHeYV7EH-zPn9zgpQYq-THVDWVh0w&amp;ust=1453475148742408"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www.google.nl/url?sa=i&amp;rct=j&amp;q=&amp;esrc=s&amp;frm=1&amp;source=images&amp;cd=&amp;cad=rja&amp;uact=8&amp;ved=0ahUKEwimurrLl7vKAhXGWxoKHWzLDxcQjRwIBw&amp;url=http://www.nu.nl/buitenland/2695574/olietanker-bij-noord-ierland-in-problemen.html&amp;psig=AFQjCNExkclSZ943cOy5TNCv90smyLdlkg&amp;ust=1453475302590153" TargetMode="External"/><Relationship Id="rId4" Type="http://schemas.openxmlformats.org/officeDocument/2006/relationships/image" Target="../media/image61.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oogle.be/url?sa=i&amp;rct=j&amp;q=&amp;esrc=s&amp;frm=1&amp;source=images&amp;cd=&amp;cad=rja&amp;uact=8&amp;ved=0ahUKEwiF0LHXqbrKAhXMnRoKHaQCCZcQjRwIBw&amp;url=http://www.clker.com/clipart-electric-sign-lightning.html&amp;bvm=bv.112064104,d.d2s&amp;psig=AFQjCNFbKeBdNu7waxDqFyASXA9HYIqNOw&amp;ust=1453445793087716"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hyperlink" Target="#_Toc474058925"/><Relationship Id="rId3" Type="http://schemas.openxmlformats.org/officeDocument/2006/relationships/hyperlink" Target="#_Toc474058920"/><Relationship Id="rId7" Type="http://schemas.openxmlformats.org/officeDocument/2006/relationships/hyperlink" Target="#_Toc474058924"/><Relationship Id="rId2" Type="http://schemas.openxmlformats.org/officeDocument/2006/relationships/hyperlink" Target="#_Toc474058919"/><Relationship Id="rId1" Type="http://schemas.openxmlformats.org/officeDocument/2006/relationships/slideLayout" Target="../slideLayouts/slideLayout2.xml"/><Relationship Id="rId6" Type="http://schemas.openxmlformats.org/officeDocument/2006/relationships/hyperlink" Target="#_Toc474058923"/><Relationship Id="rId5" Type="http://schemas.openxmlformats.org/officeDocument/2006/relationships/hyperlink" Target="#_Toc474058922"/><Relationship Id="rId10" Type="http://schemas.openxmlformats.org/officeDocument/2006/relationships/hyperlink" Target="#_Toc474058927"/><Relationship Id="rId4" Type="http://schemas.openxmlformats.org/officeDocument/2006/relationships/hyperlink" Target="#_Toc474058921"/><Relationship Id="rId9" Type="http://schemas.openxmlformats.org/officeDocument/2006/relationships/hyperlink" Target="#_Toc474058926"/></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WrpbN1bvKAhUEVhoKHXfZC6cQjRwIBw&amp;url=http://www.gentlemansgazette.com/blended-scotch-whisky/&amp;bvm=bv.112064104,d.bGg&amp;psig=AFQjCNGiVHXq34vt8HacEoY6KPvizDz-LQ&amp;ust=1453491946149729"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www.google.nl/url?sa=i&amp;rct=j&amp;q=&amp;esrc=s&amp;frm=1&amp;source=images&amp;cd=&amp;cad=rja&amp;uact=8&amp;ved=0ahUKEwiU3PLy1bvKAhXE2hoKHb4VB5sQjRwIBw&amp;url=http://www.europacificliquor.com.au/&amp;bvm=bv.112064104,d.bGg&amp;psig=AFQjCNEbOaTEvzYHQlVBG8rVNqPhnbS2sg&amp;ust=1453492023736453" TargetMode="External"/><Relationship Id="rId4" Type="http://schemas.openxmlformats.org/officeDocument/2006/relationships/image" Target="../media/image3.jpeg"/></Relationships>
</file>

<file path=ppt/slides/_rels/slide182.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j_s-Q1bvKAhXM1BoKHR5lDFcQjRwIBw&amp;url=http://www.medicalnewstoday.com/articles/271157.php&amp;psig=AFQjCNFbE6rBQf79sYnZJrHY2JwV_pbeYw&amp;ust=1453491802468431"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hyperlink" Target="https://www.google.nl/url?sa=i&amp;rct=j&amp;q=&amp;esrc=s&amp;frm=1&amp;source=images&amp;cd=&amp;cad=rja&amp;uact=8&amp;ved=0ahUKEwit9dai1bvKAhWJHxoKHVvbCWsQjRwIBw&amp;url=https://en.wikipedia.org/wiki/Honeycrisp&amp;bvm=bv.112064104,d.bGg&amp;psig=AFQjCNH2Hg2hr9OTmJqjNevd5HAcZpToQA&amp;ust=1453491856620578" TargetMode="External"/><Relationship Id="rId4" Type="http://schemas.openxmlformats.org/officeDocument/2006/relationships/image" Target="../media/image65.jpeg"/></Relationships>
</file>

<file path=ppt/slides/_rels/slide183.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rzMy11rvKAhUHOxoKHc-WBKEQjRwIBw&amp;url=http://www.crystalgraphics.com/powerpictures/photos.results.asp?ss=cigaretes&amp;bvm=bv.112064104,d.bGg&amp;psig=AFQjCNGmUgTJ5LXnh-fpqRZZ2gO-lVEDUw&amp;ust=1453492155484012"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hyperlink" Target="http://www.google.nl/url?sa=i&amp;rct=j&amp;q=&amp;esrc=s&amp;frm=1&amp;source=images&amp;cd=&amp;cad=rja&amp;uact=8&amp;ved=0ahUKEwjh7PHG1rvKAhXDVRoKHR0VCmsQjRwIBw&amp;url=http://www.smokernewsworld.com/light-cigarettes-questions/&amp;bvm=bv.112064104,d.bGg&amp;psig=AFQjCNGGtEp1blUEd4FyR5zPLuNsNfggZw&amp;ust=1453492192745102" TargetMode="External"/><Relationship Id="rId4" Type="http://schemas.openxmlformats.org/officeDocument/2006/relationships/image" Target="../media/image67.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manbque.com/wp-content/uploads/2014/12/ManBQue-Deschutes-Holiday-Beer.jp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www.google.be/url?sa=i&amp;rct=j&amp;q=&amp;esrc=s&amp;frm=1&amp;source=images&amp;cd=&amp;cad=rja&amp;uact=8&amp;ved=0ahUKEwjv_6Si8rvKAhXGfRoKHeBIAHMQjRwIBw&amp;url=https://www.masterofmalt.com/country/french-wine/&amp;bvm=bv.112064104,d.d24&amp;psig=AFQjCNFRkb19muRPUk1UoBGT4TZ6GTo--w&amp;ust=1453499632218274" TargetMode="Externa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j_s-Q1bvKAhXM1BoKHR5lDFcQjRwIBw&amp;url=http://www.medicalnewstoday.com/articles/271157.php&amp;psig=AFQjCNFbE6rBQf79sYnZJrHY2JwV_pbeYw&amp;ust=1453491802468431"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hyperlink" Target="https://www.google.nl/url?sa=i&amp;rct=j&amp;q=&amp;esrc=s&amp;frm=1&amp;source=images&amp;cd=&amp;cad=rja&amp;uact=8&amp;ved=0ahUKEwit9dai1bvKAhWJHxoKHVvbCWsQjRwIBw&amp;url=https://en.wikipedia.org/wiki/Honeycrisp&amp;bvm=bv.112064104,d.bGg&amp;psig=AFQjCNH2Hg2hr9OTmJqjNevd5HAcZpToQA&amp;ust=1453491856620578" TargetMode="External"/><Relationship Id="rId4" Type="http://schemas.openxmlformats.org/officeDocument/2006/relationships/image" Target="../media/image65.jpeg"/></Relationships>
</file>

<file path=ppt/slides/_rels/slide191.xml.rels><?xml version="1.0" encoding="UTF-8" standalone="yes"?>
<Relationships xmlns="http://schemas.openxmlformats.org/package/2006/relationships"><Relationship Id="rId3" Type="http://schemas.openxmlformats.org/officeDocument/2006/relationships/hyperlink" Target="http://manbque.com/wp-content/uploads/2014/12/ManBQue-Deschutes-Holiday-Beer.jpg"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www.google.be/url?sa=i&amp;rct=j&amp;q=&amp;esrc=s&amp;frm=1&amp;source=images&amp;cd=&amp;cad=rja&amp;uact=8&amp;ved=0ahUKEwjv_6Si8rvKAhXGfRoKHeBIAHMQjRwIBw&amp;url=https://www.masterofmalt.com/country/french-wine/&amp;bvm=bv.112064104,d.d24&amp;psig=AFQjCNFRkb19muRPUk1UoBGT4TZ6GTo--w&amp;ust=1453499632218274" TargetMode="External"/><Relationship Id="rId4" Type="http://schemas.openxmlformats.org/officeDocument/2006/relationships/image" Target="../media/image69.jpeg"/></Relationships>
</file>

<file path=ppt/slides/_rels/slide192.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v_6Si8rvKAhXGfRoKHeBIAHMQjRwIBw&amp;url=https://www.masterofmalt.com/country/french-wine/&amp;bvm=bv.112064104,d.d24&amp;psig=AFQjCNFRkb19muRPUk1UoBGT4TZ6GTo--w&amp;ust=1453499632218274"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hyperlink" Target="http://manbque.com/wp-content/uploads/2014/12/ManBQue-Deschutes-Holiday-Beer.jpg" TargetMode="External"/><Relationship Id="rId4" Type="http://schemas.openxmlformats.org/officeDocument/2006/relationships/image" Target="../media/image70.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os93nx7rKAhUB2xoKHYPXB9AQjRwIBw&amp;url=http://www.lavenir.net/cnt/DMF20110111_008&amp;bvm=bv.112064104,d.d2s&amp;psig=AFQjCNGtWl5GC9VFZ3Jo14ZfwZP0Ylze8A&amp;ust=1453453865942823"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hqtqGjr3KAhVLfxoKHYD1DmMQjRwIBw&amp;url=http://www.sundaytimes.lk/111030/Columns/eco.html&amp;bvm=bv.112454388,d.d2s&amp;psig=AFQjCNF7lmBy9SI_la4Yv_8Cfr66P6sCYQ&amp;ust=1453541460311068"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198.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PjuHU8bXKAhXHOQ8KHX4lA5gQjRwIBw&amp;url=http://www.ngrguardiannews.com/2015/05/eu-says-more-nigerian-professionals-in-europe-than-in-nigeria/&amp;bvm=bv.112064104,d.bGQ&amp;psig=AFQjCNE_prc2hJh7CazvJyLQP5x50thoYQ&amp;ust=145329331687733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nl/url?sa=i&amp;rct=j&amp;q=&amp;esrc=s&amp;frm=1&amp;source=images&amp;cd=&amp;cad=rja&amp;uact=8&amp;ved=0ahUKEwiPwa287bXKAhVCLw8KHSzBBwsQjRwIBw&amp;url=http://www.nextinpact.com/news/92784-au-parlement-europeen-premieres-pistes-pour-deradicaliser-droit-d-auteur.htm&amp;psig=AFQjCNGDYuSOx5Ol0yBzoaevizmLOu8H-g&amp;ust=1453292176463854"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3.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4" Type="http://schemas.openxmlformats.org/officeDocument/2006/relationships/image" Target="../media/image51.jpeg"/></Relationships>
</file>

<file path=ppt/slides/_rels/slide204.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5.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os93nx7rKAhUB2xoKHYPXB9AQjRwIBw&amp;url=http://www.lavenir.net/cnt/DMF20110111_008&amp;bvm=bv.112064104,d.d2s&amp;psig=AFQjCNGtWl5GC9VFZ3Jo14ZfwZP0Ylze8A&amp;ust=1453453865942823"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13.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4" Type="http://schemas.openxmlformats.org/officeDocument/2006/relationships/image" Target="../media/image51.jpeg"/></Relationships>
</file>

<file path=ppt/slides/_rels/slide21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hqtqGjr3KAhVLfxoKHYD1DmMQjRwIBw&amp;url=http://www.sundaytimes.lk/111030/Columns/eco.html&amp;bvm=bv.112454388,d.d2s&amp;psig=AFQjCNF7lmBy9SI_la4Yv_8Cfr66P6sCYQ&amp;ust=1453541460311068"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3.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4" Type="http://schemas.openxmlformats.org/officeDocument/2006/relationships/image" Target="../media/image51.jpeg"/></Relationships>
</file>

<file path=ppt/slides/_rels/slide224.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LqvvYSki8kCFctdFAodleoKOA&amp;url=http://www.gentlemansgazette.com/blended-scotch-whisky/&amp;bvm=bv.107406026,d.ZWU&amp;psig=AFQjCNHTADjbVoyXXckKMwrXj75w3Qzt7Q&amp;ust=1447431322816117"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5.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26.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7" Type="http://schemas.openxmlformats.org/officeDocument/2006/relationships/image" Target="../media/image76.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4" Type="http://schemas.openxmlformats.org/officeDocument/2006/relationships/image" Target="../media/image51.jpeg"/></Relationships>
</file>

<file path=ppt/slides/_rels/slide227.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28.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29.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5xt21wcnKAhUGnQ4KHeU9DsMQjRwIBw&amp;url=http://www.bayonne.cci.fr/Reglementation/La-reglementation-liee-a-votre-activite.html&amp;bvm=bv.112766941,d.ZWU&amp;psig=AFQjCNEFouCum4pv-mmRB_c4DIcsH3YiEg&amp;ust=1453967559063566"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ztL3assXKAhXMOxQKHWrEDEgQjRwIBw&amp;url=http://www.hartvannederland.nl/nederland/2013/geen-bezwaar-tegen-paardenvlees/&amp;psig=AFQjCNE6_0lK7NVTQmIJDDPhx9m2jXG3rA&amp;ust=1453826167484690"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32.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51.jpeg"/></Relationships>
</file>

<file path=ppt/slides/_rels/slide233.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ztL3assXKAhXMOxQKHWrEDEgQjRwIBw&amp;url=http://www.hartvannederland.nl/nederland/2013/geen-bezwaar-tegen-paardenvlees/&amp;psig=AFQjCNE6_0lK7NVTQmIJDDPhx9m2jXG3rA&amp;ust=1453826167484690"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hyperlink" Target="http://www.google.nl/url?sa=i&amp;rct=j&amp;q=&amp;esrc=s&amp;frm=1&amp;source=images&amp;cd=&amp;cad=rja&amp;uact=8&amp;ved=0ahUKEwjE69LF0cnKAhXDFw8KHRGBCUQQjRwIBw&amp;url=http://www.frugiventa.nl/pages/402/Mijlpaal-in-proces-van-samengaan-productschappen.html&amp;bvm=bv.112766941,d.ZWU&amp;psig=AFQjCNGWq6JvYlvIKUHYFTUpw-SrJSV4hA&amp;ust=1453971886440162" TargetMode="External"/><Relationship Id="rId4" Type="http://schemas.openxmlformats.org/officeDocument/2006/relationships/image" Target="../media/image78.jpeg"/></Relationships>
</file>

<file path=ppt/slides/_rels/slide23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ztL3assXKAhXMOxQKHWrEDEgQjRwIBw&amp;url=http://www.hartvannederland.nl/nederland/2013/geen-bezwaar-tegen-paardenvlees/&amp;psig=AFQjCNE6_0lK7NVTQmIJDDPhx9m2jXG3rA&amp;ust=1453826167484690"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hyperlink" Target="http://www.google.nl/url?sa=i&amp;rct=j&amp;q=&amp;esrc=s&amp;frm=1&amp;source=images&amp;cd=&amp;cad=rja&amp;uact=8&amp;ved=0ahUKEwjE69LF0cnKAhXDFw8KHRGBCUQQjRwIBw&amp;url=http://www.frugiventa.nl/pages/402/Mijlpaal-in-proces-van-samengaan-productschappen.html&amp;bvm=bv.112766941,d.ZWU&amp;psig=AFQjCNGWq6JvYlvIKUHYFTUpw-SrJSV4hA&amp;ust=1453971886440162" TargetMode="External"/><Relationship Id="rId4" Type="http://schemas.openxmlformats.org/officeDocument/2006/relationships/image" Target="../media/image78.jpe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ztL3assXKAhXMOxQKHWrEDEgQjRwIBw&amp;url=http://www.hartvannederland.nl/nederland/2013/geen-bezwaar-tegen-paardenvlees/&amp;psig=AFQjCNE6_0lK7NVTQmIJDDPhx9m2jXG3rA&amp;ust=1453826167484690"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hyperlink" Target="http://www.google.nl/url?sa=i&amp;rct=j&amp;q=&amp;esrc=s&amp;frm=1&amp;source=images&amp;cd=&amp;cad=rja&amp;uact=8&amp;ved=0ahUKEwjWh-Wy18nKAhVMVhoKHV0ADDUQjRwIBw&amp;url=http://lota029.bbgraph.com/t4392-demande-d-terdiction-de-l-exportation-de-moutons-vivants&amp;psig=AFQjCNGr2tOX1o5_rYeDA_oWNwmAFyhkRQ&amp;ust=1453973460789615" TargetMode="External"/><Relationship Id="rId4" Type="http://schemas.openxmlformats.org/officeDocument/2006/relationships/image" Target="../media/image78.jpeg"/></Relationships>
</file>

<file path=ppt/slides/_rels/slide2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8" Type="http://schemas.openxmlformats.org/officeDocument/2006/relationships/hyperlink" Target="#_Toc474058935"/><Relationship Id="rId3" Type="http://schemas.openxmlformats.org/officeDocument/2006/relationships/hyperlink" Target="#_Toc474058930"/><Relationship Id="rId7" Type="http://schemas.openxmlformats.org/officeDocument/2006/relationships/hyperlink" Target="#_Toc474058934"/><Relationship Id="rId12" Type="http://schemas.openxmlformats.org/officeDocument/2006/relationships/hyperlink" Target="#_Toc474058939"/><Relationship Id="rId2" Type="http://schemas.openxmlformats.org/officeDocument/2006/relationships/hyperlink" Target="#_Toc474058929"/><Relationship Id="rId1" Type="http://schemas.openxmlformats.org/officeDocument/2006/relationships/slideLayout" Target="../slideLayouts/slideLayout2.xml"/><Relationship Id="rId6" Type="http://schemas.openxmlformats.org/officeDocument/2006/relationships/hyperlink" Target="#_Toc474058933"/><Relationship Id="rId11" Type="http://schemas.openxmlformats.org/officeDocument/2006/relationships/hyperlink" Target="#_Toc474058938"/><Relationship Id="rId5" Type="http://schemas.openxmlformats.org/officeDocument/2006/relationships/hyperlink" Target="#_Toc474058932"/><Relationship Id="rId10" Type="http://schemas.openxmlformats.org/officeDocument/2006/relationships/hyperlink" Target="#_Toc474058937"/><Relationship Id="rId4" Type="http://schemas.openxmlformats.org/officeDocument/2006/relationships/hyperlink" Target="#_Toc474058931"/><Relationship Id="rId9" Type="http://schemas.openxmlformats.org/officeDocument/2006/relationships/hyperlink" Target="#_Toc474058936"/></Relationships>
</file>

<file path=ppt/slides/_rels/slide24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Fko2l98LKAhUC0xoKHfFlARwQjRwIBw&amp;url=http://conversation.which.co.uk/shopping/extended-sunday-trading-hours-relaxed-olympics-shopping/&amp;bvm=bv.112454388,d.bGg&amp;psig=AFQjCNF4QrHdA9oKXOnlSUrPvMtDG6XS8w&amp;ust=1453741488017851"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hyperlink" Target="http://www.google.be/url?sa=i&amp;rct=j&amp;q=&amp;esrc=s&amp;frm=1&amp;source=images&amp;cd=&amp;cad=rja&amp;uact=8&amp;ved=0ahUKEwiHvY7R98LKAhXHnRoKHaERB3MQjRwIBw&amp;url=http://blog.vente-unique.com/soldes-ventes-a-perte-plus-quune-semaine-pour-en-profiter/&amp;bvm=bv.112454388,d.bGg&amp;psig=AFQjCNEZvvDgV33dcIcQSKSKw_rHTsTkTQ&amp;ust=1453741584625670" TargetMode="External"/><Relationship Id="rId4" Type="http://schemas.openxmlformats.org/officeDocument/2006/relationships/image" Target="../media/image84.png"/></Relationships>
</file>

<file path=ppt/slides/_rels/slide245.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6kdHotsnKAhVG_A4KHRVdALcQjRwIBw&amp;url=http://blogs.terrapinn.com/total-electricity/2012/03/11/sustainable-master-planning-strategies-smart-cities-world-mena/&amp;psig=AFQjCNFgUVshuqpgrmhQsWMpFqFpm-ehsw&amp;ust=1453964700649327"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hyperlink" Target="http://www.google.nl/url?sa=i&amp;rct=j&amp;q=&amp;esrc=s&amp;frm=1&amp;source=images&amp;cd=&amp;cad=rja&amp;uact=8&amp;ved=0ahUKEwiXh929ucnKAhXBhg8KHSAHDvgQjRwIBw&amp;url=http://www.chemicaltankerguide.com/cargo-planning.html&amp;psig=AFQjCNGzNyHPFMoV5qkAe0t5PYx3AtVA3w&amp;ust=1453965402937496" TargetMode="External"/><Relationship Id="rId4" Type="http://schemas.openxmlformats.org/officeDocument/2006/relationships/image" Target="../media/image86.jpeg"/></Relationships>
</file>

<file path=ppt/slides/_rels/slide24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7" Type="http://schemas.openxmlformats.org/officeDocument/2006/relationships/hyperlink" Target="http://www.google.be/url?sa=i&amp;rct=j&amp;q=&amp;esrc=s&amp;frm=1&amp;source=images&amp;cd=&amp;cad=rja&amp;uact=8&amp;ved=0ahUKEwj6kdHotsnKAhVG_A4KHRVdALcQjRwIBw&amp;url=http://blogs.terrapinn.com/total-electricity/2012/03/11/sustainable-master-planning-strategies-smart-cities-world-mena/&amp;psig=AFQjCNFgUVshuqpgrmhQsWMpFqFpm-ehsw&amp;ust=1453964700649327"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10" Type="http://schemas.openxmlformats.org/officeDocument/2006/relationships/image" Target="../media/image87.jpeg"/><Relationship Id="rId4" Type="http://schemas.openxmlformats.org/officeDocument/2006/relationships/image" Target="../media/image88.jpeg"/><Relationship Id="rId9" Type="http://schemas.openxmlformats.org/officeDocument/2006/relationships/hyperlink" Target="http://www.google.nl/url?sa=i&amp;rct=j&amp;q=&amp;esrc=s&amp;frm=1&amp;source=images&amp;cd=&amp;cad=rja&amp;uact=8&amp;ved=0ahUKEwiXh929ucnKAhXBhg8KHSAHDvgQjRwIBw&amp;url=http://www.chemicaltankerguide.com/cargo-planning.html&amp;psig=AFQjCNGzNyHPFMoV5qkAe0t5PYx3AtVA3w&amp;ust=1453965402937496" TargetMode="External"/></Relationships>
</file>

<file path=ppt/slides/_rels/slide247.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4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49.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1.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2.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3.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4.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5.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6.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57.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hyperlink" Target="https://twitter.com/i/status/109816700265138995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nl/url?sa=i&amp;rct=j&amp;q=&amp;esrc=s&amp;frm=1&amp;source=images&amp;cd=&amp;cad=rja&amp;uact=8&amp;ved=0CAcQjRw&amp;url=http://www.boekematransport.eu/?attachment_id=168&amp;ei=bLrAVM29JsfAPLrNgSA&amp;bvm=bv.83829542,d.ZWU&amp;psig=AFQjCNHt_i-FmLYPNOVBQmdRSw1D5UWb4A&amp;ust=1422003143701815" TargetMode="Externa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62.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p64WLxcTKAhUJthQKHc9YDAUQjRwIBw&amp;url=http://www.lallement.com/Montres//viewtopic.php?f=8&amp;t=8129&amp;start=60&amp;bvm=bv.112454388,d.d24&amp;psig=AFQjCNEJCvnC8jqK0SXAempeQ_8u3Ou-DQ&amp;ust=1453796749215700"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www.google.nl/url?sa=i&amp;rct=j&amp;q=&amp;esrc=s&amp;frm=1&amp;source=images&amp;cd=&amp;cad=rja&amp;uact=8&amp;ved=0ahUKEwii1r_3xMTKAhWLaxQKHXhfBA8QjRwIBw&amp;url=http://www.supermarche-marlenheim.simplymarket.fr/acheter-cafe-moulu-sati-rouge-4x250g-,246830,1,41,5439.htm&amp;bvm=bv.112454388,d.d24&amp;psig=AFQjCNE7kj-pHrArJf-Vuxieicm3eyDeMw&amp;ust=1453796708968396" TargetMode="External"/><Relationship Id="rId4" Type="http://schemas.openxmlformats.org/officeDocument/2006/relationships/image" Target="../media/image89.jpeg"/></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hyperlink" Target="https://www.google.nl/url?sa=i&amp;rct=j&amp;q=&amp;esrc=s&amp;frm=1&amp;source=images&amp;cd=&amp;cad=rja&amp;uact=8&amp;ved=0ahUKEwiV5PTW6cXKAhUJ2hoKHanHBr4QjRwIBw&amp;url=https://www.alfavita.gr/&amp;bvm=bv.112454388,d.bGg&amp;psig=AFQjCNGi7CBQI6xk0ttLtT9MtT16zsKK7w&amp;ust=1453840930355861"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hyperlink" Target="http://www.google.nl/url?sa=i&amp;rct=j&amp;q=&amp;esrc=s&amp;frm=1&amp;source=images&amp;cd=&amp;cad=rja&amp;uact=8&amp;ved=0ahUKEwij--3u6cXKAhVM6xoKHf5vCZEQjRwIBw&amp;url=http://www.dailymail.co.uk/news/article-1261107/Supermarket-bakeries-just-loaf-tanning-salons.html&amp;bvm=bv.112454388,d.bGg&amp;psig=AFQjCNG27IbaV3P_Km52ToLTm6zkF5E2GA&amp;ust=1453840979995979" TargetMode="External"/><Relationship Id="rId4" Type="http://schemas.openxmlformats.org/officeDocument/2006/relationships/image" Target="../media/image91.png"/></Relationships>
</file>

<file path=ppt/slides/_rels/slide266.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is4atn8XKAhUFQhQKHf3BCGIQjRwIBw&amp;url=http://www.h2ocraft.com/jet-ski-rentals/&amp;bvm=bv.112454388,d.d24&amp;psig=AFQjCNFGaUQI3XbWU2LIpr7Jr_o11H4BIQ&amp;ust=1453820976636826"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67.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o4ZuRn8XKAhWGxxQKHbDNCv8QjRwIBw&amp;url=http://www.sprldurant.be/remorque_voitures.htm&amp;bvm=bv.112454388,d.d24&amp;psig=AFQjCNFKDXWM-U4F3U1DSpSbNjD0yYIq0Q&amp;ust=1453820905173984"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www.google.nl/url?sa=i&amp;rct=j&amp;q=&amp;esrc=s&amp;frm=1&amp;source=images&amp;cd=&amp;cad=rja&amp;uact=8&amp;ved=0ahUKEwjis4atn8XKAhUFQhQKHf3BCGIQjRwIBw&amp;url=http://www.h2ocraft.com/jet-ski-rentals/&amp;bvm=bv.112454388,d.d24&amp;psig=AFQjCNFGaUQI3XbWU2LIpr7Jr_o11H4BIQ&amp;ust=1453820976636826" TargetMode="External"/><Relationship Id="rId4" Type="http://schemas.openxmlformats.org/officeDocument/2006/relationships/image" Target="../media/image94.jpeg"/></Relationships>
</file>

<file path=ppt/slides/_rels/slide26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o4ZuRn8XKAhWGxxQKHbDNCv8QjRwIBw&amp;url=http://www.sprldurant.be/remorque_voitures.htm&amp;bvm=bv.112454388,d.d24&amp;psig=AFQjCNFKDXWM-U4F3U1DSpSbNjD0yYIq0Q&amp;ust=1453820905173984"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www.google.nl/url?sa=i&amp;rct=j&amp;q=&amp;esrc=s&amp;frm=1&amp;source=images&amp;cd=&amp;cad=rja&amp;uact=8&amp;ved=0ahUKEwjis4atn8XKAhUFQhQKHf3BCGIQjRwIBw&amp;url=http://www.h2ocraft.com/jet-ski-rentals/&amp;bvm=bv.112454388,d.d24&amp;psig=AFQjCNFGaUQI3XbWU2LIpr7Jr_o11H4BIQ&amp;ust=1453820976636826" TargetMode="External"/><Relationship Id="rId4" Type="http://schemas.openxmlformats.org/officeDocument/2006/relationships/image" Target="../media/image94.jpeg"/></Relationships>
</file>

<file path=ppt/slides/_rels/slide269.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o4ZuRn8XKAhWGxxQKHbDNCv8QjRwIBw&amp;url=http://www.sprldurant.be/remorque_voitures.htm&amp;bvm=bv.112454388,d.d24&amp;psig=AFQjCNFKDXWM-U4F3U1DSpSbNjD0yYIq0Q&amp;ust=1453820905173984"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www.google.nl/url?sa=i&amp;rct=j&amp;q=&amp;esrc=s&amp;frm=1&amp;source=images&amp;cd=&amp;cad=rja&amp;uact=8&amp;ved=0ahUKEwjis4atn8XKAhUFQhQKHf3BCGIQjRwIBw&amp;url=http://www.h2ocraft.com/jet-ski-rentals/&amp;bvm=bv.112454388,d.d24&amp;psig=AFQjCNFGaUQI3XbWU2LIpr7Jr_o11H4BIQ&amp;ust=1453820976636826" TargetMode="Externa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o4ZuRn8XKAhWGxxQKHbDNCv8QjRwIBw&amp;url=http://www.sprldurant.be/remorque_voitures.htm&amp;bvm=bv.112454388,d.d24&amp;psig=AFQjCNFKDXWM-U4F3U1DSpSbNjD0yYIq0Q&amp;ust=1453820905173984"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www.google.nl/url?sa=i&amp;rct=j&amp;q=&amp;esrc=s&amp;frm=1&amp;source=images&amp;cd=&amp;cad=rja&amp;uact=8&amp;ved=0ahUKEwjis4atn8XKAhUFQhQKHf3BCGIQjRwIBw&amp;url=http://www.h2ocraft.com/jet-ski-rentals/&amp;bvm=bv.112454388,d.d24&amp;psig=AFQjCNFGaUQI3XbWU2LIpr7Jr_o11H4BIQ&amp;ust=1453820976636826" TargetMode="External"/><Relationship Id="rId4" Type="http://schemas.openxmlformats.org/officeDocument/2006/relationships/image" Target="../media/image94.jpeg"/></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OmGiLOji8kCFYxaFAodOAgEXw&amp;url=http://www.discounto.de/Angebot/Danone-Fantasia-2-1-gratis-284051/&amp;psig=AFQjCNGuIgjlDgFcH6ppZyDEbiRTrHSbmg&amp;ust=1447431128582821"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hyperlink" Target="http://www.google.be/url?sa=i&amp;rct=j&amp;q=&amp;esrc=s&amp;frm=1&amp;source=images&amp;cd=&amp;cad=rja&amp;uact=8&amp;ved=0ahUKEwjlwayVi8XKAhWKPxQKHXH6DlQQjRwIBw&amp;url=http://eucam.info/2014/12/21/sweden-takes-its-case-against-foreign-alcohol-advertising-broadcasters-to-the-ec/&amp;bvm=bv.112454388,d.d24&amp;psig=AFQjCNFh3fIZLwQCTY61QeWCH6pdomFCWw&amp;ust=1453815548922888" TargetMode="External"/><Relationship Id="rId4" Type="http://schemas.openxmlformats.org/officeDocument/2006/relationships/image" Target="../media/image95.jpeg"/></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lwayVi8XKAhWKPxQKHXH6DlQQjRwIBw&amp;url=http://eucam.info/2014/12/21/sweden-takes-its-case-against-foreign-alcohol-advertising-broadcasters-to-the-ec/&amp;bvm=bv.112454388,d.d24&amp;psig=AFQjCNFh3fIZLwQCTY61QeWCH6pdomFCWw&amp;ust=1453815548922888"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qtMCzncXKAhUGuhQKHZJHA-EQjRwIBw&amp;url=http://medicaldeviceslegal.com/2010/12/05/eu-court-rules-on-internet-sales-restrictions-for-medical-devices/&amp;bvm=bv.112454388,d.d24&amp;psig=AFQjCNGRS1iU1ypXXmrY2GmQahN_hZnE5Q&amp;ust=1453820456456043"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8" Type="http://schemas.openxmlformats.org/officeDocument/2006/relationships/hyperlink" Target="#_Toc474058935"/><Relationship Id="rId3" Type="http://schemas.openxmlformats.org/officeDocument/2006/relationships/hyperlink" Target="#_Toc474058930"/><Relationship Id="rId7" Type="http://schemas.openxmlformats.org/officeDocument/2006/relationships/hyperlink" Target="#_Toc474058934"/><Relationship Id="rId12" Type="http://schemas.openxmlformats.org/officeDocument/2006/relationships/hyperlink" Target="#_Toc474058939"/><Relationship Id="rId2" Type="http://schemas.openxmlformats.org/officeDocument/2006/relationships/hyperlink" Target="#_Toc474058929"/><Relationship Id="rId1" Type="http://schemas.openxmlformats.org/officeDocument/2006/relationships/slideLayout" Target="../slideLayouts/slideLayout2.xml"/><Relationship Id="rId6" Type="http://schemas.openxmlformats.org/officeDocument/2006/relationships/hyperlink" Target="#_Toc474058933"/><Relationship Id="rId11" Type="http://schemas.openxmlformats.org/officeDocument/2006/relationships/hyperlink" Target="#_Toc474058938"/><Relationship Id="rId5" Type="http://schemas.openxmlformats.org/officeDocument/2006/relationships/hyperlink" Target="#_Toc474058932"/><Relationship Id="rId10" Type="http://schemas.openxmlformats.org/officeDocument/2006/relationships/hyperlink" Target="#_Toc474058937"/><Relationship Id="rId4" Type="http://schemas.openxmlformats.org/officeDocument/2006/relationships/hyperlink" Target="#_Toc474058931"/><Relationship Id="rId9" Type="http://schemas.openxmlformats.org/officeDocument/2006/relationships/hyperlink" Target="#_Toc474058936"/></Relationships>
</file>

<file path=ppt/slides/_rels/slide282.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83.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l-8eohtHKAhXB7Q4KHTrtBFkQjRwIBw&amp;url=http://www.7sur7.be/7s7/fr/1502/Belgique/article/detail/1508711/2012/09/29/Les-Flamands-ont-un-double-probleme-avec-Di-Rupo.dhtml&amp;psig=AFQjCNEtgAAAJKzbRIyZtUtCkCFeUJptMw&amp;ust=1454226559410834"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284.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85.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www.economist.com/node/8134936&amp;ei=Oi3dVPfVDM3eOK-NgegL&amp;bvm=bv.85970519,d.ZWU&amp;psig=AFQjCNGmDW7hys5XjesjG8evAV73o4W-Og&amp;ust=1423867524533821"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289.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fl-WEpLrKAhWHXRoKHSC5BLIQjRwIBw&amp;url=http://greece.greekreporter.com/2014/02/02/jacques-delors-i-do-not-regret-greeces-entry-into-eurozone/&amp;psig=AFQjCNENh64TYke8QCaHQO6NYxyj_IO2aQ&amp;ust=1453444282896878"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hyperlink" Target="http://www.google.be/url?sa=i&amp;rct=j&amp;q=&amp;esrc=s&amp;frm=1&amp;source=images&amp;cd=&amp;cad=rja&amp;uact=8&amp;ved=0ahUKEwijnv21273KAhWIChoKHex5DAUQjRwIBw&amp;url=http://www.actionco.fr/Thematique/business-1018/strategies-commerciale-10082/Breves/Allianz-lance-nouvelle-approche-commerciale-251624.htm&amp;bvm=bv.112454388,d.d2s&amp;psig=AFQjCNG-AIyH5iuMmI5sXDk2-3GMlIHgeg&amp;ust=1453562224864039" TargetMode="Externa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c6NyZ0r_KAhUGqxoKHUcFBfgQjRwIBw&amp;url=http://www.entreprises.gouv.fr/libre-circulation-marchandises/marquage-CE&amp;psig=AFQjCNEAXpJi1hanNFSeLzqI9fGGcFXhKg&amp;ust=1453628459308915"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291.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Z4KfI0r_KAhVB1BoKHUspBaEQjRwIBw&amp;url=http://www.etsi.org/news-events/news/395-news-release-29-june-2012&amp;psig=AFQjCNGYsqkHDg2PlqkhjFQfk2rfskQUAA&amp;ust=1453628567011265"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iMtrTv7bXKAhVCKw8KHabaDMgQjRwIBw&amp;url=http://www.eurocontrol.int/articles/who-we-are&amp;bvm=bv.112064104,d.bGQ&amp;psig=AFQjCNE5dAUG4KnFzJNk2nNLUf8Egkn-vQ&amp;ust=145329228126999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8" Type="http://schemas.openxmlformats.org/officeDocument/2006/relationships/hyperlink" Target="#_Toc474058946"/><Relationship Id="rId3" Type="http://schemas.openxmlformats.org/officeDocument/2006/relationships/hyperlink" Target="#_Toc474058941"/><Relationship Id="rId7" Type="http://schemas.openxmlformats.org/officeDocument/2006/relationships/hyperlink" Target="#_Toc474058945"/><Relationship Id="rId2" Type="http://schemas.openxmlformats.org/officeDocument/2006/relationships/hyperlink" Target="#_Toc474058940"/><Relationship Id="rId1" Type="http://schemas.openxmlformats.org/officeDocument/2006/relationships/slideLayout" Target="../slideLayouts/slideLayout2.xml"/><Relationship Id="rId6" Type="http://schemas.openxmlformats.org/officeDocument/2006/relationships/hyperlink" Target="#_Toc474058944"/><Relationship Id="rId5" Type="http://schemas.openxmlformats.org/officeDocument/2006/relationships/hyperlink" Target="#_Toc474058943"/><Relationship Id="rId4" Type="http://schemas.openxmlformats.org/officeDocument/2006/relationships/hyperlink" Target="#_Toc474058942"/></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akLaak9HKAhWG-A4KHcF1B6wQjRwIBw&amp;url=http://www.memrise.com/mem/3488392/conegate/&amp;psig=AFQjCNGDulIcI-vOlN4MoKqPI5HroqjY9w&amp;ust=1454230034164595" TargetMode="External"/><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0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A3IHcnbrKAhWJqxoKHRJ4CJwQjRwIBw&amp;url=http://www.cookstomize.fr/dossiers/la-saison-des-fraises-a-commence&amp;bvm=bv.112064104,d.bGg&amp;psig=AFQjCNHC5k8qw3BKAGM3zaOd_Udt6v5q8w&amp;ust=1453442580407172"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hyperlink" Target="http://www.google.be/url?sa=i&amp;rct=j&amp;q=&amp;esrc=s&amp;frm=1&amp;source=images&amp;cd=&amp;cad=rja&amp;uact=8&amp;ved=0ahUKEwjt3JTao9HKAhVFFg8KHSvlBKwQjRwIBw&amp;url=http://www.dailymail.co.uk/news/article-2465944/Police-force-France-riot-alert-thousands-protest-immigration-policies.html&amp;psig=AFQjCNFMrUc4_j2kvPf83V4EcFWjSxyVRQ&amp;ust=1454234419607826" TargetMode="External"/><Relationship Id="rId4" Type="http://schemas.openxmlformats.org/officeDocument/2006/relationships/image" Target="../media/image38.jpeg"/></Relationships>
</file>

<file path=ppt/slides/_rels/slide307.xml.rels><?xml version="1.0" encoding="UTF-8" standalone="yes"?>
<Relationships xmlns="http://schemas.openxmlformats.org/package/2006/relationships"><Relationship Id="rId3" Type="http://schemas.openxmlformats.org/officeDocument/2006/relationships/hyperlink" Target="http://dailycampus.com/stories/2015/11/4/column-exxon-mobil-learns-the-cost-of-misleading-the-public" TargetMode="External"/><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08.xml.rels><?xml version="1.0" encoding="UTF-8" standalone="yes"?>
<Relationships xmlns="http://schemas.openxmlformats.org/package/2006/relationships"><Relationship Id="rId3" Type="http://schemas.openxmlformats.org/officeDocument/2006/relationships/hyperlink" Target="http://dailycampus.com/stories/2015/11/4/column-exxon-mobil-learns-the-cost-of-misleading-the-public"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09.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Z0o-anrrKAhXM7hoKHQqtBrcQjRwIBw&amp;url=http://www.alextools.be/2007/05/08/un-ebay-pour-lart/&amp;bvm=bv.112064104,d.bGg&amp;psig=AFQjCNEr6F3uk-3NaF4eY768OSYMHf37hQ&amp;ust=1453442711553336" TargetMode="External"/><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zoMXy7dHKAhWDRQ8KHSvqApsQjRwIBw&amp;url=http://www.internet-juridique.com/droits-propriete-intellectuelle-logiciel.php&amp;bvm=bv.113034660,d.ZWU&amp;psig=AFQjCNHmW9yRa_oIjD6y0pqvMi7uCZ4ZWw&amp;ust=1454254381621729" TargetMode="External"/><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311.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zoMXy7dHKAhWDRQ8KHSvqApsQjRwIBw&amp;url=http://www.internet-juridique.com/droits-propriete-intellectuelle-logiciel.php&amp;bvm=bv.113034660,d.ZWU&amp;psig=AFQjCNHmW9yRa_oIjD6y0pqvMi7uCZ4ZWw&amp;ust=1454254381621729" TargetMode="External"/><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31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http://www.google.be/url?sa=i&amp;rct=j&amp;q=&amp;esrc=s&amp;frm=1&amp;source=images&amp;cd=&amp;cad=rja&amp;uact=8&amp;ved=0ahUKEwi4vf-vqtHKAhXDkA8KHUrBCvAQjRwIBw&amp;url=http://www.dekievitonline.nl/catalog/index.php?cPath%3D22%26osCsid%3Dytrizsaiwa&amp;psig=AFQjCNFG0DFFGvm-58oqpE62S1f6RIDiKQ&amp;ust=1454236154575834" TargetMode="External"/><Relationship Id="rId7" Type="http://schemas.openxmlformats.org/officeDocument/2006/relationships/hyperlink" Target="http://www.google.be/url?sa=i&amp;rct=j&amp;q=&amp;esrc=s&amp;frm=1&amp;source=images&amp;cd=&amp;cad=rja&amp;uact=8&amp;ved=0ahUKEwjSi_u-wNHKAhWBRg8KHfhkC0AQjRwIBw&amp;url=http://www.bbc.com/news/science-environment-11263869&amp;psig=AFQjCNHyponvn4NOe9VZmZtr1b6wJSN8ow&amp;ust=1454242166996035" TargetMode="External"/><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hyperlink" Target="http://www.google.be/url?sa=i&amp;rct=j&amp;q=&amp;esrc=s&amp;frm=1&amp;source=images&amp;cd=&amp;cad=rja&amp;uact=8&amp;ved=0ahUKEwiD4ta-uNHKAhVEuw8KHempDdQQjRwIBw&amp;url=http://www.a-nimes-al.fr/volaille/&amp;psig=AFQjCNHd-7ztQc1e94fDmMMohY_gKlHbIQ&amp;ust=1454240047570356" TargetMode="External"/><Relationship Id="rId4" Type="http://schemas.openxmlformats.org/officeDocument/2006/relationships/image" Target="../media/image107.jpeg"/></Relationships>
</file>

<file path=ppt/slides/_rels/slide3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CAcQjRxqFQoTCK6Al6Cki8kCFYfVFAodMlwGug&amp;url=http://www.debierschuur.eu/Sterke_Likeur.html&amp;bvm=bv.107406026,d.ZWU&amp;psig=AFQjCNEKZG0u2oc-S9nuZM79sfYNMmt8Qw&amp;ust=1447431365172609" TargetMode="External"/><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1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WhcbEptvKAhWBiQ8KHb9dCskQjRwIBw&amp;url=http://sustainableenergylaw.blogspot.com/2014/11/joint-buying-of-gas-at-eu-level-good.html&amp;psig=AFQjCNFCYDo0VOiEdyPJzH2aMr32_Qqa-A&amp;ust=1454578793342934" TargetMode="External"/><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be/url?sa=i&amp;rct=j&amp;q=&amp;esrc=s&amp;frm=1&amp;source=images&amp;cd=&amp;cad=rja&amp;uact=8&amp;ved=0ahUKEwiAvYvjqtvKAhVCpw4KHW7KBB4QjRwIBw&amp;url=http://www.udppc.asso.fr/national/index.php/actualites-udppc/40-aic-2011/classification-periodique/259-elements-mots-croises&amp;psig=AFQjCNHG3d7WoH02xoqANpQVre1SxpSebQ&amp;ust=1454579931799084" TargetMode="Externa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be/url?sa=i&amp;rct=j&amp;q=&amp;esrc=s&amp;frm=1&amp;source=images&amp;cd=&amp;cad=rja&amp;uact=8&amp;ved=0ahUKEwiAvYvjqtvKAhVCpw4KHW7KBB4QjRwIBw&amp;url=http://www.udppc.asso.fr/national/index.php/actualites-udppc/40-aic-2011/classification-periodique/259-elements-mots-croises&amp;psig=AFQjCNHG3d7WoH02xoqANpQVre1SxpSebQ&amp;ust=1454579931799084" TargetMode="Externa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google.be/url?sa=i&amp;rct=j&amp;q=&amp;esrc=s&amp;frm=1&amp;source=images&amp;cd=&amp;cad=rja&amp;uact=8&amp;ved=0ahUKEwiAvYvjqtvKAhVCpw4KHW7KBB4QjRwIBw&amp;url=http://www.udppc.asso.fr/national/index.php/actualites-udppc/40-aic-2011/classification-periodique/259-elements-mots-croises&amp;psig=AFQjCNHG3d7WoH02xoqANpQVre1SxpSebQ&amp;ust=145457993179908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s://www.google.be/url?sa=i&amp;rct=j&amp;q=&amp;esrc=s&amp;frm=1&amp;source=images&amp;cd=&amp;cad=rja&amp;uact=8&amp;ved=0CAcQjRxqFQoTCKDBnrfJ08gCFchdLAodHMQBzg&amp;url=https://euobserver.com/opinion/126708&amp;psig=AFQjCNHnCVwyoWXAFO56lujZx9SkgYJLpg&amp;ust=1445517205813335" TargetMode="Externa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hyperlink" Target="https://www.google.be/url?sa=i&amp;rct=j&amp;q=&amp;esrc=s&amp;frm=1&amp;source=images&amp;cd=&amp;cad=rja&amp;uact=8&amp;ved=0ahUKEwjnl4GVwcnKAhUFtg8KHVIgBLwQjRwIBw&amp;url=https://commons.wikimedia.org/wiki/File:Brenner-Pass-highway-0819-cropped.jpg&amp;bvm=bv.112766941,d.ZWU&amp;psig=AFQjCNE0zBzXTbpVAinawm1F5R9Bm4lwkA&amp;ust=1453967495055125" TargetMode="External"/></Relationships>
</file>

<file path=ppt/slides/_rels/slide3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google.nl/url?sa=i&amp;rct=j&amp;q=&amp;esrc=s&amp;frm=1&amp;source=images&amp;cd=&amp;cad=rja&amp;uact=8&amp;ved=0ahUKEwjO48HuqrrKAhVE2RoKHaBtAOkQjRwIBw&amp;url=http://americanenergy.yolasite.com/rec.php&amp;bvm=bv.112064104,d.d2s&amp;psig=AFQjCNH8kPCqhKiuY_aiMVeObVL9etZe_g&amp;ust=1453446109238934" TargetMode="Externa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Vrren09HKAhUBWw8KHeN0B5AQjRwIBw&amp;url=http://boozedancing.com/2011/07/27/national-scotch-whisky-day/&amp;psig=AFQjCNEc0xjRircrlNC6v7f_v_9aBdY_lA&amp;ust=1454247236963257" TargetMode="External"/><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google.nl/url?sa=i&amp;rct=j&amp;q=&amp;esrc=s&amp;frm=1&amp;source=images&amp;cd=&amp;cad=rja&amp;uact=8&amp;ved=0ahUKEwjO48HuqrrKAhVE2RoKHaBtAOkQjRwIBw&amp;url=http://americanenergy.yolasite.com/rec.php&amp;bvm=bv.112064104,d.d2s&amp;psig=AFQjCNH8kPCqhKiuY_aiMVeObVL9etZe_g&amp;ust=1453446109238934" TargetMode="Externa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hyperlink" Target="http://www.google.be/url?sa=i&amp;rct=j&amp;q=&amp;esrc=s&amp;frm=1&amp;source=images&amp;cd=&amp;cad=rja&amp;uact=8&amp;ved=0ahUKEwjYns6xt9zKAhXFRg8KHdqvBlcQjRwIBw&amp;url=http://geo-factors.com/photo/mariehamn/aland-islands/08/default.html&amp;psig=AFQjCNHbzsz-5l108ZnLUPwwIJIIo3xNgw&amp;ust=1454617666476576" TargetMode="Externa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8" Type="http://schemas.openxmlformats.org/officeDocument/2006/relationships/hyperlink" Target="#_Toc474058955"/><Relationship Id="rId3" Type="http://schemas.openxmlformats.org/officeDocument/2006/relationships/hyperlink" Target="#_Toc474058950"/><Relationship Id="rId7" Type="http://schemas.openxmlformats.org/officeDocument/2006/relationships/hyperlink" Target="#_Toc474058954"/><Relationship Id="rId12" Type="http://schemas.openxmlformats.org/officeDocument/2006/relationships/hyperlink" Target="#_Toc474058959"/><Relationship Id="rId2" Type="http://schemas.openxmlformats.org/officeDocument/2006/relationships/hyperlink" Target="#_Toc474058949"/><Relationship Id="rId1" Type="http://schemas.openxmlformats.org/officeDocument/2006/relationships/slideLayout" Target="../slideLayouts/slideLayout2.xml"/><Relationship Id="rId6" Type="http://schemas.openxmlformats.org/officeDocument/2006/relationships/hyperlink" Target="#_Toc474058953"/><Relationship Id="rId11" Type="http://schemas.openxmlformats.org/officeDocument/2006/relationships/hyperlink" Target="#_Toc474058958"/><Relationship Id="rId5" Type="http://schemas.openxmlformats.org/officeDocument/2006/relationships/hyperlink" Target="#_Toc474058952"/><Relationship Id="rId10" Type="http://schemas.openxmlformats.org/officeDocument/2006/relationships/hyperlink" Target="#_Toc474058957"/><Relationship Id="rId4" Type="http://schemas.openxmlformats.org/officeDocument/2006/relationships/hyperlink" Target="#_Toc474058951"/><Relationship Id="rId9" Type="http://schemas.openxmlformats.org/officeDocument/2006/relationships/hyperlink" Target="#_Toc474058956"/></Relationships>
</file>

<file path=ppt/slides/_rels/slide337.xml.rels><?xml version="1.0" encoding="UTF-8" standalone="yes"?>
<Relationships xmlns="http://schemas.openxmlformats.org/package/2006/relationships"><Relationship Id="rId8" Type="http://schemas.openxmlformats.org/officeDocument/2006/relationships/hyperlink" Target="#_Toc474058966"/><Relationship Id="rId3" Type="http://schemas.openxmlformats.org/officeDocument/2006/relationships/hyperlink" Target="#_Toc474058961"/><Relationship Id="rId7" Type="http://schemas.openxmlformats.org/officeDocument/2006/relationships/hyperlink" Target="#_Toc474058965"/><Relationship Id="rId12" Type="http://schemas.openxmlformats.org/officeDocument/2006/relationships/hyperlink" Target="#_Toc474058970"/><Relationship Id="rId2" Type="http://schemas.openxmlformats.org/officeDocument/2006/relationships/hyperlink" Target="#_Toc474058960"/><Relationship Id="rId1" Type="http://schemas.openxmlformats.org/officeDocument/2006/relationships/slideLayout" Target="../slideLayouts/slideLayout2.xml"/><Relationship Id="rId6" Type="http://schemas.openxmlformats.org/officeDocument/2006/relationships/hyperlink" Target="#_Toc474058964"/><Relationship Id="rId11" Type="http://schemas.openxmlformats.org/officeDocument/2006/relationships/hyperlink" Target="#_Toc474058969"/><Relationship Id="rId5" Type="http://schemas.openxmlformats.org/officeDocument/2006/relationships/hyperlink" Target="#_Toc474058963"/><Relationship Id="rId10" Type="http://schemas.openxmlformats.org/officeDocument/2006/relationships/hyperlink" Target="#_Toc474058968"/><Relationship Id="rId4" Type="http://schemas.openxmlformats.org/officeDocument/2006/relationships/hyperlink" Target="#_Toc474058962"/><Relationship Id="rId9" Type="http://schemas.openxmlformats.org/officeDocument/2006/relationships/hyperlink" Target="#_Toc474058967"/></Relationships>
</file>

<file path=ppt/slides/_rels/slide338.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hyperlink" Target="http://www.google.be/url?sa=i&amp;rct=j&amp;q=&amp;esrc=s&amp;source=images&amp;cd=&amp;cad=rja&amp;uact=8&amp;ved=0ahUKEwjA2ISo9KzLAhWIExoKHSdIDlgQjRwIBw&amp;url=http://www.decision-achats.fr/thematique/faits-chiffres-1038/Breves/Paiements-interentreprises-le-fosse-se-creuse-entre-le-nord-et-le-sud-de-l-Europe-48227.htm&amp;psig=AFQjCNH8pa5qZ9tS_0Z6OE3rzAOoZn06Kw&amp;ust=1457382839113488" TargetMode="External"/></Relationships>
</file>

<file path=ppt/slides/_rels/slide34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hyperlink" Target="http://www.google.be/url?sa=i&amp;rct=j&amp;q=&amp;esrc=s&amp;source=images&amp;cd=&amp;cad=rja&amp;uact=8&amp;ved=0ahUKEwjA2ISo9KzLAhWIExoKHSdIDlgQjRwIBw&amp;url=http://www.decision-achats.fr/thematique/faits-chiffres-1038/Breves/Paiements-interentreprises-le-fosse-se-creuse-entre-le-nord-et-le-sud-de-l-Europe-48227.htm&amp;psig=AFQjCNH8pa5qZ9tS_0Z6OE3rzAOoZn06Kw&amp;ust=1457382839113488" TargetMode="External"/></Relationships>
</file>

<file path=ppt/slides/_rels/slide342.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hyperlink" Target="http://www.google.be/url?sa=i&amp;rct=j&amp;q=&amp;esrc=s&amp;source=images&amp;cd=&amp;cad=rja&amp;uact=8&amp;ved=0ahUKEwjA2ISo9KzLAhWIExoKHSdIDlgQjRwIBw&amp;url=http://www.decision-achats.fr/thematique/faits-chiffres-1038/Breves/Paiements-interentreprises-le-fosse-se-creuse-entre-le-nord-et-le-sud-de-l-Europe-48227.htm&amp;psig=AFQjCNH8pa5qZ9tS_0Z6OE3rzAOoZn06Kw&amp;ust=1457382839113488" TargetMode="External"/></Relationships>
</file>

<file path=ppt/slides/_rels/slide3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www.google.be/url?sa=i&amp;rct=j&amp;q=&amp;esrc=s&amp;source=images&amp;cd=&amp;cad=rja&amp;uact=8&amp;ved=0ahUKEwia5bLp9KzLAhUBPxoKHfTNCtoQjRwIBw&amp;url=https://en.wikipedia.org/wiki/Fran%C3%A7ois_Mitterrand&amp;bvm=bv.116274245,d.d2s&amp;psig=AFQjCNEWzKPVj8OjCNYPC6nNVMziMCOKuA&amp;ust=1457382975050768" TargetMode="External"/><Relationship Id="rId1" Type="http://schemas.openxmlformats.org/officeDocument/2006/relationships/slideLayout" Target="../slideLayouts/slideLayout2.xml"/><Relationship Id="rId5" Type="http://schemas.openxmlformats.org/officeDocument/2006/relationships/image" Target="../media/image118.gif"/><Relationship Id="rId4"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hyperlink" Target="https://www.google.be/url?sa=i&amp;rct=j&amp;q=&amp;esrc=s&amp;source=images&amp;cd=&amp;cad=rja&amp;uact=8&amp;ved=0ahUKEwjcqp22q5_JAhWBRw8KHYyxBfUQjRwIBw&amp;url=https://nl.wikipedia.org/wiki/Kentekenplaat&amp;psig=AFQjCNG5UcsnESNRcXUmcGACmey4-5nemg&amp;ust=1448120494006259" TargetMode="Externa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be/url?sa=i&amp;rct=j&amp;q=&amp;esrc=s&amp;frm=1&amp;source=images&amp;cd=&amp;cad=rja&amp;uact=8&amp;ved=0ahUKEwjVyOfJjLnKAhUEWBoKHVeUC9YQjRwIBw&amp;url=http://future.wikia.com/wiki/File:10_world-map.gif&amp;bvm=bv.112064104,d.bGg&amp;psig=AFQjCNHp1etcoIEaUtuOJTYXL2FxZnf7_w&amp;ust=1453403113890906" TargetMode="Externa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hyperlink" Target="http://www.google.be/url?sa=i&amp;rct=j&amp;q=&amp;esrc=s&amp;source=images&amp;cd=&amp;cad=rja&amp;uact=8&amp;ved=0ahUKEwj8ycD4m6zLAhXFrRoKHbwzDgYQjRwIBw&amp;url=http://reimaginingeurope.co.uk/the-liberals-dilemma/&amp;psig=AFQjCNF_34wLdktw3QErnHqT5bgvO8kgZg&amp;ust=1457359031604341" TargetMode="Externa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google.be/url?sa=i&amp;rct=j&amp;q=&amp;esrc=s&amp;source=images&amp;cd=&amp;cad=rja&amp;uact=8&amp;ved=0ahUKEwjQv9aVra7LAhXCWBQKHRD-BUsQjRwIBw&amp;url=http://www.thetoc.gr/oikonomia/article/spernei-tromo-to-bloomberg-me-leksiko-capital-controls&amp;psig=AFQjCNE-y1DqZjjSf8hEUKWX8IKYS8X3Sg&amp;ust=1457432448968150" TargetMode="External"/><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8" Type="http://schemas.openxmlformats.org/officeDocument/2006/relationships/hyperlink" Target="#_Toc474058978"/><Relationship Id="rId13" Type="http://schemas.openxmlformats.org/officeDocument/2006/relationships/hyperlink" Target="#_Toc474058983"/><Relationship Id="rId18" Type="http://schemas.openxmlformats.org/officeDocument/2006/relationships/hyperlink" Target="#_Toc474058988"/><Relationship Id="rId3" Type="http://schemas.openxmlformats.org/officeDocument/2006/relationships/hyperlink" Target="#_Toc474058973"/><Relationship Id="rId7" Type="http://schemas.openxmlformats.org/officeDocument/2006/relationships/hyperlink" Target="#_Toc474058977"/><Relationship Id="rId12" Type="http://schemas.openxmlformats.org/officeDocument/2006/relationships/hyperlink" Target="#_Toc474058982"/><Relationship Id="rId17" Type="http://schemas.openxmlformats.org/officeDocument/2006/relationships/hyperlink" Target="#_Toc474058987"/><Relationship Id="rId2" Type="http://schemas.openxmlformats.org/officeDocument/2006/relationships/hyperlink" Target="#_Toc474058972"/><Relationship Id="rId16" Type="http://schemas.openxmlformats.org/officeDocument/2006/relationships/hyperlink" Target="#_Toc474058986"/><Relationship Id="rId20" Type="http://schemas.openxmlformats.org/officeDocument/2006/relationships/hyperlink" Target="#_Toc474058990"/><Relationship Id="rId1" Type="http://schemas.openxmlformats.org/officeDocument/2006/relationships/slideLayout" Target="../slideLayouts/slideLayout2.xml"/><Relationship Id="rId6" Type="http://schemas.openxmlformats.org/officeDocument/2006/relationships/hyperlink" Target="#_Toc474058976"/><Relationship Id="rId11" Type="http://schemas.openxmlformats.org/officeDocument/2006/relationships/hyperlink" Target="#_Toc474058981"/><Relationship Id="rId5" Type="http://schemas.openxmlformats.org/officeDocument/2006/relationships/hyperlink" Target="#_Toc474058975"/><Relationship Id="rId15" Type="http://schemas.openxmlformats.org/officeDocument/2006/relationships/hyperlink" Target="#_Toc474058985"/><Relationship Id="rId10" Type="http://schemas.openxmlformats.org/officeDocument/2006/relationships/hyperlink" Target="#_Toc474058980"/><Relationship Id="rId19" Type="http://schemas.openxmlformats.org/officeDocument/2006/relationships/hyperlink" Target="#_Toc474058989"/><Relationship Id="rId4" Type="http://schemas.openxmlformats.org/officeDocument/2006/relationships/hyperlink" Target="#_Toc474058974"/><Relationship Id="rId9" Type="http://schemas.openxmlformats.org/officeDocument/2006/relationships/hyperlink" Target="#_Toc474058979"/><Relationship Id="rId14" Type="http://schemas.openxmlformats.org/officeDocument/2006/relationships/hyperlink" Target="#_Toc474058984"/></Relationships>
</file>

<file path=ppt/slides/_rels/slide378.xml.rels><?xml version="1.0" encoding="UTF-8" standalone="yes"?>
<Relationships xmlns="http://schemas.openxmlformats.org/package/2006/relationships"><Relationship Id="rId8" Type="http://schemas.openxmlformats.org/officeDocument/2006/relationships/hyperlink" Target="#_Toc474058997"/><Relationship Id="rId3" Type="http://schemas.openxmlformats.org/officeDocument/2006/relationships/hyperlink" Target="#_Toc474058992"/><Relationship Id="rId7" Type="http://schemas.openxmlformats.org/officeDocument/2006/relationships/hyperlink" Target="#_Toc474058996"/><Relationship Id="rId2" Type="http://schemas.openxmlformats.org/officeDocument/2006/relationships/hyperlink" Target="#_Toc474058991"/><Relationship Id="rId1" Type="http://schemas.openxmlformats.org/officeDocument/2006/relationships/slideLayout" Target="../slideLayouts/slideLayout2.xml"/><Relationship Id="rId6" Type="http://schemas.openxmlformats.org/officeDocument/2006/relationships/hyperlink" Target="#_Toc474058995"/><Relationship Id="rId11" Type="http://schemas.openxmlformats.org/officeDocument/2006/relationships/hyperlink" Target="#_Toc474059000"/><Relationship Id="rId5" Type="http://schemas.openxmlformats.org/officeDocument/2006/relationships/hyperlink" Target="#_Toc474058994"/><Relationship Id="rId10" Type="http://schemas.openxmlformats.org/officeDocument/2006/relationships/hyperlink" Target="#_Toc474058999"/><Relationship Id="rId4" Type="http://schemas.openxmlformats.org/officeDocument/2006/relationships/hyperlink" Target="#_Toc474058993"/><Relationship Id="rId9" Type="http://schemas.openxmlformats.org/officeDocument/2006/relationships/hyperlink" Target="#_Toc474058998"/></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www.google.nl/url?sa=i&amp;rct=j&amp;q=&amp;esrc=s&amp;source=images&amp;cd=&amp;cad=rja&amp;uact=8&amp;ved=0ahUKEwi6iPvQvbXLAhXiA5oKHTXNAJ0QjRwIBw&amp;url=http://www.medecine-des-arts.com/L-aspect-relationnel-dans-l.html&amp;bvm=bv.116573086,d.bGs&amp;psig=AFQjCNGeXrqN0g6VXUda0LPkxXTL6mV6KA&amp;ust=1457677399101027" TargetMode="Externa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nl/url?sa=i&amp;rct=j&amp;q=&amp;esrc=s&amp;source=images&amp;cd=&amp;cad=rja&amp;uact=8&amp;ved=0ahUKEwiOuuv3ubXLAhUrD5oKHfYoBZMQjRwIBw&amp;url=http://www.huffingtonpost.fr/anthony-poix/profs-stagiaires_b_1987558.html&amp;psig=AFQjCNGUzTlTCxfOMdwHLd1CCMq7rvmcxQ&amp;ust=1457676224661450" TargetMode="Externa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iyoNbwxbXLAhXqKJoKHaflBHgQjRwIBw&amp;url=http://www.lalibre.be/actu/belgique/magistrats-epuises-harceles-demotives-cela-existe-en-belgique-54e772e735700d7522b16ae2&amp;bvm=bv.116573086,d.bGs&amp;psig=AFQjCNHfrocU1oB342TvqqyO_Ovzn3r7oQ&amp;ust=1457679588113443" TargetMode="External"/><Relationship Id="rId3" Type="http://schemas.openxmlformats.org/officeDocument/2006/relationships/image" Target="../media/image127.jpeg"/><Relationship Id="rId7" Type="http://schemas.openxmlformats.org/officeDocument/2006/relationships/image" Target="../media/image129.jpeg"/><Relationship Id="rId2" Type="http://schemas.openxmlformats.org/officeDocument/2006/relationships/hyperlink" Target="http://www.google.be/url?sa=i&amp;rct=j&amp;q=&amp;esrc=s&amp;frm=1&amp;source=images&amp;cd=&amp;cad=rja&amp;uact=8&amp;ved=0CAcQjRxqFQoTCK-NoLrpm8kCFUEhDwodI48IhA&amp;url=http://www.nieuwsblad.be/cnt/dmf20130905_00727253&amp;bvm=bv.107763241,d.ZWU&amp;psig=AFQjCNEPCQfB6zhTbBOQSjlAgrSNulR4vw&amp;ust=1447999711975035"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0ahUKEwjElt6kxbXLAhXrNpoKHeR2DoIQjRwIBw&amp;url=http://air91-force-algerian.creerunforum.net/t1560-armees-belge&amp;bvm=bv.116573086,d.bGs&amp;psig=AFQjCNHGeXX7flbfDBcjVlkBaDyowiJvag&amp;ust=1457679449598592" TargetMode="External"/><Relationship Id="rId11" Type="http://schemas.openxmlformats.org/officeDocument/2006/relationships/image" Target="../media/image131.jpeg"/><Relationship Id="rId5" Type="http://schemas.openxmlformats.org/officeDocument/2006/relationships/image" Target="../media/image128.jpeg"/><Relationship Id="rId10" Type="http://schemas.openxmlformats.org/officeDocument/2006/relationships/hyperlink" Target="https://www.google.nl/url?sa=i&amp;rct=j&amp;q=&amp;esrc=s&amp;source=images&amp;cd=&amp;cad=rja&amp;uact=8&amp;ved=0ahUKEwibkYC6xrXLAhWkCpoKHVelBz4QjRwIBw&amp;url=https://www.ulg.ac.be/cms/c_28559/en/rentree-academique-2004-2005-cortege&amp;bvm=bv.116573086,d.bGs&amp;psig=AFQjCNGdoyUPW65_OCiotJxOpVglSaIx4A&amp;ust=1457679749053534" TargetMode="External"/><Relationship Id="rId4" Type="http://schemas.openxmlformats.org/officeDocument/2006/relationships/hyperlink" Target="http://www.google.nl/url?sa=i&amp;rct=j&amp;q=&amp;esrc=s&amp;source=images&amp;cd=&amp;cad=rja&amp;uact=8&amp;ved=0ahUKEwjp-uX0xLXLAhWKDZoKHYGTB04QjRwIBw&amp;url=http://vtm.be/tegen-de-sterren-op/vanaf-7-januari-een-nieuw-seizoen-tegen-de-sterren-op&amp;bvm=bv.116573086,d.bGs&amp;psig=AFQjCNEsD10dkIY8Z5Z4k87GBifGGAlXew&amp;ust=1457679352398708" TargetMode="External"/><Relationship Id="rId9" Type="http://schemas.openxmlformats.org/officeDocument/2006/relationships/image" Target="../media/image130.jpe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3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59.pn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www.google.be/url?sa=i&amp;rct=j&amp;q=&amp;esrc=s&amp;source=images&amp;cd=&amp;cad=rja&amp;uact=8&amp;ved=0ahUKEwj0gbT-gb7LAhVFOBoKHZ46BCIQjRwIBw&amp;url=http://www.uci.ch/&amp;psig=AFQjCNE7fpsA5lCH415tA2wCWl2aLOUbtg&amp;ust=1457970626573003" TargetMode="Externa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hyperlink" Target="http://www.google.be/url?sa=i&amp;rct=j&amp;q=&amp;esrc=s&amp;source=images&amp;cd=&amp;cad=rja&amp;uact=8&amp;ved=0ahUKEwj_oa3isr_LAhXjQpoKHZkDCs4QjRwIBw&amp;url=http://www.lest-eclair.fr/sport-dans-l-aube/cyclisme-une-version-deux-roues-du-demi-fond-a-pres-de-jna0b0n91713&amp;psig=AFQjCNHREQv07OY-Y-3fSHqoYCTBSsrHlw&amp;ust=1458018078318662" TargetMode="Externa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google.be/url?sa=i&amp;rct=j&amp;q=&amp;esrc=s&amp;source=images&amp;cd=&amp;ved=0ahUKEwj2h8Tcgr7LAhXCVRoKHTKGCNoQjRwIBw&amp;url=https://it.wikipedia.org/wiki/File:Logo_Cassa_di_Risparmio_di_Bolzano.png&amp;psig=AFQjCNEG3cQijqARon8HsgAlUdFy1v_L3g&amp;ust=1457970754200763" TargetMode="External"/><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www.google.be/url?sa=i&amp;rct=j&amp;q=&amp;esrc=s&amp;source=images&amp;cd=&amp;cad=rja&amp;uact=8&amp;ved=0ahUKEwiy0oqstrXLAhVpQJoKHRG7CRYQjRwIBw&amp;url=http://www.comingsoon.net/movies/news/465931-bob-the-musical-back-on-with-tom-cruise&amp;psig=AFQjCNHKASRr6BsHDlU8X1qw5yddVi7ehg&amp;ust=1457675429642042" TargetMode="Externa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google.be/url?sa=i&amp;rct=j&amp;q=&amp;esrc=s&amp;source=images&amp;cd=&amp;cad=rja&amp;uact=8&amp;ved=0ahUKEwjj8u3w_L3LAhXFC5oKHcn-BsgQjRwIBw&amp;url=http://www.wikiwand.com/fr/Royal_Football_Club_de_Li%C3%A8ge&amp;psig=AFQjCNGUze9Q8Ih3A0Ah8OElqFT26bXjSw&amp;ust=1457969239965692" TargetMode="Externa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hyperlink" Target="http://www.google.nl/url?sa=i&amp;rct=j&amp;q=&amp;esrc=s&amp;source=images&amp;cd=&amp;cad=rja&amp;uact=8&amp;ved=0ahUKEwi_3aCX_b3LAhXG7xQKHeJgAnQQjRwIBw&amp;url=http://www.rtl.be/sport/football/football-belgique/le-rfc-liege-fait-son-retour-a-rocourt-video--738719.aspx&amp;psig=AFQjCNHPx799YCI__jLTDybxY2L_mHMTIQ&amp;ust=1457969335694749" TargetMode="External"/></Relationships>
</file>

<file path=ppt/slides/_rels/slide40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www.google.be/url?sa=i&amp;rct=j&amp;q=&amp;esrc=s&amp;source=images&amp;cd=&amp;cad=rja&amp;uact=8&amp;ved=0ahUKEwiy0oqstrXLAhVpQJoKHRG7CRYQjRwIBw&amp;url=http://www.comingsoon.net/movies/news/465931-bob-the-musical-back-on-with-tom-cruise&amp;psig=AFQjCNHKASRr6BsHDlU8X1qw5yddVi7ehg&amp;ust=1457675429642042"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google.be/url?sa=i&amp;rct=j&amp;q=&amp;esrc=s&amp;source=images&amp;cd=&amp;cad=rja&amp;uact=8&amp;ved=0ahUKEwjj8u3w_L3LAhXFC5oKHcn-BsgQjRwIBw&amp;url=http://www.wikiwand.com/fr/Royal_Football_Club_de_Li%C3%A8ge&amp;psig=AFQjCNGUze9Q8Ih3A0Ah8OElqFT26bXjSw&amp;ust=1457969239965692" TargetMode="Externa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hyperlink" Target="http://www.google.nl/url?sa=i&amp;rct=j&amp;q=&amp;esrc=s&amp;source=images&amp;cd=&amp;cad=rja&amp;uact=8&amp;ved=0ahUKEwi_3aCX_b3LAhXG7xQKHeJgAnQQjRwIBw&amp;url=http://www.rtl.be/sport/football/football-belgique/le-rfc-liege-fait-son-retour-a-rocourt-video--738719.aspx&amp;psig=AFQjCNHPx799YCI__jLTDybxY2L_mHMTIQ&amp;ust=1457969335694749" TargetMode="Externa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www.google.be/url?sa=i&amp;rct=j&amp;q=&amp;esrc=s&amp;source=images&amp;cd=&amp;cad=rja&amp;uact=8&amp;ved=0ahUKEwiy0oqstrXLAhVpQJoKHRG7CRYQjRwIBw&amp;url=http://www.comingsoon.net/movies/news/465931-bob-the-musical-back-on-with-tom-cruise&amp;psig=AFQjCNHKASRr6BsHDlU8X1qw5yddVi7ehg&amp;ust=1457675429642042" TargetMode="Externa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s://www.google.be/url?sa=i&amp;rct=j&amp;q=&amp;esrc=s&amp;source=images&amp;cd=&amp;cad=rja&amp;uact=8&amp;ved=0ahUKEwjOhve1jsDLAhXBdpoKHQlTB8gQjRwIBw&amp;url=https://www.tu-chemnitz.de/uk/pressestelle/aktuell/2/4986&amp;psig=AFQjCNFmc4DvxNRhy-Sc2rZj-QCWS3wNcQ&amp;ust=1458042683702991" TargetMode="Externa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s://www.google.be/url?sa=i&amp;rct=j&amp;q=&amp;esrc=s&amp;source=images&amp;cd=&amp;cad=rja&amp;uact=8&amp;ved=0ahUKEwjOhve1jsDLAhXBdpoKHQlTB8gQjRwIBw&amp;url=https://www.tu-chemnitz.de/uk/pressestelle/aktuell/2/4986&amp;psig=AFQjCNFmc4DvxNRhy-Sc2rZj-QCWS3wNcQ&amp;ust=1458042683702991" TargetMode="Externa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google.nl/url?sa=i&amp;rct=j&amp;q=&amp;esrc=s&amp;source=images&amp;cd=&amp;cad=rja&amp;uact=8&amp;ved=0ahUKEwiY_5_D88HLAhVFSZoKHdrwC8kQjRwIBw&amp;url=http://www.esavl.be/&amp;psig=AFQjCNGwO6sUTOdoYNLMxA1Dotj-PUhawg&amp;ust=1458104078198200" TargetMode="Externa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hyperlink" Target="https://www.google.be/url?sa=i&amp;rct=j&amp;q=&amp;esrc=s&amp;source=images&amp;cd=&amp;cad=rja&amp;uact=8&amp;ved=0ahUKEwjOhve1jsDLAhXBdpoKHQlTB8gQjRwIBw&amp;url=https://www.tu-chemnitz.de/uk/pressestelle/aktuell/2/4986&amp;psig=AFQjCNFmc4DvxNRhy-Sc2rZj-QCWS3wNcQ&amp;ust=1458042683702991" TargetMode="Externa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s://www.google.be/url?sa=i&amp;rct=j&amp;q=&amp;esrc=s&amp;source=images&amp;cd=&amp;cad=rja&amp;uact=8&amp;ved=0ahUKEwjOhve1jsDLAhXBdpoKHQlTB8gQjRwIBw&amp;url=https://www.tu-chemnitz.de/uk/pressestelle/aktuell/2/4986&amp;psig=AFQjCNFmc4DvxNRhy-Sc2rZj-QCWS3wNcQ&amp;ust=1458042683702991" TargetMode="Externa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google.be/url?sa=i&amp;rct=j&amp;q=&amp;esrc=s&amp;source=images&amp;cd=&amp;cad=rja&amp;uact=8&amp;ved=0ahUKEwiFw7r2rMLLAhVmSZoKHcSYCLoQjRwIBw&amp;url=https://en.wikipedia.org/wiki/Index_of_United_Kingdom-related_articles&amp;psig=AFQjCNHDPocnRAsfDe_tHnpGeu2BDQ2wnQ&amp;ust=1458119590636150" TargetMode="Externa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www.google.be/url?sa=i&amp;rct=j&amp;q=&amp;esrc=s&amp;source=images&amp;cd=&amp;cad=rja&amp;uact=8&amp;ved=0ahUKEwiFw7r2rMLLAhVmSZoKHcSYCLoQjRwIBw&amp;url=https://en.wikipedia.org/wiki/Index_of_United_Kingdom-related_articles&amp;psig=AFQjCNHDPocnRAsfDe_tHnpGeu2BDQ2wnQ&amp;ust=1458119590636150" TargetMode="Externa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8" Type="http://schemas.openxmlformats.org/officeDocument/2006/relationships/hyperlink" Target="#_Toc474059016"/><Relationship Id="rId13" Type="http://schemas.openxmlformats.org/officeDocument/2006/relationships/hyperlink" Target="#_Toc474059021"/><Relationship Id="rId18" Type="http://schemas.openxmlformats.org/officeDocument/2006/relationships/hyperlink" Target="#_Toc474059026"/><Relationship Id="rId3" Type="http://schemas.openxmlformats.org/officeDocument/2006/relationships/hyperlink" Target="#_Toc474059011"/><Relationship Id="rId7" Type="http://schemas.openxmlformats.org/officeDocument/2006/relationships/hyperlink" Target="#_Toc474059015"/><Relationship Id="rId12" Type="http://schemas.openxmlformats.org/officeDocument/2006/relationships/hyperlink" Target="#_Toc474059020"/><Relationship Id="rId17" Type="http://schemas.openxmlformats.org/officeDocument/2006/relationships/hyperlink" Target="#_Toc474059025"/><Relationship Id="rId2" Type="http://schemas.openxmlformats.org/officeDocument/2006/relationships/hyperlink" Target="#_Toc474059010"/><Relationship Id="rId16" Type="http://schemas.openxmlformats.org/officeDocument/2006/relationships/hyperlink" Target="#_Toc474059024"/><Relationship Id="rId1" Type="http://schemas.openxmlformats.org/officeDocument/2006/relationships/slideLayout" Target="../slideLayouts/slideLayout2.xml"/><Relationship Id="rId6" Type="http://schemas.openxmlformats.org/officeDocument/2006/relationships/hyperlink" Target="#_Toc474059014"/><Relationship Id="rId11" Type="http://schemas.openxmlformats.org/officeDocument/2006/relationships/hyperlink" Target="#_Toc474059019"/><Relationship Id="rId5" Type="http://schemas.openxmlformats.org/officeDocument/2006/relationships/hyperlink" Target="#_Toc474059013"/><Relationship Id="rId15" Type="http://schemas.openxmlformats.org/officeDocument/2006/relationships/hyperlink" Target="#_Toc474059023"/><Relationship Id="rId10" Type="http://schemas.openxmlformats.org/officeDocument/2006/relationships/hyperlink" Target="#_Toc474059018"/><Relationship Id="rId19" Type="http://schemas.openxmlformats.org/officeDocument/2006/relationships/hyperlink" Target="#_Toc474059027"/><Relationship Id="rId4" Type="http://schemas.openxmlformats.org/officeDocument/2006/relationships/hyperlink" Target="#_Toc474059012"/><Relationship Id="rId9" Type="http://schemas.openxmlformats.org/officeDocument/2006/relationships/hyperlink" Target="#_Toc474059017"/><Relationship Id="rId14" Type="http://schemas.openxmlformats.org/officeDocument/2006/relationships/hyperlink" Target="#_Toc474059022"/></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www.google.be/url?sa=i&amp;rct=j&amp;q=&amp;esrc=s&amp;source=images&amp;cd=&amp;cad=rja&amp;uact=8&amp;ved=0ahUKEwjmhqaz5NjLAhXH9w4KHc5qBNkQjRwIBw&amp;url=http://www.brusselsjournal.com/node/3457&amp;psig=AFQjCNFqnFPHaSkalFnVdMuFwEg3Xy-E9Q&amp;ust=1458890355260028" TargetMode="Externa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www.google.be/url?sa=i&amp;rct=j&amp;q=&amp;esrc=s&amp;source=images&amp;cd=&amp;cad=rja&amp;uact=8&amp;ved=0ahUKEwivsevC6djLAhXD-A4KHe_uBH0QjRwIBw&amp;url=http://www.telegraph.co.uk/news/worldnews/europe/france/11137159/Gerard-Depardieu-says-France-is-a-mess.html&amp;bvm=bv.117604692,d.ZWU&amp;psig=AFQjCNHuiNs38UMSRqpZm18hOELsKX2ACA&amp;ust=1458891772834781" TargetMode="Externa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google.be/url?sa=i&amp;rct=j&amp;q=&amp;esrc=s&amp;source=images&amp;cd=&amp;cad=rja&amp;uact=8&amp;ved=0ahUKEwi99sPn-tjLAhXHmw4KHdeaA3MQjRwIBw&amp;url=http://www.dailymail.co.uk/news/article-2835442/The-Roma-gipsy-sparked-crackdown-benefit-tourism-Elisabeta-Dano-25-tracked-German-city-finding-centre-landmark-welfare-case.html&amp;psig=AFQjCNEkJS0FPLcxAGEGFiHVyU1_kWYdtg&amp;ust=1458896413857313" TargetMode="Externa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google.be/url?sa=i&amp;rct=j&amp;q=&amp;esrc=s&amp;source=images&amp;cd=&amp;cad=rja&amp;uact=8&amp;ved=0ahUKEwi99sPn-tjLAhXHmw4KHdeaA3MQjRwIBw&amp;url=http://www.dailymail.co.uk/news/article-2835442/The-Roma-gipsy-sparked-crackdown-benefit-tourism-Elisabeta-Dano-25-tracked-German-city-finding-centre-landmark-welfare-case.html&amp;psig=AFQjCNEkJS0FPLcxAGEGFiHVyU1_kWYdtg&amp;ust=1458896413857313" TargetMode="External"/><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www.google.be/url?sa=i&amp;rct=j&amp;q=&amp;esrc=s&amp;source=images&amp;cd=&amp;cad=rja&amp;uact=8&amp;ved=0ahUKEwi99sPn-tjLAhXHmw4KHdeaA3MQjRwIBw&amp;url=http://www.dailymail.co.uk/news/article-2835442/The-Roma-gipsy-sparked-crackdown-benefit-tourism-Elisabeta-Dano-25-tracked-German-city-finding-centre-landmark-welfare-case.html&amp;psig=AFQjCNEkJS0FPLcxAGEGFiHVyU1_kWYdtg&amp;ust=1458896413857313" TargetMode="Externa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ahUKEwi-jJeTvIbMAhWI2Q4KHbMoAuUQjRwIBw&amp;url=http://www.visitluxembourg.com/nl/plaatz/lakesrivers/boot-ms-princesse-marie-astrid&amp;psig=AFQjCNFZkNps8TFwB_NX-9RpVdzRPG_lkw&amp;ust=1460460131572396" TargetMode="External"/><Relationship Id="rId2" Type="http://schemas.openxmlformats.org/officeDocument/2006/relationships/image" Target="../media/image151.jpeg"/><Relationship Id="rId1" Type="http://schemas.openxmlformats.org/officeDocument/2006/relationships/slideLayout" Target="../slideLayouts/slideLayout1.xml"/><Relationship Id="rId4" Type="http://schemas.openxmlformats.org/officeDocument/2006/relationships/image" Target="../media/image1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s://www.google.be/url?sa=i&amp;rct=j&amp;q=&amp;esrc=s&amp;source=images&amp;cd=&amp;cad=rja&amp;uact=8&amp;ved=0ahUKEwih3JjEh4bMAhVBIQ8KHcomAqYQjRwIBw&amp;url=https://caffeinebullet.wordpress.com/2013/02/08/brussels-trains-politics-and-waffles/&amp;psig=AFQjCNGBtC7JD9NPWafJMHvmGIq__V7RRg&amp;ust=1460446008074896" TargetMode="Externa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hyperlink" Target="http://www.google.be/url?sa=i&amp;rct=j&amp;q=&amp;esrc=s&amp;source=images&amp;cd=&amp;cad=rja&amp;uact=8&amp;ved=0ahUKEwiJqKON_YXMAhUH-Q4KHQG4AeAQjRwIBw&amp;url=http://www.letemps.ch/monde/2015/09/17/une-europe-schengen-un-retour-frontieres-possible&amp;psig=AFQjCNEBEc4e6OE-5rSzLXsk6UAH6b4qZw&amp;ust=1460443207697028" TargetMode="External"/></Relationships>
</file>

<file path=ppt/slides/_rels/slide5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hyperlink" Target="http://www.google.be/url?sa=i&amp;rct=j&amp;q=&amp;esrc=s&amp;source=images&amp;cd=&amp;cad=rja&amp;uact=8&amp;ved=0ahUKEwj3z8fqxI3MAhWBOQ8KHSsIAaYQjRwIBw&amp;url=http://www.nbcnews.com/id/8396626/ns/world_news-europe/t/frances-new-media-star-polish-plumber/&amp;psig=AFQjCNHBhS5tNrjCTmoAPV7s2Co8eW5PBQ&amp;ust=1460702985960492"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0ahUKEwii1NuDxo3MAhUHpA4KHdcPBgMQjRwIBw&amp;url=http://www.novoconstruc.ca/construction_maison_sur_mesure.html&amp;psig=AFQjCNFwh91sBbeWcqe8ycdI5kvSB_NKDA&amp;ust=1460703306905645" TargetMode="External"/><Relationship Id="rId5" Type="http://schemas.openxmlformats.org/officeDocument/2006/relationships/image" Target="../media/image158.jpeg"/><Relationship Id="rId4" Type="http://schemas.openxmlformats.org/officeDocument/2006/relationships/hyperlink" Target="http://www.google.be/url?sa=i&amp;rct=j&amp;q=&amp;esrc=s&amp;source=images&amp;cd=&amp;cad=rja&amp;uact=8&amp;ved=0ahUKEwjAw-7CxY3MAhXDYQ4KHZ3qAqgQjRwIBw&amp;url=http://www.forum-auto.com/automobile-pratique/modelisme-modeles-reduits/sujet6566-12250.htm&amp;bvm=bv.119408272,d.ZWU&amp;psig=AFQjCNGVZqrYq79DTqj5PplK_ZYcbaxwbg&amp;ust=1460703158299589" TargetMode="Externa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hyperlink" Target="http://www.google.be/url?sa=i&amp;rct=j&amp;q=&amp;esrc=s&amp;frm=1&amp;source=images&amp;cd=&amp;cad=rja&amp;uact=8&amp;ved=0CAcQjRxqFQoTCKfiyoj8zcgCFYGaFAodfooA7Q&amp;url=http://www.bbc.com/news/world-middle-east-24367705&amp;bvm=bv.105454873,d.d24&amp;psig=AFQjCNGHDtJiAieJuQNteBpP9Pq5TVenyQ&amp;ust=1445324610704004" TargetMode="External"/><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45.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8" Type="http://schemas.openxmlformats.org/officeDocument/2006/relationships/hyperlink" Target="#_Toc474059066"/><Relationship Id="rId13" Type="http://schemas.openxmlformats.org/officeDocument/2006/relationships/hyperlink" Target="#_Toc474059071"/><Relationship Id="rId3" Type="http://schemas.openxmlformats.org/officeDocument/2006/relationships/hyperlink" Target="#_Toc474059061"/><Relationship Id="rId7" Type="http://schemas.openxmlformats.org/officeDocument/2006/relationships/hyperlink" Target="#_Toc474059065"/><Relationship Id="rId12" Type="http://schemas.openxmlformats.org/officeDocument/2006/relationships/hyperlink" Target="#_Toc474059070"/><Relationship Id="rId2" Type="http://schemas.openxmlformats.org/officeDocument/2006/relationships/hyperlink" Target="#_Toc474059060"/><Relationship Id="rId1" Type="http://schemas.openxmlformats.org/officeDocument/2006/relationships/slideLayout" Target="../slideLayouts/slideLayout2.xml"/><Relationship Id="rId6" Type="http://schemas.openxmlformats.org/officeDocument/2006/relationships/hyperlink" Target="#_Toc474059064"/><Relationship Id="rId11" Type="http://schemas.openxmlformats.org/officeDocument/2006/relationships/hyperlink" Target="#_Toc474059069"/><Relationship Id="rId5" Type="http://schemas.openxmlformats.org/officeDocument/2006/relationships/hyperlink" Target="#_Toc474059063"/><Relationship Id="rId15" Type="http://schemas.openxmlformats.org/officeDocument/2006/relationships/hyperlink" Target="#_Toc474059073"/><Relationship Id="rId10" Type="http://schemas.openxmlformats.org/officeDocument/2006/relationships/hyperlink" Target="#_Toc474059068"/><Relationship Id="rId4" Type="http://schemas.openxmlformats.org/officeDocument/2006/relationships/hyperlink" Target="#_Toc474059062"/><Relationship Id="rId9" Type="http://schemas.openxmlformats.org/officeDocument/2006/relationships/hyperlink" Target="#_Toc474059067"/><Relationship Id="rId14" Type="http://schemas.openxmlformats.org/officeDocument/2006/relationships/hyperlink" Target="#_Toc474059072"/></Relationships>
</file>

<file path=ppt/slides/_rels/slide55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55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8"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3" Type="http://schemas.openxmlformats.org/officeDocument/2006/relationships/image" Target="../media/image165.jpeg"/><Relationship Id="rId7" Type="http://schemas.openxmlformats.org/officeDocument/2006/relationships/image" Target="../media/image167.jpeg"/><Relationship Id="rId2" Type="http://schemas.openxmlformats.org/officeDocument/2006/relationships/hyperlink" Target="http://www.google.be/url?sa=i&amp;rct=j&amp;q=&amp;esrc=s&amp;frm=1&amp;source=images&amp;cd=&amp;cad=rja&amp;uact=8&amp;ved=0CAcQjRxqFQoTCJ3yl7i9y8gCFQqdGgodbJgKow&amp;url=http://www.theguardian.com/media-network/2014/nov/06/people-power-customer-experience-marketing&amp;bvm=bv.105454873,d.d2s&amp;psig=AFQjCNFkCp2N4nkbRvPpB479DtVX2tK0ng&amp;ust=1445239105453378" TargetMode="External"/><Relationship Id="rId1" Type="http://schemas.openxmlformats.org/officeDocument/2006/relationships/slideLayout" Target="../slideLayouts/slideLayout2.xml"/><Relationship Id="rId6" Type="http://schemas.openxmlformats.org/officeDocument/2006/relationships/hyperlink" Target="http://www.google.be/url?sa=i&amp;rct=j&amp;q=&amp;esrc=s&amp;source=images&amp;cd=&amp;cad=rja&amp;uact=8&amp;ved=0ahUKEwiEjae1i5_JAhVFXg8KHYjWBaoQjRwIBw&amp;url=http://www.hln.be/hln/nl/1901/reisnieuws/article/detail/1041446/2009/12/13/Toeristen-krijgen-foute-info-op-bootjes-in-Amsterdam.dhtml&amp;psig=AFQjCNEipqaxa9_084XKrXki9rlfD1dXkw&amp;ust=1448111894271625" TargetMode="External"/><Relationship Id="rId5" Type="http://schemas.openxmlformats.org/officeDocument/2006/relationships/image" Target="../media/image166.jpeg"/><Relationship Id="rId4" Type="http://schemas.openxmlformats.org/officeDocument/2006/relationships/hyperlink" Target="http://www.google.be/url?sa=i&amp;rct=j&amp;q=&amp;esrc=s&amp;frm=1&amp;source=images&amp;cd=&amp;cad=rja&amp;uact=8&amp;ved=0CAcQjRxqFQoTCJH9gquw08gCFYJSFAodLh4BRw&amp;url=http://www.irishtimes.com/life-and-style/motors/classic-car-enthusiasts-hope-exemption-from-nct-will-continue-as-public-consultation-ends-1.1992473&amp;psig=AFQjCNGiDMv4AADm4YHaP4WknGhf1Woh0w&amp;ust=1445510467069246" TargetMode="External"/><Relationship Id="rId9" Type="http://schemas.openxmlformats.org/officeDocument/2006/relationships/image" Target="../media/image163.jpeg"/></Relationships>
</file>

<file path=ppt/slides/_rels/slide5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hyperlink" Target="http://business.belgium.be/fr" TargetMode="Externa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1"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hyperlink" Target="http://www.google.be/url?sa=i&amp;rct=j&amp;q=&amp;esrc=s&amp;source=images&amp;cd=&amp;cad=rja&amp;uact=8&amp;ved=0ahUKEwjHtNTw0JLMAhUBcRQKHSEND0YQjRwIBw&amp;url=http://blog.eating.be/2014/02/le-belge-piet-huysentruyt-recoit-une-etoile-au-michelin-france-2014/&amp;psig=AFQjCNEyZ3qyw7JOATixL65QZTsh-HDetA&amp;ust=1460878021040115" TargetMode="External"/></Relationships>
</file>

<file path=ppt/slides/_rels/slide56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_Toc474058884"/><Relationship Id="rId3" Type="http://schemas.openxmlformats.org/officeDocument/2006/relationships/hyperlink" Target="#_Toc474058879"/><Relationship Id="rId7" Type="http://schemas.openxmlformats.org/officeDocument/2006/relationships/hyperlink" Target="#_Toc474058883"/><Relationship Id="rId2" Type="http://schemas.openxmlformats.org/officeDocument/2006/relationships/hyperlink" Target="#_Toc474058878"/><Relationship Id="rId1" Type="http://schemas.openxmlformats.org/officeDocument/2006/relationships/slideLayout" Target="../slideLayouts/slideLayout2.xml"/><Relationship Id="rId6" Type="http://schemas.openxmlformats.org/officeDocument/2006/relationships/hyperlink" Target="#_Toc474058882"/><Relationship Id="rId5" Type="http://schemas.openxmlformats.org/officeDocument/2006/relationships/hyperlink" Target="#_Toc474058881"/><Relationship Id="rId10" Type="http://schemas.openxmlformats.org/officeDocument/2006/relationships/hyperlink" Target="#_Toc474058886"/><Relationship Id="rId4" Type="http://schemas.openxmlformats.org/officeDocument/2006/relationships/hyperlink" Target="#_Toc474058880"/><Relationship Id="rId9" Type="http://schemas.openxmlformats.org/officeDocument/2006/relationships/hyperlink" Target="#_Toc474058885"/></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www.google.be/url?sa=i&amp;rct=j&amp;q=&amp;esrc=s&amp;source=images&amp;cd=&amp;cad=rja&amp;uact=8&amp;ved=0ahUKEwil-c2n04_MAhXF8A4KHakCDRsQjRwIBw&amp;url=http://dreamblog.it/2014/06/18/rina-services-premia-msc-crociere-con-il-best-management-scheme-per-la-gestione-efficiente-della-sua-flotta/&amp;psig=AFQjCNEka08TP5WC8aW_g9xVX4zcowAueA&amp;ust=1460775562170977" TargetMode="External"/><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51.jpeg"/><Relationship Id="rId7" Type="http://schemas.openxmlformats.org/officeDocument/2006/relationships/image" Target="../media/image172.png"/><Relationship Id="rId2"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69.jpeg"/><Relationship Id="rId4" Type="http://schemas.openxmlformats.org/officeDocument/2006/relationships/hyperlink" Target="http://www.google.be/url?sa=i&amp;rct=j&amp;q=&amp;esrc=s&amp;source=images&amp;cd=&amp;cad=rja&amp;uact=8&amp;ved=0ahUKEwjHtNTw0JLMAhUBcRQKHSEND0YQjRwIBw&amp;url=http://blog.eating.be/2014/02/le-belge-piet-huysentruyt-recoit-une-etoile-au-michelin-france-2014/&amp;psig=AFQjCNEyZ3qyw7JOATixL65QZTsh-HDetA&amp;ust=1460878021040115" TargetMode="External"/></Relationships>
</file>

<file path=ppt/slides/_rels/slide5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98.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hyperlink" Target="http://www.google.be/url?sa=i&amp;rct=j&amp;q=&amp;esrc=s&amp;source=images&amp;cd=&amp;cad=rja&amp;uact=8&amp;ved=0ahUKEwj3z8fqxI3MAhWBOQ8KHSsIAaYQjRwIBw&amp;url=http://www.nbcnews.com/id/8396626/ns/world_news-europe/t/frances-new-media-star-polish-plumber/&amp;psig=AFQjCNHBhS5tNrjCTmoAPV7s2Co8eW5PBQ&amp;ust=1460702985960492" TargetMode="External"/><Relationship Id="rId4" Type="http://schemas.openxmlformats.org/officeDocument/2006/relationships/image" Target="../media/image51.jpeg"/></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_Toc474058893"/><Relationship Id="rId3" Type="http://schemas.openxmlformats.org/officeDocument/2006/relationships/hyperlink" Target="#_Toc474058888"/><Relationship Id="rId7" Type="http://schemas.openxmlformats.org/officeDocument/2006/relationships/hyperlink" Target="#_Toc474058892"/><Relationship Id="rId12" Type="http://schemas.openxmlformats.org/officeDocument/2006/relationships/hyperlink" Target="#_Toc474058897"/><Relationship Id="rId2" Type="http://schemas.openxmlformats.org/officeDocument/2006/relationships/hyperlink" Target="#_Toc474058887"/><Relationship Id="rId1" Type="http://schemas.openxmlformats.org/officeDocument/2006/relationships/slideLayout" Target="../slideLayouts/slideLayout2.xml"/><Relationship Id="rId6" Type="http://schemas.openxmlformats.org/officeDocument/2006/relationships/hyperlink" Target="#_Toc474058891"/><Relationship Id="rId11" Type="http://schemas.openxmlformats.org/officeDocument/2006/relationships/hyperlink" Target="#_Toc474058896"/><Relationship Id="rId5" Type="http://schemas.openxmlformats.org/officeDocument/2006/relationships/hyperlink" Target="#_Toc474058890"/><Relationship Id="rId10" Type="http://schemas.openxmlformats.org/officeDocument/2006/relationships/hyperlink" Target="#_Toc474058895"/><Relationship Id="rId4" Type="http://schemas.openxmlformats.org/officeDocument/2006/relationships/hyperlink" Target="#_Toc474058889"/><Relationship Id="rId9" Type="http://schemas.openxmlformats.org/officeDocument/2006/relationships/hyperlink" Target="#_Toc474058894"/></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132.jpeg"/><Relationship Id="rId2"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57.jpeg"/><Relationship Id="rId4" Type="http://schemas.openxmlformats.org/officeDocument/2006/relationships/hyperlink" Target="http://www.google.be/url?sa=i&amp;rct=j&amp;q=&amp;esrc=s&amp;source=images&amp;cd=&amp;cad=rja&amp;uact=8&amp;ved=0ahUKEwj3z8fqxI3MAhWBOQ8KHSsIAaYQjRwIBw&amp;url=http://www.nbcnews.com/id/8396626/ns/world_news-europe/t/frances-new-media-star-polish-plumber/&amp;psig=AFQjCNHBhS5tNrjCTmoAPV7s2Co8eW5PBQ&amp;ust=1460702985960492" TargetMode="Externa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s://www.google.nl/url?sa=i&amp;rct=j&amp;q=&amp;esrc=s&amp;source=images&amp;cd=&amp;cad=rja&amp;uact=8&amp;ved=0ahUKEwiu7uTx0pLMAhXKshQKHfkiCnkQjRwIBw&amp;url=https://boutique.tintin.com/fr/milou-et-elephant.html&amp;psig=AFQjCNHbG-o2E3KRcs0TU6H_1g7fIRdMEg&amp;ust=1460878546535380" TargetMode="External"/><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_Toc474058880"/><Relationship Id="rId2" Type="http://schemas.openxmlformats.org/officeDocument/2006/relationships/hyperlink" Target="#_Toc474058879"/><Relationship Id="rId1" Type="http://schemas.openxmlformats.org/officeDocument/2006/relationships/slideLayout" Target="../slideLayouts/slideLayout2.xml"/><Relationship Id="rId5" Type="http://schemas.openxmlformats.org/officeDocument/2006/relationships/hyperlink" Target="#_Toc474058882"/><Relationship Id="rId4" Type="http://schemas.openxmlformats.org/officeDocument/2006/relationships/hyperlink" Target="#_Toc474058881"/></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8" Type="http://schemas.openxmlformats.org/officeDocument/2006/relationships/hyperlink" Target="#_Toc474059066"/><Relationship Id="rId13" Type="http://schemas.openxmlformats.org/officeDocument/2006/relationships/hyperlink" Target="#_Toc474059071"/><Relationship Id="rId18" Type="http://schemas.openxmlformats.org/officeDocument/2006/relationships/hyperlink" Target="#_Toc474059076"/><Relationship Id="rId3" Type="http://schemas.openxmlformats.org/officeDocument/2006/relationships/hyperlink" Target="#_Toc474059061"/><Relationship Id="rId21" Type="http://schemas.openxmlformats.org/officeDocument/2006/relationships/hyperlink" Target="#_Toc474059079"/><Relationship Id="rId7" Type="http://schemas.openxmlformats.org/officeDocument/2006/relationships/hyperlink" Target="#_Toc474059065"/><Relationship Id="rId12" Type="http://schemas.openxmlformats.org/officeDocument/2006/relationships/hyperlink" Target="#_Toc474059070"/><Relationship Id="rId17" Type="http://schemas.openxmlformats.org/officeDocument/2006/relationships/hyperlink" Target="#_Toc474059075"/><Relationship Id="rId2" Type="http://schemas.openxmlformats.org/officeDocument/2006/relationships/hyperlink" Target="#_Toc474059060"/><Relationship Id="rId16" Type="http://schemas.openxmlformats.org/officeDocument/2006/relationships/hyperlink" Target="#_Toc474059074"/><Relationship Id="rId20" Type="http://schemas.openxmlformats.org/officeDocument/2006/relationships/hyperlink" Target="#_Toc474059078"/><Relationship Id="rId1" Type="http://schemas.openxmlformats.org/officeDocument/2006/relationships/slideLayout" Target="../slideLayouts/slideLayout2.xml"/><Relationship Id="rId6" Type="http://schemas.openxmlformats.org/officeDocument/2006/relationships/hyperlink" Target="#_Toc474059064"/><Relationship Id="rId11" Type="http://schemas.openxmlformats.org/officeDocument/2006/relationships/hyperlink" Target="#_Toc474059069"/><Relationship Id="rId24" Type="http://schemas.openxmlformats.org/officeDocument/2006/relationships/hyperlink" Target="#_Toc474059082"/><Relationship Id="rId5" Type="http://schemas.openxmlformats.org/officeDocument/2006/relationships/hyperlink" Target="#_Toc474059063"/><Relationship Id="rId15" Type="http://schemas.openxmlformats.org/officeDocument/2006/relationships/hyperlink" Target="#_Toc474059073"/><Relationship Id="rId23" Type="http://schemas.openxmlformats.org/officeDocument/2006/relationships/hyperlink" Target="#_Toc474059081"/><Relationship Id="rId10" Type="http://schemas.openxmlformats.org/officeDocument/2006/relationships/hyperlink" Target="#_Toc474059068"/><Relationship Id="rId19" Type="http://schemas.openxmlformats.org/officeDocument/2006/relationships/hyperlink" Target="#_Toc474059077"/><Relationship Id="rId4" Type="http://schemas.openxmlformats.org/officeDocument/2006/relationships/hyperlink" Target="#_Toc474059062"/><Relationship Id="rId9" Type="http://schemas.openxmlformats.org/officeDocument/2006/relationships/hyperlink" Target="#_Toc474059067"/><Relationship Id="rId14" Type="http://schemas.openxmlformats.org/officeDocument/2006/relationships/hyperlink" Target="#_Toc474059072"/><Relationship Id="rId22" Type="http://schemas.openxmlformats.org/officeDocument/2006/relationships/hyperlink" Target="#_Toc474059080"/></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hyperlink" Target="http://www.google.nl/url?sa=i&amp;rct=j&amp;q=&amp;esrc=s&amp;frm=1&amp;source=images&amp;cd=&amp;cad=rja&amp;uact=8&amp;ved=0ahUKEwjWrpbN1bvKAhUEVhoKHXfZC6cQjRwIBw&amp;url=http://www.gentlemansgazette.com/blended-scotch-whisky/&amp;bvm=bv.112064104,d.bGg&amp;psig=AFQjCNGiVHXq34vt8HacEoY6KPvizDz-LQ&amp;ust=1453491946149729"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nl/url?sa=i&amp;rct=j&amp;q=&amp;esrc=s&amp;frm=1&amp;source=images&amp;cd=&amp;cad=rja&amp;uact=8&amp;ved=0CAcQjRw&amp;url=http://imgkid.com/robert-schuman.shtml&amp;ei=A9jhVLPID4f3O_7IgNgO&amp;bvm=bv.85970519,d.ZWU&amp;psig=AFQjCNFsvKjuP-itYuFjdojcgqvCWpmg5Q&amp;ust=1424173428841039" TargetMode="External"/><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j4__SAjrnKAhWBAxoKHZzLBr4QjRwIBw&amp;url=https://commons.wikimedia.org/wiki/File:Europe_blank_laea_location_map.svg&amp;bvm=bv.112064104,d.bGg&amp;psig=AFQjCNEYg79WoRRCPzXiemJbbE0XVKUYSA&amp;ust=1453403994571667" TargetMode="External"/><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0ahUKEwjKkLWYv6XMAhWB6xoKHT_tCpkQjRwIBw&amp;url=http://news.bbc.co.uk/2/hi/health/4985190.stm&amp;psig=AFQjCNHQneY4VYJ_WZ-bq0HHLnZ9s91Y_w&amp;ust=1461526086600840" TargetMode="External"/><Relationship Id="rId3" Type="http://schemas.openxmlformats.org/officeDocument/2006/relationships/image" Target="../media/image174.jpeg"/><Relationship Id="rId7" Type="http://schemas.openxmlformats.org/officeDocument/2006/relationships/image" Target="../media/image176.jpeg"/><Relationship Id="rId2" Type="http://schemas.openxmlformats.org/officeDocument/2006/relationships/hyperlink" Target="https://www.google.nl/url?sa=i&amp;rct=j&amp;q=&amp;esrc=s&amp;source=images&amp;cd=&amp;cad=rja&amp;uact=8&amp;ved=0ahUKEwiiuYHO_qTMAhWINhoKHdQcDyEQjRwIBw&amp;url=https://www.youtube.com/watch?v%3DxxSr9fkuRwc&amp;bvm=bv.119745492,d.ZGg&amp;psig=AFQjCNETlcJb6RVErCWUe10gJfFO0_OEOA&amp;ust=1461508770043429"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0ahUKEwi28dX9vaXMAhWJPBoKHVjMC8kQjRwIBw&amp;url=http://www.caselawofeu.com/tag/alpine-investments-bv/&amp;bvm=bv.119745492,d.ZGg&amp;psig=AFQjCNH8gOob0Uoag-N38H5gKpZHnGyMLw&amp;ust=1461525786276220" TargetMode="External"/><Relationship Id="rId5" Type="http://schemas.openxmlformats.org/officeDocument/2006/relationships/image" Target="../media/image175.gif"/><Relationship Id="rId4" Type="http://schemas.openxmlformats.org/officeDocument/2006/relationships/hyperlink" Target="http://www.google.nl/url?sa=i&amp;rct=j&amp;q=&amp;esrc=s&amp;source=images&amp;cd=&amp;cad=rja&amp;uact=8&amp;ved=0ahUKEwis3LKK_6TMAhXIfRoKHSLnAbcQjRwIBw&amp;url=http://www.digitalekabeltelevisie.nl/nieuws/archives/2005/07/&amp;bvm=bv.119745492,d.ZGg&amp;psig=AFQjCNE7bGbWXsjnbjJZ7hw9jCmopczQKQ&amp;ust=1461508900035290" TargetMode="External"/><Relationship Id="rId9" Type="http://schemas.openxmlformats.org/officeDocument/2006/relationships/image" Target="../media/image177.jpeg"/></Relationships>
</file>

<file path=ppt/slides/_rels/slide6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hyperlink" Target="http://www.google.nl/url?sa=i&amp;rct=j&amp;q=&amp;esrc=s&amp;source=images&amp;cd=&amp;cad=rja&amp;uact=8&amp;ved=0ahUKEwi28dX9vaXMAhWJPBoKHVjMC8kQjRwIBw&amp;url=http://www.caselawofeu.com/tag/alpine-investments-bv/&amp;bvm=bv.119745492,d.ZGg&amp;psig=AFQjCNH8gOob0Uoag-N38H5gKpZHnGyMLw&amp;ust=1461525786276220" TargetMode="External"/><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hyperlink" Target="http://www.google.nl/url?sa=i&amp;rct=j&amp;q=&amp;esrc=s&amp;source=images&amp;cd=&amp;cad=rja&amp;uact=8&amp;ved=0ahUKEwi28dX9vaXMAhWJPBoKHVjMC8kQjRwIBw&amp;url=http://www.caselawofeu.com/tag/alpine-investments-bv/&amp;bvm=bv.119745492,d.ZGg&amp;psig=AFQjCNH8gOob0Uoag-N38H5gKpZHnGyMLw&amp;ust=1461525786276220" TargetMode="External"/><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nl/url?sa=i&amp;rct=j&amp;q=&amp;esrc=s&amp;frm=1&amp;source=images&amp;cd=&amp;cad=rja&amp;uact=8&amp;ved=0ahUKEwjHoJLK9K3KAhWD7BQKHYcNA1cQjRwIBw&amp;url=http://www.brookings.edu/blogs/brookings-now/posts/2014/02/video-preview-new-brookings-essay-jean-monnet-european-union&amp;bvm=bv.112064104,d.d24&amp;psig=AFQjCNHc2XBVPEXArbxSqn85kjWVOeHFyQ&amp;ust=1453019222615696" TargetMode="External"/><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_Toc474058884"/><Relationship Id="rId2" Type="http://schemas.openxmlformats.org/officeDocument/2006/relationships/hyperlink" Target="#_Toc474058883"/><Relationship Id="rId1" Type="http://schemas.openxmlformats.org/officeDocument/2006/relationships/slideLayout" Target="../slideLayouts/slideLayout2.xml"/><Relationship Id="rId5" Type="http://schemas.openxmlformats.org/officeDocument/2006/relationships/hyperlink" Target="#_Toc474058886"/><Relationship Id="rId4" Type="http://schemas.openxmlformats.org/officeDocument/2006/relationships/hyperlink" Target="#_Toc474058885"/></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nl/url?sa=i&amp;rct=j&amp;q=&amp;esrc=s&amp;frm=1&amp;source=images&amp;cd=&amp;cad=rja&amp;uact=8&amp;ved=0ahUKEwj-4fyAta7KAhWCShQKHfp-CmsQjRwIBw&amp;url=http://www.britannica.com/biography/Paul-Henri-Spaak&amp;psig=AFQjCNG0EGCETt8nWn6u6gAFdGo1sltozQ&amp;ust=1453036496460000" TargetMode="External"/><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nl/url?sa=i&amp;rct=j&amp;q=&amp;esrc=s&amp;frm=1&amp;source=images&amp;cd=&amp;cad=rja&amp;uact=8&amp;ved=0ahUKEwj-4fyAta7KAhWCShQKHfp-CmsQjRwIBw&amp;url=http://www.britannica.com/biography/Paul-Henri-Spaak&amp;psig=AFQjCNG0EGCETt8nWn6u6gAFdGo1sltozQ&amp;ust=1453036496460000" TargetMode="External"/><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8" Type="http://schemas.openxmlformats.org/officeDocument/2006/relationships/hyperlink" Target="#_Toc474059135"/><Relationship Id="rId13" Type="http://schemas.openxmlformats.org/officeDocument/2006/relationships/hyperlink" Target="#_Toc474059140"/><Relationship Id="rId3" Type="http://schemas.openxmlformats.org/officeDocument/2006/relationships/hyperlink" Target="#_Toc474059130"/><Relationship Id="rId7" Type="http://schemas.openxmlformats.org/officeDocument/2006/relationships/hyperlink" Target="#_Toc474059134"/><Relationship Id="rId12" Type="http://schemas.openxmlformats.org/officeDocument/2006/relationships/hyperlink" Target="#_Toc474059139"/><Relationship Id="rId2" Type="http://schemas.openxmlformats.org/officeDocument/2006/relationships/hyperlink" Target="#_Toc474059129"/><Relationship Id="rId1" Type="http://schemas.openxmlformats.org/officeDocument/2006/relationships/slideLayout" Target="../slideLayouts/slideLayout2.xml"/><Relationship Id="rId6" Type="http://schemas.openxmlformats.org/officeDocument/2006/relationships/hyperlink" Target="#_Toc474059133"/><Relationship Id="rId11" Type="http://schemas.openxmlformats.org/officeDocument/2006/relationships/hyperlink" Target="#_Toc474059138"/><Relationship Id="rId5" Type="http://schemas.openxmlformats.org/officeDocument/2006/relationships/hyperlink" Target="#_Toc474059132"/><Relationship Id="rId10" Type="http://schemas.openxmlformats.org/officeDocument/2006/relationships/hyperlink" Target="#_Toc474059137"/><Relationship Id="rId4" Type="http://schemas.openxmlformats.org/officeDocument/2006/relationships/hyperlink" Target="#_Toc474059131"/><Relationship Id="rId9" Type="http://schemas.openxmlformats.org/officeDocument/2006/relationships/hyperlink" Target="#_Toc474059136"/></Relationships>
</file>

<file path=ppt/slides/_rels/slide69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1" Type="http://schemas.openxmlformats.org/officeDocument/2006/relationships/slideLayout" Target="../slideLayouts/slideLayout1.xml"/></Relationships>
</file>

<file path=ppt/slides/_rels/slide6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nl/url?sa=i&amp;rct=j&amp;q=&amp;esrc=s&amp;frm=1&amp;source=images&amp;cd=&amp;cad=rja&amp;uact=8&amp;ved=0ahUKEwjr38u-97XKAhXD7A4KHYbNB5QQjRwIBw&amp;url=http://portalinformaticoacb.weebly.com/8deg/p3-examen-1-el-anuncio&amp;bvm=bv.112064104,d.bGQ&amp;psig=AFQjCNGX1S6g28_uYQTCURZSk7bffHaijA&amp;ust=1453294865778397" TargetMode="External"/><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ahUKEwjfl-WEpLrKAhWHXRoKHSC5BLIQjRwIBw&amp;url=http://greece.greekreporter.com/2014/02/02/jacques-delors-i-do-not-regret-greeces-entry-into-eurozone/&amp;psig=AFQjCNENh64TYke8QCaHQO6NYxyj_IO2aQ&amp;ust=145344428289687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5.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jxwpXho7rKAhXMChoKHYMMBUcQjRwIBw&amp;url=http://www.theguardian.com/business/2012/jun/22/eurozone-crisis-mario-monti-italy&amp;psig=AFQjCNFHFFPLxonO2-47jcUATQNo5ZKkOQ&amp;ust=1453444182960421" TargetMode="External"/><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google.nl/url?sa=i&amp;rct=j&amp;q=&amp;esrc=s&amp;source=images&amp;cd=&amp;cad=rja&amp;uact=8&amp;ved=0ahUKEwiTrb3iqKDMAhWF1hoKHYWFDCEQjRwIBw&amp;url=http://europa.eu/rapid/press-release_IP-10-214_nl.htm&amp;psig=AFQjCNHoLzZCQzyjFDqIyuUAWkJMTI_6ww&amp;ust=1461348249022453" TargetMode="External"/><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hyperlink" Target="http://www.google.nl/url?sa=i&amp;rct=j&amp;q=&amp;esrc=s&amp;source=images&amp;cd=&amp;cad=rja&amp;uact=8&amp;ved=0ahUKEwjQyeeUqqDMAhUKnBoKHWK2A5kQjRwIBw&amp;url=http://www.selor.be/fr/travailler-dans-ladministration-f%C3%A9d%C3%A9rale/dans-quel-service-public/spf-affaires-etrang%C3%A8res,-commerce-ext%C3%A9rieur-et-coop%C3%A9ration-au-d%C3%A9veloppement/&amp;psig=AFQjCNGn0GpMpUMhuoeHalkkjfOMHiftEw&amp;ust=1461348647179700" TargetMode="External"/><Relationship Id="rId4" Type="http://schemas.openxmlformats.org/officeDocument/2006/relationships/image" Target="../media/image185.png"/></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https://commons.wikimedia.org/wiki/File:Portrait_Andrus_Ansip.jpg" TargetMode="External"/><Relationship Id="rId3" Type="http://schemas.openxmlformats.org/officeDocument/2006/relationships/hyperlink" Target="//commons.wikimedia.org/wiki/File:El%C5%BCbieta_Bie%C5%84kowska_Kancelaria_Senatu.jpg" TargetMode="External"/><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ommons.wikimedia.org/wiki/File:Jonathan_Hopkin_Hill,_Baron_Hill_of_Oareford.jpg" TargetMode="External"/><Relationship Id="rId5" Type="http://schemas.openxmlformats.org/officeDocument/2006/relationships/image" Target="../media/image22.png"/><Relationship Id="rId10" Type="http://schemas.openxmlformats.org/officeDocument/2006/relationships/image" Target="../media/image25.jpeg"/><Relationship Id="rId4" Type="http://schemas.openxmlformats.org/officeDocument/2006/relationships/image" Target="../media/image21.jpeg"/><Relationship Id="rId9" Type="http://schemas.openxmlformats.org/officeDocument/2006/relationships/image" Target="../media/image24.jpeg"/></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be/url?sa=i&amp;rct=j&amp;q=&amp;esrc=s&amp;frm=1&amp;source=images&amp;cd=&amp;cad=rja&amp;uact=8&amp;ved=0ahUKEwjxwpXho7rKAhXMChoKHYMMBUcQjRwIBw&amp;url=http://www.theguardian.com/business/2012/jun/22/eurozone-crisis-mario-monti-italy&amp;psig=AFQjCNFHFFPLxonO2-47jcUATQNo5ZKkOQ&amp;ust=145344418296042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_Toc474058893"/><Relationship Id="rId3" Type="http://schemas.openxmlformats.org/officeDocument/2006/relationships/hyperlink" Target="#_Toc474058888"/><Relationship Id="rId7" Type="http://schemas.openxmlformats.org/officeDocument/2006/relationships/hyperlink" Target="#_Toc474058892"/><Relationship Id="rId2" Type="http://schemas.openxmlformats.org/officeDocument/2006/relationships/hyperlink" Target="#_Toc474058887"/><Relationship Id="rId1" Type="http://schemas.openxmlformats.org/officeDocument/2006/relationships/slideLayout" Target="../slideLayouts/slideLayout2.xml"/><Relationship Id="rId6" Type="http://schemas.openxmlformats.org/officeDocument/2006/relationships/hyperlink" Target="#_Toc474058891"/><Relationship Id="rId5" Type="http://schemas.openxmlformats.org/officeDocument/2006/relationships/hyperlink" Target="#_Toc474058890"/><Relationship Id="rId4" Type="http://schemas.openxmlformats.org/officeDocument/2006/relationships/hyperlink" Target="#_Toc474058889"/></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VodK5tLrKAhXLfRoKHSygBDgQjRwIBw&amp;url=http://www.gesis.org/eurobarometer-data-service/survey-series/standard-special-eb/countries-regions-coverage/&amp;psig=AFQjCNEoCbfOo0TA05k9dyalE1bE1dpvAw&amp;ust=145344857742222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google.nl/url?sa=i&amp;rct=j&amp;q=&amp;esrc=s&amp;frm=1&amp;source=images&amp;cd=&amp;cad=rja&amp;uact=8&amp;ved=0ahUKEwi4sPSD6MTKAhXLuRQKHexvAncQjRwIBw&amp;url=http://fnvprofessionals.nl/ttip-en-de-professional-hoe-zit-dat/&amp;psig=AFQjCNHuDt56J71VWdjDn1q0sVRGGyopcg&amp;ust=1453806123585719" TargetMode="External"/><Relationship Id="rId7" Type="http://schemas.openxmlformats.org/officeDocument/2006/relationships/hyperlink" Target="https://www.google.nl/url?sa=i&amp;rct=j&amp;q=&amp;esrc=s&amp;frm=1&amp;source=images&amp;cd=&amp;cad=rja&amp;uact=8&amp;ved=0ahUKEwjd5LWG7MTKAhVJthQKHXmtBJoQjRwIBw&amp;url=https://greenwire.greenpeace.org/belgium/fr/node/27914&amp;bvm=bv.112454388,d.d24&amp;psig=AFQjCNHTNX_d_3VvT7sk_Cq92lX9WXgw8w&amp;ust=145380717602501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ais.badische-zeitung.de/piece/05/78/d1/22/91803938.jpg" TargetMode="Externa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be/url?sa=i&amp;rct=j&amp;q=&amp;esrc=s&amp;frm=1&amp;source=images&amp;cd=&amp;cad=rja&amp;uact=8&amp;ved=0ahUKEwi9nfCTwrjKAhWDthoKHdU1AU4QjRwIBw&amp;url=https://www.contrepoints.org/2012/11/01/102575-lue-union-douaniere-et-non-zone-de-libre-echange&amp;bvm=bv.112064104,d.d2s&amp;psig=AFQjCNEQZf5XwPUI7jDGpqT9n2MJvjIdUA&amp;ust=1453383645084468"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nl/url?sa=i&amp;rct=j&amp;q=&amp;esrc=s&amp;frm=1&amp;source=images&amp;cd=&amp;cad=rja&amp;uact=8&amp;ved=0ahUKEwja5s_ktbrKAhUH2xoKHQYTBYkQjRwIBw&amp;url=http://www.standupforuseurope.eu/au-dela-de-la-grece-lecho-230715/&amp;psig=AFQjCNHRVX9UhzXl-ARh8uvXvjW9mHV9Ag&amp;ust=1453449032742258"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_Toc474058895"/><Relationship Id="rId2" Type="http://schemas.openxmlformats.org/officeDocument/2006/relationships/hyperlink" Target="#_Toc474058894"/><Relationship Id="rId1" Type="http://schemas.openxmlformats.org/officeDocument/2006/relationships/slideLayout" Target="../slideLayouts/slideLayout2.xml"/><Relationship Id="rId5" Type="http://schemas.openxmlformats.org/officeDocument/2006/relationships/hyperlink" Target="#_Toc474058897"/><Relationship Id="rId4" Type="http://schemas.openxmlformats.org/officeDocument/2006/relationships/hyperlink" Target="#_Toc474058896"/></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w&amp;url=http://blog.youdesignit.com/2012/05/11/t-shirt-printing-questions-answers/&amp;ei=RCF8VOmYE9PuaO_JgNgK&amp;bvm=bv.80642063,d.d2s&amp;psig=AFQjCNFfjLvgfu9YpkNvid0iShYh7K9Dew&amp;ust=1417507504603177"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_Toc474058905"/><Relationship Id="rId3" Type="http://schemas.openxmlformats.org/officeDocument/2006/relationships/hyperlink" Target="#_Toc474058900"/><Relationship Id="rId7" Type="http://schemas.openxmlformats.org/officeDocument/2006/relationships/hyperlink" Target="#_Toc474058904"/><Relationship Id="rId2" Type="http://schemas.openxmlformats.org/officeDocument/2006/relationships/hyperlink" Target="#_Toc474058899"/><Relationship Id="rId1" Type="http://schemas.openxmlformats.org/officeDocument/2006/relationships/slideLayout" Target="../slideLayouts/slideLayout2.xml"/><Relationship Id="rId6" Type="http://schemas.openxmlformats.org/officeDocument/2006/relationships/hyperlink" Target="#_Toc474058903"/><Relationship Id="rId11" Type="http://schemas.openxmlformats.org/officeDocument/2006/relationships/hyperlink" Target="#_Toc474058908"/><Relationship Id="rId5" Type="http://schemas.openxmlformats.org/officeDocument/2006/relationships/hyperlink" Target="#_Toc474058902"/><Relationship Id="rId10" Type="http://schemas.openxmlformats.org/officeDocument/2006/relationships/hyperlink" Target="#_Toc474058907"/><Relationship Id="rId4" Type="http://schemas.openxmlformats.org/officeDocument/2006/relationships/hyperlink" Target="#_Toc474058901"/><Relationship Id="rId9" Type="http://schemas.openxmlformats.org/officeDocument/2006/relationships/hyperlink" Target="#_Toc474058906"/></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Z0o-anrrKAhXM7hoKHQqtBrcQjRwIBw&amp;url=http://www.alextools.be/2007/05/08/un-ebay-pour-lart/&amp;bvm=bv.112064104,d.bGg&amp;psig=AFQjCNEr6F3uk-3NaF4eY768OSYMHf37hQ&amp;ust=1453442711553336"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6.xml.rels><?xml version="1.0" encoding="UTF-8" standalone="yes"?>
<Relationships xmlns="http://schemas.openxmlformats.org/package/2006/relationships"><Relationship Id="rId3" Type="http://schemas.openxmlformats.org/officeDocument/2006/relationships/hyperlink" Target="http://www.google.be/url?sa=i&amp;rct=j&amp;q=&amp;esrc=s&amp;frm=1&amp;source=images&amp;cd=&amp;cad=rja&amp;uact=8&amp;ved=0ahUKEwipjNqwirnKAhWJAxoKHThXD7IQjRwIBw&amp;url=http://smallbiztrends.com/2011/11/request-fda-live-stream-cosmetics-stakeholder-meeting.html&amp;psig=AFQjCNGBsC06ka4w5ZZTxPgqOPR2pPA51Q&amp;ust=145340301639631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www.google.be/url?sa=i&amp;rct=j&amp;q=&amp;esrc=s&amp;frm=1&amp;source=images&amp;cd=&amp;cad=rja&amp;uact=8&amp;ved=0ahUKEwiltc_Ej7nKAhUDPRoKHffZCK8QjRwIBw&amp;url=http://www.electrodepot.fr/petit-electromenager/aspirateurs-et-nettoyeurs-vapeur/aspirateurs-sans-sac.html&amp;bvm=bv.112064104,d.bGg&amp;psig=AFQjCNHHd6mw5Ih-2SKbIxtYXujjuZ7ldA&amp;ust=1453404405916017" TargetMode="External"/><Relationship Id="rId4" Type="http://schemas.openxmlformats.org/officeDocument/2006/relationships/image" Target="../media/image36.jpeg"/></Relationships>
</file>

<file path=ppt/slides/_rels/slide9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hyperlink" Target="http://www.google.nl/url?sa=i&amp;rct=j&amp;q=&amp;esrc=s&amp;frm=1&amp;source=images&amp;cd=&amp;cad=rja&amp;uact=8&amp;ved=0ahUKEwjO48HuqrrKAhVE2RoKHaBtAOkQjRwIBw&amp;url=http://americanenergy.yolasite.com/rec.php&amp;bvm=bv.112064104,d.d2s&amp;psig=AFQjCNH8kPCqhKiuY_aiMVeObVL9etZe_g&amp;ust=1453446109238934" TargetMode="External"/><Relationship Id="rId3" Type="http://schemas.openxmlformats.org/officeDocument/2006/relationships/hyperlink" Target="http://www.google.be/url?sa=i&amp;rct=j&amp;q=&amp;esrc=s&amp;frm=1&amp;source=images&amp;cd=&amp;cad=rja&amp;uact=8&amp;ved=0ahUKEwjA3IHcnbrKAhWJqxoKHRJ4CJwQjRwIBw&amp;url=http://www.cookstomize.fr/dossiers/la-saison-des-fraises-a-commence&amp;bvm=bv.112064104,d.bGg&amp;psig=AFQjCNHC5k8qw3BKAGM3zaOd_Udt6v5q8w&amp;ust=1453442580407172" TargetMode="External"/><Relationship Id="rId7" Type="http://schemas.openxmlformats.org/officeDocument/2006/relationships/hyperlink" Target="http://www.google.be/url?sa=i&amp;rct=j&amp;q=&amp;esrc=s&amp;frm=1&amp;source=images&amp;cd=&amp;cad=rja&amp;uact=8&amp;ved=0ahUKEwjd0ePCnrrKAhUG1hoKHRqVDUwQjRwIBw&amp;url=http://jaysromanhistory.com/romeweb/rcoins/rcoins.htm&amp;bvm=bv.112064104,d.bGg&amp;psig=AFQjCNHiW9Sw0TCf9B-OpF-E0KiX5MOrUA&amp;ust=1453442799148980" TargetMode="External"/><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hyperlink" Target="http://www.google.be/url?sa=i&amp;rct=j&amp;q=&amp;esrc=s&amp;frm=1&amp;source=images&amp;cd=&amp;cad=rja&amp;uact=8&amp;ved=0ahUKEwiF0LHXqbrKAhXMnRoKHaQCCZcQjRwIBw&amp;url=http://www.clker.com/clipart-electric-sign-lightning.html&amp;bvm=bv.112064104,d.d2s&amp;psig=AFQjCNFbKeBdNu7waxDqFyASXA9HYIqNOw&amp;ust=1453445793087716" TargetMode="External"/><Relationship Id="rId5" Type="http://schemas.openxmlformats.org/officeDocument/2006/relationships/hyperlink" Target="http://www.google.be/url?sa=i&amp;rct=j&amp;q=&amp;esrc=s&amp;frm=1&amp;source=images&amp;cd=&amp;cad=rja&amp;uact=8&amp;ved=0ahUKEwjrgZCAnrrKAhULPRoKHdWtAiQQjRwIBw&amp;url=http://www.houstonzoo.org/the-buzzzzzzz-about-bees/&amp;bvm=bv.112064104,d.bGg&amp;psig=AFQjCNFmfSk9BjlHQ8nuPrWo-miwMwaPBg&amp;ust=1453442622385740" TargetMode="External"/><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www.google.be/url?sa=i&amp;rct=j&amp;q=&amp;esrc=s&amp;frm=1&amp;source=images&amp;cd=&amp;cad=rja&amp;uact=8&amp;ved=0ahUKEwi7x5DYnrrKAhXKDxoKHcs8BOoQjRwIBw&amp;url=http://lesvertsbagnolet.over-blog.com/article-au-pays-des-dechets-et-des-ordures-123217487.html&amp;bvm=bv.112064104,d.bGg&amp;psig=AFQjCNFzrn8yLubnta1eEioimdLLeanMpA&amp;ust=1453442843799408" TargetMode="External"/><Relationship Id="rId14" Type="http://schemas.openxmlformats.org/officeDocument/2006/relationships/image" Target="../media/image43.jpeg"/></Relationships>
</file>

<file path=ppt/slides/_rels/slide98.xml.rels><?xml version="1.0" encoding="UTF-8" standalone="yes"?>
<Relationships xmlns="http://schemas.openxmlformats.org/package/2006/relationships"><Relationship Id="rId3" Type="http://schemas.openxmlformats.org/officeDocument/2006/relationships/hyperlink" Target="https://www.google.be/url?sa=i&amp;rct=j&amp;q=&amp;esrc=s&amp;frm=1&amp;source=images&amp;cd=&amp;cad=rja&amp;uact=8&amp;ved=0ahUKEwiSuqzNsb_KAhXFfw8KHetsDcwQjRwIBw&amp;url=https://fr.wikipedia.org/wiki/Arme_%C3%A0_feu&amp;psig=AFQjCNE_U2cWkj6Ktk15ZcOYgV9DnJ4v3Q&amp;ust=1453619713901168"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www.google.be/url?sa=i&amp;rct=j&amp;q=&amp;esrc=s&amp;frm=1&amp;source=images&amp;cd=&amp;cad=rja&amp;uact=8&amp;ved=0ahUKEwicwqnnsb_KAhUDJg8KHYLIBxYQjRwIBw&amp;url=http://www.gezondheidenwetenschap.be/gezondheidsnieuws-onder-de-loep/doet-cannabis-de-hersenen-krimpen&amp;bvm=bv.112454388,d.ZWU&amp;psig=AFQjCNFNoLtX_Y9ubWURhv29CY7TvG0hng&amp;ust=1453619771341314" TargetMode="External"/><Relationship Id="rId4" Type="http://schemas.openxmlformats.org/officeDocument/2006/relationships/image" Target="../media/image44.jpeg"/></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google.nl/url?sa=i&amp;rct=j&amp;q=&amp;esrc=s&amp;frm=1&amp;source=images&amp;cd=&amp;cad=rja&amp;uact=8&amp;ved=0ahUKEwiGpvvHqrrKAhXKCBoKHd8gDj4QjRwIBw&amp;url=http://fabulateur.over-blog.com/article-le-permis-de-peche-en-mer-enfin-une-realite-pour-2015-123175413.html&amp;bvm=bv.112064104,d.d2s&amp;psig=AFQjCNEQ6suZgguEk0mmHT-B50j0gN8zqQ&amp;ust=1453445994691841" TargetMode="External"/><Relationship Id="rId5" Type="http://schemas.openxmlformats.org/officeDocument/2006/relationships/image" Target="../media/image47.jpeg"/><Relationship Id="rId4" Type="http://schemas.openxmlformats.org/officeDocument/2006/relationships/hyperlink" Target="http://www.google.nl/url?sa=i&amp;rct=j&amp;q=&amp;esrc=s&amp;frm=1&amp;source=images&amp;cd=&amp;cad=rja&amp;uact=8&amp;ved=0ahUKEwiXgpaYqrrKAhXIWxoKHVvLDskQjRwIBw&amp;url=http://www.timesofmalta.com/articles/view/20110206/consumer-affairs/package-or-self-booked-holidays.348811&amp;psig=AFQjCNEidlCs_FqXfpBzp64C_5bhf4In0w&amp;ust=145344591653114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88840"/>
            <a:ext cx="7772400" cy="1470025"/>
          </a:xfrm>
        </p:spPr>
        <p:txBody>
          <a:bodyPr/>
          <a:lstStyle/>
          <a:p>
            <a:r>
              <a:rPr lang="nl-NL" dirty="0" err="1"/>
              <a:t>Droit</a:t>
            </a:r>
            <a:r>
              <a:rPr lang="nl-NL" dirty="0"/>
              <a:t> matériel européen</a:t>
            </a:r>
          </a:p>
        </p:txBody>
      </p:sp>
      <p:sp>
        <p:nvSpPr>
          <p:cNvPr id="3" name="Subtitle 2"/>
          <p:cNvSpPr>
            <a:spLocks noGrp="1"/>
          </p:cNvSpPr>
          <p:nvPr>
            <p:ph type="subTitle" idx="1"/>
          </p:nvPr>
        </p:nvSpPr>
        <p:spPr>
          <a:xfrm>
            <a:off x="1140768" y="4079727"/>
            <a:ext cx="6858000" cy="1655762"/>
          </a:xfrm>
        </p:spPr>
        <p:txBody>
          <a:bodyPr>
            <a:normAutofit fontScale="77500" lnSpcReduction="20000"/>
          </a:bodyPr>
          <a:lstStyle/>
          <a:p>
            <a:r>
              <a:rPr lang="nl-NL" dirty="0" smtClean="0"/>
              <a:t>Prof. dr. Pieter </a:t>
            </a:r>
            <a:r>
              <a:rPr lang="nl-NL" dirty="0"/>
              <a:t>Van </a:t>
            </a:r>
            <a:r>
              <a:rPr lang="nl-NL" dirty="0" smtClean="0"/>
              <a:t>Cleynenbreugel</a:t>
            </a:r>
          </a:p>
          <a:p>
            <a:endParaRPr lang="nl-NL" dirty="0"/>
          </a:p>
          <a:p>
            <a:r>
              <a:rPr lang="nl-NL" dirty="0" smtClean="0"/>
              <a:t>2018-2019</a:t>
            </a:r>
          </a:p>
          <a:p>
            <a:endParaRPr lang="nl-NL" dirty="0"/>
          </a:p>
          <a:p>
            <a:r>
              <a:rPr lang="nl-NL" dirty="0" smtClean="0"/>
              <a:t>Séance 1</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a:t>
            </a:fld>
            <a:endParaRPr lang="nl-NL"/>
          </a:p>
        </p:txBody>
      </p:sp>
    </p:spTree>
    <p:extLst>
      <p:ext uri="{BB962C8B-B14F-4D97-AF65-F5344CB8AC3E}">
        <p14:creationId xmlns:p14="http://schemas.microsoft.com/office/powerpoint/2010/main" val="18915649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L’équipe</a:t>
            </a:r>
            <a:r>
              <a:rPr lang="nl-NL" dirty="0"/>
              <a:t> DME</a:t>
            </a:r>
          </a:p>
        </p:txBody>
      </p:sp>
      <p:sp>
        <p:nvSpPr>
          <p:cNvPr id="3" name="Content Placeholder 2"/>
          <p:cNvSpPr>
            <a:spLocks noGrp="1"/>
          </p:cNvSpPr>
          <p:nvPr>
            <p:ph idx="1"/>
          </p:nvPr>
        </p:nvSpPr>
        <p:spPr>
          <a:xfrm>
            <a:off x="457200" y="1600200"/>
            <a:ext cx="8229600" cy="4997152"/>
          </a:xfrm>
        </p:spPr>
        <p:txBody>
          <a:bodyPr>
            <a:normAutofit/>
          </a:bodyPr>
          <a:lstStyle/>
          <a:p>
            <a:pPr marL="457200" lvl="1" indent="0">
              <a:buNone/>
            </a:pPr>
            <a:endParaRPr lang="nl-NL" dirty="0"/>
          </a:p>
          <a:p>
            <a:pPr lvl="1"/>
            <a:r>
              <a:rPr lang="nl-NL" dirty="0" smtClean="0"/>
              <a:t>Professeur:</a:t>
            </a:r>
          </a:p>
          <a:p>
            <a:pPr lvl="2"/>
            <a:r>
              <a:rPr lang="nl-NL" dirty="0" smtClean="0"/>
              <a:t>Pieter </a:t>
            </a:r>
            <a:r>
              <a:rPr lang="nl-NL" dirty="0"/>
              <a:t>Van </a:t>
            </a:r>
            <a:r>
              <a:rPr lang="nl-NL" dirty="0" smtClean="0"/>
              <a:t>Cleynenbreugel (</a:t>
            </a:r>
            <a:r>
              <a:rPr lang="nl-NL" dirty="0" smtClean="0">
                <a:hlinkClick r:id="rId2"/>
              </a:rPr>
              <a:t>pieter.vancleynenbreugel@uliege.be</a:t>
            </a:r>
            <a:r>
              <a:rPr lang="nl-NL" dirty="0"/>
              <a:t>)</a:t>
            </a:r>
          </a:p>
          <a:p>
            <a:endParaRPr lang="nl-NL" dirty="0"/>
          </a:p>
          <a:p>
            <a:pPr lvl="1"/>
            <a:r>
              <a:rPr lang="nl-NL" dirty="0" smtClean="0"/>
              <a:t>Assistants</a:t>
            </a:r>
            <a:r>
              <a:rPr lang="nl-NL" dirty="0"/>
              <a:t>:</a:t>
            </a:r>
          </a:p>
          <a:p>
            <a:pPr lvl="2"/>
            <a:r>
              <a:rPr lang="nl-NL" dirty="0"/>
              <a:t>Audrey Zians (</a:t>
            </a:r>
            <a:r>
              <a:rPr lang="nl-NL" dirty="0">
                <a:hlinkClick r:id="rId3"/>
              </a:rPr>
              <a:t>audrey.zians@uliege.be</a:t>
            </a:r>
            <a:r>
              <a:rPr lang="nl-NL" dirty="0"/>
              <a:t>)</a:t>
            </a:r>
            <a:endParaRPr lang="nl-NL" dirty="0" smtClean="0"/>
          </a:p>
          <a:p>
            <a:pPr lvl="2"/>
            <a:r>
              <a:rPr lang="nl-NL" dirty="0" smtClean="0"/>
              <a:t>Brieuc Geuzaine (</a:t>
            </a:r>
            <a:r>
              <a:rPr lang="nl-NL" dirty="0" smtClean="0">
                <a:hlinkClick r:id="rId4"/>
              </a:rPr>
              <a:t>brieuc.geuzaine@uliege.be</a:t>
            </a:r>
            <a:r>
              <a:rPr lang="nl-NL" dirty="0" smtClean="0"/>
              <a:t>)</a:t>
            </a:r>
          </a:p>
          <a:p>
            <a:pPr lvl="2"/>
            <a:r>
              <a:rPr lang="nl-NL" dirty="0" smtClean="0"/>
              <a:t>Maxime Tecqmenne (</a:t>
            </a:r>
            <a:r>
              <a:rPr lang="nl-NL" dirty="0" smtClean="0">
                <a:hlinkClick r:id="rId5"/>
              </a:rPr>
              <a:t>maxime.tecqmenne@uliege.be</a:t>
            </a:r>
            <a:r>
              <a:rPr lang="nl-NL" dirty="0" smtClean="0"/>
              <a:t>) </a:t>
            </a:r>
          </a:p>
          <a:p>
            <a:pPr lvl="2"/>
            <a:r>
              <a:rPr lang="nl-NL" dirty="0" smtClean="0"/>
              <a:t>Valentin Vandendaele (</a:t>
            </a:r>
            <a:r>
              <a:rPr lang="nl-NL" dirty="0" smtClean="0">
                <a:hlinkClick r:id="rId6"/>
              </a:rPr>
              <a:t>valentin.vandendaele@uliege.be</a:t>
            </a:r>
            <a:r>
              <a:rPr lang="nl-NL" dirty="0" smtClean="0"/>
              <a:t>) </a:t>
            </a:r>
            <a:endParaRPr lang="nl-NL" dirty="0"/>
          </a:p>
          <a:p>
            <a:pPr lvl="2"/>
            <a:endParaRPr lang="nl-NL" dirty="0" smtClean="0"/>
          </a:p>
        </p:txBody>
      </p:sp>
      <p:sp>
        <p:nvSpPr>
          <p:cNvPr id="4" name="Cloud Callout 3"/>
          <p:cNvSpPr/>
          <p:nvPr/>
        </p:nvSpPr>
        <p:spPr>
          <a:xfrm>
            <a:off x="2100778" y="5184093"/>
            <a:ext cx="4942444" cy="117225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Séances de casus + Permanences</a:t>
            </a:r>
            <a:endParaRPr lang="en-GB"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4338" y="19512"/>
            <a:ext cx="1493912" cy="2240868"/>
          </a:xfrm>
          <a:prstGeom prst="rect">
            <a:avLst/>
          </a:prstGeom>
        </p:spPr>
      </p:pic>
      <p:sp>
        <p:nvSpPr>
          <p:cNvPr id="8" name="Slide Number Placeholder 7"/>
          <p:cNvSpPr>
            <a:spLocks noGrp="1"/>
          </p:cNvSpPr>
          <p:nvPr>
            <p:ph type="sldNum" sz="quarter" idx="12"/>
          </p:nvPr>
        </p:nvSpPr>
        <p:spPr/>
        <p:txBody>
          <a:bodyPr/>
          <a:lstStyle/>
          <a:p>
            <a:fld id="{D9061D89-B14A-487E-9210-A6BBBD725484}" type="slidenum">
              <a:rPr lang="nl-NL" smtClean="0"/>
              <a:pPr/>
              <a:t>10</a:t>
            </a:fld>
            <a:endParaRPr lang="nl-NL"/>
          </a:p>
        </p:txBody>
      </p:sp>
    </p:spTree>
    <p:extLst>
      <p:ext uri="{BB962C8B-B14F-4D97-AF65-F5344CB8AC3E}">
        <p14:creationId xmlns:p14="http://schemas.microsoft.com/office/powerpoint/2010/main" val="18023858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Trois questions</a:t>
            </a:r>
            <a:endParaRPr lang="en-GB" dirty="0"/>
          </a:p>
        </p:txBody>
      </p:sp>
      <p:sp>
        <p:nvSpPr>
          <p:cNvPr id="3" name="Content Placeholder 2"/>
          <p:cNvSpPr>
            <a:spLocks noGrp="1"/>
          </p:cNvSpPr>
          <p:nvPr>
            <p:ph idx="1"/>
          </p:nvPr>
        </p:nvSpPr>
        <p:spPr/>
        <p:txBody>
          <a:bodyPr>
            <a:normAutofit fontScale="92500"/>
          </a:bodyPr>
          <a:lstStyle/>
          <a:p>
            <a:r>
              <a:rPr lang="fr-BE" dirty="0"/>
              <a:t>1. </a:t>
            </a:r>
            <a:r>
              <a:rPr lang="fr-BE" dirty="0" err="1"/>
              <a:t>Ratione</a:t>
            </a:r>
            <a:r>
              <a:rPr lang="fr-BE" dirty="0"/>
              <a:t> materiae?</a:t>
            </a:r>
          </a:p>
          <a:p>
            <a:pPr lvl="1"/>
            <a:r>
              <a:rPr lang="fr-BE" dirty="0"/>
              <a:t>s’agit-il d’une marchandise?</a:t>
            </a:r>
          </a:p>
          <a:p>
            <a:endParaRPr lang="fr-BE" dirty="0"/>
          </a:p>
          <a:p>
            <a:r>
              <a:rPr lang="fr-BE" dirty="0"/>
              <a:t>2. </a:t>
            </a:r>
            <a:r>
              <a:rPr lang="fr-BE" dirty="0" err="1"/>
              <a:t>Ratione</a:t>
            </a:r>
            <a:r>
              <a:rPr lang="fr-BE" dirty="0"/>
              <a:t> </a:t>
            </a:r>
            <a:r>
              <a:rPr lang="fr-BE" dirty="0" err="1"/>
              <a:t>loci</a:t>
            </a:r>
            <a:r>
              <a:rPr lang="fr-BE" dirty="0"/>
              <a:t>?</a:t>
            </a:r>
          </a:p>
          <a:p>
            <a:pPr lvl="1"/>
            <a:r>
              <a:rPr lang="fr-BE" dirty="0">
                <a:solidFill>
                  <a:srgbClr val="FF0000"/>
                </a:solidFill>
              </a:rPr>
              <a:t>la marchandise peut-elle circuler librement au travers du territoire du marché intérieur?</a:t>
            </a:r>
          </a:p>
          <a:p>
            <a:endParaRPr lang="fr-BE" dirty="0"/>
          </a:p>
          <a:p>
            <a:r>
              <a:rPr lang="fr-BE" dirty="0"/>
              <a:t>3. Peut-on invoquer le droit de l’Union européenne?</a:t>
            </a:r>
          </a:p>
          <a:p>
            <a:pPr lvl="1"/>
            <a:r>
              <a:rPr lang="fr-BE" dirty="0"/>
              <a:t>l’individu ou l’entreprise souhaitant s’appuyer sur la LCM bénéficie-t-il de l’invocation des droits subjectifs y reconnus?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100</a:t>
            </a:fld>
            <a:endParaRPr lang="nl-NL"/>
          </a:p>
        </p:txBody>
      </p:sp>
    </p:spTree>
    <p:extLst>
      <p:ext uri="{BB962C8B-B14F-4D97-AF65-F5344CB8AC3E}">
        <p14:creationId xmlns:p14="http://schemas.microsoft.com/office/powerpoint/2010/main" val="31547545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Ratione loci</a:t>
            </a:r>
          </a:p>
        </p:txBody>
      </p:sp>
      <p:sp>
        <p:nvSpPr>
          <p:cNvPr id="3" name="Content Placeholder 2"/>
          <p:cNvSpPr>
            <a:spLocks noGrp="1"/>
          </p:cNvSpPr>
          <p:nvPr>
            <p:ph idx="1"/>
          </p:nvPr>
        </p:nvSpPr>
        <p:spPr/>
        <p:txBody>
          <a:bodyPr/>
          <a:lstStyle/>
          <a:p>
            <a:pPr lvl="1"/>
            <a:r>
              <a:rPr lang="nl-NL" dirty="0"/>
              <a:t>Deux hypothèses</a:t>
            </a:r>
          </a:p>
          <a:p>
            <a:pPr lvl="2"/>
            <a:r>
              <a:rPr lang="nl-NL" dirty="0"/>
              <a:t>produit originaire d’un Etat membre de l’UE</a:t>
            </a:r>
          </a:p>
          <a:p>
            <a:pPr lvl="2"/>
            <a:r>
              <a:rPr lang="nl-NL" dirty="0" smtClean="0"/>
              <a:t>produit </a:t>
            </a:r>
            <a:r>
              <a:rPr lang="nl-NL" dirty="0"/>
              <a:t>originaire d’un pays </a:t>
            </a:r>
            <a:r>
              <a:rPr lang="nl-NL" dirty="0" smtClean="0"/>
              <a:t>tiers</a:t>
            </a:r>
            <a:endParaRPr lang="nl-NL" dirty="0"/>
          </a:p>
        </p:txBody>
      </p:sp>
      <p:pic>
        <p:nvPicPr>
          <p:cNvPr id="4" name="Picture 3"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221088"/>
            <a:ext cx="4104456" cy="2160240"/>
          </a:xfrm>
          <a:prstGeom prst="rect">
            <a:avLst/>
          </a:prstGeom>
          <a:noFill/>
          <a:ln>
            <a:noFill/>
          </a:ln>
        </p:spPr>
      </p:pic>
      <p:pic>
        <p:nvPicPr>
          <p:cNvPr id="5" name="Picture 4" descr="http://www.electrodepot.fr/media/catalog/product/cache/1/small_image/9df78eab33525d08d6e5fb8d27136e95/P945367.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3717032"/>
            <a:ext cx="3204356" cy="2808312"/>
          </a:xfrm>
          <a:prstGeom prst="rect">
            <a:avLst/>
          </a:prstGeom>
          <a:noFill/>
          <a:ln>
            <a:noFill/>
          </a:ln>
        </p:spPr>
      </p:pic>
      <p:sp>
        <p:nvSpPr>
          <p:cNvPr id="6" name="Slide Number Placeholder 5"/>
          <p:cNvSpPr>
            <a:spLocks noGrp="1"/>
          </p:cNvSpPr>
          <p:nvPr>
            <p:ph type="sldNum" sz="quarter" idx="12"/>
          </p:nvPr>
        </p:nvSpPr>
        <p:spPr/>
        <p:txBody>
          <a:bodyPr/>
          <a:lstStyle/>
          <a:p>
            <a:fld id="{8537CF77-B06C-4C05-BAFE-9A885870E448}" type="slidenum">
              <a:rPr lang="nl-NL" smtClean="0"/>
              <a:pPr/>
              <a:t>101</a:t>
            </a:fld>
            <a:endParaRPr lang="nl-NL"/>
          </a:p>
        </p:txBody>
      </p:sp>
    </p:spTree>
    <p:extLst>
      <p:ext uri="{BB962C8B-B14F-4D97-AF65-F5344CB8AC3E}">
        <p14:creationId xmlns:p14="http://schemas.microsoft.com/office/powerpoint/2010/main" val="157456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Hypothèse </a:t>
            </a:r>
            <a:r>
              <a:rPr lang="nl-NL" dirty="0" smtClean="0"/>
              <a:t>1</a:t>
            </a:r>
            <a:endParaRPr lang="nl-NL" dirty="0"/>
          </a:p>
        </p:txBody>
      </p:sp>
      <p:sp>
        <p:nvSpPr>
          <p:cNvPr id="3" name="Content Placeholder 2"/>
          <p:cNvSpPr>
            <a:spLocks noGrp="1"/>
          </p:cNvSpPr>
          <p:nvPr>
            <p:ph idx="1"/>
          </p:nvPr>
        </p:nvSpPr>
        <p:spPr/>
        <p:txBody>
          <a:bodyPr/>
          <a:lstStyle/>
          <a:p>
            <a:endParaRPr lang="nl-NL"/>
          </a:p>
        </p:txBody>
      </p:sp>
      <p:pic>
        <p:nvPicPr>
          <p:cNvPr id="5" name="Picture 4" descr="http://www.electrodepot.fr/media/catalog/product/cache/1/small_image/9df78eab33525d08d6e5fb8d27136e95/P945367.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478" y="1870077"/>
            <a:ext cx="4248472" cy="3888432"/>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102</a:t>
            </a:fld>
            <a:endParaRPr lang="nl-NL"/>
          </a:p>
        </p:txBody>
      </p:sp>
    </p:spTree>
    <p:extLst>
      <p:ext uri="{BB962C8B-B14F-4D97-AF65-F5344CB8AC3E}">
        <p14:creationId xmlns:p14="http://schemas.microsoft.com/office/powerpoint/2010/main" val="91324811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Hypothèse </a:t>
            </a:r>
            <a:r>
              <a:rPr lang="nl-NL" dirty="0" smtClean="0"/>
              <a:t>1</a:t>
            </a:r>
            <a:endParaRPr lang="nl-NL" dirty="0"/>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4438553" y="404106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3635896" y="52292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8" name="5-Point Star 17"/>
          <p:cNvSpPr/>
          <p:nvPr/>
        </p:nvSpPr>
        <p:spPr>
          <a:xfrm>
            <a:off x="2915816" y="4337484"/>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9" name="5-Point Star 18"/>
          <p:cNvSpPr/>
          <p:nvPr/>
        </p:nvSpPr>
        <p:spPr>
          <a:xfrm>
            <a:off x="3868049" y="2852936"/>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stCxn id="16" idx="2"/>
            <a:endCxn id="17" idx="0"/>
          </p:cNvCxnSpPr>
          <p:nvPr/>
        </p:nvCxnSpPr>
        <p:spPr>
          <a:xfrm flipH="1">
            <a:off x="3743908" y="4329099"/>
            <a:ext cx="735902" cy="90010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a:endCxn id="19" idx="2"/>
          </p:cNvCxnSpPr>
          <p:nvPr/>
        </p:nvCxnSpPr>
        <p:spPr>
          <a:xfrm flipV="1">
            <a:off x="3743908" y="3140967"/>
            <a:ext cx="165398" cy="2088233"/>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9" idx="2"/>
            <a:endCxn id="18" idx="4"/>
          </p:cNvCxnSpPr>
          <p:nvPr/>
        </p:nvCxnSpPr>
        <p:spPr>
          <a:xfrm flipH="1">
            <a:off x="3131840" y="3140967"/>
            <a:ext cx="777466" cy="1306535"/>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8537CF77-B06C-4C05-BAFE-9A885870E448}" type="slidenum">
              <a:rPr lang="nl-NL" smtClean="0"/>
              <a:pPr/>
              <a:t>103</a:t>
            </a:fld>
            <a:endParaRPr lang="nl-NL"/>
          </a:p>
        </p:txBody>
      </p:sp>
    </p:spTree>
    <p:extLst>
      <p:ext uri="{BB962C8B-B14F-4D97-AF65-F5344CB8AC3E}">
        <p14:creationId xmlns:p14="http://schemas.microsoft.com/office/powerpoint/2010/main" val="248343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Hypothèse </a:t>
            </a:r>
            <a:r>
              <a:rPr lang="nl-NL" dirty="0" smtClean="0"/>
              <a:t>1</a:t>
            </a:r>
            <a:endParaRPr lang="nl-NL" dirty="0"/>
          </a:p>
        </p:txBody>
      </p:sp>
      <p:sp>
        <p:nvSpPr>
          <p:cNvPr id="3" name="Content Placeholder 2"/>
          <p:cNvSpPr>
            <a:spLocks noGrp="1"/>
          </p:cNvSpPr>
          <p:nvPr>
            <p:ph idx="1"/>
          </p:nvPr>
        </p:nvSpPr>
        <p:spPr/>
        <p:txBody>
          <a:bodyPr>
            <a:normAutofit/>
          </a:bodyPr>
          <a:lstStyle/>
          <a:p>
            <a:r>
              <a:rPr lang="nl-NL" dirty="0" err="1"/>
              <a:t>critère</a:t>
            </a:r>
            <a:r>
              <a:rPr lang="nl-NL" dirty="0"/>
              <a:t> </a:t>
            </a:r>
            <a:r>
              <a:rPr lang="nl-NL" dirty="0" err="1"/>
              <a:t>d’origine</a:t>
            </a:r>
            <a:endParaRPr lang="nl-NL" dirty="0"/>
          </a:p>
          <a:p>
            <a:endParaRPr lang="nl-NL" dirty="0"/>
          </a:p>
          <a:p>
            <a:pPr marL="0" indent="0">
              <a:buNone/>
            </a:pPr>
            <a:r>
              <a:rPr lang="nl-NL" dirty="0"/>
              <a:t>	art. 29 TFUE </a:t>
            </a:r>
            <a:r>
              <a:rPr lang="nl-NL" i="1" dirty="0"/>
              <a:t>a contrario</a:t>
            </a:r>
            <a:endParaRPr lang="nl-NL" dirty="0"/>
          </a:p>
          <a:p>
            <a:pPr lvl="1"/>
            <a:endParaRPr lang="nl-NL" dirty="0"/>
          </a:p>
          <a:p>
            <a:pPr marL="0" indent="0">
              <a:buNone/>
            </a:pPr>
            <a:r>
              <a:rPr lang="fr-FR" dirty="0"/>
              <a:t>Si les marchandises sont </a:t>
            </a:r>
            <a:r>
              <a:rPr lang="fr-FR" dirty="0">
                <a:solidFill>
                  <a:srgbClr val="FF0000"/>
                </a:solidFill>
              </a:rPr>
              <a:t>entièrement obtenues  ou ont subi leur dernière transformation </a:t>
            </a:r>
            <a:r>
              <a:rPr lang="fr-FR" dirty="0"/>
              <a:t>substantielle dans un État membre, elles se trouvent automatiquement en libre pratique.</a:t>
            </a:r>
          </a:p>
          <a:p>
            <a:pPr marL="0" indent="0">
              <a:buNone/>
            </a:pPr>
            <a:endParaRPr lang="fr-FR" dirty="0"/>
          </a:p>
          <a:p>
            <a:pPr lvl="1"/>
            <a:endParaRPr lang="nl-NL" dirty="0"/>
          </a:p>
        </p:txBody>
      </p:sp>
      <p:pic>
        <p:nvPicPr>
          <p:cNvPr id="4" name="Picture 3" descr="http://www.electrodepot.fr/media/catalog/product/cache/1/small_image/9df78eab33525d08d6e5fb8d27136e95/P945367.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188640"/>
            <a:ext cx="2124236" cy="2016224"/>
          </a:xfrm>
          <a:prstGeom prst="rect">
            <a:avLst/>
          </a:prstGeom>
          <a:noFill/>
          <a:ln>
            <a:noFill/>
          </a:ln>
        </p:spPr>
      </p:pic>
      <p:sp>
        <p:nvSpPr>
          <p:cNvPr id="5" name="Slide Number Placeholder 4"/>
          <p:cNvSpPr>
            <a:spLocks noGrp="1"/>
          </p:cNvSpPr>
          <p:nvPr>
            <p:ph type="sldNum" sz="quarter" idx="12"/>
          </p:nvPr>
        </p:nvSpPr>
        <p:spPr/>
        <p:txBody>
          <a:bodyPr/>
          <a:lstStyle/>
          <a:p>
            <a:fld id="{8537CF77-B06C-4C05-BAFE-9A885870E448}" type="slidenum">
              <a:rPr lang="nl-NL" smtClean="0"/>
              <a:pPr/>
              <a:t>104</a:t>
            </a:fld>
            <a:endParaRPr lang="nl-NL"/>
          </a:p>
        </p:txBody>
      </p:sp>
    </p:spTree>
    <p:extLst>
      <p:ext uri="{BB962C8B-B14F-4D97-AF65-F5344CB8AC3E}">
        <p14:creationId xmlns:p14="http://schemas.microsoft.com/office/powerpoint/2010/main" val="424902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Hypothèse </a:t>
            </a:r>
            <a:r>
              <a:rPr lang="nl-NL" dirty="0" smtClean="0"/>
              <a:t>2</a:t>
            </a:r>
            <a:endParaRPr lang="nl-NL" dirty="0"/>
          </a:p>
        </p:txBody>
      </p:sp>
      <p:sp>
        <p:nvSpPr>
          <p:cNvPr id="3" name="Content Placeholder 2"/>
          <p:cNvSpPr>
            <a:spLocks noGrp="1"/>
          </p:cNvSpPr>
          <p:nvPr>
            <p:ph idx="1"/>
          </p:nvPr>
        </p:nvSpPr>
        <p:spPr/>
        <p:txBody>
          <a:bodyPr/>
          <a:lstStyle/>
          <a:p>
            <a:endParaRPr lang="nl-NL" dirty="0"/>
          </a:p>
        </p:txBody>
      </p:sp>
      <p:pic>
        <p:nvPicPr>
          <p:cNvPr id="5" name="Picture 4" descr="https://encrypted-tbn2.gstatic.com/images?q=tbn:ANd9GcSt-TGLsroz7Yz268_tr6OXbwrzTzKdyEwN7U7GMLtT5qBeMbYCoA">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2816"/>
            <a:ext cx="8064896" cy="4464496"/>
          </a:xfrm>
          <a:prstGeom prst="rect">
            <a:avLst/>
          </a:prstGeom>
          <a:noFill/>
          <a:ln>
            <a:noFill/>
          </a:ln>
        </p:spPr>
      </p:pic>
      <p:sp>
        <p:nvSpPr>
          <p:cNvPr id="6" name="5-Point Star 5"/>
          <p:cNvSpPr/>
          <p:nvPr/>
        </p:nvSpPr>
        <p:spPr>
          <a:xfrm>
            <a:off x="2555776" y="450912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5-Point Star 6"/>
          <p:cNvSpPr/>
          <p:nvPr/>
        </p:nvSpPr>
        <p:spPr>
          <a:xfrm>
            <a:off x="6948264" y="4850579"/>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8" name="5-Point Star 7"/>
          <p:cNvSpPr/>
          <p:nvPr/>
        </p:nvSpPr>
        <p:spPr>
          <a:xfrm>
            <a:off x="5796136" y="2924944"/>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9" name="5-Point Star 8"/>
          <p:cNvSpPr/>
          <p:nvPr/>
        </p:nvSpPr>
        <p:spPr>
          <a:xfrm>
            <a:off x="3707904" y="2834921"/>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1" name="Straight Arrow Connector 10"/>
          <p:cNvCxnSpPr>
            <a:stCxn id="6" idx="4"/>
            <a:endCxn id="7" idx="1"/>
          </p:cNvCxnSpPr>
          <p:nvPr/>
        </p:nvCxnSpPr>
        <p:spPr>
          <a:xfrm>
            <a:off x="2771800" y="4619138"/>
            <a:ext cx="4176464" cy="341459"/>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3"/>
          </p:cNvCxnSpPr>
          <p:nvPr/>
        </p:nvCxnSpPr>
        <p:spPr>
          <a:xfrm flipH="1" flipV="1">
            <a:off x="5970903" y="3212975"/>
            <a:ext cx="1085373" cy="1584177"/>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9" idx="4"/>
          </p:cNvCxnSpPr>
          <p:nvPr/>
        </p:nvCxnSpPr>
        <p:spPr>
          <a:xfrm flipH="1">
            <a:off x="3923928" y="2935224"/>
            <a:ext cx="1963808" cy="9715"/>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http://smallbiztrends.com/wp-content/uploads/2011/11/cosmetics.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2241" y="116632"/>
            <a:ext cx="2520280" cy="1530749"/>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105</a:t>
            </a:fld>
            <a:endParaRPr lang="nl-NL"/>
          </a:p>
        </p:txBody>
      </p:sp>
    </p:spTree>
    <p:extLst>
      <p:ext uri="{BB962C8B-B14F-4D97-AF65-F5344CB8AC3E}">
        <p14:creationId xmlns:p14="http://schemas.microsoft.com/office/powerpoint/2010/main" val="6295774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Hypothèse </a:t>
            </a:r>
            <a:r>
              <a:rPr lang="nl-NL" dirty="0" smtClean="0"/>
              <a:t>2</a:t>
            </a:r>
            <a:endParaRPr lang="nl-NL" dirty="0"/>
          </a:p>
        </p:txBody>
      </p:sp>
      <p:sp>
        <p:nvSpPr>
          <p:cNvPr id="3" name="Content Placeholder 2"/>
          <p:cNvSpPr>
            <a:spLocks noGrp="1"/>
          </p:cNvSpPr>
          <p:nvPr>
            <p:ph idx="1"/>
          </p:nvPr>
        </p:nvSpPr>
        <p:spPr/>
        <p:txBody>
          <a:bodyPr/>
          <a:lstStyle/>
          <a:p>
            <a:r>
              <a:rPr lang="nl-NL" dirty="0" err="1"/>
              <a:t>Produit</a:t>
            </a:r>
            <a:r>
              <a:rPr lang="nl-NL" dirty="0"/>
              <a:t> </a:t>
            </a:r>
            <a:r>
              <a:rPr lang="nl-NL" dirty="0" err="1"/>
              <a:t>doit</a:t>
            </a:r>
            <a:r>
              <a:rPr lang="nl-NL" dirty="0"/>
              <a:t> </a:t>
            </a:r>
            <a:r>
              <a:rPr lang="nl-NL" dirty="0" err="1"/>
              <a:t>être</a:t>
            </a:r>
            <a:r>
              <a:rPr lang="nl-NL" dirty="0"/>
              <a:t> en </a:t>
            </a:r>
            <a:r>
              <a:rPr lang="nl-NL" i="1" dirty="0"/>
              <a:t>libre </a:t>
            </a:r>
            <a:r>
              <a:rPr lang="nl-NL" i="1" dirty="0" err="1"/>
              <a:t>pratique</a:t>
            </a:r>
            <a:endParaRPr lang="nl-NL" i="1" dirty="0"/>
          </a:p>
          <a:p>
            <a:pPr lvl="1"/>
            <a:r>
              <a:rPr lang="nl-NL" dirty="0"/>
              <a:t>art. 29 TFUE</a:t>
            </a:r>
          </a:p>
          <a:p>
            <a:pPr lvl="1"/>
            <a:r>
              <a:rPr lang="fr-FR" dirty="0"/>
              <a:t>les produits en provenance de pays tiers</a:t>
            </a:r>
          </a:p>
          <a:p>
            <a:pPr lvl="1"/>
            <a:r>
              <a:rPr lang="fr-FR" dirty="0"/>
              <a:t>pour lesquels les formalités d'importation ont été accomplies</a:t>
            </a:r>
          </a:p>
          <a:p>
            <a:pPr lvl="1"/>
            <a:r>
              <a:rPr lang="fr-FR" dirty="0"/>
              <a:t>les droits de douane et taxes d'effet équivalent exigibles ont été perçus dans un État membre</a:t>
            </a:r>
          </a:p>
          <a:p>
            <a:pPr lvl="1"/>
            <a:r>
              <a:rPr lang="fr-FR" dirty="0"/>
              <a:t>qui n'ont pas bénéficié d'une ristourne totale ou partielle de ces droits et taxes</a:t>
            </a:r>
            <a:endParaRPr lang="nl-NL" dirty="0"/>
          </a:p>
        </p:txBody>
      </p:sp>
      <p:pic>
        <p:nvPicPr>
          <p:cNvPr id="4" name="Picture 3"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1" y="116632"/>
            <a:ext cx="2520280" cy="1530749"/>
          </a:xfrm>
          <a:prstGeom prst="rect">
            <a:avLst/>
          </a:prstGeom>
          <a:noFill/>
          <a:ln>
            <a:noFill/>
          </a:ln>
        </p:spPr>
      </p:pic>
      <p:sp>
        <p:nvSpPr>
          <p:cNvPr id="5" name="Slide Number Placeholder 4"/>
          <p:cNvSpPr>
            <a:spLocks noGrp="1"/>
          </p:cNvSpPr>
          <p:nvPr>
            <p:ph type="sldNum" sz="quarter" idx="12"/>
          </p:nvPr>
        </p:nvSpPr>
        <p:spPr/>
        <p:txBody>
          <a:bodyPr/>
          <a:lstStyle/>
          <a:p>
            <a:fld id="{8537CF77-B06C-4C05-BAFE-9A885870E448}" type="slidenum">
              <a:rPr lang="nl-NL" smtClean="0"/>
              <a:pPr/>
              <a:t>106</a:t>
            </a:fld>
            <a:endParaRPr lang="nl-NL"/>
          </a:p>
        </p:txBody>
      </p:sp>
    </p:spTree>
    <p:extLst>
      <p:ext uri="{BB962C8B-B14F-4D97-AF65-F5344CB8AC3E}">
        <p14:creationId xmlns:p14="http://schemas.microsoft.com/office/powerpoint/2010/main" val="29720975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Hypothèse </a:t>
            </a:r>
            <a:r>
              <a:rPr lang="nl-NL" dirty="0" smtClean="0"/>
              <a:t>2</a:t>
            </a:r>
            <a:endParaRPr lang="nl-NL" dirty="0"/>
          </a:p>
        </p:txBody>
      </p:sp>
      <p:sp>
        <p:nvSpPr>
          <p:cNvPr id="3" name="Content Placeholder 2"/>
          <p:cNvSpPr>
            <a:spLocks noGrp="1"/>
          </p:cNvSpPr>
          <p:nvPr>
            <p:ph idx="1"/>
          </p:nvPr>
        </p:nvSpPr>
        <p:spPr/>
        <p:txBody>
          <a:bodyPr/>
          <a:lstStyle/>
          <a:p>
            <a:endParaRPr lang="nl-NL" dirty="0"/>
          </a:p>
          <a:p>
            <a:r>
              <a:rPr lang="nl-NL" dirty="0" err="1"/>
              <a:t>transformation</a:t>
            </a:r>
            <a:r>
              <a:rPr lang="nl-NL" dirty="0"/>
              <a:t> </a:t>
            </a:r>
            <a:r>
              <a:rPr lang="nl-NL" dirty="0" err="1"/>
              <a:t>ou</a:t>
            </a:r>
            <a:r>
              <a:rPr lang="nl-NL" dirty="0"/>
              <a:t> </a:t>
            </a:r>
            <a:r>
              <a:rPr lang="nl-NL" dirty="0" err="1"/>
              <a:t>ouvraison</a:t>
            </a:r>
            <a:r>
              <a:rPr lang="nl-NL" dirty="0"/>
              <a:t> </a:t>
            </a:r>
            <a:r>
              <a:rPr lang="nl-NL" dirty="0" err="1"/>
              <a:t>substantielle</a:t>
            </a:r>
            <a:r>
              <a:rPr lang="nl-NL" dirty="0"/>
              <a:t>?</a:t>
            </a:r>
          </a:p>
          <a:p>
            <a:pPr lvl="1"/>
            <a:r>
              <a:rPr lang="fr-FR" dirty="0"/>
              <a:t>CJUE, </a:t>
            </a:r>
            <a:r>
              <a:rPr lang="fr-FR" i="1" dirty="0" err="1"/>
              <a:t>Heko</a:t>
            </a:r>
            <a:r>
              <a:rPr lang="fr-FR" dirty="0"/>
              <a:t>, C-260/08, § 28</a:t>
            </a:r>
          </a:p>
          <a:p>
            <a:pPr lvl="1"/>
            <a:r>
              <a:rPr lang="fr-FR" dirty="0"/>
              <a:t>le produit qui en résulte présente </a:t>
            </a:r>
            <a:r>
              <a:rPr lang="fr-FR" dirty="0">
                <a:solidFill>
                  <a:srgbClr val="FF0000"/>
                </a:solidFill>
              </a:rPr>
              <a:t>des propriétés et une composition spécifiques propres</a:t>
            </a:r>
          </a:p>
          <a:p>
            <a:pPr lvl="1"/>
            <a:r>
              <a:rPr lang="fr-FR" dirty="0"/>
              <a:t>qu’il ne possédait pas avant cette transformation ou ouvraison</a:t>
            </a:r>
            <a:endParaRPr lang="nl-NL" dirty="0"/>
          </a:p>
          <a:p>
            <a:pPr lvl="1"/>
            <a:endParaRPr lang="nl-NL" dirty="0"/>
          </a:p>
        </p:txBody>
      </p:sp>
      <p:pic>
        <p:nvPicPr>
          <p:cNvPr id="4" name="Picture 3"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1" y="116632"/>
            <a:ext cx="2520280" cy="1530749"/>
          </a:xfrm>
          <a:prstGeom prst="rect">
            <a:avLst/>
          </a:prstGeom>
          <a:noFill/>
          <a:ln>
            <a:noFill/>
          </a:ln>
        </p:spPr>
      </p:pic>
      <p:sp>
        <p:nvSpPr>
          <p:cNvPr id="5" name="Slide Number Placeholder 4"/>
          <p:cNvSpPr>
            <a:spLocks noGrp="1"/>
          </p:cNvSpPr>
          <p:nvPr>
            <p:ph type="sldNum" sz="quarter" idx="12"/>
          </p:nvPr>
        </p:nvSpPr>
        <p:spPr/>
        <p:txBody>
          <a:bodyPr/>
          <a:lstStyle/>
          <a:p>
            <a:fld id="{8537CF77-B06C-4C05-BAFE-9A885870E448}" type="slidenum">
              <a:rPr lang="nl-NL" smtClean="0"/>
              <a:pPr/>
              <a:t>107</a:t>
            </a:fld>
            <a:endParaRPr lang="nl-NL"/>
          </a:p>
        </p:txBody>
      </p:sp>
    </p:spTree>
    <p:extLst>
      <p:ext uri="{BB962C8B-B14F-4D97-AF65-F5344CB8AC3E}">
        <p14:creationId xmlns:p14="http://schemas.microsoft.com/office/powerpoint/2010/main" val="34316944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Synthèse intermédiaire</a:t>
            </a:r>
            <a:endParaRPr lang="en-GB" dirty="0"/>
          </a:p>
        </p:txBody>
      </p:sp>
      <p:sp>
        <p:nvSpPr>
          <p:cNvPr id="3" name="Content Placeholder 2"/>
          <p:cNvSpPr>
            <a:spLocks noGrp="1"/>
          </p:cNvSpPr>
          <p:nvPr>
            <p:ph idx="1"/>
          </p:nvPr>
        </p:nvSpPr>
        <p:spPr/>
        <p:txBody>
          <a:bodyPr/>
          <a:lstStyle/>
          <a:p>
            <a:pPr marL="0" indent="0">
              <a:buNone/>
            </a:pPr>
            <a:endParaRPr lang="fr-BE" dirty="0" smtClean="0"/>
          </a:p>
          <a:p>
            <a:pPr marL="0" indent="0" algn="ctr">
              <a:buNone/>
            </a:pPr>
            <a:r>
              <a:rPr lang="fr-BE" dirty="0" smtClean="0"/>
              <a:t>Uniquement des produits en libre pratique relèvent du champ d’application de la LCM!!</a:t>
            </a:r>
            <a:endParaRPr lang="en-GB" dirty="0"/>
          </a:p>
        </p:txBody>
      </p:sp>
      <p:sp>
        <p:nvSpPr>
          <p:cNvPr id="4" name="Cloud Callout 3"/>
          <p:cNvSpPr/>
          <p:nvPr/>
        </p:nvSpPr>
        <p:spPr>
          <a:xfrm>
            <a:off x="1475656" y="4109939"/>
            <a:ext cx="6624736" cy="20162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i="1" dirty="0" smtClean="0"/>
              <a:t>+ mouvement interétatique</a:t>
            </a:r>
            <a:endParaRPr lang="en-GB" sz="2800" i="1"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108</a:t>
            </a:fld>
            <a:endParaRPr lang="nl-NL"/>
          </a:p>
        </p:txBody>
      </p:sp>
    </p:spTree>
    <p:extLst>
      <p:ext uri="{BB962C8B-B14F-4D97-AF65-F5344CB8AC3E}">
        <p14:creationId xmlns:p14="http://schemas.microsoft.com/office/powerpoint/2010/main" val="28472003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smtClean="0"/>
              <a:t>Ratione</a:t>
            </a:r>
            <a:r>
              <a:rPr lang="fr-BE" dirty="0" smtClean="0"/>
              <a:t> </a:t>
            </a:r>
            <a:r>
              <a:rPr lang="fr-BE" dirty="0" err="1" smtClean="0"/>
              <a:t>loci</a:t>
            </a:r>
            <a:endParaRPr lang="en-GB" dirty="0"/>
          </a:p>
        </p:txBody>
      </p:sp>
      <p:sp>
        <p:nvSpPr>
          <p:cNvPr id="3" name="Content Placeholder 2"/>
          <p:cNvSpPr>
            <a:spLocks noGrp="1"/>
          </p:cNvSpPr>
          <p:nvPr>
            <p:ph idx="1"/>
          </p:nvPr>
        </p:nvSpPr>
        <p:spPr/>
        <p:txBody>
          <a:bodyPr>
            <a:normAutofit/>
          </a:bodyPr>
          <a:lstStyle/>
          <a:p>
            <a:r>
              <a:rPr lang="fr-BE" dirty="0" smtClean="0"/>
              <a:t>Mouvement transfrontalier = condition préalable</a:t>
            </a:r>
          </a:p>
          <a:p>
            <a:endParaRPr lang="fr-BE" dirty="0" smtClean="0"/>
          </a:p>
          <a:p>
            <a:r>
              <a:rPr lang="fr-BE" dirty="0" smtClean="0"/>
              <a:t>Sont exclues des situations </a:t>
            </a:r>
            <a:r>
              <a:rPr lang="fr-BE" dirty="0"/>
              <a:t>purement internes</a:t>
            </a:r>
          </a:p>
          <a:p>
            <a:pPr lvl="1"/>
            <a:r>
              <a:rPr lang="fr-BE" dirty="0" smtClean="0"/>
              <a:t>obstacles fiscaux &lt;-&gt; obstacles techniques ou physiques (</a:t>
            </a:r>
            <a:r>
              <a:rPr lang="fr-BE" i="1" dirty="0" smtClean="0"/>
              <a:t>infra</a:t>
            </a:r>
            <a:r>
              <a:rPr lang="fr-BE" dirty="0" smtClean="0"/>
              <a:t>)</a:t>
            </a:r>
          </a:p>
          <a:p>
            <a:pPr lvl="1"/>
            <a:r>
              <a:rPr lang="fr-BE" dirty="0" smtClean="0"/>
              <a:t>CJUE</a:t>
            </a:r>
            <a:r>
              <a:rPr lang="fr-BE" dirty="0"/>
              <a:t>, </a:t>
            </a:r>
            <a:r>
              <a:rPr lang="fr-BE" dirty="0" err="1"/>
              <a:t>aff.</a:t>
            </a:r>
            <a:r>
              <a:rPr lang="fr-BE" dirty="0"/>
              <a:t> 229/83, </a:t>
            </a:r>
            <a:r>
              <a:rPr lang="fr-BE" i="1" dirty="0"/>
              <a:t>Leclerc</a:t>
            </a:r>
          </a:p>
          <a:p>
            <a:pPr lvl="2"/>
            <a:r>
              <a:rPr lang="fr-BE" dirty="0"/>
              <a:t>prix fixe du </a:t>
            </a:r>
            <a:r>
              <a:rPr lang="fr-BE" dirty="0" smtClean="0"/>
              <a:t>livre</a:t>
            </a:r>
            <a:endParaRPr lang="fr-BE" dirty="0"/>
          </a:p>
          <a:p>
            <a:pPr lvl="1"/>
            <a:r>
              <a:rPr lang="fr-BE" dirty="0"/>
              <a:t>r</a:t>
            </a:r>
            <a:r>
              <a:rPr lang="fr-BE" dirty="0" smtClean="0"/>
              <a:t>isques </a:t>
            </a:r>
            <a:r>
              <a:rPr lang="fr-BE" dirty="0"/>
              <a:t>potentiels? – « discriminations à rebours »</a:t>
            </a:r>
          </a:p>
        </p:txBody>
      </p:sp>
      <p:sp>
        <p:nvSpPr>
          <p:cNvPr id="4" name="Slide Number Placeholder 3"/>
          <p:cNvSpPr>
            <a:spLocks noGrp="1"/>
          </p:cNvSpPr>
          <p:nvPr>
            <p:ph type="sldNum" sz="quarter" idx="12"/>
          </p:nvPr>
        </p:nvSpPr>
        <p:spPr/>
        <p:txBody>
          <a:bodyPr/>
          <a:lstStyle/>
          <a:p>
            <a:fld id="{D9061D89-B14A-487E-9210-A6BBBD725484}" type="slidenum">
              <a:rPr lang="nl-NL" smtClean="0"/>
              <a:pPr/>
              <a:t>109</a:t>
            </a:fld>
            <a:endParaRPr lang="nl-NL"/>
          </a:p>
        </p:txBody>
      </p:sp>
    </p:spTree>
    <p:extLst>
      <p:ext uri="{BB962C8B-B14F-4D97-AF65-F5344CB8AC3E}">
        <p14:creationId xmlns:p14="http://schemas.microsoft.com/office/powerpoint/2010/main" val="1652840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Infos</a:t>
            </a:r>
            <a:r>
              <a:rPr lang="nl-NL" dirty="0"/>
              <a:t> </a:t>
            </a:r>
            <a:r>
              <a:rPr lang="nl-NL" dirty="0" err="1"/>
              <a:t>pratiques</a:t>
            </a:r>
            <a:endParaRPr lang="nl-NL" dirty="0"/>
          </a:p>
        </p:txBody>
      </p:sp>
      <p:sp>
        <p:nvSpPr>
          <p:cNvPr id="3" name="Content Placeholder 2"/>
          <p:cNvSpPr>
            <a:spLocks noGrp="1"/>
          </p:cNvSpPr>
          <p:nvPr>
            <p:ph idx="1"/>
          </p:nvPr>
        </p:nvSpPr>
        <p:spPr/>
        <p:txBody>
          <a:bodyPr>
            <a:normAutofit fontScale="92500" lnSpcReduction="20000"/>
          </a:bodyPr>
          <a:lstStyle/>
          <a:p>
            <a:r>
              <a:rPr lang="nl-NL" dirty="0"/>
              <a:t>Séances théoriques (</a:t>
            </a:r>
            <a:r>
              <a:rPr lang="nl-NL" dirty="0" smtClean="0"/>
              <a:t>20 séances)</a:t>
            </a:r>
            <a:endParaRPr lang="nl-NL" dirty="0"/>
          </a:p>
          <a:p>
            <a:pPr lvl="1"/>
            <a:r>
              <a:rPr lang="nl-NL" dirty="0" smtClean="0"/>
              <a:t>mardi 14h00 – 16h00 (204, B4)</a:t>
            </a:r>
          </a:p>
          <a:p>
            <a:pPr lvl="2"/>
            <a:r>
              <a:rPr lang="nl-NL" dirty="0" smtClean="0"/>
              <a:t>pas de cours le 5/3 – Carnaval</a:t>
            </a:r>
          </a:p>
          <a:p>
            <a:pPr lvl="2"/>
            <a:r>
              <a:rPr lang="nl-NL" dirty="0"/>
              <a:t>d</a:t>
            </a:r>
            <a:r>
              <a:rPr lang="nl-NL" dirty="0" smtClean="0"/>
              <a:t>ernier cours théorique: 2/4 – avant les vacances de printemps!!</a:t>
            </a:r>
          </a:p>
          <a:p>
            <a:pPr lvl="2"/>
            <a:r>
              <a:rPr lang="nl-NL" dirty="0" smtClean="0"/>
              <a:t>permanences 23/4 (B33, 2ème étage, I.E.J.E.)</a:t>
            </a:r>
          </a:p>
          <a:p>
            <a:pPr lvl="1"/>
            <a:endParaRPr lang="nl-NL" dirty="0"/>
          </a:p>
          <a:p>
            <a:pPr lvl="1"/>
            <a:r>
              <a:rPr lang="nl-NL" dirty="0" smtClean="0"/>
              <a:t>jeudi 14h00-16h00 (Salle Lejeune, Opéra, centre-ville)</a:t>
            </a:r>
          </a:p>
          <a:p>
            <a:pPr lvl="2"/>
            <a:r>
              <a:rPr lang="nl-NL" b="1" dirty="0" smtClean="0"/>
              <a:t>4/4: Séance de cas pratiques</a:t>
            </a:r>
          </a:p>
          <a:p>
            <a:pPr lvl="2"/>
            <a:r>
              <a:rPr lang="nl-NL" dirty="0"/>
              <a:t>permanences </a:t>
            </a:r>
            <a:r>
              <a:rPr lang="nl-NL" dirty="0" smtClean="0"/>
              <a:t>25/4 </a:t>
            </a:r>
            <a:r>
              <a:rPr lang="nl-NL" dirty="0"/>
              <a:t>(B33, 2ème étage, I.E.J.E</a:t>
            </a:r>
            <a:r>
              <a:rPr lang="nl-NL" dirty="0" smtClean="0"/>
              <a:t>.)</a:t>
            </a:r>
            <a:endParaRPr lang="nl-NL" b="1" dirty="0" smtClean="0"/>
          </a:p>
          <a:p>
            <a:pPr lvl="1"/>
            <a:endParaRPr lang="nl-NL" dirty="0"/>
          </a:p>
          <a:p>
            <a:pPr lvl="1"/>
            <a:r>
              <a:rPr lang="nl-NL" dirty="0" smtClean="0"/>
              <a:t>vendredi 10h00-12h00 (204, B4)</a:t>
            </a:r>
            <a:endParaRPr lang="nl-NL" dirty="0"/>
          </a:p>
          <a:p>
            <a:pPr lvl="2"/>
            <a:r>
              <a:rPr lang="nl-NL" dirty="0"/>
              <a:t>c</a:t>
            </a:r>
            <a:r>
              <a:rPr lang="nl-NL" dirty="0" smtClean="0"/>
              <a:t>ours théorique 8/2, 8/3, 15/3, 29/3</a:t>
            </a:r>
          </a:p>
          <a:p>
            <a:pPr lvl="2"/>
            <a:r>
              <a:rPr lang="nl-NL" dirty="0"/>
              <a:t>s</a:t>
            </a:r>
            <a:r>
              <a:rPr lang="nl-NL" dirty="0" smtClean="0"/>
              <a:t>éances de cas pratiques (15/2, 22/2, 1/3, 23/3, 26/4 et 3/5) + permanences</a:t>
            </a:r>
            <a:endParaRPr lang="nl-NL" dirty="0"/>
          </a:p>
          <a:p>
            <a:pPr lvl="1"/>
            <a:endParaRPr lang="nl-NL"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11</a:t>
            </a:fld>
            <a:endParaRPr lang="nl-NL"/>
          </a:p>
        </p:txBody>
      </p:sp>
    </p:spTree>
    <p:extLst>
      <p:ext uri="{BB962C8B-B14F-4D97-AF65-F5344CB8AC3E}">
        <p14:creationId xmlns:p14="http://schemas.microsoft.com/office/powerpoint/2010/main" val="32967542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Trois questions</a:t>
            </a:r>
            <a:endParaRPr lang="en-GB" dirty="0"/>
          </a:p>
        </p:txBody>
      </p:sp>
      <p:sp>
        <p:nvSpPr>
          <p:cNvPr id="3" name="Content Placeholder 2"/>
          <p:cNvSpPr>
            <a:spLocks noGrp="1"/>
          </p:cNvSpPr>
          <p:nvPr>
            <p:ph idx="1"/>
          </p:nvPr>
        </p:nvSpPr>
        <p:spPr/>
        <p:txBody>
          <a:bodyPr>
            <a:normAutofit fontScale="92500"/>
          </a:bodyPr>
          <a:lstStyle/>
          <a:p>
            <a:r>
              <a:rPr lang="fr-BE" dirty="0"/>
              <a:t>1. </a:t>
            </a:r>
            <a:r>
              <a:rPr lang="fr-BE" dirty="0" err="1"/>
              <a:t>Ratione</a:t>
            </a:r>
            <a:r>
              <a:rPr lang="fr-BE" dirty="0"/>
              <a:t> materiae?</a:t>
            </a:r>
          </a:p>
          <a:p>
            <a:pPr lvl="1"/>
            <a:r>
              <a:rPr lang="fr-BE" dirty="0"/>
              <a:t>s’agit-il d’une marchandise?</a:t>
            </a:r>
          </a:p>
          <a:p>
            <a:endParaRPr lang="fr-BE" dirty="0"/>
          </a:p>
          <a:p>
            <a:r>
              <a:rPr lang="fr-BE" dirty="0"/>
              <a:t>2. </a:t>
            </a:r>
            <a:r>
              <a:rPr lang="fr-BE" dirty="0" err="1"/>
              <a:t>Ratione</a:t>
            </a:r>
            <a:r>
              <a:rPr lang="fr-BE" dirty="0"/>
              <a:t> </a:t>
            </a:r>
            <a:r>
              <a:rPr lang="fr-BE" dirty="0" err="1"/>
              <a:t>loci</a:t>
            </a:r>
            <a:r>
              <a:rPr lang="fr-BE" dirty="0"/>
              <a:t>?</a:t>
            </a:r>
          </a:p>
          <a:p>
            <a:pPr lvl="1"/>
            <a:r>
              <a:rPr lang="fr-BE" dirty="0"/>
              <a:t>la marchandise peut-elle circuler librement au travers du territoire du marché intérieur?</a:t>
            </a:r>
          </a:p>
          <a:p>
            <a:endParaRPr lang="fr-BE" dirty="0"/>
          </a:p>
          <a:p>
            <a:r>
              <a:rPr lang="fr-BE" dirty="0"/>
              <a:t>3. Peut-on invoquer le droit de l’Union européenne?</a:t>
            </a:r>
          </a:p>
          <a:p>
            <a:pPr lvl="1"/>
            <a:r>
              <a:rPr lang="fr-BE" dirty="0">
                <a:solidFill>
                  <a:srgbClr val="FF0000"/>
                </a:solidFill>
              </a:rPr>
              <a:t>l’individu ou l’entreprise souhaitant s’appuyer sur la LCM bénéficie-t-il de l’invocation des droits subjectifs y reconnus?</a:t>
            </a:r>
            <a:endParaRPr lang="en-GB"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110</a:t>
            </a:fld>
            <a:endParaRPr lang="nl-NL"/>
          </a:p>
        </p:txBody>
      </p:sp>
    </p:spTree>
    <p:extLst>
      <p:ext uri="{BB962C8B-B14F-4D97-AF65-F5344CB8AC3E}">
        <p14:creationId xmlns:p14="http://schemas.microsoft.com/office/powerpoint/2010/main" val="35512977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Bénéficiaires LCM</a:t>
            </a:r>
            <a:endParaRPr lang="en-GB" dirty="0"/>
          </a:p>
        </p:txBody>
      </p:sp>
      <p:sp>
        <p:nvSpPr>
          <p:cNvPr id="3" name="Content Placeholder 2"/>
          <p:cNvSpPr>
            <a:spLocks noGrp="1"/>
          </p:cNvSpPr>
          <p:nvPr>
            <p:ph idx="1"/>
          </p:nvPr>
        </p:nvSpPr>
        <p:spPr/>
        <p:txBody>
          <a:bodyPr>
            <a:normAutofit fontScale="92500" lnSpcReduction="10000"/>
          </a:bodyPr>
          <a:lstStyle/>
          <a:p>
            <a:r>
              <a:rPr lang="fr-BE" dirty="0"/>
              <a:t>Effet direct vertical</a:t>
            </a:r>
          </a:p>
          <a:p>
            <a:pPr lvl="1"/>
            <a:r>
              <a:rPr lang="fr-BE" dirty="0"/>
              <a:t>« toute autorité publique »</a:t>
            </a:r>
          </a:p>
          <a:p>
            <a:pPr lvl="2"/>
            <a:r>
              <a:rPr lang="fr-BE" dirty="0"/>
              <a:t>administration gouvernementale</a:t>
            </a:r>
          </a:p>
          <a:p>
            <a:pPr lvl="2"/>
            <a:r>
              <a:rPr lang="fr-BE" dirty="0"/>
              <a:t>la SNCB?</a:t>
            </a:r>
          </a:p>
          <a:p>
            <a:pPr lvl="2"/>
            <a:r>
              <a:rPr lang="fr-BE" dirty="0"/>
              <a:t>hôpital public?</a:t>
            </a:r>
          </a:p>
          <a:p>
            <a:pPr lvl="2"/>
            <a:r>
              <a:rPr lang="fr-BE" dirty="0"/>
              <a:t>Université de Liège?</a:t>
            </a:r>
            <a:endParaRPr lang="en-GB" dirty="0"/>
          </a:p>
          <a:p>
            <a:r>
              <a:rPr lang="fr-BE" dirty="0"/>
              <a:t>Effet direct « horizontal »?</a:t>
            </a:r>
          </a:p>
          <a:p>
            <a:pPr lvl="1"/>
            <a:r>
              <a:rPr lang="fr-BE" dirty="0"/>
              <a:t>pas d’effet direct purement horizontal!</a:t>
            </a:r>
          </a:p>
          <a:p>
            <a:pPr lvl="1"/>
            <a:r>
              <a:rPr lang="fr-BE" dirty="0"/>
              <a:t>effet accidentel – CJUE, C-265/95, Commission / France</a:t>
            </a:r>
          </a:p>
          <a:p>
            <a:pPr lvl="1"/>
            <a:r>
              <a:rPr lang="fr-BE" dirty="0"/>
              <a:t>associations privées disposant de pouvoirs réglementaires – CJUE, C-171/11, Fra.bo</a:t>
            </a:r>
          </a:p>
          <a:p>
            <a:pPr lvl="1"/>
            <a:r>
              <a:rPr lang="fr-BE" dirty="0"/>
              <a:t>Instruments de droit dérivé – blocage </a:t>
            </a:r>
            <a:r>
              <a:rPr lang="fr-BE" dirty="0" smtClean="0"/>
              <a:t>géographique </a:t>
            </a:r>
            <a:r>
              <a:rPr lang="fr-BE" dirty="0" err="1" smtClean="0"/>
              <a:t>Règl</a:t>
            </a:r>
            <a:r>
              <a:rPr lang="fr-BE" dirty="0" smtClean="0"/>
              <a:t>. 2018/302</a:t>
            </a:r>
            <a:endParaRPr lang="fr-BE" dirty="0"/>
          </a:p>
        </p:txBody>
      </p:sp>
      <p:pic>
        <p:nvPicPr>
          <p:cNvPr id="4" name="Picture 3" descr="https://encrypted-tbn3.gstatic.com/images?q=tbn:ANd9GcQBQRr4WRBbM3lgQIrlsnkI7DPneHVyL7oFNlTNqi8q7JFru_sa">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5347" y="2758564"/>
            <a:ext cx="2119496" cy="124273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111</a:t>
            </a:fld>
            <a:endParaRPr lang="nl-NL"/>
          </a:p>
        </p:txBody>
      </p:sp>
    </p:spTree>
    <p:extLst>
      <p:ext uri="{BB962C8B-B14F-4D97-AF65-F5344CB8AC3E}">
        <p14:creationId xmlns:p14="http://schemas.microsoft.com/office/powerpoint/2010/main" val="28116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Trois questions</a:t>
            </a:r>
            <a:endParaRPr lang="en-GB" dirty="0"/>
          </a:p>
        </p:txBody>
      </p:sp>
      <p:sp>
        <p:nvSpPr>
          <p:cNvPr id="3" name="Content Placeholder 2"/>
          <p:cNvSpPr>
            <a:spLocks noGrp="1"/>
          </p:cNvSpPr>
          <p:nvPr>
            <p:ph idx="1"/>
          </p:nvPr>
        </p:nvSpPr>
        <p:spPr/>
        <p:txBody>
          <a:bodyPr>
            <a:normAutofit fontScale="92500"/>
          </a:bodyPr>
          <a:lstStyle/>
          <a:p>
            <a:r>
              <a:rPr lang="fr-BE" dirty="0"/>
              <a:t>1. </a:t>
            </a:r>
            <a:r>
              <a:rPr lang="fr-BE" dirty="0" err="1"/>
              <a:t>Ratione</a:t>
            </a:r>
            <a:r>
              <a:rPr lang="fr-BE" dirty="0"/>
              <a:t> materiae?</a:t>
            </a:r>
          </a:p>
          <a:p>
            <a:pPr lvl="1"/>
            <a:r>
              <a:rPr lang="fr-BE" dirty="0"/>
              <a:t>s’agit-il d’une marchandise?</a:t>
            </a:r>
          </a:p>
          <a:p>
            <a:endParaRPr lang="fr-BE" dirty="0"/>
          </a:p>
          <a:p>
            <a:r>
              <a:rPr lang="fr-BE" dirty="0"/>
              <a:t>2. </a:t>
            </a:r>
            <a:r>
              <a:rPr lang="fr-BE" dirty="0" err="1"/>
              <a:t>Ratione</a:t>
            </a:r>
            <a:r>
              <a:rPr lang="fr-BE" dirty="0"/>
              <a:t> </a:t>
            </a:r>
            <a:r>
              <a:rPr lang="fr-BE" dirty="0" err="1"/>
              <a:t>loci</a:t>
            </a:r>
            <a:r>
              <a:rPr lang="fr-BE" dirty="0"/>
              <a:t>?</a:t>
            </a:r>
          </a:p>
          <a:p>
            <a:pPr lvl="1"/>
            <a:r>
              <a:rPr lang="fr-BE" dirty="0"/>
              <a:t>la marchandise peut-elle circuler librement au travers du territoire du marché intérieur?</a:t>
            </a:r>
          </a:p>
          <a:p>
            <a:endParaRPr lang="fr-BE" dirty="0"/>
          </a:p>
          <a:p>
            <a:r>
              <a:rPr lang="fr-BE" dirty="0"/>
              <a:t>3. Peut-on invoquer le droit de l’Union européenne?</a:t>
            </a:r>
          </a:p>
          <a:p>
            <a:pPr lvl="1"/>
            <a:r>
              <a:rPr lang="fr-BE" dirty="0"/>
              <a:t>l’individu ou l’entreprise souhaitant s’appuyer sur la LCM bénéficie-t-il de l’invocation des droits subjectifs y reconnus?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112</a:t>
            </a:fld>
            <a:endParaRPr lang="nl-NL"/>
          </a:p>
        </p:txBody>
      </p:sp>
    </p:spTree>
    <p:extLst>
      <p:ext uri="{BB962C8B-B14F-4D97-AF65-F5344CB8AC3E}">
        <p14:creationId xmlns:p14="http://schemas.microsoft.com/office/powerpoint/2010/main" val="21030074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28650" y="145216"/>
            <a:ext cx="7886700" cy="1325563"/>
          </a:xfrm>
        </p:spPr>
        <p:txBody>
          <a:bodyPr>
            <a:normAutofit/>
          </a:bodyPr>
          <a:lstStyle/>
          <a:p>
            <a:pPr algn="ctr" eaLnBrk="1" hangingPunct="1"/>
            <a:r>
              <a:rPr lang="en-US" altLang="nl-NL" dirty="0" err="1"/>
              <a:t>Schéma</a:t>
            </a:r>
            <a:r>
              <a:rPr lang="en-US" altLang="nl-NL" dirty="0"/>
              <a:t> de </a:t>
            </a:r>
            <a:r>
              <a:rPr lang="en-US" altLang="nl-NL" dirty="0" err="1"/>
              <a:t>synthèse</a:t>
            </a:r>
            <a:endParaRPr lang="en-US" altLang="nl-NL" dirty="0"/>
          </a:p>
        </p:txBody>
      </p:sp>
      <p:sp>
        <p:nvSpPr>
          <p:cNvPr id="4100" name="AutoShape 4"/>
          <p:cNvSpPr>
            <a:spLocks noChangeArrowheads="1"/>
          </p:cNvSpPr>
          <p:nvPr/>
        </p:nvSpPr>
        <p:spPr bwMode="auto">
          <a:xfrm>
            <a:off x="684213" y="1484313"/>
            <a:ext cx="1511300" cy="5048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2000">
              <a:solidFill>
                <a:schemeClr val="bg1"/>
              </a:solidFill>
              <a:ea typeface="MS PGothic" pitchFamily="34" charset="-128"/>
            </a:endParaRPr>
          </a:p>
        </p:txBody>
      </p:sp>
      <p:sp>
        <p:nvSpPr>
          <p:cNvPr id="31754" name="Text Box 11"/>
          <p:cNvSpPr txBox="1">
            <a:spLocks noChangeArrowheads="1"/>
          </p:cNvSpPr>
          <p:nvPr/>
        </p:nvSpPr>
        <p:spPr bwMode="auto">
          <a:xfrm>
            <a:off x="2537432" y="4292384"/>
            <a:ext cx="882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cxnSp>
        <p:nvCxnSpPr>
          <p:cNvPr id="4143" name="AutoShape 65"/>
          <p:cNvCxnSpPr>
            <a:cxnSpLocks noChangeShapeType="1"/>
            <a:endCxn id="43" idx="0"/>
          </p:cNvCxnSpPr>
          <p:nvPr/>
        </p:nvCxnSpPr>
        <p:spPr bwMode="auto">
          <a:xfrm flipH="1">
            <a:off x="1730712" y="2399191"/>
            <a:ext cx="1853994" cy="624828"/>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9" name="AutoShape 5"/>
          <p:cNvSpPr>
            <a:spLocks noChangeArrowheads="1"/>
          </p:cNvSpPr>
          <p:nvPr/>
        </p:nvSpPr>
        <p:spPr bwMode="auto">
          <a:xfrm>
            <a:off x="3419873" y="1268760"/>
            <a:ext cx="2675321" cy="115212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000" b="1" dirty="0" err="1">
                <a:solidFill>
                  <a:schemeClr val="tx1"/>
                </a:solidFill>
                <a:ea typeface="MS PGothic" pitchFamily="34" charset="-128"/>
              </a:rPr>
              <a:t>Relève</a:t>
            </a:r>
            <a:r>
              <a:rPr lang="en-US" altLang="nl-NL" sz="2000" b="1" dirty="0">
                <a:solidFill>
                  <a:schemeClr val="tx1"/>
                </a:solidFill>
                <a:ea typeface="MS PGothic" pitchFamily="34" charset="-128"/>
              </a:rPr>
              <a:t>-t-on du</a:t>
            </a:r>
          </a:p>
          <a:p>
            <a:pPr algn="ctr" eaLnBrk="1" hangingPunct="1">
              <a:buFontTx/>
              <a:buNone/>
            </a:pPr>
            <a:r>
              <a:rPr lang="en-US" altLang="nl-NL" sz="2000" b="1" dirty="0">
                <a:solidFill>
                  <a:schemeClr val="tx1"/>
                </a:solidFill>
                <a:ea typeface="MS PGothic" pitchFamily="34" charset="-128"/>
              </a:rPr>
              <a:t>champ </a:t>
            </a:r>
            <a:r>
              <a:rPr lang="en-US" altLang="nl-NL" sz="2000" b="1" dirty="0" err="1">
                <a:solidFill>
                  <a:schemeClr val="tx1"/>
                </a:solidFill>
                <a:ea typeface="MS PGothic" pitchFamily="34" charset="-128"/>
              </a:rPr>
              <a:t>d’application</a:t>
            </a:r>
            <a:endParaRPr lang="en-US" altLang="nl-NL" sz="2000" b="1" dirty="0">
              <a:solidFill>
                <a:schemeClr val="tx1"/>
              </a:solidFill>
              <a:ea typeface="MS PGothic" pitchFamily="34" charset="-128"/>
            </a:endParaRPr>
          </a:p>
          <a:p>
            <a:pPr algn="ctr" eaLnBrk="1" hangingPunct="1">
              <a:buFontTx/>
              <a:buNone/>
            </a:pPr>
            <a:r>
              <a:rPr lang="en-US" altLang="nl-NL" sz="2000" b="1" dirty="0">
                <a:solidFill>
                  <a:schemeClr val="tx1"/>
                </a:solidFill>
                <a:ea typeface="MS PGothic" pitchFamily="34" charset="-128"/>
              </a:rPr>
              <a:t>de la </a:t>
            </a:r>
            <a:r>
              <a:rPr lang="en-US" altLang="nl-NL" sz="2000" b="1" dirty="0" err="1">
                <a:solidFill>
                  <a:schemeClr val="tx1"/>
                </a:solidFill>
                <a:ea typeface="MS PGothic" pitchFamily="34" charset="-128"/>
              </a:rPr>
              <a:t>libre</a:t>
            </a:r>
            <a:r>
              <a:rPr lang="en-US" altLang="nl-NL" sz="2000" b="1" dirty="0">
                <a:solidFill>
                  <a:schemeClr val="tx1"/>
                </a:solidFill>
                <a:ea typeface="MS PGothic" pitchFamily="34" charset="-128"/>
              </a:rPr>
              <a:t> circulation </a:t>
            </a:r>
          </a:p>
          <a:p>
            <a:pPr algn="ctr" eaLnBrk="1" hangingPunct="1">
              <a:buFontTx/>
              <a:buNone/>
            </a:pPr>
            <a:r>
              <a:rPr lang="en-US" altLang="nl-NL" sz="2000" b="1" dirty="0">
                <a:solidFill>
                  <a:schemeClr val="tx1"/>
                </a:solidFill>
                <a:ea typeface="MS PGothic" pitchFamily="34" charset="-128"/>
              </a:rPr>
              <a:t>des </a:t>
            </a:r>
            <a:r>
              <a:rPr lang="en-US" altLang="nl-NL" sz="2000" b="1" dirty="0" err="1">
                <a:solidFill>
                  <a:schemeClr val="tx1"/>
                </a:solidFill>
                <a:ea typeface="MS PGothic" pitchFamily="34" charset="-128"/>
              </a:rPr>
              <a:t>marchandises</a:t>
            </a:r>
            <a:r>
              <a:rPr lang="en-US" altLang="nl-NL" sz="2000" b="1" dirty="0">
                <a:solidFill>
                  <a:schemeClr val="tx1"/>
                </a:solidFill>
                <a:ea typeface="MS PGothic" pitchFamily="34" charset="-128"/>
              </a:rPr>
              <a:t>?</a:t>
            </a:r>
          </a:p>
        </p:txBody>
      </p:sp>
      <p:sp>
        <p:nvSpPr>
          <p:cNvPr id="91" name="Line 24"/>
          <p:cNvSpPr>
            <a:spLocks noChangeShapeType="1"/>
          </p:cNvSpPr>
          <p:nvPr/>
        </p:nvSpPr>
        <p:spPr bwMode="auto">
          <a:xfrm>
            <a:off x="4505505" y="3957127"/>
            <a:ext cx="2044454" cy="133690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92" name="Text Box 81"/>
          <p:cNvSpPr txBox="1">
            <a:spLocks noChangeArrowheads="1"/>
          </p:cNvSpPr>
          <p:nvPr/>
        </p:nvSpPr>
        <p:spPr bwMode="auto">
          <a:xfrm>
            <a:off x="5463172" y="4303430"/>
            <a:ext cx="1211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93" name="AutoShape 5"/>
          <p:cNvSpPr>
            <a:spLocks noChangeArrowheads="1"/>
          </p:cNvSpPr>
          <p:nvPr/>
        </p:nvSpPr>
        <p:spPr bwMode="auto">
          <a:xfrm>
            <a:off x="5289744" y="5294035"/>
            <a:ext cx="2520429" cy="1334642"/>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Non </a:t>
            </a:r>
            <a:r>
              <a:rPr lang="en-US" altLang="nl-NL" sz="1800" b="1" dirty="0" err="1">
                <a:solidFill>
                  <a:schemeClr val="tx1"/>
                </a:solidFill>
                <a:ea typeface="MS PGothic" pitchFamily="34" charset="-128"/>
              </a:rPr>
              <a:t>applicabilité</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de la </a:t>
            </a:r>
            <a:r>
              <a:rPr lang="en-US" altLang="nl-NL" sz="1800" b="1" dirty="0" err="1">
                <a:solidFill>
                  <a:schemeClr val="tx1"/>
                </a:solidFill>
                <a:ea typeface="MS PGothic" pitchFamily="34" charset="-128"/>
              </a:rPr>
              <a:t>libre</a:t>
            </a:r>
            <a:r>
              <a:rPr lang="en-US" altLang="nl-NL" sz="1800" b="1" dirty="0">
                <a:solidFill>
                  <a:schemeClr val="tx1"/>
                </a:solidFill>
                <a:ea typeface="MS PGothic" pitchFamily="34" charset="-128"/>
              </a:rPr>
              <a:t> circulation</a:t>
            </a:r>
          </a:p>
          <a:p>
            <a:pPr algn="ctr" eaLnBrk="1" hangingPunct="1">
              <a:buFontTx/>
              <a:buNone/>
            </a:pPr>
            <a:r>
              <a:rPr lang="en-US" altLang="nl-NL" sz="1800" b="1" dirty="0">
                <a:solidFill>
                  <a:schemeClr val="tx1"/>
                </a:solidFill>
                <a:ea typeface="MS PGothic" pitchFamily="34" charset="-128"/>
              </a:rPr>
              <a:t>des </a:t>
            </a:r>
            <a:r>
              <a:rPr lang="en-US" altLang="nl-NL" sz="1800" b="1" dirty="0" err="1">
                <a:solidFill>
                  <a:schemeClr val="tx1"/>
                </a:solidFill>
                <a:ea typeface="MS PGothic" pitchFamily="34" charset="-128"/>
              </a:rPr>
              <a:t>marchandises</a:t>
            </a:r>
            <a:endParaRPr lang="en-US" altLang="nl-NL" sz="1800" b="1" dirty="0">
              <a:solidFill>
                <a:schemeClr val="tx1"/>
              </a:solidFill>
              <a:ea typeface="MS PGothic" pitchFamily="34" charset="-128"/>
            </a:endParaRPr>
          </a:p>
        </p:txBody>
      </p:sp>
      <p:sp>
        <p:nvSpPr>
          <p:cNvPr id="43" name="AutoShape 5"/>
          <p:cNvSpPr>
            <a:spLocks noChangeArrowheads="1"/>
          </p:cNvSpPr>
          <p:nvPr/>
        </p:nvSpPr>
        <p:spPr bwMode="auto">
          <a:xfrm>
            <a:off x="519295" y="3024019"/>
            <a:ext cx="2422834" cy="96348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Produits</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appréciables</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en argent</a:t>
            </a:r>
          </a:p>
        </p:txBody>
      </p:sp>
      <p:sp>
        <p:nvSpPr>
          <p:cNvPr id="3" name="Plus 2"/>
          <p:cNvSpPr/>
          <p:nvPr/>
        </p:nvSpPr>
        <p:spPr>
          <a:xfrm>
            <a:off x="3060673" y="3264299"/>
            <a:ext cx="504056" cy="48174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AutoShape 5"/>
          <p:cNvSpPr>
            <a:spLocks noChangeArrowheads="1"/>
          </p:cNvSpPr>
          <p:nvPr/>
        </p:nvSpPr>
        <p:spPr bwMode="auto">
          <a:xfrm>
            <a:off x="3683273" y="2996952"/>
            <a:ext cx="2422834" cy="96348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Mouvement</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transfrontalier</a:t>
            </a:r>
            <a:r>
              <a:rPr lang="en-US" altLang="nl-NL" sz="1800" b="1" dirty="0">
                <a:solidFill>
                  <a:schemeClr val="tx1"/>
                </a:solidFill>
                <a:ea typeface="MS PGothic" pitchFamily="34" charset="-128"/>
              </a:rPr>
              <a:t>-</a:t>
            </a:r>
          </a:p>
          <a:p>
            <a:pPr algn="ctr" eaLnBrk="1" hangingPunct="1">
              <a:buFontTx/>
              <a:buNone/>
            </a:pPr>
            <a:r>
              <a:rPr lang="en-US" altLang="nl-NL" sz="1800" b="1" dirty="0" err="1">
                <a:solidFill>
                  <a:schemeClr val="tx1"/>
                </a:solidFill>
                <a:ea typeface="MS PGothic" pitchFamily="34" charset="-128"/>
              </a:rPr>
              <a:t>libre</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pratique</a:t>
            </a:r>
            <a:endParaRPr lang="en-US" altLang="nl-NL" sz="1800" b="1" dirty="0">
              <a:solidFill>
                <a:schemeClr val="tx1"/>
              </a:solidFill>
              <a:ea typeface="MS PGothic" pitchFamily="34" charset="-128"/>
            </a:endParaRPr>
          </a:p>
        </p:txBody>
      </p:sp>
      <p:cxnSp>
        <p:nvCxnSpPr>
          <p:cNvPr id="15" name="AutoShape 65"/>
          <p:cNvCxnSpPr>
            <a:cxnSpLocks noChangeShapeType="1"/>
            <a:endCxn id="14" idx="0"/>
          </p:cNvCxnSpPr>
          <p:nvPr/>
        </p:nvCxnSpPr>
        <p:spPr bwMode="auto">
          <a:xfrm>
            <a:off x="4894690" y="2430380"/>
            <a:ext cx="0" cy="56657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Line 24"/>
          <p:cNvSpPr>
            <a:spLocks noChangeShapeType="1"/>
          </p:cNvSpPr>
          <p:nvPr/>
        </p:nvSpPr>
        <p:spPr bwMode="auto">
          <a:xfrm flipH="1">
            <a:off x="2843809" y="3987507"/>
            <a:ext cx="1661696" cy="130652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8" name="AutoShape 5"/>
          <p:cNvSpPr>
            <a:spLocks noChangeArrowheads="1"/>
          </p:cNvSpPr>
          <p:nvPr/>
        </p:nvSpPr>
        <p:spPr bwMode="auto">
          <a:xfrm>
            <a:off x="1251822" y="5297763"/>
            <a:ext cx="2600097" cy="133091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Applicabilité</a:t>
            </a:r>
            <a:r>
              <a:rPr lang="en-US" altLang="nl-NL" sz="1800" b="1" dirty="0">
                <a:solidFill>
                  <a:schemeClr val="tx1"/>
                </a:solidFill>
                <a:ea typeface="MS PGothic" pitchFamily="34" charset="-128"/>
              </a:rPr>
              <a:t> des </a:t>
            </a:r>
            <a:r>
              <a:rPr lang="en-US" altLang="nl-NL" sz="1800" b="1" dirty="0" err="1">
                <a:solidFill>
                  <a:schemeClr val="tx1"/>
                </a:solidFill>
                <a:ea typeface="MS PGothic" pitchFamily="34" charset="-128"/>
              </a:rPr>
              <a:t>règles</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et interdictions</a:t>
            </a:r>
          </a:p>
          <a:p>
            <a:pPr algn="ctr" eaLnBrk="1" hangingPunct="1">
              <a:buFontTx/>
              <a:buNone/>
            </a:pPr>
            <a:r>
              <a:rPr lang="en-US" altLang="nl-NL" sz="1800" b="1" dirty="0" err="1">
                <a:solidFill>
                  <a:schemeClr val="tx1"/>
                </a:solidFill>
                <a:ea typeface="MS PGothic" pitchFamily="34" charset="-128"/>
              </a:rPr>
              <a:t>marchandises</a:t>
            </a:r>
            <a:endParaRPr lang="en-US" altLang="nl-NL" sz="1800" b="1" dirty="0">
              <a:solidFill>
                <a:schemeClr val="tx1"/>
              </a:solidFill>
              <a:ea typeface="MS PGothic" pitchFamily="34" charset="-128"/>
            </a:endParaRPr>
          </a:p>
        </p:txBody>
      </p:sp>
      <p:sp>
        <p:nvSpPr>
          <p:cNvPr id="2" name="Slide Number Placeholder 1"/>
          <p:cNvSpPr>
            <a:spLocks noGrp="1"/>
          </p:cNvSpPr>
          <p:nvPr>
            <p:ph type="sldNum" sz="quarter" idx="12"/>
          </p:nvPr>
        </p:nvSpPr>
        <p:spPr/>
        <p:txBody>
          <a:bodyPr/>
          <a:lstStyle/>
          <a:p>
            <a:fld id="{8537CF77-B06C-4C05-BAFE-9A885870E448}" type="slidenum">
              <a:rPr lang="nl-NL" smtClean="0"/>
              <a:pPr/>
              <a:t>113</a:t>
            </a:fld>
            <a:endParaRPr lang="nl-NL"/>
          </a:p>
        </p:txBody>
      </p:sp>
      <p:sp>
        <p:nvSpPr>
          <p:cNvPr id="21" name="AutoShape 5"/>
          <p:cNvSpPr>
            <a:spLocks noChangeArrowheads="1"/>
          </p:cNvSpPr>
          <p:nvPr/>
        </p:nvSpPr>
        <p:spPr bwMode="auto">
          <a:xfrm>
            <a:off x="6608010" y="3015966"/>
            <a:ext cx="2422834" cy="96348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Réglementation</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étatique</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ou</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assimilée</a:t>
            </a:r>
            <a:endParaRPr lang="en-US" altLang="nl-NL" sz="1800" b="1" dirty="0">
              <a:solidFill>
                <a:schemeClr val="tx1"/>
              </a:solidFill>
              <a:ea typeface="MS PGothic" pitchFamily="34" charset="-128"/>
            </a:endParaRPr>
          </a:p>
        </p:txBody>
      </p:sp>
      <p:sp>
        <p:nvSpPr>
          <p:cNvPr id="22" name="Plus 21"/>
          <p:cNvSpPr/>
          <p:nvPr/>
        </p:nvSpPr>
        <p:spPr>
          <a:xfrm>
            <a:off x="6077445" y="3234511"/>
            <a:ext cx="504056" cy="48174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AutoShape 65"/>
          <p:cNvCxnSpPr>
            <a:cxnSpLocks noChangeShapeType="1"/>
            <a:endCxn id="21" idx="0"/>
          </p:cNvCxnSpPr>
          <p:nvPr/>
        </p:nvCxnSpPr>
        <p:spPr bwMode="auto">
          <a:xfrm>
            <a:off x="5644367" y="2430380"/>
            <a:ext cx="2175060" cy="585586"/>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2550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additive="base">
                                        <p:cTn id="17" dur="500" fill="hold"/>
                                        <p:tgtEl>
                                          <p:spTgt spid="93"/>
                                        </p:tgtEl>
                                        <p:attrNameLst>
                                          <p:attrName>ppt_x</p:attrName>
                                        </p:attrNameLst>
                                      </p:cBhvr>
                                      <p:tavLst>
                                        <p:tav tm="0">
                                          <p:val>
                                            <p:strVal val="#ppt_x"/>
                                          </p:val>
                                        </p:tav>
                                        <p:tav tm="100000">
                                          <p:val>
                                            <p:strVal val="#ppt_x"/>
                                          </p:val>
                                        </p:tav>
                                      </p:tavLst>
                                    </p:anim>
                                    <p:anim calcmode="lin" valueType="num">
                                      <p:cBhvr additive="base">
                                        <p:cTn id="1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754"/>
                                        </p:tgtEl>
                                        <p:attrNameLst>
                                          <p:attrName>style.visibility</p:attrName>
                                        </p:attrNameLst>
                                      </p:cBhvr>
                                      <p:to>
                                        <p:strVal val="visible"/>
                                      </p:to>
                                    </p:set>
                                    <p:anim calcmode="lin" valueType="num">
                                      <p:cBhvr additive="base">
                                        <p:cTn id="27" dur="500" fill="hold"/>
                                        <p:tgtEl>
                                          <p:spTgt spid="31754"/>
                                        </p:tgtEl>
                                        <p:attrNameLst>
                                          <p:attrName>ppt_x</p:attrName>
                                        </p:attrNameLst>
                                      </p:cBhvr>
                                      <p:tavLst>
                                        <p:tav tm="0">
                                          <p:val>
                                            <p:strVal val="#ppt_x"/>
                                          </p:val>
                                        </p:tav>
                                        <p:tav tm="100000">
                                          <p:val>
                                            <p:strVal val="#ppt_x"/>
                                          </p:val>
                                        </p:tav>
                                      </p:tavLst>
                                    </p:anim>
                                    <p:anim calcmode="lin" valueType="num">
                                      <p:cBhvr additive="base">
                                        <p:cTn id="28" dur="500" fill="hold"/>
                                        <p:tgtEl>
                                          <p:spTgt spid="317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p:bldP spid="91" grpId="0" animBg="1"/>
      <p:bldP spid="92" grpId="0"/>
      <p:bldP spid="93" grpId="0" animBg="1"/>
      <p:bldP spid="17" grpId="0" animBg="1"/>
      <p:bldP spid="1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nl-NL" dirty="0"/>
              <a:t>Si </a:t>
            </a:r>
            <a:r>
              <a:rPr lang="nl-NL" dirty="0" err="1"/>
              <a:t>un</a:t>
            </a:r>
            <a:r>
              <a:rPr lang="nl-NL" dirty="0"/>
              <a:t> </a:t>
            </a:r>
            <a:r>
              <a:rPr lang="nl-NL" dirty="0" err="1"/>
              <a:t>produit</a:t>
            </a:r>
            <a:r>
              <a:rPr lang="nl-NL" dirty="0"/>
              <a:t> </a:t>
            </a:r>
            <a:r>
              <a:rPr lang="nl-NL" dirty="0" err="1"/>
              <a:t>relève</a:t>
            </a:r>
            <a:r>
              <a:rPr lang="nl-NL" dirty="0"/>
              <a:t> du </a:t>
            </a:r>
            <a:r>
              <a:rPr lang="nl-NL" dirty="0" err="1"/>
              <a:t>champ</a:t>
            </a:r>
            <a:r>
              <a:rPr lang="nl-NL" dirty="0"/>
              <a:t> </a:t>
            </a:r>
            <a:r>
              <a:rPr lang="nl-NL" dirty="0" err="1"/>
              <a:t>d’application</a:t>
            </a:r>
            <a:r>
              <a:rPr lang="nl-NL" dirty="0"/>
              <a:t> des </a:t>
            </a:r>
            <a:r>
              <a:rPr lang="nl-NL" dirty="0" err="1"/>
              <a:t>marchandises</a:t>
            </a:r>
            <a:r>
              <a:rPr lang="nl-NL" dirty="0"/>
              <a:t>…</a:t>
            </a:r>
          </a:p>
        </p:txBody>
      </p:sp>
      <p:sp>
        <p:nvSpPr>
          <p:cNvPr id="3" name="Subtitle 2"/>
          <p:cNvSpPr>
            <a:spLocks noGrp="1"/>
          </p:cNvSpPr>
          <p:nvPr>
            <p:ph type="subTitle" idx="1"/>
          </p:nvPr>
        </p:nvSpPr>
        <p:spPr>
          <a:xfrm>
            <a:off x="827584" y="3886200"/>
            <a:ext cx="7488832" cy="2207096"/>
          </a:xfrm>
        </p:spPr>
        <p:txBody>
          <a:bodyPr>
            <a:noAutofit/>
          </a:bodyPr>
          <a:lstStyle/>
          <a:p>
            <a:r>
              <a:rPr lang="nl-NL" sz="4400" dirty="0">
                <a:solidFill>
                  <a:schemeClr val="tx1"/>
                </a:solidFill>
              </a:rPr>
              <a:t>… </a:t>
            </a:r>
            <a:r>
              <a:rPr lang="nl-NL" sz="4400" dirty="0" err="1">
                <a:solidFill>
                  <a:schemeClr val="tx1"/>
                </a:solidFill>
              </a:rPr>
              <a:t>le</a:t>
            </a:r>
            <a:r>
              <a:rPr lang="nl-NL" sz="4400" dirty="0">
                <a:solidFill>
                  <a:schemeClr val="tx1"/>
                </a:solidFill>
              </a:rPr>
              <a:t> </a:t>
            </a:r>
            <a:r>
              <a:rPr lang="nl-NL" sz="4400" dirty="0" err="1">
                <a:solidFill>
                  <a:schemeClr val="tx1"/>
                </a:solidFill>
              </a:rPr>
              <a:t>dispositif</a:t>
            </a:r>
            <a:r>
              <a:rPr lang="nl-NL" sz="4400" dirty="0">
                <a:solidFill>
                  <a:schemeClr val="tx1"/>
                </a:solidFill>
              </a:rPr>
              <a:t> de </a:t>
            </a:r>
            <a:r>
              <a:rPr lang="nl-NL" sz="4400" dirty="0" err="1">
                <a:solidFill>
                  <a:schemeClr val="tx1"/>
                </a:solidFill>
              </a:rPr>
              <a:t>l’UE</a:t>
            </a:r>
            <a:r>
              <a:rPr lang="nl-NL" sz="4400" dirty="0">
                <a:solidFill>
                  <a:schemeClr val="tx1"/>
                </a:solidFill>
              </a:rPr>
              <a:t> bénéficiant de </a:t>
            </a:r>
            <a:r>
              <a:rPr lang="nl-NL" sz="4400" dirty="0" err="1">
                <a:solidFill>
                  <a:schemeClr val="tx1"/>
                </a:solidFill>
              </a:rPr>
              <a:t>l’effet</a:t>
            </a:r>
            <a:r>
              <a:rPr lang="nl-NL" sz="4400" dirty="0">
                <a:solidFill>
                  <a:schemeClr val="tx1"/>
                </a:solidFill>
              </a:rPr>
              <a:t> direct </a:t>
            </a:r>
            <a:r>
              <a:rPr lang="nl-NL" sz="4400" dirty="0" err="1">
                <a:solidFill>
                  <a:schemeClr val="tx1"/>
                </a:solidFill>
              </a:rPr>
              <a:t>pourra</a:t>
            </a:r>
            <a:r>
              <a:rPr lang="nl-NL" sz="4400" dirty="0">
                <a:solidFill>
                  <a:schemeClr val="tx1"/>
                </a:solidFill>
              </a:rPr>
              <a:t> </a:t>
            </a:r>
            <a:r>
              <a:rPr lang="nl-NL" sz="4400" dirty="0" err="1">
                <a:solidFill>
                  <a:schemeClr val="tx1"/>
                </a:solidFill>
              </a:rPr>
              <a:t>être</a:t>
            </a:r>
            <a:r>
              <a:rPr lang="nl-NL" sz="4400" dirty="0">
                <a:solidFill>
                  <a:schemeClr val="tx1"/>
                </a:solidFill>
              </a:rPr>
              <a:t> </a:t>
            </a:r>
            <a:r>
              <a:rPr lang="nl-NL" sz="4400" dirty="0" err="1">
                <a:solidFill>
                  <a:schemeClr val="tx1"/>
                </a:solidFill>
              </a:rPr>
              <a:t>invoqué</a:t>
            </a:r>
            <a:endParaRPr lang="nl-NL" sz="4400" dirty="0">
              <a:solidFill>
                <a:schemeClr val="tx1"/>
              </a:solidFill>
            </a:endParaRPr>
          </a:p>
        </p:txBody>
      </p:sp>
      <p:sp>
        <p:nvSpPr>
          <p:cNvPr id="5" name="Slide Number Placeholder 4"/>
          <p:cNvSpPr>
            <a:spLocks noGrp="1"/>
          </p:cNvSpPr>
          <p:nvPr>
            <p:ph type="sldNum" sz="quarter" idx="12"/>
          </p:nvPr>
        </p:nvSpPr>
        <p:spPr/>
        <p:txBody>
          <a:bodyPr/>
          <a:lstStyle/>
          <a:p>
            <a:fld id="{8537CF77-B06C-4C05-BAFE-9A885870E448}" type="slidenum">
              <a:rPr lang="nl-NL" smtClean="0"/>
              <a:pPr/>
              <a:t>114</a:t>
            </a:fld>
            <a:endParaRPr lang="nl-NL"/>
          </a:p>
        </p:txBody>
      </p:sp>
    </p:spTree>
    <p:extLst>
      <p:ext uri="{BB962C8B-B14F-4D97-AF65-F5344CB8AC3E}">
        <p14:creationId xmlns:p14="http://schemas.microsoft.com/office/powerpoint/2010/main" val="38256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Marchandises: point de départ</a:t>
            </a:r>
          </a:p>
        </p:txBody>
      </p:sp>
      <p:sp>
        <p:nvSpPr>
          <p:cNvPr id="3" name="Content Placeholder 2"/>
          <p:cNvSpPr>
            <a:spLocks noGrp="1"/>
          </p:cNvSpPr>
          <p:nvPr>
            <p:ph idx="1"/>
          </p:nvPr>
        </p:nvSpPr>
        <p:spPr/>
        <p:txBody>
          <a:bodyPr/>
          <a:lstStyle/>
          <a:p>
            <a:r>
              <a:rPr lang="nl-NL" dirty="0" err="1"/>
              <a:t>Problèmes</a:t>
            </a:r>
            <a:r>
              <a:rPr lang="nl-NL" dirty="0"/>
              <a:t>/</a:t>
            </a:r>
            <a:r>
              <a:rPr lang="nl-NL" dirty="0" err="1"/>
              <a:t>obstacles</a:t>
            </a:r>
            <a:r>
              <a:rPr lang="nl-NL" dirty="0"/>
              <a:t>?</a:t>
            </a:r>
          </a:p>
          <a:p>
            <a:endParaRPr lang="nl-NL" dirty="0"/>
          </a:p>
          <a:p>
            <a:pPr lvl="1"/>
            <a:r>
              <a:rPr lang="nl-NL" dirty="0" err="1"/>
              <a:t>obstacles</a:t>
            </a:r>
            <a:r>
              <a:rPr lang="nl-NL" dirty="0"/>
              <a:t> </a:t>
            </a:r>
            <a:r>
              <a:rPr lang="nl-NL" dirty="0" err="1"/>
              <a:t>physiques</a:t>
            </a:r>
            <a:endParaRPr lang="nl-NL" dirty="0"/>
          </a:p>
          <a:p>
            <a:pPr lvl="1"/>
            <a:endParaRPr lang="nl-NL" dirty="0"/>
          </a:p>
          <a:p>
            <a:pPr lvl="1"/>
            <a:r>
              <a:rPr lang="nl-NL" dirty="0" err="1"/>
              <a:t>obstacles</a:t>
            </a:r>
            <a:r>
              <a:rPr lang="nl-NL" dirty="0"/>
              <a:t> </a:t>
            </a:r>
            <a:r>
              <a:rPr lang="nl-NL" dirty="0" err="1"/>
              <a:t>fiscaux</a:t>
            </a:r>
            <a:endParaRPr lang="nl-NL" dirty="0"/>
          </a:p>
          <a:p>
            <a:pPr lvl="1"/>
            <a:endParaRPr lang="nl-NL" dirty="0"/>
          </a:p>
          <a:p>
            <a:pPr lvl="1"/>
            <a:r>
              <a:rPr lang="nl-NL" dirty="0" err="1"/>
              <a:t>obstacles</a:t>
            </a:r>
            <a:r>
              <a:rPr lang="nl-NL" dirty="0"/>
              <a:t> </a:t>
            </a:r>
            <a:r>
              <a:rPr lang="nl-NL" dirty="0" err="1"/>
              <a:t>techniques</a:t>
            </a:r>
            <a:endParaRPr lang="nl-NL" dirty="0"/>
          </a:p>
        </p:txBody>
      </p:sp>
      <p:pic>
        <p:nvPicPr>
          <p:cNvPr id="5" name="Picture 4" descr="http://contentimages.tv-visie.be/11/eenfcdekampioenenfernandjaakvanassche.jpg/crop/310x210/">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8592" y="2852936"/>
            <a:ext cx="3069918" cy="2040272"/>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115</a:t>
            </a:fld>
            <a:endParaRPr lang="nl-NL"/>
          </a:p>
        </p:txBody>
      </p:sp>
    </p:spTree>
    <p:extLst>
      <p:ext uri="{BB962C8B-B14F-4D97-AF65-F5344CB8AC3E}">
        <p14:creationId xmlns:p14="http://schemas.microsoft.com/office/powerpoint/2010/main" val="42029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Restrictions LCM: point de départ</a:t>
            </a:r>
          </a:p>
        </p:txBody>
      </p:sp>
      <p:sp>
        <p:nvSpPr>
          <p:cNvPr id="3" name="Content Placeholder 2"/>
          <p:cNvSpPr>
            <a:spLocks noGrp="1"/>
          </p:cNvSpPr>
          <p:nvPr>
            <p:ph idx="1"/>
          </p:nvPr>
        </p:nvSpPr>
        <p:spPr>
          <a:xfrm>
            <a:off x="457200" y="1600200"/>
            <a:ext cx="8229600" cy="5121275"/>
          </a:xfrm>
        </p:spPr>
        <p:txBody>
          <a:bodyPr>
            <a:normAutofit/>
          </a:bodyPr>
          <a:lstStyle/>
          <a:p>
            <a:r>
              <a:rPr lang="nl-NL" dirty="0" smtClean="0"/>
              <a:t>Restrictions = des obstacles/entraves à une libre circulation</a:t>
            </a:r>
          </a:p>
          <a:p>
            <a:endParaRPr lang="nl-NL" dirty="0" smtClean="0"/>
          </a:p>
          <a:p>
            <a:r>
              <a:rPr lang="nl-NL" dirty="0" smtClean="0"/>
              <a:t>Raisonnement juridique à suivre se différencie selon la nature de l’obstacle concerné</a:t>
            </a:r>
            <a:endParaRPr lang="nl-NL" dirty="0"/>
          </a:p>
          <a:p>
            <a:pPr marL="457200" lvl="1" indent="0">
              <a:buNone/>
            </a:pPr>
            <a:endParaRPr lang="nl-NL" dirty="0"/>
          </a:p>
          <a:p>
            <a:pPr lvl="1"/>
            <a:r>
              <a:rPr lang="nl-NL" dirty="0" err="1"/>
              <a:t>obstacles</a:t>
            </a:r>
            <a:r>
              <a:rPr lang="nl-NL" dirty="0"/>
              <a:t> </a:t>
            </a:r>
            <a:r>
              <a:rPr lang="nl-NL" dirty="0" err="1"/>
              <a:t>fiscaux</a:t>
            </a:r>
            <a:endParaRPr lang="nl-NL" dirty="0"/>
          </a:p>
          <a:p>
            <a:pPr lvl="1"/>
            <a:endParaRPr lang="nl-NL" dirty="0"/>
          </a:p>
          <a:p>
            <a:pPr lvl="1"/>
            <a:r>
              <a:rPr lang="nl-NL" dirty="0"/>
              <a:t>obstacles techniques/physiques</a:t>
            </a:r>
          </a:p>
        </p:txBody>
      </p:sp>
      <p:sp>
        <p:nvSpPr>
          <p:cNvPr id="4" name="Slide Number Placeholder 3"/>
          <p:cNvSpPr>
            <a:spLocks noGrp="1"/>
          </p:cNvSpPr>
          <p:nvPr>
            <p:ph type="sldNum" sz="quarter" idx="12"/>
          </p:nvPr>
        </p:nvSpPr>
        <p:spPr/>
        <p:txBody>
          <a:bodyPr/>
          <a:lstStyle/>
          <a:p>
            <a:fld id="{8537CF77-B06C-4C05-BAFE-9A885870E448}" type="slidenum">
              <a:rPr lang="nl-NL" smtClean="0"/>
              <a:pPr/>
              <a:t>116</a:t>
            </a:fld>
            <a:endParaRPr lang="nl-NL"/>
          </a:p>
        </p:txBody>
      </p:sp>
    </p:spTree>
    <p:extLst>
      <p:ext uri="{BB962C8B-B14F-4D97-AF65-F5344CB8AC3E}">
        <p14:creationId xmlns:p14="http://schemas.microsoft.com/office/powerpoint/2010/main" val="395313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p:txBody>
          <a:bodyPr/>
          <a:lstStyle/>
          <a:p>
            <a:r>
              <a:rPr lang="en-US" u="sng" dirty="0">
                <a:hlinkClick r:id="rId3" action="ppaction://hlinkfile"/>
              </a:rPr>
              <a:t>Section 2. Abolition des obstacles </a:t>
            </a:r>
            <a:r>
              <a:rPr lang="en-US" u="sng" dirty="0" err="1">
                <a:hlinkClick r:id="rId3" action="ppaction://hlinkfile"/>
              </a:rPr>
              <a:t>fiscaux</a:t>
            </a:r>
            <a:endParaRPr lang="en-GB" dirty="0"/>
          </a:p>
          <a:p>
            <a:pPr lvl="1"/>
            <a:r>
              <a:rPr lang="fr-FR" u="sng" dirty="0">
                <a:hlinkClick r:id="rId4" action="ppaction://hlinkfile"/>
              </a:rPr>
              <a:t>§1. Droits de douane</a:t>
            </a:r>
            <a:endParaRPr lang="en-GB" dirty="0"/>
          </a:p>
          <a:p>
            <a:pPr lvl="2"/>
            <a:r>
              <a:rPr lang="fr-FR" u="sng" dirty="0">
                <a:hlinkClick r:id="rId5" action="ppaction://hlinkfile"/>
              </a:rPr>
              <a:t>A.</a:t>
            </a:r>
            <a:r>
              <a:rPr lang="en-GB" dirty="0">
                <a:hlinkClick r:id="rId5" action="ppaction://hlinkfile"/>
              </a:rPr>
              <a:t>	</a:t>
            </a:r>
            <a:r>
              <a:rPr lang="fr-FR" u="sng" dirty="0">
                <a:hlinkClick r:id="rId5" action="ppaction://hlinkfile"/>
              </a:rPr>
              <a:t>Interdiction</a:t>
            </a:r>
            <a:endParaRPr lang="en-GB" dirty="0"/>
          </a:p>
          <a:p>
            <a:pPr lvl="2"/>
            <a:r>
              <a:rPr lang="fr-FR" u="sng" dirty="0">
                <a:hlinkClick r:id="rId6" action="ppaction://hlinkfile"/>
              </a:rPr>
              <a:t>B.</a:t>
            </a:r>
            <a:r>
              <a:rPr lang="en-GB" dirty="0">
                <a:hlinkClick r:id="rId6" action="ppaction://hlinkfile"/>
              </a:rPr>
              <a:t>	</a:t>
            </a:r>
            <a:r>
              <a:rPr lang="fr-FR" u="sng" dirty="0">
                <a:hlinkClick r:id="rId6" action="ppaction://hlinkfile"/>
              </a:rPr>
              <a:t>Justifications?</a:t>
            </a:r>
            <a:endParaRPr lang="en-GB" dirty="0"/>
          </a:p>
          <a:p>
            <a:pPr lvl="2"/>
            <a:r>
              <a:rPr lang="fr-FR" u="sng" dirty="0">
                <a:hlinkClick r:id="rId7" action="ppaction://hlinkfile"/>
              </a:rPr>
              <a:t>C.</a:t>
            </a:r>
            <a:r>
              <a:rPr lang="en-GB" dirty="0">
                <a:hlinkClick r:id="rId7" action="ppaction://hlinkfile"/>
              </a:rPr>
              <a:t>	</a:t>
            </a:r>
            <a:r>
              <a:rPr lang="fr-FR" u="sng" dirty="0">
                <a:hlinkClick r:id="rId7" action="ppaction://hlinkfile"/>
              </a:rPr>
              <a:t>Un tarif extérieur commun</a:t>
            </a:r>
            <a:endParaRPr lang="en-GB" dirty="0"/>
          </a:p>
          <a:p>
            <a:pPr lvl="1"/>
            <a:r>
              <a:rPr lang="fr-FR" u="sng" dirty="0">
                <a:hlinkClick r:id="rId8" action="ppaction://hlinkfile"/>
              </a:rPr>
              <a:t>§2. Taxes/charges d’effet équivalent</a:t>
            </a:r>
            <a:endParaRPr lang="en-GB" dirty="0"/>
          </a:p>
          <a:p>
            <a:pPr lvl="2"/>
            <a:r>
              <a:rPr lang="fr-FR" u="sng" dirty="0">
                <a:hlinkClick r:id="rId9" action="ppaction://hlinkfile"/>
              </a:rPr>
              <a:t>A.</a:t>
            </a:r>
            <a:r>
              <a:rPr lang="en-GB" dirty="0">
                <a:hlinkClick r:id="rId9" action="ppaction://hlinkfile"/>
              </a:rPr>
              <a:t>	</a:t>
            </a:r>
            <a:r>
              <a:rPr lang="fr-FR" u="sng" dirty="0">
                <a:hlinkClick r:id="rId9" action="ppaction://hlinkfile"/>
              </a:rPr>
              <a:t>Interdiction absolue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117</a:t>
            </a:fld>
            <a:endParaRPr lang="nl-NL"/>
          </a:p>
        </p:txBody>
      </p:sp>
    </p:spTree>
    <p:extLst>
      <p:ext uri="{BB962C8B-B14F-4D97-AF65-F5344CB8AC3E}">
        <p14:creationId xmlns:p14="http://schemas.microsoft.com/office/powerpoint/2010/main" val="425993861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Abolition</a:t>
            </a:r>
            <a:r>
              <a:rPr lang="nl-NL" dirty="0"/>
              <a:t> des </a:t>
            </a:r>
            <a:r>
              <a:rPr lang="nl-NL" dirty="0" err="1"/>
              <a:t>droits</a:t>
            </a:r>
            <a:r>
              <a:rPr lang="nl-NL" dirty="0"/>
              <a:t> </a:t>
            </a:r>
            <a:r>
              <a:rPr lang="nl-NL" dirty="0" err="1"/>
              <a:t>internes</a:t>
            </a:r>
            <a:r>
              <a:rPr lang="nl-NL" dirty="0"/>
              <a:t> de douane</a:t>
            </a:r>
          </a:p>
        </p:txBody>
      </p:sp>
      <p:sp>
        <p:nvSpPr>
          <p:cNvPr id="3" name="Content Placeholder 2"/>
          <p:cNvSpPr>
            <a:spLocks noGrp="1"/>
          </p:cNvSpPr>
          <p:nvPr>
            <p:ph idx="1"/>
          </p:nvPr>
        </p:nvSpPr>
        <p:spPr/>
        <p:txBody>
          <a:bodyPr vert="horz" lIns="91440" tIns="45720" rIns="91440" bIns="45720" rtlCol="0" anchor="t">
            <a:normAutofit/>
          </a:bodyPr>
          <a:lstStyle/>
          <a:p>
            <a:r>
              <a:rPr lang="nl-NL" dirty="0"/>
              <a:t>Si </a:t>
            </a:r>
            <a:r>
              <a:rPr lang="nl-NL" dirty="0" err="1"/>
              <a:t>une</a:t>
            </a:r>
            <a:r>
              <a:rPr lang="nl-NL" dirty="0"/>
              <a:t> </a:t>
            </a:r>
            <a:r>
              <a:rPr lang="nl-NL" dirty="0" err="1"/>
              <a:t>marchandise</a:t>
            </a:r>
            <a:r>
              <a:rPr lang="nl-NL" dirty="0"/>
              <a:t> se </a:t>
            </a:r>
            <a:r>
              <a:rPr lang="nl-NL" dirty="0" err="1"/>
              <a:t>trouve</a:t>
            </a:r>
            <a:r>
              <a:rPr lang="nl-NL" dirty="0"/>
              <a:t> en libre </a:t>
            </a:r>
            <a:r>
              <a:rPr lang="nl-NL" dirty="0" err="1"/>
              <a:t>pratique</a:t>
            </a:r>
            <a:r>
              <a:rPr lang="nl-NL" dirty="0"/>
              <a:t>, </a:t>
            </a:r>
            <a:r>
              <a:rPr lang="nl-NL" dirty="0" err="1"/>
              <a:t>cette</a:t>
            </a:r>
            <a:r>
              <a:rPr lang="nl-NL" dirty="0"/>
              <a:t> </a:t>
            </a:r>
            <a:r>
              <a:rPr lang="nl-NL" dirty="0" err="1"/>
              <a:t>marchandise</a:t>
            </a:r>
            <a:r>
              <a:rPr lang="nl-NL" dirty="0"/>
              <a:t> ne peut </a:t>
            </a:r>
            <a:r>
              <a:rPr lang="nl-NL" dirty="0" err="1"/>
              <a:t>être</a:t>
            </a:r>
            <a:r>
              <a:rPr lang="nl-NL" dirty="0"/>
              <a:t> </a:t>
            </a:r>
            <a:r>
              <a:rPr lang="nl-NL" dirty="0" err="1"/>
              <a:t>taxée</a:t>
            </a:r>
            <a:r>
              <a:rPr lang="nl-NL" dirty="0"/>
              <a:t> </a:t>
            </a:r>
            <a:r>
              <a:rPr lang="nl-NL" dirty="0" err="1"/>
              <a:t>parce</a:t>
            </a:r>
            <a:r>
              <a:rPr lang="nl-NL" dirty="0"/>
              <a:t> </a:t>
            </a:r>
            <a:r>
              <a:rPr lang="nl-NL" dirty="0" err="1"/>
              <a:t>qu’elle</a:t>
            </a:r>
            <a:r>
              <a:rPr lang="nl-NL" dirty="0"/>
              <a:t> a </a:t>
            </a:r>
            <a:r>
              <a:rPr lang="nl-NL" dirty="0" err="1"/>
              <a:t>franchi</a:t>
            </a:r>
            <a:r>
              <a:rPr lang="nl-NL" dirty="0"/>
              <a:t> </a:t>
            </a:r>
            <a:r>
              <a:rPr lang="nl-NL" dirty="0" err="1"/>
              <a:t>une</a:t>
            </a:r>
            <a:r>
              <a:rPr lang="nl-NL" dirty="0"/>
              <a:t> </a:t>
            </a:r>
            <a:r>
              <a:rPr lang="nl-NL" dirty="0" err="1"/>
              <a:t>frontière</a:t>
            </a:r>
            <a:endParaRPr lang="fr-FR" dirty="0"/>
          </a:p>
          <a:p>
            <a:pPr lvl="1"/>
            <a:r>
              <a:rPr lang="nl-NL" dirty="0"/>
              <a:t>art. 30 TFUE</a:t>
            </a:r>
          </a:p>
          <a:p>
            <a:pPr lvl="2"/>
            <a:r>
              <a:rPr lang="fr-FR" dirty="0"/>
              <a:t>l</a:t>
            </a:r>
            <a:r>
              <a:rPr lang="fr-FR" dirty="0" smtClean="0"/>
              <a:t>es </a:t>
            </a:r>
            <a:r>
              <a:rPr lang="fr-FR" dirty="0"/>
              <a:t>droits de douane à l'importation et à l'exportation ou taxes d'effet équivalent sont interdits entre les États membres. Cette interdiction s'applique également aux droits de douane à caractère fiscal.</a:t>
            </a:r>
          </a:p>
          <a:p>
            <a:pPr lvl="2"/>
            <a:endParaRPr lang="fr-FR" dirty="0"/>
          </a:p>
          <a:p>
            <a:pPr lvl="2"/>
            <a:r>
              <a:rPr lang="fr-FR" dirty="0"/>
              <a:t>interdiction absolue!</a:t>
            </a:r>
            <a:endParaRPr lang="nl-NL" dirty="0"/>
          </a:p>
        </p:txBody>
      </p:sp>
      <p:pic>
        <p:nvPicPr>
          <p:cNvPr id="4" name="Picture 3" descr="http://ec.europa.eu/taxation_customs/resources/images/customs_strategy/picture1.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941168"/>
            <a:ext cx="1426210" cy="1426210"/>
          </a:xfrm>
          <a:prstGeom prst="rect">
            <a:avLst/>
          </a:prstGeom>
          <a:noFill/>
          <a:ln>
            <a:noFill/>
          </a:ln>
        </p:spPr>
      </p:pic>
      <p:sp>
        <p:nvSpPr>
          <p:cNvPr id="5" name="Slide Number Placeholder 4"/>
          <p:cNvSpPr>
            <a:spLocks noGrp="1"/>
          </p:cNvSpPr>
          <p:nvPr>
            <p:ph type="sldNum" sz="quarter" idx="12"/>
          </p:nvPr>
        </p:nvSpPr>
        <p:spPr/>
        <p:txBody>
          <a:bodyPr/>
          <a:lstStyle/>
          <a:p>
            <a:fld id="{8537CF77-B06C-4C05-BAFE-9A885870E448}" type="slidenum">
              <a:rPr lang="nl-NL" smtClean="0"/>
              <a:pPr/>
              <a:t>118</a:t>
            </a:fld>
            <a:endParaRPr lang="nl-NL"/>
          </a:p>
        </p:txBody>
      </p:sp>
    </p:spTree>
    <p:extLst>
      <p:ext uri="{BB962C8B-B14F-4D97-AF65-F5344CB8AC3E}">
        <p14:creationId xmlns:p14="http://schemas.microsoft.com/office/powerpoint/2010/main" val="30003593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Abolitions</a:t>
            </a:r>
            <a:r>
              <a:rPr lang="nl-NL" dirty="0"/>
              <a:t> des </a:t>
            </a:r>
            <a:r>
              <a:rPr lang="nl-NL" dirty="0" err="1"/>
              <a:t>droits</a:t>
            </a:r>
            <a:r>
              <a:rPr lang="nl-NL" dirty="0"/>
              <a:t> </a:t>
            </a:r>
            <a:r>
              <a:rPr lang="nl-NL" dirty="0" err="1"/>
              <a:t>internes</a:t>
            </a:r>
            <a:r>
              <a:rPr lang="nl-NL" dirty="0"/>
              <a:t> de douane</a:t>
            </a:r>
          </a:p>
        </p:txBody>
      </p:sp>
      <p:sp>
        <p:nvSpPr>
          <p:cNvPr id="3" name="Content Placeholder 2"/>
          <p:cNvSpPr>
            <a:spLocks noGrp="1"/>
          </p:cNvSpPr>
          <p:nvPr>
            <p:ph idx="1"/>
          </p:nvPr>
        </p:nvSpPr>
        <p:spPr/>
        <p:txBody>
          <a:bodyPr/>
          <a:lstStyle/>
          <a:p>
            <a:r>
              <a:rPr lang="nl-NL" dirty="0" err="1"/>
              <a:t>Qu’est-ce</a:t>
            </a:r>
            <a:r>
              <a:rPr lang="nl-NL" dirty="0"/>
              <a:t> </a:t>
            </a:r>
            <a:r>
              <a:rPr lang="nl-NL" dirty="0" err="1"/>
              <a:t>un</a:t>
            </a:r>
            <a:r>
              <a:rPr lang="nl-NL" dirty="0"/>
              <a:t> </a:t>
            </a:r>
            <a:r>
              <a:rPr lang="nl-NL" dirty="0" err="1"/>
              <a:t>droit</a:t>
            </a:r>
            <a:r>
              <a:rPr lang="nl-NL" dirty="0"/>
              <a:t> de douane?</a:t>
            </a:r>
          </a:p>
          <a:p>
            <a:pPr lvl="1"/>
            <a:r>
              <a:rPr lang="fr-FR" dirty="0"/>
              <a:t>prélèvements </a:t>
            </a:r>
            <a:r>
              <a:rPr lang="fr-FR" dirty="0" err="1"/>
              <a:t>dûs</a:t>
            </a:r>
            <a:endParaRPr lang="fr-FR" dirty="0"/>
          </a:p>
          <a:p>
            <a:pPr lvl="2"/>
            <a:r>
              <a:rPr lang="fr-FR" dirty="0"/>
              <a:t>administrés par une autorité étatique de douane</a:t>
            </a:r>
          </a:p>
          <a:p>
            <a:pPr lvl="1"/>
            <a:r>
              <a:rPr lang="fr-FR" dirty="0"/>
              <a:t> à l’occasion spécifique de l’importation  ou de l’exportation des marchandises </a:t>
            </a:r>
          </a:p>
          <a:p>
            <a:pPr lvl="2"/>
            <a:r>
              <a:rPr lang="nl-NL" dirty="0" err="1"/>
              <a:t>caractère</a:t>
            </a:r>
            <a:r>
              <a:rPr lang="nl-NL" dirty="0"/>
              <a:t> </a:t>
            </a:r>
            <a:r>
              <a:rPr lang="nl-NL" dirty="0" err="1"/>
              <a:t>protecteur</a:t>
            </a:r>
            <a:endParaRPr lang="nl-NL" dirty="0"/>
          </a:p>
          <a:p>
            <a:pPr lvl="2"/>
            <a:r>
              <a:rPr lang="nl-NL" dirty="0" err="1"/>
              <a:t>caractère</a:t>
            </a:r>
            <a:r>
              <a:rPr lang="nl-NL" dirty="0"/>
              <a:t> </a:t>
            </a:r>
            <a:r>
              <a:rPr lang="nl-NL" dirty="0" err="1"/>
              <a:t>budgétaire</a:t>
            </a:r>
            <a:endParaRPr lang="nl-NL" dirty="0"/>
          </a:p>
        </p:txBody>
      </p:sp>
      <p:sp>
        <p:nvSpPr>
          <p:cNvPr id="5" name="Slide Number Placeholder 4"/>
          <p:cNvSpPr>
            <a:spLocks noGrp="1"/>
          </p:cNvSpPr>
          <p:nvPr>
            <p:ph type="sldNum" sz="quarter" idx="12"/>
          </p:nvPr>
        </p:nvSpPr>
        <p:spPr/>
        <p:txBody>
          <a:bodyPr/>
          <a:lstStyle/>
          <a:p>
            <a:fld id="{8537CF77-B06C-4C05-BAFE-9A885870E448}" type="slidenum">
              <a:rPr lang="nl-NL" smtClean="0"/>
              <a:pPr/>
              <a:t>119</a:t>
            </a:fld>
            <a:endParaRPr lang="nl-NL"/>
          </a:p>
        </p:txBody>
      </p:sp>
    </p:spTree>
    <p:extLst>
      <p:ext uri="{BB962C8B-B14F-4D97-AF65-F5344CB8AC3E}">
        <p14:creationId xmlns:p14="http://schemas.microsoft.com/office/powerpoint/2010/main" val="253134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Infos pratiques</a:t>
            </a:r>
            <a:endParaRPr lang="en-GB" dirty="0"/>
          </a:p>
        </p:txBody>
      </p:sp>
      <p:sp>
        <p:nvSpPr>
          <p:cNvPr id="3" name="Content Placeholder 2"/>
          <p:cNvSpPr>
            <a:spLocks noGrp="1"/>
          </p:cNvSpPr>
          <p:nvPr>
            <p:ph idx="1"/>
          </p:nvPr>
        </p:nvSpPr>
        <p:spPr/>
        <p:txBody>
          <a:bodyPr/>
          <a:lstStyle/>
          <a:p>
            <a:r>
              <a:rPr lang="fr-BE" dirty="0" smtClean="0"/>
              <a:t>Cycle de conférences Jean Rey</a:t>
            </a:r>
          </a:p>
          <a:p>
            <a:pPr lvl="1"/>
            <a:r>
              <a:rPr lang="fr-BE" dirty="0" smtClean="0"/>
              <a:t>24/4, 18h45-20h30</a:t>
            </a:r>
          </a:p>
          <a:p>
            <a:pPr lvl="1"/>
            <a:r>
              <a:rPr lang="fr-BE" dirty="0" smtClean="0"/>
              <a:t>Débat préélectoral</a:t>
            </a:r>
          </a:p>
          <a:p>
            <a:pPr lvl="1"/>
            <a:endParaRPr lang="fr-BE" dirty="0"/>
          </a:p>
        </p:txBody>
      </p:sp>
      <p:pic>
        <p:nvPicPr>
          <p:cNvPr id="4" name="Picture 3" descr="Image result"/>
          <p:cNvPicPr/>
          <p:nvPr/>
        </p:nvPicPr>
        <p:blipFill>
          <a:blip r:embed="rId2">
            <a:extLst>
              <a:ext uri="{28A0092B-C50C-407E-A947-70E740481C1C}">
                <a14:useLocalDpi xmlns:a14="http://schemas.microsoft.com/office/drawing/2010/main" val="0"/>
              </a:ext>
            </a:extLst>
          </a:blip>
          <a:srcRect/>
          <a:stretch>
            <a:fillRect/>
          </a:stretch>
        </p:blipFill>
        <p:spPr bwMode="auto">
          <a:xfrm>
            <a:off x="4107756" y="2615133"/>
            <a:ext cx="2350194" cy="3216332"/>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12</a:t>
            </a:fld>
            <a:endParaRPr lang="nl-NL"/>
          </a:p>
        </p:txBody>
      </p:sp>
    </p:spTree>
    <p:extLst>
      <p:ext uri="{BB962C8B-B14F-4D97-AF65-F5344CB8AC3E}">
        <p14:creationId xmlns:p14="http://schemas.microsoft.com/office/powerpoint/2010/main" val="162827064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Abolition</a:t>
            </a:r>
            <a:r>
              <a:rPr lang="nl-NL" dirty="0"/>
              <a:t> des </a:t>
            </a:r>
            <a:r>
              <a:rPr lang="nl-NL" dirty="0" err="1"/>
              <a:t>droits</a:t>
            </a:r>
            <a:r>
              <a:rPr lang="nl-NL" dirty="0"/>
              <a:t> </a:t>
            </a:r>
            <a:r>
              <a:rPr lang="nl-NL" dirty="0" err="1"/>
              <a:t>internes</a:t>
            </a:r>
            <a:r>
              <a:rPr lang="nl-NL" dirty="0"/>
              <a:t> de douane</a:t>
            </a:r>
          </a:p>
        </p:txBody>
      </p:sp>
      <p:sp>
        <p:nvSpPr>
          <p:cNvPr id="3" name="Content Placeholder 2"/>
          <p:cNvSpPr>
            <a:spLocks noGrp="1"/>
          </p:cNvSpPr>
          <p:nvPr>
            <p:ph idx="1"/>
          </p:nvPr>
        </p:nvSpPr>
        <p:spPr>
          <a:xfrm>
            <a:off x="457200" y="1600200"/>
            <a:ext cx="8229600" cy="5069160"/>
          </a:xfrm>
        </p:spPr>
        <p:txBody>
          <a:bodyPr vert="horz" lIns="91440" tIns="45720" rIns="91440" bIns="45720" rtlCol="0" anchor="t">
            <a:normAutofit/>
          </a:bodyPr>
          <a:lstStyle/>
          <a:p>
            <a:r>
              <a:rPr lang="nl-NL" dirty="0"/>
              <a:t>Réalisation envisagée en étapes (ex. art. 12 et 14 CEE)</a:t>
            </a:r>
          </a:p>
          <a:p>
            <a:pPr lvl="1"/>
            <a:r>
              <a:rPr lang="fr-FR" i="1" dirty="0"/>
              <a:t>clause stand-</a:t>
            </a:r>
            <a:r>
              <a:rPr lang="fr-FR" i="1" dirty="0" err="1"/>
              <a:t>still</a:t>
            </a:r>
            <a:r>
              <a:rPr lang="fr-FR" dirty="0"/>
              <a:t>: les États membres s'abstiennent d'introduire entre eux de nouveaux droits de douane à l'importation et à l'exportation ou taxes d'effet équivalent, et d'augmenter ceux qu'ils appliquent dans leurs relations </a:t>
            </a:r>
            <a:r>
              <a:rPr lang="nl-NL" dirty="0" err="1"/>
              <a:t>commerciales</a:t>
            </a:r>
            <a:r>
              <a:rPr lang="nl-NL" dirty="0"/>
              <a:t> </a:t>
            </a:r>
            <a:r>
              <a:rPr lang="nl-NL" dirty="0" err="1"/>
              <a:t>mutuelles</a:t>
            </a:r>
            <a:endParaRPr lang="nl-NL" dirty="0"/>
          </a:p>
          <a:p>
            <a:pPr lvl="1"/>
            <a:r>
              <a:rPr lang="nl-NL" dirty="0"/>
              <a:t>période de </a:t>
            </a:r>
            <a:r>
              <a:rPr lang="nl-NL" dirty="0" err="1"/>
              <a:t>transition</a:t>
            </a:r>
            <a:r>
              <a:rPr lang="nl-NL" dirty="0"/>
              <a:t> de 12 </a:t>
            </a:r>
            <a:r>
              <a:rPr lang="nl-NL" dirty="0" err="1"/>
              <a:t>années</a:t>
            </a:r>
            <a:endParaRPr lang="nl-NL" dirty="0"/>
          </a:p>
          <a:p>
            <a:pPr lvl="2"/>
            <a:r>
              <a:rPr lang="nl-NL" dirty="0"/>
              <a:t>achevée le 1er juillet 1968</a:t>
            </a:r>
          </a:p>
          <a:p>
            <a:pPr lvl="1"/>
            <a:endParaRPr lang="nl-NL" dirty="0"/>
          </a:p>
        </p:txBody>
      </p:sp>
      <p:sp>
        <p:nvSpPr>
          <p:cNvPr id="4" name="Slide Number Placeholder 3"/>
          <p:cNvSpPr>
            <a:spLocks noGrp="1"/>
          </p:cNvSpPr>
          <p:nvPr>
            <p:ph type="sldNum" sz="quarter" idx="12"/>
          </p:nvPr>
        </p:nvSpPr>
        <p:spPr/>
        <p:txBody>
          <a:bodyPr/>
          <a:lstStyle/>
          <a:p>
            <a:fld id="{8537CF77-B06C-4C05-BAFE-9A885870E448}" type="slidenum">
              <a:rPr lang="nl-NL" smtClean="0"/>
              <a:pPr/>
              <a:t>120</a:t>
            </a:fld>
            <a:endParaRPr lang="nl-NL"/>
          </a:p>
        </p:txBody>
      </p:sp>
    </p:spTree>
    <p:extLst>
      <p:ext uri="{BB962C8B-B14F-4D97-AF65-F5344CB8AC3E}">
        <p14:creationId xmlns:p14="http://schemas.microsoft.com/office/powerpoint/2010/main" val="253351672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i="1" dirty="0"/>
              <a:t>Van </a:t>
            </a:r>
            <a:r>
              <a:rPr lang="nl-NL" i="1" dirty="0" err="1"/>
              <a:t>Gend</a:t>
            </a:r>
            <a:r>
              <a:rPr lang="nl-NL" i="1" dirty="0"/>
              <a:t> &amp; Loos</a:t>
            </a:r>
          </a:p>
        </p:txBody>
      </p:sp>
      <p:sp>
        <p:nvSpPr>
          <p:cNvPr id="3" name="Content Placeholder 2"/>
          <p:cNvSpPr>
            <a:spLocks noGrp="1"/>
          </p:cNvSpPr>
          <p:nvPr>
            <p:ph idx="1"/>
          </p:nvPr>
        </p:nvSpPr>
        <p:spPr/>
        <p:txBody>
          <a:bodyPr/>
          <a:lstStyle/>
          <a:p>
            <a:r>
              <a:rPr lang="nl-NL" dirty="0"/>
              <a:t>Effet direct de </a:t>
            </a:r>
            <a:r>
              <a:rPr lang="nl-NL" dirty="0" err="1"/>
              <a:t>l’article</a:t>
            </a:r>
            <a:r>
              <a:rPr lang="nl-NL" dirty="0"/>
              <a:t> 12 CEE (</a:t>
            </a:r>
            <a:r>
              <a:rPr lang="nl-NL" dirty="0" err="1"/>
              <a:t>devenu</a:t>
            </a:r>
            <a:r>
              <a:rPr lang="nl-NL" dirty="0"/>
              <a:t> 30 TFUE)?</a:t>
            </a:r>
          </a:p>
          <a:p>
            <a:r>
              <a:rPr lang="fr-FR" i="1" dirty="0"/>
              <a:t>Selon </a:t>
            </a:r>
            <a:r>
              <a:rPr lang="fr-FR" i="1" dirty="0">
                <a:solidFill>
                  <a:srgbClr val="FF0000"/>
                </a:solidFill>
              </a:rPr>
              <a:t>l'esprit, l’économie et le texte </a:t>
            </a:r>
            <a:r>
              <a:rPr lang="fr-FR" i="1" dirty="0"/>
              <a:t>du traité, l’article 12 CEE doit être interprété en ce sens qu'il produit des effets immédiats et engendre des droits individuels que les juridictions internes doivent sauvegarder </a:t>
            </a:r>
            <a:endParaRPr lang="nl-NL" dirty="0"/>
          </a:p>
        </p:txBody>
      </p:sp>
      <p:pic>
        <p:nvPicPr>
          <p:cNvPr id="4" name="Content Placeholder 3" descr="http://www.boekematransport.eu/wp-content/uploads/van-gend-en-loos1.jpg">
            <a:hlinkClick r:id="rId3"/>
          </p:cNvPr>
          <p:cNvPicPr>
            <a:picLocks/>
          </p:cNvPicPr>
          <p:nvPr/>
        </p:nvPicPr>
        <p:blipFill>
          <a:blip r:embed="rId4" cstate="print">
            <a:extLst>
              <a:ext uri="{28A0092B-C50C-407E-A947-70E740481C1C}">
                <a14:useLocalDpi xmlns:a14="http://schemas.microsoft.com/office/drawing/2010/main" val="0"/>
              </a:ext>
            </a:extLst>
          </a:blip>
          <a:srcRect l="-790" t="-485" r="-790" b="-485"/>
          <a:stretch>
            <a:fillRect/>
          </a:stretch>
        </p:blipFill>
        <p:spPr>
          <a:xfrm>
            <a:off x="6372200" y="4725144"/>
            <a:ext cx="2520280" cy="1872208"/>
          </a:xfrm>
          <a:prstGeom prst="rect">
            <a:avLst/>
          </a:prstGeom>
        </p:spPr>
      </p:pic>
      <p:sp>
        <p:nvSpPr>
          <p:cNvPr id="5" name="Slide Number Placeholder 4"/>
          <p:cNvSpPr>
            <a:spLocks noGrp="1"/>
          </p:cNvSpPr>
          <p:nvPr>
            <p:ph type="sldNum" sz="quarter" idx="12"/>
          </p:nvPr>
        </p:nvSpPr>
        <p:spPr/>
        <p:txBody>
          <a:bodyPr/>
          <a:lstStyle/>
          <a:p>
            <a:fld id="{8537CF77-B06C-4C05-BAFE-9A885870E448}" type="slidenum">
              <a:rPr lang="nl-NL" smtClean="0"/>
              <a:pPr/>
              <a:t>121</a:t>
            </a:fld>
            <a:endParaRPr lang="nl-NL"/>
          </a:p>
        </p:txBody>
      </p:sp>
    </p:spTree>
    <p:extLst>
      <p:ext uri="{BB962C8B-B14F-4D97-AF65-F5344CB8AC3E}">
        <p14:creationId xmlns:p14="http://schemas.microsoft.com/office/powerpoint/2010/main" val="5659475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ormAutofit/>
          </a:bodyPr>
          <a:lstStyle/>
          <a:p>
            <a:pPr algn="ctr" eaLnBrk="1" hangingPunct="1"/>
            <a:r>
              <a:rPr lang="en-US" altLang="nl-NL" dirty="0"/>
              <a:t>Abolition des droits internes de </a:t>
            </a:r>
            <a:r>
              <a:rPr lang="en-US" altLang="nl-NL" dirty="0" err="1"/>
              <a:t>douane</a:t>
            </a:r>
            <a:endParaRPr lang="en-US" altLang="nl-NL" dirty="0"/>
          </a:p>
        </p:txBody>
      </p:sp>
      <p:sp>
        <p:nvSpPr>
          <p:cNvPr id="4100" name="AutoShape 4"/>
          <p:cNvSpPr>
            <a:spLocks noChangeArrowheads="1"/>
          </p:cNvSpPr>
          <p:nvPr/>
        </p:nvSpPr>
        <p:spPr bwMode="auto">
          <a:xfrm>
            <a:off x="684213" y="1484313"/>
            <a:ext cx="1511300" cy="5048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2000">
              <a:solidFill>
                <a:schemeClr val="bg1"/>
              </a:solidFill>
              <a:ea typeface="MS PGothic" pitchFamily="34" charset="-128"/>
            </a:endParaRPr>
          </a:p>
        </p:txBody>
      </p:sp>
      <p:sp>
        <p:nvSpPr>
          <p:cNvPr id="31754" name="Text Box 11"/>
          <p:cNvSpPr txBox="1">
            <a:spLocks noChangeArrowheads="1"/>
          </p:cNvSpPr>
          <p:nvPr/>
        </p:nvSpPr>
        <p:spPr bwMode="auto">
          <a:xfrm>
            <a:off x="3808980" y="3393255"/>
            <a:ext cx="882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59" name="AutoShape 5"/>
          <p:cNvSpPr>
            <a:spLocks noChangeArrowheads="1"/>
          </p:cNvSpPr>
          <p:nvPr/>
        </p:nvSpPr>
        <p:spPr bwMode="auto">
          <a:xfrm>
            <a:off x="3393054" y="1556792"/>
            <a:ext cx="2675321" cy="1152128"/>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Droits de </a:t>
            </a:r>
            <a:r>
              <a:rPr lang="en-US" altLang="nl-NL" sz="2400" b="1" dirty="0" err="1">
                <a:solidFill>
                  <a:schemeClr val="tx1"/>
                </a:solidFill>
                <a:ea typeface="MS PGothic" pitchFamily="34" charset="-128"/>
              </a:rPr>
              <a:t>douane</a:t>
            </a:r>
            <a:r>
              <a:rPr lang="en-US" altLang="nl-NL" sz="2400" b="1" dirty="0">
                <a:solidFill>
                  <a:schemeClr val="tx1"/>
                </a:solidFill>
                <a:ea typeface="MS PGothic" pitchFamily="34" charset="-128"/>
              </a:rPr>
              <a:t> internes?</a:t>
            </a:r>
          </a:p>
        </p:txBody>
      </p:sp>
      <p:sp>
        <p:nvSpPr>
          <p:cNvPr id="93" name="AutoShape 5"/>
          <p:cNvSpPr>
            <a:spLocks noChangeArrowheads="1"/>
          </p:cNvSpPr>
          <p:nvPr/>
        </p:nvSpPr>
        <p:spPr bwMode="auto">
          <a:xfrm>
            <a:off x="5289743" y="4577400"/>
            <a:ext cx="2520429" cy="1334642"/>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17" name="Line 24"/>
          <p:cNvSpPr>
            <a:spLocks noChangeShapeType="1"/>
          </p:cNvSpPr>
          <p:nvPr/>
        </p:nvSpPr>
        <p:spPr bwMode="auto">
          <a:xfrm flipH="1">
            <a:off x="2699792" y="2708920"/>
            <a:ext cx="1929009" cy="187220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8" name="AutoShape 5"/>
          <p:cNvSpPr>
            <a:spLocks noChangeArrowheads="1"/>
          </p:cNvSpPr>
          <p:nvPr/>
        </p:nvSpPr>
        <p:spPr bwMode="auto">
          <a:xfrm>
            <a:off x="1547663" y="4581128"/>
            <a:ext cx="2600097" cy="133091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Interdiction</a:t>
            </a:r>
          </a:p>
        </p:txBody>
      </p:sp>
      <p:sp>
        <p:nvSpPr>
          <p:cNvPr id="19" name="Line 24"/>
          <p:cNvSpPr>
            <a:spLocks noChangeShapeType="1"/>
          </p:cNvSpPr>
          <p:nvPr/>
        </p:nvSpPr>
        <p:spPr bwMode="auto">
          <a:xfrm>
            <a:off x="4666447" y="2718761"/>
            <a:ext cx="1883510" cy="187220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0" name="Text Box 11"/>
          <p:cNvSpPr txBox="1">
            <a:spLocks noChangeArrowheads="1"/>
          </p:cNvSpPr>
          <p:nvPr/>
        </p:nvSpPr>
        <p:spPr bwMode="auto">
          <a:xfrm>
            <a:off x="5627154" y="3121804"/>
            <a:ext cx="14414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2" name="Slide Number Placeholder 1"/>
          <p:cNvSpPr>
            <a:spLocks noGrp="1"/>
          </p:cNvSpPr>
          <p:nvPr>
            <p:ph type="sldNum" sz="quarter" idx="12"/>
          </p:nvPr>
        </p:nvSpPr>
        <p:spPr/>
        <p:txBody>
          <a:bodyPr/>
          <a:lstStyle/>
          <a:p>
            <a:fld id="{8537CF77-B06C-4C05-BAFE-9A885870E448}" type="slidenum">
              <a:rPr lang="nl-NL" smtClean="0"/>
              <a:pPr/>
              <a:t>122</a:t>
            </a:fld>
            <a:endParaRPr lang="nl-NL"/>
          </a:p>
        </p:txBody>
      </p:sp>
    </p:spTree>
    <p:extLst>
      <p:ext uri="{BB962C8B-B14F-4D97-AF65-F5344CB8AC3E}">
        <p14:creationId xmlns:p14="http://schemas.microsoft.com/office/powerpoint/2010/main" val="33613576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Dans la pratique</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a:effectLst/>
                        </a:rPr>
                        <a:t>champ d’application</a:t>
                      </a:r>
                      <a:endParaRPr lang="en-GB" sz="1200">
                        <a:effectLst/>
                      </a:endParaRPr>
                    </a:p>
                    <a:p>
                      <a:pPr algn="ctr">
                        <a:lnSpc>
                          <a:spcPct val="107000"/>
                        </a:lnSpc>
                        <a:spcBef>
                          <a:spcPts val="400"/>
                        </a:spcBef>
                        <a:spcAft>
                          <a:spcPts val="400"/>
                        </a:spcAft>
                      </a:pPr>
                      <a:r>
                        <a:rPr lang="fr-FR" sz="1200">
                          <a:effectLst/>
                        </a:rPr>
                        <a:t>+ bénéficiaires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objectifs d’intérêt général justificateurs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123</a:t>
            </a:fld>
            <a:endParaRPr lang="nl-NL"/>
          </a:p>
        </p:txBody>
      </p:sp>
    </p:spTree>
    <p:extLst>
      <p:ext uri="{BB962C8B-B14F-4D97-AF65-F5344CB8AC3E}">
        <p14:creationId xmlns:p14="http://schemas.microsoft.com/office/powerpoint/2010/main" val="35855522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a:xfrm>
            <a:off x="457200" y="1600200"/>
            <a:ext cx="8229600" cy="4925144"/>
          </a:xfrm>
        </p:spPr>
        <p:txBody>
          <a:bodyPr>
            <a:normAutofit/>
          </a:bodyPr>
          <a:lstStyle/>
          <a:p>
            <a:r>
              <a:rPr lang="nl-NL" dirty="0"/>
              <a:t>Hypothèse </a:t>
            </a:r>
            <a:r>
              <a:rPr lang="nl-NL" dirty="0" smtClean="0"/>
              <a:t>2</a:t>
            </a:r>
            <a:endParaRPr lang="nl-NL" dirty="0"/>
          </a:p>
          <a:p>
            <a:pPr lvl="1"/>
            <a:r>
              <a:rPr lang="nl-NL" dirty="0"/>
              <a:t>produit originaire de la Chine</a:t>
            </a:r>
          </a:p>
          <a:p>
            <a:pPr lvl="1"/>
            <a:r>
              <a:rPr lang="nl-NL" dirty="0" err="1"/>
              <a:t>importé</a:t>
            </a:r>
            <a:r>
              <a:rPr lang="nl-NL" dirty="0"/>
              <a:t> en </a:t>
            </a:r>
            <a:r>
              <a:rPr lang="nl-NL" dirty="0" err="1"/>
              <a:t>Espagne</a:t>
            </a:r>
            <a:endParaRPr lang="nl-NL" dirty="0"/>
          </a:p>
          <a:p>
            <a:pPr lvl="2"/>
            <a:r>
              <a:rPr lang="nl-NL" dirty="0" err="1"/>
              <a:t>perception</a:t>
            </a:r>
            <a:r>
              <a:rPr lang="nl-NL" dirty="0"/>
              <a:t> des </a:t>
            </a:r>
            <a:r>
              <a:rPr lang="nl-NL" dirty="0" err="1"/>
              <a:t>droits</a:t>
            </a:r>
            <a:r>
              <a:rPr lang="nl-NL" dirty="0"/>
              <a:t> de douane en </a:t>
            </a:r>
            <a:r>
              <a:rPr lang="nl-NL" dirty="0" err="1"/>
              <a:t>Espagne</a:t>
            </a:r>
            <a:endParaRPr lang="nl-NL" dirty="0"/>
          </a:p>
          <a:p>
            <a:pPr lvl="2"/>
            <a:r>
              <a:rPr lang="nl-NL" dirty="0" err="1"/>
              <a:t>après</a:t>
            </a:r>
            <a:r>
              <a:rPr lang="nl-NL" dirty="0"/>
              <a:t> </a:t>
            </a:r>
            <a:r>
              <a:rPr lang="nl-NL" dirty="0" err="1"/>
              <a:t>cette</a:t>
            </a:r>
            <a:r>
              <a:rPr lang="nl-NL" dirty="0"/>
              <a:t> </a:t>
            </a:r>
            <a:r>
              <a:rPr lang="nl-NL" dirty="0" err="1"/>
              <a:t>perception</a:t>
            </a:r>
            <a:r>
              <a:rPr lang="nl-NL" dirty="0"/>
              <a:t>, en </a:t>
            </a:r>
            <a:r>
              <a:rPr lang="nl-NL" i="1" dirty="0"/>
              <a:t>libre </a:t>
            </a:r>
            <a:r>
              <a:rPr lang="nl-NL" i="1" dirty="0" err="1"/>
              <a:t>pratique</a:t>
            </a:r>
            <a:endParaRPr lang="nl-NL" i="1" dirty="0"/>
          </a:p>
          <a:p>
            <a:r>
              <a:rPr lang="nl-NL" dirty="0"/>
              <a:t>Hypothèse </a:t>
            </a:r>
            <a:r>
              <a:rPr lang="nl-NL" dirty="0" smtClean="0"/>
              <a:t>1</a:t>
            </a:r>
            <a:endParaRPr lang="nl-NL" dirty="0"/>
          </a:p>
          <a:p>
            <a:pPr lvl="1"/>
            <a:r>
              <a:rPr lang="nl-NL" dirty="0" err="1"/>
              <a:t>produit</a:t>
            </a:r>
            <a:r>
              <a:rPr lang="nl-NL" dirty="0"/>
              <a:t> en </a:t>
            </a:r>
            <a:r>
              <a:rPr lang="nl-NL" dirty="0" err="1"/>
              <a:t>Pologne</a:t>
            </a:r>
            <a:endParaRPr lang="nl-NL" dirty="0"/>
          </a:p>
          <a:p>
            <a:pPr lvl="1"/>
            <a:r>
              <a:rPr lang="nl-NL" dirty="0" err="1"/>
              <a:t>importé</a:t>
            </a:r>
            <a:r>
              <a:rPr lang="nl-NL" dirty="0"/>
              <a:t> en </a:t>
            </a:r>
            <a:r>
              <a:rPr lang="nl-NL" dirty="0" err="1"/>
              <a:t>Italie</a:t>
            </a:r>
            <a:r>
              <a:rPr lang="nl-NL" dirty="0"/>
              <a:t>, Suède et </a:t>
            </a:r>
            <a:r>
              <a:rPr lang="nl-NL" dirty="0" err="1"/>
              <a:t>Belgique</a:t>
            </a:r>
            <a:endParaRPr lang="nl-NL" dirty="0"/>
          </a:p>
          <a:p>
            <a:pPr lvl="1"/>
            <a:r>
              <a:rPr lang="nl-NL" dirty="0" err="1"/>
              <a:t>dès</a:t>
            </a:r>
            <a:r>
              <a:rPr lang="nl-NL" dirty="0"/>
              <a:t> </a:t>
            </a:r>
            <a:r>
              <a:rPr lang="nl-NL" dirty="0" err="1"/>
              <a:t>le</a:t>
            </a:r>
            <a:r>
              <a:rPr lang="nl-NL" dirty="0"/>
              <a:t> </a:t>
            </a:r>
            <a:r>
              <a:rPr lang="nl-NL" dirty="0" err="1"/>
              <a:t>début</a:t>
            </a:r>
            <a:r>
              <a:rPr lang="nl-NL" dirty="0"/>
              <a:t> en libre </a:t>
            </a:r>
            <a:r>
              <a:rPr lang="nl-NL" dirty="0" err="1"/>
              <a:t>pratique</a:t>
            </a:r>
            <a:endParaRPr lang="nl-NL" dirty="0"/>
          </a:p>
          <a:p>
            <a:pPr lvl="1"/>
            <a:r>
              <a:rPr lang="nl-NL" dirty="0" err="1"/>
              <a:t>le</a:t>
            </a:r>
            <a:r>
              <a:rPr lang="nl-NL" dirty="0"/>
              <a:t> TDC extérieur ne </a:t>
            </a:r>
            <a:r>
              <a:rPr lang="nl-NL" dirty="0" err="1"/>
              <a:t>s’applique</a:t>
            </a:r>
            <a:r>
              <a:rPr lang="nl-NL" dirty="0"/>
              <a:t> pas</a:t>
            </a:r>
          </a:p>
        </p:txBody>
      </p:sp>
      <p:pic>
        <p:nvPicPr>
          <p:cNvPr id="4" name="Picture 3"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245" y="1395014"/>
            <a:ext cx="2520280" cy="1530749"/>
          </a:xfrm>
          <a:prstGeom prst="rect">
            <a:avLst/>
          </a:prstGeom>
          <a:noFill/>
          <a:ln>
            <a:noFill/>
          </a:ln>
        </p:spPr>
      </p:pic>
      <p:pic>
        <p:nvPicPr>
          <p:cNvPr id="5" name="Picture 4" descr="http://www.electrodepot.fr/media/catalog/product/cache/1/small_image/9df78eab33525d08d6e5fb8d27136e95/P945367.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3933056"/>
            <a:ext cx="2124236" cy="2016224"/>
          </a:xfrm>
          <a:prstGeom prst="rect">
            <a:avLst/>
          </a:prstGeom>
          <a:noFill/>
          <a:ln>
            <a:noFill/>
          </a:ln>
        </p:spPr>
      </p:pic>
      <p:sp>
        <p:nvSpPr>
          <p:cNvPr id="6" name="Slide Number Placeholder 5"/>
          <p:cNvSpPr>
            <a:spLocks noGrp="1"/>
          </p:cNvSpPr>
          <p:nvPr>
            <p:ph type="sldNum" sz="quarter" idx="12"/>
          </p:nvPr>
        </p:nvSpPr>
        <p:spPr/>
        <p:txBody>
          <a:bodyPr/>
          <a:lstStyle/>
          <a:p>
            <a:fld id="{8537CF77-B06C-4C05-BAFE-9A885870E448}" type="slidenum">
              <a:rPr lang="nl-NL" smtClean="0"/>
              <a:pPr/>
              <a:t>124</a:t>
            </a:fld>
            <a:endParaRPr lang="nl-NL"/>
          </a:p>
        </p:txBody>
      </p:sp>
    </p:spTree>
    <p:extLst>
      <p:ext uri="{BB962C8B-B14F-4D97-AF65-F5344CB8AC3E}">
        <p14:creationId xmlns:p14="http://schemas.microsoft.com/office/powerpoint/2010/main" val="29549634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a:xfrm>
            <a:off x="457200" y="1600200"/>
            <a:ext cx="8229600" cy="4997152"/>
          </a:xfrm>
        </p:spPr>
        <p:txBody>
          <a:bodyPr>
            <a:normAutofit/>
          </a:bodyPr>
          <a:lstStyle/>
          <a:p>
            <a:r>
              <a:rPr lang="nl-NL" dirty="0"/>
              <a:t>Codes de douanes de </a:t>
            </a:r>
            <a:r>
              <a:rPr lang="nl-NL" dirty="0" err="1"/>
              <a:t>l’Union</a:t>
            </a:r>
            <a:r>
              <a:rPr lang="nl-NL" dirty="0"/>
              <a:t> (CDU)</a:t>
            </a:r>
          </a:p>
          <a:p>
            <a:pPr lvl="1"/>
            <a:endParaRPr lang="nl-NL" dirty="0"/>
          </a:p>
          <a:p>
            <a:pPr lvl="1"/>
            <a:r>
              <a:rPr lang="nl-NL" dirty="0" err="1"/>
              <a:t>règlement</a:t>
            </a:r>
            <a:r>
              <a:rPr lang="nl-NL" dirty="0"/>
              <a:t>!</a:t>
            </a:r>
          </a:p>
          <a:p>
            <a:pPr lvl="2"/>
            <a:r>
              <a:rPr lang="nl-NL" dirty="0" err="1"/>
              <a:t>règlement</a:t>
            </a:r>
            <a:r>
              <a:rPr lang="nl-NL" dirty="0"/>
              <a:t> 2913/92, </a:t>
            </a:r>
            <a:r>
              <a:rPr lang="nl-NL" dirty="0" err="1"/>
              <a:t>modernisé</a:t>
            </a:r>
            <a:r>
              <a:rPr lang="nl-NL" dirty="0"/>
              <a:t> par </a:t>
            </a:r>
            <a:r>
              <a:rPr lang="nl-NL" dirty="0" err="1"/>
              <a:t>le</a:t>
            </a:r>
            <a:r>
              <a:rPr lang="nl-NL" dirty="0"/>
              <a:t> </a:t>
            </a:r>
            <a:r>
              <a:rPr lang="nl-NL" dirty="0" err="1"/>
              <a:t>règl</a:t>
            </a:r>
            <a:r>
              <a:rPr lang="nl-NL" dirty="0"/>
              <a:t>. 450/2008</a:t>
            </a:r>
          </a:p>
          <a:p>
            <a:pPr lvl="2"/>
            <a:r>
              <a:rPr lang="nl-NL" dirty="0"/>
              <a:t>remplacé par le règlement 952/2013 dès le 1er mai 2016</a:t>
            </a:r>
          </a:p>
          <a:p>
            <a:pPr lvl="2"/>
            <a:r>
              <a:rPr lang="nl-NL" dirty="0"/>
              <a:t>taux déterminé par l’origine du produit en cause</a:t>
            </a:r>
          </a:p>
          <a:p>
            <a:pPr lvl="1"/>
            <a:r>
              <a:rPr lang="nl-NL" dirty="0"/>
              <a:t>pas </a:t>
            </a:r>
            <a:r>
              <a:rPr lang="nl-NL" dirty="0" err="1"/>
              <a:t>d’administration</a:t>
            </a:r>
            <a:r>
              <a:rPr lang="nl-NL" dirty="0"/>
              <a:t> </a:t>
            </a:r>
            <a:r>
              <a:rPr lang="nl-NL" dirty="0" err="1"/>
              <a:t>douanière</a:t>
            </a:r>
            <a:r>
              <a:rPr lang="nl-NL" dirty="0"/>
              <a:t> européenne</a:t>
            </a:r>
          </a:p>
          <a:p>
            <a:pPr lvl="2"/>
            <a:r>
              <a:rPr lang="nl-NL" dirty="0" err="1"/>
              <a:t>appliqué</a:t>
            </a:r>
            <a:r>
              <a:rPr lang="nl-NL" dirty="0"/>
              <a:t> et mis en oeuvre par les </a:t>
            </a:r>
            <a:r>
              <a:rPr lang="nl-NL" dirty="0" err="1"/>
              <a:t>administrations</a:t>
            </a:r>
            <a:r>
              <a:rPr lang="nl-NL" dirty="0"/>
              <a:t> </a:t>
            </a:r>
            <a:r>
              <a:rPr lang="nl-NL" dirty="0" err="1"/>
              <a:t>fiscales</a:t>
            </a:r>
            <a:r>
              <a:rPr lang="nl-NL" dirty="0"/>
              <a:t> des Etats membres</a:t>
            </a:r>
          </a:p>
          <a:p>
            <a:pPr lvl="2"/>
            <a:r>
              <a:rPr lang="nl-NL" dirty="0"/>
              <a:t>contrôles physiques aux frontières abolis le 1er janvier 1993</a:t>
            </a:r>
          </a:p>
        </p:txBody>
      </p:sp>
      <p:pic>
        <p:nvPicPr>
          <p:cNvPr id="7" name="Picture 6" descr="http://s3.lavenircdn.net/Assets/Images_Upload/Actu24/2011/01/11/poelvoorde.jpg?scale=both&amp;format=jpg">
            <a:hlinkClick r:id="rId3"/>
          </p:cNvPr>
          <p:cNvPicPr/>
          <p:nvPr/>
        </p:nvPicPr>
        <p:blipFill rotWithShape="1">
          <a:blip r:embed="rId4" cstate="print">
            <a:extLst>
              <a:ext uri="{28A0092B-C50C-407E-A947-70E740481C1C}">
                <a14:useLocalDpi xmlns:a14="http://schemas.microsoft.com/office/drawing/2010/main" val="0"/>
              </a:ext>
            </a:extLst>
          </a:blip>
          <a:srcRect l="4875" t="-935" r="39004"/>
          <a:stretch/>
        </p:blipFill>
        <p:spPr bwMode="auto">
          <a:xfrm>
            <a:off x="6804248" y="1412776"/>
            <a:ext cx="2009896" cy="1376674"/>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8537CF77-B06C-4C05-BAFE-9A885870E448}" type="slidenum">
              <a:rPr lang="nl-NL" smtClean="0"/>
              <a:pPr/>
              <a:t>125</a:t>
            </a:fld>
            <a:endParaRPr lang="nl-NL"/>
          </a:p>
        </p:txBody>
      </p:sp>
    </p:spTree>
    <p:extLst>
      <p:ext uri="{BB962C8B-B14F-4D97-AF65-F5344CB8AC3E}">
        <p14:creationId xmlns:p14="http://schemas.microsoft.com/office/powerpoint/2010/main" val="29980341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Tarif douanier commun extérieur</a:t>
            </a:r>
          </a:p>
        </p:txBody>
      </p:sp>
      <p:sp>
        <p:nvSpPr>
          <p:cNvPr id="3" name="Content Placeholder 2"/>
          <p:cNvSpPr>
            <a:spLocks noGrp="1"/>
          </p:cNvSpPr>
          <p:nvPr>
            <p:ph idx="1"/>
          </p:nvPr>
        </p:nvSpPr>
        <p:spPr>
          <a:xfrm>
            <a:off x="457200" y="1600200"/>
            <a:ext cx="8229600" cy="5141168"/>
          </a:xfrm>
        </p:spPr>
        <p:txBody>
          <a:bodyPr>
            <a:normAutofit fontScale="92500" lnSpcReduction="20000"/>
          </a:bodyPr>
          <a:lstStyle/>
          <a:p>
            <a:r>
              <a:rPr lang="nl-NL" dirty="0"/>
              <a:t>Origine du produit</a:t>
            </a:r>
          </a:p>
          <a:p>
            <a:pPr lvl="1"/>
            <a:r>
              <a:rPr lang="nl-NL" dirty="0"/>
              <a:t>≠ provenance (art. 60 </a:t>
            </a:r>
            <a:r>
              <a:rPr lang="nl-NL" dirty="0" err="1"/>
              <a:t>règlement</a:t>
            </a:r>
            <a:r>
              <a:rPr lang="nl-NL" dirty="0"/>
              <a:t> 952/2013, Code des douanes)</a:t>
            </a:r>
          </a:p>
          <a:p>
            <a:pPr marL="0" indent="0">
              <a:buNone/>
            </a:pPr>
            <a:endParaRPr lang="fr-FR" dirty="0"/>
          </a:p>
          <a:p>
            <a:pPr marL="0" indent="0" algn="just">
              <a:buNone/>
            </a:pPr>
            <a:r>
              <a:rPr lang="fr-FR" dirty="0"/>
              <a:t>1.   Les marchandises </a:t>
            </a:r>
            <a:r>
              <a:rPr lang="fr-FR" dirty="0">
                <a:solidFill>
                  <a:srgbClr val="FF0000"/>
                </a:solidFill>
              </a:rPr>
              <a:t>entièrement obtenues </a:t>
            </a:r>
            <a:r>
              <a:rPr lang="fr-FR" dirty="0"/>
              <a:t>dans un même pays ou territoire sont considérées comme originaires de ce pays ou territoire.</a:t>
            </a:r>
          </a:p>
          <a:p>
            <a:pPr marL="0" indent="0" algn="just">
              <a:buNone/>
            </a:pPr>
            <a:endParaRPr lang="fr-FR" dirty="0"/>
          </a:p>
          <a:p>
            <a:pPr marL="0" indent="0" algn="just">
              <a:buNone/>
            </a:pPr>
            <a:r>
              <a:rPr lang="fr-FR" dirty="0"/>
              <a:t>2.   Les marchandises dans la production de laquelle interviennent plusieurs pays ou territoires sont considérées comme originaires de celui </a:t>
            </a:r>
            <a:r>
              <a:rPr lang="fr-FR" dirty="0">
                <a:solidFill>
                  <a:srgbClr val="FF0000"/>
                </a:solidFill>
              </a:rPr>
              <a:t>où elles ont subi leur dernière transformation ou ouvraison substantielle, économiquement justifiée, effectuée dans une entreprise équipée à cet effet </a:t>
            </a:r>
            <a:r>
              <a:rPr lang="fr-FR" dirty="0"/>
              <a:t>et ayant abouti à la fabrication d'un produit nouveau ou correspondant à un stade de fabrication important.</a:t>
            </a:r>
          </a:p>
          <a:p>
            <a:pPr lvl="1"/>
            <a:endParaRPr lang="nl-NL" dirty="0"/>
          </a:p>
          <a:p>
            <a:pPr lvl="1"/>
            <a:endParaRPr lang="nl-NL" dirty="0"/>
          </a:p>
          <a:p>
            <a:pPr lvl="1"/>
            <a:endParaRPr lang="nl-NL" dirty="0"/>
          </a:p>
        </p:txBody>
      </p:sp>
      <p:sp>
        <p:nvSpPr>
          <p:cNvPr id="5" name="Slide Number Placeholder 4"/>
          <p:cNvSpPr>
            <a:spLocks noGrp="1"/>
          </p:cNvSpPr>
          <p:nvPr>
            <p:ph type="sldNum" sz="quarter" idx="12"/>
          </p:nvPr>
        </p:nvSpPr>
        <p:spPr/>
        <p:txBody>
          <a:bodyPr/>
          <a:lstStyle/>
          <a:p>
            <a:fld id="{8537CF77-B06C-4C05-BAFE-9A885870E448}" type="slidenum">
              <a:rPr lang="nl-NL" smtClean="0"/>
              <a:pPr/>
              <a:t>126</a:t>
            </a:fld>
            <a:endParaRPr lang="nl-NL"/>
          </a:p>
        </p:txBody>
      </p:sp>
    </p:spTree>
    <p:extLst>
      <p:ext uri="{BB962C8B-B14F-4D97-AF65-F5344CB8AC3E}">
        <p14:creationId xmlns:p14="http://schemas.microsoft.com/office/powerpoint/2010/main" val="179827791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p:txBody>
          <a:bodyPr/>
          <a:lstStyle/>
          <a:p>
            <a:pPr marL="342900" lvl="1" indent="-342900">
              <a:buFont typeface="Arial" panose="020B0604020202020204" pitchFamily="34" charset="0"/>
              <a:buChar char="•"/>
            </a:pPr>
            <a:r>
              <a:rPr lang="nl-NL" dirty="0" err="1"/>
              <a:t>Perception</a:t>
            </a:r>
            <a:r>
              <a:rPr lang="nl-NL" dirty="0"/>
              <a:t> des </a:t>
            </a:r>
            <a:r>
              <a:rPr lang="nl-NL" dirty="0" err="1"/>
              <a:t>droits</a:t>
            </a:r>
            <a:r>
              <a:rPr lang="nl-NL" dirty="0"/>
              <a:t> à </a:t>
            </a:r>
            <a:r>
              <a:rPr lang="nl-NL" dirty="0" err="1"/>
              <a:t>l’importation</a:t>
            </a:r>
            <a:r>
              <a:rPr lang="nl-NL" dirty="0"/>
              <a:t> et à </a:t>
            </a:r>
            <a:r>
              <a:rPr lang="nl-NL" dirty="0" err="1"/>
              <a:t>l’exportation</a:t>
            </a:r>
            <a:r>
              <a:rPr lang="nl-NL" dirty="0"/>
              <a:t> des </a:t>
            </a:r>
            <a:r>
              <a:rPr lang="nl-NL" dirty="0" err="1"/>
              <a:t>marchandises</a:t>
            </a:r>
            <a:r>
              <a:rPr lang="nl-NL" dirty="0"/>
              <a:t> de/vers </a:t>
            </a:r>
            <a:r>
              <a:rPr lang="nl-NL" dirty="0" err="1"/>
              <a:t>pays</a:t>
            </a:r>
            <a:r>
              <a:rPr lang="nl-NL" dirty="0"/>
              <a:t> </a:t>
            </a:r>
            <a:r>
              <a:rPr lang="nl-NL" dirty="0" err="1"/>
              <a:t>tiers</a:t>
            </a:r>
            <a:endParaRPr lang="nl-NL" dirty="0"/>
          </a:p>
          <a:p>
            <a:pPr marL="742950" lvl="2" indent="-342900"/>
            <a:r>
              <a:rPr lang="nl-NL" dirty="0"/>
              <a:t>la </a:t>
            </a:r>
            <a:r>
              <a:rPr lang="nl-NL" dirty="0" err="1"/>
              <a:t>nomenclature</a:t>
            </a:r>
            <a:r>
              <a:rPr lang="nl-NL" dirty="0"/>
              <a:t> </a:t>
            </a:r>
            <a:r>
              <a:rPr lang="nl-NL" dirty="0" err="1"/>
              <a:t>combinée</a:t>
            </a:r>
            <a:r>
              <a:rPr lang="nl-NL" dirty="0"/>
              <a:t> (NC) - </a:t>
            </a:r>
            <a:r>
              <a:rPr lang="nl-NL" dirty="0" err="1"/>
              <a:t>catégories</a:t>
            </a:r>
            <a:r>
              <a:rPr lang="nl-NL" dirty="0"/>
              <a:t> </a:t>
            </a:r>
            <a:r>
              <a:rPr lang="nl-NL" dirty="0" err="1"/>
              <a:t>chiffrées</a:t>
            </a:r>
            <a:endParaRPr lang="nl-NL" dirty="0"/>
          </a:p>
          <a:p>
            <a:pPr marL="1200150" lvl="3" indent="-342900"/>
            <a:r>
              <a:rPr lang="nl-NL" dirty="0" err="1"/>
              <a:t>tarif</a:t>
            </a:r>
            <a:r>
              <a:rPr lang="nl-NL" dirty="0"/>
              <a:t> </a:t>
            </a:r>
            <a:r>
              <a:rPr lang="nl-NL" dirty="0" err="1"/>
              <a:t>applicable</a:t>
            </a:r>
            <a:r>
              <a:rPr lang="nl-NL" dirty="0"/>
              <a:t> </a:t>
            </a:r>
            <a:r>
              <a:rPr lang="nl-NL" dirty="0" err="1"/>
              <a:t>dépend</a:t>
            </a:r>
            <a:r>
              <a:rPr lang="nl-NL" dirty="0"/>
              <a:t> de la </a:t>
            </a:r>
            <a:r>
              <a:rPr lang="nl-NL" dirty="0" err="1"/>
              <a:t>classification</a:t>
            </a:r>
            <a:endParaRPr lang="nl-NL" dirty="0"/>
          </a:p>
          <a:p>
            <a:pPr marL="1200150" lvl="3" indent="-342900"/>
            <a:r>
              <a:rPr lang="nl-NL" dirty="0" err="1"/>
              <a:t>l’importeur</a:t>
            </a:r>
            <a:r>
              <a:rPr lang="nl-NL" dirty="0"/>
              <a:t>/exporteur </a:t>
            </a:r>
            <a:r>
              <a:rPr lang="nl-NL" dirty="0" err="1"/>
              <a:t>propose</a:t>
            </a:r>
            <a:r>
              <a:rPr lang="nl-NL" dirty="0"/>
              <a:t> </a:t>
            </a:r>
            <a:r>
              <a:rPr lang="nl-NL" dirty="0" err="1"/>
              <a:t>un</a:t>
            </a:r>
            <a:r>
              <a:rPr lang="nl-NL" dirty="0"/>
              <a:t> </a:t>
            </a:r>
            <a:r>
              <a:rPr lang="nl-NL" dirty="0" err="1"/>
              <a:t>classification</a:t>
            </a:r>
            <a:endParaRPr lang="nl-NL" dirty="0"/>
          </a:p>
          <a:p>
            <a:pPr marL="1200150" lvl="3" indent="-342900"/>
            <a:r>
              <a:rPr lang="nl-NL" dirty="0" err="1"/>
              <a:t>l’administration</a:t>
            </a:r>
            <a:r>
              <a:rPr lang="nl-NL" dirty="0"/>
              <a:t> fiscale peut la </a:t>
            </a:r>
            <a:r>
              <a:rPr lang="nl-NL" dirty="0" err="1"/>
              <a:t>corriger</a:t>
            </a:r>
            <a:endParaRPr lang="nl-NL" dirty="0"/>
          </a:p>
          <a:p>
            <a:pPr marL="1200150" lvl="3" indent="-342900"/>
            <a:r>
              <a:rPr lang="nl-NL" dirty="0"/>
              <a:t>CJUE tenue d’interpréter la NC</a:t>
            </a:r>
          </a:p>
          <a:p>
            <a:pPr marL="742950" lvl="2" indent="-342900"/>
            <a:r>
              <a:rPr lang="nl-NL" dirty="0" err="1"/>
              <a:t>Difficultés</a:t>
            </a:r>
            <a:r>
              <a:rPr lang="nl-NL" dirty="0"/>
              <a:t> </a:t>
            </a:r>
            <a:r>
              <a:rPr lang="nl-NL" dirty="0" err="1"/>
              <a:t>pratiques</a:t>
            </a:r>
            <a:r>
              <a:rPr lang="nl-NL" dirty="0"/>
              <a:t> (à </a:t>
            </a:r>
            <a:r>
              <a:rPr lang="nl-NL" dirty="0" err="1"/>
              <a:t>titre</a:t>
            </a:r>
            <a:r>
              <a:rPr lang="nl-NL" dirty="0"/>
              <a:t> </a:t>
            </a:r>
            <a:r>
              <a:rPr lang="nl-NL" dirty="0" err="1"/>
              <a:t>d’illustration</a:t>
            </a:r>
            <a:r>
              <a:rPr lang="nl-NL" dirty="0"/>
              <a:t>)</a:t>
            </a:r>
          </a:p>
          <a:p>
            <a:pPr marL="1200150" lvl="3" indent="-342900"/>
            <a:r>
              <a:rPr lang="nl-NL" i="1" dirty="0"/>
              <a:t>4202        Malles, </a:t>
            </a:r>
            <a:r>
              <a:rPr lang="nl-NL" i="1" dirty="0" err="1"/>
              <a:t>valises</a:t>
            </a:r>
            <a:r>
              <a:rPr lang="nl-NL" i="1" dirty="0"/>
              <a:t> et </a:t>
            </a:r>
            <a:r>
              <a:rPr lang="nl-NL" i="1" dirty="0" err="1"/>
              <a:t>mallettes</a:t>
            </a:r>
            <a:endParaRPr lang="nl-NL" i="1" dirty="0"/>
          </a:p>
          <a:p>
            <a:pPr marL="1200150" lvl="3" indent="-342900"/>
            <a:r>
              <a:rPr lang="fr-FR" i="1" dirty="0"/>
              <a:t>6307        Autres articles confectionnés</a:t>
            </a:r>
          </a:p>
          <a:p>
            <a:pPr marL="1200150" lvl="3" indent="-342900"/>
            <a:r>
              <a:rPr lang="fr-FR" dirty="0"/>
              <a:t>CJUE, C-288/99, Vau De Sport</a:t>
            </a:r>
            <a:endParaRPr lang="nl-NL" dirty="0"/>
          </a:p>
          <a:p>
            <a:pPr marL="742950" lvl="2" indent="-342900"/>
            <a:endParaRPr lang="nl-NL" dirty="0"/>
          </a:p>
          <a:p>
            <a:pPr marL="1200150" lvl="3" indent="-342900"/>
            <a:endParaRPr lang="nl-NL" dirty="0"/>
          </a:p>
          <a:p>
            <a:pPr marL="742950" lvl="2" indent="-342900"/>
            <a:endParaRPr lang="nl-NL" dirty="0"/>
          </a:p>
          <a:p>
            <a:endParaRPr lang="nl-NL" dirty="0"/>
          </a:p>
        </p:txBody>
      </p:sp>
      <p:pic>
        <p:nvPicPr>
          <p:cNvPr id="5" name="Picture 4" descr="http://i2.mbstatic.net/gosport/pdt2/1/2/6/1/700x700/mpgs002126.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573016"/>
            <a:ext cx="2304256" cy="2996952"/>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127</a:t>
            </a:fld>
            <a:endParaRPr lang="nl-NL"/>
          </a:p>
        </p:txBody>
      </p:sp>
    </p:spTree>
    <p:extLst>
      <p:ext uri="{BB962C8B-B14F-4D97-AF65-F5344CB8AC3E}">
        <p14:creationId xmlns:p14="http://schemas.microsoft.com/office/powerpoint/2010/main" val="40912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p:txBody>
          <a:bodyPr>
            <a:normAutofit fontScale="92500" lnSpcReduction="10000"/>
          </a:bodyPr>
          <a:lstStyle/>
          <a:p>
            <a:pPr marL="0" indent="0">
              <a:buNone/>
            </a:pPr>
            <a:endParaRPr lang="nl-NL" dirty="0"/>
          </a:p>
          <a:p>
            <a:pPr marL="0" indent="0" algn="just">
              <a:buNone/>
            </a:pPr>
            <a:r>
              <a:rPr lang="fr-FR" i="1" dirty="0"/>
              <a:t>[La nomenclature commune] doit être interprétée en ce sens qu'un produit dénommé «porte-bébé», destiné à porter sur le dos d'un adulte un enfant placé en position assise, qui consiste pour l'essentiel en un cadre porteur en tubes d'aluminium et en un siège pour enfant en tissus de fibres synthétiques assemblés par couture, rembourré sur les côtés ainsi qu'à la hauteur de la tête et muni d'un harnais, avec des bretelles matelassées et une ceinture de hanches en matière textile, et qui comporte sous le siège une poche de rangement pour de petits objets, relève de la position tarifaire 6307.</a:t>
            </a:r>
            <a:endParaRPr lang="nl-NL" i="1" dirty="0"/>
          </a:p>
        </p:txBody>
      </p:sp>
      <p:pic>
        <p:nvPicPr>
          <p:cNvPr id="6" name="Picture 5" descr="http://i2.mbstatic.net/gosport/pdt2/1/2/6/1/700x700/mpgs002126.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04664"/>
            <a:ext cx="684076" cy="850404"/>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128</a:t>
            </a:fld>
            <a:endParaRPr lang="nl-NL"/>
          </a:p>
        </p:txBody>
      </p:sp>
    </p:spTree>
    <p:extLst>
      <p:ext uri="{BB962C8B-B14F-4D97-AF65-F5344CB8AC3E}">
        <p14:creationId xmlns:p14="http://schemas.microsoft.com/office/powerpoint/2010/main" val="17815237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1640" y="4869160"/>
            <a:ext cx="6400800" cy="1752600"/>
          </a:xfrm>
        </p:spPr>
        <p:txBody>
          <a:bodyPr/>
          <a:lstStyle/>
          <a:p>
            <a:endParaRPr lang="nl-NL" dirty="0"/>
          </a:p>
          <a:p>
            <a:r>
              <a:rPr lang="nl-NL" dirty="0">
                <a:solidFill>
                  <a:schemeClr val="tx1"/>
                </a:solidFill>
              </a:rPr>
              <a:t>A </a:t>
            </a:r>
            <a:r>
              <a:rPr lang="nl-NL" dirty="0" smtClean="0">
                <a:solidFill>
                  <a:schemeClr val="tx1"/>
                </a:solidFill>
              </a:rPr>
              <a:t>mardi(14h00, 204)!</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27584" y="1052736"/>
            <a:ext cx="7632700" cy="3600450"/>
          </a:xfrm>
        </p:spPr>
      </p:pic>
      <p:sp>
        <p:nvSpPr>
          <p:cNvPr id="2" name="Subtitle 1"/>
          <p:cNvSpPr>
            <a:spLocks noGrp="1"/>
          </p:cNvSpPr>
          <p:nvPr>
            <p:ph type="subTitle" idx="1"/>
          </p:nvPr>
        </p:nvSpPr>
        <p:spPr/>
        <p:txBody>
          <a:bodyPr/>
          <a:lstStyle/>
          <a:p>
            <a:endParaRPr lang="nl-NL"/>
          </a:p>
        </p:txBody>
      </p:sp>
      <p:sp>
        <p:nvSpPr>
          <p:cNvPr id="3" name="Slide Number Placeholder 2"/>
          <p:cNvSpPr>
            <a:spLocks noGrp="1"/>
          </p:cNvSpPr>
          <p:nvPr>
            <p:ph type="sldNum" sz="quarter" idx="12"/>
          </p:nvPr>
        </p:nvSpPr>
        <p:spPr/>
        <p:txBody>
          <a:bodyPr/>
          <a:lstStyle/>
          <a:p>
            <a:fld id="{D9061D89-B14A-487E-9210-A6BBBD725484}" type="slidenum">
              <a:rPr lang="nl-NL" smtClean="0"/>
              <a:pPr/>
              <a:t>129</a:t>
            </a:fld>
            <a:endParaRPr lang="nl-NL"/>
          </a:p>
        </p:txBody>
      </p:sp>
    </p:spTree>
    <p:extLst>
      <p:ext uri="{BB962C8B-B14F-4D97-AF65-F5344CB8AC3E}">
        <p14:creationId xmlns:p14="http://schemas.microsoft.com/office/powerpoint/2010/main" val="1582532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Infos</a:t>
            </a:r>
            <a:r>
              <a:rPr lang="nl-NL" dirty="0"/>
              <a:t> </a:t>
            </a:r>
            <a:r>
              <a:rPr lang="nl-NL" dirty="0" err="1"/>
              <a:t>pratiques</a:t>
            </a:r>
            <a:endParaRPr lang="nl-NL" dirty="0"/>
          </a:p>
        </p:txBody>
      </p:sp>
      <p:sp>
        <p:nvSpPr>
          <p:cNvPr id="3" name="Content Placeholder 2"/>
          <p:cNvSpPr>
            <a:spLocks noGrp="1"/>
          </p:cNvSpPr>
          <p:nvPr>
            <p:ph idx="1"/>
          </p:nvPr>
        </p:nvSpPr>
        <p:spPr>
          <a:xfrm>
            <a:off x="457200" y="1600200"/>
            <a:ext cx="8229600" cy="5141168"/>
          </a:xfrm>
        </p:spPr>
        <p:txBody>
          <a:bodyPr>
            <a:normAutofit lnSpcReduction="10000"/>
          </a:bodyPr>
          <a:lstStyle/>
          <a:p>
            <a:r>
              <a:rPr lang="nl-NL" dirty="0" smtClean="0"/>
              <a:t>Structure du cours</a:t>
            </a:r>
          </a:p>
          <a:p>
            <a:pPr lvl="1"/>
            <a:r>
              <a:rPr lang="nl-NL" dirty="0"/>
              <a:t>s</a:t>
            </a:r>
            <a:r>
              <a:rPr lang="nl-NL" dirty="0" smtClean="0"/>
              <a:t>upports de cours</a:t>
            </a:r>
          </a:p>
          <a:p>
            <a:pPr lvl="2"/>
            <a:r>
              <a:rPr lang="nl-NL" dirty="0" smtClean="0"/>
              <a:t>Agenda du cours 2019 – disponible via Orbi et eCampus</a:t>
            </a:r>
          </a:p>
          <a:p>
            <a:pPr lvl="2"/>
            <a:r>
              <a:rPr lang="nl-NL" dirty="0" smtClean="0"/>
              <a:t>Manuel </a:t>
            </a:r>
            <a:r>
              <a:rPr lang="nl-NL" b="1" dirty="0" smtClean="0"/>
              <a:t>obligatoire</a:t>
            </a:r>
            <a:r>
              <a:rPr lang="nl-NL" dirty="0" smtClean="0"/>
              <a:t>: P. Van Cleynenbreugel, </a:t>
            </a:r>
            <a:r>
              <a:rPr lang="nl-NL" i="1" dirty="0" smtClean="0"/>
              <a:t>Droit matériel de l’Union européenne – libertés de circulation et marché intérieur</a:t>
            </a:r>
            <a:r>
              <a:rPr lang="nl-NL" dirty="0" smtClean="0"/>
              <a:t>, Bruxelles, Larcier, 2017, 347 p.</a:t>
            </a:r>
          </a:p>
          <a:p>
            <a:pPr lvl="1"/>
            <a:r>
              <a:rPr lang="nl-NL" dirty="0" smtClean="0"/>
              <a:t>eCampus</a:t>
            </a:r>
          </a:p>
          <a:p>
            <a:endParaRPr lang="nl-NL" dirty="0"/>
          </a:p>
          <a:p>
            <a:r>
              <a:rPr lang="nl-NL" dirty="0"/>
              <a:t>Recueil de </a:t>
            </a:r>
            <a:r>
              <a:rPr lang="nl-NL" dirty="0" smtClean="0"/>
              <a:t>documentation – à prendre à l’examen</a:t>
            </a:r>
            <a:endParaRPr lang="nl-NL" dirty="0"/>
          </a:p>
          <a:p>
            <a:pPr lvl="1"/>
            <a:r>
              <a:rPr lang="nl-NL" dirty="0"/>
              <a:t>arrêts de la Cour</a:t>
            </a:r>
          </a:p>
          <a:p>
            <a:pPr lvl="1"/>
            <a:r>
              <a:rPr lang="nl-NL" dirty="0" err="1"/>
              <a:t>droit</a:t>
            </a:r>
            <a:r>
              <a:rPr lang="nl-NL" dirty="0"/>
              <a:t> </a:t>
            </a:r>
            <a:r>
              <a:rPr lang="nl-NL" dirty="0" err="1"/>
              <a:t>dérivé</a:t>
            </a:r>
            <a:endParaRPr lang="nl-NL" dirty="0"/>
          </a:p>
          <a:p>
            <a:pPr marL="0" indent="0">
              <a:buNone/>
            </a:pPr>
            <a:endParaRPr lang="nl-NL" dirty="0"/>
          </a:p>
          <a:p>
            <a:r>
              <a:rPr lang="nl-NL" dirty="0"/>
              <a:t>Traités </a:t>
            </a:r>
            <a:r>
              <a:rPr lang="nl-NL" dirty="0" err="1"/>
              <a:t>fondateurs</a:t>
            </a:r>
            <a:endParaRPr lang="nl-NL"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13</a:t>
            </a:fld>
            <a:endParaRPr lang="nl-NL"/>
          </a:p>
        </p:txBody>
      </p:sp>
    </p:spTree>
    <p:extLst>
      <p:ext uri="{BB962C8B-B14F-4D97-AF65-F5344CB8AC3E}">
        <p14:creationId xmlns:p14="http://schemas.microsoft.com/office/powerpoint/2010/main" val="12659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a:xfrm>
            <a:off x="1143000" y="3602037"/>
            <a:ext cx="6858000" cy="2489669"/>
          </a:xfrm>
        </p:spPr>
        <p:txBody>
          <a:bodyPr>
            <a:normAutofit/>
          </a:bodyPr>
          <a:lstStyle/>
          <a:p>
            <a:endParaRPr lang="fr-BE" dirty="0" smtClean="0"/>
          </a:p>
          <a:p>
            <a:r>
              <a:rPr lang="fr-BE" dirty="0" smtClean="0"/>
              <a:t>Prof. </a:t>
            </a:r>
            <a:r>
              <a:rPr lang="fr-BE" dirty="0" err="1" smtClean="0"/>
              <a:t>dr</a:t>
            </a:r>
            <a:r>
              <a:rPr lang="fr-BE" dirty="0" smtClean="0"/>
              <a:t>. Pieter Van Cleynenbreugel</a:t>
            </a:r>
            <a:endParaRPr lang="fr-BE" dirty="0"/>
          </a:p>
          <a:p>
            <a:endParaRPr lang="fr-BE" dirty="0" smtClean="0"/>
          </a:p>
          <a:p>
            <a:r>
              <a:rPr lang="fr-BE" dirty="0" smtClean="0"/>
              <a:t>Séance 4: LCM - abolition des obstacles tarifaires /fiscaux</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130</a:t>
            </a:fld>
            <a:endParaRPr lang="nl-NL"/>
          </a:p>
        </p:txBody>
      </p:sp>
    </p:spTree>
    <p:extLst>
      <p:ext uri="{BB962C8B-B14F-4D97-AF65-F5344CB8AC3E}">
        <p14:creationId xmlns:p14="http://schemas.microsoft.com/office/powerpoint/2010/main" val="35871334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Marché intérieur</a:t>
            </a:r>
            <a:endParaRPr lang="en-GB" dirty="0"/>
          </a:p>
        </p:txBody>
      </p:sp>
      <p:sp>
        <p:nvSpPr>
          <p:cNvPr id="3" name="Content Placeholder 2"/>
          <p:cNvSpPr>
            <a:spLocks noGrp="1"/>
          </p:cNvSpPr>
          <p:nvPr>
            <p:ph idx="1"/>
          </p:nvPr>
        </p:nvSpPr>
        <p:spPr>
          <a:xfrm>
            <a:off x="628650" y="1825624"/>
            <a:ext cx="7886700" cy="5032375"/>
          </a:xfrm>
        </p:spPr>
        <p:txBody>
          <a:bodyPr>
            <a:normAutofit fontScale="77500" lnSpcReduction="20000"/>
          </a:bodyPr>
          <a:lstStyle/>
          <a:p>
            <a:r>
              <a:rPr lang="fr-BE" dirty="0"/>
              <a:t>Marché commun/intérieur: projets politiques </a:t>
            </a:r>
            <a:r>
              <a:rPr lang="fr-BE" dirty="0" smtClean="0"/>
              <a:t>(Monnet, Spaak, Delors…) mis </a:t>
            </a:r>
            <a:r>
              <a:rPr lang="fr-BE" dirty="0"/>
              <a:t>sur pied grâce au </a:t>
            </a:r>
            <a:r>
              <a:rPr lang="fr-BE" dirty="0" smtClean="0"/>
              <a:t>droit et acteurs juridiques de l’UE </a:t>
            </a:r>
          </a:p>
          <a:p>
            <a:pPr lvl="1"/>
            <a:r>
              <a:rPr lang="fr-BE" dirty="0" smtClean="0"/>
              <a:t>Droit </a:t>
            </a:r>
            <a:r>
              <a:rPr lang="fr-BE" dirty="0"/>
              <a:t>primaire et droit dérivé</a:t>
            </a:r>
          </a:p>
          <a:p>
            <a:pPr lvl="1"/>
            <a:r>
              <a:rPr lang="fr-BE" dirty="0"/>
              <a:t>Interdictions, autorisations, obligations</a:t>
            </a:r>
            <a:endParaRPr lang="en-GB" dirty="0"/>
          </a:p>
          <a:p>
            <a:r>
              <a:rPr lang="fr-BE" dirty="0" smtClean="0"/>
              <a:t>Quatre libertés de circulation:</a:t>
            </a:r>
          </a:p>
          <a:p>
            <a:pPr lvl="1"/>
            <a:r>
              <a:rPr lang="fr-BE" dirty="0" smtClean="0"/>
              <a:t>Marchandises</a:t>
            </a:r>
          </a:p>
          <a:p>
            <a:pPr lvl="2"/>
            <a:r>
              <a:rPr lang="fr-BE" dirty="0" smtClean="0"/>
              <a:t>Qu’est une marchandise? Quelles marchandises bénéficient de la libre circulation?</a:t>
            </a:r>
          </a:p>
          <a:p>
            <a:pPr lvl="3"/>
            <a:r>
              <a:rPr lang="fr-BE" dirty="0" smtClean="0"/>
              <a:t>Tout produit appréciable en argent, susceptible de former l’objet des transactions commerciales licites (Commission/Italie)</a:t>
            </a:r>
          </a:p>
          <a:p>
            <a:pPr lvl="3"/>
            <a:r>
              <a:rPr lang="fr-BE" dirty="0" smtClean="0"/>
              <a:t>Uniquement produits </a:t>
            </a:r>
            <a:r>
              <a:rPr lang="fr-BE" i="1" dirty="0" smtClean="0"/>
              <a:t>en libre pratique </a:t>
            </a:r>
            <a:r>
              <a:rPr lang="fr-BE" dirty="0" smtClean="0"/>
              <a:t>et en mouvement transfrontalier</a:t>
            </a:r>
          </a:p>
          <a:p>
            <a:pPr lvl="3"/>
            <a:r>
              <a:rPr lang="fr-BE" dirty="0" smtClean="0"/>
              <a:t>Marchandises faisant l’objet </a:t>
            </a:r>
            <a:r>
              <a:rPr lang="fr-BE" dirty="0" smtClean="0">
                <a:solidFill>
                  <a:srgbClr val="FF0000"/>
                </a:solidFill>
              </a:rPr>
              <a:t>des règlementations publiques ou privées </a:t>
            </a:r>
            <a:r>
              <a:rPr lang="fr-BE" dirty="0" smtClean="0"/>
              <a:t>de la part des EM ou des associations privées dotées de pouvoirs quasi-règlementaires (</a:t>
            </a:r>
            <a:r>
              <a:rPr lang="fr-BE" dirty="0" err="1" smtClean="0"/>
              <a:t>Fra.Bo</a:t>
            </a:r>
            <a:r>
              <a:rPr lang="fr-BE" dirty="0" smtClean="0"/>
              <a:t>)</a:t>
            </a:r>
          </a:p>
          <a:p>
            <a:pPr lvl="2"/>
            <a:r>
              <a:rPr lang="fr-BE" dirty="0" smtClean="0">
                <a:solidFill>
                  <a:srgbClr val="FF0000"/>
                </a:solidFill>
              </a:rPr>
              <a:t>Comment la libre circulation est-elle garantie juridiquement?</a:t>
            </a:r>
          </a:p>
          <a:p>
            <a:pPr lvl="3"/>
            <a:r>
              <a:rPr lang="fr-BE" dirty="0" smtClean="0">
                <a:solidFill>
                  <a:srgbClr val="FF0000"/>
                </a:solidFill>
              </a:rPr>
              <a:t>Interdictions des restrictions en droit primaire (accompagnées, le cas échéant des instruments de droit dérivé)</a:t>
            </a:r>
          </a:p>
          <a:p>
            <a:pPr lvl="1"/>
            <a:r>
              <a:rPr lang="fr-BE" dirty="0" smtClean="0"/>
              <a:t>Personnes</a:t>
            </a:r>
          </a:p>
          <a:p>
            <a:pPr lvl="1"/>
            <a:r>
              <a:rPr lang="fr-BE" dirty="0" smtClean="0"/>
              <a:t>Services</a:t>
            </a:r>
          </a:p>
          <a:p>
            <a:pPr lvl="1"/>
            <a:r>
              <a:rPr lang="fr-BE" dirty="0" smtClean="0"/>
              <a:t>Capitaux</a:t>
            </a:r>
          </a:p>
        </p:txBody>
      </p:sp>
    </p:spTree>
    <p:extLst>
      <p:ext uri="{BB962C8B-B14F-4D97-AF65-F5344CB8AC3E}">
        <p14:creationId xmlns:p14="http://schemas.microsoft.com/office/powerpoint/2010/main" val="15363324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a:xfrm>
            <a:off x="628650" y="1825624"/>
            <a:ext cx="7886700" cy="5032375"/>
          </a:xfrm>
        </p:spPr>
        <p:txBody>
          <a:bodyPr>
            <a:normAutofit/>
          </a:bodyPr>
          <a:lstStyle/>
          <a:p>
            <a:r>
              <a:rPr lang="fr-BE" dirty="0" smtClean="0"/>
              <a:t>Quels différentes catégories de restrictions le droit de l’UE distingue-t-il?</a:t>
            </a:r>
          </a:p>
          <a:p>
            <a:r>
              <a:rPr lang="fr-BE" dirty="0" smtClean="0"/>
              <a:t>Comment définir les droits de douanes (DD)?</a:t>
            </a:r>
          </a:p>
          <a:p>
            <a:r>
              <a:rPr lang="fr-BE" dirty="0" smtClean="0"/>
              <a:t>Comment la Cour de justice définit-elle les charges/taxes d’effet équivalant (TEE) à des droits de douanes?</a:t>
            </a:r>
          </a:p>
          <a:p>
            <a:r>
              <a:rPr lang="fr-BE" dirty="0" smtClean="0"/>
              <a:t>Les droits de douanes/TEE peuvent-ils être maintenus et justifiés par les EM?</a:t>
            </a:r>
          </a:p>
          <a:p>
            <a:r>
              <a:rPr lang="fr-BE" dirty="0" smtClean="0"/>
              <a:t>Une taxe ne pas qualifiant de DD/TEE, peut-elle constituer une restriction à la LCM?</a:t>
            </a:r>
            <a:r>
              <a:rPr lang="fr-BE" dirty="0"/>
              <a:t> </a:t>
            </a:r>
            <a:r>
              <a:rPr lang="fr-BE" dirty="0" smtClean="0"/>
              <a:t>Dans quelles circonstances?</a:t>
            </a:r>
            <a:endParaRPr lang="en-GB" dirty="0" smtClean="0"/>
          </a:p>
        </p:txBody>
      </p:sp>
    </p:spTree>
    <p:extLst>
      <p:ext uri="{BB962C8B-B14F-4D97-AF65-F5344CB8AC3E}">
        <p14:creationId xmlns:p14="http://schemas.microsoft.com/office/powerpoint/2010/main" val="32477250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Restrictions LCM: point de départ</a:t>
            </a:r>
          </a:p>
        </p:txBody>
      </p:sp>
      <p:sp>
        <p:nvSpPr>
          <p:cNvPr id="3" name="Content Placeholder 2"/>
          <p:cNvSpPr>
            <a:spLocks noGrp="1"/>
          </p:cNvSpPr>
          <p:nvPr>
            <p:ph idx="1"/>
          </p:nvPr>
        </p:nvSpPr>
        <p:spPr>
          <a:xfrm>
            <a:off x="457200" y="1600200"/>
            <a:ext cx="8229600" cy="5121275"/>
          </a:xfrm>
        </p:spPr>
        <p:txBody>
          <a:bodyPr>
            <a:normAutofit/>
          </a:bodyPr>
          <a:lstStyle/>
          <a:p>
            <a:r>
              <a:rPr lang="nl-NL" dirty="0" smtClean="0"/>
              <a:t>Restrictions = des obstacles/entraves à une libre circulation</a:t>
            </a:r>
          </a:p>
          <a:p>
            <a:endParaRPr lang="nl-NL" dirty="0" smtClean="0"/>
          </a:p>
          <a:p>
            <a:r>
              <a:rPr lang="nl-NL" dirty="0" smtClean="0"/>
              <a:t>Raisonnement juridique à suivre se différencie selon la nature de l’obstacle concerné</a:t>
            </a:r>
            <a:endParaRPr lang="nl-NL" dirty="0"/>
          </a:p>
          <a:p>
            <a:pPr marL="457200" lvl="1" indent="0">
              <a:buNone/>
            </a:pPr>
            <a:endParaRPr lang="nl-NL" dirty="0"/>
          </a:p>
          <a:p>
            <a:pPr lvl="1"/>
            <a:r>
              <a:rPr lang="nl-NL" dirty="0" err="1"/>
              <a:t>obstacles</a:t>
            </a:r>
            <a:r>
              <a:rPr lang="nl-NL" dirty="0"/>
              <a:t> </a:t>
            </a:r>
            <a:r>
              <a:rPr lang="nl-NL" dirty="0" err="1"/>
              <a:t>fiscaux</a:t>
            </a:r>
            <a:endParaRPr lang="nl-NL" dirty="0"/>
          </a:p>
          <a:p>
            <a:pPr lvl="1"/>
            <a:endParaRPr lang="nl-NL" dirty="0"/>
          </a:p>
          <a:p>
            <a:pPr lvl="1"/>
            <a:r>
              <a:rPr lang="nl-NL" dirty="0"/>
              <a:t>obstacles techniques/physiques</a:t>
            </a:r>
          </a:p>
        </p:txBody>
      </p:sp>
      <p:sp>
        <p:nvSpPr>
          <p:cNvPr id="4" name="Slide Number Placeholder 3"/>
          <p:cNvSpPr>
            <a:spLocks noGrp="1"/>
          </p:cNvSpPr>
          <p:nvPr>
            <p:ph type="sldNum" sz="quarter" idx="12"/>
          </p:nvPr>
        </p:nvSpPr>
        <p:spPr/>
        <p:txBody>
          <a:bodyPr/>
          <a:lstStyle/>
          <a:p>
            <a:fld id="{8537CF77-B06C-4C05-BAFE-9A885870E448}" type="slidenum">
              <a:rPr lang="nl-NL" smtClean="0"/>
              <a:pPr/>
              <a:t>133</a:t>
            </a:fld>
            <a:endParaRPr lang="nl-NL"/>
          </a:p>
        </p:txBody>
      </p:sp>
    </p:spTree>
    <p:extLst>
      <p:ext uri="{BB962C8B-B14F-4D97-AF65-F5344CB8AC3E}">
        <p14:creationId xmlns:p14="http://schemas.microsoft.com/office/powerpoint/2010/main" val="41738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p:txBody>
          <a:bodyPr/>
          <a:lstStyle/>
          <a:p>
            <a:r>
              <a:rPr lang="en-US" u="sng" dirty="0">
                <a:hlinkClick r:id="rId3" action="ppaction://hlinkfile"/>
              </a:rPr>
              <a:t>Section 2. Abolition des obstacles </a:t>
            </a:r>
            <a:r>
              <a:rPr lang="en-US" u="sng" dirty="0" err="1">
                <a:hlinkClick r:id="rId3" action="ppaction://hlinkfile"/>
              </a:rPr>
              <a:t>fiscaux</a:t>
            </a:r>
            <a:endParaRPr lang="en-GB" dirty="0"/>
          </a:p>
          <a:p>
            <a:pPr lvl="1"/>
            <a:r>
              <a:rPr lang="fr-FR" u="sng" dirty="0">
                <a:hlinkClick r:id="rId4" action="ppaction://hlinkfile"/>
              </a:rPr>
              <a:t>§1. Droits de douane</a:t>
            </a:r>
            <a:endParaRPr lang="en-GB" dirty="0"/>
          </a:p>
          <a:p>
            <a:pPr lvl="2"/>
            <a:r>
              <a:rPr lang="fr-FR" u="sng" dirty="0">
                <a:hlinkClick r:id="rId5" action="ppaction://hlinkfile"/>
              </a:rPr>
              <a:t>A.</a:t>
            </a:r>
            <a:r>
              <a:rPr lang="en-GB" dirty="0">
                <a:hlinkClick r:id="rId5" action="ppaction://hlinkfile"/>
              </a:rPr>
              <a:t>	</a:t>
            </a:r>
            <a:r>
              <a:rPr lang="fr-FR" u="sng" dirty="0">
                <a:hlinkClick r:id="rId5" action="ppaction://hlinkfile"/>
              </a:rPr>
              <a:t>Interdiction</a:t>
            </a:r>
            <a:endParaRPr lang="en-GB" dirty="0"/>
          </a:p>
          <a:p>
            <a:pPr lvl="2"/>
            <a:r>
              <a:rPr lang="fr-FR" u="sng" dirty="0">
                <a:hlinkClick r:id="rId6" action="ppaction://hlinkfile"/>
              </a:rPr>
              <a:t>B.</a:t>
            </a:r>
            <a:r>
              <a:rPr lang="en-GB" dirty="0">
                <a:hlinkClick r:id="rId6" action="ppaction://hlinkfile"/>
              </a:rPr>
              <a:t>	</a:t>
            </a:r>
            <a:r>
              <a:rPr lang="fr-FR" u="sng" dirty="0">
                <a:hlinkClick r:id="rId6" action="ppaction://hlinkfile"/>
              </a:rPr>
              <a:t>Justifications?</a:t>
            </a:r>
            <a:endParaRPr lang="en-GB" dirty="0"/>
          </a:p>
          <a:p>
            <a:pPr lvl="2"/>
            <a:r>
              <a:rPr lang="fr-FR" u="sng" dirty="0">
                <a:hlinkClick r:id="rId7" action="ppaction://hlinkfile"/>
              </a:rPr>
              <a:t>C.</a:t>
            </a:r>
            <a:r>
              <a:rPr lang="en-GB" dirty="0">
                <a:hlinkClick r:id="rId7" action="ppaction://hlinkfile"/>
              </a:rPr>
              <a:t>	</a:t>
            </a:r>
            <a:r>
              <a:rPr lang="fr-FR" u="sng" dirty="0">
                <a:hlinkClick r:id="rId7" action="ppaction://hlinkfile"/>
              </a:rPr>
              <a:t>Un tarif extérieur commun</a:t>
            </a:r>
            <a:endParaRPr lang="en-GB" dirty="0"/>
          </a:p>
          <a:p>
            <a:pPr lvl="1"/>
            <a:r>
              <a:rPr lang="fr-FR" u="sng" dirty="0">
                <a:hlinkClick r:id="rId8" action="ppaction://hlinkfile"/>
              </a:rPr>
              <a:t>§2. Taxes/charges d’effet équivalent</a:t>
            </a:r>
            <a:endParaRPr lang="en-GB" dirty="0"/>
          </a:p>
          <a:p>
            <a:pPr lvl="2"/>
            <a:r>
              <a:rPr lang="fr-FR" u="sng" dirty="0">
                <a:hlinkClick r:id="rId9" action="ppaction://hlinkfile"/>
              </a:rPr>
              <a:t>A.</a:t>
            </a:r>
            <a:r>
              <a:rPr lang="en-GB" dirty="0">
                <a:hlinkClick r:id="rId9" action="ppaction://hlinkfile"/>
              </a:rPr>
              <a:t>	</a:t>
            </a:r>
            <a:r>
              <a:rPr lang="fr-FR" u="sng" dirty="0">
                <a:hlinkClick r:id="rId9" action="ppaction://hlinkfile"/>
              </a:rPr>
              <a:t>Interdiction absolue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134</a:t>
            </a:fld>
            <a:endParaRPr lang="nl-NL"/>
          </a:p>
        </p:txBody>
      </p:sp>
    </p:spTree>
    <p:extLst>
      <p:ext uri="{BB962C8B-B14F-4D97-AF65-F5344CB8AC3E}">
        <p14:creationId xmlns:p14="http://schemas.microsoft.com/office/powerpoint/2010/main" val="98714868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Abolition</a:t>
            </a:r>
            <a:r>
              <a:rPr lang="nl-NL" dirty="0"/>
              <a:t> des </a:t>
            </a:r>
            <a:r>
              <a:rPr lang="nl-NL" dirty="0" err="1"/>
              <a:t>droits</a:t>
            </a:r>
            <a:r>
              <a:rPr lang="nl-NL" dirty="0"/>
              <a:t> </a:t>
            </a:r>
            <a:r>
              <a:rPr lang="nl-NL" dirty="0" err="1"/>
              <a:t>internes</a:t>
            </a:r>
            <a:r>
              <a:rPr lang="nl-NL" dirty="0"/>
              <a:t> de douane</a:t>
            </a:r>
          </a:p>
        </p:txBody>
      </p:sp>
      <p:sp>
        <p:nvSpPr>
          <p:cNvPr id="3" name="Content Placeholder 2"/>
          <p:cNvSpPr>
            <a:spLocks noGrp="1"/>
          </p:cNvSpPr>
          <p:nvPr>
            <p:ph idx="1"/>
          </p:nvPr>
        </p:nvSpPr>
        <p:spPr/>
        <p:txBody>
          <a:bodyPr vert="horz" lIns="91440" tIns="45720" rIns="91440" bIns="45720" rtlCol="0" anchor="t">
            <a:normAutofit/>
          </a:bodyPr>
          <a:lstStyle/>
          <a:p>
            <a:r>
              <a:rPr lang="nl-NL" dirty="0"/>
              <a:t>Si une marchandise se trouve en libre pratique, cette marchandise ne peut être taxée </a:t>
            </a:r>
            <a:r>
              <a:rPr lang="nl-NL" dirty="0" smtClean="0"/>
              <a:t>pour la seule raison du </a:t>
            </a:r>
            <a:r>
              <a:rPr lang="nl-NL" smtClean="0"/>
              <a:t>franchissement d’une </a:t>
            </a:r>
            <a:r>
              <a:rPr lang="nl-NL" dirty="0"/>
              <a:t>frontière</a:t>
            </a:r>
            <a:endParaRPr lang="fr-FR" dirty="0"/>
          </a:p>
          <a:p>
            <a:pPr lvl="1"/>
            <a:r>
              <a:rPr lang="nl-NL" dirty="0"/>
              <a:t>a</a:t>
            </a:r>
            <a:r>
              <a:rPr lang="nl-NL" dirty="0" smtClean="0"/>
              <a:t>rt. 28 TFUE – union douanière</a:t>
            </a:r>
          </a:p>
          <a:p>
            <a:pPr lvl="1"/>
            <a:r>
              <a:rPr lang="nl-NL" dirty="0" smtClean="0"/>
              <a:t>art</a:t>
            </a:r>
            <a:r>
              <a:rPr lang="nl-NL" dirty="0"/>
              <a:t>. 30 TFUE</a:t>
            </a:r>
          </a:p>
          <a:p>
            <a:pPr lvl="2"/>
            <a:r>
              <a:rPr lang="fr-FR" dirty="0"/>
              <a:t>l</a:t>
            </a:r>
            <a:r>
              <a:rPr lang="fr-FR" dirty="0" smtClean="0"/>
              <a:t>es </a:t>
            </a:r>
            <a:r>
              <a:rPr lang="fr-FR" dirty="0"/>
              <a:t>droits de douane à l'importation et à l'exportation ou taxes d'effet équivalent sont interdits entre les États membres. Cette interdiction s'applique également aux droits de douane à caractère fiscal.</a:t>
            </a:r>
          </a:p>
          <a:p>
            <a:pPr lvl="2"/>
            <a:endParaRPr lang="fr-FR" dirty="0"/>
          </a:p>
          <a:p>
            <a:pPr lvl="2"/>
            <a:r>
              <a:rPr lang="fr-FR" dirty="0"/>
              <a:t>interdiction absolue!</a:t>
            </a:r>
            <a:endParaRPr lang="nl-NL" dirty="0"/>
          </a:p>
        </p:txBody>
      </p:sp>
      <p:pic>
        <p:nvPicPr>
          <p:cNvPr id="4" name="Picture 3" descr="http://ec.europa.eu/taxation_customs/resources/images/customs_strategy/picture1.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0116" y="4930141"/>
            <a:ext cx="1426210" cy="1426210"/>
          </a:xfrm>
          <a:prstGeom prst="rect">
            <a:avLst/>
          </a:prstGeom>
          <a:noFill/>
          <a:ln>
            <a:noFill/>
          </a:ln>
        </p:spPr>
      </p:pic>
      <p:sp>
        <p:nvSpPr>
          <p:cNvPr id="5" name="Slide Number Placeholder 4"/>
          <p:cNvSpPr>
            <a:spLocks noGrp="1"/>
          </p:cNvSpPr>
          <p:nvPr>
            <p:ph type="sldNum" sz="quarter" idx="12"/>
          </p:nvPr>
        </p:nvSpPr>
        <p:spPr/>
        <p:txBody>
          <a:bodyPr/>
          <a:lstStyle/>
          <a:p>
            <a:fld id="{8537CF77-B06C-4C05-BAFE-9A885870E448}" type="slidenum">
              <a:rPr lang="nl-NL" smtClean="0"/>
              <a:pPr/>
              <a:t>135</a:t>
            </a:fld>
            <a:endParaRPr lang="nl-NL"/>
          </a:p>
        </p:txBody>
      </p:sp>
    </p:spTree>
    <p:extLst>
      <p:ext uri="{BB962C8B-B14F-4D97-AF65-F5344CB8AC3E}">
        <p14:creationId xmlns:p14="http://schemas.microsoft.com/office/powerpoint/2010/main" val="24556324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Abolitions</a:t>
            </a:r>
            <a:r>
              <a:rPr lang="nl-NL" dirty="0"/>
              <a:t> des </a:t>
            </a:r>
            <a:r>
              <a:rPr lang="nl-NL" dirty="0" err="1"/>
              <a:t>droits</a:t>
            </a:r>
            <a:r>
              <a:rPr lang="nl-NL" dirty="0"/>
              <a:t> </a:t>
            </a:r>
            <a:r>
              <a:rPr lang="nl-NL" dirty="0" err="1"/>
              <a:t>internes</a:t>
            </a:r>
            <a:r>
              <a:rPr lang="nl-NL" dirty="0"/>
              <a:t> de douane</a:t>
            </a:r>
          </a:p>
        </p:txBody>
      </p:sp>
      <p:sp>
        <p:nvSpPr>
          <p:cNvPr id="3" name="Content Placeholder 2"/>
          <p:cNvSpPr>
            <a:spLocks noGrp="1"/>
          </p:cNvSpPr>
          <p:nvPr>
            <p:ph idx="1"/>
          </p:nvPr>
        </p:nvSpPr>
        <p:spPr/>
        <p:txBody>
          <a:bodyPr/>
          <a:lstStyle/>
          <a:p>
            <a:r>
              <a:rPr lang="nl-NL" dirty="0" err="1"/>
              <a:t>Qu’est-ce</a:t>
            </a:r>
            <a:r>
              <a:rPr lang="nl-NL" dirty="0"/>
              <a:t> </a:t>
            </a:r>
            <a:r>
              <a:rPr lang="nl-NL" dirty="0" err="1"/>
              <a:t>un</a:t>
            </a:r>
            <a:r>
              <a:rPr lang="nl-NL" dirty="0"/>
              <a:t> </a:t>
            </a:r>
            <a:r>
              <a:rPr lang="nl-NL" dirty="0" err="1"/>
              <a:t>droit</a:t>
            </a:r>
            <a:r>
              <a:rPr lang="nl-NL" dirty="0"/>
              <a:t> de douane?</a:t>
            </a:r>
          </a:p>
          <a:p>
            <a:pPr lvl="1"/>
            <a:r>
              <a:rPr lang="fr-FR" dirty="0"/>
              <a:t>prélèvements </a:t>
            </a:r>
            <a:r>
              <a:rPr lang="fr-FR" dirty="0" err="1"/>
              <a:t>dûs</a:t>
            </a:r>
            <a:endParaRPr lang="fr-FR" dirty="0"/>
          </a:p>
          <a:p>
            <a:pPr lvl="2"/>
            <a:r>
              <a:rPr lang="fr-FR" dirty="0"/>
              <a:t>administrés par une autorité étatique de douane</a:t>
            </a:r>
          </a:p>
          <a:p>
            <a:pPr lvl="1"/>
            <a:r>
              <a:rPr lang="fr-FR" dirty="0"/>
              <a:t> à l’occasion spécifique de l’importation  ou de l’exportation des marchandises </a:t>
            </a:r>
          </a:p>
        </p:txBody>
      </p:sp>
      <p:sp>
        <p:nvSpPr>
          <p:cNvPr id="5" name="Slide Number Placeholder 4"/>
          <p:cNvSpPr>
            <a:spLocks noGrp="1"/>
          </p:cNvSpPr>
          <p:nvPr>
            <p:ph type="sldNum" sz="quarter" idx="12"/>
          </p:nvPr>
        </p:nvSpPr>
        <p:spPr/>
        <p:txBody>
          <a:bodyPr/>
          <a:lstStyle/>
          <a:p>
            <a:fld id="{8537CF77-B06C-4C05-BAFE-9A885870E448}" type="slidenum">
              <a:rPr lang="nl-NL" smtClean="0"/>
              <a:pPr/>
              <a:t>136</a:t>
            </a:fld>
            <a:endParaRPr lang="nl-NL"/>
          </a:p>
        </p:txBody>
      </p:sp>
    </p:spTree>
    <p:extLst>
      <p:ext uri="{BB962C8B-B14F-4D97-AF65-F5344CB8AC3E}">
        <p14:creationId xmlns:p14="http://schemas.microsoft.com/office/powerpoint/2010/main" val="4372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Abolition</a:t>
            </a:r>
            <a:r>
              <a:rPr lang="nl-NL" dirty="0"/>
              <a:t> des </a:t>
            </a:r>
            <a:r>
              <a:rPr lang="nl-NL" dirty="0" err="1"/>
              <a:t>droits</a:t>
            </a:r>
            <a:r>
              <a:rPr lang="nl-NL" dirty="0"/>
              <a:t> </a:t>
            </a:r>
            <a:r>
              <a:rPr lang="nl-NL" dirty="0" err="1"/>
              <a:t>internes</a:t>
            </a:r>
            <a:r>
              <a:rPr lang="nl-NL" dirty="0"/>
              <a:t> de douane</a:t>
            </a:r>
          </a:p>
        </p:txBody>
      </p:sp>
      <p:sp>
        <p:nvSpPr>
          <p:cNvPr id="3" name="Content Placeholder 2"/>
          <p:cNvSpPr>
            <a:spLocks noGrp="1"/>
          </p:cNvSpPr>
          <p:nvPr>
            <p:ph idx="1"/>
          </p:nvPr>
        </p:nvSpPr>
        <p:spPr>
          <a:xfrm>
            <a:off x="457200" y="1600200"/>
            <a:ext cx="8229600" cy="5069160"/>
          </a:xfrm>
        </p:spPr>
        <p:txBody>
          <a:bodyPr vert="horz" lIns="91440" tIns="45720" rIns="91440" bIns="45720" rtlCol="0" anchor="t">
            <a:normAutofit/>
          </a:bodyPr>
          <a:lstStyle/>
          <a:p>
            <a:r>
              <a:rPr lang="nl-NL" dirty="0"/>
              <a:t>Réalisation envisagée en étapes (ex. art. 12 et 14 CEE)</a:t>
            </a:r>
          </a:p>
          <a:p>
            <a:pPr lvl="1"/>
            <a:r>
              <a:rPr lang="fr-FR" i="1" dirty="0"/>
              <a:t>clause stand-</a:t>
            </a:r>
            <a:r>
              <a:rPr lang="fr-FR" i="1" dirty="0" err="1"/>
              <a:t>still</a:t>
            </a:r>
            <a:r>
              <a:rPr lang="fr-FR" dirty="0"/>
              <a:t>: les États membres s'abstiennent d'introduire entre eux de nouveaux droits de douane à l'importation et à l'exportation ou taxes d'effet équivalent, et d'augmenter ceux qu'ils appliquent dans leurs relations </a:t>
            </a:r>
            <a:r>
              <a:rPr lang="nl-NL" dirty="0"/>
              <a:t>commerciales </a:t>
            </a:r>
            <a:r>
              <a:rPr lang="nl-NL" dirty="0" smtClean="0"/>
              <a:t>mutuelles</a:t>
            </a:r>
          </a:p>
          <a:p>
            <a:pPr lvl="2"/>
            <a:r>
              <a:rPr lang="nl-NL" dirty="0" smtClean="0"/>
              <a:t>Aff. </a:t>
            </a:r>
            <a:r>
              <a:rPr lang="nl-NL" i="1" dirty="0" smtClean="0"/>
              <a:t>Van Gend &amp; Loos</a:t>
            </a:r>
            <a:endParaRPr lang="nl-NL" dirty="0"/>
          </a:p>
          <a:p>
            <a:pPr lvl="1"/>
            <a:r>
              <a:rPr lang="nl-NL" dirty="0"/>
              <a:t>période de </a:t>
            </a:r>
            <a:r>
              <a:rPr lang="nl-NL" dirty="0" err="1"/>
              <a:t>transition</a:t>
            </a:r>
            <a:r>
              <a:rPr lang="nl-NL" dirty="0"/>
              <a:t> de 12 </a:t>
            </a:r>
            <a:r>
              <a:rPr lang="nl-NL" dirty="0" err="1"/>
              <a:t>années</a:t>
            </a:r>
            <a:endParaRPr lang="nl-NL" dirty="0"/>
          </a:p>
          <a:p>
            <a:pPr lvl="2"/>
            <a:r>
              <a:rPr lang="nl-NL" dirty="0"/>
              <a:t>achevée le 1er juillet 1968</a:t>
            </a:r>
          </a:p>
          <a:p>
            <a:pPr lvl="1"/>
            <a:endParaRPr lang="nl-NL" dirty="0"/>
          </a:p>
        </p:txBody>
      </p:sp>
      <p:sp>
        <p:nvSpPr>
          <p:cNvPr id="4" name="Slide Number Placeholder 3"/>
          <p:cNvSpPr>
            <a:spLocks noGrp="1"/>
          </p:cNvSpPr>
          <p:nvPr>
            <p:ph type="sldNum" sz="quarter" idx="12"/>
          </p:nvPr>
        </p:nvSpPr>
        <p:spPr/>
        <p:txBody>
          <a:bodyPr/>
          <a:lstStyle/>
          <a:p>
            <a:fld id="{8537CF77-B06C-4C05-BAFE-9A885870E448}" type="slidenum">
              <a:rPr lang="nl-NL" smtClean="0"/>
              <a:pPr/>
              <a:t>137</a:t>
            </a:fld>
            <a:endParaRPr lang="nl-NL"/>
          </a:p>
        </p:txBody>
      </p:sp>
    </p:spTree>
    <p:extLst>
      <p:ext uri="{BB962C8B-B14F-4D97-AF65-F5344CB8AC3E}">
        <p14:creationId xmlns:p14="http://schemas.microsoft.com/office/powerpoint/2010/main" val="380006002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ormAutofit/>
          </a:bodyPr>
          <a:lstStyle/>
          <a:p>
            <a:pPr algn="ctr" eaLnBrk="1" hangingPunct="1"/>
            <a:r>
              <a:rPr lang="en-US" altLang="nl-NL" dirty="0"/>
              <a:t>Abolition des droits internes de </a:t>
            </a:r>
            <a:r>
              <a:rPr lang="en-US" altLang="nl-NL" dirty="0" err="1"/>
              <a:t>douane</a:t>
            </a:r>
            <a:endParaRPr lang="en-US" altLang="nl-NL" dirty="0"/>
          </a:p>
        </p:txBody>
      </p:sp>
      <p:sp>
        <p:nvSpPr>
          <p:cNvPr id="4100" name="AutoShape 4"/>
          <p:cNvSpPr>
            <a:spLocks noChangeArrowheads="1"/>
          </p:cNvSpPr>
          <p:nvPr/>
        </p:nvSpPr>
        <p:spPr bwMode="auto">
          <a:xfrm>
            <a:off x="684213" y="1484313"/>
            <a:ext cx="1511300" cy="5048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2000">
              <a:solidFill>
                <a:schemeClr val="bg1"/>
              </a:solidFill>
              <a:ea typeface="MS PGothic" pitchFamily="34" charset="-128"/>
            </a:endParaRPr>
          </a:p>
        </p:txBody>
      </p:sp>
      <p:sp>
        <p:nvSpPr>
          <p:cNvPr id="31754" name="Text Box 11"/>
          <p:cNvSpPr txBox="1">
            <a:spLocks noChangeArrowheads="1"/>
          </p:cNvSpPr>
          <p:nvPr/>
        </p:nvSpPr>
        <p:spPr bwMode="auto">
          <a:xfrm>
            <a:off x="3808980" y="3393255"/>
            <a:ext cx="882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59" name="AutoShape 5"/>
          <p:cNvSpPr>
            <a:spLocks noChangeArrowheads="1"/>
          </p:cNvSpPr>
          <p:nvPr/>
        </p:nvSpPr>
        <p:spPr bwMode="auto">
          <a:xfrm>
            <a:off x="3393054" y="1556792"/>
            <a:ext cx="2675321" cy="1152128"/>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Droits de </a:t>
            </a:r>
            <a:r>
              <a:rPr lang="en-US" altLang="nl-NL" sz="2400" b="1" dirty="0" err="1">
                <a:solidFill>
                  <a:schemeClr val="tx1"/>
                </a:solidFill>
                <a:ea typeface="MS PGothic" pitchFamily="34" charset="-128"/>
              </a:rPr>
              <a:t>douane</a:t>
            </a:r>
            <a:r>
              <a:rPr lang="en-US" altLang="nl-NL" sz="2400" b="1" dirty="0">
                <a:solidFill>
                  <a:schemeClr val="tx1"/>
                </a:solidFill>
                <a:ea typeface="MS PGothic" pitchFamily="34" charset="-128"/>
              </a:rPr>
              <a:t> internes?</a:t>
            </a:r>
          </a:p>
        </p:txBody>
      </p:sp>
      <p:sp>
        <p:nvSpPr>
          <p:cNvPr id="93" name="AutoShape 5"/>
          <p:cNvSpPr>
            <a:spLocks noChangeArrowheads="1"/>
          </p:cNvSpPr>
          <p:nvPr/>
        </p:nvSpPr>
        <p:spPr bwMode="auto">
          <a:xfrm>
            <a:off x="5289743" y="4577400"/>
            <a:ext cx="2520429" cy="1334642"/>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17" name="Line 24"/>
          <p:cNvSpPr>
            <a:spLocks noChangeShapeType="1"/>
          </p:cNvSpPr>
          <p:nvPr/>
        </p:nvSpPr>
        <p:spPr bwMode="auto">
          <a:xfrm flipH="1">
            <a:off x="2699792" y="2708920"/>
            <a:ext cx="1929009" cy="187220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8" name="AutoShape 5"/>
          <p:cNvSpPr>
            <a:spLocks noChangeArrowheads="1"/>
          </p:cNvSpPr>
          <p:nvPr/>
        </p:nvSpPr>
        <p:spPr bwMode="auto">
          <a:xfrm>
            <a:off x="1547663" y="4581128"/>
            <a:ext cx="2600097" cy="133091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Interdiction</a:t>
            </a:r>
          </a:p>
        </p:txBody>
      </p:sp>
      <p:sp>
        <p:nvSpPr>
          <p:cNvPr id="19" name="Line 24"/>
          <p:cNvSpPr>
            <a:spLocks noChangeShapeType="1"/>
          </p:cNvSpPr>
          <p:nvPr/>
        </p:nvSpPr>
        <p:spPr bwMode="auto">
          <a:xfrm>
            <a:off x="4666447" y="2718761"/>
            <a:ext cx="1883510" cy="187220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0" name="Text Box 11"/>
          <p:cNvSpPr txBox="1">
            <a:spLocks noChangeArrowheads="1"/>
          </p:cNvSpPr>
          <p:nvPr/>
        </p:nvSpPr>
        <p:spPr bwMode="auto">
          <a:xfrm>
            <a:off x="5627154" y="3121804"/>
            <a:ext cx="14414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2" name="Slide Number Placeholder 1"/>
          <p:cNvSpPr>
            <a:spLocks noGrp="1"/>
          </p:cNvSpPr>
          <p:nvPr>
            <p:ph type="sldNum" sz="quarter" idx="12"/>
          </p:nvPr>
        </p:nvSpPr>
        <p:spPr/>
        <p:txBody>
          <a:bodyPr/>
          <a:lstStyle/>
          <a:p>
            <a:fld id="{8537CF77-B06C-4C05-BAFE-9A885870E448}" type="slidenum">
              <a:rPr lang="nl-NL" smtClean="0"/>
              <a:pPr/>
              <a:t>138</a:t>
            </a:fld>
            <a:endParaRPr lang="nl-NL"/>
          </a:p>
        </p:txBody>
      </p:sp>
    </p:spTree>
    <p:extLst>
      <p:ext uri="{BB962C8B-B14F-4D97-AF65-F5344CB8AC3E}">
        <p14:creationId xmlns:p14="http://schemas.microsoft.com/office/powerpoint/2010/main" val="280566933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Dans la pratique</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a:effectLst/>
                        </a:rPr>
                        <a:t>champ d’application</a:t>
                      </a:r>
                      <a:endParaRPr lang="en-GB" sz="1200">
                        <a:effectLst/>
                      </a:endParaRPr>
                    </a:p>
                    <a:p>
                      <a:pPr algn="ctr">
                        <a:lnSpc>
                          <a:spcPct val="107000"/>
                        </a:lnSpc>
                        <a:spcBef>
                          <a:spcPts val="400"/>
                        </a:spcBef>
                        <a:spcAft>
                          <a:spcPts val="400"/>
                        </a:spcAft>
                      </a:pPr>
                      <a:r>
                        <a:rPr lang="fr-FR" sz="1200">
                          <a:effectLst/>
                        </a:rPr>
                        <a:t>+ bénéficiaires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objectifs d’intérêt général justificateurs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139</a:t>
            </a:fld>
            <a:endParaRPr lang="nl-NL"/>
          </a:p>
        </p:txBody>
      </p:sp>
      <p:pic>
        <p:nvPicPr>
          <p:cNvPr id="5"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209" y="3390108"/>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6650" y="3390108"/>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0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Examen</a:t>
            </a:r>
          </a:p>
        </p:txBody>
      </p:sp>
      <p:sp>
        <p:nvSpPr>
          <p:cNvPr id="3" name="Content Placeholder 2"/>
          <p:cNvSpPr>
            <a:spLocks noGrp="1"/>
          </p:cNvSpPr>
          <p:nvPr>
            <p:ph idx="1"/>
          </p:nvPr>
        </p:nvSpPr>
        <p:spPr/>
        <p:txBody>
          <a:bodyPr>
            <a:normAutofit/>
          </a:bodyPr>
          <a:lstStyle/>
          <a:p>
            <a:r>
              <a:rPr lang="nl-NL" dirty="0"/>
              <a:t>Examen </a:t>
            </a:r>
            <a:r>
              <a:rPr lang="nl-NL" dirty="0" smtClean="0"/>
              <a:t>écrit – 4 juin</a:t>
            </a:r>
            <a:endParaRPr lang="nl-NL" dirty="0"/>
          </a:p>
          <a:p>
            <a:pPr lvl="1"/>
            <a:r>
              <a:rPr lang="nl-NL" dirty="0"/>
              <a:t>questions </a:t>
            </a:r>
            <a:r>
              <a:rPr lang="nl-NL" dirty="0" smtClean="0"/>
              <a:t>théoriques – trois (petites) questions (5 pts)</a:t>
            </a:r>
            <a:endParaRPr lang="nl-NL" dirty="0"/>
          </a:p>
          <a:p>
            <a:pPr lvl="1"/>
            <a:r>
              <a:rPr lang="nl-NL" dirty="0"/>
              <a:t>question de </a:t>
            </a:r>
            <a:r>
              <a:rPr lang="nl-NL" dirty="0" smtClean="0"/>
              <a:t>synthèse (5 pts)</a:t>
            </a:r>
            <a:endParaRPr lang="nl-NL" dirty="0"/>
          </a:p>
          <a:p>
            <a:pPr lvl="1"/>
            <a:r>
              <a:rPr lang="nl-NL" dirty="0" smtClean="0"/>
              <a:t>casus (10 pts)</a:t>
            </a:r>
          </a:p>
          <a:p>
            <a:pPr lvl="1"/>
            <a:endParaRPr lang="nl-NL" dirty="0"/>
          </a:p>
          <a:p>
            <a:pPr lvl="1"/>
            <a:r>
              <a:rPr lang="nl-NL" dirty="0"/>
              <a:t>e</a:t>
            </a:r>
            <a:r>
              <a:rPr lang="nl-NL" dirty="0" smtClean="0"/>
              <a:t>xamens des dernières années</a:t>
            </a:r>
          </a:p>
          <a:p>
            <a:pPr marL="457200" lvl="1" indent="0">
              <a:buNone/>
            </a:pPr>
            <a:r>
              <a:rPr lang="nl-NL" dirty="0"/>
              <a:t>d</a:t>
            </a:r>
            <a:r>
              <a:rPr lang="nl-NL" dirty="0" smtClean="0"/>
              <a:t>isponibles sur eCampus</a:t>
            </a:r>
          </a:p>
          <a:p>
            <a:pPr lvl="1"/>
            <a:r>
              <a:rPr lang="nl-NL" dirty="0" smtClean="0"/>
              <a:t>Séance de cas pratiques – résolution du cas des dernières années</a:t>
            </a:r>
            <a:endParaRPr lang="nl-NL" dirty="0"/>
          </a:p>
        </p:txBody>
      </p:sp>
      <p:pic>
        <p:nvPicPr>
          <p:cNvPr id="4" name="Picture 3" descr="https://encrypted-tbn3.gstatic.com/images?q=tbn:ANd9GcTUwssjuLyRU0PnVY2vQeL1NjqUpM2yZw62gHactILnExKbEMhl">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038" y="2685495"/>
            <a:ext cx="2808312" cy="1833067"/>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14</a:t>
            </a:fld>
            <a:endParaRPr lang="nl-NL"/>
          </a:p>
        </p:txBody>
      </p:sp>
    </p:spTree>
    <p:extLst>
      <p:ext uri="{BB962C8B-B14F-4D97-AF65-F5344CB8AC3E}">
        <p14:creationId xmlns:p14="http://schemas.microsoft.com/office/powerpoint/2010/main" val="14993551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a:xfrm>
            <a:off x="457200" y="1600200"/>
            <a:ext cx="8229600" cy="4997152"/>
          </a:xfrm>
        </p:spPr>
        <p:txBody>
          <a:bodyPr>
            <a:normAutofit/>
          </a:bodyPr>
          <a:lstStyle/>
          <a:p>
            <a:r>
              <a:rPr lang="nl-NL" dirty="0"/>
              <a:t>Codes de douanes de </a:t>
            </a:r>
            <a:r>
              <a:rPr lang="nl-NL" dirty="0" err="1"/>
              <a:t>l’Union</a:t>
            </a:r>
            <a:r>
              <a:rPr lang="nl-NL" dirty="0"/>
              <a:t> (CDU)</a:t>
            </a:r>
          </a:p>
          <a:p>
            <a:pPr lvl="1"/>
            <a:endParaRPr lang="nl-NL" dirty="0"/>
          </a:p>
          <a:p>
            <a:pPr lvl="1"/>
            <a:r>
              <a:rPr lang="nl-NL" dirty="0" err="1"/>
              <a:t>règlement</a:t>
            </a:r>
            <a:r>
              <a:rPr lang="nl-NL" dirty="0"/>
              <a:t>!</a:t>
            </a:r>
          </a:p>
          <a:p>
            <a:pPr lvl="2"/>
            <a:r>
              <a:rPr lang="nl-NL" dirty="0" err="1"/>
              <a:t>règlement</a:t>
            </a:r>
            <a:r>
              <a:rPr lang="nl-NL" dirty="0"/>
              <a:t> 2913/92, </a:t>
            </a:r>
            <a:r>
              <a:rPr lang="nl-NL" dirty="0" err="1"/>
              <a:t>modernisé</a:t>
            </a:r>
            <a:r>
              <a:rPr lang="nl-NL" dirty="0"/>
              <a:t> par </a:t>
            </a:r>
            <a:r>
              <a:rPr lang="nl-NL" dirty="0" err="1"/>
              <a:t>le</a:t>
            </a:r>
            <a:r>
              <a:rPr lang="nl-NL" dirty="0"/>
              <a:t> </a:t>
            </a:r>
            <a:r>
              <a:rPr lang="nl-NL" dirty="0" err="1"/>
              <a:t>règl</a:t>
            </a:r>
            <a:r>
              <a:rPr lang="nl-NL" dirty="0"/>
              <a:t>. 450/2008</a:t>
            </a:r>
          </a:p>
          <a:p>
            <a:pPr lvl="2"/>
            <a:r>
              <a:rPr lang="nl-NL" dirty="0"/>
              <a:t>remplacé par le règlement 952/2013 dès le 1er mai 2016</a:t>
            </a:r>
          </a:p>
          <a:p>
            <a:pPr lvl="2"/>
            <a:r>
              <a:rPr lang="nl-NL" dirty="0"/>
              <a:t>taux déterminé par l’origine du produit en cause</a:t>
            </a:r>
          </a:p>
          <a:p>
            <a:pPr lvl="1"/>
            <a:r>
              <a:rPr lang="nl-NL" dirty="0"/>
              <a:t>pas </a:t>
            </a:r>
            <a:r>
              <a:rPr lang="nl-NL" dirty="0" err="1"/>
              <a:t>d’administration</a:t>
            </a:r>
            <a:r>
              <a:rPr lang="nl-NL" dirty="0"/>
              <a:t> </a:t>
            </a:r>
            <a:r>
              <a:rPr lang="nl-NL" dirty="0" err="1"/>
              <a:t>douanière</a:t>
            </a:r>
            <a:r>
              <a:rPr lang="nl-NL" dirty="0"/>
              <a:t> européenne</a:t>
            </a:r>
          </a:p>
          <a:p>
            <a:pPr lvl="2"/>
            <a:r>
              <a:rPr lang="nl-NL" dirty="0" err="1"/>
              <a:t>appliqué</a:t>
            </a:r>
            <a:r>
              <a:rPr lang="nl-NL" dirty="0"/>
              <a:t> et mis en oeuvre par les </a:t>
            </a:r>
            <a:r>
              <a:rPr lang="nl-NL" dirty="0" err="1"/>
              <a:t>administrations</a:t>
            </a:r>
            <a:r>
              <a:rPr lang="nl-NL" dirty="0"/>
              <a:t> </a:t>
            </a:r>
            <a:r>
              <a:rPr lang="nl-NL" dirty="0" err="1"/>
              <a:t>fiscales</a:t>
            </a:r>
            <a:r>
              <a:rPr lang="nl-NL" dirty="0"/>
              <a:t> des Etats membres</a:t>
            </a:r>
          </a:p>
          <a:p>
            <a:pPr lvl="2"/>
            <a:r>
              <a:rPr lang="nl-NL" dirty="0"/>
              <a:t>contrôles physiques aux frontières abolis le 1er janvier 1993</a:t>
            </a:r>
          </a:p>
        </p:txBody>
      </p:sp>
      <p:pic>
        <p:nvPicPr>
          <p:cNvPr id="7" name="Picture 6" descr="http://s3.lavenircdn.net/Assets/Images_Upload/Actu24/2011/01/11/poelvoorde.jpg?scale=both&amp;format=jpg">
            <a:hlinkClick r:id="rId3"/>
          </p:cNvPr>
          <p:cNvPicPr/>
          <p:nvPr/>
        </p:nvPicPr>
        <p:blipFill rotWithShape="1">
          <a:blip r:embed="rId4" cstate="print">
            <a:extLst>
              <a:ext uri="{28A0092B-C50C-407E-A947-70E740481C1C}">
                <a14:useLocalDpi xmlns:a14="http://schemas.microsoft.com/office/drawing/2010/main" val="0"/>
              </a:ext>
            </a:extLst>
          </a:blip>
          <a:srcRect l="4875" t="-935" r="39004"/>
          <a:stretch/>
        </p:blipFill>
        <p:spPr bwMode="auto">
          <a:xfrm>
            <a:off x="6804248" y="1412776"/>
            <a:ext cx="2009896" cy="1376674"/>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8537CF77-B06C-4C05-BAFE-9A885870E448}" type="slidenum">
              <a:rPr lang="nl-NL" smtClean="0"/>
              <a:pPr/>
              <a:t>140</a:t>
            </a:fld>
            <a:endParaRPr lang="nl-NL"/>
          </a:p>
        </p:txBody>
      </p:sp>
    </p:spTree>
    <p:extLst>
      <p:ext uri="{BB962C8B-B14F-4D97-AF65-F5344CB8AC3E}">
        <p14:creationId xmlns:p14="http://schemas.microsoft.com/office/powerpoint/2010/main" val="399267525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Tarif douanier commun extérieur</a:t>
            </a:r>
          </a:p>
        </p:txBody>
      </p:sp>
      <p:sp>
        <p:nvSpPr>
          <p:cNvPr id="3" name="Content Placeholder 2"/>
          <p:cNvSpPr>
            <a:spLocks noGrp="1"/>
          </p:cNvSpPr>
          <p:nvPr>
            <p:ph idx="1"/>
          </p:nvPr>
        </p:nvSpPr>
        <p:spPr>
          <a:xfrm>
            <a:off x="457200" y="1600200"/>
            <a:ext cx="8229600" cy="5141168"/>
          </a:xfrm>
        </p:spPr>
        <p:txBody>
          <a:bodyPr>
            <a:normAutofit fontScale="92500" lnSpcReduction="20000"/>
          </a:bodyPr>
          <a:lstStyle/>
          <a:p>
            <a:r>
              <a:rPr lang="nl-NL" dirty="0"/>
              <a:t>Origine du produit</a:t>
            </a:r>
          </a:p>
          <a:p>
            <a:pPr lvl="1"/>
            <a:r>
              <a:rPr lang="nl-NL" dirty="0"/>
              <a:t>≠ provenance (art. 60 </a:t>
            </a:r>
            <a:r>
              <a:rPr lang="nl-NL" dirty="0" err="1"/>
              <a:t>règlement</a:t>
            </a:r>
            <a:r>
              <a:rPr lang="nl-NL" dirty="0"/>
              <a:t> 952/2013, Code des douanes)</a:t>
            </a:r>
          </a:p>
          <a:p>
            <a:pPr marL="0" indent="0">
              <a:buNone/>
            </a:pPr>
            <a:endParaRPr lang="fr-FR" dirty="0"/>
          </a:p>
          <a:p>
            <a:pPr marL="0" indent="0" algn="just">
              <a:buNone/>
            </a:pPr>
            <a:r>
              <a:rPr lang="fr-FR" dirty="0"/>
              <a:t>1.   Les marchandises </a:t>
            </a:r>
            <a:r>
              <a:rPr lang="fr-FR" dirty="0">
                <a:solidFill>
                  <a:srgbClr val="FF0000"/>
                </a:solidFill>
              </a:rPr>
              <a:t>entièrement obtenues </a:t>
            </a:r>
            <a:r>
              <a:rPr lang="fr-FR" dirty="0"/>
              <a:t>dans un même pays ou territoire sont considérées comme originaires de ce pays ou territoire.</a:t>
            </a:r>
          </a:p>
          <a:p>
            <a:pPr marL="0" indent="0" algn="just">
              <a:buNone/>
            </a:pPr>
            <a:endParaRPr lang="fr-FR" dirty="0"/>
          </a:p>
          <a:p>
            <a:pPr marL="0" indent="0" algn="just">
              <a:buNone/>
            </a:pPr>
            <a:r>
              <a:rPr lang="fr-FR" dirty="0"/>
              <a:t>2.   Les marchandises dans la production de laquelle interviennent plusieurs pays ou territoires sont considérées comme originaires de celui </a:t>
            </a:r>
            <a:r>
              <a:rPr lang="fr-FR" dirty="0">
                <a:solidFill>
                  <a:srgbClr val="FF0000"/>
                </a:solidFill>
              </a:rPr>
              <a:t>où elles ont subi leur dernière transformation ou ouvraison substantielle, économiquement justifiée, effectuée dans une entreprise équipée à cet effet </a:t>
            </a:r>
            <a:r>
              <a:rPr lang="fr-FR" dirty="0"/>
              <a:t>et ayant abouti à la fabrication d'un produit nouveau ou correspondant à un stade de fabrication important.</a:t>
            </a:r>
          </a:p>
          <a:p>
            <a:pPr lvl="1"/>
            <a:endParaRPr lang="nl-NL" dirty="0"/>
          </a:p>
          <a:p>
            <a:pPr lvl="1"/>
            <a:endParaRPr lang="nl-NL" dirty="0"/>
          </a:p>
          <a:p>
            <a:pPr lvl="1"/>
            <a:endParaRPr lang="nl-NL" dirty="0"/>
          </a:p>
        </p:txBody>
      </p:sp>
      <p:sp>
        <p:nvSpPr>
          <p:cNvPr id="5" name="Slide Number Placeholder 4"/>
          <p:cNvSpPr>
            <a:spLocks noGrp="1"/>
          </p:cNvSpPr>
          <p:nvPr>
            <p:ph type="sldNum" sz="quarter" idx="12"/>
          </p:nvPr>
        </p:nvSpPr>
        <p:spPr/>
        <p:txBody>
          <a:bodyPr/>
          <a:lstStyle/>
          <a:p>
            <a:fld id="{8537CF77-B06C-4C05-BAFE-9A885870E448}" type="slidenum">
              <a:rPr lang="nl-NL" smtClean="0"/>
              <a:pPr/>
              <a:t>141</a:t>
            </a:fld>
            <a:endParaRPr lang="nl-NL"/>
          </a:p>
        </p:txBody>
      </p:sp>
    </p:spTree>
    <p:extLst>
      <p:ext uri="{BB962C8B-B14F-4D97-AF65-F5344CB8AC3E}">
        <p14:creationId xmlns:p14="http://schemas.microsoft.com/office/powerpoint/2010/main" val="3663412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p:txBody>
          <a:bodyPr/>
          <a:lstStyle/>
          <a:p>
            <a:pPr marL="342900" lvl="1" indent="-342900">
              <a:buFont typeface="Arial" panose="020B0604020202020204" pitchFamily="34" charset="0"/>
              <a:buChar char="•"/>
            </a:pPr>
            <a:r>
              <a:rPr lang="nl-NL" dirty="0" err="1"/>
              <a:t>Perception</a:t>
            </a:r>
            <a:r>
              <a:rPr lang="nl-NL" dirty="0"/>
              <a:t> des </a:t>
            </a:r>
            <a:r>
              <a:rPr lang="nl-NL" dirty="0" err="1"/>
              <a:t>droits</a:t>
            </a:r>
            <a:r>
              <a:rPr lang="nl-NL" dirty="0"/>
              <a:t> à </a:t>
            </a:r>
            <a:r>
              <a:rPr lang="nl-NL" dirty="0" err="1"/>
              <a:t>l’importation</a:t>
            </a:r>
            <a:r>
              <a:rPr lang="nl-NL" dirty="0"/>
              <a:t> et à </a:t>
            </a:r>
            <a:r>
              <a:rPr lang="nl-NL" dirty="0" err="1"/>
              <a:t>l’exportation</a:t>
            </a:r>
            <a:r>
              <a:rPr lang="nl-NL" dirty="0"/>
              <a:t> des </a:t>
            </a:r>
            <a:r>
              <a:rPr lang="nl-NL" dirty="0" err="1"/>
              <a:t>marchandises</a:t>
            </a:r>
            <a:r>
              <a:rPr lang="nl-NL" dirty="0"/>
              <a:t> de/vers </a:t>
            </a:r>
            <a:r>
              <a:rPr lang="nl-NL" dirty="0" err="1"/>
              <a:t>pays</a:t>
            </a:r>
            <a:r>
              <a:rPr lang="nl-NL" dirty="0"/>
              <a:t> </a:t>
            </a:r>
            <a:r>
              <a:rPr lang="nl-NL" dirty="0" err="1"/>
              <a:t>tiers</a:t>
            </a:r>
            <a:endParaRPr lang="nl-NL" dirty="0"/>
          </a:p>
          <a:p>
            <a:pPr marL="742950" lvl="2" indent="-342900"/>
            <a:r>
              <a:rPr lang="nl-NL" dirty="0"/>
              <a:t>la </a:t>
            </a:r>
            <a:r>
              <a:rPr lang="nl-NL" dirty="0" err="1"/>
              <a:t>nomenclature</a:t>
            </a:r>
            <a:r>
              <a:rPr lang="nl-NL" dirty="0"/>
              <a:t> </a:t>
            </a:r>
            <a:r>
              <a:rPr lang="nl-NL" dirty="0" err="1"/>
              <a:t>combinée</a:t>
            </a:r>
            <a:r>
              <a:rPr lang="nl-NL" dirty="0"/>
              <a:t> (NC) - </a:t>
            </a:r>
            <a:r>
              <a:rPr lang="nl-NL" dirty="0" err="1"/>
              <a:t>catégories</a:t>
            </a:r>
            <a:r>
              <a:rPr lang="nl-NL" dirty="0"/>
              <a:t> </a:t>
            </a:r>
            <a:r>
              <a:rPr lang="nl-NL" dirty="0" err="1"/>
              <a:t>chiffrées</a:t>
            </a:r>
            <a:endParaRPr lang="nl-NL" dirty="0"/>
          </a:p>
          <a:p>
            <a:pPr marL="1200150" lvl="3" indent="-342900"/>
            <a:r>
              <a:rPr lang="nl-NL" dirty="0" err="1"/>
              <a:t>tarif</a:t>
            </a:r>
            <a:r>
              <a:rPr lang="nl-NL" dirty="0"/>
              <a:t> </a:t>
            </a:r>
            <a:r>
              <a:rPr lang="nl-NL" dirty="0" err="1"/>
              <a:t>applicable</a:t>
            </a:r>
            <a:r>
              <a:rPr lang="nl-NL" dirty="0"/>
              <a:t> </a:t>
            </a:r>
            <a:r>
              <a:rPr lang="nl-NL" dirty="0" err="1"/>
              <a:t>dépend</a:t>
            </a:r>
            <a:r>
              <a:rPr lang="nl-NL" dirty="0"/>
              <a:t> de la </a:t>
            </a:r>
            <a:r>
              <a:rPr lang="nl-NL" dirty="0" err="1"/>
              <a:t>classification</a:t>
            </a:r>
            <a:endParaRPr lang="nl-NL" dirty="0"/>
          </a:p>
          <a:p>
            <a:pPr marL="1200150" lvl="3" indent="-342900"/>
            <a:r>
              <a:rPr lang="nl-NL" dirty="0" smtClean="0"/>
              <a:t>l’importateur/exportateur </a:t>
            </a:r>
            <a:r>
              <a:rPr lang="nl-NL" dirty="0"/>
              <a:t>propose un classification</a:t>
            </a:r>
          </a:p>
          <a:p>
            <a:pPr marL="1200150" lvl="3" indent="-342900"/>
            <a:r>
              <a:rPr lang="nl-NL" dirty="0" err="1"/>
              <a:t>l’administration</a:t>
            </a:r>
            <a:r>
              <a:rPr lang="nl-NL" dirty="0"/>
              <a:t> fiscale peut la </a:t>
            </a:r>
            <a:r>
              <a:rPr lang="nl-NL" dirty="0" err="1"/>
              <a:t>corriger</a:t>
            </a:r>
            <a:endParaRPr lang="nl-NL" dirty="0"/>
          </a:p>
          <a:p>
            <a:pPr marL="1200150" lvl="3" indent="-342900"/>
            <a:r>
              <a:rPr lang="nl-NL" dirty="0"/>
              <a:t>CJUE tenue d’interpréter la NC</a:t>
            </a:r>
          </a:p>
          <a:p>
            <a:pPr marL="742950" lvl="2" indent="-342900"/>
            <a:r>
              <a:rPr lang="nl-NL" dirty="0" err="1"/>
              <a:t>Difficultés</a:t>
            </a:r>
            <a:r>
              <a:rPr lang="nl-NL" dirty="0"/>
              <a:t> </a:t>
            </a:r>
            <a:r>
              <a:rPr lang="nl-NL" dirty="0" err="1"/>
              <a:t>pratiques</a:t>
            </a:r>
            <a:r>
              <a:rPr lang="nl-NL" dirty="0"/>
              <a:t> (à </a:t>
            </a:r>
            <a:r>
              <a:rPr lang="nl-NL" dirty="0" err="1"/>
              <a:t>titre</a:t>
            </a:r>
            <a:r>
              <a:rPr lang="nl-NL" dirty="0"/>
              <a:t> </a:t>
            </a:r>
            <a:r>
              <a:rPr lang="nl-NL" dirty="0" err="1"/>
              <a:t>d’illustration</a:t>
            </a:r>
            <a:r>
              <a:rPr lang="nl-NL" dirty="0"/>
              <a:t>)</a:t>
            </a:r>
          </a:p>
          <a:p>
            <a:pPr marL="1200150" lvl="3" indent="-342900"/>
            <a:r>
              <a:rPr lang="nl-NL" i="1" dirty="0"/>
              <a:t>4202        Malles, </a:t>
            </a:r>
            <a:r>
              <a:rPr lang="nl-NL" i="1" dirty="0" err="1"/>
              <a:t>valises</a:t>
            </a:r>
            <a:r>
              <a:rPr lang="nl-NL" i="1" dirty="0"/>
              <a:t> et </a:t>
            </a:r>
            <a:r>
              <a:rPr lang="nl-NL" i="1" dirty="0" err="1"/>
              <a:t>mallettes</a:t>
            </a:r>
            <a:endParaRPr lang="nl-NL" i="1" dirty="0"/>
          </a:p>
          <a:p>
            <a:pPr marL="1200150" lvl="3" indent="-342900"/>
            <a:r>
              <a:rPr lang="fr-FR" i="1" dirty="0"/>
              <a:t>6307        Autres articles confectionnés</a:t>
            </a:r>
          </a:p>
          <a:p>
            <a:pPr marL="1200150" lvl="3" indent="-342900"/>
            <a:r>
              <a:rPr lang="fr-FR" dirty="0"/>
              <a:t>CJUE, C-288/99, Vau De Sport</a:t>
            </a:r>
            <a:endParaRPr lang="nl-NL" dirty="0"/>
          </a:p>
          <a:p>
            <a:pPr marL="742950" lvl="2" indent="-342900"/>
            <a:endParaRPr lang="nl-NL" dirty="0"/>
          </a:p>
          <a:p>
            <a:pPr marL="1200150" lvl="3" indent="-342900"/>
            <a:endParaRPr lang="nl-NL" dirty="0"/>
          </a:p>
          <a:p>
            <a:pPr marL="742950" lvl="2" indent="-342900"/>
            <a:endParaRPr lang="nl-NL" dirty="0"/>
          </a:p>
          <a:p>
            <a:endParaRPr lang="nl-NL" dirty="0"/>
          </a:p>
        </p:txBody>
      </p:sp>
      <p:pic>
        <p:nvPicPr>
          <p:cNvPr id="5" name="Picture 4" descr="http://i2.mbstatic.net/gosport/pdt2/1/2/6/1/700x700/mpgs002126.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573016"/>
            <a:ext cx="2304256" cy="2996952"/>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142</a:t>
            </a:fld>
            <a:endParaRPr lang="nl-NL"/>
          </a:p>
        </p:txBody>
      </p:sp>
    </p:spTree>
    <p:extLst>
      <p:ext uri="{BB962C8B-B14F-4D97-AF65-F5344CB8AC3E}">
        <p14:creationId xmlns:p14="http://schemas.microsoft.com/office/powerpoint/2010/main" val="26048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p:txBody>
          <a:bodyPr>
            <a:normAutofit fontScale="92500" lnSpcReduction="10000"/>
          </a:bodyPr>
          <a:lstStyle/>
          <a:p>
            <a:pPr marL="0" indent="0">
              <a:buNone/>
            </a:pPr>
            <a:endParaRPr lang="nl-NL" dirty="0"/>
          </a:p>
          <a:p>
            <a:pPr marL="0" indent="0" algn="just">
              <a:buNone/>
            </a:pPr>
            <a:r>
              <a:rPr lang="fr-FR" i="1" dirty="0"/>
              <a:t>[La nomenclature commune] doit être interprétée en ce sens qu'un produit dénommé «porte-bébé», destiné à porter sur le dos d'un adulte un enfant placé en position assise, qui consiste pour l'essentiel en un cadre porteur en tubes d'aluminium et en un siège pour enfant en tissus de fibres synthétiques assemblés par couture, rembourré sur les côtés ainsi qu'à la hauteur de la tête et muni d'un harnais, avec des bretelles matelassées et une ceinture de hanches en matière textile, et qui comporte sous le siège une poche de rangement pour de petits objets, relève de la position tarifaire 6307.</a:t>
            </a:r>
            <a:endParaRPr lang="nl-NL" i="1" dirty="0"/>
          </a:p>
        </p:txBody>
      </p:sp>
      <p:pic>
        <p:nvPicPr>
          <p:cNvPr id="6" name="Picture 5" descr="http://i2.mbstatic.net/gosport/pdt2/1/2/6/1/700x700/mpgs002126.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04664"/>
            <a:ext cx="684076" cy="850404"/>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143</a:t>
            </a:fld>
            <a:endParaRPr lang="nl-NL"/>
          </a:p>
        </p:txBody>
      </p:sp>
    </p:spTree>
    <p:extLst>
      <p:ext uri="{BB962C8B-B14F-4D97-AF65-F5344CB8AC3E}">
        <p14:creationId xmlns:p14="http://schemas.microsoft.com/office/powerpoint/2010/main" val="235734192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Tarif</a:t>
            </a:r>
            <a:r>
              <a:rPr lang="nl-NL" dirty="0"/>
              <a:t> douanier </a:t>
            </a:r>
            <a:r>
              <a:rPr lang="nl-NL" dirty="0" err="1"/>
              <a:t>commun</a:t>
            </a:r>
            <a:r>
              <a:rPr lang="nl-NL" dirty="0"/>
              <a:t> extérieur </a:t>
            </a:r>
          </a:p>
        </p:txBody>
      </p:sp>
      <p:sp>
        <p:nvSpPr>
          <p:cNvPr id="3" name="Content Placeholder 2"/>
          <p:cNvSpPr>
            <a:spLocks noGrp="1"/>
          </p:cNvSpPr>
          <p:nvPr>
            <p:ph idx="1"/>
          </p:nvPr>
        </p:nvSpPr>
        <p:spPr>
          <a:xfrm>
            <a:off x="457200" y="1600200"/>
            <a:ext cx="8229600" cy="4925144"/>
          </a:xfrm>
        </p:spPr>
        <p:txBody>
          <a:bodyPr>
            <a:normAutofit/>
          </a:bodyPr>
          <a:lstStyle/>
          <a:p>
            <a:r>
              <a:rPr lang="nl-NL" dirty="0"/>
              <a:t>Hypothèse </a:t>
            </a:r>
            <a:r>
              <a:rPr lang="nl-NL" dirty="0" smtClean="0"/>
              <a:t>2</a:t>
            </a:r>
            <a:endParaRPr lang="nl-NL" dirty="0"/>
          </a:p>
          <a:p>
            <a:pPr lvl="1"/>
            <a:r>
              <a:rPr lang="nl-NL" dirty="0"/>
              <a:t>produit originaire de la Chine</a:t>
            </a:r>
          </a:p>
          <a:p>
            <a:pPr lvl="1"/>
            <a:r>
              <a:rPr lang="nl-NL" dirty="0" err="1"/>
              <a:t>importé</a:t>
            </a:r>
            <a:r>
              <a:rPr lang="nl-NL" dirty="0"/>
              <a:t> en </a:t>
            </a:r>
            <a:r>
              <a:rPr lang="nl-NL" dirty="0" err="1"/>
              <a:t>Espagne</a:t>
            </a:r>
            <a:endParaRPr lang="nl-NL" dirty="0"/>
          </a:p>
          <a:p>
            <a:pPr lvl="2"/>
            <a:r>
              <a:rPr lang="nl-NL" dirty="0" err="1"/>
              <a:t>perception</a:t>
            </a:r>
            <a:r>
              <a:rPr lang="nl-NL" dirty="0"/>
              <a:t> des </a:t>
            </a:r>
            <a:r>
              <a:rPr lang="nl-NL" dirty="0" err="1"/>
              <a:t>droits</a:t>
            </a:r>
            <a:r>
              <a:rPr lang="nl-NL" dirty="0"/>
              <a:t> de douane en </a:t>
            </a:r>
            <a:r>
              <a:rPr lang="nl-NL" dirty="0" err="1"/>
              <a:t>Espagne</a:t>
            </a:r>
            <a:endParaRPr lang="nl-NL" dirty="0"/>
          </a:p>
          <a:p>
            <a:pPr lvl="2"/>
            <a:r>
              <a:rPr lang="nl-NL" dirty="0" err="1"/>
              <a:t>après</a:t>
            </a:r>
            <a:r>
              <a:rPr lang="nl-NL" dirty="0"/>
              <a:t> </a:t>
            </a:r>
            <a:r>
              <a:rPr lang="nl-NL" dirty="0" err="1"/>
              <a:t>cette</a:t>
            </a:r>
            <a:r>
              <a:rPr lang="nl-NL" dirty="0"/>
              <a:t> </a:t>
            </a:r>
            <a:r>
              <a:rPr lang="nl-NL" dirty="0" err="1"/>
              <a:t>perception</a:t>
            </a:r>
            <a:r>
              <a:rPr lang="nl-NL" dirty="0"/>
              <a:t>, en </a:t>
            </a:r>
            <a:r>
              <a:rPr lang="nl-NL" i="1" dirty="0"/>
              <a:t>libre </a:t>
            </a:r>
            <a:r>
              <a:rPr lang="nl-NL" i="1" dirty="0" err="1"/>
              <a:t>pratique</a:t>
            </a:r>
            <a:endParaRPr lang="nl-NL" i="1" dirty="0"/>
          </a:p>
          <a:p>
            <a:r>
              <a:rPr lang="nl-NL" dirty="0"/>
              <a:t>Hypothèse </a:t>
            </a:r>
            <a:r>
              <a:rPr lang="nl-NL" dirty="0" smtClean="0"/>
              <a:t>1</a:t>
            </a:r>
            <a:endParaRPr lang="nl-NL" dirty="0"/>
          </a:p>
          <a:p>
            <a:pPr lvl="1"/>
            <a:r>
              <a:rPr lang="nl-NL" dirty="0" err="1"/>
              <a:t>produit</a:t>
            </a:r>
            <a:r>
              <a:rPr lang="nl-NL" dirty="0"/>
              <a:t> en </a:t>
            </a:r>
            <a:r>
              <a:rPr lang="nl-NL" dirty="0" err="1"/>
              <a:t>Pologne</a:t>
            </a:r>
            <a:endParaRPr lang="nl-NL" dirty="0"/>
          </a:p>
          <a:p>
            <a:pPr lvl="1"/>
            <a:r>
              <a:rPr lang="nl-NL" dirty="0" err="1"/>
              <a:t>importé</a:t>
            </a:r>
            <a:r>
              <a:rPr lang="nl-NL" dirty="0"/>
              <a:t> en </a:t>
            </a:r>
            <a:r>
              <a:rPr lang="nl-NL" dirty="0" err="1"/>
              <a:t>Italie</a:t>
            </a:r>
            <a:r>
              <a:rPr lang="nl-NL" dirty="0"/>
              <a:t>, Suède et </a:t>
            </a:r>
            <a:r>
              <a:rPr lang="nl-NL" dirty="0" err="1"/>
              <a:t>Belgique</a:t>
            </a:r>
            <a:endParaRPr lang="nl-NL" dirty="0"/>
          </a:p>
          <a:p>
            <a:pPr lvl="1"/>
            <a:r>
              <a:rPr lang="nl-NL" dirty="0" err="1"/>
              <a:t>dès</a:t>
            </a:r>
            <a:r>
              <a:rPr lang="nl-NL" dirty="0"/>
              <a:t> </a:t>
            </a:r>
            <a:r>
              <a:rPr lang="nl-NL" dirty="0" err="1"/>
              <a:t>le</a:t>
            </a:r>
            <a:r>
              <a:rPr lang="nl-NL" dirty="0"/>
              <a:t> </a:t>
            </a:r>
            <a:r>
              <a:rPr lang="nl-NL" dirty="0" err="1"/>
              <a:t>début</a:t>
            </a:r>
            <a:r>
              <a:rPr lang="nl-NL" dirty="0"/>
              <a:t> en libre </a:t>
            </a:r>
            <a:r>
              <a:rPr lang="nl-NL" dirty="0" err="1"/>
              <a:t>pratique</a:t>
            </a:r>
            <a:endParaRPr lang="nl-NL" dirty="0"/>
          </a:p>
          <a:p>
            <a:pPr lvl="1"/>
            <a:r>
              <a:rPr lang="nl-NL" dirty="0" err="1"/>
              <a:t>le</a:t>
            </a:r>
            <a:r>
              <a:rPr lang="nl-NL" dirty="0"/>
              <a:t> TDC extérieur ne </a:t>
            </a:r>
            <a:r>
              <a:rPr lang="nl-NL" dirty="0" err="1"/>
              <a:t>s’applique</a:t>
            </a:r>
            <a:r>
              <a:rPr lang="nl-NL" dirty="0"/>
              <a:t> pas</a:t>
            </a:r>
          </a:p>
        </p:txBody>
      </p:sp>
      <p:pic>
        <p:nvPicPr>
          <p:cNvPr id="4" name="Picture 3"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245" y="1395014"/>
            <a:ext cx="2520280" cy="1530749"/>
          </a:xfrm>
          <a:prstGeom prst="rect">
            <a:avLst/>
          </a:prstGeom>
          <a:noFill/>
          <a:ln>
            <a:noFill/>
          </a:ln>
        </p:spPr>
      </p:pic>
      <p:pic>
        <p:nvPicPr>
          <p:cNvPr id="5" name="Picture 4" descr="http://www.electrodepot.fr/media/catalog/product/cache/1/small_image/9df78eab33525d08d6e5fb8d27136e95/P945367.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3933056"/>
            <a:ext cx="2124236" cy="2016224"/>
          </a:xfrm>
          <a:prstGeom prst="rect">
            <a:avLst/>
          </a:prstGeom>
          <a:noFill/>
          <a:ln>
            <a:noFill/>
          </a:ln>
        </p:spPr>
      </p:pic>
      <p:sp>
        <p:nvSpPr>
          <p:cNvPr id="6" name="Slide Number Placeholder 5"/>
          <p:cNvSpPr>
            <a:spLocks noGrp="1"/>
          </p:cNvSpPr>
          <p:nvPr>
            <p:ph type="sldNum" sz="quarter" idx="12"/>
          </p:nvPr>
        </p:nvSpPr>
        <p:spPr/>
        <p:txBody>
          <a:bodyPr/>
          <a:lstStyle/>
          <a:p>
            <a:fld id="{8537CF77-B06C-4C05-BAFE-9A885870E448}" type="slidenum">
              <a:rPr lang="nl-NL" smtClean="0"/>
              <a:pPr/>
              <a:t>144</a:t>
            </a:fld>
            <a:endParaRPr lang="nl-NL"/>
          </a:p>
        </p:txBody>
      </p:sp>
    </p:spTree>
    <p:extLst>
      <p:ext uri="{BB962C8B-B14F-4D97-AF65-F5344CB8AC3E}">
        <p14:creationId xmlns:p14="http://schemas.microsoft.com/office/powerpoint/2010/main" val="294461932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p:txBody>
          <a:bodyPr/>
          <a:lstStyle/>
          <a:p>
            <a:r>
              <a:rPr lang="en-US" u="sng" dirty="0">
                <a:hlinkClick r:id="rId3" action="ppaction://hlinkfile"/>
              </a:rPr>
              <a:t>Section 2. Abolition des obstacles </a:t>
            </a:r>
            <a:r>
              <a:rPr lang="en-US" u="sng" dirty="0" err="1">
                <a:hlinkClick r:id="rId3" action="ppaction://hlinkfile"/>
              </a:rPr>
              <a:t>fiscaux</a:t>
            </a:r>
            <a:endParaRPr lang="en-GB" dirty="0"/>
          </a:p>
          <a:p>
            <a:pPr lvl="1"/>
            <a:r>
              <a:rPr lang="fr-FR" u="sng" dirty="0">
                <a:hlinkClick r:id="rId4" action="ppaction://hlinkfile"/>
              </a:rPr>
              <a:t>§1. Droits de douane</a:t>
            </a:r>
            <a:endParaRPr lang="en-GB" dirty="0"/>
          </a:p>
          <a:p>
            <a:pPr lvl="2"/>
            <a:r>
              <a:rPr lang="fr-FR" u="sng" dirty="0">
                <a:hlinkClick r:id="rId5" action="ppaction://hlinkfile"/>
              </a:rPr>
              <a:t>A.</a:t>
            </a:r>
            <a:r>
              <a:rPr lang="en-GB" dirty="0">
                <a:hlinkClick r:id="rId5" action="ppaction://hlinkfile"/>
              </a:rPr>
              <a:t>	</a:t>
            </a:r>
            <a:r>
              <a:rPr lang="fr-FR" u="sng" dirty="0">
                <a:hlinkClick r:id="rId5" action="ppaction://hlinkfile"/>
              </a:rPr>
              <a:t>Interdiction</a:t>
            </a:r>
            <a:endParaRPr lang="en-GB" dirty="0"/>
          </a:p>
          <a:p>
            <a:pPr lvl="2"/>
            <a:r>
              <a:rPr lang="fr-FR" u="sng" dirty="0">
                <a:hlinkClick r:id="rId6" action="ppaction://hlinkfile"/>
              </a:rPr>
              <a:t>B.</a:t>
            </a:r>
            <a:r>
              <a:rPr lang="en-GB" dirty="0">
                <a:hlinkClick r:id="rId6" action="ppaction://hlinkfile"/>
              </a:rPr>
              <a:t>	</a:t>
            </a:r>
            <a:r>
              <a:rPr lang="fr-FR" u="sng" dirty="0">
                <a:hlinkClick r:id="rId6" action="ppaction://hlinkfile"/>
              </a:rPr>
              <a:t>Justifications?</a:t>
            </a:r>
            <a:endParaRPr lang="en-GB" dirty="0"/>
          </a:p>
          <a:p>
            <a:pPr lvl="2"/>
            <a:r>
              <a:rPr lang="fr-FR" u="sng" dirty="0">
                <a:hlinkClick r:id="rId7" action="ppaction://hlinkfile"/>
              </a:rPr>
              <a:t>C.</a:t>
            </a:r>
            <a:r>
              <a:rPr lang="en-GB" dirty="0">
                <a:hlinkClick r:id="rId7" action="ppaction://hlinkfile"/>
              </a:rPr>
              <a:t>	</a:t>
            </a:r>
            <a:r>
              <a:rPr lang="fr-FR" u="sng" dirty="0">
                <a:hlinkClick r:id="rId7" action="ppaction://hlinkfile"/>
              </a:rPr>
              <a:t>Un tarif extérieur commun</a:t>
            </a:r>
            <a:endParaRPr lang="en-GB" dirty="0"/>
          </a:p>
          <a:p>
            <a:pPr lvl="1"/>
            <a:r>
              <a:rPr lang="fr-FR" u="sng" dirty="0">
                <a:hlinkClick r:id="rId8" action="ppaction://hlinkfile"/>
              </a:rPr>
              <a:t>§2. Taxes/charges d’effet équivalent</a:t>
            </a:r>
            <a:endParaRPr lang="en-GB" dirty="0"/>
          </a:p>
          <a:p>
            <a:pPr lvl="2"/>
            <a:r>
              <a:rPr lang="fr-FR" u="sng" dirty="0">
                <a:hlinkClick r:id="rId9" action="ppaction://hlinkfile"/>
              </a:rPr>
              <a:t>A.</a:t>
            </a:r>
            <a:r>
              <a:rPr lang="en-GB" dirty="0">
                <a:hlinkClick r:id="rId9" action="ppaction://hlinkfile"/>
              </a:rPr>
              <a:t>	</a:t>
            </a:r>
            <a:r>
              <a:rPr lang="fr-FR" u="sng" dirty="0">
                <a:hlinkClick r:id="rId9" action="ppaction://hlinkfile"/>
              </a:rPr>
              <a:t>Interdiction absolue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145</a:t>
            </a:fld>
            <a:endParaRPr lang="nl-NL"/>
          </a:p>
        </p:txBody>
      </p:sp>
    </p:spTree>
    <p:extLst>
      <p:ext uri="{BB962C8B-B14F-4D97-AF65-F5344CB8AC3E}">
        <p14:creationId xmlns:p14="http://schemas.microsoft.com/office/powerpoint/2010/main" val="19230467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Taxes</a:t>
            </a:r>
            <a:r>
              <a:rPr lang="nl-NL" dirty="0"/>
              <a:t> </a:t>
            </a:r>
            <a:r>
              <a:rPr lang="nl-NL" dirty="0" err="1"/>
              <a:t>d’effet</a:t>
            </a:r>
            <a:r>
              <a:rPr lang="nl-NL" dirty="0"/>
              <a:t> équivalent</a:t>
            </a:r>
          </a:p>
        </p:txBody>
      </p:sp>
      <p:sp>
        <p:nvSpPr>
          <p:cNvPr id="3" name="Content Placeholder 2"/>
          <p:cNvSpPr>
            <a:spLocks noGrp="1"/>
          </p:cNvSpPr>
          <p:nvPr>
            <p:ph idx="1"/>
          </p:nvPr>
        </p:nvSpPr>
        <p:spPr/>
        <p:txBody>
          <a:bodyPr/>
          <a:lstStyle/>
          <a:p>
            <a:r>
              <a:rPr lang="nl-NL" dirty="0"/>
              <a:t>Art. 30 TFUE: </a:t>
            </a:r>
            <a:r>
              <a:rPr lang="fr-FR" dirty="0"/>
              <a:t>les droits de douane à l'importation et à l'exportation ou </a:t>
            </a:r>
            <a:r>
              <a:rPr lang="fr-FR" i="1" dirty="0">
                <a:solidFill>
                  <a:srgbClr val="FF0000"/>
                </a:solidFill>
              </a:rPr>
              <a:t>taxes d'effet équivalent</a:t>
            </a:r>
            <a:r>
              <a:rPr lang="fr-FR" dirty="0"/>
              <a:t> sont interdits entre les États membres</a:t>
            </a:r>
          </a:p>
          <a:p>
            <a:pPr lvl="1"/>
            <a:r>
              <a:rPr lang="fr-FR" dirty="0"/>
              <a:t>pourquoi une telle extension?</a:t>
            </a:r>
          </a:p>
          <a:p>
            <a:pPr lvl="1"/>
            <a:r>
              <a:rPr lang="fr-FR" dirty="0"/>
              <a:t>comment définir les TEE?</a:t>
            </a:r>
          </a:p>
          <a:p>
            <a:pPr lvl="1"/>
            <a:endParaRPr lang="nl-NL" dirty="0"/>
          </a:p>
          <a:p>
            <a:endParaRPr lang="nl-NL" dirty="0"/>
          </a:p>
        </p:txBody>
      </p:sp>
      <p:sp>
        <p:nvSpPr>
          <p:cNvPr id="5" name="Slide Number Placeholder 4"/>
          <p:cNvSpPr>
            <a:spLocks noGrp="1"/>
          </p:cNvSpPr>
          <p:nvPr>
            <p:ph type="sldNum" sz="quarter" idx="12"/>
          </p:nvPr>
        </p:nvSpPr>
        <p:spPr/>
        <p:txBody>
          <a:bodyPr/>
          <a:lstStyle/>
          <a:p>
            <a:fld id="{8537CF77-B06C-4C05-BAFE-9A885870E448}" type="slidenum">
              <a:rPr lang="nl-NL" smtClean="0"/>
              <a:pPr/>
              <a:t>146</a:t>
            </a:fld>
            <a:endParaRPr lang="nl-NL"/>
          </a:p>
        </p:txBody>
      </p:sp>
    </p:spTree>
    <p:extLst>
      <p:ext uri="{BB962C8B-B14F-4D97-AF65-F5344CB8AC3E}">
        <p14:creationId xmlns:p14="http://schemas.microsoft.com/office/powerpoint/2010/main" val="196960051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Taxes</a:t>
            </a:r>
            <a:r>
              <a:rPr lang="nl-NL" dirty="0"/>
              <a:t> </a:t>
            </a:r>
            <a:r>
              <a:rPr lang="nl-NL" dirty="0" err="1"/>
              <a:t>d’effet</a:t>
            </a:r>
            <a:r>
              <a:rPr lang="nl-NL" dirty="0"/>
              <a:t> équivalent</a:t>
            </a:r>
          </a:p>
        </p:txBody>
      </p:sp>
      <p:sp>
        <p:nvSpPr>
          <p:cNvPr id="3" name="Content Placeholder 2"/>
          <p:cNvSpPr>
            <a:spLocks noGrp="1"/>
          </p:cNvSpPr>
          <p:nvPr>
            <p:ph idx="1"/>
          </p:nvPr>
        </p:nvSpPr>
        <p:spPr/>
        <p:txBody>
          <a:bodyPr/>
          <a:lstStyle/>
          <a:p>
            <a:r>
              <a:rPr lang="nl-NL" dirty="0"/>
              <a:t>CJUE, 7/68, </a:t>
            </a:r>
            <a:r>
              <a:rPr lang="nl-NL" dirty="0" err="1"/>
              <a:t>Commission</a:t>
            </a:r>
            <a:r>
              <a:rPr lang="nl-NL" dirty="0"/>
              <a:t>/</a:t>
            </a:r>
            <a:r>
              <a:rPr lang="nl-NL" dirty="0" err="1"/>
              <a:t>Italie</a:t>
            </a:r>
            <a:r>
              <a:rPr lang="nl-NL" dirty="0"/>
              <a:t>:</a:t>
            </a:r>
          </a:p>
          <a:p>
            <a:pPr lvl="1"/>
            <a:r>
              <a:rPr lang="nl-NL" i="1" dirty="0" err="1"/>
              <a:t>toute</a:t>
            </a:r>
            <a:r>
              <a:rPr lang="nl-NL" i="1" dirty="0"/>
              <a:t> taxe </a:t>
            </a:r>
            <a:r>
              <a:rPr lang="nl-NL" i="1" dirty="0" err="1"/>
              <a:t>qui</a:t>
            </a:r>
            <a:r>
              <a:rPr lang="nl-NL" i="1" dirty="0"/>
              <a:t>, en </a:t>
            </a:r>
            <a:r>
              <a:rPr lang="nl-NL" i="1" dirty="0" err="1"/>
              <a:t>altérant</a:t>
            </a:r>
            <a:r>
              <a:rPr lang="nl-NL" i="1" dirty="0"/>
              <a:t> </a:t>
            </a:r>
            <a:r>
              <a:rPr lang="nl-NL" i="1" dirty="0" err="1"/>
              <a:t>le</a:t>
            </a:r>
            <a:r>
              <a:rPr lang="nl-NL" i="1" dirty="0"/>
              <a:t> prix </a:t>
            </a:r>
            <a:r>
              <a:rPr lang="nl-NL" i="1" dirty="0" err="1"/>
              <a:t>d’une</a:t>
            </a:r>
            <a:r>
              <a:rPr lang="nl-NL" i="1" dirty="0"/>
              <a:t> </a:t>
            </a:r>
            <a:r>
              <a:rPr lang="nl-NL" i="1" dirty="0" err="1"/>
              <a:t>marchandise</a:t>
            </a:r>
            <a:r>
              <a:rPr lang="nl-NL" i="1" dirty="0"/>
              <a:t> </a:t>
            </a:r>
            <a:r>
              <a:rPr lang="nl-NL" i="1" dirty="0" err="1"/>
              <a:t>exportée</a:t>
            </a:r>
            <a:r>
              <a:rPr lang="nl-NL" i="1" dirty="0"/>
              <a:t>, a </a:t>
            </a:r>
            <a:r>
              <a:rPr lang="nl-NL" i="1" dirty="0" err="1"/>
              <a:t>sur</a:t>
            </a:r>
            <a:r>
              <a:rPr lang="nl-NL" i="1" dirty="0"/>
              <a:t> la libre </a:t>
            </a:r>
            <a:r>
              <a:rPr lang="nl-NL" i="1" dirty="0" err="1"/>
              <a:t>circulation</a:t>
            </a:r>
            <a:r>
              <a:rPr lang="nl-NL" i="1" dirty="0"/>
              <a:t> de </a:t>
            </a:r>
            <a:r>
              <a:rPr lang="nl-NL" i="1" dirty="0" err="1"/>
              <a:t>cette</a:t>
            </a:r>
            <a:r>
              <a:rPr lang="nl-NL" i="1" dirty="0"/>
              <a:t> </a:t>
            </a:r>
            <a:r>
              <a:rPr lang="nl-NL" i="1" dirty="0" err="1"/>
              <a:t>marchandise</a:t>
            </a:r>
            <a:r>
              <a:rPr lang="nl-NL" i="1" dirty="0"/>
              <a:t> la </a:t>
            </a:r>
            <a:r>
              <a:rPr lang="nl-NL" i="1" dirty="0" err="1"/>
              <a:t>même</a:t>
            </a:r>
            <a:r>
              <a:rPr lang="nl-NL" i="1" dirty="0"/>
              <a:t> </a:t>
            </a:r>
            <a:r>
              <a:rPr lang="nl-NL" i="1" dirty="0" err="1"/>
              <a:t>incidence</a:t>
            </a:r>
            <a:r>
              <a:rPr lang="nl-NL" i="1" dirty="0"/>
              <a:t> </a:t>
            </a:r>
            <a:r>
              <a:rPr lang="nl-NL" i="1" dirty="0" err="1"/>
              <a:t>restrictive</a:t>
            </a:r>
            <a:r>
              <a:rPr lang="nl-NL" i="1" dirty="0"/>
              <a:t> </a:t>
            </a:r>
            <a:r>
              <a:rPr lang="nl-NL" i="1" dirty="0" err="1"/>
              <a:t>qu’un</a:t>
            </a:r>
            <a:r>
              <a:rPr lang="nl-NL" i="1" dirty="0"/>
              <a:t> </a:t>
            </a:r>
            <a:r>
              <a:rPr lang="nl-NL" i="1" dirty="0" err="1"/>
              <a:t>droit</a:t>
            </a:r>
            <a:r>
              <a:rPr lang="nl-NL" i="1" dirty="0"/>
              <a:t> de douane</a:t>
            </a:r>
          </a:p>
        </p:txBody>
      </p:sp>
      <p:pic>
        <p:nvPicPr>
          <p:cNvPr id="4" name="Picture 3" descr="http://www.alextools.be/wp-content/van-gogh_soleil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149080"/>
            <a:ext cx="2446522" cy="1810787"/>
          </a:xfrm>
          <a:prstGeom prst="rect">
            <a:avLst/>
          </a:prstGeom>
          <a:noFill/>
          <a:ln>
            <a:noFill/>
          </a:ln>
        </p:spPr>
      </p:pic>
      <p:sp>
        <p:nvSpPr>
          <p:cNvPr id="5" name="Slide Number Placeholder 4"/>
          <p:cNvSpPr>
            <a:spLocks noGrp="1"/>
          </p:cNvSpPr>
          <p:nvPr>
            <p:ph type="sldNum" sz="quarter" idx="12"/>
          </p:nvPr>
        </p:nvSpPr>
        <p:spPr/>
        <p:txBody>
          <a:bodyPr/>
          <a:lstStyle/>
          <a:p>
            <a:fld id="{8537CF77-B06C-4C05-BAFE-9A885870E448}" type="slidenum">
              <a:rPr lang="nl-NL" smtClean="0"/>
              <a:pPr/>
              <a:t>147</a:t>
            </a:fld>
            <a:endParaRPr lang="nl-NL"/>
          </a:p>
        </p:txBody>
      </p:sp>
    </p:spTree>
    <p:extLst>
      <p:ext uri="{BB962C8B-B14F-4D97-AF65-F5344CB8AC3E}">
        <p14:creationId xmlns:p14="http://schemas.microsoft.com/office/powerpoint/2010/main" val="19444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Taxes</a:t>
            </a:r>
            <a:r>
              <a:rPr lang="nl-NL" dirty="0"/>
              <a:t> </a:t>
            </a:r>
            <a:r>
              <a:rPr lang="nl-NL" dirty="0" err="1"/>
              <a:t>d’effet</a:t>
            </a:r>
            <a:r>
              <a:rPr lang="nl-NL" dirty="0"/>
              <a:t> équivalent</a:t>
            </a:r>
          </a:p>
        </p:txBody>
      </p:sp>
      <p:sp>
        <p:nvSpPr>
          <p:cNvPr id="3" name="Content Placeholder 2"/>
          <p:cNvSpPr>
            <a:spLocks noGrp="1"/>
          </p:cNvSpPr>
          <p:nvPr>
            <p:ph idx="1"/>
          </p:nvPr>
        </p:nvSpPr>
        <p:spPr/>
        <p:txBody>
          <a:bodyPr>
            <a:normAutofit/>
          </a:bodyPr>
          <a:lstStyle/>
          <a:p>
            <a:r>
              <a:rPr lang="nl-NL" dirty="0"/>
              <a:t>CJUE, 24/68, </a:t>
            </a:r>
            <a:r>
              <a:rPr lang="nl-NL" dirty="0" err="1"/>
              <a:t>Commission</a:t>
            </a:r>
            <a:r>
              <a:rPr lang="nl-NL" dirty="0"/>
              <a:t>/</a:t>
            </a:r>
            <a:r>
              <a:rPr lang="nl-NL" dirty="0" err="1"/>
              <a:t>Italie</a:t>
            </a:r>
            <a:endParaRPr lang="nl-NL" dirty="0"/>
          </a:p>
          <a:p>
            <a:pPr lvl="1"/>
            <a:r>
              <a:rPr lang="fr-FR" i="1" dirty="0"/>
              <a:t>une </a:t>
            </a:r>
            <a:r>
              <a:rPr lang="fr-FR" i="1" dirty="0">
                <a:solidFill>
                  <a:srgbClr val="FF0000"/>
                </a:solidFill>
              </a:rPr>
              <a:t>charge pécuniaire</a:t>
            </a:r>
            <a:r>
              <a:rPr lang="fr-FR" i="1" dirty="0"/>
              <a:t>, fut-elle minime</a:t>
            </a:r>
          </a:p>
          <a:p>
            <a:pPr lvl="1"/>
            <a:r>
              <a:rPr lang="fr-FR" i="1" dirty="0"/>
              <a:t> </a:t>
            </a:r>
            <a:r>
              <a:rPr lang="fr-FR" i="1" dirty="0">
                <a:solidFill>
                  <a:srgbClr val="FF0000"/>
                </a:solidFill>
              </a:rPr>
              <a:t>unilatéralement imposée</a:t>
            </a:r>
            <a:r>
              <a:rPr lang="fr-FR" i="1" dirty="0"/>
              <a:t>, quelles que soient son appellation et sa technique</a:t>
            </a:r>
          </a:p>
          <a:p>
            <a:pPr lvl="1"/>
            <a:r>
              <a:rPr lang="fr-FR" i="1" dirty="0"/>
              <a:t>frappant les marchandises nationales ou étrangères à raison </a:t>
            </a:r>
            <a:r>
              <a:rPr lang="fr-FR" i="1" dirty="0">
                <a:solidFill>
                  <a:srgbClr val="FF0000"/>
                </a:solidFill>
              </a:rPr>
              <a:t>du fait qu’elles franchissent la frontière</a:t>
            </a:r>
            <a:r>
              <a:rPr lang="fr-FR" i="1" dirty="0"/>
              <a:t>, lorsqu’elle n’est pas un droit de douane proprement dit </a:t>
            </a:r>
          </a:p>
          <a:p>
            <a:pPr lvl="1"/>
            <a:r>
              <a:rPr lang="fr-FR" i="1" dirty="0"/>
              <a:t>même si elle ne serait pas perçue au profit de l’</a:t>
            </a:r>
            <a:r>
              <a:rPr lang="fr-FR" i="1" dirty="0" err="1"/>
              <a:t>Etat</a:t>
            </a:r>
            <a:r>
              <a:rPr lang="fr-FR" i="1" dirty="0"/>
              <a:t>, si elle n’exercerait aucun effet discriminatoire ou protecteur et si le produit imposé ne se trouverait pas en concurrence avec une production nationale </a:t>
            </a:r>
            <a:endParaRPr lang="nl-NL" dirty="0"/>
          </a:p>
        </p:txBody>
      </p:sp>
      <p:sp>
        <p:nvSpPr>
          <p:cNvPr id="4" name="Slide Number Placeholder 3"/>
          <p:cNvSpPr>
            <a:spLocks noGrp="1"/>
          </p:cNvSpPr>
          <p:nvPr>
            <p:ph type="sldNum" sz="quarter" idx="12"/>
          </p:nvPr>
        </p:nvSpPr>
        <p:spPr/>
        <p:txBody>
          <a:bodyPr/>
          <a:lstStyle/>
          <a:p>
            <a:fld id="{8537CF77-B06C-4C05-BAFE-9A885870E448}" type="slidenum">
              <a:rPr lang="nl-NL" smtClean="0"/>
              <a:pPr/>
              <a:t>148</a:t>
            </a:fld>
            <a:endParaRPr lang="nl-NL"/>
          </a:p>
        </p:txBody>
      </p:sp>
    </p:spTree>
    <p:extLst>
      <p:ext uri="{BB962C8B-B14F-4D97-AF65-F5344CB8AC3E}">
        <p14:creationId xmlns:p14="http://schemas.microsoft.com/office/powerpoint/2010/main" val="376646169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Taxes</a:t>
            </a:r>
            <a:r>
              <a:rPr lang="nl-NL" dirty="0"/>
              <a:t> </a:t>
            </a:r>
            <a:r>
              <a:rPr lang="nl-NL" dirty="0" err="1"/>
              <a:t>d’effet</a:t>
            </a:r>
            <a:r>
              <a:rPr lang="nl-NL" dirty="0"/>
              <a:t> équivalent</a:t>
            </a:r>
          </a:p>
        </p:txBody>
      </p:sp>
      <p:sp>
        <p:nvSpPr>
          <p:cNvPr id="3" name="Content Placeholder 2"/>
          <p:cNvSpPr>
            <a:spLocks noGrp="1"/>
          </p:cNvSpPr>
          <p:nvPr>
            <p:ph idx="1"/>
          </p:nvPr>
        </p:nvSpPr>
        <p:spPr>
          <a:xfrm>
            <a:off x="628650" y="1825624"/>
            <a:ext cx="7886700" cy="5032376"/>
          </a:xfrm>
        </p:spPr>
        <p:txBody>
          <a:bodyPr>
            <a:normAutofit/>
          </a:bodyPr>
          <a:lstStyle/>
          <a:p>
            <a:r>
              <a:rPr lang="nl-NL" dirty="0" err="1"/>
              <a:t>Interprétation</a:t>
            </a:r>
            <a:r>
              <a:rPr lang="nl-NL" dirty="0"/>
              <a:t> </a:t>
            </a:r>
            <a:r>
              <a:rPr lang="nl-NL" dirty="0" err="1"/>
              <a:t>extensive</a:t>
            </a:r>
            <a:endParaRPr lang="nl-NL" dirty="0"/>
          </a:p>
          <a:p>
            <a:pPr lvl="1"/>
            <a:r>
              <a:rPr lang="nl-NL" dirty="0"/>
              <a:t>n’importe quelle charge </a:t>
            </a:r>
            <a:r>
              <a:rPr lang="nl-NL" dirty="0" smtClean="0"/>
              <a:t>pécuniaire, n’importe </a:t>
            </a:r>
            <a:r>
              <a:rPr lang="nl-NL" dirty="0"/>
              <a:t>quel montant </a:t>
            </a:r>
            <a:r>
              <a:rPr lang="nl-NL" dirty="0" smtClean="0"/>
              <a:t>dû</a:t>
            </a:r>
            <a:endParaRPr lang="nl-NL" dirty="0"/>
          </a:p>
          <a:p>
            <a:pPr lvl="2"/>
            <a:r>
              <a:rPr lang="nl-NL" dirty="0"/>
              <a:t>charge fiscale</a:t>
            </a:r>
          </a:p>
          <a:p>
            <a:pPr lvl="2"/>
            <a:r>
              <a:rPr lang="nl-NL" dirty="0"/>
              <a:t>charge </a:t>
            </a:r>
            <a:r>
              <a:rPr lang="nl-NL" dirty="0" smtClean="0"/>
              <a:t>parafiscale</a:t>
            </a:r>
          </a:p>
          <a:p>
            <a:pPr lvl="3"/>
            <a:r>
              <a:rPr lang="nl-NL" dirty="0" smtClean="0"/>
              <a:t>un prélèvement perçu par les autorités étatiques ou directement par des organismes professionnels dans un intérêt économique ou social au profit d’un objectif (commercial, social, sociétal) particulier </a:t>
            </a:r>
            <a:r>
              <a:rPr lang="nl-NL" dirty="0"/>
              <a:t>autre que </a:t>
            </a:r>
            <a:r>
              <a:rPr lang="nl-NL" dirty="0" smtClean="0"/>
              <a:t>budgétaire</a:t>
            </a:r>
          </a:p>
          <a:p>
            <a:pPr lvl="4"/>
            <a:r>
              <a:rPr lang="nl-NL" dirty="0"/>
              <a:t>p</a:t>
            </a:r>
            <a:r>
              <a:rPr lang="nl-NL" dirty="0" smtClean="0"/>
              <a:t>rélèvement </a:t>
            </a:r>
            <a:r>
              <a:rPr lang="nl-NL" dirty="0"/>
              <a:t>auprès des producteurs/importateurs du lait pour financer une campagne publicitaire promouvant ce </a:t>
            </a:r>
            <a:r>
              <a:rPr lang="nl-NL" dirty="0" smtClean="0"/>
              <a:t>produit</a:t>
            </a:r>
            <a:endParaRPr lang="nl-NL" dirty="0"/>
          </a:p>
          <a:p>
            <a:pPr lvl="2"/>
            <a:endParaRPr lang="nl-NL" dirty="0"/>
          </a:p>
          <a:p>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149</a:t>
            </a:fld>
            <a:endParaRPr lang="nl-NL"/>
          </a:p>
        </p:txBody>
      </p:sp>
    </p:spTree>
    <p:extLst>
      <p:ext uri="{BB962C8B-B14F-4D97-AF65-F5344CB8AC3E}">
        <p14:creationId xmlns:p14="http://schemas.microsoft.com/office/powerpoint/2010/main" val="1375922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Examen</a:t>
            </a:r>
          </a:p>
        </p:txBody>
      </p:sp>
      <p:sp>
        <p:nvSpPr>
          <p:cNvPr id="3" name="Content Placeholder 2"/>
          <p:cNvSpPr>
            <a:spLocks noGrp="1"/>
          </p:cNvSpPr>
          <p:nvPr>
            <p:ph idx="1"/>
          </p:nvPr>
        </p:nvSpPr>
        <p:spPr/>
        <p:txBody>
          <a:bodyPr>
            <a:normAutofit/>
          </a:bodyPr>
          <a:lstStyle/>
          <a:p>
            <a:r>
              <a:rPr lang="nl-NL" dirty="0" smtClean="0"/>
              <a:t>Utilisation du recueil</a:t>
            </a:r>
            <a:endParaRPr lang="nl-NL" dirty="0"/>
          </a:p>
          <a:p>
            <a:pPr lvl="1"/>
            <a:r>
              <a:rPr lang="nl-NL" dirty="0" err="1"/>
              <a:t>signets</a:t>
            </a:r>
            <a:endParaRPr lang="nl-NL" dirty="0"/>
          </a:p>
          <a:p>
            <a:pPr lvl="1"/>
            <a:r>
              <a:rPr lang="nl-NL" dirty="0" err="1"/>
              <a:t>souligner</a:t>
            </a:r>
            <a:r>
              <a:rPr lang="nl-NL" dirty="0"/>
              <a:t>/</a:t>
            </a:r>
            <a:r>
              <a:rPr lang="nl-NL" dirty="0" err="1"/>
              <a:t>surligner</a:t>
            </a:r>
            <a:endParaRPr lang="nl-NL" dirty="0"/>
          </a:p>
          <a:p>
            <a:pPr lvl="1"/>
            <a:r>
              <a:rPr lang="nl-NL" dirty="0"/>
              <a:t>pas de </a:t>
            </a:r>
            <a:r>
              <a:rPr lang="nl-NL" dirty="0" err="1"/>
              <a:t>renvois</a:t>
            </a:r>
            <a:r>
              <a:rPr lang="nl-NL" dirty="0"/>
              <a:t> </a:t>
            </a:r>
            <a:r>
              <a:rPr lang="nl-NL" dirty="0" err="1"/>
              <a:t>aux</a:t>
            </a:r>
            <a:r>
              <a:rPr lang="nl-NL" dirty="0"/>
              <a:t> </a:t>
            </a:r>
            <a:r>
              <a:rPr lang="nl-NL" dirty="0" err="1"/>
              <a:t>articles</a:t>
            </a:r>
            <a:endParaRPr lang="nl-NL" dirty="0"/>
          </a:p>
          <a:p>
            <a:endParaRPr lang="nl-NL" dirty="0"/>
          </a:p>
          <a:p>
            <a:r>
              <a:rPr lang="nl-NL" dirty="0"/>
              <a:t>Traités </a:t>
            </a:r>
            <a:r>
              <a:rPr lang="nl-NL" dirty="0" err="1"/>
              <a:t>fondateurs</a:t>
            </a:r>
            <a:endParaRPr lang="nl-NL" dirty="0"/>
          </a:p>
          <a:p>
            <a:pPr lvl="1"/>
            <a:r>
              <a:rPr lang="nl-NL" dirty="0" err="1"/>
              <a:t>signets</a:t>
            </a:r>
            <a:endParaRPr lang="nl-NL" dirty="0"/>
          </a:p>
          <a:p>
            <a:pPr lvl="1"/>
            <a:r>
              <a:rPr lang="nl-NL" dirty="0" err="1"/>
              <a:t>souligner</a:t>
            </a:r>
            <a:r>
              <a:rPr lang="nl-NL" dirty="0"/>
              <a:t>/</a:t>
            </a:r>
            <a:r>
              <a:rPr lang="nl-NL" dirty="0" err="1"/>
              <a:t>surligner</a:t>
            </a:r>
            <a:endParaRPr lang="nl-NL" dirty="0"/>
          </a:p>
          <a:p>
            <a:pPr lvl="1"/>
            <a:r>
              <a:rPr lang="nl-NL" dirty="0" err="1"/>
              <a:t>renvois</a:t>
            </a:r>
            <a:r>
              <a:rPr lang="nl-NL" dirty="0"/>
              <a:t> </a:t>
            </a:r>
            <a:r>
              <a:rPr lang="nl-NL" dirty="0" err="1"/>
              <a:t>aux</a:t>
            </a:r>
            <a:r>
              <a:rPr lang="nl-NL" dirty="0"/>
              <a:t> </a:t>
            </a:r>
            <a:r>
              <a:rPr lang="nl-NL" dirty="0" err="1"/>
              <a:t>articles</a:t>
            </a:r>
            <a:r>
              <a:rPr lang="nl-NL" dirty="0"/>
              <a:t> permis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15</a:t>
            </a:fld>
            <a:endParaRPr lang="nl-NL"/>
          </a:p>
        </p:txBody>
      </p:sp>
    </p:spTree>
    <p:extLst>
      <p:ext uri="{BB962C8B-B14F-4D97-AF65-F5344CB8AC3E}">
        <p14:creationId xmlns:p14="http://schemas.microsoft.com/office/powerpoint/2010/main" val="24257987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Taxes</a:t>
            </a:r>
            <a:r>
              <a:rPr lang="nl-NL" dirty="0"/>
              <a:t> </a:t>
            </a:r>
            <a:r>
              <a:rPr lang="nl-NL" dirty="0" err="1"/>
              <a:t>d’effet</a:t>
            </a:r>
            <a:r>
              <a:rPr lang="nl-NL" dirty="0"/>
              <a:t> équivalent</a:t>
            </a:r>
          </a:p>
        </p:txBody>
      </p:sp>
      <p:sp>
        <p:nvSpPr>
          <p:cNvPr id="3" name="Content Placeholder 2"/>
          <p:cNvSpPr>
            <a:spLocks noGrp="1"/>
          </p:cNvSpPr>
          <p:nvPr>
            <p:ph idx="1"/>
          </p:nvPr>
        </p:nvSpPr>
        <p:spPr/>
        <p:txBody>
          <a:bodyPr>
            <a:normAutofit/>
          </a:bodyPr>
          <a:lstStyle/>
          <a:p>
            <a:r>
              <a:rPr lang="nl-NL" dirty="0" err="1"/>
              <a:t>Franchissement</a:t>
            </a:r>
            <a:r>
              <a:rPr lang="nl-NL" dirty="0"/>
              <a:t> </a:t>
            </a:r>
            <a:r>
              <a:rPr lang="nl-NL" dirty="0" err="1"/>
              <a:t>d’une</a:t>
            </a:r>
            <a:r>
              <a:rPr lang="nl-NL" dirty="0"/>
              <a:t> </a:t>
            </a:r>
            <a:r>
              <a:rPr lang="nl-NL" dirty="0" err="1"/>
              <a:t>frontière</a:t>
            </a:r>
            <a:r>
              <a:rPr lang="nl-NL" dirty="0"/>
              <a:t>?</a:t>
            </a:r>
          </a:p>
          <a:p>
            <a:pPr lvl="1"/>
            <a:r>
              <a:rPr lang="nl-NL" dirty="0"/>
              <a:t>perception quelque temps après franchissement de la frontière</a:t>
            </a:r>
          </a:p>
          <a:p>
            <a:pPr lvl="1"/>
            <a:r>
              <a:rPr lang="nl-NL" dirty="0" smtClean="0"/>
              <a:t>une </a:t>
            </a:r>
            <a:r>
              <a:rPr lang="nl-NL" dirty="0"/>
              <a:t>frontière internationale entre Etats membres</a:t>
            </a:r>
          </a:p>
          <a:p>
            <a:pPr lvl="1"/>
            <a:r>
              <a:rPr lang="nl-NL" dirty="0" err="1"/>
              <a:t>une</a:t>
            </a:r>
            <a:r>
              <a:rPr lang="nl-NL" dirty="0"/>
              <a:t> </a:t>
            </a:r>
            <a:r>
              <a:rPr lang="nl-NL" dirty="0" err="1"/>
              <a:t>frontière</a:t>
            </a:r>
            <a:r>
              <a:rPr lang="nl-NL" dirty="0"/>
              <a:t> </a:t>
            </a:r>
            <a:r>
              <a:rPr lang="nl-NL" dirty="0" err="1"/>
              <a:t>entre</a:t>
            </a:r>
            <a:r>
              <a:rPr lang="nl-NL" dirty="0"/>
              <a:t> EM et </a:t>
            </a:r>
            <a:r>
              <a:rPr lang="nl-NL" dirty="0" err="1"/>
              <a:t>pays</a:t>
            </a:r>
            <a:r>
              <a:rPr lang="nl-NL" dirty="0"/>
              <a:t> </a:t>
            </a:r>
            <a:r>
              <a:rPr lang="nl-NL" dirty="0" err="1"/>
              <a:t>tiers</a:t>
            </a:r>
            <a:r>
              <a:rPr lang="nl-NL" dirty="0"/>
              <a:t>?</a:t>
            </a:r>
          </a:p>
          <a:p>
            <a:pPr lvl="2"/>
            <a:r>
              <a:rPr lang="nl-NL" dirty="0"/>
              <a:t>CJUE, 2-3/69, </a:t>
            </a:r>
            <a:r>
              <a:rPr lang="nl-NL" i="1" dirty="0"/>
              <a:t>Diamantarbeiders</a:t>
            </a:r>
            <a:endParaRPr lang="nl-NL" dirty="0"/>
          </a:p>
          <a:p>
            <a:pPr lvl="1"/>
            <a:r>
              <a:rPr lang="nl-NL" dirty="0" err="1"/>
              <a:t>une</a:t>
            </a:r>
            <a:r>
              <a:rPr lang="nl-NL" dirty="0"/>
              <a:t> </a:t>
            </a:r>
            <a:r>
              <a:rPr lang="nl-NL" dirty="0" err="1"/>
              <a:t>frontière</a:t>
            </a:r>
            <a:r>
              <a:rPr lang="nl-NL" dirty="0"/>
              <a:t> interne </a:t>
            </a:r>
            <a:r>
              <a:rPr lang="nl-NL" dirty="0" err="1"/>
              <a:t>entre</a:t>
            </a:r>
            <a:r>
              <a:rPr lang="nl-NL" dirty="0"/>
              <a:t> deux </a:t>
            </a:r>
            <a:r>
              <a:rPr lang="nl-NL" dirty="0" err="1"/>
              <a:t>régions</a:t>
            </a:r>
            <a:r>
              <a:rPr lang="nl-NL" dirty="0"/>
              <a:t> </a:t>
            </a:r>
            <a:r>
              <a:rPr lang="nl-NL" dirty="0" err="1"/>
              <a:t>étatiques</a:t>
            </a:r>
            <a:r>
              <a:rPr lang="nl-NL" dirty="0"/>
              <a:t>?</a:t>
            </a:r>
          </a:p>
          <a:p>
            <a:pPr lvl="2"/>
            <a:r>
              <a:rPr lang="nl-NL" dirty="0"/>
              <a:t>CJUE, C-163/90, </a:t>
            </a:r>
            <a:r>
              <a:rPr lang="nl-NL" i="1" dirty="0" err="1"/>
              <a:t>Legros</a:t>
            </a:r>
            <a:endParaRPr lang="nl-NL" dirty="0"/>
          </a:p>
          <a:p>
            <a:r>
              <a:rPr lang="nl-NL" dirty="0" err="1"/>
              <a:t>N’importe</a:t>
            </a:r>
            <a:r>
              <a:rPr lang="nl-NL" dirty="0"/>
              <a:t> </a:t>
            </a:r>
            <a:r>
              <a:rPr lang="nl-NL" dirty="0" err="1"/>
              <a:t>quel</a:t>
            </a:r>
            <a:r>
              <a:rPr lang="nl-NL" dirty="0"/>
              <a:t> </a:t>
            </a:r>
            <a:r>
              <a:rPr lang="nl-NL" dirty="0" err="1"/>
              <a:t>objectif</a:t>
            </a:r>
            <a:r>
              <a:rPr lang="nl-NL" dirty="0"/>
              <a:t> </a:t>
            </a:r>
            <a:r>
              <a:rPr lang="nl-NL" dirty="0" err="1"/>
              <a:t>poursuivi</a:t>
            </a:r>
            <a:endParaRPr lang="nl-NL" dirty="0"/>
          </a:p>
          <a:p>
            <a:pPr lvl="1"/>
            <a:r>
              <a:rPr lang="nl-NL" dirty="0" err="1"/>
              <a:t>protection</a:t>
            </a:r>
            <a:r>
              <a:rPr lang="nl-NL" dirty="0"/>
              <a:t> du </a:t>
            </a:r>
            <a:r>
              <a:rPr lang="nl-NL" dirty="0" err="1"/>
              <a:t>patrimoine</a:t>
            </a:r>
            <a:r>
              <a:rPr lang="nl-NL" dirty="0"/>
              <a:t> </a:t>
            </a:r>
            <a:r>
              <a:rPr lang="nl-NL" dirty="0" err="1"/>
              <a:t>national</a:t>
            </a:r>
            <a:r>
              <a:rPr lang="nl-NL" dirty="0"/>
              <a:t>?</a:t>
            </a:r>
          </a:p>
          <a:p>
            <a:pPr lvl="1"/>
            <a:r>
              <a:rPr lang="nl-NL" dirty="0" err="1"/>
              <a:t>maintenir</a:t>
            </a:r>
            <a:r>
              <a:rPr lang="nl-NL" dirty="0"/>
              <a:t> des </a:t>
            </a:r>
            <a:r>
              <a:rPr lang="nl-NL" dirty="0" err="1"/>
              <a:t>statistiques</a:t>
            </a:r>
            <a:r>
              <a:rPr lang="nl-NL" dirty="0"/>
              <a:t> </a:t>
            </a:r>
            <a:r>
              <a:rPr lang="nl-NL" dirty="0" err="1"/>
              <a:t>d’importation</a:t>
            </a:r>
            <a:r>
              <a:rPr lang="nl-NL" dirty="0"/>
              <a:t>?</a:t>
            </a:r>
          </a:p>
        </p:txBody>
      </p:sp>
      <p:pic>
        <p:nvPicPr>
          <p:cNvPr id="4" name="Picture 17" descr="red-cross-m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860" y="5294313"/>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red-cross-m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678" y="5678487"/>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8537CF77-B06C-4C05-BAFE-9A885870E448}" type="slidenum">
              <a:rPr lang="nl-NL" smtClean="0"/>
              <a:pPr/>
              <a:t>150</a:t>
            </a:fld>
            <a:endParaRPr lang="nl-NL"/>
          </a:p>
        </p:txBody>
      </p:sp>
    </p:spTree>
    <p:extLst>
      <p:ext uri="{BB962C8B-B14F-4D97-AF65-F5344CB8AC3E}">
        <p14:creationId xmlns:p14="http://schemas.microsoft.com/office/powerpoint/2010/main" val="211852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Dans la pratique</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a:effectLst/>
                        </a:rPr>
                        <a:t>champ d’application</a:t>
                      </a:r>
                      <a:endParaRPr lang="en-GB" sz="1200">
                        <a:effectLst/>
                      </a:endParaRPr>
                    </a:p>
                    <a:p>
                      <a:pPr algn="ctr">
                        <a:lnSpc>
                          <a:spcPct val="107000"/>
                        </a:lnSpc>
                        <a:spcBef>
                          <a:spcPts val="400"/>
                        </a:spcBef>
                        <a:spcAft>
                          <a:spcPts val="400"/>
                        </a:spcAft>
                      </a:pPr>
                      <a:r>
                        <a:rPr lang="fr-FR" sz="1200">
                          <a:effectLst/>
                        </a:rPr>
                        <a:t>+ bénéficiaires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objectifs d’intérêt général justificateurs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151</a:t>
            </a:fld>
            <a:endParaRPr lang="nl-NL"/>
          </a:p>
        </p:txBody>
      </p:sp>
      <p:pic>
        <p:nvPicPr>
          <p:cNvPr id="5"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209" y="3390108"/>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6650" y="3390108"/>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6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ormAutofit/>
          </a:bodyPr>
          <a:lstStyle/>
          <a:p>
            <a:pPr algn="ctr" eaLnBrk="1" hangingPunct="1"/>
            <a:r>
              <a:rPr lang="en-US" altLang="nl-NL" dirty="0"/>
              <a:t>Taxes </a:t>
            </a:r>
            <a:r>
              <a:rPr lang="en-US" altLang="nl-NL" dirty="0" err="1"/>
              <a:t>d’effet</a:t>
            </a:r>
            <a:r>
              <a:rPr lang="en-US" altLang="nl-NL" dirty="0"/>
              <a:t> </a:t>
            </a:r>
            <a:r>
              <a:rPr lang="en-US" altLang="nl-NL" dirty="0" err="1"/>
              <a:t>équivalent</a:t>
            </a:r>
            <a:endParaRPr lang="en-US" altLang="nl-NL" dirty="0"/>
          </a:p>
        </p:txBody>
      </p:sp>
      <p:sp>
        <p:nvSpPr>
          <p:cNvPr id="4100" name="AutoShape 4"/>
          <p:cNvSpPr>
            <a:spLocks noChangeArrowheads="1"/>
          </p:cNvSpPr>
          <p:nvPr/>
        </p:nvSpPr>
        <p:spPr bwMode="auto">
          <a:xfrm>
            <a:off x="684213" y="1484313"/>
            <a:ext cx="1511300" cy="5048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2000">
              <a:solidFill>
                <a:schemeClr val="bg1"/>
              </a:solidFill>
              <a:ea typeface="MS PGothic" pitchFamily="34" charset="-128"/>
            </a:endParaRPr>
          </a:p>
        </p:txBody>
      </p:sp>
      <p:sp>
        <p:nvSpPr>
          <p:cNvPr id="31754" name="Text Box 11"/>
          <p:cNvSpPr txBox="1">
            <a:spLocks noChangeArrowheads="1"/>
          </p:cNvSpPr>
          <p:nvPr/>
        </p:nvSpPr>
        <p:spPr bwMode="auto">
          <a:xfrm>
            <a:off x="1344764" y="3809764"/>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p>
        </p:txBody>
      </p:sp>
      <p:sp>
        <p:nvSpPr>
          <p:cNvPr id="59" name="AutoShape 5"/>
          <p:cNvSpPr>
            <a:spLocks noChangeArrowheads="1"/>
          </p:cNvSpPr>
          <p:nvPr/>
        </p:nvSpPr>
        <p:spPr bwMode="auto">
          <a:xfrm>
            <a:off x="4095290" y="4089858"/>
            <a:ext cx="2359468" cy="797786"/>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 </a:t>
            </a:r>
            <a:r>
              <a:rPr lang="en-US" altLang="nl-NL" sz="1800" b="1" dirty="0" err="1">
                <a:solidFill>
                  <a:schemeClr val="tx1"/>
                </a:solidFill>
                <a:ea typeface="MS PGothic" pitchFamily="34" charset="-128"/>
              </a:rPr>
              <a:t>franchissement</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d’une</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frontière</a:t>
            </a:r>
            <a:r>
              <a:rPr lang="en-US" altLang="nl-NL" sz="1800" b="1" dirty="0">
                <a:solidFill>
                  <a:schemeClr val="tx1"/>
                </a:solidFill>
                <a:ea typeface="MS PGothic" pitchFamily="34" charset="-128"/>
              </a:rPr>
              <a:t>?</a:t>
            </a:r>
          </a:p>
        </p:txBody>
      </p:sp>
      <p:sp>
        <p:nvSpPr>
          <p:cNvPr id="17" name="Line 24"/>
          <p:cNvSpPr>
            <a:spLocks noChangeShapeType="1"/>
          </p:cNvSpPr>
          <p:nvPr/>
        </p:nvSpPr>
        <p:spPr bwMode="auto">
          <a:xfrm>
            <a:off x="1648716" y="2888254"/>
            <a:ext cx="1823770" cy="257060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8" name="AutoShape 5"/>
          <p:cNvSpPr>
            <a:spLocks noChangeArrowheads="1"/>
          </p:cNvSpPr>
          <p:nvPr/>
        </p:nvSpPr>
        <p:spPr bwMode="auto">
          <a:xfrm>
            <a:off x="2227205" y="5458856"/>
            <a:ext cx="2600097" cy="133091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Interdiction</a:t>
            </a:r>
          </a:p>
        </p:txBody>
      </p:sp>
      <p:sp>
        <p:nvSpPr>
          <p:cNvPr id="19" name="Line 24"/>
          <p:cNvSpPr>
            <a:spLocks noChangeShapeType="1"/>
          </p:cNvSpPr>
          <p:nvPr/>
        </p:nvSpPr>
        <p:spPr bwMode="auto">
          <a:xfrm>
            <a:off x="3039464" y="2398434"/>
            <a:ext cx="1036678"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0" name="Text Box 11"/>
          <p:cNvSpPr txBox="1">
            <a:spLocks noChangeArrowheads="1"/>
          </p:cNvSpPr>
          <p:nvPr/>
        </p:nvSpPr>
        <p:spPr bwMode="auto">
          <a:xfrm>
            <a:off x="2781838" y="1858752"/>
            <a:ext cx="1186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NON</a:t>
            </a:r>
          </a:p>
        </p:txBody>
      </p:sp>
      <p:sp>
        <p:nvSpPr>
          <p:cNvPr id="12" name="AutoShape 5"/>
          <p:cNvSpPr>
            <a:spLocks noChangeArrowheads="1"/>
          </p:cNvSpPr>
          <p:nvPr/>
        </p:nvSpPr>
        <p:spPr bwMode="auto">
          <a:xfrm>
            <a:off x="4067944" y="2083980"/>
            <a:ext cx="2367667" cy="628908"/>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 charge </a:t>
            </a:r>
            <a:r>
              <a:rPr lang="en-US" altLang="nl-NL" sz="1800" b="1" dirty="0" err="1">
                <a:solidFill>
                  <a:schemeClr val="tx1"/>
                </a:solidFill>
                <a:ea typeface="MS PGothic" pitchFamily="34" charset="-128"/>
              </a:rPr>
              <a:t>pécuniaire</a:t>
            </a:r>
            <a:endParaRPr lang="en-US" altLang="nl-NL" sz="1800" b="1" dirty="0">
              <a:solidFill>
                <a:schemeClr val="tx1"/>
              </a:solidFill>
              <a:ea typeface="MS PGothic" pitchFamily="34" charset="-128"/>
            </a:endParaRPr>
          </a:p>
        </p:txBody>
      </p:sp>
      <p:sp>
        <p:nvSpPr>
          <p:cNvPr id="13" name="AutoShape 5"/>
          <p:cNvSpPr>
            <a:spLocks noChangeArrowheads="1"/>
          </p:cNvSpPr>
          <p:nvPr/>
        </p:nvSpPr>
        <p:spPr bwMode="auto">
          <a:xfrm>
            <a:off x="684213" y="1989137"/>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Droits de </a:t>
            </a:r>
            <a:r>
              <a:rPr lang="en-US" altLang="nl-NL" sz="1800" b="1" dirty="0" err="1">
                <a:solidFill>
                  <a:schemeClr val="tx1"/>
                </a:solidFill>
                <a:ea typeface="MS PGothic" pitchFamily="34" charset="-128"/>
              </a:rPr>
              <a:t>douane</a:t>
            </a:r>
            <a:r>
              <a:rPr lang="en-US" altLang="nl-NL" sz="1800" b="1" dirty="0">
                <a:solidFill>
                  <a:schemeClr val="tx1"/>
                </a:solidFill>
                <a:ea typeface="MS PGothic" pitchFamily="34" charset="-128"/>
              </a:rPr>
              <a:t> internes?</a:t>
            </a:r>
          </a:p>
        </p:txBody>
      </p:sp>
      <p:sp>
        <p:nvSpPr>
          <p:cNvPr id="14" name="AutoShape 5"/>
          <p:cNvSpPr>
            <a:spLocks noChangeArrowheads="1"/>
          </p:cNvSpPr>
          <p:nvPr/>
        </p:nvSpPr>
        <p:spPr bwMode="auto">
          <a:xfrm>
            <a:off x="4076143" y="3016010"/>
            <a:ext cx="2359468" cy="75353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 </a:t>
            </a:r>
            <a:r>
              <a:rPr lang="en-US" altLang="nl-NL" sz="1800" b="1" dirty="0" err="1">
                <a:solidFill>
                  <a:schemeClr val="tx1"/>
                </a:solidFill>
                <a:ea typeface="MS PGothic" pitchFamily="34" charset="-128"/>
              </a:rPr>
              <a:t>unilatérale</a:t>
            </a:r>
            <a:r>
              <a:rPr lang="en-US" altLang="nl-NL" sz="1800" b="1" dirty="0">
                <a:solidFill>
                  <a:schemeClr val="tx1"/>
                </a:solidFill>
                <a:ea typeface="MS PGothic" pitchFamily="34" charset="-128"/>
              </a:rPr>
              <a:t>?</a:t>
            </a:r>
          </a:p>
        </p:txBody>
      </p:sp>
      <p:sp>
        <p:nvSpPr>
          <p:cNvPr id="15" name="Line 24"/>
          <p:cNvSpPr>
            <a:spLocks noChangeShapeType="1"/>
          </p:cNvSpPr>
          <p:nvPr/>
        </p:nvSpPr>
        <p:spPr bwMode="auto">
          <a:xfrm>
            <a:off x="5275024" y="2736693"/>
            <a:ext cx="0" cy="30312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6" name="Text Box 11"/>
          <p:cNvSpPr txBox="1">
            <a:spLocks noChangeArrowheads="1"/>
          </p:cNvSpPr>
          <p:nvPr/>
        </p:nvSpPr>
        <p:spPr bwMode="auto">
          <a:xfrm>
            <a:off x="4211960" y="2626642"/>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p>
        </p:txBody>
      </p:sp>
      <p:sp>
        <p:nvSpPr>
          <p:cNvPr id="22" name="Line 24"/>
          <p:cNvSpPr>
            <a:spLocks noChangeShapeType="1"/>
          </p:cNvSpPr>
          <p:nvPr/>
        </p:nvSpPr>
        <p:spPr bwMode="auto">
          <a:xfrm>
            <a:off x="5275024" y="3769545"/>
            <a:ext cx="0" cy="30312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3" name="Text Box 11"/>
          <p:cNvSpPr txBox="1">
            <a:spLocks noChangeArrowheads="1"/>
          </p:cNvSpPr>
          <p:nvPr/>
        </p:nvSpPr>
        <p:spPr bwMode="auto">
          <a:xfrm>
            <a:off x="4211960" y="3769545"/>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p>
        </p:txBody>
      </p:sp>
      <p:sp>
        <p:nvSpPr>
          <p:cNvPr id="24" name="Text Box 11"/>
          <p:cNvSpPr txBox="1">
            <a:spLocks noChangeArrowheads="1"/>
          </p:cNvSpPr>
          <p:nvPr/>
        </p:nvSpPr>
        <p:spPr bwMode="auto">
          <a:xfrm>
            <a:off x="3626723" y="4877207"/>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p>
        </p:txBody>
      </p:sp>
      <p:sp>
        <p:nvSpPr>
          <p:cNvPr id="25" name="Line 24"/>
          <p:cNvSpPr>
            <a:spLocks noChangeShapeType="1"/>
          </p:cNvSpPr>
          <p:nvPr/>
        </p:nvSpPr>
        <p:spPr bwMode="auto">
          <a:xfrm flipH="1">
            <a:off x="3472486" y="4894124"/>
            <a:ext cx="1802538" cy="56473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6" name="Line 24"/>
          <p:cNvSpPr>
            <a:spLocks noChangeShapeType="1"/>
          </p:cNvSpPr>
          <p:nvPr/>
        </p:nvSpPr>
        <p:spPr bwMode="auto">
          <a:xfrm>
            <a:off x="5275024" y="4877207"/>
            <a:ext cx="1564720" cy="71203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7" name="Text Box 11"/>
          <p:cNvSpPr txBox="1">
            <a:spLocks noChangeArrowheads="1"/>
          </p:cNvSpPr>
          <p:nvPr/>
        </p:nvSpPr>
        <p:spPr bwMode="auto">
          <a:xfrm>
            <a:off x="6398523" y="4731282"/>
            <a:ext cx="1341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NON</a:t>
            </a:r>
          </a:p>
        </p:txBody>
      </p:sp>
      <p:sp>
        <p:nvSpPr>
          <p:cNvPr id="28" name="AutoShape 5"/>
          <p:cNvSpPr>
            <a:spLocks noChangeArrowheads="1"/>
          </p:cNvSpPr>
          <p:nvPr/>
        </p:nvSpPr>
        <p:spPr bwMode="auto">
          <a:xfrm>
            <a:off x="5796136" y="5608495"/>
            <a:ext cx="2520429" cy="1060865"/>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2" name="Slide Number Placeholder 1"/>
          <p:cNvSpPr>
            <a:spLocks noGrp="1"/>
          </p:cNvSpPr>
          <p:nvPr>
            <p:ph type="sldNum" sz="quarter" idx="12"/>
          </p:nvPr>
        </p:nvSpPr>
        <p:spPr/>
        <p:txBody>
          <a:bodyPr/>
          <a:lstStyle/>
          <a:p>
            <a:fld id="{8537CF77-B06C-4C05-BAFE-9A885870E448}" type="slidenum">
              <a:rPr lang="nl-NL" smtClean="0"/>
              <a:pPr/>
              <a:t>152</a:t>
            </a:fld>
            <a:endParaRPr lang="nl-NL"/>
          </a:p>
        </p:txBody>
      </p:sp>
    </p:spTree>
    <p:extLst>
      <p:ext uri="{BB962C8B-B14F-4D97-AF65-F5344CB8AC3E}">
        <p14:creationId xmlns:p14="http://schemas.microsoft.com/office/powerpoint/2010/main" val="306162833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récent: C-305/17, FENS (6 décembre 2018)</a:t>
            </a:r>
            <a:endParaRPr lang="en-GB" dirty="0"/>
          </a:p>
        </p:txBody>
      </p:sp>
      <p:sp>
        <p:nvSpPr>
          <p:cNvPr id="3" name="Content Placeholder 2"/>
          <p:cNvSpPr>
            <a:spLocks noGrp="1"/>
          </p:cNvSpPr>
          <p:nvPr>
            <p:ph idx="1"/>
          </p:nvPr>
        </p:nvSpPr>
        <p:spPr/>
        <p:txBody>
          <a:bodyPr/>
          <a:lstStyle/>
          <a:p>
            <a:endParaRPr lang="en-GB"/>
          </a:p>
        </p:txBody>
      </p:sp>
      <p:pic>
        <p:nvPicPr>
          <p:cNvPr id="4" name="Picture 3" descr="http://www.clker.com/cliparts/v/9/Q/P/E/V/electric-sign-lightning-hi.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5055"/>
            <a:ext cx="862239" cy="1995717"/>
          </a:xfrm>
          <a:prstGeom prst="rect">
            <a:avLst/>
          </a:prstGeom>
          <a:noFill/>
          <a:ln>
            <a:noFill/>
          </a:ln>
        </p:spPr>
      </p:pic>
      <p:pic>
        <p:nvPicPr>
          <p:cNvPr id="5" name="Picture 4" descr="https://encrypted-tbn0.gstatic.com/images?q=tbn:ANd9GcTIweMho3inh3nSvLozDgLB9KyYJQ5JKrT0wkyzJBwSg6wpvyuF">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6" name="5-Point Star 5"/>
          <p:cNvSpPr/>
          <p:nvPr/>
        </p:nvSpPr>
        <p:spPr>
          <a:xfrm>
            <a:off x="4443211" y="4559120"/>
            <a:ext cx="185608" cy="22073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7" name="Straight Arrow Connector 6"/>
          <p:cNvCxnSpPr/>
          <p:nvPr/>
        </p:nvCxnSpPr>
        <p:spPr>
          <a:xfrm flipH="1">
            <a:off x="4536014" y="4774026"/>
            <a:ext cx="1" cy="28153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4572000" y="4614304"/>
            <a:ext cx="255753" cy="55185"/>
          </a:xfrm>
          <a:prstGeom prst="curvedConnector3">
            <a:avLst>
              <a:gd name="adj1" fmla="val 50000"/>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récent: C-305/17, FENS (6 décembre 2018)</a:t>
            </a:r>
            <a:endParaRPr lang="en-GB" dirty="0"/>
          </a:p>
        </p:txBody>
      </p:sp>
      <p:sp>
        <p:nvSpPr>
          <p:cNvPr id="3" name="Content Placeholder 2"/>
          <p:cNvSpPr>
            <a:spLocks noGrp="1"/>
          </p:cNvSpPr>
          <p:nvPr>
            <p:ph idx="1"/>
          </p:nvPr>
        </p:nvSpPr>
        <p:spPr/>
        <p:txBody>
          <a:bodyPr>
            <a:normAutofit/>
          </a:bodyPr>
          <a:lstStyle/>
          <a:p>
            <a:endParaRPr lang="fr-BE" dirty="0" smtClean="0"/>
          </a:p>
          <a:p>
            <a:r>
              <a:rPr lang="fr-BE" dirty="0" smtClean="0"/>
              <a:t>Pt. 29:</a:t>
            </a:r>
            <a:endParaRPr lang="fr-BE" dirty="0"/>
          </a:p>
          <a:p>
            <a:r>
              <a:rPr lang="fr-FR" dirty="0"/>
              <a:t>Selon une jurisprudence constante de la Cour, constitue une taxe d’effet équivalent à un droit de douane toute </a:t>
            </a:r>
            <a:r>
              <a:rPr lang="fr-FR" u="sng" dirty="0"/>
              <a:t>charge pécuniaire</a:t>
            </a:r>
            <a:r>
              <a:rPr lang="fr-FR" dirty="0"/>
              <a:t>, </a:t>
            </a:r>
            <a:r>
              <a:rPr lang="fr-FR" u="sng" dirty="0"/>
              <a:t>même minime</a:t>
            </a:r>
            <a:r>
              <a:rPr lang="fr-FR" dirty="0"/>
              <a:t>, </a:t>
            </a:r>
            <a:r>
              <a:rPr lang="fr-FR" u="sng" dirty="0"/>
              <a:t>unilatéralement imposée</a:t>
            </a:r>
            <a:r>
              <a:rPr lang="fr-FR" dirty="0"/>
              <a:t>, quelles que soient son appellation et sa technique, et </a:t>
            </a:r>
            <a:r>
              <a:rPr lang="fr-FR" u="sng" dirty="0"/>
              <a:t>frappant les marchandises en raison du fait qu’elles franchissent une frontière</a:t>
            </a:r>
            <a:r>
              <a:rPr lang="fr-FR" dirty="0"/>
              <a:t>, lorsqu’elle n’est pas un droit de douane proprement </a:t>
            </a:r>
            <a:r>
              <a:rPr lang="fr-FR" dirty="0" smtClean="0"/>
              <a:t>dit.</a:t>
            </a:r>
          </a:p>
        </p:txBody>
      </p:sp>
      <p:pic>
        <p:nvPicPr>
          <p:cNvPr id="4" name="Picture 3" descr="http://www.clker.com/cliparts/v/9/Q/P/E/V/electric-sign-lightning-hi.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62" y="365126"/>
            <a:ext cx="1111773" cy="2329780"/>
          </a:xfrm>
          <a:prstGeom prst="rect">
            <a:avLst/>
          </a:prstGeom>
          <a:noFill/>
          <a:ln>
            <a:noFill/>
          </a:ln>
        </p:spPr>
      </p:pic>
    </p:spTree>
    <p:extLst>
      <p:ext uri="{BB962C8B-B14F-4D97-AF65-F5344CB8AC3E}">
        <p14:creationId xmlns:p14="http://schemas.microsoft.com/office/powerpoint/2010/main" val="332661800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récent: C-305/17, FENS (6 décembre 2018)</a:t>
            </a:r>
            <a:endParaRPr lang="en-GB" dirty="0"/>
          </a:p>
        </p:txBody>
      </p:sp>
      <p:sp>
        <p:nvSpPr>
          <p:cNvPr id="3" name="Content Placeholder 2"/>
          <p:cNvSpPr>
            <a:spLocks noGrp="1"/>
          </p:cNvSpPr>
          <p:nvPr>
            <p:ph idx="1"/>
          </p:nvPr>
        </p:nvSpPr>
        <p:spPr/>
        <p:txBody>
          <a:bodyPr>
            <a:normAutofit fontScale="92500" lnSpcReduction="10000"/>
          </a:bodyPr>
          <a:lstStyle/>
          <a:p>
            <a:endParaRPr lang="fr-BE" dirty="0" smtClean="0"/>
          </a:p>
          <a:p>
            <a:r>
              <a:rPr lang="fr-BE" dirty="0" smtClean="0"/>
              <a:t>Pt. 35: </a:t>
            </a:r>
            <a:r>
              <a:rPr lang="fr-FR" dirty="0"/>
              <a:t>Dans l’affaire au principal, la charge en cause au principal étant calculée sur le nombre de kilowattheures transportés, elle doit être considérée comme frappant des marchandises</a:t>
            </a:r>
            <a:r>
              <a:rPr lang="fr-FR" dirty="0" smtClean="0"/>
              <a:t>.</a:t>
            </a:r>
          </a:p>
          <a:p>
            <a:endParaRPr lang="fr-FR" dirty="0"/>
          </a:p>
          <a:p>
            <a:r>
              <a:rPr lang="fr-FR" dirty="0" smtClean="0"/>
              <a:t>Pt. </a:t>
            </a:r>
            <a:r>
              <a:rPr lang="fr-FR" dirty="0"/>
              <a:t>38: </a:t>
            </a:r>
            <a:r>
              <a:rPr lang="fr-FR" dirty="0" smtClean="0"/>
              <a:t>il ressort </a:t>
            </a:r>
            <a:r>
              <a:rPr lang="fr-FR" dirty="0"/>
              <a:t>de la formulation des questions posées que la charge en cause au principal frappe uniquement l’électricité produite en Slovaquie et exportée par la suite. Il s’ensuit qu’elle est prélevée en raison du fait que l’électricité franchit la frontière</a:t>
            </a:r>
            <a:endParaRPr lang="fr-BE" dirty="0"/>
          </a:p>
        </p:txBody>
      </p:sp>
      <p:pic>
        <p:nvPicPr>
          <p:cNvPr id="4" name="Picture 3" descr="http://www.clker.com/cliparts/v/9/Q/P/E/V/electric-sign-lightning-hi.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62" y="365126"/>
            <a:ext cx="1111773" cy="2329780"/>
          </a:xfrm>
          <a:prstGeom prst="rect">
            <a:avLst/>
          </a:prstGeom>
          <a:noFill/>
          <a:ln>
            <a:noFill/>
          </a:ln>
        </p:spPr>
      </p:pic>
    </p:spTree>
    <p:extLst>
      <p:ext uri="{BB962C8B-B14F-4D97-AF65-F5344CB8AC3E}">
        <p14:creationId xmlns:p14="http://schemas.microsoft.com/office/powerpoint/2010/main" val="33298626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TEE</a:t>
            </a:r>
            <a:endParaRPr lang="en-GB" dirty="0"/>
          </a:p>
        </p:txBody>
      </p:sp>
      <p:sp>
        <p:nvSpPr>
          <p:cNvPr id="3" name="Content Placeholder 2"/>
          <p:cNvSpPr>
            <a:spLocks noGrp="1"/>
          </p:cNvSpPr>
          <p:nvPr>
            <p:ph idx="1"/>
          </p:nvPr>
        </p:nvSpPr>
        <p:spPr/>
        <p:txBody>
          <a:bodyPr>
            <a:normAutofit/>
          </a:bodyPr>
          <a:lstStyle/>
          <a:p>
            <a:endParaRPr lang="fr-BE" dirty="0" smtClean="0"/>
          </a:p>
          <a:p>
            <a:r>
              <a:rPr lang="fr-BE" dirty="0" smtClean="0"/>
              <a:t>A évaluer au cas par cas!</a:t>
            </a:r>
          </a:p>
          <a:p>
            <a:endParaRPr lang="fr-BE" dirty="0"/>
          </a:p>
          <a:p>
            <a:pPr lvl="1"/>
            <a:r>
              <a:rPr lang="fr-BE" dirty="0" smtClean="0"/>
              <a:t>&lt;-&gt; </a:t>
            </a:r>
            <a:r>
              <a:rPr lang="fr-BE" dirty="0" err="1" smtClean="0"/>
              <a:t>aff.</a:t>
            </a:r>
            <a:r>
              <a:rPr lang="fr-BE" dirty="0" smtClean="0"/>
              <a:t> C-213/96, </a:t>
            </a:r>
            <a:r>
              <a:rPr lang="fr-BE" i="1" dirty="0" err="1" smtClean="0"/>
              <a:t>Outokumpu</a:t>
            </a:r>
            <a:r>
              <a:rPr lang="fr-BE" i="1" dirty="0" smtClean="0"/>
              <a:t> </a:t>
            </a:r>
            <a:r>
              <a:rPr lang="fr-BE" i="1" dirty="0" err="1" smtClean="0"/>
              <a:t>Oy</a:t>
            </a:r>
            <a:endParaRPr lang="fr-BE" i="1" dirty="0"/>
          </a:p>
        </p:txBody>
      </p:sp>
      <p:pic>
        <p:nvPicPr>
          <p:cNvPr id="4" name="Picture 3" descr="http://www.clker.com/cliparts/v/9/Q/P/E/V/electric-sign-lightning-hi.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5194" y="2348472"/>
            <a:ext cx="1111773" cy="2329780"/>
          </a:xfrm>
          <a:prstGeom prst="rect">
            <a:avLst/>
          </a:prstGeom>
          <a:noFill/>
          <a:ln>
            <a:noFill/>
          </a:ln>
        </p:spPr>
      </p:pic>
    </p:spTree>
    <p:extLst>
      <p:ext uri="{BB962C8B-B14F-4D97-AF65-F5344CB8AC3E}">
        <p14:creationId xmlns:p14="http://schemas.microsoft.com/office/powerpoint/2010/main" val="317744162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Exceptions</a:t>
            </a:r>
            <a:r>
              <a:rPr lang="nl-NL" dirty="0"/>
              <a:t> </a:t>
            </a:r>
            <a:r>
              <a:rPr lang="nl-NL" dirty="0" err="1"/>
              <a:t>aux</a:t>
            </a:r>
            <a:r>
              <a:rPr lang="nl-NL" dirty="0"/>
              <a:t> TEE </a:t>
            </a:r>
            <a:r>
              <a:rPr lang="nl-NL" dirty="0" err="1"/>
              <a:t>interdites</a:t>
            </a:r>
            <a:endParaRPr lang="nl-NL" dirty="0"/>
          </a:p>
        </p:txBody>
      </p:sp>
      <p:sp>
        <p:nvSpPr>
          <p:cNvPr id="3" name="Content Placeholder 2"/>
          <p:cNvSpPr>
            <a:spLocks noGrp="1"/>
          </p:cNvSpPr>
          <p:nvPr>
            <p:ph idx="1"/>
          </p:nvPr>
        </p:nvSpPr>
        <p:spPr/>
        <p:txBody>
          <a:bodyPr/>
          <a:lstStyle/>
          <a:p>
            <a:r>
              <a:rPr lang="nl-NL" dirty="0"/>
              <a:t>Quelques charges pécuniaires ne constituent pas des TEE</a:t>
            </a:r>
          </a:p>
          <a:p>
            <a:pPr lvl="1"/>
            <a:endParaRPr lang="nl-NL" dirty="0"/>
          </a:p>
          <a:p>
            <a:pPr lvl="1"/>
            <a:r>
              <a:rPr lang="nl-NL" dirty="0" err="1"/>
              <a:t>redevance</a:t>
            </a:r>
            <a:r>
              <a:rPr lang="nl-NL" dirty="0"/>
              <a:t> </a:t>
            </a:r>
            <a:r>
              <a:rPr lang="nl-NL" dirty="0" err="1"/>
              <a:t>d’un</a:t>
            </a:r>
            <a:r>
              <a:rPr lang="nl-NL" dirty="0"/>
              <a:t> service </a:t>
            </a:r>
            <a:r>
              <a:rPr lang="nl-NL" dirty="0" err="1"/>
              <a:t>rendu</a:t>
            </a:r>
            <a:r>
              <a:rPr lang="nl-NL" dirty="0"/>
              <a:t> </a:t>
            </a:r>
            <a:r>
              <a:rPr lang="nl-NL" dirty="0" err="1"/>
              <a:t>aux</a:t>
            </a:r>
            <a:r>
              <a:rPr lang="nl-NL" dirty="0"/>
              <a:t> opérateurs </a:t>
            </a:r>
            <a:r>
              <a:rPr lang="nl-NL" dirty="0" err="1"/>
              <a:t>économiques</a:t>
            </a:r>
            <a:endParaRPr lang="nl-NL" dirty="0"/>
          </a:p>
          <a:p>
            <a:pPr lvl="1"/>
            <a:endParaRPr lang="nl-NL" dirty="0"/>
          </a:p>
          <a:p>
            <a:pPr lvl="1"/>
            <a:endParaRPr lang="nl-NL" dirty="0"/>
          </a:p>
          <a:p>
            <a:pPr lvl="1"/>
            <a:r>
              <a:rPr lang="nl-NL" dirty="0"/>
              <a:t>redevance d’un contrôle technique ou sanitaire prescrit par le droit de l’UE</a:t>
            </a:r>
          </a:p>
          <a:p>
            <a:pPr lvl="1"/>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157</a:t>
            </a:fld>
            <a:endParaRPr lang="nl-NL"/>
          </a:p>
        </p:txBody>
      </p:sp>
    </p:spTree>
    <p:extLst>
      <p:ext uri="{BB962C8B-B14F-4D97-AF65-F5344CB8AC3E}">
        <p14:creationId xmlns:p14="http://schemas.microsoft.com/office/powerpoint/2010/main" val="25085241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Exceptions</a:t>
            </a:r>
            <a:endParaRPr lang="nl-NL" dirty="0"/>
          </a:p>
        </p:txBody>
      </p:sp>
      <p:sp>
        <p:nvSpPr>
          <p:cNvPr id="3" name="Content Placeholder 2"/>
          <p:cNvSpPr>
            <a:spLocks noGrp="1"/>
          </p:cNvSpPr>
          <p:nvPr>
            <p:ph idx="1"/>
          </p:nvPr>
        </p:nvSpPr>
        <p:spPr/>
        <p:txBody>
          <a:bodyPr/>
          <a:lstStyle/>
          <a:p>
            <a:r>
              <a:rPr lang="nl-NL" dirty="0"/>
              <a:t>Service </a:t>
            </a:r>
            <a:r>
              <a:rPr lang="nl-NL" dirty="0" err="1"/>
              <a:t>rendu</a:t>
            </a:r>
            <a:endParaRPr lang="nl-NL" dirty="0"/>
          </a:p>
          <a:p>
            <a:endParaRPr lang="nl-NL" dirty="0"/>
          </a:p>
        </p:txBody>
      </p:sp>
      <p:sp>
        <p:nvSpPr>
          <p:cNvPr id="6" name="Slide Number Placeholder 5"/>
          <p:cNvSpPr>
            <a:spLocks noGrp="1"/>
          </p:cNvSpPr>
          <p:nvPr>
            <p:ph type="sldNum" sz="quarter" idx="12"/>
          </p:nvPr>
        </p:nvSpPr>
        <p:spPr/>
        <p:txBody>
          <a:bodyPr/>
          <a:lstStyle/>
          <a:p>
            <a:fld id="{37FC5894-9305-4426-9920-D4DD63E9A83C}" type="slidenum">
              <a:rPr lang="nl-NL" smtClean="0"/>
              <a:pPr/>
              <a:t>158</a:t>
            </a:fld>
            <a:endParaRPr lang="nl-NL"/>
          </a:p>
        </p:txBody>
      </p:sp>
      <p:pic>
        <p:nvPicPr>
          <p:cNvPr id="4" name="Picture 3" descr="https://encrypted-tbn0.gstatic.com/images?q=tbn:ANd9GcSnJSdC0XMteH1q7NUbrJUJWuNy88yxE4XI6y9js86_EvQk7k5tt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274202"/>
            <a:ext cx="4639072" cy="2337951"/>
          </a:xfrm>
          <a:prstGeom prst="rect">
            <a:avLst/>
          </a:prstGeom>
          <a:noFill/>
          <a:ln>
            <a:noFill/>
          </a:ln>
        </p:spPr>
      </p:pic>
      <p:pic>
        <p:nvPicPr>
          <p:cNvPr id="5" name="Picture 4" descr="http://media.nu.nl/m/m1mxr5saeg9i_wd1280.jpg/olietanker-bij-noord-ierland-in-problemen.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8638" y="4509122"/>
            <a:ext cx="4248512" cy="2268909"/>
          </a:xfrm>
          <a:prstGeom prst="rect">
            <a:avLst/>
          </a:prstGeom>
          <a:noFill/>
          <a:ln>
            <a:noFill/>
          </a:ln>
        </p:spPr>
      </p:pic>
    </p:spTree>
    <p:extLst>
      <p:ext uri="{BB962C8B-B14F-4D97-AF65-F5344CB8AC3E}">
        <p14:creationId xmlns:p14="http://schemas.microsoft.com/office/powerpoint/2010/main" val="40246876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Exceptions</a:t>
            </a:r>
            <a:endParaRPr lang="nl-NL" dirty="0"/>
          </a:p>
        </p:txBody>
      </p:sp>
      <p:sp>
        <p:nvSpPr>
          <p:cNvPr id="3" name="Content Placeholder 2"/>
          <p:cNvSpPr>
            <a:spLocks noGrp="1"/>
          </p:cNvSpPr>
          <p:nvPr>
            <p:ph idx="1"/>
          </p:nvPr>
        </p:nvSpPr>
        <p:spPr/>
        <p:txBody>
          <a:bodyPr>
            <a:normAutofit/>
          </a:bodyPr>
          <a:lstStyle/>
          <a:p>
            <a:r>
              <a:rPr lang="nl-NL" dirty="0"/>
              <a:t>Service </a:t>
            </a:r>
            <a:r>
              <a:rPr lang="nl-NL" dirty="0" err="1"/>
              <a:t>rendu</a:t>
            </a:r>
            <a:endParaRPr lang="nl-NL" dirty="0"/>
          </a:p>
          <a:p>
            <a:r>
              <a:rPr lang="nl-NL" dirty="0" err="1"/>
              <a:t>Interprétation</a:t>
            </a:r>
            <a:r>
              <a:rPr lang="nl-NL" dirty="0"/>
              <a:t> </a:t>
            </a:r>
            <a:r>
              <a:rPr lang="nl-NL" dirty="0" err="1"/>
              <a:t>très</a:t>
            </a:r>
            <a:r>
              <a:rPr lang="nl-NL" dirty="0"/>
              <a:t> </a:t>
            </a:r>
            <a:r>
              <a:rPr lang="nl-NL" dirty="0" err="1"/>
              <a:t>stricte</a:t>
            </a:r>
            <a:endParaRPr lang="nl-NL" dirty="0"/>
          </a:p>
          <a:p>
            <a:pPr lvl="1"/>
            <a:r>
              <a:rPr lang="nl-NL" dirty="0"/>
              <a:t>service </a:t>
            </a:r>
            <a:r>
              <a:rPr lang="nl-NL" i="1" dirty="0" err="1"/>
              <a:t>effectif</a:t>
            </a:r>
            <a:endParaRPr lang="nl-NL" i="1" dirty="0"/>
          </a:p>
          <a:p>
            <a:pPr lvl="2"/>
            <a:r>
              <a:rPr lang="nl-NL" dirty="0"/>
              <a:t>CJUE, 340/87, </a:t>
            </a:r>
            <a:r>
              <a:rPr lang="nl-NL" i="1" dirty="0" err="1"/>
              <a:t>Commission</a:t>
            </a:r>
            <a:r>
              <a:rPr lang="nl-NL" i="1" dirty="0"/>
              <a:t>/</a:t>
            </a:r>
            <a:r>
              <a:rPr lang="nl-NL" i="1" dirty="0" err="1"/>
              <a:t>Italie</a:t>
            </a:r>
            <a:endParaRPr lang="nl-NL" dirty="0"/>
          </a:p>
          <a:p>
            <a:pPr lvl="1"/>
            <a:r>
              <a:rPr lang="nl-NL" dirty="0"/>
              <a:t>service </a:t>
            </a:r>
            <a:r>
              <a:rPr lang="nl-NL" i="1" dirty="0" err="1"/>
              <a:t>facultatif</a:t>
            </a:r>
            <a:endParaRPr lang="nl-NL" i="1" dirty="0"/>
          </a:p>
          <a:p>
            <a:pPr lvl="2"/>
            <a:r>
              <a:rPr lang="nl-NL" dirty="0" err="1"/>
              <a:t>contrôles</a:t>
            </a:r>
            <a:r>
              <a:rPr lang="nl-NL" dirty="0"/>
              <a:t> </a:t>
            </a:r>
            <a:r>
              <a:rPr lang="nl-NL" dirty="0" err="1"/>
              <a:t>techniques</a:t>
            </a:r>
            <a:r>
              <a:rPr lang="nl-NL" dirty="0"/>
              <a:t> </a:t>
            </a:r>
            <a:r>
              <a:rPr lang="nl-NL" dirty="0" err="1"/>
              <a:t>obligatoires</a:t>
            </a:r>
            <a:r>
              <a:rPr lang="nl-NL" dirty="0"/>
              <a:t>?</a:t>
            </a:r>
          </a:p>
          <a:p>
            <a:pPr lvl="1"/>
            <a:r>
              <a:rPr lang="nl-NL" dirty="0"/>
              <a:t>service </a:t>
            </a:r>
            <a:r>
              <a:rPr lang="nl-NL" i="1" dirty="0" err="1"/>
              <a:t>individuel</a:t>
            </a:r>
            <a:endParaRPr lang="nl-NL" i="1" dirty="0"/>
          </a:p>
          <a:p>
            <a:pPr lvl="1"/>
            <a:endParaRPr lang="nl-NL" i="1" dirty="0"/>
          </a:p>
          <a:p>
            <a:pPr lvl="1"/>
            <a:r>
              <a:rPr lang="nl-NL" i="1" dirty="0" err="1"/>
              <a:t>coût</a:t>
            </a:r>
            <a:r>
              <a:rPr lang="nl-NL" i="1" dirty="0"/>
              <a:t> </a:t>
            </a:r>
            <a:r>
              <a:rPr lang="nl-NL" i="1" dirty="0" err="1"/>
              <a:t>proportionné</a:t>
            </a:r>
            <a:endParaRPr lang="nl-NL" i="1"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159</a:t>
            </a:fld>
            <a:endParaRPr lang="nl-NL"/>
          </a:p>
        </p:txBody>
      </p:sp>
    </p:spTree>
    <p:extLst>
      <p:ext uri="{BB962C8B-B14F-4D97-AF65-F5344CB8AC3E}">
        <p14:creationId xmlns:p14="http://schemas.microsoft.com/office/powerpoint/2010/main" val="615089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Approche </a:t>
            </a:r>
            <a:r>
              <a:rPr lang="nl-NL" dirty="0" err="1"/>
              <a:t>pédagogique</a:t>
            </a:r>
            <a:endParaRPr lang="nl-NL" dirty="0"/>
          </a:p>
        </p:txBody>
      </p:sp>
      <p:sp>
        <p:nvSpPr>
          <p:cNvPr id="3" name="Content Placeholder 2"/>
          <p:cNvSpPr>
            <a:spLocks noGrp="1"/>
          </p:cNvSpPr>
          <p:nvPr>
            <p:ph idx="1"/>
          </p:nvPr>
        </p:nvSpPr>
        <p:spPr/>
        <p:txBody>
          <a:bodyPr/>
          <a:lstStyle/>
          <a:p>
            <a:r>
              <a:rPr lang="nl-NL" dirty="0"/>
              <a:t>Séances </a:t>
            </a:r>
            <a:r>
              <a:rPr lang="nl-NL" dirty="0" err="1"/>
              <a:t>théoriques</a:t>
            </a:r>
            <a:endParaRPr lang="nl-NL" dirty="0"/>
          </a:p>
          <a:p>
            <a:pPr lvl="1"/>
            <a:r>
              <a:rPr lang="nl-NL" dirty="0"/>
              <a:t>a</a:t>
            </a:r>
            <a:r>
              <a:rPr lang="nl-NL" dirty="0" smtClean="0"/>
              <a:t>pproche pratique – apprendre à raisonner/trancher</a:t>
            </a:r>
          </a:p>
          <a:p>
            <a:pPr lvl="1"/>
            <a:r>
              <a:rPr lang="nl-NL" dirty="0" smtClean="0"/>
              <a:t>participatives (?) </a:t>
            </a:r>
            <a:r>
              <a:rPr lang="nl-NL" dirty="0"/>
              <a:t>et </a:t>
            </a:r>
            <a:r>
              <a:rPr lang="nl-NL" dirty="0" smtClean="0"/>
              <a:t>interactives (?)</a:t>
            </a:r>
          </a:p>
          <a:p>
            <a:pPr lvl="2"/>
            <a:r>
              <a:rPr lang="nl-NL" dirty="0" smtClean="0"/>
              <a:t>mini-casus</a:t>
            </a:r>
          </a:p>
          <a:p>
            <a:pPr lvl="2"/>
            <a:r>
              <a:rPr lang="nl-NL" dirty="0"/>
              <a:t>p</a:t>
            </a:r>
            <a:r>
              <a:rPr lang="nl-NL" dirty="0" smtClean="0"/>
              <a:t>réparation à l’examen</a:t>
            </a:r>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16</a:t>
            </a:fld>
            <a:endParaRPr lang="nl-NL"/>
          </a:p>
        </p:txBody>
      </p:sp>
    </p:spTree>
    <p:extLst>
      <p:ext uri="{BB962C8B-B14F-4D97-AF65-F5344CB8AC3E}">
        <p14:creationId xmlns:p14="http://schemas.microsoft.com/office/powerpoint/2010/main" val="17238398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Exceptions</a:t>
            </a:r>
            <a:endParaRPr lang="nl-NL" dirty="0"/>
          </a:p>
        </p:txBody>
      </p:sp>
      <p:sp>
        <p:nvSpPr>
          <p:cNvPr id="3" name="Content Placeholder 2"/>
          <p:cNvSpPr>
            <a:spLocks noGrp="1"/>
          </p:cNvSpPr>
          <p:nvPr>
            <p:ph idx="1"/>
          </p:nvPr>
        </p:nvSpPr>
        <p:spPr>
          <a:xfrm>
            <a:off x="457200" y="1484784"/>
            <a:ext cx="8435280" cy="5112568"/>
          </a:xfrm>
        </p:spPr>
        <p:txBody>
          <a:bodyPr>
            <a:normAutofit lnSpcReduction="10000"/>
          </a:bodyPr>
          <a:lstStyle/>
          <a:p>
            <a:r>
              <a:rPr lang="nl-NL" dirty="0"/>
              <a:t>Redevances perçues à l’occasion d’un contrôle technique ou sanitaire (</a:t>
            </a:r>
            <a:r>
              <a:rPr lang="nl-NL" dirty="0" smtClean="0"/>
              <a:t>CJUE</a:t>
            </a:r>
            <a:r>
              <a:rPr lang="nl-NL" dirty="0"/>
              <a:t>, 18/87, </a:t>
            </a:r>
            <a:r>
              <a:rPr lang="nl-NL" i="1" dirty="0"/>
              <a:t>Commission/Allemagne</a:t>
            </a:r>
            <a:r>
              <a:rPr lang="nl-NL" dirty="0"/>
              <a:t>)</a:t>
            </a:r>
          </a:p>
          <a:p>
            <a:endParaRPr lang="fr-FR" i="1" dirty="0"/>
          </a:p>
          <a:p>
            <a:pPr lvl="1"/>
            <a:r>
              <a:rPr lang="fr-FR" i="1" dirty="0"/>
              <a:t>les redevances ne dépassent pas le coût réel des contrôles à l'occasion desquels elles sont perçues; </a:t>
            </a:r>
            <a:endParaRPr lang="fr-FR" dirty="0"/>
          </a:p>
          <a:p>
            <a:pPr lvl="1"/>
            <a:r>
              <a:rPr lang="fr-FR" i="1" dirty="0"/>
              <a:t>les contrôles en cause ont un caractère obligatoire et uniforme pour l’ensemble des produits concernés dans la Communauté; </a:t>
            </a:r>
            <a:endParaRPr lang="fr-FR" dirty="0"/>
          </a:p>
          <a:p>
            <a:pPr lvl="1"/>
            <a:r>
              <a:rPr lang="fr-FR" i="1" dirty="0"/>
              <a:t>ils sont prévus par le droit communautaire dans l’intérêt général de la Communauté; </a:t>
            </a:r>
            <a:endParaRPr lang="fr-FR" dirty="0"/>
          </a:p>
          <a:p>
            <a:pPr lvl="1"/>
            <a:r>
              <a:rPr lang="fr-FR" i="1" dirty="0"/>
              <a:t>ils favorisent la libre circulation des marchandises, notamment en neutralisant des obstacles pouvant résulter de mesures unilatérales de contrôle prises par les EM</a:t>
            </a:r>
            <a:endParaRPr lang="fr-FR" dirty="0"/>
          </a:p>
          <a:p>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160</a:t>
            </a:fld>
            <a:endParaRPr lang="nl-NL"/>
          </a:p>
        </p:txBody>
      </p:sp>
    </p:spTree>
    <p:extLst>
      <p:ext uri="{BB962C8B-B14F-4D97-AF65-F5344CB8AC3E}">
        <p14:creationId xmlns:p14="http://schemas.microsoft.com/office/powerpoint/2010/main" val="413034792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28650" y="145216"/>
            <a:ext cx="7886700" cy="1325563"/>
          </a:xfrm>
        </p:spPr>
        <p:txBody>
          <a:bodyPr>
            <a:normAutofit/>
          </a:bodyPr>
          <a:lstStyle/>
          <a:p>
            <a:pPr algn="ctr" eaLnBrk="1" hangingPunct="1"/>
            <a:r>
              <a:rPr lang="en-US" altLang="nl-NL" dirty="0" err="1" smtClean="0"/>
              <a:t>Raisonnement</a:t>
            </a:r>
            <a:r>
              <a:rPr lang="en-US" altLang="nl-NL" dirty="0" smtClean="0"/>
              <a:t> en cascade (1)</a:t>
            </a:r>
            <a:endParaRPr lang="en-US" altLang="nl-NL" dirty="0"/>
          </a:p>
        </p:txBody>
      </p:sp>
      <p:sp>
        <p:nvSpPr>
          <p:cNvPr id="4100" name="AutoShape 4"/>
          <p:cNvSpPr>
            <a:spLocks noChangeArrowheads="1"/>
          </p:cNvSpPr>
          <p:nvPr/>
        </p:nvSpPr>
        <p:spPr bwMode="auto">
          <a:xfrm>
            <a:off x="684213" y="1484313"/>
            <a:ext cx="1511300" cy="5048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2000">
              <a:solidFill>
                <a:schemeClr val="bg1"/>
              </a:solidFill>
              <a:ea typeface="MS PGothic" pitchFamily="34" charset="-128"/>
            </a:endParaRPr>
          </a:p>
        </p:txBody>
      </p:sp>
      <p:sp>
        <p:nvSpPr>
          <p:cNvPr id="31754" name="Text Box 11"/>
          <p:cNvSpPr txBox="1">
            <a:spLocks noChangeArrowheads="1"/>
          </p:cNvSpPr>
          <p:nvPr/>
        </p:nvSpPr>
        <p:spPr bwMode="auto">
          <a:xfrm>
            <a:off x="2537432" y="4292384"/>
            <a:ext cx="8824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cxnSp>
        <p:nvCxnSpPr>
          <p:cNvPr id="4143" name="AutoShape 65"/>
          <p:cNvCxnSpPr>
            <a:cxnSpLocks noChangeShapeType="1"/>
            <a:endCxn id="43" idx="0"/>
          </p:cNvCxnSpPr>
          <p:nvPr/>
        </p:nvCxnSpPr>
        <p:spPr bwMode="auto">
          <a:xfrm flipH="1">
            <a:off x="1730712" y="2399191"/>
            <a:ext cx="1853994" cy="624828"/>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9" name="AutoShape 5"/>
          <p:cNvSpPr>
            <a:spLocks noChangeArrowheads="1"/>
          </p:cNvSpPr>
          <p:nvPr/>
        </p:nvSpPr>
        <p:spPr bwMode="auto">
          <a:xfrm>
            <a:off x="3419873" y="1268760"/>
            <a:ext cx="2675321" cy="115212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000" b="1" dirty="0" err="1">
                <a:solidFill>
                  <a:schemeClr val="tx1"/>
                </a:solidFill>
                <a:ea typeface="MS PGothic" pitchFamily="34" charset="-128"/>
              </a:rPr>
              <a:t>Relève</a:t>
            </a:r>
            <a:r>
              <a:rPr lang="en-US" altLang="nl-NL" sz="2000" b="1" dirty="0">
                <a:solidFill>
                  <a:schemeClr val="tx1"/>
                </a:solidFill>
                <a:ea typeface="MS PGothic" pitchFamily="34" charset="-128"/>
              </a:rPr>
              <a:t>-t-on du</a:t>
            </a:r>
          </a:p>
          <a:p>
            <a:pPr algn="ctr" eaLnBrk="1" hangingPunct="1">
              <a:buFontTx/>
              <a:buNone/>
            </a:pPr>
            <a:r>
              <a:rPr lang="en-US" altLang="nl-NL" sz="2000" b="1" dirty="0">
                <a:solidFill>
                  <a:schemeClr val="tx1"/>
                </a:solidFill>
                <a:ea typeface="MS PGothic" pitchFamily="34" charset="-128"/>
              </a:rPr>
              <a:t>champ </a:t>
            </a:r>
            <a:r>
              <a:rPr lang="en-US" altLang="nl-NL" sz="2000" b="1" dirty="0" err="1">
                <a:solidFill>
                  <a:schemeClr val="tx1"/>
                </a:solidFill>
                <a:ea typeface="MS PGothic" pitchFamily="34" charset="-128"/>
              </a:rPr>
              <a:t>d’application</a:t>
            </a:r>
            <a:endParaRPr lang="en-US" altLang="nl-NL" sz="2000" b="1" dirty="0">
              <a:solidFill>
                <a:schemeClr val="tx1"/>
              </a:solidFill>
              <a:ea typeface="MS PGothic" pitchFamily="34" charset="-128"/>
            </a:endParaRPr>
          </a:p>
          <a:p>
            <a:pPr algn="ctr" eaLnBrk="1" hangingPunct="1">
              <a:buFontTx/>
              <a:buNone/>
            </a:pPr>
            <a:r>
              <a:rPr lang="en-US" altLang="nl-NL" sz="2000" b="1" dirty="0">
                <a:solidFill>
                  <a:schemeClr val="tx1"/>
                </a:solidFill>
                <a:ea typeface="MS PGothic" pitchFamily="34" charset="-128"/>
              </a:rPr>
              <a:t>de la </a:t>
            </a:r>
            <a:r>
              <a:rPr lang="en-US" altLang="nl-NL" sz="2000" b="1" dirty="0" err="1">
                <a:solidFill>
                  <a:schemeClr val="tx1"/>
                </a:solidFill>
                <a:ea typeface="MS PGothic" pitchFamily="34" charset="-128"/>
              </a:rPr>
              <a:t>libre</a:t>
            </a:r>
            <a:r>
              <a:rPr lang="en-US" altLang="nl-NL" sz="2000" b="1" dirty="0">
                <a:solidFill>
                  <a:schemeClr val="tx1"/>
                </a:solidFill>
                <a:ea typeface="MS PGothic" pitchFamily="34" charset="-128"/>
              </a:rPr>
              <a:t> circulation </a:t>
            </a:r>
          </a:p>
          <a:p>
            <a:pPr algn="ctr" eaLnBrk="1" hangingPunct="1">
              <a:buFontTx/>
              <a:buNone/>
            </a:pPr>
            <a:r>
              <a:rPr lang="en-US" altLang="nl-NL" sz="2000" b="1" dirty="0">
                <a:solidFill>
                  <a:schemeClr val="tx1"/>
                </a:solidFill>
                <a:ea typeface="MS PGothic" pitchFamily="34" charset="-128"/>
              </a:rPr>
              <a:t>des </a:t>
            </a:r>
            <a:r>
              <a:rPr lang="en-US" altLang="nl-NL" sz="2000" b="1" dirty="0" err="1">
                <a:solidFill>
                  <a:schemeClr val="tx1"/>
                </a:solidFill>
                <a:ea typeface="MS PGothic" pitchFamily="34" charset="-128"/>
              </a:rPr>
              <a:t>marchandises</a:t>
            </a:r>
            <a:r>
              <a:rPr lang="en-US" altLang="nl-NL" sz="2000" b="1" dirty="0">
                <a:solidFill>
                  <a:schemeClr val="tx1"/>
                </a:solidFill>
                <a:ea typeface="MS PGothic" pitchFamily="34" charset="-128"/>
              </a:rPr>
              <a:t>?</a:t>
            </a:r>
          </a:p>
        </p:txBody>
      </p:sp>
      <p:sp>
        <p:nvSpPr>
          <p:cNvPr id="91" name="Line 24"/>
          <p:cNvSpPr>
            <a:spLocks noChangeShapeType="1"/>
          </p:cNvSpPr>
          <p:nvPr/>
        </p:nvSpPr>
        <p:spPr bwMode="auto">
          <a:xfrm>
            <a:off x="4505505" y="3957127"/>
            <a:ext cx="2044454" cy="133690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92" name="Text Box 81"/>
          <p:cNvSpPr txBox="1">
            <a:spLocks noChangeArrowheads="1"/>
          </p:cNvSpPr>
          <p:nvPr/>
        </p:nvSpPr>
        <p:spPr bwMode="auto">
          <a:xfrm>
            <a:off x="5463172" y="4303430"/>
            <a:ext cx="12114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93" name="AutoShape 5"/>
          <p:cNvSpPr>
            <a:spLocks noChangeArrowheads="1"/>
          </p:cNvSpPr>
          <p:nvPr/>
        </p:nvSpPr>
        <p:spPr bwMode="auto">
          <a:xfrm>
            <a:off x="5289744" y="5294035"/>
            <a:ext cx="2520429" cy="1334642"/>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Non </a:t>
            </a:r>
            <a:r>
              <a:rPr lang="en-US" altLang="nl-NL" sz="1800" b="1" dirty="0" err="1">
                <a:solidFill>
                  <a:schemeClr val="tx1"/>
                </a:solidFill>
                <a:ea typeface="MS PGothic" pitchFamily="34" charset="-128"/>
              </a:rPr>
              <a:t>applicabilité</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de la </a:t>
            </a:r>
            <a:r>
              <a:rPr lang="en-US" altLang="nl-NL" sz="1800" b="1" dirty="0" err="1">
                <a:solidFill>
                  <a:schemeClr val="tx1"/>
                </a:solidFill>
                <a:ea typeface="MS PGothic" pitchFamily="34" charset="-128"/>
              </a:rPr>
              <a:t>libre</a:t>
            </a:r>
            <a:r>
              <a:rPr lang="en-US" altLang="nl-NL" sz="1800" b="1" dirty="0">
                <a:solidFill>
                  <a:schemeClr val="tx1"/>
                </a:solidFill>
                <a:ea typeface="MS PGothic" pitchFamily="34" charset="-128"/>
              </a:rPr>
              <a:t> circulation</a:t>
            </a:r>
          </a:p>
          <a:p>
            <a:pPr algn="ctr" eaLnBrk="1" hangingPunct="1">
              <a:buFontTx/>
              <a:buNone/>
            </a:pPr>
            <a:r>
              <a:rPr lang="en-US" altLang="nl-NL" sz="1800" b="1" dirty="0">
                <a:solidFill>
                  <a:schemeClr val="tx1"/>
                </a:solidFill>
                <a:ea typeface="MS PGothic" pitchFamily="34" charset="-128"/>
              </a:rPr>
              <a:t>des </a:t>
            </a:r>
            <a:r>
              <a:rPr lang="en-US" altLang="nl-NL" sz="1800" b="1" dirty="0" err="1">
                <a:solidFill>
                  <a:schemeClr val="tx1"/>
                </a:solidFill>
                <a:ea typeface="MS PGothic" pitchFamily="34" charset="-128"/>
              </a:rPr>
              <a:t>marchandises</a:t>
            </a:r>
            <a:endParaRPr lang="en-US" altLang="nl-NL" sz="1800" b="1" dirty="0">
              <a:solidFill>
                <a:schemeClr val="tx1"/>
              </a:solidFill>
              <a:ea typeface="MS PGothic" pitchFamily="34" charset="-128"/>
            </a:endParaRPr>
          </a:p>
        </p:txBody>
      </p:sp>
      <p:sp>
        <p:nvSpPr>
          <p:cNvPr id="43" name="AutoShape 5"/>
          <p:cNvSpPr>
            <a:spLocks noChangeArrowheads="1"/>
          </p:cNvSpPr>
          <p:nvPr/>
        </p:nvSpPr>
        <p:spPr bwMode="auto">
          <a:xfrm>
            <a:off x="519295" y="3024019"/>
            <a:ext cx="2422834" cy="96348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Produits</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appréciables</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en argent</a:t>
            </a:r>
          </a:p>
        </p:txBody>
      </p:sp>
      <p:sp>
        <p:nvSpPr>
          <p:cNvPr id="3" name="Plus 2"/>
          <p:cNvSpPr/>
          <p:nvPr/>
        </p:nvSpPr>
        <p:spPr>
          <a:xfrm>
            <a:off x="3060673" y="3264299"/>
            <a:ext cx="504056" cy="48174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AutoShape 5"/>
          <p:cNvSpPr>
            <a:spLocks noChangeArrowheads="1"/>
          </p:cNvSpPr>
          <p:nvPr/>
        </p:nvSpPr>
        <p:spPr bwMode="auto">
          <a:xfrm>
            <a:off x="3683273" y="2996952"/>
            <a:ext cx="2422834" cy="96348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Mouvement</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transfrontalier</a:t>
            </a:r>
            <a:r>
              <a:rPr lang="en-US" altLang="nl-NL" sz="1800" b="1" dirty="0">
                <a:solidFill>
                  <a:schemeClr val="tx1"/>
                </a:solidFill>
                <a:ea typeface="MS PGothic" pitchFamily="34" charset="-128"/>
              </a:rPr>
              <a:t>-</a:t>
            </a:r>
          </a:p>
          <a:p>
            <a:pPr algn="ctr" eaLnBrk="1" hangingPunct="1">
              <a:buFontTx/>
              <a:buNone/>
            </a:pPr>
            <a:r>
              <a:rPr lang="en-US" altLang="nl-NL" sz="1800" b="1" dirty="0" err="1">
                <a:solidFill>
                  <a:schemeClr val="tx1"/>
                </a:solidFill>
                <a:ea typeface="MS PGothic" pitchFamily="34" charset="-128"/>
              </a:rPr>
              <a:t>libre</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pratique</a:t>
            </a:r>
            <a:endParaRPr lang="en-US" altLang="nl-NL" sz="1800" b="1" dirty="0">
              <a:solidFill>
                <a:schemeClr val="tx1"/>
              </a:solidFill>
              <a:ea typeface="MS PGothic" pitchFamily="34" charset="-128"/>
            </a:endParaRPr>
          </a:p>
        </p:txBody>
      </p:sp>
      <p:cxnSp>
        <p:nvCxnSpPr>
          <p:cNvPr id="15" name="AutoShape 65"/>
          <p:cNvCxnSpPr>
            <a:cxnSpLocks noChangeShapeType="1"/>
            <a:endCxn id="14" idx="0"/>
          </p:cNvCxnSpPr>
          <p:nvPr/>
        </p:nvCxnSpPr>
        <p:spPr bwMode="auto">
          <a:xfrm>
            <a:off x="4894690" y="2430380"/>
            <a:ext cx="0" cy="566572"/>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 name="Line 24"/>
          <p:cNvSpPr>
            <a:spLocks noChangeShapeType="1"/>
          </p:cNvSpPr>
          <p:nvPr/>
        </p:nvSpPr>
        <p:spPr bwMode="auto">
          <a:xfrm flipH="1">
            <a:off x="2843809" y="3987507"/>
            <a:ext cx="1661696" cy="130652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8" name="AutoShape 5"/>
          <p:cNvSpPr>
            <a:spLocks noChangeArrowheads="1"/>
          </p:cNvSpPr>
          <p:nvPr/>
        </p:nvSpPr>
        <p:spPr bwMode="auto">
          <a:xfrm>
            <a:off x="1251822" y="5297763"/>
            <a:ext cx="2600097" cy="133091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Applicabilité</a:t>
            </a:r>
            <a:r>
              <a:rPr lang="en-US" altLang="nl-NL" sz="1800" b="1" dirty="0">
                <a:solidFill>
                  <a:schemeClr val="tx1"/>
                </a:solidFill>
                <a:ea typeface="MS PGothic" pitchFamily="34" charset="-128"/>
              </a:rPr>
              <a:t> des </a:t>
            </a:r>
            <a:r>
              <a:rPr lang="en-US" altLang="nl-NL" sz="1800" b="1" dirty="0" err="1">
                <a:solidFill>
                  <a:schemeClr val="tx1"/>
                </a:solidFill>
                <a:ea typeface="MS PGothic" pitchFamily="34" charset="-128"/>
              </a:rPr>
              <a:t>règles</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et interdictions</a:t>
            </a:r>
          </a:p>
          <a:p>
            <a:pPr algn="ctr" eaLnBrk="1" hangingPunct="1">
              <a:buFontTx/>
              <a:buNone/>
            </a:pPr>
            <a:r>
              <a:rPr lang="en-US" altLang="nl-NL" sz="1800" b="1" dirty="0" err="1">
                <a:solidFill>
                  <a:schemeClr val="tx1"/>
                </a:solidFill>
                <a:ea typeface="MS PGothic" pitchFamily="34" charset="-128"/>
              </a:rPr>
              <a:t>marchandises</a:t>
            </a:r>
            <a:endParaRPr lang="en-US" altLang="nl-NL" sz="1800" b="1" dirty="0">
              <a:solidFill>
                <a:schemeClr val="tx1"/>
              </a:solidFill>
              <a:ea typeface="MS PGothic" pitchFamily="34" charset="-128"/>
            </a:endParaRPr>
          </a:p>
        </p:txBody>
      </p:sp>
      <p:sp>
        <p:nvSpPr>
          <p:cNvPr id="2" name="Slide Number Placeholder 1"/>
          <p:cNvSpPr>
            <a:spLocks noGrp="1"/>
          </p:cNvSpPr>
          <p:nvPr>
            <p:ph type="sldNum" sz="quarter" idx="12"/>
          </p:nvPr>
        </p:nvSpPr>
        <p:spPr/>
        <p:txBody>
          <a:bodyPr/>
          <a:lstStyle/>
          <a:p>
            <a:fld id="{8537CF77-B06C-4C05-BAFE-9A885870E448}" type="slidenum">
              <a:rPr lang="nl-NL" smtClean="0"/>
              <a:pPr/>
              <a:t>161</a:t>
            </a:fld>
            <a:endParaRPr lang="nl-NL"/>
          </a:p>
        </p:txBody>
      </p:sp>
      <p:sp>
        <p:nvSpPr>
          <p:cNvPr id="21" name="AutoShape 5"/>
          <p:cNvSpPr>
            <a:spLocks noChangeArrowheads="1"/>
          </p:cNvSpPr>
          <p:nvPr/>
        </p:nvSpPr>
        <p:spPr bwMode="auto">
          <a:xfrm>
            <a:off x="6608010" y="3015966"/>
            <a:ext cx="2422834" cy="963488"/>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Réglementation</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étatique</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ou</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assimilée</a:t>
            </a:r>
            <a:endParaRPr lang="en-US" altLang="nl-NL" sz="1800" b="1" dirty="0">
              <a:solidFill>
                <a:schemeClr val="tx1"/>
              </a:solidFill>
              <a:ea typeface="MS PGothic" pitchFamily="34" charset="-128"/>
            </a:endParaRPr>
          </a:p>
        </p:txBody>
      </p:sp>
      <p:sp>
        <p:nvSpPr>
          <p:cNvPr id="22" name="Plus 21"/>
          <p:cNvSpPr/>
          <p:nvPr/>
        </p:nvSpPr>
        <p:spPr>
          <a:xfrm>
            <a:off x="6077445" y="3234511"/>
            <a:ext cx="504056" cy="48174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AutoShape 65"/>
          <p:cNvCxnSpPr>
            <a:cxnSpLocks noChangeShapeType="1"/>
            <a:endCxn id="21" idx="0"/>
          </p:cNvCxnSpPr>
          <p:nvPr/>
        </p:nvCxnSpPr>
        <p:spPr bwMode="auto">
          <a:xfrm>
            <a:off x="5644367" y="2430380"/>
            <a:ext cx="2175060" cy="585586"/>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2353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additive="base">
                                        <p:cTn id="17" dur="500" fill="hold"/>
                                        <p:tgtEl>
                                          <p:spTgt spid="93"/>
                                        </p:tgtEl>
                                        <p:attrNameLst>
                                          <p:attrName>ppt_x</p:attrName>
                                        </p:attrNameLst>
                                      </p:cBhvr>
                                      <p:tavLst>
                                        <p:tav tm="0">
                                          <p:val>
                                            <p:strVal val="#ppt_x"/>
                                          </p:val>
                                        </p:tav>
                                        <p:tav tm="100000">
                                          <p:val>
                                            <p:strVal val="#ppt_x"/>
                                          </p:val>
                                        </p:tav>
                                      </p:tavLst>
                                    </p:anim>
                                    <p:anim calcmode="lin" valueType="num">
                                      <p:cBhvr additive="base">
                                        <p:cTn id="1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754"/>
                                        </p:tgtEl>
                                        <p:attrNameLst>
                                          <p:attrName>style.visibility</p:attrName>
                                        </p:attrNameLst>
                                      </p:cBhvr>
                                      <p:to>
                                        <p:strVal val="visible"/>
                                      </p:to>
                                    </p:set>
                                    <p:anim calcmode="lin" valueType="num">
                                      <p:cBhvr additive="base">
                                        <p:cTn id="27" dur="500" fill="hold"/>
                                        <p:tgtEl>
                                          <p:spTgt spid="31754"/>
                                        </p:tgtEl>
                                        <p:attrNameLst>
                                          <p:attrName>ppt_x</p:attrName>
                                        </p:attrNameLst>
                                      </p:cBhvr>
                                      <p:tavLst>
                                        <p:tav tm="0">
                                          <p:val>
                                            <p:strVal val="#ppt_x"/>
                                          </p:val>
                                        </p:tav>
                                        <p:tav tm="100000">
                                          <p:val>
                                            <p:strVal val="#ppt_x"/>
                                          </p:val>
                                        </p:tav>
                                      </p:tavLst>
                                    </p:anim>
                                    <p:anim calcmode="lin" valueType="num">
                                      <p:cBhvr additive="base">
                                        <p:cTn id="28" dur="500" fill="hold"/>
                                        <p:tgtEl>
                                          <p:spTgt spid="317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p:bldP spid="91" grpId="0" animBg="1"/>
      <p:bldP spid="92" grpId="0"/>
      <p:bldP spid="93" grpId="0" animBg="1"/>
      <p:bldP spid="17" grpId="0" animBg="1"/>
      <p:bldP spid="1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8570" y="120018"/>
            <a:ext cx="7886700" cy="1325563"/>
          </a:xfrm>
        </p:spPr>
        <p:txBody>
          <a:bodyPr/>
          <a:lstStyle/>
          <a:p>
            <a:pPr algn="ctr"/>
            <a:r>
              <a:rPr lang="fr-BE" dirty="0" smtClean="0"/>
              <a:t>Raisonnement en cascade (2)</a:t>
            </a:r>
            <a:endParaRPr lang="en-GB" dirty="0"/>
          </a:p>
        </p:txBody>
      </p:sp>
      <p:sp>
        <p:nvSpPr>
          <p:cNvPr id="5" name="Content Placeholder 4"/>
          <p:cNvSpPr>
            <a:spLocks noGrp="1"/>
          </p:cNvSpPr>
          <p:nvPr>
            <p:ph idx="1"/>
          </p:nvPr>
        </p:nvSpPr>
        <p:spPr/>
        <p:txBody>
          <a:bodyPr/>
          <a:lstStyle/>
          <a:p>
            <a:endParaRPr lang="en-GB"/>
          </a:p>
        </p:txBody>
      </p:sp>
      <p:sp>
        <p:nvSpPr>
          <p:cNvPr id="2" name="Slide Number Placeholder 1"/>
          <p:cNvSpPr>
            <a:spLocks noGrp="1"/>
          </p:cNvSpPr>
          <p:nvPr>
            <p:ph type="sldNum" sz="quarter" idx="12"/>
          </p:nvPr>
        </p:nvSpPr>
        <p:spPr/>
        <p:txBody>
          <a:bodyPr/>
          <a:lstStyle/>
          <a:p>
            <a:r>
              <a:rPr lang="nl-NL" dirty="0" smtClean="0"/>
              <a:t>16</a:t>
            </a:r>
            <a:endParaRPr lang="nl-NL" dirty="0"/>
          </a:p>
        </p:txBody>
      </p:sp>
      <p:sp>
        <p:nvSpPr>
          <p:cNvPr id="4100" name="AutoShape 4"/>
          <p:cNvSpPr>
            <a:spLocks noChangeArrowheads="1"/>
          </p:cNvSpPr>
          <p:nvPr/>
        </p:nvSpPr>
        <p:spPr bwMode="auto">
          <a:xfrm>
            <a:off x="684213" y="1484315"/>
            <a:ext cx="1511300" cy="5048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2000">
              <a:solidFill>
                <a:schemeClr val="bg1"/>
              </a:solidFill>
              <a:ea typeface="MS PGothic" pitchFamily="34" charset="-128"/>
            </a:endParaRPr>
          </a:p>
        </p:txBody>
      </p:sp>
      <p:sp>
        <p:nvSpPr>
          <p:cNvPr id="31754" name="Text Box 11"/>
          <p:cNvSpPr txBox="1">
            <a:spLocks noChangeArrowheads="1"/>
          </p:cNvSpPr>
          <p:nvPr/>
        </p:nvSpPr>
        <p:spPr bwMode="auto">
          <a:xfrm>
            <a:off x="2873097" y="1684366"/>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endParaRPr lang="en-US" altLang="nl-NL" sz="2800" dirty="0">
              <a:solidFill>
                <a:schemeClr val="tx1"/>
              </a:solidFill>
              <a:ea typeface="MS PGothic" pitchFamily="34" charset="-128"/>
            </a:endParaRPr>
          </a:p>
        </p:txBody>
      </p:sp>
      <p:sp>
        <p:nvSpPr>
          <p:cNvPr id="59" name="AutoShape 5"/>
          <p:cNvSpPr>
            <a:spLocks noChangeArrowheads="1"/>
          </p:cNvSpPr>
          <p:nvPr/>
        </p:nvSpPr>
        <p:spPr bwMode="auto">
          <a:xfrm>
            <a:off x="3468087" y="5015133"/>
            <a:ext cx="2367667" cy="646117"/>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 </a:t>
            </a:r>
            <a:r>
              <a:rPr lang="en-US" altLang="nl-NL" sz="1800" b="1" dirty="0" err="1">
                <a:solidFill>
                  <a:schemeClr val="tx1"/>
                </a:solidFill>
                <a:ea typeface="MS PGothic" pitchFamily="34" charset="-128"/>
              </a:rPr>
              <a:t>franchissement</a:t>
            </a:r>
            <a:endParaRPr lang="en-US" altLang="nl-NL" sz="1800" b="1" dirty="0">
              <a:solidFill>
                <a:schemeClr val="tx1"/>
              </a:solidFill>
              <a:ea typeface="MS PGothic" pitchFamily="34" charset="-128"/>
            </a:endParaRPr>
          </a:p>
          <a:p>
            <a:pPr algn="ctr" eaLnBrk="1" hangingPunct="1">
              <a:buFontTx/>
              <a:buNone/>
            </a:pPr>
            <a:r>
              <a:rPr lang="en-US" altLang="nl-NL" sz="1800" b="1" dirty="0" err="1">
                <a:solidFill>
                  <a:schemeClr val="tx1"/>
                </a:solidFill>
                <a:ea typeface="MS PGothic" pitchFamily="34" charset="-128"/>
              </a:rPr>
              <a:t>d’une</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frontière</a:t>
            </a:r>
            <a:r>
              <a:rPr lang="en-US" altLang="nl-NL" sz="1800" b="1" dirty="0">
                <a:solidFill>
                  <a:schemeClr val="tx1"/>
                </a:solidFill>
                <a:ea typeface="MS PGothic" pitchFamily="34" charset="-128"/>
              </a:rPr>
              <a:t>?</a:t>
            </a:r>
          </a:p>
        </p:txBody>
      </p:sp>
      <p:sp>
        <p:nvSpPr>
          <p:cNvPr id="17" name="Line 24"/>
          <p:cNvSpPr>
            <a:spLocks noChangeShapeType="1"/>
          </p:cNvSpPr>
          <p:nvPr/>
        </p:nvSpPr>
        <p:spPr bwMode="auto">
          <a:xfrm flipV="1">
            <a:off x="1183170" y="1484313"/>
            <a:ext cx="5505545" cy="136634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8" name="AutoShape 5"/>
          <p:cNvSpPr>
            <a:spLocks noChangeArrowheads="1"/>
          </p:cNvSpPr>
          <p:nvPr/>
        </p:nvSpPr>
        <p:spPr bwMode="auto">
          <a:xfrm>
            <a:off x="6688715" y="1012219"/>
            <a:ext cx="2455287" cy="976921"/>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Interdiction</a:t>
            </a:r>
          </a:p>
        </p:txBody>
      </p:sp>
      <p:sp>
        <p:nvSpPr>
          <p:cNvPr id="19" name="Line 24"/>
          <p:cNvSpPr>
            <a:spLocks noChangeShapeType="1"/>
          </p:cNvSpPr>
          <p:nvPr/>
        </p:nvSpPr>
        <p:spPr bwMode="auto">
          <a:xfrm>
            <a:off x="2341117" y="3300217"/>
            <a:ext cx="1126968" cy="1254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0" name="Text Box 11"/>
          <p:cNvSpPr txBox="1">
            <a:spLocks noChangeArrowheads="1"/>
          </p:cNvSpPr>
          <p:nvPr/>
        </p:nvSpPr>
        <p:spPr bwMode="auto">
          <a:xfrm>
            <a:off x="2431875" y="2736693"/>
            <a:ext cx="1125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NON</a:t>
            </a:r>
            <a:endParaRPr lang="en-US" altLang="nl-NL" sz="2800" dirty="0">
              <a:solidFill>
                <a:schemeClr val="tx1"/>
              </a:solidFill>
              <a:ea typeface="MS PGothic" pitchFamily="34" charset="-128"/>
            </a:endParaRPr>
          </a:p>
        </p:txBody>
      </p:sp>
      <p:sp>
        <p:nvSpPr>
          <p:cNvPr id="12" name="AutoShape 5"/>
          <p:cNvSpPr>
            <a:spLocks noChangeArrowheads="1"/>
          </p:cNvSpPr>
          <p:nvPr/>
        </p:nvSpPr>
        <p:spPr bwMode="auto">
          <a:xfrm>
            <a:off x="3468087" y="2998303"/>
            <a:ext cx="2367667" cy="628908"/>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 charge </a:t>
            </a:r>
            <a:r>
              <a:rPr lang="en-US" altLang="nl-NL" sz="1800" b="1" dirty="0" err="1">
                <a:solidFill>
                  <a:schemeClr val="tx1"/>
                </a:solidFill>
                <a:ea typeface="MS PGothic" pitchFamily="34" charset="-128"/>
              </a:rPr>
              <a:t>pécuniaire</a:t>
            </a:r>
            <a:endParaRPr lang="en-US" altLang="nl-NL" sz="1800" b="1" dirty="0">
              <a:solidFill>
                <a:schemeClr val="tx1"/>
              </a:solidFill>
              <a:ea typeface="MS PGothic" pitchFamily="34" charset="-128"/>
            </a:endParaRPr>
          </a:p>
        </p:txBody>
      </p:sp>
      <p:sp>
        <p:nvSpPr>
          <p:cNvPr id="13" name="AutoShape 5"/>
          <p:cNvSpPr>
            <a:spLocks noChangeArrowheads="1"/>
          </p:cNvSpPr>
          <p:nvPr/>
        </p:nvSpPr>
        <p:spPr bwMode="auto">
          <a:xfrm>
            <a:off x="25219" y="2850661"/>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Droits de </a:t>
            </a:r>
            <a:r>
              <a:rPr lang="en-US" altLang="nl-NL" sz="1800" b="1" dirty="0" err="1" smtClean="0">
                <a:solidFill>
                  <a:schemeClr val="tx1"/>
                </a:solidFill>
                <a:ea typeface="MS PGothic" pitchFamily="34" charset="-128"/>
              </a:rPr>
              <a:t>douane</a:t>
            </a:r>
            <a:endParaRPr lang="en-US" altLang="nl-NL" sz="1800" b="1" dirty="0">
              <a:solidFill>
                <a:schemeClr val="tx1"/>
              </a:solidFill>
              <a:ea typeface="MS PGothic" pitchFamily="34" charset="-128"/>
            </a:endParaRPr>
          </a:p>
          <a:p>
            <a:pPr algn="ctr" eaLnBrk="1" hangingPunct="1">
              <a:buFontTx/>
              <a:buNone/>
            </a:pPr>
            <a:r>
              <a:rPr lang="en-US" altLang="nl-NL" sz="1800" b="1" dirty="0" smtClean="0">
                <a:solidFill>
                  <a:schemeClr val="tx1"/>
                </a:solidFill>
                <a:ea typeface="MS PGothic" pitchFamily="34" charset="-128"/>
              </a:rPr>
              <a:t>internes</a:t>
            </a:r>
            <a:r>
              <a:rPr lang="en-US" altLang="nl-NL" sz="1800" b="1" dirty="0">
                <a:solidFill>
                  <a:schemeClr val="tx1"/>
                </a:solidFill>
                <a:ea typeface="MS PGothic" pitchFamily="34" charset="-128"/>
              </a:rPr>
              <a:t>?</a:t>
            </a:r>
          </a:p>
        </p:txBody>
      </p:sp>
      <p:sp>
        <p:nvSpPr>
          <p:cNvPr id="14" name="AutoShape 5"/>
          <p:cNvSpPr>
            <a:spLocks noChangeArrowheads="1"/>
          </p:cNvSpPr>
          <p:nvPr/>
        </p:nvSpPr>
        <p:spPr bwMode="auto">
          <a:xfrm>
            <a:off x="3468087" y="3945731"/>
            <a:ext cx="2367667" cy="656231"/>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 </a:t>
            </a:r>
            <a:r>
              <a:rPr lang="en-US" altLang="nl-NL" sz="1800" b="1" dirty="0" err="1">
                <a:solidFill>
                  <a:schemeClr val="tx1"/>
                </a:solidFill>
                <a:ea typeface="MS PGothic" pitchFamily="34" charset="-128"/>
              </a:rPr>
              <a:t>unilatérale</a:t>
            </a:r>
            <a:r>
              <a:rPr lang="en-US" altLang="nl-NL" sz="1800" b="1" dirty="0">
                <a:solidFill>
                  <a:schemeClr val="tx1"/>
                </a:solidFill>
                <a:ea typeface="MS PGothic" pitchFamily="34" charset="-128"/>
              </a:rPr>
              <a:t>?</a:t>
            </a:r>
          </a:p>
        </p:txBody>
      </p:sp>
      <p:sp>
        <p:nvSpPr>
          <p:cNvPr id="15" name="Line 24"/>
          <p:cNvSpPr>
            <a:spLocks noChangeShapeType="1"/>
          </p:cNvSpPr>
          <p:nvPr/>
        </p:nvSpPr>
        <p:spPr bwMode="auto">
          <a:xfrm>
            <a:off x="4572000" y="3627211"/>
            <a:ext cx="0" cy="30312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6" name="Text Box 11"/>
          <p:cNvSpPr txBox="1">
            <a:spLocks noChangeArrowheads="1"/>
          </p:cNvSpPr>
          <p:nvPr/>
        </p:nvSpPr>
        <p:spPr bwMode="auto">
          <a:xfrm>
            <a:off x="3468087" y="3627211"/>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endParaRPr lang="en-US" altLang="nl-NL" sz="2800" dirty="0">
              <a:solidFill>
                <a:schemeClr val="tx1"/>
              </a:solidFill>
              <a:ea typeface="MS PGothic" pitchFamily="34" charset="-128"/>
            </a:endParaRPr>
          </a:p>
        </p:txBody>
      </p:sp>
      <p:sp>
        <p:nvSpPr>
          <p:cNvPr id="22" name="Line 24"/>
          <p:cNvSpPr>
            <a:spLocks noChangeShapeType="1"/>
          </p:cNvSpPr>
          <p:nvPr/>
        </p:nvSpPr>
        <p:spPr bwMode="auto">
          <a:xfrm flipH="1">
            <a:off x="4710731" y="4601962"/>
            <a:ext cx="0" cy="41317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3" name="Text Box 11"/>
          <p:cNvSpPr txBox="1">
            <a:spLocks noChangeArrowheads="1"/>
          </p:cNvSpPr>
          <p:nvPr/>
        </p:nvSpPr>
        <p:spPr bwMode="auto">
          <a:xfrm>
            <a:off x="3772169" y="4601960"/>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endParaRPr lang="en-US" altLang="nl-NL" sz="2800" dirty="0">
              <a:solidFill>
                <a:schemeClr val="tx1"/>
              </a:solidFill>
              <a:ea typeface="MS PGothic" pitchFamily="34" charset="-128"/>
            </a:endParaRPr>
          </a:p>
        </p:txBody>
      </p:sp>
      <p:sp>
        <p:nvSpPr>
          <p:cNvPr id="24" name="Text Box 11"/>
          <p:cNvSpPr txBox="1">
            <a:spLocks noChangeArrowheads="1"/>
          </p:cNvSpPr>
          <p:nvPr/>
        </p:nvSpPr>
        <p:spPr bwMode="auto">
          <a:xfrm>
            <a:off x="7995472" y="5038063"/>
            <a:ext cx="882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endParaRPr lang="en-US" altLang="nl-NL" sz="2800" dirty="0">
              <a:solidFill>
                <a:schemeClr val="tx1"/>
              </a:solidFill>
              <a:ea typeface="MS PGothic" pitchFamily="34" charset="-128"/>
            </a:endParaRPr>
          </a:p>
        </p:txBody>
      </p:sp>
      <p:sp>
        <p:nvSpPr>
          <p:cNvPr id="27" name="Text Box 11"/>
          <p:cNvSpPr txBox="1">
            <a:spLocks noChangeArrowheads="1"/>
          </p:cNvSpPr>
          <p:nvPr/>
        </p:nvSpPr>
        <p:spPr bwMode="auto">
          <a:xfrm>
            <a:off x="5663327" y="4625767"/>
            <a:ext cx="1197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OUI</a:t>
            </a:r>
            <a:endParaRPr lang="en-US" altLang="nl-NL" sz="2800" dirty="0">
              <a:solidFill>
                <a:schemeClr val="tx1"/>
              </a:solidFill>
              <a:ea typeface="MS PGothic" pitchFamily="34" charset="-128"/>
            </a:endParaRPr>
          </a:p>
        </p:txBody>
      </p:sp>
      <p:sp>
        <p:nvSpPr>
          <p:cNvPr id="28" name="AutoShape 5"/>
          <p:cNvSpPr>
            <a:spLocks noChangeArrowheads="1"/>
          </p:cNvSpPr>
          <p:nvPr/>
        </p:nvSpPr>
        <p:spPr bwMode="auto">
          <a:xfrm>
            <a:off x="6583589" y="5877272"/>
            <a:ext cx="2203767" cy="861492"/>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30" name="Line 24"/>
          <p:cNvSpPr>
            <a:spLocks noChangeShapeType="1"/>
          </p:cNvSpPr>
          <p:nvPr/>
        </p:nvSpPr>
        <p:spPr bwMode="auto">
          <a:xfrm flipV="1">
            <a:off x="7723233" y="3627210"/>
            <a:ext cx="0" cy="37962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31" name="AutoShape 5"/>
          <p:cNvSpPr>
            <a:spLocks noChangeArrowheads="1"/>
          </p:cNvSpPr>
          <p:nvPr/>
        </p:nvSpPr>
        <p:spPr bwMode="auto">
          <a:xfrm>
            <a:off x="6716911" y="4019759"/>
            <a:ext cx="2123728" cy="618936"/>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Service </a:t>
            </a:r>
            <a:r>
              <a:rPr lang="en-US" altLang="nl-NL" sz="1800" b="1" dirty="0" err="1">
                <a:solidFill>
                  <a:schemeClr val="tx1"/>
                </a:solidFill>
                <a:ea typeface="MS PGothic" pitchFamily="34" charset="-128"/>
              </a:rPr>
              <a:t>rendu</a:t>
            </a:r>
            <a:r>
              <a:rPr lang="en-US" altLang="nl-NL" sz="1800" b="1" dirty="0">
                <a:solidFill>
                  <a:schemeClr val="tx1"/>
                </a:solidFill>
                <a:ea typeface="MS PGothic" pitchFamily="34" charset="-128"/>
              </a:rPr>
              <a:t>?</a:t>
            </a:r>
          </a:p>
        </p:txBody>
      </p:sp>
      <p:sp>
        <p:nvSpPr>
          <p:cNvPr id="32" name="Line 24"/>
          <p:cNvSpPr>
            <a:spLocks noChangeShapeType="1"/>
          </p:cNvSpPr>
          <p:nvPr/>
        </p:nvSpPr>
        <p:spPr bwMode="auto">
          <a:xfrm>
            <a:off x="4580178" y="5691790"/>
            <a:ext cx="1982774" cy="61622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33" name="Text Box 11"/>
          <p:cNvSpPr txBox="1">
            <a:spLocks noChangeArrowheads="1"/>
          </p:cNvSpPr>
          <p:nvPr/>
        </p:nvSpPr>
        <p:spPr bwMode="auto">
          <a:xfrm>
            <a:off x="4537397" y="6046408"/>
            <a:ext cx="1125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NON</a:t>
            </a:r>
            <a:endParaRPr lang="en-US" altLang="nl-NL" sz="2800" dirty="0">
              <a:solidFill>
                <a:schemeClr val="tx1"/>
              </a:solidFill>
              <a:ea typeface="MS PGothic" pitchFamily="34" charset="-128"/>
            </a:endParaRPr>
          </a:p>
        </p:txBody>
      </p:sp>
      <p:sp>
        <p:nvSpPr>
          <p:cNvPr id="34" name="Line 24"/>
          <p:cNvSpPr>
            <a:spLocks noChangeShapeType="1"/>
          </p:cNvSpPr>
          <p:nvPr/>
        </p:nvSpPr>
        <p:spPr bwMode="auto">
          <a:xfrm flipV="1">
            <a:off x="5835754" y="4340034"/>
            <a:ext cx="871465" cy="78514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35" name="AutoShape 5"/>
          <p:cNvSpPr>
            <a:spLocks noChangeArrowheads="1"/>
          </p:cNvSpPr>
          <p:nvPr/>
        </p:nvSpPr>
        <p:spPr bwMode="auto">
          <a:xfrm>
            <a:off x="6716911" y="2983432"/>
            <a:ext cx="2123728" cy="618936"/>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Contrôle</a:t>
            </a:r>
            <a:r>
              <a:rPr lang="en-US" altLang="nl-NL" sz="1800" b="1" dirty="0">
                <a:solidFill>
                  <a:schemeClr val="tx1"/>
                </a:solidFill>
                <a:ea typeface="MS PGothic" pitchFamily="34" charset="-128"/>
              </a:rPr>
              <a:t> </a:t>
            </a:r>
            <a:r>
              <a:rPr lang="en-US" altLang="nl-NL" sz="1800" b="1" dirty="0" err="1">
                <a:solidFill>
                  <a:schemeClr val="tx1"/>
                </a:solidFill>
                <a:ea typeface="MS PGothic" pitchFamily="34" charset="-128"/>
              </a:rPr>
              <a:t>imposé</a:t>
            </a:r>
            <a:endParaRPr lang="en-US" altLang="nl-NL" sz="1800" b="1" dirty="0">
              <a:solidFill>
                <a:schemeClr val="tx1"/>
              </a:solidFill>
              <a:ea typeface="MS PGothic" pitchFamily="34" charset="-128"/>
            </a:endParaRPr>
          </a:p>
          <a:p>
            <a:pPr algn="ctr" eaLnBrk="1" hangingPunct="1">
              <a:buFontTx/>
              <a:buNone/>
            </a:pPr>
            <a:r>
              <a:rPr lang="en-US" altLang="nl-NL" sz="1800" b="1" dirty="0">
                <a:solidFill>
                  <a:schemeClr val="tx1"/>
                </a:solidFill>
                <a:ea typeface="MS PGothic" pitchFamily="34" charset="-128"/>
              </a:rPr>
              <a:t>par le droit de </a:t>
            </a:r>
            <a:r>
              <a:rPr lang="en-US" altLang="nl-NL" sz="1800" b="1" dirty="0" err="1">
                <a:solidFill>
                  <a:schemeClr val="tx1"/>
                </a:solidFill>
                <a:ea typeface="MS PGothic" pitchFamily="34" charset="-128"/>
              </a:rPr>
              <a:t>l’UE</a:t>
            </a:r>
            <a:r>
              <a:rPr lang="en-US" altLang="nl-NL" sz="1800" b="1" dirty="0">
                <a:solidFill>
                  <a:schemeClr val="tx1"/>
                </a:solidFill>
                <a:ea typeface="MS PGothic" pitchFamily="34" charset="-128"/>
              </a:rPr>
              <a:t>?</a:t>
            </a:r>
          </a:p>
        </p:txBody>
      </p:sp>
      <p:sp>
        <p:nvSpPr>
          <p:cNvPr id="36" name="Text Box 11"/>
          <p:cNvSpPr txBox="1">
            <a:spLocks noChangeArrowheads="1"/>
          </p:cNvSpPr>
          <p:nvPr/>
        </p:nvSpPr>
        <p:spPr bwMode="auto">
          <a:xfrm>
            <a:off x="7635755" y="3602368"/>
            <a:ext cx="1125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NON</a:t>
            </a:r>
            <a:endParaRPr lang="en-US" altLang="nl-NL" sz="2800" dirty="0">
              <a:solidFill>
                <a:schemeClr val="tx1"/>
              </a:solidFill>
              <a:ea typeface="MS PGothic" pitchFamily="34" charset="-128"/>
            </a:endParaRPr>
          </a:p>
        </p:txBody>
      </p:sp>
      <p:sp>
        <p:nvSpPr>
          <p:cNvPr id="37" name="Text Box 11"/>
          <p:cNvSpPr txBox="1">
            <a:spLocks noChangeArrowheads="1"/>
          </p:cNvSpPr>
          <p:nvPr/>
        </p:nvSpPr>
        <p:spPr bwMode="auto">
          <a:xfrm>
            <a:off x="7661426" y="2318163"/>
            <a:ext cx="1125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800" dirty="0">
                <a:solidFill>
                  <a:schemeClr val="tx1"/>
                </a:solidFill>
                <a:ea typeface="MS PGothic" pitchFamily="34" charset="-128"/>
              </a:rPr>
              <a:t>NON</a:t>
            </a:r>
            <a:endParaRPr lang="en-US" altLang="nl-NL" sz="2800" dirty="0">
              <a:solidFill>
                <a:schemeClr val="tx1"/>
              </a:solidFill>
              <a:ea typeface="MS PGothic" pitchFamily="34" charset="-128"/>
            </a:endParaRPr>
          </a:p>
        </p:txBody>
      </p:sp>
      <p:sp>
        <p:nvSpPr>
          <p:cNvPr id="38" name="Line 24"/>
          <p:cNvSpPr>
            <a:spLocks noChangeShapeType="1"/>
          </p:cNvSpPr>
          <p:nvPr/>
        </p:nvSpPr>
        <p:spPr bwMode="auto">
          <a:xfrm flipH="1" flipV="1">
            <a:off x="7685469" y="1989137"/>
            <a:ext cx="0" cy="9770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39" name="Line 24"/>
          <p:cNvSpPr>
            <a:spLocks noChangeShapeType="1"/>
          </p:cNvSpPr>
          <p:nvPr/>
        </p:nvSpPr>
        <p:spPr bwMode="auto">
          <a:xfrm>
            <a:off x="7635755" y="4638696"/>
            <a:ext cx="0" cy="123857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cxnSp>
        <p:nvCxnSpPr>
          <p:cNvPr id="3" name="Elbow Connector 2"/>
          <p:cNvCxnSpPr>
            <a:stCxn id="35" idx="3"/>
          </p:cNvCxnSpPr>
          <p:nvPr/>
        </p:nvCxnSpPr>
        <p:spPr>
          <a:xfrm flipH="1">
            <a:off x="7778775" y="3292900"/>
            <a:ext cx="1061864" cy="2584372"/>
          </a:xfrm>
          <a:prstGeom prst="bentConnector4">
            <a:avLst>
              <a:gd name="adj1" fmla="val -21528"/>
              <a:gd name="adj2" fmla="val 55987"/>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40477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3124"/>
            <a:ext cx="7772400" cy="2387600"/>
          </a:xfrm>
        </p:spPr>
        <p:txBody>
          <a:bodyPr>
            <a:normAutofit fontScale="90000"/>
          </a:bodyPr>
          <a:lstStyle/>
          <a:p>
            <a:r>
              <a:rPr lang="nl-NL" dirty="0" smtClean="0"/>
              <a:t>Au-delà des TEE, les Etats membres restent-ils compétents </a:t>
            </a:r>
            <a:r>
              <a:rPr lang="nl-NL" smtClean="0"/>
              <a:t>à organiser leurs </a:t>
            </a:r>
            <a:r>
              <a:rPr lang="nl-NL" dirty="0" smtClean="0"/>
              <a:t>régimes fiscaux?</a:t>
            </a:r>
            <a:endParaRPr lang="nl-NL" dirty="0"/>
          </a:p>
        </p:txBody>
      </p:sp>
      <p:sp>
        <p:nvSpPr>
          <p:cNvPr id="3" name="Subtitle 2"/>
          <p:cNvSpPr>
            <a:spLocks noGrp="1"/>
          </p:cNvSpPr>
          <p:nvPr>
            <p:ph type="subTitle" idx="1"/>
          </p:nvPr>
        </p:nvSpPr>
        <p:spPr/>
        <p:txBody>
          <a:bodyPr/>
          <a:lstStyle/>
          <a:p>
            <a:endParaRPr lang="nl-NL"/>
          </a:p>
        </p:txBody>
      </p:sp>
      <p:sp>
        <p:nvSpPr>
          <p:cNvPr id="5" name="Slide Number Placeholder 4"/>
          <p:cNvSpPr>
            <a:spLocks noGrp="1"/>
          </p:cNvSpPr>
          <p:nvPr>
            <p:ph type="sldNum" sz="quarter" idx="12"/>
          </p:nvPr>
        </p:nvSpPr>
        <p:spPr/>
        <p:txBody>
          <a:bodyPr/>
          <a:lstStyle/>
          <a:p>
            <a:fld id="{37FC5894-9305-4426-9920-D4DD63E9A83C}" type="slidenum">
              <a:rPr lang="nl-NL" smtClean="0"/>
              <a:pPr/>
              <a:t>163</a:t>
            </a:fld>
            <a:endParaRPr lang="nl-NL"/>
          </a:p>
        </p:txBody>
      </p:sp>
    </p:spTree>
    <p:extLst>
      <p:ext uri="{BB962C8B-B14F-4D97-AF65-F5344CB8AC3E}">
        <p14:creationId xmlns:p14="http://schemas.microsoft.com/office/powerpoint/2010/main" val="22074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récent: C-305/17, FENS (6 décembre 2018)</a:t>
            </a:r>
            <a:endParaRPr lang="en-GB" dirty="0"/>
          </a:p>
        </p:txBody>
      </p:sp>
      <p:sp>
        <p:nvSpPr>
          <p:cNvPr id="3" name="Content Placeholder 2"/>
          <p:cNvSpPr>
            <a:spLocks noGrp="1"/>
          </p:cNvSpPr>
          <p:nvPr>
            <p:ph idx="1"/>
          </p:nvPr>
        </p:nvSpPr>
        <p:spPr/>
        <p:txBody>
          <a:bodyPr>
            <a:normAutofit fontScale="85000" lnSpcReduction="20000"/>
          </a:bodyPr>
          <a:lstStyle/>
          <a:p>
            <a:endParaRPr lang="fr-BE" dirty="0" smtClean="0"/>
          </a:p>
          <a:p>
            <a:r>
              <a:rPr lang="fr-BE" dirty="0" smtClean="0"/>
              <a:t>Pt. 29:</a:t>
            </a:r>
            <a:endParaRPr lang="fr-BE" dirty="0"/>
          </a:p>
          <a:p>
            <a:r>
              <a:rPr lang="fr-FR" dirty="0"/>
              <a:t>Selon une jurisprudence constante de la Cour, constitue une taxe d’effet équivalent à un droit de douane toute charge pécuniaire, même minime, unilatéralement imposée, quelles que soient son appellation et sa technique, et frappant les marchandises en raison du fait qu’elles franchissent une frontière, lorsqu’elle n’est pas un droit de douane proprement </a:t>
            </a:r>
            <a:r>
              <a:rPr lang="fr-FR" dirty="0" smtClean="0"/>
              <a:t>dit.</a:t>
            </a:r>
          </a:p>
          <a:p>
            <a:r>
              <a:rPr lang="fr-FR" dirty="0" smtClean="0"/>
              <a:t>En </a:t>
            </a:r>
            <a:r>
              <a:rPr lang="fr-FR" dirty="0"/>
              <a:t>revanche, </a:t>
            </a:r>
            <a:r>
              <a:rPr lang="fr-FR" b="1" i="1" dirty="0"/>
              <a:t>une charge pécuniaire </a:t>
            </a:r>
            <a:r>
              <a:rPr lang="fr-FR" dirty="0"/>
              <a:t>résultant </a:t>
            </a:r>
            <a:r>
              <a:rPr lang="fr-FR" u="sng" dirty="0"/>
              <a:t>d’un régime général d’impositions intérieures appréhendant systématiquement selon les mêmes critères objectifs des catégories de produits indépendamment de leur origine </a:t>
            </a:r>
            <a:r>
              <a:rPr lang="fr-FR" dirty="0"/>
              <a:t>ou de leur destination relève de l’article 110 TFUE, qui interdit les impositions intérieures </a:t>
            </a:r>
            <a:r>
              <a:rPr lang="fr-FR" dirty="0" smtClean="0"/>
              <a:t>discriminatoires</a:t>
            </a:r>
            <a:endParaRPr lang="en-GB" dirty="0"/>
          </a:p>
        </p:txBody>
      </p:sp>
      <p:pic>
        <p:nvPicPr>
          <p:cNvPr id="4" name="Picture 3" descr="http://www.clker.com/cliparts/v/9/Q/P/E/V/electric-sign-lightning-hi.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62" y="365126"/>
            <a:ext cx="1111773" cy="2329780"/>
          </a:xfrm>
          <a:prstGeom prst="rect">
            <a:avLst/>
          </a:prstGeom>
          <a:noFill/>
          <a:ln>
            <a:noFill/>
          </a:ln>
        </p:spPr>
      </p:pic>
    </p:spTree>
    <p:extLst>
      <p:ext uri="{BB962C8B-B14F-4D97-AF65-F5344CB8AC3E}">
        <p14:creationId xmlns:p14="http://schemas.microsoft.com/office/powerpoint/2010/main" val="46697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Article 110 TFUE</a:t>
            </a:r>
          </a:p>
        </p:txBody>
      </p:sp>
      <p:sp>
        <p:nvSpPr>
          <p:cNvPr id="3" name="Content Placeholder 2"/>
          <p:cNvSpPr>
            <a:spLocks noGrp="1"/>
          </p:cNvSpPr>
          <p:nvPr>
            <p:ph idx="1"/>
          </p:nvPr>
        </p:nvSpPr>
        <p:spPr/>
        <p:txBody>
          <a:bodyPr>
            <a:normAutofit/>
          </a:bodyPr>
          <a:lstStyle/>
          <a:p>
            <a:pPr algn="just"/>
            <a:r>
              <a:rPr lang="fr-FR" dirty="0"/>
              <a:t>Aucun État membre ne frappe directement ou indirectement les produits des autres États membres </a:t>
            </a:r>
            <a:r>
              <a:rPr lang="fr-FR" dirty="0">
                <a:solidFill>
                  <a:srgbClr val="FF0000"/>
                </a:solidFill>
              </a:rPr>
              <a:t>d'impositions intérieures</a:t>
            </a:r>
            <a:r>
              <a:rPr lang="fr-FR" dirty="0"/>
              <a:t>, de quelque nature qu'elles soient, </a:t>
            </a:r>
            <a:r>
              <a:rPr lang="fr-FR" dirty="0">
                <a:solidFill>
                  <a:srgbClr val="FF0000"/>
                </a:solidFill>
              </a:rPr>
              <a:t>supérieures</a:t>
            </a:r>
            <a:r>
              <a:rPr lang="fr-FR" dirty="0"/>
              <a:t> à celles qui frappent directement ou indirectement les </a:t>
            </a:r>
            <a:r>
              <a:rPr lang="fr-FR" dirty="0">
                <a:solidFill>
                  <a:srgbClr val="FF0000"/>
                </a:solidFill>
              </a:rPr>
              <a:t>produits nationaux similaires</a:t>
            </a:r>
            <a:r>
              <a:rPr lang="fr-FR" dirty="0"/>
              <a:t>.</a:t>
            </a:r>
          </a:p>
          <a:p>
            <a:pPr algn="just"/>
            <a:r>
              <a:rPr lang="fr-FR" dirty="0"/>
              <a:t>En outre, aucun État membre ne frappe les produits des autres États membres d'impositions intérieures </a:t>
            </a:r>
            <a:r>
              <a:rPr lang="fr-FR" dirty="0">
                <a:solidFill>
                  <a:srgbClr val="FF0000"/>
                </a:solidFill>
              </a:rPr>
              <a:t>de nature à protéger indirectement d'autres productions</a:t>
            </a:r>
            <a:r>
              <a:rPr lang="fr-FR" dirty="0"/>
              <a:t>.</a:t>
            </a:r>
          </a:p>
          <a:p>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165</a:t>
            </a:fld>
            <a:endParaRPr lang="nl-NL"/>
          </a:p>
        </p:txBody>
      </p:sp>
    </p:spTree>
    <p:extLst>
      <p:ext uri="{BB962C8B-B14F-4D97-AF65-F5344CB8AC3E}">
        <p14:creationId xmlns:p14="http://schemas.microsoft.com/office/powerpoint/2010/main" val="313701827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p:txBody>
          <a:bodyPr>
            <a:normAutofit/>
          </a:bodyPr>
          <a:lstStyle/>
          <a:p>
            <a:r>
              <a:rPr lang="fr-FR" dirty="0"/>
              <a:t>§3. Impositions internes discriminatoires ou </a:t>
            </a:r>
            <a:r>
              <a:rPr lang="fr-FR" dirty="0" smtClean="0"/>
              <a:t>protectionnistes</a:t>
            </a:r>
            <a:endParaRPr lang="fr-FR" u="sng" dirty="0" smtClean="0">
              <a:hlinkClick r:id="" action="ppaction://hlinkfile"/>
            </a:endParaRPr>
          </a:p>
          <a:p>
            <a:pPr lvl="1"/>
            <a:r>
              <a:rPr lang="fr-FR" u="sng" dirty="0" smtClean="0">
                <a:hlinkClick r:id="" action="ppaction://hlinkfile"/>
              </a:rPr>
              <a:t>A</a:t>
            </a:r>
            <a:r>
              <a:rPr lang="fr-FR" u="sng" dirty="0">
                <a:hlinkClick r:id="rId2" action="ppaction://hlinkfile"/>
              </a:rPr>
              <a:t>.</a:t>
            </a:r>
            <a:r>
              <a:rPr lang="en-GB" dirty="0">
                <a:hlinkClick r:id="rId2" action="ppaction://hlinkfile"/>
              </a:rPr>
              <a:t>	</a:t>
            </a:r>
            <a:r>
              <a:rPr lang="fr-FR" u="sng" dirty="0">
                <a:hlinkClick r:id="rId2" action="ppaction://hlinkfile"/>
              </a:rPr>
              <a:t>Champ d’application : impositions intérieures</a:t>
            </a:r>
            <a:endParaRPr lang="en-GB" dirty="0"/>
          </a:p>
          <a:p>
            <a:pPr lvl="1"/>
            <a:r>
              <a:rPr lang="fr-FR" u="sng" dirty="0">
                <a:hlinkClick r:id="rId3" action="ppaction://hlinkfile"/>
              </a:rPr>
              <a:t>B.</a:t>
            </a:r>
            <a:r>
              <a:rPr lang="en-GB" dirty="0">
                <a:hlinkClick r:id="rId3" action="ppaction://hlinkfile"/>
              </a:rPr>
              <a:t>	</a:t>
            </a:r>
            <a:r>
              <a:rPr lang="fr-FR" u="sng" dirty="0">
                <a:hlinkClick r:id="rId3" action="ppaction://hlinkfile"/>
              </a:rPr>
              <a:t>Interdiction de discrimination</a:t>
            </a:r>
            <a:endParaRPr lang="en-GB" dirty="0"/>
          </a:p>
          <a:p>
            <a:pPr lvl="2"/>
            <a:r>
              <a:rPr lang="fr-BE" u="sng" dirty="0">
                <a:hlinkClick r:id="rId4" action="ppaction://hlinkfile"/>
              </a:rPr>
              <a:t>1.</a:t>
            </a:r>
            <a:r>
              <a:rPr lang="en-GB" dirty="0">
                <a:hlinkClick r:id="rId4" action="ppaction://hlinkfile"/>
              </a:rPr>
              <a:t>	</a:t>
            </a:r>
            <a:r>
              <a:rPr lang="fr-BE" u="sng" dirty="0">
                <a:hlinkClick r:id="rId4" action="ppaction://hlinkfile"/>
              </a:rPr>
              <a:t>Produits similaires</a:t>
            </a:r>
            <a:endParaRPr lang="en-GB" dirty="0"/>
          </a:p>
          <a:p>
            <a:pPr lvl="2"/>
            <a:r>
              <a:rPr lang="fr-BE" u="sng" dirty="0">
                <a:hlinkClick r:id="rId5" action="ppaction://hlinkfile"/>
              </a:rPr>
              <a:t>2.</a:t>
            </a:r>
            <a:r>
              <a:rPr lang="en-GB" dirty="0">
                <a:hlinkClick r:id="rId5" action="ppaction://hlinkfile"/>
              </a:rPr>
              <a:t>	</a:t>
            </a:r>
            <a:r>
              <a:rPr lang="fr-BE" u="sng" dirty="0">
                <a:hlinkClick r:id="rId5" action="ppaction://hlinkfile"/>
              </a:rPr>
              <a:t>Une taxation supérieure</a:t>
            </a:r>
            <a:endParaRPr lang="en-GB" dirty="0"/>
          </a:p>
          <a:p>
            <a:pPr lvl="2"/>
            <a:r>
              <a:rPr lang="fr-BE" u="sng" dirty="0">
                <a:hlinkClick r:id="rId6" action="ppaction://hlinkfile"/>
              </a:rPr>
              <a:t>3.</a:t>
            </a:r>
            <a:r>
              <a:rPr lang="en-GB" dirty="0">
                <a:hlinkClick r:id="rId6" action="ppaction://hlinkfile"/>
              </a:rPr>
              <a:t>	</a:t>
            </a:r>
            <a:r>
              <a:rPr lang="fr-BE" u="sng" dirty="0">
                <a:hlinkClick r:id="rId6" action="ppaction://hlinkfile"/>
              </a:rPr>
              <a:t>Interdiction</a:t>
            </a:r>
            <a:endParaRPr lang="en-GB" dirty="0"/>
          </a:p>
          <a:p>
            <a:pPr lvl="1"/>
            <a:r>
              <a:rPr lang="fr-FR" u="sng" dirty="0">
                <a:hlinkClick r:id="rId7" action="ppaction://hlinkfile"/>
              </a:rPr>
              <a:t>C.</a:t>
            </a:r>
            <a:r>
              <a:rPr lang="en-GB" dirty="0">
                <a:hlinkClick r:id="rId7" action="ppaction://hlinkfile"/>
              </a:rPr>
              <a:t>	</a:t>
            </a:r>
            <a:r>
              <a:rPr lang="fr-FR" u="sng" dirty="0">
                <a:hlinkClick r:id="rId7" action="ppaction://hlinkfile"/>
              </a:rPr>
              <a:t>Interdiction de protectionnisme</a:t>
            </a:r>
            <a:endParaRPr lang="en-GB" dirty="0"/>
          </a:p>
          <a:p>
            <a:pPr lvl="2"/>
            <a:r>
              <a:rPr lang="fr-BE" u="sng" dirty="0">
                <a:hlinkClick r:id="rId8" action="ppaction://hlinkfile"/>
              </a:rPr>
              <a:t>1.</a:t>
            </a:r>
            <a:r>
              <a:rPr lang="en-GB" dirty="0">
                <a:hlinkClick r:id="rId8" action="ppaction://hlinkfile"/>
              </a:rPr>
              <a:t>	</a:t>
            </a:r>
            <a:r>
              <a:rPr lang="fr-BE" u="sng" dirty="0">
                <a:hlinkClick r:id="rId8" action="ppaction://hlinkfile"/>
              </a:rPr>
              <a:t>Produits comparables</a:t>
            </a:r>
            <a:endParaRPr lang="en-GB" dirty="0"/>
          </a:p>
          <a:p>
            <a:pPr lvl="2"/>
            <a:r>
              <a:rPr lang="fr-BE" u="sng" dirty="0">
                <a:hlinkClick r:id="rId9" action="ppaction://hlinkfile"/>
              </a:rPr>
              <a:t>2.</a:t>
            </a:r>
            <a:r>
              <a:rPr lang="en-GB" dirty="0">
                <a:hlinkClick r:id="rId9" action="ppaction://hlinkfile"/>
              </a:rPr>
              <a:t>	</a:t>
            </a:r>
            <a:r>
              <a:rPr lang="fr-BE" u="sng" dirty="0">
                <a:hlinkClick r:id="rId9" action="ppaction://hlinkfile"/>
              </a:rPr>
              <a:t>Effet protectionniste</a:t>
            </a:r>
            <a:endParaRPr lang="en-GB" dirty="0"/>
          </a:p>
          <a:p>
            <a:pPr lvl="2"/>
            <a:r>
              <a:rPr lang="fr-BE" u="sng" dirty="0">
                <a:hlinkClick r:id="rId10" action="ppaction://hlinkfile"/>
              </a:rPr>
              <a:t>3.</a:t>
            </a:r>
            <a:r>
              <a:rPr lang="en-GB" dirty="0">
                <a:hlinkClick r:id="rId10" action="ppaction://hlinkfile"/>
              </a:rPr>
              <a:t>	</a:t>
            </a:r>
            <a:r>
              <a:rPr lang="fr-BE" u="sng" dirty="0">
                <a:hlinkClick r:id="rId10" action="ppaction://hlinkfile"/>
              </a:rPr>
              <a:t>Diminution de l’écart protectionniste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166</a:t>
            </a:fld>
            <a:endParaRPr lang="nl-NL"/>
          </a:p>
        </p:txBody>
      </p:sp>
    </p:spTree>
    <p:extLst>
      <p:ext uri="{BB962C8B-B14F-4D97-AF65-F5344CB8AC3E}">
        <p14:creationId xmlns:p14="http://schemas.microsoft.com/office/powerpoint/2010/main" val="3168244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FENS</a:t>
            </a:r>
            <a:endParaRPr lang="nl-NL" dirty="0"/>
          </a:p>
        </p:txBody>
      </p:sp>
      <p:sp>
        <p:nvSpPr>
          <p:cNvPr id="3" name="Content Placeholder 2"/>
          <p:cNvSpPr>
            <a:spLocks noGrp="1"/>
          </p:cNvSpPr>
          <p:nvPr>
            <p:ph idx="1"/>
          </p:nvPr>
        </p:nvSpPr>
        <p:spPr>
          <a:xfrm>
            <a:off x="628650" y="1825624"/>
            <a:ext cx="7886700" cy="5032375"/>
          </a:xfrm>
        </p:spPr>
        <p:txBody>
          <a:bodyPr>
            <a:normAutofit fontScale="85000" lnSpcReduction="20000"/>
          </a:bodyPr>
          <a:lstStyle/>
          <a:p>
            <a:pPr algn="just"/>
            <a:r>
              <a:rPr lang="fr-FR" dirty="0" smtClean="0"/>
              <a:t>Pt. 30: </a:t>
            </a:r>
            <a:r>
              <a:rPr lang="fr-FR" dirty="0"/>
              <a:t>il y a lieu de rappeler, d’une part, que les dispositions du traité FUE relatives aux taxes d’effet équivalent et celles relatives aux impositions intérieures discriminatoires ne sont pas applicables cumulativement, de sorte qu’une mesure qui relève de l’article 110 TFUE ne saurait, dans le système dudit traité, être qualifiée de « taxe d’effet équivalent » (voir, en ce sens, arrêt du 2 octobre 2014, </a:t>
            </a:r>
            <a:r>
              <a:rPr lang="fr-FR" i="1" dirty="0" err="1"/>
              <a:t>Orgacom</a:t>
            </a:r>
            <a:r>
              <a:rPr lang="fr-FR" dirty="0"/>
              <a:t>, C‑254/13, EU:C:2014:2251, point 20 et jurisprudence citée) et, d’autre part, que l’article 110 TFUE vise non seulement les marchandises importées, mais également celles qui sont </a:t>
            </a:r>
            <a:r>
              <a:rPr lang="fr-FR" dirty="0" smtClean="0"/>
              <a:t>exportées</a:t>
            </a:r>
          </a:p>
          <a:p>
            <a:pPr algn="just"/>
            <a:endParaRPr lang="fr-FR" dirty="0"/>
          </a:p>
          <a:p>
            <a:pPr algn="just"/>
            <a:r>
              <a:rPr lang="fr-FR" dirty="0" smtClean="0"/>
              <a:t>Les </a:t>
            </a:r>
            <a:r>
              <a:rPr lang="fr-FR" dirty="0"/>
              <a:t>dispositions du traité FUE relatives aux taxes d’effet équivalent et celles relatives aux impositions intérieures discriminatoires </a:t>
            </a:r>
            <a:r>
              <a:rPr lang="fr-FR" dirty="0">
                <a:solidFill>
                  <a:srgbClr val="FF0000"/>
                </a:solidFill>
              </a:rPr>
              <a:t>ne sont pas applicables cumulativement</a:t>
            </a:r>
            <a:endParaRPr lang="fr-FR" dirty="0"/>
          </a:p>
          <a:p>
            <a:pPr lvl="1" algn="just"/>
            <a:r>
              <a:rPr lang="fr-FR" i="1" dirty="0"/>
              <a:t>la même mesure ne saurait, dans le système du traité, appartenir simultanément à ces deux catégories </a:t>
            </a:r>
            <a:endParaRPr lang="nl-NL" i="1" dirty="0"/>
          </a:p>
        </p:txBody>
      </p:sp>
      <p:sp>
        <p:nvSpPr>
          <p:cNvPr id="5" name="Slide Number Placeholder 4"/>
          <p:cNvSpPr>
            <a:spLocks noGrp="1"/>
          </p:cNvSpPr>
          <p:nvPr>
            <p:ph type="sldNum" sz="quarter" idx="12"/>
          </p:nvPr>
        </p:nvSpPr>
        <p:spPr/>
        <p:txBody>
          <a:bodyPr/>
          <a:lstStyle/>
          <a:p>
            <a:fld id="{37FC5894-9305-4426-9920-D4DD63E9A83C}" type="slidenum">
              <a:rPr lang="nl-NL" smtClean="0"/>
              <a:pPr/>
              <a:t>167</a:t>
            </a:fld>
            <a:endParaRPr lang="nl-NL"/>
          </a:p>
        </p:txBody>
      </p:sp>
    </p:spTree>
    <p:extLst>
      <p:ext uri="{BB962C8B-B14F-4D97-AF65-F5344CB8AC3E}">
        <p14:creationId xmlns:p14="http://schemas.microsoft.com/office/powerpoint/2010/main" val="226834724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endParaRPr lang="nl-NL" dirty="0"/>
          </a:p>
        </p:txBody>
      </p:sp>
      <p:sp>
        <p:nvSpPr>
          <p:cNvPr id="4" name="AutoShape 5"/>
          <p:cNvSpPr>
            <a:spLocks noChangeArrowheads="1"/>
          </p:cNvSpPr>
          <p:nvPr/>
        </p:nvSpPr>
        <p:spPr bwMode="auto">
          <a:xfrm>
            <a:off x="539552"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a:t>
            </a:r>
          </a:p>
        </p:txBody>
      </p:sp>
      <p:sp>
        <p:nvSpPr>
          <p:cNvPr id="5" name="AutoShape 5"/>
          <p:cNvSpPr>
            <a:spLocks noChangeArrowheads="1"/>
          </p:cNvSpPr>
          <p:nvPr/>
        </p:nvSpPr>
        <p:spPr bwMode="auto">
          <a:xfrm>
            <a:off x="3563888"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Imposition </a:t>
            </a:r>
            <a:r>
              <a:rPr lang="en-US" altLang="nl-NL" sz="1800" b="1" dirty="0" err="1">
                <a:solidFill>
                  <a:schemeClr val="tx1"/>
                </a:solidFill>
                <a:ea typeface="MS PGothic" pitchFamily="34" charset="-128"/>
              </a:rPr>
              <a:t>intérieure</a:t>
            </a:r>
            <a:r>
              <a:rPr lang="en-US" altLang="nl-NL" sz="1800" b="1" dirty="0">
                <a:solidFill>
                  <a:schemeClr val="tx1"/>
                </a:solidFill>
                <a:ea typeface="MS PGothic" pitchFamily="34" charset="-128"/>
              </a:rPr>
              <a:t>?</a:t>
            </a:r>
          </a:p>
        </p:txBody>
      </p:sp>
      <p:sp>
        <p:nvSpPr>
          <p:cNvPr id="9" name="Line 24"/>
          <p:cNvSpPr>
            <a:spLocks noChangeShapeType="1"/>
          </p:cNvSpPr>
          <p:nvPr/>
        </p:nvSpPr>
        <p:spPr bwMode="auto">
          <a:xfrm>
            <a:off x="2864450" y="2538715"/>
            <a:ext cx="699437"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5" name="Text Box 11"/>
          <p:cNvSpPr txBox="1">
            <a:spLocks noChangeArrowheads="1"/>
          </p:cNvSpPr>
          <p:nvPr/>
        </p:nvSpPr>
        <p:spPr bwMode="auto">
          <a:xfrm>
            <a:off x="2437960" y="2572251"/>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16" name="Line 24"/>
          <p:cNvSpPr>
            <a:spLocks noChangeShapeType="1"/>
          </p:cNvSpPr>
          <p:nvPr/>
        </p:nvSpPr>
        <p:spPr bwMode="auto">
          <a:xfrm>
            <a:off x="1675078" y="3031648"/>
            <a:ext cx="0" cy="18375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1" name="AutoShape 5"/>
          <p:cNvSpPr>
            <a:spLocks noChangeArrowheads="1"/>
          </p:cNvSpPr>
          <p:nvPr/>
        </p:nvSpPr>
        <p:spPr bwMode="auto">
          <a:xfrm>
            <a:off x="548552" y="4862587"/>
            <a:ext cx="2315898" cy="81492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Interdiction</a:t>
            </a:r>
          </a:p>
        </p:txBody>
      </p:sp>
      <p:sp>
        <p:nvSpPr>
          <p:cNvPr id="24" name="Text Box 11"/>
          <p:cNvSpPr txBox="1">
            <a:spLocks noChangeArrowheads="1"/>
          </p:cNvSpPr>
          <p:nvPr/>
        </p:nvSpPr>
        <p:spPr bwMode="auto">
          <a:xfrm>
            <a:off x="539552" y="3729170"/>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7" name="Slide Number Placeholder 26"/>
          <p:cNvSpPr>
            <a:spLocks noGrp="1"/>
          </p:cNvSpPr>
          <p:nvPr>
            <p:ph type="sldNum" sz="quarter" idx="12"/>
          </p:nvPr>
        </p:nvSpPr>
        <p:spPr/>
        <p:txBody>
          <a:bodyPr/>
          <a:lstStyle/>
          <a:p>
            <a:fld id="{37FC5894-9305-4426-9920-D4DD63E9A83C}" type="slidenum">
              <a:rPr lang="nl-NL" smtClean="0"/>
              <a:pPr/>
              <a:t>168</a:t>
            </a:fld>
            <a:endParaRPr lang="nl-NL"/>
          </a:p>
        </p:txBody>
      </p:sp>
    </p:spTree>
    <p:extLst>
      <p:ext uri="{BB962C8B-B14F-4D97-AF65-F5344CB8AC3E}">
        <p14:creationId xmlns:p14="http://schemas.microsoft.com/office/powerpoint/2010/main" val="303228409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Cas limites TEE (art. 30)-</a:t>
            </a:r>
            <a:r>
              <a:rPr lang="fr-BE" dirty="0" err="1" smtClean="0"/>
              <a:t>Imp</a:t>
            </a:r>
            <a:r>
              <a:rPr lang="fr-BE" dirty="0" smtClean="0"/>
              <a:t> Int. (art. 110)</a:t>
            </a:r>
            <a:endParaRPr lang="en-GB" dirty="0"/>
          </a:p>
        </p:txBody>
      </p:sp>
      <p:sp>
        <p:nvSpPr>
          <p:cNvPr id="3" name="Content Placeholder 2"/>
          <p:cNvSpPr>
            <a:spLocks noGrp="1"/>
          </p:cNvSpPr>
          <p:nvPr>
            <p:ph idx="1"/>
          </p:nvPr>
        </p:nvSpPr>
        <p:spPr/>
        <p:txBody>
          <a:bodyPr>
            <a:normAutofit fontScale="92500" lnSpcReduction="10000"/>
          </a:bodyPr>
          <a:lstStyle/>
          <a:p>
            <a:r>
              <a:rPr lang="fr-BE" dirty="0" smtClean="0"/>
              <a:t>Absence de production nationale?</a:t>
            </a:r>
          </a:p>
          <a:p>
            <a:endParaRPr lang="fr-BE" dirty="0"/>
          </a:p>
          <a:p>
            <a:r>
              <a:rPr lang="fr-BE" dirty="0" smtClean="0"/>
              <a:t>Produits non-stockables?</a:t>
            </a:r>
          </a:p>
          <a:p>
            <a:pPr marL="0" indent="0">
              <a:buNone/>
            </a:pPr>
            <a:endParaRPr lang="fr-BE" dirty="0" smtClean="0"/>
          </a:p>
          <a:p>
            <a:r>
              <a:rPr lang="fr-BE" dirty="0" smtClean="0"/>
              <a:t>Charges parafiscales destinées à un but social ou économique – </a:t>
            </a:r>
            <a:r>
              <a:rPr lang="fr-BE" dirty="0" err="1" smtClean="0"/>
              <a:t>p.e</a:t>
            </a:r>
            <a:r>
              <a:rPr lang="fr-BE" dirty="0" smtClean="0"/>
              <a:t>. campagne de publicité</a:t>
            </a:r>
          </a:p>
          <a:p>
            <a:pPr lvl="1"/>
            <a:r>
              <a:rPr lang="fr-BE" dirty="0" smtClean="0"/>
              <a:t>Comment les entreprises des autres EM bénéficient-elles des recettes de la charge?</a:t>
            </a:r>
          </a:p>
          <a:p>
            <a:pPr lvl="2"/>
            <a:r>
              <a:rPr lang="fr-BE" dirty="0" smtClean="0"/>
              <a:t>L’ensemble des recettes revient aux marchandises produites en EM – TEE (art. 30 TFUE)</a:t>
            </a:r>
          </a:p>
          <a:p>
            <a:pPr lvl="2"/>
            <a:r>
              <a:rPr lang="fr-BE" dirty="0" smtClean="0"/>
              <a:t>Une partie des recettes attribuées au budget général et une partie aux marchandises produites en EM – </a:t>
            </a:r>
            <a:r>
              <a:rPr lang="fr-BE" dirty="0" err="1" smtClean="0"/>
              <a:t>Imp</a:t>
            </a:r>
            <a:r>
              <a:rPr lang="fr-BE" dirty="0" smtClean="0"/>
              <a:t> Int. (art. 110 TFUE)</a:t>
            </a:r>
            <a:endParaRPr lang="en-GB" dirty="0"/>
          </a:p>
        </p:txBody>
      </p:sp>
    </p:spTree>
    <p:extLst>
      <p:ext uri="{BB962C8B-B14F-4D97-AF65-F5344CB8AC3E}">
        <p14:creationId xmlns:p14="http://schemas.microsoft.com/office/powerpoint/2010/main" val="4055209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normAutofit/>
          </a:bodyPr>
          <a:lstStyle/>
          <a:p>
            <a:r>
              <a:rPr lang="en-US" b="1" dirty="0" smtClean="0"/>
              <a:t>Plan du </a:t>
            </a:r>
            <a:r>
              <a:rPr lang="en-US" b="1" dirty="0" err="1" smtClean="0"/>
              <a:t>cours</a:t>
            </a:r>
            <a:r>
              <a:rPr lang="en-US" b="1" dirty="0" smtClean="0"/>
              <a:t>:</a:t>
            </a:r>
          </a:p>
          <a:p>
            <a:pPr lvl="1"/>
            <a:r>
              <a:rPr lang="en-US" b="1" dirty="0" err="1" smtClean="0"/>
              <a:t>Infos</a:t>
            </a:r>
            <a:r>
              <a:rPr lang="en-US" b="1" dirty="0" smtClean="0"/>
              <a:t> </a:t>
            </a:r>
            <a:r>
              <a:rPr lang="en-US" b="1" dirty="0" err="1" smtClean="0"/>
              <a:t>pratiques</a:t>
            </a:r>
            <a:endParaRPr lang="en-GB" b="1" dirty="0"/>
          </a:p>
          <a:p>
            <a:pPr lvl="1"/>
            <a:r>
              <a:rPr lang="en-US" b="1" dirty="0" smtClean="0">
                <a:solidFill>
                  <a:srgbClr val="FF0000"/>
                </a:solidFill>
              </a:rPr>
              <a:t>Introduction</a:t>
            </a:r>
            <a:endParaRPr lang="en-GB" b="1" dirty="0">
              <a:solidFill>
                <a:srgbClr val="FF0000"/>
              </a:solidFill>
            </a:endParaRPr>
          </a:p>
          <a:p>
            <a:pPr lvl="1"/>
            <a:r>
              <a:rPr lang="fr-BE" dirty="0" smtClean="0"/>
              <a:t>Section 1. Droit matériel de l’Union européenne</a:t>
            </a:r>
          </a:p>
          <a:p>
            <a:pPr lvl="2"/>
            <a:r>
              <a:rPr lang="fr-BE" dirty="0" smtClean="0"/>
              <a:t>§1. Droit de l’Union européenne</a:t>
            </a:r>
            <a:endParaRPr lang="en-GB" dirty="0"/>
          </a:p>
          <a:p>
            <a:pPr lvl="2"/>
            <a:r>
              <a:rPr lang="fr-BE" dirty="0" smtClean="0"/>
              <a:t>§2. Règles comportementales</a:t>
            </a:r>
          </a:p>
          <a:p>
            <a:pPr lvl="2"/>
            <a:r>
              <a:rPr lang="fr-BE" dirty="0" smtClean="0"/>
              <a:t>§3. Droit matériel</a:t>
            </a:r>
            <a:endParaRPr lang="en-GB" dirty="0"/>
          </a:p>
          <a:p>
            <a:pPr lvl="1"/>
            <a:r>
              <a:rPr lang="fr-BE" dirty="0" smtClean="0"/>
              <a:t>Section 2: Droit du marché intérieur</a:t>
            </a:r>
            <a:endParaRPr lang="en-GB" dirty="0"/>
          </a:p>
          <a:p>
            <a:pPr lvl="1"/>
            <a:r>
              <a:rPr lang="fr-FR" dirty="0" smtClean="0"/>
              <a:t>Section 3: Structure du cours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17</a:t>
            </a:fld>
            <a:endParaRPr lang="nl-NL"/>
          </a:p>
        </p:txBody>
      </p:sp>
    </p:spTree>
    <p:extLst>
      <p:ext uri="{BB962C8B-B14F-4D97-AF65-F5344CB8AC3E}">
        <p14:creationId xmlns:p14="http://schemas.microsoft.com/office/powerpoint/2010/main" val="40460040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Importance de catégorisation!!</a:t>
            </a:r>
            <a:endParaRPr lang="nl-NL" dirty="0"/>
          </a:p>
        </p:txBody>
      </p:sp>
      <p:sp>
        <p:nvSpPr>
          <p:cNvPr id="3" name="Content Placeholder 2"/>
          <p:cNvSpPr>
            <a:spLocks noGrp="1"/>
          </p:cNvSpPr>
          <p:nvPr>
            <p:ph idx="1"/>
          </p:nvPr>
        </p:nvSpPr>
        <p:spPr/>
        <p:txBody>
          <a:bodyPr/>
          <a:lstStyle/>
          <a:p>
            <a:endParaRPr lang="nl-NL" dirty="0"/>
          </a:p>
        </p:txBody>
      </p:sp>
      <p:sp>
        <p:nvSpPr>
          <p:cNvPr id="4" name="AutoShape 5"/>
          <p:cNvSpPr>
            <a:spLocks noChangeArrowheads="1"/>
          </p:cNvSpPr>
          <p:nvPr/>
        </p:nvSpPr>
        <p:spPr bwMode="auto">
          <a:xfrm>
            <a:off x="539552"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a:t>
            </a:r>
          </a:p>
        </p:txBody>
      </p:sp>
      <p:sp>
        <p:nvSpPr>
          <p:cNvPr id="5" name="AutoShape 5"/>
          <p:cNvSpPr>
            <a:spLocks noChangeArrowheads="1"/>
          </p:cNvSpPr>
          <p:nvPr/>
        </p:nvSpPr>
        <p:spPr bwMode="auto">
          <a:xfrm>
            <a:off x="3563888"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Imposition </a:t>
            </a:r>
            <a:r>
              <a:rPr lang="en-US" altLang="nl-NL" sz="1800" b="1" dirty="0" err="1">
                <a:solidFill>
                  <a:schemeClr val="tx1"/>
                </a:solidFill>
                <a:ea typeface="MS PGothic" pitchFamily="34" charset="-128"/>
              </a:rPr>
              <a:t>intérieure</a:t>
            </a:r>
            <a:r>
              <a:rPr lang="en-US" altLang="nl-NL" sz="1800" b="1" dirty="0">
                <a:solidFill>
                  <a:schemeClr val="tx1"/>
                </a:solidFill>
                <a:ea typeface="MS PGothic" pitchFamily="34" charset="-128"/>
              </a:rPr>
              <a:t>?</a:t>
            </a:r>
          </a:p>
        </p:txBody>
      </p:sp>
      <p:sp>
        <p:nvSpPr>
          <p:cNvPr id="9" name="Line 24"/>
          <p:cNvSpPr>
            <a:spLocks noChangeShapeType="1"/>
          </p:cNvSpPr>
          <p:nvPr/>
        </p:nvSpPr>
        <p:spPr bwMode="auto">
          <a:xfrm>
            <a:off x="2864450" y="2538715"/>
            <a:ext cx="699437"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5" name="Text Box 11"/>
          <p:cNvSpPr txBox="1">
            <a:spLocks noChangeArrowheads="1"/>
          </p:cNvSpPr>
          <p:nvPr/>
        </p:nvSpPr>
        <p:spPr bwMode="auto">
          <a:xfrm>
            <a:off x="2437960" y="2572251"/>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16" name="Line 24"/>
          <p:cNvSpPr>
            <a:spLocks noChangeShapeType="1"/>
          </p:cNvSpPr>
          <p:nvPr/>
        </p:nvSpPr>
        <p:spPr bwMode="auto">
          <a:xfrm>
            <a:off x="1675078" y="3031648"/>
            <a:ext cx="0" cy="18375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1" name="AutoShape 5"/>
          <p:cNvSpPr>
            <a:spLocks noChangeArrowheads="1"/>
          </p:cNvSpPr>
          <p:nvPr/>
        </p:nvSpPr>
        <p:spPr bwMode="auto">
          <a:xfrm>
            <a:off x="548552" y="4862587"/>
            <a:ext cx="2315898" cy="81492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Interdiction</a:t>
            </a:r>
          </a:p>
        </p:txBody>
      </p:sp>
      <p:sp>
        <p:nvSpPr>
          <p:cNvPr id="24" name="Text Box 11"/>
          <p:cNvSpPr txBox="1">
            <a:spLocks noChangeArrowheads="1"/>
          </p:cNvSpPr>
          <p:nvPr/>
        </p:nvSpPr>
        <p:spPr bwMode="auto">
          <a:xfrm>
            <a:off x="539552" y="3729170"/>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7" name="Slide Number Placeholder 26"/>
          <p:cNvSpPr>
            <a:spLocks noGrp="1"/>
          </p:cNvSpPr>
          <p:nvPr>
            <p:ph type="sldNum" sz="quarter" idx="12"/>
          </p:nvPr>
        </p:nvSpPr>
        <p:spPr/>
        <p:txBody>
          <a:bodyPr/>
          <a:lstStyle/>
          <a:p>
            <a:fld id="{37FC5894-9305-4426-9920-D4DD63E9A83C}" type="slidenum">
              <a:rPr lang="nl-NL" smtClean="0"/>
              <a:pPr/>
              <a:t>170</a:t>
            </a:fld>
            <a:endParaRPr lang="nl-NL"/>
          </a:p>
        </p:txBody>
      </p:sp>
    </p:spTree>
    <p:extLst>
      <p:ext uri="{BB962C8B-B14F-4D97-AF65-F5344CB8AC3E}">
        <p14:creationId xmlns:p14="http://schemas.microsoft.com/office/powerpoint/2010/main" val="65357473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1640" y="4869160"/>
            <a:ext cx="6400800" cy="1752600"/>
          </a:xfrm>
        </p:spPr>
        <p:txBody>
          <a:bodyPr/>
          <a:lstStyle/>
          <a:p>
            <a:endParaRPr lang="nl-NL" dirty="0"/>
          </a:p>
          <a:p>
            <a:r>
              <a:rPr lang="nl-NL" dirty="0">
                <a:solidFill>
                  <a:schemeClr val="tx1"/>
                </a:solidFill>
              </a:rPr>
              <a:t>A </a:t>
            </a:r>
            <a:r>
              <a:rPr lang="nl-NL" dirty="0" smtClean="0">
                <a:solidFill>
                  <a:schemeClr val="tx1"/>
                </a:solidFill>
              </a:rPr>
              <a:t>jeudi (14h00, Opéra Lejeune)!</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27584" y="1052736"/>
            <a:ext cx="7632700" cy="3600450"/>
          </a:xfrm>
        </p:spPr>
      </p:pic>
      <p:sp>
        <p:nvSpPr>
          <p:cNvPr id="2" name="Subtitle 1"/>
          <p:cNvSpPr>
            <a:spLocks noGrp="1"/>
          </p:cNvSpPr>
          <p:nvPr>
            <p:ph type="subTitle" idx="1"/>
          </p:nvPr>
        </p:nvSpPr>
        <p:spPr/>
        <p:txBody>
          <a:bodyPr/>
          <a:lstStyle/>
          <a:p>
            <a:endParaRPr lang="nl-NL"/>
          </a:p>
        </p:txBody>
      </p:sp>
      <p:sp>
        <p:nvSpPr>
          <p:cNvPr id="3" name="Slide Number Placeholder 2"/>
          <p:cNvSpPr>
            <a:spLocks noGrp="1"/>
          </p:cNvSpPr>
          <p:nvPr>
            <p:ph type="sldNum" sz="quarter" idx="12"/>
          </p:nvPr>
        </p:nvSpPr>
        <p:spPr/>
        <p:txBody>
          <a:bodyPr/>
          <a:lstStyle/>
          <a:p>
            <a:fld id="{D9061D89-B14A-487E-9210-A6BBBD725484}" type="slidenum">
              <a:rPr lang="nl-NL" smtClean="0"/>
              <a:pPr/>
              <a:t>171</a:t>
            </a:fld>
            <a:endParaRPr lang="nl-NL"/>
          </a:p>
        </p:txBody>
      </p:sp>
    </p:spTree>
    <p:extLst>
      <p:ext uri="{BB962C8B-B14F-4D97-AF65-F5344CB8AC3E}">
        <p14:creationId xmlns:p14="http://schemas.microsoft.com/office/powerpoint/2010/main" val="178416485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Marché intérieur</a:t>
            </a:r>
            <a:endParaRPr lang="en-GB" dirty="0"/>
          </a:p>
        </p:txBody>
      </p:sp>
      <p:sp>
        <p:nvSpPr>
          <p:cNvPr id="3" name="Content Placeholder 2"/>
          <p:cNvSpPr>
            <a:spLocks noGrp="1"/>
          </p:cNvSpPr>
          <p:nvPr>
            <p:ph idx="1"/>
          </p:nvPr>
        </p:nvSpPr>
        <p:spPr>
          <a:xfrm>
            <a:off x="628650" y="1825624"/>
            <a:ext cx="7886700" cy="5032375"/>
          </a:xfrm>
        </p:spPr>
        <p:txBody>
          <a:bodyPr>
            <a:normAutofit fontScale="70000" lnSpcReduction="20000"/>
          </a:bodyPr>
          <a:lstStyle/>
          <a:p>
            <a:r>
              <a:rPr lang="fr-BE" dirty="0"/>
              <a:t>Marché commun/intérieur: projets politiques </a:t>
            </a:r>
            <a:r>
              <a:rPr lang="fr-BE" dirty="0" smtClean="0"/>
              <a:t>(Monnet, Spaak, Delors…) mis </a:t>
            </a:r>
            <a:r>
              <a:rPr lang="fr-BE" dirty="0"/>
              <a:t>sur pied grâce au </a:t>
            </a:r>
            <a:r>
              <a:rPr lang="fr-BE" dirty="0" smtClean="0"/>
              <a:t>droit et acteurs juridiques de l’UE </a:t>
            </a:r>
          </a:p>
          <a:p>
            <a:pPr lvl="1"/>
            <a:r>
              <a:rPr lang="fr-BE" dirty="0" smtClean="0"/>
              <a:t>Droit </a:t>
            </a:r>
            <a:r>
              <a:rPr lang="fr-BE" dirty="0"/>
              <a:t>primaire et droit dérivé</a:t>
            </a:r>
          </a:p>
          <a:p>
            <a:pPr lvl="1"/>
            <a:r>
              <a:rPr lang="fr-BE" dirty="0"/>
              <a:t>Interdictions, autorisations, obligations</a:t>
            </a:r>
            <a:endParaRPr lang="en-GB" dirty="0"/>
          </a:p>
          <a:p>
            <a:r>
              <a:rPr lang="fr-BE" dirty="0" smtClean="0"/>
              <a:t>Quatre libertés de circulation:</a:t>
            </a:r>
          </a:p>
          <a:p>
            <a:pPr lvl="1"/>
            <a:r>
              <a:rPr lang="fr-BE" dirty="0" smtClean="0"/>
              <a:t>Marchandises</a:t>
            </a:r>
          </a:p>
          <a:p>
            <a:pPr lvl="2"/>
            <a:r>
              <a:rPr lang="fr-BE" dirty="0" smtClean="0"/>
              <a:t>Qu’est une marchandise? Quelles marchandises bénéficient de la libre circulation?</a:t>
            </a:r>
          </a:p>
          <a:p>
            <a:pPr lvl="3"/>
            <a:r>
              <a:rPr lang="fr-BE" dirty="0" smtClean="0"/>
              <a:t>Tout produit appréciable en argent, susceptible de former l’objet des transactions commerciales licites (Commission/Italie)</a:t>
            </a:r>
          </a:p>
          <a:p>
            <a:pPr lvl="3"/>
            <a:r>
              <a:rPr lang="fr-BE" dirty="0" smtClean="0"/>
              <a:t>Uniquement produits </a:t>
            </a:r>
            <a:r>
              <a:rPr lang="fr-BE" i="1" dirty="0" smtClean="0"/>
              <a:t>en libre pratique </a:t>
            </a:r>
            <a:r>
              <a:rPr lang="fr-BE" dirty="0" smtClean="0"/>
              <a:t>et en mouvement transfrontalier</a:t>
            </a:r>
          </a:p>
          <a:p>
            <a:pPr lvl="3"/>
            <a:r>
              <a:rPr lang="fr-BE" dirty="0" smtClean="0"/>
              <a:t>Marchandises faisant l’objet des règlementations publiques ou privées de la part des EM ou des associations privées dotées de pouvoirs quasi-règlementaires (</a:t>
            </a:r>
            <a:r>
              <a:rPr lang="fr-BE" dirty="0" err="1" smtClean="0"/>
              <a:t>Fra.Bo</a:t>
            </a:r>
            <a:r>
              <a:rPr lang="fr-BE" dirty="0" smtClean="0"/>
              <a:t>)</a:t>
            </a:r>
          </a:p>
          <a:p>
            <a:pPr lvl="2"/>
            <a:r>
              <a:rPr lang="fr-BE" dirty="0" smtClean="0"/>
              <a:t>Comment la libre circulation est-elle garantie juridiquement?</a:t>
            </a:r>
          </a:p>
          <a:p>
            <a:pPr lvl="3"/>
            <a:r>
              <a:rPr lang="fr-BE" dirty="0" smtClean="0"/>
              <a:t>Interdictions des restrictions en droit primaire (accompagnées, le cas échéant des instruments de droit dérivé)</a:t>
            </a:r>
          </a:p>
          <a:p>
            <a:pPr lvl="4"/>
            <a:r>
              <a:rPr lang="fr-BE" dirty="0" smtClean="0">
                <a:solidFill>
                  <a:srgbClr val="FF0000"/>
                </a:solidFill>
              </a:rPr>
              <a:t>Interdictions de certains obstacles fiscaux – art. 30 ou 110 TFUE</a:t>
            </a:r>
          </a:p>
          <a:p>
            <a:pPr lvl="4"/>
            <a:r>
              <a:rPr lang="fr-BE" dirty="0" smtClean="0">
                <a:solidFill>
                  <a:srgbClr val="FF0000"/>
                </a:solidFill>
              </a:rPr>
              <a:t>Interdiction de certains obstacles non-fiscaux – art. 34-35 TFUE</a:t>
            </a:r>
          </a:p>
          <a:p>
            <a:pPr lvl="1"/>
            <a:r>
              <a:rPr lang="fr-BE" dirty="0" smtClean="0"/>
              <a:t>Personnes</a:t>
            </a:r>
          </a:p>
          <a:p>
            <a:pPr lvl="1"/>
            <a:r>
              <a:rPr lang="fr-BE" dirty="0" smtClean="0"/>
              <a:t>Services</a:t>
            </a:r>
          </a:p>
          <a:p>
            <a:pPr lvl="1"/>
            <a:r>
              <a:rPr lang="fr-BE" dirty="0" smtClean="0"/>
              <a:t>Capitaux</a:t>
            </a:r>
          </a:p>
        </p:txBody>
      </p:sp>
    </p:spTree>
    <p:extLst>
      <p:ext uri="{BB962C8B-B14F-4D97-AF65-F5344CB8AC3E}">
        <p14:creationId xmlns:p14="http://schemas.microsoft.com/office/powerpoint/2010/main" val="275287737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récent: C-305/17, FENS (6 décembre 2018)</a:t>
            </a:r>
            <a:endParaRPr lang="en-GB" dirty="0"/>
          </a:p>
        </p:txBody>
      </p:sp>
      <p:sp>
        <p:nvSpPr>
          <p:cNvPr id="3" name="Content Placeholder 2"/>
          <p:cNvSpPr>
            <a:spLocks noGrp="1"/>
          </p:cNvSpPr>
          <p:nvPr>
            <p:ph idx="1"/>
          </p:nvPr>
        </p:nvSpPr>
        <p:spPr/>
        <p:txBody>
          <a:bodyPr>
            <a:normAutofit fontScale="85000" lnSpcReduction="20000"/>
          </a:bodyPr>
          <a:lstStyle/>
          <a:p>
            <a:endParaRPr lang="fr-BE" dirty="0" smtClean="0"/>
          </a:p>
          <a:p>
            <a:r>
              <a:rPr lang="fr-BE" dirty="0" smtClean="0"/>
              <a:t>Pt. 29:</a:t>
            </a:r>
            <a:endParaRPr lang="fr-BE" dirty="0"/>
          </a:p>
          <a:p>
            <a:r>
              <a:rPr lang="fr-FR" dirty="0"/>
              <a:t>Selon une jurisprudence constante de la Cour, constitue une </a:t>
            </a:r>
            <a:r>
              <a:rPr lang="fr-FR" i="1" dirty="0"/>
              <a:t>taxe d’effet équivalent à un droit de douane toute charge pécuniaire, même minime, unilatéralement imposée, quelles que soient son appellation et sa technique, et frappant les marchandises en raison du fait qu’elles franchissent une frontière</a:t>
            </a:r>
            <a:r>
              <a:rPr lang="fr-FR" dirty="0"/>
              <a:t>, lorsqu’elle n’est pas un droit de douane proprement </a:t>
            </a:r>
            <a:r>
              <a:rPr lang="fr-FR" dirty="0" smtClean="0"/>
              <a:t>dit.</a:t>
            </a:r>
          </a:p>
          <a:p>
            <a:r>
              <a:rPr lang="fr-FR" dirty="0" smtClean="0"/>
              <a:t>En </a:t>
            </a:r>
            <a:r>
              <a:rPr lang="fr-FR" dirty="0"/>
              <a:t>revanche, </a:t>
            </a:r>
            <a:r>
              <a:rPr lang="fr-FR" b="1" i="1" dirty="0"/>
              <a:t>une charge pécuniaire </a:t>
            </a:r>
            <a:r>
              <a:rPr lang="fr-FR" dirty="0"/>
              <a:t>résultant </a:t>
            </a:r>
            <a:r>
              <a:rPr lang="fr-FR" u="sng" dirty="0"/>
              <a:t>d’un régime général d’impositions intérieures appréhendant systématiquement selon les mêmes critères objectifs des catégories de produits indépendamment de leur origine </a:t>
            </a:r>
            <a:r>
              <a:rPr lang="fr-FR" dirty="0"/>
              <a:t>ou de leur destination relève de l’article 110 TFUE, qui interdit les impositions intérieures </a:t>
            </a:r>
            <a:r>
              <a:rPr lang="fr-FR" dirty="0" smtClean="0"/>
              <a:t>discriminatoires</a:t>
            </a:r>
            <a:endParaRPr lang="en-GB" dirty="0"/>
          </a:p>
        </p:txBody>
      </p:sp>
    </p:spTree>
    <p:extLst>
      <p:ext uri="{BB962C8B-B14F-4D97-AF65-F5344CB8AC3E}">
        <p14:creationId xmlns:p14="http://schemas.microsoft.com/office/powerpoint/2010/main" val="372302207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a:xfrm>
            <a:off x="628650" y="1825624"/>
            <a:ext cx="7886700" cy="4935784"/>
          </a:xfrm>
        </p:spPr>
        <p:txBody>
          <a:bodyPr/>
          <a:lstStyle/>
          <a:p>
            <a:r>
              <a:rPr lang="fr-BE" dirty="0" smtClean="0"/>
              <a:t>Comment distinguer, dans la pratique, les TEE et les imp. </a:t>
            </a:r>
            <a:r>
              <a:rPr lang="fr-BE" dirty="0" err="1" smtClean="0"/>
              <a:t>int</a:t>
            </a:r>
            <a:r>
              <a:rPr lang="fr-BE" dirty="0" smtClean="0"/>
              <a:t>.?</a:t>
            </a:r>
          </a:p>
          <a:p>
            <a:r>
              <a:rPr lang="fr-BE" dirty="0" smtClean="0"/>
              <a:t>Quand deux produits sont-ils similaires ou comparables dans le contexte de l’application de l’article 110 TFUE?</a:t>
            </a:r>
          </a:p>
          <a:p>
            <a:r>
              <a:rPr lang="fr-BE" dirty="0" smtClean="0"/>
              <a:t>Les imp. </a:t>
            </a:r>
            <a:r>
              <a:rPr lang="fr-BE" dirty="0" err="1" smtClean="0"/>
              <a:t>int</a:t>
            </a:r>
            <a:r>
              <a:rPr lang="fr-BE" dirty="0" smtClean="0"/>
              <a:t>. discriminatoires sont-elles interdites? Qu’en est-il des imp. </a:t>
            </a:r>
            <a:r>
              <a:rPr lang="fr-BE" dirty="0" err="1" smtClean="0"/>
              <a:t>int</a:t>
            </a:r>
            <a:r>
              <a:rPr lang="fr-BE" dirty="0" smtClean="0"/>
              <a:t>. </a:t>
            </a:r>
            <a:r>
              <a:rPr lang="fr-BE" dirty="0"/>
              <a:t>p</a:t>
            </a:r>
            <a:r>
              <a:rPr lang="fr-BE" dirty="0" smtClean="0"/>
              <a:t>rotectionnistes?</a:t>
            </a:r>
          </a:p>
          <a:p>
            <a:r>
              <a:rPr lang="fr-BE" dirty="0" smtClean="0"/>
              <a:t>Que doivent faire les EM pour remédier à des imp. </a:t>
            </a:r>
            <a:r>
              <a:rPr lang="fr-BE" dirty="0" err="1" smtClean="0"/>
              <a:t>int</a:t>
            </a:r>
            <a:r>
              <a:rPr lang="fr-BE" dirty="0" smtClean="0"/>
              <a:t>. discriminatoires ou protectrices?</a:t>
            </a:r>
          </a:p>
          <a:p>
            <a:r>
              <a:rPr lang="fr-BE" dirty="0" smtClean="0"/>
              <a:t>Quels obstacles non-tarifaires sont visés par le droit de l’UE relatif à la LCM?</a:t>
            </a:r>
            <a:endParaRPr lang="en-GB" dirty="0"/>
          </a:p>
        </p:txBody>
      </p:sp>
    </p:spTree>
    <p:extLst>
      <p:ext uri="{BB962C8B-B14F-4D97-AF65-F5344CB8AC3E}">
        <p14:creationId xmlns:p14="http://schemas.microsoft.com/office/powerpoint/2010/main" val="66442704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Importance de catégorisation!!</a:t>
            </a:r>
            <a:endParaRPr lang="nl-NL" dirty="0"/>
          </a:p>
        </p:txBody>
      </p:sp>
      <p:sp>
        <p:nvSpPr>
          <p:cNvPr id="3" name="Content Placeholder 2"/>
          <p:cNvSpPr>
            <a:spLocks noGrp="1"/>
          </p:cNvSpPr>
          <p:nvPr>
            <p:ph idx="1"/>
          </p:nvPr>
        </p:nvSpPr>
        <p:spPr/>
        <p:txBody>
          <a:bodyPr/>
          <a:lstStyle/>
          <a:p>
            <a:endParaRPr lang="nl-NL" dirty="0"/>
          </a:p>
        </p:txBody>
      </p:sp>
      <p:sp>
        <p:nvSpPr>
          <p:cNvPr id="4" name="AutoShape 5"/>
          <p:cNvSpPr>
            <a:spLocks noChangeArrowheads="1"/>
          </p:cNvSpPr>
          <p:nvPr/>
        </p:nvSpPr>
        <p:spPr bwMode="auto">
          <a:xfrm>
            <a:off x="539552"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a:t>
            </a:r>
          </a:p>
        </p:txBody>
      </p:sp>
      <p:sp>
        <p:nvSpPr>
          <p:cNvPr id="5" name="AutoShape 5"/>
          <p:cNvSpPr>
            <a:spLocks noChangeArrowheads="1"/>
          </p:cNvSpPr>
          <p:nvPr/>
        </p:nvSpPr>
        <p:spPr bwMode="auto">
          <a:xfrm>
            <a:off x="3563888"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Imposition </a:t>
            </a:r>
            <a:r>
              <a:rPr lang="en-US" altLang="nl-NL" sz="1800" b="1" dirty="0" err="1">
                <a:solidFill>
                  <a:schemeClr val="tx1"/>
                </a:solidFill>
                <a:ea typeface="MS PGothic" pitchFamily="34" charset="-128"/>
              </a:rPr>
              <a:t>intérieure</a:t>
            </a:r>
            <a:r>
              <a:rPr lang="en-US" altLang="nl-NL" sz="1800" b="1" dirty="0">
                <a:solidFill>
                  <a:schemeClr val="tx1"/>
                </a:solidFill>
                <a:ea typeface="MS PGothic" pitchFamily="34" charset="-128"/>
              </a:rPr>
              <a:t>?</a:t>
            </a:r>
          </a:p>
        </p:txBody>
      </p:sp>
      <p:sp>
        <p:nvSpPr>
          <p:cNvPr id="9" name="Line 24"/>
          <p:cNvSpPr>
            <a:spLocks noChangeShapeType="1"/>
          </p:cNvSpPr>
          <p:nvPr/>
        </p:nvSpPr>
        <p:spPr bwMode="auto">
          <a:xfrm>
            <a:off x="2864450" y="2538715"/>
            <a:ext cx="699437"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5" name="Text Box 11"/>
          <p:cNvSpPr txBox="1">
            <a:spLocks noChangeArrowheads="1"/>
          </p:cNvSpPr>
          <p:nvPr/>
        </p:nvSpPr>
        <p:spPr bwMode="auto">
          <a:xfrm>
            <a:off x="2437960" y="2572251"/>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16" name="Line 24"/>
          <p:cNvSpPr>
            <a:spLocks noChangeShapeType="1"/>
          </p:cNvSpPr>
          <p:nvPr/>
        </p:nvSpPr>
        <p:spPr bwMode="auto">
          <a:xfrm>
            <a:off x="1675078" y="3031648"/>
            <a:ext cx="0" cy="18375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1" name="AutoShape 5"/>
          <p:cNvSpPr>
            <a:spLocks noChangeArrowheads="1"/>
          </p:cNvSpPr>
          <p:nvPr/>
        </p:nvSpPr>
        <p:spPr bwMode="auto">
          <a:xfrm>
            <a:off x="548552" y="4862587"/>
            <a:ext cx="2315898" cy="81492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Interdiction</a:t>
            </a:r>
          </a:p>
        </p:txBody>
      </p:sp>
      <p:sp>
        <p:nvSpPr>
          <p:cNvPr id="24" name="Text Box 11"/>
          <p:cNvSpPr txBox="1">
            <a:spLocks noChangeArrowheads="1"/>
          </p:cNvSpPr>
          <p:nvPr/>
        </p:nvSpPr>
        <p:spPr bwMode="auto">
          <a:xfrm>
            <a:off x="539552" y="3729170"/>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7" name="Slide Number Placeholder 26"/>
          <p:cNvSpPr>
            <a:spLocks noGrp="1"/>
          </p:cNvSpPr>
          <p:nvPr>
            <p:ph type="sldNum" sz="quarter" idx="12"/>
          </p:nvPr>
        </p:nvSpPr>
        <p:spPr/>
        <p:txBody>
          <a:bodyPr/>
          <a:lstStyle/>
          <a:p>
            <a:fld id="{37FC5894-9305-4426-9920-D4DD63E9A83C}" type="slidenum">
              <a:rPr lang="nl-NL" smtClean="0"/>
              <a:pPr/>
              <a:t>175</a:t>
            </a:fld>
            <a:endParaRPr lang="nl-NL"/>
          </a:p>
        </p:txBody>
      </p:sp>
    </p:spTree>
    <p:extLst>
      <p:ext uri="{BB962C8B-B14F-4D97-AF65-F5344CB8AC3E}">
        <p14:creationId xmlns:p14="http://schemas.microsoft.com/office/powerpoint/2010/main" val="21554447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Cas limites TEE (art. 30)-</a:t>
            </a:r>
            <a:r>
              <a:rPr lang="fr-BE" dirty="0" err="1" smtClean="0"/>
              <a:t>Imp</a:t>
            </a:r>
            <a:r>
              <a:rPr lang="fr-BE" dirty="0" smtClean="0"/>
              <a:t> Int. (art. 110)</a:t>
            </a:r>
            <a:endParaRPr lang="en-GB" dirty="0"/>
          </a:p>
        </p:txBody>
      </p:sp>
      <p:sp>
        <p:nvSpPr>
          <p:cNvPr id="3" name="Content Placeholder 2"/>
          <p:cNvSpPr>
            <a:spLocks noGrp="1"/>
          </p:cNvSpPr>
          <p:nvPr>
            <p:ph idx="1"/>
          </p:nvPr>
        </p:nvSpPr>
        <p:spPr>
          <a:xfrm>
            <a:off x="628650" y="1825624"/>
            <a:ext cx="7886700" cy="5032375"/>
          </a:xfrm>
        </p:spPr>
        <p:txBody>
          <a:bodyPr>
            <a:normAutofit fontScale="92500" lnSpcReduction="20000"/>
          </a:bodyPr>
          <a:lstStyle/>
          <a:p>
            <a:r>
              <a:rPr lang="fr-BE" dirty="0" smtClean="0"/>
              <a:t>Absence de production nationale?</a:t>
            </a:r>
          </a:p>
          <a:p>
            <a:endParaRPr lang="fr-BE" dirty="0" smtClean="0"/>
          </a:p>
          <a:p>
            <a:r>
              <a:rPr lang="fr-BE" dirty="0" smtClean="0"/>
              <a:t>Taxation aux moments différents du processus de production/distribution des marchandises</a:t>
            </a:r>
          </a:p>
          <a:p>
            <a:pPr lvl="1"/>
            <a:r>
              <a:rPr lang="fr-BE" dirty="0" smtClean="0"/>
              <a:t>Produits non-stockables?</a:t>
            </a:r>
          </a:p>
          <a:p>
            <a:pPr marL="0" indent="0">
              <a:buNone/>
            </a:pPr>
            <a:endParaRPr lang="fr-BE" dirty="0" smtClean="0"/>
          </a:p>
          <a:p>
            <a:r>
              <a:rPr lang="fr-BE" dirty="0" smtClean="0"/>
              <a:t>Charges parafiscales destinées à un but social ou économique – </a:t>
            </a:r>
            <a:r>
              <a:rPr lang="fr-BE" dirty="0" err="1" smtClean="0"/>
              <a:t>p.e</a:t>
            </a:r>
            <a:r>
              <a:rPr lang="fr-BE" dirty="0" smtClean="0"/>
              <a:t>. campagne de publicité</a:t>
            </a:r>
          </a:p>
          <a:p>
            <a:pPr lvl="1"/>
            <a:r>
              <a:rPr lang="fr-BE" dirty="0"/>
              <a:t>L</a:t>
            </a:r>
            <a:r>
              <a:rPr lang="fr-BE" dirty="0" smtClean="0"/>
              <a:t>es entreprises des autres EM bénéficient-elles des recettes de la charge?</a:t>
            </a:r>
          </a:p>
          <a:p>
            <a:pPr lvl="2"/>
            <a:r>
              <a:rPr lang="fr-BE" dirty="0" smtClean="0"/>
              <a:t>Non: l’ensemble des recettes revient aux (producteurs des) marchandises produites en EM – TEE (art. 30 TFUE)</a:t>
            </a:r>
          </a:p>
          <a:p>
            <a:pPr lvl="2"/>
            <a:r>
              <a:rPr lang="fr-BE" dirty="0" smtClean="0"/>
              <a:t>En partie: une partie des recettes attribuées au budget général et une partie aux marchandises produites en EM – </a:t>
            </a:r>
            <a:r>
              <a:rPr lang="fr-BE" dirty="0" err="1" smtClean="0"/>
              <a:t>Imp</a:t>
            </a:r>
            <a:r>
              <a:rPr lang="fr-BE" dirty="0" smtClean="0"/>
              <a:t> Int. - art. </a:t>
            </a:r>
            <a:r>
              <a:rPr lang="fr-BE" smtClean="0"/>
              <a:t>110 TFUE</a:t>
            </a:r>
            <a:endParaRPr lang="fr-BE" dirty="0" smtClean="0"/>
          </a:p>
          <a:p>
            <a:pPr lvl="2"/>
            <a:r>
              <a:rPr lang="fr-BE" dirty="0" smtClean="0"/>
              <a:t>Uniquement au profit des produits importés – pas de TEE, art. 110 TFUE</a:t>
            </a:r>
            <a:endParaRPr lang="en-GB" dirty="0"/>
          </a:p>
        </p:txBody>
      </p:sp>
    </p:spTree>
    <p:extLst>
      <p:ext uri="{BB962C8B-B14F-4D97-AF65-F5344CB8AC3E}">
        <p14:creationId xmlns:p14="http://schemas.microsoft.com/office/powerpoint/2010/main" val="282420486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Article 110 TFUE</a:t>
            </a:r>
          </a:p>
        </p:txBody>
      </p:sp>
      <p:sp>
        <p:nvSpPr>
          <p:cNvPr id="3" name="Content Placeholder 2"/>
          <p:cNvSpPr>
            <a:spLocks noGrp="1"/>
          </p:cNvSpPr>
          <p:nvPr>
            <p:ph idx="1"/>
          </p:nvPr>
        </p:nvSpPr>
        <p:spPr/>
        <p:txBody>
          <a:bodyPr>
            <a:normAutofit/>
          </a:bodyPr>
          <a:lstStyle/>
          <a:p>
            <a:pPr algn="just"/>
            <a:r>
              <a:rPr lang="fr-FR" dirty="0"/>
              <a:t>Aucun État membre ne frappe directement ou indirectement les produits des autres États membres </a:t>
            </a:r>
            <a:r>
              <a:rPr lang="fr-FR" dirty="0">
                <a:solidFill>
                  <a:srgbClr val="FF0000"/>
                </a:solidFill>
              </a:rPr>
              <a:t>d'impositions intérieures</a:t>
            </a:r>
            <a:r>
              <a:rPr lang="fr-FR" dirty="0"/>
              <a:t>, de quelque nature qu'elles soient, </a:t>
            </a:r>
            <a:r>
              <a:rPr lang="fr-FR" dirty="0">
                <a:solidFill>
                  <a:srgbClr val="FF0000"/>
                </a:solidFill>
              </a:rPr>
              <a:t>supérieures</a:t>
            </a:r>
            <a:r>
              <a:rPr lang="fr-FR" dirty="0"/>
              <a:t> à celles qui frappent directement ou indirectement les </a:t>
            </a:r>
            <a:r>
              <a:rPr lang="fr-FR" dirty="0">
                <a:solidFill>
                  <a:srgbClr val="FF0000"/>
                </a:solidFill>
              </a:rPr>
              <a:t>produits nationaux similaires</a:t>
            </a:r>
            <a:r>
              <a:rPr lang="fr-FR" dirty="0"/>
              <a:t>.</a:t>
            </a:r>
          </a:p>
          <a:p>
            <a:pPr algn="just"/>
            <a:r>
              <a:rPr lang="fr-FR" dirty="0"/>
              <a:t>En outre, aucun État membre ne frappe les produits des autres États membres d'impositions intérieures </a:t>
            </a:r>
            <a:r>
              <a:rPr lang="fr-FR" dirty="0">
                <a:solidFill>
                  <a:srgbClr val="FF0000"/>
                </a:solidFill>
              </a:rPr>
              <a:t>de nature à protéger indirectement d'autres productions</a:t>
            </a:r>
            <a:r>
              <a:rPr lang="fr-FR" dirty="0"/>
              <a:t>.</a:t>
            </a:r>
          </a:p>
          <a:p>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177</a:t>
            </a:fld>
            <a:endParaRPr lang="nl-NL"/>
          </a:p>
        </p:txBody>
      </p:sp>
    </p:spTree>
    <p:extLst>
      <p:ext uri="{BB962C8B-B14F-4D97-AF65-F5344CB8AC3E}">
        <p14:creationId xmlns:p14="http://schemas.microsoft.com/office/powerpoint/2010/main" val="102440690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r>
              <a:rPr lang="nl-NL" dirty="0" err="1"/>
              <a:t>Discrimination</a:t>
            </a:r>
            <a:r>
              <a:rPr lang="nl-NL" dirty="0"/>
              <a:t> </a:t>
            </a:r>
            <a:r>
              <a:rPr lang="nl-NL" dirty="0" err="1"/>
              <a:t>interdite</a:t>
            </a:r>
            <a:endParaRPr lang="nl-NL" dirty="0"/>
          </a:p>
          <a:p>
            <a:pPr lvl="1"/>
            <a:endParaRPr lang="nl-NL" dirty="0"/>
          </a:p>
          <a:p>
            <a:pPr lvl="1"/>
            <a:r>
              <a:rPr lang="nl-NL" dirty="0" err="1"/>
              <a:t>produits</a:t>
            </a:r>
            <a:r>
              <a:rPr lang="nl-NL" dirty="0"/>
              <a:t> </a:t>
            </a:r>
            <a:r>
              <a:rPr lang="nl-NL" dirty="0" err="1"/>
              <a:t>similaires</a:t>
            </a:r>
            <a:endParaRPr lang="nl-NL" dirty="0"/>
          </a:p>
          <a:p>
            <a:pPr lvl="1"/>
            <a:endParaRPr lang="nl-NL" dirty="0"/>
          </a:p>
          <a:p>
            <a:pPr marL="457200" lvl="1" indent="0">
              <a:buNone/>
            </a:pPr>
            <a:endParaRPr lang="nl-NL" dirty="0"/>
          </a:p>
          <a:p>
            <a:pPr lvl="1"/>
            <a:r>
              <a:rPr lang="nl-NL" dirty="0" err="1"/>
              <a:t>impôts</a:t>
            </a:r>
            <a:r>
              <a:rPr lang="nl-NL" dirty="0"/>
              <a:t> supérieurs </a:t>
            </a:r>
            <a:r>
              <a:rPr lang="nl-NL" dirty="0" err="1"/>
              <a:t>aux</a:t>
            </a:r>
            <a:r>
              <a:rPr lang="nl-NL" dirty="0"/>
              <a:t> </a:t>
            </a:r>
            <a:r>
              <a:rPr lang="nl-NL" dirty="0" err="1"/>
              <a:t>impôts</a:t>
            </a:r>
            <a:r>
              <a:rPr lang="nl-NL" dirty="0"/>
              <a:t> des </a:t>
            </a:r>
            <a:r>
              <a:rPr lang="nl-NL" dirty="0" err="1"/>
              <a:t>produits</a:t>
            </a:r>
            <a:r>
              <a:rPr lang="nl-NL" dirty="0"/>
              <a:t> </a:t>
            </a:r>
            <a:r>
              <a:rPr lang="nl-NL" dirty="0" err="1"/>
              <a:t>nationaux</a:t>
            </a:r>
            <a:endParaRPr lang="nl-NL" dirty="0"/>
          </a:p>
        </p:txBody>
      </p:sp>
      <p:sp>
        <p:nvSpPr>
          <p:cNvPr id="5" name="Slide Number Placeholder 4"/>
          <p:cNvSpPr>
            <a:spLocks noGrp="1"/>
          </p:cNvSpPr>
          <p:nvPr>
            <p:ph type="sldNum" sz="quarter" idx="12"/>
          </p:nvPr>
        </p:nvSpPr>
        <p:spPr/>
        <p:txBody>
          <a:bodyPr/>
          <a:lstStyle/>
          <a:p>
            <a:fld id="{37FC5894-9305-4426-9920-D4DD63E9A83C}" type="slidenum">
              <a:rPr lang="nl-NL" smtClean="0"/>
              <a:pPr/>
              <a:t>178</a:t>
            </a:fld>
            <a:endParaRPr lang="nl-NL"/>
          </a:p>
        </p:txBody>
      </p:sp>
    </p:spTree>
    <p:extLst>
      <p:ext uri="{BB962C8B-B14F-4D97-AF65-F5344CB8AC3E}">
        <p14:creationId xmlns:p14="http://schemas.microsoft.com/office/powerpoint/2010/main" val="25037783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a:xfrm>
            <a:off x="457200" y="1600200"/>
            <a:ext cx="8229600" cy="5069160"/>
          </a:xfrm>
        </p:spPr>
        <p:txBody>
          <a:bodyPr vert="horz" lIns="91440" tIns="45720" rIns="91440" bIns="45720" rtlCol="0" anchor="t">
            <a:normAutofit/>
          </a:bodyPr>
          <a:lstStyle/>
          <a:p>
            <a:r>
              <a:rPr lang="fr-FR" dirty="0"/>
              <a:t>D</a:t>
            </a:r>
            <a:r>
              <a:rPr lang="fr-FR" dirty="0" smtClean="0"/>
              <a:t>es </a:t>
            </a:r>
            <a:r>
              <a:rPr lang="fr-FR" dirty="0"/>
              <a:t>produits originaires d’autres EM</a:t>
            </a:r>
          </a:p>
          <a:p>
            <a:endParaRPr lang="fr-FR" dirty="0" smtClean="0"/>
          </a:p>
          <a:p>
            <a:r>
              <a:rPr lang="fr-FR" dirty="0"/>
              <a:t>F</a:t>
            </a:r>
            <a:r>
              <a:rPr lang="fr-FR" dirty="0" smtClean="0"/>
              <a:t>rappés par des impositions </a:t>
            </a:r>
            <a:r>
              <a:rPr lang="fr-FR" dirty="0"/>
              <a:t>intérieures, de quelque nature qu'elles soient</a:t>
            </a:r>
          </a:p>
          <a:p>
            <a:endParaRPr lang="fr-FR" dirty="0" smtClean="0"/>
          </a:p>
          <a:p>
            <a:r>
              <a:rPr lang="fr-FR" dirty="0"/>
              <a:t>S</a:t>
            </a:r>
            <a:r>
              <a:rPr lang="fr-FR" dirty="0" smtClean="0"/>
              <a:t>upérieures </a:t>
            </a:r>
            <a:r>
              <a:rPr lang="fr-FR" dirty="0"/>
              <a:t>aux produits nationaux </a:t>
            </a:r>
            <a:r>
              <a:rPr lang="fr-FR" dirty="0" smtClean="0"/>
              <a:t>similaires</a:t>
            </a:r>
            <a:endParaRPr lang="fr-FR"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179</a:t>
            </a:fld>
            <a:endParaRPr lang="nl-NL"/>
          </a:p>
        </p:txBody>
      </p:sp>
    </p:spTree>
    <p:extLst>
      <p:ext uri="{BB962C8B-B14F-4D97-AF65-F5344CB8AC3E}">
        <p14:creationId xmlns:p14="http://schemas.microsoft.com/office/powerpoint/2010/main" val="2523739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normAutofit/>
          </a:bodyPr>
          <a:lstStyle/>
          <a:p>
            <a:r>
              <a:rPr lang="en-US" b="1" dirty="0" smtClean="0"/>
              <a:t>Plan de </a:t>
            </a:r>
            <a:r>
              <a:rPr lang="en-US" b="1" dirty="0" err="1" smtClean="0"/>
              <a:t>cours</a:t>
            </a:r>
            <a:r>
              <a:rPr lang="en-US" b="1" dirty="0" smtClean="0"/>
              <a:t>:</a:t>
            </a:r>
          </a:p>
          <a:p>
            <a:pPr lvl="1"/>
            <a:r>
              <a:rPr lang="en-US" b="1" dirty="0" err="1" smtClean="0"/>
              <a:t>Infos</a:t>
            </a:r>
            <a:r>
              <a:rPr lang="en-US" b="1" dirty="0" smtClean="0"/>
              <a:t> </a:t>
            </a:r>
            <a:r>
              <a:rPr lang="en-US" b="1" dirty="0" err="1" smtClean="0"/>
              <a:t>pratiques</a:t>
            </a:r>
            <a:endParaRPr lang="en-GB" b="1" dirty="0"/>
          </a:p>
          <a:p>
            <a:pPr lvl="1"/>
            <a:r>
              <a:rPr lang="en-US" b="1" dirty="0" smtClean="0"/>
              <a:t>Introduction</a:t>
            </a:r>
            <a:endParaRPr lang="en-GB" b="1" dirty="0"/>
          </a:p>
          <a:p>
            <a:pPr lvl="1"/>
            <a:r>
              <a:rPr lang="fr-BE" dirty="0" smtClean="0">
                <a:solidFill>
                  <a:srgbClr val="FF0000"/>
                </a:solidFill>
              </a:rPr>
              <a:t>Section 1. Droit matériel de l’Union européenne</a:t>
            </a:r>
          </a:p>
          <a:p>
            <a:pPr lvl="2"/>
            <a:r>
              <a:rPr lang="fr-BE" dirty="0" smtClean="0"/>
              <a:t>§1. Droit de l’Union européenne</a:t>
            </a:r>
            <a:endParaRPr lang="en-GB" dirty="0"/>
          </a:p>
          <a:p>
            <a:pPr lvl="2"/>
            <a:r>
              <a:rPr lang="fr-BE" dirty="0" smtClean="0"/>
              <a:t>§2. Règles comportementales</a:t>
            </a:r>
          </a:p>
          <a:p>
            <a:pPr lvl="2"/>
            <a:r>
              <a:rPr lang="fr-BE" dirty="0" smtClean="0"/>
              <a:t>§3. Droit matériel</a:t>
            </a:r>
            <a:endParaRPr lang="en-GB" dirty="0"/>
          </a:p>
          <a:p>
            <a:pPr lvl="1"/>
            <a:r>
              <a:rPr lang="fr-BE" dirty="0" smtClean="0"/>
              <a:t>Section 2: Droit du marché intérieur</a:t>
            </a:r>
            <a:endParaRPr lang="en-GB" dirty="0"/>
          </a:p>
          <a:p>
            <a:pPr lvl="1"/>
            <a:r>
              <a:rPr lang="fr-FR" dirty="0" smtClean="0"/>
              <a:t>Section 3: Structure du cours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18</a:t>
            </a:fld>
            <a:endParaRPr lang="nl-NL"/>
          </a:p>
        </p:txBody>
      </p:sp>
    </p:spTree>
    <p:extLst>
      <p:ext uri="{BB962C8B-B14F-4D97-AF65-F5344CB8AC3E}">
        <p14:creationId xmlns:p14="http://schemas.microsoft.com/office/powerpoint/2010/main" val="200399815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a:t>Des </a:t>
            </a:r>
            <a:r>
              <a:rPr lang="nl-NL" dirty="0" err="1"/>
              <a:t>produits</a:t>
            </a:r>
            <a:r>
              <a:rPr lang="nl-NL" dirty="0"/>
              <a:t> </a:t>
            </a:r>
            <a:r>
              <a:rPr lang="nl-NL" dirty="0" err="1"/>
              <a:t>sont</a:t>
            </a:r>
            <a:r>
              <a:rPr lang="nl-NL" dirty="0"/>
              <a:t> </a:t>
            </a:r>
            <a:r>
              <a:rPr lang="nl-NL" dirty="0" err="1"/>
              <a:t>similaires</a:t>
            </a:r>
            <a:endParaRPr lang="nl-NL" dirty="0"/>
          </a:p>
          <a:p>
            <a:pPr lvl="1"/>
            <a:endParaRPr lang="fr-FR" i="1" dirty="0"/>
          </a:p>
          <a:p>
            <a:pPr lvl="1"/>
            <a:r>
              <a:rPr lang="fr-FR" dirty="0"/>
              <a:t>si, au regard des consommateurs, ils possèdent des propriétés analogues ou répondent aux mêmes besoins (CJUE, 168/78, Commission/France)</a:t>
            </a:r>
          </a:p>
          <a:p>
            <a:pPr lvl="2"/>
            <a:r>
              <a:rPr lang="fr-FR" dirty="0"/>
              <a:t>critère d’analogie dans l’usage</a:t>
            </a:r>
          </a:p>
          <a:p>
            <a:pPr lvl="2"/>
            <a:r>
              <a:rPr lang="fr-FR" dirty="0"/>
              <a:t>véhicules d’occasion dans le territoire et importés</a:t>
            </a:r>
          </a:p>
          <a:p>
            <a:pPr lvl="1"/>
            <a:endParaRPr lang="fr-FR" dirty="0"/>
          </a:p>
          <a:p>
            <a:pPr lvl="1"/>
            <a:r>
              <a:rPr lang="fr-FR" dirty="0"/>
              <a:t>si leurs propriétés et les besoins auxquels ils répondent les placent dans une </a:t>
            </a:r>
            <a:r>
              <a:rPr lang="fr-FR" dirty="0">
                <a:solidFill>
                  <a:srgbClr val="FF0000"/>
                </a:solidFill>
              </a:rPr>
              <a:t>relation de concurrence</a:t>
            </a:r>
            <a:r>
              <a:rPr lang="fr-FR" dirty="0"/>
              <a:t> (C-437/12, X)</a:t>
            </a:r>
            <a:endParaRPr lang="nl-NL" dirty="0"/>
          </a:p>
        </p:txBody>
      </p:sp>
      <p:pic>
        <p:nvPicPr>
          <p:cNvPr id="4" name="Picture 3" descr="acheter voiture d'occasi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1435" y="1343788"/>
            <a:ext cx="1737129" cy="1077100"/>
          </a:xfrm>
          <a:prstGeom prst="rect">
            <a:avLst/>
          </a:prstGeom>
          <a:noFill/>
          <a:ln>
            <a:noFill/>
          </a:ln>
        </p:spPr>
      </p:pic>
      <p:sp>
        <p:nvSpPr>
          <p:cNvPr id="5" name="Slide Number Placeholder 4"/>
          <p:cNvSpPr>
            <a:spLocks noGrp="1"/>
          </p:cNvSpPr>
          <p:nvPr>
            <p:ph type="sldNum" sz="quarter" idx="12"/>
          </p:nvPr>
        </p:nvSpPr>
        <p:spPr/>
        <p:txBody>
          <a:bodyPr/>
          <a:lstStyle/>
          <a:p>
            <a:fld id="{37FC5894-9305-4426-9920-D4DD63E9A83C}" type="slidenum">
              <a:rPr lang="nl-NL" smtClean="0"/>
              <a:pPr/>
              <a:t>180</a:t>
            </a:fld>
            <a:endParaRPr lang="nl-NL"/>
          </a:p>
        </p:txBody>
      </p:sp>
    </p:spTree>
    <p:extLst>
      <p:ext uri="{BB962C8B-B14F-4D97-AF65-F5344CB8AC3E}">
        <p14:creationId xmlns:p14="http://schemas.microsoft.com/office/powerpoint/2010/main" val="424822724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r>
              <a:rPr lang="nl-NL" dirty="0" err="1"/>
              <a:t>Similitude</a:t>
            </a:r>
            <a:r>
              <a:rPr lang="nl-NL" dirty="0"/>
              <a:t> des </a:t>
            </a:r>
            <a:r>
              <a:rPr lang="nl-NL" dirty="0" err="1"/>
              <a:t>produits</a:t>
            </a:r>
            <a:r>
              <a:rPr lang="nl-NL" dirty="0"/>
              <a:t>?</a:t>
            </a:r>
          </a:p>
          <a:p>
            <a:pPr lvl="1"/>
            <a:r>
              <a:rPr lang="nl-NL" dirty="0"/>
              <a:t>CJUE, 168/78, </a:t>
            </a:r>
            <a:r>
              <a:rPr lang="nl-NL" i="1" dirty="0" err="1"/>
              <a:t>Commission</a:t>
            </a:r>
            <a:r>
              <a:rPr lang="nl-NL" i="1" dirty="0"/>
              <a:t>/France</a:t>
            </a:r>
            <a:endParaRPr lang="nl-NL" dirty="0"/>
          </a:p>
        </p:txBody>
      </p:sp>
      <p:pic>
        <p:nvPicPr>
          <p:cNvPr id="11266" name="Picture 2"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852936"/>
            <a:ext cx="4896544" cy="18630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ncrypted-tbn2.gstatic.com/images?q=tbn:ANd9GcTCdsSPEPcsN09pfEWsOe0E6GIXkimqdN9MnEpyvPDAfRUz7YMJlA">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4797152"/>
            <a:ext cx="6391964" cy="19495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7FC5894-9305-4426-9920-D4DD63E9A83C}" type="slidenum">
              <a:rPr lang="nl-NL" smtClean="0"/>
              <a:pPr/>
              <a:t>181</a:t>
            </a:fld>
            <a:endParaRPr lang="nl-NL"/>
          </a:p>
        </p:txBody>
      </p:sp>
    </p:spTree>
    <p:extLst>
      <p:ext uri="{BB962C8B-B14F-4D97-AF65-F5344CB8AC3E}">
        <p14:creationId xmlns:p14="http://schemas.microsoft.com/office/powerpoint/2010/main" val="1531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r>
              <a:rPr lang="nl-NL" dirty="0" err="1"/>
              <a:t>Similitude</a:t>
            </a:r>
            <a:r>
              <a:rPr lang="nl-NL" dirty="0"/>
              <a:t> des </a:t>
            </a:r>
            <a:r>
              <a:rPr lang="nl-NL" dirty="0" err="1"/>
              <a:t>produits</a:t>
            </a:r>
            <a:r>
              <a:rPr lang="nl-NL" dirty="0"/>
              <a:t>?</a:t>
            </a:r>
          </a:p>
          <a:p>
            <a:pPr lvl="1"/>
            <a:r>
              <a:rPr lang="nl-NL" dirty="0"/>
              <a:t>CJUE, 184/85, </a:t>
            </a:r>
            <a:r>
              <a:rPr lang="nl-NL" i="1" dirty="0" err="1"/>
              <a:t>Commission</a:t>
            </a:r>
            <a:r>
              <a:rPr lang="nl-NL" i="1" dirty="0"/>
              <a:t>/</a:t>
            </a:r>
            <a:r>
              <a:rPr lang="nl-NL" i="1" dirty="0" err="1"/>
              <a:t>Italie</a:t>
            </a:r>
            <a:endParaRPr lang="nl-NL" dirty="0"/>
          </a:p>
        </p:txBody>
      </p:sp>
      <p:pic>
        <p:nvPicPr>
          <p:cNvPr id="4" name="Picture 3" descr="http://cdn1.medicalnewstoday.com/content/images/articles/271157-banana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05" y="2996952"/>
            <a:ext cx="3751847" cy="2376264"/>
          </a:xfrm>
          <a:prstGeom prst="rect">
            <a:avLst/>
          </a:prstGeom>
          <a:noFill/>
          <a:ln>
            <a:noFill/>
          </a:ln>
        </p:spPr>
      </p:pic>
      <p:pic>
        <p:nvPicPr>
          <p:cNvPr id="6146" name="Picture 2" descr="https://encrypted-tbn3.gstatic.com/images?q=tbn:ANd9GcTm_FG6VDLzbLkW9u3nfqchN6A7-MHcKQleIpcbXSyo2p2u0qU">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3028675"/>
            <a:ext cx="2775223" cy="250727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7FC5894-9305-4426-9920-D4DD63E9A83C}" type="slidenum">
              <a:rPr lang="nl-NL" smtClean="0"/>
              <a:pPr/>
              <a:t>182</a:t>
            </a:fld>
            <a:endParaRPr lang="nl-NL"/>
          </a:p>
        </p:txBody>
      </p:sp>
    </p:spTree>
    <p:extLst>
      <p:ext uri="{BB962C8B-B14F-4D97-AF65-F5344CB8AC3E}">
        <p14:creationId xmlns:p14="http://schemas.microsoft.com/office/powerpoint/2010/main" val="26517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r>
              <a:rPr lang="nl-NL" dirty="0" err="1"/>
              <a:t>Similitude</a:t>
            </a:r>
            <a:r>
              <a:rPr lang="nl-NL" dirty="0"/>
              <a:t> des </a:t>
            </a:r>
            <a:r>
              <a:rPr lang="nl-NL" dirty="0" err="1"/>
              <a:t>produits</a:t>
            </a:r>
            <a:r>
              <a:rPr lang="nl-NL" dirty="0"/>
              <a:t>?</a:t>
            </a:r>
          </a:p>
          <a:p>
            <a:pPr lvl="1"/>
            <a:r>
              <a:rPr lang="nl-NL" dirty="0"/>
              <a:t>CJUE, C-302/00, </a:t>
            </a:r>
            <a:r>
              <a:rPr lang="nl-NL" i="1" dirty="0" err="1"/>
              <a:t>Commission</a:t>
            </a:r>
            <a:r>
              <a:rPr lang="nl-NL" i="1" dirty="0"/>
              <a:t>/France</a:t>
            </a:r>
            <a:endParaRPr lang="nl-NL" dirty="0"/>
          </a:p>
        </p:txBody>
      </p:sp>
      <p:pic>
        <p:nvPicPr>
          <p:cNvPr id="12290" name="Picture 2" descr="http://powerpictures.crystalgraphics.com/photo/cigarette_cigarettes_dark_cigarettes_tobacco_cigarettes_n551v134x6_th.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068960"/>
            <a:ext cx="3096344" cy="2319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encrypted-tbn1.gstatic.com/images?q=tbn:ANd9GcTUO0f3mKBSqxAHhJ--rsEkYsq5wGBoSoknuInljPUZtXls_ywS3Q">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4" y="2934037"/>
            <a:ext cx="4104134" cy="2589287"/>
          </a:xfrm>
          <a:prstGeom prst="rect">
            <a:avLst/>
          </a:prstGeom>
          <a:noFill/>
          <a:ln>
            <a:noFill/>
          </a:ln>
        </p:spPr>
      </p:pic>
      <p:sp>
        <p:nvSpPr>
          <p:cNvPr id="4" name="Slide Number Placeholder 3"/>
          <p:cNvSpPr>
            <a:spLocks noGrp="1"/>
          </p:cNvSpPr>
          <p:nvPr>
            <p:ph type="sldNum" sz="quarter" idx="12"/>
          </p:nvPr>
        </p:nvSpPr>
        <p:spPr/>
        <p:txBody>
          <a:bodyPr/>
          <a:lstStyle/>
          <a:p>
            <a:fld id="{37FC5894-9305-4426-9920-D4DD63E9A83C}" type="slidenum">
              <a:rPr lang="nl-NL" smtClean="0"/>
              <a:pPr/>
              <a:t>183</a:t>
            </a:fld>
            <a:endParaRPr lang="nl-NL"/>
          </a:p>
        </p:txBody>
      </p:sp>
    </p:spTree>
    <p:extLst>
      <p:ext uri="{BB962C8B-B14F-4D97-AF65-F5344CB8AC3E}">
        <p14:creationId xmlns:p14="http://schemas.microsoft.com/office/powerpoint/2010/main" val="23425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Supériorité</a:t>
            </a:r>
            <a:r>
              <a:rPr lang="nl-NL" dirty="0"/>
              <a:t> de la taxe</a:t>
            </a:r>
          </a:p>
          <a:p>
            <a:pPr lvl="1"/>
            <a:r>
              <a:rPr lang="nl-NL" dirty="0"/>
              <a:t>critère de la </a:t>
            </a:r>
            <a:r>
              <a:rPr lang="nl-NL" dirty="0">
                <a:solidFill>
                  <a:srgbClr val="FF0000"/>
                </a:solidFill>
              </a:rPr>
              <a:t>neutralité de la taxe </a:t>
            </a:r>
            <a:r>
              <a:rPr lang="fr-FR" dirty="0">
                <a:solidFill>
                  <a:srgbClr val="FF0000"/>
                </a:solidFill>
              </a:rPr>
              <a:t>au regard de la concurrence </a:t>
            </a:r>
            <a:r>
              <a:rPr lang="fr-FR" dirty="0"/>
              <a:t>entre les produits importés et les produits nationaux similaires (CJUE, C-402/09, </a:t>
            </a:r>
            <a:r>
              <a:rPr lang="fr-FR" i="1" dirty="0"/>
              <a:t>Tatu</a:t>
            </a:r>
            <a:r>
              <a:rPr lang="fr-FR" dirty="0"/>
              <a:t>)</a:t>
            </a:r>
          </a:p>
          <a:p>
            <a:pPr lvl="2"/>
            <a:r>
              <a:rPr lang="fr-FR" dirty="0"/>
              <a:t>objet discriminatoire</a:t>
            </a:r>
          </a:p>
          <a:p>
            <a:pPr lvl="2"/>
            <a:r>
              <a:rPr lang="fr-FR" dirty="0"/>
              <a:t>effet discriminatoire</a:t>
            </a:r>
            <a:endParaRPr lang="nl-NL" dirty="0"/>
          </a:p>
          <a:p>
            <a:pPr lvl="1"/>
            <a:endParaRPr lang="fr-FR" i="1" dirty="0"/>
          </a:p>
          <a:p>
            <a:pPr lvl="1"/>
            <a:r>
              <a:rPr lang="fr-FR" i="1" dirty="0"/>
              <a:t>« Le seul fait que la taxe soit perçue sur des produits importés, sans déduction d’une taxe nationale analogue, qui a grevé les mêmes produits dans l’État membre d’exportation, ne constitue pas une raison d’incompatibilité de cette taxe avec l’article 110 du traité » (C-72/92)</a:t>
            </a:r>
            <a:endParaRPr lang="nl-NL" i="1" dirty="0">
              <a:solidFill>
                <a:srgbClr val="FF0000"/>
              </a:solidFill>
            </a:endParaRPr>
          </a:p>
          <a:p>
            <a:pPr lvl="1"/>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184</a:t>
            </a:fld>
            <a:endParaRPr lang="nl-NL"/>
          </a:p>
        </p:txBody>
      </p:sp>
    </p:spTree>
    <p:extLst>
      <p:ext uri="{BB962C8B-B14F-4D97-AF65-F5344CB8AC3E}">
        <p14:creationId xmlns:p14="http://schemas.microsoft.com/office/powerpoint/2010/main" val="63323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r>
              <a:rPr lang="nl-NL" dirty="0" err="1"/>
              <a:t>Interdiction</a:t>
            </a:r>
            <a:endParaRPr lang="nl-NL" dirty="0"/>
          </a:p>
          <a:p>
            <a:pPr lvl="1"/>
            <a:endParaRPr lang="nl-NL" dirty="0"/>
          </a:p>
          <a:p>
            <a:pPr lvl="1"/>
            <a:r>
              <a:rPr lang="nl-NL" dirty="0" err="1"/>
              <a:t>obligation</a:t>
            </a:r>
            <a:r>
              <a:rPr lang="nl-NL" dirty="0"/>
              <a:t> de </a:t>
            </a:r>
            <a:r>
              <a:rPr lang="nl-NL" dirty="0" err="1"/>
              <a:t>nivellement</a:t>
            </a:r>
            <a:endParaRPr lang="nl-NL" dirty="0"/>
          </a:p>
          <a:p>
            <a:pPr lvl="2"/>
            <a:r>
              <a:rPr lang="nl-NL" dirty="0" err="1"/>
              <a:t>même</a:t>
            </a:r>
            <a:r>
              <a:rPr lang="nl-NL" dirty="0"/>
              <a:t> </a:t>
            </a:r>
            <a:r>
              <a:rPr lang="nl-NL" dirty="0" err="1"/>
              <a:t>assiette</a:t>
            </a:r>
            <a:r>
              <a:rPr lang="nl-NL" dirty="0"/>
              <a:t> </a:t>
            </a:r>
            <a:r>
              <a:rPr lang="nl-NL" dirty="0" err="1"/>
              <a:t>d’imposition</a:t>
            </a:r>
            <a:r>
              <a:rPr lang="nl-NL" dirty="0"/>
              <a:t>, </a:t>
            </a:r>
            <a:r>
              <a:rPr lang="nl-NL" dirty="0" err="1"/>
              <a:t>même</a:t>
            </a:r>
            <a:r>
              <a:rPr lang="nl-NL" dirty="0"/>
              <a:t> </a:t>
            </a:r>
            <a:r>
              <a:rPr lang="nl-NL" dirty="0" err="1"/>
              <a:t>taux</a:t>
            </a:r>
            <a:endParaRPr lang="nl-NL" dirty="0"/>
          </a:p>
          <a:p>
            <a:pPr lvl="2"/>
            <a:r>
              <a:rPr lang="nl-NL" dirty="0" err="1"/>
              <a:t>nivellement</a:t>
            </a:r>
            <a:r>
              <a:rPr lang="nl-NL" dirty="0"/>
              <a:t> par </a:t>
            </a:r>
            <a:r>
              <a:rPr lang="nl-NL" dirty="0" err="1"/>
              <a:t>le</a:t>
            </a:r>
            <a:r>
              <a:rPr lang="nl-NL" dirty="0"/>
              <a:t> bas</a:t>
            </a:r>
          </a:p>
          <a:p>
            <a:pPr lvl="2"/>
            <a:r>
              <a:rPr lang="nl-NL" dirty="0" err="1"/>
              <a:t>nivellement</a:t>
            </a:r>
            <a:r>
              <a:rPr lang="nl-NL" dirty="0"/>
              <a:t> par </a:t>
            </a:r>
            <a:r>
              <a:rPr lang="nl-NL" dirty="0" err="1"/>
              <a:t>le</a:t>
            </a:r>
            <a:r>
              <a:rPr lang="nl-NL" dirty="0"/>
              <a:t> </a:t>
            </a:r>
            <a:r>
              <a:rPr lang="nl-NL" dirty="0" err="1"/>
              <a:t>haut</a:t>
            </a:r>
            <a:endParaRPr lang="nl-NL" dirty="0"/>
          </a:p>
          <a:p>
            <a:pPr marL="457200" lvl="1" indent="0">
              <a:buNone/>
            </a:pPr>
            <a:endParaRPr lang="nl-NL" dirty="0"/>
          </a:p>
        </p:txBody>
      </p:sp>
      <p:sp>
        <p:nvSpPr>
          <p:cNvPr id="5" name="Slide Number Placeholder 4"/>
          <p:cNvSpPr>
            <a:spLocks noGrp="1"/>
          </p:cNvSpPr>
          <p:nvPr>
            <p:ph type="sldNum" sz="quarter" idx="12"/>
          </p:nvPr>
        </p:nvSpPr>
        <p:spPr/>
        <p:txBody>
          <a:bodyPr/>
          <a:lstStyle/>
          <a:p>
            <a:fld id="{37FC5894-9305-4426-9920-D4DD63E9A83C}" type="slidenum">
              <a:rPr lang="nl-NL" smtClean="0"/>
              <a:pPr/>
              <a:t>185</a:t>
            </a:fld>
            <a:endParaRPr lang="nl-NL"/>
          </a:p>
        </p:txBody>
      </p:sp>
    </p:spTree>
    <p:extLst>
      <p:ext uri="{BB962C8B-B14F-4D97-AF65-F5344CB8AC3E}">
        <p14:creationId xmlns:p14="http://schemas.microsoft.com/office/powerpoint/2010/main" val="387790931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a:t>
            </a:r>
            <a:r>
              <a:rPr lang="nl-NL" dirty="0" err="1"/>
              <a:t>discriminatoires</a:t>
            </a:r>
            <a:endParaRPr lang="nl-NL" dirty="0"/>
          </a:p>
        </p:txBody>
      </p:sp>
      <p:sp>
        <p:nvSpPr>
          <p:cNvPr id="3" name="Content Placeholder 2"/>
          <p:cNvSpPr>
            <a:spLocks noGrp="1"/>
          </p:cNvSpPr>
          <p:nvPr>
            <p:ph idx="1"/>
          </p:nvPr>
        </p:nvSpPr>
        <p:spPr/>
        <p:txBody>
          <a:bodyPr/>
          <a:lstStyle/>
          <a:p>
            <a:endParaRPr lang="nl-NL" dirty="0"/>
          </a:p>
        </p:txBody>
      </p:sp>
      <p:sp>
        <p:nvSpPr>
          <p:cNvPr id="4" name="AutoShape 5"/>
          <p:cNvSpPr>
            <a:spLocks noChangeArrowheads="1"/>
          </p:cNvSpPr>
          <p:nvPr/>
        </p:nvSpPr>
        <p:spPr bwMode="auto">
          <a:xfrm>
            <a:off x="539552"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TEE?</a:t>
            </a:r>
          </a:p>
        </p:txBody>
      </p:sp>
      <p:sp>
        <p:nvSpPr>
          <p:cNvPr id="5" name="AutoShape 5"/>
          <p:cNvSpPr>
            <a:spLocks noChangeArrowheads="1"/>
          </p:cNvSpPr>
          <p:nvPr/>
        </p:nvSpPr>
        <p:spPr bwMode="auto">
          <a:xfrm>
            <a:off x="3563888"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Imposition </a:t>
            </a:r>
            <a:r>
              <a:rPr lang="en-US" altLang="nl-NL" sz="1800" b="1" dirty="0" err="1">
                <a:solidFill>
                  <a:schemeClr val="tx1"/>
                </a:solidFill>
                <a:ea typeface="MS PGothic" pitchFamily="34" charset="-128"/>
              </a:rPr>
              <a:t>intérieure</a:t>
            </a:r>
            <a:r>
              <a:rPr lang="en-US" altLang="nl-NL" sz="1800" b="1" dirty="0">
                <a:solidFill>
                  <a:schemeClr val="tx1"/>
                </a:solidFill>
                <a:ea typeface="MS PGothic" pitchFamily="34" charset="-128"/>
              </a:rPr>
              <a:t>?</a:t>
            </a:r>
          </a:p>
        </p:txBody>
      </p:sp>
      <p:sp>
        <p:nvSpPr>
          <p:cNvPr id="6" name="AutoShape 5"/>
          <p:cNvSpPr>
            <a:spLocks noChangeArrowheads="1"/>
          </p:cNvSpPr>
          <p:nvPr/>
        </p:nvSpPr>
        <p:spPr bwMode="auto">
          <a:xfrm>
            <a:off x="3563888" y="3429000"/>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Similitude? </a:t>
            </a:r>
          </a:p>
        </p:txBody>
      </p:sp>
      <p:sp>
        <p:nvSpPr>
          <p:cNvPr id="7" name="AutoShape 5"/>
          <p:cNvSpPr>
            <a:spLocks noChangeArrowheads="1"/>
          </p:cNvSpPr>
          <p:nvPr/>
        </p:nvSpPr>
        <p:spPr bwMode="auto">
          <a:xfrm>
            <a:off x="6516216" y="3429000"/>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err="1">
                <a:solidFill>
                  <a:schemeClr val="tx1"/>
                </a:solidFill>
                <a:ea typeface="MS PGothic" pitchFamily="34" charset="-128"/>
              </a:rPr>
              <a:t>Supériorité</a:t>
            </a:r>
            <a:endParaRPr lang="en-US" altLang="nl-NL" sz="1800" b="1" dirty="0">
              <a:solidFill>
                <a:schemeClr val="tx1"/>
              </a:solidFill>
              <a:ea typeface="MS PGothic" pitchFamily="34" charset="-128"/>
            </a:endParaRPr>
          </a:p>
        </p:txBody>
      </p:sp>
      <p:sp>
        <p:nvSpPr>
          <p:cNvPr id="8" name="AutoShape 5"/>
          <p:cNvSpPr>
            <a:spLocks noChangeArrowheads="1"/>
          </p:cNvSpPr>
          <p:nvPr/>
        </p:nvSpPr>
        <p:spPr bwMode="auto">
          <a:xfrm>
            <a:off x="3585592" y="4869160"/>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 </a:t>
            </a:r>
          </a:p>
        </p:txBody>
      </p:sp>
      <p:sp>
        <p:nvSpPr>
          <p:cNvPr id="9" name="Line 24"/>
          <p:cNvSpPr>
            <a:spLocks noChangeShapeType="1"/>
          </p:cNvSpPr>
          <p:nvPr/>
        </p:nvSpPr>
        <p:spPr bwMode="auto">
          <a:xfrm>
            <a:off x="2864450" y="2538715"/>
            <a:ext cx="699437"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0" name="Line 24"/>
          <p:cNvSpPr>
            <a:spLocks noChangeShapeType="1"/>
          </p:cNvSpPr>
          <p:nvPr/>
        </p:nvSpPr>
        <p:spPr bwMode="auto">
          <a:xfrm>
            <a:off x="4743541" y="3031648"/>
            <a:ext cx="0" cy="39735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1" name="Line 24"/>
          <p:cNvSpPr>
            <a:spLocks noChangeShapeType="1"/>
          </p:cNvSpPr>
          <p:nvPr/>
        </p:nvSpPr>
        <p:spPr bwMode="auto">
          <a:xfrm>
            <a:off x="4721837" y="4328116"/>
            <a:ext cx="21704" cy="5410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2" name="Line 24"/>
          <p:cNvSpPr>
            <a:spLocks noChangeShapeType="1"/>
          </p:cNvSpPr>
          <p:nvPr/>
        </p:nvSpPr>
        <p:spPr bwMode="auto">
          <a:xfrm>
            <a:off x="7674165" y="4328115"/>
            <a:ext cx="0" cy="6252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3" name="Plus 12"/>
          <p:cNvSpPr/>
          <p:nvPr/>
        </p:nvSpPr>
        <p:spPr>
          <a:xfrm>
            <a:off x="6110986" y="3707291"/>
            <a:ext cx="288032" cy="3425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AutoShape 5"/>
          <p:cNvSpPr>
            <a:spLocks noChangeArrowheads="1"/>
          </p:cNvSpPr>
          <p:nvPr/>
        </p:nvSpPr>
        <p:spPr bwMode="auto">
          <a:xfrm>
            <a:off x="6499270" y="4953354"/>
            <a:ext cx="2315898" cy="81492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Interdiction / </a:t>
            </a:r>
            <a:r>
              <a:rPr lang="en-US" altLang="nl-NL" sz="1800" b="1" dirty="0" err="1">
                <a:solidFill>
                  <a:schemeClr val="tx1"/>
                </a:solidFill>
                <a:ea typeface="MS PGothic" pitchFamily="34" charset="-128"/>
              </a:rPr>
              <a:t>nivellement</a:t>
            </a:r>
            <a:endParaRPr lang="en-US" altLang="nl-NL" sz="1800" b="1" dirty="0">
              <a:solidFill>
                <a:schemeClr val="tx1"/>
              </a:solidFill>
              <a:ea typeface="MS PGothic" pitchFamily="34" charset="-128"/>
            </a:endParaRPr>
          </a:p>
        </p:txBody>
      </p:sp>
      <p:sp>
        <p:nvSpPr>
          <p:cNvPr id="15" name="Text Box 11"/>
          <p:cNvSpPr txBox="1">
            <a:spLocks noChangeArrowheads="1"/>
          </p:cNvSpPr>
          <p:nvPr/>
        </p:nvSpPr>
        <p:spPr bwMode="auto">
          <a:xfrm>
            <a:off x="2437960" y="2572251"/>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16" name="Line 24"/>
          <p:cNvSpPr>
            <a:spLocks noChangeShapeType="1"/>
          </p:cNvSpPr>
          <p:nvPr/>
        </p:nvSpPr>
        <p:spPr bwMode="auto">
          <a:xfrm>
            <a:off x="1675078" y="3031648"/>
            <a:ext cx="0" cy="18375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7" name="Text Box 11"/>
          <p:cNvSpPr txBox="1">
            <a:spLocks noChangeArrowheads="1"/>
          </p:cNvSpPr>
          <p:nvPr/>
        </p:nvSpPr>
        <p:spPr bwMode="auto">
          <a:xfrm>
            <a:off x="3563888" y="4355100"/>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18" name="Line 24"/>
          <p:cNvSpPr>
            <a:spLocks noChangeShapeType="1"/>
          </p:cNvSpPr>
          <p:nvPr/>
        </p:nvSpPr>
        <p:spPr bwMode="auto">
          <a:xfrm flipV="1">
            <a:off x="5905284" y="1844823"/>
            <a:ext cx="1420742" cy="72007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9" name="Text Box 11"/>
          <p:cNvSpPr txBox="1">
            <a:spLocks noChangeArrowheads="1"/>
          </p:cNvSpPr>
          <p:nvPr/>
        </p:nvSpPr>
        <p:spPr bwMode="auto">
          <a:xfrm>
            <a:off x="5692038" y="1663094"/>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20" name="AutoShape 5"/>
          <p:cNvSpPr>
            <a:spLocks noChangeArrowheads="1"/>
          </p:cNvSpPr>
          <p:nvPr/>
        </p:nvSpPr>
        <p:spPr bwMode="auto">
          <a:xfrm>
            <a:off x="7326025" y="1157697"/>
            <a:ext cx="1815840" cy="779443"/>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21" name="AutoShape 5"/>
          <p:cNvSpPr>
            <a:spLocks noChangeArrowheads="1"/>
          </p:cNvSpPr>
          <p:nvPr/>
        </p:nvSpPr>
        <p:spPr bwMode="auto">
          <a:xfrm>
            <a:off x="548552" y="4862587"/>
            <a:ext cx="2315898" cy="81492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800" b="1" dirty="0">
                <a:solidFill>
                  <a:schemeClr val="tx1"/>
                </a:solidFill>
                <a:ea typeface="MS PGothic" pitchFamily="34" charset="-128"/>
              </a:rPr>
              <a:t>Interdiction</a:t>
            </a:r>
          </a:p>
        </p:txBody>
      </p:sp>
      <p:sp>
        <p:nvSpPr>
          <p:cNvPr id="22" name="Text Box 11"/>
          <p:cNvSpPr txBox="1">
            <a:spLocks noChangeArrowheads="1"/>
          </p:cNvSpPr>
          <p:nvPr/>
        </p:nvSpPr>
        <p:spPr bwMode="auto">
          <a:xfrm>
            <a:off x="3563887" y="3014461"/>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3" name="Text Box 11"/>
          <p:cNvSpPr txBox="1">
            <a:spLocks noChangeArrowheads="1"/>
          </p:cNvSpPr>
          <p:nvPr/>
        </p:nvSpPr>
        <p:spPr bwMode="auto">
          <a:xfrm>
            <a:off x="6516216" y="4379124"/>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4" name="Text Box 11"/>
          <p:cNvSpPr txBox="1">
            <a:spLocks noChangeArrowheads="1"/>
          </p:cNvSpPr>
          <p:nvPr/>
        </p:nvSpPr>
        <p:spPr bwMode="auto">
          <a:xfrm>
            <a:off x="539552" y="3729170"/>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5" name="Line 24"/>
          <p:cNvSpPr>
            <a:spLocks noChangeShapeType="1"/>
          </p:cNvSpPr>
          <p:nvPr/>
        </p:nvSpPr>
        <p:spPr bwMode="auto">
          <a:xfrm flipH="1">
            <a:off x="4743541" y="4328116"/>
            <a:ext cx="2874336" cy="53447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6" name="Text Box 11"/>
          <p:cNvSpPr txBox="1">
            <a:spLocks noChangeArrowheads="1"/>
          </p:cNvSpPr>
          <p:nvPr/>
        </p:nvSpPr>
        <p:spPr bwMode="auto">
          <a:xfrm>
            <a:off x="5044018" y="4355100"/>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27" name="Slide Number Placeholder 26"/>
          <p:cNvSpPr>
            <a:spLocks noGrp="1"/>
          </p:cNvSpPr>
          <p:nvPr>
            <p:ph type="sldNum" sz="quarter" idx="12"/>
          </p:nvPr>
        </p:nvSpPr>
        <p:spPr/>
        <p:txBody>
          <a:bodyPr/>
          <a:lstStyle/>
          <a:p>
            <a:fld id="{37FC5894-9305-4426-9920-D4DD63E9A83C}" type="slidenum">
              <a:rPr lang="nl-NL" smtClean="0"/>
              <a:pPr/>
              <a:t>186</a:t>
            </a:fld>
            <a:endParaRPr lang="nl-NL"/>
          </a:p>
        </p:txBody>
      </p:sp>
    </p:spTree>
    <p:extLst>
      <p:ext uri="{BB962C8B-B14F-4D97-AF65-F5344CB8AC3E}">
        <p14:creationId xmlns:p14="http://schemas.microsoft.com/office/powerpoint/2010/main" val="44879563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Article 110 TFUE</a:t>
            </a:r>
          </a:p>
        </p:txBody>
      </p:sp>
      <p:sp>
        <p:nvSpPr>
          <p:cNvPr id="3" name="Content Placeholder 2"/>
          <p:cNvSpPr>
            <a:spLocks noGrp="1"/>
          </p:cNvSpPr>
          <p:nvPr>
            <p:ph idx="1"/>
          </p:nvPr>
        </p:nvSpPr>
        <p:spPr/>
        <p:txBody>
          <a:bodyPr>
            <a:normAutofit/>
          </a:bodyPr>
          <a:lstStyle/>
          <a:p>
            <a:pPr algn="just"/>
            <a:r>
              <a:rPr lang="fr-FR" dirty="0"/>
              <a:t>Aucun État membre ne frappe directement ou indirectement les produits des autres États membres d'impositions intérieures, de quelque nature qu'elles soient, supérieures à celles qui frappent directement ou indirectement les produits nationaux similaires.</a:t>
            </a:r>
          </a:p>
          <a:p>
            <a:pPr algn="just"/>
            <a:r>
              <a:rPr lang="fr-FR" dirty="0"/>
              <a:t>En outre, aucun État membre ne frappe les produits des autres États membres d'impositions intérieures </a:t>
            </a:r>
            <a:r>
              <a:rPr lang="fr-FR" dirty="0">
                <a:solidFill>
                  <a:srgbClr val="FF0000"/>
                </a:solidFill>
              </a:rPr>
              <a:t>de nature à protéger indirectement d'autres productions</a:t>
            </a:r>
            <a:r>
              <a:rPr lang="fr-FR" dirty="0"/>
              <a:t>.</a:t>
            </a:r>
          </a:p>
          <a:p>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187</a:t>
            </a:fld>
            <a:endParaRPr lang="nl-NL"/>
          </a:p>
        </p:txBody>
      </p:sp>
    </p:spTree>
    <p:extLst>
      <p:ext uri="{BB962C8B-B14F-4D97-AF65-F5344CB8AC3E}">
        <p14:creationId xmlns:p14="http://schemas.microsoft.com/office/powerpoint/2010/main" val="237656470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protectrices</a:t>
            </a:r>
          </a:p>
        </p:txBody>
      </p:sp>
      <p:sp>
        <p:nvSpPr>
          <p:cNvPr id="3" name="Content Placeholder 2"/>
          <p:cNvSpPr>
            <a:spLocks noGrp="1"/>
          </p:cNvSpPr>
          <p:nvPr>
            <p:ph idx="1"/>
          </p:nvPr>
        </p:nvSpPr>
        <p:spPr/>
        <p:txBody>
          <a:bodyPr/>
          <a:lstStyle/>
          <a:p>
            <a:r>
              <a:rPr lang="nl-NL" dirty="0"/>
              <a:t>Effet protecteur </a:t>
            </a:r>
            <a:r>
              <a:rPr lang="nl-NL" dirty="0" smtClean="0"/>
              <a:t>(CJUE, </a:t>
            </a:r>
            <a:r>
              <a:rPr lang="nl-NL" dirty="0"/>
              <a:t>170/78, </a:t>
            </a:r>
            <a:r>
              <a:rPr lang="nl-NL" i="1" dirty="0"/>
              <a:t>Commission/Royaume Uni</a:t>
            </a:r>
            <a:r>
              <a:rPr lang="nl-NL" dirty="0"/>
              <a:t>)</a:t>
            </a:r>
          </a:p>
          <a:p>
            <a:endParaRPr lang="nl-NL" dirty="0"/>
          </a:p>
          <a:p>
            <a:pPr lvl="1"/>
            <a:r>
              <a:rPr lang="nl-NL" dirty="0" err="1"/>
              <a:t>autres</a:t>
            </a:r>
            <a:r>
              <a:rPr lang="nl-NL" dirty="0"/>
              <a:t> </a:t>
            </a:r>
            <a:r>
              <a:rPr lang="nl-NL" dirty="0" err="1"/>
              <a:t>productions</a:t>
            </a:r>
            <a:r>
              <a:rPr lang="nl-NL" dirty="0"/>
              <a:t> (</a:t>
            </a:r>
            <a:r>
              <a:rPr lang="nl-NL" dirty="0" err="1"/>
              <a:t>comparables</a:t>
            </a:r>
            <a:r>
              <a:rPr lang="nl-NL" dirty="0"/>
              <a:t>)</a:t>
            </a:r>
          </a:p>
          <a:p>
            <a:pPr lvl="2"/>
            <a:r>
              <a:rPr lang="nl-NL" dirty="0" err="1">
                <a:solidFill>
                  <a:srgbClr val="FF0000"/>
                </a:solidFill>
              </a:rPr>
              <a:t>produits</a:t>
            </a:r>
            <a:r>
              <a:rPr lang="nl-NL" dirty="0">
                <a:solidFill>
                  <a:srgbClr val="FF0000"/>
                </a:solidFill>
              </a:rPr>
              <a:t> non </a:t>
            </a:r>
            <a:r>
              <a:rPr lang="nl-NL" dirty="0" err="1">
                <a:solidFill>
                  <a:srgbClr val="FF0000"/>
                </a:solidFill>
              </a:rPr>
              <a:t>similaires</a:t>
            </a:r>
            <a:r>
              <a:rPr lang="nl-NL" dirty="0">
                <a:solidFill>
                  <a:srgbClr val="FF0000"/>
                </a:solidFill>
              </a:rPr>
              <a:t>!!</a:t>
            </a:r>
          </a:p>
          <a:p>
            <a:pPr lvl="1"/>
            <a:endParaRPr lang="nl-NL" dirty="0"/>
          </a:p>
          <a:p>
            <a:pPr lvl="1"/>
            <a:r>
              <a:rPr lang="nl-NL" dirty="0" err="1"/>
              <a:t>protection</a:t>
            </a:r>
            <a:r>
              <a:rPr lang="nl-NL" dirty="0"/>
              <a:t> indirecte des </a:t>
            </a:r>
            <a:r>
              <a:rPr lang="nl-NL" dirty="0" err="1"/>
              <a:t>productions</a:t>
            </a:r>
            <a:r>
              <a:rPr lang="nl-NL" dirty="0"/>
              <a:t> </a:t>
            </a:r>
            <a:r>
              <a:rPr lang="nl-NL" dirty="0" err="1"/>
              <a:t>nationales</a:t>
            </a:r>
            <a:endParaRPr lang="nl-NL" dirty="0"/>
          </a:p>
        </p:txBody>
      </p:sp>
      <p:sp>
        <p:nvSpPr>
          <p:cNvPr id="4" name="Slide Number Placeholder 3"/>
          <p:cNvSpPr>
            <a:spLocks noGrp="1"/>
          </p:cNvSpPr>
          <p:nvPr>
            <p:ph type="sldNum" sz="quarter" idx="12"/>
          </p:nvPr>
        </p:nvSpPr>
        <p:spPr/>
        <p:txBody>
          <a:bodyPr/>
          <a:lstStyle/>
          <a:p>
            <a:fld id="{37FC5894-9305-4426-9920-D4DD63E9A83C}" type="slidenum">
              <a:rPr lang="nl-NL" smtClean="0"/>
              <a:pPr/>
              <a:t>188</a:t>
            </a:fld>
            <a:endParaRPr lang="nl-NL"/>
          </a:p>
        </p:txBody>
      </p:sp>
    </p:spTree>
    <p:extLst>
      <p:ext uri="{BB962C8B-B14F-4D97-AF65-F5344CB8AC3E}">
        <p14:creationId xmlns:p14="http://schemas.microsoft.com/office/powerpoint/2010/main" val="208119693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protectrices</a:t>
            </a:r>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Comparabilité</a:t>
            </a:r>
            <a:endParaRPr lang="nl-NL" dirty="0"/>
          </a:p>
          <a:p>
            <a:pPr lvl="1"/>
            <a:r>
              <a:rPr lang="nl-NL" dirty="0"/>
              <a:t>s</a:t>
            </a:r>
            <a:r>
              <a:rPr lang="fr-FR" i="1" dirty="0"/>
              <a:t>ans répondre au critère de similitude énoncé par l’alinéa 1 du même article, se trouvent </a:t>
            </a:r>
            <a:r>
              <a:rPr lang="fr-FR" i="1" dirty="0">
                <a:solidFill>
                  <a:srgbClr val="FF0000"/>
                </a:solidFill>
              </a:rPr>
              <a:t>néanmoins en concurrence, soit partielle, soit potentielle</a:t>
            </a:r>
            <a:r>
              <a:rPr lang="fr-FR" i="1" dirty="0"/>
              <a:t>, avec certaines productions du pays d’importation</a:t>
            </a:r>
          </a:p>
          <a:p>
            <a:pPr lvl="2"/>
            <a:r>
              <a:rPr lang="nl-NL" dirty="0" err="1"/>
              <a:t>substitution</a:t>
            </a:r>
            <a:r>
              <a:rPr lang="nl-NL" dirty="0"/>
              <a:t> (</a:t>
            </a:r>
            <a:r>
              <a:rPr lang="nl-NL" dirty="0" err="1"/>
              <a:t>potentielle</a:t>
            </a:r>
            <a:r>
              <a:rPr lang="nl-NL" dirty="0"/>
              <a:t>)</a:t>
            </a:r>
          </a:p>
          <a:p>
            <a:pPr lvl="2"/>
            <a:r>
              <a:rPr lang="nl-NL" dirty="0"/>
              <a:t>(</a:t>
            </a:r>
            <a:r>
              <a:rPr lang="nl-NL" dirty="0" err="1"/>
              <a:t>future</a:t>
            </a:r>
            <a:r>
              <a:rPr lang="nl-NL" dirty="0"/>
              <a:t>) </a:t>
            </a:r>
            <a:r>
              <a:rPr lang="nl-NL" dirty="0" err="1"/>
              <a:t>complémentarité</a:t>
            </a:r>
            <a:endParaRPr lang="fr-FR" i="1" dirty="0"/>
          </a:p>
          <a:p>
            <a:pPr lvl="1"/>
            <a:endParaRPr lang="fr-FR" i="1" dirty="0"/>
          </a:p>
          <a:p>
            <a:pPr lvl="1"/>
            <a:r>
              <a:rPr lang="fr-FR" i="1" dirty="0"/>
              <a:t>compte tenu des </a:t>
            </a:r>
            <a:r>
              <a:rPr lang="fr-FR" i="1" dirty="0">
                <a:solidFill>
                  <a:srgbClr val="FF0000"/>
                </a:solidFill>
              </a:rPr>
              <a:t>grandes différences de qualité </a:t>
            </a:r>
            <a:r>
              <a:rPr lang="fr-FR" i="1" dirty="0"/>
              <a:t>et, partant, de prix qui existent entre les vins, la relation de concurrence déterminante entre la bière, boisson populaire et largement consommée, et le vin doit être établie avec </a:t>
            </a:r>
            <a:r>
              <a:rPr lang="fr-FR" i="1" dirty="0">
                <a:solidFill>
                  <a:srgbClr val="FF0000"/>
                </a:solidFill>
              </a:rPr>
              <a:t>les vins les plus accessibles au grand public, qui sont, en général, les plus légers et les moins chers</a:t>
            </a:r>
            <a:endParaRPr lang="nl-NL" dirty="0"/>
          </a:p>
        </p:txBody>
      </p:sp>
      <p:pic>
        <p:nvPicPr>
          <p:cNvPr id="4" name="Picture 3" descr="ManBQue Deschutes Holiday Beer Review">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88640"/>
            <a:ext cx="1579748" cy="1260140"/>
          </a:xfrm>
          <a:prstGeom prst="rect">
            <a:avLst/>
          </a:prstGeom>
          <a:noFill/>
          <a:ln>
            <a:noFill/>
          </a:ln>
        </p:spPr>
      </p:pic>
      <p:pic>
        <p:nvPicPr>
          <p:cNvPr id="5" name="Picture 2" descr="https://cdn4.masterofmalt.com/wine/p-2812/joseph-drouhin/joseph-drouhin-saint-veran-2013-wine.jpg?ss=2.0">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60" y="203239"/>
            <a:ext cx="734482" cy="183620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37FC5894-9305-4426-9920-D4DD63E9A83C}" type="slidenum">
              <a:rPr lang="nl-NL" smtClean="0"/>
              <a:pPr/>
              <a:t>189</a:t>
            </a:fld>
            <a:endParaRPr lang="nl-NL"/>
          </a:p>
        </p:txBody>
      </p:sp>
    </p:spTree>
    <p:extLst>
      <p:ext uri="{BB962C8B-B14F-4D97-AF65-F5344CB8AC3E}">
        <p14:creationId xmlns:p14="http://schemas.microsoft.com/office/powerpoint/2010/main" val="2089611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Droit matériel de l’Union européenne</a:t>
            </a:r>
            <a:endParaRPr lang="en-GB" dirty="0"/>
          </a:p>
        </p:txBody>
      </p:sp>
      <p:sp>
        <p:nvSpPr>
          <p:cNvPr id="3" name="Content Placeholder 2"/>
          <p:cNvSpPr>
            <a:spLocks noGrp="1"/>
          </p:cNvSpPr>
          <p:nvPr>
            <p:ph idx="1"/>
          </p:nvPr>
        </p:nvSpPr>
        <p:spPr/>
        <p:txBody>
          <a:bodyPr/>
          <a:lstStyle/>
          <a:p>
            <a:r>
              <a:rPr lang="fr-BE" dirty="0" smtClean="0"/>
              <a:t>L’ensemble des règles de droit de l’Union européenne autorisant, interdisant ou prescrivant un comportement, en conformité avec les objectifs de l’Union européenne (la </a:t>
            </a:r>
            <a:r>
              <a:rPr lang="fr-BE" i="1" dirty="0" smtClean="0"/>
              <a:t>matière</a:t>
            </a:r>
            <a:r>
              <a:rPr lang="fr-BE" dirty="0" smtClean="0"/>
              <a:t> dont s’occupe l’Union)</a:t>
            </a:r>
          </a:p>
          <a:p>
            <a:pPr lvl="1"/>
            <a:r>
              <a:rPr lang="fr-BE" dirty="0" smtClean="0"/>
              <a:t>§1. Droit de l’Union européenne</a:t>
            </a:r>
          </a:p>
          <a:p>
            <a:pPr lvl="1"/>
            <a:r>
              <a:rPr lang="fr-BE" dirty="0" smtClean="0"/>
              <a:t>§2. Règles comportementales</a:t>
            </a:r>
          </a:p>
          <a:p>
            <a:pPr lvl="1"/>
            <a:r>
              <a:rPr lang="fr-BE" dirty="0" smtClean="0"/>
              <a:t>§3. Droit matériel</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19</a:t>
            </a:fld>
            <a:endParaRPr lang="nl-NL"/>
          </a:p>
        </p:txBody>
      </p:sp>
    </p:spTree>
    <p:extLst>
      <p:ext uri="{BB962C8B-B14F-4D97-AF65-F5344CB8AC3E}">
        <p14:creationId xmlns:p14="http://schemas.microsoft.com/office/powerpoint/2010/main" val="120087192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protectrices</a:t>
            </a:r>
          </a:p>
        </p:txBody>
      </p:sp>
      <p:sp>
        <p:nvSpPr>
          <p:cNvPr id="3" name="Content Placeholder 2"/>
          <p:cNvSpPr>
            <a:spLocks noGrp="1"/>
          </p:cNvSpPr>
          <p:nvPr>
            <p:ph idx="1"/>
          </p:nvPr>
        </p:nvSpPr>
        <p:spPr/>
        <p:txBody>
          <a:bodyPr/>
          <a:lstStyle/>
          <a:p>
            <a:r>
              <a:rPr lang="nl-NL" dirty="0" err="1"/>
              <a:t>Comparabilité</a:t>
            </a:r>
            <a:r>
              <a:rPr lang="nl-NL" dirty="0"/>
              <a:t> des </a:t>
            </a:r>
            <a:r>
              <a:rPr lang="nl-NL" dirty="0" err="1"/>
              <a:t>produits</a:t>
            </a:r>
            <a:endParaRPr lang="nl-NL" dirty="0"/>
          </a:p>
          <a:p>
            <a:pPr lvl="1"/>
            <a:r>
              <a:rPr lang="nl-NL" dirty="0"/>
              <a:t>CJUE, 184/85, </a:t>
            </a:r>
            <a:r>
              <a:rPr lang="nl-NL" i="1" dirty="0" err="1"/>
              <a:t>Commission</a:t>
            </a:r>
            <a:r>
              <a:rPr lang="nl-NL" i="1" dirty="0"/>
              <a:t>/</a:t>
            </a:r>
            <a:r>
              <a:rPr lang="nl-NL" i="1" dirty="0" err="1"/>
              <a:t>Italie</a:t>
            </a:r>
            <a:endParaRPr lang="nl-NL" dirty="0"/>
          </a:p>
        </p:txBody>
      </p:sp>
      <p:pic>
        <p:nvPicPr>
          <p:cNvPr id="4" name="Picture 3" descr="http://cdn1.medicalnewstoday.com/content/images/articles/271157-banana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05" y="2996952"/>
            <a:ext cx="3751847" cy="2376264"/>
          </a:xfrm>
          <a:prstGeom prst="rect">
            <a:avLst/>
          </a:prstGeom>
          <a:noFill/>
          <a:ln>
            <a:noFill/>
          </a:ln>
        </p:spPr>
      </p:pic>
      <p:pic>
        <p:nvPicPr>
          <p:cNvPr id="6146" name="Picture 2" descr="https://encrypted-tbn3.gstatic.com/images?q=tbn:ANd9GcTm_FG6VDLzbLkW9u3nfqchN6A7-MHcKQleIpcbXSyo2p2u0qU">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3028675"/>
            <a:ext cx="2775223" cy="250727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7FC5894-9305-4426-9920-D4DD63E9A83C}" type="slidenum">
              <a:rPr lang="nl-NL" smtClean="0"/>
              <a:pPr/>
              <a:t>190</a:t>
            </a:fld>
            <a:endParaRPr lang="nl-NL"/>
          </a:p>
        </p:txBody>
      </p:sp>
    </p:spTree>
    <p:extLst>
      <p:ext uri="{BB962C8B-B14F-4D97-AF65-F5344CB8AC3E}">
        <p14:creationId xmlns:p14="http://schemas.microsoft.com/office/powerpoint/2010/main" val="29315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protectrices</a:t>
            </a:r>
          </a:p>
        </p:txBody>
      </p:sp>
      <p:sp>
        <p:nvSpPr>
          <p:cNvPr id="3" name="Content Placeholder 2"/>
          <p:cNvSpPr>
            <a:spLocks noGrp="1"/>
          </p:cNvSpPr>
          <p:nvPr>
            <p:ph idx="1"/>
          </p:nvPr>
        </p:nvSpPr>
        <p:spPr/>
        <p:txBody>
          <a:bodyPr>
            <a:normAutofit/>
          </a:bodyPr>
          <a:lstStyle/>
          <a:p>
            <a:r>
              <a:rPr lang="nl-NL" dirty="0" err="1"/>
              <a:t>Protection</a:t>
            </a:r>
            <a:r>
              <a:rPr lang="nl-NL" dirty="0"/>
              <a:t> indirecte des </a:t>
            </a:r>
            <a:r>
              <a:rPr lang="nl-NL" dirty="0" err="1"/>
              <a:t>productions</a:t>
            </a:r>
            <a:r>
              <a:rPr lang="nl-NL" dirty="0"/>
              <a:t> </a:t>
            </a:r>
            <a:r>
              <a:rPr lang="nl-NL" dirty="0" err="1"/>
              <a:t>nationales</a:t>
            </a:r>
            <a:endParaRPr lang="nl-NL" dirty="0"/>
          </a:p>
          <a:p>
            <a:pPr lvl="1"/>
            <a:r>
              <a:rPr lang="nl-NL" dirty="0"/>
              <a:t>analyse </a:t>
            </a:r>
            <a:r>
              <a:rPr lang="nl-NL" i="1" dirty="0" err="1"/>
              <a:t>empirique</a:t>
            </a:r>
            <a:r>
              <a:rPr lang="nl-NL" i="1" dirty="0"/>
              <a:t> </a:t>
            </a:r>
            <a:r>
              <a:rPr lang="nl-NL" dirty="0"/>
              <a:t>et</a:t>
            </a:r>
            <a:r>
              <a:rPr lang="nl-NL" i="1" dirty="0"/>
              <a:t> par </a:t>
            </a:r>
            <a:r>
              <a:rPr lang="nl-NL" i="1" dirty="0" err="1"/>
              <a:t>approximation</a:t>
            </a:r>
            <a:endParaRPr lang="nl-NL" i="1" dirty="0"/>
          </a:p>
          <a:p>
            <a:pPr lvl="2"/>
            <a:r>
              <a:rPr lang="fr-FR" i="1" dirty="0"/>
              <a:t>il convient de faire des comparaisons fiscales en fonction du degré alcoolique des deux boissons ou du prix des deux produits en question</a:t>
            </a:r>
          </a:p>
          <a:p>
            <a:pPr lvl="3"/>
            <a:r>
              <a:rPr lang="fr-FR" i="1" dirty="0"/>
              <a:t>le vin a supporté, au Royaume-Uni, une charge fiscale qui, par rapport au degré alcoolique, dépassait le double de la charge imposée à la bière, c’est-à-dire un excès de taxation d’au moins 100 %</a:t>
            </a:r>
          </a:p>
          <a:p>
            <a:pPr lvl="3"/>
            <a:r>
              <a:rPr lang="fr-FR" i="1" dirty="0"/>
              <a:t>la Cour arrive à la conclusion qu’une </a:t>
            </a:r>
            <a:r>
              <a:rPr lang="fr-FR" i="1" dirty="0" err="1"/>
              <a:t>surtaxation</a:t>
            </a:r>
            <a:r>
              <a:rPr lang="fr-FR" i="1" dirty="0"/>
              <a:t> sensible existe, précisément, pour ceux des vins qui, en raison de leur prix, se trouvent dans la relation de concurrence la plus directe avec la production domestique de bière</a:t>
            </a:r>
            <a:endParaRPr lang="nl-NL" i="1" dirty="0"/>
          </a:p>
        </p:txBody>
      </p:sp>
      <p:pic>
        <p:nvPicPr>
          <p:cNvPr id="4" name="Picture 3" descr="ManBQue Deschutes Holiday Beer Review">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88640"/>
            <a:ext cx="1579748" cy="1260140"/>
          </a:xfrm>
          <a:prstGeom prst="rect">
            <a:avLst/>
          </a:prstGeom>
          <a:noFill/>
          <a:ln>
            <a:noFill/>
          </a:ln>
        </p:spPr>
      </p:pic>
      <p:pic>
        <p:nvPicPr>
          <p:cNvPr id="5" name="Picture 2" descr="https://cdn4.masterofmalt.com/wine/p-2812/joseph-drouhin/joseph-drouhin-saint-veran-2013-wine.jpg?ss=2.0">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416" y="42855"/>
            <a:ext cx="734482" cy="183620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37FC5894-9305-4426-9920-D4DD63E9A83C}" type="slidenum">
              <a:rPr lang="nl-NL" smtClean="0"/>
              <a:pPr/>
              <a:t>191</a:t>
            </a:fld>
            <a:endParaRPr lang="nl-NL"/>
          </a:p>
        </p:txBody>
      </p:sp>
    </p:spTree>
    <p:extLst>
      <p:ext uri="{BB962C8B-B14F-4D97-AF65-F5344CB8AC3E}">
        <p14:creationId xmlns:p14="http://schemas.microsoft.com/office/powerpoint/2010/main" val="292425649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Impositions</a:t>
            </a:r>
            <a:r>
              <a:rPr lang="nl-NL" dirty="0"/>
              <a:t> protectrices</a:t>
            </a:r>
          </a:p>
        </p:txBody>
      </p:sp>
      <p:sp>
        <p:nvSpPr>
          <p:cNvPr id="3" name="Content Placeholder 2"/>
          <p:cNvSpPr>
            <a:spLocks noGrp="1"/>
          </p:cNvSpPr>
          <p:nvPr>
            <p:ph idx="1"/>
          </p:nvPr>
        </p:nvSpPr>
        <p:spPr/>
        <p:txBody>
          <a:bodyPr/>
          <a:lstStyle/>
          <a:p>
            <a:r>
              <a:rPr lang="nl-NL" dirty="0" err="1"/>
              <a:t>Interdiction</a:t>
            </a:r>
            <a:r>
              <a:rPr lang="nl-NL" dirty="0"/>
              <a:t>?</a:t>
            </a:r>
          </a:p>
          <a:p>
            <a:pPr lvl="1"/>
            <a:endParaRPr lang="nl-NL" dirty="0"/>
          </a:p>
          <a:p>
            <a:pPr lvl="1"/>
            <a:r>
              <a:rPr lang="nl-NL" dirty="0" err="1"/>
              <a:t>obligation</a:t>
            </a:r>
            <a:r>
              <a:rPr lang="nl-NL" dirty="0"/>
              <a:t> de </a:t>
            </a:r>
            <a:r>
              <a:rPr lang="nl-NL" dirty="0" err="1"/>
              <a:t>nivellement</a:t>
            </a:r>
            <a:r>
              <a:rPr lang="nl-NL" dirty="0"/>
              <a:t>?</a:t>
            </a:r>
          </a:p>
          <a:p>
            <a:pPr lvl="2"/>
            <a:r>
              <a:rPr lang="nl-NL" dirty="0" err="1"/>
              <a:t>éviter</a:t>
            </a:r>
            <a:r>
              <a:rPr lang="nl-NL" dirty="0"/>
              <a:t> que </a:t>
            </a:r>
            <a:r>
              <a:rPr lang="nl-NL" dirty="0" err="1"/>
              <a:t>l’effet</a:t>
            </a:r>
            <a:r>
              <a:rPr lang="nl-NL" dirty="0"/>
              <a:t> </a:t>
            </a:r>
            <a:r>
              <a:rPr lang="nl-NL" dirty="0" err="1"/>
              <a:t>protecteur</a:t>
            </a:r>
            <a:r>
              <a:rPr lang="nl-NL" dirty="0"/>
              <a:t> </a:t>
            </a:r>
            <a:r>
              <a:rPr lang="nl-NL" dirty="0" err="1"/>
              <a:t>subsiste</a:t>
            </a:r>
            <a:endParaRPr lang="nl-NL" dirty="0"/>
          </a:p>
          <a:p>
            <a:pPr lvl="2"/>
            <a:r>
              <a:rPr lang="nl-NL" dirty="0" err="1"/>
              <a:t>diminution</a:t>
            </a:r>
            <a:r>
              <a:rPr lang="nl-NL" dirty="0"/>
              <a:t> de </a:t>
            </a:r>
            <a:r>
              <a:rPr lang="nl-NL" dirty="0" err="1"/>
              <a:t>l’écart</a:t>
            </a:r>
            <a:r>
              <a:rPr lang="nl-NL" dirty="0"/>
              <a:t> de </a:t>
            </a:r>
            <a:r>
              <a:rPr lang="nl-NL" dirty="0" err="1"/>
              <a:t>taux</a:t>
            </a:r>
            <a:r>
              <a:rPr lang="nl-NL" dirty="0"/>
              <a:t> </a:t>
            </a:r>
            <a:r>
              <a:rPr lang="nl-NL" dirty="0" err="1"/>
              <a:t>d’imposition</a:t>
            </a:r>
            <a:r>
              <a:rPr lang="nl-NL" dirty="0"/>
              <a:t> </a:t>
            </a:r>
            <a:r>
              <a:rPr lang="nl-NL" dirty="0" err="1"/>
              <a:t>entre</a:t>
            </a:r>
            <a:r>
              <a:rPr lang="nl-NL" dirty="0"/>
              <a:t> </a:t>
            </a:r>
            <a:r>
              <a:rPr lang="nl-NL" dirty="0" err="1"/>
              <a:t>produits</a:t>
            </a:r>
            <a:r>
              <a:rPr lang="nl-NL" dirty="0"/>
              <a:t> </a:t>
            </a:r>
            <a:r>
              <a:rPr lang="nl-NL" dirty="0" err="1"/>
              <a:t>comparables</a:t>
            </a:r>
            <a:endParaRPr lang="nl-NL" dirty="0"/>
          </a:p>
          <a:p>
            <a:pPr lvl="1"/>
            <a:endParaRPr lang="nl-NL" dirty="0"/>
          </a:p>
        </p:txBody>
      </p:sp>
      <p:pic>
        <p:nvPicPr>
          <p:cNvPr id="5" name="Picture 2" descr="https://cdn4.masterofmalt.com/wine/p-2812/joseph-drouhin/joseph-drouhin-saint-veran-2013-wine.jpg?ss=2.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203239"/>
            <a:ext cx="734482" cy="1836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anBQue Deschutes Holiday Beer Review">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88640"/>
            <a:ext cx="1579748" cy="1260140"/>
          </a:xfrm>
          <a:prstGeom prst="rect">
            <a:avLst/>
          </a:prstGeom>
          <a:noFill/>
          <a:ln>
            <a:noFill/>
          </a:ln>
        </p:spPr>
      </p:pic>
      <p:sp>
        <p:nvSpPr>
          <p:cNvPr id="7" name="Slide Number Placeholder 6"/>
          <p:cNvSpPr>
            <a:spLocks noGrp="1"/>
          </p:cNvSpPr>
          <p:nvPr>
            <p:ph type="sldNum" sz="quarter" idx="12"/>
          </p:nvPr>
        </p:nvSpPr>
        <p:spPr/>
        <p:txBody>
          <a:bodyPr/>
          <a:lstStyle/>
          <a:p>
            <a:fld id="{37FC5894-9305-4426-9920-D4DD63E9A83C}" type="slidenum">
              <a:rPr lang="nl-NL" smtClean="0"/>
              <a:pPr/>
              <a:t>192</a:t>
            </a:fld>
            <a:endParaRPr lang="nl-NL"/>
          </a:p>
        </p:txBody>
      </p:sp>
    </p:spTree>
    <p:extLst>
      <p:ext uri="{BB962C8B-B14F-4D97-AF65-F5344CB8AC3E}">
        <p14:creationId xmlns:p14="http://schemas.microsoft.com/office/powerpoint/2010/main" val="345179408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Impositions</a:t>
            </a:r>
            <a:r>
              <a:rPr lang="nl-NL" dirty="0"/>
              <a:t> </a:t>
            </a:r>
            <a:r>
              <a:rPr lang="nl-NL" dirty="0" err="1"/>
              <a:t>intérieures</a:t>
            </a:r>
            <a:endParaRPr lang="nl-NL" dirty="0"/>
          </a:p>
        </p:txBody>
      </p:sp>
      <p:sp>
        <p:nvSpPr>
          <p:cNvPr id="3" name="Content Placeholder 2"/>
          <p:cNvSpPr>
            <a:spLocks noGrp="1"/>
          </p:cNvSpPr>
          <p:nvPr>
            <p:ph idx="1"/>
          </p:nvPr>
        </p:nvSpPr>
        <p:spPr/>
        <p:txBody>
          <a:bodyPr/>
          <a:lstStyle/>
          <a:p>
            <a:pPr marL="0" indent="0">
              <a:buNone/>
            </a:pPr>
            <a:endParaRPr lang="nl-NL" dirty="0"/>
          </a:p>
        </p:txBody>
      </p:sp>
      <p:sp>
        <p:nvSpPr>
          <p:cNvPr id="5" name="AutoShape 5"/>
          <p:cNvSpPr>
            <a:spLocks noChangeArrowheads="1"/>
          </p:cNvSpPr>
          <p:nvPr/>
        </p:nvSpPr>
        <p:spPr bwMode="auto">
          <a:xfrm>
            <a:off x="685025" y="2115346"/>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200" b="1" dirty="0">
                <a:solidFill>
                  <a:schemeClr val="tx1"/>
                </a:solidFill>
                <a:ea typeface="MS PGothic" pitchFamily="34" charset="-128"/>
              </a:rPr>
              <a:t>Imposition </a:t>
            </a:r>
            <a:r>
              <a:rPr lang="en-US" altLang="nl-NL" sz="2200" b="1" dirty="0" err="1">
                <a:solidFill>
                  <a:schemeClr val="tx1"/>
                </a:solidFill>
                <a:ea typeface="MS PGothic" pitchFamily="34" charset="-128"/>
              </a:rPr>
              <a:t>intérieure</a:t>
            </a:r>
            <a:r>
              <a:rPr lang="en-US" altLang="nl-NL" sz="2200" b="1" dirty="0">
                <a:solidFill>
                  <a:schemeClr val="tx1"/>
                </a:solidFill>
                <a:ea typeface="MS PGothic" pitchFamily="34" charset="-128"/>
              </a:rPr>
              <a:t>?</a:t>
            </a:r>
          </a:p>
        </p:txBody>
      </p:sp>
      <p:sp>
        <p:nvSpPr>
          <p:cNvPr id="6" name="AutoShape 5"/>
          <p:cNvSpPr>
            <a:spLocks noChangeArrowheads="1"/>
          </p:cNvSpPr>
          <p:nvPr/>
        </p:nvSpPr>
        <p:spPr bwMode="auto">
          <a:xfrm>
            <a:off x="6649372" y="2248414"/>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200" b="1" dirty="0">
                <a:solidFill>
                  <a:schemeClr val="tx1"/>
                </a:solidFill>
                <a:ea typeface="MS PGothic" pitchFamily="34" charset="-128"/>
              </a:rPr>
              <a:t>Similitude? </a:t>
            </a:r>
          </a:p>
        </p:txBody>
      </p:sp>
      <p:sp>
        <p:nvSpPr>
          <p:cNvPr id="7" name="AutoShape 5"/>
          <p:cNvSpPr>
            <a:spLocks noChangeArrowheads="1"/>
          </p:cNvSpPr>
          <p:nvPr/>
        </p:nvSpPr>
        <p:spPr bwMode="auto">
          <a:xfrm>
            <a:off x="6615655" y="3429000"/>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200" b="1" dirty="0" err="1">
                <a:solidFill>
                  <a:schemeClr val="tx1"/>
                </a:solidFill>
                <a:ea typeface="MS PGothic" pitchFamily="34" charset="-128"/>
              </a:rPr>
              <a:t>Supériorité</a:t>
            </a:r>
            <a:endParaRPr lang="en-US" altLang="nl-NL" sz="2200" b="1" dirty="0">
              <a:solidFill>
                <a:schemeClr val="tx1"/>
              </a:solidFill>
              <a:ea typeface="MS PGothic" pitchFamily="34" charset="-128"/>
            </a:endParaRPr>
          </a:p>
        </p:txBody>
      </p:sp>
      <p:sp>
        <p:nvSpPr>
          <p:cNvPr id="8" name="AutoShape 5"/>
          <p:cNvSpPr>
            <a:spLocks noChangeArrowheads="1"/>
          </p:cNvSpPr>
          <p:nvPr/>
        </p:nvSpPr>
        <p:spPr bwMode="auto">
          <a:xfrm>
            <a:off x="2856907" y="4743578"/>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200" b="1" dirty="0">
                <a:solidFill>
                  <a:schemeClr val="tx1"/>
                </a:solidFill>
                <a:ea typeface="MS PGothic" pitchFamily="34" charset="-128"/>
              </a:rPr>
              <a:t>Effet </a:t>
            </a:r>
            <a:r>
              <a:rPr lang="en-US" altLang="nl-NL" sz="2200" b="1" dirty="0" err="1">
                <a:solidFill>
                  <a:schemeClr val="tx1"/>
                </a:solidFill>
                <a:ea typeface="MS PGothic" pitchFamily="34" charset="-128"/>
              </a:rPr>
              <a:t>protecteur</a:t>
            </a:r>
            <a:r>
              <a:rPr lang="en-US" altLang="nl-NL" sz="2200" b="1" dirty="0">
                <a:solidFill>
                  <a:schemeClr val="tx1"/>
                </a:solidFill>
                <a:ea typeface="MS PGothic" pitchFamily="34" charset="-128"/>
              </a:rPr>
              <a:t> </a:t>
            </a:r>
            <a:r>
              <a:rPr lang="en-US" altLang="nl-NL" sz="2200" b="1" dirty="0" err="1">
                <a:solidFill>
                  <a:schemeClr val="tx1"/>
                </a:solidFill>
                <a:ea typeface="MS PGothic" pitchFamily="34" charset="-128"/>
              </a:rPr>
              <a:t>empirique</a:t>
            </a:r>
            <a:r>
              <a:rPr lang="en-US" altLang="nl-NL" sz="2200" b="1" dirty="0">
                <a:solidFill>
                  <a:schemeClr val="tx1"/>
                </a:solidFill>
                <a:ea typeface="MS PGothic" pitchFamily="34" charset="-128"/>
              </a:rPr>
              <a:t> </a:t>
            </a:r>
          </a:p>
        </p:txBody>
      </p:sp>
      <p:sp>
        <p:nvSpPr>
          <p:cNvPr id="10" name="Line 24"/>
          <p:cNvSpPr>
            <a:spLocks noChangeShapeType="1"/>
          </p:cNvSpPr>
          <p:nvPr/>
        </p:nvSpPr>
        <p:spPr bwMode="auto">
          <a:xfrm flipV="1">
            <a:off x="3000923" y="2674452"/>
            <a:ext cx="3665331" cy="1460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1" name="Line 24"/>
          <p:cNvSpPr>
            <a:spLocks noChangeShapeType="1"/>
          </p:cNvSpPr>
          <p:nvPr/>
        </p:nvSpPr>
        <p:spPr bwMode="auto">
          <a:xfrm flipH="1">
            <a:off x="5172804" y="2697971"/>
            <a:ext cx="1442849" cy="116015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2" name="Line 24"/>
          <p:cNvSpPr>
            <a:spLocks noChangeShapeType="1"/>
          </p:cNvSpPr>
          <p:nvPr/>
        </p:nvSpPr>
        <p:spPr bwMode="auto">
          <a:xfrm>
            <a:off x="7674165" y="4328115"/>
            <a:ext cx="0" cy="45027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3" name="Plus 12"/>
          <p:cNvSpPr/>
          <p:nvPr/>
        </p:nvSpPr>
        <p:spPr>
          <a:xfrm>
            <a:off x="7617877" y="3103598"/>
            <a:ext cx="288032" cy="3425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AutoShape 5"/>
          <p:cNvSpPr>
            <a:spLocks noChangeArrowheads="1"/>
          </p:cNvSpPr>
          <p:nvPr/>
        </p:nvSpPr>
        <p:spPr bwMode="auto">
          <a:xfrm>
            <a:off x="6615655" y="4743578"/>
            <a:ext cx="2349614" cy="93393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200" b="1" dirty="0">
                <a:solidFill>
                  <a:schemeClr val="tx1"/>
                </a:solidFill>
                <a:ea typeface="MS PGothic" pitchFamily="34" charset="-128"/>
              </a:rPr>
              <a:t>Interdiction / </a:t>
            </a:r>
            <a:r>
              <a:rPr lang="en-US" altLang="nl-NL" sz="2200" b="1" dirty="0" err="1">
                <a:solidFill>
                  <a:schemeClr val="tx1"/>
                </a:solidFill>
                <a:ea typeface="MS PGothic" pitchFamily="34" charset="-128"/>
              </a:rPr>
              <a:t>nivellement</a:t>
            </a:r>
            <a:endParaRPr lang="en-US" altLang="nl-NL" sz="2200" b="1" dirty="0">
              <a:solidFill>
                <a:schemeClr val="tx1"/>
              </a:solidFill>
              <a:ea typeface="MS PGothic" pitchFamily="34" charset="-128"/>
            </a:endParaRPr>
          </a:p>
        </p:txBody>
      </p:sp>
      <p:sp>
        <p:nvSpPr>
          <p:cNvPr id="17" name="Text Box 11"/>
          <p:cNvSpPr txBox="1">
            <a:spLocks noChangeArrowheads="1"/>
          </p:cNvSpPr>
          <p:nvPr/>
        </p:nvSpPr>
        <p:spPr bwMode="auto">
          <a:xfrm>
            <a:off x="5714633" y="3113793"/>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18" name="Line 24"/>
          <p:cNvSpPr>
            <a:spLocks noChangeShapeType="1"/>
          </p:cNvSpPr>
          <p:nvPr/>
        </p:nvSpPr>
        <p:spPr bwMode="auto">
          <a:xfrm flipV="1">
            <a:off x="3000923" y="1844822"/>
            <a:ext cx="4325103" cy="80801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19" name="Text Box 11"/>
          <p:cNvSpPr txBox="1">
            <a:spLocks noChangeArrowheads="1"/>
          </p:cNvSpPr>
          <p:nvPr/>
        </p:nvSpPr>
        <p:spPr bwMode="auto">
          <a:xfrm>
            <a:off x="5692038" y="1663094"/>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20" name="AutoShape 5"/>
          <p:cNvSpPr>
            <a:spLocks noChangeArrowheads="1"/>
          </p:cNvSpPr>
          <p:nvPr/>
        </p:nvSpPr>
        <p:spPr bwMode="auto">
          <a:xfrm>
            <a:off x="7326025" y="1157697"/>
            <a:ext cx="1815840" cy="779443"/>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22" name="Text Box 11"/>
          <p:cNvSpPr txBox="1">
            <a:spLocks noChangeArrowheads="1"/>
          </p:cNvSpPr>
          <p:nvPr/>
        </p:nvSpPr>
        <p:spPr bwMode="auto">
          <a:xfrm>
            <a:off x="4158872" y="2652832"/>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3" name="Text Box 11"/>
          <p:cNvSpPr txBox="1">
            <a:spLocks noChangeArrowheads="1"/>
          </p:cNvSpPr>
          <p:nvPr/>
        </p:nvSpPr>
        <p:spPr bwMode="auto">
          <a:xfrm>
            <a:off x="6516216" y="4379124"/>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25" name="Line 24"/>
          <p:cNvSpPr>
            <a:spLocks noChangeShapeType="1"/>
          </p:cNvSpPr>
          <p:nvPr/>
        </p:nvSpPr>
        <p:spPr bwMode="auto">
          <a:xfrm flipH="1" flipV="1">
            <a:off x="5172804" y="3878556"/>
            <a:ext cx="1442850" cy="2043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26" name="Text Box 11"/>
          <p:cNvSpPr txBox="1">
            <a:spLocks noChangeArrowheads="1"/>
          </p:cNvSpPr>
          <p:nvPr/>
        </p:nvSpPr>
        <p:spPr bwMode="auto">
          <a:xfrm>
            <a:off x="5240148" y="4046075"/>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27" name="AutoShape 5"/>
          <p:cNvSpPr>
            <a:spLocks noChangeArrowheads="1"/>
          </p:cNvSpPr>
          <p:nvPr/>
        </p:nvSpPr>
        <p:spPr bwMode="auto">
          <a:xfrm>
            <a:off x="2852618" y="3408570"/>
            <a:ext cx="2315898" cy="89911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200" b="1" dirty="0" err="1">
                <a:solidFill>
                  <a:schemeClr val="tx1"/>
                </a:solidFill>
                <a:ea typeface="MS PGothic" pitchFamily="34" charset="-128"/>
              </a:rPr>
              <a:t>Comparabilité</a:t>
            </a:r>
            <a:r>
              <a:rPr lang="en-US" altLang="nl-NL" sz="2200" b="1" dirty="0">
                <a:solidFill>
                  <a:schemeClr val="tx1"/>
                </a:solidFill>
                <a:ea typeface="MS PGothic" pitchFamily="34" charset="-128"/>
              </a:rPr>
              <a:t>? </a:t>
            </a:r>
          </a:p>
        </p:txBody>
      </p:sp>
      <p:sp>
        <p:nvSpPr>
          <p:cNvPr id="29" name="Plus 28"/>
          <p:cNvSpPr/>
          <p:nvPr/>
        </p:nvSpPr>
        <p:spPr>
          <a:xfrm>
            <a:off x="3870840" y="4384314"/>
            <a:ext cx="288032" cy="34253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AutoShape 5"/>
          <p:cNvSpPr>
            <a:spLocks noChangeArrowheads="1"/>
          </p:cNvSpPr>
          <p:nvPr/>
        </p:nvSpPr>
        <p:spPr bwMode="auto">
          <a:xfrm>
            <a:off x="5510185" y="6100181"/>
            <a:ext cx="1815840" cy="779443"/>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adaptations</a:t>
            </a:r>
          </a:p>
          <a:p>
            <a:pPr algn="ctr" eaLnBrk="1" hangingPunct="1">
              <a:buFontTx/>
              <a:buNone/>
            </a:pPr>
            <a:r>
              <a:rPr lang="en-US" altLang="nl-NL" sz="2400" b="1" dirty="0" err="1">
                <a:solidFill>
                  <a:schemeClr val="tx1"/>
                </a:solidFill>
                <a:ea typeface="MS PGothic" pitchFamily="34" charset="-128"/>
              </a:rPr>
              <a:t>nationales</a:t>
            </a:r>
            <a:r>
              <a:rPr lang="en-US" altLang="nl-NL" sz="2400" b="1" dirty="0">
                <a:solidFill>
                  <a:schemeClr val="tx1"/>
                </a:solidFill>
                <a:ea typeface="MS PGothic" pitchFamily="34" charset="-128"/>
              </a:rPr>
              <a:t>…</a:t>
            </a:r>
          </a:p>
        </p:txBody>
      </p:sp>
      <p:sp>
        <p:nvSpPr>
          <p:cNvPr id="31" name="Line 24"/>
          <p:cNvSpPr>
            <a:spLocks noChangeShapeType="1"/>
          </p:cNvSpPr>
          <p:nvPr/>
        </p:nvSpPr>
        <p:spPr bwMode="auto">
          <a:xfrm>
            <a:off x="5163474" y="5600597"/>
            <a:ext cx="1279276" cy="49958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32" name="Text Box 11"/>
          <p:cNvSpPr txBox="1">
            <a:spLocks noChangeArrowheads="1"/>
          </p:cNvSpPr>
          <p:nvPr/>
        </p:nvSpPr>
        <p:spPr bwMode="auto">
          <a:xfrm>
            <a:off x="4342094" y="5647969"/>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OUI</a:t>
            </a:r>
          </a:p>
        </p:txBody>
      </p:sp>
      <p:sp>
        <p:nvSpPr>
          <p:cNvPr id="33" name="Text Box 11"/>
          <p:cNvSpPr txBox="1">
            <a:spLocks noChangeArrowheads="1"/>
          </p:cNvSpPr>
          <p:nvPr/>
        </p:nvSpPr>
        <p:spPr bwMode="auto">
          <a:xfrm>
            <a:off x="1530039" y="5576962"/>
            <a:ext cx="11259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2800" dirty="0">
                <a:solidFill>
                  <a:schemeClr val="tx1"/>
                </a:solidFill>
                <a:ea typeface="MS PGothic" pitchFamily="34" charset="-128"/>
              </a:rPr>
              <a:t>NON</a:t>
            </a:r>
          </a:p>
        </p:txBody>
      </p:sp>
      <p:sp>
        <p:nvSpPr>
          <p:cNvPr id="34" name="AutoShape 5"/>
          <p:cNvSpPr>
            <a:spLocks noChangeArrowheads="1"/>
          </p:cNvSpPr>
          <p:nvPr/>
        </p:nvSpPr>
        <p:spPr bwMode="auto">
          <a:xfrm>
            <a:off x="1530039" y="6110448"/>
            <a:ext cx="1815840" cy="779443"/>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2400" b="1" dirty="0">
                <a:solidFill>
                  <a:schemeClr val="tx1"/>
                </a:solidFill>
                <a:ea typeface="MS PGothic" pitchFamily="34" charset="-128"/>
              </a:rPr>
              <a:t>…</a:t>
            </a:r>
          </a:p>
        </p:txBody>
      </p:sp>
      <p:sp>
        <p:nvSpPr>
          <p:cNvPr id="35" name="Line 24"/>
          <p:cNvSpPr>
            <a:spLocks noChangeShapeType="1"/>
          </p:cNvSpPr>
          <p:nvPr/>
        </p:nvSpPr>
        <p:spPr bwMode="auto">
          <a:xfrm>
            <a:off x="3011387" y="5677510"/>
            <a:ext cx="0" cy="4329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a:p>
        </p:txBody>
      </p:sp>
      <p:sp>
        <p:nvSpPr>
          <p:cNvPr id="4" name="Slide Number Placeholder 3"/>
          <p:cNvSpPr>
            <a:spLocks noGrp="1"/>
          </p:cNvSpPr>
          <p:nvPr>
            <p:ph type="sldNum" sz="quarter" idx="12"/>
          </p:nvPr>
        </p:nvSpPr>
        <p:spPr/>
        <p:txBody>
          <a:bodyPr/>
          <a:lstStyle/>
          <a:p>
            <a:fld id="{37FC5894-9305-4426-9920-D4DD63E9A83C}" type="slidenum">
              <a:rPr lang="nl-NL" smtClean="0"/>
              <a:pPr/>
              <a:t>193</a:t>
            </a:fld>
            <a:endParaRPr lang="nl-NL"/>
          </a:p>
        </p:txBody>
      </p:sp>
    </p:spTree>
    <p:extLst>
      <p:ext uri="{BB962C8B-B14F-4D97-AF65-F5344CB8AC3E}">
        <p14:creationId xmlns:p14="http://schemas.microsoft.com/office/powerpoint/2010/main" val="127790319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Obstacles </a:t>
            </a:r>
            <a:r>
              <a:rPr lang="nl-NL" dirty="0" smtClean="0"/>
              <a:t>à une libre circulation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err="1"/>
              <a:t>Problèmes</a:t>
            </a:r>
            <a:r>
              <a:rPr lang="nl-NL" dirty="0"/>
              <a:t>/</a:t>
            </a:r>
            <a:r>
              <a:rPr lang="nl-NL" dirty="0" err="1"/>
              <a:t>obstacles</a:t>
            </a:r>
            <a:r>
              <a:rPr lang="nl-NL" dirty="0"/>
              <a:t>?</a:t>
            </a:r>
          </a:p>
          <a:p>
            <a:pPr lvl="1"/>
            <a:r>
              <a:rPr lang="nl-NL" dirty="0" err="1"/>
              <a:t>obstacles</a:t>
            </a:r>
            <a:r>
              <a:rPr lang="nl-NL" dirty="0"/>
              <a:t> </a:t>
            </a:r>
            <a:r>
              <a:rPr lang="nl-NL" dirty="0" err="1"/>
              <a:t>fiscaux</a:t>
            </a:r>
            <a:endParaRPr lang="nl-NL" dirty="0"/>
          </a:p>
          <a:p>
            <a:pPr lvl="1"/>
            <a:endParaRPr lang="nl-NL" dirty="0"/>
          </a:p>
          <a:p>
            <a:pPr lvl="1"/>
            <a:r>
              <a:rPr lang="nl-NL" dirty="0" err="1"/>
              <a:t>obstacles</a:t>
            </a:r>
            <a:r>
              <a:rPr lang="nl-NL" dirty="0"/>
              <a:t> </a:t>
            </a:r>
            <a:r>
              <a:rPr lang="nl-NL" dirty="0" err="1"/>
              <a:t>techniques</a:t>
            </a:r>
            <a:endParaRPr lang="nl-NL" dirty="0"/>
          </a:p>
          <a:p>
            <a:pPr lvl="2"/>
            <a:r>
              <a:rPr lang="nl-NL" dirty="0" err="1"/>
              <a:t>réglementations</a:t>
            </a:r>
            <a:r>
              <a:rPr lang="nl-NL" dirty="0"/>
              <a:t> </a:t>
            </a:r>
            <a:r>
              <a:rPr lang="nl-NL" dirty="0" err="1"/>
              <a:t>techniques</a:t>
            </a:r>
            <a:r>
              <a:rPr lang="nl-NL" dirty="0"/>
              <a:t> </a:t>
            </a:r>
            <a:r>
              <a:rPr lang="nl-NL" dirty="0" err="1"/>
              <a:t>nationales</a:t>
            </a:r>
            <a:endParaRPr lang="nl-NL" dirty="0"/>
          </a:p>
          <a:p>
            <a:pPr lvl="2"/>
            <a:r>
              <a:rPr lang="nl-NL" dirty="0" err="1"/>
              <a:t>certificats</a:t>
            </a:r>
            <a:r>
              <a:rPr lang="nl-NL" dirty="0"/>
              <a:t> </a:t>
            </a:r>
            <a:r>
              <a:rPr lang="nl-NL" dirty="0" err="1"/>
              <a:t>préalables</a:t>
            </a:r>
            <a:r>
              <a:rPr lang="nl-NL" dirty="0"/>
              <a:t> de </a:t>
            </a:r>
            <a:r>
              <a:rPr lang="nl-NL" dirty="0" err="1"/>
              <a:t>conformité</a:t>
            </a:r>
            <a:endParaRPr lang="nl-NL" dirty="0"/>
          </a:p>
          <a:p>
            <a:pPr lvl="2"/>
            <a:r>
              <a:rPr lang="nl-NL" dirty="0" err="1"/>
              <a:t>autorisations</a:t>
            </a:r>
            <a:r>
              <a:rPr lang="nl-NL" dirty="0"/>
              <a:t> </a:t>
            </a:r>
            <a:r>
              <a:rPr lang="nl-NL" dirty="0" err="1"/>
              <a:t>d’importation</a:t>
            </a:r>
            <a:endParaRPr lang="nl-NL" dirty="0"/>
          </a:p>
          <a:p>
            <a:pPr lvl="1"/>
            <a:endParaRPr lang="nl-NL" dirty="0"/>
          </a:p>
          <a:p>
            <a:pPr lvl="1"/>
            <a:r>
              <a:rPr lang="nl-NL" dirty="0" err="1"/>
              <a:t>obstacles</a:t>
            </a:r>
            <a:r>
              <a:rPr lang="nl-NL" dirty="0"/>
              <a:t> </a:t>
            </a:r>
            <a:r>
              <a:rPr lang="nl-NL" dirty="0" err="1"/>
              <a:t>physiques</a:t>
            </a:r>
            <a:endParaRPr lang="nl-NL" dirty="0"/>
          </a:p>
          <a:p>
            <a:pPr lvl="2"/>
            <a:r>
              <a:rPr lang="nl-NL" dirty="0" err="1"/>
              <a:t>limitation</a:t>
            </a:r>
            <a:r>
              <a:rPr lang="nl-NL" dirty="0"/>
              <a:t> du </a:t>
            </a:r>
            <a:r>
              <a:rPr lang="nl-NL" dirty="0" err="1"/>
              <a:t>nombre</a:t>
            </a:r>
            <a:r>
              <a:rPr lang="nl-NL" dirty="0"/>
              <a:t> de </a:t>
            </a:r>
            <a:r>
              <a:rPr lang="nl-NL" dirty="0" err="1"/>
              <a:t>produits</a:t>
            </a:r>
            <a:r>
              <a:rPr lang="nl-NL" dirty="0"/>
              <a:t> </a:t>
            </a:r>
            <a:r>
              <a:rPr lang="nl-NL" dirty="0" err="1"/>
              <a:t>importés</a:t>
            </a:r>
            <a:endParaRPr lang="nl-NL" dirty="0"/>
          </a:p>
          <a:p>
            <a:pPr lvl="2"/>
            <a:r>
              <a:rPr lang="nl-NL" dirty="0" err="1"/>
              <a:t>contrôle</a:t>
            </a:r>
            <a:r>
              <a:rPr lang="nl-NL" dirty="0"/>
              <a:t> </a:t>
            </a:r>
            <a:r>
              <a:rPr lang="nl-NL" dirty="0" err="1"/>
              <a:t>technique</a:t>
            </a:r>
            <a:r>
              <a:rPr lang="nl-NL" dirty="0"/>
              <a:t> obligatoire et </a:t>
            </a:r>
            <a:r>
              <a:rPr lang="nl-NL" dirty="0" err="1"/>
              <a:t>préalable</a:t>
            </a:r>
            <a:endParaRPr lang="nl-NL" dirty="0"/>
          </a:p>
        </p:txBody>
      </p:sp>
      <p:pic>
        <p:nvPicPr>
          <p:cNvPr id="7" name="Picture 6" descr="http://s3.lavenircdn.net/Assets/Images_Upload/Actu24/2011/01/11/poelvoorde.jpg?scale=both&amp;format=jpg">
            <a:hlinkClick r:id="rId3"/>
          </p:cNvPr>
          <p:cNvPicPr/>
          <p:nvPr/>
        </p:nvPicPr>
        <p:blipFill rotWithShape="1">
          <a:blip r:embed="rId4" cstate="print">
            <a:extLst>
              <a:ext uri="{28A0092B-C50C-407E-A947-70E740481C1C}">
                <a14:useLocalDpi xmlns:a14="http://schemas.microsoft.com/office/drawing/2010/main" val="0"/>
              </a:ext>
            </a:extLst>
          </a:blip>
          <a:srcRect l="4875" t="-935" r="39004"/>
          <a:stretch/>
        </p:blipFill>
        <p:spPr bwMode="auto">
          <a:xfrm>
            <a:off x="6876256" y="3717034"/>
            <a:ext cx="2088232" cy="1763775"/>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194</a:t>
            </a:fld>
            <a:endParaRPr lang="nl-NL"/>
          </a:p>
        </p:txBody>
      </p:sp>
    </p:spTree>
    <p:extLst>
      <p:ext uri="{BB962C8B-B14F-4D97-AF65-F5344CB8AC3E}">
        <p14:creationId xmlns:p14="http://schemas.microsoft.com/office/powerpoint/2010/main" val="335742142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TFUE</a:t>
            </a:r>
            <a:endParaRPr lang="nl-NL" dirty="0"/>
          </a:p>
        </p:txBody>
      </p:sp>
      <p:sp>
        <p:nvSpPr>
          <p:cNvPr id="3" name="Content Placeholder 2"/>
          <p:cNvSpPr>
            <a:spLocks noGrp="1"/>
          </p:cNvSpPr>
          <p:nvPr>
            <p:ph idx="1"/>
          </p:nvPr>
        </p:nvSpPr>
        <p:spPr/>
        <p:txBody>
          <a:bodyPr>
            <a:normAutofit/>
          </a:bodyPr>
          <a:lstStyle/>
          <a:p>
            <a:pPr marL="0" indent="0" algn="just">
              <a:buNone/>
            </a:pPr>
            <a:r>
              <a:rPr lang="nl-NL" dirty="0"/>
              <a:t>Article 34: </a:t>
            </a:r>
            <a:r>
              <a:rPr lang="fr-FR" dirty="0"/>
              <a:t>Les restrictions quantitatives à l'importation ainsi que toutes mesures d'effet équivalent, sont interdites entre les États membres.</a:t>
            </a:r>
          </a:p>
          <a:p>
            <a:endParaRPr lang="nl-NL" dirty="0"/>
          </a:p>
          <a:p>
            <a:pPr marL="0" indent="0" algn="just">
              <a:buNone/>
            </a:pPr>
            <a:r>
              <a:rPr lang="nl-NL" dirty="0"/>
              <a:t>Article 35: </a:t>
            </a:r>
            <a:r>
              <a:rPr lang="fr-FR" dirty="0"/>
              <a:t>Les restrictions quantitatives à l'exportation, ainsi que toutes mesures d'effet équivalent, sont interdites entre les États </a:t>
            </a:r>
            <a:r>
              <a:rPr lang="fr-FR" dirty="0" smtClean="0"/>
              <a:t>membres.</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195</a:t>
            </a:fld>
            <a:endParaRPr lang="nl-NL"/>
          </a:p>
        </p:txBody>
      </p:sp>
    </p:spTree>
    <p:extLst>
      <p:ext uri="{BB962C8B-B14F-4D97-AF65-F5344CB8AC3E}">
        <p14:creationId xmlns:p14="http://schemas.microsoft.com/office/powerpoint/2010/main" val="126418417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TFUE</a:t>
            </a:r>
            <a:endParaRPr lang="nl-NL" dirty="0"/>
          </a:p>
        </p:txBody>
      </p:sp>
      <p:sp>
        <p:nvSpPr>
          <p:cNvPr id="3" name="Content Placeholder 2"/>
          <p:cNvSpPr>
            <a:spLocks noGrp="1"/>
          </p:cNvSpPr>
          <p:nvPr>
            <p:ph idx="1"/>
          </p:nvPr>
        </p:nvSpPr>
        <p:spPr/>
        <p:txBody>
          <a:bodyPr>
            <a:normAutofit lnSpcReduction="10000"/>
          </a:bodyPr>
          <a:lstStyle/>
          <a:p>
            <a:r>
              <a:rPr lang="nl-NL" dirty="0" err="1"/>
              <a:t>Interdictions</a:t>
            </a:r>
            <a:r>
              <a:rPr lang="nl-NL" dirty="0"/>
              <a:t> </a:t>
            </a:r>
            <a:r>
              <a:rPr lang="nl-NL" dirty="0">
                <a:solidFill>
                  <a:srgbClr val="FF0000"/>
                </a:solidFill>
              </a:rPr>
              <a:t>non </a:t>
            </a:r>
            <a:r>
              <a:rPr lang="nl-NL" dirty="0" err="1">
                <a:solidFill>
                  <a:srgbClr val="FF0000"/>
                </a:solidFill>
              </a:rPr>
              <a:t>absolues</a:t>
            </a:r>
            <a:endParaRPr lang="nl-NL" dirty="0">
              <a:solidFill>
                <a:srgbClr val="FF0000"/>
              </a:solidFill>
            </a:endParaRPr>
          </a:p>
          <a:p>
            <a:pPr lvl="1" algn="just"/>
            <a:r>
              <a:rPr lang="nl-NL" dirty="0"/>
              <a:t>a</a:t>
            </a:r>
            <a:r>
              <a:rPr lang="nl-NL" dirty="0" smtClean="0"/>
              <a:t>rticle </a:t>
            </a:r>
            <a:r>
              <a:rPr lang="nl-NL" dirty="0"/>
              <a:t>36: </a:t>
            </a:r>
            <a:r>
              <a:rPr lang="fr-FR" dirty="0"/>
              <a:t>Les dispositions des articles 34 et 35 ne font pas obstacle aux interdictions ou restrictions d'importation, d'exportation ou de transit, </a:t>
            </a:r>
            <a:r>
              <a:rPr lang="fr-FR" dirty="0">
                <a:solidFill>
                  <a:srgbClr val="FF0000"/>
                </a:solidFill>
              </a:rPr>
              <a:t>justifiées par des raisons de moralité publique, d'ordre public, de sécurité publique, de protection de la santé et de la vie des personnes et des animaux ou de préservation des végétaux, de protection des trésors nationaux ayant une valeur artistique, historique ou archéologique ou de protection de la propriété industrielle et commerciale</a:t>
            </a:r>
            <a:r>
              <a:rPr lang="fr-FR" dirty="0"/>
              <a:t>. Toutefois, ces interdictions ou restrictions ne doivent constituer ni un moyen de discrimination arbitraire ni une restriction déguisée dans le commerce entre les États membres.</a:t>
            </a:r>
          </a:p>
          <a:p>
            <a:pPr lvl="1" algn="just"/>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196</a:t>
            </a:fld>
            <a:endParaRPr lang="nl-NL"/>
          </a:p>
        </p:txBody>
      </p:sp>
    </p:spTree>
    <p:extLst>
      <p:ext uri="{BB962C8B-B14F-4D97-AF65-F5344CB8AC3E}">
        <p14:creationId xmlns:p14="http://schemas.microsoft.com/office/powerpoint/2010/main" val="428827953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Restrictions quantitatives</a:t>
            </a:r>
            <a:endParaRPr lang="nl-NL" dirty="0"/>
          </a:p>
        </p:txBody>
      </p:sp>
      <p:sp>
        <p:nvSpPr>
          <p:cNvPr id="3" name="Content Placeholder 2"/>
          <p:cNvSpPr>
            <a:spLocks noGrp="1"/>
          </p:cNvSpPr>
          <p:nvPr>
            <p:ph idx="1"/>
          </p:nvPr>
        </p:nvSpPr>
        <p:spPr/>
        <p:txBody>
          <a:bodyPr/>
          <a:lstStyle/>
          <a:p>
            <a:r>
              <a:rPr lang="nl-NL" dirty="0"/>
              <a:t>Laconisme du TFUE</a:t>
            </a:r>
          </a:p>
          <a:p>
            <a:r>
              <a:rPr lang="nl-NL" dirty="0" smtClean="0"/>
              <a:t>CJUE, </a:t>
            </a:r>
            <a:r>
              <a:rPr lang="nl-NL" dirty="0"/>
              <a:t>2/73, </a:t>
            </a:r>
            <a:r>
              <a:rPr lang="nl-NL" i="1" dirty="0"/>
              <a:t>Geddo: </a:t>
            </a:r>
            <a:r>
              <a:rPr lang="fr-FR" i="1" dirty="0"/>
              <a:t>des mesures ayant le caractère de prohibition totale ou partielle, d'importation, d'exportation ou de transit, suivant le cas </a:t>
            </a:r>
            <a:endParaRPr lang="nl-NL" dirty="0"/>
          </a:p>
        </p:txBody>
      </p:sp>
      <p:pic>
        <p:nvPicPr>
          <p:cNvPr id="4" name="Picture 3" descr="http://www.sundaytimes.lk/111030/images/Econ-Cartoon.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933057"/>
            <a:ext cx="4120758" cy="26738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197</a:t>
            </a:fld>
            <a:endParaRPr lang="nl-NL"/>
          </a:p>
        </p:txBody>
      </p:sp>
    </p:spTree>
    <p:extLst>
      <p:ext uri="{BB962C8B-B14F-4D97-AF65-F5344CB8AC3E}">
        <p14:creationId xmlns:p14="http://schemas.microsoft.com/office/powerpoint/2010/main" val="400787931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Restrictions </a:t>
            </a:r>
            <a:r>
              <a:rPr lang="nl-NL" dirty="0" smtClean="0"/>
              <a:t>quantitatives</a:t>
            </a:r>
            <a:endParaRPr lang="nl-NL" dirty="0"/>
          </a:p>
        </p:txBody>
      </p:sp>
      <p:sp>
        <p:nvSpPr>
          <p:cNvPr id="3" name="Content Placeholder 2"/>
          <p:cNvSpPr>
            <a:spLocks noGrp="1"/>
          </p:cNvSpPr>
          <p:nvPr>
            <p:ph idx="1"/>
          </p:nvPr>
        </p:nvSpPr>
        <p:spPr/>
        <p:txBody>
          <a:bodyPr>
            <a:normAutofit/>
          </a:bodyPr>
          <a:lstStyle/>
          <a:p>
            <a:r>
              <a:rPr lang="nl-NL" dirty="0" smtClean="0"/>
              <a:t>Prohibition totale d’importation ou d’exportation</a:t>
            </a:r>
            <a:endParaRPr lang="nl-NL" dirty="0"/>
          </a:p>
          <a:p>
            <a:pPr lvl="1"/>
            <a:r>
              <a:rPr lang="nl-NL" dirty="0" smtClean="0"/>
              <a:t>CJUE</a:t>
            </a:r>
            <a:r>
              <a:rPr lang="nl-NL" dirty="0"/>
              <a:t>, 34/79, </a:t>
            </a:r>
            <a:r>
              <a:rPr lang="nl-NL" i="1" dirty="0"/>
              <a:t>Henn &amp; Darby</a:t>
            </a:r>
            <a:endParaRPr lang="nl-NL" dirty="0"/>
          </a:p>
          <a:p>
            <a:endParaRPr lang="nl-NL" dirty="0"/>
          </a:p>
          <a:p>
            <a:r>
              <a:rPr lang="nl-NL" dirty="0" smtClean="0"/>
              <a:t>Prohibition partielle d’importation ou d’exportation</a:t>
            </a:r>
            <a:endParaRPr lang="nl-NL" dirty="0"/>
          </a:p>
          <a:p>
            <a:pPr lvl="1"/>
            <a:r>
              <a:rPr lang="nl-NL" dirty="0"/>
              <a:t>des quotas </a:t>
            </a:r>
          </a:p>
          <a:p>
            <a:pPr lvl="1"/>
            <a:endParaRPr lang="nl-NL" dirty="0"/>
          </a:p>
          <a:p>
            <a:r>
              <a:rPr lang="nl-NL" dirty="0"/>
              <a:t>entre les Etats membres</a:t>
            </a:r>
          </a:p>
          <a:p>
            <a:pPr lvl="1"/>
            <a:r>
              <a:rPr lang="nl-NL" dirty="0" err="1"/>
              <a:t>marchandises</a:t>
            </a:r>
            <a:r>
              <a:rPr lang="nl-NL" dirty="0"/>
              <a:t> </a:t>
            </a:r>
            <a:r>
              <a:rPr lang="nl-NL" i="1" dirty="0"/>
              <a:t>en libre </a:t>
            </a:r>
            <a:r>
              <a:rPr lang="nl-NL" i="1" dirty="0" err="1"/>
              <a:t>pratique</a:t>
            </a:r>
            <a:endParaRPr lang="nl-NL" dirty="0"/>
          </a:p>
          <a:p>
            <a:endParaRPr lang="nl-NL" dirty="0"/>
          </a:p>
          <a:p>
            <a:pPr marL="457200" lvl="1" indent="0">
              <a:buNone/>
            </a:pPr>
            <a:endParaRPr lang="nl-NL" dirty="0"/>
          </a:p>
        </p:txBody>
      </p:sp>
      <p:pic>
        <p:nvPicPr>
          <p:cNvPr id="4" name="Picture 3"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5887" y="4822910"/>
            <a:ext cx="2952328" cy="1584176"/>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198</a:t>
            </a:fld>
            <a:endParaRPr lang="nl-NL"/>
          </a:p>
        </p:txBody>
      </p:sp>
    </p:spTree>
    <p:extLst>
      <p:ext uri="{BB962C8B-B14F-4D97-AF65-F5344CB8AC3E}">
        <p14:creationId xmlns:p14="http://schemas.microsoft.com/office/powerpoint/2010/main" val="5888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MEERQ</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pPr marL="0" indent="0" algn="just">
              <a:buNone/>
            </a:pPr>
            <a:endParaRPr lang="nl-NL" dirty="0"/>
          </a:p>
          <a:p>
            <a:pPr marL="0" indent="0" algn="just">
              <a:buNone/>
            </a:pPr>
            <a:r>
              <a:rPr lang="nl-NL" dirty="0"/>
              <a:t>Les EM ont rapidement aboli les restrictions quantitatives à </a:t>
            </a:r>
            <a:r>
              <a:rPr lang="nl-NL" dirty="0" smtClean="0"/>
              <a:t>l’importation et à l’exportation…</a:t>
            </a:r>
            <a:endParaRPr lang="nl-NL" dirty="0"/>
          </a:p>
          <a:p>
            <a:pPr marL="0" indent="0" algn="just">
              <a:buNone/>
            </a:pPr>
            <a:endParaRPr lang="nl-NL" dirty="0"/>
          </a:p>
          <a:p>
            <a:pPr marL="0" indent="0" algn="just">
              <a:buNone/>
            </a:pPr>
            <a:r>
              <a:rPr lang="nl-NL" dirty="0"/>
              <a:t>… mais </a:t>
            </a:r>
            <a:r>
              <a:rPr lang="nl-NL" dirty="0" smtClean="0"/>
              <a:t>des mesures </a:t>
            </a:r>
            <a:r>
              <a:rPr lang="nl-NL" dirty="0"/>
              <a:t>ayant un effet équivalant à une restriction quantitative (MEEQR</a:t>
            </a:r>
            <a:r>
              <a:rPr lang="nl-NL" dirty="0" smtClean="0"/>
              <a:t>) sont souvent restées en vigueur</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199</a:t>
            </a:fld>
            <a:endParaRPr lang="nl-NL"/>
          </a:p>
        </p:txBody>
      </p:sp>
    </p:spTree>
    <p:extLst>
      <p:ext uri="{BB962C8B-B14F-4D97-AF65-F5344CB8AC3E}">
        <p14:creationId xmlns:p14="http://schemas.microsoft.com/office/powerpoint/2010/main" val="170038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Droit</a:t>
            </a:r>
            <a:r>
              <a:rPr lang="nl-NL" dirty="0"/>
              <a:t> européen?</a:t>
            </a:r>
          </a:p>
        </p:txBody>
      </p:sp>
      <p:sp>
        <p:nvSpPr>
          <p:cNvPr id="3" name="Content Placeholder 2"/>
          <p:cNvSpPr>
            <a:spLocks noGrp="1"/>
          </p:cNvSpPr>
          <p:nvPr>
            <p:ph idx="1"/>
          </p:nvPr>
        </p:nvSpPr>
        <p:spPr/>
        <p:txBody>
          <a:bodyPr/>
          <a:lstStyle/>
          <a:p>
            <a:r>
              <a:rPr lang="nl-NL" dirty="0" err="1"/>
              <a:t>Droit</a:t>
            </a:r>
            <a:r>
              <a:rPr lang="nl-NL" dirty="0"/>
              <a:t>?</a:t>
            </a:r>
          </a:p>
          <a:p>
            <a:endParaRPr lang="nl-NL" dirty="0"/>
          </a:p>
          <a:p>
            <a:r>
              <a:rPr lang="nl-NL" dirty="0"/>
              <a:t>E</a:t>
            </a:r>
            <a:r>
              <a:rPr lang="nl-NL" dirty="0" smtClean="0"/>
              <a:t>uropéen</a:t>
            </a:r>
            <a:endParaRPr lang="nl-NL" dirty="0"/>
          </a:p>
          <a:p>
            <a:pPr lvl="1"/>
            <a:r>
              <a:rPr lang="nl-NL" dirty="0" err="1"/>
              <a:t>Conseil</a:t>
            </a:r>
            <a:r>
              <a:rPr lang="nl-NL" dirty="0"/>
              <a:t> de </a:t>
            </a:r>
            <a:r>
              <a:rPr lang="nl-NL" dirty="0" err="1"/>
              <a:t>l’Europe</a:t>
            </a:r>
            <a:r>
              <a:rPr lang="nl-NL" dirty="0"/>
              <a:t> – CEDH</a:t>
            </a:r>
          </a:p>
          <a:p>
            <a:pPr lvl="1"/>
            <a:r>
              <a:rPr lang="nl-NL" i="1" dirty="0"/>
              <a:t>Union européenne</a:t>
            </a:r>
          </a:p>
          <a:p>
            <a:pPr lvl="1"/>
            <a:endParaRPr lang="nl-NL" dirty="0"/>
          </a:p>
          <a:p>
            <a:endParaRPr lang="nl-NL" dirty="0"/>
          </a:p>
          <a:p>
            <a:pPr marL="457200" lvl="1" indent="0">
              <a:buNone/>
            </a:pPr>
            <a:endParaRPr lang="nl-NL" dirty="0"/>
          </a:p>
          <a:p>
            <a:pPr lvl="1"/>
            <a:endParaRPr lang="nl-NL" dirty="0"/>
          </a:p>
        </p:txBody>
      </p:sp>
      <p:pic>
        <p:nvPicPr>
          <p:cNvPr id="4" name="Picture 3" descr="http://10041-presscdn-0-75.pagely.netdna-cdn.com/wp-content/uploads/2015/03/contin_europe.gi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2048510"/>
            <a:ext cx="3591560" cy="276098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a:t>
            </a:fld>
            <a:endParaRPr lang="nl-NL"/>
          </a:p>
        </p:txBody>
      </p:sp>
    </p:spTree>
    <p:extLst>
      <p:ext uri="{BB962C8B-B14F-4D97-AF65-F5344CB8AC3E}">
        <p14:creationId xmlns:p14="http://schemas.microsoft.com/office/powerpoint/2010/main" val="3323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§1. Droit de l’Union européenne</a:t>
            </a:r>
            <a:endParaRPr lang="nl-NL" dirty="0"/>
          </a:p>
        </p:txBody>
      </p:sp>
      <p:sp>
        <p:nvSpPr>
          <p:cNvPr id="3" name="Content Placeholder 2"/>
          <p:cNvSpPr>
            <a:spLocks noGrp="1"/>
          </p:cNvSpPr>
          <p:nvPr>
            <p:ph idx="1"/>
          </p:nvPr>
        </p:nvSpPr>
        <p:spPr>
          <a:xfrm>
            <a:off x="457200" y="1711349"/>
            <a:ext cx="8229600" cy="4525963"/>
          </a:xfrm>
        </p:spPr>
        <p:txBody>
          <a:bodyPr/>
          <a:lstStyle/>
          <a:p>
            <a:endParaRPr lang="nl-NL" dirty="0"/>
          </a:p>
        </p:txBody>
      </p:sp>
      <p:pic>
        <p:nvPicPr>
          <p:cNvPr id="4" name="Picture 3" descr="http://cdn2.nextinpact.com/images/bd/wide-linked-media/3263.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068960"/>
            <a:ext cx="6264776" cy="3312368"/>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20</a:t>
            </a:fld>
            <a:endParaRPr lang="nl-NL"/>
          </a:p>
        </p:txBody>
      </p:sp>
    </p:spTree>
    <p:extLst>
      <p:ext uri="{BB962C8B-B14F-4D97-AF65-F5344CB8AC3E}">
        <p14:creationId xmlns:p14="http://schemas.microsoft.com/office/powerpoint/2010/main" val="180760888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normAutofit/>
          </a:bodyPr>
          <a:lstStyle/>
          <a:p>
            <a:r>
              <a:rPr lang="nl-NL" dirty="0"/>
              <a:t>Comment définir les MEERQ?</a:t>
            </a:r>
          </a:p>
          <a:p>
            <a:pPr lvl="1"/>
            <a:endParaRPr lang="nl-NL" dirty="0"/>
          </a:p>
          <a:p>
            <a:pPr lvl="1"/>
            <a:r>
              <a:rPr lang="nl-NL" dirty="0" err="1"/>
              <a:t>mesures</a:t>
            </a:r>
            <a:r>
              <a:rPr lang="nl-NL" dirty="0"/>
              <a:t> </a:t>
            </a:r>
            <a:r>
              <a:rPr lang="nl-NL" dirty="0" err="1"/>
              <a:t>discriminatoires</a:t>
            </a:r>
            <a:r>
              <a:rPr lang="nl-NL" dirty="0"/>
              <a:t> </a:t>
            </a:r>
            <a:r>
              <a:rPr lang="nl-NL" dirty="0" err="1"/>
              <a:t>sur</a:t>
            </a:r>
            <a:r>
              <a:rPr lang="nl-NL" dirty="0"/>
              <a:t> base de </a:t>
            </a:r>
            <a:r>
              <a:rPr lang="nl-NL" dirty="0" err="1"/>
              <a:t>nationalité</a:t>
            </a:r>
            <a:r>
              <a:rPr lang="nl-NL" dirty="0"/>
              <a:t>?</a:t>
            </a:r>
          </a:p>
          <a:p>
            <a:pPr lvl="2"/>
            <a:r>
              <a:rPr lang="nl-NL" dirty="0" err="1"/>
              <a:t>objet</a:t>
            </a:r>
            <a:r>
              <a:rPr lang="nl-NL" dirty="0"/>
              <a:t> discriminatoire: pas de </a:t>
            </a:r>
            <a:r>
              <a:rPr lang="nl-NL" dirty="0" err="1"/>
              <a:t>viande</a:t>
            </a:r>
            <a:r>
              <a:rPr lang="nl-NL" dirty="0"/>
              <a:t> de </a:t>
            </a:r>
            <a:r>
              <a:rPr lang="nl-NL" dirty="0" err="1"/>
              <a:t>boeuf</a:t>
            </a:r>
            <a:r>
              <a:rPr lang="nl-NL" dirty="0"/>
              <a:t> </a:t>
            </a:r>
            <a:r>
              <a:rPr lang="nl-NL" dirty="0" err="1"/>
              <a:t>anglais</a:t>
            </a:r>
            <a:r>
              <a:rPr lang="nl-NL" dirty="0"/>
              <a:t> sans </a:t>
            </a:r>
            <a:r>
              <a:rPr lang="nl-NL" dirty="0" err="1"/>
              <a:t>inspection</a:t>
            </a:r>
            <a:r>
              <a:rPr lang="nl-NL" dirty="0"/>
              <a:t> préliminaire obligatoire</a:t>
            </a:r>
          </a:p>
          <a:p>
            <a:pPr lvl="2"/>
            <a:r>
              <a:rPr lang="nl-NL" dirty="0"/>
              <a:t>effet discriminatoire ?</a:t>
            </a:r>
          </a:p>
          <a:p>
            <a:pPr lvl="1"/>
            <a:endParaRPr lang="nl-NL" dirty="0"/>
          </a:p>
          <a:p>
            <a:pPr lvl="1"/>
            <a:r>
              <a:rPr lang="nl-NL" dirty="0" err="1"/>
              <a:t>mesures</a:t>
            </a:r>
            <a:r>
              <a:rPr lang="nl-NL" dirty="0"/>
              <a:t> rendant plus </a:t>
            </a:r>
            <a:r>
              <a:rPr lang="nl-NL" dirty="0" err="1"/>
              <a:t>difficile</a:t>
            </a:r>
            <a:r>
              <a:rPr lang="nl-NL" dirty="0"/>
              <a:t> </a:t>
            </a:r>
            <a:r>
              <a:rPr lang="nl-NL" dirty="0" err="1"/>
              <a:t>l’accès</a:t>
            </a:r>
            <a:r>
              <a:rPr lang="nl-NL" dirty="0"/>
              <a:t> </a:t>
            </a:r>
            <a:r>
              <a:rPr lang="nl-NL" dirty="0" err="1"/>
              <a:t>d’un</a:t>
            </a:r>
            <a:r>
              <a:rPr lang="nl-NL" dirty="0"/>
              <a:t> </a:t>
            </a:r>
            <a:r>
              <a:rPr lang="nl-NL" dirty="0" err="1"/>
              <a:t>produit</a:t>
            </a:r>
            <a:r>
              <a:rPr lang="nl-NL" dirty="0"/>
              <a:t> </a:t>
            </a:r>
            <a:r>
              <a:rPr lang="nl-NL" dirty="0" err="1"/>
              <a:t>importé</a:t>
            </a:r>
            <a:r>
              <a:rPr lang="nl-NL" dirty="0"/>
              <a:t> au marché?</a:t>
            </a:r>
          </a:p>
          <a:p>
            <a:pPr lvl="2"/>
            <a:r>
              <a:rPr lang="nl-NL" dirty="0" err="1"/>
              <a:t>ingrédients</a:t>
            </a:r>
            <a:r>
              <a:rPr lang="nl-NL" dirty="0"/>
              <a:t> particuliers – </a:t>
            </a:r>
            <a:r>
              <a:rPr lang="nl-NL" dirty="0" err="1"/>
              <a:t>conditionnement</a:t>
            </a:r>
            <a:r>
              <a:rPr lang="nl-NL" dirty="0"/>
              <a:t> des </a:t>
            </a:r>
            <a:r>
              <a:rPr lang="nl-NL" dirty="0" err="1"/>
              <a:t>produits</a:t>
            </a:r>
            <a:endParaRPr lang="nl-NL" dirty="0"/>
          </a:p>
          <a:p>
            <a:pPr lvl="2"/>
            <a:r>
              <a:rPr lang="nl-NL" dirty="0" err="1"/>
              <a:t>étiquetage</a:t>
            </a:r>
            <a:r>
              <a:rPr lang="nl-NL" dirty="0"/>
              <a:t> </a:t>
            </a:r>
            <a:r>
              <a:rPr lang="nl-NL" dirty="0" err="1"/>
              <a:t>spécifique</a:t>
            </a:r>
            <a:r>
              <a:rPr lang="nl-NL" dirty="0"/>
              <a:t>?</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200</a:t>
            </a:fld>
            <a:endParaRPr lang="nl-NL"/>
          </a:p>
        </p:txBody>
      </p:sp>
    </p:spTree>
    <p:extLst>
      <p:ext uri="{BB962C8B-B14F-4D97-AF65-F5344CB8AC3E}">
        <p14:creationId xmlns:p14="http://schemas.microsoft.com/office/powerpoint/2010/main" val="210525552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MEERQ</a:t>
            </a:r>
            <a:endParaRPr lang="nl-NL" dirty="0"/>
          </a:p>
        </p:txBody>
      </p:sp>
      <p:sp>
        <p:nvSpPr>
          <p:cNvPr id="3" name="Content Placeholder 2"/>
          <p:cNvSpPr>
            <a:spLocks noGrp="1"/>
          </p:cNvSpPr>
          <p:nvPr>
            <p:ph idx="1"/>
          </p:nvPr>
        </p:nvSpPr>
        <p:spPr>
          <a:xfrm>
            <a:off x="457200" y="1412776"/>
            <a:ext cx="8229600" cy="5328592"/>
          </a:xfrm>
        </p:spPr>
        <p:txBody>
          <a:bodyPr>
            <a:normAutofit/>
          </a:bodyPr>
          <a:lstStyle/>
          <a:p>
            <a:r>
              <a:rPr lang="nl-NL" dirty="0" smtClean="0"/>
              <a:t>Ancienne </a:t>
            </a:r>
            <a:r>
              <a:rPr lang="nl-NL" dirty="0"/>
              <a:t>directive 70/50</a:t>
            </a:r>
          </a:p>
          <a:p>
            <a:pPr lvl="1"/>
            <a:r>
              <a:rPr lang="fr-FR" dirty="0"/>
              <a:t>les mesures, </a:t>
            </a:r>
            <a:r>
              <a:rPr lang="fr-FR" u="sng" dirty="0"/>
              <a:t>autres que celles applicables indistinctement aux produits nationaux </a:t>
            </a:r>
            <a:r>
              <a:rPr lang="fr-FR" dirty="0"/>
              <a:t>et aux produits importés, qui </a:t>
            </a:r>
            <a:r>
              <a:rPr lang="fr-FR" dirty="0">
                <a:solidFill>
                  <a:srgbClr val="FF0000"/>
                </a:solidFill>
              </a:rPr>
              <a:t>font obstacle à des importations</a:t>
            </a:r>
            <a:r>
              <a:rPr lang="fr-FR" dirty="0"/>
              <a:t> qui pourraient avoir lieu en leur absence, y compris celles qui rendent les importations plus difficiles ou onéreuses que l'écoulement de la production nationale</a:t>
            </a:r>
          </a:p>
          <a:p>
            <a:pPr lvl="1"/>
            <a:r>
              <a:rPr lang="fr-FR" dirty="0"/>
              <a:t>les mesures régissant la commercialisation des produits, et portant notamment sur l</a:t>
            </a:r>
            <a:r>
              <a:rPr lang="fr-FR" u="sng" dirty="0"/>
              <a:t>a forme, la dimension, le poids, la composition, la présentation, l'identification, le conditionnement</a:t>
            </a:r>
            <a:r>
              <a:rPr lang="fr-FR" dirty="0"/>
              <a:t>, </a:t>
            </a:r>
            <a:r>
              <a:rPr lang="fr-FR" dirty="0">
                <a:solidFill>
                  <a:srgbClr val="FF0000"/>
                </a:solidFill>
              </a:rPr>
              <a:t>applicables indistinctement aux produits nationaux et aux produits importés, dont les effets restrictifs sur la libre circulation des marchandises </a:t>
            </a:r>
            <a:r>
              <a:rPr lang="fr-FR" u="sng" dirty="0">
                <a:solidFill>
                  <a:srgbClr val="FF0000"/>
                </a:solidFill>
              </a:rPr>
              <a:t>dépassent le cadre des effets propres d'une réglementation de commerce</a:t>
            </a:r>
            <a:endParaRPr lang="nl-NL" u="sng"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201</a:t>
            </a:fld>
            <a:endParaRPr lang="nl-NL"/>
          </a:p>
        </p:txBody>
      </p:sp>
    </p:spTree>
    <p:extLst>
      <p:ext uri="{BB962C8B-B14F-4D97-AF65-F5344CB8AC3E}">
        <p14:creationId xmlns:p14="http://schemas.microsoft.com/office/powerpoint/2010/main" val="186159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nl-NL" i="1" dirty="0" smtClean="0"/>
              <a:t>CJUE</a:t>
            </a:r>
            <a:r>
              <a:rPr lang="nl-NL" i="1" dirty="0"/>
              <a:t>, 8/74, Dassonville</a:t>
            </a:r>
          </a:p>
          <a:p>
            <a:endParaRPr lang="nl-NL" i="1" dirty="0"/>
          </a:p>
        </p:txBody>
      </p:sp>
      <p:pic>
        <p:nvPicPr>
          <p:cNvPr id="4" name="Picture 3"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3068960"/>
            <a:ext cx="5904656" cy="224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202</a:t>
            </a:fld>
            <a:endParaRPr lang="nl-NL"/>
          </a:p>
        </p:txBody>
      </p:sp>
    </p:spTree>
    <p:extLst>
      <p:ext uri="{BB962C8B-B14F-4D97-AF65-F5344CB8AC3E}">
        <p14:creationId xmlns:p14="http://schemas.microsoft.com/office/powerpoint/2010/main" val="296346906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2136571" y="34290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8" name="5-Point Star 17"/>
          <p:cNvSpPr/>
          <p:nvPr/>
        </p:nvSpPr>
        <p:spPr>
          <a:xfrm>
            <a:off x="2483768" y="4797152"/>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stCxn id="16" idx="2"/>
            <a:endCxn id="18" idx="0"/>
          </p:cNvCxnSpPr>
          <p:nvPr/>
        </p:nvCxnSpPr>
        <p:spPr>
          <a:xfrm>
            <a:off x="2177828" y="3717033"/>
            <a:ext cx="413952" cy="108012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2915816" y="427495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1" name="Straight Arrow Connector 10"/>
          <p:cNvCxnSpPr>
            <a:stCxn id="18" idx="4"/>
            <a:endCxn id="10" idx="2"/>
          </p:cNvCxnSpPr>
          <p:nvPr/>
        </p:nvCxnSpPr>
        <p:spPr>
          <a:xfrm flipV="1">
            <a:off x="2699794" y="4562991"/>
            <a:ext cx="257281" cy="34418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http://cdns.gentlemansgazette.com/wp-content/uploads/2014/02/Blended-Scotch-Whisky-Explained-845x321.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217" y="1628800"/>
            <a:ext cx="2982065" cy="1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203</a:t>
            </a:fld>
            <a:endParaRPr lang="nl-NL"/>
          </a:p>
        </p:txBody>
      </p:sp>
    </p:spTree>
    <p:extLst>
      <p:ext uri="{BB962C8B-B14F-4D97-AF65-F5344CB8AC3E}">
        <p14:creationId xmlns:p14="http://schemas.microsoft.com/office/powerpoint/2010/main" val="92464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0"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fr-FR" dirty="0"/>
              <a:t>Des commerçants</a:t>
            </a:r>
          </a:p>
          <a:p>
            <a:pPr lvl="1"/>
            <a:r>
              <a:rPr lang="fr-FR" dirty="0"/>
              <a:t>a</a:t>
            </a:r>
            <a:r>
              <a:rPr lang="fr-FR" dirty="0" smtClean="0"/>
              <a:t>vaient régulièrement </a:t>
            </a:r>
            <a:r>
              <a:rPr lang="fr-FR" dirty="0"/>
              <a:t>acquis un lot de scotch whisky</a:t>
            </a:r>
          </a:p>
          <a:p>
            <a:pPr lvl="1"/>
            <a:r>
              <a:rPr lang="fr-FR" dirty="0"/>
              <a:t>en libre pratique en France </a:t>
            </a:r>
          </a:p>
          <a:p>
            <a:pPr lvl="1"/>
            <a:r>
              <a:rPr lang="fr-FR" dirty="0"/>
              <a:t>et l’ont importé en Belgique</a:t>
            </a:r>
          </a:p>
          <a:p>
            <a:pPr lvl="1"/>
            <a:r>
              <a:rPr lang="fr-FR" dirty="0"/>
              <a:t>sans être en possession d’un certificat d’origine de la douane britannique</a:t>
            </a:r>
          </a:p>
          <a:p>
            <a:pPr lvl="1"/>
            <a:r>
              <a:rPr lang="fr-FR" dirty="0"/>
              <a:t>en infraction à une réglementation nationale</a:t>
            </a:r>
            <a:endParaRPr lang="nl-NL" dirty="0"/>
          </a:p>
        </p:txBody>
      </p:sp>
      <p:pic>
        <p:nvPicPr>
          <p:cNvPr id="4" name="Picture 3"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5559168"/>
            <a:ext cx="2982065" cy="1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204</a:t>
            </a:fld>
            <a:endParaRPr lang="nl-NL"/>
          </a:p>
        </p:txBody>
      </p:sp>
    </p:spTree>
    <p:extLst>
      <p:ext uri="{BB962C8B-B14F-4D97-AF65-F5344CB8AC3E}">
        <p14:creationId xmlns:p14="http://schemas.microsoft.com/office/powerpoint/2010/main" val="235308202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normAutofit/>
          </a:bodyPr>
          <a:lstStyle/>
          <a:p>
            <a:r>
              <a:rPr lang="nl-NL" dirty="0"/>
              <a:t>Les autorités </a:t>
            </a:r>
            <a:r>
              <a:rPr lang="nl-NL" dirty="0" err="1"/>
              <a:t>belges</a:t>
            </a:r>
            <a:r>
              <a:rPr lang="nl-NL" dirty="0"/>
              <a:t> </a:t>
            </a:r>
            <a:r>
              <a:rPr lang="nl-NL" dirty="0" err="1"/>
              <a:t>poursuivent</a:t>
            </a:r>
            <a:r>
              <a:rPr lang="nl-NL" dirty="0"/>
              <a:t> les </a:t>
            </a:r>
            <a:r>
              <a:rPr lang="nl-NL" dirty="0" err="1"/>
              <a:t>commerçants</a:t>
            </a:r>
            <a:r>
              <a:rPr lang="nl-NL" dirty="0"/>
              <a:t> en </a:t>
            </a:r>
            <a:r>
              <a:rPr lang="nl-NL" dirty="0" err="1"/>
              <a:t>justice</a:t>
            </a:r>
            <a:endParaRPr lang="nl-NL" dirty="0"/>
          </a:p>
          <a:p>
            <a:pPr lvl="1"/>
            <a:r>
              <a:rPr lang="nl-NL" dirty="0"/>
              <a:t>la </a:t>
            </a:r>
            <a:r>
              <a:rPr lang="nl-NL" dirty="0" err="1"/>
              <a:t>réglementation</a:t>
            </a:r>
            <a:r>
              <a:rPr lang="nl-NL" dirty="0"/>
              <a:t> </a:t>
            </a:r>
            <a:r>
              <a:rPr lang="nl-NL" dirty="0" err="1"/>
              <a:t>belge</a:t>
            </a:r>
            <a:r>
              <a:rPr lang="nl-NL" dirty="0"/>
              <a:t> </a:t>
            </a:r>
            <a:r>
              <a:rPr lang="nl-NL" dirty="0" err="1"/>
              <a:t>demandait</a:t>
            </a:r>
            <a:r>
              <a:rPr lang="nl-NL" dirty="0"/>
              <a:t> </a:t>
            </a:r>
            <a:r>
              <a:rPr lang="nl-NL" dirty="0" err="1"/>
              <a:t>un</a:t>
            </a:r>
            <a:r>
              <a:rPr lang="nl-NL" dirty="0"/>
              <a:t> </a:t>
            </a:r>
            <a:r>
              <a:rPr lang="nl-NL" dirty="0" err="1"/>
              <a:t>certificat</a:t>
            </a:r>
            <a:r>
              <a:rPr lang="nl-NL" dirty="0"/>
              <a:t> </a:t>
            </a:r>
            <a:r>
              <a:rPr lang="nl-NL" dirty="0" err="1"/>
              <a:t>d’origine</a:t>
            </a:r>
            <a:r>
              <a:rPr lang="nl-NL" dirty="0"/>
              <a:t> de la douane </a:t>
            </a:r>
            <a:r>
              <a:rPr lang="nl-NL" dirty="0" err="1"/>
              <a:t>britannique</a:t>
            </a:r>
            <a:endParaRPr lang="nl-NL" dirty="0"/>
          </a:p>
          <a:p>
            <a:pPr lvl="1"/>
            <a:endParaRPr lang="nl-NL" dirty="0"/>
          </a:p>
          <a:p>
            <a:pPr lvl="1"/>
            <a:r>
              <a:rPr lang="nl-NL" dirty="0"/>
              <a:t>en important le whisky de la France, </a:t>
            </a:r>
            <a:r>
              <a:rPr lang="nl-NL" dirty="0" smtClean="0"/>
              <a:t>l’importateur </a:t>
            </a:r>
            <a:r>
              <a:rPr lang="nl-NL" dirty="0"/>
              <a:t>n’obtient pas un tel certificat lui-même</a:t>
            </a:r>
          </a:p>
          <a:p>
            <a:pPr lvl="1"/>
            <a:endParaRPr lang="nl-NL" dirty="0"/>
          </a:p>
        </p:txBody>
      </p:sp>
      <p:pic>
        <p:nvPicPr>
          <p:cNvPr id="4" name="Picture 3"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30" y="5301208"/>
            <a:ext cx="2982065" cy="1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205</a:t>
            </a:fld>
            <a:endParaRPr lang="nl-NL"/>
          </a:p>
        </p:txBody>
      </p:sp>
    </p:spTree>
    <p:extLst>
      <p:ext uri="{BB962C8B-B14F-4D97-AF65-F5344CB8AC3E}">
        <p14:creationId xmlns:p14="http://schemas.microsoft.com/office/powerpoint/2010/main" val="140636812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smtClean="0"/>
              <a:t>Dassonville</a:t>
            </a:r>
            <a:endParaRPr lang="en-GB" dirty="0"/>
          </a:p>
        </p:txBody>
      </p:sp>
      <p:graphicFrame>
        <p:nvGraphicFramePr>
          <p:cNvPr id="4" name="Content Placeholder 3"/>
          <p:cNvGraphicFramePr>
            <a:graphicFrameLocks noGrp="1"/>
          </p:cNvGraphicFramePr>
          <p:nvPr>
            <p:ph idx="1"/>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restriction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objectifs d’intérêt général justificateurs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2859110" y="3232598"/>
            <a:ext cx="1429555" cy="12621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206</a:t>
            </a:fld>
            <a:endParaRPr lang="nl-NL"/>
          </a:p>
        </p:txBody>
      </p:sp>
    </p:spTree>
    <p:extLst>
      <p:ext uri="{BB962C8B-B14F-4D97-AF65-F5344CB8AC3E}">
        <p14:creationId xmlns:p14="http://schemas.microsoft.com/office/powerpoint/2010/main" val="33979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normAutofit/>
          </a:bodyPr>
          <a:lstStyle/>
          <a:p>
            <a:r>
              <a:rPr lang="nl-NL" dirty="0"/>
              <a:t>Définition prétorienne des MEERQ</a:t>
            </a:r>
          </a:p>
          <a:p>
            <a:pPr marL="0" indent="0">
              <a:buNone/>
            </a:pPr>
            <a:endParaRPr lang="nl-NL" dirty="0"/>
          </a:p>
          <a:p>
            <a:r>
              <a:rPr lang="fr-FR" i="1" dirty="0"/>
              <a:t>toute </a:t>
            </a:r>
            <a:r>
              <a:rPr lang="fr-FR" i="1" dirty="0">
                <a:solidFill>
                  <a:srgbClr val="FF0000"/>
                </a:solidFill>
              </a:rPr>
              <a:t>réglementation commerciale </a:t>
            </a:r>
            <a:r>
              <a:rPr lang="fr-FR" i="1" dirty="0"/>
              <a:t>des Etats membres susceptible d’entraver </a:t>
            </a:r>
            <a:r>
              <a:rPr lang="fr-FR" i="1" dirty="0">
                <a:solidFill>
                  <a:srgbClr val="FF0000"/>
                </a:solidFill>
              </a:rPr>
              <a:t>directement ou indirectement, actuellement ou potentiellement le commerce intracommunautaire</a:t>
            </a:r>
          </a:p>
        </p:txBody>
      </p:sp>
      <p:pic>
        <p:nvPicPr>
          <p:cNvPr id="5" name="Picture 4"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30" y="5301208"/>
            <a:ext cx="2982065" cy="1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207</a:t>
            </a:fld>
            <a:endParaRPr lang="nl-NL"/>
          </a:p>
        </p:txBody>
      </p:sp>
    </p:spTree>
    <p:extLst>
      <p:ext uri="{BB962C8B-B14F-4D97-AF65-F5344CB8AC3E}">
        <p14:creationId xmlns:p14="http://schemas.microsoft.com/office/powerpoint/2010/main" val="42307347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1640" y="4869160"/>
            <a:ext cx="6400800" cy="1752600"/>
          </a:xfrm>
        </p:spPr>
        <p:txBody>
          <a:bodyPr>
            <a:normAutofit lnSpcReduction="10000"/>
          </a:bodyPr>
          <a:lstStyle/>
          <a:p>
            <a:endParaRPr lang="nl-NL" dirty="0"/>
          </a:p>
          <a:p>
            <a:r>
              <a:rPr lang="nl-NL" dirty="0" smtClean="0">
                <a:solidFill>
                  <a:schemeClr val="tx1"/>
                </a:solidFill>
              </a:rPr>
              <a:t>Demain, 10h00: cas pratiques – 204</a:t>
            </a:r>
          </a:p>
          <a:p>
            <a:endParaRPr lang="nl-NL" dirty="0"/>
          </a:p>
          <a:p>
            <a:r>
              <a:rPr lang="nl-NL" dirty="0" smtClean="0">
                <a:solidFill>
                  <a:schemeClr val="tx1"/>
                </a:solidFill>
              </a:rPr>
              <a:t>Mardi, 14h00: cours théorique</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27584" y="1052736"/>
            <a:ext cx="7632700" cy="3600450"/>
          </a:xfrm>
        </p:spPr>
      </p:pic>
      <p:sp>
        <p:nvSpPr>
          <p:cNvPr id="2" name="Subtitle 1"/>
          <p:cNvSpPr>
            <a:spLocks noGrp="1"/>
          </p:cNvSpPr>
          <p:nvPr>
            <p:ph type="subTitle" idx="1"/>
          </p:nvPr>
        </p:nvSpPr>
        <p:spPr/>
        <p:txBody>
          <a:bodyPr/>
          <a:lstStyle/>
          <a:p>
            <a:endParaRPr lang="nl-NL"/>
          </a:p>
        </p:txBody>
      </p:sp>
      <p:sp>
        <p:nvSpPr>
          <p:cNvPr id="3" name="Slide Number Placeholder 2"/>
          <p:cNvSpPr>
            <a:spLocks noGrp="1"/>
          </p:cNvSpPr>
          <p:nvPr>
            <p:ph type="sldNum" sz="quarter" idx="12"/>
          </p:nvPr>
        </p:nvSpPr>
        <p:spPr/>
        <p:txBody>
          <a:bodyPr/>
          <a:lstStyle/>
          <a:p>
            <a:fld id="{D9061D89-B14A-487E-9210-A6BBBD725484}" type="slidenum">
              <a:rPr lang="nl-NL" smtClean="0"/>
              <a:pPr/>
              <a:t>208</a:t>
            </a:fld>
            <a:endParaRPr lang="nl-NL"/>
          </a:p>
        </p:txBody>
      </p:sp>
    </p:spTree>
    <p:extLst>
      <p:ext uri="{BB962C8B-B14F-4D97-AF65-F5344CB8AC3E}">
        <p14:creationId xmlns:p14="http://schemas.microsoft.com/office/powerpoint/2010/main" val="264822248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Droit matériel européen</a:t>
            </a:r>
            <a:endParaRPr lang="en-GB" dirty="0"/>
          </a:p>
        </p:txBody>
      </p:sp>
      <p:sp>
        <p:nvSpPr>
          <p:cNvPr id="3" name="Subtitle 2"/>
          <p:cNvSpPr>
            <a:spLocks noGrp="1"/>
          </p:cNvSpPr>
          <p:nvPr>
            <p:ph type="subTitle" idx="1"/>
          </p:nvPr>
        </p:nvSpPr>
        <p:spPr/>
        <p:txBody>
          <a:bodyPr>
            <a:normAutofit fontScale="92500" lnSpcReduction="20000"/>
          </a:bodyPr>
          <a:lstStyle/>
          <a:p>
            <a:endParaRPr lang="fr-BE" dirty="0"/>
          </a:p>
          <a:p>
            <a:r>
              <a:rPr lang="fr-BE" dirty="0"/>
              <a:t>Prof. </a:t>
            </a:r>
            <a:r>
              <a:rPr lang="fr-BE" dirty="0" err="1" smtClean="0"/>
              <a:t>dr</a:t>
            </a:r>
            <a:r>
              <a:rPr lang="fr-BE" dirty="0"/>
              <a:t>. Pieter Van Cleynenbreugel</a:t>
            </a:r>
          </a:p>
          <a:p>
            <a:endParaRPr lang="fr-BE" dirty="0"/>
          </a:p>
          <a:p>
            <a:r>
              <a:rPr lang="fr-BE" dirty="0"/>
              <a:t>Séance 6: LCM – MEERQ </a:t>
            </a:r>
            <a:r>
              <a:rPr lang="fr-BE" dirty="0" smtClean="0"/>
              <a:t>(définitions et exception </a:t>
            </a:r>
            <a:r>
              <a:rPr lang="fr-BE" dirty="0" err="1" smtClean="0"/>
              <a:t>Keck</a:t>
            </a:r>
            <a:r>
              <a:rPr lang="fr-BE" dirty="0" smtClean="0"/>
              <a:t> (première partie))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209</a:t>
            </a:fld>
            <a:endParaRPr lang="nl-NL"/>
          </a:p>
        </p:txBody>
      </p:sp>
    </p:spTree>
    <p:extLst>
      <p:ext uri="{BB962C8B-B14F-4D97-AF65-F5344CB8AC3E}">
        <p14:creationId xmlns:p14="http://schemas.microsoft.com/office/powerpoint/2010/main" val="3128095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Droit de l’Union européenne</a:t>
            </a:r>
            <a:endParaRPr lang="en-GB" dirty="0"/>
          </a:p>
        </p:txBody>
      </p:sp>
      <p:sp>
        <p:nvSpPr>
          <p:cNvPr id="3" name="Content Placeholder 2"/>
          <p:cNvSpPr>
            <a:spLocks noGrp="1"/>
          </p:cNvSpPr>
          <p:nvPr>
            <p:ph idx="1"/>
          </p:nvPr>
        </p:nvSpPr>
        <p:spPr>
          <a:xfrm>
            <a:off x="457200" y="1600200"/>
            <a:ext cx="8229600" cy="5257800"/>
          </a:xfrm>
        </p:spPr>
        <p:txBody>
          <a:bodyPr>
            <a:normAutofit/>
          </a:bodyPr>
          <a:lstStyle/>
          <a:p>
            <a:r>
              <a:rPr lang="fr-BE" dirty="0"/>
              <a:t>Droit primaire</a:t>
            </a:r>
          </a:p>
          <a:p>
            <a:endParaRPr lang="fr-BE" dirty="0" smtClean="0"/>
          </a:p>
          <a:p>
            <a:r>
              <a:rPr lang="fr-BE" dirty="0" smtClean="0"/>
              <a:t>Droit </a:t>
            </a:r>
            <a:r>
              <a:rPr lang="fr-BE" dirty="0"/>
              <a:t>dérivé</a:t>
            </a:r>
          </a:p>
          <a:p>
            <a:endParaRPr lang="fr-BE" dirty="0" smtClean="0"/>
          </a:p>
          <a:p>
            <a:r>
              <a:rPr lang="fr-BE" dirty="0"/>
              <a:t>« Soft </a:t>
            </a:r>
            <a:r>
              <a:rPr lang="fr-BE" dirty="0" err="1"/>
              <a:t>law</a:t>
            </a:r>
            <a:r>
              <a:rPr lang="fr-BE" dirty="0"/>
              <a:t> »</a:t>
            </a:r>
          </a:p>
          <a:p>
            <a:pPr lvl="1"/>
            <a:r>
              <a:rPr lang="fr-BE" dirty="0"/>
              <a:t>avis et recommandations</a:t>
            </a:r>
          </a:p>
          <a:p>
            <a:pPr lvl="1"/>
            <a:r>
              <a:rPr lang="fr-BE" dirty="0"/>
              <a:t>« lignes directrices »</a:t>
            </a:r>
          </a:p>
          <a:p>
            <a:endParaRPr lang="fr-BE" dirty="0" smtClean="0"/>
          </a:p>
          <a:p>
            <a:r>
              <a:rPr lang="fr-BE" dirty="0" smtClean="0"/>
              <a:t>Ordre juridique international hors du commun</a:t>
            </a:r>
          </a:p>
        </p:txBody>
      </p:sp>
      <p:sp>
        <p:nvSpPr>
          <p:cNvPr id="4" name="Slide Number Placeholder 3"/>
          <p:cNvSpPr>
            <a:spLocks noGrp="1"/>
          </p:cNvSpPr>
          <p:nvPr>
            <p:ph type="sldNum" sz="quarter" idx="12"/>
          </p:nvPr>
        </p:nvSpPr>
        <p:spPr/>
        <p:txBody>
          <a:bodyPr/>
          <a:lstStyle/>
          <a:p>
            <a:fld id="{D9061D89-B14A-487E-9210-A6BBBD725484}" type="slidenum">
              <a:rPr lang="nl-NL" smtClean="0"/>
              <a:pPr/>
              <a:t>21</a:t>
            </a:fld>
            <a:endParaRPr lang="nl-NL"/>
          </a:p>
        </p:txBody>
      </p:sp>
    </p:spTree>
    <p:extLst>
      <p:ext uri="{BB962C8B-B14F-4D97-AF65-F5344CB8AC3E}">
        <p14:creationId xmlns:p14="http://schemas.microsoft.com/office/powerpoint/2010/main" val="843519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Marché intérieur</a:t>
            </a:r>
            <a:endParaRPr lang="en-GB" dirty="0"/>
          </a:p>
        </p:txBody>
      </p:sp>
      <p:sp>
        <p:nvSpPr>
          <p:cNvPr id="3" name="Content Placeholder 2"/>
          <p:cNvSpPr>
            <a:spLocks noGrp="1"/>
          </p:cNvSpPr>
          <p:nvPr>
            <p:ph idx="1"/>
          </p:nvPr>
        </p:nvSpPr>
        <p:spPr>
          <a:xfrm>
            <a:off x="628650" y="1825624"/>
            <a:ext cx="7886700" cy="5231999"/>
          </a:xfrm>
        </p:spPr>
        <p:txBody>
          <a:bodyPr>
            <a:normAutofit fontScale="77500" lnSpcReduction="20000"/>
          </a:bodyPr>
          <a:lstStyle/>
          <a:p>
            <a:r>
              <a:rPr lang="fr-BE" dirty="0"/>
              <a:t>Marché commun/intérieur: projets politiques </a:t>
            </a:r>
            <a:r>
              <a:rPr lang="fr-BE" dirty="0" smtClean="0"/>
              <a:t>(Monnet, Spaak, Delors…) mis </a:t>
            </a:r>
            <a:r>
              <a:rPr lang="fr-BE" dirty="0"/>
              <a:t>sur pied grâce au </a:t>
            </a:r>
            <a:r>
              <a:rPr lang="fr-BE" dirty="0" smtClean="0"/>
              <a:t>droit et acteurs juridiques de l’UE </a:t>
            </a:r>
          </a:p>
          <a:p>
            <a:pPr lvl="1"/>
            <a:r>
              <a:rPr lang="fr-BE" dirty="0" smtClean="0"/>
              <a:t>Droit </a:t>
            </a:r>
            <a:r>
              <a:rPr lang="fr-BE" dirty="0"/>
              <a:t>primaire et droit dérivé</a:t>
            </a:r>
          </a:p>
          <a:p>
            <a:pPr lvl="1"/>
            <a:r>
              <a:rPr lang="fr-BE" dirty="0"/>
              <a:t>Interdictions, autorisations, obligations</a:t>
            </a:r>
            <a:endParaRPr lang="en-GB" dirty="0"/>
          </a:p>
          <a:p>
            <a:r>
              <a:rPr lang="fr-BE" dirty="0" smtClean="0"/>
              <a:t>Quatre libertés de circulation:</a:t>
            </a:r>
          </a:p>
          <a:p>
            <a:pPr lvl="1"/>
            <a:r>
              <a:rPr lang="fr-BE" dirty="0" smtClean="0"/>
              <a:t>Marchandises</a:t>
            </a:r>
          </a:p>
          <a:p>
            <a:pPr lvl="2"/>
            <a:r>
              <a:rPr lang="fr-BE" dirty="0" smtClean="0"/>
              <a:t>Qu’est une marchandise? Quelles marchandises bénéficient de la libre circulation?</a:t>
            </a:r>
          </a:p>
          <a:p>
            <a:pPr lvl="3"/>
            <a:r>
              <a:rPr lang="fr-BE" dirty="0" smtClean="0"/>
              <a:t>Tout produit appréciable en argent, susceptible de former l’objet des transactions commerciales licites (Commission/Italie)</a:t>
            </a:r>
          </a:p>
          <a:p>
            <a:pPr lvl="3"/>
            <a:r>
              <a:rPr lang="fr-BE" dirty="0" smtClean="0"/>
              <a:t>Uniquement produits </a:t>
            </a:r>
            <a:r>
              <a:rPr lang="fr-BE" i="1" dirty="0" smtClean="0"/>
              <a:t>en libre pratique </a:t>
            </a:r>
            <a:r>
              <a:rPr lang="fr-BE" dirty="0" smtClean="0"/>
              <a:t>et en mouvement transfrontalier</a:t>
            </a:r>
          </a:p>
          <a:p>
            <a:pPr lvl="3"/>
            <a:r>
              <a:rPr lang="fr-BE" dirty="0" smtClean="0"/>
              <a:t>Marchandises faisant l’objet des règlementations publiques ou privées de la part des EM ou des associations privées dotées de pouvoirs quasi-règlementaires (</a:t>
            </a:r>
            <a:r>
              <a:rPr lang="fr-BE" dirty="0" err="1" smtClean="0"/>
              <a:t>Fra.Bo</a:t>
            </a:r>
            <a:r>
              <a:rPr lang="fr-BE" dirty="0" smtClean="0"/>
              <a:t>)</a:t>
            </a:r>
          </a:p>
          <a:p>
            <a:pPr lvl="2"/>
            <a:r>
              <a:rPr lang="fr-BE" dirty="0" smtClean="0">
                <a:solidFill>
                  <a:srgbClr val="FF0000"/>
                </a:solidFill>
              </a:rPr>
              <a:t>Comment la libre circulation est-elle garantie juridiquement?</a:t>
            </a:r>
          </a:p>
          <a:p>
            <a:pPr lvl="3"/>
            <a:r>
              <a:rPr lang="fr-BE" dirty="0" smtClean="0">
                <a:solidFill>
                  <a:srgbClr val="FF0000"/>
                </a:solidFill>
              </a:rPr>
              <a:t>Interdictions des restrictions en droit primaire (accompagnées, le cas échéant des instruments de droit dérivé)</a:t>
            </a:r>
          </a:p>
          <a:p>
            <a:pPr lvl="4"/>
            <a:r>
              <a:rPr lang="fr-BE" dirty="0" smtClean="0"/>
              <a:t>Obstacles fiscaux</a:t>
            </a:r>
          </a:p>
          <a:p>
            <a:pPr lvl="4"/>
            <a:r>
              <a:rPr lang="fr-BE" dirty="0" smtClean="0">
                <a:solidFill>
                  <a:srgbClr val="FF0000"/>
                </a:solidFill>
              </a:rPr>
              <a:t>Tout autre obstacle</a:t>
            </a:r>
          </a:p>
          <a:p>
            <a:pPr lvl="1"/>
            <a:r>
              <a:rPr lang="fr-BE" dirty="0" smtClean="0"/>
              <a:t>Personnes</a:t>
            </a:r>
          </a:p>
          <a:p>
            <a:pPr lvl="1"/>
            <a:r>
              <a:rPr lang="fr-BE" dirty="0" smtClean="0"/>
              <a:t>Services</a:t>
            </a:r>
          </a:p>
          <a:p>
            <a:pPr lvl="1"/>
            <a:r>
              <a:rPr lang="fr-BE" dirty="0" smtClean="0"/>
              <a:t>Capitaux</a:t>
            </a:r>
          </a:p>
        </p:txBody>
      </p:sp>
    </p:spTree>
    <p:extLst>
      <p:ext uri="{BB962C8B-B14F-4D97-AF65-F5344CB8AC3E}">
        <p14:creationId xmlns:p14="http://schemas.microsoft.com/office/powerpoint/2010/main" val="128650424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a:xfrm>
            <a:off x="628650" y="1825624"/>
            <a:ext cx="7886700" cy="5283514"/>
          </a:xfrm>
        </p:spPr>
        <p:txBody>
          <a:bodyPr>
            <a:normAutofit fontScale="92500" lnSpcReduction="10000"/>
          </a:bodyPr>
          <a:lstStyle/>
          <a:p>
            <a:r>
              <a:rPr lang="fr-BE" dirty="0" smtClean="0"/>
              <a:t>Quelles restrictions non-tarifaires sont interdites par le droit de l’UE?</a:t>
            </a:r>
          </a:p>
          <a:p>
            <a:r>
              <a:rPr lang="fr-BE" dirty="0" smtClean="0"/>
              <a:t>Qu’est-ce une MEERQ? Y </a:t>
            </a:r>
            <a:r>
              <a:rPr lang="fr-BE" dirty="0" err="1" smtClean="0"/>
              <a:t>a-t-il</a:t>
            </a:r>
            <a:r>
              <a:rPr lang="fr-BE" dirty="0" smtClean="0"/>
              <a:t> une différence entre les MEERQ à l’importation et celles à l’exportation?</a:t>
            </a:r>
          </a:p>
          <a:p>
            <a:r>
              <a:rPr lang="fr-BE" dirty="0" smtClean="0"/>
              <a:t>Quelle a été l’impact des arrêts </a:t>
            </a:r>
            <a:r>
              <a:rPr lang="fr-BE" dirty="0" err="1" smtClean="0"/>
              <a:t>Dassonville</a:t>
            </a:r>
            <a:r>
              <a:rPr lang="fr-BE" dirty="0" smtClean="0"/>
              <a:t> et Cassis de Dijon? Comment ces arrêts se distinguent?</a:t>
            </a:r>
          </a:p>
          <a:p>
            <a:r>
              <a:rPr lang="fr-BE" dirty="0" smtClean="0"/>
              <a:t>Quelle est la règle de base principale qui sous-tend la jurisprudence de la Cour en matière d’abolitions des obstacles non-fiscaux?</a:t>
            </a:r>
          </a:p>
          <a:p>
            <a:r>
              <a:rPr lang="fr-BE" dirty="0" smtClean="0"/>
              <a:t>Comment la Cour a-t-elle tenté de remédier aux conséquences excessives de sa jurisprudence </a:t>
            </a:r>
            <a:r>
              <a:rPr lang="fr-BE" dirty="0" err="1" smtClean="0"/>
              <a:t>Dassonville</a:t>
            </a:r>
            <a:r>
              <a:rPr lang="fr-BE" dirty="0" smtClean="0"/>
              <a:t> – Cassis de Dijon? Cette jurisprudence s’applique-t-elle également dans le domaine des exportations?</a:t>
            </a:r>
            <a:endParaRPr lang="en-GB" dirty="0"/>
          </a:p>
        </p:txBody>
      </p:sp>
    </p:spTree>
    <p:extLst>
      <p:ext uri="{BB962C8B-B14F-4D97-AF65-F5344CB8AC3E}">
        <p14:creationId xmlns:p14="http://schemas.microsoft.com/office/powerpoint/2010/main" val="193425653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Obstacles </a:t>
            </a:r>
            <a:r>
              <a:rPr lang="nl-NL" dirty="0" smtClean="0"/>
              <a:t>à une libre circulation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err="1"/>
              <a:t>Problèmes</a:t>
            </a:r>
            <a:r>
              <a:rPr lang="nl-NL" dirty="0"/>
              <a:t>/</a:t>
            </a:r>
            <a:r>
              <a:rPr lang="nl-NL" dirty="0" err="1"/>
              <a:t>obstacles</a:t>
            </a:r>
            <a:r>
              <a:rPr lang="nl-NL" dirty="0"/>
              <a:t>?</a:t>
            </a:r>
          </a:p>
          <a:p>
            <a:pPr lvl="1"/>
            <a:r>
              <a:rPr lang="nl-NL" dirty="0" err="1"/>
              <a:t>obstacles</a:t>
            </a:r>
            <a:r>
              <a:rPr lang="nl-NL" dirty="0"/>
              <a:t> </a:t>
            </a:r>
            <a:r>
              <a:rPr lang="nl-NL" dirty="0" err="1"/>
              <a:t>fiscaux</a:t>
            </a:r>
            <a:endParaRPr lang="nl-NL" dirty="0"/>
          </a:p>
          <a:p>
            <a:pPr lvl="1"/>
            <a:endParaRPr lang="nl-NL" dirty="0"/>
          </a:p>
          <a:p>
            <a:pPr lvl="1"/>
            <a:r>
              <a:rPr lang="nl-NL" dirty="0" err="1"/>
              <a:t>obstacles</a:t>
            </a:r>
            <a:r>
              <a:rPr lang="nl-NL" dirty="0"/>
              <a:t> </a:t>
            </a:r>
            <a:r>
              <a:rPr lang="nl-NL" dirty="0" err="1"/>
              <a:t>techniques</a:t>
            </a:r>
            <a:endParaRPr lang="nl-NL" dirty="0"/>
          </a:p>
          <a:p>
            <a:pPr lvl="2"/>
            <a:r>
              <a:rPr lang="nl-NL" dirty="0" err="1"/>
              <a:t>réglementations</a:t>
            </a:r>
            <a:r>
              <a:rPr lang="nl-NL" dirty="0"/>
              <a:t> </a:t>
            </a:r>
            <a:r>
              <a:rPr lang="nl-NL" dirty="0" err="1"/>
              <a:t>techniques</a:t>
            </a:r>
            <a:r>
              <a:rPr lang="nl-NL" dirty="0"/>
              <a:t> </a:t>
            </a:r>
            <a:r>
              <a:rPr lang="nl-NL" dirty="0" err="1"/>
              <a:t>nationales</a:t>
            </a:r>
            <a:endParaRPr lang="nl-NL" dirty="0"/>
          </a:p>
          <a:p>
            <a:pPr lvl="2"/>
            <a:r>
              <a:rPr lang="nl-NL" dirty="0" err="1"/>
              <a:t>certificats</a:t>
            </a:r>
            <a:r>
              <a:rPr lang="nl-NL" dirty="0"/>
              <a:t> </a:t>
            </a:r>
            <a:r>
              <a:rPr lang="nl-NL" dirty="0" err="1"/>
              <a:t>préalables</a:t>
            </a:r>
            <a:r>
              <a:rPr lang="nl-NL" dirty="0"/>
              <a:t> de </a:t>
            </a:r>
            <a:r>
              <a:rPr lang="nl-NL" dirty="0" err="1"/>
              <a:t>conformité</a:t>
            </a:r>
            <a:endParaRPr lang="nl-NL" dirty="0"/>
          </a:p>
          <a:p>
            <a:pPr lvl="2"/>
            <a:r>
              <a:rPr lang="nl-NL" dirty="0" err="1"/>
              <a:t>autorisations</a:t>
            </a:r>
            <a:r>
              <a:rPr lang="nl-NL" dirty="0"/>
              <a:t> </a:t>
            </a:r>
            <a:r>
              <a:rPr lang="nl-NL" dirty="0" err="1"/>
              <a:t>d’importation</a:t>
            </a:r>
            <a:endParaRPr lang="nl-NL" dirty="0"/>
          </a:p>
          <a:p>
            <a:pPr lvl="1"/>
            <a:endParaRPr lang="nl-NL" dirty="0"/>
          </a:p>
          <a:p>
            <a:pPr lvl="1"/>
            <a:r>
              <a:rPr lang="nl-NL" dirty="0" err="1"/>
              <a:t>obstacles</a:t>
            </a:r>
            <a:r>
              <a:rPr lang="nl-NL" dirty="0"/>
              <a:t> </a:t>
            </a:r>
            <a:r>
              <a:rPr lang="nl-NL" dirty="0" err="1"/>
              <a:t>physiques</a:t>
            </a:r>
            <a:endParaRPr lang="nl-NL" dirty="0"/>
          </a:p>
          <a:p>
            <a:pPr lvl="2"/>
            <a:r>
              <a:rPr lang="nl-NL" dirty="0" err="1"/>
              <a:t>limitation</a:t>
            </a:r>
            <a:r>
              <a:rPr lang="nl-NL" dirty="0"/>
              <a:t> du </a:t>
            </a:r>
            <a:r>
              <a:rPr lang="nl-NL" dirty="0" err="1"/>
              <a:t>nombre</a:t>
            </a:r>
            <a:r>
              <a:rPr lang="nl-NL" dirty="0"/>
              <a:t> de </a:t>
            </a:r>
            <a:r>
              <a:rPr lang="nl-NL" dirty="0" err="1"/>
              <a:t>produits</a:t>
            </a:r>
            <a:r>
              <a:rPr lang="nl-NL" dirty="0"/>
              <a:t> </a:t>
            </a:r>
            <a:r>
              <a:rPr lang="nl-NL" dirty="0" err="1"/>
              <a:t>importés</a:t>
            </a:r>
            <a:endParaRPr lang="nl-NL" dirty="0"/>
          </a:p>
          <a:p>
            <a:pPr lvl="2"/>
            <a:r>
              <a:rPr lang="nl-NL" dirty="0" err="1"/>
              <a:t>contrôle</a:t>
            </a:r>
            <a:r>
              <a:rPr lang="nl-NL" dirty="0"/>
              <a:t> </a:t>
            </a:r>
            <a:r>
              <a:rPr lang="nl-NL" dirty="0" err="1"/>
              <a:t>technique</a:t>
            </a:r>
            <a:r>
              <a:rPr lang="nl-NL" dirty="0"/>
              <a:t> obligatoire et </a:t>
            </a:r>
            <a:r>
              <a:rPr lang="nl-NL" dirty="0" err="1"/>
              <a:t>préalable</a:t>
            </a:r>
            <a:endParaRPr lang="nl-NL" dirty="0"/>
          </a:p>
        </p:txBody>
      </p:sp>
      <p:pic>
        <p:nvPicPr>
          <p:cNvPr id="7" name="Picture 6" descr="http://s3.lavenircdn.net/Assets/Images_Upload/Actu24/2011/01/11/poelvoorde.jpg?scale=both&amp;format=jpg">
            <a:hlinkClick r:id="rId3"/>
          </p:cNvPr>
          <p:cNvPicPr/>
          <p:nvPr/>
        </p:nvPicPr>
        <p:blipFill rotWithShape="1">
          <a:blip r:embed="rId4" cstate="print">
            <a:extLst>
              <a:ext uri="{28A0092B-C50C-407E-A947-70E740481C1C}">
                <a14:useLocalDpi xmlns:a14="http://schemas.microsoft.com/office/drawing/2010/main" val="0"/>
              </a:ext>
            </a:extLst>
          </a:blip>
          <a:srcRect l="4875" t="-935" r="39004"/>
          <a:stretch/>
        </p:blipFill>
        <p:spPr bwMode="auto">
          <a:xfrm>
            <a:off x="6876256" y="3717034"/>
            <a:ext cx="2088232" cy="1763775"/>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212</a:t>
            </a:fld>
            <a:endParaRPr lang="nl-NL"/>
          </a:p>
        </p:txBody>
      </p:sp>
    </p:spTree>
    <p:extLst>
      <p:ext uri="{BB962C8B-B14F-4D97-AF65-F5344CB8AC3E}">
        <p14:creationId xmlns:p14="http://schemas.microsoft.com/office/powerpoint/2010/main" val="15743820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aspirateurs</a:t>
            </a:r>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4438553" y="404106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8" name="5-Point Star 17"/>
          <p:cNvSpPr/>
          <p:nvPr/>
        </p:nvSpPr>
        <p:spPr>
          <a:xfrm>
            <a:off x="2915816" y="4337484"/>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stCxn id="16" idx="2"/>
          </p:cNvCxnSpPr>
          <p:nvPr/>
        </p:nvCxnSpPr>
        <p:spPr>
          <a:xfrm flipH="1">
            <a:off x="3131840" y="4329101"/>
            <a:ext cx="1347970" cy="15240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descr="http://www.electrodepot.fr/media/catalog/product/cache/1/small_image/9df78eab33525d08d6e5fb8d27136e95/P945367.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8058" y="1556792"/>
            <a:ext cx="1892390" cy="3000629"/>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213</a:t>
            </a:fld>
            <a:endParaRPr lang="nl-NL"/>
          </a:p>
        </p:txBody>
      </p:sp>
    </p:spTree>
    <p:extLst>
      <p:ext uri="{BB962C8B-B14F-4D97-AF65-F5344CB8AC3E}">
        <p14:creationId xmlns:p14="http://schemas.microsoft.com/office/powerpoint/2010/main" val="18438219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aspirateurs</a:t>
            </a:r>
          </a:p>
        </p:txBody>
      </p:sp>
      <p:sp>
        <p:nvSpPr>
          <p:cNvPr id="3" name="Content Placeholder 2"/>
          <p:cNvSpPr>
            <a:spLocks noGrp="1"/>
          </p:cNvSpPr>
          <p:nvPr>
            <p:ph idx="1"/>
          </p:nvPr>
        </p:nvSpPr>
        <p:spPr>
          <a:xfrm>
            <a:off x="457200" y="1412776"/>
            <a:ext cx="8229600" cy="5328592"/>
          </a:xfrm>
        </p:spPr>
        <p:txBody>
          <a:bodyPr>
            <a:normAutofit/>
          </a:bodyPr>
          <a:lstStyle/>
          <a:p>
            <a:r>
              <a:rPr lang="nl-NL" dirty="0"/>
              <a:t>En </a:t>
            </a:r>
            <a:r>
              <a:rPr lang="nl-NL" dirty="0" err="1"/>
              <a:t>l’absence</a:t>
            </a:r>
            <a:r>
              <a:rPr lang="nl-NL" dirty="0"/>
              <a:t> de </a:t>
            </a:r>
            <a:r>
              <a:rPr lang="nl-NL" dirty="0" err="1"/>
              <a:t>droits</a:t>
            </a:r>
            <a:r>
              <a:rPr lang="nl-NL" dirty="0"/>
              <a:t> de douane et de TEE</a:t>
            </a:r>
          </a:p>
          <a:p>
            <a:r>
              <a:rPr lang="nl-NL" dirty="0"/>
              <a:t>a</a:t>
            </a:r>
            <a:r>
              <a:rPr lang="nl-NL" dirty="0" smtClean="0"/>
              <a:t>spirateurs</a:t>
            </a:r>
            <a:endParaRPr lang="nl-NL" dirty="0"/>
          </a:p>
          <a:p>
            <a:pPr lvl="1"/>
            <a:r>
              <a:rPr lang="nl-NL" dirty="0" err="1"/>
              <a:t>produits</a:t>
            </a:r>
            <a:r>
              <a:rPr lang="nl-NL" dirty="0"/>
              <a:t> </a:t>
            </a:r>
            <a:r>
              <a:rPr lang="nl-NL" dirty="0" err="1"/>
              <a:t>conformes</a:t>
            </a:r>
            <a:r>
              <a:rPr lang="nl-NL" dirty="0"/>
              <a:t> </a:t>
            </a:r>
            <a:r>
              <a:rPr lang="nl-NL" dirty="0" err="1"/>
              <a:t>aux</a:t>
            </a:r>
            <a:r>
              <a:rPr lang="nl-NL" dirty="0"/>
              <a:t> </a:t>
            </a:r>
            <a:r>
              <a:rPr lang="nl-NL" dirty="0" err="1"/>
              <a:t>réglementations</a:t>
            </a:r>
            <a:r>
              <a:rPr lang="nl-NL" dirty="0"/>
              <a:t> </a:t>
            </a:r>
            <a:r>
              <a:rPr lang="nl-NL" dirty="0" err="1"/>
              <a:t>techniques</a:t>
            </a:r>
            <a:r>
              <a:rPr lang="nl-NL" dirty="0"/>
              <a:t> polonaises</a:t>
            </a:r>
          </a:p>
          <a:p>
            <a:pPr lvl="2"/>
            <a:r>
              <a:rPr lang="nl-NL" dirty="0"/>
              <a:t>puissance maximale de 1800 watts</a:t>
            </a:r>
          </a:p>
          <a:p>
            <a:pPr lvl="2"/>
            <a:r>
              <a:rPr lang="nl-NL" dirty="0" err="1"/>
              <a:t>aucune</a:t>
            </a:r>
            <a:r>
              <a:rPr lang="nl-NL" dirty="0"/>
              <a:t> étiquette énergie verte nécessaire</a:t>
            </a:r>
          </a:p>
          <a:p>
            <a:pPr lvl="1"/>
            <a:r>
              <a:rPr lang="nl-NL" dirty="0"/>
              <a:t>importés en Belgique</a:t>
            </a:r>
          </a:p>
          <a:p>
            <a:pPr lvl="1"/>
            <a:endParaRPr lang="nl-NL" dirty="0"/>
          </a:p>
          <a:p>
            <a:r>
              <a:rPr lang="nl-NL" dirty="0"/>
              <a:t>réglementation belge des aspirateurs</a:t>
            </a:r>
          </a:p>
          <a:p>
            <a:pPr lvl="2"/>
            <a:r>
              <a:rPr lang="nl-NL" dirty="0"/>
              <a:t>puissance </a:t>
            </a:r>
            <a:r>
              <a:rPr lang="nl-NL" dirty="0" smtClean="0"/>
              <a:t>maximale </a:t>
            </a:r>
            <a:r>
              <a:rPr lang="nl-NL" dirty="0"/>
              <a:t>de 900 watts</a:t>
            </a:r>
          </a:p>
          <a:p>
            <a:pPr lvl="2"/>
            <a:r>
              <a:rPr lang="nl-NL" dirty="0"/>
              <a:t>étiquette énergie verte</a:t>
            </a:r>
          </a:p>
          <a:p>
            <a:pPr lvl="2"/>
            <a:r>
              <a:rPr lang="nl-NL" dirty="0"/>
              <a:t>…</a:t>
            </a:r>
          </a:p>
        </p:txBody>
      </p:sp>
      <p:pic>
        <p:nvPicPr>
          <p:cNvPr id="4" name="Picture 3" descr="http://www.electrodepot.fr/media/catalog/product/cache/1/small_image/9df78eab33525d08d6e5fb8d27136e95/P945367.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13645"/>
            <a:ext cx="953228" cy="1412776"/>
          </a:xfrm>
          <a:prstGeom prst="rect">
            <a:avLst/>
          </a:prstGeom>
          <a:noFill/>
          <a:ln>
            <a:noFill/>
          </a:ln>
        </p:spPr>
      </p:pic>
      <p:sp>
        <p:nvSpPr>
          <p:cNvPr id="6" name="Content Placeholder 5"/>
          <p:cNvSpPr txBox="1">
            <a:spLocks/>
          </p:cNvSpPr>
          <p:nvPr/>
        </p:nvSpPr>
        <p:spPr>
          <a:xfrm>
            <a:off x="5292080" y="5176553"/>
            <a:ext cx="3980708" cy="1362359"/>
          </a:xfrm>
          <a:prstGeom prst="cloudCallout">
            <a:avLst/>
          </a:prstGeom>
          <a:solidFill>
            <a:srgbClr val="FFFF99"/>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nl-NL" dirty="0">
                <a:solidFill>
                  <a:schemeClr val="tx1"/>
                </a:solidFill>
              </a:rPr>
              <a:t>crainte de protectionnisme économique !!</a:t>
            </a:r>
          </a:p>
        </p:txBody>
      </p:sp>
      <p:sp>
        <p:nvSpPr>
          <p:cNvPr id="5" name="Slide Number Placeholder 4"/>
          <p:cNvSpPr>
            <a:spLocks noGrp="1"/>
          </p:cNvSpPr>
          <p:nvPr>
            <p:ph type="sldNum" sz="quarter" idx="12"/>
          </p:nvPr>
        </p:nvSpPr>
        <p:spPr/>
        <p:txBody>
          <a:bodyPr/>
          <a:lstStyle/>
          <a:p>
            <a:fld id="{D9061D89-B14A-487E-9210-A6BBBD725484}" type="slidenum">
              <a:rPr lang="nl-NL" smtClean="0"/>
              <a:pPr/>
              <a:t>214</a:t>
            </a:fld>
            <a:endParaRPr lang="nl-NL"/>
          </a:p>
        </p:txBody>
      </p:sp>
    </p:spTree>
    <p:extLst>
      <p:ext uri="{BB962C8B-B14F-4D97-AF65-F5344CB8AC3E}">
        <p14:creationId xmlns:p14="http://schemas.microsoft.com/office/powerpoint/2010/main" val="23128569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TFUE</a:t>
            </a:r>
            <a:endParaRPr lang="nl-NL" dirty="0"/>
          </a:p>
        </p:txBody>
      </p:sp>
      <p:sp>
        <p:nvSpPr>
          <p:cNvPr id="3" name="Content Placeholder 2"/>
          <p:cNvSpPr>
            <a:spLocks noGrp="1"/>
          </p:cNvSpPr>
          <p:nvPr>
            <p:ph idx="1"/>
          </p:nvPr>
        </p:nvSpPr>
        <p:spPr/>
        <p:txBody>
          <a:bodyPr>
            <a:normAutofit/>
          </a:bodyPr>
          <a:lstStyle/>
          <a:p>
            <a:pPr marL="0" indent="0" algn="just">
              <a:buNone/>
            </a:pPr>
            <a:r>
              <a:rPr lang="nl-NL" dirty="0"/>
              <a:t>Article 34: </a:t>
            </a:r>
            <a:r>
              <a:rPr lang="fr-FR" dirty="0"/>
              <a:t>Les restrictions quantitatives à l'importation ainsi que toutes mesures d'effet équivalent, sont interdites entre les États membres.</a:t>
            </a:r>
          </a:p>
          <a:p>
            <a:endParaRPr lang="nl-NL" dirty="0"/>
          </a:p>
          <a:p>
            <a:pPr marL="0" indent="0" algn="just">
              <a:buNone/>
            </a:pPr>
            <a:r>
              <a:rPr lang="nl-NL" dirty="0"/>
              <a:t>Article 35: </a:t>
            </a:r>
            <a:r>
              <a:rPr lang="fr-FR" dirty="0"/>
              <a:t>Les restrictions quantitatives à l'exportation, ainsi que toutes mesures d'effet équivalent, sont interdites entre les États </a:t>
            </a:r>
            <a:r>
              <a:rPr lang="fr-FR" dirty="0" smtClean="0"/>
              <a:t>membres.</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215</a:t>
            </a:fld>
            <a:endParaRPr lang="nl-NL"/>
          </a:p>
        </p:txBody>
      </p:sp>
    </p:spTree>
    <p:extLst>
      <p:ext uri="{BB962C8B-B14F-4D97-AF65-F5344CB8AC3E}">
        <p14:creationId xmlns:p14="http://schemas.microsoft.com/office/powerpoint/2010/main" val="289914453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TFUE</a:t>
            </a:r>
            <a:endParaRPr lang="nl-NL" dirty="0"/>
          </a:p>
        </p:txBody>
      </p:sp>
      <p:sp>
        <p:nvSpPr>
          <p:cNvPr id="3" name="Content Placeholder 2"/>
          <p:cNvSpPr>
            <a:spLocks noGrp="1"/>
          </p:cNvSpPr>
          <p:nvPr>
            <p:ph idx="1"/>
          </p:nvPr>
        </p:nvSpPr>
        <p:spPr/>
        <p:txBody>
          <a:bodyPr>
            <a:normAutofit lnSpcReduction="10000"/>
          </a:bodyPr>
          <a:lstStyle/>
          <a:p>
            <a:r>
              <a:rPr lang="nl-NL" dirty="0" err="1"/>
              <a:t>Interdictions</a:t>
            </a:r>
            <a:r>
              <a:rPr lang="nl-NL" dirty="0"/>
              <a:t> </a:t>
            </a:r>
            <a:r>
              <a:rPr lang="nl-NL" dirty="0">
                <a:solidFill>
                  <a:srgbClr val="FF0000"/>
                </a:solidFill>
              </a:rPr>
              <a:t>non </a:t>
            </a:r>
            <a:r>
              <a:rPr lang="nl-NL" dirty="0" err="1">
                <a:solidFill>
                  <a:srgbClr val="FF0000"/>
                </a:solidFill>
              </a:rPr>
              <a:t>absolues</a:t>
            </a:r>
            <a:endParaRPr lang="nl-NL" dirty="0">
              <a:solidFill>
                <a:srgbClr val="FF0000"/>
              </a:solidFill>
            </a:endParaRPr>
          </a:p>
          <a:p>
            <a:pPr lvl="1" algn="just"/>
            <a:r>
              <a:rPr lang="nl-NL" dirty="0"/>
              <a:t>a</a:t>
            </a:r>
            <a:r>
              <a:rPr lang="nl-NL" dirty="0" smtClean="0"/>
              <a:t>rticle </a:t>
            </a:r>
            <a:r>
              <a:rPr lang="nl-NL" dirty="0"/>
              <a:t>36: </a:t>
            </a:r>
            <a:r>
              <a:rPr lang="fr-FR" dirty="0"/>
              <a:t>Les dispositions des articles 34 et 35 ne font pas obstacle aux interdictions ou restrictions d'importation, d'exportation ou de transit, </a:t>
            </a:r>
            <a:r>
              <a:rPr lang="fr-FR" dirty="0">
                <a:solidFill>
                  <a:srgbClr val="FF0000"/>
                </a:solidFill>
              </a:rPr>
              <a:t>justifiées par des raisons de moralité publique, d'ordre public, de sécurité publique, de protection de la santé et de la vie des personnes et des animaux ou de préservation des végétaux, de protection des trésors nationaux ayant une valeur artistique, historique ou archéologique ou de protection de la propriété industrielle et commerciale</a:t>
            </a:r>
            <a:r>
              <a:rPr lang="fr-FR" dirty="0"/>
              <a:t>. Toutefois, ces interdictions ou restrictions ne doivent constituer ni un moyen de discrimination arbitraire ni une restriction déguisée dans le commerce entre les États membres.</a:t>
            </a:r>
          </a:p>
          <a:p>
            <a:pPr lvl="1" algn="just"/>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216</a:t>
            </a:fld>
            <a:endParaRPr lang="nl-NL"/>
          </a:p>
        </p:txBody>
      </p:sp>
    </p:spTree>
    <p:extLst>
      <p:ext uri="{BB962C8B-B14F-4D97-AF65-F5344CB8AC3E}">
        <p14:creationId xmlns:p14="http://schemas.microsoft.com/office/powerpoint/2010/main" val="324540401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Restrictions quantitatives</a:t>
            </a:r>
            <a:endParaRPr lang="nl-NL" dirty="0"/>
          </a:p>
        </p:txBody>
      </p:sp>
      <p:sp>
        <p:nvSpPr>
          <p:cNvPr id="3" name="Content Placeholder 2"/>
          <p:cNvSpPr>
            <a:spLocks noGrp="1"/>
          </p:cNvSpPr>
          <p:nvPr>
            <p:ph idx="1"/>
          </p:nvPr>
        </p:nvSpPr>
        <p:spPr/>
        <p:txBody>
          <a:bodyPr/>
          <a:lstStyle/>
          <a:p>
            <a:r>
              <a:rPr lang="nl-NL" dirty="0"/>
              <a:t>Laconisme du TFUE</a:t>
            </a:r>
          </a:p>
          <a:p>
            <a:r>
              <a:rPr lang="nl-NL" dirty="0" smtClean="0"/>
              <a:t>CJUE, </a:t>
            </a:r>
            <a:r>
              <a:rPr lang="nl-NL" dirty="0"/>
              <a:t>2/73, </a:t>
            </a:r>
            <a:r>
              <a:rPr lang="nl-NL" i="1" dirty="0"/>
              <a:t>Geddo: </a:t>
            </a:r>
            <a:r>
              <a:rPr lang="fr-FR" i="1" dirty="0"/>
              <a:t>des mesures ayant le caractère de prohibition totale ou partielle, d'importation, d'exportation ou de transit, suivant le cas </a:t>
            </a:r>
            <a:endParaRPr lang="nl-NL" dirty="0"/>
          </a:p>
        </p:txBody>
      </p:sp>
      <p:pic>
        <p:nvPicPr>
          <p:cNvPr id="4" name="Picture 3" descr="http://www.sundaytimes.lk/111030/images/Econ-Cartoon.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933057"/>
            <a:ext cx="4120758" cy="26738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217</a:t>
            </a:fld>
            <a:endParaRPr lang="nl-NL"/>
          </a:p>
        </p:txBody>
      </p:sp>
    </p:spTree>
    <p:extLst>
      <p:ext uri="{BB962C8B-B14F-4D97-AF65-F5344CB8AC3E}">
        <p14:creationId xmlns:p14="http://schemas.microsoft.com/office/powerpoint/2010/main" val="31600100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Restrictions </a:t>
            </a:r>
            <a:r>
              <a:rPr lang="nl-NL" dirty="0" smtClean="0"/>
              <a:t>quantitatives</a:t>
            </a:r>
            <a:endParaRPr lang="nl-NL" dirty="0"/>
          </a:p>
        </p:txBody>
      </p:sp>
      <p:sp>
        <p:nvSpPr>
          <p:cNvPr id="3" name="Content Placeholder 2"/>
          <p:cNvSpPr>
            <a:spLocks noGrp="1"/>
          </p:cNvSpPr>
          <p:nvPr>
            <p:ph idx="1"/>
          </p:nvPr>
        </p:nvSpPr>
        <p:spPr>
          <a:xfrm>
            <a:off x="628650" y="1825624"/>
            <a:ext cx="7886700" cy="4895851"/>
          </a:xfrm>
        </p:spPr>
        <p:txBody>
          <a:bodyPr>
            <a:normAutofit/>
          </a:bodyPr>
          <a:lstStyle/>
          <a:p>
            <a:r>
              <a:rPr lang="nl-NL" dirty="0" smtClean="0"/>
              <a:t>Prohibition totale d’importation ou d’exportation</a:t>
            </a:r>
            <a:endParaRPr lang="nl-NL" dirty="0"/>
          </a:p>
          <a:p>
            <a:pPr lvl="1"/>
            <a:r>
              <a:rPr lang="nl-NL" dirty="0" smtClean="0"/>
              <a:t>CJUE</a:t>
            </a:r>
            <a:r>
              <a:rPr lang="nl-NL" dirty="0"/>
              <a:t>, 34/79, </a:t>
            </a:r>
            <a:r>
              <a:rPr lang="nl-NL" i="1" dirty="0"/>
              <a:t>Henn &amp; Darby</a:t>
            </a:r>
            <a:endParaRPr lang="nl-NL" dirty="0"/>
          </a:p>
          <a:p>
            <a:endParaRPr lang="nl-NL" dirty="0"/>
          </a:p>
          <a:p>
            <a:r>
              <a:rPr lang="nl-NL" dirty="0" smtClean="0"/>
              <a:t>Prohibition partielle d’importation ou d’exportation</a:t>
            </a:r>
            <a:endParaRPr lang="nl-NL" dirty="0"/>
          </a:p>
          <a:p>
            <a:pPr lvl="1"/>
            <a:r>
              <a:rPr lang="nl-NL" dirty="0"/>
              <a:t>des quotas </a:t>
            </a:r>
          </a:p>
          <a:p>
            <a:pPr lvl="1"/>
            <a:endParaRPr lang="nl-NL" dirty="0"/>
          </a:p>
          <a:p>
            <a:r>
              <a:rPr lang="nl-NL" dirty="0"/>
              <a:t>entre les Etats membres</a:t>
            </a:r>
          </a:p>
          <a:p>
            <a:pPr lvl="1"/>
            <a:r>
              <a:rPr lang="nl-NL" i="1" dirty="0"/>
              <a:t>m</a:t>
            </a:r>
            <a:r>
              <a:rPr lang="nl-NL" i="1" dirty="0" smtClean="0"/>
              <a:t>archandises</a:t>
            </a:r>
            <a:endParaRPr lang="nl-NL" dirty="0"/>
          </a:p>
          <a:p>
            <a:pPr lvl="1"/>
            <a:r>
              <a:rPr lang="nl-NL" i="1" dirty="0" smtClean="0"/>
              <a:t>en </a:t>
            </a:r>
            <a:r>
              <a:rPr lang="nl-NL" i="1" dirty="0"/>
              <a:t>libre </a:t>
            </a:r>
            <a:r>
              <a:rPr lang="nl-NL" i="1" dirty="0" smtClean="0"/>
              <a:t>pratique</a:t>
            </a:r>
          </a:p>
          <a:p>
            <a:pPr lvl="1"/>
            <a:r>
              <a:rPr lang="nl-NL" dirty="0"/>
              <a:t>m</a:t>
            </a:r>
            <a:r>
              <a:rPr lang="nl-NL" dirty="0" smtClean="0"/>
              <a:t>ouvement inter-étatique</a:t>
            </a:r>
            <a:endParaRPr lang="nl-NL" dirty="0"/>
          </a:p>
          <a:p>
            <a:endParaRPr lang="nl-NL" dirty="0"/>
          </a:p>
          <a:p>
            <a:pPr marL="457200" lvl="1" indent="0">
              <a:buNone/>
            </a:pPr>
            <a:endParaRPr lang="nl-NL" dirty="0"/>
          </a:p>
        </p:txBody>
      </p:sp>
      <p:sp>
        <p:nvSpPr>
          <p:cNvPr id="6" name="Slide Number Placeholder 5"/>
          <p:cNvSpPr>
            <a:spLocks noGrp="1"/>
          </p:cNvSpPr>
          <p:nvPr>
            <p:ph type="sldNum" sz="quarter" idx="12"/>
          </p:nvPr>
        </p:nvSpPr>
        <p:spPr/>
        <p:txBody>
          <a:bodyPr/>
          <a:lstStyle/>
          <a:p>
            <a:fld id="{D9061D89-B14A-487E-9210-A6BBBD725484}" type="slidenum">
              <a:rPr lang="nl-NL" smtClean="0"/>
              <a:pPr/>
              <a:t>218</a:t>
            </a:fld>
            <a:endParaRPr lang="nl-NL"/>
          </a:p>
        </p:txBody>
      </p:sp>
    </p:spTree>
    <p:extLst>
      <p:ext uri="{BB962C8B-B14F-4D97-AF65-F5344CB8AC3E}">
        <p14:creationId xmlns:p14="http://schemas.microsoft.com/office/powerpoint/2010/main" val="226327831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MEERQ</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pPr marL="0" indent="0" algn="just">
              <a:buNone/>
            </a:pPr>
            <a:endParaRPr lang="nl-NL" dirty="0"/>
          </a:p>
          <a:p>
            <a:pPr marL="0" indent="0" algn="just">
              <a:buNone/>
            </a:pPr>
            <a:r>
              <a:rPr lang="nl-NL" dirty="0"/>
              <a:t>Les EM ont rapidement aboli les restrictions quantitatives à </a:t>
            </a:r>
            <a:r>
              <a:rPr lang="nl-NL" dirty="0" smtClean="0"/>
              <a:t>l’importation et à l’exportation…</a:t>
            </a:r>
            <a:endParaRPr lang="nl-NL" dirty="0"/>
          </a:p>
          <a:p>
            <a:pPr marL="0" indent="0" algn="just">
              <a:buNone/>
            </a:pPr>
            <a:endParaRPr lang="nl-NL" dirty="0"/>
          </a:p>
          <a:p>
            <a:pPr marL="0" indent="0" algn="just">
              <a:buNone/>
            </a:pPr>
            <a:r>
              <a:rPr lang="nl-NL" dirty="0"/>
              <a:t>… mais </a:t>
            </a:r>
            <a:r>
              <a:rPr lang="nl-NL" dirty="0" smtClean="0"/>
              <a:t>des mesures </a:t>
            </a:r>
            <a:r>
              <a:rPr lang="nl-NL" dirty="0"/>
              <a:t>ayant un effet équivalant à une restriction quantitative (MEEQR</a:t>
            </a:r>
            <a:r>
              <a:rPr lang="nl-NL" dirty="0" smtClean="0"/>
              <a:t>) sont souvent restées en vigueur</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219</a:t>
            </a:fld>
            <a:endParaRPr lang="nl-NL"/>
          </a:p>
        </p:txBody>
      </p:sp>
    </p:spTree>
    <p:extLst>
      <p:ext uri="{BB962C8B-B14F-4D97-AF65-F5344CB8AC3E}">
        <p14:creationId xmlns:p14="http://schemas.microsoft.com/office/powerpoint/2010/main" val="2876245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§1. Droit de l’Union européenne</a:t>
            </a:r>
            <a:endParaRPr lang="nl-NL" dirty="0"/>
          </a:p>
        </p:txBody>
      </p:sp>
      <p:sp>
        <p:nvSpPr>
          <p:cNvPr id="3" name="Content Placeholder 2"/>
          <p:cNvSpPr>
            <a:spLocks noGrp="1"/>
          </p:cNvSpPr>
          <p:nvPr>
            <p:ph idx="1"/>
          </p:nvPr>
        </p:nvSpPr>
        <p:spPr/>
        <p:txBody>
          <a:bodyPr>
            <a:normAutofit/>
          </a:bodyPr>
          <a:lstStyle/>
          <a:p>
            <a:r>
              <a:rPr lang="nl-NL" dirty="0" smtClean="0"/>
              <a:t>Droit primaire</a:t>
            </a:r>
          </a:p>
          <a:p>
            <a:pPr lvl="1"/>
            <a:r>
              <a:rPr lang="nl-NL" dirty="0"/>
              <a:t>p</a:t>
            </a:r>
            <a:r>
              <a:rPr lang="nl-NL" dirty="0" smtClean="0"/>
              <a:t>rincipes fondateurs</a:t>
            </a:r>
          </a:p>
          <a:p>
            <a:pPr lvl="2"/>
            <a:r>
              <a:rPr lang="nl-NL" dirty="0"/>
              <a:t>a</a:t>
            </a:r>
            <a:r>
              <a:rPr lang="nl-NL" dirty="0" smtClean="0"/>
              <a:t>ttribution</a:t>
            </a:r>
          </a:p>
          <a:p>
            <a:pPr lvl="3"/>
            <a:r>
              <a:rPr lang="nl-NL" dirty="0"/>
              <a:t>c</a:t>
            </a:r>
            <a:r>
              <a:rPr lang="nl-NL" dirty="0" smtClean="0"/>
              <a:t>ompétences exclusives</a:t>
            </a:r>
          </a:p>
          <a:p>
            <a:pPr lvl="3"/>
            <a:r>
              <a:rPr lang="nl-NL" dirty="0"/>
              <a:t>c</a:t>
            </a:r>
            <a:r>
              <a:rPr lang="nl-NL" dirty="0" smtClean="0"/>
              <a:t>ompétences partagées</a:t>
            </a:r>
          </a:p>
          <a:p>
            <a:pPr lvl="2"/>
            <a:r>
              <a:rPr lang="nl-NL" dirty="0"/>
              <a:t>s</a:t>
            </a:r>
            <a:r>
              <a:rPr lang="nl-NL" dirty="0" smtClean="0"/>
              <a:t>ubsidiarité – uniquement compétences partagées</a:t>
            </a:r>
          </a:p>
          <a:p>
            <a:pPr lvl="2"/>
            <a:r>
              <a:rPr lang="nl-NL" dirty="0"/>
              <a:t>p</a:t>
            </a:r>
            <a:r>
              <a:rPr lang="nl-NL" dirty="0" smtClean="0"/>
              <a:t>roportionalité</a:t>
            </a:r>
            <a:endParaRPr lang="nl-NL" dirty="0"/>
          </a:p>
          <a:p>
            <a:pPr lvl="1"/>
            <a:r>
              <a:rPr lang="fr-BE" dirty="0" smtClean="0"/>
              <a:t>« bases juridiques »</a:t>
            </a:r>
          </a:p>
          <a:p>
            <a:pPr lvl="1"/>
            <a:r>
              <a:rPr lang="fr-BE" dirty="0"/>
              <a:t>p</a:t>
            </a:r>
            <a:r>
              <a:rPr lang="fr-BE" dirty="0" smtClean="0"/>
              <a:t>rincipes généraux</a:t>
            </a:r>
          </a:p>
          <a:p>
            <a:pPr lvl="1"/>
            <a:r>
              <a:rPr lang="nl-NL" dirty="0"/>
              <a:t>d</a:t>
            </a:r>
            <a:r>
              <a:rPr lang="nl-NL" dirty="0" smtClean="0"/>
              <a:t>roits fondamentaux</a:t>
            </a:r>
            <a:endParaRPr lang="nl-NL" i="1"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22</a:t>
            </a:fld>
            <a:endParaRPr lang="nl-NL"/>
          </a:p>
        </p:txBody>
      </p:sp>
    </p:spTree>
    <p:extLst>
      <p:ext uri="{BB962C8B-B14F-4D97-AF65-F5344CB8AC3E}">
        <p14:creationId xmlns:p14="http://schemas.microsoft.com/office/powerpoint/2010/main" val="379883808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normAutofit lnSpcReduction="10000"/>
          </a:bodyPr>
          <a:lstStyle/>
          <a:p>
            <a:r>
              <a:rPr lang="nl-NL" dirty="0"/>
              <a:t>Comment définir les MEERQ?</a:t>
            </a:r>
          </a:p>
          <a:p>
            <a:pPr lvl="1"/>
            <a:endParaRPr lang="nl-NL" dirty="0"/>
          </a:p>
          <a:p>
            <a:pPr lvl="1"/>
            <a:r>
              <a:rPr lang="nl-NL" dirty="0" err="1"/>
              <a:t>mesures</a:t>
            </a:r>
            <a:r>
              <a:rPr lang="nl-NL" dirty="0"/>
              <a:t> </a:t>
            </a:r>
            <a:r>
              <a:rPr lang="nl-NL" dirty="0" err="1"/>
              <a:t>discriminatoires</a:t>
            </a:r>
            <a:r>
              <a:rPr lang="nl-NL" dirty="0"/>
              <a:t> </a:t>
            </a:r>
            <a:r>
              <a:rPr lang="nl-NL" dirty="0" err="1"/>
              <a:t>sur</a:t>
            </a:r>
            <a:r>
              <a:rPr lang="nl-NL" dirty="0"/>
              <a:t> base de </a:t>
            </a:r>
            <a:r>
              <a:rPr lang="nl-NL" dirty="0" err="1"/>
              <a:t>nationalité</a:t>
            </a:r>
            <a:r>
              <a:rPr lang="nl-NL" dirty="0"/>
              <a:t>?</a:t>
            </a:r>
          </a:p>
          <a:p>
            <a:pPr lvl="2"/>
            <a:r>
              <a:rPr lang="nl-NL" dirty="0" err="1"/>
              <a:t>objet</a:t>
            </a:r>
            <a:r>
              <a:rPr lang="nl-NL" dirty="0"/>
              <a:t> discriminatoire: pas de </a:t>
            </a:r>
            <a:r>
              <a:rPr lang="nl-NL" dirty="0" err="1"/>
              <a:t>viande</a:t>
            </a:r>
            <a:r>
              <a:rPr lang="nl-NL" dirty="0"/>
              <a:t> de </a:t>
            </a:r>
            <a:r>
              <a:rPr lang="nl-NL" dirty="0" err="1"/>
              <a:t>boeuf</a:t>
            </a:r>
            <a:r>
              <a:rPr lang="nl-NL" dirty="0"/>
              <a:t> </a:t>
            </a:r>
            <a:r>
              <a:rPr lang="nl-NL" dirty="0" err="1"/>
              <a:t>anglais</a:t>
            </a:r>
            <a:r>
              <a:rPr lang="nl-NL" dirty="0"/>
              <a:t> sans </a:t>
            </a:r>
            <a:r>
              <a:rPr lang="nl-NL" dirty="0" err="1"/>
              <a:t>inspection</a:t>
            </a:r>
            <a:r>
              <a:rPr lang="nl-NL" dirty="0"/>
              <a:t> préliminaire obligatoire</a:t>
            </a:r>
          </a:p>
          <a:p>
            <a:pPr lvl="2"/>
            <a:r>
              <a:rPr lang="nl-NL" dirty="0"/>
              <a:t>effet discriminatoire </a:t>
            </a:r>
            <a:r>
              <a:rPr lang="nl-NL" dirty="0" smtClean="0"/>
              <a:t>– discrimination indirecte</a:t>
            </a:r>
          </a:p>
          <a:p>
            <a:pPr lvl="3"/>
            <a:r>
              <a:rPr lang="nl-NL" dirty="0" smtClean="0"/>
              <a:t>Bières doivent être composée du blé certifié par les autorités belges pour pouvoir être vendu en Belgique</a:t>
            </a:r>
            <a:endParaRPr lang="nl-NL" dirty="0"/>
          </a:p>
          <a:p>
            <a:pPr lvl="1"/>
            <a:endParaRPr lang="nl-NL" dirty="0"/>
          </a:p>
          <a:p>
            <a:pPr lvl="1"/>
            <a:r>
              <a:rPr lang="nl-NL" dirty="0" err="1"/>
              <a:t>mesures</a:t>
            </a:r>
            <a:r>
              <a:rPr lang="nl-NL" dirty="0"/>
              <a:t> rendant plus </a:t>
            </a:r>
            <a:r>
              <a:rPr lang="nl-NL" dirty="0" err="1"/>
              <a:t>difficile</a:t>
            </a:r>
            <a:r>
              <a:rPr lang="nl-NL" dirty="0"/>
              <a:t> </a:t>
            </a:r>
            <a:r>
              <a:rPr lang="nl-NL" dirty="0" err="1"/>
              <a:t>l’accès</a:t>
            </a:r>
            <a:r>
              <a:rPr lang="nl-NL" dirty="0"/>
              <a:t> </a:t>
            </a:r>
            <a:r>
              <a:rPr lang="nl-NL" dirty="0" err="1"/>
              <a:t>d’un</a:t>
            </a:r>
            <a:r>
              <a:rPr lang="nl-NL" dirty="0"/>
              <a:t> </a:t>
            </a:r>
            <a:r>
              <a:rPr lang="nl-NL" dirty="0" err="1"/>
              <a:t>produit</a:t>
            </a:r>
            <a:r>
              <a:rPr lang="nl-NL" dirty="0"/>
              <a:t> </a:t>
            </a:r>
            <a:r>
              <a:rPr lang="nl-NL" dirty="0" err="1"/>
              <a:t>importé</a:t>
            </a:r>
            <a:r>
              <a:rPr lang="nl-NL" dirty="0"/>
              <a:t> au marché?</a:t>
            </a:r>
          </a:p>
          <a:p>
            <a:pPr lvl="2"/>
            <a:r>
              <a:rPr lang="nl-NL" dirty="0" err="1"/>
              <a:t>ingrédients</a:t>
            </a:r>
            <a:r>
              <a:rPr lang="nl-NL" dirty="0"/>
              <a:t> particuliers – </a:t>
            </a:r>
            <a:r>
              <a:rPr lang="nl-NL" dirty="0" err="1"/>
              <a:t>conditionnement</a:t>
            </a:r>
            <a:r>
              <a:rPr lang="nl-NL" dirty="0"/>
              <a:t> des </a:t>
            </a:r>
            <a:r>
              <a:rPr lang="nl-NL" dirty="0" err="1"/>
              <a:t>produits</a:t>
            </a:r>
            <a:endParaRPr lang="nl-NL" dirty="0"/>
          </a:p>
          <a:p>
            <a:pPr lvl="2"/>
            <a:r>
              <a:rPr lang="nl-NL" dirty="0" err="1"/>
              <a:t>étiquetage</a:t>
            </a:r>
            <a:r>
              <a:rPr lang="nl-NL" dirty="0"/>
              <a:t> </a:t>
            </a:r>
            <a:r>
              <a:rPr lang="nl-NL" dirty="0" err="1"/>
              <a:t>spécifique</a:t>
            </a:r>
            <a:r>
              <a:rPr lang="nl-NL" dirty="0"/>
              <a:t>?</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220</a:t>
            </a:fld>
            <a:endParaRPr lang="nl-NL"/>
          </a:p>
        </p:txBody>
      </p:sp>
    </p:spTree>
    <p:extLst>
      <p:ext uri="{BB962C8B-B14F-4D97-AF65-F5344CB8AC3E}">
        <p14:creationId xmlns:p14="http://schemas.microsoft.com/office/powerpoint/2010/main" val="239440217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MEERQ</a:t>
            </a:r>
            <a:endParaRPr lang="nl-NL" dirty="0"/>
          </a:p>
        </p:txBody>
      </p:sp>
      <p:sp>
        <p:nvSpPr>
          <p:cNvPr id="3" name="Content Placeholder 2"/>
          <p:cNvSpPr>
            <a:spLocks noGrp="1"/>
          </p:cNvSpPr>
          <p:nvPr>
            <p:ph idx="1"/>
          </p:nvPr>
        </p:nvSpPr>
        <p:spPr>
          <a:xfrm>
            <a:off x="457200" y="1412776"/>
            <a:ext cx="8229600" cy="5328592"/>
          </a:xfrm>
        </p:spPr>
        <p:txBody>
          <a:bodyPr>
            <a:normAutofit/>
          </a:bodyPr>
          <a:lstStyle/>
          <a:p>
            <a:r>
              <a:rPr lang="nl-NL" dirty="0" smtClean="0"/>
              <a:t>Ancienne </a:t>
            </a:r>
            <a:r>
              <a:rPr lang="nl-NL" dirty="0"/>
              <a:t>directive 70/50</a:t>
            </a:r>
          </a:p>
          <a:p>
            <a:pPr lvl="1"/>
            <a:r>
              <a:rPr lang="fr-FR" dirty="0"/>
              <a:t>les mesures, </a:t>
            </a:r>
            <a:r>
              <a:rPr lang="fr-FR" u="sng" dirty="0"/>
              <a:t>autres que celles applicables indistinctement aux produits nationaux </a:t>
            </a:r>
            <a:r>
              <a:rPr lang="fr-FR" dirty="0"/>
              <a:t>et aux produits importés, qui </a:t>
            </a:r>
            <a:r>
              <a:rPr lang="fr-FR" dirty="0">
                <a:solidFill>
                  <a:srgbClr val="FF0000"/>
                </a:solidFill>
              </a:rPr>
              <a:t>font obstacle à des importations</a:t>
            </a:r>
            <a:r>
              <a:rPr lang="fr-FR" dirty="0"/>
              <a:t> qui pourraient avoir lieu en leur absence, y compris celles qui rendent les importations plus difficiles ou onéreuses que l'écoulement de la production nationale</a:t>
            </a:r>
          </a:p>
          <a:p>
            <a:pPr lvl="1"/>
            <a:r>
              <a:rPr lang="fr-FR" dirty="0"/>
              <a:t>les mesures régissant la commercialisation des produits, et portant notamment sur l</a:t>
            </a:r>
            <a:r>
              <a:rPr lang="fr-FR" u="sng" dirty="0"/>
              <a:t>a forme, la dimension, le poids, la composition, la présentation, l'identification, le conditionnement</a:t>
            </a:r>
            <a:r>
              <a:rPr lang="fr-FR" dirty="0"/>
              <a:t>, </a:t>
            </a:r>
            <a:r>
              <a:rPr lang="fr-FR" dirty="0">
                <a:solidFill>
                  <a:srgbClr val="FF0000"/>
                </a:solidFill>
              </a:rPr>
              <a:t>applicables indistinctement aux produits nationaux et aux produits importés, dont les effets restrictifs sur la libre circulation des marchandises </a:t>
            </a:r>
            <a:r>
              <a:rPr lang="fr-FR" u="sng" dirty="0">
                <a:solidFill>
                  <a:srgbClr val="FF0000"/>
                </a:solidFill>
              </a:rPr>
              <a:t>dépassent le cadre des effets propres d'une réglementation de commerce</a:t>
            </a:r>
            <a:endParaRPr lang="nl-NL" u="sng"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221</a:t>
            </a:fld>
            <a:endParaRPr lang="nl-NL"/>
          </a:p>
        </p:txBody>
      </p:sp>
    </p:spTree>
    <p:extLst>
      <p:ext uri="{BB962C8B-B14F-4D97-AF65-F5344CB8AC3E}">
        <p14:creationId xmlns:p14="http://schemas.microsoft.com/office/powerpoint/2010/main" val="205177671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nl-NL" i="1" dirty="0" smtClean="0"/>
              <a:t>CJUE</a:t>
            </a:r>
            <a:r>
              <a:rPr lang="nl-NL" i="1" dirty="0"/>
              <a:t>, 8/74, Dassonville</a:t>
            </a:r>
          </a:p>
          <a:p>
            <a:endParaRPr lang="nl-NL" i="1" dirty="0"/>
          </a:p>
        </p:txBody>
      </p:sp>
      <p:pic>
        <p:nvPicPr>
          <p:cNvPr id="4" name="Picture 3"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3068960"/>
            <a:ext cx="5904656" cy="224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222</a:t>
            </a:fld>
            <a:endParaRPr lang="nl-NL"/>
          </a:p>
        </p:txBody>
      </p:sp>
    </p:spTree>
    <p:extLst>
      <p:ext uri="{BB962C8B-B14F-4D97-AF65-F5344CB8AC3E}">
        <p14:creationId xmlns:p14="http://schemas.microsoft.com/office/powerpoint/2010/main" val="62422676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2136571" y="34290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8" name="5-Point Star 17"/>
          <p:cNvSpPr/>
          <p:nvPr/>
        </p:nvSpPr>
        <p:spPr>
          <a:xfrm>
            <a:off x="2483768" y="4797152"/>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stCxn id="16" idx="2"/>
            <a:endCxn id="18" idx="0"/>
          </p:cNvCxnSpPr>
          <p:nvPr/>
        </p:nvCxnSpPr>
        <p:spPr>
          <a:xfrm>
            <a:off x="2177828" y="3717033"/>
            <a:ext cx="413952" cy="108012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2915816" y="427495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1" name="Straight Arrow Connector 10"/>
          <p:cNvCxnSpPr>
            <a:stCxn id="18" idx="4"/>
            <a:endCxn id="10" idx="2"/>
          </p:cNvCxnSpPr>
          <p:nvPr/>
        </p:nvCxnSpPr>
        <p:spPr>
          <a:xfrm flipV="1">
            <a:off x="2699794" y="4562991"/>
            <a:ext cx="257281" cy="34418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http://cdns.gentlemansgazette.com/wp-content/uploads/2014/02/Blended-Scotch-Whisky-Explained-845x321.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217" y="1628800"/>
            <a:ext cx="2982065" cy="1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223</a:t>
            </a:fld>
            <a:endParaRPr lang="nl-NL"/>
          </a:p>
        </p:txBody>
      </p:sp>
    </p:spTree>
    <p:extLst>
      <p:ext uri="{BB962C8B-B14F-4D97-AF65-F5344CB8AC3E}">
        <p14:creationId xmlns:p14="http://schemas.microsoft.com/office/powerpoint/2010/main" val="96139419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normAutofit/>
          </a:bodyPr>
          <a:lstStyle/>
          <a:p>
            <a:r>
              <a:rPr lang="nl-NL" dirty="0"/>
              <a:t>Définition prétorienne des MEERQ</a:t>
            </a:r>
          </a:p>
          <a:p>
            <a:pPr marL="0" indent="0">
              <a:buNone/>
            </a:pPr>
            <a:endParaRPr lang="nl-NL" dirty="0"/>
          </a:p>
          <a:p>
            <a:r>
              <a:rPr lang="fr-FR" i="1" dirty="0"/>
              <a:t>toute </a:t>
            </a:r>
            <a:r>
              <a:rPr lang="fr-FR" i="1" dirty="0">
                <a:solidFill>
                  <a:srgbClr val="FF0000"/>
                </a:solidFill>
              </a:rPr>
              <a:t>réglementation commerciale </a:t>
            </a:r>
            <a:r>
              <a:rPr lang="fr-FR" i="1" dirty="0"/>
              <a:t>des Etats membres susceptible d’entraver </a:t>
            </a:r>
            <a:r>
              <a:rPr lang="fr-FR" i="1" dirty="0">
                <a:solidFill>
                  <a:srgbClr val="FF0000"/>
                </a:solidFill>
              </a:rPr>
              <a:t>directement ou indirectement, actuellement ou potentiellement le commerce intracommunautaire</a:t>
            </a:r>
          </a:p>
        </p:txBody>
      </p:sp>
      <p:pic>
        <p:nvPicPr>
          <p:cNvPr id="5" name="Picture 4" descr="http://cdns.gentlemansgazette.com/wp-content/uploads/2014/02/Blended-Scotch-Whisky-Explained-845x32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30" y="5301208"/>
            <a:ext cx="2982065" cy="1133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224</a:t>
            </a:fld>
            <a:endParaRPr lang="nl-NL"/>
          </a:p>
        </p:txBody>
      </p:sp>
    </p:spTree>
    <p:extLst>
      <p:ext uri="{BB962C8B-B14F-4D97-AF65-F5344CB8AC3E}">
        <p14:creationId xmlns:p14="http://schemas.microsoft.com/office/powerpoint/2010/main" val="401880664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nl-NL" dirty="0" smtClean="0"/>
              <a:t>CJUE</a:t>
            </a:r>
            <a:r>
              <a:rPr lang="nl-NL" i="1" dirty="0"/>
              <a:t>, 120/78, Cassis de Dijon</a:t>
            </a:r>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2435754"/>
            <a:ext cx="3247159"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225</a:t>
            </a:fld>
            <a:endParaRPr lang="nl-NL"/>
          </a:p>
        </p:txBody>
      </p:sp>
    </p:spTree>
    <p:extLst>
      <p:ext uri="{BB962C8B-B14F-4D97-AF65-F5344CB8AC3E}">
        <p14:creationId xmlns:p14="http://schemas.microsoft.com/office/powerpoint/2010/main" val="86161584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MEERQ - </a:t>
            </a:r>
            <a:r>
              <a:rPr lang="nl-NL" dirty="0" err="1"/>
              <a:t>importation</a:t>
            </a:r>
            <a:endParaRPr lang="nl-NL" dirty="0"/>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8" name="5-Point Star 17"/>
          <p:cNvSpPr/>
          <p:nvPr/>
        </p:nvSpPr>
        <p:spPr>
          <a:xfrm>
            <a:off x="2634324" y="4716007"/>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0" name="5-Point Star 9"/>
          <p:cNvSpPr/>
          <p:nvPr/>
        </p:nvSpPr>
        <p:spPr>
          <a:xfrm>
            <a:off x="3419872" y="4274331"/>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1" name="Straight Arrow Connector 10"/>
          <p:cNvCxnSpPr>
            <a:stCxn id="18" idx="4"/>
            <a:endCxn id="10" idx="2"/>
          </p:cNvCxnSpPr>
          <p:nvPr/>
        </p:nvCxnSpPr>
        <p:spPr>
          <a:xfrm flipV="1">
            <a:off x="2850348" y="4562362"/>
            <a:ext cx="610781" cy="263663"/>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descr="http://www.debierschuur.eu/Foto's/Dranken/Sterke%20Dranken/Uitvergroot/_Lik_Creme%20de%20Casis.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8547" y="1340768"/>
            <a:ext cx="2156999" cy="2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red-cross-m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6163" y="4551173"/>
            <a:ext cx="409693" cy="40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226</a:t>
            </a:fld>
            <a:endParaRPr lang="nl-NL"/>
          </a:p>
        </p:txBody>
      </p:sp>
    </p:spTree>
    <p:extLst>
      <p:ext uri="{BB962C8B-B14F-4D97-AF65-F5344CB8AC3E}">
        <p14:creationId xmlns:p14="http://schemas.microsoft.com/office/powerpoint/2010/main" val="320497875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nl-NL" dirty="0" smtClean="0"/>
              <a:t>Une telle </a:t>
            </a:r>
            <a:r>
              <a:rPr lang="nl-NL" dirty="0"/>
              <a:t>mesure </a:t>
            </a:r>
            <a:r>
              <a:rPr lang="nl-NL" dirty="0" smtClean="0"/>
              <a:t>constitue-t-elle </a:t>
            </a:r>
            <a:r>
              <a:rPr lang="nl-NL" dirty="0"/>
              <a:t>une MEERQ?</a:t>
            </a:r>
          </a:p>
          <a:p>
            <a:pPr lvl="1"/>
            <a:endParaRPr lang="nl-NL" dirty="0"/>
          </a:p>
          <a:p>
            <a:pPr lvl="1"/>
            <a:r>
              <a:rPr lang="nl-NL" dirty="0"/>
              <a:t>application de la définition </a:t>
            </a:r>
            <a:r>
              <a:rPr lang="nl-NL" i="1" dirty="0" smtClean="0"/>
              <a:t>Dassonville</a:t>
            </a:r>
            <a:endParaRPr lang="nl-NL" dirty="0"/>
          </a:p>
          <a:p>
            <a:pPr marL="457200" lvl="1" indent="0">
              <a:buNone/>
            </a:pPr>
            <a:endParaRPr lang="nl-NL" dirty="0"/>
          </a:p>
          <a:p>
            <a:pPr lvl="2"/>
            <a:r>
              <a:rPr lang="nl-NL" dirty="0"/>
              <a:t>absence </a:t>
            </a:r>
            <a:r>
              <a:rPr lang="nl-NL" dirty="0" smtClean="0"/>
              <a:t>de discrimination directe</a:t>
            </a:r>
            <a:endParaRPr lang="nl-NL" dirty="0"/>
          </a:p>
          <a:p>
            <a:pPr lvl="2"/>
            <a:r>
              <a:rPr lang="nl-NL" dirty="0"/>
              <a:t>mais, impossibilité de commercialiser en tant que liqueur de fruits (effet </a:t>
            </a:r>
            <a:r>
              <a:rPr lang="nl-NL" dirty="0" smtClean="0"/>
              <a:t>restrictif)</a:t>
            </a:r>
            <a:endParaRPr lang="nl-NL" dirty="0"/>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4687" y="72029"/>
            <a:ext cx="1317282" cy="1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D9061D89-B14A-487E-9210-A6BBBD725484}" type="slidenum">
              <a:rPr lang="nl-NL" smtClean="0"/>
              <a:pPr/>
              <a:t>227</a:t>
            </a:fld>
            <a:endParaRPr lang="nl-NL"/>
          </a:p>
        </p:txBody>
      </p:sp>
    </p:spTree>
    <p:extLst>
      <p:ext uri="{BB962C8B-B14F-4D97-AF65-F5344CB8AC3E}">
        <p14:creationId xmlns:p14="http://schemas.microsoft.com/office/powerpoint/2010/main" val="298276109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normAutofit/>
          </a:bodyPr>
          <a:lstStyle/>
          <a:p>
            <a:endParaRPr lang="fr-FR" sz="2400" i="1" dirty="0"/>
          </a:p>
          <a:p>
            <a:r>
              <a:rPr lang="fr-FR" sz="2400" i="1" dirty="0"/>
              <a:t>Lorsqu’il s'agit de l’importation de boissons alcoolisées légalement produites et commercialisées dans un autre Etat membre, la notion de "mesures d'effet équivalant à des restrictions quantitatives à l' importation" englobe également une disposition nationale </a:t>
            </a:r>
            <a:r>
              <a:rPr lang="fr-FR" sz="2400" i="1" dirty="0">
                <a:solidFill>
                  <a:srgbClr val="FF0000"/>
                </a:solidFill>
              </a:rPr>
              <a:t>fixant une teneur minimale en alcool pour les boissons spiritueuses destinées à la consommation humaine</a:t>
            </a:r>
            <a:r>
              <a:rPr lang="fr-FR" sz="2400" i="1" dirty="0"/>
              <a:t>.</a:t>
            </a:r>
          </a:p>
          <a:p>
            <a:pPr lvl="1"/>
            <a:endParaRPr lang="fr-FR" sz="2000" i="1" dirty="0"/>
          </a:p>
          <a:p>
            <a:pPr lvl="1"/>
            <a:r>
              <a:rPr lang="fr-FR" sz="2000" i="1" dirty="0"/>
              <a:t>interdite en principe</a:t>
            </a:r>
          </a:p>
          <a:p>
            <a:pPr lvl="1"/>
            <a:r>
              <a:rPr lang="fr-FR" sz="2000" i="1" dirty="0"/>
              <a:t>s</a:t>
            </a:r>
            <a:r>
              <a:rPr lang="fr-FR" sz="2000" i="1" dirty="0" smtClean="0"/>
              <a:t>ous réserve de justification apportée!!</a:t>
            </a:r>
            <a:endParaRPr lang="nl-NL" sz="2000" dirty="0"/>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905" y="188639"/>
            <a:ext cx="1317282" cy="1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228</a:t>
            </a:fld>
            <a:endParaRPr lang="nl-NL"/>
          </a:p>
        </p:txBody>
      </p:sp>
    </p:spTree>
    <p:extLst>
      <p:ext uri="{BB962C8B-B14F-4D97-AF65-F5344CB8AC3E}">
        <p14:creationId xmlns:p14="http://schemas.microsoft.com/office/powerpoint/2010/main" val="56084320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err="1"/>
              <a:t>Toute</a:t>
            </a:r>
            <a:r>
              <a:rPr lang="nl-NL" dirty="0"/>
              <a:t> </a:t>
            </a:r>
            <a:r>
              <a:rPr lang="nl-NL" dirty="0" err="1"/>
              <a:t>réglementation</a:t>
            </a:r>
            <a:r>
              <a:rPr lang="nl-NL" dirty="0"/>
              <a:t> (</a:t>
            </a:r>
            <a:r>
              <a:rPr lang="nl-NL" dirty="0" err="1"/>
              <a:t>commerciale</a:t>
            </a:r>
            <a:r>
              <a:rPr lang="nl-NL" dirty="0"/>
              <a:t>) </a:t>
            </a:r>
            <a:r>
              <a:rPr lang="nl-NL" i="1" dirty="0"/>
              <a:t>des EM</a:t>
            </a:r>
            <a:endParaRPr lang="nl-NL" dirty="0"/>
          </a:p>
          <a:p>
            <a:pPr lvl="1"/>
            <a:r>
              <a:rPr lang="nl-NL" dirty="0" err="1"/>
              <a:t>étatique</a:t>
            </a:r>
            <a:endParaRPr lang="nl-NL" dirty="0"/>
          </a:p>
          <a:p>
            <a:pPr lvl="1"/>
            <a:r>
              <a:rPr lang="nl-NL" dirty="0"/>
              <a:t>infra-</a:t>
            </a:r>
            <a:r>
              <a:rPr lang="nl-NL" dirty="0" err="1"/>
              <a:t>étatique</a:t>
            </a:r>
            <a:endParaRPr lang="nl-NL" dirty="0"/>
          </a:p>
          <a:p>
            <a:pPr lvl="1"/>
            <a:r>
              <a:rPr lang="nl-NL" dirty="0"/>
              <a:t>supranationale?</a:t>
            </a:r>
          </a:p>
          <a:p>
            <a:pPr lvl="1"/>
            <a:r>
              <a:rPr lang="nl-NL" dirty="0"/>
              <a:t>r</a:t>
            </a:r>
            <a:r>
              <a:rPr lang="fr-BE" dirty="0" err="1"/>
              <a:t>églementation</a:t>
            </a:r>
            <a:r>
              <a:rPr lang="fr-BE" dirty="0"/>
              <a:t> « privée »?</a:t>
            </a:r>
          </a:p>
          <a:p>
            <a:endParaRPr lang="nl-NL" dirty="0"/>
          </a:p>
          <a:p>
            <a:r>
              <a:rPr lang="nl-NL" dirty="0" err="1"/>
              <a:t>entravant</a:t>
            </a:r>
            <a:r>
              <a:rPr lang="nl-NL" dirty="0"/>
              <a:t> au commerce intracommunautaire</a:t>
            </a:r>
          </a:p>
          <a:p>
            <a:pPr lvl="1"/>
            <a:r>
              <a:rPr lang="nl-NL" dirty="0" err="1"/>
              <a:t>directement</a:t>
            </a:r>
            <a:r>
              <a:rPr lang="nl-NL" dirty="0"/>
              <a:t>, </a:t>
            </a:r>
            <a:r>
              <a:rPr lang="nl-NL" dirty="0" err="1"/>
              <a:t>indirectement</a:t>
            </a:r>
            <a:endParaRPr lang="nl-NL" dirty="0"/>
          </a:p>
          <a:p>
            <a:pPr lvl="1"/>
            <a:r>
              <a:rPr lang="nl-NL" dirty="0" err="1"/>
              <a:t>actuellement</a:t>
            </a:r>
            <a:r>
              <a:rPr lang="nl-NL" dirty="0"/>
              <a:t>, </a:t>
            </a:r>
            <a:r>
              <a:rPr lang="nl-NL" dirty="0" err="1"/>
              <a:t>potentiellement</a:t>
            </a:r>
            <a:endParaRPr lang="nl-NL" dirty="0"/>
          </a:p>
          <a:p>
            <a:pPr lvl="1"/>
            <a:endParaRPr lang="nl-NL" dirty="0"/>
          </a:p>
        </p:txBody>
      </p:sp>
      <p:pic>
        <p:nvPicPr>
          <p:cNvPr id="5" name="Picture 4" descr="http://www.bayonne.cci.fr/images/pages/Legislation-commerciale_chapeau.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9509" y="332658"/>
            <a:ext cx="1548212" cy="1031327"/>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229</a:t>
            </a:fld>
            <a:endParaRPr lang="nl-NL"/>
          </a:p>
        </p:txBody>
      </p:sp>
    </p:spTree>
    <p:extLst>
      <p:ext uri="{BB962C8B-B14F-4D97-AF65-F5344CB8AC3E}">
        <p14:creationId xmlns:p14="http://schemas.microsoft.com/office/powerpoint/2010/main" val="477038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Droit de l’Union européenne</a:t>
            </a:r>
            <a:endParaRPr lang="en-GB" dirty="0"/>
          </a:p>
        </p:txBody>
      </p:sp>
      <p:sp>
        <p:nvSpPr>
          <p:cNvPr id="3" name="Content Placeholder 2"/>
          <p:cNvSpPr>
            <a:spLocks noGrp="1"/>
          </p:cNvSpPr>
          <p:nvPr>
            <p:ph idx="1"/>
          </p:nvPr>
        </p:nvSpPr>
        <p:spPr/>
        <p:txBody>
          <a:bodyPr/>
          <a:lstStyle/>
          <a:p>
            <a:endParaRPr lang="fr-BE" dirty="0" smtClean="0"/>
          </a:p>
          <a:p>
            <a:r>
              <a:rPr lang="fr-BE" dirty="0" smtClean="0"/>
              <a:t>Droit dérivé</a:t>
            </a:r>
          </a:p>
          <a:p>
            <a:pPr lvl="1"/>
            <a:r>
              <a:rPr lang="fr-BE" dirty="0"/>
              <a:t>règlements</a:t>
            </a:r>
          </a:p>
          <a:p>
            <a:pPr lvl="1"/>
            <a:r>
              <a:rPr lang="fr-BE" dirty="0"/>
              <a:t>directives</a:t>
            </a:r>
          </a:p>
          <a:p>
            <a:pPr lvl="1"/>
            <a:r>
              <a:rPr lang="fr-BE" dirty="0"/>
              <a:t>décisions</a:t>
            </a:r>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23</a:t>
            </a:fld>
            <a:endParaRPr lang="nl-NL"/>
          </a:p>
        </p:txBody>
      </p:sp>
    </p:spTree>
    <p:extLst>
      <p:ext uri="{BB962C8B-B14F-4D97-AF65-F5344CB8AC3E}">
        <p14:creationId xmlns:p14="http://schemas.microsoft.com/office/powerpoint/2010/main" val="380234488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MEERQ</a:t>
            </a:r>
            <a:endParaRPr lang="nl-NL" dirty="0"/>
          </a:p>
        </p:txBody>
      </p:sp>
      <p:sp>
        <p:nvSpPr>
          <p:cNvPr id="3" name="Content Placeholder 2"/>
          <p:cNvSpPr>
            <a:spLocks noGrp="1"/>
          </p:cNvSpPr>
          <p:nvPr>
            <p:ph idx="1"/>
          </p:nvPr>
        </p:nvSpPr>
        <p:spPr>
          <a:xfrm>
            <a:off x="457200" y="1412776"/>
            <a:ext cx="8229600" cy="5328592"/>
          </a:xfrm>
        </p:spPr>
        <p:txBody>
          <a:bodyPr>
            <a:normAutofit/>
          </a:bodyPr>
          <a:lstStyle/>
          <a:p>
            <a:r>
              <a:rPr lang="nl-NL" dirty="0" smtClean="0"/>
              <a:t>&lt;-&gt; directive 70/50:</a:t>
            </a:r>
            <a:endParaRPr lang="nl-NL" dirty="0"/>
          </a:p>
          <a:p>
            <a:pPr lvl="1" algn="just"/>
            <a:r>
              <a:rPr lang="fr-FR" dirty="0"/>
              <a:t>les mesures, </a:t>
            </a:r>
            <a:r>
              <a:rPr lang="fr-FR" u="sng" dirty="0"/>
              <a:t>autres que celles applicables indistinctement aux produits nationaux </a:t>
            </a:r>
            <a:r>
              <a:rPr lang="fr-FR" dirty="0"/>
              <a:t>et aux produits importés, qui </a:t>
            </a:r>
            <a:r>
              <a:rPr lang="fr-FR" dirty="0">
                <a:solidFill>
                  <a:srgbClr val="FF0000"/>
                </a:solidFill>
              </a:rPr>
              <a:t>font obstacle à des importations</a:t>
            </a:r>
            <a:r>
              <a:rPr lang="fr-FR" dirty="0"/>
              <a:t> qui pourraient avoir lieu en leur absence, y compris celles qui rendent les importations plus difficiles ou onéreuses que l'écoulement de la production nationale</a:t>
            </a:r>
          </a:p>
          <a:p>
            <a:pPr lvl="1" algn="just"/>
            <a:r>
              <a:rPr lang="fr-FR" dirty="0"/>
              <a:t>les mesures régissant la commercialisation des produits, et portant notamment sur l</a:t>
            </a:r>
            <a:r>
              <a:rPr lang="fr-FR" u="sng" dirty="0"/>
              <a:t>a forme, la dimension, le poids, la composition, la présentation, l'identification, le conditionnement</a:t>
            </a:r>
            <a:r>
              <a:rPr lang="fr-FR" dirty="0"/>
              <a:t>, </a:t>
            </a:r>
            <a:r>
              <a:rPr lang="fr-FR" dirty="0">
                <a:solidFill>
                  <a:srgbClr val="FF0000"/>
                </a:solidFill>
              </a:rPr>
              <a:t>applicables indistinctement aux produits nationaux et aux produits importés, dont les effets restrictifs sur la libre circulation des marchandises </a:t>
            </a:r>
            <a:r>
              <a:rPr lang="fr-FR" u="sng" dirty="0">
                <a:solidFill>
                  <a:srgbClr val="FF0000"/>
                </a:solidFill>
              </a:rPr>
              <a:t>dépassent le cadre des effets propres d'une réglementation de commerce</a:t>
            </a:r>
            <a:endParaRPr lang="nl-NL" u="sng" dirty="0">
              <a:solidFill>
                <a:srgbClr val="FF0000"/>
              </a:solidFill>
            </a:endParaRPr>
          </a:p>
        </p:txBody>
      </p:sp>
      <p:pic>
        <p:nvPicPr>
          <p:cNvPr id="4" name="Picture 17" descr="red-cross-m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0029" y="5584392"/>
            <a:ext cx="927279" cy="92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red-cross-m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90689"/>
            <a:ext cx="927279" cy="92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D9061D89-B14A-487E-9210-A6BBBD725484}" type="slidenum">
              <a:rPr lang="nl-NL" smtClean="0"/>
              <a:pPr/>
              <a:t>230</a:t>
            </a:fld>
            <a:endParaRPr lang="nl-NL"/>
          </a:p>
        </p:txBody>
      </p:sp>
    </p:spTree>
    <p:extLst>
      <p:ext uri="{BB962C8B-B14F-4D97-AF65-F5344CB8AC3E}">
        <p14:creationId xmlns:p14="http://schemas.microsoft.com/office/powerpoint/2010/main" val="43132812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nl-NL" dirty="0"/>
              <a:t>MEERQ - </a:t>
            </a:r>
            <a:r>
              <a:rPr lang="nl-NL" dirty="0" err="1"/>
              <a:t>exportation</a:t>
            </a:r>
            <a:endParaRPr lang="nl-NL" dirty="0"/>
          </a:p>
        </p:txBody>
      </p:sp>
      <p:sp>
        <p:nvSpPr>
          <p:cNvPr id="5" name="Content Placeholder 4"/>
          <p:cNvSpPr>
            <a:spLocks noGrp="1"/>
          </p:cNvSpPr>
          <p:nvPr>
            <p:ph idx="1"/>
          </p:nvPr>
        </p:nvSpPr>
        <p:spPr/>
        <p:txBody>
          <a:bodyPr/>
          <a:lstStyle/>
          <a:p>
            <a:r>
              <a:rPr lang="nl-NL" dirty="0" smtClean="0"/>
              <a:t>De 1979 à 2016, définition spécifique de MEERQ-exportation</a:t>
            </a:r>
            <a:endParaRPr lang="nl-NL" dirty="0"/>
          </a:p>
          <a:p>
            <a:pPr lvl="1"/>
            <a:r>
              <a:rPr lang="nl-NL" dirty="0"/>
              <a:t>CJUE, 15/79, </a:t>
            </a:r>
            <a:r>
              <a:rPr lang="nl-NL" i="1" dirty="0"/>
              <a:t>Groenveld</a:t>
            </a:r>
            <a:endParaRPr lang="nl-NL" dirty="0"/>
          </a:p>
        </p:txBody>
      </p:sp>
      <p:pic>
        <p:nvPicPr>
          <p:cNvPr id="6" name="Picture 5" descr="http://www.hartvannederland.nl/wp-content/uploads/2013/02/paardenvlee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6418" y="3645024"/>
            <a:ext cx="4070350" cy="2359660"/>
          </a:xfrm>
          <a:prstGeom prst="rect">
            <a:avLst/>
          </a:prstGeom>
          <a:noFill/>
          <a:ln>
            <a:noFill/>
          </a:ln>
        </p:spPr>
      </p:pic>
      <p:sp>
        <p:nvSpPr>
          <p:cNvPr id="2" name="Slide Number Placeholder 1"/>
          <p:cNvSpPr>
            <a:spLocks noGrp="1"/>
          </p:cNvSpPr>
          <p:nvPr>
            <p:ph type="sldNum" sz="quarter" idx="12"/>
          </p:nvPr>
        </p:nvSpPr>
        <p:spPr/>
        <p:txBody>
          <a:bodyPr/>
          <a:lstStyle/>
          <a:p>
            <a:fld id="{D9061D89-B14A-487E-9210-A6BBBD725484}" type="slidenum">
              <a:rPr lang="nl-NL" smtClean="0"/>
              <a:pPr/>
              <a:t>231</a:t>
            </a:fld>
            <a:endParaRPr lang="nl-NL"/>
          </a:p>
        </p:txBody>
      </p:sp>
    </p:spTree>
    <p:extLst>
      <p:ext uri="{BB962C8B-B14F-4D97-AF65-F5344CB8AC3E}">
        <p14:creationId xmlns:p14="http://schemas.microsoft.com/office/powerpoint/2010/main" val="214631263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Groenveld</a:t>
            </a:r>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2555776" y="5013176"/>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8" name="5-Point Star 17"/>
          <p:cNvSpPr/>
          <p:nvPr/>
        </p:nvSpPr>
        <p:spPr>
          <a:xfrm>
            <a:off x="2915816" y="4117267"/>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endCxn id="16" idx="0"/>
          </p:cNvCxnSpPr>
          <p:nvPr/>
        </p:nvCxnSpPr>
        <p:spPr>
          <a:xfrm flipH="1">
            <a:off x="2663788" y="4372507"/>
            <a:ext cx="394467" cy="640669"/>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17" descr="red-cross-m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8562" y="4487994"/>
            <a:ext cx="409693" cy="40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232</a:t>
            </a:fld>
            <a:endParaRPr lang="nl-NL"/>
          </a:p>
        </p:txBody>
      </p:sp>
    </p:spTree>
    <p:extLst>
      <p:ext uri="{BB962C8B-B14F-4D97-AF65-F5344CB8AC3E}">
        <p14:creationId xmlns:p14="http://schemas.microsoft.com/office/powerpoint/2010/main" val="89848871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nl-NL" dirty="0"/>
              <a:t>MEERQ - </a:t>
            </a:r>
            <a:r>
              <a:rPr lang="nl-NL" dirty="0" err="1"/>
              <a:t>exportation</a:t>
            </a:r>
            <a:endParaRPr lang="nl-NL" dirty="0"/>
          </a:p>
        </p:txBody>
      </p:sp>
      <p:sp>
        <p:nvSpPr>
          <p:cNvPr id="5" name="Content Placeholder 4"/>
          <p:cNvSpPr>
            <a:spLocks noGrp="1"/>
          </p:cNvSpPr>
          <p:nvPr>
            <p:ph idx="1"/>
          </p:nvPr>
        </p:nvSpPr>
        <p:spPr/>
        <p:txBody>
          <a:bodyPr>
            <a:normAutofit/>
          </a:bodyPr>
          <a:lstStyle/>
          <a:p>
            <a:r>
              <a:rPr lang="nl-NL" dirty="0" err="1"/>
              <a:t>L’article</a:t>
            </a:r>
            <a:r>
              <a:rPr lang="nl-NL" dirty="0"/>
              <a:t> 35 TFUE </a:t>
            </a:r>
            <a:r>
              <a:rPr lang="fr-FR" i="1" dirty="0"/>
              <a:t>vise</a:t>
            </a:r>
          </a:p>
          <a:p>
            <a:pPr lvl="1"/>
            <a:r>
              <a:rPr lang="fr-FR" i="1" dirty="0"/>
              <a:t>les mesures nationales qui ont </a:t>
            </a:r>
            <a:r>
              <a:rPr lang="fr-FR" i="1" dirty="0">
                <a:solidFill>
                  <a:srgbClr val="FF0000"/>
                </a:solidFill>
              </a:rPr>
              <a:t>pour objet ou pour effet de restreindre spécifiquement les courants d'exportation</a:t>
            </a:r>
            <a:endParaRPr lang="fr-FR" i="1" dirty="0"/>
          </a:p>
          <a:p>
            <a:pPr lvl="2"/>
            <a:r>
              <a:rPr lang="fr-FR" i="1" dirty="0"/>
              <a:t>en établissant </a:t>
            </a:r>
            <a:r>
              <a:rPr lang="fr-FR" i="1" dirty="0">
                <a:solidFill>
                  <a:srgbClr val="FF0000"/>
                </a:solidFill>
              </a:rPr>
              <a:t>une différence de traitement entre le commerce intérieur d'un état membre et son commerce d' exportation</a:t>
            </a:r>
            <a:r>
              <a:rPr lang="fr-FR" i="1" dirty="0"/>
              <a:t> </a:t>
            </a:r>
          </a:p>
          <a:p>
            <a:pPr lvl="1"/>
            <a:r>
              <a:rPr lang="fr-FR" i="1" dirty="0"/>
              <a:t>de manière à assurer </a:t>
            </a:r>
            <a:r>
              <a:rPr lang="fr-FR" i="1" dirty="0">
                <a:solidFill>
                  <a:srgbClr val="FF0000"/>
                </a:solidFill>
              </a:rPr>
              <a:t>un avantage particulier </a:t>
            </a:r>
            <a:r>
              <a:rPr lang="fr-FR" i="1" dirty="0"/>
              <a:t>à la production nationale ou au marche intérieur de l‘état intéressé, </a:t>
            </a:r>
            <a:r>
              <a:rPr lang="fr-FR" i="1" dirty="0">
                <a:solidFill>
                  <a:srgbClr val="FF0000"/>
                </a:solidFill>
              </a:rPr>
              <a:t>au détriment de la production ou du commerce d'autres états membres</a:t>
            </a:r>
            <a:r>
              <a:rPr lang="fr-FR" i="1" dirty="0"/>
              <a:t> </a:t>
            </a:r>
            <a:endParaRPr lang="nl-NL" dirty="0"/>
          </a:p>
        </p:txBody>
      </p:sp>
      <p:pic>
        <p:nvPicPr>
          <p:cNvPr id="6" name="Picture 5" descr="http://www.hartvannederland.nl/wp-content/uploads/2013/02/paardenvlee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232" y="116632"/>
            <a:ext cx="2022273" cy="1351548"/>
          </a:xfrm>
          <a:prstGeom prst="rect">
            <a:avLst/>
          </a:prstGeom>
          <a:noFill/>
          <a:ln>
            <a:noFill/>
          </a:ln>
        </p:spPr>
      </p:pic>
      <p:pic>
        <p:nvPicPr>
          <p:cNvPr id="7" name="Picture 6" descr="http://www.frugiventa.nl/websites/frugiventa/gfx/sidebarimgs/Logo_Vee_en_Vlees.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116632"/>
            <a:ext cx="1512168" cy="1728192"/>
          </a:xfrm>
          <a:prstGeom prst="rect">
            <a:avLst/>
          </a:prstGeom>
          <a:noFill/>
          <a:ln>
            <a:noFill/>
          </a:ln>
        </p:spPr>
      </p:pic>
      <p:sp>
        <p:nvSpPr>
          <p:cNvPr id="2" name="Slide Number Placeholder 1"/>
          <p:cNvSpPr>
            <a:spLocks noGrp="1"/>
          </p:cNvSpPr>
          <p:nvPr>
            <p:ph type="sldNum" sz="quarter" idx="12"/>
          </p:nvPr>
        </p:nvSpPr>
        <p:spPr/>
        <p:txBody>
          <a:bodyPr/>
          <a:lstStyle/>
          <a:p>
            <a:fld id="{D9061D89-B14A-487E-9210-A6BBBD725484}" type="slidenum">
              <a:rPr lang="nl-NL" smtClean="0"/>
              <a:pPr/>
              <a:t>233</a:t>
            </a:fld>
            <a:endParaRPr lang="nl-NL"/>
          </a:p>
        </p:txBody>
      </p:sp>
    </p:spTree>
    <p:extLst>
      <p:ext uri="{BB962C8B-B14F-4D97-AF65-F5344CB8AC3E}">
        <p14:creationId xmlns:p14="http://schemas.microsoft.com/office/powerpoint/2010/main" val="109629793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nl-NL" dirty="0"/>
              <a:t>MEERQ - </a:t>
            </a:r>
            <a:r>
              <a:rPr lang="nl-NL" dirty="0" err="1"/>
              <a:t>exportation</a:t>
            </a:r>
            <a:endParaRPr lang="nl-NL" dirty="0"/>
          </a:p>
        </p:txBody>
      </p:sp>
      <p:sp>
        <p:nvSpPr>
          <p:cNvPr id="5" name="Content Placeholder 4"/>
          <p:cNvSpPr>
            <a:spLocks noGrp="1"/>
          </p:cNvSpPr>
          <p:nvPr>
            <p:ph idx="1"/>
          </p:nvPr>
        </p:nvSpPr>
        <p:spPr/>
        <p:txBody>
          <a:bodyPr>
            <a:normAutofit/>
          </a:bodyPr>
          <a:lstStyle/>
          <a:p>
            <a:endParaRPr lang="fr-FR" i="1" dirty="0"/>
          </a:p>
          <a:p>
            <a:r>
              <a:rPr lang="fr-FR" i="1" dirty="0"/>
              <a:t>T</a:t>
            </a:r>
            <a:r>
              <a:rPr lang="fr-FR" i="1" dirty="0" smtClean="0"/>
              <a:t>el </a:t>
            </a:r>
            <a:r>
              <a:rPr lang="fr-FR" i="1" dirty="0"/>
              <a:t>n'est pas le cas d'une prohibition comme celle de l'espèce qui </a:t>
            </a:r>
            <a:r>
              <a:rPr lang="fr-FR" i="1" dirty="0">
                <a:solidFill>
                  <a:srgbClr val="FF0000"/>
                </a:solidFill>
              </a:rPr>
              <a:t>s' applique objectivement à la production de marchandises d' un certain type sans faire une distinction selon que celles-ci sont destinées au marché national ou à l'exportation</a:t>
            </a:r>
          </a:p>
          <a:p>
            <a:pPr marL="0" indent="0" algn="ctr">
              <a:buNone/>
            </a:pPr>
            <a:endParaRPr lang="fr-FR" i="1" dirty="0">
              <a:solidFill>
                <a:srgbClr val="92D050"/>
              </a:solidFill>
            </a:endParaRPr>
          </a:p>
          <a:p>
            <a:pPr marL="0" indent="0" algn="ctr">
              <a:buNone/>
            </a:pPr>
            <a:r>
              <a:rPr lang="fr-FR" i="1" dirty="0">
                <a:solidFill>
                  <a:srgbClr val="92D050"/>
                </a:solidFill>
              </a:rPr>
              <a:t>Absence de discrimination sur base de la destination du produit</a:t>
            </a:r>
          </a:p>
          <a:p>
            <a:endParaRPr lang="fr-FR" i="1" dirty="0">
              <a:solidFill>
                <a:srgbClr val="FF0000"/>
              </a:solidFill>
            </a:endParaRPr>
          </a:p>
          <a:p>
            <a:endParaRPr lang="nl-NL" dirty="0">
              <a:solidFill>
                <a:srgbClr val="FF0000"/>
              </a:solidFill>
            </a:endParaRPr>
          </a:p>
        </p:txBody>
      </p:sp>
      <p:pic>
        <p:nvPicPr>
          <p:cNvPr id="6" name="Picture 5" descr="http://www.hartvannederland.nl/wp-content/uploads/2013/02/paardenvlee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232" y="116632"/>
            <a:ext cx="2022273" cy="1351548"/>
          </a:xfrm>
          <a:prstGeom prst="rect">
            <a:avLst/>
          </a:prstGeom>
          <a:noFill/>
          <a:ln>
            <a:noFill/>
          </a:ln>
        </p:spPr>
      </p:pic>
      <p:pic>
        <p:nvPicPr>
          <p:cNvPr id="7" name="Picture 6" descr="http://www.frugiventa.nl/websites/frugiventa/gfx/sidebarimgs/Logo_Vee_en_Vlees.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116632"/>
            <a:ext cx="1512168" cy="1728192"/>
          </a:xfrm>
          <a:prstGeom prst="rect">
            <a:avLst/>
          </a:prstGeom>
          <a:noFill/>
          <a:ln>
            <a:noFill/>
          </a:ln>
        </p:spPr>
      </p:pic>
      <p:sp>
        <p:nvSpPr>
          <p:cNvPr id="2" name="Slide Number Placeholder 1"/>
          <p:cNvSpPr>
            <a:spLocks noGrp="1"/>
          </p:cNvSpPr>
          <p:nvPr>
            <p:ph type="sldNum" sz="quarter" idx="12"/>
          </p:nvPr>
        </p:nvSpPr>
        <p:spPr/>
        <p:txBody>
          <a:bodyPr/>
          <a:lstStyle/>
          <a:p>
            <a:fld id="{D9061D89-B14A-487E-9210-A6BBBD725484}" type="slidenum">
              <a:rPr lang="nl-NL" smtClean="0"/>
              <a:pPr/>
              <a:t>234</a:t>
            </a:fld>
            <a:endParaRPr lang="nl-NL"/>
          </a:p>
        </p:txBody>
      </p:sp>
    </p:spTree>
    <p:extLst>
      <p:ext uri="{BB962C8B-B14F-4D97-AF65-F5344CB8AC3E}">
        <p14:creationId xmlns:p14="http://schemas.microsoft.com/office/powerpoint/2010/main" val="204899284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nl-NL" dirty="0"/>
              <a:t>MEERQ - </a:t>
            </a:r>
            <a:r>
              <a:rPr lang="nl-NL" dirty="0" err="1"/>
              <a:t>exportation</a:t>
            </a:r>
            <a:endParaRPr lang="nl-NL" dirty="0"/>
          </a:p>
        </p:txBody>
      </p:sp>
      <p:sp>
        <p:nvSpPr>
          <p:cNvPr id="5" name="Content Placeholder 4"/>
          <p:cNvSpPr>
            <a:spLocks noGrp="1"/>
          </p:cNvSpPr>
          <p:nvPr>
            <p:ph idx="1"/>
          </p:nvPr>
        </p:nvSpPr>
        <p:spPr/>
        <p:txBody>
          <a:bodyPr>
            <a:normAutofit/>
          </a:bodyPr>
          <a:lstStyle/>
          <a:p>
            <a:endParaRPr lang="fr-FR" i="1" dirty="0"/>
          </a:p>
          <a:p>
            <a:r>
              <a:rPr lang="fr-FR" dirty="0" smtClean="0"/>
              <a:t>MEERQ reconnues</a:t>
            </a:r>
            <a:endParaRPr lang="fr-FR" dirty="0"/>
          </a:p>
          <a:p>
            <a:pPr lvl="1"/>
            <a:r>
              <a:rPr lang="fr-FR" i="1" dirty="0" smtClean="0"/>
              <a:t>un </a:t>
            </a:r>
            <a:r>
              <a:rPr lang="fr-FR" i="1" dirty="0"/>
              <a:t>refus par un État membre de délivrer des licences d' exportation</a:t>
            </a:r>
            <a:r>
              <a:rPr lang="fr-FR" dirty="0"/>
              <a:t>(CJUE, C-5/94, </a:t>
            </a:r>
            <a:r>
              <a:rPr lang="fr-FR" i="1" dirty="0" err="1"/>
              <a:t>Hedley</a:t>
            </a:r>
            <a:r>
              <a:rPr lang="fr-FR" i="1" dirty="0"/>
              <a:t> </a:t>
            </a:r>
            <a:r>
              <a:rPr lang="fr-FR" i="1" dirty="0" err="1"/>
              <a:t>Lomas</a:t>
            </a:r>
            <a:r>
              <a:rPr lang="fr-FR" dirty="0"/>
              <a:t>)</a:t>
            </a:r>
            <a:endParaRPr lang="fr-FR" i="1" dirty="0"/>
          </a:p>
          <a:p>
            <a:pPr lvl="1"/>
            <a:r>
              <a:rPr lang="fr-FR" i="1" dirty="0" smtClean="0"/>
              <a:t>une </a:t>
            </a:r>
            <a:r>
              <a:rPr lang="fr-FR" i="1" dirty="0"/>
              <a:t>interdiction de transporter du vin en vrac en dehors une région particulière de l’Espagne </a:t>
            </a:r>
            <a:r>
              <a:rPr lang="fr-FR" dirty="0"/>
              <a:t>(C-47/90, </a:t>
            </a:r>
            <a:r>
              <a:rPr lang="fr-FR" i="1" dirty="0"/>
              <a:t>Delhaize</a:t>
            </a:r>
            <a:r>
              <a:rPr lang="fr-FR" dirty="0"/>
              <a:t>)</a:t>
            </a:r>
            <a:endParaRPr lang="fr-FR" i="1" dirty="0"/>
          </a:p>
          <a:p>
            <a:pPr lvl="1"/>
            <a:endParaRPr lang="fr-FR" i="1" dirty="0">
              <a:solidFill>
                <a:srgbClr val="92D050"/>
              </a:solidFill>
            </a:endParaRPr>
          </a:p>
          <a:p>
            <a:pPr marL="0" indent="0">
              <a:buNone/>
            </a:pPr>
            <a:endParaRPr lang="fr-FR" i="1" dirty="0">
              <a:solidFill>
                <a:srgbClr val="FF0000"/>
              </a:solidFill>
            </a:endParaRPr>
          </a:p>
          <a:p>
            <a:endParaRPr lang="nl-NL" dirty="0">
              <a:solidFill>
                <a:srgbClr val="FF0000"/>
              </a:solidFill>
            </a:endParaRPr>
          </a:p>
        </p:txBody>
      </p:sp>
      <p:sp>
        <p:nvSpPr>
          <p:cNvPr id="2" name="Slide Number Placeholder 1"/>
          <p:cNvSpPr>
            <a:spLocks noGrp="1"/>
          </p:cNvSpPr>
          <p:nvPr>
            <p:ph type="sldNum" sz="quarter" idx="12"/>
          </p:nvPr>
        </p:nvSpPr>
        <p:spPr/>
        <p:txBody>
          <a:bodyPr/>
          <a:lstStyle/>
          <a:p>
            <a:fld id="{D9061D89-B14A-487E-9210-A6BBBD725484}" type="slidenum">
              <a:rPr lang="nl-NL" smtClean="0"/>
              <a:pPr/>
              <a:t>235</a:t>
            </a:fld>
            <a:endParaRPr lang="nl-NL"/>
          </a:p>
        </p:txBody>
      </p:sp>
    </p:spTree>
    <p:extLst>
      <p:ext uri="{BB962C8B-B14F-4D97-AF65-F5344CB8AC3E}">
        <p14:creationId xmlns:p14="http://schemas.microsoft.com/office/powerpoint/2010/main" val="368560796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exportation</a:t>
            </a:r>
            <a:endParaRPr lang="nl-NL" dirty="0"/>
          </a:p>
        </p:txBody>
      </p:sp>
      <p:sp>
        <p:nvSpPr>
          <p:cNvPr id="3" name="Content Placeholder 2"/>
          <p:cNvSpPr>
            <a:spLocks noGrp="1"/>
          </p:cNvSpPr>
          <p:nvPr>
            <p:ph idx="1"/>
          </p:nvPr>
        </p:nvSpPr>
        <p:spPr>
          <a:xfrm>
            <a:off x="457200" y="1600200"/>
            <a:ext cx="8229600" cy="4925144"/>
          </a:xfrm>
        </p:spPr>
        <p:txBody>
          <a:bodyPr vert="horz" lIns="91440" tIns="45720" rIns="91440" bIns="45720" rtlCol="0" anchor="t">
            <a:normAutofit/>
          </a:bodyPr>
          <a:lstStyle/>
          <a:p>
            <a:r>
              <a:rPr lang="nl-NL" dirty="0"/>
              <a:t>deux </a:t>
            </a:r>
            <a:r>
              <a:rPr lang="nl-NL" dirty="0" err="1"/>
              <a:t>étapes</a:t>
            </a:r>
            <a:r>
              <a:rPr lang="nl-NL" dirty="0"/>
              <a:t>:</a:t>
            </a:r>
          </a:p>
          <a:p>
            <a:pPr lvl="1"/>
            <a:r>
              <a:rPr lang="nl-NL" dirty="0" err="1"/>
              <a:t>l’objet</a:t>
            </a:r>
            <a:r>
              <a:rPr lang="nl-NL" dirty="0"/>
              <a:t> / </a:t>
            </a:r>
            <a:r>
              <a:rPr lang="nl-NL" dirty="0" err="1"/>
              <a:t>le</a:t>
            </a:r>
            <a:r>
              <a:rPr lang="nl-NL" dirty="0"/>
              <a:t> but de la </a:t>
            </a:r>
            <a:r>
              <a:rPr lang="nl-NL" dirty="0" err="1"/>
              <a:t>réglementation</a:t>
            </a:r>
            <a:r>
              <a:rPr lang="nl-NL" dirty="0"/>
              <a:t> nationale</a:t>
            </a:r>
          </a:p>
          <a:p>
            <a:pPr lvl="2"/>
            <a:r>
              <a:rPr lang="nl-NL" dirty="0" err="1"/>
              <a:t>objet</a:t>
            </a:r>
            <a:r>
              <a:rPr lang="nl-NL" dirty="0"/>
              <a:t> discriminatoire vis-à-vis la </a:t>
            </a:r>
            <a:r>
              <a:rPr lang="nl-NL" dirty="0" err="1"/>
              <a:t>destination</a:t>
            </a:r>
            <a:r>
              <a:rPr lang="nl-NL" dirty="0"/>
              <a:t> </a:t>
            </a:r>
            <a:r>
              <a:rPr lang="nl-NL" dirty="0" err="1"/>
              <a:t>d’un</a:t>
            </a:r>
            <a:r>
              <a:rPr lang="nl-NL" dirty="0"/>
              <a:t> </a:t>
            </a:r>
            <a:r>
              <a:rPr lang="nl-NL" dirty="0" err="1"/>
              <a:t>produit</a:t>
            </a:r>
            <a:r>
              <a:rPr lang="nl-NL" dirty="0"/>
              <a:t> dans </a:t>
            </a:r>
            <a:r>
              <a:rPr lang="nl-NL" dirty="0" err="1"/>
              <a:t>un</a:t>
            </a:r>
            <a:r>
              <a:rPr lang="nl-NL" dirty="0"/>
              <a:t> </a:t>
            </a:r>
            <a:r>
              <a:rPr lang="nl-NL" dirty="0" err="1"/>
              <a:t>autre</a:t>
            </a:r>
            <a:r>
              <a:rPr lang="nl-NL" dirty="0"/>
              <a:t> </a:t>
            </a:r>
            <a:r>
              <a:rPr lang="nl-NL" dirty="0" err="1"/>
              <a:t>état</a:t>
            </a:r>
            <a:r>
              <a:rPr lang="nl-NL" dirty="0"/>
              <a:t> </a:t>
            </a:r>
            <a:r>
              <a:rPr lang="nl-NL" dirty="0" err="1"/>
              <a:t>membre</a:t>
            </a:r>
            <a:endParaRPr lang="nl-NL" dirty="0"/>
          </a:p>
          <a:p>
            <a:pPr lvl="1"/>
            <a:endParaRPr lang="nl-NL" dirty="0"/>
          </a:p>
          <a:p>
            <a:pPr lvl="1"/>
            <a:r>
              <a:rPr lang="nl-NL" dirty="0" err="1"/>
              <a:t>l’effet</a:t>
            </a:r>
            <a:r>
              <a:rPr lang="nl-NL" dirty="0"/>
              <a:t> de la </a:t>
            </a:r>
            <a:r>
              <a:rPr lang="nl-NL" dirty="0" err="1"/>
              <a:t>réglementation</a:t>
            </a:r>
            <a:r>
              <a:rPr lang="nl-NL" dirty="0"/>
              <a:t> nationale: </a:t>
            </a:r>
            <a:r>
              <a:rPr lang="nl-NL" dirty="0" err="1"/>
              <a:t>avantage</a:t>
            </a:r>
            <a:r>
              <a:rPr lang="nl-NL" dirty="0"/>
              <a:t> particulier au détriment de la </a:t>
            </a:r>
            <a:r>
              <a:rPr lang="nl-NL" dirty="0" err="1"/>
              <a:t>production</a:t>
            </a:r>
            <a:r>
              <a:rPr lang="nl-NL" dirty="0"/>
              <a:t> </a:t>
            </a:r>
            <a:r>
              <a:rPr lang="nl-NL" dirty="0" err="1"/>
              <a:t>d’autres</a:t>
            </a:r>
            <a:r>
              <a:rPr lang="nl-NL" dirty="0"/>
              <a:t> </a:t>
            </a:r>
            <a:r>
              <a:rPr lang="nl-NL" dirty="0" err="1"/>
              <a:t>états</a:t>
            </a:r>
            <a:r>
              <a:rPr lang="nl-NL" dirty="0"/>
              <a:t> membres</a:t>
            </a:r>
          </a:p>
          <a:p>
            <a:pPr lvl="2"/>
            <a:r>
              <a:rPr lang="nl-NL" dirty="0"/>
              <a:t>selon la Cour, pas d’effet </a:t>
            </a:r>
            <a:r>
              <a:rPr lang="nl-NL" dirty="0" smtClean="0"/>
              <a:t>restrictif du commerce </a:t>
            </a:r>
            <a:r>
              <a:rPr lang="nl-NL" dirty="0"/>
              <a:t>intracommunautaire en l’absence d’objet discriminatoire</a:t>
            </a:r>
          </a:p>
        </p:txBody>
      </p:sp>
      <p:pic>
        <p:nvPicPr>
          <p:cNvPr id="4" name="Picture 3" descr="http://www.hartvannederland.nl/wp-content/uploads/2013/02/paardenvlee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232" y="116632"/>
            <a:ext cx="2022273" cy="1351548"/>
          </a:xfrm>
          <a:prstGeom prst="rect">
            <a:avLst/>
          </a:prstGeom>
          <a:noFill/>
          <a:ln>
            <a:noFill/>
          </a:ln>
        </p:spPr>
      </p:pic>
      <p:pic>
        <p:nvPicPr>
          <p:cNvPr id="5" name="Picture 4" descr="http://i60.servimg.com/u/f60/09/00/68/24/transp10.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8160" y="116632"/>
            <a:ext cx="2088232" cy="1368152"/>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236</a:t>
            </a:fld>
            <a:endParaRPr lang="nl-NL"/>
          </a:p>
        </p:txBody>
      </p:sp>
    </p:spTree>
    <p:extLst>
      <p:ext uri="{BB962C8B-B14F-4D97-AF65-F5344CB8AC3E}">
        <p14:creationId xmlns:p14="http://schemas.microsoft.com/office/powerpoint/2010/main" val="87602532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MEERQ-exportation</a:t>
            </a:r>
            <a:endParaRPr lang="en-GB" dirty="0"/>
          </a:p>
        </p:txBody>
      </p:sp>
      <p:sp>
        <p:nvSpPr>
          <p:cNvPr id="3" name="Content Placeholder 2"/>
          <p:cNvSpPr>
            <a:spLocks noGrp="1"/>
          </p:cNvSpPr>
          <p:nvPr>
            <p:ph idx="1"/>
          </p:nvPr>
        </p:nvSpPr>
        <p:spPr/>
        <p:txBody>
          <a:bodyPr/>
          <a:lstStyle/>
          <a:p>
            <a:r>
              <a:rPr lang="fr-BE" dirty="0" smtClean="0"/>
              <a:t>CJUE, C-15/15, New </a:t>
            </a:r>
            <a:r>
              <a:rPr lang="fr-BE" dirty="0" err="1" smtClean="0"/>
              <a:t>Valmar</a:t>
            </a:r>
            <a:r>
              <a:rPr lang="fr-BE" dirty="0" smtClean="0"/>
              <a:t> – 21 juin 2016</a:t>
            </a:r>
            <a:endParaRPr lang="en-GB" dirty="0"/>
          </a:p>
        </p:txBody>
      </p:sp>
      <p:pic>
        <p:nvPicPr>
          <p:cNvPr id="4" name="Picture 3" descr="Image result for new valmar bvba"/>
          <p:cNvPicPr/>
          <p:nvPr/>
        </p:nvPicPr>
        <p:blipFill>
          <a:blip r:embed="rId2">
            <a:extLst>
              <a:ext uri="{28A0092B-C50C-407E-A947-70E740481C1C}">
                <a14:useLocalDpi xmlns:a14="http://schemas.microsoft.com/office/drawing/2010/main" val="0"/>
              </a:ext>
            </a:extLst>
          </a:blip>
          <a:srcRect/>
          <a:stretch>
            <a:fillRect/>
          </a:stretch>
        </p:blipFill>
        <p:spPr bwMode="auto">
          <a:xfrm>
            <a:off x="2277414" y="2568574"/>
            <a:ext cx="5181600" cy="374332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237</a:t>
            </a:fld>
            <a:endParaRPr lang="nl-NL"/>
          </a:p>
        </p:txBody>
      </p:sp>
    </p:spTree>
    <p:extLst>
      <p:ext uri="{BB962C8B-B14F-4D97-AF65-F5344CB8AC3E}">
        <p14:creationId xmlns:p14="http://schemas.microsoft.com/office/powerpoint/2010/main" val="75512549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MEERQ-exportation</a:t>
            </a:r>
            <a:endParaRPr lang="en-GB" dirty="0"/>
          </a:p>
        </p:txBody>
      </p:sp>
      <p:sp>
        <p:nvSpPr>
          <p:cNvPr id="3" name="Content Placeholder 2"/>
          <p:cNvSpPr>
            <a:spLocks noGrp="1"/>
          </p:cNvSpPr>
          <p:nvPr>
            <p:ph idx="1"/>
          </p:nvPr>
        </p:nvSpPr>
        <p:spPr/>
        <p:txBody>
          <a:bodyPr>
            <a:normAutofit/>
          </a:bodyPr>
          <a:lstStyle/>
          <a:p>
            <a:r>
              <a:rPr lang="fr-BE" dirty="0" smtClean="0"/>
              <a:t>CJUE, C-15/15, New </a:t>
            </a:r>
            <a:r>
              <a:rPr lang="fr-BE" dirty="0" err="1" smtClean="0"/>
              <a:t>Valmar</a:t>
            </a:r>
            <a:r>
              <a:rPr lang="fr-BE" dirty="0" smtClean="0"/>
              <a:t> – 21 juin 2016</a:t>
            </a:r>
          </a:p>
          <a:p>
            <a:pPr lvl="1"/>
            <a:endParaRPr lang="fr-BE" dirty="0" smtClean="0"/>
          </a:p>
          <a:p>
            <a:pPr lvl="1"/>
            <a:r>
              <a:rPr lang="fr-BE" dirty="0" smtClean="0"/>
              <a:t>New </a:t>
            </a:r>
            <a:r>
              <a:rPr lang="fr-BE" dirty="0" err="1" smtClean="0"/>
              <a:t>Valmar</a:t>
            </a:r>
            <a:r>
              <a:rPr lang="fr-BE" dirty="0" smtClean="0"/>
              <a:t> et GPPH ont conclu un contrat de concession</a:t>
            </a:r>
          </a:p>
          <a:p>
            <a:pPr lvl="1"/>
            <a:r>
              <a:rPr lang="fr-BE" dirty="0" smtClean="0"/>
              <a:t>GPPH considère le contrat comme nul, car ne respectant pas les règles d’ordre public sur l’usage des langues en région flamande</a:t>
            </a:r>
          </a:p>
          <a:p>
            <a:pPr lvl="1"/>
            <a:r>
              <a:rPr lang="fr-BE" dirty="0" smtClean="0"/>
              <a:t>New </a:t>
            </a:r>
            <a:r>
              <a:rPr lang="fr-BE" dirty="0" err="1" smtClean="0"/>
              <a:t>Valmar</a:t>
            </a:r>
            <a:r>
              <a:rPr lang="fr-BE" dirty="0" smtClean="0"/>
              <a:t> réplique que cette règle constitue une MEERQ entravant l’exportation de ces produits alimentaires.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238</a:t>
            </a:fld>
            <a:endParaRPr lang="nl-NL"/>
          </a:p>
        </p:txBody>
      </p:sp>
    </p:spTree>
    <p:extLst>
      <p:ext uri="{BB962C8B-B14F-4D97-AF65-F5344CB8AC3E}">
        <p14:creationId xmlns:p14="http://schemas.microsoft.com/office/powerpoint/2010/main" val="206688799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MEERQ-exportation</a:t>
            </a:r>
            <a:endParaRPr lang="en-GB" dirty="0"/>
          </a:p>
        </p:txBody>
      </p:sp>
      <p:sp>
        <p:nvSpPr>
          <p:cNvPr id="3" name="Content Placeholder 2"/>
          <p:cNvSpPr>
            <a:spLocks noGrp="1"/>
          </p:cNvSpPr>
          <p:nvPr>
            <p:ph idx="1"/>
          </p:nvPr>
        </p:nvSpPr>
        <p:spPr/>
        <p:txBody>
          <a:bodyPr/>
          <a:lstStyle/>
          <a:p>
            <a:r>
              <a:rPr lang="fr-BE" dirty="0" smtClean="0"/>
              <a:t>CJUE, C-15/15, New </a:t>
            </a:r>
            <a:r>
              <a:rPr lang="fr-BE" dirty="0" err="1" smtClean="0"/>
              <a:t>Valmar</a:t>
            </a:r>
            <a:r>
              <a:rPr lang="fr-BE" dirty="0" smtClean="0"/>
              <a:t> – 21 juin 2016</a:t>
            </a:r>
          </a:p>
          <a:p>
            <a:pPr lvl="1"/>
            <a:endParaRPr lang="fr-BE" dirty="0" smtClean="0"/>
          </a:p>
          <a:p>
            <a:pPr lvl="1"/>
            <a:endParaRPr lang="fr-BE" dirty="0" smtClean="0"/>
          </a:p>
          <a:p>
            <a:pPr lvl="1"/>
            <a:r>
              <a:rPr lang="fr-BE" dirty="0"/>
              <a:t>r</a:t>
            </a:r>
            <a:r>
              <a:rPr lang="fr-BE" dirty="0" smtClean="0"/>
              <a:t>ègle belge est indistinctement applicable tant aux contrats visant des marchandises destinées au marché belge qu’aux contrats d’exportation</a:t>
            </a:r>
          </a:p>
          <a:p>
            <a:pPr lvl="2"/>
            <a:r>
              <a:rPr lang="fr-BE" dirty="0"/>
              <a:t>p</a:t>
            </a:r>
            <a:r>
              <a:rPr lang="fr-BE" dirty="0" smtClean="0"/>
              <a:t>as d’objet discriminatoire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239</a:t>
            </a:fld>
            <a:endParaRPr lang="nl-NL"/>
          </a:p>
        </p:txBody>
      </p:sp>
    </p:spTree>
    <p:extLst>
      <p:ext uri="{BB962C8B-B14F-4D97-AF65-F5344CB8AC3E}">
        <p14:creationId xmlns:p14="http://schemas.microsoft.com/office/powerpoint/2010/main" val="2935046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Droit de l’Union européenne</a:t>
            </a:r>
            <a:endParaRPr lang="en-GB" dirty="0"/>
          </a:p>
        </p:txBody>
      </p:sp>
      <p:sp>
        <p:nvSpPr>
          <p:cNvPr id="3" name="Content Placeholder 2"/>
          <p:cNvSpPr>
            <a:spLocks noGrp="1"/>
          </p:cNvSpPr>
          <p:nvPr>
            <p:ph idx="1"/>
          </p:nvPr>
        </p:nvSpPr>
        <p:spPr/>
        <p:txBody>
          <a:bodyPr/>
          <a:lstStyle/>
          <a:p>
            <a:endParaRPr lang="fr-BE" dirty="0" smtClean="0"/>
          </a:p>
          <a:p>
            <a:r>
              <a:rPr lang="fr-BE" dirty="0" smtClean="0"/>
              <a:t>« Soft </a:t>
            </a:r>
            <a:r>
              <a:rPr lang="fr-BE" dirty="0" err="1" smtClean="0"/>
              <a:t>law</a:t>
            </a:r>
            <a:r>
              <a:rPr lang="fr-BE" dirty="0" smtClean="0"/>
              <a:t> »</a:t>
            </a:r>
          </a:p>
          <a:p>
            <a:pPr lvl="1"/>
            <a:r>
              <a:rPr lang="fr-BE" dirty="0"/>
              <a:t>a</a:t>
            </a:r>
            <a:r>
              <a:rPr lang="fr-BE" dirty="0" smtClean="0"/>
              <a:t>vis et recommandations</a:t>
            </a:r>
          </a:p>
          <a:p>
            <a:pPr lvl="1"/>
            <a:r>
              <a:rPr lang="fr-BE" dirty="0"/>
              <a:t>e</a:t>
            </a:r>
            <a:r>
              <a:rPr lang="fr-BE" dirty="0" smtClean="0"/>
              <a:t>ffets juridiques?</a:t>
            </a:r>
            <a:endParaRPr lang="fr-BE" dirty="0"/>
          </a:p>
          <a:p>
            <a:pPr lvl="1"/>
            <a:endParaRPr lang="en-GB" dirty="0"/>
          </a:p>
        </p:txBody>
      </p:sp>
      <p:sp>
        <p:nvSpPr>
          <p:cNvPr id="4" name="Cloud Callout 3"/>
          <p:cNvSpPr/>
          <p:nvPr/>
        </p:nvSpPr>
        <p:spPr>
          <a:xfrm>
            <a:off x="4067944" y="4869160"/>
            <a:ext cx="4752528" cy="14401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a:t>
            </a:r>
            <a:r>
              <a:rPr lang="fr-BE" dirty="0" smtClean="0"/>
              <a:t>onfiance légitime</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24</a:t>
            </a:fld>
            <a:endParaRPr lang="nl-NL"/>
          </a:p>
        </p:txBody>
      </p:sp>
    </p:spTree>
    <p:extLst>
      <p:ext uri="{BB962C8B-B14F-4D97-AF65-F5344CB8AC3E}">
        <p14:creationId xmlns:p14="http://schemas.microsoft.com/office/powerpoint/2010/main" val="222506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MEERQ - exportation</a:t>
            </a:r>
            <a:endParaRPr lang="en-GB" dirty="0"/>
          </a:p>
        </p:txBody>
      </p:sp>
      <p:sp>
        <p:nvSpPr>
          <p:cNvPr id="3" name="Content Placeholder 2"/>
          <p:cNvSpPr>
            <a:spLocks noGrp="1"/>
          </p:cNvSpPr>
          <p:nvPr>
            <p:ph idx="1"/>
          </p:nvPr>
        </p:nvSpPr>
        <p:spPr/>
        <p:txBody>
          <a:bodyPr>
            <a:normAutofit/>
          </a:bodyPr>
          <a:lstStyle/>
          <a:p>
            <a:endParaRPr lang="fr-FR" dirty="0" smtClean="0"/>
          </a:p>
          <a:p>
            <a:r>
              <a:rPr lang="fr-FR" dirty="0" smtClean="0"/>
              <a:t>§43:</a:t>
            </a:r>
          </a:p>
          <a:p>
            <a:pPr lvl="1"/>
            <a:r>
              <a:rPr lang="fr-FR" dirty="0" smtClean="0"/>
              <a:t>une </a:t>
            </a:r>
            <a:r>
              <a:rPr lang="fr-FR" dirty="0"/>
              <a:t>telle réglementation, dès lors qu’elle s’applique indistinctement à toute facture délivrée par une entreprise ayant son siège d’exploitation dans cette région, est susceptible d’affecter tant les échanges internes à l’État membre concerné que les échanges </a:t>
            </a:r>
            <a:r>
              <a:rPr lang="fr-FR" dirty="0" smtClean="0"/>
              <a:t>transfrontaliers</a:t>
            </a:r>
          </a:p>
          <a:p>
            <a:pPr lvl="1"/>
            <a:r>
              <a:rPr lang="fr-FR" dirty="0" smtClean="0"/>
              <a:t>il </a:t>
            </a:r>
            <a:r>
              <a:rPr lang="fr-FR" dirty="0"/>
              <a:t>demeure qu’elle est davantage susceptible de porter atteinte à ces derniers</a:t>
            </a:r>
            <a:endParaRPr lang="en-GB" dirty="0"/>
          </a:p>
        </p:txBody>
      </p:sp>
      <p:pic>
        <p:nvPicPr>
          <p:cNvPr id="4" name="Picture 3" descr="Image result for new valmar bvb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9137" y="230190"/>
            <a:ext cx="1882462" cy="1392169"/>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240</a:t>
            </a:fld>
            <a:endParaRPr lang="nl-NL"/>
          </a:p>
        </p:txBody>
      </p:sp>
    </p:spTree>
    <p:extLst>
      <p:ext uri="{BB962C8B-B14F-4D97-AF65-F5344CB8AC3E}">
        <p14:creationId xmlns:p14="http://schemas.microsoft.com/office/powerpoint/2010/main" val="345584668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MEERQ</a:t>
            </a:r>
            <a:endParaRPr lang="en-GB" dirty="0"/>
          </a:p>
        </p:txBody>
      </p:sp>
      <p:sp>
        <p:nvSpPr>
          <p:cNvPr id="3" name="Content Placeholder 2"/>
          <p:cNvSpPr>
            <a:spLocks noGrp="1"/>
          </p:cNvSpPr>
          <p:nvPr>
            <p:ph idx="1"/>
          </p:nvPr>
        </p:nvSpPr>
        <p:spPr/>
        <p:txBody>
          <a:bodyPr/>
          <a:lstStyle/>
          <a:p>
            <a:r>
              <a:rPr lang="fr-BE" dirty="0" smtClean="0"/>
              <a:t>= toute réglementation ou pratique étatique gênant, rendant moins attrayant ou plus difficile la libre circulation d’une marchandise au sein du marché intérieur</a:t>
            </a:r>
          </a:p>
          <a:p>
            <a:pPr lvl="1"/>
            <a:r>
              <a:rPr lang="fr-BE" dirty="0"/>
              <a:t>n</a:t>
            </a:r>
            <a:r>
              <a:rPr lang="fr-BE" dirty="0" smtClean="0"/>
              <a:t>’importe quelle réglementation</a:t>
            </a:r>
          </a:p>
          <a:p>
            <a:pPr lvl="1"/>
            <a:r>
              <a:rPr lang="fr-BE" dirty="0"/>
              <a:t>m</a:t>
            </a:r>
            <a:r>
              <a:rPr lang="fr-BE" dirty="0" smtClean="0"/>
              <a:t>ême en l’absence d’une discrimination fondée sur la nationalité…</a:t>
            </a:r>
          </a:p>
          <a:p>
            <a:pPr lvl="1"/>
            <a:r>
              <a:rPr lang="fr-BE" dirty="0"/>
              <a:t>m</a:t>
            </a:r>
            <a:r>
              <a:rPr lang="fr-BE" dirty="0" smtClean="0"/>
              <a:t>ême si effet sur la circulation est limité ou hypothétique</a:t>
            </a:r>
          </a:p>
          <a:p>
            <a:pPr lvl="1"/>
            <a:endParaRPr lang="en-GB" dirty="0"/>
          </a:p>
        </p:txBody>
      </p:sp>
      <p:sp>
        <p:nvSpPr>
          <p:cNvPr id="4" name="Content Placeholder 5"/>
          <p:cNvSpPr txBox="1">
            <a:spLocks/>
          </p:cNvSpPr>
          <p:nvPr/>
        </p:nvSpPr>
        <p:spPr>
          <a:xfrm>
            <a:off x="3419872" y="5517232"/>
            <a:ext cx="4599762" cy="1090650"/>
          </a:xfrm>
          <a:prstGeom prst="cloudCallout">
            <a:avLst/>
          </a:prstGeom>
          <a:solidFill>
            <a:srgbClr val="FFFF99"/>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smtClean="0">
                <a:solidFill>
                  <a:schemeClr val="tx1"/>
                </a:solidFill>
              </a:rPr>
              <a:t>toute réglementation étatique ayant une incidence sur les marchandises est qualifiée de MEERQ!!</a:t>
            </a:r>
            <a:endParaRPr lang="nl-NL" dirty="0">
              <a:solidFill>
                <a:schemeClr val="tx1"/>
              </a:solidFill>
            </a:endParaRPr>
          </a:p>
        </p:txBody>
      </p:sp>
      <p:sp>
        <p:nvSpPr>
          <p:cNvPr id="5" name="Slide Number Placeholder 4"/>
          <p:cNvSpPr>
            <a:spLocks noGrp="1"/>
          </p:cNvSpPr>
          <p:nvPr>
            <p:ph type="sldNum" sz="quarter" idx="12"/>
          </p:nvPr>
        </p:nvSpPr>
        <p:spPr/>
        <p:txBody>
          <a:bodyPr/>
          <a:lstStyle/>
          <a:p>
            <a:fld id="{D9061D89-B14A-487E-9210-A6BBBD725484}" type="slidenum">
              <a:rPr lang="nl-NL" smtClean="0"/>
              <a:pPr/>
              <a:t>241</a:t>
            </a:fld>
            <a:endParaRPr lang="nl-NL"/>
          </a:p>
        </p:txBody>
      </p:sp>
    </p:spTree>
    <p:extLst>
      <p:ext uri="{BB962C8B-B14F-4D97-AF65-F5344CB8AC3E}">
        <p14:creationId xmlns:p14="http://schemas.microsoft.com/office/powerpoint/2010/main" val="102649283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Récapitulatif</a:t>
            </a:r>
            <a:endParaRPr lang="en-GB" dirty="0"/>
          </a:p>
        </p:txBody>
      </p:sp>
      <p:sp>
        <p:nvSpPr>
          <p:cNvPr id="3" name="Content Placeholder 2"/>
          <p:cNvSpPr>
            <a:spLocks noGrp="1"/>
          </p:cNvSpPr>
          <p:nvPr>
            <p:ph idx="1"/>
          </p:nvPr>
        </p:nvSpPr>
        <p:spPr/>
        <p:txBody>
          <a:bodyPr>
            <a:normAutofit fontScale="92500" lnSpcReduction="20000"/>
          </a:bodyPr>
          <a:lstStyle/>
          <a:p>
            <a:r>
              <a:rPr lang="fr-BE" dirty="0"/>
              <a:t>Libre circulation des marchandises</a:t>
            </a:r>
          </a:p>
          <a:p>
            <a:pPr lvl="1"/>
            <a:r>
              <a:rPr lang="fr-BE" dirty="0"/>
              <a:t>approche négative – interdictions</a:t>
            </a:r>
          </a:p>
          <a:p>
            <a:pPr lvl="2"/>
            <a:r>
              <a:rPr lang="fr-BE" dirty="0"/>
              <a:t>obstacles fiscaux/tarifaires: article 30 + 110, premier alinéa TFUE</a:t>
            </a:r>
          </a:p>
          <a:p>
            <a:pPr lvl="2"/>
            <a:r>
              <a:rPr lang="fr-BE" dirty="0"/>
              <a:t>obstacles techniques / physiques: articles 34-35: restrictions quantitatives</a:t>
            </a:r>
          </a:p>
          <a:p>
            <a:pPr lvl="2"/>
            <a:r>
              <a:rPr lang="fr-BE" dirty="0"/>
              <a:t>articles 34-35: MEERQ</a:t>
            </a:r>
          </a:p>
          <a:p>
            <a:pPr lvl="3"/>
            <a:r>
              <a:rPr lang="fr-BE" dirty="0"/>
              <a:t>importations:</a:t>
            </a:r>
          </a:p>
          <a:p>
            <a:pPr lvl="4"/>
            <a:r>
              <a:rPr lang="fr-BE" dirty="0"/>
              <a:t>« toute réglementation actuellement ou potentiellement, directement ou indirectement entravant le commerce interétatique »</a:t>
            </a:r>
          </a:p>
          <a:p>
            <a:pPr lvl="3"/>
            <a:r>
              <a:rPr lang="fr-BE" dirty="0"/>
              <a:t>exportations:</a:t>
            </a:r>
          </a:p>
          <a:p>
            <a:pPr lvl="4"/>
            <a:r>
              <a:rPr lang="fr-BE" dirty="0"/>
              <a:t>1979-2016: toute réglementations faisant une distinction explicite entre produits destinés au marché national et à l’exportation</a:t>
            </a:r>
          </a:p>
          <a:p>
            <a:pPr lvl="4"/>
            <a:r>
              <a:rPr lang="fr-BE" dirty="0"/>
              <a:t>de 2016: « toute réglementation actuellement ou potentiellement, directement ou indirectement entravant le commerce interétatique »</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242</a:t>
            </a:fld>
            <a:endParaRPr lang="nl-NL"/>
          </a:p>
        </p:txBody>
      </p:sp>
    </p:spTree>
    <p:extLst>
      <p:ext uri="{BB962C8B-B14F-4D97-AF65-F5344CB8AC3E}">
        <p14:creationId xmlns:p14="http://schemas.microsoft.com/office/powerpoint/2010/main" val="350862737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p:txBody>
          <a:bodyPr>
            <a:normAutofit fontScale="92500" lnSpcReduction="10000"/>
          </a:bodyPr>
          <a:lstStyle/>
          <a:p>
            <a:r>
              <a:rPr lang="en-US" u="sng" dirty="0">
                <a:hlinkClick r:id="rId2" action="ppaction://hlinkfile"/>
              </a:rPr>
              <a:t>Section 3. Abolition des obstacles physiques et techniques</a:t>
            </a:r>
            <a:endParaRPr lang="en-GB" dirty="0"/>
          </a:p>
          <a:p>
            <a:pPr lvl="1"/>
            <a:r>
              <a:rPr lang="fr-FR" u="sng" dirty="0">
                <a:hlinkClick r:id="rId3" action="ppaction://hlinkfile"/>
              </a:rPr>
              <a:t>§1. Restrictions quantitatives</a:t>
            </a:r>
            <a:endParaRPr lang="en-GB" dirty="0"/>
          </a:p>
          <a:p>
            <a:pPr lvl="1"/>
            <a:r>
              <a:rPr lang="fr-FR" u="sng" dirty="0">
                <a:hlinkClick r:id="rId4" action="ppaction://hlinkfile"/>
              </a:rPr>
              <a:t>§2. Les MEERQ : mesures d’effet équivalant à une restriction quantitative d’importation et d’exportation</a:t>
            </a:r>
            <a:endParaRPr lang="fr-FR" u="sng" dirty="0"/>
          </a:p>
          <a:p>
            <a:pPr lvl="2"/>
            <a:r>
              <a:rPr lang="fr-FR" u="sng" dirty="0">
                <a:hlinkClick r:id="rId5" action="ppaction://hlinkfile"/>
              </a:rPr>
              <a:t>A.</a:t>
            </a:r>
            <a:r>
              <a:rPr lang="en-GB" dirty="0">
                <a:hlinkClick r:id="rId5" action="ppaction://hlinkfile"/>
              </a:rPr>
              <a:t>	</a:t>
            </a:r>
            <a:r>
              <a:rPr lang="fr-FR" u="sng" dirty="0">
                <a:hlinkClick r:id="rId5" action="ppaction://hlinkfile"/>
              </a:rPr>
              <a:t>MEERQ-importations</a:t>
            </a:r>
            <a:endParaRPr lang="en-GB" dirty="0"/>
          </a:p>
          <a:p>
            <a:pPr lvl="3"/>
            <a:r>
              <a:rPr lang="fr-FR" u="sng" dirty="0">
                <a:hlinkClick r:id="rId6" action="ppaction://hlinkfile"/>
              </a:rPr>
              <a:t>1.</a:t>
            </a:r>
            <a:r>
              <a:rPr lang="en-GB" dirty="0">
                <a:hlinkClick r:id="rId6" action="ppaction://hlinkfile"/>
              </a:rPr>
              <a:t>	</a:t>
            </a:r>
            <a:r>
              <a:rPr lang="fr-FR" u="sng" dirty="0">
                <a:hlinkClick r:id="rId6" action="ppaction://hlinkfile"/>
              </a:rPr>
              <a:t>Une définition élargie à la suite des arrêts </a:t>
            </a:r>
            <a:r>
              <a:rPr lang="fr-FR" u="sng" dirty="0" err="1">
                <a:hlinkClick r:id="rId6" action="ppaction://hlinkfile"/>
              </a:rPr>
              <a:t>Dassonville</a:t>
            </a:r>
            <a:r>
              <a:rPr lang="fr-FR" u="sng" dirty="0">
                <a:hlinkClick r:id="rId6" action="ppaction://hlinkfile"/>
              </a:rPr>
              <a:t> et Cassis de Dijon</a:t>
            </a:r>
            <a:endParaRPr lang="en-GB" dirty="0"/>
          </a:p>
          <a:p>
            <a:pPr lvl="3"/>
            <a:r>
              <a:rPr lang="fr-FR" u="sng" dirty="0">
                <a:hlinkClick r:id="rId7" action="ppaction://hlinkfile"/>
              </a:rPr>
              <a:t>2.</a:t>
            </a:r>
            <a:r>
              <a:rPr lang="en-GB" dirty="0">
                <a:hlinkClick r:id="rId7" action="ppaction://hlinkfile"/>
              </a:rPr>
              <a:t>	</a:t>
            </a:r>
            <a:r>
              <a:rPr lang="fr-FR" u="sng" dirty="0">
                <a:hlinkClick r:id="rId7" action="ppaction://hlinkfile"/>
              </a:rPr>
              <a:t>Les modalités de vente exclues : </a:t>
            </a:r>
            <a:r>
              <a:rPr lang="fr-FR" u="sng" dirty="0" err="1">
                <a:hlinkClick r:id="rId7" action="ppaction://hlinkfile"/>
              </a:rPr>
              <a:t>Keck</a:t>
            </a:r>
            <a:r>
              <a:rPr lang="fr-FR" u="sng" dirty="0">
                <a:hlinkClick r:id="rId7" action="ppaction://hlinkfile"/>
              </a:rPr>
              <a:t> et </a:t>
            </a:r>
            <a:r>
              <a:rPr lang="fr-FR" u="sng" dirty="0" err="1">
                <a:hlinkClick r:id="rId7" action="ppaction://hlinkfile"/>
              </a:rPr>
              <a:t>Mithouard</a:t>
            </a:r>
            <a:endParaRPr lang="en-GB" dirty="0"/>
          </a:p>
          <a:p>
            <a:pPr lvl="3"/>
            <a:r>
              <a:rPr lang="fr-FR" u="sng" dirty="0">
                <a:hlinkClick r:id="rId8" action="ppaction://hlinkfile"/>
              </a:rPr>
              <a:t>3.</a:t>
            </a:r>
            <a:r>
              <a:rPr lang="en-GB" dirty="0">
                <a:hlinkClick r:id="rId8" action="ppaction://hlinkfile"/>
              </a:rPr>
              <a:t>	</a:t>
            </a:r>
            <a:r>
              <a:rPr lang="fr-FR" u="sng" dirty="0">
                <a:hlinkClick r:id="rId8" action="ppaction://hlinkfile"/>
              </a:rPr>
              <a:t>Au-delà des modalités de vente ?</a:t>
            </a:r>
            <a:endParaRPr lang="en-GB" dirty="0"/>
          </a:p>
          <a:p>
            <a:pPr lvl="3"/>
            <a:r>
              <a:rPr lang="fr-FR" u="sng" dirty="0">
                <a:hlinkClick r:id="rId9" action="ppaction://hlinkfile"/>
              </a:rPr>
              <a:t>4.</a:t>
            </a:r>
            <a:r>
              <a:rPr lang="en-GB" dirty="0">
                <a:hlinkClick r:id="rId9" action="ppaction://hlinkfile"/>
              </a:rPr>
              <a:t>	</a:t>
            </a:r>
            <a:r>
              <a:rPr lang="fr-FR" u="sng" dirty="0">
                <a:hlinkClick r:id="rId9" action="ppaction://hlinkfile"/>
              </a:rPr>
              <a:t>Nouvelle approche d’harmonisation technique</a:t>
            </a:r>
            <a:endParaRPr lang="en-GB" dirty="0"/>
          </a:p>
          <a:p>
            <a:pPr lvl="2"/>
            <a:r>
              <a:rPr lang="fr-FR" u="sng" dirty="0">
                <a:hlinkClick r:id="rId10" action="ppaction://hlinkfile"/>
              </a:rPr>
              <a:t>B.</a:t>
            </a:r>
            <a:r>
              <a:rPr lang="en-GB" dirty="0">
                <a:hlinkClick r:id="rId10" action="ppaction://hlinkfile"/>
              </a:rPr>
              <a:t>	</a:t>
            </a:r>
            <a:r>
              <a:rPr lang="fr-FR" u="sng" dirty="0">
                <a:hlinkClick r:id="rId10" action="ppaction://hlinkfile"/>
              </a:rPr>
              <a:t>MEERQ-exportations</a:t>
            </a:r>
            <a:endParaRPr lang="en-GB" dirty="0"/>
          </a:p>
          <a:p>
            <a:pPr lvl="3"/>
            <a:r>
              <a:rPr lang="fr-FR" u="sng" dirty="0">
                <a:hlinkClick r:id="rId11" action="ppaction://hlinkfile"/>
              </a:rPr>
              <a:t>1.</a:t>
            </a:r>
            <a:r>
              <a:rPr lang="en-GB" dirty="0">
                <a:hlinkClick r:id="rId11" action="ppaction://hlinkfile"/>
              </a:rPr>
              <a:t>	</a:t>
            </a:r>
            <a:r>
              <a:rPr lang="fr-FR" u="sng" dirty="0">
                <a:hlinkClick r:id="rId11" action="ppaction://hlinkfile"/>
              </a:rPr>
              <a:t>Mesures discriminatoires</a:t>
            </a:r>
            <a:endParaRPr lang="en-GB" dirty="0"/>
          </a:p>
          <a:p>
            <a:pPr lvl="3"/>
            <a:r>
              <a:rPr lang="fr-FR" u="sng" dirty="0">
                <a:hlinkClick r:id="rId12" action="ppaction://hlinkfile"/>
              </a:rPr>
              <a:t>2.</a:t>
            </a:r>
            <a:r>
              <a:rPr lang="en-GB" dirty="0">
                <a:hlinkClick r:id="rId12" action="ppaction://hlinkfile"/>
              </a:rPr>
              <a:t>	</a:t>
            </a:r>
            <a:r>
              <a:rPr lang="fr-FR" u="sng" dirty="0">
                <a:hlinkClick r:id="rId12" action="ppaction://hlinkfile"/>
              </a:rPr>
              <a:t>Vers une approche plus extensive : </a:t>
            </a:r>
            <a:r>
              <a:rPr lang="fr-FR" u="sng" dirty="0" err="1">
                <a:hlinkClick r:id="rId12" action="ppaction://hlinkfile"/>
              </a:rPr>
              <a:t>Gysbrechts</a:t>
            </a:r>
            <a:r>
              <a:rPr lang="fr-FR" u="sng" dirty="0">
                <a:hlinkClick r:id="rId12" action="ppaction://hlinkfile"/>
              </a:rPr>
              <a:t> et New </a:t>
            </a:r>
            <a:r>
              <a:rPr lang="fr-FR" u="sng" dirty="0" err="1">
                <a:hlinkClick r:id="rId12" action="ppaction://hlinkfile"/>
              </a:rPr>
              <a:t>Valmar</a:t>
            </a:r>
            <a:endParaRPr lang="en-GB" dirty="0"/>
          </a:p>
          <a:p>
            <a:pPr lvl="1"/>
            <a:endParaRPr lang="en-GB" dirty="0"/>
          </a:p>
          <a:p>
            <a:endParaRPr lang="en-GB" dirty="0"/>
          </a:p>
        </p:txBody>
      </p:sp>
      <p:sp>
        <p:nvSpPr>
          <p:cNvPr id="4" name="Oval 3"/>
          <p:cNvSpPr/>
          <p:nvPr/>
        </p:nvSpPr>
        <p:spPr>
          <a:xfrm>
            <a:off x="1378039" y="4146997"/>
            <a:ext cx="6490953" cy="7212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D9061D89-B14A-487E-9210-A6BBBD725484}" type="slidenum">
              <a:rPr lang="nl-NL" smtClean="0"/>
              <a:pPr/>
              <a:t>243</a:t>
            </a:fld>
            <a:endParaRPr lang="nl-NL"/>
          </a:p>
        </p:txBody>
      </p:sp>
    </p:spTree>
    <p:extLst>
      <p:ext uri="{BB962C8B-B14F-4D97-AF65-F5344CB8AC3E}">
        <p14:creationId xmlns:p14="http://schemas.microsoft.com/office/powerpoint/2010/main" val="343355960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nl-NL" dirty="0" err="1"/>
              <a:t>Un</a:t>
            </a:r>
            <a:r>
              <a:rPr lang="nl-NL" dirty="0"/>
              <a:t> principe </a:t>
            </a:r>
            <a:r>
              <a:rPr lang="nl-NL" dirty="0" err="1"/>
              <a:t>général</a:t>
            </a:r>
            <a:r>
              <a:rPr lang="nl-NL" dirty="0"/>
              <a:t> du </a:t>
            </a:r>
            <a:r>
              <a:rPr lang="nl-NL" dirty="0" err="1"/>
              <a:t>droit</a:t>
            </a:r>
            <a:r>
              <a:rPr lang="nl-NL" dirty="0"/>
              <a:t> de </a:t>
            </a:r>
            <a:r>
              <a:rPr lang="nl-NL" dirty="0" err="1"/>
              <a:t>l’UE</a:t>
            </a:r>
            <a:r>
              <a:rPr lang="nl-NL" dirty="0"/>
              <a:t> </a:t>
            </a:r>
            <a:r>
              <a:rPr lang="nl-NL" dirty="0" err="1"/>
              <a:t>garantissant</a:t>
            </a:r>
            <a:r>
              <a:rPr lang="nl-NL" dirty="0"/>
              <a:t> </a:t>
            </a:r>
            <a:r>
              <a:rPr lang="nl-NL" dirty="0" err="1"/>
              <a:t>le</a:t>
            </a:r>
            <a:r>
              <a:rPr lang="nl-NL" dirty="0"/>
              <a:t> libre </a:t>
            </a:r>
            <a:r>
              <a:rPr lang="nl-NL" dirty="0" err="1"/>
              <a:t>accès</a:t>
            </a:r>
            <a:r>
              <a:rPr lang="nl-NL" dirty="0"/>
              <a:t> </a:t>
            </a:r>
            <a:r>
              <a:rPr lang="nl-NL" dirty="0" err="1"/>
              <a:t>aux</a:t>
            </a:r>
            <a:r>
              <a:rPr lang="nl-NL" dirty="0"/>
              <a:t> </a:t>
            </a:r>
            <a:r>
              <a:rPr lang="nl-NL" dirty="0" err="1"/>
              <a:t>activités</a:t>
            </a:r>
            <a:r>
              <a:rPr lang="nl-NL" dirty="0"/>
              <a:t> </a:t>
            </a:r>
            <a:r>
              <a:rPr lang="nl-NL" dirty="0" err="1"/>
              <a:t>commerciales</a:t>
            </a:r>
            <a:r>
              <a:rPr lang="nl-NL" dirty="0"/>
              <a:t> dans les EM?</a:t>
            </a:r>
          </a:p>
          <a:p>
            <a:pPr lvl="1"/>
            <a:r>
              <a:rPr lang="nl-NL" dirty="0" err="1"/>
              <a:t>toute</a:t>
            </a:r>
            <a:r>
              <a:rPr lang="nl-NL" dirty="0"/>
              <a:t> </a:t>
            </a:r>
            <a:r>
              <a:rPr lang="nl-NL" dirty="0" err="1"/>
              <a:t>réglementation</a:t>
            </a:r>
            <a:r>
              <a:rPr lang="nl-NL" dirty="0"/>
              <a:t> </a:t>
            </a:r>
            <a:r>
              <a:rPr lang="nl-NL" dirty="0" err="1"/>
              <a:t>commerciale</a:t>
            </a:r>
            <a:r>
              <a:rPr lang="nl-NL" dirty="0"/>
              <a:t> des EM…</a:t>
            </a:r>
          </a:p>
          <a:p>
            <a:pPr lvl="1"/>
            <a:endParaRPr lang="nl-NL" dirty="0"/>
          </a:p>
          <a:p>
            <a:pPr lvl="1"/>
            <a:r>
              <a:rPr lang="nl-NL" dirty="0"/>
              <a:t>… se </a:t>
            </a:r>
            <a:r>
              <a:rPr lang="nl-NL" dirty="0" err="1"/>
              <a:t>limite</a:t>
            </a:r>
            <a:r>
              <a:rPr lang="nl-NL" dirty="0"/>
              <a:t> </a:t>
            </a:r>
            <a:r>
              <a:rPr lang="nl-NL" dirty="0" err="1"/>
              <a:t>où</a:t>
            </a:r>
            <a:r>
              <a:rPr lang="nl-NL" dirty="0"/>
              <a:t>?</a:t>
            </a:r>
          </a:p>
        </p:txBody>
      </p:sp>
      <p:pic>
        <p:nvPicPr>
          <p:cNvPr id="5" name="Picture 4" descr="http://conversation.which.co.uk/wp-content/uploads/2012/08/sunday.pn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887734"/>
            <a:ext cx="3736032" cy="1706321"/>
          </a:xfrm>
          <a:prstGeom prst="rect">
            <a:avLst/>
          </a:prstGeom>
          <a:noFill/>
          <a:ln>
            <a:noFill/>
          </a:ln>
        </p:spPr>
      </p:pic>
      <p:pic>
        <p:nvPicPr>
          <p:cNvPr id="6" name="Picture 5" descr="http://blog.vente-unique.com/wp-content/uploads/2014/07/1.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1" y="5157192"/>
            <a:ext cx="4560881" cy="1436863"/>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244</a:t>
            </a:fld>
            <a:endParaRPr lang="nl-NL"/>
          </a:p>
        </p:txBody>
      </p:sp>
    </p:spTree>
    <p:extLst>
      <p:ext uri="{BB962C8B-B14F-4D97-AF65-F5344CB8AC3E}">
        <p14:creationId xmlns:p14="http://schemas.microsoft.com/office/powerpoint/2010/main" val="76364425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a:lstStyle/>
          <a:p>
            <a:r>
              <a:rPr lang="nl-NL" dirty="0"/>
              <a:t>Situation purement interne?</a:t>
            </a:r>
          </a:p>
          <a:p>
            <a:pPr lvl="1"/>
            <a:r>
              <a:rPr lang="nl-NL" dirty="0"/>
              <a:t>effet </a:t>
            </a:r>
            <a:r>
              <a:rPr lang="nl-NL" dirty="0" err="1"/>
              <a:t>hypothétique</a:t>
            </a:r>
            <a:r>
              <a:rPr lang="nl-NL" dirty="0"/>
              <a:t> </a:t>
            </a:r>
            <a:r>
              <a:rPr lang="nl-NL" dirty="0" err="1"/>
              <a:t>sur</a:t>
            </a:r>
            <a:r>
              <a:rPr lang="nl-NL" dirty="0"/>
              <a:t> la mise en marché des </a:t>
            </a:r>
            <a:r>
              <a:rPr lang="nl-NL" dirty="0" err="1"/>
              <a:t>produits</a:t>
            </a:r>
            <a:r>
              <a:rPr lang="nl-NL" dirty="0"/>
              <a:t> </a:t>
            </a:r>
            <a:r>
              <a:rPr lang="nl-NL" dirty="0" err="1"/>
              <a:t>importés</a:t>
            </a:r>
            <a:endParaRPr lang="nl-NL" dirty="0"/>
          </a:p>
          <a:p>
            <a:pPr lvl="1"/>
            <a:endParaRPr lang="nl-NL" dirty="0"/>
          </a:p>
        </p:txBody>
      </p:sp>
      <p:pic>
        <p:nvPicPr>
          <p:cNvPr id="5" name="Picture 4" descr="http://blogs.terrapinn.com/power/files/2012/03/Master20Planning20Long20Term20Care20Facilitie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3897052"/>
            <a:ext cx="3672408" cy="2198461"/>
          </a:xfrm>
          <a:prstGeom prst="rect">
            <a:avLst/>
          </a:prstGeom>
          <a:noFill/>
          <a:ln>
            <a:noFill/>
          </a:ln>
        </p:spPr>
      </p:pic>
      <p:pic>
        <p:nvPicPr>
          <p:cNvPr id="6" name="Picture 5" descr="http://www.chemicaltankerguide.com/bow-engineer.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7038" y="3836214"/>
            <a:ext cx="2550978" cy="1512168"/>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245</a:t>
            </a:fld>
            <a:endParaRPr lang="nl-NL"/>
          </a:p>
        </p:txBody>
      </p:sp>
    </p:spTree>
    <p:extLst>
      <p:ext uri="{BB962C8B-B14F-4D97-AF65-F5344CB8AC3E}">
        <p14:creationId xmlns:p14="http://schemas.microsoft.com/office/powerpoint/2010/main" val="280123555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MEERQ - </a:t>
            </a:r>
            <a:r>
              <a:rPr lang="nl-NL" dirty="0" err="1"/>
              <a:t>importation</a:t>
            </a:r>
            <a:endParaRPr lang="nl-NL" dirty="0"/>
          </a:p>
        </p:txBody>
      </p:sp>
      <p:sp>
        <p:nvSpPr>
          <p:cNvPr id="3" name="Content Placeholder 2"/>
          <p:cNvSpPr>
            <a:spLocks noGrp="1"/>
          </p:cNvSpPr>
          <p:nvPr>
            <p:ph idx="1"/>
          </p:nvPr>
        </p:nvSpPr>
        <p:spPr/>
        <p:txBody>
          <a:bodyPr vert="horz" lIns="91440" tIns="45720" rIns="91440" bIns="45720" rtlCol="0" anchor="t">
            <a:normAutofit/>
          </a:bodyPr>
          <a:lstStyle/>
          <a:p>
            <a:endParaRPr lang="fr-FR" dirty="0"/>
          </a:p>
          <a:p>
            <a:r>
              <a:rPr lang="nl-NL" dirty="0" smtClean="0"/>
              <a:t>CJUE</a:t>
            </a:r>
            <a:r>
              <a:rPr lang="nl-NL" dirty="0"/>
              <a:t>, aff. </a:t>
            </a:r>
            <a:r>
              <a:rPr lang="nl-NL" dirty="0" err="1"/>
              <a:t>jtes</a:t>
            </a:r>
            <a:r>
              <a:rPr lang="nl-NL" dirty="0"/>
              <a:t>. C-267/91 et C-268/91, </a:t>
            </a:r>
            <a:r>
              <a:rPr lang="nl-NL" i="1" dirty="0" err="1"/>
              <a:t>Keck</a:t>
            </a:r>
            <a:r>
              <a:rPr lang="nl-NL" i="1" dirty="0"/>
              <a:t> et </a:t>
            </a:r>
            <a:r>
              <a:rPr lang="nl-NL" i="1" dirty="0" err="1"/>
              <a:t>Mithouard</a:t>
            </a:r>
            <a:endParaRPr lang="nl-NL" i="1" dirty="0"/>
          </a:p>
          <a:p>
            <a:pPr lvl="1"/>
            <a:endParaRPr lang="nl-NL" i="1" dirty="0"/>
          </a:p>
        </p:txBody>
      </p:sp>
      <p:pic>
        <p:nvPicPr>
          <p:cNvPr id="4" name="Picture 3" descr="http://media.simplymarket.fr/PHOTO2/3149330/001152.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3" y="3212976"/>
            <a:ext cx="3333115" cy="3333115"/>
          </a:xfrm>
          <a:prstGeom prst="rect">
            <a:avLst/>
          </a:prstGeom>
          <a:noFill/>
          <a:ln>
            <a:noFill/>
          </a:ln>
        </p:spPr>
      </p:pic>
      <p:pic>
        <p:nvPicPr>
          <p:cNvPr id="5" name="Picture 4" descr="http://www.leblogdesslogans.fr/public/Camille/.Picon_m.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3645024"/>
            <a:ext cx="2191390" cy="3025785"/>
          </a:xfrm>
          <a:prstGeom prst="rect">
            <a:avLst/>
          </a:prstGeom>
          <a:noFill/>
          <a:ln>
            <a:noFill/>
          </a:ln>
        </p:spPr>
      </p:pic>
      <p:pic>
        <p:nvPicPr>
          <p:cNvPr id="6" name="Picture 5" descr="http://blogs.terrapinn.com/power/files/2012/03/Master20Planning20Long20Term20Care20Facilities.jpg">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116632"/>
            <a:ext cx="1908212" cy="1585285"/>
          </a:xfrm>
          <a:prstGeom prst="rect">
            <a:avLst/>
          </a:prstGeom>
          <a:noFill/>
          <a:ln>
            <a:noFill/>
          </a:ln>
        </p:spPr>
      </p:pic>
      <p:pic>
        <p:nvPicPr>
          <p:cNvPr id="7" name="Picture 6" descr="http://www.chemicaltankerguide.com/bow-engineer.JPG">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8304" y="314056"/>
            <a:ext cx="1762002" cy="1190436"/>
          </a:xfrm>
          <a:prstGeom prst="rect">
            <a:avLst/>
          </a:prstGeom>
          <a:noFill/>
          <a:ln>
            <a:noFill/>
          </a:ln>
        </p:spPr>
      </p:pic>
      <p:sp>
        <p:nvSpPr>
          <p:cNvPr id="8" name="Slide Number Placeholder 7"/>
          <p:cNvSpPr>
            <a:spLocks noGrp="1"/>
          </p:cNvSpPr>
          <p:nvPr>
            <p:ph type="sldNum" sz="quarter" idx="12"/>
          </p:nvPr>
        </p:nvSpPr>
        <p:spPr/>
        <p:txBody>
          <a:bodyPr/>
          <a:lstStyle/>
          <a:p>
            <a:fld id="{D9061D89-B14A-487E-9210-A6BBBD725484}" type="slidenum">
              <a:rPr lang="nl-NL" smtClean="0"/>
              <a:pPr/>
              <a:t>246</a:t>
            </a:fld>
            <a:endParaRPr lang="nl-NL"/>
          </a:p>
        </p:txBody>
      </p:sp>
    </p:spTree>
    <p:extLst>
      <p:ext uri="{BB962C8B-B14F-4D97-AF65-F5344CB8AC3E}">
        <p14:creationId xmlns:p14="http://schemas.microsoft.com/office/powerpoint/2010/main" val="229672498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lstStyle/>
          <a:p>
            <a:endParaRPr lang="nl-NL" dirty="0"/>
          </a:p>
          <a:p>
            <a:endParaRPr lang="fr-FR" i="1" dirty="0"/>
          </a:p>
          <a:p>
            <a:r>
              <a:rPr lang="fr-FR" i="1" dirty="0"/>
              <a:t>Loi française no. 63-628 du 2 juillet 1963, modifiée par l’article 32 de l’ordonnance n 86-1243 du 1er décembre 1986</a:t>
            </a:r>
          </a:p>
          <a:p>
            <a:pPr lvl="1"/>
            <a:r>
              <a:rPr lang="fr-FR" i="1" dirty="0"/>
              <a:t>interdiction à revendre des produits à des prix inférieurs à leur prix d’achat effectif</a:t>
            </a:r>
          </a:p>
          <a:p>
            <a:pPr lvl="1"/>
            <a:r>
              <a:rPr lang="fr-FR" dirty="0"/>
              <a:t>M. </a:t>
            </a:r>
            <a:r>
              <a:rPr lang="fr-FR" dirty="0" err="1"/>
              <a:t>Keck</a:t>
            </a:r>
            <a:r>
              <a:rPr lang="fr-FR" dirty="0"/>
              <a:t> et </a:t>
            </a:r>
            <a:r>
              <a:rPr lang="fr-FR" dirty="0" err="1"/>
              <a:t>Mithouard</a:t>
            </a:r>
            <a:r>
              <a:rPr lang="fr-FR" dirty="0"/>
              <a:t> poursuivis en justice</a:t>
            </a:r>
          </a:p>
          <a:p>
            <a:pPr marL="457200" lvl="1" indent="0">
              <a:buNone/>
            </a:pPr>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247</a:t>
            </a:fld>
            <a:endParaRPr lang="nl-NL"/>
          </a:p>
        </p:txBody>
      </p:sp>
    </p:spTree>
    <p:extLst>
      <p:ext uri="{BB962C8B-B14F-4D97-AF65-F5344CB8AC3E}">
        <p14:creationId xmlns:p14="http://schemas.microsoft.com/office/powerpoint/2010/main" val="1248717384"/>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normAutofit/>
          </a:bodyPr>
          <a:lstStyle/>
          <a:p>
            <a:endParaRPr lang="nl-NL" dirty="0"/>
          </a:p>
          <a:p>
            <a:r>
              <a:rPr lang="nl-NL" dirty="0"/>
              <a:t>La Cour:</a:t>
            </a:r>
          </a:p>
          <a:p>
            <a:pPr lvl="1" algn="just"/>
            <a:r>
              <a:rPr lang="fr-FR" i="1" dirty="0"/>
              <a:t>§11: des restrictions quantitatives à l’importation, ainsi que toute mesure d’effet équivalent, sont interdites entre les États membres. Selon une jurisprudence constante, constitue une mesure d’effet équivalant à une restriction quantitative, </a:t>
            </a:r>
            <a:r>
              <a:rPr lang="fr-FR" i="1" dirty="0">
                <a:solidFill>
                  <a:srgbClr val="FF0000"/>
                </a:solidFill>
              </a:rPr>
              <a:t>toute mesure susceptible d’entraver, directement ou indirectement, actuellement ou potentiellement, le commerce intracommunautaire</a:t>
            </a:r>
            <a:endParaRPr lang="nl-NL" dirty="0">
              <a:solidFill>
                <a:srgbClr val="FF0000"/>
              </a:solidFill>
            </a:endParaRPr>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248</a:t>
            </a:fld>
            <a:endParaRPr lang="nl-NL"/>
          </a:p>
        </p:txBody>
      </p:sp>
    </p:spTree>
    <p:extLst>
      <p:ext uri="{BB962C8B-B14F-4D97-AF65-F5344CB8AC3E}">
        <p14:creationId xmlns:p14="http://schemas.microsoft.com/office/powerpoint/2010/main" val="1907610976"/>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a:xfrm>
            <a:off x="457200" y="1600200"/>
            <a:ext cx="8229600" cy="5069160"/>
          </a:xfrm>
        </p:spPr>
        <p:txBody>
          <a:bodyPr>
            <a:normAutofit fontScale="92500" lnSpcReduction="10000"/>
          </a:bodyPr>
          <a:lstStyle/>
          <a:p>
            <a:endParaRPr lang="nl-NL" dirty="0"/>
          </a:p>
          <a:p>
            <a:r>
              <a:rPr lang="nl-NL" dirty="0"/>
              <a:t>La Cour (§15),</a:t>
            </a:r>
          </a:p>
          <a:p>
            <a:pPr lvl="1" algn="just"/>
            <a:r>
              <a:rPr lang="fr-FR" i="1" dirty="0"/>
              <a:t>Il y a lieu de rappeler à cet égard que, conformément à la jurisprudence </a:t>
            </a:r>
            <a:r>
              <a:rPr lang="fr-FR" i="1" dirty="0">
                <a:solidFill>
                  <a:srgbClr val="FF0000"/>
                </a:solidFill>
              </a:rPr>
              <a:t>Cassis de Dijon</a:t>
            </a:r>
            <a:r>
              <a:rPr lang="fr-FR" i="1" dirty="0"/>
              <a:t>, constituent des mesures d’effet équivalent, interdites par l’article 34, les obstacles à la libre circulation des marchandises résultant, en l’absence d’harmonisation des législations, de l’application à des marchandises en provenance d’autres États membres, où elles sont légalement fabriquées et commercialisées, </a:t>
            </a:r>
            <a:r>
              <a:rPr lang="fr-FR" i="1" dirty="0">
                <a:solidFill>
                  <a:srgbClr val="FF0000"/>
                </a:solidFill>
              </a:rPr>
              <a:t>de règles relatives aux conditions auxquelles doivent répondre ces marchandises (telles que celles qui concernent leur dénomination, leur forme, leurs dimensions, leur poids, leur composition, leur présentation, leur étiquetage, leur conditionnement)</a:t>
            </a:r>
            <a:r>
              <a:rPr lang="fr-FR" i="1" dirty="0"/>
              <a:t>, même si ces règles sont indistinctement applicables à tous les produits, dès lors que cette application ne peut être justifiée par un but d’intérêt général de nature à primer les exigences de la libre circulation des marchandises</a:t>
            </a:r>
          </a:p>
          <a:p>
            <a:pPr lvl="1"/>
            <a:endParaRPr lang="fr-FR" i="1"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249</a:t>
            </a:fld>
            <a:endParaRPr lang="nl-NL"/>
          </a:p>
        </p:txBody>
      </p:sp>
    </p:spTree>
    <p:extLst>
      <p:ext uri="{BB962C8B-B14F-4D97-AF65-F5344CB8AC3E}">
        <p14:creationId xmlns:p14="http://schemas.microsoft.com/office/powerpoint/2010/main" val="3583308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Droit de l’Union européenne</a:t>
            </a:r>
            <a:endParaRPr lang="en-GB" dirty="0"/>
          </a:p>
        </p:txBody>
      </p:sp>
      <p:sp>
        <p:nvSpPr>
          <p:cNvPr id="3" name="Content Placeholder 2"/>
          <p:cNvSpPr>
            <a:spLocks noGrp="1"/>
          </p:cNvSpPr>
          <p:nvPr>
            <p:ph idx="1"/>
          </p:nvPr>
        </p:nvSpPr>
        <p:spPr/>
        <p:txBody>
          <a:bodyPr/>
          <a:lstStyle/>
          <a:p>
            <a:r>
              <a:rPr lang="fr-BE" dirty="0" smtClean="0"/>
              <a:t>Ordre juridique international hors du commun</a:t>
            </a:r>
          </a:p>
          <a:p>
            <a:pPr lvl="1"/>
            <a:endParaRPr lang="fr-BE" dirty="0" smtClean="0"/>
          </a:p>
          <a:p>
            <a:pPr lvl="1"/>
            <a:r>
              <a:rPr lang="fr-BE" dirty="0">
                <a:solidFill>
                  <a:srgbClr val="FF0000"/>
                </a:solidFill>
              </a:rPr>
              <a:t>p</a:t>
            </a:r>
            <a:r>
              <a:rPr lang="fr-BE" dirty="0" smtClean="0">
                <a:solidFill>
                  <a:srgbClr val="FF0000"/>
                </a:solidFill>
              </a:rPr>
              <a:t>rincipe d’effet direct</a:t>
            </a:r>
          </a:p>
          <a:p>
            <a:pPr lvl="1"/>
            <a:endParaRPr lang="fr-BE" dirty="0" smtClean="0"/>
          </a:p>
          <a:p>
            <a:pPr lvl="1"/>
            <a:r>
              <a:rPr lang="fr-BE" dirty="0"/>
              <a:t>p</a:t>
            </a:r>
            <a:r>
              <a:rPr lang="fr-BE" dirty="0" smtClean="0"/>
              <a:t>rincipe de primauté</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25</a:t>
            </a:fld>
            <a:endParaRPr lang="nl-NL"/>
          </a:p>
        </p:txBody>
      </p:sp>
    </p:spTree>
    <p:extLst>
      <p:ext uri="{BB962C8B-B14F-4D97-AF65-F5344CB8AC3E}">
        <p14:creationId xmlns:p14="http://schemas.microsoft.com/office/powerpoint/2010/main" val="234474987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normAutofit/>
          </a:bodyPr>
          <a:lstStyle/>
          <a:p>
            <a:endParaRPr lang="nl-NL" dirty="0"/>
          </a:p>
          <a:p>
            <a:r>
              <a:rPr lang="nl-NL" dirty="0"/>
              <a:t>Mais…</a:t>
            </a:r>
          </a:p>
          <a:p>
            <a:pPr lvl="1" algn="just"/>
            <a:r>
              <a:rPr lang="fr-FR" i="1" dirty="0"/>
              <a:t>§13: Il est vrai qu’une telle législation est susceptible de restreindre le volume des ventes et, par conséquent, le volume des ventes des produits en provenance d’autres États membres dans la mesure où elle prive les opérateurs d’une méthode de promotion des ventes. </a:t>
            </a:r>
            <a:r>
              <a:rPr lang="fr-FR" i="1" dirty="0">
                <a:solidFill>
                  <a:srgbClr val="FF0000"/>
                </a:solidFill>
              </a:rPr>
              <a:t>Il y a lieu cependant de se demander si cette éventualité suffit pour qualifier la législation en cause de mesure d’effet équivalant à une restriction quantitative à l’importation.</a:t>
            </a:r>
            <a:endParaRPr lang="nl-NL" dirty="0">
              <a:solidFill>
                <a:srgbClr val="FF0000"/>
              </a:solidFill>
            </a:endParaRPr>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250</a:t>
            </a:fld>
            <a:endParaRPr lang="nl-NL"/>
          </a:p>
        </p:txBody>
      </p:sp>
    </p:spTree>
    <p:extLst>
      <p:ext uri="{BB962C8B-B14F-4D97-AF65-F5344CB8AC3E}">
        <p14:creationId xmlns:p14="http://schemas.microsoft.com/office/powerpoint/2010/main" val="36559129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normAutofit/>
          </a:bodyPr>
          <a:lstStyle/>
          <a:p>
            <a:endParaRPr lang="nl-NL" dirty="0"/>
          </a:p>
          <a:p>
            <a:r>
              <a:rPr lang="nl-NL" dirty="0"/>
              <a:t>Mais…</a:t>
            </a:r>
          </a:p>
          <a:p>
            <a:pPr lvl="1" algn="just"/>
            <a:r>
              <a:rPr lang="fr-FR" i="1" dirty="0"/>
              <a:t>§14: Étant donné que les opérateurs économiques invoquent de plus en plus l’article [34] du traité pour </a:t>
            </a:r>
            <a:r>
              <a:rPr lang="fr-FR" i="1" dirty="0">
                <a:solidFill>
                  <a:srgbClr val="FF0000"/>
                </a:solidFill>
              </a:rPr>
              <a:t>contester toute espèce de réglementations qui ont pour effet de limiter leur liberté commerciale</a:t>
            </a:r>
            <a:r>
              <a:rPr lang="fr-FR" i="1" dirty="0"/>
              <a:t>, </a:t>
            </a:r>
            <a:r>
              <a:rPr lang="fr-FR" i="1" u="sng" dirty="0"/>
              <a:t>même si elles ne </a:t>
            </a:r>
            <a:r>
              <a:rPr lang="fr-FR" i="1" u="sng" dirty="0">
                <a:solidFill>
                  <a:srgbClr val="FF0000"/>
                </a:solidFill>
              </a:rPr>
              <a:t>visent</a:t>
            </a:r>
            <a:r>
              <a:rPr lang="fr-FR" i="1" u="sng" dirty="0"/>
              <a:t> pas les produits en provenance d’autres États membres</a:t>
            </a:r>
            <a:r>
              <a:rPr lang="fr-FR" i="1" dirty="0"/>
              <a:t>, la Cour estime nécessaire de </a:t>
            </a:r>
            <a:r>
              <a:rPr lang="fr-FR" i="1" dirty="0">
                <a:solidFill>
                  <a:srgbClr val="FF0000"/>
                </a:solidFill>
              </a:rPr>
              <a:t>réexaminer et de préciser sa jurisprudence en la matière</a:t>
            </a:r>
            <a:endParaRPr lang="nl-NL" dirty="0">
              <a:solidFill>
                <a:srgbClr val="FF0000"/>
              </a:solidFill>
            </a:endParaRPr>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251</a:t>
            </a:fld>
            <a:endParaRPr lang="nl-NL"/>
          </a:p>
        </p:txBody>
      </p:sp>
    </p:spTree>
    <p:extLst>
      <p:ext uri="{BB962C8B-B14F-4D97-AF65-F5344CB8AC3E}">
        <p14:creationId xmlns:p14="http://schemas.microsoft.com/office/powerpoint/2010/main" val="2462856047"/>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lstStyle/>
          <a:p>
            <a:endParaRPr lang="nl-NL" dirty="0"/>
          </a:p>
          <a:p>
            <a:r>
              <a:rPr lang="nl-NL" dirty="0"/>
              <a:t>En fait,</a:t>
            </a:r>
          </a:p>
          <a:p>
            <a:pPr lvl="1" algn="just"/>
            <a:r>
              <a:rPr lang="nl-NL" dirty="0"/>
              <a:t>§12: </a:t>
            </a:r>
            <a:r>
              <a:rPr lang="nl-NL" i="1" dirty="0" err="1"/>
              <a:t>il</a:t>
            </a:r>
            <a:r>
              <a:rPr lang="nl-NL" i="1" dirty="0"/>
              <a:t> </a:t>
            </a:r>
            <a:r>
              <a:rPr lang="fr-FR" i="1" dirty="0"/>
              <a:t>convient de constater qu’une législation nationale qui interdit de façon générale la revente à perte n</a:t>
            </a:r>
            <a:r>
              <a:rPr lang="fr-FR" i="1" dirty="0">
                <a:solidFill>
                  <a:srgbClr val="FF0000"/>
                </a:solidFill>
              </a:rPr>
              <a:t>’a pas pour objet de régir les échanges de marchandises entre les États membres</a:t>
            </a:r>
            <a:r>
              <a:rPr lang="fr-FR" i="1" dirty="0"/>
              <a:t>.</a:t>
            </a:r>
          </a:p>
          <a:p>
            <a:pPr lvl="2"/>
            <a:r>
              <a:rPr lang="fr-FR" i="1" dirty="0"/>
              <a:t>&lt;-&gt; </a:t>
            </a:r>
            <a:r>
              <a:rPr lang="fr-FR" dirty="0"/>
              <a:t>Dassonville et Cassis de Dijon?</a:t>
            </a:r>
            <a:endParaRPr lang="fr-FR" i="1" dirty="0"/>
          </a:p>
          <a:p>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252</a:t>
            </a:fld>
            <a:endParaRPr lang="nl-NL"/>
          </a:p>
        </p:txBody>
      </p:sp>
    </p:spTree>
    <p:extLst>
      <p:ext uri="{BB962C8B-B14F-4D97-AF65-F5344CB8AC3E}">
        <p14:creationId xmlns:p14="http://schemas.microsoft.com/office/powerpoint/2010/main" val="149764126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endParaRPr lang="nl-NL" dirty="0"/>
          </a:p>
          <a:p>
            <a:r>
              <a:rPr lang="nl-NL" i="1" dirty="0"/>
              <a:t>En revanche </a:t>
            </a:r>
            <a:r>
              <a:rPr lang="nl-NL" dirty="0"/>
              <a:t>(§16),</a:t>
            </a:r>
          </a:p>
          <a:p>
            <a:pPr algn="just"/>
            <a:r>
              <a:rPr lang="fr-FR" i="1" dirty="0"/>
              <a:t>il y a lieu de considérer que, </a:t>
            </a:r>
            <a:r>
              <a:rPr lang="fr-FR" i="1" u="sng" dirty="0">
                <a:solidFill>
                  <a:srgbClr val="FF0000"/>
                </a:solidFill>
              </a:rPr>
              <a:t>contrairement à ce qui a été jugé jusqu’ici</a:t>
            </a:r>
            <a:endParaRPr lang="fr-FR" i="1" dirty="0"/>
          </a:p>
          <a:p>
            <a:pPr lvl="1" algn="just"/>
            <a:r>
              <a:rPr lang="fr-FR" i="1" dirty="0"/>
              <a:t>n’est pas apte à entraver directement ou indirectement, actuellement ou potentiellement le commerce entre les États membres, au sens de la jurisprudence </a:t>
            </a:r>
            <a:r>
              <a:rPr lang="fr-FR" i="1" dirty="0">
                <a:solidFill>
                  <a:srgbClr val="FF0000"/>
                </a:solidFill>
              </a:rPr>
              <a:t>Dassonville</a:t>
            </a:r>
            <a:endParaRPr lang="fr-FR" i="1" dirty="0"/>
          </a:p>
          <a:p>
            <a:pPr lvl="1" algn="just"/>
            <a:r>
              <a:rPr lang="fr-FR" i="1" dirty="0"/>
              <a:t>l’application à des produits en provenance d’autres États membres de dispositions nationales qui limitent ou interdisent </a:t>
            </a:r>
            <a:r>
              <a:rPr lang="fr-FR" i="1" dirty="0">
                <a:solidFill>
                  <a:srgbClr val="FF0000"/>
                </a:solidFill>
              </a:rPr>
              <a:t>certaines modalités de vente</a:t>
            </a:r>
            <a:r>
              <a:rPr lang="fr-FR" i="1" dirty="0"/>
              <a:t>.</a:t>
            </a:r>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253</a:t>
            </a:fld>
            <a:endParaRPr lang="nl-NL"/>
          </a:p>
        </p:txBody>
      </p:sp>
    </p:spTree>
    <p:extLst>
      <p:ext uri="{BB962C8B-B14F-4D97-AF65-F5344CB8AC3E}">
        <p14:creationId xmlns:p14="http://schemas.microsoft.com/office/powerpoint/2010/main" val="216970477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a:xfrm>
            <a:off x="457200" y="1600200"/>
            <a:ext cx="8229600" cy="4925144"/>
          </a:xfrm>
        </p:spPr>
        <p:txBody>
          <a:bodyPr>
            <a:normAutofit/>
          </a:bodyPr>
          <a:lstStyle/>
          <a:p>
            <a:endParaRPr lang="nl-NL" dirty="0"/>
          </a:p>
          <a:p>
            <a:r>
              <a:rPr lang="nl-NL" dirty="0" err="1"/>
              <a:t>Modalités</a:t>
            </a:r>
            <a:r>
              <a:rPr lang="nl-NL" dirty="0"/>
              <a:t> de </a:t>
            </a:r>
            <a:r>
              <a:rPr lang="nl-NL" dirty="0" err="1"/>
              <a:t>vente</a:t>
            </a:r>
            <a:r>
              <a:rPr lang="nl-NL" dirty="0"/>
              <a:t> (§17)</a:t>
            </a:r>
          </a:p>
          <a:p>
            <a:pPr lvl="1" algn="just"/>
            <a:r>
              <a:rPr lang="fr-FR" i="1" dirty="0">
                <a:solidFill>
                  <a:srgbClr val="FF0000"/>
                </a:solidFill>
              </a:rPr>
              <a:t>dès lors que </a:t>
            </a:r>
            <a:r>
              <a:rPr lang="fr-FR" i="1" u="sng" dirty="0">
                <a:solidFill>
                  <a:srgbClr val="FF0000"/>
                </a:solidFill>
              </a:rPr>
              <a:t>[</a:t>
            </a:r>
            <a:r>
              <a:rPr lang="fr-FR" i="1" dirty="0">
                <a:solidFill>
                  <a:srgbClr val="FF0000"/>
                </a:solidFill>
              </a:rPr>
              <a:t>des] conditions sont remplies</a:t>
            </a:r>
            <a:r>
              <a:rPr lang="fr-FR" i="1" dirty="0"/>
              <a:t>, l’application de réglementations de ce type à la vente des produits en provenance d'un autre État membre et répondant aux règles édictées par cet État </a:t>
            </a:r>
            <a:r>
              <a:rPr lang="fr-FR" i="1" dirty="0">
                <a:solidFill>
                  <a:srgbClr val="FF0000"/>
                </a:solidFill>
              </a:rPr>
              <a:t>n’est pas de nature à </a:t>
            </a:r>
            <a:r>
              <a:rPr lang="fr-FR" b="1" i="1" u="sng" dirty="0">
                <a:solidFill>
                  <a:srgbClr val="FF0000"/>
                </a:solidFill>
              </a:rPr>
              <a:t>empêcher leur accès au marché ou à le gêner davantage </a:t>
            </a:r>
            <a:r>
              <a:rPr lang="fr-FR" i="1" dirty="0">
                <a:solidFill>
                  <a:srgbClr val="FF0000"/>
                </a:solidFill>
              </a:rPr>
              <a:t>qu’elle ne gêne celui des produits nationaux</a:t>
            </a:r>
          </a:p>
          <a:p>
            <a:pPr lvl="1"/>
            <a:endParaRPr lang="fr-FR" i="1" dirty="0">
              <a:solidFill>
                <a:srgbClr val="FF0000"/>
              </a:solidFill>
            </a:endParaRPr>
          </a:p>
          <a:p>
            <a:pPr marL="457200" lvl="1" indent="0" algn="ctr">
              <a:buNone/>
            </a:pPr>
            <a:endParaRPr lang="fr-FR" dirty="0">
              <a:solidFill>
                <a:srgbClr val="92D050"/>
              </a:solidFill>
            </a:endParaRPr>
          </a:p>
          <a:p>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254</a:t>
            </a:fld>
            <a:endParaRPr lang="nl-NL"/>
          </a:p>
        </p:txBody>
      </p:sp>
    </p:spTree>
    <p:extLst>
      <p:ext uri="{BB962C8B-B14F-4D97-AF65-F5344CB8AC3E}">
        <p14:creationId xmlns:p14="http://schemas.microsoft.com/office/powerpoint/2010/main" val="102736057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lstStyle/>
          <a:p>
            <a:endParaRPr lang="nl-NL" dirty="0"/>
          </a:p>
          <a:p>
            <a:r>
              <a:rPr lang="nl-NL" dirty="0" err="1"/>
              <a:t>Quelles</a:t>
            </a:r>
            <a:r>
              <a:rPr lang="nl-NL" dirty="0"/>
              <a:t> </a:t>
            </a:r>
            <a:r>
              <a:rPr lang="nl-NL" dirty="0" err="1"/>
              <a:t>conditions</a:t>
            </a:r>
            <a:r>
              <a:rPr lang="nl-NL" dirty="0"/>
              <a:t> (§17)?</a:t>
            </a:r>
          </a:p>
          <a:p>
            <a:pPr lvl="1" algn="just"/>
            <a:r>
              <a:rPr lang="fr-FR" i="1" dirty="0"/>
              <a:t>pourvu qu’elles s’appliquent </a:t>
            </a:r>
            <a:r>
              <a:rPr lang="fr-FR" i="1" dirty="0">
                <a:solidFill>
                  <a:srgbClr val="FF0000"/>
                </a:solidFill>
              </a:rPr>
              <a:t>à tous les opérateurs concernés exerçant leur activité </a:t>
            </a:r>
            <a:r>
              <a:rPr lang="fr-FR" i="1" dirty="0"/>
              <a:t>sur le territoire national</a:t>
            </a:r>
          </a:p>
          <a:p>
            <a:pPr lvl="1" algn="just"/>
            <a:r>
              <a:rPr lang="fr-FR" i="1" dirty="0"/>
              <a:t>pourvu qu'elles </a:t>
            </a:r>
            <a:r>
              <a:rPr lang="fr-FR" i="1" dirty="0">
                <a:solidFill>
                  <a:srgbClr val="FF0000"/>
                </a:solidFill>
              </a:rPr>
              <a:t>affectent de la même manière, en droit comme en fait, la commercialisation des produits nationaux et de ceux en provenance d’autres États membres</a:t>
            </a:r>
            <a:endParaRPr lang="nl-NL" dirty="0">
              <a:solidFill>
                <a:srgbClr val="FF0000"/>
              </a:solidFill>
            </a:endParaRPr>
          </a:p>
          <a:p>
            <a:pPr lvl="1"/>
            <a:endParaRPr lang="fr-FR" i="1" dirty="0"/>
          </a:p>
          <a:p>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7" name="Slide Number Placeholder 6"/>
          <p:cNvSpPr>
            <a:spLocks noGrp="1"/>
          </p:cNvSpPr>
          <p:nvPr>
            <p:ph type="sldNum" sz="quarter" idx="12"/>
          </p:nvPr>
        </p:nvSpPr>
        <p:spPr/>
        <p:txBody>
          <a:bodyPr/>
          <a:lstStyle/>
          <a:p>
            <a:fld id="{D9061D89-B14A-487E-9210-A6BBBD725484}" type="slidenum">
              <a:rPr lang="nl-NL" smtClean="0"/>
              <a:pPr/>
              <a:t>255</a:t>
            </a:fld>
            <a:endParaRPr lang="nl-NL"/>
          </a:p>
        </p:txBody>
      </p:sp>
    </p:spTree>
    <p:extLst>
      <p:ext uri="{BB962C8B-B14F-4D97-AF65-F5344CB8AC3E}">
        <p14:creationId xmlns:p14="http://schemas.microsoft.com/office/powerpoint/2010/main" val="1618405883"/>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lstStyle/>
          <a:p>
            <a:endParaRPr lang="fr-FR" i="1" dirty="0"/>
          </a:p>
          <a:p>
            <a:endParaRPr lang="fr-FR" i="1" dirty="0"/>
          </a:p>
          <a:p>
            <a:r>
              <a:rPr lang="fr-FR" i="1" dirty="0"/>
              <a:t>§18: les réglementations [françaises interdisant la vente à perte] </a:t>
            </a:r>
            <a:r>
              <a:rPr lang="fr-FR" i="1" dirty="0">
                <a:solidFill>
                  <a:srgbClr val="FF0000"/>
                </a:solidFill>
              </a:rPr>
              <a:t>échappent donc au domaine d'application</a:t>
            </a:r>
            <a:r>
              <a:rPr lang="fr-FR" i="1" dirty="0"/>
              <a:t> de l’article [34] du traité</a:t>
            </a:r>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256</a:t>
            </a:fld>
            <a:endParaRPr lang="nl-NL"/>
          </a:p>
        </p:txBody>
      </p:sp>
    </p:spTree>
    <p:extLst>
      <p:ext uri="{BB962C8B-B14F-4D97-AF65-F5344CB8AC3E}">
        <p14:creationId xmlns:p14="http://schemas.microsoft.com/office/powerpoint/2010/main" val="231017612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6124" y="5301208"/>
            <a:ext cx="6400800" cy="1752600"/>
          </a:xfrm>
        </p:spPr>
        <p:txBody>
          <a:bodyPr/>
          <a:lstStyle/>
          <a:p>
            <a:endParaRPr lang="nl-NL" dirty="0"/>
          </a:p>
          <a:p>
            <a:r>
              <a:rPr lang="nl-NL">
                <a:solidFill>
                  <a:schemeClr val="tx1"/>
                </a:solidFill>
              </a:rPr>
              <a:t>A </a:t>
            </a:r>
            <a:r>
              <a:rPr lang="nl-NL" smtClean="0">
                <a:solidFill>
                  <a:schemeClr val="tx1"/>
                </a:solidFill>
              </a:rPr>
              <a:t>jeudi (14h00, Salle Lejeune, Opéra)!</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42792" y="800100"/>
            <a:ext cx="7632700" cy="3600450"/>
          </a:xfrm>
        </p:spPr>
      </p:pic>
      <p:sp>
        <p:nvSpPr>
          <p:cNvPr id="2" name="Subtitle 1"/>
          <p:cNvSpPr>
            <a:spLocks noGrp="1"/>
          </p:cNvSpPr>
          <p:nvPr>
            <p:ph type="subTitle" idx="1"/>
          </p:nvPr>
        </p:nvSpPr>
        <p:spPr>
          <a:xfrm>
            <a:off x="1371600" y="3803650"/>
            <a:ext cx="6400800" cy="1752600"/>
          </a:xfrm>
        </p:spPr>
        <p:txBody>
          <a:bodyPr/>
          <a:lstStyle/>
          <a:p>
            <a:endParaRPr lang="nl-NL" dirty="0" smtClean="0"/>
          </a:p>
        </p:txBody>
      </p:sp>
      <p:sp>
        <p:nvSpPr>
          <p:cNvPr id="3" name="Slide Number Placeholder 2"/>
          <p:cNvSpPr>
            <a:spLocks noGrp="1"/>
          </p:cNvSpPr>
          <p:nvPr>
            <p:ph type="sldNum" sz="quarter" idx="12"/>
          </p:nvPr>
        </p:nvSpPr>
        <p:spPr/>
        <p:txBody>
          <a:bodyPr/>
          <a:lstStyle/>
          <a:p>
            <a:fld id="{D9061D89-B14A-487E-9210-A6BBBD725484}" type="slidenum">
              <a:rPr lang="nl-NL" smtClean="0"/>
              <a:pPr/>
              <a:t>257</a:t>
            </a:fld>
            <a:endParaRPr lang="nl-NL"/>
          </a:p>
        </p:txBody>
      </p:sp>
    </p:spTree>
    <p:extLst>
      <p:ext uri="{BB962C8B-B14F-4D97-AF65-F5344CB8AC3E}">
        <p14:creationId xmlns:p14="http://schemas.microsoft.com/office/powerpoint/2010/main" val="2950894929"/>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a:xfrm>
            <a:off x="1162050" y="3810002"/>
            <a:ext cx="6858000" cy="2455862"/>
          </a:xfrm>
        </p:spPr>
        <p:txBody>
          <a:bodyPr>
            <a:normAutofit/>
          </a:bodyPr>
          <a:lstStyle/>
          <a:p>
            <a:r>
              <a:rPr lang="fr-BE" dirty="0" smtClean="0"/>
              <a:t>Prof. </a:t>
            </a:r>
            <a:r>
              <a:rPr lang="fr-BE" dirty="0" err="1" smtClean="0"/>
              <a:t>dr</a:t>
            </a:r>
            <a:r>
              <a:rPr lang="fr-BE" dirty="0" smtClean="0"/>
              <a:t>. Pieter Van Cleynenbreugel</a:t>
            </a:r>
          </a:p>
          <a:p>
            <a:endParaRPr lang="fr-BE" dirty="0" smtClean="0"/>
          </a:p>
          <a:p>
            <a:r>
              <a:rPr lang="fr-BE" dirty="0" smtClean="0"/>
              <a:t>Séance 7 – LCM: </a:t>
            </a:r>
            <a:r>
              <a:rPr lang="fr-BE" dirty="0" err="1" smtClean="0"/>
              <a:t>Keck</a:t>
            </a:r>
            <a:r>
              <a:rPr lang="fr-BE" dirty="0" smtClean="0"/>
              <a:t> et </a:t>
            </a:r>
            <a:r>
              <a:rPr lang="fr-BE" dirty="0" err="1" smtClean="0"/>
              <a:t>Mithouard</a:t>
            </a:r>
            <a:r>
              <a:rPr lang="fr-BE" dirty="0" smtClean="0"/>
              <a:t> (suite)– harmonisation des législations des EM à la suite de la jurisprudence Cassis de Dijon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258</a:t>
            </a:fld>
            <a:endParaRPr lang="nl-NL"/>
          </a:p>
        </p:txBody>
      </p:sp>
    </p:spTree>
    <p:extLst>
      <p:ext uri="{BB962C8B-B14F-4D97-AF65-F5344CB8AC3E}">
        <p14:creationId xmlns:p14="http://schemas.microsoft.com/office/powerpoint/2010/main" val="280563172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Récapitulatif</a:t>
            </a:r>
            <a:endParaRPr lang="en-GB" dirty="0"/>
          </a:p>
        </p:txBody>
      </p:sp>
      <p:sp>
        <p:nvSpPr>
          <p:cNvPr id="3" name="Content Placeholder 2"/>
          <p:cNvSpPr>
            <a:spLocks noGrp="1"/>
          </p:cNvSpPr>
          <p:nvPr>
            <p:ph idx="1"/>
          </p:nvPr>
        </p:nvSpPr>
        <p:spPr>
          <a:xfrm>
            <a:off x="628650" y="1535337"/>
            <a:ext cx="7886700" cy="5446033"/>
          </a:xfrm>
        </p:spPr>
        <p:txBody>
          <a:bodyPr>
            <a:normAutofit lnSpcReduction="10000"/>
          </a:bodyPr>
          <a:lstStyle/>
          <a:p>
            <a:r>
              <a:rPr lang="fr-BE" dirty="0" smtClean="0"/>
              <a:t>Obstacles non-tarifaires à une LCM</a:t>
            </a:r>
          </a:p>
          <a:p>
            <a:pPr lvl="1"/>
            <a:r>
              <a:rPr lang="fr-BE" dirty="0" smtClean="0"/>
              <a:t>Art. 34 et 35 interdisent des RQ et MEERQ à l’importation et à l’exportation (sous réserve de justifications – voy. mardi prochain)</a:t>
            </a:r>
          </a:p>
          <a:p>
            <a:pPr lvl="2"/>
            <a:r>
              <a:rPr lang="fr-BE" dirty="0" smtClean="0"/>
              <a:t>RQ: interdictions d’importation ou exportation totales ou quotas (limites au nombre de produits)</a:t>
            </a:r>
          </a:p>
          <a:p>
            <a:pPr lvl="2"/>
            <a:r>
              <a:rPr lang="fr-BE" dirty="0" smtClean="0"/>
              <a:t>MEERQ?</a:t>
            </a:r>
          </a:p>
          <a:p>
            <a:pPr lvl="3"/>
            <a:r>
              <a:rPr lang="fr-BE" dirty="0"/>
              <a:t>Importation: </a:t>
            </a:r>
            <a:r>
              <a:rPr lang="fr-BE" dirty="0" err="1"/>
              <a:t>Dassonville</a:t>
            </a:r>
            <a:r>
              <a:rPr lang="fr-BE" dirty="0"/>
              <a:t> – Cassis de Dijon: toute mesure des EM susceptible, actuellement ou potentiellement, directement ou indirectement, d’entraver le commerce intracommunautaire</a:t>
            </a:r>
          </a:p>
          <a:p>
            <a:pPr lvl="4"/>
            <a:r>
              <a:rPr lang="fr-BE" dirty="0"/>
              <a:t>Mêmes réglementations étatiques indistinctement applicables par rapport à l’origine/la provenance d’une marchandise</a:t>
            </a:r>
          </a:p>
          <a:p>
            <a:pPr lvl="4"/>
            <a:r>
              <a:rPr lang="en-GB" dirty="0">
                <a:hlinkClick r:id="rId2"/>
              </a:rPr>
              <a:t>https://twitter.com/i/status/1098167002651389952</a:t>
            </a:r>
            <a:endParaRPr lang="en-GB" dirty="0"/>
          </a:p>
          <a:p>
            <a:pPr lvl="4"/>
            <a:r>
              <a:rPr lang="fr-BE" dirty="0"/>
              <a:t>Catégorie d’exception: Modalités de vente</a:t>
            </a:r>
            <a:endParaRPr lang="en-GB" dirty="0"/>
          </a:p>
          <a:p>
            <a:pPr lvl="3"/>
            <a:r>
              <a:rPr lang="fr-BE" dirty="0" smtClean="0"/>
              <a:t>Exportation: New </a:t>
            </a:r>
            <a:r>
              <a:rPr lang="fr-BE" dirty="0" err="1" smtClean="0"/>
              <a:t>Valmar</a:t>
            </a:r>
            <a:r>
              <a:rPr lang="fr-BE" dirty="0" smtClean="0"/>
              <a:t>:</a:t>
            </a:r>
          </a:p>
          <a:p>
            <a:pPr lvl="4"/>
            <a:r>
              <a:rPr lang="fr-BE" dirty="0" smtClean="0"/>
              <a:t>Y compris des réglementations indistinctement applicables</a:t>
            </a:r>
          </a:p>
          <a:p>
            <a:pPr lvl="4"/>
            <a:r>
              <a:rPr lang="fr-BE" dirty="0" smtClean="0"/>
              <a:t>Catégorie d’exception?</a:t>
            </a:r>
          </a:p>
        </p:txBody>
      </p:sp>
    </p:spTree>
    <p:extLst>
      <p:ext uri="{BB962C8B-B14F-4D97-AF65-F5344CB8AC3E}">
        <p14:creationId xmlns:p14="http://schemas.microsoft.com/office/powerpoint/2010/main" val="1454161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Effet direct</a:t>
            </a:r>
            <a:endParaRPr lang="nl-NL" dirty="0"/>
          </a:p>
        </p:txBody>
      </p:sp>
      <p:sp>
        <p:nvSpPr>
          <p:cNvPr id="3" name="Content Placeholder 2"/>
          <p:cNvSpPr>
            <a:spLocks noGrp="1"/>
          </p:cNvSpPr>
          <p:nvPr>
            <p:ph idx="1"/>
          </p:nvPr>
        </p:nvSpPr>
        <p:spPr/>
        <p:txBody>
          <a:bodyPr/>
          <a:lstStyle/>
          <a:p>
            <a:r>
              <a:rPr lang="nl-NL" dirty="0"/>
              <a:t>E</a:t>
            </a:r>
            <a:r>
              <a:rPr lang="nl-NL" dirty="0" smtClean="0"/>
              <a:t>ffet </a:t>
            </a:r>
            <a:r>
              <a:rPr lang="nl-NL" dirty="0"/>
              <a:t>direct: </a:t>
            </a:r>
            <a:r>
              <a:rPr lang="nl-NL" i="1" dirty="0"/>
              <a:t>Van Gend &amp; Loos, </a:t>
            </a:r>
            <a:r>
              <a:rPr lang="nl-NL" dirty="0"/>
              <a:t>26/62</a:t>
            </a:r>
          </a:p>
          <a:p>
            <a:pPr lvl="1"/>
            <a:r>
              <a:rPr lang="nl-NL" i="1" dirty="0"/>
              <a:t>= </a:t>
            </a:r>
            <a:r>
              <a:rPr lang="nl-NL" i="1" dirty="0" err="1"/>
              <a:t>invocabilité</a:t>
            </a:r>
            <a:r>
              <a:rPr lang="nl-NL" i="1" dirty="0"/>
              <a:t> des </a:t>
            </a:r>
            <a:r>
              <a:rPr lang="nl-NL" i="1" dirty="0" err="1"/>
              <a:t>actes</a:t>
            </a:r>
            <a:r>
              <a:rPr lang="nl-NL" i="1" dirty="0"/>
              <a:t> </a:t>
            </a:r>
            <a:r>
              <a:rPr lang="nl-NL" i="1" dirty="0" err="1"/>
              <a:t>juridiques</a:t>
            </a:r>
            <a:r>
              <a:rPr lang="nl-NL" i="1" dirty="0"/>
              <a:t> de </a:t>
            </a:r>
            <a:r>
              <a:rPr lang="nl-NL" i="1" dirty="0" err="1"/>
              <a:t>l’UE</a:t>
            </a:r>
            <a:endParaRPr lang="nl-NL" i="1" dirty="0"/>
          </a:p>
          <a:p>
            <a:pPr lvl="1"/>
            <a:r>
              <a:rPr lang="nl-NL" i="1" dirty="0"/>
              <a:t>= </a:t>
            </a:r>
            <a:r>
              <a:rPr lang="nl-NL" i="1" dirty="0" err="1"/>
              <a:t>invocabilité</a:t>
            </a:r>
            <a:r>
              <a:rPr lang="nl-NL" i="1" dirty="0"/>
              <a:t> </a:t>
            </a:r>
            <a:r>
              <a:rPr lang="nl-NL" i="1" dirty="0" err="1"/>
              <a:t>devant</a:t>
            </a:r>
            <a:r>
              <a:rPr lang="nl-NL" i="1" dirty="0"/>
              <a:t>/par </a:t>
            </a:r>
            <a:r>
              <a:rPr lang="nl-NL" i="1" dirty="0" err="1"/>
              <a:t>un</a:t>
            </a:r>
            <a:r>
              <a:rPr lang="nl-NL" i="1" dirty="0"/>
              <a:t> juge </a:t>
            </a:r>
            <a:r>
              <a:rPr lang="nl-NL" i="1" dirty="0" err="1"/>
              <a:t>national</a:t>
            </a:r>
            <a:endParaRPr lang="nl-NL" i="1" dirty="0"/>
          </a:p>
          <a:p>
            <a:pPr lvl="1"/>
            <a:endParaRPr lang="nl-NL" i="1" dirty="0"/>
          </a:p>
          <a:p>
            <a:pPr lvl="1"/>
            <a:r>
              <a:rPr lang="nl-NL" dirty="0"/>
              <a:t>3 </a:t>
            </a:r>
            <a:r>
              <a:rPr lang="nl-NL" dirty="0" err="1"/>
              <a:t>conditions</a:t>
            </a:r>
            <a:endParaRPr lang="nl-NL" dirty="0"/>
          </a:p>
          <a:p>
            <a:pPr lvl="2"/>
            <a:r>
              <a:rPr lang="nl-NL" dirty="0" err="1"/>
              <a:t>claire</a:t>
            </a:r>
            <a:endParaRPr lang="nl-NL" dirty="0"/>
          </a:p>
          <a:p>
            <a:pPr lvl="2"/>
            <a:r>
              <a:rPr lang="nl-NL" dirty="0" err="1"/>
              <a:t>suffisament</a:t>
            </a:r>
            <a:r>
              <a:rPr lang="nl-NL" dirty="0"/>
              <a:t> </a:t>
            </a:r>
            <a:r>
              <a:rPr lang="nl-NL" dirty="0" err="1"/>
              <a:t>précise</a:t>
            </a:r>
            <a:endParaRPr lang="nl-NL" dirty="0"/>
          </a:p>
          <a:p>
            <a:pPr lvl="2"/>
            <a:r>
              <a:rPr lang="nl-NL" dirty="0" err="1"/>
              <a:t>inconditionnelle</a:t>
            </a:r>
            <a:endParaRPr lang="nl-NL" dirty="0"/>
          </a:p>
        </p:txBody>
      </p:sp>
      <p:pic>
        <p:nvPicPr>
          <p:cNvPr id="4" name="Content Placeholder 3" descr="http://www.boekematransport.eu/wp-content/uploads/van-gend-en-loos1.jpg">
            <a:hlinkClick r:id="rId2"/>
          </p:cNvPr>
          <p:cNvPicPr>
            <a:picLocks/>
          </p:cNvPicPr>
          <p:nvPr/>
        </p:nvPicPr>
        <p:blipFill>
          <a:blip r:embed="rId3" cstate="print">
            <a:extLst>
              <a:ext uri="{28A0092B-C50C-407E-A947-70E740481C1C}">
                <a14:useLocalDpi xmlns:a14="http://schemas.microsoft.com/office/drawing/2010/main" val="0"/>
              </a:ext>
            </a:extLst>
          </a:blip>
          <a:srcRect l="-790" t="-485" r="-790" b="-485"/>
          <a:stretch>
            <a:fillRect/>
          </a:stretch>
        </p:blipFill>
        <p:spPr>
          <a:xfrm>
            <a:off x="4539114" y="3501008"/>
            <a:ext cx="3492500" cy="2855814"/>
          </a:xfrm>
          <a:prstGeom prst="rect">
            <a:avLst/>
          </a:prstGeom>
        </p:spPr>
      </p:pic>
      <p:sp>
        <p:nvSpPr>
          <p:cNvPr id="5" name="Slide Number Placeholder 4"/>
          <p:cNvSpPr>
            <a:spLocks noGrp="1"/>
          </p:cNvSpPr>
          <p:nvPr>
            <p:ph type="sldNum" sz="quarter" idx="12"/>
          </p:nvPr>
        </p:nvSpPr>
        <p:spPr/>
        <p:txBody>
          <a:bodyPr/>
          <a:lstStyle/>
          <a:p>
            <a:fld id="{D9061D89-B14A-487E-9210-A6BBBD725484}" type="slidenum">
              <a:rPr lang="nl-NL" smtClean="0"/>
              <a:pPr/>
              <a:t>26</a:t>
            </a:fld>
            <a:endParaRPr lang="nl-NL"/>
          </a:p>
        </p:txBody>
      </p:sp>
    </p:spTree>
    <p:extLst>
      <p:ext uri="{BB962C8B-B14F-4D97-AF65-F5344CB8AC3E}">
        <p14:creationId xmlns:p14="http://schemas.microsoft.com/office/powerpoint/2010/main" val="66804664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a:t>
            </a:r>
            <a:endParaRPr lang="en-GB" dirty="0"/>
          </a:p>
        </p:txBody>
      </p:sp>
      <p:sp>
        <p:nvSpPr>
          <p:cNvPr id="3" name="Content Placeholder 2"/>
          <p:cNvSpPr>
            <a:spLocks noGrp="1"/>
          </p:cNvSpPr>
          <p:nvPr>
            <p:ph idx="1"/>
          </p:nvPr>
        </p:nvSpPr>
        <p:spPr>
          <a:xfrm>
            <a:off x="628650" y="1825624"/>
            <a:ext cx="7886700" cy="5032375"/>
          </a:xfrm>
        </p:spPr>
        <p:txBody>
          <a:bodyPr>
            <a:normAutofit lnSpcReduction="10000"/>
          </a:bodyPr>
          <a:lstStyle/>
          <a:p>
            <a:r>
              <a:rPr lang="fr-BE" dirty="0" smtClean="0"/>
              <a:t>Questions:</a:t>
            </a:r>
          </a:p>
          <a:p>
            <a:pPr lvl="1"/>
            <a:r>
              <a:rPr lang="fr-BE" dirty="0" smtClean="0"/>
              <a:t>Comment la Cour a-t-elle défini et interprété la notion de modalité de vente?</a:t>
            </a:r>
          </a:p>
          <a:p>
            <a:pPr lvl="2"/>
            <a:r>
              <a:rPr lang="fr-BE" dirty="0"/>
              <a:t>La Cour a-t-elle </a:t>
            </a:r>
            <a:r>
              <a:rPr lang="fr-BE" dirty="0" smtClean="0"/>
              <a:t>retenu d’autres </a:t>
            </a:r>
            <a:r>
              <a:rPr lang="fr-BE" dirty="0"/>
              <a:t>catégories </a:t>
            </a:r>
            <a:r>
              <a:rPr lang="fr-BE" dirty="0" smtClean="0"/>
              <a:t>d’exception?</a:t>
            </a:r>
          </a:p>
          <a:p>
            <a:pPr lvl="2"/>
            <a:r>
              <a:rPr lang="fr-BE" dirty="0" smtClean="0"/>
              <a:t>A-t-elle </a:t>
            </a:r>
            <a:r>
              <a:rPr lang="fr-BE" dirty="0"/>
              <a:t>interprété la notion de modalité de vente de façon extensive ou plutôt stricte</a:t>
            </a:r>
            <a:r>
              <a:rPr lang="fr-BE" dirty="0" smtClean="0"/>
              <a:t>?</a:t>
            </a:r>
          </a:p>
          <a:p>
            <a:pPr lvl="1"/>
            <a:r>
              <a:rPr lang="fr-BE" dirty="0" smtClean="0"/>
              <a:t>Comment les conditions attachées à la catégorie d’exception de modalités de vente ont-elles été interprétées dans la jurisprudence?</a:t>
            </a:r>
          </a:p>
          <a:p>
            <a:pPr lvl="1"/>
            <a:r>
              <a:rPr lang="fr-BE" dirty="0" smtClean="0"/>
              <a:t>Quelles réglementations étatiques sont à l’heure actuelle à considérer comme des MEERQ interdites à première vue?</a:t>
            </a:r>
          </a:p>
          <a:p>
            <a:r>
              <a:rPr lang="fr-BE" dirty="0" smtClean="0"/>
              <a:t>Excursion: l’impact de la jurisprudence </a:t>
            </a:r>
            <a:r>
              <a:rPr lang="fr-BE" dirty="0" err="1" smtClean="0"/>
              <a:t>Dassonville</a:t>
            </a:r>
            <a:r>
              <a:rPr lang="fr-BE" dirty="0" smtClean="0"/>
              <a:t>-Cassis sur l’harmonisation des règles relatives aux marchandises au niveau de l’Union européenne</a:t>
            </a:r>
          </a:p>
        </p:txBody>
      </p:sp>
    </p:spTree>
    <p:extLst>
      <p:ext uri="{BB962C8B-B14F-4D97-AF65-F5344CB8AC3E}">
        <p14:creationId xmlns:p14="http://schemas.microsoft.com/office/powerpoint/2010/main" val="363338134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endParaRPr lang="nl-NL" dirty="0"/>
          </a:p>
          <a:p>
            <a:r>
              <a:rPr lang="nl-NL" i="1" dirty="0"/>
              <a:t>En revanche </a:t>
            </a:r>
            <a:r>
              <a:rPr lang="nl-NL" dirty="0"/>
              <a:t>(§16),</a:t>
            </a:r>
          </a:p>
          <a:p>
            <a:pPr algn="just"/>
            <a:r>
              <a:rPr lang="fr-FR" i="1" dirty="0"/>
              <a:t>il y a lieu de considérer que, </a:t>
            </a:r>
            <a:r>
              <a:rPr lang="fr-FR" i="1" u="sng" dirty="0">
                <a:solidFill>
                  <a:srgbClr val="FF0000"/>
                </a:solidFill>
              </a:rPr>
              <a:t>contrairement à ce qui a été jugé jusqu’ici</a:t>
            </a:r>
            <a:endParaRPr lang="fr-FR" i="1" dirty="0"/>
          </a:p>
          <a:p>
            <a:pPr lvl="1" algn="just"/>
            <a:r>
              <a:rPr lang="fr-FR" i="1" dirty="0"/>
              <a:t>n’est pas apte à entraver directement ou indirectement, actuellement ou potentiellement le commerce entre les États membres, au sens de la jurisprudence </a:t>
            </a:r>
            <a:r>
              <a:rPr lang="fr-FR" i="1" dirty="0">
                <a:solidFill>
                  <a:srgbClr val="FF0000"/>
                </a:solidFill>
              </a:rPr>
              <a:t>Dassonville</a:t>
            </a:r>
            <a:endParaRPr lang="fr-FR" i="1" dirty="0"/>
          </a:p>
          <a:p>
            <a:pPr lvl="1" algn="just"/>
            <a:r>
              <a:rPr lang="fr-FR" i="1" dirty="0"/>
              <a:t>l’application à des produits en provenance d’autres États membres de dispositions nationales qui limitent ou interdisent </a:t>
            </a:r>
            <a:r>
              <a:rPr lang="fr-FR" i="1" dirty="0">
                <a:solidFill>
                  <a:srgbClr val="FF0000"/>
                </a:solidFill>
              </a:rPr>
              <a:t>certaines modalités de vente</a:t>
            </a:r>
            <a:r>
              <a:rPr lang="fr-FR" i="1" dirty="0"/>
              <a:t>.</a:t>
            </a:r>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261</a:t>
            </a:fld>
            <a:endParaRPr lang="nl-NL"/>
          </a:p>
        </p:txBody>
      </p:sp>
    </p:spTree>
    <p:extLst>
      <p:ext uri="{BB962C8B-B14F-4D97-AF65-F5344CB8AC3E}">
        <p14:creationId xmlns:p14="http://schemas.microsoft.com/office/powerpoint/2010/main" val="383010310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Keck</a:t>
            </a:r>
            <a:r>
              <a:rPr lang="nl-NL" dirty="0"/>
              <a:t> et </a:t>
            </a:r>
            <a:r>
              <a:rPr lang="nl-NL" dirty="0" err="1"/>
              <a:t>Mithouard</a:t>
            </a:r>
            <a:endParaRPr lang="nl-NL" dirty="0"/>
          </a:p>
        </p:txBody>
      </p:sp>
      <p:sp>
        <p:nvSpPr>
          <p:cNvPr id="3" name="Content Placeholder 2"/>
          <p:cNvSpPr>
            <a:spLocks noGrp="1"/>
          </p:cNvSpPr>
          <p:nvPr>
            <p:ph idx="1"/>
          </p:nvPr>
        </p:nvSpPr>
        <p:spPr/>
        <p:txBody>
          <a:bodyPr>
            <a:normAutofit fontScale="92500" lnSpcReduction="10000"/>
          </a:bodyPr>
          <a:lstStyle/>
          <a:p>
            <a:endParaRPr lang="nl-NL" dirty="0"/>
          </a:p>
          <a:p>
            <a:r>
              <a:rPr lang="nl-NL" dirty="0" err="1"/>
              <a:t>Quelles</a:t>
            </a:r>
            <a:r>
              <a:rPr lang="nl-NL" dirty="0"/>
              <a:t> </a:t>
            </a:r>
            <a:r>
              <a:rPr lang="nl-NL" dirty="0" err="1"/>
              <a:t>conditions</a:t>
            </a:r>
            <a:r>
              <a:rPr lang="nl-NL" dirty="0"/>
              <a:t> (§17)?</a:t>
            </a:r>
          </a:p>
          <a:p>
            <a:pPr lvl="1" algn="just"/>
            <a:r>
              <a:rPr lang="fr-FR" i="1" dirty="0"/>
              <a:t>pourvu qu’elles s’appliquent </a:t>
            </a:r>
            <a:r>
              <a:rPr lang="fr-FR" i="1" dirty="0">
                <a:solidFill>
                  <a:srgbClr val="FF0000"/>
                </a:solidFill>
              </a:rPr>
              <a:t>à tous les opérateurs concernés exerçant leur activité </a:t>
            </a:r>
            <a:r>
              <a:rPr lang="fr-FR" i="1" dirty="0"/>
              <a:t>sur le territoire national</a:t>
            </a:r>
          </a:p>
          <a:p>
            <a:pPr lvl="1" algn="just"/>
            <a:r>
              <a:rPr lang="fr-FR" i="1" dirty="0"/>
              <a:t>pourvu qu'elles </a:t>
            </a:r>
            <a:r>
              <a:rPr lang="fr-FR" i="1" dirty="0">
                <a:solidFill>
                  <a:srgbClr val="FF0000"/>
                </a:solidFill>
              </a:rPr>
              <a:t>affectent de la même manière, en droit comme en fait, la commercialisation des produits nationaux et de ceux en provenance d’autres États membres</a:t>
            </a:r>
            <a:endParaRPr lang="nl-NL" dirty="0">
              <a:solidFill>
                <a:srgbClr val="FF0000"/>
              </a:solidFill>
            </a:endParaRPr>
          </a:p>
          <a:p>
            <a:pPr lvl="1"/>
            <a:endParaRPr lang="fr-FR" i="1" dirty="0"/>
          </a:p>
          <a:p>
            <a:pPr marL="228600" lvl="1">
              <a:spcBef>
                <a:spcPts val="1000"/>
              </a:spcBef>
            </a:pPr>
            <a:r>
              <a:rPr lang="fr-FR" i="1" dirty="0">
                <a:solidFill>
                  <a:srgbClr val="FF0000"/>
                </a:solidFill>
              </a:rPr>
              <a:t>dès lors que </a:t>
            </a:r>
            <a:r>
              <a:rPr lang="fr-FR" i="1" u="sng" dirty="0" smtClean="0">
                <a:solidFill>
                  <a:srgbClr val="FF0000"/>
                </a:solidFill>
              </a:rPr>
              <a:t>[</a:t>
            </a:r>
            <a:r>
              <a:rPr lang="fr-FR" i="1" dirty="0" smtClean="0">
                <a:solidFill>
                  <a:srgbClr val="FF0000"/>
                </a:solidFill>
              </a:rPr>
              <a:t>ces</a:t>
            </a:r>
            <a:r>
              <a:rPr lang="fr-FR" i="1" dirty="0">
                <a:solidFill>
                  <a:srgbClr val="FF0000"/>
                </a:solidFill>
              </a:rPr>
              <a:t>] conditions sont remplies</a:t>
            </a:r>
            <a:r>
              <a:rPr lang="fr-FR" i="1" dirty="0"/>
              <a:t>, l’application de réglementations de ce type à la vente des produits en provenance d'un autre État membre et répondant aux règles édictées par cet État </a:t>
            </a:r>
            <a:r>
              <a:rPr lang="fr-FR" i="1" dirty="0">
                <a:solidFill>
                  <a:srgbClr val="FF0000"/>
                </a:solidFill>
              </a:rPr>
              <a:t>n’est pas de nature à </a:t>
            </a:r>
            <a:r>
              <a:rPr lang="fr-FR" b="1" i="1" u="sng" dirty="0">
                <a:solidFill>
                  <a:srgbClr val="FF0000"/>
                </a:solidFill>
              </a:rPr>
              <a:t>empêcher leur accès au marché ou à le gêner davantage </a:t>
            </a:r>
            <a:r>
              <a:rPr lang="fr-FR" i="1" dirty="0">
                <a:solidFill>
                  <a:srgbClr val="FF0000"/>
                </a:solidFill>
              </a:rPr>
              <a:t>qu’elle ne gêne celui des produits nationaux</a:t>
            </a:r>
          </a:p>
          <a:p>
            <a:endParaRPr lang="nl-NL" dirty="0"/>
          </a:p>
        </p:txBody>
      </p:sp>
      <p:pic>
        <p:nvPicPr>
          <p:cNvPr id="4" name="Picture 3" descr="http://www.leblogdesslogans.fr/public/Camille/.Picon_m.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23" y="116632"/>
            <a:ext cx="1380162" cy="1729641"/>
          </a:xfrm>
          <a:prstGeom prst="rect">
            <a:avLst/>
          </a:prstGeom>
          <a:noFill/>
          <a:ln>
            <a:noFill/>
          </a:ln>
        </p:spPr>
      </p:pic>
      <p:pic>
        <p:nvPicPr>
          <p:cNvPr id="5" name="Picture 4" descr="http://media.simplymarket.fr/PHOTO2/3149330/001152.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2036971" cy="1666558"/>
          </a:xfrm>
          <a:prstGeom prst="rect">
            <a:avLst/>
          </a:prstGeom>
          <a:noFill/>
          <a:ln>
            <a:noFill/>
          </a:ln>
        </p:spPr>
      </p:pic>
      <p:sp>
        <p:nvSpPr>
          <p:cNvPr id="7" name="Slide Number Placeholder 6"/>
          <p:cNvSpPr>
            <a:spLocks noGrp="1"/>
          </p:cNvSpPr>
          <p:nvPr>
            <p:ph type="sldNum" sz="quarter" idx="12"/>
          </p:nvPr>
        </p:nvSpPr>
        <p:spPr/>
        <p:txBody>
          <a:bodyPr/>
          <a:lstStyle/>
          <a:p>
            <a:fld id="{D9061D89-B14A-487E-9210-A6BBBD725484}" type="slidenum">
              <a:rPr lang="nl-NL" smtClean="0"/>
              <a:pPr/>
              <a:t>262</a:t>
            </a:fld>
            <a:endParaRPr lang="nl-NL"/>
          </a:p>
        </p:txBody>
      </p:sp>
    </p:spTree>
    <p:extLst>
      <p:ext uri="{BB962C8B-B14F-4D97-AF65-F5344CB8AC3E}">
        <p14:creationId xmlns:p14="http://schemas.microsoft.com/office/powerpoint/2010/main" val="146934458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Modalités </a:t>
            </a:r>
            <a:r>
              <a:rPr lang="nl-NL" dirty="0"/>
              <a:t>de vente</a:t>
            </a:r>
          </a:p>
        </p:txBody>
      </p:sp>
      <p:sp>
        <p:nvSpPr>
          <p:cNvPr id="3" name="Content Placeholder 2"/>
          <p:cNvSpPr>
            <a:spLocks noGrp="1"/>
          </p:cNvSpPr>
          <p:nvPr>
            <p:ph idx="1"/>
          </p:nvPr>
        </p:nvSpPr>
        <p:spPr>
          <a:xfrm>
            <a:off x="628650" y="1825624"/>
            <a:ext cx="7886700" cy="4895851"/>
          </a:xfrm>
        </p:spPr>
        <p:txBody>
          <a:bodyPr>
            <a:normAutofit lnSpcReduction="10000"/>
          </a:bodyPr>
          <a:lstStyle/>
          <a:p>
            <a:pPr marL="0" indent="0">
              <a:buNone/>
            </a:pPr>
            <a:endParaRPr lang="nl-NL" dirty="0"/>
          </a:p>
          <a:p>
            <a:r>
              <a:rPr lang="nl-NL" dirty="0"/>
              <a:t>Problèmes de définition</a:t>
            </a:r>
          </a:p>
          <a:p>
            <a:pPr lvl="1"/>
            <a:r>
              <a:rPr lang="nl-NL" dirty="0"/>
              <a:t>modalité de vente &lt;-&gt; d’autres règles d’usage d’un produit</a:t>
            </a:r>
          </a:p>
          <a:p>
            <a:endParaRPr lang="nl-NL" dirty="0" smtClean="0"/>
          </a:p>
          <a:p>
            <a:endParaRPr lang="nl-NL" dirty="0"/>
          </a:p>
          <a:p>
            <a:r>
              <a:rPr lang="nl-NL" dirty="0" smtClean="0"/>
              <a:t>Problèmes d’application des critères du teste </a:t>
            </a:r>
            <a:r>
              <a:rPr lang="nl-NL" i="1" dirty="0" smtClean="0"/>
              <a:t>Keck et Mithouard</a:t>
            </a:r>
            <a:endParaRPr lang="nl-NL" dirty="0" smtClean="0"/>
          </a:p>
          <a:p>
            <a:pPr lvl="1"/>
            <a:r>
              <a:rPr lang="nl-NL" dirty="0" smtClean="0"/>
              <a:t>Affectant de la même manière, en droit comme en fait la commercialisation des produits nationaux et étrangers </a:t>
            </a:r>
            <a:r>
              <a:rPr lang="nl-NL" dirty="0" smtClean="0">
                <a:sym typeface="Wingdings" panose="05000000000000000000" pitchFamily="2" charset="2"/>
              </a:rPr>
              <a:t></a:t>
            </a:r>
            <a:r>
              <a:rPr lang="fr-FR" dirty="0">
                <a:sym typeface="Wingdings" panose="05000000000000000000" pitchFamily="2" charset="2"/>
              </a:rPr>
              <a:t>e</a:t>
            </a:r>
            <a:r>
              <a:rPr lang="fr-FR" dirty="0" smtClean="0"/>
              <a:t>mpêchant l’accès </a:t>
            </a:r>
            <a:r>
              <a:rPr lang="fr-FR" dirty="0"/>
              <a:t>au marché </a:t>
            </a:r>
            <a:r>
              <a:rPr lang="fr-FR" dirty="0" smtClean="0"/>
              <a:t>des produits étrangers ou le </a:t>
            </a:r>
            <a:r>
              <a:rPr lang="fr-FR" dirty="0"/>
              <a:t>gêner davantage </a:t>
            </a:r>
            <a:r>
              <a:rPr lang="fr-FR" dirty="0" smtClean="0"/>
              <a:t>que des produits nationaux</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263</a:t>
            </a:fld>
            <a:endParaRPr lang="nl-NL"/>
          </a:p>
        </p:txBody>
      </p:sp>
    </p:spTree>
    <p:extLst>
      <p:ext uri="{BB962C8B-B14F-4D97-AF65-F5344CB8AC3E}">
        <p14:creationId xmlns:p14="http://schemas.microsoft.com/office/powerpoint/2010/main" val="306369145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Difficultés de définition</a:t>
            </a:r>
            <a:endParaRPr lang="en-GB" dirty="0"/>
          </a:p>
        </p:txBody>
      </p:sp>
      <p:sp>
        <p:nvSpPr>
          <p:cNvPr id="3" name="Content Placeholder 2"/>
          <p:cNvSpPr>
            <a:spLocks noGrp="1"/>
          </p:cNvSpPr>
          <p:nvPr>
            <p:ph idx="1"/>
          </p:nvPr>
        </p:nvSpPr>
        <p:spPr>
          <a:xfrm>
            <a:off x="628650" y="1825624"/>
            <a:ext cx="7886700" cy="4894489"/>
          </a:xfrm>
        </p:spPr>
        <p:txBody>
          <a:bodyPr>
            <a:normAutofit fontScale="92500" lnSpcReduction="10000"/>
          </a:bodyPr>
          <a:lstStyle/>
          <a:p>
            <a:r>
              <a:rPr lang="fr-BE" dirty="0" smtClean="0"/>
              <a:t>Qu’est une modalité de vente?</a:t>
            </a:r>
          </a:p>
          <a:p>
            <a:pPr lvl="1"/>
            <a:r>
              <a:rPr lang="fr-BE" dirty="0" smtClean="0"/>
              <a:t>A découvrir au fur et à mesure dans la jurisprudence de la Cour…</a:t>
            </a:r>
          </a:p>
          <a:p>
            <a:pPr lvl="1"/>
            <a:r>
              <a:rPr lang="fr-BE" dirty="0"/>
              <a:t>Règles nationales relatives aux</a:t>
            </a:r>
          </a:p>
          <a:p>
            <a:pPr lvl="2"/>
            <a:r>
              <a:rPr lang="fr-BE" dirty="0"/>
              <a:t>Heures d’ouverture</a:t>
            </a:r>
          </a:p>
          <a:p>
            <a:pPr lvl="2"/>
            <a:r>
              <a:rPr lang="fr-BE" dirty="0"/>
              <a:t>Pratiques commerciales (B2C – B2B</a:t>
            </a:r>
            <a:r>
              <a:rPr lang="en-GB" dirty="0"/>
              <a:t>)</a:t>
            </a:r>
          </a:p>
          <a:p>
            <a:pPr lvl="3"/>
            <a:r>
              <a:rPr lang="fr-BE" dirty="0"/>
              <a:t>Avoir un établissement permanent au sein d’un EM</a:t>
            </a:r>
          </a:p>
          <a:p>
            <a:pPr lvl="3"/>
            <a:r>
              <a:rPr lang="fr-BE" dirty="0"/>
              <a:t>Limiter l’accès à certains circuits de vente</a:t>
            </a:r>
            <a:endParaRPr lang="en-GB" dirty="0"/>
          </a:p>
          <a:p>
            <a:pPr lvl="2"/>
            <a:r>
              <a:rPr lang="fr-BE" dirty="0" smtClean="0"/>
              <a:t>Pratiques de publicité</a:t>
            </a:r>
            <a:endParaRPr lang="fr-BE" dirty="0"/>
          </a:p>
          <a:p>
            <a:pPr lvl="1"/>
            <a:endParaRPr lang="fr-BE" dirty="0" smtClean="0"/>
          </a:p>
          <a:p>
            <a:pPr lvl="1"/>
            <a:r>
              <a:rPr lang="fr-BE" dirty="0" smtClean="0"/>
              <a:t>Règle de base: méthodes de ventes et de promotion des marchandises</a:t>
            </a:r>
          </a:p>
          <a:p>
            <a:pPr lvl="2"/>
            <a:r>
              <a:rPr lang="fr-BE" dirty="0" smtClean="0"/>
              <a:t>Toujours à vérifier au cas-par-cas</a:t>
            </a:r>
          </a:p>
          <a:p>
            <a:pPr lvl="2"/>
            <a:r>
              <a:rPr lang="fr-BE" dirty="0" smtClean="0"/>
              <a:t>Cas limites!</a:t>
            </a:r>
          </a:p>
          <a:p>
            <a:pPr lvl="3"/>
            <a:r>
              <a:rPr lang="fr-BE" dirty="0" smtClean="0"/>
              <a:t>conditions d’accès à une activité de vente</a:t>
            </a:r>
          </a:p>
          <a:p>
            <a:pPr lvl="3"/>
            <a:r>
              <a:rPr lang="fr-BE" dirty="0" smtClean="0"/>
              <a:t>règles d’usage d’un produit</a:t>
            </a:r>
          </a:p>
        </p:txBody>
      </p:sp>
    </p:spTree>
    <p:extLst>
      <p:ext uri="{BB962C8B-B14F-4D97-AF65-F5344CB8AC3E}">
        <p14:creationId xmlns:p14="http://schemas.microsoft.com/office/powerpoint/2010/main" val="220497401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Difficultés</a:t>
            </a:r>
            <a:r>
              <a:rPr lang="nl-NL" dirty="0"/>
              <a:t> de </a:t>
            </a:r>
            <a:r>
              <a:rPr lang="nl-NL" dirty="0" err="1"/>
              <a:t>définition</a:t>
            </a:r>
            <a:endParaRPr lang="nl-NL" dirty="0"/>
          </a:p>
        </p:txBody>
      </p:sp>
      <p:sp>
        <p:nvSpPr>
          <p:cNvPr id="3" name="Content Placeholder 2"/>
          <p:cNvSpPr>
            <a:spLocks noGrp="1"/>
          </p:cNvSpPr>
          <p:nvPr>
            <p:ph idx="1"/>
          </p:nvPr>
        </p:nvSpPr>
        <p:spPr/>
        <p:txBody>
          <a:bodyPr/>
          <a:lstStyle/>
          <a:p>
            <a:r>
              <a:rPr lang="nl-NL" dirty="0" smtClean="0"/>
              <a:t>Accès aux activités de vente: CJUE</a:t>
            </a:r>
            <a:r>
              <a:rPr lang="nl-NL" dirty="0"/>
              <a:t>, aff. jtes C-158/04 et C-159/04, </a:t>
            </a:r>
            <a:r>
              <a:rPr lang="nl-NL" i="1" dirty="0"/>
              <a:t>Alfa Vita</a:t>
            </a:r>
          </a:p>
          <a:p>
            <a:endParaRPr lang="nl-NL" i="1" dirty="0"/>
          </a:p>
          <a:p>
            <a:endParaRPr lang="nl-NL" dirty="0"/>
          </a:p>
        </p:txBody>
      </p:sp>
      <p:pic>
        <p:nvPicPr>
          <p:cNvPr id="4" name="Picture 3" descr="https://www.alfavita.gr/sites/default/files/longo.pn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140968"/>
            <a:ext cx="3805455" cy="1290117"/>
          </a:xfrm>
          <a:prstGeom prst="rect">
            <a:avLst/>
          </a:prstGeom>
          <a:noFill/>
          <a:ln>
            <a:noFill/>
          </a:ln>
        </p:spPr>
      </p:pic>
      <p:pic>
        <p:nvPicPr>
          <p:cNvPr id="5" name="Picture 4" descr="http://i.dailymail.co.uk/i/pix/2010/03/27/article-0-08E1EF87000005DC-539_468x339.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2852936"/>
            <a:ext cx="3422879" cy="2189731"/>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265</a:t>
            </a:fld>
            <a:endParaRPr lang="nl-NL"/>
          </a:p>
        </p:txBody>
      </p:sp>
    </p:spTree>
    <p:extLst>
      <p:ext uri="{BB962C8B-B14F-4D97-AF65-F5344CB8AC3E}">
        <p14:creationId xmlns:p14="http://schemas.microsoft.com/office/powerpoint/2010/main" val="400669968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Difficultés</a:t>
            </a:r>
            <a:r>
              <a:rPr lang="nl-NL" dirty="0"/>
              <a:t> de </a:t>
            </a:r>
            <a:r>
              <a:rPr lang="nl-NL" dirty="0" err="1"/>
              <a:t>définition</a:t>
            </a:r>
            <a:endParaRPr lang="nl-NL" dirty="0"/>
          </a:p>
        </p:txBody>
      </p:sp>
      <p:sp>
        <p:nvSpPr>
          <p:cNvPr id="3" name="Content Placeholder 2"/>
          <p:cNvSpPr>
            <a:spLocks noGrp="1"/>
          </p:cNvSpPr>
          <p:nvPr>
            <p:ph idx="1"/>
          </p:nvPr>
        </p:nvSpPr>
        <p:spPr/>
        <p:txBody>
          <a:bodyPr/>
          <a:lstStyle/>
          <a:p>
            <a:r>
              <a:rPr lang="nl-NL" dirty="0" smtClean="0"/>
              <a:t>Règles d’usage: Modalité </a:t>
            </a:r>
            <a:r>
              <a:rPr lang="nl-NL" dirty="0"/>
              <a:t>de vente ou pas?</a:t>
            </a:r>
          </a:p>
        </p:txBody>
      </p:sp>
      <p:pic>
        <p:nvPicPr>
          <p:cNvPr id="4" name="Picture 3" descr="https://encrypted-tbn3.gstatic.com/images?q=tbn:ANd9GcS_NAByodtX2bSlgErfQigCGY-kkYZSK2BuFQg36xD6-rfMovtN">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654959"/>
            <a:ext cx="5095950" cy="3168352"/>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266</a:t>
            </a:fld>
            <a:endParaRPr lang="nl-NL"/>
          </a:p>
        </p:txBody>
      </p:sp>
    </p:spTree>
    <p:extLst>
      <p:ext uri="{BB962C8B-B14F-4D97-AF65-F5344CB8AC3E}">
        <p14:creationId xmlns:p14="http://schemas.microsoft.com/office/powerpoint/2010/main" val="203668212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Difficultés</a:t>
            </a:r>
            <a:r>
              <a:rPr lang="nl-NL" dirty="0"/>
              <a:t> de </a:t>
            </a:r>
            <a:r>
              <a:rPr lang="nl-NL" dirty="0" err="1"/>
              <a:t>définition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err="1"/>
              <a:t>Règles</a:t>
            </a:r>
            <a:r>
              <a:rPr lang="nl-NL" dirty="0"/>
              <a:t> </a:t>
            </a:r>
            <a:r>
              <a:rPr lang="nl-NL" dirty="0" err="1"/>
              <a:t>nationales</a:t>
            </a:r>
            <a:r>
              <a:rPr lang="nl-NL" dirty="0"/>
              <a:t> </a:t>
            </a:r>
            <a:r>
              <a:rPr lang="nl-NL" dirty="0" err="1"/>
              <a:t>d’usage</a:t>
            </a:r>
            <a:endParaRPr lang="nl-NL" dirty="0"/>
          </a:p>
          <a:p>
            <a:pPr lvl="1"/>
            <a:r>
              <a:rPr lang="fr-FR" i="1" dirty="0"/>
              <a:t>Commission c Italie</a:t>
            </a:r>
            <a:r>
              <a:rPr lang="fr-FR" dirty="0"/>
              <a:t>: seuls les véhicules automobiles, les trolleybus (véhicules à moteur électrique ne circulant pas sur des rails, reliés à une ligne aérienne de contact pour l’alimentation) et les tracteurs automobiles (véhicules à moteur à trois roues destinés à tracter des semi-remorques) sont autorisés à tirer une remorque</a:t>
            </a:r>
          </a:p>
          <a:p>
            <a:pPr lvl="1"/>
            <a:r>
              <a:rPr lang="fr-FR" i="1" dirty="0"/>
              <a:t>CJUE, C-142/05, </a:t>
            </a:r>
            <a:r>
              <a:rPr lang="fr-FR" i="1" dirty="0" err="1"/>
              <a:t>Mickelsson</a:t>
            </a:r>
            <a:r>
              <a:rPr lang="fr-FR" i="1" dirty="0"/>
              <a:t> et </a:t>
            </a:r>
            <a:r>
              <a:rPr lang="fr-FR" i="1" dirty="0" err="1"/>
              <a:t>Roos</a:t>
            </a:r>
            <a:r>
              <a:rPr lang="fr-FR" i="1" dirty="0"/>
              <a:t>: </a:t>
            </a:r>
            <a:r>
              <a:rPr lang="fr-FR" dirty="0"/>
              <a:t>les véhicules nautiques à moteur ne peuvent être utilisés que dans les couloirs publics de navigation</a:t>
            </a:r>
            <a:endParaRPr lang="nl-NL" dirty="0"/>
          </a:p>
        </p:txBody>
      </p:sp>
      <p:pic>
        <p:nvPicPr>
          <p:cNvPr id="4" name="Picture 3" descr="http://www.sprldurant.be/images/remorque2.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32656"/>
            <a:ext cx="1584176" cy="1030533"/>
          </a:xfrm>
          <a:prstGeom prst="rect">
            <a:avLst/>
          </a:prstGeom>
          <a:noFill/>
          <a:ln>
            <a:noFill/>
          </a:ln>
        </p:spPr>
      </p:pic>
      <p:pic>
        <p:nvPicPr>
          <p:cNvPr id="5" name="Picture 4" descr="https://encrypted-tbn3.gstatic.com/images?q=tbn:ANd9GcS_NAByodtX2bSlgErfQigCGY-kkYZSK2BuFQg36xD6-rfMovtN">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344341"/>
            <a:ext cx="1495550" cy="1098167"/>
          </a:xfrm>
          <a:prstGeom prst="rect">
            <a:avLst/>
          </a:prstGeom>
          <a:noFill/>
          <a:ln>
            <a:noFill/>
          </a:ln>
        </p:spPr>
      </p:pic>
      <p:sp>
        <p:nvSpPr>
          <p:cNvPr id="10" name="Slide Number Placeholder 9"/>
          <p:cNvSpPr>
            <a:spLocks noGrp="1"/>
          </p:cNvSpPr>
          <p:nvPr>
            <p:ph type="sldNum" sz="quarter" idx="12"/>
          </p:nvPr>
        </p:nvSpPr>
        <p:spPr/>
        <p:txBody>
          <a:bodyPr/>
          <a:lstStyle/>
          <a:p>
            <a:fld id="{D9061D89-B14A-487E-9210-A6BBBD725484}" type="slidenum">
              <a:rPr lang="nl-NL" smtClean="0"/>
              <a:pPr/>
              <a:t>267</a:t>
            </a:fld>
            <a:endParaRPr lang="nl-NL"/>
          </a:p>
        </p:txBody>
      </p:sp>
    </p:spTree>
    <p:extLst>
      <p:ext uri="{BB962C8B-B14F-4D97-AF65-F5344CB8AC3E}">
        <p14:creationId xmlns:p14="http://schemas.microsoft.com/office/powerpoint/2010/main" val="28190715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Difficultés</a:t>
            </a:r>
            <a:r>
              <a:rPr lang="nl-NL" dirty="0"/>
              <a:t> de </a:t>
            </a:r>
            <a:r>
              <a:rPr lang="nl-NL" dirty="0" err="1"/>
              <a:t>définition</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fr-FR" dirty="0"/>
              <a:t>Il ressort d’une jurisprudence également constante que l’article [34 TFUE] reflète </a:t>
            </a:r>
            <a:r>
              <a:rPr lang="fr-FR" dirty="0">
                <a:solidFill>
                  <a:srgbClr val="FF0000"/>
                </a:solidFill>
              </a:rPr>
              <a:t>l’obligation </a:t>
            </a:r>
            <a:r>
              <a:rPr lang="fr-FR" dirty="0" smtClean="0">
                <a:solidFill>
                  <a:srgbClr val="FF0000"/>
                </a:solidFill>
              </a:rPr>
              <a:t>[…] </a:t>
            </a:r>
            <a:r>
              <a:rPr lang="fr-FR" i="1" dirty="0" smtClean="0">
                <a:solidFill>
                  <a:srgbClr val="FF0000"/>
                </a:solidFill>
              </a:rPr>
              <a:t>d’assurer </a:t>
            </a:r>
            <a:r>
              <a:rPr lang="fr-FR" i="1" dirty="0">
                <a:solidFill>
                  <a:srgbClr val="FF0000"/>
                </a:solidFill>
              </a:rPr>
              <a:t>aux produits communautaires un libre accès aux marchés nationaux </a:t>
            </a:r>
          </a:p>
          <a:p>
            <a:endParaRPr lang="fr-FR" dirty="0"/>
          </a:p>
          <a:p>
            <a:r>
              <a:rPr lang="fr-FR" dirty="0"/>
              <a:t>il convient de constater qu’une interdiction d’utilisation d’un produit sur le territoire d’un État membre </a:t>
            </a:r>
            <a:r>
              <a:rPr lang="fr-FR" dirty="0">
                <a:solidFill>
                  <a:srgbClr val="FF0000"/>
                </a:solidFill>
              </a:rPr>
              <a:t>a une influence considérable sur le comportement des consommateurs, lequel affecte, à son tour, l’accès de ce produit au marché de cet État membre</a:t>
            </a:r>
            <a:endParaRPr lang="nl-NL" dirty="0">
              <a:solidFill>
                <a:srgbClr val="FF0000"/>
              </a:solidFill>
            </a:endParaRPr>
          </a:p>
        </p:txBody>
      </p:sp>
      <p:pic>
        <p:nvPicPr>
          <p:cNvPr id="4" name="Picture 3" descr="http://www.sprldurant.be/images/remorque2.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32656"/>
            <a:ext cx="1584176" cy="1030533"/>
          </a:xfrm>
          <a:prstGeom prst="rect">
            <a:avLst/>
          </a:prstGeom>
          <a:noFill/>
          <a:ln>
            <a:noFill/>
          </a:ln>
        </p:spPr>
      </p:pic>
      <p:pic>
        <p:nvPicPr>
          <p:cNvPr id="5" name="Picture 4" descr="https://encrypted-tbn3.gstatic.com/images?q=tbn:ANd9GcS_NAByodtX2bSlgErfQigCGY-kkYZSK2BuFQg36xD6-rfMovtN">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344341"/>
            <a:ext cx="1495550" cy="1098167"/>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268</a:t>
            </a:fld>
            <a:endParaRPr lang="nl-NL"/>
          </a:p>
        </p:txBody>
      </p:sp>
    </p:spTree>
    <p:extLst>
      <p:ext uri="{BB962C8B-B14F-4D97-AF65-F5344CB8AC3E}">
        <p14:creationId xmlns:p14="http://schemas.microsoft.com/office/powerpoint/2010/main" val="3541507841"/>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Difficultés</a:t>
            </a:r>
            <a:r>
              <a:rPr lang="nl-NL" dirty="0"/>
              <a:t> de </a:t>
            </a:r>
            <a:r>
              <a:rPr lang="nl-NL" dirty="0" err="1"/>
              <a:t>définition</a:t>
            </a:r>
            <a:endParaRPr lang="nl-NL" dirty="0"/>
          </a:p>
        </p:txBody>
      </p:sp>
      <p:sp>
        <p:nvSpPr>
          <p:cNvPr id="3" name="Content Placeholder 2"/>
          <p:cNvSpPr>
            <a:spLocks noGrp="1"/>
          </p:cNvSpPr>
          <p:nvPr>
            <p:ph idx="1"/>
          </p:nvPr>
        </p:nvSpPr>
        <p:spPr>
          <a:xfrm>
            <a:off x="628650" y="1825624"/>
            <a:ext cx="7886700" cy="4895851"/>
          </a:xfrm>
        </p:spPr>
        <p:txBody>
          <a:bodyPr>
            <a:normAutofit lnSpcReduction="10000"/>
          </a:bodyPr>
          <a:lstStyle/>
          <a:p>
            <a:r>
              <a:rPr lang="nl-NL" dirty="0"/>
              <a:t>Vers une évaluation sur </a:t>
            </a:r>
            <a:r>
              <a:rPr lang="nl-NL" dirty="0" smtClean="0"/>
              <a:t>base </a:t>
            </a:r>
            <a:r>
              <a:rPr lang="nl-NL" dirty="0"/>
              <a:t>de l’accès au marché?</a:t>
            </a:r>
            <a:endParaRPr lang="fr-FR" dirty="0"/>
          </a:p>
          <a:p>
            <a:pPr lvl="1"/>
            <a:r>
              <a:rPr lang="fr-FR" dirty="0"/>
              <a:t>Il s’ensuit que l’interdiction édictée à l’article 56 du code de la route, </a:t>
            </a:r>
            <a:r>
              <a:rPr lang="fr-FR" dirty="0">
                <a:solidFill>
                  <a:srgbClr val="FF0000"/>
                </a:solidFill>
              </a:rPr>
              <a:t>dans la mesure où elle a pour effet d’entraver l’accès au marché italien des remorques spécialement conçues pour les motocycles </a:t>
            </a:r>
            <a:r>
              <a:rPr lang="fr-FR" i="1" u="sng" dirty="0"/>
              <a:t>et</a:t>
            </a:r>
            <a:r>
              <a:rPr lang="fr-FR" dirty="0"/>
              <a:t> </a:t>
            </a:r>
            <a:r>
              <a:rPr lang="fr-FR" dirty="0">
                <a:solidFill>
                  <a:srgbClr val="FF0000"/>
                </a:solidFill>
              </a:rPr>
              <a:t>qui sont légalement produites et commercialisées dans des États membres autres que la République italienne</a:t>
            </a:r>
            <a:r>
              <a:rPr lang="fr-FR" dirty="0"/>
              <a:t>, constitue une mesure d’effet équivalent à des restrictions quantitatives à l’importation interdite par l’article [34 TFUE], à moins qu’elle ne puisse être objectivement </a:t>
            </a:r>
            <a:r>
              <a:rPr lang="fr-FR" dirty="0" smtClean="0"/>
              <a:t>justifiée</a:t>
            </a:r>
          </a:p>
          <a:p>
            <a:pPr lvl="1"/>
            <a:endParaRPr lang="fr-FR" dirty="0" smtClean="0"/>
          </a:p>
          <a:p>
            <a:pPr lvl="1"/>
            <a:r>
              <a:rPr lang="fr-FR" dirty="0" smtClean="0"/>
              <a:t>Comment appliquer/mesurer ce critère dans la pratique?</a:t>
            </a:r>
            <a:endParaRPr lang="nl-NL" dirty="0"/>
          </a:p>
        </p:txBody>
      </p:sp>
      <p:pic>
        <p:nvPicPr>
          <p:cNvPr id="4" name="Picture 3" descr="http://www.sprldurant.be/images/remorque2.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32656"/>
            <a:ext cx="1584176" cy="1030533"/>
          </a:xfrm>
          <a:prstGeom prst="rect">
            <a:avLst/>
          </a:prstGeom>
          <a:noFill/>
          <a:ln>
            <a:noFill/>
          </a:ln>
        </p:spPr>
      </p:pic>
      <p:pic>
        <p:nvPicPr>
          <p:cNvPr id="5" name="Picture 4" descr="https://encrypted-tbn3.gstatic.com/images?q=tbn:ANd9GcS_NAByodtX2bSlgErfQigCGY-kkYZSK2BuFQg36xD6-rfMovtN">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344341"/>
            <a:ext cx="1495550" cy="1098167"/>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269</a:t>
            </a:fld>
            <a:endParaRPr lang="nl-NL"/>
          </a:p>
        </p:txBody>
      </p:sp>
    </p:spTree>
    <p:extLst>
      <p:ext uri="{BB962C8B-B14F-4D97-AF65-F5344CB8AC3E}">
        <p14:creationId xmlns:p14="http://schemas.microsoft.com/office/powerpoint/2010/main" val="555310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Effet direct</a:t>
            </a:r>
            <a:endParaRPr lang="nl-NL" dirty="0"/>
          </a:p>
        </p:txBody>
      </p:sp>
      <p:sp>
        <p:nvSpPr>
          <p:cNvPr id="3" name="Content Placeholder 2"/>
          <p:cNvSpPr>
            <a:spLocks noGrp="1"/>
          </p:cNvSpPr>
          <p:nvPr>
            <p:ph idx="1"/>
          </p:nvPr>
        </p:nvSpPr>
        <p:spPr>
          <a:xfrm>
            <a:off x="457200" y="1196752"/>
            <a:ext cx="8229600" cy="5544616"/>
          </a:xfrm>
        </p:spPr>
        <p:txBody>
          <a:bodyPr>
            <a:normAutofit fontScale="40000" lnSpcReduction="20000"/>
          </a:bodyPr>
          <a:lstStyle/>
          <a:p>
            <a:pPr marL="0" indent="0">
              <a:buNone/>
            </a:pPr>
            <a:endParaRPr lang="fr-FR" i="1" dirty="0"/>
          </a:p>
          <a:p>
            <a:pPr algn="just"/>
            <a:endParaRPr lang="fr-FR" i="1" dirty="0"/>
          </a:p>
          <a:p>
            <a:pPr lvl="1" algn="just"/>
            <a:r>
              <a:rPr lang="fr-FR" sz="4400" i="1" dirty="0"/>
              <a:t>attendu que l’objectif du traité CEE qui est d'instituer un marché commun dont le fonctionnement concerne directement les justiciables de la Communauté, implique que ce traité </a:t>
            </a:r>
            <a:r>
              <a:rPr lang="fr-FR" sz="4400" i="1" dirty="0">
                <a:solidFill>
                  <a:srgbClr val="FF0000"/>
                </a:solidFill>
              </a:rPr>
              <a:t>constitue plus qu'un accord qui ne créerait que des obligations mutuelles entre les États contractants </a:t>
            </a:r>
            <a:r>
              <a:rPr lang="fr-FR" sz="4400" i="1" dirty="0"/>
              <a:t>; </a:t>
            </a:r>
            <a:endParaRPr lang="fr-FR" sz="4400" dirty="0"/>
          </a:p>
          <a:p>
            <a:pPr algn="just"/>
            <a:endParaRPr lang="fr-FR" sz="4800" i="1" dirty="0"/>
          </a:p>
          <a:p>
            <a:pPr lvl="1" algn="just"/>
            <a:r>
              <a:rPr lang="fr-FR" sz="4400" i="1" dirty="0"/>
              <a:t>que cette conception se trouve confirmée par le préambule du traité qui, au-delà des gouvernements, vise les </a:t>
            </a:r>
            <a:r>
              <a:rPr lang="fr-FR" sz="4400" i="1" dirty="0">
                <a:solidFill>
                  <a:srgbClr val="FF0000"/>
                </a:solidFill>
              </a:rPr>
              <a:t>peuples</a:t>
            </a:r>
            <a:r>
              <a:rPr lang="fr-FR" sz="4400" i="1" dirty="0"/>
              <a:t>, et de façon plus concrète par la création d'organes qui institutionnalisent des droits souverains dont l'exercice affecte aussi bien les États membres que leurs citoyens ; </a:t>
            </a:r>
            <a:endParaRPr lang="fr-FR" sz="4400" dirty="0"/>
          </a:p>
          <a:p>
            <a:pPr algn="just"/>
            <a:endParaRPr lang="fr-FR" sz="4800" i="1" dirty="0"/>
          </a:p>
          <a:p>
            <a:pPr lvl="1" algn="just"/>
            <a:r>
              <a:rPr lang="fr-FR" sz="4400" i="1" dirty="0"/>
              <a:t>qu'il faut d'ailleurs remarquer que les ressortissants des États réunis dans la Communauté sont appelés à collaborer, par le truchement du Parlement européen et du Comite économique et social, au fonctionnement de cette Communauté ; </a:t>
            </a:r>
            <a:endParaRPr lang="fr-FR" sz="4400" dirty="0"/>
          </a:p>
          <a:p>
            <a:pPr algn="just"/>
            <a:endParaRPr lang="fr-FR" sz="4800" i="1" dirty="0"/>
          </a:p>
          <a:p>
            <a:pPr lvl="1" algn="just"/>
            <a:r>
              <a:rPr lang="fr-FR" sz="4400" i="1" dirty="0"/>
              <a:t>qu'en outre le rôle de la Cour de justice dans le cadre de l'article [267], dont le but est d'assurer l'unité d'interprétation du traité par les juridictions nationales, confirme que les États ont reconnu au droit communautaire une autorité susceptible d'être invoquée par leurs ressortissants devant ces juridictions ; </a:t>
            </a:r>
            <a:endParaRPr lang="fr-FR" sz="4400" dirty="0"/>
          </a:p>
          <a:p>
            <a:pPr lvl="1"/>
            <a:endParaRPr lang="nl-NL" sz="4800"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27</a:t>
            </a:fld>
            <a:endParaRPr lang="nl-NL"/>
          </a:p>
        </p:txBody>
      </p:sp>
    </p:spTree>
    <p:extLst>
      <p:ext uri="{BB962C8B-B14F-4D97-AF65-F5344CB8AC3E}">
        <p14:creationId xmlns:p14="http://schemas.microsoft.com/office/powerpoint/2010/main" val="426341385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Difficultés</a:t>
            </a:r>
            <a:r>
              <a:rPr lang="nl-NL" dirty="0"/>
              <a:t> de </a:t>
            </a:r>
            <a:r>
              <a:rPr lang="nl-NL" dirty="0" err="1"/>
              <a:t>définition</a:t>
            </a:r>
            <a:endParaRPr lang="nl-NL" dirty="0"/>
          </a:p>
        </p:txBody>
      </p:sp>
      <p:sp>
        <p:nvSpPr>
          <p:cNvPr id="3" name="Content Placeholder 2"/>
          <p:cNvSpPr>
            <a:spLocks noGrp="1"/>
          </p:cNvSpPr>
          <p:nvPr>
            <p:ph idx="1"/>
          </p:nvPr>
        </p:nvSpPr>
        <p:spPr/>
        <p:txBody>
          <a:bodyPr>
            <a:normAutofit/>
          </a:bodyPr>
          <a:lstStyle/>
          <a:p>
            <a:r>
              <a:rPr lang="nl-NL" dirty="0" err="1"/>
              <a:t>L’importance</a:t>
            </a:r>
            <a:r>
              <a:rPr lang="nl-NL" dirty="0"/>
              <a:t> </a:t>
            </a:r>
            <a:r>
              <a:rPr lang="nl-NL" dirty="0" err="1"/>
              <a:t>accrue</a:t>
            </a:r>
            <a:r>
              <a:rPr lang="nl-NL" dirty="0"/>
              <a:t> du </a:t>
            </a:r>
            <a:r>
              <a:rPr lang="nl-NL" dirty="0" err="1"/>
              <a:t>critère</a:t>
            </a:r>
            <a:r>
              <a:rPr lang="nl-NL" dirty="0"/>
              <a:t> de </a:t>
            </a:r>
            <a:r>
              <a:rPr lang="nl-NL" dirty="0" err="1"/>
              <a:t>l’accès</a:t>
            </a:r>
            <a:r>
              <a:rPr lang="nl-NL" dirty="0"/>
              <a:t> au marché</a:t>
            </a:r>
          </a:p>
          <a:p>
            <a:pPr lvl="1"/>
            <a:endParaRPr lang="fr-FR" dirty="0"/>
          </a:p>
          <a:p>
            <a:pPr lvl="1"/>
            <a:r>
              <a:rPr lang="fr-FR" dirty="0"/>
              <a:t>Comparez CJUE, </a:t>
            </a:r>
            <a:r>
              <a:rPr lang="nl-NL" dirty="0"/>
              <a:t>C‑286/07, </a:t>
            </a:r>
            <a:r>
              <a:rPr lang="nl-NL" dirty="0" err="1"/>
              <a:t>Commission</a:t>
            </a:r>
            <a:r>
              <a:rPr lang="nl-NL" dirty="0"/>
              <a:t> c. Luxembourg, § 27: </a:t>
            </a:r>
            <a:r>
              <a:rPr lang="fr-FR" dirty="0"/>
              <a:t>le seul fait d’être </a:t>
            </a:r>
            <a:r>
              <a:rPr lang="fr-FR" dirty="0">
                <a:solidFill>
                  <a:srgbClr val="FF0000"/>
                </a:solidFill>
              </a:rPr>
              <a:t>dissuadé d’introduire ou de commercialiser des produits dans un autre État membre</a:t>
            </a:r>
            <a:r>
              <a:rPr lang="fr-FR" dirty="0"/>
              <a:t> constitue pour l’importateur une entrave à la libre circulation des marchandises </a:t>
            </a:r>
          </a:p>
          <a:p>
            <a:pPr lvl="1"/>
            <a:r>
              <a:rPr lang="fr-FR" dirty="0"/>
              <a:t>évaluation au cas par cas!!</a:t>
            </a:r>
            <a:endParaRPr lang="nl-NL" dirty="0"/>
          </a:p>
        </p:txBody>
      </p:sp>
      <p:pic>
        <p:nvPicPr>
          <p:cNvPr id="4" name="Picture 3" descr="http://www.sprldurant.be/images/remorque2.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32656"/>
            <a:ext cx="1584176" cy="1030533"/>
          </a:xfrm>
          <a:prstGeom prst="rect">
            <a:avLst/>
          </a:prstGeom>
          <a:noFill/>
          <a:ln>
            <a:noFill/>
          </a:ln>
        </p:spPr>
      </p:pic>
      <p:pic>
        <p:nvPicPr>
          <p:cNvPr id="5" name="Picture 4" descr="https://encrypted-tbn3.gstatic.com/images?q=tbn:ANd9GcS_NAByodtX2bSlgErfQigCGY-kkYZSK2BuFQg36xD6-rfMovtN">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328" y="344341"/>
            <a:ext cx="1495550" cy="1098167"/>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270</a:t>
            </a:fld>
            <a:endParaRPr lang="nl-NL"/>
          </a:p>
        </p:txBody>
      </p:sp>
    </p:spTree>
    <p:extLst>
      <p:ext uri="{BB962C8B-B14F-4D97-AF65-F5344CB8AC3E}">
        <p14:creationId xmlns:p14="http://schemas.microsoft.com/office/powerpoint/2010/main" val="311805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Modalités </a:t>
            </a:r>
            <a:r>
              <a:rPr lang="nl-NL" dirty="0"/>
              <a:t>de vente</a:t>
            </a:r>
          </a:p>
        </p:txBody>
      </p:sp>
      <p:sp>
        <p:nvSpPr>
          <p:cNvPr id="3" name="Content Placeholder 2"/>
          <p:cNvSpPr>
            <a:spLocks noGrp="1"/>
          </p:cNvSpPr>
          <p:nvPr>
            <p:ph idx="1"/>
          </p:nvPr>
        </p:nvSpPr>
        <p:spPr>
          <a:xfrm>
            <a:off x="628650" y="1825624"/>
            <a:ext cx="7886700" cy="4895851"/>
          </a:xfrm>
        </p:spPr>
        <p:txBody>
          <a:bodyPr>
            <a:normAutofit lnSpcReduction="10000"/>
          </a:bodyPr>
          <a:lstStyle/>
          <a:p>
            <a:pPr marL="0" indent="0">
              <a:buNone/>
            </a:pPr>
            <a:endParaRPr lang="nl-NL" dirty="0"/>
          </a:p>
          <a:p>
            <a:r>
              <a:rPr lang="nl-NL" dirty="0"/>
              <a:t>Problèmes de définition</a:t>
            </a:r>
          </a:p>
          <a:p>
            <a:pPr lvl="1"/>
            <a:r>
              <a:rPr lang="nl-NL" dirty="0"/>
              <a:t>modalité de vente &lt;-&gt; d’autres règles d’usage d’un produit</a:t>
            </a:r>
          </a:p>
          <a:p>
            <a:endParaRPr lang="nl-NL" dirty="0" smtClean="0"/>
          </a:p>
          <a:p>
            <a:endParaRPr lang="nl-NL" dirty="0"/>
          </a:p>
          <a:p>
            <a:r>
              <a:rPr lang="nl-NL" dirty="0" smtClean="0"/>
              <a:t>Problèmes d’application des critères du teste </a:t>
            </a:r>
            <a:r>
              <a:rPr lang="nl-NL" i="1" dirty="0" smtClean="0"/>
              <a:t>Keck et Mithouard</a:t>
            </a:r>
            <a:endParaRPr lang="nl-NL" dirty="0" smtClean="0"/>
          </a:p>
          <a:p>
            <a:pPr lvl="1"/>
            <a:r>
              <a:rPr lang="nl-NL" dirty="0" smtClean="0"/>
              <a:t>Affectant de la même manière, en droit comme en fait la commercialisation des produits nationaux et étrangers </a:t>
            </a:r>
            <a:r>
              <a:rPr lang="nl-NL" dirty="0" smtClean="0">
                <a:sym typeface="Wingdings" panose="05000000000000000000" pitchFamily="2" charset="2"/>
              </a:rPr>
              <a:t></a:t>
            </a:r>
            <a:r>
              <a:rPr lang="fr-FR" dirty="0">
                <a:sym typeface="Wingdings" panose="05000000000000000000" pitchFamily="2" charset="2"/>
              </a:rPr>
              <a:t>e</a:t>
            </a:r>
            <a:r>
              <a:rPr lang="fr-FR" dirty="0" smtClean="0"/>
              <a:t>mpêchant l’accès </a:t>
            </a:r>
            <a:r>
              <a:rPr lang="fr-FR" dirty="0"/>
              <a:t>au marché </a:t>
            </a:r>
            <a:r>
              <a:rPr lang="fr-FR" dirty="0" smtClean="0"/>
              <a:t>des produits étrangers ou le </a:t>
            </a:r>
            <a:r>
              <a:rPr lang="fr-FR" dirty="0"/>
              <a:t>gêner davantage </a:t>
            </a:r>
            <a:r>
              <a:rPr lang="fr-FR" dirty="0" smtClean="0"/>
              <a:t>que des produits nationaux</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271</a:t>
            </a:fld>
            <a:endParaRPr lang="nl-NL"/>
          </a:p>
        </p:txBody>
      </p:sp>
    </p:spTree>
    <p:extLst>
      <p:ext uri="{BB962C8B-B14F-4D97-AF65-F5344CB8AC3E}">
        <p14:creationId xmlns:p14="http://schemas.microsoft.com/office/powerpoint/2010/main" val="102479330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Difficultés d’application</a:t>
            </a:r>
          </a:p>
        </p:txBody>
      </p:sp>
      <p:sp>
        <p:nvSpPr>
          <p:cNvPr id="3" name="Content Placeholder 2"/>
          <p:cNvSpPr>
            <a:spLocks noGrp="1"/>
          </p:cNvSpPr>
          <p:nvPr>
            <p:ph idx="1"/>
          </p:nvPr>
        </p:nvSpPr>
        <p:spPr/>
        <p:txBody>
          <a:bodyPr/>
          <a:lstStyle/>
          <a:p>
            <a:r>
              <a:rPr lang="nl-NL" dirty="0"/>
              <a:t>Règles de publicité sont considérées comme des règles sur les modalités de vente</a:t>
            </a:r>
          </a:p>
        </p:txBody>
      </p:sp>
      <p:pic>
        <p:nvPicPr>
          <p:cNvPr id="4" name="Picture 2" descr="http://src.discounto.de/pics/Angebote/2012-06/284051/308264_Danone-Fantasia-2-1-gratis_xxl.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09" b="19688"/>
          <a:stretch>
            <a:fillRect/>
          </a:stretch>
        </p:blipFill>
        <p:spPr bwMode="auto">
          <a:xfrm>
            <a:off x="251519" y="2996952"/>
            <a:ext cx="4870425" cy="362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eucam.info/wp-content/uploads/2014/12/sweden-tv-300x200.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0780" y="3511859"/>
            <a:ext cx="3456384" cy="2592288"/>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272</a:t>
            </a:fld>
            <a:endParaRPr lang="nl-NL"/>
          </a:p>
        </p:txBody>
      </p:sp>
    </p:spTree>
    <p:extLst>
      <p:ext uri="{BB962C8B-B14F-4D97-AF65-F5344CB8AC3E}">
        <p14:creationId xmlns:p14="http://schemas.microsoft.com/office/powerpoint/2010/main" val="411334102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Difficultés d’application</a:t>
            </a:r>
          </a:p>
        </p:txBody>
      </p:sp>
      <p:sp>
        <p:nvSpPr>
          <p:cNvPr id="3" name="Content Placeholder 2"/>
          <p:cNvSpPr>
            <a:spLocks noGrp="1"/>
          </p:cNvSpPr>
          <p:nvPr>
            <p:ph idx="1"/>
          </p:nvPr>
        </p:nvSpPr>
        <p:spPr>
          <a:xfrm>
            <a:off x="457200" y="1600200"/>
            <a:ext cx="8229600" cy="5141168"/>
          </a:xfrm>
        </p:spPr>
        <p:txBody>
          <a:bodyPr>
            <a:normAutofit fontScale="92500"/>
          </a:bodyPr>
          <a:lstStyle/>
          <a:p>
            <a:r>
              <a:rPr lang="nl-NL" dirty="0" smtClean="0"/>
              <a:t>CJUE</a:t>
            </a:r>
            <a:r>
              <a:rPr lang="nl-NL" dirty="0"/>
              <a:t>, C-405/98, </a:t>
            </a:r>
            <a:r>
              <a:rPr lang="nl-NL" i="1" dirty="0"/>
              <a:t>Gourmet</a:t>
            </a:r>
          </a:p>
          <a:p>
            <a:pPr lvl="1" algn="just"/>
            <a:r>
              <a:rPr lang="fr-FR" dirty="0"/>
              <a:t>§15: sont pas aptes à entraver le commerce intracommunautaire des dispositions nationales qui limitent ou interdisent certaines modalités de vente, pourvu qu'elles s'appliquent à tous les opérateurs concernés exerçant leur activité sur le territoire national, et pourvu qu'elles affectent de la même manière, en droit comme en fait, la commercialisation des produits nationaux et de ceux en provenance d'autres États membres</a:t>
            </a:r>
          </a:p>
          <a:p>
            <a:pPr lvl="1" algn="just"/>
            <a:r>
              <a:rPr lang="fr-FR" dirty="0"/>
              <a:t>§18: pour que des dispositions nationales qui limitent ou interdisent certaines modalités de vente échappent au domaine d'application de l'article [34] du traité, elles </a:t>
            </a:r>
            <a:r>
              <a:rPr lang="fr-FR" u="sng" dirty="0">
                <a:solidFill>
                  <a:srgbClr val="FF0000"/>
                </a:solidFill>
              </a:rPr>
              <a:t>ne doivent pas être de nature à empêcher l'accès au marché des produits </a:t>
            </a:r>
            <a:r>
              <a:rPr lang="fr-FR" dirty="0"/>
              <a:t>en provenance d'un autre État membre ou à le gêner davantage qu'elles ne gênent celui des produits nationaux</a:t>
            </a:r>
          </a:p>
          <a:p>
            <a:pPr lvl="1"/>
            <a:endParaRPr lang="fr-FR"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273</a:t>
            </a:fld>
            <a:endParaRPr lang="nl-NL"/>
          </a:p>
        </p:txBody>
      </p:sp>
    </p:spTree>
    <p:extLst>
      <p:ext uri="{BB962C8B-B14F-4D97-AF65-F5344CB8AC3E}">
        <p14:creationId xmlns:p14="http://schemas.microsoft.com/office/powerpoint/2010/main" val="1978878765"/>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Difficultés d’application</a:t>
            </a:r>
          </a:p>
        </p:txBody>
      </p:sp>
      <p:sp>
        <p:nvSpPr>
          <p:cNvPr id="3" name="Content Placeholder 2"/>
          <p:cNvSpPr>
            <a:spLocks noGrp="1"/>
          </p:cNvSpPr>
          <p:nvPr>
            <p:ph idx="1"/>
          </p:nvPr>
        </p:nvSpPr>
        <p:spPr/>
        <p:txBody>
          <a:bodyPr/>
          <a:lstStyle/>
          <a:p>
            <a:pPr marL="342900" lvl="1" indent="-342900">
              <a:buFont typeface="Arial" panose="020B0604020202020204" pitchFamily="34" charset="0"/>
              <a:buChar char="•"/>
            </a:pPr>
            <a:r>
              <a:rPr lang="fr-FR" dirty="0" smtClean="0"/>
              <a:t>CJUE</a:t>
            </a:r>
            <a:r>
              <a:rPr lang="fr-FR" dirty="0"/>
              <a:t>, C-405/98, </a:t>
            </a:r>
            <a:r>
              <a:rPr lang="fr-FR" i="1" dirty="0"/>
              <a:t>Gourmet</a:t>
            </a:r>
          </a:p>
          <a:p>
            <a:pPr marL="1200150" lvl="3" indent="-342900"/>
            <a:r>
              <a:rPr lang="fr-FR" dirty="0"/>
              <a:t>§20: il apparaît qu'une interdiction de la publicité telle que celle en cause au principal </a:t>
            </a:r>
            <a:r>
              <a:rPr lang="fr-FR" dirty="0">
                <a:solidFill>
                  <a:srgbClr val="FF0000"/>
                </a:solidFill>
              </a:rPr>
              <a:t>non seulement prohibe une forme de promotion d'un produit</a:t>
            </a:r>
            <a:r>
              <a:rPr lang="fr-FR" dirty="0"/>
              <a:t>, mais </a:t>
            </a:r>
            <a:r>
              <a:rPr lang="fr-FR" dirty="0">
                <a:solidFill>
                  <a:srgbClr val="FF0000"/>
                </a:solidFill>
              </a:rPr>
              <a:t>interdit en réalité aux producteurs et importateurs toute diffusion de messages publicitaires en direction des consommateurs</a:t>
            </a:r>
            <a:r>
              <a:rPr lang="fr-FR" dirty="0"/>
              <a:t>, à quelques exceptions près qui sont négligeables. </a:t>
            </a:r>
          </a:p>
          <a:p>
            <a:endParaRPr lang="nl-NL" dirty="0"/>
          </a:p>
        </p:txBody>
      </p:sp>
      <p:pic>
        <p:nvPicPr>
          <p:cNvPr id="4" name="Picture 3" descr="http://eucam.info/wp-content/uploads/2014/12/sweden-tv-300x200.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2078" y="3789040"/>
            <a:ext cx="3456384" cy="2592288"/>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274</a:t>
            </a:fld>
            <a:endParaRPr lang="nl-NL"/>
          </a:p>
        </p:txBody>
      </p:sp>
    </p:spTree>
    <p:extLst>
      <p:ext uri="{BB962C8B-B14F-4D97-AF65-F5344CB8AC3E}">
        <p14:creationId xmlns:p14="http://schemas.microsoft.com/office/powerpoint/2010/main" val="248668940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Difficultés d’application</a:t>
            </a:r>
          </a:p>
        </p:txBody>
      </p:sp>
      <p:sp>
        <p:nvSpPr>
          <p:cNvPr id="3" name="Content Placeholder 2"/>
          <p:cNvSpPr>
            <a:spLocks noGrp="1"/>
          </p:cNvSpPr>
          <p:nvPr>
            <p:ph idx="1"/>
          </p:nvPr>
        </p:nvSpPr>
        <p:spPr>
          <a:xfrm>
            <a:off x="457200" y="1600200"/>
            <a:ext cx="8229600" cy="5069160"/>
          </a:xfrm>
        </p:spPr>
        <p:txBody>
          <a:bodyPr>
            <a:normAutofit lnSpcReduction="10000"/>
          </a:bodyPr>
          <a:lstStyle/>
          <a:p>
            <a:r>
              <a:rPr lang="nl-NL" dirty="0" smtClean="0"/>
              <a:t>CJUE</a:t>
            </a:r>
            <a:r>
              <a:rPr lang="nl-NL" dirty="0"/>
              <a:t>, C-405/98, </a:t>
            </a:r>
            <a:r>
              <a:rPr lang="nl-NL" i="1" dirty="0"/>
              <a:t>Gourmet</a:t>
            </a:r>
          </a:p>
          <a:p>
            <a:pPr lvl="1" algn="just"/>
            <a:r>
              <a:rPr lang="fr-FR" dirty="0"/>
              <a:t>§21: sans même qu'il soit nécessaire de mener à bien une analyse précise des circonstances de fait caractéristiques de la situation suédoise, qu'il appartiendrait au juge national d'effectuer, la Cour est en mesure de constater que, s'agissant de produits, comme les boissons alcooliques, dont la consommation est liée à des pratiques sociales traditionnelles ainsi qu'à des habitudes et des usages locaux, une interdiction de toute publicité à destination des consommateurs par voie d'annonces dans la presse, à la radio et à la télévision, par envoi direct de matériel non sollicité ou par affichage sur la voie publique </a:t>
            </a:r>
            <a:r>
              <a:rPr lang="fr-FR" dirty="0">
                <a:solidFill>
                  <a:srgbClr val="FF0000"/>
                </a:solidFill>
              </a:rPr>
              <a:t>est de nature à gêner davantage l'accès au marché des produits originaires d'autres États membres que celui des produits nationaux, avec lesquels le consommateur est spontanément mieux familiarisé</a:t>
            </a:r>
            <a:r>
              <a:rPr lang="fr-FR" dirty="0"/>
              <a:t>. </a:t>
            </a:r>
            <a:endParaRPr lang="nl-NL" dirty="0"/>
          </a:p>
          <a:p>
            <a:pPr marL="457200" lvl="1" indent="0">
              <a:buNone/>
            </a:pPr>
            <a:endParaRPr lang="nl-NL" i="1"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275</a:t>
            </a:fld>
            <a:endParaRPr lang="nl-NL"/>
          </a:p>
        </p:txBody>
      </p:sp>
    </p:spTree>
    <p:extLst>
      <p:ext uri="{BB962C8B-B14F-4D97-AF65-F5344CB8AC3E}">
        <p14:creationId xmlns:p14="http://schemas.microsoft.com/office/powerpoint/2010/main" val="58628861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Gourmet</a:t>
            </a:r>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CJUE</a:t>
            </a:r>
            <a:r>
              <a:rPr lang="nl-NL" dirty="0"/>
              <a:t>, C-405/98, </a:t>
            </a:r>
            <a:r>
              <a:rPr lang="nl-NL" i="1" dirty="0"/>
              <a:t>Gourmet</a:t>
            </a:r>
          </a:p>
          <a:p>
            <a:pPr lvl="1" algn="just"/>
            <a:r>
              <a:rPr lang="fr-FR" dirty="0"/>
              <a:t>§25: Une interdiction de la publicité telle que celle en cause au principal doit donc être considérée comme affectant plus lourdement la commercialisation des produits originaires d'autres États membres que celle des produits nationaux et </a:t>
            </a:r>
            <a:r>
              <a:rPr lang="fr-FR" dirty="0">
                <a:solidFill>
                  <a:srgbClr val="FF0000"/>
                </a:solidFill>
              </a:rPr>
              <a:t>comme constituant, par conséquent, une entrave au commerce entre les États membres entrant dans le champ d'application de l'article [34] du traité</a:t>
            </a:r>
            <a:r>
              <a:rPr lang="fr-FR" dirty="0"/>
              <a:t>. </a:t>
            </a:r>
          </a:p>
          <a:p>
            <a:pPr marL="457200" lvl="1" indent="0" algn="ctr">
              <a:buNone/>
            </a:pPr>
            <a:r>
              <a:rPr lang="fr-FR" i="1" dirty="0"/>
              <a:t>Application de la définition Dassonville</a:t>
            </a:r>
            <a:endParaRPr lang="nl-NL" dirty="0"/>
          </a:p>
          <a:p>
            <a:pPr marL="457200" lvl="1" indent="0">
              <a:buNone/>
            </a:pPr>
            <a:endParaRPr lang="nl-NL" i="1"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276</a:t>
            </a:fld>
            <a:endParaRPr lang="nl-NL"/>
          </a:p>
        </p:txBody>
      </p:sp>
    </p:spTree>
    <p:extLst>
      <p:ext uri="{BB962C8B-B14F-4D97-AF65-F5344CB8AC3E}">
        <p14:creationId xmlns:p14="http://schemas.microsoft.com/office/powerpoint/2010/main" val="30870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Difficultés d’application</a:t>
            </a:r>
          </a:p>
        </p:txBody>
      </p:sp>
      <p:sp>
        <p:nvSpPr>
          <p:cNvPr id="3" name="Content Placeholder 2"/>
          <p:cNvSpPr>
            <a:spLocks noGrp="1"/>
          </p:cNvSpPr>
          <p:nvPr>
            <p:ph idx="1"/>
          </p:nvPr>
        </p:nvSpPr>
        <p:spPr/>
        <p:txBody>
          <a:bodyPr/>
          <a:lstStyle/>
          <a:p>
            <a:r>
              <a:rPr lang="nl-NL" dirty="0"/>
              <a:t>CJUE, C-108/09, </a:t>
            </a:r>
            <a:r>
              <a:rPr lang="nl-NL" i="1" dirty="0" err="1"/>
              <a:t>Ker</a:t>
            </a:r>
            <a:r>
              <a:rPr lang="nl-NL" i="1" dirty="0"/>
              <a:t> </a:t>
            </a:r>
            <a:r>
              <a:rPr lang="nl-NL" i="1" dirty="0" err="1"/>
              <a:t>Optika</a:t>
            </a:r>
            <a:endParaRPr lang="nl-NL" dirty="0"/>
          </a:p>
          <a:p>
            <a:endParaRPr lang="nl-NL" dirty="0"/>
          </a:p>
        </p:txBody>
      </p:sp>
      <p:pic>
        <p:nvPicPr>
          <p:cNvPr id="4" name="Picture 3" descr="http://medicaldeviceslegal.files.wordpress.com/2010/12/buy-contact-lenses-online.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2708920"/>
            <a:ext cx="5515610" cy="286131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277</a:t>
            </a:fld>
            <a:endParaRPr lang="nl-NL"/>
          </a:p>
        </p:txBody>
      </p:sp>
    </p:spTree>
    <p:extLst>
      <p:ext uri="{BB962C8B-B14F-4D97-AF65-F5344CB8AC3E}">
        <p14:creationId xmlns:p14="http://schemas.microsoft.com/office/powerpoint/2010/main" val="117015814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Résumé</a:t>
            </a:r>
            <a:endParaRPr lang="en-GB" dirty="0"/>
          </a:p>
        </p:txBody>
      </p:sp>
      <p:sp>
        <p:nvSpPr>
          <p:cNvPr id="3" name="Content Placeholder 2"/>
          <p:cNvSpPr>
            <a:spLocks noGrp="1"/>
          </p:cNvSpPr>
          <p:nvPr>
            <p:ph idx="1"/>
          </p:nvPr>
        </p:nvSpPr>
        <p:spPr>
          <a:xfrm>
            <a:off x="628650" y="1825625"/>
            <a:ext cx="7886700" cy="4720318"/>
          </a:xfrm>
        </p:spPr>
        <p:txBody>
          <a:bodyPr>
            <a:normAutofit lnSpcReduction="10000"/>
          </a:bodyPr>
          <a:lstStyle/>
          <a:p>
            <a:r>
              <a:rPr lang="fr-BE" dirty="0"/>
              <a:t>t</a:t>
            </a:r>
            <a:r>
              <a:rPr lang="fr-BE" dirty="0" smtClean="0"/>
              <a:t>oute réglementation des Etats membres</a:t>
            </a:r>
          </a:p>
          <a:p>
            <a:endParaRPr lang="fr-BE" dirty="0" smtClean="0"/>
          </a:p>
          <a:p>
            <a:r>
              <a:rPr lang="fr-BE" dirty="0"/>
              <a:t>a</a:t>
            </a:r>
            <a:r>
              <a:rPr lang="fr-BE" dirty="0" smtClean="0"/>
              <a:t>ffectant le commerce interétatique</a:t>
            </a:r>
          </a:p>
          <a:p>
            <a:pPr lvl="1"/>
            <a:r>
              <a:rPr lang="fr-BE" dirty="0"/>
              <a:t>d</a:t>
            </a:r>
            <a:r>
              <a:rPr lang="fr-BE" dirty="0" smtClean="0"/>
              <a:t>irectement ou indirectement</a:t>
            </a:r>
          </a:p>
          <a:p>
            <a:pPr lvl="1"/>
            <a:r>
              <a:rPr lang="fr-BE" dirty="0" smtClean="0"/>
              <a:t>actuellement ou potentiellement</a:t>
            </a:r>
            <a:endParaRPr lang="en-GB" dirty="0" smtClean="0"/>
          </a:p>
          <a:p>
            <a:endParaRPr lang="fr-BE" dirty="0" smtClean="0"/>
          </a:p>
          <a:p>
            <a:r>
              <a:rPr lang="fr-BE" dirty="0" smtClean="0"/>
              <a:t>= toute mesure rendant </a:t>
            </a:r>
            <a:r>
              <a:rPr lang="fr-BE" dirty="0"/>
              <a:t>plus </a:t>
            </a:r>
            <a:r>
              <a:rPr lang="fr-BE" dirty="0" smtClean="0"/>
              <a:t>difficile l’accès au marché d’un Etat membre</a:t>
            </a:r>
          </a:p>
          <a:p>
            <a:pPr lvl="1"/>
            <a:r>
              <a:rPr lang="fr-BE" dirty="0"/>
              <a:t>c</a:t>
            </a:r>
            <a:r>
              <a:rPr lang="fr-BE" dirty="0" smtClean="0"/>
              <a:t>atégorie d’exception des modalités de vente – conditions de vente et de promotions des marchandises + critère de l’accès au marché qui ne peut être rendu plus difficile par une modalité de vente!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278</a:t>
            </a:fld>
            <a:endParaRPr lang="nl-NL"/>
          </a:p>
        </p:txBody>
      </p:sp>
    </p:spTree>
    <p:extLst>
      <p:ext uri="{BB962C8B-B14F-4D97-AF65-F5344CB8AC3E}">
        <p14:creationId xmlns:p14="http://schemas.microsoft.com/office/powerpoint/2010/main" val="61361951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Dans la pratique</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Restriction: toute règle</a:t>
                      </a:r>
                      <a:r>
                        <a:rPr lang="fr-FR" sz="1200" baseline="0" dirty="0" smtClean="0">
                          <a:effectLst/>
                        </a:rPr>
                        <a:t> à l’exception des modalités de vente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i="1" dirty="0">
                          <a:solidFill>
                            <a:srgbClr val="FF0000"/>
                          </a:solidFill>
                          <a:effectLst/>
                        </a:rPr>
                        <a:t>objectifs d’intérêt général justificateurs</a:t>
                      </a:r>
                      <a:endParaRPr lang="en-GB" sz="1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i="1" dirty="0">
                          <a:solidFill>
                            <a:srgbClr val="FF0000"/>
                          </a:solidFill>
                          <a:effectLst/>
                        </a:rPr>
                        <a:t>tests d’aptitude et de nécessité</a:t>
                      </a:r>
                      <a:endParaRPr lang="en-GB" sz="12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Slide Number Placeholder 4"/>
          <p:cNvSpPr>
            <a:spLocks noGrp="1"/>
          </p:cNvSpPr>
          <p:nvPr>
            <p:ph type="sldNum" sz="quarter" idx="12"/>
          </p:nvPr>
        </p:nvSpPr>
        <p:spPr/>
        <p:txBody>
          <a:bodyPr/>
          <a:lstStyle/>
          <a:p>
            <a:fld id="{D9061D89-B14A-487E-9210-A6BBBD725484}" type="slidenum">
              <a:rPr lang="nl-NL" smtClean="0"/>
              <a:pPr/>
              <a:t>279</a:t>
            </a:fld>
            <a:endParaRPr lang="nl-NL"/>
          </a:p>
        </p:txBody>
      </p:sp>
    </p:spTree>
    <p:extLst>
      <p:ext uri="{BB962C8B-B14F-4D97-AF65-F5344CB8AC3E}">
        <p14:creationId xmlns:p14="http://schemas.microsoft.com/office/powerpoint/2010/main" val="1874676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Effet direct</a:t>
            </a:r>
            <a:endParaRPr lang="nl-NL" dirty="0"/>
          </a:p>
        </p:txBody>
      </p:sp>
      <p:sp>
        <p:nvSpPr>
          <p:cNvPr id="3" name="Content Placeholder 2"/>
          <p:cNvSpPr>
            <a:spLocks noGrp="1"/>
          </p:cNvSpPr>
          <p:nvPr>
            <p:ph idx="1"/>
          </p:nvPr>
        </p:nvSpPr>
        <p:spPr/>
        <p:txBody>
          <a:bodyPr>
            <a:normAutofit fontScale="85000" lnSpcReduction="10000"/>
          </a:bodyPr>
          <a:lstStyle/>
          <a:p>
            <a:pPr lvl="1" algn="just"/>
            <a:r>
              <a:rPr lang="fr-FR" i="1" dirty="0"/>
              <a:t>qu'il faut conclure de cet état de choses que la Communauté constitue </a:t>
            </a:r>
            <a:r>
              <a:rPr lang="fr-FR" i="1" dirty="0">
                <a:solidFill>
                  <a:srgbClr val="FF0000"/>
                </a:solidFill>
              </a:rPr>
              <a:t>un nouvel ordre juridique de droit international, au profit duquel les états ont limité, bien que dans des domaines restreints, leurs droits souverains, et dont les sujets sont non seulement les États membres mais également leurs ressortissants </a:t>
            </a:r>
            <a:r>
              <a:rPr lang="fr-FR" i="1" dirty="0"/>
              <a:t>; </a:t>
            </a:r>
            <a:endParaRPr lang="fr-FR" dirty="0"/>
          </a:p>
          <a:p>
            <a:pPr algn="just"/>
            <a:endParaRPr lang="fr-FR" i="1" dirty="0"/>
          </a:p>
          <a:p>
            <a:pPr lvl="1" algn="just"/>
            <a:r>
              <a:rPr lang="fr-FR" i="1" dirty="0"/>
              <a:t>que, partant, le droit communautaire, indépendant de la législation des États membres, de même qu’il crée des charges dans le chef des particuliers, est aussi destiné à engendrer des droits qui entrent dans leur patrimoine juridique ; </a:t>
            </a:r>
            <a:endParaRPr lang="fr-FR" dirty="0"/>
          </a:p>
          <a:p>
            <a:pPr algn="just"/>
            <a:endParaRPr lang="fr-FR" i="1" dirty="0"/>
          </a:p>
          <a:p>
            <a:pPr lvl="1" algn="just"/>
            <a:r>
              <a:rPr lang="fr-FR" i="1" dirty="0"/>
              <a:t>que ceux-ci naissent non seulement lorsqu’une attribution explicite en est faite par le traité, mais aussi en raison d’obligations que le traité impose d’une manière bien définie tant aux particuliers qu’aux États membres et aux institutions communautaires </a:t>
            </a:r>
            <a:endParaRPr lang="fr-FR"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28</a:t>
            </a:fld>
            <a:endParaRPr lang="nl-NL"/>
          </a:p>
        </p:txBody>
      </p:sp>
    </p:spTree>
    <p:extLst>
      <p:ext uri="{BB962C8B-B14F-4D97-AF65-F5344CB8AC3E}">
        <p14:creationId xmlns:p14="http://schemas.microsoft.com/office/powerpoint/2010/main" val="1307947503"/>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Dans la pratique</a:t>
            </a:r>
            <a:endParaRPr lang="en-GB" dirty="0"/>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fr-BE" dirty="0"/>
              <a:t>Un EM doit être en mesure de justifier toute réglementation ayant un impact sur la circulation des marchandises</a:t>
            </a:r>
          </a:p>
          <a:p>
            <a:pPr lvl="1"/>
            <a:r>
              <a:rPr lang="fr-BE" dirty="0"/>
              <a:t>Toujours à vérifier au cas par cas</a:t>
            </a:r>
          </a:p>
          <a:p>
            <a:pPr lvl="1"/>
            <a:r>
              <a:rPr lang="fr-BE" dirty="0"/>
              <a:t>Sécurité juridique??</a:t>
            </a:r>
            <a:endParaRPr lang="en-GB" dirty="0"/>
          </a:p>
          <a:p>
            <a:endParaRPr lang="fr-BE" dirty="0" smtClean="0"/>
          </a:p>
          <a:p>
            <a:r>
              <a:rPr lang="fr-BE" dirty="0" smtClean="0"/>
              <a:t>Dans l’objectif d’éviter que toute disposition législative/réglementaire des EM doit être évalué par la Cour dans le contexte des litiges, les EM ont proposé une façon d’avancer en harmonisant leurs dispositions dans certains domaines</a:t>
            </a:r>
          </a:p>
          <a:p>
            <a:pPr lvl="1"/>
            <a:r>
              <a:rPr lang="fr-BE" dirty="0" smtClean="0"/>
              <a:t>Petite excursion avant de poursuivre les justifications et la jurisprudence de la Cour à cet égard: l’harmonisation technique</a:t>
            </a:r>
            <a:endParaRPr lang="fr-BE" dirty="0"/>
          </a:p>
        </p:txBody>
      </p:sp>
    </p:spTree>
    <p:extLst>
      <p:ext uri="{BB962C8B-B14F-4D97-AF65-F5344CB8AC3E}">
        <p14:creationId xmlns:p14="http://schemas.microsoft.com/office/powerpoint/2010/main" val="737737220"/>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Excursion: plan</a:t>
            </a:r>
            <a:endParaRPr lang="en-GB" dirty="0"/>
          </a:p>
        </p:txBody>
      </p:sp>
      <p:sp>
        <p:nvSpPr>
          <p:cNvPr id="3" name="Content Placeholder 2"/>
          <p:cNvSpPr>
            <a:spLocks noGrp="1"/>
          </p:cNvSpPr>
          <p:nvPr>
            <p:ph idx="1"/>
          </p:nvPr>
        </p:nvSpPr>
        <p:spPr/>
        <p:txBody>
          <a:bodyPr>
            <a:normAutofit fontScale="92500" lnSpcReduction="10000"/>
          </a:bodyPr>
          <a:lstStyle/>
          <a:p>
            <a:r>
              <a:rPr lang="en-US" u="sng" dirty="0">
                <a:hlinkClick r:id="rId2" action="ppaction://hlinkfile"/>
              </a:rPr>
              <a:t>Section 3. Abolition des obstacles physiques et techniques</a:t>
            </a:r>
            <a:endParaRPr lang="en-GB" dirty="0"/>
          </a:p>
          <a:p>
            <a:pPr lvl="1"/>
            <a:r>
              <a:rPr lang="fr-FR" u="sng" dirty="0">
                <a:hlinkClick r:id="rId3" action="ppaction://hlinkfile"/>
              </a:rPr>
              <a:t>§1. Restrictions quantitatives</a:t>
            </a:r>
            <a:endParaRPr lang="en-GB" dirty="0"/>
          </a:p>
          <a:p>
            <a:pPr lvl="1"/>
            <a:r>
              <a:rPr lang="fr-FR" u="sng" dirty="0">
                <a:hlinkClick r:id="rId4" action="ppaction://hlinkfile"/>
              </a:rPr>
              <a:t>§2. Les MEERQ : mesures d’effet équivalant à une restriction quantitative d’importation et </a:t>
            </a:r>
            <a:r>
              <a:rPr lang="fr-FR" u="sng" dirty="0" smtClean="0">
                <a:hlinkClick r:id="rId4" action="ppaction://hlinkfile"/>
              </a:rPr>
              <a:t>d’exportation</a:t>
            </a:r>
            <a:endParaRPr lang="fr-FR" u="sng" dirty="0" smtClean="0"/>
          </a:p>
          <a:p>
            <a:pPr lvl="2"/>
            <a:r>
              <a:rPr lang="fr-FR" u="sng" dirty="0">
                <a:hlinkClick r:id="rId5" action="ppaction://hlinkfile"/>
              </a:rPr>
              <a:t>A.</a:t>
            </a:r>
            <a:r>
              <a:rPr lang="en-GB" dirty="0">
                <a:hlinkClick r:id="rId5" action="ppaction://hlinkfile"/>
              </a:rPr>
              <a:t>	</a:t>
            </a:r>
            <a:r>
              <a:rPr lang="fr-FR" u="sng" dirty="0">
                <a:hlinkClick r:id="rId5" action="ppaction://hlinkfile"/>
              </a:rPr>
              <a:t>MEERQ-importations</a:t>
            </a:r>
            <a:endParaRPr lang="en-GB" dirty="0"/>
          </a:p>
          <a:p>
            <a:pPr lvl="3"/>
            <a:r>
              <a:rPr lang="fr-FR" u="sng" dirty="0">
                <a:hlinkClick r:id="rId6" action="ppaction://hlinkfile"/>
              </a:rPr>
              <a:t>1.</a:t>
            </a:r>
            <a:r>
              <a:rPr lang="en-GB" dirty="0">
                <a:hlinkClick r:id="rId6" action="ppaction://hlinkfile"/>
              </a:rPr>
              <a:t>	</a:t>
            </a:r>
            <a:r>
              <a:rPr lang="fr-FR" u="sng" dirty="0">
                <a:hlinkClick r:id="rId6" action="ppaction://hlinkfile"/>
              </a:rPr>
              <a:t>Une définition élargie à la suite des arrêts </a:t>
            </a:r>
            <a:r>
              <a:rPr lang="fr-FR" u="sng" dirty="0" err="1">
                <a:hlinkClick r:id="rId6" action="ppaction://hlinkfile"/>
              </a:rPr>
              <a:t>Dassonville</a:t>
            </a:r>
            <a:r>
              <a:rPr lang="fr-FR" u="sng" dirty="0">
                <a:hlinkClick r:id="rId6" action="ppaction://hlinkfile"/>
              </a:rPr>
              <a:t> et Cassis de Dijon</a:t>
            </a:r>
            <a:endParaRPr lang="en-GB" dirty="0"/>
          </a:p>
          <a:p>
            <a:pPr lvl="3"/>
            <a:r>
              <a:rPr lang="fr-FR" u="sng" dirty="0">
                <a:hlinkClick r:id="rId7" action="ppaction://hlinkfile"/>
              </a:rPr>
              <a:t>2.</a:t>
            </a:r>
            <a:r>
              <a:rPr lang="en-GB" dirty="0">
                <a:hlinkClick r:id="rId7" action="ppaction://hlinkfile"/>
              </a:rPr>
              <a:t>	</a:t>
            </a:r>
            <a:r>
              <a:rPr lang="fr-FR" u="sng" dirty="0">
                <a:hlinkClick r:id="rId7" action="ppaction://hlinkfile"/>
              </a:rPr>
              <a:t>Les modalités de vente exclues : </a:t>
            </a:r>
            <a:r>
              <a:rPr lang="fr-FR" u="sng" dirty="0" err="1">
                <a:hlinkClick r:id="rId7" action="ppaction://hlinkfile"/>
              </a:rPr>
              <a:t>Keck</a:t>
            </a:r>
            <a:r>
              <a:rPr lang="fr-FR" u="sng" dirty="0">
                <a:hlinkClick r:id="rId7" action="ppaction://hlinkfile"/>
              </a:rPr>
              <a:t> et </a:t>
            </a:r>
            <a:r>
              <a:rPr lang="fr-FR" u="sng" dirty="0" err="1">
                <a:hlinkClick r:id="rId7" action="ppaction://hlinkfile"/>
              </a:rPr>
              <a:t>Mithouard</a:t>
            </a:r>
            <a:endParaRPr lang="en-GB" dirty="0"/>
          </a:p>
          <a:p>
            <a:pPr lvl="3"/>
            <a:r>
              <a:rPr lang="fr-FR" u="sng" dirty="0">
                <a:hlinkClick r:id="rId8" action="ppaction://hlinkfile"/>
              </a:rPr>
              <a:t>3.</a:t>
            </a:r>
            <a:r>
              <a:rPr lang="en-GB" dirty="0">
                <a:hlinkClick r:id="rId8" action="ppaction://hlinkfile"/>
              </a:rPr>
              <a:t>	</a:t>
            </a:r>
            <a:r>
              <a:rPr lang="fr-FR" u="sng" dirty="0">
                <a:hlinkClick r:id="rId8" action="ppaction://hlinkfile"/>
              </a:rPr>
              <a:t>Au-delà des modalités de vente ?</a:t>
            </a:r>
            <a:endParaRPr lang="en-GB" dirty="0"/>
          </a:p>
          <a:p>
            <a:pPr lvl="3"/>
            <a:r>
              <a:rPr lang="fr-FR" u="sng" dirty="0">
                <a:hlinkClick r:id="rId9" action="ppaction://hlinkfile"/>
              </a:rPr>
              <a:t>4.</a:t>
            </a:r>
            <a:r>
              <a:rPr lang="en-GB" dirty="0">
                <a:hlinkClick r:id="rId9" action="ppaction://hlinkfile"/>
              </a:rPr>
              <a:t>	</a:t>
            </a:r>
            <a:r>
              <a:rPr lang="fr-FR" u="sng" dirty="0">
                <a:hlinkClick r:id="rId9" action="ppaction://hlinkfile"/>
              </a:rPr>
              <a:t>Nouvelle approche d’harmonisation technique</a:t>
            </a:r>
            <a:endParaRPr lang="en-GB" dirty="0"/>
          </a:p>
          <a:p>
            <a:pPr lvl="2"/>
            <a:r>
              <a:rPr lang="fr-FR" u="sng" dirty="0">
                <a:hlinkClick r:id="rId10" action="ppaction://hlinkfile"/>
              </a:rPr>
              <a:t>B.</a:t>
            </a:r>
            <a:r>
              <a:rPr lang="en-GB" dirty="0">
                <a:hlinkClick r:id="rId10" action="ppaction://hlinkfile"/>
              </a:rPr>
              <a:t>	</a:t>
            </a:r>
            <a:r>
              <a:rPr lang="fr-FR" u="sng" dirty="0">
                <a:hlinkClick r:id="rId10" action="ppaction://hlinkfile"/>
              </a:rPr>
              <a:t>MEERQ-exportations</a:t>
            </a:r>
            <a:endParaRPr lang="en-GB" dirty="0"/>
          </a:p>
          <a:p>
            <a:pPr lvl="3"/>
            <a:r>
              <a:rPr lang="fr-FR" u="sng" dirty="0">
                <a:hlinkClick r:id="rId11" action="ppaction://hlinkfile"/>
              </a:rPr>
              <a:t>1.</a:t>
            </a:r>
            <a:r>
              <a:rPr lang="en-GB" dirty="0">
                <a:hlinkClick r:id="rId11" action="ppaction://hlinkfile"/>
              </a:rPr>
              <a:t>	</a:t>
            </a:r>
            <a:r>
              <a:rPr lang="fr-FR" u="sng" dirty="0">
                <a:hlinkClick r:id="rId11" action="ppaction://hlinkfile"/>
              </a:rPr>
              <a:t>Mesures discriminatoires</a:t>
            </a:r>
            <a:endParaRPr lang="en-GB" dirty="0"/>
          </a:p>
          <a:p>
            <a:pPr lvl="3"/>
            <a:r>
              <a:rPr lang="fr-FR" u="sng" dirty="0">
                <a:hlinkClick r:id="rId12" action="ppaction://hlinkfile"/>
              </a:rPr>
              <a:t>2.</a:t>
            </a:r>
            <a:r>
              <a:rPr lang="en-GB" dirty="0">
                <a:hlinkClick r:id="rId12" action="ppaction://hlinkfile"/>
              </a:rPr>
              <a:t>	</a:t>
            </a:r>
            <a:r>
              <a:rPr lang="fr-FR" u="sng" dirty="0">
                <a:hlinkClick r:id="rId12" action="ppaction://hlinkfile"/>
              </a:rPr>
              <a:t>Vers une approche plus extensive : </a:t>
            </a:r>
            <a:r>
              <a:rPr lang="fr-FR" u="sng" dirty="0" err="1">
                <a:hlinkClick r:id="rId12" action="ppaction://hlinkfile"/>
              </a:rPr>
              <a:t>Gysbrechts</a:t>
            </a:r>
            <a:r>
              <a:rPr lang="fr-FR" u="sng" dirty="0">
                <a:hlinkClick r:id="rId12" action="ppaction://hlinkfile"/>
              </a:rPr>
              <a:t> et New </a:t>
            </a:r>
            <a:r>
              <a:rPr lang="fr-FR" u="sng" dirty="0" err="1">
                <a:hlinkClick r:id="rId12" action="ppaction://hlinkfile"/>
              </a:rPr>
              <a:t>Valmar</a:t>
            </a:r>
            <a:endParaRPr lang="en-GB" dirty="0"/>
          </a:p>
          <a:p>
            <a:pPr lvl="1"/>
            <a:endParaRPr lang="en-GB" dirty="0"/>
          </a:p>
          <a:p>
            <a:endParaRPr lang="en-GB" dirty="0"/>
          </a:p>
        </p:txBody>
      </p:sp>
      <p:sp>
        <p:nvSpPr>
          <p:cNvPr id="4" name="Oval 3"/>
          <p:cNvSpPr/>
          <p:nvPr/>
        </p:nvSpPr>
        <p:spPr>
          <a:xfrm>
            <a:off x="1345842" y="4653136"/>
            <a:ext cx="6452316" cy="3863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D9061D89-B14A-487E-9210-A6BBBD725484}" type="slidenum">
              <a:rPr lang="nl-NL" smtClean="0"/>
              <a:pPr/>
              <a:t>281</a:t>
            </a:fld>
            <a:endParaRPr lang="nl-NL"/>
          </a:p>
        </p:txBody>
      </p:sp>
    </p:spTree>
    <p:extLst>
      <p:ext uri="{BB962C8B-B14F-4D97-AF65-F5344CB8AC3E}">
        <p14:creationId xmlns:p14="http://schemas.microsoft.com/office/powerpoint/2010/main" val="26983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Cassis de Dijon</a:t>
            </a:r>
            <a:endParaRPr lang="nl-NL" dirty="0"/>
          </a:p>
        </p:txBody>
      </p:sp>
      <p:sp>
        <p:nvSpPr>
          <p:cNvPr id="3" name="Content Placeholder 2"/>
          <p:cNvSpPr>
            <a:spLocks noGrp="1"/>
          </p:cNvSpPr>
          <p:nvPr>
            <p:ph idx="1"/>
          </p:nvPr>
        </p:nvSpPr>
        <p:spPr>
          <a:xfrm>
            <a:off x="457200" y="1600200"/>
            <a:ext cx="8229600" cy="4925144"/>
          </a:xfrm>
        </p:spPr>
        <p:txBody>
          <a:bodyPr>
            <a:normAutofit/>
          </a:bodyPr>
          <a:lstStyle/>
          <a:p>
            <a:endParaRPr lang="fr-FR" i="1" dirty="0" smtClean="0"/>
          </a:p>
          <a:p>
            <a:endParaRPr lang="fr-FR" i="1" dirty="0"/>
          </a:p>
          <a:p>
            <a:r>
              <a:rPr lang="fr-FR" i="1" dirty="0" smtClean="0"/>
              <a:t>que </a:t>
            </a:r>
            <a:r>
              <a:rPr lang="fr-FR" i="1" dirty="0"/>
              <a:t>les </a:t>
            </a:r>
            <a:r>
              <a:rPr lang="fr-FR" i="1" dirty="0">
                <a:solidFill>
                  <a:srgbClr val="FF0000"/>
                </a:solidFill>
              </a:rPr>
              <a:t>obstacles à la circulation intracommunautaire résultant des disparités des législations nationales relatives à la commercialisation des produits en cause doivent être acceptés </a:t>
            </a:r>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905" y="188642"/>
            <a:ext cx="1317282" cy="1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282</a:t>
            </a:fld>
            <a:endParaRPr lang="nl-NL"/>
          </a:p>
        </p:txBody>
      </p:sp>
    </p:spTree>
    <p:extLst>
      <p:ext uri="{BB962C8B-B14F-4D97-AF65-F5344CB8AC3E}">
        <p14:creationId xmlns:p14="http://schemas.microsoft.com/office/powerpoint/2010/main" val="80383310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Après</a:t>
            </a:r>
            <a:r>
              <a:rPr lang="nl-NL" dirty="0"/>
              <a:t> Cassis</a:t>
            </a:r>
          </a:p>
        </p:txBody>
      </p:sp>
      <p:pic>
        <p:nvPicPr>
          <p:cNvPr id="4" name="Content Placeholder 3" descr="http://static2.7sur7.be/static/photo/2012/8/6/14/20120929154036/media_xll_5200289.jpg">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63040" y="1790541"/>
            <a:ext cx="6217920" cy="4145280"/>
          </a:xfrm>
          <a:prstGeom prst="rect">
            <a:avLst/>
          </a:prstGeom>
          <a:noFill/>
          <a:ln>
            <a:noFill/>
          </a:ln>
        </p:spPr>
      </p:pic>
      <p:sp>
        <p:nvSpPr>
          <p:cNvPr id="3" name="Slide Number Placeholder 2"/>
          <p:cNvSpPr>
            <a:spLocks noGrp="1"/>
          </p:cNvSpPr>
          <p:nvPr>
            <p:ph type="sldNum" sz="quarter" idx="12"/>
          </p:nvPr>
        </p:nvSpPr>
        <p:spPr/>
        <p:txBody>
          <a:bodyPr/>
          <a:lstStyle/>
          <a:p>
            <a:fld id="{D9061D89-B14A-487E-9210-A6BBBD725484}" type="slidenum">
              <a:rPr lang="nl-NL" smtClean="0"/>
              <a:pPr/>
              <a:t>283</a:t>
            </a:fld>
            <a:endParaRPr lang="nl-NL"/>
          </a:p>
        </p:txBody>
      </p:sp>
    </p:spTree>
    <p:extLst>
      <p:ext uri="{BB962C8B-B14F-4D97-AF65-F5344CB8AC3E}">
        <p14:creationId xmlns:p14="http://schemas.microsoft.com/office/powerpoint/2010/main" val="2025704694"/>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Après</a:t>
            </a:r>
            <a:r>
              <a:rPr lang="nl-NL" dirty="0"/>
              <a:t> Cassis</a:t>
            </a:r>
          </a:p>
        </p:txBody>
      </p:sp>
      <p:sp>
        <p:nvSpPr>
          <p:cNvPr id="3" name="Content Placeholder 2"/>
          <p:cNvSpPr>
            <a:spLocks noGrp="1"/>
          </p:cNvSpPr>
          <p:nvPr>
            <p:ph idx="1"/>
          </p:nvPr>
        </p:nvSpPr>
        <p:spPr>
          <a:xfrm>
            <a:off x="457200" y="1600200"/>
            <a:ext cx="8229600" cy="5069160"/>
          </a:xfrm>
        </p:spPr>
        <p:txBody>
          <a:bodyPr>
            <a:normAutofit/>
          </a:bodyPr>
          <a:lstStyle/>
          <a:p>
            <a:endParaRPr lang="nl-NL" dirty="0" smtClean="0"/>
          </a:p>
          <a:p>
            <a:r>
              <a:rPr lang="nl-NL" dirty="0" smtClean="0"/>
              <a:t>Communication</a:t>
            </a:r>
            <a:r>
              <a:rPr lang="nl-NL" i="1" dirty="0"/>
              <a:t>: Cassis de Dijon </a:t>
            </a:r>
            <a:r>
              <a:rPr lang="nl-NL" dirty="0"/>
              <a:t>comme point de départ pour un </a:t>
            </a:r>
            <a:r>
              <a:rPr lang="nl-NL" i="1" u="sng" dirty="0"/>
              <a:t>principe de reconnaissance mutuelle</a:t>
            </a:r>
          </a:p>
          <a:p>
            <a:pPr lvl="1"/>
            <a:r>
              <a:rPr lang="fr-FR" dirty="0"/>
              <a:t>t</a:t>
            </a:r>
            <a:r>
              <a:rPr lang="fr-FR" dirty="0" smtClean="0"/>
              <a:t>out </a:t>
            </a:r>
            <a:r>
              <a:rPr lang="fr-FR" dirty="0"/>
              <a:t>produit importé d'un État membre doit être en principe admis sur le territoire de l'État membre importateur s'il </a:t>
            </a:r>
            <a:r>
              <a:rPr lang="fr-FR" dirty="0">
                <a:solidFill>
                  <a:srgbClr val="FF0000"/>
                </a:solidFill>
              </a:rPr>
              <a:t>est légalement fabriqué, c'est-à-dire s'il est conforme à la réglementation et aux procédés de fabrication loyaux et traditionnels du pays d'exportation</a:t>
            </a:r>
            <a:r>
              <a:rPr lang="fr-FR" dirty="0"/>
              <a:t>, et commercialisé sur le territoire de ce dernier</a:t>
            </a:r>
            <a:endParaRPr lang="nl-NL" dirty="0"/>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494" y="116632"/>
            <a:ext cx="1256015" cy="147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284</a:t>
            </a:fld>
            <a:endParaRPr lang="nl-NL"/>
          </a:p>
        </p:txBody>
      </p:sp>
    </p:spTree>
    <p:extLst>
      <p:ext uri="{BB962C8B-B14F-4D97-AF65-F5344CB8AC3E}">
        <p14:creationId xmlns:p14="http://schemas.microsoft.com/office/powerpoint/2010/main" val="61060588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Après Cassis</a:t>
            </a:r>
            <a:endParaRPr lang="nl-NL" dirty="0"/>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fr-FR" dirty="0"/>
          </a:p>
          <a:p>
            <a:pPr marL="0" indent="0" algn="ctr">
              <a:buNone/>
            </a:pPr>
            <a:r>
              <a:rPr lang="nl-NL" i="1" dirty="0" err="1"/>
              <a:t>Un</a:t>
            </a:r>
            <a:r>
              <a:rPr lang="nl-NL" i="1" dirty="0"/>
              <a:t> </a:t>
            </a:r>
            <a:r>
              <a:rPr lang="nl-NL" i="1" dirty="0" err="1"/>
              <a:t>nouvel</a:t>
            </a:r>
            <a:r>
              <a:rPr lang="nl-NL" i="1" dirty="0"/>
              <a:t> élan pour </a:t>
            </a:r>
            <a:r>
              <a:rPr lang="nl-NL" i="1" dirty="0" err="1"/>
              <a:t>l’harmonisation</a:t>
            </a:r>
            <a:r>
              <a:rPr lang="nl-NL" i="1" dirty="0"/>
              <a:t> des </a:t>
            </a:r>
            <a:r>
              <a:rPr lang="nl-NL" i="1" dirty="0" err="1"/>
              <a:t>réglementations</a:t>
            </a:r>
            <a:r>
              <a:rPr lang="nl-NL" i="1" dirty="0"/>
              <a:t> </a:t>
            </a:r>
            <a:r>
              <a:rPr lang="nl-NL" i="1" dirty="0" err="1"/>
              <a:t>techniques</a:t>
            </a:r>
            <a:r>
              <a:rPr lang="nl-NL" i="1" dirty="0"/>
              <a:t> </a:t>
            </a:r>
            <a:r>
              <a:rPr lang="nl-NL" i="1" dirty="0" err="1"/>
              <a:t>nationales</a:t>
            </a:r>
            <a:r>
              <a:rPr lang="nl-NL" i="1" dirty="0"/>
              <a:t> </a:t>
            </a:r>
            <a:r>
              <a:rPr lang="nl-NL" i="1" dirty="0" err="1"/>
              <a:t>après</a:t>
            </a:r>
            <a:r>
              <a:rPr lang="nl-NL" i="1" dirty="0"/>
              <a:t> </a:t>
            </a:r>
            <a:r>
              <a:rPr lang="nl-NL" i="1" dirty="0" err="1"/>
              <a:t>l’arrêt</a:t>
            </a:r>
            <a:r>
              <a:rPr lang="nl-NL" i="1" dirty="0"/>
              <a:t> Cassis de Dijon?</a:t>
            </a:r>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589" y="4196103"/>
            <a:ext cx="1800200" cy="211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285</a:t>
            </a:fld>
            <a:endParaRPr lang="nl-NL"/>
          </a:p>
        </p:txBody>
      </p:sp>
    </p:spTree>
    <p:extLst>
      <p:ext uri="{BB962C8B-B14F-4D97-AF65-F5344CB8AC3E}">
        <p14:creationId xmlns:p14="http://schemas.microsoft.com/office/powerpoint/2010/main" val="360782319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http://www.electrodepot.fr/media/catalog/product/cache/1/small_image/9df78eab33525d08d6e5fb8d27136e95/P945367.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0880" y="1437471"/>
            <a:ext cx="3418099" cy="4005396"/>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286</a:t>
            </a:fld>
            <a:endParaRPr lang="nl-NL"/>
          </a:p>
        </p:txBody>
      </p:sp>
    </p:spTree>
    <p:extLst>
      <p:ext uri="{BB962C8B-B14F-4D97-AF65-F5344CB8AC3E}">
        <p14:creationId xmlns:p14="http://schemas.microsoft.com/office/powerpoint/2010/main" val="14818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Harmonisation</a:t>
            </a:r>
            <a:r>
              <a:rPr lang="nl-NL" dirty="0"/>
              <a:t> </a:t>
            </a:r>
            <a:r>
              <a:rPr lang="nl-NL" dirty="0" err="1"/>
              <a:t>législative</a:t>
            </a:r>
            <a:endParaRPr lang="nl-NL" dirty="0"/>
          </a:p>
        </p:txBody>
      </p:sp>
      <p:sp>
        <p:nvSpPr>
          <p:cNvPr id="3" name="Content Placeholder 2"/>
          <p:cNvSpPr>
            <a:spLocks noGrp="1"/>
          </p:cNvSpPr>
          <p:nvPr>
            <p:ph idx="1"/>
          </p:nvPr>
        </p:nvSpPr>
        <p:spPr>
          <a:xfrm>
            <a:off x="457200" y="1628800"/>
            <a:ext cx="8579296" cy="4497363"/>
          </a:xfrm>
        </p:spPr>
        <p:txBody>
          <a:bodyPr/>
          <a:lstStyle/>
          <a:p>
            <a:r>
              <a:rPr lang="nl-NL" sz="2700" dirty="0"/>
              <a:t>Intégration positive – réglementation supranationale - législateur</a:t>
            </a:r>
          </a:p>
          <a:p>
            <a:pPr lvl="1"/>
            <a:r>
              <a:rPr lang="nl-NL" sz="2400" dirty="0">
                <a:solidFill>
                  <a:srgbClr val="FF0000"/>
                </a:solidFill>
              </a:rPr>
              <a:t>&lt;-&gt; </a:t>
            </a:r>
            <a:r>
              <a:rPr lang="nl-NL" sz="2400" dirty="0" err="1">
                <a:solidFill>
                  <a:srgbClr val="FF0000"/>
                </a:solidFill>
              </a:rPr>
              <a:t>intégration</a:t>
            </a:r>
            <a:r>
              <a:rPr lang="nl-NL" sz="2400" dirty="0">
                <a:solidFill>
                  <a:srgbClr val="FF0000"/>
                </a:solidFill>
              </a:rPr>
              <a:t> </a:t>
            </a:r>
            <a:r>
              <a:rPr lang="nl-NL" sz="2400" dirty="0" err="1">
                <a:solidFill>
                  <a:srgbClr val="FF0000"/>
                </a:solidFill>
              </a:rPr>
              <a:t>négative</a:t>
            </a:r>
            <a:r>
              <a:rPr lang="nl-NL" sz="2400" dirty="0">
                <a:solidFill>
                  <a:srgbClr val="FF0000"/>
                </a:solidFill>
              </a:rPr>
              <a:t> – </a:t>
            </a:r>
            <a:r>
              <a:rPr lang="nl-NL" sz="2400" dirty="0" err="1">
                <a:solidFill>
                  <a:srgbClr val="FF0000"/>
                </a:solidFill>
              </a:rPr>
              <a:t>interdictions</a:t>
            </a:r>
            <a:r>
              <a:rPr lang="nl-NL" sz="2400" dirty="0">
                <a:solidFill>
                  <a:srgbClr val="FF0000"/>
                </a:solidFill>
              </a:rPr>
              <a:t> - juge</a:t>
            </a:r>
          </a:p>
          <a:p>
            <a:pPr lvl="1"/>
            <a:r>
              <a:rPr lang="nl-NL" sz="2400" dirty="0"/>
              <a:t>marché </a:t>
            </a:r>
            <a:r>
              <a:rPr lang="nl-NL" sz="2400" dirty="0" err="1"/>
              <a:t>commun</a:t>
            </a:r>
            <a:r>
              <a:rPr lang="nl-NL" sz="2400" dirty="0"/>
              <a:t> – </a:t>
            </a:r>
            <a:r>
              <a:rPr lang="nl-NL" sz="2400" dirty="0" err="1"/>
              <a:t>réglementations</a:t>
            </a:r>
            <a:r>
              <a:rPr lang="nl-NL" sz="2400" dirty="0"/>
              <a:t> communes</a:t>
            </a:r>
          </a:p>
          <a:p>
            <a:pPr lvl="1"/>
            <a:r>
              <a:rPr lang="nl-NL" sz="2400" dirty="0" err="1"/>
              <a:t>harmonisation</a:t>
            </a:r>
            <a:endParaRPr lang="nl-NL" sz="2400" dirty="0"/>
          </a:p>
          <a:p>
            <a:pPr lvl="2"/>
            <a:r>
              <a:rPr lang="nl-NL" sz="2000" dirty="0" err="1"/>
              <a:t>l’accès</a:t>
            </a:r>
            <a:r>
              <a:rPr lang="nl-NL" sz="2000" dirty="0"/>
              <a:t> au marché</a:t>
            </a:r>
          </a:p>
          <a:p>
            <a:pPr lvl="2"/>
            <a:r>
              <a:rPr lang="nl-NL" sz="2000" dirty="0" err="1"/>
              <a:t>harmonisation</a:t>
            </a:r>
            <a:r>
              <a:rPr lang="nl-NL" sz="2000" dirty="0"/>
              <a:t> </a:t>
            </a:r>
            <a:r>
              <a:rPr lang="nl-NL" sz="2000" dirty="0" err="1"/>
              <a:t>technique</a:t>
            </a:r>
            <a:endParaRPr lang="nl-NL" sz="2000" dirty="0"/>
          </a:p>
          <a:p>
            <a:endParaRPr lang="nl-NL" sz="2700" dirty="0"/>
          </a:p>
          <a:p>
            <a:r>
              <a:rPr lang="nl-NL" sz="2700" dirty="0" err="1"/>
              <a:t>L’approche</a:t>
            </a:r>
            <a:r>
              <a:rPr lang="nl-NL" sz="2700" dirty="0"/>
              <a:t> </a:t>
            </a:r>
            <a:r>
              <a:rPr lang="nl-NL" sz="2700" dirty="0" err="1"/>
              <a:t>classique</a:t>
            </a:r>
            <a:endParaRPr lang="nl-NL" sz="2700"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287</a:t>
            </a:fld>
            <a:endParaRPr lang="nl-NL"/>
          </a:p>
        </p:txBody>
      </p:sp>
    </p:spTree>
    <p:extLst>
      <p:ext uri="{BB962C8B-B14F-4D97-AF65-F5344CB8AC3E}">
        <p14:creationId xmlns:p14="http://schemas.microsoft.com/office/powerpoint/2010/main" val="2717115228"/>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Harmonisation</a:t>
            </a:r>
            <a:r>
              <a:rPr lang="nl-NL" dirty="0"/>
              <a:t> </a:t>
            </a:r>
            <a:r>
              <a:rPr lang="nl-NL" dirty="0" err="1"/>
              <a:t>législative</a:t>
            </a:r>
            <a:endParaRPr lang="nl-NL" dirty="0"/>
          </a:p>
        </p:txBody>
      </p:sp>
      <p:sp>
        <p:nvSpPr>
          <p:cNvPr id="3" name="Content Placeholder 2"/>
          <p:cNvSpPr>
            <a:spLocks noGrp="1"/>
          </p:cNvSpPr>
          <p:nvPr>
            <p:ph idx="1"/>
          </p:nvPr>
        </p:nvSpPr>
        <p:spPr/>
        <p:txBody>
          <a:bodyPr/>
          <a:lstStyle/>
          <a:p>
            <a:r>
              <a:rPr lang="nl-NL" dirty="0" err="1"/>
              <a:t>L’approche</a:t>
            </a:r>
            <a:r>
              <a:rPr lang="nl-NL" dirty="0"/>
              <a:t> </a:t>
            </a:r>
            <a:r>
              <a:rPr lang="nl-NL" dirty="0" err="1"/>
              <a:t>classique</a:t>
            </a:r>
            <a:endParaRPr lang="nl-NL" dirty="0"/>
          </a:p>
        </p:txBody>
      </p:sp>
      <p:pic>
        <p:nvPicPr>
          <p:cNvPr id="4" name="Picture 3" descr="http://media.economist.com/sites/default/files/cf_images/20061111/D4506EU0.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348880"/>
            <a:ext cx="5472608" cy="396044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288</a:t>
            </a:fld>
            <a:endParaRPr lang="nl-NL"/>
          </a:p>
        </p:txBody>
      </p:sp>
    </p:spTree>
    <p:extLst>
      <p:ext uri="{BB962C8B-B14F-4D97-AF65-F5344CB8AC3E}">
        <p14:creationId xmlns:p14="http://schemas.microsoft.com/office/powerpoint/2010/main" val="1953119514"/>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La nouvelle approche</a:t>
            </a:r>
          </a:p>
        </p:txBody>
      </p:sp>
      <p:sp>
        <p:nvSpPr>
          <p:cNvPr id="3" name="Content Placeholder 2"/>
          <p:cNvSpPr>
            <a:spLocks noGrp="1"/>
          </p:cNvSpPr>
          <p:nvPr>
            <p:ph idx="1"/>
          </p:nvPr>
        </p:nvSpPr>
        <p:spPr/>
        <p:txBody>
          <a:bodyPr/>
          <a:lstStyle/>
          <a:p>
            <a:r>
              <a:rPr lang="nl-NL" dirty="0" err="1"/>
              <a:t>Harmonisation</a:t>
            </a:r>
            <a:endParaRPr lang="nl-NL" dirty="0"/>
          </a:p>
          <a:p>
            <a:pPr lvl="1"/>
            <a:endParaRPr lang="nl-NL" dirty="0"/>
          </a:p>
          <a:p>
            <a:pPr lvl="1"/>
            <a:r>
              <a:rPr lang="nl-NL" dirty="0"/>
              <a:t>art. 114 TFUE</a:t>
            </a:r>
          </a:p>
          <a:p>
            <a:pPr lvl="1"/>
            <a:endParaRPr lang="nl-NL" dirty="0"/>
          </a:p>
          <a:p>
            <a:pPr lvl="1"/>
            <a:endParaRPr lang="nl-NL" dirty="0"/>
          </a:p>
          <a:p>
            <a:pPr lvl="1"/>
            <a:r>
              <a:rPr lang="nl-NL" dirty="0"/>
              <a:t>art. 115 TFUE</a:t>
            </a:r>
          </a:p>
        </p:txBody>
      </p:sp>
      <p:pic>
        <p:nvPicPr>
          <p:cNvPr id="4" name="Picture 3" descr="http://greece.greekreporter.com/files/delor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097884"/>
            <a:ext cx="2976936" cy="1912849"/>
          </a:xfrm>
          <a:prstGeom prst="rect">
            <a:avLst/>
          </a:prstGeom>
          <a:noFill/>
          <a:ln>
            <a:noFill/>
          </a:ln>
        </p:spPr>
      </p:pic>
      <p:pic>
        <p:nvPicPr>
          <p:cNvPr id="6" name="Picture 5" descr="http://img.actionco.fr/Img/BREVE/2015/3/251624/Allianz-lance-nouvelle-approche-commerciale-L.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108" y="1844823"/>
            <a:ext cx="2988310" cy="149415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289</a:t>
            </a:fld>
            <a:endParaRPr lang="nl-NL"/>
          </a:p>
        </p:txBody>
      </p:sp>
    </p:spTree>
    <p:extLst>
      <p:ext uri="{BB962C8B-B14F-4D97-AF65-F5344CB8AC3E}">
        <p14:creationId xmlns:p14="http://schemas.microsoft.com/office/powerpoint/2010/main" val="581057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Droit de l’Union européenne</a:t>
            </a:r>
            <a:endParaRPr lang="en-GB" dirty="0"/>
          </a:p>
        </p:txBody>
      </p:sp>
      <p:sp>
        <p:nvSpPr>
          <p:cNvPr id="3" name="Content Placeholder 2"/>
          <p:cNvSpPr>
            <a:spLocks noGrp="1"/>
          </p:cNvSpPr>
          <p:nvPr>
            <p:ph idx="1"/>
          </p:nvPr>
        </p:nvSpPr>
        <p:spPr/>
        <p:txBody>
          <a:bodyPr/>
          <a:lstStyle/>
          <a:p>
            <a:r>
              <a:rPr lang="fr-BE" dirty="0" smtClean="0"/>
              <a:t>Ordre juridique international hors du commun</a:t>
            </a:r>
          </a:p>
          <a:p>
            <a:pPr lvl="1"/>
            <a:endParaRPr lang="fr-BE" dirty="0" smtClean="0"/>
          </a:p>
          <a:p>
            <a:pPr lvl="1"/>
            <a:r>
              <a:rPr lang="fr-BE" dirty="0"/>
              <a:t>p</a:t>
            </a:r>
            <a:r>
              <a:rPr lang="fr-BE" dirty="0" smtClean="0"/>
              <a:t>rincipe d’effet direct</a:t>
            </a:r>
          </a:p>
          <a:p>
            <a:pPr lvl="1"/>
            <a:endParaRPr lang="fr-BE" dirty="0" smtClean="0"/>
          </a:p>
          <a:p>
            <a:pPr lvl="1"/>
            <a:r>
              <a:rPr lang="fr-BE" dirty="0">
                <a:solidFill>
                  <a:srgbClr val="FF0000"/>
                </a:solidFill>
              </a:rPr>
              <a:t>p</a:t>
            </a:r>
            <a:r>
              <a:rPr lang="fr-BE" dirty="0" smtClean="0">
                <a:solidFill>
                  <a:srgbClr val="FF0000"/>
                </a:solidFill>
              </a:rPr>
              <a:t>rincipe de primauté</a:t>
            </a:r>
            <a:endParaRPr lang="en-GB" dirty="0">
              <a:solidFill>
                <a:srgbClr val="FF0000"/>
              </a:solidFill>
            </a:endParaRPr>
          </a:p>
        </p:txBody>
      </p:sp>
      <p:pic>
        <p:nvPicPr>
          <p:cNvPr id="4" name="Picture 3" descr="Image result for pierre pescatore"/>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780928"/>
            <a:ext cx="2333625" cy="2857500"/>
          </a:xfrm>
          <a:prstGeom prst="rect">
            <a:avLst/>
          </a:prstGeom>
          <a:noFill/>
          <a:ln>
            <a:noFill/>
          </a:ln>
        </p:spPr>
      </p:pic>
      <p:pic>
        <p:nvPicPr>
          <p:cNvPr id="5" name="Picture 4" descr="Fernand Dehousse.png"/>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420888"/>
            <a:ext cx="2639963" cy="3705275"/>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29</a:t>
            </a:fld>
            <a:endParaRPr lang="nl-NL"/>
          </a:p>
        </p:txBody>
      </p:sp>
    </p:spTree>
    <p:extLst>
      <p:ext uri="{BB962C8B-B14F-4D97-AF65-F5344CB8AC3E}">
        <p14:creationId xmlns:p14="http://schemas.microsoft.com/office/powerpoint/2010/main" val="308667723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La nouvelle approche</a:t>
            </a:r>
          </a:p>
        </p:txBody>
      </p:sp>
      <p:sp>
        <p:nvSpPr>
          <p:cNvPr id="3" name="Content Placeholder 2"/>
          <p:cNvSpPr>
            <a:spLocks noGrp="1"/>
          </p:cNvSpPr>
          <p:nvPr>
            <p:ph idx="1"/>
          </p:nvPr>
        </p:nvSpPr>
        <p:spPr/>
        <p:txBody>
          <a:bodyPr>
            <a:normAutofit fontScale="92500" lnSpcReduction="20000"/>
          </a:bodyPr>
          <a:lstStyle/>
          <a:p>
            <a:r>
              <a:rPr lang="nl-NL" dirty="0"/>
              <a:t>La nouvelle approche</a:t>
            </a:r>
          </a:p>
          <a:p>
            <a:pPr lvl="1"/>
            <a:r>
              <a:rPr lang="fr-FR" dirty="0" smtClean="0"/>
              <a:t>Point de départ: tout produit fabriqué légalement peut circuler librement</a:t>
            </a:r>
          </a:p>
          <a:p>
            <a:pPr lvl="1"/>
            <a:r>
              <a:rPr lang="fr-FR" dirty="0" smtClean="0"/>
              <a:t>l'harmonisation minimale des </a:t>
            </a:r>
            <a:r>
              <a:rPr lang="fr-FR" dirty="0"/>
              <a:t>exigences essentielles de sécurité ou d'autres exigences d'intérêt collectif auxquelles doivent correspondre les produits mis sur le marché et qui, de ce fait, bénéficient de la libre circulation dans l’Union européenne</a:t>
            </a:r>
            <a:endParaRPr lang="nl-NL" dirty="0"/>
          </a:p>
          <a:p>
            <a:pPr lvl="1"/>
            <a:endParaRPr lang="nl-NL" dirty="0"/>
          </a:p>
          <a:p>
            <a:pPr lvl="1"/>
            <a:r>
              <a:rPr lang="nl-NL" dirty="0"/>
              <a:t>complétée par des spécifications techniques </a:t>
            </a:r>
            <a:r>
              <a:rPr lang="nl-NL" dirty="0" smtClean="0"/>
              <a:t>volontaires</a:t>
            </a:r>
          </a:p>
          <a:p>
            <a:pPr lvl="2"/>
            <a:r>
              <a:rPr lang="nl-NL" dirty="0" smtClean="0"/>
              <a:t>Au niveau de l’UE</a:t>
            </a:r>
          </a:p>
          <a:p>
            <a:pPr lvl="2"/>
            <a:r>
              <a:rPr lang="nl-NL" dirty="0" smtClean="0"/>
              <a:t>Au niveau des EM</a:t>
            </a:r>
            <a:endParaRPr lang="nl-NL" dirty="0"/>
          </a:p>
          <a:p>
            <a:pPr lvl="1"/>
            <a:endParaRPr lang="nl-NL" dirty="0"/>
          </a:p>
          <a:p>
            <a:pPr lvl="1"/>
            <a:endParaRPr lang="nl-NL" dirty="0"/>
          </a:p>
          <a:p>
            <a:pPr lvl="1"/>
            <a:r>
              <a:rPr lang="nl-NL" dirty="0" err="1"/>
              <a:t>présomption</a:t>
            </a:r>
            <a:r>
              <a:rPr lang="nl-NL" dirty="0"/>
              <a:t> de </a:t>
            </a:r>
            <a:r>
              <a:rPr lang="nl-NL" dirty="0" err="1"/>
              <a:t>conformité</a:t>
            </a:r>
            <a:endParaRPr lang="nl-NL" dirty="0"/>
          </a:p>
        </p:txBody>
      </p:sp>
      <p:pic>
        <p:nvPicPr>
          <p:cNvPr id="4" name="Picture 3" descr="http://www.entreprises.gouv.fr/files/files/directions_services/libre-circulation-marchandises/ce-sans-quadrillage.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122" y="4797152"/>
            <a:ext cx="2082363" cy="1512892"/>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290</a:t>
            </a:fld>
            <a:endParaRPr lang="nl-NL"/>
          </a:p>
        </p:txBody>
      </p:sp>
    </p:spTree>
    <p:extLst>
      <p:ext uri="{BB962C8B-B14F-4D97-AF65-F5344CB8AC3E}">
        <p14:creationId xmlns:p14="http://schemas.microsoft.com/office/powerpoint/2010/main" val="2016217877"/>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Normalisation</a:t>
            </a:r>
            <a:r>
              <a:rPr lang="nl-NL" dirty="0"/>
              <a:t> </a:t>
            </a:r>
            <a:r>
              <a:rPr lang="nl-NL" dirty="0" err="1"/>
              <a:t>technique</a:t>
            </a:r>
            <a:endParaRPr lang="nl-NL" dirty="0"/>
          </a:p>
        </p:txBody>
      </p:sp>
      <p:sp>
        <p:nvSpPr>
          <p:cNvPr id="3" name="Content Placeholder 2"/>
          <p:cNvSpPr>
            <a:spLocks noGrp="1"/>
          </p:cNvSpPr>
          <p:nvPr>
            <p:ph idx="1"/>
          </p:nvPr>
        </p:nvSpPr>
        <p:spPr>
          <a:xfrm>
            <a:off x="628650" y="1825625"/>
            <a:ext cx="7886700" cy="4647746"/>
          </a:xfrm>
        </p:spPr>
        <p:txBody>
          <a:bodyPr>
            <a:normAutofit fontScale="92500" lnSpcReduction="10000"/>
          </a:bodyPr>
          <a:lstStyle/>
          <a:p>
            <a:r>
              <a:rPr lang="nl-NL" dirty="0" smtClean="0"/>
              <a:t>Au niveau de l’UE</a:t>
            </a:r>
          </a:p>
          <a:p>
            <a:pPr lvl="1"/>
            <a:r>
              <a:rPr lang="nl-NL" dirty="0" smtClean="0"/>
              <a:t>règles </a:t>
            </a:r>
            <a:r>
              <a:rPr lang="nl-NL" dirty="0"/>
              <a:t>techniques</a:t>
            </a:r>
          </a:p>
          <a:p>
            <a:pPr lvl="2"/>
            <a:r>
              <a:rPr lang="nl-NL" dirty="0" err="1"/>
              <a:t>exigences</a:t>
            </a:r>
            <a:r>
              <a:rPr lang="nl-NL" dirty="0"/>
              <a:t> </a:t>
            </a:r>
            <a:r>
              <a:rPr lang="nl-NL" dirty="0" err="1"/>
              <a:t>essentielles</a:t>
            </a:r>
            <a:endParaRPr lang="nl-NL" dirty="0"/>
          </a:p>
          <a:p>
            <a:pPr lvl="2"/>
            <a:r>
              <a:rPr lang="nl-NL" dirty="0"/>
              <a:t>d</a:t>
            </a:r>
            <a:r>
              <a:rPr lang="nl-NL" dirty="0" smtClean="0"/>
              <a:t>irective 2009/48 relative à la sécurité des jouets</a:t>
            </a:r>
            <a:endParaRPr lang="nl-NL" dirty="0"/>
          </a:p>
          <a:p>
            <a:pPr marL="0" indent="0">
              <a:buNone/>
            </a:pPr>
            <a:endParaRPr lang="nl-NL" dirty="0"/>
          </a:p>
          <a:p>
            <a:pPr lvl="1"/>
            <a:r>
              <a:rPr lang="nl-NL" dirty="0" smtClean="0"/>
              <a:t>normes </a:t>
            </a:r>
            <a:r>
              <a:rPr lang="nl-NL" dirty="0"/>
              <a:t>techniques</a:t>
            </a:r>
          </a:p>
          <a:p>
            <a:pPr lvl="2"/>
            <a:r>
              <a:rPr lang="nl-NL" dirty="0"/>
              <a:t>CEN</a:t>
            </a:r>
          </a:p>
          <a:p>
            <a:pPr lvl="2"/>
            <a:r>
              <a:rPr lang="nl-NL" dirty="0" smtClean="0"/>
              <a:t>CENELEC</a:t>
            </a:r>
          </a:p>
          <a:p>
            <a:pPr lvl="1"/>
            <a:endParaRPr lang="nl-NL" dirty="0"/>
          </a:p>
          <a:p>
            <a:pPr lvl="1"/>
            <a:endParaRPr lang="nl-NL" dirty="0" smtClean="0"/>
          </a:p>
          <a:p>
            <a:pPr lvl="1"/>
            <a:endParaRPr lang="nl-NL" dirty="0"/>
          </a:p>
          <a:p>
            <a:pPr lvl="2"/>
            <a:r>
              <a:rPr lang="nl-NL" dirty="0" smtClean="0"/>
              <a:t>Relèvent du champ d’application du droit de l’UE – la Cour peut évaluer leur conformité avec les Traités (</a:t>
            </a:r>
            <a:r>
              <a:rPr lang="nl-NL" i="1" dirty="0" smtClean="0"/>
              <a:t>James Elliott Construction, </a:t>
            </a:r>
            <a:r>
              <a:rPr lang="nl-NL" dirty="0" smtClean="0"/>
              <a:t>C-613/14</a:t>
            </a:r>
            <a:r>
              <a:rPr lang="nl-NL" i="1" dirty="0" smtClean="0"/>
              <a:t>)</a:t>
            </a:r>
            <a:endParaRPr lang="nl-NL" dirty="0"/>
          </a:p>
        </p:txBody>
      </p:sp>
      <p:pic>
        <p:nvPicPr>
          <p:cNvPr id="4" name="Picture 3" descr="http://www.etsi.org/images/articles/logos/CEN-CENELEC-ETSI%20-%20European%20Standards%20Organizations.gi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999" y="3811431"/>
            <a:ext cx="5346065" cy="165163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291</a:t>
            </a:fld>
            <a:endParaRPr lang="nl-NL"/>
          </a:p>
        </p:txBody>
      </p:sp>
    </p:spTree>
    <p:extLst>
      <p:ext uri="{BB962C8B-B14F-4D97-AF65-F5344CB8AC3E}">
        <p14:creationId xmlns:p14="http://schemas.microsoft.com/office/powerpoint/2010/main" val="2409170022"/>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Normalisation</a:t>
            </a:r>
            <a:r>
              <a:rPr lang="nl-NL" dirty="0"/>
              <a:t> </a:t>
            </a:r>
            <a:r>
              <a:rPr lang="nl-NL" dirty="0" err="1"/>
              <a:t>technique</a:t>
            </a:r>
            <a:endParaRPr lang="nl-NL" dirty="0"/>
          </a:p>
        </p:txBody>
      </p:sp>
      <p:sp>
        <p:nvSpPr>
          <p:cNvPr id="3" name="Content Placeholder 2"/>
          <p:cNvSpPr>
            <a:spLocks noGrp="1"/>
          </p:cNvSpPr>
          <p:nvPr>
            <p:ph idx="1"/>
          </p:nvPr>
        </p:nvSpPr>
        <p:spPr/>
        <p:txBody>
          <a:bodyPr/>
          <a:lstStyle/>
          <a:p>
            <a:r>
              <a:rPr lang="nl-NL" dirty="0" smtClean="0"/>
              <a:t>Au niveau des EM:</a:t>
            </a:r>
          </a:p>
          <a:p>
            <a:pPr lvl="1"/>
            <a:r>
              <a:rPr lang="nl-NL" dirty="0" smtClean="0"/>
              <a:t>En </a:t>
            </a:r>
            <a:r>
              <a:rPr lang="nl-NL" dirty="0"/>
              <a:t>l’absence d’harmonisation technique </a:t>
            </a:r>
            <a:r>
              <a:rPr lang="nl-NL" dirty="0" smtClean="0"/>
              <a:t>dans le cadre des directives européennes</a:t>
            </a:r>
            <a:endParaRPr lang="nl-NL" dirty="0"/>
          </a:p>
          <a:p>
            <a:pPr lvl="1"/>
            <a:endParaRPr lang="nl-NL" dirty="0"/>
          </a:p>
          <a:p>
            <a:pPr lvl="2"/>
            <a:r>
              <a:rPr lang="nl-NL" dirty="0" err="1"/>
              <a:t>règles</a:t>
            </a:r>
            <a:r>
              <a:rPr lang="nl-NL" dirty="0"/>
              <a:t> </a:t>
            </a:r>
            <a:r>
              <a:rPr lang="nl-NL" dirty="0" err="1"/>
              <a:t>techniques</a:t>
            </a:r>
            <a:r>
              <a:rPr lang="nl-NL" dirty="0"/>
              <a:t> </a:t>
            </a:r>
            <a:r>
              <a:rPr lang="nl-NL" dirty="0" err="1"/>
              <a:t>nationales</a:t>
            </a:r>
            <a:endParaRPr lang="nl-NL" dirty="0"/>
          </a:p>
          <a:p>
            <a:pPr lvl="1"/>
            <a:endParaRPr lang="nl-NL" dirty="0"/>
          </a:p>
          <a:p>
            <a:pPr lvl="2"/>
            <a:r>
              <a:rPr lang="nl-NL" dirty="0"/>
              <a:t>c</a:t>
            </a:r>
            <a:r>
              <a:rPr lang="nl-NL" dirty="0" smtClean="0"/>
              <a:t>onstituent en principe des </a:t>
            </a:r>
            <a:r>
              <a:rPr lang="nl-NL" dirty="0"/>
              <a:t>entraves à la libre circulation interdites par </a:t>
            </a:r>
            <a:r>
              <a:rPr lang="nl-NL" dirty="0" smtClean="0"/>
              <a:t>les articles 34-35 TFUE</a:t>
            </a:r>
          </a:p>
          <a:p>
            <a:pPr lvl="2"/>
            <a:endParaRPr lang="nl-NL" dirty="0"/>
          </a:p>
          <a:p>
            <a:pPr lvl="2"/>
            <a:r>
              <a:rPr lang="nl-NL" dirty="0"/>
              <a:t>s</a:t>
            </a:r>
            <a:r>
              <a:rPr lang="nl-NL" dirty="0" smtClean="0"/>
              <a:t>ous réserve de justification reconnue par le droit de l’UE</a:t>
            </a:r>
            <a:endParaRPr lang="nl-NL" dirty="0"/>
          </a:p>
          <a:p>
            <a:pPr lvl="1"/>
            <a:endParaRPr lang="nl-NL"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292</a:t>
            </a:fld>
            <a:endParaRPr lang="nl-NL"/>
          </a:p>
        </p:txBody>
      </p:sp>
    </p:spTree>
    <p:extLst>
      <p:ext uri="{BB962C8B-B14F-4D97-AF65-F5344CB8AC3E}">
        <p14:creationId xmlns:p14="http://schemas.microsoft.com/office/powerpoint/2010/main" val="231815760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1640" y="4869160"/>
            <a:ext cx="6400800" cy="1752600"/>
          </a:xfrm>
        </p:spPr>
        <p:txBody>
          <a:bodyPr>
            <a:normAutofit lnSpcReduction="10000"/>
          </a:bodyPr>
          <a:lstStyle/>
          <a:p>
            <a:endParaRPr lang="nl-NL" dirty="0"/>
          </a:p>
          <a:p>
            <a:r>
              <a:rPr lang="nl-NL" dirty="0" smtClean="0">
                <a:solidFill>
                  <a:schemeClr val="tx1"/>
                </a:solidFill>
              </a:rPr>
              <a:t>Demain: cas pratiques</a:t>
            </a:r>
          </a:p>
          <a:p>
            <a:endParaRPr lang="nl-NL" dirty="0"/>
          </a:p>
          <a:p>
            <a:r>
              <a:rPr lang="nl-NL" dirty="0" smtClean="0">
                <a:solidFill>
                  <a:schemeClr val="tx1"/>
                </a:solidFill>
              </a:rPr>
              <a:t>A mardi (14h00, 204)</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27584" y="1052736"/>
            <a:ext cx="7632700" cy="3600450"/>
          </a:xfrm>
        </p:spPr>
      </p:pic>
      <p:sp>
        <p:nvSpPr>
          <p:cNvPr id="2" name="Subtitle 1"/>
          <p:cNvSpPr>
            <a:spLocks noGrp="1"/>
          </p:cNvSpPr>
          <p:nvPr>
            <p:ph type="subTitle" idx="1"/>
          </p:nvPr>
        </p:nvSpPr>
        <p:spPr/>
        <p:txBody>
          <a:bodyPr/>
          <a:lstStyle/>
          <a:p>
            <a:endParaRPr lang="nl-NL"/>
          </a:p>
        </p:txBody>
      </p:sp>
      <p:sp>
        <p:nvSpPr>
          <p:cNvPr id="3" name="Slide Number Placeholder 2"/>
          <p:cNvSpPr>
            <a:spLocks noGrp="1"/>
          </p:cNvSpPr>
          <p:nvPr>
            <p:ph type="sldNum" sz="quarter" idx="12"/>
          </p:nvPr>
        </p:nvSpPr>
        <p:spPr/>
        <p:txBody>
          <a:bodyPr/>
          <a:lstStyle/>
          <a:p>
            <a:fld id="{D9061D89-B14A-487E-9210-A6BBBD725484}" type="slidenum">
              <a:rPr lang="nl-NL" smtClean="0"/>
              <a:pPr/>
              <a:t>293</a:t>
            </a:fld>
            <a:endParaRPr lang="nl-NL"/>
          </a:p>
        </p:txBody>
      </p:sp>
    </p:spTree>
    <p:extLst>
      <p:ext uri="{BB962C8B-B14F-4D97-AF65-F5344CB8AC3E}">
        <p14:creationId xmlns:p14="http://schemas.microsoft.com/office/powerpoint/2010/main" val="42363821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a:bodyPr>
          <a:lstStyle/>
          <a:p>
            <a:r>
              <a:rPr lang="fr-BE" dirty="0" smtClean="0"/>
              <a:t>Prof. </a:t>
            </a:r>
            <a:r>
              <a:rPr lang="fr-BE" dirty="0" err="1" smtClean="0"/>
              <a:t>dr</a:t>
            </a:r>
            <a:r>
              <a:rPr lang="fr-BE" dirty="0" smtClean="0"/>
              <a:t>. Pieter Van Cleynenbreugel</a:t>
            </a:r>
          </a:p>
          <a:p>
            <a:endParaRPr lang="fr-BE" dirty="0"/>
          </a:p>
          <a:p>
            <a:r>
              <a:rPr lang="fr-BE" dirty="0" smtClean="0"/>
              <a:t>Séance 8: LCM – dérogations et justifications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294</a:t>
            </a:fld>
            <a:endParaRPr lang="nl-NL"/>
          </a:p>
        </p:txBody>
      </p:sp>
    </p:spTree>
    <p:extLst>
      <p:ext uri="{BB962C8B-B14F-4D97-AF65-F5344CB8AC3E}">
        <p14:creationId xmlns:p14="http://schemas.microsoft.com/office/powerpoint/2010/main" val="531230408"/>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ormAutofit/>
          </a:bodyPr>
          <a:lstStyle/>
          <a:p>
            <a:pPr algn="ctr"/>
            <a:r>
              <a:rPr lang="fr-BE" dirty="0" smtClean="0"/>
              <a:t>RQ et MEERQ: schéma de raisonnement</a:t>
            </a:r>
            <a:endParaRPr lang="en-US" altLang="nl-NL" dirty="0"/>
          </a:p>
        </p:txBody>
      </p:sp>
      <p:sp>
        <p:nvSpPr>
          <p:cNvPr id="4100" name="AutoShape 4"/>
          <p:cNvSpPr>
            <a:spLocks noChangeArrowheads="1"/>
          </p:cNvSpPr>
          <p:nvPr/>
        </p:nvSpPr>
        <p:spPr bwMode="auto">
          <a:xfrm>
            <a:off x="1656160" y="1970486"/>
            <a:ext cx="1133475" cy="37861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1500">
              <a:solidFill>
                <a:schemeClr val="bg1"/>
              </a:solidFill>
              <a:ea typeface="MS PGothic" pitchFamily="34" charset="-128"/>
            </a:endParaRPr>
          </a:p>
        </p:txBody>
      </p:sp>
      <p:sp>
        <p:nvSpPr>
          <p:cNvPr id="19" name="Line 24"/>
          <p:cNvSpPr>
            <a:spLocks noChangeShapeType="1"/>
          </p:cNvSpPr>
          <p:nvPr/>
        </p:nvSpPr>
        <p:spPr bwMode="auto">
          <a:xfrm flipH="1">
            <a:off x="2084790" y="4598425"/>
            <a:ext cx="1" cy="43674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12" name="AutoShape 5"/>
          <p:cNvSpPr>
            <a:spLocks noChangeArrowheads="1"/>
          </p:cNvSpPr>
          <p:nvPr/>
        </p:nvSpPr>
        <p:spPr bwMode="auto">
          <a:xfrm>
            <a:off x="3294878" y="3084884"/>
            <a:ext cx="1775750" cy="471681"/>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Restriction</a:t>
            </a:r>
          </a:p>
          <a:p>
            <a:pPr algn="ctr" eaLnBrk="1" hangingPunct="1">
              <a:buFontTx/>
              <a:buNone/>
            </a:pPr>
            <a:r>
              <a:rPr lang="fr-BE" altLang="nl-NL" sz="1350" b="1" dirty="0">
                <a:solidFill>
                  <a:schemeClr val="tx1"/>
                </a:solidFill>
                <a:ea typeface="MS PGothic" pitchFamily="34" charset="-128"/>
              </a:rPr>
              <a:t>quantitative?</a:t>
            </a:r>
          </a:p>
        </p:txBody>
      </p:sp>
      <p:sp>
        <p:nvSpPr>
          <p:cNvPr id="53" name="AutoShape 5"/>
          <p:cNvSpPr>
            <a:spLocks noChangeArrowheads="1"/>
          </p:cNvSpPr>
          <p:nvPr/>
        </p:nvSpPr>
        <p:spPr bwMode="auto">
          <a:xfrm>
            <a:off x="5185959" y="1889203"/>
            <a:ext cx="2548462" cy="540938"/>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Applicabilité</a:t>
            </a:r>
            <a:r>
              <a:rPr lang="en-US" altLang="nl-NL" sz="1050" b="1" dirty="0">
                <a:solidFill>
                  <a:schemeClr val="tx1"/>
                </a:solidFill>
                <a:ea typeface="MS PGothic" pitchFamily="34" charset="-128"/>
              </a:rPr>
              <a:t> de la</a:t>
            </a:r>
          </a:p>
          <a:p>
            <a:pPr algn="ctr" eaLnBrk="1" hangingPunct="1">
              <a:buFontTx/>
              <a:buNone/>
            </a:pPr>
            <a:r>
              <a:rPr lang="en-US" altLang="nl-NL" sz="1050" b="1" dirty="0" err="1">
                <a:solidFill>
                  <a:schemeClr val="tx1"/>
                </a:solidFill>
                <a:ea typeface="MS PGothic" pitchFamily="34" charset="-128"/>
              </a:rPr>
              <a:t>réglementation</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étatique</a:t>
            </a:r>
            <a:endParaRPr lang="en-US" altLang="nl-NL" sz="1050" b="1" dirty="0">
              <a:solidFill>
                <a:schemeClr val="tx1"/>
              </a:solidFill>
              <a:ea typeface="MS PGothic" pitchFamily="34" charset="-128"/>
            </a:endParaRPr>
          </a:p>
        </p:txBody>
      </p:sp>
      <p:sp>
        <p:nvSpPr>
          <p:cNvPr id="55" name="AutoShape 5"/>
          <p:cNvSpPr>
            <a:spLocks noChangeArrowheads="1"/>
          </p:cNvSpPr>
          <p:nvPr/>
        </p:nvSpPr>
        <p:spPr bwMode="auto">
          <a:xfrm>
            <a:off x="1243227" y="1845051"/>
            <a:ext cx="1736924" cy="471681"/>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Marchandises</a:t>
            </a:r>
            <a:r>
              <a:rPr lang="en-US" altLang="nl-NL" sz="1050" b="1" dirty="0">
                <a:solidFill>
                  <a:schemeClr val="tx1"/>
                </a:solidFill>
                <a:ea typeface="MS PGothic" pitchFamily="34" charset="-128"/>
              </a:rPr>
              <a:t>?</a:t>
            </a:r>
          </a:p>
        </p:txBody>
      </p:sp>
      <p:sp>
        <p:nvSpPr>
          <p:cNvPr id="56" name="Line 24"/>
          <p:cNvSpPr>
            <a:spLocks noChangeShapeType="1"/>
          </p:cNvSpPr>
          <p:nvPr/>
        </p:nvSpPr>
        <p:spPr bwMode="auto">
          <a:xfrm>
            <a:off x="2138933" y="2316732"/>
            <a:ext cx="0" cy="80063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34" name="AutoShape 5"/>
          <p:cNvSpPr>
            <a:spLocks noChangeArrowheads="1"/>
          </p:cNvSpPr>
          <p:nvPr/>
        </p:nvSpPr>
        <p:spPr bwMode="auto">
          <a:xfrm>
            <a:off x="1260608" y="4083207"/>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Droit </a:t>
            </a:r>
            <a:r>
              <a:rPr lang="en-US" altLang="nl-NL" sz="1200" b="1" dirty="0" err="1">
                <a:solidFill>
                  <a:schemeClr val="tx1"/>
                </a:solidFill>
                <a:ea typeface="MS PGothic" pitchFamily="34" charset="-128"/>
              </a:rPr>
              <a:t>dérivé</a:t>
            </a:r>
            <a:r>
              <a:rPr lang="en-US" altLang="nl-NL" sz="1200" b="1" dirty="0">
                <a:solidFill>
                  <a:schemeClr val="tx1"/>
                </a:solidFill>
                <a:ea typeface="MS PGothic" pitchFamily="34" charset="-128"/>
              </a:rPr>
              <a:t>?</a:t>
            </a:r>
          </a:p>
        </p:txBody>
      </p:sp>
      <p:sp>
        <p:nvSpPr>
          <p:cNvPr id="38" name="Text Box 11"/>
          <p:cNvSpPr txBox="1">
            <a:spLocks noChangeArrowheads="1"/>
          </p:cNvSpPr>
          <p:nvPr/>
        </p:nvSpPr>
        <p:spPr bwMode="auto">
          <a:xfrm>
            <a:off x="474845" y="2995705"/>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42" name="AutoShape 5"/>
          <p:cNvSpPr>
            <a:spLocks noChangeArrowheads="1"/>
          </p:cNvSpPr>
          <p:nvPr/>
        </p:nvSpPr>
        <p:spPr bwMode="auto">
          <a:xfrm>
            <a:off x="1282448" y="5035173"/>
            <a:ext cx="1505151" cy="501133"/>
          </a:xfrm>
          <a:prstGeom prst="roundRect">
            <a:avLst>
              <a:gd name="adj" fmla="val 16667"/>
            </a:avLst>
          </a:prstGeom>
          <a:noFill/>
          <a:ln w="25400">
            <a:solidFill>
              <a:schemeClr val="accent2"/>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a:solidFill>
                  <a:schemeClr val="tx1"/>
                </a:solidFill>
                <a:ea typeface="MS PGothic" pitchFamily="34" charset="-128"/>
              </a:rPr>
              <a:t>Application</a:t>
            </a:r>
          </a:p>
          <a:p>
            <a:pPr algn="ctr" eaLnBrk="1" hangingPunct="1">
              <a:buFontTx/>
              <a:buNone/>
            </a:pPr>
            <a:r>
              <a:rPr lang="en-US" altLang="nl-NL" sz="1050" b="1" dirty="0">
                <a:solidFill>
                  <a:schemeClr val="tx1"/>
                </a:solidFill>
                <a:ea typeface="MS PGothic" pitchFamily="34" charset="-128"/>
              </a:rPr>
              <a:t>de droit </a:t>
            </a:r>
            <a:r>
              <a:rPr lang="en-US" altLang="nl-NL" sz="1050" b="1" dirty="0" err="1">
                <a:solidFill>
                  <a:schemeClr val="tx1"/>
                </a:solidFill>
                <a:ea typeface="MS PGothic" pitchFamily="34" charset="-128"/>
              </a:rPr>
              <a:t>dérivé</a:t>
            </a:r>
            <a:endParaRPr lang="en-US" altLang="nl-NL" sz="1050" b="1" dirty="0">
              <a:solidFill>
                <a:schemeClr val="tx1"/>
              </a:solidFill>
              <a:ea typeface="MS PGothic" pitchFamily="34" charset="-128"/>
            </a:endParaRPr>
          </a:p>
        </p:txBody>
      </p:sp>
      <p:cxnSp>
        <p:nvCxnSpPr>
          <p:cNvPr id="66" name="Elbow Connector 65"/>
          <p:cNvCxnSpPr/>
          <p:nvPr/>
        </p:nvCxnSpPr>
        <p:spPr>
          <a:xfrm rot="16200000" flipV="1">
            <a:off x="6931575" y="2917831"/>
            <a:ext cx="1069212" cy="92485"/>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 Box 11"/>
          <p:cNvSpPr txBox="1">
            <a:spLocks noChangeArrowheads="1"/>
          </p:cNvSpPr>
          <p:nvPr/>
        </p:nvSpPr>
        <p:spPr bwMode="auto">
          <a:xfrm>
            <a:off x="7162357" y="2622507"/>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69" name="Text Box 11"/>
          <p:cNvSpPr txBox="1">
            <a:spLocks noChangeArrowheads="1"/>
          </p:cNvSpPr>
          <p:nvPr/>
        </p:nvSpPr>
        <p:spPr bwMode="auto">
          <a:xfrm>
            <a:off x="951532" y="3734179"/>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endParaRPr lang="en-US" altLang="nl-NL" sz="1350" dirty="0">
              <a:solidFill>
                <a:schemeClr val="tx1"/>
              </a:solidFill>
              <a:ea typeface="MS PGothic" pitchFamily="34" charset="-128"/>
            </a:endParaRPr>
          </a:p>
        </p:txBody>
      </p:sp>
      <p:sp>
        <p:nvSpPr>
          <p:cNvPr id="74" name="AutoShape 5"/>
          <p:cNvSpPr>
            <a:spLocks noChangeArrowheads="1"/>
          </p:cNvSpPr>
          <p:nvPr/>
        </p:nvSpPr>
        <p:spPr bwMode="auto">
          <a:xfrm>
            <a:off x="7051060" y="3526219"/>
            <a:ext cx="1236389" cy="404470"/>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Modalité</a:t>
            </a:r>
            <a:r>
              <a:rPr lang="en-US" altLang="nl-NL" sz="1050" b="1" dirty="0">
                <a:solidFill>
                  <a:schemeClr val="tx1"/>
                </a:solidFill>
                <a:ea typeface="MS PGothic" pitchFamily="34" charset="-128"/>
              </a:rPr>
              <a:t> de </a:t>
            </a:r>
            <a:r>
              <a:rPr lang="en-US" altLang="nl-NL" sz="1050" b="1" dirty="0" err="1">
                <a:solidFill>
                  <a:schemeClr val="tx1"/>
                </a:solidFill>
                <a:ea typeface="MS PGothic" pitchFamily="34" charset="-128"/>
              </a:rPr>
              <a:t>vente</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d’affectation</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égale</a:t>
            </a:r>
            <a:r>
              <a:rPr lang="en-US" altLang="nl-NL" sz="1050" b="1" dirty="0">
                <a:solidFill>
                  <a:schemeClr val="tx1"/>
                </a:solidFill>
                <a:ea typeface="MS PGothic" pitchFamily="34" charset="-128"/>
              </a:rPr>
              <a:t>?</a:t>
            </a:r>
          </a:p>
        </p:txBody>
      </p:sp>
      <p:sp>
        <p:nvSpPr>
          <p:cNvPr id="44" name="Text Box 11"/>
          <p:cNvSpPr txBox="1">
            <a:spLocks noChangeArrowheads="1"/>
          </p:cNvSpPr>
          <p:nvPr/>
        </p:nvSpPr>
        <p:spPr bwMode="auto">
          <a:xfrm>
            <a:off x="2062614" y="2520214"/>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48" name="AutoShape 5"/>
          <p:cNvSpPr>
            <a:spLocks noChangeArrowheads="1"/>
          </p:cNvSpPr>
          <p:nvPr/>
        </p:nvSpPr>
        <p:spPr bwMode="auto">
          <a:xfrm>
            <a:off x="3589940" y="4925017"/>
            <a:ext cx="1346768" cy="50860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Réglementation</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étatique</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interdite</a:t>
            </a:r>
            <a:r>
              <a:rPr lang="en-US" altLang="nl-NL" sz="1050" b="1" dirty="0">
                <a:solidFill>
                  <a:schemeClr val="tx1"/>
                </a:solidFill>
                <a:ea typeface="MS PGothic" pitchFamily="34" charset="-128"/>
              </a:rPr>
              <a:t> prima facie</a:t>
            </a:r>
          </a:p>
        </p:txBody>
      </p:sp>
      <p:sp>
        <p:nvSpPr>
          <p:cNvPr id="50" name="Line 24"/>
          <p:cNvSpPr>
            <a:spLocks noChangeShapeType="1"/>
          </p:cNvSpPr>
          <p:nvPr/>
        </p:nvSpPr>
        <p:spPr bwMode="auto">
          <a:xfrm flipH="1">
            <a:off x="4126371" y="3585293"/>
            <a:ext cx="10392" cy="131318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54" name="Text Box 11"/>
          <p:cNvSpPr txBox="1">
            <a:spLocks noChangeArrowheads="1"/>
          </p:cNvSpPr>
          <p:nvPr/>
        </p:nvSpPr>
        <p:spPr bwMode="auto">
          <a:xfrm>
            <a:off x="3427440" y="3774522"/>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59" name="Text Box 11"/>
          <p:cNvSpPr txBox="1">
            <a:spLocks noChangeArrowheads="1"/>
          </p:cNvSpPr>
          <p:nvPr/>
        </p:nvSpPr>
        <p:spPr bwMode="auto">
          <a:xfrm>
            <a:off x="5168133" y="3062567"/>
            <a:ext cx="509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29" name="Line 24"/>
          <p:cNvSpPr>
            <a:spLocks noChangeShapeType="1"/>
          </p:cNvSpPr>
          <p:nvPr/>
        </p:nvSpPr>
        <p:spPr bwMode="auto">
          <a:xfrm flipV="1">
            <a:off x="2798041" y="3552570"/>
            <a:ext cx="532154" cy="58329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30" name="Text Box 11"/>
          <p:cNvSpPr txBox="1">
            <a:spLocks noChangeArrowheads="1"/>
          </p:cNvSpPr>
          <p:nvPr/>
        </p:nvSpPr>
        <p:spPr bwMode="auto">
          <a:xfrm>
            <a:off x="2165033" y="3766693"/>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endParaRPr lang="en-US" altLang="nl-NL" sz="1350" dirty="0">
              <a:solidFill>
                <a:schemeClr val="tx1"/>
              </a:solidFill>
              <a:ea typeface="MS PGothic" pitchFamily="34" charset="-128"/>
            </a:endParaRPr>
          </a:p>
        </p:txBody>
      </p:sp>
      <p:sp>
        <p:nvSpPr>
          <p:cNvPr id="35" name="AutoShape 5"/>
          <p:cNvSpPr>
            <a:spLocks noChangeArrowheads="1"/>
          </p:cNvSpPr>
          <p:nvPr/>
        </p:nvSpPr>
        <p:spPr bwMode="auto">
          <a:xfrm>
            <a:off x="5711382" y="3072362"/>
            <a:ext cx="1305203" cy="453857"/>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MEERQ-</a:t>
            </a:r>
          </a:p>
          <a:p>
            <a:pPr algn="ctr" eaLnBrk="1" hangingPunct="1">
              <a:buFontTx/>
              <a:buNone/>
            </a:pPr>
            <a:r>
              <a:rPr lang="fr-BE" altLang="nl-NL" sz="1350" b="1" dirty="0">
                <a:solidFill>
                  <a:schemeClr val="tx1"/>
                </a:solidFill>
                <a:ea typeface="MS PGothic" pitchFamily="34" charset="-128"/>
              </a:rPr>
              <a:t>importation?</a:t>
            </a:r>
          </a:p>
        </p:txBody>
      </p:sp>
      <p:sp>
        <p:nvSpPr>
          <p:cNvPr id="58" name="Text Box 11"/>
          <p:cNvSpPr txBox="1">
            <a:spLocks noChangeArrowheads="1"/>
          </p:cNvSpPr>
          <p:nvPr/>
        </p:nvSpPr>
        <p:spPr bwMode="auto">
          <a:xfrm>
            <a:off x="6550567" y="2658712"/>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51" name="AutoShape 5"/>
          <p:cNvSpPr>
            <a:spLocks noChangeArrowheads="1"/>
          </p:cNvSpPr>
          <p:nvPr/>
        </p:nvSpPr>
        <p:spPr bwMode="auto">
          <a:xfrm>
            <a:off x="1321296" y="3126594"/>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Obstacles techniques</a:t>
            </a:r>
          </a:p>
          <a:p>
            <a:pPr algn="ctr" eaLnBrk="1" hangingPunct="1">
              <a:buFontTx/>
              <a:buNone/>
            </a:pPr>
            <a:r>
              <a:rPr lang="en-US" altLang="nl-NL" sz="1200" b="1" dirty="0" err="1">
                <a:solidFill>
                  <a:schemeClr val="tx1"/>
                </a:solidFill>
                <a:ea typeface="MS PGothic" pitchFamily="34" charset="-128"/>
              </a:rPr>
              <a:t>ou</a:t>
            </a:r>
            <a:r>
              <a:rPr lang="en-US" altLang="nl-NL" sz="1200" b="1" dirty="0">
                <a:solidFill>
                  <a:schemeClr val="tx1"/>
                </a:solidFill>
                <a:ea typeface="MS PGothic" pitchFamily="34" charset="-128"/>
              </a:rPr>
              <a:t> physiques?</a:t>
            </a:r>
          </a:p>
        </p:txBody>
      </p:sp>
      <p:sp>
        <p:nvSpPr>
          <p:cNvPr id="63" name="Line 24"/>
          <p:cNvSpPr>
            <a:spLocks noChangeShapeType="1"/>
          </p:cNvSpPr>
          <p:nvPr/>
        </p:nvSpPr>
        <p:spPr bwMode="auto">
          <a:xfrm>
            <a:off x="2107530" y="3618676"/>
            <a:ext cx="0" cy="46934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68" name="Line 24"/>
          <p:cNvSpPr>
            <a:spLocks noChangeShapeType="1"/>
          </p:cNvSpPr>
          <p:nvPr/>
        </p:nvSpPr>
        <p:spPr bwMode="auto">
          <a:xfrm flipH="1" flipV="1">
            <a:off x="541140" y="2995705"/>
            <a:ext cx="747474" cy="4500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0" name="AutoShape 5"/>
          <p:cNvSpPr>
            <a:spLocks noChangeArrowheads="1"/>
          </p:cNvSpPr>
          <p:nvPr/>
        </p:nvSpPr>
        <p:spPr bwMode="auto">
          <a:xfrm>
            <a:off x="34603" y="2493801"/>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Obstacles </a:t>
            </a:r>
            <a:r>
              <a:rPr lang="en-US" altLang="nl-NL" sz="1200" b="1" dirty="0" err="1">
                <a:solidFill>
                  <a:schemeClr val="tx1"/>
                </a:solidFill>
                <a:ea typeface="MS PGothic" pitchFamily="34" charset="-128"/>
              </a:rPr>
              <a:t>fiscaux</a:t>
            </a:r>
            <a:endParaRPr lang="en-US" altLang="nl-NL" sz="1200" b="1" dirty="0">
              <a:solidFill>
                <a:schemeClr val="tx1"/>
              </a:solidFill>
              <a:ea typeface="MS PGothic" pitchFamily="34" charset="-128"/>
            </a:endParaRPr>
          </a:p>
        </p:txBody>
      </p:sp>
      <p:sp>
        <p:nvSpPr>
          <p:cNvPr id="71" name="Text Box 11"/>
          <p:cNvSpPr txBox="1">
            <a:spLocks noChangeArrowheads="1"/>
          </p:cNvSpPr>
          <p:nvPr/>
        </p:nvSpPr>
        <p:spPr bwMode="auto">
          <a:xfrm>
            <a:off x="1284470" y="4694262"/>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endParaRPr lang="en-US" altLang="nl-NL" sz="1350" dirty="0">
              <a:solidFill>
                <a:schemeClr val="tx1"/>
              </a:solidFill>
              <a:ea typeface="MS PGothic" pitchFamily="34" charset="-128"/>
            </a:endParaRPr>
          </a:p>
        </p:txBody>
      </p:sp>
      <p:sp>
        <p:nvSpPr>
          <p:cNvPr id="72" name="Line 24"/>
          <p:cNvSpPr>
            <a:spLocks noChangeShapeType="1"/>
          </p:cNvSpPr>
          <p:nvPr/>
        </p:nvSpPr>
        <p:spPr bwMode="auto">
          <a:xfrm>
            <a:off x="5070628" y="3295587"/>
            <a:ext cx="640754" cy="370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3" name="AutoShape 5"/>
          <p:cNvSpPr>
            <a:spLocks noChangeArrowheads="1"/>
          </p:cNvSpPr>
          <p:nvPr/>
        </p:nvSpPr>
        <p:spPr bwMode="auto">
          <a:xfrm>
            <a:off x="4605451" y="4003951"/>
            <a:ext cx="1235283" cy="427363"/>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MEERQ-</a:t>
            </a:r>
          </a:p>
          <a:p>
            <a:pPr algn="ctr" eaLnBrk="1" hangingPunct="1">
              <a:buFontTx/>
              <a:buNone/>
            </a:pPr>
            <a:r>
              <a:rPr lang="fr-BE" altLang="nl-NL" sz="1350" b="1" dirty="0">
                <a:solidFill>
                  <a:schemeClr val="tx1"/>
                </a:solidFill>
                <a:ea typeface="MS PGothic" pitchFamily="34" charset="-128"/>
              </a:rPr>
              <a:t>exportation?</a:t>
            </a:r>
          </a:p>
        </p:txBody>
      </p:sp>
      <p:sp>
        <p:nvSpPr>
          <p:cNvPr id="75" name="Line 24"/>
          <p:cNvSpPr>
            <a:spLocks noChangeShapeType="1"/>
          </p:cNvSpPr>
          <p:nvPr/>
        </p:nvSpPr>
        <p:spPr bwMode="auto">
          <a:xfrm>
            <a:off x="4161891" y="3583104"/>
            <a:ext cx="1086310" cy="39940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6" name="Text Box 11"/>
          <p:cNvSpPr txBox="1">
            <a:spLocks noChangeArrowheads="1"/>
          </p:cNvSpPr>
          <p:nvPr/>
        </p:nvSpPr>
        <p:spPr bwMode="auto">
          <a:xfrm>
            <a:off x="4289863" y="358537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77" name="Line 24"/>
          <p:cNvSpPr>
            <a:spLocks noChangeShapeType="1"/>
          </p:cNvSpPr>
          <p:nvPr/>
        </p:nvSpPr>
        <p:spPr bwMode="auto">
          <a:xfrm flipH="1" flipV="1">
            <a:off x="6225666" y="2412729"/>
            <a:ext cx="1647" cy="6498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8" name="Text Box 11"/>
          <p:cNvSpPr txBox="1">
            <a:spLocks noChangeArrowheads="1"/>
          </p:cNvSpPr>
          <p:nvPr/>
        </p:nvSpPr>
        <p:spPr bwMode="auto">
          <a:xfrm>
            <a:off x="5381220" y="2640531"/>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79" name="Text Box 11"/>
          <p:cNvSpPr txBox="1">
            <a:spLocks noChangeArrowheads="1"/>
          </p:cNvSpPr>
          <p:nvPr/>
        </p:nvSpPr>
        <p:spPr bwMode="auto">
          <a:xfrm>
            <a:off x="4335938" y="259247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80" name="Line 24"/>
          <p:cNvSpPr>
            <a:spLocks noChangeShapeType="1"/>
          </p:cNvSpPr>
          <p:nvPr/>
        </p:nvSpPr>
        <p:spPr bwMode="auto">
          <a:xfrm flipV="1">
            <a:off x="5241019" y="2429466"/>
            <a:ext cx="7181" cy="157448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1" name="Line 24"/>
          <p:cNvSpPr>
            <a:spLocks noChangeShapeType="1"/>
          </p:cNvSpPr>
          <p:nvPr/>
        </p:nvSpPr>
        <p:spPr bwMode="auto">
          <a:xfrm>
            <a:off x="7038323" y="3316482"/>
            <a:ext cx="343037" cy="18219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2" name="Text Box 11"/>
          <p:cNvSpPr txBox="1">
            <a:spLocks noChangeArrowheads="1"/>
          </p:cNvSpPr>
          <p:nvPr/>
        </p:nvSpPr>
        <p:spPr bwMode="auto">
          <a:xfrm>
            <a:off x="6556203" y="3169314"/>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83" name="Line 24"/>
          <p:cNvSpPr>
            <a:spLocks noChangeShapeType="1"/>
          </p:cNvSpPr>
          <p:nvPr/>
        </p:nvSpPr>
        <p:spPr bwMode="auto">
          <a:xfrm flipH="1">
            <a:off x="4136763" y="4453146"/>
            <a:ext cx="1104256" cy="4238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4" name="Text Box 11"/>
          <p:cNvSpPr txBox="1">
            <a:spLocks noChangeArrowheads="1"/>
          </p:cNvSpPr>
          <p:nvPr/>
        </p:nvSpPr>
        <p:spPr bwMode="auto">
          <a:xfrm>
            <a:off x="4231032" y="4453330"/>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86" name="Text Box 11"/>
          <p:cNvSpPr txBox="1">
            <a:spLocks noChangeArrowheads="1"/>
          </p:cNvSpPr>
          <p:nvPr/>
        </p:nvSpPr>
        <p:spPr bwMode="auto">
          <a:xfrm>
            <a:off x="5997119" y="4003952"/>
            <a:ext cx="7178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87" name="Line 24"/>
          <p:cNvSpPr>
            <a:spLocks noChangeShapeType="1"/>
          </p:cNvSpPr>
          <p:nvPr/>
        </p:nvSpPr>
        <p:spPr bwMode="auto">
          <a:xfrm flipH="1">
            <a:off x="4146644" y="3942518"/>
            <a:ext cx="3564508" cy="9434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2" name="Slide Number Placeholder 1"/>
          <p:cNvSpPr>
            <a:spLocks noGrp="1"/>
          </p:cNvSpPr>
          <p:nvPr>
            <p:ph type="sldNum" sz="quarter" idx="12"/>
          </p:nvPr>
        </p:nvSpPr>
        <p:spPr/>
        <p:txBody>
          <a:bodyPr/>
          <a:lstStyle/>
          <a:p>
            <a:fld id="{D9061D89-B14A-487E-9210-A6BBBD725484}" type="slidenum">
              <a:rPr lang="nl-NL" smtClean="0"/>
              <a:pPr/>
              <a:t>295</a:t>
            </a:fld>
            <a:endParaRPr lang="nl-NL"/>
          </a:p>
        </p:txBody>
      </p:sp>
    </p:spTree>
    <p:extLst>
      <p:ext uri="{BB962C8B-B14F-4D97-AF65-F5344CB8AC3E}">
        <p14:creationId xmlns:p14="http://schemas.microsoft.com/office/powerpoint/2010/main" val="2642367056"/>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Droit</a:t>
            </a:r>
            <a:r>
              <a:rPr lang="nl-NL" dirty="0"/>
              <a:t> primaire et </a:t>
            </a:r>
            <a:r>
              <a:rPr lang="nl-NL" dirty="0" err="1"/>
              <a:t>droit</a:t>
            </a:r>
            <a:r>
              <a:rPr lang="nl-NL" dirty="0"/>
              <a:t> </a:t>
            </a:r>
            <a:r>
              <a:rPr lang="nl-NL" dirty="0" err="1"/>
              <a:t>dérivé</a:t>
            </a:r>
            <a:endParaRPr lang="nl-NL" dirty="0"/>
          </a:p>
        </p:txBody>
      </p:sp>
      <p:sp>
        <p:nvSpPr>
          <p:cNvPr id="3" name="Content Placeholder 2"/>
          <p:cNvSpPr>
            <a:spLocks noGrp="1"/>
          </p:cNvSpPr>
          <p:nvPr>
            <p:ph idx="1"/>
          </p:nvPr>
        </p:nvSpPr>
        <p:spPr>
          <a:xfrm>
            <a:off x="628650" y="1825624"/>
            <a:ext cx="7886700" cy="4895851"/>
          </a:xfrm>
        </p:spPr>
        <p:txBody>
          <a:bodyPr>
            <a:normAutofit/>
          </a:bodyPr>
          <a:lstStyle/>
          <a:p>
            <a:r>
              <a:rPr lang="nl-NL" dirty="0"/>
              <a:t>Principe </a:t>
            </a:r>
            <a:r>
              <a:rPr lang="nl-NL" dirty="0" err="1"/>
              <a:t>général</a:t>
            </a:r>
            <a:r>
              <a:rPr lang="nl-NL" dirty="0"/>
              <a:t>: lex specialis </a:t>
            </a:r>
            <a:r>
              <a:rPr lang="nl-NL" dirty="0" err="1"/>
              <a:t>derogat</a:t>
            </a:r>
            <a:r>
              <a:rPr lang="nl-NL" dirty="0"/>
              <a:t> </a:t>
            </a:r>
            <a:r>
              <a:rPr lang="nl-NL" dirty="0" err="1"/>
              <a:t>generali</a:t>
            </a:r>
            <a:endParaRPr lang="nl-NL" dirty="0"/>
          </a:p>
          <a:p>
            <a:r>
              <a:rPr lang="nl-NL" dirty="0"/>
              <a:t> </a:t>
            </a:r>
            <a:r>
              <a:rPr lang="nl-NL" dirty="0" err="1"/>
              <a:t>Aff</a:t>
            </a:r>
            <a:r>
              <a:rPr lang="nl-NL" dirty="0"/>
              <a:t>. </a:t>
            </a:r>
            <a:r>
              <a:rPr lang="nl-NL" i="1" dirty="0" err="1"/>
              <a:t>Tedeschi</a:t>
            </a:r>
            <a:r>
              <a:rPr lang="nl-NL" i="1" dirty="0"/>
              <a:t> </a:t>
            </a:r>
            <a:r>
              <a:rPr lang="nl-NL" dirty="0"/>
              <a:t>(CJUE, 5/77)</a:t>
            </a:r>
            <a:endParaRPr lang="nl-NL" i="1" dirty="0"/>
          </a:p>
          <a:p>
            <a:pPr lvl="1"/>
            <a:endParaRPr lang="fr-FR" dirty="0" smtClean="0"/>
          </a:p>
          <a:p>
            <a:pPr lvl="1"/>
            <a:r>
              <a:rPr lang="fr-FR" dirty="0" smtClean="0"/>
              <a:t>lorsqu’un </a:t>
            </a:r>
            <a:r>
              <a:rPr lang="fr-FR" dirty="0"/>
              <a:t>domaine a fait l’objet d’une harmonisation </a:t>
            </a:r>
            <a:r>
              <a:rPr lang="fr-FR" dirty="0" smtClean="0"/>
              <a:t>au </a:t>
            </a:r>
            <a:r>
              <a:rPr lang="fr-FR" dirty="0"/>
              <a:t>niveau de l’Union, toute mesure nationale y relative doit être appréciée au regard des dispositions de cette mesure d’harmonisation et </a:t>
            </a:r>
            <a:r>
              <a:rPr lang="fr-FR" i="1" dirty="0">
                <a:solidFill>
                  <a:srgbClr val="FF0000"/>
                </a:solidFill>
              </a:rPr>
              <a:t>non pas de celles du droit primaire</a:t>
            </a:r>
            <a:r>
              <a:rPr lang="fr-FR" dirty="0"/>
              <a:t> </a:t>
            </a:r>
            <a:endParaRPr lang="nl-NL" dirty="0"/>
          </a:p>
          <a:p>
            <a:pPr lvl="1"/>
            <a:endParaRPr lang="nl-NL" dirty="0" smtClean="0"/>
          </a:p>
          <a:p>
            <a:pPr lvl="1"/>
            <a:r>
              <a:rPr lang="nl-NL" dirty="0" smtClean="0"/>
              <a:t>en l’absence de droit dérivé, le droit primaire s’applique</a:t>
            </a:r>
          </a:p>
          <a:p>
            <a:pPr lvl="2"/>
            <a:r>
              <a:rPr lang="nl-NL" dirty="0"/>
              <a:t>à</a:t>
            </a:r>
            <a:r>
              <a:rPr lang="nl-NL" dirty="0" smtClean="0"/>
              <a:t> vérifier au cas par cas</a:t>
            </a:r>
          </a:p>
          <a:p>
            <a:pPr lvl="2"/>
            <a:r>
              <a:rPr lang="nl-NL" dirty="0" smtClean="0"/>
              <a:t>Examen?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296</a:t>
            </a:fld>
            <a:endParaRPr lang="nl-NL"/>
          </a:p>
        </p:txBody>
      </p:sp>
    </p:spTree>
    <p:extLst>
      <p:ext uri="{BB962C8B-B14F-4D97-AF65-F5344CB8AC3E}">
        <p14:creationId xmlns:p14="http://schemas.microsoft.com/office/powerpoint/2010/main" val="60726860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ormAutofit/>
          </a:bodyPr>
          <a:lstStyle/>
          <a:p>
            <a:pPr algn="ctr"/>
            <a:r>
              <a:rPr lang="fr-BE" dirty="0" smtClean="0"/>
              <a:t>RQ et MEERQ: schéma de raisonnement</a:t>
            </a:r>
            <a:endParaRPr lang="en-US" altLang="nl-NL" dirty="0"/>
          </a:p>
        </p:txBody>
      </p:sp>
      <p:sp>
        <p:nvSpPr>
          <p:cNvPr id="4100" name="AutoShape 4"/>
          <p:cNvSpPr>
            <a:spLocks noChangeArrowheads="1"/>
          </p:cNvSpPr>
          <p:nvPr/>
        </p:nvSpPr>
        <p:spPr bwMode="auto">
          <a:xfrm>
            <a:off x="1656160" y="1970486"/>
            <a:ext cx="1133475" cy="37861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1500">
              <a:solidFill>
                <a:schemeClr val="bg1"/>
              </a:solidFill>
              <a:ea typeface="MS PGothic" pitchFamily="34" charset="-128"/>
            </a:endParaRPr>
          </a:p>
        </p:txBody>
      </p:sp>
      <p:sp>
        <p:nvSpPr>
          <p:cNvPr id="19" name="Line 24"/>
          <p:cNvSpPr>
            <a:spLocks noChangeShapeType="1"/>
          </p:cNvSpPr>
          <p:nvPr/>
        </p:nvSpPr>
        <p:spPr bwMode="auto">
          <a:xfrm flipH="1">
            <a:off x="2084790" y="4598425"/>
            <a:ext cx="1" cy="43674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12" name="AutoShape 5"/>
          <p:cNvSpPr>
            <a:spLocks noChangeArrowheads="1"/>
          </p:cNvSpPr>
          <p:nvPr/>
        </p:nvSpPr>
        <p:spPr bwMode="auto">
          <a:xfrm>
            <a:off x="3294878" y="3084884"/>
            <a:ext cx="1775750" cy="471681"/>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Restriction</a:t>
            </a:r>
          </a:p>
          <a:p>
            <a:pPr algn="ctr" eaLnBrk="1" hangingPunct="1">
              <a:buFontTx/>
              <a:buNone/>
            </a:pPr>
            <a:r>
              <a:rPr lang="fr-BE" altLang="nl-NL" sz="1350" b="1" dirty="0">
                <a:solidFill>
                  <a:schemeClr val="tx1"/>
                </a:solidFill>
                <a:ea typeface="MS PGothic" pitchFamily="34" charset="-128"/>
              </a:rPr>
              <a:t>quantitative?</a:t>
            </a:r>
          </a:p>
        </p:txBody>
      </p:sp>
      <p:sp>
        <p:nvSpPr>
          <p:cNvPr id="53" name="AutoShape 5"/>
          <p:cNvSpPr>
            <a:spLocks noChangeArrowheads="1"/>
          </p:cNvSpPr>
          <p:nvPr/>
        </p:nvSpPr>
        <p:spPr bwMode="auto">
          <a:xfrm>
            <a:off x="5185959" y="1889203"/>
            <a:ext cx="2548462" cy="540938"/>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Applicabilité</a:t>
            </a:r>
            <a:r>
              <a:rPr lang="en-US" altLang="nl-NL" sz="1050" b="1" dirty="0">
                <a:solidFill>
                  <a:schemeClr val="tx1"/>
                </a:solidFill>
                <a:ea typeface="MS PGothic" pitchFamily="34" charset="-128"/>
              </a:rPr>
              <a:t> de la</a:t>
            </a:r>
          </a:p>
          <a:p>
            <a:pPr algn="ctr" eaLnBrk="1" hangingPunct="1">
              <a:buFontTx/>
              <a:buNone/>
            </a:pPr>
            <a:r>
              <a:rPr lang="en-US" altLang="nl-NL" sz="1050" b="1" dirty="0" err="1">
                <a:solidFill>
                  <a:schemeClr val="tx1"/>
                </a:solidFill>
                <a:ea typeface="MS PGothic" pitchFamily="34" charset="-128"/>
              </a:rPr>
              <a:t>réglementation</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étatique</a:t>
            </a:r>
            <a:endParaRPr lang="en-US" altLang="nl-NL" sz="1050" b="1" dirty="0">
              <a:solidFill>
                <a:schemeClr val="tx1"/>
              </a:solidFill>
              <a:ea typeface="MS PGothic" pitchFamily="34" charset="-128"/>
            </a:endParaRPr>
          </a:p>
        </p:txBody>
      </p:sp>
      <p:sp>
        <p:nvSpPr>
          <p:cNvPr id="55" name="AutoShape 5"/>
          <p:cNvSpPr>
            <a:spLocks noChangeArrowheads="1"/>
          </p:cNvSpPr>
          <p:nvPr/>
        </p:nvSpPr>
        <p:spPr bwMode="auto">
          <a:xfrm>
            <a:off x="1243227" y="1845051"/>
            <a:ext cx="1736924" cy="471681"/>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Marchandises</a:t>
            </a:r>
            <a:r>
              <a:rPr lang="en-US" altLang="nl-NL" sz="1050" b="1" dirty="0">
                <a:solidFill>
                  <a:schemeClr val="tx1"/>
                </a:solidFill>
                <a:ea typeface="MS PGothic" pitchFamily="34" charset="-128"/>
              </a:rPr>
              <a:t>?</a:t>
            </a:r>
          </a:p>
        </p:txBody>
      </p:sp>
      <p:sp>
        <p:nvSpPr>
          <p:cNvPr id="56" name="Line 24"/>
          <p:cNvSpPr>
            <a:spLocks noChangeShapeType="1"/>
          </p:cNvSpPr>
          <p:nvPr/>
        </p:nvSpPr>
        <p:spPr bwMode="auto">
          <a:xfrm>
            <a:off x="2138933" y="2316732"/>
            <a:ext cx="0" cy="80063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34" name="AutoShape 5"/>
          <p:cNvSpPr>
            <a:spLocks noChangeArrowheads="1"/>
          </p:cNvSpPr>
          <p:nvPr/>
        </p:nvSpPr>
        <p:spPr bwMode="auto">
          <a:xfrm>
            <a:off x="1260608" y="4083207"/>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Droit </a:t>
            </a:r>
            <a:r>
              <a:rPr lang="en-US" altLang="nl-NL" sz="1200" b="1" dirty="0" err="1">
                <a:solidFill>
                  <a:schemeClr val="tx1"/>
                </a:solidFill>
                <a:ea typeface="MS PGothic" pitchFamily="34" charset="-128"/>
              </a:rPr>
              <a:t>dérivé</a:t>
            </a:r>
            <a:r>
              <a:rPr lang="en-US" altLang="nl-NL" sz="1200" b="1" dirty="0">
                <a:solidFill>
                  <a:schemeClr val="tx1"/>
                </a:solidFill>
                <a:ea typeface="MS PGothic" pitchFamily="34" charset="-128"/>
              </a:rPr>
              <a:t>?</a:t>
            </a:r>
          </a:p>
        </p:txBody>
      </p:sp>
      <p:sp>
        <p:nvSpPr>
          <p:cNvPr id="38" name="Text Box 11"/>
          <p:cNvSpPr txBox="1">
            <a:spLocks noChangeArrowheads="1"/>
          </p:cNvSpPr>
          <p:nvPr/>
        </p:nvSpPr>
        <p:spPr bwMode="auto">
          <a:xfrm>
            <a:off x="474845" y="2995705"/>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42" name="AutoShape 5"/>
          <p:cNvSpPr>
            <a:spLocks noChangeArrowheads="1"/>
          </p:cNvSpPr>
          <p:nvPr/>
        </p:nvSpPr>
        <p:spPr bwMode="auto">
          <a:xfrm>
            <a:off x="1282448" y="5035173"/>
            <a:ext cx="1505151" cy="501133"/>
          </a:xfrm>
          <a:prstGeom prst="roundRect">
            <a:avLst>
              <a:gd name="adj" fmla="val 16667"/>
            </a:avLst>
          </a:prstGeom>
          <a:noFill/>
          <a:ln w="25400">
            <a:solidFill>
              <a:schemeClr val="accent2"/>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a:solidFill>
                  <a:schemeClr val="tx1"/>
                </a:solidFill>
                <a:ea typeface="MS PGothic" pitchFamily="34" charset="-128"/>
              </a:rPr>
              <a:t>Application</a:t>
            </a:r>
          </a:p>
          <a:p>
            <a:pPr algn="ctr" eaLnBrk="1" hangingPunct="1">
              <a:buFontTx/>
              <a:buNone/>
            </a:pPr>
            <a:r>
              <a:rPr lang="en-US" altLang="nl-NL" sz="1050" b="1" dirty="0">
                <a:solidFill>
                  <a:schemeClr val="tx1"/>
                </a:solidFill>
                <a:ea typeface="MS PGothic" pitchFamily="34" charset="-128"/>
              </a:rPr>
              <a:t>de droit </a:t>
            </a:r>
            <a:r>
              <a:rPr lang="en-US" altLang="nl-NL" sz="1050" b="1" dirty="0" err="1">
                <a:solidFill>
                  <a:schemeClr val="tx1"/>
                </a:solidFill>
                <a:ea typeface="MS PGothic" pitchFamily="34" charset="-128"/>
              </a:rPr>
              <a:t>dérivé</a:t>
            </a:r>
            <a:endParaRPr lang="en-US" altLang="nl-NL" sz="1050" b="1" dirty="0">
              <a:solidFill>
                <a:schemeClr val="tx1"/>
              </a:solidFill>
              <a:ea typeface="MS PGothic" pitchFamily="34" charset="-128"/>
            </a:endParaRPr>
          </a:p>
        </p:txBody>
      </p:sp>
      <p:cxnSp>
        <p:nvCxnSpPr>
          <p:cNvPr id="66" name="Elbow Connector 65"/>
          <p:cNvCxnSpPr/>
          <p:nvPr/>
        </p:nvCxnSpPr>
        <p:spPr>
          <a:xfrm rot="16200000" flipV="1">
            <a:off x="6931575" y="2917831"/>
            <a:ext cx="1069212" cy="92485"/>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 Box 11"/>
          <p:cNvSpPr txBox="1">
            <a:spLocks noChangeArrowheads="1"/>
          </p:cNvSpPr>
          <p:nvPr/>
        </p:nvSpPr>
        <p:spPr bwMode="auto">
          <a:xfrm>
            <a:off x="7162357" y="2622507"/>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69" name="Text Box 11"/>
          <p:cNvSpPr txBox="1">
            <a:spLocks noChangeArrowheads="1"/>
          </p:cNvSpPr>
          <p:nvPr/>
        </p:nvSpPr>
        <p:spPr bwMode="auto">
          <a:xfrm>
            <a:off x="951532" y="3734179"/>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endParaRPr lang="en-US" altLang="nl-NL" sz="1350" dirty="0">
              <a:solidFill>
                <a:schemeClr val="tx1"/>
              </a:solidFill>
              <a:ea typeface="MS PGothic" pitchFamily="34" charset="-128"/>
            </a:endParaRPr>
          </a:p>
        </p:txBody>
      </p:sp>
      <p:sp>
        <p:nvSpPr>
          <p:cNvPr id="74" name="AutoShape 5"/>
          <p:cNvSpPr>
            <a:spLocks noChangeArrowheads="1"/>
          </p:cNvSpPr>
          <p:nvPr/>
        </p:nvSpPr>
        <p:spPr bwMode="auto">
          <a:xfrm>
            <a:off x="7051060" y="3526219"/>
            <a:ext cx="1236389" cy="404470"/>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Modalité</a:t>
            </a:r>
            <a:r>
              <a:rPr lang="en-US" altLang="nl-NL" sz="1050" b="1" dirty="0">
                <a:solidFill>
                  <a:schemeClr val="tx1"/>
                </a:solidFill>
                <a:ea typeface="MS PGothic" pitchFamily="34" charset="-128"/>
              </a:rPr>
              <a:t> de </a:t>
            </a:r>
            <a:r>
              <a:rPr lang="en-US" altLang="nl-NL" sz="1050" b="1" dirty="0" err="1">
                <a:solidFill>
                  <a:schemeClr val="tx1"/>
                </a:solidFill>
                <a:ea typeface="MS PGothic" pitchFamily="34" charset="-128"/>
              </a:rPr>
              <a:t>vente</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d’affectation</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égale</a:t>
            </a:r>
            <a:r>
              <a:rPr lang="en-US" altLang="nl-NL" sz="1050" b="1" dirty="0">
                <a:solidFill>
                  <a:schemeClr val="tx1"/>
                </a:solidFill>
                <a:ea typeface="MS PGothic" pitchFamily="34" charset="-128"/>
              </a:rPr>
              <a:t>?</a:t>
            </a:r>
          </a:p>
        </p:txBody>
      </p:sp>
      <p:sp>
        <p:nvSpPr>
          <p:cNvPr id="44" name="Text Box 11"/>
          <p:cNvSpPr txBox="1">
            <a:spLocks noChangeArrowheads="1"/>
          </p:cNvSpPr>
          <p:nvPr/>
        </p:nvSpPr>
        <p:spPr bwMode="auto">
          <a:xfrm>
            <a:off x="2062614" y="2520214"/>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48" name="AutoShape 5"/>
          <p:cNvSpPr>
            <a:spLocks noChangeArrowheads="1"/>
          </p:cNvSpPr>
          <p:nvPr/>
        </p:nvSpPr>
        <p:spPr bwMode="auto">
          <a:xfrm>
            <a:off x="3589940" y="4925017"/>
            <a:ext cx="1346768" cy="50860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Réglementation</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étatique</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interdite</a:t>
            </a:r>
            <a:r>
              <a:rPr lang="en-US" altLang="nl-NL" sz="1050" b="1" dirty="0">
                <a:solidFill>
                  <a:schemeClr val="tx1"/>
                </a:solidFill>
                <a:ea typeface="MS PGothic" pitchFamily="34" charset="-128"/>
              </a:rPr>
              <a:t> prima facie</a:t>
            </a:r>
          </a:p>
        </p:txBody>
      </p:sp>
      <p:sp>
        <p:nvSpPr>
          <p:cNvPr id="50" name="Line 24"/>
          <p:cNvSpPr>
            <a:spLocks noChangeShapeType="1"/>
          </p:cNvSpPr>
          <p:nvPr/>
        </p:nvSpPr>
        <p:spPr bwMode="auto">
          <a:xfrm flipH="1">
            <a:off x="4126371" y="3585293"/>
            <a:ext cx="10392" cy="131318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54" name="Text Box 11"/>
          <p:cNvSpPr txBox="1">
            <a:spLocks noChangeArrowheads="1"/>
          </p:cNvSpPr>
          <p:nvPr/>
        </p:nvSpPr>
        <p:spPr bwMode="auto">
          <a:xfrm>
            <a:off x="3427440" y="3774522"/>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59" name="Text Box 11"/>
          <p:cNvSpPr txBox="1">
            <a:spLocks noChangeArrowheads="1"/>
          </p:cNvSpPr>
          <p:nvPr/>
        </p:nvSpPr>
        <p:spPr bwMode="auto">
          <a:xfrm>
            <a:off x="5168133" y="3062567"/>
            <a:ext cx="509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29" name="Line 24"/>
          <p:cNvSpPr>
            <a:spLocks noChangeShapeType="1"/>
          </p:cNvSpPr>
          <p:nvPr/>
        </p:nvSpPr>
        <p:spPr bwMode="auto">
          <a:xfrm flipV="1">
            <a:off x="2798041" y="3552570"/>
            <a:ext cx="532154" cy="58329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30" name="Text Box 11"/>
          <p:cNvSpPr txBox="1">
            <a:spLocks noChangeArrowheads="1"/>
          </p:cNvSpPr>
          <p:nvPr/>
        </p:nvSpPr>
        <p:spPr bwMode="auto">
          <a:xfrm>
            <a:off x="2165033" y="3766693"/>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endParaRPr lang="en-US" altLang="nl-NL" sz="1350" dirty="0">
              <a:solidFill>
                <a:schemeClr val="tx1"/>
              </a:solidFill>
              <a:ea typeface="MS PGothic" pitchFamily="34" charset="-128"/>
            </a:endParaRPr>
          </a:p>
        </p:txBody>
      </p:sp>
      <p:sp>
        <p:nvSpPr>
          <p:cNvPr id="35" name="AutoShape 5"/>
          <p:cNvSpPr>
            <a:spLocks noChangeArrowheads="1"/>
          </p:cNvSpPr>
          <p:nvPr/>
        </p:nvSpPr>
        <p:spPr bwMode="auto">
          <a:xfrm>
            <a:off x="5711382" y="3072362"/>
            <a:ext cx="1305203" cy="453857"/>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MEERQ-</a:t>
            </a:r>
          </a:p>
          <a:p>
            <a:pPr algn="ctr" eaLnBrk="1" hangingPunct="1">
              <a:buFontTx/>
              <a:buNone/>
            </a:pPr>
            <a:r>
              <a:rPr lang="fr-BE" altLang="nl-NL" sz="1350" b="1" dirty="0">
                <a:solidFill>
                  <a:schemeClr val="tx1"/>
                </a:solidFill>
                <a:ea typeface="MS PGothic" pitchFamily="34" charset="-128"/>
              </a:rPr>
              <a:t>importation?</a:t>
            </a:r>
          </a:p>
        </p:txBody>
      </p:sp>
      <p:sp>
        <p:nvSpPr>
          <p:cNvPr id="58" name="Text Box 11"/>
          <p:cNvSpPr txBox="1">
            <a:spLocks noChangeArrowheads="1"/>
          </p:cNvSpPr>
          <p:nvPr/>
        </p:nvSpPr>
        <p:spPr bwMode="auto">
          <a:xfrm>
            <a:off x="6550567" y="2658712"/>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51" name="AutoShape 5"/>
          <p:cNvSpPr>
            <a:spLocks noChangeArrowheads="1"/>
          </p:cNvSpPr>
          <p:nvPr/>
        </p:nvSpPr>
        <p:spPr bwMode="auto">
          <a:xfrm>
            <a:off x="1321296" y="3126594"/>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Obstacles techniques</a:t>
            </a:r>
          </a:p>
          <a:p>
            <a:pPr algn="ctr" eaLnBrk="1" hangingPunct="1">
              <a:buFontTx/>
              <a:buNone/>
            </a:pPr>
            <a:r>
              <a:rPr lang="en-US" altLang="nl-NL" sz="1200" b="1" dirty="0" err="1">
                <a:solidFill>
                  <a:schemeClr val="tx1"/>
                </a:solidFill>
                <a:ea typeface="MS PGothic" pitchFamily="34" charset="-128"/>
              </a:rPr>
              <a:t>ou</a:t>
            </a:r>
            <a:r>
              <a:rPr lang="en-US" altLang="nl-NL" sz="1200" b="1" dirty="0">
                <a:solidFill>
                  <a:schemeClr val="tx1"/>
                </a:solidFill>
                <a:ea typeface="MS PGothic" pitchFamily="34" charset="-128"/>
              </a:rPr>
              <a:t> physiques?</a:t>
            </a:r>
          </a:p>
        </p:txBody>
      </p:sp>
      <p:sp>
        <p:nvSpPr>
          <p:cNvPr id="63" name="Line 24"/>
          <p:cNvSpPr>
            <a:spLocks noChangeShapeType="1"/>
          </p:cNvSpPr>
          <p:nvPr/>
        </p:nvSpPr>
        <p:spPr bwMode="auto">
          <a:xfrm>
            <a:off x="2107530" y="3618676"/>
            <a:ext cx="0" cy="46934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68" name="Line 24"/>
          <p:cNvSpPr>
            <a:spLocks noChangeShapeType="1"/>
          </p:cNvSpPr>
          <p:nvPr/>
        </p:nvSpPr>
        <p:spPr bwMode="auto">
          <a:xfrm flipH="1" flipV="1">
            <a:off x="541140" y="2995705"/>
            <a:ext cx="747474" cy="4500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0" name="AutoShape 5"/>
          <p:cNvSpPr>
            <a:spLocks noChangeArrowheads="1"/>
          </p:cNvSpPr>
          <p:nvPr/>
        </p:nvSpPr>
        <p:spPr bwMode="auto">
          <a:xfrm>
            <a:off x="34603" y="2493801"/>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Obstacles </a:t>
            </a:r>
            <a:r>
              <a:rPr lang="en-US" altLang="nl-NL" sz="1200" b="1" dirty="0" err="1">
                <a:solidFill>
                  <a:schemeClr val="tx1"/>
                </a:solidFill>
                <a:ea typeface="MS PGothic" pitchFamily="34" charset="-128"/>
              </a:rPr>
              <a:t>fiscaux</a:t>
            </a:r>
            <a:endParaRPr lang="en-US" altLang="nl-NL" sz="1200" b="1" dirty="0">
              <a:solidFill>
                <a:schemeClr val="tx1"/>
              </a:solidFill>
              <a:ea typeface="MS PGothic" pitchFamily="34" charset="-128"/>
            </a:endParaRPr>
          </a:p>
        </p:txBody>
      </p:sp>
      <p:sp>
        <p:nvSpPr>
          <p:cNvPr id="71" name="Text Box 11"/>
          <p:cNvSpPr txBox="1">
            <a:spLocks noChangeArrowheads="1"/>
          </p:cNvSpPr>
          <p:nvPr/>
        </p:nvSpPr>
        <p:spPr bwMode="auto">
          <a:xfrm>
            <a:off x="1284470" y="4694262"/>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endParaRPr lang="en-US" altLang="nl-NL" sz="1350" dirty="0">
              <a:solidFill>
                <a:schemeClr val="tx1"/>
              </a:solidFill>
              <a:ea typeface="MS PGothic" pitchFamily="34" charset="-128"/>
            </a:endParaRPr>
          </a:p>
        </p:txBody>
      </p:sp>
      <p:sp>
        <p:nvSpPr>
          <p:cNvPr id="72" name="Line 24"/>
          <p:cNvSpPr>
            <a:spLocks noChangeShapeType="1"/>
          </p:cNvSpPr>
          <p:nvPr/>
        </p:nvSpPr>
        <p:spPr bwMode="auto">
          <a:xfrm>
            <a:off x="5070628" y="3295587"/>
            <a:ext cx="640754" cy="370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3" name="AutoShape 5"/>
          <p:cNvSpPr>
            <a:spLocks noChangeArrowheads="1"/>
          </p:cNvSpPr>
          <p:nvPr/>
        </p:nvSpPr>
        <p:spPr bwMode="auto">
          <a:xfrm>
            <a:off x="4605451" y="4003951"/>
            <a:ext cx="1235283" cy="427363"/>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MEERQ-</a:t>
            </a:r>
          </a:p>
          <a:p>
            <a:pPr algn="ctr" eaLnBrk="1" hangingPunct="1">
              <a:buFontTx/>
              <a:buNone/>
            </a:pPr>
            <a:r>
              <a:rPr lang="fr-BE" altLang="nl-NL" sz="1350" b="1" dirty="0">
                <a:solidFill>
                  <a:schemeClr val="tx1"/>
                </a:solidFill>
                <a:ea typeface="MS PGothic" pitchFamily="34" charset="-128"/>
              </a:rPr>
              <a:t>exportation?</a:t>
            </a:r>
          </a:p>
        </p:txBody>
      </p:sp>
      <p:sp>
        <p:nvSpPr>
          <p:cNvPr id="75" name="Line 24"/>
          <p:cNvSpPr>
            <a:spLocks noChangeShapeType="1"/>
          </p:cNvSpPr>
          <p:nvPr/>
        </p:nvSpPr>
        <p:spPr bwMode="auto">
          <a:xfrm>
            <a:off x="4161891" y="3583104"/>
            <a:ext cx="1086310" cy="39940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6" name="Text Box 11"/>
          <p:cNvSpPr txBox="1">
            <a:spLocks noChangeArrowheads="1"/>
          </p:cNvSpPr>
          <p:nvPr/>
        </p:nvSpPr>
        <p:spPr bwMode="auto">
          <a:xfrm>
            <a:off x="4289863" y="358537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77" name="Line 24"/>
          <p:cNvSpPr>
            <a:spLocks noChangeShapeType="1"/>
          </p:cNvSpPr>
          <p:nvPr/>
        </p:nvSpPr>
        <p:spPr bwMode="auto">
          <a:xfrm flipH="1" flipV="1">
            <a:off x="6225666" y="2412729"/>
            <a:ext cx="1647" cy="6498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8" name="Text Box 11"/>
          <p:cNvSpPr txBox="1">
            <a:spLocks noChangeArrowheads="1"/>
          </p:cNvSpPr>
          <p:nvPr/>
        </p:nvSpPr>
        <p:spPr bwMode="auto">
          <a:xfrm>
            <a:off x="5381220" y="2640531"/>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79" name="Text Box 11"/>
          <p:cNvSpPr txBox="1">
            <a:spLocks noChangeArrowheads="1"/>
          </p:cNvSpPr>
          <p:nvPr/>
        </p:nvSpPr>
        <p:spPr bwMode="auto">
          <a:xfrm>
            <a:off x="4335938" y="259247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80" name="Line 24"/>
          <p:cNvSpPr>
            <a:spLocks noChangeShapeType="1"/>
          </p:cNvSpPr>
          <p:nvPr/>
        </p:nvSpPr>
        <p:spPr bwMode="auto">
          <a:xfrm flipV="1">
            <a:off x="5241019" y="2429466"/>
            <a:ext cx="7181" cy="157448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1" name="Line 24"/>
          <p:cNvSpPr>
            <a:spLocks noChangeShapeType="1"/>
          </p:cNvSpPr>
          <p:nvPr/>
        </p:nvSpPr>
        <p:spPr bwMode="auto">
          <a:xfrm>
            <a:off x="7038323" y="3316482"/>
            <a:ext cx="343037" cy="18219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2" name="Text Box 11"/>
          <p:cNvSpPr txBox="1">
            <a:spLocks noChangeArrowheads="1"/>
          </p:cNvSpPr>
          <p:nvPr/>
        </p:nvSpPr>
        <p:spPr bwMode="auto">
          <a:xfrm>
            <a:off x="6556203" y="3169314"/>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83" name="Line 24"/>
          <p:cNvSpPr>
            <a:spLocks noChangeShapeType="1"/>
          </p:cNvSpPr>
          <p:nvPr/>
        </p:nvSpPr>
        <p:spPr bwMode="auto">
          <a:xfrm flipH="1">
            <a:off x="4136763" y="4453146"/>
            <a:ext cx="1104256" cy="4238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4" name="Text Box 11"/>
          <p:cNvSpPr txBox="1">
            <a:spLocks noChangeArrowheads="1"/>
          </p:cNvSpPr>
          <p:nvPr/>
        </p:nvSpPr>
        <p:spPr bwMode="auto">
          <a:xfrm>
            <a:off x="4231032" y="4453330"/>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86" name="Text Box 11"/>
          <p:cNvSpPr txBox="1">
            <a:spLocks noChangeArrowheads="1"/>
          </p:cNvSpPr>
          <p:nvPr/>
        </p:nvSpPr>
        <p:spPr bwMode="auto">
          <a:xfrm>
            <a:off x="5997119" y="4003952"/>
            <a:ext cx="7178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87" name="Line 24"/>
          <p:cNvSpPr>
            <a:spLocks noChangeShapeType="1"/>
          </p:cNvSpPr>
          <p:nvPr/>
        </p:nvSpPr>
        <p:spPr bwMode="auto">
          <a:xfrm flipH="1">
            <a:off x="4146644" y="3942518"/>
            <a:ext cx="3564508" cy="9434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2" name="Slide Number Placeholder 1"/>
          <p:cNvSpPr>
            <a:spLocks noGrp="1"/>
          </p:cNvSpPr>
          <p:nvPr>
            <p:ph type="sldNum" sz="quarter" idx="12"/>
          </p:nvPr>
        </p:nvSpPr>
        <p:spPr/>
        <p:txBody>
          <a:bodyPr/>
          <a:lstStyle/>
          <a:p>
            <a:fld id="{D9061D89-B14A-487E-9210-A6BBBD725484}" type="slidenum">
              <a:rPr lang="nl-NL" smtClean="0"/>
              <a:pPr/>
              <a:t>297</a:t>
            </a:fld>
            <a:endParaRPr lang="nl-NL"/>
          </a:p>
        </p:txBody>
      </p:sp>
    </p:spTree>
    <p:extLst>
      <p:ext uri="{BB962C8B-B14F-4D97-AF65-F5344CB8AC3E}">
        <p14:creationId xmlns:p14="http://schemas.microsoft.com/office/powerpoint/2010/main" val="87914008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a:t>
            </a:r>
            <a:endParaRPr lang="en-GB" dirty="0"/>
          </a:p>
        </p:txBody>
      </p:sp>
      <p:sp>
        <p:nvSpPr>
          <p:cNvPr id="3" name="Content Placeholder 2"/>
          <p:cNvSpPr>
            <a:spLocks noGrp="1"/>
          </p:cNvSpPr>
          <p:nvPr>
            <p:ph idx="1"/>
          </p:nvPr>
        </p:nvSpPr>
        <p:spPr>
          <a:xfrm>
            <a:off x="628650" y="2005928"/>
            <a:ext cx="7886700" cy="4600933"/>
          </a:xfrm>
        </p:spPr>
        <p:txBody>
          <a:bodyPr/>
          <a:lstStyle/>
          <a:p>
            <a:r>
              <a:rPr lang="fr-BE" dirty="0" smtClean="0"/>
              <a:t>Quelles sortes de justifications le droit du marché intérieur distingue-t-il?</a:t>
            </a:r>
          </a:p>
          <a:p>
            <a:r>
              <a:rPr lang="fr-BE" dirty="0" smtClean="0"/>
              <a:t>Quelle est la différence principale entre les dérogations reconnues par l’article 36 et </a:t>
            </a:r>
            <a:r>
              <a:rPr lang="fr-BE" dirty="0"/>
              <a:t>l</a:t>
            </a:r>
            <a:r>
              <a:rPr lang="fr-BE" dirty="0" smtClean="0"/>
              <a:t>es exigences impératives reconnue par la Cour?</a:t>
            </a:r>
          </a:p>
          <a:p>
            <a:r>
              <a:rPr lang="fr-BE" dirty="0" smtClean="0"/>
              <a:t>La Cour interprète-elle les dérogations/exigences de façon extensive ou plutôt stricte?</a:t>
            </a:r>
          </a:p>
          <a:p>
            <a:r>
              <a:rPr lang="fr-BE" dirty="0" smtClean="0"/>
              <a:t>Comment se déroulent-ils les testes d’aptitude et de nécessité?</a:t>
            </a:r>
            <a:endParaRPr lang="en-GB" dirty="0"/>
          </a:p>
        </p:txBody>
      </p:sp>
    </p:spTree>
    <p:extLst>
      <p:ext uri="{BB962C8B-B14F-4D97-AF65-F5344CB8AC3E}">
        <p14:creationId xmlns:p14="http://schemas.microsoft.com/office/powerpoint/2010/main" val="225234182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r-BE" dirty="0" smtClean="0"/>
              <a:t>Interdictions non absolues</a:t>
            </a:r>
            <a:endParaRPr lang="en-GB" dirty="0"/>
          </a:p>
        </p:txBody>
      </p:sp>
      <p:sp>
        <p:nvSpPr>
          <p:cNvPr id="5" name="Content Placeholder 4"/>
          <p:cNvSpPr>
            <a:spLocks noGrp="1"/>
          </p:cNvSpPr>
          <p:nvPr>
            <p:ph idx="1"/>
          </p:nvPr>
        </p:nvSpPr>
        <p:spPr/>
        <p:txBody>
          <a:bodyPr>
            <a:normAutofit fontScale="92500"/>
          </a:bodyPr>
          <a:lstStyle/>
          <a:p>
            <a:r>
              <a:rPr lang="fr-BE" dirty="0" smtClean="0"/>
              <a:t>Dérogations aux interdictions: article 36 TFUE</a:t>
            </a:r>
          </a:p>
          <a:p>
            <a:endParaRPr lang="fr-BE" dirty="0"/>
          </a:p>
          <a:p>
            <a:endParaRPr lang="fr-BE" dirty="0" smtClean="0"/>
          </a:p>
          <a:p>
            <a:r>
              <a:rPr lang="fr-BE" dirty="0" smtClean="0"/>
              <a:t>Exigences impératives justifiant des disparités réglementaires entre Etats membres: </a:t>
            </a:r>
            <a:r>
              <a:rPr lang="fr-BE" i="1" dirty="0" smtClean="0"/>
              <a:t>Cassis de Dijon</a:t>
            </a:r>
          </a:p>
          <a:p>
            <a:endParaRPr lang="fr-BE" i="1" dirty="0"/>
          </a:p>
          <a:p>
            <a:r>
              <a:rPr lang="fr-BE" dirty="0" err="1" smtClean="0"/>
              <a:t>Invocabilité</a:t>
            </a:r>
            <a:r>
              <a:rPr lang="fr-BE" dirty="0" smtClean="0"/>
              <a:t> des dérogations et exigences impératives conditionnée par l’évaluation de l’aptitude et la nécessité de la réglementation étatique interdite prima facie</a:t>
            </a:r>
            <a:endParaRPr lang="en-GB" dirty="0"/>
          </a:p>
        </p:txBody>
      </p:sp>
      <p:sp>
        <p:nvSpPr>
          <p:cNvPr id="2" name="Slide Number Placeholder 1"/>
          <p:cNvSpPr>
            <a:spLocks noGrp="1"/>
          </p:cNvSpPr>
          <p:nvPr>
            <p:ph type="sldNum" sz="quarter" idx="12"/>
          </p:nvPr>
        </p:nvSpPr>
        <p:spPr/>
        <p:txBody>
          <a:bodyPr/>
          <a:lstStyle/>
          <a:p>
            <a:fld id="{D9061D89-B14A-487E-9210-A6BBBD725484}" type="slidenum">
              <a:rPr lang="nl-NL" smtClean="0"/>
              <a:pPr/>
              <a:t>299</a:t>
            </a:fld>
            <a:endParaRPr lang="nl-NL"/>
          </a:p>
        </p:txBody>
      </p:sp>
    </p:spTree>
    <p:extLst>
      <p:ext uri="{BB962C8B-B14F-4D97-AF65-F5344CB8AC3E}">
        <p14:creationId xmlns:p14="http://schemas.microsoft.com/office/powerpoint/2010/main" val="3307090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L’Union européenne</a:t>
            </a:r>
          </a:p>
        </p:txBody>
      </p:sp>
      <p:pic>
        <p:nvPicPr>
          <p:cNvPr id="4" name="Content Placeholder 3" descr="http://www.eurocontrol.int/sites/default/files/field_tabs/content/visuals/maps/eu-members-2013.jpg">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340768"/>
            <a:ext cx="7056783" cy="5112568"/>
          </a:xfrm>
          <a:prstGeom prst="rect">
            <a:avLst/>
          </a:prstGeom>
          <a:noFill/>
          <a:ln>
            <a:noFill/>
          </a:ln>
        </p:spPr>
      </p:pic>
      <p:sp>
        <p:nvSpPr>
          <p:cNvPr id="3" name="Slide Number Placeholder 2"/>
          <p:cNvSpPr>
            <a:spLocks noGrp="1"/>
          </p:cNvSpPr>
          <p:nvPr>
            <p:ph type="sldNum" sz="quarter" idx="12"/>
          </p:nvPr>
        </p:nvSpPr>
        <p:spPr/>
        <p:txBody>
          <a:bodyPr/>
          <a:lstStyle/>
          <a:p>
            <a:fld id="{D9061D89-B14A-487E-9210-A6BBBD725484}" type="slidenum">
              <a:rPr lang="nl-NL" smtClean="0"/>
              <a:pPr/>
              <a:t>3</a:t>
            </a:fld>
            <a:endParaRPr lang="nl-NL"/>
          </a:p>
        </p:txBody>
      </p:sp>
    </p:spTree>
    <p:extLst>
      <p:ext uri="{BB962C8B-B14F-4D97-AF65-F5344CB8AC3E}">
        <p14:creationId xmlns:p14="http://schemas.microsoft.com/office/powerpoint/2010/main" val="4286563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Primauté</a:t>
            </a:r>
            <a:endParaRPr lang="nl-NL" dirty="0"/>
          </a:p>
        </p:txBody>
      </p:sp>
      <p:sp>
        <p:nvSpPr>
          <p:cNvPr id="3" name="Content Placeholder 2"/>
          <p:cNvSpPr>
            <a:spLocks noGrp="1"/>
          </p:cNvSpPr>
          <p:nvPr>
            <p:ph idx="1"/>
          </p:nvPr>
        </p:nvSpPr>
        <p:spPr>
          <a:xfrm>
            <a:off x="457200" y="1196752"/>
            <a:ext cx="8229600" cy="5544616"/>
          </a:xfrm>
        </p:spPr>
        <p:txBody>
          <a:bodyPr>
            <a:normAutofit fontScale="47500" lnSpcReduction="20000"/>
          </a:bodyPr>
          <a:lstStyle/>
          <a:p>
            <a:endParaRPr lang="nl-NL" sz="5900" dirty="0"/>
          </a:p>
          <a:p>
            <a:r>
              <a:rPr lang="nl-NL" sz="5900" dirty="0"/>
              <a:t>Primauté: </a:t>
            </a:r>
            <a:r>
              <a:rPr lang="nl-NL" sz="5900" i="1" dirty="0"/>
              <a:t>Costa / ENEL</a:t>
            </a:r>
            <a:r>
              <a:rPr lang="nl-NL" sz="5900" dirty="0"/>
              <a:t>, 6/64</a:t>
            </a:r>
          </a:p>
          <a:p>
            <a:pPr algn="just"/>
            <a:endParaRPr lang="fr-FR" sz="5200" i="1" dirty="0"/>
          </a:p>
          <a:p>
            <a:pPr lvl="1" algn="just"/>
            <a:r>
              <a:rPr lang="fr-FR" sz="4800" i="1" dirty="0"/>
              <a:t>à la différence des traités internationaux ordinaires, le traité de la CEE a institué </a:t>
            </a:r>
            <a:r>
              <a:rPr lang="fr-FR" sz="4800" i="1" dirty="0">
                <a:solidFill>
                  <a:srgbClr val="FF0000"/>
                </a:solidFill>
              </a:rPr>
              <a:t>un ordre juridique propre intégré au système juridique des États membres </a:t>
            </a:r>
            <a:r>
              <a:rPr lang="fr-FR" sz="4800" i="1" dirty="0"/>
              <a:t>lors de l'entrée en vigueur du traité et qui s'impose à leur juridiction . </a:t>
            </a:r>
            <a:endParaRPr lang="fr-FR" sz="4800" dirty="0"/>
          </a:p>
          <a:p>
            <a:pPr algn="just"/>
            <a:endParaRPr lang="fr-FR" sz="5200" i="1" dirty="0"/>
          </a:p>
          <a:p>
            <a:pPr lvl="1" algn="just"/>
            <a:r>
              <a:rPr lang="fr-FR" sz="4800" i="1" dirty="0"/>
              <a:t>en instituant une Communauté de durée illimitée, dotée d’institutions propres, de la personnalité, de la capacité juridique, d’une capacité de représentation internationale et plus particulièrement de pouvoirs réels issus d’une limitation de compétence ou d’un transfert d’attributions des États à la communauté, ceux-ci ont </a:t>
            </a:r>
            <a:r>
              <a:rPr lang="fr-FR" sz="4800" i="1" dirty="0">
                <a:solidFill>
                  <a:srgbClr val="FF0000"/>
                </a:solidFill>
              </a:rPr>
              <a:t>limité leurs droits souverains et créé ainsi un corps de droit applicable à leurs ressortissants et à eux-mêmes</a:t>
            </a:r>
            <a:r>
              <a:rPr lang="fr-FR" sz="4800" i="1" dirty="0"/>
              <a:t>. </a:t>
            </a:r>
            <a:endParaRPr lang="fr-FR" sz="4800" dirty="0"/>
          </a:p>
          <a:p>
            <a:endParaRPr lang="fr-FR" sz="5200" i="1" dirty="0"/>
          </a:p>
          <a:p>
            <a:endParaRPr lang="nl-NL" sz="5200"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30</a:t>
            </a:fld>
            <a:endParaRPr lang="nl-NL"/>
          </a:p>
        </p:txBody>
      </p:sp>
    </p:spTree>
    <p:extLst>
      <p:ext uri="{BB962C8B-B14F-4D97-AF65-F5344CB8AC3E}">
        <p14:creationId xmlns:p14="http://schemas.microsoft.com/office/powerpoint/2010/main" val="87758764"/>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p:txBody>
          <a:bodyPr/>
          <a:lstStyle/>
          <a:p>
            <a:r>
              <a:rPr lang="fr-FR" u="sng" dirty="0">
                <a:hlinkClick r:id="rId2"/>
              </a:rPr>
              <a:t>§3. Justifications</a:t>
            </a:r>
            <a:endParaRPr lang="en-GB" dirty="0"/>
          </a:p>
          <a:p>
            <a:pPr lvl="1"/>
            <a:r>
              <a:rPr lang="fr-FR" u="sng" dirty="0">
                <a:hlinkClick r:id="rId3"/>
              </a:rPr>
              <a:t>A.</a:t>
            </a:r>
            <a:r>
              <a:rPr lang="en-GB" dirty="0">
                <a:hlinkClick r:id="rId3"/>
              </a:rPr>
              <a:t>	</a:t>
            </a:r>
            <a:r>
              <a:rPr lang="fr-FR" u="sng" dirty="0">
                <a:hlinkClick r:id="rId3"/>
              </a:rPr>
              <a:t>Dérogations à l’interdiction</a:t>
            </a:r>
            <a:endParaRPr lang="en-GB" dirty="0"/>
          </a:p>
          <a:p>
            <a:pPr lvl="1"/>
            <a:r>
              <a:rPr lang="fr-FR" u="sng" dirty="0">
                <a:hlinkClick r:id="rId4"/>
              </a:rPr>
              <a:t>B.</a:t>
            </a:r>
            <a:r>
              <a:rPr lang="en-GB" dirty="0">
                <a:hlinkClick r:id="rId4"/>
              </a:rPr>
              <a:t>	</a:t>
            </a:r>
            <a:r>
              <a:rPr lang="fr-FR" u="sng" dirty="0">
                <a:hlinkClick r:id="rId4"/>
              </a:rPr>
              <a:t>Exigences impératives d’intérêt général</a:t>
            </a:r>
            <a:endParaRPr lang="en-GB" dirty="0"/>
          </a:p>
          <a:p>
            <a:pPr lvl="1"/>
            <a:r>
              <a:rPr lang="fr-FR" u="sng" dirty="0">
                <a:hlinkClick r:id="rId5"/>
              </a:rPr>
              <a:t>C.</a:t>
            </a:r>
            <a:r>
              <a:rPr lang="en-GB" dirty="0">
                <a:hlinkClick r:id="rId5"/>
              </a:rPr>
              <a:t>	</a:t>
            </a:r>
            <a:r>
              <a:rPr lang="fr-FR" u="sng" dirty="0">
                <a:hlinkClick r:id="rId5"/>
              </a:rPr>
              <a:t>Tests d’aptitude et de nécessité</a:t>
            </a:r>
            <a:endParaRPr lang="en-GB" dirty="0"/>
          </a:p>
          <a:p>
            <a:pPr lvl="2"/>
            <a:r>
              <a:rPr lang="fr-FR" u="sng" dirty="0">
                <a:hlinkClick r:id="rId6"/>
              </a:rPr>
              <a:t>1.</a:t>
            </a:r>
            <a:r>
              <a:rPr lang="en-GB" dirty="0">
                <a:hlinkClick r:id="rId6"/>
              </a:rPr>
              <a:t>	</a:t>
            </a:r>
            <a:r>
              <a:rPr lang="fr-FR" u="sng" dirty="0">
                <a:hlinkClick r:id="rId6"/>
              </a:rPr>
              <a:t>Aptitude et nécessité dans le contexte de l’article 36 TFUE</a:t>
            </a:r>
            <a:endParaRPr lang="en-GB" dirty="0"/>
          </a:p>
          <a:p>
            <a:pPr lvl="2"/>
            <a:r>
              <a:rPr lang="fr-FR" u="sng" dirty="0">
                <a:hlinkClick r:id="rId7"/>
              </a:rPr>
              <a:t>2.</a:t>
            </a:r>
            <a:r>
              <a:rPr lang="en-GB" dirty="0">
                <a:hlinkClick r:id="rId7"/>
              </a:rPr>
              <a:t>	</a:t>
            </a:r>
            <a:r>
              <a:rPr lang="fr-FR" u="sng" dirty="0">
                <a:hlinkClick r:id="rId7"/>
              </a:rPr>
              <a:t>Aptitude et nécessité dans le contexte des exigences impératives</a:t>
            </a:r>
            <a:endParaRPr lang="en-GB" dirty="0"/>
          </a:p>
          <a:p>
            <a:pPr lvl="2"/>
            <a:r>
              <a:rPr lang="fr-FR" u="sng" dirty="0">
                <a:hlinkClick r:id="rId8"/>
              </a:rPr>
              <a:t>3.</a:t>
            </a:r>
            <a:r>
              <a:rPr lang="en-GB" dirty="0">
                <a:hlinkClick r:id="rId8"/>
              </a:rPr>
              <a:t>	</a:t>
            </a:r>
            <a:r>
              <a:rPr lang="fr-FR" u="sng" dirty="0">
                <a:hlinkClick r:id="rId8"/>
              </a:rPr>
              <a:t>Aptitude et nécessité dans la pratique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300</a:t>
            </a:fld>
            <a:endParaRPr lang="nl-NL"/>
          </a:p>
        </p:txBody>
      </p:sp>
    </p:spTree>
    <p:extLst>
      <p:ext uri="{BB962C8B-B14F-4D97-AF65-F5344CB8AC3E}">
        <p14:creationId xmlns:p14="http://schemas.microsoft.com/office/powerpoint/2010/main" val="1617765461"/>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r-BE" dirty="0" smtClean="0"/>
              <a:t>Interdictions non absolues</a:t>
            </a:r>
            <a:endParaRPr lang="en-GB" dirty="0"/>
          </a:p>
        </p:txBody>
      </p:sp>
      <p:sp>
        <p:nvSpPr>
          <p:cNvPr id="5" name="Content Placeholder 4"/>
          <p:cNvSpPr>
            <a:spLocks noGrp="1"/>
          </p:cNvSpPr>
          <p:nvPr>
            <p:ph idx="1"/>
          </p:nvPr>
        </p:nvSpPr>
        <p:spPr/>
        <p:txBody>
          <a:bodyPr>
            <a:normAutofit fontScale="92500"/>
          </a:bodyPr>
          <a:lstStyle/>
          <a:p>
            <a:r>
              <a:rPr lang="fr-BE" dirty="0" smtClean="0">
                <a:solidFill>
                  <a:srgbClr val="FF0000"/>
                </a:solidFill>
              </a:rPr>
              <a:t>Dérogations aux interdictions: article 36 TFUE</a:t>
            </a:r>
          </a:p>
          <a:p>
            <a:endParaRPr lang="fr-BE" dirty="0"/>
          </a:p>
          <a:p>
            <a:endParaRPr lang="fr-BE" dirty="0" smtClean="0"/>
          </a:p>
          <a:p>
            <a:r>
              <a:rPr lang="fr-BE" dirty="0" smtClean="0"/>
              <a:t>Exigences impératives justifiant des disparités réglementaires entre Etats membres: </a:t>
            </a:r>
            <a:r>
              <a:rPr lang="fr-BE" i="1" dirty="0" smtClean="0"/>
              <a:t>Cassis de Dijon</a:t>
            </a:r>
          </a:p>
          <a:p>
            <a:endParaRPr lang="fr-BE" i="1" dirty="0"/>
          </a:p>
          <a:p>
            <a:r>
              <a:rPr lang="fr-BE" dirty="0" err="1" smtClean="0"/>
              <a:t>Invocabilité</a:t>
            </a:r>
            <a:r>
              <a:rPr lang="fr-BE" dirty="0" smtClean="0"/>
              <a:t> des dérogations et exigences impératives conditionnée par l’évaluation de l’aptitude et la nécessité de la réglementation étatique interdite prima facie</a:t>
            </a:r>
            <a:endParaRPr lang="en-GB" dirty="0"/>
          </a:p>
        </p:txBody>
      </p:sp>
      <p:sp>
        <p:nvSpPr>
          <p:cNvPr id="2" name="Slide Number Placeholder 1"/>
          <p:cNvSpPr>
            <a:spLocks noGrp="1"/>
          </p:cNvSpPr>
          <p:nvPr>
            <p:ph type="sldNum" sz="quarter" idx="12"/>
          </p:nvPr>
        </p:nvSpPr>
        <p:spPr/>
        <p:txBody>
          <a:bodyPr/>
          <a:lstStyle/>
          <a:p>
            <a:fld id="{D9061D89-B14A-487E-9210-A6BBBD725484}" type="slidenum">
              <a:rPr lang="nl-NL" smtClean="0"/>
              <a:pPr/>
              <a:t>301</a:t>
            </a:fld>
            <a:endParaRPr lang="nl-NL"/>
          </a:p>
        </p:txBody>
      </p:sp>
    </p:spTree>
    <p:extLst>
      <p:ext uri="{BB962C8B-B14F-4D97-AF65-F5344CB8AC3E}">
        <p14:creationId xmlns:p14="http://schemas.microsoft.com/office/powerpoint/2010/main" val="1493027855"/>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Dérogations</a:t>
            </a:r>
            <a:r>
              <a:rPr lang="nl-NL" dirty="0"/>
              <a:t> </a:t>
            </a:r>
          </a:p>
        </p:txBody>
      </p:sp>
      <p:sp>
        <p:nvSpPr>
          <p:cNvPr id="3" name="Content Placeholder 2"/>
          <p:cNvSpPr>
            <a:spLocks noGrp="1"/>
          </p:cNvSpPr>
          <p:nvPr>
            <p:ph idx="1"/>
          </p:nvPr>
        </p:nvSpPr>
        <p:spPr/>
        <p:txBody>
          <a:bodyPr>
            <a:normAutofit fontScale="92500" lnSpcReduction="10000"/>
          </a:bodyPr>
          <a:lstStyle/>
          <a:p>
            <a:pPr marL="342900" lvl="1" indent="-342900">
              <a:buFont typeface="Arial" panose="020B0604020202020204" pitchFamily="34" charset="0"/>
              <a:buChar char="•"/>
            </a:pPr>
            <a:r>
              <a:rPr lang="nl-NL" dirty="0"/>
              <a:t>Article 36</a:t>
            </a:r>
          </a:p>
          <a:p>
            <a:pPr marL="742950" lvl="2" indent="-342900"/>
            <a:r>
              <a:rPr lang="fr-FR" dirty="0"/>
              <a:t>Les dispositions des articles 34 et 35 ne font pas obstacle aux interdictions ou restrictions d'importation, d'exportation ou de transit,</a:t>
            </a:r>
          </a:p>
          <a:p>
            <a:pPr marL="742950" lvl="2" indent="-342900"/>
            <a:r>
              <a:rPr lang="fr-FR" dirty="0"/>
              <a:t>justifiées par des raisons </a:t>
            </a:r>
            <a:r>
              <a:rPr lang="fr-FR" dirty="0" smtClean="0"/>
              <a:t>de</a:t>
            </a:r>
          </a:p>
          <a:p>
            <a:pPr marL="1200150" lvl="3" indent="-342900"/>
            <a:r>
              <a:rPr lang="fr-FR" dirty="0" smtClean="0"/>
              <a:t>moralité publique</a:t>
            </a:r>
          </a:p>
          <a:p>
            <a:pPr marL="1200150" lvl="3" indent="-342900"/>
            <a:r>
              <a:rPr lang="fr-FR" dirty="0" smtClean="0"/>
              <a:t>ordre public,</a:t>
            </a:r>
          </a:p>
          <a:p>
            <a:pPr marL="1200150" lvl="3" indent="-342900"/>
            <a:r>
              <a:rPr lang="fr-FR" dirty="0" smtClean="0"/>
              <a:t>sécurité publique</a:t>
            </a:r>
          </a:p>
          <a:p>
            <a:pPr marL="1200150" lvl="3" indent="-342900"/>
            <a:r>
              <a:rPr lang="fr-FR" dirty="0" smtClean="0"/>
              <a:t>protection </a:t>
            </a:r>
            <a:r>
              <a:rPr lang="fr-FR" dirty="0"/>
              <a:t>de la santé et de la vie des personnes et des animaux ou de préservation des </a:t>
            </a:r>
            <a:r>
              <a:rPr lang="fr-FR" dirty="0" smtClean="0"/>
              <a:t>végétaux</a:t>
            </a:r>
          </a:p>
          <a:p>
            <a:pPr marL="1200150" lvl="3" indent="-342900"/>
            <a:r>
              <a:rPr lang="fr-FR" dirty="0" smtClean="0"/>
              <a:t>protection </a:t>
            </a:r>
            <a:r>
              <a:rPr lang="fr-FR" dirty="0"/>
              <a:t>des trésors nationaux ayant une valeur artistique, historique ou </a:t>
            </a:r>
            <a:r>
              <a:rPr lang="fr-FR" dirty="0" smtClean="0"/>
              <a:t>archéologique</a:t>
            </a:r>
          </a:p>
          <a:p>
            <a:pPr marL="1200150" lvl="3" indent="-342900"/>
            <a:r>
              <a:rPr lang="fr-FR" dirty="0" smtClean="0"/>
              <a:t>protection </a:t>
            </a:r>
            <a:r>
              <a:rPr lang="fr-FR" dirty="0"/>
              <a:t>de la propriété industrielle et commerciale;</a:t>
            </a:r>
          </a:p>
          <a:p>
            <a:pPr marL="742950" lvl="2" indent="-342900"/>
            <a:r>
              <a:rPr lang="fr-FR" dirty="0"/>
              <a:t>toutefois, ces interdictions ou restrictions ne doivent constituer ni un moyen de discrimination arbitraire ni une restriction déguisée dans le commerce entre les États membres.</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302</a:t>
            </a:fld>
            <a:endParaRPr lang="nl-NL"/>
          </a:p>
        </p:txBody>
      </p:sp>
    </p:spTree>
    <p:extLst>
      <p:ext uri="{BB962C8B-B14F-4D97-AF65-F5344CB8AC3E}">
        <p14:creationId xmlns:p14="http://schemas.microsoft.com/office/powerpoint/2010/main" val="863561606"/>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Evaluation des dérogations/justifications</a:t>
            </a:r>
            <a:endParaRPr lang="nl-NL" dirty="0"/>
          </a:p>
        </p:txBody>
      </p:sp>
      <p:sp>
        <p:nvSpPr>
          <p:cNvPr id="3" name="Content Placeholder 2"/>
          <p:cNvSpPr>
            <a:spLocks noGrp="1"/>
          </p:cNvSpPr>
          <p:nvPr>
            <p:ph idx="1"/>
          </p:nvPr>
        </p:nvSpPr>
        <p:spPr>
          <a:xfrm>
            <a:off x="457200" y="1600200"/>
            <a:ext cx="8229600" cy="5141168"/>
          </a:xfrm>
        </p:spPr>
        <p:txBody>
          <a:bodyPr vert="horz" lIns="91440" tIns="45720" rIns="91440" bIns="45720" rtlCol="0" anchor="t">
            <a:normAutofit/>
          </a:bodyPr>
          <a:lstStyle/>
          <a:p>
            <a:endParaRPr lang="nl-NL" dirty="0" smtClean="0"/>
          </a:p>
          <a:p>
            <a:r>
              <a:rPr lang="nl-NL" dirty="0" smtClean="0"/>
              <a:t>deux </a:t>
            </a:r>
            <a:r>
              <a:rPr lang="nl-NL" dirty="0"/>
              <a:t>critères cumulatifs:</a:t>
            </a:r>
          </a:p>
          <a:p>
            <a:pPr lvl="1"/>
            <a:endParaRPr lang="nl-NL" dirty="0" smtClean="0"/>
          </a:p>
          <a:p>
            <a:pPr lvl="1"/>
            <a:r>
              <a:rPr lang="nl-NL" dirty="0" smtClean="0"/>
              <a:t>critère </a:t>
            </a:r>
            <a:r>
              <a:rPr lang="nl-NL" u="sng" dirty="0"/>
              <a:t>d’aptitude</a:t>
            </a:r>
            <a:r>
              <a:rPr lang="nl-NL" dirty="0"/>
              <a:t>: </a:t>
            </a:r>
            <a:r>
              <a:rPr lang="nl-NL" dirty="0" smtClean="0"/>
              <a:t>la </a:t>
            </a:r>
            <a:r>
              <a:rPr lang="nl-NL" dirty="0"/>
              <a:t>réglementation </a:t>
            </a:r>
            <a:r>
              <a:rPr lang="nl-NL" dirty="0" smtClean="0"/>
              <a:t>étatique est-elle </a:t>
            </a:r>
            <a:r>
              <a:rPr lang="nl-NL" i="1" dirty="0">
                <a:solidFill>
                  <a:srgbClr val="FF0000"/>
                </a:solidFill>
              </a:rPr>
              <a:t>apte </a:t>
            </a:r>
            <a:r>
              <a:rPr lang="nl-NL" dirty="0"/>
              <a:t>par rapport à l’objectif </a:t>
            </a:r>
            <a:r>
              <a:rPr lang="nl-NL" dirty="0" smtClean="0"/>
              <a:t>d’intérêt général spécifique </a:t>
            </a:r>
            <a:r>
              <a:rPr lang="nl-NL" dirty="0"/>
              <a:t>évoqué par l’article 36 </a:t>
            </a:r>
            <a:r>
              <a:rPr lang="nl-NL" dirty="0" smtClean="0"/>
              <a:t>TFUE?</a:t>
            </a:r>
            <a:endParaRPr lang="nl-NL" dirty="0"/>
          </a:p>
          <a:p>
            <a:pPr lvl="1"/>
            <a:endParaRPr lang="nl-NL" dirty="0" smtClean="0"/>
          </a:p>
          <a:p>
            <a:pPr lvl="1"/>
            <a:r>
              <a:rPr lang="nl-NL" dirty="0" smtClean="0"/>
              <a:t>critère </a:t>
            </a:r>
            <a:r>
              <a:rPr lang="nl-NL" dirty="0"/>
              <a:t>de </a:t>
            </a:r>
            <a:r>
              <a:rPr lang="nl-NL" u="sng" dirty="0" smtClean="0"/>
              <a:t>nécessité</a:t>
            </a:r>
            <a:r>
              <a:rPr lang="nl-NL" dirty="0" smtClean="0"/>
              <a:t>: cet </a:t>
            </a:r>
            <a:r>
              <a:rPr lang="nl-NL" dirty="0"/>
              <a:t>objectif </a:t>
            </a:r>
            <a:r>
              <a:rPr lang="nl-NL" dirty="0" smtClean="0"/>
              <a:t>d’intérêt général </a:t>
            </a:r>
            <a:r>
              <a:rPr lang="fr-FR" dirty="0" smtClean="0"/>
              <a:t>pourrait-il </a:t>
            </a:r>
            <a:r>
              <a:rPr lang="fr-FR" dirty="0"/>
              <a:t>être atteint par des mesures </a:t>
            </a:r>
            <a:r>
              <a:rPr lang="fr-FR" i="1" dirty="0">
                <a:solidFill>
                  <a:srgbClr val="FF0000"/>
                </a:solidFill>
              </a:rPr>
              <a:t>moins restrictives de la libre circulation des marchandises </a:t>
            </a:r>
            <a:r>
              <a:rPr lang="fr-FR" dirty="0"/>
              <a:t>? </a:t>
            </a:r>
            <a:r>
              <a:rPr lang="fr-FR" dirty="0" smtClean="0"/>
              <a:t>La réglementation étatique n’est-elle </a:t>
            </a:r>
            <a:r>
              <a:rPr lang="fr-FR" dirty="0"/>
              <a:t>pas </a:t>
            </a:r>
            <a:r>
              <a:rPr lang="nl-NL" i="1" dirty="0">
                <a:solidFill>
                  <a:srgbClr val="FF0000"/>
                </a:solidFill>
              </a:rPr>
              <a:t>excessive </a:t>
            </a:r>
            <a:r>
              <a:rPr lang="nl-NL" dirty="0" smtClean="0"/>
              <a:t>par rapport à cet objectif?</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303</a:t>
            </a:fld>
            <a:endParaRPr lang="nl-NL"/>
          </a:p>
        </p:txBody>
      </p:sp>
    </p:spTree>
    <p:extLst>
      <p:ext uri="{BB962C8B-B14F-4D97-AF65-F5344CB8AC3E}">
        <p14:creationId xmlns:p14="http://schemas.microsoft.com/office/powerpoint/2010/main" val="42289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Dérogations</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err="1"/>
              <a:t>Liste</a:t>
            </a:r>
            <a:r>
              <a:rPr lang="nl-NL" dirty="0"/>
              <a:t> </a:t>
            </a:r>
            <a:r>
              <a:rPr lang="nl-NL" dirty="0" err="1">
                <a:solidFill>
                  <a:srgbClr val="FF0000"/>
                </a:solidFill>
              </a:rPr>
              <a:t>exhaustive</a:t>
            </a:r>
            <a:endParaRPr lang="nl-NL" dirty="0">
              <a:solidFill>
                <a:srgbClr val="FF0000"/>
              </a:solidFill>
            </a:endParaRPr>
          </a:p>
          <a:p>
            <a:pPr lvl="1"/>
            <a:r>
              <a:rPr lang="nl-NL" dirty="0" err="1"/>
              <a:t>moralité</a:t>
            </a:r>
            <a:r>
              <a:rPr lang="nl-NL" dirty="0"/>
              <a:t> </a:t>
            </a:r>
            <a:r>
              <a:rPr lang="nl-NL" dirty="0" err="1"/>
              <a:t>publique</a:t>
            </a:r>
            <a:endParaRPr lang="nl-NL" dirty="0"/>
          </a:p>
          <a:p>
            <a:pPr lvl="1"/>
            <a:r>
              <a:rPr lang="nl-NL" dirty="0"/>
              <a:t>ordre </a:t>
            </a:r>
            <a:r>
              <a:rPr lang="nl-NL" dirty="0" smtClean="0"/>
              <a:t>public</a:t>
            </a:r>
            <a:endParaRPr lang="nl-NL" dirty="0"/>
          </a:p>
          <a:p>
            <a:pPr lvl="1"/>
            <a:r>
              <a:rPr lang="nl-NL" dirty="0" err="1"/>
              <a:t>sécurité</a:t>
            </a:r>
            <a:r>
              <a:rPr lang="nl-NL" dirty="0"/>
              <a:t> </a:t>
            </a:r>
            <a:r>
              <a:rPr lang="nl-NL" dirty="0" err="1"/>
              <a:t>publique</a:t>
            </a:r>
            <a:endParaRPr lang="nl-NL" dirty="0"/>
          </a:p>
          <a:p>
            <a:pPr lvl="1"/>
            <a:r>
              <a:rPr lang="fr-FR" dirty="0"/>
              <a:t>protection de la santé et de la vie des personnes et des animaux ou de préservation des végétaux</a:t>
            </a:r>
          </a:p>
          <a:p>
            <a:pPr lvl="1"/>
            <a:r>
              <a:rPr lang="fr-FR" dirty="0"/>
              <a:t>protection des trésors nationaux ayant une valeur artistique, historique ou archéologique</a:t>
            </a:r>
          </a:p>
          <a:p>
            <a:pPr lvl="1"/>
            <a:r>
              <a:rPr lang="fr-FR" dirty="0"/>
              <a:t>protection de la propriété industrielle et commerciale</a:t>
            </a:r>
            <a:endParaRPr lang="nl-NL" dirty="0"/>
          </a:p>
          <a:p>
            <a:r>
              <a:rPr lang="nl-NL" dirty="0" err="1"/>
              <a:t>Interprétation</a:t>
            </a:r>
            <a:r>
              <a:rPr lang="nl-NL" dirty="0"/>
              <a:t> </a:t>
            </a:r>
            <a:r>
              <a:rPr lang="nl-NL" dirty="0" err="1">
                <a:solidFill>
                  <a:srgbClr val="FF0000"/>
                </a:solidFill>
              </a:rPr>
              <a:t>stricte</a:t>
            </a:r>
            <a:r>
              <a:rPr lang="nl-NL" dirty="0">
                <a:solidFill>
                  <a:srgbClr val="FF0000"/>
                </a:solidFill>
              </a:rPr>
              <a:t> </a:t>
            </a:r>
            <a:r>
              <a:rPr lang="nl-NL" dirty="0"/>
              <a:t>(</a:t>
            </a:r>
            <a:r>
              <a:rPr lang="nl-NL" i="1" dirty="0" err="1"/>
              <a:t>Bauhuis</a:t>
            </a:r>
            <a:r>
              <a:rPr lang="nl-NL" dirty="0"/>
              <a:t>)</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304</a:t>
            </a:fld>
            <a:endParaRPr lang="nl-NL"/>
          </a:p>
        </p:txBody>
      </p:sp>
    </p:spTree>
    <p:extLst>
      <p:ext uri="{BB962C8B-B14F-4D97-AF65-F5344CB8AC3E}">
        <p14:creationId xmlns:p14="http://schemas.microsoft.com/office/powerpoint/2010/main" val="3979632359"/>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Moralité</a:t>
            </a:r>
            <a:r>
              <a:rPr lang="nl-NL" dirty="0"/>
              <a:t> </a:t>
            </a:r>
            <a:r>
              <a:rPr lang="nl-NL" dirty="0" err="1"/>
              <a:t>publique</a:t>
            </a:r>
            <a:endParaRPr lang="nl-NL" dirty="0"/>
          </a:p>
        </p:txBody>
      </p:sp>
      <p:sp>
        <p:nvSpPr>
          <p:cNvPr id="3" name="Content Placeholder 2"/>
          <p:cNvSpPr>
            <a:spLocks noGrp="1"/>
          </p:cNvSpPr>
          <p:nvPr>
            <p:ph idx="1"/>
          </p:nvPr>
        </p:nvSpPr>
        <p:spPr/>
        <p:txBody>
          <a:bodyPr/>
          <a:lstStyle/>
          <a:p>
            <a:r>
              <a:rPr lang="nl-NL" dirty="0"/>
              <a:t>CJUE, 121/85, </a:t>
            </a:r>
            <a:r>
              <a:rPr lang="nl-NL" i="1" dirty="0" err="1"/>
              <a:t>Conegate</a:t>
            </a:r>
            <a:endParaRPr lang="nl-NL" i="1" dirty="0"/>
          </a:p>
          <a:p>
            <a:pPr lvl="1"/>
            <a:r>
              <a:rPr lang="fr-FR" i="1" dirty="0"/>
              <a:t>il appartient , en principe, à chaque état membre de déterminer les exigences de moralité publique sur son territoire , </a:t>
            </a:r>
            <a:r>
              <a:rPr lang="fr-FR" i="1" dirty="0">
                <a:solidFill>
                  <a:srgbClr val="FF0000"/>
                </a:solidFill>
              </a:rPr>
              <a:t>selon sa propre échelle de valeurs et dans la forme qu' il a choisie </a:t>
            </a:r>
          </a:p>
          <a:p>
            <a:pPr lvl="1"/>
            <a:endParaRPr lang="nl-NL" i="1" dirty="0"/>
          </a:p>
          <a:p>
            <a:endParaRPr lang="nl-NL" dirty="0"/>
          </a:p>
        </p:txBody>
      </p:sp>
      <p:pic>
        <p:nvPicPr>
          <p:cNvPr id="4" name="Picture 3" descr="http://static.memrise.com/uploads/mems/output/5813503-140515212311.pn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036577"/>
            <a:ext cx="3384376" cy="2808312"/>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305</a:t>
            </a:fld>
            <a:endParaRPr lang="nl-NL"/>
          </a:p>
        </p:txBody>
      </p:sp>
    </p:spTree>
    <p:extLst>
      <p:ext uri="{BB962C8B-B14F-4D97-AF65-F5344CB8AC3E}">
        <p14:creationId xmlns:p14="http://schemas.microsoft.com/office/powerpoint/2010/main" val="553209762"/>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Ordre </a:t>
            </a:r>
            <a:r>
              <a:rPr lang="nl-NL" dirty="0" smtClean="0"/>
              <a:t>public</a:t>
            </a:r>
            <a:endParaRPr lang="nl-NL" dirty="0"/>
          </a:p>
        </p:txBody>
      </p:sp>
      <p:sp>
        <p:nvSpPr>
          <p:cNvPr id="3" name="Content Placeholder 2"/>
          <p:cNvSpPr>
            <a:spLocks noGrp="1"/>
          </p:cNvSpPr>
          <p:nvPr>
            <p:ph idx="1"/>
          </p:nvPr>
        </p:nvSpPr>
        <p:spPr/>
        <p:txBody>
          <a:bodyPr/>
          <a:lstStyle/>
          <a:p>
            <a:r>
              <a:rPr lang="nl-NL" dirty="0" err="1"/>
              <a:t>Interprétation</a:t>
            </a:r>
            <a:r>
              <a:rPr lang="nl-NL" dirty="0"/>
              <a:t> </a:t>
            </a:r>
            <a:r>
              <a:rPr lang="nl-NL" dirty="0" err="1"/>
              <a:t>restrictive</a:t>
            </a:r>
            <a:endParaRPr lang="nl-NL" dirty="0"/>
          </a:p>
          <a:p>
            <a:pPr lvl="1"/>
            <a:r>
              <a:rPr lang="nl-NL" dirty="0"/>
              <a:t>CJUE, 231/83, </a:t>
            </a:r>
            <a:r>
              <a:rPr lang="nl-NL" i="1" dirty="0" err="1"/>
              <a:t>Cullet</a:t>
            </a:r>
            <a:endParaRPr lang="nl-NL" dirty="0"/>
          </a:p>
          <a:p>
            <a:pPr lvl="1"/>
            <a:r>
              <a:rPr lang="nl-NL" dirty="0"/>
              <a:t>CJUE, C-265/95, </a:t>
            </a:r>
            <a:r>
              <a:rPr lang="nl-NL" i="1" dirty="0" err="1"/>
              <a:t>Commission</a:t>
            </a:r>
            <a:r>
              <a:rPr lang="nl-NL" i="1" dirty="0"/>
              <a:t> c France</a:t>
            </a:r>
            <a:endParaRPr lang="nl-NL" dirty="0"/>
          </a:p>
          <a:p>
            <a:pPr lvl="2"/>
            <a:endParaRPr lang="nl-NL" dirty="0"/>
          </a:p>
        </p:txBody>
      </p:sp>
      <p:pic>
        <p:nvPicPr>
          <p:cNvPr id="4" name="Picture 3" descr="https://encrypted-tbn3.gstatic.com/images?q=tbn:ANd9GcQBQRr4WRBbM3lgQIrlsnkI7DPneHVyL7oFNlTNqi8q7JFru_sa">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717032"/>
            <a:ext cx="3565639" cy="2305615"/>
          </a:xfrm>
          <a:prstGeom prst="rect">
            <a:avLst/>
          </a:prstGeom>
          <a:noFill/>
          <a:ln>
            <a:noFill/>
          </a:ln>
        </p:spPr>
      </p:pic>
      <p:pic>
        <p:nvPicPr>
          <p:cNvPr id="5" name="Picture 4" descr="http://i.dailymail.co.uk/i/pix/2013/10/18/article-2465944-18D3958800000578-238_634x454.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571203"/>
            <a:ext cx="3718962" cy="2878594"/>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306</a:t>
            </a:fld>
            <a:endParaRPr lang="nl-NL"/>
          </a:p>
        </p:txBody>
      </p:sp>
    </p:spTree>
    <p:extLst>
      <p:ext uri="{BB962C8B-B14F-4D97-AF65-F5344CB8AC3E}">
        <p14:creationId xmlns:p14="http://schemas.microsoft.com/office/powerpoint/2010/main" val="13053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Sécurité</a:t>
            </a:r>
            <a:r>
              <a:rPr lang="nl-NL" dirty="0"/>
              <a:t> </a:t>
            </a:r>
            <a:r>
              <a:rPr lang="nl-NL" dirty="0" err="1"/>
              <a:t>publique</a:t>
            </a:r>
            <a:endParaRPr lang="nl-NL" dirty="0"/>
          </a:p>
        </p:txBody>
      </p:sp>
      <p:sp>
        <p:nvSpPr>
          <p:cNvPr id="3" name="Content Placeholder 2"/>
          <p:cNvSpPr>
            <a:spLocks noGrp="1"/>
          </p:cNvSpPr>
          <p:nvPr>
            <p:ph idx="1"/>
          </p:nvPr>
        </p:nvSpPr>
        <p:spPr/>
        <p:txBody>
          <a:bodyPr>
            <a:normAutofit/>
          </a:bodyPr>
          <a:lstStyle/>
          <a:p>
            <a:r>
              <a:rPr lang="nl-NL" dirty="0"/>
              <a:t>CJUE, 72/83, </a:t>
            </a:r>
            <a:r>
              <a:rPr lang="nl-NL" i="1" dirty="0"/>
              <a:t>Campus Oil</a:t>
            </a:r>
          </a:p>
          <a:p>
            <a:pPr lvl="1"/>
            <a:r>
              <a:rPr lang="fr-FR" i="1" dirty="0"/>
              <a:t>les produits pétroliers, par leur importance exceptionnelle comme source d‘énergie dans l‘économie moderne, sont fondamentaux pour l'existence d'un état des lors que le fonctionnement non seulement de son économie mais </a:t>
            </a:r>
            <a:r>
              <a:rPr lang="fr-FR" i="1" dirty="0">
                <a:solidFill>
                  <a:srgbClr val="FF0000"/>
                </a:solidFill>
              </a:rPr>
              <a:t>surtout de ses institutions et de ses services publiques essentiels et même la survie de sa population en dépendent</a:t>
            </a:r>
            <a:r>
              <a:rPr lang="fr-FR" i="1" dirty="0"/>
              <a:t>.</a:t>
            </a:r>
          </a:p>
          <a:p>
            <a:pPr lvl="1"/>
            <a:r>
              <a:rPr lang="fr-FR" i="1" dirty="0"/>
              <a:t>une interruption de l' approvisionnement en produits petroliers et les risques qui en résultent pour l' existence d' un état peuvent des lors </a:t>
            </a:r>
            <a:r>
              <a:rPr lang="fr-FR" i="1" dirty="0">
                <a:solidFill>
                  <a:srgbClr val="FF0000"/>
                </a:solidFill>
              </a:rPr>
              <a:t>gravement affecter sa sécurité publique</a:t>
            </a:r>
            <a:r>
              <a:rPr lang="fr-FR" i="1" dirty="0"/>
              <a:t> que l ' article 36 permet de protéger </a:t>
            </a:r>
            <a:endParaRPr lang="nl-NL" dirty="0"/>
          </a:p>
        </p:txBody>
      </p:sp>
      <p:pic>
        <p:nvPicPr>
          <p:cNvPr id="4" name="Picture 3" descr="http://static1.squarespace.com/static/54f74f23e4b0952b4e0011c0/t/563ac7eae4b032b112a64612/1446692844864/">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332656"/>
            <a:ext cx="2024539" cy="1003584"/>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307</a:t>
            </a:fld>
            <a:endParaRPr lang="nl-NL"/>
          </a:p>
        </p:txBody>
      </p:sp>
    </p:spTree>
    <p:extLst>
      <p:ext uri="{BB962C8B-B14F-4D97-AF65-F5344CB8AC3E}">
        <p14:creationId xmlns:p14="http://schemas.microsoft.com/office/powerpoint/2010/main" val="40464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Sécurité</a:t>
            </a:r>
            <a:r>
              <a:rPr lang="nl-NL" dirty="0"/>
              <a:t> </a:t>
            </a:r>
            <a:r>
              <a:rPr lang="nl-NL" dirty="0" err="1"/>
              <a:t>publique</a:t>
            </a:r>
            <a:endParaRPr lang="nl-NL" dirty="0"/>
          </a:p>
        </p:txBody>
      </p:sp>
      <p:sp>
        <p:nvSpPr>
          <p:cNvPr id="3" name="Content Placeholder 2"/>
          <p:cNvSpPr>
            <a:spLocks noGrp="1"/>
          </p:cNvSpPr>
          <p:nvPr>
            <p:ph idx="1"/>
          </p:nvPr>
        </p:nvSpPr>
        <p:spPr/>
        <p:txBody>
          <a:bodyPr>
            <a:normAutofit/>
          </a:bodyPr>
          <a:lstStyle/>
          <a:p>
            <a:r>
              <a:rPr lang="nl-NL" dirty="0"/>
              <a:t>En </a:t>
            </a:r>
            <a:r>
              <a:rPr lang="nl-NL" dirty="0" err="1"/>
              <a:t>même</a:t>
            </a:r>
            <a:r>
              <a:rPr lang="nl-NL" dirty="0"/>
              <a:t> </a:t>
            </a:r>
            <a:r>
              <a:rPr lang="nl-NL" dirty="0" err="1"/>
              <a:t>temps</a:t>
            </a:r>
            <a:r>
              <a:rPr lang="nl-NL" dirty="0"/>
              <a:t>,</a:t>
            </a:r>
          </a:p>
          <a:p>
            <a:pPr lvl="1"/>
            <a:r>
              <a:rPr lang="nl-NL" dirty="0" smtClean="0"/>
              <a:t>Uniquement la </a:t>
            </a:r>
            <a:r>
              <a:rPr lang="nl-NL" dirty="0"/>
              <a:t>protection des intérêts </a:t>
            </a:r>
            <a:r>
              <a:rPr lang="nl-NL" dirty="0">
                <a:solidFill>
                  <a:srgbClr val="FF0000"/>
                </a:solidFill>
              </a:rPr>
              <a:t>non économiques</a:t>
            </a:r>
          </a:p>
          <a:p>
            <a:pPr lvl="2"/>
            <a:r>
              <a:rPr lang="fr-FR" dirty="0"/>
              <a:t>Campus </a:t>
            </a:r>
            <a:r>
              <a:rPr lang="fr-FR" dirty="0" err="1"/>
              <a:t>Oil</a:t>
            </a:r>
            <a:r>
              <a:rPr lang="fr-FR" dirty="0"/>
              <a:t>: </a:t>
            </a:r>
            <a:r>
              <a:rPr lang="fr-FR" i="1" dirty="0"/>
              <a:t>il y a lieu de considérer que le but d' assurer, en tout temps , un approvisionnement minimal en produits pétroliers dépasse des considérations de nature purement économique et peut donc constituer un objectif couvert par la notion de sécurité publique </a:t>
            </a:r>
            <a:endParaRPr lang="nl-NL" dirty="0"/>
          </a:p>
          <a:p>
            <a:pPr lvl="2"/>
            <a:r>
              <a:rPr lang="fr-FR" i="1" dirty="0"/>
              <a:t>le fait que la réglementation soit de nature à permettre d'atteindre, </a:t>
            </a:r>
            <a:r>
              <a:rPr lang="fr-FR" i="1" dirty="0">
                <a:solidFill>
                  <a:srgbClr val="FF0000"/>
                </a:solidFill>
              </a:rPr>
              <a:t>à côté des objectifs relevant de la sécurité publique, d'autres objectifs de nature économique éventuellement poursuivis par l‘état membre , n'exclut pas l'application de l'article 36 </a:t>
            </a:r>
            <a:endParaRPr lang="nl-NL" i="1" dirty="0">
              <a:solidFill>
                <a:srgbClr val="FF0000"/>
              </a:solidFill>
            </a:endParaRPr>
          </a:p>
          <a:p>
            <a:pPr lvl="1"/>
            <a:endParaRPr lang="nl-NL" dirty="0"/>
          </a:p>
        </p:txBody>
      </p:sp>
      <p:pic>
        <p:nvPicPr>
          <p:cNvPr id="4" name="Picture 3" descr="http://static1.squarespace.com/static/54f74f23e4b0952b4e0011c0/t/563ac7eae4b032b112a64612/1446692844864/">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332656"/>
            <a:ext cx="2024539" cy="1003584"/>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308</a:t>
            </a:fld>
            <a:endParaRPr lang="nl-NL"/>
          </a:p>
        </p:txBody>
      </p:sp>
    </p:spTree>
    <p:extLst>
      <p:ext uri="{BB962C8B-B14F-4D97-AF65-F5344CB8AC3E}">
        <p14:creationId xmlns:p14="http://schemas.microsoft.com/office/powerpoint/2010/main" val="1775258499"/>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Trésors</a:t>
            </a:r>
            <a:r>
              <a:rPr lang="nl-NL" dirty="0"/>
              <a:t> </a:t>
            </a:r>
            <a:r>
              <a:rPr lang="nl-NL" dirty="0" err="1"/>
              <a:t>nationaux</a:t>
            </a:r>
            <a:endParaRPr lang="nl-NL" dirty="0"/>
          </a:p>
        </p:txBody>
      </p:sp>
      <p:sp>
        <p:nvSpPr>
          <p:cNvPr id="3" name="Content Placeholder 2"/>
          <p:cNvSpPr>
            <a:spLocks noGrp="1"/>
          </p:cNvSpPr>
          <p:nvPr>
            <p:ph idx="1"/>
          </p:nvPr>
        </p:nvSpPr>
        <p:spPr/>
        <p:txBody>
          <a:bodyPr/>
          <a:lstStyle/>
          <a:p>
            <a:r>
              <a:rPr lang="nl-NL" dirty="0"/>
              <a:t>CJUE, 7/68, </a:t>
            </a:r>
            <a:r>
              <a:rPr lang="nl-NL" i="1" dirty="0" err="1"/>
              <a:t>Commission</a:t>
            </a:r>
            <a:r>
              <a:rPr lang="nl-NL" i="1" dirty="0"/>
              <a:t>/</a:t>
            </a:r>
            <a:r>
              <a:rPr lang="nl-NL" i="1" dirty="0" err="1"/>
              <a:t>Italie</a:t>
            </a:r>
            <a:endParaRPr lang="nl-NL" dirty="0"/>
          </a:p>
          <a:p>
            <a:pPr lvl="1"/>
            <a:endParaRPr lang="nl-NL" dirty="0"/>
          </a:p>
          <a:p>
            <a:pPr lvl="1"/>
            <a:r>
              <a:rPr lang="nl-NL" dirty="0"/>
              <a:t>art. 36 ne </a:t>
            </a:r>
            <a:r>
              <a:rPr lang="nl-NL" dirty="0" err="1"/>
              <a:t>s’applique</a:t>
            </a:r>
            <a:r>
              <a:rPr lang="nl-NL" dirty="0"/>
              <a:t> pas </a:t>
            </a:r>
            <a:r>
              <a:rPr lang="nl-NL" dirty="0" err="1"/>
              <a:t>aux</a:t>
            </a:r>
            <a:r>
              <a:rPr lang="nl-NL" dirty="0"/>
              <a:t> </a:t>
            </a:r>
            <a:r>
              <a:rPr lang="nl-NL" dirty="0" err="1"/>
              <a:t>mesures</a:t>
            </a:r>
            <a:r>
              <a:rPr lang="nl-NL" dirty="0"/>
              <a:t> </a:t>
            </a:r>
            <a:r>
              <a:rPr lang="nl-NL" dirty="0" err="1"/>
              <a:t>tarifaires</a:t>
            </a:r>
            <a:r>
              <a:rPr lang="nl-NL" dirty="0"/>
              <a:t>!</a:t>
            </a:r>
          </a:p>
        </p:txBody>
      </p:sp>
      <p:pic>
        <p:nvPicPr>
          <p:cNvPr id="4" name="Picture 3" descr="http://www.alextools.be/wp-content/van-gogh_soleil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3861048"/>
            <a:ext cx="2446522" cy="1810787"/>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309</a:t>
            </a:fld>
            <a:endParaRPr lang="nl-NL"/>
          </a:p>
        </p:txBody>
      </p:sp>
    </p:spTree>
    <p:extLst>
      <p:ext uri="{BB962C8B-B14F-4D97-AF65-F5344CB8AC3E}">
        <p14:creationId xmlns:p14="http://schemas.microsoft.com/office/powerpoint/2010/main" val="404983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Primauté</a:t>
            </a:r>
            <a:endParaRPr lang="nl-NL" dirty="0"/>
          </a:p>
        </p:txBody>
      </p:sp>
      <p:sp>
        <p:nvSpPr>
          <p:cNvPr id="3" name="Content Placeholder 2"/>
          <p:cNvSpPr>
            <a:spLocks noGrp="1"/>
          </p:cNvSpPr>
          <p:nvPr>
            <p:ph idx="1"/>
          </p:nvPr>
        </p:nvSpPr>
        <p:spPr/>
        <p:txBody>
          <a:bodyPr>
            <a:normAutofit fontScale="77500" lnSpcReduction="20000"/>
          </a:bodyPr>
          <a:lstStyle/>
          <a:p>
            <a:pPr algn="just"/>
            <a:r>
              <a:rPr lang="fr-FR" i="1" dirty="0"/>
              <a:t>cette intégration, au droit de chaque pays membre, de dispositions qui proviennent de sources communautaires et plus généralement les termes et l'esprit du traité, </a:t>
            </a:r>
            <a:r>
              <a:rPr lang="fr-FR" i="1" dirty="0">
                <a:solidFill>
                  <a:srgbClr val="FF0000"/>
                </a:solidFill>
              </a:rPr>
              <a:t>ont pour corollaire l’impossibilité pour les États de faire prévaloir, contre un ordre juridique accepté par eux sur une base de réciprocité, une mesure unilatérale ultérieure qui ne saurait ainsi lui être opposable</a:t>
            </a:r>
            <a:r>
              <a:rPr lang="fr-FR" i="1" dirty="0"/>
              <a:t>, le droit du traité issu d‘une source autonome ne pouvant, en raison de sa nature spécifique originale se voir judiciairement opposer un texte interne quel qu’il soit sans perdre son caractère communautaire et sans que soit mise en cause la base juridique de la Communauté elle-même . </a:t>
            </a:r>
            <a:endParaRPr lang="fr-FR" dirty="0"/>
          </a:p>
          <a:p>
            <a:pPr algn="just"/>
            <a:endParaRPr lang="fr-FR" i="1" dirty="0"/>
          </a:p>
          <a:p>
            <a:pPr algn="just"/>
            <a:r>
              <a:rPr lang="fr-FR" i="1" dirty="0"/>
              <a:t>le transfert opéré par les États, de leur ordre juridique interne au profit de l’ordre juridique communautaire, des droits et obligations correspondant aux dispositions du traité entraine donc une limitation définitive de leurs droits souverains . </a:t>
            </a:r>
            <a:endParaRPr lang="fr-FR"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31</a:t>
            </a:fld>
            <a:endParaRPr lang="nl-NL"/>
          </a:p>
        </p:txBody>
      </p:sp>
    </p:spTree>
    <p:extLst>
      <p:ext uri="{BB962C8B-B14F-4D97-AF65-F5344CB8AC3E}">
        <p14:creationId xmlns:p14="http://schemas.microsoft.com/office/powerpoint/2010/main" val="2087352485"/>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Protection</a:t>
            </a:r>
            <a:r>
              <a:rPr lang="nl-NL" dirty="0"/>
              <a:t> de </a:t>
            </a:r>
            <a:r>
              <a:rPr lang="nl-NL" dirty="0" err="1"/>
              <a:t>propriété</a:t>
            </a:r>
            <a:r>
              <a:rPr lang="nl-NL" dirty="0"/>
              <a:t> </a:t>
            </a:r>
            <a:r>
              <a:rPr lang="nl-NL" dirty="0" err="1"/>
              <a:t>industrielle</a:t>
            </a:r>
            <a:r>
              <a:rPr lang="nl-NL" dirty="0"/>
              <a:t> et </a:t>
            </a:r>
            <a:r>
              <a:rPr lang="nl-NL" dirty="0" err="1"/>
              <a:t>commerciale</a:t>
            </a:r>
            <a:endParaRPr lang="nl-NL" dirty="0"/>
          </a:p>
        </p:txBody>
      </p:sp>
      <p:sp>
        <p:nvSpPr>
          <p:cNvPr id="3" name="Content Placeholder 2"/>
          <p:cNvSpPr>
            <a:spLocks noGrp="1"/>
          </p:cNvSpPr>
          <p:nvPr>
            <p:ph idx="1"/>
          </p:nvPr>
        </p:nvSpPr>
        <p:spPr/>
        <p:txBody>
          <a:bodyPr>
            <a:normAutofit/>
          </a:bodyPr>
          <a:lstStyle/>
          <a:p>
            <a:r>
              <a:rPr lang="nl-NL" dirty="0" err="1"/>
              <a:t>Propriété</a:t>
            </a:r>
            <a:r>
              <a:rPr lang="nl-NL" dirty="0"/>
              <a:t> </a:t>
            </a:r>
            <a:r>
              <a:rPr lang="nl-NL" dirty="0" err="1"/>
              <a:t>industrielle</a:t>
            </a:r>
            <a:r>
              <a:rPr lang="nl-NL" dirty="0"/>
              <a:t> et </a:t>
            </a:r>
            <a:r>
              <a:rPr lang="nl-NL" dirty="0" err="1"/>
              <a:t>commerciale</a:t>
            </a:r>
            <a:r>
              <a:rPr lang="nl-NL" dirty="0"/>
              <a:t> = </a:t>
            </a:r>
            <a:r>
              <a:rPr lang="nl-NL" dirty="0" err="1"/>
              <a:t>propriété</a:t>
            </a:r>
            <a:r>
              <a:rPr lang="nl-NL" dirty="0"/>
              <a:t> </a:t>
            </a:r>
            <a:r>
              <a:rPr lang="nl-NL" dirty="0" err="1"/>
              <a:t>intellectuelle</a:t>
            </a:r>
            <a:r>
              <a:rPr lang="nl-NL" dirty="0"/>
              <a:t> (PI)</a:t>
            </a:r>
          </a:p>
          <a:p>
            <a:pPr lvl="1"/>
            <a:r>
              <a:rPr lang="nl-NL" dirty="0" err="1"/>
              <a:t>brevets</a:t>
            </a:r>
            <a:endParaRPr lang="nl-NL" dirty="0"/>
          </a:p>
          <a:p>
            <a:pPr lvl="1"/>
            <a:r>
              <a:rPr lang="nl-NL" dirty="0"/>
              <a:t>marques</a:t>
            </a:r>
          </a:p>
          <a:p>
            <a:pPr lvl="2"/>
            <a:r>
              <a:rPr lang="nl-NL" dirty="0"/>
              <a:t>appellations </a:t>
            </a:r>
            <a:r>
              <a:rPr lang="nl-NL" dirty="0" err="1"/>
              <a:t>d’origine</a:t>
            </a:r>
            <a:endParaRPr lang="nl-NL" dirty="0"/>
          </a:p>
          <a:p>
            <a:pPr lvl="1"/>
            <a:r>
              <a:rPr lang="nl-NL" dirty="0"/>
              <a:t>dessins et </a:t>
            </a:r>
            <a:r>
              <a:rPr lang="nl-NL" dirty="0" err="1"/>
              <a:t>modèles</a:t>
            </a:r>
            <a:endParaRPr lang="nl-NL" dirty="0"/>
          </a:p>
          <a:p>
            <a:pPr lvl="1"/>
            <a:r>
              <a:rPr lang="nl-NL" dirty="0" err="1"/>
              <a:t>droits</a:t>
            </a:r>
            <a:r>
              <a:rPr lang="nl-NL" dirty="0"/>
              <a:t> </a:t>
            </a:r>
            <a:r>
              <a:rPr lang="nl-NL" dirty="0" err="1"/>
              <a:t>d’auteur</a:t>
            </a:r>
            <a:endParaRPr lang="nl-NL" dirty="0"/>
          </a:p>
          <a:p>
            <a:pPr lvl="1"/>
            <a:endParaRPr lang="nl-NL" dirty="0"/>
          </a:p>
          <a:p>
            <a:pPr marL="457200" lvl="1" indent="0" algn="ctr">
              <a:buNone/>
            </a:pPr>
            <a:r>
              <a:rPr lang="nl-NL" i="1" dirty="0" err="1">
                <a:solidFill>
                  <a:srgbClr val="FF0000"/>
                </a:solidFill>
              </a:rPr>
              <a:t>Droits</a:t>
            </a:r>
            <a:r>
              <a:rPr lang="nl-NL" i="1" dirty="0">
                <a:solidFill>
                  <a:srgbClr val="FF0000"/>
                </a:solidFill>
              </a:rPr>
              <a:t> </a:t>
            </a:r>
            <a:r>
              <a:rPr lang="nl-NL" i="1" dirty="0" err="1">
                <a:solidFill>
                  <a:srgbClr val="FF0000"/>
                </a:solidFill>
              </a:rPr>
              <a:t>d’exclusivité</a:t>
            </a:r>
            <a:endParaRPr lang="nl-NL" i="1" dirty="0">
              <a:solidFill>
                <a:srgbClr val="FF0000"/>
              </a:solidFill>
            </a:endParaRPr>
          </a:p>
          <a:p>
            <a:pPr lvl="1"/>
            <a:endParaRPr lang="nl-NL" dirty="0"/>
          </a:p>
        </p:txBody>
      </p:sp>
      <p:pic>
        <p:nvPicPr>
          <p:cNvPr id="4" name="Picture 3" descr="http://www.internet-juridique.com/blog/wp-content/uploads/propriete-intellectuelle-logiciel.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664903" y="2348880"/>
            <a:ext cx="3320425" cy="1998399"/>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310</a:t>
            </a:fld>
            <a:endParaRPr lang="nl-NL"/>
          </a:p>
        </p:txBody>
      </p:sp>
    </p:spTree>
    <p:extLst>
      <p:ext uri="{BB962C8B-B14F-4D97-AF65-F5344CB8AC3E}">
        <p14:creationId xmlns:p14="http://schemas.microsoft.com/office/powerpoint/2010/main" val="1405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Protection</a:t>
            </a:r>
            <a:r>
              <a:rPr lang="nl-NL" dirty="0"/>
              <a:t> PI</a:t>
            </a:r>
          </a:p>
        </p:txBody>
      </p:sp>
      <p:sp>
        <p:nvSpPr>
          <p:cNvPr id="3" name="Content Placeholder 2"/>
          <p:cNvSpPr>
            <a:spLocks noGrp="1"/>
          </p:cNvSpPr>
          <p:nvPr>
            <p:ph idx="1"/>
          </p:nvPr>
        </p:nvSpPr>
        <p:spPr>
          <a:xfrm>
            <a:off x="457200" y="1600200"/>
            <a:ext cx="8229600" cy="4997152"/>
          </a:xfrm>
        </p:spPr>
        <p:txBody>
          <a:bodyPr vert="horz" lIns="91440" tIns="45720" rIns="91440" bIns="45720" rtlCol="0" anchor="t">
            <a:normAutofit/>
          </a:bodyPr>
          <a:lstStyle/>
          <a:p>
            <a:r>
              <a:rPr lang="nl-NL" dirty="0"/>
              <a:t>principes </a:t>
            </a:r>
            <a:r>
              <a:rPr lang="nl-NL" dirty="0" smtClean="0"/>
              <a:t>juridiques</a:t>
            </a:r>
            <a:endParaRPr lang="nl-NL" dirty="0"/>
          </a:p>
          <a:p>
            <a:pPr lvl="1"/>
            <a:endParaRPr lang="nl-NL" dirty="0"/>
          </a:p>
          <a:p>
            <a:pPr lvl="1"/>
            <a:r>
              <a:rPr lang="nl-NL" dirty="0"/>
              <a:t>l</a:t>
            </a:r>
            <a:r>
              <a:rPr lang="nl-NL" dirty="0" smtClean="0"/>
              <a:t>’ </a:t>
            </a:r>
            <a:r>
              <a:rPr lang="nl-NL" dirty="0">
                <a:solidFill>
                  <a:srgbClr val="FF0000"/>
                </a:solidFill>
              </a:rPr>
              <a:t>existence</a:t>
            </a:r>
            <a:r>
              <a:rPr lang="nl-NL" dirty="0"/>
              <a:t> des droits de PI est reconnue et respectée par le droit matériel de l’Union européenne</a:t>
            </a:r>
          </a:p>
          <a:p>
            <a:pPr lvl="1"/>
            <a:endParaRPr lang="nl-NL" dirty="0"/>
          </a:p>
          <a:p>
            <a:pPr lvl="1"/>
            <a:endParaRPr lang="nl-NL" dirty="0"/>
          </a:p>
          <a:p>
            <a:pPr lvl="1"/>
            <a:r>
              <a:rPr lang="nl-NL" dirty="0"/>
              <a:t>l</a:t>
            </a:r>
            <a:r>
              <a:rPr lang="nl-NL" dirty="0" smtClean="0"/>
              <a:t>’ </a:t>
            </a:r>
            <a:r>
              <a:rPr lang="nl-NL" dirty="0">
                <a:solidFill>
                  <a:srgbClr val="FF0000"/>
                </a:solidFill>
              </a:rPr>
              <a:t>exercice</a:t>
            </a:r>
            <a:r>
              <a:rPr lang="nl-NL" dirty="0"/>
              <a:t> des conditions d’exclusivité attachées aux droits de PI ne peut pas entraver la libre circulation</a:t>
            </a:r>
          </a:p>
          <a:p>
            <a:pPr lvl="1"/>
            <a:endParaRPr lang="nl-NL" dirty="0"/>
          </a:p>
          <a:p>
            <a:pPr marL="457200" lvl="1" indent="0" algn="ctr">
              <a:buNone/>
            </a:pPr>
            <a:endParaRPr lang="nl-NL" dirty="0">
              <a:solidFill>
                <a:srgbClr val="FF0000"/>
              </a:solidFill>
            </a:endParaRPr>
          </a:p>
        </p:txBody>
      </p:sp>
      <p:pic>
        <p:nvPicPr>
          <p:cNvPr id="5" name="Picture 4" descr="http://www.internet-juridique.com/blog/wp-content/uploads/propriete-intellectuelle-logiciel.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567295" y="61638"/>
            <a:ext cx="2397104" cy="1422335"/>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311</a:t>
            </a:fld>
            <a:endParaRPr lang="nl-NL"/>
          </a:p>
        </p:txBody>
      </p:sp>
    </p:spTree>
    <p:extLst>
      <p:ext uri="{BB962C8B-B14F-4D97-AF65-F5344CB8AC3E}">
        <p14:creationId xmlns:p14="http://schemas.microsoft.com/office/powerpoint/2010/main" val="2815800619"/>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Santé et </a:t>
            </a:r>
            <a:r>
              <a:rPr lang="nl-NL" dirty="0" err="1"/>
              <a:t>vie</a:t>
            </a:r>
            <a:r>
              <a:rPr lang="nl-NL" dirty="0"/>
              <a:t> des </a:t>
            </a:r>
            <a:r>
              <a:rPr lang="nl-NL" dirty="0" err="1"/>
              <a:t>personnes</a:t>
            </a:r>
            <a:r>
              <a:rPr lang="nl-NL" dirty="0"/>
              <a:t> et </a:t>
            </a:r>
            <a:r>
              <a:rPr lang="nl-NL" dirty="0" err="1"/>
              <a:t>animaux</a:t>
            </a:r>
            <a:endParaRPr lang="nl-NL" dirty="0"/>
          </a:p>
        </p:txBody>
      </p:sp>
      <p:sp>
        <p:nvSpPr>
          <p:cNvPr id="3" name="Content Placeholder 2"/>
          <p:cNvSpPr>
            <a:spLocks noGrp="1"/>
          </p:cNvSpPr>
          <p:nvPr>
            <p:ph idx="1"/>
          </p:nvPr>
        </p:nvSpPr>
        <p:spPr/>
        <p:txBody>
          <a:bodyPr/>
          <a:lstStyle/>
          <a:p>
            <a:r>
              <a:rPr lang="nl-NL"/>
              <a:t>Epidémies, </a:t>
            </a:r>
            <a:r>
              <a:rPr lang="nl-NL" dirty="0"/>
              <a:t>santé </a:t>
            </a:r>
            <a:r>
              <a:rPr lang="nl-NL" dirty="0" err="1"/>
              <a:t>publique</a:t>
            </a:r>
            <a:endParaRPr lang="nl-NL" dirty="0"/>
          </a:p>
          <a:p>
            <a:pPr lvl="1"/>
            <a:endParaRPr lang="nl-NL" dirty="0"/>
          </a:p>
          <a:p>
            <a:pPr lvl="1"/>
            <a:endParaRPr lang="nl-NL" dirty="0"/>
          </a:p>
          <a:p>
            <a:pPr lvl="1"/>
            <a:r>
              <a:rPr lang="nl-NL" dirty="0" err="1"/>
              <a:t>interprétation</a:t>
            </a:r>
            <a:r>
              <a:rPr lang="nl-NL" dirty="0"/>
              <a:t> </a:t>
            </a:r>
            <a:r>
              <a:rPr lang="nl-NL" dirty="0" err="1"/>
              <a:t>souvent</a:t>
            </a:r>
            <a:r>
              <a:rPr lang="nl-NL" dirty="0"/>
              <a:t> </a:t>
            </a:r>
            <a:r>
              <a:rPr lang="nl-NL" dirty="0" err="1"/>
              <a:t>abusive</a:t>
            </a:r>
            <a:r>
              <a:rPr lang="nl-NL" dirty="0"/>
              <a:t> par les états membres</a:t>
            </a:r>
          </a:p>
          <a:p>
            <a:r>
              <a:rPr lang="nl-NL" dirty="0"/>
              <a:t>CJUE, 40/82, </a:t>
            </a:r>
            <a:r>
              <a:rPr lang="nl-NL" i="1" dirty="0" err="1"/>
              <a:t>Commission</a:t>
            </a:r>
            <a:r>
              <a:rPr lang="nl-NL" i="1" dirty="0"/>
              <a:t>/</a:t>
            </a:r>
            <a:r>
              <a:rPr lang="nl-NL" i="1" dirty="0" err="1"/>
              <a:t>Royaume</a:t>
            </a:r>
            <a:r>
              <a:rPr lang="nl-NL" i="1" dirty="0"/>
              <a:t>-Uni </a:t>
            </a:r>
            <a:r>
              <a:rPr lang="nl-NL" dirty="0"/>
              <a:t>(1982) </a:t>
            </a:r>
            <a:r>
              <a:rPr lang="nl-NL" i="1" dirty="0"/>
              <a:t>et </a:t>
            </a:r>
            <a:r>
              <a:rPr lang="nl-NL" dirty="0"/>
              <a:t>(1984)</a:t>
            </a:r>
          </a:p>
        </p:txBody>
      </p:sp>
      <p:pic>
        <p:nvPicPr>
          <p:cNvPr id="5" name="Picture 4" descr="http://www.dekievitonline.nl/catalog/images/biologische%20kalkoen.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436095" y="5085183"/>
            <a:ext cx="3732343" cy="1740737"/>
          </a:xfrm>
          <a:prstGeom prst="rect">
            <a:avLst/>
          </a:prstGeom>
          <a:noFill/>
          <a:ln>
            <a:noFill/>
          </a:ln>
        </p:spPr>
      </p:pic>
      <p:pic>
        <p:nvPicPr>
          <p:cNvPr id="6" name="Picture 5" descr="http://www.a-nimes-al.fr/wp-content/uploads/2014/06/volaille.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5301208"/>
            <a:ext cx="3312448" cy="1505954"/>
          </a:xfrm>
          <a:prstGeom prst="rect">
            <a:avLst/>
          </a:prstGeom>
          <a:noFill/>
          <a:ln>
            <a:noFill/>
          </a:ln>
        </p:spPr>
      </p:pic>
      <p:pic>
        <p:nvPicPr>
          <p:cNvPr id="7" name="Picture 6" descr="http://ichef.bbci.co.uk/news/660/media/images/49057000/jpg/_49057589_m980038-cow_infected_with_bse_mad_cow_disease-spl.jpg">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5730045" y="1043060"/>
            <a:ext cx="3144441" cy="1944216"/>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312</a:t>
            </a:fld>
            <a:endParaRPr lang="nl-NL"/>
          </a:p>
        </p:txBody>
      </p:sp>
    </p:spTree>
    <p:extLst>
      <p:ext uri="{BB962C8B-B14F-4D97-AF65-F5344CB8AC3E}">
        <p14:creationId xmlns:p14="http://schemas.microsoft.com/office/powerpoint/2010/main" val="216345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Synthèse </a:t>
            </a:r>
            <a:r>
              <a:rPr lang="nl-NL" dirty="0" smtClean="0"/>
              <a:t>dérogations art. 36 TFUE</a:t>
            </a:r>
            <a:endParaRPr lang="nl-NL" dirty="0"/>
          </a:p>
        </p:txBody>
      </p:sp>
      <p:graphicFrame>
        <p:nvGraphicFramePr>
          <p:cNvPr id="7" name="Content Placeholder 3"/>
          <p:cNvGraphicFramePr>
            <a:graphicFrameLocks noGrp="1"/>
          </p:cNvGraphicFramePr>
          <p:nvPr>
            <p:ph sz="half" idx="1"/>
            <p:extLst/>
          </p:nvPr>
        </p:nvGraphicFramePr>
        <p:xfrm>
          <a:off x="2157212" y="1771519"/>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313</a:t>
            </a:fld>
            <a:endParaRPr lang="nl-NL"/>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484881327"/>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r-BE" dirty="0" smtClean="0"/>
              <a:t>Interdictions non absolues</a:t>
            </a:r>
            <a:endParaRPr lang="en-GB" dirty="0"/>
          </a:p>
        </p:txBody>
      </p:sp>
      <p:sp>
        <p:nvSpPr>
          <p:cNvPr id="5" name="Content Placeholder 4"/>
          <p:cNvSpPr>
            <a:spLocks noGrp="1"/>
          </p:cNvSpPr>
          <p:nvPr>
            <p:ph idx="1"/>
          </p:nvPr>
        </p:nvSpPr>
        <p:spPr/>
        <p:txBody>
          <a:bodyPr>
            <a:normAutofit fontScale="92500"/>
          </a:bodyPr>
          <a:lstStyle/>
          <a:p>
            <a:r>
              <a:rPr lang="fr-BE" dirty="0" smtClean="0"/>
              <a:t>Dérogations aux interdictions: article 36 TFUE</a:t>
            </a:r>
          </a:p>
          <a:p>
            <a:endParaRPr lang="fr-BE" dirty="0"/>
          </a:p>
          <a:p>
            <a:endParaRPr lang="fr-BE" dirty="0" smtClean="0"/>
          </a:p>
          <a:p>
            <a:r>
              <a:rPr lang="fr-BE" dirty="0" smtClean="0">
                <a:solidFill>
                  <a:srgbClr val="FF0000"/>
                </a:solidFill>
              </a:rPr>
              <a:t>Exigences impératives justifiant des disparités réglementaires entre Etats membres: </a:t>
            </a:r>
            <a:r>
              <a:rPr lang="fr-BE" i="1" dirty="0" smtClean="0">
                <a:solidFill>
                  <a:srgbClr val="FF0000"/>
                </a:solidFill>
              </a:rPr>
              <a:t>Cassis de Dijon</a:t>
            </a:r>
          </a:p>
          <a:p>
            <a:endParaRPr lang="fr-BE" i="1" dirty="0"/>
          </a:p>
          <a:p>
            <a:r>
              <a:rPr lang="fr-BE" dirty="0" err="1" smtClean="0"/>
              <a:t>Invocabilité</a:t>
            </a:r>
            <a:r>
              <a:rPr lang="fr-BE" dirty="0" smtClean="0"/>
              <a:t> des dérogations et exigences impératives conditionnée par l’évaluation de l’aptitude et la nécessité de la réglementation étatique interdite prima facie</a:t>
            </a:r>
            <a:endParaRPr lang="en-GB" dirty="0"/>
          </a:p>
        </p:txBody>
      </p:sp>
      <p:sp>
        <p:nvSpPr>
          <p:cNvPr id="2" name="Slide Number Placeholder 1"/>
          <p:cNvSpPr>
            <a:spLocks noGrp="1"/>
          </p:cNvSpPr>
          <p:nvPr>
            <p:ph type="sldNum" sz="quarter" idx="12"/>
          </p:nvPr>
        </p:nvSpPr>
        <p:spPr/>
        <p:txBody>
          <a:bodyPr/>
          <a:lstStyle/>
          <a:p>
            <a:fld id="{D9061D89-B14A-487E-9210-A6BBBD725484}" type="slidenum">
              <a:rPr lang="nl-NL" smtClean="0"/>
              <a:pPr/>
              <a:t>314</a:t>
            </a:fld>
            <a:endParaRPr lang="nl-NL"/>
          </a:p>
        </p:txBody>
      </p:sp>
    </p:spTree>
    <p:extLst>
      <p:ext uri="{BB962C8B-B14F-4D97-AF65-F5344CB8AC3E}">
        <p14:creationId xmlns:p14="http://schemas.microsoft.com/office/powerpoint/2010/main" val="386369285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Exigences</a:t>
            </a:r>
            <a:r>
              <a:rPr lang="nl-NL" dirty="0"/>
              <a:t> </a:t>
            </a:r>
            <a:r>
              <a:rPr lang="nl-NL" dirty="0" err="1"/>
              <a:t>impératives</a:t>
            </a:r>
            <a:endParaRPr lang="nl-NL" dirty="0"/>
          </a:p>
        </p:txBody>
      </p:sp>
      <p:sp>
        <p:nvSpPr>
          <p:cNvPr id="3" name="Content Placeholder 2"/>
          <p:cNvSpPr>
            <a:spLocks noGrp="1"/>
          </p:cNvSpPr>
          <p:nvPr>
            <p:ph idx="1"/>
          </p:nvPr>
        </p:nvSpPr>
        <p:spPr>
          <a:xfrm>
            <a:off x="457200" y="1600200"/>
            <a:ext cx="8229600" cy="4925144"/>
          </a:xfrm>
        </p:spPr>
        <p:txBody>
          <a:bodyPr>
            <a:normAutofit/>
          </a:bodyPr>
          <a:lstStyle/>
          <a:p>
            <a:r>
              <a:rPr lang="fr-FR" i="1" dirty="0"/>
              <a:t>Cassis de Dijon:</a:t>
            </a:r>
          </a:p>
          <a:p>
            <a:pPr lvl="1"/>
            <a:r>
              <a:rPr lang="fr-FR" i="1" dirty="0"/>
              <a:t>que les obstacles à la circulation intracommunautaire résultant des disparités des législations nationales relatives à la commercialisation des produits en cause doivent être acceptés </a:t>
            </a:r>
          </a:p>
          <a:p>
            <a:pPr lvl="1"/>
            <a:r>
              <a:rPr lang="fr-FR" i="1" u="sng" dirty="0"/>
              <a:t>dans la mesure où ces prescriptions peuvent être reconnues comme étant nécessaires pour satisfaire à des exigences impératives</a:t>
            </a:r>
          </a:p>
          <a:p>
            <a:pPr lvl="1"/>
            <a:r>
              <a:rPr lang="fr-FR" i="1" dirty="0"/>
              <a:t>tenant, notamment, à </a:t>
            </a:r>
            <a:r>
              <a:rPr lang="fr-FR" i="1" dirty="0">
                <a:solidFill>
                  <a:srgbClr val="FF0000"/>
                </a:solidFill>
              </a:rPr>
              <a:t>l’efficacité des contrôles fiscaux, à la protection de la santé publique, à la loyauté des transactions commerciales et à la défense des consommateurs</a:t>
            </a:r>
            <a:r>
              <a:rPr lang="fr-FR" i="1" dirty="0"/>
              <a:t>. </a:t>
            </a:r>
            <a:endParaRPr lang="nl-NL" dirty="0"/>
          </a:p>
        </p:txBody>
      </p:sp>
      <p:pic>
        <p:nvPicPr>
          <p:cNvPr id="4" name="Picture 3" descr="http://www.debierschuur.eu/Foto's/Dranken/Sterke%20Dranken/Uitvergroot/_Lik_Creme%20de%20Casi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6905" y="188640"/>
            <a:ext cx="1317282" cy="1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315</a:t>
            </a:fld>
            <a:endParaRPr lang="nl-NL"/>
          </a:p>
        </p:txBody>
      </p:sp>
    </p:spTree>
    <p:extLst>
      <p:ext uri="{BB962C8B-B14F-4D97-AF65-F5344CB8AC3E}">
        <p14:creationId xmlns:p14="http://schemas.microsoft.com/office/powerpoint/2010/main" val="2555854829"/>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Exigences</a:t>
            </a:r>
            <a:r>
              <a:rPr lang="nl-NL" dirty="0"/>
              <a:t> </a:t>
            </a:r>
            <a:r>
              <a:rPr lang="nl-NL" dirty="0" err="1"/>
              <a:t>impératives</a:t>
            </a:r>
            <a:endParaRPr lang="nl-NL" dirty="0"/>
          </a:p>
        </p:txBody>
      </p:sp>
      <p:sp>
        <p:nvSpPr>
          <p:cNvPr id="3" name="Content Placeholder 2"/>
          <p:cNvSpPr>
            <a:spLocks noGrp="1"/>
          </p:cNvSpPr>
          <p:nvPr>
            <p:ph idx="1"/>
          </p:nvPr>
        </p:nvSpPr>
        <p:spPr>
          <a:xfrm>
            <a:off x="457200" y="1600200"/>
            <a:ext cx="8229600" cy="5141168"/>
          </a:xfrm>
        </p:spPr>
        <p:txBody>
          <a:bodyPr/>
          <a:lstStyle/>
          <a:p>
            <a:r>
              <a:rPr lang="nl-NL" dirty="0"/>
              <a:t>Liste </a:t>
            </a:r>
            <a:r>
              <a:rPr lang="nl-NL" dirty="0" smtClean="0"/>
              <a:t>non exhaustive</a:t>
            </a:r>
            <a:endParaRPr lang="nl-NL" dirty="0"/>
          </a:p>
          <a:p>
            <a:pPr marL="457200" lvl="1" indent="0">
              <a:buNone/>
            </a:pPr>
            <a:endParaRPr lang="nl-NL" dirty="0"/>
          </a:p>
          <a:p>
            <a:pPr lvl="1"/>
            <a:r>
              <a:rPr lang="nl-NL" dirty="0"/>
              <a:t>exigences impératives </a:t>
            </a:r>
            <a:r>
              <a:rPr lang="nl-NL" dirty="0" smtClean="0"/>
              <a:t>sont reconnues au cas par cas</a:t>
            </a:r>
            <a:endParaRPr lang="nl-NL" dirty="0"/>
          </a:p>
          <a:p>
            <a:pPr lvl="2"/>
            <a:r>
              <a:rPr lang="fr-FR" i="1" dirty="0"/>
              <a:t>l’efficacité des contrôles fiscaux</a:t>
            </a:r>
          </a:p>
          <a:p>
            <a:pPr lvl="2"/>
            <a:r>
              <a:rPr lang="fr-FR" i="1" dirty="0"/>
              <a:t>la protection de la santé publique</a:t>
            </a:r>
          </a:p>
          <a:p>
            <a:pPr lvl="2"/>
            <a:r>
              <a:rPr lang="fr-FR" i="1" dirty="0"/>
              <a:t>la défense des consommateurs</a:t>
            </a:r>
          </a:p>
          <a:p>
            <a:pPr lvl="2"/>
            <a:r>
              <a:rPr lang="fr-FR" i="1" dirty="0"/>
              <a:t>la protection de l’environnement</a:t>
            </a:r>
          </a:p>
          <a:p>
            <a:pPr lvl="2"/>
            <a:r>
              <a:rPr lang="fr-FR" i="1" dirty="0"/>
              <a:t>la sécurité routière</a:t>
            </a:r>
          </a:p>
          <a:p>
            <a:pPr lvl="2"/>
            <a:r>
              <a:rPr lang="fr-FR" i="1" dirty="0"/>
              <a:t>…</a:t>
            </a:r>
            <a:endParaRPr lang="nl-NL" dirty="0"/>
          </a:p>
          <a:p>
            <a:pPr lvl="2"/>
            <a:endParaRPr lang="nl-NL" dirty="0"/>
          </a:p>
          <a:p>
            <a:endParaRPr lang="nl-NL" dirty="0"/>
          </a:p>
        </p:txBody>
      </p:sp>
      <p:pic>
        <p:nvPicPr>
          <p:cNvPr id="4" name="Picture 3" descr="http://2.bp.blogspot.com/--jcW1BP9jPI/VGXeMguUt1I/AAAAAAAABbs/uRKmdjRISDc/s1600/EU%2Bflag.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7236296" y="116632"/>
            <a:ext cx="1866139" cy="1239019"/>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316</a:t>
            </a:fld>
            <a:endParaRPr lang="nl-NL"/>
          </a:p>
        </p:txBody>
      </p:sp>
    </p:spTree>
    <p:extLst>
      <p:ext uri="{BB962C8B-B14F-4D97-AF65-F5344CB8AC3E}">
        <p14:creationId xmlns:p14="http://schemas.microsoft.com/office/powerpoint/2010/main" val="3109929724"/>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Exemple</a:t>
            </a:r>
            <a:r>
              <a:rPr lang="nl-NL" dirty="0"/>
              <a:t>: </a:t>
            </a:r>
            <a:r>
              <a:rPr lang="nl-NL" i="1" dirty="0" err="1"/>
              <a:t>Familiapress</a:t>
            </a:r>
            <a:endParaRPr lang="nl-NL" dirty="0"/>
          </a:p>
        </p:txBody>
      </p:sp>
      <p:sp>
        <p:nvSpPr>
          <p:cNvPr id="3" name="Content Placeholder 2"/>
          <p:cNvSpPr>
            <a:spLocks noGrp="1"/>
          </p:cNvSpPr>
          <p:nvPr>
            <p:ph idx="1"/>
          </p:nvPr>
        </p:nvSpPr>
        <p:spPr/>
        <p:txBody>
          <a:bodyPr/>
          <a:lstStyle/>
          <a:p>
            <a:r>
              <a:rPr lang="nl-NL" dirty="0"/>
              <a:t>CJUE, C-368/95, </a:t>
            </a:r>
            <a:r>
              <a:rPr lang="nl-NL" i="1" dirty="0" err="1"/>
              <a:t>Familiapress</a:t>
            </a:r>
            <a:endParaRPr lang="nl-NL" dirty="0"/>
          </a:p>
          <a:p>
            <a:pPr lvl="1"/>
            <a:endParaRPr lang="fr-FR" dirty="0" smtClean="0"/>
          </a:p>
          <a:p>
            <a:pPr lvl="1"/>
            <a:r>
              <a:rPr lang="fr-FR" dirty="0" smtClean="0"/>
              <a:t>une </a:t>
            </a:r>
            <a:r>
              <a:rPr lang="fr-FR" dirty="0"/>
              <a:t>loi autrichienne interdisait de manière générale d'offrir sans contrepartie aux consommateurs des primes liées à la vente de biens ou à la fourniture de services, y </a:t>
            </a:r>
            <a:r>
              <a:rPr lang="fr-FR" dirty="0" smtClean="0"/>
              <a:t>compris des </a:t>
            </a:r>
            <a:r>
              <a:rPr lang="fr-FR" dirty="0"/>
              <a:t>mots croisés dans des magazines</a:t>
            </a:r>
          </a:p>
          <a:p>
            <a:pPr lvl="1"/>
            <a:endParaRPr lang="fr-FR" dirty="0" smtClean="0"/>
          </a:p>
          <a:p>
            <a:pPr lvl="1"/>
            <a:r>
              <a:rPr lang="fr-FR" dirty="0" smtClean="0"/>
              <a:t>en </a:t>
            </a:r>
            <a:r>
              <a:rPr lang="fr-FR" dirty="0"/>
              <a:t>Allemagne, une telle interdiction n’existait pas</a:t>
            </a:r>
          </a:p>
          <a:p>
            <a:pPr lvl="2"/>
            <a:r>
              <a:rPr lang="fr-FR" dirty="0" smtClean="0"/>
              <a:t>les </a:t>
            </a:r>
            <a:r>
              <a:rPr lang="fr-FR" dirty="0"/>
              <a:t>magazines allemandes peuvent-elles être vendues </a:t>
            </a:r>
            <a:r>
              <a:rPr lang="fr-FR" dirty="0" smtClean="0"/>
              <a:t>en Autriche?</a:t>
            </a:r>
            <a:endParaRPr lang="fr-FR" dirty="0"/>
          </a:p>
        </p:txBody>
      </p:sp>
      <p:pic>
        <p:nvPicPr>
          <p:cNvPr id="4" name="Picture 3" descr="http://www.udppc.asso.fr/national/images/aic2011/mots_croises_element.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1608335" cy="127301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317</a:t>
            </a:fld>
            <a:endParaRPr lang="nl-NL"/>
          </a:p>
        </p:txBody>
      </p:sp>
    </p:spTree>
    <p:extLst>
      <p:ext uri="{BB962C8B-B14F-4D97-AF65-F5344CB8AC3E}">
        <p14:creationId xmlns:p14="http://schemas.microsoft.com/office/powerpoint/2010/main" val="4214736255"/>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Exemple</a:t>
            </a:r>
            <a:r>
              <a:rPr lang="nl-NL" dirty="0"/>
              <a:t>: </a:t>
            </a:r>
            <a:r>
              <a:rPr lang="nl-NL" i="1" dirty="0" err="1"/>
              <a:t>Familiapress</a:t>
            </a:r>
            <a:endParaRPr lang="nl-NL" dirty="0"/>
          </a:p>
        </p:txBody>
      </p:sp>
      <p:sp>
        <p:nvSpPr>
          <p:cNvPr id="3" name="Content Placeholder 2"/>
          <p:cNvSpPr>
            <a:spLocks noGrp="1"/>
          </p:cNvSpPr>
          <p:nvPr>
            <p:ph idx="1"/>
          </p:nvPr>
        </p:nvSpPr>
        <p:spPr>
          <a:xfrm>
            <a:off x="457200" y="1600200"/>
            <a:ext cx="8229600" cy="5069160"/>
          </a:xfrm>
        </p:spPr>
        <p:txBody>
          <a:bodyPr/>
          <a:lstStyle/>
          <a:p>
            <a:r>
              <a:rPr lang="nl-NL" dirty="0"/>
              <a:t>Comment </a:t>
            </a:r>
            <a:r>
              <a:rPr lang="nl-NL" dirty="0" smtClean="0"/>
              <a:t>catégoriser la </a:t>
            </a:r>
            <a:r>
              <a:rPr lang="nl-NL" dirty="0"/>
              <a:t>mesure autrichienne?</a:t>
            </a:r>
          </a:p>
          <a:p>
            <a:pPr lvl="1"/>
            <a:r>
              <a:rPr lang="nl-NL" dirty="0"/>
              <a:t>MEERQ – Dassonville?</a:t>
            </a:r>
          </a:p>
          <a:p>
            <a:pPr lvl="1"/>
            <a:r>
              <a:rPr lang="nl-NL" dirty="0" err="1"/>
              <a:t>modalité</a:t>
            </a:r>
            <a:r>
              <a:rPr lang="nl-NL" dirty="0"/>
              <a:t> de </a:t>
            </a:r>
            <a:r>
              <a:rPr lang="nl-NL" dirty="0" err="1"/>
              <a:t>vente</a:t>
            </a:r>
            <a:r>
              <a:rPr lang="nl-NL" dirty="0"/>
              <a:t> – </a:t>
            </a:r>
            <a:r>
              <a:rPr lang="nl-NL" dirty="0" err="1"/>
              <a:t>Keck</a:t>
            </a:r>
            <a:r>
              <a:rPr lang="nl-NL" dirty="0"/>
              <a:t>?</a:t>
            </a:r>
          </a:p>
          <a:p>
            <a:pPr lvl="2"/>
            <a:r>
              <a:rPr lang="nl-NL" dirty="0" err="1"/>
              <a:t>affectation</a:t>
            </a:r>
            <a:r>
              <a:rPr lang="nl-NL" dirty="0"/>
              <a:t> égale?</a:t>
            </a:r>
          </a:p>
          <a:p>
            <a:pPr marL="457200" lvl="1" indent="0" algn="ctr">
              <a:buNone/>
            </a:pPr>
            <a:r>
              <a:rPr lang="nl-NL" dirty="0">
                <a:solidFill>
                  <a:srgbClr val="FF0000"/>
                </a:solidFill>
                <a:sym typeface="Wingdings" panose="05000000000000000000" pitchFamily="2" charset="2"/>
              </a:rPr>
              <a:t> MEERQ</a:t>
            </a:r>
            <a:endParaRPr lang="nl-NL" dirty="0">
              <a:solidFill>
                <a:srgbClr val="FF0000"/>
              </a:solidFill>
            </a:endParaRPr>
          </a:p>
          <a:p>
            <a:pPr marL="457200" lvl="1" indent="0" algn="ctr">
              <a:buNone/>
            </a:pPr>
            <a:r>
              <a:rPr lang="nl-NL" i="1" dirty="0" err="1">
                <a:solidFill>
                  <a:srgbClr val="FF0000"/>
                </a:solidFill>
              </a:rPr>
              <a:t>Interdite</a:t>
            </a:r>
            <a:r>
              <a:rPr lang="nl-NL" i="1" dirty="0">
                <a:solidFill>
                  <a:srgbClr val="FF0000"/>
                </a:solidFill>
              </a:rPr>
              <a:t> en principe</a:t>
            </a:r>
          </a:p>
          <a:p>
            <a:pPr lvl="1"/>
            <a:endParaRPr lang="nl-NL" dirty="0"/>
          </a:p>
          <a:p>
            <a:pPr lvl="1"/>
            <a:r>
              <a:rPr lang="nl-NL" dirty="0" err="1"/>
              <a:t>dérogation</a:t>
            </a:r>
            <a:r>
              <a:rPr lang="nl-NL" dirty="0"/>
              <a:t> – art. 36 TFUE?</a:t>
            </a:r>
          </a:p>
          <a:p>
            <a:pPr lvl="1"/>
            <a:r>
              <a:rPr lang="nl-NL" dirty="0" err="1"/>
              <a:t>exigences</a:t>
            </a:r>
            <a:r>
              <a:rPr lang="nl-NL" dirty="0"/>
              <a:t> </a:t>
            </a:r>
            <a:r>
              <a:rPr lang="nl-NL" dirty="0" err="1"/>
              <a:t>impératives</a:t>
            </a:r>
            <a:r>
              <a:rPr lang="nl-NL" dirty="0"/>
              <a:t>?</a:t>
            </a:r>
          </a:p>
        </p:txBody>
      </p:sp>
      <p:pic>
        <p:nvPicPr>
          <p:cNvPr id="4" name="Picture 3" descr="http://www.udppc.asso.fr/national/images/aic2011/mots_croises_element.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1608335" cy="127301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318</a:t>
            </a:fld>
            <a:endParaRPr lang="nl-NL"/>
          </a:p>
        </p:txBody>
      </p:sp>
    </p:spTree>
    <p:extLst>
      <p:ext uri="{BB962C8B-B14F-4D97-AF65-F5344CB8AC3E}">
        <p14:creationId xmlns:p14="http://schemas.microsoft.com/office/powerpoint/2010/main" val="927702755"/>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Exemple</a:t>
            </a:r>
            <a:r>
              <a:rPr lang="nl-NL" dirty="0"/>
              <a:t>: </a:t>
            </a:r>
            <a:r>
              <a:rPr lang="nl-NL" i="1" dirty="0" err="1"/>
              <a:t>Familiapress</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fr-FR" dirty="0"/>
              <a:t>§18: </a:t>
            </a:r>
            <a:r>
              <a:rPr lang="fr-FR" i="1" dirty="0"/>
              <a:t>il y a lieu de relever que le maintien du pluralisme de la presse est susceptible de constituer </a:t>
            </a:r>
            <a:r>
              <a:rPr lang="fr-FR" i="1" dirty="0">
                <a:solidFill>
                  <a:srgbClr val="FF0000"/>
                </a:solidFill>
              </a:rPr>
              <a:t>une exigence impérative justifiant une restriction à la libre circulation des marchandises</a:t>
            </a:r>
            <a:r>
              <a:rPr lang="fr-FR" i="1" dirty="0"/>
              <a:t>.</a:t>
            </a:r>
          </a:p>
          <a:p>
            <a:pPr lvl="1"/>
            <a:r>
              <a:rPr lang="fr-FR" i="1" dirty="0"/>
              <a:t>en effet, ce pluralisme contribue à la sauvegarde de la liberté d'expression, telle qu'elle est protégée par l'article 10 de la convention de sauvegarde des droits de l'homme et des libertés fondamentales, laquelle liberté figure parmi les droits fondamentaux garantis par l'ordre juridique </a:t>
            </a:r>
            <a:r>
              <a:rPr lang="fr-FR" i="1" dirty="0" smtClean="0"/>
              <a:t>communautaire</a:t>
            </a:r>
            <a:endParaRPr lang="fr-FR" i="1" dirty="0"/>
          </a:p>
        </p:txBody>
      </p:sp>
      <p:pic>
        <p:nvPicPr>
          <p:cNvPr id="4" name="Picture 3" descr="http://www.udppc.asso.fr/national/images/aic2011/mots_croises_element.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1608335" cy="127301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319</a:t>
            </a:fld>
            <a:endParaRPr lang="nl-NL"/>
          </a:p>
        </p:txBody>
      </p:sp>
    </p:spTree>
    <p:extLst>
      <p:ext uri="{BB962C8B-B14F-4D97-AF65-F5344CB8AC3E}">
        <p14:creationId xmlns:p14="http://schemas.microsoft.com/office/powerpoint/2010/main" val="104356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Effet direct + primauté</a:t>
            </a:r>
            <a:endParaRPr lang="nl-NL" dirty="0"/>
          </a:p>
        </p:txBody>
      </p:sp>
      <p:sp>
        <p:nvSpPr>
          <p:cNvPr id="3" name="Content Placeholder 2"/>
          <p:cNvSpPr>
            <a:spLocks noGrp="1"/>
          </p:cNvSpPr>
          <p:nvPr>
            <p:ph idx="1"/>
          </p:nvPr>
        </p:nvSpPr>
        <p:spPr/>
        <p:txBody>
          <a:bodyPr>
            <a:normAutofit/>
          </a:bodyPr>
          <a:lstStyle/>
          <a:p>
            <a:r>
              <a:rPr lang="nl-NL" dirty="0"/>
              <a:t>Effet direct = </a:t>
            </a:r>
            <a:r>
              <a:rPr lang="nl-NL" dirty="0" err="1"/>
              <a:t>invocabilité</a:t>
            </a:r>
            <a:endParaRPr lang="nl-NL" dirty="0"/>
          </a:p>
          <a:p>
            <a:pPr lvl="1"/>
            <a:r>
              <a:rPr lang="nl-NL" dirty="0" err="1"/>
              <a:t>vertical</a:t>
            </a:r>
            <a:r>
              <a:rPr lang="nl-NL" dirty="0"/>
              <a:t> : </a:t>
            </a:r>
            <a:r>
              <a:rPr lang="nl-NL" dirty="0" err="1"/>
              <a:t>individus</a:t>
            </a:r>
            <a:r>
              <a:rPr lang="nl-NL" dirty="0"/>
              <a:t> &lt;-&gt; autorités </a:t>
            </a:r>
            <a:r>
              <a:rPr lang="nl-NL" dirty="0" err="1"/>
              <a:t>étatiques</a:t>
            </a:r>
            <a:endParaRPr lang="nl-NL" dirty="0"/>
          </a:p>
          <a:p>
            <a:pPr lvl="1"/>
            <a:r>
              <a:rPr lang="nl-NL" dirty="0" err="1"/>
              <a:t>horizontal</a:t>
            </a:r>
            <a:r>
              <a:rPr lang="nl-NL" dirty="0"/>
              <a:t>: </a:t>
            </a:r>
            <a:r>
              <a:rPr lang="nl-NL" dirty="0" err="1"/>
              <a:t>individus</a:t>
            </a:r>
            <a:r>
              <a:rPr lang="nl-NL" dirty="0"/>
              <a:t> &lt;-&gt; </a:t>
            </a:r>
            <a:r>
              <a:rPr lang="nl-NL" dirty="0" err="1"/>
              <a:t>individus</a:t>
            </a:r>
            <a:endParaRPr lang="nl-NL" dirty="0"/>
          </a:p>
          <a:p>
            <a:pPr lvl="1"/>
            <a:endParaRPr lang="nl-NL" dirty="0"/>
          </a:p>
          <a:p>
            <a:pPr lvl="1"/>
            <a:r>
              <a:rPr lang="nl-NL" dirty="0"/>
              <a:t>des </a:t>
            </a:r>
            <a:r>
              <a:rPr lang="nl-NL" dirty="0" smtClean="0"/>
              <a:t>traités fondateurs (TUE-TFUE)?</a:t>
            </a:r>
            <a:endParaRPr lang="nl-NL" dirty="0"/>
          </a:p>
          <a:p>
            <a:pPr lvl="2"/>
            <a:r>
              <a:rPr lang="nl-NL" dirty="0" err="1"/>
              <a:t>invocabilité</a:t>
            </a:r>
            <a:r>
              <a:rPr lang="nl-NL" dirty="0"/>
              <a:t> verticale</a:t>
            </a:r>
          </a:p>
          <a:p>
            <a:pPr lvl="2"/>
            <a:r>
              <a:rPr lang="nl-NL" dirty="0" err="1"/>
              <a:t>invocabilité</a:t>
            </a:r>
            <a:r>
              <a:rPr lang="nl-NL" dirty="0"/>
              <a:t> horizontale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32</a:t>
            </a:fld>
            <a:endParaRPr lang="nl-NL"/>
          </a:p>
        </p:txBody>
      </p:sp>
    </p:spTree>
    <p:extLst>
      <p:ext uri="{BB962C8B-B14F-4D97-AF65-F5344CB8AC3E}">
        <p14:creationId xmlns:p14="http://schemas.microsoft.com/office/powerpoint/2010/main" val="1294103326"/>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Exemple: </a:t>
            </a:r>
            <a:r>
              <a:rPr lang="nl-NL" i="1" dirty="0" smtClean="0"/>
              <a:t>Familiapress</a:t>
            </a:r>
            <a:endParaRPr lang="nl-NL" dirty="0"/>
          </a:p>
        </p:txBody>
      </p:sp>
      <p:sp>
        <p:nvSpPr>
          <p:cNvPr id="3" name="Content Placeholder 2"/>
          <p:cNvSpPr>
            <a:spLocks noGrp="1"/>
          </p:cNvSpPr>
          <p:nvPr>
            <p:ph idx="1"/>
          </p:nvPr>
        </p:nvSpPr>
        <p:spPr/>
        <p:txBody>
          <a:bodyPr/>
          <a:lstStyle/>
          <a:p>
            <a:r>
              <a:rPr lang="nl-NL" i="1" dirty="0" err="1"/>
              <a:t>Familiapress</a:t>
            </a:r>
            <a:r>
              <a:rPr lang="nl-NL" i="1" dirty="0"/>
              <a:t>,  §24:</a:t>
            </a:r>
          </a:p>
          <a:p>
            <a:pPr lvl="1"/>
            <a:r>
              <a:rPr lang="fr-FR" i="1" dirty="0"/>
              <a:t>lorsqu'un État membre invoque des exigences impératives pour justifier une législation qui est de nature à entraver l'exercice de la libre circulation des marchandises, cette </a:t>
            </a:r>
            <a:r>
              <a:rPr lang="fr-FR" i="1" u="sng" dirty="0"/>
              <a:t>justification</a:t>
            </a:r>
            <a:r>
              <a:rPr lang="fr-FR" i="1" dirty="0"/>
              <a:t> </a:t>
            </a:r>
            <a:r>
              <a:rPr lang="fr-FR" i="1" u="sng" dirty="0"/>
              <a:t>doit être également interprétée à la lumière des </a:t>
            </a:r>
            <a:r>
              <a:rPr lang="fr-FR" i="1" dirty="0">
                <a:solidFill>
                  <a:srgbClr val="FF0000"/>
                </a:solidFill>
              </a:rPr>
              <a:t>principes généraux du droit et notamment des droits fondamentaux</a:t>
            </a:r>
          </a:p>
          <a:p>
            <a:pPr lvl="1"/>
            <a:r>
              <a:rPr lang="fr-FR" i="1" dirty="0"/>
              <a:t>Article 6 TUE + CDFUE</a:t>
            </a:r>
            <a:endParaRPr lang="nl-NL" i="1" dirty="0"/>
          </a:p>
        </p:txBody>
      </p:sp>
      <p:pic>
        <p:nvPicPr>
          <p:cNvPr id="4" name="Picture 3" descr="https://s3.eu-central-1.amazonaws.com/euobs-media/958b05086ff656ee2d009fd0f937db18-800x.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1268760"/>
            <a:ext cx="2047779" cy="910419"/>
          </a:xfrm>
          <a:prstGeom prst="rect">
            <a:avLst/>
          </a:prstGeom>
          <a:noFill/>
          <a:ln>
            <a:noFill/>
          </a:ln>
        </p:spPr>
      </p:pic>
      <p:sp>
        <p:nvSpPr>
          <p:cNvPr id="5" name="Cloud Callout 4"/>
          <p:cNvSpPr/>
          <p:nvPr/>
        </p:nvSpPr>
        <p:spPr>
          <a:xfrm>
            <a:off x="6732240" y="4813386"/>
            <a:ext cx="2001564" cy="1080120"/>
          </a:xfrm>
          <a:prstGeom prst="cloudCallou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solidFill>
                  <a:schemeClr val="tx1"/>
                </a:solidFill>
              </a:rPr>
              <a:t>Droits</a:t>
            </a:r>
            <a:r>
              <a:rPr lang="nl-NL" sz="1600" dirty="0">
                <a:solidFill>
                  <a:schemeClr val="tx1"/>
                </a:solidFill>
              </a:rPr>
              <a:t> de </a:t>
            </a:r>
            <a:r>
              <a:rPr lang="nl-NL" sz="1600" dirty="0" err="1">
                <a:solidFill>
                  <a:schemeClr val="tx1"/>
                </a:solidFill>
              </a:rPr>
              <a:t>l’homme</a:t>
            </a:r>
            <a:r>
              <a:rPr lang="nl-NL" sz="1600" dirty="0">
                <a:solidFill>
                  <a:schemeClr val="tx1"/>
                </a:solidFill>
              </a:rPr>
              <a:t> en </a:t>
            </a:r>
            <a:r>
              <a:rPr lang="nl-NL" sz="1600" dirty="0" err="1">
                <a:solidFill>
                  <a:schemeClr val="tx1"/>
                </a:solidFill>
              </a:rPr>
              <a:t>tant</a:t>
            </a:r>
            <a:r>
              <a:rPr lang="nl-NL" sz="1600" dirty="0">
                <a:solidFill>
                  <a:schemeClr val="tx1"/>
                </a:solidFill>
              </a:rPr>
              <a:t> </a:t>
            </a:r>
            <a:r>
              <a:rPr lang="nl-NL" sz="1600" dirty="0" err="1">
                <a:solidFill>
                  <a:schemeClr val="tx1"/>
                </a:solidFill>
              </a:rPr>
              <a:t>qu’EI</a:t>
            </a:r>
            <a:r>
              <a:rPr lang="nl-NL" sz="1600" dirty="0">
                <a:solidFill>
                  <a:schemeClr val="tx1"/>
                </a:solidFill>
              </a:rPr>
              <a:t> ?</a:t>
            </a:r>
          </a:p>
        </p:txBody>
      </p:sp>
      <p:pic>
        <p:nvPicPr>
          <p:cNvPr id="6" name="Picture 5" descr="https://upload.wikimedia.org/wikipedia/commons/2/2c/Brenner-Pass-highway-0819-cropped.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304" y="5652575"/>
            <a:ext cx="3182936" cy="1068900"/>
          </a:xfrm>
          <a:prstGeom prst="rect">
            <a:avLst/>
          </a:prstGeom>
          <a:noFill/>
          <a:ln>
            <a:noFill/>
          </a:ln>
        </p:spPr>
      </p:pic>
      <p:sp>
        <p:nvSpPr>
          <p:cNvPr id="7" name="Slide Number Placeholder 6"/>
          <p:cNvSpPr>
            <a:spLocks noGrp="1"/>
          </p:cNvSpPr>
          <p:nvPr>
            <p:ph type="sldNum" sz="quarter" idx="12"/>
          </p:nvPr>
        </p:nvSpPr>
        <p:spPr/>
        <p:txBody>
          <a:bodyPr/>
          <a:lstStyle/>
          <a:p>
            <a:fld id="{D9061D89-B14A-487E-9210-A6BBBD725484}" type="slidenum">
              <a:rPr lang="nl-NL" smtClean="0"/>
              <a:pPr/>
              <a:t>320</a:t>
            </a:fld>
            <a:endParaRPr lang="nl-NL"/>
          </a:p>
        </p:txBody>
      </p:sp>
    </p:spTree>
    <p:extLst>
      <p:ext uri="{BB962C8B-B14F-4D97-AF65-F5344CB8AC3E}">
        <p14:creationId xmlns:p14="http://schemas.microsoft.com/office/powerpoint/2010/main" val="11871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Différence EI – dérogations?</a:t>
            </a:r>
            <a:endParaRPr lang="en-GB" dirty="0"/>
          </a:p>
        </p:txBody>
      </p:sp>
      <p:sp>
        <p:nvSpPr>
          <p:cNvPr id="3" name="Content Placeholder 2"/>
          <p:cNvSpPr>
            <a:spLocks noGrp="1"/>
          </p:cNvSpPr>
          <p:nvPr>
            <p:ph idx="1"/>
          </p:nvPr>
        </p:nvSpPr>
        <p:spPr/>
        <p:txBody>
          <a:bodyPr>
            <a:normAutofit lnSpcReduction="10000"/>
          </a:bodyPr>
          <a:lstStyle/>
          <a:p>
            <a:r>
              <a:rPr lang="fr-BE" dirty="0" smtClean="0"/>
              <a:t>Exigences impératives:</a:t>
            </a:r>
          </a:p>
          <a:p>
            <a:pPr lvl="1"/>
            <a:r>
              <a:rPr lang="fr-BE" dirty="0"/>
              <a:t>l</a:t>
            </a:r>
            <a:r>
              <a:rPr lang="fr-BE" dirty="0" smtClean="0"/>
              <a:t>iste ouverte des justifications – les Etats membres peuvent apporter de nouvelles raisons</a:t>
            </a:r>
          </a:p>
          <a:p>
            <a:pPr lvl="1"/>
            <a:r>
              <a:rPr lang="fr-BE" dirty="0" smtClean="0"/>
              <a:t>EI uniquement en l’absence d’un instrument de droit dérivé</a:t>
            </a:r>
          </a:p>
          <a:p>
            <a:pPr lvl="1"/>
            <a:r>
              <a:rPr lang="fr-BE" dirty="0" smtClean="0"/>
              <a:t>Cassis de Dijon: EI uniquement invocables dans l’objectif de justifier des mesures </a:t>
            </a:r>
            <a:r>
              <a:rPr lang="fr-BE" i="1" dirty="0" smtClean="0"/>
              <a:t>indistinctement applicables</a:t>
            </a:r>
            <a:endParaRPr lang="fr-BE" dirty="0" smtClean="0"/>
          </a:p>
          <a:p>
            <a:pPr lvl="2"/>
            <a:r>
              <a:rPr lang="fr-BE" dirty="0"/>
              <a:t>a</a:t>
            </a:r>
            <a:r>
              <a:rPr lang="fr-BE" dirty="0" smtClean="0"/>
              <a:t>nnées 80: mesures directement discriminatoires – opérant une distinction explicite fondée sur la nationalité des produits ou des importateurs – ne bénéficient pas des EI comme méthode de justification</a:t>
            </a:r>
          </a:p>
          <a:p>
            <a:pPr lvl="2"/>
            <a:r>
              <a:rPr lang="fr-BE" dirty="0" smtClean="0"/>
              <a:t>Depuis années 90: la Cour permet l’invocation des EI vis-à-vis des mesures directement discriminatoires</a:t>
            </a:r>
          </a:p>
          <a:p>
            <a:pPr lvl="3"/>
            <a:r>
              <a:rPr lang="fr-BE" dirty="0" smtClean="0"/>
              <a:t>Exemple </a:t>
            </a:r>
            <a:r>
              <a:rPr lang="fr-BE" i="1" dirty="0" err="1" smtClean="0"/>
              <a:t>Alands</a:t>
            </a:r>
            <a:r>
              <a:rPr lang="fr-BE" i="1" dirty="0" smtClean="0"/>
              <a:t> </a:t>
            </a:r>
            <a:r>
              <a:rPr lang="fr-BE" i="1" dirty="0" err="1" smtClean="0"/>
              <a:t>Vindkraft</a:t>
            </a:r>
            <a:r>
              <a:rPr lang="fr-BE" i="1" dirty="0" smtClean="0"/>
              <a:t>, C-573/12</a:t>
            </a:r>
            <a:r>
              <a:rPr lang="fr-BE" dirty="0" smtClean="0"/>
              <a:t> </a:t>
            </a:r>
            <a:endParaRPr lang="en-GB" dirty="0"/>
          </a:p>
        </p:txBody>
      </p:sp>
      <p:pic>
        <p:nvPicPr>
          <p:cNvPr id="4" name="Picture 3" descr="http://americanenergy.yolasite.com/resources/REC%202.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803" y="5512158"/>
            <a:ext cx="1919855" cy="1221133"/>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321</a:t>
            </a:fld>
            <a:endParaRPr lang="nl-NL"/>
          </a:p>
        </p:txBody>
      </p:sp>
    </p:spTree>
    <p:extLst>
      <p:ext uri="{BB962C8B-B14F-4D97-AF65-F5344CB8AC3E}">
        <p14:creationId xmlns:p14="http://schemas.microsoft.com/office/powerpoint/2010/main" val="262631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Synthèse</a:t>
            </a:r>
            <a:r>
              <a:rPr lang="nl-NL" dirty="0"/>
              <a:t> </a:t>
            </a:r>
            <a:r>
              <a:rPr lang="nl-NL" dirty="0" err="1"/>
              <a:t>dérogations</a:t>
            </a:r>
            <a:r>
              <a:rPr lang="nl-NL" dirty="0"/>
              <a:t> - EI</a:t>
            </a:r>
          </a:p>
        </p:txBody>
      </p:sp>
      <p:graphicFrame>
        <p:nvGraphicFramePr>
          <p:cNvPr id="6" name="Content Placeholder 5"/>
          <p:cNvGraphicFramePr>
            <a:graphicFrameLocks noGrp="1"/>
          </p:cNvGraphicFramePr>
          <p:nvPr>
            <p:ph sz="half" idx="2"/>
            <p:extLst/>
          </p:nvPr>
        </p:nvGraphicFramePr>
        <p:xfrm>
          <a:off x="4583805" y="1574443"/>
          <a:ext cx="4032161" cy="4414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3"/>
          <p:cNvGraphicFramePr>
            <a:graphicFrameLocks noGrp="1"/>
          </p:cNvGraphicFramePr>
          <p:nvPr>
            <p:ph sz="half" idx="1"/>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322</a:t>
            </a:fld>
            <a:endParaRPr lang="nl-NL"/>
          </a:p>
        </p:txBody>
      </p:sp>
    </p:spTree>
    <p:extLst>
      <p:ext uri="{BB962C8B-B14F-4D97-AF65-F5344CB8AC3E}">
        <p14:creationId xmlns:p14="http://schemas.microsoft.com/office/powerpoint/2010/main" val="29034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r-BE" dirty="0" smtClean="0"/>
              <a:t>Interdictions non absolues</a:t>
            </a:r>
            <a:endParaRPr lang="en-GB" dirty="0"/>
          </a:p>
        </p:txBody>
      </p:sp>
      <p:sp>
        <p:nvSpPr>
          <p:cNvPr id="5" name="Content Placeholder 4"/>
          <p:cNvSpPr>
            <a:spLocks noGrp="1"/>
          </p:cNvSpPr>
          <p:nvPr>
            <p:ph idx="1"/>
          </p:nvPr>
        </p:nvSpPr>
        <p:spPr/>
        <p:txBody>
          <a:bodyPr>
            <a:normAutofit fontScale="92500"/>
          </a:bodyPr>
          <a:lstStyle/>
          <a:p>
            <a:r>
              <a:rPr lang="fr-BE" dirty="0" smtClean="0"/>
              <a:t>Dérogations aux interdictions: article 36 TFUE</a:t>
            </a:r>
          </a:p>
          <a:p>
            <a:endParaRPr lang="fr-BE" dirty="0"/>
          </a:p>
          <a:p>
            <a:endParaRPr lang="fr-BE" dirty="0" smtClean="0"/>
          </a:p>
          <a:p>
            <a:r>
              <a:rPr lang="fr-BE" dirty="0" smtClean="0"/>
              <a:t>Exigences impératives justifiant des disparités réglementaires entre Etats membres: </a:t>
            </a:r>
            <a:r>
              <a:rPr lang="fr-BE" i="1" dirty="0" smtClean="0"/>
              <a:t>Cassis de Dijon</a:t>
            </a:r>
          </a:p>
          <a:p>
            <a:endParaRPr lang="fr-BE" i="1" dirty="0"/>
          </a:p>
          <a:p>
            <a:r>
              <a:rPr lang="fr-BE" dirty="0" err="1" smtClean="0">
                <a:solidFill>
                  <a:srgbClr val="FF0000"/>
                </a:solidFill>
              </a:rPr>
              <a:t>Invocabilité</a:t>
            </a:r>
            <a:r>
              <a:rPr lang="fr-BE" dirty="0" smtClean="0">
                <a:solidFill>
                  <a:srgbClr val="FF0000"/>
                </a:solidFill>
              </a:rPr>
              <a:t> des dérogations et exigences impératives conditionnée par l’évaluation de l’aptitude et la nécessité de la réglementation étatique interdite prima facie</a:t>
            </a:r>
            <a:endParaRPr lang="en-GB" dirty="0">
              <a:solidFill>
                <a:srgbClr val="FF0000"/>
              </a:solidFill>
            </a:endParaRPr>
          </a:p>
        </p:txBody>
      </p:sp>
      <p:sp>
        <p:nvSpPr>
          <p:cNvPr id="2" name="Slide Number Placeholder 1"/>
          <p:cNvSpPr>
            <a:spLocks noGrp="1"/>
          </p:cNvSpPr>
          <p:nvPr>
            <p:ph type="sldNum" sz="quarter" idx="12"/>
          </p:nvPr>
        </p:nvSpPr>
        <p:spPr/>
        <p:txBody>
          <a:bodyPr/>
          <a:lstStyle/>
          <a:p>
            <a:fld id="{D9061D89-B14A-487E-9210-A6BBBD725484}" type="slidenum">
              <a:rPr lang="nl-NL" smtClean="0"/>
              <a:pPr/>
              <a:t>323</a:t>
            </a:fld>
            <a:endParaRPr lang="nl-NL"/>
          </a:p>
        </p:txBody>
      </p:sp>
    </p:spTree>
    <p:extLst>
      <p:ext uri="{BB962C8B-B14F-4D97-AF65-F5344CB8AC3E}">
        <p14:creationId xmlns:p14="http://schemas.microsoft.com/office/powerpoint/2010/main" val="2222968648"/>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Evaluation</a:t>
            </a:r>
            <a:endParaRPr lang="en-GB" dirty="0"/>
          </a:p>
        </p:txBody>
      </p:sp>
      <p:sp>
        <p:nvSpPr>
          <p:cNvPr id="3" name="Content Placeholder 2"/>
          <p:cNvSpPr>
            <a:spLocks noGrp="1"/>
          </p:cNvSpPr>
          <p:nvPr>
            <p:ph idx="1"/>
          </p:nvPr>
        </p:nvSpPr>
        <p:spPr/>
        <p:txBody>
          <a:bodyPr/>
          <a:lstStyle/>
          <a:p>
            <a:pPr marL="228600" lvl="2">
              <a:spcBef>
                <a:spcPts val="1000"/>
              </a:spcBef>
            </a:pPr>
            <a:r>
              <a:rPr lang="fr-FR" dirty="0" smtClean="0"/>
              <a:t>Article 36 TFUE: toutefois</a:t>
            </a:r>
            <a:r>
              <a:rPr lang="fr-FR" dirty="0"/>
              <a:t>, ces interdictions ou restrictions ne doivent constituer ni un moyen de discrimination arbitraire ni une restriction déguisée dans le commerce entre les États membres</a:t>
            </a:r>
            <a:r>
              <a:rPr lang="fr-FR" dirty="0" smtClean="0"/>
              <a:t>.</a:t>
            </a:r>
          </a:p>
          <a:p>
            <a:pPr marL="228600" lvl="2">
              <a:spcBef>
                <a:spcPts val="1000"/>
              </a:spcBef>
            </a:pPr>
            <a:endParaRPr lang="fr-FR" dirty="0"/>
          </a:p>
          <a:p>
            <a:pPr marL="228600" lvl="2">
              <a:spcBef>
                <a:spcPts val="1000"/>
              </a:spcBef>
            </a:pPr>
            <a:endParaRPr lang="fr-FR" dirty="0" smtClean="0"/>
          </a:p>
          <a:p>
            <a:pPr marL="228600" lvl="2">
              <a:spcBef>
                <a:spcPts val="1000"/>
              </a:spcBef>
            </a:pPr>
            <a:r>
              <a:rPr lang="fr-FR" dirty="0" smtClean="0"/>
              <a:t>Exigences impératives</a:t>
            </a:r>
            <a:endParaRPr lang="fr-FR"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324</a:t>
            </a:fld>
            <a:endParaRPr lang="nl-NL"/>
          </a:p>
        </p:txBody>
      </p:sp>
    </p:spTree>
    <p:extLst>
      <p:ext uri="{BB962C8B-B14F-4D97-AF65-F5344CB8AC3E}">
        <p14:creationId xmlns:p14="http://schemas.microsoft.com/office/powerpoint/2010/main" val="1549637830"/>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Evaluation des dérogations/justifications</a:t>
            </a:r>
            <a:endParaRPr lang="nl-NL" dirty="0"/>
          </a:p>
        </p:txBody>
      </p:sp>
      <p:sp>
        <p:nvSpPr>
          <p:cNvPr id="3" name="Content Placeholder 2"/>
          <p:cNvSpPr>
            <a:spLocks noGrp="1"/>
          </p:cNvSpPr>
          <p:nvPr>
            <p:ph idx="1"/>
          </p:nvPr>
        </p:nvSpPr>
        <p:spPr>
          <a:xfrm>
            <a:off x="457200" y="1600200"/>
            <a:ext cx="8229600" cy="5141168"/>
          </a:xfrm>
        </p:spPr>
        <p:txBody>
          <a:bodyPr vert="horz" lIns="91440" tIns="45720" rIns="91440" bIns="45720" rtlCol="0" anchor="t">
            <a:normAutofit/>
          </a:bodyPr>
          <a:lstStyle/>
          <a:p>
            <a:endParaRPr lang="nl-NL" dirty="0" smtClean="0"/>
          </a:p>
          <a:p>
            <a:r>
              <a:rPr lang="nl-NL" dirty="0" smtClean="0"/>
              <a:t>deux </a:t>
            </a:r>
            <a:r>
              <a:rPr lang="nl-NL" dirty="0"/>
              <a:t>critères cumulatifs:</a:t>
            </a:r>
          </a:p>
          <a:p>
            <a:pPr lvl="1"/>
            <a:endParaRPr lang="nl-NL" dirty="0" smtClean="0"/>
          </a:p>
          <a:p>
            <a:pPr lvl="1"/>
            <a:r>
              <a:rPr lang="nl-NL" dirty="0" smtClean="0"/>
              <a:t>critère </a:t>
            </a:r>
            <a:r>
              <a:rPr lang="nl-NL" u="sng" dirty="0"/>
              <a:t>d’aptitude</a:t>
            </a:r>
            <a:r>
              <a:rPr lang="nl-NL" dirty="0"/>
              <a:t>: </a:t>
            </a:r>
            <a:r>
              <a:rPr lang="nl-NL" dirty="0" smtClean="0"/>
              <a:t>la </a:t>
            </a:r>
            <a:r>
              <a:rPr lang="nl-NL" dirty="0"/>
              <a:t>réglementation </a:t>
            </a:r>
            <a:r>
              <a:rPr lang="nl-NL" dirty="0" smtClean="0"/>
              <a:t>étatique est-elle </a:t>
            </a:r>
            <a:r>
              <a:rPr lang="nl-NL" i="1" dirty="0">
                <a:solidFill>
                  <a:srgbClr val="FF0000"/>
                </a:solidFill>
              </a:rPr>
              <a:t>apte </a:t>
            </a:r>
            <a:r>
              <a:rPr lang="nl-NL" dirty="0"/>
              <a:t>par rapport à l’objectif </a:t>
            </a:r>
            <a:r>
              <a:rPr lang="nl-NL" dirty="0" smtClean="0"/>
              <a:t>d’intérêt général spécifique </a:t>
            </a:r>
            <a:r>
              <a:rPr lang="nl-NL" dirty="0"/>
              <a:t>évoqué par l’article 36 </a:t>
            </a:r>
            <a:r>
              <a:rPr lang="nl-NL" dirty="0" smtClean="0"/>
              <a:t>TFUE ou par une EI?</a:t>
            </a:r>
            <a:endParaRPr lang="nl-NL" dirty="0"/>
          </a:p>
          <a:p>
            <a:pPr lvl="1"/>
            <a:endParaRPr lang="nl-NL" dirty="0" smtClean="0"/>
          </a:p>
          <a:p>
            <a:pPr lvl="1"/>
            <a:r>
              <a:rPr lang="nl-NL" dirty="0" smtClean="0"/>
              <a:t>critère </a:t>
            </a:r>
            <a:r>
              <a:rPr lang="nl-NL" dirty="0"/>
              <a:t>de </a:t>
            </a:r>
            <a:r>
              <a:rPr lang="nl-NL" u="sng" dirty="0" smtClean="0"/>
              <a:t>nécessité</a:t>
            </a:r>
            <a:r>
              <a:rPr lang="nl-NL" dirty="0" smtClean="0"/>
              <a:t>: cet </a:t>
            </a:r>
            <a:r>
              <a:rPr lang="nl-NL" dirty="0"/>
              <a:t>objectif </a:t>
            </a:r>
            <a:r>
              <a:rPr lang="nl-NL" dirty="0" smtClean="0"/>
              <a:t>d’intérêt général </a:t>
            </a:r>
            <a:r>
              <a:rPr lang="fr-FR" dirty="0" smtClean="0"/>
              <a:t>pourrait-il </a:t>
            </a:r>
            <a:r>
              <a:rPr lang="fr-FR" dirty="0"/>
              <a:t>être atteint par des mesures </a:t>
            </a:r>
            <a:r>
              <a:rPr lang="fr-FR" i="1" dirty="0">
                <a:solidFill>
                  <a:srgbClr val="FF0000"/>
                </a:solidFill>
              </a:rPr>
              <a:t>moins restrictives de la libre circulation des marchandises </a:t>
            </a:r>
            <a:r>
              <a:rPr lang="fr-FR" dirty="0"/>
              <a:t>? </a:t>
            </a:r>
            <a:r>
              <a:rPr lang="fr-FR" dirty="0" smtClean="0"/>
              <a:t>La réglementation étatique n’est-elle </a:t>
            </a:r>
            <a:r>
              <a:rPr lang="fr-FR" dirty="0"/>
              <a:t>pas </a:t>
            </a:r>
            <a:r>
              <a:rPr lang="nl-NL" i="1" dirty="0">
                <a:solidFill>
                  <a:srgbClr val="FF0000"/>
                </a:solidFill>
              </a:rPr>
              <a:t>excessive </a:t>
            </a:r>
            <a:r>
              <a:rPr lang="nl-NL" dirty="0" smtClean="0"/>
              <a:t>par rapport à cet objectif?</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325</a:t>
            </a:fld>
            <a:endParaRPr lang="nl-NL"/>
          </a:p>
        </p:txBody>
      </p:sp>
    </p:spTree>
    <p:extLst>
      <p:ext uri="{BB962C8B-B14F-4D97-AF65-F5344CB8AC3E}">
        <p14:creationId xmlns:p14="http://schemas.microsoft.com/office/powerpoint/2010/main" val="575133677"/>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Evaluation des dérogations/justifications</a:t>
            </a:r>
            <a:endParaRPr lang="nl-NL" dirty="0"/>
          </a:p>
        </p:txBody>
      </p:sp>
      <p:sp>
        <p:nvSpPr>
          <p:cNvPr id="3" name="Content Placeholder 2"/>
          <p:cNvSpPr>
            <a:spLocks noGrp="1"/>
          </p:cNvSpPr>
          <p:nvPr>
            <p:ph idx="1"/>
          </p:nvPr>
        </p:nvSpPr>
        <p:spPr>
          <a:xfrm>
            <a:off x="628650" y="1906072"/>
            <a:ext cx="8058150" cy="4835295"/>
          </a:xfrm>
        </p:spPr>
        <p:txBody>
          <a:bodyPr>
            <a:normAutofit/>
          </a:bodyPr>
          <a:lstStyle/>
          <a:p>
            <a:endParaRPr lang="nl-NL" dirty="0" smtClean="0"/>
          </a:p>
          <a:p>
            <a:r>
              <a:rPr lang="nl-NL" dirty="0" smtClean="0"/>
              <a:t>Exemple</a:t>
            </a:r>
          </a:p>
          <a:p>
            <a:pPr lvl="1"/>
            <a:r>
              <a:rPr lang="nl-NL" dirty="0" smtClean="0"/>
              <a:t>CJUE</a:t>
            </a:r>
            <a:r>
              <a:rPr lang="nl-NL" dirty="0"/>
              <a:t>, C-333/14, Scotch Whisky </a:t>
            </a:r>
            <a:r>
              <a:rPr lang="nl-NL" dirty="0" smtClean="0"/>
              <a:t>Association</a:t>
            </a:r>
          </a:p>
          <a:p>
            <a:pPr lvl="2"/>
            <a:r>
              <a:rPr lang="fr-FR" dirty="0" smtClean="0"/>
              <a:t>une </a:t>
            </a:r>
            <a:r>
              <a:rPr lang="fr-FR" dirty="0">
                <a:solidFill>
                  <a:srgbClr val="FF0000"/>
                </a:solidFill>
              </a:rPr>
              <a:t>juridiction nationale </a:t>
            </a:r>
            <a:r>
              <a:rPr lang="fr-FR" dirty="0"/>
              <a:t>est tenue d’examiner de manière objective si les éléments de preuve fournis par l’État membre concerné permettent raisonnablement d’estimer </a:t>
            </a:r>
          </a:p>
          <a:p>
            <a:pPr lvl="3"/>
            <a:r>
              <a:rPr lang="fr-FR" dirty="0"/>
              <a:t>que les moyens choisis sont aptes à réaliser les objectifs poursuivis</a:t>
            </a:r>
          </a:p>
          <a:p>
            <a:pPr lvl="3"/>
            <a:r>
              <a:rPr lang="fr-FR" dirty="0"/>
              <a:t>que la possibilité d’atteindre ces derniers par des mesures moins restrictives de la libre circulation des marchandises</a:t>
            </a:r>
            <a:endParaRPr lang="nl-NL" dirty="0"/>
          </a:p>
        </p:txBody>
      </p:sp>
      <p:pic>
        <p:nvPicPr>
          <p:cNvPr id="4" name="Picture 3" descr="http://boozedancing.files.wordpress.com/2011/07/national-scotch-whisky-day.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3026" y="1417638"/>
            <a:ext cx="1813384"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326</a:t>
            </a:fld>
            <a:endParaRPr lang="nl-NL"/>
          </a:p>
        </p:txBody>
      </p:sp>
    </p:spTree>
    <p:extLst>
      <p:ext uri="{BB962C8B-B14F-4D97-AF65-F5344CB8AC3E}">
        <p14:creationId xmlns:p14="http://schemas.microsoft.com/office/powerpoint/2010/main" val="1583262250"/>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Alands</a:t>
            </a:r>
            <a:r>
              <a:rPr lang="nl-NL" dirty="0"/>
              <a:t> </a:t>
            </a:r>
            <a:r>
              <a:rPr lang="nl-NL" dirty="0" err="1"/>
              <a:t>Vindkraft</a:t>
            </a:r>
            <a:endParaRPr lang="nl-NL" dirty="0"/>
          </a:p>
        </p:txBody>
      </p:sp>
      <p:sp>
        <p:nvSpPr>
          <p:cNvPr id="3" name="Content Placeholder 2"/>
          <p:cNvSpPr>
            <a:spLocks noGrp="1"/>
          </p:cNvSpPr>
          <p:nvPr>
            <p:ph idx="1"/>
          </p:nvPr>
        </p:nvSpPr>
        <p:spPr/>
        <p:txBody>
          <a:bodyPr/>
          <a:lstStyle/>
          <a:p>
            <a:r>
              <a:rPr lang="nl-NL" dirty="0" smtClean="0"/>
              <a:t>Evaluation effectuée par la Cour!</a:t>
            </a:r>
            <a:endParaRPr lang="nl-NL" dirty="0"/>
          </a:p>
          <a:p>
            <a:pPr lvl="1"/>
            <a:endParaRPr lang="nl-NL" dirty="0"/>
          </a:p>
          <a:p>
            <a:pPr lvl="1"/>
            <a:endParaRPr lang="nl-NL" dirty="0" smtClean="0"/>
          </a:p>
          <a:p>
            <a:pPr lvl="1"/>
            <a:r>
              <a:rPr lang="nl-NL" dirty="0" smtClean="0"/>
              <a:t>comparez </a:t>
            </a:r>
            <a:r>
              <a:rPr lang="nl-NL" dirty="0"/>
              <a:t>les points 76 et 83 de l’arrêt</a:t>
            </a:r>
          </a:p>
          <a:p>
            <a:pPr lvl="2"/>
            <a:r>
              <a:rPr lang="nl-NL" dirty="0" err="1"/>
              <a:t>critère</a:t>
            </a:r>
            <a:r>
              <a:rPr lang="nl-NL" dirty="0"/>
              <a:t> </a:t>
            </a:r>
            <a:r>
              <a:rPr lang="nl-NL" dirty="0" err="1"/>
              <a:t>d’aptitude</a:t>
            </a:r>
            <a:endParaRPr lang="nl-NL" dirty="0"/>
          </a:p>
          <a:p>
            <a:pPr lvl="2"/>
            <a:r>
              <a:rPr lang="nl-NL" dirty="0" err="1"/>
              <a:t>critère</a:t>
            </a:r>
            <a:r>
              <a:rPr lang="nl-NL" dirty="0"/>
              <a:t> de </a:t>
            </a:r>
            <a:r>
              <a:rPr lang="nl-NL" dirty="0" err="1"/>
              <a:t>nécessité</a:t>
            </a:r>
            <a:r>
              <a:rPr lang="nl-NL" dirty="0"/>
              <a:t>/</a:t>
            </a:r>
            <a:r>
              <a:rPr lang="nl-NL" dirty="0" err="1"/>
              <a:t>substitution</a:t>
            </a:r>
            <a:endParaRPr lang="nl-NL" dirty="0"/>
          </a:p>
          <a:p>
            <a:pPr lvl="1"/>
            <a:endParaRPr lang="nl-NL" dirty="0"/>
          </a:p>
        </p:txBody>
      </p:sp>
      <p:pic>
        <p:nvPicPr>
          <p:cNvPr id="4" name="Picture 3" descr="http://americanenergy.yolasite.com/resources/REC%202.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16632"/>
            <a:ext cx="2138303" cy="1296144"/>
          </a:xfrm>
          <a:prstGeom prst="rect">
            <a:avLst/>
          </a:prstGeom>
          <a:noFill/>
          <a:ln>
            <a:noFill/>
          </a:ln>
        </p:spPr>
      </p:pic>
      <p:pic>
        <p:nvPicPr>
          <p:cNvPr id="5" name="Picture 4" descr="http://geo-factors.com/countries/aland-islands/mariehamn/mariehamn-02.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220862" y="164634"/>
            <a:ext cx="2289681" cy="1363893"/>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327</a:t>
            </a:fld>
            <a:endParaRPr lang="nl-NL"/>
          </a:p>
        </p:txBody>
      </p:sp>
    </p:spTree>
    <p:extLst>
      <p:ext uri="{BB962C8B-B14F-4D97-AF65-F5344CB8AC3E}">
        <p14:creationId xmlns:p14="http://schemas.microsoft.com/office/powerpoint/2010/main" val="980928654"/>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ormAutofit/>
          </a:bodyPr>
          <a:lstStyle/>
          <a:p>
            <a:pPr algn="ctr" eaLnBrk="1" hangingPunct="1"/>
            <a:r>
              <a:rPr lang="en-US" altLang="nl-NL" dirty="0" err="1" smtClean="0"/>
              <a:t>Synthèse</a:t>
            </a:r>
            <a:endParaRPr lang="en-US" altLang="nl-NL" dirty="0"/>
          </a:p>
        </p:txBody>
      </p:sp>
      <p:sp>
        <p:nvSpPr>
          <p:cNvPr id="4100" name="AutoShape 4"/>
          <p:cNvSpPr>
            <a:spLocks noChangeArrowheads="1"/>
          </p:cNvSpPr>
          <p:nvPr/>
        </p:nvSpPr>
        <p:spPr bwMode="auto">
          <a:xfrm>
            <a:off x="1656160" y="1970486"/>
            <a:ext cx="1133475" cy="378619"/>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buFontTx/>
              <a:buNone/>
            </a:pPr>
            <a:endParaRPr lang="nl-NL" altLang="nl-NL" sz="1500">
              <a:solidFill>
                <a:schemeClr val="bg1"/>
              </a:solidFill>
              <a:ea typeface="MS PGothic" pitchFamily="34" charset="-128"/>
            </a:endParaRPr>
          </a:p>
        </p:txBody>
      </p:sp>
      <p:sp>
        <p:nvSpPr>
          <p:cNvPr id="19" name="Line 24"/>
          <p:cNvSpPr>
            <a:spLocks noChangeShapeType="1"/>
          </p:cNvSpPr>
          <p:nvPr/>
        </p:nvSpPr>
        <p:spPr bwMode="auto">
          <a:xfrm flipH="1">
            <a:off x="2084790" y="4598425"/>
            <a:ext cx="1" cy="43674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12" name="AutoShape 5"/>
          <p:cNvSpPr>
            <a:spLocks noChangeArrowheads="1"/>
          </p:cNvSpPr>
          <p:nvPr/>
        </p:nvSpPr>
        <p:spPr bwMode="auto">
          <a:xfrm>
            <a:off x="3294878" y="3084884"/>
            <a:ext cx="1775750" cy="471681"/>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Restriction</a:t>
            </a:r>
          </a:p>
          <a:p>
            <a:pPr algn="ctr" eaLnBrk="1" hangingPunct="1">
              <a:buFontTx/>
              <a:buNone/>
            </a:pPr>
            <a:r>
              <a:rPr lang="fr-BE" altLang="nl-NL" sz="1350" b="1" dirty="0">
                <a:solidFill>
                  <a:schemeClr val="tx1"/>
                </a:solidFill>
                <a:ea typeface="MS PGothic" pitchFamily="34" charset="-128"/>
              </a:rPr>
              <a:t>quantitative?</a:t>
            </a:r>
          </a:p>
        </p:txBody>
      </p:sp>
      <p:sp>
        <p:nvSpPr>
          <p:cNvPr id="53" name="AutoShape 5"/>
          <p:cNvSpPr>
            <a:spLocks noChangeArrowheads="1"/>
          </p:cNvSpPr>
          <p:nvPr/>
        </p:nvSpPr>
        <p:spPr bwMode="auto">
          <a:xfrm>
            <a:off x="5185959" y="1889203"/>
            <a:ext cx="2548462" cy="540938"/>
          </a:xfrm>
          <a:prstGeom prst="roundRect">
            <a:avLst>
              <a:gd name="adj" fmla="val 16667"/>
            </a:avLst>
          </a:prstGeom>
          <a:noFill/>
          <a:ln w="25400">
            <a:solidFill>
              <a:srgbClr val="00B0F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Applicabilité</a:t>
            </a:r>
            <a:r>
              <a:rPr lang="en-US" altLang="nl-NL" sz="1050" b="1" dirty="0">
                <a:solidFill>
                  <a:schemeClr val="tx1"/>
                </a:solidFill>
                <a:ea typeface="MS PGothic" pitchFamily="34" charset="-128"/>
              </a:rPr>
              <a:t> de la</a:t>
            </a:r>
          </a:p>
          <a:p>
            <a:pPr algn="ctr" eaLnBrk="1" hangingPunct="1">
              <a:buFontTx/>
              <a:buNone/>
            </a:pPr>
            <a:r>
              <a:rPr lang="en-US" altLang="nl-NL" sz="1050" b="1" dirty="0" err="1">
                <a:solidFill>
                  <a:schemeClr val="tx1"/>
                </a:solidFill>
                <a:ea typeface="MS PGothic" pitchFamily="34" charset="-128"/>
              </a:rPr>
              <a:t>réglementation</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étatique</a:t>
            </a:r>
            <a:endParaRPr lang="en-US" altLang="nl-NL" sz="1050" b="1" dirty="0">
              <a:solidFill>
                <a:schemeClr val="tx1"/>
              </a:solidFill>
              <a:ea typeface="MS PGothic" pitchFamily="34" charset="-128"/>
            </a:endParaRPr>
          </a:p>
        </p:txBody>
      </p:sp>
      <p:sp>
        <p:nvSpPr>
          <p:cNvPr id="55" name="AutoShape 5"/>
          <p:cNvSpPr>
            <a:spLocks noChangeArrowheads="1"/>
          </p:cNvSpPr>
          <p:nvPr/>
        </p:nvSpPr>
        <p:spPr bwMode="auto">
          <a:xfrm>
            <a:off x="1243227" y="1845051"/>
            <a:ext cx="1736924" cy="471681"/>
          </a:xfrm>
          <a:prstGeom prst="roundRect">
            <a:avLst>
              <a:gd name="adj" fmla="val 16667"/>
            </a:avLst>
          </a:prstGeom>
          <a:noFill/>
          <a:ln w="25400">
            <a:solidFill>
              <a:srgbClr val="92D05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Marchandises</a:t>
            </a:r>
            <a:r>
              <a:rPr lang="en-US" altLang="nl-NL" sz="1050" b="1" dirty="0">
                <a:solidFill>
                  <a:schemeClr val="tx1"/>
                </a:solidFill>
                <a:ea typeface="MS PGothic" pitchFamily="34" charset="-128"/>
              </a:rPr>
              <a:t>?</a:t>
            </a:r>
          </a:p>
        </p:txBody>
      </p:sp>
      <p:sp>
        <p:nvSpPr>
          <p:cNvPr id="56" name="Line 24"/>
          <p:cNvSpPr>
            <a:spLocks noChangeShapeType="1"/>
          </p:cNvSpPr>
          <p:nvPr/>
        </p:nvSpPr>
        <p:spPr bwMode="auto">
          <a:xfrm>
            <a:off x="2138933" y="2316732"/>
            <a:ext cx="0" cy="80063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34" name="AutoShape 5"/>
          <p:cNvSpPr>
            <a:spLocks noChangeArrowheads="1"/>
          </p:cNvSpPr>
          <p:nvPr/>
        </p:nvSpPr>
        <p:spPr bwMode="auto">
          <a:xfrm>
            <a:off x="1260608" y="4083207"/>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Droit </a:t>
            </a:r>
            <a:r>
              <a:rPr lang="en-US" altLang="nl-NL" sz="1200" b="1" dirty="0" err="1">
                <a:solidFill>
                  <a:schemeClr val="tx1"/>
                </a:solidFill>
                <a:ea typeface="MS PGothic" pitchFamily="34" charset="-128"/>
              </a:rPr>
              <a:t>dérivé</a:t>
            </a:r>
            <a:r>
              <a:rPr lang="en-US" altLang="nl-NL" sz="1200" b="1" dirty="0">
                <a:solidFill>
                  <a:schemeClr val="tx1"/>
                </a:solidFill>
                <a:ea typeface="MS PGothic" pitchFamily="34" charset="-128"/>
              </a:rPr>
              <a:t>?</a:t>
            </a:r>
          </a:p>
        </p:txBody>
      </p:sp>
      <p:sp>
        <p:nvSpPr>
          <p:cNvPr id="38" name="Text Box 11"/>
          <p:cNvSpPr txBox="1">
            <a:spLocks noChangeArrowheads="1"/>
          </p:cNvSpPr>
          <p:nvPr/>
        </p:nvSpPr>
        <p:spPr bwMode="auto">
          <a:xfrm>
            <a:off x="474845" y="2995705"/>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42" name="AutoShape 5"/>
          <p:cNvSpPr>
            <a:spLocks noChangeArrowheads="1"/>
          </p:cNvSpPr>
          <p:nvPr/>
        </p:nvSpPr>
        <p:spPr bwMode="auto">
          <a:xfrm>
            <a:off x="1282448" y="5035173"/>
            <a:ext cx="1505151" cy="501133"/>
          </a:xfrm>
          <a:prstGeom prst="roundRect">
            <a:avLst>
              <a:gd name="adj" fmla="val 16667"/>
            </a:avLst>
          </a:prstGeom>
          <a:noFill/>
          <a:ln w="25400">
            <a:solidFill>
              <a:schemeClr val="accent2"/>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a:solidFill>
                  <a:schemeClr val="tx1"/>
                </a:solidFill>
                <a:ea typeface="MS PGothic" pitchFamily="34" charset="-128"/>
              </a:rPr>
              <a:t>Application</a:t>
            </a:r>
          </a:p>
          <a:p>
            <a:pPr algn="ctr" eaLnBrk="1" hangingPunct="1">
              <a:buFontTx/>
              <a:buNone/>
            </a:pPr>
            <a:r>
              <a:rPr lang="en-US" altLang="nl-NL" sz="1050" b="1" dirty="0">
                <a:solidFill>
                  <a:schemeClr val="tx1"/>
                </a:solidFill>
                <a:ea typeface="MS PGothic" pitchFamily="34" charset="-128"/>
              </a:rPr>
              <a:t>de droit </a:t>
            </a:r>
            <a:r>
              <a:rPr lang="en-US" altLang="nl-NL" sz="1050" b="1" dirty="0" err="1">
                <a:solidFill>
                  <a:schemeClr val="tx1"/>
                </a:solidFill>
                <a:ea typeface="MS PGothic" pitchFamily="34" charset="-128"/>
              </a:rPr>
              <a:t>dérivé</a:t>
            </a:r>
            <a:endParaRPr lang="en-US" altLang="nl-NL" sz="1050" b="1" dirty="0">
              <a:solidFill>
                <a:schemeClr val="tx1"/>
              </a:solidFill>
              <a:ea typeface="MS PGothic" pitchFamily="34" charset="-128"/>
            </a:endParaRPr>
          </a:p>
        </p:txBody>
      </p:sp>
      <p:sp>
        <p:nvSpPr>
          <p:cNvPr id="43" name="AutoShape 5"/>
          <p:cNvSpPr>
            <a:spLocks noChangeArrowheads="1"/>
          </p:cNvSpPr>
          <p:nvPr/>
        </p:nvSpPr>
        <p:spPr bwMode="auto">
          <a:xfrm>
            <a:off x="5314750" y="4925017"/>
            <a:ext cx="1473677" cy="50860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Dérogations</a:t>
            </a:r>
            <a:r>
              <a:rPr lang="en-US" altLang="nl-NL" sz="1050" b="1" dirty="0">
                <a:solidFill>
                  <a:schemeClr val="tx1"/>
                </a:solidFill>
                <a:ea typeface="MS PGothic" pitchFamily="34" charset="-128"/>
              </a:rPr>
              <a:t>/</a:t>
            </a:r>
          </a:p>
          <a:p>
            <a:pPr algn="ctr" eaLnBrk="1" hangingPunct="1">
              <a:buFontTx/>
              <a:buNone/>
            </a:pPr>
            <a:r>
              <a:rPr lang="en-US" altLang="nl-NL" sz="1050" b="1" dirty="0" err="1">
                <a:solidFill>
                  <a:schemeClr val="tx1"/>
                </a:solidFill>
                <a:ea typeface="MS PGothic" pitchFamily="34" charset="-128"/>
              </a:rPr>
              <a:t>exigences</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impératives</a:t>
            </a:r>
            <a:endParaRPr lang="en-US" altLang="nl-NL" sz="1050" b="1" dirty="0">
              <a:solidFill>
                <a:schemeClr val="tx1"/>
              </a:solidFill>
              <a:ea typeface="MS PGothic" pitchFamily="34" charset="-128"/>
            </a:endParaRPr>
          </a:p>
        </p:txBody>
      </p:sp>
      <p:cxnSp>
        <p:nvCxnSpPr>
          <p:cNvPr id="66" name="Elbow Connector 65"/>
          <p:cNvCxnSpPr/>
          <p:nvPr/>
        </p:nvCxnSpPr>
        <p:spPr>
          <a:xfrm rot="16200000" flipV="1">
            <a:off x="6931575" y="2917831"/>
            <a:ext cx="1069212" cy="92485"/>
          </a:xfrm>
          <a:prstGeom prst="bentConnector3">
            <a:avLst>
              <a:gd name="adj1" fmla="val 5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 Box 11"/>
          <p:cNvSpPr txBox="1">
            <a:spLocks noChangeArrowheads="1"/>
          </p:cNvSpPr>
          <p:nvPr/>
        </p:nvSpPr>
        <p:spPr bwMode="auto">
          <a:xfrm>
            <a:off x="7162357" y="2622507"/>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69" name="Text Box 11"/>
          <p:cNvSpPr txBox="1">
            <a:spLocks noChangeArrowheads="1"/>
          </p:cNvSpPr>
          <p:nvPr/>
        </p:nvSpPr>
        <p:spPr bwMode="auto">
          <a:xfrm>
            <a:off x="951532" y="3734179"/>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endParaRPr lang="en-US" altLang="nl-NL" sz="1350" dirty="0">
              <a:solidFill>
                <a:schemeClr val="tx1"/>
              </a:solidFill>
              <a:ea typeface="MS PGothic" pitchFamily="34" charset="-128"/>
            </a:endParaRPr>
          </a:p>
        </p:txBody>
      </p:sp>
      <p:sp>
        <p:nvSpPr>
          <p:cNvPr id="74" name="AutoShape 5"/>
          <p:cNvSpPr>
            <a:spLocks noChangeArrowheads="1"/>
          </p:cNvSpPr>
          <p:nvPr/>
        </p:nvSpPr>
        <p:spPr bwMode="auto">
          <a:xfrm>
            <a:off x="7051060" y="3526219"/>
            <a:ext cx="1236389" cy="404470"/>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Modalité</a:t>
            </a:r>
            <a:r>
              <a:rPr lang="en-US" altLang="nl-NL" sz="1050" b="1" dirty="0">
                <a:solidFill>
                  <a:schemeClr val="tx1"/>
                </a:solidFill>
                <a:ea typeface="MS PGothic" pitchFamily="34" charset="-128"/>
              </a:rPr>
              <a:t> de </a:t>
            </a:r>
            <a:r>
              <a:rPr lang="en-US" altLang="nl-NL" sz="1050" b="1" dirty="0" err="1">
                <a:solidFill>
                  <a:schemeClr val="tx1"/>
                </a:solidFill>
                <a:ea typeface="MS PGothic" pitchFamily="34" charset="-128"/>
              </a:rPr>
              <a:t>vente</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d’affectation</a:t>
            </a:r>
            <a:r>
              <a:rPr lang="en-US" altLang="nl-NL" sz="1050" b="1" dirty="0">
                <a:solidFill>
                  <a:schemeClr val="tx1"/>
                </a:solidFill>
                <a:ea typeface="MS PGothic" pitchFamily="34" charset="-128"/>
              </a:rPr>
              <a:t> </a:t>
            </a:r>
            <a:r>
              <a:rPr lang="en-US" altLang="nl-NL" sz="1050" b="1" dirty="0" err="1">
                <a:solidFill>
                  <a:schemeClr val="tx1"/>
                </a:solidFill>
                <a:ea typeface="MS PGothic" pitchFamily="34" charset="-128"/>
              </a:rPr>
              <a:t>égale</a:t>
            </a:r>
            <a:r>
              <a:rPr lang="en-US" altLang="nl-NL" sz="1050" b="1" dirty="0">
                <a:solidFill>
                  <a:schemeClr val="tx1"/>
                </a:solidFill>
                <a:ea typeface="MS PGothic" pitchFamily="34" charset="-128"/>
              </a:rPr>
              <a:t>?</a:t>
            </a:r>
          </a:p>
        </p:txBody>
      </p:sp>
      <p:sp>
        <p:nvSpPr>
          <p:cNvPr id="44" name="Text Box 11"/>
          <p:cNvSpPr txBox="1">
            <a:spLocks noChangeArrowheads="1"/>
          </p:cNvSpPr>
          <p:nvPr/>
        </p:nvSpPr>
        <p:spPr bwMode="auto">
          <a:xfrm>
            <a:off x="2062614" y="2520214"/>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48" name="AutoShape 5"/>
          <p:cNvSpPr>
            <a:spLocks noChangeArrowheads="1"/>
          </p:cNvSpPr>
          <p:nvPr/>
        </p:nvSpPr>
        <p:spPr bwMode="auto">
          <a:xfrm>
            <a:off x="3589940" y="4925017"/>
            <a:ext cx="1346768" cy="508604"/>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050" b="1" dirty="0" err="1">
                <a:solidFill>
                  <a:schemeClr val="tx1"/>
                </a:solidFill>
                <a:ea typeface="MS PGothic" pitchFamily="34" charset="-128"/>
              </a:rPr>
              <a:t>Réglementation</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étatique</a:t>
            </a:r>
            <a:endParaRPr lang="en-US" altLang="nl-NL" sz="1050" b="1" dirty="0">
              <a:solidFill>
                <a:schemeClr val="tx1"/>
              </a:solidFill>
              <a:ea typeface="MS PGothic" pitchFamily="34" charset="-128"/>
            </a:endParaRPr>
          </a:p>
          <a:p>
            <a:pPr algn="ctr" eaLnBrk="1" hangingPunct="1">
              <a:buFontTx/>
              <a:buNone/>
            </a:pPr>
            <a:r>
              <a:rPr lang="en-US" altLang="nl-NL" sz="1050" b="1" dirty="0" err="1">
                <a:solidFill>
                  <a:schemeClr val="tx1"/>
                </a:solidFill>
                <a:ea typeface="MS PGothic" pitchFamily="34" charset="-128"/>
              </a:rPr>
              <a:t>interdite</a:t>
            </a:r>
            <a:r>
              <a:rPr lang="en-US" altLang="nl-NL" sz="1050" b="1" dirty="0">
                <a:solidFill>
                  <a:schemeClr val="tx1"/>
                </a:solidFill>
                <a:ea typeface="MS PGothic" pitchFamily="34" charset="-128"/>
              </a:rPr>
              <a:t> prima facie</a:t>
            </a:r>
          </a:p>
        </p:txBody>
      </p:sp>
      <p:sp>
        <p:nvSpPr>
          <p:cNvPr id="50" name="Line 24"/>
          <p:cNvSpPr>
            <a:spLocks noChangeShapeType="1"/>
          </p:cNvSpPr>
          <p:nvPr/>
        </p:nvSpPr>
        <p:spPr bwMode="auto">
          <a:xfrm flipH="1">
            <a:off x="4126371" y="3585293"/>
            <a:ext cx="10392" cy="131318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54" name="Text Box 11"/>
          <p:cNvSpPr txBox="1">
            <a:spLocks noChangeArrowheads="1"/>
          </p:cNvSpPr>
          <p:nvPr/>
        </p:nvSpPr>
        <p:spPr bwMode="auto">
          <a:xfrm>
            <a:off x="3427440" y="3774522"/>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59" name="Text Box 11"/>
          <p:cNvSpPr txBox="1">
            <a:spLocks noChangeArrowheads="1"/>
          </p:cNvSpPr>
          <p:nvPr/>
        </p:nvSpPr>
        <p:spPr bwMode="auto">
          <a:xfrm>
            <a:off x="5095553" y="3031811"/>
            <a:ext cx="582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29" name="Line 24"/>
          <p:cNvSpPr>
            <a:spLocks noChangeShapeType="1"/>
          </p:cNvSpPr>
          <p:nvPr/>
        </p:nvSpPr>
        <p:spPr bwMode="auto">
          <a:xfrm flipV="1">
            <a:off x="2798041" y="3552570"/>
            <a:ext cx="532154" cy="58329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30" name="Text Box 11"/>
          <p:cNvSpPr txBox="1">
            <a:spLocks noChangeArrowheads="1"/>
          </p:cNvSpPr>
          <p:nvPr/>
        </p:nvSpPr>
        <p:spPr bwMode="auto">
          <a:xfrm>
            <a:off x="2165033" y="3766693"/>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endParaRPr lang="en-US" altLang="nl-NL" sz="1350" dirty="0">
              <a:solidFill>
                <a:schemeClr val="tx1"/>
              </a:solidFill>
              <a:ea typeface="MS PGothic" pitchFamily="34" charset="-128"/>
            </a:endParaRPr>
          </a:p>
        </p:txBody>
      </p:sp>
      <p:sp>
        <p:nvSpPr>
          <p:cNvPr id="35" name="AutoShape 5"/>
          <p:cNvSpPr>
            <a:spLocks noChangeArrowheads="1"/>
          </p:cNvSpPr>
          <p:nvPr/>
        </p:nvSpPr>
        <p:spPr bwMode="auto">
          <a:xfrm>
            <a:off x="5711382" y="3072362"/>
            <a:ext cx="1305203" cy="453857"/>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MEERQ-</a:t>
            </a:r>
          </a:p>
          <a:p>
            <a:pPr algn="ctr" eaLnBrk="1" hangingPunct="1">
              <a:buFontTx/>
              <a:buNone/>
            </a:pPr>
            <a:r>
              <a:rPr lang="fr-BE" altLang="nl-NL" sz="1350" b="1" dirty="0">
                <a:solidFill>
                  <a:schemeClr val="tx1"/>
                </a:solidFill>
                <a:ea typeface="MS PGothic" pitchFamily="34" charset="-128"/>
              </a:rPr>
              <a:t>importation?</a:t>
            </a:r>
          </a:p>
        </p:txBody>
      </p:sp>
      <p:sp>
        <p:nvSpPr>
          <p:cNvPr id="39" name="Plus 38"/>
          <p:cNvSpPr/>
          <p:nvPr/>
        </p:nvSpPr>
        <p:spPr>
          <a:xfrm>
            <a:off x="4936708" y="4979137"/>
            <a:ext cx="378042" cy="3613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0" name="AutoShape 5"/>
          <p:cNvSpPr>
            <a:spLocks noChangeArrowheads="1"/>
          </p:cNvSpPr>
          <p:nvPr/>
        </p:nvSpPr>
        <p:spPr bwMode="auto">
          <a:xfrm>
            <a:off x="7162358" y="4925017"/>
            <a:ext cx="1331694" cy="483825"/>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200" b="1" dirty="0">
                <a:solidFill>
                  <a:schemeClr val="tx1"/>
                </a:solidFill>
                <a:ea typeface="MS PGothic" pitchFamily="34" charset="-128"/>
              </a:rPr>
              <a:t>Tests d’aptitude</a:t>
            </a:r>
          </a:p>
          <a:p>
            <a:pPr algn="ctr" eaLnBrk="1" hangingPunct="1">
              <a:buFontTx/>
              <a:buNone/>
            </a:pPr>
            <a:r>
              <a:rPr lang="fr-BE" altLang="nl-NL" sz="1200" b="1" dirty="0">
                <a:solidFill>
                  <a:schemeClr val="tx1"/>
                </a:solidFill>
                <a:ea typeface="MS PGothic" pitchFamily="34" charset="-128"/>
              </a:rPr>
              <a:t>et de nécessité</a:t>
            </a:r>
          </a:p>
        </p:txBody>
      </p:sp>
      <p:sp>
        <p:nvSpPr>
          <p:cNvPr id="41" name="AutoShape 5"/>
          <p:cNvSpPr>
            <a:spLocks noChangeArrowheads="1"/>
          </p:cNvSpPr>
          <p:nvPr/>
        </p:nvSpPr>
        <p:spPr bwMode="auto">
          <a:xfrm>
            <a:off x="5634254" y="5759259"/>
            <a:ext cx="2492060" cy="205571"/>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err="1">
                <a:solidFill>
                  <a:schemeClr val="tx1"/>
                </a:solidFill>
                <a:ea typeface="MS PGothic" pitchFamily="34" charset="-128"/>
              </a:rPr>
              <a:t>Réglementation</a:t>
            </a:r>
            <a:r>
              <a:rPr lang="en-US" altLang="nl-NL" sz="1200" b="1" dirty="0">
                <a:solidFill>
                  <a:schemeClr val="tx1"/>
                </a:solidFill>
                <a:ea typeface="MS PGothic" pitchFamily="34" charset="-128"/>
              </a:rPr>
              <a:t> </a:t>
            </a:r>
            <a:r>
              <a:rPr lang="en-US" altLang="nl-NL" sz="1200" b="1" dirty="0" err="1">
                <a:solidFill>
                  <a:schemeClr val="tx1"/>
                </a:solidFill>
                <a:ea typeface="MS PGothic" pitchFamily="34" charset="-128"/>
              </a:rPr>
              <a:t>étatique</a:t>
            </a:r>
            <a:r>
              <a:rPr lang="en-US" altLang="nl-NL" sz="1200" b="1" dirty="0">
                <a:solidFill>
                  <a:schemeClr val="tx1"/>
                </a:solidFill>
                <a:ea typeface="MS PGothic" pitchFamily="34" charset="-128"/>
              </a:rPr>
              <a:t> </a:t>
            </a:r>
            <a:r>
              <a:rPr lang="en-US" altLang="nl-NL" sz="1200" b="1" dirty="0" err="1">
                <a:solidFill>
                  <a:schemeClr val="tx1"/>
                </a:solidFill>
                <a:ea typeface="MS PGothic" pitchFamily="34" charset="-128"/>
              </a:rPr>
              <a:t>interdite</a:t>
            </a:r>
            <a:endParaRPr lang="en-US" altLang="nl-NL" sz="1200" b="1" dirty="0">
              <a:solidFill>
                <a:schemeClr val="tx1"/>
              </a:solidFill>
              <a:ea typeface="MS PGothic" pitchFamily="34" charset="-128"/>
            </a:endParaRPr>
          </a:p>
        </p:txBody>
      </p:sp>
      <p:sp>
        <p:nvSpPr>
          <p:cNvPr id="49" name="Text Box 11"/>
          <p:cNvSpPr txBox="1">
            <a:spLocks noChangeArrowheads="1"/>
          </p:cNvSpPr>
          <p:nvPr/>
        </p:nvSpPr>
        <p:spPr bwMode="auto">
          <a:xfrm>
            <a:off x="6046307" y="549240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58" name="Text Box 11"/>
          <p:cNvSpPr txBox="1">
            <a:spLocks noChangeArrowheads="1"/>
          </p:cNvSpPr>
          <p:nvPr/>
        </p:nvSpPr>
        <p:spPr bwMode="auto">
          <a:xfrm>
            <a:off x="6550567" y="2658712"/>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51" name="AutoShape 5"/>
          <p:cNvSpPr>
            <a:spLocks noChangeArrowheads="1"/>
          </p:cNvSpPr>
          <p:nvPr/>
        </p:nvSpPr>
        <p:spPr bwMode="auto">
          <a:xfrm>
            <a:off x="1321296" y="3126594"/>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Obstacles techniques</a:t>
            </a:r>
          </a:p>
          <a:p>
            <a:pPr algn="ctr" eaLnBrk="1" hangingPunct="1">
              <a:buFontTx/>
              <a:buNone/>
            </a:pPr>
            <a:r>
              <a:rPr lang="en-US" altLang="nl-NL" sz="1200" b="1" dirty="0" err="1">
                <a:solidFill>
                  <a:schemeClr val="tx1"/>
                </a:solidFill>
                <a:ea typeface="MS PGothic" pitchFamily="34" charset="-128"/>
              </a:rPr>
              <a:t>ou</a:t>
            </a:r>
            <a:r>
              <a:rPr lang="en-US" altLang="nl-NL" sz="1200" b="1" dirty="0">
                <a:solidFill>
                  <a:schemeClr val="tx1"/>
                </a:solidFill>
                <a:ea typeface="MS PGothic" pitchFamily="34" charset="-128"/>
              </a:rPr>
              <a:t> physiques?</a:t>
            </a:r>
          </a:p>
        </p:txBody>
      </p:sp>
      <p:sp>
        <p:nvSpPr>
          <p:cNvPr id="63" name="Line 24"/>
          <p:cNvSpPr>
            <a:spLocks noChangeShapeType="1"/>
          </p:cNvSpPr>
          <p:nvPr/>
        </p:nvSpPr>
        <p:spPr bwMode="auto">
          <a:xfrm>
            <a:off x="2107530" y="3618676"/>
            <a:ext cx="0" cy="46934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68" name="Line 24"/>
          <p:cNvSpPr>
            <a:spLocks noChangeShapeType="1"/>
          </p:cNvSpPr>
          <p:nvPr/>
        </p:nvSpPr>
        <p:spPr bwMode="auto">
          <a:xfrm flipH="1" flipV="1">
            <a:off x="541140" y="2995705"/>
            <a:ext cx="747474" cy="4500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0" name="AutoShape 5"/>
          <p:cNvSpPr>
            <a:spLocks noChangeArrowheads="1"/>
          </p:cNvSpPr>
          <p:nvPr/>
        </p:nvSpPr>
        <p:spPr bwMode="auto">
          <a:xfrm>
            <a:off x="34603" y="2493801"/>
            <a:ext cx="1526990" cy="492082"/>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en-US" altLang="nl-NL" sz="1200" b="1" dirty="0">
                <a:solidFill>
                  <a:schemeClr val="tx1"/>
                </a:solidFill>
                <a:ea typeface="MS PGothic" pitchFamily="34" charset="-128"/>
              </a:rPr>
              <a:t>Obstacles </a:t>
            </a:r>
            <a:r>
              <a:rPr lang="en-US" altLang="nl-NL" sz="1200" b="1" dirty="0" err="1">
                <a:solidFill>
                  <a:schemeClr val="tx1"/>
                </a:solidFill>
                <a:ea typeface="MS PGothic" pitchFamily="34" charset="-128"/>
              </a:rPr>
              <a:t>fiscaux</a:t>
            </a:r>
            <a:endParaRPr lang="en-US" altLang="nl-NL" sz="1200" b="1" dirty="0">
              <a:solidFill>
                <a:schemeClr val="tx1"/>
              </a:solidFill>
              <a:ea typeface="MS PGothic" pitchFamily="34" charset="-128"/>
            </a:endParaRPr>
          </a:p>
        </p:txBody>
      </p:sp>
      <p:sp>
        <p:nvSpPr>
          <p:cNvPr id="71" name="Text Box 11"/>
          <p:cNvSpPr txBox="1">
            <a:spLocks noChangeArrowheads="1"/>
          </p:cNvSpPr>
          <p:nvPr/>
        </p:nvSpPr>
        <p:spPr bwMode="auto">
          <a:xfrm>
            <a:off x="1284470" y="4694262"/>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endParaRPr lang="en-US" altLang="nl-NL" sz="1350" dirty="0">
              <a:solidFill>
                <a:schemeClr val="tx1"/>
              </a:solidFill>
              <a:ea typeface="MS PGothic" pitchFamily="34" charset="-128"/>
            </a:endParaRPr>
          </a:p>
        </p:txBody>
      </p:sp>
      <p:sp>
        <p:nvSpPr>
          <p:cNvPr id="72" name="Line 24"/>
          <p:cNvSpPr>
            <a:spLocks noChangeShapeType="1"/>
          </p:cNvSpPr>
          <p:nvPr/>
        </p:nvSpPr>
        <p:spPr bwMode="auto">
          <a:xfrm>
            <a:off x="5070628" y="3295587"/>
            <a:ext cx="640754" cy="370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3" name="AutoShape 5"/>
          <p:cNvSpPr>
            <a:spLocks noChangeArrowheads="1"/>
          </p:cNvSpPr>
          <p:nvPr/>
        </p:nvSpPr>
        <p:spPr bwMode="auto">
          <a:xfrm>
            <a:off x="4605451" y="4003951"/>
            <a:ext cx="1235283" cy="427363"/>
          </a:xfrm>
          <a:prstGeom prst="roundRect">
            <a:avLst>
              <a:gd name="adj" fmla="val 16667"/>
            </a:avLst>
          </a:prstGeom>
          <a:noFill/>
          <a:ln w="25400">
            <a:solidFill>
              <a:srgbClr val="FF0000"/>
            </a:solidFill>
            <a:round/>
            <a:headEnd/>
            <a:tailEnd/>
          </a:ln>
        </p:spPr>
        <p:txBody>
          <a:bodyPr wrap="none" anchor="ct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ctr" eaLnBrk="1" hangingPunct="1">
              <a:buFontTx/>
              <a:buNone/>
            </a:pPr>
            <a:r>
              <a:rPr lang="fr-BE" altLang="nl-NL" sz="1350" b="1" dirty="0">
                <a:solidFill>
                  <a:schemeClr val="tx1"/>
                </a:solidFill>
                <a:ea typeface="MS PGothic" pitchFamily="34" charset="-128"/>
              </a:rPr>
              <a:t>MEERQ-</a:t>
            </a:r>
          </a:p>
          <a:p>
            <a:pPr algn="ctr" eaLnBrk="1" hangingPunct="1">
              <a:buFontTx/>
              <a:buNone/>
            </a:pPr>
            <a:r>
              <a:rPr lang="fr-BE" altLang="nl-NL" sz="1350" b="1" dirty="0">
                <a:solidFill>
                  <a:schemeClr val="tx1"/>
                </a:solidFill>
                <a:ea typeface="MS PGothic" pitchFamily="34" charset="-128"/>
              </a:rPr>
              <a:t>exportation?</a:t>
            </a:r>
          </a:p>
        </p:txBody>
      </p:sp>
      <p:sp>
        <p:nvSpPr>
          <p:cNvPr id="75" name="Line 24"/>
          <p:cNvSpPr>
            <a:spLocks noChangeShapeType="1"/>
          </p:cNvSpPr>
          <p:nvPr/>
        </p:nvSpPr>
        <p:spPr bwMode="auto">
          <a:xfrm>
            <a:off x="4161891" y="3583104"/>
            <a:ext cx="1086310" cy="39940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6" name="Text Box 11"/>
          <p:cNvSpPr txBox="1">
            <a:spLocks noChangeArrowheads="1"/>
          </p:cNvSpPr>
          <p:nvPr/>
        </p:nvSpPr>
        <p:spPr bwMode="auto">
          <a:xfrm>
            <a:off x="4289863" y="358537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77" name="Line 24"/>
          <p:cNvSpPr>
            <a:spLocks noChangeShapeType="1"/>
          </p:cNvSpPr>
          <p:nvPr/>
        </p:nvSpPr>
        <p:spPr bwMode="auto">
          <a:xfrm flipH="1" flipV="1">
            <a:off x="6225666" y="2412729"/>
            <a:ext cx="1647" cy="6498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78" name="Text Box 11"/>
          <p:cNvSpPr txBox="1">
            <a:spLocks noChangeArrowheads="1"/>
          </p:cNvSpPr>
          <p:nvPr/>
        </p:nvSpPr>
        <p:spPr bwMode="auto">
          <a:xfrm>
            <a:off x="5381220" y="2640531"/>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79" name="Text Box 11"/>
          <p:cNvSpPr txBox="1">
            <a:spLocks noChangeArrowheads="1"/>
          </p:cNvSpPr>
          <p:nvPr/>
        </p:nvSpPr>
        <p:spPr bwMode="auto">
          <a:xfrm>
            <a:off x="4335938" y="2592476"/>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80" name="Line 24"/>
          <p:cNvSpPr>
            <a:spLocks noChangeShapeType="1"/>
          </p:cNvSpPr>
          <p:nvPr/>
        </p:nvSpPr>
        <p:spPr bwMode="auto">
          <a:xfrm flipV="1">
            <a:off x="5241019" y="2429466"/>
            <a:ext cx="7181" cy="157448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1" name="Line 24"/>
          <p:cNvSpPr>
            <a:spLocks noChangeShapeType="1"/>
          </p:cNvSpPr>
          <p:nvPr/>
        </p:nvSpPr>
        <p:spPr bwMode="auto">
          <a:xfrm>
            <a:off x="7038323" y="3316482"/>
            <a:ext cx="343037" cy="18219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2" name="Text Box 11"/>
          <p:cNvSpPr txBox="1">
            <a:spLocks noChangeArrowheads="1"/>
          </p:cNvSpPr>
          <p:nvPr/>
        </p:nvSpPr>
        <p:spPr bwMode="auto">
          <a:xfrm>
            <a:off x="6556203" y="3169314"/>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83" name="Line 24"/>
          <p:cNvSpPr>
            <a:spLocks noChangeShapeType="1"/>
          </p:cNvSpPr>
          <p:nvPr/>
        </p:nvSpPr>
        <p:spPr bwMode="auto">
          <a:xfrm flipH="1">
            <a:off x="4136763" y="4453146"/>
            <a:ext cx="1104256" cy="4238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4" name="Text Box 11"/>
          <p:cNvSpPr txBox="1">
            <a:spLocks noChangeArrowheads="1"/>
          </p:cNvSpPr>
          <p:nvPr/>
        </p:nvSpPr>
        <p:spPr bwMode="auto">
          <a:xfrm>
            <a:off x="4231032" y="4453330"/>
            <a:ext cx="661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OUI</a:t>
            </a:r>
          </a:p>
        </p:txBody>
      </p:sp>
      <p:sp>
        <p:nvSpPr>
          <p:cNvPr id="86" name="Text Box 11"/>
          <p:cNvSpPr txBox="1">
            <a:spLocks noChangeArrowheads="1"/>
          </p:cNvSpPr>
          <p:nvPr/>
        </p:nvSpPr>
        <p:spPr bwMode="auto">
          <a:xfrm>
            <a:off x="6205441" y="4008910"/>
            <a:ext cx="509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87" name="Line 24"/>
          <p:cNvSpPr>
            <a:spLocks noChangeShapeType="1"/>
          </p:cNvSpPr>
          <p:nvPr/>
        </p:nvSpPr>
        <p:spPr bwMode="auto">
          <a:xfrm flipH="1">
            <a:off x="4146644" y="3942518"/>
            <a:ext cx="3564508" cy="94344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88" name="Plus 87"/>
          <p:cNvSpPr/>
          <p:nvPr/>
        </p:nvSpPr>
        <p:spPr>
          <a:xfrm>
            <a:off x="6784315" y="4994476"/>
            <a:ext cx="378042" cy="3613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cxnSp>
        <p:nvCxnSpPr>
          <p:cNvPr id="89" name="Elbow Connector 88"/>
          <p:cNvCxnSpPr>
            <a:endCxn id="53" idx="2"/>
          </p:cNvCxnSpPr>
          <p:nvPr/>
        </p:nvCxnSpPr>
        <p:spPr>
          <a:xfrm rot="16200000" flipV="1">
            <a:off x="6232489" y="2657842"/>
            <a:ext cx="2477654" cy="2022250"/>
          </a:xfrm>
          <a:prstGeom prst="bentConnector3">
            <a:avLst>
              <a:gd name="adj1" fmla="val 76476"/>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Line 24"/>
          <p:cNvSpPr>
            <a:spLocks noChangeShapeType="1"/>
          </p:cNvSpPr>
          <p:nvPr/>
        </p:nvSpPr>
        <p:spPr bwMode="auto">
          <a:xfrm>
            <a:off x="6218235" y="5408843"/>
            <a:ext cx="223622" cy="30371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91" name="Line 24"/>
          <p:cNvSpPr>
            <a:spLocks noChangeShapeType="1"/>
          </p:cNvSpPr>
          <p:nvPr/>
        </p:nvSpPr>
        <p:spPr bwMode="auto">
          <a:xfrm flipH="1">
            <a:off x="7051060" y="5426065"/>
            <a:ext cx="672324" cy="32025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l-NL" sz="1350"/>
          </a:p>
        </p:txBody>
      </p:sp>
      <p:sp>
        <p:nvSpPr>
          <p:cNvPr id="92" name="Text Box 11"/>
          <p:cNvSpPr txBox="1">
            <a:spLocks noChangeArrowheads="1"/>
          </p:cNvSpPr>
          <p:nvPr/>
        </p:nvSpPr>
        <p:spPr bwMode="auto">
          <a:xfrm>
            <a:off x="7005543" y="5509180"/>
            <a:ext cx="8444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200" dirty="0">
                <a:solidFill>
                  <a:schemeClr val="tx1"/>
                </a:solidFill>
                <a:ea typeface="MS PGothic" pitchFamily="34" charset="-128"/>
              </a:rPr>
              <a:t>NON</a:t>
            </a:r>
          </a:p>
        </p:txBody>
      </p:sp>
      <p:sp>
        <p:nvSpPr>
          <p:cNvPr id="93" name="Text Box 11"/>
          <p:cNvSpPr txBox="1">
            <a:spLocks noChangeArrowheads="1"/>
          </p:cNvSpPr>
          <p:nvPr/>
        </p:nvSpPr>
        <p:spPr bwMode="auto">
          <a:xfrm>
            <a:off x="8002703" y="3839291"/>
            <a:ext cx="84444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C2577"/>
                </a:solidFill>
                <a:latin typeface="Minion" pitchFamily="2" charset="0"/>
              </a:defRPr>
            </a:lvl1pPr>
            <a:lvl2pPr marL="742950" indent="-285750" algn="l" eaLnBrk="0" hangingPunct="0">
              <a:buChar char="•"/>
              <a:defRPr sz="2800">
                <a:solidFill>
                  <a:srgbClr val="0C2577"/>
                </a:solidFill>
                <a:latin typeface="Minion" pitchFamily="2" charset="0"/>
              </a:defRPr>
            </a:lvl2pPr>
            <a:lvl3pPr marL="1143000" indent="-228600" algn="l" eaLnBrk="0" hangingPunct="0">
              <a:buChar char="•"/>
              <a:defRPr sz="2400">
                <a:solidFill>
                  <a:srgbClr val="0C2577"/>
                </a:solidFill>
                <a:latin typeface="Minion" pitchFamily="2" charset="0"/>
              </a:defRPr>
            </a:lvl3pPr>
            <a:lvl4pPr marL="1600200" indent="-228600" algn="l" eaLnBrk="0" hangingPunct="0">
              <a:buChar char="•"/>
              <a:defRPr sz="2000">
                <a:solidFill>
                  <a:srgbClr val="0C2577"/>
                </a:solidFill>
                <a:latin typeface="Minion" pitchFamily="2" charset="0"/>
              </a:defRPr>
            </a:lvl4pPr>
            <a:lvl5pPr marL="2057400" indent="-228600" algn="l" eaLnBrk="0" hangingPunct="0">
              <a:buChar char="•"/>
              <a:defRPr sz="2000">
                <a:solidFill>
                  <a:srgbClr val="0C2577"/>
                </a:solidFill>
                <a:latin typeface="Minion" pitchFamily="2" charset="0"/>
              </a:defRPr>
            </a:lvl5pPr>
            <a:lvl6pPr marL="2514600" indent="-228600" eaLnBrk="0" fontAlgn="base" hangingPunct="0">
              <a:spcBef>
                <a:spcPct val="0"/>
              </a:spcBef>
              <a:spcAft>
                <a:spcPct val="0"/>
              </a:spcAft>
              <a:buChar char="•"/>
              <a:defRPr sz="2000">
                <a:solidFill>
                  <a:srgbClr val="0C2577"/>
                </a:solidFill>
                <a:latin typeface="Minion" pitchFamily="2" charset="0"/>
              </a:defRPr>
            </a:lvl6pPr>
            <a:lvl7pPr marL="2971800" indent="-228600" eaLnBrk="0" fontAlgn="base" hangingPunct="0">
              <a:spcBef>
                <a:spcPct val="0"/>
              </a:spcBef>
              <a:spcAft>
                <a:spcPct val="0"/>
              </a:spcAft>
              <a:buChar char="•"/>
              <a:defRPr sz="2000">
                <a:solidFill>
                  <a:srgbClr val="0C2577"/>
                </a:solidFill>
                <a:latin typeface="Minion" pitchFamily="2" charset="0"/>
              </a:defRPr>
            </a:lvl7pPr>
            <a:lvl8pPr marL="3429000" indent="-228600" eaLnBrk="0" fontAlgn="base" hangingPunct="0">
              <a:spcBef>
                <a:spcPct val="0"/>
              </a:spcBef>
              <a:spcAft>
                <a:spcPct val="0"/>
              </a:spcAft>
              <a:buChar char="•"/>
              <a:defRPr sz="2000">
                <a:solidFill>
                  <a:srgbClr val="0C2577"/>
                </a:solidFill>
                <a:latin typeface="Minion" pitchFamily="2" charset="0"/>
              </a:defRPr>
            </a:lvl8pPr>
            <a:lvl9pPr marL="3886200" indent="-228600" eaLnBrk="0" fontAlgn="base" hangingPunct="0">
              <a:spcBef>
                <a:spcPct val="0"/>
              </a:spcBef>
              <a:spcAft>
                <a:spcPct val="0"/>
              </a:spcAft>
              <a:buChar char="•"/>
              <a:defRPr sz="2000">
                <a:solidFill>
                  <a:srgbClr val="0C2577"/>
                </a:solidFill>
                <a:latin typeface="Minion" pitchFamily="2" charset="0"/>
              </a:defRPr>
            </a:lvl9pPr>
          </a:lstStyle>
          <a:p>
            <a:pPr algn="r" eaLnBrk="1" hangingPunct="1">
              <a:spcBef>
                <a:spcPct val="50000"/>
              </a:spcBef>
              <a:buFontTx/>
              <a:buNone/>
            </a:pPr>
            <a:r>
              <a:rPr lang="en-US" altLang="nl-NL" sz="1050" dirty="0">
                <a:solidFill>
                  <a:schemeClr val="tx1"/>
                </a:solidFill>
                <a:ea typeface="MS PGothic" pitchFamily="34" charset="-128"/>
              </a:rPr>
              <a:t>OUI</a:t>
            </a:r>
          </a:p>
        </p:txBody>
      </p:sp>
      <p:sp>
        <p:nvSpPr>
          <p:cNvPr id="2" name="Slide Number Placeholder 1"/>
          <p:cNvSpPr>
            <a:spLocks noGrp="1"/>
          </p:cNvSpPr>
          <p:nvPr>
            <p:ph type="sldNum" sz="quarter" idx="12"/>
          </p:nvPr>
        </p:nvSpPr>
        <p:spPr/>
        <p:txBody>
          <a:bodyPr/>
          <a:lstStyle/>
          <a:p>
            <a:fld id="{D9061D89-B14A-487E-9210-A6BBBD725484}" type="slidenum">
              <a:rPr lang="nl-NL" smtClean="0"/>
              <a:pPr/>
              <a:t>328</a:t>
            </a:fld>
            <a:endParaRPr lang="nl-NL"/>
          </a:p>
        </p:txBody>
      </p:sp>
    </p:spTree>
    <p:extLst>
      <p:ext uri="{BB962C8B-B14F-4D97-AF65-F5344CB8AC3E}">
        <p14:creationId xmlns:p14="http://schemas.microsoft.com/office/powerpoint/2010/main" val="1055399595"/>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Droit</a:t>
            </a:r>
            <a:r>
              <a:rPr lang="nl-NL" dirty="0"/>
              <a:t> </a:t>
            </a:r>
            <a:r>
              <a:rPr lang="nl-NL" dirty="0" err="1"/>
              <a:t>dérivé</a:t>
            </a:r>
            <a:r>
              <a:rPr lang="nl-NL" dirty="0"/>
              <a:t> et </a:t>
            </a:r>
            <a:r>
              <a:rPr lang="nl-NL" dirty="0" err="1"/>
              <a:t>justifications</a:t>
            </a:r>
            <a:endParaRPr lang="nl-NL" dirty="0"/>
          </a:p>
        </p:txBody>
      </p:sp>
      <p:sp>
        <p:nvSpPr>
          <p:cNvPr id="3" name="Content Placeholder 2"/>
          <p:cNvSpPr>
            <a:spLocks noGrp="1"/>
          </p:cNvSpPr>
          <p:nvPr>
            <p:ph idx="1"/>
          </p:nvPr>
        </p:nvSpPr>
        <p:spPr>
          <a:xfrm>
            <a:off x="457200" y="1600200"/>
            <a:ext cx="8229600" cy="5069160"/>
          </a:xfrm>
        </p:spPr>
        <p:txBody>
          <a:bodyPr vert="horz" lIns="91440" tIns="45720" rIns="91440" bIns="45720" rtlCol="0" anchor="t">
            <a:normAutofit/>
          </a:bodyPr>
          <a:lstStyle/>
          <a:p>
            <a:r>
              <a:rPr lang="nl-NL" dirty="0" smtClean="0"/>
              <a:t>Justifications en droit dérivé</a:t>
            </a:r>
            <a:endParaRPr lang="nl-NL" dirty="0"/>
          </a:p>
          <a:p>
            <a:pPr lvl="1"/>
            <a:endParaRPr lang="nl-NL" dirty="0" smtClean="0"/>
          </a:p>
          <a:p>
            <a:pPr lvl="1"/>
            <a:r>
              <a:rPr lang="nl-NL" dirty="0"/>
              <a:t>seulement les justifications permises par l’instrument d’harmonisation</a:t>
            </a:r>
          </a:p>
          <a:p>
            <a:pPr lvl="2"/>
            <a:r>
              <a:rPr lang="nl-NL" dirty="0"/>
              <a:t>Libre circulation absolue, sans justifications (Article 11, Directive 2009/48 (jouets, voy. séance précédente)</a:t>
            </a:r>
          </a:p>
          <a:p>
            <a:pPr lvl="2"/>
            <a:r>
              <a:rPr lang="nl-NL" dirty="0"/>
              <a:t>références explicites aux exigences impératives</a:t>
            </a:r>
          </a:p>
          <a:p>
            <a:pPr lvl="2"/>
            <a:r>
              <a:rPr lang="nl-NL" dirty="0"/>
              <a:t>références aux dérogations de l’article 36 TFUE</a:t>
            </a:r>
          </a:p>
          <a:p>
            <a:pPr lvl="1"/>
            <a:endParaRPr lang="nl-NL" dirty="0" smtClean="0"/>
          </a:p>
          <a:p>
            <a:pPr lvl="1"/>
            <a:r>
              <a:rPr lang="nl-NL" dirty="0" smtClean="0"/>
              <a:t>A vérifier au cas par cas</a:t>
            </a:r>
          </a:p>
          <a:p>
            <a:pPr lvl="2"/>
            <a:r>
              <a:rPr lang="nl-NL" dirty="0" smtClean="0"/>
              <a:t>Examen?</a:t>
            </a:r>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329</a:t>
            </a:fld>
            <a:endParaRPr lang="nl-NL"/>
          </a:p>
        </p:txBody>
      </p:sp>
    </p:spTree>
    <p:extLst>
      <p:ext uri="{BB962C8B-B14F-4D97-AF65-F5344CB8AC3E}">
        <p14:creationId xmlns:p14="http://schemas.microsoft.com/office/powerpoint/2010/main" val="3921251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Effet direct + primauté</a:t>
            </a:r>
            <a:endParaRPr lang="nl-NL" dirty="0"/>
          </a:p>
        </p:txBody>
      </p:sp>
      <p:sp>
        <p:nvSpPr>
          <p:cNvPr id="3" name="Content Placeholder 2"/>
          <p:cNvSpPr>
            <a:spLocks noGrp="1"/>
          </p:cNvSpPr>
          <p:nvPr>
            <p:ph idx="1"/>
          </p:nvPr>
        </p:nvSpPr>
        <p:spPr/>
        <p:txBody>
          <a:bodyPr/>
          <a:lstStyle/>
          <a:p>
            <a:pPr lvl="1"/>
            <a:r>
              <a:rPr lang="nl-NL" dirty="0"/>
              <a:t>du </a:t>
            </a:r>
            <a:r>
              <a:rPr lang="nl-NL" dirty="0" err="1"/>
              <a:t>droit</a:t>
            </a:r>
            <a:r>
              <a:rPr lang="nl-NL" dirty="0"/>
              <a:t> </a:t>
            </a:r>
            <a:r>
              <a:rPr lang="nl-NL" dirty="0" err="1"/>
              <a:t>dérivé</a:t>
            </a:r>
            <a:r>
              <a:rPr lang="nl-NL" dirty="0"/>
              <a:t>?</a:t>
            </a:r>
          </a:p>
          <a:p>
            <a:pPr lvl="2"/>
            <a:endParaRPr lang="nl-NL" dirty="0"/>
          </a:p>
          <a:p>
            <a:pPr lvl="2"/>
            <a:r>
              <a:rPr lang="nl-NL" dirty="0"/>
              <a:t>des </a:t>
            </a:r>
            <a:r>
              <a:rPr lang="nl-NL" dirty="0" err="1"/>
              <a:t>règlements</a:t>
            </a:r>
            <a:endParaRPr lang="nl-NL" dirty="0"/>
          </a:p>
          <a:p>
            <a:pPr lvl="3"/>
            <a:r>
              <a:rPr lang="nl-NL" dirty="0" err="1"/>
              <a:t>invocabilité</a:t>
            </a:r>
            <a:r>
              <a:rPr lang="nl-NL" dirty="0"/>
              <a:t> verticale</a:t>
            </a:r>
          </a:p>
          <a:p>
            <a:pPr lvl="3"/>
            <a:r>
              <a:rPr lang="nl-NL" dirty="0" err="1"/>
              <a:t>invocabilité</a:t>
            </a:r>
            <a:r>
              <a:rPr lang="nl-NL" dirty="0"/>
              <a:t> horizontale</a:t>
            </a:r>
          </a:p>
          <a:p>
            <a:pPr lvl="2"/>
            <a:endParaRPr lang="nl-NL" dirty="0"/>
          </a:p>
          <a:p>
            <a:pPr lvl="2"/>
            <a:r>
              <a:rPr lang="nl-NL" dirty="0"/>
              <a:t>des </a:t>
            </a:r>
            <a:r>
              <a:rPr lang="nl-NL" dirty="0" err="1"/>
              <a:t>directives</a:t>
            </a:r>
            <a:endParaRPr lang="nl-NL" dirty="0"/>
          </a:p>
          <a:p>
            <a:pPr lvl="3"/>
            <a:r>
              <a:rPr lang="nl-NL" dirty="0" err="1"/>
              <a:t>invocabilité</a:t>
            </a:r>
            <a:r>
              <a:rPr lang="nl-NL" dirty="0"/>
              <a:t> verticale</a:t>
            </a:r>
          </a:p>
          <a:p>
            <a:pPr lvl="3"/>
            <a:r>
              <a:rPr lang="nl-NL" dirty="0" err="1"/>
              <a:t>invocabilité</a:t>
            </a:r>
            <a:r>
              <a:rPr lang="nl-NL" dirty="0"/>
              <a:t> horizontale?</a:t>
            </a:r>
          </a:p>
          <a:p>
            <a:endParaRPr lang="nl-NL"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33</a:t>
            </a:fld>
            <a:endParaRPr lang="nl-NL"/>
          </a:p>
        </p:txBody>
      </p:sp>
    </p:spTree>
    <p:extLst>
      <p:ext uri="{BB962C8B-B14F-4D97-AF65-F5344CB8AC3E}">
        <p14:creationId xmlns:p14="http://schemas.microsoft.com/office/powerpoint/2010/main" val="2408835861"/>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dérogations/justifications: objectifs </a:t>
                      </a:r>
                      <a:r>
                        <a:rPr lang="fr-FR" sz="1200" dirty="0">
                          <a:effectLst/>
                        </a:rPr>
                        <a:t>d’intérêt </a:t>
                      </a:r>
                      <a:r>
                        <a:rPr lang="fr-FR" sz="1200" dirty="0" smtClean="0">
                          <a:effectLst/>
                        </a:rPr>
                        <a:t>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Slide Number Placeholder 4"/>
          <p:cNvSpPr>
            <a:spLocks noGrp="1"/>
          </p:cNvSpPr>
          <p:nvPr>
            <p:ph type="sldNum" sz="quarter" idx="12"/>
          </p:nvPr>
        </p:nvSpPr>
        <p:spPr/>
        <p:txBody>
          <a:bodyPr/>
          <a:lstStyle/>
          <a:p>
            <a:fld id="{D9061D89-B14A-487E-9210-A6BBBD725484}" type="slidenum">
              <a:rPr lang="nl-NL" smtClean="0"/>
              <a:pPr/>
              <a:t>330</a:t>
            </a:fld>
            <a:endParaRPr lang="nl-NL"/>
          </a:p>
        </p:txBody>
      </p:sp>
    </p:spTree>
    <p:extLst>
      <p:ext uri="{BB962C8B-B14F-4D97-AF65-F5344CB8AC3E}">
        <p14:creationId xmlns:p14="http://schemas.microsoft.com/office/powerpoint/2010/main" val="1988821410"/>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normAutofit/>
          </a:bodyPr>
          <a:lstStyle/>
          <a:p>
            <a:endParaRPr lang="nl-NL" dirty="0"/>
          </a:p>
          <a:p>
            <a:r>
              <a:rPr lang="nl-NL" dirty="0" smtClean="0"/>
              <a:t>A jeudi (14h00, Salle Lejeune, Opéra)</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215609"/>
            <a:ext cx="7632700" cy="3600450"/>
          </a:xfrm>
        </p:spPr>
      </p:pic>
      <p:sp>
        <p:nvSpPr>
          <p:cNvPr id="2" name="Subtitle 1"/>
          <p:cNvSpPr>
            <a:spLocks noGrp="1"/>
          </p:cNvSpPr>
          <p:nvPr>
            <p:ph type="subTitle" idx="1"/>
          </p:nvPr>
        </p:nvSpPr>
        <p:spPr>
          <a:xfrm>
            <a:off x="1333798" y="3339336"/>
            <a:ext cx="6400800" cy="1752600"/>
          </a:xfrm>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331</a:t>
            </a:fld>
            <a:endParaRPr lang="nl-NL"/>
          </a:p>
        </p:txBody>
      </p:sp>
    </p:spTree>
    <p:extLst>
      <p:ext uri="{BB962C8B-B14F-4D97-AF65-F5344CB8AC3E}">
        <p14:creationId xmlns:p14="http://schemas.microsoft.com/office/powerpoint/2010/main" val="981692062"/>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Droit matériel européen</a:t>
            </a:r>
            <a:endParaRPr lang="en-GB" dirty="0"/>
          </a:p>
        </p:txBody>
      </p:sp>
      <p:sp>
        <p:nvSpPr>
          <p:cNvPr id="3" name="Subtitle 2"/>
          <p:cNvSpPr>
            <a:spLocks noGrp="1"/>
          </p:cNvSpPr>
          <p:nvPr>
            <p:ph type="subTitle" idx="1"/>
          </p:nvPr>
        </p:nvSpPr>
        <p:spPr/>
        <p:txBody>
          <a:bodyPr>
            <a:normAutofit/>
          </a:bodyPr>
          <a:lstStyle/>
          <a:p>
            <a:r>
              <a:rPr lang="fr-BE" dirty="0"/>
              <a:t>Prof. </a:t>
            </a:r>
            <a:r>
              <a:rPr lang="fr-BE" dirty="0" err="1" smtClean="0"/>
              <a:t>dr</a:t>
            </a:r>
            <a:r>
              <a:rPr lang="fr-BE" dirty="0"/>
              <a:t>. Pieter Van Cleynenbreugel</a:t>
            </a:r>
          </a:p>
          <a:p>
            <a:endParaRPr lang="fr-BE" dirty="0"/>
          </a:p>
          <a:p>
            <a:r>
              <a:rPr lang="fr-BE" dirty="0"/>
              <a:t>Séance 9: libre circulation des capitaux</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332</a:t>
            </a:fld>
            <a:endParaRPr lang="nl-NL"/>
          </a:p>
        </p:txBody>
      </p:sp>
    </p:spTree>
    <p:extLst>
      <p:ext uri="{BB962C8B-B14F-4D97-AF65-F5344CB8AC3E}">
        <p14:creationId xmlns:p14="http://schemas.microsoft.com/office/powerpoint/2010/main" val="600472780"/>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Marché intérieur</a:t>
            </a:r>
            <a:endParaRPr lang="en-GB" dirty="0"/>
          </a:p>
        </p:txBody>
      </p:sp>
      <p:sp>
        <p:nvSpPr>
          <p:cNvPr id="3" name="Content Placeholder 2"/>
          <p:cNvSpPr>
            <a:spLocks noGrp="1"/>
          </p:cNvSpPr>
          <p:nvPr>
            <p:ph idx="1"/>
          </p:nvPr>
        </p:nvSpPr>
        <p:spPr/>
        <p:txBody>
          <a:bodyPr>
            <a:normAutofit lnSpcReduction="10000"/>
          </a:bodyPr>
          <a:lstStyle/>
          <a:p>
            <a:r>
              <a:rPr lang="fr-BE" dirty="0"/>
              <a:t>Article 26, §2 TFUE: espace sans frontières intérieures dans lequel la libre circulation est </a:t>
            </a:r>
            <a:r>
              <a:rPr lang="fr-BE" dirty="0" smtClean="0"/>
              <a:t>assurée – abolition des obstacles (réglementaires) des EM par rapport à la circulation </a:t>
            </a:r>
            <a:endParaRPr lang="fr-BE" dirty="0"/>
          </a:p>
          <a:p>
            <a:pPr lvl="1"/>
            <a:r>
              <a:rPr lang="fr-BE" dirty="0"/>
              <a:t>des marchandises</a:t>
            </a:r>
          </a:p>
          <a:p>
            <a:pPr lvl="1"/>
            <a:r>
              <a:rPr lang="fr-BE" dirty="0"/>
              <a:t>des capitaux</a:t>
            </a:r>
          </a:p>
          <a:p>
            <a:pPr lvl="1"/>
            <a:r>
              <a:rPr lang="fr-BE" dirty="0"/>
              <a:t>des personnes</a:t>
            </a:r>
          </a:p>
          <a:p>
            <a:pPr lvl="1"/>
            <a:r>
              <a:rPr lang="fr-BE" dirty="0"/>
              <a:t>des services</a:t>
            </a:r>
            <a:endParaRPr lang="en-GB" dirty="0"/>
          </a:p>
          <a:p>
            <a:endParaRPr lang="fr-BE" dirty="0"/>
          </a:p>
          <a:p>
            <a:r>
              <a:rPr lang="fr-BE" dirty="0"/>
              <a:t>Interdictions de droit primaire, complétées par des mesures d’harmonisation</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333</a:t>
            </a:fld>
            <a:endParaRPr lang="nl-NL"/>
          </a:p>
        </p:txBody>
      </p:sp>
    </p:spTree>
    <p:extLst>
      <p:ext uri="{BB962C8B-B14F-4D97-AF65-F5344CB8AC3E}">
        <p14:creationId xmlns:p14="http://schemas.microsoft.com/office/powerpoint/2010/main" val="47463340"/>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Aujourd’hui: capitaux</a:t>
            </a:r>
            <a:endParaRPr lang="en-GB" dirty="0"/>
          </a:p>
        </p:txBody>
      </p:sp>
      <p:sp>
        <p:nvSpPr>
          <p:cNvPr id="3" name="Content Placeholder 2"/>
          <p:cNvSpPr>
            <a:spLocks noGrp="1"/>
          </p:cNvSpPr>
          <p:nvPr>
            <p:ph idx="1"/>
          </p:nvPr>
        </p:nvSpPr>
        <p:spPr/>
        <p:txBody>
          <a:bodyPr/>
          <a:lstStyle/>
          <a:p>
            <a:endParaRPr lang="en-GB" dirty="0"/>
          </a:p>
        </p:txBody>
      </p:sp>
      <p:pic>
        <p:nvPicPr>
          <p:cNvPr id="13" name="Picture 12"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654903" y="2651285"/>
            <a:ext cx="3411046" cy="2526021"/>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334</a:t>
            </a:fld>
            <a:endParaRPr lang="nl-NL"/>
          </a:p>
        </p:txBody>
      </p:sp>
    </p:spTree>
    <p:extLst>
      <p:ext uri="{BB962C8B-B14F-4D97-AF65-F5344CB8AC3E}">
        <p14:creationId xmlns:p14="http://schemas.microsoft.com/office/powerpoint/2010/main" val="3551942268"/>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p:txBody>
          <a:bodyPr>
            <a:normAutofit fontScale="92500" lnSpcReduction="20000"/>
          </a:bodyPr>
          <a:lstStyle/>
          <a:p>
            <a:r>
              <a:rPr lang="fr-BE" dirty="0" smtClean="0"/>
              <a:t>Pourquoi le Traité FUE distingue-t-il toujours des capitaux et des paiements? Cette distinction retient-elle sa pertinence à l’heure actuelle?</a:t>
            </a:r>
          </a:p>
          <a:p>
            <a:r>
              <a:rPr lang="fr-BE" dirty="0" smtClean="0"/>
              <a:t>La droit européen relatif à la LCC couvre-t-elle des relations horizontales (entre au moins deux personnes (physiques ou morales) privées?</a:t>
            </a:r>
          </a:p>
          <a:p>
            <a:r>
              <a:rPr lang="fr-BE" dirty="0" smtClean="0"/>
              <a:t>Comment la Cour définit-elle une restriction à la libre circulation des capitaux? Existe-t-il également une catégorie d’exception pour des modalités de vente?</a:t>
            </a:r>
          </a:p>
          <a:p>
            <a:r>
              <a:rPr lang="fr-BE" dirty="0" smtClean="0"/>
              <a:t>Quelles raisons les Etats membres peuvent apporter pour justifier des restrictions à la LCC? Comment ces raisons sont-elles taillées sur mesure des spécificités des capitaux?</a:t>
            </a:r>
          </a:p>
          <a:p>
            <a:endParaRPr lang="en-GB" dirty="0"/>
          </a:p>
        </p:txBody>
      </p:sp>
    </p:spTree>
    <p:extLst>
      <p:ext uri="{BB962C8B-B14F-4D97-AF65-F5344CB8AC3E}">
        <p14:creationId xmlns:p14="http://schemas.microsoft.com/office/powerpoint/2010/main" val="3118099879"/>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p:txBody>
          <a:bodyPr>
            <a:normAutofit lnSpcReduction="10000"/>
          </a:bodyPr>
          <a:lstStyle/>
          <a:p>
            <a:r>
              <a:rPr lang="en-US" u="sng" dirty="0">
                <a:hlinkClick r:id="rId2"/>
              </a:rPr>
              <a:t>Section 1. Champ </a:t>
            </a:r>
            <a:r>
              <a:rPr lang="en-US" u="sng" dirty="0" err="1">
                <a:hlinkClick r:id="rId2"/>
              </a:rPr>
              <a:t>d’application</a:t>
            </a:r>
            <a:r>
              <a:rPr lang="en-US" u="sng" dirty="0">
                <a:hlinkClick r:id="rId2"/>
              </a:rPr>
              <a:t> de la </a:t>
            </a:r>
            <a:r>
              <a:rPr lang="en-US" u="sng" dirty="0" err="1">
                <a:hlinkClick r:id="rId2"/>
              </a:rPr>
              <a:t>libre</a:t>
            </a:r>
            <a:r>
              <a:rPr lang="en-US" u="sng" dirty="0">
                <a:hlinkClick r:id="rId2"/>
              </a:rPr>
              <a:t> circulation des </a:t>
            </a:r>
            <a:r>
              <a:rPr lang="en-US" u="sng" dirty="0" err="1">
                <a:hlinkClick r:id="rId2"/>
              </a:rPr>
              <a:t>capitaux</a:t>
            </a:r>
            <a:endParaRPr lang="en-GB" dirty="0"/>
          </a:p>
          <a:p>
            <a:pPr lvl="1"/>
            <a:r>
              <a:rPr lang="fr-FR" u="sng" dirty="0">
                <a:hlinkClick r:id="rId3"/>
              </a:rPr>
              <a:t>§1. </a:t>
            </a:r>
            <a:r>
              <a:rPr lang="fr-FR" u="sng" dirty="0" err="1">
                <a:hlinkClick r:id="rId3"/>
              </a:rPr>
              <a:t>Ratione</a:t>
            </a:r>
            <a:r>
              <a:rPr lang="fr-FR" u="sng" dirty="0">
                <a:hlinkClick r:id="rId3"/>
              </a:rPr>
              <a:t> materiae</a:t>
            </a:r>
            <a:endParaRPr lang="en-GB" dirty="0"/>
          </a:p>
          <a:p>
            <a:pPr lvl="2"/>
            <a:r>
              <a:rPr lang="fr-FR" u="sng" dirty="0">
                <a:hlinkClick r:id="rId4"/>
              </a:rPr>
              <a:t>A.</a:t>
            </a:r>
            <a:r>
              <a:rPr lang="en-GB" dirty="0">
                <a:hlinkClick r:id="rId4"/>
              </a:rPr>
              <a:t>	</a:t>
            </a:r>
            <a:r>
              <a:rPr lang="fr-FR" u="sng" dirty="0">
                <a:hlinkClick r:id="rId4"/>
              </a:rPr>
              <a:t>Paiements</a:t>
            </a:r>
            <a:endParaRPr lang="en-GB" dirty="0"/>
          </a:p>
          <a:p>
            <a:pPr lvl="2"/>
            <a:r>
              <a:rPr lang="fr-FR" u="sng" dirty="0">
                <a:hlinkClick r:id="rId5"/>
              </a:rPr>
              <a:t>B.</a:t>
            </a:r>
            <a:r>
              <a:rPr lang="en-GB" dirty="0">
                <a:hlinkClick r:id="rId5"/>
              </a:rPr>
              <a:t>	</a:t>
            </a:r>
            <a:r>
              <a:rPr lang="fr-FR" u="sng" dirty="0">
                <a:hlinkClick r:id="rId5"/>
              </a:rPr>
              <a:t>Capitaux</a:t>
            </a:r>
            <a:endParaRPr lang="en-GB" dirty="0"/>
          </a:p>
          <a:p>
            <a:pPr lvl="1"/>
            <a:r>
              <a:rPr lang="fr-FR" u="sng" dirty="0">
                <a:hlinkClick r:id="rId6"/>
              </a:rPr>
              <a:t>§2. </a:t>
            </a:r>
            <a:r>
              <a:rPr lang="fr-FR" u="sng" dirty="0" err="1">
                <a:hlinkClick r:id="rId6"/>
              </a:rPr>
              <a:t>Ratione</a:t>
            </a:r>
            <a:r>
              <a:rPr lang="fr-FR" u="sng" dirty="0">
                <a:hlinkClick r:id="rId6"/>
              </a:rPr>
              <a:t> </a:t>
            </a:r>
            <a:r>
              <a:rPr lang="fr-FR" u="sng" dirty="0" err="1">
                <a:hlinkClick r:id="rId6"/>
              </a:rPr>
              <a:t>loci</a:t>
            </a:r>
            <a:endParaRPr lang="en-GB" dirty="0"/>
          </a:p>
          <a:p>
            <a:pPr lvl="2"/>
            <a:r>
              <a:rPr lang="fr-FR" u="sng" dirty="0">
                <a:hlinkClick r:id="rId7"/>
              </a:rPr>
              <a:t>A.</a:t>
            </a:r>
            <a:r>
              <a:rPr lang="en-GB" dirty="0">
                <a:hlinkClick r:id="rId7"/>
              </a:rPr>
              <a:t>	</a:t>
            </a:r>
            <a:r>
              <a:rPr lang="fr-FR" u="sng" dirty="0">
                <a:hlinkClick r:id="rId7"/>
              </a:rPr>
              <a:t>Mouvement interétatique</a:t>
            </a:r>
            <a:endParaRPr lang="en-GB" dirty="0"/>
          </a:p>
          <a:p>
            <a:pPr lvl="2"/>
            <a:r>
              <a:rPr lang="fr-FR" u="sng" dirty="0">
                <a:hlinkClick r:id="rId8"/>
              </a:rPr>
              <a:t>B.</a:t>
            </a:r>
            <a:r>
              <a:rPr lang="en-GB" dirty="0">
                <a:hlinkClick r:id="rId8"/>
              </a:rPr>
              <a:t>	</a:t>
            </a:r>
            <a:r>
              <a:rPr lang="fr-FR" u="sng" dirty="0">
                <a:hlinkClick r:id="rId8"/>
              </a:rPr>
              <a:t>Mouvement entre Etat membre et pays tiers</a:t>
            </a:r>
            <a:endParaRPr lang="en-GB" dirty="0"/>
          </a:p>
          <a:p>
            <a:pPr lvl="1"/>
            <a:r>
              <a:rPr lang="fr-FR" u="sng" dirty="0">
                <a:hlinkClick r:id="rId9"/>
              </a:rPr>
              <a:t>§3. Les bénéficiaires de la libre circulation des capitaux</a:t>
            </a:r>
            <a:endParaRPr lang="en-GB" dirty="0"/>
          </a:p>
          <a:p>
            <a:pPr lvl="2"/>
            <a:r>
              <a:rPr lang="fr-FR" u="sng" dirty="0">
                <a:hlinkClick r:id="rId10"/>
              </a:rPr>
              <a:t>A.</a:t>
            </a:r>
            <a:r>
              <a:rPr lang="en-GB" dirty="0">
                <a:hlinkClick r:id="rId10"/>
              </a:rPr>
              <a:t>	</a:t>
            </a:r>
            <a:r>
              <a:rPr lang="fr-FR" u="sng" dirty="0" err="1">
                <a:hlinkClick r:id="rId10"/>
              </a:rPr>
              <a:t>Invocabilité</a:t>
            </a:r>
            <a:r>
              <a:rPr lang="fr-FR" u="sng" dirty="0">
                <a:hlinkClick r:id="rId10"/>
              </a:rPr>
              <a:t> verticale</a:t>
            </a:r>
            <a:endParaRPr lang="en-GB" dirty="0"/>
          </a:p>
          <a:p>
            <a:pPr lvl="2"/>
            <a:r>
              <a:rPr lang="fr-FR" u="sng" dirty="0">
                <a:hlinkClick r:id="rId11"/>
              </a:rPr>
              <a:t>B.</a:t>
            </a:r>
            <a:r>
              <a:rPr lang="en-GB" dirty="0">
                <a:hlinkClick r:id="rId11"/>
              </a:rPr>
              <a:t>	</a:t>
            </a:r>
            <a:r>
              <a:rPr lang="fr-FR" u="sng" dirty="0" err="1">
                <a:hlinkClick r:id="rId11"/>
              </a:rPr>
              <a:t>Invocabilité</a:t>
            </a:r>
            <a:r>
              <a:rPr lang="fr-FR" u="sng" dirty="0">
                <a:hlinkClick r:id="rId11"/>
              </a:rPr>
              <a:t> horizontale ?</a:t>
            </a:r>
            <a:endParaRPr lang="en-GB" dirty="0"/>
          </a:p>
          <a:p>
            <a:pPr lvl="1"/>
            <a:r>
              <a:rPr lang="fr-FR" u="sng" dirty="0">
                <a:hlinkClick r:id="rId12"/>
              </a:rPr>
              <a:t>§4. Schéma de synthèse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336</a:t>
            </a:fld>
            <a:endParaRPr lang="nl-NL"/>
          </a:p>
        </p:txBody>
      </p:sp>
    </p:spTree>
    <p:extLst>
      <p:ext uri="{BB962C8B-B14F-4D97-AF65-F5344CB8AC3E}">
        <p14:creationId xmlns:p14="http://schemas.microsoft.com/office/powerpoint/2010/main" val="3945872325"/>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p:txBody>
          <a:bodyPr>
            <a:normAutofit/>
          </a:bodyPr>
          <a:lstStyle/>
          <a:p>
            <a:r>
              <a:rPr lang="en-US" u="sng" dirty="0">
                <a:hlinkClick r:id="rId2"/>
              </a:rPr>
              <a:t>Section 2 : Interdiction des restrictions</a:t>
            </a:r>
            <a:endParaRPr lang="en-GB" dirty="0"/>
          </a:p>
          <a:p>
            <a:pPr lvl="1"/>
            <a:r>
              <a:rPr lang="fr-FR" u="sng" dirty="0">
                <a:hlinkClick r:id="rId3"/>
              </a:rPr>
              <a:t>§1 Restrictions interdites</a:t>
            </a:r>
            <a:endParaRPr lang="en-GB" dirty="0"/>
          </a:p>
          <a:p>
            <a:pPr lvl="2"/>
            <a:r>
              <a:rPr lang="fr-FR" u="sng" dirty="0">
                <a:hlinkClick r:id="rId4"/>
              </a:rPr>
              <a:t>A.</a:t>
            </a:r>
            <a:r>
              <a:rPr lang="en-GB" dirty="0">
                <a:hlinkClick r:id="rId4"/>
              </a:rPr>
              <a:t>	</a:t>
            </a:r>
            <a:r>
              <a:rPr lang="fr-FR" u="sng" dirty="0">
                <a:hlinkClick r:id="rId4"/>
              </a:rPr>
              <a:t>Toute restriction</a:t>
            </a:r>
            <a:endParaRPr lang="en-GB" dirty="0"/>
          </a:p>
          <a:p>
            <a:pPr lvl="2"/>
            <a:r>
              <a:rPr lang="fr-FR" u="sng" dirty="0">
                <a:hlinkClick r:id="rId5"/>
              </a:rPr>
              <a:t>B.</a:t>
            </a:r>
            <a:r>
              <a:rPr lang="en-GB" dirty="0">
                <a:hlinkClick r:id="rId5"/>
              </a:rPr>
              <a:t>	</a:t>
            </a:r>
            <a:r>
              <a:rPr lang="fr-FR" u="sng" dirty="0">
                <a:hlinkClick r:id="rId5"/>
              </a:rPr>
              <a:t>Modalités de « vente » ?</a:t>
            </a:r>
            <a:endParaRPr lang="en-GB" dirty="0"/>
          </a:p>
          <a:p>
            <a:pPr lvl="1"/>
            <a:r>
              <a:rPr lang="fr-FR" u="sng" dirty="0">
                <a:hlinkClick r:id="rId6"/>
              </a:rPr>
              <a:t>§2 Justifications</a:t>
            </a:r>
            <a:endParaRPr lang="en-GB" dirty="0"/>
          </a:p>
          <a:p>
            <a:pPr lvl="2"/>
            <a:r>
              <a:rPr lang="fr-FR" u="sng" dirty="0">
                <a:hlinkClick r:id="rId7"/>
              </a:rPr>
              <a:t>A.</a:t>
            </a:r>
            <a:r>
              <a:rPr lang="en-GB" dirty="0">
                <a:hlinkClick r:id="rId7"/>
              </a:rPr>
              <a:t>	</a:t>
            </a:r>
            <a:r>
              <a:rPr lang="fr-FR" u="sng" dirty="0">
                <a:hlinkClick r:id="rId7"/>
              </a:rPr>
              <a:t>Dérogations</a:t>
            </a:r>
            <a:endParaRPr lang="en-GB" dirty="0"/>
          </a:p>
          <a:p>
            <a:pPr lvl="3"/>
            <a:r>
              <a:rPr lang="fr-FR" u="sng" dirty="0">
                <a:hlinkClick r:id="rId8"/>
              </a:rPr>
              <a:t>1.</a:t>
            </a:r>
            <a:r>
              <a:rPr lang="en-GB" dirty="0">
                <a:hlinkClick r:id="rId8"/>
              </a:rPr>
              <a:t>	</a:t>
            </a:r>
            <a:r>
              <a:rPr lang="fr-FR" u="sng" dirty="0">
                <a:hlinkClick r:id="rId8"/>
              </a:rPr>
              <a:t>Dérogations dans les relations aux pays tiers</a:t>
            </a:r>
            <a:endParaRPr lang="en-GB" dirty="0"/>
          </a:p>
          <a:p>
            <a:pPr lvl="3"/>
            <a:r>
              <a:rPr lang="fr-FR" u="sng" dirty="0">
                <a:hlinkClick r:id="rId9"/>
              </a:rPr>
              <a:t>2.</a:t>
            </a:r>
            <a:r>
              <a:rPr lang="en-GB" dirty="0">
                <a:hlinkClick r:id="rId9"/>
              </a:rPr>
              <a:t>	</a:t>
            </a:r>
            <a:r>
              <a:rPr lang="fr-FR" u="sng" dirty="0">
                <a:hlinkClick r:id="rId9"/>
              </a:rPr>
              <a:t>Dérogations générales à l’interdiction</a:t>
            </a:r>
            <a:endParaRPr lang="en-GB" dirty="0"/>
          </a:p>
          <a:p>
            <a:pPr lvl="2"/>
            <a:r>
              <a:rPr lang="fr-FR" u="sng" dirty="0">
                <a:hlinkClick r:id="rId10"/>
              </a:rPr>
              <a:t>B.</a:t>
            </a:r>
            <a:r>
              <a:rPr lang="en-GB" dirty="0">
                <a:hlinkClick r:id="rId10"/>
              </a:rPr>
              <a:t>	</a:t>
            </a:r>
            <a:r>
              <a:rPr lang="fr-FR" u="sng" dirty="0">
                <a:hlinkClick r:id="rId10"/>
              </a:rPr>
              <a:t>Raisons impérieuses d’intérêt général</a:t>
            </a:r>
            <a:endParaRPr lang="en-GB" dirty="0"/>
          </a:p>
          <a:p>
            <a:pPr lvl="2"/>
            <a:r>
              <a:rPr lang="fr-FR" u="sng" dirty="0">
                <a:hlinkClick r:id="rId11"/>
              </a:rPr>
              <a:t>C.</a:t>
            </a:r>
            <a:r>
              <a:rPr lang="en-GB" dirty="0">
                <a:hlinkClick r:id="rId11"/>
              </a:rPr>
              <a:t>	</a:t>
            </a:r>
            <a:r>
              <a:rPr lang="fr-FR" u="sng" dirty="0">
                <a:hlinkClick r:id="rId11"/>
              </a:rPr>
              <a:t>Tests d’aptitude et de nécessité</a:t>
            </a:r>
            <a:endParaRPr lang="en-GB" dirty="0"/>
          </a:p>
          <a:p>
            <a:pPr lvl="1"/>
            <a:r>
              <a:rPr lang="fr-FR" u="sng" dirty="0">
                <a:hlinkClick r:id="rId12"/>
              </a:rPr>
              <a:t>§3 Schéma de synthèse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337</a:t>
            </a:fld>
            <a:endParaRPr lang="nl-NL"/>
          </a:p>
        </p:txBody>
      </p:sp>
    </p:spTree>
    <p:extLst>
      <p:ext uri="{BB962C8B-B14F-4D97-AF65-F5344CB8AC3E}">
        <p14:creationId xmlns:p14="http://schemas.microsoft.com/office/powerpoint/2010/main" val="63225445"/>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395536" y="1700808"/>
            <a:ext cx="8229600" cy="4925144"/>
          </a:xfrm>
        </p:spPr>
        <p:txBody>
          <a:bodyPr>
            <a:normAutofit/>
          </a:bodyPr>
          <a:lstStyle/>
          <a:p>
            <a:r>
              <a:rPr lang="nl-NL" dirty="0"/>
              <a:t>Article 63 TFUE:</a:t>
            </a:r>
          </a:p>
          <a:p>
            <a:pPr lvl="1"/>
            <a:r>
              <a:rPr lang="fr-FR" dirty="0"/>
              <a:t>1. Dans le cadre des dispositions du présent chapitre, toutes les </a:t>
            </a:r>
            <a:r>
              <a:rPr lang="fr-FR" i="1" dirty="0"/>
              <a:t>restrictions aux </a:t>
            </a:r>
            <a:r>
              <a:rPr lang="fr-FR" i="1" dirty="0">
                <a:solidFill>
                  <a:srgbClr val="FF0000"/>
                </a:solidFill>
              </a:rPr>
              <a:t>mouvements de capitaux</a:t>
            </a:r>
            <a:r>
              <a:rPr lang="fr-FR" i="1" dirty="0"/>
              <a:t> </a:t>
            </a:r>
            <a:r>
              <a:rPr lang="fr-FR" i="1" u="sng" dirty="0">
                <a:solidFill>
                  <a:srgbClr val="FF0000"/>
                </a:solidFill>
              </a:rPr>
              <a:t>entre les États membres et entre les États membres et les pays tiers </a:t>
            </a:r>
            <a:r>
              <a:rPr lang="fr-FR" dirty="0"/>
              <a:t>sont interdites.</a:t>
            </a:r>
          </a:p>
          <a:p>
            <a:pPr lvl="1"/>
            <a:r>
              <a:rPr lang="fr-FR" dirty="0"/>
              <a:t>2. Dans le cadre des dispositions du présent chapitre, toutes les </a:t>
            </a:r>
            <a:r>
              <a:rPr lang="fr-FR" i="1" dirty="0"/>
              <a:t>restrictions aux </a:t>
            </a:r>
            <a:r>
              <a:rPr lang="fr-FR" i="1" dirty="0">
                <a:solidFill>
                  <a:srgbClr val="FF0000"/>
                </a:solidFill>
              </a:rPr>
              <a:t>paiements</a:t>
            </a:r>
            <a:r>
              <a:rPr lang="fr-FR" i="1" dirty="0"/>
              <a:t> </a:t>
            </a:r>
            <a:r>
              <a:rPr lang="fr-FR" dirty="0"/>
              <a:t>entre les États membres et entre les États membres et les pays tiers sont interdites.</a:t>
            </a:r>
          </a:p>
          <a:p>
            <a:pPr lvl="1"/>
            <a:endParaRPr lang="nl-NL" dirty="0"/>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60648"/>
            <a:ext cx="2150095"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338</a:t>
            </a:fld>
            <a:endParaRPr lang="nl-NL"/>
          </a:p>
        </p:txBody>
      </p:sp>
    </p:spTree>
    <p:extLst>
      <p:ext uri="{BB962C8B-B14F-4D97-AF65-F5344CB8AC3E}">
        <p14:creationId xmlns:p14="http://schemas.microsoft.com/office/powerpoint/2010/main" val="3028759390"/>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p:txBody>
          <a:bodyPr>
            <a:normAutofit/>
          </a:bodyPr>
          <a:lstStyle/>
          <a:p>
            <a:r>
              <a:rPr lang="nl-NL" dirty="0"/>
              <a:t>Hésitations auprès des EM à liberaliser la circulation transfrontalière des capitaux</a:t>
            </a:r>
          </a:p>
          <a:p>
            <a:endParaRPr lang="nl-NL" dirty="0"/>
          </a:p>
          <a:p>
            <a:r>
              <a:rPr lang="nl-NL" dirty="0"/>
              <a:t>Traité de Rome: seulement intégration </a:t>
            </a:r>
            <a:r>
              <a:rPr lang="nl-NL" dirty="0" smtClean="0"/>
              <a:t>législative– </a:t>
            </a:r>
            <a:r>
              <a:rPr lang="nl-NL" dirty="0"/>
              <a:t>aucun effet direct</a:t>
            </a:r>
          </a:p>
          <a:p>
            <a:endParaRPr lang="nl-NL" dirty="0"/>
          </a:p>
          <a:p>
            <a:r>
              <a:rPr lang="nl-NL" dirty="0"/>
              <a:t>Compromis:</a:t>
            </a:r>
          </a:p>
          <a:p>
            <a:pPr lvl="1"/>
            <a:r>
              <a:rPr lang="nl-NL" dirty="0"/>
              <a:t>Avant le Traité de Maastricht: uniquement liberté de circulation des paiements</a:t>
            </a:r>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2929" y="174576"/>
            <a:ext cx="2150095"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339</a:t>
            </a:fld>
            <a:endParaRPr lang="nl-NL"/>
          </a:p>
        </p:txBody>
      </p:sp>
    </p:spTree>
    <p:extLst>
      <p:ext uri="{BB962C8B-B14F-4D97-AF65-F5344CB8AC3E}">
        <p14:creationId xmlns:p14="http://schemas.microsoft.com/office/powerpoint/2010/main" val="3915388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§1. Droit de l’Union européenne</a:t>
            </a:r>
            <a:endParaRPr lang="nl-NL" dirty="0"/>
          </a:p>
        </p:txBody>
      </p:sp>
      <p:sp>
        <p:nvSpPr>
          <p:cNvPr id="3" name="Content Placeholder 2"/>
          <p:cNvSpPr>
            <a:spLocks noGrp="1"/>
          </p:cNvSpPr>
          <p:nvPr>
            <p:ph idx="1"/>
          </p:nvPr>
        </p:nvSpPr>
        <p:spPr/>
        <p:txBody>
          <a:bodyPr/>
          <a:lstStyle/>
          <a:p>
            <a:pPr marL="0" indent="0">
              <a:buNone/>
            </a:pPr>
            <a:endParaRPr lang="nl-NL" dirty="0"/>
          </a:p>
          <a:p>
            <a:pPr marL="0" indent="0">
              <a:buNone/>
            </a:pPr>
            <a:endParaRPr lang="nl-NL" dirty="0"/>
          </a:p>
          <a:p>
            <a:pPr marL="0" indent="0" algn="just">
              <a:buNone/>
            </a:pPr>
            <a:r>
              <a:rPr lang="nl-NL" dirty="0"/>
              <a:t>Ces principes </a:t>
            </a:r>
            <a:r>
              <a:rPr lang="nl-NL" dirty="0" smtClean="0"/>
              <a:t>s’appliquent </a:t>
            </a:r>
            <a:r>
              <a:rPr lang="nl-NL" dirty="0"/>
              <a:t>sans réserve aux règles de </a:t>
            </a:r>
            <a:r>
              <a:rPr lang="nl-NL" i="1" dirty="0"/>
              <a:t>fond, </a:t>
            </a:r>
            <a:r>
              <a:rPr lang="nl-NL" dirty="0"/>
              <a:t>qui constituent le droit </a:t>
            </a:r>
            <a:r>
              <a:rPr lang="nl-NL" i="1" dirty="0"/>
              <a:t>matériel </a:t>
            </a:r>
            <a:r>
              <a:rPr lang="nl-NL" dirty="0"/>
              <a:t>de l’Union européenne !</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34</a:t>
            </a:fld>
            <a:endParaRPr lang="nl-NL"/>
          </a:p>
        </p:txBody>
      </p:sp>
    </p:spTree>
    <p:extLst>
      <p:ext uri="{BB962C8B-B14F-4D97-AF65-F5344CB8AC3E}">
        <p14:creationId xmlns:p14="http://schemas.microsoft.com/office/powerpoint/2010/main" val="2738172324"/>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Paiements</a:t>
            </a:r>
          </a:p>
        </p:txBody>
      </p:sp>
      <p:sp>
        <p:nvSpPr>
          <p:cNvPr id="3" name="Content Placeholder 2"/>
          <p:cNvSpPr>
            <a:spLocks noGrp="1"/>
          </p:cNvSpPr>
          <p:nvPr>
            <p:ph idx="1"/>
          </p:nvPr>
        </p:nvSpPr>
        <p:spPr/>
        <p:txBody>
          <a:bodyPr vert="horz" lIns="91440" tIns="45720" rIns="91440" bIns="45720" rtlCol="0" anchor="t">
            <a:normAutofit/>
          </a:bodyPr>
          <a:lstStyle/>
          <a:p>
            <a:r>
              <a:rPr lang="nl-NL" dirty="0"/>
              <a:t>CJUE, </a:t>
            </a:r>
            <a:r>
              <a:rPr lang="fr-FR" dirty="0" err="1"/>
              <a:t>affs</a:t>
            </a:r>
            <a:r>
              <a:rPr lang="fr-FR" dirty="0"/>
              <a:t> </a:t>
            </a:r>
            <a:r>
              <a:rPr lang="fr-FR" dirty="0" err="1"/>
              <a:t>jtes</a:t>
            </a:r>
            <a:r>
              <a:rPr lang="fr-FR" dirty="0"/>
              <a:t> 286/82 et 26/83,</a:t>
            </a:r>
            <a:r>
              <a:rPr lang="nl-NL" dirty="0"/>
              <a:t> </a:t>
            </a:r>
            <a:r>
              <a:rPr lang="nl-NL" i="1" dirty="0" err="1"/>
              <a:t>Luisi</a:t>
            </a:r>
            <a:r>
              <a:rPr lang="nl-NL" i="1" dirty="0"/>
              <a:t> et </a:t>
            </a:r>
            <a:r>
              <a:rPr lang="nl-NL" i="1" dirty="0" err="1"/>
              <a:t>Carbone</a:t>
            </a:r>
            <a:endParaRPr lang="fr-FR" i="1" dirty="0"/>
          </a:p>
          <a:p>
            <a:pPr lvl="1"/>
            <a:endParaRPr lang="nl-NL" dirty="0"/>
          </a:p>
          <a:p>
            <a:pPr lvl="1"/>
            <a:r>
              <a:rPr lang="nl-NL" dirty="0"/>
              <a:t>u</a:t>
            </a:r>
            <a:r>
              <a:rPr lang="nl-NL" dirty="0" smtClean="0"/>
              <a:t>ne </a:t>
            </a:r>
            <a:r>
              <a:rPr lang="nl-NL" dirty="0"/>
              <a:t>réglementation italienne en cause </a:t>
            </a:r>
            <a:r>
              <a:rPr lang="fr-FR" i="1" dirty="0"/>
              <a:t>imposait une limite de 500 000 lires par année pour l' exportation de devises effectuée par des résidents à des fins de tourisme , d’affaires, d‘études et de soins médicaux</a:t>
            </a:r>
          </a:p>
          <a:p>
            <a:pPr lvl="1"/>
            <a:endParaRPr lang="nl-NL" dirty="0"/>
          </a:p>
          <a:p>
            <a:pPr lvl="1"/>
            <a:r>
              <a:rPr lang="nl-NL" dirty="0"/>
              <a:t>Mme Luisi et M. Carbone avaient été </a:t>
            </a:r>
            <a:r>
              <a:rPr lang="nl-NL" dirty="0" smtClean="0"/>
              <a:t>infligés </a:t>
            </a:r>
            <a:r>
              <a:rPr lang="nl-NL" dirty="0"/>
              <a:t>des amendes pour avoir essayé d’exporter un montant de devises surpassant la limite réglementaire</a:t>
            </a:r>
          </a:p>
          <a:p>
            <a:pPr lvl="1"/>
            <a:endParaRPr lang="fr-FR" i="1" dirty="0"/>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2929" y="174576"/>
            <a:ext cx="2150095" cy="1440160"/>
          </a:xfrm>
          <a:prstGeom prst="rect">
            <a:avLst/>
          </a:prstGeom>
          <a:noFill/>
          <a:ln>
            <a:noFill/>
          </a:ln>
        </p:spPr>
      </p:pic>
      <p:pic>
        <p:nvPicPr>
          <p:cNvPr id="5" name="Picture 4" descr="http://img.decision-achats.fr/Images/Breves/breve48227-1.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67544" y="178590"/>
            <a:ext cx="1762308" cy="1420936"/>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340</a:t>
            </a:fld>
            <a:endParaRPr lang="nl-NL"/>
          </a:p>
        </p:txBody>
      </p:sp>
    </p:spTree>
    <p:extLst>
      <p:ext uri="{BB962C8B-B14F-4D97-AF65-F5344CB8AC3E}">
        <p14:creationId xmlns:p14="http://schemas.microsoft.com/office/powerpoint/2010/main" val="1863671676"/>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Paiements</a:t>
            </a:r>
          </a:p>
        </p:txBody>
      </p:sp>
      <p:sp>
        <p:nvSpPr>
          <p:cNvPr id="3" name="Content Placeholder 2"/>
          <p:cNvSpPr>
            <a:spLocks noGrp="1"/>
          </p:cNvSpPr>
          <p:nvPr>
            <p:ph idx="1"/>
          </p:nvPr>
        </p:nvSpPr>
        <p:spPr>
          <a:xfrm>
            <a:off x="457200" y="1600200"/>
            <a:ext cx="8229600" cy="5069160"/>
          </a:xfrm>
        </p:spPr>
        <p:txBody>
          <a:bodyPr vert="horz" lIns="91440" tIns="45720" rIns="91440" bIns="45720" rtlCol="0" anchor="t">
            <a:normAutofit/>
          </a:bodyPr>
          <a:lstStyle/>
          <a:p>
            <a:r>
              <a:rPr lang="nl-NL" dirty="0"/>
              <a:t>CJUE, </a:t>
            </a:r>
            <a:r>
              <a:rPr lang="fr-FR" dirty="0" err="1"/>
              <a:t>affs</a:t>
            </a:r>
            <a:r>
              <a:rPr lang="fr-FR" dirty="0"/>
              <a:t> </a:t>
            </a:r>
            <a:r>
              <a:rPr lang="fr-FR" dirty="0" err="1"/>
              <a:t>jtes</a:t>
            </a:r>
            <a:r>
              <a:rPr lang="fr-FR" dirty="0"/>
              <a:t> 286/82 et 26/83, </a:t>
            </a:r>
            <a:r>
              <a:rPr lang="nl-NL" i="1" dirty="0" err="1"/>
              <a:t>Luisi</a:t>
            </a:r>
            <a:r>
              <a:rPr lang="nl-NL" i="1" dirty="0"/>
              <a:t> et </a:t>
            </a:r>
            <a:r>
              <a:rPr lang="nl-NL" i="1" dirty="0" err="1"/>
              <a:t>Carbone</a:t>
            </a:r>
            <a:endParaRPr lang="fr-FR" i="1" dirty="0"/>
          </a:p>
          <a:p>
            <a:pPr lvl="1"/>
            <a:endParaRPr lang="nl-NL" dirty="0"/>
          </a:p>
          <a:p>
            <a:pPr lvl="1"/>
            <a:r>
              <a:rPr lang="nl-NL" dirty="0"/>
              <a:t>en l’absence d’une libéralisation des mouvements des capitaux, les EM pouvaient maintenir des réglementations limitant le montant des devises à exporter vers un autre EM</a:t>
            </a:r>
          </a:p>
          <a:p>
            <a:pPr lvl="1"/>
            <a:endParaRPr lang="nl-NL" dirty="0"/>
          </a:p>
          <a:p>
            <a:pPr lvl="1"/>
            <a:r>
              <a:rPr lang="nl-NL" dirty="0"/>
              <a:t>dans cette affaire, Luisi et Carbone néanmoins considéraient que les sommes d’argent en cause étaient nécessaires pour effectuer des séjours touristiques et pour recevoir des soins médicaux dans un autre EM.</a:t>
            </a:r>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2929" y="174576"/>
            <a:ext cx="2150095" cy="1440160"/>
          </a:xfrm>
          <a:prstGeom prst="rect">
            <a:avLst/>
          </a:prstGeom>
          <a:noFill/>
          <a:ln>
            <a:noFill/>
          </a:ln>
        </p:spPr>
      </p:pic>
      <p:pic>
        <p:nvPicPr>
          <p:cNvPr id="5" name="Picture 4" descr="http://img.decision-achats.fr/Images/Breves/breve48227-1.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67544" y="178590"/>
            <a:ext cx="1762308" cy="1420936"/>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341</a:t>
            </a:fld>
            <a:endParaRPr lang="nl-NL"/>
          </a:p>
        </p:txBody>
      </p:sp>
    </p:spTree>
    <p:extLst>
      <p:ext uri="{BB962C8B-B14F-4D97-AF65-F5344CB8AC3E}">
        <p14:creationId xmlns:p14="http://schemas.microsoft.com/office/powerpoint/2010/main" val="2334933904"/>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Paiements</a:t>
            </a:r>
          </a:p>
        </p:txBody>
      </p:sp>
      <p:sp>
        <p:nvSpPr>
          <p:cNvPr id="3" name="Content Placeholder 2"/>
          <p:cNvSpPr>
            <a:spLocks noGrp="1"/>
          </p:cNvSpPr>
          <p:nvPr>
            <p:ph idx="1"/>
          </p:nvPr>
        </p:nvSpPr>
        <p:spPr>
          <a:xfrm>
            <a:off x="457200" y="1600200"/>
            <a:ext cx="8229600" cy="5141168"/>
          </a:xfrm>
        </p:spPr>
        <p:txBody>
          <a:bodyPr>
            <a:normAutofit/>
          </a:bodyPr>
          <a:lstStyle/>
          <a:p>
            <a:r>
              <a:rPr lang="nl-NL" dirty="0"/>
              <a:t>CJUE, </a:t>
            </a:r>
            <a:r>
              <a:rPr lang="fr-FR" dirty="0" err="1"/>
              <a:t>affs</a:t>
            </a:r>
            <a:r>
              <a:rPr lang="fr-FR" dirty="0"/>
              <a:t> </a:t>
            </a:r>
            <a:r>
              <a:rPr lang="fr-FR" dirty="0" err="1"/>
              <a:t>jtes</a:t>
            </a:r>
            <a:r>
              <a:rPr lang="fr-FR" dirty="0"/>
              <a:t> 286/82 et 26/83, </a:t>
            </a:r>
            <a:r>
              <a:rPr lang="nl-NL" i="1" dirty="0" err="1"/>
              <a:t>Luisi</a:t>
            </a:r>
            <a:r>
              <a:rPr lang="nl-NL" i="1" dirty="0"/>
              <a:t> et </a:t>
            </a:r>
            <a:r>
              <a:rPr lang="nl-NL" i="1" dirty="0" err="1"/>
              <a:t>Carbone</a:t>
            </a:r>
            <a:endParaRPr lang="nl-NL" i="1" dirty="0"/>
          </a:p>
          <a:p>
            <a:pPr lvl="1"/>
            <a:r>
              <a:rPr lang="fr-FR" i="1" dirty="0"/>
              <a:t>les paiements courants sont des transferts de devises qui constituent </a:t>
            </a:r>
            <a:r>
              <a:rPr lang="fr-FR" i="1" dirty="0">
                <a:solidFill>
                  <a:srgbClr val="FF0000"/>
                </a:solidFill>
              </a:rPr>
              <a:t>une contre-prestation dans le cadre d'une transaction sous-jacente </a:t>
            </a:r>
            <a:r>
              <a:rPr lang="fr-FR" i="1" dirty="0"/>
              <a:t>, alors que les mouvements de capitaux sont des opérations financières qui visent essentiellement </a:t>
            </a:r>
            <a:r>
              <a:rPr lang="fr-FR" i="1" u="sng" dirty="0"/>
              <a:t>le placement ou l'investissement du montant en cause et non la rémunération d' une prestation</a:t>
            </a:r>
            <a:r>
              <a:rPr lang="fr-FR" i="1" dirty="0"/>
              <a:t>.</a:t>
            </a:r>
          </a:p>
          <a:p>
            <a:pPr lvl="1"/>
            <a:r>
              <a:rPr lang="fr-FR" i="1" dirty="0"/>
              <a:t>le transfert matériel de billets de banque ne peut donc être qualifié de mouvement de capital lorsque le transfert en question correspond à une obligation de payer découlant d'une transaction dans le domaine des échanges de marchandises ou de services</a:t>
            </a:r>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2929" y="174576"/>
            <a:ext cx="2150095" cy="1440160"/>
          </a:xfrm>
          <a:prstGeom prst="rect">
            <a:avLst/>
          </a:prstGeom>
          <a:noFill/>
          <a:ln>
            <a:noFill/>
          </a:ln>
        </p:spPr>
      </p:pic>
      <p:pic>
        <p:nvPicPr>
          <p:cNvPr id="5" name="Picture 4" descr="http://img.decision-achats.fr/Images/Breves/breve48227-1.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67544" y="178590"/>
            <a:ext cx="1762308" cy="1420936"/>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342</a:t>
            </a:fld>
            <a:endParaRPr lang="nl-NL"/>
          </a:p>
        </p:txBody>
      </p:sp>
    </p:spTree>
    <p:extLst>
      <p:ext uri="{BB962C8B-B14F-4D97-AF65-F5344CB8AC3E}">
        <p14:creationId xmlns:p14="http://schemas.microsoft.com/office/powerpoint/2010/main" val="2812666511"/>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Au-délà des paiements</a:t>
            </a:r>
          </a:p>
        </p:txBody>
      </p:sp>
      <p:sp>
        <p:nvSpPr>
          <p:cNvPr id="3" name="Content Placeholder 2"/>
          <p:cNvSpPr>
            <a:spLocks noGrp="1"/>
          </p:cNvSpPr>
          <p:nvPr>
            <p:ph idx="1"/>
          </p:nvPr>
        </p:nvSpPr>
        <p:spPr/>
        <p:txBody>
          <a:bodyPr/>
          <a:lstStyle/>
          <a:p>
            <a:r>
              <a:rPr lang="nl-NL" dirty="0"/>
              <a:t>Fin des </a:t>
            </a:r>
            <a:r>
              <a:rPr lang="nl-NL" dirty="0" err="1"/>
              <a:t>années</a:t>
            </a:r>
            <a:r>
              <a:rPr lang="nl-NL" dirty="0"/>
              <a:t> 80 – </a:t>
            </a:r>
            <a:r>
              <a:rPr lang="nl-NL" dirty="0" err="1"/>
              <a:t>début</a:t>
            </a:r>
            <a:r>
              <a:rPr lang="nl-NL" dirty="0"/>
              <a:t> des </a:t>
            </a:r>
            <a:r>
              <a:rPr lang="nl-NL" dirty="0" err="1"/>
              <a:t>années</a:t>
            </a:r>
            <a:r>
              <a:rPr lang="nl-NL" dirty="0"/>
              <a:t> 90</a:t>
            </a:r>
          </a:p>
          <a:p>
            <a:pPr lvl="1"/>
            <a:r>
              <a:rPr lang="nl-NL" dirty="0" err="1"/>
              <a:t>intégration</a:t>
            </a:r>
            <a:r>
              <a:rPr lang="nl-NL" dirty="0"/>
              <a:t> monétaire </a:t>
            </a:r>
            <a:r>
              <a:rPr lang="nl-NL" dirty="0" err="1"/>
              <a:t>après</a:t>
            </a:r>
            <a:r>
              <a:rPr lang="nl-NL" dirty="0"/>
              <a:t> la </a:t>
            </a:r>
            <a:r>
              <a:rPr lang="nl-NL" dirty="0" err="1"/>
              <a:t>réunion</a:t>
            </a:r>
            <a:r>
              <a:rPr lang="nl-NL" dirty="0"/>
              <a:t> allemande</a:t>
            </a:r>
          </a:p>
          <a:p>
            <a:pPr lvl="1"/>
            <a:endParaRPr lang="nl-NL" dirty="0"/>
          </a:p>
          <a:p>
            <a:pPr lvl="1"/>
            <a:r>
              <a:rPr lang="nl-NL" dirty="0"/>
              <a:t>vers </a:t>
            </a:r>
            <a:r>
              <a:rPr lang="nl-NL" dirty="0" err="1"/>
              <a:t>une</a:t>
            </a:r>
            <a:r>
              <a:rPr lang="nl-NL" dirty="0"/>
              <a:t> </a:t>
            </a:r>
            <a:r>
              <a:rPr lang="nl-NL" dirty="0" err="1"/>
              <a:t>union</a:t>
            </a:r>
            <a:r>
              <a:rPr lang="nl-NL" dirty="0"/>
              <a:t> monétaire</a:t>
            </a:r>
          </a:p>
          <a:p>
            <a:pPr lvl="2"/>
            <a:r>
              <a:rPr lang="nl-NL" dirty="0" err="1"/>
              <a:t>trois</a:t>
            </a:r>
            <a:r>
              <a:rPr lang="nl-NL" dirty="0"/>
              <a:t> </a:t>
            </a:r>
            <a:r>
              <a:rPr lang="nl-NL" dirty="0" err="1"/>
              <a:t>étapes</a:t>
            </a:r>
            <a:r>
              <a:rPr lang="nl-NL" dirty="0"/>
              <a:t> vers </a:t>
            </a:r>
            <a:r>
              <a:rPr lang="nl-NL" dirty="0" err="1"/>
              <a:t>une</a:t>
            </a:r>
            <a:r>
              <a:rPr lang="nl-NL" dirty="0"/>
              <a:t> </a:t>
            </a:r>
            <a:r>
              <a:rPr lang="nl-NL" dirty="0" err="1"/>
              <a:t>monnaie</a:t>
            </a:r>
            <a:r>
              <a:rPr lang="nl-NL" dirty="0"/>
              <a:t> </a:t>
            </a:r>
            <a:r>
              <a:rPr lang="nl-NL" dirty="0" err="1"/>
              <a:t>unique</a:t>
            </a:r>
            <a:endParaRPr lang="nl-NL" dirty="0"/>
          </a:p>
          <a:p>
            <a:pPr lvl="2"/>
            <a:r>
              <a:rPr lang="nl-NL" dirty="0"/>
              <a:t>libre circulation comme étape </a:t>
            </a:r>
            <a:r>
              <a:rPr lang="nl-NL" dirty="0" smtClean="0"/>
              <a:t>nécessaire</a:t>
            </a:r>
          </a:p>
          <a:p>
            <a:pPr lvl="2"/>
            <a:r>
              <a:rPr lang="nl-NL" dirty="0" smtClean="0"/>
              <a:t>Effet direct accordé à l’article 63 TFUE</a:t>
            </a:r>
            <a:endParaRPr lang="nl-NL" dirty="0"/>
          </a:p>
        </p:txBody>
      </p:sp>
      <p:pic>
        <p:nvPicPr>
          <p:cNvPr id="4" name="Picture 3" descr="https://upload.wikimedia.org/wikipedia/commons/thumb/8/88/Reagan_Mitterrand_1984_(cropped_2).jpg/220px-Reagan_Mitterrand_1984_(cropped_2).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804248" y="2708920"/>
            <a:ext cx="2098040" cy="3211195"/>
          </a:xfrm>
          <a:prstGeom prst="rect">
            <a:avLst/>
          </a:prstGeom>
          <a:noFill/>
          <a:ln>
            <a:noFill/>
          </a:ln>
        </p:spPr>
      </p:pic>
      <p:pic>
        <p:nvPicPr>
          <p:cNvPr id="5" name="Picture 4" descr="http://i0.wp.com/reimaginingeurope.co.uk/wp-content/uploads/2015/11/Free-movement-of-money.gif">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308304" y="174576"/>
            <a:ext cx="1784720" cy="1440160"/>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343</a:t>
            </a:fld>
            <a:endParaRPr lang="nl-NL"/>
          </a:p>
        </p:txBody>
      </p:sp>
    </p:spTree>
    <p:extLst>
      <p:ext uri="{BB962C8B-B14F-4D97-AF65-F5344CB8AC3E}">
        <p14:creationId xmlns:p14="http://schemas.microsoft.com/office/powerpoint/2010/main" val="1055156220"/>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extLst>
                    <a:ext uri="{9D8B030D-6E8A-4147-A177-3AD203B41FA5}">
                      <a16:colId xmlns="" xmlns:a16="http://schemas.microsoft.com/office/drawing/2014/main" val="20000"/>
                    </a:ext>
                  </a:extLst>
                </a:gridCol>
                <a:gridCol w="2070279">
                  <a:extLst>
                    <a:ext uri="{9D8B030D-6E8A-4147-A177-3AD203B41FA5}">
                      <a16:colId xmlns="" xmlns:a16="http://schemas.microsoft.com/office/drawing/2014/main" val="20001"/>
                    </a:ext>
                  </a:extLst>
                </a:gridCol>
                <a:gridCol w="2070279">
                  <a:extLst>
                    <a:ext uri="{9D8B030D-6E8A-4147-A177-3AD203B41FA5}">
                      <a16:colId xmlns="" xmlns:a16="http://schemas.microsoft.com/office/drawing/2014/main" val="20002"/>
                    </a:ext>
                  </a:extLst>
                </a:gridCol>
                <a:gridCol w="2070279">
                  <a:extLst>
                    <a:ext uri="{9D8B030D-6E8A-4147-A177-3AD203B41FA5}">
                      <a16:colId xmlns="" xmlns:a16="http://schemas.microsoft.com/office/drawing/2014/main" val="20003"/>
                    </a:ext>
                  </a:extLst>
                </a:gridCol>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dérogations/justifications: objectifs d’intérêt 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bl>
          </a:graphicData>
        </a:graphic>
      </p:graphicFrame>
      <p:sp>
        <p:nvSpPr>
          <p:cNvPr id="5" name="Oval 4"/>
          <p:cNvSpPr/>
          <p:nvPr/>
        </p:nvSpPr>
        <p:spPr>
          <a:xfrm>
            <a:off x="474101" y="3129565"/>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344</a:t>
            </a:fld>
            <a:endParaRPr lang="nl-NL"/>
          </a:p>
        </p:txBody>
      </p:sp>
    </p:spTree>
    <p:extLst>
      <p:ext uri="{BB962C8B-B14F-4D97-AF65-F5344CB8AC3E}">
        <p14:creationId xmlns:p14="http://schemas.microsoft.com/office/powerpoint/2010/main" val="11410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Champ d’application</a:t>
            </a:r>
            <a:endParaRPr lang="en-GB" dirty="0"/>
          </a:p>
        </p:txBody>
      </p:sp>
      <p:sp>
        <p:nvSpPr>
          <p:cNvPr id="3" name="Content Placeholder 2"/>
          <p:cNvSpPr>
            <a:spLocks noGrp="1"/>
          </p:cNvSpPr>
          <p:nvPr>
            <p:ph idx="1"/>
          </p:nvPr>
        </p:nvSpPr>
        <p:spPr/>
        <p:txBody>
          <a:bodyPr/>
          <a:lstStyle/>
          <a:p>
            <a:endParaRPr lang="fr-BE" dirty="0"/>
          </a:p>
          <a:p>
            <a:r>
              <a:rPr lang="fr-BE" dirty="0"/>
              <a:t>Capitaux</a:t>
            </a:r>
          </a:p>
          <a:p>
            <a:endParaRPr lang="fr-BE" dirty="0"/>
          </a:p>
          <a:p>
            <a:r>
              <a:rPr lang="fr-BE" dirty="0"/>
              <a:t>Mouvement transfrontalier</a:t>
            </a:r>
          </a:p>
          <a:p>
            <a:pPr marL="0" indent="0">
              <a:buNone/>
            </a:pPr>
            <a:endParaRPr lang="fr-BE" dirty="0"/>
          </a:p>
          <a:p>
            <a:r>
              <a:rPr lang="fr-BE" dirty="0"/>
              <a:t>Bénéficiaires de la liberté de circulation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345</a:t>
            </a:fld>
            <a:endParaRPr lang="nl-NL"/>
          </a:p>
        </p:txBody>
      </p:sp>
    </p:spTree>
    <p:extLst>
      <p:ext uri="{BB962C8B-B14F-4D97-AF65-F5344CB8AC3E}">
        <p14:creationId xmlns:p14="http://schemas.microsoft.com/office/powerpoint/2010/main" val="713716971"/>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457200" y="1600200"/>
            <a:ext cx="8229600" cy="4997152"/>
          </a:xfrm>
        </p:spPr>
        <p:txBody>
          <a:bodyPr>
            <a:normAutofit/>
          </a:bodyPr>
          <a:lstStyle/>
          <a:p>
            <a:r>
              <a:rPr lang="nl-NL" dirty="0"/>
              <a:t>Laconisme du traité</a:t>
            </a:r>
          </a:p>
          <a:p>
            <a:pPr lvl="1"/>
            <a:endParaRPr lang="nl-NL" dirty="0"/>
          </a:p>
          <a:p>
            <a:pPr lvl="1"/>
            <a:endParaRPr lang="nl-NL" dirty="0"/>
          </a:p>
          <a:p>
            <a:pPr lvl="1"/>
            <a:r>
              <a:rPr lang="nl-NL" dirty="0"/>
              <a:t>art. 63 TFUE</a:t>
            </a:r>
          </a:p>
          <a:p>
            <a:pPr marL="457200" lvl="1" indent="0">
              <a:buNone/>
            </a:pPr>
            <a:endParaRPr lang="nl-NL" dirty="0"/>
          </a:p>
          <a:p>
            <a:pPr lvl="1"/>
            <a:endParaRPr lang="nl-NL" dirty="0"/>
          </a:p>
          <a:p>
            <a:pPr lvl="1"/>
            <a:r>
              <a:rPr lang="nl-NL" dirty="0"/>
              <a:t>CJUE, aff jts C-163/94, C-165/94 et C-250/94, </a:t>
            </a:r>
            <a:r>
              <a:rPr lang="nl-NL" i="1" dirty="0"/>
              <a:t>Sanz de Lera</a:t>
            </a:r>
            <a:r>
              <a:rPr lang="nl-NL" dirty="0"/>
              <a:t>:</a:t>
            </a:r>
          </a:p>
          <a:p>
            <a:pPr lvl="2"/>
            <a:r>
              <a:rPr lang="fr-FR" i="1" dirty="0"/>
              <a:t>la nomenclature des mouvements de capitaux contenue dans l' annexe I à la directive 88/361</a:t>
            </a:r>
            <a:endParaRPr lang="nl-NL" dirty="0"/>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74576"/>
            <a:ext cx="1784720"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346</a:t>
            </a:fld>
            <a:endParaRPr lang="nl-NL"/>
          </a:p>
        </p:txBody>
      </p:sp>
    </p:spTree>
    <p:extLst>
      <p:ext uri="{BB962C8B-B14F-4D97-AF65-F5344CB8AC3E}">
        <p14:creationId xmlns:p14="http://schemas.microsoft.com/office/powerpoint/2010/main" val="609760472"/>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457200" y="1600200"/>
            <a:ext cx="8229600" cy="4925144"/>
          </a:xfrm>
        </p:spPr>
        <p:txBody>
          <a:bodyPr>
            <a:normAutofit/>
          </a:bodyPr>
          <a:lstStyle/>
          <a:p>
            <a:r>
              <a:rPr lang="nl-NL" dirty="0"/>
              <a:t>CJUE, </a:t>
            </a:r>
            <a:r>
              <a:rPr lang="nl-NL" dirty="0" err="1"/>
              <a:t>aff</a:t>
            </a:r>
            <a:r>
              <a:rPr lang="nl-NL" dirty="0"/>
              <a:t> </a:t>
            </a:r>
            <a:r>
              <a:rPr lang="nl-NL" dirty="0" err="1"/>
              <a:t>jtes</a:t>
            </a:r>
            <a:r>
              <a:rPr lang="nl-NL" dirty="0"/>
              <a:t> C-578/10-580/10, </a:t>
            </a:r>
            <a:r>
              <a:rPr lang="nl-NL" i="1" dirty="0"/>
              <a:t>van Putten</a:t>
            </a:r>
          </a:p>
          <a:p>
            <a:pPr lvl="1"/>
            <a:r>
              <a:rPr lang="fr-FR" dirty="0"/>
              <a:t>en l’absence, dans le traité, de définition de la notion de «mouvements de capitaux» au sens du paragraphe 1 de l’article 63, </a:t>
            </a:r>
            <a:r>
              <a:rPr lang="fr-FR" dirty="0">
                <a:solidFill>
                  <a:srgbClr val="FF0000"/>
                </a:solidFill>
              </a:rPr>
              <a:t>la nomenclature qui constitue l’annexe I de la directive 88/361 conserve une valeur indicative</a:t>
            </a:r>
            <a:r>
              <a:rPr lang="fr-FR" dirty="0"/>
              <a:t>, même si cette directive a été adoptée sur le fondement des </a:t>
            </a:r>
            <a:r>
              <a:rPr lang="fr-FR" dirty="0" smtClean="0"/>
              <a:t>anciens </a:t>
            </a:r>
            <a:r>
              <a:rPr lang="fr-FR" dirty="0"/>
              <a:t>articles 69 et 70, paragraphe 1, du traité CEE (les articles 67 à 73 du traité CEE ont été remplacés par les articles 73 B à 73 G du traité CE, eux-mêmes devenus articles 56 CE à 60 CE), étant entendu que, conformément au troisième alinéa de l’introduction de cette annexe, </a:t>
            </a:r>
            <a:r>
              <a:rPr lang="fr-FR" dirty="0">
                <a:solidFill>
                  <a:srgbClr val="FF0000"/>
                </a:solidFill>
              </a:rPr>
              <a:t>la nomenclature qu’elle contient n’est pas limitative de la notion de mouvements de capitaux</a:t>
            </a:r>
            <a:endParaRPr lang="nl-NL" dirty="0">
              <a:solidFill>
                <a:srgbClr val="FF0000"/>
              </a:solidFill>
            </a:endParaRPr>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74576"/>
            <a:ext cx="1784720"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347</a:t>
            </a:fld>
            <a:endParaRPr lang="nl-NL"/>
          </a:p>
        </p:txBody>
      </p:sp>
    </p:spTree>
    <p:extLst>
      <p:ext uri="{BB962C8B-B14F-4D97-AF65-F5344CB8AC3E}">
        <p14:creationId xmlns:p14="http://schemas.microsoft.com/office/powerpoint/2010/main" val="164628307"/>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pPr marL="0" indent="0">
              <a:buNone/>
            </a:pPr>
            <a:r>
              <a:rPr lang="nl-NL" sz="4200" dirty="0"/>
              <a:t>Annexe I Directive 88/361</a:t>
            </a:r>
          </a:p>
          <a:p>
            <a:pPr marL="0" indent="0">
              <a:buNone/>
            </a:pPr>
            <a:r>
              <a:rPr lang="fr-FR" dirty="0"/>
              <a:t>I. INVESTISSEMENTS DIRECTS</a:t>
            </a:r>
            <a:endParaRPr lang="nl-NL" sz="4400" dirty="0"/>
          </a:p>
          <a:p>
            <a:r>
              <a:rPr lang="fr-FR" dirty="0"/>
              <a:t>1) Création et extension de succursales ou d'entreprises nouvelles appartenant exclusivement au bailleur de fonds, et acquisition intégrale d'entreprises existantes</a:t>
            </a:r>
            <a:endParaRPr lang="nl-NL" sz="4400" dirty="0"/>
          </a:p>
          <a:p>
            <a:r>
              <a:rPr lang="fr-FR" dirty="0"/>
              <a:t>2) Participation à des entreprises nouvelles ou existantes en vue de créer ou maintenir des liens économiques durables</a:t>
            </a:r>
            <a:endParaRPr lang="nl-NL" sz="4400" dirty="0"/>
          </a:p>
          <a:p>
            <a:r>
              <a:rPr lang="fr-FR" dirty="0"/>
              <a:t>3) Prêts à long terme en vue de créer ou maintenir des liens économiques durables</a:t>
            </a:r>
            <a:endParaRPr lang="nl-NL" sz="4400" dirty="0"/>
          </a:p>
          <a:p>
            <a:r>
              <a:rPr lang="fr-FR" dirty="0"/>
              <a:t>4) Réinvestissement de bénéfices en vue de maintenir des liens économiques durables</a:t>
            </a:r>
            <a:endParaRPr lang="nl-NL" sz="4400" dirty="0"/>
          </a:p>
          <a:p>
            <a:r>
              <a:rPr lang="fr-FR" dirty="0"/>
              <a:t>A. Investissements directs effectués sur le territoire national par les non-résidents </a:t>
            </a:r>
            <a:endParaRPr lang="nl-NL" sz="4400" dirty="0"/>
          </a:p>
          <a:p>
            <a:r>
              <a:rPr lang="fr-FR" dirty="0"/>
              <a:t>B. Investissements directs effectués à l'étranger par des résidents</a:t>
            </a:r>
            <a:endParaRPr lang="nl-NL" sz="4400" dirty="0"/>
          </a:p>
          <a:p>
            <a:pPr marL="0" indent="0">
              <a:buNone/>
            </a:pPr>
            <a:r>
              <a:rPr lang="fr-FR" dirty="0"/>
              <a:t>II. INVESTISSEMENTS IMMOBILIERS (non compris dans la catégorie I) </a:t>
            </a:r>
            <a:endParaRPr lang="nl-NL" sz="4400" dirty="0"/>
          </a:p>
          <a:p>
            <a:r>
              <a:rPr lang="fr-FR" dirty="0"/>
              <a:t>A. Investissements immobiliers effectués sur le territoire national par des non-résidents</a:t>
            </a:r>
            <a:endParaRPr lang="nl-NL" sz="4400" dirty="0"/>
          </a:p>
          <a:p>
            <a:r>
              <a:rPr lang="fr-FR" dirty="0"/>
              <a:t>B. Investissements immobiliers effectués à l'étranger par des résidents</a:t>
            </a:r>
            <a:endParaRPr lang="nl-NL" dirty="0"/>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74576"/>
            <a:ext cx="1784720"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348</a:t>
            </a:fld>
            <a:endParaRPr lang="nl-NL"/>
          </a:p>
        </p:txBody>
      </p:sp>
    </p:spTree>
    <p:extLst>
      <p:ext uri="{BB962C8B-B14F-4D97-AF65-F5344CB8AC3E}">
        <p14:creationId xmlns:p14="http://schemas.microsoft.com/office/powerpoint/2010/main" val="3564661038"/>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457200" y="1268760"/>
            <a:ext cx="8229600" cy="5400600"/>
          </a:xfrm>
        </p:spPr>
        <p:txBody>
          <a:bodyPr>
            <a:noAutofit/>
          </a:bodyPr>
          <a:lstStyle/>
          <a:p>
            <a:pPr marL="0" indent="0">
              <a:buNone/>
            </a:pPr>
            <a:endParaRPr lang="fr-FR" sz="1700" dirty="0"/>
          </a:p>
          <a:p>
            <a:pPr marL="0" indent="0">
              <a:buNone/>
            </a:pPr>
            <a:endParaRPr lang="fr-FR" sz="1700" dirty="0"/>
          </a:p>
          <a:p>
            <a:pPr marL="0" indent="0">
              <a:buNone/>
            </a:pPr>
            <a:r>
              <a:rPr lang="fr-FR" sz="1700" dirty="0"/>
              <a:t>III. OPÉRATIONS SUR TITRES NORMALEMENT TRAITÉS SUR LE MARCHÉ DES CAPITAUX (non comprises dans les catégories I, IV et V) </a:t>
            </a:r>
            <a:endParaRPr lang="nl-NL" sz="1700" dirty="0"/>
          </a:p>
          <a:p>
            <a:r>
              <a:rPr lang="fr-FR" sz="1700" dirty="0"/>
              <a:t>a) Actions et autres titres ayant le caractère de participation</a:t>
            </a:r>
            <a:endParaRPr lang="nl-NL" sz="1700" dirty="0"/>
          </a:p>
          <a:p>
            <a:r>
              <a:rPr lang="fr-FR" sz="1700" dirty="0"/>
              <a:t>b) Obligations</a:t>
            </a:r>
            <a:endParaRPr lang="nl-NL" sz="1700" dirty="0"/>
          </a:p>
          <a:p>
            <a:pPr marL="0" indent="0">
              <a:buNone/>
            </a:pPr>
            <a:r>
              <a:rPr lang="fr-FR" sz="1700" dirty="0"/>
              <a:t>IV. OPÉRATIONS SUR PARTS D'ORGANISMES DE PLACEMENT COLLECTIF </a:t>
            </a:r>
            <a:endParaRPr lang="nl-NL" sz="1700" dirty="0"/>
          </a:p>
          <a:p>
            <a:pPr marL="0" indent="0">
              <a:buNone/>
            </a:pPr>
            <a:r>
              <a:rPr lang="fr-FR" sz="1700" dirty="0"/>
              <a:t>V. OPÉRATIONS SUR TITRES ET AUTRES INSTRUMENTS NORMALEMENT TRAITÉS SUR LE MARCHÉ MONÉTAIRE </a:t>
            </a:r>
            <a:endParaRPr lang="nl-NL" sz="1700" dirty="0"/>
          </a:p>
          <a:p>
            <a:pPr marL="0" indent="0">
              <a:buNone/>
            </a:pPr>
            <a:r>
              <a:rPr lang="fr-FR" sz="1700" dirty="0"/>
              <a:t>VI. OPÉRATIONS EN COMPTES COURANTS ET DE DÉPÔTS AUPRÈS DES ÉTABLISSEMENTS FINANCIERS</a:t>
            </a:r>
            <a:endParaRPr lang="nl-NL" sz="1700" dirty="0"/>
          </a:p>
          <a:p>
            <a:pPr marL="0" indent="0">
              <a:buNone/>
            </a:pPr>
            <a:r>
              <a:rPr lang="fr-FR" sz="1700" dirty="0"/>
              <a:t>VII. CRÉDITS LIÉS À DES TRANSACTIONS COMMERCIALES OU À DES PRESTATIONS DE SERVICES AUXQUELLES PARTICIPE UN RÉSIDENT (;) </a:t>
            </a:r>
            <a:endParaRPr lang="nl-NL" sz="1700" dirty="0"/>
          </a:p>
          <a:p>
            <a:pPr marL="0" indent="0">
              <a:buNone/>
            </a:pPr>
            <a:r>
              <a:rPr lang="fr-FR" sz="1700" dirty="0"/>
              <a:t>VIII. PRÊTS ET CRÉDITS FINANCIERS (non compris dans les catégories I, VII et XI) (;) </a:t>
            </a:r>
            <a:endParaRPr lang="nl-NL" sz="1700" dirty="0"/>
          </a:p>
          <a:p>
            <a:pPr marL="0" indent="0">
              <a:buNone/>
            </a:pPr>
            <a:r>
              <a:rPr lang="fr-FR" sz="1700" dirty="0"/>
              <a:t>IX. CAUTIONNEMENTS, AUTRES GARANTIES ET DROITS DE GAGE </a:t>
            </a:r>
            <a:endParaRPr lang="nl-NL" sz="1700" dirty="0"/>
          </a:p>
          <a:p>
            <a:pPr marL="0" indent="0">
              <a:buNone/>
            </a:pPr>
            <a:r>
              <a:rPr lang="fr-FR" sz="1700" dirty="0"/>
              <a:t>X. TRANSFERTS EN EXÉCUTION DE CONTRATS D'ASSURANCES </a:t>
            </a:r>
            <a:endParaRPr lang="nl-NL" sz="1700" dirty="0"/>
          </a:p>
          <a:p>
            <a:endParaRPr lang="nl-NL" sz="1700" dirty="0"/>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524328" y="174576"/>
            <a:ext cx="1568696" cy="1094184"/>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349</a:t>
            </a:fld>
            <a:endParaRPr lang="nl-NL"/>
          </a:p>
        </p:txBody>
      </p:sp>
    </p:spTree>
    <p:extLst>
      <p:ext uri="{BB962C8B-B14F-4D97-AF65-F5344CB8AC3E}">
        <p14:creationId xmlns:p14="http://schemas.microsoft.com/office/powerpoint/2010/main" val="672663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Droit matériel de l’Union européenne</a:t>
            </a:r>
            <a:endParaRPr lang="en-GB" dirty="0"/>
          </a:p>
        </p:txBody>
      </p:sp>
      <p:sp>
        <p:nvSpPr>
          <p:cNvPr id="3" name="Content Placeholder 2"/>
          <p:cNvSpPr>
            <a:spLocks noGrp="1"/>
          </p:cNvSpPr>
          <p:nvPr>
            <p:ph idx="1"/>
          </p:nvPr>
        </p:nvSpPr>
        <p:spPr/>
        <p:txBody>
          <a:bodyPr/>
          <a:lstStyle/>
          <a:p>
            <a:r>
              <a:rPr lang="fr-BE" dirty="0" smtClean="0"/>
              <a:t>L’ensemble des règles de droit de l’Union européenne autorisant, interdisant ou prescrivant un comportement, en conformité avec les objectifs de l’Union européenne (la </a:t>
            </a:r>
            <a:r>
              <a:rPr lang="fr-BE" i="1" dirty="0" smtClean="0"/>
              <a:t>matière</a:t>
            </a:r>
            <a:r>
              <a:rPr lang="fr-BE" dirty="0" smtClean="0"/>
              <a:t> dont s’occupe l’Union)</a:t>
            </a:r>
          </a:p>
          <a:p>
            <a:pPr lvl="1"/>
            <a:r>
              <a:rPr lang="fr-BE" dirty="0" smtClean="0"/>
              <a:t>§1. Droit de l’Union européenne</a:t>
            </a:r>
          </a:p>
          <a:p>
            <a:pPr lvl="1"/>
            <a:r>
              <a:rPr lang="fr-BE" dirty="0" smtClean="0">
                <a:solidFill>
                  <a:srgbClr val="FF0000"/>
                </a:solidFill>
              </a:rPr>
              <a:t>§2. Règles comportementales</a:t>
            </a:r>
          </a:p>
          <a:p>
            <a:pPr lvl="1"/>
            <a:r>
              <a:rPr lang="fr-BE" dirty="0" smtClean="0"/>
              <a:t>§3. Droit matériel</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35</a:t>
            </a:fld>
            <a:endParaRPr lang="nl-NL"/>
          </a:p>
        </p:txBody>
      </p:sp>
    </p:spTree>
    <p:extLst>
      <p:ext uri="{BB962C8B-B14F-4D97-AF65-F5344CB8AC3E}">
        <p14:creationId xmlns:p14="http://schemas.microsoft.com/office/powerpoint/2010/main" val="2812732683"/>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457200" y="1268760"/>
            <a:ext cx="8229600" cy="5400600"/>
          </a:xfrm>
        </p:spPr>
        <p:txBody>
          <a:bodyPr>
            <a:noAutofit/>
          </a:bodyPr>
          <a:lstStyle/>
          <a:p>
            <a:pPr marL="0" indent="0">
              <a:buNone/>
            </a:pPr>
            <a:r>
              <a:rPr lang="fr-FR" sz="1800" dirty="0"/>
              <a:t>XI. MOUVEMENTS DE CAPITAUX À CARACTÈRE PERSONNEL </a:t>
            </a:r>
            <a:endParaRPr lang="nl-NL" sz="1800" dirty="0"/>
          </a:p>
          <a:p>
            <a:r>
              <a:rPr lang="fr-FR" sz="1800" dirty="0"/>
              <a:t>A. Prêts</a:t>
            </a:r>
            <a:endParaRPr lang="nl-NL" sz="1800" dirty="0"/>
          </a:p>
          <a:p>
            <a:r>
              <a:rPr lang="fr-FR" sz="1800" dirty="0">
                <a:solidFill>
                  <a:srgbClr val="FF0000"/>
                </a:solidFill>
              </a:rPr>
              <a:t>B. Dons et dotations: </a:t>
            </a:r>
            <a:r>
              <a:rPr lang="nl-NL" sz="1800" dirty="0"/>
              <a:t>CJUE, C‑450/09, </a:t>
            </a:r>
            <a:r>
              <a:rPr lang="nl-NL" sz="1800" dirty="0" err="1"/>
              <a:t>Schröder</a:t>
            </a:r>
            <a:r>
              <a:rPr lang="nl-NL" sz="1800" dirty="0"/>
              <a:t>: </a:t>
            </a:r>
            <a:r>
              <a:rPr lang="nl-NL" sz="1800" i="1" dirty="0" err="1"/>
              <a:t>le</a:t>
            </a:r>
            <a:r>
              <a:rPr lang="nl-NL" sz="1800" i="1" dirty="0"/>
              <a:t> </a:t>
            </a:r>
            <a:r>
              <a:rPr lang="fr-FR" sz="1800" i="1" dirty="0"/>
              <a:t>caractère gratuit d’une opération n’empêche pas, en soi, sa qualification en tant que mouvement de capitaux au sens de l’article 63 TFUE</a:t>
            </a:r>
            <a:endParaRPr lang="nl-NL" sz="1800" i="1" dirty="0">
              <a:solidFill>
                <a:srgbClr val="FF0000"/>
              </a:solidFill>
            </a:endParaRPr>
          </a:p>
          <a:p>
            <a:r>
              <a:rPr lang="fr-FR" sz="1800" dirty="0"/>
              <a:t>C. Dots</a:t>
            </a:r>
            <a:endParaRPr lang="nl-NL" sz="1800" dirty="0"/>
          </a:p>
          <a:p>
            <a:r>
              <a:rPr lang="fr-FR" sz="1800" dirty="0"/>
              <a:t>D. Successions et legs</a:t>
            </a:r>
            <a:endParaRPr lang="nl-NL" sz="1800" dirty="0"/>
          </a:p>
          <a:p>
            <a:pPr marL="0" indent="0">
              <a:buNone/>
            </a:pPr>
            <a:r>
              <a:rPr lang="fr-FR" sz="1800" dirty="0"/>
              <a:t>XII. </a:t>
            </a:r>
            <a:r>
              <a:rPr lang="fr-FR" sz="1800" dirty="0">
                <a:solidFill>
                  <a:srgbClr val="FF0000"/>
                </a:solidFill>
              </a:rPr>
              <a:t>IMPORTATION ET EXPORTATION MATÉRIELLES DE VALEURS </a:t>
            </a:r>
          </a:p>
          <a:p>
            <a:pPr marL="0" indent="0">
              <a:buNone/>
            </a:pPr>
            <a:r>
              <a:rPr lang="fr-FR" sz="1800" dirty="0"/>
              <a:t>[…]</a:t>
            </a:r>
            <a:endParaRPr lang="nl-NL" sz="1800" dirty="0"/>
          </a:p>
          <a:p>
            <a:pPr marL="0" indent="0">
              <a:buNone/>
            </a:pPr>
            <a:r>
              <a:rPr lang="fr-FR" sz="1800" dirty="0"/>
              <a:t>XIII. AUTRES MOUVEMENTS DE CAPITAUX </a:t>
            </a:r>
            <a:endParaRPr lang="nl-NL" sz="1800" dirty="0"/>
          </a:p>
          <a:p>
            <a:r>
              <a:rPr lang="fr-FR" sz="1800" dirty="0"/>
              <a:t>A. Impôts de succession</a:t>
            </a:r>
            <a:endParaRPr lang="nl-NL" sz="1800" dirty="0"/>
          </a:p>
          <a:p>
            <a:r>
              <a:rPr lang="fr-FR" sz="1800" dirty="0"/>
              <a:t>B. Dommages et intérêts (pour autant qu'ils ont un caractère de capital)</a:t>
            </a:r>
          </a:p>
          <a:p>
            <a:r>
              <a:rPr lang="fr-FR" sz="1800" dirty="0"/>
              <a:t>[…]</a:t>
            </a:r>
            <a:endParaRPr lang="nl-NL" sz="1800" dirty="0"/>
          </a:p>
          <a:p>
            <a:r>
              <a:rPr lang="fr-FR" sz="1800" dirty="0"/>
              <a:t>D. Droits d'auteur: brevets, dessins, marques de fabrique et inventions (cessions et transferts découlant de telles cessions)</a:t>
            </a:r>
          </a:p>
          <a:p>
            <a:r>
              <a:rPr lang="fr-FR" sz="1800" dirty="0"/>
              <a:t>[…]</a:t>
            </a:r>
            <a:endParaRPr lang="nl-NL" sz="1800" dirty="0"/>
          </a:p>
          <a:p>
            <a:endParaRPr lang="nl-NL" sz="1700" dirty="0"/>
          </a:p>
        </p:txBody>
      </p:sp>
      <p:sp>
        <p:nvSpPr>
          <p:cNvPr id="4" name="Content Placeholder 5"/>
          <p:cNvSpPr txBox="1">
            <a:spLocks/>
          </p:cNvSpPr>
          <p:nvPr/>
        </p:nvSpPr>
        <p:spPr>
          <a:xfrm>
            <a:off x="6156176" y="2513388"/>
            <a:ext cx="2987824" cy="1151431"/>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err="1">
                <a:solidFill>
                  <a:schemeClr val="tx1"/>
                </a:solidFill>
              </a:rPr>
              <a:t>Paiements</a:t>
            </a:r>
            <a:r>
              <a:rPr lang="nl-NL" dirty="0">
                <a:solidFill>
                  <a:schemeClr val="tx1"/>
                </a:solidFill>
              </a:rPr>
              <a:t> </a:t>
            </a:r>
            <a:r>
              <a:rPr lang="nl-NL" dirty="0" err="1">
                <a:solidFill>
                  <a:schemeClr val="tx1"/>
                </a:solidFill>
              </a:rPr>
              <a:t>inclus</a:t>
            </a:r>
            <a:r>
              <a:rPr lang="nl-NL" dirty="0">
                <a:solidFill>
                  <a:schemeClr val="tx1"/>
                </a:solidFill>
              </a:rPr>
              <a:t> dans la </a:t>
            </a:r>
            <a:r>
              <a:rPr lang="nl-NL" dirty="0" err="1">
                <a:solidFill>
                  <a:schemeClr val="tx1"/>
                </a:solidFill>
              </a:rPr>
              <a:t>définition</a:t>
            </a:r>
            <a:r>
              <a:rPr lang="nl-NL" dirty="0">
                <a:solidFill>
                  <a:schemeClr val="tx1"/>
                </a:solidFill>
              </a:rPr>
              <a:t> des </a:t>
            </a:r>
            <a:r>
              <a:rPr lang="nl-NL" dirty="0" err="1">
                <a:solidFill>
                  <a:schemeClr val="tx1"/>
                </a:solidFill>
              </a:rPr>
              <a:t>capitaux</a:t>
            </a:r>
            <a:endParaRPr lang="nl-NL" dirty="0">
              <a:solidFill>
                <a:schemeClr val="tx1"/>
              </a:solidFill>
            </a:endParaRPr>
          </a:p>
        </p:txBody>
      </p:sp>
      <p:pic>
        <p:nvPicPr>
          <p:cNvPr id="5" name="Picture 4"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74576"/>
            <a:ext cx="1784720" cy="1440160"/>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350</a:t>
            </a:fld>
            <a:endParaRPr lang="nl-NL"/>
          </a:p>
        </p:txBody>
      </p:sp>
    </p:spTree>
    <p:extLst>
      <p:ext uri="{BB962C8B-B14F-4D97-AF65-F5344CB8AC3E}">
        <p14:creationId xmlns:p14="http://schemas.microsoft.com/office/powerpoint/2010/main" val="37949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p:txBody>
          <a:bodyPr>
            <a:normAutofit/>
          </a:bodyPr>
          <a:lstStyle/>
          <a:p>
            <a:r>
              <a:rPr lang="nl-NL" dirty="0"/>
              <a:t>Les </a:t>
            </a:r>
            <a:r>
              <a:rPr lang="nl-NL" dirty="0" err="1"/>
              <a:t>prêts</a:t>
            </a:r>
            <a:r>
              <a:rPr lang="nl-NL" dirty="0"/>
              <a:t>: CJUE, </a:t>
            </a:r>
            <a:r>
              <a:rPr lang="nl-NL" dirty="0" err="1"/>
              <a:t>aff</a:t>
            </a:r>
            <a:r>
              <a:rPr lang="nl-NL" dirty="0"/>
              <a:t> </a:t>
            </a:r>
            <a:r>
              <a:rPr lang="nl-NL" dirty="0" err="1"/>
              <a:t>jtes</a:t>
            </a:r>
            <a:r>
              <a:rPr lang="nl-NL" dirty="0"/>
              <a:t> C-578/10-580/10, </a:t>
            </a:r>
            <a:r>
              <a:rPr lang="nl-NL" i="1" dirty="0"/>
              <a:t>van Putten</a:t>
            </a:r>
          </a:p>
          <a:p>
            <a:pPr lvl="1"/>
            <a:r>
              <a:rPr lang="nl-NL" dirty="0"/>
              <a:t>taxe </a:t>
            </a:r>
            <a:r>
              <a:rPr lang="nl-NL" dirty="0" err="1"/>
              <a:t>sur</a:t>
            </a:r>
            <a:r>
              <a:rPr lang="nl-NL" dirty="0"/>
              <a:t> </a:t>
            </a:r>
            <a:r>
              <a:rPr lang="nl-NL" dirty="0" err="1"/>
              <a:t>l’immatriculation</a:t>
            </a:r>
            <a:r>
              <a:rPr lang="nl-NL" dirty="0"/>
              <a:t> des </a:t>
            </a:r>
            <a:r>
              <a:rPr lang="nl-NL" dirty="0" err="1"/>
              <a:t>véhicules</a:t>
            </a:r>
            <a:r>
              <a:rPr lang="nl-NL" dirty="0"/>
              <a:t>, à </a:t>
            </a:r>
            <a:r>
              <a:rPr lang="nl-NL" dirty="0" err="1"/>
              <a:t>payer</a:t>
            </a:r>
            <a:r>
              <a:rPr lang="nl-NL" dirty="0"/>
              <a:t> par </a:t>
            </a:r>
            <a:r>
              <a:rPr lang="nl-NL" dirty="0" err="1"/>
              <a:t>l’utilisateur</a:t>
            </a:r>
            <a:r>
              <a:rPr lang="nl-NL" dirty="0"/>
              <a:t> </a:t>
            </a:r>
            <a:r>
              <a:rPr lang="nl-NL" dirty="0" err="1"/>
              <a:t>ou</a:t>
            </a:r>
            <a:r>
              <a:rPr lang="nl-NL" dirty="0"/>
              <a:t> </a:t>
            </a:r>
            <a:r>
              <a:rPr lang="nl-NL" dirty="0" err="1"/>
              <a:t>le</a:t>
            </a:r>
            <a:r>
              <a:rPr lang="nl-NL" dirty="0"/>
              <a:t> </a:t>
            </a:r>
            <a:r>
              <a:rPr lang="nl-NL" dirty="0" err="1"/>
              <a:t>propriétaire</a:t>
            </a:r>
            <a:r>
              <a:rPr lang="nl-NL" dirty="0"/>
              <a:t> de </a:t>
            </a:r>
            <a:r>
              <a:rPr lang="nl-NL" dirty="0" err="1"/>
              <a:t>ce</a:t>
            </a:r>
            <a:r>
              <a:rPr lang="nl-NL" dirty="0"/>
              <a:t> </a:t>
            </a:r>
            <a:r>
              <a:rPr lang="nl-NL" dirty="0" err="1"/>
              <a:t>véhicule</a:t>
            </a:r>
            <a:r>
              <a:rPr lang="nl-NL" dirty="0"/>
              <a:t> </a:t>
            </a:r>
            <a:r>
              <a:rPr lang="nl-NL" dirty="0" err="1"/>
              <a:t>sur</a:t>
            </a:r>
            <a:r>
              <a:rPr lang="nl-NL" dirty="0"/>
              <a:t> </a:t>
            </a:r>
            <a:r>
              <a:rPr lang="nl-NL" dirty="0" err="1"/>
              <a:t>le</a:t>
            </a:r>
            <a:r>
              <a:rPr lang="nl-NL" dirty="0"/>
              <a:t> territoire </a:t>
            </a:r>
            <a:r>
              <a:rPr lang="nl-NL" dirty="0" err="1"/>
              <a:t>néérlandais</a:t>
            </a:r>
            <a:endParaRPr lang="nl-NL" dirty="0"/>
          </a:p>
          <a:p>
            <a:pPr lvl="1"/>
            <a:r>
              <a:rPr lang="nl-NL" dirty="0"/>
              <a:t>si </a:t>
            </a:r>
            <a:r>
              <a:rPr lang="nl-NL" dirty="0" err="1"/>
              <a:t>l’on</a:t>
            </a:r>
            <a:r>
              <a:rPr lang="nl-NL" dirty="0"/>
              <a:t> </a:t>
            </a:r>
            <a:r>
              <a:rPr lang="nl-NL" dirty="0" err="1"/>
              <a:t>utilise</a:t>
            </a:r>
            <a:r>
              <a:rPr lang="nl-NL" dirty="0"/>
              <a:t> </a:t>
            </a:r>
            <a:r>
              <a:rPr lang="nl-NL" dirty="0" err="1"/>
              <a:t>un</a:t>
            </a:r>
            <a:r>
              <a:rPr lang="nl-NL" dirty="0"/>
              <a:t> </a:t>
            </a:r>
            <a:r>
              <a:rPr lang="nl-NL" dirty="0" err="1"/>
              <a:t>véhicule</a:t>
            </a:r>
            <a:r>
              <a:rPr lang="nl-NL" dirty="0"/>
              <a:t> </a:t>
            </a:r>
            <a:r>
              <a:rPr lang="nl-NL" dirty="0" err="1"/>
              <a:t>immatriculé</a:t>
            </a:r>
            <a:r>
              <a:rPr lang="nl-NL" dirty="0"/>
              <a:t> dans </a:t>
            </a:r>
            <a:r>
              <a:rPr lang="nl-NL" dirty="0" err="1"/>
              <a:t>un</a:t>
            </a:r>
            <a:r>
              <a:rPr lang="nl-NL" dirty="0"/>
              <a:t> </a:t>
            </a:r>
            <a:r>
              <a:rPr lang="nl-NL" dirty="0" err="1"/>
              <a:t>autre</a:t>
            </a:r>
            <a:r>
              <a:rPr lang="nl-NL" dirty="0"/>
              <a:t> EM, </a:t>
            </a:r>
            <a:r>
              <a:rPr lang="nl-NL" dirty="0" err="1"/>
              <a:t>l’utilisateur</a:t>
            </a:r>
            <a:r>
              <a:rPr lang="nl-NL" dirty="0"/>
              <a:t> </a:t>
            </a:r>
            <a:r>
              <a:rPr lang="nl-NL" dirty="0" err="1"/>
              <a:t>sur</a:t>
            </a:r>
            <a:r>
              <a:rPr lang="nl-NL" dirty="0"/>
              <a:t> </a:t>
            </a:r>
            <a:r>
              <a:rPr lang="nl-NL" dirty="0" err="1"/>
              <a:t>le</a:t>
            </a:r>
            <a:r>
              <a:rPr lang="nl-NL" dirty="0"/>
              <a:t> territoire </a:t>
            </a:r>
            <a:r>
              <a:rPr lang="nl-NL" dirty="0" err="1"/>
              <a:t>néerlandais</a:t>
            </a:r>
            <a:r>
              <a:rPr lang="nl-NL" dirty="0"/>
              <a:t> </a:t>
            </a:r>
            <a:r>
              <a:rPr lang="nl-NL" dirty="0" err="1"/>
              <a:t>est</a:t>
            </a:r>
            <a:r>
              <a:rPr lang="nl-NL" dirty="0"/>
              <a:t> </a:t>
            </a:r>
            <a:r>
              <a:rPr lang="nl-NL" dirty="0" err="1"/>
              <a:t>tenu</a:t>
            </a:r>
            <a:r>
              <a:rPr lang="nl-NL" dirty="0"/>
              <a:t> de verser la taxe, </a:t>
            </a:r>
            <a:r>
              <a:rPr lang="nl-NL" dirty="0" err="1"/>
              <a:t>même</a:t>
            </a:r>
            <a:r>
              <a:rPr lang="nl-NL" dirty="0"/>
              <a:t> </a:t>
            </a:r>
            <a:r>
              <a:rPr lang="nl-NL" dirty="0" err="1"/>
              <a:t>s’il</a:t>
            </a:r>
            <a:r>
              <a:rPr lang="nl-NL" dirty="0"/>
              <a:t> </a:t>
            </a:r>
            <a:r>
              <a:rPr lang="nl-NL" dirty="0" err="1"/>
              <a:t>emprunte</a:t>
            </a:r>
            <a:r>
              <a:rPr lang="nl-NL" dirty="0"/>
              <a:t> </a:t>
            </a:r>
            <a:r>
              <a:rPr lang="nl-NL" dirty="0" err="1"/>
              <a:t>le</a:t>
            </a:r>
            <a:r>
              <a:rPr lang="nl-NL" dirty="0"/>
              <a:t> </a:t>
            </a:r>
            <a:r>
              <a:rPr lang="nl-NL" dirty="0" err="1"/>
              <a:t>véhicule</a:t>
            </a:r>
            <a:r>
              <a:rPr lang="nl-NL" dirty="0"/>
              <a:t> à </a:t>
            </a:r>
            <a:r>
              <a:rPr lang="nl-NL" dirty="0" err="1"/>
              <a:t>titre</a:t>
            </a:r>
            <a:r>
              <a:rPr lang="nl-NL" dirty="0"/>
              <a:t> </a:t>
            </a:r>
            <a:r>
              <a:rPr lang="nl-NL" dirty="0" err="1"/>
              <a:t>personnel</a:t>
            </a:r>
            <a:r>
              <a:rPr lang="nl-NL" dirty="0"/>
              <a:t> </a:t>
            </a:r>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74576"/>
            <a:ext cx="1784720" cy="1440160"/>
          </a:xfrm>
          <a:prstGeom prst="rect">
            <a:avLst/>
          </a:prstGeom>
          <a:noFill/>
          <a:ln>
            <a:noFill/>
          </a:ln>
        </p:spPr>
      </p:pic>
      <p:pic>
        <p:nvPicPr>
          <p:cNvPr id="5" name="Picture 4" descr="https://upload.wikimedia.org/wikipedia/commons/thumb/e/eb/NL_license_plate.jpg/220px-NL_license_plate.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8219" y="332656"/>
            <a:ext cx="1839285" cy="697830"/>
          </a:xfrm>
          <a:prstGeom prst="rect">
            <a:avLst/>
          </a:prstGeom>
          <a:noFill/>
          <a:ln>
            <a:noFill/>
          </a:ln>
        </p:spPr>
      </p:pic>
      <p:sp>
        <p:nvSpPr>
          <p:cNvPr id="6" name="Content Placeholder 5"/>
          <p:cNvSpPr txBox="1">
            <a:spLocks/>
          </p:cNvSpPr>
          <p:nvPr/>
        </p:nvSpPr>
        <p:spPr>
          <a:xfrm>
            <a:off x="3491880" y="5733256"/>
            <a:ext cx="4095407" cy="1016495"/>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a:solidFill>
                  <a:schemeClr val="tx1"/>
                </a:solidFill>
              </a:rPr>
              <a:t>Capitaux?</a:t>
            </a:r>
          </a:p>
        </p:txBody>
      </p:sp>
      <p:sp>
        <p:nvSpPr>
          <p:cNvPr id="7" name="Slide Number Placeholder 6"/>
          <p:cNvSpPr>
            <a:spLocks noGrp="1"/>
          </p:cNvSpPr>
          <p:nvPr>
            <p:ph type="sldNum" sz="quarter" idx="12"/>
          </p:nvPr>
        </p:nvSpPr>
        <p:spPr/>
        <p:txBody>
          <a:bodyPr/>
          <a:lstStyle/>
          <a:p>
            <a:fld id="{D9061D89-B14A-487E-9210-A6BBBD725484}" type="slidenum">
              <a:rPr lang="nl-NL" smtClean="0"/>
              <a:pPr/>
              <a:t>351</a:t>
            </a:fld>
            <a:endParaRPr lang="nl-NL"/>
          </a:p>
        </p:txBody>
      </p:sp>
    </p:spTree>
    <p:extLst>
      <p:ext uri="{BB962C8B-B14F-4D97-AF65-F5344CB8AC3E}">
        <p14:creationId xmlns:p14="http://schemas.microsoft.com/office/powerpoint/2010/main" val="3836217371"/>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Mouvement transfrontalier</a:t>
            </a:r>
            <a:endParaRPr lang="en-GB" dirty="0"/>
          </a:p>
        </p:txBody>
      </p:sp>
      <p:sp>
        <p:nvSpPr>
          <p:cNvPr id="3" name="Content Placeholder 2"/>
          <p:cNvSpPr>
            <a:spLocks noGrp="1"/>
          </p:cNvSpPr>
          <p:nvPr>
            <p:ph idx="1"/>
          </p:nvPr>
        </p:nvSpPr>
        <p:spPr/>
        <p:txBody>
          <a:bodyPr>
            <a:normAutofit fontScale="92500" lnSpcReduction="10000"/>
          </a:bodyPr>
          <a:lstStyle/>
          <a:p>
            <a:r>
              <a:rPr lang="fr-BE" dirty="0"/>
              <a:t>Entre Etats membres</a:t>
            </a:r>
          </a:p>
          <a:p>
            <a:pPr lvl="1"/>
            <a:r>
              <a:rPr lang="fr-BE" dirty="0"/>
              <a:t>investissement par une entreprise italienne dans le capital d’une entreprise belge</a:t>
            </a:r>
          </a:p>
          <a:p>
            <a:pPr lvl="1"/>
            <a:r>
              <a:rPr lang="fr-BE" dirty="0"/>
              <a:t>obtention d’un bien immobilier par un belge en Espagne</a:t>
            </a:r>
          </a:p>
          <a:p>
            <a:pPr lvl="1"/>
            <a:r>
              <a:rPr lang="fr-BE" dirty="0"/>
              <a:t>prêt d’un véhicule immatriculé en Pologne à un ressortissant autrichien</a:t>
            </a:r>
          </a:p>
          <a:p>
            <a:pPr lvl="1"/>
            <a:endParaRPr lang="fr-BE" dirty="0"/>
          </a:p>
          <a:p>
            <a:pPr lvl="1"/>
            <a:r>
              <a:rPr lang="fr-BE" dirty="0"/>
              <a:t>Situations purement internes exclues</a:t>
            </a:r>
          </a:p>
          <a:p>
            <a:pPr lvl="2"/>
            <a:r>
              <a:rPr lang="fr-BE" dirty="0"/>
              <a:t>investissement par un ressortissant wallon dans une entreprise bruxelloise</a:t>
            </a:r>
          </a:p>
          <a:p>
            <a:pPr marL="0" indent="0">
              <a:buNone/>
            </a:pPr>
            <a:endParaRPr lang="fr-BE" dirty="0"/>
          </a:p>
          <a:p>
            <a:r>
              <a:rPr lang="fr-BE" dirty="0"/>
              <a:t>Entre Etats membres et pays tiers</a:t>
            </a:r>
          </a:p>
          <a:p>
            <a:pPr lvl="1"/>
            <a:r>
              <a:rPr lang="fr-BE" dirty="0"/>
              <a:t>spécificité de la libre circulation des capitaux!!</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352</a:t>
            </a:fld>
            <a:endParaRPr lang="nl-NL"/>
          </a:p>
        </p:txBody>
      </p:sp>
    </p:spTree>
    <p:extLst>
      <p:ext uri="{BB962C8B-B14F-4D97-AF65-F5344CB8AC3E}">
        <p14:creationId xmlns:p14="http://schemas.microsoft.com/office/powerpoint/2010/main" val="11368611"/>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Mouvement transfrontalier</a:t>
            </a:r>
          </a:p>
        </p:txBody>
      </p:sp>
      <p:sp>
        <p:nvSpPr>
          <p:cNvPr id="3" name="Content Placeholder 2"/>
          <p:cNvSpPr>
            <a:spLocks noGrp="1"/>
          </p:cNvSpPr>
          <p:nvPr>
            <p:ph idx="1"/>
          </p:nvPr>
        </p:nvSpPr>
        <p:spPr/>
        <p:txBody>
          <a:bodyPr/>
          <a:lstStyle/>
          <a:p>
            <a:endParaRPr lang="nl-NL"/>
          </a:p>
        </p:txBody>
      </p:sp>
      <p:pic>
        <p:nvPicPr>
          <p:cNvPr id="4" name="Picture 3" descr="https://encrypted-tbn2.gstatic.com/images?q=tbn:ANd9GcSt-TGLsroz7Yz268_tr6OXbwrzTzKdyEwN7U7GMLtT5qBeMbYCoA">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72816"/>
            <a:ext cx="8064896" cy="4464496"/>
          </a:xfrm>
          <a:prstGeom prst="rect">
            <a:avLst/>
          </a:prstGeom>
          <a:noFill/>
          <a:ln>
            <a:noFill/>
          </a:ln>
        </p:spPr>
      </p:pic>
      <p:sp>
        <p:nvSpPr>
          <p:cNvPr id="5" name="5-Point Star 4"/>
          <p:cNvSpPr/>
          <p:nvPr/>
        </p:nvSpPr>
        <p:spPr>
          <a:xfrm>
            <a:off x="1907704" y="242088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6" name="5-Point Star 5"/>
          <p:cNvSpPr/>
          <p:nvPr/>
        </p:nvSpPr>
        <p:spPr>
          <a:xfrm>
            <a:off x="4211960" y="2535204"/>
            <a:ext cx="216024" cy="288032"/>
          </a:xfrm>
          <a:prstGeom prst="star5">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5-Point Star 6"/>
          <p:cNvSpPr/>
          <p:nvPr/>
        </p:nvSpPr>
        <p:spPr>
          <a:xfrm>
            <a:off x="3707904" y="2823236"/>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8" name="Straight Arrow Connector 7"/>
          <p:cNvCxnSpPr>
            <a:endCxn id="7" idx="2"/>
          </p:cNvCxnSpPr>
          <p:nvPr/>
        </p:nvCxnSpPr>
        <p:spPr>
          <a:xfrm>
            <a:off x="2123728" y="2679220"/>
            <a:ext cx="1625433" cy="432047"/>
          </a:xfrm>
          <a:prstGeom prst="straightConnector1">
            <a:avLst/>
          </a:prstGeom>
          <a:ln w="2540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2"/>
          </p:cNvCxnSpPr>
          <p:nvPr/>
        </p:nvCxnSpPr>
        <p:spPr>
          <a:xfrm flipH="1">
            <a:off x="3923928" y="2823235"/>
            <a:ext cx="329289" cy="121704"/>
          </a:xfrm>
          <a:prstGeom prst="straightConnector1">
            <a:avLst/>
          </a:prstGeom>
          <a:ln w="2540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555776" y="3111268"/>
            <a:ext cx="1193385" cy="2189940"/>
          </a:xfrm>
          <a:prstGeom prst="straightConnector1">
            <a:avLst/>
          </a:prstGeom>
          <a:ln w="2540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Content Placeholder 5"/>
          <p:cNvSpPr txBox="1">
            <a:spLocks/>
          </p:cNvSpPr>
          <p:nvPr/>
        </p:nvSpPr>
        <p:spPr>
          <a:xfrm>
            <a:off x="4644008" y="1995491"/>
            <a:ext cx="4032448" cy="1655487"/>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a:solidFill>
                  <a:schemeClr val="tx1"/>
                </a:solidFill>
              </a:rPr>
              <a:t>Mouvement </a:t>
            </a:r>
            <a:r>
              <a:rPr lang="nl-NL" dirty="0" err="1">
                <a:solidFill>
                  <a:schemeClr val="tx1"/>
                </a:solidFill>
              </a:rPr>
              <a:t>transfrontalier</a:t>
            </a:r>
            <a:r>
              <a:rPr lang="nl-NL" dirty="0">
                <a:solidFill>
                  <a:schemeClr val="tx1"/>
                </a:solidFill>
              </a:rPr>
              <a:t> nécessaire pour </a:t>
            </a:r>
            <a:r>
              <a:rPr lang="nl-NL" dirty="0" err="1">
                <a:solidFill>
                  <a:schemeClr val="tx1"/>
                </a:solidFill>
              </a:rPr>
              <a:t>l’application</a:t>
            </a:r>
            <a:r>
              <a:rPr lang="nl-NL" dirty="0">
                <a:solidFill>
                  <a:schemeClr val="tx1"/>
                </a:solidFill>
              </a:rPr>
              <a:t> du </a:t>
            </a:r>
            <a:r>
              <a:rPr lang="nl-NL" dirty="0" err="1">
                <a:solidFill>
                  <a:schemeClr val="tx1"/>
                </a:solidFill>
              </a:rPr>
              <a:t>droit</a:t>
            </a:r>
            <a:r>
              <a:rPr lang="nl-NL" dirty="0">
                <a:solidFill>
                  <a:schemeClr val="tx1"/>
                </a:solidFill>
              </a:rPr>
              <a:t> de </a:t>
            </a:r>
            <a:r>
              <a:rPr lang="nl-NL" dirty="0" err="1">
                <a:solidFill>
                  <a:schemeClr val="tx1"/>
                </a:solidFill>
              </a:rPr>
              <a:t>l’UE</a:t>
            </a:r>
            <a:endParaRPr lang="nl-NL" dirty="0">
              <a:solidFill>
                <a:schemeClr val="tx1"/>
              </a:solidFill>
            </a:endParaRPr>
          </a:p>
        </p:txBody>
      </p:sp>
      <p:sp>
        <p:nvSpPr>
          <p:cNvPr id="12" name="5-Point Star 11"/>
          <p:cNvSpPr/>
          <p:nvPr/>
        </p:nvSpPr>
        <p:spPr>
          <a:xfrm>
            <a:off x="2555776" y="5065985"/>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9" name="Slide Number Placeholder 8"/>
          <p:cNvSpPr>
            <a:spLocks noGrp="1"/>
          </p:cNvSpPr>
          <p:nvPr>
            <p:ph type="sldNum" sz="quarter" idx="12"/>
          </p:nvPr>
        </p:nvSpPr>
        <p:spPr/>
        <p:txBody>
          <a:bodyPr/>
          <a:lstStyle/>
          <a:p>
            <a:fld id="{D9061D89-B14A-487E-9210-A6BBBD725484}" type="slidenum">
              <a:rPr lang="nl-NL" smtClean="0"/>
              <a:pPr/>
              <a:t>353</a:t>
            </a:fld>
            <a:endParaRPr lang="nl-NL"/>
          </a:p>
        </p:txBody>
      </p:sp>
    </p:spTree>
    <p:extLst>
      <p:ext uri="{BB962C8B-B14F-4D97-AF65-F5344CB8AC3E}">
        <p14:creationId xmlns:p14="http://schemas.microsoft.com/office/powerpoint/2010/main" val="1707138253"/>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Mouvement transfrontalier</a:t>
            </a:r>
          </a:p>
        </p:txBody>
      </p:sp>
      <p:sp>
        <p:nvSpPr>
          <p:cNvPr id="3" name="Content Placeholder 2"/>
          <p:cNvSpPr>
            <a:spLocks noGrp="1"/>
          </p:cNvSpPr>
          <p:nvPr>
            <p:ph idx="1"/>
          </p:nvPr>
        </p:nvSpPr>
        <p:spPr>
          <a:xfrm>
            <a:off x="457200" y="1124744"/>
            <a:ext cx="8229600" cy="5976664"/>
          </a:xfrm>
        </p:spPr>
        <p:txBody>
          <a:bodyPr vert="horz" lIns="91440" tIns="45720" rIns="91440" bIns="45720" rtlCol="0" anchor="t">
            <a:normAutofit fontScale="92500" lnSpcReduction="20000"/>
          </a:bodyPr>
          <a:lstStyle/>
          <a:p>
            <a:endParaRPr lang="fr-FR" dirty="0"/>
          </a:p>
          <a:p>
            <a:r>
              <a:rPr lang="nl-NL" dirty="0" err="1"/>
              <a:t>Un</a:t>
            </a:r>
            <a:r>
              <a:rPr lang="nl-NL" dirty="0"/>
              <a:t> EM ne peut en principe </a:t>
            </a:r>
            <a:r>
              <a:rPr lang="nl-NL" dirty="0" err="1"/>
              <a:t>empêcher</a:t>
            </a:r>
            <a:r>
              <a:rPr lang="nl-NL" dirty="0"/>
              <a:t> la </a:t>
            </a:r>
            <a:r>
              <a:rPr lang="nl-NL" dirty="0" err="1"/>
              <a:t>relocalisation</a:t>
            </a:r>
            <a:r>
              <a:rPr lang="nl-NL" dirty="0"/>
              <a:t> des </a:t>
            </a:r>
            <a:r>
              <a:rPr lang="nl-NL" dirty="0" err="1"/>
              <a:t>capitaux</a:t>
            </a:r>
            <a:r>
              <a:rPr lang="nl-NL" dirty="0"/>
              <a:t> </a:t>
            </a:r>
            <a:r>
              <a:rPr lang="nl-NL" dirty="0" err="1"/>
              <a:t>quelque</a:t>
            </a:r>
            <a:r>
              <a:rPr lang="nl-NL" dirty="0"/>
              <a:t> part dans </a:t>
            </a:r>
            <a:r>
              <a:rPr lang="nl-NL" dirty="0" err="1"/>
              <a:t>le</a:t>
            </a:r>
            <a:r>
              <a:rPr lang="nl-NL" dirty="0"/>
              <a:t> monde</a:t>
            </a:r>
          </a:p>
          <a:p>
            <a:pPr lvl="1"/>
            <a:r>
              <a:rPr lang="nl-NL" dirty="0"/>
              <a:t>une entreprise canadienne pourrait obtenir des </a:t>
            </a:r>
            <a:r>
              <a:rPr lang="nl-NL" dirty="0" smtClean="0"/>
              <a:t>droit de participation dans </a:t>
            </a:r>
            <a:r>
              <a:rPr lang="nl-NL" dirty="0"/>
              <a:t>une entreprise espagnole</a:t>
            </a:r>
          </a:p>
          <a:p>
            <a:pPr lvl="1"/>
            <a:r>
              <a:rPr lang="nl-NL" dirty="0"/>
              <a:t>une entreprise espagnole peut exporter une somme d’argent afin de l’investir dans un projet en Uruguay</a:t>
            </a:r>
          </a:p>
          <a:p>
            <a:pPr lvl="1"/>
            <a:r>
              <a:rPr lang="nl-NL" dirty="0"/>
              <a:t>…</a:t>
            </a:r>
          </a:p>
          <a:p>
            <a:r>
              <a:rPr lang="fr-FR" dirty="0"/>
              <a:t>Mais: article 64 TFUE: </a:t>
            </a:r>
          </a:p>
          <a:p>
            <a:pPr lvl="1"/>
            <a:r>
              <a:rPr lang="fr-FR" dirty="0"/>
              <a:t>l'article 63 ne porte pas atteinte à l'application, </a:t>
            </a:r>
            <a:r>
              <a:rPr lang="fr-FR" dirty="0">
                <a:solidFill>
                  <a:srgbClr val="FF0000"/>
                </a:solidFill>
              </a:rPr>
              <a:t>aux pays tiers, des restrictions existant le 31 décembre 1993 en vertu du droit national ou du droit de l'Union</a:t>
            </a:r>
            <a:r>
              <a:rPr lang="fr-FR" dirty="0"/>
              <a:t> en ce qui concerne les mouvements de capitaux à destination ou en provenance de pays tiers lorsqu'ils impliquent </a:t>
            </a:r>
            <a:r>
              <a:rPr lang="fr-FR" dirty="0">
                <a:solidFill>
                  <a:srgbClr val="FF0000"/>
                </a:solidFill>
              </a:rPr>
              <a:t>des investissements directs, y compris les investissements immobiliers, l'établissement, la prestation de services financiers ou l'admission de titres sur les marchés des capitaux</a:t>
            </a:r>
            <a:r>
              <a:rPr lang="fr-FR" dirty="0"/>
              <a:t>. En ce qui concerne les restrictions existant en vertu des lois nationales en Bulgarie, en Estonie et en Hongrie, la date en question est le 31 décembre 1999.</a:t>
            </a:r>
          </a:p>
          <a:p>
            <a:pPr lvl="1"/>
            <a:r>
              <a:rPr lang="fr-FR" dirty="0"/>
              <a:t>Le Conseil peut adopter des mesures qui constituent </a:t>
            </a:r>
            <a:r>
              <a:rPr lang="fr-FR" dirty="0">
                <a:solidFill>
                  <a:srgbClr val="FF0000"/>
                </a:solidFill>
              </a:rPr>
              <a:t>un recul à la libre circulation</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354</a:t>
            </a:fld>
            <a:endParaRPr lang="nl-NL"/>
          </a:p>
        </p:txBody>
      </p:sp>
    </p:spTree>
    <p:extLst>
      <p:ext uri="{BB962C8B-B14F-4D97-AF65-F5344CB8AC3E}">
        <p14:creationId xmlns:p14="http://schemas.microsoft.com/office/powerpoint/2010/main" val="4159715558"/>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Bénéficiaires?</a:t>
            </a:r>
          </a:p>
        </p:txBody>
      </p:sp>
      <p:sp>
        <p:nvSpPr>
          <p:cNvPr id="3" name="Content Placeholder 2"/>
          <p:cNvSpPr>
            <a:spLocks noGrp="1"/>
          </p:cNvSpPr>
          <p:nvPr>
            <p:ph idx="1"/>
          </p:nvPr>
        </p:nvSpPr>
        <p:spPr>
          <a:xfrm>
            <a:off x="457200" y="1600200"/>
            <a:ext cx="8229600" cy="4997152"/>
          </a:xfrm>
        </p:spPr>
        <p:txBody>
          <a:bodyPr vert="horz" lIns="91440" tIns="45720" rIns="91440" bIns="45720" rtlCol="0" anchor="t">
            <a:normAutofit/>
          </a:bodyPr>
          <a:lstStyle/>
          <a:p>
            <a:r>
              <a:rPr lang="nl-NL" dirty="0"/>
              <a:t>Effet direct de l’article 63 TFUE reconnu en 1995 par la Cour</a:t>
            </a:r>
          </a:p>
          <a:p>
            <a:pPr lvl="1"/>
            <a:r>
              <a:rPr lang="nl-NL" dirty="0"/>
              <a:t>CJUE, </a:t>
            </a:r>
            <a:r>
              <a:rPr lang="nl-NL" dirty="0" err="1"/>
              <a:t>aff</a:t>
            </a:r>
            <a:r>
              <a:rPr lang="nl-NL" dirty="0"/>
              <a:t> </a:t>
            </a:r>
            <a:r>
              <a:rPr lang="nl-NL" dirty="0" err="1"/>
              <a:t>jts</a:t>
            </a:r>
            <a:r>
              <a:rPr lang="nl-NL" dirty="0"/>
              <a:t> C-163/94, C-165/94 et C-250/94, </a:t>
            </a:r>
            <a:r>
              <a:rPr lang="nl-NL" i="1" dirty="0" err="1"/>
              <a:t>Sanz</a:t>
            </a:r>
            <a:r>
              <a:rPr lang="nl-NL" i="1" dirty="0"/>
              <a:t> de </a:t>
            </a:r>
            <a:r>
              <a:rPr lang="nl-NL" i="1" dirty="0" err="1"/>
              <a:t>Lera</a:t>
            </a:r>
            <a:endParaRPr lang="nl-NL" i="1" dirty="0"/>
          </a:p>
          <a:p>
            <a:pPr lvl="2"/>
            <a:r>
              <a:rPr lang="fr-FR" i="1" dirty="0"/>
              <a:t>le texte de l' article 63, paragraphe 1, du traité énonce une interdiction claire et inconditionnelle, qui ne nécessite aucune mesure de mise en œuvre</a:t>
            </a:r>
            <a:endParaRPr lang="nl-NL" dirty="0"/>
          </a:p>
          <a:p>
            <a:r>
              <a:rPr lang="nl-NL" dirty="0"/>
              <a:t>Effet direct vertical</a:t>
            </a:r>
          </a:p>
          <a:p>
            <a:pPr lvl="1"/>
            <a:r>
              <a:rPr lang="nl-NL" dirty="0"/>
              <a:t>réglementations étatiques des EM</a:t>
            </a:r>
          </a:p>
          <a:p>
            <a:pPr lvl="1"/>
            <a:r>
              <a:rPr lang="fr-BE" dirty="0"/>
              <a:t>réglementations « privées »?</a:t>
            </a:r>
          </a:p>
          <a:p>
            <a:endParaRPr lang="nl-NL" dirty="0"/>
          </a:p>
          <a:p>
            <a:r>
              <a:rPr lang="nl-NL" dirty="0"/>
              <a:t>Effet direct horizontal?</a:t>
            </a:r>
          </a:p>
          <a:p>
            <a:endParaRPr lang="nl-NL"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355</a:t>
            </a:fld>
            <a:endParaRPr lang="nl-NL"/>
          </a:p>
        </p:txBody>
      </p:sp>
    </p:spTree>
    <p:extLst>
      <p:ext uri="{BB962C8B-B14F-4D97-AF65-F5344CB8AC3E}">
        <p14:creationId xmlns:p14="http://schemas.microsoft.com/office/powerpoint/2010/main" val="4126673958"/>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Schéma de synthèse</a:t>
            </a:r>
            <a:endParaRPr lang="en-GB" dirty="0"/>
          </a:p>
        </p:txBody>
      </p:sp>
      <p:pic>
        <p:nvPicPr>
          <p:cNvPr id="4" name="Content Placeholder 3"/>
          <p:cNvPicPr>
            <a:picLocks noGrp="1"/>
          </p:cNvPicPr>
          <p:nvPr>
            <p:ph idx="1"/>
          </p:nvPr>
        </p:nvPicPr>
        <p:blipFill rotWithShape="1">
          <a:blip r:embed="rId2"/>
          <a:srcRect l="-1" t="17160" r="-1043"/>
          <a:stretch/>
        </p:blipFill>
        <p:spPr bwMode="auto">
          <a:xfrm>
            <a:off x="1133341" y="1996225"/>
            <a:ext cx="7083380" cy="3940936"/>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D9061D89-B14A-487E-9210-A6BBBD725484}" type="slidenum">
              <a:rPr lang="nl-NL" smtClean="0"/>
              <a:pPr/>
              <a:t>356</a:t>
            </a:fld>
            <a:endParaRPr lang="nl-NL"/>
          </a:p>
        </p:txBody>
      </p:sp>
    </p:spTree>
    <p:extLst>
      <p:ext uri="{BB962C8B-B14F-4D97-AF65-F5344CB8AC3E}">
        <p14:creationId xmlns:p14="http://schemas.microsoft.com/office/powerpoint/2010/main" val="3925038660"/>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extLst>
                    <a:ext uri="{9D8B030D-6E8A-4147-A177-3AD203B41FA5}">
                      <a16:colId xmlns="" xmlns:a16="http://schemas.microsoft.com/office/drawing/2014/main" val="20000"/>
                    </a:ext>
                  </a:extLst>
                </a:gridCol>
                <a:gridCol w="2070279">
                  <a:extLst>
                    <a:ext uri="{9D8B030D-6E8A-4147-A177-3AD203B41FA5}">
                      <a16:colId xmlns="" xmlns:a16="http://schemas.microsoft.com/office/drawing/2014/main" val="20001"/>
                    </a:ext>
                  </a:extLst>
                </a:gridCol>
                <a:gridCol w="2070279">
                  <a:extLst>
                    <a:ext uri="{9D8B030D-6E8A-4147-A177-3AD203B41FA5}">
                      <a16:colId xmlns="" xmlns:a16="http://schemas.microsoft.com/office/drawing/2014/main" val="20002"/>
                    </a:ext>
                  </a:extLst>
                </a:gridCol>
                <a:gridCol w="2070279">
                  <a:extLst>
                    <a:ext uri="{9D8B030D-6E8A-4147-A177-3AD203B41FA5}">
                      <a16:colId xmlns="" xmlns:a16="http://schemas.microsoft.com/office/drawing/2014/main" val="20003"/>
                    </a:ext>
                  </a:extLst>
                </a:gridCol>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dérogations/justifications: objectifs d’intérêt 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bl>
          </a:graphicData>
        </a:graphic>
      </p:graphicFrame>
      <p:sp>
        <p:nvSpPr>
          <p:cNvPr id="5" name="Oval 4"/>
          <p:cNvSpPr/>
          <p:nvPr/>
        </p:nvSpPr>
        <p:spPr>
          <a:xfrm>
            <a:off x="2573357" y="3142444"/>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357</a:t>
            </a:fld>
            <a:endParaRPr lang="nl-NL"/>
          </a:p>
        </p:txBody>
      </p:sp>
    </p:spTree>
    <p:extLst>
      <p:ext uri="{BB962C8B-B14F-4D97-AF65-F5344CB8AC3E}">
        <p14:creationId xmlns:p14="http://schemas.microsoft.com/office/powerpoint/2010/main" val="1005237271"/>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Capitaux</a:t>
            </a:r>
          </a:p>
        </p:txBody>
      </p:sp>
      <p:sp>
        <p:nvSpPr>
          <p:cNvPr id="3" name="Content Placeholder 2"/>
          <p:cNvSpPr>
            <a:spLocks noGrp="1"/>
          </p:cNvSpPr>
          <p:nvPr>
            <p:ph idx="1"/>
          </p:nvPr>
        </p:nvSpPr>
        <p:spPr>
          <a:xfrm>
            <a:off x="395536" y="1700808"/>
            <a:ext cx="8229600" cy="4925144"/>
          </a:xfrm>
        </p:spPr>
        <p:txBody>
          <a:bodyPr>
            <a:normAutofit/>
          </a:bodyPr>
          <a:lstStyle/>
          <a:p>
            <a:r>
              <a:rPr lang="nl-NL" dirty="0"/>
              <a:t>Article 63 TFUE:</a:t>
            </a:r>
          </a:p>
          <a:p>
            <a:pPr lvl="1"/>
            <a:r>
              <a:rPr lang="fr-FR" dirty="0"/>
              <a:t>1. Dans le cadre des dispositions du présent chapitre, toutes les </a:t>
            </a:r>
            <a:r>
              <a:rPr lang="fr-FR" i="1" dirty="0"/>
              <a:t>restrictions aux </a:t>
            </a:r>
            <a:r>
              <a:rPr lang="fr-FR" i="1" dirty="0">
                <a:solidFill>
                  <a:srgbClr val="FF0000"/>
                </a:solidFill>
              </a:rPr>
              <a:t>mouvements de capitaux</a:t>
            </a:r>
            <a:r>
              <a:rPr lang="fr-FR" i="1" dirty="0"/>
              <a:t> </a:t>
            </a:r>
            <a:r>
              <a:rPr lang="fr-FR" i="1" u="sng" dirty="0">
                <a:solidFill>
                  <a:srgbClr val="FF0000"/>
                </a:solidFill>
              </a:rPr>
              <a:t>entre les États membres et entre les États membres et les pays tiers </a:t>
            </a:r>
            <a:r>
              <a:rPr lang="fr-FR" dirty="0"/>
              <a:t>sont interdites.</a:t>
            </a:r>
          </a:p>
          <a:p>
            <a:pPr lvl="1"/>
            <a:r>
              <a:rPr lang="fr-FR" dirty="0"/>
              <a:t>2. Dans le cadre des dispositions du présent chapitre, toutes les </a:t>
            </a:r>
            <a:r>
              <a:rPr lang="fr-FR" i="1" dirty="0"/>
              <a:t>restrictions aux </a:t>
            </a:r>
            <a:r>
              <a:rPr lang="fr-FR" i="1" dirty="0">
                <a:solidFill>
                  <a:srgbClr val="FF0000"/>
                </a:solidFill>
              </a:rPr>
              <a:t>paiements</a:t>
            </a:r>
            <a:r>
              <a:rPr lang="fr-FR" i="1" dirty="0"/>
              <a:t> </a:t>
            </a:r>
            <a:r>
              <a:rPr lang="fr-FR" dirty="0"/>
              <a:t>entre les États membres et entre les États membres et les pays tiers sont interdites.</a:t>
            </a:r>
          </a:p>
          <a:p>
            <a:pPr lvl="1"/>
            <a:endParaRPr lang="nl-NL" dirty="0"/>
          </a:p>
        </p:txBody>
      </p:sp>
      <p:pic>
        <p:nvPicPr>
          <p:cNvPr id="4" name="Picture 3" descr="http://i0.wp.com/reimaginingeurope.co.uk/wp-content/uploads/2015/11/Free-movement-of-money.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60648"/>
            <a:ext cx="2150095"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358</a:t>
            </a:fld>
            <a:endParaRPr lang="nl-NL"/>
          </a:p>
        </p:txBody>
      </p:sp>
    </p:spTree>
    <p:extLst>
      <p:ext uri="{BB962C8B-B14F-4D97-AF65-F5344CB8AC3E}">
        <p14:creationId xmlns:p14="http://schemas.microsoft.com/office/powerpoint/2010/main" val="28192170"/>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Restrictions</a:t>
            </a:r>
          </a:p>
        </p:txBody>
      </p:sp>
      <p:sp>
        <p:nvSpPr>
          <p:cNvPr id="3" name="Content Placeholder 2"/>
          <p:cNvSpPr>
            <a:spLocks noGrp="1"/>
          </p:cNvSpPr>
          <p:nvPr>
            <p:ph idx="1"/>
          </p:nvPr>
        </p:nvSpPr>
        <p:spPr/>
        <p:txBody>
          <a:bodyPr>
            <a:normAutofit fontScale="92500" lnSpcReduction="10000"/>
          </a:bodyPr>
          <a:lstStyle/>
          <a:p>
            <a:r>
              <a:rPr lang="nl-NL" dirty="0" err="1"/>
              <a:t>Restriction</a:t>
            </a:r>
            <a:r>
              <a:rPr lang="nl-NL" dirty="0"/>
              <a:t>:</a:t>
            </a:r>
          </a:p>
          <a:p>
            <a:pPr lvl="1"/>
            <a:r>
              <a:rPr lang="nl-NL" dirty="0"/>
              <a:t>toute </a:t>
            </a:r>
            <a:r>
              <a:rPr lang="fr-FR" dirty="0"/>
              <a:t>mesure imposée par un État membre qui sont de nature </a:t>
            </a:r>
            <a:r>
              <a:rPr lang="fr-FR" dirty="0">
                <a:solidFill>
                  <a:srgbClr val="FF0000"/>
                </a:solidFill>
              </a:rPr>
              <a:t>à dissuader ses résidents </a:t>
            </a:r>
            <a:r>
              <a:rPr lang="fr-FR" dirty="0"/>
              <a:t>de contracter des prêts ou </a:t>
            </a:r>
            <a:r>
              <a:rPr lang="fr-FR" dirty="0">
                <a:solidFill>
                  <a:srgbClr val="FF0000"/>
                </a:solidFill>
              </a:rPr>
              <a:t>de faire des investissements dans d’autres États membres  </a:t>
            </a:r>
            <a:r>
              <a:rPr lang="fr-FR" dirty="0"/>
              <a:t>(van Putten, point 40)</a:t>
            </a:r>
          </a:p>
          <a:p>
            <a:pPr lvl="2"/>
            <a:r>
              <a:rPr lang="nl-NL" dirty="0"/>
              <a:t>mesure directement </a:t>
            </a:r>
            <a:r>
              <a:rPr lang="nl-NL" dirty="0" smtClean="0"/>
              <a:t>discriminatoire:</a:t>
            </a:r>
          </a:p>
          <a:p>
            <a:pPr lvl="3"/>
            <a:r>
              <a:rPr lang="nl-NL" dirty="0" smtClean="0"/>
              <a:t>interdiction </a:t>
            </a:r>
            <a:r>
              <a:rPr lang="nl-NL" dirty="0"/>
              <a:t>d’investissement par une entreprise étrangère (CJUE, C-107/12 – C-109/12, </a:t>
            </a:r>
            <a:r>
              <a:rPr lang="nl-NL" i="1" dirty="0" smtClean="0"/>
              <a:t>Essent</a:t>
            </a:r>
            <a:r>
              <a:rPr lang="nl-NL" dirty="0" smtClean="0"/>
              <a:t>)</a:t>
            </a:r>
            <a:endParaRPr lang="nl-NL" i="1" dirty="0" smtClean="0"/>
          </a:p>
          <a:p>
            <a:pPr lvl="3"/>
            <a:r>
              <a:rPr lang="nl-NL" i="1" dirty="0" smtClean="0"/>
              <a:t>van </a:t>
            </a:r>
            <a:r>
              <a:rPr lang="nl-NL" i="1" dirty="0"/>
              <a:t>Putten: </a:t>
            </a:r>
            <a:r>
              <a:rPr lang="fr-FR" dirty="0"/>
              <a:t>les prêts à usage à titre gratuit d’un véhicule à moteur ne sont pas soumis à cette taxe lorsque est en cause un véhicule à moteur immatriculé aux Pays-Bas </a:t>
            </a:r>
            <a:r>
              <a:rPr lang="fr-FR" dirty="0">
                <a:sym typeface="Wingdings" panose="05000000000000000000" pitchFamily="2" charset="2"/>
              </a:rPr>
              <a:t> </a:t>
            </a:r>
            <a:r>
              <a:rPr lang="fr-FR" dirty="0"/>
              <a:t>différence de </a:t>
            </a:r>
            <a:r>
              <a:rPr lang="fr-FR" dirty="0" smtClean="0"/>
              <a:t>traitement sur base de nationalité des capitaux</a:t>
            </a:r>
          </a:p>
          <a:p>
            <a:pPr lvl="2"/>
            <a:r>
              <a:rPr lang="nl-NL" dirty="0"/>
              <a:t>mesure indirectement discriminatoire: distinction implicite sur base de nationalité des capitaux</a:t>
            </a:r>
          </a:p>
          <a:p>
            <a:pPr lvl="2"/>
            <a:r>
              <a:rPr lang="nl-NL" dirty="0" smtClean="0"/>
              <a:t>mesures </a:t>
            </a:r>
            <a:r>
              <a:rPr lang="nl-NL" dirty="0"/>
              <a:t>indistinctement applicables (C-478/98, </a:t>
            </a:r>
            <a:r>
              <a:rPr lang="nl-NL" i="1" dirty="0"/>
              <a:t>Commission c Belgique</a:t>
            </a:r>
            <a:r>
              <a:rPr lang="nl-NL" dirty="0"/>
              <a:t>)</a:t>
            </a:r>
          </a:p>
        </p:txBody>
      </p:sp>
      <p:sp>
        <p:nvSpPr>
          <p:cNvPr id="5" name="Content Placeholder 5"/>
          <p:cNvSpPr txBox="1">
            <a:spLocks/>
          </p:cNvSpPr>
          <p:nvPr/>
        </p:nvSpPr>
        <p:spPr>
          <a:xfrm>
            <a:off x="3541690" y="5880905"/>
            <a:ext cx="3096689" cy="771504"/>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err="1">
                <a:solidFill>
                  <a:schemeClr val="tx1"/>
                </a:solidFill>
              </a:rPr>
              <a:t>Modalités</a:t>
            </a:r>
            <a:r>
              <a:rPr lang="nl-NL" dirty="0">
                <a:solidFill>
                  <a:schemeClr val="tx1"/>
                </a:solidFill>
              </a:rPr>
              <a:t> de “</a:t>
            </a:r>
            <a:r>
              <a:rPr lang="nl-NL" dirty="0" err="1">
                <a:solidFill>
                  <a:schemeClr val="tx1"/>
                </a:solidFill>
              </a:rPr>
              <a:t>vente</a:t>
            </a:r>
            <a:r>
              <a:rPr lang="nl-NL" dirty="0">
                <a:solidFill>
                  <a:schemeClr val="tx1"/>
                </a:solidFill>
              </a:rPr>
              <a:t>”?</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359</a:t>
            </a:fld>
            <a:endParaRPr lang="nl-NL"/>
          </a:p>
        </p:txBody>
      </p:sp>
    </p:spTree>
    <p:extLst>
      <p:ext uri="{BB962C8B-B14F-4D97-AF65-F5344CB8AC3E}">
        <p14:creationId xmlns:p14="http://schemas.microsoft.com/office/powerpoint/2010/main" val="2748060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§2. Règles « comportementales »</a:t>
            </a:r>
            <a:endParaRPr lang="en-GB" dirty="0"/>
          </a:p>
        </p:txBody>
      </p:sp>
      <p:sp>
        <p:nvSpPr>
          <p:cNvPr id="3" name="Content Placeholder 2"/>
          <p:cNvSpPr>
            <a:spLocks noGrp="1"/>
          </p:cNvSpPr>
          <p:nvPr>
            <p:ph idx="1"/>
          </p:nvPr>
        </p:nvSpPr>
        <p:spPr/>
        <p:txBody>
          <a:bodyPr>
            <a:normAutofit/>
          </a:bodyPr>
          <a:lstStyle/>
          <a:p>
            <a:r>
              <a:rPr lang="fr-BE" dirty="0" smtClean="0"/>
              <a:t>Règles de procédures législative ou administrative</a:t>
            </a:r>
          </a:p>
          <a:p>
            <a:r>
              <a:rPr lang="fr-BE" dirty="0" smtClean="0"/>
              <a:t>Règles de contentieux</a:t>
            </a:r>
          </a:p>
          <a:p>
            <a:r>
              <a:rPr lang="fr-BE" dirty="0" smtClean="0"/>
              <a:t>Règles de fonctionnement institutionnel</a:t>
            </a:r>
          </a:p>
          <a:p>
            <a:r>
              <a:rPr lang="fr-BE" dirty="0" smtClean="0"/>
              <a:t>Règles « comportementales » imposées aux Etats membres, individus ou entreprises</a:t>
            </a:r>
          </a:p>
          <a:p>
            <a:pPr lvl="1"/>
            <a:r>
              <a:rPr lang="fr-BE" dirty="0"/>
              <a:t>i</a:t>
            </a:r>
            <a:r>
              <a:rPr lang="fr-BE" dirty="0" smtClean="0"/>
              <a:t>nterdictions</a:t>
            </a:r>
          </a:p>
          <a:p>
            <a:pPr lvl="1"/>
            <a:r>
              <a:rPr lang="fr-BE" dirty="0"/>
              <a:t>a</a:t>
            </a:r>
            <a:r>
              <a:rPr lang="fr-BE" dirty="0" smtClean="0"/>
              <a:t>utorisations</a:t>
            </a:r>
          </a:p>
          <a:p>
            <a:pPr lvl="1"/>
            <a:r>
              <a:rPr lang="fr-BE" dirty="0" smtClean="0"/>
              <a:t>obligations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36</a:t>
            </a:fld>
            <a:endParaRPr lang="nl-NL"/>
          </a:p>
        </p:txBody>
      </p:sp>
    </p:spTree>
    <p:extLst>
      <p:ext uri="{BB962C8B-B14F-4D97-AF65-F5344CB8AC3E}">
        <p14:creationId xmlns:p14="http://schemas.microsoft.com/office/powerpoint/2010/main" val="73153047"/>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extLst>
                    <a:ext uri="{9D8B030D-6E8A-4147-A177-3AD203B41FA5}">
                      <a16:colId xmlns="" xmlns:a16="http://schemas.microsoft.com/office/drawing/2014/main" val="20000"/>
                    </a:ext>
                  </a:extLst>
                </a:gridCol>
                <a:gridCol w="2070279">
                  <a:extLst>
                    <a:ext uri="{9D8B030D-6E8A-4147-A177-3AD203B41FA5}">
                      <a16:colId xmlns="" xmlns:a16="http://schemas.microsoft.com/office/drawing/2014/main" val="20001"/>
                    </a:ext>
                  </a:extLst>
                </a:gridCol>
                <a:gridCol w="2070279">
                  <a:extLst>
                    <a:ext uri="{9D8B030D-6E8A-4147-A177-3AD203B41FA5}">
                      <a16:colId xmlns="" xmlns:a16="http://schemas.microsoft.com/office/drawing/2014/main" val="20002"/>
                    </a:ext>
                  </a:extLst>
                </a:gridCol>
                <a:gridCol w="2070279">
                  <a:extLst>
                    <a:ext uri="{9D8B030D-6E8A-4147-A177-3AD203B41FA5}">
                      <a16:colId xmlns="" xmlns:a16="http://schemas.microsoft.com/office/drawing/2014/main" val="20003"/>
                    </a:ext>
                  </a:extLst>
                </a:gridCol>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dérogations/justifications: objectifs d’intérêt 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bl>
          </a:graphicData>
        </a:graphic>
      </p:graphicFrame>
      <p:sp>
        <p:nvSpPr>
          <p:cNvPr id="5" name="Oval 4"/>
          <p:cNvSpPr/>
          <p:nvPr/>
        </p:nvSpPr>
        <p:spPr>
          <a:xfrm>
            <a:off x="4672614" y="3078049"/>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360</a:t>
            </a:fld>
            <a:endParaRPr lang="nl-NL"/>
          </a:p>
        </p:txBody>
      </p:sp>
    </p:spTree>
    <p:extLst>
      <p:ext uri="{BB962C8B-B14F-4D97-AF65-F5344CB8AC3E}">
        <p14:creationId xmlns:p14="http://schemas.microsoft.com/office/powerpoint/2010/main" val="3815100218"/>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Dérogations</a:t>
            </a:r>
          </a:p>
        </p:txBody>
      </p:sp>
      <p:sp>
        <p:nvSpPr>
          <p:cNvPr id="3" name="Content Placeholder 2"/>
          <p:cNvSpPr>
            <a:spLocks noGrp="1"/>
          </p:cNvSpPr>
          <p:nvPr>
            <p:ph idx="1"/>
          </p:nvPr>
        </p:nvSpPr>
        <p:spPr>
          <a:xfrm>
            <a:off x="457200" y="1600200"/>
            <a:ext cx="8229600" cy="5141168"/>
          </a:xfrm>
        </p:spPr>
        <p:txBody>
          <a:bodyPr>
            <a:normAutofit/>
          </a:bodyPr>
          <a:lstStyle/>
          <a:p>
            <a:r>
              <a:rPr lang="nl-NL" dirty="0"/>
              <a:t>Toute restriction à la libre circulation des capitaux est interdite prima facie</a:t>
            </a:r>
          </a:p>
          <a:p>
            <a:pPr lvl="1"/>
            <a:r>
              <a:rPr lang="nl-NL" dirty="0"/>
              <a:t>a</a:t>
            </a:r>
            <a:r>
              <a:rPr lang="nl-NL" dirty="0" smtClean="0"/>
              <a:t>rt</a:t>
            </a:r>
            <a:r>
              <a:rPr lang="nl-NL" dirty="0"/>
              <a:t>. 65 TFUE </a:t>
            </a:r>
            <a:r>
              <a:rPr lang="nl-NL" dirty="0" err="1"/>
              <a:t>dérogations</a:t>
            </a:r>
            <a:r>
              <a:rPr lang="nl-NL" dirty="0"/>
              <a:t>: l’ </a:t>
            </a:r>
            <a:r>
              <a:rPr lang="nl-NL" dirty="0" err="1"/>
              <a:t>article</a:t>
            </a:r>
            <a:r>
              <a:rPr lang="nl-NL" dirty="0"/>
              <a:t> 63 ne </a:t>
            </a:r>
            <a:r>
              <a:rPr lang="nl-NL" dirty="0" err="1"/>
              <a:t>porte</a:t>
            </a:r>
            <a:r>
              <a:rPr lang="nl-NL" dirty="0"/>
              <a:t> pas </a:t>
            </a:r>
            <a:r>
              <a:rPr lang="nl-NL" dirty="0" err="1"/>
              <a:t>atteinte</a:t>
            </a:r>
            <a:r>
              <a:rPr lang="nl-NL" dirty="0"/>
              <a:t> au </a:t>
            </a:r>
            <a:r>
              <a:rPr lang="nl-NL" dirty="0" err="1"/>
              <a:t>droit</a:t>
            </a:r>
            <a:r>
              <a:rPr lang="nl-NL" dirty="0"/>
              <a:t> des EM:</a:t>
            </a:r>
          </a:p>
          <a:p>
            <a:pPr lvl="2"/>
            <a:r>
              <a:rPr lang="fr-FR" dirty="0"/>
              <a:t>a) d'appliquer les dispositions pertinentes de leur </a:t>
            </a:r>
            <a:r>
              <a:rPr lang="fr-FR" dirty="0">
                <a:solidFill>
                  <a:srgbClr val="FF0000"/>
                </a:solidFill>
              </a:rPr>
              <a:t>législation fiscale </a:t>
            </a:r>
            <a:r>
              <a:rPr lang="fr-FR" dirty="0"/>
              <a:t>qui établissent une distinction entre les contribuables qui ne se trouvent pas dans la même situation en ce qui concerne leur résidence ou le lieu où leurs capitaux sont investis;</a:t>
            </a:r>
          </a:p>
          <a:p>
            <a:pPr marL="914400" lvl="2" indent="0">
              <a:buNone/>
            </a:pP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361</a:t>
            </a:fld>
            <a:endParaRPr lang="nl-NL"/>
          </a:p>
        </p:txBody>
      </p:sp>
    </p:spTree>
    <p:extLst>
      <p:ext uri="{BB962C8B-B14F-4D97-AF65-F5344CB8AC3E}">
        <p14:creationId xmlns:p14="http://schemas.microsoft.com/office/powerpoint/2010/main" val="3758066466"/>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Dérogations</a:t>
            </a:r>
            <a:endParaRPr lang="en-GB" dirty="0"/>
          </a:p>
        </p:txBody>
      </p:sp>
      <p:sp>
        <p:nvSpPr>
          <p:cNvPr id="3" name="Content Placeholder 2"/>
          <p:cNvSpPr>
            <a:spLocks noGrp="1"/>
          </p:cNvSpPr>
          <p:nvPr>
            <p:ph idx="1"/>
          </p:nvPr>
        </p:nvSpPr>
        <p:spPr/>
        <p:txBody>
          <a:bodyPr/>
          <a:lstStyle/>
          <a:p>
            <a:pPr lvl="2"/>
            <a:r>
              <a:rPr lang="fr-FR" dirty="0"/>
              <a:t>b) de prendre </a:t>
            </a:r>
            <a:r>
              <a:rPr lang="fr-FR" dirty="0">
                <a:solidFill>
                  <a:srgbClr val="FF0000"/>
                </a:solidFill>
              </a:rPr>
              <a:t>toutes les mesures indispensables pour faire échec aux infractions à leurs lois et règlements, notamment en matière fiscale ou en matière de contrôle prudentiel des établissements financiers</a:t>
            </a:r>
            <a:r>
              <a:rPr lang="fr-FR" dirty="0"/>
              <a:t>, de prévoir des procédures de </a:t>
            </a:r>
            <a:r>
              <a:rPr lang="fr-FR" dirty="0">
                <a:solidFill>
                  <a:srgbClr val="FF0000"/>
                </a:solidFill>
              </a:rPr>
              <a:t>déclaration</a:t>
            </a:r>
            <a:r>
              <a:rPr lang="fr-FR" dirty="0"/>
              <a:t> des mouvements de capitaux à des fins d'information administrative ou statistique ou de prendre des mesures justifiées par des motifs liés à l'ordre public ou à la sécurité publique.</a:t>
            </a:r>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362</a:t>
            </a:fld>
            <a:endParaRPr lang="nl-NL"/>
          </a:p>
        </p:txBody>
      </p:sp>
    </p:spTree>
    <p:extLst>
      <p:ext uri="{BB962C8B-B14F-4D97-AF65-F5344CB8AC3E}">
        <p14:creationId xmlns:p14="http://schemas.microsoft.com/office/powerpoint/2010/main" val="4068373039"/>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Dérogations</a:t>
            </a:r>
          </a:p>
        </p:txBody>
      </p:sp>
      <p:sp>
        <p:nvSpPr>
          <p:cNvPr id="3" name="Content Placeholder 2"/>
          <p:cNvSpPr>
            <a:spLocks noGrp="1"/>
          </p:cNvSpPr>
          <p:nvPr>
            <p:ph idx="1"/>
          </p:nvPr>
        </p:nvSpPr>
        <p:spPr/>
        <p:txBody>
          <a:bodyPr/>
          <a:lstStyle/>
          <a:p>
            <a:pPr marL="1143000" lvl="4">
              <a:spcBef>
                <a:spcPts val="1000"/>
              </a:spcBef>
            </a:pPr>
            <a:r>
              <a:rPr lang="fr-FR" dirty="0"/>
              <a:t>c) d'appliquer des restrictions liées à l’</a:t>
            </a:r>
            <a:r>
              <a:rPr lang="fr-FR" dirty="0">
                <a:solidFill>
                  <a:srgbClr val="FF0000"/>
                </a:solidFill>
              </a:rPr>
              <a:t>ordre </a:t>
            </a:r>
            <a:r>
              <a:rPr lang="fr-FR" dirty="0" smtClean="0">
                <a:solidFill>
                  <a:srgbClr val="FF0000"/>
                </a:solidFill>
              </a:rPr>
              <a:t>public ou </a:t>
            </a:r>
            <a:r>
              <a:rPr lang="fr-FR" dirty="0">
                <a:solidFill>
                  <a:srgbClr val="FF0000"/>
                </a:solidFill>
              </a:rPr>
              <a:t>la sécurité publique etc.</a:t>
            </a:r>
            <a:endParaRPr lang="fr-FR" dirty="0"/>
          </a:p>
          <a:p>
            <a:endParaRPr lang="nl-NL" dirty="0"/>
          </a:p>
        </p:txBody>
      </p:sp>
      <p:pic>
        <p:nvPicPr>
          <p:cNvPr id="4" name="Picture 3" descr="http://www.thetoc.gr/images/articles/2/article_77568/ta-capital-controls-kostisan-3-dis-stin-oikonomia.w_hr.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382591" y="2680502"/>
            <a:ext cx="5120715" cy="3496461"/>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363</a:t>
            </a:fld>
            <a:endParaRPr lang="nl-NL"/>
          </a:p>
        </p:txBody>
      </p:sp>
    </p:spTree>
    <p:extLst>
      <p:ext uri="{BB962C8B-B14F-4D97-AF65-F5344CB8AC3E}">
        <p14:creationId xmlns:p14="http://schemas.microsoft.com/office/powerpoint/2010/main" val="1298171610"/>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Dérogations</a:t>
            </a:r>
          </a:p>
        </p:txBody>
      </p:sp>
      <p:sp>
        <p:nvSpPr>
          <p:cNvPr id="3" name="Content Placeholder 2"/>
          <p:cNvSpPr>
            <a:spLocks noGrp="1"/>
          </p:cNvSpPr>
          <p:nvPr>
            <p:ph idx="1"/>
          </p:nvPr>
        </p:nvSpPr>
        <p:spPr/>
        <p:txBody>
          <a:bodyPr>
            <a:normAutofit/>
          </a:bodyPr>
          <a:lstStyle/>
          <a:p>
            <a:r>
              <a:rPr lang="nl-NL" dirty="0" smtClean="0"/>
              <a:t>Article </a:t>
            </a:r>
            <a:r>
              <a:rPr lang="nl-NL" dirty="0"/>
              <a:t>66 TFUE:</a:t>
            </a:r>
          </a:p>
          <a:p>
            <a:pPr lvl="1"/>
            <a:r>
              <a:rPr lang="fr-FR" dirty="0"/>
              <a:t>lorsque, dans des circonstances exceptionnelles, les mouvements de capitaux en provenance ou à destination de pays tiers </a:t>
            </a:r>
            <a:r>
              <a:rPr lang="fr-FR" dirty="0">
                <a:solidFill>
                  <a:srgbClr val="FF0000"/>
                </a:solidFill>
              </a:rPr>
              <a:t>causent ou menacent de causer des difficultés graves pour le fonctionnement de l'Union économique et monétaire</a:t>
            </a:r>
            <a:r>
              <a:rPr lang="fr-FR" dirty="0"/>
              <a:t>, le Conseil, statuant sur proposition de la Commission et après consultation de la Banque centrale européenne, peut prendre, </a:t>
            </a:r>
            <a:r>
              <a:rPr lang="fr-FR" dirty="0">
                <a:solidFill>
                  <a:srgbClr val="FF0000"/>
                </a:solidFill>
              </a:rPr>
              <a:t>à l'égard de pays tiers, des mesures de sauvegarde pour une période ne dépassant pas six mois pour autant que ces mesures soient strictement nécessaires</a:t>
            </a:r>
            <a:r>
              <a:rPr lang="fr-FR" dirty="0"/>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364</a:t>
            </a:fld>
            <a:endParaRPr lang="nl-NL"/>
          </a:p>
        </p:txBody>
      </p:sp>
    </p:spTree>
    <p:extLst>
      <p:ext uri="{BB962C8B-B14F-4D97-AF65-F5344CB8AC3E}">
        <p14:creationId xmlns:p14="http://schemas.microsoft.com/office/powerpoint/2010/main" val="3932023159"/>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Justifications</a:t>
            </a:r>
            <a:endParaRPr lang="en-GB" dirty="0"/>
          </a:p>
        </p:txBody>
      </p:sp>
      <p:sp>
        <p:nvSpPr>
          <p:cNvPr id="3" name="Content Placeholder 2"/>
          <p:cNvSpPr>
            <a:spLocks noGrp="1"/>
          </p:cNvSpPr>
          <p:nvPr>
            <p:ph idx="1"/>
          </p:nvPr>
        </p:nvSpPr>
        <p:spPr/>
        <p:txBody>
          <a:bodyPr>
            <a:normAutofit fontScale="92500" lnSpcReduction="10000"/>
          </a:bodyPr>
          <a:lstStyle/>
          <a:p>
            <a:pPr lvl="1"/>
            <a:r>
              <a:rPr lang="nl-NL" dirty="0"/>
              <a:t>cf. </a:t>
            </a:r>
            <a:r>
              <a:rPr lang="nl-NL" i="1" dirty="0"/>
              <a:t>Cassis de Dijon </a:t>
            </a:r>
            <a:r>
              <a:rPr lang="nl-NL" dirty="0"/>
              <a:t>– exigence impératives</a:t>
            </a:r>
          </a:p>
          <a:p>
            <a:pPr lvl="1"/>
            <a:endParaRPr lang="nl-NL" i="1" dirty="0"/>
          </a:p>
          <a:p>
            <a:pPr lvl="1"/>
            <a:r>
              <a:rPr lang="nl-NL" i="1" dirty="0"/>
              <a:t>raisons impérieuses d’intérêt général</a:t>
            </a:r>
          </a:p>
          <a:p>
            <a:pPr lvl="2"/>
            <a:r>
              <a:rPr lang="fr-FR" dirty="0"/>
              <a:t>objectif légitime non-économique (CJUE, C-35/98, </a:t>
            </a:r>
            <a:r>
              <a:rPr lang="fr-FR" i="1" dirty="0" err="1"/>
              <a:t>Verkooijen</a:t>
            </a:r>
            <a:r>
              <a:rPr lang="fr-FR" dirty="0"/>
              <a:t>)</a:t>
            </a:r>
          </a:p>
          <a:p>
            <a:pPr lvl="2"/>
            <a:r>
              <a:rPr lang="fr-FR" dirty="0"/>
              <a:t>à invoquer par l’EM concerné</a:t>
            </a:r>
          </a:p>
          <a:p>
            <a:pPr lvl="1"/>
            <a:endParaRPr lang="fr-BE" dirty="0"/>
          </a:p>
          <a:p>
            <a:pPr lvl="1"/>
            <a:r>
              <a:rPr lang="fr-BE" dirty="0"/>
              <a:t>liste ouverte - exemples</a:t>
            </a:r>
          </a:p>
          <a:p>
            <a:pPr lvl="2"/>
            <a:r>
              <a:rPr lang="fr-BE" dirty="0"/>
              <a:t>protection de l’équilibre financier dans la </a:t>
            </a:r>
            <a:r>
              <a:rPr lang="fr-BE"/>
              <a:t>sécurité sociale</a:t>
            </a:r>
            <a:endParaRPr lang="fr-BE" dirty="0"/>
          </a:p>
          <a:p>
            <a:pPr lvl="2"/>
            <a:r>
              <a:rPr lang="fr-BE" dirty="0"/>
              <a:t>sécurité routière</a:t>
            </a:r>
          </a:p>
          <a:p>
            <a:pPr lvl="2"/>
            <a:r>
              <a:rPr lang="fr-BE" dirty="0"/>
              <a:t>efficacité des contrôles fiscaux</a:t>
            </a:r>
          </a:p>
          <a:p>
            <a:pPr lvl="2"/>
            <a:r>
              <a:rPr lang="fr-BE" dirty="0"/>
              <a:t>assurance d’un service « universel »</a:t>
            </a:r>
          </a:p>
          <a:p>
            <a:pPr lvl="2"/>
            <a:r>
              <a:rPr lang="fr-BE" dirty="0"/>
              <a:t>promotion des développements techniques</a:t>
            </a:r>
          </a:p>
          <a:p>
            <a:pPr lvl="2"/>
            <a:r>
              <a:rPr lang="fr-BE" dirty="0"/>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365</a:t>
            </a:fld>
            <a:endParaRPr lang="nl-NL"/>
          </a:p>
        </p:txBody>
      </p:sp>
    </p:spTree>
    <p:extLst>
      <p:ext uri="{BB962C8B-B14F-4D97-AF65-F5344CB8AC3E}">
        <p14:creationId xmlns:p14="http://schemas.microsoft.com/office/powerpoint/2010/main" val="1425749340"/>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Justifications</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a:t>Invocation des raisons impérieuses</a:t>
            </a:r>
          </a:p>
          <a:p>
            <a:pPr lvl="2"/>
            <a:endParaRPr lang="fr-FR" dirty="0">
              <a:solidFill>
                <a:srgbClr val="FF0000"/>
              </a:solidFill>
            </a:endParaRPr>
          </a:p>
          <a:p>
            <a:pPr lvl="2"/>
            <a:r>
              <a:rPr lang="fr-FR" dirty="0">
                <a:solidFill>
                  <a:srgbClr val="FF0000"/>
                </a:solidFill>
              </a:rPr>
              <a:t>mesures ayant un effet discriminatoire et des mesures indistinctement applicables </a:t>
            </a:r>
          </a:p>
          <a:p>
            <a:pPr lvl="2"/>
            <a:endParaRPr lang="fr-FR" dirty="0">
              <a:solidFill>
                <a:srgbClr val="FF0000"/>
              </a:solidFill>
            </a:endParaRPr>
          </a:p>
          <a:p>
            <a:pPr lvl="2"/>
            <a:r>
              <a:rPr lang="fr-FR" dirty="0">
                <a:solidFill>
                  <a:srgbClr val="FF0000"/>
                </a:solidFill>
              </a:rPr>
              <a:t>mesures directement discriminatoires?</a:t>
            </a:r>
          </a:p>
          <a:p>
            <a:pPr lvl="3"/>
            <a:r>
              <a:rPr lang="fr-FR" i="1" dirty="0"/>
              <a:t>van Putten</a:t>
            </a:r>
            <a:r>
              <a:rPr lang="fr-FR" dirty="0"/>
              <a:t>: il convient de vérifier si une différence de traitement entre les véhicules provenant d’un autre EM et ceux immatriculés au territoire néerlandais est justifiée par une raison impérieuse d’intérêt général</a:t>
            </a:r>
            <a:endParaRPr lang="nl-NL" i="1"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366</a:t>
            </a:fld>
            <a:endParaRPr lang="nl-NL"/>
          </a:p>
        </p:txBody>
      </p:sp>
    </p:spTree>
    <p:extLst>
      <p:ext uri="{BB962C8B-B14F-4D97-AF65-F5344CB8AC3E}">
        <p14:creationId xmlns:p14="http://schemas.microsoft.com/office/powerpoint/2010/main" val="3183348565"/>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extLst>
                    <a:ext uri="{9D8B030D-6E8A-4147-A177-3AD203B41FA5}">
                      <a16:colId xmlns="" xmlns:a16="http://schemas.microsoft.com/office/drawing/2014/main" val="20000"/>
                    </a:ext>
                  </a:extLst>
                </a:gridCol>
                <a:gridCol w="2070279">
                  <a:extLst>
                    <a:ext uri="{9D8B030D-6E8A-4147-A177-3AD203B41FA5}">
                      <a16:colId xmlns="" xmlns:a16="http://schemas.microsoft.com/office/drawing/2014/main" val="20001"/>
                    </a:ext>
                  </a:extLst>
                </a:gridCol>
                <a:gridCol w="2070279">
                  <a:extLst>
                    <a:ext uri="{9D8B030D-6E8A-4147-A177-3AD203B41FA5}">
                      <a16:colId xmlns="" xmlns:a16="http://schemas.microsoft.com/office/drawing/2014/main" val="20002"/>
                    </a:ext>
                  </a:extLst>
                </a:gridCol>
                <a:gridCol w="2070279">
                  <a:extLst>
                    <a:ext uri="{9D8B030D-6E8A-4147-A177-3AD203B41FA5}">
                      <a16:colId xmlns="" xmlns:a16="http://schemas.microsoft.com/office/drawing/2014/main" val="20003"/>
                    </a:ext>
                  </a:extLst>
                </a:gridCol>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dérogations/justifications: objectifs d’intérêt 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bl>
          </a:graphicData>
        </a:graphic>
      </p:graphicFrame>
      <p:sp>
        <p:nvSpPr>
          <p:cNvPr id="5" name="Oval 4"/>
          <p:cNvSpPr/>
          <p:nvPr/>
        </p:nvSpPr>
        <p:spPr>
          <a:xfrm>
            <a:off x="6746112" y="3090929"/>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367</a:t>
            </a:fld>
            <a:endParaRPr lang="nl-NL"/>
          </a:p>
        </p:txBody>
      </p:sp>
    </p:spTree>
    <p:extLst>
      <p:ext uri="{BB962C8B-B14F-4D97-AF65-F5344CB8AC3E}">
        <p14:creationId xmlns:p14="http://schemas.microsoft.com/office/powerpoint/2010/main" val="2140346227"/>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Aptitude / nécessité</a:t>
            </a:r>
          </a:p>
        </p:txBody>
      </p:sp>
      <p:sp>
        <p:nvSpPr>
          <p:cNvPr id="3" name="Content Placeholder 2"/>
          <p:cNvSpPr>
            <a:spLocks noGrp="1"/>
          </p:cNvSpPr>
          <p:nvPr>
            <p:ph idx="1"/>
          </p:nvPr>
        </p:nvSpPr>
        <p:spPr/>
        <p:txBody>
          <a:bodyPr vert="horz" lIns="91440" tIns="45720" rIns="91440" bIns="45720" rtlCol="0" anchor="t">
            <a:normAutofit/>
          </a:bodyPr>
          <a:lstStyle/>
          <a:p>
            <a:pPr lvl="1"/>
            <a:r>
              <a:rPr lang="fr-FR" dirty="0"/>
              <a:t>a</a:t>
            </a:r>
            <a:r>
              <a:rPr lang="fr-FR" dirty="0" smtClean="0"/>
              <a:t>rticle </a:t>
            </a:r>
            <a:r>
              <a:rPr lang="fr-FR" dirty="0"/>
              <a:t>65, §3 TFUE: les réglementations nationales dérogatoires doivent constituer ni un moyen de discrimination arbitraire ni une restriction déguisée à la libre circulation des capitaux et des paiements telle que définie à l'article 63 </a:t>
            </a:r>
          </a:p>
          <a:p>
            <a:pPr lvl="1"/>
            <a:endParaRPr lang="fr-FR" dirty="0"/>
          </a:p>
          <a:p>
            <a:pPr lvl="1"/>
            <a:r>
              <a:rPr lang="fr-FR" dirty="0"/>
              <a:t>r</a:t>
            </a:r>
            <a:r>
              <a:rPr lang="fr-FR" dirty="0" smtClean="0"/>
              <a:t>aisons </a:t>
            </a:r>
            <a:r>
              <a:rPr lang="fr-FR" dirty="0"/>
              <a:t>impérieuses d’intérêt général</a:t>
            </a:r>
          </a:p>
          <a:p>
            <a:pPr lvl="2"/>
            <a:r>
              <a:rPr lang="fr-FR" dirty="0"/>
              <a:t>test d’aptitude</a:t>
            </a:r>
          </a:p>
          <a:p>
            <a:pPr lvl="2"/>
            <a:r>
              <a:rPr lang="fr-FR" dirty="0"/>
              <a:t>test de nécessité</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368</a:t>
            </a:fld>
            <a:endParaRPr lang="nl-NL"/>
          </a:p>
        </p:txBody>
      </p:sp>
    </p:spTree>
    <p:extLst>
      <p:ext uri="{BB962C8B-B14F-4D97-AF65-F5344CB8AC3E}">
        <p14:creationId xmlns:p14="http://schemas.microsoft.com/office/powerpoint/2010/main" val="462035048"/>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Aptitude / nécessité</a:t>
            </a:r>
          </a:p>
        </p:txBody>
      </p:sp>
      <p:sp>
        <p:nvSpPr>
          <p:cNvPr id="3" name="Content Placeholder 2"/>
          <p:cNvSpPr>
            <a:spLocks noGrp="1"/>
          </p:cNvSpPr>
          <p:nvPr>
            <p:ph idx="1"/>
          </p:nvPr>
        </p:nvSpPr>
        <p:spPr>
          <a:xfrm>
            <a:off x="457200" y="1600200"/>
            <a:ext cx="8229600" cy="5141168"/>
          </a:xfrm>
        </p:spPr>
        <p:txBody>
          <a:bodyPr vert="horz" lIns="91440" tIns="45720" rIns="91440" bIns="45720" rtlCol="0" anchor="t">
            <a:normAutofit/>
          </a:bodyPr>
          <a:lstStyle/>
          <a:p>
            <a:endParaRPr lang="nl-NL" dirty="0"/>
          </a:p>
          <a:p>
            <a:r>
              <a:rPr lang="nl-NL" dirty="0"/>
              <a:t>deux étapes cumulatives:</a:t>
            </a:r>
          </a:p>
          <a:p>
            <a:pPr lvl="1"/>
            <a:endParaRPr lang="nl-NL" dirty="0"/>
          </a:p>
          <a:p>
            <a:pPr lvl="1"/>
            <a:r>
              <a:rPr lang="nl-NL" u="sng" dirty="0"/>
              <a:t>aptitude</a:t>
            </a:r>
            <a:r>
              <a:rPr lang="nl-NL" dirty="0"/>
              <a:t>: la réglementation étatique est-elle </a:t>
            </a:r>
            <a:r>
              <a:rPr lang="nl-NL" i="1" dirty="0">
                <a:solidFill>
                  <a:srgbClr val="FF0000"/>
                </a:solidFill>
              </a:rPr>
              <a:t>apte </a:t>
            </a:r>
            <a:r>
              <a:rPr lang="nl-NL" dirty="0"/>
              <a:t>par rapport à l’objectif d’intérêt général spécifique évoqué par l’article 65 TFUE ou par une RIIG?</a:t>
            </a:r>
          </a:p>
          <a:p>
            <a:pPr lvl="1"/>
            <a:endParaRPr lang="nl-NL" dirty="0"/>
          </a:p>
          <a:p>
            <a:pPr lvl="1"/>
            <a:r>
              <a:rPr lang="nl-NL" u="sng" dirty="0"/>
              <a:t>nécessité</a:t>
            </a:r>
            <a:r>
              <a:rPr lang="nl-NL" dirty="0"/>
              <a:t>: cet objectif d’intérêt général </a:t>
            </a:r>
            <a:r>
              <a:rPr lang="fr-FR" dirty="0"/>
              <a:t>pourrait-il être atteint par des mesures </a:t>
            </a:r>
            <a:r>
              <a:rPr lang="fr-FR" i="1" dirty="0">
                <a:solidFill>
                  <a:srgbClr val="FF0000"/>
                </a:solidFill>
              </a:rPr>
              <a:t>moins attentatoires à la libre circulation des capitaux</a:t>
            </a:r>
            <a:r>
              <a:rPr lang="fr-FR" dirty="0"/>
              <a:t>? La réglementation étatique n’est-elle pas </a:t>
            </a:r>
            <a:r>
              <a:rPr lang="nl-NL" i="1" dirty="0">
                <a:solidFill>
                  <a:srgbClr val="FF0000"/>
                </a:solidFill>
              </a:rPr>
              <a:t>excessive </a:t>
            </a:r>
            <a:r>
              <a:rPr lang="nl-NL" dirty="0"/>
              <a:t>par rapport à cet objectif?</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369</a:t>
            </a:fld>
            <a:endParaRPr lang="nl-NL"/>
          </a:p>
        </p:txBody>
      </p:sp>
    </p:spTree>
    <p:extLst>
      <p:ext uri="{BB962C8B-B14F-4D97-AF65-F5344CB8AC3E}">
        <p14:creationId xmlns:p14="http://schemas.microsoft.com/office/powerpoint/2010/main" val="2091722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Droit matériel de l’Union européenne</a:t>
            </a:r>
            <a:endParaRPr lang="en-GB" dirty="0"/>
          </a:p>
        </p:txBody>
      </p:sp>
      <p:sp>
        <p:nvSpPr>
          <p:cNvPr id="3" name="Content Placeholder 2"/>
          <p:cNvSpPr>
            <a:spLocks noGrp="1"/>
          </p:cNvSpPr>
          <p:nvPr>
            <p:ph idx="1"/>
          </p:nvPr>
        </p:nvSpPr>
        <p:spPr/>
        <p:txBody>
          <a:bodyPr/>
          <a:lstStyle/>
          <a:p>
            <a:r>
              <a:rPr lang="fr-BE" dirty="0" smtClean="0"/>
              <a:t>L’ensemble des règles de droit de l’Union européenne autorisant, interdisant ou prescrivant un comportement, en conformité avec les objectifs de l’Union européenne (la </a:t>
            </a:r>
            <a:r>
              <a:rPr lang="fr-BE" i="1" dirty="0" smtClean="0"/>
              <a:t>matière</a:t>
            </a:r>
            <a:r>
              <a:rPr lang="fr-BE" dirty="0" smtClean="0"/>
              <a:t> dont s’occupe l’Union)</a:t>
            </a:r>
          </a:p>
          <a:p>
            <a:pPr lvl="1"/>
            <a:r>
              <a:rPr lang="fr-BE" dirty="0" smtClean="0"/>
              <a:t>§1. Droit de l’Union européenne</a:t>
            </a:r>
          </a:p>
          <a:p>
            <a:pPr lvl="1"/>
            <a:r>
              <a:rPr lang="fr-BE" dirty="0" smtClean="0"/>
              <a:t>§2. Règles comportementales</a:t>
            </a:r>
          </a:p>
          <a:p>
            <a:pPr lvl="1"/>
            <a:r>
              <a:rPr lang="fr-BE" dirty="0" smtClean="0">
                <a:solidFill>
                  <a:srgbClr val="FF0000"/>
                </a:solidFill>
              </a:rPr>
              <a:t>§3. Droit matériel</a:t>
            </a:r>
            <a:endParaRPr lang="en-GB"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37</a:t>
            </a:fld>
            <a:endParaRPr lang="nl-NL"/>
          </a:p>
        </p:txBody>
      </p:sp>
    </p:spTree>
    <p:extLst>
      <p:ext uri="{BB962C8B-B14F-4D97-AF65-F5344CB8AC3E}">
        <p14:creationId xmlns:p14="http://schemas.microsoft.com/office/powerpoint/2010/main" val="566888355"/>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Aptitude / nécessité</a:t>
            </a:r>
          </a:p>
        </p:txBody>
      </p:sp>
      <p:sp>
        <p:nvSpPr>
          <p:cNvPr id="3" name="Content Placeholder 2"/>
          <p:cNvSpPr>
            <a:spLocks noGrp="1"/>
          </p:cNvSpPr>
          <p:nvPr>
            <p:ph idx="1"/>
          </p:nvPr>
        </p:nvSpPr>
        <p:spPr>
          <a:xfrm>
            <a:off x="457200" y="1600200"/>
            <a:ext cx="8229600" cy="5141168"/>
          </a:xfrm>
        </p:spPr>
        <p:txBody>
          <a:bodyPr>
            <a:normAutofit/>
          </a:bodyPr>
          <a:lstStyle/>
          <a:p>
            <a:pPr lvl="1"/>
            <a:r>
              <a:rPr lang="nl-NL" i="1" dirty="0"/>
              <a:t>Sanz de Lera</a:t>
            </a:r>
            <a:r>
              <a:rPr lang="nl-NL" dirty="0"/>
              <a:t>: l’article 63 s’oppose à </a:t>
            </a:r>
            <a:r>
              <a:rPr lang="fr-FR" i="1" dirty="0"/>
              <a:t>une réglementation qui subordonne l' exportation de pièces, de billets de banque ou de chèques au porteur à </a:t>
            </a:r>
            <a:r>
              <a:rPr lang="fr-FR" i="1" dirty="0">
                <a:solidFill>
                  <a:srgbClr val="FF0000"/>
                </a:solidFill>
              </a:rPr>
              <a:t>une autorisation préalable </a:t>
            </a:r>
            <a:r>
              <a:rPr lang="fr-FR" i="1" dirty="0"/>
              <a:t>mais, en revanche, ne s' opposent pas à ce qu' une telle opération soit subordonnée à </a:t>
            </a:r>
            <a:r>
              <a:rPr lang="fr-FR" i="1" dirty="0">
                <a:solidFill>
                  <a:srgbClr val="FF0000"/>
                </a:solidFill>
              </a:rPr>
              <a:t>une déclaration préalable</a:t>
            </a:r>
            <a:endParaRPr lang="nl-NL" i="1" dirty="0">
              <a:solidFill>
                <a:srgbClr val="FF0000"/>
              </a:solidFill>
            </a:endParaRPr>
          </a:p>
          <a:p>
            <a:pPr lvl="1"/>
            <a:r>
              <a:rPr lang="nl-NL" i="1" dirty="0"/>
              <a:t>van Putten</a:t>
            </a:r>
            <a:r>
              <a:rPr lang="nl-NL" dirty="0"/>
              <a:t>: l’article 63 </a:t>
            </a:r>
            <a:r>
              <a:rPr lang="fr-FR" dirty="0"/>
              <a:t>s’oppose à une réglementation d’un État membre qui impose le paiement de l’intégralité d’une taxe, normalement due à l’occasion de l’immatriculation d’un véhicule dans le premier État membre, </a:t>
            </a:r>
            <a:r>
              <a:rPr lang="fr-FR" i="1" dirty="0">
                <a:solidFill>
                  <a:srgbClr val="FF0000"/>
                </a:solidFill>
              </a:rPr>
              <a:t>sans tenir compte de la durée d’utilisation dudit véhicule sur ce réseau routier et sans que cette personne puisse faire valoir un droit à exonération ou à remboursement lorsque ce même véhicule n’est ni destiné à être essentiellement utilisé dans le premier État membre à titre permanent ni, en fait, utilisé de cette façon</a:t>
            </a:r>
            <a:endParaRPr lang="nl-NL" i="1"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370</a:t>
            </a:fld>
            <a:endParaRPr lang="nl-NL"/>
          </a:p>
        </p:txBody>
      </p:sp>
    </p:spTree>
    <p:extLst>
      <p:ext uri="{BB962C8B-B14F-4D97-AF65-F5344CB8AC3E}">
        <p14:creationId xmlns:p14="http://schemas.microsoft.com/office/powerpoint/2010/main" val="2645149926"/>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Synthèse</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a:srcRect t="17623" r="174"/>
          <a:stretch/>
        </p:blipFill>
        <p:spPr bwMode="auto">
          <a:xfrm>
            <a:off x="1249250" y="1825626"/>
            <a:ext cx="6645499" cy="4486273"/>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371</a:t>
            </a:fld>
            <a:endParaRPr lang="nl-NL"/>
          </a:p>
        </p:txBody>
      </p:sp>
    </p:spTree>
    <p:extLst>
      <p:ext uri="{BB962C8B-B14F-4D97-AF65-F5344CB8AC3E}">
        <p14:creationId xmlns:p14="http://schemas.microsoft.com/office/powerpoint/2010/main" val="1423085057"/>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normAutofit fontScale="85000" lnSpcReduction="20000"/>
          </a:bodyPr>
          <a:lstStyle/>
          <a:p>
            <a:endParaRPr lang="nl-NL" dirty="0"/>
          </a:p>
          <a:p>
            <a:r>
              <a:rPr lang="nl-NL" dirty="0" smtClean="0">
                <a:solidFill>
                  <a:schemeClr val="tx1"/>
                </a:solidFill>
              </a:rPr>
              <a:t>Demain: cas pratiques</a:t>
            </a:r>
          </a:p>
          <a:p>
            <a:endParaRPr lang="nl-NL" dirty="0"/>
          </a:p>
          <a:p>
            <a:r>
              <a:rPr lang="nl-NL" dirty="0" smtClean="0">
                <a:solidFill>
                  <a:schemeClr val="tx1"/>
                </a:solidFill>
              </a:rPr>
              <a:t>Mardi prochain: VACANCES</a:t>
            </a:r>
          </a:p>
          <a:p>
            <a:r>
              <a:rPr lang="nl-NL" dirty="0" smtClean="0"/>
              <a:t>A jeudi prochain (14h00, Salle Lejeune, Opéra)</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a:xfrm>
            <a:off x="1403648" y="2819253"/>
            <a:ext cx="6400800" cy="1752600"/>
          </a:xfrm>
        </p:spPr>
        <p:txBody>
          <a:bodyPr/>
          <a:lstStyle/>
          <a:p>
            <a:endParaRPr lang="nl-NL" dirty="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372</a:t>
            </a:fld>
            <a:endParaRPr lang="nl-NL"/>
          </a:p>
        </p:txBody>
      </p:sp>
    </p:spTree>
    <p:extLst>
      <p:ext uri="{BB962C8B-B14F-4D97-AF65-F5344CB8AC3E}">
        <p14:creationId xmlns:p14="http://schemas.microsoft.com/office/powerpoint/2010/main" val="1554265169"/>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a:bodyPr>
          <a:lstStyle/>
          <a:p>
            <a:r>
              <a:rPr lang="fr-BE" dirty="0" smtClean="0"/>
              <a:t>Prof. </a:t>
            </a:r>
            <a:r>
              <a:rPr lang="fr-BE" dirty="0" err="1" smtClean="0"/>
              <a:t>dr</a:t>
            </a:r>
            <a:r>
              <a:rPr lang="fr-BE" dirty="0" smtClean="0"/>
              <a:t>. Pieter Van Cleynenbreugel</a:t>
            </a:r>
          </a:p>
          <a:p>
            <a:endParaRPr lang="fr-BE" dirty="0"/>
          </a:p>
          <a:p>
            <a:r>
              <a:rPr lang="fr-BE" dirty="0" smtClean="0"/>
              <a:t>Séance 10: libre circulation des travailleurs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373</a:t>
            </a:fld>
            <a:endParaRPr lang="nl-NL"/>
          </a:p>
        </p:txBody>
      </p:sp>
    </p:spTree>
    <p:extLst>
      <p:ext uri="{BB962C8B-B14F-4D97-AF65-F5344CB8AC3E}">
        <p14:creationId xmlns:p14="http://schemas.microsoft.com/office/powerpoint/2010/main" val="2609557357"/>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Libre </a:t>
            </a:r>
            <a:r>
              <a:rPr lang="nl-NL" dirty="0" err="1" smtClean="0"/>
              <a:t>circulation</a:t>
            </a:r>
            <a:r>
              <a:rPr lang="nl-NL" dirty="0" smtClean="0"/>
              <a:t> des </a:t>
            </a:r>
            <a:r>
              <a:rPr lang="nl-NL" dirty="0" err="1" smtClean="0"/>
              <a:t>personnes</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Libre </a:t>
            </a:r>
            <a:r>
              <a:rPr lang="nl-NL" dirty="0" err="1" smtClean="0"/>
              <a:t>circulation</a:t>
            </a:r>
            <a:endParaRPr lang="nl-NL" dirty="0" smtClean="0"/>
          </a:p>
          <a:p>
            <a:pPr lvl="1"/>
            <a:r>
              <a:rPr lang="nl-NL" dirty="0"/>
              <a:t>d</a:t>
            </a:r>
            <a:r>
              <a:rPr lang="nl-NL" dirty="0" smtClean="0"/>
              <a:t>es </a:t>
            </a:r>
            <a:r>
              <a:rPr lang="nl-NL" dirty="0" err="1" smtClean="0"/>
              <a:t>marchandises</a:t>
            </a:r>
            <a:endParaRPr lang="nl-NL" dirty="0" smtClean="0"/>
          </a:p>
          <a:p>
            <a:pPr lvl="1"/>
            <a:r>
              <a:rPr lang="nl-NL" dirty="0"/>
              <a:t>d</a:t>
            </a:r>
            <a:r>
              <a:rPr lang="nl-NL" dirty="0" smtClean="0"/>
              <a:t>es </a:t>
            </a:r>
            <a:r>
              <a:rPr lang="nl-NL" dirty="0" err="1" smtClean="0"/>
              <a:t>capitaux</a:t>
            </a:r>
            <a:endParaRPr lang="nl-NL" dirty="0" smtClean="0"/>
          </a:p>
          <a:p>
            <a:pPr lvl="1"/>
            <a:r>
              <a:rPr lang="nl-NL" dirty="0"/>
              <a:t>d</a:t>
            </a:r>
            <a:r>
              <a:rPr lang="nl-NL" dirty="0" smtClean="0"/>
              <a:t>es </a:t>
            </a:r>
            <a:r>
              <a:rPr lang="nl-NL" dirty="0" err="1" smtClean="0"/>
              <a:t>personnes</a:t>
            </a:r>
            <a:endParaRPr lang="nl-NL" dirty="0" smtClean="0"/>
          </a:p>
          <a:p>
            <a:pPr lvl="2"/>
            <a:r>
              <a:rPr lang="nl-NL" dirty="0"/>
              <a:t>p</a:t>
            </a:r>
            <a:r>
              <a:rPr lang="nl-NL" dirty="0" smtClean="0"/>
              <a:t>ersonnes économiquement actives</a:t>
            </a:r>
          </a:p>
          <a:p>
            <a:pPr lvl="3"/>
            <a:r>
              <a:rPr lang="nl-NL" dirty="0" smtClean="0"/>
              <a:t>= </a:t>
            </a:r>
            <a:r>
              <a:rPr lang="nl-NL" dirty="0" err="1" smtClean="0"/>
              <a:t>travailleurs</a:t>
            </a:r>
            <a:endParaRPr lang="nl-NL" dirty="0"/>
          </a:p>
          <a:p>
            <a:pPr lvl="3"/>
            <a:r>
              <a:rPr lang="nl-NL" dirty="0" smtClean="0"/>
              <a:t>= </a:t>
            </a:r>
            <a:r>
              <a:rPr lang="nl-NL" dirty="0" err="1" smtClean="0"/>
              <a:t>indépendants</a:t>
            </a:r>
            <a:r>
              <a:rPr lang="nl-NL" dirty="0" smtClean="0"/>
              <a:t> et </a:t>
            </a:r>
            <a:r>
              <a:rPr lang="nl-NL" dirty="0" err="1" smtClean="0"/>
              <a:t>personnes</a:t>
            </a:r>
            <a:r>
              <a:rPr lang="nl-NL" dirty="0" smtClean="0"/>
              <a:t> </a:t>
            </a:r>
            <a:r>
              <a:rPr lang="nl-NL" dirty="0" err="1" smtClean="0"/>
              <a:t>morales</a:t>
            </a:r>
            <a:r>
              <a:rPr lang="nl-NL" dirty="0" smtClean="0"/>
              <a:t> - établissement</a:t>
            </a:r>
          </a:p>
          <a:p>
            <a:pPr lvl="2"/>
            <a:r>
              <a:rPr lang="nl-NL" dirty="0" smtClean="0"/>
              <a:t>personnes ne pas nécessairement économiquement actives  </a:t>
            </a:r>
          </a:p>
          <a:p>
            <a:pPr lvl="3"/>
            <a:r>
              <a:rPr lang="nl-NL" dirty="0" smtClean="0"/>
              <a:t>= citoyens </a:t>
            </a:r>
            <a:r>
              <a:rPr lang="nl-NL" dirty="0" err="1" smtClean="0"/>
              <a:t>européens</a:t>
            </a:r>
            <a:endParaRPr lang="nl-NL" dirty="0" smtClean="0"/>
          </a:p>
          <a:p>
            <a:pPr lvl="1"/>
            <a:r>
              <a:rPr lang="nl-NL" dirty="0"/>
              <a:t>d</a:t>
            </a:r>
            <a:r>
              <a:rPr lang="nl-NL" dirty="0" smtClean="0"/>
              <a:t>es services</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374</a:t>
            </a:fld>
            <a:endParaRPr lang="nl-NL"/>
          </a:p>
        </p:txBody>
      </p:sp>
    </p:spTree>
    <p:extLst>
      <p:ext uri="{BB962C8B-B14F-4D97-AF65-F5344CB8AC3E}">
        <p14:creationId xmlns:p14="http://schemas.microsoft.com/office/powerpoint/2010/main" val="1849239680"/>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 travailleurs</a:t>
            </a:r>
            <a:endParaRPr lang="en-GB" dirty="0"/>
          </a:p>
        </p:txBody>
      </p:sp>
      <p:sp>
        <p:nvSpPr>
          <p:cNvPr id="3" name="Content Placeholder 2"/>
          <p:cNvSpPr>
            <a:spLocks noGrp="1"/>
          </p:cNvSpPr>
          <p:nvPr>
            <p:ph idx="1"/>
          </p:nvPr>
        </p:nvSpPr>
        <p:spPr>
          <a:xfrm>
            <a:off x="628650" y="1413500"/>
            <a:ext cx="7886700" cy="5128967"/>
          </a:xfrm>
        </p:spPr>
        <p:txBody>
          <a:bodyPr>
            <a:normAutofit lnSpcReduction="10000"/>
          </a:bodyPr>
          <a:lstStyle/>
          <a:p>
            <a:pPr marL="0" indent="0">
              <a:buNone/>
            </a:pPr>
            <a:endParaRPr lang="fr-BE" dirty="0" smtClean="0"/>
          </a:p>
          <a:p>
            <a:r>
              <a:rPr lang="fr-BE" dirty="0" smtClean="0"/>
              <a:t>La définition de travailleur en droit de l’UE se différencie-t-elle des définitions en droit national?</a:t>
            </a:r>
          </a:p>
          <a:p>
            <a:r>
              <a:rPr lang="fr-BE" dirty="0" smtClean="0"/>
              <a:t>Qui peut invoquer la libre circulation des travailleurs? Contre qui (un employeur privé notamment)?</a:t>
            </a:r>
          </a:p>
          <a:p>
            <a:r>
              <a:rPr lang="fr-BE" dirty="0" smtClean="0"/>
              <a:t>Quels obstacles à une circulation de travailleurs sont interdits?</a:t>
            </a:r>
          </a:p>
          <a:p>
            <a:r>
              <a:rPr lang="fr-BE" dirty="0" smtClean="0"/>
              <a:t>Comment un Etat membre peut justifier un obstacle?</a:t>
            </a:r>
          </a:p>
          <a:p>
            <a:r>
              <a:rPr lang="fr-BE" dirty="0" smtClean="0"/>
              <a:t>Comment le droit dérivé et le TFUE se rapportent dans ce cadre?</a:t>
            </a:r>
          </a:p>
          <a:p>
            <a:endParaRPr lang="en-GB" dirty="0"/>
          </a:p>
        </p:txBody>
      </p:sp>
    </p:spTree>
    <p:extLst>
      <p:ext uri="{BB962C8B-B14F-4D97-AF65-F5344CB8AC3E}">
        <p14:creationId xmlns:p14="http://schemas.microsoft.com/office/powerpoint/2010/main" val="544455498"/>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Libre </a:t>
            </a:r>
            <a:r>
              <a:rPr lang="nl-NL" dirty="0" err="1" smtClean="0"/>
              <a:t>circulation</a:t>
            </a:r>
            <a:r>
              <a:rPr lang="nl-NL" dirty="0" smtClean="0"/>
              <a:t> des </a:t>
            </a:r>
            <a:r>
              <a:rPr lang="nl-NL" dirty="0" err="1" smtClean="0"/>
              <a:t>travailleurs</a:t>
            </a:r>
            <a:endParaRPr lang="nl-NL" dirty="0"/>
          </a:p>
        </p:txBody>
      </p:sp>
      <p:sp>
        <p:nvSpPr>
          <p:cNvPr id="3" name="Content Placeholder 2"/>
          <p:cNvSpPr>
            <a:spLocks noGrp="1"/>
          </p:cNvSpPr>
          <p:nvPr>
            <p:ph idx="1"/>
          </p:nvPr>
        </p:nvSpPr>
        <p:spPr>
          <a:xfrm>
            <a:off x="467544" y="1268760"/>
            <a:ext cx="8229600" cy="5688632"/>
          </a:xfrm>
        </p:spPr>
        <p:txBody>
          <a:bodyPr>
            <a:normAutofit lnSpcReduction="10000"/>
          </a:bodyPr>
          <a:lstStyle/>
          <a:p>
            <a:endParaRPr lang="nl-NL" dirty="0" smtClean="0"/>
          </a:p>
          <a:p>
            <a:r>
              <a:rPr lang="nl-NL" dirty="0" smtClean="0"/>
              <a:t>Difficultés qui entravent spécifiquement à des mouvements transfrontaliers des salariés…</a:t>
            </a:r>
          </a:p>
          <a:p>
            <a:pPr lvl="1"/>
            <a:r>
              <a:rPr lang="nl-NL" dirty="0"/>
              <a:t>i</a:t>
            </a:r>
            <a:r>
              <a:rPr lang="nl-NL" dirty="0" smtClean="0"/>
              <a:t>négalités dans les conditions salariales/rémunération</a:t>
            </a:r>
          </a:p>
          <a:p>
            <a:pPr lvl="2"/>
            <a:r>
              <a:rPr lang="nl-NL" dirty="0"/>
              <a:t>a</a:t>
            </a:r>
            <a:r>
              <a:rPr lang="nl-NL" dirty="0" smtClean="0"/>
              <a:t>u </a:t>
            </a:r>
            <a:r>
              <a:rPr lang="nl-NL" dirty="0" err="1" smtClean="0"/>
              <a:t>désavantage</a:t>
            </a:r>
            <a:r>
              <a:rPr lang="nl-NL" dirty="0" smtClean="0"/>
              <a:t> des </a:t>
            </a:r>
            <a:r>
              <a:rPr lang="nl-NL" dirty="0" err="1" smtClean="0"/>
              <a:t>travailleurs</a:t>
            </a:r>
            <a:r>
              <a:rPr lang="nl-NL" dirty="0" smtClean="0"/>
              <a:t> </a:t>
            </a:r>
            <a:r>
              <a:rPr lang="nl-NL" dirty="0" err="1" smtClean="0"/>
              <a:t>provenant</a:t>
            </a:r>
            <a:r>
              <a:rPr lang="nl-NL" dirty="0" smtClean="0"/>
              <a:t> </a:t>
            </a:r>
            <a:r>
              <a:rPr lang="nl-NL" dirty="0" err="1" smtClean="0"/>
              <a:t>d’autres</a:t>
            </a:r>
            <a:r>
              <a:rPr lang="nl-NL" dirty="0" smtClean="0"/>
              <a:t> EM</a:t>
            </a:r>
          </a:p>
          <a:p>
            <a:pPr lvl="2"/>
            <a:r>
              <a:rPr lang="nl-NL" dirty="0" err="1"/>
              <a:t>a</a:t>
            </a:r>
            <a:r>
              <a:rPr lang="nl-NL" dirty="0" err="1" smtClean="0"/>
              <a:t>vantages</a:t>
            </a:r>
            <a:r>
              <a:rPr lang="nl-NL" dirty="0" smtClean="0"/>
              <a:t> </a:t>
            </a:r>
            <a:r>
              <a:rPr lang="nl-NL" dirty="0" err="1" smtClean="0"/>
              <a:t>extralégaux</a:t>
            </a:r>
            <a:endParaRPr lang="nl-NL" dirty="0" smtClean="0"/>
          </a:p>
          <a:p>
            <a:pPr lvl="2"/>
            <a:r>
              <a:rPr lang="nl-NL" dirty="0" err="1"/>
              <a:t>c</a:t>
            </a:r>
            <a:r>
              <a:rPr lang="nl-NL" dirty="0" err="1" smtClean="0"/>
              <a:t>onditions</a:t>
            </a:r>
            <a:r>
              <a:rPr lang="nl-NL" dirty="0" smtClean="0"/>
              <a:t> de </a:t>
            </a:r>
            <a:r>
              <a:rPr lang="nl-NL" dirty="0" err="1" smtClean="0"/>
              <a:t>licenciement</a:t>
            </a:r>
            <a:endParaRPr lang="nl-NL" dirty="0" smtClean="0"/>
          </a:p>
          <a:p>
            <a:pPr lvl="1"/>
            <a:r>
              <a:rPr lang="nl-NL" dirty="0"/>
              <a:t>i</a:t>
            </a:r>
            <a:r>
              <a:rPr lang="nl-NL" dirty="0" smtClean="0"/>
              <a:t>négalités dans </a:t>
            </a:r>
            <a:r>
              <a:rPr lang="nl-NL" dirty="0"/>
              <a:t>l</a:t>
            </a:r>
            <a:r>
              <a:rPr lang="nl-NL" dirty="0" smtClean="0"/>
              <a:t>’accès à des emplois</a:t>
            </a:r>
          </a:p>
          <a:p>
            <a:pPr lvl="2"/>
            <a:r>
              <a:rPr lang="nl-NL" dirty="0" err="1"/>
              <a:t>a</a:t>
            </a:r>
            <a:r>
              <a:rPr lang="nl-NL" dirty="0" err="1" smtClean="0"/>
              <a:t>utorisation</a:t>
            </a:r>
            <a:r>
              <a:rPr lang="nl-NL" dirty="0" smtClean="0"/>
              <a:t> </a:t>
            </a:r>
            <a:r>
              <a:rPr lang="nl-NL" dirty="0" err="1" smtClean="0"/>
              <a:t>préalable</a:t>
            </a:r>
            <a:r>
              <a:rPr lang="nl-NL" dirty="0" smtClean="0"/>
              <a:t> de </a:t>
            </a:r>
            <a:r>
              <a:rPr lang="nl-NL" dirty="0" err="1" smtClean="0"/>
              <a:t>travail</a:t>
            </a:r>
            <a:endParaRPr lang="nl-NL" dirty="0" smtClean="0"/>
          </a:p>
          <a:p>
            <a:pPr lvl="2"/>
            <a:r>
              <a:rPr lang="nl-NL" dirty="0" err="1" smtClean="0"/>
              <a:t>quotas</a:t>
            </a:r>
            <a:r>
              <a:rPr lang="nl-NL" dirty="0" smtClean="0"/>
              <a:t> – </a:t>
            </a:r>
            <a:r>
              <a:rPr lang="nl-NL" dirty="0" err="1" smtClean="0"/>
              <a:t>limite</a:t>
            </a:r>
            <a:r>
              <a:rPr lang="nl-NL" dirty="0" smtClean="0"/>
              <a:t> du </a:t>
            </a:r>
            <a:r>
              <a:rPr lang="nl-NL" dirty="0" err="1" smtClean="0"/>
              <a:t>pourcentage</a:t>
            </a:r>
            <a:r>
              <a:rPr lang="nl-NL" dirty="0" smtClean="0"/>
              <a:t> des </a:t>
            </a:r>
            <a:r>
              <a:rPr lang="nl-NL" dirty="0" err="1" smtClean="0"/>
              <a:t>travailleurs</a:t>
            </a:r>
            <a:r>
              <a:rPr lang="nl-NL" dirty="0" smtClean="0"/>
              <a:t> </a:t>
            </a:r>
            <a:r>
              <a:rPr lang="nl-NL" dirty="0" err="1" smtClean="0"/>
              <a:t>étrangers</a:t>
            </a:r>
            <a:endParaRPr lang="nl-NL" dirty="0" smtClean="0"/>
          </a:p>
          <a:p>
            <a:pPr lvl="1"/>
            <a:r>
              <a:rPr lang="nl-NL" dirty="0"/>
              <a:t>i</a:t>
            </a:r>
            <a:r>
              <a:rPr lang="nl-NL" dirty="0" smtClean="0"/>
              <a:t>négalité dans les conditions de travail</a:t>
            </a:r>
          </a:p>
          <a:p>
            <a:pPr lvl="2"/>
            <a:r>
              <a:rPr lang="nl-NL" dirty="0" err="1"/>
              <a:t>c</a:t>
            </a:r>
            <a:r>
              <a:rPr lang="nl-NL" dirty="0" err="1" smtClean="0"/>
              <a:t>ontrôles</a:t>
            </a:r>
            <a:r>
              <a:rPr lang="nl-NL" dirty="0" smtClean="0"/>
              <a:t> </a:t>
            </a:r>
            <a:r>
              <a:rPr lang="nl-NL" dirty="0" err="1" smtClean="0"/>
              <a:t>médicaux</a:t>
            </a:r>
            <a:r>
              <a:rPr lang="nl-NL" dirty="0" smtClean="0"/>
              <a:t> plus </a:t>
            </a:r>
            <a:r>
              <a:rPr lang="nl-NL" dirty="0" err="1" smtClean="0"/>
              <a:t>élaborés</a:t>
            </a:r>
            <a:endParaRPr lang="nl-NL" dirty="0" smtClean="0"/>
          </a:p>
          <a:p>
            <a:pPr lvl="2"/>
            <a:r>
              <a:rPr lang="nl-NL" dirty="0" smtClean="0"/>
              <a:t>prise en </a:t>
            </a:r>
            <a:r>
              <a:rPr lang="nl-NL" dirty="0" err="1" smtClean="0"/>
              <a:t>compte</a:t>
            </a:r>
            <a:r>
              <a:rPr lang="nl-NL" dirty="0" smtClean="0"/>
              <a:t> de </a:t>
            </a:r>
            <a:r>
              <a:rPr lang="nl-NL" dirty="0" err="1" smtClean="0"/>
              <a:t>l’ancienneté</a:t>
            </a:r>
            <a:r>
              <a:rPr lang="nl-NL" dirty="0" smtClean="0"/>
              <a:t> </a:t>
            </a:r>
            <a:r>
              <a:rPr lang="nl-NL" dirty="0" err="1" smtClean="0"/>
              <a:t>d’un</a:t>
            </a:r>
            <a:r>
              <a:rPr lang="nl-NL" dirty="0" smtClean="0"/>
              <a:t> </a:t>
            </a:r>
            <a:r>
              <a:rPr lang="nl-NL" dirty="0" err="1" smtClean="0"/>
              <a:t>travailleur</a:t>
            </a:r>
            <a:endParaRPr lang="nl-NL" dirty="0" smtClean="0"/>
          </a:p>
          <a:p>
            <a:pPr lvl="2"/>
            <a:r>
              <a:rPr lang="nl-NL" dirty="0"/>
              <a:t>a</a:t>
            </a:r>
            <a:r>
              <a:rPr lang="nl-NL" dirty="0" smtClean="0"/>
              <a:t>ide </a:t>
            </a:r>
            <a:r>
              <a:rPr lang="nl-NL" dirty="0" err="1" smtClean="0"/>
              <a:t>financière</a:t>
            </a:r>
            <a:r>
              <a:rPr lang="nl-NL" dirty="0" smtClean="0"/>
              <a:t> pour études supérieures </a:t>
            </a:r>
            <a:r>
              <a:rPr lang="nl-NL" dirty="0" err="1" smtClean="0"/>
              <a:t>aux</a:t>
            </a:r>
            <a:r>
              <a:rPr lang="nl-NL" dirty="0" smtClean="0"/>
              <a:t> </a:t>
            </a:r>
            <a:r>
              <a:rPr lang="nl-NL" dirty="0" err="1" smtClean="0"/>
              <a:t>enfants</a:t>
            </a:r>
            <a:r>
              <a:rPr lang="nl-NL" dirty="0" smtClean="0"/>
              <a:t> des </a:t>
            </a:r>
            <a:r>
              <a:rPr lang="nl-NL" dirty="0" err="1" smtClean="0"/>
              <a:t>travailleurs</a:t>
            </a:r>
            <a:endParaRPr lang="nl-NL" dirty="0" smtClean="0"/>
          </a:p>
          <a:p>
            <a:pPr lvl="2"/>
            <a:r>
              <a:rPr lang="nl-NL" dirty="0"/>
              <a:t>l</a:t>
            </a:r>
            <a:r>
              <a:rPr lang="nl-NL" dirty="0" smtClean="0"/>
              <a:t>ogement – </a:t>
            </a:r>
            <a:r>
              <a:rPr lang="nl-NL" dirty="0" err="1" smtClean="0"/>
              <a:t>accès</a:t>
            </a:r>
            <a:r>
              <a:rPr lang="nl-NL" dirty="0" smtClean="0"/>
              <a:t> </a:t>
            </a:r>
            <a:r>
              <a:rPr lang="nl-NL" dirty="0" err="1" smtClean="0"/>
              <a:t>aux</a:t>
            </a:r>
            <a:r>
              <a:rPr lang="nl-NL" dirty="0" smtClean="0"/>
              <a:t> services </a:t>
            </a:r>
            <a:r>
              <a:rPr lang="nl-NL" dirty="0" err="1" smtClean="0"/>
              <a:t>complémentaires</a:t>
            </a:r>
            <a:endParaRPr lang="nl-NL" dirty="0" smtClean="0"/>
          </a:p>
          <a:p>
            <a:pPr lvl="2"/>
            <a:r>
              <a:rPr lang="nl-NL" dirty="0" err="1"/>
              <a:t>c</a:t>
            </a:r>
            <a:r>
              <a:rPr lang="nl-NL" dirty="0" err="1" smtClean="0"/>
              <a:t>onnaissances</a:t>
            </a:r>
            <a:r>
              <a:rPr lang="nl-NL" dirty="0" smtClean="0"/>
              <a:t> </a:t>
            </a:r>
            <a:r>
              <a:rPr lang="nl-NL" dirty="0" err="1" smtClean="0"/>
              <a:t>linguistiques</a:t>
            </a:r>
            <a:r>
              <a:rPr lang="nl-NL" dirty="0" smtClean="0"/>
              <a:t>?</a:t>
            </a:r>
          </a:p>
          <a:p>
            <a:pPr lvl="2"/>
            <a:endParaRPr lang="nl-NL" dirty="0" smtClean="0"/>
          </a:p>
          <a:p>
            <a:pPr lvl="1"/>
            <a:endParaRPr lang="nl-NL" dirty="0" smtClean="0"/>
          </a:p>
          <a:p>
            <a:pPr lvl="1"/>
            <a:endParaRPr lang="nl-NL" dirty="0" smtClean="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376</a:t>
            </a:fld>
            <a:endParaRPr lang="nl-NL"/>
          </a:p>
        </p:txBody>
      </p:sp>
    </p:spTree>
    <p:extLst>
      <p:ext uri="{BB962C8B-B14F-4D97-AF65-F5344CB8AC3E}">
        <p14:creationId xmlns:p14="http://schemas.microsoft.com/office/powerpoint/2010/main" val="1633491622"/>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a:xfrm>
            <a:off x="628650" y="1825624"/>
            <a:ext cx="7886700" cy="5193362"/>
          </a:xfrm>
        </p:spPr>
        <p:txBody>
          <a:bodyPr>
            <a:normAutofit fontScale="85000" lnSpcReduction="20000"/>
          </a:bodyPr>
          <a:lstStyle/>
          <a:p>
            <a:r>
              <a:rPr lang="en-US" u="sng" dirty="0">
                <a:hlinkClick r:id="rId2"/>
              </a:rPr>
              <a:t>Section 1. </a:t>
            </a:r>
            <a:r>
              <a:rPr lang="en-US" u="sng" dirty="0" err="1">
                <a:hlinkClick r:id="rId2"/>
              </a:rPr>
              <a:t>Travailleurs</a:t>
            </a:r>
            <a:r>
              <a:rPr lang="en-US" u="sng" dirty="0">
                <a:hlinkClick r:id="rId2"/>
              </a:rPr>
              <a:t> : champ </a:t>
            </a:r>
            <a:r>
              <a:rPr lang="en-US" u="sng" dirty="0" err="1">
                <a:hlinkClick r:id="rId2"/>
              </a:rPr>
              <a:t>d’application</a:t>
            </a:r>
            <a:endParaRPr lang="en-GB" dirty="0"/>
          </a:p>
          <a:p>
            <a:pPr lvl="1"/>
            <a:r>
              <a:rPr lang="fr-FR" u="sng" dirty="0">
                <a:hlinkClick r:id="rId3"/>
              </a:rPr>
              <a:t>§1. Champ d’application </a:t>
            </a:r>
            <a:r>
              <a:rPr lang="fr-FR" u="sng" dirty="0" err="1">
                <a:hlinkClick r:id="rId3"/>
              </a:rPr>
              <a:t>ratione</a:t>
            </a:r>
            <a:r>
              <a:rPr lang="fr-FR" u="sng" dirty="0">
                <a:hlinkClick r:id="rId3"/>
              </a:rPr>
              <a:t> personae</a:t>
            </a:r>
            <a:endParaRPr lang="en-GB" dirty="0"/>
          </a:p>
          <a:p>
            <a:pPr lvl="2"/>
            <a:r>
              <a:rPr lang="fr-FR" u="sng" dirty="0">
                <a:hlinkClick r:id="rId4"/>
              </a:rPr>
              <a:t>A.</a:t>
            </a:r>
            <a:r>
              <a:rPr lang="en-GB" dirty="0">
                <a:hlinkClick r:id="rId4"/>
              </a:rPr>
              <a:t>	</a:t>
            </a:r>
            <a:r>
              <a:rPr lang="fr-FR" u="sng" dirty="0">
                <a:hlinkClick r:id="rId4"/>
              </a:rPr>
              <a:t>Une définition ouverte des travailleurs</a:t>
            </a:r>
            <a:endParaRPr lang="en-GB" dirty="0"/>
          </a:p>
          <a:p>
            <a:pPr lvl="3"/>
            <a:r>
              <a:rPr lang="fr-FR" u="sng" dirty="0">
                <a:hlinkClick r:id="rId5"/>
              </a:rPr>
              <a:t>1.</a:t>
            </a:r>
            <a:r>
              <a:rPr lang="en-GB" dirty="0">
                <a:hlinkClick r:id="rId5"/>
              </a:rPr>
              <a:t>	</a:t>
            </a:r>
            <a:r>
              <a:rPr lang="fr-FR" u="sng" dirty="0">
                <a:hlinkClick r:id="rId5"/>
              </a:rPr>
              <a:t>Toute prestation fournie</a:t>
            </a:r>
            <a:endParaRPr lang="en-GB" dirty="0"/>
          </a:p>
          <a:p>
            <a:pPr lvl="3"/>
            <a:r>
              <a:rPr lang="fr-FR" u="sng" dirty="0">
                <a:hlinkClick r:id="rId6"/>
              </a:rPr>
              <a:t>2.</a:t>
            </a:r>
            <a:r>
              <a:rPr lang="en-GB" dirty="0">
                <a:hlinkClick r:id="rId6"/>
              </a:rPr>
              <a:t>	</a:t>
            </a:r>
            <a:r>
              <a:rPr lang="fr-FR" u="sng" dirty="0">
                <a:hlinkClick r:id="rId6"/>
              </a:rPr>
              <a:t>Pendant un certain temps</a:t>
            </a:r>
            <a:endParaRPr lang="en-GB" dirty="0"/>
          </a:p>
          <a:p>
            <a:pPr lvl="3"/>
            <a:r>
              <a:rPr lang="fr-FR" u="sng" dirty="0">
                <a:hlinkClick r:id="rId7"/>
              </a:rPr>
              <a:t>3.</a:t>
            </a:r>
            <a:r>
              <a:rPr lang="en-GB" dirty="0">
                <a:hlinkClick r:id="rId7"/>
              </a:rPr>
              <a:t>	</a:t>
            </a:r>
            <a:r>
              <a:rPr lang="fr-FR" u="sng" dirty="0">
                <a:hlinkClick r:id="rId7"/>
              </a:rPr>
              <a:t>Sous la direction d’une autre personne</a:t>
            </a:r>
            <a:endParaRPr lang="en-GB" dirty="0"/>
          </a:p>
          <a:p>
            <a:pPr lvl="3"/>
            <a:r>
              <a:rPr lang="fr-FR" u="sng" dirty="0">
                <a:hlinkClick r:id="rId8"/>
              </a:rPr>
              <a:t>4.</a:t>
            </a:r>
            <a:r>
              <a:rPr lang="en-GB" dirty="0">
                <a:hlinkClick r:id="rId8"/>
              </a:rPr>
              <a:t>	</a:t>
            </a:r>
            <a:r>
              <a:rPr lang="fr-FR" u="sng" dirty="0">
                <a:hlinkClick r:id="rId8"/>
              </a:rPr>
              <a:t>Contre rémunération</a:t>
            </a:r>
            <a:endParaRPr lang="en-GB" dirty="0"/>
          </a:p>
          <a:p>
            <a:pPr lvl="2"/>
            <a:r>
              <a:rPr lang="fr-FR" u="sng" dirty="0">
                <a:hlinkClick r:id="rId9"/>
              </a:rPr>
              <a:t>B.</a:t>
            </a:r>
            <a:r>
              <a:rPr lang="en-GB" dirty="0">
                <a:hlinkClick r:id="rId9"/>
              </a:rPr>
              <a:t>	</a:t>
            </a:r>
            <a:r>
              <a:rPr lang="fr-FR" u="sng" dirty="0">
                <a:hlinkClick r:id="rId9"/>
              </a:rPr>
              <a:t>Exclusion des emplois dans l’administration publique</a:t>
            </a:r>
            <a:endParaRPr lang="en-GB" dirty="0"/>
          </a:p>
          <a:p>
            <a:pPr lvl="1"/>
            <a:r>
              <a:rPr lang="fr-FR" u="sng" dirty="0">
                <a:hlinkClick r:id="rId10"/>
              </a:rPr>
              <a:t>§2. Champ d’application </a:t>
            </a:r>
            <a:r>
              <a:rPr lang="fr-FR" u="sng" dirty="0" err="1">
                <a:hlinkClick r:id="rId10"/>
              </a:rPr>
              <a:t>ratione</a:t>
            </a:r>
            <a:r>
              <a:rPr lang="fr-FR" u="sng" dirty="0">
                <a:hlinkClick r:id="rId10"/>
              </a:rPr>
              <a:t> </a:t>
            </a:r>
            <a:r>
              <a:rPr lang="fr-FR" u="sng" dirty="0" err="1">
                <a:hlinkClick r:id="rId10"/>
              </a:rPr>
              <a:t>loci</a:t>
            </a:r>
            <a:endParaRPr lang="en-GB" dirty="0"/>
          </a:p>
          <a:p>
            <a:pPr lvl="2"/>
            <a:r>
              <a:rPr lang="fr-FR" u="sng" dirty="0">
                <a:hlinkClick r:id="rId11"/>
              </a:rPr>
              <a:t>A.</a:t>
            </a:r>
            <a:r>
              <a:rPr lang="en-GB" dirty="0">
                <a:hlinkClick r:id="rId11"/>
              </a:rPr>
              <a:t>	</a:t>
            </a:r>
            <a:r>
              <a:rPr lang="fr-FR" u="sng" dirty="0">
                <a:hlinkClick r:id="rId11"/>
              </a:rPr>
              <a:t>Mouvements transfrontaliers</a:t>
            </a:r>
            <a:endParaRPr lang="en-GB" dirty="0"/>
          </a:p>
          <a:p>
            <a:pPr lvl="3"/>
            <a:r>
              <a:rPr lang="fr-FR" u="sng" dirty="0">
                <a:hlinkClick r:id="rId12"/>
              </a:rPr>
              <a:t>1.</a:t>
            </a:r>
            <a:r>
              <a:rPr lang="en-GB" dirty="0">
                <a:hlinkClick r:id="rId12"/>
              </a:rPr>
              <a:t>	</a:t>
            </a:r>
            <a:r>
              <a:rPr lang="fr-FR" u="sng" dirty="0">
                <a:hlinkClick r:id="rId12"/>
              </a:rPr>
              <a:t>Mouvement de son Etat de résidence vers un autre Etat</a:t>
            </a:r>
            <a:endParaRPr lang="en-GB" dirty="0"/>
          </a:p>
          <a:p>
            <a:pPr lvl="3"/>
            <a:r>
              <a:rPr lang="fr-FR" u="sng" dirty="0">
                <a:hlinkClick r:id="rId13"/>
              </a:rPr>
              <a:t>2.</a:t>
            </a:r>
            <a:r>
              <a:rPr lang="en-GB" dirty="0">
                <a:hlinkClick r:id="rId13"/>
              </a:rPr>
              <a:t>	</a:t>
            </a:r>
            <a:r>
              <a:rPr lang="fr-FR" u="sng" dirty="0">
                <a:hlinkClick r:id="rId13"/>
              </a:rPr>
              <a:t>Retour d’un ressortissant dans son Etat membre</a:t>
            </a:r>
            <a:endParaRPr lang="en-GB" dirty="0"/>
          </a:p>
          <a:p>
            <a:pPr lvl="2"/>
            <a:r>
              <a:rPr lang="fr-FR" u="sng" dirty="0">
                <a:hlinkClick r:id="rId14"/>
              </a:rPr>
              <a:t>B.</a:t>
            </a:r>
            <a:r>
              <a:rPr lang="en-GB" dirty="0">
                <a:hlinkClick r:id="rId14"/>
              </a:rPr>
              <a:t>	</a:t>
            </a:r>
            <a:r>
              <a:rPr lang="fr-FR" u="sng" dirty="0">
                <a:hlinkClick r:id="rId14"/>
              </a:rPr>
              <a:t>Situations purement internes</a:t>
            </a:r>
            <a:endParaRPr lang="en-GB" dirty="0"/>
          </a:p>
          <a:p>
            <a:pPr lvl="1"/>
            <a:r>
              <a:rPr lang="fr-FR" u="sng" dirty="0">
                <a:hlinkClick r:id="rId15"/>
              </a:rPr>
              <a:t>§3. Les bénéficiaires de la libre circulation des travailleurs</a:t>
            </a:r>
            <a:endParaRPr lang="en-GB" dirty="0"/>
          </a:p>
          <a:p>
            <a:pPr lvl="2"/>
            <a:r>
              <a:rPr lang="fr-FR" u="sng" dirty="0">
                <a:hlinkClick r:id="rId16"/>
              </a:rPr>
              <a:t>A.</a:t>
            </a:r>
            <a:r>
              <a:rPr lang="en-GB" dirty="0">
                <a:hlinkClick r:id="rId16"/>
              </a:rPr>
              <a:t>	</a:t>
            </a:r>
            <a:r>
              <a:rPr lang="fr-FR" u="sng" dirty="0" err="1">
                <a:hlinkClick r:id="rId16"/>
              </a:rPr>
              <a:t>Invocabilité</a:t>
            </a:r>
            <a:r>
              <a:rPr lang="fr-FR" u="sng" dirty="0">
                <a:hlinkClick r:id="rId16"/>
              </a:rPr>
              <a:t> verticale</a:t>
            </a:r>
            <a:endParaRPr lang="en-GB" dirty="0"/>
          </a:p>
          <a:p>
            <a:pPr lvl="2"/>
            <a:r>
              <a:rPr lang="fr-FR" u="sng" dirty="0">
                <a:hlinkClick r:id="rId17"/>
              </a:rPr>
              <a:t>B.</a:t>
            </a:r>
            <a:r>
              <a:rPr lang="en-GB" dirty="0">
                <a:hlinkClick r:id="rId17"/>
              </a:rPr>
              <a:t>	</a:t>
            </a:r>
            <a:r>
              <a:rPr lang="fr-FR" u="sng" dirty="0" err="1">
                <a:hlinkClick r:id="rId17"/>
              </a:rPr>
              <a:t>Invocabilité</a:t>
            </a:r>
            <a:r>
              <a:rPr lang="fr-FR" u="sng" dirty="0">
                <a:hlinkClick r:id="rId17"/>
              </a:rPr>
              <a:t> horizontale</a:t>
            </a:r>
            <a:endParaRPr lang="en-GB" dirty="0"/>
          </a:p>
          <a:p>
            <a:pPr lvl="3"/>
            <a:r>
              <a:rPr lang="fr-FR" u="sng" dirty="0">
                <a:hlinkClick r:id="rId18"/>
              </a:rPr>
              <a:t>1.</a:t>
            </a:r>
            <a:r>
              <a:rPr lang="en-GB" dirty="0">
                <a:hlinkClick r:id="rId18"/>
              </a:rPr>
              <a:t>	</a:t>
            </a:r>
            <a:r>
              <a:rPr lang="fr-FR" u="sng" dirty="0">
                <a:hlinkClick r:id="rId18"/>
              </a:rPr>
              <a:t>Organismes </a:t>
            </a:r>
            <a:r>
              <a:rPr lang="fr-FR" u="sng" dirty="0" smtClean="0">
                <a:hlinkClick r:id="rId18"/>
              </a:rPr>
              <a:t>collectifs</a:t>
            </a:r>
            <a:endParaRPr lang="en-GB" dirty="0"/>
          </a:p>
          <a:p>
            <a:pPr lvl="3"/>
            <a:r>
              <a:rPr lang="fr-FR" u="sng" dirty="0" smtClean="0">
                <a:hlinkClick r:id="rId19"/>
              </a:rPr>
              <a:t>2</a:t>
            </a:r>
            <a:r>
              <a:rPr lang="fr-FR" u="sng" dirty="0">
                <a:hlinkClick r:id="rId19"/>
              </a:rPr>
              <a:t>.</a:t>
            </a:r>
            <a:r>
              <a:rPr lang="en-GB" dirty="0">
                <a:hlinkClick r:id="rId19"/>
              </a:rPr>
              <a:t>	</a:t>
            </a:r>
            <a:r>
              <a:rPr lang="fr-FR" u="sng" dirty="0">
                <a:hlinkClick r:id="rId19"/>
              </a:rPr>
              <a:t>Employeurs privés ?</a:t>
            </a:r>
            <a:endParaRPr lang="en-GB" dirty="0"/>
          </a:p>
          <a:p>
            <a:pPr lvl="1"/>
            <a:r>
              <a:rPr lang="fr-FR" u="sng" dirty="0">
                <a:hlinkClick r:id="rId20"/>
              </a:rPr>
              <a:t>§4. Schéma de synthèse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377</a:t>
            </a:fld>
            <a:endParaRPr lang="nl-NL"/>
          </a:p>
        </p:txBody>
      </p:sp>
    </p:spTree>
    <p:extLst>
      <p:ext uri="{BB962C8B-B14F-4D97-AF65-F5344CB8AC3E}">
        <p14:creationId xmlns:p14="http://schemas.microsoft.com/office/powerpoint/2010/main" val="678545536"/>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a:xfrm>
            <a:off x="628650" y="1825624"/>
            <a:ext cx="7886700" cy="5425182"/>
          </a:xfrm>
        </p:spPr>
        <p:txBody>
          <a:bodyPr>
            <a:normAutofit/>
          </a:bodyPr>
          <a:lstStyle/>
          <a:p>
            <a:r>
              <a:rPr lang="en-US" u="sng" dirty="0">
                <a:hlinkClick r:id="rId2"/>
              </a:rPr>
              <a:t>Section 2. </a:t>
            </a:r>
            <a:r>
              <a:rPr lang="en-US" u="sng" dirty="0" err="1">
                <a:hlinkClick r:id="rId2"/>
              </a:rPr>
              <a:t>Travailleurs</a:t>
            </a:r>
            <a:r>
              <a:rPr lang="en-US" u="sng" dirty="0">
                <a:hlinkClick r:id="rId2"/>
              </a:rPr>
              <a:t> : interdiction de discrimination</a:t>
            </a:r>
            <a:endParaRPr lang="en-GB" dirty="0"/>
          </a:p>
          <a:p>
            <a:pPr lvl="1"/>
            <a:r>
              <a:rPr lang="fr-FR" u="sng" dirty="0">
                <a:hlinkClick r:id="rId3"/>
              </a:rPr>
              <a:t>§1. « Discriminations » interdites</a:t>
            </a:r>
            <a:endParaRPr lang="en-GB" dirty="0"/>
          </a:p>
          <a:p>
            <a:pPr lvl="2"/>
            <a:r>
              <a:rPr lang="fr-FR" u="sng" dirty="0">
                <a:hlinkClick r:id="rId4"/>
              </a:rPr>
              <a:t>A.</a:t>
            </a:r>
            <a:r>
              <a:rPr lang="en-GB" dirty="0">
                <a:hlinkClick r:id="rId4"/>
              </a:rPr>
              <a:t>	</a:t>
            </a:r>
            <a:r>
              <a:rPr lang="fr-FR" u="sng" dirty="0">
                <a:hlinkClick r:id="rId4"/>
              </a:rPr>
              <a:t>Interdictions de droit primaire</a:t>
            </a:r>
            <a:endParaRPr lang="en-GB" dirty="0"/>
          </a:p>
          <a:p>
            <a:pPr lvl="2"/>
            <a:r>
              <a:rPr lang="fr-FR" u="sng" dirty="0">
                <a:hlinkClick r:id="rId5"/>
              </a:rPr>
              <a:t>B.</a:t>
            </a:r>
            <a:r>
              <a:rPr lang="en-GB" dirty="0">
                <a:hlinkClick r:id="rId5"/>
              </a:rPr>
              <a:t>	</a:t>
            </a:r>
            <a:r>
              <a:rPr lang="fr-FR" u="sng" dirty="0">
                <a:hlinkClick r:id="rId5"/>
              </a:rPr>
              <a:t>Des modalités de « travail » ?</a:t>
            </a:r>
            <a:endParaRPr lang="en-GB" dirty="0"/>
          </a:p>
          <a:p>
            <a:pPr lvl="2"/>
            <a:r>
              <a:rPr lang="fr-FR" u="sng" dirty="0">
                <a:hlinkClick r:id="rId6"/>
              </a:rPr>
              <a:t>C.</a:t>
            </a:r>
            <a:r>
              <a:rPr lang="en-GB" dirty="0">
                <a:hlinkClick r:id="rId6"/>
              </a:rPr>
              <a:t>	</a:t>
            </a:r>
            <a:r>
              <a:rPr lang="fr-FR" u="sng" dirty="0">
                <a:hlinkClick r:id="rId6"/>
              </a:rPr>
              <a:t>Interdictions de droit dérivé</a:t>
            </a:r>
            <a:endParaRPr lang="en-GB" dirty="0"/>
          </a:p>
          <a:p>
            <a:pPr lvl="2"/>
            <a:r>
              <a:rPr lang="fr-FR" u="sng" dirty="0">
                <a:hlinkClick r:id="rId7"/>
              </a:rPr>
              <a:t>D.</a:t>
            </a:r>
            <a:r>
              <a:rPr lang="en-GB" dirty="0">
                <a:hlinkClick r:id="rId7"/>
              </a:rPr>
              <a:t>	</a:t>
            </a:r>
            <a:r>
              <a:rPr lang="fr-FR" u="sng" dirty="0">
                <a:hlinkClick r:id="rId7"/>
              </a:rPr>
              <a:t>Rapports entre droit primaire et droit dérivé</a:t>
            </a:r>
            <a:endParaRPr lang="en-GB" dirty="0"/>
          </a:p>
          <a:p>
            <a:pPr lvl="1"/>
            <a:r>
              <a:rPr lang="fr-FR" u="sng" dirty="0">
                <a:hlinkClick r:id="rId8"/>
              </a:rPr>
              <a:t>§2. Justifications</a:t>
            </a:r>
            <a:endParaRPr lang="en-GB" dirty="0"/>
          </a:p>
          <a:p>
            <a:pPr lvl="2"/>
            <a:r>
              <a:rPr lang="fr-FR" u="sng" dirty="0">
                <a:hlinkClick r:id="rId9"/>
              </a:rPr>
              <a:t>A.</a:t>
            </a:r>
            <a:r>
              <a:rPr lang="en-GB" dirty="0">
                <a:hlinkClick r:id="rId9"/>
              </a:rPr>
              <a:t>	</a:t>
            </a:r>
            <a:r>
              <a:rPr lang="fr-FR" u="sng" dirty="0">
                <a:hlinkClick r:id="rId9"/>
              </a:rPr>
              <a:t>Dérogations à l’interdiction</a:t>
            </a:r>
            <a:endParaRPr lang="en-GB" dirty="0"/>
          </a:p>
          <a:p>
            <a:pPr lvl="2"/>
            <a:r>
              <a:rPr lang="fr-FR" u="sng" dirty="0">
                <a:hlinkClick r:id="rId10"/>
              </a:rPr>
              <a:t>B.</a:t>
            </a:r>
            <a:r>
              <a:rPr lang="en-GB" dirty="0">
                <a:hlinkClick r:id="rId10"/>
              </a:rPr>
              <a:t>	</a:t>
            </a:r>
            <a:r>
              <a:rPr lang="fr-FR" u="sng" dirty="0">
                <a:hlinkClick r:id="rId10"/>
              </a:rPr>
              <a:t>Raisons impérieuses d’intérêt général</a:t>
            </a:r>
            <a:endParaRPr lang="en-GB" dirty="0"/>
          </a:p>
          <a:p>
            <a:pPr lvl="2"/>
            <a:r>
              <a:rPr lang="fr-FR" u="sng" dirty="0">
                <a:hlinkClick r:id="rId11"/>
              </a:rPr>
              <a:t>C.</a:t>
            </a:r>
            <a:r>
              <a:rPr lang="en-GB" dirty="0">
                <a:hlinkClick r:id="rId11"/>
              </a:rPr>
              <a:t>	</a:t>
            </a:r>
            <a:r>
              <a:rPr lang="fr-FR" u="sng" dirty="0">
                <a:hlinkClick r:id="rId11"/>
              </a:rPr>
              <a:t>Tests d’aptitude et de nécessité</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378</a:t>
            </a:fld>
            <a:endParaRPr lang="nl-NL"/>
          </a:p>
        </p:txBody>
      </p:sp>
    </p:spTree>
    <p:extLst>
      <p:ext uri="{BB962C8B-B14F-4D97-AF65-F5344CB8AC3E}">
        <p14:creationId xmlns:p14="http://schemas.microsoft.com/office/powerpoint/2010/main" val="594325646"/>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Libre </a:t>
            </a:r>
            <a:r>
              <a:rPr lang="nl-NL" dirty="0" err="1" smtClean="0"/>
              <a:t>circulation</a:t>
            </a:r>
            <a:r>
              <a:rPr lang="nl-NL" dirty="0" smtClean="0"/>
              <a:t> des </a:t>
            </a:r>
            <a:r>
              <a:rPr lang="nl-NL" dirty="0" err="1" smtClean="0"/>
              <a:t>travailleurs</a:t>
            </a:r>
            <a:endParaRPr lang="nl-NL" dirty="0"/>
          </a:p>
        </p:txBody>
      </p:sp>
      <p:sp>
        <p:nvSpPr>
          <p:cNvPr id="3" name="Content Placeholder 2"/>
          <p:cNvSpPr>
            <a:spLocks noGrp="1"/>
          </p:cNvSpPr>
          <p:nvPr>
            <p:ph idx="1"/>
          </p:nvPr>
        </p:nvSpPr>
        <p:spPr/>
        <p:txBody>
          <a:bodyPr/>
          <a:lstStyle/>
          <a:p>
            <a:r>
              <a:rPr lang="nl-NL" dirty="0" smtClean="0"/>
              <a:t>Article 45 TFUE: principe de libre </a:t>
            </a:r>
            <a:r>
              <a:rPr lang="nl-NL" dirty="0" err="1" smtClean="0"/>
              <a:t>circulation</a:t>
            </a:r>
            <a:r>
              <a:rPr lang="nl-NL" dirty="0" smtClean="0"/>
              <a:t> des </a:t>
            </a:r>
            <a:r>
              <a:rPr lang="nl-NL" dirty="0" err="1" smtClean="0"/>
              <a:t>travailleurs</a:t>
            </a:r>
            <a:endParaRPr lang="nl-NL" dirty="0" smtClean="0"/>
          </a:p>
          <a:p>
            <a:pPr lvl="1"/>
            <a:r>
              <a:rPr lang="fr-FR" dirty="0" smtClean="0"/>
              <a:t>1. la libre circulation des travailleurs est assurée à l'intérieur de l'Union.</a:t>
            </a:r>
          </a:p>
          <a:p>
            <a:pPr lvl="1"/>
            <a:r>
              <a:rPr lang="fr-FR" dirty="0" smtClean="0"/>
              <a:t>2. elle implique </a:t>
            </a:r>
            <a:r>
              <a:rPr lang="fr-FR" dirty="0" smtClean="0">
                <a:solidFill>
                  <a:srgbClr val="FF0000"/>
                </a:solidFill>
              </a:rPr>
              <a:t>l'abolition de toute discrimination, fondée sur la nationalité</a:t>
            </a:r>
            <a:r>
              <a:rPr lang="fr-FR" dirty="0" smtClean="0"/>
              <a:t>, entre les travailleurs des États membres, en ce qui concerne l'emploi, la rémunération et les autres conditions de travail</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379</a:t>
            </a:fld>
            <a:endParaRPr lang="nl-NL"/>
          </a:p>
        </p:txBody>
      </p:sp>
    </p:spTree>
    <p:extLst>
      <p:ext uri="{BB962C8B-B14F-4D97-AF65-F5344CB8AC3E}">
        <p14:creationId xmlns:p14="http://schemas.microsoft.com/office/powerpoint/2010/main" val="1501276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§3. Droit matériel</a:t>
            </a:r>
            <a:endParaRPr lang="nl-NL" dirty="0"/>
          </a:p>
        </p:txBody>
      </p:sp>
      <p:sp>
        <p:nvSpPr>
          <p:cNvPr id="3" name="Content Placeholder 2"/>
          <p:cNvSpPr>
            <a:spLocks noGrp="1"/>
          </p:cNvSpPr>
          <p:nvPr>
            <p:ph idx="1"/>
          </p:nvPr>
        </p:nvSpPr>
        <p:spPr/>
        <p:txBody>
          <a:bodyPr>
            <a:normAutofit fontScale="55000" lnSpcReduction="20000"/>
          </a:bodyPr>
          <a:lstStyle/>
          <a:p>
            <a:r>
              <a:rPr lang="nl-NL" sz="5800" dirty="0"/>
              <a:t>Article 3 TUE</a:t>
            </a:r>
          </a:p>
          <a:p>
            <a:endParaRPr lang="fr-FR" dirty="0"/>
          </a:p>
          <a:p>
            <a:pPr algn="just"/>
            <a:r>
              <a:rPr lang="fr-FR" sz="5000" dirty="0"/>
              <a:t>1. L'Union a pour but de promouvoir </a:t>
            </a:r>
            <a:r>
              <a:rPr lang="fr-FR" sz="5000" dirty="0">
                <a:solidFill>
                  <a:srgbClr val="FF0000"/>
                </a:solidFill>
              </a:rPr>
              <a:t>la paix, ses valeurs et le bien-être de ses peuples</a:t>
            </a:r>
            <a:r>
              <a:rPr lang="fr-FR" sz="5000" dirty="0"/>
              <a:t>.</a:t>
            </a:r>
          </a:p>
          <a:p>
            <a:pPr algn="just"/>
            <a:r>
              <a:rPr lang="fr-FR" sz="5000" dirty="0"/>
              <a:t>2. L'Union offre à ses citoyens </a:t>
            </a:r>
            <a:r>
              <a:rPr lang="fr-FR" sz="5000" dirty="0">
                <a:solidFill>
                  <a:srgbClr val="FF0000"/>
                </a:solidFill>
              </a:rPr>
              <a:t>un espace de liberté, de sécurité et de justice sans frontières intérieures</a:t>
            </a:r>
            <a:r>
              <a:rPr lang="fr-FR" sz="5000" dirty="0"/>
              <a:t>, au sein duquel est assurée la libre circulation des personnes, en liaison avec des mesures appropriées en matière de contrôle des frontières extérieures, d'asile, d'immigration ainsi que de prévention de la criminalité et de lutte contre ce phénomène.</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38</a:t>
            </a:fld>
            <a:endParaRPr lang="nl-NL"/>
          </a:p>
        </p:txBody>
      </p:sp>
    </p:spTree>
    <p:extLst>
      <p:ext uri="{BB962C8B-B14F-4D97-AF65-F5344CB8AC3E}">
        <p14:creationId xmlns:p14="http://schemas.microsoft.com/office/powerpoint/2010/main" val="3919290423"/>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dérogations/justifications: objectifs </a:t>
                      </a:r>
                      <a:r>
                        <a:rPr lang="fr-FR" sz="1200" dirty="0">
                          <a:effectLst/>
                        </a:rPr>
                        <a:t>d’intérêt </a:t>
                      </a:r>
                      <a:r>
                        <a:rPr lang="fr-FR" sz="1200" dirty="0" smtClean="0">
                          <a:effectLst/>
                        </a:rPr>
                        <a:t>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474101" y="3129565"/>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380</a:t>
            </a:fld>
            <a:endParaRPr lang="nl-NL"/>
          </a:p>
        </p:txBody>
      </p:sp>
    </p:spTree>
    <p:extLst>
      <p:ext uri="{BB962C8B-B14F-4D97-AF65-F5344CB8AC3E}">
        <p14:creationId xmlns:p14="http://schemas.microsoft.com/office/powerpoint/2010/main" val="1994390154"/>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smtClean="0"/>
              <a:t>Champ</a:t>
            </a:r>
            <a:r>
              <a:rPr lang="nl-NL" dirty="0" smtClean="0"/>
              <a:t> </a:t>
            </a:r>
            <a:r>
              <a:rPr lang="nl-NL" dirty="0" err="1" smtClean="0"/>
              <a:t>d’application</a:t>
            </a:r>
            <a:endParaRPr lang="nl-NL" dirty="0"/>
          </a:p>
        </p:txBody>
      </p:sp>
      <p:sp>
        <p:nvSpPr>
          <p:cNvPr id="3" name="Content Placeholder 2"/>
          <p:cNvSpPr>
            <a:spLocks noGrp="1"/>
          </p:cNvSpPr>
          <p:nvPr>
            <p:ph idx="1"/>
          </p:nvPr>
        </p:nvSpPr>
        <p:spPr/>
        <p:txBody>
          <a:bodyPr/>
          <a:lstStyle/>
          <a:p>
            <a:r>
              <a:rPr lang="nl-NL" dirty="0" err="1" smtClean="0">
                <a:solidFill>
                  <a:srgbClr val="FF0000"/>
                </a:solidFill>
              </a:rPr>
              <a:t>Travailleurs</a:t>
            </a:r>
            <a:endParaRPr lang="nl-NL" dirty="0" smtClean="0">
              <a:solidFill>
                <a:srgbClr val="FF0000"/>
              </a:solidFill>
            </a:endParaRPr>
          </a:p>
          <a:p>
            <a:endParaRPr lang="nl-NL" dirty="0"/>
          </a:p>
          <a:p>
            <a:endParaRPr lang="nl-NL" dirty="0" smtClean="0"/>
          </a:p>
          <a:p>
            <a:r>
              <a:rPr lang="nl-NL" dirty="0" smtClean="0"/>
              <a:t>Mouvement transfrontalier</a:t>
            </a:r>
          </a:p>
          <a:p>
            <a:endParaRPr lang="nl-NL" dirty="0"/>
          </a:p>
          <a:p>
            <a:endParaRPr lang="nl-NL" dirty="0" smtClean="0"/>
          </a:p>
          <a:p>
            <a:r>
              <a:rPr lang="nl-NL" dirty="0" smtClean="0"/>
              <a:t>Bénéficiaires de la liberté de circulation?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381</a:t>
            </a:fld>
            <a:endParaRPr lang="nl-NL"/>
          </a:p>
        </p:txBody>
      </p:sp>
    </p:spTree>
    <p:extLst>
      <p:ext uri="{BB962C8B-B14F-4D97-AF65-F5344CB8AC3E}">
        <p14:creationId xmlns:p14="http://schemas.microsoft.com/office/powerpoint/2010/main" val="4116582118"/>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Travailleurs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Laconisme du TFUE</a:t>
            </a:r>
          </a:p>
          <a:p>
            <a:endParaRPr lang="nl-NL" dirty="0"/>
          </a:p>
          <a:p>
            <a:r>
              <a:rPr lang="nl-NL" dirty="0" smtClean="0"/>
              <a:t>Définition prétoriènne: </a:t>
            </a:r>
          </a:p>
          <a:p>
            <a:pPr lvl="2"/>
            <a:r>
              <a:rPr lang="nl-NL" dirty="0" smtClean="0"/>
              <a:t>CJUE, 53/81, </a:t>
            </a:r>
            <a:r>
              <a:rPr lang="nl-NL" i="1" dirty="0" err="1" smtClean="0"/>
              <a:t>Levin</a:t>
            </a:r>
            <a:r>
              <a:rPr lang="nl-NL" dirty="0" smtClean="0"/>
              <a:t>: </a:t>
            </a:r>
            <a:r>
              <a:rPr lang="nl-NL" dirty="0" err="1" smtClean="0"/>
              <a:t>interprétation</a:t>
            </a:r>
            <a:r>
              <a:rPr lang="nl-NL" dirty="0" smtClean="0"/>
              <a:t> </a:t>
            </a:r>
            <a:r>
              <a:rPr lang="nl-NL" dirty="0" err="1" smtClean="0"/>
              <a:t>extensive</a:t>
            </a:r>
            <a:r>
              <a:rPr lang="nl-NL" dirty="0" smtClean="0"/>
              <a:t> de la </a:t>
            </a:r>
            <a:r>
              <a:rPr lang="nl-NL" dirty="0" err="1" smtClean="0"/>
              <a:t>notion</a:t>
            </a:r>
            <a:r>
              <a:rPr lang="nl-NL" dirty="0" smtClean="0"/>
              <a:t> de </a:t>
            </a:r>
            <a:r>
              <a:rPr lang="nl-NL" dirty="0" err="1" smtClean="0"/>
              <a:t>travailleur</a:t>
            </a:r>
            <a:r>
              <a:rPr lang="nl-NL" dirty="0" smtClean="0"/>
              <a:t> – </a:t>
            </a:r>
            <a:r>
              <a:rPr lang="nl-NL" dirty="0" err="1" smtClean="0"/>
              <a:t>aucune</a:t>
            </a:r>
            <a:r>
              <a:rPr lang="nl-NL" dirty="0" smtClean="0"/>
              <a:t> </a:t>
            </a:r>
            <a:r>
              <a:rPr lang="nl-NL" dirty="0" err="1" smtClean="0"/>
              <a:t>définition</a:t>
            </a:r>
            <a:r>
              <a:rPr lang="nl-NL" dirty="0" smtClean="0"/>
              <a:t> </a:t>
            </a:r>
            <a:r>
              <a:rPr lang="nl-NL" dirty="0" err="1" smtClean="0"/>
              <a:t>spécifique</a:t>
            </a:r>
            <a:r>
              <a:rPr lang="nl-NL" dirty="0" smtClean="0"/>
              <a:t> offerte</a:t>
            </a:r>
          </a:p>
          <a:p>
            <a:pPr lvl="2"/>
            <a:r>
              <a:rPr lang="nl-NL" dirty="0" smtClean="0"/>
              <a:t>CJUE, 66/85, </a:t>
            </a:r>
            <a:r>
              <a:rPr lang="nl-NL" i="1" dirty="0" err="1" smtClean="0"/>
              <a:t>Lawrie-Blum</a:t>
            </a:r>
            <a:r>
              <a:rPr lang="nl-NL" dirty="0" smtClean="0"/>
              <a:t>: la </a:t>
            </a:r>
            <a:r>
              <a:rPr lang="nl-NL" dirty="0" err="1" smtClean="0"/>
              <a:t>caractéristique</a:t>
            </a:r>
            <a:r>
              <a:rPr lang="nl-NL" dirty="0" smtClean="0"/>
              <a:t> </a:t>
            </a:r>
            <a:r>
              <a:rPr lang="nl-NL" dirty="0" err="1" smtClean="0"/>
              <a:t>essentielle</a:t>
            </a:r>
            <a:r>
              <a:rPr lang="nl-NL" dirty="0" smtClean="0"/>
              <a:t> de la </a:t>
            </a:r>
            <a:r>
              <a:rPr lang="nl-NL" dirty="0" err="1" smtClean="0"/>
              <a:t>relation</a:t>
            </a:r>
            <a:r>
              <a:rPr lang="nl-NL" dirty="0" smtClean="0"/>
              <a:t> de </a:t>
            </a:r>
            <a:r>
              <a:rPr lang="nl-NL" dirty="0" err="1" smtClean="0"/>
              <a:t>travail</a:t>
            </a:r>
            <a:r>
              <a:rPr lang="nl-NL" dirty="0" smtClean="0"/>
              <a:t> </a:t>
            </a:r>
            <a:r>
              <a:rPr lang="nl-NL" dirty="0" err="1" smtClean="0"/>
              <a:t>est</a:t>
            </a:r>
            <a:r>
              <a:rPr lang="nl-NL" dirty="0" smtClean="0"/>
              <a:t> la </a:t>
            </a:r>
            <a:r>
              <a:rPr lang="nl-NL" dirty="0" err="1" smtClean="0"/>
              <a:t>circonstance</a:t>
            </a:r>
            <a:r>
              <a:rPr lang="nl-NL" dirty="0" smtClean="0"/>
              <a:t> </a:t>
            </a:r>
            <a:r>
              <a:rPr lang="nl-NL" dirty="0" err="1" smtClean="0"/>
              <a:t>qu’une</a:t>
            </a:r>
            <a:r>
              <a:rPr lang="nl-NL" dirty="0" smtClean="0"/>
              <a:t> </a:t>
            </a:r>
            <a:r>
              <a:rPr lang="nl-NL" dirty="0" err="1" smtClean="0"/>
              <a:t>personne</a:t>
            </a:r>
            <a:r>
              <a:rPr lang="nl-NL" dirty="0" smtClean="0"/>
              <a:t> </a:t>
            </a:r>
            <a:r>
              <a:rPr lang="nl-NL" dirty="0" err="1" smtClean="0"/>
              <a:t>accomplit</a:t>
            </a:r>
            <a:r>
              <a:rPr lang="nl-NL" dirty="0" smtClean="0"/>
              <a:t>, </a:t>
            </a:r>
            <a:r>
              <a:rPr lang="nl-NL" dirty="0" smtClean="0">
                <a:solidFill>
                  <a:srgbClr val="FF0000"/>
                </a:solidFill>
              </a:rPr>
              <a:t>pendant </a:t>
            </a:r>
            <a:r>
              <a:rPr lang="nl-NL" dirty="0" err="1" smtClean="0">
                <a:solidFill>
                  <a:srgbClr val="FF0000"/>
                </a:solidFill>
              </a:rPr>
              <a:t>un</a:t>
            </a:r>
            <a:r>
              <a:rPr lang="nl-NL" dirty="0" smtClean="0">
                <a:solidFill>
                  <a:srgbClr val="FF0000"/>
                </a:solidFill>
              </a:rPr>
              <a:t> </a:t>
            </a:r>
            <a:r>
              <a:rPr lang="nl-NL" dirty="0" err="1" smtClean="0">
                <a:solidFill>
                  <a:srgbClr val="FF0000"/>
                </a:solidFill>
              </a:rPr>
              <a:t>certain</a:t>
            </a:r>
            <a:r>
              <a:rPr lang="nl-NL" dirty="0" smtClean="0">
                <a:solidFill>
                  <a:srgbClr val="FF0000"/>
                </a:solidFill>
              </a:rPr>
              <a:t> </a:t>
            </a:r>
            <a:r>
              <a:rPr lang="nl-NL" dirty="0" err="1" smtClean="0">
                <a:solidFill>
                  <a:srgbClr val="FF0000"/>
                </a:solidFill>
              </a:rPr>
              <a:t>temps</a:t>
            </a:r>
            <a:r>
              <a:rPr lang="nl-NL" dirty="0" smtClean="0"/>
              <a:t>, en faveur </a:t>
            </a:r>
            <a:r>
              <a:rPr lang="nl-NL" dirty="0" err="1" smtClean="0"/>
              <a:t>d’un</a:t>
            </a:r>
            <a:r>
              <a:rPr lang="nl-NL" dirty="0" smtClean="0"/>
              <a:t> </a:t>
            </a:r>
            <a:r>
              <a:rPr lang="nl-NL" dirty="0" err="1" smtClean="0"/>
              <a:t>autre</a:t>
            </a:r>
            <a:r>
              <a:rPr lang="nl-NL" dirty="0" smtClean="0"/>
              <a:t> et </a:t>
            </a:r>
            <a:r>
              <a:rPr lang="nl-NL" dirty="0" smtClean="0">
                <a:solidFill>
                  <a:srgbClr val="FF0000"/>
                </a:solidFill>
              </a:rPr>
              <a:t>sous la </a:t>
            </a:r>
            <a:r>
              <a:rPr lang="nl-NL" dirty="0" err="1" smtClean="0">
                <a:solidFill>
                  <a:srgbClr val="FF0000"/>
                </a:solidFill>
              </a:rPr>
              <a:t>direction</a:t>
            </a:r>
            <a:r>
              <a:rPr lang="nl-NL" dirty="0" smtClean="0">
                <a:solidFill>
                  <a:srgbClr val="FF0000"/>
                </a:solidFill>
              </a:rPr>
              <a:t> </a:t>
            </a:r>
            <a:r>
              <a:rPr lang="nl-NL" dirty="0" smtClean="0"/>
              <a:t>de </a:t>
            </a:r>
            <a:r>
              <a:rPr lang="nl-NL" dirty="0" err="1" smtClean="0"/>
              <a:t>celle</a:t>
            </a:r>
            <a:r>
              <a:rPr lang="nl-NL" dirty="0" smtClean="0"/>
              <a:t>-ci, des </a:t>
            </a:r>
            <a:r>
              <a:rPr lang="nl-NL" dirty="0" smtClean="0">
                <a:solidFill>
                  <a:srgbClr val="FF0000"/>
                </a:solidFill>
              </a:rPr>
              <a:t>prestations en </a:t>
            </a:r>
            <a:r>
              <a:rPr lang="nl-NL" dirty="0" err="1" smtClean="0">
                <a:solidFill>
                  <a:srgbClr val="FF0000"/>
                </a:solidFill>
              </a:rPr>
              <a:t>contrepartie</a:t>
            </a:r>
            <a:r>
              <a:rPr lang="nl-NL" dirty="0" smtClean="0">
                <a:solidFill>
                  <a:srgbClr val="FF0000"/>
                </a:solidFill>
              </a:rPr>
              <a:t> </a:t>
            </a:r>
            <a:r>
              <a:rPr lang="nl-NL" dirty="0" err="1" smtClean="0">
                <a:solidFill>
                  <a:srgbClr val="FF0000"/>
                </a:solidFill>
              </a:rPr>
              <a:t>desquelles</a:t>
            </a:r>
            <a:r>
              <a:rPr lang="nl-NL" dirty="0" smtClean="0">
                <a:solidFill>
                  <a:srgbClr val="FF0000"/>
                </a:solidFill>
              </a:rPr>
              <a:t> elle touche </a:t>
            </a:r>
            <a:r>
              <a:rPr lang="nl-NL" dirty="0" err="1" smtClean="0">
                <a:solidFill>
                  <a:srgbClr val="FF0000"/>
                </a:solidFill>
              </a:rPr>
              <a:t>une</a:t>
            </a:r>
            <a:r>
              <a:rPr lang="nl-NL" dirty="0" smtClean="0">
                <a:solidFill>
                  <a:srgbClr val="FF0000"/>
                </a:solidFill>
              </a:rPr>
              <a:t> </a:t>
            </a:r>
            <a:r>
              <a:rPr lang="nl-NL" dirty="0" err="1" smtClean="0">
                <a:solidFill>
                  <a:srgbClr val="FF0000"/>
                </a:solidFill>
              </a:rPr>
              <a:t>rémunération</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382</a:t>
            </a:fld>
            <a:endParaRPr lang="nl-NL"/>
          </a:p>
        </p:txBody>
      </p:sp>
    </p:spTree>
    <p:extLst>
      <p:ext uri="{BB962C8B-B14F-4D97-AF65-F5344CB8AC3E}">
        <p14:creationId xmlns:p14="http://schemas.microsoft.com/office/powerpoint/2010/main" val="714896139"/>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Travailleurs</a:t>
            </a:r>
            <a:endParaRPr lang="nl-NL" dirty="0"/>
          </a:p>
        </p:txBody>
      </p:sp>
      <p:sp>
        <p:nvSpPr>
          <p:cNvPr id="3" name="Content Placeholder 2"/>
          <p:cNvSpPr>
            <a:spLocks noGrp="1"/>
          </p:cNvSpPr>
          <p:nvPr>
            <p:ph idx="1"/>
          </p:nvPr>
        </p:nvSpPr>
        <p:spPr/>
        <p:txBody>
          <a:bodyPr>
            <a:normAutofit/>
          </a:bodyPr>
          <a:lstStyle/>
          <a:p>
            <a:r>
              <a:rPr lang="nl-NL" dirty="0" err="1" smtClean="0"/>
              <a:t>Travailleurs</a:t>
            </a:r>
            <a:r>
              <a:rPr lang="nl-NL" dirty="0"/>
              <a:t> </a:t>
            </a:r>
            <a:r>
              <a:rPr lang="nl-NL" dirty="0" smtClean="0"/>
              <a:t>= </a:t>
            </a:r>
            <a:r>
              <a:rPr lang="nl-NL" dirty="0" err="1" smtClean="0"/>
              <a:t>salariés</a:t>
            </a:r>
            <a:endParaRPr lang="nl-NL" dirty="0" smtClean="0"/>
          </a:p>
          <a:p>
            <a:pPr lvl="1"/>
            <a:r>
              <a:rPr lang="nl-NL" dirty="0" smtClean="0">
                <a:solidFill>
                  <a:srgbClr val="FF0000"/>
                </a:solidFill>
              </a:rPr>
              <a:t>prestations</a:t>
            </a:r>
          </a:p>
          <a:p>
            <a:pPr lvl="1"/>
            <a:r>
              <a:rPr lang="nl-NL" dirty="0" smtClean="0">
                <a:solidFill>
                  <a:srgbClr val="FF0000"/>
                </a:solidFill>
              </a:rPr>
              <a:t>pendant un certain temps</a:t>
            </a:r>
          </a:p>
          <a:p>
            <a:pPr lvl="2"/>
            <a:r>
              <a:rPr lang="nl-NL" dirty="0" smtClean="0"/>
              <a:t>&lt;-&gt; prestation </a:t>
            </a:r>
            <a:r>
              <a:rPr lang="nl-NL" dirty="0" err="1" smtClean="0"/>
              <a:t>d’un</a:t>
            </a:r>
            <a:r>
              <a:rPr lang="nl-NL" dirty="0" smtClean="0"/>
              <a:t> service particulier</a:t>
            </a:r>
          </a:p>
          <a:p>
            <a:pPr lvl="2"/>
            <a:r>
              <a:rPr lang="nl-NL" dirty="0" err="1"/>
              <a:t>a</a:t>
            </a:r>
            <a:r>
              <a:rPr lang="nl-NL" dirty="0" err="1" smtClean="0"/>
              <a:t>ctivité</a:t>
            </a:r>
            <a:r>
              <a:rPr lang="nl-NL" dirty="0" smtClean="0"/>
              <a:t> </a:t>
            </a:r>
            <a:r>
              <a:rPr lang="nl-NL" dirty="0" err="1" smtClean="0"/>
              <a:t>salariée</a:t>
            </a:r>
            <a:r>
              <a:rPr lang="nl-NL" dirty="0" smtClean="0"/>
              <a:t> </a:t>
            </a:r>
            <a:r>
              <a:rPr lang="nl-NL" i="1" dirty="0" err="1" smtClean="0"/>
              <a:t>réelle</a:t>
            </a:r>
            <a:r>
              <a:rPr lang="nl-NL" i="1" dirty="0" smtClean="0"/>
              <a:t> et </a:t>
            </a:r>
            <a:r>
              <a:rPr lang="nl-NL" i="1" dirty="0" err="1" smtClean="0"/>
              <a:t>effective</a:t>
            </a:r>
            <a:r>
              <a:rPr lang="nl-NL" dirty="0" smtClean="0"/>
              <a:t>– à </a:t>
            </a:r>
            <a:r>
              <a:rPr lang="fr-FR" i="1" dirty="0" smtClean="0"/>
              <a:t>l'exclusion d' activités tellement réduites qu' elles se présentent comme purement marginales et accessoires </a:t>
            </a:r>
            <a:r>
              <a:rPr lang="nl-NL" dirty="0" smtClean="0"/>
              <a:t>(</a:t>
            </a:r>
            <a:r>
              <a:rPr lang="nl-NL" i="1" dirty="0" err="1" smtClean="0"/>
              <a:t>Levin</a:t>
            </a:r>
            <a:r>
              <a:rPr lang="nl-NL" dirty="0" smtClean="0"/>
              <a:t>) </a:t>
            </a:r>
          </a:p>
          <a:p>
            <a:pPr lvl="3"/>
            <a:r>
              <a:rPr lang="nl-NL" dirty="0" smtClean="0"/>
              <a:t>À </a:t>
            </a:r>
            <a:r>
              <a:rPr lang="nl-NL" dirty="0" err="1" smtClean="0"/>
              <a:t>déterminer</a:t>
            </a:r>
            <a:r>
              <a:rPr lang="nl-NL" dirty="0" smtClean="0"/>
              <a:t> au </a:t>
            </a:r>
            <a:r>
              <a:rPr lang="nl-NL" dirty="0" err="1" smtClean="0"/>
              <a:t>cas</a:t>
            </a:r>
            <a:r>
              <a:rPr lang="nl-NL" dirty="0" smtClean="0"/>
              <a:t> par </a:t>
            </a:r>
            <a:r>
              <a:rPr lang="nl-NL" dirty="0" err="1" smtClean="0"/>
              <a:t>cas</a:t>
            </a:r>
            <a:r>
              <a:rPr lang="nl-NL" dirty="0" smtClean="0"/>
              <a:t> - </a:t>
            </a:r>
            <a:r>
              <a:rPr lang="nl-NL" i="1" dirty="0" err="1" smtClean="0"/>
              <a:t>Kempf</a:t>
            </a:r>
            <a:endParaRPr lang="nl-NL" dirty="0" smtClean="0"/>
          </a:p>
          <a:p>
            <a:pPr lvl="1"/>
            <a:r>
              <a:rPr lang="nl-NL" dirty="0">
                <a:solidFill>
                  <a:srgbClr val="FF0000"/>
                </a:solidFill>
              </a:rPr>
              <a:t>d</a:t>
            </a:r>
            <a:r>
              <a:rPr lang="nl-NL" dirty="0" smtClean="0">
                <a:solidFill>
                  <a:srgbClr val="FF0000"/>
                </a:solidFill>
              </a:rPr>
              <a:t>irection – autorité</a:t>
            </a:r>
          </a:p>
          <a:p>
            <a:pPr lvl="1"/>
            <a:r>
              <a:rPr lang="nl-NL" dirty="0" err="1" smtClean="0">
                <a:solidFill>
                  <a:srgbClr val="FF0000"/>
                </a:solidFill>
              </a:rPr>
              <a:t>rémunération</a:t>
            </a:r>
            <a:endParaRPr lang="nl-NL" dirty="0" smtClean="0">
              <a:solidFill>
                <a:srgbClr val="FF0000"/>
              </a:solidFill>
            </a:endParaRPr>
          </a:p>
          <a:p>
            <a:pPr lvl="2"/>
            <a:r>
              <a:rPr lang="nl-NL" dirty="0" smtClean="0"/>
              <a:t>CJUE, C-456/02, </a:t>
            </a:r>
            <a:r>
              <a:rPr lang="nl-NL" i="1" dirty="0" smtClean="0"/>
              <a:t>Trojani</a:t>
            </a:r>
            <a:r>
              <a:rPr lang="nl-NL" dirty="0" smtClean="0"/>
              <a:t>: </a:t>
            </a:r>
            <a:r>
              <a:rPr lang="nl-NL" dirty="0" err="1" smtClean="0"/>
              <a:t>l’obtention</a:t>
            </a:r>
            <a:r>
              <a:rPr lang="nl-NL" dirty="0" smtClean="0"/>
              <a:t> des </a:t>
            </a:r>
            <a:r>
              <a:rPr lang="fr-FR" dirty="0" smtClean="0">
                <a:effectLst/>
              </a:rPr>
              <a:t>des avantages en nature et quelque argent de poche est suffisante.</a:t>
            </a:r>
            <a:endParaRPr lang="nl-NL" dirty="0"/>
          </a:p>
        </p:txBody>
      </p:sp>
      <p:pic>
        <p:nvPicPr>
          <p:cNvPr id="6" name="Picture 5" descr="http://www.medecine-des-arts.com/local/cache-vignettes/L400xH268/yvonne-et-christine-lerolle-au-piano-41e21.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372200" y="1124744"/>
            <a:ext cx="2410643" cy="1635755"/>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383</a:t>
            </a:fld>
            <a:endParaRPr lang="nl-NL"/>
          </a:p>
        </p:txBody>
      </p:sp>
    </p:spTree>
    <p:extLst>
      <p:ext uri="{BB962C8B-B14F-4D97-AF65-F5344CB8AC3E}">
        <p14:creationId xmlns:p14="http://schemas.microsoft.com/office/powerpoint/2010/main" val="1428153552"/>
      </p:ext>
    </p:extLst>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668"/>
            <a:ext cx="7886700" cy="1325563"/>
          </a:xfrm>
        </p:spPr>
        <p:txBody>
          <a:bodyPr/>
          <a:lstStyle/>
          <a:p>
            <a:pPr algn="ctr"/>
            <a:r>
              <a:rPr lang="nl-NL" dirty="0"/>
              <a:t>T</a:t>
            </a:r>
            <a:r>
              <a:rPr lang="nl-NL" dirty="0" smtClean="0"/>
              <a:t>ravailleurs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err="1" smtClean="0"/>
              <a:t>Travailleurs</a:t>
            </a:r>
            <a:endParaRPr lang="nl-NL" dirty="0" smtClean="0"/>
          </a:p>
          <a:p>
            <a:pPr lvl="1"/>
            <a:r>
              <a:rPr lang="nl-NL" dirty="0" err="1"/>
              <a:t>t</a:t>
            </a:r>
            <a:r>
              <a:rPr lang="nl-NL" dirty="0" err="1" smtClean="0"/>
              <a:t>ravailleurs</a:t>
            </a:r>
            <a:r>
              <a:rPr lang="nl-NL" dirty="0" smtClean="0"/>
              <a:t> à </a:t>
            </a:r>
            <a:r>
              <a:rPr lang="nl-NL" dirty="0" err="1" smtClean="0"/>
              <a:t>temps</a:t>
            </a:r>
            <a:r>
              <a:rPr lang="nl-NL" dirty="0" smtClean="0"/>
              <a:t> </a:t>
            </a:r>
            <a:r>
              <a:rPr lang="nl-NL" dirty="0" err="1" smtClean="0"/>
              <a:t>partiel</a:t>
            </a:r>
            <a:endParaRPr lang="nl-NL" dirty="0" smtClean="0"/>
          </a:p>
          <a:p>
            <a:pPr lvl="1"/>
            <a:r>
              <a:rPr lang="nl-NL" dirty="0"/>
              <a:t>s</a:t>
            </a:r>
            <a:r>
              <a:rPr lang="nl-NL" dirty="0" smtClean="0"/>
              <a:t>tage </a:t>
            </a:r>
            <a:r>
              <a:rPr lang="nl-NL" dirty="0" err="1" smtClean="0"/>
              <a:t>professionnel</a:t>
            </a:r>
            <a:r>
              <a:rPr lang="nl-NL" dirty="0" smtClean="0"/>
              <a:t> (</a:t>
            </a:r>
            <a:r>
              <a:rPr lang="nl-NL" i="1" dirty="0" err="1" smtClean="0"/>
              <a:t>Lawrie-Blum</a:t>
            </a:r>
            <a:r>
              <a:rPr lang="nl-NL" dirty="0" smtClean="0"/>
              <a:t>)</a:t>
            </a:r>
          </a:p>
          <a:p>
            <a:pPr lvl="2"/>
            <a:r>
              <a:rPr lang="nl-NL" dirty="0"/>
              <a:t>s</a:t>
            </a:r>
            <a:r>
              <a:rPr lang="nl-NL" dirty="0" smtClean="0"/>
              <a:t>i accompli dans les </a:t>
            </a:r>
            <a:r>
              <a:rPr lang="nl-NL" dirty="0" err="1" smtClean="0"/>
              <a:t>conditions</a:t>
            </a:r>
            <a:r>
              <a:rPr lang="nl-NL" dirty="0" smtClean="0"/>
              <a:t> </a:t>
            </a:r>
            <a:r>
              <a:rPr lang="nl-NL" dirty="0" err="1" smtClean="0"/>
              <a:t>d’une</a:t>
            </a:r>
            <a:r>
              <a:rPr lang="nl-NL" dirty="0" smtClean="0"/>
              <a:t> </a:t>
            </a:r>
            <a:r>
              <a:rPr lang="nl-NL" dirty="0" err="1" smtClean="0"/>
              <a:t>activité</a:t>
            </a:r>
            <a:r>
              <a:rPr lang="nl-NL" dirty="0" smtClean="0"/>
              <a:t> </a:t>
            </a:r>
            <a:r>
              <a:rPr lang="nl-NL" dirty="0" err="1" smtClean="0"/>
              <a:t>salariée</a:t>
            </a:r>
            <a:endParaRPr lang="nl-NL" dirty="0" smtClean="0"/>
          </a:p>
          <a:p>
            <a:pPr lvl="1"/>
            <a:r>
              <a:rPr lang="nl-NL" dirty="0" err="1"/>
              <a:t>t</a:t>
            </a:r>
            <a:r>
              <a:rPr lang="nl-NL" dirty="0" err="1" smtClean="0"/>
              <a:t>ravail</a:t>
            </a:r>
            <a:r>
              <a:rPr lang="nl-NL" dirty="0" smtClean="0"/>
              <a:t> de </a:t>
            </a:r>
            <a:r>
              <a:rPr lang="nl-NL" dirty="0" err="1" smtClean="0"/>
              <a:t>vacances</a:t>
            </a:r>
            <a:r>
              <a:rPr lang="nl-NL" dirty="0" smtClean="0"/>
              <a:t>?</a:t>
            </a:r>
          </a:p>
          <a:p>
            <a:pPr lvl="1"/>
            <a:r>
              <a:rPr lang="nl-NL" dirty="0" err="1"/>
              <a:t>c</a:t>
            </a:r>
            <a:r>
              <a:rPr lang="nl-NL" dirty="0" err="1" smtClean="0"/>
              <a:t>hercheurs</a:t>
            </a:r>
            <a:r>
              <a:rPr lang="nl-NL" dirty="0" smtClean="0"/>
              <a:t> </a:t>
            </a:r>
            <a:r>
              <a:rPr lang="nl-NL" dirty="0" err="1" smtClean="0"/>
              <a:t>d’emploi</a:t>
            </a:r>
            <a:r>
              <a:rPr lang="nl-NL" dirty="0" smtClean="0"/>
              <a:t>?</a:t>
            </a:r>
          </a:p>
          <a:p>
            <a:pPr lvl="2"/>
            <a:r>
              <a:rPr lang="nl-NL" dirty="0"/>
              <a:t>a</a:t>
            </a:r>
            <a:r>
              <a:rPr lang="nl-NL" dirty="0" smtClean="0"/>
              <a:t>nciens </a:t>
            </a:r>
            <a:r>
              <a:rPr lang="nl-NL" dirty="0" err="1" smtClean="0"/>
              <a:t>salariés</a:t>
            </a:r>
            <a:endParaRPr lang="nl-NL" dirty="0" smtClean="0"/>
          </a:p>
          <a:p>
            <a:pPr lvl="2"/>
            <a:r>
              <a:rPr lang="nl-NL" dirty="0" err="1" smtClean="0"/>
              <a:t>personnes</a:t>
            </a:r>
            <a:r>
              <a:rPr lang="nl-NL" dirty="0" smtClean="0"/>
              <a:t> à la recherche </a:t>
            </a:r>
            <a:r>
              <a:rPr lang="nl-NL" dirty="0" err="1" smtClean="0"/>
              <a:t>réelle</a:t>
            </a:r>
            <a:r>
              <a:rPr lang="nl-NL" dirty="0" smtClean="0"/>
              <a:t> </a:t>
            </a:r>
            <a:r>
              <a:rPr lang="nl-NL" dirty="0" err="1" smtClean="0"/>
              <a:t>d’un</a:t>
            </a:r>
            <a:r>
              <a:rPr lang="nl-NL" dirty="0" smtClean="0"/>
              <a:t> </a:t>
            </a:r>
            <a:r>
              <a:rPr lang="nl-NL" dirty="0" err="1" smtClean="0"/>
              <a:t>emploi</a:t>
            </a:r>
            <a:r>
              <a:rPr lang="nl-NL" dirty="0" smtClean="0"/>
              <a:t> (</a:t>
            </a:r>
            <a:r>
              <a:rPr lang="nl-NL" i="1" dirty="0" smtClean="0"/>
              <a:t>C-292/89, </a:t>
            </a:r>
            <a:r>
              <a:rPr lang="nl-NL" i="1" dirty="0" err="1" smtClean="0"/>
              <a:t>Antonissen</a:t>
            </a:r>
            <a:r>
              <a:rPr lang="nl-NL" dirty="0" smtClean="0"/>
              <a:t>)</a:t>
            </a:r>
          </a:p>
          <a:p>
            <a:pPr lvl="3"/>
            <a:r>
              <a:rPr lang="nl-NL" dirty="0" err="1"/>
              <a:t>a</a:t>
            </a:r>
            <a:r>
              <a:rPr lang="nl-NL" dirty="0" err="1" smtClean="0"/>
              <a:t>ccès</a:t>
            </a:r>
            <a:r>
              <a:rPr lang="nl-NL" dirty="0" smtClean="0"/>
              <a:t> </a:t>
            </a:r>
            <a:r>
              <a:rPr lang="nl-NL" dirty="0" err="1" smtClean="0"/>
              <a:t>limité</a:t>
            </a:r>
            <a:r>
              <a:rPr lang="nl-NL" dirty="0" smtClean="0"/>
              <a:t> </a:t>
            </a:r>
            <a:r>
              <a:rPr lang="nl-NL" dirty="0" err="1" smtClean="0"/>
              <a:t>aux</a:t>
            </a:r>
            <a:r>
              <a:rPr lang="nl-NL" dirty="0" smtClean="0"/>
              <a:t> </a:t>
            </a:r>
            <a:r>
              <a:rPr lang="nl-NL" dirty="0" err="1" smtClean="0"/>
              <a:t>avantages</a:t>
            </a:r>
            <a:r>
              <a:rPr lang="nl-NL" dirty="0" smtClean="0"/>
              <a:t> particuliers réservés </a:t>
            </a:r>
            <a:r>
              <a:rPr lang="nl-NL" dirty="0" err="1" smtClean="0"/>
              <a:t>aux</a:t>
            </a:r>
            <a:r>
              <a:rPr lang="nl-NL" dirty="0" smtClean="0"/>
              <a:t> </a:t>
            </a:r>
            <a:r>
              <a:rPr lang="nl-NL" dirty="0" err="1" smtClean="0"/>
              <a:t>salariés</a:t>
            </a:r>
            <a:endParaRPr lang="nl-NL" dirty="0" smtClean="0"/>
          </a:p>
          <a:p>
            <a:pPr marL="457200" lvl="1" indent="0">
              <a:buNone/>
            </a:pPr>
            <a:endParaRPr lang="nl-NL" dirty="0" smtClean="0"/>
          </a:p>
        </p:txBody>
      </p:sp>
      <p:pic>
        <p:nvPicPr>
          <p:cNvPr id="4" name="Picture 3" descr="http://images.huffingtonpost.com/2012-10-19-stagiaires2.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336028" y="621784"/>
            <a:ext cx="2604542" cy="1956832"/>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384</a:t>
            </a:fld>
            <a:endParaRPr lang="nl-NL"/>
          </a:p>
        </p:txBody>
      </p:sp>
    </p:spTree>
    <p:extLst>
      <p:ext uri="{BB962C8B-B14F-4D97-AF65-F5344CB8AC3E}">
        <p14:creationId xmlns:p14="http://schemas.microsoft.com/office/powerpoint/2010/main" val="22763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Travailleurs</a:t>
            </a:r>
            <a:endParaRPr lang="nl-NL" dirty="0"/>
          </a:p>
        </p:txBody>
      </p:sp>
      <p:sp>
        <p:nvSpPr>
          <p:cNvPr id="3" name="Content Placeholder 2"/>
          <p:cNvSpPr>
            <a:spLocks noGrp="1"/>
          </p:cNvSpPr>
          <p:nvPr>
            <p:ph idx="1"/>
          </p:nvPr>
        </p:nvSpPr>
        <p:spPr/>
        <p:txBody>
          <a:bodyPr/>
          <a:lstStyle/>
          <a:p>
            <a:r>
              <a:rPr lang="nl-NL" dirty="0" err="1"/>
              <a:t>Activités</a:t>
            </a:r>
            <a:r>
              <a:rPr lang="nl-NL" dirty="0"/>
              <a:t> </a:t>
            </a:r>
            <a:r>
              <a:rPr lang="nl-NL" dirty="0" err="1"/>
              <a:t>sportives</a:t>
            </a:r>
            <a:r>
              <a:rPr lang="nl-NL" dirty="0"/>
              <a:t>? (</a:t>
            </a:r>
            <a:r>
              <a:rPr lang="nl-NL" dirty="0" err="1"/>
              <a:t>aff</a:t>
            </a:r>
            <a:r>
              <a:rPr lang="nl-NL" dirty="0"/>
              <a:t>. Walrave 36/74 et Bosman C-314/95)</a:t>
            </a:r>
          </a:p>
          <a:p>
            <a:pPr lvl="1"/>
            <a:r>
              <a:rPr lang="fr-FR" dirty="0"/>
              <a:t>l'exercice des sports relève du droit de l’UE dans la mesure où il constitue une activité économique.</a:t>
            </a:r>
          </a:p>
          <a:p>
            <a:pPr lvl="1"/>
            <a:endParaRPr lang="fr-FR" dirty="0"/>
          </a:p>
          <a:p>
            <a:pPr lvl="1"/>
            <a:r>
              <a:rPr lang="fr-FR" dirty="0"/>
              <a:t>tel est le cas de l'activité </a:t>
            </a:r>
            <a:r>
              <a:rPr lang="fr-FR" dirty="0">
                <a:solidFill>
                  <a:srgbClr val="FF0000"/>
                </a:solidFill>
              </a:rPr>
              <a:t>des joueurs professionnels ou semi-professionnels de sport</a:t>
            </a:r>
            <a:r>
              <a:rPr lang="fr-FR" dirty="0"/>
              <a:t>, dès lors qu'ils exercent une activité </a:t>
            </a:r>
            <a:r>
              <a:rPr lang="fr-FR" dirty="0" smtClean="0">
                <a:solidFill>
                  <a:srgbClr val="FF0000"/>
                </a:solidFill>
              </a:rPr>
              <a:t>salariée</a:t>
            </a:r>
            <a:endParaRPr lang="fr-FR" dirty="0">
              <a:solidFill>
                <a:srgbClr val="FF0000"/>
              </a:solidFill>
            </a:endParaRPr>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385</a:t>
            </a:fld>
            <a:endParaRPr lang="nl-NL"/>
          </a:p>
        </p:txBody>
      </p:sp>
    </p:spTree>
    <p:extLst>
      <p:ext uri="{BB962C8B-B14F-4D97-AF65-F5344CB8AC3E}">
        <p14:creationId xmlns:p14="http://schemas.microsoft.com/office/powerpoint/2010/main" val="2066819327"/>
      </p:ext>
    </p:extLst>
  </p:cSld>
  <p:clrMapOvr>
    <a:masterClrMapping/>
  </p:clrMapOvr>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Travailleurs</a:t>
            </a:r>
            <a:endParaRPr lang="nl-NL" dirty="0"/>
          </a:p>
        </p:txBody>
      </p:sp>
      <p:sp>
        <p:nvSpPr>
          <p:cNvPr id="3" name="Content Placeholder 2"/>
          <p:cNvSpPr>
            <a:spLocks noGrp="1"/>
          </p:cNvSpPr>
          <p:nvPr>
            <p:ph idx="1"/>
          </p:nvPr>
        </p:nvSpPr>
        <p:spPr>
          <a:xfrm>
            <a:off x="457200" y="1690689"/>
            <a:ext cx="8229600" cy="5472608"/>
          </a:xfrm>
        </p:spPr>
        <p:txBody>
          <a:bodyPr>
            <a:normAutofit/>
          </a:bodyPr>
          <a:lstStyle/>
          <a:p>
            <a:r>
              <a:rPr lang="nl-NL" dirty="0" err="1" smtClean="0"/>
              <a:t>Travailleurs</a:t>
            </a:r>
            <a:r>
              <a:rPr lang="nl-NL" dirty="0" smtClean="0"/>
              <a:t> – </a:t>
            </a:r>
            <a:r>
              <a:rPr lang="nl-NL" dirty="0" err="1" smtClean="0"/>
              <a:t>exception</a:t>
            </a:r>
            <a:r>
              <a:rPr lang="nl-NL" dirty="0" smtClean="0"/>
              <a:t> </a:t>
            </a:r>
            <a:r>
              <a:rPr lang="nl-NL" dirty="0" err="1" smtClean="0"/>
              <a:t>administration</a:t>
            </a:r>
            <a:r>
              <a:rPr lang="nl-NL" dirty="0" smtClean="0"/>
              <a:t> </a:t>
            </a:r>
            <a:r>
              <a:rPr lang="nl-NL" dirty="0" err="1" smtClean="0"/>
              <a:t>publique</a:t>
            </a:r>
            <a:r>
              <a:rPr lang="nl-NL" dirty="0" smtClean="0"/>
              <a:t> (art. 45 §4 TFUE)</a:t>
            </a:r>
          </a:p>
          <a:p>
            <a:pPr lvl="1"/>
            <a:r>
              <a:rPr lang="nl-NL" dirty="0" err="1"/>
              <a:t>f</a:t>
            </a:r>
            <a:r>
              <a:rPr lang="nl-NL" dirty="0" err="1" smtClean="0"/>
              <a:t>onctionnaires</a:t>
            </a:r>
            <a:r>
              <a:rPr lang="nl-NL" dirty="0" smtClean="0"/>
              <a:t> </a:t>
            </a:r>
            <a:r>
              <a:rPr lang="nl-NL" dirty="0" err="1" smtClean="0"/>
              <a:t>exclus</a:t>
            </a:r>
            <a:r>
              <a:rPr lang="nl-NL" dirty="0" smtClean="0"/>
              <a:t>? </a:t>
            </a:r>
            <a:r>
              <a:rPr lang="nl-NL" dirty="0"/>
              <a:t>n</a:t>
            </a:r>
            <a:r>
              <a:rPr lang="nl-NL" dirty="0" smtClean="0"/>
              <a:t>on, </a:t>
            </a:r>
            <a:r>
              <a:rPr lang="nl-NL" dirty="0" err="1" smtClean="0"/>
              <a:t>interprétation</a:t>
            </a:r>
            <a:r>
              <a:rPr lang="nl-NL" dirty="0" smtClean="0"/>
              <a:t> </a:t>
            </a:r>
            <a:r>
              <a:rPr lang="nl-NL" dirty="0" err="1" smtClean="0"/>
              <a:t>stricte</a:t>
            </a:r>
            <a:r>
              <a:rPr lang="nl-NL" dirty="0" smtClean="0"/>
              <a:t>: </a:t>
            </a:r>
          </a:p>
          <a:p>
            <a:pPr lvl="2"/>
            <a:endParaRPr lang="nl-NL" dirty="0" smtClean="0"/>
          </a:p>
          <a:p>
            <a:pPr lvl="2"/>
            <a:r>
              <a:rPr lang="nl-NL" dirty="0" smtClean="0"/>
              <a:t>CJUE, 149/79, </a:t>
            </a:r>
            <a:r>
              <a:rPr lang="nl-NL" i="1" dirty="0" smtClean="0"/>
              <a:t>Commission c. </a:t>
            </a:r>
            <a:r>
              <a:rPr lang="nl-NL" i="1" dirty="0" err="1" smtClean="0"/>
              <a:t>Belgique</a:t>
            </a:r>
            <a:r>
              <a:rPr lang="nl-NL" i="1" dirty="0" smtClean="0"/>
              <a:t>: </a:t>
            </a:r>
            <a:r>
              <a:rPr lang="fr-FR" i="1" dirty="0" smtClean="0"/>
              <a:t>l’ensemble d'emplois qui comportent une participation, directe ou indirecte, à </a:t>
            </a:r>
            <a:r>
              <a:rPr lang="fr-FR" i="1" dirty="0" smtClean="0">
                <a:solidFill>
                  <a:srgbClr val="FF0000"/>
                </a:solidFill>
              </a:rPr>
              <a:t>l’exercice de la puissance publique</a:t>
            </a:r>
            <a:r>
              <a:rPr lang="fr-FR" i="1" dirty="0" smtClean="0"/>
              <a:t> et aux fonctions qui ont pour objet </a:t>
            </a:r>
            <a:r>
              <a:rPr lang="fr-FR" i="1" dirty="0" smtClean="0">
                <a:solidFill>
                  <a:srgbClr val="FF0000"/>
                </a:solidFill>
              </a:rPr>
              <a:t>la</a:t>
            </a:r>
            <a:r>
              <a:rPr lang="fr-FR" i="1" dirty="0" smtClean="0"/>
              <a:t> </a:t>
            </a:r>
            <a:r>
              <a:rPr lang="fr-FR" i="1" dirty="0" smtClean="0">
                <a:solidFill>
                  <a:srgbClr val="FF0000"/>
                </a:solidFill>
              </a:rPr>
              <a:t>sauvegarde des intérêts généraux de l’Etat </a:t>
            </a:r>
            <a:r>
              <a:rPr lang="fr-FR" i="1" dirty="0" smtClean="0"/>
              <a:t>ou des autres collectivités publiques </a:t>
            </a:r>
            <a:endParaRPr lang="nl-NL" dirty="0" smtClean="0"/>
          </a:p>
          <a:p>
            <a:pPr lvl="2"/>
            <a:endParaRPr lang="nl-NL" dirty="0" smtClean="0"/>
          </a:p>
          <a:p>
            <a:pPr lvl="2"/>
            <a:r>
              <a:rPr lang="nl-NL" dirty="0" smtClean="0"/>
              <a:t>CJUE, 66/85, </a:t>
            </a:r>
            <a:r>
              <a:rPr lang="nl-NL" i="1" dirty="0" smtClean="0"/>
              <a:t>Lawrie Blum</a:t>
            </a:r>
            <a:r>
              <a:rPr lang="nl-NL" dirty="0" smtClean="0"/>
              <a:t>: ces </a:t>
            </a:r>
            <a:r>
              <a:rPr lang="nl-NL" dirty="0" smtClean="0">
                <a:solidFill>
                  <a:srgbClr val="FF0000"/>
                </a:solidFill>
              </a:rPr>
              <a:t>activités spécifiques </a:t>
            </a:r>
            <a:r>
              <a:rPr lang="nl-NL" dirty="0" smtClean="0"/>
              <a:t>supposent de la part de leurs titulaires, </a:t>
            </a:r>
            <a:r>
              <a:rPr lang="nl-NL" dirty="0" smtClean="0">
                <a:solidFill>
                  <a:srgbClr val="FF0000"/>
                </a:solidFill>
              </a:rPr>
              <a:t>l’existence d’un rapport particulier de solidarité à l’égard de l’Etat</a:t>
            </a:r>
            <a:r>
              <a:rPr lang="nl-NL" dirty="0" smtClean="0"/>
              <a:t>, ainsi que la </a:t>
            </a:r>
            <a:r>
              <a:rPr lang="nl-NL" dirty="0" smtClean="0">
                <a:solidFill>
                  <a:srgbClr val="FF0000"/>
                </a:solidFill>
              </a:rPr>
              <a:t>réciprocité des droits et des devoirs qui sont le fondement du lien de nationalité</a:t>
            </a:r>
            <a:r>
              <a:rPr lang="nl-NL" dirty="0" smtClean="0"/>
              <a:t>.</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386</a:t>
            </a:fld>
            <a:endParaRPr lang="nl-NL"/>
          </a:p>
        </p:txBody>
      </p:sp>
    </p:spTree>
    <p:extLst>
      <p:ext uri="{BB962C8B-B14F-4D97-AF65-F5344CB8AC3E}">
        <p14:creationId xmlns:p14="http://schemas.microsoft.com/office/powerpoint/2010/main" val="3099114244"/>
      </p:ext>
    </p:extLst>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Administration </a:t>
            </a:r>
            <a:r>
              <a:rPr lang="nl-NL" dirty="0" err="1" smtClean="0"/>
              <a:t>publique</a:t>
            </a:r>
            <a:r>
              <a:rPr lang="nl-NL" dirty="0" smtClean="0"/>
              <a:t>?</a:t>
            </a:r>
            <a:endParaRPr lang="nl-NL" dirty="0"/>
          </a:p>
        </p:txBody>
      </p:sp>
      <p:pic>
        <p:nvPicPr>
          <p:cNvPr id="4" name="Content Placeholder 3" descr="http://s3.nieuwsbladcdn.be/Assets/Images_Upload/2013/09/05/8627a16e-1642-11e3-9e1a-5bb32e0829e2_original.jpg?maxheight=460&amp;maxwidth=629&amp;format=jp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183396"/>
            <a:ext cx="3888432" cy="315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tatic3.vtm.vmmacdn.be/sites/vtm.be/files/styles/media_browser_large/public/untitled-3.jpg?itok=m5uUDSPn">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884825" y="1559079"/>
            <a:ext cx="3121140" cy="1944216"/>
          </a:xfrm>
          <a:prstGeom prst="rect">
            <a:avLst/>
          </a:prstGeom>
          <a:noFill/>
          <a:ln>
            <a:noFill/>
          </a:ln>
        </p:spPr>
      </p:pic>
      <p:pic>
        <p:nvPicPr>
          <p:cNvPr id="6" name="Picture 5" descr="http://zupimages.net/up/3/1233401512.jpg">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7944" y="3359654"/>
            <a:ext cx="2742844" cy="1796648"/>
          </a:xfrm>
          <a:prstGeom prst="rect">
            <a:avLst/>
          </a:prstGeom>
          <a:noFill/>
          <a:ln>
            <a:noFill/>
          </a:ln>
        </p:spPr>
      </p:pic>
      <p:pic>
        <p:nvPicPr>
          <p:cNvPr id="8" name="Picture 7" descr="http://re.llb.be/image/ae/54e8476035700d7522b42cae.jpg">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31692" y="4881403"/>
            <a:ext cx="4824616" cy="1947431"/>
          </a:xfrm>
          <a:prstGeom prst="rect">
            <a:avLst/>
          </a:prstGeom>
          <a:noFill/>
          <a:ln>
            <a:noFill/>
          </a:ln>
        </p:spPr>
      </p:pic>
      <p:pic>
        <p:nvPicPr>
          <p:cNvPr id="9" name="Picture 8" descr="https://www.ulg.ac.be/upload/docs/image/jpeg/2007-11/jlw-cortege16.jpg">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6343244" y="4958230"/>
            <a:ext cx="2749383" cy="1793775"/>
          </a:xfrm>
          <a:prstGeom prst="rect">
            <a:avLst/>
          </a:prstGeom>
          <a:noFill/>
          <a:ln>
            <a:noFill/>
          </a:ln>
        </p:spPr>
      </p:pic>
      <p:sp>
        <p:nvSpPr>
          <p:cNvPr id="3" name="Slide Number Placeholder 2"/>
          <p:cNvSpPr>
            <a:spLocks noGrp="1"/>
          </p:cNvSpPr>
          <p:nvPr>
            <p:ph type="sldNum" sz="quarter" idx="12"/>
          </p:nvPr>
        </p:nvSpPr>
        <p:spPr/>
        <p:txBody>
          <a:bodyPr/>
          <a:lstStyle/>
          <a:p>
            <a:fld id="{D9061D89-B14A-487E-9210-A6BBBD725484}" type="slidenum">
              <a:rPr lang="nl-NL" smtClean="0"/>
              <a:pPr/>
              <a:t>387</a:t>
            </a:fld>
            <a:endParaRPr lang="nl-NL"/>
          </a:p>
        </p:txBody>
      </p:sp>
    </p:spTree>
    <p:extLst>
      <p:ext uri="{BB962C8B-B14F-4D97-AF65-F5344CB8AC3E}">
        <p14:creationId xmlns:p14="http://schemas.microsoft.com/office/powerpoint/2010/main" val="8019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smtClean="0"/>
              <a:t>Champ</a:t>
            </a:r>
            <a:r>
              <a:rPr lang="nl-NL" dirty="0" smtClean="0"/>
              <a:t> </a:t>
            </a:r>
            <a:r>
              <a:rPr lang="nl-NL" dirty="0" err="1" smtClean="0"/>
              <a:t>d’application</a:t>
            </a:r>
            <a:endParaRPr lang="nl-NL" dirty="0"/>
          </a:p>
        </p:txBody>
      </p:sp>
      <p:sp>
        <p:nvSpPr>
          <p:cNvPr id="3" name="Content Placeholder 2"/>
          <p:cNvSpPr>
            <a:spLocks noGrp="1"/>
          </p:cNvSpPr>
          <p:nvPr>
            <p:ph idx="1"/>
          </p:nvPr>
        </p:nvSpPr>
        <p:spPr/>
        <p:txBody>
          <a:bodyPr/>
          <a:lstStyle/>
          <a:p>
            <a:r>
              <a:rPr lang="nl-NL" dirty="0" err="1" smtClean="0"/>
              <a:t>Travailleurs</a:t>
            </a:r>
            <a:endParaRPr lang="nl-NL" dirty="0" smtClean="0"/>
          </a:p>
          <a:p>
            <a:endParaRPr lang="nl-NL" dirty="0"/>
          </a:p>
          <a:p>
            <a:endParaRPr lang="nl-NL" dirty="0" smtClean="0"/>
          </a:p>
          <a:p>
            <a:r>
              <a:rPr lang="nl-NL" dirty="0" smtClean="0">
                <a:solidFill>
                  <a:srgbClr val="FF0000"/>
                </a:solidFill>
              </a:rPr>
              <a:t>Mouvement transfrontalier</a:t>
            </a:r>
          </a:p>
          <a:p>
            <a:endParaRPr lang="nl-NL" dirty="0"/>
          </a:p>
          <a:p>
            <a:endParaRPr lang="nl-NL" dirty="0" smtClean="0"/>
          </a:p>
          <a:p>
            <a:r>
              <a:rPr lang="nl-NL" dirty="0" smtClean="0"/>
              <a:t>Bénéficiaires de la liberté de circulation?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388</a:t>
            </a:fld>
            <a:endParaRPr lang="nl-NL"/>
          </a:p>
        </p:txBody>
      </p:sp>
    </p:spTree>
    <p:extLst>
      <p:ext uri="{BB962C8B-B14F-4D97-AF65-F5344CB8AC3E}">
        <p14:creationId xmlns:p14="http://schemas.microsoft.com/office/powerpoint/2010/main" val="261987878"/>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Mouvement transfrontalier</a:t>
            </a:r>
            <a:endParaRPr lang="nl-NL" dirty="0"/>
          </a:p>
        </p:txBody>
      </p:sp>
      <p:sp>
        <p:nvSpPr>
          <p:cNvPr id="3" name="Content Placeholder 2"/>
          <p:cNvSpPr>
            <a:spLocks noGrp="1"/>
          </p:cNvSpPr>
          <p:nvPr>
            <p:ph idx="1"/>
          </p:nvPr>
        </p:nvSpPr>
        <p:spPr/>
        <p:txBody>
          <a:bodyPr/>
          <a:lstStyle/>
          <a:p>
            <a:r>
              <a:rPr lang="nl-NL" dirty="0"/>
              <a:t>Nécessité d’un </a:t>
            </a:r>
            <a:r>
              <a:rPr lang="nl-NL" dirty="0" smtClean="0"/>
              <a:t>mouvement interétatique</a:t>
            </a:r>
            <a:endParaRPr lang="nl-NL" dirty="0"/>
          </a:p>
          <a:p>
            <a:pPr lvl="1"/>
            <a:r>
              <a:rPr lang="nl-NL" dirty="0" err="1"/>
              <a:t>situation</a:t>
            </a:r>
            <a:r>
              <a:rPr lang="nl-NL" dirty="0"/>
              <a:t> </a:t>
            </a:r>
            <a:r>
              <a:rPr lang="nl-NL" dirty="0" err="1"/>
              <a:t>caractéristique</a:t>
            </a:r>
            <a:r>
              <a:rPr lang="nl-NL" dirty="0"/>
              <a:t> </a:t>
            </a:r>
            <a:r>
              <a:rPr lang="nl-NL" dirty="0" err="1"/>
              <a:t>envisagée</a:t>
            </a:r>
            <a:r>
              <a:rPr lang="nl-NL" dirty="0"/>
              <a:t>:</a:t>
            </a:r>
          </a:p>
        </p:txBody>
      </p:sp>
      <p:pic>
        <p:nvPicPr>
          <p:cNvPr id="4" name="Picture 3" descr="https://encrypted-tbn0.gstatic.com/images?q=tbn:ANd9GcTIweMho3inh3nSvLozDgLB9KyYJQ5JKrT0wkyzJBwSg6wpvyuF">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852936"/>
            <a:ext cx="6213826" cy="3888432"/>
          </a:xfrm>
          <a:prstGeom prst="rect">
            <a:avLst/>
          </a:prstGeom>
          <a:noFill/>
          <a:ln>
            <a:noFill/>
          </a:ln>
        </p:spPr>
      </p:pic>
      <p:sp>
        <p:nvSpPr>
          <p:cNvPr id="5" name="5-Point Star 4"/>
          <p:cNvSpPr/>
          <p:nvPr/>
        </p:nvSpPr>
        <p:spPr>
          <a:xfrm>
            <a:off x="3815916" y="4797152"/>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6" name="5-Point Star 5"/>
          <p:cNvSpPr/>
          <p:nvPr/>
        </p:nvSpPr>
        <p:spPr>
          <a:xfrm>
            <a:off x="2843808" y="5373216"/>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7" name="Straight Arrow Connector 6"/>
          <p:cNvCxnSpPr>
            <a:stCxn id="6" idx="3"/>
          </p:cNvCxnSpPr>
          <p:nvPr/>
        </p:nvCxnSpPr>
        <p:spPr>
          <a:xfrm flipV="1">
            <a:off x="3018575" y="5013176"/>
            <a:ext cx="853973" cy="648071"/>
          </a:xfrm>
          <a:prstGeom prst="straightConnector1">
            <a:avLst/>
          </a:prstGeom>
          <a:ln w="2540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D9061D89-B14A-487E-9210-A6BBBD725484}" type="slidenum">
              <a:rPr lang="nl-NL" smtClean="0"/>
              <a:pPr/>
              <a:t>389</a:t>
            </a:fld>
            <a:endParaRPr lang="nl-NL"/>
          </a:p>
        </p:txBody>
      </p:sp>
    </p:spTree>
    <p:extLst>
      <p:ext uri="{BB962C8B-B14F-4D97-AF65-F5344CB8AC3E}">
        <p14:creationId xmlns:p14="http://schemas.microsoft.com/office/powerpoint/2010/main" val="425198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§3. Droit matériel</a:t>
            </a:r>
          </a:p>
        </p:txBody>
      </p:sp>
      <p:sp>
        <p:nvSpPr>
          <p:cNvPr id="3" name="Content Placeholder 2"/>
          <p:cNvSpPr>
            <a:spLocks noGrp="1"/>
          </p:cNvSpPr>
          <p:nvPr>
            <p:ph idx="1"/>
          </p:nvPr>
        </p:nvSpPr>
        <p:spPr>
          <a:xfrm>
            <a:off x="457200" y="1357745"/>
            <a:ext cx="8229600" cy="5239607"/>
          </a:xfrm>
        </p:spPr>
        <p:txBody>
          <a:bodyPr>
            <a:normAutofit fontScale="92500" lnSpcReduction="20000"/>
          </a:bodyPr>
          <a:lstStyle/>
          <a:p>
            <a:pPr algn="just"/>
            <a:endParaRPr lang="fr-FR" dirty="0" smtClean="0"/>
          </a:p>
          <a:p>
            <a:pPr algn="just"/>
            <a:r>
              <a:rPr lang="fr-FR" dirty="0" smtClean="0"/>
              <a:t>3</a:t>
            </a:r>
            <a:r>
              <a:rPr lang="fr-FR" dirty="0"/>
              <a:t>. L'Union établit un </a:t>
            </a:r>
            <a:r>
              <a:rPr lang="fr-FR" dirty="0">
                <a:solidFill>
                  <a:srgbClr val="FF0000"/>
                </a:solidFill>
              </a:rPr>
              <a:t>marché intérieur</a:t>
            </a:r>
            <a:r>
              <a:rPr lang="fr-FR" dirty="0"/>
              <a:t>. Elle œuvre pour le développement durable de l'Europe fondé sur une </a:t>
            </a:r>
            <a:r>
              <a:rPr lang="fr-FR" dirty="0">
                <a:solidFill>
                  <a:srgbClr val="FF0000"/>
                </a:solidFill>
              </a:rPr>
              <a:t>croissance économique équilibrée et sur la stabilité des prix</a:t>
            </a:r>
            <a:r>
              <a:rPr lang="fr-FR" dirty="0"/>
              <a:t>, une </a:t>
            </a:r>
            <a:r>
              <a:rPr lang="fr-FR" dirty="0">
                <a:solidFill>
                  <a:srgbClr val="FF0000"/>
                </a:solidFill>
              </a:rPr>
              <a:t>économie sociale de marché hautement compétitive</a:t>
            </a:r>
            <a:r>
              <a:rPr lang="fr-FR" dirty="0"/>
              <a:t>, qui tend au plein emploi et au progrès social, et un niveau élevé de protection et d'amélioration de la qualité de l'environnement. </a:t>
            </a:r>
          </a:p>
          <a:p>
            <a:pPr lvl="1"/>
            <a:r>
              <a:rPr lang="fr-FR" dirty="0"/>
              <a:t>Elle promeut le progrès scientifique et technique.</a:t>
            </a:r>
          </a:p>
          <a:p>
            <a:pPr lvl="1"/>
            <a:r>
              <a:rPr lang="fr-FR" dirty="0"/>
              <a:t>Elle combat l'exclusion sociale et les discriminations, et promeut la justice et la protection sociales, l'égalité entre les femmes et les hommes, la solidarité entre les générations et la protection des droits de l'enfant.</a:t>
            </a:r>
          </a:p>
          <a:p>
            <a:pPr lvl="1"/>
            <a:r>
              <a:rPr lang="fr-FR" dirty="0"/>
              <a:t>Elle promeut la cohésion économique, sociale et territoriale, et la solidarité entre les États membres.</a:t>
            </a:r>
          </a:p>
          <a:p>
            <a:pPr lvl="1"/>
            <a:r>
              <a:rPr lang="fr-FR" dirty="0"/>
              <a:t>Elle respecte la richesse de sa diversité culturelle et linguistique, et veille à la sauvegarde et au développement du patrimoine culturel européen.</a:t>
            </a:r>
          </a:p>
        </p:txBody>
      </p:sp>
      <p:sp>
        <p:nvSpPr>
          <p:cNvPr id="4" name="Slide Number Placeholder 3"/>
          <p:cNvSpPr>
            <a:spLocks noGrp="1"/>
          </p:cNvSpPr>
          <p:nvPr>
            <p:ph type="sldNum" sz="quarter" idx="12"/>
          </p:nvPr>
        </p:nvSpPr>
        <p:spPr/>
        <p:txBody>
          <a:bodyPr/>
          <a:lstStyle/>
          <a:p>
            <a:fld id="{D9061D89-B14A-487E-9210-A6BBBD725484}" type="slidenum">
              <a:rPr lang="nl-NL" smtClean="0"/>
              <a:pPr/>
              <a:t>39</a:t>
            </a:fld>
            <a:endParaRPr lang="nl-NL"/>
          </a:p>
        </p:txBody>
      </p:sp>
    </p:spTree>
    <p:extLst>
      <p:ext uri="{BB962C8B-B14F-4D97-AF65-F5344CB8AC3E}">
        <p14:creationId xmlns:p14="http://schemas.microsoft.com/office/powerpoint/2010/main" val="1486265778"/>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Mouvement transfrontalier</a:t>
            </a:r>
            <a:endParaRPr lang="nl-NL" dirty="0"/>
          </a:p>
        </p:txBody>
      </p:sp>
      <p:sp>
        <p:nvSpPr>
          <p:cNvPr id="3" name="Content Placeholder 2"/>
          <p:cNvSpPr>
            <a:spLocks noGrp="1"/>
          </p:cNvSpPr>
          <p:nvPr>
            <p:ph idx="1"/>
          </p:nvPr>
        </p:nvSpPr>
        <p:spPr>
          <a:xfrm>
            <a:off x="457200" y="1340768"/>
            <a:ext cx="8229600" cy="4785395"/>
          </a:xfrm>
        </p:spPr>
        <p:txBody>
          <a:bodyPr/>
          <a:lstStyle/>
          <a:p>
            <a:r>
              <a:rPr lang="nl-NL" dirty="0"/>
              <a:t>Nécessité d’un </a:t>
            </a:r>
            <a:r>
              <a:rPr lang="nl-NL" dirty="0" smtClean="0"/>
              <a:t>mouvement interétatique</a:t>
            </a:r>
            <a:endParaRPr lang="nl-NL" dirty="0"/>
          </a:p>
          <a:p>
            <a:pPr lvl="1"/>
            <a:r>
              <a:rPr lang="nl-NL" dirty="0"/>
              <a:t>situations purement </a:t>
            </a:r>
            <a:r>
              <a:rPr lang="nl-NL" dirty="0" smtClean="0"/>
              <a:t>internes? </a:t>
            </a:r>
            <a:r>
              <a:rPr lang="nl-NL" dirty="0"/>
              <a:t>(C-18/95, </a:t>
            </a:r>
            <a:r>
              <a:rPr lang="nl-NL" i="1" dirty="0" err="1"/>
              <a:t>Terhoeve</a:t>
            </a:r>
            <a:r>
              <a:rPr lang="nl-NL" i="1" dirty="0"/>
              <a:t>)</a:t>
            </a:r>
            <a:endParaRPr lang="nl-NL" dirty="0"/>
          </a:p>
        </p:txBody>
      </p:sp>
      <p:pic>
        <p:nvPicPr>
          <p:cNvPr id="4" name="Picture 3" descr="https://encrypted-tbn0.gstatic.com/images?q=tbn:ANd9GcTIweMho3inh3nSvLozDgLB9KyYJQ5JKrT0wkyzJBwSg6wpvyuF">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852936"/>
            <a:ext cx="6213826" cy="3888432"/>
          </a:xfrm>
          <a:prstGeom prst="rect">
            <a:avLst/>
          </a:prstGeom>
          <a:noFill/>
          <a:ln>
            <a:noFill/>
          </a:ln>
        </p:spPr>
      </p:pic>
      <p:sp>
        <p:nvSpPr>
          <p:cNvPr id="5" name="5-Point Star 4"/>
          <p:cNvSpPr/>
          <p:nvPr/>
        </p:nvSpPr>
        <p:spPr>
          <a:xfrm>
            <a:off x="3881281" y="4689139"/>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6" name="5-Point Star 5"/>
          <p:cNvSpPr/>
          <p:nvPr/>
        </p:nvSpPr>
        <p:spPr>
          <a:xfrm>
            <a:off x="2843808" y="5373216"/>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7" name="Straight Arrow Connector 6"/>
          <p:cNvCxnSpPr>
            <a:endCxn id="5" idx="2"/>
          </p:cNvCxnSpPr>
          <p:nvPr/>
        </p:nvCxnSpPr>
        <p:spPr>
          <a:xfrm flipV="1">
            <a:off x="2951820" y="4977170"/>
            <a:ext cx="970718" cy="428747"/>
          </a:xfrm>
          <a:prstGeom prst="straightConnector1">
            <a:avLst/>
          </a:prstGeom>
          <a:ln w="25400" cmpd="sng">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9" name="5-Point Star 8"/>
          <p:cNvSpPr/>
          <p:nvPr/>
        </p:nvSpPr>
        <p:spPr>
          <a:xfrm>
            <a:off x="3746362" y="5047527"/>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0" name="Straight Arrow Connector 9"/>
          <p:cNvCxnSpPr>
            <a:stCxn id="9" idx="2"/>
            <a:endCxn id="6" idx="3"/>
          </p:cNvCxnSpPr>
          <p:nvPr/>
        </p:nvCxnSpPr>
        <p:spPr>
          <a:xfrm flipH="1">
            <a:off x="3018575" y="5335558"/>
            <a:ext cx="769044" cy="325689"/>
          </a:xfrm>
          <a:prstGeom prst="straightConnector1">
            <a:avLst/>
          </a:prstGeom>
          <a:ln w="25400" cmpd="sng">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4" name="Content Placeholder 5"/>
          <p:cNvSpPr txBox="1">
            <a:spLocks/>
          </p:cNvSpPr>
          <p:nvPr/>
        </p:nvSpPr>
        <p:spPr>
          <a:xfrm>
            <a:off x="4582569" y="3501008"/>
            <a:ext cx="3341743" cy="969719"/>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a:solidFill>
                  <a:schemeClr val="tx1"/>
                </a:solidFill>
              </a:rPr>
              <a:t>Art. 45 TFUE?</a:t>
            </a:r>
          </a:p>
        </p:txBody>
      </p:sp>
      <p:pic>
        <p:nvPicPr>
          <p:cNvPr id="15" name="Picture 8" descr="green_check_mark_clip_art_93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9482" y="3501008"/>
            <a:ext cx="770950" cy="88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fld id="{D9061D89-B14A-487E-9210-A6BBBD725484}" type="slidenum">
              <a:rPr lang="nl-NL" smtClean="0"/>
              <a:pPr/>
              <a:t>390</a:t>
            </a:fld>
            <a:endParaRPr lang="nl-NL"/>
          </a:p>
        </p:txBody>
      </p:sp>
    </p:spTree>
    <p:extLst>
      <p:ext uri="{BB962C8B-B14F-4D97-AF65-F5344CB8AC3E}">
        <p14:creationId xmlns:p14="http://schemas.microsoft.com/office/powerpoint/2010/main" val="3903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4"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Mouvement transfrontalier</a:t>
            </a:r>
            <a:endParaRPr lang="nl-NL" dirty="0"/>
          </a:p>
        </p:txBody>
      </p:sp>
      <p:sp>
        <p:nvSpPr>
          <p:cNvPr id="3" name="Content Placeholder 2"/>
          <p:cNvSpPr>
            <a:spLocks noGrp="1"/>
          </p:cNvSpPr>
          <p:nvPr>
            <p:ph idx="1"/>
          </p:nvPr>
        </p:nvSpPr>
        <p:spPr>
          <a:xfrm>
            <a:off x="457200" y="1268760"/>
            <a:ext cx="8229600" cy="4857403"/>
          </a:xfrm>
        </p:spPr>
        <p:txBody>
          <a:bodyPr/>
          <a:lstStyle/>
          <a:p>
            <a:r>
              <a:rPr lang="nl-NL" dirty="0"/>
              <a:t>Nécessité d’un </a:t>
            </a:r>
            <a:r>
              <a:rPr lang="nl-NL" dirty="0" smtClean="0"/>
              <a:t>mouvement interétatique</a:t>
            </a:r>
            <a:endParaRPr lang="nl-NL" dirty="0"/>
          </a:p>
          <a:p>
            <a:pPr lvl="1"/>
            <a:r>
              <a:rPr lang="nl-NL" sz="2000" dirty="0" err="1"/>
              <a:t>discrimination</a:t>
            </a:r>
            <a:r>
              <a:rPr lang="nl-NL" sz="2000" dirty="0"/>
              <a:t> à </a:t>
            </a:r>
            <a:r>
              <a:rPr lang="nl-NL" sz="2000" dirty="0" err="1"/>
              <a:t>rebours</a:t>
            </a:r>
            <a:r>
              <a:rPr lang="nl-NL" sz="2000" dirty="0"/>
              <a:t>? (CJUE 175/78, </a:t>
            </a:r>
            <a:r>
              <a:rPr lang="nl-NL" sz="2000" i="1" dirty="0" err="1"/>
              <a:t>Saunders</a:t>
            </a:r>
            <a:r>
              <a:rPr lang="nl-NL" sz="2000" i="1" dirty="0"/>
              <a:t>)</a:t>
            </a:r>
          </a:p>
          <a:p>
            <a:pPr lvl="1"/>
            <a:r>
              <a:rPr lang="nl-NL" sz="2000" dirty="0" err="1"/>
              <a:t>hypothèse</a:t>
            </a:r>
            <a:r>
              <a:rPr lang="nl-NL" sz="2000" dirty="0"/>
              <a:t>: </a:t>
            </a:r>
            <a:r>
              <a:rPr lang="nl-NL" sz="2000" dirty="0" err="1"/>
              <a:t>quotas</a:t>
            </a:r>
            <a:r>
              <a:rPr lang="nl-NL" sz="2000" dirty="0"/>
              <a:t> des </a:t>
            </a:r>
            <a:r>
              <a:rPr lang="nl-NL" sz="2000" dirty="0" err="1"/>
              <a:t>travailleurs</a:t>
            </a:r>
            <a:r>
              <a:rPr lang="nl-NL" sz="2000" dirty="0"/>
              <a:t> </a:t>
            </a:r>
            <a:r>
              <a:rPr lang="nl-NL" sz="2000" dirty="0" err="1"/>
              <a:t>migrants</a:t>
            </a:r>
            <a:r>
              <a:rPr lang="nl-NL" sz="2000" dirty="0"/>
              <a:t> </a:t>
            </a:r>
            <a:r>
              <a:rPr lang="nl-NL" sz="2000" dirty="0" err="1"/>
              <a:t>allemands</a:t>
            </a:r>
            <a:r>
              <a:rPr lang="nl-NL" sz="2000" dirty="0"/>
              <a:t> en </a:t>
            </a:r>
            <a:r>
              <a:rPr lang="nl-NL" sz="2000" dirty="0" err="1"/>
              <a:t>Mecklenbourg</a:t>
            </a:r>
            <a:r>
              <a:rPr lang="nl-NL" sz="2000" dirty="0"/>
              <a:t> </a:t>
            </a:r>
            <a:r>
              <a:rPr lang="nl-NL" sz="2000" dirty="0" err="1"/>
              <a:t>Poméranie</a:t>
            </a:r>
            <a:r>
              <a:rPr lang="nl-NL" sz="2000" dirty="0"/>
              <a:t> antérieure</a:t>
            </a:r>
          </a:p>
        </p:txBody>
      </p:sp>
      <p:pic>
        <p:nvPicPr>
          <p:cNvPr id="4" name="Picture 3" descr="https://encrypted-tbn0.gstatic.com/images?q=tbn:ANd9GcTIweMho3inh3nSvLozDgLB9KyYJQ5JKrT0wkyzJBwSg6wpvyuF">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852936"/>
            <a:ext cx="6213826" cy="3888432"/>
          </a:xfrm>
          <a:prstGeom prst="rect">
            <a:avLst/>
          </a:prstGeom>
          <a:noFill/>
          <a:ln>
            <a:noFill/>
          </a:ln>
        </p:spPr>
      </p:pic>
      <p:sp>
        <p:nvSpPr>
          <p:cNvPr id="5" name="5-Point Star 4"/>
          <p:cNvSpPr/>
          <p:nvPr/>
        </p:nvSpPr>
        <p:spPr>
          <a:xfrm>
            <a:off x="3881281" y="4689139"/>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6" name="5-Point Star 5"/>
          <p:cNvSpPr/>
          <p:nvPr/>
        </p:nvSpPr>
        <p:spPr>
          <a:xfrm>
            <a:off x="3722278" y="5158842"/>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7" name="Straight Arrow Connector 6"/>
          <p:cNvCxnSpPr>
            <a:stCxn id="6" idx="1"/>
          </p:cNvCxnSpPr>
          <p:nvPr/>
        </p:nvCxnSpPr>
        <p:spPr>
          <a:xfrm flipV="1">
            <a:off x="3722278" y="4977171"/>
            <a:ext cx="267015" cy="291689"/>
          </a:xfrm>
          <a:prstGeom prst="straightConnector1">
            <a:avLst/>
          </a:prstGeom>
          <a:ln w="25400" cmpd="sng">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9" name="Content Placeholder 5"/>
          <p:cNvSpPr txBox="1">
            <a:spLocks/>
          </p:cNvSpPr>
          <p:nvPr/>
        </p:nvSpPr>
        <p:spPr>
          <a:xfrm>
            <a:off x="4582569" y="3501008"/>
            <a:ext cx="3341743" cy="969719"/>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a:solidFill>
                  <a:schemeClr val="tx1"/>
                </a:solidFill>
              </a:rPr>
              <a:t>Art. 45 TFUE?</a:t>
            </a:r>
          </a:p>
        </p:txBody>
      </p:sp>
      <p:pic>
        <p:nvPicPr>
          <p:cNvPr id="10" name="Picture 17" descr="red-cross-m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9483" y="5014827"/>
            <a:ext cx="576064"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Point Star 10"/>
          <p:cNvSpPr/>
          <p:nvPr/>
        </p:nvSpPr>
        <p:spPr>
          <a:xfrm>
            <a:off x="2987824" y="5192929"/>
            <a:ext cx="216024" cy="288032"/>
          </a:xfrm>
          <a:prstGeom prst="star5">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2" name="Straight Arrow Connector 11"/>
          <p:cNvCxnSpPr/>
          <p:nvPr/>
        </p:nvCxnSpPr>
        <p:spPr>
          <a:xfrm flipH="1">
            <a:off x="3112237" y="4851982"/>
            <a:ext cx="769044" cy="325689"/>
          </a:xfrm>
          <a:prstGeom prst="straightConnector1">
            <a:avLst/>
          </a:prstGeom>
          <a:ln w="25400" cmpd="sng">
            <a:solidFill>
              <a:srgbClr val="002060"/>
            </a:solidFill>
            <a:headEnd type="arrow"/>
            <a:tailEnd type="none"/>
          </a:ln>
        </p:spPr>
        <p:style>
          <a:lnRef idx="1">
            <a:schemeClr val="accent1"/>
          </a:lnRef>
          <a:fillRef idx="0">
            <a:schemeClr val="accent1"/>
          </a:fillRef>
          <a:effectRef idx="0">
            <a:schemeClr val="accent1"/>
          </a:effectRef>
          <a:fontRef idx="minor">
            <a:schemeClr val="tx1"/>
          </a:fontRef>
        </p:style>
      </p:cxnSp>
      <p:pic>
        <p:nvPicPr>
          <p:cNvPr id="13" name="Picture 8" descr="green_check_mark_clip_art_93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9482" y="4090990"/>
            <a:ext cx="770950" cy="88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6674903" y="5177671"/>
            <a:ext cx="1014579" cy="0"/>
          </a:xfrm>
          <a:prstGeom prst="straightConnector1">
            <a:avLst/>
          </a:prstGeom>
          <a:ln w="25400" cmpd="sng">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53629" y="4813605"/>
            <a:ext cx="1035854" cy="0"/>
          </a:xfrm>
          <a:prstGeom prst="straightConnector1">
            <a:avLst/>
          </a:prstGeom>
          <a:ln w="25400" cmpd="sng">
            <a:solidFill>
              <a:srgbClr val="00206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D9061D89-B14A-487E-9210-A6BBBD725484}" type="slidenum">
              <a:rPr lang="nl-NL" smtClean="0"/>
              <a:pPr/>
              <a:t>391</a:t>
            </a:fld>
            <a:endParaRPr lang="nl-NL"/>
          </a:p>
        </p:txBody>
      </p:sp>
    </p:spTree>
    <p:extLst>
      <p:ext uri="{BB962C8B-B14F-4D97-AF65-F5344CB8AC3E}">
        <p14:creationId xmlns:p14="http://schemas.microsoft.com/office/powerpoint/2010/main" val="3610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70" decel="100000"/>
                                        <p:tgtEl>
                                          <p:spTgt spid="10"/>
                                        </p:tgtEl>
                                      </p:cBhvr>
                                    </p:animEffect>
                                    <p:animScale>
                                      <p:cBhvr>
                                        <p:cTn id="44" dur="770" decel="100000"/>
                                        <p:tgtEl>
                                          <p:spTgt spid="10"/>
                                        </p:tgtEl>
                                      </p:cBhvr>
                                      <p:from x="10000" y="10000"/>
                                      <p:to x="200000" y="450000"/>
                                    </p:animScale>
                                    <p:animScale>
                                      <p:cBhvr>
                                        <p:cTn id="45" dur="1230" accel="100000" fill="hold">
                                          <p:stCondLst>
                                            <p:cond delay="770"/>
                                          </p:stCondLst>
                                        </p:cTn>
                                        <p:tgtEl>
                                          <p:spTgt spid="10"/>
                                        </p:tgtEl>
                                      </p:cBhvr>
                                      <p:from x="200000" y="450000"/>
                                      <p:to x="100000" y="100000"/>
                                    </p:animScale>
                                    <p:set>
                                      <p:cBhvr>
                                        <p:cTn id="46" dur="770" fill="hold"/>
                                        <p:tgtEl>
                                          <p:spTgt spid="10"/>
                                        </p:tgtEl>
                                        <p:attrNameLst>
                                          <p:attrName>ppt_x</p:attrName>
                                        </p:attrNameLst>
                                      </p:cBhvr>
                                      <p:to>
                                        <p:strVal val="(0.5)"/>
                                      </p:to>
                                    </p:set>
                                    <p:anim from="(0.5)" to="(#ppt_x)" calcmode="lin" valueType="num">
                                      <p:cBhvr>
                                        <p:cTn id="47" dur="1230" accel="100000" fill="hold">
                                          <p:stCondLst>
                                            <p:cond delay="770"/>
                                          </p:stCondLst>
                                        </p:cTn>
                                        <p:tgtEl>
                                          <p:spTgt spid="10"/>
                                        </p:tgtEl>
                                        <p:attrNameLst>
                                          <p:attrName>ppt_x</p:attrName>
                                        </p:attrNameLst>
                                      </p:cBhvr>
                                    </p:anim>
                                    <p:set>
                                      <p:cBhvr>
                                        <p:cTn id="48" dur="770" fill="hold"/>
                                        <p:tgtEl>
                                          <p:spTgt spid="10"/>
                                        </p:tgtEl>
                                        <p:attrNameLst>
                                          <p:attrName>ppt_y</p:attrName>
                                        </p:attrNameLst>
                                      </p:cBhvr>
                                      <p:to>
                                        <p:strVal val="(#ppt_y+0.4)"/>
                                      </p:to>
                                    </p:set>
                                    <p:anim from="(#ppt_y+0.4)" to="(#ppt_y)" calcmode="lin" valueType="num">
                                      <p:cBhvr>
                                        <p:cTn id="49" dur="1230" accel="100000" fill="hold">
                                          <p:stCondLst>
                                            <p:cond delay="770"/>
                                          </p:stCondLst>
                                        </p:cTn>
                                        <p:tgtEl>
                                          <p:spTgt spid="10"/>
                                        </p:tgtEl>
                                        <p:attrNameLst>
                                          <p:attrName>ppt_y</p:attrName>
                                        </p:attrNameLst>
                                      </p:cBhvr>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smtClean="0"/>
              <a:t>Champ</a:t>
            </a:r>
            <a:r>
              <a:rPr lang="nl-NL" dirty="0" smtClean="0"/>
              <a:t> </a:t>
            </a:r>
            <a:r>
              <a:rPr lang="nl-NL" dirty="0" err="1" smtClean="0"/>
              <a:t>d’application</a:t>
            </a:r>
            <a:endParaRPr lang="nl-NL" dirty="0"/>
          </a:p>
        </p:txBody>
      </p:sp>
      <p:sp>
        <p:nvSpPr>
          <p:cNvPr id="3" name="Content Placeholder 2"/>
          <p:cNvSpPr>
            <a:spLocks noGrp="1"/>
          </p:cNvSpPr>
          <p:nvPr>
            <p:ph idx="1"/>
          </p:nvPr>
        </p:nvSpPr>
        <p:spPr/>
        <p:txBody>
          <a:bodyPr/>
          <a:lstStyle/>
          <a:p>
            <a:r>
              <a:rPr lang="nl-NL" dirty="0" err="1" smtClean="0"/>
              <a:t>Travailleurs</a:t>
            </a:r>
            <a:endParaRPr lang="nl-NL" dirty="0" smtClean="0"/>
          </a:p>
          <a:p>
            <a:endParaRPr lang="nl-NL" dirty="0"/>
          </a:p>
          <a:p>
            <a:endParaRPr lang="nl-NL" dirty="0" smtClean="0"/>
          </a:p>
          <a:p>
            <a:r>
              <a:rPr lang="nl-NL" dirty="0" smtClean="0"/>
              <a:t>Mouvement transfrontalier</a:t>
            </a:r>
          </a:p>
          <a:p>
            <a:endParaRPr lang="nl-NL" dirty="0"/>
          </a:p>
          <a:p>
            <a:endParaRPr lang="nl-NL" dirty="0" smtClean="0"/>
          </a:p>
          <a:p>
            <a:r>
              <a:rPr lang="nl-NL" dirty="0" smtClean="0">
                <a:solidFill>
                  <a:srgbClr val="FF0000"/>
                </a:solidFill>
              </a:rPr>
              <a:t>Bénéficiaires de la liberté de circulation?</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392</a:t>
            </a:fld>
            <a:endParaRPr lang="nl-NL"/>
          </a:p>
        </p:txBody>
      </p:sp>
    </p:spTree>
    <p:extLst>
      <p:ext uri="{BB962C8B-B14F-4D97-AF65-F5344CB8AC3E}">
        <p14:creationId xmlns:p14="http://schemas.microsoft.com/office/powerpoint/2010/main" val="2089502719"/>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Bénéficiaires</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smtClean="0"/>
              <a:t>Article 45 TFUE</a:t>
            </a:r>
          </a:p>
          <a:p>
            <a:pPr lvl="1"/>
            <a:r>
              <a:rPr lang="nl-NL" dirty="0"/>
              <a:t>e</a:t>
            </a:r>
            <a:r>
              <a:rPr lang="nl-NL" dirty="0" smtClean="0"/>
              <a:t>ffet direct</a:t>
            </a:r>
            <a:r>
              <a:rPr lang="nl-NL" dirty="0"/>
              <a:t> </a:t>
            </a:r>
            <a:r>
              <a:rPr lang="nl-NL" dirty="0" smtClean="0"/>
              <a:t>vertical: CJUE, 41/74, </a:t>
            </a:r>
            <a:r>
              <a:rPr lang="nl-NL" i="1" dirty="0" smtClean="0"/>
              <a:t>Van Duyn</a:t>
            </a:r>
          </a:p>
          <a:p>
            <a:pPr lvl="2"/>
            <a:r>
              <a:rPr lang="fr-FR" i="1" dirty="0" smtClean="0"/>
              <a:t>que ces dispositions imposent aux Etats membres une obligation précise qui ne nécessite l‘intervention d'aucun acte , soit des institutions de l’UE, soit des Etats membres, et qui ne laisse à ceux-ci , pour son exécution, aucune faculté d' appréciation</a:t>
            </a:r>
          </a:p>
          <a:p>
            <a:pPr lvl="2"/>
            <a:r>
              <a:rPr lang="fr-FR" i="1" dirty="0"/>
              <a:t>l</a:t>
            </a:r>
            <a:r>
              <a:rPr lang="fr-FR" i="1" dirty="0" smtClean="0"/>
              <a:t>’article 45 TFUE confère aux particuliers des droits qu’ils peuvent faire valoir en justice dans un Etat membre</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393</a:t>
            </a:fld>
            <a:endParaRPr lang="nl-NL"/>
          </a:p>
        </p:txBody>
      </p:sp>
    </p:spTree>
    <p:extLst>
      <p:ext uri="{BB962C8B-B14F-4D97-AF65-F5344CB8AC3E}">
        <p14:creationId xmlns:p14="http://schemas.microsoft.com/office/powerpoint/2010/main" val="1114972788"/>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Bénéficiaires</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a:t>Libre </a:t>
            </a:r>
            <a:r>
              <a:rPr lang="nl-NL" dirty="0" err="1"/>
              <a:t>circulation</a:t>
            </a:r>
            <a:r>
              <a:rPr lang="nl-NL" dirty="0"/>
              <a:t> des </a:t>
            </a:r>
            <a:r>
              <a:rPr lang="nl-NL" dirty="0" err="1"/>
              <a:t>marchandises</a:t>
            </a:r>
            <a:r>
              <a:rPr lang="nl-NL" dirty="0"/>
              <a:t> = </a:t>
            </a:r>
            <a:r>
              <a:rPr lang="nl-NL" dirty="0" err="1"/>
              <a:t>droit</a:t>
            </a:r>
            <a:r>
              <a:rPr lang="nl-NL" dirty="0"/>
              <a:t> </a:t>
            </a:r>
            <a:r>
              <a:rPr lang="nl-NL" dirty="0" err="1"/>
              <a:t>économique</a:t>
            </a:r>
            <a:r>
              <a:rPr lang="nl-NL" dirty="0"/>
              <a:t> et des </a:t>
            </a:r>
            <a:r>
              <a:rPr lang="nl-NL" dirty="0" err="1"/>
              <a:t>capitaux</a:t>
            </a:r>
            <a:r>
              <a:rPr lang="nl-NL" dirty="0"/>
              <a:t> – </a:t>
            </a:r>
            <a:r>
              <a:rPr lang="nl-NL" dirty="0" err="1"/>
              <a:t>droit</a:t>
            </a:r>
            <a:r>
              <a:rPr lang="nl-NL" dirty="0"/>
              <a:t> public – </a:t>
            </a:r>
            <a:r>
              <a:rPr lang="nl-NL" dirty="0" err="1"/>
              <a:t>droit</a:t>
            </a:r>
            <a:r>
              <a:rPr lang="nl-NL" dirty="0"/>
              <a:t> </a:t>
            </a:r>
            <a:r>
              <a:rPr lang="nl-NL" dirty="0" err="1"/>
              <a:t>administratif</a:t>
            </a:r>
            <a:r>
              <a:rPr lang="nl-NL" dirty="0"/>
              <a:t> </a:t>
            </a:r>
            <a:r>
              <a:rPr lang="nl-NL" dirty="0" err="1"/>
              <a:t>économique</a:t>
            </a:r>
            <a:endParaRPr lang="nl-NL" dirty="0"/>
          </a:p>
          <a:p>
            <a:endParaRPr lang="nl-NL" dirty="0" smtClean="0"/>
          </a:p>
          <a:p>
            <a:r>
              <a:rPr lang="nl-NL" dirty="0" smtClean="0"/>
              <a:t>Libre </a:t>
            </a:r>
            <a:r>
              <a:rPr lang="nl-NL" dirty="0"/>
              <a:t>circulation des travailleurs = droit de travail – droit privé</a:t>
            </a:r>
          </a:p>
          <a:p>
            <a:pPr lvl="1"/>
            <a:r>
              <a:rPr lang="nl-NL" dirty="0"/>
              <a:t>r</a:t>
            </a:r>
            <a:r>
              <a:rPr lang="nl-NL" dirty="0" smtClean="0"/>
              <a:t>églementations étatiques</a:t>
            </a:r>
            <a:endParaRPr lang="nl-NL" dirty="0"/>
          </a:p>
          <a:p>
            <a:pPr lvl="1"/>
            <a:r>
              <a:rPr lang="nl-NL" dirty="0"/>
              <a:t>r</a:t>
            </a:r>
            <a:r>
              <a:rPr lang="nl-NL" dirty="0" smtClean="0"/>
              <a:t>églementations collectives de travail</a:t>
            </a:r>
            <a:endParaRPr lang="nl-NL" dirty="0"/>
          </a:p>
          <a:p>
            <a:pPr lvl="1"/>
            <a:r>
              <a:rPr lang="nl-NL" dirty="0"/>
              <a:t>r</a:t>
            </a:r>
            <a:r>
              <a:rPr lang="nl-NL" dirty="0" smtClean="0"/>
              <a:t>églementations privées – règlements de travail</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394</a:t>
            </a:fld>
            <a:endParaRPr lang="nl-NL"/>
          </a:p>
        </p:txBody>
      </p:sp>
    </p:spTree>
    <p:extLst>
      <p:ext uri="{BB962C8B-B14F-4D97-AF65-F5344CB8AC3E}">
        <p14:creationId xmlns:p14="http://schemas.microsoft.com/office/powerpoint/2010/main" val="823117145"/>
      </p:ext>
    </p:extLst>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Bénéficiaires</a:t>
            </a:r>
            <a:endParaRPr lang="nl-NL" dirty="0"/>
          </a:p>
        </p:txBody>
      </p:sp>
      <p:sp>
        <p:nvSpPr>
          <p:cNvPr id="3" name="Content Placeholder 2"/>
          <p:cNvSpPr>
            <a:spLocks noGrp="1"/>
          </p:cNvSpPr>
          <p:nvPr>
            <p:ph idx="1"/>
          </p:nvPr>
        </p:nvSpPr>
        <p:spPr/>
        <p:txBody>
          <a:bodyPr>
            <a:normAutofit/>
          </a:bodyPr>
          <a:lstStyle/>
          <a:p>
            <a:r>
              <a:rPr lang="nl-NL" dirty="0"/>
              <a:t>CJUE, 36/74, </a:t>
            </a:r>
            <a:r>
              <a:rPr lang="nl-NL" i="1" dirty="0"/>
              <a:t>Walrave</a:t>
            </a:r>
          </a:p>
          <a:p>
            <a:pPr lvl="1"/>
            <a:r>
              <a:rPr lang="nl-NL" i="1" dirty="0" err="1"/>
              <a:t>associations</a:t>
            </a:r>
            <a:r>
              <a:rPr lang="nl-NL" i="1" dirty="0"/>
              <a:t> </a:t>
            </a:r>
            <a:r>
              <a:rPr lang="nl-NL" i="1" dirty="0" err="1"/>
              <a:t>sportives</a:t>
            </a:r>
            <a:r>
              <a:rPr lang="nl-NL" dirty="0"/>
              <a:t>: </a:t>
            </a:r>
            <a:r>
              <a:rPr lang="fr-FR" sz="2400" i="1" dirty="0"/>
              <a:t>la prohibition de ces discriminations s’impose non seulement à l'action des autorités publiques mais s‘étend également aux réglementations d'une autre nature visant a régler , de façon collective , le travail salarié et les prestations de services </a:t>
            </a:r>
            <a:endParaRPr lang="nl-NL" sz="2400" dirty="0"/>
          </a:p>
          <a:p>
            <a:pPr lvl="1"/>
            <a:r>
              <a:rPr lang="fr-FR" sz="2400" i="1" dirty="0"/>
              <a:t>il en résulte que [l’article 45 TFUE peut] être pris en considération , par le juge national , en vue d'apprécier la validité ou les effets d'une disposition insérée dans le règlement d'une organisation sportive </a:t>
            </a:r>
            <a:endParaRPr lang="nl-NL" sz="2400" dirty="0"/>
          </a:p>
        </p:txBody>
      </p:sp>
      <p:pic>
        <p:nvPicPr>
          <p:cNvPr id="4" name="Picture 3" descr="http://www.uci.ch/mm/website/uci.jpe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4348"/>
            <a:ext cx="1815480" cy="1249308"/>
          </a:xfrm>
          <a:prstGeom prst="rect">
            <a:avLst/>
          </a:prstGeom>
          <a:noFill/>
          <a:ln>
            <a:noFill/>
          </a:ln>
        </p:spPr>
      </p:pic>
      <p:pic>
        <p:nvPicPr>
          <p:cNvPr id="5" name="Picture 4" descr="http://le.rosselcdn.net/sites/default/files/imagecache/pagallery_450x300/2015/01/19/817471767_524041660_14330213.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259902" y="188640"/>
            <a:ext cx="1842476" cy="1458356"/>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395</a:t>
            </a:fld>
            <a:endParaRPr lang="nl-NL"/>
          </a:p>
        </p:txBody>
      </p:sp>
    </p:spTree>
    <p:extLst>
      <p:ext uri="{BB962C8B-B14F-4D97-AF65-F5344CB8AC3E}">
        <p14:creationId xmlns:p14="http://schemas.microsoft.com/office/powerpoint/2010/main" val="2702399430"/>
      </p:ext>
    </p:extLst>
  </p:cSld>
  <p:clrMapOvr>
    <a:masterClrMapping/>
  </p:clrMapOvr>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Bénéficiaires</a:t>
            </a:r>
            <a:endParaRPr lang="nl-NL" dirty="0"/>
          </a:p>
        </p:txBody>
      </p:sp>
      <p:sp>
        <p:nvSpPr>
          <p:cNvPr id="3" name="Content Placeholder 2"/>
          <p:cNvSpPr>
            <a:spLocks noGrp="1"/>
          </p:cNvSpPr>
          <p:nvPr>
            <p:ph idx="1"/>
          </p:nvPr>
        </p:nvSpPr>
        <p:spPr/>
        <p:txBody>
          <a:bodyPr>
            <a:normAutofit/>
          </a:bodyPr>
          <a:lstStyle/>
          <a:p>
            <a:r>
              <a:rPr lang="nl-NL" dirty="0"/>
              <a:t>CJUE, C-281/98, </a:t>
            </a:r>
            <a:r>
              <a:rPr lang="nl-NL" i="1" dirty="0" err="1"/>
              <a:t>Angonese</a:t>
            </a:r>
            <a:endParaRPr lang="nl-NL" i="1" dirty="0"/>
          </a:p>
          <a:p>
            <a:pPr lvl="1"/>
            <a:r>
              <a:rPr lang="fr-FR" dirty="0"/>
              <a:t>le fait que certaines dispositions du traité sont formellement adressées aux États membres n'exclut pas que des droits puissent être conférés simultanément à tout particulier intéressé à l'observation des obligations ainsi définies (voir arrêt du 8 avril 1976, </a:t>
            </a:r>
            <a:r>
              <a:rPr lang="fr-FR" i="1" dirty="0" err="1"/>
              <a:t>Defrenne</a:t>
            </a:r>
            <a:r>
              <a:rPr lang="fr-FR" dirty="0"/>
              <a:t>, 43/75, Rec. p. 455, point 31).</a:t>
            </a:r>
          </a:p>
          <a:p>
            <a:pPr lvl="1"/>
            <a:r>
              <a:rPr lang="fr-FR" dirty="0"/>
              <a:t>la Cour a ainsi conclu, concernant une disposition du traité ayant un caractère impératif, que la prohibition de la discrimination s'impose également à toutes conventions visant à régler de façon collective le travail salarié, </a:t>
            </a:r>
            <a:r>
              <a:rPr lang="fr-FR" dirty="0">
                <a:solidFill>
                  <a:srgbClr val="FF0000"/>
                </a:solidFill>
              </a:rPr>
              <a:t>ainsi qu'aux contrats entre particuliers</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396</a:t>
            </a:fld>
            <a:endParaRPr lang="nl-NL"/>
          </a:p>
        </p:txBody>
      </p:sp>
    </p:spTree>
    <p:extLst>
      <p:ext uri="{BB962C8B-B14F-4D97-AF65-F5344CB8AC3E}">
        <p14:creationId xmlns:p14="http://schemas.microsoft.com/office/powerpoint/2010/main" val="822418030"/>
      </p:ext>
    </p:extLst>
  </p:cSld>
  <p:clrMapOvr>
    <a:masterClrMapping/>
  </p:clrMapOvr>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Bénéficiaires</a:t>
            </a:r>
            <a:endParaRPr lang="nl-NL" dirty="0"/>
          </a:p>
        </p:txBody>
      </p:sp>
      <p:sp>
        <p:nvSpPr>
          <p:cNvPr id="3" name="Content Placeholder 2"/>
          <p:cNvSpPr>
            <a:spLocks noGrp="1"/>
          </p:cNvSpPr>
          <p:nvPr>
            <p:ph idx="1"/>
          </p:nvPr>
        </p:nvSpPr>
        <p:spPr/>
        <p:txBody>
          <a:bodyPr/>
          <a:lstStyle/>
          <a:p>
            <a:r>
              <a:rPr lang="nl-NL" dirty="0"/>
              <a:t>CJUE, C-281/98, </a:t>
            </a:r>
            <a:r>
              <a:rPr lang="nl-NL" i="1" dirty="0" err="1"/>
              <a:t>Angonese</a:t>
            </a:r>
            <a:endParaRPr lang="nl-NL" i="1" dirty="0"/>
          </a:p>
          <a:p>
            <a:pPr lvl="1"/>
            <a:r>
              <a:rPr lang="fr-FR" dirty="0"/>
              <a:t>l'interdiction de la discrimination sur le fondement de la nationalité, énoncée à l'article 45 du traité, s'applique également aux personnes privées</a:t>
            </a:r>
            <a:endParaRPr lang="nl-NL" dirty="0"/>
          </a:p>
        </p:txBody>
      </p:sp>
      <p:pic>
        <p:nvPicPr>
          <p:cNvPr id="4" name="Picture 3" descr="https://upload.wikimedia.org/wikipedia/it/thumb/1/11/Logo_Cassa_di_Risparmio_di_Bolzano.png/800px-Logo_Cassa_di_Risparmio_di_Bolzano.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047193"/>
            <a:ext cx="6120680" cy="14401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397</a:t>
            </a:fld>
            <a:endParaRPr lang="nl-NL"/>
          </a:p>
        </p:txBody>
      </p:sp>
    </p:spTree>
    <p:extLst>
      <p:ext uri="{BB962C8B-B14F-4D97-AF65-F5344CB8AC3E}">
        <p14:creationId xmlns:p14="http://schemas.microsoft.com/office/powerpoint/2010/main" val="3536599641"/>
      </p:ext>
    </p:extLst>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Synthèse</a:t>
            </a:r>
            <a:endParaRPr lang="en-GB" dirty="0"/>
          </a:p>
        </p:txBody>
      </p:sp>
      <p:pic>
        <p:nvPicPr>
          <p:cNvPr id="4" name="Content Placeholder 3"/>
          <p:cNvPicPr>
            <a:picLocks noGrp="1"/>
          </p:cNvPicPr>
          <p:nvPr>
            <p:ph idx="1"/>
          </p:nvPr>
        </p:nvPicPr>
        <p:blipFill rotWithShape="1">
          <a:blip r:embed="rId2"/>
          <a:srcRect l="-1" t="16667" r="-1250"/>
          <a:stretch/>
        </p:blipFill>
        <p:spPr bwMode="auto">
          <a:xfrm>
            <a:off x="1352282" y="2060620"/>
            <a:ext cx="6774287" cy="4069724"/>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D9061D89-B14A-487E-9210-A6BBBD725484}" type="slidenum">
              <a:rPr lang="nl-NL" smtClean="0"/>
              <a:pPr/>
              <a:t>398</a:t>
            </a:fld>
            <a:endParaRPr lang="nl-NL"/>
          </a:p>
        </p:txBody>
      </p:sp>
    </p:spTree>
    <p:extLst>
      <p:ext uri="{BB962C8B-B14F-4D97-AF65-F5344CB8AC3E}">
        <p14:creationId xmlns:p14="http://schemas.microsoft.com/office/powerpoint/2010/main" val="2551740988"/>
      </p:ext>
    </p:extLst>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dérogations/justifications: objectifs </a:t>
                      </a:r>
                      <a:r>
                        <a:rPr lang="fr-FR" sz="1200" dirty="0">
                          <a:effectLst/>
                        </a:rPr>
                        <a:t>d’intérêt </a:t>
                      </a:r>
                      <a:r>
                        <a:rPr lang="fr-FR" sz="1200" dirty="0" smtClean="0">
                          <a:effectLst/>
                        </a:rPr>
                        <a:t>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2547600" y="3206838"/>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399</a:t>
            </a:fld>
            <a:endParaRPr lang="nl-NL"/>
          </a:p>
        </p:txBody>
      </p:sp>
    </p:spTree>
    <p:extLst>
      <p:ext uri="{BB962C8B-B14F-4D97-AF65-F5344CB8AC3E}">
        <p14:creationId xmlns:p14="http://schemas.microsoft.com/office/powerpoint/2010/main" val="4259869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de l’Union européenne –prérequis</a:t>
            </a:r>
            <a:endParaRPr lang="en-GB" dirty="0"/>
          </a:p>
        </p:txBody>
      </p:sp>
      <p:sp>
        <p:nvSpPr>
          <p:cNvPr id="3" name="Content Placeholder 2"/>
          <p:cNvSpPr>
            <a:spLocks noGrp="1"/>
          </p:cNvSpPr>
          <p:nvPr>
            <p:ph idx="1"/>
          </p:nvPr>
        </p:nvSpPr>
        <p:spPr>
          <a:xfrm>
            <a:off x="628650" y="1732882"/>
            <a:ext cx="7886700" cy="5180483"/>
          </a:xfrm>
        </p:spPr>
        <p:txBody>
          <a:bodyPr>
            <a:normAutofit lnSpcReduction="10000"/>
          </a:bodyPr>
          <a:lstStyle/>
          <a:p>
            <a:r>
              <a:rPr lang="fr-BE" dirty="0" smtClean="0"/>
              <a:t>Qu’est-ce le Conseil européen? Se distingue-t-il du conseil de l’UE?</a:t>
            </a:r>
          </a:p>
          <a:p>
            <a:r>
              <a:rPr lang="fr-BE" dirty="0" smtClean="0"/>
              <a:t>L’Union européenne retient-elle des compétences résiduaires?</a:t>
            </a:r>
            <a:endParaRPr lang="fr-BE" dirty="0"/>
          </a:p>
          <a:p>
            <a:r>
              <a:rPr lang="fr-BE" dirty="0" smtClean="0"/>
              <a:t>Qui peut élire les membres du Parlement européen?</a:t>
            </a:r>
          </a:p>
          <a:p>
            <a:r>
              <a:rPr lang="fr-BE" dirty="0" smtClean="0"/>
              <a:t>Ce Parlement peut-il prendre des initiatives législatives?</a:t>
            </a:r>
            <a:endParaRPr lang="fr-BE" dirty="0"/>
          </a:p>
          <a:p>
            <a:r>
              <a:rPr lang="fr-BE" dirty="0" smtClean="0"/>
              <a:t>Qu’est-ce une directive? Comment diffère-t-elle d’un règlement?</a:t>
            </a:r>
            <a:endParaRPr lang="fr-BE" dirty="0"/>
          </a:p>
          <a:p>
            <a:r>
              <a:rPr lang="fr-BE" dirty="0" smtClean="0"/>
              <a:t>Comment des individus ont-ils accès à la Cour de justice de l’Union européenne?</a:t>
            </a:r>
            <a:endParaRPr lang="en-GB" dirty="0"/>
          </a:p>
        </p:txBody>
      </p:sp>
    </p:spTree>
    <p:extLst>
      <p:ext uri="{BB962C8B-B14F-4D97-AF65-F5344CB8AC3E}">
        <p14:creationId xmlns:p14="http://schemas.microsoft.com/office/powerpoint/2010/main" val="78435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§3. Droit matériel</a:t>
            </a:r>
          </a:p>
        </p:txBody>
      </p:sp>
      <p:sp>
        <p:nvSpPr>
          <p:cNvPr id="3" name="Content Placeholder 2"/>
          <p:cNvSpPr>
            <a:spLocks noGrp="1"/>
          </p:cNvSpPr>
          <p:nvPr>
            <p:ph idx="1"/>
          </p:nvPr>
        </p:nvSpPr>
        <p:spPr>
          <a:xfrm>
            <a:off x="457200" y="1268760"/>
            <a:ext cx="8229600" cy="5472608"/>
          </a:xfrm>
        </p:spPr>
        <p:txBody>
          <a:bodyPr>
            <a:normAutofit fontScale="70000" lnSpcReduction="20000"/>
          </a:bodyPr>
          <a:lstStyle/>
          <a:p>
            <a:endParaRPr lang="fr-FR" sz="3400" dirty="0" smtClean="0"/>
          </a:p>
          <a:p>
            <a:r>
              <a:rPr lang="fr-FR" sz="3400" dirty="0" smtClean="0"/>
              <a:t>4</a:t>
            </a:r>
            <a:r>
              <a:rPr lang="fr-FR" sz="3400" dirty="0"/>
              <a:t>. L'Union établit </a:t>
            </a:r>
            <a:r>
              <a:rPr lang="fr-FR" sz="3400" dirty="0">
                <a:solidFill>
                  <a:srgbClr val="FF0000"/>
                </a:solidFill>
              </a:rPr>
              <a:t>une union économique et monétaire dont la monnaie est l'euro</a:t>
            </a:r>
            <a:r>
              <a:rPr lang="fr-FR" sz="3400" dirty="0"/>
              <a:t>.</a:t>
            </a:r>
          </a:p>
          <a:p>
            <a:endParaRPr lang="fr-FR" sz="3400" dirty="0"/>
          </a:p>
          <a:p>
            <a:r>
              <a:rPr lang="fr-FR" sz="3400" dirty="0"/>
              <a:t>5. Dans ses relations avec le reste du monde, l'Union affirme et promeut ses valeurs et ses intérêts et contribue à la protection de ses citoyens. Elle contribue à la paix, à la sécurité, au développement durable de la planète, à la solidarité et au respect mutuel entre les peuples, au commerce libre et équitable, à l'élimination de la pauvreté et </a:t>
            </a:r>
            <a:r>
              <a:rPr lang="fr-FR" sz="3400" dirty="0">
                <a:solidFill>
                  <a:srgbClr val="FF0000"/>
                </a:solidFill>
              </a:rPr>
              <a:t>à la protection des droits de l'homme</a:t>
            </a:r>
            <a:r>
              <a:rPr lang="fr-FR" sz="3400" dirty="0"/>
              <a:t>, en particulier ceux de l'enfant, ainsi qu'au strict respect et au développement du droit international, notamment au respect des principes de la charte des Nations unies.</a:t>
            </a:r>
          </a:p>
          <a:p>
            <a:endParaRPr lang="fr-FR" sz="3400" dirty="0"/>
          </a:p>
          <a:p>
            <a:r>
              <a:rPr lang="fr-FR" sz="3400" dirty="0"/>
              <a:t>6. L'Union poursuit ses objectifs par </a:t>
            </a:r>
            <a:r>
              <a:rPr lang="fr-FR" sz="3400" dirty="0">
                <a:solidFill>
                  <a:srgbClr val="FF0000"/>
                </a:solidFill>
              </a:rPr>
              <a:t>des moyens appropriés, en fonction des compétences qui lui sont attribuées dans les traités</a:t>
            </a:r>
            <a:r>
              <a:rPr lang="fr-FR" sz="3400" dirty="0"/>
              <a:t>.</a:t>
            </a:r>
          </a:p>
          <a:p>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40</a:t>
            </a:fld>
            <a:endParaRPr lang="nl-NL"/>
          </a:p>
        </p:txBody>
      </p:sp>
    </p:spTree>
    <p:extLst>
      <p:ext uri="{BB962C8B-B14F-4D97-AF65-F5344CB8AC3E}">
        <p14:creationId xmlns:p14="http://schemas.microsoft.com/office/powerpoint/2010/main" val="640015170"/>
      </p:ext>
    </p:extLst>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p:txBody>
          <a:bodyPr/>
          <a:lstStyle/>
          <a:p>
            <a:r>
              <a:rPr lang="nl-NL" dirty="0"/>
              <a:t>Article 45 TFUE: principe de libre </a:t>
            </a:r>
            <a:r>
              <a:rPr lang="nl-NL" dirty="0" err="1"/>
              <a:t>circulation</a:t>
            </a:r>
            <a:r>
              <a:rPr lang="nl-NL" dirty="0"/>
              <a:t> des </a:t>
            </a:r>
            <a:r>
              <a:rPr lang="nl-NL" dirty="0" err="1"/>
              <a:t>travailleurs</a:t>
            </a:r>
            <a:endParaRPr lang="nl-NL" dirty="0"/>
          </a:p>
          <a:p>
            <a:pPr lvl="1"/>
            <a:r>
              <a:rPr lang="fr-FR" dirty="0"/>
              <a:t>1. la libre circulation des travailleurs est assurée à l'intérieur de l'Union.</a:t>
            </a:r>
          </a:p>
          <a:p>
            <a:pPr lvl="1"/>
            <a:r>
              <a:rPr lang="fr-FR" dirty="0"/>
              <a:t>2. elle implique </a:t>
            </a:r>
            <a:r>
              <a:rPr lang="fr-FR" dirty="0">
                <a:solidFill>
                  <a:srgbClr val="FF0000"/>
                </a:solidFill>
              </a:rPr>
              <a:t>l'abolition de toute discrimination, fondée sur la nationalité</a:t>
            </a:r>
            <a:r>
              <a:rPr lang="fr-FR" dirty="0"/>
              <a:t>, entre les travailleurs des États membres, en ce qui concerne l'emploi, la rémunération et les autres conditions de travail</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400</a:t>
            </a:fld>
            <a:endParaRPr lang="nl-NL"/>
          </a:p>
        </p:txBody>
      </p:sp>
    </p:spTree>
    <p:extLst>
      <p:ext uri="{BB962C8B-B14F-4D97-AF65-F5344CB8AC3E}">
        <p14:creationId xmlns:p14="http://schemas.microsoft.com/office/powerpoint/2010/main" val="4277168193"/>
      </p:ext>
    </p:extLst>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a:xfrm>
            <a:off x="467544" y="1268760"/>
            <a:ext cx="8229600" cy="5589240"/>
          </a:xfrm>
        </p:spPr>
        <p:txBody>
          <a:bodyPr vert="horz" lIns="91440" tIns="45720" rIns="91440" bIns="45720" rtlCol="0" anchor="t">
            <a:normAutofit fontScale="92500" lnSpcReduction="10000"/>
          </a:bodyPr>
          <a:lstStyle/>
          <a:p>
            <a:r>
              <a:rPr lang="nl-NL" dirty="0"/>
              <a:t>“</a:t>
            </a:r>
            <a:r>
              <a:rPr lang="nl-NL" dirty="0" err="1"/>
              <a:t>Discrimination</a:t>
            </a:r>
            <a:r>
              <a:rPr lang="nl-NL" dirty="0"/>
              <a:t> </a:t>
            </a:r>
            <a:r>
              <a:rPr lang="nl-NL" u="sng" dirty="0"/>
              <a:t>directe</a:t>
            </a:r>
            <a:r>
              <a:rPr lang="nl-NL" dirty="0"/>
              <a:t>”: la </a:t>
            </a:r>
            <a:r>
              <a:rPr lang="nl-NL" dirty="0" err="1"/>
              <a:t>réglementation</a:t>
            </a:r>
            <a:r>
              <a:rPr lang="nl-NL" dirty="0"/>
              <a:t> en </a:t>
            </a:r>
            <a:r>
              <a:rPr lang="nl-NL" dirty="0" err="1"/>
              <a:t>cause</a:t>
            </a:r>
            <a:r>
              <a:rPr lang="nl-NL" dirty="0"/>
              <a:t> fait </a:t>
            </a:r>
            <a:r>
              <a:rPr lang="nl-NL" dirty="0" err="1"/>
              <a:t>une</a:t>
            </a:r>
            <a:r>
              <a:rPr lang="nl-NL" dirty="0"/>
              <a:t> </a:t>
            </a:r>
            <a:r>
              <a:rPr lang="nl-NL" dirty="0" err="1"/>
              <a:t>distinction</a:t>
            </a:r>
            <a:r>
              <a:rPr lang="nl-NL" dirty="0"/>
              <a:t> </a:t>
            </a:r>
            <a:r>
              <a:rPr lang="nl-NL" dirty="0" err="1"/>
              <a:t>explicite</a:t>
            </a:r>
            <a:r>
              <a:rPr lang="nl-NL" dirty="0"/>
              <a:t> </a:t>
            </a:r>
            <a:r>
              <a:rPr lang="nl-NL" dirty="0" err="1"/>
              <a:t>sur</a:t>
            </a:r>
            <a:r>
              <a:rPr lang="nl-NL" dirty="0"/>
              <a:t> la base de la </a:t>
            </a:r>
            <a:r>
              <a:rPr lang="nl-NL" dirty="0" err="1"/>
              <a:t>nationalité</a:t>
            </a:r>
            <a:r>
              <a:rPr lang="nl-NL" dirty="0"/>
              <a:t> du </a:t>
            </a:r>
            <a:r>
              <a:rPr lang="nl-NL" dirty="0" err="1"/>
              <a:t>travailleur</a:t>
            </a:r>
            <a:endParaRPr lang="fr-FR" dirty="0"/>
          </a:p>
          <a:p>
            <a:pPr lvl="1"/>
            <a:endParaRPr lang="nl-NL" dirty="0" smtClean="0"/>
          </a:p>
          <a:p>
            <a:pPr lvl="1"/>
            <a:r>
              <a:rPr lang="nl-NL" dirty="0" smtClean="0"/>
              <a:t>CJUE</a:t>
            </a:r>
            <a:r>
              <a:rPr lang="nl-NL" dirty="0"/>
              <a:t>, 41/74, </a:t>
            </a:r>
            <a:r>
              <a:rPr lang="nl-NL" i="1" dirty="0"/>
              <a:t>Van Duyn</a:t>
            </a:r>
            <a:r>
              <a:rPr lang="nl-NL" dirty="0"/>
              <a:t>: refus d’autorisation d’entrée d’une ressortissante néérlandaise ayant été offerte un emploi de secrétaire </a:t>
            </a:r>
            <a:r>
              <a:rPr lang="nl-NL" dirty="0" smtClean="0"/>
              <a:t>à l’Eglise </a:t>
            </a:r>
            <a:r>
              <a:rPr lang="nl-NL" dirty="0"/>
              <a:t>de Scientologie, tandis que les ressortissants britanniques pouvaient remplir ce poste.</a:t>
            </a:r>
            <a:endParaRPr lang="nl-NL" i="1" dirty="0"/>
          </a:p>
          <a:p>
            <a:pPr lvl="1"/>
            <a:endParaRPr lang="nl-NL" dirty="0" smtClean="0"/>
          </a:p>
          <a:p>
            <a:pPr lvl="1"/>
            <a:r>
              <a:rPr lang="nl-NL" dirty="0" smtClean="0"/>
              <a:t>CJUE</a:t>
            </a:r>
            <a:r>
              <a:rPr lang="nl-NL" dirty="0"/>
              <a:t>, C-212/99, </a:t>
            </a:r>
            <a:r>
              <a:rPr lang="nl-NL" i="1" dirty="0"/>
              <a:t>Commission c. </a:t>
            </a:r>
            <a:r>
              <a:rPr lang="nl-NL" i="1" dirty="0" err="1"/>
              <a:t>Italie</a:t>
            </a:r>
            <a:r>
              <a:rPr lang="nl-NL" dirty="0"/>
              <a:t>: </a:t>
            </a:r>
            <a:r>
              <a:rPr lang="fr-FR" dirty="0">
                <a:effectLst/>
              </a:rPr>
              <a:t>quand un </a:t>
            </a:r>
            <a:r>
              <a:rPr lang="fr-FR" dirty="0" smtClean="0">
                <a:effectLst/>
              </a:rPr>
              <a:t>professeur de </a:t>
            </a:r>
            <a:r>
              <a:rPr lang="fr-FR" dirty="0">
                <a:effectLst/>
              </a:rPr>
              <a:t>langue étrangère, ressortissant d'un autre État membre, qui a été lié par un contrat de travail à durée déterminée bénéficie du remplacement de ce contrat par un contrat à durée indéterminée, également régi par le droit privé, </a:t>
            </a:r>
            <a:r>
              <a:rPr lang="fr-FR" dirty="0">
                <a:solidFill>
                  <a:srgbClr val="FF0000"/>
                </a:solidFill>
                <a:effectLst/>
              </a:rPr>
              <a:t>les autorités italiennes doivent s'assurer qu'il conserve tous ses droits acquis dès la date de son premier engagement, faute de quoi il existerait une discrimination en raison de la </a:t>
            </a:r>
            <a:r>
              <a:rPr lang="fr-FR" dirty="0" smtClean="0">
                <a:solidFill>
                  <a:srgbClr val="FF0000"/>
                </a:solidFill>
                <a:effectLst/>
              </a:rPr>
              <a:t>nationalité</a:t>
            </a:r>
            <a:endParaRPr lang="fr-FR" dirty="0">
              <a:solidFill>
                <a:srgbClr val="FF0000"/>
              </a:solidFill>
              <a:effectLst/>
            </a:endParaRPr>
          </a:p>
        </p:txBody>
      </p:sp>
      <p:pic>
        <p:nvPicPr>
          <p:cNvPr id="4" name="Picture 3" descr="http://cdn2-www.comingsoon.net/assets/uploads/2015/07/tomcruisebob.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5111" y="0"/>
            <a:ext cx="960477" cy="12687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401</a:t>
            </a:fld>
            <a:endParaRPr lang="nl-NL"/>
          </a:p>
        </p:txBody>
      </p:sp>
    </p:spTree>
    <p:extLst>
      <p:ext uri="{BB962C8B-B14F-4D97-AF65-F5344CB8AC3E}">
        <p14:creationId xmlns:p14="http://schemas.microsoft.com/office/powerpoint/2010/main" val="9549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a:xfrm>
            <a:off x="457200" y="1340768"/>
            <a:ext cx="8229600" cy="5400600"/>
          </a:xfrm>
        </p:spPr>
        <p:txBody>
          <a:bodyPr>
            <a:normAutofit/>
          </a:bodyPr>
          <a:lstStyle/>
          <a:p>
            <a:r>
              <a:rPr lang="nl-NL" dirty="0"/>
              <a:t>“</a:t>
            </a:r>
            <a:r>
              <a:rPr lang="nl-NL" dirty="0" err="1"/>
              <a:t>Discrimination</a:t>
            </a:r>
            <a:r>
              <a:rPr lang="nl-NL" dirty="0"/>
              <a:t> </a:t>
            </a:r>
            <a:r>
              <a:rPr lang="nl-NL" u="sng" dirty="0"/>
              <a:t>indirecte</a:t>
            </a:r>
            <a:r>
              <a:rPr lang="nl-NL" dirty="0"/>
              <a:t>”: </a:t>
            </a:r>
            <a:r>
              <a:rPr lang="nl-NL" dirty="0" err="1"/>
              <a:t>l’article</a:t>
            </a:r>
            <a:r>
              <a:rPr lang="nl-NL" dirty="0"/>
              <a:t> 45 </a:t>
            </a:r>
            <a:r>
              <a:rPr lang="fr-FR" i="1" dirty="0"/>
              <a:t>prohibe non seulement les discriminations ostensibles, fondées sur la nationalité, mais encore toutes formes dissimulées de discrimination qui, par application d' autres critères de distinction, aboutissent en fait au même résultat (CJUE, C-237/94, </a:t>
            </a:r>
            <a:r>
              <a:rPr lang="fr-FR" i="1" dirty="0" err="1"/>
              <a:t>O’Flynn</a:t>
            </a:r>
            <a:r>
              <a:rPr lang="fr-FR" i="1" dirty="0"/>
              <a:t>)</a:t>
            </a:r>
            <a:endParaRPr lang="nl-NL" dirty="0"/>
          </a:p>
          <a:p>
            <a:pPr lvl="1"/>
            <a:r>
              <a:rPr lang="fr-FR" i="1" dirty="0"/>
              <a:t>les conditions du droit national qui, bien qu'indistinctement applicables selon la nationalité, </a:t>
            </a:r>
            <a:r>
              <a:rPr lang="fr-FR" i="1" dirty="0">
                <a:solidFill>
                  <a:srgbClr val="FF0000"/>
                </a:solidFill>
              </a:rPr>
              <a:t>affectent essentiellement ou dans leur grande majorité les travailleurs migrants</a:t>
            </a:r>
          </a:p>
          <a:p>
            <a:pPr lvl="1"/>
            <a:r>
              <a:rPr lang="fr-FR" i="1" dirty="0"/>
              <a:t>les conditions indistinctement applicables</a:t>
            </a:r>
          </a:p>
          <a:p>
            <a:pPr lvl="2"/>
            <a:r>
              <a:rPr lang="fr-FR" i="1" dirty="0"/>
              <a:t>qui peuvent </a:t>
            </a:r>
            <a:r>
              <a:rPr lang="fr-FR" i="1" dirty="0">
                <a:solidFill>
                  <a:srgbClr val="FF0000"/>
                </a:solidFill>
              </a:rPr>
              <a:t>être plus facilement remplies par les travailleurs nationaux que par les travailleurs migrants</a:t>
            </a:r>
          </a:p>
          <a:p>
            <a:pPr lvl="2"/>
            <a:r>
              <a:rPr lang="fr-FR" i="1" dirty="0"/>
              <a:t>qui risquent de </a:t>
            </a:r>
            <a:r>
              <a:rPr lang="fr-FR" i="1" dirty="0">
                <a:solidFill>
                  <a:srgbClr val="FF0000"/>
                </a:solidFill>
              </a:rPr>
              <a:t>jouer</a:t>
            </a:r>
            <a:r>
              <a:rPr lang="fr-FR" i="1" dirty="0"/>
              <a:t>, en particulier, </a:t>
            </a:r>
            <a:r>
              <a:rPr lang="fr-FR" i="1" dirty="0">
                <a:solidFill>
                  <a:srgbClr val="FF0000"/>
                </a:solidFill>
              </a:rPr>
              <a:t>au détriment des travailleurs migrants</a:t>
            </a:r>
            <a:r>
              <a:rPr lang="fr-FR" i="1" dirty="0"/>
              <a:t> (CJUE, Bachmann, C-204/90). </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402</a:t>
            </a:fld>
            <a:endParaRPr lang="nl-NL"/>
          </a:p>
        </p:txBody>
      </p:sp>
    </p:spTree>
    <p:extLst>
      <p:ext uri="{BB962C8B-B14F-4D97-AF65-F5344CB8AC3E}">
        <p14:creationId xmlns:p14="http://schemas.microsoft.com/office/powerpoint/2010/main" val="2419415101"/>
      </p:ext>
    </p:extLst>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Bosman</a:t>
            </a:r>
          </a:p>
        </p:txBody>
      </p:sp>
      <p:sp>
        <p:nvSpPr>
          <p:cNvPr id="3" name="Content Placeholder 2"/>
          <p:cNvSpPr>
            <a:spLocks noGrp="1"/>
          </p:cNvSpPr>
          <p:nvPr>
            <p:ph idx="1"/>
          </p:nvPr>
        </p:nvSpPr>
        <p:spPr/>
        <p:txBody>
          <a:bodyPr/>
          <a:lstStyle/>
          <a:p>
            <a:endParaRPr lang="nl-NL" dirty="0"/>
          </a:p>
          <a:p>
            <a:endParaRPr lang="nl-NL" dirty="0"/>
          </a:p>
        </p:txBody>
      </p:sp>
      <p:pic>
        <p:nvPicPr>
          <p:cNvPr id="1026" name="Picture 2" descr="http://upload.wikimedia.org/wikipedia/fr/thumb/0/05/RFCL.png/260px-RFC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82539"/>
            <a:ext cx="24765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rtlinfo-img.rtl.be/GED/00900000/908800/908864.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79512" y="93627"/>
            <a:ext cx="3240400" cy="1921332"/>
          </a:xfrm>
          <a:prstGeom prst="rect">
            <a:avLst/>
          </a:prstGeom>
          <a:noFill/>
          <a:ln>
            <a:noFill/>
          </a:ln>
        </p:spPr>
      </p:pic>
      <p:sp>
        <p:nvSpPr>
          <p:cNvPr id="4" name="Rectangle 3"/>
          <p:cNvSpPr/>
          <p:nvPr/>
        </p:nvSpPr>
        <p:spPr>
          <a:xfrm>
            <a:off x="611560" y="2559040"/>
            <a:ext cx="7560840" cy="3785652"/>
          </a:xfrm>
          <a:prstGeom prst="rect">
            <a:avLst/>
          </a:prstGeom>
        </p:spPr>
        <p:txBody>
          <a:bodyPr wrap="square">
            <a:spAutoFit/>
          </a:bodyPr>
          <a:lstStyle/>
          <a:p>
            <a:r>
              <a:rPr lang="fr-FR" sz="2400" dirty="0"/>
              <a:t>§96: </a:t>
            </a:r>
            <a:r>
              <a:rPr lang="fr-FR" sz="2400" i="1" dirty="0"/>
              <a:t>Des dispositions qui empêchent ou dissuadent un ressortissant d'un État membre de quitter son pays d'origine pour exercer son droit à la libre circulation constituent, dès lors, des entraves à cette liberté même si elles s'appliquent indépendamment de la nationalité des travailleurs concernés </a:t>
            </a:r>
          </a:p>
          <a:p>
            <a:endParaRPr lang="fr-FR" sz="3200" i="1" dirty="0"/>
          </a:p>
          <a:p>
            <a:pPr algn="ctr"/>
            <a:r>
              <a:rPr lang="fr-FR" sz="3200" i="1" dirty="0">
                <a:solidFill>
                  <a:srgbClr val="FF0000"/>
                </a:solidFill>
              </a:rPr>
              <a:t>Exception modalités de l’emploi </a:t>
            </a:r>
            <a:r>
              <a:rPr lang="fr-FR" sz="3200" dirty="0">
                <a:solidFill>
                  <a:srgbClr val="FF0000"/>
                </a:solidFill>
              </a:rPr>
              <a:t>(cf. </a:t>
            </a:r>
            <a:r>
              <a:rPr lang="fr-FR" sz="3200" dirty="0" err="1">
                <a:solidFill>
                  <a:srgbClr val="FF0000"/>
                </a:solidFill>
              </a:rPr>
              <a:t>Keck</a:t>
            </a:r>
            <a:r>
              <a:rPr lang="fr-FR" sz="3200" dirty="0">
                <a:solidFill>
                  <a:srgbClr val="FF0000"/>
                </a:solidFill>
              </a:rPr>
              <a:t>)?</a:t>
            </a:r>
            <a:endParaRPr lang="fr-FR" sz="3200" i="1" dirty="0">
              <a:solidFill>
                <a:srgbClr val="FF0000"/>
              </a:solidFill>
            </a:endParaRPr>
          </a:p>
          <a:p>
            <a:endParaRPr lang="nl-NL" sz="3200" i="1" dirty="0"/>
          </a:p>
        </p:txBody>
      </p:sp>
      <p:sp>
        <p:nvSpPr>
          <p:cNvPr id="6" name="Slide Number Placeholder 5"/>
          <p:cNvSpPr>
            <a:spLocks noGrp="1"/>
          </p:cNvSpPr>
          <p:nvPr>
            <p:ph type="sldNum" sz="quarter" idx="12"/>
          </p:nvPr>
        </p:nvSpPr>
        <p:spPr/>
        <p:txBody>
          <a:bodyPr/>
          <a:lstStyle/>
          <a:p>
            <a:fld id="{D9061D89-B14A-487E-9210-A6BBBD725484}" type="slidenum">
              <a:rPr lang="nl-NL" smtClean="0"/>
              <a:pPr/>
              <a:t>403</a:t>
            </a:fld>
            <a:endParaRPr lang="nl-NL"/>
          </a:p>
        </p:txBody>
      </p:sp>
    </p:spTree>
    <p:extLst>
      <p:ext uri="{BB962C8B-B14F-4D97-AF65-F5344CB8AC3E}">
        <p14:creationId xmlns:p14="http://schemas.microsoft.com/office/powerpoint/2010/main" val="3370123418"/>
      </p:ext>
    </p:extLst>
  </p:cSld>
  <p:clrMapOvr>
    <a:masterClrMapping/>
  </p:clrMapOvr>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smtClean="0">
                <a:solidFill>
                  <a:schemeClr val="tx1"/>
                </a:solidFill>
              </a:rPr>
              <a:t>A demain (10h00, 204)</a:t>
            </a:r>
            <a:endParaRPr lang="nl-NL" dirty="0" smtClean="0">
              <a:solidFill>
                <a:schemeClr val="tx1"/>
              </a:solidFill>
            </a:endParaRPr>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a:xfrm>
            <a:off x="1473498" y="3327585"/>
            <a:ext cx="6400800" cy="1752600"/>
          </a:xfrm>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404</a:t>
            </a:fld>
            <a:endParaRPr lang="nl-NL"/>
          </a:p>
        </p:txBody>
      </p:sp>
    </p:spTree>
    <p:extLst>
      <p:ext uri="{BB962C8B-B14F-4D97-AF65-F5344CB8AC3E}">
        <p14:creationId xmlns:p14="http://schemas.microsoft.com/office/powerpoint/2010/main" val="1498189644"/>
      </p:ext>
    </p:extLst>
  </p:cSld>
  <p:clrMapOvr>
    <a:masterClrMapping/>
  </p:clrMapOvr>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a:bodyPr>
          <a:lstStyle/>
          <a:p>
            <a:r>
              <a:rPr lang="fr-BE" dirty="0" smtClean="0"/>
              <a:t>Prof. </a:t>
            </a:r>
            <a:r>
              <a:rPr lang="fr-BE" dirty="0" err="1"/>
              <a:t>d</a:t>
            </a:r>
            <a:r>
              <a:rPr lang="fr-BE" dirty="0" err="1" smtClean="0"/>
              <a:t>r</a:t>
            </a:r>
            <a:r>
              <a:rPr lang="fr-BE" dirty="0" smtClean="0"/>
              <a:t>. Pieter Van Cleynenbreugel</a:t>
            </a:r>
          </a:p>
          <a:p>
            <a:endParaRPr lang="fr-BE" dirty="0"/>
          </a:p>
          <a:p>
            <a:r>
              <a:rPr lang="fr-BE" dirty="0" smtClean="0"/>
              <a:t>Séance 11: personnes: de travailleur à citoyen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405</a:t>
            </a:fld>
            <a:endParaRPr lang="nl-NL"/>
          </a:p>
        </p:txBody>
      </p:sp>
    </p:spTree>
    <p:extLst>
      <p:ext uri="{BB962C8B-B14F-4D97-AF65-F5344CB8AC3E}">
        <p14:creationId xmlns:p14="http://schemas.microsoft.com/office/powerpoint/2010/main" val="3589461863"/>
      </p:ext>
    </p:extLst>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 travailleurs</a:t>
            </a:r>
            <a:endParaRPr lang="en-GB" dirty="0"/>
          </a:p>
        </p:txBody>
      </p:sp>
      <p:sp>
        <p:nvSpPr>
          <p:cNvPr id="3" name="Content Placeholder 2"/>
          <p:cNvSpPr>
            <a:spLocks noGrp="1"/>
          </p:cNvSpPr>
          <p:nvPr>
            <p:ph idx="1"/>
          </p:nvPr>
        </p:nvSpPr>
        <p:spPr>
          <a:xfrm>
            <a:off x="628650" y="1413500"/>
            <a:ext cx="7886700" cy="5128967"/>
          </a:xfrm>
        </p:spPr>
        <p:txBody>
          <a:bodyPr>
            <a:normAutofit lnSpcReduction="10000"/>
          </a:bodyPr>
          <a:lstStyle/>
          <a:p>
            <a:pPr marL="0" indent="0">
              <a:buNone/>
            </a:pPr>
            <a:endParaRPr lang="fr-BE" dirty="0" smtClean="0"/>
          </a:p>
          <a:p>
            <a:r>
              <a:rPr lang="fr-BE" dirty="0" smtClean="0"/>
              <a:t>La définition de travailleur en droit de l’UE se différencie-t-elle des définitions en droit national?</a:t>
            </a:r>
          </a:p>
          <a:p>
            <a:r>
              <a:rPr lang="fr-BE" dirty="0" smtClean="0"/>
              <a:t>Qui peut invoquer la libre circulation des travailleurs? Contre qui (un employeur privé notamment)?</a:t>
            </a:r>
          </a:p>
          <a:p>
            <a:r>
              <a:rPr lang="fr-BE" dirty="0" smtClean="0">
                <a:solidFill>
                  <a:srgbClr val="FF0000"/>
                </a:solidFill>
              </a:rPr>
              <a:t>Quels obstacles à une circulation de travailleurs sont interdits?</a:t>
            </a:r>
          </a:p>
          <a:p>
            <a:r>
              <a:rPr lang="fr-BE" dirty="0" smtClean="0">
                <a:solidFill>
                  <a:srgbClr val="FF0000"/>
                </a:solidFill>
              </a:rPr>
              <a:t>Comment un Etat membre peut justifier un obstacle?</a:t>
            </a:r>
          </a:p>
          <a:p>
            <a:r>
              <a:rPr lang="fr-BE" dirty="0" smtClean="0">
                <a:solidFill>
                  <a:srgbClr val="FF0000"/>
                </a:solidFill>
              </a:rPr>
              <a:t>Comment le droit dérivé et le TFUE se rapportent (se distinguent, se complètent) dans ce cadre?</a:t>
            </a:r>
          </a:p>
          <a:p>
            <a:endParaRPr lang="en-GB" dirty="0"/>
          </a:p>
        </p:txBody>
      </p:sp>
    </p:spTree>
    <p:extLst>
      <p:ext uri="{BB962C8B-B14F-4D97-AF65-F5344CB8AC3E}">
        <p14:creationId xmlns:p14="http://schemas.microsoft.com/office/powerpoint/2010/main" val="912573113"/>
      </p:ext>
    </p:extLst>
  </p:cSld>
  <p:clrMapOvr>
    <a:masterClrMapping/>
  </p:clrMapOvr>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dérogations/justifications: objectifs </a:t>
                      </a:r>
                      <a:r>
                        <a:rPr lang="fr-FR" sz="1200" dirty="0">
                          <a:effectLst/>
                        </a:rPr>
                        <a:t>d’intérêt </a:t>
                      </a:r>
                      <a:r>
                        <a:rPr lang="fr-FR" sz="1200" dirty="0" smtClean="0">
                          <a:effectLst/>
                        </a:rPr>
                        <a:t>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2547600" y="3206838"/>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407</a:t>
            </a:fld>
            <a:endParaRPr lang="nl-NL"/>
          </a:p>
        </p:txBody>
      </p:sp>
    </p:spTree>
    <p:extLst>
      <p:ext uri="{BB962C8B-B14F-4D97-AF65-F5344CB8AC3E}">
        <p14:creationId xmlns:p14="http://schemas.microsoft.com/office/powerpoint/2010/main" val="3341516833"/>
      </p:ext>
    </p:extLst>
  </p:cSld>
  <p:clrMapOvr>
    <a:masterClrMapping/>
  </p:clrMapOvr>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p:txBody>
          <a:bodyPr/>
          <a:lstStyle/>
          <a:p>
            <a:r>
              <a:rPr lang="nl-NL" dirty="0"/>
              <a:t>Article 45 TFUE: principe de libre </a:t>
            </a:r>
            <a:r>
              <a:rPr lang="nl-NL" dirty="0" err="1"/>
              <a:t>circulation</a:t>
            </a:r>
            <a:r>
              <a:rPr lang="nl-NL" dirty="0"/>
              <a:t> des </a:t>
            </a:r>
            <a:r>
              <a:rPr lang="nl-NL" dirty="0" err="1"/>
              <a:t>travailleurs</a:t>
            </a:r>
            <a:endParaRPr lang="nl-NL" dirty="0"/>
          </a:p>
          <a:p>
            <a:pPr lvl="1"/>
            <a:r>
              <a:rPr lang="fr-FR" dirty="0"/>
              <a:t>1. la libre circulation des travailleurs est assurée à l'intérieur de l'Union.</a:t>
            </a:r>
          </a:p>
          <a:p>
            <a:pPr lvl="1"/>
            <a:r>
              <a:rPr lang="fr-FR" dirty="0"/>
              <a:t>2. elle implique </a:t>
            </a:r>
            <a:r>
              <a:rPr lang="fr-FR" dirty="0">
                <a:solidFill>
                  <a:srgbClr val="FF0000"/>
                </a:solidFill>
              </a:rPr>
              <a:t>l'abolition de toute discrimination, fondée sur la nationalité</a:t>
            </a:r>
            <a:r>
              <a:rPr lang="fr-FR" dirty="0"/>
              <a:t>, entre les travailleurs des États membres, en ce qui concerne l'emploi, la rémunération et les autres conditions de travail</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408</a:t>
            </a:fld>
            <a:endParaRPr lang="nl-NL"/>
          </a:p>
        </p:txBody>
      </p:sp>
    </p:spTree>
    <p:extLst>
      <p:ext uri="{BB962C8B-B14F-4D97-AF65-F5344CB8AC3E}">
        <p14:creationId xmlns:p14="http://schemas.microsoft.com/office/powerpoint/2010/main" val="1741383985"/>
      </p:ext>
    </p:extLst>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a:xfrm>
            <a:off x="467544" y="1268760"/>
            <a:ext cx="8229600" cy="5589240"/>
          </a:xfrm>
        </p:spPr>
        <p:txBody>
          <a:bodyPr vert="horz" lIns="91440" tIns="45720" rIns="91440" bIns="45720" rtlCol="0" anchor="t">
            <a:normAutofit fontScale="92500" lnSpcReduction="10000"/>
          </a:bodyPr>
          <a:lstStyle/>
          <a:p>
            <a:r>
              <a:rPr lang="nl-NL" dirty="0"/>
              <a:t>“</a:t>
            </a:r>
            <a:r>
              <a:rPr lang="nl-NL" dirty="0" err="1"/>
              <a:t>Discrimination</a:t>
            </a:r>
            <a:r>
              <a:rPr lang="nl-NL" dirty="0"/>
              <a:t> </a:t>
            </a:r>
            <a:r>
              <a:rPr lang="nl-NL" u="sng" dirty="0"/>
              <a:t>directe</a:t>
            </a:r>
            <a:r>
              <a:rPr lang="nl-NL" dirty="0"/>
              <a:t>”: la </a:t>
            </a:r>
            <a:r>
              <a:rPr lang="nl-NL" dirty="0" err="1"/>
              <a:t>réglementation</a:t>
            </a:r>
            <a:r>
              <a:rPr lang="nl-NL" dirty="0"/>
              <a:t> en </a:t>
            </a:r>
            <a:r>
              <a:rPr lang="nl-NL" dirty="0" err="1"/>
              <a:t>cause</a:t>
            </a:r>
            <a:r>
              <a:rPr lang="nl-NL" dirty="0"/>
              <a:t> fait </a:t>
            </a:r>
            <a:r>
              <a:rPr lang="nl-NL" dirty="0" err="1"/>
              <a:t>une</a:t>
            </a:r>
            <a:r>
              <a:rPr lang="nl-NL" dirty="0"/>
              <a:t> </a:t>
            </a:r>
            <a:r>
              <a:rPr lang="nl-NL" dirty="0" err="1"/>
              <a:t>distinction</a:t>
            </a:r>
            <a:r>
              <a:rPr lang="nl-NL" dirty="0"/>
              <a:t> </a:t>
            </a:r>
            <a:r>
              <a:rPr lang="nl-NL" dirty="0" err="1"/>
              <a:t>explicite</a:t>
            </a:r>
            <a:r>
              <a:rPr lang="nl-NL" dirty="0"/>
              <a:t> </a:t>
            </a:r>
            <a:r>
              <a:rPr lang="nl-NL" dirty="0" err="1"/>
              <a:t>sur</a:t>
            </a:r>
            <a:r>
              <a:rPr lang="nl-NL" dirty="0"/>
              <a:t> la base de la </a:t>
            </a:r>
            <a:r>
              <a:rPr lang="nl-NL" dirty="0" err="1"/>
              <a:t>nationalité</a:t>
            </a:r>
            <a:r>
              <a:rPr lang="nl-NL" dirty="0"/>
              <a:t> du </a:t>
            </a:r>
            <a:r>
              <a:rPr lang="nl-NL" dirty="0" err="1"/>
              <a:t>travailleur</a:t>
            </a:r>
            <a:endParaRPr lang="fr-FR" dirty="0"/>
          </a:p>
          <a:p>
            <a:pPr lvl="1"/>
            <a:endParaRPr lang="nl-NL" dirty="0" smtClean="0"/>
          </a:p>
          <a:p>
            <a:pPr lvl="1"/>
            <a:r>
              <a:rPr lang="nl-NL" dirty="0" smtClean="0"/>
              <a:t>CJUE</a:t>
            </a:r>
            <a:r>
              <a:rPr lang="nl-NL" dirty="0"/>
              <a:t>, 41/74, </a:t>
            </a:r>
            <a:r>
              <a:rPr lang="nl-NL" i="1" dirty="0"/>
              <a:t>Van Duyn</a:t>
            </a:r>
            <a:r>
              <a:rPr lang="nl-NL" dirty="0"/>
              <a:t>: refus d’autorisation d’entrée d’une ressortissante néérlandaise ayant été offerte un emploi de secrétaire </a:t>
            </a:r>
            <a:r>
              <a:rPr lang="nl-NL" dirty="0" smtClean="0"/>
              <a:t>à l’Eglise </a:t>
            </a:r>
            <a:r>
              <a:rPr lang="nl-NL" dirty="0"/>
              <a:t>de Scientologie, tandis que les ressortissants britanniques pouvaient remplir ce poste.</a:t>
            </a:r>
            <a:endParaRPr lang="nl-NL" i="1" dirty="0"/>
          </a:p>
          <a:p>
            <a:pPr lvl="1"/>
            <a:endParaRPr lang="nl-NL" dirty="0" smtClean="0"/>
          </a:p>
          <a:p>
            <a:pPr lvl="1"/>
            <a:r>
              <a:rPr lang="nl-NL" dirty="0" smtClean="0"/>
              <a:t>CJUE</a:t>
            </a:r>
            <a:r>
              <a:rPr lang="nl-NL" dirty="0"/>
              <a:t>, C-212/99, </a:t>
            </a:r>
            <a:r>
              <a:rPr lang="nl-NL" i="1" dirty="0"/>
              <a:t>Commission c. </a:t>
            </a:r>
            <a:r>
              <a:rPr lang="nl-NL" i="1" dirty="0" err="1"/>
              <a:t>Italie</a:t>
            </a:r>
            <a:r>
              <a:rPr lang="nl-NL" dirty="0"/>
              <a:t>: </a:t>
            </a:r>
            <a:r>
              <a:rPr lang="fr-FR" dirty="0">
                <a:effectLst/>
              </a:rPr>
              <a:t>quand un </a:t>
            </a:r>
            <a:r>
              <a:rPr lang="fr-FR" dirty="0" smtClean="0">
                <a:effectLst/>
              </a:rPr>
              <a:t>professeur de </a:t>
            </a:r>
            <a:r>
              <a:rPr lang="fr-FR" dirty="0">
                <a:effectLst/>
              </a:rPr>
              <a:t>langue étrangère, ressortissant d'un autre État membre, qui a été lié par un contrat de travail à durée déterminée bénéficie du remplacement de ce contrat par un contrat à durée indéterminée, également régi par le droit privé, </a:t>
            </a:r>
            <a:r>
              <a:rPr lang="fr-FR" dirty="0">
                <a:solidFill>
                  <a:srgbClr val="FF0000"/>
                </a:solidFill>
                <a:effectLst/>
              </a:rPr>
              <a:t>les autorités italiennes doivent s'assurer qu'il conserve tous ses droits acquis dès la date de son premier engagement, faute de quoi il existerait une discrimination en raison de la </a:t>
            </a:r>
            <a:r>
              <a:rPr lang="fr-FR" dirty="0" smtClean="0">
                <a:solidFill>
                  <a:srgbClr val="FF0000"/>
                </a:solidFill>
                <a:effectLst/>
              </a:rPr>
              <a:t>nationalité</a:t>
            </a:r>
            <a:endParaRPr lang="fr-FR" dirty="0">
              <a:solidFill>
                <a:srgbClr val="FF0000"/>
              </a:solidFill>
              <a:effectLst/>
            </a:endParaRPr>
          </a:p>
        </p:txBody>
      </p:sp>
      <p:pic>
        <p:nvPicPr>
          <p:cNvPr id="4" name="Picture 3" descr="http://cdn2-www.comingsoon.net/assets/uploads/2015/07/tomcruisebob.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5111" y="0"/>
            <a:ext cx="960477" cy="126876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409</a:t>
            </a:fld>
            <a:endParaRPr lang="nl-NL"/>
          </a:p>
        </p:txBody>
      </p:sp>
    </p:spTree>
    <p:extLst>
      <p:ext uri="{BB962C8B-B14F-4D97-AF65-F5344CB8AC3E}">
        <p14:creationId xmlns:p14="http://schemas.microsoft.com/office/powerpoint/2010/main" val="193583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§3. Droit matériel</a:t>
            </a:r>
            <a:endParaRPr lang="en-GB" dirty="0"/>
          </a:p>
        </p:txBody>
      </p:sp>
      <p:sp>
        <p:nvSpPr>
          <p:cNvPr id="3" name="Content Placeholder 2"/>
          <p:cNvSpPr>
            <a:spLocks noGrp="1"/>
          </p:cNvSpPr>
          <p:nvPr>
            <p:ph idx="1"/>
          </p:nvPr>
        </p:nvSpPr>
        <p:spPr/>
        <p:txBody>
          <a:bodyPr/>
          <a:lstStyle/>
          <a:p>
            <a:r>
              <a:rPr lang="fr-BE" dirty="0" smtClean="0"/>
              <a:t>Parmi ces multiples objectifs, le marché intérieur retient toute attention</a:t>
            </a:r>
          </a:p>
          <a:p>
            <a:pPr lvl="1"/>
            <a:r>
              <a:rPr lang="fr-BE" dirty="0"/>
              <a:t>p</a:t>
            </a:r>
            <a:r>
              <a:rPr lang="fr-BE" dirty="0" smtClean="0"/>
              <a:t>oint de départ d’autres initiatives politiques</a:t>
            </a:r>
          </a:p>
          <a:p>
            <a:pPr lvl="1"/>
            <a:r>
              <a:rPr lang="fr-BE" dirty="0" smtClean="0"/>
              <a:t>« tronc commun » de l’intégration européenne</a:t>
            </a:r>
          </a:p>
          <a:p>
            <a:pPr lvl="1"/>
            <a:endParaRPr lang="fr-BE" dirty="0"/>
          </a:p>
          <a:p>
            <a:pPr lvl="1"/>
            <a:r>
              <a:rPr lang="fr-BE" dirty="0" smtClean="0"/>
              <a:t>Cf. Traité de Rome, 1957: CEE</a:t>
            </a:r>
          </a:p>
          <a:p>
            <a:pPr lvl="1"/>
            <a:r>
              <a:rPr lang="fr-BE" dirty="0" smtClean="0"/>
              <a:t>Voy. Van Gend &amp; Loos: </a:t>
            </a:r>
          </a:p>
          <a:p>
            <a:pPr lvl="2"/>
            <a:r>
              <a:rPr lang="fr-FR" i="1" dirty="0"/>
              <a:t>attendu que l’objectif du traité CEE qui est d</a:t>
            </a:r>
            <a:r>
              <a:rPr lang="fr-FR" i="1" u="sng" dirty="0"/>
              <a:t>'instituer un marché commun dont le fonctionnement concerne directement les justiciables de la Communauté</a:t>
            </a:r>
            <a:r>
              <a:rPr lang="fr-FR" i="1" dirty="0"/>
              <a:t>, implique que ce traité </a:t>
            </a:r>
            <a:r>
              <a:rPr lang="fr-FR" i="1" dirty="0">
                <a:solidFill>
                  <a:srgbClr val="FF0000"/>
                </a:solidFill>
              </a:rPr>
              <a:t>constitue plus qu'un accord qui ne créerait que des obligations mutuelles entre les États contractants </a:t>
            </a:r>
            <a:r>
              <a:rPr lang="fr-FR" i="1" dirty="0"/>
              <a:t>; </a:t>
            </a:r>
            <a:endParaRPr lang="fr-FR" dirty="0"/>
          </a:p>
          <a:p>
            <a:pPr lvl="2"/>
            <a:endParaRPr lang="fr-BE"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41</a:t>
            </a:fld>
            <a:endParaRPr lang="nl-NL"/>
          </a:p>
        </p:txBody>
      </p:sp>
    </p:spTree>
    <p:extLst>
      <p:ext uri="{BB962C8B-B14F-4D97-AF65-F5344CB8AC3E}">
        <p14:creationId xmlns:p14="http://schemas.microsoft.com/office/powerpoint/2010/main" val="660483628"/>
      </p:ext>
    </p:extLst>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a:xfrm>
            <a:off x="457200" y="1340768"/>
            <a:ext cx="8229600" cy="5400600"/>
          </a:xfrm>
        </p:spPr>
        <p:txBody>
          <a:bodyPr>
            <a:normAutofit/>
          </a:bodyPr>
          <a:lstStyle/>
          <a:p>
            <a:r>
              <a:rPr lang="nl-NL" dirty="0"/>
              <a:t>“</a:t>
            </a:r>
            <a:r>
              <a:rPr lang="nl-NL" dirty="0" err="1"/>
              <a:t>Discrimination</a:t>
            </a:r>
            <a:r>
              <a:rPr lang="nl-NL" dirty="0"/>
              <a:t> </a:t>
            </a:r>
            <a:r>
              <a:rPr lang="nl-NL" u="sng" dirty="0"/>
              <a:t>indirecte</a:t>
            </a:r>
            <a:r>
              <a:rPr lang="nl-NL" dirty="0"/>
              <a:t>”: </a:t>
            </a:r>
            <a:r>
              <a:rPr lang="nl-NL" dirty="0" err="1"/>
              <a:t>l’article</a:t>
            </a:r>
            <a:r>
              <a:rPr lang="nl-NL" dirty="0"/>
              <a:t> 45 </a:t>
            </a:r>
            <a:r>
              <a:rPr lang="fr-FR" i="1" dirty="0"/>
              <a:t>prohibe non seulement les discriminations ostensibles, fondées sur la nationalité, mais encore toutes formes dissimulées de discrimination qui, par application d' autres critères de distinction, aboutissent en fait au même résultat (CJUE, C-237/94, </a:t>
            </a:r>
            <a:r>
              <a:rPr lang="fr-FR" i="1" dirty="0" err="1"/>
              <a:t>O’Flynn</a:t>
            </a:r>
            <a:r>
              <a:rPr lang="fr-FR" i="1" dirty="0"/>
              <a:t>)</a:t>
            </a:r>
            <a:endParaRPr lang="nl-NL" dirty="0"/>
          </a:p>
          <a:p>
            <a:pPr lvl="1"/>
            <a:r>
              <a:rPr lang="fr-FR" i="1" dirty="0"/>
              <a:t>les conditions du droit national qui, bien qu'indistinctement applicables selon la nationalité, </a:t>
            </a:r>
            <a:r>
              <a:rPr lang="fr-FR" i="1" dirty="0">
                <a:solidFill>
                  <a:srgbClr val="FF0000"/>
                </a:solidFill>
              </a:rPr>
              <a:t>affectent essentiellement ou dans leur grande majorité les travailleurs migrants</a:t>
            </a:r>
          </a:p>
          <a:p>
            <a:pPr lvl="1"/>
            <a:r>
              <a:rPr lang="fr-FR" i="1" dirty="0"/>
              <a:t>les conditions indistinctement applicables</a:t>
            </a:r>
          </a:p>
          <a:p>
            <a:pPr lvl="2"/>
            <a:r>
              <a:rPr lang="fr-FR" i="1" dirty="0"/>
              <a:t>qui peuvent </a:t>
            </a:r>
            <a:r>
              <a:rPr lang="fr-FR" i="1" dirty="0">
                <a:solidFill>
                  <a:srgbClr val="FF0000"/>
                </a:solidFill>
              </a:rPr>
              <a:t>être plus facilement remplies par les travailleurs nationaux que par les travailleurs migrants</a:t>
            </a:r>
          </a:p>
          <a:p>
            <a:pPr lvl="2"/>
            <a:r>
              <a:rPr lang="fr-FR" i="1" dirty="0"/>
              <a:t>qui risquent de </a:t>
            </a:r>
            <a:r>
              <a:rPr lang="fr-FR" i="1" dirty="0">
                <a:solidFill>
                  <a:srgbClr val="FF0000"/>
                </a:solidFill>
              </a:rPr>
              <a:t>jouer</a:t>
            </a:r>
            <a:r>
              <a:rPr lang="fr-FR" i="1" dirty="0"/>
              <a:t>, en particulier, </a:t>
            </a:r>
            <a:r>
              <a:rPr lang="fr-FR" i="1" dirty="0">
                <a:solidFill>
                  <a:srgbClr val="FF0000"/>
                </a:solidFill>
              </a:rPr>
              <a:t>au détriment des travailleurs migrants</a:t>
            </a:r>
            <a:r>
              <a:rPr lang="fr-FR" i="1" dirty="0"/>
              <a:t> (CJUE, Bachmann, C-204/90). </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410</a:t>
            </a:fld>
            <a:endParaRPr lang="nl-NL"/>
          </a:p>
        </p:txBody>
      </p:sp>
    </p:spTree>
    <p:extLst>
      <p:ext uri="{BB962C8B-B14F-4D97-AF65-F5344CB8AC3E}">
        <p14:creationId xmlns:p14="http://schemas.microsoft.com/office/powerpoint/2010/main" val="1797231258"/>
      </p:ext>
    </p:extLst>
  </p:cSld>
  <p:clrMapOvr>
    <a:masterClrMapping/>
  </p:clrMapOvr>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Bosman</a:t>
            </a:r>
          </a:p>
        </p:txBody>
      </p:sp>
      <p:sp>
        <p:nvSpPr>
          <p:cNvPr id="3" name="Content Placeholder 2"/>
          <p:cNvSpPr>
            <a:spLocks noGrp="1"/>
          </p:cNvSpPr>
          <p:nvPr>
            <p:ph idx="1"/>
          </p:nvPr>
        </p:nvSpPr>
        <p:spPr/>
        <p:txBody>
          <a:bodyPr/>
          <a:lstStyle/>
          <a:p>
            <a:endParaRPr lang="nl-NL" dirty="0"/>
          </a:p>
          <a:p>
            <a:endParaRPr lang="nl-NL" dirty="0"/>
          </a:p>
        </p:txBody>
      </p:sp>
      <p:pic>
        <p:nvPicPr>
          <p:cNvPr id="1026" name="Picture 2" descr="http://upload.wikimedia.org/wikipedia/fr/thumb/0/05/RFCL.png/260px-RFC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82539"/>
            <a:ext cx="24765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rtlinfo-img.rtl.be/GED/00900000/908800/908864.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79512" y="93627"/>
            <a:ext cx="3240400" cy="1921332"/>
          </a:xfrm>
          <a:prstGeom prst="rect">
            <a:avLst/>
          </a:prstGeom>
          <a:noFill/>
          <a:ln>
            <a:noFill/>
          </a:ln>
        </p:spPr>
      </p:pic>
      <p:sp>
        <p:nvSpPr>
          <p:cNvPr id="4" name="Rectangle 3"/>
          <p:cNvSpPr/>
          <p:nvPr/>
        </p:nvSpPr>
        <p:spPr>
          <a:xfrm>
            <a:off x="611560" y="2559040"/>
            <a:ext cx="7560840" cy="3785652"/>
          </a:xfrm>
          <a:prstGeom prst="rect">
            <a:avLst/>
          </a:prstGeom>
        </p:spPr>
        <p:txBody>
          <a:bodyPr wrap="square">
            <a:spAutoFit/>
          </a:bodyPr>
          <a:lstStyle/>
          <a:p>
            <a:r>
              <a:rPr lang="fr-FR" sz="2400" dirty="0"/>
              <a:t>§96: </a:t>
            </a:r>
            <a:r>
              <a:rPr lang="fr-FR" sz="2400" i="1" dirty="0"/>
              <a:t>Des dispositions qui empêchent ou dissuadent un ressortissant d'un État membre de quitter son pays d'origine pour exercer son droit à la libre circulation constituent, dès lors, des entraves à cette liberté même si elles s'appliquent indépendamment de la nationalité des travailleurs concernés </a:t>
            </a:r>
          </a:p>
          <a:p>
            <a:endParaRPr lang="fr-FR" sz="3200" i="1" dirty="0"/>
          </a:p>
          <a:p>
            <a:pPr algn="ctr"/>
            <a:r>
              <a:rPr lang="fr-FR" sz="3200" i="1" dirty="0">
                <a:solidFill>
                  <a:srgbClr val="FF0000"/>
                </a:solidFill>
              </a:rPr>
              <a:t>Exception modalités de l’emploi </a:t>
            </a:r>
            <a:r>
              <a:rPr lang="fr-FR" sz="3200" dirty="0">
                <a:solidFill>
                  <a:srgbClr val="FF0000"/>
                </a:solidFill>
              </a:rPr>
              <a:t>(cf. </a:t>
            </a:r>
            <a:r>
              <a:rPr lang="fr-FR" sz="3200" dirty="0" err="1">
                <a:solidFill>
                  <a:srgbClr val="FF0000"/>
                </a:solidFill>
              </a:rPr>
              <a:t>Keck</a:t>
            </a:r>
            <a:r>
              <a:rPr lang="fr-FR" sz="3200" dirty="0">
                <a:solidFill>
                  <a:srgbClr val="FF0000"/>
                </a:solidFill>
              </a:rPr>
              <a:t>)?</a:t>
            </a:r>
            <a:endParaRPr lang="fr-FR" sz="3200" i="1" dirty="0">
              <a:solidFill>
                <a:srgbClr val="FF0000"/>
              </a:solidFill>
            </a:endParaRPr>
          </a:p>
          <a:p>
            <a:endParaRPr lang="nl-NL" sz="3200" i="1" dirty="0"/>
          </a:p>
        </p:txBody>
      </p:sp>
      <p:sp>
        <p:nvSpPr>
          <p:cNvPr id="6" name="Slide Number Placeholder 5"/>
          <p:cNvSpPr>
            <a:spLocks noGrp="1"/>
          </p:cNvSpPr>
          <p:nvPr>
            <p:ph type="sldNum" sz="quarter" idx="12"/>
          </p:nvPr>
        </p:nvSpPr>
        <p:spPr/>
        <p:txBody>
          <a:bodyPr/>
          <a:lstStyle/>
          <a:p>
            <a:fld id="{D9061D89-B14A-487E-9210-A6BBBD725484}" type="slidenum">
              <a:rPr lang="nl-NL" smtClean="0"/>
              <a:pPr/>
              <a:t>411</a:t>
            </a:fld>
            <a:endParaRPr lang="nl-NL"/>
          </a:p>
        </p:txBody>
      </p:sp>
    </p:spTree>
    <p:extLst>
      <p:ext uri="{BB962C8B-B14F-4D97-AF65-F5344CB8AC3E}">
        <p14:creationId xmlns:p14="http://schemas.microsoft.com/office/powerpoint/2010/main" val="1726210321"/>
      </p:ext>
    </p:extLst>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Libre </a:t>
            </a:r>
            <a:r>
              <a:rPr lang="nl-NL" dirty="0" err="1" smtClean="0"/>
              <a:t>circulation</a:t>
            </a:r>
            <a:r>
              <a:rPr lang="nl-NL" dirty="0" smtClean="0"/>
              <a:t> des </a:t>
            </a:r>
            <a:r>
              <a:rPr lang="nl-NL" dirty="0" err="1" smtClean="0"/>
              <a:t>travailleurs</a:t>
            </a:r>
            <a:endParaRPr lang="nl-NL" dirty="0"/>
          </a:p>
        </p:txBody>
      </p:sp>
      <p:sp>
        <p:nvSpPr>
          <p:cNvPr id="3" name="Content Placeholder 2"/>
          <p:cNvSpPr>
            <a:spLocks noGrp="1"/>
          </p:cNvSpPr>
          <p:nvPr>
            <p:ph idx="1"/>
          </p:nvPr>
        </p:nvSpPr>
        <p:spPr/>
        <p:txBody>
          <a:bodyPr>
            <a:normAutofit fontScale="92500" lnSpcReduction="20000"/>
          </a:bodyPr>
          <a:lstStyle/>
          <a:p>
            <a:r>
              <a:rPr lang="fr-FR" dirty="0" smtClean="0"/>
              <a:t>3. Elle comporte le droit, sous réserve des limitations justifiées par des raisons d'ordre public, de sécurité publique et de santé publique:</a:t>
            </a:r>
          </a:p>
          <a:p>
            <a:pPr lvl="1"/>
            <a:r>
              <a:rPr lang="fr-FR" dirty="0" smtClean="0"/>
              <a:t>a) de </a:t>
            </a:r>
            <a:r>
              <a:rPr lang="fr-FR" dirty="0" smtClean="0">
                <a:solidFill>
                  <a:srgbClr val="FF0000"/>
                </a:solidFill>
              </a:rPr>
              <a:t>répondre à des emplois </a:t>
            </a:r>
            <a:r>
              <a:rPr lang="fr-FR" dirty="0" smtClean="0"/>
              <a:t>effectivement</a:t>
            </a:r>
            <a:r>
              <a:rPr lang="fr-FR" dirty="0" smtClean="0">
                <a:solidFill>
                  <a:srgbClr val="FF0000"/>
                </a:solidFill>
              </a:rPr>
              <a:t> </a:t>
            </a:r>
            <a:r>
              <a:rPr lang="fr-FR" dirty="0" smtClean="0"/>
              <a:t>offerts,</a:t>
            </a:r>
          </a:p>
          <a:p>
            <a:pPr lvl="1"/>
            <a:r>
              <a:rPr lang="fr-FR" dirty="0" smtClean="0"/>
              <a:t>b) de </a:t>
            </a:r>
            <a:r>
              <a:rPr lang="fr-FR" dirty="0" smtClean="0">
                <a:solidFill>
                  <a:srgbClr val="FF0000"/>
                </a:solidFill>
              </a:rPr>
              <a:t>se déplacer</a:t>
            </a:r>
            <a:r>
              <a:rPr lang="fr-FR" dirty="0" smtClean="0"/>
              <a:t> à cet effet librement sur le territoire des États membres,</a:t>
            </a:r>
          </a:p>
          <a:p>
            <a:pPr lvl="1"/>
            <a:r>
              <a:rPr lang="fr-FR" dirty="0" smtClean="0"/>
              <a:t>c) de </a:t>
            </a:r>
            <a:r>
              <a:rPr lang="fr-FR" dirty="0" smtClean="0">
                <a:solidFill>
                  <a:srgbClr val="FF0000"/>
                </a:solidFill>
              </a:rPr>
              <a:t>séjourner dans un des États membres </a:t>
            </a:r>
            <a:r>
              <a:rPr lang="fr-FR" dirty="0" smtClean="0"/>
              <a:t>afin d'y exercer un emploi conformément aux dispositions législatives, réglementaires et administratives régissant l'emploi des travailleurs nationaux,</a:t>
            </a:r>
          </a:p>
          <a:p>
            <a:pPr lvl="1"/>
            <a:r>
              <a:rPr lang="fr-FR" dirty="0" smtClean="0"/>
              <a:t>d) de </a:t>
            </a:r>
            <a:r>
              <a:rPr lang="fr-FR" dirty="0" smtClean="0">
                <a:solidFill>
                  <a:srgbClr val="FF0000"/>
                </a:solidFill>
              </a:rPr>
              <a:t>demeurer</a:t>
            </a:r>
            <a:r>
              <a:rPr lang="fr-FR" dirty="0" smtClean="0"/>
              <a:t>, dans des conditions qui feront l'objet de règlements établis par la Commission, </a:t>
            </a:r>
            <a:r>
              <a:rPr lang="fr-FR" dirty="0" smtClean="0">
                <a:solidFill>
                  <a:srgbClr val="FF0000"/>
                </a:solidFill>
              </a:rPr>
              <a:t>sur le territoire d'un État membre, après y avoir occupé un emploi</a:t>
            </a:r>
            <a:r>
              <a:rPr lang="fr-FR" dirty="0" smtClean="0"/>
              <a:t>.</a:t>
            </a:r>
          </a:p>
          <a:p>
            <a:r>
              <a:rPr lang="nl-NL" dirty="0" err="1" smtClean="0"/>
              <a:t>Règlement</a:t>
            </a:r>
            <a:r>
              <a:rPr lang="nl-NL" dirty="0" smtClean="0"/>
              <a:t> 492/2011</a:t>
            </a:r>
          </a:p>
          <a:p>
            <a:endParaRPr lang="fr-FR"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412</a:t>
            </a:fld>
            <a:endParaRPr lang="nl-NL"/>
          </a:p>
        </p:txBody>
      </p:sp>
    </p:spTree>
    <p:extLst>
      <p:ext uri="{BB962C8B-B14F-4D97-AF65-F5344CB8AC3E}">
        <p14:creationId xmlns:p14="http://schemas.microsoft.com/office/powerpoint/2010/main" val="2327468657"/>
      </p:ext>
    </p:extLst>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Interdiction</a:t>
            </a:r>
            <a:r>
              <a:rPr lang="nl-NL" dirty="0"/>
              <a:t> de </a:t>
            </a:r>
            <a:r>
              <a:rPr lang="nl-NL" dirty="0" err="1"/>
              <a:t>discrimination</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a:t>Le r</a:t>
            </a:r>
            <a:r>
              <a:rPr lang="nl-NL" dirty="0" smtClean="0"/>
              <a:t>èglement </a:t>
            </a:r>
            <a:r>
              <a:rPr lang="nl-NL" dirty="0"/>
              <a:t>492/2011 traduit ces interdictions de discrimination en obligations d’assurer l’égalité des travailleurs</a:t>
            </a:r>
          </a:p>
          <a:p>
            <a:pPr lvl="1"/>
            <a:r>
              <a:rPr lang="nl-NL" dirty="0" err="1"/>
              <a:t>accès</a:t>
            </a:r>
            <a:r>
              <a:rPr lang="nl-NL" dirty="0"/>
              <a:t> </a:t>
            </a:r>
            <a:r>
              <a:rPr lang="nl-NL" dirty="0" err="1"/>
              <a:t>égal</a:t>
            </a:r>
            <a:r>
              <a:rPr lang="nl-NL" dirty="0"/>
              <a:t> à </a:t>
            </a:r>
            <a:r>
              <a:rPr lang="nl-NL" dirty="0" err="1"/>
              <a:t>l’emploi</a:t>
            </a:r>
            <a:r>
              <a:rPr lang="nl-NL" dirty="0"/>
              <a:t> (art. 1-6)</a:t>
            </a:r>
          </a:p>
          <a:p>
            <a:pPr lvl="1"/>
            <a:r>
              <a:rPr lang="nl-NL" dirty="0" err="1"/>
              <a:t>égalité</a:t>
            </a:r>
            <a:r>
              <a:rPr lang="nl-NL" dirty="0"/>
              <a:t> de </a:t>
            </a:r>
            <a:r>
              <a:rPr lang="nl-NL" dirty="0" err="1"/>
              <a:t>traitement</a:t>
            </a:r>
            <a:r>
              <a:rPr lang="nl-NL" dirty="0"/>
              <a:t> dans </a:t>
            </a:r>
            <a:r>
              <a:rPr lang="nl-NL" dirty="0" err="1"/>
              <a:t>l’exercice</a:t>
            </a:r>
            <a:r>
              <a:rPr lang="nl-NL" dirty="0"/>
              <a:t> de </a:t>
            </a:r>
            <a:r>
              <a:rPr lang="nl-NL" dirty="0" err="1"/>
              <a:t>l’emploi</a:t>
            </a:r>
            <a:r>
              <a:rPr lang="nl-NL" dirty="0"/>
              <a:t> (art. 7-9)</a:t>
            </a:r>
          </a:p>
          <a:p>
            <a:pPr lvl="2"/>
            <a:r>
              <a:rPr lang="nl-NL" dirty="0"/>
              <a:t>rémunération, licenciement, </a:t>
            </a:r>
            <a:r>
              <a:rPr lang="nl-NL" dirty="0" smtClean="0"/>
              <a:t>chômage, avantages fiscaux et sociaux </a:t>
            </a:r>
            <a:r>
              <a:rPr lang="nl-NL" dirty="0" smtClean="0">
                <a:solidFill>
                  <a:srgbClr val="FF0000"/>
                </a:solidFill>
              </a:rPr>
              <a:t>– </a:t>
            </a:r>
            <a:r>
              <a:rPr lang="nl-NL" dirty="0">
                <a:solidFill>
                  <a:srgbClr val="FF0000"/>
                </a:solidFill>
              </a:rPr>
              <a:t>y compris dans des CONVENTIONS </a:t>
            </a:r>
            <a:r>
              <a:rPr lang="nl-NL" dirty="0" smtClean="0">
                <a:solidFill>
                  <a:srgbClr val="FF0000"/>
                </a:solidFill>
              </a:rPr>
              <a:t>INDIVIDUELLES et règlementations collectives – quid réglement de travail d’une seule entreprise??</a:t>
            </a:r>
            <a:endParaRPr lang="nl-NL" dirty="0"/>
          </a:p>
          <a:p>
            <a:pPr lvl="2"/>
            <a:r>
              <a:rPr lang="nl-NL" dirty="0" smtClean="0"/>
              <a:t>mêmes </a:t>
            </a:r>
            <a:r>
              <a:rPr lang="nl-NL" i="1" dirty="0">
                <a:solidFill>
                  <a:srgbClr val="FF0000"/>
                </a:solidFill>
              </a:rPr>
              <a:t>avantages sociaux et </a:t>
            </a:r>
            <a:r>
              <a:rPr lang="nl-NL" i="1" dirty="0" smtClean="0">
                <a:solidFill>
                  <a:srgbClr val="FF0000"/>
                </a:solidFill>
              </a:rPr>
              <a:t>fiscaux </a:t>
            </a:r>
          </a:p>
          <a:p>
            <a:pPr lvl="2"/>
            <a:r>
              <a:rPr lang="nl-NL" dirty="0" smtClean="0"/>
              <a:t>enseignement </a:t>
            </a:r>
            <a:r>
              <a:rPr lang="nl-NL" dirty="0"/>
              <a:t>des écoles professionnelles</a:t>
            </a:r>
          </a:p>
          <a:p>
            <a:pPr lvl="2"/>
            <a:r>
              <a:rPr lang="nl-NL" dirty="0" err="1"/>
              <a:t>exercice</a:t>
            </a:r>
            <a:r>
              <a:rPr lang="nl-NL" dirty="0"/>
              <a:t> des </a:t>
            </a:r>
            <a:r>
              <a:rPr lang="nl-NL" dirty="0" err="1"/>
              <a:t>droits</a:t>
            </a:r>
            <a:r>
              <a:rPr lang="nl-NL" dirty="0"/>
              <a:t> </a:t>
            </a:r>
            <a:r>
              <a:rPr lang="nl-NL" dirty="0" err="1"/>
              <a:t>syndicaux</a:t>
            </a:r>
            <a:endParaRPr lang="nl-NL" dirty="0"/>
          </a:p>
          <a:p>
            <a:pPr lvl="2"/>
            <a:r>
              <a:rPr lang="nl-NL" dirty="0"/>
              <a:t>logement (professionnel</a:t>
            </a:r>
            <a:r>
              <a:rPr lang="nl-NL" dirty="0" smtClean="0"/>
              <a:t>)</a:t>
            </a:r>
            <a:endParaRPr lang="nl-NL" dirty="0"/>
          </a:p>
          <a:p>
            <a:pPr lvl="2"/>
            <a:endParaRPr lang="nl-NL"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413</a:t>
            </a:fld>
            <a:endParaRPr lang="nl-NL"/>
          </a:p>
        </p:txBody>
      </p:sp>
    </p:spTree>
    <p:extLst>
      <p:ext uri="{BB962C8B-B14F-4D97-AF65-F5344CB8AC3E}">
        <p14:creationId xmlns:p14="http://schemas.microsoft.com/office/powerpoint/2010/main" val="2228718651"/>
      </p:ext>
    </p:extLst>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Résumé droit primaire-droit dérivé</a:t>
            </a:r>
            <a:endParaRPr lang="en-GB" dirty="0"/>
          </a:p>
        </p:txBody>
      </p:sp>
      <p:sp>
        <p:nvSpPr>
          <p:cNvPr id="3" name="Content Placeholder 2"/>
          <p:cNvSpPr>
            <a:spLocks noGrp="1"/>
          </p:cNvSpPr>
          <p:nvPr>
            <p:ph idx="1"/>
          </p:nvPr>
        </p:nvSpPr>
        <p:spPr>
          <a:xfrm>
            <a:off x="628650" y="1825625"/>
            <a:ext cx="7886700" cy="4742600"/>
          </a:xfrm>
        </p:spPr>
        <p:txBody>
          <a:bodyPr>
            <a:normAutofit fontScale="85000" lnSpcReduction="10000"/>
          </a:bodyPr>
          <a:lstStyle/>
          <a:p>
            <a:r>
              <a:rPr lang="fr-BE" dirty="0"/>
              <a:t>Règlement </a:t>
            </a:r>
            <a:r>
              <a:rPr lang="fr-BE" dirty="0" smtClean="0"/>
              <a:t>492/2011 est complémentaire au droit primaire</a:t>
            </a:r>
            <a:endParaRPr lang="fr-BE" dirty="0"/>
          </a:p>
          <a:p>
            <a:pPr lvl="1"/>
            <a:r>
              <a:rPr lang="fr-BE" dirty="0" smtClean="0"/>
              <a:t>Précise la notion de discrimination en droit primaire</a:t>
            </a:r>
          </a:p>
          <a:p>
            <a:pPr lvl="2"/>
            <a:r>
              <a:rPr lang="fr-BE" dirty="0" smtClean="0"/>
              <a:t>Interdit </a:t>
            </a:r>
            <a:r>
              <a:rPr lang="fr-BE" dirty="0"/>
              <a:t>des pratiques </a:t>
            </a:r>
            <a:r>
              <a:rPr lang="fr-BE" dirty="0" smtClean="0"/>
              <a:t>réglementaires </a:t>
            </a:r>
            <a:r>
              <a:rPr lang="fr-BE" dirty="0"/>
              <a:t>et des </a:t>
            </a:r>
            <a:r>
              <a:rPr lang="fr-BE" dirty="0" smtClean="0"/>
              <a:t>conventions/réglementations collectives </a:t>
            </a:r>
            <a:r>
              <a:rPr lang="fr-BE" dirty="0"/>
              <a:t>contenant des restrictions </a:t>
            </a:r>
            <a:r>
              <a:rPr lang="fr-BE" dirty="0" smtClean="0"/>
              <a:t>particulières</a:t>
            </a:r>
          </a:p>
          <a:p>
            <a:pPr lvl="2"/>
            <a:r>
              <a:rPr lang="fr-BE" dirty="0" smtClean="0"/>
              <a:t>Vérifiez tout d’abord si la pratique est couverte explicitement par l’une des dispositions du Règlement</a:t>
            </a:r>
            <a:endParaRPr lang="fr-BE" dirty="0"/>
          </a:p>
          <a:p>
            <a:pPr lvl="1"/>
            <a:r>
              <a:rPr lang="fr-BE" dirty="0"/>
              <a:t>Interdit des conditions </a:t>
            </a:r>
            <a:r>
              <a:rPr lang="fr-BE" dirty="0" smtClean="0"/>
              <a:t>d’inégalité sur base de nationalité inscrites dans des contrats individuels</a:t>
            </a:r>
            <a:endParaRPr lang="en-GB" dirty="0" smtClean="0"/>
          </a:p>
          <a:p>
            <a:r>
              <a:rPr lang="fr-BE" dirty="0" smtClean="0"/>
              <a:t>Droit primaire</a:t>
            </a:r>
          </a:p>
          <a:p>
            <a:pPr lvl="1"/>
            <a:r>
              <a:rPr lang="fr-BE" dirty="0" smtClean="0"/>
              <a:t>Interdit des pratiques restrictives considérées comme discriminatoires et ne pas couvertes par le règlement</a:t>
            </a:r>
          </a:p>
          <a:p>
            <a:pPr lvl="1"/>
            <a:r>
              <a:rPr lang="fr-BE" dirty="0" smtClean="0"/>
              <a:t>Interdit des règlements de travail restrictifs des employeurs privés – manque de clarté quant à la notion de réglementation collective</a:t>
            </a:r>
          </a:p>
          <a:p>
            <a:pPr lvl="1"/>
            <a:r>
              <a:rPr lang="fr-BE" dirty="0" smtClean="0"/>
              <a:t>La Cour invoque les deux instruments dans le cadre d’une même affaire</a:t>
            </a:r>
            <a:endParaRPr lang="fr-BE" dirty="0"/>
          </a:p>
          <a:p>
            <a:r>
              <a:rPr lang="fr-BE" dirty="0" smtClean="0"/>
              <a:t>Justifications restent gouvernées par le droit primaire</a:t>
            </a:r>
          </a:p>
        </p:txBody>
      </p:sp>
    </p:spTree>
    <p:extLst>
      <p:ext uri="{BB962C8B-B14F-4D97-AF65-F5344CB8AC3E}">
        <p14:creationId xmlns:p14="http://schemas.microsoft.com/office/powerpoint/2010/main" val="298887137"/>
      </p:ext>
    </p:extLst>
  </p:cSld>
  <p:clrMapOvr>
    <a:masterClrMapping/>
  </p:clrMapOvr>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dérogations/justifications: objectifs </a:t>
                      </a:r>
                      <a:r>
                        <a:rPr lang="fr-FR" sz="1200" dirty="0">
                          <a:effectLst/>
                        </a:rPr>
                        <a:t>d’intérêt </a:t>
                      </a:r>
                      <a:r>
                        <a:rPr lang="fr-FR" sz="1200" dirty="0" smtClean="0">
                          <a:effectLst/>
                        </a:rPr>
                        <a:t>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4672614" y="3129565"/>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415</a:t>
            </a:fld>
            <a:endParaRPr lang="nl-NL"/>
          </a:p>
        </p:txBody>
      </p:sp>
    </p:spTree>
    <p:extLst>
      <p:ext uri="{BB962C8B-B14F-4D97-AF65-F5344CB8AC3E}">
        <p14:creationId xmlns:p14="http://schemas.microsoft.com/office/powerpoint/2010/main" val="316702438"/>
      </p:ext>
    </p:extLst>
  </p:cSld>
  <p:clrMapOvr>
    <a:masterClrMapping/>
  </p:clrMapOvr>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Dérogations et justifications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a:t>Article 45 § 3 TFUE</a:t>
            </a:r>
          </a:p>
          <a:p>
            <a:pPr lvl="2"/>
            <a:r>
              <a:rPr lang="nl-NL" dirty="0"/>
              <a:t>ordre </a:t>
            </a:r>
            <a:r>
              <a:rPr lang="nl-NL" dirty="0" smtClean="0"/>
              <a:t>public(</a:t>
            </a:r>
            <a:r>
              <a:rPr lang="nl-NL" i="1" dirty="0" smtClean="0"/>
              <a:t>Van </a:t>
            </a:r>
            <a:r>
              <a:rPr lang="nl-NL" i="1" dirty="0"/>
              <a:t>Duyn)</a:t>
            </a:r>
          </a:p>
          <a:p>
            <a:pPr lvl="2"/>
            <a:r>
              <a:rPr lang="nl-NL" dirty="0" err="1"/>
              <a:t>sécurité</a:t>
            </a:r>
            <a:r>
              <a:rPr lang="nl-NL" dirty="0"/>
              <a:t> </a:t>
            </a:r>
            <a:r>
              <a:rPr lang="nl-NL" dirty="0" err="1"/>
              <a:t>publique</a:t>
            </a:r>
            <a:endParaRPr lang="nl-NL" dirty="0"/>
          </a:p>
          <a:p>
            <a:pPr lvl="2"/>
            <a:r>
              <a:rPr lang="nl-NL" dirty="0"/>
              <a:t>santé </a:t>
            </a:r>
            <a:r>
              <a:rPr lang="nl-NL" dirty="0" err="1"/>
              <a:t>publique</a:t>
            </a:r>
            <a:endParaRPr lang="nl-NL" dirty="0"/>
          </a:p>
          <a:p>
            <a:endParaRPr lang="nl-NL" dirty="0" smtClean="0"/>
          </a:p>
          <a:p>
            <a:r>
              <a:rPr lang="nl-NL" dirty="0" smtClean="0"/>
              <a:t>Raisons </a:t>
            </a:r>
            <a:r>
              <a:rPr lang="nl-NL" dirty="0"/>
              <a:t>impérieuses d’intérêt général</a:t>
            </a:r>
          </a:p>
          <a:p>
            <a:pPr lvl="1"/>
            <a:r>
              <a:rPr lang="nl-NL" dirty="0" err="1"/>
              <a:t>nécessité</a:t>
            </a:r>
            <a:r>
              <a:rPr lang="nl-NL" dirty="0"/>
              <a:t> de </a:t>
            </a:r>
            <a:r>
              <a:rPr lang="nl-NL" dirty="0" err="1"/>
              <a:t>connaissances</a:t>
            </a:r>
            <a:r>
              <a:rPr lang="nl-NL" dirty="0"/>
              <a:t> </a:t>
            </a:r>
            <a:r>
              <a:rPr lang="nl-NL" dirty="0" err="1"/>
              <a:t>linguistiques</a:t>
            </a:r>
            <a:r>
              <a:rPr lang="nl-NL" dirty="0"/>
              <a:t> (</a:t>
            </a:r>
            <a:r>
              <a:rPr lang="nl-NL" i="1" dirty="0" err="1"/>
              <a:t>Commission</a:t>
            </a:r>
            <a:r>
              <a:rPr lang="nl-NL" i="1" dirty="0"/>
              <a:t> c. </a:t>
            </a:r>
            <a:r>
              <a:rPr lang="nl-NL" i="1" dirty="0" err="1"/>
              <a:t>Belgique</a:t>
            </a:r>
            <a:r>
              <a:rPr lang="nl-NL" dirty="0"/>
              <a:t>)</a:t>
            </a:r>
          </a:p>
          <a:p>
            <a:pPr lvl="1"/>
            <a:r>
              <a:rPr lang="nl-NL" dirty="0"/>
              <a:t>assurer les objectifs sociaux réalisés par des activités sportives (</a:t>
            </a:r>
            <a:r>
              <a:rPr lang="nl-NL" i="1" dirty="0"/>
              <a:t>Bosman</a:t>
            </a:r>
            <a:r>
              <a:rPr lang="nl-NL" dirty="0" smtClean="0"/>
              <a:t>) + nature compétititve des activités sportives (</a:t>
            </a:r>
            <a:r>
              <a:rPr lang="nl-NL" i="1" dirty="0" smtClean="0"/>
              <a:t>Deliège</a:t>
            </a:r>
            <a:r>
              <a:rPr lang="nl-NL" dirty="0" smtClean="0"/>
              <a:t>)</a:t>
            </a:r>
            <a:endParaRPr lang="nl-NL" dirty="0"/>
          </a:p>
          <a:p>
            <a:pPr lvl="1"/>
            <a:endParaRPr lang="nl-NL" dirty="0"/>
          </a:p>
        </p:txBody>
      </p:sp>
      <p:pic>
        <p:nvPicPr>
          <p:cNvPr id="4" name="Picture 3" descr="http://cdn2-www.comingsoon.net/assets/uploads/2015/07/tomcruisebob.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03076" y="2231601"/>
            <a:ext cx="1245720" cy="1666303"/>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416</a:t>
            </a:fld>
            <a:endParaRPr lang="nl-NL"/>
          </a:p>
        </p:txBody>
      </p:sp>
    </p:spTree>
    <p:extLst>
      <p:ext uri="{BB962C8B-B14F-4D97-AF65-F5344CB8AC3E}">
        <p14:creationId xmlns:p14="http://schemas.microsoft.com/office/powerpoint/2010/main" val="1124415682"/>
      </p:ext>
    </p:extLst>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dérogations</a:t>
            </a:r>
            <a:r>
              <a:rPr lang="nl-NL" dirty="0"/>
              <a:t> – </a:t>
            </a:r>
            <a:r>
              <a:rPr lang="nl-NL" i="1" dirty="0" err="1"/>
              <a:t>raisons</a:t>
            </a:r>
            <a:r>
              <a:rPr lang="nl-NL" i="1" dirty="0"/>
              <a:t> </a:t>
            </a:r>
            <a:r>
              <a:rPr lang="nl-NL" i="1" dirty="0" err="1"/>
              <a:t>impérieuses</a:t>
            </a:r>
            <a:r>
              <a:rPr lang="nl-NL" dirty="0"/>
              <a:t>?</a:t>
            </a:r>
          </a:p>
        </p:txBody>
      </p:sp>
      <p:graphicFrame>
        <p:nvGraphicFramePr>
          <p:cNvPr id="4" name="Content Placeholder 3"/>
          <p:cNvGraphicFramePr>
            <a:graphicFrameLocks noGrp="1"/>
          </p:cNvGraphicFramePr>
          <p:nvPr>
            <p:ph sz="half" idx="1"/>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sz="half" idx="2"/>
            <p:extLst/>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417</a:t>
            </a:fld>
            <a:endParaRPr lang="nl-NL"/>
          </a:p>
        </p:txBody>
      </p:sp>
    </p:spTree>
    <p:extLst>
      <p:ext uri="{BB962C8B-B14F-4D97-AF65-F5344CB8AC3E}">
        <p14:creationId xmlns:p14="http://schemas.microsoft.com/office/powerpoint/2010/main" val="184060242"/>
      </p:ext>
    </p:extLst>
  </p:cSld>
  <p:clrMapOvr>
    <a:masterClrMapping/>
  </p:clrMapOvr>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smtClean="0">
                          <a:effectLst/>
                        </a:rPr>
                        <a:t>dérogations/justifications: objectifs </a:t>
                      </a:r>
                      <a:r>
                        <a:rPr lang="fr-FR" sz="1200" dirty="0">
                          <a:effectLst/>
                        </a:rPr>
                        <a:t>d’intérêt </a:t>
                      </a:r>
                      <a:r>
                        <a:rPr lang="fr-FR" sz="1200" dirty="0" smtClean="0">
                          <a:effectLst/>
                        </a:rPr>
                        <a:t>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6746112" y="3090929"/>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418</a:t>
            </a:fld>
            <a:endParaRPr lang="nl-NL"/>
          </a:p>
        </p:txBody>
      </p:sp>
    </p:spTree>
    <p:extLst>
      <p:ext uri="{BB962C8B-B14F-4D97-AF65-F5344CB8AC3E}">
        <p14:creationId xmlns:p14="http://schemas.microsoft.com/office/powerpoint/2010/main" val="2275301836"/>
      </p:ext>
    </p:extLst>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Aptitude / nécessité</a:t>
            </a:r>
            <a:endParaRPr lang="nl-NL" dirty="0"/>
          </a:p>
        </p:txBody>
      </p:sp>
      <p:sp>
        <p:nvSpPr>
          <p:cNvPr id="3" name="Content Placeholder 2"/>
          <p:cNvSpPr>
            <a:spLocks noGrp="1"/>
          </p:cNvSpPr>
          <p:nvPr>
            <p:ph idx="1"/>
          </p:nvPr>
        </p:nvSpPr>
        <p:spPr>
          <a:xfrm>
            <a:off x="457200" y="1600200"/>
            <a:ext cx="8229600" cy="5141168"/>
          </a:xfrm>
        </p:spPr>
        <p:txBody>
          <a:bodyPr vert="horz" lIns="91440" tIns="45720" rIns="91440" bIns="45720" rtlCol="0" anchor="t">
            <a:normAutofit/>
          </a:bodyPr>
          <a:lstStyle/>
          <a:p>
            <a:endParaRPr lang="nl-NL" dirty="0" smtClean="0"/>
          </a:p>
          <a:p>
            <a:r>
              <a:rPr lang="nl-NL" dirty="0" smtClean="0"/>
              <a:t>deux étapes cumulatives</a:t>
            </a:r>
            <a:r>
              <a:rPr lang="nl-NL" dirty="0"/>
              <a:t>:</a:t>
            </a:r>
          </a:p>
          <a:p>
            <a:pPr lvl="1"/>
            <a:endParaRPr lang="nl-NL" dirty="0" smtClean="0"/>
          </a:p>
          <a:p>
            <a:pPr lvl="1"/>
            <a:r>
              <a:rPr lang="nl-NL" u="sng" dirty="0" smtClean="0"/>
              <a:t>aptitude</a:t>
            </a:r>
            <a:r>
              <a:rPr lang="nl-NL" dirty="0"/>
              <a:t>: </a:t>
            </a:r>
            <a:r>
              <a:rPr lang="nl-NL" dirty="0" smtClean="0"/>
              <a:t>la </a:t>
            </a:r>
            <a:r>
              <a:rPr lang="nl-NL" dirty="0"/>
              <a:t>réglementation </a:t>
            </a:r>
            <a:r>
              <a:rPr lang="nl-NL" dirty="0" smtClean="0"/>
              <a:t>étatique ou privée est-elle </a:t>
            </a:r>
            <a:r>
              <a:rPr lang="nl-NL" i="1" dirty="0">
                <a:solidFill>
                  <a:srgbClr val="FF0000"/>
                </a:solidFill>
              </a:rPr>
              <a:t>apte </a:t>
            </a:r>
            <a:r>
              <a:rPr lang="nl-NL" dirty="0"/>
              <a:t>par rapport à l’objectif </a:t>
            </a:r>
            <a:r>
              <a:rPr lang="nl-NL" dirty="0" smtClean="0"/>
              <a:t>d’intérêt général spécifique </a:t>
            </a:r>
            <a:r>
              <a:rPr lang="nl-NL" dirty="0"/>
              <a:t>évoqué par l’article </a:t>
            </a:r>
            <a:r>
              <a:rPr lang="nl-NL" dirty="0" smtClean="0"/>
              <a:t>45 §3 TFUE ou par une RIIG?</a:t>
            </a:r>
            <a:endParaRPr lang="nl-NL" dirty="0"/>
          </a:p>
          <a:p>
            <a:pPr lvl="1"/>
            <a:endParaRPr lang="nl-NL" dirty="0" smtClean="0"/>
          </a:p>
          <a:p>
            <a:pPr lvl="1"/>
            <a:r>
              <a:rPr lang="nl-NL" u="sng" dirty="0" smtClean="0"/>
              <a:t>nécessité</a:t>
            </a:r>
            <a:r>
              <a:rPr lang="nl-NL" dirty="0" smtClean="0"/>
              <a:t>: cet </a:t>
            </a:r>
            <a:r>
              <a:rPr lang="nl-NL" dirty="0"/>
              <a:t>objectif </a:t>
            </a:r>
            <a:r>
              <a:rPr lang="nl-NL" dirty="0" smtClean="0"/>
              <a:t>d’intérêt général </a:t>
            </a:r>
            <a:r>
              <a:rPr lang="fr-FR" dirty="0" smtClean="0"/>
              <a:t>pourrait-il </a:t>
            </a:r>
            <a:r>
              <a:rPr lang="fr-FR" dirty="0"/>
              <a:t>être atteint par des mesures </a:t>
            </a:r>
            <a:r>
              <a:rPr lang="fr-FR" i="1" dirty="0">
                <a:solidFill>
                  <a:srgbClr val="FF0000"/>
                </a:solidFill>
              </a:rPr>
              <a:t>moins </a:t>
            </a:r>
            <a:r>
              <a:rPr lang="fr-FR" i="1" dirty="0" smtClean="0">
                <a:solidFill>
                  <a:srgbClr val="FF0000"/>
                </a:solidFill>
              </a:rPr>
              <a:t>attentatoires à la </a:t>
            </a:r>
            <a:r>
              <a:rPr lang="fr-FR" i="1" dirty="0">
                <a:solidFill>
                  <a:srgbClr val="FF0000"/>
                </a:solidFill>
              </a:rPr>
              <a:t>libre circulation des </a:t>
            </a:r>
            <a:r>
              <a:rPr lang="fr-FR" i="1" dirty="0" smtClean="0">
                <a:solidFill>
                  <a:srgbClr val="FF0000"/>
                </a:solidFill>
              </a:rPr>
              <a:t>travailleurs</a:t>
            </a:r>
            <a:r>
              <a:rPr lang="fr-FR" dirty="0" smtClean="0"/>
              <a:t>? La réglementation étatique n’est-elle </a:t>
            </a:r>
            <a:r>
              <a:rPr lang="fr-FR" dirty="0"/>
              <a:t>pas </a:t>
            </a:r>
            <a:r>
              <a:rPr lang="nl-NL" i="1" dirty="0">
                <a:solidFill>
                  <a:srgbClr val="FF0000"/>
                </a:solidFill>
              </a:rPr>
              <a:t>excessive </a:t>
            </a:r>
            <a:r>
              <a:rPr lang="nl-NL" dirty="0" smtClean="0"/>
              <a:t>par rapport à cet objectif?</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419</a:t>
            </a:fld>
            <a:endParaRPr lang="nl-NL"/>
          </a:p>
        </p:txBody>
      </p:sp>
    </p:spTree>
    <p:extLst>
      <p:ext uri="{BB962C8B-B14F-4D97-AF65-F5344CB8AC3E}">
        <p14:creationId xmlns:p14="http://schemas.microsoft.com/office/powerpoint/2010/main" val="16636051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Section 2: droit du marché intérieur</a:t>
            </a:r>
            <a:endParaRPr lang="nl-NL" dirty="0"/>
          </a:p>
        </p:txBody>
      </p:sp>
      <p:sp>
        <p:nvSpPr>
          <p:cNvPr id="3" name="Content Placeholder 2"/>
          <p:cNvSpPr>
            <a:spLocks noGrp="1"/>
          </p:cNvSpPr>
          <p:nvPr>
            <p:ph idx="1"/>
          </p:nvPr>
        </p:nvSpPr>
        <p:spPr/>
        <p:txBody>
          <a:bodyPr/>
          <a:lstStyle/>
          <a:p>
            <a:endParaRPr lang="fr-FR" dirty="0"/>
          </a:p>
          <a:p>
            <a:pPr marL="0" indent="0" algn="ctr">
              <a:buNone/>
            </a:pPr>
            <a:r>
              <a:rPr lang="fr-FR" dirty="0"/>
              <a:t>Le marché intérieur comporte </a:t>
            </a:r>
            <a:r>
              <a:rPr lang="fr-FR" u="sng" dirty="0"/>
              <a:t>un espace sans frontières intérieures </a:t>
            </a:r>
          </a:p>
          <a:p>
            <a:pPr marL="0" indent="0" algn="ctr">
              <a:buNone/>
            </a:pPr>
            <a:endParaRPr lang="fr-FR" u="sng" dirty="0"/>
          </a:p>
          <a:p>
            <a:pPr marL="0" indent="0" algn="ctr">
              <a:buNone/>
            </a:pPr>
            <a:r>
              <a:rPr lang="fr-FR" dirty="0"/>
              <a:t>dans lequel </a:t>
            </a:r>
            <a:r>
              <a:rPr lang="fr-FR" u="sng" dirty="0"/>
              <a:t>la libre circulation</a:t>
            </a:r>
            <a:r>
              <a:rPr lang="fr-FR" dirty="0"/>
              <a:t> des marchandises, des personnes, des services et des capitaux est assurée selon les dispositions </a:t>
            </a:r>
            <a:r>
              <a:rPr lang="nl-NL" dirty="0"/>
              <a:t>des </a:t>
            </a:r>
            <a:r>
              <a:rPr lang="nl-NL" dirty="0" err="1"/>
              <a:t>traités</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42</a:t>
            </a:fld>
            <a:endParaRPr lang="nl-NL"/>
          </a:p>
        </p:txBody>
      </p:sp>
    </p:spTree>
    <p:extLst>
      <p:ext uri="{BB962C8B-B14F-4D97-AF65-F5344CB8AC3E}">
        <p14:creationId xmlns:p14="http://schemas.microsoft.com/office/powerpoint/2010/main" val="6515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Synthèse</a:t>
            </a:r>
            <a:endParaRPr lang="en-GB" dirty="0"/>
          </a:p>
        </p:txBody>
      </p:sp>
      <p:pic>
        <p:nvPicPr>
          <p:cNvPr id="4" name="Content Placeholder 3"/>
          <p:cNvPicPr>
            <a:picLocks noGrp="1"/>
          </p:cNvPicPr>
          <p:nvPr>
            <p:ph idx="1"/>
          </p:nvPr>
        </p:nvPicPr>
        <p:blipFill rotWithShape="1">
          <a:blip r:embed="rId2"/>
          <a:srcRect t="16945" r="416" b="3889"/>
          <a:stretch/>
        </p:blipFill>
        <p:spPr bwMode="auto">
          <a:xfrm>
            <a:off x="1030310" y="1690689"/>
            <a:ext cx="7315200" cy="4803820"/>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D9061D89-B14A-487E-9210-A6BBBD725484}" type="slidenum">
              <a:rPr lang="nl-NL" smtClean="0"/>
              <a:pPr/>
              <a:t>420</a:t>
            </a:fld>
            <a:endParaRPr lang="nl-NL"/>
          </a:p>
        </p:txBody>
      </p:sp>
    </p:spTree>
    <p:extLst>
      <p:ext uri="{BB962C8B-B14F-4D97-AF65-F5344CB8AC3E}">
        <p14:creationId xmlns:p14="http://schemas.microsoft.com/office/powerpoint/2010/main" val="3931708212"/>
      </p:ext>
    </p:extLst>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38138"/>
          </a:xfrm>
        </p:spPr>
        <p:txBody>
          <a:bodyPr>
            <a:normAutofit/>
          </a:bodyPr>
          <a:lstStyle/>
          <a:p>
            <a:pPr algn="ctr"/>
            <a:r>
              <a:rPr lang="nl-NL" dirty="0" smtClean="0"/>
              <a:t>Libre circulation des </a:t>
            </a:r>
            <a:r>
              <a:rPr lang="nl-NL" i="1" dirty="0" smtClean="0"/>
              <a:t>personnes</a:t>
            </a:r>
            <a:endParaRPr lang="nl-NL" i="1" dirty="0"/>
          </a:p>
        </p:txBody>
      </p:sp>
      <p:sp>
        <p:nvSpPr>
          <p:cNvPr id="3" name="Content Placeholder 2"/>
          <p:cNvSpPr>
            <a:spLocks noGrp="1"/>
          </p:cNvSpPr>
          <p:nvPr>
            <p:ph idx="1"/>
          </p:nvPr>
        </p:nvSpPr>
        <p:spPr>
          <a:xfrm>
            <a:off x="467544" y="1464327"/>
            <a:ext cx="8229600" cy="5429200"/>
          </a:xfrm>
        </p:spPr>
        <p:txBody>
          <a:bodyPr>
            <a:normAutofit/>
          </a:bodyPr>
          <a:lstStyle/>
          <a:p>
            <a:r>
              <a:rPr lang="nl-NL" dirty="0" err="1"/>
              <a:t>t</a:t>
            </a:r>
            <a:r>
              <a:rPr lang="nl-NL" dirty="0" err="1" smtClean="0"/>
              <a:t>ravailleurs</a:t>
            </a:r>
            <a:endParaRPr lang="nl-NL" dirty="0" smtClean="0"/>
          </a:p>
          <a:p>
            <a:r>
              <a:rPr lang="nl-NL" dirty="0"/>
              <a:t>a</a:t>
            </a:r>
            <a:r>
              <a:rPr lang="nl-NL" dirty="0" smtClean="0"/>
              <a:t>u-</a:t>
            </a:r>
            <a:r>
              <a:rPr lang="nl-NL" dirty="0" err="1" smtClean="0"/>
              <a:t>délà</a:t>
            </a:r>
            <a:r>
              <a:rPr lang="nl-NL" dirty="0" smtClean="0"/>
              <a:t> des </a:t>
            </a:r>
            <a:r>
              <a:rPr lang="nl-NL" dirty="0" err="1" smtClean="0"/>
              <a:t>travailleurs</a:t>
            </a:r>
            <a:r>
              <a:rPr lang="nl-NL" dirty="0" smtClean="0"/>
              <a:t>: </a:t>
            </a:r>
            <a:r>
              <a:rPr lang="nl-NL" dirty="0" err="1" smtClean="0"/>
              <a:t>droits</a:t>
            </a:r>
            <a:r>
              <a:rPr lang="nl-NL" dirty="0" smtClean="0"/>
              <a:t> </a:t>
            </a:r>
            <a:r>
              <a:rPr lang="nl-NL" dirty="0" err="1" smtClean="0"/>
              <a:t>subjectifs</a:t>
            </a:r>
            <a:r>
              <a:rPr lang="nl-NL" dirty="0" smtClean="0"/>
              <a:t> attachés à la libre </a:t>
            </a:r>
            <a:r>
              <a:rPr lang="nl-NL" dirty="0" err="1" smtClean="0"/>
              <a:t>circulation</a:t>
            </a:r>
            <a:r>
              <a:rPr lang="nl-NL" dirty="0" smtClean="0"/>
              <a:t> </a:t>
            </a:r>
            <a:r>
              <a:rPr lang="nl-NL" dirty="0" err="1" smtClean="0"/>
              <a:t>s’étendent</a:t>
            </a:r>
            <a:r>
              <a:rPr lang="nl-NL" dirty="0" smtClean="0"/>
              <a:t> </a:t>
            </a:r>
            <a:r>
              <a:rPr lang="nl-NL" dirty="0" err="1" smtClean="0"/>
              <a:t>jusqu’à</a:t>
            </a:r>
            <a:r>
              <a:rPr lang="nl-NL" dirty="0" smtClean="0"/>
              <a:t> </a:t>
            </a:r>
            <a:r>
              <a:rPr lang="nl-NL" dirty="0" err="1" smtClean="0"/>
              <a:t>où</a:t>
            </a:r>
            <a:r>
              <a:rPr lang="nl-NL" dirty="0" smtClean="0"/>
              <a:t>?</a:t>
            </a:r>
          </a:p>
          <a:p>
            <a:pPr lvl="1"/>
            <a:r>
              <a:rPr lang="nl-NL" dirty="0"/>
              <a:t>m</a:t>
            </a:r>
            <a:r>
              <a:rPr lang="nl-NL" dirty="0" smtClean="0"/>
              <a:t>embres de la famille des travailleurs (enfants: Règl. 492/2011)</a:t>
            </a:r>
          </a:p>
          <a:p>
            <a:pPr lvl="1"/>
            <a:endParaRPr lang="nl-NL" dirty="0" smtClean="0"/>
          </a:p>
          <a:p>
            <a:pPr lvl="1"/>
            <a:r>
              <a:rPr lang="nl-NL" dirty="0" smtClean="0"/>
              <a:t>anciens travailleurs?</a:t>
            </a:r>
          </a:p>
          <a:p>
            <a:pPr lvl="1"/>
            <a:r>
              <a:rPr lang="nl-NL" dirty="0" err="1"/>
              <a:t>f</a:t>
            </a:r>
            <a:r>
              <a:rPr lang="nl-NL" dirty="0" err="1" smtClean="0"/>
              <a:t>uturs</a:t>
            </a:r>
            <a:r>
              <a:rPr lang="nl-NL" dirty="0" smtClean="0"/>
              <a:t> </a:t>
            </a:r>
            <a:r>
              <a:rPr lang="nl-NL" dirty="0" err="1" smtClean="0"/>
              <a:t>travailleurs</a:t>
            </a:r>
            <a:r>
              <a:rPr lang="nl-NL" dirty="0" smtClean="0"/>
              <a:t>?</a:t>
            </a:r>
          </a:p>
          <a:p>
            <a:pPr lvl="1"/>
            <a:r>
              <a:rPr lang="nl-NL" dirty="0"/>
              <a:t>d</a:t>
            </a:r>
            <a:r>
              <a:rPr lang="nl-NL" dirty="0" smtClean="0"/>
              <a:t>es personnes qui ne sont pas économiquement actives?</a:t>
            </a:r>
          </a:p>
          <a:p>
            <a:pPr lvl="1"/>
            <a:endParaRPr lang="nl-NL" dirty="0" smtClean="0"/>
          </a:p>
          <a:p>
            <a:pPr lvl="1"/>
            <a:r>
              <a:rPr lang="nl-NL" dirty="0" smtClean="0"/>
              <a:t>champ </a:t>
            </a:r>
            <a:r>
              <a:rPr lang="nl-NL" dirty="0"/>
              <a:t>d’application de l’interdiction de discrimination étendu au-delà des travailleurs par la voie de l’art. 18 TFUE</a:t>
            </a:r>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421</a:t>
            </a:fld>
            <a:endParaRPr lang="nl-NL"/>
          </a:p>
        </p:txBody>
      </p:sp>
    </p:spTree>
    <p:extLst>
      <p:ext uri="{BB962C8B-B14F-4D97-AF65-F5344CB8AC3E}">
        <p14:creationId xmlns:p14="http://schemas.microsoft.com/office/powerpoint/2010/main" val="4071659459"/>
      </p:ext>
    </p:extLst>
  </p:cSld>
  <p:clrMapOvr>
    <a:masterClrMapping/>
  </p:clrMapOvr>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Article 18 TFUE</a:t>
            </a:r>
            <a:endParaRPr lang="nl-NL" dirty="0"/>
          </a:p>
        </p:txBody>
      </p:sp>
      <p:sp>
        <p:nvSpPr>
          <p:cNvPr id="3" name="Content Placeholder 2"/>
          <p:cNvSpPr>
            <a:spLocks noGrp="1"/>
          </p:cNvSpPr>
          <p:nvPr>
            <p:ph idx="1"/>
          </p:nvPr>
        </p:nvSpPr>
        <p:spPr/>
        <p:txBody>
          <a:bodyPr/>
          <a:lstStyle/>
          <a:p>
            <a:r>
              <a:rPr lang="fr-FR" dirty="0" smtClean="0"/>
              <a:t>dans </a:t>
            </a:r>
            <a:r>
              <a:rPr lang="fr-FR" dirty="0">
                <a:solidFill>
                  <a:srgbClr val="FF0000"/>
                </a:solidFill>
              </a:rPr>
              <a:t>le domaine d'application des </a:t>
            </a:r>
            <a:r>
              <a:rPr lang="fr-FR" dirty="0" smtClean="0">
                <a:solidFill>
                  <a:srgbClr val="FF0000"/>
                </a:solidFill>
              </a:rPr>
              <a:t>traités</a:t>
            </a:r>
            <a:endParaRPr lang="fr-FR" dirty="0"/>
          </a:p>
          <a:p>
            <a:r>
              <a:rPr lang="fr-FR" dirty="0" smtClean="0"/>
              <a:t>et </a:t>
            </a:r>
            <a:r>
              <a:rPr lang="fr-FR" dirty="0">
                <a:solidFill>
                  <a:srgbClr val="FF0000"/>
                </a:solidFill>
              </a:rPr>
              <a:t>sans préjudice des dispositions particulières qu'ils </a:t>
            </a:r>
            <a:r>
              <a:rPr lang="fr-FR" dirty="0" smtClean="0">
                <a:solidFill>
                  <a:srgbClr val="FF0000"/>
                </a:solidFill>
              </a:rPr>
              <a:t>prévoient </a:t>
            </a:r>
            <a:r>
              <a:rPr lang="fr-FR" dirty="0" smtClean="0"/>
              <a:t>(</a:t>
            </a:r>
            <a:r>
              <a:rPr lang="fr-FR" dirty="0" err="1" smtClean="0"/>
              <a:t>p.e</a:t>
            </a:r>
            <a:r>
              <a:rPr lang="fr-FR" dirty="0" smtClean="0"/>
              <a:t>. art. 45 TFUE)</a:t>
            </a:r>
            <a:endParaRPr lang="fr-FR" dirty="0"/>
          </a:p>
          <a:p>
            <a:r>
              <a:rPr lang="fr-FR" dirty="0" smtClean="0"/>
              <a:t>est </a:t>
            </a:r>
            <a:r>
              <a:rPr lang="fr-FR" dirty="0">
                <a:solidFill>
                  <a:srgbClr val="FF0000"/>
                </a:solidFill>
              </a:rPr>
              <a:t>interdite toute discrimination exercée en raison de la nationalité</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422</a:t>
            </a:fld>
            <a:endParaRPr lang="nl-NL"/>
          </a:p>
        </p:txBody>
      </p:sp>
    </p:spTree>
    <p:extLst>
      <p:ext uri="{BB962C8B-B14F-4D97-AF65-F5344CB8AC3E}">
        <p14:creationId xmlns:p14="http://schemas.microsoft.com/office/powerpoint/2010/main" val="855394244"/>
      </p:ext>
    </p:extLst>
  </p:cSld>
  <p:clrMapOvr>
    <a:masterClrMapping/>
  </p:clrMapOvr>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nl-NL" dirty="0" err="1" smtClean="0"/>
              <a:t>Notion</a:t>
            </a:r>
            <a:r>
              <a:rPr lang="nl-NL" dirty="0" smtClean="0"/>
              <a:t> de </a:t>
            </a:r>
            <a:r>
              <a:rPr lang="nl-NL" dirty="0" err="1" smtClean="0"/>
              <a:t>travailleur</a:t>
            </a:r>
            <a:r>
              <a:rPr lang="nl-NL" dirty="0" smtClean="0"/>
              <a:t> comme point de </a:t>
            </a:r>
            <a:r>
              <a:rPr lang="nl-NL" dirty="0" err="1" smtClean="0"/>
              <a:t>départ</a:t>
            </a:r>
            <a:r>
              <a:rPr lang="nl-NL" dirty="0" smtClean="0"/>
              <a:t> du </a:t>
            </a:r>
            <a:r>
              <a:rPr lang="nl-NL" dirty="0" err="1" smtClean="0"/>
              <a:t>champ</a:t>
            </a:r>
            <a:r>
              <a:rPr lang="nl-NL" dirty="0" smtClean="0"/>
              <a:t> </a:t>
            </a:r>
            <a:r>
              <a:rPr lang="nl-NL" dirty="0" err="1" smtClean="0"/>
              <a:t>d’application</a:t>
            </a:r>
            <a:r>
              <a:rPr lang="nl-NL" dirty="0" smtClean="0"/>
              <a:t> de </a:t>
            </a:r>
            <a:r>
              <a:rPr lang="nl-NL" dirty="0" err="1" smtClean="0"/>
              <a:t>l’article</a:t>
            </a:r>
            <a:r>
              <a:rPr lang="nl-NL" dirty="0" smtClean="0"/>
              <a:t> 18 TFUE</a:t>
            </a:r>
            <a:endParaRPr lang="nl-NL" dirty="0"/>
          </a:p>
        </p:txBody>
      </p:sp>
      <p:sp>
        <p:nvSpPr>
          <p:cNvPr id="3" name="Content Placeholder 2"/>
          <p:cNvSpPr>
            <a:spLocks noGrp="1"/>
          </p:cNvSpPr>
          <p:nvPr>
            <p:ph idx="1"/>
          </p:nvPr>
        </p:nvSpPr>
        <p:spPr/>
        <p:txBody>
          <a:bodyPr/>
          <a:lstStyle/>
          <a:p>
            <a:endParaRPr lang="nl-NL" dirty="0" smtClean="0"/>
          </a:p>
          <a:p>
            <a:r>
              <a:rPr lang="nl-NL" dirty="0" smtClean="0"/>
              <a:t>Art. 18 TFUE – au-</a:t>
            </a:r>
            <a:r>
              <a:rPr lang="nl-NL" dirty="0" err="1" smtClean="0"/>
              <a:t>délà</a:t>
            </a:r>
            <a:r>
              <a:rPr lang="nl-NL" dirty="0" smtClean="0"/>
              <a:t> des </a:t>
            </a:r>
            <a:r>
              <a:rPr lang="nl-NL" dirty="0" err="1" smtClean="0"/>
              <a:t>travailleurs</a:t>
            </a:r>
            <a:endParaRPr lang="nl-NL" dirty="0" smtClean="0"/>
          </a:p>
          <a:p>
            <a:pPr lvl="1"/>
            <a:r>
              <a:rPr lang="nl-NL" dirty="0">
                <a:solidFill>
                  <a:srgbClr val="FF0000"/>
                </a:solidFill>
              </a:rPr>
              <a:t>d</a:t>
            </a:r>
            <a:r>
              <a:rPr lang="nl-NL" dirty="0" smtClean="0">
                <a:solidFill>
                  <a:srgbClr val="FF0000"/>
                </a:solidFill>
              </a:rPr>
              <a:t>emandeurs d’emploi</a:t>
            </a:r>
          </a:p>
          <a:p>
            <a:pPr lvl="1"/>
            <a:r>
              <a:rPr lang="nl-NL" dirty="0" smtClean="0"/>
              <a:t>travailleurs en formation</a:t>
            </a:r>
          </a:p>
          <a:p>
            <a:pPr lvl="1"/>
            <a:r>
              <a:rPr lang="nl-NL" dirty="0"/>
              <a:t>a</a:t>
            </a:r>
            <a:r>
              <a:rPr lang="nl-NL" dirty="0" smtClean="0"/>
              <a:t>nciens travailleurs</a:t>
            </a:r>
          </a:p>
        </p:txBody>
      </p:sp>
      <p:pic>
        <p:nvPicPr>
          <p:cNvPr id="5" name="Content Placeholder 3" descr="https://www.tu-chemnitz.de/tu/aktuelles/2013/1367583730-4986-0.jpg">
            <a:hlinkClick r:id="rId2"/>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960604"/>
            <a:ext cx="2612860" cy="1872208"/>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423</a:t>
            </a:fld>
            <a:endParaRPr lang="nl-NL"/>
          </a:p>
        </p:txBody>
      </p:sp>
    </p:spTree>
    <p:extLst>
      <p:ext uri="{BB962C8B-B14F-4D97-AF65-F5344CB8AC3E}">
        <p14:creationId xmlns:p14="http://schemas.microsoft.com/office/powerpoint/2010/main" val="497441452"/>
      </p:ext>
    </p:extLst>
  </p:cSld>
  <p:clrMapOvr>
    <a:masterClrMapping/>
  </p:clrMapOvr>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 début: demandeurs d’emploi</a:t>
            </a:r>
            <a:endParaRPr lang="en-GB" dirty="0"/>
          </a:p>
        </p:txBody>
      </p:sp>
      <p:sp>
        <p:nvSpPr>
          <p:cNvPr id="3" name="Content Placeholder 2"/>
          <p:cNvSpPr>
            <a:spLocks noGrp="1"/>
          </p:cNvSpPr>
          <p:nvPr>
            <p:ph idx="1"/>
          </p:nvPr>
        </p:nvSpPr>
        <p:spPr/>
        <p:txBody>
          <a:bodyPr/>
          <a:lstStyle/>
          <a:p>
            <a:r>
              <a:rPr lang="fr-BE" dirty="0" smtClean="0"/>
              <a:t>C-316/85, </a:t>
            </a:r>
            <a:r>
              <a:rPr lang="fr-BE" i="1" dirty="0" smtClean="0"/>
              <a:t>Lebon:</a:t>
            </a:r>
            <a:r>
              <a:rPr lang="fr-BE" dirty="0" smtClean="0"/>
              <a:t> droit de résidence, pas avantages sociaux ou fiscaux</a:t>
            </a:r>
          </a:p>
          <a:p>
            <a:endParaRPr lang="fr-BE" dirty="0" smtClean="0"/>
          </a:p>
          <a:p>
            <a:r>
              <a:rPr lang="fr-BE" dirty="0" smtClean="0"/>
              <a:t>C-282/89, </a:t>
            </a:r>
            <a:r>
              <a:rPr lang="fr-BE" i="1" dirty="0" err="1" smtClean="0"/>
              <a:t>Antonissen</a:t>
            </a:r>
            <a:r>
              <a:rPr lang="fr-BE" dirty="0" smtClean="0"/>
              <a:t>: les EM peuvent déterminer le temps de résidence en l’absence d’harmonisation</a:t>
            </a:r>
          </a:p>
          <a:p>
            <a:pPr lvl="1"/>
            <a:r>
              <a:rPr lang="fr-BE" i="1" dirty="0" smtClean="0">
                <a:sym typeface="Wingdings" panose="05000000000000000000" pitchFamily="2" charset="2"/>
              </a:rPr>
              <a:t> travailleur potentiel peut prouver ses chances réelles à trouver un emploi au-delà de ce délai</a:t>
            </a:r>
            <a:endParaRPr lang="fr-BE" i="1" dirty="0" smtClean="0"/>
          </a:p>
          <a:p>
            <a:endParaRPr lang="fr-BE" i="1"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424</a:t>
            </a:fld>
            <a:endParaRPr lang="nl-NL"/>
          </a:p>
        </p:txBody>
      </p:sp>
    </p:spTree>
    <p:extLst>
      <p:ext uri="{BB962C8B-B14F-4D97-AF65-F5344CB8AC3E}">
        <p14:creationId xmlns:p14="http://schemas.microsoft.com/office/powerpoint/2010/main" val="155841521"/>
      </p:ext>
    </p:extLst>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nl-NL" dirty="0" err="1" smtClean="0"/>
              <a:t>Notion</a:t>
            </a:r>
            <a:r>
              <a:rPr lang="nl-NL" dirty="0" smtClean="0"/>
              <a:t> de </a:t>
            </a:r>
            <a:r>
              <a:rPr lang="nl-NL" dirty="0" err="1" smtClean="0"/>
              <a:t>travailleur</a:t>
            </a:r>
            <a:r>
              <a:rPr lang="nl-NL" dirty="0" smtClean="0"/>
              <a:t> comme point de </a:t>
            </a:r>
            <a:r>
              <a:rPr lang="nl-NL" dirty="0" err="1" smtClean="0"/>
              <a:t>départ</a:t>
            </a:r>
            <a:r>
              <a:rPr lang="nl-NL" dirty="0" smtClean="0"/>
              <a:t> du </a:t>
            </a:r>
            <a:r>
              <a:rPr lang="nl-NL" dirty="0" err="1" smtClean="0"/>
              <a:t>champ</a:t>
            </a:r>
            <a:r>
              <a:rPr lang="nl-NL" dirty="0" smtClean="0"/>
              <a:t> </a:t>
            </a:r>
            <a:r>
              <a:rPr lang="nl-NL" dirty="0" err="1" smtClean="0"/>
              <a:t>d’application</a:t>
            </a:r>
            <a:r>
              <a:rPr lang="nl-NL" dirty="0" smtClean="0"/>
              <a:t> de </a:t>
            </a:r>
            <a:r>
              <a:rPr lang="nl-NL" dirty="0" err="1" smtClean="0"/>
              <a:t>l’article</a:t>
            </a:r>
            <a:r>
              <a:rPr lang="nl-NL" dirty="0" smtClean="0"/>
              <a:t> 18 TFUE</a:t>
            </a:r>
            <a:endParaRPr lang="nl-NL" dirty="0"/>
          </a:p>
        </p:txBody>
      </p:sp>
      <p:sp>
        <p:nvSpPr>
          <p:cNvPr id="3" name="Content Placeholder 2"/>
          <p:cNvSpPr>
            <a:spLocks noGrp="1"/>
          </p:cNvSpPr>
          <p:nvPr>
            <p:ph idx="1"/>
          </p:nvPr>
        </p:nvSpPr>
        <p:spPr/>
        <p:txBody>
          <a:bodyPr/>
          <a:lstStyle/>
          <a:p>
            <a:endParaRPr lang="nl-NL" dirty="0" smtClean="0"/>
          </a:p>
          <a:p>
            <a:r>
              <a:rPr lang="nl-NL" dirty="0" smtClean="0"/>
              <a:t>Art. 18 TFUE – au-</a:t>
            </a:r>
            <a:r>
              <a:rPr lang="nl-NL" dirty="0" err="1" smtClean="0"/>
              <a:t>délà</a:t>
            </a:r>
            <a:r>
              <a:rPr lang="nl-NL" dirty="0" smtClean="0"/>
              <a:t> des </a:t>
            </a:r>
            <a:r>
              <a:rPr lang="nl-NL" dirty="0" err="1" smtClean="0"/>
              <a:t>travailleurs</a:t>
            </a:r>
            <a:endParaRPr lang="nl-NL" dirty="0" smtClean="0"/>
          </a:p>
          <a:p>
            <a:pPr lvl="1"/>
            <a:r>
              <a:rPr lang="nl-NL" dirty="0" smtClean="0"/>
              <a:t>Demandeurs d’emploi</a:t>
            </a:r>
          </a:p>
          <a:p>
            <a:pPr lvl="1"/>
            <a:r>
              <a:rPr lang="nl-NL" dirty="0" smtClean="0">
                <a:solidFill>
                  <a:srgbClr val="FF0000"/>
                </a:solidFill>
              </a:rPr>
              <a:t>travailleurs en formation</a:t>
            </a:r>
          </a:p>
          <a:p>
            <a:pPr lvl="1"/>
            <a:r>
              <a:rPr lang="nl-NL" dirty="0" smtClean="0"/>
              <a:t>anciens travailleurs</a:t>
            </a:r>
          </a:p>
        </p:txBody>
      </p:sp>
      <p:pic>
        <p:nvPicPr>
          <p:cNvPr id="5" name="Content Placeholder 3" descr="https://www.tu-chemnitz.de/tu/aktuelles/2013/1367583730-4986-0.jpg">
            <a:hlinkClick r:id="rId2"/>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960604"/>
            <a:ext cx="2612860" cy="1872208"/>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425</a:t>
            </a:fld>
            <a:endParaRPr lang="nl-NL"/>
          </a:p>
        </p:txBody>
      </p:sp>
    </p:spTree>
    <p:extLst>
      <p:ext uri="{BB962C8B-B14F-4D97-AF65-F5344CB8AC3E}">
        <p14:creationId xmlns:p14="http://schemas.microsoft.com/office/powerpoint/2010/main" val="282182321"/>
      </p:ext>
    </p:extLst>
  </p:cSld>
  <p:clrMapOvr>
    <a:masterClrMapping/>
  </p:clrMapOvr>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Au-délà des travailleurs? </a:t>
            </a:r>
            <a:endParaRPr lang="nl-NL" dirty="0"/>
          </a:p>
        </p:txBody>
      </p:sp>
      <p:sp>
        <p:nvSpPr>
          <p:cNvPr id="3" name="Content Placeholder 2"/>
          <p:cNvSpPr>
            <a:spLocks noGrp="1"/>
          </p:cNvSpPr>
          <p:nvPr>
            <p:ph idx="1"/>
          </p:nvPr>
        </p:nvSpPr>
        <p:spPr>
          <a:xfrm>
            <a:off x="457200" y="1600200"/>
            <a:ext cx="8229600" cy="5141168"/>
          </a:xfrm>
        </p:spPr>
        <p:txBody>
          <a:bodyPr>
            <a:normAutofit lnSpcReduction="10000"/>
          </a:bodyPr>
          <a:lstStyle/>
          <a:p>
            <a:r>
              <a:rPr lang="nl-NL" dirty="0"/>
              <a:t>CJUE, 293/83, </a:t>
            </a:r>
            <a:r>
              <a:rPr lang="nl-NL" i="1" dirty="0" err="1"/>
              <a:t>Gravier</a:t>
            </a:r>
            <a:endParaRPr lang="nl-NL" i="1" dirty="0"/>
          </a:p>
          <a:p>
            <a:pPr lvl="2"/>
            <a:endParaRPr lang="fr-FR" i="1" dirty="0" smtClean="0"/>
          </a:p>
          <a:p>
            <a:pPr lvl="2"/>
            <a:r>
              <a:rPr lang="fr-FR" i="1" dirty="0" smtClean="0"/>
              <a:t>l'accès </a:t>
            </a:r>
            <a:r>
              <a:rPr lang="fr-FR" i="1" dirty="0"/>
              <a:t>à</a:t>
            </a:r>
            <a:r>
              <a:rPr lang="fr-FR" i="1" dirty="0" smtClean="0"/>
              <a:t> la formation professionnelle est </a:t>
            </a:r>
            <a:r>
              <a:rPr lang="fr-FR" i="1" dirty="0" smtClean="0">
                <a:solidFill>
                  <a:srgbClr val="FF0000"/>
                </a:solidFill>
              </a:rPr>
              <a:t>susceptible de favoriser la libre circulation des personnes</a:t>
            </a:r>
            <a:r>
              <a:rPr lang="fr-FR" i="1" dirty="0" smtClean="0"/>
              <a:t> […], en leur permettant d ' obtenir une qualification dans l ' </a:t>
            </a:r>
            <a:r>
              <a:rPr lang="fr-FR" i="1" dirty="0"/>
              <a:t>E</a:t>
            </a:r>
            <a:r>
              <a:rPr lang="fr-FR" i="1" dirty="0" smtClean="0"/>
              <a:t>tat membre où ils se proposent d'exercer leurs activités professionnelles et en leur procurant l’occasion de parfaire leur formation et de développer leurs talents particuliers dans l‘Etat membre dont l’enseignement professionnel comporte la spécialisation appropriée</a:t>
            </a:r>
          </a:p>
          <a:p>
            <a:pPr lvl="2"/>
            <a:r>
              <a:rPr lang="fr-FR" i="1" dirty="0" smtClean="0"/>
              <a:t>il résulte de tout ce qui précède que les conditions d'accès à la formation professionnelle relèvent du domaine d'application du Traité  </a:t>
            </a:r>
          </a:p>
          <a:p>
            <a:pPr lvl="2"/>
            <a:r>
              <a:rPr lang="fr-FR" i="1" dirty="0"/>
              <a:t>l' imposition d' une redevance , d’ un droit d' inscription ou d' un minerval , comme condition pour l' accès aux cours d' enseignement professionnel aux étudiants ressortissants des autres états membres , alors qu' une même charge n' est pas imposée aux étudiants nationaux , </a:t>
            </a:r>
            <a:r>
              <a:rPr lang="fr-FR" i="1" dirty="0">
                <a:solidFill>
                  <a:srgbClr val="FF0000"/>
                </a:solidFill>
              </a:rPr>
              <a:t>constitue une discrimination en raison de la nationalité prohibée par l’article 18 TFUE</a:t>
            </a:r>
            <a:endParaRPr lang="nl-NL" i="1" dirty="0">
              <a:solidFill>
                <a:srgbClr val="FF0000"/>
              </a:solidFill>
            </a:endParaRPr>
          </a:p>
          <a:p>
            <a:pPr lvl="2"/>
            <a:endParaRPr lang="nl-NL" dirty="0"/>
          </a:p>
        </p:txBody>
      </p:sp>
      <p:pic>
        <p:nvPicPr>
          <p:cNvPr id="5" name="Picture 4" descr="http://www.esavl.be/wp-content/uploads/2015/11/logo__texte_2_esavl-arbal-1100.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96752"/>
            <a:ext cx="4608592" cy="890270"/>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426</a:t>
            </a:fld>
            <a:endParaRPr lang="nl-NL"/>
          </a:p>
        </p:txBody>
      </p:sp>
    </p:spTree>
    <p:extLst>
      <p:ext uri="{BB962C8B-B14F-4D97-AF65-F5344CB8AC3E}">
        <p14:creationId xmlns:p14="http://schemas.microsoft.com/office/powerpoint/2010/main" val="3092656431"/>
      </p:ext>
    </p:extLst>
  </p:cSld>
  <p:clrMapOvr>
    <a:masterClrMapping/>
  </p:clrMapOvr>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nl-NL" dirty="0" err="1" smtClean="0"/>
              <a:t>Notion</a:t>
            </a:r>
            <a:r>
              <a:rPr lang="nl-NL" dirty="0" smtClean="0"/>
              <a:t> de </a:t>
            </a:r>
            <a:r>
              <a:rPr lang="nl-NL" dirty="0" err="1" smtClean="0"/>
              <a:t>travailleur</a:t>
            </a:r>
            <a:r>
              <a:rPr lang="nl-NL" dirty="0" smtClean="0"/>
              <a:t> comme point de </a:t>
            </a:r>
            <a:r>
              <a:rPr lang="nl-NL" dirty="0" err="1" smtClean="0"/>
              <a:t>départ</a:t>
            </a:r>
            <a:r>
              <a:rPr lang="nl-NL" dirty="0" smtClean="0"/>
              <a:t> du </a:t>
            </a:r>
            <a:r>
              <a:rPr lang="nl-NL" dirty="0" err="1" smtClean="0"/>
              <a:t>champ</a:t>
            </a:r>
            <a:r>
              <a:rPr lang="nl-NL" dirty="0" smtClean="0"/>
              <a:t> </a:t>
            </a:r>
            <a:r>
              <a:rPr lang="nl-NL" dirty="0" err="1" smtClean="0"/>
              <a:t>d’application</a:t>
            </a:r>
            <a:r>
              <a:rPr lang="nl-NL" dirty="0" smtClean="0"/>
              <a:t> de </a:t>
            </a:r>
            <a:r>
              <a:rPr lang="nl-NL" dirty="0" err="1" smtClean="0"/>
              <a:t>l’article</a:t>
            </a:r>
            <a:r>
              <a:rPr lang="nl-NL" dirty="0" smtClean="0"/>
              <a:t> 18 TFUE</a:t>
            </a:r>
            <a:endParaRPr lang="nl-NL" dirty="0"/>
          </a:p>
        </p:txBody>
      </p:sp>
      <p:sp>
        <p:nvSpPr>
          <p:cNvPr id="3" name="Content Placeholder 2"/>
          <p:cNvSpPr>
            <a:spLocks noGrp="1"/>
          </p:cNvSpPr>
          <p:nvPr>
            <p:ph idx="1"/>
          </p:nvPr>
        </p:nvSpPr>
        <p:spPr/>
        <p:txBody>
          <a:bodyPr/>
          <a:lstStyle/>
          <a:p>
            <a:endParaRPr lang="nl-NL" dirty="0" smtClean="0"/>
          </a:p>
          <a:p>
            <a:r>
              <a:rPr lang="nl-NL" dirty="0" smtClean="0"/>
              <a:t>Art. 18 TFUE – au-</a:t>
            </a:r>
            <a:r>
              <a:rPr lang="nl-NL" dirty="0" err="1" smtClean="0"/>
              <a:t>délà</a:t>
            </a:r>
            <a:r>
              <a:rPr lang="nl-NL" dirty="0" smtClean="0"/>
              <a:t> des </a:t>
            </a:r>
            <a:r>
              <a:rPr lang="nl-NL" dirty="0" err="1" smtClean="0"/>
              <a:t>travailleurs</a:t>
            </a:r>
            <a:endParaRPr lang="nl-NL" dirty="0" smtClean="0"/>
          </a:p>
          <a:p>
            <a:pPr lvl="1"/>
            <a:r>
              <a:rPr lang="nl-NL" dirty="0" smtClean="0"/>
              <a:t>Demandeurs d’emploi</a:t>
            </a:r>
          </a:p>
          <a:p>
            <a:pPr lvl="1"/>
            <a:r>
              <a:rPr lang="nl-NL" dirty="0" smtClean="0"/>
              <a:t>travailleurs en formation</a:t>
            </a:r>
          </a:p>
          <a:p>
            <a:pPr lvl="1"/>
            <a:r>
              <a:rPr lang="nl-NL" dirty="0" smtClean="0">
                <a:solidFill>
                  <a:srgbClr val="FF0000"/>
                </a:solidFill>
              </a:rPr>
              <a:t>anciens travailleurs</a:t>
            </a:r>
          </a:p>
        </p:txBody>
      </p:sp>
      <p:pic>
        <p:nvPicPr>
          <p:cNvPr id="5" name="Content Placeholder 3" descr="https://www.tu-chemnitz.de/tu/aktuelles/2013/1367583730-4986-0.jpg">
            <a:hlinkClick r:id="rId2"/>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4960604"/>
            <a:ext cx="2612860" cy="1872208"/>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427</a:t>
            </a:fld>
            <a:endParaRPr lang="nl-NL"/>
          </a:p>
        </p:txBody>
      </p:sp>
    </p:spTree>
    <p:extLst>
      <p:ext uri="{BB962C8B-B14F-4D97-AF65-F5344CB8AC3E}">
        <p14:creationId xmlns:p14="http://schemas.microsoft.com/office/powerpoint/2010/main" val="61211010"/>
      </p:ext>
    </p:extLst>
  </p:cSld>
  <p:clrMapOvr>
    <a:masterClrMapping/>
  </p:clrMapOvr>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Au-délà des travailleurs? </a:t>
            </a:r>
            <a:endParaRPr lang="nl-NL" dirty="0"/>
          </a:p>
        </p:txBody>
      </p:sp>
      <p:sp>
        <p:nvSpPr>
          <p:cNvPr id="3" name="Content Placeholder 2"/>
          <p:cNvSpPr>
            <a:spLocks noGrp="1"/>
          </p:cNvSpPr>
          <p:nvPr>
            <p:ph idx="1"/>
          </p:nvPr>
        </p:nvSpPr>
        <p:spPr/>
        <p:txBody>
          <a:bodyPr>
            <a:normAutofit fontScale="92500"/>
          </a:bodyPr>
          <a:lstStyle/>
          <a:p>
            <a:r>
              <a:rPr lang="nl-NL" dirty="0" smtClean="0"/>
              <a:t>C-85/96, </a:t>
            </a:r>
            <a:r>
              <a:rPr lang="nl-NL" i="1" dirty="0" err="1" smtClean="0"/>
              <a:t>Martinez</a:t>
            </a:r>
            <a:r>
              <a:rPr lang="nl-NL" i="1" dirty="0" smtClean="0"/>
              <a:t> Sala</a:t>
            </a:r>
          </a:p>
          <a:p>
            <a:pPr lvl="1"/>
            <a:r>
              <a:rPr lang="nl-NL" dirty="0"/>
              <a:t>Mme Martinez Sala, ressortissante espagnole résidant en allemagne est refusée une allocation sociale d’éducation pour son enfant, parce qu’elle n’était pas en possession, au moment de la demande, d’une carte de séjour </a:t>
            </a:r>
            <a:r>
              <a:rPr lang="nl-NL" dirty="0" smtClean="0"/>
              <a:t>allemande, à cause d’une faute administrative des autorités allemandes</a:t>
            </a:r>
            <a:endParaRPr lang="nl-NL" dirty="0"/>
          </a:p>
          <a:p>
            <a:pPr lvl="1"/>
            <a:r>
              <a:rPr lang="nl-NL" dirty="0"/>
              <a:t>elle avait travaillé en Allemagne de 1976 à 1986 et de septembre à octobre 1989</a:t>
            </a:r>
          </a:p>
          <a:p>
            <a:pPr lvl="1"/>
            <a:r>
              <a:rPr lang="nl-NL" dirty="0" smtClean="0"/>
              <a:t>Mme </a:t>
            </a:r>
            <a:r>
              <a:rPr lang="nl-NL" dirty="0"/>
              <a:t>Martinez Sala </a:t>
            </a:r>
            <a:r>
              <a:rPr lang="nl-NL" dirty="0" smtClean="0"/>
              <a:t>qualifie-t-elle de </a:t>
            </a:r>
            <a:r>
              <a:rPr lang="nl-NL" dirty="0"/>
              <a:t>“travailleur” selon l’article 45 et le réglement 492/2011?</a:t>
            </a:r>
          </a:p>
          <a:p>
            <a:pPr lvl="2"/>
            <a:r>
              <a:rPr lang="nl-NL" dirty="0" err="1" smtClean="0"/>
              <a:t>même</a:t>
            </a:r>
            <a:r>
              <a:rPr lang="nl-NL" dirty="0" smtClean="0"/>
              <a:t> </a:t>
            </a:r>
            <a:r>
              <a:rPr lang="nl-NL" dirty="0"/>
              <a:t>question </a:t>
            </a:r>
            <a:r>
              <a:rPr lang="nl-NL" dirty="0" err="1"/>
              <a:t>posée</a:t>
            </a:r>
            <a:r>
              <a:rPr lang="nl-NL" dirty="0"/>
              <a:t> dans </a:t>
            </a:r>
            <a:r>
              <a:rPr lang="nl-NL" dirty="0" err="1"/>
              <a:t>le</a:t>
            </a:r>
            <a:r>
              <a:rPr lang="nl-NL" dirty="0"/>
              <a:t> context du </a:t>
            </a:r>
            <a:r>
              <a:rPr lang="nl-NL" dirty="0" err="1"/>
              <a:t>droit</a:t>
            </a:r>
            <a:r>
              <a:rPr lang="nl-NL" dirty="0"/>
              <a:t> européen de la </a:t>
            </a:r>
            <a:r>
              <a:rPr lang="nl-NL" dirty="0" err="1"/>
              <a:t>sécurité</a:t>
            </a:r>
            <a:r>
              <a:rPr lang="nl-NL" dirty="0"/>
              <a:t> sociale (Réglement 1408/71)</a:t>
            </a:r>
          </a:p>
          <a:p>
            <a:pPr lvl="1"/>
            <a:r>
              <a:rPr lang="nl-NL" dirty="0"/>
              <a:t>p</a:t>
            </a:r>
            <a:r>
              <a:rPr lang="nl-NL" dirty="0" smtClean="0"/>
              <a:t>as suffisament d’éléments permettant de le vérifier</a:t>
            </a:r>
          </a:p>
          <a:p>
            <a:pPr lvl="2"/>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428</a:t>
            </a:fld>
            <a:endParaRPr lang="nl-NL"/>
          </a:p>
        </p:txBody>
      </p:sp>
    </p:spTree>
    <p:extLst>
      <p:ext uri="{BB962C8B-B14F-4D97-AF65-F5344CB8AC3E}">
        <p14:creationId xmlns:p14="http://schemas.microsoft.com/office/powerpoint/2010/main" val="1051307553"/>
      </p:ext>
    </p:extLst>
  </p:cSld>
  <p:clrMapOvr>
    <a:masterClrMapping/>
  </p:clrMapOvr>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Au-délà des travailleurs? </a:t>
            </a:r>
            <a:endParaRPr lang="nl-NL" dirty="0"/>
          </a:p>
        </p:txBody>
      </p:sp>
      <p:sp>
        <p:nvSpPr>
          <p:cNvPr id="3" name="Content Placeholder 2"/>
          <p:cNvSpPr>
            <a:spLocks noGrp="1"/>
          </p:cNvSpPr>
          <p:nvPr>
            <p:ph idx="1"/>
          </p:nvPr>
        </p:nvSpPr>
        <p:spPr>
          <a:xfrm>
            <a:off x="457200" y="1600200"/>
            <a:ext cx="8229600" cy="5257800"/>
          </a:xfrm>
        </p:spPr>
        <p:txBody>
          <a:bodyPr>
            <a:normAutofit/>
          </a:bodyPr>
          <a:lstStyle/>
          <a:p>
            <a:r>
              <a:rPr lang="nl-NL" dirty="0" smtClean="0"/>
              <a:t>C-85/96, </a:t>
            </a:r>
            <a:r>
              <a:rPr lang="nl-NL" i="1" dirty="0" err="1" smtClean="0"/>
              <a:t>Martinez</a:t>
            </a:r>
            <a:r>
              <a:rPr lang="nl-NL" i="1" dirty="0" smtClean="0"/>
              <a:t> Sala</a:t>
            </a:r>
          </a:p>
          <a:p>
            <a:pPr lvl="1"/>
            <a:r>
              <a:rPr lang="nl-NL" dirty="0"/>
              <a:t>e</a:t>
            </a:r>
            <a:r>
              <a:rPr lang="nl-NL" dirty="0" smtClean="0"/>
              <a:t>n </a:t>
            </a:r>
            <a:r>
              <a:rPr lang="nl-NL" dirty="0" err="1" smtClean="0"/>
              <a:t>tout</a:t>
            </a:r>
            <a:r>
              <a:rPr lang="nl-NL" dirty="0" smtClean="0"/>
              <a:t> </a:t>
            </a:r>
            <a:r>
              <a:rPr lang="nl-NL" dirty="0" err="1" smtClean="0"/>
              <a:t>cas</a:t>
            </a:r>
            <a:r>
              <a:rPr lang="nl-NL" dirty="0" smtClean="0"/>
              <a:t>, Mme </a:t>
            </a:r>
            <a:r>
              <a:rPr lang="nl-NL" dirty="0" err="1" smtClean="0"/>
              <a:t>Martinez</a:t>
            </a:r>
            <a:r>
              <a:rPr lang="nl-NL" dirty="0" smtClean="0"/>
              <a:t> Sala </a:t>
            </a:r>
            <a:r>
              <a:rPr lang="nl-NL" dirty="0" err="1" smtClean="0"/>
              <a:t>est</a:t>
            </a:r>
            <a:r>
              <a:rPr lang="nl-NL" dirty="0" smtClean="0"/>
              <a:t> </a:t>
            </a:r>
            <a:r>
              <a:rPr lang="nl-NL" dirty="0" err="1" smtClean="0"/>
              <a:t>ressortissante</a:t>
            </a:r>
            <a:r>
              <a:rPr lang="nl-NL" dirty="0" smtClean="0"/>
              <a:t> </a:t>
            </a:r>
            <a:r>
              <a:rPr lang="nl-NL" dirty="0" err="1" smtClean="0"/>
              <a:t>d’un</a:t>
            </a:r>
            <a:r>
              <a:rPr lang="nl-NL" dirty="0" smtClean="0"/>
              <a:t> EM </a:t>
            </a:r>
            <a:r>
              <a:rPr lang="nl-NL" dirty="0" err="1" smtClean="0"/>
              <a:t>résidant</a:t>
            </a:r>
            <a:r>
              <a:rPr lang="nl-NL" dirty="0" smtClean="0"/>
              <a:t> dans </a:t>
            </a:r>
            <a:r>
              <a:rPr lang="nl-NL" dirty="0" err="1" smtClean="0"/>
              <a:t>un</a:t>
            </a:r>
            <a:r>
              <a:rPr lang="nl-NL" dirty="0" smtClean="0"/>
              <a:t> </a:t>
            </a:r>
            <a:r>
              <a:rPr lang="nl-NL" dirty="0" err="1" smtClean="0"/>
              <a:t>autre</a:t>
            </a:r>
            <a:r>
              <a:rPr lang="nl-NL" dirty="0" smtClean="0"/>
              <a:t> EM</a:t>
            </a:r>
          </a:p>
          <a:p>
            <a:pPr lvl="2"/>
            <a:r>
              <a:rPr lang="nl-NL" dirty="0"/>
              <a:t>e</a:t>
            </a:r>
            <a:r>
              <a:rPr lang="nl-NL" dirty="0" smtClean="0"/>
              <a:t>lle a, dans </a:t>
            </a:r>
            <a:r>
              <a:rPr lang="nl-NL" dirty="0" err="1" smtClean="0"/>
              <a:t>le</a:t>
            </a:r>
            <a:r>
              <a:rPr lang="nl-NL" dirty="0" smtClean="0"/>
              <a:t> passé </a:t>
            </a:r>
            <a:r>
              <a:rPr lang="nl-NL" dirty="0" err="1" smtClean="0"/>
              <a:t>utilisé</a:t>
            </a:r>
            <a:r>
              <a:rPr lang="nl-NL" dirty="0" smtClean="0"/>
              <a:t> la libre </a:t>
            </a:r>
            <a:r>
              <a:rPr lang="nl-NL" dirty="0" err="1" smtClean="0"/>
              <a:t>circulation</a:t>
            </a:r>
            <a:r>
              <a:rPr lang="nl-NL" dirty="0" smtClean="0"/>
              <a:t>…</a:t>
            </a:r>
          </a:p>
          <a:p>
            <a:pPr lvl="2"/>
            <a:r>
              <a:rPr lang="fr-FR" dirty="0"/>
              <a:t>le fait, pour un État membre, d'exiger d'un ressortissant d'un autre État membre qui souhaite bénéficier d'une prestation telle que l'allocation litigieuse qu'il produise un document ayant une valeur constitutive, délivré par sa propre administration, alors qu'aucun document de ce type n'est demandé au ressortissant national, aboutit à une inégalité de traitement</a:t>
            </a:r>
            <a:endParaRPr lang="nl-NL" dirty="0" smtClean="0"/>
          </a:p>
          <a:p>
            <a:pPr lvl="2"/>
            <a:r>
              <a:rPr lang="nl-NL" dirty="0"/>
              <a:t>a</a:t>
            </a:r>
            <a:r>
              <a:rPr lang="nl-NL" dirty="0" smtClean="0"/>
              <a:t>rticle 18 TFUE: interdiction de discrimination fondée sur nationalité: </a:t>
            </a:r>
            <a:r>
              <a:rPr lang="fr-FR" dirty="0" smtClean="0"/>
              <a:t>le </a:t>
            </a:r>
            <a:r>
              <a:rPr lang="fr-FR" dirty="0"/>
              <a:t>droit de l’UE s’oppose au régime </a:t>
            </a:r>
            <a:r>
              <a:rPr lang="fr-FR" dirty="0" smtClean="0"/>
              <a:t>allemand</a:t>
            </a:r>
            <a:endParaRPr lang="nl-NL" dirty="0" smtClean="0"/>
          </a:p>
          <a:p>
            <a:pPr lvl="2"/>
            <a:r>
              <a:rPr lang="fr-FR" dirty="0" smtClean="0"/>
              <a:t>§61: en </a:t>
            </a:r>
            <a:r>
              <a:rPr lang="fr-FR" dirty="0"/>
              <a:t>tant que ressortissante d'un État membre résidant légalement sur le territoire d'un autre État membre, la requérante au principal relève du domaine d'application </a:t>
            </a:r>
            <a:r>
              <a:rPr lang="fr-FR" dirty="0">
                <a:solidFill>
                  <a:srgbClr val="FF0000"/>
                </a:solidFill>
              </a:rPr>
              <a:t>ratione personae des dispositions du traité consacrées à la citoyenneté </a:t>
            </a:r>
            <a:r>
              <a:rPr lang="fr-FR" dirty="0" smtClean="0">
                <a:solidFill>
                  <a:srgbClr val="FF0000"/>
                </a:solidFill>
              </a:rPr>
              <a:t>européenne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429</a:t>
            </a:fld>
            <a:endParaRPr lang="nl-NL"/>
          </a:p>
        </p:txBody>
      </p:sp>
    </p:spTree>
    <p:extLst>
      <p:ext uri="{BB962C8B-B14F-4D97-AF65-F5344CB8AC3E}">
        <p14:creationId xmlns:p14="http://schemas.microsoft.com/office/powerpoint/2010/main" val="27083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lstStyle/>
          <a:p>
            <a:r>
              <a:rPr lang="fr-BE" dirty="0" smtClean="0"/>
              <a:t>Libertés de circulation garanties par le droit de l’Union européenne</a:t>
            </a:r>
            <a:endParaRPr lang="en-GB" dirty="0"/>
          </a:p>
        </p:txBody>
      </p:sp>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780928"/>
            <a:ext cx="5467350" cy="374332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43</a:t>
            </a:fld>
            <a:endParaRPr lang="nl-NL"/>
          </a:p>
        </p:txBody>
      </p:sp>
    </p:spTree>
    <p:extLst>
      <p:ext uri="{BB962C8B-B14F-4D97-AF65-F5344CB8AC3E}">
        <p14:creationId xmlns:p14="http://schemas.microsoft.com/office/powerpoint/2010/main" val="3367464510"/>
      </p:ext>
    </p:extLst>
  </p:cSld>
  <p:clrMapOvr>
    <a:masterClrMapping/>
  </p:clrMapOvr>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La </a:t>
            </a:r>
            <a:r>
              <a:rPr lang="nl-NL" dirty="0" err="1" smtClean="0"/>
              <a:t>citoyenneté</a:t>
            </a:r>
            <a:r>
              <a:rPr lang="nl-NL" dirty="0" smtClean="0"/>
              <a:t> européenne</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fr-FR" dirty="0" smtClean="0"/>
              <a:t>Traité de Maastricht: art. 20 TFUE, il </a:t>
            </a:r>
            <a:r>
              <a:rPr lang="fr-FR" dirty="0"/>
              <a:t>est institué une citoyenneté de </a:t>
            </a:r>
            <a:r>
              <a:rPr lang="fr-FR" dirty="0" smtClean="0"/>
              <a:t>l'Union</a:t>
            </a:r>
          </a:p>
          <a:p>
            <a:pPr lvl="1"/>
            <a:r>
              <a:rPr lang="fr-FR" dirty="0"/>
              <a:t>e</a:t>
            </a:r>
            <a:r>
              <a:rPr lang="fr-FR" dirty="0" smtClean="0"/>
              <a:t>st </a:t>
            </a:r>
            <a:r>
              <a:rPr lang="fr-FR" dirty="0"/>
              <a:t>citoyen de l'Union </a:t>
            </a:r>
            <a:r>
              <a:rPr lang="fr-FR" dirty="0">
                <a:solidFill>
                  <a:srgbClr val="FF0000"/>
                </a:solidFill>
              </a:rPr>
              <a:t>toute personne ayant la nationalité d'un État </a:t>
            </a:r>
            <a:r>
              <a:rPr lang="fr-FR" dirty="0" smtClean="0">
                <a:solidFill>
                  <a:srgbClr val="FF0000"/>
                </a:solidFill>
              </a:rPr>
              <a:t>membre</a:t>
            </a:r>
            <a:r>
              <a:rPr lang="fr-FR" dirty="0" smtClean="0"/>
              <a:t>.</a:t>
            </a:r>
          </a:p>
          <a:p>
            <a:pPr lvl="1"/>
            <a:r>
              <a:rPr lang="fr-FR" dirty="0"/>
              <a:t>l</a:t>
            </a:r>
            <a:r>
              <a:rPr lang="fr-FR" dirty="0" smtClean="0"/>
              <a:t>a </a:t>
            </a:r>
            <a:r>
              <a:rPr lang="fr-FR" dirty="0"/>
              <a:t>citoyenneté de l'Union s'ajoute à la citoyenneté nationale et ne la remplace </a:t>
            </a:r>
            <a:r>
              <a:rPr lang="fr-FR" dirty="0" smtClean="0"/>
              <a:t>pas.</a:t>
            </a:r>
          </a:p>
          <a:p>
            <a:endParaRPr lang="fr-FR" dirty="0"/>
          </a:p>
        </p:txBody>
      </p:sp>
      <p:pic>
        <p:nvPicPr>
          <p:cNvPr id="4" name="Content Placeholder 3" descr="https://www.tu-chemnitz.de/tu/aktuelles/2013/1367583730-4986-0.jpg">
            <a:hlinkClick r:id="rId2"/>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4581128"/>
            <a:ext cx="2339752" cy="140534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430</a:t>
            </a:fld>
            <a:endParaRPr lang="nl-NL"/>
          </a:p>
        </p:txBody>
      </p:sp>
    </p:spTree>
    <p:extLst>
      <p:ext uri="{BB962C8B-B14F-4D97-AF65-F5344CB8AC3E}">
        <p14:creationId xmlns:p14="http://schemas.microsoft.com/office/powerpoint/2010/main" val="389196032"/>
      </p:ext>
    </p:extLst>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De travailleur à citoyen</a:t>
            </a:r>
            <a:endParaRPr lang="nl-NL" dirty="0"/>
          </a:p>
        </p:txBody>
      </p:sp>
      <p:sp>
        <p:nvSpPr>
          <p:cNvPr id="3" name="Content Placeholder 2"/>
          <p:cNvSpPr>
            <a:spLocks noGrp="1"/>
          </p:cNvSpPr>
          <p:nvPr>
            <p:ph idx="1"/>
          </p:nvPr>
        </p:nvSpPr>
        <p:spPr>
          <a:xfrm>
            <a:off x="467544" y="1428800"/>
            <a:ext cx="8229600" cy="5429200"/>
          </a:xfrm>
        </p:spPr>
        <p:txBody>
          <a:bodyPr>
            <a:normAutofit/>
          </a:bodyPr>
          <a:lstStyle/>
          <a:p>
            <a:r>
              <a:rPr lang="nl-NL" dirty="0" err="1"/>
              <a:t>c</a:t>
            </a:r>
            <a:r>
              <a:rPr lang="nl-NL" dirty="0" err="1" smtClean="0"/>
              <a:t>itoyenneté</a:t>
            </a:r>
            <a:r>
              <a:rPr lang="nl-NL" dirty="0" smtClean="0"/>
              <a:t> européenne</a:t>
            </a:r>
          </a:p>
          <a:p>
            <a:pPr lvl="1"/>
            <a:r>
              <a:rPr lang="nl-NL" dirty="0"/>
              <a:t>d</a:t>
            </a:r>
            <a:r>
              <a:rPr lang="nl-NL" dirty="0" smtClean="0"/>
              <a:t>roits du citoyen européen insérés par le Traité de Maastricht</a:t>
            </a:r>
          </a:p>
          <a:p>
            <a:pPr lvl="2"/>
            <a:r>
              <a:rPr lang="nl-NL" dirty="0" err="1"/>
              <a:t>droits</a:t>
            </a:r>
            <a:r>
              <a:rPr lang="nl-NL" dirty="0"/>
              <a:t> </a:t>
            </a:r>
            <a:r>
              <a:rPr lang="nl-NL" dirty="0" err="1"/>
              <a:t>politiques</a:t>
            </a:r>
            <a:endParaRPr lang="nl-NL" dirty="0"/>
          </a:p>
          <a:p>
            <a:pPr lvl="3"/>
            <a:r>
              <a:rPr lang="nl-NL" dirty="0" err="1"/>
              <a:t>droit</a:t>
            </a:r>
            <a:r>
              <a:rPr lang="nl-NL" dirty="0"/>
              <a:t> de </a:t>
            </a:r>
            <a:r>
              <a:rPr lang="nl-NL" dirty="0" err="1"/>
              <a:t>vote</a:t>
            </a:r>
            <a:r>
              <a:rPr lang="nl-NL" dirty="0"/>
              <a:t> </a:t>
            </a:r>
            <a:r>
              <a:rPr lang="nl-NL" dirty="0" err="1"/>
              <a:t>aux</a:t>
            </a:r>
            <a:r>
              <a:rPr lang="nl-NL" dirty="0"/>
              <a:t> </a:t>
            </a:r>
            <a:r>
              <a:rPr lang="nl-NL" dirty="0" err="1"/>
              <a:t>élections</a:t>
            </a:r>
            <a:r>
              <a:rPr lang="nl-NL" dirty="0"/>
              <a:t> du Parlement européen et </a:t>
            </a:r>
            <a:r>
              <a:rPr lang="nl-NL" dirty="0" err="1"/>
              <a:t>aux</a:t>
            </a:r>
            <a:r>
              <a:rPr lang="nl-NL" dirty="0"/>
              <a:t> </a:t>
            </a:r>
            <a:r>
              <a:rPr lang="nl-NL" dirty="0" err="1"/>
              <a:t>élections</a:t>
            </a:r>
            <a:r>
              <a:rPr lang="nl-NL" dirty="0"/>
              <a:t> </a:t>
            </a:r>
            <a:r>
              <a:rPr lang="nl-NL" dirty="0" err="1"/>
              <a:t>municipales</a:t>
            </a:r>
            <a:r>
              <a:rPr lang="nl-NL" dirty="0"/>
              <a:t> (art. 22 TFUE)</a:t>
            </a:r>
          </a:p>
          <a:p>
            <a:pPr lvl="3"/>
            <a:r>
              <a:rPr lang="nl-NL" dirty="0" err="1"/>
              <a:t>droit</a:t>
            </a:r>
            <a:r>
              <a:rPr lang="nl-NL" dirty="0"/>
              <a:t> à la </a:t>
            </a:r>
            <a:r>
              <a:rPr lang="nl-NL" dirty="0" err="1"/>
              <a:t>protection</a:t>
            </a:r>
            <a:r>
              <a:rPr lang="nl-NL" dirty="0"/>
              <a:t> diplomatique et consulaire (art. 23 TFUE)</a:t>
            </a:r>
          </a:p>
          <a:p>
            <a:pPr lvl="3"/>
            <a:r>
              <a:rPr lang="nl-NL" dirty="0" err="1"/>
              <a:t>droit</a:t>
            </a:r>
            <a:r>
              <a:rPr lang="nl-NL" dirty="0"/>
              <a:t> de </a:t>
            </a:r>
            <a:r>
              <a:rPr lang="nl-NL" dirty="0" err="1"/>
              <a:t>pétition</a:t>
            </a:r>
            <a:r>
              <a:rPr lang="nl-NL" dirty="0"/>
              <a:t> du Parlement européen (art. 24 TFUE)</a:t>
            </a:r>
          </a:p>
          <a:p>
            <a:pPr lvl="2"/>
            <a:r>
              <a:rPr lang="nl-NL" dirty="0" err="1" smtClean="0"/>
              <a:t>droits</a:t>
            </a:r>
            <a:r>
              <a:rPr lang="nl-NL" dirty="0" smtClean="0"/>
              <a:t> de </a:t>
            </a:r>
            <a:r>
              <a:rPr lang="nl-NL" dirty="0" err="1" smtClean="0"/>
              <a:t>circulation</a:t>
            </a:r>
            <a:r>
              <a:rPr lang="nl-NL" dirty="0" smtClean="0"/>
              <a:t> et de </a:t>
            </a:r>
            <a:r>
              <a:rPr lang="nl-NL" dirty="0" err="1" smtClean="0"/>
              <a:t>séjour</a:t>
            </a:r>
            <a:endParaRPr lang="nl-NL" dirty="0" smtClean="0"/>
          </a:p>
          <a:p>
            <a:pPr lvl="3"/>
            <a:r>
              <a:rPr lang="fr-FR" dirty="0"/>
              <a:t>Art. 21 TFUE: tout citoyen de l'Union a le droit de circuler et de séjourner librement sur le territoire des États membres, </a:t>
            </a:r>
            <a:r>
              <a:rPr lang="fr-FR" dirty="0">
                <a:solidFill>
                  <a:srgbClr val="FF0000"/>
                </a:solidFill>
              </a:rPr>
              <a:t>sous réserve des limitations et conditions prévues par les traités et par les dispositions prises pour leur application</a:t>
            </a:r>
            <a:endParaRPr lang="nl-NL" dirty="0">
              <a:solidFill>
                <a:srgbClr val="FF0000"/>
              </a:solidFill>
            </a:endParaRPr>
          </a:p>
          <a:p>
            <a:pPr lvl="3"/>
            <a:endParaRPr lang="nl-NL"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431</a:t>
            </a:fld>
            <a:endParaRPr lang="nl-NL"/>
          </a:p>
        </p:txBody>
      </p:sp>
    </p:spTree>
    <p:extLst>
      <p:ext uri="{BB962C8B-B14F-4D97-AF65-F5344CB8AC3E}">
        <p14:creationId xmlns:p14="http://schemas.microsoft.com/office/powerpoint/2010/main" val="3262812870"/>
      </p:ext>
    </p:extLst>
  </p:cSld>
  <p:clrMapOvr>
    <a:masterClrMapping/>
  </p:clrMapOvr>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De travailleur à citoyen</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C-184/99, Grzelczyk</a:t>
            </a:r>
          </a:p>
          <a:p>
            <a:pPr lvl="1"/>
            <a:r>
              <a:rPr lang="fr-FR" dirty="0" smtClean="0"/>
              <a:t>en </a:t>
            </a:r>
            <a:r>
              <a:rPr lang="fr-FR" dirty="0"/>
              <a:t>1995, M</a:t>
            </a:r>
            <a:r>
              <a:rPr lang="fr-FR" dirty="0" smtClean="0"/>
              <a:t>. Rudy </a:t>
            </a:r>
            <a:r>
              <a:rPr lang="fr-FR" dirty="0"/>
              <a:t>Grzelczyk, de </a:t>
            </a:r>
            <a:r>
              <a:rPr lang="fr-FR" dirty="0">
                <a:solidFill>
                  <a:srgbClr val="FF0000"/>
                </a:solidFill>
              </a:rPr>
              <a:t>nationalité française</a:t>
            </a:r>
            <a:r>
              <a:rPr lang="fr-FR" dirty="0"/>
              <a:t>, a entamé des études universitaires en éducation physique à </a:t>
            </a:r>
            <a:r>
              <a:rPr lang="fr-FR" dirty="0" smtClean="0"/>
              <a:t>l‘Université </a:t>
            </a:r>
            <a:r>
              <a:rPr lang="fr-FR" dirty="0"/>
              <a:t>C</a:t>
            </a:r>
            <a:r>
              <a:rPr lang="fr-FR" dirty="0" smtClean="0"/>
              <a:t>atholique </a:t>
            </a:r>
            <a:r>
              <a:rPr lang="fr-FR" dirty="0"/>
              <a:t>de Louvain-la-Neuve et il est dès lors venu </a:t>
            </a:r>
            <a:r>
              <a:rPr lang="fr-FR" dirty="0">
                <a:solidFill>
                  <a:srgbClr val="FF0000"/>
                </a:solidFill>
              </a:rPr>
              <a:t>séjourner en </a:t>
            </a:r>
            <a:r>
              <a:rPr lang="fr-FR" dirty="0" smtClean="0">
                <a:solidFill>
                  <a:srgbClr val="FF0000"/>
                </a:solidFill>
              </a:rPr>
              <a:t>Belgique</a:t>
            </a:r>
            <a:r>
              <a:rPr lang="fr-FR" dirty="0" smtClean="0"/>
              <a:t>.</a:t>
            </a:r>
          </a:p>
          <a:p>
            <a:pPr lvl="1"/>
            <a:r>
              <a:rPr lang="fr-FR" dirty="0"/>
              <a:t>d</a:t>
            </a:r>
            <a:r>
              <a:rPr lang="fr-FR" dirty="0" smtClean="0"/>
              <a:t>urant </a:t>
            </a:r>
            <a:r>
              <a:rPr lang="fr-FR" dirty="0"/>
              <a:t>ses trois premières années d'études, il a assumé lui-même ses dépenses d'entretien, de logement et d'études, en </a:t>
            </a:r>
            <a:r>
              <a:rPr lang="fr-FR" dirty="0">
                <a:solidFill>
                  <a:srgbClr val="FF0000"/>
                </a:solidFill>
              </a:rPr>
              <a:t>exerçant divers petits travaux salariés </a:t>
            </a:r>
            <a:r>
              <a:rPr lang="fr-FR" dirty="0"/>
              <a:t>et en obtenant des facilités de </a:t>
            </a:r>
            <a:r>
              <a:rPr lang="fr-FR" dirty="0" smtClean="0"/>
              <a:t>paiement</a:t>
            </a:r>
          </a:p>
          <a:p>
            <a:pPr lvl="1"/>
            <a:r>
              <a:rPr lang="fr-FR" dirty="0" smtClean="0"/>
              <a:t>au </a:t>
            </a:r>
            <a:r>
              <a:rPr lang="fr-FR" dirty="0"/>
              <a:t>début de sa quatrième et dernière année d'études, il a demandé au CPAS </a:t>
            </a:r>
            <a:r>
              <a:rPr lang="fr-FR" dirty="0">
                <a:solidFill>
                  <a:srgbClr val="FF0000"/>
                </a:solidFill>
              </a:rPr>
              <a:t>le paiement du </a:t>
            </a:r>
            <a:r>
              <a:rPr lang="fr-FR" dirty="0" err="1" smtClean="0">
                <a:solidFill>
                  <a:srgbClr val="FF0000"/>
                </a:solidFill>
              </a:rPr>
              <a:t>minimex</a:t>
            </a:r>
            <a:r>
              <a:rPr lang="fr-FR" dirty="0" smtClean="0">
                <a:solidFill>
                  <a:srgbClr val="FF0000"/>
                </a:solidFill>
              </a:rPr>
              <a:t> (le droit à un minimum des moyens d’existence</a:t>
            </a:r>
            <a:r>
              <a:rPr lang="fr-FR" dirty="0" smtClean="0"/>
              <a:t>)</a:t>
            </a:r>
          </a:p>
          <a:p>
            <a:pPr lvl="1"/>
            <a:r>
              <a:rPr lang="fr-FR" dirty="0">
                <a:solidFill>
                  <a:srgbClr val="FF0000"/>
                </a:solidFill>
              </a:rPr>
              <a:t>r</a:t>
            </a:r>
            <a:r>
              <a:rPr lang="fr-FR" dirty="0" smtClean="0">
                <a:solidFill>
                  <a:srgbClr val="FF0000"/>
                </a:solidFill>
              </a:rPr>
              <a:t>efusé</a:t>
            </a:r>
            <a:r>
              <a:rPr lang="fr-FR" dirty="0" smtClean="0"/>
              <a:t> parce que M. Grzelczyk </a:t>
            </a:r>
            <a:r>
              <a:rPr lang="fr-FR" dirty="0" smtClean="0">
                <a:solidFill>
                  <a:srgbClr val="FF0000"/>
                </a:solidFill>
              </a:rPr>
              <a:t>ne possède pas la nationalité belge</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432</a:t>
            </a:fld>
            <a:endParaRPr lang="nl-NL"/>
          </a:p>
        </p:txBody>
      </p:sp>
    </p:spTree>
    <p:extLst>
      <p:ext uri="{BB962C8B-B14F-4D97-AF65-F5344CB8AC3E}">
        <p14:creationId xmlns:p14="http://schemas.microsoft.com/office/powerpoint/2010/main" val="3904565926"/>
      </p:ext>
    </p:extLst>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De travailleur à citoyen</a:t>
            </a:r>
          </a:p>
        </p:txBody>
      </p:sp>
      <p:sp>
        <p:nvSpPr>
          <p:cNvPr id="3" name="Content Placeholder 2"/>
          <p:cNvSpPr>
            <a:spLocks noGrp="1"/>
          </p:cNvSpPr>
          <p:nvPr>
            <p:ph idx="1"/>
          </p:nvPr>
        </p:nvSpPr>
        <p:spPr>
          <a:xfrm>
            <a:off x="457200" y="1600200"/>
            <a:ext cx="8229600" cy="5141168"/>
          </a:xfrm>
        </p:spPr>
        <p:txBody>
          <a:bodyPr>
            <a:normAutofit/>
          </a:bodyPr>
          <a:lstStyle/>
          <a:p>
            <a:pPr lvl="1"/>
            <a:endParaRPr lang="nl-NL" dirty="0" smtClean="0"/>
          </a:p>
          <a:p>
            <a:pPr lvl="1"/>
            <a:r>
              <a:rPr lang="nl-NL" dirty="0" smtClean="0"/>
              <a:t>M. Grzelczyk qualifie-t-il de travailleur? NON, mais, selon le droit belge de l’époque, condition nécessaire pour pouvoir bénéficier du minimex comme non-belge</a:t>
            </a:r>
          </a:p>
          <a:p>
            <a:pPr lvl="1"/>
            <a:r>
              <a:rPr lang="fr-FR" dirty="0"/>
              <a:t>u</a:t>
            </a:r>
            <a:r>
              <a:rPr lang="fr-FR" dirty="0" smtClean="0"/>
              <a:t>n </a:t>
            </a:r>
            <a:r>
              <a:rPr lang="fr-FR" dirty="0"/>
              <a:t>étudiant de nationalité belge, </a:t>
            </a:r>
            <a:r>
              <a:rPr lang="fr-FR" dirty="0" smtClean="0"/>
              <a:t>n'ayant </a:t>
            </a:r>
            <a:r>
              <a:rPr lang="fr-FR" dirty="0"/>
              <a:t>pas la qualité de travailleur au sens du règlement </a:t>
            </a:r>
            <a:r>
              <a:rPr lang="fr-FR" dirty="0" smtClean="0"/>
              <a:t>[492/2011], </a:t>
            </a:r>
            <a:r>
              <a:rPr lang="fr-FR" dirty="0"/>
              <a:t>qui se serait trouvé dans des conditions identiques à celles de M. Grzelczyk aurait réuni les conditions nécessaires pour obtenir le bénéfice du </a:t>
            </a:r>
            <a:r>
              <a:rPr lang="fr-FR" dirty="0" err="1" smtClean="0"/>
              <a:t>minimex</a:t>
            </a:r>
            <a:r>
              <a:rPr lang="fr-FR" dirty="0" smtClean="0"/>
              <a:t>.</a:t>
            </a:r>
          </a:p>
          <a:p>
            <a:pPr lvl="1"/>
            <a:r>
              <a:rPr lang="fr-FR" dirty="0"/>
              <a:t>l</a:t>
            </a:r>
            <a:r>
              <a:rPr lang="fr-FR" dirty="0" smtClean="0"/>
              <a:t>e </a:t>
            </a:r>
            <a:r>
              <a:rPr lang="fr-FR" dirty="0"/>
              <a:t>fait que M. Grzelczyk n'est pas de nationalité </a:t>
            </a:r>
            <a:r>
              <a:rPr lang="fr-FR" dirty="0" smtClean="0"/>
              <a:t>belge constitue </a:t>
            </a:r>
            <a:r>
              <a:rPr lang="fr-FR" dirty="0">
                <a:solidFill>
                  <a:srgbClr val="FF0000"/>
                </a:solidFill>
              </a:rPr>
              <a:t>l'unique obstacle à l'octroi du </a:t>
            </a:r>
            <a:r>
              <a:rPr lang="fr-FR" dirty="0" err="1">
                <a:solidFill>
                  <a:srgbClr val="FF0000"/>
                </a:solidFill>
              </a:rPr>
              <a:t>minimex</a:t>
            </a:r>
            <a:r>
              <a:rPr lang="fr-FR" dirty="0">
                <a:solidFill>
                  <a:srgbClr val="FF0000"/>
                </a:solidFill>
              </a:rPr>
              <a:t> à ce dernier</a:t>
            </a:r>
            <a:r>
              <a:rPr lang="fr-FR" dirty="0"/>
              <a:t> et, dès lors, il est constant </a:t>
            </a:r>
            <a:r>
              <a:rPr lang="fr-FR" dirty="0">
                <a:solidFill>
                  <a:srgbClr val="FF0000"/>
                </a:solidFill>
              </a:rPr>
              <a:t>qu'il s'agit d'une discrimination opérée sur la seule base de la nationalité</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433</a:t>
            </a:fld>
            <a:endParaRPr lang="nl-NL"/>
          </a:p>
        </p:txBody>
      </p:sp>
    </p:spTree>
    <p:extLst>
      <p:ext uri="{BB962C8B-B14F-4D97-AF65-F5344CB8AC3E}">
        <p14:creationId xmlns:p14="http://schemas.microsoft.com/office/powerpoint/2010/main" val="869414548"/>
      </p:ext>
    </p:extLst>
  </p:cSld>
  <p:clrMapOvr>
    <a:masterClrMapping/>
  </p:clrMapOvr>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De travailleur à citoyen</a:t>
            </a:r>
          </a:p>
        </p:txBody>
      </p:sp>
      <p:sp>
        <p:nvSpPr>
          <p:cNvPr id="3" name="Content Placeholder 2"/>
          <p:cNvSpPr>
            <a:spLocks noGrp="1"/>
          </p:cNvSpPr>
          <p:nvPr>
            <p:ph idx="1"/>
          </p:nvPr>
        </p:nvSpPr>
        <p:spPr>
          <a:xfrm>
            <a:off x="457200" y="1600200"/>
            <a:ext cx="8229600" cy="5257800"/>
          </a:xfrm>
        </p:spPr>
        <p:txBody>
          <a:bodyPr>
            <a:normAutofit fontScale="92500"/>
          </a:bodyPr>
          <a:lstStyle/>
          <a:p>
            <a:r>
              <a:rPr lang="nl-NL" dirty="0" smtClean="0"/>
              <a:t>Raisonnement </a:t>
            </a:r>
            <a:r>
              <a:rPr lang="nl-NL" dirty="0" err="1" smtClean="0"/>
              <a:t>intégré</a:t>
            </a:r>
            <a:r>
              <a:rPr lang="nl-NL" dirty="0" smtClean="0"/>
              <a:t>, </a:t>
            </a:r>
            <a:r>
              <a:rPr lang="nl-NL" dirty="0" err="1" smtClean="0"/>
              <a:t>confirmé</a:t>
            </a:r>
            <a:r>
              <a:rPr lang="nl-NL" dirty="0" smtClean="0"/>
              <a:t> et </a:t>
            </a:r>
            <a:r>
              <a:rPr lang="nl-NL" dirty="0" err="1" smtClean="0"/>
              <a:t>étendu</a:t>
            </a:r>
            <a:r>
              <a:rPr lang="nl-NL" dirty="0" smtClean="0"/>
              <a:t> dans </a:t>
            </a:r>
            <a:r>
              <a:rPr lang="nl-NL" dirty="0" err="1" smtClean="0"/>
              <a:t>l’arrêt</a:t>
            </a:r>
            <a:r>
              <a:rPr lang="nl-NL" dirty="0" smtClean="0"/>
              <a:t> C-184/99, Grzelczyk</a:t>
            </a:r>
          </a:p>
          <a:p>
            <a:pPr lvl="1"/>
            <a:r>
              <a:rPr lang="fr-FR" dirty="0"/>
              <a:t> </a:t>
            </a:r>
            <a:r>
              <a:rPr lang="fr-FR" dirty="0" smtClean="0"/>
              <a:t>dans </a:t>
            </a:r>
            <a:r>
              <a:rPr lang="fr-FR" dirty="0"/>
              <a:t>le domaine d'application du traité, une telle discrimination est en principe interdite par l'article </a:t>
            </a:r>
            <a:r>
              <a:rPr lang="fr-FR" dirty="0" smtClean="0"/>
              <a:t>[18] de </a:t>
            </a:r>
            <a:r>
              <a:rPr lang="fr-FR" dirty="0"/>
              <a:t>celui-ci. </a:t>
            </a:r>
            <a:r>
              <a:rPr lang="fr-FR" dirty="0">
                <a:solidFill>
                  <a:srgbClr val="FF0000"/>
                </a:solidFill>
              </a:rPr>
              <a:t>En l'espèce, cet article doit être lu en combinaison avec les dispositions du traité sur la citoyenneté de l'Union </a:t>
            </a:r>
            <a:r>
              <a:rPr lang="fr-FR" dirty="0"/>
              <a:t>pour apprécier le domaine d'application de </a:t>
            </a:r>
            <a:r>
              <a:rPr lang="fr-FR" dirty="0" smtClean="0"/>
              <a:t>celui-ci.</a:t>
            </a:r>
          </a:p>
          <a:p>
            <a:pPr lvl="1"/>
            <a:r>
              <a:rPr lang="fr-FR" dirty="0"/>
              <a:t>e</a:t>
            </a:r>
            <a:r>
              <a:rPr lang="fr-FR" dirty="0" smtClean="0"/>
              <a:t>n principe, [l’article 18] du </a:t>
            </a:r>
            <a:r>
              <a:rPr lang="fr-FR" dirty="0"/>
              <a:t>traité </a:t>
            </a:r>
            <a:r>
              <a:rPr lang="fr-FR" dirty="0" smtClean="0"/>
              <a:t>s'oppose à </a:t>
            </a:r>
            <a:r>
              <a:rPr lang="fr-FR" dirty="0"/>
              <a:t>ce que le bénéfice d'une prestation sociale d'un régime non contributif, telle que le </a:t>
            </a:r>
            <a:r>
              <a:rPr lang="fr-FR" dirty="0" err="1"/>
              <a:t>minimex</a:t>
            </a:r>
            <a:r>
              <a:rPr lang="fr-FR" dirty="0"/>
              <a:t>, soit subordonné, en ce qui concerne les ressortissants d'États membres autres que l'État membre d'accueil sur le territoire duquel lesdits ressortissants séjournent légalement, </a:t>
            </a:r>
            <a:r>
              <a:rPr lang="fr-FR" dirty="0">
                <a:solidFill>
                  <a:srgbClr val="FF0000"/>
                </a:solidFill>
              </a:rPr>
              <a:t>à la condition que ces derniers entrent dans le champ d'application du règlement </a:t>
            </a:r>
            <a:r>
              <a:rPr lang="fr-FR" dirty="0" smtClean="0">
                <a:solidFill>
                  <a:srgbClr val="FF0000"/>
                </a:solidFill>
              </a:rPr>
              <a:t>[492/2011]</a:t>
            </a:r>
            <a:r>
              <a:rPr lang="fr-FR" dirty="0" smtClean="0"/>
              <a:t>, </a:t>
            </a:r>
            <a:r>
              <a:rPr lang="fr-FR" dirty="0"/>
              <a:t>alors même qu'aucune condition de cette nature ne s'applique aux ressortissants de l'État membre d'accueil</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434</a:t>
            </a:fld>
            <a:endParaRPr lang="nl-NL"/>
          </a:p>
        </p:txBody>
      </p:sp>
    </p:spTree>
    <p:extLst>
      <p:ext uri="{BB962C8B-B14F-4D97-AF65-F5344CB8AC3E}">
        <p14:creationId xmlns:p14="http://schemas.microsoft.com/office/powerpoint/2010/main" val="6755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De travailleur à citoyen</a:t>
            </a:r>
            <a:endParaRPr lang="nl-NL" dirty="0"/>
          </a:p>
        </p:txBody>
      </p:sp>
      <p:sp>
        <p:nvSpPr>
          <p:cNvPr id="3" name="Content Placeholder 2"/>
          <p:cNvSpPr>
            <a:spLocks noGrp="1"/>
          </p:cNvSpPr>
          <p:nvPr>
            <p:ph idx="1"/>
          </p:nvPr>
        </p:nvSpPr>
        <p:spPr/>
        <p:txBody>
          <a:bodyPr/>
          <a:lstStyle/>
          <a:p>
            <a:r>
              <a:rPr lang="nl-NL" dirty="0" smtClean="0"/>
              <a:t>Grzelczyk, §31:</a:t>
            </a:r>
          </a:p>
          <a:p>
            <a:pPr lvl="1"/>
            <a:r>
              <a:rPr lang="fr-FR" dirty="0" smtClean="0"/>
              <a:t>en </a:t>
            </a:r>
            <a:r>
              <a:rPr lang="fr-FR" dirty="0"/>
              <a:t>effet, le statut de citoyen de l'Union a vocation à être </a:t>
            </a:r>
            <a:r>
              <a:rPr lang="fr-FR" dirty="0">
                <a:solidFill>
                  <a:srgbClr val="FF0000"/>
                </a:solidFill>
              </a:rPr>
              <a:t>le statut fondamental des ressortissants des États membres</a:t>
            </a:r>
            <a:r>
              <a:rPr lang="fr-FR" dirty="0"/>
              <a:t> permettant à ceux parmi ces derniers qui se trouvent dans la même situation d'obtenir, indépendamment de leur nationalité et sans préjudice des exceptions expressément prévues à cet égard, le même traitement juridique.</a:t>
            </a:r>
            <a:r>
              <a:rPr lang="nl-NL" dirty="0" smtClean="0"/>
              <a:t> </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435</a:t>
            </a:fld>
            <a:endParaRPr lang="nl-NL"/>
          </a:p>
        </p:txBody>
      </p:sp>
    </p:spTree>
    <p:extLst>
      <p:ext uri="{BB962C8B-B14F-4D97-AF65-F5344CB8AC3E}">
        <p14:creationId xmlns:p14="http://schemas.microsoft.com/office/powerpoint/2010/main" val="1303147594"/>
      </p:ext>
    </p:extLst>
  </p:cSld>
  <p:clrMapOvr>
    <a:masterClrMapping/>
  </p:clrMapOvr>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De travailleur à citoyen</a:t>
            </a:r>
            <a:endParaRPr lang="en-GB" dirty="0"/>
          </a:p>
        </p:txBody>
      </p:sp>
      <p:sp>
        <p:nvSpPr>
          <p:cNvPr id="3" name="Content Placeholder 2"/>
          <p:cNvSpPr>
            <a:spLocks noGrp="1"/>
          </p:cNvSpPr>
          <p:nvPr>
            <p:ph idx="1"/>
          </p:nvPr>
        </p:nvSpPr>
        <p:spPr>
          <a:xfrm>
            <a:off x="628650" y="1825624"/>
            <a:ext cx="7886700" cy="4895851"/>
          </a:xfrm>
        </p:spPr>
        <p:txBody>
          <a:bodyPr>
            <a:normAutofit/>
          </a:bodyPr>
          <a:lstStyle/>
          <a:p>
            <a:r>
              <a:rPr lang="fr-BE" dirty="0" smtClean="0"/>
              <a:t>Impact sur demandeurs d’emploi?</a:t>
            </a:r>
          </a:p>
          <a:p>
            <a:pPr lvl="1"/>
            <a:r>
              <a:rPr lang="fr-BE" dirty="0" smtClean="0"/>
              <a:t>C-138/02, </a:t>
            </a:r>
            <a:r>
              <a:rPr lang="fr-BE" i="1" dirty="0" smtClean="0"/>
              <a:t>Collins</a:t>
            </a:r>
          </a:p>
          <a:p>
            <a:pPr lvl="2"/>
            <a:r>
              <a:rPr lang="fr-FR" dirty="0"/>
              <a:t>Compte tenu de l’instauration de la citoyenneté de l’Union et de l’interprétation jurisprudentielle du droit à l’égalité de traitement dont jouissent les citoyens de l’Union, il n’est plus possible d’exclure du champ d’application de l’article </a:t>
            </a:r>
            <a:r>
              <a:rPr lang="fr-FR" dirty="0" smtClean="0"/>
              <a:t>[45], </a:t>
            </a:r>
            <a:r>
              <a:rPr lang="fr-FR" dirty="0"/>
              <a:t>paragraphe 2, du traité, qui est une énonciation du principe fondamental d’égalité de traitement garanti par l’article </a:t>
            </a:r>
            <a:r>
              <a:rPr lang="fr-FR" dirty="0" smtClean="0"/>
              <a:t>[18] </a:t>
            </a:r>
            <a:r>
              <a:rPr lang="fr-FR" dirty="0"/>
              <a:t>du traité, une prestation de nature financière destinée à faciliter l’accès à l’emploi sur le marché du travail d’un État membre</a:t>
            </a:r>
            <a:r>
              <a:rPr lang="fr-FR" dirty="0" smtClean="0"/>
              <a:t>.</a:t>
            </a:r>
          </a:p>
          <a:p>
            <a:pPr lvl="2"/>
            <a:r>
              <a:rPr lang="fr-FR" dirty="0" smtClean="0"/>
              <a:t>En même temps, l’Etat membre peut limiter l’octroi de cet avantage aux demandeurs d’emploi ayant résidé sur son territoire pendant un certain temps – à justifier par un objectif d’intérêt général!!</a:t>
            </a:r>
            <a:endParaRPr lang="fr-BE" dirty="0" smtClean="0"/>
          </a:p>
          <a:p>
            <a:pPr lvl="2"/>
            <a:r>
              <a:rPr lang="fr-BE" dirty="0" smtClean="0"/>
              <a:t>&lt;-&gt; C-316/85</a:t>
            </a:r>
            <a:r>
              <a:rPr lang="fr-BE" i="1" dirty="0" smtClean="0"/>
              <a:t>, Lebon: aucun droit à un avantage social</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436</a:t>
            </a:fld>
            <a:endParaRPr lang="nl-NL"/>
          </a:p>
        </p:txBody>
      </p:sp>
    </p:spTree>
    <p:extLst>
      <p:ext uri="{BB962C8B-B14F-4D97-AF65-F5344CB8AC3E}">
        <p14:creationId xmlns:p14="http://schemas.microsoft.com/office/powerpoint/2010/main" val="1381253483"/>
      </p:ext>
    </p:extLst>
  </p:cSld>
  <p:clrMapOvr>
    <a:masterClrMapping/>
  </p:clrMapOvr>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Droits autonomes accordés en tant que citoyen</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endParaRPr lang="nl-NL" dirty="0" smtClean="0"/>
          </a:p>
          <a:p>
            <a:r>
              <a:rPr lang="nl-NL" dirty="0" smtClean="0"/>
              <a:t>CJUE, C-209/03, </a:t>
            </a:r>
            <a:r>
              <a:rPr lang="nl-NL" i="1" dirty="0" smtClean="0"/>
              <a:t>Bidar</a:t>
            </a:r>
          </a:p>
          <a:p>
            <a:pPr lvl="1"/>
            <a:r>
              <a:rPr lang="nl-NL" dirty="0" err="1" smtClean="0"/>
              <a:t>Dany</a:t>
            </a:r>
            <a:r>
              <a:rPr lang="nl-NL" dirty="0" smtClean="0"/>
              <a:t> Bidar, de </a:t>
            </a:r>
            <a:r>
              <a:rPr lang="nl-NL" dirty="0" err="1" smtClean="0"/>
              <a:t>nationalité</a:t>
            </a:r>
            <a:r>
              <a:rPr lang="nl-NL" dirty="0" smtClean="0"/>
              <a:t> </a:t>
            </a:r>
            <a:r>
              <a:rPr lang="nl-NL" dirty="0" err="1" smtClean="0"/>
              <a:t>française</a:t>
            </a:r>
            <a:r>
              <a:rPr lang="nl-NL" dirty="0" smtClean="0"/>
              <a:t>, </a:t>
            </a:r>
            <a:r>
              <a:rPr lang="nl-NL" dirty="0" err="1" smtClean="0"/>
              <a:t>est</a:t>
            </a:r>
            <a:r>
              <a:rPr lang="nl-NL" dirty="0" smtClean="0"/>
              <a:t> </a:t>
            </a:r>
            <a:r>
              <a:rPr lang="nl-NL" dirty="0" err="1" smtClean="0"/>
              <a:t>venu</a:t>
            </a:r>
            <a:r>
              <a:rPr lang="nl-NL" dirty="0" smtClean="0"/>
              <a:t> </a:t>
            </a:r>
            <a:r>
              <a:rPr lang="nl-NL" dirty="0" err="1" smtClean="0"/>
              <a:t>vivre</a:t>
            </a:r>
            <a:r>
              <a:rPr lang="nl-NL" dirty="0" smtClean="0"/>
              <a:t> </a:t>
            </a:r>
            <a:r>
              <a:rPr lang="nl-NL" dirty="0" err="1" smtClean="0"/>
              <a:t>avec</a:t>
            </a:r>
            <a:r>
              <a:rPr lang="nl-NL" dirty="0" smtClean="0"/>
              <a:t> </a:t>
            </a:r>
            <a:r>
              <a:rPr lang="nl-NL" dirty="0" err="1" smtClean="0"/>
              <a:t>ses</a:t>
            </a:r>
            <a:r>
              <a:rPr lang="nl-NL" dirty="0" smtClean="0"/>
              <a:t> grand-</a:t>
            </a:r>
            <a:r>
              <a:rPr lang="nl-NL" dirty="0" err="1" smtClean="0"/>
              <a:t>parents</a:t>
            </a:r>
            <a:r>
              <a:rPr lang="nl-NL" dirty="0" smtClean="0"/>
              <a:t> en </a:t>
            </a:r>
            <a:r>
              <a:rPr lang="nl-NL" dirty="0" err="1" smtClean="0"/>
              <a:t>Angleterre</a:t>
            </a:r>
            <a:r>
              <a:rPr lang="nl-NL" dirty="0" smtClean="0"/>
              <a:t> et y a </a:t>
            </a:r>
            <a:r>
              <a:rPr lang="nl-NL" dirty="0" err="1" smtClean="0"/>
              <a:t>entamé</a:t>
            </a:r>
            <a:r>
              <a:rPr lang="nl-NL" dirty="0" smtClean="0"/>
              <a:t> des études supérieures</a:t>
            </a:r>
          </a:p>
          <a:p>
            <a:pPr lvl="1"/>
            <a:r>
              <a:rPr lang="nl-NL" dirty="0"/>
              <a:t>s</a:t>
            </a:r>
            <a:r>
              <a:rPr lang="nl-NL" dirty="0" smtClean="0"/>
              <a:t>a </a:t>
            </a:r>
            <a:r>
              <a:rPr lang="nl-NL" dirty="0" err="1" smtClean="0"/>
              <a:t>demande</a:t>
            </a:r>
            <a:r>
              <a:rPr lang="nl-NL" dirty="0" smtClean="0"/>
              <a:t> </a:t>
            </a:r>
            <a:r>
              <a:rPr lang="nl-NL" dirty="0" err="1" smtClean="0"/>
              <a:t>d’aide</a:t>
            </a:r>
            <a:r>
              <a:rPr lang="nl-NL" dirty="0" smtClean="0"/>
              <a:t> </a:t>
            </a:r>
            <a:r>
              <a:rPr lang="nl-NL" dirty="0" err="1" smtClean="0"/>
              <a:t>financière</a:t>
            </a:r>
            <a:r>
              <a:rPr lang="nl-NL" dirty="0" smtClean="0"/>
              <a:t> lui a </a:t>
            </a:r>
            <a:r>
              <a:rPr lang="nl-NL" dirty="0" err="1" smtClean="0"/>
              <a:t>été</a:t>
            </a:r>
            <a:r>
              <a:rPr lang="nl-NL" dirty="0" smtClean="0"/>
              <a:t> </a:t>
            </a:r>
            <a:r>
              <a:rPr lang="nl-NL" dirty="0" err="1" smtClean="0"/>
              <a:t>refusée</a:t>
            </a:r>
            <a:r>
              <a:rPr lang="nl-NL" dirty="0" smtClean="0"/>
              <a:t> au </a:t>
            </a:r>
            <a:r>
              <a:rPr lang="nl-NL" dirty="0" err="1" smtClean="0"/>
              <a:t>motif</a:t>
            </a:r>
            <a:r>
              <a:rPr lang="nl-NL" dirty="0" smtClean="0"/>
              <a:t> </a:t>
            </a:r>
            <a:r>
              <a:rPr lang="nl-NL" dirty="0" err="1" smtClean="0"/>
              <a:t>qu’il</a:t>
            </a:r>
            <a:r>
              <a:rPr lang="nl-NL" dirty="0" smtClean="0"/>
              <a:t> </a:t>
            </a:r>
            <a:r>
              <a:rPr lang="nl-NL" dirty="0" err="1" smtClean="0"/>
              <a:t>n’était</a:t>
            </a:r>
            <a:r>
              <a:rPr lang="nl-NL" dirty="0" smtClean="0"/>
              <a:t> pas </a:t>
            </a:r>
            <a:r>
              <a:rPr lang="nl-NL" dirty="0" err="1" smtClean="0"/>
              <a:t>établi</a:t>
            </a:r>
            <a:r>
              <a:rPr lang="nl-NL" dirty="0" smtClean="0"/>
              <a:t> au </a:t>
            </a:r>
            <a:r>
              <a:rPr lang="nl-NL" dirty="0" err="1" smtClean="0"/>
              <a:t>Royaume</a:t>
            </a:r>
            <a:r>
              <a:rPr lang="nl-NL" dirty="0" smtClean="0"/>
              <a:t>-Uni</a:t>
            </a:r>
          </a:p>
          <a:p>
            <a:pPr lvl="2"/>
            <a:r>
              <a:rPr lang="nl-NL" dirty="0" smtClean="0"/>
              <a:t>une telle demande relève-t-elle du champ d’application de l’article 18 TFUE?</a:t>
            </a:r>
          </a:p>
          <a:p>
            <a:pPr lvl="2"/>
            <a:r>
              <a:rPr lang="nl-NL" dirty="0" smtClean="0"/>
              <a:t>le statut de citoyen européen dont M. Bidar bénéficie doit-il être pris en considération dans l’interprétation de l’article 18 TFUE?</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437</a:t>
            </a:fld>
            <a:endParaRPr lang="nl-NL"/>
          </a:p>
        </p:txBody>
      </p:sp>
    </p:spTree>
    <p:extLst>
      <p:ext uri="{BB962C8B-B14F-4D97-AF65-F5344CB8AC3E}">
        <p14:creationId xmlns:p14="http://schemas.microsoft.com/office/powerpoint/2010/main" val="2086371576"/>
      </p:ext>
    </p:extLst>
  </p:cSld>
  <p:clrMapOvr>
    <a:masterClrMapping/>
  </p:clrMapOvr>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Droits autonomes accordés en tant que citoyen</a:t>
            </a:r>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CJUE, C-209/03, </a:t>
            </a:r>
            <a:r>
              <a:rPr lang="nl-NL" i="1" dirty="0" smtClean="0"/>
              <a:t>Bidar</a:t>
            </a:r>
          </a:p>
          <a:p>
            <a:pPr lvl="1"/>
            <a:r>
              <a:rPr lang="fr-FR" dirty="0" smtClean="0"/>
              <a:t>§36: il importe </a:t>
            </a:r>
            <a:r>
              <a:rPr lang="fr-FR" dirty="0"/>
              <a:t>de préciser, en outre, qu’un ressortissant d’un État membre qui, comme le requérant au principal, habite dans un autre État membre où il poursuit et termine ses études secondaires, sans que lui soit opposé le fait de ne pas disposer de ressources suffisantes ou d’une assurance maladie, bénéficie </a:t>
            </a:r>
            <a:r>
              <a:rPr lang="fr-FR" dirty="0">
                <a:solidFill>
                  <a:srgbClr val="FF0000"/>
                </a:solidFill>
              </a:rPr>
              <a:t>d’un droit de séjour sur le fondement de l’article </a:t>
            </a:r>
            <a:r>
              <a:rPr lang="fr-FR" dirty="0" smtClean="0">
                <a:solidFill>
                  <a:srgbClr val="FF0000"/>
                </a:solidFill>
              </a:rPr>
              <a:t>[21 TFUE]</a:t>
            </a:r>
          </a:p>
          <a:p>
            <a:pPr lvl="1"/>
            <a:r>
              <a:rPr lang="fr-FR" dirty="0" smtClean="0"/>
              <a:t>§46</a:t>
            </a:r>
            <a:r>
              <a:rPr lang="fr-FR" i="1" dirty="0" smtClean="0"/>
              <a:t>: </a:t>
            </a:r>
            <a:r>
              <a:rPr lang="fr-FR" dirty="0" smtClean="0"/>
              <a:t>un </a:t>
            </a:r>
            <a:r>
              <a:rPr lang="fr-FR" dirty="0"/>
              <a:t>ressortissant d’un État membre qui, en vertu de l’article </a:t>
            </a:r>
            <a:r>
              <a:rPr lang="fr-FR" dirty="0" smtClean="0"/>
              <a:t>[21 TFUE], </a:t>
            </a:r>
            <a:r>
              <a:rPr lang="fr-FR" dirty="0"/>
              <a:t>séjourne légalement sur le territoire d’un autre État membre où il envisage d’entamer ou de poursuivre des études supérieures invoque, </a:t>
            </a:r>
            <a:r>
              <a:rPr lang="fr-FR" dirty="0" smtClean="0"/>
              <a:t>[bénéficie] pendant </a:t>
            </a:r>
            <a:r>
              <a:rPr lang="fr-FR" dirty="0"/>
              <a:t>ce séjour, </a:t>
            </a:r>
            <a:r>
              <a:rPr lang="fr-FR" dirty="0" smtClean="0"/>
              <a:t>[du] principe </a:t>
            </a:r>
            <a:r>
              <a:rPr lang="fr-FR" dirty="0"/>
              <a:t>fondamental d’égalité de traitement consacré </a:t>
            </a:r>
            <a:r>
              <a:rPr lang="fr-FR" dirty="0" smtClean="0"/>
              <a:t>à l’article 18 TFUE.</a:t>
            </a:r>
            <a:endParaRPr lang="nl-NL" i="1"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438</a:t>
            </a:fld>
            <a:endParaRPr lang="nl-NL"/>
          </a:p>
        </p:txBody>
      </p:sp>
    </p:spTree>
    <p:extLst>
      <p:ext uri="{BB962C8B-B14F-4D97-AF65-F5344CB8AC3E}">
        <p14:creationId xmlns:p14="http://schemas.microsoft.com/office/powerpoint/2010/main" val="1654837344"/>
      </p:ext>
    </p:extLst>
  </p:cSld>
  <p:clrMapOvr>
    <a:masterClrMapping/>
  </p:clrMapOvr>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Droits autonomes accordés en tant que citoyen</a:t>
            </a:r>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C-413/99, </a:t>
            </a:r>
            <a:r>
              <a:rPr lang="nl-NL" i="1" dirty="0" smtClean="0"/>
              <a:t>Baumbast</a:t>
            </a:r>
          </a:p>
          <a:p>
            <a:pPr lvl="1"/>
            <a:r>
              <a:rPr lang="nl-NL" dirty="0" smtClean="0"/>
              <a:t>M. Baumbast </a:t>
            </a:r>
            <a:r>
              <a:rPr lang="nl-NL" dirty="0" err="1" smtClean="0"/>
              <a:t>possède</a:t>
            </a:r>
            <a:r>
              <a:rPr lang="nl-NL" dirty="0" smtClean="0"/>
              <a:t> la </a:t>
            </a:r>
            <a:r>
              <a:rPr lang="nl-NL" dirty="0" err="1" smtClean="0"/>
              <a:t>nationalité</a:t>
            </a:r>
            <a:r>
              <a:rPr lang="nl-NL" dirty="0" smtClean="0"/>
              <a:t> allemande</a:t>
            </a:r>
          </a:p>
          <a:p>
            <a:pPr lvl="2"/>
            <a:r>
              <a:rPr lang="nl-NL" dirty="0" err="1"/>
              <a:t>s</a:t>
            </a:r>
            <a:r>
              <a:rPr lang="nl-NL" dirty="0" err="1" smtClean="0"/>
              <a:t>on</a:t>
            </a:r>
            <a:r>
              <a:rPr lang="nl-NL" dirty="0" smtClean="0"/>
              <a:t> </a:t>
            </a:r>
            <a:r>
              <a:rPr lang="nl-NL" dirty="0" err="1" smtClean="0"/>
              <a:t>épouse</a:t>
            </a:r>
            <a:r>
              <a:rPr lang="nl-NL" dirty="0" smtClean="0"/>
              <a:t>, Mme. Baumbast a la </a:t>
            </a:r>
            <a:r>
              <a:rPr lang="nl-NL" dirty="0" err="1" smtClean="0"/>
              <a:t>nationalité</a:t>
            </a:r>
            <a:r>
              <a:rPr lang="nl-NL" dirty="0" smtClean="0"/>
              <a:t> </a:t>
            </a:r>
            <a:r>
              <a:rPr lang="nl-NL" dirty="0" err="1" smtClean="0"/>
              <a:t>colombienne</a:t>
            </a:r>
            <a:endParaRPr lang="nl-NL" dirty="0" smtClean="0"/>
          </a:p>
          <a:p>
            <a:pPr lvl="2"/>
            <a:r>
              <a:rPr lang="nl-NL" dirty="0"/>
              <a:t>d</a:t>
            </a:r>
            <a:r>
              <a:rPr lang="nl-NL" dirty="0" smtClean="0"/>
              <a:t>eux </a:t>
            </a:r>
            <a:r>
              <a:rPr lang="nl-NL" dirty="0" err="1" smtClean="0"/>
              <a:t>filles</a:t>
            </a:r>
            <a:r>
              <a:rPr lang="nl-NL" dirty="0" smtClean="0"/>
              <a:t>, </a:t>
            </a:r>
            <a:r>
              <a:rPr lang="nl-NL" dirty="0" err="1" smtClean="0"/>
              <a:t>une</a:t>
            </a:r>
            <a:r>
              <a:rPr lang="nl-NL" dirty="0" smtClean="0"/>
              <a:t>, la </a:t>
            </a:r>
            <a:r>
              <a:rPr lang="nl-NL" dirty="0" err="1" smtClean="0"/>
              <a:t>fille</a:t>
            </a:r>
            <a:r>
              <a:rPr lang="nl-NL" dirty="0" smtClean="0"/>
              <a:t> de Mme. Baumbast a la </a:t>
            </a:r>
            <a:r>
              <a:rPr lang="nl-NL" dirty="0" err="1" smtClean="0"/>
              <a:t>nationalité</a:t>
            </a:r>
            <a:r>
              <a:rPr lang="nl-NL" dirty="0" smtClean="0"/>
              <a:t> </a:t>
            </a:r>
            <a:r>
              <a:rPr lang="nl-NL" dirty="0" err="1" smtClean="0"/>
              <a:t>colombienne</a:t>
            </a:r>
            <a:r>
              <a:rPr lang="nl-NL" dirty="0" smtClean="0"/>
              <a:t>, la </a:t>
            </a:r>
            <a:r>
              <a:rPr lang="nl-NL" dirty="0" err="1" smtClean="0"/>
              <a:t>deuxième</a:t>
            </a:r>
            <a:r>
              <a:rPr lang="nl-NL" dirty="0" smtClean="0"/>
              <a:t>, enfant </a:t>
            </a:r>
            <a:r>
              <a:rPr lang="nl-NL" dirty="0" err="1" smtClean="0"/>
              <a:t>commun</a:t>
            </a:r>
            <a:r>
              <a:rPr lang="nl-NL" dirty="0" smtClean="0"/>
              <a:t> de M. et Mme. Baumbast a la double </a:t>
            </a:r>
            <a:r>
              <a:rPr lang="nl-NL" dirty="0" err="1" smtClean="0"/>
              <a:t>nationalité</a:t>
            </a:r>
            <a:r>
              <a:rPr lang="nl-NL" dirty="0" smtClean="0"/>
              <a:t> allemande-</a:t>
            </a:r>
            <a:r>
              <a:rPr lang="nl-NL" dirty="0" err="1" smtClean="0"/>
              <a:t>colombienne</a:t>
            </a:r>
            <a:endParaRPr lang="nl-NL" dirty="0" smtClean="0"/>
          </a:p>
          <a:p>
            <a:pPr lvl="2"/>
            <a:r>
              <a:rPr lang="nl-NL" dirty="0" smtClean="0"/>
              <a:t>M. Baumbast </a:t>
            </a:r>
            <a:r>
              <a:rPr lang="nl-NL" dirty="0" err="1" smtClean="0"/>
              <a:t>était</a:t>
            </a:r>
            <a:r>
              <a:rPr lang="nl-NL" dirty="0" smtClean="0"/>
              <a:t> </a:t>
            </a:r>
            <a:r>
              <a:rPr lang="nl-NL" dirty="0" err="1" smtClean="0"/>
              <a:t>travailleur</a:t>
            </a:r>
            <a:r>
              <a:rPr lang="nl-NL" dirty="0" smtClean="0"/>
              <a:t> au </a:t>
            </a:r>
            <a:r>
              <a:rPr lang="nl-NL" dirty="0" err="1" smtClean="0"/>
              <a:t>Royaume</a:t>
            </a:r>
            <a:r>
              <a:rPr lang="nl-NL" dirty="0" smtClean="0"/>
              <a:t>-Uni, mais a </a:t>
            </a:r>
            <a:r>
              <a:rPr lang="nl-NL" dirty="0" err="1" smtClean="0"/>
              <a:t>été</a:t>
            </a:r>
            <a:r>
              <a:rPr lang="nl-NL" dirty="0" smtClean="0"/>
              <a:t> </a:t>
            </a:r>
            <a:r>
              <a:rPr lang="nl-NL" dirty="0" err="1" smtClean="0"/>
              <a:t>engagé</a:t>
            </a:r>
            <a:r>
              <a:rPr lang="nl-NL" dirty="0" smtClean="0"/>
              <a:t> </a:t>
            </a:r>
            <a:r>
              <a:rPr lang="nl-NL" dirty="0" err="1" smtClean="0"/>
              <a:t>ensuite</a:t>
            </a:r>
            <a:r>
              <a:rPr lang="nl-NL" dirty="0" smtClean="0"/>
              <a:t> par des </a:t>
            </a:r>
            <a:r>
              <a:rPr lang="nl-NL" dirty="0" err="1" smtClean="0"/>
              <a:t>sociétés</a:t>
            </a:r>
            <a:r>
              <a:rPr lang="nl-NL" dirty="0" smtClean="0"/>
              <a:t> </a:t>
            </a:r>
            <a:r>
              <a:rPr lang="nl-NL" dirty="0" err="1" smtClean="0"/>
              <a:t>allemandes</a:t>
            </a:r>
            <a:r>
              <a:rPr lang="nl-NL" dirty="0" smtClean="0"/>
              <a:t>; </a:t>
            </a:r>
            <a:r>
              <a:rPr lang="nl-NL" dirty="0" err="1" smtClean="0"/>
              <a:t>il</a:t>
            </a:r>
            <a:r>
              <a:rPr lang="nl-NL" dirty="0" smtClean="0"/>
              <a:t> ne </a:t>
            </a:r>
            <a:r>
              <a:rPr lang="nl-NL" dirty="0" err="1" smtClean="0"/>
              <a:t>travaille</a:t>
            </a:r>
            <a:r>
              <a:rPr lang="nl-NL" dirty="0" smtClean="0"/>
              <a:t> </a:t>
            </a:r>
            <a:r>
              <a:rPr lang="nl-NL" dirty="0" err="1" smtClean="0"/>
              <a:t>donc</a:t>
            </a:r>
            <a:r>
              <a:rPr lang="nl-NL" dirty="0" smtClean="0"/>
              <a:t> plus au R-U.</a:t>
            </a:r>
          </a:p>
          <a:p>
            <a:pPr lvl="2"/>
            <a:r>
              <a:rPr lang="nl-NL" dirty="0" err="1"/>
              <a:t>e</a:t>
            </a:r>
            <a:r>
              <a:rPr lang="nl-NL" dirty="0" err="1" smtClean="0"/>
              <a:t>ntretemps</a:t>
            </a:r>
            <a:r>
              <a:rPr lang="nl-NL" dirty="0" smtClean="0"/>
              <a:t>, M. et Mme. Baumbast ont </a:t>
            </a:r>
            <a:r>
              <a:rPr lang="nl-NL" dirty="0" err="1" smtClean="0"/>
              <a:t>divorcé</a:t>
            </a:r>
            <a:endParaRPr lang="nl-NL" dirty="0" smtClean="0"/>
          </a:p>
          <a:p>
            <a:pPr lvl="2"/>
            <a:r>
              <a:rPr lang="nl-NL" dirty="0" smtClean="0"/>
              <a:t>Mme. Baumbast </a:t>
            </a:r>
            <a:r>
              <a:rPr lang="nl-NL" dirty="0" err="1" smtClean="0"/>
              <a:t>avait</a:t>
            </a:r>
            <a:r>
              <a:rPr lang="nl-NL" dirty="0" smtClean="0"/>
              <a:t> </a:t>
            </a:r>
            <a:r>
              <a:rPr lang="nl-NL" dirty="0" err="1" smtClean="0"/>
              <a:t>demandé</a:t>
            </a:r>
            <a:r>
              <a:rPr lang="nl-NL" dirty="0" smtClean="0"/>
              <a:t> </a:t>
            </a:r>
            <a:r>
              <a:rPr lang="nl-NL" dirty="0" err="1" smtClean="0"/>
              <a:t>une</a:t>
            </a:r>
            <a:r>
              <a:rPr lang="nl-NL" dirty="0" smtClean="0"/>
              <a:t> carte de </a:t>
            </a:r>
            <a:r>
              <a:rPr lang="nl-NL" dirty="0" err="1" smtClean="0"/>
              <a:t>séjour</a:t>
            </a:r>
            <a:r>
              <a:rPr lang="nl-NL" dirty="0" smtClean="0"/>
              <a:t> pour elle-</a:t>
            </a:r>
            <a:r>
              <a:rPr lang="nl-NL" dirty="0" err="1" smtClean="0"/>
              <a:t>même</a:t>
            </a:r>
            <a:r>
              <a:rPr lang="nl-NL" dirty="0" smtClean="0"/>
              <a:t> et </a:t>
            </a:r>
            <a:r>
              <a:rPr lang="nl-NL" dirty="0" err="1" smtClean="0"/>
              <a:t>ses</a:t>
            </a:r>
            <a:r>
              <a:rPr lang="nl-NL" dirty="0" smtClean="0"/>
              <a:t> </a:t>
            </a:r>
            <a:r>
              <a:rPr lang="nl-NL" dirty="0" err="1" smtClean="0"/>
              <a:t>enfants</a:t>
            </a:r>
            <a:r>
              <a:rPr lang="nl-NL" dirty="0" smtClean="0"/>
              <a:t> au </a:t>
            </a:r>
            <a:r>
              <a:rPr lang="nl-NL" dirty="0" err="1" smtClean="0"/>
              <a:t>Royaume</a:t>
            </a:r>
            <a:r>
              <a:rPr lang="nl-NL" dirty="0" smtClean="0"/>
              <a:t>-Uni, </a:t>
            </a:r>
            <a:r>
              <a:rPr lang="nl-NL" dirty="0" err="1" smtClean="0"/>
              <a:t>demande</a:t>
            </a:r>
            <a:r>
              <a:rPr lang="nl-NL" dirty="0" smtClean="0"/>
              <a:t> </a:t>
            </a:r>
            <a:r>
              <a:rPr lang="nl-NL" dirty="0" err="1" smtClean="0"/>
              <a:t>qui</a:t>
            </a:r>
            <a:r>
              <a:rPr lang="nl-NL" dirty="0" smtClean="0"/>
              <a:t> </a:t>
            </a:r>
            <a:r>
              <a:rPr lang="nl-NL" dirty="0" err="1" smtClean="0"/>
              <a:t>est</a:t>
            </a:r>
            <a:r>
              <a:rPr lang="nl-NL" dirty="0" smtClean="0"/>
              <a:t> </a:t>
            </a:r>
            <a:r>
              <a:rPr lang="nl-NL" dirty="0" err="1" smtClean="0"/>
              <a:t>refusée</a:t>
            </a:r>
            <a:r>
              <a:rPr lang="nl-NL" dirty="0" smtClean="0"/>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439</a:t>
            </a:fld>
            <a:endParaRPr lang="nl-NL"/>
          </a:p>
        </p:txBody>
      </p:sp>
    </p:spTree>
    <p:extLst>
      <p:ext uri="{BB962C8B-B14F-4D97-AF65-F5344CB8AC3E}">
        <p14:creationId xmlns:p14="http://schemas.microsoft.com/office/powerpoint/2010/main" val="12523523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1640" y="4869160"/>
            <a:ext cx="6400800" cy="1752600"/>
          </a:xfrm>
        </p:spPr>
        <p:txBody>
          <a:bodyPr/>
          <a:lstStyle/>
          <a:p>
            <a:endParaRPr lang="nl-NL" dirty="0"/>
          </a:p>
          <a:p>
            <a:r>
              <a:rPr lang="nl-NL" dirty="0">
                <a:solidFill>
                  <a:schemeClr val="tx1"/>
                </a:solidFill>
              </a:rPr>
              <a:t>A </a:t>
            </a:r>
            <a:r>
              <a:rPr lang="nl-NL" smtClean="0">
                <a:solidFill>
                  <a:schemeClr val="tx1"/>
                </a:solidFill>
              </a:rPr>
              <a:t>jeudi (14h00, </a:t>
            </a:r>
            <a:r>
              <a:rPr lang="nl-NL" dirty="0" smtClean="0">
                <a:solidFill>
                  <a:schemeClr val="tx1"/>
                </a:solidFill>
              </a:rPr>
              <a:t>Opéra Lejeune)!</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27584" y="1052736"/>
            <a:ext cx="7632700" cy="3600450"/>
          </a:xfrm>
        </p:spPr>
      </p:pic>
      <p:sp>
        <p:nvSpPr>
          <p:cNvPr id="2" name="Subtitle 1"/>
          <p:cNvSpPr>
            <a:spLocks noGrp="1"/>
          </p:cNvSpPr>
          <p:nvPr>
            <p:ph type="subTitle" idx="1"/>
          </p:nvPr>
        </p:nvSpPr>
        <p:spPr/>
        <p:txBody>
          <a:bodyPr/>
          <a:lstStyle/>
          <a:p>
            <a:endParaRPr lang="nl-NL"/>
          </a:p>
        </p:txBody>
      </p:sp>
      <p:sp>
        <p:nvSpPr>
          <p:cNvPr id="3" name="Slide Number Placeholder 2"/>
          <p:cNvSpPr>
            <a:spLocks noGrp="1"/>
          </p:cNvSpPr>
          <p:nvPr>
            <p:ph type="sldNum" sz="quarter" idx="12"/>
          </p:nvPr>
        </p:nvSpPr>
        <p:spPr/>
        <p:txBody>
          <a:bodyPr/>
          <a:lstStyle/>
          <a:p>
            <a:fld id="{D9061D89-B14A-487E-9210-A6BBBD725484}" type="slidenum">
              <a:rPr lang="nl-NL" smtClean="0"/>
              <a:pPr/>
              <a:t>44</a:t>
            </a:fld>
            <a:endParaRPr lang="nl-NL"/>
          </a:p>
        </p:txBody>
      </p:sp>
    </p:spTree>
    <p:extLst>
      <p:ext uri="{BB962C8B-B14F-4D97-AF65-F5344CB8AC3E}">
        <p14:creationId xmlns:p14="http://schemas.microsoft.com/office/powerpoint/2010/main" val="4229968058"/>
      </p:ext>
    </p:extLst>
  </p:cSld>
  <p:clrMapOvr>
    <a:masterClrMapping/>
  </p:clrMapOvr>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Droits autonomes accordés en tant que citoyen</a:t>
            </a:r>
          </a:p>
        </p:txBody>
      </p:sp>
      <p:sp>
        <p:nvSpPr>
          <p:cNvPr id="3" name="Content Placeholder 2"/>
          <p:cNvSpPr>
            <a:spLocks noGrp="1"/>
          </p:cNvSpPr>
          <p:nvPr>
            <p:ph idx="1"/>
          </p:nvPr>
        </p:nvSpPr>
        <p:spPr/>
        <p:txBody>
          <a:bodyPr>
            <a:normAutofit lnSpcReduction="10000"/>
          </a:bodyPr>
          <a:lstStyle/>
          <a:p>
            <a:r>
              <a:rPr lang="nl-NL" dirty="0" smtClean="0"/>
              <a:t>CJUE, C-413/99, </a:t>
            </a:r>
            <a:r>
              <a:rPr lang="nl-NL" i="1" dirty="0" smtClean="0"/>
              <a:t>Baumbast</a:t>
            </a:r>
          </a:p>
          <a:p>
            <a:pPr lvl="1"/>
            <a:r>
              <a:rPr lang="fr-FR" dirty="0">
                <a:solidFill>
                  <a:srgbClr val="FF0000"/>
                </a:solidFill>
              </a:rPr>
              <a:t>les enfants d'un citoyen de l'Union européenne </a:t>
            </a:r>
            <a:r>
              <a:rPr lang="fr-FR" dirty="0"/>
              <a:t>qui se sont installés dans un État membre alors que leur parent exerçait des droits de séjour en tant que travailleur migrant dans cet État membre sont en droit d'y séjourner afin d'y poursuivre des cours d'enseignement général, conformément à l'article </a:t>
            </a:r>
            <a:r>
              <a:rPr lang="fr-FR" dirty="0" smtClean="0"/>
              <a:t>[10 </a:t>
            </a:r>
            <a:r>
              <a:rPr lang="fr-FR" dirty="0"/>
              <a:t>du règlement </a:t>
            </a:r>
            <a:r>
              <a:rPr lang="fr-FR" dirty="0" smtClean="0"/>
              <a:t>492/2011]. </a:t>
            </a:r>
            <a:r>
              <a:rPr lang="fr-FR" dirty="0"/>
              <a:t>Le fait que les parents des enfants concernés ont entre-temps divorcé, le fait que seul l'un des parents est un citoyen de l'Union et que ce parent n'est plus un travailleur migrant dans l'État membre d'accueil ou le fait que les enfants ne sont pas eux-mêmes des citoyens de l'Union n'ont à cet égard aucune incidence.</a:t>
            </a:r>
            <a:endParaRPr lang="nl-NL"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440</a:t>
            </a:fld>
            <a:endParaRPr lang="nl-NL"/>
          </a:p>
        </p:txBody>
      </p:sp>
    </p:spTree>
    <p:extLst>
      <p:ext uri="{BB962C8B-B14F-4D97-AF65-F5344CB8AC3E}">
        <p14:creationId xmlns:p14="http://schemas.microsoft.com/office/powerpoint/2010/main" val="321430157"/>
      </p:ext>
    </p:extLst>
  </p:cSld>
  <p:clrMapOvr>
    <a:masterClrMapping/>
  </p:clrMapOvr>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Droits autonomes accordés en tant que citoyen</a:t>
            </a:r>
          </a:p>
        </p:txBody>
      </p:sp>
      <p:sp>
        <p:nvSpPr>
          <p:cNvPr id="3" name="Content Placeholder 2"/>
          <p:cNvSpPr>
            <a:spLocks noGrp="1"/>
          </p:cNvSpPr>
          <p:nvPr>
            <p:ph idx="1"/>
          </p:nvPr>
        </p:nvSpPr>
        <p:spPr/>
        <p:txBody>
          <a:bodyPr>
            <a:normAutofit fontScale="92500" lnSpcReduction="20000"/>
          </a:bodyPr>
          <a:lstStyle/>
          <a:p>
            <a:r>
              <a:rPr lang="nl-NL" dirty="0" smtClean="0"/>
              <a:t>CJUE, C-413/99, </a:t>
            </a:r>
            <a:r>
              <a:rPr lang="nl-NL" i="1" dirty="0" smtClean="0"/>
              <a:t>Baumbast</a:t>
            </a:r>
          </a:p>
          <a:p>
            <a:pPr lvl="1"/>
            <a:r>
              <a:rPr lang="fr-FR" dirty="0"/>
              <a:t>lorsque des enfants bénéficient d'un droit de séjour dans un État membre d'accueil afin d'y suivre des cours d'enseignement général conformément à l'article </a:t>
            </a:r>
            <a:r>
              <a:rPr lang="fr-FR" dirty="0" smtClean="0"/>
              <a:t>10 du règlement 492/2011, </a:t>
            </a:r>
            <a:r>
              <a:rPr lang="fr-FR" dirty="0"/>
              <a:t>cette disposition doit être interprétée en ce sens </a:t>
            </a:r>
            <a:r>
              <a:rPr lang="fr-FR" dirty="0">
                <a:solidFill>
                  <a:srgbClr val="FF0000"/>
                </a:solidFill>
              </a:rPr>
              <a:t>qu'elle permet au parent qui a effectivement la garde de ces enfants, quelle que soit sa nationalité, de séjourner avec eux de manière à faciliter l'exercice dudit droit </a:t>
            </a:r>
            <a:r>
              <a:rPr lang="fr-FR" i="1" dirty="0"/>
              <a:t>nonobstant</a:t>
            </a:r>
            <a:r>
              <a:rPr lang="fr-FR" dirty="0"/>
              <a:t> le fait que les parents ont entre-temps divorcé ou que </a:t>
            </a:r>
            <a:r>
              <a:rPr lang="fr-FR" i="1" dirty="0"/>
              <a:t>le parent qui a la qualité de citoyen de l'Union européenne n'est plus un travailleur migrant dans l'État membre </a:t>
            </a:r>
            <a:r>
              <a:rPr lang="fr-FR" i="1" dirty="0" smtClean="0"/>
              <a:t>d'accueil</a:t>
            </a:r>
          </a:p>
          <a:p>
            <a:pPr lvl="1"/>
            <a:r>
              <a:rPr lang="fr-FR" dirty="0"/>
              <a:t>un citoyen de l'Union européenne qui ne bénéficie plus dans l'État membre d'accueil d'un droit de séjour comme travailleur migrant </a:t>
            </a:r>
            <a:r>
              <a:rPr lang="fr-FR" dirty="0">
                <a:solidFill>
                  <a:srgbClr val="FF0000"/>
                </a:solidFill>
              </a:rPr>
              <a:t>peut, en qualité de citoyen de l'Union, y bénéficier d'un droit de séjour par application directe de l'article [21 TFUE]</a:t>
            </a:r>
            <a:r>
              <a:rPr lang="fr-FR" dirty="0"/>
              <a:t>.</a:t>
            </a:r>
          </a:p>
          <a:p>
            <a:pPr lvl="1"/>
            <a:endParaRPr lang="nl-NL" i="1"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441</a:t>
            </a:fld>
            <a:endParaRPr lang="nl-NL"/>
          </a:p>
        </p:txBody>
      </p:sp>
    </p:spTree>
    <p:extLst>
      <p:ext uri="{BB962C8B-B14F-4D97-AF65-F5344CB8AC3E}">
        <p14:creationId xmlns:p14="http://schemas.microsoft.com/office/powerpoint/2010/main" val="811038377"/>
      </p:ext>
    </p:extLst>
  </p:cSld>
  <p:clrMapOvr>
    <a:masterClrMapping/>
  </p:clrMapOvr>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nl-NL" sz="3200" dirty="0" smtClean="0">
                <a:latin typeface="+mj-lt"/>
                <a:cs typeface="Times New Roman" panose="02020603050405020304" pitchFamily="18" charset="0"/>
              </a:rPr>
              <a:t>Droits autonomes accordés en tant que citoyen</a:t>
            </a:r>
            <a:endParaRPr lang="fr-FR" sz="3200" dirty="0" smtClean="0">
              <a:latin typeface="+mj-lt"/>
              <a:cs typeface="Times New Roman" panose="02020603050405020304" pitchFamily="18" charset="0"/>
            </a:endParaRPr>
          </a:p>
        </p:txBody>
      </p:sp>
      <p:sp>
        <p:nvSpPr>
          <p:cNvPr id="3" name="Content Placeholder 2"/>
          <p:cNvSpPr>
            <a:spLocks noGrp="1"/>
          </p:cNvSpPr>
          <p:nvPr>
            <p:ph idx="1"/>
          </p:nvPr>
        </p:nvSpPr>
        <p:spPr>
          <a:xfrm>
            <a:off x="467544" y="1340840"/>
            <a:ext cx="4690864" cy="5257800"/>
          </a:xfrm>
        </p:spPr>
        <p:txBody>
          <a:bodyPr>
            <a:normAutofit fontScale="92500" lnSpcReduction="10000"/>
          </a:bodyPr>
          <a:lstStyle/>
          <a:p>
            <a:r>
              <a:rPr lang="nl-NL" dirty="0" smtClean="0"/>
              <a:t>CJUE, C-200/02, </a:t>
            </a:r>
            <a:r>
              <a:rPr lang="nl-NL" i="1" dirty="0" smtClean="0"/>
              <a:t>Chen</a:t>
            </a:r>
          </a:p>
          <a:p>
            <a:pPr lvl="1"/>
            <a:r>
              <a:rPr lang="nl-NL" i="1" dirty="0" err="1"/>
              <a:t>l</a:t>
            </a:r>
            <a:r>
              <a:rPr lang="nl-NL" i="1" dirty="0" err="1" smtClean="0"/>
              <a:t>’article</a:t>
            </a:r>
            <a:r>
              <a:rPr lang="nl-NL" i="1" dirty="0" smtClean="0"/>
              <a:t> 21 TFUE confère </a:t>
            </a:r>
          </a:p>
          <a:p>
            <a:pPr lvl="1"/>
            <a:r>
              <a:rPr lang="fr-FR" dirty="0" smtClean="0"/>
              <a:t>au </a:t>
            </a:r>
            <a:r>
              <a:rPr lang="fr-FR" dirty="0"/>
              <a:t>ressortissant mineur en bas </a:t>
            </a:r>
            <a:r>
              <a:rPr lang="fr-FR" dirty="0" smtClean="0"/>
              <a:t>âge d’un </a:t>
            </a:r>
            <a:r>
              <a:rPr lang="fr-FR" dirty="0"/>
              <a:t>État membre qui est couvert par une assurance-maladie appropriée et qui est à la charge d’un parent, lui-même ressortissant d’un État tiers, dont les ressources sont </a:t>
            </a:r>
            <a:r>
              <a:rPr lang="fr-FR" dirty="0" smtClean="0"/>
              <a:t>suffisantes, </a:t>
            </a:r>
            <a:r>
              <a:rPr lang="fr-FR" dirty="0" smtClean="0">
                <a:solidFill>
                  <a:srgbClr val="FF0000"/>
                </a:solidFill>
              </a:rPr>
              <a:t>un </a:t>
            </a:r>
            <a:r>
              <a:rPr lang="fr-FR" dirty="0">
                <a:solidFill>
                  <a:srgbClr val="FF0000"/>
                </a:solidFill>
              </a:rPr>
              <a:t>droit de séjour à durée indéterminée sur le territoire </a:t>
            </a:r>
            <a:r>
              <a:rPr lang="fr-FR" dirty="0" smtClean="0">
                <a:solidFill>
                  <a:srgbClr val="FF0000"/>
                </a:solidFill>
              </a:rPr>
              <a:t>d’un autre EM</a:t>
            </a:r>
            <a:r>
              <a:rPr lang="fr-FR" dirty="0" smtClean="0"/>
              <a:t>.</a:t>
            </a:r>
          </a:p>
          <a:p>
            <a:pPr lvl="1"/>
            <a:r>
              <a:rPr lang="fr-FR" dirty="0"/>
              <a:t>d</a:t>
            </a:r>
            <a:r>
              <a:rPr lang="fr-FR" dirty="0" smtClean="0"/>
              <a:t>ans </a:t>
            </a:r>
            <a:r>
              <a:rPr lang="fr-FR" dirty="0"/>
              <a:t>un tel cas, </a:t>
            </a:r>
            <a:r>
              <a:rPr lang="fr-FR" dirty="0">
                <a:solidFill>
                  <a:srgbClr val="FF0000"/>
                </a:solidFill>
              </a:rPr>
              <a:t>ces mêmes dispositions permettent au parent qui a effectivement la garde de ce ressortissant de séjourner avec celui-ci dans l’État membre </a:t>
            </a:r>
            <a:r>
              <a:rPr lang="fr-FR" dirty="0" smtClean="0">
                <a:solidFill>
                  <a:srgbClr val="FF0000"/>
                </a:solidFill>
              </a:rPr>
              <a:t>d’accueil</a:t>
            </a:r>
            <a:endParaRPr lang="nl-NL" dirty="0">
              <a:solidFill>
                <a:srgbClr val="FF0000"/>
              </a:solidFill>
            </a:endParaRPr>
          </a:p>
        </p:txBody>
      </p:sp>
      <p:pic>
        <p:nvPicPr>
          <p:cNvPr id="4" name="Picture 3" descr="https://upload.wikimedia.org/wikipedia/commons/4/40/United_Kingdom_-_location_map.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340840"/>
            <a:ext cx="3168352" cy="4680520"/>
          </a:xfrm>
          <a:prstGeom prst="rect">
            <a:avLst/>
          </a:prstGeom>
          <a:noFill/>
          <a:ln>
            <a:noFill/>
          </a:ln>
        </p:spPr>
      </p:pic>
      <p:sp>
        <p:nvSpPr>
          <p:cNvPr id="5" name="5-Point Star 4"/>
          <p:cNvSpPr/>
          <p:nvPr/>
        </p:nvSpPr>
        <p:spPr>
          <a:xfrm>
            <a:off x="6444208" y="36811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Slide Number Placeholder 6"/>
          <p:cNvSpPr>
            <a:spLocks noGrp="1"/>
          </p:cNvSpPr>
          <p:nvPr>
            <p:ph type="sldNum" sz="quarter" idx="12"/>
          </p:nvPr>
        </p:nvSpPr>
        <p:spPr/>
        <p:txBody>
          <a:bodyPr/>
          <a:lstStyle/>
          <a:p>
            <a:fld id="{D9061D89-B14A-487E-9210-A6BBBD725484}" type="slidenum">
              <a:rPr lang="nl-NL" smtClean="0"/>
              <a:pPr/>
              <a:t>442</a:t>
            </a:fld>
            <a:endParaRPr lang="nl-NL"/>
          </a:p>
        </p:txBody>
      </p:sp>
    </p:spTree>
    <p:extLst>
      <p:ext uri="{BB962C8B-B14F-4D97-AF65-F5344CB8AC3E}">
        <p14:creationId xmlns:p14="http://schemas.microsoft.com/office/powerpoint/2010/main" val="26878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22704"/>
            <a:ext cx="7886700" cy="1325563"/>
          </a:xfrm>
        </p:spPr>
        <p:txBody>
          <a:bodyPr>
            <a:normAutofit fontScale="90000"/>
          </a:bodyPr>
          <a:lstStyle/>
          <a:p>
            <a:pPr algn="ctr"/>
            <a:r>
              <a:rPr lang="fr-BE" dirty="0" smtClean="0"/>
              <a:t>Nécessité d’une harmonisation des droits de séjour et de droits dérivés de séjour!</a:t>
            </a:r>
            <a:endParaRPr lang="en-GB" dirty="0"/>
          </a:p>
        </p:txBody>
      </p:sp>
      <p:sp>
        <p:nvSpPr>
          <p:cNvPr id="3" name="Content Placeholder 2"/>
          <p:cNvSpPr>
            <a:spLocks noGrp="1"/>
          </p:cNvSpPr>
          <p:nvPr>
            <p:ph idx="1"/>
          </p:nvPr>
        </p:nvSpPr>
        <p:spPr>
          <a:xfrm>
            <a:off x="628650" y="2506662"/>
            <a:ext cx="7886700" cy="4351338"/>
          </a:xfrm>
        </p:spPr>
        <p:txBody>
          <a:bodyPr/>
          <a:lstStyle/>
          <a:p>
            <a:endParaRPr lang="fr-BE" dirty="0" smtClean="0"/>
          </a:p>
          <a:p>
            <a:r>
              <a:rPr lang="fr-BE" dirty="0" smtClean="0"/>
              <a:t>A la lumière de cette jurisprudence, la directive 2004/38 a harmonisé les conditions de séjour des citoyens européens</a:t>
            </a:r>
          </a:p>
          <a:p>
            <a:pPr marL="0" indent="0">
              <a:buNone/>
            </a:pPr>
            <a:endParaRPr lang="fr-BE"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443</a:t>
            </a:fld>
            <a:endParaRPr lang="nl-NL"/>
          </a:p>
        </p:txBody>
      </p:sp>
    </p:spTree>
    <p:extLst>
      <p:ext uri="{BB962C8B-B14F-4D97-AF65-F5344CB8AC3E}">
        <p14:creationId xmlns:p14="http://schemas.microsoft.com/office/powerpoint/2010/main" val="2652930137"/>
      </p:ext>
    </p:extLst>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a:t>
            </a:r>
            <a:r>
              <a:rPr lang="nl-NL" smtClean="0">
                <a:solidFill>
                  <a:schemeClr val="tx1"/>
                </a:solidFill>
              </a:rPr>
              <a:t>mardi (14h00, </a:t>
            </a:r>
            <a:r>
              <a:rPr lang="nl-NL" dirty="0" smtClean="0">
                <a:solidFill>
                  <a:schemeClr val="tx1"/>
                </a:solidFill>
              </a:rPr>
              <a:t>204)!</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444</a:t>
            </a:fld>
            <a:endParaRPr lang="nl-NL"/>
          </a:p>
        </p:txBody>
      </p:sp>
    </p:spTree>
    <p:extLst>
      <p:ext uri="{BB962C8B-B14F-4D97-AF65-F5344CB8AC3E}">
        <p14:creationId xmlns:p14="http://schemas.microsoft.com/office/powerpoint/2010/main" val="3671661623"/>
      </p:ext>
    </p:extLst>
  </p:cSld>
  <p:clrMapOvr>
    <a:masterClrMapping/>
  </p:clrMapOvr>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lnSpcReduction="10000"/>
          </a:bodyPr>
          <a:lstStyle/>
          <a:p>
            <a:r>
              <a:rPr lang="fr-BE" dirty="0" smtClean="0"/>
              <a:t>Prof. </a:t>
            </a:r>
            <a:r>
              <a:rPr lang="fr-BE" dirty="0" err="1"/>
              <a:t>d</a:t>
            </a:r>
            <a:r>
              <a:rPr lang="fr-BE" dirty="0" err="1" smtClean="0"/>
              <a:t>r</a:t>
            </a:r>
            <a:r>
              <a:rPr lang="fr-BE" dirty="0" smtClean="0"/>
              <a:t>. Pieter Van Cleynenbreugel</a:t>
            </a:r>
          </a:p>
          <a:p>
            <a:endParaRPr lang="fr-BE" dirty="0"/>
          </a:p>
          <a:p>
            <a:r>
              <a:rPr lang="fr-BE" dirty="0" smtClean="0"/>
              <a:t>Séance 12: citoyens: de droits autonomes (art. 21 </a:t>
            </a:r>
            <a:r>
              <a:rPr lang="fr-BE" dirty="0" err="1" smtClean="0"/>
              <a:t>jo</a:t>
            </a:r>
            <a:r>
              <a:rPr lang="fr-BE" dirty="0" smtClean="0"/>
              <a:t>. 18) à la directive 2004/38</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445</a:t>
            </a:fld>
            <a:endParaRPr lang="nl-NL"/>
          </a:p>
        </p:txBody>
      </p:sp>
    </p:spTree>
    <p:extLst>
      <p:ext uri="{BB962C8B-B14F-4D97-AF65-F5344CB8AC3E}">
        <p14:creationId xmlns:p14="http://schemas.microsoft.com/office/powerpoint/2010/main" val="3278607442"/>
      </p:ext>
    </p:extLst>
  </p:cSld>
  <p:clrMapOvr>
    <a:masterClrMapping/>
  </p:clrMapOvr>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Vendredi passé…</a:t>
            </a:r>
            <a:endParaRPr lang="en-GB" dirty="0"/>
          </a:p>
        </p:txBody>
      </p:sp>
      <p:sp>
        <p:nvSpPr>
          <p:cNvPr id="3" name="Content Placeholder 2"/>
          <p:cNvSpPr>
            <a:spLocks noGrp="1"/>
          </p:cNvSpPr>
          <p:nvPr>
            <p:ph idx="1"/>
          </p:nvPr>
        </p:nvSpPr>
        <p:spPr/>
        <p:txBody>
          <a:bodyPr>
            <a:normAutofit fontScale="85000" lnSpcReduction="10000"/>
          </a:bodyPr>
          <a:lstStyle/>
          <a:p>
            <a:r>
              <a:rPr lang="fr-BE" dirty="0" smtClean="0"/>
              <a:t>Libre circulation de personnes: de travailleur à citoyen</a:t>
            </a:r>
          </a:p>
          <a:p>
            <a:pPr lvl="1"/>
            <a:endParaRPr lang="fr-BE" dirty="0" smtClean="0"/>
          </a:p>
          <a:p>
            <a:pPr lvl="1"/>
            <a:r>
              <a:rPr lang="fr-BE" dirty="0" smtClean="0"/>
              <a:t>avant Traité de Maastricht</a:t>
            </a:r>
            <a:r>
              <a:rPr lang="fr-BE" dirty="0"/>
              <a:t>: </a:t>
            </a:r>
            <a:r>
              <a:rPr lang="fr-BE" dirty="0" smtClean="0"/>
              <a:t>champ d’application des Traités </a:t>
            </a:r>
            <a:r>
              <a:rPr lang="fr-BE" dirty="0" err="1" smtClean="0"/>
              <a:t>juncto</a:t>
            </a:r>
            <a:r>
              <a:rPr lang="fr-BE" dirty="0" smtClean="0"/>
              <a:t> article </a:t>
            </a:r>
            <a:r>
              <a:rPr lang="fr-BE" dirty="0"/>
              <a:t>18 </a:t>
            </a:r>
            <a:r>
              <a:rPr lang="fr-BE" dirty="0" smtClean="0"/>
              <a:t>TFUE</a:t>
            </a:r>
          </a:p>
          <a:p>
            <a:pPr lvl="2"/>
            <a:r>
              <a:rPr lang="fr-BE" dirty="0" smtClean="0"/>
              <a:t>Champ d’application: travailleurs…</a:t>
            </a:r>
            <a:endParaRPr lang="fr-BE" dirty="0"/>
          </a:p>
          <a:p>
            <a:pPr lvl="3"/>
            <a:r>
              <a:rPr lang="fr-BE" dirty="0" smtClean="0"/>
              <a:t>demandeurs </a:t>
            </a:r>
            <a:r>
              <a:rPr lang="fr-BE" dirty="0"/>
              <a:t>d’emploi </a:t>
            </a:r>
            <a:r>
              <a:rPr lang="fr-BE" dirty="0" smtClean="0"/>
              <a:t>(Lebon, </a:t>
            </a:r>
            <a:r>
              <a:rPr lang="fr-BE" i="1" dirty="0" err="1" smtClean="0"/>
              <a:t>Antonissen</a:t>
            </a:r>
            <a:r>
              <a:rPr lang="fr-BE" dirty="0"/>
              <a:t>))</a:t>
            </a:r>
          </a:p>
          <a:p>
            <a:pPr lvl="3"/>
            <a:r>
              <a:rPr lang="fr-BE" dirty="0" smtClean="0"/>
              <a:t>futurs </a:t>
            </a:r>
            <a:r>
              <a:rPr lang="fr-BE" dirty="0"/>
              <a:t>travailleurs (Gravier)</a:t>
            </a:r>
          </a:p>
          <a:p>
            <a:pPr lvl="3"/>
            <a:r>
              <a:rPr lang="fr-BE" dirty="0" smtClean="0"/>
              <a:t>anciens </a:t>
            </a:r>
            <a:r>
              <a:rPr lang="fr-BE" dirty="0"/>
              <a:t>travailleurs (Martinez Sala</a:t>
            </a:r>
            <a:r>
              <a:rPr lang="fr-BE" dirty="0" smtClean="0"/>
              <a:t>)</a:t>
            </a:r>
          </a:p>
          <a:p>
            <a:pPr lvl="2"/>
            <a:endParaRPr lang="fr-BE" dirty="0"/>
          </a:p>
          <a:p>
            <a:pPr marL="914400" lvl="2" indent="0">
              <a:buNone/>
            </a:pPr>
            <a:r>
              <a:rPr lang="fr-BE" dirty="0" smtClean="0"/>
              <a:t>Problème: fiction, pas vraiment de travailleurs</a:t>
            </a:r>
            <a:endParaRPr lang="en-GB" dirty="0"/>
          </a:p>
          <a:p>
            <a:pPr lvl="1"/>
            <a:endParaRPr lang="fr-BE" dirty="0" smtClean="0"/>
          </a:p>
          <a:p>
            <a:pPr lvl="1"/>
            <a:r>
              <a:rPr lang="fr-BE" dirty="0"/>
              <a:t>a</a:t>
            </a:r>
            <a:r>
              <a:rPr lang="fr-BE" dirty="0" smtClean="0"/>
              <a:t>près Traité de Maastricht: articles 20/21 </a:t>
            </a:r>
            <a:r>
              <a:rPr lang="fr-BE" dirty="0" err="1" smtClean="0"/>
              <a:t>juncto</a:t>
            </a:r>
            <a:r>
              <a:rPr lang="fr-BE" dirty="0" smtClean="0"/>
              <a:t> article 18 TFUE</a:t>
            </a:r>
          </a:p>
          <a:p>
            <a:pPr lvl="2"/>
            <a:r>
              <a:rPr lang="fr-BE" dirty="0" smtClean="0"/>
              <a:t>Chercheurs d’emploi sont des citoyens (Collins)</a:t>
            </a:r>
          </a:p>
          <a:p>
            <a:pPr lvl="2"/>
            <a:r>
              <a:rPr lang="fr-BE" dirty="0" smtClean="0"/>
              <a:t>Etudiants sont des citoyens (</a:t>
            </a:r>
            <a:r>
              <a:rPr lang="fr-BE" dirty="0" err="1" smtClean="0"/>
              <a:t>Grzelczyk</a:t>
            </a:r>
            <a:r>
              <a:rPr lang="fr-BE" dirty="0" smtClean="0"/>
              <a:t>, </a:t>
            </a:r>
            <a:r>
              <a:rPr lang="fr-BE" dirty="0" err="1" smtClean="0"/>
              <a:t>Bidar</a:t>
            </a:r>
            <a:r>
              <a:rPr lang="fr-BE" dirty="0" smtClean="0"/>
              <a:t>)</a:t>
            </a:r>
          </a:p>
          <a:p>
            <a:pPr lvl="2"/>
            <a:r>
              <a:rPr lang="fr-BE" dirty="0" smtClean="0"/>
              <a:t>Anciens travailleurs sont des citoyens (</a:t>
            </a:r>
            <a:r>
              <a:rPr lang="fr-BE" dirty="0" err="1" smtClean="0"/>
              <a:t>Baumbast</a:t>
            </a:r>
            <a:r>
              <a:rPr lang="fr-BE" dirty="0" smtClean="0"/>
              <a:t>)</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446</a:t>
            </a:fld>
            <a:endParaRPr lang="nl-NL"/>
          </a:p>
        </p:txBody>
      </p:sp>
    </p:spTree>
    <p:extLst>
      <p:ext uri="{BB962C8B-B14F-4D97-AF65-F5344CB8AC3E}">
        <p14:creationId xmlns:p14="http://schemas.microsoft.com/office/powerpoint/2010/main" val="949304709"/>
      </p:ext>
    </p:extLst>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Droits autonomes accordés en tant que citoyen</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endParaRPr lang="nl-NL" dirty="0" smtClean="0"/>
          </a:p>
          <a:p>
            <a:r>
              <a:rPr lang="nl-NL" dirty="0" smtClean="0"/>
              <a:t>CJUE, C-209/03, </a:t>
            </a:r>
            <a:r>
              <a:rPr lang="nl-NL" i="1" dirty="0" smtClean="0"/>
              <a:t>Bidar</a:t>
            </a:r>
          </a:p>
          <a:p>
            <a:pPr lvl="1"/>
            <a:r>
              <a:rPr lang="nl-NL" dirty="0" err="1" smtClean="0"/>
              <a:t>Dany</a:t>
            </a:r>
            <a:r>
              <a:rPr lang="nl-NL" dirty="0" smtClean="0"/>
              <a:t> Bidar, de </a:t>
            </a:r>
            <a:r>
              <a:rPr lang="nl-NL" dirty="0" err="1" smtClean="0"/>
              <a:t>nationalité</a:t>
            </a:r>
            <a:r>
              <a:rPr lang="nl-NL" dirty="0" smtClean="0"/>
              <a:t> </a:t>
            </a:r>
            <a:r>
              <a:rPr lang="nl-NL" dirty="0" err="1" smtClean="0"/>
              <a:t>française</a:t>
            </a:r>
            <a:r>
              <a:rPr lang="nl-NL" dirty="0" smtClean="0"/>
              <a:t>, </a:t>
            </a:r>
            <a:r>
              <a:rPr lang="nl-NL" dirty="0" err="1" smtClean="0"/>
              <a:t>est</a:t>
            </a:r>
            <a:r>
              <a:rPr lang="nl-NL" dirty="0" smtClean="0"/>
              <a:t> </a:t>
            </a:r>
            <a:r>
              <a:rPr lang="nl-NL" dirty="0" err="1" smtClean="0"/>
              <a:t>venu</a:t>
            </a:r>
            <a:r>
              <a:rPr lang="nl-NL" dirty="0" smtClean="0"/>
              <a:t> </a:t>
            </a:r>
            <a:r>
              <a:rPr lang="nl-NL" dirty="0" err="1" smtClean="0"/>
              <a:t>vivre</a:t>
            </a:r>
            <a:r>
              <a:rPr lang="nl-NL" dirty="0" smtClean="0"/>
              <a:t> </a:t>
            </a:r>
            <a:r>
              <a:rPr lang="nl-NL" dirty="0" err="1" smtClean="0"/>
              <a:t>avec</a:t>
            </a:r>
            <a:r>
              <a:rPr lang="nl-NL" dirty="0" smtClean="0"/>
              <a:t> </a:t>
            </a:r>
            <a:r>
              <a:rPr lang="nl-NL" dirty="0" err="1" smtClean="0"/>
              <a:t>ses</a:t>
            </a:r>
            <a:r>
              <a:rPr lang="nl-NL" dirty="0" smtClean="0"/>
              <a:t> grand-</a:t>
            </a:r>
            <a:r>
              <a:rPr lang="nl-NL" dirty="0" err="1" smtClean="0"/>
              <a:t>parents</a:t>
            </a:r>
            <a:r>
              <a:rPr lang="nl-NL" dirty="0" smtClean="0"/>
              <a:t> en </a:t>
            </a:r>
            <a:r>
              <a:rPr lang="nl-NL" dirty="0" err="1" smtClean="0"/>
              <a:t>Angleterre</a:t>
            </a:r>
            <a:r>
              <a:rPr lang="nl-NL" dirty="0" smtClean="0"/>
              <a:t> et y a </a:t>
            </a:r>
            <a:r>
              <a:rPr lang="nl-NL" dirty="0" err="1" smtClean="0"/>
              <a:t>entamé</a:t>
            </a:r>
            <a:r>
              <a:rPr lang="nl-NL" dirty="0" smtClean="0"/>
              <a:t> des études supérieures</a:t>
            </a:r>
          </a:p>
          <a:p>
            <a:pPr lvl="1"/>
            <a:r>
              <a:rPr lang="nl-NL" dirty="0"/>
              <a:t>s</a:t>
            </a:r>
            <a:r>
              <a:rPr lang="nl-NL" dirty="0" smtClean="0"/>
              <a:t>a </a:t>
            </a:r>
            <a:r>
              <a:rPr lang="nl-NL" dirty="0" err="1" smtClean="0"/>
              <a:t>demande</a:t>
            </a:r>
            <a:r>
              <a:rPr lang="nl-NL" dirty="0" smtClean="0"/>
              <a:t> </a:t>
            </a:r>
            <a:r>
              <a:rPr lang="nl-NL" dirty="0" err="1" smtClean="0"/>
              <a:t>d’aide</a:t>
            </a:r>
            <a:r>
              <a:rPr lang="nl-NL" dirty="0" smtClean="0"/>
              <a:t> </a:t>
            </a:r>
            <a:r>
              <a:rPr lang="nl-NL" dirty="0" err="1" smtClean="0"/>
              <a:t>financière</a:t>
            </a:r>
            <a:r>
              <a:rPr lang="nl-NL" dirty="0" smtClean="0"/>
              <a:t> lui a </a:t>
            </a:r>
            <a:r>
              <a:rPr lang="nl-NL" dirty="0" err="1" smtClean="0"/>
              <a:t>été</a:t>
            </a:r>
            <a:r>
              <a:rPr lang="nl-NL" dirty="0" smtClean="0"/>
              <a:t> </a:t>
            </a:r>
            <a:r>
              <a:rPr lang="nl-NL" dirty="0" err="1" smtClean="0"/>
              <a:t>refusée</a:t>
            </a:r>
            <a:r>
              <a:rPr lang="nl-NL" dirty="0" smtClean="0"/>
              <a:t> au </a:t>
            </a:r>
            <a:r>
              <a:rPr lang="nl-NL" dirty="0" err="1" smtClean="0"/>
              <a:t>motif</a:t>
            </a:r>
            <a:r>
              <a:rPr lang="nl-NL" dirty="0" smtClean="0"/>
              <a:t> </a:t>
            </a:r>
            <a:r>
              <a:rPr lang="nl-NL" dirty="0" err="1" smtClean="0"/>
              <a:t>qu’il</a:t>
            </a:r>
            <a:r>
              <a:rPr lang="nl-NL" dirty="0" smtClean="0"/>
              <a:t> </a:t>
            </a:r>
            <a:r>
              <a:rPr lang="nl-NL" dirty="0" err="1" smtClean="0"/>
              <a:t>n’était</a:t>
            </a:r>
            <a:r>
              <a:rPr lang="nl-NL" dirty="0" smtClean="0"/>
              <a:t> pas </a:t>
            </a:r>
            <a:r>
              <a:rPr lang="nl-NL" dirty="0" err="1" smtClean="0"/>
              <a:t>établi</a:t>
            </a:r>
            <a:r>
              <a:rPr lang="nl-NL" dirty="0" smtClean="0"/>
              <a:t> au </a:t>
            </a:r>
            <a:r>
              <a:rPr lang="nl-NL" dirty="0" err="1" smtClean="0"/>
              <a:t>Royaume</a:t>
            </a:r>
            <a:r>
              <a:rPr lang="nl-NL" dirty="0" smtClean="0"/>
              <a:t>-Uni</a:t>
            </a:r>
          </a:p>
          <a:p>
            <a:pPr lvl="2"/>
            <a:r>
              <a:rPr lang="nl-NL" dirty="0" smtClean="0"/>
              <a:t>une telle demande relève-t-elle du champ d’application de l’article 18 TFUE?</a:t>
            </a:r>
          </a:p>
          <a:p>
            <a:pPr lvl="2"/>
            <a:r>
              <a:rPr lang="nl-NL" dirty="0" smtClean="0"/>
              <a:t>le statut de citoyen européen dont M. Bidar bénéficie doit-il être pris en considération dans l’interprétation de l’article 18 TFUE?</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447</a:t>
            </a:fld>
            <a:endParaRPr lang="nl-NL"/>
          </a:p>
        </p:txBody>
      </p:sp>
    </p:spTree>
    <p:extLst>
      <p:ext uri="{BB962C8B-B14F-4D97-AF65-F5344CB8AC3E}">
        <p14:creationId xmlns:p14="http://schemas.microsoft.com/office/powerpoint/2010/main" val="2768106208"/>
      </p:ext>
    </p:extLst>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Droits autonomes accordés en tant que citoyen</a:t>
            </a:r>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CJUE, C-209/03, </a:t>
            </a:r>
            <a:r>
              <a:rPr lang="nl-NL" i="1" dirty="0" smtClean="0"/>
              <a:t>Bidar</a:t>
            </a:r>
          </a:p>
          <a:p>
            <a:pPr lvl="1"/>
            <a:r>
              <a:rPr lang="fr-FR" dirty="0" smtClean="0"/>
              <a:t>§36: il importe </a:t>
            </a:r>
            <a:r>
              <a:rPr lang="fr-FR" dirty="0"/>
              <a:t>de préciser, en outre, qu’un ressortissant d’un État membre qui, comme le requérant au principal, habite dans un autre État membre où il poursuit et termine ses études secondaires, sans que lui soit opposé le fait de ne pas disposer de ressources suffisantes ou d’une assurance maladie, bénéficie </a:t>
            </a:r>
            <a:r>
              <a:rPr lang="fr-FR" dirty="0">
                <a:solidFill>
                  <a:srgbClr val="FF0000"/>
                </a:solidFill>
              </a:rPr>
              <a:t>d’un droit de séjour sur le fondement de l’article </a:t>
            </a:r>
            <a:r>
              <a:rPr lang="fr-FR" dirty="0" smtClean="0">
                <a:solidFill>
                  <a:srgbClr val="FF0000"/>
                </a:solidFill>
              </a:rPr>
              <a:t>[21 TFUE]</a:t>
            </a:r>
          </a:p>
          <a:p>
            <a:pPr lvl="1"/>
            <a:r>
              <a:rPr lang="fr-FR" dirty="0" smtClean="0"/>
              <a:t>§46</a:t>
            </a:r>
            <a:r>
              <a:rPr lang="fr-FR" i="1" dirty="0" smtClean="0"/>
              <a:t>: </a:t>
            </a:r>
            <a:r>
              <a:rPr lang="fr-FR" dirty="0" smtClean="0"/>
              <a:t>un </a:t>
            </a:r>
            <a:r>
              <a:rPr lang="fr-FR" dirty="0"/>
              <a:t>ressortissant d’un État membre qui, en vertu de l’article </a:t>
            </a:r>
            <a:r>
              <a:rPr lang="fr-FR" dirty="0" smtClean="0"/>
              <a:t>[21 TFUE], </a:t>
            </a:r>
            <a:r>
              <a:rPr lang="fr-FR" dirty="0"/>
              <a:t>séjourne légalement sur le territoire d’un autre État membre où il envisage d’entamer ou de poursuivre des études supérieures invoque, </a:t>
            </a:r>
            <a:r>
              <a:rPr lang="fr-FR" dirty="0" smtClean="0"/>
              <a:t>[bénéficie] pendant </a:t>
            </a:r>
            <a:r>
              <a:rPr lang="fr-FR" dirty="0"/>
              <a:t>ce séjour, </a:t>
            </a:r>
            <a:r>
              <a:rPr lang="fr-FR" dirty="0" smtClean="0"/>
              <a:t>[du] principe </a:t>
            </a:r>
            <a:r>
              <a:rPr lang="fr-FR" dirty="0"/>
              <a:t>fondamental d’égalité de traitement consacré </a:t>
            </a:r>
            <a:r>
              <a:rPr lang="fr-FR" dirty="0" smtClean="0"/>
              <a:t>à l’article 18 TFUE.</a:t>
            </a:r>
            <a:endParaRPr lang="nl-NL" i="1"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448</a:t>
            </a:fld>
            <a:endParaRPr lang="nl-NL"/>
          </a:p>
        </p:txBody>
      </p:sp>
    </p:spTree>
    <p:extLst>
      <p:ext uri="{BB962C8B-B14F-4D97-AF65-F5344CB8AC3E}">
        <p14:creationId xmlns:p14="http://schemas.microsoft.com/office/powerpoint/2010/main" val="1321587665"/>
      </p:ext>
    </p:extLst>
  </p:cSld>
  <p:clrMapOvr>
    <a:masterClrMapping/>
  </p:clrMapOvr>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Droits autonomes accordés en tant que citoyen</a:t>
            </a:r>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C-413/99, </a:t>
            </a:r>
            <a:r>
              <a:rPr lang="nl-NL" i="1" dirty="0" smtClean="0"/>
              <a:t>Baumbast</a:t>
            </a:r>
          </a:p>
          <a:p>
            <a:pPr lvl="1"/>
            <a:r>
              <a:rPr lang="nl-NL" dirty="0" smtClean="0"/>
              <a:t>M. Baumbast </a:t>
            </a:r>
            <a:r>
              <a:rPr lang="nl-NL" dirty="0" err="1" smtClean="0"/>
              <a:t>possède</a:t>
            </a:r>
            <a:r>
              <a:rPr lang="nl-NL" dirty="0" smtClean="0"/>
              <a:t> la </a:t>
            </a:r>
            <a:r>
              <a:rPr lang="nl-NL" dirty="0" err="1" smtClean="0"/>
              <a:t>nationalité</a:t>
            </a:r>
            <a:r>
              <a:rPr lang="nl-NL" dirty="0" smtClean="0"/>
              <a:t> allemande</a:t>
            </a:r>
          </a:p>
          <a:p>
            <a:pPr lvl="2"/>
            <a:r>
              <a:rPr lang="nl-NL" dirty="0" err="1"/>
              <a:t>s</a:t>
            </a:r>
            <a:r>
              <a:rPr lang="nl-NL" dirty="0" err="1" smtClean="0"/>
              <a:t>on</a:t>
            </a:r>
            <a:r>
              <a:rPr lang="nl-NL" dirty="0" smtClean="0"/>
              <a:t> </a:t>
            </a:r>
            <a:r>
              <a:rPr lang="nl-NL" dirty="0" err="1" smtClean="0"/>
              <a:t>épouse</a:t>
            </a:r>
            <a:r>
              <a:rPr lang="nl-NL" dirty="0" smtClean="0"/>
              <a:t>, Mme. Baumbast a la </a:t>
            </a:r>
            <a:r>
              <a:rPr lang="nl-NL" dirty="0" err="1" smtClean="0"/>
              <a:t>nationalité</a:t>
            </a:r>
            <a:r>
              <a:rPr lang="nl-NL" dirty="0" smtClean="0"/>
              <a:t> </a:t>
            </a:r>
            <a:r>
              <a:rPr lang="nl-NL" dirty="0" err="1" smtClean="0"/>
              <a:t>colombienne</a:t>
            </a:r>
            <a:endParaRPr lang="nl-NL" dirty="0" smtClean="0"/>
          </a:p>
          <a:p>
            <a:pPr lvl="2"/>
            <a:r>
              <a:rPr lang="nl-NL" dirty="0"/>
              <a:t>d</a:t>
            </a:r>
            <a:r>
              <a:rPr lang="nl-NL" dirty="0" smtClean="0"/>
              <a:t>eux </a:t>
            </a:r>
            <a:r>
              <a:rPr lang="nl-NL" dirty="0" err="1" smtClean="0"/>
              <a:t>filles</a:t>
            </a:r>
            <a:r>
              <a:rPr lang="nl-NL" dirty="0" smtClean="0"/>
              <a:t>, </a:t>
            </a:r>
            <a:r>
              <a:rPr lang="nl-NL" dirty="0" err="1" smtClean="0"/>
              <a:t>une</a:t>
            </a:r>
            <a:r>
              <a:rPr lang="nl-NL" dirty="0" smtClean="0"/>
              <a:t>, la </a:t>
            </a:r>
            <a:r>
              <a:rPr lang="nl-NL" dirty="0" err="1" smtClean="0"/>
              <a:t>fille</a:t>
            </a:r>
            <a:r>
              <a:rPr lang="nl-NL" dirty="0" smtClean="0"/>
              <a:t> de Mme. Baumbast a la </a:t>
            </a:r>
            <a:r>
              <a:rPr lang="nl-NL" dirty="0" err="1" smtClean="0"/>
              <a:t>nationalité</a:t>
            </a:r>
            <a:r>
              <a:rPr lang="nl-NL" dirty="0" smtClean="0"/>
              <a:t> </a:t>
            </a:r>
            <a:r>
              <a:rPr lang="nl-NL" dirty="0" err="1" smtClean="0"/>
              <a:t>colombienne</a:t>
            </a:r>
            <a:r>
              <a:rPr lang="nl-NL" dirty="0" smtClean="0"/>
              <a:t>, la </a:t>
            </a:r>
            <a:r>
              <a:rPr lang="nl-NL" dirty="0" err="1" smtClean="0"/>
              <a:t>deuxième</a:t>
            </a:r>
            <a:r>
              <a:rPr lang="nl-NL" dirty="0" smtClean="0"/>
              <a:t>, enfant </a:t>
            </a:r>
            <a:r>
              <a:rPr lang="nl-NL" dirty="0" err="1" smtClean="0"/>
              <a:t>commun</a:t>
            </a:r>
            <a:r>
              <a:rPr lang="nl-NL" dirty="0" smtClean="0"/>
              <a:t> de M. et Mme. Baumbast a la double </a:t>
            </a:r>
            <a:r>
              <a:rPr lang="nl-NL" dirty="0" err="1" smtClean="0"/>
              <a:t>nationalité</a:t>
            </a:r>
            <a:r>
              <a:rPr lang="nl-NL" dirty="0" smtClean="0"/>
              <a:t> allemande-</a:t>
            </a:r>
            <a:r>
              <a:rPr lang="nl-NL" dirty="0" err="1" smtClean="0"/>
              <a:t>colombienne</a:t>
            </a:r>
            <a:endParaRPr lang="nl-NL" dirty="0" smtClean="0"/>
          </a:p>
          <a:p>
            <a:pPr lvl="2"/>
            <a:r>
              <a:rPr lang="nl-NL" dirty="0" smtClean="0"/>
              <a:t>M. Baumbast </a:t>
            </a:r>
            <a:r>
              <a:rPr lang="nl-NL" dirty="0" err="1" smtClean="0"/>
              <a:t>était</a:t>
            </a:r>
            <a:r>
              <a:rPr lang="nl-NL" dirty="0" smtClean="0"/>
              <a:t> </a:t>
            </a:r>
            <a:r>
              <a:rPr lang="nl-NL" dirty="0" err="1" smtClean="0"/>
              <a:t>travailleur</a:t>
            </a:r>
            <a:r>
              <a:rPr lang="nl-NL" dirty="0" smtClean="0"/>
              <a:t> au </a:t>
            </a:r>
            <a:r>
              <a:rPr lang="nl-NL" dirty="0" err="1" smtClean="0"/>
              <a:t>Royaume</a:t>
            </a:r>
            <a:r>
              <a:rPr lang="nl-NL" dirty="0" smtClean="0"/>
              <a:t>-Uni, mais a </a:t>
            </a:r>
            <a:r>
              <a:rPr lang="nl-NL" dirty="0" err="1" smtClean="0"/>
              <a:t>été</a:t>
            </a:r>
            <a:r>
              <a:rPr lang="nl-NL" dirty="0" smtClean="0"/>
              <a:t> </a:t>
            </a:r>
            <a:r>
              <a:rPr lang="nl-NL" dirty="0" err="1" smtClean="0"/>
              <a:t>engagé</a:t>
            </a:r>
            <a:r>
              <a:rPr lang="nl-NL" dirty="0" smtClean="0"/>
              <a:t> </a:t>
            </a:r>
            <a:r>
              <a:rPr lang="nl-NL" dirty="0" err="1" smtClean="0"/>
              <a:t>ensuite</a:t>
            </a:r>
            <a:r>
              <a:rPr lang="nl-NL" dirty="0" smtClean="0"/>
              <a:t> par des </a:t>
            </a:r>
            <a:r>
              <a:rPr lang="nl-NL" dirty="0" err="1" smtClean="0"/>
              <a:t>sociétés</a:t>
            </a:r>
            <a:r>
              <a:rPr lang="nl-NL" dirty="0" smtClean="0"/>
              <a:t> </a:t>
            </a:r>
            <a:r>
              <a:rPr lang="nl-NL" dirty="0" err="1" smtClean="0"/>
              <a:t>allemandes</a:t>
            </a:r>
            <a:r>
              <a:rPr lang="nl-NL" dirty="0" smtClean="0"/>
              <a:t>; </a:t>
            </a:r>
            <a:r>
              <a:rPr lang="nl-NL" dirty="0" err="1" smtClean="0"/>
              <a:t>il</a:t>
            </a:r>
            <a:r>
              <a:rPr lang="nl-NL" dirty="0" smtClean="0"/>
              <a:t> ne </a:t>
            </a:r>
            <a:r>
              <a:rPr lang="nl-NL" dirty="0" err="1" smtClean="0"/>
              <a:t>travaille</a:t>
            </a:r>
            <a:r>
              <a:rPr lang="nl-NL" dirty="0" smtClean="0"/>
              <a:t> </a:t>
            </a:r>
            <a:r>
              <a:rPr lang="nl-NL" dirty="0" err="1" smtClean="0"/>
              <a:t>donc</a:t>
            </a:r>
            <a:r>
              <a:rPr lang="nl-NL" dirty="0" smtClean="0"/>
              <a:t> plus au R-U.</a:t>
            </a:r>
          </a:p>
          <a:p>
            <a:pPr lvl="2"/>
            <a:r>
              <a:rPr lang="nl-NL" dirty="0" err="1"/>
              <a:t>e</a:t>
            </a:r>
            <a:r>
              <a:rPr lang="nl-NL" dirty="0" err="1" smtClean="0"/>
              <a:t>ntretemps</a:t>
            </a:r>
            <a:r>
              <a:rPr lang="nl-NL" dirty="0" smtClean="0"/>
              <a:t>, M. et Mme. Baumbast ont </a:t>
            </a:r>
            <a:r>
              <a:rPr lang="nl-NL" dirty="0" err="1" smtClean="0"/>
              <a:t>divorcé</a:t>
            </a:r>
            <a:endParaRPr lang="nl-NL" dirty="0" smtClean="0"/>
          </a:p>
          <a:p>
            <a:pPr lvl="2"/>
            <a:r>
              <a:rPr lang="nl-NL" dirty="0" smtClean="0"/>
              <a:t>Mme. Baumbast </a:t>
            </a:r>
            <a:r>
              <a:rPr lang="nl-NL" dirty="0" err="1" smtClean="0"/>
              <a:t>avait</a:t>
            </a:r>
            <a:r>
              <a:rPr lang="nl-NL" dirty="0" smtClean="0"/>
              <a:t> </a:t>
            </a:r>
            <a:r>
              <a:rPr lang="nl-NL" dirty="0" err="1" smtClean="0"/>
              <a:t>demandé</a:t>
            </a:r>
            <a:r>
              <a:rPr lang="nl-NL" dirty="0" smtClean="0"/>
              <a:t> </a:t>
            </a:r>
            <a:r>
              <a:rPr lang="nl-NL" dirty="0" err="1" smtClean="0"/>
              <a:t>une</a:t>
            </a:r>
            <a:r>
              <a:rPr lang="nl-NL" dirty="0" smtClean="0"/>
              <a:t> carte de </a:t>
            </a:r>
            <a:r>
              <a:rPr lang="nl-NL" dirty="0" err="1" smtClean="0"/>
              <a:t>séjour</a:t>
            </a:r>
            <a:r>
              <a:rPr lang="nl-NL" dirty="0" smtClean="0"/>
              <a:t> pour elle-</a:t>
            </a:r>
            <a:r>
              <a:rPr lang="nl-NL" dirty="0" err="1" smtClean="0"/>
              <a:t>même</a:t>
            </a:r>
            <a:r>
              <a:rPr lang="nl-NL" dirty="0" smtClean="0"/>
              <a:t> et </a:t>
            </a:r>
            <a:r>
              <a:rPr lang="nl-NL" dirty="0" err="1" smtClean="0"/>
              <a:t>ses</a:t>
            </a:r>
            <a:r>
              <a:rPr lang="nl-NL" dirty="0" smtClean="0"/>
              <a:t> </a:t>
            </a:r>
            <a:r>
              <a:rPr lang="nl-NL" dirty="0" err="1" smtClean="0"/>
              <a:t>enfants</a:t>
            </a:r>
            <a:r>
              <a:rPr lang="nl-NL" dirty="0" smtClean="0"/>
              <a:t> au </a:t>
            </a:r>
            <a:r>
              <a:rPr lang="nl-NL" dirty="0" err="1" smtClean="0"/>
              <a:t>Royaume</a:t>
            </a:r>
            <a:r>
              <a:rPr lang="nl-NL" dirty="0" smtClean="0"/>
              <a:t>-Uni, </a:t>
            </a:r>
            <a:r>
              <a:rPr lang="nl-NL" dirty="0" err="1" smtClean="0"/>
              <a:t>demande</a:t>
            </a:r>
            <a:r>
              <a:rPr lang="nl-NL" dirty="0" smtClean="0"/>
              <a:t> </a:t>
            </a:r>
            <a:r>
              <a:rPr lang="nl-NL" dirty="0" err="1" smtClean="0"/>
              <a:t>qui</a:t>
            </a:r>
            <a:r>
              <a:rPr lang="nl-NL" dirty="0" smtClean="0"/>
              <a:t> </a:t>
            </a:r>
            <a:r>
              <a:rPr lang="nl-NL" dirty="0" err="1" smtClean="0"/>
              <a:t>est</a:t>
            </a:r>
            <a:r>
              <a:rPr lang="nl-NL" dirty="0" smtClean="0"/>
              <a:t> </a:t>
            </a:r>
            <a:r>
              <a:rPr lang="nl-NL" dirty="0" err="1" smtClean="0"/>
              <a:t>refusée</a:t>
            </a:r>
            <a:r>
              <a:rPr lang="nl-NL" dirty="0" smtClean="0"/>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449</a:t>
            </a:fld>
            <a:endParaRPr lang="nl-NL"/>
          </a:p>
        </p:txBody>
      </p:sp>
    </p:spTree>
    <p:extLst>
      <p:ext uri="{BB962C8B-B14F-4D97-AF65-F5344CB8AC3E}">
        <p14:creationId xmlns:p14="http://schemas.microsoft.com/office/powerpoint/2010/main" val="28464087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fontScale="92500" lnSpcReduction="10000"/>
          </a:bodyPr>
          <a:lstStyle/>
          <a:p>
            <a:endParaRPr lang="fr-BE" dirty="0" smtClean="0"/>
          </a:p>
          <a:p>
            <a:r>
              <a:rPr lang="fr-BE" dirty="0" smtClean="0"/>
              <a:t>Prof. </a:t>
            </a:r>
            <a:r>
              <a:rPr lang="fr-BE" dirty="0" err="1" smtClean="0"/>
              <a:t>dr</a:t>
            </a:r>
            <a:r>
              <a:rPr lang="fr-BE" dirty="0" smtClean="0"/>
              <a:t>. Pieter Van Cleynenbreugel</a:t>
            </a:r>
          </a:p>
          <a:p>
            <a:endParaRPr lang="fr-BE" dirty="0"/>
          </a:p>
          <a:p>
            <a:r>
              <a:rPr lang="fr-BE" dirty="0" smtClean="0"/>
              <a:t>Séance 2</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45</a:t>
            </a:fld>
            <a:endParaRPr lang="nl-NL"/>
          </a:p>
        </p:txBody>
      </p:sp>
    </p:spTree>
    <p:extLst>
      <p:ext uri="{BB962C8B-B14F-4D97-AF65-F5344CB8AC3E}">
        <p14:creationId xmlns:p14="http://schemas.microsoft.com/office/powerpoint/2010/main" val="1093665572"/>
      </p:ext>
    </p:extLst>
  </p:cSld>
  <p:clrMapOvr>
    <a:masterClrMapping/>
  </p:clrMapOvr>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Droits autonomes accordés en tant que citoyen</a:t>
            </a:r>
          </a:p>
        </p:txBody>
      </p:sp>
      <p:sp>
        <p:nvSpPr>
          <p:cNvPr id="3" name="Content Placeholder 2"/>
          <p:cNvSpPr>
            <a:spLocks noGrp="1"/>
          </p:cNvSpPr>
          <p:nvPr>
            <p:ph idx="1"/>
          </p:nvPr>
        </p:nvSpPr>
        <p:spPr/>
        <p:txBody>
          <a:bodyPr>
            <a:normAutofit lnSpcReduction="10000"/>
          </a:bodyPr>
          <a:lstStyle/>
          <a:p>
            <a:r>
              <a:rPr lang="nl-NL" dirty="0" smtClean="0"/>
              <a:t>CJUE, C-413/99, </a:t>
            </a:r>
            <a:r>
              <a:rPr lang="nl-NL" i="1" dirty="0" smtClean="0"/>
              <a:t>Baumbast</a:t>
            </a:r>
          </a:p>
          <a:p>
            <a:pPr lvl="1"/>
            <a:r>
              <a:rPr lang="fr-FR" dirty="0">
                <a:solidFill>
                  <a:srgbClr val="FF0000"/>
                </a:solidFill>
              </a:rPr>
              <a:t>les enfants d'un citoyen de l'Union européenne </a:t>
            </a:r>
            <a:r>
              <a:rPr lang="fr-FR" dirty="0"/>
              <a:t>qui se sont installés dans un État membre alors que leur parent exerçait des droits de séjour en tant que travailleur migrant dans cet État membre sont en droit d'y séjourner afin d'y poursuivre des cours d'enseignement général, conformément à l'article </a:t>
            </a:r>
            <a:r>
              <a:rPr lang="fr-FR" dirty="0" smtClean="0"/>
              <a:t>[10 </a:t>
            </a:r>
            <a:r>
              <a:rPr lang="fr-FR" dirty="0"/>
              <a:t>du règlement </a:t>
            </a:r>
            <a:r>
              <a:rPr lang="fr-FR" dirty="0" smtClean="0"/>
              <a:t>492/2011]. </a:t>
            </a:r>
            <a:r>
              <a:rPr lang="fr-FR" dirty="0"/>
              <a:t>Le fait que les parents des enfants concernés ont entre-temps divorcé, le fait que seul l'un des parents est un citoyen de l'Union et que ce parent n'est plus un travailleur migrant dans l'État membre d'accueil ou le fait que les enfants ne sont pas eux-mêmes des citoyens de l'Union n'ont à cet égard aucune incidence.</a:t>
            </a:r>
            <a:endParaRPr lang="nl-NL"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450</a:t>
            </a:fld>
            <a:endParaRPr lang="nl-NL"/>
          </a:p>
        </p:txBody>
      </p:sp>
    </p:spTree>
    <p:extLst>
      <p:ext uri="{BB962C8B-B14F-4D97-AF65-F5344CB8AC3E}">
        <p14:creationId xmlns:p14="http://schemas.microsoft.com/office/powerpoint/2010/main" val="1802873048"/>
      </p:ext>
    </p:extLst>
  </p:cSld>
  <p:clrMapOvr>
    <a:masterClrMapping/>
  </p:clrMapOvr>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Droits autonomes accordés en tant que citoyen</a:t>
            </a:r>
          </a:p>
        </p:txBody>
      </p:sp>
      <p:sp>
        <p:nvSpPr>
          <p:cNvPr id="3" name="Content Placeholder 2"/>
          <p:cNvSpPr>
            <a:spLocks noGrp="1"/>
          </p:cNvSpPr>
          <p:nvPr>
            <p:ph idx="1"/>
          </p:nvPr>
        </p:nvSpPr>
        <p:spPr/>
        <p:txBody>
          <a:bodyPr>
            <a:normAutofit fontScale="92500" lnSpcReduction="20000"/>
          </a:bodyPr>
          <a:lstStyle/>
          <a:p>
            <a:r>
              <a:rPr lang="nl-NL" dirty="0" smtClean="0"/>
              <a:t>CJUE, C-413/99, </a:t>
            </a:r>
            <a:r>
              <a:rPr lang="nl-NL" i="1" dirty="0" smtClean="0"/>
              <a:t>Baumbast</a:t>
            </a:r>
          </a:p>
          <a:p>
            <a:pPr lvl="1"/>
            <a:r>
              <a:rPr lang="fr-FR" dirty="0"/>
              <a:t>lorsque des enfants bénéficient d'un droit de séjour dans un État membre d'accueil afin d'y suivre des cours d'enseignement général conformément à l'article </a:t>
            </a:r>
            <a:r>
              <a:rPr lang="fr-FR" dirty="0" smtClean="0"/>
              <a:t>10 du règlement 492/2011, </a:t>
            </a:r>
            <a:r>
              <a:rPr lang="fr-FR" dirty="0"/>
              <a:t>cette disposition doit être interprétée en ce sens </a:t>
            </a:r>
            <a:r>
              <a:rPr lang="fr-FR" dirty="0">
                <a:solidFill>
                  <a:srgbClr val="FF0000"/>
                </a:solidFill>
              </a:rPr>
              <a:t>qu'elle permet au parent qui a effectivement la garde de ces enfants, quelle que soit sa nationalité, de séjourner avec eux de manière à faciliter l'exercice dudit droit </a:t>
            </a:r>
            <a:r>
              <a:rPr lang="fr-FR" i="1" dirty="0"/>
              <a:t>nonobstant</a:t>
            </a:r>
            <a:r>
              <a:rPr lang="fr-FR" dirty="0"/>
              <a:t> le fait que les parents ont entre-temps divorcé ou que </a:t>
            </a:r>
            <a:r>
              <a:rPr lang="fr-FR" i="1" dirty="0"/>
              <a:t>le parent qui a la qualité de citoyen de l'Union européenne n'est plus un travailleur migrant dans l'État membre </a:t>
            </a:r>
            <a:r>
              <a:rPr lang="fr-FR" i="1" dirty="0" smtClean="0"/>
              <a:t>d'accueil</a:t>
            </a:r>
          </a:p>
          <a:p>
            <a:pPr lvl="1"/>
            <a:r>
              <a:rPr lang="fr-FR" dirty="0"/>
              <a:t>un citoyen de l'Union européenne qui ne bénéficie plus dans l'État membre d'accueil d'un droit de séjour comme travailleur migrant </a:t>
            </a:r>
            <a:r>
              <a:rPr lang="fr-FR" dirty="0">
                <a:solidFill>
                  <a:srgbClr val="FF0000"/>
                </a:solidFill>
              </a:rPr>
              <a:t>peut, en qualité de citoyen de l'Union, y bénéficier d'un droit de séjour par application directe de l'article [21 TFUE]</a:t>
            </a:r>
            <a:r>
              <a:rPr lang="fr-FR" dirty="0"/>
              <a:t>.</a:t>
            </a:r>
          </a:p>
          <a:p>
            <a:pPr lvl="1"/>
            <a:endParaRPr lang="nl-NL" i="1"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451</a:t>
            </a:fld>
            <a:endParaRPr lang="nl-NL"/>
          </a:p>
        </p:txBody>
      </p:sp>
    </p:spTree>
    <p:extLst>
      <p:ext uri="{BB962C8B-B14F-4D97-AF65-F5344CB8AC3E}">
        <p14:creationId xmlns:p14="http://schemas.microsoft.com/office/powerpoint/2010/main" val="1169372110"/>
      </p:ext>
    </p:extLst>
  </p:cSld>
  <p:clrMapOvr>
    <a:masterClrMapping/>
  </p:clrMapOvr>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nl-NL" sz="3200" dirty="0" smtClean="0">
                <a:latin typeface="+mj-lt"/>
                <a:cs typeface="Times New Roman" panose="02020603050405020304" pitchFamily="18" charset="0"/>
              </a:rPr>
              <a:t>Droits autonomes accordés en tant que citoyen</a:t>
            </a:r>
            <a:endParaRPr lang="fr-FR" sz="3200" dirty="0" smtClean="0">
              <a:latin typeface="+mj-lt"/>
              <a:cs typeface="Times New Roman" panose="02020603050405020304" pitchFamily="18" charset="0"/>
            </a:endParaRPr>
          </a:p>
        </p:txBody>
      </p:sp>
      <p:sp>
        <p:nvSpPr>
          <p:cNvPr id="3" name="Content Placeholder 2"/>
          <p:cNvSpPr>
            <a:spLocks noGrp="1"/>
          </p:cNvSpPr>
          <p:nvPr>
            <p:ph idx="1"/>
          </p:nvPr>
        </p:nvSpPr>
        <p:spPr>
          <a:xfrm>
            <a:off x="467544" y="1340840"/>
            <a:ext cx="4690864" cy="5257800"/>
          </a:xfrm>
        </p:spPr>
        <p:txBody>
          <a:bodyPr>
            <a:normAutofit fontScale="92500" lnSpcReduction="10000"/>
          </a:bodyPr>
          <a:lstStyle/>
          <a:p>
            <a:r>
              <a:rPr lang="nl-NL" dirty="0" smtClean="0"/>
              <a:t>CJUE, C-200/02, </a:t>
            </a:r>
            <a:r>
              <a:rPr lang="nl-NL" i="1" dirty="0" smtClean="0"/>
              <a:t>Chen</a:t>
            </a:r>
          </a:p>
          <a:p>
            <a:pPr lvl="1"/>
            <a:r>
              <a:rPr lang="nl-NL" i="1" dirty="0" err="1"/>
              <a:t>l</a:t>
            </a:r>
            <a:r>
              <a:rPr lang="nl-NL" i="1" dirty="0" err="1" smtClean="0"/>
              <a:t>’article</a:t>
            </a:r>
            <a:r>
              <a:rPr lang="nl-NL" i="1" dirty="0" smtClean="0"/>
              <a:t> 21 TFUE confère </a:t>
            </a:r>
          </a:p>
          <a:p>
            <a:pPr lvl="1"/>
            <a:r>
              <a:rPr lang="fr-FR" dirty="0" smtClean="0"/>
              <a:t>au </a:t>
            </a:r>
            <a:r>
              <a:rPr lang="fr-FR" dirty="0"/>
              <a:t>ressortissant mineur en bas </a:t>
            </a:r>
            <a:r>
              <a:rPr lang="fr-FR" dirty="0" smtClean="0"/>
              <a:t>âge d’un </a:t>
            </a:r>
            <a:r>
              <a:rPr lang="fr-FR" dirty="0"/>
              <a:t>État membre qui est couvert par une assurance-maladie appropriée et qui est à la charge d’un parent, lui-même ressortissant d’un État tiers, dont les ressources sont </a:t>
            </a:r>
            <a:r>
              <a:rPr lang="fr-FR" dirty="0" smtClean="0"/>
              <a:t>suffisantes, </a:t>
            </a:r>
            <a:r>
              <a:rPr lang="fr-FR" dirty="0" smtClean="0">
                <a:solidFill>
                  <a:srgbClr val="FF0000"/>
                </a:solidFill>
              </a:rPr>
              <a:t>un </a:t>
            </a:r>
            <a:r>
              <a:rPr lang="fr-FR" dirty="0">
                <a:solidFill>
                  <a:srgbClr val="FF0000"/>
                </a:solidFill>
              </a:rPr>
              <a:t>droit de séjour à durée indéterminée sur le territoire </a:t>
            </a:r>
            <a:r>
              <a:rPr lang="fr-FR" dirty="0" smtClean="0">
                <a:solidFill>
                  <a:srgbClr val="FF0000"/>
                </a:solidFill>
              </a:rPr>
              <a:t>d’un autre EM</a:t>
            </a:r>
            <a:r>
              <a:rPr lang="fr-FR" dirty="0" smtClean="0"/>
              <a:t>.</a:t>
            </a:r>
          </a:p>
          <a:p>
            <a:pPr lvl="1"/>
            <a:r>
              <a:rPr lang="fr-FR" dirty="0"/>
              <a:t>d</a:t>
            </a:r>
            <a:r>
              <a:rPr lang="fr-FR" dirty="0" smtClean="0"/>
              <a:t>ans </a:t>
            </a:r>
            <a:r>
              <a:rPr lang="fr-FR" dirty="0"/>
              <a:t>un tel cas, </a:t>
            </a:r>
            <a:r>
              <a:rPr lang="fr-FR" dirty="0">
                <a:solidFill>
                  <a:srgbClr val="FF0000"/>
                </a:solidFill>
              </a:rPr>
              <a:t>ces mêmes dispositions permettent au parent qui a effectivement la garde de ce ressortissant de séjourner avec celui-ci dans l’État membre </a:t>
            </a:r>
            <a:r>
              <a:rPr lang="fr-FR" dirty="0" smtClean="0">
                <a:solidFill>
                  <a:srgbClr val="FF0000"/>
                </a:solidFill>
              </a:rPr>
              <a:t>d’accueil</a:t>
            </a:r>
            <a:endParaRPr lang="nl-NL" dirty="0">
              <a:solidFill>
                <a:srgbClr val="FF0000"/>
              </a:solidFill>
            </a:endParaRPr>
          </a:p>
        </p:txBody>
      </p:sp>
      <p:pic>
        <p:nvPicPr>
          <p:cNvPr id="4" name="Picture 3" descr="https://upload.wikimedia.org/wikipedia/commons/4/40/United_Kingdom_-_location_map.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340840"/>
            <a:ext cx="3168352" cy="4680520"/>
          </a:xfrm>
          <a:prstGeom prst="rect">
            <a:avLst/>
          </a:prstGeom>
          <a:noFill/>
          <a:ln>
            <a:noFill/>
          </a:ln>
        </p:spPr>
      </p:pic>
      <p:sp>
        <p:nvSpPr>
          <p:cNvPr id="5" name="5-Point Star 4"/>
          <p:cNvSpPr/>
          <p:nvPr/>
        </p:nvSpPr>
        <p:spPr>
          <a:xfrm>
            <a:off x="6444208" y="36811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Slide Number Placeholder 6"/>
          <p:cNvSpPr>
            <a:spLocks noGrp="1"/>
          </p:cNvSpPr>
          <p:nvPr>
            <p:ph type="sldNum" sz="quarter" idx="12"/>
          </p:nvPr>
        </p:nvSpPr>
        <p:spPr/>
        <p:txBody>
          <a:bodyPr/>
          <a:lstStyle/>
          <a:p>
            <a:fld id="{D9061D89-B14A-487E-9210-A6BBBD725484}" type="slidenum">
              <a:rPr lang="nl-NL" smtClean="0"/>
              <a:pPr/>
              <a:t>452</a:t>
            </a:fld>
            <a:endParaRPr lang="nl-NL"/>
          </a:p>
        </p:txBody>
      </p:sp>
    </p:spTree>
    <p:extLst>
      <p:ext uri="{BB962C8B-B14F-4D97-AF65-F5344CB8AC3E}">
        <p14:creationId xmlns:p14="http://schemas.microsoft.com/office/powerpoint/2010/main" val="13137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Harmonisation</a:t>
            </a:r>
            <a:br>
              <a:rPr lang="fr-BE" dirty="0" smtClean="0"/>
            </a:br>
            <a:endParaRPr lang="en-GB" dirty="0"/>
          </a:p>
        </p:txBody>
      </p:sp>
      <p:sp>
        <p:nvSpPr>
          <p:cNvPr id="3" name="Content Placeholder 2"/>
          <p:cNvSpPr>
            <a:spLocks noGrp="1"/>
          </p:cNvSpPr>
          <p:nvPr>
            <p:ph idx="1"/>
          </p:nvPr>
        </p:nvSpPr>
        <p:spPr/>
        <p:txBody>
          <a:bodyPr/>
          <a:lstStyle/>
          <a:p>
            <a:r>
              <a:rPr lang="fr-BE" dirty="0" smtClean="0"/>
              <a:t>A la lumière de cette jurisprudence, la directive 2004/38 a harmonisé les conditions de séjour des citoyens européens</a:t>
            </a:r>
          </a:p>
          <a:p>
            <a:endParaRPr lang="fr-BE" dirty="0"/>
          </a:p>
          <a:p>
            <a:pPr lvl="1"/>
            <a:r>
              <a:rPr lang="fr-BE" dirty="0"/>
              <a:t>d</a:t>
            </a:r>
            <a:r>
              <a:rPr lang="fr-BE" dirty="0" smtClean="0"/>
              <a:t>ans le contexte juridique actuel, il convient de vérifier dans quelle mesure cette directive accorde un tel droit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453</a:t>
            </a:fld>
            <a:endParaRPr lang="nl-NL"/>
          </a:p>
        </p:txBody>
      </p:sp>
    </p:spTree>
    <p:extLst>
      <p:ext uri="{BB962C8B-B14F-4D97-AF65-F5344CB8AC3E}">
        <p14:creationId xmlns:p14="http://schemas.microsoft.com/office/powerpoint/2010/main" val="2600350069"/>
      </p:ext>
    </p:extLst>
  </p:cSld>
  <p:clrMapOvr>
    <a:masterClrMapping/>
  </p:clrMapOvr>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a:xfrm>
            <a:off x="628650" y="1825624"/>
            <a:ext cx="7886700" cy="5032375"/>
          </a:xfrm>
        </p:spPr>
        <p:txBody>
          <a:bodyPr>
            <a:normAutofit fontScale="85000" lnSpcReduction="20000"/>
          </a:bodyPr>
          <a:lstStyle/>
          <a:p>
            <a:r>
              <a:rPr lang="fr-FR" u="sng" dirty="0">
                <a:hlinkClick r:id="rId2" action="ppaction://hlinkfile"/>
              </a:rPr>
              <a:t>§ 3. Le régime juridique en vigueur des droits de séjour des travailleurs et citoyens</a:t>
            </a:r>
            <a:endParaRPr lang="en-GB" dirty="0"/>
          </a:p>
          <a:p>
            <a:pPr lvl="1"/>
            <a:r>
              <a:rPr lang="fr-FR" u="sng" dirty="0">
                <a:hlinkClick r:id="rId3" action="ppaction://hlinkfile"/>
              </a:rPr>
              <a:t>A.</a:t>
            </a:r>
            <a:r>
              <a:rPr lang="en-GB" dirty="0">
                <a:hlinkClick r:id="rId3" action="ppaction://hlinkfile"/>
              </a:rPr>
              <a:t>	</a:t>
            </a:r>
            <a:r>
              <a:rPr lang="fr-FR" u="sng" dirty="0">
                <a:hlinkClick r:id="rId3" action="ppaction://hlinkfile"/>
              </a:rPr>
              <a:t>Le régime juridique de la directive 2004/38/CE</a:t>
            </a:r>
            <a:endParaRPr lang="en-GB" dirty="0"/>
          </a:p>
          <a:p>
            <a:pPr lvl="2"/>
            <a:r>
              <a:rPr lang="fr-FR" u="sng" dirty="0">
                <a:hlinkClick r:id="rId4" action="ppaction://hlinkfile"/>
              </a:rPr>
              <a:t>1.</a:t>
            </a:r>
            <a:r>
              <a:rPr lang="en-GB" dirty="0">
                <a:hlinkClick r:id="rId4" action="ppaction://hlinkfile"/>
              </a:rPr>
              <a:t>	</a:t>
            </a:r>
            <a:r>
              <a:rPr lang="fr-FR" u="sng" dirty="0">
                <a:hlinkClick r:id="rId4" action="ppaction://hlinkfile"/>
              </a:rPr>
              <a:t>Séjours jusqu’à trois mois</a:t>
            </a:r>
            <a:endParaRPr lang="en-GB" dirty="0"/>
          </a:p>
          <a:p>
            <a:pPr lvl="2"/>
            <a:r>
              <a:rPr lang="fr-FR" u="sng" dirty="0">
                <a:hlinkClick r:id="rId5" action="ppaction://hlinkfile"/>
              </a:rPr>
              <a:t>2.</a:t>
            </a:r>
            <a:r>
              <a:rPr lang="en-GB" dirty="0">
                <a:hlinkClick r:id="rId5" action="ppaction://hlinkfile"/>
              </a:rPr>
              <a:t>	</a:t>
            </a:r>
            <a:r>
              <a:rPr lang="fr-FR" u="sng" dirty="0">
                <a:hlinkClick r:id="rId5" action="ppaction://hlinkfile"/>
              </a:rPr>
              <a:t>Séjours de plus de trois mois et moins de cinq ans</a:t>
            </a:r>
            <a:endParaRPr lang="en-GB" dirty="0"/>
          </a:p>
          <a:p>
            <a:pPr lvl="3"/>
            <a:r>
              <a:rPr lang="fr-FR" u="sng" dirty="0">
                <a:hlinkClick r:id="rId6" action="ppaction://hlinkfile"/>
              </a:rPr>
              <a:t>a.</a:t>
            </a:r>
            <a:r>
              <a:rPr lang="en-GB" dirty="0">
                <a:hlinkClick r:id="rId6" action="ppaction://hlinkfile"/>
              </a:rPr>
              <a:t>	</a:t>
            </a:r>
            <a:r>
              <a:rPr lang="fr-FR" u="sng" dirty="0">
                <a:hlinkClick r:id="rId6" action="ppaction://hlinkfile"/>
              </a:rPr>
              <a:t>Travailleurs</a:t>
            </a:r>
            <a:endParaRPr lang="en-GB" dirty="0"/>
          </a:p>
          <a:p>
            <a:pPr lvl="3"/>
            <a:r>
              <a:rPr lang="fr-FR" u="sng" dirty="0">
                <a:hlinkClick r:id="rId7" action="ppaction://hlinkfile"/>
              </a:rPr>
              <a:t>b.</a:t>
            </a:r>
            <a:r>
              <a:rPr lang="en-GB" dirty="0">
                <a:hlinkClick r:id="rId7" action="ppaction://hlinkfile"/>
              </a:rPr>
              <a:t>	</a:t>
            </a:r>
            <a:r>
              <a:rPr lang="fr-FR" u="sng" dirty="0">
                <a:hlinkClick r:id="rId7" action="ppaction://hlinkfile"/>
              </a:rPr>
              <a:t>Demandeurs d’emploi</a:t>
            </a:r>
            <a:endParaRPr lang="en-GB" dirty="0"/>
          </a:p>
          <a:p>
            <a:pPr lvl="3"/>
            <a:r>
              <a:rPr lang="fr-FR" u="sng" dirty="0">
                <a:hlinkClick r:id="rId8" action="ppaction://hlinkfile"/>
              </a:rPr>
              <a:t>c.</a:t>
            </a:r>
            <a:r>
              <a:rPr lang="en-GB" dirty="0">
                <a:hlinkClick r:id="rId8" action="ppaction://hlinkfile"/>
              </a:rPr>
              <a:t>	</a:t>
            </a:r>
            <a:r>
              <a:rPr lang="fr-FR" u="sng" dirty="0">
                <a:hlinkClick r:id="rId8" action="ppaction://hlinkfile"/>
              </a:rPr>
              <a:t>Étudiants</a:t>
            </a:r>
            <a:endParaRPr lang="en-GB" dirty="0"/>
          </a:p>
          <a:p>
            <a:pPr lvl="3"/>
            <a:r>
              <a:rPr lang="fr-FR" u="sng" dirty="0">
                <a:hlinkClick r:id="rId9" action="ppaction://hlinkfile"/>
              </a:rPr>
              <a:t>d.</a:t>
            </a:r>
            <a:r>
              <a:rPr lang="en-GB" dirty="0">
                <a:hlinkClick r:id="rId9" action="ppaction://hlinkfile"/>
              </a:rPr>
              <a:t>	</a:t>
            </a:r>
            <a:r>
              <a:rPr lang="fr-FR" u="sng" dirty="0">
                <a:hlinkClick r:id="rId9" action="ppaction://hlinkfile"/>
              </a:rPr>
              <a:t>Citoyens puissants</a:t>
            </a:r>
            <a:endParaRPr lang="en-GB" dirty="0"/>
          </a:p>
          <a:p>
            <a:pPr lvl="3"/>
            <a:r>
              <a:rPr lang="fr-FR" u="sng" dirty="0">
                <a:hlinkClick r:id="rId10" action="ppaction://hlinkfile"/>
              </a:rPr>
              <a:t>e.</a:t>
            </a:r>
            <a:r>
              <a:rPr lang="en-GB" dirty="0">
                <a:hlinkClick r:id="rId10" action="ppaction://hlinkfile"/>
              </a:rPr>
              <a:t>	</a:t>
            </a:r>
            <a:r>
              <a:rPr lang="fr-FR" u="sng" dirty="0">
                <a:hlinkClick r:id="rId10" action="ppaction://hlinkfile"/>
              </a:rPr>
              <a:t>Membres de la famille</a:t>
            </a:r>
            <a:endParaRPr lang="en-GB" dirty="0"/>
          </a:p>
          <a:p>
            <a:pPr lvl="2"/>
            <a:r>
              <a:rPr lang="fr-FR" u="sng" dirty="0">
                <a:hlinkClick r:id="rId11" action="ppaction://hlinkfile"/>
              </a:rPr>
              <a:t>3.</a:t>
            </a:r>
            <a:r>
              <a:rPr lang="en-GB" dirty="0">
                <a:hlinkClick r:id="rId11" action="ppaction://hlinkfile"/>
              </a:rPr>
              <a:t>	</a:t>
            </a:r>
            <a:r>
              <a:rPr lang="fr-FR" u="sng" dirty="0">
                <a:hlinkClick r:id="rId11" action="ppaction://hlinkfile"/>
              </a:rPr>
              <a:t>Séjour de plus de cinq ans</a:t>
            </a:r>
            <a:endParaRPr lang="en-GB" dirty="0"/>
          </a:p>
          <a:p>
            <a:pPr lvl="2"/>
            <a:r>
              <a:rPr lang="fr-FR" u="sng" dirty="0">
                <a:hlinkClick r:id="rId12" action="ppaction://hlinkfile"/>
              </a:rPr>
              <a:t>4.</a:t>
            </a:r>
            <a:r>
              <a:rPr lang="en-GB" dirty="0">
                <a:hlinkClick r:id="rId12" action="ppaction://hlinkfile"/>
              </a:rPr>
              <a:t>	</a:t>
            </a:r>
            <a:r>
              <a:rPr lang="fr-FR" u="sng" dirty="0">
                <a:hlinkClick r:id="rId12" action="ppaction://hlinkfile"/>
              </a:rPr>
              <a:t>Droits dérivés du droit de séjour temporaire ou permanent</a:t>
            </a:r>
            <a:endParaRPr lang="en-GB" dirty="0"/>
          </a:p>
          <a:p>
            <a:pPr lvl="3"/>
            <a:r>
              <a:rPr lang="fr-FR" u="sng" dirty="0">
                <a:hlinkClick r:id="rId13" action="ppaction://hlinkfile"/>
              </a:rPr>
              <a:t>a.</a:t>
            </a:r>
            <a:r>
              <a:rPr lang="en-GB" dirty="0">
                <a:hlinkClick r:id="rId13" action="ppaction://hlinkfile"/>
              </a:rPr>
              <a:t>	</a:t>
            </a:r>
            <a:r>
              <a:rPr lang="fr-FR" u="sng" dirty="0">
                <a:hlinkClick r:id="rId13" action="ppaction://hlinkfile"/>
              </a:rPr>
              <a:t>Protection contre l’éloignement</a:t>
            </a:r>
            <a:endParaRPr lang="en-GB" dirty="0"/>
          </a:p>
          <a:p>
            <a:pPr lvl="3"/>
            <a:r>
              <a:rPr lang="fr-FR" u="sng" dirty="0">
                <a:hlinkClick r:id="rId14" action="ppaction://hlinkfile"/>
              </a:rPr>
              <a:t>b.</a:t>
            </a:r>
            <a:r>
              <a:rPr lang="en-GB" dirty="0">
                <a:hlinkClick r:id="rId14" action="ppaction://hlinkfile"/>
              </a:rPr>
              <a:t>	</a:t>
            </a:r>
            <a:r>
              <a:rPr lang="fr-FR" u="sng" dirty="0">
                <a:hlinkClick r:id="rId14" action="ppaction://hlinkfile"/>
              </a:rPr>
              <a:t>Egalité de traitement</a:t>
            </a:r>
            <a:endParaRPr lang="en-GB" dirty="0"/>
          </a:p>
          <a:p>
            <a:pPr lvl="1"/>
            <a:r>
              <a:rPr lang="fr-FR" u="sng" dirty="0">
                <a:hlinkClick r:id="rId15" action="ppaction://hlinkfile"/>
              </a:rPr>
              <a:t>B.</a:t>
            </a:r>
            <a:r>
              <a:rPr lang="en-GB" dirty="0">
                <a:hlinkClick r:id="rId15" action="ppaction://hlinkfile"/>
              </a:rPr>
              <a:t>	</a:t>
            </a:r>
            <a:r>
              <a:rPr lang="fr-FR" u="sng" dirty="0">
                <a:hlinkClick r:id="rId15" action="ppaction://hlinkfile"/>
              </a:rPr>
              <a:t>Les rapports entre le droit primaire et le droit dérivé dans le contexte de la citoyenneté</a:t>
            </a:r>
            <a:endParaRPr lang="en-GB" dirty="0"/>
          </a:p>
          <a:p>
            <a:pPr lvl="2"/>
            <a:r>
              <a:rPr lang="fr-FR" u="sng" dirty="0">
                <a:hlinkClick r:id="rId16" action="ppaction://hlinkfile"/>
              </a:rPr>
              <a:t>1.</a:t>
            </a:r>
            <a:r>
              <a:rPr lang="en-GB" dirty="0">
                <a:hlinkClick r:id="rId16" action="ppaction://hlinkfile"/>
              </a:rPr>
              <a:t>	</a:t>
            </a:r>
            <a:r>
              <a:rPr lang="fr-FR" u="sng" dirty="0">
                <a:hlinkClick r:id="rId16" action="ppaction://hlinkfile"/>
              </a:rPr>
              <a:t>Principe : </a:t>
            </a:r>
            <a:r>
              <a:rPr lang="fr-FR" u="sng" dirty="0" err="1">
                <a:hlinkClick r:id="rId16" action="ppaction://hlinkfile"/>
              </a:rPr>
              <a:t>lex</a:t>
            </a:r>
            <a:r>
              <a:rPr lang="fr-FR" u="sng" dirty="0">
                <a:hlinkClick r:id="rId16" action="ppaction://hlinkfile"/>
              </a:rPr>
              <a:t> </a:t>
            </a:r>
            <a:r>
              <a:rPr lang="fr-FR" u="sng" dirty="0" err="1">
                <a:hlinkClick r:id="rId16" action="ppaction://hlinkfile"/>
              </a:rPr>
              <a:t>specialis</a:t>
            </a:r>
            <a:r>
              <a:rPr lang="fr-FR" u="sng" dirty="0">
                <a:hlinkClick r:id="rId16" action="ppaction://hlinkfile"/>
              </a:rPr>
              <a:t> </a:t>
            </a:r>
            <a:r>
              <a:rPr lang="fr-FR" u="sng" dirty="0" err="1">
                <a:hlinkClick r:id="rId16" action="ppaction://hlinkfile"/>
              </a:rPr>
              <a:t>derogat</a:t>
            </a:r>
            <a:r>
              <a:rPr lang="fr-FR" u="sng" dirty="0">
                <a:hlinkClick r:id="rId16" action="ppaction://hlinkfile"/>
              </a:rPr>
              <a:t> </a:t>
            </a:r>
            <a:r>
              <a:rPr lang="fr-FR" u="sng" dirty="0" err="1">
                <a:hlinkClick r:id="rId16" action="ppaction://hlinkfile"/>
              </a:rPr>
              <a:t>legi</a:t>
            </a:r>
            <a:r>
              <a:rPr lang="fr-FR" u="sng" dirty="0">
                <a:hlinkClick r:id="rId16" action="ppaction://hlinkfile"/>
              </a:rPr>
              <a:t> </a:t>
            </a:r>
            <a:r>
              <a:rPr lang="fr-FR" u="sng" dirty="0" err="1">
                <a:hlinkClick r:id="rId16" action="ppaction://hlinkfile"/>
              </a:rPr>
              <a:t>generali</a:t>
            </a:r>
            <a:endParaRPr lang="en-GB" dirty="0"/>
          </a:p>
          <a:p>
            <a:pPr lvl="2"/>
            <a:r>
              <a:rPr lang="fr-FR" u="sng" dirty="0">
                <a:hlinkClick r:id="rId17" action="ppaction://hlinkfile"/>
              </a:rPr>
              <a:t>2.</a:t>
            </a:r>
            <a:r>
              <a:rPr lang="en-GB" dirty="0">
                <a:hlinkClick r:id="rId17" action="ppaction://hlinkfile"/>
              </a:rPr>
              <a:t>	</a:t>
            </a:r>
            <a:r>
              <a:rPr lang="fr-FR" u="sng" dirty="0">
                <a:hlinkClick r:id="rId17" action="ppaction://hlinkfile"/>
              </a:rPr>
              <a:t>En l’absence de </a:t>
            </a:r>
            <a:r>
              <a:rPr lang="fr-FR" u="sng" dirty="0" err="1">
                <a:hlinkClick r:id="rId17" action="ppaction://hlinkfile"/>
              </a:rPr>
              <a:t>lex</a:t>
            </a:r>
            <a:r>
              <a:rPr lang="fr-FR" u="sng" dirty="0">
                <a:hlinkClick r:id="rId17" action="ppaction://hlinkfile"/>
              </a:rPr>
              <a:t> </a:t>
            </a:r>
            <a:r>
              <a:rPr lang="fr-FR" u="sng" dirty="0" err="1">
                <a:hlinkClick r:id="rId17" action="ppaction://hlinkfile"/>
              </a:rPr>
              <a:t>specialis</a:t>
            </a:r>
            <a:r>
              <a:rPr lang="fr-FR" u="sng" dirty="0">
                <a:hlinkClick r:id="rId17" action="ppaction://hlinkfile"/>
              </a:rPr>
              <a:t>…</a:t>
            </a:r>
            <a:endParaRPr lang="en-GB" dirty="0"/>
          </a:p>
          <a:p>
            <a:pPr lvl="3"/>
            <a:r>
              <a:rPr lang="fr-FR" u="sng" dirty="0">
                <a:hlinkClick r:id="rId18" action="ppaction://hlinkfile"/>
              </a:rPr>
              <a:t>a.</a:t>
            </a:r>
            <a:r>
              <a:rPr lang="en-GB" dirty="0">
                <a:hlinkClick r:id="rId18" action="ppaction://hlinkfile"/>
              </a:rPr>
              <a:t>	</a:t>
            </a:r>
            <a:r>
              <a:rPr lang="fr-FR" u="sng" dirty="0">
                <a:hlinkClick r:id="rId18" action="ppaction://hlinkfile"/>
              </a:rPr>
              <a:t>Rigidités administratives liées à l’Etat civil d’un citoyen</a:t>
            </a:r>
            <a:endParaRPr lang="en-GB" dirty="0"/>
          </a:p>
          <a:p>
            <a:pPr lvl="3"/>
            <a:r>
              <a:rPr lang="fr-FR" u="sng" dirty="0">
                <a:hlinkClick r:id="rId19" action="ppaction://hlinkfile"/>
              </a:rPr>
              <a:t>b.</a:t>
            </a:r>
            <a:r>
              <a:rPr lang="en-GB" dirty="0">
                <a:hlinkClick r:id="rId19" action="ppaction://hlinkfile"/>
              </a:rPr>
              <a:t>	</a:t>
            </a:r>
            <a:r>
              <a:rPr lang="fr-FR" u="sng" dirty="0">
                <a:hlinkClick r:id="rId19" action="ppaction://hlinkfile"/>
              </a:rPr>
              <a:t>Privation de la jouissance effective des droits de circulation et de séjour</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454</a:t>
            </a:fld>
            <a:endParaRPr lang="nl-NL"/>
          </a:p>
        </p:txBody>
      </p:sp>
    </p:spTree>
    <p:extLst>
      <p:ext uri="{BB962C8B-B14F-4D97-AF65-F5344CB8AC3E}">
        <p14:creationId xmlns:p14="http://schemas.microsoft.com/office/powerpoint/2010/main" val="55426492"/>
      </p:ext>
    </p:extLst>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a:t>
            </a:r>
            <a:r>
              <a:rPr lang="nl-NL" dirty="0" smtClean="0"/>
              <a:t>conditions de séjour</a:t>
            </a:r>
            <a:endParaRPr lang="nl-NL" dirty="0"/>
          </a:p>
          <a:p>
            <a:pPr lvl="1"/>
            <a:r>
              <a:rPr lang="nl-NL" dirty="0" err="1"/>
              <a:t>droit</a:t>
            </a:r>
            <a:r>
              <a:rPr lang="nl-NL" dirty="0"/>
              <a:t> de </a:t>
            </a:r>
            <a:r>
              <a:rPr lang="nl-NL" dirty="0" err="1"/>
              <a:t>circulation</a:t>
            </a:r>
            <a:r>
              <a:rPr lang="nl-NL" dirty="0"/>
              <a:t> (art. 4 et 5)</a:t>
            </a:r>
          </a:p>
          <a:p>
            <a:pPr lvl="2"/>
            <a:r>
              <a:rPr lang="nl-NL" dirty="0" err="1"/>
              <a:t>droits</a:t>
            </a:r>
            <a:r>
              <a:rPr lang="nl-NL" dirty="0"/>
              <a:t> </a:t>
            </a:r>
            <a:r>
              <a:rPr lang="nl-NL" dirty="0" err="1"/>
              <a:t>d’entrée</a:t>
            </a:r>
            <a:r>
              <a:rPr lang="nl-NL" dirty="0"/>
              <a:t> et de sortie</a:t>
            </a:r>
          </a:p>
          <a:p>
            <a:pPr lvl="1"/>
            <a:r>
              <a:rPr lang="nl-NL" dirty="0" err="1"/>
              <a:t>droit</a:t>
            </a:r>
            <a:r>
              <a:rPr lang="nl-NL" dirty="0"/>
              <a:t> de </a:t>
            </a:r>
            <a:r>
              <a:rPr lang="nl-NL" dirty="0" err="1"/>
              <a:t>séjour</a:t>
            </a:r>
            <a:r>
              <a:rPr lang="nl-NL" dirty="0"/>
              <a:t> (art.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t>droits</a:t>
            </a:r>
            <a:r>
              <a:rPr lang="nl-NL" dirty="0"/>
              <a:t> </a:t>
            </a:r>
            <a:r>
              <a:rPr lang="nl-NL" dirty="0" err="1"/>
              <a:t>dérivés</a:t>
            </a:r>
            <a:r>
              <a:rPr lang="nl-NL" dirty="0"/>
              <a:t> du </a:t>
            </a:r>
            <a:r>
              <a:rPr lang="nl-NL" dirty="0" err="1"/>
              <a:t>droit</a:t>
            </a:r>
            <a:r>
              <a:rPr lang="nl-NL" dirty="0"/>
              <a:t> de </a:t>
            </a:r>
            <a:r>
              <a:rPr lang="nl-NL" dirty="0" err="1"/>
              <a:t>séjour</a:t>
            </a:r>
            <a:endParaRPr lang="nl-NL" dirty="0"/>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t>l</a:t>
            </a:r>
            <a:r>
              <a:rPr lang="nl-NL" dirty="0" smtClean="0"/>
              <a:t>es articles 20-21 TFUE accordent-ils </a:t>
            </a:r>
            <a:r>
              <a:rPr lang="nl-NL" dirty="0"/>
              <a:t>un droit de séjour sur base du droit primaire si on ne </a:t>
            </a:r>
            <a:r>
              <a:rPr lang="nl-NL" dirty="0" smtClean="0"/>
              <a:t>relève pas </a:t>
            </a:r>
            <a:r>
              <a:rPr lang="nl-NL" dirty="0"/>
              <a:t>de la Directive? – cf. </a:t>
            </a:r>
            <a:r>
              <a:rPr lang="nl-NL" i="1" dirty="0"/>
              <a:t>Chen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455</a:t>
            </a:fld>
            <a:endParaRPr lang="nl-NL"/>
          </a:p>
        </p:txBody>
      </p:sp>
    </p:spTree>
    <p:extLst>
      <p:ext uri="{BB962C8B-B14F-4D97-AF65-F5344CB8AC3E}">
        <p14:creationId xmlns:p14="http://schemas.microsoft.com/office/powerpoint/2010/main" val="202859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57200" y="1600200"/>
            <a:ext cx="8229600" cy="5257800"/>
          </a:xfrm>
        </p:spPr>
        <p:txBody>
          <a:bodyPr vert="horz" lIns="91440" tIns="45720" rIns="91440" bIns="45720" rtlCol="0" anchor="t">
            <a:normAutofit lnSpcReduction="10000"/>
          </a:bodyPr>
          <a:lstStyle/>
          <a:p>
            <a:r>
              <a:rPr lang="nl-NL" dirty="0" err="1"/>
              <a:t>Applicabilité</a:t>
            </a:r>
            <a:r>
              <a:rPr lang="nl-NL" dirty="0"/>
              <a:t> de la </a:t>
            </a:r>
            <a:r>
              <a:rPr lang="nl-NL" dirty="0" err="1"/>
              <a:t>directive</a:t>
            </a:r>
            <a:r>
              <a:rPr lang="nl-NL" dirty="0"/>
              <a:t> – art. 3</a:t>
            </a:r>
          </a:p>
          <a:p>
            <a:pPr lvl="1"/>
            <a:r>
              <a:rPr lang="nl-NL" i="1" dirty="0"/>
              <a:t>ratione personae: </a:t>
            </a:r>
            <a:r>
              <a:rPr lang="nl-NL" dirty="0" err="1"/>
              <a:t>citoyen</a:t>
            </a:r>
            <a:r>
              <a:rPr lang="nl-NL" dirty="0"/>
              <a:t> de </a:t>
            </a:r>
            <a:r>
              <a:rPr lang="nl-NL" dirty="0" err="1"/>
              <a:t>l’Union</a:t>
            </a:r>
            <a:r>
              <a:rPr lang="nl-NL" dirty="0"/>
              <a:t> </a:t>
            </a:r>
            <a:r>
              <a:rPr lang="nl-NL" dirty="0" err="1"/>
              <a:t>européenne</a:t>
            </a:r>
            <a:r>
              <a:rPr lang="nl-NL" dirty="0"/>
              <a:t> </a:t>
            </a:r>
            <a:r>
              <a:rPr lang="nl-NL" dirty="0" err="1"/>
              <a:t>ainsi</a:t>
            </a:r>
            <a:r>
              <a:rPr lang="nl-NL" dirty="0"/>
              <a:t> que membres de sa </a:t>
            </a:r>
            <a:r>
              <a:rPr lang="nl-NL" dirty="0" err="1"/>
              <a:t>famille</a:t>
            </a:r>
            <a:endParaRPr lang="nl-NL" dirty="0"/>
          </a:p>
          <a:p>
            <a:pPr lvl="2"/>
            <a:r>
              <a:rPr lang="nl-NL" dirty="0"/>
              <a:t>conjoint, partenaire, descendants directs de moins de 21 ans  ainsi qu’ascendants directs à charge du citoyen concerné ou du </a:t>
            </a:r>
            <a:r>
              <a:rPr lang="nl-NL" dirty="0" smtClean="0"/>
              <a:t>conjoint/partenaire</a:t>
            </a:r>
          </a:p>
          <a:p>
            <a:pPr lvl="3"/>
            <a:r>
              <a:rPr lang="nl-NL" i="1" dirty="0" smtClean="0"/>
              <a:t>Coman</a:t>
            </a:r>
            <a:endParaRPr lang="nl-NL" i="1" dirty="0"/>
          </a:p>
          <a:p>
            <a:pPr lvl="2"/>
            <a:r>
              <a:rPr lang="nl-NL" dirty="0" err="1"/>
              <a:t>même</a:t>
            </a:r>
            <a:r>
              <a:rPr lang="nl-NL" dirty="0"/>
              <a:t> si membres de la </a:t>
            </a:r>
            <a:r>
              <a:rPr lang="nl-NL" dirty="0" err="1"/>
              <a:t>famille</a:t>
            </a:r>
            <a:r>
              <a:rPr lang="nl-NL" dirty="0"/>
              <a:t> ne </a:t>
            </a:r>
            <a:r>
              <a:rPr lang="nl-NL" dirty="0" err="1"/>
              <a:t>sont</a:t>
            </a:r>
            <a:r>
              <a:rPr lang="nl-NL" dirty="0"/>
              <a:t> pas des citoyens </a:t>
            </a:r>
            <a:r>
              <a:rPr lang="nl-NL" dirty="0" err="1"/>
              <a:t>européens</a:t>
            </a:r>
            <a:r>
              <a:rPr lang="nl-NL" dirty="0"/>
              <a:t> , </a:t>
            </a:r>
            <a:r>
              <a:rPr lang="nl-NL" dirty="0" err="1"/>
              <a:t>ayant</a:t>
            </a:r>
            <a:r>
              <a:rPr lang="nl-NL" dirty="0"/>
              <a:t> la </a:t>
            </a:r>
            <a:r>
              <a:rPr lang="nl-NL" dirty="0" err="1"/>
              <a:t>nationalité</a:t>
            </a:r>
            <a:r>
              <a:rPr lang="nl-NL" dirty="0"/>
              <a:t> </a:t>
            </a:r>
            <a:r>
              <a:rPr lang="nl-NL" dirty="0" err="1"/>
              <a:t>d’un</a:t>
            </a:r>
            <a:r>
              <a:rPr lang="nl-NL" dirty="0"/>
              <a:t> </a:t>
            </a:r>
            <a:r>
              <a:rPr lang="nl-NL" dirty="0" err="1"/>
              <a:t>pays</a:t>
            </a:r>
            <a:r>
              <a:rPr lang="nl-NL" dirty="0"/>
              <a:t> </a:t>
            </a:r>
            <a:r>
              <a:rPr lang="nl-NL" dirty="0" err="1"/>
              <a:t>tiers</a:t>
            </a:r>
            <a:r>
              <a:rPr lang="nl-NL" dirty="0"/>
              <a:t> et </a:t>
            </a:r>
            <a:r>
              <a:rPr lang="nl-NL" dirty="0" err="1"/>
              <a:t>n’ont</a:t>
            </a:r>
            <a:r>
              <a:rPr lang="nl-NL" dirty="0"/>
              <a:t> </a:t>
            </a:r>
            <a:r>
              <a:rPr lang="nl-NL" dirty="0" err="1"/>
              <a:t>jamais</a:t>
            </a:r>
            <a:r>
              <a:rPr lang="nl-NL" dirty="0"/>
              <a:t> </a:t>
            </a:r>
            <a:r>
              <a:rPr lang="nl-NL" dirty="0" err="1"/>
              <a:t>résidé</a:t>
            </a:r>
            <a:r>
              <a:rPr lang="nl-NL" dirty="0"/>
              <a:t> </a:t>
            </a:r>
            <a:r>
              <a:rPr lang="nl-NL" dirty="0" err="1"/>
              <a:t>sur</a:t>
            </a:r>
            <a:r>
              <a:rPr lang="nl-NL" dirty="0"/>
              <a:t> </a:t>
            </a:r>
            <a:r>
              <a:rPr lang="nl-NL" dirty="0" err="1"/>
              <a:t>le</a:t>
            </a:r>
            <a:r>
              <a:rPr lang="nl-NL" dirty="0"/>
              <a:t> territoire de </a:t>
            </a:r>
            <a:r>
              <a:rPr lang="nl-NL" dirty="0" err="1"/>
              <a:t>l’UE</a:t>
            </a:r>
            <a:r>
              <a:rPr lang="nl-NL" dirty="0"/>
              <a:t> </a:t>
            </a:r>
            <a:r>
              <a:rPr lang="nl-NL" dirty="0" err="1"/>
              <a:t>auparavant</a:t>
            </a:r>
            <a:endParaRPr lang="nl-NL" dirty="0"/>
          </a:p>
          <a:p>
            <a:pPr lvl="3"/>
            <a:r>
              <a:rPr lang="nl-NL" dirty="0"/>
              <a:t>C-127/08, </a:t>
            </a:r>
            <a:r>
              <a:rPr lang="nl-NL" i="1" dirty="0" err="1"/>
              <a:t>Metock</a:t>
            </a:r>
            <a:endParaRPr lang="nl-NL" dirty="0"/>
          </a:p>
          <a:p>
            <a:pPr lvl="1"/>
            <a:endParaRPr lang="nl-NL" i="1" dirty="0"/>
          </a:p>
          <a:p>
            <a:pPr lvl="1"/>
            <a:r>
              <a:rPr lang="nl-NL" i="1" dirty="0"/>
              <a:t>ratione loci</a:t>
            </a:r>
            <a:r>
              <a:rPr lang="nl-NL" dirty="0"/>
              <a:t>: </a:t>
            </a:r>
            <a:r>
              <a:rPr lang="nl-NL" dirty="0" smtClean="0"/>
              <a:t>MOUVEMENT interétatique!!!</a:t>
            </a:r>
          </a:p>
          <a:p>
            <a:pPr lvl="2"/>
            <a:r>
              <a:rPr lang="nl-NL" dirty="0"/>
              <a:t>l</a:t>
            </a:r>
            <a:r>
              <a:rPr lang="nl-NL" dirty="0" smtClean="0"/>
              <a:t>e citoyen se rend ou s’est rendu dans un </a:t>
            </a:r>
            <a:r>
              <a:rPr lang="nl-NL" dirty="0"/>
              <a:t>autre EM </a:t>
            </a:r>
            <a:r>
              <a:rPr lang="nl-NL" dirty="0" smtClean="0"/>
              <a:t>dont il n’a pas la nationalité pour y séjourner</a:t>
            </a:r>
            <a:endParaRPr lang="nl-NL" dirty="0"/>
          </a:p>
          <a:p>
            <a:pPr lvl="3"/>
            <a:r>
              <a:rPr lang="nl-NL" dirty="0" smtClean="0"/>
              <a:t>C-256/11</a:t>
            </a:r>
            <a:r>
              <a:rPr lang="nl-NL" dirty="0"/>
              <a:t>, </a:t>
            </a:r>
            <a:r>
              <a:rPr lang="nl-NL" i="1" dirty="0"/>
              <a:t>Derechi</a:t>
            </a:r>
            <a:endParaRPr lang="nl-NL" dirty="0"/>
          </a:p>
        </p:txBody>
      </p:sp>
      <p:pic>
        <p:nvPicPr>
          <p:cNvPr id="4" name="Picture 3" descr="http://bp3.blogger.com/_rqH4fUbko2U/SIrse0wM2TI/AAAAAAAAIAg/ixWidm_MrW8/s400/Ikogo.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769821" y="188640"/>
            <a:ext cx="2342309" cy="160140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456</a:t>
            </a:fld>
            <a:endParaRPr lang="nl-NL"/>
          </a:p>
        </p:txBody>
      </p:sp>
    </p:spTree>
    <p:extLst>
      <p:ext uri="{BB962C8B-B14F-4D97-AF65-F5344CB8AC3E}">
        <p14:creationId xmlns:p14="http://schemas.microsoft.com/office/powerpoint/2010/main" val="1973614333"/>
      </p:ext>
    </p:extLst>
  </p:cSld>
  <p:clrMapOvr>
    <a:masterClrMapping/>
  </p:clrMapOvr>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des conditions de séjour</a:t>
            </a:r>
          </a:p>
          <a:p>
            <a:pPr lvl="1"/>
            <a:r>
              <a:rPr lang="nl-NL" dirty="0" smtClean="0">
                <a:solidFill>
                  <a:srgbClr val="FF0000"/>
                </a:solidFill>
              </a:rPr>
              <a:t>droit </a:t>
            </a:r>
            <a:r>
              <a:rPr lang="nl-NL" dirty="0">
                <a:solidFill>
                  <a:srgbClr val="FF0000"/>
                </a:solidFill>
              </a:rPr>
              <a:t>de circulation </a:t>
            </a:r>
            <a:r>
              <a:rPr lang="nl-NL" dirty="0"/>
              <a:t>(art. 4 et 5)</a:t>
            </a:r>
          </a:p>
          <a:p>
            <a:pPr lvl="2"/>
            <a:r>
              <a:rPr lang="nl-NL" dirty="0" err="1"/>
              <a:t>droits</a:t>
            </a:r>
            <a:r>
              <a:rPr lang="nl-NL" dirty="0"/>
              <a:t> </a:t>
            </a:r>
            <a:r>
              <a:rPr lang="nl-NL" dirty="0" err="1"/>
              <a:t>d’entrée</a:t>
            </a:r>
            <a:r>
              <a:rPr lang="nl-NL" dirty="0"/>
              <a:t> et de sortie</a:t>
            </a:r>
          </a:p>
          <a:p>
            <a:pPr lvl="1"/>
            <a:r>
              <a:rPr lang="nl-NL" dirty="0" err="1"/>
              <a:t>droit</a:t>
            </a:r>
            <a:r>
              <a:rPr lang="nl-NL" dirty="0"/>
              <a:t> de </a:t>
            </a:r>
            <a:r>
              <a:rPr lang="nl-NL" dirty="0" err="1"/>
              <a:t>séjour</a:t>
            </a:r>
            <a:r>
              <a:rPr lang="nl-NL" dirty="0"/>
              <a:t> (art.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t>droits</a:t>
            </a:r>
            <a:r>
              <a:rPr lang="nl-NL" dirty="0"/>
              <a:t> </a:t>
            </a:r>
            <a:r>
              <a:rPr lang="nl-NL" dirty="0" err="1"/>
              <a:t>dérivés</a:t>
            </a:r>
            <a:r>
              <a:rPr lang="nl-NL" dirty="0"/>
              <a:t> du </a:t>
            </a:r>
            <a:r>
              <a:rPr lang="nl-NL" dirty="0" err="1"/>
              <a:t>droit</a:t>
            </a:r>
            <a:r>
              <a:rPr lang="nl-NL" dirty="0"/>
              <a:t> de </a:t>
            </a:r>
            <a:r>
              <a:rPr lang="nl-NL" dirty="0" err="1"/>
              <a:t>séjour</a:t>
            </a:r>
            <a:endParaRPr lang="nl-NL" dirty="0"/>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t>les articles 20-21 TFUE </a:t>
            </a:r>
            <a:r>
              <a:rPr lang="nl-NL" dirty="0" smtClean="0"/>
              <a:t>accordent-ils </a:t>
            </a:r>
            <a:r>
              <a:rPr lang="nl-NL" dirty="0"/>
              <a:t>un droit de séjour sur base du droit primaire si on ne </a:t>
            </a:r>
            <a:r>
              <a:rPr lang="nl-NL" dirty="0" smtClean="0"/>
              <a:t>relève pas </a:t>
            </a:r>
            <a:r>
              <a:rPr lang="nl-NL" dirty="0"/>
              <a:t>de la Directive? – cf. </a:t>
            </a:r>
            <a:r>
              <a:rPr lang="nl-NL" i="1" dirty="0"/>
              <a:t>Chen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457</a:t>
            </a:fld>
            <a:endParaRPr lang="nl-NL"/>
          </a:p>
        </p:txBody>
      </p:sp>
    </p:spTree>
    <p:extLst>
      <p:ext uri="{BB962C8B-B14F-4D97-AF65-F5344CB8AC3E}">
        <p14:creationId xmlns:p14="http://schemas.microsoft.com/office/powerpoint/2010/main" val="1723208789"/>
      </p:ext>
    </p:extLst>
  </p:cSld>
  <p:clrMapOvr>
    <a:masterClrMapping/>
  </p:clrMapOvr>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p:txBody>
          <a:bodyPr>
            <a:normAutofit/>
          </a:bodyPr>
          <a:lstStyle/>
          <a:p>
            <a:r>
              <a:rPr lang="nl-NL" dirty="0" err="1"/>
              <a:t>Droits</a:t>
            </a:r>
            <a:r>
              <a:rPr lang="nl-NL" dirty="0"/>
              <a:t> de </a:t>
            </a:r>
            <a:r>
              <a:rPr lang="nl-NL" dirty="0" err="1"/>
              <a:t>circulation</a:t>
            </a:r>
            <a:endParaRPr lang="nl-NL" dirty="0"/>
          </a:p>
          <a:p>
            <a:pPr lvl="1"/>
            <a:endParaRPr lang="nl-NL" dirty="0" smtClean="0"/>
          </a:p>
          <a:p>
            <a:pPr lvl="1"/>
            <a:r>
              <a:rPr lang="nl-NL" dirty="0" smtClean="0"/>
              <a:t>art</a:t>
            </a:r>
            <a:r>
              <a:rPr lang="nl-NL" dirty="0"/>
              <a:t>. 4: </a:t>
            </a:r>
            <a:r>
              <a:rPr lang="nl-NL" dirty="0" err="1"/>
              <a:t>le</a:t>
            </a:r>
            <a:r>
              <a:rPr lang="nl-NL" dirty="0"/>
              <a:t> </a:t>
            </a:r>
            <a:r>
              <a:rPr lang="nl-NL" dirty="0" err="1"/>
              <a:t>citoyen</a:t>
            </a:r>
            <a:r>
              <a:rPr lang="nl-NL" dirty="0"/>
              <a:t> de </a:t>
            </a:r>
            <a:r>
              <a:rPr lang="nl-NL" dirty="0" err="1"/>
              <a:t>l’UE</a:t>
            </a:r>
            <a:r>
              <a:rPr lang="nl-NL" dirty="0"/>
              <a:t> a </a:t>
            </a:r>
            <a:r>
              <a:rPr lang="nl-NL" dirty="0" err="1"/>
              <a:t>le</a:t>
            </a:r>
            <a:r>
              <a:rPr lang="nl-NL" dirty="0"/>
              <a:t> </a:t>
            </a:r>
            <a:r>
              <a:rPr lang="nl-NL" dirty="0" err="1"/>
              <a:t>droit</a:t>
            </a:r>
            <a:r>
              <a:rPr lang="nl-NL" dirty="0"/>
              <a:t> de </a:t>
            </a:r>
            <a:r>
              <a:rPr lang="nl-NL" dirty="0" err="1"/>
              <a:t>quitter</a:t>
            </a:r>
            <a:r>
              <a:rPr lang="nl-NL" dirty="0"/>
              <a:t> </a:t>
            </a:r>
            <a:r>
              <a:rPr lang="nl-NL" dirty="0" err="1"/>
              <a:t>le</a:t>
            </a:r>
            <a:r>
              <a:rPr lang="nl-NL" dirty="0"/>
              <a:t> territoire </a:t>
            </a:r>
            <a:r>
              <a:rPr lang="nl-NL" dirty="0" err="1"/>
              <a:t>d’un</a:t>
            </a:r>
            <a:r>
              <a:rPr lang="nl-NL" dirty="0"/>
              <a:t> EM en vue de se </a:t>
            </a:r>
            <a:r>
              <a:rPr lang="nl-NL" dirty="0" err="1"/>
              <a:t>rendre</a:t>
            </a:r>
            <a:r>
              <a:rPr lang="nl-NL" dirty="0"/>
              <a:t> dans </a:t>
            </a:r>
            <a:r>
              <a:rPr lang="nl-NL" dirty="0" err="1"/>
              <a:t>un</a:t>
            </a:r>
            <a:r>
              <a:rPr lang="nl-NL" dirty="0"/>
              <a:t> </a:t>
            </a:r>
            <a:r>
              <a:rPr lang="nl-NL" dirty="0" err="1"/>
              <a:t>autre</a:t>
            </a:r>
            <a:r>
              <a:rPr lang="nl-NL" dirty="0"/>
              <a:t> EM</a:t>
            </a:r>
          </a:p>
          <a:p>
            <a:pPr lvl="1"/>
            <a:endParaRPr lang="nl-NL" dirty="0" smtClean="0"/>
          </a:p>
          <a:p>
            <a:pPr lvl="1"/>
            <a:r>
              <a:rPr lang="nl-NL" dirty="0" smtClean="0"/>
              <a:t>art</a:t>
            </a:r>
            <a:r>
              <a:rPr lang="nl-NL" dirty="0"/>
              <a:t>. 5: droit d’entrée: les EM admettent tout citoyen de l’UE </a:t>
            </a:r>
            <a:r>
              <a:rPr lang="nl-NL" i="1" dirty="0"/>
              <a:t>muni d’une carte </a:t>
            </a:r>
            <a:r>
              <a:rPr lang="nl-NL" i="1" dirty="0" smtClean="0"/>
              <a:t>d’identité ou </a:t>
            </a:r>
            <a:r>
              <a:rPr lang="nl-NL" i="1" dirty="0"/>
              <a:t>d’un passeport en cours de validité</a:t>
            </a:r>
            <a:r>
              <a:rPr lang="nl-NL" dirty="0"/>
              <a:t>, ainsi que les membres de sa famille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458</a:t>
            </a:fld>
            <a:endParaRPr lang="nl-NL"/>
          </a:p>
        </p:txBody>
      </p:sp>
    </p:spTree>
    <p:extLst>
      <p:ext uri="{BB962C8B-B14F-4D97-AF65-F5344CB8AC3E}">
        <p14:creationId xmlns:p14="http://schemas.microsoft.com/office/powerpoint/2010/main" val="625276039"/>
      </p:ext>
    </p:extLst>
  </p:cSld>
  <p:clrMapOvr>
    <a:masterClrMapping/>
  </p:clrMapOvr>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conditions de séjour</a:t>
            </a:r>
          </a:p>
          <a:p>
            <a:pPr lvl="1"/>
            <a:r>
              <a:rPr lang="nl-NL" dirty="0" smtClean="0"/>
              <a:t>droit </a:t>
            </a:r>
            <a:r>
              <a:rPr lang="nl-NL" dirty="0"/>
              <a:t>de circulation (art. 4 et 5)</a:t>
            </a:r>
          </a:p>
          <a:p>
            <a:pPr lvl="2"/>
            <a:r>
              <a:rPr lang="nl-NL" dirty="0" err="1"/>
              <a:t>droits</a:t>
            </a:r>
            <a:r>
              <a:rPr lang="nl-NL" dirty="0"/>
              <a:t> </a:t>
            </a:r>
            <a:r>
              <a:rPr lang="nl-NL" dirty="0" err="1"/>
              <a:t>d’entrée</a:t>
            </a:r>
            <a:r>
              <a:rPr lang="nl-NL" dirty="0"/>
              <a:t> et de sortie</a:t>
            </a:r>
          </a:p>
          <a:p>
            <a:pPr lvl="1"/>
            <a:r>
              <a:rPr lang="nl-NL" dirty="0" err="1">
                <a:solidFill>
                  <a:srgbClr val="FF0000"/>
                </a:solidFill>
              </a:rPr>
              <a:t>droit</a:t>
            </a:r>
            <a:r>
              <a:rPr lang="nl-NL" dirty="0">
                <a:solidFill>
                  <a:srgbClr val="FF0000"/>
                </a:solidFill>
              </a:rPr>
              <a:t> de </a:t>
            </a:r>
            <a:r>
              <a:rPr lang="nl-NL" dirty="0" err="1">
                <a:solidFill>
                  <a:srgbClr val="FF0000"/>
                </a:solidFill>
              </a:rPr>
              <a:t>séjour</a:t>
            </a:r>
            <a:r>
              <a:rPr lang="nl-NL" dirty="0">
                <a:solidFill>
                  <a:srgbClr val="FF0000"/>
                </a:solidFill>
              </a:rPr>
              <a:t> </a:t>
            </a:r>
            <a:r>
              <a:rPr lang="nl-NL" dirty="0"/>
              <a:t>(art.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t>droits</a:t>
            </a:r>
            <a:r>
              <a:rPr lang="nl-NL" dirty="0"/>
              <a:t> </a:t>
            </a:r>
            <a:r>
              <a:rPr lang="nl-NL" dirty="0" err="1"/>
              <a:t>dérivés</a:t>
            </a:r>
            <a:r>
              <a:rPr lang="nl-NL" dirty="0"/>
              <a:t> du </a:t>
            </a:r>
            <a:r>
              <a:rPr lang="nl-NL" dirty="0" err="1"/>
              <a:t>droit</a:t>
            </a:r>
            <a:r>
              <a:rPr lang="nl-NL" dirty="0"/>
              <a:t> de </a:t>
            </a:r>
            <a:r>
              <a:rPr lang="nl-NL" dirty="0" err="1"/>
              <a:t>séjour</a:t>
            </a:r>
            <a:endParaRPr lang="nl-NL" dirty="0"/>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t>les articles 20-21 TFUE accordent-t-ils un droit de séjour sur base du droit primaire si on ne </a:t>
            </a:r>
            <a:r>
              <a:rPr lang="nl-NL" dirty="0" smtClean="0"/>
              <a:t>relève pas </a:t>
            </a:r>
            <a:r>
              <a:rPr lang="nl-NL" dirty="0"/>
              <a:t>de la Directive? – cf. </a:t>
            </a:r>
            <a:r>
              <a:rPr lang="nl-NL" i="1" dirty="0"/>
              <a:t>Chen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459</a:t>
            </a:fld>
            <a:endParaRPr lang="nl-NL"/>
          </a:p>
        </p:txBody>
      </p:sp>
    </p:spTree>
    <p:extLst>
      <p:ext uri="{BB962C8B-B14F-4D97-AF65-F5344CB8AC3E}">
        <p14:creationId xmlns:p14="http://schemas.microsoft.com/office/powerpoint/2010/main" val="1833823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Récapitulatif</a:t>
            </a:r>
            <a:endParaRPr lang="en-GB" dirty="0"/>
          </a:p>
        </p:txBody>
      </p:sp>
      <p:sp>
        <p:nvSpPr>
          <p:cNvPr id="3" name="Content Placeholder 2"/>
          <p:cNvSpPr>
            <a:spLocks noGrp="1"/>
          </p:cNvSpPr>
          <p:nvPr>
            <p:ph idx="1"/>
          </p:nvPr>
        </p:nvSpPr>
        <p:spPr>
          <a:xfrm>
            <a:off x="628650" y="1825624"/>
            <a:ext cx="7886700" cy="5270635"/>
          </a:xfrm>
        </p:spPr>
        <p:txBody>
          <a:bodyPr>
            <a:normAutofit/>
          </a:bodyPr>
          <a:lstStyle/>
          <a:p>
            <a:r>
              <a:rPr lang="fr-BE" dirty="0" smtClean="0"/>
              <a:t>Droit matériel européen =</a:t>
            </a:r>
          </a:p>
          <a:p>
            <a:pPr lvl="1"/>
            <a:r>
              <a:rPr lang="fr-BE" dirty="0"/>
              <a:t>d</a:t>
            </a:r>
            <a:r>
              <a:rPr lang="fr-BE" dirty="0" smtClean="0"/>
              <a:t>roit de l’Union européenne</a:t>
            </a:r>
          </a:p>
          <a:p>
            <a:pPr lvl="2"/>
            <a:r>
              <a:rPr lang="fr-BE" dirty="0"/>
              <a:t>d</a:t>
            </a:r>
            <a:r>
              <a:rPr lang="fr-BE" dirty="0" smtClean="0"/>
              <a:t>roit primaire</a:t>
            </a:r>
          </a:p>
          <a:p>
            <a:pPr lvl="2"/>
            <a:r>
              <a:rPr lang="fr-BE" dirty="0"/>
              <a:t>d</a:t>
            </a:r>
            <a:r>
              <a:rPr lang="fr-BE" dirty="0" smtClean="0"/>
              <a:t>roit dérivé</a:t>
            </a:r>
          </a:p>
          <a:p>
            <a:pPr lvl="2"/>
            <a:r>
              <a:rPr lang="fr-BE" dirty="0"/>
              <a:t>d</a:t>
            </a:r>
            <a:r>
              <a:rPr lang="fr-BE" dirty="0" smtClean="0"/>
              <a:t>roit mou/souple (soft </a:t>
            </a:r>
            <a:r>
              <a:rPr lang="fr-BE" dirty="0" err="1" smtClean="0"/>
              <a:t>law</a:t>
            </a:r>
            <a:r>
              <a:rPr lang="fr-BE" dirty="0" smtClean="0"/>
              <a:t>)</a:t>
            </a:r>
          </a:p>
          <a:p>
            <a:pPr lvl="1"/>
            <a:endParaRPr lang="fr-BE" dirty="0" smtClean="0"/>
          </a:p>
          <a:p>
            <a:pPr lvl="1"/>
            <a:r>
              <a:rPr lang="fr-BE" dirty="0"/>
              <a:t>r</a:t>
            </a:r>
            <a:r>
              <a:rPr lang="fr-BE" dirty="0" smtClean="0"/>
              <a:t>ègles comportementales</a:t>
            </a:r>
          </a:p>
          <a:p>
            <a:pPr lvl="2"/>
            <a:r>
              <a:rPr lang="fr-BE" dirty="0"/>
              <a:t>a</a:t>
            </a:r>
            <a:r>
              <a:rPr lang="fr-BE" dirty="0" smtClean="0"/>
              <a:t>utorisations</a:t>
            </a:r>
          </a:p>
          <a:p>
            <a:pPr lvl="2"/>
            <a:r>
              <a:rPr lang="fr-BE" dirty="0"/>
              <a:t>i</a:t>
            </a:r>
            <a:r>
              <a:rPr lang="fr-BE" dirty="0" smtClean="0"/>
              <a:t>nterdictions</a:t>
            </a:r>
          </a:p>
          <a:p>
            <a:pPr lvl="2"/>
            <a:r>
              <a:rPr lang="fr-BE" dirty="0" smtClean="0"/>
              <a:t>obligations</a:t>
            </a:r>
          </a:p>
          <a:p>
            <a:pPr lvl="1"/>
            <a:endParaRPr lang="fr-BE" dirty="0" smtClean="0"/>
          </a:p>
          <a:p>
            <a:pPr lvl="1"/>
            <a:r>
              <a:rPr lang="fr-BE" dirty="0"/>
              <a:t>m</a:t>
            </a:r>
            <a:r>
              <a:rPr lang="fr-BE" dirty="0" smtClean="0"/>
              <a:t>ettant en œuvre les objectifs de l’Union européenne</a:t>
            </a:r>
          </a:p>
          <a:p>
            <a:pPr lvl="2"/>
            <a:r>
              <a:rPr lang="fr-BE" dirty="0"/>
              <a:t>n</a:t>
            </a:r>
            <a:r>
              <a:rPr lang="fr-BE" dirty="0" smtClean="0"/>
              <a:t>otamment l’établissement d’un marché intérieur</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a:t>
            </a:fld>
            <a:endParaRPr lang="nl-NL"/>
          </a:p>
        </p:txBody>
      </p:sp>
    </p:spTree>
    <p:extLst>
      <p:ext uri="{BB962C8B-B14F-4D97-AF65-F5344CB8AC3E}">
        <p14:creationId xmlns:p14="http://schemas.microsoft.com/office/powerpoint/2010/main" val="4288853110"/>
      </p:ext>
    </p:extLst>
  </p:cSld>
  <p:clrMapOvr>
    <a:masterClrMapping/>
  </p:clrMapOvr>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Séjour</a:t>
            </a:r>
            <a:r>
              <a:rPr lang="nl-NL" dirty="0"/>
              <a:t> de </a:t>
            </a:r>
            <a:r>
              <a:rPr lang="nl-NL" dirty="0" err="1"/>
              <a:t>trois</a:t>
            </a:r>
            <a:r>
              <a:rPr lang="nl-NL" dirty="0"/>
              <a:t> </a:t>
            </a:r>
            <a:r>
              <a:rPr lang="nl-NL" dirty="0" err="1"/>
              <a:t>mois</a:t>
            </a:r>
            <a:r>
              <a:rPr lang="nl-NL" dirty="0"/>
              <a:t> </a:t>
            </a:r>
            <a:r>
              <a:rPr lang="nl-NL" dirty="0" err="1"/>
              <a:t>ou</a:t>
            </a:r>
            <a:r>
              <a:rPr lang="nl-NL" dirty="0"/>
              <a:t> </a:t>
            </a:r>
            <a:r>
              <a:rPr lang="nl-NL" dirty="0" err="1"/>
              <a:t>moins</a:t>
            </a:r>
            <a:endParaRPr lang="nl-NL" dirty="0"/>
          </a:p>
        </p:txBody>
      </p:sp>
      <p:sp>
        <p:nvSpPr>
          <p:cNvPr id="3" name="Content Placeholder 2"/>
          <p:cNvSpPr>
            <a:spLocks noGrp="1"/>
          </p:cNvSpPr>
          <p:nvPr>
            <p:ph idx="1"/>
          </p:nvPr>
        </p:nvSpPr>
        <p:spPr/>
        <p:txBody>
          <a:bodyPr/>
          <a:lstStyle/>
          <a:p>
            <a:r>
              <a:rPr lang="nl-NL" dirty="0" err="1"/>
              <a:t>Droit</a:t>
            </a:r>
            <a:r>
              <a:rPr lang="nl-NL" dirty="0"/>
              <a:t> de </a:t>
            </a:r>
            <a:r>
              <a:rPr lang="nl-NL" dirty="0" err="1"/>
              <a:t>séjour</a:t>
            </a:r>
            <a:r>
              <a:rPr lang="nl-NL" dirty="0"/>
              <a:t> – </a:t>
            </a:r>
            <a:r>
              <a:rPr lang="nl-NL" dirty="0" err="1"/>
              <a:t>droit</a:t>
            </a:r>
            <a:r>
              <a:rPr lang="nl-NL" dirty="0"/>
              <a:t> de base</a:t>
            </a:r>
          </a:p>
          <a:p>
            <a:pPr lvl="1"/>
            <a:r>
              <a:rPr lang="nl-NL" dirty="0"/>
              <a:t>art. 6: </a:t>
            </a:r>
            <a:r>
              <a:rPr lang="fr-FR" dirty="0"/>
              <a:t>l</a:t>
            </a:r>
            <a:r>
              <a:rPr lang="fr-FR" dirty="0" smtClean="0"/>
              <a:t>es </a:t>
            </a:r>
            <a:r>
              <a:rPr lang="fr-FR" dirty="0"/>
              <a:t>citoyens de l'Union ont le droit de séjourner sur le territoire d'un autre État membre pour une période allant </a:t>
            </a:r>
            <a:r>
              <a:rPr lang="fr-FR" dirty="0">
                <a:solidFill>
                  <a:srgbClr val="FF0000"/>
                </a:solidFill>
              </a:rPr>
              <a:t>jusqu'à trois mois</a:t>
            </a:r>
            <a:r>
              <a:rPr lang="fr-FR" dirty="0"/>
              <a:t>, sans autres conditions ou formalités que l'exigence d'être en possession d'une carte d'identité ou d'un passeport en cours de validité</a:t>
            </a:r>
          </a:p>
          <a:p>
            <a:pPr lvl="1"/>
            <a:r>
              <a:rPr lang="fr-FR" dirty="0"/>
              <a:t>s</a:t>
            </a:r>
            <a:r>
              <a:rPr lang="fr-FR" dirty="0" smtClean="0"/>
              <a:t>’étend </a:t>
            </a:r>
            <a:r>
              <a:rPr lang="fr-FR" dirty="0"/>
              <a:t>aux membres de la famille qui l’accompagnent ou le rejoignent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460</a:t>
            </a:fld>
            <a:endParaRPr lang="nl-NL"/>
          </a:p>
        </p:txBody>
      </p:sp>
    </p:spTree>
    <p:extLst>
      <p:ext uri="{BB962C8B-B14F-4D97-AF65-F5344CB8AC3E}">
        <p14:creationId xmlns:p14="http://schemas.microsoft.com/office/powerpoint/2010/main" val="1186000875"/>
      </p:ext>
    </p:extLst>
  </p:cSld>
  <p:clrMapOvr>
    <a:masterClrMapping/>
  </p:clrMapOvr>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Plus de </a:t>
            </a:r>
            <a:r>
              <a:rPr lang="nl-NL" dirty="0" err="1"/>
              <a:t>trois</a:t>
            </a:r>
            <a:r>
              <a:rPr lang="nl-NL" dirty="0"/>
              <a:t> </a:t>
            </a:r>
            <a:r>
              <a:rPr lang="nl-NL" dirty="0" err="1"/>
              <a:t>mois</a:t>
            </a:r>
            <a:r>
              <a:rPr lang="nl-NL" dirty="0"/>
              <a:t>, </a:t>
            </a:r>
            <a:r>
              <a:rPr lang="nl-NL" dirty="0" err="1"/>
              <a:t>moins</a:t>
            </a:r>
            <a:r>
              <a:rPr lang="nl-NL" dirty="0"/>
              <a:t> de </a:t>
            </a:r>
            <a:r>
              <a:rPr lang="nl-NL" dirty="0" err="1"/>
              <a:t>cinq</a:t>
            </a:r>
            <a:r>
              <a:rPr lang="nl-NL" dirty="0"/>
              <a:t> </a:t>
            </a:r>
            <a:r>
              <a:rPr lang="nl-NL" dirty="0" err="1"/>
              <a:t>ans</a:t>
            </a:r>
            <a:endParaRPr lang="nl-NL" dirty="0"/>
          </a:p>
        </p:txBody>
      </p:sp>
      <p:sp>
        <p:nvSpPr>
          <p:cNvPr id="3" name="Content Placeholder 2"/>
          <p:cNvSpPr>
            <a:spLocks noGrp="1"/>
          </p:cNvSpPr>
          <p:nvPr>
            <p:ph idx="1"/>
          </p:nvPr>
        </p:nvSpPr>
        <p:spPr/>
        <p:txBody>
          <a:bodyPr>
            <a:normAutofit/>
          </a:bodyPr>
          <a:lstStyle/>
          <a:p>
            <a:r>
              <a:rPr lang="nl-NL" dirty="0" err="1"/>
              <a:t>Droit</a:t>
            </a:r>
            <a:r>
              <a:rPr lang="nl-NL" dirty="0"/>
              <a:t> de </a:t>
            </a:r>
            <a:r>
              <a:rPr lang="nl-NL" dirty="0" err="1"/>
              <a:t>séjour</a:t>
            </a:r>
            <a:r>
              <a:rPr lang="nl-NL" dirty="0"/>
              <a:t> </a:t>
            </a:r>
            <a:r>
              <a:rPr lang="nl-NL" dirty="0" err="1"/>
              <a:t>seulement</a:t>
            </a:r>
            <a:r>
              <a:rPr lang="nl-NL" dirty="0"/>
              <a:t> </a:t>
            </a:r>
            <a:r>
              <a:rPr lang="nl-NL" dirty="0" err="1"/>
              <a:t>accordés</a:t>
            </a:r>
            <a:r>
              <a:rPr lang="nl-NL" dirty="0"/>
              <a:t> à </a:t>
            </a:r>
            <a:r>
              <a:rPr lang="nl-NL" dirty="0" err="1"/>
              <a:t>trois</a:t>
            </a:r>
            <a:r>
              <a:rPr lang="nl-NL" dirty="0"/>
              <a:t> </a:t>
            </a:r>
            <a:r>
              <a:rPr lang="nl-NL" dirty="0" err="1"/>
              <a:t>catégories</a:t>
            </a:r>
            <a:r>
              <a:rPr lang="nl-NL" dirty="0"/>
              <a:t> de citoyens (</a:t>
            </a:r>
            <a:r>
              <a:rPr lang="nl-NL" dirty="0" err="1"/>
              <a:t>toujours</a:t>
            </a:r>
            <a:r>
              <a:rPr lang="nl-NL" dirty="0"/>
              <a:t> + membres de la </a:t>
            </a:r>
            <a:r>
              <a:rPr lang="nl-NL" dirty="0" err="1"/>
              <a:t>famille</a:t>
            </a:r>
            <a:r>
              <a:rPr lang="nl-NL" dirty="0"/>
              <a:t>)</a:t>
            </a:r>
          </a:p>
          <a:p>
            <a:pPr lvl="1"/>
            <a:r>
              <a:rPr lang="nl-NL" i="1" dirty="0"/>
              <a:t>travailleurs</a:t>
            </a:r>
            <a:r>
              <a:rPr lang="nl-NL" dirty="0"/>
              <a:t> salariés ou </a:t>
            </a:r>
            <a:r>
              <a:rPr lang="nl-NL" dirty="0" smtClean="0"/>
              <a:t>non-salariés, y compris les demandeurs d’emploi (sous réserve de conditions spécifiques)</a:t>
            </a:r>
          </a:p>
          <a:p>
            <a:pPr lvl="1"/>
            <a:r>
              <a:rPr lang="nl-NL" i="1" dirty="0" smtClean="0"/>
              <a:t>étudiants </a:t>
            </a:r>
            <a:r>
              <a:rPr lang="nl-NL" i="1" dirty="0"/>
              <a:t>– futurs travailleurs/travailleurs en formation</a:t>
            </a:r>
          </a:p>
          <a:p>
            <a:pPr lvl="1"/>
            <a:r>
              <a:rPr lang="nl-NL" i="1" dirty="0" err="1"/>
              <a:t>autres</a:t>
            </a:r>
            <a:r>
              <a:rPr lang="nl-NL" i="1" dirty="0"/>
              <a:t> citoyens…</a:t>
            </a:r>
          </a:p>
          <a:p>
            <a:pPr lvl="1"/>
            <a:endParaRPr lang="nl-NL" i="1"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461</a:t>
            </a:fld>
            <a:endParaRPr lang="nl-NL"/>
          </a:p>
        </p:txBody>
      </p:sp>
    </p:spTree>
    <p:extLst>
      <p:ext uri="{BB962C8B-B14F-4D97-AF65-F5344CB8AC3E}">
        <p14:creationId xmlns:p14="http://schemas.microsoft.com/office/powerpoint/2010/main" val="3812942067"/>
      </p:ext>
    </p:extLst>
  </p:cSld>
  <p:clrMapOvr>
    <a:masterClrMapping/>
  </p:clrMapOvr>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1068"/>
            <a:ext cx="8229600" cy="1143000"/>
          </a:xfrm>
        </p:spPr>
        <p:txBody>
          <a:bodyPr>
            <a:normAutofit fontScale="90000"/>
          </a:bodyPr>
          <a:lstStyle/>
          <a:p>
            <a:pPr algn="ctr"/>
            <a:r>
              <a:rPr lang="nl-NL" dirty="0"/>
              <a:t>Plus de </a:t>
            </a:r>
            <a:r>
              <a:rPr lang="nl-NL" dirty="0" err="1"/>
              <a:t>trois</a:t>
            </a:r>
            <a:r>
              <a:rPr lang="nl-NL" dirty="0"/>
              <a:t> </a:t>
            </a:r>
            <a:r>
              <a:rPr lang="nl-NL" dirty="0" err="1"/>
              <a:t>mois</a:t>
            </a:r>
            <a:r>
              <a:rPr lang="nl-NL" dirty="0"/>
              <a:t>, </a:t>
            </a:r>
            <a:r>
              <a:rPr lang="nl-NL" dirty="0" err="1"/>
              <a:t>moins</a:t>
            </a:r>
            <a:r>
              <a:rPr lang="nl-NL" dirty="0"/>
              <a:t> de </a:t>
            </a:r>
            <a:r>
              <a:rPr lang="nl-NL" dirty="0" err="1"/>
              <a:t>cinq</a:t>
            </a:r>
            <a:r>
              <a:rPr lang="nl-NL" dirty="0"/>
              <a:t> </a:t>
            </a:r>
            <a:r>
              <a:rPr lang="nl-NL" dirty="0" err="1"/>
              <a:t>ans</a:t>
            </a:r>
            <a:endParaRPr lang="nl-NL" dirty="0"/>
          </a:p>
        </p:txBody>
      </p:sp>
      <p:sp>
        <p:nvSpPr>
          <p:cNvPr id="3" name="Content Placeholder 2"/>
          <p:cNvSpPr>
            <a:spLocks noGrp="1"/>
          </p:cNvSpPr>
          <p:nvPr>
            <p:ph idx="1"/>
          </p:nvPr>
        </p:nvSpPr>
        <p:spPr>
          <a:xfrm>
            <a:off x="457200" y="1600200"/>
            <a:ext cx="8229600" cy="5429200"/>
          </a:xfrm>
        </p:spPr>
        <p:txBody>
          <a:bodyPr vert="horz" lIns="91440" tIns="45720" rIns="91440" bIns="45720" rtlCol="0" anchor="t">
            <a:normAutofit/>
          </a:bodyPr>
          <a:lstStyle/>
          <a:p>
            <a:r>
              <a:rPr lang="nl-NL" i="1" dirty="0" err="1"/>
              <a:t>Travailleurs</a:t>
            </a:r>
            <a:r>
              <a:rPr lang="nl-NL" i="1" dirty="0"/>
              <a:t> </a:t>
            </a:r>
            <a:r>
              <a:rPr lang="nl-NL" dirty="0"/>
              <a:t>(art. 7(1)(a) et 7(2))</a:t>
            </a:r>
            <a:endParaRPr lang="fr-FR" i="1" dirty="0"/>
          </a:p>
          <a:p>
            <a:pPr lvl="1"/>
            <a:r>
              <a:rPr lang="nl-NL" dirty="0" err="1"/>
              <a:t>salarié</a:t>
            </a:r>
            <a:r>
              <a:rPr lang="nl-NL" dirty="0"/>
              <a:t>: </a:t>
            </a:r>
            <a:r>
              <a:rPr lang="nl-NL" dirty="0" err="1"/>
              <a:t>définition</a:t>
            </a:r>
            <a:r>
              <a:rPr lang="nl-NL" dirty="0"/>
              <a:t> </a:t>
            </a:r>
            <a:r>
              <a:rPr lang="nl-NL" i="1" dirty="0" err="1"/>
              <a:t>Lawrie-Blum</a:t>
            </a:r>
            <a:endParaRPr lang="nl-NL" i="1" dirty="0"/>
          </a:p>
          <a:p>
            <a:pPr lvl="1"/>
            <a:r>
              <a:rPr lang="nl-NL" dirty="0"/>
              <a:t>non </a:t>
            </a:r>
            <a:r>
              <a:rPr lang="nl-NL" dirty="0" err="1"/>
              <a:t>salarié</a:t>
            </a:r>
            <a:r>
              <a:rPr lang="nl-NL" dirty="0"/>
              <a:t>: </a:t>
            </a:r>
            <a:r>
              <a:rPr lang="nl-NL" dirty="0" err="1"/>
              <a:t>activité</a:t>
            </a:r>
            <a:r>
              <a:rPr lang="nl-NL" dirty="0"/>
              <a:t> </a:t>
            </a:r>
            <a:r>
              <a:rPr lang="nl-NL" dirty="0" err="1"/>
              <a:t>économique</a:t>
            </a:r>
            <a:r>
              <a:rPr lang="nl-NL" dirty="0"/>
              <a:t> </a:t>
            </a:r>
            <a:r>
              <a:rPr lang="nl-NL" dirty="0" err="1"/>
              <a:t>professionnelle</a:t>
            </a:r>
            <a:r>
              <a:rPr lang="nl-NL" dirty="0"/>
              <a:t> </a:t>
            </a:r>
            <a:r>
              <a:rPr lang="nl-NL" dirty="0" err="1"/>
              <a:t>indépendante</a:t>
            </a:r>
            <a:endParaRPr lang="nl-NL" dirty="0"/>
          </a:p>
          <a:p>
            <a:pPr lvl="1"/>
            <a:r>
              <a:rPr lang="nl-NL" dirty="0" err="1"/>
              <a:t>statut</a:t>
            </a:r>
            <a:r>
              <a:rPr lang="nl-NL" dirty="0"/>
              <a:t> de </a:t>
            </a:r>
            <a:r>
              <a:rPr lang="nl-NL" dirty="0" err="1"/>
              <a:t>travailleur</a:t>
            </a:r>
            <a:r>
              <a:rPr lang="nl-NL" dirty="0"/>
              <a:t> et </a:t>
            </a:r>
            <a:r>
              <a:rPr lang="nl-NL" dirty="0" err="1"/>
              <a:t>droit</a:t>
            </a:r>
            <a:r>
              <a:rPr lang="nl-NL" dirty="0"/>
              <a:t> de </a:t>
            </a:r>
            <a:r>
              <a:rPr lang="nl-NL" dirty="0" err="1"/>
              <a:t>séjour</a:t>
            </a:r>
            <a:r>
              <a:rPr lang="nl-NL" dirty="0"/>
              <a:t> y attaché </a:t>
            </a:r>
            <a:r>
              <a:rPr lang="nl-NL" dirty="0" err="1"/>
              <a:t>s’étendent</a:t>
            </a:r>
            <a:r>
              <a:rPr lang="nl-NL" dirty="0"/>
              <a:t> </a:t>
            </a:r>
            <a:r>
              <a:rPr lang="nl-NL" dirty="0" err="1"/>
              <a:t>également</a:t>
            </a:r>
            <a:r>
              <a:rPr lang="nl-NL" dirty="0"/>
              <a:t> à des </a:t>
            </a:r>
            <a:r>
              <a:rPr lang="nl-NL" dirty="0" err="1"/>
              <a:t>situations</a:t>
            </a:r>
            <a:r>
              <a:rPr lang="nl-NL" dirty="0"/>
              <a:t> </a:t>
            </a:r>
            <a:r>
              <a:rPr lang="nl-NL" dirty="0" err="1"/>
              <a:t>particulières</a:t>
            </a:r>
            <a:endParaRPr lang="nl-NL" dirty="0"/>
          </a:p>
          <a:p>
            <a:pPr lvl="2"/>
            <a:r>
              <a:rPr lang="nl-NL" dirty="0" err="1"/>
              <a:t>incapacité</a:t>
            </a:r>
            <a:r>
              <a:rPr lang="nl-NL" dirty="0"/>
              <a:t> de </a:t>
            </a:r>
            <a:r>
              <a:rPr lang="nl-NL" dirty="0" err="1"/>
              <a:t>travail</a:t>
            </a:r>
            <a:r>
              <a:rPr lang="nl-NL" dirty="0"/>
              <a:t> temporaire</a:t>
            </a:r>
          </a:p>
          <a:p>
            <a:pPr lvl="2"/>
            <a:r>
              <a:rPr lang="nl-NL" dirty="0"/>
              <a:t>formation professionnelle temporaire</a:t>
            </a:r>
          </a:p>
          <a:p>
            <a:pPr lvl="2"/>
            <a:r>
              <a:rPr lang="nl-NL" dirty="0" err="1"/>
              <a:t>demandeurs</a:t>
            </a:r>
            <a:r>
              <a:rPr lang="nl-NL" dirty="0"/>
              <a:t> </a:t>
            </a:r>
            <a:r>
              <a:rPr lang="nl-NL" dirty="0" err="1"/>
              <a:t>d’emploi</a:t>
            </a:r>
            <a:endParaRPr lang="nl-NL" dirty="0"/>
          </a:p>
          <a:p>
            <a:pPr lvl="3"/>
            <a:r>
              <a:rPr lang="nl-NL" dirty="0"/>
              <a:t>chômage involontaire après avoir été employé pendant plus d’un </a:t>
            </a:r>
            <a:r>
              <a:rPr lang="nl-NL" dirty="0" smtClean="0"/>
              <a:t>an</a:t>
            </a:r>
          </a:p>
          <a:p>
            <a:pPr lvl="4"/>
            <a:r>
              <a:rPr lang="nl-NL" dirty="0"/>
              <a:t>m</a:t>
            </a:r>
            <a:r>
              <a:rPr lang="nl-NL" dirty="0" smtClean="0"/>
              <a:t>ême après activité professionnelle indépendante C-442/16</a:t>
            </a:r>
            <a:r>
              <a:rPr lang="nl-NL" dirty="0"/>
              <a:t>, </a:t>
            </a:r>
            <a:r>
              <a:rPr lang="nl-NL" i="1" dirty="0"/>
              <a:t>Gusa </a:t>
            </a:r>
            <a:r>
              <a:rPr lang="nl-NL" dirty="0"/>
              <a:t>(20 décembre 2017</a:t>
            </a:r>
            <a:r>
              <a:rPr lang="nl-NL" dirty="0" smtClean="0"/>
              <a:t>)</a:t>
            </a:r>
            <a:endParaRPr lang="nl-NL" dirty="0"/>
          </a:p>
          <a:p>
            <a:pPr lvl="3"/>
            <a:r>
              <a:rPr lang="nl-NL" dirty="0" err="1"/>
              <a:t>chômage</a:t>
            </a:r>
            <a:r>
              <a:rPr lang="nl-NL" dirty="0"/>
              <a:t> </a:t>
            </a:r>
            <a:r>
              <a:rPr lang="nl-NL" dirty="0" err="1"/>
              <a:t>involontaire</a:t>
            </a:r>
            <a:r>
              <a:rPr lang="nl-NL" dirty="0"/>
              <a:t> </a:t>
            </a:r>
            <a:r>
              <a:rPr lang="nl-NL" dirty="0" err="1"/>
              <a:t>après</a:t>
            </a:r>
            <a:r>
              <a:rPr lang="nl-NL" dirty="0"/>
              <a:t> </a:t>
            </a:r>
            <a:r>
              <a:rPr lang="nl-NL" dirty="0" err="1"/>
              <a:t>un</a:t>
            </a:r>
            <a:r>
              <a:rPr lang="nl-NL" dirty="0"/>
              <a:t> CDD inférieure à </a:t>
            </a:r>
            <a:r>
              <a:rPr lang="nl-NL" dirty="0" err="1"/>
              <a:t>un</a:t>
            </a:r>
            <a:r>
              <a:rPr lang="nl-NL" dirty="0"/>
              <a:t> </a:t>
            </a:r>
            <a:r>
              <a:rPr lang="nl-NL" dirty="0" err="1"/>
              <a:t>an</a:t>
            </a:r>
            <a:r>
              <a:rPr lang="nl-NL" dirty="0"/>
              <a:t> </a:t>
            </a:r>
            <a:r>
              <a:rPr lang="nl-NL" dirty="0" err="1"/>
              <a:t>ou</a:t>
            </a:r>
            <a:r>
              <a:rPr lang="nl-NL" dirty="0"/>
              <a:t> </a:t>
            </a:r>
            <a:r>
              <a:rPr lang="nl-NL" dirty="0" err="1"/>
              <a:t>lors</a:t>
            </a:r>
            <a:r>
              <a:rPr lang="nl-NL" dirty="0"/>
              <a:t> des </a:t>
            </a:r>
            <a:r>
              <a:rPr lang="nl-NL" dirty="0" err="1"/>
              <a:t>douze</a:t>
            </a:r>
            <a:r>
              <a:rPr lang="nl-NL" dirty="0"/>
              <a:t> premiers </a:t>
            </a:r>
            <a:r>
              <a:rPr lang="nl-NL" dirty="0" err="1"/>
              <a:t>mois</a:t>
            </a:r>
            <a:r>
              <a:rPr lang="nl-NL" dirty="0"/>
              <a:t> – </a:t>
            </a:r>
            <a:r>
              <a:rPr lang="nl-NL" dirty="0" err="1"/>
              <a:t>conservation</a:t>
            </a:r>
            <a:r>
              <a:rPr lang="nl-NL" dirty="0"/>
              <a:t> du </a:t>
            </a:r>
            <a:r>
              <a:rPr lang="nl-NL" dirty="0" err="1"/>
              <a:t>statut</a:t>
            </a:r>
            <a:r>
              <a:rPr lang="nl-NL" dirty="0"/>
              <a:t> de </a:t>
            </a:r>
            <a:r>
              <a:rPr lang="nl-NL" dirty="0" err="1"/>
              <a:t>travailleur</a:t>
            </a:r>
            <a:r>
              <a:rPr lang="nl-NL" dirty="0"/>
              <a:t> pendant au </a:t>
            </a:r>
            <a:r>
              <a:rPr lang="nl-NL" dirty="0" err="1"/>
              <a:t>moins</a:t>
            </a:r>
            <a:r>
              <a:rPr lang="nl-NL" dirty="0"/>
              <a:t> </a:t>
            </a:r>
            <a:r>
              <a:rPr lang="nl-NL" dirty="0" err="1"/>
              <a:t>six</a:t>
            </a:r>
            <a:r>
              <a:rPr lang="nl-NL" dirty="0"/>
              <a:t> </a:t>
            </a:r>
            <a:r>
              <a:rPr lang="nl-NL" dirty="0" err="1"/>
              <a:t>mois</a:t>
            </a:r>
            <a:endParaRPr lang="nl-NL" dirty="0"/>
          </a:p>
          <a:p>
            <a:pPr lvl="2"/>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462</a:t>
            </a:fld>
            <a:endParaRPr lang="nl-NL"/>
          </a:p>
        </p:txBody>
      </p:sp>
    </p:spTree>
    <p:extLst>
      <p:ext uri="{BB962C8B-B14F-4D97-AF65-F5344CB8AC3E}">
        <p14:creationId xmlns:p14="http://schemas.microsoft.com/office/powerpoint/2010/main" val="736042736"/>
      </p:ext>
    </p:extLst>
  </p:cSld>
  <p:clrMapOvr>
    <a:masterClrMapping/>
  </p:clrMapOvr>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Plus de </a:t>
            </a:r>
            <a:r>
              <a:rPr lang="nl-NL" dirty="0" err="1"/>
              <a:t>trois</a:t>
            </a:r>
            <a:r>
              <a:rPr lang="nl-NL" dirty="0"/>
              <a:t> </a:t>
            </a:r>
            <a:r>
              <a:rPr lang="nl-NL" dirty="0" err="1"/>
              <a:t>mois</a:t>
            </a:r>
            <a:r>
              <a:rPr lang="nl-NL" dirty="0"/>
              <a:t>, </a:t>
            </a:r>
            <a:r>
              <a:rPr lang="nl-NL" dirty="0" err="1"/>
              <a:t>moins</a:t>
            </a:r>
            <a:r>
              <a:rPr lang="nl-NL" dirty="0"/>
              <a:t> de </a:t>
            </a:r>
            <a:r>
              <a:rPr lang="nl-NL" dirty="0" err="1"/>
              <a:t>cinq</a:t>
            </a:r>
            <a:r>
              <a:rPr lang="nl-NL" dirty="0"/>
              <a:t> </a:t>
            </a:r>
            <a:r>
              <a:rPr lang="nl-NL" dirty="0" err="1"/>
              <a:t>ans</a:t>
            </a:r>
            <a:endParaRPr lang="nl-NL" dirty="0"/>
          </a:p>
        </p:txBody>
      </p:sp>
      <p:sp>
        <p:nvSpPr>
          <p:cNvPr id="3" name="Content Placeholder 2"/>
          <p:cNvSpPr>
            <a:spLocks noGrp="1"/>
          </p:cNvSpPr>
          <p:nvPr>
            <p:ph idx="1"/>
          </p:nvPr>
        </p:nvSpPr>
        <p:spPr>
          <a:xfrm>
            <a:off x="457200" y="1600200"/>
            <a:ext cx="8229600" cy="5141168"/>
          </a:xfrm>
        </p:spPr>
        <p:txBody>
          <a:bodyPr>
            <a:normAutofit lnSpcReduction="10000"/>
          </a:bodyPr>
          <a:lstStyle/>
          <a:p>
            <a:r>
              <a:rPr lang="nl-NL" dirty="0" err="1"/>
              <a:t>Etudiants</a:t>
            </a:r>
            <a:r>
              <a:rPr lang="nl-NL" dirty="0"/>
              <a:t> (art. 7(1)(c)</a:t>
            </a:r>
          </a:p>
          <a:p>
            <a:pPr lvl="1"/>
            <a:r>
              <a:rPr lang="fr-FR" dirty="0"/>
              <a:t>inscrits dans un établissement privé ou public, agréé ou financé par l'État membre d'accueil sur la base de sa législation ou de sa pratique administrative, pour y suivre à titre principal des études, y compris une formation professionnelle</a:t>
            </a:r>
          </a:p>
          <a:p>
            <a:pPr lvl="1"/>
            <a:r>
              <a:rPr lang="fr-FR" dirty="0"/>
              <a:t>disposant </a:t>
            </a:r>
            <a:r>
              <a:rPr lang="fr-FR" dirty="0">
                <a:solidFill>
                  <a:srgbClr val="FF0000"/>
                </a:solidFill>
              </a:rPr>
              <a:t>d'une assurance maladie complète </a:t>
            </a:r>
            <a:r>
              <a:rPr lang="fr-FR" dirty="0"/>
              <a:t>dans l'État membre d'accueil</a:t>
            </a:r>
          </a:p>
          <a:p>
            <a:pPr lvl="1"/>
            <a:r>
              <a:rPr lang="fr-FR" dirty="0"/>
              <a:t>garantissant à l'autorité nationale compétente, par le biais d'une </a:t>
            </a:r>
            <a:r>
              <a:rPr lang="fr-FR" dirty="0">
                <a:solidFill>
                  <a:srgbClr val="FF0000"/>
                </a:solidFill>
              </a:rPr>
              <a:t>déclaration</a:t>
            </a:r>
            <a:r>
              <a:rPr lang="fr-FR" dirty="0"/>
              <a:t> ou par tout autre moyen équivalent de son choix, qu'ils disposent de ressources suffisantes pour eux-mêmes et pour les membres de leurs familles </a:t>
            </a:r>
            <a:r>
              <a:rPr lang="fr-FR" dirty="0">
                <a:solidFill>
                  <a:srgbClr val="FF0000"/>
                </a:solidFill>
              </a:rPr>
              <a:t>afin d'éviter de devenir une charge pour le système d'assistance sociale de l'État membre d'accueil au cours de leur période de séjour</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463</a:t>
            </a:fld>
            <a:endParaRPr lang="nl-NL"/>
          </a:p>
        </p:txBody>
      </p:sp>
    </p:spTree>
    <p:extLst>
      <p:ext uri="{BB962C8B-B14F-4D97-AF65-F5344CB8AC3E}">
        <p14:creationId xmlns:p14="http://schemas.microsoft.com/office/powerpoint/2010/main" val="1014715049"/>
      </p:ext>
    </p:extLst>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Plus de </a:t>
            </a:r>
            <a:r>
              <a:rPr lang="nl-NL" dirty="0" err="1"/>
              <a:t>trois</a:t>
            </a:r>
            <a:r>
              <a:rPr lang="nl-NL" dirty="0"/>
              <a:t> </a:t>
            </a:r>
            <a:r>
              <a:rPr lang="nl-NL" dirty="0" err="1"/>
              <a:t>mois</a:t>
            </a:r>
            <a:r>
              <a:rPr lang="nl-NL" dirty="0"/>
              <a:t>, </a:t>
            </a:r>
            <a:r>
              <a:rPr lang="nl-NL" dirty="0" err="1"/>
              <a:t>moins</a:t>
            </a:r>
            <a:r>
              <a:rPr lang="nl-NL" dirty="0"/>
              <a:t> de </a:t>
            </a:r>
            <a:r>
              <a:rPr lang="nl-NL" dirty="0" err="1"/>
              <a:t>cinq</a:t>
            </a:r>
            <a:r>
              <a:rPr lang="nl-NL" dirty="0"/>
              <a:t> </a:t>
            </a:r>
            <a:r>
              <a:rPr lang="nl-NL" dirty="0" err="1"/>
              <a:t>ans</a:t>
            </a:r>
            <a:endParaRPr lang="nl-NL" dirty="0"/>
          </a:p>
        </p:txBody>
      </p:sp>
      <p:sp>
        <p:nvSpPr>
          <p:cNvPr id="3" name="Content Placeholder 2"/>
          <p:cNvSpPr>
            <a:spLocks noGrp="1"/>
          </p:cNvSpPr>
          <p:nvPr>
            <p:ph idx="1"/>
          </p:nvPr>
        </p:nvSpPr>
        <p:spPr/>
        <p:txBody>
          <a:bodyPr/>
          <a:lstStyle/>
          <a:p>
            <a:r>
              <a:rPr lang="nl-NL" dirty="0"/>
              <a:t>Catégorie résiduaire (art. 7(1)(b))</a:t>
            </a:r>
          </a:p>
          <a:p>
            <a:pPr lvl="1"/>
            <a:r>
              <a:rPr lang="fr-FR" dirty="0"/>
              <a:t>tout citoyen qui dispose, pour lui et pour les membres de sa famille, de </a:t>
            </a:r>
            <a:r>
              <a:rPr lang="fr-FR" dirty="0">
                <a:solidFill>
                  <a:srgbClr val="FF0000"/>
                </a:solidFill>
              </a:rPr>
              <a:t>ressources suffisantes </a:t>
            </a:r>
            <a:r>
              <a:rPr lang="fr-FR" dirty="0"/>
              <a:t>afin de ne pas devenir une charge pour le système d'assistance sociale de l'État membre d'accueil au cours de son séjour, et </a:t>
            </a:r>
            <a:r>
              <a:rPr lang="fr-FR" dirty="0">
                <a:solidFill>
                  <a:srgbClr val="FF0000"/>
                </a:solidFill>
              </a:rPr>
              <a:t>d'une assurance maladie complète dans l'État membre d'accueil</a:t>
            </a:r>
            <a:endParaRPr lang="nl-NL" dirty="0">
              <a:solidFill>
                <a:srgbClr val="FF0000"/>
              </a:solidFill>
            </a:endParaRPr>
          </a:p>
        </p:txBody>
      </p:sp>
      <p:pic>
        <p:nvPicPr>
          <p:cNvPr id="4" name="Picture 3" descr="http://i.telegraph.co.uk/multimedia/archive/03060/depardieu_3060378b.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797152"/>
            <a:ext cx="3096384" cy="1835161"/>
          </a:xfrm>
          <a:prstGeom prst="rect">
            <a:avLst/>
          </a:prstGeom>
          <a:noFill/>
          <a:ln>
            <a:noFill/>
          </a:ln>
        </p:spPr>
      </p:pic>
      <p:sp>
        <p:nvSpPr>
          <p:cNvPr id="6" name="Content Placeholder 5"/>
          <p:cNvSpPr txBox="1">
            <a:spLocks/>
          </p:cNvSpPr>
          <p:nvPr/>
        </p:nvSpPr>
        <p:spPr>
          <a:xfrm>
            <a:off x="539552" y="5085184"/>
            <a:ext cx="3816424" cy="1368152"/>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err="1">
                <a:solidFill>
                  <a:schemeClr val="tx1"/>
                </a:solidFill>
              </a:rPr>
              <a:t>Comment</a:t>
            </a:r>
            <a:r>
              <a:rPr lang="nl-NL" dirty="0">
                <a:solidFill>
                  <a:schemeClr val="tx1"/>
                </a:solidFill>
              </a:rPr>
              <a:t> </a:t>
            </a:r>
            <a:r>
              <a:rPr lang="nl-NL" dirty="0" err="1">
                <a:solidFill>
                  <a:schemeClr val="tx1"/>
                </a:solidFill>
              </a:rPr>
              <a:t>déterminer</a:t>
            </a:r>
            <a:r>
              <a:rPr lang="nl-NL" dirty="0">
                <a:solidFill>
                  <a:schemeClr val="tx1"/>
                </a:solidFill>
              </a:rPr>
              <a:t> si les ressources </a:t>
            </a:r>
            <a:r>
              <a:rPr lang="nl-NL" dirty="0" err="1">
                <a:solidFill>
                  <a:schemeClr val="tx1"/>
                </a:solidFill>
              </a:rPr>
              <a:t>sont</a:t>
            </a:r>
            <a:r>
              <a:rPr lang="nl-NL" dirty="0">
                <a:solidFill>
                  <a:schemeClr val="tx1"/>
                </a:solidFill>
              </a:rPr>
              <a:t> </a:t>
            </a:r>
            <a:r>
              <a:rPr lang="nl-NL" dirty="0" err="1">
                <a:solidFill>
                  <a:schemeClr val="tx1"/>
                </a:solidFill>
              </a:rPr>
              <a:t>suffisantes</a:t>
            </a:r>
            <a:r>
              <a:rPr lang="nl-NL" dirty="0">
                <a:solidFill>
                  <a:schemeClr val="tx1"/>
                </a:solidFill>
              </a:rPr>
              <a:t>? (art. 8(4))</a:t>
            </a:r>
          </a:p>
        </p:txBody>
      </p:sp>
      <p:sp>
        <p:nvSpPr>
          <p:cNvPr id="5" name="Slide Number Placeholder 4"/>
          <p:cNvSpPr>
            <a:spLocks noGrp="1"/>
          </p:cNvSpPr>
          <p:nvPr>
            <p:ph type="sldNum" sz="quarter" idx="12"/>
          </p:nvPr>
        </p:nvSpPr>
        <p:spPr/>
        <p:txBody>
          <a:bodyPr/>
          <a:lstStyle/>
          <a:p>
            <a:fld id="{D9061D89-B14A-487E-9210-A6BBBD725484}" type="slidenum">
              <a:rPr lang="nl-NL" smtClean="0"/>
              <a:pPr/>
              <a:t>464</a:t>
            </a:fld>
            <a:endParaRPr lang="nl-NL"/>
          </a:p>
        </p:txBody>
      </p:sp>
    </p:spTree>
    <p:extLst>
      <p:ext uri="{BB962C8B-B14F-4D97-AF65-F5344CB8AC3E}">
        <p14:creationId xmlns:p14="http://schemas.microsoft.com/office/powerpoint/2010/main" val="8740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Plus de </a:t>
            </a:r>
            <a:r>
              <a:rPr lang="nl-NL" dirty="0" err="1"/>
              <a:t>trois</a:t>
            </a:r>
            <a:r>
              <a:rPr lang="nl-NL" dirty="0"/>
              <a:t> </a:t>
            </a:r>
            <a:r>
              <a:rPr lang="nl-NL" dirty="0" err="1"/>
              <a:t>mois</a:t>
            </a:r>
            <a:r>
              <a:rPr lang="nl-NL" dirty="0"/>
              <a:t>, </a:t>
            </a:r>
            <a:r>
              <a:rPr lang="nl-NL" dirty="0" err="1"/>
              <a:t>moins</a:t>
            </a:r>
            <a:r>
              <a:rPr lang="nl-NL" dirty="0"/>
              <a:t> de </a:t>
            </a:r>
            <a:r>
              <a:rPr lang="nl-NL" dirty="0" err="1"/>
              <a:t>cinq</a:t>
            </a:r>
            <a:r>
              <a:rPr lang="nl-NL" dirty="0"/>
              <a:t> </a:t>
            </a:r>
            <a:r>
              <a:rPr lang="nl-NL" dirty="0" err="1"/>
              <a:t>ans</a:t>
            </a:r>
            <a:endParaRPr lang="nl-NL" dirty="0"/>
          </a:p>
        </p:txBody>
      </p:sp>
      <p:sp>
        <p:nvSpPr>
          <p:cNvPr id="3" name="Content Placeholder 2"/>
          <p:cNvSpPr>
            <a:spLocks noGrp="1"/>
          </p:cNvSpPr>
          <p:nvPr>
            <p:ph idx="1"/>
          </p:nvPr>
        </p:nvSpPr>
        <p:spPr/>
        <p:txBody>
          <a:bodyPr/>
          <a:lstStyle/>
          <a:p>
            <a:r>
              <a:rPr lang="nl-NL" dirty="0"/>
              <a:t>a</a:t>
            </a:r>
            <a:r>
              <a:rPr lang="nl-NL" dirty="0" smtClean="0"/>
              <a:t>rt</a:t>
            </a:r>
            <a:r>
              <a:rPr lang="nl-NL" dirty="0"/>
              <a:t>. 14(2):</a:t>
            </a:r>
          </a:p>
          <a:p>
            <a:pPr lvl="1"/>
            <a:r>
              <a:rPr lang="nl-NL" dirty="0" err="1"/>
              <a:t>le</a:t>
            </a:r>
            <a:r>
              <a:rPr lang="nl-NL" dirty="0"/>
              <a:t> </a:t>
            </a:r>
            <a:r>
              <a:rPr lang="nl-NL" dirty="0" err="1"/>
              <a:t>droit</a:t>
            </a:r>
            <a:r>
              <a:rPr lang="nl-NL" dirty="0"/>
              <a:t> de </a:t>
            </a:r>
            <a:r>
              <a:rPr lang="nl-NL" dirty="0" err="1"/>
              <a:t>séjour</a:t>
            </a:r>
            <a:r>
              <a:rPr lang="nl-NL" dirty="0"/>
              <a:t> </a:t>
            </a:r>
            <a:r>
              <a:rPr lang="nl-NL" dirty="0" err="1"/>
              <a:t>n’est</a:t>
            </a:r>
            <a:r>
              <a:rPr lang="nl-NL" dirty="0"/>
              <a:t> </a:t>
            </a:r>
            <a:r>
              <a:rPr lang="nl-NL" dirty="0" err="1"/>
              <a:t>maintenu</a:t>
            </a:r>
            <a:r>
              <a:rPr lang="nl-NL" dirty="0"/>
              <a:t> </a:t>
            </a:r>
            <a:r>
              <a:rPr lang="nl-NL" dirty="0" err="1"/>
              <a:t>qu’à</a:t>
            </a:r>
            <a:r>
              <a:rPr lang="nl-NL" dirty="0"/>
              <a:t> </a:t>
            </a:r>
            <a:r>
              <a:rPr lang="nl-NL" dirty="0" err="1"/>
              <a:t>condition</a:t>
            </a:r>
            <a:r>
              <a:rPr lang="nl-NL" dirty="0"/>
              <a:t> que les citoyens et les membres de leur </a:t>
            </a:r>
            <a:r>
              <a:rPr lang="nl-NL" dirty="0" err="1"/>
              <a:t>famille</a:t>
            </a:r>
            <a:r>
              <a:rPr lang="nl-NL" dirty="0"/>
              <a:t> </a:t>
            </a:r>
            <a:r>
              <a:rPr lang="nl-NL" dirty="0" err="1"/>
              <a:t>remplissent</a:t>
            </a:r>
            <a:r>
              <a:rPr lang="nl-NL" dirty="0"/>
              <a:t> les </a:t>
            </a:r>
            <a:r>
              <a:rPr lang="nl-NL" dirty="0" err="1"/>
              <a:t>conditions</a:t>
            </a:r>
            <a:r>
              <a:rPr lang="nl-NL" dirty="0"/>
              <a:t> </a:t>
            </a:r>
            <a:r>
              <a:rPr lang="nl-NL" dirty="0" err="1"/>
              <a:t>énoncées</a:t>
            </a:r>
            <a:r>
              <a:rPr lang="nl-NL" dirty="0"/>
              <a:t> dans la </a:t>
            </a:r>
            <a:r>
              <a:rPr lang="nl-NL" dirty="0" err="1"/>
              <a:t>directive</a:t>
            </a:r>
            <a:endParaRPr lang="nl-NL" dirty="0"/>
          </a:p>
          <a:p>
            <a:pPr lvl="1"/>
            <a:r>
              <a:rPr lang="nl-NL" dirty="0"/>
              <a:t>si ces </a:t>
            </a:r>
            <a:r>
              <a:rPr lang="nl-NL" dirty="0" err="1"/>
              <a:t>conditions</a:t>
            </a:r>
            <a:r>
              <a:rPr lang="nl-NL" dirty="0"/>
              <a:t> ne </a:t>
            </a:r>
            <a:r>
              <a:rPr lang="nl-NL" dirty="0" err="1"/>
              <a:t>sont</a:t>
            </a:r>
            <a:r>
              <a:rPr lang="nl-NL" dirty="0"/>
              <a:t> plus </a:t>
            </a:r>
            <a:r>
              <a:rPr lang="nl-NL" dirty="0" err="1"/>
              <a:t>remplies</a:t>
            </a:r>
            <a:r>
              <a:rPr lang="nl-NL" dirty="0"/>
              <a:t>, </a:t>
            </a:r>
            <a:r>
              <a:rPr lang="nl-NL" dirty="0" err="1"/>
              <a:t>l’état</a:t>
            </a:r>
            <a:r>
              <a:rPr lang="nl-NL" dirty="0"/>
              <a:t> </a:t>
            </a:r>
            <a:r>
              <a:rPr lang="nl-NL" dirty="0" err="1"/>
              <a:t>membre</a:t>
            </a:r>
            <a:r>
              <a:rPr lang="nl-NL" dirty="0"/>
              <a:t> peut, en principe, </a:t>
            </a:r>
            <a:r>
              <a:rPr lang="nl-NL" dirty="0" err="1"/>
              <a:t>prendre</a:t>
            </a:r>
            <a:r>
              <a:rPr lang="nl-NL" dirty="0"/>
              <a:t> des </a:t>
            </a:r>
            <a:r>
              <a:rPr lang="nl-NL" dirty="0" err="1"/>
              <a:t>mesures</a:t>
            </a:r>
            <a:r>
              <a:rPr lang="nl-NL" dirty="0"/>
              <a:t> </a:t>
            </a:r>
            <a:r>
              <a:rPr lang="nl-NL" dirty="0" err="1"/>
              <a:t>d’éloignement</a:t>
            </a:r>
            <a:r>
              <a:rPr lang="nl-NL" dirty="0"/>
              <a:t> de </a:t>
            </a:r>
            <a:r>
              <a:rPr lang="nl-NL" dirty="0" err="1"/>
              <a:t>son</a:t>
            </a:r>
            <a:r>
              <a:rPr lang="nl-NL" dirty="0"/>
              <a:t> territoire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465</a:t>
            </a:fld>
            <a:endParaRPr lang="nl-NL"/>
          </a:p>
        </p:txBody>
      </p:sp>
    </p:spTree>
    <p:extLst>
      <p:ext uri="{BB962C8B-B14F-4D97-AF65-F5344CB8AC3E}">
        <p14:creationId xmlns:p14="http://schemas.microsoft.com/office/powerpoint/2010/main" val="4174254506"/>
      </p:ext>
    </p:extLst>
  </p:cSld>
  <p:clrMapOvr>
    <a:masterClrMapping/>
  </p:clrMapOvr>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Cinq</a:t>
            </a:r>
            <a:r>
              <a:rPr lang="nl-NL" dirty="0"/>
              <a:t> </a:t>
            </a:r>
            <a:r>
              <a:rPr lang="nl-NL" dirty="0" err="1"/>
              <a:t>ans</a:t>
            </a:r>
            <a:r>
              <a:rPr lang="nl-NL" dirty="0"/>
              <a:t> </a:t>
            </a:r>
            <a:r>
              <a:rPr lang="nl-NL" dirty="0" err="1"/>
              <a:t>ou</a:t>
            </a:r>
            <a:r>
              <a:rPr lang="nl-NL" dirty="0"/>
              <a:t> plus</a:t>
            </a:r>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article </a:t>
            </a:r>
            <a:r>
              <a:rPr lang="nl-NL" dirty="0"/>
              <a:t>16: </a:t>
            </a:r>
            <a:r>
              <a:rPr lang="fr-FR" dirty="0"/>
              <a:t>les citoyens de l'Union ayant séjourné légalement pendant une période ininterrompue de cinq ans sur le territoire de l'État membre d'accueil acquièrent le droit de séjour permanent sur son territoire</a:t>
            </a:r>
          </a:p>
          <a:p>
            <a:pPr lvl="1"/>
            <a:r>
              <a:rPr lang="fr-FR" dirty="0"/>
              <a:t>membres de la famille y </a:t>
            </a:r>
            <a:r>
              <a:rPr lang="fr-FR" dirty="0" smtClean="0"/>
              <a:t>compris</a:t>
            </a:r>
            <a:endParaRPr lang="fr-FR" dirty="0"/>
          </a:p>
          <a:p>
            <a:pPr lvl="1"/>
            <a:r>
              <a:rPr lang="fr-FR" dirty="0"/>
              <a:t>absences temporaires n’ont pas d’effet suspensif</a:t>
            </a:r>
          </a:p>
          <a:p>
            <a:pPr lvl="1"/>
            <a:r>
              <a:rPr lang="fr-FR" dirty="0"/>
              <a:t>une fois acquis, on ne perd ce droit que par des absences d’une durée supérieure à deux ans consécutifs de l’EM d’accueil</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466</a:t>
            </a:fld>
            <a:endParaRPr lang="nl-NL"/>
          </a:p>
        </p:txBody>
      </p:sp>
    </p:spTree>
    <p:extLst>
      <p:ext uri="{BB962C8B-B14F-4D97-AF65-F5344CB8AC3E}">
        <p14:creationId xmlns:p14="http://schemas.microsoft.com/office/powerpoint/2010/main" val="296578326"/>
      </p:ext>
    </p:extLst>
  </p:cSld>
  <p:clrMapOvr>
    <a:masterClrMapping/>
  </p:clrMapOvr>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a:t>
            </a:r>
            <a:r>
              <a:rPr lang="nl-NL" dirty="0" smtClean="0"/>
              <a:t>conditions </a:t>
            </a:r>
            <a:r>
              <a:rPr lang="nl-NL" dirty="0"/>
              <a:t>de séjour</a:t>
            </a:r>
          </a:p>
          <a:p>
            <a:pPr lvl="1"/>
            <a:r>
              <a:rPr lang="nl-NL" dirty="0" smtClean="0"/>
              <a:t>droit </a:t>
            </a:r>
            <a:r>
              <a:rPr lang="nl-NL" dirty="0"/>
              <a:t>de circulation (art. 4 et 5)</a:t>
            </a:r>
          </a:p>
          <a:p>
            <a:pPr lvl="2"/>
            <a:r>
              <a:rPr lang="nl-NL" dirty="0" err="1"/>
              <a:t>droits</a:t>
            </a:r>
            <a:r>
              <a:rPr lang="nl-NL" dirty="0"/>
              <a:t> </a:t>
            </a:r>
            <a:r>
              <a:rPr lang="nl-NL" dirty="0" err="1"/>
              <a:t>d’entrée</a:t>
            </a:r>
            <a:r>
              <a:rPr lang="nl-NL" dirty="0"/>
              <a:t> et de sortie</a:t>
            </a:r>
          </a:p>
          <a:p>
            <a:pPr lvl="1"/>
            <a:r>
              <a:rPr lang="nl-NL" dirty="0" err="1"/>
              <a:t>droit</a:t>
            </a:r>
            <a:r>
              <a:rPr lang="nl-NL" dirty="0"/>
              <a:t> de </a:t>
            </a:r>
            <a:r>
              <a:rPr lang="nl-NL" dirty="0" err="1"/>
              <a:t>séjour</a:t>
            </a:r>
            <a:r>
              <a:rPr lang="nl-NL" dirty="0"/>
              <a:t> (art.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solidFill>
                  <a:srgbClr val="FF0000"/>
                </a:solidFill>
              </a:rPr>
              <a:t>droits</a:t>
            </a:r>
            <a:r>
              <a:rPr lang="nl-NL" dirty="0">
                <a:solidFill>
                  <a:srgbClr val="FF0000"/>
                </a:solidFill>
              </a:rPr>
              <a:t> </a:t>
            </a:r>
            <a:r>
              <a:rPr lang="nl-NL" dirty="0" err="1">
                <a:solidFill>
                  <a:srgbClr val="FF0000"/>
                </a:solidFill>
              </a:rPr>
              <a:t>dérivés</a:t>
            </a:r>
            <a:r>
              <a:rPr lang="nl-NL" dirty="0">
                <a:solidFill>
                  <a:srgbClr val="FF0000"/>
                </a:solidFill>
              </a:rPr>
              <a:t> du </a:t>
            </a:r>
            <a:r>
              <a:rPr lang="nl-NL" dirty="0" err="1">
                <a:solidFill>
                  <a:srgbClr val="FF0000"/>
                </a:solidFill>
              </a:rPr>
              <a:t>droit</a:t>
            </a:r>
            <a:r>
              <a:rPr lang="nl-NL" dirty="0">
                <a:solidFill>
                  <a:srgbClr val="FF0000"/>
                </a:solidFill>
              </a:rPr>
              <a:t> de </a:t>
            </a:r>
            <a:r>
              <a:rPr lang="nl-NL" dirty="0" err="1">
                <a:solidFill>
                  <a:srgbClr val="FF0000"/>
                </a:solidFill>
              </a:rPr>
              <a:t>séjour</a:t>
            </a:r>
            <a:endParaRPr lang="nl-NL" dirty="0">
              <a:solidFill>
                <a:srgbClr val="FF0000"/>
              </a:solidFill>
            </a:endParaRPr>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t>les articles 20-21 TFUE </a:t>
            </a:r>
            <a:r>
              <a:rPr lang="nl-NL" dirty="0" smtClean="0"/>
              <a:t>accordent-ils </a:t>
            </a:r>
            <a:r>
              <a:rPr lang="nl-NL" dirty="0"/>
              <a:t>un droit de séjour sur base du droit primaire si on ne </a:t>
            </a:r>
            <a:r>
              <a:rPr lang="nl-NL" dirty="0" smtClean="0"/>
              <a:t>relève pas </a:t>
            </a:r>
            <a:r>
              <a:rPr lang="nl-NL" dirty="0"/>
              <a:t>de la Directive? – cf. </a:t>
            </a:r>
            <a:r>
              <a:rPr lang="nl-NL" i="1" dirty="0"/>
              <a:t>Chen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467</a:t>
            </a:fld>
            <a:endParaRPr lang="nl-NL"/>
          </a:p>
        </p:txBody>
      </p:sp>
    </p:spTree>
    <p:extLst>
      <p:ext uri="{BB962C8B-B14F-4D97-AF65-F5344CB8AC3E}">
        <p14:creationId xmlns:p14="http://schemas.microsoft.com/office/powerpoint/2010/main" val="1870731863"/>
      </p:ext>
    </p:extLst>
  </p:cSld>
  <p:clrMapOvr>
    <a:masterClrMapping/>
  </p:clrMapOvr>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Protection</a:t>
            </a:r>
            <a:r>
              <a:rPr lang="nl-NL" dirty="0"/>
              <a:t> </a:t>
            </a:r>
            <a:r>
              <a:rPr lang="nl-NL" dirty="0" err="1"/>
              <a:t>contre</a:t>
            </a:r>
            <a:r>
              <a:rPr lang="nl-NL" dirty="0"/>
              <a:t> </a:t>
            </a:r>
            <a:r>
              <a:rPr lang="nl-NL" dirty="0" err="1"/>
              <a:t>l’éloignement</a:t>
            </a:r>
            <a:r>
              <a:rPr lang="nl-NL" dirty="0"/>
              <a:t> du territoire</a:t>
            </a:r>
          </a:p>
        </p:txBody>
      </p:sp>
      <p:sp>
        <p:nvSpPr>
          <p:cNvPr id="3" name="Content Placeholder 2"/>
          <p:cNvSpPr>
            <a:spLocks noGrp="1"/>
          </p:cNvSpPr>
          <p:nvPr>
            <p:ph idx="1"/>
          </p:nvPr>
        </p:nvSpPr>
        <p:spPr/>
        <p:txBody>
          <a:bodyPr>
            <a:normAutofit/>
          </a:bodyPr>
          <a:lstStyle/>
          <a:p>
            <a:r>
              <a:rPr lang="nl-NL" dirty="0" smtClean="0"/>
              <a:t>article </a:t>
            </a:r>
            <a:r>
              <a:rPr lang="nl-NL" dirty="0"/>
              <a:t>14(4)</a:t>
            </a:r>
          </a:p>
          <a:p>
            <a:pPr lvl="1"/>
            <a:r>
              <a:rPr lang="nl-NL" dirty="0" err="1"/>
              <a:t>salariés</a:t>
            </a:r>
            <a:r>
              <a:rPr lang="nl-NL" dirty="0"/>
              <a:t> </a:t>
            </a:r>
            <a:r>
              <a:rPr lang="nl-NL" dirty="0" err="1"/>
              <a:t>ou</a:t>
            </a:r>
            <a:r>
              <a:rPr lang="nl-NL" dirty="0"/>
              <a:t> </a:t>
            </a:r>
            <a:r>
              <a:rPr lang="nl-NL" dirty="0" err="1"/>
              <a:t>indépendants</a:t>
            </a:r>
            <a:r>
              <a:rPr lang="nl-NL" dirty="0"/>
              <a:t> ne </a:t>
            </a:r>
            <a:r>
              <a:rPr lang="nl-NL" dirty="0" err="1"/>
              <a:t>peuvent</a:t>
            </a:r>
            <a:r>
              <a:rPr lang="nl-NL" dirty="0"/>
              <a:t> </a:t>
            </a:r>
            <a:r>
              <a:rPr lang="nl-NL" dirty="0" err="1"/>
              <a:t>être</a:t>
            </a:r>
            <a:r>
              <a:rPr lang="nl-NL" dirty="0"/>
              <a:t> </a:t>
            </a:r>
            <a:r>
              <a:rPr lang="nl-NL" dirty="0" err="1"/>
              <a:t>éloignés</a:t>
            </a:r>
            <a:endParaRPr lang="nl-NL" dirty="0"/>
          </a:p>
          <a:p>
            <a:pPr lvl="1"/>
            <a:r>
              <a:rPr lang="nl-NL" dirty="0" err="1"/>
              <a:t>demandeurs</a:t>
            </a:r>
            <a:r>
              <a:rPr lang="nl-NL" dirty="0"/>
              <a:t> </a:t>
            </a:r>
            <a:r>
              <a:rPr lang="nl-NL" dirty="0" err="1"/>
              <a:t>d’emploi</a:t>
            </a:r>
            <a:r>
              <a:rPr lang="nl-NL" dirty="0"/>
              <a:t> ne </a:t>
            </a:r>
            <a:r>
              <a:rPr lang="nl-NL" dirty="0" err="1"/>
              <a:t>peuvent</a:t>
            </a:r>
            <a:r>
              <a:rPr lang="nl-NL" dirty="0"/>
              <a:t> </a:t>
            </a:r>
            <a:r>
              <a:rPr lang="nl-NL" dirty="0" err="1"/>
              <a:t>être</a:t>
            </a:r>
            <a:r>
              <a:rPr lang="nl-NL" dirty="0"/>
              <a:t> </a:t>
            </a:r>
            <a:r>
              <a:rPr lang="nl-NL" dirty="0" err="1"/>
              <a:t>éloignés</a:t>
            </a:r>
            <a:r>
              <a:rPr lang="nl-NL" dirty="0"/>
              <a:t> </a:t>
            </a:r>
            <a:r>
              <a:rPr lang="nl-NL" dirty="0" err="1"/>
              <a:t>s’ils</a:t>
            </a:r>
            <a:r>
              <a:rPr lang="nl-NL" dirty="0"/>
              <a:t> </a:t>
            </a:r>
            <a:r>
              <a:rPr lang="nl-NL" dirty="0" err="1"/>
              <a:t>continuent</a:t>
            </a:r>
            <a:r>
              <a:rPr lang="nl-NL" dirty="0"/>
              <a:t> à </a:t>
            </a:r>
            <a:r>
              <a:rPr lang="nl-NL" dirty="0" err="1"/>
              <a:t>chercher</a:t>
            </a:r>
            <a:r>
              <a:rPr lang="nl-NL" dirty="0"/>
              <a:t> </a:t>
            </a:r>
            <a:r>
              <a:rPr lang="nl-NL" dirty="0" err="1"/>
              <a:t>un</a:t>
            </a:r>
            <a:r>
              <a:rPr lang="nl-NL" dirty="0"/>
              <a:t> </a:t>
            </a:r>
            <a:r>
              <a:rPr lang="nl-NL" dirty="0" err="1"/>
              <a:t>emploi</a:t>
            </a:r>
            <a:r>
              <a:rPr lang="nl-NL" dirty="0"/>
              <a:t> et </a:t>
            </a:r>
            <a:r>
              <a:rPr lang="nl-NL" dirty="0" err="1"/>
              <a:t>s’il</a:t>
            </a:r>
            <a:r>
              <a:rPr lang="nl-NL" dirty="0"/>
              <a:t> y a des </a:t>
            </a:r>
            <a:r>
              <a:rPr lang="nl-NL" dirty="0" err="1"/>
              <a:t>chances</a:t>
            </a:r>
            <a:r>
              <a:rPr lang="nl-NL" dirty="0"/>
              <a:t> </a:t>
            </a:r>
            <a:r>
              <a:rPr lang="nl-NL" dirty="0" err="1"/>
              <a:t>réelles</a:t>
            </a:r>
            <a:r>
              <a:rPr lang="nl-NL" dirty="0"/>
              <a:t> </a:t>
            </a:r>
            <a:r>
              <a:rPr lang="nl-NL" dirty="0" err="1"/>
              <a:t>d’être</a:t>
            </a:r>
            <a:r>
              <a:rPr lang="nl-NL" dirty="0"/>
              <a:t> </a:t>
            </a:r>
            <a:r>
              <a:rPr lang="nl-NL" dirty="0" err="1"/>
              <a:t>engagés</a:t>
            </a:r>
            <a:r>
              <a:rPr lang="nl-NL" dirty="0"/>
              <a:t>, </a:t>
            </a:r>
            <a:r>
              <a:rPr lang="nl-NL" dirty="0" err="1">
                <a:solidFill>
                  <a:srgbClr val="FF0000"/>
                </a:solidFill>
              </a:rPr>
              <a:t>même</a:t>
            </a:r>
            <a:r>
              <a:rPr lang="nl-NL" dirty="0">
                <a:solidFill>
                  <a:srgbClr val="FF0000"/>
                </a:solidFill>
              </a:rPr>
              <a:t> </a:t>
            </a:r>
            <a:r>
              <a:rPr lang="nl-NL" dirty="0" err="1">
                <a:solidFill>
                  <a:srgbClr val="FF0000"/>
                </a:solidFill>
              </a:rPr>
              <a:t>s’ils</a:t>
            </a:r>
            <a:r>
              <a:rPr lang="nl-NL" dirty="0">
                <a:solidFill>
                  <a:srgbClr val="FF0000"/>
                </a:solidFill>
              </a:rPr>
              <a:t> </a:t>
            </a:r>
            <a:r>
              <a:rPr lang="nl-NL" dirty="0" err="1">
                <a:solidFill>
                  <a:srgbClr val="FF0000"/>
                </a:solidFill>
              </a:rPr>
              <a:t>restent</a:t>
            </a:r>
            <a:r>
              <a:rPr lang="nl-NL" dirty="0">
                <a:solidFill>
                  <a:srgbClr val="FF0000"/>
                </a:solidFill>
              </a:rPr>
              <a:t> plus de </a:t>
            </a:r>
            <a:r>
              <a:rPr lang="nl-NL" dirty="0" err="1">
                <a:solidFill>
                  <a:srgbClr val="FF0000"/>
                </a:solidFill>
              </a:rPr>
              <a:t>trois</a:t>
            </a:r>
            <a:r>
              <a:rPr lang="nl-NL" dirty="0">
                <a:solidFill>
                  <a:srgbClr val="FF0000"/>
                </a:solidFill>
              </a:rPr>
              <a:t> </a:t>
            </a:r>
            <a:r>
              <a:rPr lang="nl-NL" dirty="0" err="1">
                <a:solidFill>
                  <a:srgbClr val="FF0000"/>
                </a:solidFill>
              </a:rPr>
              <a:t>mois</a:t>
            </a:r>
            <a:r>
              <a:rPr lang="nl-NL" dirty="0">
                <a:solidFill>
                  <a:srgbClr val="FF0000"/>
                </a:solidFill>
              </a:rPr>
              <a:t> et </a:t>
            </a:r>
            <a:r>
              <a:rPr lang="nl-NL" dirty="0" err="1">
                <a:solidFill>
                  <a:srgbClr val="FF0000"/>
                </a:solidFill>
              </a:rPr>
              <a:t>n’ont</a:t>
            </a:r>
            <a:r>
              <a:rPr lang="nl-NL" dirty="0">
                <a:solidFill>
                  <a:srgbClr val="FF0000"/>
                </a:solidFill>
              </a:rPr>
              <a:t> pas de ressources </a:t>
            </a:r>
            <a:r>
              <a:rPr lang="nl-NL" dirty="0" err="1">
                <a:solidFill>
                  <a:srgbClr val="FF0000"/>
                </a:solidFill>
              </a:rPr>
              <a:t>suffisantes</a:t>
            </a:r>
            <a:endParaRPr lang="nl-NL" dirty="0">
              <a:solidFill>
                <a:srgbClr val="FF0000"/>
              </a:solidFill>
            </a:endParaRPr>
          </a:p>
          <a:p>
            <a:r>
              <a:rPr lang="nl-NL" dirty="0" smtClean="0"/>
              <a:t>article </a:t>
            </a:r>
            <a:r>
              <a:rPr lang="nl-NL" dirty="0"/>
              <a:t>14(3)</a:t>
            </a:r>
          </a:p>
          <a:p>
            <a:pPr lvl="1"/>
            <a:r>
              <a:rPr lang="fr-FR" dirty="0"/>
              <a:t>le recours au système d'assistance sociale par un citoyen de l'Union ou un membre de sa famille n'entraîne pas automatiquement une mesure d'éloignement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468</a:t>
            </a:fld>
            <a:endParaRPr lang="nl-NL"/>
          </a:p>
        </p:txBody>
      </p:sp>
    </p:spTree>
    <p:extLst>
      <p:ext uri="{BB962C8B-B14F-4D97-AF65-F5344CB8AC3E}">
        <p14:creationId xmlns:p14="http://schemas.microsoft.com/office/powerpoint/2010/main" val="82580072"/>
      </p:ext>
    </p:extLst>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Protection</a:t>
            </a:r>
            <a:r>
              <a:rPr lang="nl-NL" dirty="0"/>
              <a:t> </a:t>
            </a:r>
            <a:r>
              <a:rPr lang="nl-NL" dirty="0" err="1"/>
              <a:t>contre</a:t>
            </a:r>
            <a:r>
              <a:rPr lang="nl-NL" dirty="0"/>
              <a:t> </a:t>
            </a:r>
            <a:r>
              <a:rPr lang="nl-NL" dirty="0" err="1"/>
              <a:t>l’éloignement</a:t>
            </a:r>
            <a:r>
              <a:rPr lang="nl-NL" dirty="0"/>
              <a:t> du territoire</a:t>
            </a:r>
          </a:p>
        </p:txBody>
      </p:sp>
      <p:sp>
        <p:nvSpPr>
          <p:cNvPr id="3" name="Content Placeholder 2"/>
          <p:cNvSpPr>
            <a:spLocks noGrp="1"/>
          </p:cNvSpPr>
          <p:nvPr>
            <p:ph idx="1"/>
          </p:nvPr>
        </p:nvSpPr>
        <p:spPr/>
        <p:txBody>
          <a:bodyPr/>
          <a:lstStyle/>
          <a:p>
            <a:r>
              <a:rPr lang="nl-NL" dirty="0" smtClean="0"/>
              <a:t>article </a:t>
            </a:r>
            <a:r>
              <a:rPr lang="nl-NL" dirty="0"/>
              <a:t>27-28</a:t>
            </a:r>
          </a:p>
          <a:p>
            <a:pPr lvl="1"/>
            <a:r>
              <a:rPr lang="nl-NL" dirty="0"/>
              <a:t>que pour des </a:t>
            </a:r>
            <a:r>
              <a:rPr lang="nl-NL" dirty="0" err="1"/>
              <a:t>raisons</a:t>
            </a:r>
            <a:r>
              <a:rPr lang="nl-NL" dirty="0"/>
              <a:t> </a:t>
            </a:r>
            <a:r>
              <a:rPr lang="nl-NL" dirty="0" err="1"/>
              <a:t>d’ordre</a:t>
            </a:r>
            <a:r>
              <a:rPr lang="nl-NL" dirty="0"/>
              <a:t> public, de </a:t>
            </a:r>
            <a:r>
              <a:rPr lang="nl-NL" dirty="0" err="1"/>
              <a:t>sécurité</a:t>
            </a:r>
            <a:r>
              <a:rPr lang="nl-NL" dirty="0"/>
              <a:t> </a:t>
            </a:r>
            <a:r>
              <a:rPr lang="nl-NL" dirty="0" err="1"/>
              <a:t>publique</a:t>
            </a:r>
            <a:r>
              <a:rPr lang="nl-NL" dirty="0"/>
              <a:t> </a:t>
            </a:r>
            <a:r>
              <a:rPr lang="nl-NL" dirty="0" err="1"/>
              <a:t>ou</a:t>
            </a:r>
            <a:r>
              <a:rPr lang="nl-NL" dirty="0"/>
              <a:t> de santé </a:t>
            </a:r>
            <a:r>
              <a:rPr lang="nl-NL" dirty="0" err="1"/>
              <a:t>publique</a:t>
            </a:r>
            <a:endParaRPr lang="nl-NL" dirty="0"/>
          </a:p>
          <a:p>
            <a:pPr lvl="1"/>
            <a:r>
              <a:rPr lang="nl-NL" dirty="0"/>
              <a:t>analyse du dossier </a:t>
            </a:r>
            <a:r>
              <a:rPr lang="nl-NL" dirty="0" err="1"/>
              <a:t>individuel</a:t>
            </a:r>
            <a:endParaRPr lang="nl-NL" dirty="0"/>
          </a:p>
          <a:p>
            <a:pPr lvl="1"/>
            <a:r>
              <a:rPr lang="nl-NL" dirty="0" err="1"/>
              <a:t>après</a:t>
            </a:r>
            <a:r>
              <a:rPr lang="nl-NL" dirty="0"/>
              <a:t> </a:t>
            </a:r>
            <a:r>
              <a:rPr lang="nl-NL" dirty="0" err="1"/>
              <a:t>l’obtention</a:t>
            </a:r>
            <a:r>
              <a:rPr lang="nl-NL" dirty="0"/>
              <a:t> </a:t>
            </a:r>
            <a:r>
              <a:rPr lang="nl-NL" dirty="0" err="1"/>
              <a:t>d’un</a:t>
            </a:r>
            <a:r>
              <a:rPr lang="nl-NL" dirty="0"/>
              <a:t> </a:t>
            </a:r>
            <a:r>
              <a:rPr lang="nl-NL" dirty="0" err="1"/>
              <a:t>droit</a:t>
            </a:r>
            <a:r>
              <a:rPr lang="nl-NL" dirty="0"/>
              <a:t> permanent de </a:t>
            </a:r>
            <a:r>
              <a:rPr lang="nl-NL" dirty="0" err="1"/>
              <a:t>séjour</a:t>
            </a:r>
            <a:r>
              <a:rPr lang="nl-NL" dirty="0"/>
              <a:t>, </a:t>
            </a:r>
            <a:r>
              <a:rPr lang="nl-NL" dirty="0" err="1"/>
              <a:t>une</a:t>
            </a:r>
            <a:r>
              <a:rPr lang="nl-NL" dirty="0"/>
              <a:t> raison </a:t>
            </a:r>
            <a:r>
              <a:rPr lang="nl-NL" dirty="0" err="1"/>
              <a:t>impérieuse</a:t>
            </a:r>
            <a:r>
              <a:rPr lang="nl-NL" dirty="0"/>
              <a:t> </a:t>
            </a:r>
            <a:r>
              <a:rPr lang="nl-NL" dirty="0" err="1"/>
              <a:t>d’ordre</a:t>
            </a:r>
            <a:r>
              <a:rPr lang="nl-NL" dirty="0"/>
              <a:t> public </a:t>
            </a:r>
            <a:r>
              <a:rPr lang="nl-NL" dirty="0" err="1"/>
              <a:t>ou</a:t>
            </a:r>
            <a:r>
              <a:rPr lang="nl-NL" dirty="0"/>
              <a:t> de </a:t>
            </a:r>
            <a:r>
              <a:rPr lang="nl-NL" dirty="0" err="1"/>
              <a:t>sécurité</a:t>
            </a:r>
            <a:r>
              <a:rPr lang="nl-NL" dirty="0"/>
              <a:t> </a:t>
            </a:r>
            <a:r>
              <a:rPr lang="nl-NL" dirty="0" err="1"/>
              <a:t>publique</a:t>
            </a:r>
            <a:r>
              <a:rPr lang="nl-NL" dirty="0"/>
              <a:t> </a:t>
            </a:r>
            <a:r>
              <a:rPr lang="nl-NL" dirty="0" err="1"/>
              <a:t>doit</a:t>
            </a:r>
            <a:r>
              <a:rPr lang="nl-NL" dirty="0"/>
              <a:t> </a:t>
            </a:r>
            <a:r>
              <a:rPr lang="nl-NL" dirty="0" err="1"/>
              <a:t>être</a:t>
            </a:r>
            <a:r>
              <a:rPr lang="nl-NL" dirty="0"/>
              <a:t> présente</a:t>
            </a:r>
          </a:p>
          <a:p>
            <a:pPr lvl="1"/>
            <a:r>
              <a:rPr lang="nl-NL" dirty="0" err="1"/>
              <a:t>après</a:t>
            </a:r>
            <a:r>
              <a:rPr lang="nl-NL" dirty="0"/>
              <a:t> </a:t>
            </a:r>
            <a:r>
              <a:rPr lang="nl-NL" dirty="0" err="1"/>
              <a:t>un</a:t>
            </a:r>
            <a:r>
              <a:rPr lang="nl-NL" dirty="0"/>
              <a:t> </a:t>
            </a:r>
            <a:r>
              <a:rPr lang="nl-NL" dirty="0" err="1"/>
              <a:t>séjour</a:t>
            </a:r>
            <a:r>
              <a:rPr lang="nl-NL" dirty="0"/>
              <a:t> de dix </a:t>
            </a:r>
            <a:r>
              <a:rPr lang="nl-NL" dirty="0" err="1"/>
              <a:t>ans</a:t>
            </a:r>
            <a:r>
              <a:rPr lang="nl-NL" dirty="0"/>
              <a:t>, des </a:t>
            </a:r>
            <a:r>
              <a:rPr lang="nl-NL" i="1" dirty="0" err="1"/>
              <a:t>motifs</a:t>
            </a:r>
            <a:r>
              <a:rPr lang="nl-NL" i="1" dirty="0"/>
              <a:t> graves de </a:t>
            </a:r>
            <a:r>
              <a:rPr lang="nl-NL" i="1" dirty="0" err="1"/>
              <a:t>sécurité</a:t>
            </a:r>
            <a:r>
              <a:rPr lang="nl-NL" i="1" dirty="0"/>
              <a:t> </a:t>
            </a:r>
            <a:r>
              <a:rPr lang="nl-NL" i="1" dirty="0" err="1"/>
              <a:t>publique</a:t>
            </a:r>
            <a:r>
              <a:rPr lang="nl-NL" dirty="0"/>
              <a:t> </a:t>
            </a:r>
            <a:r>
              <a:rPr lang="nl-NL" dirty="0" err="1"/>
              <a:t>doivent</a:t>
            </a:r>
            <a:r>
              <a:rPr lang="nl-NL" dirty="0"/>
              <a:t> </a:t>
            </a:r>
            <a:r>
              <a:rPr lang="nl-NL" dirty="0" err="1"/>
              <a:t>être</a:t>
            </a:r>
            <a:r>
              <a:rPr lang="nl-NL" dirty="0"/>
              <a:t> </a:t>
            </a:r>
            <a:r>
              <a:rPr lang="nl-NL" dirty="0" err="1"/>
              <a:t>apportés</a:t>
            </a:r>
            <a:r>
              <a:rPr lang="nl-NL" dirty="0"/>
              <a:t> par </a:t>
            </a:r>
            <a:r>
              <a:rPr lang="nl-NL" dirty="0" err="1"/>
              <a:t>l’EM</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469</a:t>
            </a:fld>
            <a:endParaRPr lang="nl-NL"/>
          </a:p>
        </p:txBody>
      </p:sp>
    </p:spTree>
    <p:extLst>
      <p:ext uri="{BB962C8B-B14F-4D97-AF65-F5344CB8AC3E}">
        <p14:creationId xmlns:p14="http://schemas.microsoft.com/office/powerpoint/2010/main" val="30742131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Droit matériel de l’Union européenne</a:t>
            </a:r>
            <a:endParaRPr lang="en-GB" dirty="0"/>
          </a:p>
        </p:txBody>
      </p:sp>
      <p:sp>
        <p:nvSpPr>
          <p:cNvPr id="3" name="Content Placeholder 2"/>
          <p:cNvSpPr>
            <a:spLocks noGrp="1"/>
          </p:cNvSpPr>
          <p:nvPr>
            <p:ph idx="1"/>
          </p:nvPr>
        </p:nvSpPr>
        <p:spPr/>
        <p:txBody>
          <a:bodyPr/>
          <a:lstStyle/>
          <a:p>
            <a:r>
              <a:rPr lang="fr-BE" dirty="0" smtClean="0"/>
              <a:t>L’ensemble des règles de droit de l’Union européenne autorisant, interdisant ou prescrivant un comportement, en conformité avec les objectifs de l’Union européenne (la </a:t>
            </a:r>
            <a:r>
              <a:rPr lang="fr-BE" i="1" dirty="0" smtClean="0"/>
              <a:t>matière</a:t>
            </a:r>
            <a:r>
              <a:rPr lang="fr-BE" dirty="0" smtClean="0"/>
              <a:t> dont s’occupe l’Union)</a:t>
            </a:r>
          </a:p>
          <a:p>
            <a:pPr lvl="1"/>
            <a:r>
              <a:rPr lang="fr-BE" dirty="0" smtClean="0"/>
              <a:t>§1. Droit de l’Union européenne</a:t>
            </a:r>
          </a:p>
          <a:p>
            <a:pPr lvl="1"/>
            <a:r>
              <a:rPr lang="fr-BE" dirty="0" smtClean="0">
                <a:solidFill>
                  <a:srgbClr val="FF0000"/>
                </a:solidFill>
              </a:rPr>
              <a:t>§2. Règles comportementales</a:t>
            </a:r>
          </a:p>
          <a:p>
            <a:pPr lvl="1"/>
            <a:r>
              <a:rPr lang="fr-BE" dirty="0" smtClean="0"/>
              <a:t>§3. Droit matériel</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47</a:t>
            </a:fld>
            <a:endParaRPr lang="nl-NL"/>
          </a:p>
        </p:txBody>
      </p:sp>
    </p:spTree>
    <p:extLst>
      <p:ext uri="{BB962C8B-B14F-4D97-AF65-F5344CB8AC3E}">
        <p14:creationId xmlns:p14="http://schemas.microsoft.com/office/powerpoint/2010/main" val="901399271"/>
      </p:ext>
    </p:extLst>
  </p:cSld>
  <p:clrMapOvr>
    <a:masterClrMapping/>
  </p:clrMapOvr>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p:txBody>
          <a:bodyPr>
            <a:normAutofit/>
          </a:bodyPr>
          <a:lstStyle/>
          <a:p>
            <a:r>
              <a:rPr lang="nl-NL" dirty="0" smtClean="0"/>
              <a:t>article </a:t>
            </a:r>
            <a:r>
              <a:rPr lang="nl-NL" dirty="0"/>
              <a:t>24: principe</a:t>
            </a:r>
          </a:p>
          <a:p>
            <a:pPr lvl="1"/>
            <a:r>
              <a:rPr lang="fr-FR" dirty="0"/>
              <a:t>tout citoyen de l'Union qui séjourne sur le territoire de </a:t>
            </a:r>
            <a:r>
              <a:rPr lang="fr-FR" dirty="0" smtClean="0"/>
              <a:t>l‘Etat </a:t>
            </a:r>
            <a:r>
              <a:rPr lang="fr-FR" dirty="0"/>
              <a:t>membre d'accueil en vertu de la présente directive bénéficie de l'égalité de traitement avec les ressortissants de cet État membre </a:t>
            </a:r>
            <a:r>
              <a:rPr lang="fr-FR" i="1" dirty="0"/>
              <a:t>dans le domaine d'application du traité</a:t>
            </a:r>
            <a:r>
              <a:rPr lang="fr-FR" dirty="0"/>
              <a:t>.</a:t>
            </a:r>
          </a:p>
          <a:p>
            <a:pPr lvl="1"/>
            <a:r>
              <a:rPr lang="fr-FR" dirty="0"/>
              <a:t>le bénéfice de ce droit s'étend aux membres de la famille, qui n'ont pas la nationalité d'un État membre et qui bénéficient du droit de séjour ou du droit de séjour permanent</a:t>
            </a:r>
            <a:endParaRPr lang="nl-NL" dirty="0"/>
          </a:p>
        </p:txBody>
      </p:sp>
      <p:sp>
        <p:nvSpPr>
          <p:cNvPr id="4" name="Cloud Callout 3"/>
          <p:cNvSpPr/>
          <p:nvPr/>
        </p:nvSpPr>
        <p:spPr>
          <a:xfrm>
            <a:off x="2339752" y="5805264"/>
            <a:ext cx="5403293" cy="91740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Quid travailleurs? – article 7 règlement 492/2011 (</a:t>
            </a:r>
            <a:r>
              <a:rPr lang="fr-BE" dirty="0" err="1" smtClean="0"/>
              <a:t>lex</a:t>
            </a:r>
            <a:r>
              <a:rPr lang="fr-BE" dirty="0" smtClean="0"/>
              <a:t> plus </a:t>
            </a:r>
            <a:r>
              <a:rPr lang="fr-BE" dirty="0" err="1" smtClean="0"/>
              <a:t>specialis</a:t>
            </a:r>
            <a:r>
              <a:rPr lang="fr-BE" dirty="0" smtClean="0"/>
              <a:t>…)</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470</a:t>
            </a:fld>
            <a:endParaRPr lang="nl-NL"/>
          </a:p>
        </p:txBody>
      </p:sp>
    </p:spTree>
    <p:extLst>
      <p:ext uri="{BB962C8B-B14F-4D97-AF65-F5344CB8AC3E}">
        <p14:creationId xmlns:p14="http://schemas.microsoft.com/office/powerpoint/2010/main" val="74594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412776"/>
            <a:ext cx="8229600" cy="5328592"/>
          </a:xfrm>
        </p:spPr>
        <p:txBody>
          <a:bodyPr vert="horz" lIns="91440" tIns="45720" rIns="91440" bIns="45720" rtlCol="0" anchor="t">
            <a:normAutofit/>
          </a:bodyPr>
          <a:lstStyle/>
          <a:p>
            <a:r>
              <a:rPr lang="nl-NL" dirty="0" smtClean="0"/>
              <a:t>article </a:t>
            </a:r>
            <a:r>
              <a:rPr lang="nl-NL" dirty="0"/>
              <a:t>24: dérogations</a:t>
            </a:r>
            <a:endParaRPr lang="fr-FR" dirty="0"/>
          </a:p>
          <a:p>
            <a:pPr lvl="1"/>
            <a:r>
              <a:rPr lang="fr-FR" dirty="0"/>
              <a:t>l'État membre d'accueil n'est pas obligé d'accorder le droit à </a:t>
            </a:r>
            <a:r>
              <a:rPr lang="fr-FR" dirty="0">
                <a:solidFill>
                  <a:srgbClr val="FF0000"/>
                </a:solidFill>
              </a:rPr>
              <a:t>une prestation d'assistance sociale</a:t>
            </a:r>
          </a:p>
          <a:p>
            <a:pPr lvl="2"/>
            <a:r>
              <a:rPr lang="fr-FR" dirty="0"/>
              <a:t>pendant les trois premiers mois de séjour (C-299/14, </a:t>
            </a:r>
            <a:r>
              <a:rPr lang="fr-FR" i="1" dirty="0"/>
              <a:t>Garcia-</a:t>
            </a:r>
            <a:r>
              <a:rPr lang="fr-FR" i="1" dirty="0" err="1"/>
              <a:t>Nieto</a:t>
            </a:r>
            <a:r>
              <a:rPr lang="fr-FR" dirty="0"/>
              <a:t>)</a:t>
            </a:r>
          </a:p>
          <a:p>
            <a:pPr lvl="2"/>
            <a:r>
              <a:rPr lang="fr-FR" dirty="0"/>
              <a:t>pendant la période au-delà des trois mois s’ils sont considérés comme chercheurs d’emploi et retiennent un droit de séjour temporaire </a:t>
            </a:r>
            <a:r>
              <a:rPr lang="fr-FR" dirty="0" smtClean="0"/>
              <a:t>conformément </a:t>
            </a:r>
            <a:r>
              <a:rPr lang="fr-FR" dirty="0"/>
              <a:t>à l’article 14(4) de la Directive (C-617/14, </a:t>
            </a:r>
            <a:r>
              <a:rPr lang="fr-FR" i="1" dirty="0" err="1"/>
              <a:t>Alimanovic</a:t>
            </a:r>
            <a:r>
              <a:rPr lang="fr-FR" dirty="0"/>
              <a:t>)</a:t>
            </a:r>
            <a:endParaRPr lang="nl-NL" dirty="0"/>
          </a:p>
          <a:p>
            <a:pPr lvl="1"/>
            <a:r>
              <a:rPr lang="fr-FR" dirty="0"/>
              <a:t>avant l'acquisition du droit de séjour permanent, l’EM d’accueil n’est pas tenu d'octroyer des </a:t>
            </a:r>
            <a:r>
              <a:rPr lang="fr-FR" u="sng" dirty="0"/>
              <a:t>aides d'entretien aux études</a:t>
            </a:r>
            <a:r>
              <a:rPr lang="fr-FR" dirty="0"/>
              <a:t>, y compris pour la formation professionnelle, sous la forme de </a:t>
            </a:r>
            <a:r>
              <a:rPr lang="fr-FR" u="sng" dirty="0"/>
              <a:t>bourses d'études ou de prêts</a:t>
            </a:r>
            <a:r>
              <a:rPr lang="fr-FR" dirty="0"/>
              <a:t>, à des personnes </a:t>
            </a:r>
            <a:r>
              <a:rPr lang="fr-FR" dirty="0">
                <a:solidFill>
                  <a:srgbClr val="FF0000"/>
                </a:solidFill>
              </a:rPr>
              <a:t>autres que les travailleurs salariés, les travailleurs non salariés, les personnes qui gardent ce statut, ou les membres de leur famille</a:t>
            </a:r>
          </a:p>
          <a:p>
            <a:pPr lvl="1"/>
            <a:endParaRPr lang="fr-FR"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471</a:t>
            </a:fld>
            <a:endParaRPr lang="nl-NL"/>
          </a:p>
        </p:txBody>
      </p:sp>
    </p:spTree>
    <p:extLst>
      <p:ext uri="{BB962C8B-B14F-4D97-AF65-F5344CB8AC3E}">
        <p14:creationId xmlns:p14="http://schemas.microsoft.com/office/powerpoint/2010/main" val="96170874"/>
      </p:ext>
    </p:extLst>
  </p:cSld>
  <p:clrMapOvr>
    <a:masterClrMapping/>
  </p:clrMapOvr>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p:txBody>
          <a:bodyPr>
            <a:normAutofit/>
          </a:bodyPr>
          <a:lstStyle/>
          <a:p>
            <a:r>
              <a:rPr lang="nl-NL" dirty="0"/>
              <a:t>Prestation </a:t>
            </a:r>
            <a:r>
              <a:rPr lang="nl-NL" dirty="0" err="1"/>
              <a:t>d’assistance</a:t>
            </a:r>
            <a:r>
              <a:rPr lang="nl-NL" dirty="0"/>
              <a:t> sociale?</a:t>
            </a:r>
          </a:p>
          <a:p>
            <a:pPr lvl="1"/>
            <a:r>
              <a:rPr lang="fr-FR" dirty="0"/>
              <a:t>CJUE, C-140/12, </a:t>
            </a:r>
            <a:r>
              <a:rPr lang="fr-FR" i="1" dirty="0" err="1"/>
              <a:t>Brey</a:t>
            </a:r>
            <a:r>
              <a:rPr lang="fr-FR" i="1" dirty="0"/>
              <a:t>, </a:t>
            </a:r>
            <a:r>
              <a:rPr lang="fr-FR" dirty="0"/>
              <a:t>point 61: cette notion fait référence à </a:t>
            </a:r>
            <a:r>
              <a:rPr lang="fr-FR" dirty="0">
                <a:solidFill>
                  <a:srgbClr val="FF0000"/>
                </a:solidFill>
              </a:rPr>
              <a:t>l’ensemble des régimes d’aides </a:t>
            </a:r>
            <a:r>
              <a:rPr lang="fr-FR" dirty="0"/>
              <a:t>institués par des autorités publiques, que ce soit au niveau national, régional ou local, auxquels a recours un individu qui ne dispose pas de ressources suffisantes pour </a:t>
            </a:r>
            <a:r>
              <a:rPr lang="fr-FR" dirty="0">
                <a:solidFill>
                  <a:srgbClr val="FF0000"/>
                </a:solidFill>
              </a:rPr>
              <a:t>faire face à ses besoins élémentaires </a:t>
            </a:r>
            <a:r>
              <a:rPr lang="fr-FR" dirty="0"/>
              <a:t>ainsi qu’à ceux de sa famille et qui risque, de ce fait, de devenir, pendant son séjour, une charge pour les finances publiques de l’État membre d’accueil susceptible d’avoir des conséquences sur le niveau global de l’aide pouvant être octroyée par cet État</a:t>
            </a:r>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472</a:t>
            </a:fld>
            <a:endParaRPr lang="nl-NL"/>
          </a:p>
        </p:txBody>
      </p:sp>
    </p:spTree>
    <p:extLst>
      <p:ext uri="{BB962C8B-B14F-4D97-AF65-F5344CB8AC3E}">
        <p14:creationId xmlns:p14="http://schemas.microsoft.com/office/powerpoint/2010/main" val="2517765700"/>
      </p:ext>
    </p:extLst>
  </p:cSld>
  <p:clrMapOvr>
    <a:masterClrMapping/>
  </p:clrMapOvr>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a:t>C-333/13, </a:t>
            </a:r>
            <a:r>
              <a:rPr lang="nl-NL" i="1" dirty="0"/>
              <a:t>Dano</a:t>
            </a:r>
            <a:endParaRPr lang="nl-NL" dirty="0"/>
          </a:p>
          <a:p>
            <a:pPr lvl="1"/>
            <a:r>
              <a:rPr lang="nl-NL" dirty="0"/>
              <a:t>Mme Dano </a:t>
            </a:r>
            <a:r>
              <a:rPr lang="nl-NL" dirty="0" err="1"/>
              <a:t>est</a:t>
            </a:r>
            <a:r>
              <a:rPr lang="nl-NL" dirty="0"/>
              <a:t> de </a:t>
            </a:r>
            <a:r>
              <a:rPr lang="nl-NL" dirty="0" err="1"/>
              <a:t>nationalité</a:t>
            </a:r>
            <a:r>
              <a:rPr lang="nl-NL" dirty="0"/>
              <a:t> </a:t>
            </a:r>
            <a:r>
              <a:rPr lang="nl-NL" dirty="0" err="1"/>
              <a:t>roumaine</a:t>
            </a:r>
            <a:r>
              <a:rPr lang="nl-NL" dirty="0"/>
              <a:t> mais </a:t>
            </a:r>
            <a:r>
              <a:rPr lang="nl-NL" dirty="0" err="1"/>
              <a:t>séjourne</a:t>
            </a:r>
            <a:r>
              <a:rPr lang="nl-NL" dirty="0"/>
              <a:t> en </a:t>
            </a:r>
            <a:r>
              <a:rPr lang="nl-NL" dirty="0" err="1"/>
              <a:t>Allemagne</a:t>
            </a:r>
            <a:endParaRPr lang="nl-NL" dirty="0"/>
          </a:p>
          <a:p>
            <a:pPr lvl="1"/>
            <a:r>
              <a:rPr lang="nl-NL" dirty="0"/>
              <a:t>elle réclame </a:t>
            </a:r>
            <a:r>
              <a:rPr lang="nl-NL" dirty="0" err="1"/>
              <a:t>une</a:t>
            </a:r>
            <a:r>
              <a:rPr lang="nl-NL" dirty="0"/>
              <a:t> </a:t>
            </a:r>
            <a:r>
              <a:rPr lang="nl-NL" dirty="0" err="1"/>
              <a:t>assurance</a:t>
            </a:r>
            <a:r>
              <a:rPr lang="nl-NL" dirty="0"/>
              <a:t> de base pour les </a:t>
            </a:r>
            <a:r>
              <a:rPr lang="nl-NL" dirty="0" err="1"/>
              <a:t>demandeurs</a:t>
            </a:r>
            <a:r>
              <a:rPr lang="nl-NL" dirty="0"/>
              <a:t> </a:t>
            </a:r>
            <a:r>
              <a:rPr lang="nl-NL" dirty="0" err="1"/>
              <a:t>d’emploi</a:t>
            </a:r>
            <a:endParaRPr lang="nl-NL" dirty="0"/>
          </a:p>
          <a:p>
            <a:pPr lvl="1"/>
            <a:r>
              <a:rPr lang="nl-NL" dirty="0"/>
              <a:t>sa </a:t>
            </a:r>
            <a:r>
              <a:rPr lang="nl-NL" dirty="0" err="1"/>
              <a:t>demande</a:t>
            </a:r>
            <a:r>
              <a:rPr lang="nl-NL" dirty="0"/>
              <a:t> lui </a:t>
            </a:r>
            <a:r>
              <a:rPr lang="nl-NL" dirty="0" err="1"/>
              <a:t>est</a:t>
            </a:r>
            <a:r>
              <a:rPr lang="nl-NL" dirty="0"/>
              <a:t> </a:t>
            </a:r>
            <a:r>
              <a:rPr lang="nl-NL" dirty="0" err="1"/>
              <a:t>refusée</a:t>
            </a:r>
            <a:r>
              <a:rPr lang="nl-NL" dirty="0"/>
              <a:t>, </a:t>
            </a:r>
            <a:r>
              <a:rPr lang="nl-NL" dirty="0" err="1"/>
              <a:t>parce</a:t>
            </a:r>
            <a:r>
              <a:rPr lang="nl-NL" dirty="0"/>
              <a:t> </a:t>
            </a:r>
            <a:r>
              <a:rPr lang="nl-NL" dirty="0" err="1"/>
              <a:t>qu’elle</a:t>
            </a:r>
            <a:r>
              <a:rPr lang="nl-NL" dirty="0"/>
              <a:t> </a:t>
            </a:r>
            <a:r>
              <a:rPr lang="nl-NL" dirty="0" err="1"/>
              <a:t>n’est</a:t>
            </a:r>
            <a:r>
              <a:rPr lang="nl-NL" dirty="0"/>
              <a:t> pas </a:t>
            </a:r>
            <a:r>
              <a:rPr lang="nl-NL" dirty="0" err="1"/>
              <a:t>considérée</a:t>
            </a:r>
            <a:r>
              <a:rPr lang="nl-NL" dirty="0"/>
              <a:t> comme </a:t>
            </a:r>
            <a:r>
              <a:rPr lang="nl-NL" dirty="0" err="1"/>
              <a:t>chercheur</a:t>
            </a:r>
            <a:r>
              <a:rPr lang="nl-NL" dirty="0"/>
              <a:t> </a:t>
            </a:r>
            <a:r>
              <a:rPr lang="nl-NL" dirty="0" err="1"/>
              <a:t>d’emploi</a:t>
            </a:r>
            <a:endParaRPr lang="nl-NL" dirty="0"/>
          </a:p>
          <a:p>
            <a:pPr lvl="1"/>
            <a:endParaRPr lang="nl-NL" dirty="0"/>
          </a:p>
          <a:p>
            <a:pPr lvl="1"/>
            <a:r>
              <a:rPr lang="nl-NL" dirty="0" err="1"/>
              <a:t>selon</a:t>
            </a:r>
            <a:r>
              <a:rPr lang="nl-NL" dirty="0"/>
              <a:t> la Cour, </a:t>
            </a:r>
            <a:r>
              <a:rPr lang="nl-NL" dirty="0" err="1"/>
              <a:t>une</a:t>
            </a:r>
            <a:r>
              <a:rPr lang="nl-NL" dirty="0"/>
              <a:t> </a:t>
            </a:r>
            <a:r>
              <a:rPr lang="nl-NL" dirty="0" err="1"/>
              <a:t>telle</a:t>
            </a:r>
            <a:r>
              <a:rPr lang="nl-NL" dirty="0"/>
              <a:t> </a:t>
            </a:r>
            <a:r>
              <a:rPr lang="nl-NL" dirty="0" err="1"/>
              <a:t>assurance</a:t>
            </a:r>
            <a:r>
              <a:rPr lang="nl-NL" dirty="0"/>
              <a:t> </a:t>
            </a:r>
            <a:r>
              <a:rPr lang="nl-NL" dirty="0" err="1"/>
              <a:t>est</a:t>
            </a:r>
            <a:r>
              <a:rPr lang="nl-NL" dirty="0"/>
              <a:t> </a:t>
            </a:r>
            <a:r>
              <a:rPr lang="nl-NL" dirty="0" err="1"/>
              <a:t>également</a:t>
            </a:r>
            <a:r>
              <a:rPr lang="nl-NL" dirty="0"/>
              <a:t> </a:t>
            </a:r>
            <a:r>
              <a:rPr lang="nl-NL" dirty="0" err="1"/>
              <a:t>considérée</a:t>
            </a:r>
            <a:r>
              <a:rPr lang="nl-NL" dirty="0"/>
              <a:t> comme prestation sociale  du point de vue de </a:t>
            </a:r>
            <a:r>
              <a:rPr lang="nl-NL" dirty="0" err="1"/>
              <a:t>l’article</a:t>
            </a:r>
            <a:r>
              <a:rPr lang="nl-NL" dirty="0"/>
              <a:t> 24 de la Directive</a:t>
            </a:r>
          </a:p>
          <a:p>
            <a:pPr lvl="2"/>
            <a:r>
              <a:rPr lang="nl-NL" dirty="0"/>
              <a:t>implique que </a:t>
            </a:r>
            <a:r>
              <a:rPr lang="nl-NL" dirty="0" smtClean="0"/>
              <a:t>le </a:t>
            </a:r>
            <a:r>
              <a:rPr lang="nl-NL" dirty="0"/>
              <a:t>principe de non discrimination fondée sur la nationalité s’applique également</a:t>
            </a:r>
          </a:p>
        </p:txBody>
      </p:sp>
      <p:pic>
        <p:nvPicPr>
          <p:cNvPr id="4" name="Picture 3" descr="http://i.dailymail.co.uk/i/pix/2014/11/15/1416012271293_wps_52_From_Jamie_Wiseman_13_11_.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76672"/>
            <a:ext cx="2232288" cy="1411239"/>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473</a:t>
            </a:fld>
            <a:endParaRPr lang="nl-NL"/>
          </a:p>
        </p:txBody>
      </p:sp>
    </p:spTree>
    <p:extLst>
      <p:ext uri="{BB962C8B-B14F-4D97-AF65-F5344CB8AC3E}">
        <p14:creationId xmlns:p14="http://schemas.microsoft.com/office/powerpoint/2010/main" val="2042607371"/>
      </p:ext>
    </p:extLst>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600200"/>
            <a:ext cx="8229600" cy="5069160"/>
          </a:xfrm>
        </p:spPr>
        <p:txBody>
          <a:bodyPr>
            <a:normAutofit fontScale="92500" lnSpcReduction="10000"/>
          </a:bodyPr>
          <a:lstStyle/>
          <a:p>
            <a:r>
              <a:rPr lang="nl-NL" dirty="0"/>
              <a:t>C-333/13, </a:t>
            </a:r>
            <a:r>
              <a:rPr lang="nl-NL" i="1" dirty="0"/>
              <a:t>Dano</a:t>
            </a:r>
            <a:r>
              <a:rPr lang="nl-NL" dirty="0"/>
              <a:t>:</a:t>
            </a:r>
          </a:p>
          <a:p>
            <a:pPr lvl="1"/>
            <a:r>
              <a:rPr lang="fr-FR" dirty="0"/>
              <a:t>§69: un citoyen de l’Union, pour ce qui concerne l’accès à des prestations sociales, telles que celles en cause au principal, ne peut réclamer une égalité de traitement avec les ressortissants de l’État membre d’accueil </a:t>
            </a:r>
            <a:r>
              <a:rPr lang="fr-FR" dirty="0">
                <a:solidFill>
                  <a:srgbClr val="FF0000"/>
                </a:solidFill>
              </a:rPr>
              <a:t>que si son séjour sur le territoire de l’État membre d’accueil respecte les conditions de la directive 2004/38</a:t>
            </a:r>
          </a:p>
          <a:p>
            <a:pPr lvl="1"/>
            <a:r>
              <a:rPr lang="fr-FR" dirty="0"/>
              <a:t>§74: admettre que des personnes qui ne bénéficient pas d’un droit de séjour en vertu de la directive 2004/38 puissent réclamer un droit à des prestations sociales dans les mêmes conditions que celles qui sont applicables pour les ressortissants nationaux </a:t>
            </a:r>
            <a:r>
              <a:rPr lang="fr-FR" dirty="0">
                <a:solidFill>
                  <a:srgbClr val="FF0000"/>
                </a:solidFill>
              </a:rPr>
              <a:t>irait à l’encontre d’un objectif de ladite directive</a:t>
            </a:r>
            <a:r>
              <a:rPr lang="fr-FR" dirty="0"/>
              <a:t>, énoncé à son considérant 10, qui vise à éviter que les citoyens de l’Union ressortissants d’autres États membres deviennent une charge déraisonnable pour le système d’assistance sociale de l’État membre d’accueil </a:t>
            </a:r>
            <a:endParaRPr lang="nl-NL" dirty="0"/>
          </a:p>
        </p:txBody>
      </p:sp>
      <p:pic>
        <p:nvPicPr>
          <p:cNvPr id="4" name="Picture 3" descr="http://i.dailymail.co.uk/i/pix/2014/11/15/1416012271293_wps_52_From_Jamie_Wiseman_13_11_.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76672"/>
            <a:ext cx="2232288" cy="1411239"/>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474</a:t>
            </a:fld>
            <a:endParaRPr lang="nl-NL"/>
          </a:p>
        </p:txBody>
      </p:sp>
    </p:spTree>
    <p:extLst>
      <p:ext uri="{BB962C8B-B14F-4D97-AF65-F5344CB8AC3E}">
        <p14:creationId xmlns:p14="http://schemas.microsoft.com/office/powerpoint/2010/main" val="3500011934"/>
      </p:ext>
    </p:extLst>
  </p:cSld>
  <p:clrMapOvr>
    <a:masterClrMapping/>
  </p:clrMapOvr>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a:t>Après </a:t>
            </a:r>
            <a:r>
              <a:rPr lang="nl-NL" i="1" dirty="0"/>
              <a:t>Dano: </a:t>
            </a:r>
            <a:r>
              <a:rPr lang="nl-NL" dirty="0" smtClean="0"/>
              <a:t>article </a:t>
            </a:r>
            <a:r>
              <a:rPr lang="nl-NL" dirty="0"/>
              <a:t>24: dérogations</a:t>
            </a:r>
          </a:p>
          <a:p>
            <a:pPr lvl="1"/>
            <a:r>
              <a:rPr lang="fr-FR" dirty="0"/>
              <a:t>l'État membre d'accueil n'est pas obligé d'accorder le droit à </a:t>
            </a:r>
            <a:r>
              <a:rPr lang="fr-FR" dirty="0">
                <a:solidFill>
                  <a:srgbClr val="FF0000"/>
                </a:solidFill>
              </a:rPr>
              <a:t>une prestation d'assistance sociale</a:t>
            </a:r>
          </a:p>
          <a:p>
            <a:pPr lvl="2"/>
            <a:r>
              <a:rPr lang="fr-FR" dirty="0"/>
              <a:t>pendant les trois premiers mois de séjour (C-299/14, </a:t>
            </a:r>
            <a:r>
              <a:rPr lang="fr-FR" i="1" dirty="0"/>
              <a:t>Garcia-</a:t>
            </a:r>
            <a:r>
              <a:rPr lang="fr-FR" i="1" dirty="0" err="1"/>
              <a:t>Nieto</a:t>
            </a:r>
            <a:r>
              <a:rPr lang="fr-FR" dirty="0"/>
              <a:t>)</a:t>
            </a:r>
          </a:p>
          <a:p>
            <a:pPr lvl="2"/>
            <a:r>
              <a:rPr lang="fr-FR" dirty="0"/>
              <a:t>pendant la période au-delà des trois mois s’ils sont considérés comme chercheurs d’emploi et retiennent un droit de séjour temporaire conformément à l’article 14(4) de la Directive (C-617/14, </a:t>
            </a:r>
            <a:r>
              <a:rPr lang="fr-FR" i="1" dirty="0" err="1"/>
              <a:t>Alimanovic</a:t>
            </a:r>
            <a:r>
              <a:rPr lang="fr-FR" dirty="0"/>
              <a:t>)</a:t>
            </a:r>
          </a:p>
          <a:p>
            <a:pPr lvl="2"/>
            <a:r>
              <a:rPr lang="fr-FR" dirty="0"/>
              <a:t>à un citoyen européen qui ne remplit pas les conditions pour obtenir un titre de séjour conformément au droit de l’UE (C-333/13, </a:t>
            </a:r>
            <a:r>
              <a:rPr lang="fr-FR" i="1" dirty="0"/>
              <a:t>Dano</a:t>
            </a:r>
            <a:r>
              <a:rPr lang="fr-FR" dirty="0"/>
              <a:t>)</a:t>
            </a:r>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475</a:t>
            </a:fld>
            <a:endParaRPr lang="nl-NL"/>
          </a:p>
        </p:txBody>
      </p:sp>
    </p:spTree>
    <p:extLst>
      <p:ext uri="{BB962C8B-B14F-4D97-AF65-F5344CB8AC3E}">
        <p14:creationId xmlns:p14="http://schemas.microsoft.com/office/powerpoint/2010/main" val="3482366696"/>
      </p:ext>
    </p:extLst>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r>
              <a:rPr lang="nl-NL" dirty="0"/>
              <a:t>Après </a:t>
            </a:r>
            <a:r>
              <a:rPr lang="nl-NL" i="1" dirty="0"/>
              <a:t>Dano: </a:t>
            </a:r>
            <a:r>
              <a:rPr lang="nl-NL" dirty="0" smtClean="0"/>
              <a:t>article </a:t>
            </a:r>
            <a:r>
              <a:rPr lang="nl-NL" dirty="0"/>
              <a:t>24: dérogations</a:t>
            </a:r>
          </a:p>
          <a:p>
            <a:pPr lvl="1"/>
            <a:r>
              <a:rPr lang="fr-BE" i="1" dirty="0" smtClean="0"/>
              <a:t>Dans le champ d’application du traité</a:t>
            </a:r>
          </a:p>
          <a:p>
            <a:pPr lvl="1"/>
            <a:r>
              <a:rPr lang="fr-BE" dirty="0" smtClean="0"/>
              <a:t>Toute mesure discriminatoire doit néanmoins être justifiée</a:t>
            </a:r>
          </a:p>
          <a:p>
            <a:pPr lvl="2"/>
            <a:r>
              <a:rPr lang="fr-BE" dirty="0" smtClean="0"/>
              <a:t>La Cour semble appliquer également des tests d’aptitude et de nécessité dans ce contexte.</a:t>
            </a:r>
          </a:p>
          <a:p>
            <a:pPr lvl="2"/>
            <a:endParaRPr lang="fr-BE" dirty="0"/>
          </a:p>
          <a:p>
            <a:pPr lvl="2"/>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476</a:t>
            </a:fld>
            <a:endParaRPr lang="nl-NL"/>
          </a:p>
        </p:txBody>
      </p:sp>
      <p:sp>
        <p:nvSpPr>
          <p:cNvPr id="5" name="Cloud Callout 4"/>
          <p:cNvSpPr/>
          <p:nvPr/>
        </p:nvSpPr>
        <p:spPr>
          <a:xfrm>
            <a:off x="1691680" y="4536877"/>
            <a:ext cx="5760640" cy="17281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Tests d’aptitude et nécessité à inclure dans votre raisonnement fondé sur l’article 24 de la directive!!</a:t>
            </a:r>
            <a:endParaRPr lang="en-GB" dirty="0"/>
          </a:p>
        </p:txBody>
      </p:sp>
    </p:spTree>
    <p:extLst>
      <p:ext uri="{BB962C8B-B14F-4D97-AF65-F5344CB8AC3E}">
        <p14:creationId xmlns:p14="http://schemas.microsoft.com/office/powerpoint/2010/main" val="2269649185"/>
      </p:ext>
    </p:extLst>
  </p:cSld>
  <p:clrMapOvr>
    <a:masterClrMapping/>
  </p:clrMapOvr>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conditions de séjour</a:t>
            </a:r>
          </a:p>
          <a:p>
            <a:pPr lvl="1"/>
            <a:r>
              <a:rPr lang="nl-NL" dirty="0" smtClean="0"/>
              <a:t>droit </a:t>
            </a:r>
            <a:r>
              <a:rPr lang="nl-NL" dirty="0"/>
              <a:t>de circulation (art. 4 et 5)</a:t>
            </a:r>
          </a:p>
          <a:p>
            <a:pPr lvl="2"/>
            <a:r>
              <a:rPr lang="nl-NL" dirty="0" err="1"/>
              <a:t>droits</a:t>
            </a:r>
            <a:r>
              <a:rPr lang="nl-NL" dirty="0"/>
              <a:t> </a:t>
            </a:r>
            <a:r>
              <a:rPr lang="nl-NL" dirty="0" err="1"/>
              <a:t>d’entrée</a:t>
            </a:r>
            <a:r>
              <a:rPr lang="nl-NL" dirty="0"/>
              <a:t> et de sortie</a:t>
            </a:r>
          </a:p>
          <a:p>
            <a:pPr lvl="1"/>
            <a:r>
              <a:rPr lang="nl-NL" dirty="0" err="1"/>
              <a:t>droit</a:t>
            </a:r>
            <a:r>
              <a:rPr lang="nl-NL" dirty="0"/>
              <a:t> de </a:t>
            </a:r>
            <a:r>
              <a:rPr lang="nl-NL" dirty="0" err="1"/>
              <a:t>séjour</a:t>
            </a:r>
            <a:r>
              <a:rPr lang="nl-NL" dirty="0"/>
              <a:t> (art.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t>droits</a:t>
            </a:r>
            <a:r>
              <a:rPr lang="nl-NL" dirty="0"/>
              <a:t> </a:t>
            </a:r>
            <a:r>
              <a:rPr lang="nl-NL" dirty="0" err="1"/>
              <a:t>dérivés</a:t>
            </a:r>
            <a:r>
              <a:rPr lang="nl-NL" dirty="0"/>
              <a:t> du </a:t>
            </a:r>
            <a:r>
              <a:rPr lang="nl-NL" dirty="0" err="1"/>
              <a:t>droit</a:t>
            </a:r>
            <a:r>
              <a:rPr lang="nl-NL" dirty="0"/>
              <a:t> de </a:t>
            </a:r>
            <a:r>
              <a:rPr lang="nl-NL" dirty="0" err="1"/>
              <a:t>séjour</a:t>
            </a:r>
            <a:endParaRPr lang="nl-NL" dirty="0"/>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solidFill>
                  <a:srgbClr val="FF0000"/>
                </a:solidFill>
              </a:rPr>
              <a:t>les articles 20-21 TFUE </a:t>
            </a:r>
            <a:r>
              <a:rPr lang="nl-NL" dirty="0" smtClean="0">
                <a:solidFill>
                  <a:srgbClr val="FF0000"/>
                </a:solidFill>
              </a:rPr>
              <a:t>accordent-ils un </a:t>
            </a:r>
            <a:r>
              <a:rPr lang="nl-NL" dirty="0">
                <a:solidFill>
                  <a:srgbClr val="FF0000"/>
                </a:solidFill>
              </a:rPr>
              <a:t>droit de séjour sur base du droit primaire si on ne </a:t>
            </a:r>
            <a:r>
              <a:rPr lang="nl-NL" dirty="0" smtClean="0">
                <a:solidFill>
                  <a:srgbClr val="FF0000"/>
                </a:solidFill>
              </a:rPr>
              <a:t>relève pas </a:t>
            </a:r>
            <a:r>
              <a:rPr lang="nl-NL" dirty="0">
                <a:solidFill>
                  <a:srgbClr val="FF0000"/>
                </a:solidFill>
              </a:rPr>
              <a:t>de la Directive</a:t>
            </a:r>
            <a:r>
              <a:rPr lang="nl-NL" dirty="0" smtClean="0">
                <a:solidFill>
                  <a:srgbClr val="FF0000"/>
                </a:solidFill>
              </a:rPr>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477</a:t>
            </a:fld>
            <a:endParaRPr lang="nl-NL"/>
          </a:p>
        </p:txBody>
      </p:sp>
    </p:spTree>
    <p:extLst>
      <p:ext uri="{BB962C8B-B14F-4D97-AF65-F5344CB8AC3E}">
        <p14:creationId xmlns:p14="http://schemas.microsoft.com/office/powerpoint/2010/main" val="221469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Rapport </a:t>
            </a:r>
            <a:r>
              <a:rPr lang="nl-NL" dirty="0" err="1" smtClean="0"/>
              <a:t>droit</a:t>
            </a:r>
            <a:r>
              <a:rPr lang="nl-NL" dirty="0" smtClean="0"/>
              <a:t> </a:t>
            </a:r>
            <a:r>
              <a:rPr lang="nl-NL" dirty="0" err="1" smtClean="0"/>
              <a:t>dérivé</a:t>
            </a:r>
            <a:r>
              <a:rPr lang="nl-NL" dirty="0" smtClean="0"/>
              <a:t> – </a:t>
            </a:r>
            <a:r>
              <a:rPr lang="nl-NL" dirty="0" err="1" smtClean="0"/>
              <a:t>droit</a:t>
            </a:r>
            <a:r>
              <a:rPr lang="nl-NL" dirty="0" smtClean="0"/>
              <a:t> primaire</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Lex specialis derogat legi generali</a:t>
            </a:r>
          </a:p>
          <a:p>
            <a:pPr lvl="1"/>
            <a:r>
              <a:rPr lang="nl-NL" dirty="0" smtClean="0"/>
              <a:t>Règl. 492/2011: statut et avantages accordés aux travailleurs (et à leurs enfants, enseignement)</a:t>
            </a:r>
          </a:p>
          <a:p>
            <a:pPr lvl="2"/>
            <a:r>
              <a:rPr lang="nl-NL" dirty="0" smtClean="0"/>
              <a:t>Avantages et accès au maché d’emploi déterminés par cet instrument</a:t>
            </a:r>
          </a:p>
          <a:p>
            <a:pPr lvl="1"/>
            <a:r>
              <a:rPr lang="nl-NL" dirty="0" smtClean="0"/>
              <a:t>Directive 2004/38: statut et avantages accordés aux citoyens, y compris travailleurs</a:t>
            </a:r>
          </a:p>
          <a:p>
            <a:pPr lvl="2"/>
            <a:r>
              <a:rPr lang="nl-NL" dirty="0" smtClean="0"/>
              <a:t>Droits de séjour de travailleurs déterminés par cet instrument</a:t>
            </a:r>
          </a:p>
          <a:p>
            <a:pPr lvl="2"/>
            <a:r>
              <a:rPr lang="nl-NL" dirty="0" smtClean="0"/>
              <a:t>Bourse d’études accordés aux enfants/membres de la famille des travailleurs déterminées par cet instrument</a:t>
            </a:r>
            <a:endParaRPr lang="nl-NL" dirty="0"/>
          </a:p>
          <a:p>
            <a:pPr lvl="1"/>
            <a:r>
              <a:rPr lang="nl-NL" dirty="0"/>
              <a:t>c</a:t>
            </a:r>
            <a:r>
              <a:rPr lang="nl-NL" dirty="0" smtClean="0"/>
              <a:t>itoyens ne pas relevant du droit dérivé? – Droit primaire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478</a:t>
            </a:fld>
            <a:endParaRPr lang="nl-NL"/>
          </a:p>
        </p:txBody>
      </p:sp>
    </p:spTree>
    <p:extLst>
      <p:ext uri="{BB962C8B-B14F-4D97-AF65-F5344CB8AC3E}">
        <p14:creationId xmlns:p14="http://schemas.microsoft.com/office/powerpoint/2010/main" val="2018929194"/>
      </p:ext>
    </p:extLst>
  </p:cSld>
  <p:clrMapOvr>
    <a:masterClrMapping/>
  </p:clrMapOvr>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Droit primaire</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Des droits de séjour </a:t>
            </a:r>
            <a:r>
              <a:rPr lang="nl-NL" i="1" dirty="0" smtClean="0"/>
              <a:t>autonomes et supplémentaires au-delà de ceux accordés par la Directive 2004/38 </a:t>
            </a:r>
            <a:r>
              <a:rPr lang="nl-NL" dirty="0" smtClean="0"/>
              <a:t>peuvent être opposés aux EM en vertu du droit primaire de l’UE</a:t>
            </a:r>
          </a:p>
          <a:p>
            <a:pPr lvl="1"/>
            <a:r>
              <a:rPr lang="fr-FR" b="1" dirty="0" smtClean="0">
                <a:solidFill>
                  <a:srgbClr val="FF0000"/>
                </a:solidFill>
              </a:rPr>
              <a:t>uniquement en cas de privation de </a:t>
            </a:r>
            <a:r>
              <a:rPr lang="fr-FR" b="1" dirty="0">
                <a:solidFill>
                  <a:srgbClr val="FF0000"/>
                </a:solidFill>
              </a:rPr>
              <a:t>la jouissance effective de l’essentiel des droits attachés au statut de citoyen de </a:t>
            </a:r>
            <a:r>
              <a:rPr lang="fr-FR" b="1" dirty="0" smtClean="0">
                <a:solidFill>
                  <a:srgbClr val="FF0000"/>
                </a:solidFill>
              </a:rPr>
              <a:t>l’Union</a:t>
            </a:r>
            <a:endParaRPr lang="nl-NL" dirty="0" smtClean="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479</a:t>
            </a:fld>
            <a:endParaRPr lang="nl-NL"/>
          </a:p>
        </p:txBody>
      </p:sp>
    </p:spTree>
    <p:extLst>
      <p:ext uri="{BB962C8B-B14F-4D97-AF65-F5344CB8AC3E}">
        <p14:creationId xmlns:p14="http://schemas.microsoft.com/office/powerpoint/2010/main" val="27600486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§2. Règles « comportementales »</a:t>
            </a:r>
            <a:endParaRPr lang="en-GB" dirty="0"/>
          </a:p>
        </p:txBody>
      </p:sp>
      <p:sp>
        <p:nvSpPr>
          <p:cNvPr id="3" name="Content Placeholder 2"/>
          <p:cNvSpPr>
            <a:spLocks noGrp="1"/>
          </p:cNvSpPr>
          <p:nvPr>
            <p:ph idx="1"/>
          </p:nvPr>
        </p:nvSpPr>
        <p:spPr/>
        <p:txBody>
          <a:bodyPr>
            <a:normAutofit/>
          </a:bodyPr>
          <a:lstStyle/>
          <a:p>
            <a:r>
              <a:rPr lang="fr-BE" dirty="0" smtClean="0"/>
              <a:t>Règles de procédures législative ou administrative</a:t>
            </a:r>
          </a:p>
          <a:p>
            <a:r>
              <a:rPr lang="fr-BE" dirty="0" smtClean="0"/>
              <a:t>Règles de contentieux</a:t>
            </a:r>
          </a:p>
          <a:p>
            <a:r>
              <a:rPr lang="fr-BE" dirty="0" smtClean="0"/>
              <a:t>Règles de fonctionnement institutionnel</a:t>
            </a:r>
          </a:p>
          <a:p>
            <a:r>
              <a:rPr lang="fr-BE" dirty="0" smtClean="0"/>
              <a:t>Règles « comportementales » imposées aux Etats membres, individus ou entreprises</a:t>
            </a:r>
          </a:p>
          <a:p>
            <a:pPr lvl="1"/>
            <a:r>
              <a:rPr lang="fr-BE" dirty="0"/>
              <a:t>i</a:t>
            </a:r>
            <a:r>
              <a:rPr lang="fr-BE" dirty="0" smtClean="0"/>
              <a:t>nterdictions</a:t>
            </a:r>
          </a:p>
          <a:p>
            <a:pPr lvl="1"/>
            <a:r>
              <a:rPr lang="fr-BE" dirty="0"/>
              <a:t>a</a:t>
            </a:r>
            <a:r>
              <a:rPr lang="fr-BE" dirty="0" smtClean="0"/>
              <a:t>utorisations</a:t>
            </a:r>
          </a:p>
          <a:p>
            <a:pPr lvl="1"/>
            <a:r>
              <a:rPr lang="fr-BE" dirty="0" smtClean="0"/>
              <a:t>obligations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a:t>
            </a:fld>
            <a:endParaRPr lang="nl-NL"/>
          </a:p>
        </p:txBody>
      </p:sp>
    </p:spTree>
    <p:extLst>
      <p:ext uri="{BB962C8B-B14F-4D97-AF65-F5344CB8AC3E}">
        <p14:creationId xmlns:p14="http://schemas.microsoft.com/office/powerpoint/2010/main" val="3035208832"/>
      </p:ext>
    </p:extLst>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jeudi (14h00, Opéra Lejeune)!</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480</a:t>
            </a:fld>
            <a:endParaRPr lang="nl-NL"/>
          </a:p>
        </p:txBody>
      </p:sp>
    </p:spTree>
    <p:extLst>
      <p:ext uri="{BB962C8B-B14F-4D97-AF65-F5344CB8AC3E}">
        <p14:creationId xmlns:p14="http://schemas.microsoft.com/office/powerpoint/2010/main" val="1221195647"/>
      </p:ext>
    </p:extLst>
  </p:cSld>
  <p:clrMapOvr>
    <a:masterClrMapping/>
  </p:clrMapOvr>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a:bodyPr>
          <a:lstStyle/>
          <a:p>
            <a:r>
              <a:rPr lang="fr-BE" dirty="0" smtClean="0"/>
              <a:t>Prof. </a:t>
            </a:r>
            <a:r>
              <a:rPr lang="fr-BE" dirty="0" err="1" smtClean="0"/>
              <a:t>dr</a:t>
            </a:r>
            <a:r>
              <a:rPr lang="fr-BE" dirty="0" smtClean="0"/>
              <a:t>. Pieter Van Cleynenbreugel</a:t>
            </a:r>
          </a:p>
          <a:p>
            <a:endParaRPr lang="fr-BE" dirty="0"/>
          </a:p>
          <a:p>
            <a:r>
              <a:rPr lang="fr-BE" dirty="0" smtClean="0"/>
              <a:t>Séance 13: citoyens - Schengen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481</a:t>
            </a:fld>
            <a:endParaRPr lang="nl-NL"/>
          </a:p>
        </p:txBody>
      </p:sp>
    </p:spTree>
    <p:extLst>
      <p:ext uri="{BB962C8B-B14F-4D97-AF65-F5344CB8AC3E}">
        <p14:creationId xmlns:p14="http://schemas.microsoft.com/office/powerpoint/2010/main" val="1608403708"/>
      </p:ext>
    </p:extLst>
  </p:cSld>
  <p:clrMapOvr>
    <a:masterClrMapping/>
  </p:clrMapOvr>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a:t>
            </a:r>
            <a:r>
              <a:rPr lang="nl-NL" dirty="0" smtClean="0"/>
              <a:t>conditions </a:t>
            </a:r>
            <a:r>
              <a:rPr lang="nl-NL" dirty="0"/>
              <a:t>de séjour</a:t>
            </a:r>
          </a:p>
          <a:p>
            <a:pPr lvl="1"/>
            <a:r>
              <a:rPr lang="nl-NL" dirty="0" smtClean="0"/>
              <a:t>droit </a:t>
            </a:r>
            <a:r>
              <a:rPr lang="nl-NL" dirty="0"/>
              <a:t>de circulation (art. 4 et 5)</a:t>
            </a:r>
          </a:p>
          <a:p>
            <a:pPr lvl="2"/>
            <a:r>
              <a:rPr lang="nl-NL" dirty="0" err="1"/>
              <a:t>droits</a:t>
            </a:r>
            <a:r>
              <a:rPr lang="nl-NL" dirty="0"/>
              <a:t> </a:t>
            </a:r>
            <a:r>
              <a:rPr lang="nl-NL" dirty="0" err="1"/>
              <a:t>d’entrée</a:t>
            </a:r>
            <a:r>
              <a:rPr lang="nl-NL" dirty="0"/>
              <a:t> et de sortie</a:t>
            </a:r>
          </a:p>
          <a:p>
            <a:pPr lvl="1"/>
            <a:r>
              <a:rPr lang="nl-NL" dirty="0" err="1"/>
              <a:t>droit</a:t>
            </a:r>
            <a:r>
              <a:rPr lang="nl-NL" dirty="0"/>
              <a:t> de </a:t>
            </a:r>
            <a:r>
              <a:rPr lang="nl-NL" dirty="0" err="1"/>
              <a:t>séjour</a:t>
            </a:r>
            <a:r>
              <a:rPr lang="nl-NL" dirty="0"/>
              <a:t> (art.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solidFill>
                  <a:srgbClr val="FF0000"/>
                </a:solidFill>
              </a:rPr>
              <a:t>droits</a:t>
            </a:r>
            <a:r>
              <a:rPr lang="nl-NL" dirty="0">
                <a:solidFill>
                  <a:srgbClr val="FF0000"/>
                </a:solidFill>
              </a:rPr>
              <a:t> </a:t>
            </a:r>
            <a:r>
              <a:rPr lang="nl-NL" dirty="0" err="1">
                <a:solidFill>
                  <a:srgbClr val="FF0000"/>
                </a:solidFill>
              </a:rPr>
              <a:t>dérivés</a:t>
            </a:r>
            <a:r>
              <a:rPr lang="nl-NL" dirty="0">
                <a:solidFill>
                  <a:srgbClr val="FF0000"/>
                </a:solidFill>
              </a:rPr>
              <a:t> du </a:t>
            </a:r>
            <a:r>
              <a:rPr lang="nl-NL" dirty="0" err="1">
                <a:solidFill>
                  <a:srgbClr val="FF0000"/>
                </a:solidFill>
              </a:rPr>
              <a:t>droit</a:t>
            </a:r>
            <a:r>
              <a:rPr lang="nl-NL" dirty="0">
                <a:solidFill>
                  <a:srgbClr val="FF0000"/>
                </a:solidFill>
              </a:rPr>
              <a:t> de </a:t>
            </a:r>
            <a:r>
              <a:rPr lang="nl-NL" dirty="0" err="1">
                <a:solidFill>
                  <a:srgbClr val="FF0000"/>
                </a:solidFill>
              </a:rPr>
              <a:t>séjour</a:t>
            </a:r>
            <a:endParaRPr lang="nl-NL" dirty="0">
              <a:solidFill>
                <a:srgbClr val="FF0000"/>
              </a:solidFill>
            </a:endParaRPr>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t>les articles 20-21 TFUE </a:t>
            </a:r>
            <a:r>
              <a:rPr lang="nl-NL" dirty="0" smtClean="0"/>
              <a:t>accordent-ils </a:t>
            </a:r>
            <a:r>
              <a:rPr lang="nl-NL" dirty="0"/>
              <a:t>un droit de séjour sur base du droit primaire si on ne </a:t>
            </a:r>
            <a:r>
              <a:rPr lang="nl-NL" dirty="0" smtClean="0"/>
              <a:t>relève pas </a:t>
            </a:r>
            <a:r>
              <a:rPr lang="nl-NL" dirty="0"/>
              <a:t>de la Directive? – cf. </a:t>
            </a:r>
            <a:r>
              <a:rPr lang="nl-NL" i="1" dirty="0"/>
              <a:t>Chen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482</a:t>
            </a:fld>
            <a:endParaRPr lang="nl-NL"/>
          </a:p>
        </p:txBody>
      </p:sp>
    </p:spTree>
    <p:extLst>
      <p:ext uri="{BB962C8B-B14F-4D97-AF65-F5344CB8AC3E}">
        <p14:creationId xmlns:p14="http://schemas.microsoft.com/office/powerpoint/2010/main" val="794187370"/>
      </p:ext>
    </p:extLst>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Protection</a:t>
            </a:r>
            <a:r>
              <a:rPr lang="nl-NL" dirty="0"/>
              <a:t> </a:t>
            </a:r>
            <a:r>
              <a:rPr lang="nl-NL" dirty="0" err="1"/>
              <a:t>contre</a:t>
            </a:r>
            <a:r>
              <a:rPr lang="nl-NL" dirty="0"/>
              <a:t> </a:t>
            </a:r>
            <a:r>
              <a:rPr lang="nl-NL" dirty="0" err="1"/>
              <a:t>l’éloignement</a:t>
            </a:r>
            <a:r>
              <a:rPr lang="nl-NL" dirty="0"/>
              <a:t> du territoire</a:t>
            </a:r>
          </a:p>
        </p:txBody>
      </p:sp>
      <p:sp>
        <p:nvSpPr>
          <p:cNvPr id="3" name="Content Placeholder 2"/>
          <p:cNvSpPr>
            <a:spLocks noGrp="1"/>
          </p:cNvSpPr>
          <p:nvPr>
            <p:ph idx="1"/>
          </p:nvPr>
        </p:nvSpPr>
        <p:spPr/>
        <p:txBody>
          <a:bodyPr>
            <a:normAutofit/>
          </a:bodyPr>
          <a:lstStyle/>
          <a:p>
            <a:r>
              <a:rPr lang="nl-NL" dirty="0" smtClean="0"/>
              <a:t>article </a:t>
            </a:r>
            <a:r>
              <a:rPr lang="nl-NL" dirty="0"/>
              <a:t>14(4)</a:t>
            </a:r>
          </a:p>
          <a:p>
            <a:pPr lvl="1"/>
            <a:r>
              <a:rPr lang="nl-NL" dirty="0"/>
              <a:t>salariés ou </a:t>
            </a:r>
            <a:r>
              <a:rPr lang="nl-NL" dirty="0" smtClean="0"/>
              <a:t>travailleurs non salariés ne </a:t>
            </a:r>
            <a:r>
              <a:rPr lang="nl-NL" dirty="0"/>
              <a:t>peuvent être éloignés</a:t>
            </a:r>
          </a:p>
          <a:p>
            <a:pPr lvl="1"/>
            <a:r>
              <a:rPr lang="nl-NL" dirty="0" err="1"/>
              <a:t>demandeurs</a:t>
            </a:r>
            <a:r>
              <a:rPr lang="nl-NL" dirty="0"/>
              <a:t> </a:t>
            </a:r>
            <a:r>
              <a:rPr lang="nl-NL" dirty="0" err="1"/>
              <a:t>d’emploi</a:t>
            </a:r>
            <a:r>
              <a:rPr lang="nl-NL" dirty="0"/>
              <a:t> ne </a:t>
            </a:r>
            <a:r>
              <a:rPr lang="nl-NL" dirty="0" err="1"/>
              <a:t>peuvent</a:t>
            </a:r>
            <a:r>
              <a:rPr lang="nl-NL" dirty="0"/>
              <a:t> </a:t>
            </a:r>
            <a:r>
              <a:rPr lang="nl-NL" dirty="0" err="1"/>
              <a:t>être</a:t>
            </a:r>
            <a:r>
              <a:rPr lang="nl-NL" dirty="0"/>
              <a:t> </a:t>
            </a:r>
            <a:r>
              <a:rPr lang="nl-NL" dirty="0" err="1"/>
              <a:t>éloignés</a:t>
            </a:r>
            <a:r>
              <a:rPr lang="nl-NL" dirty="0"/>
              <a:t> </a:t>
            </a:r>
            <a:r>
              <a:rPr lang="nl-NL" dirty="0" err="1"/>
              <a:t>s’ils</a:t>
            </a:r>
            <a:r>
              <a:rPr lang="nl-NL" dirty="0"/>
              <a:t> </a:t>
            </a:r>
            <a:r>
              <a:rPr lang="nl-NL" dirty="0" err="1"/>
              <a:t>continuent</a:t>
            </a:r>
            <a:r>
              <a:rPr lang="nl-NL" dirty="0"/>
              <a:t> à </a:t>
            </a:r>
            <a:r>
              <a:rPr lang="nl-NL" dirty="0" err="1"/>
              <a:t>chercher</a:t>
            </a:r>
            <a:r>
              <a:rPr lang="nl-NL" dirty="0"/>
              <a:t> </a:t>
            </a:r>
            <a:r>
              <a:rPr lang="nl-NL" dirty="0" err="1"/>
              <a:t>un</a:t>
            </a:r>
            <a:r>
              <a:rPr lang="nl-NL" dirty="0"/>
              <a:t> </a:t>
            </a:r>
            <a:r>
              <a:rPr lang="nl-NL" dirty="0" err="1"/>
              <a:t>emploi</a:t>
            </a:r>
            <a:r>
              <a:rPr lang="nl-NL" dirty="0"/>
              <a:t> et </a:t>
            </a:r>
            <a:r>
              <a:rPr lang="nl-NL" dirty="0" err="1"/>
              <a:t>s’il</a:t>
            </a:r>
            <a:r>
              <a:rPr lang="nl-NL" dirty="0"/>
              <a:t> y a des </a:t>
            </a:r>
            <a:r>
              <a:rPr lang="nl-NL" dirty="0" err="1"/>
              <a:t>chances</a:t>
            </a:r>
            <a:r>
              <a:rPr lang="nl-NL" dirty="0"/>
              <a:t> </a:t>
            </a:r>
            <a:r>
              <a:rPr lang="nl-NL" dirty="0" err="1"/>
              <a:t>réelles</a:t>
            </a:r>
            <a:r>
              <a:rPr lang="nl-NL" dirty="0"/>
              <a:t> </a:t>
            </a:r>
            <a:r>
              <a:rPr lang="nl-NL" dirty="0" err="1"/>
              <a:t>d’être</a:t>
            </a:r>
            <a:r>
              <a:rPr lang="nl-NL" dirty="0"/>
              <a:t> </a:t>
            </a:r>
            <a:r>
              <a:rPr lang="nl-NL" dirty="0" err="1"/>
              <a:t>engagés</a:t>
            </a:r>
            <a:r>
              <a:rPr lang="nl-NL" dirty="0"/>
              <a:t>, </a:t>
            </a:r>
            <a:r>
              <a:rPr lang="nl-NL" dirty="0" err="1">
                <a:solidFill>
                  <a:srgbClr val="FF0000"/>
                </a:solidFill>
              </a:rPr>
              <a:t>même</a:t>
            </a:r>
            <a:r>
              <a:rPr lang="nl-NL" dirty="0">
                <a:solidFill>
                  <a:srgbClr val="FF0000"/>
                </a:solidFill>
              </a:rPr>
              <a:t> </a:t>
            </a:r>
            <a:r>
              <a:rPr lang="nl-NL" dirty="0" err="1">
                <a:solidFill>
                  <a:srgbClr val="FF0000"/>
                </a:solidFill>
              </a:rPr>
              <a:t>s’ils</a:t>
            </a:r>
            <a:r>
              <a:rPr lang="nl-NL" dirty="0">
                <a:solidFill>
                  <a:srgbClr val="FF0000"/>
                </a:solidFill>
              </a:rPr>
              <a:t> </a:t>
            </a:r>
            <a:r>
              <a:rPr lang="nl-NL" dirty="0" err="1">
                <a:solidFill>
                  <a:srgbClr val="FF0000"/>
                </a:solidFill>
              </a:rPr>
              <a:t>restent</a:t>
            </a:r>
            <a:r>
              <a:rPr lang="nl-NL" dirty="0">
                <a:solidFill>
                  <a:srgbClr val="FF0000"/>
                </a:solidFill>
              </a:rPr>
              <a:t> plus de </a:t>
            </a:r>
            <a:r>
              <a:rPr lang="nl-NL" dirty="0" err="1">
                <a:solidFill>
                  <a:srgbClr val="FF0000"/>
                </a:solidFill>
              </a:rPr>
              <a:t>trois</a:t>
            </a:r>
            <a:r>
              <a:rPr lang="nl-NL" dirty="0">
                <a:solidFill>
                  <a:srgbClr val="FF0000"/>
                </a:solidFill>
              </a:rPr>
              <a:t> </a:t>
            </a:r>
            <a:r>
              <a:rPr lang="nl-NL" dirty="0" err="1">
                <a:solidFill>
                  <a:srgbClr val="FF0000"/>
                </a:solidFill>
              </a:rPr>
              <a:t>mois</a:t>
            </a:r>
            <a:r>
              <a:rPr lang="nl-NL" dirty="0">
                <a:solidFill>
                  <a:srgbClr val="FF0000"/>
                </a:solidFill>
              </a:rPr>
              <a:t> et </a:t>
            </a:r>
            <a:r>
              <a:rPr lang="nl-NL" dirty="0" err="1">
                <a:solidFill>
                  <a:srgbClr val="FF0000"/>
                </a:solidFill>
              </a:rPr>
              <a:t>n’ont</a:t>
            </a:r>
            <a:r>
              <a:rPr lang="nl-NL" dirty="0">
                <a:solidFill>
                  <a:srgbClr val="FF0000"/>
                </a:solidFill>
              </a:rPr>
              <a:t> pas de ressources </a:t>
            </a:r>
            <a:r>
              <a:rPr lang="nl-NL" dirty="0" err="1">
                <a:solidFill>
                  <a:srgbClr val="FF0000"/>
                </a:solidFill>
              </a:rPr>
              <a:t>suffisantes</a:t>
            </a:r>
            <a:endParaRPr lang="nl-NL" dirty="0">
              <a:solidFill>
                <a:srgbClr val="FF0000"/>
              </a:solidFill>
            </a:endParaRPr>
          </a:p>
          <a:p>
            <a:r>
              <a:rPr lang="nl-NL" dirty="0" smtClean="0"/>
              <a:t>article </a:t>
            </a:r>
            <a:r>
              <a:rPr lang="nl-NL" dirty="0"/>
              <a:t>14(3)</a:t>
            </a:r>
          </a:p>
          <a:p>
            <a:pPr lvl="1"/>
            <a:r>
              <a:rPr lang="fr-FR" dirty="0"/>
              <a:t>le recours au système d'assistance sociale par un citoyen de l'Union ou un membre de sa famille n'entraîne pas automatiquement une mesure d'éloignement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483</a:t>
            </a:fld>
            <a:endParaRPr lang="nl-NL"/>
          </a:p>
        </p:txBody>
      </p:sp>
    </p:spTree>
    <p:extLst>
      <p:ext uri="{BB962C8B-B14F-4D97-AF65-F5344CB8AC3E}">
        <p14:creationId xmlns:p14="http://schemas.microsoft.com/office/powerpoint/2010/main" val="347598865"/>
      </p:ext>
    </p:extLst>
  </p:cSld>
  <p:clrMapOvr>
    <a:masterClrMapping/>
  </p:clrMapOvr>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a:t>Protection</a:t>
            </a:r>
            <a:r>
              <a:rPr lang="nl-NL" dirty="0"/>
              <a:t> </a:t>
            </a:r>
            <a:r>
              <a:rPr lang="nl-NL" dirty="0" err="1"/>
              <a:t>contre</a:t>
            </a:r>
            <a:r>
              <a:rPr lang="nl-NL" dirty="0"/>
              <a:t> </a:t>
            </a:r>
            <a:r>
              <a:rPr lang="nl-NL" dirty="0" err="1"/>
              <a:t>l’éloignement</a:t>
            </a:r>
            <a:r>
              <a:rPr lang="nl-NL" dirty="0"/>
              <a:t> du territoire</a:t>
            </a:r>
          </a:p>
        </p:txBody>
      </p:sp>
      <p:sp>
        <p:nvSpPr>
          <p:cNvPr id="3" name="Content Placeholder 2"/>
          <p:cNvSpPr>
            <a:spLocks noGrp="1"/>
          </p:cNvSpPr>
          <p:nvPr>
            <p:ph idx="1"/>
          </p:nvPr>
        </p:nvSpPr>
        <p:spPr/>
        <p:txBody>
          <a:bodyPr/>
          <a:lstStyle/>
          <a:p>
            <a:r>
              <a:rPr lang="nl-NL" dirty="0" smtClean="0"/>
              <a:t>article </a:t>
            </a:r>
            <a:r>
              <a:rPr lang="nl-NL" dirty="0"/>
              <a:t>27-28</a:t>
            </a:r>
          </a:p>
          <a:p>
            <a:pPr lvl="1"/>
            <a:r>
              <a:rPr lang="nl-NL" dirty="0"/>
              <a:t>que pour des </a:t>
            </a:r>
            <a:r>
              <a:rPr lang="nl-NL" dirty="0" err="1"/>
              <a:t>raisons</a:t>
            </a:r>
            <a:r>
              <a:rPr lang="nl-NL" dirty="0"/>
              <a:t> </a:t>
            </a:r>
            <a:r>
              <a:rPr lang="nl-NL" dirty="0" err="1"/>
              <a:t>d’ordre</a:t>
            </a:r>
            <a:r>
              <a:rPr lang="nl-NL" dirty="0"/>
              <a:t> public, de </a:t>
            </a:r>
            <a:r>
              <a:rPr lang="nl-NL" dirty="0" err="1"/>
              <a:t>sécurité</a:t>
            </a:r>
            <a:r>
              <a:rPr lang="nl-NL" dirty="0"/>
              <a:t> </a:t>
            </a:r>
            <a:r>
              <a:rPr lang="nl-NL" dirty="0" err="1"/>
              <a:t>publique</a:t>
            </a:r>
            <a:r>
              <a:rPr lang="nl-NL" dirty="0"/>
              <a:t> </a:t>
            </a:r>
            <a:r>
              <a:rPr lang="nl-NL" dirty="0" err="1"/>
              <a:t>ou</a:t>
            </a:r>
            <a:r>
              <a:rPr lang="nl-NL" dirty="0"/>
              <a:t> de santé </a:t>
            </a:r>
            <a:r>
              <a:rPr lang="nl-NL" dirty="0" err="1"/>
              <a:t>publique</a:t>
            </a:r>
            <a:endParaRPr lang="nl-NL" dirty="0"/>
          </a:p>
          <a:p>
            <a:pPr lvl="1"/>
            <a:r>
              <a:rPr lang="nl-NL" dirty="0"/>
              <a:t>analyse du dossier </a:t>
            </a:r>
            <a:r>
              <a:rPr lang="nl-NL" dirty="0" err="1"/>
              <a:t>individuel</a:t>
            </a:r>
            <a:endParaRPr lang="nl-NL" dirty="0"/>
          </a:p>
          <a:p>
            <a:pPr lvl="1"/>
            <a:r>
              <a:rPr lang="nl-NL" dirty="0" err="1"/>
              <a:t>après</a:t>
            </a:r>
            <a:r>
              <a:rPr lang="nl-NL" dirty="0"/>
              <a:t> </a:t>
            </a:r>
            <a:r>
              <a:rPr lang="nl-NL" dirty="0" err="1"/>
              <a:t>l’obtention</a:t>
            </a:r>
            <a:r>
              <a:rPr lang="nl-NL" dirty="0"/>
              <a:t> </a:t>
            </a:r>
            <a:r>
              <a:rPr lang="nl-NL" dirty="0" err="1"/>
              <a:t>d’un</a:t>
            </a:r>
            <a:r>
              <a:rPr lang="nl-NL" dirty="0"/>
              <a:t> </a:t>
            </a:r>
            <a:r>
              <a:rPr lang="nl-NL" dirty="0" err="1"/>
              <a:t>droit</a:t>
            </a:r>
            <a:r>
              <a:rPr lang="nl-NL" dirty="0"/>
              <a:t> permanent de </a:t>
            </a:r>
            <a:r>
              <a:rPr lang="nl-NL" dirty="0" err="1"/>
              <a:t>séjour</a:t>
            </a:r>
            <a:r>
              <a:rPr lang="nl-NL" dirty="0"/>
              <a:t>, </a:t>
            </a:r>
            <a:r>
              <a:rPr lang="nl-NL" dirty="0" err="1"/>
              <a:t>une</a:t>
            </a:r>
            <a:r>
              <a:rPr lang="nl-NL" dirty="0"/>
              <a:t> raison </a:t>
            </a:r>
            <a:r>
              <a:rPr lang="nl-NL" dirty="0" err="1"/>
              <a:t>impérieuse</a:t>
            </a:r>
            <a:r>
              <a:rPr lang="nl-NL" dirty="0"/>
              <a:t> </a:t>
            </a:r>
            <a:r>
              <a:rPr lang="nl-NL" dirty="0" err="1"/>
              <a:t>d’ordre</a:t>
            </a:r>
            <a:r>
              <a:rPr lang="nl-NL" dirty="0"/>
              <a:t> public </a:t>
            </a:r>
            <a:r>
              <a:rPr lang="nl-NL" dirty="0" err="1"/>
              <a:t>ou</a:t>
            </a:r>
            <a:r>
              <a:rPr lang="nl-NL" dirty="0"/>
              <a:t> de </a:t>
            </a:r>
            <a:r>
              <a:rPr lang="nl-NL" dirty="0" err="1"/>
              <a:t>sécurité</a:t>
            </a:r>
            <a:r>
              <a:rPr lang="nl-NL" dirty="0"/>
              <a:t> </a:t>
            </a:r>
            <a:r>
              <a:rPr lang="nl-NL" dirty="0" err="1"/>
              <a:t>publique</a:t>
            </a:r>
            <a:r>
              <a:rPr lang="nl-NL" dirty="0"/>
              <a:t> </a:t>
            </a:r>
            <a:r>
              <a:rPr lang="nl-NL" dirty="0" err="1"/>
              <a:t>doit</a:t>
            </a:r>
            <a:r>
              <a:rPr lang="nl-NL" dirty="0"/>
              <a:t> </a:t>
            </a:r>
            <a:r>
              <a:rPr lang="nl-NL" dirty="0" err="1"/>
              <a:t>être</a:t>
            </a:r>
            <a:r>
              <a:rPr lang="nl-NL" dirty="0"/>
              <a:t> présente</a:t>
            </a:r>
          </a:p>
          <a:p>
            <a:pPr lvl="1"/>
            <a:r>
              <a:rPr lang="nl-NL" dirty="0" err="1"/>
              <a:t>après</a:t>
            </a:r>
            <a:r>
              <a:rPr lang="nl-NL" dirty="0"/>
              <a:t> </a:t>
            </a:r>
            <a:r>
              <a:rPr lang="nl-NL" dirty="0" err="1"/>
              <a:t>un</a:t>
            </a:r>
            <a:r>
              <a:rPr lang="nl-NL" dirty="0"/>
              <a:t> </a:t>
            </a:r>
            <a:r>
              <a:rPr lang="nl-NL" dirty="0" err="1"/>
              <a:t>séjour</a:t>
            </a:r>
            <a:r>
              <a:rPr lang="nl-NL" dirty="0"/>
              <a:t> de dix </a:t>
            </a:r>
            <a:r>
              <a:rPr lang="nl-NL" dirty="0" err="1"/>
              <a:t>ans</a:t>
            </a:r>
            <a:r>
              <a:rPr lang="nl-NL" dirty="0"/>
              <a:t>, des </a:t>
            </a:r>
            <a:r>
              <a:rPr lang="nl-NL" i="1" dirty="0" err="1"/>
              <a:t>motifs</a:t>
            </a:r>
            <a:r>
              <a:rPr lang="nl-NL" i="1" dirty="0"/>
              <a:t> graves de </a:t>
            </a:r>
            <a:r>
              <a:rPr lang="nl-NL" i="1" dirty="0" err="1"/>
              <a:t>sécurité</a:t>
            </a:r>
            <a:r>
              <a:rPr lang="nl-NL" i="1" dirty="0"/>
              <a:t> </a:t>
            </a:r>
            <a:r>
              <a:rPr lang="nl-NL" i="1" dirty="0" err="1"/>
              <a:t>publique</a:t>
            </a:r>
            <a:r>
              <a:rPr lang="nl-NL" dirty="0"/>
              <a:t> </a:t>
            </a:r>
            <a:r>
              <a:rPr lang="nl-NL" dirty="0" err="1"/>
              <a:t>doivent</a:t>
            </a:r>
            <a:r>
              <a:rPr lang="nl-NL" dirty="0"/>
              <a:t> </a:t>
            </a:r>
            <a:r>
              <a:rPr lang="nl-NL" dirty="0" err="1"/>
              <a:t>être</a:t>
            </a:r>
            <a:r>
              <a:rPr lang="nl-NL" dirty="0"/>
              <a:t> </a:t>
            </a:r>
            <a:r>
              <a:rPr lang="nl-NL" dirty="0" err="1"/>
              <a:t>apportés</a:t>
            </a:r>
            <a:r>
              <a:rPr lang="nl-NL" dirty="0"/>
              <a:t> par </a:t>
            </a:r>
            <a:r>
              <a:rPr lang="nl-NL" dirty="0" err="1"/>
              <a:t>l’EM</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484</a:t>
            </a:fld>
            <a:endParaRPr lang="nl-NL"/>
          </a:p>
        </p:txBody>
      </p:sp>
    </p:spTree>
    <p:extLst>
      <p:ext uri="{BB962C8B-B14F-4D97-AF65-F5344CB8AC3E}">
        <p14:creationId xmlns:p14="http://schemas.microsoft.com/office/powerpoint/2010/main" val="2426995808"/>
      </p:ext>
    </p:extLst>
  </p:cSld>
  <p:clrMapOvr>
    <a:masterClrMapping/>
  </p:clrMapOvr>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p:txBody>
          <a:bodyPr>
            <a:normAutofit/>
          </a:bodyPr>
          <a:lstStyle/>
          <a:p>
            <a:r>
              <a:rPr lang="nl-NL" dirty="0" smtClean="0"/>
              <a:t>article </a:t>
            </a:r>
            <a:r>
              <a:rPr lang="nl-NL" dirty="0"/>
              <a:t>24: principe</a:t>
            </a:r>
          </a:p>
          <a:p>
            <a:pPr lvl="1"/>
            <a:r>
              <a:rPr lang="fr-FR" dirty="0"/>
              <a:t>tout citoyen de l'Union qui séjourne sur le territoire de </a:t>
            </a:r>
            <a:r>
              <a:rPr lang="fr-FR" dirty="0" smtClean="0"/>
              <a:t>l‘Etat </a:t>
            </a:r>
            <a:r>
              <a:rPr lang="fr-FR" dirty="0"/>
              <a:t>membre d'accueil en vertu de la présente directive bénéficie de l'égalité de traitement avec les ressortissants de cet État membre </a:t>
            </a:r>
            <a:r>
              <a:rPr lang="fr-FR" i="1" dirty="0"/>
              <a:t>dans le domaine d'application du traité</a:t>
            </a:r>
            <a:r>
              <a:rPr lang="fr-FR" dirty="0"/>
              <a:t>.</a:t>
            </a:r>
          </a:p>
          <a:p>
            <a:pPr lvl="1"/>
            <a:r>
              <a:rPr lang="fr-FR" dirty="0"/>
              <a:t>le bénéfice de ce droit s'étend aux membres de la famille, qui n'ont pas la nationalité d'un État membre et qui bénéficient du droit de séjour ou du droit de séjour permanent</a:t>
            </a:r>
            <a:endParaRPr lang="nl-NL" dirty="0"/>
          </a:p>
        </p:txBody>
      </p:sp>
      <p:sp>
        <p:nvSpPr>
          <p:cNvPr id="4" name="Cloud Callout 3"/>
          <p:cNvSpPr/>
          <p:nvPr/>
        </p:nvSpPr>
        <p:spPr>
          <a:xfrm>
            <a:off x="2339752" y="5805264"/>
            <a:ext cx="5403293" cy="91740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t>Quid travailleurs? – article 7 règlement 492/2011 (</a:t>
            </a:r>
            <a:r>
              <a:rPr lang="fr-BE" dirty="0" err="1" smtClean="0"/>
              <a:t>lex</a:t>
            </a:r>
            <a:r>
              <a:rPr lang="fr-BE" dirty="0" smtClean="0"/>
              <a:t> plus </a:t>
            </a:r>
            <a:r>
              <a:rPr lang="fr-BE" dirty="0" err="1" smtClean="0"/>
              <a:t>specialis</a:t>
            </a:r>
            <a:r>
              <a:rPr lang="fr-BE" dirty="0" smtClean="0"/>
              <a:t>…)</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485</a:t>
            </a:fld>
            <a:endParaRPr lang="nl-NL"/>
          </a:p>
        </p:txBody>
      </p:sp>
    </p:spTree>
    <p:extLst>
      <p:ext uri="{BB962C8B-B14F-4D97-AF65-F5344CB8AC3E}">
        <p14:creationId xmlns:p14="http://schemas.microsoft.com/office/powerpoint/2010/main" val="10767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412776"/>
            <a:ext cx="8229600" cy="5328592"/>
          </a:xfrm>
        </p:spPr>
        <p:txBody>
          <a:bodyPr vert="horz" lIns="91440" tIns="45720" rIns="91440" bIns="45720" rtlCol="0" anchor="t">
            <a:normAutofit/>
          </a:bodyPr>
          <a:lstStyle/>
          <a:p>
            <a:r>
              <a:rPr lang="nl-NL" dirty="0" smtClean="0"/>
              <a:t>article 24 §2: </a:t>
            </a:r>
            <a:r>
              <a:rPr lang="nl-NL" dirty="0"/>
              <a:t>dérogations</a:t>
            </a:r>
            <a:endParaRPr lang="fr-FR" dirty="0"/>
          </a:p>
          <a:p>
            <a:pPr lvl="1"/>
            <a:r>
              <a:rPr lang="fr-FR" dirty="0"/>
              <a:t>l'État membre d'accueil n'est pas obligé d'accorder le droit à </a:t>
            </a:r>
            <a:r>
              <a:rPr lang="fr-FR" dirty="0">
                <a:solidFill>
                  <a:srgbClr val="FF0000"/>
                </a:solidFill>
              </a:rPr>
              <a:t>une prestation d'assistance sociale</a:t>
            </a:r>
          </a:p>
          <a:p>
            <a:pPr lvl="2"/>
            <a:r>
              <a:rPr lang="fr-FR" dirty="0"/>
              <a:t>pendant les trois premiers mois de séjour (C-299/14, </a:t>
            </a:r>
            <a:r>
              <a:rPr lang="fr-FR" i="1" dirty="0"/>
              <a:t>Garcia-</a:t>
            </a:r>
            <a:r>
              <a:rPr lang="fr-FR" i="1" dirty="0" err="1"/>
              <a:t>Nieto</a:t>
            </a:r>
            <a:r>
              <a:rPr lang="fr-FR" dirty="0"/>
              <a:t>)</a:t>
            </a:r>
          </a:p>
          <a:p>
            <a:pPr lvl="2"/>
            <a:r>
              <a:rPr lang="fr-FR" dirty="0"/>
              <a:t>pendant la période au-delà des trois mois s’ils sont considérés comme chercheurs d’emploi et retiennent un droit de séjour temporaire </a:t>
            </a:r>
            <a:r>
              <a:rPr lang="fr-FR" dirty="0" smtClean="0"/>
              <a:t>conformément </a:t>
            </a:r>
            <a:r>
              <a:rPr lang="fr-FR" dirty="0"/>
              <a:t>à l’article 14(4) de la Directive (C-617/14, </a:t>
            </a:r>
            <a:r>
              <a:rPr lang="fr-FR" i="1" dirty="0" err="1"/>
              <a:t>Alimanovic</a:t>
            </a:r>
            <a:r>
              <a:rPr lang="fr-FR" dirty="0"/>
              <a:t>)</a:t>
            </a:r>
            <a:endParaRPr lang="nl-NL" dirty="0"/>
          </a:p>
          <a:p>
            <a:pPr lvl="1"/>
            <a:r>
              <a:rPr lang="fr-FR" dirty="0"/>
              <a:t>avant l'acquisition du droit de séjour permanent, l’EM d’accueil n’est pas tenu d'octroyer des </a:t>
            </a:r>
            <a:r>
              <a:rPr lang="fr-FR" u="sng" dirty="0"/>
              <a:t>aides d'entretien aux études</a:t>
            </a:r>
            <a:r>
              <a:rPr lang="fr-FR" dirty="0"/>
              <a:t>, y compris pour la formation professionnelle, sous la forme de </a:t>
            </a:r>
            <a:r>
              <a:rPr lang="fr-FR" u="sng" dirty="0"/>
              <a:t>bourses d'études ou de prêts</a:t>
            </a:r>
            <a:r>
              <a:rPr lang="fr-FR" dirty="0"/>
              <a:t>, à des personnes </a:t>
            </a:r>
            <a:r>
              <a:rPr lang="fr-FR" dirty="0">
                <a:solidFill>
                  <a:srgbClr val="FF0000"/>
                </a:solidFill>
              </a:rPr>
              <a:t>autres que les travailleurs salariés, les travailleurs non salariés, les personnes qui gardent ce statut, ou les membres de leur famille</a:t>
            </a:r>
          </a:p>
          <a:p>
            <a:pPr lvl="1"/>
            <a:endParaRPr lang="fr-FR"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486</a:t>
            </a:fld>
            <a:endParaRPr lang="nl-NL"/>
          </a:p>
        </p:txBody>
      </p:sp>
    </p:spTree>
    <p:extLst>
      <p:ext uri="{BB962C8B-B14F-4D97-AF65-F5344CB8AC3E}">
        <p14:creationId xmlns:p14="http://schemas.microsoft.com/office/powerpoint/2010/main" val="2557094422"/>
      </p:ext>
    </p:extLst>
  </p:cSld>
  <p:clrMapOvr>
    <a:masterClrMapping/>
  </p:clrMapOvr>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p:txBody>
          <a:bodyPr>
            <a:normAutofit/>
          </a:bodyPr>
          <a:lstStyle/>
          <a:p>
            <a:r>
              <a:rPr lang="nl-NL" dirty="0"/>
              <a:t>Prestation </a:t>
            </a:r>
            <a:r>
              <a:rPr lang="nl-NL" dirty="0" err="1"/>
              <a:t>d’assistance</a:t>
            </a:r>
            <a:r>
              <a:rPr lang="nl-NL" dirty="0"/>
              <a:t> sociale?</a:t>
            </a:r>
          </a:p>
          <a:p>
            <a:pPr lvl="1"/>
            <a:r>
              <a:rPr lang="fr-FR" dirty="0"/>
              <a:t>CJUE, C-140/12, </a:t>
            </a:r>
            <a:r>
              <a:rPr lang="fr-FR" i="1" dirty="0" err="1"/>
              <a:t>Brey</a:t>
            </a:r>
            <a:r>
              <a:rPr lang="fr-FR" i="1" dirty="0"/>
              <a:t>, </a:t>
            </a:r>
            <a:r>
              <a:rPr lang="fr-FR" dirty="0"/>
              <a:t>point 61: cette notion fait référence à </a:t>
            </a:r>
            <a:r>
              <a:rPr lang="fr-FR" dirty="0">
                <a:solidFill>
                  <a:srgbClr val="FF0000"/>
                </a:solidFill>
              </a:rPr>
              <a:t>l’ensemble des régimes d’aides </a:t>
            </a:r>
            <a:r>
              <a:rPr lang="fr-FR" dirty="0"/>
              <a:t>institués par des autorités publiques, que ce soit au niveau national, régional ou local, auxquels a recours un individu qui ne dispose pas de ressources suffisantes pour </a:t>
            </a:r>
            <a:r>
              <a:rPr lang="fr-FR" dirty="0">
                <a:solidFill>
                  <a:srgbClr val="FF0000"/>
                </a:solidFill>
              </a:rPr>
              <a:t>faire face à ses besoins élémentaires </a:t>
            </a:r>
            <a:r>
              <a:rPr lang="fr-FR" dirty="0"/>
              <a:t>ainsi qu’à ceux de sa famille et qui risque, de ce fait, de devenir, pendant son séjour, une charge pour les finances publiques de l’État membre d’accueil susceptible d’avoir des conséquences sur le niveau global de l’aide pouvant être octroyée par cet État</a:t>
            </a:r>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487</a:t>
            </a:fld>
            <a:endParaRPr lang="nl-NL"/>
          </a:p>
        </p:txBody>
      </p:sp>
    </p:spTree>
    <p:extLst>
      <p:ext uri="{BB962C8B-B14F-4D97-AF65-F5344CB8AC3E}">
        <p14:creationId xmlns:p14="http://schemas.microsoft.com/office/powerpoint/2010/main" val="3545759754"/>
      </p:ext>
    </p:extLst>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600200"/>
            <a:ext cx="8229600" cy="5069160"/>
          </a:xfrm>
        </p:spPr>
        <p:txBody>
          <a:bodyPr>
            <a:normAutofit fontScale="92500" lnSpcReduction="10000"/>
          </a:bodyPr>
          <a:lstStyle/>
          <a:p>
            <a:r>
              <a:rPr lang="nl-NL" dirty="0"/>
              <a:t>C-333/13, </a:t>
            </a:r>
            <a:r>
              <a:rPr lang="nl-NL" i="1" dirty="0"/>
              <a:t>Dano</a:t>
            </a:r>
            <a:r>
              <a:rPr lang="nl-NL" dirty="0"/>
              <a:t>:</a:t>
            </a:r>
          </a:p>
          <a:p>
            <a:pPr lvl="1"/>
            <a:r>
              <a:rPr lang="fr-FR" dirty="0"/>
              <a:t>§69: un citoyen de l’Union, pour ce qui concerne l’accès à des prestations sociales, telles que celles en cause au principal, ne peut réclamer une égalité de traitement avec les ressortissants de l’État membre d’accueil </a:t>
            </a:r>
            <a:r>
              <a:rPr lang="fr-FR" dirty="0">
                <a:solidFill>
                  <a:srgbClr val="FF0000"/>
                </a:solidFill>
              </a:rPr>
              <a:t>que si son séjour sur le territoire de l’État membre d’accueil respecte les conditions de la directive 2004/38</a:t>
            </a:r>
          </a:p>
          <a:p>
            <a:pPr lvl="1"/>
            <a:r>
              <a:rPr lang="fr-FR" dirty="0"/>
              <a:t>§74: admettre que des personnes qui ne bénéficient pas d’un droit de séjour en vertu de la directive 2004/38 puissent réclamer un droit à des prestations sociales dans les mêmes conditions que celles qui sont applicables pour les ressortissants nationaux </a:t>
            </a:r>
            <a:r>
              <a:rPr lang="fr-FR" dirty="0">
                <a:solidFill>
                  <a:srgbClr val="FF0000"/>
                </a:solidFill>
              </a:rPr>
              <a:t>irait à l’encontre d’un objectif de ladite directive</a:t>
            </a:r>
            <a:r>
              <a:rPr lang="fr-FR" dirty="0"/>
              <a:t>, énoncé à son considérant 10, qui vise à éviter que les citoyens de l’Union ressortissants d’autres États membres deviennent une charge déraisonnable pour le système d’assistance sociale de l’État membre d’accueil </a:t>
            </a:r>
            <a:endParaRPr lang="nl-NL" dirty="0"/>
          </a:p>
        </p:txBody>
      </p:sp>
      <p:pic>
        <p:nvPicPr>
          <p:cNvPr id="4" name="Picture 3" descr="http://i.dailymail.co.uk/i/pix/2014/11/15/1416012271293_wps_52_From_Jamie_Wiseman_13_11_.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476672"/>
            <a:ext cx="2232288" cy="1411239"/>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488</a:t>
            </a:fld>
            <a:endParaRPr lang="nl-NL"/>
          </a:p>
        </p:txBody>
      </p:sp>
    </p:spTree>
    <p:extLst>
      <p:ext uri="{BB962C8B-B14F-4D97-AF65-F5344CB8AC3E}">
        <p14:creationId xmlns:p14="http://schemas.microsoft.com/office/powerpoint/2010/main" val="3696643740"/>
      </p:ext>
    </p:extLst>
  </p:cSld>
  <p:clrMapOvr>
    <a:masterClrMapping/>
  </p:clrMapOvr>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Non </a:t>
            </a:r>
            <a:r>
              <a:rPr lang="nl-NL" dirty="0" err="1"/>
              <a:t>discrimination</a:t>
            </a:r>
            <a:endParaRPr lang="nl-NL" dirty="0"/>
          </a:p>
        </p:txBody>
      </p:sp>
      <p:sp>
        <p:nvSpPr>
          <p:cNvPr id="3" name="Content Placeholder 2"/>
          <p:cNvSpPr>
            <a:spLocks noGrp="1"/>
          </p:cNvSpPr>
          <p:nvPr>
            <p:ph idx="1"/>
          </p:nvPr>
        </p:nvSpPr>
        <p:spPr>
          <a:xfrm>
            <a:off x="457200" y="1600200"/>
            <a:ext cx="8229600" cy="4997152"/>
          </a:xfrm>
        </p:spPr>
        <p:txBody>
          <a:bodyPr>
            <a:normAutofit lnSpcReduction="10000"/>
          </a:bodyPr>
          <a:lstStyle/>
          <a:p>
            <a:r>
              <a:rPr lang="nl-NL" dirty="0" smtClean="0"/>
              <a:t>Article 24 s’applique uniquement</a:t>
            </a:r>
            <a:endParaRPr lang="nl-NL" dirty="0"/>
          </a:p>
          <a:p>
            <a:pPr lvl="1"/>
            <a:r>
              <a:rPr lang="fr-FR" dirty="0"/>
              <a:t>à un citoyen européen qui </a:t>
            </a:r>
            <a:r>
              <a:rPr lang="fr-FR" dirty="0" smtClean="0"/>
              <a:t>remplit les </a:t>
            </a:r>
            <a:r>
              <a:rPr lang="fr-FR" dirty="0"/>
              <a:t>conditions pour obtenir un titre de séjour conformément au droit de l’UE (C-333/13, </a:t>
            </a:r>
            <a:r>
              <a:rPr lang="fr-FR" i="1" dirty="0"/>
              <a:t>Dano</a:t>
            </a:r>
            <a:r>
              <a:rPr lang="fr-FR" dirty="0"/>
              <a:t>)</a:t>
            </a:r>
            <a:endParaRPr lang="nl-NL" dirty="0"/>
          </a:p>
          <a:p>
            <a:pPr lvl="1"/>
            <a:r>
              <a:rPr lang="fr-BE" dirty="0" smtClean="0"/>
              <a:t>‘dans </a:t>
            </a:r>
            <a:r>
              <a:rPr lang="fr-BE" dirty="0"/>
              <a:t>le champ d’application du </a:t>
            </a:r>
            <a:r>
              <a:rPr lang="fr-BE" dirty="0" smtClean="0"/>
              <a:t>traité’</a:t>
            </a:r>
          </a:p>
          <a:p>
            <a:pPr lvl="2"/>
            <a:r>
              <a:rPr lang="fr-BE" dirty="0"/>
              <a:t>toute mesure discriminatoire permise par l’article 24§2 est présumée apte et nécessaire afin de réaliser un objectif d’intérêt général </a:t>
            </a:r>
          </a:p>
          <a:p>
            <a:pPr lvl="3"/>
            <a:r>
              <a:rPr lang="fr-BE" dirty="0" err="1"/>
              <a:t>P.e</a:t>
            </a:r>
            <a:r>
              <a:rPr lang="fr-BE" dirty="0"/>
              <a:t>. budget en équilibre en matière de sécurité sociale (cf. </a:t>
            </a:r>
            <a:r>
              <a:rPr lang="fr-BE" i="1" dirty="0" err="1"/>
              <a:t>Brey</a:t>
            </a:r>
            <a:r>
              <a:rPr lang="fr-BE" i="1" dirty="0"/>
              <a:t>,</a:t>
            </a:r>
            <a:r>
              <a:rPr lang="fr-BE" dirty="0"/>
              <a:t> point 70 et art. 24§2))</a:t>
            </a:r>
          </a:p>
          <a:p>
            <a:pPr lvl="2"/>
            <a:r>
              <a:rPr lang="fr-BE" dirty="0" smtClean="0"/>
              <a:t>des discriminations qui ne sont pas permises par l’article 24§2 (prestations ne pas constituant des prestations d’assistance sociales, aide d’entretien aux études) peuvent-elles être justifiées par </a:t>
            </a:r>
            <a:r>
              <a:rPr lang="fr-BE" i="1" dirty="0" smtClean="0"/>
              <a:t>d’autres objectifs d’intérêt général + aptitude et nécessité</a:t>
            </a:r>
            <a:r>
              <a:rPr lang="fr-BE" dirty="0" smtClean="0"/>
              <a:t>?</a:t>
            </a:r>
            <a:endParaRPr lang="fr-BE" i="1" dirty="0" smtClean="0"/>
          </a:p>
          <a:p>
            <a:pPr lvl="3"/>
            <a:r>
              <a:rPr lang="fr-BE" dirty="0"/>
              <a:t>d</a:t>
            </a:r>
            <a:r>
              <a:rPr lang="fr-BE" dirty="0" smtClean="0"/>
              <a:t>ifficile dans la pratique! – peu de jurisprudence – RIIG? seulement discriminations indirectes?</a:t>
            </a:r>
          </a:p>
          <a:p>
            <a:pPr lvl="4"/>
            <a:r>
              <a:rPr lang="fr-BE" dirty="0" smtClean="0"/>
              <a:t>Comment avancer? – cohérence comme ligne directrice</a:t>
            </a:r>
          </a:p>
          <a:p>
            <a:pPr lvl="2"/>
            <a:endParaRPr lang="fr-BE" dirty="0" smtClean="0"/>
          </a:p>
          <a:p>
            <a:pPr marL="0" indent="0">
              <a:buNone/>
            </a:pP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489</a:t>
            </a:fld>
            <a:endParaRPr lang="nl-NL"/>
          </a:p>
        </p:txBody>
      </p:sp>
    </p:spTree>
    <p:extLst>
      <p:ext uri="{BB962C8B-B14F-4D97-AF65-F5344CB8AC3E}">
        <p14:creationId xmlns:p14="http://schemas.microsoft.com/office/powerpoint/2010/main" val="696294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Droit matériel de l’Union européenne</a:t>
            </a:r>
            <a:endParaRPr lang="en-GB" dirty="0"/>
          </a:p>
        </p:txBody>
      </p:sp>
      <p:sp>
        <p:nvSpPr>
          <p:cNvPr id="3" name="Content Placeholder 2"/>
          <p:cNvSpPr>
            <a:spLocks noGrp="1"/>
          </p:cNvSpPr>
          <p:nvPr>
            <p:ph idx="1"/>
          </p:nvPr>
        </p:nvSpPr>
        <p:spPr/>
        <p:txBody>
          <a:bodyPr/>
          <a:lstStyle/>
          <a:p>
            <a:r>
              <a:rPr lang="fr-BE" dirty="0" smtClean="0"/>
              <a:t>L’ensemble des règles de droit de l’Union européenne autorisant, interdisant ou prescrivant un comportement, en conformité avec les objectifs de l’Union européenne (la </a:t>
            </a:r>
            <a:r>
              <a:rPr lang="fr-BE" i="1" dirty="0" smtClean="0"/>
              <a:t>matière</a:t>
            </a:r>
            <a:r>
              <a:rPr lang="fr-BE" dirty="0" smtClean="0"/>
              <a:t> dont s’occupe l’Union)</a:t>
            </a:r>
          </a:p>
          <a:p>
            <a:pPr lvl="1"/>
            <a:r>
              <a:rPr lang="fr-BE" dirty="0" smtClean="0"/>
              <a:t>§1. Droit de l’Union européenne</a:t>
            </a:r>
          </a:p>
          <a:p>
            <a:pPr lvl="1"/>
            <a:r>
              <a:rPr lang="fr-BE" dirty="0" smtClean="0"/>
              <a:t>§2. Règles comportementales</a:t>
            </a:r>
          </a:p>
          <a:p>
            <a:pPr lvl="1"/>
            <a:r>
              <a:rPr lang="fr-BE" dirty="0" smtClean="0">
                <a:solidFill>
                  <a:srgbClr val="FF0000"/>
                </a:solidFill>
              </a:rPr>
              <a:t>§3. Droit matériel</a:t>
            </a:r>
            <a:endParaRPr lang="en-GB"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49</a:t>
            </a:fld>
            <a:endParaRPr lang="nl-NL"/>
          </a:p>
        </p:txBody>
      </p:sp>
    </p:spTree>
    <p:extLst>
      <p:ext uri="{BB962C8B-B14F-4D97-AF65-F5344CB8AC3E}">
        <p14:creationId xmlns:p14="http://schemas.microsoft.com/office/powerpoint/2010/main" val="1305279903"/>
      </p:ext>
    </p:extLst>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2004/38</a:t>
            </a:r>
          </a:p>
        </p:txBody>
      </p:sp>
      <p:sp>
        <p:nvSpPr>
          <p:cNvPr id="3" name="Content Placeholder 2"/>
          <p:cNvSpPr>
            <a:spLocks noGrp="1"/>
          </p:cNvSpPr>
          <p:nvPr>
            <p:ph idx="1"/>
          </p:nvPr>
        </p:nvSpPr>
        <p:spPr>
          <a:xfrm>
            <a:off x="467544" y="1306457"/>
            <a:ext cx="8229600" cy="5573216"/>
          </a:xfrm>
        </p:spPr>
        <p:txBody>
          <a:bodyPr>
            <a:normAutofit/>
          </a:bodyPr>
          <a:lstStyle/>
          <a:p>
            <a:r>
              <a:rPr lang="nl-NL" dirty="0"/>
              <a:t>harmonisation des conditions de séjour</a:t>
            </a:r>
          </a:p>
          <a:p>
            <a:pPr lvl="1"/>
            <a:r>
              <a:rPr lang="nl-NL" dirty="0" smtClean="0"/>
              <a:t>droit </a:t>
            </a:r>
            <a:r>
              <a:rPr lang="nl-NL" dirty="0"/>
              <a:t>de circulation (art. 4 et 5)</a:t>
            </a:r>
          </a:p>
          <a:p>
            <a:pPr lvl="2"/>
            <a:r>
              <a:rPr lang="nl-NL" dirty="0" err="1"/>
              <a:t>droits</a:t>
            </a:r>
            <a:r>
              <a:rPr lang="nl-NL" dirty="0"/>
              <a:t> </a:t>
            </a:r>
            <a:r>
              <a:rPr lang="nl-NL" dirty="0" err="1"/>
              <a:t>d’entrée</a:t>
            </a:r>
            <a:r>
              <a:rPr lang="nl-NL" dirty="0"/>
              <a:t> et de sortie</a:t>
            </a:r>
          </a:p>
          <a:p>
            <a:pPr lvl="1"/>
            <a:r>
              <a:rPr lang="nl-NL" dirty="0" err="1"/>
              <a:t>droit</a:t>
            </a:r>
            <a:r>
              <a:rPr lang="nl-NL" dirty="0"/>
              <a:t> de </a:t>
            </a:r>
            <a:r>
              <a:rPr lang="nl-NL" dirty="0" err="1"/>
              <a:t>séjour</a:t>
            </a:r>
            <a:r>
              <a:rPr lang="nl-NL" dirty="0"/>
              <a:t> (art. 6, 7 et 16)</a:t>
            </a:r>
          </a:p>
          <a:p>
            <a:pPr lvl="2"/>
            <a:r>
              <a:rPr lang="nl-NL" dirty="0"/>
              <a:t>3 </a:t>
            </a:r>
            <a:r>
              <a:rPr lang="nl-NL" dirty="0" err="1"/>
              <a:t>mois</a:t>
            </a:r>
            <a:r>
              <a:rPr lang="nl-NL" dirty="0"/>
              <a:t> </a:t>
            </a:r>
            <a:r>
              <a:rPr lang="nl-NL" dirty="0" err="1"/>
              <a:t>ou</a:t>
            </a:r>
            <a:r>
              <a:rPr lang="nl-NL" dirty="0"/>
              <a:t> </a:t>
            </a:r>
            <a:r>
              <a:rPr lang="nl-NL" dirty="0" err="1"/>
              <a:t>moins</a:t>
            </a:r>
            <a:endParaRPr lang="nl-NL" dirty="0"/>
          </a:p>
          <a:p>
            <a:pPr lvl="2"/>
            <a:r>
              <a:rPr lang="nl-NL" dirty="0" err="1"/>
              <a:t>entre</a:t>
            </a:r>
            <a:r>
              <a:rPr lang="nl-NL" dirty="0"/>
              <a:t> 3 </a:t>
            </a:r>
            <a:r>
              <a:rPr lang="nl-NL" dirty="0" err="1"/>
              <a:t>mois</a:t>
            </a:r>
            <a:r>
              <a:rPr lang="nl-NL" dirty="0"/>
              <a:t> et 5 </a:t>
            </a:r>
            <a:r>
              <a:rPr lang="nl-NL" dirty="0" err="1"/>
              <a:t>ans</a:t>
            </a:r>
            <a:endParaRPr lang="nl-NL" dirty="0"/>
          </a:p>
          <a:p>
            <a:pPr lvl="2"/>
            <a:r>
              <a:rPr lang="nl-NL" dirty="0"/>
              <a:t>5 </a:t>
            </a:r>
            <a:r>
              <a:rPr lang="nl-NL" dirty="0" err="1"/>
              <a:t>ans</a:t>
            </a:r>
            <a:r>
              <a:rPr lang="nl-NL" dirty="0"/>
              <a:t> et plus</a:t>
            </a:r>
          </a:p>
          <a:p>
            <a:pPr lvl="1"/>
            <a:r>
              <a:rPr lang="nl-NL" dirty="0" err="1"/>
              <a:t>droits</a:t>
            </a:r>
            <a:r>
              <a:rPr lang="nl-NL" dirty="0"/>
              <a:t> </a:t>
            </a:r>
            <a:r>
              <a:rPr lang="nl-NL" dirty="0" err="1"/>
              <a:t>dérivés</a:t>
            </a:r>
            <a:r>
              <a:rPr lang="nl-NL" dirty="0"/>
              <a:t> du </a:t>
            </a:r>
            <a:r>
              <a:rPr lang="nl-NL" dirty="0" err="1"/>
              <a:t>droit</a:t>
            </a:r>
            <a:r>
              <a:rPr lang="nl-NL" dirty="0"/>
              <a:t> de </a:t>
            </a:r>
            <a:r>
              <a:rPr lang="nl-NL" dirty="0" err="1"/>
              <a:t>séjour</a:t>
            </a:r>
            <a:endParaRPr lang="nl-NL" dirty="0"/>
          </a:p>
          <a:p>
            <a:pPr lvl="2"/>
            <a:r>
              <a:rPr lang="nl-NL" dirty="0" err="1"/>
              <a:t>protection</a:t>
            </a:r>
            <a:r>
              <a:rPr lang="nl-NL" dirty="0"/>
              <a:t> </a:t>
            </a:r>
            <a:r>
              <a:rPr lang="nl-NL" dirty="0" err="1"/>
              <a:t>contre</a:t>
            </a:r>
            <a:r>
              <a:rPr lang="nl-NL" dirty="0"/>
              <a:t> </a:t>
            </a:r>
            <a:r>
              <a:rPr lang="nl-NL" dirty="0" err="1"/>
              <a:t>l’éloignement</a:t>
            </a:r>
            <a:r>
              <a:rPr lang="nl-NL" dirty="0"/>
              <a:t> du territoire de </a:t>
            </a:r>
            <a:r>
              <a:rPr lang="nl-NL" dirty="0" err="1"/>
              <a:t>l’EM</a:t>
            </a:r>
            <a:r>
              <a:rPr lang="nl-NL" dirty="0"/>
              <a:t> </a:t>
            </a:r>
            <a:r>
              <a:rPr lang="nl-NL" dirty="0" err="1"/>
              <a:t>d’accueil</a:t>
            </a:r>
            <a:r>
              <a:rPr lang="nl-NL" dirty="0"/>
              <a:t> (art. 27-29)</a:t>
            </a:r>
          </a:p>
          <a:p>
            <a:pPr lvl="2"/>
            <a:r>
              <a:rPr lang="nl-NL" dirty="0"/>
              <a:t>non </a:t>
            </a:r>
            <a:r>
              <a:rPr lang="nl-NL" dirty="0" err="1"/>
              <a:t>discrimination</a:t>
            </a:r>
            <a:r>
              <a:rPr lang="nl-NL" dirty="0"/>
              <a:t> – </a:t>
            </a:r>
            <a:r>
              <a:rPr lang="nl-NL" dirty="0" err="1"/>
              <a:t>accès</a:t>
            </a:r>
            <a:r>
              <a:rPr lang="nl-NL" dirty="0"/>
              <a:t> au régime </a:t>
            </a:r>
            <a:r>
              <a:rPr lang="nl-NL" dirty="0" err="1"/>
              <a:t>d’assistance</a:t>
            </a:r>
            <a:r>
              <a:rPr lang="nl-NL" dirty="0"/>
              <a:t> sociale de </a:t>
            </a:r>
            <a:r>
              <a:rPr lang="nl-NL" dirty="0" err="1"/>
              <a:t>l’EM</a:t>
            </a:r>
            <a:r>
              <a:rPr lang="nl-NL" dirty="0"/>
              <a:t> </a:t>
            </a:r>
            <a:r>
              <a:rPr lang="nl-NL" dirty="0" err="1"/>
              <a:t>d’accueil</a:t>
            </a:r>
            <a:r>
              <a:rPr lang="nl-NL" dirty="0"/>
              <a:t> (art. 24)</a:t>
            </a:r>
          </a:p>
          <a:p>
            <a:r>
              <a:rPr lang="nl-NL" dirty="0">
                <a:solidFill>
                  <a:srgbClr val="FF0000"/>
                </a:solidFill>
              </a:rPr>
              <a:t>les articles 20-21 TFUE </a:t>
            </a:r>
            <a:r>
              <a:rPr lang="nl-NL" dirty="0" smtClean="0">
                <a:solidFill>
                  <a:srgbClr val="FF0000"/>
                </a:solidFill>
              </a:rPr>
              <a:t>accordent-ils un </a:t>
            </a:r>
            <a:r>
              <a:rPr lang="nl-NL" dirty="0">
                <a:solidFill>
                  <a:srgbClr val="FF0000"/>
                </a:solidFill>
              </a:rPr>
              <a:t>droit de séjour sur base du droit primaire si on ne </a:t>
            </a:r>
            <a:r>
              <a:rPr lang="nl-NL" dirty="0" smtClean="0">
                <a:solidFill>
                  <a:srgbClr val="FF0000"/>
                </a:solidFill>
              </a:rPr>
              <a:t>relève pas </a:t>
            </a:r>
            <a:r>
              <a:rPr lang="nl-NL" dirty="0">
                <a:solidFill>
                  <a:srgbClr val="FF0000"/>
                </a:solidFill>
              </a:rPr>
              <a:t>de la Directive</a:t>
            </a:r>
            <a:r>
              <a:rPr lang="nl-NL" dirty="0" smtClean="0">
                <a:solidFill>
                  <a:srgbClr val="FF0000"/>
                </a:solidFill>
              </a:rPr>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490</a:t>
            </a:fld>
            <a:endParaRPr lang="nl-NL"/>
          </a:p>
        </p:txBody>
      </p:sp>
    </p:spTree>
    <p:extLst>
      <p:ext uri="{BB962C8B-B14F-4D97-AF65-F5344CB8AC3E}">
        <p14:creationId xmlns:p14="http://schemas.microsoft.com/office/powerpoint/2010/main" val="8033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Droit primaire</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Des droits de séjour </a:t>
            </a:r>
            <a:r>
              <a:rPr lang="nl-NL" i="1" dirty="0" smtClean="0"/>
              <a:t>autonomes et supplémentaires au-delà de ceux accordés par la Directive 2004/38 </a:t>
            </a:r>
            <a:r>
              <a:rPr lang="nl-NL" dirty="0" smtClean="0"/>
              <a:t>peuvent être opposés aux EM en vertu du droit primaire de l’UE</a:t>
            </a:r>
          </a:p>
          <a:p>
            <a:pPr lvl="1"/>
            <a:r>
              <a:rPr lang="fr-FR" b="1" dirty="0" smtClean="0">
                <a:solidFill>
                  <a:srgbClr val="FF0000"/>
                </a:solidFill>
              </a:rPr>
              <a:t>uniquement en cas de privation de </a:t>
            </a:r>
            <a:r>
              <a:rPr lang="fr-FR" b="1" dirty="0">
                <a:solidFill>
                  <a:srgbClr val="FF0000"/>
                </a:solidFill>
              </a:rPr>
              <a:t>la jouissance effective de l’essentiel des droits attachés au statut de citoyen de </a:t>
            </a:r>
            <a:r>
              <a:rPr lang="fr-FR" b="1" dirty="0" smtClean="0">
                <a:solidFill>
                  <a:srgbClr val="FF0000"/>
                </a:solidFill>
              </a:rPr>
              <a:t>l’Union</a:t>
            </a:r>
            <a:endParaRPr lang="nl-NL" dirty="0" smtClean="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491</a:t>
            </a:fld>
            <a:endParaRPr lang="nl-NL"/>
          </a:p>
        </p:txBody>
      </p:sp>
    </p:spTree>
    <p:extLst>
      <p:ext uri="{BB962C8B-B14F-4D97-AF65-F5344CB8AC3E}">
        <p14:creationId xmlns:p14="http://schemas.microsoft.com/office/powerpoint/2010/main" val="869656260"/>
      </p:ext>
    </p:extLst>
  </p:cSld>
  <p:clrMapOvr>
    <a:masterClrMapping/>
  </p:clrMapOvr>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de la </a:t>
            </a:r>
            <a:r>
              <a:rPr lang="nl-NL" dirty="0" err="1" smtClean="0"/>
              <a:t>jouissance</a:t>
            </a:r>
            <a:r>
              <a:rPr lang="nl-NL" dirty="0" smtClean="0"/>
              <a:t> </a:t>
            </a:r>
            <a:r>
              <a:rPr lang="nl-NL" dirty="0" err="1" smtClean="0"/>
              <a:t>effective</a:t>
            </a:r>
            <a:r>
              <a:rPr lang="nl-NL" dirty="0" smtClean="0"/>
              <a:t> de </a:t>
            </a:r>
            <a:r>
              <a:rPr lang="nl-NL" dirty="0" err="1" smtClean="0"/>
              <a:t>l’essentiel</a:t>
            </a:r>
            <a:r>
              <a:rPr lang="nl-NL" dirty="0" smtClean="0"/>
              <a:t> des </a:t>
            </a:r>
            <a:r>
              <a:rPr lang="nl-NL" dirty="0" err="1" smtClean="0"/>
              <a:t>droits</a:t>
            </a:r>
            <a:endParaRPr lang="nl-NL" dirty="0"/>
          </a:p>
        </p:txBody>
      </p:sp>
      <p:sp>
        <p:nvSpPr>
          <p:cNvPr id="3" name="Content Placeholder 2"/>
          <p:cNvSpPr>
            <a:spLocks noGrp="1"/>
          </p:cNvSpPr>
          <p:nvPr>
            <p:ph idx="1"/>
          </p:nvPr>
        </p:nvSpPr>
        <p:spPr>
          <a:xfrm>
            <a:off x="457200" y="1600200"/>
            <a:ext cx="8229600" cy="5429200"/>
          </a:xfrm>
        </p:spPr>
        <p:txBody>
          <a:bodyPr>
            <a:normAutofit/>
          </a:bodyPr>
          <a:lstStyle/>
          <a:p>
            <a:r>
              <a:rPr lang="nl-NL" dirty="0" smtClean="0"/>
              <a:t>Trois situations reconnues par la jurisprudence</a:t>
            </a:r>
          </a:p>
          <a:p>
            <a:pPr lvl="1"/>
            <a:endParaRPr lang="nl-NL" dirty="0" smtClean="0"/>
          </a:p>
          <a:p>
            <a:pPr lvl="1"/>
            <a:r>
              <a:rPr lang="nl-NL" dirty="0" smtClean="0"/>
              <a:t>impossibilité de la jouissance effective à cause de la rigidité administrative ou réglementaire au niveau d’un EM, notamment dans les affaires concernant l’état civil d’une personne</a:t>
            </a:r>
          </a:p>
          <a:p>
            <a:pPr lvl="2"/>
            <a:r>
              <a:rPr lang="nl-NL" i="1" dirty="0" smtClean="0"/>
              <a:t>(Garcia Avello-) Grunkin-Paul</a:t>
            </a:r>
          </a:p>
          <a:p>
            <a:pPr lvl="1"/>
            <a:r>
              <a:rPr lang="nl-NL" dirty="0"/>
              <a:t>impossibilité de la jouissance effective à cause d’éloignement des parents</a:t>
            </a:r>
          </a:p>
          <a:p>
            <a:pPr lvl="2"/>
            <a:r>
              <a:rPr lang="nl-NL" dirty="0"/>
              <a:t>(Chen-) </a:t>
            </a:r>
            <a:r>
              <a:rPr lang="nl-NL" i="1" dirty="0"/>
              <a:t>Zambrano – </a:t>
            </a:r>
            <a:r>
              <a:rPr lang="nl-NL" i="1" dirty="0" smtClean="0"/>
              <a:t>McCarthy</a:t>
            </a:r>
            <a:endParaRPr lang="nl-NL" i="1" dirty="0"/>
          </a:p>
          <a:p>
            <a:pPr lvl="1"/>
            <a:r>
              <a:rPr lang="nl-NL" dirty="0"/>
              <a:t>i</a:t>
            </a:r>
            <a:r>
              <a:rPr lang="nl-NL" dirty="0" smtClean="0"/>
              <a:t>mpossibilité à cause d’avoir obtenu la nationalité de l’Etat membre d’accueil après déménagement vers cet EM</a:t>
            </a:r>
          </a:p>
          <a:p>
            <a:pPr lvl="2"/>
            <a:r>
              <a:rPr lang="nl-NL" i="1" dirty="0" smtClean="0"/>
              <a:t>Lounes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492</a:t>
            </a:fld>
            <a:endParaRPr lang="nl-NL"/>
          </a:p>
        </p:txBody>
      </p:sp>
    </p:spTree>
    <p:extLst>
      <p:ext uri="{BB962C8B-B14F-4D97-AF65-F5344CB8AC3E}">
        <p14:creationId xmlns:p14="http://schemas.microsoft.com/office/powerpoint/2010/main" val="2428477509"/>
      </p:ext>
    </p:extLst>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Privation à cause de rigidité administrative</a:t>
            </a:r>
            <a:endParaRPr lang="en-GB" dirty="0"/>
          </a:p>
        </p:txBody>
      </p:sp>
      <p:sp>
        <p:nvSpPr>
          <p:cNvPr id="3" name="Content Placeholder 2"/>
          <p:cNvSpPr>
            <a:spLocks noGrp="1"/>
          </p:cNvSpPr>
          <p:nvPr>
            <p:ph idx="1"/>
          </p:nvPr>
        </p:nvSpPr>
        <p:spPr/>
        <p:txBody>
          <a:bodyPr>
            <a:normAutofit/>
          </a:bodyPr>
          <a:lstStyle/>
          <a:p>
            <a:r>
              <a:rPr lang="fr-BE" dirty="0" smtClean="0"/>
              <a:t>Garcia </a:t>
            </a:r>
            <a:r>
              <a:rPr lang="fr-BE" dirty="0" err="1" smtClean="0"/>
              <a:t>Avello</a:t>
            </a:r>
            <a:r>
              <a:rPr lang="fr-BE" dirty="0" smtClean="0"/>
              <a:t>, C-148/02</a:t>
            </a:r>
          </a:p>
          <a:p>
            <a:pPr lvl="1"/>
            <a:r>
              <a:rPr lang="fr-FR" dirty="0"/>
              <a:t>l</a:t>
            </a:r>
            <a:r>
              <a:rPr lang="fr-FR" dirty="0" smtClean="0"/>
              <a:t>es articles 21 et 18 TFUE doivent être </a:t>
            </a:r>
            <a:r>
              <a:rPr lang="fr-FR" dirty="0"/>
              <a:t>interprétés en ce sens qu'ils s'opposent à ce que, dans des circonstances telles que celles de l'affaire au principal, l'autorité administrative d'un État membre refuse de donner une suite favorable à une demande de changement de nom pour des enfants mineurs résidant dans cet État et disposant de la double nationalité dudit État et d'un autre État membre, alors que cette demande a pour objet que ces enfants puissent porter le nom dont ils seraient titulaires en vertu du droit et de la tradition du second État membre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493</a:t>
            </a:fld>
            <a:endParaRPr lang="nl-NL"/>
          </a:p>
        </p:txBody>
      </p:sp>
    </p:spTree>
    <p:extLst>
      <p:ext uri="{BB962C8B-B14F-4D97-AF65-F5344CB8AC3E}">
        <p14:creationId xmlns:p14="http://schemas.microsoft.com/office/powerpoint/2010/main" val="709272688"/>
      </p:ext>
    </p:extLst>
  </p:cSld>
  <p:clrMapOvr>
    <a:masterClrMapping/>
  </p:clrMapOvr>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de </a:t>
            </a:r>
            <a:r>
              <a:rPr lang="nl-NL" dirty="0" err="1" smtClean="0"/>
              <a:t>rigidité</a:t>
            </a:r>
            <a:r>
              <a:rPr lang="nl-NL" dirty="0" smtClean="0"/>
              <a:t> </a:t>
            </a:r>
            <a:r>
              <a:rPr lang="nl-NL" dirty="0" err="1" smtClean="0"/>
              <a:t>administrative</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smtClean="0"/>
              <a:t>CJUE, C-353/06: M. Leonhard Matthias </a:t>
            </a:r>
            <a:r>
              <a:rPr lang="nl-NL" dirty="0" err="1" smtClean="0"/>
              <a:t>Grunkin</a:t>
            </a:r>
            <a:r>
              <a:rPr lang="nl-NL" dirty="0" smtClean="0"/>
              <a:t>-Paul, </a:t>
            </a:r>
            <a:r>
              <a:rPr lang="nl-NL" dirty="0" err="1" smtClean="0"/>
              <a:t>fils</a:t>
            </a:r>
            <a:r>
              <a:rPr lang="nl-NL" dirty="0" smtClean="0"/>
              <a:t> de M. </a:t>
            </a:r>
            <a:r>
              <a:rPr lang="nl-NL" dirty="0" err="1" smtClean="0"/>
              <a:t>Grunkin</a:t>
            </a:r>
            <a:r>
              <a:rPr lang="nl-NL" dirty="0" smtClean="0"/>
              <a:t> et Mme Paul </a:t>
            </a:r>
            <a:r>
              <a:rPr lang="nl-NL" dirty="0" err="1" smtClean="0"/>
              <a:t>est</a:t>
            </a:r>
            <a:r>
              <a:rPr lang="nl-NL" dirty="0" smtClean="0"/>
              <a:t> né au Danemark, mais a la </a:t>
            </a:r>
            <a:r>
              <a:rPr lang="nl-NL" dirty="0" err="1" smtClean="0"/>
              <a:t>nationalité</a:t>
            </a:r>
            <a:r>
              <a:rPr lang="nl-NL" dirty="0" smtClean="0"/>
              <a:t> allemande comme </a:t>
            </a:r>
            <a:r>
              <a:rPr lang="nl-NL" dirty="0" err="1" smtClean="0"/>
              <a:t>ses</a:t>
            </a:r>
            <a:r>
              <a:rPr lang="nl-NL" dirty="0" smtClean="0"/>
              <a:t> </a:t>
            </a:r>
            <a:r>
              <a:rPr lang="nl-NL" dirty="0" err="1" smtClean="0"/>
              <a:t>parents</a:t>
            </a:r>
            <a:endParaRPr lang="nl-NL" dirty="0" smtClean="0"/>
          </a:p>
          <a:p>
            <a:r>
              <a:rPr lang="nl-NL" dirty="0" smtClean="0"/>
              <a:t>A </a:t>
            </a:r>
            <a:r>
              <a:rPr lang="nl-NL" dirty="0" err="1" smtClean="0"/>
              <a:t>l’occasion</a:t>
            </a:r>
            <a:r>
              <a:rPr lang="nl-NL" dirty="0" smtClean="0"/>
              <a:t> de sa </a:t>
            </a:r>
            <a:r>
              <a:rPr lang="nl-NL" dirty="0" err="1" smtClean="0"/>
              <a:t>naissance</a:t>
            </a:r>
            <a:r>
              <a:rPr lang="nl-NL" dirty="0" smtClean="0"/>
              <a:t>, </a:t>
            </a:r>
            <a:r>
              <a:rPr lang="nl-NL" dirty="0" err="1" smtClean="0"/>
              <a:t>il</a:t>
            </a:r>
            <a:r>
              <a:rPr lang="nl-NL" dirty="0" smtClean="0"/>
              <a:t> a </a:t>
            </a:r>
            <a:r>
              <a:rPr lang="nl-NL" dirty="0" err="1" smtClean="0"/>
              <a:t>été</a:t>
            </a:r>
            <a:r>
              <a:rPr lang="nl-NL" dirty="0" smtClean="0"/>
              <a:t> </a:t>
            </a:r>
            <a:r>
              <a:rPr lang="nl-NL" dirty="0" err="1" smtClean="0"/>
              <a:t>accordé</a:t>
            </a:r>
            <a:r>
              <a:rPr lang="nl-NL" dirty="0" smtClean="0"/>
              <a:t> </a:t>
            </a:r>
            <a:r>
              <a:rPr lang="nl-NL" dirty="0" err="1" smtClean="0"/>
              <a:t>le</a:t>
            </a:r>
            <a:r>
              <a:rPr lang="nl-NL" dirty="0" smtClean="0"/>
              <a:t> nom </a:t>
            </a:r>
            <a:r>
              <a:rPr lang="nl-NL" dirty="0" err="1" smtClean="0"/>
              <a:t>Grunkin</a:t>
            </a:r>
            <a:r>
              <a:rPr lang="nl-NL" dirty="0" smtClean="0"/>
              <a:t>-Paul </a:t>
            </a:r>
            <a:r>
              <a:rPr lang="nl-NL" dirty="0" err="1" smtClean="0"/>
              <a:t>selon</a:t>
            </a:r>
            <a:r>
              <a:rPr lang="nl-NL" dirty="0" smtClean="0"/>
              <a:t> </a:t>
            </a:r>
            <a:r>
              <a:rPr lang="nl-NL" dirty="0" err="1" smtClean="0"/>
              <a:t>le</a:t>
            </a:r>
            <a:r>
              <a:rPr lang="nl-NL" dirty="0" smtClean="0"/>
              <a:t> </a:t>
            </a:r>
            <a:r>
              <a:rPr lang="nl-NL" dirty="0" err="1" smtClean="0"/>
              <a:t>droit</a:t>
            </a:r>
            <a:r>
              <a:rPr lang="nl-NL" dirty="0" smtClean="0"/>
              <a:t> </a:t>
            </a:r>
            <a:r>
              <a:rPr lang="nl-NL" dirty="0" err="1" smtClean="0"/>
              <a:t>danois</a:t>
            </a:r>
            <a:endParaRPr lang="nl-NL" dirty="0" smtClean="0"/>
          </a:p>
          <a:p>
            <a:pPr lvl="1"/>
            <a:r>
              <a:rPr lang="nl-NL" dirty="0"/>
              <a:t>l</a:t>
            </a:r>
            <a:r>
              <a:rPr lang="nl-NL" dirty="0" smtClean="0"/>
              <a:t>es services </a:t>
            </a:r>
            <a:r>
              <a:rPr lang="nl-NL" dirty="0" err="1" smtClean="0"/>
              <a:t>allemands</a:t>
            </a:r>
            <a:r>
              <a:rPr lang="nl-NL" dirty="0" smtClean="0"/>
              <a:t> de </a:t>
            </a:r>
            <a:r>
              <a:rPr lang="nl-NL" dirty="0" err="1" smtClean="0"/>
              <a:t>l’état</a:t>
            </a:r>
            <a:r>
              <a:rPr lang="nl-NL" dirty="0" smtClean="0"/>
              <a:t> </a:t>
            </a:r>
            <a:r>
              <a:rPr lang="nl-NL" dirty="0" err="1" smtClean="0"/>
              <a:t>civil</a:t>
            </a:r>
            <a:r>
              <a:rPr lang="nl-NL" dirty="0" smtClean="0"/>
              <a:t> </a:t>
            </a:r>
            <a:r>
              <a:rPr lang="nl-NL" dirty="0" err="1" smtClean="0"/>
              <a:t>refusent</a:t>
            </a:r>
            <a:r>
              <a:rPr lang="nl-NL" dirty="0" smtClean="0"/>
              <a:t> de </a:t>
            </a:r>
            <a:r>
              <a:rPr lang="nl-NL" dirty="0" err="1" smtClean="0"/>
              <a:t>reconnaître</a:t>
            </a:r>
            <a:r>
              <a:rPr lang="nl-NL" dirty="0" smtClean="0"/>
              <a:t> </a:t>
            </a:r>
            <a:r>
              <a:rPr lang="nl-NL" dirty="0" err="1" smtClean="0"/>
              <a:t>ce</a:t>
            </a:r>
            <a:r>
              <a:rPr lang="nl-NL" dirty="0" smtClean="0"/>
              <a:t> nom, </a:t>
            </a:r>
            <a:r>
              <a:rPr lang="nl-NL" dirty="0" err="1" smtClean="0"/>
              <a:t>puisque</a:t>
            </a:r>
            <a:r>
              <a:rPr lang="nl-NL" dirty="0" smtClean="0"/>
              <a:t> </a:t>
            </a:r>
            <a:r>
              <a:rPr lang="nl-NL" dirty="0" err="1" smtClean="0"/>
              <a:t>le</a:t>
            </a:r>
            <a:r>
              <a:rPr lang="nl-NL" dirty="0" smtClean="0"/>
              <a:t> double nom </a:t>
            </a:r>
            <a:r>
              <a:rPr lang="nl-NL" dirty="0" err="1" smtClean="0"/>
              <a:t>n’est</a:t>
            </a:r>
            <a:r>
              <a:rPr lang="nl-NL" dirty="0" smtClean="0"/>
              <a:t> pas permis en </a:t>
            </a:r>
            <a:r>
              <a:rPr lang="nl-NL" dirty="0" err="1" smtClean="0"/>
              <a:t>droit</a:t>
            </a:r>
            <a:r>
              <a:rPr lang="nl-NL" dirty="0" smtClean="0"/>
              <a:t> </a:t>
            </a:r>
            <a:r>
              <a:rPr lang="nl-NL" dirty="0" err="1" smtClean="0"/>
              <a:t>allemand</a:t>
            </a:r>
            <a:endParaRPr lang="nl-NL" dirty="0" smtClean="0"/>
          </a:p>
          <a:p>
            <a:pPr lvl="1"/>
            <a:r>
              <a:rPr lang="nl-NL" dirty="0" err="1"/>
              <a:t>u</a:t>
            </a:r>
            <a:r>
              <a:rPr lang="nl-NL" dirty="0" err="1" smtClean="0"/>
              <a:t>n</a:t>
            </a:r>
            <a:r>
              <a:rPr lang="nl-NL" dirty="0" smtClean="0"/>
              <a:t> tel </a:t>
            </a:r>
            <a:r>
              <a:rPr lang="nl-NL" dirty="0" err="1" smtClean="0"/>
              <a:t>refus</a:t>
            </a:r>
            <a:r>
              <a:rPr lang="nl-NL" dirty="0" smtClean="0"/>
              <a:t> </a:t>
            </a:r>
            <a:r>
              <a:rPr lang="nl-NL" dirty="0" err="1" smtClean="0"/>
              <a:t>implique</a:t>
            </a:r>
            <a:r>
              <a:rPr lang="nl-NL" dirty="0" smtClean="0"/>
              <a:t> que M. Grunkin-Paul ne pouvait pas avoir son nom enrégistré au Danemark dans son passeport allemand, qu’il devait utiliser partout dans l’UE</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494</a:t>
            </a:fld>
            <a:endParaRPr lang="nl-NL"/>
          </a:p>
        </p:txBody>
      </p:sp>
    </p:spTree>
    <p:extLst>
      <p:ext uri="{BB962C8B-B14F-4D97-AF65-F5344CB8AC3E}">
        <p14:creationId xmlns:p14="http://schemas.microsoft.com/office/powerpoint/2010/main" val="3756162299"/>
      </p:ext>
    </p:extLst>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de </a:t>
            </a:r>
            <a:r>
              <a:rPr lang="nl-NL" dirty="0" err="1" smtClean="0"/>
              <a:t>rigidité</a:t>
            </a:r>
            <a:r>
              <a:rPr lang="nl-NL" dirty="0" smtClean="0"/>
              <a:t> </a:t>
            </a:r>
            <a:r>
              <a:rPr lang="nl-NL" dirty="0" err="1" smtClean="0"/>
              <a:t>administrative</a:t>
            </a:r>
            <a:endParaRPr lang="nl-NL" dirty="0"/>
          </a:p>
        </p:txBody>
      </p:sp>
      <p:sp>
        <p:nvSpPr>
          <p:cNvPr id="3" name="Content Placeholder 2"/>
          <p:cNvSpPr>
            <a:spLocks noGrp="1"/>
          </p:cNvSpPr>
          <p:nvPr>
            <p:ph idx="1"/>
          </p:nvPr>
        </p:nvSpPr>
        <p:spPr>
          <a:xfrm>
            <a:off x="457200" y="1600200"/>
            <a:ext cx="8229600" cy="5501208"/>
          </a:xfrm>
        </p:spPr>
        <p:txBody>
          <a:bodyPr>
            <a:normAutofit lnSpcReduction="10000"/>
          </a:bodyPr>
          <a:lstStyle/>
          <a:p>
            <a:r>
              <a:rPr lang="fr-FR" dirty="0" smtClean="0"/>
              <a:t>le </a:t>
            </a:r>
            <a:r>
              <a:rPr lang="fr-FR" dirty="0"/>
              <a:t>refus des autorités allemandes </a:t>
            </a:r>
            <a:r>
              <a:rPr lang="fr-FR" dirty="0" smtClean="0"/>
              <a:t>de reconnaître </a:t>
            </a:r>
            <a:r>
              <a:rPr lang="fr-FR" dirty="0"/>
              <a:t>le nom que le citoyen utilise au Danemark, a pour effet d’entraver la libre circulation </a:t>
            </a:r>
            <a:r>
              <a:rPr lang="fr-FR" dirty="0" smtClean="0"/>
              <a:t>actuelle ou potentielle de </a:t>
            </a:r>
            <a:r>
              <a:rPr lang="fr-FR" dirty="0"/>
              <a:t>l’individu dans un contexte économique ainsi que non économique</a:t>
            </a:r>
          </a:p>
          <a:p>
            <a:pPr lvl="1"/>
            <a:r>
              <a:rPr lang="fr-FR" dirty="0"/>
              <a:t>chaque fois que le nom utilisé dans une situation concrète ne correspond pas à celui figurant dans le document présenté à titre de preuve de l’identité d’une personne, notamment en vue soit d’obtenir le bénéfice d’une prestation ou d’un droit quelconque, soit d’établir la réussite à des épreuves ou l’acquisition de capacités, ou que le nom figurant dans deux documents présentés conjointement n’est pas le même, </a:t>
            </a:r>
            <a:r>
              <a:rPr lang="fr-FR" dirty="0">
                <a:solidFill>
                  <a:srgbClr val="FF0000"/>
                </a:solidFill>
              </a:rPr>
              <a:t>une telle divergence patronymique est susceptible de faire naître des doutes quant à l’identité de cette personne ainsi qu’à l’authenticité des documents présentés ou à la véracité des données contenues dans ceux-ci</a:t>
            </a:r>
          </a:p>
          <a:p>
            <a:pPr marL="0" indent="0">
              <a:buNone/>
            </a:pP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495</a:t>
            </a:fld>
            <a:endParaRPr lang="nl-NL"/>
          </a:p>
        </p:txBody>
      </p:sp>
    </p:spTree>
    <p:extLst>
      <p:ext uri="{BB962C8B-B14F-4D97-AF65-F5344CB8AC3E}">
        <p14:creationId xmlns:p14="http://schemas.microsoft.com/office/powerpoint/2010/main" val="234779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de </a:t>
            </a:r>
            <a:r>
              <a:rPr lang="nl-NL" dirty="0" err="1" smtClean="0"/>
              <a:t>rigidité</a:t>
            </a:r>
            <a:r>
              <a:rPr lang="nl-NL" dirty="0" smtClean="0"/>
              <a:t> </a:t>
            </a:r>
            <a:r>
              <a:rPr lang="nl-NL" dirty="0" err="1" smtClean="0"/>
              <a:t>administrative</a:t>
            </a:r>
            <a:endParaRPr lang="nl-NL" dirty="0"/>
          </a:p>
        </p:txBody>
      </p:sp>
      <p:sp>
        <p:nvSpPr>
          <p:cNvPr id="3" name="Content Placeholder 2"/>
          <p:cNvSpPr>
            <a:spLocks noGrp="1"/>
          </p:cNvSpPr>
          <p:nvPr>
            <p:ph idx="1"/>
          </p:nvPr>
        </p:nvSpPr>
        <p:spPr/>
        <p:txBody>
          <a:bodyPr>
            <a:normAutofit/>
          </a:bodyPr>
          <a:lstStyle/>
          <a:p>
            <a:r>
              <a:rPr lang="fr-FR" dirty="0" smtClean="0"/>
              <a:t>le </a:t>
            </a:r>
            <a:r>
              <a:rPr lang="fr-FR" dirty="0"/>
              <a:t>droit primaire peut s’appliquer:</a:t>
            </a:r>
          </a:p>
          <a:p>
            <a:pPr lvl="1"/>
            <a:r>
              <a:rPr lang="fr-FR" dirty="0"/>
              <a:t> </a:t>
            </a:r>
            <a:r>
              <a:rPr lang="fr-FR" dirty="0" smtClean="0"/>
              <a:t>M. </a:t>
            </a:r>
            <a:r>
              <a:rPr lang="fr-FR" dirty="0" err="1" smtClean="0"/>
              <a:t>Grunkin</a:t>
            </a:r>
            <a:r>
              <a:rPr lang="fr-FR" dirty="0" smtClean="0"/>
              <a:t>-Paul réside légalement et à titre permanent au Danemark</a:t>
            </a:r>
          </a:p>
          <a:p>
            <a:pPr lvl="1"/>
            <a:r>
              <a:rPr lang="fr-FR" dirty="0"/>
              <a:t>l</a:t>
            </a:r>
            <a:r>
              <a:rPr lang="fr-FR" dirty="0" smtClean="0"/>
              <a:t>a Directive ne s’applique qu’à des situations où un citoyen se rend vers un autre EM; ici, M. </a:t>
            </a:r>
            <a:r>
              <a:rPr lang="fr-FR" dirty="0" err="1" smtClean="0"/>
              <a:t>Grunkin</a:t>
            </a:r>
            <a:r>
              <a:rPr lang="fr-FR" dirty="0" smtClean="0"/>
              <a:t>-Paul est né au Danemark et y réside depuis toujours</a:t>
            </a:r>
          </a:p>
          <a:p>
            <a:pPr lvl="2"/>
            <a:r>
              <a:rPr lang="fr-FR" dirty="0" smtClean="0">
                <a:sym typeface="Wingdings" panose="05000000000000000000" pitchFamily="2" charset="2"/>
              </a:rPr>
              <a:t> en l’absence de </a:t>
            </a:r>
            <a:r>
              <a:rPr lang="fr-FR" dirty="0" err="1" smtClean="0">
                <a:sym typeface="Wingdings" panose="05000000000000000000" pitchFamily="2" charset="2"/>
              </a:rPr>
              <a:t>lex</a:t>
            </a:r>
            <a:r>
              <a:rPr lang="fr-FR" dirty="0" smtClean="0">
                <a:sym typeface="Wingdings" panose="05000000000000000000" pitchFamily="2" charset="2"/>
              </a:rPr>
              <a:t> </a:t>
            </a:r>
            <a:r>
              <a:rPr lang="fr-FR" dirty="0" err="1" smtClean="0">
                <a:sym typeface="Wingdings" panose="05000000000000000000" pitchFamily="2" charset="2"/>
              </a:rPr>
              <a:t>specialis</a:t>
            </a:r>
            <a:r>
              <a:rPr lang="fr-FR" dirty="0" smtClean="0">
                <a:sym typeface="Wingdings" panose="05000000000000000000" pitchFamily="2" charset="2"/>
              </a:rPr>
              <a:t>, droit primaire applicable</a:t>
            </a:r>
            <a:endParaRPr lang="fr-FR" dirty="0" smtClean="0"/>
          </a:p>
          <a:p>
            <a:pPr lvl="1"/>
            <a:r>
              <a:rPr lang="fr-FR" dirty="0" smtClean="0"/>
              <a:t>l’article </a:t>
            </a:r>
            <a:r>
              <a:rPr lang="fr-FR" dirty="0"/>
              <a:t>21 TFUE s’oppose </a:t>
            </a:r>
            <a:r>
              <a:rPr lang="fr-FR" dirty="0" smtClean="0"/>
              <a:t>néanmoins à </a:t>
            </a:r>
            <a:r>
              <a:rPr lang="fr-FR" dirty="0"/>
              <a:t>une réglementation qui autorise le service de l’état civil allemand de refuser la reconnaissance du double nom accordé à un ressortissant allemand né au Danemark</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496</a:t>
            </a:fld>
            <a:endParaRPr lang="nl-NL"/>
          </a:p>
        </p:txBody>
      </p:sp>
    </p:spTree>
    <p:extLst>
      <p:ext uri="{BB962C8B-B14F-4D97-AF65-F5344CB8AC3E}">
        <p14:creationId xmlns:p14="http://schemas.microsoft.com/office/powerpoint/2010/main" val="1826670620"/>
      </p:ext>
    </p:extLst>
  </p:cSld>
  <p:clrMapOvr>
    <a:masterClrMapping/>
  </p:clrMapOvr>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de la </a:t>
            </a:r>
            <a:r>
              <a:rPr lang="nl-NL" dirty="0" err="1" smtClean="0"/>
              <a:t>jouissance</a:t>
            </a:r>
            <a:r>
              <a:rPr lang="nl-NL" dirty="0" smtClean="0"/>
              <a:t> </a:t>
            </a:r>
            <a:r>
              <a:rPr lang="nl-NL" dirty="0" err="1" smtClean="0"/>
              <a:t>effective</a:t>
            </a:r>
            <a:r>
              <a:rPr lang="nl-NL" dirty="0" smtClean="0"/>
              <a:t> de </a:t>
            </a:r>
            <a:r>
              <a:rPr lang="nl-NL" dirty="0" err="1" smtClean="0"/>
              <a:t>l’essentiel</a:t>
            </a:r>
            <a:r>
              <a:rPr lang="nl-NL" dirty="0" smtClean="0"/>
              <a:t> des </a:t>
            </a:r>
            <a:r>
              <a:rPr lang="nl-NL" dirty="0" err="1" smtClean="0"/>
              <a:t>droits</a:t>
            </a:r>
            <a:endParaRPr lang="nl-NL" dirty="0"/>
          </a:p>
        </p:txBody>
      </p:sp>
      <p:sp>
        <p:nvSpPr>
          <p:cNvPr id="3" name="Content Placeholder 2"/>
          <p:cNvSpPr>
            <a:spLocks noGrp="1"/>
          </p:cNvSpPr>
          <p:nvPr>
            <p:ph idx="1"/>
          </p:nvPr>
        </p:nvSpPr>
        <p:spPr>
          <a:xfrm>
            <a:off x="457200" y="1600200"/>
            <a:ext cx="8229600" cy="5429200"/>
          </a:xfrm>
        </p:spPr>
        <p:txBody>
          <a:bodyPr>
            <a:normAutofit/>
          </a:bodyPr>
          <a:lstStyle/>
          <a:p>
            <a:r>
              <a:rPr lang="nl-NL" dirty="0" smtClean="0"/>
              <a:t>Trois situations reconnues par la jurisprudence</a:t>
            </a:r>
          </a:p>
          <a:p>
            <a:pPr lvl="1"/>
            <a:endParaRPr lang="nl-NL" dirty="0" smtClean="0"/>
          </a:p>
          <a:p>
            <a:pPr lvl="1"/>
            <a:r>
              <a:rPr lang="nl-NL" dirty="0" smtClean="0"/>
              <a:t>impossibilité de la jouissance effective à cause de la rigidité administrative ou réglementaire au niveau d’un EM, notamment dans les affaires concernant l’état civil d’une personne</a:t>
            </a:r>
          </a:p>
          <a:p>
            <a:pPr lvl="2"/>
            <a:r>
              <a:rPr lang="nl-NL" i="1" dirty="0" smtClean="0"/>
              <a:t>(Garcia Avello-) Grunkin-Paul</a:t>
            </a:r>
          </a:p>
          <a:p>
            <a:pPr lvl="1"/>
            <a:r>
              <a:rPr lang="nl-NL" dirty="0">
                <a:solidFill>
                  <a:srgbClr val="FF0000"/>
                </a:solidFill>
              </a:rPr>
              <a:t>impossibilité de la jouissance effective à cause d’éloignement des parents</a:t>
            </a:r>
          </a:p>
          <a:p>
            <a:pPr lvl="2"/>
            <a:r>
              <a:rPr lang="nl-NL" dirty="0"/>
              <a:t>(Chen-) </a:t>
            </a:r>
            <a:r>
              <a:rPr lang="nl-NL" i="1" dirty="0"/>
              <a:t>Zambrano – </a:t>
            </a:r>
            <a:r>
              <a:rPr lang="nl-NL" i="1" dirty="0" smtClean="0"/>
              <a:t>McCarthy</a:t>
            </a:r>
          </a:p>
          <a:p>
            <a:pPr lvl="1"/>
            <a:r>
              <a:rPr lang="nl-NL" dirty="0" smtClean="0"/>
              <a:t>impossibilité à cause d’avoir obtenu la nationalité de l’Etat membre d’accueil après déménagement vers cet EM</a:t>
            </a:r>
          </a:p>
          <a:p>
            <a:pPr lvl="2"/>
            <a:r>
              <a:rPr lang="nl-NL" i="1" dirty="0" smtClean="0"/>
              <a:t>Lounes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497</a:t>
            </a:fld>
            <a:endParaRPr lang="nl-NL"/>
          </a:p>
        </p:txBody>
      </p:sp>
    </p:spTree>
    <p:extLst>
      <p:ext uri="{BB962C8B-B14F-4D97-AF65-F5344CB8AC3E}">
        <p14:creationId xmlns:p14="http://schemas.microsoft.com/office/powerpoint/2010/main" val="264339270"/>
      </p:ext>
    </p:extLst>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a:t>
            </a:r>
            <a:r>
              <a:rPr lang="nl-NL" dirty="0" err="1" smtClean="0"/>
              <a:t>d’éloignement</a:t>
            </a:r>
            <a:endParaRPr lang="nl-NL" dirty="0"/>
          </a:p>
        </p:txBody>
      </p:sp>
      <p:sp>
        <p:nvSpPr>
          <p:cNvPr id="3" name="Content Placeholder 2"/>
          <p:cNvSpPr>
            <a:spLocks noGrp="1"/>
          </p:cNvSpPr>
          <p:nvPr>
            <p:ph idx="1"/>
          </p:nvPr>
        </p:nvSpPr>
        <p:spPr>
          <a:xfrm>
            <a:off x="457200" y="1600200"/>
            <a:ext cx="8229600" cy="5257800"/>
          </a:xfrm>
        </p:spPr>
        <p:txBody>
          <a:bodyPr>
            <a:normAutofit/>
          </a:bodyPr>
          <a:lstStyle/>
          <a:p>
            <a:r>
              <a:rPr lang="nl-NL" dirty="0" smtClean="0"/>
              <a:t>C-34/09, </a:t>
            </a:r>
            <a:r>
              <a:rPr lang="nl-NL" i="1" dirty="0" err="1" smtClean="0"/>
              <a:t>Ruiz</a:t>
            </a:r>
            <a:r>
              <a:rPr lang="nl-NL" i="1" dirty="0" smtClean="0"/>
              <a:t> </a:t>
            </a:r>
            <a:r>
              <a:rPr lang="nl-NL" i="1" dirty="0" err="1" smtClean="0"/>
              <a:t>Zambrano</a:t>
            </a:r>
            <a:endParaRPr lang="nl-NL" dirty="0" smtClean="0"/>
          </a:p>
          <a:p>
            <a:pPr lvl="1"/>
            <a:r>
              <a:rPr lang="nl-NL" dirty="0" smtClean="0"/>
              <a:t>M. et Mme </a:t>
            </a:r>
            <a:r>
              <a:rPr lang="nl-NL" dirty="0" err="1" smtClean="0"/>
              <a:t>Zambrano</a:t>
            </a:r>
            <a:r>
              <a:rPr lang="nl-NL" dirty="0" smtClean="0"/>
              <a:t> </a:t>
            </a:r>
            <a:r>
              <a:rPr lang="nl-NL" dirty="0" err="1" smtClean="0"/>
              <a:t>sont</a:t>
            </a:r>
            <a:r>
              <a:rPr lang="nl-NL" dirty="0" smtClean="0"/>
              <a:t> des </a:t>
            </a:r>
            <a:r>
              <a:rPr lang="nl-NL" dirty="0" err="1" smtClean="0"/>
              <a:t>ressortissants</a:t>
            </a:r>
            <a:r>
              <a:rPr lang="nl-NL" dirty="0" smtClean="0"/>
              <a:t> </a:t>
            </a:r>
            <a:r>
              <a:rPr lang="nl-NL" dirty="0" err="1" smtClean="0"/>
              <a:t>colombiens</a:t>
            </a:r>
            <a:r>
              <a:rPr lang="nl-NL" dirty="0" smtClean="0"/>
              <a:t> </a:t>
            </a:r>
            <a:r>
              <a:rPr lang="nl-NL" dirty="0" err="1" smtClean="0"/>
              <a:t>qui</a:t>
            </a:r>
            <a:r>
              <a:rPr lang="nl-NL" dirty="0" smtClean="0"/>
              <a:t> ont </a:t>
            </a:r>
            <a:r>
              <a:rPr lang="nl-NL" dirty="0" err="1" smtClean="0"/>
              <a:t>demandé</a:t>
            </a:r>
            <a:r>
              <a:rPr lang="nl-NL" dirty="0" smtClean="0"/>
              <a:t> </a:t>
            </a:r>
            <a:r>
              <a:rPr lang="nl-NL" dirty="0" err="1" smtClean="0"/>
              <a:t>l’asile</a:t>
            </a:r>
            <a:r>
              <a:rPr lang="nl-NL" dirty="0" smtClean="0"/>
              <a:t> en </a:t>
            </a:r>
            <a:r>
              <a:rPr lang="nl-NL" dirty="0" err="1" smtClean="0"/>
              <a:t>Belgique</a:t>
            </a:r>
            <a:endParaRPr lang="nl-NL" dirty="0" smtClean="0"/>
          </a:p>
          <a:p>
            <a:pPr lvl="1"/>
            <a:r>
              <a:rPr lang="nl-NL" dirty="0" err="1"/>
              <a:t>c</a:t>
            </a:r>
            <a:r>
              <a:rPr lang="nl-NL" dirty="0" err="1" smtClean="0"/>
              <a:t>ette</a:t>
            </a:r>
            <a:r>
              <a:rPr lang="nl-NL" dirty="0" smtClean="0"/>
              <a:t> </a:t>
            </a:r>
            <a:r>
              <a:rPr lang="nl-NL" dirty="0" err="1" smtClean="0"/>
              <a:t>demande</a:t>
            </a:r>
            <a:r>
              <a:rPr lang="nl-NL" dirty="0" smtClean="0"/>
              <a:t> leur a </a:t>
            </a:r>
            <a:r>
              <a:rPr lang="nl-NL" dirty="0" err="1" smtClean="0"/>
              <a:t>été</a:t>
            </a:r>
            <a:r>
              <a:rPr lang="nl-NL" dirty="0" smtClean="0"/>
              <a:t> </a:t>
            </a:r>
            <a:r>
              <a:rPr lang="nl-NL" dirty="0" err="1" smtClean="0"/>
              <a:t>refusée</a:t>
            </a:r>
            <a:r>
              <a:rPr lang="nl-NL" dirty="0" smtClean="0"/>
              <a:t>, mais des </a:t>
            </a:r>
            <a:r>
              <a:rPr lang="nl-NL" dirty="0" err="1" smtClean="0"/>
              <a:t>recours</a:t>
            </a:r>
            <a:r>
              <a:rPr lang="nl-NL" dirty="0" smtClean="0"/>
              <a:t> en </a:t>
            </a:r>
            <a:r>
              <a:rPr lang="nl-NL" dirty="0" err="1" smtClean="0"/>
              <a:t>annulation</a:t>
            </a:r>
            <a:r>
              <a:rPr lang="nl-NL" dirty="0" smtClean="0"/>
              <a:t> et procédures de </a:t>
            </a:r>
            <a:r>
              <a:rPr lang="nl-NL" dirty="0" err="1" smtClean="0"/>
              <a:t>régularisations</a:t>
            </a:r>
            <a:r>
              <a:rPr lang="nl-NL" dirty="0"/>
              <a:t> </a:t>
            </a:r>
            <a:r>
              <a:rPr lang="nl-NL" dirty="0" err="1" smtClean="0"/>
              <a:t>continuent</a:t>
            </a:r>
            <a:r>
              <a:rPr lang="nl-NL" dirty="0" smtClean="0"/>
              <a:t> la procédure</a:t>
            </a:r>
          </a:p>
          <a:p>
            <a:pPr lvl="1"/>
            <a:r>
              <a:rPr lang="nl-NL" dirty="0" err="1"/>
              <a:t>e</a:t>
            </a:r>
            <a:r>
              <a:rPr lang="nl-NL" dirty="0" err="1" smtClean="0"/>
              <a:t>ntre-temps</a:t>
            </a:r>
            <a:r>
              <a:rPr lang="nl-NL" dirty="0" smtClean="0"/>
              <a:t>, </a:t>
            </a:r>
            <a:r>
              <a:rPr lang="nl-NL" dirty="0" err="1" smtClean="0"/>
              <a:t>un</a:t>
            </a:r>
            <a:r>
              <a:rPr lang="nl-NL" dirty="0" smtClean="0"/>
              <a:t> </a:t>
            </a:r>
            <a:r>
              <a:rPr lang="nl-NL" dirty="0" err="1" smtClean="0"/>
              <a:t>fils</a:t>
            </a:r>
            <a:r>
              <a:rPr lang="nl-NL" dirty="0" smtClean="0"/>
              <a:t> et </a:t>
            </a:r>
            <a:r>
              <a:rPr lang="nl-NL" dirty="0" err="1" smtClean="0"/>
              <a:t>une</a:t>
            </a:r>
            <a:r>
              <a:rPr lang="nl-NL" dirty="0" smtClean="0"/>
              <a:t> </a:t>
            </a:r>
            <a:r>
              <a:rPr lang="nl-NL" dirty="0" err="1" smtClean="0"/>
              <a:t>fille</a:t>
            </a:r>
            <a:r>
              <a:rPr lang="nl-NL" dirty="0" smtClean="0"/>
              <a:t> </a:t>
            </a:r>
            <a:r>
              <a:rPr lang="nl-NL" dirty="0" err="1" smtClean="0"/>
              <a:t>sont</a:t>
            </a:r>
            <a:r>
              <a:rPr lang="nl-NL" dirty="0" smtClean="0"/>
              <a:t> nés en </a:t>
            </a:r>
            <a:r>
              <a:rPr lang="nl-NL" dirty="0" err="1" smtClean="0"/>
              <a:t>Belgique</a:t>
            </a:r>
            <a:r>
              <a:rPr lang="nl-NL" dirty="0" smtClean="0"/>
              <a:t>, </a:t>
            </a:r>
            <a:r>
              <a:rPr lang="nl-NL" dirty="0" err="1" smtClean="0"/>
              <a:t>qui</a:t>
            </a:r>
            <a:r>
              <a:rPr lang="nl-NL" dirty="0" smtClean="0"/>
              <a:t> </a:t>
            </a:r>
            <a:r>
              <a:rPr lang="nl-NL" dirty="0" err="1" smtClean="0"/>
              <a:t>obtiennent</a:t>
            </a:r>
            <a:r>
              <a:rPr lang="nl-NL" dirty="0" smtClean="0"/>
              <a:t>, </a:t>
            </a:r>
            <a:r>
              <a:rPr lang="nl-NL" dirty="0" err="1" smtClean="0"/>
              <a:t>selon</a:t>
            </a:r>
            <a:r>
              <a:rPr lang="nl-NL" dirty="0" smtClean="0"/>
              <a:t> </a:t>
            </a:r>
            <a:r>
              <a:rPr lang="nl-NL" dirty="0" err="1" smtClean="0"/>
              <a:t>le</a:t>
            </a:r>
            <a:r>
              <a:rPr lang="nl-NL" dirty="0" smtClean="0"/>
              <a:t> </a:t>
            </a:r>
            <a:r>
              <a:rPr lang="nl-NL" dirty="0" err="1" smtClean="0"/>
              <a:t>droit</a:t>
            </a:r>
            <a:r>
              <a:rPr lang="nl-NL" dirty="0" smtClean="0"/>
              <a:t> </a:t>
            </a:r>
            <a:r>
              <a:rPr lang="nl-NL" dirty="0" err="1" smtClean="0"/>
              <a:t>belge</a:t>
            </a:r>
            <a:r>
              <a:rPr lang="nl-NL" dirty="0" smtClean="0"/>
              <a:t> </a:t>
            </a:r>
            <a:r>
              <a:rPr lang="nl-NL" dirty="0" err="1" smtClean="0"/>
              <a:t>applicable</a:t>
            </a:r>
            <a:r>
              <a:rPr lang="nl-NL" dirty="0" smtClean="0"/>
              <a:t> à </a:t>
            </a:r>
            <a:r>
              <a:rPr lang="nl-NL" dirty="0" err="1" smtClean="0"/>
              <a:t>l’époque</a:t>
            </a:r>
            <a:r>
              <a:rPr lang="nl-NL" dirty="0" smtClean="0"/>
              <a:t>, </a:t>
            </a:r>
            <a:r>
              <a:rPr lang="nl-NL" dirty="0" err="1" smtClean="0"/>
              <a:t>automatiquement</a:t>
            </a:r>
            <a:r>
              <a:rPr lang="nl-NL" dirty="0" smtClean="0"/>
              <a:t> la </a:t>
            </a:r>
            <a:r>
              <a:rPr lang="nl-NL" dirty="0" err="1" smtClean="0"/>
              <a:t>nationalité</a:t>
            </a:r>
            <a:r>
              <a:rPr lang="nl-NL" dirty="0" smtClean="0"/>
              <a:t> </a:t>
            </a:r>
            <a:r>
              <a:rPr lang="nl-NL" dirty="0" err="1" smtClean="0"/>
              <a:t>belge</a:t>
            </a:r>
            <a:endParaRPr lang="nl-NL" dirty="0" smtClean="0"/>
          </a:p>
          <a:p>
            <a:pPr lvl="1"/>
            <a:r>
              <a:rPr lang="nl-NL" dirty="0"/>
              <a:t>à</a:t>
            </a:r>
            <a:r>
              <a:rPr lang="nl-NL" dirty="0" smtClean="0"/>
              <a:t> </a:t>
            </a:r>
            <a:r>
              <a:rPr lang="nl-NL" dirty="0" err="1" smtClean="0"/>
              <a:t>un</a:t>
            </a:r>
            <a:r>
              <a:rPr lang="nl-NL" dirty="0" smtClean="0"/>
              <a:t> </a:t>
            </a:r>
            <a:r>
              <a:rPr lang="nl-NL" dirty="0" err="1" smtClean="0"/>
              <a:t>certain</a:t>
            </a:r>
            <a:r>
              <a:rPr lang="nl-NL" dirty="0" smtClean="0"/>
              <a:t> </a:t>
            </a:r>
            <a:r>
              <a:rPr lang="nl-NL" dirty="0" err="1" smtClean="0"/>
              <a:t>temps</a:t>
            </a:r>
            <a:r>
              <a:rPr lang="nl-NL" dirty="0" smtClean="0"/>
              <a:t>, les procédures se </a:t>
            </a:r>
            <a:r>
              <a:rPr lang="nl-NL" dirty="0" err="1" smtClean="0"/>
              <a:t>concluent</a:t>
            </a:r>
            <a:r>
              <a:rPr lang="nl-NL" dirty="0" smtClean="0"/>
              <a:t> et M. et Mme </a:t>
            </a:r>
            <a:r>
              <a:rPr lang="nl-NL" dirty="0" err="1" smtClean="0"/>
              <a:t>Zambrano</a:t>
            </a:r>
            <a:r>
              <a:rPr lang="nl-NL" dirty="0" smtClean="0"/>
              <a:t> </a:t>
            </a:r>
            <a:r>
              <a:rPr lang="nl-NL" dirty="0" err="1" smtClean="0"/>
              <a:t>sont</a:t>
            </a:r>
            <a:r>
              <a:rPr lang="nl-NL" dirty="0" smtClean="0"/>
              <a:t> </a:t>
            </a:r>
            <a:r>
              <a:rPr lang="nl-NL" dirty="0" err="1" smtClean="0"/>
              <a:t>priés</a:t>
            </a:r>
            <a:r>
              <a:rPr lang="nl-NL" dirty="0" smtClean="0"/>
              <a:t> de </a:t>
            </a:r>
            <a:r>
              <a:rPr lang="nl-NL" dirty="0" err="1" smtClean="0"/>
              <a:t>quitter</a:t>
            </a:r>
            <a:r>
              <a:rPr lang="nl-NL" dirty="0" smtClean="0"/>
              <a:t> </a:t>
            </a:r>
            <a:r>
              <a:rPr lang="nl-NL" dirty="0" err="1" smtClean="0"/>
              <a:t>le</a:t>
            </a:r>
            <a:r>
              <a:rPr lang="nl-NL" dirty="0" smtClean="0"/>
              <a:t> territoire </a:t>
            </a:r>
            <a:r>
              <a:rPr lang="nl-NL" dirty="0" err="1" smtClean="0"/>
              <a:t>belge</a:t>
            </a:r>
            <a:r>
              <a:rPr lang="nl-NL" dirty="0" smtClean="0"/>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498</a:t>
            </a:fld>
            <a:endParaRPr lang="nl-NL"/>
          </a:p>
        </p:txBody>
      </p:sp>
    </p:spTree>
    <p:extLst>
      <p:ext uri="{BB962C8B-B14F-4D97-AF65-F5344CB8AC3E}">
        <p14:creationId xmlns:p14="http://schemas.microsoft.com/office/powerpoint/2010/main" val="3331021249"/>
      </p:ext>
    </p:extLst>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a:t>
            </a:r>
            <a:r>
              <a:rPr lang="nl-NL" dirty="0" err="1" smtClean="0"/>
              <a:t>d’éloignement</a:t>
            </a:r>
            <a:endParaRPr lang="nl-NL" dirty="0"/>
          </a:p>
        </p:txBody>
      </p:sp>
      <p:sp>
        <p:nvSpPr>
          <p:cNvPr id="3" name="Content Placeholder 2"/>
          <p:cNvSpPr>
            <a:spLocks noGrp="1"/>
          </p:cNvSpPr>
          <p:nvPr>
            <p:ph idx="1"/>
          </p:nvPr>
        </p:nvSpPr>
        <p:spPr>
          <a:xfrm>
            <a:off x="457200" y="1412776"/>
            <a:ext cx="8229600" cy="5544616"/>
          </a:xfrm>
        </p:spPr>
        <p:txBody>
          <a:bodyPr>
            <a:normAutofit/>
          </a:bodyPr>
          <a:lstStyle/>
          <a:p>
            <a:r>
              <a:rPr lang="nl-NL" dirty="0" smtClean="0"/>
              <a:t>C-34/09, </a:t>
            </a:r>
            <a:r>
              <a:rPr lang="nl-NL" i="1" dirty="0" err="1" smtClean="0"/>
              <a:t>Ruiz</a:t>
            </a:r>
            <a:r>
              <a:rPr lang="nl-NL" i="1" dirty="0" smtClean="0"/>
              <a:t> </a:t>
            </a:r>
            <a:r>
              <a:rPr lang="nl-NL" i="1" dirty="0" err="1" smtClean="0"/>
              <a:t>Zambrano</a:t>
            </a:r>
            <a:endParaRPr lang="nl-NL" dirty="0" smtClean="0"/>
          </a:p>
          <a:p>
            <a:pPr lvl="1"/>
            <a:r>
              <a:rPr lang="nl-NL" dirty="0"/>
              <a:t>l</a:t>
            </a:r>
            <a:r>
              <a:rPr lang="nl-NL" dirty="0" smtClean="0"/>
              <a:t>a </a:t>
            </a:r>
            <a:r>
              <a:rPr lang="nl-NL" dirty="0"/>
              <a:t>Directive 2004/38 ne peut </a:t>
            </a:r>
            <a:r>
              <a:rPr lang="nl-NL" dirty="0" err="1"/>
              <a:t>être</a:t>
            </a:r>
            <a:r>
              <a:rPr lang="nl-NL" dirty="0"/>
              <a:t> </a:t>
            </a:r>
            <a:r>
              <a:rPr lang="nl-NL" dirty="0" err="1"/>
              <a:t>appliquée</a:t>
            </a:r>
            <a:r>
              <a:rPr lang="nl-NL" dirty="0"/>
              <a:t>: </a:t>
            </a:r>
            <a:r>
              <a:rPr lang="nl-NL" dirty="0" err="1"/>
              <a:t>aucun</a:t>
            </a:r>
            <a:r>
              <a:rPr lang="nl-NL" dirty="0"/>
              <a:t> </a:t>
            </a:r>
            <a:r>
              <a:rPr lang="nl-NL" dirty="0" err="1"/>
              <a:t>déplacement</a:t>
            </a:r>
            <a:r>
              <a:rPr lang="nl-NL" dirty="0"/>
              <a:t> des citoyens vers </a:t>
            </a:r>
            <a:r>
              <a:rPr lang="nl-NL" dirty="0" err="1"/>
              <a:t>un</a:t>
            </a:r>
            <a:r>
              <a:rPr lang="nl-NL" dirty="0"/>
              <a:t> </a:t>
            </a:r>
            <a:r>
              <a:rPr lang="nl-NL" dirty="0" err="1"/>
              <a:t>autre</a:t>
            </a:r>
            <a:r>
              <a:rPr lang="nl-NL" dirty="0"/>
              <a:t> EM</a:t>
            </a:r>
          </a:p>
          <a:p>
            <a:pPr lvl="2"/>
            <a:r>
              <a:rPr lang="nl-NL" dirty="0"/>
              <a:t>les </a:t>
            </a:r>
            <a:r>
              <a:rPr lang="nl-NL" dirty="0" err="1"/>
              <a:t>enfants</a:t>
            </a:r>
            <a:r>
              <a:rPr lang="nl-NL" dirty="0"/>
              <a:t> </a:t>
            </a:r>
            <a:r>
              <a:rPr lang="nl-NL" dirty="0" err="1"/>
              <a:t>Zambrano</a:t>
            </a:r>
            <a:r>
              <a:rPr lang="nl-NL" dirty="0"/>
              <a:t> </a:t>
            </a:r>
            <a:r>
              <a:rPr lang="nl-NL" dirty="0" err="1" smtClean="0"/>
              <a:t>sont</a:t>
            </a:r>
            <a:r>
              <a:rPr lang="nl-NL" dirty="0" smtClean="0"/>
              <a:t> des citoyens </a:t>
            </a:r>
            <a:r>
              <a:rPr lang="nl-NL" dirty="0" err="1" smtClean="0"/>
              <a:t>européens</a:t>
            </a:r>
            <a:endParaRPr lang="nl-NL" dirty="0"/>
          </a:p>
          <a:p>
            <a:pPr lvl="2"/>
            <a:r>
              <a:rPr lang="nl-NL" dirty="0"/>
              <a:t>m</a:t>
            </a:r>
            <a:r>
              <a:rPr lang="nl-NL" dirty="0" smtClean="0"/>
              <a:t>ais ne </a:t>
            </a:r>
            <a:r>
              <a:rPr lang="nl-NL" dirty="0" err="1" smtClean="0"/>
              <a:t>relèvent</a:t>
            </a:r>
            <a:r>
              <a:rPr lang="nl-NL" dirty="0" smtClean="0"/>
              <a:t> pas du </a:t>
            </a:r>
            <a:r>
              <a:rPr lang="nl-NL" dirty="0" err="1" smtClean="0"/>
              <a:t>champ</a:t>
            </a:r>
            <a:r>
              <a:rPr lang="nl-NL" dirty="0" smtClean="0"/>
              <a:t> </a:t>
            </a:r>
            <a:r>
              <a:rPr lang="nl-NL" dirty="0" err="1" smtClean="0"/>
              <a:t>d’application</a:t>
            </a:r>
            <a:r>
              <a:rPr lang="nl-NL" dirty="0" smtClean="0"/>
              <a:t> de la Directive</a:t>
            </a:r>
            <a:endParaRPr lang="nl-NL" dirty="0"/>
          </a:p>
          <a:p>
            <a:pPr lvl="1"/>
            <a:r>
              <a:rPr lang="fr-FR" dirty="0"/>
              <a:t>n</a:t>
            </a:r>
            <a:r>
              <a:rPr lang="fr-FR" dirty="0" smtClean="0"/>
              <a:t>éanmoins, l’article </a:t>
            </a:r>
            <a:r>
              <a:rPr lang="fr-FR" i="1" dirty="0" smtClean="0"/>
              <a:t>20 TFUE </a:t>
            </a:r>
            <a:r>
              <a:rPr lang="fr-FR" dirty="0" smtClean="0"/>
              <a:t>s’oppose à une décision nationale qui empêcherait les enfants d’exercer leurs droits de circulation et de séjour plus tard dans leurs vies</a:t>
            </a:r>
          </a:p>
          <a:p>
            <a:pPr lvl="2"/>
            <a:r>
              <a:rPr lang="fr-FR" dirty="0" smtClean="0"/>
              <a:t>le refus </a:t>
            </a:r>
            <a:r>
              <a:rPr lang="fr-FR" dirty="0"/>
              <a:t>de séjour aura pour conséquence que lesdits enfants, citoyens de l’Union, se verront obligés de quitter le territoire de l’Union pour accompagner leurs </a:t>
            </a:r>
            <a:r>
              <a:rPr lang="fr-FR" dirty="0" smtClean="0"/>
              <a:t>parents</a:t>
            </a:r>
          </a:p>
          <a:p>
            <a:pPr lvl="2"/>
            <a:r>
              <a:rPr lang="fr-FR" dirty="0"/>
              <a:t>d</a:t>
            </a:r>
            <a:r>
              <a:rPr lang="fr-FR" dirty="0" smtClean="0"/>
              <a:t>e </a:t>
            </a:r>
            <a:r>
              <a:rPr lang="fr-FR" dirty="0"/>
              <a:t>la même manière, si un permis de travail n’est pas octroyé </a:t>
            </a:r>
            <a:r>
              <a:rPr lang="fr-FR" dirty="0" smtClean="0"/>
              <a:t>aux parents, ces derniers risquent </a:t>
            </a:r>
            <a:r>
              <a:rPr lang="fr-FR" dirty="0"/>
              <a:t>de ne pas disposer de ressources nécessaires pour subvenir à </a:t>
            </a:r>
            <a:r>
              <a:rPr lang="fr-FR" dirty="0" smtClean="0"/>
              <a:t>leurs propres </a:t>
            </a:r>
            <a:r>
              <a:rPr lang="fr-FR" dirty="0"/>
              <a:t>besoins et à ceux de sa famille, ce qui aurait également pour conséquence que ses enfants, citoyens de l’Union, se verraient obligés de quitter le territoire de </a:t>
            </a:r>
            <a:r>
              <a:rPr lang="fr-FR" dirty="0" smtClean="0"/>
              <a:t>celle-ci</a:t>
            </a:r>
            <a:endParaRPr lang="nl-NL"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499</a:t>
            </a:fld>
            <a:endParaRPr lang="nl-NL"/>
          </a:p>
        </p:txBody>
      </p:sp>
    </p:spTree>
    <p:extLst>
      <p:ext uri="{BB962C8B-B14F-4D97-AF65-F5344CB8AC3E}">
        <p14:creationId xmlns:p14="http://schemas.microsoft.com/office/powerpoint/2010/main" val="3204504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lstStyle/>
          <a:p>
            <a:r>
              <a:rPr lang="fr-BE" dirty="0" smtClean="0"/>
              <a:t>Le cadre institutionnel est la structure grâce à/malgré laquelle l’Union est en mesure de réaliser ces objectifs.</a:t>
            </a:r>
          </a:p>
          <a:p>
            <a:pPr lvl="1"/>
            <a:r>
              <a:rPr lang="fr-BE" dirty="0" smtClean="0"/>
              <a:t>Cours de droit institutionnel européen</a:t>
            </a:r>
          </a:p>
          <a:p>
            <a:pPr marL="457200" lvl="1" indent="0">
              <a:buNone/>
            </a:pPr>
            <a:endParaRPr lang="fr-BE" dirty="0"/>
          </a:p>
          <a:p>
            <a:r>
              <a:rPr lang="fr-BE" dirty="0" smtClean="0"/>
              <a:t>Ce cours se focalise directement sur les objectifs de l’Union (sa matière) et les dispositions du droit de l’UE disponibles à cet égard</a:t>
            </a:r>
            <a:endParaRPr lang="en-GB" dirty="0"/>
          </a:p>
        </p:txBody>
      </p:sp>
    </p:spTree>
    <p:extLst>
      <p:ext uri="{BB962C8B-B14F-4D97-AF65-F5344CB8AC3E}">
        <p14:creationId xmlns:p14="http://schemas.microsoft.com/office/powerpoint/2010/main" val="21540710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§3. Droit matériel</a:t>
            </a:r>
            <a:endParaRPr lang="nl-NL" dirty="0"/>
          </a:p>
        </p:txBody>
      </p:sp>
      <p:sp>
        <p:nvSpPr>
          <p:cNvPr id="3" name="Content Placeholder 2"/>
          <p:cNvSpPr>
            <a:spLocks noGrp="1"/>
          </p:cNvSpPr>
          <p:nvPr>
            <p:ph idx="1"/>
          </p:nvPr>
        </p:nvSpPr>
        <p:spPr/>
        <p:txBody>
          <a:bodyPr>
            <a:normAutofit fontScale="55000" lnSpcReduction="20000"/>
          </a:bodyPr>
          <a:lstStyle/>
          <a:p>
            <a:r>
              <a:rPr lang="nl-NL" sz="5800" dirty="0"/>
              <a:t>Article 3 TUE</a:t>
            </a:r>
          </a:p>
          <a:p>
            <a:endParaRPr lang="fr-FR" dirty="0"/>
          </a:p>
          <a:p>
            <a:pPr algn="just"/>
            <a:r>
              <a:rPr lang="fr-FR" sz="5000" dirty="0"/>
              <a:t>1. L'Union a pour but de promouvoir </a:t>
            </a:r>
            <a:r>
              <a:rPr lang="fr-FR" sz="5000" dirty="0">
                <a:solidFill>
                  <a:srgbClr val="FF0000"/>
                </a:solidFill>
              </a:rPr>
              <a:t>la paix, ses valeurs et le bien-être de ses peuples</a:t>
            </a:r>
            <a:r>
              <a:rPr lang="fr-FR" sz="5000" dirty="0"/>
              <a:t>.</a:t>
            </a:r>
          </a:p>
          <a:p>
            <a:pPr algn="just"/>
            <a:r>
              <a:rPr lang="fr-FR" sz="5000" dirty="0"/>
              <a:t>2. L'Union offre à ses citoyens </a:t>
            </a:r>
            <a:r>
              <a:rPr lang="fr-FR" sz="5000" dirty="0">
                <a:solidFill>
                  <a:srgbClr val="FF0000"/>
                </a:solidFill>
              </a:rPr>
              <a:t>un espace de liberté, de sécurité et de justice sans frontières intérieures</a:t>
            </a:r>
            <a:r>
              <a:rPr lang="fr-FR" sz="5000" dirty="0"/>
              <a:t>, au sein duquel est assurée </a:t>
            </a:r>
            <a:r>
              <a:rPr lang="fr-FR" sz="5000" u="sng" dirty="0"/>
              <a:t>la libre circulation des personnes</a:t>
            </a:r>
            <a:r>
              <a:rPr lang="fr-FR" sz="5000" dirty="0"/>
              <a:t>, en liaison avec des mesures appropriées en matière de contrôle des frontières extérieures, d'asile, d'immigration ainsi que de prévention de la criminalité et de lutte contre ce phénomène.</a:t>
            </a:r>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50</a:t>
            </a:fld>
            <a:endParaRPr lang="nl-NL"/>
          </a:p>
        </p:txBody>
      </p:sp>
    </p:spTree>
    <p:extLst>
      <p:ext uri="{BB962C8B-B14F-4D97-AF65-F5344CB8AC3E}">
        <p14:creationId xmlns:p14="http://schemas.microsoft.com/office/powerpoint/2010/main" val="788839815"/>
      </p:ext>
    </p:extLst>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a:t>
            </a:r>
            <a:r>
              <a:rPr lang="nl-NL" dirty="0" err="1" smtClean="0"/>
              <a:t>d’éloignement</a:t>
            </a:r>
            <a:endParaRPr lang="nl-NL" dirty="0"/>
          </a:p>
        </p:txBody>
      </p:sp>
      <p:sp>
        <p:nvSpPr>
          <p:cNvPr id="3" name="Content Placeholder 2"/>
          <p:cNvSpPr>
            <a:spLocks noGrp="1"/>
          </p:cNvSpPr>
          <p:nvPr>
            <p:ph idx="1"/>
          </p:nvPr>
        </p:nvSpPr>
        <p:spPr/>
        <p:txBody>
          <a:bodyPr>
            <a:normAutofit/>
          </a:bodyPr>
          <a:lstStyle/>
          <a:p>
            <a:r>
              <a:rPr lang="nl-NL" dirty="0" smtClean="0"/>
              <a:t>C-34/09, </a:t>
            </a:r>
            <a:r>
              <a:rPr lang="nl-NL" i="1" dirty="0" err="1" smtClean="0"/>
              <a:t>Ruiz</a:t>
            </a:r>
            <a:r>
              <a:rPr lang="nl-NL" i="1" dirty="0" smtClean="0"/>
              <a:t> </a:t>
            </a:r>
            <a:r>
              <a:rPr lang="nl-NL" i="1" dirty="0" err="1" smtClean="0"/>
              <a:t>Zambrano</a:t>
            </a:r>
            <a:endParaRPr lang="nl-NL" i="1" dirty="0" smtClean="0"/>
          </a:p>
          <a:p>
            <a:pPr lvl="1"/>
            <a:r>
              <a:rPr lang="fr-FR" dirty="0" smtClean="0"/>
              <a:t>l’article </a:t>
            </a:r>
            <a:r>
              <a:rPr lang="fr-FR" dirty="0"/>
              <a:t>20 TFUE doit être interprété en ce sens qu’il s’oppose à ce qu’un État membre, d’une part, refuse à un ressortissant d’un État tiers, qui assume la charge de ses enfants en bas âge, citoyens de l’Union, le séjour dans l’État membre de résidence de ces derniers et dont ils ont la nationalité et, d’autre part, refuse audit ressortissant d’un État tiers un permis de travail, </a:t>
            </a:r>
            <a:r>
              <a:rPr lang="fr-FR" dirty="0">
                <a:solidFill>
                  <a:srgbClr val="FF0000"/>
                </a:solidFill>
              </a:rPr>
              <a:t>dans la mesure où de telles décisions priveraient lesdits enfants de la jouissance effective de l’essentiel des droits attachés au statut de citoyen de </a:t>
            </a:r>
            <a:r>
              <a:rPr lang="fr-FR" dirty="0" smtClean="0">
                <a:solidFill>
                  <a:srgbClr val="FF0000"/>
                </a:solidFill>
              </a:rPr>
              <a:t>l’Union</a:t>
            </a:r>
          </a:p>
        </p:txBody>
      </p:sp>
      <p:sp>
        <p:nvSpPr>
          <p:cNvPr id="4" name="Slide Number Placeholder 3"/>
          <p:cNvSpPr>
            <a:spLocks noGrp="1"/>
          </p:cNvSpPr>
          <p:nvPr>
            <p:ph type="sldNum" sz="quarter" idx="12"/>
          </p:nvPr>
        </p:nvSpPr>
        <p:spPr/>
        <p:txBody>
          <a:bodyPr/>
          <a:lstStyle/>
          <a:p>
            <a:fld id="{D9061D89-B14A-487E-9210-A6BBBD725484}" type="slidenum">
              <a:rPr lang="nl-NL" smtClean="0"/>
              <a:pPr/>
              <a:t>500</a:t>
            </a:fld>
            <a:endParaRPr lang="nl-NL"/>
          </a:p>
        </p:txBody>
      </p:sp>
    </p:spTree>
    <p:extLst>
      <p:ext uri="{BB962C8B-B14F-4D97-AF65-F5344CB8AC3E}">
        <p14:creationId xmlns:p14="http://schemas.microsoft.com/office/powerpoint/2010/main" val="2230995742"/>
      </p:ext>
    </p:extLst>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à </a:t>
            </a:r>
            <a:r>
              <a:rPr lang="nl-NL" dirty="0" err="1" smtClean="0"/>
              <a:t>cause</a:t>
            </a:r>
            <a:r>
              <a:rPr lang="nl-NL" dirty="0" smtClean="0"/>
              <a:t> </a:t>
            </a:r>
            <a:r>
              <a:rPr lang="nl-NL" dirty="0" err="1" smtClean="0"/>
              <a:t>d’éloignement</a:t>
            </a:r>
            <a:endParaRPr lang="nl-NL" dirty="0"/>
          </a:p>
        </p:txBody>
      </p:sp>
      <p:sp>
        <p:nvSpPr>
          <p:cNvPr id="3" name="Content Placeholder 2"/>
          <p:cNvSpPr>
            <a:spLocks noGrp="1"/>
          </p:cNvSpPr>
          <p:nvPr>
            <p:ph idx="1"/>
          </p:nvPr>
        </p:nvSpPr>
        <p:spPr>
          <a:xfrm>
            <a:off x="457200" y="1600200"/>
            <a:ext cx="8229600" cy="4997152"/>
          </a:xfrm>
        </p:spPr>
        <p:txBody>
          <a:bodyPr>
            <a:normAutofit/>
          </a:bodyPr>
          <a:lstStyle/>
          <a:p>
            <a:pPr marL="342900" lvl="1" indent="-342900">
              <a:buFont typeface="Arial" panose="020B0604020202020204" pitchFamily="34" charset="0"/>
              <a:buChar char="•"/>
            </a:pPr>
            <a:r>
              <a:rPr lang="fr-FR" i="1" dirty="0" err="1" smtClean="0"/>
              <a:t>Zambrano</a:t>
            </a:r>
            <a:r>
              <a:rPr lang="fr-FR" i="1" dirty="0" smtClean="0"/>
              <a:t> </a:t>
            </a:r>
            <a:r>
              <a:rPr lang="fr-FR" dirty="0" smtClean="0"/>
              <a:t>comme cas </a:t>
            </a:r>
            <a:r>
              <a:rPr lang="fr-FR" dirty="0"/>
              <a:t>très spécifique: </a:t>
            </a:r>
            <a:r>
              <a:rPr lang="fr-FR" dirty="0">
                <a:solidFill>
                  <a:srgbClr val="FF0000"/>
                </a:solidFill>
              </a:rPr>
              <a:t>citoyens de l’UE sont obligés à quitter le territoire de </a:t>
            </a:r>
            <a:r>
              <a:rPr lang="fr-FR" dirty="0" smtClean="0">
                <a:solidFill>
                  <a:srgbClr val="FF0000"/>
                </a:solidFill>
              </a:rPr>
              <a:t>l’UE</a:t>
            </a:r>
          </a:p>
          <a:p>
            <a:pPr marL="742950" lvl="2" indent="-342900"/>
            <a:r>
              <a:rPr lang="fr-FR" dirty="0" smtClean="0"/>
              <a:t>C-434/09, </a:t>
            </a:r>
            <a:r>
              <a:rPr lang="fr-FR" i="1" dirty="0" smtClean="0"/>
              <a:t>McCarthy: </a:t>
            </a:r>
            <a:r>
              <a:rPr lang="fr-FR" dirty="0"/>
              <a:t>s</a:t>
            </a:r>
            <a:r>
              <a:rPr lang="fr-FR" dirty="0" smtClean="0"/>
              <a:t>i un citoyen –ressortissant d’un Etat membre est obligé à quitter le territoire de cet état membre, il a toujours la possibilité de rentrer à l’Etat membre dont il possède la nationalité ou de se rendre vers un autre Etat membre en tant que citoyen européen</a:t>
            </a:r>
          </a:p>
          <a:p>
            <a:pPr marL="742950" lvl="2" indent="-342900"/>
            <a:r>
              <a:rPr lang="fr-FR" dirty="0"/>
              <a:t>l</a:t>
            </a:r>
            <a:r>
              <a:rPr lang="fr-FR" dirty="0" smtClean="0"/>
              <a:t>e statut fondamental reconnu par l’article 20 TFUE n’est donc pas en péril</a:t>
            </a:r>
          </a:p>
          <a:p>
            <a:pPr marL="742950" lvl="2" indent="-342900"/>
            <a:endParaRPr lang="nl-NL" dirty="0"/>
          </a:p>
          <a:p>
            <a:endParaRPr lang="nl-NL" dirty="0"/>
          </a:p>
        </p:txBody>
      </p:sp>
      <p:sp>
        <p:nvSpPr>
          <p:cNvPr id="5" name="Content Placeholder 5"/>
          <p:cNvSpPr txBox="1">
            <a:spLocks/>
          </p:cNvSpPr>
          <p:nvPr/>
        </p:nvSpPr>
        <p:spPr>
          <a:xfrm>
            <a:off x="3419872" y="4869160"/>
            <a:ext cx="4176464" cy="1440160"/>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err="1">
                <a:solidFill>
                  <a:schemeClr val="tx1"/>
                </a:solidFill>
              </a:rPr>
              <a:t>j</a:t>
            </a:r>
            <a:r>
              <a:rPr lang="nl-NL" dirty="0" err="1" smtClean="0">
                <a:solidFill>
                  <a:schemeClr val="tx1"/>
                </a:solidFill>
              </a:rPr>
              <a:t>uridiction</a:t>
            </a:r>
            <a:r>
              <a:rPr lang="nl-NL" dirty="0" smtClean="0">
                <a:solidFill>
                  <a:schemeClr val="tx1"/>
                </a:solidFill>
              </a:rPr>
              <a:t> nationale </a:t>
            </a:r>
            <a:r>
              <a:rPr lang="nl-NL" dirty="0" err="1" smtClean="0">
                <a:solidFill>
                  <a:schemeClr val="tx1"/>
                </a:solidFill>
              </a:rPr>
              <a:t>doit</a:t>
            </a:r>
            <a:r>
              <a:rPr lang="nl-NL" dirty="0" smtClean="0">
                <a:solidFill>
                  <a:schemeClr val="tx1"/>
                </a:solidFill>
              </a:rPr>
              <a:t> </a:t>
            </a:r>
            <a:r>
              <a:rPr lang="nl-NL" dirty="0" err="1" smtClean="0">
                <a:solidFill>
                  <a:schemeClr val="tx1"/>
                </a:solidFill>
              </a:rPr>
              <a:t>vérifier</a:t>
            </a:r>
            <a:r>
              <a:rPr lang="nl-NL" dirty="0" smtClean="0">
                <a:solidFill>
                  <a:schemeClr val="tx1"/>
                </a:solidFill>
              </a:rPr>
              <a:t> </a:t>
            </a:r>
            <a:r>
              <a:rPr lang="nl-NL" dirty="0" err="1" smtClean="0">
                <a:solidFill>
                  <a:schemeClr val="tx1"/>
                </a:solidFill>
              </a:rPr>
              <a:t>s’il</a:t>
            </a:r>
            <a:r>
              <a:rPr lang="nl-NL" dirty="0" smtClean="0">
                <a:solidFill>
                  <a:schemeClr val="tx1"/>
                </a:solidFill>
              </a:rPr>
              <a:t> </a:t>
            </a:r>
            <a:r>
              <a:rPr lang="nl-NL" dirty="0" err="1" smtClean="0">
                <a:solidFill>
                  <a:schemeClr val="tx1"/>
                </a:solidFill>
              </a:rPr>
              <a:t>n’y</a:t>
            </a:r>
            <a:r>
              <a:rPr lang="nl-NL" dirty="0" smtClean="0">
                <a:solidFill>
                  <a:schemeClr val="tx1"/>
                </a:solidFill>
              </a:rPr>
              <a:t> a pas de </a:t>
            </a:r>
            <a:r>
              <a:rPr lang="nl-NL" dirty="0" err="1" smtClean="0">
                <a:solidFill>
                  <a:schemeClr val="tx1"/>
                </a:solidFill>
              </a:rPr>
              <a:t>privation</a:t>
            </a:r>
            <a:r>
              <a:rPr lang="nl-NL" dirty="0" smtClean="0">
                <a:solidFill>
                  <a:schemeClr val="tx1"/>
                </a:solidFill>
              </a:rPr>
              <a:t> de la </a:t>
            </a:r>
            <a:r>
              <a:rPr lang="nl-NL" dirty="0" err="1" smtClean="0">
                <a:solidFill>
                  <a:schemeClr val="tx1"/>
                </a:solidFill>
              </a:rPr>
              <a:t>jouissance</a:t>
            </a:r>
            <a:r>
              <a:rPr lang="nl-NL" dirty="0" smtClean="0">
                <a:solidFill>
                  <a:schemeClr val="tx1"/>
                </a:solidFill>
              </a:rPr>
              <a:t> </a:t>
            </a:r>
            <a:r>
              <a:rPr lang="nl-NL" dirty="0" err="1" smtClean="0">
                <a:solidFill>
                  <a:schemeClr val="tx1"/>
                </a:solidFill>
              </a:rPr>
              <a:t>effective</a:t>
            </a:r>
            <a:r>
              <a:rPr lang="nl-NL" dirty="0" smtClean="0">
                <a:solidFill>
                  <a:schemeClr val="tx1"/>
                </a:solidFill>
              </a:rPr>
              <a:t>!</a:t>
            </a:r>
            <a:endParaRPr lang="nl-NL" dirty="0">
              <a:solidFill>
                <a:schemeClr val="tx1"/>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501</a:t>
            </a:fld>
            <a:endParaRPr lang="nl-NL"/>
          </a:p>
        </p:txBody>
      </p:sp>
    </p:spTree>
    <p:extLst>
      <p:ext uri="{BB962C8B-B14F-4D97-AF65-F5344CB8AC3E}">
        <p14:creationId xmlns:p14="http://schemas.microsoft.com/office/powerpoint/2010/main" val="30064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err="1" smtClean="0"/>
              <a:t>Privation</a:t>
            </a:r>
            <a:r>
              <a:rPr lang="nl-NL" dirty="0" smtClean="0"/>
              <a:t> de la </a:t>
            </a:r>
            <a:r>
              <a:rPr lang="nl-NL" dirty="0" err="1" smtClean="0"/>
              <a:t>jouissance</a:t>
            </a:r>
            <a:r>
              <a:rPr lang="nl-NL" dirty="0" smtClean="0"/>
              <a:t> </a:t>
            </a:r>
            <a:r>
              <a:rPr lang="nl-NL" dirty="0" err="1" smtClean="0"/>
              <a:t>effective</a:t>
            </a:r>
            <a:r>
              <a:rPr lang="nl-NL" dirty="0" smtClean="0"/>
              <a:t> de </a:t>
            </a:r>
            <a:r>
              <a:rPr lang="nl-NL" dirty="0" err="1" smtClean="0"/>
              <a:t>l’essentiel</a:t>
            </a:r>
            <a:r>
              <a:rPr lang="nl-NL" dirty="0" smtClean="0"/>
              <a:t> des </a:t>
            </a:r>
            <a:r>
              <a:rPr lang="nl-NL" dirty="0" err="1" smtClean="0"/>
              <a:t>droits</a:t>
            </a:r>
            <a:endParaRPr lang="nl-NL" dirty="0"/>
          </a:p>
        </p:txBody>
      </p:sp>
      <p:sp>
        <p:nvSpPr>
          <p:cNvPr id="3" name="Content Placeholder 2"/>
          <p:cNvSpPr>
            <a:spLocks noGrp="1"/>
          </p:cNvSpPr>
          <p:nvPr>
            <p:ph idx="1"/>
          </p:nvPr>
        </p:nvSpPr>
        <p:spPr>
          <a:xfrm>
            <a:off x="457200" y="1600200"/>
            <a:ext cx="8229600" cy="5429200"/>
          </a:xfrm>
        </p:spPr>
        <p:txBody>
          <a:bodyPr>
            <a:normAutofit/>
          </a:bodyPr>
          <a:lstStyle/>
          <a:p>
            <a:r>
              <a:rPr lang="nl-NL" dirty="0" smtClean="0"/>
              <a:t>Trois situations reconnues par la jurisprudence</a:t>
            </a:r>
          </a:p>
          <a:p>
            <a:pPr lvl="1"/>
            <a:endParaRPr lang="nl-NL" dirty="0" smtClean="0"/>
          </a:p>
          <a:p>
            <a:pPr lvl="1"/>
            <a:r>
              <a:rPr lang="nl-NL" dirty="0" smtClean="0"/>
              <a:t>impossibilité de la jouissance effective à cause de la rigidité administrative ou réglementaire au niveau d’un EM, notamment dans les affaires concernant l’état civil d’une personne</a:t>
            </a:r>
          </a:p>
          <a:p>
            <a:pPr lvl="2"/>
            <a:r>
              <a:rPr lang="nl-NL" i="1" dirty="0" smtClean="0"/>
              <a:t>(Garcia Avello-) Grunkin-Paul</a:t>
            </a:r>
          </a:p>
          <a:p>
            <a:pPr lvl="1"/>
            <a:r>
              <a:rPr lang="nl-NL" dirty="0"/>
              <a:t>impossibilité de la jouissance effective à cause d’éloignement des parents</a:t>
            </a:r>
          </a:p>
          <a:p>
            <a:pPr lvl="2"/>
            <a:r>
              <a:rPr lang="nl-NL" dirty="0"/>
              <a:t>(Chen-) </a:t>
            </a:r>
            <a:r>
              <a:rPr lang="nl-NL" i="1" dirty="0"/>
              <a:t>Zambrano – </a:t>
            </a:r>
            <a:r>
              <a:rPr lang="nl-NL" i="1" dirty="0" smtClean="0"/>
              <a:t>McCarthy</a:t>
            </a:r>
          </a:p>
          <a:p>
            <a:pPr lvl="1"/>
            <a:r>
              <a:rPr lang="nl-NL" dirty="0" smtClean="0">
                <a:solidFill>
                  <a:srgbClr val="FF0000"/>
                </a:solidFill>
              </a:rPr>
              <a:t>impossibilité à cause d’avoir obtenu la nationalité de l’Etat membre d’accueil après déménagement vers cet EM</a:t>
            </a:r>
          </a:p>
          <a:p>
            <a:pPr lvl="2"/>
            <a:r>
              <a:rPr lang="nl-NL" i="1" dirty="0" smtClean="0"/>
              <a:t>Lounes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502</a:t>
            </a:fld>
            <a:endParaRPr lang="nl-NL"/>
          </a:p>
        </p:txBody>
      </p:sp>
    </p:spTree>
    <p:extLst>
      <p:ext uri="{BB962C8B-B14F-4D97-AF65-F5344CB8AC3E}">
        <p14:creationId xmlns:p14="http://schemas.microsoft.com/office/powerpoint/2010/main" val="2739311046"/>
      </p:ext>
    </p:extLst>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Privation à cause d’acquisition de nationalité</a:t>
            </a:r>
            <a:endParaRPr lang="en-GB" dirty="0"/>
          </a:p>
        </p:txBody>
      </p:sp>
      <p:sp>
        <p:nvSpPr>
          <p:cNvPr id="3" name="Content Placeholder 2"/>
          <p:cNvSpPr>
            <a:spLocks noGrp="1"/>
          </p:cNvSpPr>
          <p:nvPr>
            <p:ph idx="1"/>
          </p:nvPr>
        </p:nvSpPr>
        <p:spPr>
          <a:xfrm>
            <a:off x="457200" y="1600200"/>
            <a:ext cx="8229600" cy="5357192"/>
          </a:xfrm>
        </p:spPr>
        <p:txBody>
          <a:bodyPr>
            <a:normAutofit/>
          </a:bodyPr>
          <a:lstStyle/>
          <a:p>
            <a:r>
              <a:rPr lang="fr-BE" dirty="0" smtClean="0"/>
              <a:t>CJUE, C-165/16, </a:t>
            </a:r>
            <a:r>
              <a:rPr lang="fr-BE" i="1" dirty="0" err="1" smtClean="0"/>
              <a:t>Lounes</a:t>
            </a:r>
            <a:endParaRPr lang="fr-BE" i="1" dirty="0" smtClean="0"/>
          </a:p>
          <a:p>
            <a:pPr lvl="1"/>
            <a:r>
              <a:rPr lang="fr-BE" dirty="0" smtClean="0"/>
              <a:t>Mme </a:t>
            </a:r>
            <a:r>
              <a:rPr lang="fr-BE" dirty="0" err="1" smtClean="0"/>
              <a:t>Ormazabal</a:t>
            </a:r>
            <a:r>
              <a:rPr lang="fr-BE" dirty="0" smtClean="0"/>
              <a:t> est de nationalité espagnole et réside légalement au Royaume-Uni depuis 1996</a:t>
            </a:r>
          </a:p>
          <a:p>
            <a:pPr lvl="1"/>
            <a:r>
              <a:rPr lang="fr-BE" dirty="0"/>
              <a:t>e</a:t>
            </a:r>
            <a:r>
              <a:rPr lang="fr-BE" dirty="0" smtClean="0"/>
              <a:t>n 2009, elle obtient la nationalité britannique, qui s’ajouté à sa nationalité espagnole – double nationalité</a:t>
            </a:r>
          </a:p>
          <a:p>
            <a:pPr lvl="1"/>
            <a:r>
              <a:rPr lang="fr-BE" dirty="0"/>
              <a:t>e</a:t>
            </a:r>
            <a:r>
              <a:rPr lang="fr-BE" dirty="0" smtClean="0"/>
              <a:t>n 2013, elle entame une relation avec M. </a:t>
            </a:r>
            <a:r>
              <a:rPr lang="fr-BE" dirty="0" err="1" smtClean="0"/>
              <a:t>Lounes</a:t>
            </a:r>
            <a:r>
              <a:rPr lang="fr-BE" dirty="0" smtClean="0"/>
              <a:t>, ressortissant algérien ayant un visa de visiteur de six mois</a:t>
            </a:r>
          </a:p>
          <a:p>
            <a:pPr lvl="1"/>
            <a:r>
              <a:rPr lang="fr-BE" dirty="0" smtClean="0"/>
              <a:t>M. </a:t>
            </a:r>
            <a:r>
              <a:rPr lang="fr-BE" dirty="0" err="1" smtClean="0"/>
              <a:t>Lounes</a:t>
            </a:r>
            <a:r>
              <a:rPr lang="fr-BE" dirty="0" smtClean="0"/>
              <a:t> reste illégalement au Royaume Uni après ces six mois</a:t>
            </a:r>
          </a:p>
          <a:p>
            <a:pPr lvl="1"/>
            <a:r>
              <a:rPr lang="fr-BE" dirty="0"/>
              <a:t>e</a:t>
            </a:r>
            <a:r>
              <a:rPr lang="fr-BE" dirty="0" smtClean="0"/>
              <a:t>n 2014, Mme </a:t>
            </a:r>
            <a:r>
              <a:rPr lang="fr-BE" dirty="0" err="1" smtClean="0"/>
              <a:t>Ormazabal</a:t>
            </a:r>
            <a:r>
              <a:rPr lang="fr-BE" dirty="0" smtClean="0"/>
              <a:t> et M. </a:t>
            </a:r>
            <a:r>
              <a:rPr lang="fr-BE" dirty="0" err="1" smtClean="0"/>
              <a:t>Lounes</a:t>
            </a:r>
            <a:r>
              <a:rPr lang="fr-BE" dirty="0" smtClean="0"/>
              <a:t> se sont mariés</a:t>
            </a:r>
          </a:p>
          <a:p>
            <a:pPr lvl="1"/>
            <a:r>
              <a:rPr lang="fr-BE" dirty="0"/>
              <a:t>l</a:t>
            </a:r>
            <a:r>
              <a:rPr lang="fr-BE" dirty="0" smtClean="0"/>
              <a:t>e 22 mai 2014, le ministre de l’intérieur décide d’éloigner M. </a:t>
            </a:r>
            <a:r>
              <a:rPr lang="fr-BE" dirty="0" err="1" smtClean="0"/>
              <a:t>Lounes</a:t>
            </a:r>
            <a:r>
              <a:rPr lang="fr-BE" dirty="0" smtClean="0"/>
              <a:t> du territoire britannique</a:t>
            </a:r>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503</a:t>
            </a:fld>
            <a:endParaRPr lang="nl-NL"/>
          </a:p>
        </p:txBody>
      </p:sp>
      <p:pic>
        <p:nvPicPr>
          <p:cNvPr id="5" name="Picture 4" descr="Image result for uk ormazabal lounes"/>
          <p:cNvPicPr/>
          <p:nvPr/>
        </p:nvPicPr>
        <p:blipFill>
          <a:blip r:embed="rId2">
            <a:extLst>
              <a:ext uri="{28A0092B-C50C-407E-A947-70E740481C1C}">
                <a14:useLocalDpi xmlns:a14="http://schemas.microsoft.com/office/drawing/2010/main" val="0"/>
              </a:ext>
            </a:extLst>
          </a:blip>
          <a:srcRect/>
          <a:stretch>
            <a:fillRect/>
          </a:stretch>
        </p:blipFill>
        <p:spPr bwMode="auto">
          <a:xfrm>
            <a:off x="6673111" y="914633"/>
            <a:ext cx="2352848" cy="1118109"/>
          </a:xfrm>
          <a:prstGeom prst="rect">
            <a:avLst/>
          </a:prstGeom>
          <a:noFill/>
          <a:ln>
            <a:noFill/>
          </a:ln>
        </p:spPr>
      </p:pic>
    </p:spTree>
    <p:extLst>
      <p:ext uri="{BB962C8B-B14F-4D97-AF65-F5344CB8AC3E}">
        <p14:creationId xmlns:p14="http://schemas.microsoft.com/office/powerpoint/2010/main" val="1852594814"/>
      </p:ext>
    </p:extLst>
  </p:cSld>
  <p:clrMapOvr>
    <a:masterClrMapping/>
  </p:clrMapOvr>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a:t>Privation à cause d’acquisition de nationalité</a:t>
            </a:r>
            <a:endParaRPr lang="en-GB" dirty="0"/>
          </a:p>
        </p:txBody>
      </p:sp>
      <p:sp>
        <p:nvSpPr>
          <p:cNvPr id="3" name="Content Placeholder 2"/>
          <p:cNvSpPr>
            <a:spLocks noGrp="1"/>
          </p:cNvSpPr>
          <p:nvPr>
            <p:ph idx="1"/>
          </p:nvPr>
        </p:nvSpPr>
        <p:spPr/>
        <p:txBody>
          <a:bodyPr/>
          <a:lstStyle/>
          <a:p>
            <a:r>
              <a:rPr lang="fr-BE" dirty="0"/>
              <a:t>CJUE, C-165/16, </a:t>
            </a:r>
            <a:r>
              <a:rPr lang="fr-BE" i="1" dirty="0" err="1"/>
              <a:t>Lounes</a:t>
            </a:r>
            <a:endParaRPr lang="fr-BE" i="1" dirty="0"/>
          </a:p>
          <a:p>
            <a:pPr lvl="1"/>
            <a:r>
              <a:rPr lang="fr-BE" dirty="0"/>
              <a:t>m</a:t>
            </a:r>
            <a:r>
              <a:rPr lang="fr-BE" dirty="0" smtClean="0"/>
              <a:t>embre de la famille de Mme </a:t>
            </a:r>
            <a:r>
              <a:rPr lang="fr-BE" dirty="0" err="1" smtClean="0"/>
              <a:t>Ormazabal</a:t>
            </a:r>
            <a:r>
              <a:rPr lang="fr-BE" dirty="0" smtClean="0"/>
              <a:t>, citoyen européen résidant légalement et à titre permanent au Royaume-Uni, bénéficiant indirectement d’un droit de séjour fondé sur la directive 2004/38?</a:t>
            </a:r>
          </a:p>
        </p:txBody>
      </p:sp>
      <p:sp>
        <p:nvSpPr>
          <p:cNvPr id="4" name="Slide Number Placeholder 3"/>
          <p:cNvSpPr>
            <a:spLocks noGrp="1"/>
          </p:cNvSpPr>
          <p:nvPr>
            <p:ph type="sldNum" sz="quarter" idx="12"/>
          </p:nvPr>
        </p:nvSpPr>
        <p:spPr/>
        <p:txBody>
          <a:bodyPr/>
          <a:lstStyle/>
          <a:p>
            <a:fld id="{D9061D89-B14A-487E-9210-A6BBBD725484}" type="slidenum">
              <a:rPr lang="nl-NL" smtClean="0"/>
              <a:pPr/>
              <a:t>504</a:t>
            </a:fld>
            <a:endParaRPr lang="nl-NL"/>
          </a:p>
        </p:txBody>
      </p:sp>
      <p:pic>
        <p:nvPicPr>
          <p:cNvPr id="5" name="Picture 4" descr="Image result for uk ormazabal lounes"/>
          <p:cNvPicPr/>
          <p:nvPr/>
        </p:nvPicPr>
        <p:blipFill>
          <a:blip r:embed="rId2">
            <a:extLst>
              <a:ext uri="{28A0092B-C50C-407E-A947-70E740481C1C}">
                <a14:useLocalDpi xmlns:a14="http://schemas.microsoft.com/office/drawing/2010/main" val="0"/>
              </a:ext>
            </a:extLst>
          </a:blip>
          <a:srcRect/>
          <a:stretch>
            <a:fillRect/>
          </a:stretch>
        </p:blipFill>
        <p:spPr bwMode="auto">
          <a:xfrm>
            <a:off x="6636822" y="1059626"/>
            <a:ext cx="2208832" cy="1262125"/>
          </a:xfrm>
          <a:prstGeom prst="rect">
            <a:avLst/>
          </a:prstGeom>
          <a:noFill/>
          <a:ln>
            <a:noFill/>
          </a:ln>
        </p:spPr>
      </p:pic>
    </p:spTree>
    <p:extLst>
      <p:ext uri="{BB962C8B-B14F-4D97-AF65-F5344CB8AC3E}">
        <p14:creationId xmlns:p14="http://schemas.microsoft.com/office/powerpoint/2010/main" val="765618053"/>
      </p:ext>
    </p:extLst>
  </p:cSld>
  <p:clrMapOvr>
    <a:masterClrMapping/>
  </p:clrMapOvr>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a:t>Privation à cause d’acquisition de nationalité</a:t>
            </a:r>
            <a:endParaRPr lang="en-GB" dirty="0"/>
          </a:p>
        </p:txBody>
      </p:sp>
      <p:sp>
        <p:nvSpPr>
          <p:cNvPr id="3" name="Content Placeholder 2"/>
          <p:cNvSpPr>
            <a:spLocks noGrp="1"/>
          </p:cNvSpPr>
          <p:nvPr>
            <p:ph idx="1"/>
          </p:nvPr>
        </p:nvSpPr>
        <p:spPr>
          <a:xfrm>
            <a:off x="457200" y="1600200"/>
            <a:ext cx="8229600" cy="5121275"/>
          </a:xfrm>
        </p:spPr>
        <p:txBody>
          <a:bodyPr/>
          <a:lstStyle/>
          <a:p>
            <a:r>
              <a:rPr lang="fr-BE" dirty="0"/>
              <a:t>CJUE, C-165/16, </a:t>
            </a:r>
            <a:r>
              <a:rPr lang="fr-BE" i="1" dirty="0" err="1"/>
              <a:t>Lounes</a:t>
            </a:r>
            <a:endParaRPr lang="fr-BE" i="1" dirty="0"/>
          </a:p>
          <a:p>
            <a:pPr lvl="1"/>
            <a:r>
              <a:rPr lang="fr-BE" dirty="0" smtClean="0"/>
              <a:t>selon </a:t>
            </a:r>
            <a:r>
              <a:rPr lang="fr-BE" dirty="0"/>
              <a:t>la Cour, Mme </a:t>
            </a:r>
            <a:r>
              <a:rPr lang="fr-BE" dirty="0" err="1" smtClean="0"/>
              <a:t>Ormazabal</a:t>
            </a:r>
            <a:r>
              <a:rPr lang="fr-BE" dirty="0" smtClean="0"/>
              <a:t> ne peut plus invoquer la directive car elle n’en est plus bénéficiaire depuis qu’elle a acquis la nationalité britannique </a:t>
            </a:r>
          </a:p>
          <a:p>
            <a:pPr lvl="2"/>
            <a:r>
              <a:rPr lang="fr-BE" dirty="0"/>
              <a:t>art. 3 directive: citoyen séjourne dans un Etat dont il n’a pas la </a:t>
            </a:r>
            <a:r>
              <a:rPr lang="fr-BE" dirty="0" smtClean="0"/>
              <a:t>nationalité</a:t>
            </a:r>
          </a:p>
          <a:p>
            <a:pPr lvl="2"/>
            <a:r>
              <a:rPr lang="fr-BE" dirty="0"/>
              <a:t>n</a:t>
            </a:r>
            <a:r>
              <a:rPr lang="fr-BE" dirty="0" smtClean="0"/>
              <a:t>e peut pas bénéficier des droits dérivés consacrés dans cette directive</a:t>
            </a:r>
            <a:endParaRPr lang="fr-BE" dirty="0"/>
          </a:p>
          <a:p>
            <a:pPr lvl="1"/>
            <a:r>
              <a:rPr lang="fr-BE" dirty="0"/>
              <a:t>d</a:t>
            </a:r>
            <a:r>
              <a:rPr lang="fr-BE" dirty="0" smtClean="0"/>
              <a:t>roit primaire? – article 20 ou 21 TFUE?</a:t>
            </a:r>
            <a:endParaRPr lang="fr-BE" dirty="0"/>
          </a:p>
          <a:p>
            <a:pPr lvl="2"/>
            <a:r>
              <a:rPr lang="fr-BE" dirty="0"/>
              <a:t>e</a:t>
            </a:r>
            <a:r>
              <a:rPr lang="fr-BE" dirty="0" smtClean="0"/>
              <a:t>n l’absence de </a:t>
            </a:r>
            <a:r>
              <a:rPr lang="fr-BE" dirty="0" err="1" smtClean="0"/>
              <a:t>lex</a:t>
            </a:r>
            <a:r>
              <a:rPr lang="fr-BE" dirty="0" smtClean="0"/>
              <a:t> </a:t>
            </a:r>
            <a:r>
              <a:rPr lang="fr-BE" dirty="0" err="1" smtClean="0"/>
              <a:t>specialis</a:t>
            </a:r>
            <a:r>
              <a:rPr lang="fr-BE" dirty="0" smtClean="0"/>
              <a:t> à invoquer…</a:t>
            </a:r>
            <a:endParaRPr lang="en-GB" dirty="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505</a:t>
            </a:fld>
            <a:endParaRPr lang="nl-NL"/>
          </a:p>
        </p:txBody>
      </p:sp>
      <p:pic>
        <p:nvPicPr>
          <p:cNvPr id="5" name="Picture 4" descr="Image result for uk ormazabal lounes"/>
          <p:cNvPicPr/>
          <p:nvPr/>
        </p:nvPicPr>
        <p:blipFill>
          <a:blip r:embed="rId2">
            <a:extLst>
              <a:ext uri="{28A0092B-C50C-407E-A947-70E740481C1C}">
                <a14:useLocalDpi xmlns:a14="http://schemas.microsoft.com/office/drawing/2010/main" val="0"/>
              </a:ext>
            </a:extLst>
          </a:blip>
          <a:srcRect/>
          <a:stretch>
            <a:fillRect/>
          </a:stretch>
        </p:blipFill>
        <p:spPr bwMode="auto">
          <a:xfrm>
            <a:off x="6937450" y="863117"/>
            <a:ext cx="1920800" cy="1046101"/>
          </a:xfrm>
          <a:prstGeom prst="rect">
            <a:avLst/>
          </a:prstGeom>
          <a:noFill/>
          <a:ln>
            <a:noFill/>
          </a:ln>
        </p:spPr>
      </p:pic>
    </p:spTree>
    <p:extLst>
      <p:ext uri="{BB962C8B-B14F-4D97-AF65-F5344CB8AC3E}">
        <p14:creationId xmlns:p14="http://schemas.microsoft.com/office/powerpoint/2010/main" val="2654744393"/>
      </p:ext>
    </p:extLst>
  </p:cSld>
  <p:clrMapOvr>
    <a:masterClrMapping/>
  </p:clrMapOvr>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a:t>Privation à cause d’acquisition de nationalité</a:t>
            </a:r>
            <a:endParaRPr lang="en-GB" dirty="0"/>
          </a:p>
        </p:txBody>
      </p:sp>
      <p:sp>
        <p:nvSpPr>
          <p:cNvPr id="3" name="Content Placeholder 2"/>
          <p:cNvSpPr>
            <a:spLocks noGrp="1"/>
          </p:cNvSpPr>
          <p:nvPr>
            <p:ph idx="1"/>
          </p:nvPr>
        </p:nvSpPr>
        <p:spPr>
          <a:xfrm>
            <a:off x="457200" y="1600200"/>
            <a:ext cx="8229600" cy="5501208"/>
          </a:xfrm>
        </p:spPr>
        <p:txBody>
          <a:bodyPr>
            <a:normAutofit fontScale="92500" lnSpcReduction="10000"/>
          </a:bodyPr>
          <a:lstStyle/>
          <a:p>
            <a:r>
              <a:rPr lang="fr-BE" dirty="0"/>
              <a:t>CJUE, C-165/16, </a:t>
            </a:r>
            <a:r>
              <a:rPr lang="fr-BE" i="1" dirty="0" err="1" smtClean="0"/>
              <a:t>Lounes</a:t>
            </a:r>
            <a:endParaRPr lang="fr-BE" i="1" dirty="0" smtClean="0"/>
          </a:p>
          <a:p>
            <a:pPr lvl="1"/>
            <a:r>
              <a:rPr lang="fr-BE" dirty="0" smtClean="0"/>
              <a:t>§49: </a:t>
            </a:r>
            <a:r>
              <a:rPr lang="fr-FR" dirty="0"/>
              <a:t>la situation d’un ressortissant d’un État membre, tel que M</a:t>
            </a:r>
            <a:r>
              <a:rPr lang="fr-FR" baseline="30000" dirty="0"/>
              <a:t>me</a:t>
            </a:r>
            <a:r>
              <a:rPr lang="fr-FR" dirty="0"/>
              <a:t> </a:t>
            </a:r>
            <a:r>
              <a:rPr lang="fr-FR" dirty="0" err="1"/>
              <a:t>Ormazabal</a:t>
            </a:r>
            <a:r>
              <a:rPr lang="fr-FR" dirty="0"/>
              <a:t>, qui a exercé sa liberté de circulation en se rendant et en séjournant légalement sur le territoire d’un autre État membre, ne saurait être assimilée à une situation purement interne en raison du seul fait que ce ressortissant, lors de ce séjour, a acquis la nationalité de l’État membre d’accueil en sus de sa nationalité </a:t>
            </a:r>
            <a:r>
              <a:rPr lang="fr-FR" dirty="0" smtClean="0"/>
              <a:t>d’origine</a:t>
            </a:r>
          </a:p>
          <a:p>
            <a:pPr lvl="1"/>
            <a:r>
              <a:rPr lang="fr-FR" dirty="0"/>
              <a:t> </a:t>
            </a:r>
            <a:r>
              <a:rPr lang="fr-FR" dirty="0" smtClean="0"/>
              <a:t>§53: la </a:t>
            </a:r>
            <a:r>
              <a:rPr lang="fr-FR" dirty="0"/>
              <a:t>circonstance qu’un ressortissant d’un État membre, qui s’est rendu et séjourne dans un autre État membre, acquiert, par la suite, la nationalité de ce dernier État membre en sus de sa nationalité d’origine ne saurait impliquer qu’il serait privé de ce droit, sous peine de méconnaître l’effet utile de l’article 21, paragraphe 1, TFUE</a:t>
            </a:r>
            <a:r>
              <a:rPr lang="fr-FR" dirty="0" smtClean="0"/>
              <a:t>.</a:t>
            </a:r>
          </a:p>
          <a:p>
            <a:pPr marL="457200" lvl="1" indent="0">
              <a:buNone/>
            </a:pPr>
            <a:endParaRPr lang="fr-FR" dirty="0" smtClean="0">
              <a:sym typeface="Wingdings" panose="05000000000000000000" pitchFamily="2" charset="2"/>
            </a:endParaRPr>
          </a:p>
          <a:p>
            <a:pPr marL="457200" lvl="1" indent="0">
              <a:buNone/>
            </a:pPr>
            <a:r>
              <a:rPr lang="fr-FR" dirty="0" smtClean="0">
                <a:sym typeface="Wingdings" panose="05000000000000000000" pitchFamily="2" charset="2"/>
              </a:rPr>
              <a:t>d</a:t>
            </a:r>
            <a:r>
              <a:rPr lang="fr-FR" dirty="0" smtClean="0"/>
              <a:t>es conditions plus strictes que celles de la directive 2004/38 ne peuvent pas être imposées à des citoyens dans la situation de Mme </a:t>
            </a:r>
            <a:r>
              <a:rPr lang="fr-FR" dirty="0" err="1" smtClean="0"/>
              <a:t>Ormazabal</a:t>
            </a:r>
            <a:r>
              <a:rPr lang="fr-FR" dirty="0" smtClean="0"/>
              <a:t>.</a:t>
            </a:r>
            <a:endParaRPr lang="en-GB" dirty="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506</a:t>
            </a:fld>
            <a:endParaRPr lang="nl-NL"/>
          </a:p>
        </p:txBody>
      </p:sp>
      <p:pic>
        <p:nvPicPr>
          <p:cNvPr id="5" name="Picture 4" descr="Image result for uk ormazabal lounes"/>
          <p:cNvPicPr/>
          <p:nvPr/>
        </p:nvPicPr>
        <p:blipFill>
          <a:blip r:embed="rId2">
            <a:extLst>
              <a:ext uri="{28A0092B-C50C-407E-A947-70E740481C1C}">
                <a14:useLocalDpi xmlns:a14="http://schemas.microsoft.com/office/drawing/2010/main" val="0"/>
              </a:ext>
            </a:extLst>
          </a:blip>
          <a:srcRect/>
          <a:stretch>
            <a:fillRect/>
          </a:stretch>
        </p:blipFill>
        <p:spPr bwMode="auto">
          <a:xfrm>
            <a:off x="7486650" y="1027907"/>
            <a:ext cx="1560760" cy="974093"/>
          </a:xfrm>
          <a:prstGeom prst="rect">
            <a:avLst/>
          </a:prstGeom>
          <a:noFill/>
          <a:ln>
            <a:noFill/>
          </a:ln>
        </p:spPr>
      </p:pic>
    </p:spTree>
    <p:extLst>
      <p:ext uri="{BB962C8B-B14F-4D97-AF65-F5344CB8AC3E}">
        <p14:creationId xmlns:p14="http://schemas.microsoft.com/office/powerpoint/2010/main" val="3728252603"/>
      </p:ext>
    </p:extLst>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Synthèse personnes ayant droit à des avantages à l’EM d’accueil</a:t>
            </a:r>
            <a:endParaRPr lang="nl-NL" dirty="0"/>
          </a:p>
        </p:txBody>
      </p:sp>
      <p:sp>
        <p:nvSpPr>
          <p:cNvPr id="3" name="Content Placeholder 2"/>
          <p:cNvSpPr>
            <a:spLocks noGrp="1"/>
          </p:cNvSpPr>
          <p:nvPr>
            <p:ph idx="1"/>
          </p:nvPr>
        </p:nvSpPr>
        <p:spPr>
          <a:xfrm>
            <a:off x="457200" y="1600200"/>
            <a:ext cx="8229600" cy="5141168"/>
          </a:xfrm>
        </p:spPr>
        <p:txBody>
          <a:bodyPr>
            <a:normAutofit lnSpcReduction="10000"/>
          </a:bodyPr>
          <a:lstStyle/>
          <a:p>
            <a:endParaRPr lang="nl-NL" dirty="0" smtClean="0"/>
          </a:p>
          <a:p>
            <a:r>
              <a:rPr lang="nl-NL" dirty="0" smtClean="0"/>
              <a:t>Lex specialis derogat legi generali</a:t>
            </a:r>
          </a:p>
          <a:p>
            <a:pPr lvl="1"/>
            <a:r>
              <a:rPr lang="nl-NL" dirty="0" smtClean="0"/>
              <a:t>Règl. 492/2011: statut et avantages accordés aux travailleurs (et à leurs enfants, enseignement)</a:t>
            </a:r>
          </a:p>
          <a:p>
            <a:pPr lvl="2"/>
            <a:r>
              <a:rPr lang="nl-NL" dirty="0" smtClean="0"/>
              <a:t>Avantages et accès au maché d’emploi déterminés par cet instrument</a:t>
            </a:r>
          </a:p>
          <a:p>
            <a:pPr lvl="1"/>
            <a:r>
              <a:rPr lang="nl-NL" dirty="0" smtClean="0"/>
              <a:t>Directive 2004/38: statut et avantages accordés aux citoyens, y compris travailleurs</a:t>
            </a:r>
          </a:p>
          <a:p>
            <a:pPr lvl="2"/>
            <a:r>
              <a:rPr lang="nl-NL" dirty="0" smtClean="0"/>
              <a:t>Droits de séjour de travailleurs déterminés par cet instrument</a:t>
            </a:r>
          </a:p>
          <a:p>
            <a:pPr lvl="3"/>
            <a:r>
              <a:rPr lang="nl-NL" dirty="0"/>
              <a:t>é</a:t>
            </a:r>
            <a:r>
              <a:rPr lang="nl-NL" dirty="0" smtClean="0"/>
              <a:t>galité de traitement art. 24 (mais exceptions RIIG, aptitude+nécessité ? et dérogations art. 24 §2 )</a:t>
            </a:r>
          </a:p>
          <a:p>
            <a:pPr lvl="2"/>
            <a:r>
              <a:rPr lang="nl-NL" dirty="0" smtClean="0"/>
              <a:t>Bourse d’études accordés aux enfants/membres de la famille des travailleurs déterminées par cet instrument</a:t>
            </a:r>
            <a:endParaRPr lang="nl-NL" dirty="0"/>
          </a:p>
          <a:p>
            <a:pPr lvl="1"/>
            <a:r>
              <a:rPr lang="nl-NL" dirty="0"/>
              <a:t>c</a:t>
            </a:r>
            <a:r>
              <a:rPr lang="nl-NL" dirty="0" smtClean="0"/>
              <a:t>itoyens ne pas relevant du droit dérivé? – Droit primaire en cas de privation de la jouissance de l’essentiel des droits accordés par l’UE – rigidités administratives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507</a:t>
            </a:fld>
            <a:endParaRPr lang="nl-NL"/>
          </a:p>
        </p:txBody>
      </p:sp>
    </p:spTree>
    <p:extLst>
      <p:ext uri="{BB962C8B-B14F-4D97-AF65-F5344CB8AC3E}">
        <p14:creationId xmlns:p14="http://schemas.microsoft.com/office/powerpoint/2010/main" val="886613927"/>
      </p:ext>
    </p:extLst>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Synthèse personnes</a:t>
            </a:r>
            <a:endParaRPr lang="en-GB" dirty="0"/>
          </a:p>
        </p:txBody>
      </p:sp>
      <p:pic>
        <p:nvPicPr>
          <p:cNvPr id="4" name="Content Placeholder 3"/>
          <p:cNvPicPr>
            <a:picLocks noGrp="1"/>
          </p:cNvPicPr>
          <p:nvPr>
            <p:ph idx="1"/>
          </p:nvPr>
        </p:nvPicPr>
        <p:blipFill rotWithShape="1">
          <a:blip r:embed="rId2"/>
          <a:srcRect t="26886" r="-210"/>
          <a:stretch/>
        </p:blipFill>
        <p:spPr bwMode="auto">
          <a:xfrm>
            <a:off x="251138" y="2156083"/>
            <a:ext cx="8641724" cy="3734874"/>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D9061D89-B14A-487E-9210-A6BBBD725484}" type="slidenum">
              <a:rPr lang="nl-NL" smtClean="0"/>
              <a:pPr/>
              <a:t>508</a:t>
            </a:fld>
            <a:endParaRPr lang="nl-NL"/>
          </a:p>
        </p:txBody>
      </p:sp>
    </p:spTree>
    <p:extLst>
      <p:ext uri="{BB962C8B-B14F-4D97-AF65-F5344CB8AC3E}">
        <p14:creationId xmlns:p14="http://schemas.microsoft.com/office/powerpoint/2010/main" val="2024031193"/>
      </p:ext>
    </p:extLst>
  </p:cSld>
  <p:clrMapOvr>
    <a:masterClrMapping/>
  </p:clrMapOvr>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nl-NL" dirty="0" smtClean="0"/>
              <a:t>Libre </a:t>
            </a:r>
            <a:r>
              <a:rPr lang="nl-NL" dirty="0" err="1" smtClean="0"/>
              <a:t>circulation</a:t>
            </a:r>
            <a:r>
              <a:rPr lang="nl-NL" dirty="0" smtClean="0"/>
              <a:t> des </a:t>
            </a:r>
            <a:r>
              <a:rPr lang="nl-NL" dirty="0" err="1" smtClean="0"/>
              <a:t>personnes</a:t>
            </a:r>
            <a:r>
              <a:rPr lang="nl-NL" dirty="0" smtClean="0"/>
              <a:t>: </a:t>
            </a:r>
            <a:r>
              <a:rPr lang="nl-NL" dirty="0" err="1" smtClean="0"/>
              <a:t>l’espace</a:t>
            </a:r>
            <a:r>
              <a:rPr lang="nl-NL" dirty="0" smtClean="0"/>
              <a:t> </a:t>
            </a:r>
            <a:r>
              <a:rPr lang="nl-NL" i="1" dirty="0" smtClean="0"/>
              <a:t>Schengen</a:t>
            </a:r>
            <a:endParaRPr lang="nl-NL" i="1" dirty="0"/>
          </a:p>
        </p:txBody>
      </p:sp>
      <p:sp>
        <p:nvSpPr>
          <p:cNvPr id="3" name="Subtitle 2"/>
          <p:cNvSpPr>
            <a:spLocks noGrp="1"/>
          </p:cNvSpPr>
          <p:nvPr>
            <p:ph type="subTitle" idx="1"/>
          </p:nvPr>
        </p:nvSpPr>
        <p:spPr/>
        <p:txBody>
          <a:bodyPr/>
          <a:lstStyle/>
          <a:p>
            <a:endParaRPr lang="nl-NL"/>
          </a:p>
        </p:txBody>
      </p:sp>
      <p:pic>
        <p:nvPicPr>
          <p:cNvPr id="4" name="Picture 3" descr="https://upload.wikimedia.org/wikipedia/en/e/ea/Schengen_Agreement_pl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27" y="4233751"/>
            <a:ext cx="6048672" cy="2232248"/>
          </a:xfrm>
          <a:prstGeom prst="rect">
            <a:avLst/>
          </a:prstGeom>
          <a:noFill/>
          <a:ln>
            <a:noFill/>
          </a:ln>
        </p:spPr>
      </p:pic>
      <p:pic>
        <p:nvPicPr>
          <p:cNvPr id="5" name="Picture 4" descr="http://app.visitluxembourg.com/images/5312-resize-668x445x70.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995027" y="3948001"/>
            <a:ext cx="2935446" cy="1559435"/>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509</a:t>
            </a:fld>
            <a:endParaRPr lang="nl-NL"/>
          </a:p>
        </p:txBody>
      </p:sp>
    </p:spTree>
    <p:extLst>
      <p:ext uri="{BB962C8B-B14F-4D97-AF65-F5344CB8AC3E}">
        <p14:creationId xmlns:p14="http://schemas.microsoft.com/office/powerpoint/2010/main" val="477394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§3. Droit matériel</a:t>
            </a:r>
          </a:p>
        </p:txBody>
      </p:sp>
      <p:sp>
        <p:nvSpPr>
          <p:cNvPr id="3" name="Content Placeholder 2"/>
          <p:cNvSpPr>
            <a:spLocks noGrp="1"/>
          </p:cNvSpPr>
          <p:nvPr>
            <p:ph idx="1"/>
          </p:nvPr>
        </p:nvSpPr>
        <p:spPr>
          <a:xfrm>
            <a:off x="457200" y="1357745"/>
            <a:ext cx="8229600" cy="5239607"/>
          </a:xfrm>
        </p:spPr>
        <p:txBody>
          <a:bodyPr>
            <a:normAutofit fontScale="92500" lnSpcReduction="20000"/>
          </a:bodyPr>
          <a:lstStyle/>
          <a:p>
            <a:pPr algn="just"/>
            <a:endParaRPr lang="fr-FR" dirty="0" smtClean="0"/>
          </a:p>
          <a:p>
            <a:pPr algn="just"/>
            <a:r>
              <a:rPr lang="fr-FR" dirty="0" smtClean="0"/>
              <a:t>3</a:t>
            </a:r>
            <a:r>
              <a:rPr lang="fr-FR" dirty="0"/>
              <a:t>. L'Union établit un </a:t>
            </a:r>
            <a:r>
              <a:rPr lang="fr-FR" dirty="0">
                <a:solidFill>
                  <a:srgbClr val="FF0000"/>
                </a:solidFill>
              </a:rPr>
              <a:t>marché intérieur</a:t>
            </a:r>
            <a:r>
              <a:rPr lang="fr-FR" dirty="0"/>
              <a:t>. Elle œuvre pour le développement durable de l'Europe fondé sur une </a:t>
            </a:r>
            <a:r>
              <a:rPr lang="fr-FR" dirty="0">
                <a:solidFill>
                  <a:srgbClr val="FF0000"/>
                </a:solidFill>
              </a:rPr>
              <a:t>croissance économique équilibrée et sur la stabilité des prix</a:t>
            </a:r>
            <a:r>
              <a:rPr lang="fr-FR" dirty="0"/>
              <a:t>, une </a:t>
            </a:r>
            <a:r>
              <a:rPr lang="fr-FR" dirty="0">
                <a:solidFill>
                  <a:srgbClr val="FF0000"/>
                </a:solidFill>
              </a:rPr>
              <a:t>économie sociale de marché hautement compétitive</a:t>
            </a:r>
            <a:r>
              <a:rPr lang="fr-FR" dirty="0"/>
              <a:t>, qui tend au plein emploi et au progrès social, et un niveau élevé de protection et d'amélioration de la qualité de l'environnement. </a:t>
            </a:r>
          </a:p>
          <a:p>
            <a:pPr lvl="1"/>
            <a:r>
              <a:rPr lang="fr-FR" dirty="0"/>
              <a:t>Elle promeut le progrès scientifique et technique.</a:t>
            </a:r>
          </a:p>
          <a:p>
            <a:pPr lvl="1"/>
            <a:r>
              <a:rPr lang="fr-FR" dirty="0"/>
              <a:t>Elle combat l'exclusion sociale et les discriminations, et promeut la justice et la protection sociales, l'égalité entre les femmes et les hommes, la solidarité entre les générations et la protection des droits de l'enfant.</a:t>
            </a:r>
          </a:p>
          <a:p>
            <a:pPr lvl="1"/>
            <a:r>
              <a:rPr lang="fr-FR" dirty="0"/>
              <a:t>Elle promeut la cohésion économique, sociale et territoriale, et la solidarité entre les États membres.</a:t>
            </a:r>
          </a:p>
          <a:p>
            <a:pPr lvl="1"/>
            <a:r>
              <a:rPr lang="fr-FR" dirty="0"/>
              <a:t>Elle respecte la richesse de sa diversité culturelle et linguistique, et veille à la sauvegarde et au développement du patrimoine culturel européen.</a:t>
            </a:r>
          </a:p>
        </p:txBody>
      </p:sp>
      <p:sp>
        <p:nvSpPr>
          <p:cNvPr id="4" name="Slide Number Placeholder 3"/>
          <p:cNvSpPr>
            <a:spLocks noGrp="1"/>
          </p:cNvSpPr>
          <p:nvPr>
            <p:ph type="sldNum" sz="quarter" idx="12"/>
          </p:nvPr>
        </p:nvSpPr>
        <p:spPr/>
        <p:txBody>
          <a:bodyPr/>
          <a:lstStyle/>
          <a:p>
            <a:fld id="{D9061D89-B14A-487E-9210-A6BBBD725484}" type="slidenum">
              <a:rPr lang="nl-NL" smtClean="0"/>
              <a:pPr/>
              <a:t>51</a:t>
            </a:fld>
            <a:endParaRPr lang="nl-NL"/>
          </a:p>
        </p:txBody>
      </p:sp>
    </p:spTree>
    <p:extLst>
      <p:ext uri="{BB962C8B-B14F-4D97-AF65-F5344CB8AC3E}">
        <p14:creationId xmlns:p14="http://schemas.microsoft.com/office/powerpoint/2010/main" val="3054384844"/>
      </p:ext>
    </p:extLst>
  </p:cSld>
  <p:clrMapOvr>
    <a:masterClrMapping/>
  </p:clrMapOvr>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Schengen</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Union </a:t>
            </a:r>
            <a:r>
              <a:rPr lang="nl-NL" dirty="0" err="1" smtClean="0"/>
              <a:t>économique</a:t>
            </a:r>
            <a:r>
              <a:rPr lang="nl-NL" dirty="0" smtClean="0"/>
              <a:t> Benelux</a:t>
            </a:r>
          </a:p>
          <a:p>
            <a:r>
              <a:rPr lang="nl-NL" dirty="0" smtClean="0"/>
              <a:t>1985: </a:t>
            </a:r>
            <a:r>
              <a:rPr lang="nl-NL" dirty="0" err="1"/>
              <a:t>a</a:t>
            </a:r>
            <a:r>
              <a:rPr lang="nl-NL" dirty="0" err="1" smtClean="0"/>
              <a:t>ccord</a:t>
            </a:r>
            <a:r>
              <a:rPr lang="nl-NL" dirty="0" smtClean="0"/>
              <a:t> de Schengen: Traité </a:t>
            </a:r>
            <a:r>
              <a:rPr lang="nl-NL" dirty="0" err="1" smtClean="0"/>
              <a:t>international</a:t>
            </a:r>
            <a:r>
              <a:rPr lang="nl-NL" dirty="0" smtClean="0"/>
              <a:t> </a:t>
            </a:r>
            <a:r>
              <a:rPr lang="nl-NL" dirty="0" err="1" smtClean="0"/>
              <a:t>entre</a:t>
            </a:r>
            <a:r>
              <a:rPr lang="nl-NL" dirty="0" smtClean="0"/>
              <a:t> les </a:t>
            </a:r>
            <a:r>
              <a:rPr lang="nl-NL" dirty="0" err="1" smtClean="0"/>
              <a:t>pays</a:t>
            </a:r>
            <a:r>
              <a:rPr lang="nl-NL" dirty="0" smtClean="0"/>
              <a:t> Benelux, la France et </a:t>
            </a:r>
            <a:r>
              <a:rPr lang="nl-NL" dirty="0" err="1" smtClean="0"/>
              <a:t>l’Allemagne</a:t>
            </a:r>
            <a:endParaRPr lang="nl-NL" dirty="0" smtClean="0"/>
          </a:p>
          <a:p>
            <a:r>
              <a:rPr lang="nl-NL" dirty="0" smtClean="0"/>
              <a:t>1990: </a:t>
            </a:r>
            <a:r>
              <a:rPr lang="nl-NL" dirty="0" err="1"/>
              <a:t>c</a:t>
            </a:r>
            <a:r>
              <a:rPr lang="nl-NL" dirty="0" err="1" smtClean="0"/>
              <a:t>onvention</a:t>
            </a:r>
            <a:r>
              <a:rPr lang="nl-NL" dirty="0" smtClean="0"/>
              <a:t> de Schengen: </a:t>
            </a:r>
            <a:r>
              <a:rPr lang="nl-NL" dirty="0" err="1" smtClean="0"/>
              <a:t>harmonisation</a:t>
            </a:r>
            <a:r>
              <a:rPr lang="nl-NL" dirty="0" smtClean="0"/>
              <a:t> du </a:t>
            </a:r>
            <a:r>
              <a:rPr lang="nl-NL" dirty="0" err="1" smtClean="0"/>
              <a:t>système</a:t>
            </a:r>
            <a:r>
              <a:rPr lang="nl-NL" dirty="0" smtClean="0"/>
              <a:t> </a:t>
            </a:r>
            <a:r>
              <a:rPr lang="nl-NL" dirty="0" err="1" smtClean="0"/>
              <a:t>d’accord</a:t>
            </a:r>
            <a:r>
              <a:rPr lang="nl-NL" dirty="0" smtClean="0"/>
              <a:t> des </a:t>
            </a:r>
            <a:r>
              <a:rPr lang="nl-NL" dirty="0" err="1" smtClean="0"/>
              <a:t>visas</a:t>
            </a:r>
            <a:r>
              <a:rPr lang="nl-NL" dirty="0"/>
              <a:t> </a:t>
            </a:r>
            <a:r>
              <a:rPr lang="nl-NL" dirty="0" smtClean="0"/>
              <a:t>(</a:t>
            </a:r>
            <a:r>
              <a:rPr lang="nl-NL" dirty="0" err="1" smtClean="0"/>
              <a:t>le</a:t>
            </a:r>
            <a:r>
              <a:rPr lang="nl-NL" dirty="0" smtClean="0"/>
              <a:t> visa </a:t>
            </a:r>
            <a:r>
              <a:rPr lang="nl-NL" dirty="0"/>
              <a:t>S</a:t>
            </a:r>
            <a:r>
              <a:rPr lang="nl-NL" dirty="0" smtClean="0"/>
              <a:t>chengen)</a:t>
            </a:r>
          </a:p>
          <a:p>
            <a:r>
              <a:rPr lang="nl-NL" dirty="0" smtClean="0"/>
              <a:t>1997: Traité </a:t>
            </a:r>
            <a:r>
              <a:rPr lang="nl-NL" dirty="0" err="1" smtClean="0"/>
              <a:t>d’Amsterdam</a:t>
            </a:r>
            <a:r>
              <a:rPr lang="nl-NL" dirty="0" smtClean="0"/>
              <a:t>: </a:t>
            </a:r>
            <a:r>
              <a:rPr lang="nl-NL" dirty="0" err="1" smtClean="0"/>
              <a:t>inclusion</a:t>
            </a:r>
            <a:r>
              <a:rPr lang="nl-NL" dirty="0" smtClean="0"/>
              <a:t> de </a:t>
            </a:r>
            <a:r>
              <a:rPr lang="nl-NL" dirty="0" err="1" smtClean="0"/>
              <a:t>l’acquis</a:t>
            </a:r>
            <a:r>
              <a:rPr lang="nl-NL" dirty="0" smtClean="0"/>
              <a:t> </a:t>
            </a:r>
            <a:r>
              <a:rPr lang="nl-NL" i="1" dirty="0" smtClean="0"/>
              <a:t>Schengen</a:t>
            </a:r>
            <a:r>
              <a:rPr lang="nl-NL" dirty="0" smtClean="0"/>
              <a:t> dans les Traités </a:t>
            </a:r>
            <a:r>
              <a:rPr lang="nl-NL" dirty="0" err="1" smtClean="0"/>
              <a:t>fondateurs</a:t>
            </a:r>
            <a:r>
              <a:rPr lang="nl-NL" dirty="0" smtClean="0"/>
              <a:t> de </a:t>
            </a:r>
            <a:r>
              <a:rPr lang="nl-NL" dirty="0" err="1" smtClean="0"/>
              <a:t>l’UE</a:t>
            </a:r>
            <a:endParaRPr lang="nl-NL" dirty="0" smtClean="0"/>
          </a:p>
          <a:p>
            <a:pPr lvl="1"/>
            <a:r>
              <a:rPr lang="nl-NL" dirty="0" err="1"/>
              <a:t>d</a:t>
            </a:r>
            <a:r>
              <a:rPr lang="nl-NL" dirty="0" err="1" smtClean="0"/>
              <a:t>roit</a:t>
            </a:r>
            <a:r>
              <a:rPr lang="nl-NL" dirty="0" smtClean="0"/>
              <a:t> primaire: art. 67 et 77 TFUE</a:t>
            </a:r>
          </a:p>
          <a:p>
            <a:pPr lvl="1"/>
            <a:r>
              <a:rPr lang="nl-NL" dirty="0"/>
              <a:t>d</a:t>
            </a:r>
            <a:r>
              <a:rPr lang="nl-NL" dirty="0" smtClean="0"/>
              <a:t>roit dérivé: règlement 562/2006 (modifié à plusieurs reprises) </a:t>
            </a:r>
            <a:r>
              <a:rPr lang="nl-NL" dirty="0" smtClean="0">
                <a:sym typeface="Wingdings" panose="05000000000000000000" pitchFamily="2" charset="2"/>
              </a:rPr>
              <a:t> mis à jour par le règlement 2016/399</a:t>
            </a:r>
          </a:p>
          <a:p>
            <a:pPr lvl="2"/>
            <a:r>
              <a:rPr lang="nl-NL" dirty="0">
                <a:sym typeface="Wingdings" panose="05000000000000000000" pitchFamily="2" charset="2"/>
              </a:rPr>
              <a:t>o</a:t>
            </a:r>
            <a:r>
              <a:rPr lang="nl-NL" dirty="0" smtClean="0">
                <a:sym typeface="Wingdings" panose="05000000000000000000" pitchFamily="2" charset="2"/>
              </a:rPr>
              <a:t>uvrage n’est malheureusement plus d’actualité!</a:t>
            </a:r>
            <a:endParaRPr lang="nl-NL" dirty="0" smtClean="0"/>
          </a:p>
          <a:p>
            <a:pPr lvl="1"/>
            <a:endParaRPr lang="nl-NL" dirty="0"/>
          </a:p>
        </p:txBody>
      </p:sp>
      <p:pic>
        <p:nvPicPr>
          <p:cNvPr id="4" name="Picture 3" descr="https://upload.wikimedia.org/wikipedia/en/e/ea/Schengen_Agreement_pl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88640"/>
            <a:ext cx="3312368" cy="1368152"/>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510</a:t>
            </a:fld>
            <a:endParaRPr lang="nl-NL"/>
          </a:p>
        </p:txBody>
      </p:sp>
    </p:spTree>
    <p:extLst>
      <p:ext uri="{BB962C8B-B14F-4D97-AF65-F5344CB8AC3E}">
        <p14:creationId xmlns:p14="http://schemas.microsoft.com/office/powerpoint/2010/main" val="2280395690"/>
      </p:ext>
    </p:extLst>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Schengen: </a:t>
            </a:r>
            <a:r>
              <a:rPr lang="nl-NL" dirty="0" err="1" smtClean="0"/>
              <a:t>frontières</a:t>
            </a:r>
            <a:r>
              <a:rPr lang="nl-NL" dirty="0" smtClean="0"/>
              <a:t> </a:t>
            </a:r>
            <a:r>
              <a:rPr lang="nl-NL" dirty="0" err="1" smtClean="0"/>
              <a:t>intérieures</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Règlement 2016/399</a:t>
            </a:r>
          </a:p>
          <a:p>
            <a:pPr lvl="1"/>
            <a:r>
              <a:rPr lang="nl-NL" dirty="0" smtClean="0"/>
              <a:t>article 20 règl. 562/2006/ article 22 règl. 2016/399: </a:t>
            </a:r>
            <a:r>
              <a:rPr lang="fr-FR" dirty="0" smtClean="0"/>
              <a:t>les </a:t>
            </a:r>
            <a:r>
              <a:rPr lang="fr-FR" dirty="0"/>
              <a:t>frontières intérieures peuvent être franchies en tout lieu sans que des vérifications aux frontières soient effectuées sur les personnes, quelle que soit leur </a:t>
            </a:r>
            <a:r>
              <a:rPr lang="fr-FR" dirty="0" smtClean="0"/>
              <a:t>nationalité</a:t>
            </a:r>
            <a:endParaRPr lang="fr-FR" dirty="0"/>
          </a:p>
          <a:p>
            <a:pPr lvl="1"/>
            <a:r>
              <a:rPr lang="fr-FR" dirty="0"/>
              <a:t>f</a:t>
            </a:r>
            <a:r>
              <a:rPr lang="fr-FR" dirty="0" smtClean="0"/>
              <a:t>rontières intérieures?</a:t>
            </a:r>
          </a:p>
          <a:p>
            <a:pPr lvl="2"/>
            <a:r>
              <a:rPr lang="fr-FR" dirty="0" smtClean="0"/>
              <a:t>‘</a:t>
            </a:r>
            <a:r>
              <a:rPr lang="fr-FR" dirty="0" err="1"/>
              <a:t>o</a:t>
            </a:r>
            <a:r>
              <a:rPr lang="fr-FR" dirty="0" err="1" smtClean="0"/>
              <a:t>pt</a:t>
            </a:r>
            <a:r>
              <a:rPr lang="fr-FR" dirty="0" smtClean="0"/>
              <a:t>-out’: ne s’applique pas au Royaume-Uni et à l’Irlande</a:t>
            </a:r>
          </a:p>
          <a:p>
            <a:pPr lvl="2"/>
            <a:r>
              <a:rPr lang="fr-FR" dirty="0"/>
              <a:t>s</a:t>
            </a:r>
            <a:r>
              <a:rPr lang="fr-FR" dirty="0" smtClean="0"/>
              <a:t>alle d’attente: la Bulgarie, </a:t>
            </a:r>
            <a:r>
              <a:rPr lang="fr-FR" dirty="0"/>
              <a:t>la </a:t>
            </a:r>
            <a:r>
              <a:rPr lang="fr-FR" dirty="0" smtClean="0"/>
              <a:t>Croatie, la Chypre et la Roumanie rejoindront l’espace dans les années à venir</a:t>
            </a:r>
          </a:p>
          <a:p>
            <a:pPr lvl="2"/>
            <a:r>
              <a:rPr lang="fr-FR" dirty="0" smtClean="0"/>
              <a:t>l’Islande, le Liechtenstein, la Norvège et la Suisse font également partie de l’espace Schengen</a:t>
            </a:r>
          </a:p>
          <a:p>
            <a:pPr lvl="1"/>
            <a:endParaRPr lang="fr-FR"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511</a:t>
            </a:fld>
            <a:endParaRPr lang="nl-NL"/>
          </a:p>
        </p:txBody>
      </p:sp>
    </p:spTree>
    <p:extLst>
      <p:ext uri="{BB962C8B-B14F-4D97-AF65-F5344CB8AC3E}">
        <p14:creationId xmlns:p14="http://schemas.microsoft.com/office/powerpoint/2010/main" val="1275778484"/>
      </p:ext>
    </p:extLst>
  </p:cSld>
  <p:clrMapOvr>
    <a:masterClrMapping/>
  </p:clrMapOvr>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Schengen</a:t>
            </a:r>
            <a:endParaRPr lang="nl-NL" dirty="0"/>
          </a:p>
        </p:txBody>
      </p:sp>
      <p:sp>
        <p:nvSpPr>
          <p:cNvPr id="3" name="Content Placeholder 2"/>
          <p:cNvSpPr>
            <a:spLocks noGrp="1"/>
          </p:cNvSpPr>
          <p:nvPr>
            <p:ph idx="1"/>
          </p:nvPr>
        </p:nvSpPr>
        <p:spPr/>
        <p:txBody>
          <a:bodyPr/>
          <a:lstStyle/>
          <a:p>
            <a:endParaRPr lang="nl-NL" dirty="0" smtClean="0"/>
          </a:p>
          <a:p>
            <a:endParaRPr lang="nl-NL" dirty="0"/>
          </a:p>
        </p:txBody>
      </p:sp>
      <p:pic>
        <p:nvPicPr>
          <p:cNvPr id="6" name="Picture 5" descr="https://upload.wikimedia.org/wikipedia/commons/thumb/9/97/Schengenzone.svg/645px-Schengenzone.svg.png"/>
          <p:cNvPicPr/>
          <p:nvPr/>
        </p:nvPicPr>
        <p:blipFill>
          <a:blip r:embed="rId2">
            <a:extLst>
              <a:ext uri="{28A0092B-C50C-407E-A947-70E740481C1C}">
                <a14:useLocalDpi xmlns:a14="http://schemas.microsoft.com/office/drawing/2010/main" val="0"/>
              </a:ext>
            </a:extLst>
          </a:blip>
          <a:srcRect/>
          <a:stretch>
            <a:fillRect/>
          </a:stretch>
        </p:blipFill>
        <p:spPr bwMode="auto">
          <a:xfrm>
            <a:off x="1991354" y="1563589"/>
            <a:ext cx="4955282" cy="4703068"/>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512</a:t>
            </a:fld>
            <a:endParaRPr lang="nl-NL"/>
          </a:p>
        </p:txBody>
      </p:sp>
    </p:spTree>
    <p:extLst>
      <p:ext uri="{BB962C8B-B14F-4D97-AF65-F5344CB8AC3E}">
        <p14:creationId xmlns:p14="http://schemas.microsoft.com/office/powerpoint/2010/main" val="330894881"/>
      </p:ext>
    </p:extLst>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Schengen: </a:t>
            </a:r>
            <a:r>
              <a:rPr lang="nl-NL" dirty="0" err="1" smtClean="0"/>
              <a:t>frontières</a:t>
            </a:r>
            <a:r>
              <a:rPr lang="nl-NL" dirty="0" smtClean="0"/>
              <a:t> </a:t>
            </a:r>
            <a:r>
              <a:rPr lang="nl-NL" dirty="0" err="1" smtClean="0"/>
              <a:t>intérieures</a:t>
            </a:r>
            <a:endParaRPr lang="nl-NL" dirty="0"/>
          </a:p>
        </p:txBody>
      </p:sp>
      <p:sp>
        <p:nvSpPr>
          <p:cNvPr id="3" name="Content Placeholder 2"/>
          <p:cNvSpPr>
            <a:spLocks noGrp="1"/>
          </p:cNvSpPr>
          <p:nvPr>
            <p:ph idx="1"/>
          </p:nvPr>
        </p:nvSpPr>
        <p:spPr>
          <a:xfrm>
            <a:off x="457200" y="1340768"/>
            <a:ext cx="8229600" cy="5688632"/>
          </a:xfrm>
        </p:spPr>
        <p:txBody>
          <a:bodyPr>
            <a:normAutofit/>
          </a:bodyPr>
          <a:lstStyle/>
          <a:p>
            <a:r>
              <a:rPr lang="fr-FR" dirty="0" smtClean="0"/>
              <a:t>article 21 </a:t>
            </a:r>
            <a:r>
              <a:rPr lang="fr-FR" dirty="0" err="1" smtClean="0"/>
              <a:t>règl</a:t>
            </a:r>
            <a:r>
              <a:rPr lang="fr-FR" dirty="0" smtClean="0"/>
              <a:t> 526/2006/ art. 23 </a:t>
            </a:r>
            <a:r>
              <a:rPr lang="fr-FR" dirty="0" err="1" smtClean="0"/>
              <a:t>règl</a:t>
            </a:r>
            <a:r>
              <a:rPr lang="fr-FR" dirty="0" smtClean="0"/>
              <a:t> 2016/399: la </a:t>
            </a:r>
            <a:r>
              <a:rPr lang="fr-FR" dirty="0"/>
              <a:t>suppression du contrôle aux frontières intérieures ne porte pas </a:t>
            </a:r>
            <a:r>
              <a:rPr lang="fr-FR" dirty="0" smtClean="0"/>
              <a:t>atteinte:</a:t>
            </a:r>
          </a:p>
          <a:p>
            <a:pPr lvl="1"/>
            <a:r>
              <a:rPr lang="fr-FR" sz="2400" dirty="0" smtClean="0"/>
              <a:t>a</a:t>
            </a:r>
            <a:r>
              <a:rPr lang="fr-FR" sz="2400" dirty="0"/>
              <a:t>) à l'exercice des compétences de police par les autorités compétentes de l'État membre en vertu du droit national, dans la mesure où l'exercice de ces compétences </a:t>
            </a:r>
            <a:r>
              <a:rPr lang="fr-FR" sz="2400" dirty="0">
                <a:solidFill>
                  <a:srgbClr val="FF0000"/>
                </a:solidFill>
              </a:rPr>
              <a:t>n'a pas un effet équivalent à celui des vérifications aux frontières</a:t>
            </a:r>
            <a:r>
              <a:rPr lang="fr-FR" sz="2400" dirty="0"/>
              <a:t>; cela s'applique également dans les zones frontalières. </a:t>
            </a:r>
          </a:p>
          <a:p>
            <a:pPr lvl="1"/>
            <a:r>
              <a:rPr lang="fr-FR" sz="2400" dirty="0" smtClean="0"/>
              <a:t>[…]</a:t>
            </a:r>
            <a:endParaRPr lang="fr-FR" sz="2400" dirty="0"/>
          </a:p>
          <a:p>
            <a:pPr lvl="1"/>
            <a:r>
              <a:rPr lang="fr-FR" sz="2400" dirty="0"/>
              <a:t>c) à la possibilité pour un État membre de prévoir dans son droit national l'obligation de détention et de port de titres et de documents;</a:t>
            </a:r>
          </a:p>
          <a:p>
            <a:pPr lvl="1"/>
            <a:r>
              <a:rPr lang="fr-FR" sz="2400" dirty="0" smtClean="0"/>
              <a:t>[…]</a:t>
            </a:r>
            <a:endParaRPr lang="fr-FR" sz="2400" dirty="0"/>
          </a:p>
          <a:p>
            <a:pPr lvl="1"/>
            <a:endParaRPr lang="nl-NL"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513</a:t>
            </a:fld>
            <a:endParaRPr lang="nl-NL"/>
          </a:p>
        </p:txBody>
      </p:sp>
    </p:spTree>
    <p:extLst>
      <p:ext uri="{BB962C8B-B14F-4D97-AF65-F5344CB8AC3E}">
        <p14:creationId xmlns:p14="http://schemas.microsoft.com/office/powerpoint/2010/main" val="2940464837"/>
      </p:ext>
    </p:extLst>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Schengen: </a:t>
            </a:r>
            <a:r>
              <a:rPr lang="nl-NL" dirty="0" err="1" smtClean="0"/>
              <a:t>frontières</a:t>
            </a:r>
            <a:r>
              <a:rPr lang="nl-NL" dirty="0" smtClean="0"/>
              <a:t> </a:t>
            </a:r>
            <a:r>
              <a:rPr lang="nl-NL" dirty="0" err="1" smtClean="0"/>
              <a:t>intérieures</a:t>
            </a:r>
            <a:endParaRPr lang="nl-NL" dirty="0"/>
          </a:p>
        </p:txBody>
      </p:sp>
      <p:sp>
        <p:nvSpPr>
          <p:cNvPr id="3" name="Content Placeholder 2"/>
          <p:cNvSpPr>
            <a:spLocks noGrp="1"/>
          </p:cNvSpPr>
          <p:nvPr>
            <p:ph idx="1"/>
          </p:nvPr>
        </p:nvSpPr>
        <p:spPr/>
        <p:txBody>
          <a:bodyPr>
            <a:normAutofit fontScale="92500" lnSpcReduction="10000"/>
          </a:bodyPr>
          <a:lstStyle/>
          <a:p>
            <a:r>
              <a:rPr lang="nl-NL" dirty="0"/>
              <a:t>a</a:t>
            </a:r>
            <a:r>
              <a:rPr lang="nl-NL" dirty="0" smtClean="0"/>
              <a:t>rt. 23 562/2006 – art. 25 règl. 2016/399: réintroduction temporaire des contrôles frontaliers</a:t>
            </a:r>
          </a:p>
          <a:p>
            <a:pPr lvl="1"/>
            <a:r>
              <a:rPr lang="fr-FR" dirty="0" smtClean="0"/>
              <a:t>en </a:t>
            </a:r>
            <a:r>
              <a:rPr lang="fr-FR" dirty="0"/>
              <a:t>cas de </a:t>
            </a:r>
            <a:r>
              <a:rPr lang="fr-FR" dirty="0">
                <a:solidFill>
                  <a:srgbClr val="FF0000"/>
                </a:solidFill>
              </a:rPr>
              <a:t>menace grave pour l'ordre public ou la sécurité intérieure </a:t>
            </a:r>
            <a:r>
              <a:rPr lang="fr-FR" dirty="0"/>
              <a:t>d'un État membre dans l'espace sans contrôle aux frontières intérieures, cet État membre peut exceptionnellement réintroduire le contrôle aux frontières sur tous les tronçons ou sur certains tronçons spécifiques de ses frontières intérieures </a:t>
            </a:r>
            <a:r>
              <a:rPr lang="fr-FR" dirty="0">
                <a:solidFill>
                  <a:srgbClr val="FF0000"/>
                </a:solidFill>
              </a:rPr>
              <a:t>pendant une période limitée d'une durée maximale de trente jours </a:t>
            </a:r>
            <a:r>
              <a:rPr lang="fr-FR" dirty="0"/>
              <a:t>ou </a:t>
            </a:r>
            <a:r>
              <a:rPr lang="fr-FR" dirty="0">
                <a:solidFill>
                  <a:srgbClr val="FF0000"/>
                </a:solidFill>
              </a:rPr>
              <a:t>pour la durée prévisible de la menace grave </a:t>
            </a:r>
            <a:r>
              <a:rPr lang="fr-FR" dirty="0"/>
              <a:t>si elle est supérieure à trente jours. La portée et la durée de la réintroduction temporaire du contrôle aux frontières intérieures </a:t>
            </a:r>
            <a:r>
              <a:rPr lang="fr-FR" dirty="0">
                <a:solidFill>
                  <a:srgbClr val="FF0000"/>
                </a:solidFill>
              </a:rPr>
              <a:t>ne doivent pas excéder ce qui est strictement nécessaire pour répondre à la menace grave</a:t>
            </a:r>
            <a:r>
              <a:rPr lang="fr-FR" dirty="0"/>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514</a:t>
            </a:fld>
            <a:endParaRPr lang="nl-NL"/>
          </a:p>
        </p:txBody>
      </p:sp>
    </p:spTree>
    <p:extLst>
      <p:ext uri="{BB962C8B-B14F-4D97-AF65-F5344CB8AC3E}">
        <p14:creationId xmlns:p14="http://schemas.microsoft.com/office/powerpoint/2010/main" val="3140158911"/>
      </p:ext>
    </p:extLst>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Schengen: </a:t>
            </a:r>
            <a:r>
              <a:rPr lang="nl-NL" dirty="0" err="1" smtClean="0"/>
              <a:t>frontières</a:t>
            </a:r>
            <a:r>
              <a:rPr lang="nl-NL" dirty="0" smtClean="0"/>
              <a:t> </a:t>
            </a:r>
            <a:r>
              <a:rPr lang="nl-NL" dirty="0" err="1" smtClean="0"/>
              <a:t>intérieures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c</a:t>
            </a:r>
            <a:r>
              <a:rPr lang="nl-NL" dirty="0" err="1" smtClean="0"/>
              <a:t>ritères</a:t>
            </a:r>
            <a:r>
              <a:rPr lang="nl-NL" dirty="0" smtClean="0"/>
              <a:t> à </a:t>
            </a:r>
            <a:r>
              <a:rPr lang="nl-NL" dirty="0" err="1" smtClean="0"/>
              <a:t>respecter</a:t>
            </a:r>
            <a:r>
              <a:rPr lang="nl-NL" dirty="0" smtClean="0"/>
              <a:t> et procédures à </a:t>
            </a:r>
            <a:r>
              <a:rPr lang="nl-NL" dirty="0" err="1" smtClean="0"/>
              <a:t>suivre</a:t>
            </a:r>
            <a:endParaRPr lang="nl-NL" dirty="0" smtClean="0"/>
          </a:p>
          <a:p>
            <a:pPr lvl="1"/>
            <a:r>
              <a:rPr lang="nl-NL" dirty="0"/>
              <a:t>p</a:t>
            </a:r>
            <a:r>
              <a:rPr lang="nl-NL" dirty="0" smtClean="0"/>
              <a:t>rocédure générale</a:t>
            </a:r>
          </a:p>
          <a:p>
            <a:pPr lvl="2"/>
            <a:r>
              <a:rPr lang="nl-NL" dirty="0" err="1" smtClean="0"/>
              <a:t>notification</a:t>
            </a:r>
            <a:r>
              <a:rPr lang="nl-NL" dirty="0" smtClean="0"/>
              <a:t> de </a:t>
            </a:r>
            <a:r>
              <a:rPr lang="nl-NL" dirty="0" err="1" smtClean="0"/>
              <a:t>l’intention</a:t>
            </a:r>
            <a:r>
              <a:rPr lang="nl-NL" dirty="0" smtClean="0"/>
              <a:t> </a:t>
            </a:r>
            <a:r>
              <a:rPr lang="nl-NL" dirty="0" err="1" smtClean="0"/>
              <a:t>aux</a:t>
            </a:r>
            <a:r>
              <a:rPr lang="nl-NL" dirty="0" smtClean="0"/>
              <a:t> </a:t>
            </a:r>
            <a:r>
              <a:rPr lang="nl-NL" dirty="0" err="1" smtClean="0"/>
              <a:t>autres</a:t>
            </a:r>
            <a:r>
              <a:rPr lang="nl-NL" dirty="0" smtClean="0"/>
              <a:t> EM et à la </a:t>
            </a:r>
            <a:r>
              <a:rPr lang="nl-NL" dirty="0" err="1" smtClean="0"/>
              <a:t>Commission</a:t>
            </a:r>
            <a:r>
              <a:rPr lang="nl-NL" dirty="0" smtClean="0"/>
              <a:t> </a:t>
            </a:r>
            <a:r>
              <a:rPr lang="nl-NL" dirty="0" err="1" smtClean="0"/>
              <a:t>quatre</a:t>
            </a:r>
            <a:r>
              <a:rPr lang="nl-NL" dirty="0" smtClean="0"/>
              <a:t> </a:t>
            </a:r>
            <a:r>
              <a:rPr lang="nl-NL" dirty="0" err="1" smtClean="0"/>
              <a:t>semaines</a:t>
            </a:r>
            <a:r>
              <a:rPr lang="nl-NL" dirty="0" smtClean="0"/>
              <a:t> </a:t>
            </a:r>
            <a:r>
              <a:rPr lang="nl-NL" dirty="0" err="1" smtClean="0"/>
              <a:t>avant</a:t>
            </a:r>
            <a:r>
              <a:rPr lang="nl-NL" dirty="0" smtClean="0"/>
              <a:t> la </a:t>
            </a:r>
            <a:r>
              <a:rPr lang="nl-NL" dirty="0" err="1" smtClean="0"/>
              <a:t>réintroduction</a:t>
            </a:r>
            <a:r>
              <a:rPr lang="nl-NL" dirty="0" smtClean="0"/>
              <a:t> </a:t>
            </a:r>
            <a:r>
              <a:rPr lang="nl-NL" dirty="0" err="1" smtClean="0"/>
              <a:t>prévue</a:t>
            </a:r>
            <a:endParaRPr lang="nl-NL" dirty="0" smtClean="0"/>
          </a:p>
          <a:p>
            <a:pPr lvl="2"/>
            <a:r>
              <a:rPr lang="nl-NL" dirty="0" err="1"/>
              <a:t>é</a:t>
            </a:r>
            <a:r>
              <a:rPr lang="nl-NL" dirty="0" err="1" smtClean="0"/>
              <a:t>mission</a:t>
            </a:r>
            <a:r>
              <a:rPr lang="nl-NL" dirty="0" smtClean="0"/>
              <a:t> des avis par les </a:t>
            </a:r>
            <a:r>
              <a:rPr lang="nl-NL" dirty="0" err="1" smtClean="0"/>
              <a:t>autres</a:t>
            </a:r>
            <a:r>
              <a:rPr lang="nl-NL" dirty="0" smtClean="0"/>
              <a:t> EM </a:t>
            </a:r>
            <a:r>
              <a:rPr lang="nl-NL" dirty="0" err="1" smtClean="0"/>
              <a:t>ou</a:t>
            </a:r>
            <a:r>
              <a:rPr lang="nl-NL" dirty="0" smtClean="0"/>
              <a:t> la </a:t>
            </a:r>
            <a:r>
              <a:rPr lang="nl-NL" dirty="0" err="1" smtClean="0"/>
              <a:t>Commission</a:t>
            </a:r>
            <a:endParaRPr lang="nl-NL" dirty="0" smtClean="0"/>
          </a:p>
          <a:p>
            <a:pPr lvl="2"/>
            <a:r>
              <a:rPr lang="nl-NL" dirty="0" err="1"/>
              <a:t>c</a:t>
            </a:r>
            <a:r>
              <a:rPr lang="nl-NL" dirty="0" err="1" smtClean="0"/>
              <a:t>onsultation</a:t>
            </a:r>
            <a:r>
              <a:rPr lang="nl-NL" dirty="0" smtClean="0"/>
              <a:t> </a:t>
            </a:r>
            <a:r>
              <a:rPr lang="nl-NL" dirty="0" err="1" smtClean="0"/>
              <a:t>entre</a:t>
            </a:r>
            <a:r>
              <a:rPr lang="nl-NL" dirty="0" smtClean="0"/>
              <a:t> les EM et la </a:t>
            </a:r>
            <a:r>
              <a:rPr lang="nl-NL" dirty="0" err="1" smtClean="0"/>
              <a:t>Commission</a:t>
            </a:r>
            <a:endParaRPr lang="nl-NL" dirty="0" smtClean="0"/>
          </a:p>
          <a:p>
            <a:pPr lvl="1"/>
            <a:r>
              <a:rPr lang="nl-NL" dirty="0"/>
              <a:t>e</a:t>
            </a:r>
            <a:r>
              <a:rPr lang="nl-NL" dirty="0" smtClean="0"/>
              <a:t>xception I: action immédiate: pendant dix jours en cas de menace grave pour l’ordre publique – pas d’avis à fournir</a:t>
            </a:r>
          </a:p>
          <a:p>
            <a:pPr lvl="1"/>
            <a:r>
              <a:rPr lang="nl-NL" dirty="0"/>
              <a:t>e</a:t>
            </a:r>
            <a:r>
              <a:rPr lang="nl-NL" dirty="0" smtClean="0"/>
              <a:t>xception II: circonstances mettant en péril le fonctionnement global de l’espace Schengen – mesures prises par la Commission</a:t>
            </a:r>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515</a:t>
            </a:fld>
            <a:endParaRPr lang="nl-NL"/>
          </a:p>
        </p:txBody>
      </p:sp>
    </p:spTree>
    <p:extLst>
      <p:ext uri="{BB962C8B-B14F-4D97-AF65-F5344CB8AC3E}">
        <p14:creationId xmlns:p14="http://schemas.microsoft.com/office/powerpoint/2010/main" val="2863981634"/>
      </p:ext>
    </p:extLst>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Schengen: </a:t>
            </a:r>
            <a:r>
              <a:rPr lang="nl-NL" dirty="0" err="1" smtClean="0"/>
              <a:t>frontières</a:t>
            </a:r>
            <a:r>
              <a:rPr lang="nl-NL" dirty="0" smtClean="0"/>
              <a:t> </a:t>
            </a:r>
            <a:r>
              <a:rPr lang="nl-NL" dirty="0" err="1" smtClean="0"/>
              <a:t>extérieures</a:t>
            </a:r>
            <a:r>
              <a:rPr lang="nl-NL" dirty="0" smtClean="0"/>
              <a:t> communes</a:t>
            </a:r>
            <a:endParaRPr lang="nl-NL" dirty="0"/>
          </a:p>
        </p:txBody>
      </p:sp>
      <p:sp>
        <p:nvSpPr>
          <p:cNvPr id="3" name="Content Placeholder 2"/>
          <p:cNvSpPr>
            <a:spLocks noGrp="1"/>
          </p:cNvSpPr>
          <p:nvPr>
            <p:ph idx="1"/>
          </p:nvPr>
        </p:nvSpPr>
        <p:spPr/>
        <p:txBody>
          <a:bodyPr/>
          <a:lstStyle/>
          <a:p>
            <a:r>
              <a:rPr lang="nl-NL" dirty="0"/>
              <a:t>p</a:t>
            </a:r>
            <a:r>
              <a:rPr lang="nl-NL" dirty="0" smtClean="0"/>
              <a:t>oints </a:t>
            </a:r>
            <a:r>
              <a:rPr lang="nl-NL" dirty="0" err="1" smtClean="0"/>
              <a:t>communs</a:t>
            </a:r>
            <a:r>
              <a:rPr lang="nl-NL" dirty="0" smtClean="0"/>
              <a:t> </a:t>
            </a:r>
            <a:r>
              <a:rPr lang="nl-NL" dirty="0" err="1" smtClean="0"/>
              <a:t>d’entrée</a:t>
            </a:r>
            <a:r>
              <a:rPr lang="nl-NL" dirty="0" smtClean="0"/>
              <a:t> et de sortie</a:t>
            </a:r>
          </a:p>
          <a:p>
            <a:r>
              <a:rPr lang="nl-NL" dirty="0" err="1" smtClean="0"/>
              <a:t>visas</a:t>
            </a:r>
            <a:r>
              <a:rPr lang="nl-NL" dirty="0" smtClean="0"/>
              <a:t> </a:t>
            </a:r>
            <a:r>
              <a:rPr lang="nl-NL" dirty="0"/>
              <a:t>S</a:t>
            </a:r>
            <a:r>
              <a:rPr lang="nl-NL" dirty="0" smtClean="0"/>
              <a:t>chengen</a:t>
            </a:r>
          </a:p>
          <a:p>
            <a:r>
              <a:rPr lang="nl-NL" dirty="0"/>
              <a:t>v</a:t>
            </a:r>
            <a:r>
              <a:rPr lang="nl-NL" dirty="0" smtClean="0"/>
              <a:t>érifications aux frontières portant sur des personnes – coordonnées par les EM – Règl. 2017/458 (partie de la p. 219 en plus petite police de l’ouvrage n’est plus d’actualité!)</a:t>
            </a:r>
            <a:endParaRPr lang="nl-NL" dirty="0"/>
          </a:p>
        </p:txBody>
      </p:sp>
      <p:pic>
        <p:nvPicPr>
          <p:cNvPr id="4" name="Picture 3" descr="https://caffeinebullet.files.wordpress.com/2013/02/dsc015651.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581128"/>
            <a:ext cx="3947492" cy="2276872"/>
          </a:xfrm>
          <a:prstGeom prst="rect">
            <a:avLst/>
          </a:prstGeom>
          <a:noFill/>
          <a:ln>
            <a:noFill/>
          </a:ln>
        </p:spPr>
      </p:pic>
      <p:pic>
        <p:nvPicPr>
          <p:cNvPr id="5" name="Picture 4" descr="http://www.letemps.ch/sites/default/files/media/2015/09/17/0a603c8c-5d4c-11e5-af59-94bd5b6861b3.jpg?uuid=CmA8jF1MEeWvWZS9W2hhsw">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5791" y="4700789"/>
            <a:ext cx="3585703" cy="2042712"/>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516</a:t>
            </a:fld>
            <a:endParaRPr lang="nl-NL"/>
          </a:p>
        </p:txBody>
      </p:sp>
    </p:spTree>
    <p:extLst>
      <p:ext uri="{BB962C8B-B14F-4D97-AF65-F5344CB8AC3E}">
        <p14:creationId xmlns:p14="http://schemas.microsoft.com/office/powerpoint/2010/main" val="3665368847"/>
      </p:ext>
    </p:extLst>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demain </a:t>
            </a:r>
            <a:r>
              <a:rPr lang="nl-NL" smtClean="0">
                <a:solidFill>
                  <a:schemeClr val="tx1"/>
                </a:solidFill>
              </a:rPr>
              <a:t>(10h00</a:t>
            </a:r>
            <a:r>
              <a:rPr lang="nl-NL" dirty="0" smtClean="0">
                <a:solidFill>
                  <a:schemeClr val="tx1"/>
                </a:solidFill>
              </a:rPr>
              <a:t>, 204)!</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517</a:t>
            </a:fld>
            <a:endParaRPr lang="nl-NL"/>
          </a:p>
        </p:txBody>
      </p:sp>
    </p:spTree>
    <p:extLst>
      <p:ext uri="{BB962C8B-B14F-4D97-AF65-F5344CB8AC3E}">
        <p14:creationId xmlns:p14="http://schemas.microsoft.com/office/powerpoint/2010/main" val="1774980441"/>
      </p:ext>
    </p:extLst>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Droit matériel européen</a:t>
            </a:r>
            <a:endParaRPr lang="en-GB" dirty="0"/>
          </a:p>
        </p:txBody>
      </p:sp>
      <p:sp>
        <p:nvSpPr>
          <p:cNvPr id="3" name="Subtitle 2"/>
          <p:cNvSpPr>
            <a:spLocks noGrp="1"/>
          </p:cNvSpPr>
          <p:nvPr>
            <p:ph type="subTitle" idx="1"/>
          </p:nvPr>
        </p:nvSpPr>
        <p:spPr/>
        <p:txBody>
          <a:bodyPr>
            <a:normAutofit fontScale="92500" lnSpcReduction="10000"/>
          </a:bodyPr>
          <a:lstStyle/>
          <a:p>
            <a:endParaRPr lang="fr-BE" dirty="0"/>
          </a:p>
          <a:p>
            <a:r>
              <a:rPr lang="fr-BE" dirty="0"/>
              <a:t>Prof. </a:t>
            </a:r>
            <a:r>
              <a:rPr lang="fr-BE" dirty="0" err="1"/>
              <a:t>dr</a:t>
            </a:r>
            <a:r>
              <a:rPr lang="fr-BE" dirty="0"/>
              <a:t>. Pieter Van Cleynenbreugel</a:t>
            </a:r>
          </a:p>
          <a:p>
            <a:endParaRPr lang="fr-BE" dirty="0"/>
          </a:p>
          <a:p>
            <a:r>
              <a:rPr lang="fr-BE" dirty="0" smtClean="0"/>
              <a:t>Séance </a:t>
            </a:r>
            <a:r>
              <a:rPr lang="fr-BE" dirty="0"/>
              <a:t>14 </a:t>
            </a:r>
            <a:r>
              <a:rPr lang="fr-BE" dirty="0" smtClean="0"/>
              <a:t>: </a:t>
            </a:r>
            <a:r>
              <a:rPr lang="fr-BE" dirty="0"/>
              <a:t>établissement et </a:t>
            </a:r>
            <a:r>
              <a:rPr lang="fr-BE" dirty="0" smtClean="0"/>
              <a:t>services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518</a:t>
            </a:fld>
            <a:endParaRPr lang="nl-NL"/>
          </a:p>
        </p:txBody>
      </p:sp>
    </p:spTree>
    <p:extLst>
      <p:ext uri="{BB962C8B-B14F-4D97-AF65-F5344CB8AC3E}">
        <p14:creationId xmlns:p14="http://schemas.microsoft.com/office/powerpoint/2010/main" val="1448726780"/>
      </p:ext>
    </p:extLst>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Marché intérieur</a:t>
            </a:r>
            <a:endParaRPr lang="nl-NL" dirty="0"/>
          </a:p>
        </p:txBody>
      </p:sp>
      <p:sp>
        <p:nvSpPr>
          <p:cNvPr id="3" name="Content Placeholder 2"/>
          <p:cNvSpPr>
            <a:spLocks noGrp="1"/>
          </p:cNvSpPr>
          <p:nvPr>
            <p:ph idx="1"/>
          </p:nvPr>
        </p:nvSpPr>
        <p:spPr/>
        <p:txBody>
          <a:bodyPr/>
          <a:lstStyle/>
          <a:p>
            <a:r>
              <a:rPr lang="nl-NL" dirty="0" smtClean="0"/>
              <a:t>Abolition d’obstacles à une libre circulation</a:t>
            </a:r>
          </a:p>
          <a:p>
            <a:pPr lvl="1"/>
            <a:r>
              <a:rPr lang="nl-NL" dirty="0" err="1" smtClean="0"/>
              <a:t>marchandises</a:t>
            </a:r>
            <a:r>
              <a:rPr lang="nl-NL" dirty="0" smtClean="0"/>
              <a:t> (tarifaire + non-tarifaire)</a:t>
            </a:r>
          </a:p>
          <a:p>
            <a:pPr lvl="1"/>
            <a:r>
              <a:rPr lang="nl-NL" dirty="0" err="1"/>
              <a:t>c</a:t>
            </a:r>
            <a:r>
              <a:rPr lang="nl-NL" dirty="0" err="1" smtClean="0"/>
              <a:t>apitaux</a:t>
            </a:r>
            <a:r>
              <a:rPr lang="nl-NL" dirty="0" smtClean="0"/>
              <a:t> (</a:t>
            </a:r>
            <a:r>
              <a:rPr lang="nl-NL" dirty="0" err="1" smtClean="0"/>
              <a:t>libéralisation</a:t>
            </a:r>
            <a:r>
              <a:rPr lang="nl-NL" dirty="0" smtClean="0"/>
              <a:t> </a:t>
            </a:r>
            <a:r>
              <a:rPr lang="nl-NL" dirty="0" err="1" smtClean="0"/>
              <a:t>concerne</a:t>
            </a:r>
            <a:r>
              <a:rPr lang="nl-NL" dirty="0" smtClean="0"/>
              <a:t> les </a:t>
            </a:r>
            <a:r>
              <a:rPr lang="nl-NL" dirty="0" err="1" smtClean="0"/>
              <a:t>pays</a:t>
            </a:r>
            <a:r>
              <a:rPr lang="nl-NL" dirty="0" smtClean="0"/>
              <a:t> </a:t>
            </a:r>
            <a:r>
              <a:rPr lang="nl-NL" dirty="0" err="1" smtClean="0"/>
              <a:t>tiers</a:t>
            </a:r>
            <a:r>
              <a:rPr lang="nl-NL" dirty="0" smtClean="0"/>
              <a:t>)</a:t>
            </a:r>
          </a:p>
          <a:p>
            <a:pPr lvl="1"/>
            <a:r>
              <a:rPr lang="nl-NL" dirty="0" err="1"/>
              <a:t>p</a:t>
            </a:r>
            <a:r>
              <a:rPr lang="nl-NL" dirty="0" err="1" smtClean="0"/>
              <a:t>ersonnes</a:t>
            </a:r>
            <a:r>
              <a:rPr lang="nl-NL" dirty="0" smtClean="0"/>
              <a:t> </a:t>
            </a:r>
          </a:p>
          <a:p>
            <a:pPr lvl="2"/>
            <a:r>
              <a:rPr lang="nl-NL" dirty="0" smtClean="0"/>
              <a:t>travailleurs (art. 45 + Règl. 492/2011) + citoyens (dir. 2004/38)</a:t>
            </a:r>
            <a:endParaRPr lang="nl-NL" dirty="0"/>
          </a:p>
          <a:p>
            <a:pPr lvl="2"/>
            <a:r>
              <a:rPr lang="nl-NL" dirty="0" err="1" smtClean="0">
                <a:solidFill>
                  <a:srgbClr val="FF0000"/>
                </a:solidFill>
              </a:rPr>
              <a:t>indépendants</a:t>
            </a:r>
            <a:r>
              <a:rPr lang="nl-NL" dirty="0" smtClean="0">
                <a:solidFill>
                  <a:srgbClr val="FF0000"/>
                </a:solidFill>
              </a:rPr>
              <a:t> + </a:t>
            </a:r>
            <a:r>
              <a:rPr lang="nl-NL" dirty="0" err="1" smtClean="0">
                <a:solidFill>
                  <a:srgbClr val="FF0000"/>
                </a:solidFill>
              </a:rPr>
              <a:t>personnes</a:t>
            </a:r>
            <a:r>
              <a:rPr lang="nl-NL" dirty="0" smtClean="0">
                <a:solidFill>
                  <a:srgbClr val="FF0000"/>
                </a:solidFill>
              </a:rPr>
              <a:t> </a:t>
            </a:r>
            <a:r>
              <a:rPr lang="nl-NL" dirty="0" err="1" smtClean="0">
                <a:solidFill>
                  <a:srgbClr val="FF0000"/>
                </a:solidFill>
              </a:rPr>
              <a:t>morales</a:t>
            </a:r>
            <a:endParaRPr lang="nl-NL" dirty="0" smtClean="0">
              <a:solidFill>
                <a:srgbClr val="FF0000"/>
              </a:solidFill>
            </a:endParaRPr>
          </a:p>
          <a:p>
            <a:pPr lvl="1"/>
            <a:r>
              <a:rPr lang="nl-NL" dirty="0">
                <a:solidFill>
                  <a:srgbClr val="FF0000"/>
                </a:solidFill>
              </a:rPr>
              <a:t>s</a:t>
            </a:r>
            <a:r>
              <a:rPr lang="nl-NL" dirty="0" smtClean="0">
                <a:solidFill>
                  <a:srgbClr val="FF0000"/>
                </a:solidFill>
              </a:rPr>
              <a:t>ervices</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519</a:t>
            </a:fld>
            <a:endParaRPr lang="nl-NL"/>
          </a:p>
        </p:txBody>
      </p:sp>
    </p:spTree>
    <p:extLst>
      <p:ext uri="{BB962C8B-B14F-4D97-AF65-F5344CB8AC3E}">
        <p14:creationId xmlns:p14="http://schemas.microsoft.com/office/powerpoint/2010/main" val="17863494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§3. Droit matériel</a:t>
            </a:r>
          </a:p>
        </p:txBody>
      </p:sp>
      <p:sp>
        <p:nvSpPr>
          <p:cNvPr id="3" name="Content Placeholder 2"/>
          <p:cNvSpPr>
            <a:spLocks noGrp="1"/>
          </p:cNvSpPr>
          <p:nvPr>
            <p:ph idx="1"/>
          </p:nvPr>
        </p:nvSpPr>
        <p:spPr>
          <a:xfrm>
            <a:off x="457200" y="1268760"/>
            <a:ext cx="8229600" cy="5472608"/>
          </a:xfrm>
        </p:spPr>
        <p:txBody>
          <a:bodyPr>
            <a:normAutofit fontScale="70000" lnSpcReduction="20000"/>
          </a:bodyPr>
          <a:lstStyle/>
          <a:p>
            <a:endParaRPr lang="fr-FR" sz="3400" dirty="0" smtClean="0"/>
          </a:p>
          <a:p>
            <a:r>
              <a:rPr lang="fr-FR" sz="3400" dirty="0" smtClean="0"/>
              <a:t>4</a:t>
            </a:r>
            <a:r>
              <a:rPr lang="fr-FR" sz="3400" dirty="0"/>
              <a:t>. L'Union établit </a:t>
            </a:r>
            <a:r>
              <a:rPr lang="fr-FR" sz="3400" dirty="0">
                <a:solidFill>
                  <a:srgbClr val="FF0000"/>
                </a:solidFill>
              </a:rPr>
              <a:t>une union économique et monétaire dont la monnaie est l'euro</a:t>
            </a:r>
            <a:r>
              <a:rPr lang="fr-FR" sz="3400" dirty="0"/>
              <a:t>.</a:t>
            </a:r>
          </a:p>
          <a:p>
            <a:endParaRPr lang="fr-FR" sz="3400" dirty="0"/>
          </a:p>
          <a:p>
            <a:r>
              <a:rPr lang="fr-FR" sz="3400" dirty="0"/>
              <a:t>5. Dans ses relations avec le reste du monde, l'Union affirme et promeut ses valeurs et ses intérêts et contribue à la protection de ses citoyens. Elle contribue à la paix, à la sécurité, au développement durable de la planète, à la solidarité et au respect mutuel entre les peuples, au commerce libre et équitable, à l'élimination de la pauvreté et </a:t>
            </a:r>
            <a:r>
              <a:rPr lang="fr-FR" sz="3400" dirty="0">
                <a:solidFill>
                  <a:srgbClr val="FF0000"/>
                </a:solidFill>
              </a:rPr>
              <a:t>à la protection des droits de l'homme</a:t>
            </a:r>
            <a:r>
              <a:rPr lang="fr-FR" sz="3400" dirty="0"/>
              <a:t>, en particulier ceux de l'enfant, ainsi qu'au strict respect et au développement du droit international, notamment au respect des principes de la charte des Nations unies.</a:t>
            </a:r>
          </a:p>
          <a:p>
            <a:endParaRPr lang="fr-FR" sz="3400" dirty="0"/>
          </a:p>
          <a:p>
            <a:r>
              <a:rPr lang="fr-FR" sz="3400" dirty="0"/>
              <a:t>6. L'Union poursuit ses objectifs par </a:t>
            </a:r>
            <a:r>
              <a:rPr lang="fr-FR" sz="3400" dirty="0">
                <a:solidFill>
                  <a:srgbClr val="FF0000"/>
                </a:solidFill>
              </a:rPr>
              <a:t>des moyens appropriés, en fonction des compétences qui lui sont attribuées dans les traités</a:t>
            </a:r>
            <a:r>
              <a:rPr lang="fr-FR" sz="3400" dirty="0"/>
              <a:t>.</a:t>
            </a:r>
          </a:p>
          <a:p>
            <a:endParaRPr lang="nl-NL"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52</a:t>
            </a:fld>
            <a:endParaRPr lang="nl-NL"/>
          </a:p>
        </p:txBody>
      </p:sp>
    </p:spTree>
    <p:extLst>
      <p:ext uri="{BB962C8B-B14F-4D97-AF65-F5344CB8AC3E}">
        <p14:creationId xmlns:p14="http://schemas.microsoft.com/office/powerpoint/2010/main" val="1630485556"/>
      </p:ext>
    </p:extLst>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Etablissement - services</a:t>
            </a:r>
            <a:endParaRPr lang="en-GB" dirty="0"/>
          </a:p>
        </p:txBody>
      </p:sp>
      <p:sp>
        <p:nvSpPr>
          <p:cNvPr id="3" name="Content Placeholder 2"/>
          <p:cNvSpPr>
            <a:spLocks noGrp="1"/>
          </p:cNvSpPr>
          <p:nvPr>
            <p:ph idx="1"/>
          </p:nvPr>
        </p:nvSpPr>
        <p:spPr/>
        <p:txBody>
          <a:bodyPr>
            <a:normAutofit fontScale="92500" lnSpcReduction="10000"/>
          </a:bodyPr>
          <a:lstStyle/>
          <a:p>
            <a:r>
              <a:rPr lang="fr-FR" dirty="0" smtClean="0"/>
              <a:t>Art. 49:</a:t>
            </a:r>
          </a:p>
          <a:p>
            <a:pPr lvl="1"/>
            <a:r>
              <a:rPr lang="fr-FR" dirty="0" smtClean="0"/>
              <a:t>Dans </a:t>
            </a:r>
            <a:r>
              <a:rPr lang="fr-FR" dirty="0"/>
              <a:t>le cadre des dispositions ci-après, les restrictions à la liberté d'établissement des ressortissants d'un État membre dans le territoire d'un autre État membre sont interdites. Cette interdiction s'étend également aux restrictions à la création d'agences, de succursales ou de filiales, par les ressortissants d'un État membre établis sur le territoire d'un État membre.</a:t>
            </a:r>
          </a:p>
          <a:p>
            <a:pPr lvl="1"/>
            <a:r>
              <a:rPr lang="fr-FR" dirty="0"/>
              <a:t>La liberté d'établissement comporte l'accès </a:t>
            </a:r>
            <a:r>
              <a:rPr lang="fr-FR" i="1" dirty="0"/>
              <a:t>aux activités non salariées et leur exercice</a:t>
            </a:r>
            <a:r>
              <a:rPr lang="fr-FR" dirty="0"/>
              <a:t>, ainsi que la constitution et la gestion d'entreprises, et notamment de sociétés au sens de l'article 54, deuxième alinéa, dans les conditions définies par la législation du pays d'établissement pour ses propres ressortissants, sous réserve des dispositions du chapitre relatif aux capitaux.</a:t>
            </a:r>
          </a:p>
          <a:p>
            <a:endParaRPr lang="en-GB" dirty="0"/>
          </a:p>
        </p:txBody>
      </p:sp>
    </p:spTree>
    <p:extLst>
      <p:ext uri="{BB962C8B-B14F-4D97-AF65-F5344CB8AC3E}">
        <p14:creationId xmlns:p14="http://schemas.microsoft.com/office/powerpoint/2010/main" val="2389010910"/>
      </p:ext>
    </p:extLst>
  </p:cSld>
  <p:clrMapOvr>
    <a:masterClrMapping/>
  </p:clrMapOvr>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Etablissement - services</a:t>
            </a:r>
            <a:endParaRPr lang="en-GB" dirty="0"/>
          </a:p>
        </p:txBody>
      </p:sp>
      <p:sp>
        <p:nvSpPr>
          <p:cNvPr id="3" name="Content Placeholder 2"/>
          <p:cNvSpPr>
            <a:spLocks noGrp="1"/>
          </p:cNvSpPr>
          <p:nvPr>
            <p:ph idx="1"/>
          </p:nvPr>
        </p:nvSpPr>
        <p:spPr/>
        <p:txBody>
          <a:bodyPr/>
          <a:lstStyle/>
          <a:p>
            <a:r>
              <a:rPr lang="fr-BE" dirty="0" smtClean="0"/>
              <a:t>Art. 56:</a:t>
            </a:r>
          </a:p>
          <a:p>
            <a:pPr lvl="1"/>
            <a:r>
              <a:rPr lang="fr-FR" dirty="0" smtClean="0"/>
              <a:t>Dans </a:t>
            </a:r>
            <a:r>
              <a:rPr lang="fr-FR" dirty="0"/>
              <a:t>le cadre des dispositions ci-après, les restrictions à la libre prestation </a:t>
            </a:r>
            <a:r>
              <a:rPr lang="fr-FR" i="1" dirty="0"/>
              <a:t>des services </a:t>
            </a:r>
            <a:r>
              <a:rPr lang="fr-FR" dirty="0"/>
              <a:t>à l'intérieur de l'Union sont interdites à l'égard des ressortissants des États membres établis dans un État membre autre que celui du </a:t>
            </a:r>
            <a:r>
              <a:rPr lang="fr-FR" dirty="0" smtClean="0"/>
              <a:t>destinataire </a:t>
            </a:r>
            <a:r>
              <a:rPr lang="fr-FR" dirty="0"/>
              <a:t>de la prestation</a:t>
            </a:r>
            <a:r>
              <a:rPr lang="fr-FR" dirty="0" smtClean="0"/>
              <a:t>.</a:t>
            </a:r>
          </a:p>
          <a:p>
            <a:pPr lvl="1"/>
            <a:endParaRPr lang="fr-FR" dirty="0"/>
          </a:p>
          <a:p>
            <a:pPr lvl="1"/>
            <a:r>
              <a:rPr lang="fr-FR" dirty="0" smtClean="0"/>
              <a:t>Art. </a:t>
            </a:r>
            <a:r>
              <a:rPr lang="fr-FR" dirty="0"/>
              <a:t>57: </a:t>
            </a:r>
            <a:r>
              <a:rPr lang="fr-FR" dirty="0" smtClean="0"/>
              <a:t>sont </a:t>
            </a:r>
            <a:r>
              <a:rPr lang="fr-FR" dirty="0"/>
              <a:t>considérées comme services les prestations fournies normalement contre </a:t>
            </a:r>
            <a:r>
              <a:rPr lang="fr-FR" dirty="0" smtClean="0"/>
              <a:t>rémunération</a:t>
            </a:r>
          </a:p>
          <a:p>
            <a:pPr lvl="2"/>
            <a:r>
              <a:rPr lang="fr-BE" dirty="0" smtClean="0"/>
              <a:t>= </a:t>
            </a:r>
            <a:r>
              <a:rPr lang="fr-BE" i="1" dirty="0" smtClean="0"/>
              <a:t>activités non salariées!!!</a:t>
            </a:r>
            <a:endParaRPr lang="en-GB" dirty="0"/>
          </a:p>
        </p:txBody>
      </p:sp>
    </p:spTree>
    <p:extLst>
      <p:ext uri="{BB962C8B-B14F-4D97-AF65-F5344CB8AC3E}">
        <p14:creationId xmlns:p14="http://schemas.microsoft.com/office/powerpoint/2010/main" val="124560177"/>
      </p:ext>
    </p:extLst>
  </p:cSld>
  <p:clrMapOvr>
    <a:masterClrMapping/>
  </p:clrMapOvr>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Etablissement - Services</a:t>
            </a:r>
            <a:endParaRPr lang="nl-NL" dirty="0"/>
          </a:p>
        </p:txBody>
      </p:sp>
      <p:sp>
        <p:nvSpPr>
          <p:cNvPr id="3" name="Content Placeholder 2"/>
          <p:cNvSpPr>
            <a:spLocks noGrp="1"/>
          </p:cNvSpPr>
          <p:nvPr>
            <p:ph idx="1"/>
          </p:nvPr>
        </p:nvSpPr>
        <p:spPr/>
        <p:txBody>
          <a:bodyPr>
            <a:normAutofit/>
          </a:bodyPr>
          <a:lstStyle/>
          <a:p>
            <a:r>
              <a:rPr lang="nl-NL" dirty="0"/>
              <a:t>C</a:t>
            </a:r>
            <a:r>
              <a:rPr lang="nl-NL" dirty="0" smtClean="0"/>
              <a:t>hamp d’application</a:t>
            </a:r>
          </a:p>
          <a:p>
            <a:pPr lvl="1"/>
            <a:r>
              <a:rPr lang="nl-NL" dirty="0" smtClean="0"/>
              <a:t>art. 49 TFUE</a:t>
            </a:r>
          </a:p>
          <a:p>
            <a:pPr lvl="1"/>
            <a:r>
              <a:rPr lang="nl-NL" dirty="0"/>
              <a:t>a</a:t>
            </a:r>
            <a:r>
              <a:rPr lang="nl-NL" dirty="0" smtClean="0"/>
              <a:t>rt. 56 TFUE</a:t>
            </a:r>
          </a:p>
          <a:p>
            <a:r>
              <a:rPr lang="nl-NL" dirty="0"/>
              <a:t>D</a:t>
            </a:r>
            <a:r>
              <a:rPr lang="nl-NL" dirty="0" smtClean="0"/>
              <a:t>roit dérivé commun– directive services 2006/123</a:t>
            </a:r>
          </a:p>
          <a:p>
            <a:r>
              <a:rPr lang="nl-NL" dirty="0"/>
              <a:t>S</a:t>
            </a:r>
            <a:r>
              <a:rPr lang="nl-NL" dirty="0" smtClean="0"/>
              <a:t>chéma </a:t>
            </a:r>
            <a:r>
              <a:rPr lang="nl-NL" dirty="0"/>
              <a:t>commun </a:t>
            </a:r>
            <a:r>
              <a:rPr lang="nl-NL" dirty="0" smtClean="0"/>
              <a:t>de raisonnement en cas d’applicabilité du droit primaire</a:t>
            </a:r>
          </a:p>
          <a:p>
            <a:pPr lvl="1"/>
            <a:r>
              <a:rPr lang="nl-NL" dirty="0" smtClean="0"/>
              <a:t>interdictions des restrictions</a:t>
            </a:r>
            <a:endParaRPr lang="nl-NL" dirty="0"/>
          </a:p>
          <a:p>
            <a:pPr lvl="1"/>
            <a:r>
              <a:rPr lang="nl-NL" dirty="0"/>
              <a:t>r</a:t>
            </a:r>
            <a:r>
              <a:rPr lang="nl-NL" dirty="0" smtClean="0"/>
              <a:t>aisons de justification</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522</a:t>
            </a:fld>
            <a:endParaRPr lang="nl-NL"/>
          </a:p>
        </p:txBody>
      </p:sp>
    </p:spTree>
    <p:extLst>
      <p:ext uri="{BB962C8B-B14F-4D97-AF65-F5344CB8AC3E}">
        <p14:creationId xmlns:p14="http://schemas.microsoft.com/office/powerpoint/2010/main" val="2881007006"/>
      </p:ext>
    </p:extLst>
  </p:cSld>
  <p:clrMapOvr>
    <a:masterClrMapping/>
  </p:clrMapOvr>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fr-BE" dirty="0" smtClean="0"/>
              <a:t>Comment un service est-il défini en droit de l’UE? Quelles activités échappent à cette définition?</a:t>
            </a:r>
          </a:p>
          <a:p>
            <a:r>
              <a:rPr lang="fr-BE" dirty="0" smtClean="0"/>
              <a:t>Quel est le lien entre la notion de service et la liberté d’</a:t>
            </a:r>
            <a:r>
              <a:rPr lang="fr-BE" dirty="0" err="1" smtClean="0"/>
              <a:t>étalissement</a:t>
            </a:r>
            <a:r>
              <a:rPr lang="fr-BE" dirty="0" smtClean="0"/>
              <a:t> des indépendants (personnes physiques ou morales)?</a:t>
            </a:r>
          </a:p>
          <a:p>
            <a:r>
              <a:rPr lang="fr-BE" dirty="0" smtClean="0"/>
              <a:t>Comment la Cour distingue-t-elle la prestation occasionnelle d’un service de l’établissement plus permanent d’un prestataire? Quelle est la pertinence de cette distinction?</a:t>
            </a:r>
          </a:p>
          <a:p>
            <a:r>
              <a:rPr lang="fr-BE" dirty="0" smtClean="0"/>
              <a:t>Qui peut poser des obstacles au libre établissement et à la libre prestation de services? Les libertés d’établissement et de prestation de services sont-elles à invoquer contre un particulier restreignant l’accès au marché d’un autre particulier?</a:t>
            </a:r>
            <a:endParaRPr lang="en-GB" dirty="0"/>
          </a:p>
        </p:txBody>
      </p:sp>
    </p:spTree>
    <p:extLst>
      <p:ext uri="{BB962C8B-B14F-4D97-AF65-F5344CB8AC3E}">
        <p14:creationId xmlns:p14="http://schemas.microsoft.com/office/powerpoint/2010/main" val="1292128294"/>
      </p:ext>
    </p:extLst>
  </p:cSld>
  <p:clrMapOvr>
    <a:masterClrMapping/>
  </p:clrMapOvr>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Point de départ: services</a:t>
            </a:r>
            <a:endParaRPr lang="nl-NL" dirty="0"/>
          </a:p>
        </p:txBody>
      </p:sp>
      <p:sp>
        <p:nvSpPr>
          <p:cNvPr id="3" name="Content Placeholder 2"/>
          <p:cNvSpPr>
            <a:spLocks noGrp="1"/>
          </p:cNvSpPr>
          <p:nvPr>
            <p:ph idx="1"/>
          </p:nvPr>
        </p:nvSpPr>
        <p:spPr>
          <a:xfrm>
            <a:off x="457200" y="1340768"/>
            <a:ext cx="8229600" cy="5400600"/>
          </a:xfrm>
        </p:spPr>
        <p:txBody>
          <a:bodyPr>
            <a:normAutofit fontScale="92500" lnSpcReduction="10000"/>
          </a:bodyPr>
          <a:lstStyle/>
          <a:p>
            <a:r>
              <a:rPr lang="nl-NL" dirty="0" smtClean="0"/>
              <a:t>Service: art. 57 TFUE</a:t>
            </a:r>
          </a:p>
          <a:p>
            <a:pPr fontAlgn="base"/>
            <a:r>
              <a:rPr lang="fr-FR" dirty="0"/>
              <a:t>A</a:t>
            </a:r>
            <a:r>
              <a:rPr lang="fr-FR" dirty="0" smtClean="0"/>
              <a:t>u </a:t>
            </a:r>
            <a:r>
              <a:rPr lang="fr-FR" dirty="0"/>
              <a:t>sens des traités, sont considérées comme services les </a:t>
            </a:r>
            <a:r>
              <a:rPr lang="fr-FR" dirty="0">
                <a:solidFill>
                  <a:srgbClr val="FF0000"/>
                </a:solidFill>
              </a:rPr>
              <a:t>prestations fournies normalement contre rémunération</a:t>
            </a:r>
            <a:r>
              <a:rPr lang="fr-FR" dirty="0"/>
              <a:t>, </a:t>
            </a:r>
            <a:r>
              <a:rPr lang="fr-FR" i="1" dirty="0"/>
              <a:t>dans la mesure où elles ne sont pas régies par les dispositions relatives à la libre circulation des marchandises, des capitaux et des </a:t>
            </a:r>
            <a:r>
              <a:rPr lang="fr-FR" i="1" dirty="0" smtClean="0"/>
              <a:t>personnes</a:t>
            </a:r>
            <a:endParaRPr lang="fr-FR" dirty="0"/>
          </a:p>
          <a:p>
            <a:pPr lvl="1" fontAlgn="base"/>
            <a:r>
              <a:rPr lang="fr-FR" dirty="0"/>
              <a:t>l</a:t>
            </a:r>
            <a:r>
              <a:rPr lang="fr-FR" dirty="0" smtClean="0"/>
              <a:t>es </a:t>
            </a:r>
            <a:r>
              <a:rPr lang="fr-FR" dirty="0"/>
              <a:t>services comprennent notamment:</a:t>
            </a:r>
          </a:p>
          <a:p>
            <a:pPr lvl="2" fontAlgn="base"/>
            <a:r>
              <a:rPr lang="fr-FR" dirty="0"/>
              <a:t>a) des activités de caractère </a:t>
            </a:r>
            <a:r>
              <a:rPr lang="fr-FR" dirty="0" smtClean="0"/>
              <a:t>industriel,</a:t>
            </a:r>
          </a:p>
          <a:p>
            <a:pPr lvl="2" fontAlgn="base"/>
            <a:r>
              <a:rPr lang="fr-FR" dirty="0" smtClean="0"/>
              <a:t>b</a:t>
            </a:r>
            <a:r>
              <a:rPr lang="fr-FR" dirty="0"/>
              <a:t>) des activités de caractère </a:t>
            </a:r>
            <a:r>
              <a:rPr lang="fr-FR" dirty="0" smtClean="0"/>
              <a:t>commercial,</a:t>
            </a:r>
          </a:p>
          <a:p>
            <a:pPr lvl="2" fontAlgn="base"/>
            <a:r>
              <a:rPr lang="fr-FR" dirty="0" smtClean="0"/>
              <a:t>c</a:t>
            </a:r>
            <a:r>
              <a:rPr lang="fr-FR" dirty="0"/>
              <a:t>) des activités </a:t>
            </a:r>
            <a:r>
              <a:rPr lang="fr-FR" dirty="0" smtClean="0"/>
              <a:t>artisanales,</a:t>
            </a:r>
          </a:p>
          <a:p>
            <a:pPr lvl="2" fontAlgn="base"/>
            <a:r>
              <a:rPr lang="fr-FR" dirty="0" smtClean="0"/>
              <a:t>d</a:t>
            </a:r>
            <a:r>
              <a:rPr lang="fr-FR" dirty="0"/>
              <a:t>) les activités des professions libérales.</a:t>
            </a:r>
          </a:p>
          <a:p>
            <a:pPr lvl="1" fontAlgn="base"/>
            <a:r>
              <a:rPr lang="fr-FR" dirty="0"/>
              <a:t>s</a:t>
            </a:r>
            <a:r>
              <a:rPr lang="fr-FR" dirty="0" smtClean="0"/>
              <a:t>ans </a:t>
            </a:r>
            <a:r>
              <a:rPr lang="fr-FR" dirty="0"/>
              <a:t>préjudice des dispositions du chapitre relatif au droit d'établissement, </a:t>
            </a:r>
            <a:r>
              <a:rPr lang="fr-FR" dirty="0">
                <a:solidFill>
                  <a:srgbClr val="FF0000"/>
                </a:solidFill>
              </a:rPr>
              <a:t>le prestataire peut, pour l'exécution de sa prestation, exercer, à titre temporaire, son activité dans l'État membre où la prestation est fournie</a:t>
            </a:r>
            <a:r>
              <a:rPr lang="fr-FR" dirty="0"/>
              <a:t>, dans les mêmes conditions que celles que cet État impose à ses propres ressortissants.</a:t>
            </a:r>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524</a:t>
            </a:fld>
            <a:endParaRPr lang="nl-NL"/>
          </a:p>
        </p:txBody>
      </p:sp>
    </p:spTree>
    <p:extLst>
      <p:ext uri="{BB962C8B-B14F-4D97-AF65-F5344CB8AC3E}">
        <p14:creationId xmlns:p14="http://schemas.microsoft.com/office/powerpoint/2010/main" val="2140578255"/>
      </p:ext>
    </p:extLst>
  </p:cSld>
  <p:clrMapOvr>
    <a:masterClrMapping/>
  </p:clrMapOvr>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Services</a:t>
            </a:r>
            <a:endParaRPr lang="nl-NL" dirty="0"/>
          </a:p>
        </p:txBody>
      </p:sp>
      <p:sp>
        <p:nvSpPr>
          <p:cNvPr id="3" name="Content Placeholder 2"/>
          <p:cNvSpPr>
            <a:spLocks noGrp="1"/>
          </p:cNvSpPr>
          <p:nvPr>
            <p:ph idx="1"/>
          </p:nvPr>
        </p:nvSpPr>
        <p:spPr/>
        <p:txBody>
          <a:bodyPr/>
          <a:lstStyle/>
          <a:p>
            <a:r>
              <a:rPr lang="nl-NL" dirty="0" err="1" smtClean="0"/>
              <a:t>Exemples</a:t>
            </a:r>
            <a:r>
              <a:rPr lang="nl-NL" dirty="0" smtClean="0"/>
              <a:t> </a:t>
            </a:r>
            <a:r>
              <a:rPr lang="nl-NL" dirty="0" err="1" smtClean="0"/>
              <a:t>classiques</a:t>
            </a:r>
            <a:endParaRPr lang="nl-NL" dirty="0" smtClean="0"/>
          </a:p>
          <a:p>
            <a:pPr lvl="1"/>
            <a:endParaRPr lang="nl-NL" dirty="0"/>
          </a:p>
        </p:txBody>
      </p:sp>
      <p:pic>
        <p:nvPicPr>
          <p:cNvPr id="4" name="Picture 3" descr="http://media3.s-nbcnews.com/j/msnbc/Components/Photos/050629/050629_polish_hmed_330a.grid-6x2.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76872"/>
            <a:ext cx="3312368" cy="3744416"/>
          </a:xfrm>
          <a:prstGeom prst="rect">
            <a:avLst/>
          </a:prstGeom>
          <a:noFill/>
          <a:ln>
            <a:noFill/>
          </a:ln>
        </p:spPr>
      </p:pic>
      <p:pic>
        <p:nvPicPr>
          <p:cNvPr id="5" name="Picture 4" descr="http://images.forum-auto.com/mesimages/862823/P1030742.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276872"/>
            <a:ext cx="4032488" cy="2474962"/>
          </a:xfrm>
          <a:prstGeom prst="rect">
            <a:avLst/>
          </a:prstGeom>
          <a:noFill/>
          <a:ln>
            <a:noFill/>
          </a:ln>
        </p:spPr>
      </p:pic>
      <p:pic>
        <p:nvPicPr>
          <p:cNvPr id="6" name="Picture 5" descr="http://www.novoconstruc.ca/images/entrepreneur_general_construction_valdor.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148064" y="4816897"/>
            <a:ext cx="2671182" cy="1773803"/>
          </a:xfrm>
          <a:prstGeom prst="rect">
            <a:avLst/>
          </a:prstGeom>
          <a:noFill/>
          <a:ln>
            <a:noFill/>
          </a:ln>
        </p:spPr>
      </p:pic>
      <p:sp>
        <p:nvSpPr>
          <p:cNvPr id="7" name="Slide Number Placeholder 6"/>
          <p:cNvSpPr>
            <a:spLocks noGrp="1"/>
          </p:cNvSpPr>
          <p:nvPr>
            <p:ph type="sldNum" sz="quarter" idx="12"/>
          </p:nvPr>
        </p:nvSpPr>
        <p:spPr/>
        <p:txBody>
          <a:bodyPr/>
          <a:lstStyle/>
          <a:p>
            <a:fld id="{D9061D89-B14A-487E-9210-A6BBBD725484}" type="slidenum">
              <a:rPr lang="nl-NL" smtClean="0"/>
              <a:pPr/>
              <a:t>525</a:t>
            </a:fld>
            <a:endParaRPr lang="nl-NL"/>
          </a:p>
        </p:txBody>
      </p:sp>
    </p:spTree>
    <p:extLst>
      <p:ext uri="{BB962C8B-B14F-4D97-AF65-F5344CB8AC3E}">
        <p14:creationId xmlns:p14="http://schemas.microsoft.com/office/powerpoint/2010/main" val="3370055371"/>
      </p:ext>
    </p:extLst>
  </p:cSld>
  <p:clrMapOvr>
    <a:masterClrMapping/>
  </p:clrMapOvr>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Services</a:t>
            </a:r>
            <a:endParaRPr lang="nl-NL" dirty="0"/>
          </a:p>
        </p:txBody>
      </p:sp>
      <p:sp>
        <p:nvSpPr>
          <p:cNvPr id="3" name="Content Placeholder 2"/>
          <p:cNvSpPr>
            <a:spLocks noGrp="1"/>
          </p:cNvSpPr>
          <p:nvPr>
            <p:ph idx="1"/>
          </p:nvPr>
        </p:nvSpPr>
        <p:spPr/>
        <p:txBody>
          <a:bodyPr>
            <a:normAutofit/>
          </a:bodyPr>
          <a:lstStyle/>
          <a:p>
            <a:r>
              <a:rPr lang="nl-NL" dirty="0" err="1" smtClean="0"/>
              <a:t>Exemples</a:t>
            </a:r>
            <a:r>
              <a:rPr lang="nl-NL" dirty="0" smtClean="0"/>
              <a:t> </a:t>
            </a:r>
            <a:r>
              <a:rPr lang="nl-NL" dirty="0"/>
              <a:t>des </a:t>
            </a:r>
            <a:r>
              <a:rPr lang="nl-NL" dirty="0" smtClean="0"/>
              <a:t>services plus </a:t>
            </a:r>
            <a:r>
              <a:rPr lang="nl-NL" dirty="0" err="1" smtClean="0"/>
              <a:t>compliqués</a:t>
            </a:r>
            <a:r>
              <a:rPr lang="nl-NL" dirty="0" smtClean="0"/>
              <a:t> :</a:t>
            </a:r>
          </a:p>
          <a:p>
            <a:pPr lvl="1"/>
            <a:r>
              <a:rPr lang="nl-NL" dirty="0" err="1"/>
              <a:t>a</a:t>
            </a:r>
            <a:r>
              <a:rPr lang="nl-NL" dirty="0" err="1" smtClean="0"/>
              <a:t>gir</a:t>
            </a:r>
            <a:r>
              <a:rPr lang="nl-NL" dirty="0" smtClean="0"/>
              <a:t> en </a:t>
            </a:r>
            <a:r>
              <a:rPr lang="nl-NL" dirty="0" err="1" smtClean="0"/>
              <a:t>tant</a:t>
            </a:r>
            <a:r>
              <a:rPr lang="nl-NL" dirty="0" smtClean="0"/>
              <a:t> que </a:t>
            </a:r>
            <a:r>
              <a:rPr lang="nl-NL" dirty="0" err="1" smtClean="0"/>
              <a:t>mandataire</a:t>
            </a:r>
            <a:r>
              <a:rPr lang="nl-NL" dirty="0" smtClean="0"/>
              <a:t> représentant les </a:t>
            </a:r>
            <a:r>
              <a:rPr lang="nl-NL" dirty="0" err="1" smtClean="0"/>
              <a:t>intérêts</a:t>
            </a:r>
            <a:r>
              <a:rPr lang="nl-NL" dirty="0" smtClean="0"/>
              <a:t> </a:t>
            </a:r>
            <a:r>
              <a:rPr lang="nl-NL" dirty="0" err="1" smtClean="0"/>
              <a:t>d’autres</a:t>
            </a:r>
            <a:r>
              <a:rPr lang="nl-NL" dirty="0" smtClean="0"/>
              <a:t> </a:t>
            </a:r>
            <a:r>
              <a:rPr lang="nl-NL" dirty="0" err="1" smtClean="0"/>
              <a:t>personnes</a:t>
            </a:r>
            <a:r>
              <a:rPr lang="nl-NL" dirty="0" smtClean="0"/>
              <a:t> (33/74, </a:t>
            </a:r>
            <a:r>
              <a:rPr lang="nl-NL" i="1" dirty="0" smtClean="0"/>
              <a:t>Van Binsbergen</a:t>
            </a:r>
            <a:r>
              <a:rPr lang="nl-NL" dirty="0" smtClean="0"/>
              <a:t>)</a:t>
            </a:r>
          </a:p>
          <a:p>
            <a:pPr lvl="1"/>
            <a:r>
              <a:rPr lang="nl-NL" dirty="0" smtClean="0"/>
              <a:t>la </a:t>
            </a:r>
            <a:r>
              <a:rPr lang="nl-NL" dirty="0" err="1" smtClean="0"/>
              <a:t>diffusion</a:t>
            </a:r>
            <a:r>
              <a:rPr lang="nl-NL" dirty="0" smtClean="0"/>
              <a:t> des programmes </a:t>
            </a:r>
            <a:r>
              <a:rPr lang="nl-NL" dirty="0" err="1" smtClean="0"/>
              <a:t>télévisés</a:t>
            </a:r>
            <a:r>
              <a:rPr lang="nl-NL" dirty="0" smtClean="0"/>
              <a:t> par </a:t>
            </a:r>
            <a:r>
              <a:rPr lang="nl-NL" dirty="0" err="1" smtClean="0"/>
              <a:t>un</a:t>
            </a:r>
            <a:r>
              <a:rPr lang="nl-NL" dirty="0" smtClean="0"/>
              <a:t> organisme </a:t>
            </a:r>
            <a:r>
              <a:rPr lang="nl-NL" dirty="0" err="1" smtClean="0"/>
              <a:t>établi</a:t>
            </a:r>
            <a:r>
              <a:rPr lang="nl-NL" dirty="0" smtClean="0"/>
              <a:t> dans </a:t>
            </a:r>
            <a:r>
              <a:rPr lang="nl-NL" dirty="0" err="1" smtClean="0"/>
              <a:t>un</a:t>
            </a:r>
            <a:r>
              <a:rPr lang="nl-NL" dirty="0" smtClean="0"/>
              <a:t> </a:t>
            </a:r>
            <a:r>
              <a:rPr lang="nl-NL" dirty="0" err="1" smtClean="0"/>
              <a:t>autre</a:t>
            </a:r>
            <a:r>
              <a:rPr lang="nl-NL" dirty="0" smtClean="0"/>
              <a:t> EM (C-23/93, </a:t>
            </a:r>
            <a:r>
              <a:rPr lang="nl-NL" i="1" dirty="0" smtClean="0"/>
              <a:t>TV10</a:t>
            </a:r>
            <a:r>
              <a:rPr lang="nl-NL" dirty="0" smtClean="0"/>
              <a:t>)</a:t>
            </a:r>
          </a:p>
          <a:p>
            <a:pPr lvl="1"/>
            <a:r>
              <a:rPr lang="nl-NL" dirty="0"/>
              <a:t>l</a:t>
            </a:r>
            <a:r>
              <a:rPr lang="nl-NL" dirty="0" smtClean="0"/>
              <a:t>es contacts par téléphone, sans consentement préalable des personnes afin de leur proposer des services financiers (C-384/93, </a:t>
            </a:r>
            <a:r>
              <a:rPr lang="nl-NL" i="1" dirty="0" smtClean="0"/>
              <a:t>Alpine Investments)</a:t>
            </a:r>
          </a:p>
          <a:p>
            <a:pPr lvl="1"/>
            <a:r>
              <a:rPr lang="nl-NL" dirty="0"/>
              <a:t>s</a:t>
            </a:r>
            <a:r>
              <a:rPr lang="nl-NL" dirty="0" smtClean="0"/>
              <a:t>ervices de santé (C-372/04, </a:t>
            </a:r>
            <a:r>
              <a:rPr lang="nl-NL" i="1" dirty="0" smtClean="0"/>
              <a:t>Watts</a:t>
            </a:r>
            <a:r>
              <a:rPr lang="nl-NL" dirty="0" smtClean="0"/>
              <a:t>)</a:t>
            </a:r>
          </a:p>
          <a:p>
            <a:pPr lvl="1"/>
            <a:r>
              <a:rPr lang="nl-NL" dirty="0"/>
              <a:t>j</a:t>
            </a:r>
            <a:r>
              <a:rPr lang="nl-NL" dirty="0" smtClean="0"/>
              <a:t>eux de hasard (C-42/07, </a:t>
            </a:r>
            <a:r>
              <a:rPr lang="nl-NL" i="1" dirty="0" smtClean="0"/>
              <a:t>Liga Portuguesa</a:t>
            </a:r>
            <a:r>
              <a:rPr lang="nl-NL" dirty="0" smtClean="0"/>
              <a:t>)</a:t>
            </a:r>
          </a:p>
          <a:p>
            <a:pPr lvl="1"/>
            <a:endParaRPr lang="nl-NL" dirty="0" smtClean="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526</a:t>
            </a:fld>
            <a:endParaRPr lang="nl-NL"/>
          </a:p>
        </p:txBody>
      </p:sp>
    </p:spTree>
    <p:extLst>
      <p:ext uri="{BB962C8B-B14F-4D97-AF65-F5344CB8AC3E}">
        <p14:creationId xmlns:p14="http://schemas.microsoft.com/office/powerpoint/2010/main" val="3153184689"/>
      </p:ext>
    </p:extLst>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nl-NL" dirty="0" smtClean="0"/>
              <a:t>Etablissement</a:t>
            </a:r>
            <a:endParaRPr lang="nl-NL" dirty="0"/>
          </a:p>
        </p:txBody>
      </p:sp>
      <p:sp>
        <p:nvSpPr>
          <p:cNvPr id="4" name="Content Placeholder 3"/>
          <p:cNvSpPr>
            <a:spLocks noGrp="1"/>
          </p:cNvSpPr>
          <p:nvPr>
            <p:ph idx="1"/>
          </p:nvPr>
        </p:nvSpPr>
        <p:spPr/>
        <p:txBody>
          <a:bodyPr/>
          <a:lstStyle/>
          <a:p>
            <a:r>
              <a:rPr lang="nl-NL" dirty="0" smtClean="0"/>
              <a:t>CJUE, C-212/97, </a:t>
            </a:r>
            <a:r>
              <a:rPr lang="nl-NL" i="1" dirty="0" smtClean="0"/>
              <a:t>Centros</a:t>
            </a:r>
            <a:r>
              <a:rPr lang="nl-NL" dirty="0" smtClean="0"/>
              <a:t>, §19</a:t>
            </a:r>
            <a:r>
              <a:rPr lang="nl-NL" i="1" dirty="0" smtClean="0"/>
              <a:t>:</a:t>
            </a:r>
          </a:p>
          <a:p>
            <a:pPr lvl="1"/>
            <a:r>
              <a:rPr lang="fr-FR" i="1" dirty="0"/>
              <a:t>la liberté d'établissement reconnue par l'article [49] du traité aux ressortissants communautaires comporte pour ces derniers </a:t>
            </a:r>
            <a:r>
              <a:rPr lang="fr-FR" i="1" dirty="0">
                <a:solidFill>
                  <a:srgbClr val="FF0000"/>
                </a:solidFill>
              </a:rPr>
              <a:t>le droit d'accéder aux activités non salariées </a:t>
            </a:r>
            <a:r>
              <a:rPr lang="fr-FR" i="1" dirty="0"/>
              <a:t>et de </a:t>
            </a:r>
            <a:r>
              <a:rPr lang="fr-FR" i="1" dirty="0">
                <a:solidFill>
                  <a:srgbClr val="FF0000"/>
                </a:solidFill>
              </a:rPr>
              <a:t>les exercer </a:t>
            </a:r>
            <a:r>
              <a:rPr lang="fr-FR" i="1" dirty="0"/>
              <a:t>ainsi que celui </a:t>
            </a:r>
            <a:r>
              <a:rPr lang="fr-FR" i="1" dirty="0">
                <a:solidFill>
                  <a:srgbClr val="FF0000"/>
                </a:solidFill>
              </a:rPr>
              <a:t>de gérer et de constituer des entreprises dans les mêmes conditions que celles définies par la législation de l'État membre d'établissement pour ses propres ressortissants</a:t>
            </a:r>
            <a:endParaRPr lang="nl-NL" dirty="0">
              <a:solidFill>
                <a:srgbClr val="FF0000"/>
              </a:solidFill>
            </a:endParaRPr>
          </a:p>
          <a:p>
            <a:pPr lvl="1"/>
            <a:endParaRPr lang="fr-FR" i="1" dirty="0" smtClean="0"/>
          </a:p>
          <a:p>
            <a:pPr lvl="1"/>
            <a:r>
              <a:rPr lang="fr-FR" dirty="0"/>
              <a:t>d</a:t>
            </a:r>
            <a:r>
              <a:rPr lang="fr-FR" dirty="0" smtClean="0"/>
              <a:t>ans la pratique, installation dans un Etat membre afin d’y prester des activités économiques (des services)</a:t>
            </a:r>
          </a:p>
        </p:txBody>
      </p:sp>
      <p:sp>
        <p:nvSpPr>
          <p:cNvPr id="2" name="Slide Number Placeholder 1"/>
          <p:cNvSpPr>
            <a:spLocks noGrp="1"/>
          </p:cNvSpPr>
          <p:nvPr>
            <p:ph type="sldNum" sz="quarter" idx="12"/>
          </p:nvPr>
        </p:nvSpPr>
        <p:spPr/>
        <p:txBody>
          <a:bodyPr/>
          <a:lstStyle/>
          <a:p>
            <a:fld id="{D9061D89-B14A-487E-9210-A6BBBD725484}" type="slidenum">
              <a:rPr lang="nl-NL" smtClean="0"/>
              <a:pPr/>
              <a:t>527</a:t>
            </a:fld>
            <a:endParaRPr lang="nl-NL"/>
          </a:p>
        </p:txBody>
      </p:sp>
    </p:spTree>
    <p:extLst>
      <p:ext uri="{BB962C8B-B14F-4D97-AF65-F5344CB8AC3E}">
        <p14:creationId xmlns:p14="http://schemas.microsoft.com/office/powerpoint/2010/main" val="3067269264"/>
      </p:ext>
    </p:extLst>
  </p:cSld>
  <p:clrMapOvr>
    <a:masterClrMapping/>
  </p:clrMapOvr>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Etablissement</a:t>
            </a:r>
            <a:endParaRPr lang="nl-NL" dirty="0"/>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4438553" y="404106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2843808" y="43291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stCxn id="16" idx="2"/>
            <a:endCxn id="17" idx="0"/>
          </p:cNvCxnSpPr>
          <p:nvPr/>
        </p:nvCxnSpPr>
        <p:spPr>
          <a:xfrm flipH="1">
            <a:off x="2951820" y="4329099"/>
            <a:ext cx="1527990" cy="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8537CF77-B06C-4C05-BAFE-9A885870E448}" type="slidenum">
              <a:rPr lang="nl-NL" smtClean="0"/>
              <a:pPr/>
              <a:t>528</a:t>
            </a:fld>
            <a:endParaRPr lang="nl-NL"/>
          </a:p>
        </p:txBody>
      </p:sp>
    </p:spTree>
    <p:extLst>
      <p:ext uri="{BB962C8B-B14F-4D97-AF65-F5344CB8AC3E}">
        <p14:creationId xmlns:p14="http://schemas.microsoft.com/office/powerpoint/2010/main" val="345448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Etablissement</a:t>
            </a:r>
            <a:endParaRPr lang="nl-NL" dirty="0"/>
          </a:p>
        </p:txBody>
      </p:sp>
      <p:sp>
        <p:nvSpPr>
          <p:cNvPr id="3" name="Content Placeholder 2"/>
          <p:cNvSpPr>
            <a:spLocks noGrp="1"/>
          </p:cNvSpPr>
          <p:nvPr>
            <p:ph idx="1"/>
          </p:nvPr>
        </p:nvSpPr>
        <p:spPr>
          <a:xfrm>
            <a:off x="457200" y="1600200"/>
            <a:ext cx="8229600" cy="5069160"/>
          </a:xfrm>
        </p:spPr>
        <p:txBody>
          <a:bodyPr>
            <a:normAutofit lnSpcReduction="10000"/>
          </a:bodyPr>
          <a:lstStyle/>
          <a:p>
            <a:r>
              <a:rPr lang="nl-NL" dirty="0"/>
              <a:t>é</a:t>
            </a:r>
            <a:r>
              <a:rPr lang="nl-NL" dirty="0" smtClean="0"/>
              <a:t>tablissement permanent </a:t>
            </a:r>
            <a:r>
              <a:rPr lang="nl-NL" dirty="0" err="1" smtClean="0"/>
              <a:t>sur</a:t>
            </a:r>
            <a:r>
              <a:rPr lang="nl-NL" dirty="0" smtClean="0"/>
              <a:t> </a:t>
            </a:r>
            <a:r>
              <a:rPr lang="nl-NL" dirty="0" err="1" smtClean="0"/>
              <a:t>le</a:t>
            </a:r>
            <a:r>
              <a:rPr lang="nl-NL" dirty="0" smtClean="0"/>
              <a:t> territoire </a:t>
            </a:r>
            <a:r>
              <a:rPr lang="nl-NL" dirty="0" err="1" smtClean="0"/>
              <a:t>d’un</a:t>
            </a:r>
            <a:r>
              <a:rPr lang="nl-NL" dirty="0" smtClean="0"/>
              <a:t> </a:t>
            </a:r>
            <a:r>
              <a:rPr lang="nl-NL" dirty="0" err="1" smtClean="0"/>
              <a:t>autre</a:t>
            </a:r>
            <a:r>
              <a:rPr lang="nl-NL" dirty="0" smtClean="0"/>
              <a:t> EM</a:t>
            </a:r>
            <a:endParaRPr lang="nl-NL" dirty="0"/>
          </a:p>
          <a:p>
            <a:pPr lvl="1"/>
            <a:r>
              <a:rPr lang="fr-FR" i="1" dirty="0" smtClean="0"/>
              <a:t>exercice, </a:t>
            </a:r>
            <a:r>
              <a:rPr lang="fr-FR" i="1" u="sng" dirty="0"/>
              <a:t>de façon stable et continue</a:t>
            </a:r>
            <a:r>
              <a:rPr lang="fr-FR" i="1" dirty="0"/>
              <a:t>, </a:t>
            </a:r>
            <a:r>
              <a:rPr lang="fr-FR" i="1" dirty="0" smtClean="0"/>
              <a:t>d’une </a:t>
            </a:r>
            <a:r>
              <a:rPr lang="fr-FR" i="1" dirty="0"/>
              <a:t>activité professionnelle dans un autre État membre </a:t>
            </a:r>
            <a:r>
              <a:rPr lang="nl-NL" dirty="0" smtClean="0"/>
              <a:t>(C-55/94, </a:t>
            </a:r>
            <a:r>
              <a:rPr lang="nl-NL" i="1" dirty="0" err="1" smtClean="0"/>
              <a:t>Gebhard</a:t>
            </a:r>
            <a:r>
              <a:rPr lang="nl-NL" dirty="0" smtClean="0"/>
              <a:t>)</a:t>
            </a:r>
          </a:p>
          <a:p>
            <a:pPr lvl="1"/>
            <a:r>
              <a:rPr lang="nl-NL" dirty="0" err="1"/>
              <a:t>u</a:t>
            </a:r>
            <a:r>
              <a:rPr lang="nl-NL" dirty="0" err="1" smtClean="0"/>
              <a:t>ne</a:t>
            </a:r>
            <a:r>
              <a:rPr lang="nl-NL" dirty="0" smtClean="0"/>
              <a:t> </a:t>
            </a:r>
            <a:r>
              <a:rPr lang="nl-NL" dirty="0" err="1" smtClean="0"/>
              <a:t>installation</a:t>
            </a:r>
            <a:r>
              <a:rPr lang="nl-NL" dirty="0" smtClean="0"/>
              <a:t> </a:t>
            </a:r>
            <a:r>
              <a:rPr lang="nl-NL" u="sng" dirty="0" err="1" smtClean="0"/>
              <a:t>stable</a:t>
            </a:r>
            <a:r>
              <a:rPr lang="nl-NL" dirty="0" smtClean="0"/>
              <a:t> dans </a:t>
            </a:r>
            <a:r>
              <a:rPr lang="nl-NL" dirty="0" err="1" smtClean="0"/>
              <a:t>l’EM</a:t>
            </a:r>
            <a:r>
              <a:rPr lang="nl-NL" dirty="0" smtClean="0"/>
              <a:t> </a:t>
            </a:r>
            <a:r>
              <a:rPr lang="nl-NL" dirty="0" err="1" smtClean="0"/>
              <a:t>d’accueil</a:t>
            </a:r>
            <a:r>
              <a:rPr lang="nl-NL" dirty="0" smtClean="0"/>
              <a:t> </a:t>
            </a:r>
            <a:r>
              <a:rPr lang="nl-NL" u="sng" dirty="0" smtClean="0"/>
              <a:t>pour </a:t>
            </a:r>
            <a:r>
              <a:rPr lang="nl-NL" u="sng" dirty="0" err="1" smtClean="0"/>
              <a:t>une</a:t>
            </a:r>
            <a:r>
              <a:rPr lang="nl-NL" u="sng" dirty="0" smtClean="0"/>
              <a:t> </a:t>
            </a:r>
            <a:r>
              <a:rPr lang="nl-NL" u="sng" dirty="0" err="1" smtClean="0"/>
              <a:t>durée</a:t>
            </a:r>
            <a:r>
              <a:rPr lang="nl-NL" u="sng" dirty="0" smtClean="0"/>
              <a:t> </a:t>
            </a:r>
            <a:r>
              <a:rPr lang="nl-NL" u="sng" dirty="0" err="1" smtClean="0"/>
              <a:t>indéterminée</a:t>
            </a:r>
            <a:r>
              <a:rPr lang="nl-NL" u="sng" dirty="0" smtClean="0"/>
              <a:t> </a:t>
            </a:r>
            <a:r>
              <a:rPr lang="nl-NL" dirty="0" smtClean="0"/>
              <a:t>(C-378/10, VALE)</a:t>
            </a:r>
          </a:p>
          <a:p>
            <a:r>
              <a:rPr lang="nl-NL" dirty="0"/>
              <a:t>a</a:t>
            </a:r>
            <a:r>
              <a:rPr lang="nl-NL" dirty="0" smtClean="0"/>
              <a:t>fin d’y exercer une activité professionnelle</a:t>
            </a:r>
            <a:r>
              <a:rPr lang="nl-NL" dirty="0"/>
              <a:t> </a:t>
            </a:r>
            <a:r>
              <a:rPr lang="nl-NL" dirty="0" smtClean="0"/>
              <a:t>effective et rémunérée – généralement la prestation de services</a:t>
            </a:r>
            <a:endParaRPr lang="nl-NL" dirty="0"/>
          </a:p>
          <a:p>
            <a:pPr lvl="1"/>
            <a:r>
              <a:rPr lang="nl-NL" dirty="0" smtClean="0"/>
              <a:t>des </a:t>
            </a:r>
            <a:r>
              <a:rPr lang="nl-NL" dirty="0"/>
              <a:t>travaux ou des services </a:t>
            </a:r>
            <a:r>
              <a:rPr lang="nl-NL" i="1" dirty="0" smtClean="0"/>
              <a:t>spécifique</a:t>
            </a:r>
          </a:p>
          <a:p>
            <a:pPr lvl="1"/>
            <a:r>
              <a:rPr lang="nl-NL" dirty="0" smtClean="0"/>
              <a:t>relation </a:t>
            </a:r>
            <a:r>
              <a:rPr lang="nl-NL" i="1" dirty="0" smtClean="0"/>
              <a:t>d’indépendance</a:t>
            </a:r>
            <a:endParaRPr lang="nl-NL" i="1" dirty="0"/>
          </a:p>
          <a:p>
            <a:pPr lvl="1"/>
            <a:r>
              <a:rPr lang="nl-NL" dirty="0" smtClean="0"/>
              <a:t>rémunérée</a:t>
            </a:r>
            <a:r>
              <a:rPr lang="nl-NL" dirty="0"/>
              <a:t>, </a:t>
            </a:r>
            <a:r>
              <a:rPr lang="nl-NL" i="1" dirty="0"/>
              <a:t>non salariée</a:t>
            </a:r>
          </a:p>
          <a:p>
            <a:endParaRPr lang="nl-NL" dirty="0" smtClean="0"/>
          </a:p>
          <a:p>
            <a:endParaRPr lang="nl-NL" dirty="0" smtClean="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529</a:t>
            </a:fld>
            <a:endParaRPr lang="nl-NL"/>
          </a:p>
        </p:txBody>
      </p:sp>
    </p:spTree>
    <p:extLst>
      <p:ext uri="{BB962C8B-B14F-4D97-AF65-F5344CB8AC3E}">
        <p14:creationId xmlns:p14="http://schemas.microsoft.com/office/powerpoint/2010/main" val="1162371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§3. Droit matériel</a:t>
            </a:r>
            <a:endParaRPr lang="en-GB" dirty="0"/>
          </a:p>
        </p:txBody>
      </p:sp>
      <p:sp>
        <p:nvSpPr>
          <p:cNvPr id="3" name="Content Placeholder 2"/>
          <p:cNvSpPr>
            <a:spLocks noGrp="1"/>
          </p:cNvSpPr>
          <p:nvPr>
            <p:ph idx="1"/>
          </p:nvPr>
        </p:nvSpPr>
        <p:spPr/>
        <p:txBody>
          <a:bodyPr/>
          <a:lstStyle/>
          <a:p>
            <a:r>
              <a:rPr lang="fr-BE" dirty="0" smtClean="0"/>
              <a:t>Parmi ces multiples objectifs, le marché intérieur retient toute attention</a:t>
            </a:r>
          </a:p>
          <a:p>
            <a:pPr lvl="1"/>
            <a:r>
              <a:rPr lang="fr-BE" dirty="0"/>
              <a:t>p</a:t>
            </a:r>
            <a:r>
              <a:rPr lang="fr-BE" dirty="0" smtClean="0"/>
              <a:t>oint de départ d’autres initiatives politiques</a:t>
            </a:r>
          </a:p>
          <a:p>
            <a:pPr lvl="1"/>
            <a:r>
              <a:rPr lang="fr-BE" dirty="0" smtClean="0"/>
              <a:t>« tronc commun » de l’intégration européenne</a:t>
            </a:r>
          </a:p>
          <a:p>
            <a:pPr lvl="1"/>
            <a:endParaRPr lang="fr-BE" dirty="0"/>
          </a:p>
          <a:p>
            <a:pPr lvl="1"/>
            <a:r>
              <a:rPr lang="fr-BE" dirty="0" smtClean="0"/>
              <a:t>Cf. Traité de Rome, 1957: CEE</a:t>
            </a:r>
          </a:p>
          <a:p>
            <a:pPr lvl="1"/>
            <a:r>
              <a:rPr lang="fr-BE" dirty="0" smtClean="0"/>
              <a:t>Voy. Van Gend &amp; Loos: </a:t>
            </a:r>
          </a:p>
          <a:p>
            <a:pPr lvl="2"/>
            <a:r>
              <a:rPr lang="fr-FR" i="1" dirty="0"/>
              <a:t>attendu que l’objectif du traité CEE qui est d</a:t>
            </a:r>
            <a:r>
              <a:rPr lang="fr-FR" i="1" u="sng" dirty="0"/>
              <a:t>'instituer un marché commun dont le fonctionnement concerne directement les justiciables de la Communauté</a:t>
            </a:r>
            <a:r>
              <a:rPr lang="fr-FR" i="1" dirty="0"/>
              <a:t>, implique que ce traité </a:t>
            </a:r>
            <a:r>
              <a:rPr lang="fr-FR" i="1" dirty="0">
                <a:solidFill>
                  <a:srgbClr val="FF0000"/>
                </a:solidFill>
              </a:rPr>
              <a:t>constitue plus qu'un accord qui ne créerait que des obligations mutuelles entre les États contractants </a:t>
            </a:r>
            <a:r>
              <a:rPr lang="fr-FR" i="1" dirty="0"/>
              <a:t>; </a:t>
            </a:r>
            <a:endParaRPr lang="fr-FR" dirty="0"/>
          </a:p>
          <a:p>
            <a:pPr lvl="2"/>
            <a:endParaRPr lang="fr-BE"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53</a:t>
            </a:fld>
            <a:endParaRPr lang="nl-NL"/>
          </a:p>
        </p:txBody>
      </p:sp>
    </p:spTree>
    <p:extLst>
      <p:ext uri="{BB962C8B-B14F-4D97-AF65-F5344CB8AC3E}">
        <p14:creationId xmlns:p14="http://schemas.microsoft.com/office/powerpoint/2010/main" val="128692934"/>
      </p:ext>
    </p:extLst>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Etablissement</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err="1" smtClean="0"/>
              <a:t>Établissement</a:t>
            </a:r>
            <a:endParaRPr lang="nl-NL" dirty="0" smtClean="0"/>
          </a:p>
          <a:p>
            <a:pPr lvl="1"/>
            <a:r>
              <a:rPr lang="nl-NL" dirty="0" err="1"/>
              <a:t>p</a:t>
            </a:r>
            <a:r>
              <a:rPr lang="nl-NL" dirty="0" err="1" smtClean="0"/>
              <a:t>ersonnes</a:t>
            </a:r>
            <a:r>
              <a:rPr lang="nl-NL" dirty="0" smtClean="0"/>
              <a:t> </a:t>
            </a:r>
            <a:r>
              <a:rPr lang="nl-NL" dirty="0" err="1" smtClean="0"/>
              <a:t>physiques</a:t>
            </a:r>
            <a:r>
              <a:rPr lang="nl-NL" dirty="0" smtClean="0"/>
              <a:t>: </a:t>
            </a:r>
            <a:r>
              <a:rPr lang="nl-NL" dirty="0" err="1" smtClean="0"/>
              <a:t>indépendants</a:t>
            </a:r>
            <a:endParaRPr lang="nl-NL" dirty="0" smtClean="0"/>
          </a:p>
          <a:p>
            <a:pPr lvl="1"/>
            <a:r>
              <a:rPr lang="nl-NL" dirty="0" err="1"/>
              <a:t>p</a:t>
            </a:r>
            <a:r>
              <a:rPr lang="nl-NL" dirty="0" err="1" smtClean="0"/>
              <a:t>ersonnes</a:t>
            </a:r>
            <a:r>
              <a:rPr lang="nl-NL" dirty="0" smtClean="0"/>
              <a:t> </a:t>
            </a:r>
            <a:r>
              <a:rPr lang="nl-NL" dirty="0" err="1" smtClean="0"/>
              <a:t>morales</a:t>
            </a:r>
            <a:r>
              <a:rPr lang="nl-NL" dirty="0" smtClean="0"/>
              <a:t>: </a:t>
            </a:r>
          </a:p>
          <a:p>
            <a:pPr lvl="2"/>
            <a:r>
              <a:rPr lang="nl-NL" dirty="0" smtClean="0"/>
              <a:t>art. 54 TFUE: </a:t>
            </a:r>
            <a:r>
              <a:rPr lang="fr-FR" dirty="0"/>
              <a:t>l</a:t>
            </a:r>
            <a:r>
              <a:rPr lang="fr-FR" dirty="0" smtClean="0"/>
              <a:t>es </a:t>
            </a:r>
            <a:r>
              <a:rPr lang="fr-FR" dirty="0"/>
              <a:t>sociétés constituées en conformité de la législation d'un État membre et ayant leur siège statutaire, leur administration centrale ou leur principal établissement à l'intérieur de l'Union sont assimilées, pour l'application des dispositions du présent chapitre, aux personnes physiques ressortissantes des États </a:t>
            </a:r>
            <a:r>
              <a:rPr lang="fr-FR" dirty="0" smtClean="0"/>
              <a:t>membres</a:t>
            </a:r>
            <a:endParaRPr lang="fr-FR" dirty="0"/>
          </a:p>
          <a:p>
            <a:pPr lvl="2"/>
            <a:r>
              <a:rPr lang="fr-FR" dirty="0"/>
              <a:t>a</a:t>
            </a:r>
            <a:r>
              <a:rPr lang="fr-FR" dirty="0" smtClean="0"/>
              <a:t>rt. 49: l’interdiction des restrictions s'étend </a:t>
            </a:r>
            <a:r>
              <a:rPr lang="fr-FR" dirty="0"/>
              <a:t>également aux restrictions à la création d'agences, de succursales ou de filiales, par les ressortissants d'un État membre établis sur le territoire d'un État membre</a:t>
            </a:r>
            <a:endParaRPr lang="nl-NL" dirty="0"/>
          </a:p>
          <a:p>
            <a:pPr lvl="2"/>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530</a:t>
            </a:fld>
            <a:endParaRPr lang="nl-NL"/>
          </a:p>
        </p:txBody>
      </p:sp>
    </p:spTree>
    <p:extLst>
      <p:ext uri="{BB962C8B-B14F-4D97-AF65-F5344CB8AC3E}">
        <p14:creationId xmlns:p14="http://schemas.microsoft.com/office/powerpoint/2010/main" val="3103068431"/>
      </p:ext>
    </p:extLst>
  </p:cSld>
  <p:clrMapOvr>
    <a:masterClrMapping/>
  </p:clrMapOvr>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Art. 54 TFUE</a:t>
            </a:r>
            <a:endParaRPr lang="nl-NL" dirty="0"/>
          </a:p>
        </p:txBody>
      </p:sp>
      <p:pic>
        <p:nvPicPr>
          <p:cNvPr id="5" name="Picture 4" descr="http://ichef.bbci.co.uk/news/660/media/images/70233000/gif/_70233868_eunames.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385646" y="1461477"/>
            <a:ext cx="6336704" cy="5184576"/>
          </a:xfrm>
          <a:prstGeom prst="rect">
            <a:avLst/>
          </a:prstGeom>
          <a:noFill/>
          <a:ln>
            <a:solidFill>
              <a:schemeClr val="tx1"/>
            </a:solidFill>
          </a:ln>
        </p:spPr>
      </p:pic>
      <p:sp>
        <p:nvSpPr>
          <p:cNvPr id="6" name="Oval 5"/>
          <p:cNvSpPr/>
          <p:nvPr/>
        </p:nvSpPr>
        <p:spPr>
          <a:xfrm>
            <a:off x="3707904" y="3789040"/>
            <a:ext cx="1080120" cy="216024"/>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p:cNvSpPr/>
          <p:nvPr/>
        </p:nvSpPr>
        <p:spPr>
          <a:xfrm>
            <a:off x="3563888" y="4581128"/>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p:cNvSpPr/>
          <p:nvPr/>
        </p:nvSpPr>
        <p:spPr>
          <a:xfrm>
            <a:off x="3411947" y="4202685"/>
            <a:ext cx="720080" cy="144016"/>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p:cNvSpPr/>
          <p:nvPr/>
        </p:nvSpPr>
        <p:spPr>
          <a:xfrm>
            <a:off x="3347864" y="3444045"/>
            <a:ext cx="720080"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9"/>
          <p:cNvSpPr/>
          <p:nvPr/>
        </p:nvSpPr>
        <p:spPr>
          <a:xfrm>
            <a:off x="2718493" y="5409198"/>
            <a:ext cx="629371" cy="144016"/>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p:cNvSpPr/>
          <p:nvPr/>
        </p:nvSpPr>
        <p:spPr>
          <a:xfrm>
            <a:off x="4247964" y="4130677"/>
            <a:ext cx="828092" cy="1440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l 11"/>
          <p:cNvSpPr/>
          <p:nvPr/>
        </p:nvSpPr>
        <p:spPr>
          <a:xfrm>
            <a:off x="4132027" y="3394275"/>
            <a:ext cx="728005"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p:cNvSpPr/>
          <p:nvPr/>
        </p:nvSpPr>
        <p:spPr>
          <a:xfrm>
            <a:off x="4821732" y="2815475"/>
            <a:ext cx="612068"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l 13"/>
          <p:cNvSpPr/>
          <p:nvPr/>
        </p:nvSpPr>
        <p:spPr>
          <a:xfrm>
            <a:off x="6192180" y="2995494"/>
            <a:ext cx="612068" cy="31146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l 14"/>
          <p:cNvSpPr/>
          <p:nvPr/>
        </p:nvSpPr>
        <p:spPr>
          <a:xfrm>
            <a:off x="4572000" y="5374379"/>
            <a:ext cx="612068"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l 15"/>
          <p:cNvSpPr/>
          <p:nvPr/>
        </p:nvSpPr>
        <p:spPr>
          <a:xfrm>
            <a:off x="1763688" y="5100024"/>
            <a:ext cx="684076" cy="34636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l 16"/>
          <p:cNvSpPr/>
          <p:nvPr/>
        </p:nvSpPr>
        <p:spPr>
          <a:xfrm>
            <a:off x="5616116" y="4130677"/>
            <a:ext cx="1224136"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l 17"/>
          <p:cNvSpPr/>
          <p:nvPr/>
        </p:nvSpPr>
        <p:spPr>
          <a:xfrm>
            <a:off x="6156176" y="4581128"/>
            <a:ext cx="684076"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p:cNvSpPr/>
          <p:nvPr/>
        </p:nvSpPr>
        <p:spPr>
          <a:xfrm>
            <a:off x="5076056" y="4010833"/>
            <a:ext cx="612068"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Content Placeholder 22"/>
          <p:cNvSpPr>
            <a:spLocks noGrp="1"/>
          </p:cNvSpPr>
          <p:nvPr>
            <p:ph idx="1"/>
          </p:nvPr>
        </p:nvSpPr>
        <p:spPr>
          <a:xfrm>
            <a:off x="5529198" y="5313724"/>
            <a:ext cx="863600" cy="33496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endParaRPr lang="nl-NL" dirty="0"/>
          </a:p>
        </p:txBody>
      </p:sp>
      <p:sp>
        <p:nvSpPr>
          <p:cNvPr id="24" name="Oval 23"/>
          <p:cNvSpPr/>
          <p:nvPr/>
        </p:nvSpPr>
        <p:spPr>
          <a:xfrm>
            <a:off x="5472100" y="5894071"/>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p:cNvSpPr/>
          <p:nvPr/>
        </p:nvSpPr>
        <p:spPr>
          <a:xfrm>
            <a:off x="5653100" y="4883822"/>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p:cNvSpPr/>
          <p:nvPr/>
        </p:nvSpPr>
        <p:spPr>
          <a:xfrm>
            <a:off x="5514211" y="2575578"/>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p:cNvSpPr/>
          <p:nvPr/>
        </p:nvSpPr>
        <p:spPr>
          <a:xfrm>
            <a:off x="4572000" y="4640000"/>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p:cNvSpPr/>
          <p:nvPr/>
        </p:nvSpPr>
        <p:spPr>
          <a:xfrm>
            <a:off x="6156176" y="4419071"/>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p:cNvSpPr/>
          <p:nvPr/>
        </p:nvSpPr>
        <p:spPr>
          <a:xfrm>
            <a:off x="2440538" y="3408041"/>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ounded Rectangular Callout 2"/>
          <p:cNvSpPr/>
          <p:nvPr/>
        </p:nvSpPr>
        <p:spPr>
          <a:xfrm>
            <a:off x="3518883" y="1691858"/>
            <a:ext cx="1458162" cy="874770"/>
          </a:xfrm>
          <a:prstGeom prst="wedgeRoundRectCallout">
            <a:avLst>
              <a:gd name="adj1" fmla="val -3581"/>
              <a:gd name="adj2" fmla="val 200238"/>
              <a:gd name="adj3" fmla="val 16667"/>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rPr>
              <a:t>“Setting up shop”</a:t>
            </a:r>
            <a:endParaRPr lang="nl-NL" dirty="0">
              <a:solidFill>
                <a:schemeClr val="tx1"/>
              </a:solidFill>
            </a:endParaRPr>
          </a:p>
        </p:txBody>
      </p:sp>
      <p:sp>
        <p:nvSpPr>
          <p:cNvPr id="30" name="Oval 29"/>
          <p:cNvSpPr/>
          <p:nvPr/>
        </p:nvSpPr>
        <p:spPr>
          <a:xfrm>
            <a:off x="2249932" y="4378781"/>
            <a:ext cx="1025923" cy="202347"/>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p:cNvSpPr/>
          <p:nvPr/>
        </p:nvSpPr>
        <p:spPr>
          <a:xfrm>
            <a:off x="4443690" y="6309320"/>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p:cNvSpPr/>
          <p:nvPr/>
        </p:nvSpPr>
        <p:spPr>
          <a:xfrm>
            <a:off x="6588224" y="6309320"/>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p:cNvSpPr/>
          <p:nvPr/>
        </p:nvSpPr>
        <p:spPr>
          <a:xfrm>
            <a:off x="6231631" y="3358271"/>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p:cNvSpPr/>
          <p:nvPr/>
        </p:nvSpPr>
        <p:spPr>
          <a:xfrm>
            <a:off x="5995137" y="3596178"/>
            <a:ext cx="920569"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p:cNvSpPr/>
          <p:nvPr/>
        </p:nvSpPr>
        <p:spPr>
          <a:xfrm>
            <a:off x="3977934" y="5230363"/>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p:cNvSpPr/>
          <p:nvPr/>
        </p:nvSpPr>
        <p:spPr>
          <a:xfrm>
            <a:off x="4860032" y="5193174"/>
            <a:ext cx="684076" cy="216024"/>
          </a:xfrm>
          <a:prstGeom prst="ellipse">
            <a:avLst/>
          </a:pr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3"/>
          <p:cNvSpPr>
            <a:spLocks noGrp="1"/>
          </p:cNvSpPr>
          <p:nvPr>
            <p:ph type="sldNum" sz="quarter" idx="12"/>
          </p:nvPr>
        </p:nvSpPr>
        <p:spPr/>
        <p:txBody>
          <a:bodyPr/>
          <a:lstStyle/>
          <a:p>
            <a:fld id="{D9061D89-B14A-487E-9210-A6BBBD725484}" type="slidenum">
              <a:rPr lang="nl-NL" smtClean="0"/>
              <a:pPr/>
              <a:t>531</a:t>
            </a:fld>
            <a:endParaRPr lang="nl-NL"/>
          </a:p>
        </p:txBody>
      </p:sp>
    </p:spTree>
    <p:extLst>
      <p:ext uri="{BB962C8B-B14F-4D97-AF65-F5344CB8AC3E}">
        <p14:creationId xmlns:p14="http://schemas.microsoft.com/office/powerpoint/2010/main" val="11874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2000"/>
                                        <p:tgtEl>
                                          <p:spTgt spid="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heel(1)">
                                      <p:cBhvr>
                                        <p:cTn id="36" dur="2000"/>
                                        <p:tgtEl>
                                          <p:spTgt spid="16"/>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2000"/>
                                        <p:tgtEl>
                                          <p:spTgt spid="13"/>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heel(1)">
                                      <p:cBhvr>
                                        <p:cTn id="45" dur="2000"/>
                                        <p:tgtEl>
                                          <p:spTgt spid="26"/>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heel(1)">
                                      <p:cBhvr>
                                        <p:cTn id="48" dur="2000"/>
                                        <p:tgtEl>
                                          <p:spTgt spid="1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heel(1)">
                                      <p:cBhvr>
                                        <p:cTn id="51" dur="2000"/>
                                        <p:tgtEl>
                                          <p:spTgt spid="15"/>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heel(1)">
                                      <p:cBhvr>
                                        <p:cTn id="54" dur="2000"/>
                                        <p:tgtEl>
                                          <p:spTgt spid="24"/>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2000"/>
                                        <p:tgtEl>
                                          <p:spTgt spid="19"/>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2000"/>
                                        <p:tgtEl>
                                          <p:spTgt spid="17"/>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heel(1)">
                                      <p:cBhvr>
                                        <p:cTn id="63" dur="2000"/>
                                        <p:tgtEl>
                                          <p:spTgt spid="28"/>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heel(1)">
                                      <p:cBhvr>
                                        <p:cTn id="66" dur="2000"/>
                                        <p:tgtEl>
                                          <p:spTgt spid="18"/>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heel(1)">
                                      <p:cBhvr>
                                        <p:cTn id="69" dur="2000"/>
                                        <p:tgtEl>
                                          <p:spTgt spid="25"/>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heel(1)">
                                      <p:cBhvr>
                                        <p:cTn id="72" dur="2000"/>
                                        <p:tgtEl>
                                          <p:spTgt spid="27"/>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23">
                                            <p:bg/>
                                          </p:spTgt>
                                        </p:tgtEl>
                                        <p:attrNameLst>
                                          <p:attrName>style.visibility</p:attrName>
                                        </p:attrNameLst>
                                      </p:cBhvr>
                                      <p:to>
                                        <p:strVal val="visible"/>
                                      </p:to>
                                    </p:set>
                                    <p:animEffect transition="in" filter="wheel(1)">
                                      <p:cBhvr>
                                        <p:cTn id="75" dur="2000"/>
                                        <p:tgtEl>
                                          <p:spTgt spid="23">
                                            <p:bg/>
                                          </p:spTgt>
                                        </p:tgtEl>
                                      </p:cBhvr>
                                    </p:animEffect>
                                  </p:childTnLst>
                                </p:cTn>
                              </p:par>
                              <p:par>
                                <p:cTn id="76" presetID="21" presetClass="entr" presetSubtype="1" fill="hold" grpId="0" nodeType="withEffect" nodePh="1">
                                  <p:stCondLst>
                                    <p:cond delay="0"/>
                                  </p:stCondLst>
                                  <p:endCondLst>
                                    <p:cond evt="begin" delay="0">
                                      <p:tn val="76"/>
                                    </p:cond>
                                  </p:end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heel(1)">
                                      <p:cBhvr>
                                        <p:cTn id="78" dur="2000"/>
                                        <p:tgtEl>
                                          <p:spTgt spid="23">
                                            <p:txEl>
                                              <p:pRg st="0" end="0"/>
                                            </p:txEl>
                                          </p:spTgt>
                                        </p:tgtEl>
                                      </p:cBhvr>
                                    </p:animEffect>
                                  </p:childTnLst>
                                </p:cTn>
                              </p:par>
                              <p:par>
                                <p:cTn id="79" presetID="21" presetClass="entr" presetSubtype="1"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heel(1)">
                                      <p:cBhvr>
                                        <p:cTn id="81" dur="2000"/>
                                        <p:tgtEl>
                                          <p:spTgt spid="9"/>
                                        </p:tgtEl>
                                      </p:cBhvr>
                                    </p:animEffect>
                                  </p:childTnLst>
                                </p:cTn>
                              </p:par>
                              <p:par>
                                <p:cTn id="82" presetID="21" presetClass="entr" presetSubtype="1"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heel(1)">
                                      <p:cBhvr>
                                        <p:cTn id="84" dur="2000"/>
                                        <p:tgtEl>
                                          <p:spTgt spid="29"/>
                                        </p:tgtEl>
                                      </p:cBhvr>
                                    </p:animEffect>
                                  </p:childTnLst>
                                </p:cTn>
                              </p:par>
                              <p:par>
                                <p:cTn id="85" presetID="21" presetClass="entr" presetSubtype="1"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heel(1)">
                                      <p:cBhvr>
                                        <p:cTn id="87" dur="2000"/>
                                        <p:tgtEl>
                                          <p:spTgt spid="30"/>
                                        </p:tgtEl>
                                      </p:cBhvr>
                                    </p:animEffect>
                                  </p:childTnLst>
                                </p:cTn>
                              </p:par>
                              <p:par>
                                <p:cTn id="88" presetID="21" presetClass="entr" presetSubtype="1"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wheel(1)">
                                      <p:cBhvr>
                                        <p:cTn id="90" dur="2000"/>
                                        <p:tgtEl>
                                          <p:spTgt spid="31"/>
                                        </p:tgtEl>
                                      </p:cBhvr>
                                    </p:animEffect>
                                  </p:childTnLst>
                                </p:cTn>
                              </p:par>
                              <p:par>
                                <p:cTn id="91" presetID="21" presetClass="entr" presetSubtype="1"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heel(1)">
                                      <p:cBhvr>
                                        <p:cTn id="93" dur="2000"/>
                                        <p:tgtEl>
                                          <p:spTgt spid="32"/>
                                        </p:tgtEl>
                                      </p:cBhvr>
                                    </p:animEffect>
                                  </p:childTnLst>
                                </p:cTn>
                              </p:par>
                              <p:par>
                                <p:cTn id="94" presetID="21" presetClass="entr" presetSubtype="1"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wheel(1)">
                                      <p:cBhvr>
                                        <p:cTn id="96" dur="2000"/>
                                        <p:tgtEl>
                                          <p:spTgt spid="33"/>
                                        </p:tgtEl>
                                      </p:cBhvr>
                                    </p:animEffect>
                                  </p:childTnLst>
                                </p:cTn>
                              </p:par>
                              <p:par>
                                <p:cTn id="97" presetID="21" presetClass="entr" presetSubtype="1"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heel(1)">
                                      <p:cBhvr>
                                        <p:cTn id="99" dur="2000"/>
                                        <p:tgtEl>
                                          <p:spTgt spid="34"/>
                                        </p:tgtEl>
                                      </p:cBhvr>
                                    </p:animEffect>
                                  </p:childTnLst>
                                </p:cTn>
                              </p:par>
                              <p:par>
                                <p:cTn id="100" presetID="21" presetClass="entr" presetSubtype="1"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2000"/>
                                        <p:tgtEl>
                                          <p:spTgt spid="35"/>
                                        </p:tgtEl>
                                      </p:cBhvr>
                                    </p:animEffect>
                                  </p:childTnLst>
                                </p:cTn>
                              </p:par>
                              <p:par>
                                <p:cTn id="103" presetID="21" presetClass="entr" presetSubtype="1"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heel(1)">
                                      <p:cBhvr>
                                        <p:cTn id="10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3" grpId="0" build="p" animBg="1"/>
      <p:bldP spid="24" grpId="0" animBg="1"/>
      <p:bldP spid="25" grpId="0" animBg="1"/>
      <p:bldP spid="26" grpId="0" animBg="1"/>
      <p:bldP spid="27" grpId="0" animBg="1"/>
      <p:bldP spid="28" grpId="0" animBg="1"/>
      <p:bldP spid="29" grpId="0" animBg="1"/>
      <p:bldP spid="3" grpId="0" animBg="1"/>
      <p:bldP spid="30" grpId="0" animBg="1"/>
      <p:bldP spid="31" grpId="0" animBg="1"/>
      <p:bldP spid="32" grpId="0" animBg="1"/>
      <p:bldP spid="33" grpId="0" animBg="1"/>
      <p:bldP spid="34" grpId="0" animBg="1"/>
      <p:bldP spid="35" grpId="0" animBg="1"/>
      <p:bldP spid="36" grpId="0" animBg="1"/>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Différence établissement - services</a:t>
            </a:r>
            <a:endParaRPr lang="en-GB" dirty="0"/>
          </a:p>
        </p:txBody>
      </p:sp>
      <p:sp>
        <p:nvSpPr>
          <p:cNvPr id="3" name="Content Placeholder 2"/>
          <p:cNvSpPr>
            <a:spLocks noGrp="1"/>
          </p:cNvSpPr>
          <p:nvPr>
            <p:ph idx="1"/>
          </p:nvPr>
        </p:nvSpPr>
        <p:spPr/>
        <p:txBody>
          <a:bodyPr>
            <a:normAutofit fontScale="92500" lnSpcReduction="10000"/>
          </a:bodyPr>
          <a:lstStyle/>
          <a:p>
            <a:r>
              <a:rPr lang="nl-NL" dirty="0"/>
              <a:t>CJUE, C-55/94, </a:t>
            </a:r>
            <a:r>
              <a:rPr lang="nl-NL" i="1" dirty="0"/>
              <a:t>Gebhard</a:t>
            </a:r>
          </a:p>
          <a:p>
            <a:pPr lvl="1"/>
            <a:r>
              <a:rPr lang="fr-FR" dirty="0"/>
              <a:t>caractère permanent (établissement) ou temporaire (services)</a:t>
            </a:r>
          </a:p>
          <a:p>
            <a:pPr lvl="2"/>
            <a:r>
              <a:rPr lang="fr-FR" i="1" dirty="0"/>
              <a:t>le caractère temporaire des activités en cause est à apprécier non seulement en fonction de </a:t>
            </a:r>
            <a:r>
              <a:rPr lang="fr-FR" i="1" u="sng" dirty="0"/>
              <a:t>la durée </a:t>
            </a:r>
            <a:r>
              <a:rPr lang="fr-FR" i="1" dirty="0"/>
              <a:t>de la prestation, mais également en fonction de sa </a:t>
            </a:r>
            <a:r>
              <a:rPr lang="fr-FR" i="1" u="sng" dirty="0"/>
              <a:t>fréquence, périodicité ou continuité</a:t>
            </a:r>
            <a:r>
              <a:rPr lang="fr-FR" i="1" dirty="0"/>
              <a:t>. </a:t>
            </a:r>
          </a:p>
          <a:p>
            <a:pPr lvl="2"/>
            <a:r>
              <a:rPr lang="fr-FR" i="1" dirty="0"/>
              <a:t>le caractère temporaire de la prestation n'exclut pas la possibilité pour le prestataire de services, au sens du traité, de se doter, dans l' État membre d' accueil, d' une certaine infrastructure (y compris un bureau, cabinet ou étude) dans la mesure où cette infrastructure est nécessaire aux fins de l' accomplissement de la prestation en cause</a:t>
            </a:r>
            <a:endParaRPr lang="nl-NL" dirty="0"/>
          </a:p>
          <a:p>
            <a:pPr lvl="1"/>
            <a:r>
              <a:rPr lang="fr-FR" dirty="0"/>
              <a:t>c</a:t>
            </a:r>
            <a:r>
              <a:rPr lang="fr-FR" dirty="0" smtClean="0"/>
              <a:t>atégorisation est </a:t>
            </a:r>
            <a:r>
              <a:rPr lang="fr-FR" dirty="0"/>
              <a:t>importante afin de déterminer l’applicabilité des dispositions spécifiques du droit dérivé – </a:t>
            </a:r>
            <a:r>
              <a:rPr lang="fr-FR" dirty="0" err="1"/>
              <a:t>p.e</a:t>
            </a:r>
            <a:r>
              <a:rPr lang="fr-FR" dirty="0"/>
              <a:t>. la directive services 2006/123</a:t>
            </a:r>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532</a:t>
            </a:fld>
            <a:endParaRPr lang="nl-NL"/>
          </a:p>
        </p:txBody>
      </p:sp>
    </p:spTree>
    <p:extLst>
      <p:ext uri="{BB962C8B-B14F-4D97-AF65-F5344CB8AC3E}">
        <p14:creationId xmlns:p14="http://schemas.microsoft.com/office/powerpoint/2010/main" val="3842341996"/>
      </p:ext>
    </p:extLst>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Différence établissement - services</a:t>
            </a:r>
            <a:endParaRPr lang="en-GB" dirty="0"/>
          </a:p>
        </p:txBody>
      </p:sp>
      <p:sp>
        <p:nvSpPr>
          <p:cNvPr id="3" name="Content Placeholder 2"/>
          <p:cNvSpPr>
            <a:spLocks noGrp="1"/>
          </p:cNvSpPr>
          <p:nvPr>
            <p:ph idx="1"/>
          </p:nvPr>
        </p:nvSpPr>
        <p:spPr/>
        <p:txBody>
          <a:bodyPr/>
          <a:lstStyle/>
          <a:p>
            <a:r>
              <a:rPr lang="fr-BE" dirty="0" smtClean="0"/>
              <a:t>Services comme catégorie résiduelle?</a:t>
            </a:r>
          </a:p>
          <a:p>
            <a:pPr lvl="1"/>
            <a:r>
              <a:rPr lang="fr-BE" dirty="0" smtClean="0"/>
              <a:t>Article 57 TFUE: </a:t>
            </a:r>
            <a:r>
              <a:rPr lang="fr-FR" dirty="0"/>
              <a:t>sont considérées comme services les prestations fournies normalement contre rémunération, </a:t>
            </a:r>
            <a:r>
              <a:rPr lang="fr-FR" dirty="0">
                <a:solidFill>
                  <a:srgbClr val="FF0000"/>
                </a:solidFill>
              </a:rPr>
              <a:t>dans la mesure où elles ne sont pas régies par les dispositions relatives à la libre circulation des marchandises, des capitaux et des personnes</a:t>
            </a:r>
            <a:endParaRPr lang="en-GB" dirty="0">
              <a:solidFill>
                <a:srgbClr val="FF0000"/>
              </a:solidFill>
            </a:endParaRPr>
          </a:p>
        </p:txBody>
      </p:sp>
      <p:sp>
        <p:nvSpPr>
          <p:cNvPr id="4" name="Content Placeholder 5"/>
          <p:cNvSpPr txBox="1">
            <a:spLocks/>
          </p:cNvSpPr>
          <p:nvPr/>
        </p:nvSpPr>
        <p:spPr>
          <a:xfrm>
            <a:off x="3419872" y="4869160"/>
            <a:ext cx="4176464" cy="1440160"/>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smtClean="0">
                <a:solidFill>
                  <a:schemeClr val="tx1"/>
                </a:solidFill>
              </a:rPr>
              <a:t>Pertinence?</a:t>
            </a:r>
            <a:endParaRPr lang="nl-NL" dirty="0">
              <a:solidFill>
                <a:schemeClr val="tx1"/>
              </a:solidFill>
            </a:endParaRPr>
          </a:p>
        </p:txBody>
      </p:sp>
      <p:sp>
        <p:nvSpPr>
          <p:cNvPr id="5" name="Slide Number Placeholder 4"/>
          <p:cNvSpPr>
            <a:spLocks noGrp="1"/>
          </p:cNvSpPr>
          <p:nvPr>
            <p:ph type="sldNum" sz="quarter" idx="12"/>
          </p:nvPr>
        </p:nvSpPr>
        <p:spPr/>
        <p:txBody>
          <a:bodyPr/>
          <a:lstStyle/>
          <a:p>
            <a:fld id="{D9061D89-B14A-487E-9210-A6BBBD725484}" type="slidenum">
              <a:rPr lang="nl-NL" smtClean="0"/>
              <a:pPr/>
              <a:t>533</a:t>
            </a:fld>
            <a:endParaRPr lang="nl-NL"/>
          </a:p>
        </p:txBody>
      </p:sp>
    </p:spTree>
    <p:extLst>
      <p:ext uri="{BB962C8B-B14F-4D97-AF65-F5344CB8AC3E}">
        <p14:creationId xmlns:p14="http://schemas.microsoft.com/office/powerpoint/2010/main" val="442010875"/>
      </p:ext>
    </p:extLst>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Champ d’application</a:t>
            </a:r>
            <a:endParaRPr lang="en-GB" dirty="0"/>
          </a:p>
        </p:txBody>
      </p:sp>
      <p:sp>
        <p:nvSpPr>
          <p:cNvPr id="3" name="Content Placeholder 2"/>
          <p:cNvSpPr>
            <a:spLocks noGrp="1"/>
          </p:cNvSpPr>
          <p:nvPr>
            <p:ph idx="1"/>
          </p:nvPr>
        </p:nvSpPr>
        <p:spPr/>
        <p:txBody>
          <a:bodyPr>
            <a:normAutofit/>
          </a:bodyPr>
          <a:lstStyle/>
          <a:p>
            <a:r>
              <a:rPr lang="fr-BE" dirty="0" err="1"/>
              <a:t>Ratione</a:t>
            </a:r>
            <a:r>
              <a:rPr lang="fr-BE" dirty="0"/>
              <a:t> personae: tout prestataire, fournissant des services à titre permanent (établissement) ou temporaire (prestation de services)</a:t>
            </a:r>
          </a:p>
          <a:p>
            <a:endParaRPr lang="fr-BE" dirty="0"/>
          </a:p>
          <a:p>
            <a:r>
              <a:rPr lang="fr-BE" dirty="0" err="1"/>
              <a:t>Ratione</a:t>
            </a:r>
            <a:r>
              <a:rPr lang="fr-BE" dirty="0"/>
              <a:t> </a:t>
            </a:r>
            <a:r>
              <a:rPr lang="fr-BE" dirty="0" err="1"/>
              <a:t>loci</a:t>
            </a:r>
            <a:r>
              <a:rPr lang="fr-BE" dirty="0"/>
              <a:t>: élément </a:t>
            </a:r>
            <a:r>
              <a:rPr lang="fr-BE" dirty="0" smtClean="0"/>
              <a:t>transfrontalier</a:t>
            </a:r>
            <a:endParaRPr lang="fr-BE" dirty="0"/>
          </a:p>
          <a:p>
            <a:endParaRPr lang="fr-BE" dirty="0"/>
          </a:p>
          <a:p>
            <a:r>
              <a:rPr lang="fr-BE" dirty="0"/>
              <a:t>Bénéficiaires: destinataires des réglementations étatiques ou assimilées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534</a:t>
            </a:fld>
            <a:endParaRPr lang="nl-NL"/>
          </a:p>
        </p:txBody>
      </p:sp>
    </p:spTree>
    <p:extLst>
      <p:ext uri="{BB962C8B-B14F-4D97-AF65-F5344CB8AC3E}">
        <p14:creationId xmlns:p14="http://schemas.microsoft.com/office/powerpoint/2010/main" val="4198901241"/>
      </p:ext>
    </p:extLst>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Champ d’application</a:t>
            </a:r>
            <a:endParaRPr lang="en-GB" dirty="0"/>
          </a:p>
        </p:txBody>
      </p:sp>
      <p:sp>
        <p:nvSpPr>
          <p:cNvPr id="3" name="Content Placeholder 2"/>
          <p:cNvSpPr>
            <a:spLocks noGrp="1"/>
          </p:cNvSpPr>
          <p:nvPr>
            <p:ph idx="1"/>
          </p:nvPr>
        </p:nvSpPr>
        <p:spPr>
          <a:xfrm>
            <a:off x="628650" y="1825624"/>
            <a:ext cx="7886700" cy="5167603"/>
          </a:xfrm>
        </p:spPr>
        <p:txBody>
          <a:bodyPr>
            <a:normAutofit/>
          </a:bodyPr>
          <a:lstStyle/>
          <a:p>
            <a:r>
              <a:rPr lang="fr-BE" dirty="0" err="1"/>
              <a:t>Ratione</a:t>
            </a:r>
            <a:r>
              <a:rPr lang="fr-BE" dirty="0"/>
              <a:t> personae: tout prestataire, fournissant des services à titre permanent (établissement) ou temporaire (prestation de services)</a:t>
            </a:r>
          </a:p>
          <a:p>
            <a:pPr lvl="1"/>
            <a:r>
              <a:rPr lang="fr-BE" dirty="0">
                <a:solidFill>
                  <a:srgbClr val="FF0000"/>
                </a:solidFill>
              </a:rPr>
              <a:t>services liés à l’exercice de l’autorité publique sont exclus du domaine de la liberté d’établissement et de la LPS</a:t>
            </a:r>
          </a:p>
          <a:p>
            <a:endParaRPr lang="fr-BE" dirty="0"/>
          </a:p>
          <a:p>
            <a:r>
              <a:rPr lang="fr-BE" dirty="0" err="1"/>
              <a:t>Ratione</a:t>
            </a:r>
            <a:r>
              <a:rPr lang="fr-BE" dirty="0"/>
              <a:t> </a:t>
            </a:r>
            <a:r>
              <a:rPr lang="fr-BE" dirty="0" err="1"/>
              <a:t>loci</a:t>
            </a:r>
            <a:r>
              <a:rPr lang="fr-BE" dirty="0"/>
              <a:t>: élément </a:t>
            </a:r>
            <a:r>
              <a:rPr lang="fr-BE" dirty="0" smtClean="0"/>
              <a:t>transfrontalier</a:t>
            </a:r>
            <a:endParaRPr lang="fr-BE" dirty="0"/>
          </a:p>
          <a:p>
            <a:endParaRPr lang="fr-BE" dirty="0"/>
          </a:p>
          <a:p>
            <a:r>
              <a:rPr lang="fr-BE" dirty="0"/>
              <a:t>Bénéficiaires: destinataires des réglementations étatiques ou assimilées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535</a:t>
            </a:fld>
            <a:endParaRPr lang="nl-NL"/>
          </a:p>
        </p:txBody>
      </p:sp>
    </p:spTree>
    <p:extLst>
      <p:ext uri="{BB962C8B-B14F-4D97-AF65-F5344CB8AC3E}">
        <p14:creationId xmlns:p14="http://schemas.microsoft.com/office/powerpoint/2010/main" val="2521921948"/>
      </p:ext>
    </p:extLst>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Exercice de l’autorité publique</a:t>
            </a:r>
            <a:endParaRPr lang="en-GB" dirty="0"/>
          </a:p>
        </p:txBody>
      </p:sp>
      <p:sp>
        <p:nvSpPr>
          <p:cNvPr id="3" name="Content Placeholder 2"/>
          <p:cNvSpPr>
            <a:spLocks noGrp="1"/>
          </p:cNvSpPr>
          <p:nvPr>
            <p:ph idx="1"/>
          </p:nvPr>
        </p:nvSpPr>
        <p:spPr>
          <a:xfrm>
            <a:off x="628650" y="1825625"/>
            <a:ext cx="7886700" cy="4819874"/>
          </a:xfrm>
        </p:spPr>
        <p:txBody>
          <a:bodyPr>
            <a:normAutofit lnSpcReduction="10000"/>
          </a:bodyPr>
          <a:lstStyle/>
          <a:p>
            <a:r>
              <a:rPr lang="fr-BE" dirty="0"/>
              <a:t>Est exclue du champ, </a:t>
            </a:r>
            <a:r>
              <a:rPr lang="fr-BE" i="1" dirty="0"/>
              <a:t>toute activité (professionnelle indépendante) qui, prise en elle-même, constitue une participation directe et spécifique à l’exercice de l’autorité publique</a:t>
            </a:r>
          </a:p>
          <a:p>
            <a:pPr lvl="1"/>
            <a:r>
              <a:rPr lang="fr-BE" dirty="0"/>
              <a:t>avocats? </a:t>
            </a:r>
            <a:r>
              <a:rPr lang="fr-FR" dirty="0"/>
              <a:t>(CJUE, 2/74, </a:t>
            </a:r>
            <a:r>
              <a:rPr lang="fr-FR" i="1" dirty="0" err="1"/>
              <a:t>Reyners</a:t>
            </a:r>
            <a:r>
              <a:rPr lang="fr-FR" dirty="0"/>
              <a:t>)</a:t>
            </a:r>
            <a:endParaRPr lang="fr-BE" dirty="0"/>
          </a:p>
          <a:p>
            <a:pPr lvl="2"/>
            <a:r>
              <a:rPr lang="fr-BE" dirty="0"/>
              <a:t>avocats – juges suppléants?</a:t>
            </a:r>
          </a:p>
          <a:p>
            <a:pPr lvl="1"/>
            <a:r>
              <a:rPr lang="fr-BE" dirty="0"/>
              <a:t>notaires? </a:t>
            </a:r>
            <a:r>
              <a:rPr lang="fr-FR" dirty="0"/>
              <a:t>(CJUE, C-47/08,  </a:t>
            </a:r>
            <a:r>
              <a:rPr lang="fr-FR" i="1" dirty="0"/>
              <a:t>Commission c/ Belgique</a:t>
            </a:r>
            <a:r>
              <a:rPr lang="fr-FR" dirty="0"/>
              <a:t>; C-50/08, </a:t>
            </a:r>
            <a:r>
              <a:rPr lang="fr-FR" i="1" dirty="0"/>
              <a:t>Commission c/ France</a:t>
            </a:r>
            <a:r>
              <a:rPr lang="fr-FR" dirty="0"/>
              <a:t>; C-51/08, </a:t>
            </a:r>
            <a:r>
              <a:rPr lang="fr-FR" i="1" dirty="0"/>
              <a:t>Commission c/ Luxembourg</a:t>
            </a:r>
            <a:r>
              <a:rPr lang="fr-FR" dirty="0"/>
              <a:t>; C-52/08, </a:t>
            </a:r>
            <a:r>
              <a:rPr lang="fr-FR" i="1" dirty="0"/>
              <a:t>Commission c/ Portugal</a:t>
            </a:r>
            <a:r>
              <a:rPr lang="fr-FR" dirty="0"/>
              <a:t>; C-53/08, </a:t>
            </a:r>
            <a:r>
              <a:rPr lang="fr-FR" i="1" dirty="0"/>
              <a:t>Commission c/ Autriche</a:t>
            </a:r>
            <a:r>
              <a:rPr lang="fr-FR" dirty="0"/>
              <a:t>; C-54/08, </a:t>
            </a:r>
            <a:r>
              <a:rPr lang="fr-FR" i="1" dirty="0"/>
              <a:t>Commission c/ Allemagne</a:t>
            </a:r>
            <a:r>
              <a:rPr lang="fr-FR" dirty="0"/>
              <a:t> et C-61/08, </a:t>
            </a:r>
            <a:r>
              <a:rPr lang="nl-NL" i="1" dirty="0"/>
              <a:t>Commission c/ Grèce</a:t>
            </a:r>
            <a:r>
              <a:rPr lang="nl-NL" dirty="0"/>
              <a:t>)</a:t>
            </a:r>
            <a:endParaRPr lang="fr-BE" dirty="0"/>
          </a:p>
          <a:p>
            <a:pPr lvl="1"/>
            <a:r>
              <a:rPr lang="fr-BE" dirty="0"/>
              <a:t>experts judiciaires</a:t>
            </a:r>
          </a:p>
          <a:p>
            <a:pPr lvl="1"/>
            <a:r>
              <a:rPr lang="fr-BE" dirty="0"/>
              <a:t>contrôles techniques des véhicules?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536</a:t>
            </a:fld>
            <a:endParaRPr lang="nl-NL"/>
          </a:p>
        </p:txBody>
      </p:sp>
    </p:spTree>
    <p:extLst>
      <p:ext uri="{BB962C8B-B14F-4D97-AF65-F5344CB8AC3E}">
        <p14:creationId xmlns:p14="http://schemas.microsoft.com/office/powerpoint/2010/main" val="3762057451"/>
      </p:ext>
    </p:extLst>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Champ d’application</a:t>
            </a:r>
            <a:endParaRPr lang="en-GB" dirty="0"/>
          </a:p>
        </p:txBody>
      </p:sp>
      <p:sp>
        <p:nvSpPr>
          <p:cNvPr id="3" name="Content Placeholder 2"/>
          <p:cNvSpPr>
            <a:spLocks noGrp="1"/>
          </p:cNvSpPr>
          <p:nvPr>
            <p:ph idx="1"/>
          </p:nvPr>
        </p:nvSpPr>
        <p:spPr>
          <a:xfrm>
            <a:off x="628650" y="1825624"/>
            <a:ext cx="7886700" cy="5167603"/>
          </a:xfrm>
        </p:spPr>
        <p:txBody>
          <a:bodyPr>
            <a:normAutofit/>
          </a:bodyPr>
          <a:lstStyle/>
          <a:p>
            <a:r>
              <a:rPr lang="fr-BE" dirty="0" err="1"/>
              <a:t>Ratione</a:t>
            </a:r>
            <a:r>
              <a:rPr lang="fr-BE" dirty="0"/>
              <a:t> personae: tout prestataire, fournissant des services à titre permanent (établissement) ou temporaire (prestation de services)</a:t>
            </a:r>
          </a:p>
          <a:p>
            <a:pPr lvl="1"/>
            <a:r>
              <a:rPr lang="fr-BE" dirty="0"/>
              <a:t>services liés à l’exercice de l’autorité publique sont exclus</a:t>
            </a:r>
          </a:p>
          <a:p>
            <a:endParaRPr lang="fr-BE" dirty="0"/>
          </a:p>
          <a:p>
            <a:r>
              <a:rPr lang="fr-BE" dirty="0" err="1">
                <a:solidFill>
                  <a:srgbClr val="FF0000"/>
                </a:solidFill>
              </a:rPr>
              <a:t>Ratione</a:t>
            </a:r>
            <a:r>
              <a:rPr lang="fr-BE" dirty="0">
                <a:solidFill>
                  <a:srgbClr val="FF0000"/>
                </a:solidFill>
              </a:rPr>
              <a:t> </a:t>
            </a:r>
            <a:r>
              <a:rPr lang="fr-BE" dirty="0" err="1">
                <a:solidFill>
                  <a:srgbClr val="FF0000"/>
                </a:solidFill>
              </a:rPr>
              <a:t>loci</a:t>
            </a:r>
            <a:r>
              <a:rPr lang="fr-BE" dirty="0">
                <a:solidFill>
                  <a:srgbClr val="FF0000"/>
                </a:solidFill>
              </a:rPr>
              <a:t>: élément </a:t>
            </a:r>
            <a:r>
              <a:rPr lang="fr-BE" dirty="0" smtClean="0">
                <a:solidFill>
                  <a:srgbClr val="FF0000"/>
                </a:solidFill>
              </a:rPr>
              <a:t>transfrontalier</a:t>
            </a:r>
            <a:endParaRPr lang="fr-BE" dirty="0"/>
          </a:p>
          <a:p>
            <a:endParaRPr lang="fr-BE" dirty="0"/>
          </a:p>
          <a:p>
            <a:r>
              <a:rPr lang="fr-BE" dirty="0"/>
              <a:t>Bénéficiaires: destinataires des réglementations étatiques ou assimilées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537</a:t>
            </a:fld>
            <a:endParaRPr lang="nl-NL"/>
          </a:p>
        </p:txBody>
      </p:sp>
    </p:spTree>
    <p:extLst>
      <p:ext uri="{BB962C8B-B14F-4D97-AF65-F5344CB8AC3E}">
        <p14:creationId xmlns:p14="http://schemas.microsoft.com/office/powerpoint/2010/main" val="1878450866"/>
      </p:ext>
    </p:extLst>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a:t>Ratione</a:t>
            </a:r>
            <a:r>
              <a:rPr lang="fr-BE" dirty="0"/>
              <a:t> </a:t>
            </a:r>
            <a:r>
              <a:rPr lang="fr-BE" dirty="0" err="1"/>
              <a:t>loci</a:t>
            </a:r>
            <a:endParaRPr lang="en-GB" dirty="0"/>
          </a:p>
        </p:txBody>
      </p:sp>
      <p:sp>
        <p:nvSpPr>
          <p:cNvPr id="3" name="Content Placeholder 2"/>
          <p:cNvSpPr>
            <a:spLocks noGrp="1"/>
          </p:cNvSpPr>
          <p:nvPr>
            <p:ph idx="1"/>
          </p:nvPr>
        </p:nvSpPr>
        <p:spPr/>
        <p:txBody>
          <a:bodyPr>
            <a:normAutofit/>
          </a:bodyPr>
          <a:lstStyle/>
          <a:p>
            <a:endParaRPr lang="fr-BE" dirty="0">
              <a:solidFill>
                <a:srgbClr val="FF0000"/>
              </a:solidFill>
            </a:endParaRPr>
          </a:p>
          <a:p>
            <a:r>
              <a:rPr lang="fr-BE" dirty="0">
                <a:solidFill>
                  <a:srgbClr val="FF0000"/>
                </a:solidFill>
              </a:rPr>
              <a:t>Article 56 TFUE: prestation transfrontalière de services</a:t>
            </a:r>
          </a:p>
          <a:p>
            <a:pPr marL="0" indent="0">
              <a:buNone/>
            </a:pPr>
            <a:endParaRPr lang="fr-BE" dirty="0"/>
          </a:p>
          <a:p>
            <a:pPr marL="0" indent="0">
              <a:buNone/>
            </a:pPr>
            <a:endParaRPr lang="fr-BE" dirty="0"/>
          </a:p>
          <a:p>
            <a:r>
              <a:rPr lang="fr-BE" dirty="0"/>
              <a:t>Article 49 TFUE: établissement transfrontalier</a:t>
            </a:r>
          </a:p>
          <a:p>
            <a:endParaRPr lang="fr-BE" dirty="0"/>
          </a:p>
          <a:p>
            <a:r>
              <a:rPr lang="fr-BE" dirty="0"/>
              <a:t>Situations purement internes exclues</a:t>
            </a:r>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538</a:t>
            </a:fld>
            <a:endParaRPr lang="nl-NL"/>
          </a:p>
        </p:txBody>
      </p:sp>
    </p:spTree>
    <p:extLst>
      <p:ext uri="{BB962C8B-B14F-4D97-AF65-F5344CB8AC3E}">
        <p14:creationId xmlns:p14="http://schemas.microsoft.com/office/powerpoint/2010/main" val="447143311"/>
      </p:ext>
    </p:extLst>
  </p:cSld>
  <p:clrMapOvr>
    <a:masterClrMapping/>
  </p:clrMapOvr>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Prestation transfrontalière</a:t>
            </a:r>
          </a:p>
        </p:txBody>
      </p:sp>
      <p:sp>
        <p:nvSpPr>
          <p:cNvPr id="3" name="Content Placeholder 2"/>
          <p:cNvSpPr>
            <a:spLocks noGrp="1"/>
          </p:cNvSpPr>
          <p:nvPr>
            <p:ph idx="1"/>
          </p:nvPr>
        </p:nvSpPr>
        <p:spPr/>
        <p:txBody>
          <a:bodyPr/>
          <a:lstStyle/>
          <a:p>
            <a:r>
              <a:rPr lang="nl-NL" dirty="0"/>
              <a:t>Art. 56 TFUE:</a:t>
            </a:r>
          </a:p>
          <a:p>
            <a:pPr lvl="1"/>
            <a:r>
              <a:rPr lang="fr-FR" dirty="0"/>
              <a:t>les restrictions à </a:t>
            </a:r>
            <a:r>
              <a:rPr lang="fr-FR" u="sng" dirty="0"/>
              <a:t>la libre prestation des services </a:t>
            </a:r>
            <a:r>
              <a:rPr lang="fr-FR" dirty="0"/>
              <a:t>à l'intérieur de l'Union sont </a:t>
            </a:r>
            <a:r>
              <a:rPr lang="fr-FR" u="sng" dirty="0"/>
              <a:t>interdites</a:t>
            </a:r>
          </a:p>
          <a:p>
            <a:pPr lvl="1"/>
            <a:r>
              <a:rPr lang="fr-FR" dirty="0"/>
              <a:t>à l'égard </a:t>
            </a:r>
            <a:r>
              <a:rPr lang="fr-FR" dirty="0">
                <a:solidFill>
                  <a:srgbClr val="FF0000"/>
                </a:solidFill>
              </a:rPr>
              <a:t>des ressortissants des États membres</a:t>
            </a:r>
          </a:p>
          <a:p>
            <a:pPr lvl="1"/>
            <a:r>
              <a:rPr lang="fr-FR" dirty="0">
                <a:solidFill>
                  <a:srgbClr val="FF0000"/>
                </a:solidFill>
              </a:rPr>
              <a:t>établis dans un État membre</a:t>
            </a:r>
          </a:p>
          <a:p>
            <a:pPr lvl="1"/>
            <a:r>
              <a:rPr lang="fr-FR" dirty="0">
                <a:solidFill>
                  <a:srgbClr val="FF0000"/>
                </a:solidFill>
              </a:rPr>
              <a:t>autre que celui du destinataire de la prestation </a:t>
            </a:r>
            <a:r>
              <a:rPr lang="fr-FR" dirty="0"/>
              <a:t>(élément d’extranéité)</a:t>
            </a:r>
            <a:endParaRPr lang="nl-NL" dirty="0"/>
          </a:p>
          <a:p>
            <a:pPr marL="457200" lvl="1" indent="0">
              <a:buNone/>
            </a:pPr>
            <a:endParaRPr lang="nl-NL" dirty="0"/>
          </a:p>
          <a:p>
            <a:pPr marL="457200" lvl="1" indent="0" algn="ctr">
              <a:buNone/>
            </a:pPr>
            <a:r>
              <a:rPr lang="nl-NL" dirty="0" err="1">
                <a:solidFill>
                  <a:srgbClr val="00B050"/>
                </a:solidFill>
              </a:rPr>
              <a:t>critères</a:t>
            </a:r>
            <a:r>
              <a:rPr lang="nl-NL" dirty="0">
                <a:solidFill>
                  <a:srgbClr val="00B050"/>
                </a:solidFill>
              </a:rPr>
              <a:t> </a:t>
            </a:r>
            <a:r>
              <a:rPr lang="nl-NL" dirty="0" err="1">
                <a:solidFill>
                  <a:srgbClr val="00B050"/>
                </a:solidFill>
              </a:rPr>
              <a:t>cumulatifs</a:t>
            </a:r>
            <a:r>
              <a:rPr lang="nl-NL" dirty="0">
                <a:solidFill>
                  <a:srgbClr val="00B050"/>
                </a:solidFill>
              </a:rPr>
              <a:t>!</a:t>
            </a:r>
          </a:p>
        </p:txBody>
      </p:sp>
      <p:sp>
        <p:nvSpPr>
          <p:cNvPr id="4" name="Slide Number Placeholder 3"/>
          <p:cNvSpPr>
            <a:spLocks noGrp="1"/>
          </p:cNvSpPr>
          <p:nvPr>
            <p:ph type="sldNum" sz="quarter" idx="12"/>
          </p:nvPr>
        </p:nvSpPr>
        <p:spPr/>
        <p:txBody>
          <a:bodyPr/>
          <a:lstStyle/>
          <a:p>
            <a:fld id="{D9061D89-B14A-487E-9210-A6BBBD725484}" type="slidenum">
              <a:rPr lang="nl-NL" smtClean="0"/>
              <a:pPr/>
              <a:t>539</a:t>
            </a:fld>
            <a:endParaRPr lang="nl-NL"/>
          </a:p>
        </p:txBody>
      </p:sp>
    </p:spTree>
    <p:extLst>
      <p:ext uri="{BB962C8B-B14F-4D97-AF65-F5344CB8AC3E}">
        <p14:creationId xmlns:p14="http://schemas.microsoft.com/office/powerpoint/2010/main" val="37011948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Section 2: droit du marché intérieur</a:t>
            </a:r>
            <a:endParaRPr lang="nl-NL" dirty="0"/>
          </a:p>
        </p:txBody>
      </p:sp>
      <p:sp>
        <p:nvSpPr>
          <p:cNvPr id="3" name="Content Placeholder 2"/>
          <p:cNvSpPr>
            <a:spLocks noGrp="1"/>
          </p:cNvSpPr>
          <p:nvPr>
            <p:ph idx="1"/>
          </p:nvPr>
        </p:nvSpPr>
        <p:spPr/>
        <p:txBody>
          <a:bodyPr/>
          <a:lstStyle/>
          <a:p>
            <a:endParaRPr lang="fr-FR" dirty="0"/>
          </a:p>
          <a:p>
            <a:pPr marL="0" indent="0" algn="ctr">
              <a:buNone/>
            </a:pPr>
            <a:r>
              <a:rPr lang="fr-FR" dirty="0"/>
              <a:t>Le marché intérieur comporte </a:t>
            </a:r>
            <a:r>
              <a:rPr lang="fr-FR" u="sng" dirty="0"/>
              <a:t>un espace sans frontières intérieures </a:t>
            </a:r>
          </a:p>
          <a:p>
            <a:pPr marL="0" indent="0" algn="ctr">
              <a:buNone/>
            </a:pPr>
            <a:endParaRPr lang="fr-FR" u="sng" dirty="0"/>
          </a:p>
          <a:p>
            <a:pPr marL="0" indent="0" algn="ctr">
              <a:buNone/>
            </a:pPr>
            <a:r>
              <a:rPr lang="fr-FR" dirty="0"/>
              <a:t>dans lequel </a:t>
            </a:r>
            <a:r>
              <a:rPr lang="fr-FR" u="sng" dirty="0"/>
              <a:t>la libre circulation</a:t>
            </a:r>
            <a:r>
              <a:rPr lang="fr-FR" dirty="0"/>
              <a:t> des marchandises, des personnes, des services et des capitaux est assurée selon les dispositions </a:t>
            </a:r>
            <a:r>
              <a:rPr lang="nl-NL" dirty="0"/>
              <a:t>des </a:t>
            </a:r>
            <a:r>
              <a:rPr lang="nl-NL" dirty="0" err="1"/>
              <a:t>traités</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a:t>
            </a:fld>
            <a:endParaRPr lang="nl-NL"/>
          </a:p>
        </p:txBody>
      </p:sp>
    </p:spTree>
    <p:extLst>
      <p:ext uri="{BB962C8B-B14F-4D97-AF65-F5344CB8AC3E}">
        <p14:creationId xmlns:p14="http://schemas.microsoft.com/office/powerpoint/2010/main" val="67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Prestation transfrontalière</a:t>
            </a:r>
          </a:p>
        </p:txBody>
      </p:sp>
      <p:sp>
        <p:nvSpPr>
          <p:cNvPr id="3" name="Content Placeholder 2"/>
          <p:cNvSpPr>
            <a:spLocks noGrp="1"/>
          </p:cNvSpPr>
          <p:nvPr>
            <p:ph idx="1"/>
          </p:nvPr>
        </p:nvSpPr>
        <p:spPr>
          <a:xfrm>
            <a:off x="457200" y="1600200"/>
            <a:ext cx="8229600" cy="5069160"/>
          </a:xfrm>
        </p:spPr>
        <p:txBody>
          <a:bodyPr>
            <a:normAutofit/>
          </a:bodyPr>
          <a:lstStyle/>
          <a:p>
            <a:r>
              <a:rPr lang="nl-NL" dirty="0"/>
              <a:t>Cas de figure:</a:t>
            </a:r>
          </a:p>
          <a:p>
            <a:pPr lvl="1"/>
            <a:r>
              <a:rPr lang="nl-NL" dirty="0" err="1"/>
              <a:t>un</a:t>
            </a:r>
            <a:r>
              <a:rPr lang="nl-NL" dirty="0"/>
              <a:t> </a:t>
            </a:r>
            <a:r>
              <a:rPr lang="nl-NL" dirty="0" err="1"/>
              <a:t>ressortissant</a:t>
            </a:r>
            <a:r>
              <a:rPr lang="nl-NL" dirty="0"/>
              <a:t> </a:t>
            </a:r>
            <a:r>
              <a:rPr lang="nl-NL" dirty="0" err="1"/>
              <a:t>belge</a:t>
            </a:r>
            <a:r>
              <a:rPr lang="nl-NL" dirty="0"/>
              <a:t>, </a:t>
            </a:r>
            <a:r>
              <a:rPr lang="nl-NL" dirty="0" err="1"/>
              <a:t>établi</a:t>
            </a:r>
            <a:r>
              <a:rPr lang="nl-NL" dirty="0"/>
              <a:t> en </a:t>
            </a:r>
            <a:r>
              <a:rPr lang="nl-NL" dirty="0" err="1"/>
              <a:t>Belgique</a:t>
            </a:r>
            <a:r>
              <a:rPr lang="nl-NL" dirty="0"/>
              <a:t>, va </a:t>
            </a:r>
            <a:r>
              <a:rPr lang="nl-NL" dirty="0" err="1"/>
              <a:t>installer</a:t>
            </a:r>
            <a:r>
              <a:rPr lang="nl-NL" dirty="0"/>
              <a:t> </a:t>
            </a:r>
            <a:r>
              <a:rPr lang="nl-NL" dirty="0" err="1"/>
              <a:t>une</a:t>
            </a:r>
            <a:r>
              <a:rPr lang="nl-NL" dirty="0"/>
              <a:t> </a:t>
            </a:r>
            <a:r>
              <a:rPr lang="nl-NL" dirty="0" err="1"/>
              <a:t>salle</a:t>
            </a:r>
            <a:r>
              <a:rPr lang="nl-NL" dirty="0"/>
              <a:t> de </a:t>
            </a:r>
            <a:r>
              <a:rPr lang="nl-NL" dirty="0" err="1"/>
              <a:t>bains</a:t>
            </a:r>
            <a:r>
              <a:rPr lang="nl-NL" dirty="0"/>
              <a:t> en </a:t>
            </a:r>
            <a:r>
              <a:rPr lang="nl-NL" dirty="0" err="1"/>
              <a:t>Allemagne</a:t>
            </a:r>
            <a:endParaRPr lang="nl-NL" dirty="0"/>
          </a:p>
          <a:p>
            <a:pPr lvl="1"/>
            <a:r>
              <a:rPr lang="nl-NL" dirty="0" err="1"/>
              <a:t>un</a:t>
            </a:r>
            <a:r>
              <a:rPr lang="nl-NL" dirty="0"/>
              <a:t> </a:t>
            </a:r>
            <a:r>
              <a:rPr lang="nl-NL" dirty="0" err="1"/>
              <a:t>ressortissant</a:t>
            </a:r>
            <a:r>
              <a:rPr lang="nl-NL" dirty="0"/>
              <a:t> </a:t>
            </a:r>
            <a:r>
              <a:rPr lang="nl-NL" dirty="0" err="1"/>
              <a:t>allemand</a:t>
            </a:r>
            <a:r>
              <a:rPr lang="nl-NL" dirty="0"/>
              <a:t>, </a:t>
            </a:r>
            <a:r>
              <a:rPr lang="nl-NL" dirty="0" err="1"/>
              <a:t>établi</a:t>
            </a:r>
            <a:r>
              <a:rPr lang="nl-NL" dirty="0"/>
              <a:t> en France, </a:t>
            </a:r>
            <a:r>
              <a:rPr lang="nl-NL" dirty="0" err="1"/>
              <a:t>organise</a:t>
            </a:r>
            <a:r>
              <a:rPr lang="nl-NL" dirty="0"/>
              <a:t> </a:t>
            </a:r>
            <a:r>
              <a:rPr lang="nl-NL" dirty="0" err="1"/>
              <a:t>un</a:t>
            </a:r>
            <a:r>
              <a:rPr lang="nl-NL" dirty="0"/>
              <a:t> </a:t>
            </a:r>
            <a:r>
              <a:rPr lang="nl-NL" dirty="0" err="1"/>
              <a:t>spectacle</a:t>
            </a:r>
            <a:r>
              <a:rPr lang="nl-NL" dirty="0"/>
              <a:t> à Cologne</a:t>
            </a:r>
          </a:p>
          <a:p>
            <a:pPr lvl="1"/>
            <a:r>
              <a:rPr lang="nl-NL" dirty="0" err="1"/>
              <a:t>un</a:t>
            </a:r>
            <a:r>
              <a:rPr lang="nl-NL" dirty="0"/>
              <a:t> </a:t>
            </a:r>
            <a:r>
              <a:rPr lang="nl-NL" dirty="0" err="1"/>
              <a:t>ressortissant</a:t>
            </a:r>
            <a:r>
              <a:rPr lang="nl-NL" dirty="0"/>
              <a:t> </a:t>
            </a:r>
            <a:r>
              <a:rPr lang="nl-NL" dirty="0" err="1"/>
              <a:t>colombien</a:t>
            </a:r>
            <a:r>
              <a:rPr lang="nl-NL" dirty="0"/>
              <a:t>, </a:t>
            </a:r>
            <a:r>
              <a:rPr lang="nl-NL" dirty="0" err="1"/>
              <a:t>établi</a:t>
            </a:r>
            <a:r>
              <a:rPr lang="nl-NL" dirty="0"/>
              <a:t> en </a:t>
            </a:r>
            <a:r>
              <a:rPr lang="nl-NL" dirty="0" err="1"/>
              <a:t>Espagne</a:t>
            </a:r>
            <a:r>
              <a:rPr lang="nl-NL" dirty="0"/>
              <a:t>, </a:t>
            </a:r>
            <a:r>
              <a:rPr lang="nl-NL" dirty="0" err="1"/>
              <a:t>prépare</a:t>
            </a:r>
            <a:r>
              <a:rPr lang="nl-NL" dirty="0"/>
              <a:t> </a:t>
            </a:r>
            <a:r>
              <a:rPr lang="nl-NL" dirty="0" err="1"/>
              <a:t>un</a:t>
            </a:r>
            <a:r>
              <a:rPr lang="nl-NL" dirty="0"/>
              <a:t> avis juridique dans </a:t>
            </a:r>
            <a:r>
              <a:rPr lang="nl-NL" dirty="0" err="1"/>
              <a:t>une</a:t>
            </a:r>
            <a:r>
              <a:rPr lang="nl-NL" dirty="0"/>
              <a:t> affaire </a:t>
            </a:r>
            <a:r>
              <a:rPr lang="nl-NL" dirty="0" err="1"/>
              <a:t>italienne</a:t>
            </a:r>
            <a:endParaRPr lang="nl-NL" dirty="0"/>
          </a:p>
          <a:p>
            <a:pPr lvl="1"/>
            <a:r>
              <a:rPr lang="nl-NL" dirty="0" err="1"/>
              <a:t>un</a:t>
            </a:r>
            <a:r>
              <a:rPr lang="nl-NL" dirty="0"/>
              <a:t> </a:t>
            </a:r>
            <a:r>
              <a:rPr lang="nl-NL" dirty="0" err="1"/>
              <a:t>ressortissant</a:t>
            </a:r>
            <a:r>
              <a:rPr lang="nl-NL" dirty="0"/>
              <a:t> </a:t>
            </a:r>
            <a:r>
              <a:rPr lang="nl-NL" dirty="0" err="1"/>
              <a:t>britannique</a:t>
            </a:r>
            <a:r>
              <a:rPr lang="nl-NL" dirty="0"/>
              <a:t>, </a:t>
            </a:r>
            <a:r>
              <a:rPr lang="nl-NL" dirty="0" err="1"/>
              <a:t>établi</a:t>
            </a:r>
            <a:r>
              <a:rPr lang="nl-NL" dirty="0"/>
              <a:t> </a:t>
            </a:r>
            <a:r>
              <a:rPr lang="nl-NL" dirty="0" err="1"/>
              <a:t>aux</a:t>
            </a:r>
            <a:r>
              <a:rPr lang="nl-NL" dirty="0"/>
              <a:t> Etats </a:t>
            </a:r>
            <a:r>
              <a:rPr lang="nl-NL" dirty="0" err="1"/>
              <a:t>Unis</a:t>
            </a:r>
            <a:r>
              <a:rPr lang="nl-NL" dirty="0"/>
              <a:t>, </a:t>
            </a:r>
            <a:r>
              <a:rPr lang="nl-NL" dirty="0" err="1"/>
              <a:t>souhaite</a:t>
            </a:r>
            <a:r>
              <a:rPr lang="nl-NL" dirty="0"/>
              <a:t> </a:t>
            </a:r>
            <a:r>
              <a:rPr lang="nl-NL" dirty="0" err="1"/>
              <a:t>offrir</a:t>
            </a:r>
            <a:r>
              <a:rPr lang="nl-NL" dirty="0"/>
              <a:t> des services de </a:t>
            </a:r>
            <a:r>
              <a:rPr lang="nl-NL" dirty="0" err="1"/>
              <a:t>télévision</a:t>
            </a:r>
            <a:r>
              <a:rPr lang="nl-NL" dirty="0"/>
              <a:t> en France</a:t>
            </a:r>
          </a:p>
          <a:p>
            <a:pPr lvl="1"/>
            <a:r>
              <a:rPr lang="nl-NL" dirty="0" err="1"/>
              <a:t>un</a:t>
            </a:r>
            <a:r>
              <a:rPr lang="nl-NL" dirty="0"/>
              <a:t> </a:t>
            </a:r>
            <a:r>
              <a:rPr lang="nl-NL" dirty="0" err="1"/>
              <a:t>ressortissant</a:t>
            </a:r>
            <a:r>
              <a:rPr lang="nl-NL" dirty="0"/>
              <a:t> </a:t>
            </a:r>
            <a:r>
              <a:rPr lang="nl-NL" dirty="0" err="1"/>
              <a:t>belge</a:t>
            </a:r>
            <a:r>
              <a:rPr lang="nl-NL" dirty="0"/>
              <a:t>, </a:t>
            </a:r>
            <a:r>
              <a:rPr lang="nl-NL" dirty="0" err="1"/>
              <a:t>établi</a:t>
            </a:r>
            <a:r>
              <a:rPr lang="nl-NL" dirty="0"/>
              <a:t> en </a:t>
            </a:r>
            <a:r>
              <a:rPr lang="nl-NL" dirty="0" err="1"/>
              <a:t>Belgique</a:t>
            </a:r>
            <a:r>
              <a:rPr lang="nl-NL" dirty="0"/>
              <a:t>, </a:t>
            </a:r>
            <a:r>
              <a:rPr lang="nl-NL" dirty="0" err="1"/>
              <a:t>organise</a:t>
            </a:r>
            <a:r>
              <a:rPr lang="nl-NL" dirty="0"/>
              <a:t> </a:t>
            </a:r>
            <a:r>
              <a:rPr lang="nl-NL" dirty="0" err="1"/>
              <a:t>un</a:t>
            </a:r>
            <a:r>
              <a:rPr lang="nl-NL" dirty="0"/>
              <a:t> </a:t>
            </a:r>
            <a:r>
              <a:rPr lang="nl-NL" dirty="0" err="1"/>
              <a:t>spectacle</a:t>
            </a:r>
            <a:r>
              <a:rPr lang="nl-NL" dirty="0"/>
              <a:t> à Liège</a:t>
            </a:r>
          </a:p>
          <a:p>
            <a:pPr lvl="1"/>
            <a:endParaRPr lang="nl-NL" dirty="0"/>
          </a:p>
          <a:p>
            <a:pPr lvl="1"/>
            <a:endParaRPr lang="nl-NL" dirty="0"/>
          </a:p>
        </p:txBody>
      </p:sp>
      <p:pic>
        <p:nvPicPr>
          <p:cNvPr id="4"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0032" y="4225216"/>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7518" y="5011204"/>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red-cross-m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1426" y="3501368"/>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D9061D89-B14A-487E-9210-A6BBBD725484}" type="slidenum">
              <a:rPr lang="nl-NL" smtClean="0"/>
              <a:pPr/>
              <a:t>540</a:t>
            </a:fld>
            <a:endParaRPr lang="nl-NL"/>
          </a:p>
        </p:txBody>
      </p:sp>
    </p:spTree>
    <p:extLst>
      <p:ext uri="{BB962C8B-B14F-4D97-AF65-F5344CB8AC3E}">
        <p14:creationId xmlns:p14="http://schemas.microsoft.com/office/powerpoint/2010/main" val="417747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Prestation transfrontalière</a:t>
            </a:r>
            <a:endParaRPr lang="en-GB" dirty="0"/>
          </a:p>
        </p:txBody>
      </p:sp>
      <p:sp>
        <p:nvSpPr>
          <p:cNvPr id="3" name="Content Placeholder 2"/>
          <p:cNvSpPr>
            <a:spLocks noGrp="1"/>
          </p:cNvSpPr>
          <p:nvPr>
            <p:ph idx="1"/>
          </p:nvPr>
        </p:nvSpPr>
        <p:spPr/>
        <p:txBody>
          <a:bodyPr>
            <a:normAutofit/>
          </a:bodyPr>
          <a:lstStyle/>
          <a:p>
            <a:r>
              <a:rPr lang="nl-NL" dirty="0"/>
              <a:t>Trois hypothèses</a:t>
            </a:r>
          </a:p>
          <a:p>
            <a:pPr lvl="1"/>
            <a:endParaRPr lang="nl-NL" dirty="0"/>
          </a:p>
          <a:p>
            <a:pPr lvl="1"/>
            <a:r>
              <a:rPr lang="nl-NL" dirty="0"/>
              <a:t>le prestataire d’un service se rend vers un autre EM</a:t>
            </a:r>
          </a:p>
          <a:p>
            <a:pPr lvl="1"/>
            <a:endParaRPr lang="nl-NL" dirty="0"/>
          </a:p>
          <a:p>
            <a:pPr lvl="1"/>
            <a:r>
              <a:rPr lang="nl-NL" dirty="0"/>
              <a:t>le destinataire d’un service se rend vers un autre EM (C-372/04, </a:t>
            </a:r>
            <a:r>
              <a:rPr lang="nl-NL" i="1" dirty="0"/>
              <a:t>Watts</a:t>
            </a:r>
            <a:r>
              <a:rPr lang="nl-NL" dirty="0"/>
              <a:t>)</a:t>
            </a:r>
          </a:p>
          <a:p>
            <a:pPr lvl="1"/>
            <a:endParaRPr lang="nl-NL" dirty="0"/>
          </a:p>
          <a:p>
            <a:pPr lvl="1"/>
            <a:r>
              <a:rPr lang="nl-NL" dirty="0"/>
              <a:t>le service peut être fourni sans aucun mouvement de la part des prestataire ou destinataire (service numérique)</a:t>
            </a:r>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541</a:t>
            </a:fld>
            <a:endParaRPr lang="nl-NL"/>
          </a:p>
        </p:txBody>
      </p:sp>
    </p:spTree>
    <p:extLst>
      <p:ext uri="{BB962C8B-B14F-4D97-AF65-F5344CB8AC3E}">
        <p14:creationId xmlns:p14="http://schemas.microsoft.com/office/powerpoint/2010/main" val="1154939106"/>
      </p:ext>
    </p:extLst>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a:t>Ratione</a:t>
            </a:r>
            <a:r>
              <a:rPr lang="fr-BE" dirty="0"/>
              <a:t> </a:t>
            </a:r>
            <a:r>
              <a:rPr lang="fr-BE" dirty="0" err="1"/>
              <a:t>loci</a:t>
            </a:r>
            <a:endParaRPr lang="en-GB" dirty="0"/>
          </a:p>
        </p:txBody>
      </p:sp>
      <p:sp>
        <p:nvSpPr>
          <p:cNvPr id="3" name="Content Placeholder 2"/>
          <p:cNvSpPr>
            <a:spLocks noGrp="1"/>
          </p:cNvSpPr>
          <p:nvPr>
            <p:ph idx="1"/>
          </p:nvPr>
        </p:nvSpPr>
        <p:spPr/>
        <p:txBody>
          <a:bodyPr>
            <a:normAutofit/>
          </a:bodyPr>
          <a:lstStyle/>
          <a:p>
            <a:endParaRPr lang="fr-BE" dirty="0">
              <a:solidFill>
                <a:srgbClr val="FF0000"/>
              </a:solidFill>
            </a:endParaRPr>
          </a:p>
          <a:p>
            <a:r>
              <a:rPr lang="fr-BE" dirty="0"/>
              <a:t>Article 56 TFUE: prestation transfrontalière de services</a:t>
            </a:r>
          </a:p>
          <a:p>
            <a:pPr marL="0" indent="0">
              <a:buNone/>
            </a:pPr>
            <a:endParaRPr lang="fr-BE" dirty="0"/>
          </a:p>
          <a:p>
            <a:pPr marL="0" indent="0">
              <a:buNone/>
            </a:pPr>
            <a:endParaRPr lang="fr-BE" dirty="0"/>
          </a:p>
          <a:p>
            <a:r>
              <a:rPr lang="fr-BE" dirty="0">
                <a:solidFill>
                  <a:srgbClr val="FF0000"/>
                </a:solidFill>
              </a:rPr>
              <a:t>Article 49 TFUE: établissement transfrontalier</a:t>
            </a:r>
          </a:p>
          <a:p>
            <a:endParaRPr lang="fr-BE" dirty="0">
              <a:solidFill>
                <a:srgbClr val="FF0000"/>
              </a:solidFill>
            </a:endParaRPr>
          </a:p>
          <a:p>
            <a:r>
              <a:rPr lang="fr-BE" dirty="0"/>
              <a:t>Situations purement internes exclues</a:t>
            </a:r>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542</a:t>
            </a:fld>
            <a:endParaRPr lang="nl-NL"/>
          </a:p>
        </p:txBody>
      </p:sp>
    </p:spTree>
    <p:extLst>
      <p:ext uri="{BB962C8B-B14F-4D97-AF65-F5344CB8AC3E}">
        <p14:creationId xmlns:p14="http://schemas.microsoft.com/office/powerpoint/2010/main" val="989362712"/>
      </p:ext>
    </p:extLst>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transfrontalier</a:t>
            </a:r>
          </a:p>
        </p:txBody>
      </p:sp>
      <p:sp>
        <p:nvSpPr>
          <p:cNvPr id="3" name="Content Placeholder 2"/>
          <p:cNvSpPr>
            <a:spLocks noGrp="1"/>
          </p:cNvSpPr>
          <p:nvPr>
            <p:ph idx="1"/>
          </p:nvPr>
        </p:nvSpPr>
        <p:spPr/>
        <p:txBody>
          <a:bodyPr>
            <a:normAutofit/>
          </a:bodyPr>
          <a:lstStyle/>
          <a:p>
            <a:pPr marL="342900" lvl="1" indent="-342900">
              <a:buFont typeface="Arial" panose="020B0604020202020204" pitchFamily="34" charset="0"/>
              <a:buChar char="•"/>
            </a:pPr>
            <a:endParaRPr lang="fr-FR" dirty="0"/>
          </a:p>
          <a:p>
            <a:pPr marL="342900" lvl="1" indent="-342900">
              <a:buFont typeface="Arial" panose="020B0604020202020204" pitchFamily="34" charset="0"/>
              <a:buChar char="•"/>
            </a:pPr>
            <a:r>
              <a:rPr lang="fr-FR" dirty="0"/>
              <a:t>Article 49 TFUE: les </a:t>
            </a:r>
            <a:r>
              <a:rPr lang="fr-FR" i="1" dirty="0"/>
              <a:t>restrictions</a:t>
            </a:r>
            <a:r>
              <a:rPr lang="fr-FR" dirty="0"/>
              <a:t> à la liberté </a:t>
            </a:r>
            <a:r>
              <a:rPr lang="fr-FR" dirty="0">
                <a:solidFill>
                  <a:srgbClr val="FF0000"/>
                </a:solidFill>
              </a:rPr>
              <a:t>d'établissement</a:t>
            </a:r>
            <a:r>
              <a:rPr lang="fr-FR" dirty="0"/>
              <a:t> sont interdites</a:t>
            </a:r>
          </a:p>
          <a:p>
            <a:pPr lvl="1"/>
            <a:r>
              <a:rPr lang="fr-FR" dirty="0"/>
              <a:t>des ressortissants d'un État membre</a:t>
            </a:r>
          </a:p>
          <a:p>
            <a:pPr lvl="1"/>
            <a:r>
              <a:rPr lang="fr-FR" dirty="0"/>
              <a:t>dans le territoire d'un autre État membre </a:t>
            </a:r>
          </a:p>
          <a:p>
            <a:pPr lvl="1"/>
            <a:endParaRPr lang="fr-FR" dirty="0"/>
          </a:p>
          <a:p>
            <a:pPr lvl="1"/>
            <a:endParaRPr lang="fr-FR"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543</a:t>
            </a:fld>
            <a:endParaRPr lang="nl-NL"/>
          </a:p>
        </p:txBody>
      </p:sp>
    </p:spTree>
    <p:extLst>
      <p:ext uri="{BB962C8B-B14F-4D97-AF65-F5344CB8AC3E}">
        <p14:creationId xmlns:p14="http://schemas.microsoft.com/office/powerpoint/2010/main" val="797836246"/>
      </p:ext>
    </p:extLst>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transfrontalier</a:t>
            </a:r>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4438553" y="404106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2843808" y="432910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stCxn id="16" idx="2"/>
            <a:endCxn id="17" idx="0"/>
          </p:cNvCxnSpPr>
          <p:nvPr/>
        </p:nvCxnSpPr>
        <p:spPr>
          <a:xfrm flipH="1">
            <a:off x="2951820" y="4329099"/>
            <a:ext cx="1527990" cy="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endParaRPr lang="nl-NL" dirty="0"/>
          </a:p>
          <a:p>
            <a:r>
              <a:rPr lang="nl-NL" dirty="0" smtClean="0"/>
              <a:t>557</a:t>
            </a:r>
            <a:endParaRPr lang="nl-NL" dirty="0"/>
          </a:p>
        </p:txBody>
      </p:sp>
    </p:spTree>
    <p:extLst>
      <p:ext uri="{BB962C8B-B14F-4D97-AF65-F5344CB8AC3E}">
        <p14:creationId xmlns:p14="http://schemas.microsoft.com/office/powerpoint/2010/main" val="16244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transfrontalier</a:t>
            </a:r>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2987824" y="4055934"/>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2648412" y="4894700"/>
            <a:ext cx="216024" cy="288032"/>
          </a:xfrm>
          <a:prstGeom prst="star5">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endCxn id="16" idx="3"/>
          </p:cNvCxnSpPr>
          <p:nvPr/>
        </p:nvCxnSpPr>
        <p:spPr>
          <a:xfrm flipV="1">
            <a:off x="2774005" y="4343965"/>
            <a:ext cx="388586" cy="597203"/>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r>
              <a:rPr lang="nl-NL" dirty="0" smtClean="0"/>
              <a:t>558</a:t>
            </a:r>
            <a:endParaRPr lang="nl-NL" dirty="0"/>
          </a:p>
        </p:txBody>
      </p:sp>
      <p:cxnSp>
        <p:nvCxnSpPr>
          <p:cNvPr id="15" name="Straight Arrow Connector 14"/>
          <p:cNvCxnSpPr>
            <a:stCxn id="16" idx="2"/>
          </p:cNvCxnSpPr>
          <p:nvPr/>
        </p:nvCxnSpPr>
        <p:spPr>
          <a:xfrm flipH="1">
            <a:off x="2483768" y="4343965"/>
            <a:ext cx="545313" cy="597203"/>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5-Point Star 17"/>
          <p:cNvSpPr/>
          <p:nvPr/>
        </p:nvSpPr>
        <p:spPr>
          <a:xfrm>
            <a:off x="2267744" y="4805536"/>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Tree>
    <p:extLst>
      <p:ext uri="{BB962C8B-B14F-4D97-AF65-F5344CB8AC3E}">
        <p14:creationId xmlns:p14="http://schemas.microsoft.com/office/powerpoint/2010/main" val="19119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a:t>Ratione</a:t>
            </a:r>
            <a:r>
              <a:rPr lang="fr-BE" dirty="0"/>
              <a:t> </a:t>
            </a:r>
            <a:r>
              <a:rPr lang="fr-BE" dirty="0" err="1"/>
              <a:t>loci</a:t>
            </a:r>
            <a:endParaRPr lang="en-GB" dirty="0"/>
          </a:p>
        </p:txBody>
      </p:sp>
      <p:sp>
        <p:nvSpPr>
          <p:cNvPr id="3" name="Content Placeholder 2"/>
          <p:cNvSpPr>
            <a:spLocks noGrp="1"/>
          </p:cNvSpPr>
          <p:nvPr>
            <p:ph idx="1"/>
          </p:nvPr>
        </p:nvSpPr>
        <p:spPr/>
        <p:txBody>
          <a:bodyPr>
            <a:normAutofit/>
          </a:bodyPr>
          <a:lstStyle/>
          <a:p>
            <a:endParaRPr lang="fr-BE" dirty="0">
              <a:solidFill>
                <a:srgbClr val="FF0000"/>
              </a:solidFill>
            </a:endParaRPr>
          </a:p>
          <a:p>
            <a:r>
              <a:rPr lang="fr-BE" dirty="0"/>
              <a:t>Article 56 TFUE: prestation transfrontalière de services</a:t>
            </a:r>
          </a:p>
          <a:p>
            <a:pPr marL="0" indent="0">
              <a:buNone/>
            </a:pPr>
            <a:endParaRPr lang="fr-BE" dirty="0"/>
          </a:p>
          <a:p>
            <a:pPr marL="0" indent="0">
              <a:buNone/>
            </a:pPr>
            <a:endParaRPr lang="fr-BE" dirty="0"/>
          </a:p>
          <a:p>
            <a:r>
              <a:rPr lang="fr-BE" dirty="0"/>
              <a:t>Article 49 TFUE: établissement transfrontalier + exigences de nationalité</a:t>
            </a:r>
          </a:p>
          <a:p>
            <a:endParaRPr lang="fr-BE" dirty="0">
              <a:solidFill>
                <a:srgbClr val="FF0000"/>
              </a:solidFill>
            </a:endParaRPr>
          </a:p>
          <a:p>
            <a:r>
              <a:rPr lang="fr-BE" dirty="0">
                <a:solidFill>
                  <a:srgbClr val="FF0000"/>
                </a:solidFill>
              </a:rPr>
              <a:t>Situations purement internes exclues</a:t>
            </a:r>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546</a:t>
            </a:fld>
            <a:endParaRPr lang="nl-NL"/>
          </a:p>
        </p:txBody>
      </p:sp>
    </p:spTree>
    <p:extLst>
      <p:ext uri="{BB962C8B-B14F-4D97-AF65-F5344CB8AC3E}">
        <p14:creationId xmlns:p14="http://schemas.microsoft.com/office/powerpoint/2010/main" val="2424404802"/>
      </p:ext>
    </p:extLst>
  </p:cSld>
  <p:clrMapOvr>
    <a:masterClrMapping/>
  </p:clrMapOvr>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Situations purement internes</a:t>
            </a:r>
            <a:endParaRPr lang="en-GB" dirty="0"/>
          </a:p>
        </p:txBody>
      </p:sp>
      <p:sp>
        <p:nvSpPr>
          <p:cNvPr id="3" name="Content Placeholder 2"/>
          <p:cNvSpPr>
            <a:spLocks noGrp="1"/>
          </p:cNvSpPr>
          <p:nvPr>
            <p:ph idx="1"/>
          </p:nvPr>
        </p:nvSpPr>
        <p:spPr>
          <a:xfrm>
            <a:off x="628650" y="1825625"/>
            <a:ext cx="7886700" cy="5180482"/>
          </a:xfrm>
        </p:spPr>
        <p:txBody>
          <a:bodyPr>
            <a:normAutofit/>
          </a:bodyPr>
          <a:lstStyle/>
          <a:p>
            <a:r>
              <a:rPr lang="fr-BE" dirty="0"/>
              <a:t>Elément </a:t>
            </a:r>
            <a:r>
              <a:rPr lang="fr-BE" dirty="0" smtClean="0"/>
              <a:t>de mouvement interétatique nécessaire</a:t>
            </a:r>
            <a:endParaRPr lang="fr-BE" dirty="0"/>
          </a:p>
          <a:p>
            <a:pPr lvl="1"/>
            <a:r>
              <a:rPr lang="fr-BE" dirty="0"/>
              <a:t>mouvement transfrontalier nécessaire</a:t>
            </a:r>
          </a:p>
          <a:p>
            <a:pPr lvl="1"/>
            <a:endParaRPr lang="fr-BE" dirty="0"/>
          </a:p>
          <a:p>
            <a:pPr lvl="1"/>
            <a:r>
              <a:rPr lang="fr-BE" dirty="0"/>
              <a:t>en l’absence d’un tel mouvement…</a:t>
            </a:r>
          </a:p>
          <a:p>
            <a:pPr lvl="2"/>
            <a:endParaRPr lang="fr-BE" dirty="0"/>
          </a:p>
          <a:p>
            <a:pPr lvl="2"/>
            <a:r>
              <a:rPr lang="fr-BE" dirty="0"/>
              <a:t>droit du marché intérieur ne s’applique pas en principe</a:t>
            </a:r>
          </a:p>
          <a:p>
            <a:pPr lvl="2"/>
            <a:endParaRPr lang="fr-BE" dirty="0"/>
          </a:p>
          <a:p>
            <a:pPr lvl="2"/>
            <a:r>
              <a:rPr lang="fr-BE" dirty="0"/>
              <a:t>discriminations à rebours? (C-268/15, </a:t>
            </a:r>
            <a:r>
              <a:rPr lang="fr-BE" dirty="0" err="1"/>
              <a:t>Ullens</a:t>
            </a:r>
            <a:r>
              <a:rPr lang="fr-BE" dirty="0"/>
              <a:t> de </a:t>
            </a:r>
            <a:r>
              <a:rPr lang="fr-BE" dirty="0" err="1"/>
              <a:t>Schooten</a:t>
            </a:r>
            <a:r>
              <a:rPr lang="fr-BE" dirty="0" smtClean="0"/>
              <a:t>)</a:t>
            </a:r>
          </a:p>
          <a:p>
            <a:pPr lvl="3"/>
            <a:r>
              <a:rPr lang="fr-BE" dirty="0"/>
              <a:t>q</a:t>
            </a:r>
            <a:r>
              <a:rPr lang="fr-BE" dirty="0" smtClean="0"/>
              <a:t>uestion ouverte?</a:t>
            </a:r>
            <a:endParaRPr lang="fr-BE" dirty="0"/>
          </a:p>
          <a:p>
            <a:pPr lvl="2"/>
            <a:endParaRPr lang="fr-BE" dirty="0"/>
          </a:p>
          <a:p>
            <a:pPr lvl="2"/>
            <a:r>
              <a:rPr lang="fr-BE" dirty="0"/>
              <a:t>démarches jurisprudentielles dans le domaine de l’établissement:</a:t>
            </a:r>
          </a:p>
          <a:p>
            <a:pPr lvl="3"/>
            <a:r>
              <a:rPr lang="fr-FR" dirty="0" err="1"/>
              <a:t>aff.</a:t>
            </a:r>
            <a:r>
              <a:rPr lang="fr-FR" dirty="0"/>
              <a:t> </a:t>
            </a:r>
            <a:r>
              <a:rPr lang="fr-FR" dirty="0" err="1"/>
              <a:t>jtes</a:t>
            </a:r>
            <a:r>
              <a:rPr lang="fr-FR" dirty="0"/>
              <a:t>. C-159/12 à C-161/12, </a:t>
            </a:r>
            <a:r>
              <a:rPr lang="fr-BE" i="1" dirty="0" err="1"/>
              <a:t>Venturini</a:t>
            </a:r>
            <a:endParaRPr lang="fr-BE" i="1" dirty="0"/>
          </a:p>
          <a:p>
            <a:pPr lvl="3"/>
            <a:r>
              <a:rPr lang="fr-FR" dirty="0" err="1"/>
              <a:t>aff.</a:t>
            </a:r>
            <a:r>
              <a:rPr lang="fr-FR" dirty="0"/>
              <a:t> </a:t>
            </a:r>
            <a:r>
              <a:rPr lang="fr-FR" dirty="0" err="1"/>
              <a:t>jtes</a:t>
            </a:r>
            <a:r>
              <a:rPr lang="fr-FR" dirty="0"/>
              <a:t>. C-340/15 et C-341/15, </a:t>
            </a:r>
            <a:r>
              <a:rPr lang="fr-BE" i="1" dirty="0" err="1"/>
              <a:t>Trijber</a:t>
            </a:r>
            <a:r>
              <a:rPr lang="fr-BE" i="1" dirty="0"/>
              <a:t> et </a:t>
            </a:r>
            <a:r>
              <a:rPr lang="fr-BE" i="1" dirty="0" err="1"/>
              <a:t>Harmsen</a:t>
            </a:r>
            <a:endParaRPr lang="fr-BE" i="1" dirty="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547</a:t>
            </a:fld>
            <a:endParaRPr lang="nl-NL"/>
          </a:p>
        </p:txBody>
      </p:sp>
    </p:spTree>
    <p:extLst>
      <p:ext uri="{BB962C8B-B14F-4D97-AF65-F5344CB8AC3E}">
        <p14:creationId xmlns:p14="http://schemas.microsoft.com/office/powerpoint/2010/main" val="720843505"/>
      </p:ext>
    </p:extLst>
  </p:cSld>
  <p:clrMapOvr>
    <a:masterClrMapping/>
  </p:clrMapOvr>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Champ d’application</a:t>
            </a:r>
            <a:endParaRPr lang="en-GB" dirty="0"/>
          </a:p>
        </p:txBody>
      </p:sp>
      <p:sp>
        <p:nvSpPr>
          <p:cNvPr id="3" name="Content Placeholder 2"/>
          <p:cNvSpPr>
            <a:spLocks noGrp="1"/>
          </p:cNvSpPr>
          <p:nvPr>
            <p:ph idx="1"/>
          </p:nvPr>
        </p:nvSpPr>
        <p:spPr>
          <a:xfrm>
            <a:off x="628650" y="1825624"/>
            <a:ext cx="7886700" cy="5167603"/>
          </a:xfrm>
        </p:spPr>
        <p:txBody>
          <a:bodyPr>
            <a:normAutofit/>
          </a:bodyPr>
          <a:lstStyle/>
          <a:p>
            <a:r>
              <a:rPr lang="fr-BE" dirty="0" err="1"/>
              <a:t>Ratione</a:t>
            </a:r>
            <a:r>
              <a:rPr lang="fr-BE" dirty="0"/>
              <a:t> personae: tout prestataire, fournissant des services à titre permanent (établissement) ou temporaire (prestation de services)</a:t>
            </a:r>
          </a:p>
          <a:p>
            <a:pPr lvl="1"/>
            <a:r>
              <a:rPr lang="fr-BE" dirty="0"/>
              <a:t>services liés à l’exercice de l’autorité publique sont exclus</a:t>
            </a:r>
          </a:p>
          <a:p>
            <a:endParaRPr lang="fr-BE" dirty="0"/>
          </a:p>
          <a:p>
            <a:r>
              <a:rPr lang="fr-BE" dirty="0" err="1"/>
              <a:t>Ratione</a:t>
            </a:r>
            <a:r>
              <a:rPr lang="fr-BE" dirty="0"/>
              <a:t> </a:t>
            </a:r>
            <a:r>
              <a:rPr lang="fr-BE" dirty="0" err="1"/>
              <a:t>loci</a:t>
            </a:r>
            <a:r>
              <a:rPr lang="fr-BE" dirty="0"/>
              <a:t>: élément transfrontalier</a:t>
            </a:r>
          </a:p>
          <a:p>
            <a:endParaRPr lang="fr-BE" dirty="0"/>
          </a:p>
          <a:p>
            <a:endParaRPr lang="fr-BE" dirty="0"/>
          </a:p>
          <a:p>
            <a:r>
              <a:rPr lang="fr-BE" dirty="0">
                <a:solidFill>
                  <a:srgbClr val="FF0000"/>
                </a:solidFill>
              </a:rPr>
              <a:t>Bénéficiaires: destinataires des réglementations étatiques ou assimilées</a:t>
            </a:r>
            <a:endParaRPr lang="en-GB"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548</a:t>
            </a:fld>
            <a:endParaRPr lang="nl-NL"/>
          </a:p>
        </p:txBody>
      </p:sp>
    </p:spTree>
    <p:extLst>
      <p:ext uri="{BB962C8B-B14F-4D97-AF65-F5344CB8AC3E}">
        <p14:creationId xmlns:p14="http://schemas.microsoft.com/office/powerpoint/2010/main" val="2664624696"/>
      </p:ext>
    </p:extLst>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a:t>Invocabilité</a:t>
            </a:r>
            <a:r>
              <a:rPr lang="fr-BE" dirty="0"/>
              <a:t> verticale</a:t>
            </a:r>
            <a:endParaRPr lang="en-GB" dirty="0"/>
          </a:p>
        </p:txBody>
      </p:sp>
      <p:sp>
        <p:nvSpPr>
          <p:cNvPr id="3" name="Content Placeholder 2"/>
          <p:cNvSpPr>
            <a:spLocks noGrp="1"/>
          </p:cNvSpPr>
          <p:nvPr>
            <p:ph idx="1"/>
          </p:nvPr>
        </p:nvSpPr>
        <p:spPr/>
        <p:txBody>
          <a:bodyPr/>
          <a:lstStyle/>
          <a:p>
            <a:endParaRPr lang="nl-NL" dirty="0"/>
          </a:p>
          <a:p>
            <a:r>
              <a:rPr lang="nl-NL" dirty="0"/>
              <a:t>CJUE, 33/74, </a:t>
            </a:r>
            <a:r>
              <a:rPr lang="nl-NL" i="1" dirty="0"/>
              <a:t>Van Binsbergen</a:t>
            </a:r>
          </a:p>
          <a:p>
            <a:endParaRPr lang="nl-NL" i="1" dirty="0"/>
          </a:p>
          <a:p>
            <a:endParaRPr lang="nl-NL" i="1" dirty="0"/>
          </a:p>
          <a:p>
            <a:r>
              <a:rPr lang="nl-NL" dirty="0"/>
              <a:t>CJUE, </a:t>
            </a:r>
            <a:r>
              <a:rPr lang="fr-FR" dirty="0"/>
              <a:t>2/74, </a:t>
            </a:r>
            <a:r>
              <a:rPr lang="fr-FR" i="1" dirty="0" err="1"/>
              <a:t>Reyners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549</a:t>
            </a:fld>
            <a:endParaRPr lang="nl-NL"/>
          </a:p>
        </p:txBody>
      </p:sp>
    </p:spTree>
    <p:extLst>
      <p:ext uri="{BB962C8B-B14F-4D97-AF65-F5344CB8AC3E}">
        <p14:creationId xmlns:p14="http://schemas.microsoft.com/office/powerpoint/2010/main" val="38331683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lstStyle/>
          <a:p>
            <a:r>
              <a:rPr lang="fr-BE" dirty="0" smtClean="0"/>
              <a:t>Libertés de circulation garanties par le droit de l’Union européenne</a:t>
            </a:r>
            <a:endParaRPr lang="en-GB" dirty="0"/>
          </a:p>
        </p:txBody>
      </p:sp>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780928"/>
            <a:ext cx="5467350" cy="374332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55</a:t>
            </a:fld>
            <a:endParaRPr lang="nl-NL"/>
          </a:p>
        </p:txBody>
      </p:sp>
    </p:spTree>
    <p:extLst>
      <p:ext uri="{BB962C8B-B14F-4D97-AF65-F5344CB8AC3E}">
        <p14:creationId xmlns:p14="http://schemas.microsoft.com/office/powerpoint/2010/main" val="4175746829"/>
      </p:ext>
    </p:extLst>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err="1"/>
              <a:t>Invocabilité</a:t>
            </a:r>
            <a:r>
              <a:rPr lang="fr-BE" dirty="0"/>
              <a:t> horizontale</a:t>
            </a:r>
            <a:endParaRPr lang="en-GB" dirty="0"/>
          </a:p>
        </p:txBody>
      </p:sp>
      <p:sp>
        <p:nvSpPr>
          <p:cNvPr id="3" name="Content Placeholder 2"/>
          <p:cNvSpPr>
            <a:spLocks noGrp="1"/>
          </p:cNvSpPr>
          <p:nvPr>
            <p:ph idx="1"/>
          </p:nvPr>
        </p:nvSpPr>
        <p:spPr/>
        <p:txBody>
          <a:bodyPr>
            <a:normAutofit/>
          </a:bodyPr>
          <a:lstStyle/>
          <a:p>
            <a:r>
              <a:rPr lang="fr-BE" dirty="0"/>
              <a:t>Associations privées – réglementation assimilée</a:t>
            </a:r>
          </a:p>
          <a:p>
            <a:pPr lvl="1"/>
            <a:endParaRPr lang="fr-BE" dirty="0"/>
          </a:p>
          <a:p>
            <a:pPr lvl="1"/>
            <a:r>
              <a:rPr lang="fr-BE" dirty="0"/>
              <a:t>CJUE, C-331/05, </a:t>
            </a:r>
            <a:r>
              <a:rPr lang="fr-BE" i="1" dirty="0"/>
              <a:t>Laval</a:t>
            </a:r>
            <a:endParaRPr lang="fr-BE" dirty="0"/>
          </a:p>
          <a:p>
            <a:pPr lvl="1"/>
            <a:endParaRPr lang="fr-BE" dirty="0"/>
          </a:p>
          <a:p>
            <a:pPr lvl="1"/>
            <a:r>
              <a:rPr lang="fr-BE" dirty="0"/>
              <a:t>CJUE, C-438/05, </a:t>
            </a:r>
            <a:r>
              <a:rPr lang="fr-BE" i="1" dirty="0"/>
              <a:t>Viking</a:t>
            </a:r>
          </a:p>
          <a:p>
            <a:endParaRPr lang="fr-BE" dirty="0"/>
          </a:p>
          <a:p>
            <a:r>
              <a:rPr lang="fr-BE" dirty="0" err="1" smtClean="0"/>
              <a:t>Invocabilité</a:t>
            </a:r>
            <a:r>
              <a:rPr lang="fr-BE" dirty="0" smtClean="0"/>
              <a:t> horizontale?</a:t>
            </a:r>
            <a:endParaRPr lang="fr-BE" dirty="0"/>
          </a:p>
          <a:p>
            <a:pPr lvl="1"/>
            <a:r>
              <a:rPr lang="fr-BE" dirty="0"/>
              <a:t>pas reconnue explicitement par la Cour</a:t>
            </a:r>
          </a:p>
          <a:p>
            <a:endParaRPr lang="fr-BE" i="1"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550</a:t>
            </a:fld>
            <a:endParaRPr lang="nl-NL"/>
          </a:p>
        </p:txBody>
      </p:sp>
    </p:spTree>
    <p:extLst>
      <p:ext uri="{BB962C8B-B14F-4D97-AF65-F5344CB8AC3E}">
        <p14:creationId xmlns:p14="http://schemas.microsoft.com/office/powerpoint/2010/main" val="3362409171"/>
      </p:ext>
    </p:extLst>
  </p:cSld>
  <p:clrMapOvr>
    <a:masterClrMapping/>
  </p:clrMapOvr>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Synthèse</a:t>
            </a:r>
            <a:endParaRPr lang="en-GB" dirty="0"/>
          </a:p>
        </p:txBody>
      </p:sp>
      <p:pic>
        <p:nvPicPr>
          <p:cNvPr id="4" name="Content Placeholder 3"/>
          <p:cNvPicPr>
            <a:picLocks noGrp="1"/>
          </p:cNvPicPr>
          <p:nvPr>
            <p:ph idx="1"/>
          </p:nvPr>
        </p:nvPicPr>
        <p:blipFill rotWithShape="1">
          <a:blip r:embed="rId2"/>
          <a:srcRect b="11365"/>
          <a:stretch/>
        </p:blipFill>
        <p:spPr bwMode="auto">
          <a:xfrm>
            <a:off x="628650" y="1815922"/>
            <a:ext cx="7886700" cy="4288664"/>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D9061D89-B14A-487E-9210-A6BBBD725484}" type="slidenum">
              <a:rPr lang="nl-NL" smtClean="0"/>
              <a:pPr/>
              <a:t>551</a:t>
            </a:fld>
            <a:endParaRPr lang="nl-NL"/>
          </a:p>
        </p:txBody>
      </p:sp>
    </p:spTree>
    <p:extLst>
      <p:ext uri="{BB962C8B-B14F-4D97-AF65-F5344CB8AC3E}">
        <p14:creationId xmlns:p14="http://schemas.microsoft.com/office/powerpoint/2010/main" val="1237781157"/>
      </p:ext>
    </p:extLst>
  </p:cSld>
  <p:clrMapOvr>
    <a:masterClrMapping/>
  </p:clrMapOvr>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a:t>
            </a:r>
            <a:r>
              <a:rPr lang="nl-NL" smtClean="0">
                <a:solidFill>
                  <a:schemeClr val="tx1"/>
                </a:solidFill>
              </a:rPr>
              <a:t>mardi (14h00, </a:t>
            </a:r>
            <a:r>
              <a:rPr lang="nl-NL" dirty="0" smtClean="0">
                <a:solidFill>
                  <a:schemeClr val="tx1"/>
                </a:solidFill>
              </a:rPr>
              <a:t>204)!</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552</a:t>
            </a:fld>
            <a:endParaRPr lang="nl-NL"/>
          </a:p>
        </p:txBody>
      </p:sp>
    </p:spTree>
    <p:extLst>
      <p:ext uri="{BB962C8B-B14F-4D97-AF65-F5344CB8AC3E}">
        <p14:creationId xmlns:p14="http://schemas.microsoft.com/office/powerpoint/2010/main" val="209851522"/>
      </p:ext>
    </p:extLst>
  </p:cSld>
  <p:clrMapOvr>
    <a:masterClrMapping/>
  </p:clrMapOvr>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Droit matériel européen</a:t>
            </a:r>
            <a:endParaRPr lang="en-GB" dirty="0"/>
          </a:p>
        </p:txBody>
      </p:sp>
      <p:sp>
        <p:nvSpPr>
          <p:cNvPr id="3" name="Subtitle 2"/>
          <p:cNvSpPr>
            <a:spLocks noGrp="1"/>
          </p:cNvSpPr>
          <p:nvPr>
            <p:ph type="subTitle" idx="1"/>
          </p:nvPr>
        </p:nvSpPr>
        <p:spPr/>
        <p:txBody>
          <a:bodyPr>
            <a:normAutofit lnSpcReduction="10000"/>
          </a:bodyPr>
          <a:lstStyle/>
          <a:p>
            <a:r>
              <a:rPr lang="fr-BE" dirty="0"/>
              <a:t>Prof. </a:t>
            </a:r>
            <a:r>
              <a:rPr lang="fr-BE" dirty="0" err="1"/>
              <a:t>dr</a:t>
            </a:r>
            <a:r>
              <a:rPr lang="fr-BE" dirty="0"/>
              <a:t>. Pieter Van Cleynenbreugel</a:t>
            </a:r>
          </a:p>
          <a:p>
            <a:endParaRPr lang="fr-BE" dirty="0"/>
          </a:p>
          <a:p>
            <a:r>
              <a:rPr lang="fr-BE" dirty="0" smtClean="0"/>
              <a:t>Séance 15 : </a:t>
            </a:r>
            <a:r>
              <a:rPr lang="fr-BE" dirty="0"/>
              <a:t>établissement et </a:t>
            </a:r>
            <a:r>
              <a:rPr lang="fr-BE" dirty="0" smtClean="0"/>
              <a:t>services: la directive services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553</a:t>
            </a:fld>
            <a:endParaRPr lang="nl-NL"/>
          </a:p>
        </p:txBody>
      </p:sp>
    </p:spTree>
    <p:extLst>
      <p:ext uri="{BB962C8B-B14F-4D97-AF65-F5344CB8AC3E}">
        <p14:creationId xmlns:p14="http://schemas.microsoft.com/office/powerpoint/2010/main" val="4161920327"/>
      </p:ext>
    </p:extLst>
  </p:cSld>
  <p:clrMapOvr>
    <a:masterClrMapping/>
  </p:clrMapOvr>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Vendredi passé</a:t>
            </a:r>
            <a:endParaRPr lang="en-GB" dirty="0"/>
          </a:p>
        </p:txBody>
      </p:sp>
      <p:sp>
        <p:nvSpPr>
          <p:cNvPr id="3" name="Content Placeholder 2"/>
          <p:cNvSpPr>
            <a:spLocks noGrp="1"/>
          </p:cNvSpPr>
          <p:nvPr>
            <p:ph idx="1"/>
          </p:nvPr>
        </p:nvSpPr>
        <p:spPr>
          <a:xfrm>
            <a:off x="628650" y="1825624"/>
            <a:ext cx="7886700" cy="5032375"/>
          </a:xfrm>
        </p:spPr>
        <p:txBody>
          <a:bodyPr>
            <a:normAutofit lnSpcReduction="10000"/>
          </a:bodyPr>
          <a:lstStyle/>
          <a:p>
            <a:r>
              <a:rPr lang="fr-BE" dirty="0" smtClean="0"/>
              <a:t>Champ d’application: établissement et services</a:t>
            </a:r>
          </a:p>
          <a:p>
            <a:pPr lvl="1"/>
            <a:r>
              <a:rPr lang="fr-BE" dirty="0" smtClean="0"/>
              <a:t>Service: toute activité contre rémunération fournie en tant qu’indépendant</a:t>
            </a:r>
          </a:p>
          <a:p>
            <a:pPr lvl="1"/>
            <a:r>
              <a:rPr lang="fr-BE" dirty="0" smtClean="0"/>
              <a:t>Etablissement: installation permanente ou de durée indéterminée et stable dans l’objectif de prester des services</a:t>
            </a:r>
          </a:p>
          <a:p>
            <a:pPr lvl="1"/>
            <a:endParaRPr lang="fr-BE" dirty="0"/>
          </a:p>
          <a:p>
            <a:pPr lvl="1"/>
            <a:r>
              <a:rPr lang="fr-BE" dirty="0" smtClean="0"/>
              <a:t>Mouvement interétatique est nécessaire pour pouvoir invoquer le droit de l’UE</a:t>
            </a:r>
          </a:p>
          <a:p>
            <a:pPr lvl="2"/>
            <a:r>
              <a:rPr lang="fr-BE" dirty="0" smtClean="0"/>
              <a:t>Situations purement internes exclues, mais situations de mouvement hypothétique sont de plus en plus acceptées</a:t>
            </a:r>
          </a:p>
          <a:p>
            <a:pPr lvl="1"/>
            <a:endParaRPr lang="fr-BE" dirty="0"/>
          </a:p>
          <a:p>
            <a:pPr lvl="1"/>
            <a:r>
              <a:rPr lang="fr-BE" dirty="0" smtClean="0"/>
              <a:t>Effet direct vertical mais ne pas horizontal</a:t>
            </a:r>
          </a:p>
          <a:p>
            <a:pPr lvl="2"/>
            <a:r>
              <a:rPr lang="fr-BE" dirty="0" smtClean="0"/>
              <a:t>Règlementations et règlementations assimilées</a:t>
            </a:r>
            <a:endParaRPr lang="en-GB" dirty="0"/>
          </a:p>
        </p:txBody>
      </p:sp>
    </p:spTree>
    <p:extLst>
      <p:ext uri="{BB962C8B-B14F-4D97-AF65-F5344CB8AC3E}">
        <p14:creationId xmlns:p14="http://schemas.microsoft.com/office/powerpoint/2010/main" val="2667804346"/>
      </p:ext>
    </p:extLst>
  </p:cSld>
  <p:clrMapOvr>
    <a:masterClrMapping/>
  </p:clrMapOvr>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Restrictions</a:t>
            </a:r>
            <a:endParaRPr lang="en-GB" dirty="0"/>
          </a:p>
        </p:txBody>
      </p:sp>
      <p:sp>
        <p:nvSpPr>
          <p:cNvPr id="3" name="Content Placeholder 2"/>
          <p:cNvSpPr>
            <a:spLocks noGrp="1"/>
          </p:cNvSpPr>
          <p:nvPr>
            <p:ph idx="1"/>
          </p:nvPr>
        </p:nvSpPr>
        <p:spPr/>
        <p:txBody>
          <a:bodyPr/>
          <a:lstStyle/>
          <a:p>
            <a:r>
              <a:rPr lang="fr-BE" dirty="0"/>
              <a:t>Restriction</a:t>
            </a:r>
          </a:p>
          <a:p>
            <a:pPr lvl="1"/>
            <a:r>
              <a:rPr lang="fr-BE" dirty="0"/>
              <a:t>= </a:t>
            </a:r>
            <a:r>
              <a:rPr lang="fr-FR" dirty="0"/>
              <a:t>toute mesure nationale qui, même applicable sans discrimination tenant à la nationalité, est susceptible de gêner ou de rendre moins attrayant l’exercice, par les ressortissants de l’Union, [des libertés garanties] par le traité (C-168/15, </a:t>
            </a:r>
            <a:r>
              <a:rPr lang="fr-FR" i="1" dirty="0" err="1"/>
              <a:t>Itevelesa</a:t>
            </a:r>
            <a:r>
              <a:rPr lang="fr-FR" dirty="0"/>
              <a:t>)</a:t>
            </a:r>
            <a:endParaRPr lang="en-GB" dirty="0"/>
          </a:p>
        </p:txBody>
      </p:sp>
      <p:pic>
        <p:nvPicPr>
          <p:cNvPr id="4" name="Picture 3"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3491880" y="4437111"/>
            <a:ext cx="1801336" cy="2272781"/>
          </a:xfrm>
          <a:prstGeom prst="rect">
            <a:avLst/>
          </a:prstGeom>
          <a:noFill/>
          <a:ln>
            <a:noFill/>
          </a:ln>
          <a:extLst>
            <a:ext uri="{53640926-AAD7-44D8-BBD7-CCE9431645EC}">
              <a14:shadowObscured xmlns:a14="http://schemas.microsoft.com/office/drawing/2010/main"/>
            </a:ext>
          </a:extLst>
        </p:spPr>
      </p:pic>
      <p:sp>
        <p:nvSpPr>
          <p:cNvPr id="6" name="Content Placeholder 5"/>
          <p:cNvSpPr txBox="1">
            <a:spLocks/>
          </p:cNvSpPr>
          <p:nvPr/>
        </p:nvSpPr>
        <p:spPr>
          <a:xfrm>
            <a:off x="5328568" y="4662153"/>
            <a:ext cx="3059832" cy="105273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a:solidFill>
                  <a:schemeClr val="tx1"/>
                </a:solidFill>
              </a:rPr>
              <a:t>Directive services 2006/123</a:t>
            </a:r>
          </a:p>
        </p:txBody>
      </p:sp>
      <p:sp>
        <p:nvSpPr>
          <p:cNvPr id="5" name="Slide Number Placeholder 4"/>
          <p:cNvSpPr>
            <a:spLocks noGrp="1"/>
          </p:cNvSpPr>
          <p:nvPr>
            <p:ph type="sldNum" sz="quarter" idx="12"/>
          </p:nvPr>
        </p:nvSpPr>
        <p:spPr/>
        <p:txBody>
          <a:bodyPr/>
          <a:lstStyle/>
          <a:p>
            <a:fld id="{D9061D89-B14A-487E-9210-A6BBBD725484}" type="slidenum">
              <a:rPr lang="nl-NL" smtClean="0"/>
              <a:pPr/>
              <a:t>555</a:t>
            </a:fld>
            <a:endParaRPr lang="nl-NL"/>
          </a:p>
        </p:txBody>
      </p:sp>
    </p:spTree>
    <p:extLst>
      <p:ext uri="{BB962C8B-B14F-4D97-AF65-F5344CB8AC3E}">
        <p14:creationId xmlns:p14="http://schemas.microsoft.com/office/powerpoint/2010/main" val="126821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 + questions</a:t>
            </a:r>
            <a:endParaRPr lang="en-GB" dirty="0"/>
          </a:p>
        </p:txBody>
      </p:sp>
      <p:sp>
        <p:nvSpPr>
          <p:cNvPr id="3" name="Content Placeholder 2"/>
          <p:cNvSpPr>
            <a:spLocks noGrp="1"/>
          </p:cNvSpPr>
          <p:nvPr>
            <p:ph idx="1"/>
          </p:nvPr>
        </p:nvSpPr>
        <p:spPr>
          <a:xfrm>
            <a:off x="628650" y="1825625"/>
            <a:ext cx="7886700" cy="4832752"/>
          </a:xfrm>
        </p:spPr>
        <p:txBody>
          <a:bodyPr>
            <a:normAutofit fontScale="92500"/>
          </a:bodyPr>
          <a:lstStyle/>
          <a:p>
            <a:r>
              <a:rPr lang="fr-BE" dirty="0"/>
              <a:t>Restrictions + justifications: définie en droit dérivé</a:t>
            </a:r>
          </a:p>
          <a:p>
            <a:pPr lvl="1"/>
            <a:r>
              <a:rPr lang="fr-BE" dirty="0"/>
              <a:t>Directive services</a:t>
            </a:r>
          </a:p>
          <a:p>
            <a:pPr lvl="1"/>
            <a:r>
              <a:rPr lang="fr-BE" dirty="0"/>
              <a:t>Droit primaire (jeudi)</a:t>
            </a:r>
          </a:p>
          <a:p>
            <a:endParaRPr lang="fr-BE" dirty="0" smtClean="0"/>
          </a:p>
          <a:p>
            <a:r>
              <a:rPr lang="fr-BE" dirty="0" smtClean="0"/>
              <a:t>Quels services sont exclus de la directive « services »?</a:t>
            </a:r>
          </a:p>
          <a:p>
            <a:r>
              <a:rPr lang="fr-BE" dirty="0" smtClean="0"/>
              <a:t>Y </a:t>
            </a:r>
            <a:r>
              <a:rPr lang="fr-BE" dirty="0" err="1" smtClean="0"/>
              <a:t>a-t-il</a:t>
            </a:r>
            <a:r>
              <a:rPr lang="fr-BE" dirty="0" smtClean="0"/>
              <a:t> des exigences réglementaires qui ne sont plus à justifier?</a:t>
            </a:r>
          </a:p>
          <a:p>
            <a:r>
              <a:rPr lang="fr-BE" dirty="0" smtClean="0"/>
              <a:t>La directive est-elle plus stricte quant à la prestation ponctuelle ou quant à l’établissement? Pourquoi?</a:t>
            </a:r>
          </a:p>
          <a:p>
            <a:r>
              <a:rPr lang="fr-BE" dirty="0" smtClean="0"/>
              <a:t>La directive s’applique-t-elle aux restrictions posées par des personnes privées?</a:t>
            </a:r>
          </a:p>
          <a:p>
            <a:pPr lvl="1"/>
            <a:endParaRPr lang="en-GB" dirty="0"/>
          </a:p>
        </p:txBody>
      </p:sp>
    </p:spTree>
    <p:extLst>
      <p:ext uri="{BB962C8B-B14F-4D97-AF65-F5344CB8AC3E}">
        <p14:creationId xmlns:p14="http://schemas.microsoft.com/office/powerpoint/2010/main" val="3557781994"/>
      </p:ext>
    </p:extLst>
  </p:cSld>
  <p:clrMapOvr>
    <a:masterClrMapping/>
  </p:clrMapOvr>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a:xfrm>
            <a:off x="628650" y="1825624"/>
            <a:ext cx="7886700" cy="5032375"/>
          </a:xfrm>
        </p:spPr>
        <p:txBody>
          <a:bodyPr>
            <a:normAutofit/>
          </a:bodyPr>
          <a:lstStyle/>
          <a:p>
            <a:r>
              <a:rPr lang="en-US" u="sng" dirty="0">
                <a:hlinkClick r:id="rId2"/>
              </a:rPr>
              <a:t>Section 2. Interdiction de restrictions</a:t>
            </a:r>
            <a:endParaRPr lang="en-GB" dirty="0"/>
          </a:p>
          <a:p>
            <a:pPr lvl="1"/>
            <a:r>
              <a:rPr lang="fr-FR" u="sng" dirty="0">
                <a:hlinkClick r:id="rId3"/>
              </a:rPr>
              <a:t>§1. Droit dérivé : la directive services</a:t>
            </a:r>
            <a:endParaRPr lang="en-GB" dirty="0"/>
          </a:p>
          <a:p>
            <a:pPr lvl="2"/>
            <a:r>
              <a:rPr lang="fr-FR" u="sng" dirty="0">
                <a:hlinkClick r:id="rId4"/>
              </a:rPr>
              <a:t>A.</a:t>
            </a:r>
            <a:r>
              <a:rPr lang="en-GB" dirty="0">
                <a:hlinkClick r:id="rId4"/>
              </a:rPr>
              <a:t>	</a:t>
            </a:r>
            <a:r>
              <a:rPr lang="fr-FR" u="sng" dirty="0">
                <a:hlinkClick r:id="rId4"/>
              </a:rPr>
              <a:t>Services exclus de la directive</a:t>
            </a:r>
            <a:endParaRPr lang="en-GB" dirty="0"/>
          </a:p>
          <a:p>
            <a:pPr lvl="3"/>
            <a:r>
              <a:rPr lang="fr-FR" u="sng" dirty="0">
                <a:hlinkClick r:id="rId5"/>
              </a:rPr>
              <a:t>1.</a:t>
            </a:r>
            <a:r>
              <a:rPr lang="en-GB" dirty="0">
                <a:hlinkClick r:id="rId5"/>
              </a:rPr>
              <a:t>	</a:t>
            </a:r>
            <a:r>
              <a:rPr lang="fr-FR" u="sng" dirty="0">
                <a:hlinkClick r:id="rId5"/>
              </a:rPr>
              <a:t>Des activités ne pas constituant des services</a:t>
            </a:r>
            <a:endParaRPr lang="en-GB" dirty="0"/>
          </a:p>
          <a:p>
            <a:pPr lvl="3"/>
            <a:r>
              <a:rPr lang="fr-FR" u="sng" dirty="0">
                <a:hlinkClick r:id="rId6"/>
              </a:rPr>
              <a:t>2.</a:t>
            </a:r>
            <a:r>
              <a:rPr lang="en-GB" dirty="0">
                <a:hlinkClick r:id="rId6"/>
              </a:rPr>
              <a:t>	</a:t>
            </a:r>
            <a:r>
              <a:rPr lang="fr-FR" u="sng" dirty="0">
                <a:hlinkClick r:id="rId6"/>
              </a:rPr>
              <a:t>De réglementations plus spécifiques</a:t>
            </a:r>
            <a:endParaRPr lang="en-GB" dirty="0"/>
          </a:p>
          <a:p>
            <a:pPr lvl="3"/>
            <a:r>
              <a:rPr lang="fr-FR" u="sng" dirty="0">
                <a:hlinkClick r:id="rId7"/>
              </a:rPr>
              <a:t>3.</a:t>
            </a:r>
            <a:r>
              <a:rPr lang="en-GB" dirty="0">
                <a:hlinkClick r:id="rId7"/>
              </a:rPr>
              <a:t>	</a:t>
            </a:r>
            <a:r>
              <a:rPr lang="fr-FR" u="sng" dirty="0">
                <a:hlinkClick r:id="rId7"/>
              </a:rPr>
              <a:t>Sensibilités morales</a:t>
            </a:r>
            <a:endParaRPr lang="en-GB" dirty="0"/>
          </a:p>
          <a:p>
            <a:pPr lvl="2"/>
            <a:r>
              <a:rPr lang="fr-FR" u="sng" dirty="0">
                <a:hlinkClick r:id="rId8"/>
              </a:rPr>
              <a:t>B.</a:t>
            </a:r>
            <a:r>
              <a:rPr lang="en-GB" dirty="0">
                <a:hlinkClick r:id="rId8"/>
              </a:rPr>
              <a:t>	</a:t>
            </a:r>
            <a:r>
              <a:rPr lang="fr-FR" u="sng" dirty="0">
                <a:hlinkClick r:id="rId8"/>
              </a:rPr>
              <a:t>Interdictions au libre établissement</a:t>
            </a:r>
            <a:endParaRPr lang="en-GB" dirty="0"/>
          </a:p>
          <a:p>
            <a:pPr lvl="3"/>
            <a:r>
              <a:rPr lang="fr-FR" u="sng" dirty="0">
                <a:hlinkClick r:id="rId9"/>
              </a:rPr>
              <a:t>1.</a:t>
            </a:r>
            <a:r>
              <a:rPr lang="en-GB" dirty="0">
                <a:hlinkClick r:id="rId9"/>
              </a:rPr>
              <a:t>	</a:t>
            </a:r>
            <a:r>
              <a:rPr lang="fr-FR" u="sng" dirty="0">
                <a:hlinkClick r:id="rId9"/>
              </a:rPr>
              <a:t>Autorisations administratives</a:t>
            </a:r>
            <a:endParaRPr lang="en-GB" dirty="0"/>
          </a:p>
          <a:p>
            <a:pPr lvl="3"/>
            <a:r>
              <a:rPr lang="fr-FR" u="sng" dirty="0">
                <a:hlinkClick r:id="rId10"/>
              </a:rPr>
              <a:t>2.</a:t>
            </a:r>
            <a:r>
              <a:rPr lang="en-GB" dirty="0">
                <a:hlinkClick r:id="rId10"/>
              </a:rPr>
              <a:t>	</a:t>
            </a:r>
            <a:r>
              <a:rPr lang="fr-FR" u="sng" dirty="0">
                <a:hlinkClick r:id="rId10"/>
              </a:rPr>
              <a:t>Exigences interdites</a:t>
            </a:r>
            <a:endParaRPr lang="en-GB" dirty="0"/>
          </a:p>
          <a:p>
            <a:pPr lvl="3"/>
            <a:r>
              <a:rPr lang="fr-FR" u="sng" dirty="0">
                <a:hlinkClick r:id="rId11"/>
              </a:rPr>
              <a:t>3.</a:t>
            </a:r>
            <a:r>
              <a:rPr lang="en-GB" dirty="0">
                <a:hlinkClick r:id="rId11"/>
              </a:rPr>
              <a:t>	</a:t>
            </a:r>
            <a:r>
              <a:rPr lang="fr-FR" u="sng" dirty="0">
                <a:hlinkClick r:id="rId11"/>
              </a:rPr>
              <a:t>Exigences à évaluer</a:t>
            </a:r>
            <a:endParaRPr lang="en-GB" dirty="0"/>
          </a:p>
          <a:p>
            <a:pPr lvl="2"/>
            <a:r>
              <a:rPr lang="fr-FR" u="sng" dirty="0">
                <a:hlinkClick r:id="rId12"/>
              </a:rPr>
              <a:t>C.</a:t>
            </a:r>
            <a:r>
              <a:rPr lang="en-GB" dirty="0">
                <a:hlinkClick r:id="rId12"/>
              </a:rPr>
              <a:t>	</a:t>
            </a:r>
            <a:r>
              <a:rPr lang="fr-FR" u="sng" dirty="0">
                <a:hlinkClick r:id="rId12"/>
              </a:rPr>
              <a:t>Interdictions à la libre prestation de services</a:t>
            </a:r>
            <a:endParaRPr lang="en-GB" dirty="0"/>
          </a:p>
          <a:p>
            <a:pPr lvl="3"/>
            <a:r>
              <a:rPr lang="fr-FR" u="sng" dirty="0">
                <a:hlinkClick r:id="rId13"/>
              </a:rPr>
              <a:t>1.</a:t>
            </a:r>
            <a:r>
              <a:rPr lang="en-GB" dirty="0">
                <a:hlinkClick r:id="rId13"/>
              </a:rPr>
              <a:t>	</a:t>
            </a:r>
            <a:r>
              <a:rPr lang="fr-FR" u="sng" dirty="0">
                <a:hlinkClick r:id="rId13"/>
              </a:rPr>
              <a:t>Principe de libre circulation</a:t>
            </a:r>
            <a:endParaRPr lang="en-GB" dirty="0"/>
          </a:p>
          <a:p>
            <a:pPr lvl="3"/>
            <a:r>
              <a:rPr lang="fr-FR" u="sng" dirty="0">
                <a:hlinkClick r:id="rId14"/>
              </a:rPr>
              <a:t>2.</a:t>
            </a:r>
            <a:r>
              <a:rPr lang="en-GB" dirty="0">
                <a:hlinkClick r:id="rId14"/>
              </a:rPr>
              <a:t>	</a:t>
            </a:r>
            <a:r>
              <a:rPr lang="fr-FR" u="sng" dirty="0">
                <a:hlinkClick r:id="rId14"/>
              </a:rPr>
              <a:t>Restrictions interdites prima facie</a:t>
            </a:r>
            <a:endParaRPr lang="en-GB" dirty="0"/>
          </a:p>
          <a:p>
            <a:pPr lvl="3"/>
            <a:r>
              <a:rPr lang="fr-FR" u="sng" dirty="0">
                <a:hlinkClick r:id="rId15"/>
              </a:rPr>
              <a:t>3.</a:t>
            </a:r>
            <a:r>
              <a:rPr lang="en-GB" dirty="0">
                <a:hlinkClick r:id="rId15"/>
              </a:rPr>
              <a:t>	</a:t>
            </a:r>
            <a:r>
              <a:rPr lang="fr-FR" u="sng" dirty="0">
                <a:hlinkClick r:id="rId15"/>
              </a:rPr>
              <a:t>Droits des destinataires de services</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557</a:t>
            </a:fld>
            <a:endParaRPr lang="nl-NL"/>
          </a:p>
        </p:txBody>
      </p:sp>
    </p:spTree>
    <p:extLst>
      <p:ext uri="{BB962C8B-B14F-4D97-AF65-F5344CB8AC3E}">
        <p14:creationId xmlns:p14="http://schemas.microsoft.com/office/powerpoint/2010/main" val="2065568295"/>
      </p:ext>
    </p:extLst>
  </p:cSld>
  <p:clrMapOvr>
    <a:masterClrMapping/>
  </p:clrMapOvr>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Directive 2006/123</a:t>
            </a:r>
            <a:endParaRPr lang="en-GB" dirty="0"/>
          </a:p>
        </p:txBody>
      </p:sp>
      <p:sp>
        <p:nvSpPr>
          <p:cNvPr id="3" name="Content Placeholder 2"/>
          <p:cNvSpPr>
            <a:spLocks noGrp="1"/>
          </p:cNvSpPr>
          <p:nvPr>
            <p:ph idx="1"/>
          </p:nvPr>
        </p:nvSpPr>
        <p:spPr/>
        <p:txBody>
          <a:bodyPr>
            <a:normAutofit fontScale="85000" lnSpcReduction="10000"/>
          </a:bodyPr>
          <a:lstStyle/>
          <a:p>
            <a:r>
              <a:rPr lang="fr-FR" dirty="0"/>
              <a:t>La suppression [des obstacles à la liberté d’établissement et à la libre prestation des services] ne peut se faire uniquement par l'application directe des articles 49 et 56 du traité, étant donné que, d'une part, </a:t>
            </a:r>
            <a:r>
              <a:rPr lang="fr-FR" dirty="0">
                <a:solidFill>
                  <a:srgbClr val="FF0000"/>
                </a:solidFill>
              </a:rPr>
              <a:t>le traitement au cas par cas </a:t>
            </a:r>
            <a:r>
              <a:rPr lang="fr-FR" dirty="0"/>
              <a:t>par des procédures d'infraction à l'encontre des États membres concernés serait, en particulier suite aux élargissements, </a:t>
            </a:r>
            <a:r>
              <a:rPr lang="fr-FR" dirty="0">
                <a:solidFill>
                  <a:srgbClr val="FF0000"/>
                </a:solidFill>
              </a:rPr>
              <a:t>extrêmement compliqué </a:t>
            </a:r>
            <a:r>
              <a:rPr lang="fr-FR" dirty="0"/>
              <a:t>pour les institutions nationales et communautaires et que, d'autre part, </a:t>
            </a:r>
            <a:r>
              <a:rPr lang="fr-FR" dirty="0">
                <a:solidFill>
                  <a:srgbClr val="FF0000"/>
                </a:solidFill>
              </a:rPr>
              <a:t>la levée de nombreux obstacles nécessite une coordination préalable des systèmes juridiques nationaux, y compris la mise en place d'une coopération administrative</a:t>
            </a:r>
            <a:endParaRPr lang="fr-FR" dirty="0"/>
          </a:p>
          <a:p>
            <a:r>
              <a:rPr lang="fr-FR" dirty="0"/>
              <a:t>Comme l'ont reconnu le Parlement européen et le Conseil, un instrument législatif communautaire permet la mise en place d'un véritable marché intérieur des services</a:t>
            </a:r>
            <a:endParaRPr lang="nl-NL" dirty="0"/>
          </a:p>
          <a:p>
            <a:endParaRPr lang="en-GB" dirty="0"/>
          </a:p>
        </p:txBody>
      </p:sp>
      <p:pic>
        <p:nvPicPr>
          <p:cNvPr id="4" name="Picture 3"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pic>
        <p:nvPicPr>
          <p:cNvPr id="5" name="Picture 5" descr="Bolkes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08" y="365126"/>
            <a:ext cx="1706298" cy="116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D9061D89-B14A-487E-9210-A6BBBD725484}" type="slidenum">
              <a:rPr lang="nl-NL" smtClean="0"/>
              <a:pPr/>
              <a:t>558</a:t>
            </a:fld>
            <a:endParaRPr lang="nl-NL"/>
          </a:p>
        </p:txBody>
      </p:sp>
    </p:spTree>
    <p:extLst>
      <p:ext uri="{BB962C8B-B14F-4D97-AF65-F5344CB8AC3E}">
        <p14:creationId xmlns:p14="http://schemas.microsoft.com/office/powerpoint/2010/main" val="2524520940"/>
      </p:ext>
    </p:extLst>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90689"/>
            <a:ext cx="8229600" cy="5832648"/>
          </a:xfrm>
        </p:spPr>
        <p:txBody>
          <a:bodyPr>
            <a:normAutofit/>
          </a:bodyPr>
          <a:lstStyle/>
          <a:p>
            <a:r>
              <a:rPr lang="nl-NL" dirty="0"/>
              <a:t>Si l’on relève du champ d’application des articles 49 et/ou 56 du TFUE</a:t>
            </a:r>
          </a:p>
          <a:p>
            <a:pPr lvl="1"/>
            <a:r>
              <a:rPr lang="nl-NL" dirty="0"/>
              <a:t>vérifiez tout d’abord si la directive services est applicable (lex specialis derogat legi generali)</a:t>
            </a:r>
          </a:p>
          <a:p>
            <a:pPr lvl="1"/>
            <a:r>
              <a:rPr lang="nl-NL" dirty="0"/>
              <a:t>si la </a:t>
            </a:r>
            <a:r>
              <a:rPr lang="nl-NL" dirty="0" err="1"/>
              <a:t>réponse</a:t>
            </a:r>
            <a:r>
              <a:rPr lang="nl-NL" dirty="0"/>
              <a:t> </a:t>
            </a:r>
            <a:r>
              <a:rPr lang="nl-NL" dirty="0" err="1"/>
              <a:t>est</a:t>
            </a:r>
            <a:r>
              <a:rPr lang="nl-NL" dirty="0"/>
              <a:t> </a:t>
            </a:r>
            <a:r>
              <a:rPr lang="nl-NL" dirty="0" err="1"/>
              <a:t>affirmative</a:t>
            </a:r>
            <a:endParaRPr lang="nl-NL" dirty="0"/>
          </a:p>
          <a:p>
            <a:pPr lvl="2"/>
            <a:r>
              <a:rPr lang="nl-NL" dirty="0" err="1"/>
              <a:t>le</a:t>
            </a:r>
            <a:r>
              <a:rPr lang="nl-NL" dirty="0"/>
              <a:t> </a:t>
            </a:r>
            <a:r>
              <a:rPr lang="nl-NL" dirty="0" err="1"/>
              <a:t>cas</a:t>
            </a:r>
            <a:r>
              <a:rPr lang="nl-NL" dirty="0"/>
              <a:t> </a:t>
            </a:r>
            <a:r>
              <a:rPr lang="nl-NL" dirty="0" err="1"/>
              <a:t>doit</a:t>
            </a:r>
            <a:r>
              <a:rPr lang="nl-NL" dirty="0"/>
              <a:t> </a:t>
            </a:r>
            <a:r>
              <a:rPr lang="nl-NL" dirty="0" err="1"/>
              <a:t>être</a:t>
            </a:r>
            <a:r>
              <a:rPr lang="nl-NL" dirty="0"/>
              <a:t> </a:t>
            </a:r>
            <a:r>
              <a:rPr lang="nl-NL" dirty="0" err="1"/>
              <a:t>résolu</a:t>
            </a:r>
            <a:r>
              <a:rPr lang="nl-NL" dirty="0"/>
              <a:t> </a:t>
            </a:r>
            <a:r>
              <a:rPr lang="nl-NL" dirty="0" err="1"/>
              <a:t>uniquement</a:t>
            </a:r>
            <a:r>
              <a:rPr lang="nl-NL" dirty="0"/>
              <a:t> </a:t>
            </a:r>
            <a:r>
              <a:rPr lang="nl-NL" dirty="0" err="1"/>
              <a:t>sur</a:t>
            </a:r>
            <a:r>
              <a:rPr lang="nl-NL" dirty="0"/>
              <a:t> la base de </a:t>
            </a:r>
            <a:r>
              <a:rPr lang="nl-NL" dirty="0" err="1"/>
              <a:t>cette</a:t>
            </a:r>
            <a:r>
              <a:rPr lang="nl-NL" dirty="0"/>
              <a:t> </a:t>
            </a:r>
            <a:r>
              <a:rPr lang="nl-NL" dirty="0" err="1"/>
              <a:t>directive</a:t>
            </a:r>
            <a:r>
              <a:rPr lang="nl-NL" dirty="0"/>
              <a:t> et </a:t>
            </a:r>
            <a:r>
              <a:rPr lang="nl-NL" dirty="0" err="1"/>
              <a:t>le</a:t>
            </a:r>
            <a:r>
              <a:rPr lang="nl-NL" dirty="0"/>
              <a:t> régime des </a:t>
            </a:r>
            <a:r>
              <a:rPr lang="nl-NL" dirty="0" err="1"/>
              <a:t>justifications</a:t>
            </a:r>
            <a:r>
              <a:rPr lang="nl-NL" dirty="0"/>
              <a:t> y </a:t>
            </a:r>
            <a:r>
              <a:rPr lang="nl-NL" dirty="0" err="1"/>
              <a:t>incluse</a:t>
            </a:r>
            <a:r>
              <a:rPr lang="nl-NL" dirty="0"/>
              <a:t>!</a:t>
            </a:r>
          </a:p>
          <a:p>
            <a:pPr lvl="2"/>
            <a:r>
              <a:rPr lang="nl-NL" dirty="0"/>
              <a:t>si </a:t>
            </a:r>
            <a:r>
              <a:rPr lang="nl-NL" dirty="0" smtClean="0"/>
              <a:t>la directive ne vous garantit pas le libre accès au marché d’un autre EM, </a:t>
            </a:r>
            <a:r>
              <a:rPr lang="nl-NL" dirty="0"/>
              <a:t>on ne peut pas complémentairement invoquer le droit primaire!!</a:t>
            </a:r>
          </a:p>
          <a:p>
            <a:pPr lvl="1"/>
            <a:r>
              <a:rPr lang="nl-NL" dirty="0"/>
              <a:t>si </a:t>
            </a:r>
            <a:r>
              <a:rPr lang="nl-NL" dirty="0" smtClean="0"/>
              <a:t>le cas porte sur un service exclu (partiellement) du champ de la directive, </a:t>
            </a:r>
            <a:r>
              <a:rPr lang="nl-NL" dirty="0"/>
              <a:t>et seulement dans ce cas, le droit primaire peut être </a:t>
            </a:r>
            <a:r>
              <a:rPr lang="nl-NL" dirty="0" smtClean="0"/>
              <a:t>invoqué</a:t>
            </a:r>
          </a:p>
          <a:p>
            <a:pPr lvl="2"/>
            <a:r>
              <a:rPr lang="nl-NL" dirty="0" smtClean="0"/>
              <a:t>nature détachable des services: C-179/14, </a:t>
            </a:r>
            <a:r>
              <a:rPr lang="nl-NL" i="1" dirty="0" smtClean="0"/>
              <a:t>Commission c. Hongrie</a:t>
            </a:r>
            <a:endParaRPr lang="nl-NL" dirty="0"/>
          </a:p>
          <a:p>
            <a:pPr lvl="1"/>
            <a:endParaRPr lang="nl-NL" dirty="0"/>
          </a:p>
        </p:txBody>
      </p:sp>
      <p:pic>
        <p:nvPicPr>
          <p:cNvPr id="4" name="Picture 3"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559</a:t>
            </a:fld>
            <a:endParaRPr lang="nl-NL"/>
          </a:p>
        </p:txBody>
      </p:sp>
    </p:spTree>
    <p:extLst>
      <p:ext uri="{BB962C8B-B14F-4D97-AF65-F5344CB8AC3E}">
        <p14:creationId xmlns:p14="http://schemas.microsoft.com/office/powerpoint/2010/main" val="2720410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Droit </a:t>
            </a:r>
            <a:r>
              <a:rPr lang="nl-NL" dirty="0"/>
              <a:t>du marché intérieur</a:t>
            </a:r>
            <a:endParaRPr lang="en-GB" dirty="0"/>
          </a:p>
        </p:txBody>
      </p:sp>
      <p:sp>
        <p:nvSpPr>
          <p:cNvPr id="3" name="Content Placeholder 2"/>
          <p:cNvSpPr>
            <a:spLocks noGrp="1"/>
          </p:cNvSpPr>
          <p:nvPr>
            <p:ph idx="1"/>
          </p:nvPr>
        </p:nvSpPr>
        <p:spPr/>
        <p:txBody>
          <a:bodyPr/>
          <a:lstStyle/>
          <a:p>
            <a:r>
              <a:rPr lang="fr-BE" dirty="0" smtClean="0"/>
              <a:t>Droit du marché intérieur</a:t>
            </a:r>
          </a:p>
          <a:p>
            <a:pPr lvl="1"/>
            <a:endParaRPr lang="fr-BE" dirty="0" smtClean="0"/>
          </a:p>
          <a:p>
            <a:pPr lvl="1"/>
            <a:r>
              <a:rPr lang="fr-BE" dirty="0"/>
              <a:t>d</a:t>
            </a:r>
            <a:r>
              <a:rPr lang="fr-BE" dirty="0" smtClean="0"/>
              <a:t>roit primaire + dérivé de l’Union européenne garantissant un libre accès </a:t>
            </a:r>
            <a:r>
              <a:rPr lang="fr-BE" smtClean="0"/>
              <a:t>aux marchés/territoires </a:t>
            </a:r>
            <a:r>
              <a:rPr lang="fr-BE" dirty="0" smtClean="0"/>
              <a:t>des Etats membres</a:t>
            </a:r>
          </a:p>
          <a:p>
            <a:pPr lvl="1"/>
            <a:endParaRPr lang="fr-BE" dirty="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56</a:t>
            </a:fld>
            <a:endParaRPr lang="nl-NL"/>
          </a:p>
        </p:txBody>
      </p:sp>
    </p:spTree>
    <p:extLst>
      <p:ext uri="{BB962C8B-B14F-4D97-AF65-F5344CB8AC3E}">
        <p14:creationId xmlns:p14="http://schemas.microsoft.com/office/powerpoint/2010/main" val="1631862095"/>
      </p:ext>
    </p:extLst>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Directive 2006/123</a:t>
            </a:r>
            <a:endParaRPr lang="en-GB" dirty="0"/>
          </a:p>
        </p:txBody>
      </p:sp>
      <p:sp>
        <p:nvSpPr>
          <p:cNvPr id="3" name="Content Placeholder 2"/>
          <p:cNvSpPr>
            <a:spLocks noGrp="1"/>
          </p:cNvSpPr>
          <p:nvPr>
            <p:ph idx="1"/>
          </p:nvPr>
        </p:nvSpPr>
        <p:spPr/>
        <p:txBody>
          <a:bodyPr/>
          <a:lstStyle/>
          <a:p>
            <a:r>
              <a:rPr lang="fr-BE" dirty="0" smtClean="0"/>
              <a:t>Champ d’application:</a:t>
            </a:r>
          </a:p>
          <a:p>
            <a:pPr lvl="1"/>
            <a:r>
              <a:rPr lang="fr-BE" dirty="0" smtClean="0"/>
              <a:t>Services fournis par des prestataires ayant leur établissement dans un Etat membre</a:t>
            </a:r>
          </a:p>
          <a:p>
            <a:pPr lvl="2"/>
            <a:r>
              <a:rPr lang="fr-BE" dirty="0" smtClean="0"/>
              <a:t>Service – définition art. 57 TFUE</a:t>
            </a:r>
          </a:p>
          <a:p>
            <a:pPr lvl="2"/>
            <a:r>
              <a:rPr lang="fr-BE" dirty="0" smtClean="0"/>
              <a:t>Elément de mouvement transfrontalier ne pas mentionné explicitement</a:t>
            </a:r>
          </a:p>
          <a:p>
            <a:pPr lvl="3"/>
            <a:r>
              <a:rPr lang="fr-BE" dirty="0" smtClean="0"/>
              <a:t>Or art. 16 le demande en cas de prestation transfrontalière de services</a:t>
            </a:r>
          </a:p>
          <a:p>
            <a:pPr lvl="3"/>
            <a:r>
              <a:rPr lang="fr-BE" dirty="0" smtClean="0"/>
              <a:t>Art. 10 le présuppose en cas d’établissement (</a:t>
            </a:r>
            <a:r>
              <a:rPr lang="fr-BE" i="1" dirty="0" err="1" smtClean="0"/>
              <a:t>Venturini</a:t>
            </a:r>
            <a:r>
              <a:rPr lang="fr-BE" dirty="0" smtClean="0"/>
              <a:t>)</a:t>
            </a:r>
          </a:p>
          <a:p>
            <a:pPr lvl="4"/>
            <a:r>
              <a:rPr lang="fr-BE" dirty="0" smtClean="0"/>
              <a:t>Applicabilité </a:t>
            </a:r>
            <a:r>
              <a:rPr lang="fr-BE" i="1" dirty="0" smtClean="0"/>
              <a:t>hypothétique</a:t>
            </a:r>
            <a:r>
              <a:rPr lang="fr-BE" dirty="0" smtClean="0"/>
              <a:t> à une situation de mouvement transfrontalier suffirait à pouvoir invoquer les dispositions de la directive contre des autorités publiques de l’EM d’établissement, même si cet EM est également l’EM d’origine de la personne concernée</a:t>
            </a:r>
            <a:endParaRPr lang="en-GB" dirty="0"/>
          </a:p>
        </p:txBody>
      </p:sp>
      <p:pic>
        <p:nvPicPr>
          <p:cNvPr id="4" name="Picture 3"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59965"/>
      </p:ext>
    </p:extLst>
  </p:cSld>
  <p:clrMapOvr>
    <a:masterClrMapping/>
  </p:clrMapOvr>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00200"/>
            <a:ext cx="8229600" cy="5141168"/>
          </a:xfrm>
        </p:spPr>
        <p:txBody>
          <a:bodyPr>
            <a:normAutofit fontScale="92500" lnSpcReduction="10000"/>
          </a:bodyPr>
          <a:lstStyle/>
          <a:p>
            <a:pPr lvl="1"/>
            <a:r>
              <a:rPr lang="nl-NL" dirty="0"/>
              <a:t>services </a:t>
            </a:r>
            <a:r>
              <a:rPr lang="nl-NL" dirty="0" err="1"/>
              <a:t>exclus</a:t>
            </a:r>
            <a:endParaRPr lang="nl-NL" dirty="0"/>
          </a:p>
          <a:p>
            <a:pPr lvl="2"/>
            <a:r>
              <a:rPr lang="nl-NL" smtClean="0"/>
              <a:t>services couverts par une lex plus specialis: directive 2000/31 sur le commerce électronique</a:t>
            </a:r>
          </a:p>
          <a:p>
            <a:pPr lvl="2"/>
            <a:r>
              <a:rPr lang="nl-NL" dirty="0" smtClean="0"/>
              <a:t>services non-économiques d’intérêt général</a:t>
            </a:r>
          </a:p>
          <a:p>
            <a:pPr lvl="2"/>
            <a:r>
              <a:rPr lang="nl-NL" dirty="0" smtClean="0"/>
              <a:t>services </a:t>
            </a:r>
            <a:r>
              <a:rPr lang="nl-NL" dirty="0"/>
              <a:t>financiers </a:t>
            </a:r>
          </a:p>
          <a:p>
            <a:pPr lvl="2"/>
            <a:r>
              <a:rPr lang="nl-NL" dirty="0"/>
              <a:t>services et </a:t>
            </a:r>
            <a:r>
              <a:rPr lang="nl-NL" dirty="0" err="1"/>
              <a:t>réseaux</a:t>
            </a:r>
            <a:r>
              <a:rPr lang="nl-NL" dirty="0"/>
              <a:t> de </a:t>
            </a:r>
            <a:r>
              <a:rPr lang="nl-NL" dirty="0" err="1"/>
              <a:t>communications</a:t>
            </a:r>
            <a:r>
              <a:rPr lang="nl-NL" dirty="0"/>
              <a:t> </a:t>
            </a:r>
            <a:r>
              <a:rPr lang="nl-NL" dirty="0" err="1"/>
              <a:t>électroniques</a:t>
            </a:r>
            <a:endParaRPr lang="nl-NL" dirty="0"/>
          </a:p>
          <a:p>
            <a:pPr lvl="2"/>
            <a:r>
              <a:rPr lang="nl-NL" dirty="0"/>
              <a:t>services des </a:t>
            </a:r>
            <a:r>
              <a:rPr lang="nl-NL" dirty="0" err="1"/>
              <a:t>agences</a:t>
            </a:r>
            <a:r>
              <a:rPr lang="nl-NL" dirty="0"/>
              <a:t> de </a:t>
            </a:r>
            <a:r>
              <a:rPr lang="nl-NL" dirty="0" err="1"/>
              <a:t>travail</a:t>
            </a:r>
            <a:r>
              <a:rPr lang="nl-NL" dirty="0"/>
              <a:t> intérimaire</a:t>
            </a:r>
          </a:p>
          <a:p>
            <a:pPr lvl="2"/>
            <a:r>
              <a:rPr lang="nl-NL" dirty="0"/>
              <a:t>services des </a:t>
            </a:r>
            <a:r>
              <a:rPr lang="nl-NL" dirty="0" err="1"/>
              <a:t>soins</a:t>
            </a:r>
            <a:r>
              <a:rPr lang="nl-NL" dirty="0"/>
              <a:t> de santé</a:t>
            </a:r>
          </a:p>
          <a:p>
            <a:pPr lvl="2"/>
            <a:r>
              <a:rPr lang="nl-NL" dirty="0"/>
              <a:t>services </a:t>
            </a:r>
            <a:r>
              <a:rPr lang="nl-NL" dirty="0" err="1"/>
              <a:t>audiovisuels</a:t>
            </a:r>
            <a:endParaRPr lang="nl-NL" dirty="0"/>
          </a:p>
          <a:p>
            <a:pPr lvl="2"/>
            <a:r>
              <a:rPr lang="nl-NL" dirty="0" err="1"/>
              <a:t>jeux</a:t>
            </a:r>
            <a:r>
              <a:rPr lang="nl-NL" dirty="0"/>
              <a:t> et </a:t>
            </a:r>
            <a:r>
              <a:rPr lang="nl-NL" dirty="0" err="1"/>
              <a:t>paris</a:t>
            </a:r>
            <a:endParaRPr lang="nl-NL" dirty="0"/>
          </a:p>
          <a:p>
            <a:pPr lvl="2"/>
            <a:r>
              <a:rPr lang="nl-NL" dirty="0"/>
              <a:t>services </a:t>
            </a:r>
            <a:r>
              <a:rPr lang="nl-NL" dirty="0" err="1"/>
              <a:t>sociaux</a:t>
            </a:r>
            <a:r>
              <a:rPr lang="nl-NL" dirty="0"/>
              <a:t> </a:t>
            </a:r>
            <a:r>
              <a:rPr lang="nl-NL" dirty="0" err="1"/>
              <a:t>relatifs</a:t>
            </a:r>
            <a:r>
              <a:rPr lang="nl-NL" dirty="0"/>
              <a:t> au logement </a:t>
            </a:r>
            <a:r>
              <a:rPr lang="nl-NL" dirty="0" err="1"/>
              <a:t>social</a:t>
            </a:r>
            <a:endParaRPr lang="nl-NL" dirty="0"/>
          </a:p>
          <a:p>
            <a:pPr lvl="2"/>
            <a:r>
              <a:rPr lang="nl-NL" dirty="0"/>
              <a:t>services de sécurité </a:t>
            </a:r>
            <a:r>
              <a:rPr lang="nl-NL" dirty="0" smtClean="0"/>
              <a:t>privée</a:t>
            </a:r>
          </a:p>
          <a:p>
            <a:pPr lvl="2"/>
            <a:r>
              <a:rPr lang="nl-NL" dirty="0"/>
              <a:t>s</a:t>
            </a:r>
            <a:r>
              <a:rPr lang="nl-NL" dirty="0" smtClean="0"/>
              <a:t>ervices faisant partie de l’exercice à l’autorité publique (art. 62 TFUE)</a:t>
            </a:r>
            <a:endParaRPr lang="nl-NL" dirty="0"/>
          </a:p>
          <a:p>
            <a:pPr lvl="2"/>
            <a:r>
              <a:rPr lang="nl-NL" dirty="0"/>
              <a:t>services fournis par des notaires ou huissiers de justice nommés par les pouvoirs </a:t>
            </a:r>
            <a:r>
              <a:rPr lang="nl-NL" dirty="0" smtClean="0"/>
              <a:t>publics</a:t>
            </a:r>
            <a:endParaRPr lang="nl-NL" dirty="0"/>
          </a:p>
          <a:p>
            <a:pPr lvl="2"/>
            <a:r>
              <a:rPr lang="nl-NL" dirty="0"/>
              <a:t>s</a:t>
            </a:r>
            <a:r>
              <a:rPr lang="nl-NL" dirty="0" smtClean="0"/>
              <a:t>ervices de transport</a:t>
            </a:r>
          </a:p>
          <a:p>
            <a:pPr lvl="2"/>
            <a:r>
              <a:rPr lang="nl-NL" dirty="0" smtClean="0"/>
              <a:t>...</a:t>
            </a:r>
            <a:endParaRPr lang="nl-NL" dirty="0"/>
          </a:p>
        </p:txBody>
      </p:sp>
      <p:pic>
        <p:nvPicPr>
          <p:cNvPr id="4" name="Picture 3"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9061D89-B14A-487E-9210-A6BBBD725484}" type="slidenum">
              <a:rPr lang="nl-NL" smtClean="0"/>
              <a:pPr/>
              <a:t>561</a:t>
            </a:fld>
            <a:endParaRPr lang="nl-NL"/>
          </a:p>
        </p:txBody>
      </p:sp>
    </p:spTree>
    <p:extLst>
      <p:ext uri="{BB962C8B-B14F-4D97-AF65-F5344CB8AC3E}">
        <p14:creationId xmlns:p14="http://schemas.microsoft.com/office/powerpoint/2010/main" val="759249255"/>
      </p:ext>
    </p:extLst>
  </p:cSld>
  <p:clrMapOvr>
    <a:masterClrMapping/>
  </p:clrMapOvr>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Directive 2006/123</a:t>
            </a:r>
            <a:endParaRPr lang="nl-NL" dirty="0"/>
          </a:p>
        </p:txBody>
      </p:sp>
      <p:sp>
        <p:nvSpPr>
          <p:cNvPr id="3" name="Content Placeholder 2"/>
          <p:cNvSpPr>
            <a:spLocks noGrp="1"/>
          </p:cNvSpPr>
          <p:nvPr>
            <p:ph idx="1"/>
          </p:nvPr>
        </p:nvSpPr>
        <p:spPr/>
        <p:txBody>
          <a:bodyPr/>
          <a:lstStyle/>
          <a:p>
            <a:pPr lvl="2"/>
            <a:r>
              <a:rPr lang="en-US" dirty="0"/>
              <a:t>services de transport: transports </a:t>
            </a:r>
            <a:r>
              <a:rPr lang="en-US" dirty="0" err="1"/>
              <a:t>urbains</a:t>
            </a:r>
            <a:r>
              <a:rPr lang="en-US" dirty="0"/>
              <a:t>, ambulances, </a:t>
            </a:r>
            <a:r>
              <a:rPr lang="en-US" dirty="0" smtClean="0"/>
              <a:t>taxis</a:t>
            </a:r>
          </a:p>
          <a:p>
            <a:pPr lvl="3"/>
            <a:r>
              <a:rPr lang="en-US" dirty="0"/>
              <a:t>y</a:t>
            </a:r>
            <a:r>
              <a:rPr lang="en-US" dirty="0" smtClean="0"/>
              <a:t> </a:t>
            </a:r>
            <a:r>
              <a:rPr lang="en-US" dirty="0" err="1" smtClean="0"/>
              <a:t>compris</a:t>
            </a:r>
            <a:r>
              <a:rPr lang="en-US" dirty="0" smtClean="0"/>
              <a:t> </a:t>
            </a:r>
            <a:r>
              <a:rPr lang="en-US" dirty="0" err="1" smtClean="0"/>
              <a:t>l’application</a:t>
            </a:r>
            <a:r>
              <a:rPr lang="en-US" dirty="0" smtClean="0"/>
              <a:t> </a:t>
            </a:r>
            <a:r>
              <a:rPr lang="en-US" dirty="0" err="1" smtClean="0"/>
              <a:t>UberPOP</a:t>
            </a:r>
            <a:endParaRPr lang="en-US" dirty="0"/>
          </a:p>
          <a:p>
            <a:pPr marL="457200" lvl="1" indent="0">
              <a:buNone/>
            </a:pPr>
            <a:endParaRPr lang="nl-NL" dirty="0"/>
          </a:p>
        </p:txBody>
      </p:sp>
      <p:pic>
        <p:nvPicPr>
          <p:cNvPr id="6" name="Picture 5" descr="http://static.guim.co.uk/sys-images/Guardian/Pix/pictures/2014/11/6/1415270314406/Person-using-the-Uber-app-014.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4347883"/>
            <a:ext cx="2143384" cy="1471142"/>
          </a:xfrm>
          <a:prstGeom prst="rect">
            <a:avLst/>
          </a:prstGeom>
          <a:noFill/>
          <a:ln>
            <a:noFill/>
          </a:ln>
        </p:spPr>
      </p:pic>
      <p:pic>
        <p:nvPicPr>
          <p:cNvPr id="7" name="Picture 6" descr="http://www.irishtimes.com/polopoly_fs/1.1992170.1415379600!/image/image.jpg_gen/derivatives/box_620_330/image.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878273" y="4347883"/>
            <a:ext cx="3108981" cy="1453113"/>
          </a:xfrm>
          <a:prstGeom prst="rect">
            <a:avLst/>
          </a:prstGeom>
          <a:noFill/>
          <a:ln>
            <a:noFill/>
          </a:ln>
        </p:spPr>
      </p:pic>
      <p:sp>
        <p:nvSpPr>
          <p:cNvPr id="8" name="Rectangle 7"/>
          <p:cNvSpPr/>
          <p:nvPr/>
        </p:nvSpPr>
        <p:spPr>
          <a:xfrm>
            <a:off x="1433141" y="3611035"/>
            <a:ext cx="165618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a:t>
            </a:r>
            <a:r>
              <a:rPr lang="nl-NL" dirty="0">
                <a:solidFill>
                  <a:schemeClr val="tx1"/>
                </a:solidFill>
              </a:rPr>
              <a:t>C-168/14, </a:t>
            </a:r>
            <a:r>
              <a:rPr lang="nl-NL" i="1" dirty="0" err="1">
                <a:solidFill>
                  <a:schemeClr val="tx1"/>
                </a:solidFill>
              </a:rPr>
              <a:t>Itevelesa</a:t>
            </a:r>
            <a:endParaRPr lang="nl-NL" dirty="0"/>
          </a:p>
        </p:txBody>
      </p:sp>
      <p:pic>
        <p:nvPicPr>
          <p:cNvPr id="9" name="Picture 8" descr="http://static3.hln.be/static/photo/2009/9/10/11/20091213190631/media_xl_3030566.jpg">
            <a:hlinkClick r:id="rId6"/>
          </p:cNvPr>
          <p:cNvPicPr/>
          <p:nvPr/>
        </p:nvPicPr>
        <p:blipFill rotWithShape="1">
          <a:blip r:embed="rId7">
            <a:extLst>
              <a:ext uri="{28A0092B-C50C-407E-A947-70E740481C1C}">
                <a14:useLocalDpi xmlns:a14="http://schemas.microsoft.com/office/drawing/2010/main" val="0"/>
              </a:ext>
            </a:extLst>
          </a:blip>
          <a:srcRect t="40151" r="43469"/>
          <a:stretch/>
        </p:blipFill>
        <p:spPr bwMode="auto">
          <a:xfrm>
            <a:off x="6372200" y="4347883"/>
            <a:ext cx="2514600" cy="1504950"/>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6876256" y="3611035"/>
            <a:ext cx="165618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a:t>
            </a:r>
            <a:r>
              <a:rPr lang="nl-NL" dirty="0">
                <a:solidFill>
                  <a:schemeClr val="tx1"/>
                </a:solidFill>
              </a:rPr>
              <a:t>C-340/14, </a:t>
            </a:r>
            <a:r>
              <a:rPr lang="nl-NL" i="1" dirty="0" err="1">
                <a:solidFill>
                  <a:schemeClr val="tx1"/>
                </a:solidFill>
              </a:rPr>
              <a:t>Trijber</a:t>
            </a:r>
            <a:endParaRPr lang="nl-NL" dirty="0"/>
          </a:p>
        </p:txBody>
      </p:sp>
      <p:pic>
        <p:nvPicPr>
          <p:cNvPr id="12" name="Picture 11" descr="https://smhttp-ssl-41607.nexcesscdn.net/media/catalog/product/cache/1/image/9df78eab33525d08d6e5fb8d27136e95/35127/35127-w1200-1.jpg">
            <a:hlinkClick r:id="rId8"/>
          </p:cNvPr>
          <p:cNvPicPr/>
          <p:nvPr/>
        </p:nvPicPr>
        <p:blipFill rotWithShape="1">
          <a:blip r:embed="rId9"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562</a:t>
            </a:fld>
            <a:endParaRPr lang="nl-NL"/>
          </a:p>
        </p:txBody>
      </p:sp>
      <p:sp>
        <p:nvSpPr>
          <p:cNvPr id="13" name="Rectangle 12"/>
          <p:cNvSpPr/>
          <p:nvPr/>
        </p:nvSpPr>
        <p:spPr>
          <a:xfrm>
            <a:off x="4383552" y="3588677"/>
            <a:ext cx="165618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solidFill>
                  <a:schemeClr val="tx1"/>
                </a:solidFill>
              </a:rPr>
              <a:t>C-434/15, </a:t>
            </a:r>
            <a:r>
              <a:rPr lang="nl-NL" i="1" dirty="0" smtClean="0">
                <a:solidFill>
                  <a:schemeClr val="tx1"/>
                </a:solidFill>
              </a:rPr>
              <a:t>Elite Taxi</a:t>
            </a:r>
            <a:endParaRPr lang="nl-NL" i="1" dirty="0">
              <a:solidFill>
                <a:schemeClr val="tx1"/>
              </a:solidFill>
            </a:endParaRPr>
          </a:p>
        </p:txBody>
      </p:sp>
    </p:spTree>
    <p:extLst>
      <p:ext uri="{BB962C8B-B14F-4D97-AF65-F5344CB8AC3E}">
        <p14:creationId xmlns:p14="http://schemas.microsoft.com/office/powerpoint/2010/main" val="291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p:txBody>
          <a:bodyPr>
            <a:normAutofit/>
          </a:bodyPr>
          <a:lstStyle/>
          <a:p>
            <a:r>
              <a:rPr lang="nl-NL" dirty="0"/>
              <a:t>Coopération </a:t>
            </a:r>
            <a:r>
              <a:rPr lang="nl-NL" dirty="0" err="1"/>
              <a:t>administrative</a:t>
            </a:r>
            <a:endParaRPr lang="nl-NL" dirty="0"/>
          </a:p>
          <a:p>
            <a:pPr lvl="1"/>
            <a:r>
              <a:rPr lang="nl-NL" dirty="0"/>
              <a:t>“</a:t>
            </a:r>
            <a:r>
              <a:rPr lang="nl-NL" dirty="0" err="1"/>
              <a:t>guichet</a:t>
            </a:r>
            <a:r>
              <a:rPr lang="nl-NL" dirty="0"/>
              <a:t> </a:t>
            </a:r>
            <a:r>
              <a:rPr lang="nl-NL" dirty="0" err="1"/>
              <a:t>unique</a:t>
            </a:r>
            <a:r>
              <a:rPr lang="nl-NL" dirty="0"/>
              <a:t>” – art. 6</a:t>
            </a:r>
          </a:p>
          <a:p>
            <a:endParaRPr lang="nl-NL" dirty="0"/>
          </a:p>
          <a:p>
            <a:r>
              <a:rPr lang="nl-NL" dirty="0"/>
              <a:t>Libre circulation: deux volets</a:t>
            </a:r>
          </a:p>
          <a:p>
            <a:pPr lvl="1"/>
            <a:r>
              <a:rPr lang="nl-NL" dirty="0" smtClean="0"/>
              <a:t>Établissement (hypothétiquement transfrontalier)</a:t>
            </a:r>
            <a:endParaRPr lang="nl-NL" dirty="0"/>
          </a:p>
          <a:p>
            <a:pPr lvl="1"/>
            <a:r>
              <a:rPr lang="nl-NL" dirty="0"/>
              <a:t>prestation temporaire des </a:t>
            </a:r>
            <a:r>
              <a:rPr lang="nl-NL" dirty="0" smtClean="0"/>
              <a:t>services</a:t>
            </a:r>
          </a:p>
          <a:p>
            <a:pPr lvl="1"/>
            <a:endParaRPr lang="nl-NL" dirty="0"/>
          </a:p>
          <a:p>
            <a:pPr lvl="1"/>
            <a:endParaRPr lang="nl-NL" dirty="0" smtClean="0"/>
          </a:p>
          <a:p>
            <a:pPr lvl="1"/>
            <a:r>
              <a:rPr lang="nl-NL" dirty="0" smtClean="0"/>
              <a:t>La directive interdit des mesures restrictives, définie comme des ‘exigences’ ou ‘exigences réglementaires’</a:t>
            </a:r>
            <a:endParaRPr lang="nl-NL" dirty="0"/>
          </a:p>
          <a:p>
            <a:endParaRPr lang="nl-NL" dirty="0"/>
          </a:p>
        </p:txBody>
      </p:sp>
      <p:pic>
        <p:nvPicPr>
          <p:cNvPr id="4" name="Picture 3"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pic>
        <p:nvPicPr>
          <p:cNvPr id="5" name="Picture 4" descr="SPF Chancellerie du Premier Ministre">
            <a:hlinkClick r:id="rId4" tooltip="&quot;&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92028" y="1916832"/>
            <a:ext cx="3448050" cy="723900"/>
          </a:xfrm>
          <a:prstGeom prst="rect">
            <a:avLst/>
          </a:prstGeom>
          <a:noFill/>
          <a:ln>
            <a:noFill/>
          </a:ln>
        </p:spPr>
      </p:pic>
      <p:sp>
        <p:nvSpPr>
          <p:cNvPr id="6" name="Slide Number Placeholder 5"/>
          <p:cNvSpPr>
            <a:spLocks noGrp="1"/>
          </p:cNvSpPr>
          <p:nvPr>
            <p:ph type="sldNum" sz="quarter" idx="12"/>
          </p:nvPr>
        </p:nvSpPr>
        <p:spPr/>
        <p:txBody>
          <a:bodyPr/>
          <a:lstStyle/>
          <a:p>
            <a:r>
              <a:rPr lang="nl-NL" dirty="0" smtClean="0"/>
              <a:t>570</a:t>
            </a:r>
            <a:endParaRPr lang="nl-NL" dirty="0"/>
          </a:p>
        </p:txBody>
      </p:sp>
    </p:spTree>
    <p:extLst>
      <p:ext uri="{BB962C8B-B14F-4D97-AF65-F5344CB8AC3E}">
        <p14:creationId xmlns:p14="http://schemas.microsoft.com/office/powerpoint/2010/main" val="3944985178"/>
      </p:ext>
    </p:extLst>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Exigences réglementaires visées</a:t>
            </a:r>
          </a:p>
        </p:txBody>
      </p:sp>
      <p:sp>
        <p:nvSpPr>
          <p:cNvPr id="3" name="Content Placeholder 2"/>
          <p:cNvSpPr>
            <a:spLocks noGrp="1"/>
          </p:cNvSpPr>
          <p:nvPr>
            <p:ph idx="1"/>
          </p:nvPr>
        </p:nvSpPr>
        <p:spPr>
          <a:xfrm>
            <a:off x="457200" y="1600200"/>
            <a:ext cx="8229600" cy="5141168"/>
          </a:xfrm>
        </p:spPr>
        <p:txBody>
          <a:bodyPr>
            <a:normAutofit/>
          </a:bodyPr>
          <a:lstStyle/>
          <a:p>
            <a:pPr lvl="1"/>
            <a:endParaRPr lang="nl-NL" dirty="0"/>
          </a:p>
          <a:p>
            <a:pPr lvl="1"/>
            <a:r>
              <a:rPr lang="nl-NL" dirty="0"/>
              <a:t>art. 4(7): </a:t>
            </a:r>
          </a:p>
          <a:p>
            <a:pPr lvl="2"/>
            <a:r>
              <a:rPr lang="fr-FR" dirty="0"/>
              <a:t>toute </a:t>
            </a:r>
            <a:r>
              <a:rPr lang="fr-FR" dirty="0">
                <a:solidFill>
                  <a:srgbClr val="FF0000"/>
                </a:solidFill>
              </a:rPr>
              <a:t>obligation, interdiction, condition ou limite </a:t>
            </a:r>
            <a:r>
              <a:rPr lang="fr-FR" dirty="0"/>
              <a:t>prévue dans </a:t>
            </a:r>
            <a:r>
              <a:rPr lang="fr-FR" dirty="0">
                <a:solidFill>
                  <a:srgbClr val="FF0000"/>
                </a:solidFill>
              </a:rPr>
              <a:t>les dispositions législatives, réglementaires ou administratives des États membres </a:t>
            </a:r>
            <a:r>
              <a:rPr lang="fr-FR" dirty="0"/>
              <a:t>ou </a:t>
            </a:r>
            <a:r>
              <a:rPr lang="fr-FR" u="sng" dirty="0"/>
              <a:t>découlant de la jurisprudence, des pratiques administratives</a:t>
            </a:r>
            <a:r>
              <a:rPr lang="fr-FR" dirty="0"/>
              <a:t>, </a:t>
            </a:r>
            <a:r>
              <a:rPr lang="fr-FR" dirty="0">
                <a:solidFill>
                  <a:srgbClr val="FF0000"/>
                </a:solidFill>
              </a:rPr>
              <a:t>des règles des ordres professionnels ou des règles collectives d'associations professionnelles ou autres organisations professionnelles adoptées dans l'exercice de leur autonomie juridique</a:t>
            </a:r>
          </a:p>
          <a:p>
            <a:pPr lvl="2"/>
            <a:endParaRPr lang="fr-FR" dirty="0" smtClean="0"/>
          </a:p>
          <a:p>
            <a:pPr lvl="2"/>
            <a:r>
              <a:rPr lang="fr-FR" dirty="0" smtClean="0"/>
              <a:t>les </a:t>
            </a:r>
            <a:r>
              <a:rPr lang="fr-FR" i="1" dirty="0"/>
              <a:t>normes issues de conventions collectives négociées par les partenaires sociaux ne sont pas en tant que telles, considérées comme des exigences au sens de la présente directive</a:t>
            </a:r>
            <a:endParaRPr lang="nl-NL" i="1" dirty="0"/>
          </a:p>
        </p:txBody>
      </p:sp>
      <p:sp>
        <p:nvSpPr>
          <p:cNvPr id="5" name="Slide Number Placeholder 4"/>
          <p:cNvSpPr>
            <a:spLocks noGrp="1"/>
          </p:cNvSpPr>
          <p:nvPr>
            <p:ph type="sldNum" sz="quarter" idx="12"/>
          </p:nvPr>
        </p:nvSpPr>
        <p:spPr/>
        <p:txBody>
          <a:bodyPr/>
          <a:lstStyle/>
          <a:p>
            <a:r>
              <a:rPr lang="nl-NL" dirty="0" smtClean="0"/>
              <a:t>571</a:t>
            </a:r>
            <a:endParaRPr lang="nl-NL" dirty="0"/>
          </a:p>
          <a:p>
            <a:endParaRPr lang="nl-NL" dirty="0"/>
          </a:p>
        </p:txBody>
      </p:sp>
    </p:spTree>
    <p:extLst>
      <p:ext uri="{BB962C8B-B14F-4D97-AF65-F5344CB8AC3E}">
        <p14:creationId xmlns:p14="http://schemas.microsoft.com/office/powerpoint/2010/main" val="570841204"/>
      </p:ext>
    </p:extLst>
  </p:cSld>
  <p:clrMapOvr>
    <a:masterClrMapping/>
  </p:clrMapOvr>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volet</a:t>
            </a:r>
            <a:r>
              <a:rPr lang="nl-NL" dirty="0"/>
              <a:t> établissement: art. 9-15</a:t>
            </a:r>
          </a:p>
          <a:p>
            <a:pPr lvl="1"/>
            <a:r>
              <a:rPr lang="nl-NL" dirty="0">
                <a:solidFill>
                  <a:srgbClr val="FF0000"/>
                </a:solidFill>
              </a:rPr>
              <a:t>autorisations imposées aux personnes venant </a:t>
            </a:r>
            <a:r>
              <a:rPr lang="nl-NL" dirty="0" smtClean="0">
                <a:solidFill>
                  <a:srgbClr val="FF0000"/>
                </a:solidFill>
              </a:rPr>
              <a:t>(hypothétiquement) d’un </a:t>
            </a:r>
            <a:r>
              <a:rPr lang="nl-NL" dirty="0">
                <a:solidFill>
                  <a:srgbClr val="FF0000"/>
                </a:solidFill>
              </a:rPr>
              <a:t>autre EM?</a:t>
            </a:r>
          </a:p>
          <a:p>
            <a:pPr lvl="1"/>
            <a:r>
              <a:rPr lang="nl-NL" dirty="0"/>
              <a:t>a</a:t>
            </a:r>
            <a:r>
              <a:rPr lang="nl-NL" dirty="0" smtClean="0"/>
              <a:t>utres exigences </a:t>
            </a:r>
            <a:r>
              <a:rPr lang="nl-NL" dirty="0"/>
              <a:t>réglementaires imposées aux personnes venant (</a:t>
            </a:r>
            <a:r>
              <a:rPr lang="nl-NL" dirty="0" smtClean="0"/>
              <a:t>hypothétiquement) d’un </a:t>
            </a:r>
            <a:r>
              <a:rPr lang="nl-NL" dirty="0"/>
              <a:t>autre EM?</a:t>
            </a:r>
          </a:p>
          <a:p>
            <a:r>
              <a:rPr lang="nl-NL" dirty="0" err="1"/>
              <a:t>volet</a:t>
            </a:r>
            <a:r>
              <a:rPr lang="nl-NL" dirty="0"/>
              <a:t> prestations de services: art. 16-20</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prestataires</a:t>
            </a:r>
            <a:r>
              <a:rPr lang="nl-NL" dirty="0"/>
              <a:t> </a:t>
            </a:r>
            <a:r>
              <a:rPr lang="nl-NL" dirty="0" err="1"/>
              <a:t>venant</a:t>
            </a:r>
            <a:r>
              <a:rPr lang="nl-NL" dirty="0"/>
              <a:t> </a:t>
            </a:r>
            <a:r>
              <a:rPr lang="nl-NL" dirty="0" err="1"/>
              <a:t>d’un</a:t>
            </a:r>
            <a:r>
              <a:rPr lang="nl-NL" dirty="0"/>
              <a:t> </a:t>
            </a:r>
            <a:r>
              <a:rPr lang="nl-NL" dirty="0" err="1"/>
              <a:t>autre</a:t>
            </a:r>
            <a:r>
              <a:rPr lang="nl-NL" dirty="0"/>
              <a:t> EM?</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destinataires</a:t>
            </a:r>
            <a:r>
              <a:rPr lang="nl-NL" dirty="0"/>
              <a:t> des services?</a:t>
            </a:r>
          </a:p>
        </p:txBody>
      </p:sp>
      <p:pic>
        <p:nvPicPr>
          <p:cNvPr id="5" name="Picture 4"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565</a:t>
            </a:fld>
            <a:endParaRPr lang="nl-NL"/>
          </a:p>
        </p:txBody>
      </p:sp>
    </p:spTree>
    <p:extLst>
      <p:ext uri="{BB962C8B-B14F-4D97-AF65-F5344CB8AC3E}">
        <p14:creationId xmlns:p14="http://schemas.microsoft.com/office/powerpoint/2010/main" val="3190275513"/>
      </p:ext>
    </p:extLst>
  </p:cSld>
  <p:clrMapOvr>
    <a:masterClrMapping/>
  </p:clrMapOvr>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“restaurant”</a:t>
            </a:r>
          </a:p>
        </p:txBody>
      </p:sp>
      <p:sp>
        <p:nvSpPr>
          <p:cNvPr id="3" name="Content Placeholder 2"/>
          <p:cNvSpPr>
            <a:spLocks noGrp="1"/>
          </p:cNvSpPr>
          <p:nvPr>
            <p:ph idx="1"/>
          </p:nvPr>
        </p:nvSpPr>
        <p:spPr/>
        <p:txBody>
          <a:bodyPr/>
          <a:lstStyle/>
          <a:p>
            <a:endParaRPr lang="nl-NL"/>
          </a:p>
        </p:txBody>
      </p:sp>
      <p:pic>
        <p:nvPicPr>
          <p:cNvPr id="4" name="Picture 3" descr="https://encrypted-tbn0.gstatic.com/images?q=tbn:ANd9GcTIweMho3inh3nSvLozDgLB9KyYJQ5JKrT0wkyzJBwSg6wpvyuF">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pic>
        <p:nvPicPr>
          <p:cNvPr id="1026" name="Picture 2" descr="http://blog.eating.be/wp-content/uploads/2014/02/piet60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2583314"/>
            <a:ext cx="2139034" cy="1427278"/>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p:cNvSpPr/>
          <p:nvPr/>
        </p:nvSpPr>
        <p:spPr>
          <a:xfrm>
            <a:off x="2879812" y="4290571"/>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5-Point Star 6"/>
          <p:cNvSpPr/>
          <p:nvPr/>
        </p:nvSpPr>
        <p:spPr>
          <a:xfrm>
            <a:off x="2483768" y="494116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8" name="Straight Arrow Connector 7"/>
          <p:cNvCxnSpPr>
            <a:stCxn id="6" idx="1"/>
            <a:endCxn id="7" idx="0"/>
          </p:cNvCxnSpPr>
          <p:nvPr/>
        </p:nvCxnSpPr>
        <p:spPr>
          <a:xfrm flipH="1">
            <a:off x="2591780" y="4400589"/>
            <a:ext cx="288032" cy="540579"/>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5"/>
          <p:cNvSpPr txBox="1">
            <a:spLocks/>
          </p:cNvSpPr>
          <p:nvPr/>
        </p:nvSpPr>
        <p:spPr>
          <a:xfrm>
            <a:off x="3923928" y="4443692"/>
            <a:ext cx="5040560" cy="2225668"/>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lgn="ctr"/>
            <a:r>
              <a:rPr lang="nl-NL" i="1" dirty="0" err="1">
                <a:solidFill>
                  <a:schemeClr val="tx1"/>
                </a:solidFill>
              </a:rPr>
              <a:t>Licence</a:t>
            </a:r>
            <a:r>
              <a:rPr lang="nl-NL" i="1" dirty="0">
                <a:solidFill>
                  <a:schemeClr val="tx1"/>
                </a:solidFill>
              </a:rPr>
              <a:t> obligatoire?</a:t>
            </a:r>
          </a:p>
          <a:p>
            <a:pPr algn="ctr"/>
            <a:r>
              <a:rPr lang="nl-NL" i="1" dirty="0" err="1">
                <a:solidFill>
                  <a:schemeClr val="tx1"/>
                </a:solidFill>
              </a:rPr>
              <a:t>Obligation</a:t>
            </a:r>
            <a:r>
              <a:rPr lang="nl-NL" i="1" dirty="0">
                <a:solidFill>
                  <a:schemeClr val="tx1"/>
                </a:solidFill>
              </a:rPr>
              <a:t> </a:t>
            </a:r>
            <a:r>
              <a:rPr lang="nl-NL" i="1" dirty="0" err="1">
                <a:solidFill>
                  <a:schemeClr val="tx1"/>
                </a:solidFill>
              </a:rPr>
              <a:t>d’engager</a:t>
            </a:r>
            <a:r>
              <a:rPr lang="nl-NL" i="1" dirty="0">
                <a:solidFill>
                  <a:schemeClr val="tx1"/>
                </a:solidFill>
              </a:rPr>
              <a:t> du </a:t>
            </a:r>
            <a:r>
              <a:rPr lang="nl-NL" i="1" dirty="0" err="1">
                <a:solidFill>
                  <a:schemeClr val="tx1"/>
                </a:solidFill>
              </a:rPr>
              <a:t>personnel</a:t>
            </a:r>
            <a:r>
              <a:rPr lang="nl-NL" i="1" dirty="0">
                <a:solidFill>
                  <a:schemeClr val="tx1"/>
                </a:solidFill>
              </a:rPr>
              <a:t> </a:t>
            </a:r>
            <a:r>
              <a:rPr lang="nl-NL" i="1" dirty="0" err="1">
                <a:solidFill>
                  <a:schemeClr val="tx1"/>
                </a:solidFill>
              </a:rPr>
              <a:t>français</a:t>
            </a:r>
            <a:r>
              <a:rPr lang="nl-NL" i="1" dirty="0">
                <a:solidFill>
                  <a:schemeClr val="tx1"/>
                </a:solidFill>
              </a:rPr>
              <a:t>?</a:t>
            </a:r>
          </a:p>
          <a:p>
            <a:pPr algn="ctr"/>
            <a:r>
              <a:rPr lang="nl-NL" i="1" dirty="0" err="1">
                <a:solidFill>
                  <a:schemeClr val="tx1"/>
                </a:solidFill>
              </a:rPr>
              <a:t>Décision</a:t>
            </a:r>
            <a:r>
              <a:rPr lang="nl-NL" i="1" dirty="0">
                <a:solidFill>
                  <a:schemeClr val="tx1"/>
                </a:solidFill>
              </a:rPr>
              <a:t> </a:t>
            </a:r>
            <a:r>
              <a:rPr lang="nl-NL" i="1" dirty="0" err="1">
                <a:solidFill>
                  <a:schemeClr val="tx1"/>
                </a:solidFill>
              </a:rPr>
              <a:t>sur</a:t>
            </a:r>
            <a:r>
              <a:rPr lang="nl-NL" i="1" dirty="0">
                <a:solidFill>
                  <a:schemeClr val="tx1"/>
                </a:solidFill>
              </a:rPr>
              <a:t> </a:t>
            </a:r>
            <a:r>
              <a:rPr lang="nl-NL" i="1" dirty="0" err="1">
                <a:solidFill>
                  <a:schemeClr val="tx1"/>
                </a:solidFill>
              </a:rPr>
              <a:t>licence</a:t>
            </a:r>
            <a:r>
              <a:rPr lang="nl-NL" i="1" dirty="0">
                <a:solidFill>
                  <a:schemeClr val="tx1"/>
                </a:solidFill>
              </a:rPr>
              <a:t> prise par </a:t>
            </a:r>
            <a:r>
              <a:rPr lang="nl-NL" i="1" dirty="0" err="1">
                <a:solidFill>
                  <a:schemeClr val="tx1"/>
                </a:solidFill>
              </a:rPr>
              <a:t>Conseil</a:t>
            </a:r>
            <a:r>
              <a:rPr lang="nl-NL" i="1" dirty="0">
                <a:solidFill>
                  <a:schemeClr val="tx1"/>
                </a:solidFill>
              </a:rPr>
              <a:t> des restaurateurs, </a:t>
            </a:r>
            <a:r>
              <a:rPr lang="nl-NL" i="1" dirty="0" err="1">
                <a:solidFill>
                  <a:schemeClr val="tx1"/>
                </a:solidFill>
              </a:rPr>
              <a:t>composé</a:t>
            </a:r>
            <a:r>
              <a:rPr lang="nl-NL" i="1" dirty="0">
                <a:solidFill>
                  <a:schemeClr val="tx1"/>
                </a:solidFill>
              </a:rPr>
              <a:t> des </a:t>
            </a:r>
            <a:r>
              <a:rPr lang="nl-NL" i="1" dirty="0" err="1">
                <a:solidFill>
                  <a:schemeClr val="tx1"/>
                </a:solidFill>
              </a:rPr>
              <a:t>concurrents</a:t>
            </a:r>
            <a:r>
              <a:rPr lang="nl-NL" i="1" dirty="0">
                <a:solidFill>
                  <a:schemeClr val="tx1"/>
                </a:solidFill>
              </a:rPr>
              <a:t> du cuisinier </a:t>
            </a:r>
            <a:r>
              <a:rPr lang="nl-NL" i="1" dirty="0" err="1">
                <a:solidFill>
                  <a:schemeClr val="tx1"/>
                </a:solidFill>
              </a:rPr>
              <a:t>concerné</a:t>
            </a:r>
            <a:r>
              <a:rPr lang="nl-NL" i="1" dirty="0">
                <a:solidFill>
                  <a:schemeClr val="tx1"/>
                </a:solidFill>
              </a:rPr>
              <a:t>?</a:t>
            </a:r>
          </a:p>
        </p:txBody>
      </p:sp>
      <p:sp>
        <p:nvSpPr>
          <p:cNvPr id="10" name="Content Placeholder 5"/>
          <p:cNvSpPr txBox="1">
            <a:spLocks/>
          </p:cNvSpPr>
          <p:nvPr/>
        </p:nvSpPr>
        <p:spPr>
          <a:xfrm>
            <a:off x="917594" y="2189024"/>
            <a:ext cx="3924436" cy="1112834"/>
          </a:xfrm>
          <a:prstGeom prst="cloudCallout">
            <a:avLst/>
          </a:prstGeom>
          <a:solidFill>
            <a:schemeClr val="accent1">
              <a:lumMod val="40000"/>
              <a:lumOff val="60000"/>
            </a:schemeClr>
          </a:solidFill>
          <a:ln w="25400" cap="flat" cmpd="sng" algn="ctr">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nl-NL" dirty="0" err="1">
                <a:solidFill>
                  <a:schemeClr val="tx1"/>
                </a:solidFill>
              </a:rPr>
              <a:t>directive</a:t>
            </a:r>
            <a:r>
              <a:rPr lang="nl-NL" dirty="0">
                <a:solidFill>
                  <a:schemeClr val="tx1"/>
                </a:solidFill>
              </a:rPr>
              <a:t> services!!</a:t>
            </a:r>
          </a:p>
        </p:txBody>
      </p:sp>
      <p:sp>
        <p:nvSpPr>
          <p:cNvPr id="5" name="Slide Number Placeholder 4"/>
          <p:cNvSpPr>
            <a:spLocks noGrp="1"/>
          </p:cNvSpPr>
          <p:nvPr>
            <p:ph type="sldNum" sz="quarter" idx="12"/>
          </p:nvPr>
        </p:nvSpPr>
        <p:spPr/>
        <p:txBody>
          <a:bodyPr/>
          <a:lstStyle/>
          <a:p>
            <a:fld id="{D9061D89-B14A-487E-9210-A6BBBD725484}" type="slidenum">
              <a:rPr lang="nl-NL" smtClean="0"/>
              <a:pPr/>
              <a:t>566</a:t>
            </a:fld>
            <a:endParaRPr lang="nl-NL"/>
          </a:p>
        </p:txBody>
      </p:sp>
    </p:spTree>
    <p:extLst>
      <p:ext uri="{BB962C8B-B14F-4D97-AF65-F5344CB8AC3E}">
        <p14:creationId xmlns:p14="http://schemas.microsoft.com/office/powerpoint/2010/main" val="40083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0" grpId="0" animBg="1"/>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 </a:t>
            </a:r>
            <a:r>
              <a:rPr lang="nl-NL" dirty="0" err="1"/>
              <a:t>autorisations</a:t>
            </a:r>
            <a:endParaRPr lang="nl-NL" dirty="0"/>
          </a:p>
        </p:txBody>
      </p:sp>
      <p:sp>
        <p:nvSpPr>
          <p:cNvPr id="3" name="Content Placeholder 2"/>
          <p:cNvSpPr>
            <a:spLocks noGrp="1"/>
          </p:cNvSpPr>
          <p:nvPr>
            <p:ph idx="1"/>
          </p:nvPr>
        </p:nvSpPr>
        <p:spPr>
          <a:xfrm>
            <a:off x="457200" y="1600200"/>
            <a:ext cx="8229600" cy="5357192"/>
          </a:xfrm>
        </p:spPr>
        <p:txBody>
          <a:bodyPr>
            <a:normAutofit fontScale="92500" lnSpcReduction="20000"/>
          </a:bodyPr>
          <a:lstStyle/>
          <a:p>
            <a:r>
              <a:rPr lang="fr-FR" dirty="0"/>
              <a:t>L'accès à une activité de service et son exercice ne peuvent être subordonnés à un régime d'autorisation que si:</a:t>
            </a:r>
          </a:p>
          <a:p>
            <a:pPr lvl="1"/>
            <a:r>
              <a:rPr lang="fr-FR" dirty="0"/>
              <a:t>le régime d'autorisation n'est pas discriminatoire à l'égard du prestataire visé</a:t>
            </a:r>
          </a:p>
          <a:p>
            <a:pPr lvl="1"/>
            <a:r>
              <a:rPr lang="fr-FR" dirty="0"/>
              <a:t>la nécessité d'un régime d'autorisation est justifiée par une raison impérieuse d'intérêt général</a:t>
            </a:r>
          </a:p>
          <a:p>
            <a:pPr lvl="1"/>
            <a:r>
              <a:rPr lang="fr-FR" dirty="0"/>
              <a:t>l'objectif poursuivi ne peut pas être réalisé par une mesure moins contraignante, notamment parce qu'un contrôle a posteriori interviendrait trop tardivement pour avoir une efficacité réelle</a:t>
            </a:r>
          </a:p>
          <a:p>
            <a:r>
              <a:rPr lang="fr-FR" dirty="0"/>
              <a:t>A cet égard, critères d’autorisation doivent être </a:t>
            </a:r>
            <a:r>
              <a:rPr lang="fr-FR" i="1" dirty="0"/>
              <a:t>non discriminatoires, justifiés par des RIIG, proportionnels, clairs et non ambigus, rendus publics à l’avance, transparents et accessibles</a:t>
            </a:r>
          </a:p>
          <a:p>
            <a:r>
              <a:rPr lang="nl-NL" dirty="0" err="1"/>
              <a:t>Interdiction</a:t>
            </a:r>
            <a:r>
              <a:rPr lang="nl-NL" dirty="0"/>
              <a:t> du “double </a:t>
            </a:r>
            <a:r>
              <a:rPr lang="nl-NL" dirty="0" err="1"/>
              <a:t>emploi</a:t>
            </a:r>
            <a:r>
              <a:rPr lang="nl-NL" dirty="0"/>
              <a:t>” des </a:t>
            </a:r>
            <a:r>
              <a:rPr lang="nl-NL" dirty="0" err="1"/>
              <a:t>contrôles</a:t>
            </a:r>
            <a:endParaRPr lang="nl-NL" dirty="0"/>
          </a:p>
          <a:p>
            <a:r>
              <a:rPr lang="nl-NL" dirty="0"/>
              <a:t>Validité nationale d’une autorisation</a:t>
            </a:r>
            <a:endParaRPr lang="fr-FR" dirty="0"/>
          </a:p>
          <a:p>
            <a:endParaRPr lang="fr-FR" dirty="0"/>
          </a:p>
          <a:p>
            <a:pPr lvl="1"/>
            <a:endParaRPr lang="fr-FR" dirty="0"/>
          </a:p>
          <a:p>
            <a:pPr lvl="1"/>
            <a:endParaRPr lang="nl-NL" dirty="0"/>
          </a:p>
        </p:txBody>
      </p:sp>
      <p:sp>
        <p:nvSpPr>
          <p:cNvPr id="4" name="Slide Number Placeholder 3"/>
          <p:cNvSpPr>
            <a:spLocks noGrp="1"/>
          </p:cNvSpPr>
          <p:nvPr>
            <p:ph type="sldNum" sz="quarter" idx="12"/>
          </p:nvPr>
        </p:nvSpPr>
        <p:spPr/>
        <p:txBody>
          <a:bodyPr/>
          <a:lstStyle/>
          <a:p>
            <a:r>
              <a:rPr lang="nl-NL" dirty="0" smtClean="0"/>
              <a:t>577</a:t>
            </a:r>
            <a:endParaRPr lang="nl-NL" dirty="0"/>
          </a:p>
        </p:txBody>
      </p:sp>
    </p:spTree>
    <p:extLst>
      <p:ext uri="{BB962C8B-B14F-4D97-AF65-F5344CB8AC3E}">
        <p14:creationId xmlns:p14="http://schemas.microsoft.com/office/powerpoint/2010/main" val="7150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 </a:t>
            </a:r>
            <a:r>
              <a:rPr lang="nl-NL" dirty="0" err="1"/>
              <a:t>autorisations</a:t>
            </a:r>
            <a:endParaRPr lang="nl-NL" dirty="0"/>
          </a:p>
        </p:txBody>
      </p:sp>
      <p:sp>
        <p:nvSpPr>
          <p:cNvPr id="3" name="Content Placeholder 2"/>
          <p:cNvSpPr>
            <a:spLocks noGrp="1"/>
          </p:cNvSpPr>
          <p:nvPr>
            <p:ph idx="1"/>
          </p:nvPr>
        </p:nvSpPr>
        <p:spPr>
          <a:xfrm>
            <a:off x="457200" y="1268760"/>
            <a:ext cx="8229600" cy="5976664"/>
          </a:xfrm>
        </p:spPr>
        <p:txBody>
          <a:bodyPr>
            <a:normAutofit fontScale="77500" lnSpcReduction="20000"/>
          </a:bodyPr>
          <a:lstStyle/>
          <a:p>
            <a:r>
              <a:rPr lang="nl-NL" dirty="0" err="1"/>
              <a:t>Considérant</a:t>
            </a:r>
            <a:r>
              <a:rPr lang="nl-NL" dirty="0"/>
              <a:t> 40: RIIG, au </a:t>
            </a:r>
            <a:r>
              <a:rPr lang="nl-NL" dirty="0" err="1"/>
              <a:t>moins</a:t>
            </a:r>
            <a:r>
              <a:rPr lang="nl-NL" dirty="0"/>
              <a:t>:</a:t>
            </a:r>
          </a:p>
          <a:p>
            <a:pPr lvl="1"/>
            <a:r>
              <a:rPr lang="fr-FR" dirty="0"/>
              <a:t>l'ordre public, la sécurité publique et la santé publique</a:t>
            </a:r>
          </a:p>
          <a:p>
            <a:pPr lvl="1"/>
            <a:r>
              <a:rPr lang="fr-FR" dirty="0"/>
              <a:t>le maintien de l'ordre social, des objectifs de politique sociale</a:t>
            </a:r>
          </a:p>
          <a:p>
            <a:pPr lvl="1"/>
            <a:r>
              <a:rPr lang="fr-FR" dirty="0"/>
              <a:t>la protection des destinataires de services</a:t>
            </a:r>
          </a:p>
          <a:p>
            <a:pPr lvl="1"/>
            <a:r>
              <a:rPr lang="fr-FR" dirty="0"/>
              <a:t>la protection des consommateurs</a:t>
            </a:r>
          </a:p>
          <a:p>
            <a:pPr lvl="1"/>
            <a:r>
              <a:rPr lang="fr-FR" dirty="0"/>
              <a:t>la protection des travailleurs, y compris la protection sociale des travailleurs</a:t>
            </a:r>
          </a:p>
          <a:p>
            <a:pPr lvl="1"/>
            <a:r>
              <a:rPr lang="fr-FR" dirty="0"/>
              <a:t>le bien-être des animaux</a:t>
            </a:r>
          </a:p>
          <a:p>
            <a:pPr lvl="1"/>
            <a:r>
              <a:rPr lang="fr-FR" dirty="0"/>
              <a:t>la préservation de l'équilibre financier du système de sécurité sociale</a:t>
            </a:r>
          </a:p>
          <a:p>
            <a:pPr lvl="1"/>
            <a:r>
              <a:rPr lang="fr-FR" dirty="0"/>
              <a:t>la lutte contre la fraude et la lutte contre la concurrence déloyale</a:t>
            </a:r>
          </a:p>
          <a:p>
            <a:pPr lvl="1"/>
            <a:r>
              <a:rPr lang="fr-FR" dirty="0"/>
              <a:t>la protection de l'environnement et de l'environnement urbain, y compris l'aménagement du territoire</a:t>
            </a:r>
          </a:p>
          <a:p>
            <a:pPr lvl="1"/>
            <a:r>
              <a:rPr lang="fr-FR" dirty="0"/>
              <a:t>la protection des créanciers, la protection de la bonne administration de la justice</a:t>
            </a:r>
          </a:p>
          <a:p>
            <a:pPr lvl="1"/>
            <a:r>
              <a:rPr lang="fr-FR" dirty="0"/>
              <a:t>la sécurité routière, la protection de la propriété intellectuelle</a:t>
            </a:r>
          </a:p>
          <a:p>
            <a:pPr lvl="1"/>
            <a:r>
              <a:rPr lang="fr-FR" dirty="0"/>
              <a:t>des objectifs de politique culturelle, y compris la sauvegarde de la liberté d'expression de différentes composantes, notamment les valeurs sociales, culturelles, religieuses et philosophiques de la société</a:t>
            </a:r>
          </a:p>
          <a:p>
            <a:pPr lvl="1"/>
            <a:r>
              <a:rPr lang="fr-FR" dirty="0"/>
              <a:t>la nécessité de garantir un niveau élevé d'éducation</a:t>
            </a:r>
          </a:p>
          <a:p>
            <a:pPr lvl="1"/>
            <a:r>
              <a:rPr lang="fr-FR" dirty="0"/>
              <a:t>le maintien du pluralisme de la presse et la promotion de la langue nationale, la préservation du patrimoine historique et artistique national</a:t>
            </a:r>
          </a:p>
          <a:p>
            <a:pPr lvl="1"/>
            <a:r>
              <a:rPr lang="fr-FR" dirty="0"/>
              <a:t>la politique vétérinaire</a:t>
            </a:r>
            <a:endParaRPr lang="nl-NL" dirty="0"/>
          </a:p>
        </p:txBody>
      </p:sp>
      <p:sp>
        <p:nvSpPr>
          <p:cNvPr id="4" name="Slide Number Placeholder 3"/>
          <p:cNvSpPr>
            <a:spLocks noGrp="1"/>
          </p:cNvSpPr>
          <p:nvPr>
            <p:ph type="sldNum" sz="quarter" idx="12"/>
          </p:nvPr>
        </p:nvSpPr>
        <p:spPr/>
        <p:txBody>
          <a:bodyPr/>
          <a:lstStyle/>
          <a:p>
            <a:r>
              <a:rPr lang="nl-NL" dirty="0" smtClean="0"/>
              <a:t>578</a:t>
            </a:r>
            <a:endParaRPr lang="nl-NL" dirty="0"/>
          </a:p>
        </p:txBody>
      </p:sp>
    </p:spTree>
    <p:extLst>
      <p:ext uri="{BB962C8B-B14F-4D97-AF65-F5344CB8AC3E}">
        <p14:creationId xmlns:p14="http://schemas.microsoft.com/office/powerpoint/2010/main" val="1926223876"/>
      </p:ext>
    </p:extLst>
  </p:cSld>
  <p:clrMapOvr>
    <a:masterClrMapping/>
  </p:clrMapOvr>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volet</a:t>
            </a:r>
            <a:r>
              <a:rPr lang="nl-NL" dirty="0"/>
              <a:t> établissement: art. 9-15</a:t>
            </a:r>
          </a:p>
          <a:p>
            <a:pPr lvl="1"/>
            <a:r>
              <a:rPr lang="nl-NL" dirty="0"/>
              <a:t>autorisations imposées aux personnes venant </a:t>
            </a:r>
            <a:r>
              <a:rPr lang="nl-NL" dirty="0" smtClean="0"/>
              <a:t>(hypothétiquement) d’un </a:t>
            </a:r>
            <a:r>
              <a:rPr lang="nl-NL" dirty="0"/>
              <a:t>autre EM?</a:t>
            </a:r>
          </a:p>
          <a:p>
            <a:pPr lvl="1"/>
            <a:r>
              <a:rPr lang="nl-NL" dirty="0">
                <a:solidFill>
                  <a:srgbClr val="FF0000"/>
                </a:solidFill>
              </a:rPr>
              <a:t>a</a:t>
            </a:r>
            <a:r>
              <a:rPr lang="nl-NL" dirty="0" smtClean="0">
                <a:solidFill>
                  <a:srgbClr val="FF0000"/>
                </a:solidFill>
              </a:rPr>
              <a:t>utres exigences </a:t>
            </a:r>
            <a:r>
              <a:rPr lang="nl-NL" dirty="0">
                <a:solidFill>
                  <a:srgbClr val="FF0000"/>
                </a:solidFill>
              </a:rPr>
              <a:t>réglementaires imposées aux personnes venant (</a:t>
            </a:r>
            <a:r>
              <a:rPr lang="nl-NL" dirty="0" smtClean="0">
                <a:solidFill>
                  <a:srgbClr val="FF0000"/>
                </a:solidFill>
              </a:rPr>
              <a:t>hypothétiquement) d’un </a:t>
            </a:r>
            <a:r>
              <a:rPr lang="nl-NL" dirty="0">
                <a:solidFill>
                  <a:srgbClr val="FF0000"/>
                </a:solidFill>
              </a:rPr>
              <a:t>autre EM?</a:t>
            </a:r>
          </a:p>
          <a:p>
            <a:r>
              <a:rPr lang="nl-NL" dirty="0" err="1"/>
              <a:t>volet</a:t>
            </a:r>
            <a:r>
              <a:rPr lang="nl-NL" dirty="0"/>
              <a:t> prestations de services: art. 16-20</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prestataires</a:t>
            </a:r>
            <a:r>
              <a:rPr lang="nl-NL" dirty="0"/>
              <a:t> </a:t>
            </a:r>
            <a:r>
              <a:rPr lang="nl-NL" dirty="0" err="1"/>
              <a:t>venant</a:t>
            </a:r>
            <a:r>
              <a:rPr lang="nl-NL" dirty="0"/>
              <a:t> </a:t>
            </a:r>
            <a:r>
              <a:rPr lang="nl-NL" dirty="0" err="1"/>
              <a:t>d’un</a:t>
            </a:r>
            <a:r>
              <a:rPr lang="nl-NL" dirty="0"/>
              <a:t> </a:t>
            </a:r>
            <a:r>
              <a:rPr lang="nl-NL" dirty="0" err="1"/>
              <a:t>autre</a:t>
            </a:r>
            <a:r>
              <a:rPr lang="nl-NL" dirty="0"/>
              <a:t> EM?</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destinataires</a:t>
            </a:r>
            <a:r>
              <a:rPr lang="nl-NL" dirty="0"/>
              <a:t> des services?</a:t>
            </a:r>
          </a:p>
        </p:txBody>
      </p:sp>
      <p:pic>
        <p:nvPicPr>
          <p:cNvPr id="5" name="Picture 4"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569</a:t>
            </a:fld>
            <a:endParaRPr lang="nl-NL"/>
          </a:p>
        </p:txBody>
      </p:sp>
    </p:spTree>
    <p:extLst>
      <p:ext uri="{BB962C8B-B14F-4D97-AF65-F5344CB8AC3E}">
        <p14:creationId xmlns:p14="http://schemas.microsoft.com/office/powerpoint/2010/main" val="22770975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a:t>
            </a:r>
            <a:endParaRPr lang="en-GB" dirty="0"/>
          </a:p>
        </p:txBody>
      </p:sp>
      <p:sp>
        <p:nvSpPr>
          <p:cNvPr id="3" name="Content Placeholder 2"/>
          <p:cNvSpPr>
            <a:spLocks noGrp="1"/>
          </p:cNvSpPr>
          <p:nvPr>
            <p:ph idx="1"/>
          </p:nvPr>
        </p:nvSpPr>
        <p:spPr/>
        <p:txBody>
          <a:bodyPr>
            <a:normAutofit fontScale="92500" lnSpcReduction="10000"/>
          </a:bodyPr>
          <a:lstStyle/>
          <a:p>
            <a:r>
              <a:rPr lang="en-US" b="1" dirty="0" err="1">
                <a:hlinkClick r:id="rId2" action="ppaction://hlinkfile"/>
              </a:rPr>
              <a:t>Chapitre</a:t>
            </a:r>
            <a:r>
              <a:rPr lang="en-US" b="1" dirty="0">
                <a:hlinkClick r:id="rId2" action="ppaction://hlinkfile"/>
              </a:rPr>
              <a:t> 1. Le </a:t>
            </a:r>
            <a:r>
              <a:rPr lang="en-US" b="1" dirty="0" err="1">
                <a:hlinkClick r:id="rId2" action="ppaction://hlinkfile"/>
              </a:rPr>
              <a:t>marché</a:t>
            </a:r>
            <a:r>
              <a:rPr lang="en-US" b="1" dirty="0">
                <a:hlinkClick r:id="rId2" action="ppaction://hlinkfile"/>
              </a:rPr>
              <a:t> </a:t>
            </a:r>
            <a:r>
              <a:rPr lang="en-US" b="1" dirty="0" err="1">
                <a:hlinkClick r:id="rId2" action="ppaction://hlinkfile"/>
              </a:rPr>
              <a:t>intérieur</a:t>
            </a:r>
            <a:r>
              <a:rPr lang="en-US" b="1" dirty="0">
                <a:hlinkClick r:id="rId2" action="ppaction://hlinkfile"/>
              </a:rPr>
              <a:t> au </a:t>
            </a:r>
            <a:r>
              <a:rPr lang="en-US" b="1" dirty="0" err="1">
                <a:hlinkClick r:id="rId2" action="ppaction://hlinkfile"/>
              </a:rPr>
              <a:t>cœur</a:t>
            </a:r>
            <a:r>
              <a:rPr lang="en-US" b="1" dirty="0">
                <a:hlinkClick r:id="rId2" action="ppaction://hlinkfile"/>
              </a:rPr>
              <a:t> du </a:t>
            </a:r>
            <a:r>
              <a:rPr lang="en-US" b="1" dirty="0" err="1">
                <a:hlinkClick r:id="rId2" action="ppaction://hlinkfile"/>
              </a:rPr>
              <a:t>projet</a:t>
            </a:r>
            <a:r>
              <a:rPr lang="en-US" b="1" dirty="0">
                <a:hlinkClick r:id="rId2" action="ppaction://hlinkfile"/>
              </a:rPr>
              <a:t> </a:t>
            </a:r>
            <a:r>
              <a:rPr lang="en-US" b="1" dirty="0" err="1">
                <a:hlinkClick r:id="rId2" action="ppaction://hlinkfile"/>
              </a:rPr>
              <a:t>d’intégration</a:t>
            </a:r>
            <a:r>
              <a:rPr lang="en-US" b="1" dirty="0">
                <a:hlinkClick r:id="rId2" action="ppaction://hlinkfile"/>
              </a:rPr>
              <a:t> </a:t>
            </a:r>
            <a:r>
              <a:rPr lang="en-US" b="1" dirty="0" err="1">
                <a:hlinkClick r:id="rId2" action="ppaction://hlinkfile"/>
              </a:rPr>
              <a:t>européenne</a:t>
            </a:r>
            <a:endParaRPr lang="en-GB" b="1" dirty="0"/>
          </a:p>
          <a:p>
            <a:r>
              <a:rPr lang="en-US" dirty="0">
                <a:hlinkClick r:id="rId3" action="ppaction://hlinkfile"/>
              </a:rPr>
              <a:t>Section 1. </a:t>
            </a:r>
            <a:r>
              <a:rPr lang="en-US" dirty="0" err="1">
                <a:hlinkClick r:id="rId3" action="ppaction://hlinkfile"/>
              </a:rPr>
              <a:t>L’établissement</a:t>
            </a:r>
            <a:r>
              <a:rPr lang="en-US" dirty="0">
                <a:hlinkClick r:id="rId3" action="ppaction://hlinkfile"/>
              </a:rPr>
              <a:t> d’un </a:t>
            </a:r>
            <a:r>
              <a:rPr lang="en-US" dirty="0" err="1">
                <a:hlinkClick r:id="rId3" action="ppaction://hlinkfile"/>
              </a:rPr>
              <a:t>marché</a:t>
            </a:r>
            <a:r>
              <a:rPr lang="en-US" dirty="0">
                <a:hlinkClick r:id="rId3" action="ppaction://hlinkfile"/>
              </a:rPr>
              <a:t> </a:t>
            </a:r>
            <a:r>
              <a:rPr lang="en-US" dirty="0" err="1">
                <a:hlinkClick r:id="rId3" action="ppaction://hlinkfile"/>
              </a:rPr>
              <a:t>commun</a:t>
            </a:r>
            <a:r>
              <a:rPr lang="en-US" dirty="0">
                <a:hlinkClick r:id="rId3" action="ppaction://hlinkfile"/>
              </a:rPr>
              <a:t> </a:t>
            </a:r>
            <a:r>
              <a:rPr lang="en-US" dirty="0" err="1">
                <a:hlinkClick r:id="rId3" action="ppaction://hlinkfile"/>
              </a:rPr>
              <a:t>comme</a:t>
            </a:r>
            <a:r>
              <a:rPr lang="en-US" dirty="0">
                <a:hlinkClick r:id="rId3" action="ppaction://hlinkfile"/>
              </a:rPr>
              <a:t> </a:t>
            </a:r>
            <a:r>
              <a:rPr lang="en-US" dirty="0" err="1">
                <a:hlinkClick r:id="rId3" action="ppaction://hlinkfile"/>
              </a:rPr>
              <a:t>objectif</a:t>
            </a:r>
            <a:r>
              <a:rPr lang="en-US" dirty="0">
                <a:hlinkClick r:id="rId3" action="ppaction://hlinkfile"/>
              </a:rPr>
              <a:t> </a:t>
            </a:r>
            <a:r>
              <a:rPr lang="en-US" dirty="0" err="1">
                <a:hlinkClick r:id="rId3" action="ppaction://hlinkfile"/>
              </a:rPr>
              <a:t>politique</a:t>
            </a:r>
            <a:r>
              <a:rPr lang="en-US" dirty="0">
                <a:hlinkClick r:id="rId3" action="ppaction://hlinkfile"/>
              </a:rPr>
              <a:t> </a:t>
            </a:r>
            <a:r>
              <a:rPr lang="en-US" dirty="0" err="1">
                <a:hlinkClick r:id="rId3" action="ppaction://hlinkfile"/>
              </a:rPr>
              <a:t>d’intégration</a:t>
            </a:r>
            <a:r>
              <a:rPr lang="en-US" dirty="0">
                <a:hlinkClick r:id="rId3" action="ppaction://hlinkfile"/>
              </a:rPr>
              <a:t> </a:t>
            </a:r>
            <a:r>
              <a:rPr lang="en-US" dirty="0" err="1">
                <a:hlinkClick r:id="rId3" action="ppaction://hlinkfile"/>
              </a:rPr>
              <a:t>économique</a:t>
            </a:r>
            <a:r>
              <a:rPr lang="en-US" dirty="0">
                <a:hlinkClick r:id="rId3" action="ppaction://hlinkfile"/>
              </a:rPr>
              <a:t> </a:t>
            </a:r>
            <a:r>
              <a:rPr lang="en-US" dirty="0" err="1">
                <a:hlinkClick r:id="rId3" action="ppaction://hlinkfile"/>
              </a:rPr>
              <a:t>européenne</a:t>
            </a:r>
            <a:endParaRPr lang="en-GB" dirty="0"/>
          </a:p>
          <a:p>
            <a:pPr lvl="1"/>
            <a:r>
              <a:rPr lang="fr-FR" dirty="0">
                <a:hlinkClick r:id="rId4" action="ppaction://hlinkfile"/>
              </a:rPr>
              <a:t>§1. Plus jamais la guerre : la méthode « Monnet »</a:t>
            </a:r>
            <a:endParaRPr lang="en-GB" dirty="0"/>
          </a:p>
          <a:p>
            <a:pPr lvl="1"/>
            <a:r>
              <a:rPr lang="fr-FR" dirty="0">
                <a:hlinkClick r:id="rId5" action="ppaction://hlinkfile"/>
              </a:rPr>
              <a:t>§2. La déclaration du 9 mai 1950 de Robert Schuman</a:t>
            </a:r>
            <a:endParaRPr lang="en-GB" dirty="0"/>
          </a:p>
          <a:p>
            <a:pPr lvl="1"/>
            <a:r>
              <a:rPr lang="fr-FR" dirty="0">
                <a:hlinkClick r:id="rId6" action="ppaction://hlinkfile"/>
              </a:rPr>
              <a:t>§3. Après la déclaration « Schuman »</a:t>
            </a:r>
            <a:endParaRPr lang="en-GB" dirty="0"/>
          </a:p>
          <a:p>
            <a:r>
              <a:rPr lang="en-US" dirty="0">
                <a:hlinkClick r:id="rId7" action="ppaction://hlinkfile"/>
              </a:rPr>
              <a:t>Section 2. Du </a:t>
            </a:r>
            <a:r>
              <a:rPr lang="en-US" dirty="0" err="1">
                <a:hlinkClick r:id="rId7" action="ppaction://hlinkfile"/>
              </a:rPr>
              <a:t>marché</a:t>
            </a:r>
            <a:r>
              <a:rPr lang="en-US" dirty="0">
                <a:hlinkClick r:id="rId7" action="ppaction://hlinkfile"/>
              </a:rPr>
              <a:t> </a:t>
            </a:r>
            <a:r>
              <a:rPr lang="en-US" dirty="0" err="1">
                <a:hlinkClick r:id="rId7" action="ppaction://hlinkfile"/>
              </a:rPr>
              <a:t>commun</a:t>
            </a:r>
            <a:r>
              <a:rPr lang="en-US" dirty="0">
                <a:hlinkClick r:id="rId7" action="ppaction://hlinkfile"/>
              </a:rPr>
              <a:t> au </a:t>
            </a:r>
            <a:r>
              <a:rPr lang="en-US" dirty="0" err="1">
                <a:hlinkClick r:id="rId7" action="ppaction://hlinkfile"/>
              </a:rPr>
              <a:t>marché</a:t>
            </a:r>
            <a:r>
              <a:rPr lang="en-US" dirty="0">
                <a:hlinkClick r:id="rId7" action="ppaction://hlinkfile"/>
              </a:rPr>
              <a:t> </a:t>
            </a:r>
            <a:r>
              <a:rPr lang="en-US" dirty="0" err="1">
                <a:hlinkClick r:id="rId7" action="ppaction://hlinkfile"/>
              </a:rPr>
              <a:t>intérieur</a:t>
            </a:r>
            <a:endParaRPr lang="en-GB" dirty="0"/>
          </a:p>
          <a:p>
            <a:pPr lvl="1"/>
            <a:r>
              <a:rPr lang="fr-FR" dirty="0">
                <a:hlinkClick r:id="rId8" action="ppaction://hlinkfile"/>
              </a:rPr>
              <a:t>§1. Vers un marché commun</a:t>
            </a:r>
            <a:endParaRPr lang="en-GB" dirty="0"/>
          </a:p>
          <a:p>
            <a:pPr lvl="1"/>
            <a:r>
              <a:rPr lang="fr-FR" dirty="0">
                <a:hlinkClick r:id="rId9" action="ppaction://hlinkfile"/>
              </a:rPr>
              <a:t>§2. L’avènement du marché intérieur</a:t>
            </a:r>
            <a:endParaRPr lang="en-GB" dirty="0"/>
          </a:p>
          <a:p>
            <a:pPr lvl="1"/>
            <a:r>
              <a:rPr lang="fr-FR" dirty="0">
                <a:hlinkClick r:id="rId10" action="ppaction://hlinkfile"/>
              </a:rPr>
              <a:t>§3. Le marché intérieur dans le Traité de Lisbonne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57</a:t>
            </a:fld>
            <a:endParaRPr lang="nl-NL"/>
          </a:p>
        </p:txBody>
      </p:sp>
    </p:spTree>
    <p:extLst>
      <p:ext uri="{BB962C8B-B14F-4D97-AF65-F5344CB8AC3E}">
        <p14:creationId xmlns:p14="http://schemas.microsoft.com/office/powerpoint/2010/main" val="1271981720"/>
      </p:ext>
    </p:extLst>
  </p:cSld>
  <p:clrMapOvr>
    <a:masterClrMapping/>
  </p:clrMapOvr>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 </a:t>
            </a:r>
            <a:r>
              <a:rPr lang="nl-NL" dirty="0" err="1"/>
              <a:t>exigences</a:t>
            </a:r>
            <a:endParaRPr lang="nl-NL" dirty="0"/>
          </a:p>
        </p:txBody>
      </p:sp>
      <p:sp>
        <p:nvSpPr>
          <p:cNvPr id="3" name="Content Placeholder 2"/>
          <p:cNvSpPr>
            <a:spLocks noGrp="1"/>
          </p:cNvSpPr>
          <p:nvPr>
            <p:ph idx="1"/>
          </p:nvPr>
        </p:nvSpPr>
        <p:spPr>
          <a:xfrm>
            <a:off x="467544" y="1196752"/>
            <a:ext cx="8229600" cy="5832648"/>
          </a:xfrm>
        </p:spPr>
        <p:txBody>
          <a:bodyPr>
            <a:normAutofit fontScale="92500" lnSpcReduction="10000"/>
          </a:bodyPr>
          <a:lstStyle/>
          <a:p>
            <a:r>
              <a:rPr lang="nl-NL" dirty="0"/>
              <a:t>Art. 14: </a:t>
            </a:r>
            <a:r>
              <a:rPr lang="nl-NL" dirty="0" err="1"/>
              <a:t>exigences</a:t>
            </a:r>
            <a:r>
              <a:rPr lang="nl-NL" dirty="0"/>
              <a:t> </a:t>
            </a:r>
            <a:r>
              <a:rPr lang="nl-NL" dirty="0" err="1"/>
              <a:t>interdites</a:t>
            </a:r>
            <a:endParaRPr lang="nl-NL" dirty="0"/>
          </a:p>
          <a:p>
            <a:pPr lvl="1"/>
            <a:r>
              <a:rPr lang="fr-FR" dirty="0"/>
              <a:t>les États membres ne subordonnent pas l'accès à une activité de services ou son exercice sur leur territoire au respect de l'une des exigences suivantes</a:t>
            </a:r>
          </a:p>
          <a:p>
            <a:pPr lvl="2"/>
            <a:r>
              <a:rPr lang="fr-FR" dirty="0"/>
              <a:t>exigences discriminatoires, fondées directement ou indirectement sur la nationalité</a:t>
            </a:r>
          </a:p>
          <a:p>
            <a:pPr lvl="3"/>
            <a:r>
              <a:rPr lang="fr-FR" dirty="0"/>
              <a:t>exigences de </a:t>
            </a:r>
            <a:r>
              <a:rPr lang="fr-FR" dirty="0">
                <a:solidFill>
                  <a:srgbClr val="FF0000"/>
                </a:solidFill>
              </a:rPr>
              <a:t>nationalité du prestataire ou de son personnel</a:t>
            </a:r>
          </a:p>
          <a:p>
            <a:pPr lvl="3"/>
            <a:r>
              <a:rPr lang="fr-FR" dirty="0"/>
              <a:t>exigence </a:t>
            </a:r>
            <a:r>
              <a:rPr lang="fr-FR" dirty="0">
                <a:solidFill>
                  <a:srgbClr val="FF0000"/>
                </a:solidFill>
              </a:rPr>
              <a:t>d’être résident sur le territoire du prestataire ou de son personnel</a:t>
            </a:r>
          </a:p>
          <a:p>
            <a:pPr lvl="2"/>
            <a:r>
              <a:rPr lang="fr-FR" dirty="0"/>
              <a:t>interdiction d’avoir un établissement dans plus d’un Etat </a:t>
            </a:r>
            <a:r>
              <a:rPr lang="fr-FR" dirty="0" smtClean="0"/>
              <a:t>membre</a:t>
            </a:r>
          </a:p>
          <a:p>
            <a:pPr lvl="3"/>
            <a:r>
              <a:rPr lang="fr-FR" dirty="0" smtClean="0"/>
              <a:t>C-179/14, </a:t>
            </a:r>
            <a:r>
              <a:rPr lang="fr-FR" i="1" dirty="0" smtClean="0"/>
              <a:t>Commission c Hongrie</a:t>
            </a:r>
            <a:endParaRPr lang="fr-FR" dirty="0"/>
          </a:p>
          <a:p>
            <a:pPr lvl="2"/>
            <a:r>
              <a:rPr lang="fr-FR" dirty="0"/>
              <a:t>limites au choix du prestataire de déterminer le lieu de ses établissements principal et secondaire, obligation d’avoir le principal sur le territoire de l’EM concerné y inclus</a:t>
            </a:r>
          </a:p>
          <a:p>
            <a:pPr lvl="2"/>
            <a:r>
              <a:rPr lang="fr-FR" dirty="0"/>
              <a:t>conditions de </a:t>
            </a:r>
            <a:r>
              <a:rPr lang="fr-FR" dirty="0">
                <a:solidFill>
                  <a:srgbClr val="FF0000"/>
                </a:solidFill>
              </a:rPr>
              <a:t>réciprocité</a:t>
            </a:r>
          </a:p>
          <a:p>
            <a:pPr lvl="2"/>
            <a:r>
              <a:rPr lang="fr-FR" dirty="0"/>
              <a:t>application des tests économiques à la preuve de l’existence d’un besoin économique avant de permettre une autorisation</a:t>
            </a:r>
          </a:p>
          <a:p>
            <a:pPr lvl="2"/>
            <a:r>
              <a:rPr lang="fr-FR" dirty="0"/>
              <a:t>l’intervention </a:t>
            </a:r>
            <a:r>
              <a:rPr lang="fr-FR" dirty="0">
                <a:solidFill>
                  <a:srgbClr val="FF0000"/>
                </a:solidFill>
              </a:rPr>
              <a:t>directe ou indirecte d’opérateurs concurrents dans le processus d’autorisation</a:t>
            </a:r>
          </a:p>
          <a:p>
            <a:pPr lvl="2"/>
            <a:r>
              <a:rPr lang="fr-FR" dirty="0">
                <a:solidFill>
                  <a:srgbClr val="FF0000"/>
                </a:solidFill>
              </a:rPr>
              <a:t>l’obligation d’une garantie financière</a:t>
            </a:r>
          </a:p>
          <a:p>
            <a:pPr lvl="2"/>
            <a:r>
              <a:rPr lang="fr-FR" dirty="0"/>
              <a:t>l’obligation d’avoir été inscrit à l’avance dans les registres de l’EM</a:t>
            </a:r>
          </a:p>
        </p:txBody>
      </p:sp>
      <p:sp>
        <p:nvSpPr>
          <p:cNvPr id="4" name="Slide Number Placeholder 3"/>
          <p:cNvSpPr>
            <a:spLocks noGrp="1"/>
          </p:cNvSpPr>
          <p:nvPr>
            <p:ph type="sldNum" sz="quarter" idx="12"/>
          </p:nvPr>
        </p:nvSpPr>
        <p:spPr/>
        <p:txBody>
          <a:bodyPr/>
          <a:lstStyle/>
          <a:p>
            <a:r>
              <a:rPr lang="nl-NL" dirty="0" smtClean="0"/>
              <a:t>580</a:t>
            </a:r>
            <a:endParaRPr lang="nl-NL" dirty="0"/>
          </a:p>
        </p:txBody>
      </p:sp>
    </p:spTree>
    <p:extLst>
      <p:ext uri="{BB962C8B-B14F-4D97-AF65-F5344CB8AC3E}">
        <p14:creationId xmlns:p14="http://schemas.microsoft.com/office/powerpoint/2010/main" val="1981331324"/>
      </p:ext>
    </p:extLst>
  </p:cSld>
  <p:clrMapOvr>
    <a:masterClrMapping/>
  </p:clrMapOvr>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 </a:t>
            </a:r>
            <a:r>
              <a:rPr lang="nl-NL" dirty="0" err="1"/>
              <a:t>exigences</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Exigences</a:t>
            </a:r>
            <a:r>
              <a:rPr lang="nl-NL" dirty="0"/>
              <a:t> </a:t>
            </a:r>
            <a:r>
              <a:rPr lang="nl-NL" dirty="0" err="1"/>
              <a:t>interdites</a:t>
            </a:r>
            <a:r>
              <a:rPr lang="nl-NL" dirty="0"/>
              <a:t> ne </a:t>
            </a:r>
            <a:r>
              <a:rPr lang="nl-NL" dirty="0" err="1"/>
              <a:t>peuvent</a:t>
            </a:r>
            <a:r>
              <a:rPr lang="nl-NL" dirty="0"/>
              <a:t> </a:t>
            </a:r>
            <a:r>
              <a:rPr lang="nl-NL" dirty="0" err="1"/>
              <a:t>être</a:t>
            </a:r>
            <a:r>
              <a:rPr lang="nl-NL" dirty="0"/>
              <a:t> </a:t>
            </a:r>
            <a:r>
              <a:rPr lang="nl-NL" dirty="0" err="1"/>
              <a:t>justifiées</a:t>
            </a:r>
            <a:endParaRPr lang="nl-NL" dirty="0"/>
          </a:p>
          <a:p>
            <a:pPr lvl="1"/>
            <a:r>
              <a:rPr lang="nl-NL" dirty="0"/>
              <a:t>CJUE, C-593/13, </a:t>
            </a:r>
            <a:r>
              <a:rPr lang="nl-NL" i="1" dirty="0"/>
              <a:t>Rina Services:</a:t>
            </a:r>
          </a:p>
          <a:p>
            <a:pPr lvl="2"/>
            <a:r>
              <a:rPr lang="fr-FR" dirty="0"/>
              <a:t>il importe de souligner, que les exigences énumérées à l’article 14 de la directive 2006/123, dont relève la réglementation nationale en cause au principal, ne peuvent être justifiées</a:t>
            </a:r>
          </a:p>
          <a:p>
            <a:pPr lvl="2"/>
            <a:r>
              <a:rPr lang="fr-FR" dirty="0"/>
              <a:t>cette conclusion découle tant du libellé de cet article 14 que de l’économie générale de la directive 2006/123</a:t>
            </a:r>
            <a:endParaRPr lang="nl-NL" dirty="0"/>
          </a:p>
          <a:p>
            <a:pPr lvl="1"/>
            <a:r>
              <a:rPr lang="nl-NL" dirty="0" err="1"/>
              <a:t>contrairement</a:t>
            </a:r>
            <a:r>
              <a:rPr lang="nl-NL" dirty="0"/>
              <a:t> au </a:t>
            </a:r>
            <a:r>
              <a:rPr lang="nl-NL" dirty="0" err="1"/>
              <a:t>droit</a:t>
            </a:r>
            <a:r>
              <a:rPr lang="nl-NL" dirty="0"/>
              <a:t> primaire, </a:t>
            </a:r>
            <a:r>
              <a:rPr lang="nl-NL" dirty="0" err="1"/>
              <a:t>aucune</a:t>
            </a:r>
            <a:r>
              <a:rPr lang="nl-NL" dirty="0"/>
              <a:t> </a:t>
            </a:r>
            <a:r>
              <a:rPr lang="nl-NL" dirty="0" err="1"/>
              <a:t>justification</a:t>
            </a:r>
            <a:r>
              <a:rPr lang="nl-NL" dirty="0"/>
              <a:t> ne sera </a:t>
            </a:r>
            <a:r>
              <a:rPr lang="nl-NL" dirty="0" err="1"/>
              <a:t>permise</a:t>
            </a:r>
            <a:r>
              <a:rPr lang="nl-NL" dirty="0"/>
              <a:t> dans </a:t>
            </a:r>
            <a:r>
              <a:rPr lang="nl-NL" dirty="0" err="1"/>
              <a:t>le</a:t>
            </a:r>
            <a:r>
              <a:rPr lang="nl-NL" dirty="0"/>
              <a:t> </a:t>
            </a:r>
            <a:r>
              <a:rPr lang="nl-NL" dirty="0" err="1"/>
              <a:t>contexte</a:t>
            </a:r>
            <a:r>
              <a:rPr lang="nl-NL" dirty="0"/>
              <a:t> de </a:t>
            </a:r>
            <a:r>
              <a:rPr lang="nl-NL" dirty="0" err="1"/>
              <a:t>cette</a:t>
            </a:r>
            <a:r>
              <a:rPr lang="nl-NL" dirty="0"/>
              <a:t> </a:t>
            </a:r>
            <a:r>
              <a:rPr lang="nl-NL" dirty="0" err="1"/>
              <a:t>disposition</a:t>
            </a:r>
            <a:r>
              <a:rPr lang="nl-NL" dirty="0"/>
              <a:t>!!</a:t>
            </a:r>
          </a:p>
          <a:p>
            <a:pPr lvl="2"/>
            <a:r>
              <a:rPr lang="nl-NL" dirty="0">
                <a:solidFill>
                  <a:srgbClr val="FF0000"/>
                </a:solidFill>
              </a:rPr>
              <a:t>ces exigences sont interdites en tout cas!!</a:t>
            </a:r>
          </a:p>
        </p:txBody>
      </p:sp>
      <p:pic>
        <p:nvPicPr>
          <p:cNvPr id="4" name="Picture 3" descr="http://dreamblog.it/wp-content/uploads/2014/06/Rina-Services-logo.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8264" y="5534819"/>
            <a:ext cx="1934845" cy="730250"/>
          </a:xfrm>
          <a:prstGeom prst="rect">
            <a:avLst/>
          </a:prstGeom>
          <a:noFill/>
          <a:ln>
            <a:noFill/>
          </a:ln>
        </p:spPr>
      </p:pic>
      <p:sp>
        <p:nvSpPr>
          <p:cNvPr id="5" name="Slide Number Placeholder 4"/>
          <p:cNvSpPr>
            <a:spLocks noGrp="1"/>
          </p:cNvSpPr>
          <p:nvPr>
            <p:ph type="sldNum" sz="quarter" idx="12"/>
          </p:nvPr>
        </p:nvSpPr>
        <p:spPr/>
        <p:txBody>
          <a:bodyPr/>
          <a:lstStyle/>
          <a:p>
            <a:r>
              <a:rPr lang="nl-NL" dirty="0" smtClean="0"/>
              <a:t>581</a:t>
            </a:r>
            <a:endParaRPr lang="nl-NL" dirty="0"/>
          </a:p>
        </p:txBody>
      </p:sp>
    </p:spTree>
    <p:extLst>
      <p:ext uri="{BB962C8B-B14F-4D97-AF65-F5344CB8AC3E}">
        <p14:creationId xmlns:p14="http://schemas.microsoft.com/office/powerpoint/2010/main" val="3983439822"/>
      </p:ext>
    </p:extLst>
  </p:cSld>
  <p:clrMapOvr>
    <a:masterClrMapping/>
  </p:clrMapOvr>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 - </a:t>
            </a:r>
            <a:r>
              <a:rPr lang="nl-NL" dirty="0" err="1"/>
              <a:t>exigences</a:t>
            </a:r>
            <a:endParaRPr lang="nl-NL" dirty="0"/>
          </a:p>
        </p:txBody>
      </p:sp>
      <p:sp>
        <p:nvSpPr>
          <p:cNvPr id="3" name="Content Placeholder 2"/>
          <p:cNvSpPr>
            <a:spLocks noGrp="1"/>
          </p:cNvSpPr>
          <p:nvPr>
            <p:ph idx="1"/>
          </p:nvPr>
        </p:nvSpPr>
        <p:spPr>
          <a:xfrm>
            <a:off x="457200" y="1268760"/>
            <a:ext cx="8229600" cy="5760640"/>
          </a:xfrm>
        </p:spPr>
        <p:txBody>
          <a:bodyPr>
            <a:normAutofit lnSpcReduction="10000"/>
          </a:bodyPr>
          <a:lstStyle/>
          <a:p>
            <a:r>
              <a:rPr lang="nl-NL" dirty="0"/>
              <a:t>Art. 15: </a:t>
            </a:r>
            <a:r>
              <a:rPr lang="nl-NL" dirty="0" err="1"/>
              <a:t>exigences</a:t>
            </a:r>
            <a:r>
              <a:rPr lang="nl-NL" dirty="0"/>
              <a:t> à </a:t>
            </a:r>
            <a:r>
              <a:rPr lang="nl-NL" dirty="0" err="1"/>
              <a:t>évaluer</a:t>
            </a:r>
            <a:endParaRPr lang="nl-NL" dirty="0"/>
          </a:p>
          <a:p>
            <a:pPr lvl="1"/>
            <a:r>
              <a:rPr lang="nl-NL" dirty="0" err="1"/>
              <a:t>exigences</a:t>
            </a:r>
            <a:r>
              <a:rPr lang="nl-NL" dirty="0"/>
              <a:t> </a:t>
            </a:r>
            <a:r>
              <a:rPr lang="nl-NL" dirty="0" err="1"/>
              <a:t>supplémentaires</a:t>
            </a:r>
            <a:r>
              <a:rPr lang="nl-NL" dirty="0"/>
              <a:t> à </a:t>
            </a:r>
            <a:r>
              <a:rPr lang="nl-NL" dirty="0" err="1"/>
              <a:t>l’accès</a:t>
            </a:r>
            <a:r>
              <a:rPr lang="nl-NL" dirty="0"/>
              <a:t> à </a:t>
            </a:r>
            <a:r>
              <a:rPr lang="nl-NL" dirty="0" err="1"/>
              <a:t>une</a:t>
            </a:r>
            <a:r>
              <a:rPr lang="nl-NL" dirty="0"/>
              <a:t> </a:t>
            </a:r>
            <a:r>
              <a:rPr lang="nl-NL" dirty="0" err="1"/>
              <a:t>activité</a:t>
            </a:r>
            <a:r>
              <a:rPr lang="nl-NL" dirty="0"/>
              <a:t> de service</a:t>
            </a:r>
          </a:p>
          <a:p>
            <a:pPr lvl="2"/>
            <a:r>
              <a:rPr lang="nl-NL" dirty="0" err="1"/>
              <a:t>limites</a:t>
            </a:r>
            <a:r>
              <a:rPr lang="nl-NL" dirty="0"/>
              <a:t> </a:t>
            </a:r>
            <a:r>
              <a:rPr lang="nl-NL" dirty="0" err="1"/>
              <a:t>quantitatives</a:t>
            </a:r>
            <a:r>
              <a:rPr lang="nl-NL" dirty="0"/>
              <a:t> </a:t>
            </a:r>
            <a:r>
              <a:rPr lang="nl-NL" dirty="0" err="1"/>
              <a:t>ou</a:t>
            </a:r>
            <a:r>
              <a:rPr lang="nl-NL" dirty="0"/>
              <a:t> </a:t>
            </a:r>
            <a:r>
              <a:rPr lang="nl-NL" dirty="0" err="1"/>
              <a:t>territoriales</a:t>
            </a:r>
            <a:endParaRPr lang="nl-NL" dirty="0"/>
          </a:p>
          <a:p>
            <a:pPr lvl="2"/>
            <a:r>
              <a:rPr lang="nl-NL" dirty="0" err="1"/>
              <a:t>imposition</a:t>
            </a:r>
            <a:r>
              <a:rPr lang="nl-NL" dirty="0"/>
              <a:t> </a:t>
            </a:r>
            <a:r>
              <a:rPr lang="nl-NL" dirty="0" err="1">
                <a:solidFill>
                  <a:srgbClr val="FF0000"/>
                </a:solidFill>
              </a:rPr>
              <a:t>d’une</a:t>
            </a:r>
            <a:r>
              <a:rPr lang="nl-NL" dirty="0">
                <a:solidFill>
                  <a:srgbClr val="FF0000"/>
                </a:solidFill>
              </a:rPr>
              <a:t> </a:t>
            </a:r>
            <a:r>
              <a:rPr lang="nl-NL" dirty="0" err="1">
                <a:solidFill>
                  <a:srgbClr val="FF0000"/>
                </a:solidFill>
              </a:rPr>
              <a:t>forme</a:t>
            </a:r>
            <a:r>
              <a:rPr lang="nl-NL" dirty="0">
                <a:solidFill>
                  <a:srgbClr val="FF0000"/>
                </a:solidFill>
              </a:rPr>
              <a:t> juridique </a:t>
            </a:r>
            <a:r>
              <a:rPr lang="nl-NL" dirty="0" err="1">
                <a:solidFill>
                  <a:srgbClr val="FF0000"/>
                </a:solidFill>
              </a:rPr>
              <a:t>particulière</a:t>
            </a:r>
            <a:endParaRPr lang="nl-NL" dirty="0">
              <a:solidFill>
                <a:srgbClr val="FF0000"/>
              </a:solidFill>
            </a:endParaRPr>
          </a:p>
          <a:p>
            <a:pPr lvl="2"/>
            <a:r>
              <a:rPr lang="nl-NL" dirty="0" err="1"/>
              <a:t>limites</a:t>
            </a:r>
            <a:r>
              <a:rPr lang="nl-NL" dirty="0"/>
              <a:t> à la </a:t>
            </a:r>
            <a:r>
              <a:rPr lang="nl-NL" dirty="0" err="1"/>
              <a:t>détention</a:t>
            </a:r>
            <a:r>
              <a:rPr lang="nl-NL" dirty="0"/>
              <a:t> du </a:t>
            </a:r>
            <a:r>
              <a:rPr lang="nl-NL" dirty="0" err="1"/>
              <a:t>capital</a:t>
            </a:r>
            <a:endParaRPr lang="nl-NL" dirty="0"/>
          </a:p>
          <a:p>
            <a:pPr lvl="2"/>
            <a:r>
              <a:rPr lang="nl-NL" dirty="0" err="1"/>
              <a:t>limites</a:t>
            </a:r>
            <a:r>
              <a:rPr lang="nl-NL" dirty="0"/>
              <a:t> </a:t>
            </a:r>
            <a:r>
              <a:rPr lang="nl-NL" dirty="0" err="1"/>
              <a:t>réservant</a:t>
            </a:r>
            <a:r>
              <a:rPr lang="nl-NL" dirty="0"/>
              <a:t> </a:t>
            </a:r>
            <a:r>
              <a:rPr lang="nl-NL" dirty="0" err="1"/>
              <a:t>l’accès</a:t>
            </a:r>
            <a:r>
              <a:rPr lang="nl-NL" dirty="0"/>
              <a:t> à </a:t>
            </a:r>
            <a:r>
              <a:rPr lang="nl-NL" dirty="0" err="1"/>
              <a:t>une</a:t>
            </a:r>
            <a:r>
              <a:rPr lang="nl-NL" dirty="0"/>
              <a:t> </a:t>
            </a:r>
            <a:r>
              <a:rPr lang="nl-NL" dirty="0" err="1"/>
              <a:t>activité</a:t>
            </a:r>
            <a:r>
              <a:rPr lang="nl-NL" dirty="0"/>
              <a:t> à des </a:t>
            </a:r>
            <a:r>
              <a:rPr lang="nl-NL" dirty="0" err="1"/>
              <a:t>prestataires</a:t>
            </a:r>
            <a:r>
              <a:rPr lang="nl-NL" dirty="0"/>
              <a:t> particuliers</a:t>
            </a:r>
          </a:p>
          <a:p>
            <a:pPr lvl="2"/>
            <a:r>
              <a:rPr lang="nl-NL" dirty="0" err="1"/>
              <a:t>interdiction</a:t>
            </a:r>
            <a:r>
              <a:rPr lang="nl-NL" dirty="0"/>
              <a:t> </a:t>
            </a:r>
            <a:r>
              <a:rPr lang="nl-NL" dirty="0" err="1"/>
              <a:t>d’avoir</a:t>
            </a:r>
            <a:r>
              <a:rPr lang="nl-NL" dirty="0"/>
              <a:t> plus </a:t>
            </a:r>
            <a:r>
              <a:rPr lang="nl-NL" dirty="0" err="1"/>
              <a:t>d’un</a:t>
            </a:r>
            <a:r>
              <a:rPr lang="nl-NL" dirty="0"/>
              <a:t> établissement </a:t>
            </a:r>
            <a:r>
              <a:rPr lang="nl-NL" dirty="0" err="1"/>
              <a:t>sur</a:t>
            </a:r>
            <a:r>
              <a:rPr lang="nl-NL" dirty="0"/>
              <a:t> </a:t>
            </a:r>
            <a:r>
              <a:rPr lang="nl-NL" dirty="0" err="1"/>
              <a:t>le</a:t>
            </a:r>
            <a:r>
              <a:rPr lang="nl-NL" dirty="0"/>
              <a:t> territoire de </a:t>
            </a:r>
            <a:r>
              <a:rPr lang="nl-NL" dirty="0" err="1"/>
              <a:t>l’EM</a:t>
            </a:r>
            <a:r>
              <a:rPr lang="nl-NL" dirty="0"/>
              <a:t> </a:t>
            </a:r>
            <a:r>
              <a:rPr lang="nl-NL" dirty="0" err="1"/>
              <a:t>concerné</a:t>
            </a:r>
            <a:endParaRPr lang="nl-NL" dirty="0"/>
          </a:p>
          <a:p>
            <a:pPr lvl="2"/>
            <a:r>
              <a:rPr lang="nl-NL" dirty="0"/>
              <a:t>minimum des </a:t>
            </a:r>
            <a:r>
              <a:rPr lang="nl-NL" dirty="0" err="1"/>
              <a:t>salariés</a:t>
            </a:r>
            <a:endParaRPr lang="nl-NL" dirty="0"/>
          </a:p>
          <a:p>
            <a:pPr lvl="2"/>
            <a:r>
              <a:rPr lang="nl-NL" dirty="0" err="1"/>
              <a:t>tarifs</a:t>
            </a:r>
            <a:r>
              <a:rPr lang="nl-NL" dirty="0"/>
              <a:t> </a:t>
            </a:r>
            <a:r>
              <a:rPr lang="nl-NL" dirty="0" err="1"/>
              <a:t>obligatoires</a:t>
            </a:r>
            <a:r>
              <a:rPr lang="nl-NL" dirty="0"/>
              <a:t> minimum et/</a:t>
            </a:r>
            <a:r>
              <a:rPr lang="nl-NL" dirty="0" err="1"/>
              <a:t>ou</a:t>
            </a:r>
            <a:r>
              <a:rPr lang="nl-NL" dirty="0"/>
              <a:t> maximum</a:t>
            </a:r>
          </a:p>
          <a:p>
            <a:pPr lvl="2"/>
            <a:r>
              <a:rPr lang="nl-NL" dirty="0" err="1"/>
              <a:t>obligation</a:t>
            </a:r>
            <a:r>
              <a:rPr lang="nl-NL" dirty="0"/>
              <a:t> de </a:t>
            </a:r>
            <a:r>
              <a:rPr lang="nl-NL" dirty="0" err="1"/>
              <a:t>fournir</a:t>
            </a:r>
            <a:r>
              <a:rPr lang="nl-NL" dirty="0"/>
              <a:t> des services </a:t>
            </a:r>
            <a:r>
              <a:rPr lang="nl-NL" dirty="0" err="1"/>
              <a:t>spécifiques</a:t>
            </a:r>
            <a:r>
              <a:rPr lang="nl-NL" dirty="0"/>
              <a:t> </a:t>
            </a:r>
            <a:r>
              <a:rPr lang="nl-NL" dirty="0" err="1"/>
              <a:t>supplémentaires</a:t>
            </a:r>
            <a:r>
              <a:rPr lang="nl-NL" dirty="0"/>
              <a:t> </a:t>
            </a:r>
            <a:r>
              <a:rPr lang="nl-NL" dirty="0" err="1"/>
              <a:t>conjointement</a:t>
            </a:r>
            <a:r>
              <a:rPr lang="nl-NL" dirty="0"/>
              <a:t> au service </a:t>
            </a:r>
            <a:r>
              <a:rPr lang="nl-NL" dirty="0" err="1"/>
              <a:t>principal</a:t>
            </a:r>
            <a:endParaRPr lang="nl-NL" dirty="0"/>
          </a:p>
          <a:p>
            <a:pPr lvl="1"/>
            <a:r>
              <a:rPr lang="nl-NL" dirty="0"/>
              <a:t>EM </a:t>
            </a:r>
            <a:r>
              <a:rPr lang="nl-NL" dirty="0" err="1"/>
              <a:t>peuvent</a:t>
            </a:r>
            <a:r>
              <a:rPr lang="nl-NL" dirty="0"/>
              <a:t> </a:t>
            </a:r>
            <a:r>
              <a:rPr lang="nl-NL" dirty="0" err="1"/>
              <a:t>maintenir</a:t>
            </a:r>
            <a:r>
              <a:rPr lang="nl-NL" dirty="0"/>
              <a:t> ces </a:t>
            </a:r>
            <a:r>
              <a:rPr lang="nl-NL" dirty="0" err="1"/>
              <a:t>exigences</a:t>
            </a:r>
            <a:r>
              <a:rPr lang="nl-NL" dirty="0"/>
              <a:t> </a:t>
            </a:r>
            <a:r>
              <a:rPr lang="nl-NL" dirty="0" err="1"/>
              <a:t>aux</a:t>
            </a:r>
            <a:r>
              <a:rPr lang="nl-NL" dirty="0"/>
              <a:t> </a:t>
            </a:r>
            <a:r>
              <a:rPr lang="nl-NL" dirty="0" err="1"/>
              <a:t>conditions</a:t>
            </a:r>
            <a:r>
              <a:rPr lang="nl-NL" dirty="0"/>
              <a:t> de</a:t>
            </a:r>
          </a:p>
          <a:p>
            <a:pPr lvl="2"/>
            <a:r>
              <a:rPr lang="nl-NL" dirty="0"/>
              <a:t>non </a:t>
            </a:r>
            <a:r>
              <a:rPr lang="nl-NL" dirty="0" err="1"/>
              <a:t>discrimination</a:t>
            </a:r>
            <a:r>
              <a:rPr lang="nl-NL" dirty="0"/>
              <a:t>: </a:t>
            </a:r>
            <a:r>
              <a:rPr lang="nl-NL" dirty="0" err="1"/>
              <a:t>aucune</a:t>
            </a:r>
            <a:r>
              <a:rPr lang="nl-NL" dirty="0"/>
              <a:t> </a:t>
            </a:r>
            <a:r>
              <a:rPr lang="nl-NL" dirty="0" err="1"/>
              <a:t>discrimination</a:t>
            </a:r>
            <a:r>
              <a:rPr lang="nl-NL" dirty="0"/>
              <a:t> directe </a:t>
            </a:r>
            <a:r>
              <a:rPr lang="nl-NL" dirty="0" err="1"/>
              <a:t>ou</a:t>
            </a:r>
            <a:r>
              <a:rPr lang="nl-NL" dirty="0"/>
              <a:t> indirecte!</a:t>
            </a:r>
          </a:p>
          <a:p>
            <a:pPr lvl="2"/>
            <a:r>
              <a:rPr lang="nl-NL" dirty="0" err="1"/>
              <a:t>justification</a:t>
            </a:r>
            <a:r>
              <a:rPr lang="nl-NL" dirty="0"/>
              <a:t> par des RIIG</a:t>
            </a:r>
          </a:p>
          <a:p>
            <a:pPr lvl="2"/>
            <a:r>
              <a:rPr lang="nl-NL" dirty="0" err="1"/>
              <a:t>proportionnalité</a:t>
            </a:r>
            <a:endParaRPr lang="nl-NL" dirty="0"/>
          </a:p>
        </p:txBody>
      </p:sp>
      <p:sp>
        <p:nvSpPr>
          <p:cNvPr id="4" name="Slide Number Placeholder 3"/>
          <p:cNvSpPr>
            <a:spLocks noGrp="1"/>
          </p:cNvSpPr>
          <p:nvPr>
            <p:ph type="sldNum" sz="quarter" idx="12"/>
          </p:nvPr>
        </p:nvSpPr>
        <p:spPr/>
        <p:txBody>
          <a:bodyPr/>
          <a:lstStyle/>
          <a:p>
            <a:r>
              <a:rPr lang="nl-NL" dirty="0" smtClean="0"/>
              <a:t>582</a:t>
            </a:r>
            <a:endParaRPr lang="nl-NL" dirty="0"/>
          </a:p>
        </p:txBody>
      </p:sp>
    </p:spTree>
    <p:extLst>
      <p:ext uri="{BB962C8B-B14F-4D97-AF65-F5344CB8AC3E}">
        <p14:creationId xmlns:p14="http://schemas.microsoft.com/office/powerpoint/2010/main" val="585082294"/>
      </p:ext>
    </p:extLst>
  </p:cSld>
  <p:clrMapOvr>
    <a:masterClrMapping/>
  </p:clrMapOvr>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“restaurant”</a:t>
            </a:r>
          </a:p>
        </p:txBody>
      </p:sp>
      <p:sp>
        <p:nvSpPr>
          <p:cNvPr id="3" name="Content Placeholder 2"/>
          <p:cNvSpPr>
            <a:spLocks noGrp="1"/>
          </p:cNvSpPr>
          <p:nvPr>
            <p:ph idx="1"/>
          </p:nvPr>
        </p:nvSpPr>
        <p:spPr/>
        <p:txBody>
          <a:bodyPr/>
          <a:lstStyle/>
          <a:p>
            <a:endParaRPr lang="nl-NL"/>
          </a:p>
        </p:txBody>
      </p:sp>
      <p:pic>
        <p:nvPicPr>
          <p:cNvPr id="4" name="Picture 3" descr="https://encrypted-tbn0.gstatic.com/images?q=tbn:ANd9GcTIweMho3inh3nSvLozDgLB9KyYJQ5JKrT0wkyzJBwSg6wpvyuF">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pic>
        <p:nvPicPr>
          <p:cNvPr id="1026" name="Picture 2" descr="http://blog.eating.be/wp-content/uploads/2014/02/piet60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001" y="1552778"/>
            <a:ext cx="2139034" cy="1427278"/>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p:cNvSpPr/>
          <p:nvPr/>
        </p:nvSpPr>
        <p:spPr>
          <a:xfrm>
            <a:off x="2879812" y="4290571"/>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5-Point Star 6"/>
          <p:cNvSpPr/>
          <p:nvPr/>
        </p:nvSpPr>
        <p:spPr>
          <a:xfrm>
            <a:off x="2483768" y="4941168"/>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8" name="Straight Arrow Connector 7"/>
          <p:cNvCxnSpPr>
            <a:stCxn id="6" idx="1"/>
            <a:endCxn id="7" idx="0"/>
          </p:cNvCxnSpPr>
          <p:nvPr/>
        </p:nvCxnSpPr>
        <p:spPr>
          <a:xfrm flipH="1">
            <a:off x="2591780" y="4400589"/>
            <a:ext cx="288032" cy="540579"/>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5"/>
          <p:cNvSpPr txBox="1">
            <a:spLocks/>
          </p:cNvSpPr>
          <p:nvPr/>
        </p:nvSpPr>
        <p:spPr>
          <a:xfrm>
            <a:off x="3923928" y="4149080"/>
            <a:ext cx="5040560" cy="2708920"/>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lgn="ctr"/>
            <a:r>
              <a:rPr lang="nl-NL" i="1" dirty="0" err="1">
                <a:solidFill>
                  <a:schemeClr val="tx1"/>
                </a:solidFill>
              </a:rPr>
              <a:t>Licence</a:t>
            </a:r>
            <a:r>
              <a:rPr lang="nl-NL" i="1" dirty="0">
                <a:solidFill>
                  <a:schemeClr val="tx1"/>
                </a:solidFill>
              </a:rPr>
              <a:t> obligatoire?</a:t>
            </a:r>
          </a:p>
          <a:p>
            <a:pPr algn="ctr"/>
            <a:r>
              <a:rPr lang="nl-NL" i="1" dirty="0" err="1">
                <a:solidFill>
                  <a:schemeClr val="tx1"/>
                </a:solidFill>
              </a:rPr>
              <a:t>Obligation</a:t>
            </a:r>
            <a:r>
              <a:rPr lang="nl-NL" i="1" dirty="0">
                <a:solidFill>
                  <a:schemeClr val="tx1"/>
                </a:solidFill>
              </a:rPr>
              <a:t> </a:t>
            </a:r>
            <a:r>
              <a:rPr lang="nl-NL" i="1" dirty="0" err="1">
                <a:solidFill>
                  <a:schemeClr val="tx1"/>
                </a:solidFill>
              </a:rPr>
              <a:t>d’engager</a:t>
            </a:r>
            <a:r>
              <a:rPr lang="nl-NL" i="1" dirty="0">
                <a:solidFill>
                  <a:schemeClr val="tx1"/>
                </a:solidFill>
              </a:rPr>
              <a:t> du </a:t>
            </a:r>
            <a:r>
              <a:rPr lang="nl-NL" i="1" dirty="0" err="1">
                <a:solidFill>
                  <a:schemeClr val="tx1"/>
                </a:solidFill>
              </a:rPr>
              <a:t>personnel</a:t>
            </a:r>
            <a:r>
              <a:rPr lang="nl-NL" i="1" dirty="0">
                <a:solidFill>
                  <a:schemeClr val="tx1"/>
                </a:solidFill>
              </a:rPr>
              <a:t> </a:t>
            </a:r>
            <a:r>
              <a:rPr lang="nl-NL" i="1" dirty="0" err="1">
                <a:solidFill>
                  <a:schemeClr val="tx1"/>
                </a:solidFill>
              </a:rPr>
              <a:t>français</a:t>
            </a:r>
            <a:r>
              <a:rPr lang="nl-NL" i="1" dirty="0">
                <a:solidFill>
                  <a:schemeClr val="tx1"/>
                </a:solidFill>
              </a:rPr>
              <a:t>?</a:t>
            </a:r>
          </a:p>
          <a:p>
            <a:pPr algn="ctr"/>
            <a:r>
              <a:rPr lang="nl-NL" i="1" dirty="0" err="1">
                <a:solidFill>
                  <a:schemeClr val="tx1"/>
                </a:solidFill>
              </a:rPr>
              <a:t>Obligation</a:t>
            </a:r>
            <a:r>
              <a:rPr lang="nl-NL" i="1" dirty="0">
                <a:solidFill>
                  <a:schemeClr val="tx1"/>
                </a:solidFill>
              </a:rPr>
              <a:t> </a:t>
            </a:r>
            <a:r>
              <a:rPr lang="nl-NL" i="1" dirty="0" err="1">
                <a:solidFill>
                  <a:schemeClr val="tx1"/>
                </a:solidFill>
              </a:rPr>
              <a:t>d’être</a:t>
            </a:r>
            <a:r>
              <a:rPr lang="nl-NL" i="1" dirty="0">
                <a:solidFill>
                  <a:schemeClr val="tx1"/>
                </a:solidFill>
              </a:rPr>
              <a:t> </a:t>
            </a:r>
            <a:r>
              <a:rPr lang="nl-NL" i="1" dirty="0" err="1">
                <a:solidFill>
                  <a:schemeClr val="tx1"/>
                </a:solidFill>
              </a:rPr>
              <a:t>constituée</a:t>
            </a:r>
            <a:r>
              <a:rPr lang="nl-NL" i="1" dirty="0">
                <a:solidFill>
                  <a:schemeClr val="tx1"/>
                </a:solidFill>
              </a:rPr>
              <a:t> comme Société </a:t>
            </a:r>
            <a:r>
              <a:rPr lang="nl-NL" i="1" dirty="0" err="1">
                <a:solidFill>
                  <a:schemeClr val="tx1"/>
                </a:solidFill>
              </a:rPr>
              <a:t>Anonyme</a:t>
            </a:r>
            <a:r>
              <a:rPr lang="nl-NL" i="1" dirty="0">
                <a:solidFill>
                  <a:schemeClr val="tx1"/>
                </a:solidFill>
              </a:rPr>
              <a:t>?</a:t>
            </a:r>
          </a:p>
          <a:p>
            <a:pPr algn="ctr"/>
            <a:r>
              <a:rPr lang="nl-NL" i="1" dirty="0" err="1">
                <a:solidFill>
                  <a:schemeClr val="tx1"/>
                </a:solidFill>
              </a:rPr>
              <a:t>Décision</a:t>
            </a:r>
            <a:r>
              <a:rPr lang="nl-NL" i="1" dirty="0">
                <a:solidFill>
                  <a:schemeClr val="tx1"/>
                </a:solidFill>
              </a:rPr>
              <a:t> </a:t>
            </a:r>
            <a:r>
              <a:rPr lang="nl-NL" i="1" dirty="0" err="1">
                <a:solidFill>
                  <a:schemeClr val="tx1"/>
                </a:solidFill>
              </a:rPr>
              <a:t>sur</a:t>
            </a:r>
            <a:r>
              <a:rPr lang="nl-NL" i="1" dirty="0">
                <a:solidFill>
                  <a:schemeClr val="tx1"/>
                </a:solidFill>
              </a:rPr>
              <a:t> </a:t>
            </a:r>
            <a:r>
              <a:rPr lang="nl-NL" i="1" dirty="0" err="1">
                <a:solidFill>
                  <a:schemeClr val="tx1"/>
                </a:solidFill>
              </a:rPr>
              <a:t>licence</a:t>
            </a:r>
            <a:r>
              <a:rPr lang="nl-NL" i="1" dirty="0">
                <a:solidFill>
                  <a:schemeClr val="tx1"/>
                </a:solidFill>
              </a:rPr>
              <a:t> prise par </a:t>
            </a:r>
            <a:r>
              <a:rPr lang="nl-NL" i="1" dirty="0" err="1">
                <a:solidFill>
                  <a:schemeClr val="tx1"/>
                </a:solidFill>
              </a:rPr>
              <a:t>Conseil</a:t>
            </a:r>
            <a:r>
              <a:rPr lang="nl-NL" i="1" dirty="0">
                <a:solidFill>
                  <a:schemeClr val="tx1"/>
                </a:solidFill>
              </a:rPr>
              <a:t> des restaurateurs, </a:t>
            </a:r>
            <a:r>
              <a:rPr lang="nl-NL" i="1" dirty="0" err="1">
                <a:solidFill>
                  <a:schemeClr val="tx1"/>
                </a:solidFill>
              </a:rPr>
              <a:t>composé</a:t>
            </a:r>
            <a:r>
              <a:rPr lang="nl-NL" i="1" dirty="0">
                <a:solidFill>
                  <a:schemeClr val="tx1"/>
                </a:solidFill>
              </a:rPr>
              <a:t> des </a:t>
            </a:r>
            <a:r>
              <a:rPr lang="nl-NL" i="1" dirty="0" err="1">
                <a:solidFill>
                  <a:schemeClr val="tx1"/>
                </a:solidFill>
              </a:rPr>
              <a:t>concurrents</a:t>
            </a:r>
            <a:r>
              <a:rPr lang="nl-NL" i="1" dirty="0">
                <a:solidFill>
                  <a:schemeClr val="tx1"/>
                </a:solidFill>
              </a:rPr>
              <a:t> du cuisinier </a:t>
            </a:r>
            <a:r>
              <a:rPr lang="nl-NL" i="1" dirty="0" err="1">
                <a:solidFill>
                  <a:schemeClr val="tx1"/>
                </a:solidFill>
              </a:rPr>
              <a:t>concerné</a:t>
            </a:r>
            <a:r>
              <a:rPr lang="nl-NL" i="1" dirty="0">
                <a:solidFill>
                  <a:schemeClr val="tx1"/>
                </a:solidFill>
              </a:rPr>
              <a:t>?</a:t>
            </a:r>
          </a:p>
        </p:txBody>
      </p:sp>
      <p:pic>
        <p:nvPicPr>
          <p:cNvPr id="10" name="Picture 17" descr="red-cross-m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7664" y="5733256"/>
            <a:ext cx="428456" cy="42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red-cross-m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9251" y="4880227"/>
            <a:ext cx="409913" cy="4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green_check_mark_clip_art_93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8054" y="4322221"/>
            <a:ext cx="4460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en_check_mark_clip_art_935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8173" y="5116728"/>
            <a:ext cx="4460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r>
              <a:rPr lang="nl-NL" dirty="0" smtClean="0"/>
              <a:t>583</a:t>
            </a:r>
            <a:endParaRPr lang="nl-NL" dirty="0"/>
          </a:p>
        </p:txBody>
      </p:sp>
      <p:pic>
        <p:nvPicPr>
          <p:cNvPr id="15" name="Picture 17" descr="red-cross-m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9211" y="5168152"/>
            <a:ext cx="409913" cy="4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volet</a:t>
            </a:r>
            <a:r>
              <a:rPr lang="nl-NL" dirty="0"/>
              <a:t> établissement: art. 9-15</a:t>
            </a:r>
          </a:p>
          <a:p>
            <a:pPr lvl="1"/>
            <a:r>
              <a:rPr lang="nl-NL" dirty="0"/>
              <a:t>autorisations imposées aux personnes venant </a:t>
            </a:r>
            <a:r>
              <a:rPr lang="nl-NL" dirty="0" smtClean="0"/>
              <a:t>(hypothétiquement) d’un </a:t>
            </a:r>
            <a:r>
              <a:rPr lang="nl-NL" dirty="0"/>
              <a:t>autre EM?</a:t>
            </a:r>
          </a:p>
          <a:p>
            <a:pPr lvl="1"/>
            <a:r>
              <a:rPr lang="nl-NL" dirty="0"/>
              <a:t>a</a:t>
            </a:r>
            <a:r>
              <a:rPr lang="nl-NL" dirty="0" smtClean="0"/>
              <a:t>utres exigences </a:t>
            </a:r>
            <a:r>
              <a:rPr lang="nl-NL" dirty="0"/>
              <a:t>réglementaires imposées aux personnes venant (</a:t>
            </a:r>
            <a:r>
              <a:rPr lang="nl-NL" dirty="0" smtClean="0"/>
              <a:t>hypothétiquement) d’un </a:t>
            </a:r>
            <a:r>
              <a:rPr lang="nl-NL" dirty="0"/>
              <a:t>autre EM?</a:t>
            </a:r>
          </a:p>
          <a:p>
            <a:r>
              <a:rPr lang="nl-NL" dirty="0" err="1"/>
              <a:t>volet</a:t>
            </a:r>
            <a:r>
              <a:rPr lang="nl-NL" dirty="0"/>
              <a:t> prestations de services: art. 16-20</a:t>
            </a:r>
          </a:p>
          <a:p>
            <a:pPr lvl="1"/>
            <a:r>
              <a:rPr lang="nl-NL" dirty="0" err="1">
                <a:solidFill>
                  <a:srgbClr val="FF0000"/>
                </a:solidFill>
              </a:rPr>
              <a:t>exigences</a:t>
            </a:r>
            <a:r>
              <a:rPr lang="nl-NL" dirty="0">
                <a:solidFill>
                  <a:srgbClr val="FF0000"/>
                </a:solidFill>
              </a:rPr>
              <a:t> </a:t>
            </a:r>
            <a:r>
              <a:rPr lang="nl-NL" dirty="0" err="1">
                <a:solidFill>
                  <a:srgbClr val="FF0000"/>
                </a:solidFill>
              </a:rPr>
              <a:t>réglementaires</a:t>
            </a:r>
            <a:r>
              <a:rPr lang="nl-NL" dirty="0">
                <a:solidFill>
                  <a:srgbClr val="FF0000"/>
                </a:solidFill>
              </a:rPr>
              <a:t> </a:t>
            </a:r>
            <a:r>
              <a:rPr lang="nl-NL" dirty="0" err="1">
                <a:solidFill>
                  <a:srgbClr val="FF0000"/>
                </a:solidFill>
              </a:rPr>
              <a:t>imposées</a:t>
            </a:r>
            <a:r>
              <a:rPr lang="nl-NL" dirty="0">
                <a:solidFill>
                  <a:srgbClr val="FF0000"/>
                </a:solidFill>
              </a:rPr>
              <a:t> </a:t>
            </a:r>
            <a:r>
              <a:rPr lang="nl-NL" dirty="0" err="1">
                <a:solidFill>
                  <a:srgbClr val="FF0000"/>
                </a:solidFill>
              </a:rPr>
              <a:t>aux</a:t>
            </a:r>
            <a:r>
              <a:rPr lang="nl-NL" dirty="0">
                <a:solidFill>
                  <a:srgbClr val="FF0000"/>
                </a:solidFill>
              </a:rPr>
              <a:t> </a:t>
            </a:r>
            <a:r>
              <a:rPr lang="nl-NL" dirty="0" err="1">
                <a:solidFill>
                  <a:srgbClr val="FF0000"/>
                </a:solidFill>
              </a:rPr>
              <a:t>prestataires</a:t>
            </a:r>
            <a:r>
              <a:rPr lang="nl-NL" dirty="0">
                <a:solidFill>
                  <a:srgbClr val="FF0000"/>
                </a:solidFill>
              </a:rPr>
              <a:t> </a:t>
            </a:r>
            <a:r>
              <a:rPr lang="nl-NL" dirty="0" err="1">
                <a:solidFill>
                  <a:srgbClr val="FF0000"/>
                </a:solidFill>
              </a:rPr>
              <a:t>venant</a:t>
            </a:r>
            <a:r>
              <a:rPr lang="nl-NL" dirty="0">
                <a:solidFill>
                  <a:srgbClr val="FF0000"/>
                </a:solidFill>
              </a:rPr>
              <a:t> </a:t>
            </a:r>
            <a:r>
              <a:rPr lang="nl-NL" dirty="0" err="1">
                <a:solidFill>
                  <a:srgbClr val="FF0000"/>
                </a:solidFill>
              </a:rPr>
              <a:t>d’un</a:t>
            </a:r>
            <a:r>
              <a:rPr lang="nl-NL" dirty="0">
                <a:solidFill>
                  <a:srgbClr val="FF0000"/>
                </a:solidFill>
              </a:rPr>
              <a:t> </a:t>
            </a:r>
            <a:r>
              <a:rPr lang="nl-NL" dirty="0" err="1">
                <a:solidFill>
                  <a:srgbClr val="FF0000"/>
                </a:solidFill>
              </a:rPr>
              <a:t>autre</a:t>
            </a:r>
            <a:r>
              <a:rPr lang="nl-NL" dirty="0">
                <a:solidFill>
                  <a:srgbClr val="FF0000"/>
                </a:solidFill>
              </a:rPr>
              <a:t> EM?</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destinataires</a:t>
            </a:r>
            <a:r>
              <a:rPr lang="nl-NL" dirty="0"/>
              <a:t> des services?</a:t>
            </a:r>
          </a:p>
        </p:txBody>
      </p:sp>
      <p:pic>
        <p:nvPicPr>
          <p:cNvPr id="5" name="Picture 4"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574</a:t>
            </a:fld>
            <a:endParaRPr lang="nl-NL"/>
          </a:p>
        </p:txBody>
      </p:sp>
    </p:spTree>
    <p:extLst>
      <p:ext uri="{BB962C8B-B14F-4D97-AF65-F5344CB8AC3E}">
        <p14:creationId xmlns:p14="http://schemas.microsoft.com/office/powerpoint/2010/main" val="3450311675"/>
      </p:ext>
    </p:extLst>
  </p:cSld>
  <p:clrMapOvr>
    <a:masterClrMapping/>
  </p:clrMapOvr>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t>
            </a:r>
            <a:r>
              <a:rPr lang="nl-NL" dirty="0" err="1"/>
              <a:t>plombier</a:t>
            </a:r>
            <a:r>
              <a:rPr lang="nl-NL" dirty="0"/>
              <a:t>”</a:t>
            </a:r>
          </a:p>
        </p:txBody>
      </p:sp>
      <p:sp>
        <p:nvSpPr>
          <p:cNvPr id="3" name="Content Placeholder 2"/>
          <p:cNvSpPr>
            <a:spLocks noGrp="1"/>
          </p:cNvSpPr>
          <p:nvPr>
            <p:ph idx="1"/>
          </p:nvPr>
        </p:nvSpPr>
        <p:spPr/>
        <p:txBody>
          <a:bodyPr/>
          <a:lstStyle/>
          <a:p>
            <a:endParaRPr lang="nl-NL"/>
          </a:p>
        </p:txBody>
      </p:sp>
      <p:pic>
        <p:nvPicPr>
          <p:cNvPr id="4" name="Picture 3"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6" name="5-Point Star 5"/>
          <p:cNvSpPr/>
          <p:nvPr/>
        </p:nvSpPr>
        <p:spPr>
          <a:xfrm>
            <a:off x="4716016" y="415566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5-Point Star 6"/>
          <p:cNvSpPr/>
          <p:nvPr/>
        </p:nvSpPr>
        <p:spPr>
          <a:xfrm>
            <a:off x="2987824" y="4361131"/>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8" name="Straight Arrow Connector 7"/>
          <p:cNvCxnSpPr>
            <a:stCxn id="6" idx="1"/>
            <a:endCxn id="7" idx="0"/>
          </p:cNvCxnSpPr>
          <p:nvPr/>
        </p:nvCxnSpPr>
        <p:spPr>
          <a:xfrm flipH="1">
            <a:off x="3095836" y="4265678"/>
            <a:ext cx="1620180" cy="95453"/>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5"/>
          <p:cNvSpPr txBox="1">
            <a:spLocks/>
          </p:cNvSpPr>
          <p:nvPr/>
        </p:nvSpPr>
        <p:spPr>
          <a:xfrm>
            <a:off x="3923928" y="4443692"/>
            <a:ext cx="5040560" cy="2225668"/>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lgn="ctr"/>
            <a:r>
              <a:rPr lang="nl-NL" i="1" dirty="0" err="1">
                <a:solidFill>
                  <a:schemeClr val="tx1"/>
                </a:solidFill>
              </a:rPr>
              <a:t>Prestataire</a:t>
            </a:r>
            <a:r>
              <a:rPr lang="nl-NL" i="1" dirty="0">
                <a:solidFill>
                  <a:schemeClr val="tx1"/>
                </a:solidFill>
              </a:rPr>
              <a:t>: </a:t>
            </a:r>
            <a:r>
              <a:rPr lang="nl-NL" i="1" dirty="0" err="1">
                <a:solidFill>
                  <a:schemeClr val="tx1"/>
                </a:solidFill>
              </a:rPr>
              <a:t>licence</a:t>
            </a:r>
            <a:r>
              <a:rPr lang="nl-NL" i="1" dirty="0">
                <a:solidFill>
                  <a:schemeClr val="tx1"/>
                </a:solidFill>
              </a:rPr>
              <a:t> obligatoire en </a:t>
            </a:r>
            <a:r>
              <a:rPr lang="nl-NL" i="1" dirty="0" err="1">
                <a:solidFill>
                  <a:schemeClr val="tx1"/>
                </a:solidFill>
              </a:rPr>
              <a:t>Belgique</a:t>
            </a:r>
            <a:r>
              <a:rPr lang="nl-NL" i="1" dirty="0">
                <a:solidFill>
                  <a:schemeClr val="tx1"/>
                </a:solidFill>
              </a:rPr>
              <a:t>?</a:t>
            </a:r>
          </a:p>
          <a:p>
            <a:pPr algn="ctr"/>
            <a:r>
              <a:rPr lang="nl-NL" i="1" dirty="0" err="1">
                <a:solidFill>
                  <a:schemeClr val="tx1"/>
                </a:solidFill>
              </a:rPr>
              <a:t>Prestataire</a:t>
            </a:r>
            <a:r>
              <a:rPr lang="nl-NL" i="1" dirty="0">
                <a:solidFill>
                  <a:schemeClr val="tx1"/>
                </a:solidFill>
              </a:rPr>
              <a:t>: </a:t>
            </a:r>
            <a:r>
              <a:rPr lang="nl-NL" i="1" dirty="0" err="1">
                <a:solidFill>
                  <a:schemeClr val="tx1"/>
                </a:solidFill>
              </a:rPr>
              <a:t>obligation</a:t>
            </a:r>
            <a:r>
              <a:rPr lang="nl-NL" i="1" dirty="0">
                <a:solidFill>
                  <a:schemeClr val="tx1"/>
                </a:solidFill>
              </a:rPr>
              <a:t> de </a:t>
            </a:r>
            <a:r>
              <a:rPr lang="nl-NL" i="1" dirty="0" err="1">
                <a:solidFill>
                  <a:schemeClr val="tx1"/>
                </a:solidFill>
              </a:rPr>
              <a:t>rapporter</a:t>
            </a:r>
            <a:r>
              <a:rPr lang="nl-NL" i="1" dirty="0">
                <a:solidFill>
                  <a:schemeClr val="tx1"/>
                </a:solidFill>
              </a:rPr>
              <a:t> sa </a:t>
            </a:r>
            <a:r>
              <a:rPr lang="nl-NL" i="1" dirty="0" err="1">
                <a:solidFill>
                  <a:schemeClr val="tx1"/>
                </a:solidFill>
              </a:rPr>
              <a:t>présence</a:t>
            </a:r>
            <a:r>
              <a:rPr lang="nl-NL" i="1" dirty="0">
                <a:solidFill>
                  <a:schemeClr val="tx1"/>
                </a:solidFill>
              </a:rPr>
              <a:t> </a:t>
            </a:r>
            <a:r>
              <a:rPr lang="nl-NL" i="1" dirty="0" err="1">
                <a:solidFill>
                  <a:schemeClr val="tx1"/>
                </a:solidFill>
              </a:rPr>
              <a:t>aux</a:t>
            </a:r>
            <a:r>
              <a:rPr lang="nl-NL" i="1" dirty="0">
                <a:solidFill>
                  <a:schemeClr val="tx1"/>
                </a:solidFill>
              </a:rPr>
              <a:t> autorités et/</a:t>
            </a:r>
            <a:r>
              <a:rPr lang="nl-NL" i="1" dirty="0" err="1">
                <a:solidFill>
                  <a:schemeClr val="tx1"/>
                </a:solidFill>
              </a:rPr>
              <a:t>ou</a:t>
            </a:r>
            <a:r>
              <a:rPr lang="nl-NL" i="1" dirty="0">
                <a:solidFill>
                  <a:schemeClr val="tx1"/>
                </a:solidFill>
              </a:rPr>
              <a:t> </a:t>
            </a:r>
            <a:r>
              <a:rPr lang="nl-NL" i="1" dirty="0" err="1">
                <a:solidFill>
                  <a:schemeClr val="tx1"/>
                </a:solidFill>
              </a:rPr>
              <a:t>concurrents</a:t>
            </a:r>
            <a:r>
              <a:rPr lang="nl-NL" i="1" dirty="0">
                <a:solidFill>
                  <a:schemeClr val="tx1"/>
                </a:solidFill>
              </a:rPr>
              <a:t>?</a:t>
            </a:r>
          </a:p>
          <a:p>
            <a:pPr algn="ctr"/>
            <a:r>
              <a:rPr lang="nl-NL" i="1" dirty="0" err="1">
                <a:solidFill>
                  <a:schemeClr val="tx1"/>
                </a:solidFill>
              </a:rPr>
              <a:t>Destinataire</a:t>
            </a:r>
            <a:r>
              <a:rPr lang="nl-NL" i="1" dirty="0">
                <a:solidFill>
                  <a:schemeClr val="tx1"/>
                </a:solidFill>
              </a:rPr>
              <a:t>: </a:t>
            </a:r>
            <a:r>
              <a:rPr lang="nl-NL" i="1" dirty="0" err="1">
                <a:solidFill>
                  <a:schemeClr val="tx1"/>
                </a:solidFill>
              </a:rPr>
              <a:t>obligation</a:t>
            </a:r>
            <a:r>
              <a:rPr lang="nl-NL" i="1" dirty="0">
                <a:solidFill>
                  <a:schemeClr val="tx1"/>
                </a:solidFill>
              </a:rPr>
              <a:t> </a:t>
            </a:r>
            <a:r>
              <a:rPr lang="nl-NL" i="1" dirty="0" err="1">
                <a:solidFill>
                  <a:schemeClr val="tx1"/>
                </a:solidFill>
              </a:rPr>
              <a:t>d’informer</a:t>
            </a:r>
            <a:r>
              <a:rPr lang="nl-NL" i="1" dirty="0">
                <a:solidFill>
                  <a:schemeClr val="tx1"/>
                </a:solidFill>
              </a:rPr>
              <a:t> les autorités </a:t>
            </a:r>
            <a:r>
              <a:rPr lang="nl-NL" i="1" dirty="0" err="1">
                <a:solidFill>
                  <a:schemeClr val="tx1"/>
                </a:solidFill>
              </a:rPr>
              <a:t>belges</a:t>
            </a:r>
            <a:r>
              <a:rPr lang="nl-NL" i="1" dirty="0">
                <a:solidFill>
                  <a:schemeClr val="tx1"/>
                </a:solidFill>
              </a:rPr>
              <a:t>?</a:t>
            </a:r>
          </a:p>
        </p:txBody>
      </p:sp>
      <p:pic>
        <p:nvPicPr>
          <p:cNvPr id="13" name="Picture 12" descr="http://media3.s-nbcnews.com/j/msnbc/Components/Photos/050629/050629_polish_hmed_330a.grid-6x2.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7092280" y="1268760"/>
            <a:ext cx="1872208" cy="2376264"/>
          </a:xfrm>
          <a:prstGeom prst="rect">
            <a:avLst/>
          </a:prstGeom>
          <a:noFill/>
          <a:ln>
            <a:noFill/>
          </a:ln>
        </p:spPr>
      </p:pic>
      <p:sp>
        <p:nvSpPr>
          <p:cNvPr id="10" name="Content Placeholder 5"/>
          <p:cNvSpPr txBox="1">
            <a:spLocks/>
          </p:cNvSpPr>
          <p:nvPr/>
        </p:nvSpPr>
        <p:spPr>
          <a:xfrm>
            <a:off x="917594" y="2189024"/>
            <a:ext cx="3924436" cy="1112834"/>
          </a:xfrm>
          <a:prstGeom prst="cloudCallout">
            <a:avLst/>
          </a:prstGeom>
          <a:solidFill>
            <a:schemeClr val="accent1">
              <a:lumMod val="40000"/>
              <a:lumOff val="60000"/>
            </a:schemeClr>
          </a:solidFill>
          <a:ln w="25400" cap="flat" cmpd="sng" algn="ctr">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nl-NL" dirty="0" err="1">
                <a:solidFill>
                  <a:schemeClr val="tx1"/>
                </a:solidFill>
              </a:rPr>
              <a:t>directive</a:t>
            </a:r>
            <a:r>
              <a:rPr lang="nl-NL" dirty="0">
                <a:solidFill>
                  <a:schemeClr val="tx1"/>
                </a:solidFill>
              </a:rPr>
              <a:t> services!!</a:t>
            </a:r>
          </a:p>
        </p:txBody>
      </p:sp>
      <p:sp>
        <p:nvSpPr>
          <p:cNvPr id="5" name="Slide Number Placeholder 4"/>
          <p:cNvSpPr>
            <a:spLocks noGrp="1"/>
          </p:cNvSpPr>
          <p:nvPr>
            <p:ph type="sldNum" sz="quarter" idx="12"/>
          </p:nvPr>
        </p:nvSpPr>
        <p:spPr/>
        <p:txBody>
          <a:bodyPr/>
          <a:lstStyle/>
          <a:p>
            <a:fld id="{518A3013-9441-41D5-A48D-61143545CB7A}" type="slidenum">
              <a:rPr lang="nl-NL" smtClean="0"/>
              <a:t>575</a:t>
            </a:fld>
            <a:endParaRPr lang="nl-NL" dirty="0"/>
          </a:p>
        </p:txBody>
      </p:sp>
    </p:spTree>
    <p:extLst>
      <p:ext uri="{BB962C8B-B14F-4D97-AF65-F5344CB8AC3E}">
        <p14:creationId xmlns:p14="http://schemas.microsoft.com/office/powerpoint/2010/main" val="17285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0" grpId="0" animBg="1"/>
    </p:bld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Services - </a:t>
            </a:r>
            <a:r>
              <a:rPr lang="nl-NL" dirty="0" err="1"/>
              <a:t>prestataires</a:t>
            </a:r>
            <a:endParaRPr lang="nl-NL" dirty="0"/>
          </a:p>
        </p:txBody>
      </p:sp>
      <p:sp>
        <p:nvSpPr>
          <p:cNvPr id="3" name="Content Placeholder 2"/>
          <p:cNvSpPr>
            <a:spLocks noGrp="1"/>
          </p:cNvSpPr>
          <p:nvPr>
            <p:ph idx="1"/>
          </p:nvPr>
        </p:nvSpPr>
        <p:spPr>
          <a:xfrm>
            <a:off x="457200" y="1340768"/>
            <a:ext cx="8229600" cy="5760640"/>
          </a:xfrm>
        </p:spPr>
        <p:txBody>
          <a:bodyPr/>
          <a:lstStyle/>
          <a:p>
            <a:endParaRPr lang="nl-NL" dirty="0"/>
          </a:p>
          <a:p>
            <a:r>
              <a:rPr lang="nl-NL" dirty="0"/>
              <a:t>Principe: art. 16: libre </a:t>
            </a:r>
            <a:r>
              <a:rPr lang="nl-NL" dirty="0" err="1"/>
              <a:t>accès</a:t>
            </a:r>
            <a:r>
              <a:rPr lang="nl-NL" dirty="0"/>
              <a:t> à </a:t>
            </a:r>
            <a:r>
              <a:rPr lang="nl-NL" dirty="0" err="1"/>
              <a:t>l’activité</a:t>
            </a:r>
            <a:r>
              <a:rPr lang="nl-NL" dirty="0"/>
              <a:t> </a:t>
            </a:r>
            <a:r>
              <a:rPr lang="nl-NL" dirty="0" err="1"/>
              <a:t>sur</a:t>
            </a:r>
            <a:r>
              <a:rPr lang="nl-NL" dirty="0"/>
              <a:t> </a:t>
            </a:r>
            <a:r>
              <a:rPr lang="nl-NL" dirty="0" err="1"/>
              <a:t>le</a:t>
            </a:r>
            <a:r>
              <a:rPr lang="nl-NL" dirty="0"/>
              <a:t> territoire de </a:t>
            </a:r>
            <a:r>
              <a:rPr lang="nl-NL" dirty="0" err="1"/>
              <a:t>l’EM</a:t>
            </a:r>
            <a:r>
              <a:rPr lang="nl-NL" dirty="0"/>
              <a:t> </a:t>
            </a:r>
            <a:r>
              <a:rPr lang="nl-NL" dirty="0" err="1"/>
              <a:t>concerné</a:t>
            </a:r>
            <a:endParaRPr lang="nl-NL" dirty="0"/>
          </a:p>
          <a:p>
            <a:pPr lvl="1"/>
            <a:r>
              <a:rPr lang="nl-NL" dirty="0" err="1"/>
              <a:t>exigences</a:t>
            </a:r>
            <a:r>
              <a:rPr lang="nl-NL" dirty="0"/>
              <a:t> </a:t>
            </a:r>
            <a:r>
              <a:rPr lang="nl-NL" dirty="0" err="1"/>
              <a:t>peuvent</a:t>
            </a:r>
            <a:r>
              <a:rPr lang="nl-NL" dirty="0"/>
              <a:t> </a:t>
            </a:r>
            <a:r>
              <a:rPr lang="nl-NL" dirty="0" err="1"/>
              <a:t>néanmoins</a:t>
            </a:r>
            <a:r>
              <a:rPr lang="nl-NL" dirty="0"/>
              <a:t> </a:t>
            </a:r>
            <a:r>
              <a:rPr lang="nl-NL" dirty="0" err="1"/>
              <a:t>être</a:t>
            </a:r>
            <a:r>
              <a:rPr lang="nl-NL" dirty="0"/>
              <a:t> </a:t>
            </a:r>
            <a:r>
              <a:rPr lang="nl-NL" dirty="0" err="1"/>
              <a:t>imposées</a:t>
            </a:r>
            <a:r>
              <a:rPr lang="nl-NL" dirty="0"/>
              <a:t>, </a:t>
            </a:r>
            <a:r>
              <a:rPr lang="nl-NL" dirty="0" err="1"/>
              <a:t>satisfaisant</a:t>
            </a:r>
            <a:r>
              <a:rPr lang="nl-NL" dirty="0"/>
              <a:t> les </a:t>
            </a:r>
            <a:r>
              <a:rPr lang="nl-NL" dirty="0" err="1"/>
              <a:t>critères</a:t>
            </a:r>
            <a:r>
              <a:rPr lang="nl-NL" dirty="0"/>
              <a:t> de</a:t>
            </a:r>
          </a:p>
          <a:p>
            <a:pPr lvl="2"/>
            <a:r>
              <a:rPr lang="nl-NL" dirty="0"/>
              <a:t>non </a:t>
            </a:r>
            <a:r>
              <a:rPr lang="nl-NL" dirty="0" err="1"/>
              <a:t>discrimination</a:t>
            </a:r>
            <a:endParaRPr lang="nl-NL" dirty="0"/>
          </a:p>
          <a:p>
            <a:pPr lvl="2"/>
            <a:r>
              <a:rPr lang="nl-NL" dirty="0" err="1"/>
              <a:t>justification</a:t>
            </a:r>
            <a:r>
              <a:rPr lang="nl-NL" dirty="0"/>
              <a:t> par </a:t>
            </a:r>
            <a:r>
              <a:rPr lang="nl-NL" dirty="0" err="1"/>
              <a:t>une</a:t>
            </a:r>
            <a:r>
              <a:rPr lang="nl-NL" dirty="0"/>
              <a:t> raison </a:t>
            </a:r>
            <a:r>
              <a:rPr lang="nl-NL" dirty="0" err="1">
                <a:solidFill>
                  <a:srgbClr val="FF0000"/>
                </a:solidFill>
              </a:rPr>
              <a:t>d’ordre</a:t>
            </a:r>
            <a:r>
              <a:rPr lang="nl-NL" dirty="0">
                <a:solidFill>
                  <a:srgbClr val="FF0000"/>
                </a:solidFill>
              </a:rPr>
              <a:t> public, de </a:t>
            </a:r>
            <a:r>
              <a:rPr lang="nl-NL" dirty="0" err="1">
                <a:solidFill>
                  <a:srgbClr val="FF0000"/>
                </a:solidFill>
              </a:rPr>
              <a:t>sécurité</a:t>
            </a:r>
            <a:r>
              <a:rPr lang="nl-NL" dirty="0">
                <a:solidFill>
                  <a:srgbClr val="FF0000"/>
                </a:solidFill>
              </a:rPr>
              <a:t> </a:t>
            </a:r>
            <a:r>
              <a:rPr lang="nl-NL" dirty="0" err="1">
                <a:solidFill>
                  <a:srgbClr val="FF0000"/>
                </a:solidFill>
              </a:rPr>
              <a:t>publique</a:t>
            </a:r>
            <a:r>
              <a:rPr lang="nl-NL" dirty="0">
                <a:solidFill>
                  <a:srgbClr val="FF0000"/>
                </a:solidFill>
              </a:rPr>
              <a:t>, de santé </a:t>
            </a:r>
            <a:r>
              <a:rPr lang="nl-NL" dirty="0" err="1">
                <a:solidFill>
                  <a:srgbClr val="FF0000"/>
                </a:solidFill>
              </a:rPr>
              <a:t>publique</a:t>
            </a:r>
            <a:r>
              <a:rPr lang="nl-NL" dirty="0">
                <a:solidFill>
                  <a:srgbClr val="FF0000"/>
                </a:solidFill>
              </a:rPr>
              <a:t> </a:t>
            </a:r>
            <a:r>
              <a:rPr lang="nl-NL" dirty="0" err="1">
                <a:solidFill>
                  <a:srgbClr val="FF0000"/>
                </a:solidFill>
              </a:rPr>
              <a:t>ou</a:t>
            </a:r>
            <a:r>
              <a:rPr lang="nl-NL" dirty="0">
                <a:solidFill>
                  <a:srgbClr val="FF0000"/>
                </a:solidFill>
              </a:rPr>
              <a:t> de </a:t>
            </a:r>
            <a:r>
              <a:rPr lang="nl-NL" dirty="0" err="1">
                <a:solidFill>
                  <a:srgbClr val="FF0000"/>
                </a:solidFill>
              </a:rPr>
              <a:t>protection</a:t>
            </a:r>
            <a:r>
              <a:rPr lang="nl-NL" dirty="0">
                <a:solidFill>
                  <a:srgbClr val="FF0000"/>
                </a:solidFill>
              </a:rPr>
              <a:t> de </a:t>
            </a:r>
            <a:r>
              <a:rPr lang="nl-NL" dirty="0" err="1">
                <a:solidFill>
                  <a:srgbClr val="FF0000"/>
                </a:solidFill>
              </a:rPr>
              <a:t>l’environnement</a:t>
            </a:r>
            <a:r>
              <a:rPr lang="nl-NL" dirty="0">
                <a:solidFill>
                  <a:srgbClr val="FF0000"/>
                </a:solidFill>
              </a:rPr>
              <a:t> </a:t>
            </a:r>
            <a:endParaRPr lang="nl-NL" dirty="0"/>
          </a:p>
          <a:p>
            <a:pPr lvl="3"/>
            <a:r>
              <a:rPr lang="nl-NL" dirty="0" err="1"/>
              <a:t>un</a:t>
            </a:r>
            <a:r>
              <a:rPr lang="nl-NL" dirty="0"/>
              <a:t> </a:t>
            </a:r>
            <a:r>
              <a:rPr lang="nl-NL" dirty="0" err="1"/>
              <a:t>nombre</a:t>
            </a:r>
            <a:r>
              <a:rPr lang="nl-NL" dirty="0"/>
              <a:t> </a:t>
            </a:r>
            <a:r>
              <a:rPr lang="nl-NL" dirty="0" err="1"/>
              <a:t>limité</a:t>
            </a:r>
            <a:r>
              <a:rPr lang="nl-NL" dirty="0"/>
              <a:t> de RIIG </a:t>
            </a:r>
            <a:r>
              <a:rPr lang="nl-NL" dirty="0" err="1"/>
              <a:t>acceptées</a:t>
            </a:r>
            <a:r>
              <a:rPr lang="nl-NL" dirty="0"/>
              <a:t> !!!</a:t>
            </a:r>
            <a:endParaRPr lang="nl-NL" dirty="0">
              <a:solidFill>
                <a:srgbClr val="FF0000"/>
              </a:solidFill>
            </a:endParaRPr>
          </a:p>
          <a:p>
            <a:pPr lvl="2"/>
            <a:r>
              <a:rPr lang="nl-NL" dirty="0"/>
              <a:t>proportionnalité: aptitude et </a:t>
            </a:r>
            <a:r>
              <a:rPr lang="nl-NL" dirty="0" smtClean="0"/>
              <a:t>nécessité</a:t>
            </a:r>
            <a:endParaRPr lang="nl-NL" dirty="0"/>
          </a:p>
          <a:p>
            <a:pPr lvl="2"/>
            <a:r>
              <a:rPr lang="nl-NL" dirty="0" smtClean="0"/>
              <a:t>Art. 17: services supplémentaires exclus de ce régime et du régime général de justification proposé par la directive</a:t>
            </a:r>
          </a:p>
          <a:p>
            <a:pPr lvl="3"/>
            <a:r>
              <a:rPr lang="nl-NL" dirty="0" smtClean="0"/>
              <a:t>Services d’intérêt économique général, services dans les domaines postal, électricité, gaz, eau et traitement des déchets, services de protection de données, de recouvrement judiciaire de dettes</a:t>
            </a:r>
          </a:p>
          <a:p>
            <a:pPr lvl="4"/>
            <a:r>
              <a:rPr lang="nl-NL" dirty="0" smtClean="0"/>
              <a:t>Droit primaire ou instrument plus spécifique!!</a:t>
            </a:r>
          </a:p>
          <a:p>
            <a:pPr lvl="3"/>
            <a:endParaRPr lang="nl-NL" dirty="0"/>
          </a:p>
        </p:txBody>
      </p:sp>
      <p:sp>
        <p:nvSpPr>
          <p:cNvPr id="4" name="Slide Number Placeholder 3"/>
          <p:cNvSpPr>
            <a:spLocks noGrp="1"/>
          </p:cNvSpPr>
          <p:nvPr>
            <p:ph type="sldNum" sz="quarter" idx="12"/>
          </p:nvPr>
        </p:nvSpPr>
        <p:spPr/>
        <p:txBody>
          <a:bodyPr/>
          <a:lstStyle/>
          <a:p>
            <a:r>
              <a:rPr lang="nl-NL" dirty="0" smtClean="0"/>
              <a:t>586</a:t>
            </a:r>
            <a:endParaRPr lang="nl-NL" dirty="0"/>
          </a:p>
        </p:txBody>
      </p:sp>
    </p:spTree>
    <p:extLst>
      <p:ext uri="{BB962C8B-B14F-4D97-AF65-F5344CB8AC3E}">
        <p14:creationId xmlns:p14="http://schemas.microsoft.com/office/powerpoint/2010/main" val="2088880266"/>
      </p:ext>
    </p:extLst>
  </p:cSld>
  <p:clrMapOvr>
    <a:masterClrMapping/>
  </p:clrMapOvr>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Services - prestataires</a:t>
            </a:r>
            <a:endParaRPr lang="en-GB" dirty="0"/>
          </a:p>
        </p:txBody>
      </p:sp>
      <p:sp>
        <p:nvSpPr>
          <p:cNvPr id="3" name="Content Placeholder 2"/>
          <p:cNvSpPr>
            <a:spLocks noGrp="1"/>
          </p:cNvSpPr>
          <p:nvPr>
            <p:ph idx="1"/>
          </p:nvPr>
        </p:nvSpPr>
        <p:spPr/>
        <p:txBody>
          <a:bodyPr/>
          <a:lstStyle/>
          <a:p>
            <a:r>
              <a:rPr lang="fr-BE" dirty="0" smtClean="0"/>
              <a:t>Illustration récente: CJUE, C-179/14, </a:t>
            </a:r>
            <a:r>
              <a:rPr lang="fr-BE" i="1" dirty="0" smtClean="0"/>
              <a:t>Commission c. Hongrie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577</a:t>
            </a:fld>
            <a:endParaRPr lang="nl-NL"/>
          </a:p>
        </p:txBody>
      </p:sp>
      <p:pic>
        <p:nvPicPr>
          <p:cNvPr id="5" name="Picture 4" descr="Image result for titre repas"/>
          <p:cNvPicPr/>
          <p:nvPr/>
        </p:nvPicPr>
        <p:blipFill>
          <a:blip r:embed="rId2">
            <a:extLst>
              <a:ext uri="{28A0092B-C50C-407E-A947-70E740481C1C}">
                <a14:useLocalDpi xmlns:a14="http://schemas.microsoft.com/office/drawing/2010/main" val="0"/>
              </a:ext>
            </a:extLst>
          </a:blip>
          <a:srcRect/>
          <a:stretch>
            <a:fillRect/>
          </a:stretch>
        </p:blipFill>
        <p:spPr bwMode="auto">
          <a:xfrm>
            <a:off x="2195512" y="2996952"/>
            <a:ext cx="4752975" cy="2447925"/>
          </a:xfrm>
          <a:prstGeom prst="rect">
            <a:avLst/>
          </a:prstGeom>
          <a:noFill/>
          <a:ln>
            <a:noFill/>
          </a:ln>
        </p:spPr>
      </p:pic>
    </p:spTree>
    <p:extLst>
      <p:ext uri="{BB962C8B-B14F-4D97-AF65-F5344CB8AC3E}">
        <p14:creationId xmlns:p14="http://schemas.microsoft.com/office/powerpoint/2010/main" val="3438279063"/>
      </p:ext>
    </p:extLst>
  </p:cSld>
  <p:clrMapOvr>
    <a:masterClrMapping/>
  </p:clrMapOvr>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Services - </a:t>
            </a:r>
            <a:r>
              <a:rPr lang="nl-NL" dirty="0" err="1"/>
              <a:t>prestataires</a:t>
            </a:r>
            <a:endParaRPr lang="nl-NL" dirty="0"/>
          </a:p>
        </p:txBody>
      </p:sp>
      <p:sp>
        <p:nvSpPr>
          <p:cNvPr id="3" name="Content Placeholder 2"/>
          <p:cNvSpPr>
            <a:spLocks noGrp="1"/>
          </p:cNvSpPr>
          <p:nvPr>
            <p:ph idx="1"/>
          </p:nvPr>
        </p:nvSpPr>
        <p:spPr>
          <a:xfrm>
            <a:off x="628650" y="1838503"/>
            <a:ext cx="7886700" cy="4729721"/>
          </a:xfrm>
        </p:spPr>
        <p:txBody>
          <a:bodyPr>
            <a:normAutofit/>
          </a:bodyPr>
          <a:lstStyle/>
          <a:p>
            <a:pPr lvl="1"/>
            <a:r>
              <a:rPr lang="nl-NL" dirty="0"/>
              <a:t>art. 16 §2: exigences qui sont suspectes </a:t>
            </a:r>
            <a:r>
              <a:rPr lang="nl-NL" i="1" dirty="0"/>
              <a:t>prima facie </a:t>
            </a:r>
            <a:r>
              <a:rPr lang="nl-NL" dirty="0"/>
              <a:t>et à justifier</a:t>
            </a:r>
          </a:p>
          <a:p>
            <a:pPr lvl="2"/>
            <a:r>
              <a:rPr lang="nl-NL" dirty="0"/>
              <a:t>obligation d’avoir un </a:t>
            </a:r>
            <a:r>
              <a:rPr lang="nl-NL" dirty="0">
                <a:solidFill>
                  <a:srgbClr val="FF0000"/>
                </a:solidFill>
              </a:rPr>
              <a:t>établissement</a:t>
            </a:r>
            <a:r>
              <a:rPr lang="nl-NL" dirty="0"/>
              <a:t> sur le territoire</a:t>
            </a:r>
          </a:p>
          <a:p>
            <a:pPr lvl="2"/>
            <a:r>
              <a:rPr lang="nl-NL" dirty="0"/>
              <a:t>obligation pour le prestataire </a:t>
            </a:r>
            <a:r>
              <a:rPr lang="nl-NL" dirty="0">
                <a:solidFill>
                  <a:srgbClr val="FF0000"/>
                </a:solidFill>
              </a:rPr>
              <a:t>d’obtenir une autorisation </a:t>
            </a:r>
            <a:r>
              <a:rPr lang="nl-NL" dirty="0"/>
              <a:t>des autorités compétentes ou auprès d’une </a:t>
            </a:r>
            <a:r>
              <a:rPr lang="nl-NL" dirty="0">
                <a:solidFill>
                  <a:srgbClr val="FF0000"/>
                </a:solidFill>
              </a:rPr>
              <a:t>association professionnelle</a:t>
            </a:r>
            <a:endParaRPr lang="nl-NL" dirty="0"/>
          </a:p>
          <a:p>
            <a:pPr lvl="2"/>
            <a:r>
              <a:rPr lang="nl-NL" dirty="0">
                <a:solidFill>
                  <a:srgbClr val="FF0000"/>
                </a:solidFill>
              </a:rPr>
              <a:t>interdiction </a:t>
            </a:r>
            <a:r>
              <a:rPr lang="nl-NL" dirty="0"/>
              <a:t>pour le prestataire de se doter d’une certaine </a:t>
            </a:r>
            <a:r>
              <a:rPr lang="nl-NL" dirty="0">
                <a:solidFill>
                  <a:srgbClr val="FF0000"/>
                </a:solidFill>
              </a:rPr>
              <a:t>infrastructure</a:t>
            </a:r>
          </a:p>
          <a:p>
            <a:pPr lvl="2"/>
            <a:r>
              <a:rPr lang="nl-NL" dirty="0">
                <a:solidFill>
                  <a:srgbClr val="FF0000"/>
                </a:solidFill>
              </a:rPr>
              <a:t>interdiction </a:t>
            </a:r>
            <a:r>
              <a:rPr lang="nl-NL" dirty="0"/>
              <a:t>de fournir le service </a:t>
            </a:r>
            <a:r>
              <a:rPr lang="nl-NL" dirty="0">
                <a:solidFill>
                  <a:srgbClr val="FF0000"/>
                </a:solidFill>
              </a:rPr>
              <a:t>à titre indépendant</a:t>
            </a:r>
          </a:p>
          <a:p>
            <a:pPr lvl="2"/>
            <a:r>
              <a:rPr lang="nl-NL" dirty="0"/>
              <a:t>obligation de posséder un </a:t>
            </a:r>
            <a:r>
              <a:rPr lang="nl-NL" dirty="0">
                <a:solidFill>
                  <a:srgbClr val="FF0000"/>
                </a:solidFill>
              </a:rPr>
              <a:t>document d’identité </a:t>
            </a:r>
            <a:r>
              <a:rPr lang="nl-NL" dirty="0"/>
              <a:t>spécifique</a:t>
            </a:r>
          </a:p>
          <a:p>
            <a:pPr lvl="2"/>
            <a:r>
              <a:rPr lang="nl-NL" dirty="0"/>
              <a:t>exigences affectant l’utilisation d’équipements et de matériel faisant partie intégrante de la prestation du service</a:t>
            </a:r>
          </a:p>
          <a:p>
            <a:pPr lvl="1"/>
            <a:r>
              <a:rPr lang="nl-NL" dirty="0"/>
              <a:t>a</a:t>
            </a:r>
            <a:r>
              <a:rPr lang="nl-NL" dirty="0" smtClean="0"/>
              <a:t>rt. 18: mesures individuelles relatives à la sécurité de services</a:t>
            </a:r>
          </a:p>
        </p:txBody>
      </p:sp>
      <p:sp>
        <p:nvSpPr>
          <p:cNvPr id="5" name="Slide Number Placeholder 4"/>
          <p:cNvSpPr>
            <a:spLocks noGrp="1"/>
          </p:cNvSpPr>
          <p:nvPr>
            <p:ph type="sldNum" sz="quarter" idx="12"/>
          </p:nvPr>
        </p:nvSpPr>
        <p:spPr/>
        <p:txBody>
          <a:bodyPr/>
          <a:lstStyle/>
          <a:p>
            <a:r>
              <a:rPr lang="nl-NL" dirty="0" smtClean="0"/>
              <a:t>588</a:t>
            </a:r>
            <a:endParaRPr lang="nl-NL" dirty="0"/>
          </a:p>
        </p:txBody>
      </p:sp>
    </p:spTree>
    <p:extLst>
      <p:ext uri="{BB962C8B-B14F-4D97-AF65-F5344CB8AC3E}">
        <p14:creationId xmlns:p14="http://schemas.microsoft.com/office/powerpoint/2010/main" val="974392778"/>
      </p:ext>
    </p:extLst>
  </p:cSld>
  <p:clrMapOvr>
    <a:masterClrMapping/>
  </p:clrMapOvr>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00200"/>
            <a:ext cx="8229600" cy="5069160"/>
          </a:xfrm>
        </p:spPr>
        <p:txBody>
          <a:bodyPr>
            <a:normAutofit/>
          </a:bodyPr>
          <a:lstStyle/>
          <a:p>
            <a:r>
              <a:rPr lang="nl-NL" dirty="0" err="1"/>
              <a:t>volet</a:t>
            </a:r>
            <a:r>
              <a:rPr lang="nl-NL" dirty="0"/>
              <a:t> établissement: art. 9-15</a:t>
            </a:r>
          </a:p>
          <a:p>
            <a:pPr lvl="1"/>
            <a:r>
              <a:rPr lang="nl-NL" dirty="0"/>
              <a:t>autorisations imposées aux personnes venant </a:t>
            </a:r>
            <a:r>
              <a:rPr lang="nl-NL" dirty="0" smtClean="0"/>
              <a:t>(hypothétiquement) d’un </a:t>
            </a:r>
            <a:r>
              <a:rPr lang="nl-NL" dirty="0"/>
              <a:t>autre EM?</a:t>
            </a:r>
          </a:p>
          <a:p>
            <a:pPr lvl="1"/>
            <a:r>
              <a:rPr lang="nl-NL" dirty="0"/>
              <a:t>a</a:t>
            </a:r>
            <a:r>
              <a:rPr lang="nl-NL" dirty="0" smtClean="0"/>
              <a:t>utres exigences </a:t>
            </a:r>
            <a:r>
              <a:rPr lang="nl-NL" dirty="0"/>
              <a:t>réglementaires imposées aux personnes </a:t>
            </a:r>
            <a:r>
              <a:rPr lang="nl-NL" dirty="0" smtClean="0"/>
              <a:t>(hypothétiquement) venant </a:t>
            </a:r>
            <a:r>
              <a:rPr lang="nl-NL" dirty="0"/>
              <a:t>d’un autre EM?</a:t>
            </a:r>
          </a:p>
          <a:p>
            <a:r>
              <a:rPr lang="nl-NL" dirty="0" err="1"/>
              <a:t>volet</a:t>
            </a:r>
            <a:r>
              <a:rPr lang="nl-NL" dirty="0"/>
              <a:t> prestations de services: art. 16-20</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prestataires</a:t>
            </a:r>
            <a:r>
              <a:rPr lang="nl-NL" dirty="0"/>
              <a:t> </a:t>
            </a:r>
            <a:r>
              <a:rPr lang="nl-NL" dirty="0" err="1"/>
              <a:t>venant</a:t>
            </a:r>
            <a:r>
              <a:rPr lang="nl-NL" dirty="0"/>
              <a:t> </a:t>
            </a:r>
            <a:r>
              <a:rPr lang="nl-NL" dirty="0" err="1"/>
              <a:t>d’un</a:t>
            </a:r>
            <a:r>
              <a:rPr lang="nl-NL" dirty="0"/>
              <a:t> </a:t>
            </a:r>
            <a:r>
              <a:rPr lang="nl-NL" dirty="0" err="1"/>
              <a:t>autre</a:t>
            </a:r>
            <a:r>
              <a:rPr lang="nl-NL" dirty="0"/>
              <a:t> EM?</a:t>
            </a:r>
          </a:p>
          <a:p>
            <a:pPr lvl="1"/>
            <a:r>
              <a:rPr lang="nl-NL" dirty="0" err="1">
                <a:solidFill>
                  <a:srgbClr val="FF0000"/>
                </a:solidFill>
              </a:rPr>
              <a:t>exigences</a:t>
            </a:r>
            <a:r>
              <a:rPr lang="nl-NL" dirty="0">
                <a:solidFill>
                  <a:srgbClr val="FF0000"/>
                </a:solidFill>
              </a:rPr>
              <a:t> </a:t>
            </a:r>
            <a:r>
              <a:rPr lang="nl-NL" dirty="0" err="1">
                <a:solidFill>
                  <a:srgbClr val="FF0000"/>
                </a:solidFill>
              </a:rPr>
              <a:t>réglementaires</a:t>
            </a:r>
            <a:r>
              <a:rPr lang="nl-NL" dirty="0">
                <a:solidFill>
                  <a:srgbClr val="FF0000"/>
                </a:solidFill>
              </a:rPr>
              <a:t> </a:t>
            </a:r>
            <a:r>
              <a:rPr lang="nl-NL" dirty="0" err="1">
                <a:solidFill>
                  <a:srgbClr val="FF0000"/>
                </a:solidFill>
              </a:rPr>
              <a:t>imposées</a:t>
            </a:r>
            <a:r>
              <a:rPr lang="nl-NL" dirty="0">
                <a:solidFill>
                  <a:srgbClr val="FF0000"/>
                </a:solidFill>
              </a:rPr>
              <a:t> </a:t>
            </a:r>
            <a:r>
              <a:rPr lang="nl-NL" dirty="0" err="1">
                <a:solidFill>
                  <a:srgbClr val="FF0000"/>
                </a:solidFill>
              </a:rPr>
              <a:t>aux</a:t>
            </a:r>
            <a:r>
              <a:rPr lang="nl-NL" dirty="0">
                <a:solidFill>
                  <a:srgbClr val="FF0000"/>
                </a:solidFill>
              </a:rPr>
              <a:t> </a:t>
            </a:r>
            <a:r>
              <a:rPr lang="nl-NL" dirty="0" err="1">
                <a:solidFill>
                  <a:srgbClr val="FF0000"/>
                </a:solidFill>
              </a:rPr>
              <a:t>destinataires</a:t>
            </a:r>
            <a:r>
              <a:rPr lang="nl-NL" dirty="0">
                <a:solidFill>
                  <a:srgbClr val="FF0000"/>
                </a:solidFill>
              </a:rPr>
              <a:t> des services?</a:t>
            </a:r>
          </a:p>
        </p:txBody>
      </p:sp>
      <p:pic>
        <p:nvPicPr>
          <p:cNvPr id="5" name="Picture 4"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579</a:t>
            </a:fld>
            <a:endParaRPr lang="nl-NL"/>
          </a:p>
        </p:txBody>
      </p:sp>
    </p:spTree>
    <p:extLst>
      <p:ext uri="{BB962C8B-B14F-4D97-AF65-F5344CB8AC3E}">
        <p14:creationId xmlns:p14="http://schemas.microsoft.com/office/powerpoint/2010/main" val="4269225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a:t>
            </a:r>
            <a:endParaRPr lang="en-GB" dirty="0"/>
          </a:p>
        </p:txBody>
      </p:sp>
      <p:sp>
        <p:nvSpPr>
          <p:cNvPr id="3" name="Content Placeholder 2"/>
          <p:cNvSpPr>
            <a:spLocks noGrp="1"/>
          </p:cNvSpPr>
          <p:nvPr>
            <p:ph idx="1"/>
          </p:nvPr>
        </p:nvSpPr>
        <p:spPr/>
        <p:txBody>
          <a:bodyPr>
            <a:normAutofit fontScale="92500" lnSpcReduction="20000"/>
          </a:bodyPr>
          <a:lstStyle/>
          <a:p>
            <a:r>
              <a:rPr lang="en-US" b="1" dirty="0" err="1">
                <a:hlinkClick r:id="rId2" action="ppaction://hlinkfile"/>
              </a:rPr>
              <a:t>Chapitre</a:t>
            </a:r>
            <a:r>
              <a:rPr lang="en-US" b="1" dirty="0">
                <a:hlinkClick r:id="rId2" action="ppaction://hlinkfile"/>
              </a:rPr>
              <a:t> 2. Le </a:t>
            </a:r>
            <a:r>
              <a:rPr lang="en-US" b="1" dirty="0" err="1">
                <a:hlinkClick r:id="rId2" action="ppaction://hlinkfile"/>
              </a:rPr>
              <a:t>marché</a:t>
            </a:r>
            <a:r>
              <a:rPr lang="en-US" b="1" dirty="0">
                <a:hlinkClick r:id="rId2" action="ppaction://hlinkfile"/>
              </a:rPr>
              <a:t> </a:t>
            </a:r>
            <a:r>
              <a:rPr lang="en-US" b="1" dirty="0" err="1">
                <a:hlinkClick r:id="rId2" action="ppaction://hlinkfile"/>
              </a:rPr>
              <a:t>intérieur</a:t>
            </a:r>
            <a:r>
              <a:rPr lang="en-US" b="1" dirty="0">
                <a:hlinkClick r:id="rId2" action="ppaction://hlinkfile"/>
              </a:rPr>
              <a:t> </a:t>
            </a:r>
            <a:r>
              <a:rPr lang="en-US" b="1" dirty="0" err="1">
                <a:hlinkClick r:id="rId2" action="ppaction://hlinkfile"/>
              </a:rPr>
              <a:t>comme</a:t>
            </a:r>
            <a:r>
              <a:rPr lang="en-US" b="1" dirty="0">
                <a:hlinkClick r:id="rId2" action="ppaction://hlinkfile"/>
              </a:rPr>
              <a:t> structure </a:t>
            </a:r>
            <a:r>
              <a:rPr lang="en-US" b="1" dirty="0" err="1">
                <a:hlinkClick r:id="rId2" action="ppaction://hlinkfile"/>
              </a:rPr>
              <a:t>juridique</a:t>
            </a:r>
            <a:r>
              <a:rPr lang="en-US" b="1" dirty="0">
                <a:hlinkClick r:id="rId2" action="ppaction://hlinkfile"/>
              </a:rPr>
              <a:t> </a:t>
            </a:r>
            <a:r>
              <a:rPr lang="en-US" b="1" dirty="0" err="1">
                <a:hlinkClick r:id="rId2" action="ppaction://hlinkfile"/>
              </a:rPr>
              <a:t>d’intégration</a:t>
            </a:r>
            <a:r>
              <a:rPr lang="en-US" b="1" dirty="0">
                <a:hlinkClick r:id="rId2" action="ppaction://hlinkfile"/>
              </a:rPr>
              <a:t> </a:t>
            </a:r>
            <a:r>
              <a:rPr lang="en-US" b="1" dirty="0" err="1">
                <a:hlinkClick r:id="rId2" action="ppaction://hlinkfile"/>
              </a:rPr>
              <a:t>économique</a:t>
            </a:r>
            <a:endParaRPr lang="en-GB" b="1" dirty="0"/>
          </a:p>
          <a:p>
            <a:r>
              <a:rPr lang="en-US" dirty="0">
                <a:hlinkClick r:id="rId3" action="ppaction://hlinkfile"/>
              </a:rPr>
              <a:t>Section 1. </a:t>
            </a:r>
            <a:r>
              <a:rPr lang="en-US" dirty="0" err="1">
                <a:hlinkClick r:id="rId3" action="ppaction://hlinkfile"/>
              </a:rPr>
              <a:t>Une</a:t>
            </a:r>
            <a:r>
              <a:rPr lang="en-US" dirty="0">
                <a:hlinkClick r:id="rId3" action="ppaction://hlinkfile"/>
              </a:rPr>
              <a:t> structure </a:t>
            </a:r>
            <a:r>
              <a:rPr lang="en-US" dirty="0" err="1">
                <a:hlinkClick r:id="rId3" action="ppaction://hlinkfile"/>
              </a:rPr>
              <a:t>d’intégration</a:t>
            </a:r>
            <a:r>
              <a:rPr lang="en-US" dirty="0">
                <a:hlinkClick r:id="rId3" action="ppaction://hlinkfile"/>
              </a:rPr>
              <a:t> </a:t>
            </a:r>
            <a:r>
              <a:rPr lang="en-US" dirty="0" err="1">
                <a:hlinkClick r:id="rId3" action="ppaction://hlinkfile"/>
              </a:rPr>
              <a:t>économique</a:t>
            </a:r>
            <a:r>
              <a:rPr lang="en-US" dirty="0">
                <a:hlinkClick r:id="rId3" action="ppaction://hlinkfile"/>
              </a:rPr>
              <a:t> sui generis</a:t>
            </a:r>
            <a:endParaRPr lang="en-GB" dirty="0"/>
          </a:p>
          <a:p>
            <a:pPr lvl="1"/>
            <a:r>
              <a:rPr lang="fr-FR" dirty="0">
                <a:hlinkClick r:id="rId4" action="ppaction://hlinkfile"/>
              </a:rPr>
              <a:t>§1. Zone de libre-échange</a:t>
            </a:r>
            <a:endParaRPr lang="en-GB" dirty="0"/>
          </a:p>
          <a:p>
            <a:pPr lvl="1"/>
            <a:r>
              <a:rPr lang="fr-FR" dirty="0">
                <a:hlinkClick r:id="rId5" action="ppaction://hlinkfile"/>
              </a:rPr>
              <a:t>§2. Union douanière</a:t>
            </a:r>
            <a:endParaRPr lang="en-GB" dirty="0"/>
          </a:p>
          <a:p>
            <a:pPr lvl="1"/>
            <a:r>
              <a:rPr lang="fr-FR" dirty="0">
                <a:hlinkClick r:id="rId6" action="ppaction://hlinkfile"/>
              </a:rPr>
              <a:t>§3. Union économique</a:t>
            </a:r>
            <a:endParaRPr lang="en-GB" dirty="0"/>
          </a:p>
          <a:p>
            <a:pPr lvl="1"/>
            <a:r>
              <a:rPr lang="fr-FR" dirty="0">
                <a:hlinkClick r:id="rId7" action="ppaction://hlinkfile"/>
              </a:rPr>
              <a:t>§4.  Union monétaire</a:t>
            </a:r>
            <a:endParaRPr lang="en-GB" dirty="0"/>
          </a:p>
          <a:p>
            <a:pPr lvl="1"/>
            <a:r>
              <a:rPr lang="fr-FR" dirty="0">
                <a:hlinkClick r:id="rId8" action="ppaction://hlinkfile"/>
              </a:rPr>
              <a:t>§5. Un marché intérieur sui generis</a:t>
            </a:r>
            <a:endParaRPr lang="en-GB" dirty="0"/>
          </a:p>
          <a:p>
            <a:r>
              <a:rPr lang="en-US" dirty="0">
                <a:hlinkClick r:id="rId9" action="ppaction://hlinkfile"/>
              </a:rPr>
              <a:t>Section 2. </a:t>
            </a:r>
            <a:r>
              <a:rPr lang="en-US" dirty="0" err="1">
                <a:hlinkClick r:id="rId9" action="ppaction://hlinkfile"/>
              </a:rPr>
              <a:t>Deux</a:t>
            </a:r>
            <a:r>
              <a:rPr lang="en-US" dirty="0">
                <a:hlinkClick r:id="rId9" action="ppaction://hlinkfile"/>
              </a:rPr>
              <a:t> </a:t>
            </a:r>
            <a:r>
              <a:rPr lang="en-US" dirty="0" err="1">
                <a:hlinkClick r:id="rId9" action="ppaction://hlinkfile"/>
              </a:rPr>
              <a:t>stratégies</a:t>
            </a:r>
            <a:r>
              <a:rPr lang="en-US" dirty="0">
                <a:hlinkClick r:id="rId9" action="ppaction://hlinkfile"/>
              </a:rPr>
              <a:t> </a:t>
            </a:r>
            <a:r>
              <a:rPr lang="en-US" dirty="0" err="1">
                <a:hlinkClick r:id="rId9" action="ppaction://hlinkfile"/>
              </a:rPr>
              <a:t>juridiques</a:t>
            </a:r>
            <a:r>
              <a:rPr lang="en-US" dirty="0">
                <a:hlinkClick r:id="rId9" action="ppaction://hlinkfile"/>
              </a:rPr>
              <a:t> </a:t>
            </a:r>
            <a:r>
              <a:rPr lang="en-US" dirty="0" err="1">
                <a:hlinkClick r:id="rId9" action="ppaction://hlinkfile"/>
              </a:rPr>
              <a:t>complémentaires</a:t>
            </a:r>
            <a:endParaRPr lang="en-GB" dirty="0"/>
          </a:p>
          <a:p>
            <a:pPr lvl="1"/>
            <a:r>
              <a:rPr lang="fr-FR" dirty="0">
                <a:hlinkClick r:id="rId10" action="ppaction://hlinkfile"/>
              </a:rPr>
              <a:t>§1. Interdictions – droit primaire</a:t>
            </a:r>
            <a:endParaRPr lang="en-GB" dirty="0"/>
          </a:p>
          <a:p>
            <a:pPr lvl="1"/>
            <a:r>
              <a:rPr lang="fr-FR" dirty="0">
                <a:hlinkClick r:id="rId11" action="ppaction://hlinkfile"/>
              </a:rPr>
              <a:t>§2. Harmonisation – droit dérivé</a:t>
            </a:r>
            <a:endParaRPr lang="en-GB" dirty="0"/>
          </a:p>
          <a:p>
            <a:pPr lvl="1"/>
            <a:r>
              <a:rPr lang="fr-FR" dirty="0">
                <a:hlinkClick r:id="rId12" action="ppaction://hlinkfile"/>
              </a:rPr>
              <a:t>§3. Rapports entre interdictions et harmonisation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58</a:t>
            </a:fld>
            <a:endParaRPr lang="nl-NL"/>
          </a:p>
        </p:txBody>
      </p:sp>
    </p:spTree>
    <p:extLst>
      <p:ext uri="{BB962C8B-B14F-4D97-AF65-F5344CB8AC3E}">
        <p14:creationId xmlns:p14="http://schemas.microsoft.com/office/powerpoint/2010/main" val="1252401625"/>
      </p:ext>
    </p:extLst>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Services - </a:t>
            </a:r>
            <a:r>
              <a:rPr lang="nl-NL" dirty="0" err="1"/>
              <a:t>destinataires</a:t>
            </a:r>
            <a:endParaRPr lang="nl-NL" dirty="0"/>
          </a:p>
        </p:txBody>
      </p:sp>
      <p:sp>
        <p:nvSpPr>
          <p:cNvPr id="3" name="Content Placeholder 2"/>
          <p:cNvSpPr>
            <a:spLocks noGrp="1"/>
          </p:cNvSpPr>
          <p:nvPr>
            <p:ph idx="1"/>
          </p:nvPr>
        </p:nvSpPr>
        <p:spPr/>
        <p:txBody>
          <a:bodyPr/>
          <a:lstStyle/>
          <a:p>
            <a:r>
              <a:rPr lang="nl-NL" dirty="0"/>
              <a:t>art. 19: </a:t>
            </a:r>
            <a:r>
              <a:rPr lang="nl-NL" dirty="0" err="1"/>
              <a:t>restrictions</a:t>
            </a:r>
            <a:r>
              <a:rPr lang="nl-NL" dirty="0"/>
              <a:t> </a:t>
            </a:r>
            <a:r>
              <a:rPr lang="nl-NL" dirty="0" err="1"/>
              <a:t>interdites</a:t>
            </a:r>
            <a:r>
              <a:rPr lang="nl-NL" dirty="0"/>
              <a:t> </a:t>
            </a:r>
            <a:r>
              <a:rPr lang="nl-NL" dirty="0" err="1"/>
              <a:t>aux</a:t>
            </a:r>
            <a:r>
              <a:rPr lang="nl-NL" dirty="0"/>
              <a:t> </a:t>
            </a:r>
            <a:r>
              <a:rPr lang="nl-NL" dirty="0" err="1"/>
              <a:t>destinataires</a:t>
            </a:r>
            <a:endParaRPr lang="nl-NL" dirty="0"/>
          </a:p>
          <a:p>
            <a:pPr lvl="1"/>
            <a:r>
              <a:rPr lang="nl-NL" dirty="0" err="1"/>
              <a:t>l’obligation</a:t>
            </a:r>
            <a:r>
              <a:rPr lang="nl-NL" dirty="0"/>
              <a:t> </a:t>
            </a:r>
            <a:r>
              <a:rPr lang="nl-NL" dirty="0" err="1"/>
              <a:t>d’obtenir</a:t>
            </a:r>
            <a:r>
              <a:rPr lang="nl-NL" dirty="0"/>
              <a:t> </a:t>
            </a:r>
            <a:r>
              <a:rPr lang="nl-NL" dirty="0" err="1"/>
              <a:t>une</a:t>
            </a:r>
            <a:r>
              <a:rPr lang="nl-NL" dirty="0"/>
              <a:t> </a:t>
            </a:r>
            <a:r>
              <a:rPr lang="nl-NL" dirty="0" err="1"/>
              <a:t>autorisation</a:t>
            </a:r>
            <a:r>
              <a:rPr lang="nl-NL" dirty="0"/>
              <a:t> </a:t>
            </a:r>
            <a:r>
              <a:rPr lang="nl-NL" dirty="0" err="1"/>
              <a:t>auprès</a:t>
            </a:r>
            <a:r>
              <a:rPr lang="nl-NL" dirty="0"/>
              <a:t> des autorités </a:t>
            </a:r>
            <a:r>
              <a:rPr lang="nl-NL" dirty="0" err="1"/>
              <a:t>compétentes</a:t>
            </a:r>
            <a:endParaRPr lang="nl-NL" dirty="0"/>
          </a:p>
          <a:p>
            <a:pPr lvl="1"/>
            <a:r>
              <a:rPr lang="nl-NL" dirty="0"/>
              <a:t>des </a:t>
            </a:r>
            <a:r>
              <a:rPr lang="nl-NL" dirty="0" err="1"/>
              <a:t>limites</a:t>
            </a:r>
            <a:r>
              <a:rPr lang="nl-NL" dirty="0"/>
              <a:t> </a:t>
            </a:r>
            <a:r>
              <a:rPr lang="nl-NL" dirty="0" err="1"/>
              <a:t>discriminatoires</a:t>
            </a:r>
            <a:r>
              <a:rPr lang="nl-NL" dirty="0"/>
              <a:t> à </a:t>
            </a:r>
            <a:r>
              <a:rPr lang="nl-NL" dirty="0" err="1"/>
              <a:t>l’octroi</a:t>
            </a:r>
            <a:r>
              <a:rPr lang="nl-NL" dirty="0"/>
              <a:t> </a:t>
            </a:r>
            <a:r>
              <a:rPr lang="nl-NL" dirty="0" err="1"/>
              <a:t>d’aides</a:t>
            </a:r>
            <a:r>
              <a:rPr lang="nl-NL" dirty="0"/>
              <a:t> </a:t>
            </a:r>
            <a:r>
              <a:rPr lang="nl-NL" dirty="0" err="1"/>
              <a:t>financières</a:t>
            </a:r>
            <a:endParaRPr lang="nl-NL" dirty="0"/>
          </a:p>
          <a:p>
            <a:r>
              <a:rPr lang="nl-NL" dirty="0"/>
              <a:t>art. 20: interdictions des exigences fondées sur la nationalité ou sur le lieu de résidence d’un </a:t>
            </a:r>
            <a:r>
              <a:rPr lang="nl-NL" dirty="0" smtClean="0"/>
              <a:t>destinataire</a:t>
            </a:r>
          </a:p>
          <a:p>
            <a:pPr lvl="1"/>
            <a:r>
              <a:rPr lang="nl-NL" dirty="0" smtClean="0"/>
              <a:t>Critères objectifs justifiant un accès limité au service</a:t>
            </a:r>
            <a:endParaRPr lang="nl-NL" dirty="0"/>
          </a:p>
        </p:txBody>
      </p:sp>
      <p:sp>
        <p:nvSpPr>
          <p:cNvPr id="4" name="Content Placeholder 5"/>
          <p:cNvSpPr txBox="1">
            <a:spLocks/>
          </p:cNvSpPr>
          <p:nvPr/>
        </p:nvSpPr>
        <p:spPr>
          <a:xfrm>
            <a:off x="3296423" y="5124227"/>
            <a:ext cx="3059832" cy="105273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err="1">
                <a:solidFill>
                  <a:schemeClr val="tx1"/>
                </a:solidFill>
              </a:rPr>
              <a:t>Justifications</a:t>
            </a:r>
            <a:r>
              <a:rPr lang="nl-NL" i="1" dirty="0">
                <a:solidFill>
                  <a:schemeClr val="tx1"/>
                </a:solidFill>
              </a:rPr>
              <a:t>?</a:t>
            </a:r>
          </a:p>
        </p:txBody>
      </p:sp>
      <p:sp>
        <p:nvSpPr>
          <p:cNvPr id="5" name="Slide Number Placeholder 4"/>
          <p:cNvSpPr>
            <a:spLocks noGrp="1"/>
          </p:cNvSpPr>
          <p:nvPr>
            <p:ph type="sldNum" sz="quarter" idx="12"/>
          </p:nvPr>
        </p:nvSpPr>
        <p:spPr/>
        <p:txBody>
          <a:bodyPr/>
          <a:lstStyle/>
          <a:p>
            <a:r>
              <a:rPr lang="nl-NL" dirty="0" smtClean="0"/>
              <a:t>590</a:t>
            </a:r>
            <a:endParaRPr lang="nl-NL" dirty="0"/>
          </a:p>
        </p:txBody>
      </p:sp>
    </p:spTree>
    <p:extLst>
      <p:ext uri="{BB962C8B-B14F-4D97-AF65-F5344CB8AC3E}">
        <p14:creationId xmlns:p14="http://schemas.microsoft.com/office/powerpoint/2010/main" val="124588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t>
            </a:r>
            <a:r>
              <a:rPr lang="nl-NL" dirty="0" err="1"/>
              <a:t>plombier</a:t>
            </a:r>
            <a:r>
              <a:rPr lang="nl-NL" dirty="0"/>
              <a:t>”</a:t>
            </a:r>
          </a:p>
        </p:txBody>
      </p:sp>
      <p:sp>
        <p:nvSpPr>
          <p:cNvPr id="3" name="Content Placeholder 2"/>
          <p:cNvSpPr>
            <a:spLocks noGrp="1"/>
          </p:cNvSpPr>
          <p:nvPr>
            <p:ph idx="1"/>
          </p:nvPr>
        </p:nvSpPr>
        <p:spPr/>
        <p:txBody>
          <a:bodyPr/>
          <a:lstStyle/>
          <a:p>
            <a:endParaRPr lang="nl-NL"/>
          </a:p>
        </p:txBody>
      </p:sp>
      <p:pic>
        <p:nvPicPr>
          <p:cNvPr id="4" name="Picture 3" descr="https://encrypted-tbn0.gstatic.com/images?q=tbn:ANd9GcTIweMho3inh3nSvLozDgLB9KyYJQ5JKrT0wkyzJBwSg6wpvyuF">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6" name="5-Point Star 5"/>
          <p:cNvSpPr/>
          <p:nvPr/>
        </p:nvSpPr>
        <p:spPr>
          <a:xfrm>
            <a:off x="4716016" y="4155660"/>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7" name="5-Point Star 6"/>
          <p:cNvSpPr/>
          <p:nvPr/>
        </p:nvSpPr>
        <p:spPr>
          <a:xfrm>
            <a:off x="2987824" y="4361131"/>
            <a:ext cx="216024" cy="288032"/>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8" name="Straight Arrow Connector 7"/>
          <p:cNvCxnSpPr>
            <a:stCxn id="6" idx="1"/>
            <a:endCxn id="7" idx="0"/>
          </p:cNvCxnSpPr>
          <p:nvPr/>
        </p:nvCxnSpPr>
        <p:spPr>
          <a:xfrm flipH="1">
            <a:off x="3095836" y="4265678"/>
            <a:ext cx="1620180" cy="95453"/>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5"/>
          <p:cNvSpPr txBox="1">
            <a:spLocks/>
          </p:cNvSpPr>
          <p:nvPr/>
        </p:nvSpPr>
        <p:spPr>
          <a:xfrm>
            <a:off x="3923928" y="4443692"/>
            <a:ext cx="5040560" cy="2225668"/>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lgn="ctr"/>
            <a:r>
              <a:rPr lang="nl-NL" i="1" dirty="0" err="1">
                <a:solidFill>
                  <a:schemeClr val="tx1"/>
                </a:solidFill>
              </a:rPr>
              <a:t>Prestataire</a:t>
            </a:r>
            <a:r>
              <a:rPr lang="nl-NL" i="1" dirty="0">
                <a:solidFill>
                  <a:schemeClr val="tx1"/>
                </a:solidFill>
              </a:rPr>
              <a:t>: </a:t>
            </a:r>
            <a:r>
              <a:rPr lang="nl-NL" i="1" dirty="0" err="1">
                <a:solidFill>
                  <a:schemeClr val="tx1"/>
                </a:solidFill>
              </a:rPr>
              <a:t>licence</a:t>
            </a:r>
            <a:r>
              <a:rPr lang="nl-NL" i="1" dirty="0">
                <a:solidFill>
                  <a:schemeClr val="tx1"/>
                </a:solidFill>
              </a:rPr>
              <a:t> obligatoire en </a:t>
            </a:r>
            <a:r>
              <a:rPr lang="nl-NL" i="1" dirty="0" err="1">
                <a:solidFill>
                  <a:schemeClr val="tx1"/>
                </a:solidFill>
              </a:rPr>
              <a:t>Belgique</a:t>
            </a:r>
            <a:r>
              <a:rPr lang="nl-NL" i="1" dirty="0">
                <a:solidFill>
                  <a:schemeClr val="tx1"/>
                </a:solidFill>
              </a:rPr>
              <a:t>?</a:t>
            </a:r>
          </a:p>
          <a:p>
            <a:pPr algn="ctr"/>
            <a:r>
              <a:rPr lang="nl-NL" i="1" dirty="0" err="1">
                <a:solidFill>
                  <a:schemeClr val="tx1"/>
                </a:solidFill>
              </a:rPr>
              <a:t>Prestataire</a:t>
            </a:r>
            <a:r>
              <a:rPr lang="nl-NL" i="1" dirty="0">
                <a:solidFill>
                  <a:schemeClr val="tx1"/>
                </a:solidFill>
              </a:rPr>
              <a:t>: </a:t>
            </a:r>
            <a:r>
              <a:rPr lang="nl-NL" i="1" dirty="0" err="1">
                <a:solidFill>
                  <a:schemeClr val="tx1"/>
                </a:solidFill>
              </a:rPr>
              <a:t>obligation</a:t>
            </a:r>
            <a:r>
              <a:rPr lang="nl-NL" i="1" dirty="0">
                <a:solidFill>
                  <a:schemeClr val="tx1"/>
                </a:solidFill>
              </a:rPr>
              <a:t> de </a:t>
            </a:r>
            <a:r>
              <a:rPr lang="nl-NL" i="1" dirty="0" err="1">
                <a:solidFill>
                  <a:schemeClr val="tx1"/>
                </a:solidFill>
              </a:rPr>
              <a:t>rapporter</a:t>
            </a:r>
            <a:r>
              <a:rPr lang="nl-NL" i="1" dirty="0">
                <a:solidFill>
                  <a:schemeClr val="tx1"/>
                </a:solidFill>
              </a:rPr>
              <a:t> sa </a:t>
            </a:r>
            <a:r>
              <a:rPr lang="nl-NL" i="1" dirty="0" err="1">
                <a:solidFill>
                  <a:schemeClr val="tx1"/>
                </a:solidFill>
              </a:rPr>
              <a:t>présence</a:t>
            </a:r>
            <a:r>
              <a:rPr lang="nl-NL" i="1" dirty="0">
                <a:solidFill>
                  <a:schemeClr val="tx1"/>
                </a:solidFill>
              </a:rPr>
              <a:t> </a:t>
            </a:r>
            <a:r>
              <a:rPr lang="nl-NL" i="1" dirty="0" err="1">
                <a:solidFill>
                  <a:schemeClr val="tx1"/>
                </a:solidFill>
              </a:rPr>
              <a:t>aux</a:t>
            </a:r>
            <a:r>
              <a:rPr lang="nl-NL" i="1" dirty="0">
                <a:solidFill>
                  <a:schemeClr val="tx1"/>
                </a:solidFill>
              </a:rPr>
              <a:t> autorités et/</a:t>
            </a:r>
            <a:r>
              <a:rPr lang="nl-NL" i="1" dirty="0" err="1">
                <a:solidFill>
                  <a:schemeClr val="tx1"/>
                </a:solidFill>
              </a:rPr>
              <a:t>ou</a:t>
            </a:r>
            <a:r>
              <a:rPr lang="nl-NL" i="1" dirty="0">
                <a:solidFill>
                  <a:schemeClr val="tx1"/>
                </a:solidFill>
              </a:rPr>
              <a:t> </a:t>
            </a:r>
            <a:r>
              <a:rPr lang="nl-NL" i="1" dirty="0" err="1">
                <a:solidFill>
                  <a:schemeClr val="tx1"/>
                </a:solidFill>
              </a:rPr>
              <a:t>concurrents</a:t>
            </a:r>
            <a:r>
              <a:rPr lang="nl-NL" i="1" dirty="0">
                <a:solidFill>
                  <a:schemeClr val="tx1"/>
                </a:solidFill>
              </a:rPr>
              <a:t>?</a:t>
            </a:r>
          </a:p>
          <a:p>
            <a:pPr algn="ctr"/>
            <a:r>
              <a:rPr lang="nl-NL" i="1" dirty="0" err="1">
                <a:solidFill>
                  <a:schemeClr val="tx1"/>
                </a:solidFill>
              </a:rPr>
              <a:t>Destinataire</a:t>
            </a:r>
            <a:r>
              <a:rPr lang="nl-NL" i="1" dirty="0">
                <a:solidFill>
                  <a:schemeClr val="tx1"/>
                </a:solidFill>
              </a:rPr>
              <a:t>: </a:t>
            </a:r>
            <a:r>
              <a:rPr lang="nl-NL" i="1" dirty="0" err="1">
                <a:solidFill>
                  <a:schemeClr val="tx1"/>
                </a:solidFill>
              </a:rPr>
              <a:t>obligation</a:t>
            </a:r>
            <a:r>
              <a:rPr lang="nl-NL" i="1" dirty="0">
                <a:solidFill>
                  <a:schemeClr val="tx1"/>
                </a:solidFill>
              </a:rPr>
              <a:t> </a:t>
            </a:r>
            <a:r>
              <a:rPr lang="nl-NL" i="1" dirty="0" err="1">
                <a:solidFill>
                  <a:schemeClr val="tx1"/>
                </a:solidFill>
              </a:rPr>
              <a:t>d’informer</a:t>
            </a:r>
            <a:r>
              <a:rPr lang="nl-NL" i="1" dirty="0">
                <a:solidFill>
                  <a:schemeClr val="tx1"/>
                </a:solidFill>
              </a:rPr>
              <a:t> les autorités </a:t>
            </a:r>
            <a:r>
              <a:rPr lang="nl-NL" i="1" dirty="0" err="1">
                <a:solidFill>
                  <a:schemeClr val="tx1"/>
                </a:solidFill>
              </a:rPr>
              <a:t>belges</a:t>
            </a:r>
            <a:r>
              <a:rPr lang="nl-NL" i="1" dirty="0">
                <a:solidFill>
                  <a:schemeClr val="tx1"/>
                </a:solidFill>
              </a:rPr>
              <a:t>?</a:t>
            </a:r>
          </a:p>
        </p:txBody>
      </p:sp>
      <p:pic>
        <p:nvPicPr>
          <p:cNvPr id="13" name="Picture 12" descr="http://media3.s-nbcnews.com/j/msnbc/Components/Photos/050629/050629_polish_hmed_330a.grid-6x2.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092280" y="1268760"/>
            <a:ext cx="1872208" cy="2376264"/>
          </a:xfrm>
          <a:prstGeom prst="rect">
            <a:avLst/>
          </a:prstGeom>
          <a:noFill/>
          <a:ln>
            <a:noFill/>
          </a:ln>
        </p:spPr>
      </p:pic>
      <p:pic>
        <p:nvPicPr>
          <p:cNvPr id="12" name="Picture 17" descr="red-cross-m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1612" y="5799186"/>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en_check_mark_clip_art_93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4141" y="4683474"/>
            <a:ext cx="4460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green_check_mark_clip_art_93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3212" y="5265316"/>
            <a:ext cx="44608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red-cross-m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9299" y="4649163"/>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red-cross-m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5546" y="5243644"/>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r>
              <a:rPr lang="nl-NL" dirty="0" smtClean="0"/>
              <a:t>591</a:t>
            </a:r>
            <a:endParaRPr lang="nl-NL" dirty="0"/>
          </a:p>
        </p:txBody>
      </p:sp>
    </p:spTree>
    <p:extLst>
      <p:ext uri="{BB962C8B-B14F-4D97-AF65-F5344CB8AC3E}">
        <p14:creationId xmlns:p14="http://schemas.microsoft.com/office/powerpoint/2010/main" val="23143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90689"/>
            <a:ext cx="8229600" cy="5832648"/>
          </a:xfrm>
        </p:spPr>
        <p:txBody>
          <a:bodyPr>
            <a:normAutofit/>
          </a:bodyPr>
          <a:lstStyle/>
          <a:p>
            <a:r>
              <a:rPr lang="nl-NL" dirty="0"/>
              <a:t>Si l’on relève du champ d’application des articles 49 et/ou 56 du TFUE</a:t>
            </a:r>
          </a:p>
          <a:p>
            <a:pPr lvl="1"/>
            <a:r>
              <a:rPr lang="nl-NL" dirty="0"/>
              <a:t>vérifiez tout d’abord si la directive services est applicable (lex specialis derogat legi generali)</a:t>
            </a:r>
          </a:p>
          <a:p>
            <a:pPr lvl="1"/>
            <a:r>
              <a:rPr lang="nl-NL" dirty="0"/>
              <a:t>si la </a:t>
            </a:r>
            <a:r>
              <a:rPr lang="nl-NL" dirty="0" err="1"/>
              <a:t>réponse</a:t>
            </a:r>
            <a:r>
              <a:rPr lang="nl-NL" dirty="0"/>
              <a:t> </a:t>
            </a:r>
            <a:r>
              <a:rPr lang="nl-NL" dirty="0" err="1"/>
              <a:t>est</a:t>
            </a:r>
            <a:r>
              <a:rPr lang="nl-NL" dirty="0"/>
              <a:t> </a:t>
            </a:r>
            <a:r>
              <a:rPr lang="nl-NL" dirty="0" err="1"/>
              <a:t>affirmative</a:t>
            </a:r>
            <a:endParaRPr lang="nl-NL" dirty="0"/>
          </a:p>
          <a:p>
            <a:pPr lvl="2"/>
            <a:r>
              <a:rPr lang="nl-NL" dirty="0" err="1"/>
              <a:t>le</a:t>
            </a:r>
            <a:r>
              <a:rPr lang="nl-NL" dirty="0"/>
              <a:t> </a:t>
            </a:r>
            <a:r>
              <a:rPr lang="nl-NL" dirty="0" err="1"/>
              <a:t>cas</a:t>
            </a:r>
            <a:r>
              <a:rPr lang="nl-NL" dirty="0"/>
              <a:t> </a:t>
            </a:r>
            <a:r>
              <a:rPr lang="nl-NL" dirty="0" err="1"/>
              <a:t>doit</a:t>
            </a:r>
            <a:r>
              <a:rPr lang="nl-NL" dirty="0"/>
              <a:t> </a:t>
            </a:r>
            <a:r>
              <a:rPr lang="nl-NL" dirty="0" err="1"/>
              <a:t>être</a:t>
            </a:r>
            <a:r>
              <a:rPr lang="nl-NL" dirty="0"/>
              <a:t> </a:t>
            </a:r>
            <a:r>
              <a:rPr lang="nl-NL" dirty="0" err="1"/>
              <a:t>résolu</a:t>
            </a:r>
            <a:r>
              <a:rPr lang="nl-NL" dirty="0"/>
              <a:t> </a:t>
            </a:r>
            <a:r>
              <a:rPr lang="nl-NL" dirty="0" err="1"/>
              <a:t>uniquement</a:t>
            </a:r>
            <a:r>
              <a:rPr lang="nl-NL" dirty="0"/>
              <a:t> </a:t>
            </a:r>
            <a:r>
              <a:rPr lang="nl-NL" dirty="0" err="1"/>
              <a:t>sur</a:t>
            </a:r>
            <a:r>
              <a:rPr lang="nl-NL" dirty="0"/>
              <a:t> la base de </a:t>
            </a:r>
            <a:r>
              <a:rPr lang="nl-NL" dirty="0" err="1"/>
              <a:t>cette</a:t>
            </a:r>
            <a:r>
              <a:rPr lang="nl-NL" dirty="0"/>
              <a:t> </a:t>
            </a:r>
            <a:r>
              <a:rPr lang="nl-NL" dirty="0" err="1"/>
              <a:t>directive</a:t>
            </a:r>
            <a:r>
              <a:rPr lang="nl-NL" dirty="0"/>
              <a:t> et </a:t>
            </a:r>
            <a:r>
              <a:rPr lang="nl-NL" dirty="0" err="1"/>
              <a:t>le</a:t>
            </a:r>
            <a:r>
              <a:rPr lang="nl-NL" dirty="0"/>
              <a:t> régime des </a:t>
            </a:r>
            <a:r>
              <a:rPr lang="nl-NL" dirty="0" err="1"/>
              <a:t>justifications</a:t>
            </a:r>
            <a:r>
              <a:rPr lang="nl-NL" dirty="0"/>
              <a:t> y </a:t>
            </a:r>
            <a:r>
              <a:rPr lang="nl-NL" dirty="0" err="1"/>
              <a:t>incluse</a:t>
            </a:r>
            <a:r>
              <a:rPr lang="nl-NL" dirty="0"/>
              <a:t>!</a:t>
            </a:r>
          </a:p>
          <a:p>
            <a:pPr lvl="2"/>
            <a:r>
              <a:rPr lang="nl-NL" dirty="0"/>
              <a:t>si la directive ne vous garantit pas le libre accès au marché d’un autre EM, on ne peut pas complémentairement invoquer le droit primaire!!</a:t>
            </a:r>
          </a:p>
          <a:p>
            <a:pPr lvl="1"/>
            <a:r>
              <a:rPr lang="nl-NL" dirty="0"/>
              <a:t>si </a:t>
            </a:r>
            <a:r>
              <a:rPr lang="nl-NL" dirty="0" err="1"/>
              <a:t>l’on</a:t>
            </a:r>
            <a:r>
              <a:rPr lang="nl-NL" dirty="0"/>
              <a:t> ne </a:t>
            </a:r>
            <a:r>
              <a:rPr lang="nl-NL" dirty="0" err="1">
                <a:solidFill>
                  <a:srgbClr val="FF0000"/>
                </a:solidFill>
              </a:rPr>
              <a:t>relève</a:t>
            </a:r>
            <a:r>
              <a:rPr lang="nl-NL" dirty="0">
                <a:solidFill>
                  <a:srgbClr val="FF0000"/>
                </a:solidFill>
              </a:rPr>
              <a:t> pas du </a:t>
            </a:r>
            <a:r>
              <a:rPr lang="nl-NL" dirty="0" err="1">
                <a:solidFill>
                  <a:srgbClr val="FF0000"/>
                </a:solidFill>
              </a:rPr>
              <a:t>champ</a:t>
            </a:r>
            <a:r>
              <a:rPr lang="nl-NL" dirty="0">
                <a:solidFill>
                  <a:srgbClr val="FF0000"/>
                </a:solidFill>
              </a:rPr>
              <a:t> </a:t>
            </a:r>
            <a:r>
              <a:rPr lang="nl-NL" dirty="0" err="1">
                <a:solidFill>
                  <a:srgbClr val="FF0000"/>
                </a:solidFill>
              </a:rPr>
              <a:t>d’application</a:t>
            </a:r>
            <a:r>
              <a:rPr lang="nl-NL" dirty="0">
                <a:solidFill>
                  <a:srgbClr val="FF0000"/>
                </a:solidFill>
              </a:rPr>
              <a:t> de la </a:t>
            </a:r>
            <a:r>
              <a:rPr lang="nl-NL" dirty="0" err="1">
                <a:solidFill>
                  <a:srgbClr val="FF0000"/>
                </a:solidFill>
              </a:rPr>
              <a:t>directive</a:t>
            </a:r>
            <a:r>
              <a:rPr lang="nl-NL" dirty="0">
                <a:solidFill>
                  <a:srgbClr val="FF0000"/>
                </a:solidFill>
              </a:rPr>
              <a:t> services</a:t>
            </a:r>
            <a:r>
              <a:rPr lang="nl-NL" dirty="0"/>
              <a:t>, et </a:t>
            </a:r>
            <a:r>
              <a:rPr lang="nl-NL" dirty="0" err="1"/>
              <a:t>seulement</a:t>
            </a:r>
            <a:r>
              <a:rPr lang="nl-NL" dirty="0"/>
              <a:t> dans </a:t>
            </a:r>
            <a:r>
              <a:rPr lang="nl-NL" dirty="0" err="1"/>
              <a:t>ce</a:t>
            </a:r>
            <a:r>
              <a:rPr lang="nl-NL" dirty="0"/>
              <a:t> </a:t>
            </a:r>
            <a:r>
              <a:rPr lang="nl-NL" dirty="0" err="1"/>
              <a:t>cas</a:t>
            </a:r>
            <a:r>
              <a:rPr lang="nl-NL" dirty="0"/>
              <a:t>, </a:t>
            </a:r>
            <a:r>
              <a:rPr lang="nl-NL" dirty="0" err="1"/>
              <a:t>le</a:t>
            </a:r>
            <a:r>
              <a:rPr lang="nl-NL" dirty="0"/>
              <a:t> </a:t>
            </a:r>
            <a:r>
              <a:rPr lang="nl-NL" dirty="0" err="1"/>
              <a:t>droit</a:t>
            </a:r>
            <a:r>
              <a:rPr lang="nl-NL" dirty="0"/>
              <a:t> primaire peut </a:t>
            </a:r>
            <a:r>
              <a:rPr lang="nl-NL" dirty="0" err="1"/>
              <a:t>être</a:t>
            </a:r>
            <a:r>
              <a:rPr lang="nl-NL" dirty="0"/>
              <a:t> </a:t>
            </a:r>
            <a:r>
              <a:rPr lang="nl-NL" dirty="0" err="1"/>
              <a:t>invoqué</a:t>
            </a:r>
            <a:endParaRPr lang="nl-NL"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582</a:t>
            </a:fld>
            <a:endParaRPr lang="nl-NL"/>
          </a:p>
        </p:txBody>
      </p:sp>
    </p:spTree>
    <p:extLst>
      <p:ext uri="{BB962C8B-B14F-4D97-AF65-F5344CB8AC3E}">
        <p14:creationId xmlns:p14="http://schemas.microsoft.com/office/powerpoint/2010/main" val="4068053249"/>
      </p:ext>
    </p:extLst>
  </p:cSld>
  <p:clrMapOvr>
    <a:masterClrMapping/>
  </p:clrMapOvr>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Droit primaire</a:t>
            </a:r>
            <a:endParaRPr lang="en-GB" dirty="0"/>
          </a:p>
        </p:txBody>
      </p:sp>
      <p:sp>
        <p:nvSpPr>
          <p:cNvPr id="3" name="Content Placeholder 2"/>
          <p:cNvSpPr>
            <a:spLocks noGrp="1"/>
          </p:cNvSpPr>
          <p:nvPr>
            <p:ph idx="1"/>
          </p:nvPr>
        </p:nvSpPr>
        <p:spPr/>
        <p:txBody>
          <a:bodyPr/>
          <a:lstStyle/>
          <a:p>
            <a:r>
              <a:rPr lang="fr-BE" dirty="0"/>
              <a:t>Restriction</a:t>
            </a:r>
          </a:p>
          <a:p>
            <a:pPr lvl="1"/>
            <a:r>
              <a:rPr lang="fr-BE" dirty="0"/>
              <a:t>= </a:t>
            </a:r>
            <a:r>
              <a:rPr lang="fr-FR" dirty="0"/>
              <a:t>toute mesure nationale qui, même applicable sans discrimination tenant à la nationalité, est susceptible de gêner ou de rendre moins attrayant l’exercice, par les ressortissants de l’Union, [des libertés garanties] par le traité (C-168/15, </a:t>
            </a:r>
            <a:r>
              <a:rPr lang="fr-FR" i="1" dirty="0" err="1"/>
              <a:t>Itevelesa</a:t>
            </a:r>
            <a:r>
              <a:rPr lang="fr-FR" dirty="0"/>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583</a:t>
            </a:fld>
            <a:endParaRPr lang="nl-NL"/>
          </a:p>
        </p:txBody>
      </p:sp>
    </p:spTree>
    <p:extLst>
      <p:ext uri="{BB962C8B-B14F-4D97-AF65-F5344CB8AC3E}">
        <p14:creationId xmlns:p14="http://schemas.microsoft.com/office/powerpoint/2010/main" val="3387328910"/>
      </p:ext>
    </p:extLst>
  </p:cSld>
  <p:clrMapOvr>
    <a:masterClrMapping/>
  </p:clrMapOvr>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Droit primaire - établissement</a:t>
            </a:r>
            <a:endParaRPr lang="en-GB" dirty="0"/>
          </a:p>
        </p:txBody>
      </p:sp>
      <p:sp>
        <p:nvSpPr>
          <p:cNvPr id="3" name="Content Placeholder 2"/>
          <p:cNvSpPr>
            <a:spLocks noGrp="1"/>
          </p:cNvSpPr>
          <p:nvPr>
            <p:ph idx="1"/>
          </p:nvPr>
        </p:nvSpPr>
        <p:spPr>
          <a:xfrm>
            <a:off x="628650" y="1825624"/>
            <a:ext cx="7886700" cy="4729721"/>
          </a:xfrm>
        </p:spPr>
        <p:txBody>
          <a:bodyPr>
            <a:normAutofit lnSpcReduction="10000"/>
          </a:bodyPr>
          <a:lstStyle/>
          <a:p>
            <a:r>
              <a:rPr lang="fr-BE" dirty="0"/>
              <a:t>Restrictions interdites</a:t>
            </a:r>
          </a:p>
          <a:p>
            <a:pPr lvl="1"/>
            <a:r>
              <a:rPr lang="fr-BE" dirty="0"/>
              <a:t>établissement principal</a:t>
            </a:r>
          </a:p>
          <a:p>
            <a:pPr lvl="1"/>
            <a:r>
              <a:rPr lang="fr-BE" dirty="0"/>
              <a:t>établissement secondaire</a:t>
            </a:r>
            <a:endParaRPr lang="en-GB" dirty="0"/>
          </a:p>
          <a:p>
            <a:endParaRPr lang="fr-BE" dirty="0"/>
          </a:p>
          <a:p>
            <a:endParaRPr lang="fr-BE" dirty="0"/>
          </a:p>
          <a:p>
            <a:r>
              <a:rPr lang="fr-BE" dirty="0"/>
              <a:t>Personnes physiques</a:t>
            </a:r>
          </a:p>
          <a:p>
            <a:pPr lvl="1"/>
            <a:r>
              <a:rPr lang="fr-BE" dirty="0" smtClean="0"/>
              <a:t>Libre établissement sous réserve de justifications</a:t>
            </a:r>
          </a:p>
          <a:p>
            <a:pPr lvl="1"/>
            <a:r>
              <a:rPr lang="fr-BE" dirty="0" smtClean="0"/>
              <a:t>reconnaissance </a:t>
            </a:r>
            <a:r>
              <a:rPr lang="fr-BE" dirty="0"/>
              <a:t>mutuelle des qualifications </a:t>
            </a:r>
            <a:r>
              <a:rPr lang="fr-BE" dirty="0" smtClean="0"/>
              <a:t>professionnelles </a:t>
            </a:r>
            <a:r>
              <a:rPr lang="fr-BE" dirty="0"/>
              <a:t>– directive </a:t>
            </a:r>
            <a:r>
              <a:rPr lang="fr-BE" dirty="0" smtClean="0"/>
              <a:t>2005/36</a:t>
            </a:r>
          </a:p>
          <a:p>
            <a:pPr lvl="2"/>
            <a:r>
              <a:rPr lang="fr-BE" dirty="0" smtClean="0"/>
              <a:t>Directive </a:t>
            </a:r>
            <a:r>
              <a:rPr lang="fr-FR" dirty="0" smtClean="0"/>
              <a:t>2018/958 </a:t>
            </a:r>
            <a:r>
              <a:rPr lang="fr-FR" dirty="0"/>
              <a:t>du Parlement européen et du Conseil du 28 juin 2018 relative à un contrôle de proportionnalité avant l’adoption d’une nouvelle réglementation de professions</a:t>
            </a:r>
            <a:endParaRPr lang="fr-BE"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584</a:t>
            </a:fld>
            <a:endParaRPr lang="nl-NL"/>
          </a:p>
        </p:txBody>
      </p:sp>
    </p:spTree>
    <p:extLst>
      <p:ext uri="{BB962C8B-B14F-4D97-AF65-F5344CB8AC3E}">
        <p14:creationId xmlns:p14="http://schemas.microsoft.com/office/powerpoint/2010/main" val="310602815"/>
      </p:ext>
    </p:extLst>
  </p:cSld>
  <p:clrMapOvr>
    <a:masterClrMapping/>
  </p:clrMapOvr>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jeudi (14h00, Salle Lejeune, Opéra)!</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585</a:t>
            </a:fld>
            <a:endParaRPr lang="nl-NL"/>
          </a:p>
        </p:txBody>
      </p:sp>
    </p:spTree>
    <p:extLst>
      <p:ext uri="{BB962C8B-B14F-4D97-AF65-F5344CB8AC3E}">
        <p14:creationId xmlns:p14="http://schemas.microsoft.com/office/powerpoint/2010/main" val="1590026960"/>
      </p:ext>
    </p:extLst>
  </p:cSld>
  <p:clrMapOvr>
    <a:masterClrMapping/>
  </p:clrMapOvr>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Droit matériel européen</a:t>
            </a:r>
            <a:endParaRPr lang="en-GB" dirty="0"/>
          </a:p>
        </p:txBody>
      </p:sp>
      <p:sp>
        <p:nvSpPr>
          <p:cNvPr id="3" name="Subtitle 2"/>
          <p:cNvSpPr>
            <a:spLocks noGrp="1"/>
          </p:cNvSpPr>
          <p:nvPr>
            <p:ph type="subTitle" idx="1"/>
          </p:nvPr>
        </p:nvSpPr>
        <p:spPr/>
        <p:txBody>
          <a:bodyPr>
            <a:normAutofit/>
          </a:bodyPr>
          <a:lstStyle/>
          <a:p>
            <a:r>
              <a:rPr lang="fr-BE" dirty="0"/>
              <a:t>Prof. </a:t>
            </a:r>
            <a:r>
              <a:rPr lang="fr-BE" dirty="0" err="1"/>
              <a:t>dr</a:t>
            </a:r>
            <a:r>
              <a:rPr lang="fr-BE" dirty="0"/>
              <a:t>. Pieter Van Cleynenbreugel</a:t>
            </a:r>
          </a:p>
          <a:p>
            <a:endParaRPr lang="fr-BE" dirty="0"/>
          </a:p>
          <a:p>
            <a:r>
              <a:rPr lang="fr-BE" dirty="0" smtClean="0"/>
              <a:t>Séance 16 : </a:t>
            </a:r>
            <a:r>
              <a:rPr lang="fr-BE" dirty="0"/>
              <a:t>établissement et </a:t>
            </a:r>
            <a:r>
              <a:rPr lang="fr-BE" dirty="0" smtClean="0"/>
              <a:t>services: droit primaire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586</a:t>
            </a:fld>
            <a:endParaRPr lang="nl-NL"/>
          </a:p>
        </p:txBody>
      </p:sp>
    </p:spTree>
    <p:extLst>
      <p:ext uri="{BB962C8B-B14F-4D97-AF65-F5344CB8AC3E}">
        <p14:creationId xmlns:p14="http://schemas.microsoft.com/office/powerpoint/2010/main" val="944855236"/>
      </p:ext>
    </p:extLst>
  </p:cSld>
  <p:clrMapOvr>
    <a:masterClrMapping/>
  </p:clrMapOvr>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p:txBody>
          <a:bodyPr>
            <a:normAutofit fontScale="92500" lnSpcReduction="10000"/>
          </a:bodyPr>
          <a:lstStyle/>
          <a:p>
            <a:r>
              <a:rPr lang="fr-BE" dirty="0" smtClean="0"/>
              <a:t>La directive services et le droit primaire peuvent-ils être invoqués simultanément afin de mettre hors d’application une réglementation étatique pour manque de conformité au droit de l’UE?</a:t>
            </a:r>
          </a:p>
          <a:p>
            <a:r>
              <a:rPr lang="fr-BE" dirty="0" smtClean="0"/>
              <a:t>Quelle est la différence entre établissement principal et secondaire?</a:t>
            </a:r>
          </a:p>
          <a:p>
            <a:r>
              <a:rPr lang="fr-BE" dirty="0" smtClean="0"/>
              <a:t>Le droit de l’UE permet-il aux personnes morales de se transformer de S.A. en droit belge en A.G. en droit allemand?</a:t>
            </a:r>
          </a:p>
          <a:p>
            <a:r>
              <a:rPr lang="fr-BE" dirty="0" smtClean="0"/>
              <a:t>Existe-t-il une catégorie d’exception à la </a:t>
            </a:r>
            <a:r>
              <a:rPr lang="fr-BE" dirty="0" err="1" smtClean="0"/>
              <a:t>Keck</a:t>
            </a:r>
            <a:r>
              <a:rPr lang="fr-BE" dirty="0" smtClean="0"/>
              <a:t> et </a:t>
            </a:r>
            <a:r>
              <a:rPr lang="fr-BE" dirty="0" err="1" smtClean="0"/>
              <a:t>Mithouard</a:t>
            </a:r>
            <a:r>
              <a:rPr lang="fr-BE" dirty="0" smtClean="0"/>
              <a:t> dans le contexte des services?</a:t>
            </a:r>
            <a:endParaRPr lang="en-GB" dirty="0"/>
          </a:p>
        </p:txBody>
      </p:sp>
    </p:spTree>
    <p:extLst>
      <p:ext uri="{BB962C8B-B14F-4D97-AF65-F5344CB8AC3E}">
        <p14:creationId xmlns:p14="http://schemas.microsoft.com/office/powerpoint/2010/main" val="3223533572"/>
      </p:ext>
    </p:extLst>
  </p:cSld>
  <p:clrMapOvr>
    <a:masterClrMapping/>
  </p:clrMapOvr>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00200"/>
            <a:ext cx="8229600" cy="5069160"/>
          </a:xfrm>
        </p:spPr>
        <p:txBody>
          <a:bodyPr>
            <a:normAutofit fontScale="85000" lnSpcReduction="20000"/>
          </a:bodyPr>
          <a:lstStyle/>
          <a:p>
            <a:r>
              <a:rPr lang="nl-NL" dirty="0" smtClean="0"/>
              <a:t>Applicabilité de la directive (+ son invocabilité)</a:t>
            </a:r>
          </a:p>
          <a:p>
            <a:pPr lvl="2"/>
            <a:r>
              <a:rPr lang="nl-NL" dirty="0" smtClean="0"/>
              <a:t>Services exclus couverts part d’instruments plus spécifiques ou droit primaire</a:t>
            </a:r>
          </a:p>
          <a:p>
            <a:pPr lvl="2"/>
            <a:r>
              <a:rPr lang="nl-NL" dirty="0" smtClean="0"/>
              <a:t>Uniquement </a:t>
            </a:r>
            <a:r>
              <a:rPr lang="nl-NL" dirty="0"/>
              <a:t>invocabilité verticale (directives ne bénéficient pas d’effet direct horizontal</a:t>
            </a:r>
            <a:r>
              <a:rPr lang="nl-NL" dirty="0" smtClean="0"/>
              <a:t>)</a:t>
            </a:r>
          </a:p>
          <a:p>
            <a:pPr lvl="1"/>
            <a:r>
              <a:rPr lang="nl-NL" dirty="0" smtClean="0"/>
              <a:t>Prestation transfrontalière de services</a:t>
            </a:r>
          </a:p>
          <a:p>
            <a:pPr lvl="1"/>
            <a:r>
              <a:rPr lang="nl-NL" dirty="0" smtClean="0"/>
              <a:t>Etablissement</a:t>
            </a:r>
          </a:p>
          <a:p>
            <a:pPr lvl="2"/>
            <a:r>
              <a:rPr lang="nl-NL" dirty="0" smtClean="0"/>
              <a:t>Directive peut être invoquée par un prestataire contre une autorité publique dans une situation purement interne – fiction juridique: impact sur des mouvements transfrontaliers hypothétiques... (</a:t>
            </a:r>
            <a:r>
              <a:rPr lang="nl-NL" i="1" dirty="0" smtClean="0"/>
              <a:t>Venturini</a:t>
            </a:r>
            <a:r>
              <a:rPr lang="nl-NL" dirty="0" smtClean="0"/>
              <a:t>, </a:t>
            </a:r>
            <a:r>
              <a:rPr lang="nl-NL" i="1" dirty="0" smtClean="0"/>
              <a:t>Trijber</a:t>
            </a:r>
            <a:r>
              <a:rPr lang="nl-NL" dirty="0" smtClean="0"/>
              <a:t>...)</a:t>
            </a:r>
          </a:p>
          <a:p>
            <a:pPr lvl="3"/>
            <a:r>
              <a:rPr lang="nl-NL" dirty="0" smtClean="0"/>
              <a:t>Voy. </a:t>
            </a:r>
            <a:r>
              <a:rPr lang="nl-NL" dirty="0"/>
              <a:t>r</a:t>
            </a:r>
            <a:r>
              <a:rPr lang="nl-NL" dirty="0" smtClean="0"/>
              <a:t>éponses sur eCampus</a:t>
            </a:r>
          </a:p>
          <a:p>
            <a:r>
              <a:rPr lang="nl-NL" dirty="0" smtClean="0"/>
              <a:t>volet </a:t>
            </a:r>
            <a:r>
              <a:rPr lang="nl-NL" dirty="0"/>
              <a:t>établissement: art. 9-15</a:t>
            </a:r>
          </a:p>
          <a:p>
            <a:pPr lvl="1"/>
            <a:r>
              <a:rPr lang="nl-NL" dirty="0"/>
              <a:t>autorisations imposées aux personnes </a:t>
            </a:r>
            <a:r>
              <a:rPr lang="nl-NL" dirty="0" smtClean="0"/>
              <a:t>(venant hypothétiquement d’un </a:t>
            </a:r>
            <a:r>
              <a:rPr lang="nl-NL" dirty="0"/>
              <a:t>autre </a:t>
            </a:r>
            <a:r>
              <a:rPr lang="nl-NL" dirty="0" smtClean="0"/>
              <a:t>EM)?</a:t>
            </a:r>
            <a:endParaRPr lang="nl-NL" dirty="0"/>
          </a:p>
          <a:p>
            <a:pPr lvl="1"/>
            <a:r>
              <a:rPr lang="nl-NL" dirty="0"/>
              <a:t>a</a:t>
            </a:r>
            <a:r>
              <a:rPr lang="nl-NL" dirty="0" smtClean="0"/>
              <a:t>utres exigences </a:t>
            </a:r>
            <a:r>
              <a:rPr lang="nl-NL" dirty="0"/>
              <a:t>réglementaires imposées aux personnes </a:t>
            </a:r>
            <a:r>
              <a:rPr lang="nl-NL" dirty="0" smtClean="0"/>
              <a:t>(venant hypothétiquement d’un </a:t>
            </a:r>
            <a:r>
              <a:rPr lang="nl-NL" dirty="0"/>
              <a:t>autre </a:t>
            </a:r>
            <a:r>
              <a:rPr lang="nl-NL" dirty="0" smtClean="0"/>
              <a:t>EM)?</a:t>
            </a:r>
            <a:endParaRPr lang="nl-NL" dirty="0"/>
          </a:p>
          <a:p>
            <a:r>
              <a:rPr lang="nl-NL" dirty="0" err="1"/>
              <a:t>volet</a:t>
            </a:r>
            <a:r>
              <a:rPr lang="nl-NL" dirty="0"/>
              <a:t> prestations de services: art. 16-20</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prestataires</a:t>
            </a:r>
            <a:r>
              <a:rPr lang="nl-NL" dirty="0"/>
              <a:t> </a:t>
            </a:r>
            <a:r>
              <a:rPr lang="nl-NL" dirty="0" err="1"/>
              <a:t>venant</a:t>
            </a:r>
            <a:r>
              <a:rPr lang="nl-NL" dirty="0"/>
              <a:t> </a:t>
            </a:r>
            <a:r>
              <a:rPr lang="nl-NL" dirty="0" err="1"/>
              <a:t>d’un</a:t>
            </a:r>
            <a:r>
              <a:rPr lang="nl-NL" dirty="0"/>
              <a:t> </a:t>
            </a:r>
            <a:r>
              <a:rPr lang="nl-NL" dirty="0" err="1"/>
              <a:t>autre</a:t>
            </a:r>
            <a:r>
              <a:rPr lang="nl-NL" dirty="0"/>
              <a:t> EM?</a:t>
            </a:r>
          </a:p>
          <a:p>
            <a:pPr lvl="1"/>
            <a:r>
              <a:rPr lang="nl-NL" dirty="0" err="1"/>
              <a:t>exigences</a:t>
            </a:r>
            <a:r>
              <a:rPr lang="nl-NL" dirty="0"/>
              <a:t> </a:t>
            </a:r>
            <a:r>
              <a:rPr lang="nl-NL" dirty="0" err="1"/>
              <a:t>réglementaires</a:t>
            </a:r>
            <a:r>
              <a:rPr lang="nl-NL" dirty="0"/>
              <a:t> </a:t>
            </a:r>
            <a:r>
              <a:rPr lang="nl-NL" dirty="0" err="1"/>
              <a:t>imposées</a:t>
            </a:r>
            <a:r>
              <a:rPr lang="nl-NL" dirty="0"/>
              <a:t> </a:t>
            </a:r>
            <a:r>
              <a:rPr lang="nl-NL" dirty="0" err="1"/>
              <a:t>aux</a:t>
            </a:r>
            <a:r>
              <a:rPr lang="nl-NL" dirty="0"/>
              <a:t> </a:t>
            </a:r>
            <a:r>
              <a:rPr lang="nl-NL" dirty="0" err="1"/>
              <a:t>destinataires</a:t>
            </a:r>
            <a:r>
              <a:rPr lang="nl-NL" dirty="0"/>
              <a:t> des services?</a:t>
            </a:r>
          </a:p>
        </p:txBody>
      </p:sp>
      <p:pic>
        <p:nvPicPr>
          <p:cNvPr id="5" name="Picture 4" descr="https://smhttp-ssl-41607.nexcesscdn.net/media/catalog/product/cache/1/image/9df78eab33525d08d6e5fb8d27136e95/35127/35127-w1200-1.jpg">
            <a:hlinkClick r:id="rId2"/>
          </p:cNvPr>
          <p:cNvPicPr/>
          <p:nvPr/>
        </p:nvPicPr>
        <p:blipFill rotWithShape="1">
          <a:blip r:embed="rId3" cstate="print">
            <a:extLst>
              <a:ext uri="{28A0092B-C50C-407E-A947-70E740481C1C}">
                <a14:useLocalDpi xmlns:a14="http://schemas.microsoft.com/office/drawing/2010/main" val="0"/>
              </a:ext>
            </a:extLst>
          </a:blip>
          <a:srcRect l="29924"/>
          <a:stretch/>
        </p:blipFill>
        <p:spPr bwMode="auto">
          <a:xfrm>
            <a:off x="7740352" y="30235"/>
            <a:ext cx="1167259" cy="1510987"/>
          </a:xfrm>
          <a:prstGeom prst="rect">
            <a:avLst/>
          </a:prstGeom>
          <a:noFill/>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D9061D89-B14A-487E-9210-A6BBBD725484}" type="slidenum">
              <a:rPr lang="nl-NL" smtClean="0"/>
              <a:pPr/>
              <a:t>588</a:t>
            </a:fld>
            <a:endParaRPr lang="nl-NL"/>
          </a:p>
        </p:txBody>
      </p:sp>
    </p:spTree>
    <p:extLst>
      <p:ext uri="{BB962C8B-B14F-4D97-AF65-F5344CB8AC3E}">
        <p14:creationId xmlns:p14="http://schemas.microsoft.com/office/powerpoint/2010/main" val="1895499526"/>
      </p:ext>
    </p:extLst>
  </p:cSld>
  <p:clrMapOvr>
    <a:masterClrMapping/>
  </p:clrMapOvr>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Directive </a:t>
            </a:r>
            <a:r>
              <a:rPr lang="fr-BE" dirty="0"/>
              <a:t>2006/123</a:t>
            </a:r>
            <a:endParaRPr lang="en-GB" dirty="0"/>
          </a:p>
        </p:txBody>
      </p:sp>
      <p:sp>
        <p:nvSpPr>
          <p:cNvPr id="3" name="Content Placeholder 2"/>
          <p:cNvSpPr>
            <a:spLocks noGrp="1"/>
          </p:cNvSpPr>
          <p:nvPr>
            <p:ph idx="1"/>
          </p:nvPr>
        </p:nvSpPr>
        <p:spPr/>
        <p:txBody>
          <a:bodyPr>
            <a:normAutofit lnSpcReduction="10000"/>
          </a:bodyPr>
          <a:lstStyle/>
          <a:p>
            <a:r>
              <a:rPr lang="fr-BE" dirty="0"/>
              <a:t>Directive services</a:t>
            </a:r>
          </a:p>
          <a:p>
            <a:pPr lvl="1"/>
            <a:r>
              <a:rPr lang="fr-BE" dirty="0"/>
              <a:t>établissement</a:t>
            </a:r>
          </a:p>
          <a:p>
            <a:pPr lvl="2"/>
            <a:r>
              <a:rPr lang="fr-BE" dirty="0"/>
              <a:t>mesures directement ou indirectement discriminatoires sont interdites en tout cas – aucune justification</a:t>
            </a:r>
          </a:p>
          <a:p>
            <a:pPr lvl="2"/>
            <a:r>
              <a:rPr lang="fr-BE" dirty="0"/>
              <a:t>autorisations - RIIG</a:t>
            </a:r>
          </a:p>
          <a:p>
            <a:pPr lvl="2"/>
            <a:r>
              <a:rPr lang="fr-BE" dirty="0"/>
              <a:t>exigences interdites – art. 14 – aucune justification</a:t>
            </a:r>
          </a:p>
          <a:p>
            <a:pPr lvl="2"/>
            <a:r>
              <a:rPr lang="fr-BE" dirty="0"/>
              <a:t>exigences à évaluer - RIIG</a:t>
            </a:r>
          </a:p>
          <a:p>
            <a:pPr lvl="1"/>
            <a:r>
              <a:rPr lang="fr-BE" dirty="0"/>
              <a:t>prestation de services</a:t>
            </a:r>
          </a:p>
          <a:p>
            <a:pPr lvl="2"/>
            <a:r>
              <a:rPr lang="fr-BE" dirty="0"/>
              <a:t>mesures directement ou indirectement discriminatoires sont interdites en tout cas – aucune justification</a:t>
            </a:r>
          </a:p>
          <a:p>
            <a:pPr lvl="2"/>
            <a:r>
              <a:rPr lang="fr-BE" dirty="0"/>
              <a:t>prestataires: exigences de réglementation – ordre public, sécurité publique, santé publique, protection de </a:t>
            </a:r>
            <a:r>
              <a:rPr lang="fr-BE" dirty="0" smtClean="0"/>
              <a:t>l’environnement</a:t>
            </a:r>
            <a:endParaRPr lang="fr-BE"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589</a:t>
            </a:fld>
            <a:endParaRPr lang="nl-NL"/>
          </a:p>
        </p:txBody>
      </p:sp>
    </p:spTree>
    <p:extLst>
      <p:ext uri="{BB962C8B-B14F-4D97-AF65-F5344CB8AC3E}">
        <p14:creationId xmlns:p14="http://schemas.microsoft.com/office/powerpoint/2010/main" val="33178473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Le marché intérieur</a:t>
            </a:r>
            <a:endParaRPr lang="en-GB" dirty="0"/>
          </a:p>
        </p:txBody>
      </p:sp>
      <p:sp>
        <p:nvSpPr>
          <p:cNvPr id="3" name="Content Placeholder 2"/>
          <p:cNvSpPr>
            <a:spLocks noGrp="1"/>
          </p:cNvSpPr>
          <p:nvPr>
            <p:ph idx="1"/>
          </p:nvPr>
        </p:nvSpPr>
        <p:spPr/>
        <p:txBody>
          <a:bodyPr>
            <a:normAutofit/>
          </a:bodyPr>
          <a:lstStyle/>
          <a:p>
            <a:r>
              <a:rPr lang="en-US" b="1" dirty="0" smtClean="0">
                <a:solidFill>
                  <a:srgbClr val="FF0000"/>
                </a:solidFill>
                <a:hlinkClick r:id="rId2" action="ppaction://hlinkfile"/>
              </a:rPr>
              <a:t>Section </a:t>
            </a:r>
            <a:r>
              <a:rPr lang="en-US" b="1" dirty="0">
                <a:solidFill>
                  <a:srgbClr val="FF0000"/>
                </a:solidFill>
                <a:hlinkClick r:id="rId2" action="ppaction://hlinkfile"/>
              </a:rPr>
              <a:t>1. </a:t>
            </a:r>
            <a:r>
              <a:rPr lang="en-US" b="1" dirty="0" err="1">
                <a:solidFill>
                  <a:srgbClr val="FF0000"/>
                </a:solidFill>
                <a:hlinkClick r:id="rId2" action="ppaction://hlinkfile"/>
              </a:rPr>
              <a:t>L’établissement</a:t>
            </a:r>
            <a:r>
              <a:rPr lang="en-US" b="1" dirty="0">
                <a:solidFill>
                  <a:srgbClr val="FF0000"/>
                </a:solidFill>
                <a:hlinkClick r:id="rId2" action="ppaction://hlinkfile"/>
              </a:rPr>
              <a:t> d’un </a:t>
            </a:r>
            <a:r>
              <a:rPr lang="en-US" b="1" dirty="0" err="1">
                <a:solidFill>
                  <a:srgbClr val="FF0000"/>
                </a:solidFill>
                <a:hlinkClick r:id="rId2" action="ppaction://hlinkfile"/>
              </a:rPr>
              <a:t>marché</a:t>
            </a:r>
            <a:r>
              <a:rPr lang="en-US" b="1" dirty="0">
                <a:solidFill>
                  <a:srgbClr val="FF0000"/>
                </a:solidFill>
                <a:hlinkClick r:id="rId2" action="ppaction://hlinkfile"/>
              </a:rPr>
              <a:t> </a:t>
            </a:r>
            <a:r>
              <a:rPr lang="en-US" b="1" dirty="0" err="1">
                <a:solidFill>
                  <a:srgbClr val="FF0000"/>
                </a:solidFill>
                <a:hlinkClick r:id="rId2" action="ppaction://hlinkfile"/>
              </a:rPr>
              <a:t>commun</a:t>
            </a:r>
            <a:r>
              <a:rPr lang="en-US" b="1" dirty="0">
                <a:solidFill>
                  <a:srgbClr val="FF0000"/>
                </a:solidFill>
                <a:hlinkClick r:id="rId2" action="ppaction://hlinkfile"/>
              </a:rPr>
              <a:t> </a:t>
            </a:r>
            <a:r>
              <a:rPr lang="en-US" b="1" dirty="0" err="1">
                <a:solidFill>
                  <a:srgbClr val="FF0000"/>
                </a:solidFill>
                <a:hlinkClick r:id="rId2" action="ppaction://hlinkfile"/>
              </a:rPr>
              <a:t>comme</a:t>
            </a:r>
            <a:r>
              <a:rPr lang="en-US" b="1" dirty="0">
                <a:solidFill>
                  <a:srgbClr val="FF0000"/>
                </a:solidFill>
                <a:hlinkClick r:id="rId2" action="ppaction://hlinkfile"/>
              </a:rPr>
              <a:t> </a:t>
            </a:r>
            <a:r>
              <a:rPr lang="en-US" b="1" dirty="0" err="1">
                <a:solidFill>
                  <a:srgbClr val="FF0000"/>
                </a:solidFill>
                <a:hlinkClick r:id="rId2" action="ppaction://hlinkfile"/>
              </a:rPr>
              <a:t>objectif</a:t>
            </a:r>
            <a:r>
              <a:rPr lang="en-US" b="1" dirty="0">
                <a:solidFill>
                  <a:srgbClr val="FF0000"/>
                </a:solidFill>
                <a:hlinkClick r:id="rId2" action="ppaction://hlinkfile"/>
              </a:rPr>
              <a:t> </a:t>
            </a:r>
            <a:r>
              <a:rPr lang="en-US" b="1" dirty="0" err="1">
                <a:solidFill>
                  <a:srgbClr val="FF0000"/>
                </a:solidFill>
                <a:hlinkClick r:id="rId2" action="ppaction://hlinkfile"/>
              </a:rPr>
              <a:t>politique</a:t>
            </a:r>
            <a:r>
              <a:rPr lang="en-US" b="1" dirty="0">
                <a:solidFill>
                  <a:srgbClr val="FF0000"/>
                </a:solidFill>
                <a:hlinkClick r:id="rId2" action="ppaction://hlinkfile"/>
              </a:rPr>
              <a:t> </a:t>
            </a:r>
            <a:r>
              <a:rPr lang="en-US" b="1" dirty="0" err="1">
                <a:solidFill>
                  <a:srgbClr val="FF0000"/>
                </a:solidFill>
                <a:hlinkClick r:id="rId2" action="ppaction://hlinkfile"/>
              </a:rPr>
              <a:t>d’intégration</a:t>
            </a:r>
            <a:r>
              <a:rPr lang="en-US" b="1" dirty="0">
                <a:solidFill>
                  <a:srgbClr val="FF0000"/>
                </a:solidFill>
                <a:hlinkClick r:id="rId2" action="ppaction://hlinkfile"/>
              </a:rPr>
              <a:t> </a:t>
            </a:r>
            <a:r>
              <a:rPr lang="en-US" b="1" dirty="0" err="1">
                <a:solidFill>
                  <a:srgbClr val="FF0000"/>
                </a:solidFill>
                <a:hlinkClick r:id="rId2" action="ppaction://hlinkfile"/>
              </a:rPr>
              <a:t>économique</a:t>
            </a:r>
            <a:r>
              <a:rPr lang="en-US" b="1" dirty="0">
                <a:solidFill>
                  <a:srgbClr val="FF0000"/>
                </a:solidFill>
                <a:hlinkClick r:id="rId2" action="ppaction://hlinkfile"/>
              </a:rPr>
              <a:t> </a:t>
            </a:r>
            <a:r>
              <a:rPr lang="en-US" b="1" dirty="0" err="1">
                <a:solidFill>
                  <a:srgbClr val="FF0000"/>
                </a:solidFill>
                <a:hlinkClick r:id="rId2" action="ppaction://hlinkfile"/>
              </a:rPr>
              <a:t>européenne</a:t>
            </a:r>
            <a:endParaRPr lang="en-GB" b="1" dirty="0">
              <a:solidFill>
                <a:srgbClr val="FF0000"/>
              </a:solidFill>
            </a:endParaRPr>
          </a:p>
          <a:p>
            <a:pPr lvl="1"/>
            <a:r>
              <a:rPr lang="fr-FR" dirty="0">
                <a:hlinkClick r:id="rId3" action="ppaction://hlinkfile"/>
              </a:rPr>
              <a:t>§1. Plus jamais la guerre : la méthode « Monnet »</a:t>
            </a:r>
            <a:endParaRPr lang="en-GB" dirty="0"/>
          </a:p>
          <a:p>
            <a:pPr lvl="1"/>
            <a:r>
              <a:rPr lang="fr-FR" dirty="0">
                <a:hlinkClick r:id="rId4" action="ppaction://hlinkfile"/>
              </a:rPr>
              <a:t>§2. La déclaration du 9 mai 1950 de Robert Schuman</a:t>
            </a:r>
            <a:endParaRPr lang="en-GB" dirty="0"/>
          </a:p>
          <a:p>
            <a:pPr lvl="1"/>
            <a:r>
              <a:rPr lang="fr-FR" dirty="0">
                <a:hlinkClick r:id="rId5" action="ppaction://hlinkfile"/>
              </a:rPr>
              <a:t>§3. Après la déclaration « Schuman </a:t>
            </a:r>
            <a:r>
              <a:rPr lang="fr-FR" dirty="0" smtClean="0">
                <a:hlinkClick r:id="rId5" action="ppaction://hlinkfile"/>
              </a:rPr>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59</a:t>
            </a:fld>
            <a:endParaRPr lang="nl-NL"/>
          </a:p>
        </p:txBody>
      </p:sp>
    </p:spTree>
    <p:extLst>
      <p:ext uri="{BB962C8B-B14F-4D97-AF65-F5344CB8AC3E}">
        <p14:creationId xmlns:p14="http://schemas.microsoft.com/office/powerpoint/2010/main" val="4092785350"/>
      </p:ext>
    </p:extLst>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Services - </a:t>
            </a:r>
            <a:r>
              <a:rPr lang="nl-NL" dirty="0" err="1"/>
              <a:t>destinataires</a:t>
            </a:r>
            <a:endParaRPr lang="nl-NL" dirty="0"/>
          </a:p>
        </p:txBody>
      </p:sp>
      <p:sp>
        <p:nvSpPr>
          <p:cNvPr id="3" name="Content Placeholder 2"/>
          <p:cNvSpPr>
            <a:spLocks noGrp="1"/>
          </p:cNvSpPr>
          <p:nvPr>
            <p:ph idx="1"/>
          </p:nvPr>
        </p:nvSpPr>
        <p:spPr/>
        <p:txBody>
          <a:bodyPr/>
          <a:lstStyle/>
          <a:p>
            <a:r>
              <a:rPr lang="nl-NL" dirty="0"/>
              <a:t>art. 19: </a:t>
            </a:r>
            <a:r>
              <a:rPr lang="nl-NL" dirty="0" err="1"/>
              <a:t>restrictions</a:t>
            </a:r>
            <a:r>
              <a:rPr lang="nl-NL" dirty="0"/>
              <a:t> </a:t>
            </a:r>
            <a:r>
              <a:rPr lang="nl-NL" dirty="0" err="1"/>
              <a:t>interdites</a:t>
            </a:r>
            <a:r>
              <a:rPr lang="nl-NL" dirty="0"/>
              <a:t> </a:t>
            </a:r>
            <a:r>
              <a:rPr lang="nl-NL" dirty="0" err="1"/>
              <a:t>aux</a:t>
            </a:r>
            <a:r>
              <a:rPr lang="nl-NL" dirty="0"/>
              <a:t> </a:t>
            </a:r>
            <a:r>
              <a:rPr lang="nl-NL" dirty="0" err="1"/>
              <a:t>destinataires</a:t>
            </a:r>
            <a:endParaRPr lang="nl-NL" dirty="0"/>
          </a:p>
          <a:p>
            <a:pPr lvl="1"/>
            <a:r>
              <a:rPr lang="nl-NL" dirty="0" err="1"/>
              <a:t>l’obligation</a:t>
            </a:r>
            <a:r>
              <a:rPr lang="nl-NL" dirty="0"/>
              <a:t> </a:t>
            </a:r>
            <a:r>
              <a:rPr lang="nl-NL" dirty="0" err="1"/>
              <a:t>d’obtenir</a:t>
            </a:r>
            <a:r>
              <a:rPr lang="nl-NL" dirty="0"/>
              <a:t> </a:t>
            </a:r>
            <a:r>
              <a:rPr lang="nl-NL" dirty="0" err="1"/>
              <a:t>une</a:t>
            </a:r>
            <a:r>
              <a:rPr lang="nl-NL" dirty="0"/>
              <a:t> </a:t>
            </a:r>
            <a:r>
              <a:rPr lang="nl-NL" dirty="0" err="1"/>
              <a:t>autorisation</a:t>
            </a:r>
            <a:r>
              <a:rPr lang="nl-NL" dirty="0"/>
              <a:t> </a:t>
            </a:r>
            <a:r>
              <a:rPr lang="nl-NL" dirty="0" err="1"/>
              <a:t>auprès</a:t>
            </a:r>
            <a:r>
              <a:rPr lang="nl-NL" dirty="0"/>
              <a:t> des autorités </a:t>
            </a:r>
            <a:r>
              <a:rPr lang="nl-NL" dirty="0" err="1"/>
              <a:t>compétentes</a:t>
            </a:r>
            <a:endParaRPr lang="nl-NL" dirty="0"/>
          </a:p>
          <a:p>
            <a:pPr lvl="1"/>
            <a:r>
              <a:rPr lang="nl-NL" dirty="0"/>
              <a:t>des </a:t>
            </a:r>
            <a:r>
              <a:rPr lang="nl-NL" dirty="0" err="1"/>
              <a:t>limites</a:t>
            </a:r>
            <a:r>
              <a:rPr lang="nl-NL" dirty="0"/>
              <a:t> </a:t>
            </a:r>
            <a:r>
              <a:rPr lang="nl-NL" dirty="0" err="1"/>
              <a:t>discriminatoires</a:t>
            </a:r>
            <a:r>
              <a:rPr lang="nl-NL" dirty="0"/>
              <a:t> à </a:t>
            </a:r>
            <a:r>
              <a:rPr lang="nl-NL" dirty="0" err="1"/>
              <a:t>l’octroi</a:t>
            </a:r>
            <a:r>
              <a:rPr lang="nl-NL" dirty="0"/>
              <a:t> </a:t>
            </a:r>
            <a:r>
              <a:rPr lang="nl-NL" dirty="0" err="1"/>
              <a:t>d’aides</a:t>
            </a:r>
            <a:r>
              <a:rPr lang="nl-NL" dirty="0"/>
              <a:t> </a:t>
            </a:r>
            <a:r>
              <a:rPr lang="nl-NL" dirty="0" err="1"/>
              <a:t>financières</a:t>
            </a:r>
            <a:endParaRPr lang="nl-NL" dirty="0"/>
          </a:p>
          <a:p>
            <a:r>
              <a:rPr lang="nl-NL" dirty="0"/>
              <a:t>art. 20: interdictions des exigences fondées sur la nationalité ou sur le lieu de résidence d’un </a:t>
            </a:r>
            <a:r>
              <a:rPr lang="nl-NL" dirty="0" smtClean="0"/>
              <a:t>destinataire</a:t>
            </a:r>
          </a:p>
          <a:p>
            <a:pPr lvl="1"/>
            <a:r>
              <a:rPr lang="nl-NL" dirty="0" smtClean="0"/>
              <a:t>Critères objectifs justifiant un accès limité au service</a:t>
            </a:r>
            <a:endParaRPr lang="nl-NL" dirty="0"/>
          </a:p>
        </p:txBody>
      </p:sp>
      <p:sp>
        <p:nvSpPr>
          <p:cNvPr id="4" name="Content Placeholder 5"/>
          <p:cNvSpPr txBox="1">
            <a:spLocks/>
          </p:cNvSpPr>
          <p:nvPr/>
        </p:nvSpPr>
        <p:spPr>
          <a:xfrm>
            <a:off x="3296423" y="5124227"/>
            <a:ext cx="3059832" cy="105273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err="1">
                <a:solidFill>
                  <a:schemeClr val="tx1"/>
                </a:solidFill>
              </a:rPr>
              <a:t>Justifications</a:t>
            </a:r>
            <a:r>
              <a:rPr lang="nl-NL" i="1" dirty="0">
                <a:solidFill>
                  <a:schemeClr val="tx1"/>
                </a:solidFill>
              </a:rPr>
              <a:t>?</a:t>
            </a:r>
          </a:p>
        </p:txBody>
      </p:sp>
      <p:sp>
        <p:nvSpPr>
          <p:cNvPr id="5" name="Slide Number Placeholder 4"/>
          <p:cNvSpPr>
            <a:spLocks noGrp="1"/>
          </p:cNvSpPr>
          <p:nvPr>
            <p:ph type="sldNum" sz="quarter" idx="12"/>
          </p:nvPr>
        </p:nvSpPr>
        <p:spPr/>
        <p:txBody>
          <a:bodyPr/>
          <a:lstStyle/>
          <a:p>
            <a:r>
              <a:rPr lang="nl-NL" dirty="0" smtClean="0"/>
              <a:t>590</a:t>
            </a:r>
            <a:endParaRPr lang="nl-NL" dirty="0"/>
          </a:p>
        </p:txBody>
      </p:sp>
    </p:spTree>
    <p:extLst>
      <p:ext uri="{BB962C8B-B14F-4D97-AF65-F5344CB8AC3E}">
        <p14:creationId xmlns:p14="http://schemas.microsoft.com/office/powerpoint/2010/main" val="400406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a:t>
            </a:r>
            <a:endParaRPr lang="en-GB" dirty="0"/>
          </a:p>
        </p:txBody>
      </p:sp>
      <p:sp>
        <p:nvSpPr>
          <p:cNvPr id="3" name="Content Placeholder 2"/>
          <p:cNvSpPr>
            <a:spLocks noGrp="1"/>
          </p:cNvSpPr>
          <p:nvPr>
            <p:ph idx="1"/>
          </p:nvPr>
        </p:nvSpPr>
        <p:spPr/>
        <p:txBody>
          <a:bodyPr/>
          <a:lstStyle/>
          <a:p>
            <a:r>
              <a:rPr lang="fr-BE" dirty="0" smtClean="0"/>
              <a:t>Illustration récente: CJUE, C-179/14, </a:t>
            </a:r>
            <a:r>
              <a:rPr lang="fr-BE" i="1" dirty="0" smtClean="0"/>
              <a:t>Commission c. Hongrie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591</a:t>
            </a:fld>
            <a:endParaRPr lang="nl-NL"/>
          </a:p>
        </p:txBody>
      </p:sp>
      <p:pic>
        <p:nvPicPr>
          <p:cNvPr id="5" name="Picture 4" descr="Image result for titre repas"/>
          <p:cNvPicPr/>
          <p:nvPr/>
        </p:nvPicPr>
        <p:blipFill>
          <a:blip r:embed="rId2">
            <a:extLst>
              <a:ext uri="{28A0092B-C50C-407E-A947-70E740481C1C}">
                <a14:useLocalDpi xmlns:a14="http://schemas.microsoft.com/office/drawing/2010/main" val="0"/>
              </a:ext>
            </a:extLst>
          </a:blip>
          <a:srcRect/>
          <a:stretch>
            <a:fillRect/>
          </a:stretch>
        </p:blipFill>
        <p:spPr bwMode="auto">
          <a:xfrm>
            <a:off x="2195512" y="2996952"/>
            <a:ext cx="4752975" cy="2447925"/>
          </a:xfrm>
          <a:prstGeom prst="rect">
            <a:avLst/>
          </a:prstGeom>
          <a:noFill/>
          <a:ln>
            <a:noFill/>
          </a:ln>
        </p:spPr>
      </p:pic>
    </p:spTree>
    <p:extLst>
      <p:ext uri="{BB962C8B-B14F-4D97-AF65-F5344CB8AC3E}">
        <p14:creationId xmlns:p14="http://schemas.microsoft.com/office/powerpoint/2010/main" val="715868423"/>
      </p:ext>
    </p:extLst>
  </p:cSld>
  <p:clrMapOvr>
    <a:masterClrMapping/>
  </p:clrMapOvr>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Directive 2006/123</a:t>
            </a:r>
          </a:p>
        </p:txBody>
      </p:sp>
      <p:sp>
        <p:nvSpPr>
          <p:cNvPr id="3" name="Content Placeholder 2"/>
          <p:cNvSpPr>
            <a:spLocks noGrp="1"/>
          </p:cNvSpPr>
          <p:nvPr>
            <p:ph idx="1"/>
          </p:nvPr>
        </p:nvSpPr>
        <p:spPr>
          <a:xfrm>
            <a:off x="457200" y="1690689"/>
            <a:ext cx="8229600" cy="5832648"/>
          </a:xfrm>
        </p:spPr>
        <p:txBody>
          <a:bodyPr>
            <a:normAutofit/>
          </a:bodyPr>
          <a:lstStyle/>
          <a:p>
            <a:r>
              <a:rPr lang="nl-NL" dirty="0"/>
              <a:t>Si l’on relève du champ d’application des articles 49 et/ou 56 du TFUE</a:t>
            </a:r>
          </a:p>
          <a:p>
            <a:pPr lvl="1"/>
            <a:r>
              <a:rPr lang="nl-NL" dirty="0"/>
              <a:t>vérifiez tout d’abord si la directive services est applicable (lex specialis derogat legi generali)</a:t>
            </a:r>
          </a:p>
          <a:p>
            <a:pPr lvl="1"/>
            <a:r>
              <a:rPr lang="nl-NL" dirty="0"/>
              <a:t>si la </a:t>
            </a:r>
            <a:r>
              <a:rPr lang="nl-NL" dirty="0" err="1"/>
              <a:t>réponse</a:t>
            </a:r>
            <a:r>
              <a:rPr lang="nl-NL" dirty="0"/>
              <a:t> </a:t>
            </a:r>
            <a:r>
              <a:rPr lang="nl-NL" dirty="0" err="1"/>
              <a:t>est</a:t>
            </a:r>
            <a:r>
              <a:rPr lang="nl-NL" dirty="0"/>
              <a:t> </a:t>
            </a:r>
            <a:r>
              <a:rPr lang="nl-NL" dirty="0" err="1"/>
              <a:t>affirmative</a:t>
            </a:r>
            <a:endParaRPr lang="nl-NL" dirty="0"/>
          </a:p>
          <a:p>
            <a:pPr lvl="2"/>
            <a:r>
              <a:rPr lang="nl-NL" dirty="0" err="1"/>
              <a:t>le</a:t>
            </a:r>
            <a:r>
              <a:rPr lang="nl-NL" dirty="0"/>
              <a:t> </a:t>
            </a:r>
            <a:r>
              <a:rPr lang="nl-NL" dirty="0" err="1"/>
              <a:t>cas</a:t>
            </a:r>
            <a:r>
              <a:rPr lang="nl-NL" dirty="0"/>
              <a:t> </a:t>
            </a:r>
            <a:r>
              <a:rPr lang="nl-NL" dirty="0" err="1"/>
              <a:t>doit</a:t>
            </a:r>
            <a:r>
              <a:rPr lang="nl-NL" dirty="0"/>
              <a:t> </a:t>
            </a:r>
            <a:r>
              <a:rPr lang="nl-NL" dirty="0" err="1"/>
              <a:t>être</a:t>
            </a:r>
            <a:r>
              <a:rPr lang="nl-NL" dirty="0"/>
              <a:t> </a:t>
            </a:r>
            <a:r>
              <a:rPr lang="nl-NL" dirty="0" err="1"/>
              <a:t>résolu</a:t>
            </a:r>
            <a:r>
              <a:rPr lang="nl-NL" dirty="0"/>
              <a:t> </a:t>
            </a:r>
            <a:r>
              <a:rPr lang="nl-NL" dirty="0" err="1"/>
              <a:t>uniquement</a:t>
            </a:r>
            <a:r>
              <a:rPr lang="nl-NL" dirty="0"/>
              <a:t> </a:t>
            </a:r>
            <a:r>
              <a:rPr lang="nl-NL" dirty="0" err="1"/>
              <a:t>sur</a:t>
            </a:r>
            <a:r>
              <a:rPr lang="nl-NL" dirty="0"/>
              <a:t> la base de </a:t>
            </a:r>
            <a:r>
              <a:rPr lang="nl-NL" dirty="0" err="1"/>
              <a:t>cette</a:t>
            </a:r>
            <a:r>
              <a:rPr lang="nl-NL" dirty="0"/>
              <a:t> </a:t>
            </a:r>
            <a:r>
              <a:rPr lang="nl-NL" dirty="0" err="1"/>
              <a:t>directive</a:t>
            </a:r>
            <a:r>
              <a:rPr lang="nl-NL" dirty="0"/>
              <a:t> et </a:t>
            </a:r>
            <a:r>
              <a:rPr lang="nl-NL" dirty="0" err="1"/>
              <a:t>le</a:t>
            </a:r>
            <a:r>
              <a:rPr lang="nl-NL" dirty="0"/>
              <a:t> régime des </a:t>
            </a:r>
            <a:r>
              <a:rPr lang="nl-NL" dirty="0" err="1"/>
              <a:t>justifications</a:t>
            </a:r>
            <a:r>
              <a:rPr lang="nl-NL" dirty="0"/>
              <a:t> y </a:t>
            </a:r>
            <a:r>
              <a:rPr lang="nl-NL" dirty="0" err="1"/>
              <a:t>incluse</a:t>
            </a:r>
            <a:r>
              <a:rPr lang="nl-NL" dirty="0"/>
              <a:t>!</a:t>
            </a:r>
          </a:p>
          <a:p>
            <a:pPr lvl="2"/>
            <a:r>
              <a:rPr lang="nl-NL" dirty="0"/>
              <a:t>si la directive ne vous garantit pas le libre accès au marché d’un autre EM, on ne peut pas complémentairement invoquer le droit primaire!!</a:t>
            </a:r>
          </a:p>
          <a:p>
            <a:pPr lvl="1"/>
            <a:r>
              <a:rPr lang="nl-NL" sz="1800" dirty="0"/>
              <a:t>si </a:t>
            </a:r>
            <a:r>
              <a:rPr lang="nl-NL" sz="1800" dirty="0" smtClean="0"/>
              <a:t>l’activité ou le service ne </a:t>
            </a:r>
            <a:r>
              <a:rPr lang="nl-NL" sz="1800" dirty="0">
                <a:solidFill>
                  <a:srgbClr val="FF0000"/>
                </a:solidFill>
              </a:rPr>
              <a:t>relève pas du champ d’application de la directive </a:t>
            </a:r>
            <a:r>
              <a:rPr lang="nl-NL" sz="1800" dirty="0" smtClean="0">
                <a:solidFill>
                  <a:srgbClr val="FF0000"/>
                </a:solidFill>
              </a:rPr>
              <a:t>services ou d’un autre instrument de droit dérivé</a:t>
            </a:r>
            <a:r>
              <a:rPr lang="nl-NL" sz="1800" dirty="0" smtClean="0"/>
              <a:t>, </a:t>
            </a:r>
            <a:r>
              <a:rPr lang="nl-NL" sz="1800" dirty="0"/>
              <a:t>et seulement dans ce cas, le droit primaire peut être </a:t>
            </a:r>
            <a:r>
              <a:rPr lang="nl-NL" sz="1800" dirty="0" smtClean="0"/>
              <a:t>invoqué</a:t>
            </a:r>
          </a:p>
          <a:p>
            <a:pPr lvl="2"/>
            <a:r>
              <a:rPr lang="nl-NL" sz="1800" dirty="0" smtClean="0"/>
              <a:t>P.e. Prestataire de services a été accordé un monopole – l’existence des monopoles est exclue de la directive services (art. 1(3) de la directive)</a:t>
            </a:r>
            <a:endParaRPr lang="nl-NL" sz="1800" dirty="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592</a:t>
            </a:fld>
            <a:endParaRPr lang="nl-NL"/>
          </a:p>
        </p:txBody>
      </p:sp>
    </p:spTree>
    <p:extLst>
      <p:ext uri="{BB962C8B-B14F-4D97-AF65-F5344CB8AC3E}">
        <p14:creationId xmlns:p14="http://schemas.microsoft.com/office/powerpoint/2010/main" val="560791352"/>
      </p:ext>
    </p:extLst>
  </p:cSld>
  <p:clrMapOvr>
    <a:masterClrMapping/>
  </p:clrMapOvr>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Plan</a:t>
            </a:r>
            <a:endParaRPr lang="en-GB" dirty="0"/>
          </a:p>
        </p:txBody>
      </p:sp>
      <p:sp>
        <p:nvSpPr>
          <p:cNvPr id="3" name="Content Placeholder 2"/>
          <p:cNvSpPr>
            <a:spLocks noGrp="1"/>
          </p:cNvSpPr>
          <p:nvPr>
            <p:ph idx="1"/>
          </p:nvPr>
        </p:nvSpPr>
        <p:spPr>
          <a:xfrm>
            <a:off x="628650" y="1825624"/>
            <a:ext cx="7886700" cy="5032375"/>
          </a:xfrm>
        </p:spPr>
        <p:txBody>
          <a:bodyPr>
            <a:normAutofit fontScale="70000" lnSpcReduction="20000"/>
          </a:bodyPr>
          <a:lstStyle/>
          <a:p>
            <a:r>
              <a:rPr lang="en-US" u="sng" dirty="0">
                <a:hlinkClick r:id="rId2"/>
              </a:rPr>
              <a:t>Section 2. Interdiction de restrictions</a:t>
            </a:r>
            <a:endParaRPr lang="en-GB" dirty="0"/>
          </a:p>
          <a:p>
            <a:pPr lvl="1"/>
            <a:r>
              <a:rPr lang="fr-FR" u="sng" dirty="0">
                <a:hlinkClick r:id="rId3"/>
              </a:rPr>
              <a:t>§1. Droit dérivé : la directive services</a:t>
            </a:r>
            <a:endParaRPr lang="en-GB" dirty="0"/>
          </a:p>
          <a:p>
            <a:pPr lvl="2"/>
            <a:r>
              <a:rPr lang="fr-FR" u="sng" dirty="0">
                <a:hlinkClick r:id="rId4"/>
              </a:rPr>
              <a:t>A.</a:t>
            </a:r>
            <a:r>
              <a:rPr lang="en-GB" dirty="0">
                <a:hlinkClick r:id="rId4"/>
              </a:rPr>
              <a:t>	</a:t>
            </a:r>
            <a:r>
              <a:rPr lang="fr-FR" u="sng" dirty="0">
                <a:hlinkClick r:id="rId4"/>
              </a:rPr>
              <a:t>Services exclus de la directive</a:t>
            </a:r>
            <a:endParaRPr lang="en-GB" dirty="0"/>
          </a:p>
          <a:p>
            <a:pPr lvl="3"/>
            <a:r>
              <a:rPr lang="fr-FR" u="sng" dirty="0">
                <a:hlinkClick r:id="rId5"/>
              </a:rPr>
              <a:t>1.</a:t>
            </a:r>
            <a:r>
              <a:rPr lang="en-GB" dirty="0">
                <a:hlinkClick r:id="rId5"/>
              </a:rPr>
              <a:t>	</a:t>
            </a:r>
            <a:r>
              <a:rPr lang="fr-FR" u="sng" dirty="0">
                <a:hlinkClick r:id="rId5"/>
              </a:rPr>
              <a:t>Des activités ne pas constituant des services</a:t>
            </a:r>
            <a:endParaRPr lang="en-GB" dirty="0"/>
          </a:p>
          <a:p>
            <a:pPr lvl="3"/>
            <a:r>
              <a:rPr lang="fr-FR" u="sng" dirty="0">
                <a:hlinkClick r:id="rId6"/>
              </a:rPr>
              <a:t>2.</a:t>
            </a:r>
            <a:r>
              <a:rPr lang="en-GB" dirty="0">
                <a:hlinkClick r:id="rId6"/>
              </a:rPr>
              <a:t>	</a:t>
            </a:r>
            <a:r>
              <a:rPr lang="fr-FR" u="sng" dirty="0">
                <a:hlinkClick r:id="rId6"/>
              </a:rPr>
              <a:t>De réglementations plus spécifiques</a:t>
            </a:r>
            <a:endParaRPr lang="en-GB" dirty="0"/>
          </a:p>
          <a:p>
            <a:pPr lvl="3"/>
            <a:r>
              <a:rPr lang="fr-FR" u="sng" dirty="0">
                <a:hlinkClick r:id="rId7"/>
              </a:rPr>
              <a:t>3.</a:t>
            </a:r>
            <a:r>
              <a:rPr lang="en-GB" dirty="0">
                <a:hlinkClick r:id="rId7"/>
              </a:rPr>
              <a:t>	</a:t>
            </a:r>
            <a:r>
              <a:rPr lang="fr-FR" u="sng" dirty="0">
                <a:hlinkClick r:id="rId7"/>
              </a:rPr>
              <a:t>Sensibilités morales</a:t>
            </a:r>
            <a:endParaRPr lang="en-GB" dirty="0"/>
          </a:p>
          <a:p>
            <a:pPr lvl="2"/>
            <a:r>
              <a:rPr lang="fr-FR" u="sng" dirty="0">
                <a:hlinkClick r:id="rId8"/>
              </a:rPr>
              <a:t>B.</a:t>
            </a:r>
            <a:r>
              <a:rPr lang="en-GB" dirty="0">
                <a:hlinkClick r:id="rId8"/>
              </a:rPr>
              <a:t>	</a:t>
            </a:r>
            <a:r>
              <a:rPr lang="fr-FR" u="sng" dirty="0">
                <a:hlinkClick r:id="rId8"/>
              </a:rPr>
              <a:t>Interdictions au libre établissement</a:t>
            </a:r>
            <a:endParaRPr lang="en-GB" dirty="0"/>
          </a:p>
          <a:p>
            <a:pPr lvl="3"/>
            <a:r>
              <a:rPr lang="fr-FR" u="sng" dirty="0">
                <a:hlinkClick r:id="rId9"/>
              </a:rPr>
              <a:t>1.</a:t>
            </a:r>
            <a:r>
              <a:rPr lang="en-GB" dirty="0">
                <a:hlinkClick r:id="rId9"/>
              </a:rPr>
              <a:t>	</a:t>
            </a:r>
            <a:r>
              <a:rPr lang="fr-FR" u="sng" dirty="0">
                <a:hlinkClick r:id="rId9"/>
              </a:rPr>
              <a:t>Autorisations administratives</a:t>
            </a:r>
            <a:endParaRPr lang="en-GB" dirty="0"/>
          </a:p>
          <a:p>
            <a:pPr lvl="3"/>
            <a:r>
              <a:rPr lang="fr-FR" u="sng" dirty="0">
                <a:hlinkClick r:id="rId10"/>
              </a:rPr>
              <a:t>2.</a:t>
            </a:r>
            <a:r>
              <a:rPr lang="en-GB" dirty="0">
                <a:hlinkClick r:id="rId10"/>
              </a:rPr>
              <a:t>	</a:t>
            </a:r>
            <a:r>
              <a:rPr lang="fr-FR" u="sng" dirty="0">
                <a:hlinkClick r:id="rId10"/>
              </a:rPr>
              <a:t>Exigences interdites</a:t>
            </a:r>
            <a:endParaRPr lang="en-GB" dirty="0"/>
          </a:p>
          <a:p>
            <a:pPr lvl="3"/>
            <a:r>
              <a:rPr lang="fr-FR" u="sng" dirty="0">
                <a:hlinkClick r:id="rId11"/>
              </a:rPr>
              <a:t>3.</a:t>
            </a:r>
            <a:r>
              <a:rPr lang="en-GB" dirty="0">
                <a:hlinkClick r:id="rId11"/>
              </a:rPr>
              <a:t>	</a:t>
            </a:r>
            <a:r>
              <a:rPr lang="fr-FR" u="sng" dirty="0">
                <a:hlinkClick r:id="rId11"/>
              </a:rPr>
              <a:t>Exigences à évaluer</a:t>
            </a:r>
            <a:endParaRPr lang="en-GB" dirty="0"/>
          </a:p>
          <a:p>
            <a:pPr lvl="2"/>
            <a:r>
              <a:rPr lang="fr-FR" u="sng" dirty="0">
                <a:hlinkClick r:id="rId12"/>
              </a:rPr>
              <a:t>C.</a:t>
            </a:r>
            <a:r>
              <a:rPr lang="en-GB" dirty="0">
                <a:hlinkClick r:id="rId12"/>
              </a:rPr>
              <a:t>	</a:t>
            </a:r>
            <a:r>
              <a:rPr lang="fr-FR" u="sng" dirty="0">
                <a:hlinkClick r:id="rId12"/>
              </a:rPr>
              <a:t>Interdictions à la libre prestation de services</a:t>
            </a:r>
            <a:endParaRPr lang="en-GB" dirty="0"/>
          </a:p>
          <a:p>
            <a:pPr lvl="3"/>
            <a:r>
              <a:rPr lang="fr-FR" u="sng" dirty="0">
                <a:hlinkClick r:id="rId13"/>
              </a:rPr>
              <a:t>1.</a:t>
            </a:r>
            <a:r>
              <a:rPr lang="en-GB" dirty="0">
                <a:hlinkClick r:id="rId13"/>
              </a:rPr>
              <a:t>	</a:t>
            </a:r>
            <a:r>
              <a:rPr lang="fr-FR" u="sng" dirty="0">
                <a:hlinkClick r:id="rId13"/>
              </a:rPr>
              <a:t>Principe de libre circulation</a:t>
            </a:r>
            <a:endParaRPr lang="en-GB" dirty="0"/>
          </a:p>
          <a:p>
            <a:pPr lvl="3"/>
            <a:r>
              <a:rPr lang="fr-FR" u="sng" dirty="0">
                <a:hlinkClick r:id="rId14"/>
              </a:rPr>
              <a:t>2.</a:t>
            </a:r>
            <a:r>
              <a:rPr lang="en-GB" dirty="0">
                <a:hlinkClick r:id="rId14"/>
              </a:rPr>
              <a:t>	</a:t>
            </a:r>
            <a:r>
              <a:rPr lang="fr-FR" u="sng" dirty="0">
                <a:hlinkClick r:id="rId14"/>
              </a:rPr>
              <a:t>Restrictions interdites prima facie</a:t>
            </a:r>
            <a:endParaRPr lang="en-GB" dirty="0"/>
          </a:p>
          <a:p>
            <a:pPr lvl="3"/>
            <a:r>
              <a:rPr lang="fr-FR" u="sng" dirty="0">
                <a:hlinkClick r:id="rId15"/>
              </a:rPr>
              <a:t>3.</a:t>
            </a:r>
            <a:r>
              <a:rPr lang="en-GB" dirty="0">
                <a:hlinkClick r:id="rId15"/>
              </a:rPr>
              <a:t>	</a:t>
            </a:r>
            <a:r>
              <a:rPr lang="fr-FR" u="sng" dirty="0">
                <a:hlinkClick r:id="rId15"/>
              </a:rPr>
              <a:t>Droits des destinataires de services</a:t>
            </a:r>
            <a:endParaRPr lang="en-GB" dirty="0"/>
          </a:p>
          <a:p>
            <a:pPr lvl="1"/>
            <a:r>
              <a:rPr lang="fr-FR" u="sng" dirty="0">
                <a:hlinkClick r:id="rId16"/>
              </a:rPr>
              <a:t>§2. Droit primaire</a:t>
            </a:r>
            <a:endParaRPr lang="en-GB" dirty="0"/>
          </a:p>
          <a:p>
            <a:pPr lvl="2"/>
            <a:r>
              <a:rPr lang="fr-FR" u="sng" dirty="0">
                <a:hlinkClick r:id="rId17"/>
              </a:rPr>
              <a:t>A.</a:t>
            </a:r>
            <a:r>
              <a:rPr lang="en-GB" dirty="0">
                <a:hlinkClick r:id="rId17"/>
              </a:rPr>
              <a:t>	</a:t>
            </a:r>
            <a:r>
              <a:rPr lang="fr-FR" u="sng" dirty="0">
                <a:hlinkClick r:id="rId17"/>
              </a:rPr>
              <a:t>Interdictions au libre établissement</a:t>
            </a:r>
            <a:endParaRPr lang="en-GB" dirty="0"/>
          </a:p>
          <a:p>
            <a:pPr lvl="3"/>
            <a:r>
              <a:rPr lang="fr-FR" u="sng" dirty="0">
                <a:hlinkClick r:id="rId18"/>
              </a:rPr>
              <a:t>1.</a:t>
            </a:r>
            <a:r>
              <a:rPr lang="en-GB" dirty="0">
                <a:hlinkClick r:id="rId18"/>
              </a:rPr>
              <a:t>	</a:t>
            </a:r>
            <a:r>
              <a:rPr lang="fr-FR" u="sng" dirty="0">
                <a:hlinkClick r:id="rId18"/>
              </a:rPr>
              <a:t>Etablissement des personnes physiques</a:t>
            </a:r>
            <a:endParaRPr lang="en-GB" dirty="0"/>
          </a:p>
          <a:p>
            <a:pPr lvl="3"/>
            <a:r>
              <a:rPr lang="fr-FR" u="sng" dirty="0">
                <a:hlinkClick r:id="rId19"/>
              </a:rPr>
              <a:t>2.</a:t>
            </a:r>
            <a:r>
              <a:rPr lang="en-GB" dirty="0">
                <a:hlinkClick r:id="rId19"/>
              </a:rPr>
              <a:t>	</a:t>
            </a:r>
            <a:r>
              <a:rPr lang="fr-FR" u="sng" dirty="0">
                <a:hlinkClick r:id="rId19"/>
              </a:rPr>
              <a:t>Etablissement des personnes morales</a:t>
            </a:r>
            <a:endParaRPr lang="en-GB" dirty="0"/>
          </a:p>
          <a:p>
            <a:pPr lvl="4"/>
            <a:r>
              <a:rPr lang="fr-FR" u="sng" dirty="0">
                <a:hlinkClick r:id="rId20"/>
              </a:rPr>
              <a:t>a.</a:t>
            </a:r>
            <a:r>
              <a:rPr lang="en-GB" dirty="0">
                <a:hlinkClick r:id="rId20"/>
              </a:rPr>
              <a:t>	</a:t>
            </a:r>
            <a:r>
              <a:rPr lang="fr-FR" u="sng" dirty="0">
                <a:hlinkClick r:id="rId20"/>
              </a:rPr>
              <a:t>Etablissement principal</a:t>
            </a:r>
            <a:endParaRPr lang="en-GB" dirty="0"/>
          </a:p>
          <a:p>
            <a:pPr lvl="4"/>
            <a:r>
              <a:rPr lang="fr-FR" u="sng" dirty="0">
                <a:hlinkClick r:id="rId21"/>
              </a:rPr>
              <a:t>b.</a:t>
            </a:r>
            <a:r>
              <a:rPr lang="en-GB" dirty="0">
                <a:hlinkClick r:id="rId21"/>
              </a:rPr>
              <a:t>	</a:t>
            </a:r>
            <a:r>
              <a:rPr lang="fr-FR" u="sng" dirty="0">
                <a:hlinkClick r:id="rId21"/>
              </a:rPr>
              <a:t>Etablissement subsidiaire</a:t>
            </a:r>
            <a:endParaRPr lang="en-GB" dirty="0"/>
          </a:p>
          <a:p>
            <a:pPr lvl="2"/>
            <a:r>
              <a:rPr lang="fr-FR" u="sng" dirty="0">
                <a:hlinkClick r:id="rId22"/>
              </a:rPr>
              <a:t>B.</a:t>
            </a:r>
            <a:r>
              <a:rPr lang="en-GB" dirty="0">
                <a:hlinkClick r:id="rId22"/>
              </a:rPr>
              <a:t>	</a:t>
            </a:r>
            <a:r>
              <a:rPr lang="fr-FR" u="sng" dirty="0">
                <a:hlinkClick r:id="rId22"/>
              </a:rPr>
              <a:t>Interdictions à la libre prestation de services</a:t>
            </a:r>
            <a:endParaRPr lang="en-GB" dirty="0"/>
          </a:p>
          <a:p>
            <a:pPr lvl="3"/>
            <a:r>
              <a:rPr lang="fr-FR" u="sng" dirty="0">
                <a:hlinkClick r:id="rId23"/>
              </a:rPr>
              <a:t>1.</a:t>
            </a:r>
            <a:r>
              <a:rPr lang="en-GB" dirty="0">
                <a:hlinkClick r:id="rId23"/>
              </a:rPr>
              <a:t>	</a:t>
            </a:r>
            <a:r>
              <a:rPr lang="fr-FR" u="sng" dirty="0">
                <a:hlinkClick r:id="rId23"/>
              </a:rPr>
              <a:t>Toute mesure restrictive</a:t>
            </a:r>
            <a:endParaRPr lang="en-GB" dirty="0"/>
          </a:p>
          <a:p>
            <a:pPr lvl="3"/>
            <a:r>
              <a:rPr lang="fr-FR" u="sng" dirty="0">
                <a:hlinkClick r:id="rId24"/>
              </a:rPr>
              <a:t>2.</a:t>
            </a:r>
            <a:r>
              <a:rPr lang="en-GB" dirty="0">
                <a:hlinkClick r:id="rId24"/>
              </a:rPr>
              <a:t>	</a:t>
            </a:r>
            <a:r>
              <a:rPr lang="fr-FR" u="sng" dirty="0">
                <a:hlinkClick r:id="rId24"/>
              </a:rPr>
              <a:t>Modalités de prestation exclues ?</a:t>
            </a:r>
            <a:endParaRPr lang="en-GB" dirty="0"/>
          </a:p>
          <a:p>
            <a:endParaRPr lang="en-GB" dirty="0"/>
          </a:p>
        </p:txBody>
      </p:sp>
      <p:sp>
        <p:nvSpPr>
          <p:cNvPr id="4" name="Oval 3"/>
          <p:cNvSpPr/>
          <p:nvPr/>
        </p:nvSpPr>
        <p:spPr>
          <a:xfrm>
            <a:off x="628650" y="4481848"/>
            <a:ext cx="5862302" cy="2376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D9061D89-B14A-487E-9210-A6BBBD725484}" type="slidenum">
              <a:rPr lang="nl-NL" smtClean="0"/>
              <a:pPr/>
              <a:t>593</a:t>
            </a:fld>
            <a:endParaRPr lang="nl-NL"/>
          </a:p>
        </p:txBody>
      </p:sp>
    </p:spTree>
    <p:extLst>
      <p:ext uri="{BB962C8B-B14F-4D97-AF65-F5344CB8AC3E}">
        <p14:creationId xmlns:p14="http://schemas.microsoft.com/office/powerpoint/2010/main" val="3711052399"/>
      </p:ext>
    </p:extLst>
  </p:cSld>
  <p:clrMapOvr>
    <a:masterClrMapping/>
  </p:clrMapOvr>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primaire</a:t>
            </a:r>
            <a:endParaRPr lang="en-GB" dirty="0"/>
          </a:p>
        </p:txBody>
      </p:sp>
      <p:sp>
        <p:nvSpPr>
          <p:cNvPr id="3" name="Content Placeholder 2"/>
          <p:cNvSpPr>
            <a:spLocks noGrp="1"/>
          </p:cNvSpPr>
          <p:nvPr>
            <p:ph idx="1"/>
          </p:nvPr>
        </p:nvSpPr>
        <p:spPr/>
        <p:txBody>
          <a:bodyPr/>
          <a:lstStyle/>
          <a:p>
            <a:r>
              <a:rPr lang="fr-BE" dirty="0"/>
              <a:t>Restriction</a:t>
            </a:r>
          </a:p>
          <a:p>
            <a:pPr lvl="1"/>
            <a:r>
              <a:rPr lang="fr-BE" dirty="0"/>
              <a:t>= </a:t>
            </a:r>
            <a:r>
              <a:rPr lang="fr-FR" dirty="0"/>
              <a:t>toute mesure nationale qui, même applicable sans discrimination tenant à la nationalité, est susceptible de gêner ou de rendre moins attrayant l’exercice, par les ressortissants de l’Union, [des libertés garanties] par le traité (C-168/15, </a:t>
            </a:r>
            <a:r>
              <a:rPr lang="fr-FR" i="1" dirty="0" err="1"/>
              <a:t>Itevelesa</a:t>
            </a:r>
            <a:r>
              <a:rPr lang="fr-FR" dirty="0"/>
              <a:t>)</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594</a:t>
            </a:fld>
            <a:endParaRPr lang="nl-NL"/>
          </a:p>
        </p:txBody>
      </p:sp>
    </p:spTree>
    <p:extLst>
      <p:ext uri="{BB962C8B-B14F-4D97-AF65-F5344CB8AC3E}">
        <p14:creationId xmlns:p14="http://schemas.microsoft.com/office/powerpoint/2010/main" val="871405499"/>
      </p:ext>
    </p:extLst>
  </p:cSld>
  <p:clrMapOvr>
    <a:masterClrMapping/>
  </p:clrMapOvr>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Droit primaire - établissement</a:t>
            </a:r>
            <a:endParaRPr lang="en-GB" dirty="0"/>
          </a:p>
        </p:txBody>
      </p:sp>
      <p:sp>
        <p:nvSpPr>
          <p:cNvPr id="3" name="Content Placeholder 2"/>
          <p:cNvSpPr>
            <a:spLocks noGrp="1"/>
          </p:cNvSpPr>
          <p:nvPr>
            <p:ph idx="1"/>
          </p:nvPr>
        </p:nvSpPr>
        <p:spPr>
          <a:xfrm>
            <a:off x="628650" y="1825624"/>
            <a:ext cx="7886700" cy="4729721"/>
          </a:xfrm>
        </p:spPr>
        <p:txBody>
          <a:bodyPr>
            <a:normAutofit lnSpcReduction="10000"/>
          </a:bodyPr>
          <a:lstStyle/>
          <a:p>
            <a:r>
              <a:rPr lang="fr-BE" dirty="0"/>
              <a:t>Restrictions interdites</a:t>
            </a:r>
          </a:p>
          <a:p>
            <a:pPr lvl="1"/>
            <a:r>
              <a:rPr lang="fr-BE" dirty="0"/>
              <a:t>établissement principal</a:t>
            </a:r>
          </a:p>
          <a:p>
            <a:pPr lvl="1"/>
            <a:r>
              <a:rPr lang="fr-BE" dirty="0"/>
              <a:t>établissement secondaire</a:t>
            </a:r>
            <a:endParaRPr lang="en-GB" dirty="0"/>
          </a:p>
          <a:p>
            <a:endParaRPr lang="fr-BE" dirty="0"/>
          </a:p>
          <a:p>
            <a:endParaRPr lang="fr-BE" dirty="0"/>
          </a:p>
          <a:p>
            <a:r>
              <a:rPr lang="fr-BE" dirty="0"/>
              <a:t>Personnes physiques</a:t>
            </a:r>
          </a:p>
          <a:p>
            <a:pPr lvl="1"/>
            <a:r>
              <a:rPr lang="fr-BE" dirty="0" smtClean="0"/>
              <a:t>Libre établissement sous réserve de justifications</a:t>
            </a:r>
          </a:p>
          <a:p>
            <a:pPr lvl="1"/>
            <a:r>
              <a:rPr lang="fr-BE" dirty="0" smtClean="0"/>
              <a:t>reconnaissance </a:t>
            </a:r>
            <a:r>
              <a:rPr lang="fr-BE" dirty="0"/>
              <a:t>mutuelle des qualifications </a:t>
            </a:r>
            <a:r>
              <a:rPr lang="fr-BE" dirty="0" smtClean="0"/>
              <a:t>professionnelles </a:t>
            </a:r>
            <a:r>
              <a:rPr lang="fr-BE" dirty="0"/>
              <a:t>– directive </a:t>
            </a:r>
            <a:r>
              <a:rPr lang="fr-BE" dirty="0" smtClean="0"/>
              <a:t>2005/36</a:t>
            </a:r>
          </a:p>
          <a:p>
            <a:pPr lvl="2"/>
            <a:r>
              <a:rPr lang="fr-BE" dirty="0" smtClean="0"/>
              <a:t>Directive </a:t>
            </a:r>
            <a:r>
              <a:rPr lang="fr-FR" dirty="0" smtClean="0"/>
              <a:t>2018/958 </a:t>
            </a:r>
            <a:r>
              <a:rPr lang="fr-FR" dirty="0"/>
              <a:t>du Parlement européen et du Conseil du 28 juin 2018 relative à un contrôle de proportionnalité avant l’adoption d’une nouvelle réglementation de professions</a:t>
            </a:r>
            <a:endParaRPr lang="fr-BE" dirty="0"/>
          </a:p>
        </p:txBody>
      </p:sp>
      <p:sp>
        <p:nvSpPr>
          <p:cNvPr id="4" name="Slide Number Placeholder 3"/>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4202362445"/>
      </p:ext>
    </p:extLst>
  </p:cSld>
  <p:clrMapOvr>
    <a:masterClrMapping/>
  </p:clrMapOvr>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Etablissement</a:t>
            </a:r>
          </a:p>
        </p:txBody>
      </p:sp>
      <p:sp>
        <p:nvSpPr>
          <p:cNvPr id="3" name="Content Placeholder 2"/>
          <p:cNvSpPr>
            <a:spLocks noGrp="1"/>
          </p:cNvSpPr>
          <p:nvPr>
            <p:ph idx="1"/>
          </p:nvPr>
        </p:nvSpPr>
        <p:spPr>
          <a:xfrm>
            <a:off x="628650" y="1825624"/>
            <a:ext cx="7886700" cy="5032375"/>
          </a:xfrm>
        </p:spPr>
        <p:txBody>
          <a:bodyPr>
            <a:normAutofit/>
          </a:bodyPr>
          <a:lstStyle/>
          <a:p>
            <a:r>
              <a:rPr lang="nl-NL" dirty="0"/>
              <a:t>Etablissement des personnes morales:</a:t>
            </a:r>
          </a:p>
          <a:p>
            <a:pPr lvl="1"/>
            <a:endParaRPr lang="nl-NL" dirty="0"/>
          </a:p>
          <a:p>
            <a:pPr lvl="1"/>
            <a:r>
              <a:rPr lang="nl-NL" dirty="0"/>
              <a:t>établissement principal: transformation d’une personne morale/société </a:t>
            </a:r>
            <a:r>
              <a:rPr lang="nl-NL" dirty="0" smtClean="0"/>
              <a:t>constituée selon le droit d’un </a:t>
            </a:r>
            <a:r>
              <a:rPr lang="nl-NL" dirty="0"/>
              <a:t>EM en personne morale/société constituée selon le droit d’un autre EM</a:t>
            </a:r>
          </a:p>
          <a:p>
            <a:pPr lvl="2"/>
            <a:r>
              <a:rPr lang="nl-NL" dirty="0"/>
              <a:t>s</a:t>
            </a:r>
            <a:r>
              <a:rPr lang="nl-NL" dirty="0" smtClean="0"/>
              <a:t>ans dissolution et liquidation de la société dans son EM d’origine? – pas toujours restrictive</a:t>
            </a:r>
          </a:p>
          <a:p>
            <a:pPr lvl="1"/>
            <a:endParaRPr lang="nl-NL" dirty="0"/>
          </a:p>
          <a:p>
            <a:pPr lvl="1"/>
            <a:r>
              <a:rPr lang="nl-NL" dirty="0"/>
              <a:t>établissement secondaire: création d’une succursale dans un autre EM par une personne morale/société créée selon les modalités du droit des sociétés d’un autre EM</a:t>
            </a:r>
          </a:p>
          <a:p>
            <a:pPr lvl="2"/>
            <a:r>
              <a:rPr lang="nl-NL" dirty="0"/>
              <a:t>toute restriction interdite prima facie</a:t>
            </a:r>
          </a:p>
          <a:p>
            <a:pPr lvl="1"/>
            <a:endParaRPr lang="nl-NL" dirty="0"/>
          </a:p>
        </p:txBody>
      </p:sp>
      <p:sp>
        <p:nvSpPr>
          <p:cNvPr id="4" name="Slide Number Placeholder 3"/>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1721819664"/>
      </p:ext>
    </p:extLst>
  </p:cSld>
  <p:clrMapOvr>
    <a:masterClrMapping/>
  </p:clrMapOvr>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t>
            </a:r>
            <a:r>
              <a:rPr lang="nl-NL" dirty="0" err="1"/>
              <a:t>transformation</a:t>
            </a:r>
            <a:endParaRPr lang="nl-NL" dirty="0"/>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3095603" y="4041068"/>
            <a:ext cx="216024" cy="288032"/>
          </a:xfrm>
          <a:prstGeom prst="star5">
            <a:avLst/>
          </a:prstGeom>
          <a:solidFill>
            <a:srgbClr val="92D05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2267744" y="4041068"/>
            <a:ext cx="216024" cy="288032"/>
          </a:xfrm>
          <a:prstGeom prst="star5">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4" name="Slide Number Placeholder 3"/>
          <p:cNvSpPr>
            <a:spLocks noGrp="1"/>
          </p:cNvSpPr>
          <p:nvPr>
            <p:ph type="sldNum" sz="quarter" idx="12"/>
          </p:nvPr>
        </p:nvSpPr>
        <p:spPr/>
        <p:txBody>
          <a:bodyPr/>
          <a:lstStyle/>
          <a:p>
            <a:endParaRPr lang="nl-NL" dirty="0"/>
          </a:p>
        </p:txBody>
      </p:sp>
      <p:sp>
        <p:nvSpPr>
          <p:cNvPr id="19" name="Content Placeholder 5"/>
          <p:cNvSpPr txBox="1">
            <a:spLocks/>
          </p:cNvSpPr>
          <p:nvPr/>
        </p:nvSpPr>
        <p:spPr>
          <a:xfrm>
            <a:off x="4211960" y="2724596"/>
            <a:ext cx="3059832" cy="105273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a:solidFill>
                  <a:schemeClr val="tx1"/>
                </a:solidFill>
              </a:rPr>
              <a:t>81/87, Daily Mail</a:t>
            </a:r>
          </a:p>
        </p:txBody>
      </p:sp>
    </p:spTree>
    <p:extLst>
      <p:ext uri="{BB962C8B-B14F-4D97-AF65-F5344CB8AC3E}">
        <p14:creationId xmlns:p14="http://schemas.microsoft.com/office/powerpoint/2010/main" val="8108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t>
            </a:r>
            <a:r>
              <a:rPr lang="nl-NL" dirty="0" err="1"/>
              <a:t>transformation</a:t>
            </a:r>
            <a:endParaRPr lang="nl-NL" dirty="0"/>
          </a:p>
        </p:txBody>
      </p:sp>
      <p:sp>
        <p:nvSpPr>
          <p:cNvPr id="3" name="Content Placeholder 2"/>
          <p:cNvSpPr>
            <a:spLocks noGrp="1"/>
          </p:cNvSpPr>
          <p:nvPr>
            <p:ph idx="1"/>
          </p:nvPr>
        </p:nvSpPr>
        <p:spPr>
          <a:xfrm>
            <a:off x="457200" y="1600200"/>
            <a:ext cx="8229600" cy="5257800"/>
          </a:xfrm>
        </p:spPr>
        <p:txBody>
          <a:bodyPr>
            <a:normAutofit/>
          </a:bodyPr>
          <a:lstStyle/>
          <a:p>
            <a:r>
              <a:rPr lang="nl-NL" dirty="0"/>
              <a:t>CJUE, 81/87, </a:t>
            </a:r>
            <a:r>
              <a:rPr lang="nl-NL" i="1" dirty="0"/>
              <a:t>Daily Mail</a:t>
            </a:r>
            <a:r>
              <a:rPr lang="nl-NL" dirty="0"/>
              <a:t>:</a:t>
            </a:r>
          </a:p>
          <a:p>
            <a:pPr lvl="1"/>
            <a:r>
              <a:rPr lang="fr-FR" i="1" dirty="0"/>
              <a:t>les articles 49 et 54 du traité doivent être interprétés en ce sens qu' </a:t>
            </a:r>
            <a:r>
              <a:rPr lang="fr-FR" i="1" dirty="0">
                <a:solidFill>
                  <a:srgbClr val="FF0000"/>
                </a:solidFill>
              </a:rPr>
              <a:t>ils ne confèrent aucun droit, en l'état actuel du droit communautaire</a:t>
            </a:r>
            <a:r>
              <a:rPr lang="fr-FR" i="1" dirty="0"/>
              <a:t>, à une société constituée en conformité de la législation d'un état membre et y ayant son siège statutaire, de transférer son siège de direction dans un autre état membre </a:t>
            </a:r>
            <a:endParaRPr lang="nl-NL" dirty="0"/>
          </a:p>
          <a:p>
            <a:r>
              <a:rPr lang="nl-NL" dirty="0"/>
              <a:t>CJUE, C-378/10, </a:t>
            </a:r>
            <a:r>
              <a:rPr lang="nl-NL" i="1" dirty="0" smtClean="0"/>
              <a:t>VALE + C-106/16, POLBUD</a:t>
            </a:r>
            <a:endParaRPr lang="nl-NL" dirty="0"/>
          </a:p>
          <a:p>
            <a:pPr lvl="1"/>
            <a:r>
              <a:rPr lang="fr-FR" dirty="0"/>
              <a:t>une société créée en vertu d’un ordre juridique national </a:t>
            </a:r>
            <a:r>
              <a:rPr lang="fr-FR" dirty="0">
                <a:solidFill>
                  <a:srgbClr val="FF0000"/>
                </a:solidFill>
              </a:rPr>
              <a:t>n’a d’existence qu’à travers la législation nationale qui «permet» ainsi la constitution de la société</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598</a:t>
            </a:fld>
            <a:endParaRPr lang="nl-NL"/>
          </a:p>
        </p:txBody>
      </p:sp>
    </p:spTree>
    <p:extLst>
      <p:ext uri="{BB962C8B-B14F-4D97-AF65-F5344CB8AC3E}">
        <p14:creationId xmlns:p14="http://schemas.microsoft.com/office/powerpoint/2010/main" val="3399240175"/>
      </p:ext>
    </p:extLst>
  </p:cSld>
  <p:clrMapOvr>
    <a:masterClrMapping/>
  </p:clrMapOvr>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a:t>
            </a:r>
            <a:r>
              <a:rPr lang="nl-NL" dirty="0" err="1"/>
              <a:t>transformation</a:t>
            </a:r>
            <a:endParaRPr lang="nl-NL" dirty="0"/>
          </a:p>
        </p:txBody>
      </p:sp>
      <p:sp>
        <p:nvSpPr>
          <p:cNvPr id="3" name="Content Placeholder 2"/>
          <p:cNvSpPr>
            <a:spLocks noGrp="1"/>
          </p:cNvSpPr>
          <p:nvPr>
            <p:ph idx="1"/>
          </p:nvPr>
        </p:nvSpPr>
        <p:spPr>
          <a:xfrm>
            <a:off x="457200" y="1600200"/>
            <a:ext cx="8229600" cy="5257800"/>
          </a:xfrm>
        </p:spPr>
        <p:txBody>
          <a:bodyPr>
            <a:normAutofit/>
          </a:bodyPr>
          <a:lstStyle/>
          <a:p>
            <a:r>
              <a:rPr lang="nl-NL" i="1" dirty="0" smtClean="0"/>
              <a:t>C-106/16, POLBUD</a:t>
            </a:r>
            <a:endParaRPr lang="nl-NL" dirty="0"/>
          </a:p>
          <a:p>
            <a:pPr lvl="1"/>
            <a:r>
              <a:rPr lang="fr-FR" dirty="0" smtClean="0"/>
              <a:t>Pt 33:</a:t>
            </a:r>
            <a:r>
              <a:rPr lang="fr-FR" dirty="0"/>
              <a:t> </a:t>
            </a:r>
            <a:r>
              <a:rPr lang="fr-FR" dirty="0" smtClean="0"/>
              <a:t>l’article</a:t>
            </a:r>
            <a:r>
              <a:rPr lang="fr-FR" dirty="0"/>
              <a:t> 49, second alinéa, TFUE, lu en combinaison avec l’article 54 TFUE, </a:t>
            </a:r>
            <a:r>
              <a:rPr lang="fr-FR" dirty="0" smtClean="0"/>
              <a:t>englobe le </a:t>
            </a:r>
            <a:r>
              <a:rPr lang="fr-FR" dirty="0"/>
              <a:t>droit pour une société constituée en conformité avec la législation d’un État membre de se transformer en une société relevant du droit d’un autre État membre (voir, en ce sens, arrêt du 27 septembre 1988, Daily Mail and General Trust, 81/87, EU:C:1988:456, point </a:t>
            </a:r>
            <a:r>
              <a:rPr lang="fr-FR" dirty="0" smtClean="0"/>
              <a:t>17)</a:t>
            </a:r>
          </a:p>
          <a:p>
            <a:pPr lvl="2"/>
            <a:r>
              <a:rPr lang="fr-FR" dirty="0"/>
              <a:t>s</a:t>
            </a:r>
            <a:r>
              <a:rPr lang="fr-FR" dirty="0" smtClean="0"/>
              <a:t>i la transformation est permise en droit de l’EM d’accueil</a:t>
            </a:r>
          </a:p>
          <a:p>
            <a:pPr lvl="2"/>
            <a:r>
              <a:rPr lang="fr-FR" dirty="0" smtClean="0"/>
              <a:t>pour </a:t>
            </a:r>
            <a:r>
              <a:rPr lang="fr-FR" dirty="0"/>
              <a:t>autant qu’il est satisfait aux conditions définies par la législation de cet autre État membre et, en particulier, au critère retenu par ce dernier aux fins du rattachement d’une société à son ordre juridique national</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599</a:t>
            </a:fld>
            <a:endParaRPr lang="nl-NL"/>
          </a:p>
        </p:txBody>
      </p:sp>
    </p:spTree>
    <p:extLst>
      <p:ext uri="{BB962C8B-B14F-4D97-AF65-F5344CB8AC3E}">
        <p14:creationId xmlns:p14="http://schemas.microsoft.com/office/powerpoint/2010/main" val="2919908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lstStyle/>
          <a:p>
            <a:endParaRPr lang="en-GB" dirty="0"/>
          </a:p>
        </p:txBody>
      </p:sp>
      <p:pic>
        <p:nvPicPr>
          <p:cNvPr id="4" name="Picture 2" descr="http://cdns.gentlemansgazette.com/wp-content/uploads/2014/02/Blended-Scotch-Whisky-Explained-845x32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1222389"/>
            <a:ext cx="4896544" cy="1863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plombier"/>
          <p:cNvPicPr/>
          <p:nvPr/>
        </p:nvPicPr>
        <p:blipFill>
          <a:blip r:embed="rId4">
            <a:extLst>
              <a:ext uri="{28A0092B-C50C-407E-A947-70E740481C1C}">
                <a14:useLocalDpi xmlns:a14="http://schemas.microsoft.com/office/drawing/2010/main" val="0"/>
              </a:ext>
            </a:extLst>
          </a:blip>
          <a:srcRect/>
          <a:stretch>
            <a:fillRect/>
          </a:stretch>
        </p:blipFill>
        <p:spPr bwMode="auto">
          <a:xfrm>
            <a:off x="443428" y="2998123"/>
            <a:ext cx="3400425" cy="2266950"/>
          </a:xfrm>
          <a:prstGeom prst="rect">
            <a:avLst/>
          </a:prstGeom>
          <a:noFill/>
          <a:ln>
            <a:noFill/>
          </a:ln>
        </p:spPr>
      </p:pic>
      <p:pic>
        <p:nvPicPr>
          <p:cNvPr id="6" name="Picture 5" descr="Related image"/>
          <p:cNvPicPr/>
          <p:nvPr/>
        </p:nvPicPr>
        <p:blipFill>
          <a:blip r:embed="rId5">
            <a:extLst>
              <a:ext uri="{28A0092B-C50C-407E-A947-70E740481C1C}">
                <a14:useLocalDpi xmlns:a14="http://schemas.microsoft.com/office/drawing/2010/main" val="0"/>
              </a:ext>
            </a:extLst>
          </a:blip>
          <a:srcRect/>
          <a:stretch>
            <a:fillRect/>
          </a:stretch>
        </p:blipFill>
        <p:spPr bwMode="auto">
          <a:xfrm>
            <a:off x="6154266" y="1215096"/>
            <a:ext cx="2857500" cy="2286000"/>
          </a:xfrm>
          <a:prstGeom prst="rect">
            <a:avLst/>
          </a:prstGeom>
          <a:noFill/>
          <a:ln>
            <a:noFill/>
          </a:ln>
        </p:spPr>
      </p:pic>
      <p:pic>
        <p:nvPicPr>
          <p:cNvPr id="7" name="Picture 6" descr="Related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4784" y="4001964"/>
            <a:ext cx="3791694" cy="2728017"/>
          </a:xfrm>
          <a:prstGeom prst="rect">
            <a:avLst/>
          </a:prstGeom>
          <a:noFill/>
          <a:ln>
            <a:noFill/>
          </a:ln>
        </p:spPr>
      </p:pic>
      <p:pic>
        <p:nvPicPr>
          <p:cNvPr id="8" name="Picture 7" descr="Image result for schengen"/>
          <p:cNvPicPr/>
          <p:nvPr/>
        </p:nvPicPr>
        <p:blipFill>
          <a:blip r:embed="rId7">
            <a:extLst>
              <a:ext uri="{28A0092B-C50C-407E-A947-70E740481C1C}">
                <a14:useLocalDpi xmlns:a14="http://schemas.microsoft.com/office/drawing/2010/main" val="0"/>
              </a:ext>
            </a:extLst>
          </a:blip>
          <a:srcRect/>
          <a:stretch>
            <a:fillRect/>
          </a:stretch>
        </p:blipFill>
        <p:spPr bwMode="auto">
          <a:xfrm>
            <a:off x="2467021" y="4798307"/>
            <a:ext cx="2937763" cy="2059693"/>
          </a:xfrm>
          <a:prstGeom prst="rect">
            <a:avLst/>
          </a:prstGeom>
          <a:noFill/>
          <a:ln>
            <a:noFill/>
          </a:ln>
        </p:spPr>
      </p:pic>
      <p:sp>
        <p:nvSpPr>
          <p:cNvPr id="9" name="Slide Number Placeholder 8"/>
          <p:cNvSpPr>
            <a:spLocks noGrp="1"/>
          </p:cNvSpPr>
          <p:nvPr>
            <p:ph type="sldNum" sz="quarter" idx="12"/>
          </p:nvPr>
        </p:nvSpPr>
        <p:spPr/>
        <p:txBody>
          <a:bodyPr/>
          <a:lstStyle/>
          <a:p>
            <a:fld id="{D9061D89-B14A-487E-9210-A6BBBD725484}" type="slidenum">
              <a:rPr lang="nl-NL" smtClean="0"/>
              <a:pPr/>
              <a:t>6</a:t>
            </a:fld>
            <a:endParaRPr lang="nl-NL"/>
          </a:p>
        </p:txBody>
      </p:sp>
    </p:spTree>
    <p:extLst>
      <p:ext uri="{BB962C8B-B14F-4D97-AF65-F5344CB8AC3E}">
        <p14:creationId xmlns:p14="http://schemas.microsoft.com/office/powerpoint/2010/main" val="21664425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Plus jamais la guerre</a:t>
            </a:r>
            <a:endParaRPr lang="en-GB" dirty="0"/>
          </a:p>
        </p:txBody>
      </p:sp>
      <p:sp>
        <p:nvSpPr>
          <p:cNvPr id="3" name="Content Placeholder 2"/>
          <p:cNvSpPr>
            <a:spLocks noGrp="1"/>
          </p:cNvSpPr>
          <p:nvPr>
            <p:ph idx="1"/>
          </p:nvPr>
        </p:nvSpPr>
        <p:spPr/>
        <p:txBody>
          <a:bodyPr/>
          <a:lstStyle/>
          <a:p>
            <a:endParaRPr lang="en-GB"/>
          </a:p>
        </p:txBody>
      </p:sp>
      <p:pic>
        <p:nvPicPr>
          <p:cNvPr id="4" name="Picture 3" descr="http://f.hypotheses.org/wp-content/blogs.dir/596/files/2011/12/P0135860007H.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7724" y="2024844"/>
            <a:ext cx="5184576" cy="3348372"/>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60</a:t>
            </a:fld>
            <a:endParaRPr lang="nl-NL"/>
          </a:p>
        </p:txBody>
      </p:sp>
    </p:spTree>
    <p:extLst>
      <p:ext uri="{BB962C8B-B14F-4D97-AF65-F5344CB8AC3E}">
        <p14:creationId xmlns:p14="http://schemas.microsoft.com/office/powerpoint/2010/main" val="426721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succursale</a:t>
            </a:r>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3319771" y="3573016"/>
            <a:ext cx="216024" cy="288032"/>
          </a:xfrm>
          <a:prstGeom prst="star5">
            <a:avLst/>
          </a:prstGeom>
          <a:solidFill>
            <a:srgbClr val="FFFF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2267744" y="4041068"/>
            <a:ext cx="216024" cy="288032"/>
          </a:xfrm>
          <a:prstGeom prst="star5">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endCxn id="16" idx="1"/>
          </p:cNvCxnSpPr>
          <p:nvPr/>
        </p:nvCxnSpPr>
        <p:spPr>
          <a:xfrm flipV="1">
            <a:off x="2483768" y="3683034"/>
            <a:ext cx="836003" cy="47662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r>
              <a:rPr lang="nl-NL" dirty="0" smtClean="0"/>
              <a:t>604</a:t>
            </a:r>
            <a:endParaRPr lang="nl-NL" dirty="0"/>
          </a:p>
        </p:txBody>
      </p:sp>
      <p:sp>
        <p:nvSpPr>
          <p:cNvPr id="19" name="Content Placeholder 5"/>
          <p:cNvSpPr txBox="1">
            <a:spLocks/>
          </p:cNvSpPr>
          <p:nvPr/>
        </p:nvSpPr>
        <p:spPr>
          <a:xfrm>
            <a:off x="4211960" y="2724596"/>
            <a:ext cx="3059832" cy="105273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a:solidFill>
                  <a:schemeClr val="tx1"/>
                </a:solidFill>
              </a:rPr>
              <a:t>C-212/97, Centros</a:t>
            </a:r>
          </a:p>
        </p:txBody>
      </p:sp>
    </p:spTree>
    <p:extLst>
      <p:ext uri="{BB962C8B-B14F-4D97-AF65-F5344CB8AC3E}">
        <p14:creationId xmlns:p14="http://schemas.microsoft.com/office/powerpoint/2010/main" val="7301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succursale</a:t>
            </a:r>
          </a:p>
        </p:txBody>
      </p:sp>
      <p:sp>
        <p:nvSpPr>
          <p:cNvPr id="3" name="Content Placeholder 2"/>
          <p:cNvSpPr>
            <a:spLocks noGrp="1"/>
          </p:cNvSpPr>
          <p:nvPr>
            <p:ph idx="1"/>
          </p:nvPr>
        </p:nvSpPr>
        <p:spPr/>
        <p:txBody>
          <a:bodyPr>
            <a:normAutofit/>
          </a:bodyPr>
          <a:lstStyle/>
          <a:p>
            <a:r>
              <a:rPr lang="nl-NL" i="1" dirty="0"/>
              <a:t>C-212/97, Centros:</a:t>
            </a:r>
          </a:p>
          <a:p>
            <a:pPr lvl="1"/>
            <a:r>
              <a:rPr lang="fr-FR" i="1" dirty="0"/>
              <a:t>des sociétés créées conformément au droit d’un EM ont le droit d'exercer leur activité dans un autre État membre </a:t>
            </a:r>
            <a:r>
              <a:rPr lang="fr-FR" i="1" dirty="0">
                <a:solidFill>
                  <a:srgbClr val="FF0000"/>
                </a:solidFill>
              </a:rPr>
              <a:t>par l'intermédiaire d'une agence, succursale ou filiale</a:t>
            </a:r>
            <a:endParaRPr lang="fr-FR" i="1" dirty="0"/>
          </a:p>
          <a:p>
            <a:pPr lvl="1"/>
            <a:r>
              <a:rPr lang="fr-FR" i="1" dirty="0"/>
              <a:t>la localisation de leur siège statutaire, de leur administration centrale ou de leur principal établissement sert à déterminer, à l'instar de la nationalité des personnes physiques, </a:t>
            </a:r>
            <a:r>
              <a:rPr lang="fr-FR" i="1" dirty="0">
                <a:solidFill>
                  <a:srgbClr val="FF0000"/>
                </a:solidFill>
              </a:rPr>
              <a:t>leur rattachement à l'ordre juridique d'un État membre </a:t>
            </a:r>
            <a:endParaRPr lang="nl-NL" i="1"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601</a:t>
            </a:fld>
            <a:endParaRPr lang="nl-NL"/>
          </a:p>
        </p:txBody>
      </p:sp>
    </p:spTree>
    <p:extLst>
      <p:ext uri="{BB962C8B-B14F-4D97-AF65-F5344CB8AC3E}">
        <p14:creationId xmlns:p14="http://schemas.microsoft.com/office/powerpoint/2010/main" val="24261618"/>
      </p:ext>
    </p:extLst>
  </p:cSld>
  <p:clrMapOvr>
    <a:masterClrMapping/>
  </p:clrMapOvr>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succursale</a:t>
            </a:r>
          </a:p>
        </p:txBody>
      </p:sp>
      <p:sp>
        <p:nvSpPr>
          <p:cNvPr id="3" name="Content Placeholder 2"/>
          <p:cNvSpPr>
            <a:spLocks noGrp="1"/>
          </p:cNvSpPr>
          <p:nvPr>
            <p:ph idx="1"/>
          </p:nvPr>
        </p:nvSpPr>
        <p:spPr/>
        <p:txBody>
          <a:bodyPr/>
          <a:lstStyle/>
          <a:p>
            <a:endParaRPr lang="nl-NL" dirty="0"/>
          </a:p>
        </p:txBody>
      </p:sp>
      <p:pic>
        <p:nvPicPr>
          <p:cNvPr id="13" name="Picture 12" descr="https://encrypted-tbn0.gstatic.com/images?q=tbn:ANd9GcTIweMho3inh3nSvLozDgLB9KyYJQ5JKrT0wkyzJBwSg6wpvyuF">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7437962" cy="4968552"/>
          </a:xfrm>
          <a:prstGeom prst="rect">
            <a:avLst/>
          </a:prstGeom>
          <a:noFill/>
          <a:ln>
            <a:noFill/>
          </a:ln>
        </p:spPr>
      </p:pic>
      <p:sp>
        <p:nvSpPr>
          <p:cNvPr id="16" name="5-Point Star 15"/>
          <p:cNvSpPr/>
          <p:nvPr/>
        </p:nvSpPr>
        <p:spPr>
          <a:xfrm>
            <a:off x="3319771" y="3573016"/>
            <a:ext cx="216024" cy="288032"/>
          </a:xfrm>
          <a:prstGeom prst="star5">
            <a:avLst/>
          </a:prstGeom>
          <a:solidFill>
            <a:srgbClr val="FFFF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sp>
        <p:nvSpPr>
          <p:cNvPr id="17" name="5-Point Star 16"/>
          <p:cNvSpPr/>
          <p:nvPr/>
        </p:nvSpPr>
        <p:spPr>
          <a:xfrm>
            <a:off x="2267744" y="4041068"/>
            <a:ext cx="216024" cy="288032"/>
          </a:xfrm>
          <a:prstGeom prst="star5">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20" name="Straight Arrow Connector 19"/>
          <p:cNvCxnSpPr>
            <a:endCxn id="16" idx="1"/>
          </p:cNvCxnSpPr>
          <p:nvPr/>
        </p:nvCxnSpPr>
        <p:spPr>
          <a:xfrm flipV="1">
            <a:off x="2483768" y="3683034"/>
            <a:ext cx="836003" cy="476628"/>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r>
              <a:rPr lang="nl-NL" dirty="0" smtClean="0"/>
              <a:t>606</a:t>
            </a:r>
            <a:endParaRPr lang="nl-NL" dirty="0"/>
          </a:p>
        </p:txBody>
      </p:sp>
      <p:sp>
        <p:nvSpPr>
          <p:cNvPr id="14" name="5-Point Star 13"/>
          <p:cNvSpPr/>
          <p:nvPr/>
        </p:nvSpPr>
        <p:spPr>
          <a:xfrm>
            <a:off x="3491736" y="3633316"/>
            <a:ext cx="216024" cy="288032"/>
          </a:xfrm>
          <a:prstGeom prst="star5">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cxnSp>
        <p:nvCxnSpPr>
          <p:cNvPr id="15" name="Straight Arrow Connector 14"/>
          <p:cNvCxnSpPr>
            <a:stCxn id="14" idx="2"/>
          </p:cNvCxnSpPr>
          <p:nvPr/>
        </p:nvCxnSpPr>
        <p:spPr>
          <a:xfrm flipH="1">
            <a:off x="2421871" y="3921347"/>
            <a:ext cx="1111122" cy="374556"/>
          </a:xfrm>
          <a:prstGeom prst="straightConnector1">
            <a:avLst/>
          </a:prstGeom>
          <a:ln w="25400" cmpd="sng">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9" name="Content Placeholder 5"/>
          <p:cNvSpPr txBox="1">
            <a:spLocks/>
          </p:cNvSpPr>
          <p:nvPr/>
        </p:nvSpPr>
        <p:spPr>
          <a:xfrm>
            <a:off x="4211960" y="2724596"/>
            <a:ext cx="3059832" cy="105273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a:solidFill>
                  <a:schemeClr val="tx1"/>
                </a:solidFill>
              </a:rPr>
              <a:t>Centros</a:t>
            </a:r>
          </a:p>
        </p:txBody>
      </p:sp>
    </p:spTree>
    <p:extLst>
      <p:ext uri="{BB962C8B-B14F-4D97-AF65-F5344CB8AC3E}">
        <p14:creationId xmlns:p14="http://schemas.microsoft.com/office/powerpoint/2010/main" val="24911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a:t>Hypothèse</a:t>
            </a:r>
            <a:r>
              <a:rPr lang="nl-NL" dirty="0"/>
              <a:t> succursale</a:t>
            </a:r>
          </a:p>
        </p:txBody>
      </p:sp>
      <p:sp>
        <p:nvSpPr>
          <p:cNvPr id="3" name="Content Placeholder 2"/>
          <p:cNvSpPr>
            <a:spLocks noGrp="1"/>
          </p:cNvSpPr>
          <p:nvPr>
            <p:ph idx="1"/>
          </p:nvPr>
        </p:nvSpPr>
        <p:spPr>
          <a:xfrm>
            <a:off x="457200" y="1600200"/>
            <a:ext cx="8229600" cy="5069160"/>
          </a:xfrm>
        </p:spPr>
        <p:txBody>
          <a:bodyPr>
            <a:normAutofit/>
          </a:bodyPr>
          <a:lstStyle/>
          <a:p>
            <a:r>
              <a:rPr lang="nl-NL" dirty="0"/>
              <a:t>C-212/97, Centros:</a:t>
            </a:r>
          </a:p>
          <a:p>
            <a:pPr lvl="1"/>
            <a:r>
              <a:rPr lang="fr-FR" i="1" dirty="0"/>
              <a:t>le fait, pour </a:t>
            </a:r>
            <a:r>
              <a:rPr lang="fr-FR" i="1" u="sng" dirty="0"/>
              <a:t>un ressortissant d'un État membre </a:t>
            </a:r>
            <a:r>
              <a:rPr lang="fr-FR" i="1" dirty="0"/>
              <a:t>qui souhaite créer une société, </a:t>
            </a:r>
            <a:r>
              <a:rPr lang="fr-FR" i="1" dirty="0">
                <a:solidFill>
                  <a:srgbClr val="FF0000"/>
                </a:solidFill>
              </a:rPr>
              <a:t>de choisir de la constituer dans l'État membre dont les règles de droit des sociétés lui paraissent les moins contraignantes et de créer des succursales dans d'autres États membres </a:t>
            </a:r>
            <a:r>
              <a:rPr lang="fr-FR" i="1" u="sng" dirty="0"/>
              <a:t>ne saurait constituer en soi un usage abusif du droit d'établissement</a:t>
            </a:r>
            <a:r>
              <a:rPr lang="fr-FR" i="1" dirty="0"/>
              <a:t>.</a:t>
            </a:r>
          </a:p>
          <a:p>
            <a:pPr lvl="1"/>
            <a:r>
              <a:rPr lang="fr-FR" i="1" dirty="0"/>
              <a:t>en effet, le droit de constituer une société en conformité avec la législation d'un État membre et de créer des succursales dans d'autres États membres est </a:t>
            </a:r>
            <a:r>
              <a:rPr lang="fr-FR" i="1" dirty="0">
                <a:solidFill>
                  <a:srgbClr val="FF0000"/>
                </a:solidFill>
              </a:rPr>
              <a:t>inhérent à l'exercice, dans un marché unique, de la liberté d'établissement garantie par le traité</a:t>
            </a:r>
          </a:p>
          <a:p>
            <a:pPr marL="457200" lvl="1" indent="0">
              <a:buNone/>
            </a:pPr>
            <a:endParaRPr lang="fr-FR" i="1" dirty="0">
              <a:solidFill>
                <a:srgbClr val="FF0000"/>
              </a:solidFill>
            </a:endParaRPr>
          </a:p>
        </p:txBody>
      </p:sp>
      <p:sp>
        <p:nvSpPr>
          <p:cNvPr id="4" name="Content Placeholder 5"/>
          <p:cNvSpPr txBox="1">
            <a:spLocks/>
          </p:cNvSpPr>
          <p:nvPr/>
        </p:nvSpPr>
        <p:spPr>
          <a:xfrm>
            <a:off x="3915178" y="1152792"/>
            <a:ext cx="5486400" cy="894816"/>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i="1" dirty="0" err="1">
                <a:solidFill>
                  <a:schemeClr val="tx1"/>
                </a:solidFill>
              </a:rPr>
              <a:t>confirmé</a:t>
            </a:r>
            <a:r>
              <a:rPr lang="nl-NL" i="1" dirty="0">
                <a:solidFill>
                  <a:schemeClr val="tx1"/>
                </a:solidFill>
              </a:rPr>
              <a:t> par les arrêts </a:t>
            </a:r>
            <a:r>
              <a:rPr lang="nl-NL" dirty="0" err="1">
                <a:solidFill>
                  <a:schemeClr val="tx1"/>
                </a:solidFill>
              </a:rPr>
              <a:t>Überseering</a:t>
            </a:r>
            <a:r>
              <a:rPr lang="nl-NL" dirty="0">
                <a:solidFill>
                  <a:schemeClr val="tx1"/>
                </a:solidFill>
              </a:rPr>
              <a:t> (C-208/00) et </a:t>
            </a:r>
            <a:r>
              <a:rPr lang="nl-NL" i="1" dirty="0" err="1">
                <a:solidFill>
                  <a:schemeClr val="tx1"/>
                </a:solidFill>
              </a:rPr>
              <a:t>Inspire</a:t>
            </a:r>
            <a:r>
              <a:rPr lang="nl-NL" i="1" dirty="0">
                <a:solidFill>
                  <a:schemeClr val="tx1"/>
                </a:solidFill>
              </a:rPr>
              <a:t> Art</a:t>
            </a:r>
            <a:r>
              <a:rPr lang="nl-NL" dirty="0">
                <a:solidFill>
                  <a:schemeClr val="tx1"/>
                </a:solidFill>
              </a:rPr>
              <a:t> (C-167/01)</a:t>
            </a:r>
            <a:endParaRPr lang="nl-NL" i="1" dirty="0">
              <a:solidFill>
                <a:schemeClr val="tx1"/>
              </a:solidFill>
            </a:endParaRPr>
          </a:p>
        </p:txBody>
      </p:sp>
      <p:sp>
        <p:nvSpPr>
          <p:cNvPr id="5" name="Slide Number Placeholder 4"/>
          <p:cNvSpPr>
            <a:spLocks noGrp="1"/>
          </p:cNvSpPr>
          <p:nvPr>
            <p:ph type="sldNum" sz="quarter" idx="12"/>
          </p:nvPr>
        </p:nvSpPr>
        <p:spPr/>
        <p:txBody>
          <a:bodyPr/>
          <a:lstStyle/>
          <a:p>
            <a:fld id="{D9061D89-B14A-487E-9210-A6BBBD725484}" type="slidenum">
              <a:rPr lang="nl-NL" smtClean="0"/>
              <a:pPr/>
              <a:t>603</a:t>
            </a:fld>
            <a:endParaRPr lang="nl-NL"/>
          </a:p>
        </p:txBody>
      </p:sp>
    </p:spTree>
    <p:extLst>
      <p:ext uri="{BB962C8B-B14F-4D97-AF65-F5344CB8AC3E}">
        <p14:creationId xmlns:p14="http://schemas.microsoft.com/office/powerpoint/2010/main" val="13273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Droit primaire</a:t>
            </a:r>
            <a:endParaRPr lang="en-GB" dirty="0"/>
          </a:p>
        </p:txBody>
      </p:sp>
      <p:sp>
        <p:nvSpPr>
          <p:cNvPr id="3" name="Content Placeholder 2"/>
          <p:cNvSpPr>
            <a:spLocks noGrp="1"/>
          </p:cNvSpPr>
          <p:nvPr>
            <p:ph idx="1"/>
          </p:nvPr>
        </p:nvSpPr>
        <p:spPr/>
        <p:txBody>
          <a:bodyPr/>
          <a:lstStyle/>
          <a:p>
            <a:r>
              <a:rPr lang="fr-BE" dirty="0"/>
              <a:t>Uniquement si l’on ne relève pas du champ d’application de la directive services!</a:t>
            </a:r>
          </a:p>
          <a:p>
            <a:endParaRPr lang="fr-BE" dirty="0"/>
          </a:p>
          <a:p>
            <a:pPr lvl="1"/>
            <a:r>
              <a:rPr lang="fr-BE" dirty="0" smtClean="0"/>
              <a:t>toute </a:t>
            </a:r>
            <a:r>
              <a:rPr lang="fr-BE" dirty="0"/>
              <a:t>restriction est interdite sous réserve d’une éventuelle justification</a:t>
            </a:r>
          </a:p>
          <a:p>
            <a:pPr lvl="2"/>
            <a:r>
              <a:rPr lang="fr-BE" dirty="0"/>
              <a:t>établissement</a:t>
            </a:r>
          </a:p>
          <a:p>
            <a:pPr lvl="2"/>
            <a:r>
              <a:rPr lang="fr-BE" dirty="0"/>
              <a:t>services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604</a:t>
            </a:fld>
            <a:endParaRPr lang="nl-NL"/>
          </a:p>
        </p:txBody>
      </p:sp>
    </p:spTree>
    <p:extLst>
      <p:ext uri="{BB962C8B-B14F-4D97-AF65-F5344CB8AC3E}">
        <p14:creationId xmlns:p14="http://schemas.microsoft.com/office/powerpoint/2010/main" val="3879228181"/>
      </p:ext>
    </p:extLst>
  </p:cSld>
  <p:clrMapOvr>
    <a:masterClrMapping/>
  </p:clrMapOvr>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Droit primaire - services</a:t>
            </a:r>
            <a:endParaRPr lang="en-GB" dirty="0"/>
          </a:p>
        </p:txBody>
      </p:sp>
      <p:sp>
        <p:nvSpPr>
          <p:cNvPr id="3" name="Content Placeholder 2"/>
          <p:cNvSpPr>
            <a:spLocks noGrp="1"/>
          </p:cNvSpPr>
          <p:nvPr>
            <p:ph idx="1"/>
          </p:nvPr>
        </p:nvSpPr>
        <p:spPr/>
        <p:txBody>
          <a:bodyPr/>
          <a:lstStyle/>
          <a:p>
            <a:r>
              <a:rPr lang="nl-NL" dirty="0"/>
              <a:t>Interdiction prima facie de toute restriction</a:t>
            </a:r>
          </a:p>
          <a:p>
            <a:pPr lvl="1"/>
            <a:endParaRPr lang="nl-NL" dirty="0"/>
          </a:p>
          <a:p>
            <a:pPr lvl="1"/>
            <a:r>
              <a:rPr lang="nl-NL" dirty="0"/>
              <a:t>CJUE, C-42/07, </a:t>
            </a:r>
            <a:r>
              <a:rPr lang="nl-NL" i="1" dirty="0"/>
              <a:t>Bwin</a:t>
            </a:r>
          </a:p>
          <a:p>
            <a:pPr lvl="1"/>
            <a:r>
              <a:rPr lang="nl-NL" dirty="0"/>
              <a:t>CJUE, C-23/93, </a:t>
            </a:r>
            <a:r>
              <a:rPr lang="nl-NL" i="1" dirty="0"/>
              <a:t>TV10</a:t>
            </a:r>
          </a:p>
          <a:p>
            <a:pPr lvl="1"/>
            <a:r>
              <a:rPr lang="nl-NL" dirty="0"/>
              <a:t>CJUE, C-384/93, </a:t>
            </a:r>
            <a:r>
              <a:rPr lang="nl-NL" i="1" dirty="0"/>
              <a:t>Alpine Investments</a:t>
            </a:r>
          </a:p>
          <a:p>
            <a:pPr lvl="1"/>
            <a:r>
              <a:rPr lang="nl-NL" dirty="0"/>
              <a:t>CJUE, C-372/04, </a:t>
            </a:r>
            <a:r>
              <a:rPr lang="nl-NL" i="1" dirty="0"/>
              <a:t>Watts</a:t>
            </a:r>
          </a:p>
          <a:p>
            <a:endParaRPr lang="en-GB" dirty="0"/>
          </a:p>
        </p:txBody>
      </p:sp>
      <p:pic>
        <p:nvPicPr>
          <p:cNvPr id="4" name="Picture 3" descr="https://i.ytimg.com/vi/xxSr9fkuRwc/hqdefault.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603452" y="2633142"/>
            <a:ext cx="2141984" cy="1368152"/>
          </a:xfrm>
          <a:prstGeom prst="rect">
            <a:avLst/>
          </a:prstGeom>
          <a:noFill/>
          <a:ln>
            <a:noFill/>
          </a:ln>
        </p:spPr>
      </p:pic>
      <p:pic>
        <p:nvPicPr>
          <p:cNvPr id="5" name="Picture 4" descr="http://www.digitalekabeltelevisie.nl/nieuws/archives/img/tv10.gif">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498217" y="4384278"/>
            <a:ext cx="1657350" cy="704850"/>
          </a:xfrm>
          <a:prstGeom prst="rect">
            <a:avLst/>
          </a:prstGeom>
          <a:noFill/>
          <a:ln>
            <a:noFill/>
          </a:ln>
        </p:spPr>
      </p:pic>
      <p:pic>
        <p:nvPicPr>
          <p:cNvPr id="6" name="Picture 5" descr="http://www.caselawofeu.com/wp-content/uploads/2013/09/10111758_m-640x240.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6683140" y="5377773"/>
            <a:ext cx="2160240" cy="1215914"/>
          </a:xfrm>
          <a:prstGeom prst="rect">
            <a:avLst/>
          </a:prstGeom>
          <a:noFill/>
          <a:ln>
            <a:noFill/>
          </a:ln>
        </p:spPr>
      </p:pic>
      <p:pic>
        <p:nvPicPr>
          <p:cNvPr id="7" name="Picture 6" descr="http://newsimg.bbc.co.uk/media/images/39401000/jpg/_39401482_watts203.jpg">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2240924" y="4781661"/>
            <a:ext cx="2089936" cy="1395302"/>
          </a:xfrm>
          <a:prstGeom prst="rect">
            <a:avLst/>
          </a:prstGeom>
          <a:noFill/>
          <a:ln>
            <a:noFill/>
          </a:ln>
        </p:spPr>
      </p:pic>
      <p:sp>
        <p:nvSpPr>
          <p:cNvPr id="8" name="Slide Number Placeholder 7"/>
          <p:cNvSpPr>
            <a:spLocks noGrp="1"/>
          </p:cNvSpPr>
          <p:nvPr>
            <p:ph type="sldNum" sz="quarter" idx="12"/>
          </p:nvPr>
        </p:nvSpPr>
        <p:spPr/>
        <p:txBody>
          <a:bodyPr/>
          <a:lstStyle/>
          <a:p>
            <a:fld id="{D9061D89-B14A-487E-9210-A6BBBD725484}" type="slidenum">
              <a:rPr lang="nl-NL" smtClean="0"/>
              <a:pPr/>
              <a:t>605</a:t>
            </a:fld>
            <a:endParaRPr lang="nl-NL"/>
          </a:p>
        </p:txBody>
      </p:sp>
    </p:spTree>
    <p:extLst>
      <p:ext uri="{BB962C8B-B14F-4D97-AF65-F5344CB8AC3E}">
        <p14:creationId xmlns:p14="http://schemas.microsoft.com/office/powerpoint/2010/main" val="1409048784"/>
      </p:ext>
    </p:extLst>
  </p:cSld>
  <p:clrMapOvr>
    <a:masterClrMapping/>
  </p:clrMapOvr>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Droit primaire - services</a:t>
            </a:r>
          </a:p>
        </p:txBody>
      </p:sp>
      <p:sp>
        <p:nvSpPr>
          <p:cNvPr id="3" name="Content Placeholder 2"/>
          <p:cNvSpPr>
            <a:spLocks noGrp="1"/>
          </p:cNvSpPr>
          <p:nvPr>
            <p:ph idx="1"/>
          </p:nvPr>
        </p:nvSpPr>
        <p:spPr>
          <a:xfrm>
            <a:off x="457200" y="1600200"/>
            <a:ext cx="8229600" cy="6281670"/>
          </a:xfrm>
        </p:spPr>
        <p:txBody>
          <a:bodyPr>
            <a:normAutofit/>
          </a:bodyPr>
          <a:lstStyle/>
          <a:p>
            <a:r>
              <a:rPr lang="nl-NL" dirty="0"/>
              <a:t>Modalités de prestation de service cf. </a:t>
            </a:r>
            <a:r>
              <a:rPr lang="nl-NL" i="1" dirty="0"/>
              <a:t>Keck et Mithouard</a:t>
            </a:r>
            <a:endParaRPr lang="nl-NL" dirty="0"/>
          </a:p>
          <a:p>
            <a:pPr lvl="1"/>
            <a:endParaRPr lang="nl-NL" dirty="0"/>
          </a:p>
          <a:p>
            <a:pPr lvl="1"/>
            <a:r>
              <a:rPr lang="nl-NL" dirty="0"/>
              <a:t>CJUE, C-384/93, </a:t>
            </a:r>
            <a:r>
              <a:rPr lang="nl-NL" i="1" dirty="0"/>
              <a:t>Alpine Investments</a:t>
            </a:r>
            <a:endParaRPr lang="nl-NL" dirty="0"/>
          </a:p>
          <a:p>
            <a:pPr lvl="2"/>
            <a:endParaRPr lang="nl-NL" dirty="0"/>
          </a:p>
          <a:p>
            <a:pPr lvl="2"/>
            <a:r>
              <a:rPr lang="nl-NL" dirty="0"/>
              <a:t>§36: </a:t>
            </a:r>
            <a:r>
              <a:rPr lang="fr-FR" dirty="0"/>
              <a:t>une interdiction [de prise de contact par téléphone sans la permission du destinataire] </a:t>
            </a:r>
            <a:r>
              <a:rPr lang="fr-FR" dirty="0">
                <a:solidFill>
                  <a:srgbClr val="FF0000"/>
                </a:solidFill>
              </a:rPr>
              <a:t>n’est pas analogue aux réglementations concernant les modalités de vente </a:t>
            </a:r>
            <a:r>
              <a:rPr lang="fr-FR" dirty="0"/>
              <a:t>que la jurisprudence </a:t>
            </a:r>
            <a:r>
              <a:rPr lang="fr-FR" dirty="0" err="1"/>
              <a:t>Keck</a:t>
            </a:r>
            <a:r>
              <a:rPr lang="fr-FR" dirty="0"/>
              <a:t> et </a:t>
            </a:r>
            <a:r>
              <a:rPr lang="fr-FR" dirty="0" err="1"/>
              <a:t>Mithouard</a:t>
            </a:r>
            <a:r>
              <a:rPr lang="fr-FR" dirty="0"/>
              <a:t> a considérées comme échappant au domaine d’application de l’article [34 TFUE]</a:t>
            </a:r>
          </a:p>
          <a:p>
            <a:pPr lvl="2"/>
            <a:r>
              <a:rPr lang="fr-FR" dirty="0"/>
              <a:t>en outre, §38: elle conditionne directement l’accès au marché des services dans les autres États membres; elle est ainsi apte à entraver le commerce intracommunautaire des services</a:t>
            </a:r>
            <a:endParaRPr lang="nl-NL" dirty="0"/>
          </a:p>
          <a:p>
            <a:endParaRPr lang="nl-NL" dirty="0"/>
          </a:p>
        </p:txBody>
      </p:sp>
      <p:pic>
        <p:nvPicPr>
          <p:cNvPr id="4" name="Picture 3" descr="http://www.caselawofeu.com/wp-content/uploads/2013/09/10111758_m-640x24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670261" y="2317806"/>
            <a:ext cx="2160240" cy="1215914"/>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606</a:t>
            </a:fld>
            <a:endParaRPr lang="nl-NL"/>
          </a:p>
        </p:txBody>
      </p:sp>
    </p:spTree>
    <p:extLst>
      <p:ext uri="{BB962C8B-B14F-4D97-AF65-F5344CB8AC3E}">
        <p14:creationId xmlns:p14="http://schemas.microsoft.com/office/powerpoint/2010/main" val="2882535523"/>
      </p:ext>
    </p:extLst>
  </p:cSld>
  <p:clrMapOvr>
    <a:masterClrMapping/>
  </p:clrMapOvr>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extLst>
                    <a:ext uri="{9D8B030D-6E8A-4147-A177-3AD203B41FA5}">
                      <a16:colId xmlns:a16="http://schemas.microsoft.com/office/drawing/2014/main" xmlns="" val="20000"/>
                    </a:ext>
                  </a:extLst>
                </a:gridCol>
                <a:gridCol w="2070279">
                  <a:extLst>
                    <a:ext uri="{9D8B030D-6E8A-4147-A177-3AD203B41FA5}">
                      <a16:colId xmlns:a16="http://schemas.microsoft.com/office/drawing/2014/main" xmlns="" val="20001"/>
                    </a:ext>
                  </a:extLst>
                </a:gridCol>
                <a:gridCol w="2070279">
                  <a:extLst>
                    <a:ext uri="{9D8B030D-6E8A-4147-A177-3AD203B41FA5}">
                      <a16:colId xmlns:a16="http://schemas.microsoft.com/office/drawing/2014/main" xmlns="" val="20002"/>
                    </a:ext>
                  </a:extLst>
                </a:gridCol>
                <a:gridCol w="2070279">
                  <a:extLst>
                    <a:ext uri="{9D8B030D-6E8A-4147-A177-3AD203B41FA5}">
                      <a16:colId xmlns:a16="http://schemas.microsoft.com/office/drawing/2014/main" xmlns="" val="20003"/>
                    </a:ext>
                  </a:extLst>
                </a:gridCol>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dérogations/justifications: objectifs d’intérêt 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bl>
          </a:graphicData>
        </a:graphic>
      </p:graphicFrame>
      <p:sp>
        <p:nvSpPr>
          <p:cNvPr id="5" name="Oval 4"/>
          <p:cNvSpPr/>
          <p:nvPr/>
        </p:nvSpPr>
        <p:spPr>
          <a:xfrm>
            <a:off x="4672614" y="3142444"/>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607</a:t>
            </a:fld>
            <a:endParaRPr lang="nl-NL"/>
          </a:p>
        </p:txBody>
      </p:sp>
    </p:spTree>
    <p:extLst>
      <p:ext uri="{BB962C8B-B14F-4D97-AF65-F5344CB8AC3E}">
        <p14:creationId xmlns:p14="http://schemas.microsoft.com/office/powerpoint/2010/main" val="12284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Pour rappel: directive 2006/123</a:t>
            </a:r>
            <a:endParaRPr lang="en-GB" dirty="0"/>
          </a:p>
        </p:txBody>
      </p:sp>
      <p:sp>
        <p:nvSpPr>
          <p:cNvPr id="3" name="Content Placeholder 2"/>
          <p:cNvSpPr>
            <a:spLocks noGrp="1"/>
          </p:cNvSpPr>
          <p:nvPr>
            <p:ph idx="1"/>
          </p:nvPr>
        </p:nvSpPr>
        <p:spPr/>
        <p:txBody>
          <a:bodyPr>
            <a:normAutofit lnSpcReduction="10000"/>
          </a:bodyPr>
          <a:lstStyle/>
          <a:p>
            <a:r>
              <a:rPr lang="fr-BE" dirty="0"/>
              <a:t>Directive services</a:t>
            </a:r>
          </a:p>
          <a:p>
            <a:pPr lvl="1"/>
            <a:r>
              <a:rPr lang="fr-BE" dirty="0"/>
              <a:t>établissement</a:t>
            </a:r>
          </a:p>
          <a:p>
            <a:pPr lvl="2"/>
            <a:r>
              <a:rPr lang="fr-BE" dirty="0"/>
              <a:t>mesures directement ou indirectement discriminatoires sont interdites en tout cas – aucune justification</a:t>
            </a:r>
          </a:p>
          <a:p>
            <a:pPr lvl="2"/>
            <a:r>
              <a:rPr lang="fr-BE" dirty="0"/>
              <a:t>autorisations - RIIG</a:t>
            </a:r>
          </a:p>
          <a:p>
            <a:pPr lvl="2"/>
            <a:r>
              <a:rPr lang="fr-BE" dirty="0"/>
              <a:t>exigences interdites – art. 14 – aucune justification</a:t>
            </a:r>
          </a:p>
          <a:p>
            <a:pPr lvl="2"/>
            <a:r>
              <a:rPr lang="fr-BE" dirty="0"/>
              <a:t>exigences à évaluer - RIIG</a:t>
            </a:r>
          </a:p>
          <a:p>
            <a:pPr lvl="1"/>
            <a:r>
              <a:rPr lang="fr-BE" dirty="0"/>
              <a:t>prestation de services</a:t>
            </a:r>
          </a:p>
          <a:p>
            <a:pPr lvl="2"/>
            <a:r>
              <a:rPr lang="fr-BE" dirty="0"/>
              <a:t>mesures directement ou indirectement discriminatoires sont interdites en tout cas – aucune justification</a:t>
            </a:r>
          </a:p>
          <a:p>
            <a:pPr lvl="2"/>
            <a:r>
              <a:rPr lang="fr-BE" dirty="0"/>
              <a:t>prestataires: exigences de réglementation – ordre public, sécurité publique, santé publique, protection de </a:t>
            </a:r>
            <a:r>
              <a:rPr lang="fr-BE" dirty="0" smtClean="0"/>
              <a:t>l’environnement</a:t>
            </a:r>
            <a:endParaRPr lang="fr-BE" dirty="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608</a:t>
            </a:fld>
            <a:endParaRPr lang="nl-NL"/>
          </a:p>
        </p:txBody>
      </p:sp>
    </p:spTree>
    <p:extLst>
      <p:ext uri="{BB962C8B-B14F-4D97-AF65-F5344CB8AC3E}">
        <p14:creationId xmlns:p14="http://schemas.microsoft.com/office/powerpoint/2010/main" val="1671393670"/>
      </p:ext>
    </p:extLst>
  </p:cSld>
  <p:clrMapOvr>
    <a:masterClrMapping/>
  </p:clrMapOvr>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Droit primaire: dérogations</a:t>
            </a:r>
            <a:endParaRPr lang="en-GB" dirty="0"/>
          </a:p>
        </p:txBody>
      </p:sp>
      <p:sp>
        <p:nvSpPr>
          <p:cNvPr id="3" name="Content Placeholder 2"/>
          <p:cNvSpPr>
            <a:spLocks noGrp="1"/>
          </p:cNvSpPr>
          <p:nvPr>
            <p:ph idx="1"/>
          </p:nvPr>
        </p:nvSpPr>
        <p:spPr/>
        <p:txBody>
          <a:bodyPr/>
          <a:lstStyle/>
          <a:p>
            <a:r>
              <a:rPr lang="fr-BE" dirty="0"/>
              <a:t>Articles 52 et 62 TFUE – catégorie fermée:</a:t>
            </a:r>
          </a:p>
          <a:p>
            <a:pPr lvl="1"/>
            <a:endParaRPr lang="fr-BE" dirty="0"/>
          </a:p>
          <a:p>
            <a:pPr lvl="1"/>
            <a:r>
              <a:rPr lang="fr-BE" dirty="0"/>
              <a:t>ordre public</a:t>
            </a:r>
          </a:p>
          <a:p>
            <a:pPr lvl="1"/>
            <a:r>
              <a:rPr lang="fr-BE" dirty="0"/>
              <a:t>sécurité publique</a:t>
            </a:r>
          </a:p>
          <a:p>
            <a:pPr lvl="1"/>
            <a:r>
              <a:rPr lang="fr-BE" dirty="0"/>
              <a:t>santé publique</a:t>
            </a:r>
            <a:endParaRPr lang="en-GB" dirty="0"/>
          </a:p>
        </p:txBody>
      </p:sp>
      <p:sp>
        <p:nvSpPr>
          <p:cNvPr id="4" name="Cloud Callout 3"/>
          <p:cNvSpPr/>
          <p:nvPr/>
        </p:nvSpPr>
        <p:spPr>
          <a:xfrm>
            <a:off x="3889420" y="4649273"/>
            <a:ext cx="4997003" cy="133940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mesures directement </a:t>
            </a:r>
            <a:r>
              <a:rPr lang="fr-BE" dirty="0" smtClean="0"/>
              <a:t>discriminatoires </a:t>
            </a:r>
            <a:r>
              <a:rPr lang="fr-BE" dirty="0"/>
              <a:t>peuvent être justifiées par ces dérogations</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609</a:t>
            </a:fld>
            <a:endParaRPr lang="nl-NL"/>
          </a:p>
        </p:txBody>
      </p:sp>
    </p:spTree>
    <p:extLst>
      <p:ext uri="{BB962C8B-B14F-4D97-AF65-F5344CB8AC3E}">
        <p14:creationId xmlns:p14="http://schemas.microsoft.com/office/powerpoint/2010/main" val="11940883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Plus jamais la guerre</a:t>
            </a:r>
            <a:endParaRPr lang="en-GB" dirty="0"/>
          </a:p>
        </p:txBody>
      </p:sp>
      <p:sp>
        <p:nvSpPr>
          <p:cNvPr id="3" name="Content Placeholder 2"/>
          <p:cNvSpPr>
            <a:spLocks noGrp="1"/>
          </p:cNvSpPr>
          <p:nvPr>
            <p:ph idx="1"/>
          </p:nvPr>
        </p:nvSpPr>
        <p:spPr/>
        <p:txBody>
          <a:bodyPr/>
          <a:lstStyle/>
          <a:p>
            <a:endParaRPr lang="fr-BE" dirty="0" smtClean="0"/>
          </a:p>
          <a:p>
            <a:r>
              <a:rPr lang="fr-BE" dirty="0" smtClean="0"/>
              <a:t>« Le </a:t>
            </a:r>
            <a:r>
              <a:rPr lang="fr-BE" dirty="0"/>
              <a:t>rassemblement des nations européennes exige que l'opposition séculaire de la France et de l'Allemagne soit éliminée. L'action entreprise doit toucher au premier chef la France et l'Allemagne </a:t>
            </a:r>
            <a:r>
              <a:rPr lang="fr-BE" dirty="0" smtClean="0"/>
              <a:t>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61</a:t>
            </a:fld>
            <a:endParaRPr lang="nl-NL"/>
          </a:p>
        </p:txBody>
      </p:sp>
    </p:spTree>
    <p:extLst>
      <p:ext uri="{BB962C8B-B14F-4D97-AF65-F5344CB8AC3E}">
        <p14:creationId xmlns:p14="http://schemas.microsoft.com/office/powerpoint/2010/main" val="1603406200"/>
      </p:ext>
    </p:extLst>
  </p:cSld>
  <p:clrMapOvr>
    <a:masterClrMapping/>
  </p:clrMapOvr>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a:t>Droit primaire: raisons impérieuses d’intérêt général</a:t>
            </a:r>
            <a:endParaRPr lang="en-GB" dirty="0"/>
          </a:p>
        </p:txBody>
      </p:sp>
      <p:sp>
        <p:nvSpPr>
          <p:cNvPr id="3" name="Content Placeholder 2"/>
          <p:cNvSpPr>
            <a:spLocks noGrp="1"/>
          </p:cNvSpPr>
          <p:nvPr>
            <p:ph idx="1"/>
          </p:nvPr>
        </p:nvSpPr>
        <p:spPr/>
        <p:txBody>
          <a:bodyPr/>
          <a:lstStyle/>
          <a:p>
            <a:r>
              <a:rPr lang="fr-BE" dirty="0"/>
              <a:t>Liste ouverte</a:t>
            </a:r>
          </a:p>
          <a:p>
            <a:pPr lvl="1"/>
            <a:r>
              <a:rPr lang="fr-BE" dirty="0"/>
              <a:t>considérant 40 de la directive services</a:t>
            </a:r>
          </a:p>
          <a:p>
            <a:pPr lvl="1"/>
            <a:r>
              <a:rPr lang="fr-BE" dirty="0"/>
              <a:t>protection des consommateurs</a:t>
            </a:r>
          </a:p>
          <a:p>
            <a:pPr lvl="1"/>
            <a:r>
              <a:rPr lang="fr-BE" dirty="0"/>
              <a:t>politique sociale</a:t>
            </a:r>
          </a:p>
          <a:p>
            <a:pPr lvl="1"/>
            <a:r>
              <a:rPr lang="fr-BE" dirty="0"/>
              <a:t>aménagement du territoire</a:t>
            </a:r>
            <a:endParaRPr lang="en-GB" dirty="0"/>
          </a:p>
        </p:txBody>
      </p:sp>
      <p:sp>
        <p:nvSpPr>
          <p:cNvPr id="4" name="Cloud Callout 3"/>
          <p:cNvSpPr/>
          <p:nvPr/>
        </p:nvSpPr>
        <p:spPr>
          <a:xfrm>
            <a:off x="3541690" y="4869465"/>
            <a:ext cx="5100034" cy="14424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mesures directement discriminatoires ne peuvent pas être justifiées par ces raisons impérieuses</a:t>
            </a:r>
            <a:endParaRPr lang="en-GB" dirty="0"/>
          </a:p>
        </p:txBody>
      </p:sp>
      <p:sp>
        <p:nvSpPr>
          <p:cNvPr id="5" name="Slide Number Placeholder 4"/>
          <p:cNvSpPr>
            <a:spLocks noGrp="1"/>
          </p:cNvSpPr>
          <p:nvPr>
            <p:ph type="sldNum" sz="quarter" idx="12"/>
          </p:nvPr>
        </p:nvSpPr>
        <p:spPr/>
        <p:txBody>
          <a:bodyPr/>
          <a:lstStyle/>
          <a:p>
            <a:fld id="{D9061D89-B14A-487E-9210-A6BBBD725484}" type="slidenum">
              <a:rPr lang="nl-NL" smtClean="0"/>
              <a:pPr/>
              <a:t>610</a:t>
            </a:fld>
            <a:endParaRPr lang="nl-NL"/>
          </a:p>
        </p:txBody>
      </p:sp>
    </p:spTree>
    <p:extLst>
      <p:ext uri="{BB962C8B-B14F-4D97-AF65-F5344CB8AC3E}">
        <p14:creationId xmlns:p14="http://schemas.microsoft.com/office/powerpoint/2010/main" val="3847550120"/>
      </p:ext>
    </p:extLst>
  </p:cSld>
  <p:clrMapOvr>
    <a:masterClrMapping/>
  </p:clrMapOvr>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i="1" dirty="0"/>
              <a:t>Alpine </a:t>
            </a:r>
            <a:r>
              <a:rPr lang="nl-NL" i="1" dirty="0" err="1"/>
              <a:t>investments</a:t>
            </a:r>
            <a:endParaRPr lang="nl-NL" i="1" dirty="0"/>
          </a:p>
        </p:txBody>
      </p:sp>
      <p:sp>
        <p:nvSpPr>
          <p:cNvPr id="3" name="Content Placeholder 2"/>
          <p:cNvSpPr>
            <a:spLocks noGrp="1"/>
          </p:cNvSpPr>
          <p:nvPr>
            <p:ph idx="1"/>
          </p:nvPr>
        </p:nvSpPr>
        <p:spPr>
          <a:xfrm>
            <a:off x="457200" y="1600200"/>
            <a:ext cx="8229600" cy="5257800"/>
          </a:xfrm>
        </p:spPr>
        <p:txBody>
          <a:bodyPr>
            <a:normAutofit/>
          </a:bodyPr>
          <a:lstStyle/>
          <a:p>
            <a:r>
              <a:rPr lang="nl-NL" dirty="0"/>
              <a:t>RIIG:</a:t>
            </a:r>
          </a:p>
          <a:p>
            <a:pPr lvl="1"/>
            <a:r>
              <a:rPr lang="nl-NL" dirty="0" err="1"/>
              <a:t>protection</a:t>
            </a:r>
            <a:r>
              <a:rPr lang="nl-NL" dirty="0"/>
              <a:t> des </a:t>
            </a:r>
            <a:r>
              <a:rPr lang="nl-NL" dirty="0" err="1"/>
              <a:t>consommateurs</a:t>
            </a:r>
            <a:endParaRPr lang="nl-NL" dirty="0"/>
          </a:p>
          <a:p>
            <a:pPr lvl="2"/>
            <a:r>
              <a:rPr lang="nl-NL" dirty="0"/>
              <a:t>§43-44:</a:t>
            </a:r>
          </a:p>
          <a:p>
            <a:pPr lvl="3"/>
            <a:r>
              <a:rPr lang="fr-FR" dirty="0"/>
              <a:t>s’il est vrai que la protection des consommateurs sur le territoire des autres États membres n’incombe pas, en tant que telle, aux autorités néerlandaises, il n’en reste pas moins que la nature et l’étendue de cette protection </a:t>
            </a:r>
            <a:r>
              <a:rPr lang="fr-FR" dirty="0">
                <a:solidFill>
                  <a:srgbClr val="FF0000"/>
                </a:solidFill>
              </a:rPr>
              <a:t>a une incidence directe sur la bonne réputation des services financiers néerlandais</a:t>
            </a:r>
          </a:p>
          <a:p>
            <a:pPr lvl="3"/>
            <a:r>
              <a:rPr lang="fr-FR" b="1" u="sng" dirty="0"/>
              <a:t>le maintien de la bonne réputation du secteur financier</a:t>
            </a:r>
            <a:r>
              <a:rPr lang="fr-FR" dirty="0"/>
              <a:t> national peut donc constituer </a:t>
            </a:r>
            <a:r>
              <a:rPr lang="fr-FR" dirty="0">
                <a:solidFill>
                  <a:srgbClr val="FF0000"/>
                </a:solidFill>
              </a:rPr>
              <a:t>une raison impérieuse d’intérêt général </a:t>
            </a:r>
            <a:r>
              <a:rPr lang="fr-FR" dirty="0"/>
              <a:t>susceptible de justifier des restrictions à la libre prestation de services financiers.</a:t>
            </a:r>
            <a:endParaRPr lang="nl-NL" dirty="0"/>
          </a:p>
          <a:p>
            <a:endParaRPr lang="nl-NL" dirty="0"/>
          </a:p>
        </p:txBody>
      </p:sp>
      <p:pic>
        <p:nvPicPr>
          <p:cNvPr id="5" name="Picture 4" descr="http://www.caselawofeu.com/wp-content/uploads/2013/09/10111758_m-640x24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876256" y="260648"/>
            <a:ext cx="2160240" cy="1215914"/>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611</a:t>
            </a:fld>
            <a:endParaRPr lang="nl-NL"/>
          </a:p>
        </p:txBody>
      </p:sp>
    </p:spTree>
    <p:extLst>
      <p:ext uri="{BB962C8B-B14F-4D97-AF65-F5344CB8AC3E}">
        <p14:creationId xmlns:p14="http://schemas.microsoft.com/office/powerpoint/2010/main" val="279806237"/>
      </p:ext>
    </p:extLst>
  </p:cSld>
  <p:clrMapOvr>
    <a:masterClrMapping/>
  </p:clrMapOvr>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Quatre étapes de raisonnement</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extLst>
                    <a:ext uri="{9D8B030D-6E8A-4147-A177-3AD203B41FA5}">
                      <a16:colId xmlns:a16="http://schemas.microsoft.com/office/drawing/2014/main" xmlns="" val="20000"/>
                    </a:ext>
                  </a:extLst>
                </a:gridCol>
                <a:gridCol w="2070279">
                  <a:extLst>
                    <a:ext uri="{9D8B030D-6E8A-4147-A177-3AD203B41FA5}">
                      <a16:colId xmlns:a16="http://schemas.microsoft.com/office/drawing/2014/main" xmlns="" val="20001"/>
                    </a:ext>
                  </a:extLst>
                </a:gridCol>
                <a:gridCol w="2070279">
                  <a:extLst>
                    <a:ext uri="{9D8B030D-6E8A-4147-A177-3AD203B41FA5}">
                      <a16:colId xmlns:a16="http://schemas.microsoft.com/office/drawing/2014/main" xmlns="" val="20002"/>
                    </a:ext>
                  </a:extLst>
                </a:gridCol>
                <a:gridCol w="2070279">
                  <a:extLst>
                    <a:ext uri="{9D8B030D-6E8A-4147-A177-3AD203B41FA5}">
                      <a16:colId xmlns:a16="http://schemas.microsoft.com/office/drawing/2014/main" xmlns="" val="20003"/>
                    </a:ext>
                  </a:extLst>
                </a:gridCol>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dérogations/justifications: objectifs d’intérêt général</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bl>
          </a:graphicData>
        </a:graphic>
      </p:graphicFrame>
      <p:sp>
        <p:nvSpPr>
          <p:cNvPr id="6" name="Oval 5"/>
          <p:cNvSpPr/>
          <p:nvPr/>
        </p:nvSpPr>
        <p:spPr>
          <a:xfrm>
            <a:off x="6782603" y="3142443"/>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612</a:t>
            </a:fld>
            <a:endParaRPr lang="nl-NL"/>
          </a:p>
        </p:txBody>
      </p:sp>
    </p:spTree>
    <p:extLst>
      <p:ext uri="{BB962C8B-B14F-4D97-AF65-F5344CB8AC3E}">
        <p14:creationId xmlns:p14="http://schemas.microsoft.com/office/powerpoint/2010/main" val="111511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Aptitude / nécessité</a:t>
            </a:r>
          </a:p>
        </p:txBody>
      </p:sp>
      <p:sp>
        <p:nvSpPr>
          <p:cNvPr id="3" name="Content Placeholder 2"/>
          <p:cNvSpPr>
            <a:spLocks noGrp="1"/>
          </p:cNvSpPr>
          <p:nvPr>
            <p:ph idx="1"/>
          </p:nvPr>
        </p:nvSpPr>
        <p:spPr>
          <a:xfrm>
            <a:off x="457200" y="1600200"/>
            <a:ext cx="8229600" cy="5141168"/>
          </a:xfrm>
        </p:spPr>
        <p:txBody>
          <a:bodyPr vert="horz" lIns="91440" tIns="45720" rIns="91440" bIns="45720" rtlCol="0" anchor="t">
            <a:normAutofit/>
          </a:bodyPr>
          <a:lstStyle/>
          <a:p>
            <a:endParaRPr lang="nl-NL" dirty="0"/>
          </a:p>
          <a:p>
            <a:r>
              <a:rPr lang="nl-NL" dirty="0"/>
              <a:t>deux étapes cumulatives:</a:t>
            </a:r>
          </a:p>
          <a:p>
            <a:pPr lvl="1"/>
            <a:endParaRPr lang="nl-NL" dirty="0"/>
          </a:p>
          <a:p>
            <a:pPr lvl="1"/>
            <a:r>
              <a:rPr lang="nl-NL" u="sng" dirty="0"/>
              <a:t>aptitude</a:t>
            </a:r>
            <a:r>
              <a:rPr lang="nl-NL" dirty="0"/>
              <a:t>: la réglementation étatique ou privée est-elle </a:t>
            </a:r>
            <a:r>
              <a:rPr lang="nl-NL" i="1" dirty="0">
                <a:solidFill>
                  <a:srgbClr val="FF0000"/>
                </a:solidFill>
              </a:rPr>
              <a:t>apte </a:t>
            </a:r>
            <a:r>
              <a:rPr lang="nl-NL" dirty="0"/>
              <a:t>par rapport à l’objectif d’intérêt général spécifique évoqué par les articles 52/62 TFUE ou par une RIIG?</a:t>
            </a:r>
          </a:p>
          <a:p>
            <a:pPr lvl="1"/>
            <a:endParaRPr lang="nl-NL" dirty="0"/>
          </a:p>
          <a:p>
            <a:pPr lvl="1"/>
            <a:r>
              <a:rPr lang="nl-NL" u="sng" dirty="0"/>
              <a:t>nécessité</a:t>
            </a:r>
            <a:r>
              <a:rPr lang="nl-NL" dirty="0"/>
              <a:t>: cet objectif d’intérêt général </a:t>
            </a:r>
            <a:r>
              <a:rPr lang="fr-FR" dirty="0"/>
              <a:t>pourrait-il être atteint par des mesures </a:t>
            </a:r>
            <a:r>
              <a:rPr lang="fr-FR" i="1" dirty="0">
                <a:solidFill>
                  <a:srgbClr val="FF0000"/>
                </a:solidFill>
              </a:rPr>
              <a:t>moins attentatoires à la libre prestation de services/libre établissement</a:t>
            </a:r>
            <a:r>
              <a:rPr lang="fr-FR" dirty="0"/>
              <a:t>? La réglementation étatique n’est-elle pas </a:t>
            </a:r>
            <a:r>
              <a:rPr lang="nl-NL" i="1" dirty="0">
                <a:solidFill>
                  <a:srgbClr val="FF0000"/>
                </a:solidFill>
              </a:rPr>
              <a:t>excessive </a:t>
            </a:r>
            <a:r>
              <a:rPr lang="nl-NL" dirty="0"/>
              <a:t>par rapport à cet objectif?</a:t>
            </a:r>
            <a:endParaRPr lang="nl-NL" dirty="0">
              <a:solidFill>
                <a:srgbClr val="FF0000"/>
              </a:solidFill>
            </a:endParaRPr>
          </a:p>
        </p:txBody>
      </p:sp>
      <p:sp>
        <p:nvSpPr>
          <p:cNvPr id="4" name="Slide Number Placeholder 3"/>
          <p:cNvSpPr>
            <a:spLocks noGrp="1"/>
          </p:cNvSpPr>
          <p:nvPr>
            <p:ph type="sldNum" sz="quarter" idx="12"/>
          </p:nvPr>
        </p:nvSpPr>
        <p:spPr/>
        <p:txBody>
          <a:bodyPr/>
          <a:lstStyle/>
          <a:p>
            <a:fld id="{D9061D89-B14A-487E-9210-A6BBBD725484}" type="slidenum">
              <a:rPr lang="nl-NL" smtClean="0"/>
              <a:pPr/>
              <a:t>613</a:t>
            </a:fld>
            <a:endParaRPr lang="nl-NL"/>
          </a:p>
        </p:txBody>
      </p:sp>
    </p:spTree>
    <p:extLst>
      <p:ext uri="{BB962C8B-B14F-4D97-AF65-F5344CB8AC3E}">
        <p14:creationId xmlns:p14="http://schemas.microsoft.com/office/powerpoint/2010/main" val="2564694178"/>
      </p:ext>
    </p:extLst>
  </p:cSld>
  <p:clrMapOvr>
    <a:masterClrMapping/>
  </p:clrMapOvr>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Synthèse</a:t>
            </a:r>
            <a:endParaRPr lang="en-GB" dirty="0"/>
          </a:p>
        </p:txBody>
      </p:sp>
      <p:pic>
        <p:nvPicPr>
          <p:cNvPr id="4" name="Content Placeholder 3"/>
          <p:cNvPicPr>
            <a:picLocks noGrp="1"/>
          </p:cNvPicPr>
          <p:nvPr>
            <p:ph idx="1"/>
          </p:nvPr>
        </p:nvPicPr>
        <p:blipFill rotWithShape="1">
          <a:blip r:embed="rId2"/>
          <a:srcRect t="17136" r="-210"/>
          <a:stretch/>
        </p:blipFill>
        <p:spPr bwMode="auto">
          <a:xfrm>
            <a:off x="425003" y="1957589"/>
            <a:ext cx="7901189" cy="4069724"/>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D9061D89-B14A-487E-9210-A6BBBD725484}" type="slidenum">
              <a:rPr lang="nl-NL" smtClean="0"/>
              <a:pPr/>
              <a:t>614</a:t>
            </a:fld>
            <a:endParaRPr lang="nl-NL"/>
          </a:p>
        </p:txBody>
      </p:sp>
    </p:spTree>
    <p:extLst>
      <p:ext uri="{BB962C8B-B14F-4D97-AF65-F5344CB8AC3E}">
        <p14:creationId xmlns:p14="http://schemas.microsoft.com/office/powerpoint/2010/main" val="199468689"/>
      </p:ext>
    </p:extLst>
  </p:cSld>
  <p:clrMapOvr>
    <a:masterClrMapping/>
  </p:clrMapOvr>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normAutofit lnSpcReduction="10000"/>
          </a:bodyPr>
          <a:lstStyle/>
          <a:p>
            <a:endParaRPr lang="nl-NL" dirty="0"/>
          </a:p>
          <a:p>
            <a:r>
              <a:rPr lang="nl-NL" dirty="0" smtClean="0">
                <a:solidFill>
                  <a:schemeClr val="tx1"/>
                </a:solidFill>
              </a:rPr>
              <a:t>Demain: cas pratiques</a:t>
            </a:r>
          </a:p>
          <a:p>
            <a:r>
              <a:rPr lang="nl-NL" dirty="0" smtClean="0"/>
              <a:t>Pas de cours mardi prochain</a:t>
            </a:r>
          </a:p>
          <a:p>
            <a:r>
              <a:rPr lang="nl-NL" dirty="0" smtClean="0">
                <a:solidFill>
                  <a:schemeClr val="tx1"/>
                </a:solidFill>
              </a:rPr>
              <a:t>A jeudi prochain!</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615</a:t>
            </a:fld>
            <a:endParaRPr lang="nl-NL"/>
          </a:p>
        </p:txBody>
      </p:sp>
    </p:spTree>
    <p:extLst>
      <p:ext uri="{BB962C8B-B14F-4D97-AF65-F5344CB8AC3E}">
        <p14:creationId xmlns:p14="http://schemas.microsoft.com/office/powerpoint/2010/main" val="3595739414"/>
      </p:ext>
    </p:extLst>
  </p:cSld>
  <p:clrMapOvr>
    <a:masterClrMapping/>
  </p:clrMapOvr>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a:xfrm>
            <a:off x="1143000" y="3743705"/>
            <a:ext cx="6858000" cy="1655762"/>
          </a:xfrm>
        </p:spPr>
        <p:txBody>
          <a:bodyPr>
            <a:normAutofit lnSpcReduction="10000"/>
          </a:bodyPr>
          <a:lstStyle/>
          <a:p>
            <a:r>
              <a:rPr lang="fr-BE" dirty="0" smtClean="0"/>
              <a:t>Prof. </a:t>
            </a:r>
            <a:r>
              <a:rPr lang="fr-BE" dirty="0" err="1" smtClean="0"/>
              <a:t>dr</a:t>
            </a:r>
            <a:r>
              <a:rPr lang="fr-BE" dirty="0" smtClean="0"/>
              <a:t>. Pieter Van Cleynenbreugel</a:t>
            </a:r>
          </a:p>
          <a:p>
            <a:endParaRPr lang="fr-BE" dirty="0"/>
          </a:p>
          <a:p>
            <a:r>
              <a:rPr lang="fr-BE" dirty="0" smtClean="0"/>
              <a:t>Séance 17: résumé/récapitulatif libertés de circulation – aides d’Etat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616</a:t>
            </a:fld>
            <a:endParaRPr lang="nl-NL"/>
          </a:p>
        </p:txBody>
      </p:sp>
    </p:spTree>
    <p:extLst>
      <p:ext uri="{BB962C8B-B14F-4D97-AF65-F5344CB8AC3E}">
        <p14:creationId xmlns:p14="http://schemas.microsoft.com/office/powerpoint/2010/main" val="2676106499"/>
      </p:ext>
    </p:extLst>
  </p:cSld>
  <p:clrMapOvr>
    <a:masterClrMapping/>
  </p:clrMapOvr>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p:txBody>
          <a:bodyPr>
            <a:normAutofit lnSpcReduction="10000"/>
          </a:bodyPr>
          <a:lstStyle/>
          <a:p>
            <a:r>
              <a:rPr lang="fr-BE" dirty="0" smtClean="0"/>
              <a:t>Les différentes libertés de circulation peuvent-elles s’appliquer cumulativement?</a:t>
            </a:r>
          </a:p>
          <a:p>
            <a:r>
              <a:rPr lang="fr-BE" dirty="0" smtClean="0"/>
              <a:t>Comment faut-il choisir la liberté la plus pertinente/appropriée?</a:t>
            </a:r>
          </a:p>
          <a:p>
            <a:r>
              <a:rPr lang="fr-BE" dirty="0" smtClean="0"/>
              <a:t>Pourquoi le Traité FUE contient-il également un chapitre consacré aux aides d’Etat?</a:t>
            </a:r>
          </a:p>
          <a:p>
            <a:r>
              <a:rPr lang="fr-BE" dirty="0" smtClean="0"/>
              <a:t>En quoi l’analyse de la présence et justification d’une aide demandée dans le domaine des aides d’Etat se distingue-t-elle des analyses de la présence des restrictions dans le domaine des libertés de circulation?</a:t>
            </a:r>
            <a:endParaRPr lang="en-GB" dirty="0"/>
          </a:p>
        </p:txBody>
      </p:sp>
    </p:spTree>
    <p:extLst>
      <p:ext uri="{BB962C8B-B14F-4D97-AF65-F5344CB8AC3E}">
        <p14:creationId xmlns:p14="http://schemas.microsoft.com/office/powerpoint/2010/main" val="3440475484"/>
      </p:ext>
    </p:extLst>
  </p:cSld>
  <p:clrMapOvr>
    <a:masterClrMapping/>
  </p:clrMapOvr>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83" y="352247"/>
            <a:ext cx="7886700" cy="1325563"/>
          </a:xfrm>
        </p:spPr>
        <p:txBody>
          <a:bodyPr/>
          <a:lstStyle/>
          <a:p>
            <a:pPr algn="ctr"/>
            <a:r>
              <a:rPr lang="fr-BE" dirty="0" smtClean="0"/>
              <a:t>Synthèse des libertés</a:t>
            </a:r>
            <a:endParaRPr lang="en-GB" dirty="0"/>
          </a:p>
        </p:txBody>
      </p:sp>
      <p:graphicFrame>
        <p:nvGraphicFramePr>
          <p:cNvPr id="4" name="Content Placeholder 3"/>
          <p:cNvGraphicFramePr>
            <a:graphicFrameLocks noGrp="1"/>
          </p:cNvGraphicFramePr>
          <p:nvPr>
            <p:ph idx="1"/>
            <p:extLst/>
          </p:nvPr>
        </p:nvGraphicFramePr>
        <p:xfrm>
          <a:off x="486981" y="1906074"/>
          <a:ext cx="8025954" cy="4173779"/>
        </p:xfrm>
        <a:graphic>
          <a:graphicData uri="http://schemas.openxmlformats.org/drawingml/2006/table">
            <a:tbl>
              <a:tblPr firstRow="1" firstCol="1" bandRow="1">
                <a:tableStyleId>{5C22544A-7EE6-4342-B048-85BDC9FD1C3A}</a:tableStyleId>
              </a:tblPr>
              <a:tblGrid>
                <a:gridCol w="1605013"/>
                <a:gridCol w="1605013"/>
                <a:gridCol w="1580977"/>
                <a:gridCol w="1629048"/>
                <a:gridCol w="1605903"/>
              </a:tblGrid>
              <a:tr h="779168">
                <a:tc>
                  <a:txBody>
                    <a:bodyPr/>
                    <a:lstStyle/>
                    <a:p>
                      <a:pPr algn="ctr">
                        <a:lnSpc>
                          <a:spcPct val="107000"/>
                        </a:lnSpc>
                        <a:spcBef>
                          <a:spcPts val="400"/>
                        </a:spcBef>
                        <a:spcAft>
                          <a:spcPts val="400"/>
                        </a:spcAft>
                      </a:pPr>
                      <a:r>
                        <a:rPr lang="fr-FR"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dirty="0">
                          <a:effectLst/>
                        </a:rPr>
                        <a:t>champ d’application + bénéficiaires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dirty="0">
                          <a:effectLst/>
                        </a:rPr>
                        <a:t>restriction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dirty="0">
                          <a:effectLst/>
                        </a:rPr>
                        <a:t>objectifs justificateurs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dirty="0">
                          <a:effectLst/>
                        </a:rPr>
                        <a:t>tests d’aptitude et de nécessité</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043203">
                <a:tc>
                  <a:txBody>
                    <a:bodyPr/>
                    <a:lstStyle/>
                    <a:p>
                      <a:pPr algn="ctr">
                        <a:lnSpc>
                          <a:spcPct val="107000"/>
                        </a:lnSpc>
                        <a:spcBef>
                          <a:spcPts val="400"/>
                        </a:spcBef>
                        <a:spcAft>
                          <a:spcPts val="400"/>
                        </a:spcAft>
                      </a:pPr>
                      <a:r>
                        <a:rPr lang="fr-FR" sz="1400" dirty="0">
                          <a:effectLst/>
                        </a:rPr>
                        <a:t>marchandises</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a:effectLst/>
                        </a:rPr>
                        <a:t>modalités de vente : catégorie d’exclusion</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a:effectLst/>
                        </a:rPr>
                        <a:t>exigences impératives</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515133">
                <a:tc>
                  <a:txBody>
                    <a:bodyPr/>
                    <a:lstStyle/>
                    <a:p>
                      <a:pPr algn="ctr">
                        <a:lnSpc>
                          <a:spcPct val="107000"/>
                        </a:lnSpc>
                        <a:spcBef>
                          <a:spcPts val="400"/>
                        </a:spcBef>
                        <a:spcAft>
                          <a:spcPts val="400"/>
                        </a:spcAft>
                      </a:pPr>
                      <a:r>
                        <a:rPr lang="fr-FR" sz="1400" dirty="0">
                          <a:effectLst/>
                        </a:rPr>
                        <a:t>capitaux</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dirty="0">
                          <a:effectLst/>
                        </a:rPr>
                        <a:t>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a:effectLst/>
                        </a:rPr>
                        <a:t>raisons impérieuses</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779168">
                <a:tc>
                  <a:txBody>
                    <a:bodyPr/>
                    <a:lstStyle/>
                    <a:p>
                      <a:pPr algn="ctr">
                        <a:lnSpc>
                          <a:spcPct val="107000"/>
                        </a:lnSpc>
                        <a:spcBef>
                          <a:spcPts val="400"/>
                        </a:spcBef>
                        <a:spcAft>
                          <a:spcPts val="400"/>
                        </a:spcAft>
                      </a:pPr>
                      <a:r>
                        <a:rPr lang="fr-FR" sz="1400" dirty="0">
                          <a:effectLst/>
                        </a:rPr>
                        <a:t>travailleurs</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err="1">
                          <a:effectLst/>
                        </a:rPr>
                        <a:t>invocabilité</a:t>
                      </a:r>
                      <a:r>
                        <a:rPr lang="fr-FR" sz="1600" b="1" dirty="0">
                          <a:effectLst/>
                        </a:rPr>
                        <a:t> horizontale plus étendue ?</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a:effectLst/>
                        </a:rPr>
                        <a:t>discrimination = restriction</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a:effectLst/>
                        </a:rPr>
                        <a:t>raisons impérieuses</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043203">
                <a:tc>
                  <a:txBody>
                    <a:bodyPr/>
                    <a:lstStyle/>
                    <a:p>
                      <a:pPr algn="ctr">
                        <a:lnSpc>
                          <a:spcPct val="107000"/>
                        </a:lnSpc>
                        <a:spcBef>
                          <a:spcPts val="400"/>
                        </a:spcBef>
                        <a:spcAft>
                          <a:spcPts val="400"/>
                        </a:spcAft>
                      </a:pPr>
                      <a:r>
                        <a:rPr lang="fr-FR" sz="1400" dirty="0">
                          <a:effectLst/>
                        </a:rPr>
                        <a:t>établissement</a:t>
                      </a:r>
                      <a:endParaRPr lang="en-GB" sz="1400" dirty="0">
                        <a:effectLst/>
                      </a:endParaRPr>
                    </a:p>
                    <a:p>
                      <a:pPr algn="ctr">
                        <a:lnSpc>
                          <a:spcPct val="107000"/>
                        </a:lnSpc>
                        <a:spcBef>
                          <a:spcPts val="400"/>
                        </a:spcBef>
                        <a:spcAft>
                          <a:spcPts val="400"/>
                        </a:spcAft>
                      </a:pPr>
                      <a:r>
                        <a:rPr lang="fr-FR" sz="1400" dirty="0">
                          <a:effectLst/>
                        </a:rPr>
                        <a:t>/services</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 </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a:effectLst/>
                        </a:rPr>
                        <a:t> </a:t>
                      </a:r>
                      <a:endParaRPr 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600" b="1" dirty="0">
                          <a:effectLst/>
                        </a:rPr>
                        <a:t>raisons impérieuses ; directive services</a:t>
                      </a:r>
                      <a:endParaRPr lang="en-GB"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618</a:t>
            </a:fld>
            <a:endParaRPr lang="nl-NL"/>
          </a:p>
        </p:txBody>
      </p:sp>
    </p:spTree>
    <p:extLst>
      <p:ext uri="{BB962C8B-B14F-4D97-AF65-F5344CB8AC3E}">
        <p14:creationId xmlns:p14="http://schemas.microsoft.com/office/powerpoint/2010/main" val="702497365"/>
      </p:ext>
    </p:extLst>
  </p:cSld>
  <p:clrMapOvr>
    <a:masterClrMapping/>
  </p:clrMapOvr>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Synthèse des libertés</a:t>
            </a:r>
            <a:endParaRPr lang="nl-NL" dirty="0"/>
          </a:p>
        </p:txBody>
      </p:sp>
      <p:sp>
        <p:nvSpPr>
          <p:cNvPr id="3" name="Content Placeholder 2"/>
          <p:cNvSpPr>
            <a:spLocks noGrp="1"/>
          </p:cNvSpPr>
          <p:nvPr>
            <p:ph idx="1"/>
          </p:nvPr>
        </p:nvSpPr>
        <p:spPr>
          <a:xfrm>
            <a:off x="457200" y="1600200"/>
            <a:ext cx="8229600" cy="5257800"/>
          </a:xfrm>
        </p:spPr>
        <p:txBody>
          <a:bodyPr>
            <a:normAutofit/>
          </a:bodyPr>
          <a:lstStyle/>
          <a:p>
            <a:r>
              <a:rPr lang="nl-NL" dirty="0" smtClean="0"/>
              <a:t>LCM:</a:t>
            </a:r>
          </a:p>
          <a:p>
            <a:pPr lvl="1"/>
            <a:r>
              <a:rPr lang="nl-NL" dirty="0"/>
              <a:t>s</a:t>
            </a:r>
            <a:r>
              <a:rPr lang="nl-NL" dirty="0" smtClean="0"/>
              <a:t>’applique aux marchandises en libre pratique – mouvement transfrontalier</a:t>
            </a:r>
          </a:p>
          <a:p>
            <a:pPr lvl="1"/>
            <a:r>
              <a:rPr lang="nl-NL" dirty="0" err="1" smtClean="0"/>
              <a:t>interdiction</a:t>
            </a:r>
            <a:r>
              <a:rPr lang="nl-NL" dirty="0" smtClean="0"/>
              <a:t> </a:t>
            </a:r>
            <a:r>
              <a:rPr lang="nl-NL" dirty="0" err="1" smtClean="0"/>
              <a:t>absolue</a:t>
            </a:r>
            <a:r>
              <a:rPr lang="nl-NL" dirty="0" smtClean="0"/>
              <a:t> des </a:t>
            </a:r>
            <a:r>
              <a:rPr lang="nl-NL" dirty="0" err="1" smtClean="0"/>
              <a:t>droits</a:t>
            </a:r>
            <a:r>
              <a:rPr lang="nl-NL" dirty="0" smtClean="0"/>
              <a:t> de douane et de CEE</a:t>
            </a:r>
          </a:p>
          <a:p>
            <a:pPr lvl="1"/>
            <a:r>
              <a:rPr lang="nl-NL" dirty="0" err="1"/>
              <a:t>i</a:t>
            </a:r>
            <a:r>
              <a:rPr lang="nl-NL" dirty="0" err="1" smtClean="0"/>
              <a:t>nterdiction</a:t>
            </a:r>
            <a:r>
              <a:rPr lang="nl-NL" dirty="0" smtClean="0"/>
              <a:t> </a:t>
            </a:r>
            <a:r>
              <a:rPr lang="nl-NL" dirty="0" err="1" smtClean="0"/>
              <a:t>relative</a:t>
            </a:r>
            <a:r>
              <a:rPr lang="nl-NL" dirty="0" smtClean="0"/>
              <a:t> des </a:t>
            </a:r>
            <a:r>
              <a:rPr lang="nl-NL" dirty="0" err="1" smtClean="0"/>
              <a:t>restrictions</a:t>
            </a:r>
            <a:r>
              <a:rPr lang="nl-NL" dirty="0" smtClean="0"/>
              <a:t> </a:t>
            </a:r>
            <a:r>
              <a:rPr lang="nl-NL" dirty="0" err="1" smtClean="0"/>
              <a:t>quantitatives</a:t>
            </a:r>
            <a:r>
              <a:rPr lang="nl-NL" dirty="0" smtClean="0"/>
              <a:t> et MEERQ</a:t>
            </a:r>
          </a:p>
          <a:p>
            <a:pPr lvl="2"/>
            <a:r>
              <a:rPr lang="nl-NL" dirty="0" smtClean="0"/>
              <a:t>effet </a:t>
            </a:r>
            <a:r>
              <a:rPr lang="nl-NL" dirty="0"/>
              <a:t>direct </a:t>
            </a:r>
            <a:r>
              <a:rPr lang="nl-NL" dirty="0" err="1"/>
              <a:t>vertical</a:t>
            </a:r>
            <a:r>
              <a:rPr lang="nl-NL" dirty="0"/>
              <a:t> + autorités </a:t>
            </a:r>
            <a:r>
              <a:rPr lang="nl-NL" dirty="0" err="1"/>
              <a:t>réglementaires</a:t>
            </a:r>
            <a:r>
              <a:rPr lang="nl-NL" dirty="0"/>
              <a:t> </a:t>
            </a:r>
            <a:r>
              <a:rPr lang="nl-NL" dirty="0" err="1"/>
              <a:t>privées</a:t>
            </a:r>
            <a:endParaRPr lang="nl-NL" dirty="0"/>
          </a:p>
          <a:p>
            <a:pPr lvl="2"/>
            <a:r>
              <a:rPr lang="nl-NL" dirty="0" err="1"/>
              <a:t>t</a:t>
            </a:r>
            <a:r>
              <a:rPr lang="nl-NL" dirty="0" err="1" smtClean="0"/>
              <a:t>oute</a:t>
            </a:r>
            <a:r>
              <a:rPr lang="nl-NL" dirty="0" smtClean="0"/>
              <a:t> </a:t>
            </a:r>
            <a:r>
              <a:rPr lang="nl-NL" dirty="0" err="1" smtClean="0"/>
              <a:t>mesure</a:t>
            </a:r>
            <a:r>
              <a:rPr lang="nl-NL" dirty="0" smtClean="0"/>
              <a:t> réglementaire des EM </a:t>
            </a:r>
            <a:r>
              <a:rPr lang="nl-NL" dirty="0" err="1" smtClean="0"/>
              <a:t>dissuadant</a:t>
            </a:r>
            <a:r>
              <a:rPr lang="nl-NL" dirty="0" smtClean="0"/>
              <a:t> </a:t>
            </a:r>
            <a:r>
              <a:rPr lang="nl-NL" dirty="0" err="1" smtClean="0"/>
              <a:t>le</a:t>
            </a:r>
            <a:r>
              <a:rPr lang="nl-NL" dirty="0" smtClean="0"/>
              <a:t> libre </a:t>
            </a:r>
            <a:r>
              <a:rPr lang="nl-NL" dirty="0" err="1" smtClean="0"/>
              <a:t>accès</a:t>
            </a:r>
            <a:r>
              <a:rPr lang="nl-NL" dirty="0" smtClean="0"/>
              <a:t> et la </a:t>
            </a:r>
            <a:r>
              <a:rPr lang="nl-NL" dirty="0" err="1" smtClean="0"/>
              <a:t>circulation</a:t>
            </a:r>
            <a:r>
              <a:rPr lang="nl-NL" dirty="0" smtClean="0"/>
              <a:t> des </a:t>
            </a:r>
            <a:r>
              <a:rPr lang="nl-NL" dirty="0" err="1" smtClean="0"/>
              <a:t>marchandises</a:t>
            </a:r>
            <a:r>
              <a:rPr lang="nl-NL" dirty="0" smtClean="0"/>
              <a:t> </a:t>
            </a:r>
            <a:r>
              <a:rPr lang="nl-NL" dirty="0" err="1" smtClean="0"/>
              <a:t>sur</a:t>
            </a:r>
            <a:r>
              <a:rPr lang="nl-NL" dirty="0" smtClean="0"/>
              <a:t> </a:t>
            </a:r>
            <a:r>
              <a:rPr lang="nl-NL" dirty="0" err="1" smtClean="0"/>
              <a:t>le</a:t>
            </a:r>
            <a:r>
              <a:rPr lang="nl-NL" dirty="0" smtClean="0"/>
              <a:t> territoire de </a:t>
            </a:r>
            <a:r>
              <a:rPr lang="nl-NL" dirty="0" err="1" smtClean="0"/>
              <a:t>l’UE</a:t>
            </a:r>
            <a:endParaRPr lang="nl-NL" dirty="0" smtClean="0"/>
          </a:p>
          <a:p>
            <a:pPr lvl="3"/>
            <a:r>
              <a:rPr lang="nl-NL" dirty="0" err="1" smtClean="0"/>
              <a:t>exception</a:t>
            </a:r>
            <a:r>
              <a:rPr lang="nl-NL" dirty="0" smtClean="0"/>
              <a:t> </a:t>
            </a:r>
            <a:r>
              <a:rPr lang="nl-NL" i="1" dirty="0" err="1" smtClean="0"/>
              <a:t>Keck</a:t>
            </a:r>
            <a:r>
              <a:rPr lang="nl-NL" i="1" dirty="0" smtClean="0"/>
              <a:t>: </a:t>
            </a:r>
            <a:r>
              <a:rPr lang="nl-NL" i="1" dirty="0" err="1" smtClean="0"/>
              <a:t>réglementations</a:t>
            </a:r>
            <a:r>
              <a:rPr lang="nl-NL" i="1" dirty="0" smtClean="0"/>
              <a:t> </a:t>
            </a:r>
            <a:r>
              <a:rPr lang="nl-NL" i="1" dirty="0" err="1" smtClean="0"/>
              <a:t>modalités</a:t>
            </a:r>
            <a:r>
              <a:rPr lang="nl-NL" i="1" dirty="0" smtClean="0"/>
              <a:t> de </a:t>
            </a:r>
            <a:r>
              <a:rPr lang="nl-NL" i="1" dirty="0" err="1" smtClean="0"/>
              <a:t>vente</a:t>
            </a:r>
            <a:endParaRPr lang="nl-NL" dirty="0" smtClean="0"/>
          </a:p>
          <a:p>
            <a:pPr lvl="2"/>
            <a:r>
              <a:rPr lang="nl-NL" dirty="0" err="1"/>
              <a:t>d</a:t>
            </a:r>
            <a:r>
              <a:rPr lang="nl-NL" dirty="0" err="1" smtClean="0"/>
              <a:t>istinction</a:t>
            </a:r>
            <a:r>
              <a:rPr lang="nl-NL" dirty="0" smtClean="0"/>
              <a:t> </a:t>
            </a:r>
            <a:r>
              <a:rPr lang="nl-NL" dirty="0" err="1" smtClean="0"/>
              <a:t>importation-exportation</a:t>
            </a:r>
            <a:endParaRPr lang="nl-NL" dirty="0" smtClean="0"/>
          </a:p>
          <a:p>
            <a:pPr lvl="2"/>
            <a:r>
              <a:rPr lang="nl-NL" dirty="0" err="1"/>
              <a:t>d</a:t>
            </a:r>
            <a:r>
              <a:rPr lang="nl-NL" dirty="0" err="1" smtClean="0"/>
              <a:t>érogations</a:t>
            </a:r>
            <a:r>
              <a:rPr lang="nl-NL" dirty="0" smtClean="0"/>
              <a:t> + </a:t>
            </a:r>
            <a:r>
              <a:rPr lang="nl-NL" dirty="0" err="1" smtClean="0"/>
              <a:t>exigences</a:t>
            </a:r>
            <a:r>
              <a:rPr lang="nl-NL" dirty="0" smtClean="0"/>
              <a:t> </a:t>
            </a:r>
            <a:r>
              <a:rPr lang="nl-NL" dirty="0" err="1" smtClean="0"/>
              <a:t>impératives</a:t>
            </a:r>
            <a:endParaRPr lang="nl-NL" dirty="0" smtClean="0"/>
          </a:p>
          <a:p>
            <a:pPr lvl="3"/>
            <a:r>
              <a:rPr lang="nl-NL" dirty="0" smtClean="0"/>
              <a:t>EI </a:t>
            </a:r>
            <a:r>
              <a:rPr lang="nl-NL" dirty="0" err="1" smtClean="0"/>
              <a:t>seulement</a:t>
            </a:r>
            <a:r>
              <a:rPr lang="nl-NL" dirty="0" smtClean="0"/>
              <a:t> si la </a:t>
            </a:r>
            <a:r>
              <a:rPr lang="nl-NL" dirty="0" err="1" smtClean="0"/>
              <a:t>mesure</a:t>
            </a:r>
            <a:r>
              <a:rPr lang="nl-NL" dirty="0" smtClean="0"/>
              <a:t> ne fait pas de </a:t>
            </a:r>
            <a:r>
              <a:rPr lang="nl-NL" dirty="0" err="1" smtClean="0"/>
              <a:t>distinction</a:t>
            </a:r>
            <a:r>
              <a:rPr lang="nl-NL" dirty="0" smtClean="0"/>
              <a:t> directe </a:t>
            </a:r>
            <a:r>
              <a:rPr lang="nl-NL" dirty="0" err="1" smtClean="0"/>
              <a:t>fondée</a:t>
            </a:r>
            <a:r>
              <a:rPr lang="nl-NL" dirty="0" smtClean="0"/>
              <a:t> </a:t>
            </a:r>
            <a:r>
              <a:rPr lang="nl-NL" dirty="0" err="1" smtClean="0"/>
              <a:t>sur</a:t>
            </a:r>
            <a:r>
              <a:rPr lang="nl-NL" dirty="0" smtClean="0"/>
              <a:t> la </a:t>
            </a:r>
            <a:r>
              <a:rPr lang="nl-NL" dirty="0" err="1" smtClean="0"/>
              <a:t>nationalité</a:t>
            </a:r>
            <a:r>
              <a:rPr lang="nl-NL" dirty="0" smtClean="0"/>
              <a:t>? </a:t>
            </a:r>
            <a:r>
              <a:rPr lang="nl-NL" dirty="0" smtClean="0">
                <a:sym typeface="Wingdings" panose="05000000000000000000" pitchFamily="2" charset="2"/>
              </a:rPr>
              <a:t> Alands Vindkraft: rejet implicite cette position!</a:t>
            </a:r>
            <a:endParaRPr lang="nl-NL"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619</a:t>
            </a:fld>
            <a:endParaRPr lang="nl-NL"/>
          </a:p>
        </p:txBody>
      </p:sp>
    </p:spTree>
    <p:extLst>
      <p:ext uri="{BB962C8B-B14F-4D97-AF65-F5344CB8AC3E}">
        <p14:creationId xmlns:p14="http://schemas.microsoft.com/office/powerpoint/2010/main" val="1056609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§2. La déclaration Schuman</a:t>
            </a:r>
            <a:endParaRPr lang="nl-NL" dirty="0"/>
          </a:p>
        </p:txBody>
      </p:sp>
      <p:sp>
        <p:nvSpPr>
          <p:cNvPr id="3" name="Content Placeholder 2"/>
          <p:cNvSpPr>
            <a:spLocks noGrp="1"/>
          </p:cNvSpPr>
          <p:nvPr>
            <p:ph idx="1"/>
          </p:nvPr>
        </p:nvSpPr>
        <p:spPr/>
        <p:txBody>
          <a:bodyPr/>
          <a:lstStyle/>
          <a:p>
            <a:pPr marL="0" indent="0">
              <a:buNone/>
            </a:pPr>
            <a:endParaRPr lang="fr-FR" dirty="0"/>
          </a:p>
          <a:p>
            <a:pPr marL="0" indent="0" algn="ctr">
              <a:buNone/>
            </a:pPr>
            <a:r>
              <a:rPr lang="fr-FR" dirty="0" smtClean="0"/>
              <a:t>9 mai 1950:</a:t>
            </a:r>
          </a:p>
          <a:p>
            <a:pPr marL="0" indent="0" algn="ctr">
              <a:buNone/>
            </a:pPr>
            <a:r>
              <a:rPr lang="fr-FR" i="1" dirty="0" smtClean="0"/>
              <a:t>L'Europe </a:t>
            </a:r>
            <a:r>
              <a:rPr lang="fr-FR" i="1" dirty="0"/>
              <a:t>ne se fera pas d'un coup, ni dans une construction d'ensemble: elle se fera par des réalisations concrètes créant d'abord une solidarité de fait</a:t>
            </a:r>
            <a:endParaRPr lang="nl-NL" i="1"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a:t>
            </a:fld>
            <a:endParaRPr lang="nl-NL"/>
          </a:p>
        </p:txBody>
      </p:sp>
    </p:spTree>
    <p:extLst>
      <p:ext uri="{BB962C8B-B14F-4D97-AF65-F5344CB8AC3E}">
        <p14:creationId xmlns:p14="http://schemas.microsoft.com/office/powerpoint/2010/main" val="2926599350"/>
      </p:ext>
    </p:extLst>
  </p:cSld>
  <p:clrMapOvr>
    <a:masterClrMapping/>
  </p:clrMapOvr>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Synthèse des libertés</a:t>
            </a:r>
          </a:p>
        </p:txBody>
      </p:sp>
      <p:sp>
        <p:nvSpPr>
          <p:cNvPr id="3" name="Content Placeholder 2"/>
          <p:cNvSpPr>
            <a:spLocks noGrp="1"/>
          </p:cNvSpPr>
          <p:nvPr>
            <p:ph idx="1"/>
          </p:nvPr>
        </p:nvSpPr>
        <p:spPr/>
        <p:txBody>
          <a:bodyPr>
            <a:normAutofit/>
          </a:bodyPr>
          <a:lstStyle/>
          <a:p>
            <a:r>
              <a:rPr lang="nl-NL" dirty="0" smtClean="0"/>
              <a:t>LCC:</a:t>
            </a:r>
          </a:p>
          <a:p>
            <a:pPr lvl="1"/>
            <a:r>
              <a:rPr lang="nl-NL" dirty="0" smtClean="0"/>
              <a:t>Capitaux, y compris les paiements</a:t>
            </a:r>
          </a:p>
          <a:p>
            <a:pPr lvl="1"/>
            <a:r>
              <a:rPr lang="nl-NL" dirty="0" smtClean="0"/>
              <a:t>Mouvement transfrontalier</a:t>
            </a:r>
          </a:p>
          <a:p>
            <a:pPr lvl="2"/>
            <a:r>
              <a:rPr lang="nl-NL" dirty="0" err="1"/>
              <a:t>r</a:t>
            </a:r>
            <a:r>
              <a:rPr lang="nl-NL" dirty="0" err="1" smtClean="0"/>
              <a:t>estrictions</a:t>
            </a:r>
            <a:r>
              <a:rPr lang="nl-NL" dirty="0" smtClean="0"/>
              <a:t> à </a:t>
            </a:r>
            <a:r>
              <a:rPr lang="nl-NL" dirty="0" err="1" smtClean="0"/>
              <a:t>abolir</a:t>
            </a:r>
            <a:r>
              <a:rPr lang="nl-NL" dirty="0" smtClean="0"/>
              <a:t> vis-à-vis les </a:t>
            </a:r>
            <a:r>
              <a:rPr lang="nl-NL" dirty="0" err="1" smtClean="0"/>
              <a:t>pays</a:t>
            </a:r>
            <a:r>
              <a:rPr lang="nl-NL" dirty="0" smtClean="0"/>
              <a:t> </a:t>
            </a:r>
            <a:r>
              <a:rPr lang="nl-NL" dirty="0" err="1" smtClean="0"/>
              <a:t>tiers</a:t>
            </a:r>
            <a:endParaRPr lang="nl-NL" dirty="0" smtClean="0"/>
          </a:p>
          <a:p>
            <a:pPr lvl="2"/>
            <a:r>
              <a:rPr lang="nl-NL" dirty="0"/>
              <a:t>t</a:t>
            </a:r>
            <a:r>
              <a:rPr lang="nl-NL" dirty="0" smtClean="0"/>
              <a:t>ransactions </a:t>
            </a:r>
            <a:r>
              <a:rPr lang="nl-NL" dirty="0" err="1" smtClean="0"/>
              <a:t>incluses</a:t>
            </a:r>
            <a:r>
              <a:rPr lang="nl-NL" dirty="0" smtClean="0"/>
              <a:t> dans la </a:t>
            </a:r>
            <a:r>
              <a:rPr lang="nl-NL" dirty="0" err="1" smtClean="0"/>
              <a:t>nomenclature</a:t>
            </a:r>
            <a:r>
              <a:rPr lang="nl-NL" dirty="0" smtClean="0"/>
              <a:t> </a:t>
            </a:r>
            <a:endParaRPr lang="nl-NL" dirty="0"/>
          </a:p>
          <a:p>
            <a:pPr lvl="1"/>
            <a:r>
              <a:rPr lang="nl-NL" dirty="0" err="1"/>
              <a:t>interdiction</a:t>
            </a:r>
            <a:r>
              <a:rPr lang="nl-NL" dirty="0"/>
              <a:t> de “</a:t>
            </a:r>
            <a:r>
              <a:rPr lang="nl-NL" dirty="0" err="1"/>
              <a:t>restrictions</a:t>
            </a:r>
            <a:r>
              <a:rPr lang="nl-NL" dirty="0"/>
              <a:t>”</a:t>
            </a:r>
          </a:p>
          <a:p>
            <a:pPr lvl="2"/>
            <a:r>
              <a:rPr lang="nl-NL" dirty="0" err="1"/>
              <a:t>chaque</a:t>
            </a:r>
            <a:r>
              <a:rPr lang="nl-NL" dirty="0"/>
              <a:t> </a:t>
            </a:r>
            <a:r>
              <a:rPr lang="nl-NL" dirty="0" err="1"/>
              <a:t>mesure</a:t>
            </a:r>
            <a:r>
              <a:rPr lang="nl-NL" dirty="0"/>
              <a:t> </a:t>
            </a:r>
            <a:r>
              <a:rPr lang="nl-NL" dirty="0" err="1"/>
              <a:t>qui</a:t>
            </a:r>
            <a:r>
              <a:rPr lang="nl-NL" dirty="0"/>
              <a:t> </a:t>
            </a:r>
            <a:r>
              <a:rPr lang="nl-NL" dirty="0" err="1"/>
              <a:t>rend</a:t>
            </a:r>
            <a:r>
              <a:rPr lang="nl-NL" dirty="0"/>
              <a:t> </a:t>
            </a:r>
            <a:r>
              <a:rPr lang="nl-NL" dirty="0" err="1"/>
              <a:t>l’accès</a:t>
            </a:r>
            <a:r>
              <a:rPr lang="nl-NL" dirty="0"/>
              <a:t> au marché plus </a:t>
            </a:r>
            <a:r>
              <a:rPr lang="nl-NL" dirty="0" err="1"/>
              <a:t>difficile</a:t>
            </a:r>
            <a:endParaRPr lang="nl-NL" dirty="0"/>
          </a:p>
          <a:p>
            <a:pPr lvl="3"/>
            <a:r>
              <a:rPr lang="nl-NL" dirty="0" err="1"/>
              <a:t>aucune</a:t>
            </a:r>
            <a:r>
              <a:rPr lang="nl-NL" dirty="0"/>
              <a:t> </a:t>
            </a:r>
            <a:r>
              <a:rPr lang="nl-NL" dirty="0" err="1"/>
              <a:t>exception</a:t>
            </a:r>
            <a:r>
              <a:rPr lang="nl-NL" dirty="0"/>
              <a:t> </a:t>
            </a:r>
            <a:r>
              <a:rPr lang="nl-NL" i="1" dirty="0" err="1"/>
              <a:t>Keck</a:t>
            </a:r>
            <a:endParaRPr lang="nl-NL" dirty="0"/>
          </a:p>
          <a:p>
            <a:pPr lvl="2"/>
            <a:r>
              <a:rPr lang="nl-NL" dirty="0" err="1" smtClean="0"/>
              <a:t>dérogations</a:t>
            </a:r>
            <a:r>
              <a:rPr lang="nl-NL" dirty="0" smtClean="0"/>
              <a:t> </a:t>
            </a:r>
            <a:r>
              <a:rPr lang="nl-NL" dirty="0"/>
              <a:t>+ </a:t>
            </a:r>
            <a:r>
              <a:rPr lang="nl-NL" dirty="0" err="1"/>
              <a:t>raisons</a:t>
            </a:r>
            <a:r>
              <a:rPr lang="nl-NL" dirty="0"/>
              <a:t> </a:t>
            </a:r>
            <a:r>
              <a:rPr lang="nl-NL" dirty="0" err="1"/>
              <a:t>impérieuses</a:t>
            </a:r>
            <a:endParaRPr lang="nl-NL" dirty="0"/>
          </a:p>
          <a:p>
            <a:pPr lvl="3"/>
            <a:r>
              <a:rPr lang="nl-NL" dirty="0" smtClean="0"/>
              <a:t>RIIG </a:t>
            </a:r>
            <a:r>
              <a:rPr lang="nl-NL" dirty="0"/>
              <a:t>seulement si la mesure n’est pas </a:t>
            </a:r>
            <a:r>
              <a:rPr lang="nl-NL" dirty="0" smtClean="0"/>
              <a:t>directement discriminatoire</a:t>
            </a:r>
          </a:p>
          <a:p>
            <a:pPr lvl="4"/>
            <a:r>
              <a:rPr lang="nl-NL" i="1" dirty="0" smtClean="0"/>
              <a:t>Van Putten</a:t>
            </a:r>
            <a:r>
              <a:rPr lang="nl-NL" dirty="0" smtClean="0"/>
              <a:t>, RIIG aussi dans le cas de discriminations directes?</a:t>
            </a:r>
            <a:endParaRPr lang="nl-NL" i="1" dirty="0"/>
          </a:p>
          <a:p>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620</a:t>
            </a:fld>
            <a:endParaRPr lang="nl-NL"/>
          </a:p>
        </p:txBody>
      </p:sp>
    </p:spTree>
    <p:extLst>
      <p:ext uri="{BB962C8B-B14F-4D97-AF65-F5344CB8AC3E}">
        <p14:creationId xmlns:p14="http://schemas.microsoft.com/office/powerpoint/2010/main" val="304845000"/>
      </p:ext>
    </p:extLst>
  </p:cSld>
  <p:clrMapOvr>
    <a:masterClrMapping/>
  </p:clrMapOvr>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Synthèse des libertés</a:t>
            </a:r>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LCT:</a:t>
            </a:r>
          </a:p>
          <a:p>
            <a:pPr lvl="1"/>
            <a:r>
              <a:rPr lang="nl-NL" dirty="0"/>
              <a:t>s</a:t>
            </a:r>
            <a:r>
              <a:rPr lang="nl-NL" dirty="0" smtClean="0"/>
              <a:t>’applique aux travailleurs migrants (mouvement transfrontalier)</a:t>
            </a:r>
          </a:p>
          <a:p>
            <a:pPr lvl="1"/>
            <a:r>
              <a:rPr lang="nl-NL" dirty="0" err="1"/>
              <a:t>i</a:t>
            </a:r>
            <a:r>
              <a:rPr lang="nl-NL" dirty="0" err="1" smtClean="0"/>
              <a:t>nterdiction</a:t>
            </a:r>
            <a:r>
              <a:rPr lang="nl-NL" dirty="0" smtClean="0"/>
              <a:t> de “</a:t>
            </a:r>
            <a:r>
              <a:rPr lang="nl-NL" dirty="0" err="1" smtClean="0"/>
              <a:t>discrimination</a:t>
            </a:r>
            <a:r>
              <a:rPr lang="nl-NL" dirty="0" smtClean="0"/>
              <a:t>”</a:t>
            </a:r>
          </a:p>
          <a:p>
            <a:pPr lvl="2"/>
            <a:r>
              <a:rPr lang="nl-NL" dirty="0"/>
              <a:t>e</a:t>
            </a:r>
            <a:r>
              <a:rPr lang="nl-NL" dirty="0" smtClean="0"/>
              <a:t>ffet direct vertical et horizontal</a:t>
            </a:r>
          </a:p>
          <a:p>
            <a:pPr lvl="2"/>
            <a:r>
              <a:rPr lang="nl-NL" dirty="0" smtClean="0"/>
              <a:t>Toute mesure </a:t>
            </a:r>
            <a:r>
              <a:rPr lang="nl-NL" dirty="0"/>
              <a:t>qui rend l’accès au marché de travail plus difficile</a:t>
            </a:r>
          </a:p>
          <a:p>
            <a:pPr lvl="3"/>
            <a:r>
              <a:rPr lang="nl-NL" dirty="0" err="1"/>
              <a:t>a</a:t>
            </a:r>
            <a:r>
              <a:rPr lang="nl-NL" dirty="0" err="1" smtClean="0"/>
              <a:t>ucune</a:t>
            </a:r>
            <a:r>
              <a:rPr lang="nl-NL" dirty="0" smtClean="0"/>
              <a:t> </a:t>
            </a:r>
            <a:r>
              <a:rPr lang="nl-NL" dirty="0" err="1" smtClean="0"/>
              <a:t>exception</a:t>
            </a:r>
            <a:r>
              <a:rPr lang="nl-NL" dirty="0" smtClean="0"/>
              <a:t> </a:t>
            </a:r>
            <a:r>
              <a:rPr lang="nl-NL" i="1" dirty="0" err="1" smtClean="0"/>
              <a:t>Keck</a:t>
            </a:r>
            <a:endParaRPr lang="nl-NL" dirty="0" smtClean="0"/>
          </a:p>
          <a:p>
            <a:pPr lvl="3"/>
            <a:r>
              <a:rPr lang="nl-NL" dirty="0" err="1" smtClean="0"/>
              <a:t>rendue</a:t>
            </a:r>
            <a:r>
              <a:rPr lang="nl-NL" dirty="0" smtClean="0"/>
              <a:t> </a:t>
            </a:r>
            <a:r>
              <a:rPr lang="nl-NL" dirty="0"/>
              <a:t>plus </a:t>
            </a:r>
            <a:r>
              <a:rPr lang="nl-NL" dirty="0" err="1"/>
              <a:t>concrète</a:t>
            </a:r>
            <a:r>
              <a:rPr lang="nl-NL" dirty="0"/>
              <a:t> dans </a:t>
            </a:r>
            <a:r>
              <a:rPr lang="nl-NL" dirty="0" err="1"/>
              <a:t>le</a:t>
            </a:r>
            <a:r>
              <a:rPr lang="nl-NL" dirty="0"/>
              <a:t> </a:t>
            </a:r>
            <a:r>
              <a:rPr lang="nl-NL" dirty="0" err="1"/>
              <a:t>règlement</a:t>
            </a:r>
            <a:r>
              <a:rPr lang="nl-NL" dirty="0"/>
              <a:t> 492/2011 (que dans </a:t>
            </a:r>
            <a:r>
              <a:rPr lang="nl-NL" dirty="0" err="1"/>
              <a:t>le</a:t>
            </a:r>
            <a:r>
              <a:rPr lang="nl-NL" dirty="0"/>
              <a:t> </a:t>
            </a:r>
            <a:r>
              <a:rPr lang="nl-NL" dirty="0" err="1"/>
              <a:t>contexte</a:t>
            </a:r>
            <a:r>
              <a:rPr lang="nl-NL" dirty="0"/>
              <a:t> </a:t>
            </a:r>
            <a:r>
              <a:rPr lang="nl-NL" dirty="0" err="1"/>
              <a:t>vertical</a:t>
            </a:r>
            <a:r>
              <a:rPr lang="nl-NL" dirty="0"/>
              <a:t>) – complémentaire au </a:t>
            </a:r>
            <a:r>
              <a:rPr lang="nl-NL" dirty="0" err="1"/>
              <a:t>droit</a:t>
            </a:r>
            <a:r>
              <a:rPr lang="nl-NL" dirty="0"/>
              <a:t> primaire</a:t>
            </a:r>
          </a:p>
          <a:p>
            <a:pPr lvl="3"/>
            <a:r>
              <a:rPr lang="nl-NL" dirty="0"/>
              <a:t>droit de séjour réglementée </a:t>
            </a:r>
            <a:r>
              <a:rPr lang="nl-NL" dirty="0" smtClean="0"/>
              <a:t>par </a:t>
            </a:r>
            <a:r>
              <a:rPr lang="nl-NL" dirty="0"/>
              <a:t>la Directive 2004/38</a:t>
            </a:r>
          </a:p>
          <a:p>
            <a:pPr lvl="2"/>
            <a:r>
              <a:rPr lang="nl-NL" dirty="0" err="1"/>
              <a:t>d</a:t>
            </a:r>
            <a:r>
              <a:rPr lang="nl-NL" dirty="0" err="1" smtClean="0"/>
              <a:t>érogations</a:t>
            </a:r>
            <a:r>
              <a:rPr lang="nl-NL" dirty="0" smtClean="0"/>
              <a:t> + </a:t>
            </a:r>
            <a:r>
              <a:rPr lang="nl-NL" dirty="0" err="1" smtClean="0"/>
              <a:t>raisons</a:t>
            </a:r>
            <a:r>
              <a:rPr lang="nl-NL" dirty="0" smtClean="0"/>
              <a:t> </a:t>
            </a:r>
            <a:r>
              <a:rPr lang="nl-NL" dirty="0" err="1" smtClean="0"/>
              <a:t>impérieuses</a:t>
            </a:r>
            <a:r>
              <a:rPr lang="nl-NL" dirty="0" smtClean="0"/>
              <a:t> </a:t>
            </a:r>
          </a:p>
          <a:p>
            <a:pPr lvl="3"/>
            <a:r>
              <a:rPr lang="nl-NL" dirty="0" smtClean="0"/>
              <a:t>RIIG </a:t>
            </a:r>
            <a:r>
              <a:rPr lang="nl-NL" dirty="0" err="1" smtClean="0"/>
              <a:t>seulement</a:t>
            </a:r>
            <a:r>
              <a:rPr lang="nl-NL" dirty="0" smtClean="0"/>
              <a:t> si la </a:t>
            </a:r>
            <a:r>
              <a:rPr lang="nl-NL" dirty="0" err="1" smtClean="0"/>
              <a:t>mesure</a:t>
            </a:r>
            <a:r>
              <a:rPr lang="nl-NL" dirty="0" smtClean="0"/>
              <a:t> </a:t>
            </a:r>
            <a:r>
              <a:rPr lang="nl-NL" dirty="0" err="1" smtClean="0"/>
              <a:t>n’est</a:t>
            </a:r>
            <a:r>
              <a:rPr lang="nl-NL" dirty="0" smtClean="0"/>
              <a:t> pas discriminatoire </a:t>
            </a:r>
            <a:r>
              <a:rPr lang="nl-NL" dirty="0" err="1" smtClean="0"/>
              <a:t>directement</a:t>
            </a:r>
            <a:endParaRPr lang="nl-NL"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621</a:t>
            </a:fld>
            <a:endParaRPr lang="nl-NL"/>
          </a:p>
        </p:txBody>
      </p:sp>
    </p:spTree>
    <p:extLst>
      <p:ext uri="{BB962C8B-B14F-4D97-AF65-F5344CB8AC3E}">
        <p14:creationId xmlns:p14="http://schemas.microsoft.com/office/powerpoint/2010/main" val="3543561070"/>
      </p:ext>
    </p:extLst>
  </p:cSld>
  <p:clrMapOvr>
    <a:masterClrMapping/>
  </p:clrMapOvr>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smtClean="0"/>
              <a:t>Récapitulatif</a:t>
            </a:r>
            <a:endParaRPr lang="nl-NL" dirty="0"/>
          </a:p>
        </p:txBody>
      </p:sp>
      <p:sp>
        <p:nvSpPr>
          <p:cNvPr id="3" name="Content Placeholder 2"/>
          <p:cNvSpPr>
            <a:spLocks noGrp="1"/>
          </p:cNvSpPr>
          <p:nvPr>
            <p:ph idx="1"/>
          </p:nvPr>
        </p:nvSpPr>
        <p:spPr>
          <a:xfrm>
            <a:off x="467544" y="1484784"/>
            <a:ext cx="8229600" cy="5501208"/>
          </a:xfrm>
        </p:spPr>
        <p:txBody>
          <a:bodyPr>
            <a:normAutofit/>
          </a:bodyPr>
          <a:lstStyle/>
          <a:p>
            <a:r>
              <a:rPr lang="nl-NL" dirty="0" smtClean="0"/>
              <a:t>Lét et LPS:</a:t>
            </a:r>
          </a:p>
          <a:p>
            <a:pPr lvl="1"/>
            <a:r>
              <a:rPr lang="nl-NL" dirty="0" smtClean="0"/>
              <a:t>Prestations économiques à titre indépendant</a:t>
            </a:r>
          </a:p>
          <a:p>
            <a:pPr lvl="1"/>
            <a:r>
              <a:rPr lang="nl-NL" dirty="0" smtClean="0"/>
              <a:t>Mouvement transfrontalier</a:t>
            </a:r>
          </a:p>
          <a:p>
            <a:pPr lvl="2"/>
            <a:r>
              <a:rPr lang="nl-NL" dirty="0"/>
              <a:t>d</a:t>
            </a:r>
            <a:r>
              <a:rPr lang="nl-NL" dirty="0" smtClean="0"/>
              <a:t>e plus en plus </a:t>
            </a:r>
            <a:r>
              <a:rPr lang="nl-NL" dirty="0" err="1" smtClean="0"/>
              <a:t>limité</a:t>
            </a:r>
            <a:r>
              <a:rPr lang="nl-NL" dirty="0" smtClean="0"/>
              <a:t> dans </a:t>
            </a:r>
            <a:r>
              <a:rPr lang="nl-NL" dirty="0" err="1" smtClean="0"/>
              <a:t>le</a:t>
            </a:r>
            <a:r>
              <a:rPr lang="nl-NL" dirty="0" smtClean="0"/>
              <a:t> </a:t>
            </a:r>
            <a:r>
              <a:rPr lang="nl-NL" dirty="0" err="1" smtClean="0"/>
              <a:t>contexte</a:t>
            </a:r>
            <a:r>
              <a:rPr lang="nl-NL" dirty="0" smtClean="0"/>
              <a:t> de </a:t>
            </a:r>
            <a:r>
              <a:rPr lang="nl-NL" dirty="0" err="1" smtClean="0"/>
              <a:t>l’établissement</a:t>
            </a:r>
            <a:endParaRPr lang="nl-NL" dirty="0" smtClean="0"/>
          </a:p>
          <a:p>
            <a:pPr lvl="1"/>
            <a:r>
              <a:rPr lang="nl-NL" dirty="0" err="1" smtClean="0"/>
              <a:t>interdiction</a:t>
            </a:r>
            <a:r>
              <a:rPr lang="nl-NL" dirty="0" smtClean="0"/>
              <a:t> de “</a:t>
            </a:r>
            <a:r>
              <a:rPr lang="nl-NL" dirty="0" err="1" smtClean="0"/>
              <a:t>restrictions</a:t>
            </a:r>
            <a:r>
              <a:rPr lang="nl-NL" dirty="0" smtClean="0"/>
              <a:t>”</a:t>
            </a:r>
          </a:p>
          <a:p>
            <a:pPr lvl="2"/>
            <a:r>
              <a:rPr lang="nl-NL" dirty="0" err="1"/>
              <a:t>t</a:t>
            </a:r>
            <a:r>
              <a:rPr lang="nl-NL" dirty="0" err="1" smtClean="0"/>
              <a:t>oute</a:t>
            </a:r>
            <a:r>
              <a:rPr lang="nl-NL" dirty="0" smtClean="0"/>
              <a:t> </a:t>
            </a:r>
            <a:r>
              <a:rPr lang="nl-NL" dirty="0" err="1" smtClean="0"/>
              <a:t>réglementation</a:t>
            </a:r>
            <a:r>
              <a:rPr lang="nl-NL" dirty="0" smtClean="0"/>
              <a:t> </a:t>
            </a:r>
            <a:r>
              <a:rPr lang="nl-NL" dirty="0" err="1" smtClean="0"/>
              <a:t>étatique</a:t>
            </a:r>
            <a:r>
              <a:rPr lang="nl-NL" dirty="0" smtClean="0"/>
              <a:t> </a:t>
            </a:r>
            <a:r>
              <a:rPr lang="nl-NL" dirty="0" err="1" smtClean="0"/>
              <a:t>qui</a:t>
            </a:r>
            <a:r>
              <a:rPr lang="nl-NL" dirty="0" smtClean="0"/>
              <a:t> </a:t>
            </a:r>
            <a:r>
              <a:rPr lang="nl-NL" dirty="0" err="1" smtClean="0"/>
              <a:t>rend</a:t>
            </a:r>
            <a:r>
              <a:rPr lang="nl-NL" dirty="0" smtClean="0"/>
              <a:t> </a:t>
            </a:r>
            <a:r>
              <a:rPr lang="nl-NL" dirty="0" err="1" smtClean="0"/>
              <a:t>l’accès</a:t>
            </a:r>
            <a:r>
              <a:rPr lang="nl-NL" dirty="0" smtClean="0"/>
              <a:t> au marché plus </a:t>
            </a:r>
            <a:r>
              <a:rPr lang="nl-NL" dirty="0" err="1" smtClean="0"/>
              <a:t>difficile</a:t>
            </a:r>
            <a:endParaRPr lang="nl-NL" dirty="0" smtClean="0"/>
          </a:p>
          <a:p>
            <a:pPr lvl="3"/>
            <a:r>
              <a:rPr lang="nl-NL" dirty="0" err="1"/>
              <a:t>aucune</a:t>
            </a:r>
            <a:r>
              <a:rPr lang="nl-NL" dirty="0"/>
              <a:t> </a:t>
            </a:r>
            <a:r>
              <a:rPr lang="nl-NL" dirty="0" err="1"/>
              <a:t>exception</a:t>
            </a:r>
            <a:r>
              <a:rPr lang="nl-NL" dirty="0"/>
              <a:t> </a:t>
            </a:r>
            <a:r>
              <a:rPr lang="nl-NL" i="1" dirty="0" err="1"/>
              <a:t>Keck</a:t>
            </a:r>
            <a:endParaRPr lang="nl-NL" dirty="0"/>
          </a:p>
          <a:p>
            <a:pPr lvl="3"/>
            <a:r>
              <a:rPr lang="nl-NL" dirty="0" smtClean="0"/>
              <a:t>Lét et LPS: </a:t>
            </a:r>
            <a:r>
              <a:rPr lang="nl-NL" dirty="0" err="1" smtClean="0"/>
              <a:t>droit</a:t>
            </a:r>
            <a:r>
              <a:rPr lang="nl-NL" dirty="0" smtClean="0"/>
              <a:t> </a:t>
            </a:r>
            <a:r>
              <a:rPr lang="nl-NL" dirty="0" err="1" smtClean="0"/>
              <a:t>dérivé</a:t>
            </a:r>
            <a:r>
              <a:rPr lang="nl-NL" dirty="0" smtClean="0"/>
              <a:t> </a:t>
            </a:r>
            <a:r>
              <a:rPr lang="nl-NL" dirty="0" err="1" smtClean="0"/>
              <a:t>applicable</a:t>
            </a:r>
            <a:r>
              <a:rPr lang="nl-NL" dirty="0" smtClean="0"/>
              <a:t> prime </a:t>
            </a:r>
            <a:r>
              <a:rPr lang="nl-NL" dirty="0" err="1" smtClean="0"/>
              <a:t>sur</a:t>
            </a:r>
            <a:r>
              <a:rPr lang="nl-NL" dirty="0" smtClean="0"/>
              <a:t> </a:t>
            </a:r>
            <a:r>
              <a:rPr lang="nl-NL" dirty="0" err="1" smtClean="0"/>
              <a:t>le</a:t>
            </a:r>
            <a:r>
              <a:rPr lang="nl-NL" dirty="0" smtClean="0"/>
              <a:t> </a:t>
            </a:r>
            <a:r>
              <a:rPr lang="nl-NL" dirty="0" err="1" smtClean="0"/>
              <a:t>droit</a:t>
            </a:r>
            <a:r>
              <a:rPr lang="nl-NL" dirty="0" smtClean="0"/>
              <a:t> primaire, </a:t>
            </a:r>
            <a:r>
              <a:rPr lang="nl-NL" dirty="0" err="1" smtClean="0"/>
              <a:t>même</a:t>
            </a:r>
            <a:r>
              <a:rPr lang="nl-NL" dirty="0" smtClean="0"/>
              <a:t> si </a:t>
            </a:r>
            <a:r>
              <a:rPr lang="nl-NL" dirty="0" err="1" smtClean="0"/>
              <a:t>le</a:t>
            </a:r>
            <a:r>
              <a:rPr lang="nl-NL" dirty="0" smtClean="0"/>
              <a:t> </a:t>
            </a:r>
            <a:r>
              <a:rPr lang="nl-NL" dirty="0" err="1" smtClean="0"/>
              <a:t>droit</a:t>
            </a:r>
            <a:r>
              <a:rPr lang="nl-NL" dirty="0" smtClean="0"/>
              <a:t> </a:t>
            </a:r>
            <a:r>
              <a:rPr lang="nl-NL" dirty="0" err="1" smtClean="0"/>
              <a:t>dérivé</a:t>
            </a:r>
            <a:r>
              <a:rPr lang="nl-NL" dirty="0" smtClean="0"/>
              <a:t> ne </a:t>
            </a:r>
            <a:r>
              <a:rPr lang="nl-NL" dirty="0" err="1" smtClean="0"/>
              <a:t>garantit</a:t>
            </a:r>
            <a:r>
              <a:rPr lang="nl-NL" dirty="0" smtClean="0"/>
              <a:t> pas </a:t>
            </a:r>
            <a:r>
              <a:rPr lang="nl-NL" dirty="0" err="1" smtClean="0"/>
              <a:t>l’accès</a:t>
            </a:r>
            <a:r>
              <a:rPr lang="nl-NL" dirty="0" smtClean="0"/>
              <a:t> au marché (</a:t>
            </a:r>
            <a:r>
              <a:rPr lang="nl-NL" dirty="0" err="1" smtClean="0"/>
              <a:t>applicabilité</a:t>
            </a:r>
            <a:r>
              <a:rPr lang="nl-NL" dirty="0" smtClean="0"/>
              <a:t> générale &lt;-&gt; </a:t>
            </a:r>
            <a:r>
              <a:rPr lang="nl-NL" dirty="0" err="1" smtClean="0"/>
              <a:t>application</a:t>
            </a:r>
            <a:r>
              <a:rPr lang="nl-NL" dirty="0" smtClean="0"/>
              <a:t> dans </a:t>
            </a:r>
            <a:r>
              <a:rPr lang="nl-NL" dirty="0" err="1" smtClean="0"/>
              <a:t>le</a:t>
            </a:r>
            <a:r>
              <a:rPr lang="nl-NL" dirty="0" smtClean="0"/>
              <a:t> </a:t>
            </a:r>
            <a:r>
              <a:rPr lang="nl-NL" dirty="0" err="1" smtClean="0"/>
              <a:t>cas</a:t>
            </a:r>
            <a:r>
              <a:rPr lang="nl-NL" dirty="0" smtClean="0"/>
              <a:t> </a:t>
            </a:r>
            <a:r>
              <a:rPr lang="nl-NL" dirty="0" err="1" smtClean="0"/>
              <a:t>spécifique</a:t>
            </a:r>
            <a:r>
              <a:rPr lang="nl-NL" dirty="0" smtClean="0"/>
              <a:t>)</a:t>
            </a:r>
          </a:p>
          <a:p>
            <a:pPr lvl="2"/>
            <a:r>
              <a:rPr lang="nl-NL" dirty="0" err="1"/>
              <a:t>d</a:t>
            </a:r>
            <a:r>
              <a:rPr lang="nl-NL" dirty="0" err="1" smtClean="0"/>
              <a:t>érogations</a:t>
            </a:r>
            <a:r>
              <a:rPr lang="nl-NL" dirty="0" smtClean="0"/>
              <a:t> + </a:t>
            </a:r>
            <a:r>
              <a:rPr lang="nl-NL" dirty="0" err="1" smtClean="0"/>
              <a:t>raisons</a:t>
            </a:r>
            <a:r>
              <a:rPr lang="nl-NL" dirty="0" smtClean="0"/>
              <a:t> </a:t>
            </a:r>
            <a:r>
              <a:rPr lang="nl-NL" dirty="0" err="1" smtClean="0"/>
              <a:t>impérieuses</a:t>
            </a:r>
            <a:endParaRPr lang="nl-NL" dirty="0" smtClean="0"/>
          </a:p>
          <a:p>
            <a:pPr lvl="3"/>
            <a:r>
              <a:rPr lang="nl-NL" dirty="0"/>
              <a:t>s</a:t>
            </a:r>
            <a:r>
              <a:rPr lang="nl-NL" dirty="0" smtClean="0"/>
              <a:t>i la </a:t>
            </a:r>
            <a:r>
              <a:rPr lang="nl-NL" dirty="0" err="1" smtClean="0"/>
              <a:t>directive</a:t>
            </a:r>
            <a:r>
              <a:rPr lang="nl-NL" dirty="0" smtClean="0"/>
              <a:t> services </a:t>
            </a:r>
            <a:r>
              <a:rPr lang="nl-NL" dirty="0" err="1" smtClean="0"/>
              <a:t>est</a:t>
            </a:r>
            <a:r>
              <a:rPr lang="nl-NL" dirty="0" smtClean="0"/>
              <a:t> </a:t>
            </a:r>
            <a:r>
              <a:rPr lang="nl-NL" dirty="0" err="1" smtClean="0"/>
              <a:t>applicable</a:t>
            </a:r>
            <a:r>
              <a:rPr lang="nl-NL" dirty="0" smtClean="0"/>
              <a:t>, </a:t>
            </a:r>
            <a:r>
              <a:rPr lang="nl-NL" dirty="0" err="1" smtClean="0"/>
              <a:t>le</a:t>
            </a:r>
            <a:r>
              <a:rPr lang="nl-NL" dirty="0" smtClean="0"/>
              <a:t> régime de </a:t>
            </a:r>
            <a:r>
              <a:rPr lang="nl-NL" dirty="0" err="1" smtClean="0"/>
              <a:t>justification</a:t>
            </a:r>
            <a:r>
              <a:rPr lang="nl-NL" dirty="0" smtClean="0"/>
              <a:t> y </a:t>
            </a:r>
            <a:r>
              <a:rPr lang="nl-NL" dirty="0" err="1" smtClean="0"/>
              <a:t>énoncée</a:t>
            </a:r>
            <a:r>
              <a:rPr lang="nl-NL" dirty="0" smtClean="0"/>
              <a:t> </a:t>
            </a:r>
            <a:r>
              <a:rPr lang="nl-NL" dirty="0" err="1" smtClean="0"/>
              <a:t>s’appliquera</a:t>
            </a:r>
            <a:endParaRPr lang="nl-NL" dirty="0" smtClean="0"/>
          </a:p>
          <a:p>
            <a:pPr lvl="3"/>
            <a:r>
              <a:rPr lang="nl-NL" dirty="0" smtClean="0"/>
              <a:t>RIIG </a:t>
            </a:r>
            <a:r>
              <a:rPr lang="nl-NL" dirty="0" err="1"/>
              <a:t>seulement</a:t>
            </a:r>
            <a:r>
              <a:rPr lang="nl-NL" dirty="0"/>
              <a:t> si la </a:t>
            </a:r>
            <a:r>
              <a:rPr lang="nl-NL" dirty="0" err="1"/>
              <a:t>mesure</a:t>
            </a:r>
            <a:r>
              <a:rPr lang="nl-NL" dirty="0"/>
              <a:t> </a:t>
            </a:r>
            <a:r>
              <a:rPr lang="nl-NL" dirty="0" err="1"/>
              <a:t>n’est</a:t>
            </a:r>
            <a:r>
              <a:rPr lang="nl-NL" dirty="0"/>
              <a:t> pas discriminatoire </a:t>
            </a:r>
            <a:r>
              <a:rPr lang="nl-NL" dirty="0" err="1" smtClean="0"/>
              <a:t>directement</a:t>
            </a:r>
            <a:endParaRPr lang="nl-NL" dirty="0" smtClean="0"/>
          </a:p>
          <a:p>
            <a:pPr marL="1371600" lvl="3" indent="0">
              <a:buNone/>
            </a:pP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622</a:t>
            </a:fld>
            <a:endParaRPr lang="nl-NL"/>
          </a:p>
        </p:txBody>
      </p:sp>
    </p:spTree>
    <p:extLst>
      <p:ext uri="{BB962C8B-B14F-4D97-AF65-F5344CB8AC3E}">
        <p14:creationId xmlns:p14="http://schemas.microsoft.com/office/powerpoint/2010/main" val="910881908"/>
      </p:ext>
    </p:extLst>
  </p:cSld>
  <p:clrMapOvr>
    <a:masterClrMapping/>
  </p:clrMapOvr>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Cumul des libertés?</a:t>
            </a:r>
            <a:endParaRPr lang="en-GB" dirty="0"/>
          </a:p>
        </p:txBody>
      </p:sp>
      <p:sp>
        <p:nvSpPr>
          <p:cNvPr id="3" name="Content Placeholder 2"/>
          <p:cNvSpPr>
            <a:spLocks noGrp="1"/>
          </p:cNvSpPr>
          <p:nvPr>
            <p:ph idx="1"/>
          </p:nvPr>
        </p:nvSpPr>
        <p:spPr>
          <a:xfrm>
            <a:off x="628650" y="1825624"/>
            <a:ext cx="7886700" cy="5032375"/>
          </a:xfrm>
        </p:spPr>
        <p:txBody>
          <a:bodyPr>
            <a:normAutofit fontScale="77500" lnSpcReduction="20000"/>
          </a:bodyPr>
          <a:lstStyle/>
          <a:p>
            <a:r>
              <a:rPr lang="fr-BE" dirty="0" smtClean="0"/>
              <a:t>Possible selon la jurisprudence</a:t>
            </a:r>
          </a:p>
          <a:p>
            <a:endParaRPr lang="fr-BE" dirty="0"/>
          </a:p>
          <a:p>
            <a:r>
              <a:rPr lang="fr-BE" dirty="0"/>
              <a:t>D</a:t>
            </a:r>
            <a:r>
              <a:rPr lang="fr-BE" dirty="0" smtClean="0"/>
              <a:t>ans la pratique, choix de la liberté la plus pertinente…</a:t>
            </a:r>
          </a:p>
          <a:p>
            <a:pPr lvl="1"/>
            <a:endParaRPr lang="fr-BE" dirty="0" smtClean="0"/>
          </a:p>
          <a:p>
            <a:pPr lvl="1"/>
            <a:r>
              <a:rPr lang="fr-BE" dirty="0" smtClean="0"/>
              <a:t>Distinguez les différentes activités économiques (l’objet principal de l’activité économique qui sera fourni) en cause!</a:t>
            </a:r>
          </a:p>
          <a:p>
            <a:pPr lvl="1"/>
            <a:endParaRPr lang="fr-BE" dirty="0" smtClean="0"/>
          </a:p>
          <a:p>
            <a:pPr lvl="1"/>
            <a:r>
              <a:rPr lang="fr-BE" dirty="0" smtClean="0"/>
              <a:t>Exemple: obligations de faire contrôler techniquement tout véhicule à l’occasion de son entrée sur le territoire d’un EM</a:t>
            </a:r>
          </a:p>
          <a:p>
            <a:pPr lvl="2"/>
            <a:r>
              <a:rPr lang="fr-BE" dirty="0" smtClean="0"/>
              <a:t>Cas 1: importateur des véhicules</a:t>
            </a:r>
          </a:p>
          <a:p>
            <a:pPr lvl="2"/>
            <a:r>
              <a:rPr lang="fr-BE" dirty="0" smtClean="0"/>
              <a:t>Cas 2: utilisateur d’un véhicule emprunté</a:t>
            </a:r>
          </a:p>
          <a:p>
            <a:pPr lvl="2"/>
            <a:r>
              <a:rPr lang="fr-BE" dirty="0" smtClean="0"/>
              <a:t>Cas 3: véhicule utilisé par un prestataire de services</a:t>
            </a:r>
            <a:endParaRPr lang="fr-BE" dirty="0"/>
          </a:p>
          <a:p>
            <a:pPr lvl="1"/>
            <a:r>
              <a:rPr lang="fr-BE" dirty="0" smtClean="0"/>
              <a:t>Quel est l’objet principal de l’activité soumise à une réglementation restrictive? Autrement dit, quelle activité économique est restreinte par une réglementation étatique ou assimilée des Etats membres?</a:t>
            </a:r>
          </a:p>
          <a:p>
            <a:pPr lvl="2"/>
            <a:r>
              <a:rPr lang="fr-BE" dirty="0" smtClean="0"/>
              <a:t>Cas 1: activités d’importation des marchandises =&gt; LCM</a:t>
            </a:r>
          </a:p>
          <a:p>
            <a:pPr lvl="2"/>
            <a:r>
              <a:rPr lang="fr-BE" dirty="0" smtClean="0"/>
              <a:t>Cas 2: utilisation d’une partie du patrimoine =&gt; LCC</a:t>
            </a:r>
          </a:p>
          <a:p>
            <a:pPr lvl="2"/>
            <a:r>
              <a:rPr lang="fr-BE" dirty="0" smtClean="0"/>
              <a:t>Cas 3: limitation à la possibilité de prester des services =&gt; LPS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623</a:t>
            </a:fld>
            <a:endParaRPr lang="nl-NL"/>
          </a:p>
        </p:txBody>
      </p:sp>
    </p:spTree>
    <p:extLst>
      <p:ext uri="{BB962C8B-B14F-4D97-AF65-F5344CB8AC3E}">
        <p14:creationId xmlns:p14="http://schemas.microsoft.com/office/powerpoint/2010/main" val="152026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 calcmode="lin" valueType="num">
                                      <p:cBhvr additive="base">
                                        <p:cTn id="1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anim calcmode="lin" valueType="num">
                                      <p:cBhvr additive="base">
                                        <p:cTn id="1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Choisir</a:t>
            </a:r>
            <a:r>
              <a:rPr lang="nl-NL" dirty="0" smtClean="0"/>
              <a:t> </a:t>
            </a:r>
            <a:r>
              <a:rPr lang="nl-NL" dirty="0" err="1" smtClean="0"/>
              <a:t>votre</a:t>
            </a:r>
            <a:r>
              <a:rPr lang="nl-NL" dirty="0" smtClean="0"/>
              <a:t> </a:t>
            </a:r>
            <a:r>
              <a:rPr lang="nl-NL" dirty="0" err="1" smtClean="0"/>
              <a:t>liberté</a:t>
            </a:r>
            <a:r>
              <a:rPr lang="nl-NL" dirty="0" smtClean="0"/>
              <a:t> de </a:t>
            </a:r>
            <a:r>
              <a:rPr lang="nl-NL" dirty="0" err="1" smtClean="0"/>
              <a:t>circulation</a:t>
            </a:r>
            <a:endParaRPr lang="nl-NL" dirty="0"/>
          </a:p>
        </p:txBody>
      </p:sp>
      <p:sp>
        <p:nvSpPr>
          <p:cNvPr id="3" name="Content Placeholder 2"/>
          <p:cNvSpPr>
            <a:spLocks noGrp="1"/>
          </p:cNvSpPr>
          <p:nvPr>
            <p:ph idx="1"/>
          </p:nvPr>
        </p:nvSpPr>
        <p:spPr/>
        <p:txBody>
          <a:bodyPr>
            <a:normAutofit/>
          </a:bodyPr>
          <a:lstStyle/>
          <a:p>
            <a:r>
              <a:rPr lang="nl-NL" dirty="0" err="1" smtClean="0"/>
              <a:t>Plusieurs</a:t>
            </a:r>
            <a:r>
              <a:rPr lang="nl-NL" dirty="0" smtClean="0"/>
              <a:t> </a:t>
            </a:r>
            <a:r>
              <a:rPr lang="nl-NL" dirty="0" err="1" smtClean="0"/>
              <a:t>libertés</a:t>
            </a:r>
            <a:r>
              <a:rPr lang="nl-NL" dirty="0" smtClean="0"/>
              <a:t> </a:t>
            </a:r>
            <a:r>
              <a:rPr lang="nl-NL" dirty="0" err="1" smtClean="0"/>
              <a:t>peuvent</a:t>
            </a:r>
            <a:r>
              <a:rPr lang="nl-NL" dirty="0" smtClean="0"/>
              <a:t> </a:t>
            </a:r>
            <a:r>
              <a:rPr lang="nl-NL" dirty="0" err="1" smtClean="0"/>
              <a:t>être</a:t>
            </a:r>
            <a:r>
              <a:rPr lang="nl-NL" dirty="0" smtClean="0"/>
              <a:t> </a:t>
            </a:r>
            <a:r>
              <a:rPr lang="nl-NL" dirty="0" err="1" smtClean="0"/>
              <a:t>invoquées</a:t>
            </a:r>
            <a:r>
              <a:rPr lang="nl-NL" dirty="0" smtClean="0"/>
              <a:t> dans </a:t>
            </a:r>
            <a:r>
              <a:rPr lang="nl-NL" dirty="0" err="1" smtClean="0"/>
              <a:t>un</a:t>
            </a:r>
            <a:r>
              <a:rPr lang="nl-NL" dirty="0" smtClean="0"/>
              <a:t> </a:t>
            </a:r>
            <a:r>
              <a:rPr lang="nl-NL" dirty="0" err="1" smtClean="0"/>
              <a:t>contexte</a:t>
            </a:r>
            <a:r>
              <a:rPr lang="nl-NL" dirty="0" smtClean="0"/>
              <a:t> réglementaire particulier</a:t>
            </a:r>
          </a:p>
          <a:p>
            <a:pPr lvl="1"/>
            <a:r>
              <a:rPr lang="nl-NL" dirty="0" err="1"/>
              <a:t>m</a:t>
            </a:r>
            <a:r>
              <a:rPr lang="nl-NL" dirty="0" err="1" smtClean="0"/>
              <a:t>archandises</a:t>
            </a:r>
            <a:r>
              <a:rPr lang="nl-NL" dirty="0" smtClean="0"/>
              <a:t> – </a:t>
            </a:r>
            <a:r>
              <a:rPr lang="nl-NL" dirty="0" err="1" smtClean="0"/>
              <a:t>capitaux</a:t>
            </a:r>
            <a:endParaRPr lang="nl-NL" dirty="0" smtClean="0"/>
          </a:p>
          <a:p>
            <a:pPr lvl="1"/>
            <a:r>
              <a:rPr lang="nl-NL" dirty="0" err="1"/>
              <a:t>m</a:t>
            </a:r>
            <a:r>
              <a:rPr lang="nl-NL" dirty="0" err="1" smtClean="0"/>
              <a:t>archandises</a:t>
            </a:r>
            <a:r>
              <a:rPr lang="nl-NL" dirty="0" smtClean="0"/>
              <a:t> – services</a:t>
            </a:r>
          </a:p>
          <a:p>
            <a:pPr lvl="1"/>
            <a:r>
              <a:rPr lang="nl-NL" dirty="0"/>
              <a:t>m</a:t>
            </a:r>
            <a:r>
              <a:rPr lang="nl-NL" dirty="0" smtClean="0"/>
              <a:t>archandises – établissement</a:t>
            </a:r>
          </a:p>
          <a:p>
            <a:pPr lvl="1"/>
            <a:r>
              <a:rPr lang="nl-NL" dirty="0" err="1"/>
              <a:t>m</a:t>
            </a:r>
            <a:r>
              <a:rPr lang="nl-NL" dirty="0" err="1" smtClean="0"/>
              <a:t>archandises</a:t>
            </a:r>
            <a:r>
              <a:rPr lang="nl-NL" dirty="0" smtClean="0"/>
              <a:t> – </a:t>
            </a:r>
            <a:r>
              <a:rPr lang="nl-NL" dirty="0" err="1" smtClean="0"/>
              <a:t>capitaux</a:t>
            </a:r>
            <a:r>
              <a:rPr lang="nl-NL" dirty="0" smtClean="0"/>
              <a:t> – services - établissement</a:t>
            </a:r>
          </a:p>
          <a:p>
            <a:pPr lvl="1"/>
            <a:r>
              <a:rPr lang="nl-NL" dirty="0"/>
              <a:t>s</a:t>
            </a:r>
            <a:r>
              <a:rPr lang="nl-NL" dirty="0" smtClean="0"/>
              <a:t>ervices – établissement</a:t>
            </a:r>
          </a:p>
          <a:p>
            <a:pPr lvl="1"/>
            <a:r>
              <a:rPr lang="nl-NL" dirty="0"/>
              <a:t>s</a:t>
            </a:r>
            <a:r>
              <a:rPr lang="nl-NL" dirty="0" smtClean="0"/>
              <a:t>ervices – </a:t>
            </a:r>
            <a:r>
              <a:rPr lang="nl-NL" dirty="0" err="1" smtClean="0"/>
              <a:t>travailleurs</a:t>
            </a:r>
            <a:endParaRPr lang="nl-NL" dirty="0" smtClean="0"/>
          </a:p>
          <a:p>
            <a:pPr lvl="1"/>
            <a:r>
              <a:rPr lang="nl-NL" dirty="0" smtClean="0"/>
              <a:t>…</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624</a:t>
            </a:fld>
            <a:endParaRPr lang="nl-NL"/>
          </a:p>
        </p:txBody>
      </p:sp>
    </p:spTree>
    <p:extLst>
      <p:ext uri="{BB962C8B-B14F-4D97-AF65-F5344CB8AC3E}">
        <p14:creationId xmlns:p14="http://schemas.microsoft.com/office/powerpoint/2010/main" val="419762569"/>
      </p:ext>
    </p:extLst>
  </p:cSld>
  <p:clrMapOvr>
    <a:masterClrMapping/>
  </p:clrMapOvr>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Choisir</a:t>
            </a:r>
            <a:r>
              <a:rPr lang="nl-NL" dirty="0" smtClean="0"/>
              <a:t> </a:t>
            </a:r>
            <a:r>
              <a:rPr lang="nl-NL" dirty="0" err="1" smtClean="0"/>
              <a:t>votre</a:t>
            </a:r>
            <a:r>
              <a:rPr lang="nl-NL" dirty="0" smtClean="0"/>
              <a:t> </a:t>
            </a:r>
            <a:r>
              <a:rPr lang="nl-NL" dirty="0" err="1" smtClean="0"/>
              <a:t>liberté</a:t>
            </a:r>
            <a:r>
              <a:rPr lang="nl-NL" dirty="0" smtClean="0"/>
              <a:t> de </a:t>
            </a:r>
            <a:r>
              <a:rPr lang="nl-NL" dirty="0" err="1" smtClean="0"/>
              <a:t>circulation</a:t>
            </a:r>
            <a:endParaRPr lang="nl-NL" dirty="0"/>
          </a:p>
        </p:txBody>
      </p:sp>
      <p:sp>
        <p:nvSpPr>
          <p:cNvPr id="3" name="Content Placeholder 2"/>
          <p:cNvSpPr>
            <a:spLocks noGrp="1"/>
          </p:cNvSpPr>
          <p:nvPr>
            <p:ph idx="1"/>
          </p:nvPr>
        </p:nvSpPr>
        <p:spPr>
          <a:xfrm>
            <a:off x="467544" y="1428800"/>
            <a:ext cx="8229600" cy="5429200"/>
          </a:xfrm>
        </p:spPr>
        <p:txBody>
          <a:bodyPr>
            <a:normAutofit/>
          </a:bodyPr>
          <a:lstStyle/>
          <a:p>
            <a:r>
              <a:rPr lang="nl-NL" dirty="0" err="1" smtClean="0"/>
              <a:t>Comment</a:t>
            </a:r>
            <a:r>
              <a:rPr lang="nl-NL" dirty="0" smtClean="0"/>
              <a:t> </a:t>
            </a:r>
            <a:r>
              <a:rPr lang="nl-NL" dirty="0" err="1" smtClean="0"/>
              <a:t>procéder</a:t>
            </a:r>
            <a:r>
              <a:rPr lang="nl-NL" dirty="0" smtClean="0"/>
              <a:t>?</a:t>
            </a:r>
          </a:p>
          <a:p>
            <a:pPr lvl="1"/>
            <a:r>
              <a:rPr lang="nl-NL" dirty="0"/>
              <a:t>c</a:t>
            </a:r>
            <a:r>
              <a:rPr lang="nl-NL" dirty="0" smtClean="0"/>
              <a:t>hoix subjectif, inspiré des faits sous-tendant le litige</a:t>
            </a:r>
          </a:p>
          <a:p>
            <a:pPr lvl="1"/>
            <a:r>
              <a:rPr lang="nl-NL" dirty="0"/>
              <a:t>p</a:t>
            </a:r>
            <a:r>
              <a:rPr lang="nl-NL" dirty="0" smtClean="0"/>
              <a:t>osez-vous la question: qu’est-ce qu’un individu/entreprise faisant appel au droit de l’Union européenne dans une action potentielle en justice souhaite-t-il obtenir?</a:t>
            </a:r>
            <a:endParaRPr lang="nl-NL" dirty="0"/>
          </a:p>
          <a:p>
            <a:pPr lvl="2"/>
            <a:r>
              <a:rPr lang="nl-NL" dirty="0" smtClean="0"/>
              <a:t>importer librement des marchandises destinées à la vente ou à d’autres transactions? =&gt; </a:t>
            </a:r>
            <a:r>
              <a:rPr lang="nl-NL" dirty="0" err="1" smtClean="0">
                <a:solidFill>
                  <a:srgbClr val="FF0000"/>
                </a:solidFill>
              </a:rPr>
              <a:t>marchandises</a:t>
            </a:r>
            <a:endParaRPr lang="nl-NL" dirty="0">
              <a:solidFill>
                <a:srgbClr val="FF0000"/>
              </a:solidFill>
            </a:endParaRPr>
          </a:p>
          <a:p>
            <a:pPr lvl="2"/>
            <a:r>
              <a:rPr lang="nl-NL" dirty="0" err="1" smtClean="0"/>
              <a:t>accès</a:t>
            </a:r>
            <a:r>
              <a:rPr lang="nl-NL" dirty="0" smtClean="0"/>
              <a:t> au marché en </a:t>
            </a:r>
            <a:r>
              <a:rPr lang="nl-NL" dirty="0" err="1" smtClean="0"/>
              <a:t>tant</a:t>
            </a:r>
            <a:r>
              <a:rPr lang="nl-NL" dirty="0" smtClean="0"/>
              <a:t> que </a:t>
            </a:r>
            <a:r>
              <a:rPr lang="nl-NL" dirty="0" err="1" smtClean="0"/>
              <a:t>prestataire</a:t>
            </a:r>
            <a:r>
              <a:rPr lang="nl-NL" dirty="0" smtClean="0"/>
              <a:t> </a:t>
            </a:r>
            <a:r>
              <a:rPr lang="nl-NL" dirty="0" err="1" smtClean="0"/>
              <a:t>d’un</a:t>
            </a:r>
            <a:r>
              <a:rPr lang="nl-NL" dirty="0" smtClean="0"/>
              <a:t> service</a:t>
            </a:r>
          </a:p>
          <a:p>
            <a:pPr lvl="3"/>
            <a:r>
              <a:rPr lang="nl-NL" dirty="0" smtClean="0"/>
              <a:t>à </a:t>
            </a:r>
            <a:r>
              <a:rPr lang="nl-NL" dirty="0" err="1" smtClean="0"/>
              <a:t>titre</a:t>
            </a:r>
            <a:r>
              <a:rPr lang="nl-NL" dirty="0" smtClean="0"/>
              <a:t> plus </a:t>
            </a:r>
            <a:r>
              <a:rPr lang="nl-NL" dirty="0" err="1" smtClean="0"/>
              <a:t>ou</a:t>
            </a:r>
            <a:r>
              <a:rPr lang="nl-NL" dirty="0" smtClean="0"/>
              <a:t> </a:t>
            </a:r>
            <a:r>
              <a:rPr lang="nl-NL" dirty="0" err="1" smtClean="0"/>
              <a:t>moins</a:t>
            </a:r>
            <a:r>
              <a:rPr lang="nl-NL" dirty="0" smtClean="0"/>
              <a:t> permanent? =&gt; </a:t>
            </a:r>
            <a:r>
              <a:rPr lang="nl-NL" dirty="0" smtClean="0">
                <a:solidFill>
                  <a:srgbClr val="FF0000"/>
                </a:solidFill>
              </a:rPr>
              <a:t>établissement</a:t>
            </a:r>
          </a:p>
          <a:p>
            <a:pPr lvl="3"/>
            <a:r>
              <a:rPr lang="nl-NL" dirty="0" smtClean="0"/>
              <a:t>à </a:t>
            </a:r>
            <a:r>
              <a:rPr lang="nl-NL" dirty="0" err="1" smtClean="0"/>
              <a:t>titre</a:t>
            </a:r>
            <a:r>
              <a:rPr lang="nl-NL" dirty="0" smtClean="0"/>
              <a:t> </a:t>
            </a:r>
            <a:r>
              <a:rPr lang="nl-NL" dirty="0" err="1" smtClean="0"/>
              <a:t>occasionnel</a:t>
            </a:r>
            <a:r>
              <a:rPr lang="nl-NL" dirty="0" smtClean="0"/>
              <a:t>? =&gt; </a:t>
            </a:r>
            <a:r>
              <a:rPr lang="nl-NL" dirty="0" smtClean="0">
                <a:solidFill>
                  <a:srgbClr val="FF0000"/>
                </a:solidFill>
              </a:rPr>
              <a:t>prestation de services</a:t>
            </a:r>
          </a:p>
          <a:p>
            <a:pPr lvl="2"/>
            <a:r>
              <a:rPr lang="nl-NL" dirty="0" err="1" smtClean="0"/>
              <a:t>transférer</a:t>
            </a:r>
            <a:r>
              <a:rPr lang="nl-NL" dirty="0" smtClean="0"/>
              <a:t> des </a:t>
            </a:r>
            <a:r>
              <a:rPr lang="nl-NL" dirty="0" err="1" smtClean="0"/>
              <a:t>valeurs</a:t>
            </a:r>
            <a:r>
              <a:rPr lang="nl-NL" dirty="0" smtClean="0"/>
              <a:t> </a:t>
            </a:r>
            <a:r>
              <a:rPr lang="nl-NL" dirty="0" err="1" smtClean="0"/>
              <a:t>plutôt</a:t>
            </a:r>
            <a:r>
              <a:rPr lang="nl-NL" dirty="0" smtClean="0"/>
              <a:t> que des </a:t>
            </a:r>
            <a:r>
              <a:rPr lang="nl-NL" dirty="0" err="1" smtClean="0"/>
              <a:t>marchandises</a:t>
            </a:r>
            <a:r>
              <a:rPr lang="nl-NL" dirty="0" smtClean="0"/>
              <a:t> à </a:t>
            </a:r>
            <a:r>
              <a:rPr lang="nl-NL" dirty="0" err="1" smtClean="0"/>
              <a:t>vendre</a:t>
            </a:r>
            <a:r>
              <a:rPr lang="nl-NL" dirty="0" smtClean="0"/>
              <a:t> </a:t>
            </a:r>
            <a:r>
              <a:rPr lang="nl-NL" dirty="0" err="1" smtClean="0"/>
              <a:t>ou</a:t>
            </a:r>
            <a:r>
              <a:rPr lang="nl-NL" dirty="0" smtClean="0"/>
              <a:t> des services à </a:t>
            </a:r>
            <a:r>
              <a:rPr lang="nl-NL" dirty="0" err="1" smtClean="0"/>
              <a:t>prester</a:t>
            </a:r>
            <a:r>
              <a:rPr lang="nl-NL" dirty="0" smtClean="0"/>
              <a:t> ? =&gt; </a:t>
            </a:r>
            <a:r>
              <a:rPr lang="nl-NL" dirty="0" err="1" smtClean="0">
                <a:solidFill>
                  <a:srgbClr val="FF0000"/>
                </a:solidFill>
              </a:rPr>
              <a:t>capitaux</a:t>
            </a:r>
            <a:endParaRPr lang="nl-NL" dirty="0">
              <a:solidFill>
                <a:srgbClr val="FF0000"/>
              </a:solidFill>
            </a:endParaRPr>
          </a:p>
          <a:p>
            <a:pPr lvl="2"/>
            <a:r>
              <a:rPr lang="nl-NL" dirty="0" smtClean="0"/>
              <a:t>aller </a:t>
            </a:r>
            <a:r>
              <a:rPr lang="nl-NL" dirty="0" err="1" smtClean="0"/>
              <a:t>travailler</a:t>
            </a:r>
            <a:r>
              <a:rPr lang="nl-NL" dirty="0" smtClean="0"/>
              <a:t> dans </a:t>
            </a:r>
            <a:r>
              <a:rPr lang="nl-NL" dirty="0" err="1" smtClean="0"/>
              <a:t>un</a:t>
            </a:r>
            <a:r>
              <a:rPr lang="nl-NL" dirty="0" smtClean="0"/>
              <a:t> </a:t>
            </a:r>
            <a:r>
              <a:rPr lang="nl-NL" dirty="0" err="1" smtClean="0"/>
              <a:t>autre</a:t>
            </a:r>
            <a:r>
              <a:rPr lang="nl-NL" dirty="0" smtClean="0"/>
              <a:t> EM (</a:t>
            </a:r>
            <a:r>
              <a:rPr lang="nl-NL" dirty="0" err="1" smtClean="0"/>
              <a:t>seulement</a:t>
            </a:r>
            <a:r>
              <a:rPr lang="nl-NL" dirty="0" smtClean="0"/>
              <a:t> </a:t>
            </a:r>
            <a:r>
              <a:rPr lang="nl-NL" dirty="0" err="1" smtClean="0"/>
              <a:t>personne</a:t>
            </a:r>
            <a:r>
              <a:rPr lang="nl-NL" dirty="0" smtClean="0"/>
              <a:t> </a:t>
            </a:r>
            <a:r>
              <a:rPr lang="nl-NL" dirty="0" err="1" smtClean="0"/>
              <a:t>physique</a:t>
            </a:r>
            <a:r>
              <a:rPr lang="nl-NL" dirty="0" smtClean="0"/>
              <a:t>)?</a:t>
            </a:r>
          </a:p>
          <a:p>
            <a:pPr lvl="3"/>
            <a:r>
              <a:rPr lang="nl-NL" dirty="0" smtClean="0"/>
              <a:t>à </a:t>
            </a:r>
            <a:r>
              <a:rPr lang="nl-NL" dirty="0" err="1" smtClean="0"/>
              <a:t>titre</a:t>
            </a:r>
            <a:r>
              <a:rPr lang="nl-NL" dirty="0" smtClean="0"/>
              <a:t> </a:t>
            </a:r>
            <a:r>
              <a:rPr lang="nl-NL" dirty="0" err="1" smtClean="0"/>
              <a:t>salarié</a:t>
            </a:r>
            <a:r>
              <a:rPr lang="nl-NL" dirty="0" smtClean="0"/>
              <a:t> ?=&gt; </a:t>
            </a:r>
            <a:r>
              <a:rPr lang="nl-NL" dirty="0" err="1" smtClean="0">
                <a:solidFill>
                  <a:srgbClr val="FF0000"/>
                </a:solidFill>
              </a:rPr>
              <a:t>travailleurs</a:t>
            </a:r>
            <a:r>
              <a:rPr lang="nl-NL" dirty="0" smtClean="0">
                <a:solidFill>
                  <a:srgbClr val="FF0000"/>
                </a:solidFill>
              </a:rPr>
              <a:t> et </a:t>
            </a:r>
            <a:r>
              <a:rPr lang="nl-NL" dirty="0" err="1" smtClean="0">
                <a:solidFill>
                  <a:srgbClr val="FF0000"/>
                </a:solidFill>
              </a:rPr>
              <a:t>directive</a:t>
            </a:r>
            <a:r>
              <a:rPr lang="nl-NL" dirty="0" smtClean="0">
                <a:solidFill>
                  <a:srgbClr val="FF0000"/>
                </a:solidFill>
              </a:rPr>
              <a:t> </a:t>
            </a:r>
            <a:r>
              <a:rPr lang="nl-NL" dirty="0" err="1" smtClean="0">
                <a:solidFill>
                  <a:srgbClr val="FF0000"/>
                </a:solidFill>
              </a:rPr>
              <a:t>citoyenneté</a:t>
            </a:r>
            <a:r>
              <a:rPr lang="nl-NL" dirty="0" smtClean="0">
                <a:solidFill>
                  <a:srgbClr val="FF0000"/>
                </a:solidFill>
              </a:rPr>
              <a:t> pour </a:t>
            </a:r>
            <a:r>
              <a:rPr lang="nl-NL" dirty="0" err="1" smtClean="0">
                <a:solidFill>
                  <a:srgbClr val="FF0000"/>
                </a:solidFill>
              </a:rPr>
              <a:t>le</a:t>
            </a:r>
            <a:r>
              <a:rPr lang="nl-NL" dirty="0" smtClean="0">
                <a:solidFill>
                  <a:srgbClr val="FF0000"/>
                </a:solidFill>
              </a:rPr>
              <a:t> </a:t>
            </a:r>
            <a:r>
              <a:rPr lang="nl-NL" dirty="0" err="1" smtClean="0">
                <a:solidFill>
                  <a:srgbClr val="FF0000"/>
                </a:solidFill>
              </a:rPr>
              <a:t>droit</a:t>
            </a:r>
            <a:r>
              <a:rPr lang="nl-NL" dirty="0" smtClean="0">
                <a:solidFill>
                  <a:srgbClr val="FF0000"/>
                </a:solidFill>
              </a:rPr>
              <a:t> de </a:t>
            </a:r>
            <a:r>
              <a:rPr lang="nl-NL" dirty="0" err="1" smtClean="0">
                <a:solidFill>
                  <a:srgbClr val="FF0000"/>
                </a:solidFill>
              </a:rPr>
              <a:t>séjour</a:t>
            </a:r>
            <a:endParaRPr lang="nl-NL" dirty="0">
              <a:solidFill>
                <a:srgbClr val="FF0000"/>
              </a:solidFill>
            </a:endParaRPr>
          </a:p>
          <a:p>
            <a:pPr lvl="3"/>
            <a:r>
              <a:rPr lang="nl-NL" dirty="0" smtClean="0"/>
              <a:t>à </a:t>
            </a:r>
            <a:r>
              <a:rPr lang="nl-NL" dirty="0" err="1" smtClean="0"/>
              <a:t>titre</a:t>
            </a:r>
            <a:r>
              <a:rPr lang="nl-NL" dirty="0" smtClean="0"/>
              <a:t> </a:t>
            </a:r>
            <a:r>
              <a:rPr lang="nl-NL" dirty="0" err="1" smtClean="0"/>
              <a:t>indépendant</a:t>
            </a:r>
            <a:r>
              <a:rPr lang="nl-NL" dirty="0" smtClean="0"/>
              <a:t>? =&gt; </a:t>
            </a:r>
            <a:r>
              <a:rPr lang="nl-NL" dirty="0" smtClean="0">
                <a:solidFill>
                  <a:srgbClr val="FF0000"/>
                </a:solidFill>
              </a:rPr>
              <a:t>établissement</a:t>
            </a:r>
          </a:p>
          <a:p>
            <a:pPr lvl="2"/>
            <a:endParaRPr lang="nl-NL" dirty="0" smtClean="0"/>
          </a:p>
          <a:p>
            <a:pPr lvl="1"/>
            <a:endParaRPr lang="nl-NL" dirty="0" smtClean="0"/>
          </a:p>
          <a:p>
            <a:pPr lvl="1"/>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625</a:t>
            </a:fld>
            <a:endParaRPr lang="nl-NL"/>
          </a:p>
        </p:txBody>
      </p:sp>
    </p:spTree>
    <p:extLst>
      <p:ext uri="{BB962C8B-B14F-4D97-AF65-F5344CB8AC3E}">
        <p14:creationId xmlns:p14="http://schemas.microsoft.com/office/powerpoint/2010/main" val="2507710880"/>
      </p:ext>
    </p:extLst>
  </p:cSld>
  <p:clrMapOvr>
    <a:masterClrMapping/>
  </p:clrMapOvr>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Choisir</a:t>
            </a:r>
            <a:r>
              <a:rPr lang="nl-NL" dirty="0" smtClean="0"/>
              <a:t> </a:t>
            </a:r>
            <a:r>
              <a:rPr lang="nl-NL" dirty="0" err="1" smtClean="0"/>
              <a:t>votre</a:t>
            </a:r>
            <a:r>
              <a:rPr lang="nl-NL" dirty="0" smtClean="0"/>
              <a:t> </a:t>
            </a:r>
            <a:r>
              <a:rPr lang="nl-NL" dirty="0" err="1" smtClean="0"/>
              <a:t>liberté</a:t>
            </a:r>
            <a:r>
              <a:rPr lang="nl-NL" dirty="0" smtClean="0"/>
              <a:t> de </a:t>
            </a:r>
            <a:r>
              <a:rPr lang="nl-NL" dirty="0" err="1" smtClean="0"/>
              <a:t>circulation</a:t>
            </a:r>
            <a:endParaRPr lang="nl-NL"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nl-NL" dirty="0" smtClean="0"/>
              <a:t>Points de départ – raisonnement en cascade</a:t>
            </a:r>
          </a:p>
          <a:p>
            <a:pPr lvl="1"/>
            <a:r>
              <a:rPr lang="nl-NL" dirty="0"/>
              <a:t>1</a:t>
            </a:r>
            <a:r>
              <a:rPr lang="nl-NL" dirty="0" smtClean="0"/>
              <a:t>. le </a:t>
            </a:r>
            <a:r>
              <a:rPr lang="nl-NL" dirty="0"/>
              <a:t>casus </a:t>
            </a:r>
            <a:r>
              <a:rPr lang="nl-NL" dirty="0" smtClean="0"/>
              <a:t>concerne-t-il une réglementation frappant notamment ou directement les </a:t>
            </a:r>
            <a:r>
              <a:rPr lang="nl-NL" dirty="0"/>
              <a:t>marchandises </a:t>
            </a:r>
            <a:r>
              <a:rPr lang="nl-NL" u="sng" dirty="0"/>
              <a:t>en tant que produits à vendre ou à acheter</a:t>
            </a:r>
            <a:r>
              <a:rPr lang="nl-NL" dirty="0"/>
              <a:t>, </a:t>
            </a:r>
            <a:r>
              <a:rPr lang="nl-NL" dirty="0" smtClean="0"/>
              <a:t>dans la mesure où la leur commercialisation sera dès lors rendue </a:t>
            </a:r>
            <a:r>
              <a:rPr lang="nl-NL" dirty="0"/>
              <a:t>plus </a:t>
            </a:r>
            <a:r>
              <a:rPr lang="nl-NL" dirty="0" smtClean="0"/>
              <a:t>difficile (p.e. interdiction à la vente des aspirateurs)</a:t>
            </a:r>
            <a:endParaRPr lang="nl-NL" dirty="0"/>
          </a:p>
          <a:p>
            <a:pPr lvl="2"/>
            <a:r>
              <a:rPr lang="nl-NL" dirty="0" err="1" smtClean="0"/>
              <a:t>oui</a:t>
            </a:r>
            <a:r>
              <a:rPr lang="nl-NL" dirty="0"/>
              <a:t>, </a:t>
            </a:r>
            <a:r>
              <a:rPr lang="nl-NL" dirty="0" smtClean="0"/>
              <a:t>LCM</a:t>
            </a:r>
          </a:p>
          <a:p>
            <a:pPr lvl="3"/>
            <a:r>
              <a:rPr lang="nl-NL" dirty="0"/>
              <a:t>c</a:t>
            </a:r>
            <a:r>
              <a:rPr lang="nl-NL" dirty="0" smtClean="0"/>
              <a:t>harges à payer?  - 30– même en l’absence de </a:t>
            </a:r>
            <a:r>
              <a:rPr lang="nl-NL" dirty="0"/>
              <a:t>mouvement interétatique ou ou 110 TFUE </a:t>
            </a:r>
            <a:r>
              <a:rPr lang="nl-NL" dirty="0" smtClean="0"/>
              <a:t> (mouvement interétatique)</a:t>
            </a:r>
          </a:p>
          <a:p>
            <a:pPr lvl="3"/>
            <a:r>
              <a:rPr lang="nl-NL" dirty="0"/>
              <a:t>a</a:t>
            </a:r>
            <a:r>
              <a:rPr lang="nl-NL" dirty="0" smtClean="0"/>
              <a:t>utres réglementations – 34/35 TFUE + exception </a:t>
            </a:r>
            <a:r>
              <a:rPr lang="nl-NL" i="1" dirty="0" smtClean="0"/>
              <a:t>Keck</a:t>
            </a:r>
            <a:r>
              <a:rPr lang="nl-NL" dirty="0" smtClean="0"/>
              <a:t> + directives exigences de sécurité</a:t>
            </a:r>
          </a:p>
          <a:p>
            <a:pPr lvl="1"/>
            <a:r>
              <a:rPr lang="nl-NL" dirty="0"/>
              <a:t>2</a:t>
            </a:r>
            <a:r>
              <a:rPr lang="nl-NL" dirty="0" smtClean="0"/>
              <a:t>. le casus ne concerne pas des réglementations sur l’importation/exportation des marchandises comme telles, mais plutôt des marchandises représentant directement le patrimoine de quelqu’un, comme la voiture empruntée dans l’affaire </a:t>
            </a:r>
            <a:r>
              <a:rPr lang="nl-NL" i="1" dirty="0" smtClean="0"/>
              <a:t>van Putten</a:t>
            </a:r>
            <a:r>
              <a:rPr lang="nl-NL" dirty="0" smtClean="0"/>
              <a:t>? Ou l’achat des bien immobiliers?</a:t>
            </a:r>
          </a:p>
          <a:p>
            <a:pPr lvl="2"/>
            <a:r>
              <a:rPr lang="nl-NL" dirty="0"/>
              <a:t>o</a:t>
            </a:r>
            <a:r>
              <a:rPr lang="nl-NL" dirty="0" smtClean="0"/>
              <a:t>ui, LCC, même de/vers pays tiers</a:t>
            </a:r>
          </a:p>
          <a:p>
            <a:pPr marL="914400" lvl="2" indent="0">
              <a:buNone/>
            </a:pP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626</a:t>
            </a:fld>
            <a:endParaRPr lang="nl-NL"/>
          </a:p>
        </p:txBody>
      </p:sp>
    </p:spTree>
    <p:extLst>
      <p:ext uri="{BB962C8B-B14F-4D97-AF65-F5344CB8AC3E}">
        <p14:creationId xmlns:p14="http://schemas.microsoft.com/office/powerpoint/2010/main" val="3392299585"/>
      </p:ext>
    </p:extLst>
  </p:cSld>
  <p:clrMapOvr>
    <a:masterClrMapping/>
  </p:clrMapOvr>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Choisir</a:t>
            </a:r>
            <a:r>
              <a:rPr lang="nl-NL" dirty="0" smtClean="0"/>
              <a:t> </a:t>
            </a:r>
            <a:r>
              <a:rPr lang="nl-NL" dirty="0" err="1" smtClean="0"/>
              <a:t>votre</a:t>
            </a:r>
            <a:r>
              <a:rPr lang="nl-NL" dirty="0" smtClean="0"/>
              <a:t> </a:t>
            </a:r>
            <a:r>
              <a:rPr lang="nl-NL" dirty="0" err="1" smtClean="0"/>
              <a:t>liberté</a:t>
            </a:r>
            <a:r>
              <a:rPr lang="nl-NL" dirty="0" smtClean="0"/>
              <a:t> de </a:t>
            </a:r>
            <a:r>
              <a:rPr lang="nl-NL" dirty="0" err="1" smtClean="0"/>
              <a:t>circulation</a:t>
            </a:r>
            <a:endParaRPr lang="nl-NL" dirty="0"/>
          </a:p>
        </p:txBody>
      </p:sp>
      <p:sp>
        <p:nvSpPr>
          <p:cNvPr id="3" name="Content Placeholder 2"/>
          <p:cNvSpPr>
            <a:spLocks noGrp="1"/>
          </p:cNvSpPr>
          <p:nvPr>
            <p:ph idx="1"/>
          </p:nvPr>
        </p:nvSpPr>
        <p:spPr>
          <a:xfrm>
            <a:off x="467544" y="1254843"/>
            <a:ext cx="8229600" cy="5616624"/>
          </a:xfrm>
        </p:spPr>
        <p:txBody>
          <a:bodyPr>
            <a:normAutofit/>
          </a:bodyPr>
          <a:lstStyle/>
          <a:p>
            <a:r>
              <a:rPr lang="nl-NL" dirty="0" err="1" smtClean="0"/>
              <a:t>Questions</a:t>
            </a:r>
            <a:r>
              <a:rPr lang="nl-NL" dirty="0" smtClean="0"/>
              <a:t> de </a:t>
            </a:r>
            <a:r>
              <a:rPr lang="nl-NL" dirty="0" err="1" smtClean="0"/>
              <a:t>départ</a:t>
            </a:r>
            <a:endParaRPr lang="nl-NL" dirty="0" smtClean="0"/>
          </a:p>
          <a:p>
            <a:pPr lvl="1"/>
            <a:endParaRPr lang="nl-NL" dirty="0" smtClean="0"/>
          </a:p>
          <a:p>
            <a:pPr lvl="1"/>
            <a:r>
              <a:rPr lang="nl-NL" dirty="0" smtClean="0"/>
              <a:t>3. des “capitaux” (</a:t>
            </a:r>
            <a:r>
              <a:rPr lang="nl-NL" i="1" dirty="0" smtClean="0"/>
              <a:t>nomenclature</a:t>
            </a:r>
            <a:r>
              <a:rPr lang="nl-NL" dirty="0" smtClean="0"/>
              <a:t>) sont-ils </a:t>
            </a:r>
            <a:r>
              <a:rPr lang="nl-NL" dirty="0"/>
              <a:t>importés ou exportés?</a:t>
            </a:r>
          </a:p>
          <a:p>
            <a:pPr lvl="2"/>
            <a:r>
              <a:rPr lang="nl-NL" dirty="0" err="1" smtClean="0"/>
              <a:t>oui</a:t>
            </a:r>
            <a:r>
              <a:rPr lang="nl-NL" dirty="0"/>
              <a:t>, </a:t>
            </a:r>
            <a:r>
              <a:rPr lang="nl-NL" dirty="0" smtClean="0"/>
              <a:t>LCC, </a:t>
            </a:r>
            <a:r>
              <a:rPr lang="nl-NL" dirty="0" err="1" smtClean="0"/>
              <a:t>même</a:t>
            </a:r>
            <a:r>
              <a:rPr lang="nl-NL" dirty="0" smtClean="0"/>
              <a:t> de/vers </a:t>
            </a:r>
            <a:r>
              <a:rPr lang="nl-NL" dirty="0" err="1" smtClean="0"/>
              <a:t>pays</a:t>
            </a:r>
            <a:r>
              <a:rPr lang="nl-NL" dirty="0" smtClean="0"/>
              <a:t> </a:t>
            </a:r>
            <a:r>
              <a:rPr lang="nl-NL" dirty="0" err="1" smtClean="0"/>
              <a:t>tiers</a:t>
            </a:r>
            <a:endParaRPr lang="nl-NL" dirty="0"/>
          </a:p>
          <a:p>
            <a:pPr lvl="1"/>
            <a:r>
              <a:rPr lang="nl-NL" dirty="0"/>
              <a:t>4</a:t>
            </a:r>
            <a:r>
              <a:rPr lang="nl-NL" dirty="0" smtClean="0"/>
              <a:t>. des </a:t>
            </a:r>
            <a:r>
              <a:rPr lang="nl-NL" dirty="0"/>
              <a:t>personnes </a:t>
            </a:r>
            <a:r>
              <a:rPr lang="nl-NL" dirty="0" smtClean="0"/>
              <a:t>souhaitent-elles </a:t>
            </a:r>
            <a:r>
              <a:rPr lang="nl-NL" dirty="0"/>
              <a:t>franchir une frontière inter-étatique au sein de l’UE?</a:t>
            </a:r>
          </a:p>
          <a:p>
            <a:pPr lvl="2"/>
            <a:r>
              <a:rPr lang="nl-NL" dirty="0" err="1" smtClean="0"/>
              <a:t>oui</a:t>
            </a:r>
            <a:r>
              <a:rPr lang="nl-NL" dirty="0"/>
              <a:t>, pour y </a:t>
            </a:r>
            <a:r>
              <a:rPr lang="nl-NL" dirty="0" err="1"/>
              <a:t>exercer</a:t>
            </a:r>
            <a:r>
              <a:rPr lang="nl-NL" dirty="0"/>
              <a:t> </a:t>
            </a:r>
            <a:r>
              <a:rPr lang="nl-NL" dirty="0" err="1"/>
              <a:t>une</a:t>
            </a:r>
            <a:r>
              <a:rPr lang="nl-NL" dirty="0"/>
              <a:t> </a:t>
            </a:r>
            <a:r>
              <a:rPr lang="nl-NL" dirty="0" err="1"/>
              <a:t>activité</a:t>
            </a:r>
            <a:r>
              <a:rPr lang="nl-NL" dirty="0"/>
              <a:t> </a:t>
            </a:r>
            <a:r>
              <a:rPr lang="nl-NL" dirty="0" err="1"/>
              <a:t>salarié</a:t>
            </a:r>
            <a:r>
              <a:rPr lang="nl-NL" dirty="0"/>
              <a:t> =&gt; LCT</a:t>
            </a:r>
          </a:p>
          <a:p>
            <a:pPr lvl="2"/>
            <a:r>
              <a:rPr lang="nl-NL" dirty="0" smtClean="0"/>
              <a:t>oui</a:t>
            </a:r>
            <a:r>
              <a:rPr lang="nl-NL" dirty="0"/>
              <a:t>, pour y exercer une activité indépendante </a:t>
            </a:r>
            <a:r>
              <a:rPr lang="nl-NL" dirty="0" smtClean="0"/>
              <a:t>permanente =&gt; Lét, même en cas de </a:t>
            </a:r>
            <a:r>
              <a:rPr lang="nl-NL" u="sng" dirty="0" smtClean="0">
                <a:solidFill>
                  <a:srgbClr val="FF0000"/>
                </a:solidFill>
              </a:rPr>
              <a:t>mouvement interétatique potentiel</a:t>
            </a:r>
            <a:endParaRPr lang="nl-NL" u="sng" dirty="0">
              <a:solidFill>
                <a:srgbClr val="FF0000"/>
              </a:solidFill>
            </a:endParaRPr>
          </a:p>
          <a:p>
            <a:pPr lvl="2"/>
            <a:r>
              <a:rPr lang="nl-NL" dirty="0" err="1" smtClean="0"/>
              <a:t>oui</a:t>
            </a:r>
            <a:r>
              <a:rPr lang="nl-NL" dirty="0"/>
              <a:t>, </a:t>
            </a:r>
            <a:r>
              <a:rPr lang="nl-NL" dirty="0" err="1" smtClean="0"/>
              <a:t>occasionnellement</a:t>
            </a:r>
            <a:r>
              <a:rPr lang="nl-NL" dirty="0" smtClean="0"/>
              <a:t> </a:t>
            </a:r>
            <a:r>
              <a:rPr lang="nl-NL" dirty="0" err="1" smtClean="0"/>
              <a:t>ou</a:t>
            </a:r>
            <a:r>
              <a:rPr lang="nl-NL" dirty="0" smtClean="0"/>
              <a:t> en </a:t>
            </a:r>
            <a:r>
              <a:rPr lang="nl-NL" dirty="0" err="1" smtClean="0"/>
              <a:t>ligne</a:t>
            </a:r>
            <a:r>
              <a:rPr lang="nl-NL" dirty="0" smtClean="0"/>
              <a:t> en </a:t>
            </a:r>
            <a:r>
              <a:rPr lang="nl-NL" dirty="0" err="1" smtClean="0"/>
              <a:t>s’appuyant</a:t>
            </a:r>
            <a:r>
              <a:rPr lang="nl-NL" dirty="0" smtClean="0"/>
              <a:t> </a:t>
            </a:r>
            <a:r>
              <a:rPr lang="nl-NL" dirty="0" err="1" smtClean="0"/>
              <a:t>sur</a:t>
            </a:r>
            <a:r>
              <a:rPr lang="nl-NL" dirty="0" smtClean="0"/>
              <a:t> </a:t>
            </a:r>
            <a:r>
              <a:rPr lang="nl-NL" dirty="0" err="1" smtClean="0"/>
              <a:t>son</a:t>
            </a:r>
            <a:r>
              <a:rPr lang="nl-NL" dirty="0" smtClean="0"/>
              <a:t> établissement dans </a:t>
            </a:r>
            <a:r>
              <a:rPr lang="nl-NL" dirty="0" err="1" smtClean="0"/>
              <a:t>un</a:t>
            </a:r>
            <a:r>
              <a:rPr lang="nl-NL" dirty="0" smtClean="0"/>
              <a:t> </a:t>
            </a:r>
            <a:r>
              <a:rPr lang="nl-NL" dirty="0" err="1" smtClean="0"/>
              <a:t>autre</a:t>
            </a:r>
            <a:r>
              <a:rPr lang="nl-NL" dirty="0" smtClean="0"/>
              <a:t> EM </a:t>
            </a:r>
            <a:r>
              <a:rPr lang="nl-NL" dirty="0"/>
              <a:t>=&gt; </a:t>
            </a:r>
            <a:r>
              <a:rPr lang="nl-NL" dirty="0" smtClean="0"/>
              <a:t>LPS</a:t>
            </a:r>
          </a:p>
          <a:p>
            <a:pPr lvl="2"/>
            <a:r>
              <a:rPr lang="nl-NL" dirty="0" smtClean="0"/>
              <a:t>oui, mais la nature permanente ou occasionnelle de l’activité n’est pas claire =&gt; </a:t>
            </a:r>
            <a:r>
              <a:rPr lang="nl-NL" i="1" u="sng" dirty="0" smtClean="0"/>
              <a:t>Lét et LPS conjointement</a:t>
            </a:r>
          </a:p>
          <a:p>
            <a:pPr lvl="3"/>
            <a:r>
              <a:rPr lang="nl-NL" dirty="0" smtClean="0"/>
              <a:t>Développez des hypothèses Lét et LPS dans votre réponse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627</a:t>
            </a:fld>
            <a:endParaRPr lang="nl-NL"/>
          </a:p>
        </p:txBody>
      </p:sp>
    </p:spTree>
    <p:extLst>
      <p:ext uri="{BB962C8B-B14F-4D97-AF65-F5344CB8AC3E}">
        <p14:creationId xmlns:p14="http://schemas.microsoft.com/office/powerpoint/2010/main" val="2802029349"/>
      </p:ext>
    </p:extLst>
  </p:cSld>
  <p:clrMapOvr>
    <a:masterClrMapping/>
  </p:clrMapOvr>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Choisir</a:t>
            </a:r>
            <a:r>
              <a:rPr lang="nl-NL" dirty="0" smtClean="0"/>
              <a:t> </a:t>
            </a:r>
            <a:r>
              <a:rPr lang="nl-NL" dirty="0" err="1" smtClean="0"/>
              <a:t>votre</a:t>
            </a:r>
            <a:r>
              <a:rPr lang="nl-NL" dirty="0" smtClean="0"/>
              <a:t> </a:t>
            </a:r>
            <a:r>
              <a:rPr lang="nl-NL" dirty="0" err="1" smtClean="0"/>
              <a:t>liberté</a:t>
            </a:r>
            <a:r>
              <a:rPr lang="nl-NL" dirty="0" smtClean="0"/>
              <a:t> de </a:t>
            </a:r>
            <a:r>
              <a:rPr lang="nl-NL" dirty="0" err="1" smtClean="0"/>
              <a:t>circulation</a:t>
            </a:r>
            <a:endParaRPr lang="nl-NL" dirty="0"/>
          </a:p>
        </p:txBody>
      </p:sp>
      <p:sp>
        <p:nvSpPr>
          <p:cNvPr id="3" name="Content Placeholder 2"/>
          <p:cNvSpPr>
            <a:spLocks noGrp="1"/>
          </p:cNvSpPr>
          <p:nvPr>
            <p:ph idx="1"/>
          </p:nvPr>
        </p:nvSpPr>
        <p:spPr>
          <a:xfrm>
            <a:off x="457200" y="1600200"/>
            <a:ext cx="8229600" cy="5141168"/>
          </a:xfrm>
        </p:spPr>
        <p:txBody>
          <a:bodyPr>
            <a:normAutofit/>
          </a:bodyPr>
          <a:lstStyle/>
          <a:p>
            <a:r>
              <a:rPr lang="nl-NL" dirty="0" smtClean="0"/>
              <a:t>Soyez </a:t>
            </a:r>
            <a:r>
              <a:rPr lang="nl-NL" dirty="0"/>
              <a:t>attentifs au libellé spécifique des faits ou des questions dans la pratique ou sur l’examen</a:t>
            </a:r>
          </a:p>
          <a:p>
            <a:pPr lvl="1"/>
            <a:r>
              <a:rPr lang="nl-NL" dirty="0" err="1"/>
              <a:t>est-ce</a:t>
            </a:r>
            <a:r>
              <a:rPr lang="nl-NL" dirty="0"/>
              <a:t> que </a:t>
            </a:r>
            <a:r>
              <a:rPr lang="nl-NL" dirty="0" err="1"/>
              <a:t>le</a:t>
            </a:r>
            <a:r>
              <a:rPr lang="nl-NL" dirty="0"/>
              <a:t> </a:t>
            </a:r>
            <a:r>
              <a:rPr lang="nl-NL" dirty="0" err="1"/>
              <a:t>droit</a:t>
            </a:r>
            <a:r>
              <a:rPr lang="nl-NL" dirty="0"/>
              <a:t> du marché intérieur </a:t>
            </a:r>
            <a:r>
              <a:rPr lang="nl-NL" dirty="0" err="1"/>
              <a:t>tolère</a:t>
            </a:r>
            <a:r>
              <a:rPr lang="nl-NL" dirty="0"/>
              <a:t> la </a:t>
            </a:r>
            <a:r>
              <a:rPr lang="nl-NL" dirty="0" err="1"/>
              <a:t>réglementation</a:t>
            </a:r>
            <a:r>
              <a:rPr lang="nl-NL" dirty="0"/>
              <a:t> X? =&gt; analyse </a:t>
            </a:r>
            <a:r>
              <a:rPr lang="nl-NL" dirty="0" err="1"/>
              <a:t>exhaustive</a:t>
            </a:r>
            <a:r>
              <a:rPr lang="nl-NL" dirty="0"/>
              <a:t>, </a:t>
            </a:r>
            <a:r>
              <a:rPr lang="nl-NL" dirty="0" err="1"/>
              <a:t>potentiellement</a:t>
            </a:r>
            <a:r>
              <a:rPr lang="nl-NL" dirty="0"/>
              <a:t> des </a:t>
            </a:r>
            <a:r>
              <a:rPr lang="nl-NL" dirty="0" err="1"/>
              <a:t>quatre</a:t>
            </a:r>
            <a:r>
              <a:rPr lang="nl-NL" dirty="0"/>
              <a:t> </a:t>
            </a:r>
            <a:r>
              <a:rPr lang="nl-NL" dirty="0" err="1"/>
              <a:t>libertés</a:t>
            </a:r>
            <a:endParaRPr lang="nl-NL" dirty="0"/>
          </a:p>
          <a:p>
            <a:pPr lvl="1"/>
            <a:r>
              <a:rPr lang="nl-NL" dirty="0" err="1"/>
              <a:t>est-ce</a:t>
            </a:r>
            <a:r>
              <a:rPr lang="nl-NL" dirty="0"/>
              <a:t> que </a:t>
            </a:r>
            <a:r>
              <a:rPr lang="nl-NL" dirty="0" err="1"/>
              <a:t>le</a:t>
            </a:r>
            <a:r>
              <a:rPr lang="nl-NL" dirty="0"/>
              <a:t> </a:t>
            </a:r>
            <a:r>
              <a:rPr lang="nl-NL" dirty="0" err="1"/>
              <a:t>droit</a:t>
            </a:r>
            <a:r>
              <a:rPr lang="nl-NL" dirty="0"/>
              <a:t> du marché intérieur </a:t>
            </a:r>
            <a:r>
              <a:rPr lang="nl-NL" dirty="0" err="1"/>
              <a:t>permet</a:t>
            </a:r>
            <a:r>
              <a:rPr lang="nl-NL" dirty="0"/>
              <a:t> la </a:t>
            </a:r>
            <a:r>
              <a:rPr lang="nl-NL" dirty="0" err="1"/>
              <a:t>Belgique</a:t>
            </a:r>
            <a:r>
              <a:rPr lang="nl-NL" dirty="0"/>
              <a:t> de </a:t>
            </a:r>
            <a:r>
              <a:rPr lang="nl-NL" dirty="0" err="1"/>
              <a:t>s’appuyer</a:t>
            </a:r>
            <a:r>
              <a:rPr lang="nl-NL" dirty="0"/>
              <a:t> </a:t>
            </a:r>
            <a:r>
              <a:rPr lang="nl-NL" dirty="0" err="1"/>
              <a:t>sur</a:t>
            </a:r>
            <a:r>
              <a:rPr lang="nl-NL" dirty="0"/>
              <a:t> la </a:t>
            </a:r>
            <a:r>
              <a:rPr lang="nl-NL" dirty="0" err="1"/>
              <a:t>protection</a:t>
            </a:r>
            <a:r>
              <a:rPr lang="nl-NL" dirty="0"/>
              <a:t> des </a:t>
            </a:r>
            <a:r>
              <a:rPr lang="nl-NL" dirty="0" err="1"/>
              <a:t>consommateurs</a:t>
            </a:r>
            <a:r>
              <a:rPr lang="nl-NL" dirty="0"/>
              <a:t> </a:t>
            </a:r>
            <a:r>
              <a:rPr lang="nl-NL" dirty="0" err="1"/>
              <a:t>afin</a:t>
            </a:r>
            <a:r>
              <a:rPr lang="nl-NL" dirty="0"/>
              <a:t> </a:t>
            </a:r>
            <a:r>
              <a:rPr lang="nl-NL" dirty="0" err="1"/>
              <a:t>d’interdire</a:t>
            </a:r>
            <a:r>
              <a:rPr lang="nl-NL" dirty="0"/>
              <a:t> </a:t>
            </a:r>
            <a:r>
              <a:rPr lang="nl-NL" u="sng" dirty="0"/>
              <a:t>la </a:t>
            </a:r>
            <a:r>
              <a:rPr lang="nl-NL" u="sng" dirty="0" err="1"/>
              <a:t>commercialisation</a:t>
            </a:r>
            <a:r>
              <a:rPr lang="nl-NL" u="sng" dirty="0"/>
              <a:t> du </a:t>
            </a:r>
            <a:r>
              <a:rPr lang="nl-NL" u="sng" dirty="0" err="1"/>
              <a:t>produit</a:t>
            </a:r>
            <a:r>
              <a:rPr lang="nl-NL" dirty="0"/>
              <a:t> / </a:t>
            </a:r>
            <a:r>
              <a:rPr lang="nl-NL" u="sng" dirty="0" err="1"/>
              <a:t>l’octroi</a:t>
            </a:r>
            <a:r>
              <a:rPr lang="nl-NL" u="sng" dirty="0"/>
              <a:t> </a:t>
            </a:r>
            <a:r>
              <a:rPr lang="nl-NL" u="sng" dirty="0" err="1"/>
              <a:t>d’une</a:t>
            </a:r>
            <a:r>
              <a:rPr lang="nl-NL" u="sng" dirty="0"/>
              <a:t> </a:t>
            </a:r>
            <a:r>
              <a:rPr lang="nl-NL" u="sng" dirty="0" err="1"/>
              <a:t>licence</a:t>
            </a:r>
            <a:r>
              <a:rPr lang="nl-NL" u="sng" dirty="0"/>
              <a:t> </a:t>
            </a:r>
            <a:r>
              <a:rPr lang="nl-NL" u="sng" dirty="0" err="1"/>
              <a:t>d’électricien</a:t>
            </a:r>
            <a:r>
              <a:rPr lang="nl-NL" dirty="0"/>
              <a:t>…?</a:t>
            </a:r>
          </a:p>
          <a:p>
            <a:pPr lvl="2"/>
            <a:r>
              <a:rPr lang="nl-NL" dirty="0" err="1" smtClean="0"/>
              <a:t>le</a:t>
            </a:r>
            <a:r>
              <a:rPr lang="nl-NL" dirty="0" smtClean="0"/>
              <a:t> </a:t>
            </a:r>
            <a:r>
              <a:rPr lang="nl-NL" dirty="0"/>
              <a:t>libellé </a:t>
            </a:r>
            <a:r>
              <a:rPr lang="nl-NL" dirty="0" err="1"/>
              <a:t>vous</a:t>
            </a:r>
            <a:r>
              <a:rPr lang="nl-NL" dirty="0"/>
              <a:t> </a:t>
            </a:r>
            <a:r>
              <a:rPr lang="nl-NL" dirty="0" err="1"/>
              <a:t>dirige</a:t>
            </a:r>
            <a:r>
              <a:rPr lang="nl-NL" dirty="0"/>
              <a:t> déjà vers la </a:t>
            </a:r>
            <a:r>
              <a:rPr lang="nl-NL" dirty="0" err="1"/>
              <a:t>liberté</a:t>
            </a:r>
            <a:r>
              <a:rPr lang="nl-NL" dirty="0"/>
              <a:t> de </a:t>
            </a:r>
            <a:r>
              <a:rPr lang="nl-NL" dirty="0" err="1"/>
              <a:t>circulation</a:t>
            </a:r>
            <a:r>
              <a:rPr lang="nl-NL" dirty="0"/>
              <a:t> </a:t>
            </a:r>
            <a:r>
              <a:rPr lang="nl-NL" dirty="0" err="1"/>
              <a:t>appropriée</a:t>
            </a:r>
            <a:endParaRPr lang="nl-NL" dirty="0"/>
          </a:p>
          <a:p>
            <a:r>
              <a:rPr lang="nl-NL" dirty="0" err="1" smtClean="0"/>
              <a:t>Parfois</a:t>
            </a:r>
            <a:r>
              <a:rPr lang="nl-NL" dirty="0" smtClean="0"/>
              <a:t>, </a:t>
            </a:r>
            <a:r>
              <a:rPr lang="nl-NL" dirty="0" err="1" smtClean="0"/>
              <a:t>plusieurs</a:t>
            </a:r>
            <a:r>
              <a:rPr lang="nl-NL" dirty="0" smtClean="0"/>
              <a:t> </a:t>
            </a:r>
            <a:r>
              <a:rPr lang="nl-NL" dirty="0" err="1" smtClean="0"/>
              <a:t>solutions</a:t>
            </a:r>
            <a:r>
              <a:rPr lang="nl-NL" dirty="0" smtClean="0"/>
              <a:t> </a:t>
            </a:r>
            <a:r>
              <a:rPr lang="nl-NL" dirty="0" err="1" smtClean="0"/>
              <a:t>seront</a:t>
            </a:r>
            <a:r>
              <a:rPr lang="nl-NL" dirty="0" smtClean="0"/>
              <a:t> </a:t>
            </a:r>
            <a:r>
              <a:rPr lang="nl-NL" dirty="0" err="1" smtClean="0"/>
              <a:t>correctes</a:t>
            </a:r>
            <a:r>
              <a:rPr lang="nl-NL" dirty="0" smtClean="0"/>
              <a:t>…</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628</a:t>
            </a:fld>
            <a:endParaRPr lang="nl-NL"/>
          </a:p>
        </p:txBody>
      </p:sp>
    </p:spTree>
    <p:extLst>
      <p:ext uri="{BB962C8B-B14F-4D97-AF65-F5344CB8AC3E}">
        <p14:creationId xmlns:p14="http://schemas.microsoft.com/office/powerpoint/2010/main" val="41563636"/>
      </p:ext>
    </p:extLst>
  </p:cSld>
  <p:clrMapOvr>
    <a:masterClrMapping/>
  </p:clrMapOvr>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Récapitulatif</a:t>
            </a:r>
            <a:endParaRPr lang="en-GB" dirty="0"/>
          </a:p>
        </p:txBody>
      </p:sp>
      <p:graphicFrame>
        <p:nvGraphicFramePr>
          <p:cNvPr id="4" name="Content Placeholder 3"/>
          <p:cNvGraphicFramePr>
            <a:graphicFrameLocks noGrp="1"/>
          </p:cNvGraphicFramePr>
          <p:nvPr>
            <p:ph idx="1"/>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restriction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objectifs d’intérêt général justificateurs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5" name="Oval 4"/>
          <p:cNvSpPr/>
          <p:nvPr/>
        </p:nvSpPr>
        <p:spPr>
          <a:xfrm>
            <a:off x="2859110" y="3232598"/>
            <a:ext cx="1429555" cy="12621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629</a:t>
            </a:fld>
            <a:endParaRPr lang="nl-NL"/>
          </a:p>
        </p:txBody>
      </p:sp>
      <p:sp>
        <p:nvSpPr>
          <p:cNvPr id="6" name="Oval 5"/>
          <p:cNvSpPr/>
          <p:nvPr/>
        </p:nvSpPr>
        <p:spPr>
          <a:xfrm>
            <a:off x="4724400" y="3114543"/>
            <a:ext cx="1830946" cy="12256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969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§2. La déclaration Schuman</a:t>
            </a:r>
            <a:endParaRPr lang="nl-NL" dirty="0"/>
          </a:p>
        </p:txBody>
      </p:sp>
      <p:sp>
        <p:nvSpPr>
          <p:cNvPr id="3" name="Content Placeholder 2"/>
          <p:cNvSpPr>
            <a:spLocks noGrp="1"/>
          </p:cNvSpPr>
          <p:nvPr>
            <p:ph idx="1"/>
          </p:nvPr>
        </p:nvSpPr>
        <p:spPr/>
        <p:txBody>
          <a:bodyPr>
            <a:normAutofit/>
          </a:bodyPr>
          <a:lstStyle/>
          <a:p>
            <a:r>
              <a:rPr lang="nl-NL" dirty="0" smtClean="0"/>
              <a:t>Intégration économique comme méthode préférée</a:t>
            </a:r>
          </a:p>
          <a:p>
            <a:endParaRPr lang="nl-NL" dirty="0"/>
          </a:p>
          <a:p>
            <a:endParaRPr lang="nl-NL" dirty="0" smtClean="0"/>
          </a:p>
          <a:p>
            <a:r>
              <a:rPr lang="nl-NL" dirty="0" smtClean="0"/>
              <a:t>Intégrations militaire et politique devraient suivre </a:t>
            </a: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63</a:t>
            </a:fld>
            <a:endParaRPr lang="nl-NL"/>
          </a:p>
        </p:txBody>
      </p:sp>
    </p:spTree>
    <p:extLst>
      <p:ext uri="{BB962C8B-B14F-4D97-AF65-F5344CB8AC3E}">
        <p14:creationId xmlns:p14="http://schemas.microsoft.com/office/powerpoint/2010/main" val="7831212"/>
      </p:ext>
    </p:extLst>
  </p:cSld>
  <p:clrMapOvr>
    <a:masterClrMapping/>
  </p:clrMapOvr>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err="1" smtClean="0"/>
              <a:t>Récapitulatif</a:t>
            </a:r>
            <a:endParaRPr lang="nl-NL" dirty="0"/>
          </a:p>
        </p:txBody>
      </p:sp>
      <p:sp>
        <p:nvSpPr>
          <p:cNvPr id="3" name="Content Placeholder 2"/>
          <p:cNvSpPr>
            <a:spLocks noGrp="1"/>
          </p:cNvSpPr>
          <p:nvPr>
            <p:ph idx="1"/>
          </p:nvPr>
        </p:nvSpPr>
        <p:spPr/>
        <p:txBody>
          <a:bodyPr>
            <a:normAutofit/>
          </a:bodyPr>
          <a:lstStyle/>
          <a:p>
            <a:r>
              <a:rPr lang="nl-NL" dirty="0" err="1" smtClean="0"/>
              <a:t>Restrictions</a:t>
            </a:r>
            <a:r>
              <a:rPr lang="nl-NL" dirty="0" smtClean="0"/>
              <a:t> </a:t>
            </a:r>
            <a:r>
              <a:rPr lang="nl-NL" dirty="0" err="1" smtClean="0"/>
              <a:t>ou</a:t>
            </a:r>
            <a:r>
              <a:rPr lang="nl-NL" dirty="0" smtClean="0"/>
              <a:t> </a:t>
            </a:r>
            <a:r>
              <a:rPr lang="nl-NL" dirty="0" err="1" smtClean="0"/>
              <a:t>discriminations</a:t>
            </a:r>
            <a:r>
              <a:rPr lang="nl-NL" dirty="0" smtClean="0"/>
              <a:t> dans </a:t>
            </a:r>
            <a:r>
              <a:rPr lang="nl-NL" dirty="0" err="1" smtClean="0"/>
              <a:t>le</a:t>
            </a:r>
            <a:r>
              <a:rPr lang="nl-NL" dirty="0" smtClean="0"/>
              <a:t> </a:t>
            </a:r>
            <a:r>
              <a:rPr lang="nl-NL" dirty="0" err="1" smtClean="0"/>
              <a:t>contexte</a:t>
            </a:r>
            <a:r>
              <a:rPr lang="nl-NL" dirty="0" smtClean="0"/>
              <a:t> de la libre </a:t>
            </a:r>
            <a:r>
              <a:rPr lang="nl-NL" dirty="0" err="1" smtClean="0"/>
              <a:t>circulation</a:t>
            </a:r>
            <a:r>
              <a:rPr lang="nl-NL" dirty="0" smtClean="0"/>
              <a:t> </a:t>
            </a:r>
            <a:r>
              <a:rPr lang="nl-NL" dirty="0" err="1" smtClean="0"/>
              <a:t>comportent</a:t>
            </a:r>
            <a:r>
              <a:rPr lang="nl-NL" dirty="0" smtClean="0"/>
              <a:t>:</a:t>
            </a:r>
          </a:p>
          <a:p>
            <a:pPr lvl="1"/>
            <a:r>
              <a:rPr lang="nl-NL" dirty="0" err="1"/>
              <a:t>m</a:t>
            </a:r>
            <a:r>
              <a:rPr lang="nl-NL" dirty="0" err="1" smtClean="0"/>
              <a:t>esures</a:t>
            </a:r>
            <a:r>
              <a:rPr lang="nl-NL" dirty="0" smtClean="0"/>
              <a:t> </a:t>
            </a:r>
            <a:r>
              <a:rPr lang="nl-NL" dirty="0" err="1" smtClean="0"/>
              <a:t>directement</a:t>
            </a:r>
            <a:r>
              <a:rPr lang="nl-NL" dirty="0" smtClean="0"/>
              <a:t> </a:t>
            </a:r>
            <a:r>
              <a:rPr lang="nl-NL" dirty="0" err="1" smtClean="0"/>
              <a:t>discriminatoires</a:t>
            </a:r>
            <a:r>
              <a:rPr lang="nl-NL" dirty="0" smtClean="0"/>
              <a:t> </a:t>
            </a:r>
            <a:r>
              <a:rPr lang="nl-NL" dirty="0" err="1" smtClean="0"/>
              <a:t>fondées</a:t>
            </a:r>
            <a:r>
              <a:rPr lang="nl-NL" dirty="0" smtClean="0"/>
              <a:t> </a:t>
            </a:r>
            <a:r>
              <a:rPr lang="nl-NL" dirty="0" err="1" smtClean="0"/>
              <a:t>sur</a:t>
            </a:r>
            <a:r>
              <a:rPr lang="nl-NL" dirty="0" smtClean="0"/>
              <a:t> la </a:t>
            </a:r>
            <a:r>
              <a:rPr lang="nl-NL" dirty="0" err="1" smtClean="0"/>
              <a:t>nationalité</a:t>
            </a:r>
            <a:endParaRPr lang="nl-NL" dirty="0" smtClean="0"/>
          </a:p>
          <a:p>
            <a:pPr lvl="2"/>
            <a:r>
              <a:rPr lang="nl-NL" dirty="0" err="1"/>
              <a:t>j</a:t>
            </a:r>
            <a:r>
              <a:rPr lang="nl-NL" dirty="0" err="1" smtClean="0"/>
              <a:t>ustifiables</a:t>
            </a:r>
            <a:r>
              <a:rPr lang="nl-NL" dirty="0" smtClean="0"/>
              <a:t> que par les </a:t>
            </a:r>
            <a:r>
              <a:rPr lang="nl-NL" dirty="0" err="1" smtClean="0"/>
              <a:t>dérogations</a:t>
            </a:r>
            <a:r>
              <a:rPr lang="nl-NL" dirty="0" smtClean="0"/>
              <a:t> (+ EI -LCM/</a:t>
            </a:r>
            <a:r>
              <a:rPr lang="nl-NL" dirty="0" err="1" smtClean="0"/>
              <a:t>Alands</a:t>
            </a:r>
            <a:r>
              <a:rPr lang="nl-NL" dirty="0" smtClean="0"/>
              <a:t> </a:t>
            </a:r>
            <a:r>
              <a:rPr lang="nl-NL" dirty="0" err="1" smtClean="0"/>
              <a:t>Vindkraft</a:t>
            </a:r>
            <a:r>
              <a:rPr lang="nl-NL" dirty="0" smtClean="0"/>
              <a:t>?)</a:t>
            </a:r>
          </a:p>
          <a:p>
            <a:pPr lvl="1"/>
            <a:r>
              <a:rPr lang="nl-NL" dirty="0" err="1"/>
              <a:t>m</a:t>
            </a:r>
            <a:r>
              <a:rPr lang="nl-NL" dirty="0" err="1" smtClean="0"/>
              <a:t>esures</a:t>
            </a:r>
            <a:r>
              <a:rPr lang="nl-NL" dirty="0" smtClean="0"/>
              <a:t> </a:t>
            </a:r>
            <a:r>
              <a:rPr lang="nl-NL" dirty="0" err="1" smtClean="0"/>
              <a:t>indirectement</a:t>
            </a:r>
            <a:r>
              <a:rPr lang="nl-NL" dirty="0" smtClean="0"/>
              <a:t> </a:t>
            </a:r>
            <a:r>
              <a:rPr lang="nl-NL" dirty="0" err="1" smtClean="0"/>
              <a:t>discriminatoires</a:t>
            </a:r>
            <a:r>
              <a:rPr lang="nl-NL" dirty="0" smtClean="0"/>
              <a:t> </a:t>
            </a:r>
            <a:r>
              <a:rPr lang="nl-NL" dirty="0" err="1" smtClean="0"/>
              <a:t>fondées</a:t>
            </a:r>
            <a:r>
              <a:rPr lang="nl-NL" dirty="0" smtClean="0"/>
              <a:t> </a:t>
            </a:r>
            <a:r>
              <a:rPr lang="nl-NL" dirty="0" err="1" smtClean="0"/>
              <a:t>sur</a:t>
            </a:r>
            <a:r>
              <a:rPr lang="nl-NL" dirty="0" smtClean="0"/>
              <a:t> la </a:t>
            </a:r>
            <a:r>
              <a:rPr lang="nl-NL" dirty="0" err="1" smtClean="0"/>
              <a:t>nationalité</a:t>
            </a:r>
            <a:endParaRPr lang="nl-NL" dirty="0" smtClean="0"/>
          </a:p>
          <a:p>
            <a:pPr lvl="2"/>
            <a:r>
              <a:rPr lang="nl-NL" dirty="0" err="1"/>
              <a:t>j</a:t>
            </a:r>
            <a:r>
              <a:rPr lang="nl-NL" dirty="0" err="1" smtClean="0"/>
              <a:t>ustifiables</a:t>
            </a:r>
            <a:r>
              <a:rPr lang="nl-NL" dirty="0" smtClean="0"/>
              <a:t> par </a:t>
            </a:r>
            <a:r>
              <a:rPr lang="nl-NL" dirty="0" err="1" smtClean="0"/>
              <a:t>dérogations</a:t>
            </a:r>
            <a:r>
              <a:rPr lang="nl-NL" dirty="0" smtClean="0"/>
              <a:t> et EI/RIIG</a:t>
            </a:r>
          </a:p>
          <a:p>
            <a:pPr lvl="1"/>
            <a:r>
              <a:rPr lang="nl-NL" dirty="0" err="1"/>
              <a:t>m</a:t>
            </a:r>
            <a:r>
              <a:rPr lang="nl-NL" dirty="0" err="1" smtClean="0"/>
              <a:t>esures</a:t>
            </a:r>
            <a:r>
              <a:rPr lang="nl-NL" dirty="0" smtClean="0"/>
              <a:t> </a:t>
            </a:r>
            <a:r>
              <a:rPr lang="nl-NL" dirty="0" err="1" smtClean="0"/>
              <a:t>dissuasives</a:t>
            </a:r>
            <a:endParaRPr lang="nl-NL" dirty="0" smtClean="0"/>
          </a:p>
          <a:p>
            <a:pPr lvl="2"/>
            <a:r>
              <a:rPr lang="nl-NL" dirty="0" err="1" smtClean="0"/>
              <a:t>justifiables</a:t>
            </a:r>
            <a:r>
              <a:rPr lang="nl-NL" dirty="0" smtClean="0"/>
              <a:t> </a:t>
            </a:r>
            <a:r>
              <a:rPr lang="nl-NL" dirty="0"/>
              <a:t>par </a:t>
            </a:r>
            <a:r>
              <a:rPr lang="nl-NL" dirty="0" err="1"/>
              <a:t>dérogations</a:t>
            </a:r>
            <a:r>
              <a:rPr lang="nl-NL" dirty="0"/>
              <a:t> et EI/RIIG</a:t>
            </a:r>
          </a:p>
          <a:p>
            <a:pPr marL="914400" lvl="2" indent="0">
              <a:buNone/>
            </a:pPr>
            <a:endParaRPr lang="nl-NL" dirty="0"/>
          </a:p>
        </p:txBody>
      </p:sp>
      <p:sp>
        <p:nvSpPr>
          <p:cNvPr id="4" name="Content Placeholder 5"/>
          <p:cNvSpPr txBox="1">
            <a:spLocks/>
          </p:cNvSpPr>
          <p:nvPr/>
        </p:nvSpPr>
        <p:spPr>
          <a:xfrm>
            <a:off x="6012160" y="4869160"/>
            <a:ext cx="3100505" cy="1656184"/>
          </a:xfrm>
          <a:prstGeom prst="cloudCallout">
            <a:avLst/>
          </a:prstGeom>
          <a:solidFill>
            <a:schemeClr val="tx2">
              <a:lumMod val="20000"/>
              <a:lumOff val="80000"/>
            </a:schemeClr>
          </a:solidFill>
          <a:ln w="25400" cap="flat" cmpd="sng" algn="ctr">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lgn="ctr"/>
            <a:r>
              <a:rPr lang="nl-NL" i="1" dirty="0" err="1">
                <a:solidFill>
                  <a:schemeClr val="tx1"/>
                </a:solidFill>
              </a:rPr>
              <a:t>p</a:t>
            </a:r>
            <a:r>
              <a:rPr lang="nl-NL" i="1" dirty="0" err="1" smtClean="0">
                <a:solidFill>
                  <a:schemeClr val="tx1"/>
                </a:solidFill>
              </a:rPr>
              <a:t>ourquoi</a:t>
            </a:r>
            <a:r>
              <a:rPr lang="nl-NL" i="1" dirty="0" smtClean="0">
                <a:solidFill>
                  <a:schemeClr val="tx1"/>
                </a:solidFill>
              </a:rPr>
              <a:t> </a:t>
            </a:r>
            <a:r>
              <a:rPr lang="nl-NL" i="1" dirty="0" err="1" smtClean="0">
                <a:solidFill>
                  <a:schemeClr val="tx1"/>
                </a:solidFill>
              </a:rPr>
              <a:t>cette</a:t>
            </a:r>
            <a:r>
              <a:rPr lang="nl-NL" i="1" dirty="0" smtClean="0">
                <a:solidFill>
                  <a:schemeClr val="tx1"/>
                </a:solidFill>
              </a:rPr>
              <a:t> </a:t>
            </a:r>
            <a:r>
              <a:rPr lang="nl-NL" i="1" dirty="0" err="1" smtClean="0">
                <a:solidFill>
                  <a:schemeClr val="tx1"/>
                </a:solidFill>
              </a:rPr>
              <a:t>différence</a:t>
            </a:r>
            <a:r>
              <a:rPr lang="nl-NL" i="1" dirty="0" smtClean="0">
                <a:solidFill>
                  <a:schemeClr val="tx1"/>
                </a:solidFill>
              </a:rPr>
              <a:t>?</a:t>
            </a:r>
          </a:p>
          <a:p>
            <a:pPr algn="ctr"/>
            <a:r>
              <a:rPr lang="nl-NL" i="1" dirty="0" err="1">
                <a:solidFill>
                  <a:schemeClr val="tx1"/>
                </a:solidFill>
              </a:rPr>
              <a:t>c</a:t>
            </a:r>
            <a:r>
              <a:rPr lang="nl-NL" i="1" dirty="0" err="1" smtClean="0">
                <a:solidFill>
                  <a:schemeClr val="tx1"/>
                </a:solidFill>
              </a:rPr>
              <a:t>omment</a:t>
            </a:r>
            <a:r>
              <a:rPr lang="nl-NL" i="1" dirty="0" smtClean="0">
                <a:solidFill>
                  <a:schemeClr val="tx1"/>
                </a:solidFill>
              </a:rPr>
              <a:t> la faire dans la </a:t>
            </a:r>
            <a:r>
              <a:rPr lang="nl-NL" i="1" dirty="0" err="1" smtClean="0">
                <a:solidFill>
                  <a:schemeClr val="tx1"/>
                </a:solidFill>
              </a:rPr>
              <a:t>pratique</a:t>
            </a:r>
            <a:r>
              <a:rPr lang="nl-NL" i="1" dirty="0" smtClean="0">
                <a:solidFill>
                  <a:schemeClr val="tx1"/>
                </a:solidFill>
              </a:rPr>
              <a:t>?</a:t>
            </a:r>
            <a:endParaRPr lang="nl-NL" i="1" dirty="0">
              <a:solidFill>
                <a:schemeClr val="tx1"/>
              </a:solidFill>
            </a:endParaRPr>
          </a:p>
        </p:txBody>
      </p:sp>
      <p:sp>
        <p:nvSpPr>
          <p:cNvPr id="5" name="Slide Number Placeholder 4"/>
          <p:cNvSpPr>
            <a:spLocks noGrp="1"/>
          </p:cNvSpPr>
          <p:nvPr>
            <p:ph type="sldNum" sz="quarter" idx="12"/>
          </p:nvPr>
        </p:nvSpPr>
        <p:spPr/>
        <p:txBody>
          <a:bodyPr/>
          <a:lstStyle/>
          <a:p>
            <a:fld id="{D9061D89-B14A-487E-9210-A6BBBD725484}" type="slidenum">
              <a:rPr lang="nl-NL" smtClean="0"/>
              <a:pPr/>
              <a:t>630</a:t>
            </a:fld>
            <a:endParaRPr lang="nl-NL"/>
          </a:p>
        </p:txBody>
      </p:sp>
    </p:spTree>
    <p:extLst>
      <p:ext uri="{BB962C8B-B14F-4D97-AF65-F5344CB8AC3E}">
        <p14:creationId xmlns:p14="http://schemas.microsoft.com/office/powerpoint/2010/main" val="2922398487"/>
      </p:ext>
    </p:extLst>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Récapitulatif</a:t>
            </a:r>
            <a:endParaRPr lang="en-GB" dirty="0"/>
          </a:p>
        </p:txBody>
      </p:sp>
      <p:graphicFrame>
        <p:nvGraphicFramePr>
          <p:cNvPr id="4" name="Content Placeholder 3"/>
          <p:cNvGraphicFramePr>
            <a:graphicFrameLocks noGrp="1"/>
          </p:cNvGraphicFramePr>
          <p:nvPr>
            <p:ph idx="1"/>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dirty="0">
                          <a:effectLst/>
                        </a:rPr>
                        <a:t>champ d’application</a:t>
                      </a:r>
                      <a:endParaRPr lang="en-GB" sz="1200" dirty="0">
                        <a:effectLst/>
                      </a:endParaRPr>
                    </a:p>
                    <a:p>
                      <a:pPr algn="ctr">
                        <a:lnSpc>
                          <a:spcPct val="107000"/>
                        </a:lnSpc>
                        <a:spcBef>
                          <a:spcPts val="400"/>
                        </a:spcBef>
                        <a:spcAft>
                          <a:spcPts val="400"/>
                        </a:spcAft>
                      </a:pPr>
                      <a:r>
                        <a:rPr lang="fr-FR" sz="1200" dirty="0">
                          <a:effectLst/>
                        </a:rPr>
                        <a:t>+ bénéficiaires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restriction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objectifs d’intérêt général justificateurs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631</a:t>
            </a:fld>
            <a:endParaRPr lang="nl-NL"/>
          </a:p>
        </p:txBody>
      </p:sp>
      <p:sp>
        <p:nvSpPr>
          <p:cNvPr id="5" name="Oval 4"/>
          <p:cNvSpPr/>
          <p:nvPr/>
        </p:nvSpPr>
        <p:spPr>
          <a:xfrm>
            <a:off x="6890197" y="3103809"/>
            <a:ext cx="1625153" cy="11977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359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fr-BE" dirty="0" smtClean="0"/>
              <a:t>Le marché intérieur au-delà des libertés de circulation</a:t>
            </a:r>
            <a:endParaRPr lang="en-GB" dirty="0"/>
          </a:p>
        </p:txBody>
      </p:sp>
      <p:sp>
        <p:nvSpPr>
          <p:cNvPr id="5" name="Subtitle 4"/>
          <p:cNvSpPr>
            <a:spLocks noGrp="1"/>
          </p:cNvSpPr>
          <p:nvPr>
            <p:ph type="subTitle" idx="1"/>
          </p:nvPr>
        </p:nvSpPr>
        <p:spPr>
          <a:xfrm>
            <a:off x="1143000" y="3975525"/>
            <a:ext cx="6858000" cy="1655762"/>
          </a:xfrm>
        </p:spPr>
        <p:txBody>
          <a:bodyPr>
            <a:normAutofit lnSpcReduction="10000"/>
          </a:bodyPr>
          <a:lstStyle/>
          <a:p>
            <a:endParaRPr lang="fr-BE" dirty="0" smtClean="0"/>
          </a:p>
          <a:p>
            <a:r>
              <a:rPr lang="fr-BE" dirty="0" smtClean="0"/>
              <a:t>Aides d’Etat</a:t>
            </a:r>
          </a:p>
          <a:p>
            <a:r>
              <a:rPr lang="fr-BE" dirty="0" smtClean="0"/>
              <a:t>Politiques complémentaires</a:t>
            </a:r>
          </a:p>
          <a:p>
            <a:r>
              <a:rPr lang="fr-BE" dirty="0" smtClean="0"/>
              <a:t>Marché unique numérique</a:t>
            </a:r>
            <a:endParaRPr lang="en-GB" dirty="0"/>
          </a:p>
        </p:txBody>
      </p:sp>
    </p:spTree>
    <p:extLst>
      <p:ext uri="{BB962C8B-B14F-4D97-AF65-F5344CB8AC3E}">
        <p14:creationId xmlns:p14="http://schemas.microsoft.com/office/powerpoint/2010/main" val="2224222304"/>
      </p:ext>
    </p:extLst>
  </p:cSld>
  <p:clrMapOvr>
    <a:masterClrMapping/>
  </p:clrMapOvr>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 d’Etat</a:t>
            </a:r>
            <a:endParaRPr lang="en-GB" dirty="0"/>
          </a:p>
        </p:txBody>
      </p:sp>
      <p:sp>
        <p:nvSpPr>
          <p:cNvPr id="3" name="Content Placeholder 2"/>
          <p:cNvSpPr>
            <a:spLocks noGrp="1"/>
          </p:cNvSpPr>
          <p:nvPr>
            <p:ph idx="1"/>
          </p:nvPr>
        </p:nvSpPr>
        <p:spPr/>
        <p:txBody>
          <a:bodyPr>
            <a:normAutofit/>
          </a:bodyPr>
          <a:lstStyle/>
          <a:p>
            <a:r>
              <a:rPr lang="fr-BE" dirty="0" smtClean="0"/>
              <a:t>Complément du marché intérieur</a:t>
            </a:r>
          </a:p>
          <a:p>
            <a:pPr lvl="1"/>
            <a:r>
              <a:rPr lang="fr-BE" dirty="0"/>
              <a:t>d</a:t>
            </a:r>
            <a:r>
              <a:rPr lang="fr-FR" dirty="0" smtClean="0"/>
              <a:t>es </a:t>
            </a:r>
            <a:r>
              <a:rPr lang="fr-FR" dirty="0"/>
              <a:t>dispositions </a:t>
            </a:r>
            <a:r>
              <a:rPr lang="fr-FR" dirty="0" smtClean="0"/>
              <a:t>qui ont </a:t>
            </a:r>
            <a:r>
              <a:rPr lang="fr-FR" dirty="0"/>
              <a:t>« pour objet d’éviter que les États membres accordent des avantages économiques spécifiquement liés à l’exportation de biens ou de capitaux » </a:t>
            </a:r>
            <a:r>
              <a:rPr lang="fr-FR" dirty="0" smtClean="0"/>
              <a:t>(</a:t>
            </a:r>
            <a:r>
              <a:rPr lang="fr-FR" i="1" dirty="0" smtClean="0"/>
              <a:t>World </a:t>
            </a:r>
            <a:r>
              <a:rPr lang="fr-FR" i="1" dirty="0" err="1"/>
              <a:t>Duty</a:t>
            </a:r>
            <a:r>
              <a:rPr lang="fr-FR" i="1" dirty="0"/>
              <a:t> </a:t>
            </a:r>
            <a:r>
              <a:rPr lang="fr-FR" i="1" dirty="0" smtClean="0"/>
              <a:t>Free</a:t>
            </a:r>
            <a:r>
              <a:rPr lang="fr-BE" i="1" dirty="0" smtClean="0"/>
              <a:t>)</a:t>
            </a:r>
            <a:endParaRPr lang="en-GB" dirty="0"/>
          </a:p>
          <a:p>
            <a:pPr lvl="1"/>
            <a:endParaRPr lang="fr-BE" dirty="0" smtClean="0"/>
          </a:p>
          <a:p>
            <a:pPr lvl="1"/>
            <a:r>
              <a:rPr lang="fr-BE" dirty="0"/>
              <a:t>p</a:t>
            </a:r>
            <a:r>
              <a:rPr lang="fr-BE" dirty="0" smtClean="0"/>
              <a:t>artie du droit de la concurrence </a:t>
            </a:r>
            <a:r>
              <a:rPr lang="fr-BE" dirty="0"/>
              <a:t>?-</a:t>
            </a:r>
            <a:r>
              <a:rPr lang="fr-BE" dirty="0" smtClean="0"/>
              <a:t> articles 107-109 TFUE</a:t>
            </a:r>
          </a:p>
          <a:p>
            <a:pPr lvl="2"/>
            <a:r>
              <a:rPr lang="fr-FR" dirty="0"/>
              <a:t>i</a:t>
            </a:r>
            <a:r>
              <a:rPr lang="fr-FR" dirty="0" smtClean="0"/>
              <a:t>nterdiction générale des avantages sélectifs</a:t>
            </a:r>
          </a:p>
          <a:p>
            <a:pPr lvl="2"/>
            <a:r>
              <a:rPr lang="fr-FR" dirty="0"/>
              <a:t>d</a:t>
            </a:r>
            <a:r>
              <a:rPr lang="fr-FR" dirty="0" smtClean="0"/>
              <a:t>érogations et exceptions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633</a:t>
            </a:fld>
            <a:endParaRPr lang="nl-NL"/>
          </a:p>
        </p:txBody>
      </p:sp>
    </p:spTree>
    <p:extLst>
      <p:ext uri="{BB962C8B-B14F-4D97-AF65-F5344CB8AC3E}">
        <p14:creationId xmlns:p14="http://schemas.microsoft.com/office/powerpoint/2010/main" val="417467305"/>
      </p:ext>
    </p:extLst>
  </p:cSld>
  <p:clrMapOvr>
    <a:masterClrMapping/>
  </p:clrMapOvr>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Un régime juridique particulier</a:t>
            </a:r>
            <a:endParaRPr lang="en-GB" dirty="0"/>
          </a:p>
        </p:txBody>
      </p:sp>
      <p:sp>
        <p:nvSpPr>
          <p:cNvPr id="3" name="Content Placeholder 2"/>
          <p:cNvSpPr>
            <a:spLocks noGrp="1"/>
          </p:cNvSpPr>
          <p:nvPr>
            <p:ph idx="1"/>
          </p:nvPr>
        </p:nvSpPr>
        <p:spPr/>
        <p:txBody>
          <a:bodyPr>
            <a:normAutofit lnSpcReduction="10000"/>
          </a:bodyPr>
          <a:lstStyle/>
          <a:p>
            <a:r>
              <a:rPr lang="fr-BE" dirty="0"/>
              <a:t>Article 107 TFUE:</a:t>
            </a:r>
          </a:p>
          <a:p>
            <a:pPr lvl="1"/>
            <a:r>
              <a:rPr lang="fr-BE" dirty="0"/>
              <a:t>&lt;-&gt; libertés de circulation</a:t>
            </a:r>
          </a:p>
          <a:p>
            <a:pPr lvl="2"/>
            <a:r>
              <a:rPr lang="fr-BE" dirty="0"/>
              <a:t>d</a:t>
            </a:r>
            <a:r>
              <a:rPr lang="fr-BE" dirty="0" smtClean="0"/>
              <a:t>ans la théorie pas </a:t>
            </a:r>
            <a:r>
              <a:rPr lang="fr-BE" dirty="0"/>
              <a:t>d’interdiction </a:t>
            </a:r>
            <a:r>
              <a:rPr lang="fr-BE" i="1" dirty="0"/>
              <a:t>de </a:t>
            </a:r>
            <a:r>
              <a:rPr lang="fr-BE" i="1" dirty="0" err="1"/>
              <a:t>iure</a:t>
            </a:r>
            <a:r>
              <a:rPr lang="fr-BE" dirty="0"/>
              <a:t> – le Traité parle de l’incompatibilité des avantages</a:t>
            </a:r>
          </a:p>
          <a:p>
            <a:pPr lvl="2"/>
            <a:r>
              <a:rPr lang="fr-BE" dirty="0"/>
              <a:t>interdiction </a:t>
            </a:r>
            <a:r>
              <a:rPr lang="fr-BE" i="1" dirty="0"/>
              <a:t>de facto </a:t>
            </a:r>
            <a:r>
              <a:rPr lang="fr-BE" dirty="0"/>
              <a:t>sous réserve de justifications…</a:t>
            </a:r>
            <a:endParaRPr lang="fr-BE" i="1" dirty="0"/>
          </a:p>
          <a:p>
            <a:r>
              <a:rPr lang="fr-BE" dirty="0" smtClean="0"/>
              <a:t>Article 108 TFUE:</a:t>
            </a:r>
          </a:p>
          <a:p>
            <a:pPr lvl="1"/>
            <a:r>
              <a:rPr lang="fr-BE" dirty="0" smtClean="0"/>
              <a:t>&lt;-&gt; libertés de circulation</a:t>
            </a:r>
          </a:p>
          <a:p>
            <a:pPr lvl="2"/>
            <a:r>
              <a:rPr lang="fr-BE" dirty="0" smtClean="0"/>
              <a:t>pas d’autoévaluation</a:t>
            </a:r>
          </a:p>
          <a:p>
            <a:pPr lvl="2"/>
            <a:r>
              <a:rPr lang="fr-BE" dirty="0" smtClean="0"/>
              <a:t>autorisation préalable nécessaire de la part de la Commission européenne </a:t>
            </a:r>
            <a:r>
              <a:rPr lang="fr-BE" dirty="0" smtClean="0">
                <a:sym typeface="Wingdings" panose="05000000000000000000" pitchFamily="2" charset="2"/>
              </a:rPr>
              <a:t> aides illégales avant que la Commission marque son accord</a:t>
            </a:r>
            <a:endParaRPr lang="fr-BE" dirty="0" smtClean="0"/>
          </a:p>
          <a:p>
            <a:pPr lvl="2"/>
            <a:r>
              <a:rPr lang="fr-BE" dirty="0"/>
              <a:t>a</a:t>
            </a:r>
            <a:r>
              <a:rPr lang="fr-BE" dirty="0" smtClean="0"/>
              <a:t>ides incompatibles ne peuvent être accordées </a:t>
            </a:r>
            <a:r>
              <a:rPr lang="fr-BE" dirty="0" smtClean="0">
                <a:sym typeface="Wingdings" panose="05000000000000000000" pitchFamily="2" charset="2"/>
              </a:rPr>
              <a:t> aides illégales si accordées sans autorisation</a:t>
            </a:r>
            <a:endParaRPr lang="fr-BE" dirty="0" smtClean="0"/>
          </a:p>
          <a:p>
            <a:pPr lvl="1"/>
            <a:endParaRPr lang="fr-BE" dirty="0" smtClean="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634</a:t>
            </a:fld>
            <a:endParaRPr lang="nl-NL"/>
          </a:p>
        </p:txBody>
      </p:sp>
    </p:spTree>
    <p:extLst>
      <p:ext uri="{BB962C8B-B14F-4D97-AF65-F5344CB8AC3E}">
        <p14:creationId xmlns:p14="http://schemas.microsoft.com/office/powerpoint/2010/main" val="1136738804"/>
      </p:ext>
    </p:extLst>
  </p:cSld>
  <p:clrMapOvr>
    <a:masterClrMapping/>
  </p:clrMapOvr>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 d’Etat</a:t>
            </a:r>
            <a:endParaRPr lang="en-GB" dirty="0"/>
          </a:p>
        </p:txBody>
      </p:sp>
      <p:sp>
        <p:nvSpPr>
          <p:cNvPr id="3" name="Content Placeholder 2"/>
          <p:cNvSpPr>
            <a:spLocks noGrp="1"/>
          </p:cNvSpPr>
          <p:nvPr>
            <p:ph idx="1"/>
          </p:nvPr>
        </p:nvSpPr>
        <p:spPr/>
        <p:txBody>
          <a:bodyPr/>
          <a:lstStyle/>
          <a:p>
            <a:r>
              <a:rPr lang="fr-BE" dirty="0" smtClean="0"/>
              <a:t>Contrôle supranational préalable</a:t>
            </a:r>
          </a:p>
          <a:p>
            <a:pPr lvl="1"/>
            <a:endParaRPr lang="fr-BE" dirty="0" smtClean="0"/>
          </a:p>
          <a:p>
            <a:pPr lvl="1"/>
            <a:endParaRPr lang="fr-BE" dirty="0" smtClean="0"/>
          </a:p>
          <a:p>
            <a:pPr lvl="1"/>
            <a:r>
              <a:rPr lang="fr-BE" dirty="0" smtClean="0"/>
              <a:t>différence avec le droit du marché intérieur!</a:t>
            </a:r>
          </a:p>
          <a:p>
            <a:pPr lvl="1"/>
            <a:endParaRPr lang="fr-BE" dirty="0" smtClean="0"/>
          </a:p>
          <a:p>
            <a:pPr lvl="1"/>
            <a:endParaRPr lang="fr-BE" dirty="0" smtClean="0"/>
          </a:p>
          <a:p>
            <a:pPr lvl="1"/>
            <a:endParaRPr lang="fr-BE" dirty="0"/>
          </a:p>
          <a:p>
            <a:pPr lvl="1"/>
            <a:r>
              <a:rPr lang="fr-BE" dirty="0" smtClean="0"/>
              <a:t>raison d’être d’un contrôle supranational préalable</a:t>
            </a:r>
          </a:p>
          <a:p>
            <a:pPr lvl="1"/>
            <a:endParaRPr lang="fr-BE"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635</a:t>
            </a:fld>
            <a:endParaRPr lang="nl-NL"/>
          </a:p>
        </p:txBody>
      </p:sp>
    </p:spTree>
    <p:extLst>
      <p:ext uri="{BB962C8B-B14F-4D97-AF65-F5344CB8AC3E}">
        <p14:creationId xmlns:p14="http://schemas.microsoft.com/office/powerpoint/2010/main" val="3697435668"/>
      </p:ext>
    </p:extLst>
  </p:cSld>
  <p:clrMapOvr>
    <a:masterClrMapping/>
  </p:clrMapOvr>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Un régime juridique particulier</a:t>
            </a:r>
            <a:endParaRPr lang="en-GB" dirty="0"/>
          </a:p>
        </p:txBody>
      </p:sp>
      <p:sp>
        <p:nvSpPr>
          <p:cNvPr id="3" name="Content Placeholder 2"/>
          <p:cNvSpPr>
            <a:spLocks noGrp="1"/>
          </p:cNvSpPr>
          <p:nvPr>
            <p:ph idx="1"/>
          </p:nvPr>
        </p:nvSpPr>
        <p:spPr/>
        <p:txBody>
          <a:bodyPr>
            <a:normAutofit/>
          </a:bodyPr>
          <a:lstStyle/>
          <a:p>
            <a:r>
              <a:rPr lang="fr-BE" dirty="0" smtClean="0"/>
              <a:t>L’Etat membre concerné doit prendre l’initiative…</a:t>
            </a:r>
          </a:p>
          <a:p>
            <a:pPr lvl="1"/>
            <a:r>
              <a:rPr lang="fr-BE" dirty="0"/>
              <a:t>l</a:t>
            </a:r>
            <a:r>
              <a:rPr lang="fr-BE" dirty="0" smtClean="0"/>
              <a:t>’avantage envisagé constitue-t-il une aide potentiellement incompatible?</a:t>
            </a:r>
          </a:p>
          <a:p>
            <a:pPr lvl="2"/>
            <a:r>
              <a:rPr lang="fr-BE" dirty="0"/>
              <a:t>s</a:t>
            </a:r>
            <a:r>
              <a:rPr lang="fr-BE" dirty="0" smtClean="0"/>
              <a:t>i oui, notification de la Commission européenne</a:t>
            </a:r>
          </a:p>
          <a:p>
            <a:pPr lvl="3"/>
            <a:r>
              <a:rPr lang="fr-BE" dirty="0"/>
              <a:t>e</a:t>
            </a:r>
            <a:r>
              <a:rPr lang="fr-BE" dirty="0" smtClean="0"/>
              <a:t>xceptions à l’obligation de notification</a:t>
            </a:r>
          </a:p>
          <a:p>
            <a:pPr lvl="3"/>
            <a:r>
              <a:rPr lang="fr-BE" dirty="0" smtClean="0"/>
              <a:t>Commission doit analyser la compatibilité de l’avantage accordé</a:t>
            </a:r>
          </a:p>
          <a:p>
            <a:pPr lvl="3"/>
            <a:r>
              <a:rPr lang="fr-BE" dirty="0"/>
              <a:t>a</a:t>
            </a:r>
            <a:r>
              <a:rPr lang="fr-BE" dirty="0" smtClean="0"/>
              <a:t>vantage ne peut être accordé avant avoir obtenu l’accord de la Commission</a:t>
            </a:r>
          </a:p>
          <a:p>
            <a:pPr lvl="3"/>
            <a:r>
              <a:rPr lang="fr-BE" dirty="0"/>
              <a:t>a</a:t>
            </a:r>
            <a:r>
              <a:rPr lang="fr-BE" dirty="0" smtClean="0"/>
              <a:t>ide octroyée avant cet accord est aide illégale, dont le remboursement doit/peut être ordonné</a:t>
            </a:r>
          </a:p>
          <a:p>
            <a:pPr lvl="2"/>
            <a:r>
              <a:rPr lang="fr-BE" dirty="0"/>
              <a:t>s</a:t>
            </a:r>
            <a:r>
              <a:rPr lang="fr-BE" dirty="0" smtClean="0"/>
              <a:t>i non, l’Etat membre peut octroyer l’avantage, qui ne qualifie pas d’aide d’Etat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636</a:t>
            </a:fld>
            <a:endParaRPr lang="nl-NL"/>
          </a:p>
        </p:txBody>
      </p:sp>
    </p:spTree>
    <p:extLst>
      <p:ext uri="{BB962C8B-B14F-4D97-AF65-F5344CB8AC3E}">
        <p14:creationId xmlns:p14="http://schemas.microsoft.com/office/powerpoint/2010/main" val="854552196"/>
      </p:ext>
    </p:extLst>
  </p:cSld>
  <p:clrMapOvr>
    <a:masterClrMapping/>
  </p:clrMapOvr>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Un régime juridique particulier</a:t>
            </a:r>
            <a:endParaRPr lang="en-GB" dirty="0"/>
          </a:p>
        </p:txBody>
      </p:sp>
      <p:sp>
        <p:nvSpPr>
          <p:cNvPr id="3" name="Content Placeholder 2"/>
          <p:cNvSpPr>
            <a:spLocks noGrp="1"/>
          </p:cNvSpPr>
          <p:nvPr>
            <p:ph idx="1"/>
          </p:nvPr>
        </p:nvSpPr>
        <p:spPr/>
        <p:txBody>
          <a:bodyPr/>
          <a:lstStyle/>
          <a:p>
            <a:r>
              <a:rPr lang="fr-BE" dirty="0" smtClean="0"/>
              <a:t>L’importance de la « soft </a:t>
            </a:r>
            <a:r>
              <a:rPr lang="fr-BE" dirty="0" err="1" smtClean="0"/>
              <a:t>law</a:t>
            </a:r>
            <a:r>
              <a:rPr lang="fr-BE" dirty="0" smtClean="0"/>
              <a:t> »</a:t>
            </a:r>
          </a:p>
          <a:p>
            <a:pPr lvl="1"/>
            <a:r>
              <a:rPr lang="fr-BE" dirty="0"/>
              <a:t>Commission offre des interprétations préalables</a:t>
            </a:r>
          </a:p>
          <a:p>
            <a:pPr lvl="2"/>
            <a:r>
              <a:rPr lang="fr-BE" dirty="0"/>
              <a:t>objectif?</a:t>
            </a:r>
          </a:p>
          <a:p>
            <a:pPr lvl="2"/>
            <a:r>
              <a:rPr lang="fr-BE" dirty="0"/>
              <a:t>valeur juridique?</a:t>
            </a:r>
            <a:endParaRPr lang="en-GB" dirty="0"/>
          </a:p>
          <a:p>
            <a:pPr lvl="1"/>
            <a:endParaRPr lang="fr-BE" dirty="0" smtClean="0"/>
          </a:p>
          <a:p>
            <a:pPr lvl="1"/>
            <a:r>
              <a:rPr lang="fr-BE" dirty="0" smtClean="0"/>
              <a:t>Exemple</a:t>
            </a:r>
          </a:p>
          <a:p>
            <a:pPr lvl="2"/>
            <a:r>
              <a:rPr lang="fr-FR" dirty="0"/>
              <a:t>c</a:t>
            </a:r>
            <a:r>
              <a:rPr lang="fr-FR" dirty="0" smtClean="0"/>
              <a:t>ommunication </a:t>
            </a:r>
            <a:r>
              <a:rPr lang="fr-FR" dirty="0"/>
              <a:t>de la Commission relative à la notion d'’’aide d'État’’ visée à l'article 107, paragraphe 1, du traité sur le fonctionnement de l'Union européenne » </a:t>
            </a:r>
            <a:endParaRPr lang="fr-BE"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637</a:t>
            </a:fld>
            <a:endParaRPr lang="nl-NL"/>
          </a:p>
        </p:txBody>
      </p:sp>
    </p:spTree>
    <p:extLst>
      <p:ext uri="{BB962C8B-B14F-4D97-AF65-F5344CB8AC3E}">
        <p14:creationId xmlns:p14="http://schemas.microsoft.com/office/powerpoint/2010/main" val="807247929"/>
      </p:ext>
    </p:extLst>
  </p:cSld>
  <p:clrMapOvr>
    <a:masterClrMapping/>
  </p:clrMapOvr>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Trois éléments de raisonnement</a:t>
            </a:r>
            <a:endParaRPr lang="en-GB" dirty="0"/>
          </a:p>
        </p:txBody>
      </p:sp>
      <p:graphicFrame>
        <p:nvGraphicFramePr>
          <p:cNvPr id="4" name="Content Placeholder 3"/>
          <p:cNvGraphicFramePr>
            <a:graphicFrameLocks noGrp="1"/>
          </p:cNvGraphicFramePr>
          <p:nvPr>
            <p:ph idx="1"/>
            <p:extLst/>
          </p:nvPr>
        </p:nvGraphicFramePr>
        <p:xfrm>
          <a:off x="628650" y="2855934"/>
          <a:ext cx="8077467" cy="2244099"/>
        </p:xfrm>
        <a:graphic>
          <a:graphicData uri="http://schemas.openxmlformats.org/drawingml/2006/table">
            <a:tbl>
              <a:tblPr firstRow="1" bandRow="1">
                <a:tableStyleId>{5C22544A-7EE6-4342-B048-85BDC9FD1C3A}</a:tableStyleId>
              </a:tblPr>
              <a:tblGrid>
                <a:gridCol w="2692489"/>
                <a:gridCol w="2692489"/>
                <a:gridCol w="2692489"/>
              </a:tblGrid>
              <a:tr h="2244099">
                <a:tc>
                  <a:txBody>
                    <a:bodyPr/>
                    <a:lstStyle/>
                    <a:p>
                      <a:pPr algn="ctr"/>
                      <a:endParaRPr lang="fr-BE" dirty="0" smtClean="0"/>
                    </a:p>
                    <a:p>
                      <a:pPr algn="ctr"/>
                      <a:endParaRPr lang="fr-BE" dirty="0" smtClean="0"/>
                    </a:p>
                    <a:p>
                      <a:pPr algn="ctr"/>
                      <a:endParaRPr lang="fr-BE" dirty="0" smtClean="0"/>
                    </a:p>
                    <a:p>
                      <a:pPr algn="ctr"/>
                      <a:r>
                        <a:rPr lang="fr-BE" dirty="0" smtClean="0"/>
                        <a:t>Aides?</a:t>
                      </a:r>
                      <a:endParaRPr lang="en-GB" dirty="0"/>
                    </a:p>
                  </a:txBody>
                  <a:tcPr/>
                </a:tc>
                <a:tc>
                  <a:txBody>
                    <a:bodyPr/>
                    <a:lstStyle/>
                    <a:p>
                      <a:endParaRPr lang="fr-BE" dirty="0" smtClean="0"/>
                    </a:p>
                    <a:p>
                      <a:endParaRPr lang="fr-BE" dirty="0" smtClean="0"/>
                    </a:p>
                    <a:p>
                      <a:endParaRPr lang="fr-BE" dirty="0" smtClean="0"/>
                    </a:p>
                    <a:p>
                      <a:pPr algn="ctr"/>
                      <a:r>
                        <a:rPr lang="fr-BE" dirty="0" smtClean="0"/>
                        <a:t>Exceptions?</a:t>
                      </a:r>
                      <a:endParaRPr lang="en-GB" dirty="0"/>
                    </a:p>
                  </a:txBody>
                  <a:tcPr/>
                </a:tc>
                <a:tc>
                  <a:txBody>
                    <a:bodyPr/>
                    <a:lstStyle/>
                    <a:p>
                      <a:endParaRPr lang="fr-BE" dirty="0" smtClean="0"/>
                    </a:p>
                    <a:p>
                      <a:endParaRPr lang="fr-BE" dirty="0" smtClean="0"/>
                    </a:p>
                    <a:p>
                      <a:endParaRPr lang="fr-BE" dirty="0" smtClean="0"/>
                    </a:p>
                    <a:p>
                      <a:pPr algn="ctr"/>
                      <a:r>
                        <a:rPr lang="fr-BE" dirty="0" smtClean="0"/>
                        <a:t>Procédure</a:t>
                      </a:r>
                      <a:r>
                        <a:rPr lang="fr-BE" baseline="0" dirty="0" smtClean="0"/>
                        <a:t> i</a:t>
                      </a:r>
                      <a:r>
                        <a:rPr lang="fr-BE" dirty="0" smtClean="0"/>
                        <a:t>ncompatibilité?</a:t>
                      </a:r>
                      <a:endParaRPr lang="en-GB" dirty="0"/>
                    </a:p>
                  </a:txBody>
                  <a:tcP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638</a:t>
            </a:fld>
            <a:endParaRPr lang="nl-NL"/>
          </a:p>
        </p:txBody>
      </p:sp>
    </p:spTree>
    <p:extLst>
      <p:ext uri="{BB962C8B-B14F-4D97-AF65-F5344CB8AC3E}">
        <p14:creationId xmlns:p14="http://schemas.microsoft.com/office/powerpoint/2010/main" val="3941448405"/>
      </p:ext>
    </p:extLst>
  </p:cSld>
  <p:clrMapOvr>
    <a:masterClrMapping/>
  </p:clrMapOvr>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demain!</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639</a:t>
            </a:fld>
            <a:endParaRPr lang="nl-NL"/>
          </a:p>
        </p:txBody>
      </p:sp>
    </p:spTree>
    <p:extLst>
      <p:ext uri="{BB962C8B-B14F-4D97-AF65-F5344CB8AC3E}">
        <p14:creationId xmlns:p14="http://schemas.microsoft.com/office/powerpoint/2010/main" val="37452024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§3. Après la déclaration Schuman</a:t>
            </a:r>
            <a:endParaRPr lang="nl-NL" dirty="0"/>
          </a:p>
        </p:txBody>
      </p:sp>
      <p:sp>
        <p:nvSpPr>
          <p:cNvPr id="3" name="Content Placeholder 2"/>
          <p:cNvSpPr>
            <a:spLocks noGrp="1"/>
          </p:cNvSpPr>
          <p:nvPr>
            <p:ph idx="1"/>
          </p:nvPr>
        </p:nvSpPr>
        <p:spPr/>
        <p:txBody>
          <a:bodyPr/>
          <a:lstStyle/>
          <a:p>
            <a:r>
              <a:rPr lang="nl-NL" dirty="0" smtClean="0"/>
              <a:t>Communauté européenne de la défense (CED)</a:t>
            </a:r>
          </a:p>
          <a:p>
            <a:endParaRPr lang="nl-NL" dirty="0"/>
          </a:p>
          <a:p>
            <a:r>
              <a:rPr lang="nl-NL" dirty="0" smtClean="0"/>
              <a:t>Communauté européenne politique (CEP)</a:t>
            </a:r>
            <a:endParaRPr lang="nl-NL" dirty="0"/>
          </a:p>
        </p:txBody>
      </p:sp>
      <p:pic>
        <p:nvPicPr>
          <p:cNvPr id="4" name="Picture 3" descr="http://www.brookings.edu/~/media/research/files/blogs/2014/brookings%20now/02/jean_monnet/jean_monnet_16x9.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2760" y="3749040"/>
            <a:ext cx="4320540" cy="2427923"/>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64</a:t>
            </a:fld>
            <a:endParaRPr lang="nl-NL"/>
          </a:p>
        </p:txBody>
      </p:sp>
    </p:spTree>
    <p:extLst>
      <p:ext uri="{BB962C8B-B14F-4D97-AF65-F5344CB8AC3E}">
        <p14:creationId xmlns:p14="http://schemas.microsoft.com/office/powerpoint/2010/main" val="738206671"/>
      </p:ext>
    </p:extLst>
  </p:cSld>
  <p:clrMapOvr>
    <a:masterClrMapping/>
  </p:clrMapOvr>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a:bodyPr>
          <a:lstStyle/>
          <a:p>
            <a:r>
              <a:rPr lang="fr-BE" dirty="0" smtClean="0"/>
              <a:t>Prof. </a:t>
            </a:r>
            <a:r>
              <a:rPr lang="fr-BE" dirty="0" err="1" smtClean="0"/>
              <a:t>dr</a:t>
            </a:r>
            <a:r>
              <a:rPr lang="fr-BE" dirty="0" smtClean="0"/>
              <a:t>. Pieter Van Cleynenbreugel</a:t>
            </a:r>
          </a:p>
          <a:p>
            <a:endParaRPr lang="fr-BE" dirty="0"/>
          </a:p>
          <a:p>
            <a:r>
              <a:rPr lang="fr-BE" dirty="0" smtClean="0"/>
              <a:t>Séance 18: </a:t>
            </a:r>
            <a:r>
              <a:rPr lang="fr-BE" smtClean="0"/>
              <a:t>aides d’Etat (suite)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640</a:t>
            </a:fld>
            <a:endParaRPr lang="nl-NL"/>
          </a:p>
        </p:txBody>
      </p:sp>
    </p:spTree>
    <p:extLst>
      <p:ext uri="{BB962C8B-B14F-4D97-AF65-F5344CB8AC3E}">
        <p14:creationId xmlns:p14="http://schemas.microsoft.com/office/powerpoint/2010/main" val="2234332810"/>
      </p:ext>
    </p:extLst>
  </p:cSld>
  <p:clrMapOvr>
    <a:masterClrMapping/>
  </p:clrMapOvr>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Introduction</a:t>
            </a:r>
            <a:endParaRPr lang="en-GB" dirty="0"/>
          </a:p>
        </p:txBody>
      </p:sp>
      <p:sp>
        <p:nvSpPr>
          <p:cNvPr id="3" name="Content Placeholder 2"/>
          <p:cNvSpPr>
            <a:spLocks noGrp="1"/>
          </p:cNvSpPr>
          <p:nvPr>
            <p:ph idx="1"/>
          </p:nvPr>
        </p:nvSpPr>
        <p:spPr/>
        <p:txBody>
          <a:bodyPr>
            <a:normAutofit fontScale="92500" lnSpcReduction="20000"/>
          </a:bodyPr>
          <a:lstStyle/>
          <a:p>
            <a:r>
              <a:rPr lang="fr-BE" dirty="0" smtClean="0"/>
              <a:t>Pourquoi un cadre juridique taillé sur mesure des aides d’Etat?</a:t>
            </a:r>
          </a:p>
          <a:p>
            <a:pPr lvl="1"/>
            <a:r>
              <a:rPr lang="fr-BE" dirty="0" smtClean="0"/>
              <a:t>Garantir que la concurrence entre entreprises ne sera pas faussée</a:t>
            </a:r>
          </a:p>
          <a:p>
            <a:pPr lvl="1"/>
            <a:r>
              <a:rPr lang="fr-BE" dirty="0" smtClean="0"/>
              <a:t>Promouvoir les importations et exportations ainsi que des mouvements transfrontaliers</a:t>
            </a:r>
          </a:p>
          <a:p>
            <a:endParaRPr lang="fr-BE" dirty="0"/>
          </a:p>
          <a:p>
            <a:endParaRPr lang="fr-BE" dirty="0" smtClean="0"/>
          </a:p>
          <a:p>
            <a:r>
              <a:rPr lang="fr-BE" dirty="0" smtClean="0"/>
              <a:t>Un régime juridique particulier</a:t>
            </a:r>
          </a:p>
          <a:p>
            <a:pPr lvl="1"/>
            <a:r>
              <a:rPr lang="fr-BE" dirty="0" smtClean="0"/>
              <a:t>Notification et autorisation préalable </a:t>
            </a:r>
          </a:p>
          <a:p>
            <a:pPr lvl="1"/>
            <a:r>
              <a:rPr lang="fr-BE" dirty="0" smtClean="0"/>
              <a:t>Rôle clé joué par la Commission européenne</a:t>
            </a:r>
          </a:p>
          <a:p>
            <a:pPr lvl="1"/>
            <a:r>
              <a:rPr lang="fr-BE" dirty="0" smtClean="0"/>
              <a:t>Evaluation et application de différentes notions juridiques (aides, sélectivité…)</a:t>
            </a:r>
            <a:endParaRPr lang="en-GB" dirty="0"/>
          </a:p>
        </p:txBody>
      </p:sp>
    </p:spTree>
    <p:extLst>
      <p:ext uri="{BB962C8B-B14F-4D97-AF65-F5344CB8AC3E}">
        <p14:creationId xmlns:p14="http://schemas.microsoft.com/office/powerpoint/2010/main" val="2387612692"/>
      </p:ext>
    </p:extLst>
  </p:cSld>
  <p:clrMapOvr>
    <a:masterClrMapping/>
  </p:clrMapOvr>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Questions?</a:t>
            </a:r>
            <a:endParaRPr lang="en-GB" dirty="0"/>
          </a:p>
        </p:txBody>
      </p:sp>
      <p:sp>
        <p:nvSpPr>
          <p:cNvPr id="3" name="Content Placeholder 2"/>
          <p:cNvSpPr>
            <a:spLocks noGrp="1"/>
          </p:cNvSpPr>
          <p:nvPr>
            <p:ph idx="1"/>
          </p:nvPr>
        </p:nvSpPr>
        <p:spPr/>
        <p:txBody>
          <a:bodyPr>
            <a:normAutofit lnSpcReduction="10000"/>
          </a:bodyPr>
          <a:lstStyle/>
          <a:p>
            <a:r>
              <a:rPr lang="fr-BE" dirty="0" smtClean="0"/>
              <a:t>Quels sont les critères qui déterminent si un avantage doit être considéré comme une aide d’Etat?</a:t>
            </a:r>
          </a:p>
          <a:p>
            <a:r>
              <a:rPr lang="fr-BE" dirty="0" smtClean="0"/>
              <a:t>Quelle est la différence entre exceptions per se et exceptions à évaluer consacrées par l’article 107 TFUE?</a:t>
            </a:r>
          </a:p>
          <a:p>
            <a:r>
              <a:rPr lang="fr-BE" dirty="0" smtClean="0"/>
              <a:t>Comment se déroule la procédure d’autorisation menée par la Commission européenne?</a:t>
            </a:r>
          </a:p>
          <a:p>
            <a:r>
              <a:rPr lang="fr-BE" dirty="0" smtClean="0"/>
              <a:t>Pourquoi le TFUE distingue-t-il des aides existantes et des aides nouvelles? Quelle est la pertinence de cette distinction?</a:t>
            </a:r>
            <a:endParaRPr lang="en-GB" dirty="0"/>
          </a:p>
        </p:txBody>
      </p:sp>
    </p:spTree>
    <p:extLst>
      <p:ext uri="{BB962C8B-B14F-4D97-AF65-F5344CB8AC3E}">
        <p14:creationId xmlns:p14="http://schemas.microsoft.com/office/powerpoint/2010/main" val="2031393946"/>
      </p:ext>
    </p:extLst>
  </p:cSld>
  <p:clrMapOvr>
    <a:masterClrMapping/>
  </p:clrMapOvr>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Structure</a:t>
            </a:r>
            <a:endParaRPr lang="en-GB" dirty="0"/>
          </a:p>
        </p:txBody>
      </p:sp>
      <p:graphicFrame>
        <p:nvGraphicFramePr>
          <p:cNvPr id="4" name="Content Placeholder 3"/>
          <p:cNvGraphicFramePr>
            <a:graphicFrameLocks noGrp="1"/>
          </p:cNvGraphicFramePr>
          <p:nvPr>
            <p:ph idx="1"/>
            <p:extLst/>
          </p:nvPr>
        </p:nvGraphicFramePr>
        <p:xfrm>
          <a:off x="628650" y="2855934"/>
          <a:ext cx="8077467" cy="2244099"/>
        </p:xfrm>
        <a:graphic>
          <a:graphicData uri="http://schemas.openxmlformats.org/drawingml/2006/table">
            <a:tbl>
              <a:tblPr firstRow="1" bandRow="1">
                <a:tableStyleId>{5C22544A-7EE6-4342-B048-85BDC9FD1C3A}</a:tableStyleId>
              </a:tblPr>
              <a:tblGrid>
                <a:gridCol w="2692489"/>
                <a:gridCol w="2692489"/>
                <a:gridCol w="2692489"/>
              </a:tblGrid>
              <a:tr h="2244099">
                <a:tc>
                  <a:txBody>
                    <a:bodyPr/>
                    <a:lstStyle/>
                    <a:p>
                      <a:pPr algn="ctr"/>
                      <a:endParaRPr lang="fr-BE" dirty="0" smtClean="0"/>
                    </a:p>
                    <a:p>
                      <a:pPr algn="ctr"/>
                      <a:endParaRPr lang="fr-BE" dirty="0" smtClean="0"/>
                    </a:p>
                    <a:p>
                      <a:pPr algn="ctr"/>
                      <a:endParaRPr lang="fr-BE" dirty="0" smtClean="0"/>
                    </a:p>
                    <a:p>
                      <a:pPr algn="ctr"/>
                      <a:r>
                        <a:rPr lang="fr-BE" dirty="0" smtClean="0"/>
                        <a:t>Aides?</a:t>
                      </a:r>
                      <a:endParaRPr lang="en-GB" dirty="0"/>
                    </a:p>
                  </a:txBody>
                  <a:tcPr/>
                </a:tc>
                <a:tc>
                  <a:txBody>
                    <a:bodyPr/>
                    <a:lstStyle/>
                    <a:p>
                      <a:endParaRPr lang="fr-BE" dirty="0" smtClean="0"/>
                    </a:p>
                    <a:p>
                      <a:endParaRPr lang="fr-BE" dirty="0" smtClean="0"/>
                    </a:p>
                    <a:p>
                      <a:endParaRPr lang="fr-BE" dirty="0" smtClean="0"/>
                    </a:p>
                    <a:p>
                      <a:pPr algn="ctr"/>
                      <a:r>
                        <a:rPr lang="fr-BE" dirty="0" smtClean="0"/>
                        <a:t>Exceptions?</a:t>
                      </a:r>
                      <a:endParaRPr lang="en-GB" dirty="0"/>
                    </a:p>
                  </a:txBody>
                  <a:tcPr/>
                </a:tc>
                <a:tc>
                  <a:txBody>
                    <a:bodyPr/>
                    <a:lstStyle/>
                    <a:p>
                      <a:endParaRPr lang="fr-BE" dirty="0" smtClean="0"/>
                    </a:p>
                    <a:p>
                      <a:endParaRPr lang="fr-BE" dirty="0" smtClean="0"/>
                    </a:p>
                    <a:p>
                      <a:endParaRPr lang="fr-BE" dirty="0" smtClean="0"/>
                    </a:p>
                    <a:p>
                      <a:pPr algn="ctr"/>
                      <a:r>
                        <a:rPr lang="fr-BE" dirty="0" smtClean="0"/>
                        <a:t>Procédure</a:t>
                      </a:r>
                      <a:r>
                        <a:rPr lang="fr-BE" baseline="0" dirty="0" smtClean="0"/>
                        <a:t> i</a:t>
                      </a:r>
                      <a:r>
                        <a:rPr lang="fr-BE" dirty="0" smtClean="0"/>
                        <a:t>ncompatibilité?</a:t>
                      </a:r>
                      <a:endParaRPr lang="en-GB" dirty="0"/>
                    </a:p>
                  </a:txBody>
                  <a:tcPr/>
                </a:tc>
              </a:tr>
            </a:tbl>
          </a:graphicData>
        </a:graphic>
      </p:graphicFrame>
      <p:sp>
        <p:nvSpPr>
          <p:cNvPr id="5" name="Oval 4"/>
          <p:cNvSpPr/>
          <p:nvPr/>
        </p:nvSpPr>
        <p:spPr>
          <a:xfrm>
            <a:off x="963499" y="3232596"/>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643</a:t>
            </a:fld>
            <a:endParaRPr lang="nl-NL"/>
          </a:p>
        </p:txBody>
      </p:sp>
    </p:spTree>
    <p:extLst>
      <p:ext uri="{BB962C8B-B14F-4D97-AF65-F5344CB8AC3E}">
        <p14:creationId xmlns:p14="http://schemas.microsoft.com/office/powerpoint/2010/main" val="295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lnSpcReduction="10000"/>
          </a:bodyPr>
          <a:lstStyle/>
          <a:p>
            <a:r>
              <a:rPr lang="fr-BE" dirty="0" smtClean="0"/>
              <a:t>Critères cumulatifs!</a:t>
            </a:r>
          </a:p>
          <a:p>
            <a:r>
              <a:rPr lang="fr-BE" dirty="0" smtClean="0"/>
              <a:t>Article 107 TFUE: </a:t>
            </a:r>
            <a:r>
              <a:rPr lang="fr-FR" dirty="0"/>
              <a:t>sont incompatibles avec le marché </a:t>
            </a:r>
            <a:r>
              <a:rPr lang="fr-FR" dirty="0" smtClean="0"/>
              <a:t>intérieur</a:t>
            </a:r>
          </a:p>
          <a:p>
            <a:pPr lvl="1"/>
            <a:r>
              <a:rPr lang="fr-FR" dirty="0" smtClean="0"/>
              <a:t>1. les </a:t>
            </a:r>
            <a:r>
              <a:rPr lang="fr-FR" dirty="0"/>
              <a:t>aides sous quelque forme que ce </a:t>
            </a:r>
            <a:r>
              <a:rPr lang="fr-FR" dirty="0" smtClean="0"/>
              <a:t>soit – tout avantage</a:t>
            </a:r>
          </a:p>
          <a:p>
            <a:pPr lvl="1"/>
            <a:r>
              <a:rPr lang="fr-FR" dirty="0" smtClean="0"/>
              <a:t>2. accordées </a:t>
            </a:r>
            <a:r>
              <a:rPr lang="fr-FR" dirty="0"/>
              <a:t>par les </a:t>
            </a:r>
            <a:r>
              <a:rPr lang="fr-FR" dirty="0" smtClean="0"/>
              <a:t>Etats </a:t>
            </a:r>
            <a:r>
              <a:rPr lang="fr-FR" dirty="0"/>
              <a:t>ou au moyen de ressources </a:t>
            </a:r>
            <a:r>
              <a:rPr lang="fr-FR" dirty="0" smtClean="0"/>
              <a:t>d‘Etat</a:t>
            </a:r>
          </a:p>
          <a:p>
            <a:pPr lvl="1"/>
            <a:r>
              <a:rPr lang="fr-FR" dirty="0" smtClean="0"/>
              <a:t>3. en </a:t>
            </a:r>
            <a:r>
              <a:rPr lang="fr-FR" dirty="0"/>
              <a:t>favorisant certaines entreprises ou certaines </a:t>
            </a:r>
            <a:r>
              <a:rPr lang="fr-FR" dirty="0" smtClean="0"/>
              <a:t>productions - sélectivité</a:t>
            </a:r>
            <a:endParaRPr lang="fr-BE" dirty="0"/>
          </a:p>
          <a:p>
            <a:pPr lvl="1"/>
            <a:r>
              <a:rPr lang="fr-FR" dirty="0" smtClean="0"/>
              <a:t>4. qui </a:t>
            </a:r>
            <a:r>
              <a:rPr lang="fr-FR" dirty="0"/>
              <a:t>faussent ou qui menacent de fausser la </a:t>
            </a:r>
            <a:r>
              <a:rPr lang="fr-FR" dirty="0" smtClean="0"/>
              <a:t>concurrence dans </a:t>
            </a:r>
            <a:r>
              <a:rPr lang="fr-FR" dirty="0"/>
              <a:t>la mesure où elles affectent les échanges entre États membres</a:t>
            </a:r>
          </a:p>
          <a:p>
            <a:pPr lvl="1"/>
            <a:endParaRPr lang="fr-FR" dirty="0" smtClean="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644</a:t>
            </a:fld>
            <a:endParaRPr lang="nl-NL"/>
          </a:p>
        </p:txBody>
      </p:sp>
    </p:spTree>
    <p:extLst>
      <p:ext uri="{BB962C8B-B14F-4D97-AF65-F5344CB8AC3E}">
        <p14:creationId xmlns:p14="http://schemas.microsoft.com/office/powerpoint/2010/main" val="3609320811"/>
      </p:ext>
    </p:extLst>
  </p:cSld>
  <p:clrMapOvr>
    <a:masterClrMapping/>
  </p:clrMapOvr>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lnSpcReduction="10000"/>
          </a:bodyPr>
          <a:lstStyle/>
          <a:p>
            <a:r>
              <a:rPr lang="fr-BE" dirty="0" smtClean="0"/>
              <a:t>Avantage</a:t>
            </a:r>
          </a:p>
          <a:p>
            <a:pPr lvl="1"/>
            <a:r>
              <a:rPr lang="fr-BE" dirty="0"/>
              <a:t>t</a:t>
            </a:r>
            <a:r>
              <a:rPr lang="fr-BE" dirty="0" smtClean="0"/>
              <a:t>out avantage économique qu’une entreprise n’a pas pu obtenir dans les conditions normales du marché</a:t>
            </a:r>
          </a:p>
          <a:p>
            <a:pPr lvl="2"/>
            <a:r>
              <a:rPr lang="fr-FR" dirty="0"/>
              <a:t>d</a:t>
            </a:r>
            <a:r>
              <a:rPr lang="fr-FR" dirty="0" smtClean="0"/>
              <a:t>es subventions ou autres transferts financiers directs;</a:t>
            </a:r>
          </a:p>
          <a:p>
            <a:pPr lvl="2"/>
            <a:r>
              <a:rPr lang="fr-FR" dirty="0" smtClean="0"/>
              <a:t>l’exonération </a:t>
            </a:r>
            <a:r>
              <a:rPr lang="fr-FR" dirty="0"/>
              <a:t>d’une taxe ou d’autres avantages fiscaux ;</a:t>
            </a:r>
            <a:endParaRPr lang="en-GB" dirty="0"/>
          </a:p>
          <a:p>
            <a:pPr lvl="2"/>
            <a:r>
              <a:rPr lang="fr-FR" dirty="0"/>
              <a:t>le réaménagement de prêts ;</a:t>
            </a:r>
            <a:endParaRPr lang="en-GB" dirty="0"/>
          </a:p>
          <a:p>
            <a:pPr lvl="2"/>
            <a:r>
              <a:rPr lang="fr-FR" dirty="0"/>
              <a:t>la vente de biens (immobiliers) à un prix préférentiel ;</a:t>
            </a:r>
            <a:endParaRPr lang="en-GB" dirty="0"/>
          </a:p>
          <a:p>
            <a:pPr lvl="2"/>
            <a:r>
              <a:rPr lang="fr-FR" dirty="0"/>
              <a:t>l’octroi d’un prêt sans sûreté ou sans intérêts, ou, une bonification des intérêts d’un prêt ;</a:t>
            </a:r>
            <a:endParaRPr lang="en-GB" dirty="0"/>
          </a:p>
          <a:p>
            <a:pPr lvl="2"/>
            <a:r>
              <a:rPr lang="fr-FR" dirty="0"/>
              <a:t>la remise d’arriérés ;</a:t>
            </a:r>
            <a:endParaRPr lang="en-GB" dirty="0"/>
          </a:p>
          <a:p>
            <a:pPr lvl="2"/>
            <a:r>
              <a:rPr lang="fr-FR" dirty="0"/>
              <a:t>la garantie d’indemnisation ;</a:t>
            </a:r>
            <a:endParaRPr lang="en-GB" dirty="0"/>
          </a:p>
          <a:p>
            <a:pPr lvl="2"/>
            <a:r>
              <a:rPr lang="fr-FR" dirty="0"/>
              <a:t>l’octroi d’un tarif </a:t>
            </a:r>
            <a:r>
              <a:rPr lang="fr-FR" dirty="0" smtClean="0"/>
              <a:t>préférentiel</a:t>
            </a:r>
          </a:p>
          <a:p>
            <a:pPr lvl="2"/>
            <a:r>
              <a:rPr lang="fr-FR" dirty="0" smtClean="0"/>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645</a:t>
            </a:fld>
            <a:endParaRPr lang="nl-NL"/>
          </a:p>
        </p:txBody>
      </p:sp>
    </p:spTree>
    <p:extLst>
      <p:ext uri="{BB962C8B-B14F-4D97-AF65-F5344CB8AC3E}">
        <p14:creationId xmlns:p14="http://schemas.microsoft.com/office/powerpoint/2010/main" val="2477101235"/>
      </p:ext>
    </p:extLst>
  </p:cSld>
  <p:clrMapOvr>
    <a:masterClrMapping/>
  </p:clrMapOvr>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a:xfrm>
            <a:off x="628650" y="1548729"/>
            <a:ext cx="7886700" cy="5309271"/>
          </a:xfrm>
        </p:spPr>
        <p:txBody>
          <a:bodyPr>
            <a:normAutofit/>
          </a:bodyPr>
          <a:lstStyle/>
          <a:p>
            <a:r>
              <a:rPr lang="fr-BE" dirty="0" smtClean="0"/>
              <a:t>Avantage</a:t>
            </a:r>
          </a:p>
          <a:p>
            <a:pPr lvl="1"/>
            <a:endParaRPr lang="fr-BE" dirty="0" smtClean="0"/>
          </a:p>
          <a:p>
            <a:pPr lvl="1"/>
            <a:r>
              <a:rPr lang="fr-FR" dirty="0"/>
              <a:t>Importance des procédures de marchés publics!!!</a:t>
            </a:r>
            <a:endParaRPr lang="en-GB" dirty="0"/>
          </a:p>
          <a:p>
            <a:pPr lvl="1"/>
            <a:endParaRPr lang="fr-BE" dirty="0"/>
          </a:p>
          <a:p>
            <a:pPr lvl="1"/>
            <a:r>
              <a:rPr lang="fr-BE" dirty="0" smtClean="0"/>
              <a:t>Dans des cas d’interventions directes dans le financement et de la gestion d’entreprises:</a:t>
            </a:r>
          </a:p>
          <a:p>
            <a:pPr lvl="2"/>
            <a:r>
              <a:rPr lang="fr-BE" dirty="0"/>
              <a:t>critère de l’investisseur/opérateur en économie de marché</a:t>
            </a:r>
          </a:p>
          <a:p>
            <a:pPr lvl="3"/>
            <a:r>
              <a:rPr lang="fr-FR" dirty="0"/>
              <a:t>comparaison du comportement d’organismes publics avec celui d'opérateurs économiques privés similaires opérant dans les conditions normales du marché</a:t>
            </a:r>
          </a:p>
          <a:p>
            <a:pPr lvl="2"/>
            <a:endParaRPr lang="fr-FR" dirty="0"/>
          </a:p>
          <a:p>
            <a:pPr lvl="1"/>
            <a:endParaRPr lang="fr-BE" dirty="0" smtClean="0"/>
          </a:p>
          <a:p>
            <a:pPr lvl="1"/>
            <a:endParaRPr lang="fr-BE"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646</a:t>
            </a:fld>
            <a:endParaRPr lang="nl-NL"/>
          </a:p>
        </p:txBody>
      </p:sp>
    </p:spTree>
    <p:extLst>
      <p:ext uri="{BB962C8B-B14F-4D97-AF65-F5344CB8AC3E}">
        <p14:creationId xmlns:p14="http://schemas.microsoft.com/office/powerpoint/2010/main" val="2352848191"/>
      </p:ext>
    </p:extLst>
  </p:cSld>
  <p:clrMapOvr>
    <a:masterClrMapping/>
  </p:clrMapOvr>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a:t>
            </a:r>
            <a:endParaRPr lang="en-GB" dirty="0"/>
          </a:p>
        </p:txBody>
      </p:sp>
      <p:sp>
        <p:nvSpPr>
          <p:cNvPr id="3" name="Content Placeholder 2"/>
          <p:cNvSpPr>
            <a:spLocks noGrp="1"/>
          </p:cNvSpPr>
          <p:nvPr>
            <p:ph idx="1"/>
          </p:nvPr>
        </p:nvSpPr>
        <p:spPr/>
        <p:txBody>
          <a:bodyPr/>
          <a:lstStyle/>
          <a:p>
            <a:pPr marL="0" indent="0">
              <a:buNone/>
            </a:pPr>
            <a:endParaRPr lang="en-GB" dirty="0"/>
          </a:p>
        </p:txBody>
      </p:sp>
      <p:pic>
        <p:nvPicPr>
          <p:cNvPr id="4" name="Content Placeholder 3" descr="A passenger jet belonging to Irish low-cost airline Ryanair is seen taking off from Charleroi airport, in southern Belgium in this February 2, 2004 file photograph.  REUTERS/Yves Herman/Files"/>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629088" y="2021469"/>
            <a:ext cx="5524500" cy="3648075"/>
          </a:xfrm>
          <a:prstGeom prst="rect">
            <a:avLst/>
          </a:prstGeom>
        </p:spPr>
      </p:pic>
    </p:spTree>
    <p:extLst>
      <p:ext uri="{BB962C8B-B14F-4D97-AF65-F5344CB8AC3E}">
        <p14:creationId xmlns:p14="http://schemas.microsoft.com/office/powerpoint/2010/main" val="1008625414"/>
      </p:ext>
    </p:extLst>
  </p:cSld>
  <p:clrMapOvr>
    <a:masterClrMapping/>
  </p:clrMapOvr>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(II)</a:t>
            </a:r>
            <a:endParaRPr lang="en-GB" dirty="0"/>
          </a:p>
        </p:txBody>
      </p:sp>
      <p:sp>
        <p:nvSpPr>
          <p:cNvPr id="3" name="Content Placeholder 2"/>
          <p:cNvSpPr>
            <a:spLocks noGrp="1"/>
          </p:cNvSpPr>
          <p:nvPr>
            <p:ph idx="1"/>
          </p:nvPr>
        </p:nvSpPr>
        <p:spPr/>
        <p:txBody>
          <a:bodyPr/>
          <a:lstStyle/>
          <a:p>
            <a:endParaRPr lang="en-GB" dirty="0"/>
          </a:p>
        </p:txBody>
      </p:sp>
      <p:pic>
        <p:nvPicPr>
          <p:cNvPr id="4" name="Picture 3" descr="Image result for dexia"/>
          <p:cNvPicPr/>
          <p:nvPr/>
        </p:nvPicPr>
        <p:blipFill>
          <a:blip r:embed="rId2">
            <a:extLst>
              <a:ext uri="{28A0092B-C50C-407E-A947-70E740481C1C}">
                <a14:useLocalDpi xmlns:a14="http://schemas.microsoft.com/office/drawing/2010/main" val="0"/>
              </a:ext>
            </a:extLst>
          </a:blip>
          <a:srcRect/>
          <a:stretch>
            <a:fillRect/>
          </a:stretch>
        </p:blipFill>
        <p:spPr bwMode="auto">
          <a:xfrm>
            <a:off x="1948533" y="2002799"/>
            <a:ext cx="4886325" cy="1847850"/>
          </a:xfrm>
          <a:prstGeom prst="rect">
            <a:avLst/>
          </a:prstGeom>
          <a:noFill/>
          <a:ln>
            <a:noFill/>
          </a:ln>
        </p:spPr>
      </p:pic>
      <p:pic>
        <p:nvPicPr>
          <p:cNvPr id="5" name="Picture 4" descr="Image result for belfiu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240" y="3985451"/>
            <a:ext cx="5756910" cy="1902460"/>
          </a:xfrm>
          <a:prstGeom prst="rect">
            <a:avLst/>
          </a:prstGeom>
          <a:noFill/>
          <a:ln>
            <a:noFill/>
          </a:ln>
        </p:spPr>
      </p:pic>
    </p:spTree>
    <p:extLst>
      <p:ext uri="{BB962C8B-B14F-4D97-AF65-F5344CB8AC3E}">
        <p14:creationId xmlns:p14="http://schemas.microsoft.com/office/powerpoint/2010/main" val="25414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(III)</a:t>
            </a:r>
            <a:endParaRPr lang="en-GB" dirty="0"/>
          </a:p>
        </p:txBody>
      </p:sp>
      <p:sp>
        <p:nvSpPr>
          <p:cNvPr id="3" name="Content Placeholder 2"/>
          <p:cNvSpPr>
            <a:spLocks noGrp="1"/>
          </p:cNvSpPr>
          <p:nvPr>
            <p:ph idx="1"/>
          </p:nvPr>
        </p:nvSpPr>
        <p:spPr>
          <a:xfrm>
            <a:off x="628650" y="1532586"/>
            <a:ext cx="7886700" cy="4644377"/>
          </a:xfrm>
        </p:spPr>
        <p:txBody>
          <a:bodyPr/>
          <a:lstStyle/>
          <a:p>
            <a:r>
              <a:rPr lang="fr-BE" dirty="0" smtClean="0"/>
              <a:t>« </a:t>
            </a:r>
            <a:r>
              <a:rPr lang="fr-BE" dirty="0" err="1" smtClean="0"/>
              <a:t>Tax</a:t>
            </a:r>
            <a:r>
              <a:rPr lang="fr-BE" dirty="0" smtClean="0"/>
              <a:t> </a:t>
            </a:r>
            <a:r>
              <a:rPr lang="fr-BE" dirty="0" err="1" smtClean="0"/>
              <a:t>rulings</a:t>
            </a:r>
            <a:r>
              <a:rPr lang="fr-BE" dirty="0" smtClean="0"/>
              <a:t> » (décision anticipée)</a:t>
            </a:r>
          </a:p>
          <a:p>
            <a:endParaRPr lang="fr-BE" dirty="0"/>
          </a:p>
          <a:p>
            <a:endParaRPr lang="en-GB" dirty="0"/>
          </a:p>
        </p:txBody>
      </p:sp>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851577" y="2068687"/>
            <a:ext cx="7869836" cy="4699160"/>
          </a:xfrm>
          <a:prstGeom prst="rect">
            <a:avLst/>
          </a:prstGeom>
          <a:noFill/>
          <a:ln>
            <a:noFill/>
          </a:ln>
        </p:spPr>
      </p:pic>
    </p:spTree>
    <p:extLst>
      <p:ext uri="{BB962C8B-B14F-4D97-AF65-F5344CB8AC3E}">
        <p14:creationId xmlns:p14="http://schemas.microsoft.com/office/powerpoint/2010/main" val="40040558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Le marché intérieur</a:t>
            </a:r>
            <a:endParaRPr lang="en-GB" dirty="0"/>
          </a:p>
        </p:txBody>
      </p:sp>
      <p:sp>
        <p:nvSpPr>
          <p:cNvPr id="3" name="Content Placeholder 2"/>
          <p:cNvSpPr>
            <a:spLocks noGrp="1"/>
          </p:cNvSpPr>
          <p:nvPr>
            <p:ph idx="1"/>
          </p:nvPr>
        </p:nvSpPr>
        <p:spPr/>
        <p:txBody>
          <a:bodyPr/>
          <a:lstStyle/>
          <a:p>
            <a:r>
              <a:rPr lang="en-US" dirty="0">
                <a:hlinkClick r:id="rId2" action="ppaction://hlinkfile"/>
              </a:rPr>
              <a:t>Section 2. Du </a:t>
            </a:r>
            <a:r>
              <a:rPr lang="en-US" dirty="0" err="1">
                <a:hlinkClick r:id="rId2" action="ppaction://hlinkfile"/>
              </a:rPr>
              <a:t>marché</a:t>
            </a:r>
            <a:r>
              <a:rPr lang="en-US" dirty="0">
                <a:hlinkClick r:id="rId2" action="ppaction://hlinkfile"/>
              </a:rPr>
              <a:t> </a:t>
            </a:r>
            <a:r>
              <a:rPr lang="en-US" dirty="0" err="1">
                <a:hlinkClick r:id="rId2" action="ppaction://hlinkfile"/>
              </a:rPr>
              <a:t>commun</a:t>
            </a:r>
            <a:r>
              <a:rPr lang="en-US" dirty="0">
                <a:hlinkClick r:id="rId2" action="ppaction://hlinkfile"/>
              </a:rPr>
              <a:t> au </a:t>
            </a:r>
            <a:r>
              <a:rPr lang="en-US" dirty="0" err="1">
                <a:hlinkClick r:id="rId2" action="ppaction://hlinkfile"/>
              </a:rPr>
              <a:t>marché</a:t>
            </a:r>
            <a:r>
              <a:rPr lang="en-US" dirty="0">
                <a:hlinkClick r:id="rId2" action="ppaction://hlinkfile"/>
              </a:rPr>
              <a:t> </a:t>
            </a:r>
            <a:r>
              <a:rPr lang="en-US" dirty="0" err="1">
                <a:hlinkClick r:id="rId2" action="ppaction://hlinkfile"/>
              </a:rPr>
              <a:t>intérieur</a:t>
            </a:r>
            <a:endParaRPr lang="en-GB" dirty="0"/>
          </a:p>
          <a:p>
            <a:pPr lvl="1"/>
            <a:r>
              <a:rPr lang="fr-FR" dirty="0">
                <a:hlinkClick r:id="rId3" action="ppaction://hlinkfile"/>
              </a:rPr>
              <a:t>§1. Vers un marché commun</a:t>
            </a:r>
            <a:endParaRPr lang="en-GB" dirty="0"/>
          </a:p>
          <a:p>
            <a:pPr lvl="1"/>
            <a:r>
              <a:rPr lang="fr-FR" dirty="0">
                <a:hlinkClick r:id="rId4" action="ppaction://hlinkfile"/>
              </a:rPr>
              <a:t>§2. L’avènement du marché intérieur</a:t>
            </a:r>
            <a:endParaRPr lang="en-GB" dirty="0"/>
          </a:p>
          <a:p>
            <a:pPr lvl="1"/>
            <a:r>
              <a:rPr lang="fr-FR" dirty="0">
                <a:hlinkClick r:id="rId5" action="ppaction://hlinkfile"/>
              </a:rPr>
              <a:t>§3. Le marché intérieur dans le Traité de Lisbonne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65</a:t>
            </a:fld>
            <a:endParaRPr lang="nl-NL"/>
          </a:p>
        </p:txBody>
      </p:sp>
    </p:spTree>
    <p:extLst>
      <p:ext uri="{BB962C8B-B14F-4D97-AF65-F5344CB8AC3E}">
        <p14:creationId xmlns:p14="http://schemas.microsoft.com/office/powerpoint/2010/main" val="1251474657"/>
      </p:ext>
    </p:extLst>
  </p:cSld>
  <p:clrMapOvr>
    <a:masterClrMapping/>
  </p:clrMapOvr>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a:xfrm>
            <a:off x="628650" y="1825625"/>
            <a:ext cx="7886700" cy="4910026"/>
          </a:xfrm>
        </p:spPr>
        <p:txBody>
          <a:bodyPr>
            <a:normAutofit fontScale="92500" lnSpcReduction="20000"/>
          </a:bodyPr>
          <a:lstStyle/>
          <a:p>
            <a:pPr lvl="1"/>
            <a:r>
              <a:rPr lang="fr-BE" dirty="0"/>
              <a:t>Catégorie d’exception: pas d’avantage si compensation pour la prestation des services d’intérêt économique général (CJUE, C-280/00, </a:t>
            </a:r>
            <a:r>
              <a:rPr lang="fr-BE" i="1" dirty="0"/>
              <a:t>Altmark</a:t>
            </a:r>
            <a:r>
              <a:rPr lang="fr-BE" dirty="0"/>
              <a:t>)</a:t>
            </a:r>
          </a:p>
          <a:p>
            <a:pPr lvl="2"/>
            <a:r>
              <a:rPr lang="fr-FR" dirty="0"/>
              <a:t>l'entreprise bénéficiaire a effectivement été chargée de l'exécution d'obligations de service public et ces obligations ont été clairement définies;</a:t>
            </a:r>
            <a:endParaRPr lang="en-GB" dirty="0"/>
          </a:p>
          <a:p>
            <a:pPr lvl="2"/>
            <a:r>
              <a:rPr lang="fr-FR" dirty="0"/>
              <a:t>les paramètres sur la base desquels est calculée la compensation ont été préalablement établis de façon objective et transparente;</a:t>
            </a:r>
            <a:endParaRPr lang="en-GB" dirty="0"/>
          </a:p>
          <a:p>
            <a:pPr lvl="2"/>
            <a:r>
              <a:rPr lang="fr-FR" dirty="0"/>
              <a:t>la compensation ne dépasse pas ce qui est nécessaire pour couvrir tout ou partie des coûts occasionnés par l'exécution d’obligations de service public, en prenant compte des recettes et du bénéfice raisonnable pour l'exécution de ces obligations;</a:t>
            </a:r>
            <a:endParaRPr lang="en-GB" dirty="0"/>
          </a:p>
          <a:p>
            <a:pPr lvl="2"/>
            <a:r>
              <a:rPr lang="fr-FR" dirty="0"/>
              <a:t>lorsque le choix de l'entreprise chargée de l'exécution d'obligations de service public n'est pas effectué dans le cadre d'une procédure de marché public, le niveau de la compensation nécessaire a été déterminé sur la base d'une analyse des coûts qu'une entreprise moyenne, bien gérée et adéquatement équipée en moyens de transport pour satisfaire aux exigences de service public requises, aurait dû supporter pour exécuter ces obligations, en tenant compte des recettes et du bénéfice raisonnable pour l'exécution de ces obligations</a:t>
            </a:r>
            <a:endParaRPr lang="fr-BE" dirty="0"/>
          </a:p>
          <a:p>
            <a:endParaRPr lang="en-GB" dirty="0"/>
          </a:p>
        </p:txBody>
      </p:sp>
    </p:spTree>
    <p:extLst>
      <p:ext uri="{BB962C8B-B14F-4D97-AF65-F5344CB8AC3E}">
        <p14:creationId xmlns:p14="http://schemas.microsoft.com/office/powerpoint/2010/main" val="3783980125"/>
      </p:ext>
    </p:extLst>
  </p:cSld>
  <p:clrMapOvr>
    <a:masterClrMapping/>
  </p:clrMapOvr>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lstStyle/>
          <a:p>
            <a:endParaRPr lang="en-GB"/>
          </a:p>
        </p:txBody>
      </p:sp>
      <p:pic>
        <p:nvPicPr>
          <p:cNvPr id="4" name="Content Placeholder 3" descr="http://niedersachsenbus.square7.de/bilder/titel/titel100213.jpg"/>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28650" y="1931831"/>
            <a:ext cx="7886700" cy="4926169"/>
          </a:xfrm>
          <a:prstGeom prst="rect">
            <a:avLst/>
          </a:prstGeom>
          <a:ln>
            <a:solidFill>
              <a:schemeClr val="tx1"/>
            </a:solidFill>
            <a:miter lim="800000"/>
            <a:headEnd/>
            <a:tailEnd/>
          </a:ln>
        </p:spPr>
      </p:pic>
    </p:spTree>
    <p:extLst>
      <p:ext uri="{BB962C8B-B14F-4D97-AF65-F5344CB8AC3E}">
        <p14:creationId xmlns:p14="http://schemas.microsoft.com/office/powerpoint/2010/main" val="2517826048"/>
      </p:ext>
    </p:extLst>
  </p:cSld>
  <p:clrMapOvr>
    <a:masterClrMapping/>
  </p:clrMapOvr>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a:bodyPr>
          <a:lstStyle/>
          <a:p>
            <a:r>
              <a:rPr lang="fr-BE" dirty="0" smtClean="0"/>
              <a:t>Ressources étatiques</a:t>
            </a:r>
          </a:p>
          <a:p>
            <a:pPr lvl="1"/>
            <a:endParaRPr lang="fr-FR" dirty="0" smtClean="0"/>
          </a:p>
          <a:p>
            <a:pPr lvl="1"/>
            <a:r>
              <a:rPr lang="fr-FR" dirty="0" smtClean="0"/>
              <a:t>des </a:t>
            </a:r>
            <a:r>
              <a:rPr lang="fr-FR" dirty="0"/>
              <a:t>avantages accordés par les institutions de l’Union européenne </a:t>
            </a:r>
            <a:r>
              <a:rPr lang="fr-FR" dirty="0" smtClean="0"/>
              <a:t>exclus</a:t>
            </a:r>
            <a:endParaRPr lang="fr-BE" dirty="0" smtClean="0"/>
          </a:p>
          <a:p>
            <a:pPr lvl="1"/>
            <a:endParaRPr lang="fr-BE" dirty="0" smtClean="0"/>
          </a:p>
          <a:p>
            <a:pPr lvl="1"/>
            <a:r>
              <a:rPr lang="fr-BE" dirty="0" smtClean="0"/>
              <a:t>imputabilité de la mesure à une autorité publique des Etats membres</a:t>
            </a:r>
          </a:p>
          <a:p>
            <a:pPr lvl="2"/>
            <a:r>
              <a:rPr lang="fr-FR" dirty="0"/>
              <a:t>m</a:t>
            </a:r>
            <a:r>
              <a:rPr lang="fr-FR" dirty="0" smtClean="0"/>
              <a:t>esures « actives »: un </a:t>
            </a:r>
            <a:r>
              <a:rPr lang="fr-FR" dirty="0"/>
              <a:t>transfert explicite de ressources vers les bénéficiaires de cette </a:t>
            </a:r>
            <a:r>
              <a:rPr lang="fr-FR" dirty="0" smtClean="0"/>
              <a:t>mesure</a:t>
            </a:r>
          </a:p>
          <a:p>
            <a:pPr lvl="2"/>
            <a:r>
              <a:rPr lang="fr-FR" dirty="0"/>
              <a:t>m</a:t>
            </a:r>
            <a:r>
              <a:rPr lang="fr-FR" dirty="0" smtClean="0"/>
              <a:t>esures « passives »: </a:t>
            </a:r>
            <a:r>
              <a:rPr lang="fr-FR" dirty="0"/>
              <a:t>renonciation à des recettes qui auraient normalement été versées à l'État </a:t>
            </a:r>
            <a:endParaRPr lang="fr-FR" dirty="0" smtClean="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652</a:t>
            </a:fld>
            <a:endParaRPr lang="nl-NL"/>
          </a:p>
        </p:txBody>
      </p:sp>
    </p:spTree>
    <p:extLst>
      <p:ext uri="{BB962C8B-B14F-4D97-AF65-F5344CB8AC3E}">
        <p14:creationId xmlns:p14="http://schemas.microsoft.com/office/powerpoint/2010/main" val="468398838"/>
      </p:ext>
    </p:extLst>
  </p:cSld>
  <p:clrMapOvr>
    <a:masterClrMapping/>
  </p:clrMapOvr>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lstStyle/>
          <a:p>
            <a:r>
              <a:rPr lang="fr-BE" dirty="0" smtClean="0"/>
              <a:t>Ressources étatiques</a:t>
            </a:r>
          </a:p>
          <a:p>
            <a:pPr lvl="1"/>
            <a:r>
              <a:rPr lang="fr-BE" dirty="0"/>
              <a:t>a</a:t>
            </a:r>
            <a:r>
              <a:rPr lang="fr-BE" dirty="0" smtClean="0"/>
              <a:t>utorités publiques?</a:t>
            </a:r>
          </a:p>
          <a:p>
            <a:pPr lvl="2"/>
            <a:r>
              <a:rPr lang="fr-BE" dirty="0"/>
              <a:t>t</a:t>
            </a:r>
            <a:r>
              <a:rPr lang="fr-BE" dirty="0" smtClean="0"/>
              <a:t>oute autorité publique, entreprise publique, même si cette autorité ou entreprise prend des décision indépendamment des autorités centrales, fédérales, régionales…</a:t>
            </a:r>
          </a:p>
          <a:p>
            <a:pPr lvl="3"/>
            <a:r>
              <a:rPr lang="fr-BE" dirty="0"/>
              <a:t>i</a:t>
            </a:r>
            <a:r>
              <a:rPr lang="fr-BE" dirty="0" smtClean="0"/>
              <a:t>ndices proposées par la Commission européenne</a:t>
            </a:r>
          </a:p>
          <a:p>
            <a:pPr lvl="2"/>
            <a:endParaRPr lang="fr-BE" dirty="0" smtClean="0"/>
          </a:p>
          <a:p>
            <a:pPr lvl="2"/>
            <a:r>
              <a:rPr lang="fr-BE" dirty="0" smtClean="0"/>
              <a:t>mesure imputable, d’un point de vue du droit de l’UE, à l’Etat Membre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653</a:t>
            </a:fld>
            <a:endParaRPr lang="nl-NL"/>
          </a:p>
        </p:txBody>
      </p:sp>
    </p:spTree>
    <p:extLst>
      <p:ext uri="{BB962C8B-B14F-4D97-AF65-F5344CB8AC3E}">
        <p14:creationId xmlns:p14="http://schemas.microsoft.com/office/powerpoint/2010/main" val="876853357"/>
      </p:ext>
    </p:extLst>
  </p:cSld>
  <p:clrMapOvr>
    <a:masterClrMapping/>
  </p:clrMapOvr>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a:t>
            </a:r>
            <a:endParaRPr lang="en-GB" dirty="0"/>
          </a:p>
        </p:txBody>
      </p:sp>
      <p:sp>
        <p:nvSpPr>
          <p:cNvPr id="3" name="Content Placeholder 2"/>
          <p:cNvSpPr>
            <a:spLocks noGrp="1"/>
          </p:cNvSpPr>
          <p:nvPr>
            <p:ph idx="1"/>
          </p:nvPr>
        </p:nvSpPr>
        <p:spPr/>
        <p:txBody>
          <a:bodyPr/>
          <a:lstStyle/>
          <a:p>
            <a:endParaRPr lang="en-GB"/>
          </a:p>
        </p:txBody>
      </p:sp>
      <p:pic>
        <p:nvPicPr>
          <p:cNvPr id="4" name="Content Placeholder 3" descr="A passenger jet belonging to Irish low-cost airline Ryanair is seen taking off from Charleroi airport, in southern Belgium in this February 2, 2004 file photograph.  REUTERS/Yves Herman/Files"/>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719240" y="2177256"/>
            <a:ext cx="5524500" cy="3648075"/>
          </a:xfrm>
          <a:prstGeom prst="rect">
            <a:avLst/>
          </a:prstGeom>
        </p:spPr>
      </p:pic>
    </p:spTree>
    <p:extLst>
      <p:ext uri="{BB962C8B-B14F-4D97-AF65-F5344CB8AC3E}">
        <p14:creationId xmlns:p14="http://schemas.microsoft.com/office/powerpoint/2010/main" val="3364577738"/>
      </p:ext>
    </p:extLst>
  </p:cSld>
  <p:clrMapOvr>
    <a:masterClrMapping/>
  </p:clrMapOvr>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(II)</a:t>
            </a:r>
            <a:endParaRPr lang="en-GB" dirty="0"/>
          </a:p>
        </p:txBody>
      </p:sp>
      <p:sp>
        <p:nvSpPr>
          <p:cNvPr id="3" name="Content Placeholder 2"/>
          <p:cNvSpPr>
            <a:spLocks noGrp="1"/>
          </p:cNvSpPr>
          <p:nvPr>
            <p:ph idx="1"/>
          </p:nvPr>
        </p:nvSpPr>
        <p:spPr/>
        <p:txBody>
          <a:bodyPr/>
          <a:lstStyle/>
          <a:p>
            <a:endParaRPr lang="en-GB" dirty="0"/>
          </a:p>
        </p:txBody>
      </p:sp>
      <p:pic>
        <p:nvPicPr>
          <p:cNvPr id="4" name="Picture 3" descr="Image result for dexia"/>
          <p:cNvPicPr/>
          <p:nvPr/>
        </p:nvPicPr>
        <p:blipFill>
          <a:blip r:embed="rId2">
            <a:extLst>
              <a:ext uri="{28A0092B-C50C-407E-A947-70E740481C1C}">
                <a14:useLocalDpi xmlns:a14="http://schemas.microsoft.com/office/drawing/2010/main" val="0"/>
              </a:ext>
            </a:extLst>
          </a:blip>
          <a:srcRect/>
          <a:stretch>
            <a:fillRect/>
          </a:stretch>
        </p:blipFill>
        <p:spPr bwMode="auto">
          <a:xfrm>
            <a:off x="1948533" y="2002799"/>
            <a:ext cx="4886325" cy="1847850"/>
          </a:xfrm>
          <a:prstGeom prst="rect">
            <a:avLst/>
          </a:prstGeom>
          <a:noFill/>
          <a:ln>
            <a:noFill/>
          </a:ln>
        </p:spPr>
      </p:pic>
      <p:pic>
        <p:nvPicPr>
          <p:cNvPr id="5" name="Picture 4" descr="Image result for belfiu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240" y="3985451"/>
            <a:ext cx="5756910" cy="1902460"/>
          </a:xfrm>
          <a:prstGeom prst="rect">
            <a:avLst/>
          </a:prstGeom>
          <a:noFill/>
          <a:ln>
            <a:noFill/>
          </a:ln>
        </p:spPr>
      </p:pic>
    </p:spTree>
    <p:extLst>
      <p:ext uri="{BB962C8B-B14F-4D97-AF65-F5344CB8AC3E}">
        <p14:creationId xmlns:p14="http://schemas.microsoft.com/office/powerpoint/2010/main" val="358558368"/>
      </p:ext>
    </p:extLst>
  </p:cSld>
  <p:clrMapOvr>
    <a:masterClrMapping/>
  </p:clrMapOvr>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(III)</a:t>
            </a:r>
            <a:endParaRPr lang="en-GB" dirty="0"/>
          </a:p>
        </p:txBody>
      </p:sp>
      <p:sp>
        <p:nvSpPr>
          <p:cNvPr id="3" name="Content Placeholder 2"/>
          <p:cNvSpPr>
            <a:spLocks noGrp="1"/>
          </p:cNvSpPr>
          <p:nvPr>
            <p:ph idx="1"/>
          </p:nvPr>
        </p:nvSpPr>
        <p:spPr>
          <a:xfrm>
            <a:off x="628650" y="1532586"/>
            <a:ext cx="7886700" cy="4644377"/>
          </a:xfrm>
        </p:spPr>
        <p:txBody>
          <a:bodyPr/>
          <a:lstStyle/>
          <a:p>
            <a:r>
              <a:rPr lang="fr-BE" dirty="0" smtClean="0"/>
              <a:t>« </a:t>
            </a:r>
            <a:r>
              <a:rPr lang="fr-BE" dirty="0" err="1" smtClean="0"/>
              <a:t>Tax</a:t>
            </a:r>
            <a:r>
              <a:rPr lang="fr-BE" dirty="0" smtClean="0"/>
              <a:t> </a:t>
            </a:r>
            <a:r>
              <a:rPr lang="fr-BE" dirty="0" err="1" smtClean="0"/>
              <a:t>rulings</a:t>
            </a:r>
            <a:r>
              <a:rPr lang="fr-BE" dirty="0" smtClean="0"/>
              <a:t> » (décision anticipée)</a:t>
            </a:r>
          </a:p>
          <a:p>
            <a:endParaRPr lang="fr-BE" dirty="0"/>
          </a:p>
          <a:p>
            <a:endParaRPr lang="en-GB" dirty="0"/>
          </a:p>
        </p:txBody>
      </p:sp>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851577" y="2068687"/>
            <a:ext cx="7869836" cy="4699160"/>
          </a:xfrm>
          <a:prstGeom prst="rect">
            <a:avLst/>
          </a:prstGeom>
          <a:noFill/>
          <a:ln>
            <a:noFill/>
          </a:ln>
        </p:spPr>
      </p:pic>
    </p:spTree>
    <p:extLst>
      <p:ext uri="{BB962C8B-B14F-4D97-AF65-F5344CB8AC3E}">
        <p14:creationId xmlns:p14="http://schemas.microsoft.com/office/powerpoint/2010/main" val="1980921635"/>
      </p:ext>
    </p:extLst>
  </p:cSld>
  <p:clrMapOvr>
    <a:masterClrMapping/>
  </p:clrMapOvr>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lnSpcReduction="10000"/>
          </a:bodyPr>
          <a:lstStyle/>
          <a:p>
            <a:r>
              <a:rPr lang="fr-BE" dirty="0" smtClean="0"/>
              <a:t>Critères cumulatifs!</a:t>
            </a:r>
          </a:p>
          <a:p>
            <a:r>
              <a:rPr lang="fr-BE" dirty="0" smtClean="0"/>
              <a:t>Article 107 TFUE: </a:t>
            </a:r>
            <a:r>
              <a:rPr lang="fr-FR" dirty="0"/>
              <a:t>sont incompatibles avec le marché </a:t>
            </a:r>
            <a:r>
              <a:rPr lang="fr-FR" dirty="0" smtClean="0"/>
              <a:t>intérieur</a:t>
            </a:r>
          </a:p>
          <a:p>
            <a:pPr lvl="1"/>
            <a:r>
              <a:rPr lang="fr-FR" dirty="0" smtClean="0"/>
              <a:t>1. les </a:t>
            </a:r>
            <a:r>
              <a:rPr lang="fr-FR" dirty="0"/>
              <a:t>aides sous quelque forme que ce </a:t>
            </a:r>
            <a:r>
              <a:rPr lang="fr-FR" dirty="0" smtClean="0"/>
              <a:t>soit – tout avantage</a:t>
            </a:r>
          </a:p>
          <a:p>
            <a:pPr lvl="1"/>
            <a:r>
              <a:rPr lang="fr-FR" dirty="0" smtClean="0"/>
              <a:t>2. accordées </a:t>
            </a:r>
            <a:r>
              <a:rPr lang="fr-FR" dirty="0"/>
              <a:t>par les </a:t>
            </a:r>
            <a:r>
              <a:rPr lang="fr-FR" dirty="0" smtClean="0"/>
              <a:t>Etats </a:t>
            </a:r>
            <a:r>
              <a:rPr lang="fr-FR" dirty="0"/>
              <a:t>ou au moyen de ressources </a:t>
            </a:r>
            <a:r>
              <a:rPr lang="fr-FR" dirty="0" smtClean="0"/>
              <a:t>d‘Etat</a:t>
            </a:r>
          </a:p>
          <a:p>
            <a:pPr lvl="1"/>
            <a:r>
              <a:rPr lang="fr-FR" dirty="0" smtClean="0"/>
              <a:t>3. en </a:t>
            </a:r>
            <a:r>
              <a:rPr lang="fr-FR" dirty="0"/>
              <a:t>favorisant certaines entreprises ou certaines </a:t>
            </a:r>
            <a:r>
              <a:rPr lang="fr-FR" dirty="0" smtClean="0"/>
              <a:t>productions - sélectivité</a:t>
            </a:r>
            <a:endParaRPr lang="fr-BE" dirty="0"/>
          </a:p>
          <a:p>
            <a:pPr lvl="1"/>
            <a:r>
              <a:rPr lang="fr-FR" dirty="0" smtClean="0"/>
              <a:t>4. qui </a:t>
            </a:r>
            <a:r>
              <a:rPr lang="fr-FR" dirty="0"/>
              <a:t>faussent ou qui menacent de fausser la </a:t>
            </a:r>
            <a:r>
              <a:rPr lang="fr-FR" dirty="0" smtClean="0"/>
              <a:t>concurrence dans </a:t>
            </a:r>
            <a:r>
              <a:rPr lang="fr-FR" dirty="0"/>
              <a:t>la mesure où elles affectent les échanges entre États membres</a:t>
            </a:r>
          </a:p>
          <a:p>
            <a:pPr lvl="1"/>
            <a:endParaRPr lang="fr-FR" dirty="0" smtClean="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657</a:t>
            </a:fld>
            <a:endParaRPr lang="nl-NL"/>
          </a:p>
        </p:txBody>
      </p:sp>
    </p:spTree>
    <p:extLst>
      <p:ext uri="{BB962C8B-B14F-4D97-AF65-F5344CB8AC3E}">
        <p14:creationId xmlns:p14="http://schemas.microsoft.com/office/powerpoint/2010/main" val="1235269305"/>
      </p:ext>
    </p:extLst>
  </p:cSld>
  <p:clrMapOvr>
    <a:masterClrMapping/>
  </p:clrMapOvr>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a:bodyPr>
          <a:lstStyle/>
          <a:p>
            <a:r>
              <a:rPr lang="fr-BE" dirty="0" smtClean="0"/>
              <a:t>Sélectivité</a:t>
            </a:r>
          </a:p>
          <a:p>
            <a:pPr lvl="1"/>
            <a:r>
              <a:rPr lang="fr-BE" dirty="0"/>
              <a:t>u</a:t>
            </a:r>
            <a:r>
              <a:rPr lang="fr-BE" dirty="0" smtClean="0"/>
              <a:t>niquement avantages accordés à des entreprises</a:t>
            </a:r>
          </a:p>
          <a:p>
            <a:pPr lvl="2"/>
            <a:r>
              <a:rPr lang="fr-BE" dirty="0"/>
              <a:t>t</a:t>
            </a:r>
            <a:r>
              <a:rPr lang="fr-BE" dirty="0" smtClean="0"/>
              <a:t>oute </a:t>
            </a:r>
            <a:r>
              <a:rPr lang="fr-FR" dirty="0" smtClean="0"/>
              <a:t>entité indépendamment </a:t>
            </a:r>
            <a:r>
              <a:rPr lang="fr-FR" dirty="0"/>
              <a:t>de son statut juridique et de son mode de </a:t>
            </a:r>
            <a:r>
              <a:rPr lang="fr-FR" dirty="0" smtClean="0"/>
              <a:t>financement</a:t>
            </a:r>
          </a:p>
          <a:p>
            <a:pPr lvl="3"/>
            <a:r>
              <a:rPr lang="fr-FR" dirty="0"/>
              <a:t>le statut d’une entité en droit interne n'est pas déterminant. </a:t>
            </a:r>
            <a:endParaRPr lang="fr-FR" dirty="0" smtClean="0"/>
          </a:p>
          <a:p>
            <a:pPr lvl="4"/>
            <a:r>
              <a:rPr lang="fr-FR" dirty="0" smtClean="0"/>
              <a:t>une </a:t>
            </a:r>
            <a:r>
              <a:rPr lang="fr-FR" dirty="0"/>
              <a:t>entité qualifiée d'association ou de club sportif </a:t>
            </a:r>
            <a:endParaRPr lang="fr-FR" dirty="0" smtClean="0"/>
          </a:p>
          <a:p>
            <a:pPr lvl="4"/>
            <a:r>
              <a:rPr lang="fr-FR" dirty="0" smtClean="0"/>
              <a:t>une </a:t>
            </a:r>
            <a:r>
              <a:rPr lang="fr-FR" dirty="0"/>
              <a:t>entité faisant officiellement partie de l'administration publique. </a:t>
            </a:r>
            <a:endParaRPr lang="fr-FR" dirty="0" smtClean="0"/>
          </a:p>
          <a:p>
            <a:pPr lvl="2"/>
            <a:r>
              <a:rPr lang="fr-FR" dirty="0" smtClean="0"/>
              <a:t>exerçant </a:t>
            </a:r>
            <a:r>
              <a:rPr lang="fr-FR" dirty="0"/>
              <a:t>une activité </a:t>
            </a:r>
            <a:r>
              <a:rPr lang="fr-FR" dirty="0" smtClean="0"/>
              <a:t>économique</a:t>
            </a:r>
            <a:endParaRPr lang="fr-FR" dirty="0"/>
          </a:p>
          <a:p>
            <a:pPr lvl="3"/>
            <a:r>
              <a:rPr lang="fr-FR" dirty="0"/>
              <a:t>toute activité consistant à offrir des biens ou des services sur un marché </a:t>
            </a:r>
            <a:r>
              <a:rPr lang="fr-FR" dirty="0" smtClean="0"/>
              <a:t>donné</a:t>
            </a:r>
          </a:p>
          <a:p>
            <a:pPr lvl="3"/>
            <a:r>
              <a:rPr lang="fr-FR" dirty="0"/>
              <a:t>d</a:t>
            </a:r>
            <a:r>
              <a:rPr lang="fr-FR" dirty="0" smtClean="0"/>
              <a:t>ifficultés pratiques…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658</a:t>
            </a:fld>
            <a:endParaRPr lang="nl-NL"/>
          </a:p>
        </p:txBody>
      </p:sp>
    </p:spTree>
    <p:extLst>
      <p:ext uri="{BB962C8B-B14F-4D97-AF65-F5344CB8AC3E}">
        <p14:creationId xmlns:p14="http://schemas.microsoft.com/office/powerpoint/2010/main" val="306223615"/>
      </p:ext>
    </p:extLst>
  </p:cSld>
  <p:clrMapOvr>
    <a:masterClrMapping/>
  </p:clrMapOvr>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a:bodyPr>
          <a:lstStyle/>
          <a:p>
            <a:r>
              <a:rPr lang="fr-BE" dirty="0" smtClean="0"/>
              <a:t>Sélectivité</a:t>
            </a:r>
          </a:p>
          <a:p>
            <a:pPr lvl="1"/>
            <a:r>
              <a:rPr lang="fr-BE" dirty="0" smtClean="0"/>
              <a:t>= avantages accordés à des entreprises « présélectionnées »</a:t>
            </a:r>
          </a:p>
          <a:p>
            <a:pPr marL="457200" lvl="1" indent="0">
              <a:buNone/>
            </a:pPr>
            <a:endParaRPr lang="fr-BE" dirty="0" smtClean="0"/>
          </a:p>
          <a:p>
            <a:pPr lvl="1"/>
            <a:r>
              <a:rPr lang="fr-BE" dirty="0"/>
              <a:t>sélectivité matérielle</a:t>
            </a:r>
            <a:endParaRPr lang="en-GB" dirty="0"/>
          </a:p>
          <a:p>
            <a:pPr lvl="2"/>
            <a:r>
              <a:rPr lang="fr-BE" dirty="0"/>
              <a:t>de </a:t>
            </a:r>
            <a:r>
              <a:rPr lang="fr-BE" dirty="0" err="1"/>
              <a:t>iure</a:t>
            </a:r>
            <a:endParaRPr lang="fr-BE" dirty="0"/>
          </a:p>
          <a:p>
            <a:pPr lvl="2"/>
            <a:r>
              <a:rPr lang="fr-BE" dirty="0"/>
              <a:t>de facto</a:t>
            </a:r>
          </a:p>
          <a:p>
            <a:pPr lvl="1"/>
            <a:endParaRPr lang="fr-BE" dirty="0" smtClean="0"/>
          </a:p>
          <a:p>
            <a:pPr lvl="1"/>
            <a:r>
              <a:rPr lang="fr-BE" dirty="0" smtClean="0"/>
              <a:t>sélectivité </a:t>
            </a:r>
            <a:r>
              <a:rPr lang="fr-BE" dirty="0"/>
              <a:t>régionale</a:t>
            </a:r>
          </a:p>
          <a:p>
            <a:pPr lvl="2"/>
            <a:r>
              <a:rPr lang="fr-BE" dirty="0"/>
              <a:t>régions autonomes</a:t>
            </a:r>
            <a:r>
              <a:rPr lang="fr-BE" dirty="0" smtClean="0"/>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659</a:t>
            </a:fld>
            <a:endParaRPr lang="nl-NL"/>
          </a:p>
        </p:txBody>
      </p:sp>
    </p:spTree>
    <p:extLst>
      <p:ext uri="{BB962C8B-B14F-4D97-AF65-F5344CB8AC3E}">
        <p14:creationId xmlns:p14="http://schemas.microsoft.com/office/powerpoint/2010/main" val="30206946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Vers un marché commun</a:t>
            </a:r>
            <a:endParaRPr lang="en-GB" dirty="0"/>
          </a:p>
        </p:txBody>
      </p:sp>
      <p:pic>
        <p:nvPicPr>
          <p:cNvPr id="4" name="Content Placeholder 3" descr="http://media-2.web.britannica.com/eb-media/04/38904-004-C93AABC3.jpg">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24857" y="1825625"/>
            <a:ext cx="3094285" cy="4351338"/>
          </a:xfrm>
          <a:prstGeom prst="rect">
            <a:avLst/>
          </a:prstGeom>
          <a:noFill/>
          <a:ln>
            <a:noFill/>
          </a:ln>
        </p:spPr>
      </p:pic>
      <p:sp>
        <p:nvSpPr>
          <p:cNvPr id="3" name="Slide Number Placeholder 2"/>
          <p:cNvSpPr>
            <a:spLocks noGrp="1"/>
          </p:cNvSpPr>
          <p:nvPr>
            <p:ph type="sldNum" sz="quarter" idx="12"/>
          </p:nvPr>
        </p:nvSpPr>
        <p:spPr/>
        <p:txBody>
          <a:bodyPr/>
          <a:lstStyle/>
          <a:p>
            <a:fld id="{D9061D89-B14A-487E-9210-A6BBBD725484}" type="slidenum">
              <a:rPr lang="nl-NL" smtClean="0"/>
              <a:pPr/>
              <a:t>66</a:t>
            </a:fld>
            <a:endParaRPr lang="nl-NL"/>
          </a:p>
        </p:txBody>
      </p:sp>
    </p:spTree>
    <p:extLst>
      <p:ext uri="{BB962C8B-B14F-4D97-AF65-F5344CB8AC3E}">
        <p14:creationId xmlns:p14="http://schemas.microsoft.com/office/powerpoint/2010/main" val="624624755"/>
      </p:ext>
    </p:extLst>
  </p:cSld>
  <p:clrMapOvr>
    <a:masterClrMapping/>
  </p:clrMapOvr>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a:t>
            </a:r>
            <a:endParaRPr lang="en-GB" dirty="0"/>
          </a:p>
        </p:txBody>
      </p:sp>
      <p:sp>
        <p:nvSpPr>
          <p:cNvPr id="3" name="Content Placeholder 2"/>
          <p:cNvSpPr>
            <a:spLocks noGrp="1"/>
          </p:cNvSpPr>
          <p:nvPr>
            <p:ph idx="1"/>
          </p:nvPr>
        </p:nvSpPr>
        <p:spPr/>
        <p:txBody>
          <a:bodyPr/>
          <a:lstStyle/>
          <a:p>
            <a:endParaRPr lang="en-GB"/>
          </a:p>
        </p:txBody>
      </p:sp>
      <p:pic>
        <p:nvPicPr>
          <p:cNvPr id="4" name="Content Placeholder 3" descr="A passenger jet belonging to Irish low-cost airline Ryanair is seen taking off from Charleroi airport, in southern Belgium in this February 2, 2004 file photograph.  REUTERS/Yves Herman/Files"/>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809750" y="2177256"/>
            <a:ext cx="5524500" cy="3648075"/>
          </a:xfrm>
          <a:prstGeom prst="rect">
            <a:avLst/>
          </a:prstGeom>
        </p:spPr>
      </p:pic>
    </p:spTree>
    <p:extLst>
      <p:ext uri="{BB962C8B-B14F-4D97-AF65-F5344CB8AC3E}">
        <p14:creationId xmlns:p14="http://schemas.microsoft.com/office/powerpoint/2010/main" val="2330809974"/>
      </p:ext>
    </p:extLst>
  </p:cSld>
  <p:clrMapOvr>
    <a:masterClrMapping/>
  </p:clrMapOvr>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(II)</a:t>
            </a:r>
            <a:endParaRPr lang="en-GB" dirty="0"/>
          </a:p>
        </p:txBody>
      </p:sp>
      <p:sp>
        <p:nvSpPr>
          <p:cNvPr id="3" name="Content Placeholder 2"/>
          <p:cNvSpPr>
            <a:spLocks noGrp="1"/>
          </p:cNvSpPr>
          <p:nvPr>
            <p:ph idx="1"/>
          </p:nvPr>
        </p:nvSpPr>
        <p:spPr/>
        <p:txBody>
          <a:bodyPr/>
          <a:lstStyle/>
          <a:p>
            <a:endParaRPr lang="en-GB" dirty="0"/>
          </a:p>
        </p:txBody>
      </p:sp>
      <p:pic>
        <p:nvPicPr>
          <p:cNvPr id="4" name="Picture 3" descr="Image result for dexia"/>
          <p:cNvPicPr/>
          <p:nvPr/>
        </p:nvPicPr>
        <p:blipFill>
          <a:blip r:embed="rId2">
            <a:extLst>
              <a:ext uri="{28A0092B-C50C-407E-A947-70E740481C1C}">
                <a14:useLocalDpi xmlns:a14="http://schemas.microsoft.com/office/drawing/2010/main" val="0"/>
              </a:ext>
            </a:extLst>
          </a:blip>
          <a:srcRect/>
          <a:stretch>
            <a:fillRect/>
          </a:stretch>
        </p:blipFill>
        <p:spPr bwMode="auto">
          <a:xfrm>
            <a:off x="1948533" y="2002799"/>
            <a:ext cx="4886325" cy="1847850"/>
          </a:xfrm>
          <a:prstGeom prst="rect">
            <a:avLst/>
          </a:prstGeom>
          <a:noFill/>
          <a:ln>
            <a:noFill/>
          </a:ln>
        </p:spPr>
      </p:pic>
      <p:pic>
        <p:nvPicPr>
          <p:cNvPr id="5" name="Picture 4" descr="Image result for belfiu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240" y="3985451"/>
            <a:ext cx="5756910" cy="1902460"/>
          </a:xfrm>
          <a:prstGeom prst="rect">
            <a:avLst/>
          </a:prstGeom>
          <a:noFill/>
          <a:ln>
            <a:noFill/>
          </a:ln>
        </p:spPr>
      </p:pic>
    </p:spTree>
    <p:extLst>
      <p:ext uri="{BB962C8B-B14F-4D97-AF65-F5344CB8AC3E}">
        <p14:creationId xmlns:p14="http://schemas.microsoft.com/office/powerpoint/2010/main" val="706863672"/>
      </p:ext>
    </p:extLst>
  </p:cSld>
  <p:clrMapOvr>
    <a:masterClrMapping/>
  </p:clrMapOvr>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Exemple concret (III)</a:t>
            </a:r>
            <a:endParaRPr lang="en-GB" dirty="0"/>
          </a:p>
        </p:txBody>
      </p:sp>
      <p:sp>
        <p:nvSpPr>
          <p:cNvPr id="3" name="Content Placeholder 2"/>
          <p:cNvSpPr>
            <a:spLocks noGrp="1"/>
          </p:cNvSpPr>
          <p:nvPr>
            <p:ph idx="1"/>
          </p:nvPr>
        </p:nvSpPr>
        <p:spPr>
          <a:xfrm>
            <a:off x="628650" y="1532586"/>
            <a:ext cx="7886700" cy="4644377"/>
          </a:xfrm>
        </p:spPr>
        <p:txBody>
          <a:bodyPr/>
          <a:lstStyle/>
          <a:p>
            <a:r>
              <a:rPr lang="fr-BE" dirty="0" smtClean="0"/>
              <a:t>« </a:t>
            </a:r>
            <a:r>
              <a:rPr lang="fr-BE" dirty="0" err="1" smtClean="0"/>
              <a:t>Tax</a:t>
            </a:r>
            <a:r>
              <a:rPr lang="fr-BE" dirty="0" smtClean="0"/>
              <a:t> </a:t>
            </a:r>
            <a:r>
              <a:rPr lang="fr-BE" dirty="0" err="1" smtClean="0"/>
              <a:t>rulings</a:t>
            </a:r>
            <a:r>
              <a:rPr lang="fr-BE" dirty="0" smtClean="0"/>
              <a:t> » (décision anticipée)</a:t>
            </a:r>
          </a:p>
          <a:p>
            <a:endParaRPr lang="fr-BE" dirty="0"/>
          </a:p>
          <a:p>
            <a:endParaRPr lang="en-GB" dirty="0"/>
          </a:p>
        </p:txBody>
      </p:sp>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851577" y="2068687"/>
            <a:ext cx="7869836" cy="4699160"/>
          </a:xfrm>
          <a:prstGeom prst="rect">
            <a:avLst/>
          </a:prstGeom>
          <a:noFill/>
          <a:ln>
            <a:noFill/>
          </a:ln>
        </p:spPr>
      </p:pic>
    </p:spTree>
    <p:extLst>
      <p:ext uri="{BB962C8B-B14F-4D97-AF65-F5344CB8AC3E}">
        <p14:creationId xmlns:p14="http://schemas.microsoft.com/office/powerpoint/2010/main" val="2023259443"/>
      </p:ext>
    </p:extLst>
  </p:cSld>
  <p:clrMapOvr>
    <a:masterClrMapping/>
  </p:clrMapOvr>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p:txBody>
          <a:bodyPr>
            <a:normAutofit/>
          </a:bodyPr>
          <a:lstStyle/>
          <a:p>
            <a:r>
              <a:rPr lang="fr-BE" dirty="0" smtClean="0"/>
              <a:t>Affectation du commerce interétatique (I)</a:t>
            </a:r>
          </a:p>
          <a:p>
            <a:pPr lvl="1"/>
            <a:r>
              <a:rPr lang="fr-BE" dirty="0"/>
              <a:t>o</a:t>
            </a:r>
            <a:r>
              <a:rPr lang="fr-BE" dirty="0" smtClean="0"/>
              <a:t>bjectif ou conséquence de la mesure = fausser la concurrence libre entre entreprises au sein du marché intérieur</a:t>
            </a:r>
          </a:p>
          <a:p>
            <a:pPr lvl="2"/>
            <a:r>
              <a:rPr lang="fr-FR" dirty="0" smtClean="0"/>
              <a:t>toute </a:t>
            </a:r>
            <a:r>
              <a:rPr lang="fr-FR" dirty="0"/>
              <a:t>situation dans laquelle une aide financière accordée par un Etat renforce la position d’une entreprise par rapport à celles d'autres entreprises concurrentes dans les échanges </a:t>
            </a:r>
            <a:r>
              <a:rPr lang="fr-FR" dirty="0" smtClean="0"/>
              <a:t>commerciaux</a:t>
            </a:r>
          </a:p>
          <a:p>
            <a:pPr lvl="2"/>
            <a:r>
              <a:rPr lang="fr-FR" dirty="0"/>
              <a:t>v</a:t>
            </a:r>
            <a:r>
              <a:rPr lang="fr-FR" dirty="0" smtClean="0"/>
              <a:t>érification au cas par cas – analyse préalable par l’Etat membre concerné suivie d’un contrôle effectué par la Commission européenne</a:t>
            </a:r>
          </a:p>
          <a:p>
            <a:pPr lvl="2"/>
            <a:r>
              <a:rPr lang="fr-FR" dirty="0" smtClean="0"/>
              <a:t>présomption en cas d’avantages sélectifs imputable aux autorités publiques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663</a:t>
            </a:fld>
            <a:endParaRPr lang="nl-NL"/>
          </a:p>
        </p:txBody>
      </p:sp>
    </p:spTree>
    <p:extLst>
      <p:ext uri="{BB962C8B-B14F-4D97-AF65-F5344CB8AC3E}">
        <p14:creationId xmlns:p14="http://schemas.microsoft.com/office/powerpoint/2010/main" val="2719995432"/>
      </p:ext>
    </p:extLst>
  </p:cSld>
  <p:clrMapOvr>
    <a:masterClrMapping/>
  </p:clrMapOvr>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a:t>
            </a:r>
            <a:endParaRPr lang="en-GB" dirty="0"/>
          </a:p>
        </p:txBody>
      </p:sp>
      <p:sp>
        <p:nvSpPr>
          <p:cNvPr id="3" name="Content Placeholder 2"/>
          <p:cNvSpPr>
            <a:spLocks noGrp="1"/>
          </p:cNvSpPr>
          <p:nvPr>
            <p:ph idx="1"/>
          </p:nvPr>
        </p:nvSpPr>
        <p:spPr>
          <a:xfrm>
            <a:off x="628650" y="1825624"/>
            <a:ext cx="7886700" cy="5309272"/>
          </a:xfrm>
        </p:spPr>
        <p:txBody>
          <a:bodyPr>
            <a:normAutofit/>
          </a:bodyPr>
          <a:lstStyle/>
          <a:p>
            <a:r>
              <a:rPr lang="fr-BE" dirty="0" smtClean="0"/>
              <a:t>Affectation du commerce interétatique (II)</a:t>
            </a:r>
          </a:p>
          <a:p>
            <a:pPr lvl="1"/>
            <a:endParaRPr lang="fr-BE" dirty="0" smtClean="0"/>
          </a:p>
          <a:p>
            <a:pPr lvl="1"/>
            <a:r>
              <a:rPr lang="fr-BE" dirty="0" smtClean="0"/>
              <a:t>effet visible sur le commerce interétatique – </a:t>
            </a:r>
            <a:r>
              <a:rPr lang="fr-BE" i="1" dirty="0" smtClean="0"/>
              <a:t>de </a:t>
            </a:r>
            <a:r>
              <a:rPr lang="fr-BE" i="1" dirty="0" err="1" smtClean="0"/>
              <a:t>minimis</a:t>
            </a:r>
            <a:endParaRPr lang="fr-BE" i="1" dirty="0" smtClean="0"/>
          </a:p>
          <a:p>
            <a:pPr lvl="2"/>
            <a:endParaRPr lang="fr-BE" dirty="0" smtClean="0"/>
          </a:p>
          <a:p>
            <a:pPr lvl="2"/>
            <a:r>
              <a:rPr lang="fr-BE" dirty="0" smtClean="0"/>
              <a:t>règlement 1407/2013 – mesures ne constituent pas d’aides et ne doivent pas être notifiées à la Commission</a:t>
            </a:r>
          </a:p>
          <a:p>
            <a:pPr lvl="3"/>
            <a:r>
              <a:rPr lang="fr-FR" dirty="0"/>
              <a:t>le montant total des aides « de </a:t>
            </a:r>
            <a:r>
              <a:rPr lang="fr-FR" dirty="0" err="1"/>
              <a:t>minimis</a:t>
            </a:r>
            <a:r>
              <a:rPr lang="fr-FR" dirty="0"/>
              <a:t> » octroyées par un État membre à une entreprise unique ne peut excéder 200 000 EUR sur une période de trois exercices fiscaux ;</a:t>
            </a:r>
            <a:endParaRPr lang="en-GB" dirty="0"/>
          </a:p>
          <a:p>
            <a:pPr lvl="3"/>
            <a:r>
              <a:rPr lang="fr-FR" dirty="0"/>
              <a:t>toute aide doit être exprimée sous la forme de subventions ;</a:t>
            </a:r>
            <a:endParaRPr lang="en-GB" dirty="0"/>
          </a:p>
          <a:p>
            <a:pPr lvl="3"/>
            <a:r>
              <a:rPr lang="fr-FR" dirty="0"/>
              <a:t>la valeur des aides payables en plusieurs tranches est actualisée au moment de leur octroi</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664</a:t>
            </a:fld>
            <a:endParaRPr lang="nl-NL"/>
          </a:p>
        </p:txBody>
      </p:sp>
    </p:spTree>
    <p:extLst>
      <p:ext uri="{BB962C8B-B14F-4D97-AF65-F5344CB8AC3E}">
        <p14:creationId xmlns:p14="http://schemas.microsoft.com/office/powerpoint/2010/main" val="912740402"/>
      </p:ext>
    </p:extLst>
  </p:cSld>
  <p:clrMapOvr>
    <a:masterClrMapping/>
  </p:clrMapOvr>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 résumé</a:t>
            </a:r>
            <a:endParaRPr lang="en-GB" dirty="0"/>
          </a:p>
        </p:txBody>
      </p:sp>
      <p:sp>
        <p:nvSpPr>
          <p:cNvPr id="3" name="Content Placeholder 2"/>
          <p:cNvSpPr>
            <a:spLocks noGrp="1"/>
          </p:cNvSpPr>
          <p:nvPr>
            <p:ph idx="1"/>
          </p:nvPr>
        </p:nvSpPr>
        <p:spPr/>
        <p:txBody>
          <a:bodyPr>
            <a:normAutofit lnSpcReduction="10000"/>
          </a:bodyPr>
          <a:lstStyle/>
          <a:p>
            <a:r>
              <a:rPr lang="fr-BE" dirty="0" smtClean="0"/>
              <a:t>Critères cumulatifs!</a:t>
            </a:r>
          </a:p>
          <a:p>
            <a:r>
              <a:rPr lang="fr-BE" dirty="0" smtClean="0"/>
              <a:t>Article 107 TFUE: </a:t>
            </a:r>
            <a:r>
              <a:rPr lang="fr-FR" dirty="0"/>
              <a:t>sont incompatibles avec le marché </a:t>
            </a:r>
            <a:r>
              <a:rPr lang="fr-FR" dirty="0" smtClean="0"/>
              <a:t>intérieur</a:t>
            </a:r>
          </a:p>
          <a:p>
            <a:pPr lvl="1"/>
            <a:r>
              <a:rPr lang="fr-FR" dirty="0" smtClean="0"/>
              <a:t>1. les </a:t>
            </a:r>
            <a:r>
              <a:rPr lang="fr-FR" dirty="0"/>
              <a:t>aides sous quelque forme que ce </a:t>
            </a:r>
            <a:r>
              <a:rPr lang="fr-FR" dirty="0" smtClean="0"/>
              <a:t>soit – tout avantage</a:t>
            </a:r>
          </a:p>
          <a:p>
            <a:pPr lvl="1"/>
            <a:r>
              <a:rPr lang="fr-FR" dirty="0" smtClean="0"/>
              <a:t>2. accordées </a:t>
            </a:r>
            <a:r>
              <a:rPr lang="fr-FR" dirty="0"/>
              <a:t>par les </a:t>
            </a:r>
            <a:r>
              <a:rPr lang="fr-FR" dirty="0" smtClean="0"/>
              <a:t>Etats </a:t>
            </a:r>
            <a:r>
              <a:rPr lang="fr-FR" dirty="0"/>
              <a:t>ou au moyen de ressources </a:t>
            </a:r>
            <a:r>
              <a:rPr lang="fr-FR" dirty="0" smtClean="0"/>
              <a:t>d‘Etat</a:t>
            </a:r>
          </a:p>
          <a:p>
            <a:pPr lvl="1"/>
            <a:r>
              <a:rPr lang="fr-FR" dirty="0" smtClean="0"/>
              <a:t>3. en </a:t>
            </a:r>
            <a:r>
              <a:rPr lang="fr-FR" dirty="0"/>
              <a:t>favorisant certaines entreprises ou certaines </a:t>
            </a:r>
            <a:r>
              <a:rPr lang="fr-FR" dirty="0" smtClean="0"/>
              <a:t>productions - sélectivité</a:t>
            </a:r>
            <a:endParaRPr lang="fr-BE" dirty="0"/>
          </a:p>
          <a:p>
            <a:pPr lvl="1"/>
            <a:r>
              <a:rPr lang="fr-FR" dirty="0" smtClean="0"/>
              <a:t>4. qui </a:t>
            </a:r>
            <a:r>
              <a:rPr lang="fr-FR" dirty="0"/>
              <a:t>faussent ou qui menacent de fausser la </a:t>
            </a:r>
            <a:r>
              <a:rPr lang="fr-FR" dirty="0" smtClean="0"/>
              <a:t>concurrence dans </a:t>
            </a:r>
            <a:r>
              <a:rPr lang="fr-FR" dirty="0"/>
              <a:t>la mesure où elles affectent les échanges entre États membres</a:t>
            </a:r>
          </a:p>
          <a:p>
            <a:pPr lvl="1"/>
            <a:endParaRPr lang="fr-FR" dirty="0" smtClean="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665</a:t>
            </a:fld>
            <a:endParaRPr lang="nl-NL"/>
          </a:p>
        </p:txBody>
      </p:sp>
    </p:spTree>
    <p:extLst>
      <p:ext uri="{BB962C8B-B14F-4D97-AF65-F5344CB8AC3E}">
        <p14:creationId xmlns:p14="http://schemas.microsoft.com/office/powerpoint/2010/main" val="1778537202"/>
      </p:ext>
    </p:extLst>
  </p:cSld>
  <p:clrMapOvr>
    <a:masterClrMapping/>
  </p:clrMapOvr>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Structure</a:t>
            </a:r>
            <a:endParaRPr lang="en-GB" dirty="0"/>
          </a:p>
        </p:txBody>
      </p:sp>
      <p:graphicFrame>
        <p:nvGraphicFramePr>
          <p:cNvPr id="4" name="Content Placeholder 3"/>
          <p:cNvGraphicFramePr>
            <a:graphicFrameLocks noGrp="1"/>
          </p:cNvGraphicFramePr>
          <p:nvPr>
            <p:ph idx="1"/>
            <p:extLst/>
          </p:nvPr>
        </p:nvGraphicFramePr>
        <p:xfrm>
          <a:off x="628650" y="2855934"/>
          <a:ext cx="8077467" cy="2244099"/>
        </p:xfrm>
        <a:graphic>
          <a:graphicData uri="http://schemas.openxmlformats.org/drawingml/2006/table">
            <a:tbl>
              <a:tblPr firstRow="1" bandRow="1">
                <a:tableStyleId>{5C22544A-7EE6-4342-B048-85BDC9FD1C3A}</a:tableStyleId>
              </a:tblPr>
              <a:tblGrid>
                <a:gridCol w="2692489"/>
                <a:gridCol w="2692489"/>
                <a:gridCol w="2692489"/>
              </a:tblGrid>
              <a:tr h="2244099">
                <a:tc>
                  <a:txBody>
                    <a:bodyPr/>
                    <a:lstStyle/>
                    <a:p>
                      <a:pPr algn="ctr"/>
                      <a:endParaRPr lang="fr-BE" dirty="0" smtClean="0"/>
                    </a:p>
                    <a:p>
                      <a:pPr algn="ctr"/>
                      <a:endParaRPr lang="fr-BE" dirty="0" smtClean="0"/>
                    </a:p>
                    <a:p>
                      <a:pPr algn="ctr"/>
                      <a:endParaRPr lang="fr-BE" dirty="0" smtClean="0"/>
                    </a:p>
                    <a:p>
                      <a:pPr algn="ctr"/>
                      <a:r>
                        <a:rPr lang="fr-BE" dirty="0" smtClean="0"/>
                        <a:t>Aides?</a:t>
                      </a:r>
                      <a:endParaRPr lang="en-GB" dirty="0"/>
                    </a:p>
                  </a:txBody>
                  <a:tcPr/>
                </a:tc>
                <a:tc>
                  <a:txBody>
                    <a:bodyPr/>
                    <a:lstStyle/>
                    <a:p>
                      <a:endParaRPr lang="fr-BE" dirty="0" smtClean="0"/>
                    </a:p>
                    <a:p>
                      <a:endParaRPr lang="fr-BE" dirty="0" smtClean="0"/>
                    </a:p>
                    <a:p>
                      <a:endParaRPr lang="fr-BE" dirty="0" smtClean="0"/>
                    </a:p>
                    <a:p>
                      <a:pPr algn="ctr"/>
                      <a:r>
                        <a:rPr lang="fr-BE" dirty="0" smtClean="0"/>
                        <a:t>Exceptions?</a:t>
                      </a:r>
                      <a:endParaRPr lang="en-GB" dirty="0"/>
                    </a:p>
                  </a:txBody>
                  <a:tcPr/>
                </a:tc>
                <a:tc>
                  <a:txBody>
                    <a:bodyPr/>
                    <a:lstStyle/>
                    <a:p>
                      <a:endParaRPr lang="fr-BE" dirty="0" smtClean="0"/>
                    </a:p>
                    <a:p>
                      <a:endParaRPr lang="fr-BE" dirty="0" smtClean="0"/>
                    </a:p>
                    <a:p>
                      <a:endParaRPr lang="fr-BE" dirty="0" smtClean="0"/>
                    </a:p>
                    <a:p>
                      <a:pPr algn="ctr"/>
                      <a:r>
                        <a:rPr lang="fr-BE" dirty="0" smtClean="0"/>
                        <a:t>Procédure</a:t>
                      </a:r>
                      <a:r>
                        <a:rPr lang="fr-BE" baseline="0" dirty="0" smtClean="0"/>
                        <a:t> i</a:t>
                      </a:r>
                      <a:r>
                        <a:rPr lang="fr-BE" dirty="0" smtClean="0"/>
                        <a:t>ncompatibilité?</a:t>
                      </a:r>
                      <a:endParaRPr lang="en-GB" dirty="0"/>
                    </a:p>
                  </a:txBody>
                  <a:tcPr/>
                </a:tc>
              </a:tr>
            </a:tbl>
          </a:graphicData>
        </a:graphic>
      </p:graphicFrame>
      <p:sp>
        <p:nvSpPr>
          <p:cNvPr id="5" name="Oval 4"/>
          <p:cNvSpPr/>
          <p:nvPr/>
        </p:nvSpPr>
        <p:spPr>
          <a:xfrm>
            <a:off x="3732457" y="3296990"/>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666</a:t>
            </a:fld>
            <a:endParaRPr lang="nl-NL"/>
          </a:p>
        </p:txBody>
      </p:sp>
    </p:spTree>
    <p:extLst>
      <p:ext uri="{BB962C8B-B14F-4D97-AF65-F5344CB8AC3E}">
        <p14:creationId xmlns:p14="http://schemas.microsoft.com/office/powerpoint/2010/main" val="214693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fontScale="92500"/>
          </a:bodyPr>
          <a:lstStyle/>
          <a:p>
            <a:r>
              <a:rPr lang="fr-BE" dirty="0" smtClean="0"/>
              <a:t>Article 107, deuxième paragraphe - exceptions </a:t>
            </a:r>
            <a:r>
              <a:rPr lang="fr-BE" i="1" dirty="0" smtClean="0"/>
              <a:t>per se</a:t>
            </a:r>
          </a:p>
          <a:p>
            <a:pPr lvl="1"/>
            <a:r>
              <a:rPr lang="fr-FR" dirty="0"/>
              <a:t>les aides à caractère social octroyées aux consommateurs individuels, à condition qu'elles soient accordées sans discrimination liée à l'origine des produits </a:t>
            </a:r>
            <a:endParaRPr lang="fr-FR" dirty="0" smtClean="0"/>
          </a:p>
          <a:p>
            <a:pPr lvl="1"/>
            <a:r>
              <a:rPr lang="fr-FR" dirty="0"/>
              <a:t>les aides destinées à remédier aux dommages causés par les calamités naturelles ou par d'autres événements extraordinaires </a:t>
            </a:r>
            <a:endParaRPr lang="fr-FR" dirty="0" smtClean="0"/>
          </a:p>
          <a:p>
            <a:pPr lvl="1"/>
            <a:r>
              <a:rPr lang="fr-FR" dirty="0"/>
              <a:t>les aides octroyées à l'économie de certaines régions de la république fédérale d'Allemagne affectées par la division de l'Allemagne, dans la mesure où elles sont nécessaires pour compenser les désavantages économiques causés par cette </a:t>
            </a:r>
            <a:r>
              <a:rPr lang="fr-FR" dirty="0" smtClean="0"/>
              <a:t>division</a:t>
            </a:r>
          </a:p>
          <a:p>
            <a:pPr lvl="2"/>
            <a:r>
              <a:rPr lang="fr-FR" dirty="0"/>
              <a:t>p</a:t>
            </a:r>
            <a:r>
              <a:rPr lang="fr-FR" dirty="0" smtClean="0"/>
              <a:t>ertinence?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667</a:t>
            </a:fld>
            <a:endParaRPr lang="nl-NL"/>
          </a:p>
        </p:txBody>
      </p:sp>
    </p:spTree>
    <p:extLst>
      <p:ext uri="{BB962C8B-B14F-4D97-AF65-F5344CB8AC3E}">
        <p14:creationId xmlns:p14="http://schemas.microsoft.com/office/powerpoint/2010/main" val="1360031544"/>
      </p:ext>
    </p:extLst>
  </p:cSld>
  <p:clrMapOvr>
    <a:masterClrMapping/>
  </p:clrMapOvr>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lstStyle/>
          <a:p>
            <a:r>
              <a:rPr lang="fr-BE" dirty="0" smtClean="0"/>
              <a:t>Exceptions </a:t>
            </a:r>
            <a:r>
              <a:rPr lang="fr-BE" i="1" dirty="0" smtClean="0"/>
              <a:t>per se</a:t>
            </a:r>
          </a:p>
          <a:p>
            <a:pPr lvl="1"/>
            <a:endParaRPr lang="fr-BE" dirty="0" smtClean="0"/>
          </a:p>
          <a:p>
            <a:pPr lvl="1"/>
            <a:r>
              <a:rPr lang="fr-BE" dirty="0"/>
              <a:t>p</a:t>
            </a:r>
            <a:r>
              <a:rPr lang="fr-BE" dirty="0" smtClean="0"/>
              <a:t>ourquoi de telles exceptions?</a:t>
            </a:r>
          </a:p>
          <a:p>
            <a:pPr marL="457200" lvl="1" indent="0">
              <a:buNone/>
            </a:pPr>
            <a:endParaRPr lang="fr-BE" dirty="0" smtClean="0"/>
          </a:p>
          <a:p>
            <a:pPr lvl="1"/>
            <a:r>
              <a:rPr lang="fr-BE" dirty="0" smtClean="0"/>
              <a:t>conséquences juridiques</a:t>
            </a:r>
          </a:p>
          <a:p>
            <a:pPr lvl="2"/>
            <a:endParaRPr lang="fr-BE" dirty="0" smtClean="0"/>
          </a:p>
          <a:p>
            <a:pPr lvl="2"/>
            <a:r>
              <a:rPr lang="fr-BE" dirty="0"/>
              <a:t>o</a:t>
            </a:r>
            <a:r>
              <a:rPr lang="fr-BE" dirty="0" smtClean="0"/>
              <a:t>bligation de notification?</a:t>
            </a:r>
          </a:p>
          <a:p>
            <a:pPr lvl="2"/>
            <a:r>
              <a:rPr lang="fr-BE" dirty="0"/>
              <a:t>m</a:t>
            </a:r>
            <a:r>
              <a:rPr lang="fr-BE" dirty="0" smtClean="0"/>
              <a:t>arge d’appréciation retenue par la Commission?</a:t>
            </a:r>
          </a:p>
          <a:p>
            <a:pPr lvl="2"/>
            <a:r>
              <a:rPr lang="fr-BE" dirty="0"/>
              <a:t>m</a:t>
            </a:r>
            <a:r>
              <a:rPr lang="fr-BE" dirty="0" smtClean="0"/>
              <a:t>arge d’appréciation retenue par les Etats membres?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668</a:t>
            </a:fld>
            <a:endParaRPr lang="nl-NL"/>
          </a:p>
        </p:txBody>
      </p:sp>
    </p:spTree>
    <p:extLst>
      <p:ext uri="{BB962C8B-B14F-4D97-AF65-F5344CB8AC3E}">
        <p14:creationId xmlns:p14="http://schemas.microsoft.com/office/powerpoint/2010/main" val="80474132"/>
      </p:ext>
    </p:extLst>
  </p:cSld>
  <p:clrMapOvr>
    <a:masterClrMapping/>
  </p:clrMapOvr>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a:xfrm>
            <a:off x="628650" y="1825625"/>
            <a:ext cx="7886700" cy="5322150"/>
          </a:xfrm>
        </p:spPr>
        <p:txBody>
          <a:bodyPr>
            <a:normAutofit fontScale="85000" lnSpcReduction="20000"/>
          </a:bodyPr>
          <a:lstStyle/>
          <a:p>
            <a:r>
              <a:rPr lang="fr-BE" dirty="0" smtClean="0"/>
              <a:t>Exemptions par catégorie</a:t>
            </a:r>
          </a:p>
          <a:p>
            <a:pPr lvl="1"/>
            <a:r>
              <a:rPr lang="fr-BE" dirty="0"/>
              <a:t>a</a:t>
            </a:r>
            <a:r>
              <a:rPr lang="fr-BE" dirty="0" smtClean="0"/>
              <a:t>rticle 108, quatrième paragraphe TFUE</a:t>
            </a:r>
          </a:p>
          <a:p>
            <a:pPr lvl="1"/>
            <a:r>
              <a:rPr lang="fr-BE" dirty="0" smtClean="0"/>
              <a:t>règlement 651/2014 </a:t>
            </a:r>
            <a:r>
              <a:rPr lang="fr-FR" dirty="0"/>
              <a:t>déclarant certaines catégories d’aides compatibles avec le marché intérieur en application des articles 107 et 108 du traité sur le fonctionnement de l’Union </a:t>
            </a:r>
            <a:r>
              <a:rPr lang="fr-FR" dirty="0" smtClean="0"/>
              <a:t>européenne</a:t>
            </a:r>
          </a:p>
          <a:p>
            <a:pPr lvl="2"/>
            <a:r>
              <a:rPr lang="fr-FR" dirty="0" smtClean="0"/>
              <a:t>aides </a:t>
            </a:r>
            <a:r>
              <a:rPr lang="fr-FR" dirty="0"/>
              <a:t>à finalité régionale;</a:t>
            </a:r>
            <a:endParaRPr lang="en-GB" dirty="0"/>
          </a:p>
          <a:p>
            <a:pPr lvl="2"/>
            <a:r>
              <a:rPr lang="fr-FR" dirty="0" smtClean="0"/>
              <a:t>aides </a:t>
            </a:r>
            <a:r>
              <a:rPr lang="fr-FR" dirty="0"/>
              <a:t>en faveur des PME prenant la forme d'aides à l'investissement, d'aides au fonctionnement ou d'aides en faveur de l'accès des PME au financement;</a:t>
            </a:r>
            <a:endParaRPr lang="en-GB" dirty="0"/>
          </a:p>
          <a:p>
            <a:pPr lvl="2"/>
            <a:r>
              <a:rPr lang="fr-FR" dirty="0" smtClean="0"/>
              <a:t>aides </a:t>
            </a:r>
            <a:r>
              <a:rPr lang="fr-FR" dirty="0"/>
              <a:t>à la protection de l'environnement;</a:t>
            </a:r>
            <a:endParaRPr lang="en-GB" dirty="0"/>
          </a:p>
          <a:p>
            <a:pPr lvl="2"/>
            <a:r>
              <a:rPr lang="fr-FR" dirty="0" smtClean="0"/>
              <a:t>aides </a:t>
            </a:r>
            <a:r>
              <a:rPr lang="fr-FR" dirty="0"/>
              <a:t>à la recherche, au développement et à l'innovation;</a:t>
            </a:r>
            <a:endParaRPr lang="en-GB" dirty="0"/>
          </a:p>
          <a:p>
            <a:pPr lvl="2"/>
            <a:r>
              <a:rPr lang="fr-FR" dirty="0" smtClean="0"/>
              <a:t>aides </a:t>
            </a:r>
            <a:r>
              <a:rPr lang="fr-FR" dirty="0"/>
              <a:t>à la formation;</a:t>
            </a:r>
            <a:endParaRPr lang="en-GB" dirty="0"/>
          </a:p>
          <a:p>
            <a:pPr lvl="2"/>
            <a:r>
              <a:rPr lang="fr-FR" dirty="0" smtClean="0"/>
              <a:t>aides </a:t>
            </a:r>
            <a:r>
              <a:rPr lang="fr-FR" dirty="0"/>
              <a:t>à l'embauche et à l'emploi de travailleurs défavorisés et de travailleurs handicapés;</a:t>
            </a:r>
            <a:endParaRPr lang="en-GB" dirty="0"/>
          </a:p>
          <a:p>
            <a:pPr lvl="2"/>
            <a:r>
              <a:rPr lang="fr-FR" dirty="0" smtClean="0"/>
              <a:t>aides </a:t>
            </a:r>
            <a:r>
              <a:rPr lang="fr-FR" dirty="0"/>
              <a:t>sociales au transport en faveur des habitants de régions périphériques;</a:t>
            </a:r>
            <a:endParaRPr lang="en-GB" dirty="0"/>
          </a:p>
          <a:p>
            <a:pPr lvl="2"/>
            <a:r>
              <a:rPr lang="fr-FR" dirty="0" smtClean="0"/>
              <a:t>aides </a:t>
            </a:r>
            <a:r>
              <a:rPr lang="fr-FR" dirty="0"/>
              <a:t>en faveur des infrastructures à haut rendement;</a:t>
            </a:r>
            <a:endParaRPr lang="en-GB" dirty="0"/>
          </a:p>
          <a:p>
            <a:pPr lvl="2"/>
            <a:r>
              <a:rPr lang="fr-FR" dirty="0" smtClean="0"/>
              <a:t>aides </a:t>
            </a:r>
            <a:r>
              <a:rPr lang="fr-FR" dirty="0"/>
              <a:t>en faveur de la culture et de la conservation du patrimoine;</a:t>
            </a:r>
            <a:endParaRPr lang="en-GB" dirty="0"/>
          </a:p>
          <a:p>
            <a:pPr lvl="2"/>
            <a:r>
              <a:rPr lang="fr-FR" dirty="0" smtClean="0"/>
              <a:t>aides </a:t>
            </a:r>
            <a:r>
              <a:rPr lang="fr-FR" dirty="0"/>
              <a:t>en faveur des infrastructures sportives et des infrastructures récréatives multifonctionnelles;</a:t>
            </a:r>
            <a:endParaRPr lang="en-GB" dirty="0"/>
          </a:p>
          <a:p>
            <a:pPr lvl="2"/>
            <a:r>
              <a:rPr lang="fr-FR" dirty="0" smtClean="0"/>
              <a:t>aides </a:t>
            </a:r>
            <a:r>
              <a:rPr lang="fr-FR" dirty="0"/>
              <a:t>en faveur des infrastructures locales.</a:t>
            </a:r>
            <a:endParaRPr lang="en-GB" dirty="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669</a:t>
            </a:fld>
            <a:endParaRPr lang="nl-NL"/>
          </a:p>
        </p:txBody>
      </p:sp>
    </p:spTree>
    <p:extLst>
      <p:ext uri="{BB962C8B-B14F-4D97-AF65-F5344CB8AC3E}">
        <p14:creationId xmlns:p14="http://schemas.microsoft.com/office/powerpoint/2010/main" val="12996453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Vers un marché commun</a:t>
            </a:r>
            <a:endParaRPr lang="en-GB" dirty="0"/>
          </a:p>
        </p:txBody>
      </p:sp>
      <p:sp>
        <p:nvSpPr>
          <p:cNvPr id="3" name="Content Placeholder 2"/>
          <p:cNvSpPr>
            <a:spLocks noGrp="1"/>
          </p:cNvSpPr>
          <p:nvPr>
            <p:ph idx="1"/>
          </p:nvPr>
        </p:nvSpPr>
        <p:spPr>
          <a:xfrm>
            <a:off x="628650" y="1812746"/>
            <a:ext cx="7886700" cy="5045253"/>
          </a:xfrm>
        </p:spPr>
        <p:txBody>
          <a:bodyPr>
            <a:normAutofit lnSpcReduction="10000"/>
          </a:bodyPr>
          <a:lstStyle/>
          <a:p>
            <a:r>
              <a:rPr lang="fr-BE" dirty="0" smtClean="0"/>
              <a:t>Le rapport « Spaak » - 21 juillet 1956</a:t>
            </a:r>
          </a:p>
          <a:p>
            <a:pPr lvl="1"/>
            <a:endParaRPr lang="fr-BE" dirty="0" smtClean="0"/>
          </a:p>
          <a:p>
            <a:pPr lvl="1"/>
            <a:r>
              <a:rPr lang="fr-BE" dirty="0"/>
              <a:t>a</a:t>
            </a:r>
            <a:r>
              <a:rPr lang="fr-BE" dirty="0" smtClean="0"/>
              <a:t>u-delà du charbon et de l’acier</a:t>
            </a:r>
          </a:p>
          <a:p>
            <a:pPr lvl="1"/>
            <a:endParaRPr lang="fr-BE" dirty="0" smtClean="0"/>
          </a:p>
          <a:p>
            <a:pPr lvl="1"/>
            <a:r>
              <a:rPr lang="fr-BE" dirty="0" smtClean="0"/>
              <a:t>« l’objet </a:t>
            </a:r>
            <a:r>
              <a:rPr lang="fr-BE" dirty="0"/>
              <a:t>d'un marché commun européen doit être de créer une vaste zone de politique économique commune, constituant une puissante unité de production, et permettant une expansion continue, une stabilité accrue, un relèvement accéléré du niveau de vie, et le développement de relations harmonieuses entre les Etats qu’il réunit </a:t>
            </a:r>
            <a:r>
              <a:rPr lang="fr-BE" dirty="0" smtClean="0"/>
              <a:t> ».</a:t>
            </a:r>
          </a:p>
          <a:p>
            <a:pPr lvl="2"/>
            <a:r>
              <a:rPr lang="fr-BE" dirty="0"/>
              <a:t>a</a:t>
            </a:r>
            <a:r>
              <a:rPr lang="fr-BE" dirty="0" smtClean="0"/>
              <a:t>bolition des droits de douane à l’intérieur de cette zone</a:t>
            </a:r>
          </a:p>
          <a:p>
            <a:pPr lvl="2"/>
            <a:r>
              <a:rPr lang="fr-BE" dirty="0"/>
              <a:t>c</a:t>
            </a:r>
            <a:r>
              <a:rPr lang="fr-BE" dirty="0" smtClean="0"/>
              <a:t>irculation libre au sein de cette zone</a:t>
            </a:r>
          </a:p>
          <a:p>
            <a:pPr lvl="2"/>
            <a:r>
              <a:rPr lang="fr-BE" dirty="0"/>
              <a:t>c</a:t>
            </a:r>
            <a:r>
              <a:rPr lang="fr-BE" dirty="0" smtClean="0"/>
              <a:t>oordination des politiques économiques des Etats membres de la zone</a:t>
            </a:r>
            <a:endParaRPr lang="en-GB" dirty="0"/>
          </a:p>
        </p:txBody>
      </p:sp>
      <p:pic>
        <p:nvPicPr>
          <p:cNvPr id="4" name="Content Placeholder 3" descr="http://media-2.web.britannica.com/eb-media/04/38904-004-C93AABC3.jpg">
            <a:hlinkClick r:id="rId2"/>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1414" y="1278565"/>
            <a:ext cx="1238049" cy="167868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67</a:t>
            </a:fld>
            <a:endParaRPr lang="nl-NL"/>
          </a:p>
        </p:txBody>
      </p:sp>
    </p:spTree>
    <p:extLst>
      <p:ext uri="{BB962C8B-B14F-4D97-AF65-F5344CB8AC3E}">
        <p14:creationId xmlns:p14="http://schemas.microsoft.com/office/powerpoint/2010/main" val="3211629553"/>
      </p:ext>
    </p:extLst>
  </p:cSld>
  <p:clrMapOvr>
    <a:masterClrMapping/>
  </p:clrMapOvr>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a:bodyPr>
          <a:lstStyle/>
          <a:p>
            <a:r>
              <a:rPr lang="fr-BE" dirty="0" smtClean="0"/>
              <a:t>Exemptions par catégorie</a:t>
            </a:r>
          </a:p>
          <a:p>
            <a:pPr lvl="1"/>
            <a:r>
              <a:rPr lang="fr-BE" dirty="0"/>
              <a:t>t</a:t>
            </a:r>
            <a:r>
              <a:rPr lang="fr-BE" dirty="0" smtClean="0"/>
              <a:t>oute aide n’est pas automatiquement exemptée</a:t>
            </a:r>
          </a:p>
          <a:p>
            <a:pPr lvl="2"/>
            <a:r>
              <a:rPr lang="fr-FR" dirty="0"/>
              <a:t>le seuil en-dessous duquel les aides sont considérées comme compatibles ;</a:t>
            </a:r>
            <a:endParaRPr lang="en-GB" dirty="0"/>
          </a:p>
          <a:p>
            <a:pPr lvl="2"/>
            <a:r>
              <a:rPr lang="fr-FR" dirty="0"/>
              <a:t>le montant brut de l'aide exprimé en pourcentage des coûts admissibles, avant impôts ou autres prélèvements (l’intensité de l’aide à accorder) ;</a:t>
            </a:r>
            <a:endParaRPr lang="en-GB" dirty="0"/>
          </a:p>
          <a:p>
            <a:pPr lvl="2"/>
            <a:r>
              <a:rPr lang="fr-FR" dirty="0"/>
              <a:t>les activités ou projets pour lesquels ces montants peuvent être utilisés</a:t>
            </a:r>
            <a:endParaRPr lang="fr-BE" dirty="0" smtClean="0"/>
          </a:p>
          <a:p>
            <a:pPr lvl="1"/>
            <a:r>
              <a:rPr lang="fr-BE" dirty="0"/>
              <a:t>n</a:t>
            </a:r>
            <a:r>
              <a:rPr lang="fr-BE" dirty="0" smtClean="0"/>
              <a:t>otification?</a:t>
            </a:r>
          </a:p>
          <a:p>
            <a:pPr lvl="2"/>
            <a:r>
              <a:rPr lang="fr-BE" dirty="0"/>
              <a:t>e</a:t>
            </a:r>
            <a:r>
              <a:rPr lang="fr-BE" dirty="0" smtClean="0"/>
              <a:t>xemption de l’obligation de notification</a:t>
            </a:r>
          </a:p>
          <a:p>
            <a:pPr lvl="2"/>
            <a:r>
              <a:rPr lang="fr-BE" dirty="0"/>
              <a:t>o</a:t>
            </a:r>
            <a:r>
              <a:rPr lang="fr-BE" dirty="0" smtClean="0"/>
              <a:t>bligation alternative d’information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670</a:t>
            </a:fld>
            <a:endParaRPr lang="nl-NL"/>
          </a:p>
        </p:txBody>
      </p:sp>
    </p:spTree>
    <p:extLst>
      <p:ext uri="{BB962C8B-B14F-4D97-AF65-F5344CB8AC3E}">
        <p14:creationId xmlns:p14="http://schemas.microsoft.com/office/powerpoint/2010/main" val="907785086"/>
      </p:ext>
    </p:extLst>
  </p:cSld>
  <p:clrMapOvr>
    <a:masterClrMapping/>
  </p:clrMapOvr>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fontScale="85000" lnSpcReduction="10000"/>
          </a:bodyPr>
          <a:lstStyle/>
          <a:p>
            <a:r>
              <a:rPr lang="fr-BE" dirty="0" smtClean="0"/>
              <a:t>Exemptions par catégorie</a:t>
            </a:r>
          </a:p>
          <a:p>
            <a:pPr lvl="1"/>
            <a:r>
              <a:rPr lang="fr-BE" dirty="0"/>
              <a:t>e</a:t>
            </a:r>
            <a:r>
              <a:rPr lang="fr-BE" dirty="0" smtClean="0"/>
              <a:t>xemple: aides à la formation professionnelle</a:t>
            </a:r>
          </a:p>
          <a:p>
            <a:pPr lvl="2"/>
            <a:r>
              <a:rPr lang="fr-FR" dirty="0"/>
              <a:t>des avantages en dessous de 2 millions EUR par projet de formation seront exemptés ;</a:t>
            </a:r>
            <a:endParaRPr lang="en-GB" dirty="0"/>
          </a:p>
          <a:p>
            <a:pPr lvl="2"/>
            <a:r>
              <a:rPr lang="fr-FR" dirty="0" smtClean="0"/>
              <a:t>l’intensité </a:t>
            </a:r>
            <a:r>
              <a:rPr lang="fr-FR" dirty="0"/>
              <a:t>de l'aide n'excède pas 50 % des coûts admissibles ;</a:t>
            </a:r>
            <a:endParaRPr lang="en-GB" dirty="0"/>
          </a:p>
          <a:p>
            <a:pPr lvl="2"/>
            <a:r>
              <a:rPr lang="fr-FR" dirty="0" smtClean="0"/>
              <a:t>les </a:t>
            </a:r>
            <a:r>
              <a:rPr lang="fr-FR" dirty="0"/>
              <a:t>coûts remboursables dans le cadre du régime d’exception se limitent :</a:t>
            </a:r>
            <a:endParaRPr lang="en-GB" dirty="0"/>
          </a:p>
          <a:p>
            <a:pPr lvl="3"/>
            <a:r>
              <a:rPr lang="fr-FR" dirty="0"/>
              <a:t>aux frais de personnel des formateurs, pour les heures durant lesquelles ils participent à la formation;</a:t>
            </a:r>
            <a:endParaRPr lang="en-GB" dirty="0"/>
          </a:p>
          <a:p>
            <a:pPr lvl="3"/>
            <a:r>
              <a:rPr lang="fr-FR" dirty="0"/>
              <a:t>aux coûts de fonctionnement des formateurs et des participants directement liés au projet de formation tels que les frais de déplacement, les dépenses de matériaux et de fournitures directement liés au projet, l'amortissement des instruments et des équipements, au prorata de leur utilisation exclusive pour le projet de formation en cause. Les coûts d'aménagement sont exclus, à l'exception des coûts d'aménagement minimaux nécessaires pour les participants qui sont des travailleurs handicapés;</a:t>
            </a:r>
            <a:endParaRPr lang="en-GB" dirty="0"/>
          </a:p>
          <a:p>
            <a:pPr lvl="3"/>
            <a:r>
              <a:rPr lang="fr-FR" dirty="0"/>
              <a:t>aux coûts des services de conseil liés au projet de formation ;</a:t>
            </a:r>
            <a:endParaRPr lang="en-GB" dirty="0"/>
          </a:p>
          <a:p>
            <a:pPr lvl="3"/>
            <a:r>
              <a:rPr lang="fr-FR" dirty="0"/>
              <a:t>aux coûts de personnel des participants à la formation et les coûts généraux indirects (coûts administratifs, location, frais généraux), pour les heures durant lesquelles les participants assistent à la formation.</a:t>
            </a:r>
            <a:endParaRPr lang="en-GB" dirty="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671</a:t>
            </a:fld>
            <a:endParaRPr lang="nl-NL"/>
          </a:p>
        </p:txBody>
      </p:sp>
    </p:spTree>
    <p:extLst>
      <p:ext uri="{BB962C8B-B14F-4D97-AF65-F5344CB8AC3E}">
        <p14:creationId xmlns:p14="http://schemas.microsoft.com/office/powerpoint/2010/main" val="633284346"/>
      </p:ext>
    </p:extLst>
  </p:cSld>
  <p:clrMapOvr>
    <a:masterClrMapping/>
  </p:clrMapOvr>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a:bodyPr>
          <a:lstStyle/>
          <a:p>
            <a:r>
              <a:rPr lang="fr-BE" dirty="0" smtClean="0"/>
              <a:t>Article 107, troisième paragraphe - exceptions à évaluer</a:t>
            </a:r>
          </a:p>
          <a:p>
            <a:pPr lvl="1"/>
            <a:r>
              <a:rPr lang="fr-FR" dirty="0" smtClean="0"/>
              <a:t>« peuvent </a:t>
            </a:r>
            <a:r>
              <a:rPr lang="fr-FR" dirty="0"/>
              <a:t>être considérées comme compatibles avec le marché </a:t>
            </a:r>
            <a:r>
              <a:rPr lang="fr-FR" dirty="0" smtClean="0"/>
              <a:t>intérieur »</a:t>
            </a:r>
          </a:p>
          <a:p>
            <a:pPr lvl="1"/>
            <a:r>
              <a:rPr lang="fr-FR" dirty="0"/>
              <a:t>les aides destinées à favoriser le développement économique de régions dans lesquelles le niveau de vie est anormalement bas ou dans lesquelles sévit un grave </a:t>
            </a:r>
            <a:r>
              <a:rPr lang="fr-FR" dirty="0" smtClean="0"/>
              <a:t>sous-emploi</a:t>
            </a:r>
          </a:p>
          <a:p>
            <a:pPr lvl="1"/>
            <a:r>
              <a:rPr lang="fr-FR" dirty="0"/>
              <a:t>les aides destinées à promouvoir la réalisation d'un projet important d'intérêt européen commun ou à remédier à une perturbation grave de l'économie d'un État membre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672</a:t>
            </a:fld>
            <a:endParaRPr lang="nl-NL"/>
          </a:p>
        </p:txBody>
      </p:sp>
    </p:spTree>
    <p:extLst>
      <p:ext uri="{BB962C8B-B14F-4D97-AF65-F5344CB8AC3E}">
        <p14:creationId xmlns:p14="http://schemas.microsoft.com/office/powerpoint/2010/main" val="2434403537"/>
      </p:ext>
    </p:extLst>
  </p:cSld>
  <p:clrMapOvr>
    <a:masterClrMapping/>
  </p:clrMapOvr>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a:bodyPr>
          <a:lstStyle/>
          <a:p>
            <a:r>
              <a:rPr lang="fr-BE" dirty="0" smtClean="0"/>
              <a:t>Exceptions à évaluer</a:t>
            </a:r>
          </a:p>
          <a:p>
            <a:pPr lvl="1"/>
            <a:r>
              <a:rPr lang="fr-FR" dirty="0"/>
              <a:t>les aides destinées à faciliter le développement de certaines activités ou de certaines régions économiques, quand elles n'altèrent pas les conditions des échanges dans une mesure contraire à l'intérêt commun </a:t>
            </a:r>
            <a:endParaRPr lang="fr-FR" dirty="0" smtClean="0"/>
          </a:p>
          <a:p>
            <a:pPr lvl="1"/>
            <a:r>
              <a:rPr lang="fr-FR" dirty="0"/>
              <a:t>les aides destinées à promouvoir la culture et la conservation du patrimoine, quand elles n'altèrent pas les conditions des échanges et de la concurrence dans l'Union dans une mesure contraire à l'intérêt commun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673</a:t>
            </a:fld>
            <a:endParaRPr lang="nl-NL"/>
          </a:p>
        </p:txBody>
      </p:sp>
    </p:spTree>
    <p:extLst>
      <p:ext uri="{BB962C8B-B14F-4D97-AF65-F5344CB8AC3E}">
        <p14:creationId xmlns:p14="http://schemas.microsoft.com/office/powerpoint/2010/main" val="4019498385"/>
      </p:ext>
    </p:extLst>
  </p:cSld>
  <p:clrMapOvr>
    <a:masterClrMapping/>
  </p:clrMapOvr>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lstStyle/>
          <a:p>
            <a:r>
              <a:rPr lang="fr-BE" dirty="0" smtClean="0"/>
              <a:t>Exceptions à évaluer</a:t>
            </a:r>
          </a:p>
          <a:p>
            <a:pPr lvl="1"/>
            <a:endParaRPr lang="fr-BE" dirty="0" smtClean="0"/>
          </a:p>
          <a:p>
            <a:pPr lvl="1"/>
            <a:endParaRPr lang="fr-BE" dirty="0" smtClean="0"/>
          </a:p>
          <a:p>
            <a:pPr lvl="1"/>
            <a:r>
              <a:rPr lang="fr-BE" dirty="0" smtClean="0"/>
              <a:t>évaluation au cas par cas par la Commission européenne</a:t>
            </a:r>
          </a:p>
          <a:p>
            <a:pPr lvl="1"/>
            <a:r>
              <a:rPr lang="fr-BE" dirty="0"/>
              <a:t>o</a:t>
            </a:r>
            <a:r>
              <a:rPr lang="fr-BE" dirty="0" smtClean="0"/>
              <a:t>bligation de notification!</a:t>
            </a:r>
          </a:p>
          <a:p>
            <a:pPr lvl="1"/>
            <a:r>
              <a:rPr lang="fr-BE" dirty="0" smtClean="0"/>
              <a:t>Etats membres obligés à préparer un dossier – importance de la « soft </a:t>
            </a:r>
            <a:r>
              <a:rPr lang="fr-BE" dirty="0" err="1" smtClean="0"/>
              <a:t>law</a:t>
            </a:r>
            <a:r>
              <a:rPr lang="fr-BE" dirty="0" smtClean="0"/>
              <a:t> »</a:t>
            </a:r>
          </a:p>
          <a:p>
            <a:pPr lvl="2"/>
            <a:r>
              <a:rPr lang="fr-BE" dirty="0"/>
              <a:t>c</a:t>
            </a:r>
            <a:r>
              <a:rPr lang="fr-BE" dirty="0" smtClean="0"/>
              <a:t>ommunication sur R&amp;D&amp;I</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674</a:t>
            </a:fld>
            <a:endParaRPr lang="nl-NL"/>
          </a:p>
        </p:txBody>
      </p:sp>
    </p:spTree>
    <p:extLst>
      <p:ext uri="{BB962C8B-B14F-4D97-AF65-F5344CB8AC3E}">
        <p14:creationId xmlns:p14="http://schemas.microsoft.com/office/powerpoint/2010/main" val="1398383275"/>
      </p:ext>
    </p:extLst>
  </p:cSld>
  <p:clrMapOvr>
    <a:masterClrMapping/>
  </p:clrMapOvr>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Structure</a:t>
            </a:r>
            <a:endParaRPr lang="en-GB" dirty="0"/>
          </a:p>
        </p:txBody>
      </p:sp>
      <p:graphicFrame>
        <p:nvGraphicFramePr>
          <p:cNvPr id="4" name="Content Placeholder 3"/>
          <p:cNvGraphicFramePr>
            <a:graphicFrameLocks noGrp="1"/>
          </p:cNvGraphicFramePr>
          <p:nvPr>
            <p:ph idx="1"/>
          </p:nvPr>
        </p:nvGraphicFramePr>
        <p:xfrm>
          <a:off x="628650" y="2855934"/>
          <a:ext cx="8077467" cy="2244099"/>
        </p:xfrm>
        <a:graphic>
          <a:graphicData uri="http://schemas.openxmlformats.org/drawingml/2006/table">
            <a:tbl>
              <a:tblPr firstRow="1" bandRow="1">
                <a:tableStyleId>{5C22544A-7EE6-4342-B048-85BDC9FD1C3A}</a:tableStyleId>
              </a:tblPr>
              <a:tblGrid>
                <a:gridCol w="2692489"/>
                <a:gridCol w="2692489"/>
                <a:gridCol w="2692489"/>
              </a:tblGrid>
              <a:tr h="2244099">
                <a:tc>
                  <a:txBody>
                    <a:bodyPr/>
                    <a:lstStyle/>
                    <a:p>
                      <a:pPr algn="ctr"/>
                      <a:endParaRPr lang="fr-BE" dirty="0" smtClean="0"/>
                    </a:p>
                    <a:p>
                      <a:pPr algn="ctr"/>
                      <a:endParaRPr lang="fr-BE" dirty="0" smtClean="0"/>
                    </a:p>
                    <a:p>
                      <a:pPr algn="ctr"/>
                      <a:endParaRPr lang="fr-BE" dirty="0" smtClean="0"/>
                    </a:p>
                    <a:p>
                      <a:pPr algn="ctr"/>
                      <a:r>
                        <a:rPr lang="fr-BE" dirty="0" smtClean="0"/>
                        <a:t>Aides?</a:t>
                      </a:r>
                      <a:endParaRPr lang="en-GB" dirty="0"/>
                    </a:p>
                  </a:txBody>
                  <a:tcPr/>
                </a:tc>
                <a:tc>
                  <a:txBody>
                    <a:bodyPr/>
                    <a:lstStyle/>
                    <a:p>
                      <a:endParaRPr lang="fr-BE" dirty="0" smtClean="0"/>
                    </a:p>
                    <a:p>
                      <a:endParaRPr lang="fr-BE" dirty="0" smtClean="0"/>
                    </a:p>
                    <a:p>
                      <a:endParaRPr lang="fr-BE" dirty="0" smtClean="0"/>
                    </a:p>
                    <a:p>
                      <a:pPr algn="ctr"/>
                      <a:r>
                        <a:rPr lang="fr-BE" dirty="0" smtClean="0"/>
                        <a:t>Exceptions?</a:t>
                      </a:r>
                      <a:endParaRPr lang="en-GB" dirty="0"/>
                    </a:p>
                  </a:txBody>
                  <a:tcPr/>
                </a:tc>
                <a:tc>
                  <a:txBody>
                    <a:bodyPr/>
                    <a:lstStyle/>
                    <a:p>
                      <a:endParaRPr lang="fr-BE" dirty="0" smtClean="0"/>
                    </a:p>
                    <a:p>
                      <a:endParaRPr lang="fr-BE" dirty="0" smtClean="0"/>
                    </a:p>
                    <a:p>
                      <a:endParaRPr lang="fr-BE" dirty="0" smtClean="0"/>
                    </a:p>
                    <a:p>
                      <a:pPr algn="ctr"/>
                      <a:r>
                        <a:rPr lang="fr-BE" dirty="0" smtClean="0"/>
                        <a:t>Procédure</a:t>
                      </a:r>
                      <a:r>
                        <a:rPr lang="fr-BE" baseline="0" dirty="0" smtClean="0"/>
                        <a:t> i</a:t>
                      </a:r>
                      <a:r>
                        <a:rPr lang="fr-BE" dirty="0" smtClean="0"/>
                        <a:t>ncompatibilité?</a:t>
                      </a:r>
                      <a:endParaRPr lang="en-GB" dirty="0"/>
                    </a:p>
                  </a:txBody>
                  <a:tcPr/>
                </a:tc>
              </a:tr>
            </a:tbl>
          </a:graphicData>
        </a:graphic>
      </p:graphicFrame>
      <p:sp>
        <p:nvSpPr>
          <p:cNvPr id="5" name="Oval 4"/>
          <p:cNvSpPr/>
          <p:nvPr/>
        </p:nvSpPr>
        <p:spPr>
          <a:xfrm>
            <a:off x="6437020" y="3425778"/>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675</a:t>
            </a:fld>
            <a:endParaRPr lang="nl-NL"/>
          </a:p>
        </p:txBody>
      </p:sp>
    </p:spTree>
    <p:extLst>
      <p:ext uri="{BB962C8B-B14F-4D97-AF65-F5344CB8AC3E}">
        <p14:creationId xmlns:p14="http://schemas.microsoft.com/office/powerpoint/2010/main" val="65553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Procédure</a:t>
            </a:r>
            <a:endParaRPr lang="en-GB" dirty="0"/>
          </a:p>
        </p:txBody>
      </p:sp>
      <p:sp>
        <p:nvSpPr>
          <p:cNvPr id="3" name="Content Placeholder 2"/>
          <p:cNvSpPr>
            <a:spLocks noGrp="1"/>
          </p:cNvSpPr>
          <p:nvPr>
            <p:ph idx="1"/>
          </p:nvPr>
        </p:nvSpPr>
        <p:spPr>
          <a:xfrm>
            <a:off x="628650" y="1825624"/>
            <a:ext cx="7886700" cy="4895851"/>
          </a:xfrm>
        </p:spPr>
        <p:txBody>
          <a:bodyPr>
            <a:normAutofit fontScale="85000" lnSpcReduction="20000"/>
          </a:bodyPr>
          <a:lstStyle/>
          <a:p>
            <a:endParaRPr lang="fr-BE" dirty="0" smtClean="0"/>
          </a:p>
          <a:p>
            <a:r>
              <a:rPr lang="fr-BE" dirty="0" smtClean="0"/>
              <a:t>Obligation de notification – aides nouvelles</a:t>
            </a:r>
          </a:p>
          <a:p>
            <a:pPr lvl="1"/>
            <a:r>
              <a:rPr lang="fr-BE" dirty="0" smtClean="0"/>
              <a:t>Article 108 TFUE – règlement </a:t>
            </a:r>
            <a:r>
              <a:rPr lang="fr-BE" dirty="0"/>
              <a:t>2015/1589</a:t>
            </a:r>
          </a:p>
          <a:p>
            <a:pPr lvl="2"/>
            <a:r>
              <a:rPr lang="fr-BE" dirty="0"/>
              <a:t>a</a:t>
            </a:r>
            <a:r>
              <a:rPr lang="fr-BE" dirty="0" smtClean="0"/>
              <a:t>ides existantes – contrôle permanent par la Commission</a:t>
            </a:r>
            <a:endParaRPr lang="fr-BE" dirty="0"/>
          </a:p>
          <a:p>
            <a:pPr lvl="2"/>
            <a:r>
              <a:rPr lang="fr-BE" dirty="0"/>
              <a:t>nouvelles aides– notification – deux </a:t>
            </a:r>
            <a:r>
              <a:rPr lang="fr-BE" dirty="0" smtClean="0"/>
              <a:t>stades</a:t>
            </a:r>
          </a:p>
          <a:p>
            <a:pPr lvl="3"/>
            <a:r>
              <a:rPr lang="fr-BE" dirty="0" smtClean="0"/>
              <a:t>2 mois</a:t>
            </a:r>
          </a:p>
          <a:p>
            <a:pPr lvl="4"/>
            <a:r>
              <a:rPr lang="fr-FR" dirty="0" smtClean="0"/>
              <a:t>Décision établissant que la mesure notifiée ne constitue pas d’aide</a:t>
            </a:r>
          </a:p>
          <a:p>
            <a:pPr lvl="4"/>
            <a:r>
              <a:rPr lang="fr-FR" dirty="0"/>
              <a:t>D</a:t>
            </a:r>
            <a:r>
              <a:rPr lang="fr-FR" dirty="0" smtClean="0"/>
              <a:t>écision </a:t>
            </a:r>
            <a:r>
              <a:rPr lang="fr-FR" dirty="0"/>
              <a:t>de ne pas soulever </a:t>
            </a:r>
            <a:r>
              <a:rPr lang="fr-FR" dirty="0" smtClean="0"/>
              <a:t>d'objections: aides sont compatibles</a:t>
            </a:r>
          </a:p>
          <a:p>
            <a:pPr lvl="4"/>
            <a:r>
              <a:rPr lang="fr-FR" dirty="0" smtClean="0"/>
              <a:t>Décision d’ouvrir la procédure</a:t>
            </a:r>
            <a:endParaRPr lang="fr-BE" dirty="0" smtClean="0"/>
          </a:p>
          <a:p>
            <a:pPr lvl="3"/>
            <a:r>
              <a:rPr lang="fr-BE" dirty="0" smtClean="0"/>
              <a:t>Ouverture d’une procédure formelle</a:t>
            </a:r>
          </a:p>
          <a:p>
            <a:pPr lvl="4"/>
            <a:r>
              <a:rPr lang="fr-FR" dirty="0"/>
              <a:t>Décision établissant que la mesure notifiée ne constitue pas </a:t>
            </a:r>
            <a:r>
              <a:rPr lang="fr-FR" dirty="0" smtClean="0"/>
              <a:t>d’aide</a:t>
            </a:r>
            <a:endParaRPr lang="fr-BE" dirty="0" smtClean="0"/>
          </a:p>
          <a:p>
            <a:pPr lvl="4"/>
            <a:r>
              <a:rPr lang="fr-BE" dirty="0" smtClean="0"/>
              <a:t>Décision positive: aides sont compatibles</a:t>
            </a:r>
          </a:p>
          <a:p>
            <a:pPr lvl="4"/>
            <a:r>
              <a:rPr lang="fr-BE" dirty="0" smtClean="0"/>
              <a:t>Décision négative: aides sont incompatibles</a:t>
            </a:r>
            <a:endParaRPr lang="fr-BE" dirty="0"/>
          </a:p>
          <a:p>
            <a:pPr lvl="2"/>
            <a:r>
              <a:rPr lang="fr-BE" dirty="0"/>
              <a:t>r</a:t>
            </a:r>
            <a:r>
              <a:rPr lang="fr-BE" dirty="0" smtClean="0"/>
              <a:t>emboursement/récupération</a:t>
            </a:r>
            <a:endParaRPr lang="en-GB" dirty="0"/>
          </a:p>
          <a:p>
            <a:pPr lvl="4"/>
            <a:r>
              <a:rPr lang="fr-BE" dirty="0" smtClean="0"/>
              <a:t>Décision supplémentaire</a:t>
            </a:r>
          </a:p>
          <a:p>
            <a:pPr lvl="1"/>
            <a:endParaRPr lang="fr-BE" dirty="0" smtClean="0"/>
          </a:p>
          <a:p>
            <a:pPr lvl="1"/>
            <a:r>
              <a:rPr lang="fr-BE" dirty="0" smtClean="0"/>
              <a:t>Contrôle juridictionnel</a:t>
            </a:r>
          </a:p>
          <a:p>
            <a:pPr lvl="2"/>
            <a:r>
              <a:rPr lang="fr-BE" dirty="0"/>
              <a:t>j</a:t>
            </a:r>
            <a:r>
              <a:rPr lang="fr-BE" dirty="0" smtClean="0"/>
              <a:t>uridictions de l’Union européenne</a:t>
            </a:r>
          </a:p>
          <a:p>
            <a:pPr lvl="2"/>
            <a:r>
              <a:rPr lang="fr-BE" dirty="0" smtClean="0"/>
              <a:t>juridictions des Etats membres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676</a:t>
            </a:fld>
            <a:endParaRPr lang="nl-NL"/>
          </a:p>
        </p:txBody>
      </p:sp>
    </p:spTree>
    <p:extLst>
      <p:ext uri="{BB962C8B-B14F-4D97-AF65-F5344CB8AC3E}">
        <p14:creationId xmlns:p14="http://schemas.microsoft.com/office/powerpoint/2010/main" val="3235497800"/>
      </p:ext>
    </p:extLst>
  </p:cSld>
  <p:clrMapOvr>
    <a:masterClrMapping/>
  </p:clrMapOvr>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Procédure</a:t>
            </a:r>
            <a:endParaRPr lang="en-GB" dirty="0"/>
          </a:p>
        </p:txBody>
      </p:sp>
      <p:sp>
        <p:nvSpPr>
          <p:cNvPr id="3" name="Content Placeholder 2"/>
          <p:cNvSpPr>
            <a:spLocks noGrp="1"/>
          </p:cNvSpPr>
          <p:nvPr>
            <p:ph idx="1"/>
          </p:nvPr>
        </p:nvSpPr>
        <p:spPr>
          <a:xfrm>
            <a:off x="628650" y="1825624"/>
            <a:ext cx="7886700" cy="4895851"/>
          </a:xfrm>
        </p:spPr>
        <p:txBody>
          <a:bodyPr>
            <a:normAutofit fontScale="92500"/>
          </a:bodyPr>
          <a:lstStyle/>
          <a:p>
            <a:r>
              <a:rPr lang="fr-BE" dirty="0"/>
              <a:t>Distinction </a:t>
            </a:r>
            <a:r>
              <a:rPr lang="fr-BE" dirty="0" smtClean="0"/>
              <a:t>à opérer</a:t>
            </a:r>
            <a:endParaRPr lang="fr-BE" dirty="0"/>
          </a:p>
          <a:p>
            <a:pPr lvl="1"/>
            <a:r>
              <a:rPr lang="fr-BE" dirty="0"/>
              <a:t>Aides incompatibles: aides déclarées comme incompatible par une décision « négative » de la Commission européenne</a:t>
            </a:r>
          </a:p>
          <a:p>
            <a:pPr lvl="2"/>
            <a:r>
              <a:rPr lang="fr-BE" dirty="0"/>
              <a:t>La Commission peut adopter une décision de récupération/remboursement, adressée à l’Etat membre</a:t>
            </a:r>
          </a:p>
          <a:p>
            <a:pPr lvl="2"/>
            <a:r>
              <a:rPr lang="fr-BE" dirty="0"/>
              <a:t>Les juridictions nationales doivent impérativement appliquer cette décision dans les ordres juridiques des Etats membres</a:t>
            </a:r>
          </a:p>
          <a:p>
            <a:pPr lvl="1"/>
            <a:r>
              <a:rPr lang="fr-BE" dirty="0" smtClean="0"/>
              <a:t>Aides </a:t>
            </a:r>
            <a:r>
              <a:rPr lang="fr-BE" dirty="0"/>
              <a:t>illégales: aides accordées sans autorisation </a:t>
            </a:r>
            <a:r>
              <a:rPr lang="fr-BE" dirty="0" smtClean="0"/>
              <a:t>préalable</a:t>
            </a:r>
          </a:p>
          <a:p>
            <a:pPr lvl="2"/>
            <a:r>
              <a:rPr lang="fr-BE" dirty="0" smtClean="0"/>
              <a:t>Doivent être récupérées en tout état de cause</a:t>
            </a:r>
          </a:p>
          <a:p>
            <a:pPr lvl="2"/>
            <a:r>
              <a:rPr lang="fr-BE" dirty="0" smtClean="0"/>
              <a:t>Juridictions nationales peuvent exiger un remboursement (</a:t>
            </a:r>
            <a:r>
              <a:rPr lang="fr-BE" i="1" dirty="0" err="1" smtClean="0"/>
              <a:t>Flughafen</a:t>
            </a:r>
            <a:r>
              <a:rPr lang="fr-BE" i="1" dirty="0" smtClean="0"/>
              <a:t> Frankfurt Hahn</a:t>
            </a:r>
            <a:r>
              <a:rPr lang="fr-BE" dirty="0" smtClean="0"/>
              <a:t>) ou imposer des mesures provisoires (question de procédure)</a:t>
            </a:r>
          </a:p>
          <a:p>
            <a:pPr lvl="2"/>
            <a:r>
              <a:rPr lang="fr-BE" dirty="0" smtClean="0"/>
              <a:t>Juridictions nationales ne peuvent pas elles-mêmes statuer sur la présence d’une aide d’Etat (question de fond –article 107 ne bénéficie pas de l’effet direct)</a:t>
            </a:r>
            <a:endParaRPr lang="fr-BE" dirty="0"/>
          </a:p>
          <a:p>
            <a:pPr lvl="2"/>
            <a:endParaRPr lang="fr-BE" dirty="0"/>
          </a:p>
          <a:p>
            <a:endParaRPr lang="fr-BE" dirty="0" smtClean="0"/>
          </a:p>
          <a:p>
            <a:endParaRPr lang="fr-BE" dirty="0" smtClean="0"/>
          </a:p>
          <a:p>
            <a:pPr marL="457200" lvl="1" indent="0">
              <a:buNone/>
            </a:pPr>
            <a:endParaRPr lang="fr-BE"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677</a:t>
            </a:fld>
            <a:endParaRPr lang="nl-NL"/>
          </a:p>
        </p:txBody>
      </p:sp>
    </p:spTree>
    <p:extLst>
      <p:ext uri="{BB962C8B-B14F-4D97-AF65-F5344CB8AC3E}">
        <p14:creationId xmlns:p14="http://schemas.microsoft.com/office/powerpoint/2010/main" val="740736749"/>
      </p:ext>
    </p:extLst>
  </p:cSld>
  <p:clrMapOvr>
    <a:masterClrMapping/>
  </p:clrMapOvr>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403648" y="4653136"/>
            <a:ext cx="6400800" cy="1752600"/>
          </a:xfrm>
        </p:spPr>
        <p:txBody>
          <a:bodyPr/>
          <a:lstStyle/>
          <a:p>
            <a:endParaRPr lang="nl-NL" dirty="0"/>
          </a:p>
          <a:p>
            <a:r>
              <a:rPr lang="nl-NL" dirty="0" smtClean="0">
                <a:solidFill>
                  <a:schemeClr val="tx1"/>
                </a:solidFill>
              </a:rPr>
              <a:t>A mardi (14h00, 204)!</a:t>
            </a:r>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006649"/>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678</a:t>
            </a:fld>
            <a:endParaRPr lang="nl-NL"/>
          </a:p>
        </p:txBody>
      </p:sp>
    </p:spTree>
    <p:extLst>
      <p:ext uri="{BB962C8B-B14F-4D97-AF65-F5344CB8AC3E}">
        <p14:creationId xmlns:p14="http://schemas.microsoft.com/office/powerpoint/2010/main" val="923690632"/>
      </p:ext>
    </p:extLst>
  </p:cSld>
  <p:clrMapOvr>
    <a:masterClrMapping/>
  </p:clrMapOvr>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smtClean="0"/>
              <a:t>Droit matériel européen</a:t>
            </a:r>
            <a:endParaRPr lang="en-GB" dirty="0"/>
          </a:p>
        </p:txBody>
      </p:sp>
      <p:sp>
        <p:nvSpPr>
          <p:cNvPr id="3" name="Subtitle 2"/>
          <p:cNvSpPr>
            <a:spLocks noGrp="1"/>
          </p:cNvSpPr>
          <p:nvPr>
            <p:ph type="subTitle" idx="1"/>
          </p:nvPr>
        </p:nvSpPr>
        <p:spPr/>
        <p:txBody>
          <a:bodyPr>
            <a:normAutofit lnSpcReduction="10000"/>
          </a:bodyPr>
          <a:lstStyle/>
          <a:p>
            <a:r>
              <a:rPr lang="fr-BE" dirty="0" smtClean="0"/>
              <a:t>Prof. </a:t>
            </a:r>
            <a:r>
              <a:rPr lang="fr-BE" dirty="0" err="1" smtClean="0"/>
              <a:t>dr</a:t>
            </a:r>
            <a:r>
              <a:rPr lang="fr-BE" dirty="0" smtClean="0"/>
              <a:t>. Pieter Van Cleynenbreugel</a:t>
            </a:r>
          </a:p>
          <a:p>
            <a:endParaRPr lang="fr-BE" dirty="0"/>
          </a:p>
          <a:p>
            <a:r>
              <a:rPr lang="fr-BE" dirty="0" smtClean="0"/>
              <a:t>Séance 19 – aides d’Etat (fin) – politiques complémentaires – Q&amp;A – consignes examen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679</a:t>
            </a:fld>
            <a:endParaRPr lang="nl-NL"/>
          </a:p>
        </p:txBody>
      </p:sp>
    </p:spTree>
    <p:extLst>
      <p:ext uri="{BB962C8B-B14F-4D97-AF65-F5344CB8AC3E}">
        <p14:creationId xmlns:p14="http://schemas.microsoft.com/office/powerpoint/2010/main" val="27059711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§1. Vers un marché commun</a:t>
            </a:r>
            <a:endParaRPr lang="en-GB" dirty="0"/>
          </a:p>
        </p:txBody>
      </p:sp>
      <p:sp>
        <p:nvSpPr>
          <p:cNvPr id="3" name="Content Placeholder 2"/>
          <p:cNvSpPr>
            <a:spLocks noGrp="1"/>
          </p:cNvSpPr>
          <p:nvPr>
            <p:ph idx="1"/>
          </p:nvPr>
        </p:nvSpPr>
        <p:spPr/>
        <p:txBody>
          <a:bodyPr/>
          <a:lstStyle/>
          <a:p>
            <a:r>
              <a:rPr lang="fr-BE" dirty="0" smtClean="0"/>
              <a:t>Traité établissant la Communauté économique européenne (CEE) – 1957</a:t>
            </a:r>
          </a:p>
          <a:p>
            <a:pPr lvl="1"/>
            <a:endParaRPr lang="fr-BE" dirty="0" smtClean="0"/>
          </a:p>
          <a:p>
            <a:pPr lvl="1"/>
            <a:r>
              <a:rPr lang="fr-BE" dirty="0"/>
              <a:t>a</a:t>
            </a:r>
            <a:r>
              <a:rPr lang="fr-BE" dirty="0" smtClean="0"/>
              <a:t>ucune définition du marché commun</a:t>
            </a:r>
          </a:p>
          <a:p>
            <a:pPr lvl="1"/>
            <a:r>
              <a:rPr lang="fr-BE" dirty="0"/>
              <a:t>b</a:t>
            </a:r>
            <a:r>
              <a:rPr lang="fr-BE" dirty="0" smtClean="0"/>
              <a:t>ase juridique d’un programme d’harmonisation législative</a:t>
            </a:r>
          </a:p>
          <a:p>
            <a:pPr lvl="1"/>
            <a:r>
              <a:rPr lang="fr-BE" dirty="0"/>
              <a:t>i</a:t>
            </a:r>
            <a:r>
              <a:rPr lang="fr-BE" dirty="0" smtClean="0"/>
              <a:t>nterdictions dans le Traité</a:t>
            </a:r>
          </a:p>
          <a:p>
            <a:pPr lvl="1"/>
            <a:r>
              <a:rPr lang="fr-BE" dirty="0"/>
              <a:t>p</a:t>
            </a:r>
            <a:r>
              <a:rPr lang="fr-BE" dirty="0" smtClean="0"/>
              <a:t>ériode de transition</a:t>
            </a:r>
          </a:p>
          <a:p>
            <a:pPr lvl="1"/>
            <a:endParaRPr lang="fr-BE" dirty="0" smtClean="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a:t>
            </a:fld>
            <a:endParaRPr lang="nl-NL"/>
          </a:p>
        </p:txBody>
      </p:sp>
    </p:spTree>
    <p:extLst>
      <p:ext uri="{BB962C8B-B14F-4D97-AF65-F5344CB8AC3E}">
        <p14:creationId xmlns:p14="http://schemas.microsoft.com/office/powerpoint/2010/main" val="1500645495"/>
      </p:ext>
    </p:extLst>
  </p:cSld>
  <p:clrMapOvr>
    <a:masterClrMapping/>
  </p:clrMapOvr>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Aides: résumé</a:t>
            </a:r>
            <a:endParaRPr lang="en-GB" dirty="0"/>
          </a:p>
        </p:txBody>
      </p:sp>
      <p:sp>
        <p:nvSpPr>
          <p:cNvPr id="3" name="Content Placeholder 2"/>
          <p:cNvSpPr>
            <a:spLocks noGrp="1"/>
          </p:cNvSpPr>
          <p:nvPr>
            <p:ph idx="1"/>
          </p:nvPr>
        </p:nvSpPr>
        <p:spPr/>
        <p:txBody>
          <a:bodyPr>
            <a:normAutofit fontScale="92500"/>
          </a:bodyPr>
          <a:lstStyle/>
          <a:p>
            <a:r>
              <a:rPr lang="fr-BE" dirty="0" smtClean="0"/>
              <a:t>Critères cumulatifs!</a:t>
            </a:r>
          </a:p>
          <a:p>
            <a:r>
              <a:rPr lang="fr-BE" dirty="0"/>
              <a:t>Article 107 TFUE: </a:t>
            </a:r>
            <a:r>
              <a:rPr lang="fr-FR" dirty="0"/>
              <a:t>sont incompatibles avec le marché intérieur</a:t>
            </a:r>
          </a:p>
          <a:p>
            <a:pPr lvl="1"/>
            <a:r>
              <a:rPr lang="fr-FR" dirty="0"/>
              <a:t>1. les aides sous quelque forme que ce soit – tout avantage</a:t>
            </a:r>
          </a:p>
          <a:p>
            <a:pPr lvl="1"/>
            <a:r>
              <a:rPr lang="fr-FR" dirty="0"/>
              <a:t>2. accordées par les Etats ou au moyen de ressources d‘Etat</a:t>
            </a:r>
          </a:p>
          <a:p>
            <a:pPr lvl="1"/>
            <a:r>
              <a:rPr lang="fr-FR" dirty="0"/>
              <a:t>3. en favorisant certaines entreprises ou certaines productions - sélectivité</a:t>
            </a:r>
            <a:endParaRPr lang="fr-BE" dirty="0"/>
          </a:p>
          <a:p>
            <a:pPr lvl="1"/>
            <a:r>
              <a:rPr lang="fr-FR" dirty="0"/>
              <a:t>4. qui faussent ou qui menacent de fausser la concurrence dans la mesure où elles affectent les échanges entre États membres</a:t>
            </a:r>
          </a:p>
          <a:p>
            <a:r>
              <a:rPr lang="fr-BE" dirty="0" smtClean="0"/>
              <a:t>Article 107, §2 TFUE: exceptions per se</a:t>
            </a:r>
            <a:endParaRPr lang="fr-BE" dirty="0"/>
          </a:p>
          <a:p>
            <a:pPr lvl="1"/>
            <a:endParaRPr lang="fr-FR" dirty="0" smtClean="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680</a:t>
            </a:fld>
            <a:endParaRPr lang="nl-NL"/>
          </a:p>
        </p:txBody>
      </p:sp>
    </p:spTree>
    <p:extLst>
      <p:ext uri="{BB962C8B-B14F-4D97-AF65-F5344CB8AC3E}">
        <p14:creationId xmlns:p14="http://schemas.microsoft.com/office/powerpoint/2010/main" val="3690418999"/>
      </p:ext>
    </p:extLst>
  </p:cSld>
  <p:clrMapOvr>
    <a:masterClrMapping/>
  </p:clrMapOvr>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a:bodyPr>
          <a:lstStyle/>
          <a:p>
            <a:r>
              <a:rPr lang="fr-BE" dirty="0" smtClean="0"/>
              <a:t>Article 107, troisième paragraphe - exceptions à évaluer</a:t>
            </a:r>
          </a:p>
          <a:p>
            <a:pPr lvl="1"/>
            <a:r>
              <a:rPr lang="fr-FR" dirty="0" smtClean="0"/>
              <a:t>« peuvent </a:t>
            </a:r>
            <a:r>
              <a:rPr lang="fr-FR" dirty="0"/>
              <a:t>être considérées comme compatibles avec le marché </a:t>
            </a:r>
            <a:r>
              <a:rPr lang="fr-FR" dirty="0" smtClean="0"/>
              <a:t>intérieur »</a:t>
            </a:r>
          </a:p>
          <a:p>
            <a:pPr lvl="1"/>
            <a:r>
              <a:rPr lang="fr-FR" dirty="0"/>
              <a:t>les aides destinées à favoriser le développement économique de régions dans lesquelles le niveau de vie est anormalement bas ou dans lesquelles sévit un grave </a:t>
            </a:r>
            <a:r>
              <a:rPr lang="fr-FR" dirty="0" smtClean="0"/>
              <a:t>sous-emploi</a:t>
            </a:r>
          </a:p>
          <a:p>
            <a:pPr lvl="1"/>
            <a:r>
              <a:rPr lang="fr-FR" dirty="0"/>
              <a:t>les aides destinées à promouvoir la réalisation d'un projet important d'intérêt européen commun ou à remédier à une perturbation grave de l'économie d'un État membre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681</a:t>
            </a:fld>
            <a:endParaRPr lang="nl-NL"/>
          </a:p>
        </p:txBody>
      </p:sp>
    </p:spTree>
    <p:extLst>
      <p:ext uri="{BB962C8B-B14F-4D97-AF65-F5344CB8AC3E}">
        <p14:creationId xmlns:p14="http://schemas.microsoft.com/office/powerpoint/2010/main" val="3393777572"/>
      </p:ext>
    </p:extLst>
  </p:cSld>
  <p:clrMapOvr>
    <a:masterClrMapping/>
  </p:clrMapOvr>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a:bodyPr>
          <a:lstStyle/>
          <a:p>
            <a:r>
              <a:rPr lang="fr-BE" dirty="0" smtClean="0"/>
              <a:t>Exceptions à évaluer</a:t>
            </a:r>
          </a:p>
          <a:p>
            <a:pPr lvl="1"/>
            <a:r>
              <a:rPr lang="fr-FR" dirty="0"/>
              <a:t>les aides destinées à faciliter le développement de certaines activités ou de certaines régions économiques, quand elles n'altèrent pas les conditions des échanges dans une mesure contraire à l'intérêt commun </a:t>
            </a:r>
            <a:endParaRPr lang="fr-FR" dirty="0" smtClean="0"/>
          </a:p>
          <a:p>
            <a:pPr lvl="1"/>
            <a:r>
              <a:rPr lang="fr-FR" dirty="0"/>
              <a:t>les aides destinées à promouvoir la culture et la conservation du patrimoine, quand elles n'altèrent pas les conditions des échanges et de la concurrence dans l'Union dans une mesure contraire à l'intérêt commun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682</a:t>
            </a:fld>
            <a:endParaRPr lang="nl-NL"/>
          </a:p>
        </p:txBody>
      </p:sp>
    </p:spTree>
    <p:extLst>
      <p:ext uri="{BB962C8B-B14F-4D97-AF65-F5344CB8AC3E}">
        <p14:creationId xmlns:p14="http://schemas.microsoft.com/office/powerpoint/2010/main" val="1513610642"/>
      </p:ext>
    </p:extLst>
  </p:cSld>
  <p:clrMapOvr>
    <a:masterClrMapping/>
  </p:clrMapOvr>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lstStyle/>
          <a:p>
            <a:r>
              <a:rPr lang="fr-BE" dirty="0" smtClean="0"/>
              <a:t>Exceptions à évaluer</a:t>
            </a:r>
          </a:p>
          <a:p>
            <a:pPr lvl="1"/>
            <a:endParaRPr lang="fr-BE" dirty="0" smtClean="0"/>
          </a:p>
          <a:p>
            <a:pPr lvl="1"/>
            <a:endParaRPr lang="fr-BE" dirty="0" smtClean="0"/>
          </a:p>
          <a:p>
            <a:pPr lvl="1"/>
            <a:r>
              <a:rPr lang="fr-BE" dirty="0" smtClean="0"/>
              <a:t>évaluation au cas par cas par la Commission européenne</a:t>
            </a:r>
          </a:p>
          <a:p>
            <a:pPr lvl="1"/>
            <a:r>
              <a:rPr lang="fr-BE" dirty="0"/>
              <a:t>o</a:t>
            </a:r>
            <a:r>
              <a:rPr lang="fr-BE" dirty="0" smtClean="0"/>
              <a:t>bligation de notification!</a:t>
            </a:r>
          </a:p>
          <a:p>
            <a:pPr lvl="1"/>
            <a:r>
              <a:rPr lang="fr-BE" dirty="0" smtClean="0"/>
              <a:t>Etats membres obligés à préparer un dossier – importance de la « soft </a:t>
            </a:r>
            <a:r>
              <a:rPr lang="fr-BE" dirty="0" err="1" smtClean="0"/>
              <a:t>law</a:t>
            </a:r>
            <a:r>
              <a:rPr lang="fr-BE" dirty="0" smtClean="0"/>
              <a:t> »</a:t>
            </a:r>
          </a:p>
          <a:p>
            <a:pPr lvl="2"/>
            <a:r>
              <a:rPr lang="fr-BE" dirty="0"/>
              <a:t>c</a:t>
            </a:r>
            <a:r>
              <a:rPr lang="fr-BE" dirty="0" smtClean="0"/>
              <a:t>ommunication sur R&amp;D&amp;I</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683</a:t>
            </a:fld>
            <a:endParaRPr lang="nl-NL"/>
          </a:p>
        </p:txBody>
      </p:sp>
    </p:spTree>
    <p:extLst>
      <p:ext uri="{BB962C8B-B14F-4D97-AF65-F5344CB8AC3E}">
        <p14:creationId xmlns:p14="http://schemas.microsoft.com/office/powerpoint/2010/main" val="3687447929"/>
      </p:ext>
    </p:extLst>
  </p:cSld>
  <p:clrMapOvr>
    <a:masterClrMapping/>
  </p:clrMapOvr>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a:xfrm>
            <a:off x="628650" y="1825625"/>
            <a:ext cx="7886700" cy="5322150"/>
          </a:xfrm>
        </p:spPr>
        <p:txBody>
          <a:bodyPr>
            <a:normAutofit fontScale="85000" lnSpcReduction="20000"/>
          </a:bodyPr>
          <a:lstStyle/>
          <a:p>
            <a:r>
              <a:rPr lang="fr-BE" dirty="0" smtClean="0"/>
              <a:t>Exemptions par catégorie</a:t>
            </a:r>
          </a:p>
          <a:p>
            <a:pPr lvl="1"/>
            <a:r>
              <a:rPr lang="fr-BE" dirty="0"/>
              <a:t>a</a:t>
            </a:r>
            <a:r>
              <a:rPr lang="fr-BE" dirty="0" smtClean="0"/>
              <a:t>rticle 108, quatrième paragraphe TFUE</a:t>
            </a:r>
          </a:p>
          <a:p>
            <a:pPr lvl="1"/>
            <a:r>
              <a:rPr lang="fr-BE" dirty="0" smtClean="0"/>
              <a:t>règlement 651/2014 </a:t>
            </a:r>
            <a:r>
              <a:rPr lang="fr-FR" dirty="0"/>
              <a:t>déclarant certaines catégories d’aides compatibles avec le marché intérieur en application des articles 107 et 108 du traité sur le fonctionnement de l’Union </a:t>
            </a:r>
            <a:r>
              <a:rPr lang="fr-FR" dirty="0" smtClean="0"/>
              <a:t>européenne</a:t>
            </a:r>
          </a:p>
          <a:p>
            <a:pPr lvl="2"/>
            <a:r>
              <a:rPr lang="fr-FR" dirty="0" smtClean="0"/>
              <a:t>aides </a:t>
            </a:r>
            <a:r>
              <a:rPr lang="fr-FR" dirty="0"/>
              <a:t>à finalité régionale;</a:t>
            </a:r>
            <a:endParaRPr lang="en-GB" dirty="0"/>
          </a:p>
          <a:p>
            <a:pPr lvl="2"/>
            <a:r>
              <a:rPr lang="fr-FR" dirty="0" smtClean="0"/>
              <a:t>aides </a:t>
            </a:r>
            <a:r>
              <a:rPr lang="fr-FR" dirty="0"/>
              <a:t>en faveur des PME prenant la forme d'aides à l'investissement, d'aides au fonctionnement ou d'aides en faveur de l'accès des PME au financement;</a:t>
            </a:r>
            <a:endParaRPr lang="en-GB" dirty="0"/>
          </a:p>
          <a:p>
            <a:pPr lvl="2"/>
            <a:r>
              <a:rPr lang="fr-FR" dirty="0" smtClean="0"/>
              <a:t>aides </a:t>
            </a:r>
            <a:r>
              <a:rPr lang="fr-FR" dirty="0"/>
              <a:t>à la protection de l'environnement;</a:t>
            </a:r>
            <a:endParaRPr lang="en-GB" dirty="0"/>
          </a:p>
          <a:p>
            <a:pPr lvl="2"/>
            <a:r>
              <a:rPr lang="fr-FR" dirty="0" smtClean="0"/>
              <a:t>aides </a:t>
            </a:r>
            <a:r>
              <a:rPr lang="fr-FR" dirty="0"/>
              <a:t>à la recherche, au développement et à l'innovation;</a:t>
            </a:r>
            <a:endParaRPr lang="en-GB" dirty="0"/>
          </a:p>
          <a:p>
            <a:pPr lvl="2"/>
            <a:r>
              <a:rPr lang="fr-FR" dirty="0" smtClean="0"/>
              <a:t>aides </a:t>
            </a:r>
            <a:r>
              <a:rPr lang="fr-FR" dirty="0"/>
              <a:t>à la formation;</a:t>
            </a:r>
            <a:endParaRPr lang="en-GB" dirty="0"/>
          </a:p>
          <a:p>
            <a:pPr lvl="2"/>
            <a:r>
              <a:rPr lang="fr-FR" dirty="0" smtClean="0"/>
              <a:t>aides </a:t>
            </a:r>
            <a:r>
              <a:rPr lang="fr-FR" dirty="0"/>
              <a:t>à l'embauche et à l'emploi de travailleurs défavorisés et de travailleurs handicapés;</a:t>
            </a:r>
            <a:endParaRPr lang="en-GB" dirty="0"/>
          </a:p>
          <a:p>
            <a:pPr lvl="2"/>
            <a:r>
              <a:rPr lang="fr-FR" dirty="0" smtClean="0"/>
              <a:t>aides </a:t>
            </a:r>
            <a:r>
              <a:rPr lang="fr-FR" dirty="0"/>
              <a:t>sociales au transport en faveur des habitants de régions périphériques;</a:t>
            </a:r>
            <a:endParaRPr lang="en-GB" dirty="0"/>
          </a:p>
          <a:p>
            <a:pPr lvl="2"/>
            <a:r>
              <a:rPr lang="fr-FR" dirty="0" smtClean="0"/>
              <a:t>aides </a:t>
            </a:r>
            <a:r>
              <a:rPr lang="fr-FR" dirty="0"/>
              <a:t>en faveur des infrastructures à haut rendement;</a:t>
            </a:r>
            <a:endParaRPr lang="en-GB" dirty="0"/>
          </a:p>
          <a:p>
            <a:pPr lvl="2"/>
            <a:r>
              <a:rPr lang="fr-FR" dirty="0" smtClean="0"/>
              <a:t>aides </a:t>
            </a:r>
            <a:r>
              <a:rPr lang="fr-FR" dirty="0"/>
              <a:t>en faveur de la culture et de la conservation du patrimoine;</a:t>
            </a:r>
            <a:endParaRPr lang="en-GB" dirty="0"/>
          </a:p>
          <a:p>
            <a:pPr lvl="2"/>
            <a:r>
              <a:rPr lang="fr-FR" dirty="0" smtClean="0"/>
              <a:t>aides </a:t>
            </a:r>
            <a:r>
              <a:rPr lang="fr-FR" dirty="0"/>
              <a:t>en faveur des infrastructures sportives et des infrastructures récréatives multifonctionnelles;</a:t>
            </a:r>
            <a:endParaRPr lang="en-GB" dirty="0"/>
          </a:p>
          <a:p>
            <a:pPr lvl="2"/>
            <a:r>
              <a:rPr lang="fr-FR" dirty="0" smtClean="0"/>
              <a:t>aides </a:t>
            </a:r>
            <a:r>
              <a:rPr lang="fr-FR" dirty="0"/>
              <a:t>en faveur des infrastructures locales.</a:t>
            </a:r>
            <a:endParaRPr lang="en-GB" dirty="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684</a:t>
            </a:fld>
            <a:endParaRPr lang="nl-NL"/>
          </a:p>
        </p:txBody>
      </p:sp>
    </p:spTree>
    <p:extLst>
      <p:ext uri="{BB962C8B-B14F-4D97-AF65-F5344CB8AC3E}">
        <p14:creationId xmlns:p14="http://schemas.microsoft.com/office/powerpoint/2010/main" val="3059675543"/>
      </p:ext>
    </p:extLst>
  </p:cSld>
  <p:clrMapOvr>
    <a:masterClrMapping/>
  </p:clrMapOvr>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a:bodyPr>
          <a:lstStyle/>
          <a:p>
            <a:r>
              <a:rPr lang="fr-BE" dirty="0" smtClean="0"/>
              <a:t>Exemptions par catégorie</a:t>
            </a:r>
          </a:p>
          <a:p>
            <a:pPr lvl="1"/>
            <a:r>
              <a:rPr lang="fr-BE" dirty="0"/>
              <a:t>t</a:t>
            </a:r>
            <a:r>
              <a:rPr lang="fr-BE" dirty="0" smtClean="0"/>
              <a:t>oute aide n’est pas automatiquement exemptée</a:t>
            </a:r>
          </a:p>
          <a:p>
            <a:pPr lvl="2"/>
            <a:r>
              <a:rPr lang="fr-FR" dirty="0"/>
              <a:t>le seuil en-dessous duquel les aides sont considérées comme compatibles ;</a:t>
            </a:r>
            <a:endParaRPr lang="en-GB" dirty="0"/>
          </a:p>
          <a:p>
            <a:pPr lvl="2"/>
            <a:r>
              <a:rPr lang="fr-FR" dirty="0"/>
              <a:t>le montant brut de l'aide exprimé en pourcentage des coûts admissibles, avant impôts ou autres prélèvements (l’intensité de l’aide à accorder) ;</a:t>
            </a:r>
            <a:endParaRPr lang="en-GB" dirty="0"/>
          </a:p>
          <a:p>
            <a:pPr lvl="2"/>
            <a:r>
              <a:rPr lang="fr-FR" dirty="0"/>
              <a:t>les activités ou projets pour lesquels ces montants peuvent être utilisés</a:t>
            </a:r>
            <a:endParaRPr lang="fr-BE" dirty="0" smtClean="0"/>
          </a:p>
          <a:p>
            <a:pPr lvl="1"/>
            <a:r>
              <a:rPr lang="fr-BE" dirty="0"/>
              <a:t>n</a:t>
            </a:r>
            <a:r>
              <a:rPr lang="fr-BE" dirty="0" smtClean="0"/>
              <a:t>otification?</a:t>
            </a:r>
          </a:p>
          <a:p>
            <a:pPr lvl="2"/>
            <a:r>
              <a:rPr lang="fr-BE" dirty="0"/>
              <a:t>e</a:t>
            </a:r>
            <a:r>
              <a:rPr lang="fr-BE" dirty="0" smtClean="0"/>
              <a:t>xemption de l’obligation de notification</a:t>
            </a:r>
          </a:p>
          <a:p>
            <a:pPr lvl="2"/>
            <a:r>
              <a:rPr lang="fr-BE" dirty="0"/>
              <a:t>o</a:t>
            </a:r>
            <a:r>
              <a:rPr lang="fr-BE" dirty="0" smtClean="0"/>
              <a:t>bligation alternative d’information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685</a:t>
            </a:fld>
            <a:endParaRPr lang="nl-NL"/>
          </a:p>
        </p:txBody>
      </p:sp>
    </p:spTree>
    <p:extLst>
      <p:ext uri="{BB962C8B-B14F-4D97-AF65-F5344CB8AC3E}">
        <p14:creationId xmlns:p14="http://schemas.microsoft.com/office/powerpoint/2010/main" val="696999744"/>
      </p:ext>
    </p:extLst>
  </p:cSld>
  <p:clrMapOvr>
    <a:masterClrMapping/>
  </p:clrMapOvr>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Exceptions</a:t>
            </a:r>
            <a:endParaRPr lang="en-GB" dirty="0"/>
          </a:p>
        </p:txBody>
      </p:sp>
      <p:sp>
        <p:nvSpPr>
          <p:cNvPr id="3" name="Content Placeholder 2"/>
          <p:cNvSpPr>
            <a:spLocks noGrp="1"/>
          </p:cNvSpPr>
          <p:nvPr>
            <p:ph idx="1"/>
          </p:nvPr>
        </p:nvSpPr>
        <p:spPr/>
        <p:txBody>
          <a:bodyPr>
            <a:normAutofit fontScale="85000" lnSpcReduction="10000"/>
          </a:bodyPr>
          <a:lstStyle/>
          <a:p>
            <a:r>
              <a:rPr lang="fr-BE" dirty="0" smtClean="0"/>
              <a:t>Exemptions par catégorie</a:t>
            </a:r>
          </a:p>
          <a:p>
            <a:pPr lvl="1"/>
            <a:r>
              <a:rPr lang="fr-BE" dirty="0"/>
              <a:t>e</a:t>
            </a:r>
            <a:r>
              <a:rPr lang="fr-BE" dirty="0" smtClean="0"/>
              <a:t>xemple: aides à la formation professionnelle</a:t>
            </a:r>
          </a:p>
          <a:p>
            <a:pPr lvl="2"/>
            <a:r>
              <a:rPr lang="fr-FR" dirty="0"/>
              <a:t>des avantages en dessous de 2 millions EUR par projet de formation seront exemptés ;</a:t>
            </a:r>
            <a:endParaRPr lang="en-GB" dirty="0"/>
          </a:p>
          <a:p>
            <a:pPr lvl="2"/>
            <a:r>
              <a:rPr lang="fr-FR" dirty="0" smtClean="0"/>
              <a:t>l’intensité </a:t>
            </a:r>
            <a:r>
              <a:rPr lang="fr-FR" dirty="0"/>
              <a:t>de l'aide n'excède pas 50 % des coûts admissibles ;</a:t>
            </a:r>
            <a:endParaRPr lang="en-GB" dirty="0"/>
          </a:p>
          <a:p>
            <a:pPr lvl="2"/>
            <a:r>
              <a:rPr lang="fr-FR" dirty="0" smtClean="0"/>
              <a:t>les </a:t>
            </a:r>
            <a:r>
              <a:rPr lang="fr-FR" dirty="0"/>
              <a:t>coûts remboursables dans le cadre du régime d’exception se limitent :</a:t>
            </a:r>
            <a:endParaRPr lang="en-GB" dirty="0"/>
          </a:p>
          <a:p>
            <a:pPr lvl="3"/>
            <a:r>
              <a:rPr lang="fr-FR" dirty="0"/>
              <a:t>aux frais de personnel des formateurs, pour les heures durant lesquelles ils participent à la formation;</a:t>
            </a:r>
            <a:endParaRPr lang="en-GB" dirty="0"/>
          </a:p>
          <a:p>
            <a:pPr lvl="3"/>
            <a:r>
              <a:rPr lang="fr-FR" dirty="0"/>
              <a:t>aux coûts de fonctionnement des formateurs et des participants directement liés au projet de formation tels que les frais de déplacement, les dépenses de matériaux et de fournitures directement liés au projet, l'amortissement des instruments et des équipements, au prorata de leur utilisation exclusive pour le projet de formation en cause. Les coûts d'aménagement sont exclus, à l'exception des coûts d'aménagement minimaux nécessaires pour les participants qui sont des travailleurs handicapés;</a:t>
            </a:r>
            <a:endParaRPr lang="en-GB" dirty="0"/>
          </a:p>
          <a:p>
            <a:pPr lvl="3"/>
            <a:r>
              <a:rPr lang="fr-FR" dirty="0"/>
              <a:t>aux coûts des services de conseil liés au projet de formation ;</a:t>
            </a:r>
            <a:endParaRPr lang="en-GB" dirty="0"/>
          </a:p>
          <a:p>
            <a:pPr lvl="3"/>
            <a:r>
              <a:rPr lang="fr-FR" dirty="0"/>
              <a:t>aux coûts de personnel des participants à la formation et les coûts généraux indirects (coûts administratifs, location, frais généraux), pour les heures durant lesquelles les participants assistent à la formation.</a:t>
            </a:r>
            <a:endParaRPr lang="en-GB" dirty="0"/>
          </a:p>
          <a:p>
            <a:pPr lvl="2"/>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686</a:t>
            </a:fld>
            <a:endParaRPr lang="nl-NL"/>
          </a:p>
        </p:txBody>
      </p:sp>
    </p:spTree>
    <p:extLst>
      <p:ext uri="{BB962C8B-B14F-4D97-AF65-F5344CB8AC3E}">
        <p14:creationId xmlns:p14="http://schemas.microsoft.com/office/powerpoint/2010/main" val="367370832"/>
      </p:ext>
    </p:extLst>
  </p:cSld>
  <p:clrMapOvr>
    <a:masterClrMapping/>
  </p:clrMapOvr>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Structure</a:t>
            </a:r>
            <a:endParaRPr lang="en-GB" dirty="0"/>
          </a:p>
        </p:txBody>
      </p:sp>
      <p:graphicFrame>
        <p:nvGraphicFramePr>
          <p:cNvPr id="4" name="Content Placeholder 3"/>
          <p:cNvGraphicFramePr>
            <a:graphicFrameLocks noGrp="1"/>
          </p:cNvGraphicFramePr>
          <p:nvPr>
            <p:ph idx="1"/>
          </p:nvPr>
        </p:nvGraphicFramePr>
        <p:xfrm>
          <a:off x="628650" y="2855934"/>
          <a:ext cx="8077467" cy="2244099"/>
        </p:xfrm>
        <a:graphic>
          <a:graphicData uri="http://schemas.openxmlformats.org/drawingml/2006/table">
            <a:tbl>
              <a:tblPr firstRow="1" bandRow="1">
                <a:tableStyleId>{5C22544A-7EE6-4342-B048-85BDC9FD1C3A}</a:tableStyleId>
              </a:tblPr>
              <a:tblGrid>
                <a:gridCol w="2692489"/>
                <a:gridCol w="2692489"/>
                <a:gridCol w="2692489"/>
              </a:tblGrid>
              <a:tr h="2244099">
                <a:tc>
                  <a:txBody>
                    <a:bodyPr/>
                    <a:lstStyle/>
                    <a:p>
                      <a:pPr algn="ctr"/>
                      <a:endParaRPr lang="fr-BE" dirty="0" smtClean="0"/>
                    </a:p>
                    <a:p>
                      <a:pPr algn="ctr"/>
                      <a:endParaRPr lang="fr-BE" dirty="0" smtClean="0"/>
                    </a:p>
                    <a:p>
                      <a:pPr algn="ctr"/>
                      <a:endParaRPr lang="fr-BE" dirty="0" smtClean="0"/>
                    </a:p>
                    <a:p>
                      <a:pPr algn="ctr"/>
                      <a:r>
                        <a:rPr lang="fr-BE" dirty="0" smtClean="0"/>
                        <a:t>Aides?</a:t>
                      </a:r>
                      <a:endParaRPr lang="en-GB" dirty="0"/>
                    </a:p>
                  </a:txBody>
                  <a:tcPr/>
                </a:tc>
                <a:tc>
                  <a:txBody>
                    <a:bodyPr/>
                    <a:lstStyle/>
                    <a:p>
                      <a:endParaRPr lang="fr-BE" dirty="0" smtClean="0"/>
                    </a:p>
                    <a:p>
                      <a:endParaRPr lang="fr-BE" dirty="0" smtClean="0"/>
                    </a:p>
                    <a:p>
                      <a:endParaRPr lang="fr-BE" dirty="0" smtClean="0"/>
                    </a:p>
                    <a:p>
                      <a:pPr algn="ctr"/>
                      <a:r>
                        <a:rPr lang="fr-BE" dirty="0" smtClean="0"/>
                        <a:t>Exceptions?</a:t>
                      </a:r>
                      <a:endParaRPr lang="en-GB" dirty="0"/>
                    </a:p>
                  </a:txBody>
                  <a:tcPr/>
                </a:tc>
                <a:tc>
                  <a:txBody>
                    <a:bodyPr/>
                    <a:lstStyle/>
                    <a:p>
                      <a:endParaRPr lang="fr-BE" dirty="0" smtClean="0"/>
                    </a:p>
                    <a:p>
                      <a:endParaRPr lang="fr-BE" dirty="0" smtClean="0"/>
                    </a:p>
                    <a:p>
                      <a:endParaRPr lang="fr-BE" dirty="0" smtClean="0"/>
                    </a:p>
                    <a:p>
                      <a:pPr algn="ctr"/>
                      <a:r>
                        <a:rPr lang="fr-BE" dirty="0" smtClean="0"/>
                        <a:t>Procédure</a:t>
                      </a:r>
                      <a:r>
                        <a:rPr lang="fr-BE" baseline="0" dirty="0" smtClean="0"/>
                        <a:t> i</a:t>
                      </a:r>
                      <a:r>
                        <a:rPr lang="fr-BE" dirty="0" smtClean="0"/>
                        <a:t>ncompatibilité?</a:t>
                      </a:r>
                      <a:endParaRPr lang="en-GB" dirty="0"/>
                    </a:p>
                  </a:txBody>
                  <a:tcPr/>
                </a:tc>
              </a:tr>
            </a:tbl>
          </a:graphicData>
        </a:graphic>
      </p:graphicFrame>
      <p:sp>
        <p:nvSpPr>
          <p:cNvPr id="5" name="Oval 4"/>
          <p:cNvSpPr/>
          <p:nvPr/>
        </p:nvSpPr>
        <p:spPr>
          <a:xfrm>
            <a:off x="6437020" y="3425778"/>
            <a:ext cx="1882731" cy="13265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D9061D89-B14A-487E-9210-A6BBBD725484}" type="slidenum">
              <a:rPr lang="nl-NL" smtClean="0"/>
              <a:pPr/>
              <a:t>687</a:t>
            </a:fld>
            <a:endParaRPr lang="nl-NL"/>
          </a:p>
        </p:txBody>
      </p:sp>
    </p:spTree>
    <p:extLst>
      <p:ext uri="{BB962C8B-B14F-4D97-AF65-F5344CB8AC3E}">
        <p14:creationId xmlns:p14="http://schemas.microsoft.com/office/powerpoint/2010/main" val="319563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Procédure</a:t>
            </a:r>
            <a:endParaRPr lang="en-GB" dirty="0"/>
          </a:p>
        </p:txBody>
      </p:sp>
      <p:sp>
        <p:nvSpPr>
          <p:cNvPr id="3" name="Content Placeholder 2"/>
          <p:cNvSpPr>
            <a:spLocks noGrp="1"/>
          </p:cNvSpPr>
          <p:nvPr>
            <p:ph idx="1"/>
          </p:nvPr>
        </p:nvSpPr>
        <p:spPr>
          <a:xfrm>
            <a:off x="628650" y="1825624"/>
            <a:ext cx="7886700" cy="4895851"/>
          </a:xfrm>
        </p:spPr>
        <p:txBody>
          <a:bodyPr>
            <a:normAutofit fontScale="85000" lnSpcReduction="20000"/>
          </a:bodyPr>
          <a:lstStyle/>
          <a:p>
            <a:endParaRPr lang="fr-BE" dirty="0" smtClean="0"/>
          </a:p>
          <a:p>
            <a:r>
              <a:rPr lang="fr-BE" dirty="0" smtClean="0"/>
              <a:t>Obligation de notification – aides nouvelles</a:t>
            </a:r>
          </a:p>
          <a:p>
            <a:pPr lvl="1"/>
            <a:r>
              <a:rPr lang="fr-BE" dirty="0" smtClean="0"/>
              <a:t>Article 108 TFUE – règlement </a:t>
            </a:r>
            <a:r>
              <a:rPr lang="fr-BE" dirty="0"/>
              <a:t>2015/1589</a:t>
            </a:r>
          </a:p>
          <a:p>
            <a:pPr lvl="2"/>
            <a:r>
              <a:rPr lang="fr-BE" dirty="0"/>
              <a:t>a</a:t>
            </a:r>
            <a:r>
              <a:rPr lang="fr-BE" dirty="0" smtClean="0"/>
              <a:t>ides existantes – contrôle permanent par la Commission</a:t>
            </a:r>
            <a:endParaRPr lang="fr-BE" dirty="0"/>
          </a:p>
          <a:p>
            <a:pPr lvl="2"/>
            <a:r>
              <a:rPr lang="fr-BE" dirty="0"/>
              <a:t>nouvelles aides– notification – deux </a:t>
            </a:r>
            <a:r>
              <a:rPr lang="fr-BE" dirty="0" smtClean="0"/>
              <a:t>stades</a:t>
            </a:r>
          </a:p>
          <a:p>
            <a:pPr lvl="3"/>
            <a:r>
              <a:rPr lang="fr-BE" dirty="0" smtClean="0"/>
              <a:t>2 mois</a:t>
            </a:r>
          </a:p>
          <a:p>
            <a:pPr lvl="4"/>
            <a:r>
              <a:rPr lang="fr-FR" dirty="0" smtClean="0"/>
              <a:t>Décision établissant que la mesure notifiée ne constitue pas d’aide</a:t>
            </a:r>
          </a:p>
          <a:p>
            <a:pPr lvl="4"/>
            <a:r>
              <a:rPr lang="fr-FR" dirty="0"/>
              <a:t>D</a:t>
            </a:r>
            <a:r>
              <a:rPr lang="fr-FR" dirty="0" smtClean="0"/>
              <a:t>écision </a:t>
            </a:r>
            <a:r>
              <a:rPr lang="fr-FR" dirty="0"/>
              <a:t>de ne pas soulever </a:t>
            </a:r>
            <a:r>
              <a:rPr lang="fr-FR" dirty="0" smtClean="0"/>
              <a:t>d'objections: aides sont compatibles</a:t>
            </a:r>
          </a:p>
          <a:p>
            <a:pPr lvl="4"/>
            <a:r>
              <a:rPr lang="fr-FR" dirty="0" smtClean="0"/>
              <a:t>Décision d’ouvrir la procédure</a:t>
            </a:r>
            <a:endParaRPr lang="fr-BE" dirty="0" smtClean="0"/>
          </a:p>
          <a:p>
            <a:pPr lvl="3"/>
            <a:r>
              <a:rPr lang="fr-BE" dirty="0" smtClean="0"/>
              <a:t>Ouverture d’une procédure formelle</a:t>
            </a:r>
          </a:p>
          <a:p>
            <a:pPr lvl="4"/>
            <a:r>
              <a:rPr lang="fr-FR" dirty="0"/>
              <a:t>Décision établissant que la mesure notifiée ne constitue pas </a:t>
            </a:r>
            <a:r>
              <a:rPr lang="fr-FR" dirty="0" smtClean="0"/>
              <a:t>d’aide</a:t>
            </a:r>
            <a:endParaRPr lang="fr-BE" dirty="0" smtClean="0"/>
          </a:p>
          <a:p>
            <a:pPr lvl="4"/>
            <a:r>
              <a:rPr lang="fr-BE" dirty="0" smtClean="0"/>
              <a:t>Décision positive: aides sont compatibles</a:t>
            </a:r>
          </a:p>
          <a:p>
            <a:pPr lvl="4"/>
            <a:r>
              <a:rPr lang="fr-BE" dirty="0" smtClean="0"/>
              <a:t>Décision négative: aides sont incompatibles</a:t>
            </a:r>
            <a:endParaRPr lang="fr-BE" dirty="0"/>
          </a:p>
          <a:p>
            <a:pPr lvl="2"/>
            <a:r>
              <a:rPr lang="fr-BE" dirty="0"/>
              <a:t>r</a:t>
            </a:r>
            <a:r>
              <a:rPr lang="fr-BE" dirty="0" smtClean="0"/>
              <a:t>emboursement/récupération</a:t>
            </a:r>
            <a:endParaRPr lang="en-GB" dirty="0"/>
          </a:p>
          <a:p>
            <a:pPr lvl="4"/>
            <a:r>
              <a:rPr lang="fr-BE" dirty="0" smtClean="0"/>
              <a:t>Décision supplémentaire</a:t>
            </a:r>
          </a:p>
          <a:p>
            <a:pPr lvl="1"/>
            <a:endParaRPr lang="fr-BE" dirty="0" smtClean="0"/>
          </a:p>
          <a:p>
            <a:pPr lvl="1"/>
            <a:r>
              <a:rPr lang="fr-BE" dirty="0" smtClean="0"/>
              <a:t>Contrôle juridictionnel</a:t>
            </a:r>
          </a:p>
          <a:p>
            <a:pPr lvl="2"/>
            <a:r>
              <a:rPr lang="fr-BE" dirty="0"/>
              <a:t>j</a:t>
            </a:r>
            <a:r>
              <a:rPr lang="fr-BE" dirty="0" smtClean="0"/>
              <a:t>uridictions de l’Union européenne</a:t>
            </a:r>
          </a:p>
          <a:p>
            <a:pPr lvl="2"/>
            <a:r>
              <a:rPr lang="fr-BE" dirty="0" smtClean="0"/>
              <a:t>juridictions des Etats membres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688</a:t>
            </a:fld>
            <a:endParaRPr lang="nl-NL"/>
          </a:p>
        </p:txBody>
      </p:sp>
    </p:spTree>
    <p:extLst>
      <p:ext uri="{BB962C8B-B14F-4D97-AF65-F5344CB8AC3E}">
        <p14:creationId xmlns:p14="http://schemas.microsoft.com/office/powerpoint/2010/main" val="3776202225"/>
      </p:ext>
    </p:extLst>
  </p:cSld>
  <p:clrMapOvr>
    <a:masterClrMapping/>
  </p:clrMapOvr>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Procédure</a:t>
            </a:r>
            <a:endParaRPr lang="en-GB" dirty="0"/>
          </a:p>
        </p:txBody>
      </p:sp>
      <p:sp>
        <p:nvSpPr>
          <p:cNvPr id="3" name="Content Placeholder 2"/>
          <p:cNvSpPr>
            <a:spLocks noGrp="1"/>
          </p:cNvSpPr>
          <p:nvPr>
            <p:ph idx="1"/>
          </p:nvPr>
        </p:nvSpPr>
        <p:spPr>
          <a:xfrm>
            <a:off x="628650" y="1825624"/>
            <a:ext cx="7886700" cy="4895851"/>
          </a:xfrm>
        </p:spPr>
        <p:txBody>
          <a:bodyPr>
            <a:normAutofit fontScale="92500"/>
          </a:bodyPr>
          <a:lstStyle/>
          <a:p>
            <a:r>
              <a:rPr lang="fr-BE" dirty="0"/>
              <a:t>Distinction </a:t>
            </a:r>
            <a:r>
              <a:rPr lang="fr-BE" dirty="0" smtClean="0"/>
              <a:t>à opérer</a:t>
            </a:r>
            <a:endParaRPr lang="fr-BE" dirty="0"/>
          </a:p>
          <a:p>
            <a:pPr lvl="1"/>
            <a:r>
              <a:rPr lang="fr-BE" dirty="0"/>
              <a:t>Aides incompatibles: aides </a:t>
            </a:r>
            <a:r>
              <a:rPr lang="fr-BE" dirty="0" smtClean="0"/>
              <a:t>considérées comme incompatibles </a:t>
            </a:r>
            <a:r>
              <a:rPr lang="fr-BE" dirty="0"/>
              <a:t>par une décision « négative » de la Commission européenne</a:t>
            </a:r>
          </a:p>
          <a:p>
            <a:pPr lvl="2"/>
            <a:r>
              <a:rPr lang="fr-BE" dirty="0"/>
              <a:t>La Commission peut adopter une décision de récupération/remboursement, adressée à l’Etat membre</a:t>
            </a:r>
          </a:p>
          <a:p>
            <a:pPr lvl="2"/>
            <a:r>
              <a:rPr lang="fr-BE" dirty="0"/>
              <a:t>Les juridictions nationales doivent impérativement appliquer cette décision dans les ordres juridiques des Etats membres</a:t>
            </a:r>
          </a:p>
          <a:p>
            <a:pPr lvl="1"/>
            <a:r>
              <a:rPr lang="fr-BE" dirty="0" smtClean="0"/>
              <a:t>Aides </a:t>
            </a:r>
            <a:r>
              <a:rPr lang="fr-BE" dirty="0"/>
              <a:t>illégales: aides accordées sans autorisation </a:t>
            </a:r>
            <a:r>
              <a:rPr lang="fr-BE" dirty="0" smtClean="0"/>
              <a:t>préalable</a:t>
            </a:r>
          </a:p>
          <a:p>
            <a:pPr lvl="2"/>
            <a:r>
              <a:rPr lang="fr-BE" dirty="0" smtClean="0"/>
              <a:t>Doivent être récupérées en tout état de cause</a:t>
            </a:r>
          </a:p>
          <a:p>
            <a:pPr lvl="2"/>
            <a:r>
              <a:rPr lang="fr-BE" dirty="0" smtClean="0"/>
              <a:t>Juridictions nationales peuvent exiger un remboursement (</a:t>
            </a:r>
            <a:r>
              <a:rPr lang="fr-BE" i="1" dirty="0" err="1" smtClean="0"/>
              <a:t>Flughafen</a:t>
            </a:r>
            <a:r>
              <a:rPr lang="fr-BE" i="1" dirty="0" smtClean="0"/>
              <a:t> Frankfurt Hahn</a:t>
            </a:r>
            <a:r>
              <a:rPr lang="fr-BE" dirty="0" smtClean="0"/>
              <a:t>) ou imposer des mesures provisoires (question de procédure)</a:t>
            </a:r>
          </a:p>
          <a:p>
            <a:pPr lvl="2"/>
            <a:r>
              <a:rPr lang="fr-BE" dirty="0" smtClean="0"/>
              <a:t>Juridictions nationales ne peuvent pas elles-mêmes statuer sur la présence d’une aide d’Etat (question de fond –article 107 ne bénéficie pas de l’effet direct)</a:t>
            </a:r>
            <a:endParaRPr lang="fr-BE" dirty="0"/>
          </a:p>
          <a:p>
            <a:pPr lvl="2"/>
            <a:endParaRPr lang="fr-BE" dirty="0"/>
          </a:p>
          <a:p>
            <a:endParaRPr lang="fr-BE" dirty="0" smtClean="0"/>
          </a:p>
          <a:p>
            <a:endParaRPr lang="fr-BE" dirty="0" smtClean="0"/>
          </a:p>
          <a:p>
            <a:pPr marL="457200" lvl="1" indent="0">
              <a:buNone/>
            </a:pPr>
            <a:endParaRPr lang="fr-BE" dirty="0" smtClean="0"/>
          </a:p>
        </p:txBody>
      </p:sp>
      <p:sp>
        <p:nvSpPr>
          <p:cNvPr id="4" name="Slide Number Placeholder 3"/>
          <p:cNvSpPr>
            <a:spLocks noGrp="1"/>
          </p:cNvSpPr>
          <p:nvPr>
            <p:ph type="sldNum" sz="quarter" idx="12"/>
          </p:nvPr>
        </p:nvSpPr>
        <p:spPr/>
        <p:txBody>
          <a:bodyPr/>
          <a:lstStyle/>
          <a:p>
            <a:fld id="{D9061D89-B14A-487E-9210-A6BBBD725484}" type="slidenum">
              <a:rPr lang="nl-NL" smtClean="0"/>
              <a:pPr/>
              <a:t>689</a:t>
            </a:fld>
            <a:endParaRPr lang="nl-NL"/>
          </a:p>
        </p:txBody>
      </p:sp>
    </p:spTree>
    <p:extLst>
      <p:ext uri="{BB962C8B-B14F-4D97-AF65-F5344CB8AC3E}">
        <p14:creationId xmlns:p14="http://schemas.microsoft.com/office/powerpoint/2010/main" val="17841814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§2. L’avènement du marché intérieur</a:t>
            </a:r>
            <a:endParaRPr lang="en-GB" dirty="0"/>
          </a:p>
        </p:txBody>
      </p:sp>
      <p:sp>
        <p:nvSpPr>
          <p:cNvPr id="3" name="Content Placeholder 2"/>
          <p:cNvSpPr>
            <a:spLocks noGrp="1"/>
          </p:cNvSpPr>
          <p:nvPr>
            <p:ph idx="1"/>
          </p:nvPr>
        </p:nvSpPr>
        <p:spPr/>
        <p:txBody>
          <a:bodyPr>
            <a:normAutofit/>
          </a:bodyPr>
          <a:lstStyle/>
          <a:p>
            <a:r>
              <a:rPr lang="fr-BE" dirty="0" smtClean="0"/>
              <a:t>Ecoulement de la période de transition avant l’achèvement du marché commun</a:t>
            </a:r>
          </a:p>
          <a:p>
            <a:pPr lvl="1"/>
            <a:r>
              <a:rPr lang="fr-BE" dirty="0"/>
              <a:t>i</a:t>
            </a:r>
            <a:r>
              <a:rPr lang="fr-BE" dirty="0" smtClean="0"/>
              <a:t>mpasses politiques</a:t>
            </a:r>
          </a:p>
          <a:p>
            <a:pPr lvl="1"/>
            <a:r>
              <a:rPr lang="fr-BE" dirty="0"/>
              <a:t>i</a:t>
            </a:r>
            <a:r>
              <a:rPr lang="fr-BE" dirty="0" smtClean="0"/>
              <a:t>nterventions judiciaires</a:t>
            </a:r>
          </a:p>
          <a:p>
            <a:pPr lvl="2"/>
            <a:r>
              <a:rPr lang="fr-BE" dirty="0"/>
              <a:t>e</a:t>
            </a:r>
            <a:r>
              <a:rPr lang="fr-BE" dirty="0" smtClean="0"/>
              <a:t>ffet direct</a:t>
            </a:r>
          </a:p>
          <a:p>
            <a:pPr lvl="2"/>
            <a:r>
              <a:rPr lang="fr-BE" dirty="0"/>
              <a:t>i</a:t>
            </a:r>
            <a:r>
              <a:rPr lang="fr-BE" dirty="0" smtClean="0"/>
              <a:t>nterdictions directement invocables devant une juridiction des Etats membres</a:t>
            </a:r>
          </a:p>
          <a:p>
            <a:pPr lvl="3"/>
            <a:r>
              <a:rPr lang="fr-BE" i="1" dirty="0" err="1" smtClean="0"/>
              <a:t>Dassonville</a:t>
            </a:r>
            <a:endParaRPr lang="fr-BE" i="1" dirty="0" smtClean="0"/>
          </a:p>
          <a:p>
            <a:pPr lvl="3"/>
            <a:r>
              <a:rPr lang="fr-BE" i="1" dirty="0" smtClean="0"/>
              <a:t>Van </a:t>
            </a:r>
            <a:r>
              <a:rPr lang="fr-BE" i="1" dirty="0" err="1" smtClean="0"/>
              <a:t>Duyn</a:t>
            </a:r>
            <a:endParaRPr lang="fr-BE" i="1" dirty="0" smtClean="0"/>
          </a:p>
          <a:p>
            <a:pPr lvl="3"/>
            <a:r>
              <a:rPr lang="fr-BE" i="1" dirty="0" err="1" smtClean="0"/>
              <a:t>Reyners</a:t>
            </a:r>
            <a:endParaRPr lang="fr-BE" i="1" dirty="0" smtClean="0"/>
          </a:p>
          <a:p>
            <a:pPr lvl="3"/>
            <a:r>
              <a:rPr lang="fr-BE" i="1" dirty="0" smtClean="0"/>
              <a:t>Van </a:t>
            </a:r>
            <a:r>
              <a:rPr lang="fr-BE" i="1" dirty="0" err="1" smtClean="0"/>
              <a:t>Binsbergen</a:t>
            </a:r>
            <a:endParaRPr lang="en-GB" i="1"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69</a:t>
            </a:fld>
            <a:endParaRPr lang="nl-NL"/>
          </a:p>
        </p:txBody>
      </p:sp>
    </p:spTree>
    <p:extLst>
      <p:ext uri="{BB962C8B-B14F-4D97-AF65-F5344CB8AC3E}">
        <p14:creationId xmlns:p14="http://schemas.microsoft.com/office/powerpoint/2010/main" val="892036586"/>
      </p:ext>
    </p:extLst>
  </p:cSld>
  <p:clrMapOvr>
    <a:masterClrMapping/>
  </p:clrMapOvr>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7853"/>
            <a:ext cx="7886700" cy="1325563"/>
          </a:xfrm>
        </p:spPr>
        <p:txBody>
          <a:bodyPr/>
          <a:lstStyle/>
          <a:p>
            <a:pPr algn="ctr"/>
            <a:r>
              <a:rPr lang="fr-BE" dirty="0" smtClean="0"/>
              <a:t>Politiques complémentaires</a:t>
            </a:r>
            <a:endParaRPr lang="en-GB" dirty="0"/>
          </a:p>
        </p:txBody>
      </p:sp>
      <p:sp>
        <p:nvSpPr>
          <p:cNvPr id="3" name="Content Placeholder 2"/>
          <p:cNvSpPr>
            <a:spLocks noGrp="1"/>
          </p:cNvSpPr>
          <p:nvPr>
            <p:ph idx="1"/>
          </p:nvPr>
        </p:nvSpPr>
        <p:spPr/>
        <p:txBody>
          <a:bodyPr>
            <a:normAutofit fontScale="92500" lnSpcReduction="10000"/>
          </a:bodyPr>
          <a:lstStyle/>
          <a:p>
            <a:r>
              <a:rPr lang="en-US" b="1" u="sng" dirty="0" err="1">
                <a:hlinkClick r:id="rId2" action="ppaction://hlinkfile"/>
              </a:rPr>
              <a:t>Chapitre</a:t>
            </a:r>
            <a:r>
              <a:rPr lang="en-US" b="1" u="sng" dirty="0">
                <a:hlinkClick r:id="rId2" action="ppaction://hlinkfile"/>
              </a:rPr>
              <a:t> 1. Marché </a:t>
            </a:r>
            <a:r>
              <a:rPr lang="en-US" b="1" u="sng" dirty="0" err="1">
                <a:hlinkClick r:id="rId2" action="ppaction://hlinkfile"/>
              </a:rPr>
              <a:t>intérieur</a:t>
            </a:r>
            <a:r>
              <a:rPr lang="en-US" b="1" u="sng" dirty="0">
                <a:hlinkClick r:id="rId2" action="ppaction://hlinkfile"/>
              </a:rPr>
              <a:t> et </a:t>
            </a:r>
            <a:r>
              <a:rPr lang="en-US" b="1" u="sng" dirty="0" err="1">
                <a:hlinkClick r:id="rId2" action="ppaction://hlinkfile"/>
              </a:rPr>
              <a:t>politiques</a:t>
            </a:r>
            <a:r>
              <a:rPr lang="en-US" b="1" u="sng" dirty="0">
                <a:hlinkClick r:id="rId2" action="ppaction://hlinkfile"/>
              </a:rPr>
              <a:t> </a:t>
            </a:r>
            <a:r>
              <a:rPr lang="en-US" b="1" u="sng" dirty="0" err="1">
                <a:hlinkClick r:id="rId2" action="ppaction://hlinkfile"/>
              </a:rPr>
              <a:t>économiques</a:t>
            </a:r>
            <a:r>
              <a:rPr lang="en-US" b="1" u="sng" dirty="0">
                <a:hlinkClick r:id="rId2" action="ppaction://hlinkfile"/>
              </a:rPr>
              <a:t> </a:t>
            </a:r>
            <a:r>
              <a:rPr lang="en-US" b="1" u="sng" dirty="0" err="1">
                <a:hlinkClick r:id="rId2" action="ppaction://hlinkfile"/>
              </a:rPr>
              <a:t>complémentaires</a:t>
            </a:r>
            <a:endParaRPr lang="en-GB" b="1" dirty="0"/>
          </a:p>
          <a:p>
            <a:pPr lvl="1"/>
            <a:r>
              <a:rPr lang="en-US" u="sng" dirty="0">
                <a:hlinkClick r:id="rId3" action="ppaction://hlinkfile"/>
              </a:rPr>
              <a:t>Section 1. </a:t>
            </a:r>
            <a:r>
              <a:rPr lang="en-US" u="sng" dirty="0" err="1">
                <a:hlinkClick r:id="rId3" action="ppaction://hlinkfile"/>
              </a:rPr>
              <a:t>Politique</a:t>
            </a:r>
            <a:r>
              <a:rPr lang="en-US" u="sng" dirty="0">
                <a:hlinkClick r:id="rId3" action="ppaction://hlinkfile"/>
              </a:rPr>
              <a:t> de concurrence</a:t>
            </a:r>
            <a:endParaRPr lang="en-GB" dirty="0"/>
          </a:p>
          <a:p>
            <a:pPr lvl="2"/>
            <a:r>
              <a:rPr lang="fr-FR" u="sng" dirty="0">
                <a:hlinkClick r:id="rId4" action="ppaction://hlinkfile"/>
              </a:rPr>
              <a:t>§1. Une politique complémentaire à celle du marché intérieur</a:t>
            </a:r>
            <a:endParaRPr lang="en-GB" dirty="0"/>
          </a:p>
          <a:p>
            <a:pPr lvl="2"/>
            <a:r>
              <a:rPr lang="fr-FR" u="sng" dirty="0">
                <a:hlinkClick r:id="rId5" action="ppaction://hlinkfile"/>
              </a:rPr>
              <a:t>§2. Interdictions d’entente et d’abus</a:t>
            </a:r>
            <a:endParaRPr lang="en-GB" dirty="0"/>
          </a:p>
          <a:p>
            <a:pPr lvl="2"/>
            <a:r>
              <a:rPr lang="fr-FR" u="sng" dirty="0">
                <a:hlinkClick r:id="rId6" action="ppaction://hlinkfile"/>
              </a:rPr>
              <a:t>§3. Justifications – ‘more </a:t>
            </a:r>
            <a:r>
              <a:rPr lang="fr-FR" u="sng" dirty="0" err="1">
                <a:hlinkClick r:id="rId6" action="ppaction://hlinkfile"/>
              </a:rPr>
              <a:t>economic</a:t>
            </a:r>
            <a:r>
              <a:rPr lang="fr-FR" u="sng" dirty="0">
                <a:hlinkClick r:id="rId6" action="ppaction://hlinkfile"/>
              </a:rPr>
              <a:t> </a:t>
            </a:r>
            <a:r>
              <a:rPr lang="fr-FR" u="sng" dirty="0" err="1">
                <a:hlinkClick r:id="rId6" action="ppaction://hlinkfile"/>
              </a:rPr>
              <a:t>approach</a:t>
            </a:r>
            <a:r>
              <a:rPr lang="fr-FR" u="sng" dirty="0">
                <a:hlinkClick r:id="rId6" action="ppaction://hlinkfile"/>
              </a:rPr>
              <a:t>’</a:t>
            </a:r>
            <a:endParaRPr lang="en-GB" dirty="0"/>
          </a:p>
          <a:p>
            <a:pPr lvl="1"/>
            <a:r>
              <a:rPr lang="en-US" u="sng" dirty="0">
                <a:hlinkClick r:id="rId7" action="ppaction://hlinkfile"/>
              </a:rPr>
              <a:t>Section 2. </a:t>
            </a:r>
            <a:r>
              <a:rPr lang="en-US" u="sng" dirty="0" err="1">
                <a:hlinkClick r:id="rId7" action="ppaction://hlinkfile"/>
              </a:rPr>
              <a:t>Politique</a:t>
            </a:r>
            <a:r>
              <a:rPr lang="en-US" u="sng" dirty="0">
                <a:hlinkClick r:id="rId7" action="ppaction://hlinkfile"/>
              </a:rPr>
              <a:t> </a:t>
            </a:r>
            <a:r>
              <a:rPr lang="en-US" u="sng" dirty="0" err="1">
                <a:hlinkClick r:id="rId7" action="ppaction://hlinkfile"/>
              </a:rPr>
              <a:t>industrielle</a:t>
            </a:r>
            <a:endParaRPr lang="en-GB" dirty="0"/>
          </a:p>
          <a:p>
            <a:pPr lvl="2"/>
            <a:r>
              <a:rPr lang="fr-FR" u="sng" dirty="0">
                <a:hlinkClick r:id="rId8" action="ppaction://hlinkfile"/>
              </a:rPr>
              <a:t>§1. Une politique complémentaire à celle du marché intérieur</a:t>
            </a:r>
            <a:endParaRPr lang="en-GB" dirty="0"/>
          </a:p>
          <a:p>
            <a:pPr lvl="2"/>
            <a:r>
              <a:rPr lang="fr-FR" u="sng" dirty="0">
                <a:hlinkClick r:id="rId9" action="ppaction://hlinkfile"/>
              </a:rPr>
              <a:t>§2. Article 173 TFUE</a:t>
            </a:r>
            <a:endParaRPr lang="en-GB" dirty="0"/>
          </a:p>
          <a:p>
            <a:pPr lvl="2"/>
            <a:r>
              <a:rPr lang="fr-FR" u="sng" dirty="0">
                <a:hlinkClick r:id="rId10" action="ppaction://hlinkfile"/>
              </a:rPr>
              <a:t>§3. Article 345 TFUE</a:t>
            </a:r>
            <a:endParaRPr lang="en-GB" dirty="0"/>
          </a:p>
          <a:p>
            <a:pPr lvl="1"/>
            <a:r>
              <a:rPr lang="en-US" u="sng" dirty="0">
                <a:hlinkClick r:id="rId11" action="ppaction://hlinkfile"/>
              </a:rPr>
              <a:t>Section 3. La protection des </a:t>
            </a:r>
            <a:r>
              <a:rPr lang="en-US" u="sng" dirty="0" err="1">
                <a:hlinkClick r:id="rId11" action="ppaction://hlinkfile"/>
              </a:rPr>
              <a:t>consommateurs</a:t>
            </a:r>
            <a:endParaRPr lang="en-GB" dirty="0"/>
          </a:p>
          <a:p>
            <a:pPr lvl="2"/>
            <a:r>
              <a:rPr lang="fr-FR" u="sng" dirty="0">
                <a:hlinkClick r:id="rId12" action="ppaction://hlinkfile"/>
              </a:rPr>
              <a:t>§1. Une politique complémentaire à celle du marché intérieur</a:t>
            </a:r>
            <a:endParaRPr lang="en-GB" dirty="0"/>
          </a:p>
          <a:p>
            <a:pPr lvl="2"/>
            <a:r>
              <a:rPr lang="fr-FR" u="sng" dirty="0">
                <a:hlinkClick r:id="rId13" action="ppaction://hlinkfile"/>
              </a:rPr>
              <a:t>§2. L’importance du droit dérivé</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690</a:t>
            </a:fld>
            <a:endParaRPr lang="nl-NL"/>
          </a:p>
        </p:txBody>
      </p:sp>
    </p:spTree>
    <p:extLst>
      <p:ext uri="{BB962C8B-B14F-4D97-AF65-F5344CB8AC3E}">
        <p14:creationId xmlns:p14="http://schemas.microsoft.com/office/powerpoint/2010/main" val="3687413169"/>
      </p:ext>
    </p:extLst>
  </p:cSld>
  <p:clrMapOvr>
    <a:masterClrMapping/>
  </p:clrMapOvr>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71600" y="4949350"/>
            <a:ext cx="6400800" cy="1752600"/>
          </a:xfrm>
        </p:spPr>
        <p:txBody>
          <a:bodyPr>
            <a:normAutofit/>
          </a:bodyPr>
          <a:lstStyle/>
          <a:p>
            <a:endParaRPr lang="nl-NL" dirty="0"/>
          </a:p>
          <a:p>
            <a:endParaRPr lang="nl-NL" dirty="0"/>
          </a:p>
        </p:txBody>
      </p:sp>
      <p:pic>
        <p:nvPicPr>
          <p:cNvPr id="6" name="Content Placeholder 3" descr="https://encrypted-tbn2.gstatic.com/images?q=tbn:ANd9GcT8uzX0G0JYoBnaEjwDhW7iScd1_7vN8w9VoUAx8gR9hnhZhDqWVA">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55650" y="1657350"/>
            <a:ext cx="7632700" cy="3600450"/>
          </a:xfrm>
        </p:spPr>
      </p:pic>
      <p:sp>
        <p:nvSpPr>
          <p:cNvPr id="2" name="Subtitle 1"/>
          <p:cNvSpPr>
            <a:spLocks noGrp="1"/>
          </p:cNvSpPr>
          <p:nvPr>
            <p:ph type="subTitle" idx="1"/>
          </p:nvPr>
        </p:nvSpPr>
        <p:spPr/>
        <p:txBody>
          <a:bodyPr/>
          <a:lstStyle/>
          <a:p>
            <a:endParaRPr lang="nl-NL" dirty="0" smtClean="0"/>
          </a:p>
          <a:p>
            <a:endParaRPr lang="nl-NL" dirty="0"/>
          </a:p>
        </p:txBody>
      </p:sp>
      <p:sp>
        <p:nvSpPr>
          <p:cNvPr id="3" name="Slide Number Placeholder 2"/>
          <p:cNvSpPr>
            <a:spLocks noGrp="1"/>
          </p:cNvSpPr>
          <p:nvPr>
            <p:ph type="sldNum" sz="quarter" idx="12"/>
          </p:nvPr>
        </p:nvSpPr>
        <p:spPr/>
        <p:txBody>
          <a:bodyPr/>
          <a:lstStyle/>
          <a:p>
            <a:fld id="{D9061D89-B14A-487E-9210-A6BBBD725484}" type="slidenum">
              <a:rPr lang="nl-NL" smtClean="0"/>
              <a:pPr/>
              <a:t>691</a:t>
            </a:fld>
            <a:endParaRPr lang="nl-NL"/>
          </a:p>
        </p:txBody>
      </p:sp>
    </p:spTree>
    <p:extLst>
      <p:ext uri="{BB962C8B-B14F-4D97-AF65-F5344CB8AC3E}">
        <p14:creationId xmlns:p14="http://schemas.microsoft.com/office/powerpoint/2010/main" val="3053381669"/>
      </p:ext>
    </p:extLst>
  </p:cSld>
  <p:clrMapOvr>
    <a:masterClrMapping/>
  </p:clrMapOvr>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Examen</a:t>
            </a:r>
          </a:p>
        </p:txBody>
      </p:sp>
      <p:sp>
        <p:nvSpPr>
          <p:cNvPr id="3" name="Content Placeholder 2"/>
          <p:cNvSpPr>
            <a:spLocks noGrp="1"/>
          </p:cNvSpPr>
          <p:nvPr>
            <p:ph idx="1"/>
          </p:nvPr>
        </p:nvSpPr>
        <p:spPr/>
        <p:txBody>
          <a:bodyPr>
            <a:normAutofit/>
          </a:bodyPr>
          <a:lstStyle/>
          <a:p>
            <a:r>
              <a:rPr lang="nl-NL" dirty="0"/>
              <a:t>Examen </a:t>
            </a:r>
            <a:r>
              <a:rPr lang="nl-NL" dirty="0" err="1"/>
              <a:t>écrit</a:t>
            </a:r>
            <a:endParaRPr lang="nl-NL" dirty="0"/>
          </a:p>
          <a:p>
            <a:pPr lvl="1"/>
            <a:r>
              <a:rPr lang="nl-NL" dirty="0"/>
              <a:t>questions </a:t>
            </a:r>
            <a:r>
              <a:rPr lang="nl-NL" dirty="0" smtClean="0"/>
              <a:t>de connaissance – trois (petites) questions (5 pts)</a:t>
            </a:r>
            <a:endParaRPr lang="nl-NL" dirty="0"/>
          </a:p>
          <a:p>
            <a:pPr lvl="1"/>
            <a:r>
              <a:rPr lang="nl-NL" dirty="0"/>
              <a:t>question de </a:t>
            </a:r>
            <a:r>
              <a:rPr lang="nl-NL" dirty="0" smtClean="0"/>
              <a:t>synthèse (5 pts)</a:t>
            </a:r>
            <a:endParaRPr lang="nl-NL" dirty="0"/>
          </a:p>
          <a:p>
            <a:pPr lvl="1"/>
            <a:r>
              <a:rPr lang="nl-NL" dirty="0" smtClean="0"/>
              <a:t>casus (10 pts)</a:t>
            </a:r>
          </a:p>
          <a:p>
            <a:pPr lvl="1"/>
            <a:endParaRPr lang="nl-NL" dirty="0"/>
          </a:p>
          <a:p>
            <a:pPr lvl="1"/>
            <a:r>
              <a:rPr lang="nl-NL" dirty="0"/>
              <a:t>e</a:t>
            </a:r>
            <a:r>
              <a:rPr lang="nl-NL" dirty="0" smtClean="0"/>
              <a:t>xamens des dernières années</a:t>
            </a:r>
          </a:p>
          <a:p>
            <a:pPr marL="457200" lvl="1" indent="0">
              <a:buNone/>
            </a:pPr>
            <a:r>
              <a:rPr lang="nl-NL" dirty="0"/>
              <a:t>d</a:t>
            </a:r>
            <a:r>
              <a:rPr lang="nl-NL" dirty="0" smtClean="0"/>
              <a:t>isponibles sur eCampus</a:t>
            </a:r>
            <a:endParaRPr lang="nl-NL" dirty="0"/>
          </a:p>
        </p:txBody>
      </p:sp>
      <p:pic>
        <p:nvPicPr>
          <p:cNvPr id="4" name="Picture 3" descr="https://encrypted-tbn3.gstatic.com/images?q=tbn:ANd9GcTUwssjuLyRU0PnVY2vQeL1NjqUpM2yZw62gHactILnExKbEMhl">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4475658"/>
            <a:ext cx="2808312" cy="1833067"/>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692</a:t>
            </a:fld>
            <a:endParaRPr lang="nl-NL"/>
          </a:p>
        </p:txBody>
      </p:sp>
    </p:spTree>
    <p:extLst>
      <p:ext uri="{BB962C8B-B14F-4D97-AF65-F5344CB8AC3E}">
        <p14:creationId xmlns:p14="http://schemas.microsoft.com/office/powerpoint/2010/main" val="2430710945"/>
      </p:ext>
    </p:extLst>
  </p:cSld>
  <p:clrMapOvr>
    <a:masterClrMapping/>
  </p:clrMapOvr>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Examen</a:t>
            </a:r>
          </a:p>
        </p:txBody>
      </p:sp>
      <p:sp>
        <p:nvSpPr>
          <p:cNvPr id="3" name="Content Placeholder 2"/>
          <p:cNvSpPr>
            <a:spLocks noGrp="1"/>
          </p:cNvSpPr>
          <p:nvPr>
            <p:ph idx="1"/>
          </p:nvPr>
        </p:nvSpPr>
        <p:spPr/>
        <p:txBody>
          <a:bodyPr>
            <a:normAutofit/>
          </a:bodyPr>
          <a:lstStyle/>
          <a:p>
            <a:r>
              <a:rPr lang="nl-NL" dirty="0" smtClean="0"/>
              <a:t>Utilisation du recueil</a:t>
            </a:r>
            <a:endParaRPr lang="nl-NL" dirty="0"/>
          </a:p>
          <a:p>
            <a:pPr lvl="1"/>
            <a:r>
              <a:rPr lang="nl-NL" dirty="0" err="1"/>
              <a:t>signets</a:t>
            </a:r>
            <a:endParaRPr lang="nl-NL" dirty="0"/>
          </a:p>
          <a:p>
            <a:pPr lvl="1"/>
            <a:r>
              <a:rPr lang="nl-NL" dirty="0" err="1"/>
              <a:t>souligner</a:t>
            </a:r>
            <a:r>
              <a:rPr lang="nl-NL" dirty="0"/>
              <a:t>/</a:t>
            </a:r>
            <a:r>
              <a:rPr lang="nl-NL" dirty="0" err="1"/>
              <a:t>surligner</a:t>
            </a:r>
            <a:endParaRPr lang="nl-NL" dirty="0"/>
          </a:p>
          <a:p>
            <a:pPr lvl="1"/>
            <a:r>
              <a:rPr lang="nl-NL" dirty="0"/>
              <a:t>pas de </a:t>
            </a:r>
            <a:r>
              <a:rPr lang="nl-NL" dirty="0" err="1"/>
              <a:t>renvois</a:t>
            </a:r>
            <a:r>
              <a:rPr lang="nl-NL" dirty="0"/>
              <a:t> </a:t>
            </a:r>
            <a:r>
              <a:rPr lang="nl-NL" dirty="0" err="1"/>
              <a:t>aux</a:t>
            </a:r>
            <a:r>
              <a:rPr lang="nl-NL" dirty="0"/>
              <a:t> </a:t>
            </a:r>
            <a:r>
              <a:rPr lang="nl-NL" dirty="0" err="1"/>
              <a:t>articles</a:t>
            </a:r>
            <a:endParaRPr lang="nl-NL" dirty="0"/>
          </a:p>
          <a:p>
            <a:endParaRPr lang="nl-NL" dirty="0"/>
          </a:p>
          <a:p>
            <a:r>
              <a:rPr lang="nl-NL" dirty="0"/>
              <a:t>Traités </a:t>
            </a:r>
            <a:r>
              <a:rPr lang="nl-NL" dirty="0" err="1"/>
              <a:t>fondateurs</a:t>
            </a:r>
            <a:endParaRPr lang="nl-NL" dirty="0"/>
          </a:p>
          <a:p>
            <a:pPr lvl="1"/>
            <a:r>
              <a:rPr lang="nl-NL" dirty="0" err="1"/>
              <a:t>signets</a:t>
            </a:r>
            <a:endParaRPr lang="nl-NL" dirty="0"/>
          </a:p>
          <a:p>
            <a:pPr lvl="1"/>
            <a:r>
              <a:rPr lang="nl-NL" dirty="0" err="1"/>
              <a:t>souligner</a:t>
            </a:r>
            <a:r>
              <a:rPr lang="nl-NL" dirty="0"/>
              <a:t>/</a:t>
            </a:r>
            <a:r>
              <a:rPr lang="nl-NL" dirty="0" err="1"/>
              <a:t>surligner</a:t>
            </a:r>
            <a:endParaRPr lang="nl-NL" dirty="0"/>
          </a:p>
          <a:p>
            <a:pPr lvl="1"/>
            <a:r>
              <a:rPr lang="nl-NL" dirty="0" err="1"/>
              <a:t>renvois</a:t>
            </a:r>
            <a:r>
              <a:rPr lang="nl-NL" dirty="0"/>
              <a:t> </a:t>
            </a:r>
            <a:r>
              <a:rPr lang="nl-NL" dirty="0" err="1"/>
              <a:t>aux</a:t>
            </a:r>
            <a:r>
              <a:rPr lang="nl-NL" dirty="0"/>
              <a:t> </a:t>
            </a:r>
            <a:r>
              <a:rPr lang="nl-NL" dirty="0" err="1"/>
              <a:t>articles</a:t>
            </a:r>
            <a:r>
              <a:rPr lang="nl-NL" dirty="0"/>
              <a:t> permis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693</a:t>
            </a:fld>
            <a:endParaRPr lang="nl-NL"/>
          </a:p>
        </p:txBody>
      </p:sp>
    </p:spTree>
    <p:extLst>
      <p:ext uri="{BB962C8B-B14F-4D97-AF65-F5344CB8AC3E}">
        <p14:creationId xmlns:p14="http://schemas.microsoft.com/office/powerpoint/2010/main" val="726489642"/>
      </p:ext>
    </p:extLst>
  </p:cSld>
  <p:clrMapOvr>
    <a:masterClrMapping/>
  </p:clrMapOvr>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Exame</a:t>
            </a:r>
            <a:r>
              <a:rPr lang="fr-BE" dirty="0"/>
              <a:t>n</a:t>
            </a:r>
            <a:endParaRPr lang="en-GB" dirty="0"/>
          </a:p>
        </p:txBody>
      </p:sp>
      <p:sp>
        <p:nvSpPr>
          <p:cNvPr id="3" name="Content Placeholder 2"/>
          <p:cNvSpPr>
            <a:spLocks noGrp="1"/>
          </p:cNvSpPr>
          <p:nvPr>
            <p:ph idx="1"/>
          </p:nvPr>
        </p:nvSpPr>
        <p:spPr>
          <a:xfrm>
            <a:off x="482958" y="1336183"/>
            <a:ext cx="8229600" cy="5521817"/>
          </a:xfrm>
        </p:spPr>
        <p:txBody>
          <a:bodyPr>
            <a:normAutofit/>
          </a:bodyPr>
          <a:lstStyle/>
          <a:p>
            <a:r>
              <a:rPr lang="fr-BE" dirty="0" smtClean="0"/>
              <a:t>Trois questions – trois heures – organisez-vous!</a:t>
            </a:r>
          </a:p>
          <a:p>
            <a:pPr lvl="1"/>
            <a:r>
              <a:rPr lang="fr-BE" dirty="0"/>
              <a:t>Question de </a:t>
            </a:r>
            <a:r>
              <a:rPr lang="fr-BE" dirty="0" smtClean="0"/>
              <a:t>synthèse (5 pts)</a:t>
            </a:r>
            <a:endParaRPr lang="fr-BE" dirty="0"/>
          </a:p>
          <a:p>
            <a:pPr lvl="2"/>
            <a:r>
              <a:rPr lang="fr-BE" dirty="0" err="1"/>
              <a:t>p.e</a:t>
            </a:r>
            <a:r>
              <a:rPr lang="fr-BE" dirty="0"/>
              <a:t>. notion de restriction définie comment dans les différentes libertés de circulation</a:t>
            </a:r>
            <a:r>
              <a:rPr lang="fr-BE" dirty="0" smtClean="0"/>
              <a:t>?</a:t>
            </a:r>
          </a:p>
          <a:p>
            <a:pPr lvl="2"/>
            <a:r>
              <a:rPr lang="fr-FR" dirty="0" smtClean="0"/>
              <a:t>Août 2018: « La </a:t>
            </a:r>
            <a:r>
              <a:rPr lang="fr-FR" dirty="0"/>
              <a:t>nationalité tient-elle encore un rôle dans le droit du marché intérieur ? </a:t>
            </a:r>
            <a:r>
              <a:rPr lang="fr-FR" dirty="0" smtClean="0"/>
              <a:t>Expliquez ».</a:t>
            </a:r>
            <a:endParaRPr lang="en-GB" dirty="0"/>
          </a:p>
          <a:p>
            <a:pPr lvl="1"/>
            <a:r>
              <a:rPr lang="fr-BE" dirty="0" smtClean="0"/>
              <a:t>Question de connaissance (2 ou 3 petites questions - 5 pts)</a:t>
            </a:r>
          </a:p>
          <a:p>
            <a:pPr lvl="2"/>
            <a:r>
              <a:rPr lang="fr-BE" dirty="0" err="1" smtClean="0"/>
              <a:t>p.e</a:t>
            </a:r>
            <a:r>
              <a:rPr lang="fr-BE" dirty="0" smtClean="0"/>
              <a:t>. peut-on interdire l’obtention d’un bien immobilier par un ressortissant belge en Espagne?</a:t>
            </a:r>
          </a:p>
          <a:p>
            <a:pPr lvl="2"/>
            <a:r>
              <a:rPr lang="fr-BE" dirty="0" err="1"/>
              <a:t>p</a:t>
            </a:r>
            <a:r>
              <a:rPr lang="fr-BE" dirty="0" err="1" smtClean="0"/>
              <a:t>.e</a:t>
            </a:r>
            <a:r>
              <a:rPr lang="fr-BE" dirty="0" smtClean="0"/>
              <a:t>. une épouse d’un citoyen bulgare peut-elle demander un permis de séjour en Belgique?</a:t>
            </a:r>
          </a:p>
          <a:p>
            <a:pPr lvl="1"/>
            <a:r>
              <a:rPr lang="fr-BE" dirty="0" smtClean="0"/>
              <a:t>Casus (10 pts !!)</a:t>
            </a:r>
          </a:p>
          <a:p>
            <a:pPr lvl="2"/>
            <a:r>
              <a:rPr lang="fr-BE" dirty="0"/>
              <a:t>d</a:t>
            </a:r>
            <a:r>
              <a:rPr lang="fr-BE" dirty="0" smtClean="0"/>
              <a:t>istinguez les libertés pertinentes</a:t>
            </a:r>
          </a:p>
          <a:p>
            <a:pPr lvl="2"/>
            <a:r>
              <a:rPr lang="fr-BE" dirty="0" smtClean="0"/>
              <a:t>compétence: compléter un raisonnement juridique par écrit</a:t>
            </a:r>
          </a:p>
          <a:p>
            <a:pPr lvl="2"/>
            <a:r>
              <a:rPr lang="fr-BE" dirty="0" smtClean="0"/>
              <a:t>Permanences 23 et 25 avril – séances de CP: 4 et 5 avril, 26 avril, 3 mai</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694</a:t>
            </a:fld>
            <a:endParaRPr lang="nl-NL"/>
          </a:p>
        </p:txBody>
      </p:sp>
    </p:spTree>
    <p:extLst>
      <p:ext uri="{BB962C8B-B14F-4D97-AF65-F5344CB8AC3E}">
        <p14:creationId xmlns:p14="http://schemas.microsoft.com/office/powerpoint/2010/main" val="1642957988"/>
      </p:ext>
    </p:extLst>
  </p:cSld>
  <p:clrMapOvr>
    <a:masterClrMapping/>
  </p:clrMapOvr>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Concurrence</a:t>
            </a:r>
            <a:endParaRPr lang="nl-NL" dirty="0"/>
          </a:p>
        </p:txBody>
      </p:sp>
      <p:sp>
        <p:nvSpPr>
          <p:cNvPr id="3" name="Content Placeholder 2"/>
          <p:cNvSpPr>
            <a:spLocks noGrp="1"/>
          </p:cNvSpPr>
          <p:nvPr>
            <p:ph idx="1"/>
          </p:nvPr>
        </p:nvSpPr>
        <p:spPr>
          <a:xfrm>
            <a:off x="457200" y="1600200"/>
            <a:ext cx="8229600" cy="5069160"/>
          </a:xfrm>
        </p:spPr>
        <p:txBody>
          <a:bodyPr>
            <a:normAutofit/>
          </a:bodyPr>
          <a:lstStyle/>
          <a:p>
            <a:r>
              <a:rPr lang="nl-NL" dirty="0" err="1" smtClean="0"/>
              <a:t>Droit</a:t>
            </a:r>
            <a:r>
              <a:rPr lang="nl-NL" dirty="0" smtClean="0"/>
              <a:t> du marché intérieur</a:t>
            </a:r>
          </a:p>
          <a:p>
            <a:pPr lvl="1"/>
            <a:r>
              <a:rPr lang="nl-NL" dirty="0" err="1" smtClean="0"/>
              <a:t>interdictions</a:t>
            </a:r>
            <a:r>
              <a:rPr lang="nl-NL" dirty="0" smtClean="0"/>
              <a:t> des </a:t>
            </a:r>
            <a:r>
              <a:rPr lang="nl-NL" i="1" dirty="0" err="1" smtClean="0"/>
              <a:t>réglementations</a:t>
            </a:r>
            <a:r>
              <a:rPr lang="nl-NL" dirty="0" smtClean="0"/>
              <a:t> </a:t>
            </a:r>
            <a:r>
              <a:rPr lang="nl-NL" dirty="0" err="1" smtClean="0"/>
              <a:t>nationales</a:t>
            </a:r>
            <a:r>
              <a:rPr lang="nl-NL" dirty="0" smtClean="0"/>
              <a:t> </a:t>
            </a:r>
            <a:r>
              <a:rPr lang="nl-NL" dirty="0" err="1" smtClean="0"/>
              <a:t>attentatoires</a:t>
            </a:r>
            <a:r>
              <a:rPr lang="nl-NL" dirty="0" smtClean="0"/>
              <a:t> à la libre </a:t>
            </a:r>
            <a:r>
              <a:rPr lang="nl-NL" dirty="0" err="1" smtClean="0"/>
              <a:t>circulation</a:t>
            </a:r>
            <a:r>
              <a:rPr lang="nl-NL" dirty="0" smtClean="0"/>
              <a:t> des </a:t>
            </a:r>
            <a:r>
              <a:rPr lang="nl-NL" dirty="0" err="1" smtClean="0"/>
              <a:t>marchandises</a:t>
            </a:r>
            <a:r>
              <a:rPr lang="nl-NL" dirty="0" smtClean="0"/>
              <a:t>, </a:t>
            </a:r>
            <a:r>
              <a:rPr lang="nl-NL" dirty="0" err="1" smtClean="0"/>
              <a:t>personnes</a:t>
            </a:r>
            <a:r>
              <a:rPr lang="nl-NL" dirty="0" smtClean="0"/>
              <a:t>, </a:t>
            </a:r>
            <a:r>
              <a:rPr lang="nl-NL" dirty="0" err="1" smtClean="0"/>
              <a:t>capitaux</a:t>
            </a:r>
            <a:r>
              <a:rPr lang="nl-NL" dirty="0" smtClean="0"/>
              <a:t> </a:t>
            </a:r>
            <a:r>
              <a:rPr lang="nl-NL" dirty="0" err="1" smtClean="0"/>
              <a:t>ou</a:t>
            </a:r>
            <a:r>
              <a:rPr lang="nl-NL" dirty="0" smtClean="0"/>
              <a:t> services</a:t>
            </a:r>
          </a:p>
          <a:p>
            <a:r>
              <a:rPr lang="nl-NL" dirty="0" smtClean="0"/>
              <a:t>Droit de la concurrence – art. 101-106 TFUE</a:t>
            </a:r>
          </a:p>
          <a:p>
            <a:pPr lvl="1"/>
            <a:r>
              <a:rPr lang="nl-NL" dirty="0" err="1"/>
              <a:t>c</a:t>
            </a:r>
            <a:r>
              <a:rPr lang="nl-NL" dirty="0" err="1" smtClean="0"/>
              <a:t>oncerne</a:t>
            </a:r>
            <a:r>
              <a:rPr lang="nl-NL" dirty="0" smtClean="0"/>
              <a:t> </a:t>
            </a:r>
            <a:r>
              <a:rPr lang="nl-NL" dirty="0" err="1" smtClean="0"/>
              <a:t>le</a:t>
            </a:r>
            <a:r>
              <a:rPr lang="nl-NL" dirty="0" smtClean="0"/>
              <a:t> </a:t>
            </a:r>
            <a:r>
              <a:rPr lang="nl-NL" dirty="0" err="1" smtClean="0"/>
              <a:t>comportement</a:t>
            </a:r>
            <a:r>
              <a:rPr lang="nl-NL" dirty="0" smtClean="0"/>
              <a:t> des entreprises </a:t>
            </a:r>
            <a:r>
              <a:rPr lang="nl-NL" dirty="0" err="1" smtClean="0"/>
              <a:t>sur</a:t>
            </a:r>
            <a:r>
              <a:rPr lang="nl-NL" dirty="0" smtClean="0"/>
              <a:t> </a:t>
            </a:r>
            <a:r>
              <a:rPr lang="nl-NL" dirty="0" err="1" smtClean="0"/>
              <a:t>le</a:t>
            </a:r>
            <a:r>
              <a:rPr lang="nl-NL" dirty="0" smtClean="0"/>
              <a:t> marché</a:t>
            </a:r>
          </a:p>
          <a:p>
            <a:pPr lvl="1"/>
            <a:r>
              <a:rPr lang="nl-NL" dirty="0" err="1"/>
              <a:t>s</a:t>
            </a:r>
            <a:r>
              <a:rPr lang="nl-NL" dirty="0" err="1" smtClean="0"/>
              <a:t>ouhaite</a:t>
            </a:r>
            <a:r>
              <a:rPr lang="nl-NL" dirty="0" smtClean="0"/>
              <a:t> </a:t>
            </a:r>
            <a:r>
              <a:rPr lang="nl-NL" dirty="0" err="1" smtClean="0"/>
              <a:t>éviter</a:t>
            </a:r>
            <a:r>
              <a:rPr lang="nl-NL" dirty="0" smtClean="0"/>
              <a:t> que les entreprises </a:t>
            </a:r>
            <a:r>
              <a:rPr lang="nl-NL" dirty="0" err="1" smtClean="0"/>
              <a:t>rétablissent</a:t>
            </a:r>
            <a:r>
              <a:rPr lang="nl-NL" dirty="0" smtClean="0"/>
              <a:t> des barrières au libre commerce intracommunautaire </a:t>
            </a:r>
            <a:r>
              <a:rPr lang="nl-NL" dirty="0" err="1" smtClean="0"/>
              <a:t>écartées</a:t>
            </a:r>
            <a:r>
              <a:rPr lang="nl-NL" dirty="0" smtClean="0"/>
              <a:t> par </a:t>
            </a:r>
            <a:r>
              <a:rPr lang="nl-NL" dirty="0" err="1" smtClean="0"/>
              <a:t>le</a:t>
            </a:r>
            <a:r>
              <a:rPr lang="nl-NL" dirty="0" smtClean="0"/>
              <a:t> </a:t>
            </a:r>
            <a:r>
              <a:rPr lang="nl-NL" dirty="0" err="1" smtClean="0"/>
              <a:t>droit</a:t>
            </a:r>
            <a:r>
              <a:rPr lang="nl-NL" dirty="0" smtClean="0"/>
              <a:t> du marché intérieur</a:t>
            </a:r>
          </a:p>
          <a:p>
            <a:pPr lvl="2"/>
            <a:r>
              <a:rPr lang="nl-NL" dirty="0"/>
              <a:t>p</a:t>
            </a:r>
            <a:r>
              <a:rPr lang="nl-NL" dirty="0" smtClean="0"/>
              <a:t>.e. </a:t>
            </a:r>
            <a:r>
              <a:rPr lang="nl-NL" dirty="0" err="1" smtClean="0"/>
              <a:t>interdiction</a:t>
            </a:r>
            <a:r>
              <a:rPr lang="nl-NL" dirty="0" smtClean="0"/>
              <a:t> des ententes </a:t>
            </a:r>
            <a:r>
              <a:rPr lang="nl-NL" dirty="0" err="1" smtClean="0"/>
              <a:t>conclues</a:t>
            </a:r>
            <a:r>
              <a:rPr lang="nl-NL" dirty="0" smtClean="0"/>
              <a:t> </a:t>
            </a:r>
            <a:r>
              <a:rPr lang="nl-NL" dirty="0" err="1" smtClean="0"/>
              <a:t>entre</a:t>
            </a:r>
            <a:r>
              <a:rPr lang="nl-NL" dirty="0" smtClean="0"/>
              <a:t> entreprises </a:t>
            </a:r>
            <a:r>
              <a:rPr lang="nl-NL" dirty="0" err="1" smtClean="0"/>
              <a:t>visant</a:t>
            </a:r>
            <a:r>
              <a:rPr lang="nl-NL" dirty="0" smtClean="0"/>
              <a:t> à </a:t>
            </a:r>
            <a:r>
              <a:rPr lang="nl-NL" dirty="0" err="1" smtClean="0"/>
              <a:t>restreindre</a:t>
            </a:r>
            <a:r>
              <a:rPr lang="nl-NL" dirty="0" smtClean="0"/>
              <a:t> la </a:t>
            </a:r>
            <a:r>
              <a:rPr lang="nl-NL" dirty="0" err="1" smtClean="0"/>
              <a:t>concurrence</a:t>
            </a:r>
            <a:r>
              <a:rPr lang="nl-NL" dirty="0" smtClean="0"/>
              <a:t> </a:t>
            </a:r>
            <a:r>
              <a:rPr lang="nl-NL" dirty="0" err="1" smtClean="0"/>
              <a:t>sur</a:t>
            </a:r>
            <a:r>
              <a:rPr lang="nl-NL" dirty="0" smtClean="0"/>
              <a:t> </a:t>
            </a:r>
            <a:r>
              <a:rPr lang="nl-NL" dirty="0" err="1" smtClean="0"/>
              <a:t>le</a:t>
            </a:r>
            <a:r>
              <a:rPr lang="nl-NL" dirty="0" smtClean="0"/>
              <a:t> marché intérieur</a:t>
            </a:r>
            <a:endParaRPr lang="nl-NL" dirty="0"/>
          </a:p>
        </p:txBody>
      </p:sp>
      <p:sp>
        <p:nvSpPr>
          <p:cNvPr id="4" name="Slide Number Placeholder 3"/>
          <p:cNvSpPr>
            <a:spLocks noGrp="1"/>
          </p:cNvSpPr>
          <p:nvPr>
            <p:ph type="sldNum" sz="quarter" idx="12"/>
          </p:nvPr>
        </p:nvSpPr>
        <p:spPr/>
        <p:txBody>
          <a:bodyPr/>
          <a:lstStyle/>
          <a:p>
            <a:fld id="{4A7DDEB4-4B31-4017-9D9B-25103CA56BF1}" type="slidenum">
              <a:rPr lang="nl-NL" smtClean="0"/>
              <a:t>695</a:t>
            </a:fld>
            <a:endParaRPr lang="nl-NL"/>
          </a:p>
        </p:txBody>
      </p:sp>
    </p:spTree>
    <p:extLst>
      <p:ext uri="{BB962C8B-B14F-4D97-AF65-F5344CB8AC3E}">
        <p14:creationId xmlns:p14="http://schemas.microsoft.com/office/powerpoint/2010/main" val="315447280"/>
      </p:ext>
    </p:extLst>
  </p:cSld>
  <p:clrMapOvr>
    <a:masterClrMapping/>
  </p:clrMapOvr>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Concurrence</a:t>
            </a:r>
            <a:endParaRPr lang="en-GB" dirty="0"/>
          </a:p>
        </p:txBody>
      </p:sp>
      <p:sp>
        <p:nvSpPr>
          <p:cNvPr id="3" name="Content Placeholder 2"/>
          <p:cNvSpPr>
            <a:spLocks noGrp="1"/>
          </p:cNvSpPr>
          <p:nvPr>
            <p:ph idx="1"/>
          </p:nvPr>
        </p:nvSpPr>
        <p:spPr/>
        <p:txBody>
          <a:bodyPr>
            <a:normAutofit/>
          </a:bodyPr>
          <a:lstStyle/>
          <a:p>
            <a:r>
              <a:rPr lang="fr-BE" dirty="0" smtClean="0"/>
              <a:t>Article 101 TFUE – interdiction des ententes</a:t>
            </a:r>
          </a:p>
          <a:p>
            <a:pPr lvl="1"/>
            <a:r>
              <a:rPr lang="fr-BE" dirty="0"/>
              <a:t>n</a:t>
            </a:r>
            <a:r>
              <a:rPr lang="fr-BE" dirty="0" smtClean="0"/>
              <a:t>ullité des contrats – juridictions nationales</a:t>
            </a:r>
          </a:p>
          <a:p>
            <a:pPr lvl="1"/>
            <a:r>
              <a:rPr lang="fr-BE" dirty="0"/>
              <a:t>a</a:t>
            </a:r>
            <a:r>
              <a:rPr lang="fr-BE" dirty="0" smtClean="0"/>
              <a:t>mendes administratives – Commission européenne</a:t>
            </a:r>
          </a:p>
          <a:p>
            <a:endParaRPr lang="fr-BE" dirty="0"/>
          </a:p>
          <a:p>
            <a:r>
              <a:rPr lang="fr-BE" dirty="0" smtClean="0"/>
              <a:t>Article 102 TFUE – interdiction des abus d’une position dominante</a:t>
            </a:r>
          </a:p>
          <a:p>
            <a:pPr lvl="1"/>
            <a:r>
              <a:rPr lang="fr-BE" dirty="0"/>
              <a:t>a</a:t>
            </a:r>
            <a:r>
              <a:rPr lang="fr-BE" dirty="0" smtClean="0"/>
              <a:t>mendes administratives – Commission européenne</a:t>
            </a:r>
          </a:p>
          <a:p>
            <a:endParaRPr lang="fr-BE" dirty="0"/>
          </a:p>
          <a:p>
            <a:r>
              <a:rPr lang="fr-BE" dirty="0" smtClean="0"/>
              <a:t>Interdictions non absolues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696</a:t>
            </a:fld>
            <a:endParaRPr lang="nl-NL"/>
          </a:p>
        </p:txBody>
      </p:sp>
    </p:spTree>
    <p:extLst>
      <p:ext uri="{BB962C8B-B14F-4D97-AF65-F5344CB8AC3E}">
        <p14:creationId xmlns:p14="http://schemas.microsoft.com/office/powerpoint/2010/main" val="4151026328"/>
      </p:ext>
    </p:extLst>
  </p:cSld>
  <p:clrMapOvr>
    <a:masterClrMapping/>
  </p:clrMapOvr>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Concurrence</a:t>
            </a:r>
            <a:endParaRPr lang="en-GB" dirty="0"/>
          </a:p>
        </p:txBody>
      </p:sp>
      <p:sp>
        <p:nvSpPr>
          <p:cNvPr id="3" name="Content Placeholder 2"/>
          <p:cNvSpPr>
            <a:spLocks noGrp="1"/>
          </p:cNvSpPr>
          <p:nvPr>
            <p:ph idx="1"/>
          </p:nvPr>
        </p:nvSpPr>
        <p:spPr/>
        <p:txBody>
          <a:bodyPr>
            <a:normAutofit/>
          </a:bodyPr>
          <a:lstStyle/>
          <a:p>
            <a:r>
              <a:rPr lang="fr-BE" dirty="0" smtClean="0"/>
              <a:t>Justifications</a:t>
            </a:r>
          </a:p>
          <a:p>
            <a:pPr lvl="1"/>
            <a:endParaRPr lang="fr-BE" dirty="0" smtClean="0"/>
          </a:p>
          <a:p>
            <a:pPr lvl="1"/>
            <a:r>
              <a:rPr lang="fr-BE" dirty="0"/>
              <a:t>e</a:t>
            </a:r>
            <a:r>
              <a:rPr lang="fr-BE" dirty="0" smtClean="0"/>
              <a:t>xemptions par catégorie</a:t>
            </a:r>
          </a:p>
          <a:p>
            <a:pPr lvl="2"/>
            <a:r>
              <a:rPr lang="fr-BE" dirty="0"/>
              <a:t>d</a:t>
            </a:r>
            <a:r>
              <a:rPr lang="fr-BE" dirty="0" smtClean="0"/>
              <a:t>roit dérivé – règlements, </a:t>
            </a:r>
            <a:r>
              <a:rPr lang="fr-BE" dirty="0" err="1" smtClean="0"/>
              <a:t>p.e</a:t>
            </a:r>
            <a:r>
              <a:rPr lang="fr-BE" dirty="0" smtClean="0"/>
              <a:t>. 330/2010</a:t>
            </a:r>
          </a:p>
          <a:p>
            <a:pPr lvl="1"/>
            <a:endParaRPr lang="fr-BE" dirty="0" smtClean="0"/>
          </a:p>
          <a:p>
            <a:pPr lvl="1"/>
            <a:r>
              <a:rPr lang="fr-BE" dirty="0"/>
              <a:t>e</a:t>
            </a:r>
            <a:r>
              <a:rPr lang="fr-BE" dirty="0" smtClean="0"/>
              <a:t>xception individuelle</a:t>
            </a:r>
          </a:p>
          <a:p>
            <a:pPr lvl="2"/>
            <a:r>
              <a:rPr lang="fr-BE" dirty="0"/>
              <a:t>a</a:t>
            </a:r>
            <a:r>
              <a:rPr lang="fr-BE" dirty="0" smtClean="0"/>
              <a:t>rticle 101, troisième paragraphe, TFUE</a:t>
            </a:r>
          </a:p>
          <a:p>
            <a:pPr lvl="2"/>
            <a:r>
              <a:rPr lang="fr-BE" dirty="0"/>
              <a:t>a</a:t>
            </a:r>
            <a:r>
              <a:rPr lang="fr-BE" dirty="0" smtClean="0"/>
              <a:t>rticle 102 TFUE?</a:t>
            </a:r>
          </a:p>
          <a:p>
            <a:pPr lvl="1"/>
            <a:endParaRPr lang="fr-BE" dirty="0"/>
          </a:p>
          <a:p>
            <a:pPr lvl="1"/>
            <a:r>
              <a:rPr lang="fr-BE" dirty="0" smtClean="0"/>
              <a:t>« more </a:t>
            </a:r>
            <a:r>
              <a:rPr lang="fr-BE" dirty="0" err="1" smtClean="0"/>
              <a:t>economic</a:t>
            </a:r>
            <a:r>
              <a:rPr lang="fr-BE" dirty="0" smtClean="0"/>
              <a:t> </a:t>
            </a:r>
            <a:r>
              <a:rPr lang="fr-BE" dirty="0" err="1" smtClean="0"/>
              <a:t>approach</a:t>
            </a:r>
            <a:r>
              <a:rPr lang="fr-BE" dirty="0" smtClean="0"/>
              <a:t>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697</a:t>
            </a:fld>
            <a:endParaRPr lang="nl-NL"/>
          </a:p>
        </p:txBody>
      </p:sp>
    </p:spTree>
    <p:extLst>
      <p:ext uri="{BB962C8B-B14F-4D97-AF65-F5344CB8AC3E}">
        <p14:creationId xmlns:p14="http://schemas.microsoft.com/office/powerpoint/2010/main" val="600777163"/>
      </p:ext>
    </p:extLst>
  </p:cSld>
  <p:clrMapOvr>
    <a:masterClrMapping/>
  </p:clrMapOvr>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Concurrence</a:t>
            </a:r>
            <a:endParaRPr lang="en-GB" dirty="0"/>
          </a:p>
        </p:txBody>
      </p:sp>
      <p:sp>
        <p:nvSpPr>
          <p:cNvPr id="3" name="Content Placeholder 2"/>
          <p:cNvSpPr>
            <a:spLocks noGrp="1"/>
          </p:cNvSpPr>
          <p:nvPr>
            <p:ph idx="1"/>
          </p:nvPr>
        </p:nvSpPr>
        <p:spPr>
          <a:xfrm>
            <a:off x="628650" y="1825624"/>
            <a:ext cx="7886700" cy="5193361"/>
          </a:xfrm>
        </p:spPr>
        <p:txBody>
          <a:bodyPr>
            <a:normAutofit/>
          </a:bodyPr>
          <a:lstStyle/>
          <a:p>
            <a:r>
              <a:rPr lang="fr-BE" dirty="0"/>
              <a:t>Surveillance assurée par la Commission européenne et les autorités nationales de la concurrence</a:t>
            </a:r>
          </a:p>
          <a:p>
            <a:pPr lvl="1"/>
            <a:r>
              <a:rPr lang="fr-BE" dirty="0" smtClean="0"/>
              <a:t>procédures </a:t>
            </a:r>
            <a:r>
              <a:rPr lang="fr-BE" dirty="0"/>
              <a:t>– règlement 1/2003</a:t>
            </a:r>
          </a:p>
          <a:p>
            <a:pPr lvl="1"/>
            <a:r>
              <a:rPr lang="fr-BE" dirty="0" smtClean="0"/>
              <a:t>contrôle </a:t>
            </a:r>
            <a:r>
              <a:rPr lang="fr-BE" dirty="0"/>
              <a:t>juridictionnel</a:t>
            </a:r>
            <a:endParaRPr lang="en-GB" dirty="0"/>
          </a:p>
          <a:p>
            <a:endParaRPr lang="fr-BE" dirty="0" smtClean="0"/>
          </a:p>
          <a:p>
            <a:r>
              <a:rPr lang="fr-BE" dirty="0" smtClean="0"/>
              <a:t>Le titre du Traité FUE sur le droit de la concurrence vise notamment des entreprises, mais comprend également des dispositions sur les aides d’Etat</a:t>
            </a:r>
          </a:p>
          <a:p>
            <a:pPr lvl="1"/>
            <a:r>
              <a:rPr lang="fr-BE" dirty="0"/>
              <a:t>s</a:t>
            </a:r>
            <a:r>
              <a:rPr lang="fr-BE" dirty="0" smtClean="0"/>
              <a:t>ubventions et autres avantages accordés par autorités publiques à des entreprises présélectionnées…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698</a:t>
            </a:fld>
            <a:endParaRPr lang="nl-NL"/>
          </a:p>
        </p:txBody>
      </p:sp>
    </p:spTree>
    <p:extLst>
      <p:ext uri="{BB962C8B-B14F-4D97-AF65-F5344CB8AC3E}">
        <p14:creationId xmlns:p14="http://schemas.microsoft.com/office/powerpoint/2010/main" val="3888627708"/>
      </p:ext>
    </p:extLst>
  </p:cSld>
  <p:clrMapOvr>
    <a:masterClrMapping/>
  </p:clrMapOvr>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Industrie</a:t>
            </a:r>
            <a:endParaRPr lang="en-GB" dirty="0"/>
          </a:p>
        </p:txBody>
      </p:sp>
      <p:sp>
        <p:nvSpPr>
          <p:cNvPr id="3" name="Content Placeholder 2"/>
          <p:cNvSpPr>
            <a:spLocks noGrp="1"/>
          </p:cNvSpPr>
          <p:nvPr>
            <p:ph idx="1"/>
          </p:nvPr>
        </p:nvSpPr>
        <p:spPr>
          <a:xfrm>
            <a:off x="628650" y="1690689"/>
            <a:ext cx="7886700" cy="5032375"/>
          </a:xfrm>
        </p:spPr>
        <p:txBody>
          <a:bodyPr>
            <a:normAutofit fontScale="92500" lnSpcReduction="10000"/>
          </a:bodyPr>
          <a:lstStyle/>
          <a:p>
            <a:r>
              <a:rPr lang="fr-BE" dirty="0" smtClean="0"/>
              <a:t>Article 173 TFUE</a:t>
            </a:r>
          </a:p>
          <a:p>
            <a:pPr lvl="1"/>
            <a:r>
              <a:rPr lang="fr-FR" dirty="0" smtClean="0"/>
              <a:t>l'Union </a:t>
            </a:r>
            <a:r>
              <a:rPr lang="fr-FR" dirty="0"/>
              <a:t>et les </a:t>
            </a:r>
            <a:r>
              <a:rPr lang="fr-FR" dirty="0" smtClean="0"/>
              <a:t>Etats </a:t>
            </a:r>
            <a:r>
              <a:rPr lang="fr-FR" dirty="0"/>
              <a:t>membres veillent à ce que les conditions nécessaires à la compétitivité de l'industrie de l'Union soient assurées.</a:t>
            </a:r>
            <a:br>
              <a:rPr lang="fr-FR" dirty="0"/>
            </a:br>
            <a:r>
              <a:rPr lang="fr-FR" dirty="0"/>
              <a:t/>
            </a:r>
            <a:br>
              <a:rPr lang="fr-FR" dirty="0"/>
            </a:br>
            <a:r>
              <a:rPr lang="fr-FR" dirty="0" smtClean="0"/>
              <a:t>A </a:t>
            </a:r>
            <a:r>
              <a:rPr lang="fr-FR" dirty="0"/>
              <a:t>cette fin, conformément à un système de marchés ouverts et concurrentiels, leur action vise à:</a:t>
            </a:r>
            <a:br>
              <a:rPr lang="fr-FR" dirty="0"/>
            </a:br>
            <a:r>
              <a:rPr lang="fr-FR" dirty="0" smtClean="0"/>
              <a:t>	— accélérer </a:t>
            </a:r>
            <a:r>
              <a:rPr lang="fr-FR" dirty="0"/>
              <a:t>l'adaptation de l'industrie aux changements </a:t>
            </a:r>
            <a:r>
              <a:rPr lang="fr-FR" dirty="0" smtClean="0"/>
              <a:t>	structurels</a:t>
            </a:r>
            <a:r>
              <a:rPr lang="fr-FR" dirty="0"/>
              <a:t>;</a:t>
            </a:r>
            <a:br>
              <a:rPr lang="fr-FR" dirty="0"/>
            </a:br>
            <a:r>
              <a:rPr lang="fr-FR" dirty="0" smtClean="0"/>
              <a:t>	— </a:t>
            </a:r>
            <a:r>
              <a:rPr lang="fr-FR" dirty="0"/>
              <a:t>encourager un environnement favorable à l'initiative et </a:t>
            </a:r>
            <a:r>
              <a:rPr lang="fr-FR" dirty="0" smtClean="0"/>
              <a:t>	au </a:t>
            </a:r>
            <a:r>
              <a:rPr lang="fr-FR" dirty="0"/>
              <a:t>développement des entreprises de l'ensemble de </a:t>
            </a:r>
            <a:r>
              <a:rPr lang="fr-FR" dirty="0" smtClean="0"/>
              <a:t>	l'Union</a:t>
            </a:r>
            <a:r>
              <a:rPr lang="fr-FR" dirty="0"/>
              <a:t>, et notamment des petites et </a:t>
            </a:r>
            <a:r>
              <a:rPr lang="fr-FR" dirty="0" smtClean="0"/>
              <a:t>moyennes 	entreprises</a:t>
            </a:r>
            <a:r>
              <a:rPr lang="fr-FR" dirty="0"/>
              <a:t>;</a:t>
            </a:r>
            <a:br>
              <a:rPr lang="fr-FR" dirty="0"/>
            </a:br>
            <a:r>
              <a:rPr lang="fr-FR" dirty="0" smtClean="0"/>
              <a:t>	— </a:t>
            </a:r>
            <a:r>
              <a:rPr lang="fr-FR" dirty="0"/>
              <a:t>encourager un environnement favorable à la coopération </a:t>
            </a:r>
            <a:r>
              <a:rPr lang="fr-FR" dirty="0" smtClean="0"/>
              <a:t>	entre entreprises</a:t>
            </a:r>
            <a:r>
              <a:rPr lang="fr-FR" dirty="0"/>
              <a:t>;</a:t>
            </a:r>
            <a:br>
              <a:rPr lang="fr-FR" dirty="0"/>
            </a:br>
            <a:r>
              <a:rPr lang="fr-FR" dirty="0" smtClean="0"/>
              <a:t>	— </a:t>
            </a:r>
            <a:r>
              <a:rPr lang="fr-FR" dirty="0"/>
              <a:t>favoriser une meilleure exploitation du potentiel </a:t>
            </a:r>
            <a:r>
              <a:rPr lang="fr-FR" dirty="0" smtClean="0"/>
              <a:t>	industriel </a:t>
            </a:r>
            <a:r>
              <a:rPr lang="fr-FR" dirty="0"/>
              <a:t>des </a:t>
            </a:r>
            <a:r>
              <a:rPr lang="fr-FR" dirty="0" smtClean="0"/>
              <a:t>politiques </a:t>
            </a:r>
            <a:r>
              <a:rPr lang="fr-FR" dirty="0"/>
              <a:t>d'innovation, de recherche et de </a:t>
            </a:r>
            <a:r>
              <a:rPr lang="fr-FR" dirty="0" smtClean="0"/>
              <a:t>	développement technologique</a:t>
            </a:r>
            <a:r>
              <a:rPr lang="fr-FR" dirty="0"/>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699</a:t>
            </a:fld>
            <a:endParaRPr lang="nl-NL"/>
          </a:p>
        </p:txBody>
      </p:sp>
    </p:spTree>
    <p:extLst>
      <p:ext uri="{BB962C8B-B14F-4D97-AF65-F5344CB8AC3E}">
        <p14:creationId xmlns:p14="http://schemas.microsoft.com/office/powerpoint/2010/main" val="1929813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a:xfrm>
            <a:off x="628650" y="1493950"/>
            <a:ext cx="7886700" cy="5364050"/>
          </a:xfrm>
        </p:spPr>
        <p:txBody>
          <a:bodyPr>
            <a:normAutofit/>
          </a:bodyPr>
          <a:lstStyle/>
          <a:p>
            <a:endParaRPr lang="fr-BE" dirty="0" smtClean="0"/>
          </a:p>
          <a:p>
            <a:r>
              <a:rPr lang="fr-BE" dirty="0" smtClean="0"/>
              <a:t>Puis-je commander des boissons (alcooliques) moins chères dans un autre Etat membre?</a:t>
            </a:r>
          </a:p>
          <a:p>
            <a:r>
              <a:rPr lang="fr-BE" dirty="0" smtClean="0"/>
              <a:t>Puis-je me rendre en Italie pour y ouvrir un compte bancaire?</a:t>
            </a:r>
          </a:p>
          <a:p>
            <a:r>
              <a:rPr lang="fr-BE" dirty="0" smtClean="0"/>
              <a:t>Y a-t-il des contrôles physiques à la frontière belgo-allemande? Pourra-t-on les (ré)introduire?</a:t>
            </a:r>
          </a:p>
          <a:p>
            <a:r>
              <a:rPr lang="fr-BE" dirty="0" smtClean="0"/>
              <a:t>Puis-je déménager vers un autre Etat membre pour aller y travailler/étudier?</a:t>
            </a:r>
          </a:p>
          <a:p>
            <a:r>
              <a:rPr lang="fr-BE" dirty="0" smtClean="0"/>
              <a:t>Puis-je fournir un avis juridique en Allemagne après avoir obtenu un diplôme en droit à l’</a:t>
            </a:r>
            <a:r>
              <a:rPr lang="fr-BE" dirty="0" err="1" smtClean="0"/>
              <a:t>ULiège</a:t>
            </a:r>
            <a:r>
              <a:rPr lang="fr-BE" dirty="0" smtClean="0"/>
              <a:t>?</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a:t>
            </a:fld>
            <a:endParaRPr lang="nl-NL"/>
          </a:p>
        </p:txBody>
      </p:sp>
    </p:spTree>
    <p:extLst>
      <p:ext uri="{BB962C8B-B14F-4D97-AF65-F5344CB8AC3E}">
        <p14:creationId xmlns:p14="http://schemas.microsoft.com/office/powerpoint/2010/main" val="37477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smtClean="0"/>
              <a:t>§2. L’avènement du marché intérieur</a:t>
            </a:r>
            <a:endParaRPr lang="nl-NL" dirty="0"/>
          </a:p>
        </p:txBody>
      </p:sp>
      <p:sp>
        <p:nvSpPr>
          <p:cNvPr id="3" name="Content Placeholder 2"/>
          <p:cNvSpPr>
            <a:spLocks noGrp="1"/>
          </p:cNvSpPr>
          <p:nvPr>
            <p:ph idx="1"/>
          </p:nvPr>
        </p:nvSpPr>
        <p:spPr/>
        <p:txBody>
          <a:bodyPr>
            <a:normAutofit/>
          </a:bodyPr>
          <a:lstStyle/>
          <a:p>
            <a:r>
              <a:rPr lang="nl-NL" dirty="0"/>
              <a:t>Marché </a:t>
            </a:r>
            <a:r>
              <a:rPr lang="nl-NL" dirty="0" smtClean="0"/>
              <a:t>commun– </a:t>
            </a:r>
            <a:r>
              <a:rPr lang="nl-NL" dirty="0"/>
              <a:t>marché intérieur</a:t>
            </a:r>
          </a:p>
          <a:p>
            <a:pPr lvl="1"/>
            <a:r>
              <a:rPr lang="nl-NL" dirty="0"/>
              <a:t>r</a:t>
            </a:r>
            <a:r>
              <a:rPr lang="nl-NL" dirty="0" smtClean="0"/>
              <a:t>evitaliser et concrétiser le projet </a:t>
            </a:r>
            <a:r>
              <a:rPr lang="nl-NL" dirty="0"/>
              <a:t>politique et législatif</a:t>
            </a:r>
          </a:p>
          <a:p>
            <a:endParaRPr lang="nl-NL" dirty="0"/>
          </a:p>
          <a:p>
            <a:r>
              <a:rPr lang="nl-NL" dirty="0"/>
              <a:t>Objectif 1992</a:t>
            </a:r>
          </a:p>
          <a:p>
            <a:pPr lvl="1"/>
            <a:r>
              <a:rPr lang="nl-NL" dirty="0" smtClean="0"/>
              <a:t>réalisé </a:t>
            </a:r>
            <a:r>
              <a:rPr lang="nl-NL" dirty="0"/>
              <a:t>en 1994</a:t>
            </a:r>
          </a:p>
          <a:p>
            <a:endParaRPr lang="nl-NL" dirty="0" smtClean="0"/>
          </a:p>
          <a:p>
            <a:r>
              <a:rPr lang="nl-NL" dirty="0" smtClean="0"/>
              <a:t>Processus d’harmonisation, libéralisation et re-réglementation</a:t>
            </a:r>
          </a:p>
        </p:txBody>
      </p:sp>
      <p:pic>
        <p:nvPicPr>
          <p:cNvPr id="5" name="Picture 4" descr="http://greece.greekreporter.com/files/delor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0192" y="2768957"/>
            <a:ext cx="2475158" cy="1686485"/>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70</a:t>
            </a:fld>
            <a:endParaRPr lang="nl-NL"/>
          </a:p>
        </p:txBody>
      </p:sp>
    </p:spTree>
    <p:extLst>
      <p:ext uri="{BB962C8B-B14F-4D97-AF65-F5344CB8AC3E}">
        <p14:creationId xmlns:p14="http://schemas.microsoft.com/office/powerpoint/2010/main" val="85487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Industrie</a:t>
            </a:r>
            <a:endParaRPr lang="en-GB" dirty="0"/>
          </a:p>
        </p:txBody>
      </p:sp>
      <p:sp>
        <p:nvSpPr>
          <p:cNvPr id="3" name="Content Placeholder 2"/>
          <p:cNvSpPr>
            <a:spLocks noGrp="1"/>
          </p:cNvSpPr>
          <p:nvPr>
            <p:ph idx="1"/>
          </p:nvPr>
        </p:nvSpPr>
        <p:spPr>
          <a:xfrm>
            <a:off x="628650" y="1690689"/>
            <a:ext cx="7886700" cy="5032375"/>
          </a:xfrm>
        </p:spPr>
        <p:txBody>
          <a:bodyPr>
            <a:normAutofit fontScale="92500" lnSpcReduction="10000"/>
          </a:bodyPr>
          <a:lstStyle/>
          <a:p>
            <a:r>
              <a:rPr lang="fr-BE" dirty="0" smtClean="0"/>
              <a:t>Article 173 TFUE</a:t>
            </a:r>
          </a:p>
          <a:p>
            <a:pPr lvl="1"/>
            <a:r>
              <a:rPr lang="fr-FR" dirty="0" smtClean="0"/>
              <a:t>l'Union </a:t>
            </a:r>
            <a:r>
              <a:rPr lang="fr-FR" dirty="0"/>
              <a:t>contribue à la réalisation des objectifs visés au paragraphe 1 au travers des politiques et actions qu'elle mène au titre d'autres dispositions des traités. Le Parlement européen et le Conseil, statuant conformément à la procédure législative ordinaire et après consultation du Comité économique et social, peuvent décider de mesures spécifiques destinées à appuyer les actions menées dans les </a:t>
            </a:r>
            <a:r>
              <a:rPr lang="fr-FR" dirty="0" smtClean="0"/>
              <a:t>Etats </a:t>
            </a:r>
            <a:r>
              <a:rPr lang="fr-FR" dirty="0"/>
              <a:t>membres afin de réaliser les objectifs visés au paragraphe 1, à l'exclusion de toute harmonisation des dispositions législatives et réglementaires des </a:t>
            </a:r>
            <a:r>
              <a:rPr lang="fr-FR" dirty="0" smtClean="0"/>
              <a:t>Etats </a:t>
            </a:r>
            <a:r>
              <a:rPr lang="fr-FR" dirty="0"/>
              <a:t>membres.</a:t>
            </a:r>
            <a:br>
              <a:rPr lang="fr-FR" dirty="0"/>
            </a:br>
            <a:r>
              <a:rPr lang="fr-FR" dirty="0"/>
              <a:t/>
            </a:r>
            <a:br>
              <a:rPr lang="fr-FR" dirty="0"/>
            </a:br>
            <a:r>
              <a:rPr lang="fr-FR" dirty="0"/>
              <a:t>Le présent titre ne constitue pas une base pour l'introduction, par l'Union, de quelque mesure que ce soit pouvant entraîner des distorsions de concurrence ou comportant des dispositions fiscales ou relatives aux droits et intérêts des travailleurs salariés. </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700</a:t>
            </a:fld>
            <a:endParaRPr lang="nl-NL"/>
          </a:p>
        </p:txBody>
      </p:sp>
    </p:spTree>
    <p:extLst>
      <p:ext uri="{BB962C8B-B14F-4D97-AF65-F5344CB8AC3E}">
        <p14:creationId xmlns:p14="http://schemas.microsoft.com/office/powerpoint/2010/main" val="2606916718"/>
      </p:ext>
    </p:extLst>
  </p:cSld>
  <p:clrMapOvr>
    <a:masterClrMapping/>
  </p:clrMapOvr>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Industrie</a:t>
            </a:r>
            <a:endParaRPr lang="en-GB" dirty="0"/>
          </a:p>
        </p:txBody>
      </p:sp>
      <p:sp>
        <p:nvSpPr>
          <p:cNvPr id="3" name="Content Placeholder 2"/>
          <p:cNvSpPr>
            <a:spLocks noGrp="1"/>
          </p:cNvSpPr>
          <p:nvPr>
            <p:ph idx="1"/>
          </p:nvPr>
        </p:nvSpPr>
        <p:spPr/>
        <p:txBody>
          <a:bodyPr/>
          <a:lstStyle/>
          <a:p>
            <a:r>
              <a:rPr lang="fr-BE" dirty="0" smtClean="0"/>
              <a:t>Article 345 TFUE</a:t>
            </a:r>
          </a:p>
          <a:p>
            <a:pPr lvl="1"/>
            <a:r>
              <a:rPr lang="fr-FR" dirty="0" smtClean="0"/>
              <a:t>les </a:t>
            </a:r>
            <a:r>
              <a:rPr lang="fr-FR" dirty="0"/>
              <a:t>traités ne préjugent en rien le régime de la propriété dans les États </a:t>
            </a:r>
            <a:r>
              <a:rPr lang="fr-FR" dirty="0" smtClean="0"/>
              <a:t>membres</a:t>
            </a:r>
          </a:p>
          <a:p>
            <a:pPr lvl="1"/>
            <a:endParaRPr lang="fr-FR" dirty="0"/>
          </a:p>
          <a:p>
            <a:pPr lvl="1"/>
            <a:r>
              <a:rPr lang="fr-FR" dirty="0"/>
              <a:t>s</a:t>
            </a:r>
            <a:r>
              <a:rPr lang="fr-FR" dirty="0" smtClean="0"/>
              <a:t>ous réserve des libertés de circulation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701</a:t>
            </a:fld>
            <a:endParaRPr lang="nl-NL"/>
          </a:p>
        </p:txBody>
      </p:sp>
    </p:spTree>
    <p:extLst>
      <p:ext uri="{BB962C8B-B14F-4D97-AF65-F5344CB8AC3E}">
        <p14:creationId xmlns:p14="http://schemas.microsoft.com/office/powerpoint/2010/main" val="633779560"/>
      </p:ext>
    </p:extLst>
  </p:cSld>
  <p:clrMapOvr>
    <a:masterClrMapping/>
  </p:clrMapOvr>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Protection des consommateurs</a:t>
            </a:r>
            <a:endParaRPr lang="en-GB" dirty="0"/>
          </a:p>
        </p:txBody>
      </p:sp>
      <p:sp>
        <p:nvSpPr>
          <p:cNvPr id="3" name="Content Placeholder 2"/>
          <p:cNvSpPr>
            <a:spLocks noGrp="1"/>
          </p:cNvSpPr>
          <p:nvPr>
            <p:ph idx="1"/>
          </p:nvPr>
        </p:nvSpPr>
        <p:spPr>
          <a:xfrm>
            <a:off x="628650" y="1864262"/>
            <a:ext cx="7886700" cy="4351338"/>
          </a:xfrm>
        </p:spPr>
        <p:txBody>
          <a:bodyPr>
            <a:normAutofit/>
          </a:bodyPr>
          <a:lstStyle/>
          <a:p>
            <a:r>
              <a:rPr lang="fr-BE" dirty="0" smtClean="0"/>
              <a:t>Article 169 TFUE</a:t>
            </a:r>
          </a:p>
          <a:p>
            <a:pPr lvl="1"/>
            <a:r>
              <a:rPr lang="fr-FR" dirty="0"/>
              <a:t>Afin de promouvoir les intérêts des consommateurs et d'assurer un niveau élevé de protection des consommateurs, l'Union contribue à la protection de la santé, de la sécurité et des intérêts économiques des consommateurs ainsi qu'à la promotion de leur droit à l'information, à l'éducation et à s'organiser afin de préserver leurs </a:t>
            </a:r>
            <a:r>
              <a:rPr lang="fr-FR" dirty="0" smtClean="0"/>
              <a:t>intérêts</a:t>
            </a:r>
          </a:p>
          <a:p>
            <a:pPr lvl="2"/>
            <a:r>
              <a:rPr lang="fr-FR" dirty="0"/>
              <a:t>d</a:t>
            </a:r>
            <a:r>
              <a:rPr lang="fr-FR" dirty="0" smtClean="0"/>
              <a:t>roit dérivé – article 114 TFUE</a:t>
            </a:r>
          </a:p>
          <a:p>
            <a:pPr lvl="2"/>
            <a:r>
              <a:rPr lang="fr-FR" dirty="0" smtClean="0"/>
              <a:t>mesures supplémentaires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702</a:t>
            </a:fld>
            <a:endParaRPr lang="nl-NL"/>
          </a:p>
        </p:txBody>
      </p:sp>
    </p:spTree>
    <p:extLst>
      <p:ext uri="{BB962C8B-B14F-4D97-AF65-F5344CB8AC3E}">
        <p14:creationId xmlns:p14="http://schemas.microsoft.com/office/powerpoint/2010/main" val="3753294387"/>
      </p:ext>
    </p:extLst>
  </p:cSld>
  <p:clrMapOvr>
    <a:masterClrMapping/>
  </p:clrMapOvr>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Protection des consommateurs</a:t>
            </a:r>
            <a:endParaRPr lang="en-GB" dirty="0"/>
          </a:p>
        </p:txBody>
      </p:sp>
      <p:sp>
        <p:nvSpPr>
          <p:cNvPr id="3" name="Content Placeholder 2"/>
          <p:cNvSpPr>
            <a:spLocks noGrp="1"/>
          </p:cNvSpPr>
          <p:nvPr>
            <p:ph idx="1"/>
          </p:nvPr>
        </p:nvSpPr>
        <p:spPr>
          <a:xfrm>
            <a:off x="628650" y="1825624"/>
            <a:ext cx="7886700" cy="5032375"/>
          </a:xfrm>
        </p:spPr>
        <p:txBody>
          <a:bodyPr>
            <a:normAutofit fontScale="92500"/>
          </a:bodyPr>
          <a:lstStyle/>
          <a:p>
            <a:r>
              <a:rPr lang="fr-BE" dirty="0" smtClean="0"/>
              <a:t>Importance du droit dérivé, fondé sur l’article 114 TFUE</a:t>
            </a:r>
          </a:p>
          <a:p>
            <a:pPr lvl="1"/>
            <a:r>
              <a:rPr lang="fr-FR" dirty="0" smtClean="0"/>
              <a:t>directive </a:t>
            </a:r>
            <a:r>
              <a:rPr lang="fr-FR" dirty="0"/>
              <a:t>93/13/CEE du Conseil, du 5 avril 1993, concernant les clauses abusives dans les contrats conclus avec les consommateurs ;</a:t>
            </a:r>
            <a:endParaRPr lang="en-GB" dirty="0"/>
          </a:p>
          <a:p>
            <a:pPr lvl="1"/>
            <a:r>
              <a:rPr lang="fr-FR" dirty="0" smtClean="0"/>
              <a:t>directive </a:t>
            </a:r>
            <a:r>
              <a:rPr lang="fr-FR" dirty="0"/>
              <a:t>98/6/CE du  Parlement européen et du Conseil du 16 février 1998 relative à la protection des consommateurs en matière d'indication des prix des produits offerts aux consommateurs ;</a:t>
            </a:r>
            <a:endParaRPr lang="en-GB" dirty="0"/>
          </a:p>
          <a:p>
            <a:pPr lvl="1"/>
            <a:r>
              <a:rPr lang="fr-FR" dirty="0" smtClean="0"/>
              <a:t>directive </a:t>
            </a:r>
            <a:r>
              <a:rPr lang="fr-FR" dirty="0"/>
              <a:t>1999/44/CE du  Parlement européen et du Conseil, du 25 mai 1999, sur certains aspects de la vente et des garanties des biens de consommation ;</a:t>
            </a:r>
            <a:endParaRPr lang="en-GB" dirty="0"/>
          </a:p>
          <a:p>
            <a:pPr lvl="1"/>
            <a:r>
              <a:rPr lang="fr-FR" dirty="0" smtClean="0"/>
              <a:t>directive </a:t>
            </a:r>
            <a:r>
              <a:rPr lang="fr-FR" dirty="0"/>
              <a:t>2005/29/CE du  Parlement européen et du Conseil du 11 mai 2005 relative aux pratiques commerciales déloyales des entreprises vis-à-vis des consommateurs dans le marché intérieur ;</a:t>
            </a:r>
            <a:endParaRPr lang="en-GB" dirty="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703</a:t>
            </a:fld>
            <a:endParaRPr lang="nl-NL"/>
          </a:p>
        </p:txBody>
      </p:sp>
    </p:spTree>
    <p:extLst>
      <p:ext uri="{BB962C8B-B14F-4D97-AF65-F5344CB8AC3E}">
        <p14:creationId xmlns:p14="http://schemas.microsoft.com/office/powerpoint/2010/main" val="3246395016"/>
      </p:ext>
    </p:extLst>
  </p:cSld>
  <p:clrMapOvr>
    <a:masterClrMapping/>
  </p:clrMapOvr>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Protection des consommateurs</a:t>
            </a:r>
            <a:endParaRPr lang="en-GB" dirty="0"/>
          </a:p>
        </p:txBody>
      </p:sp>
      <p:sp>
        <p:nvSpPr>
          <p:cNvPr id="3" name="Content Placeholder 2"/>
          <p:cNvSpPr>
            <a:spLocks noGrp="1"/>
          </p:cNvSpPr>
          <p:nvPr>
            <p:ph idx="1"/>
          </p:nvPr>
        </p:nvSpPr>
        <p:spPr>
          <a:xfrm>
            <a:off x="628650" y="1825624"/>
            <a:ext cx="7886700" cy="4729721"/>
          </a:xfrm>
        </p:spPr>
        <p:txBody>
          <a:bodyPr>
            <a:normAutofit fontScale="92500" lnSpcReduction="20000"/>
          </a:bodyPr>
          <a:lstStyle/>
          <a:p>
            <a:r>
              <a:rPr lang="fr-BE" dirty="0" smtClean="0"/>
              <a:t>Importance du droit dérivé, fondé sur l’article 114 TFUE</a:t>
            </a:r>
          </a:p>
          <a:p>
            <a:pPr lvl="1"/>
            <a:r>
              <a:rPr lang="fr-FR" dirty="0"/>
              <a:t>directive 2006/114/CE du  Parlement européen et du Conseil du 12 décembre 2006 en matière de publicité trompeuse et de publicité comparative ;</a:t>
            </a:r>
            <a:endParaRPr lang="en-GB" dirty="0"/>
          </a:p>
          <a:p>
            <a:pPr lvl="1"/>
            <a:r>
              <a:rPr lang="fr-FR" dirty="0"/>
              <a:t>directive 2008/48/CE du  Parlement européen et du Conseil du 23 avril 2008 concernant les contrats de crédit aux consommateurs ;</a:t>
            </a:r>
            <a:endParaRPr lang="en-GB" dirty="0"/>
          </a:p>
          <a:p>
            <a:pPr lvl="1"/>
            <a:r>
              <a:rPr lang="fr-FR" dirty="0"/>
              <a:t>directive 2008/122/CE du  Parlement européen et du Conseil du 14 janvier 2009 relative à la protection des consommateurs en ce qui concerne certains aspects des contrats d’utilisation de biens à temps partagé, des contrats de produits de vacances à long terme et des contrats de revente et d’échange ;</a:t>
            </a:r>
            <a:endParaRPr lang="en-GB" dirty="0"/>
          </a:p>
          <a:p>
            <a:pPr lvl="1"/>
            <a:r>
              <a:rPr lang="fr-FR" dirty="0"/>
              <a:t>directive 2011/83/UE du  Parlement européen et du Conseil du 25 octobre 2011 relative aux droits des consommateurs;</a:t>
            </a:r>
            <a:endParaRPr lang="en-GB" dirty="0"/>
          </a:p>
          <a:p>
            <a:pPr lvl="1"/>
            <a:r>
              <a:rPr lang="fr-FR" dirty="0"/>
              <a:t>directive 2015/2302 du  Parlement européen et du Conseil du 25 novembre 2015 relative aux voyages à forfait et aux prestations de voyage liées.</a:t>
            </a:r>
            <a:endParaRPr lang="en-GB" dirty="0"/>
          </a:p>
          <a:p>
            <a:pPr lvl="1"/>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704</a:t>
            </a:fld>
            <a:endParaRPr lang="nl-NL"/>
          </a:p>
        </p:txBody>
      </p:sp>
    </p:spTree>
    <p:extLst>
      <p:ext uri="{BB962C8B-B14F-4D97-AF65-F5344CB8AC3E}">
        <p14:creationId xmlns:p14="http://schemas.microsoft.com/office/powerpoint/2010/main" val="3289599381"/>
      </p:ext>
    </p:extLst>
  </p:cSld>
  <p:clrMapOvr>
    <a:masterClrMapping/>
  </p:clrMapOvr>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Le </a:t>
            </a:r>
            <a:r>
              <a:rPr lang="nl-NL" dirty="0" err="1" smtClean="0"/>
              <a:t>futur</a:t>
            </a:r>
            <a:r>
              <a:rPr lang="nl-NL" dirty="0" smtClean="0"/>
              <a:t> du marché </a:t>
            </a:r>
            <a:r>
              <a:rPr lang="nl-NL" dirty="0"/>
              <a:t>intérieur</a:t>
            </a:r>
          </a:p>
        </p:txBody>
      </p:sp>
      <p:sp>
        <p:nvSpPr>
          <p:cNvPr id="3" name="Content Placeholder 2"/>
          <p:cNvSpPr>
            <a:spLocks noGrp="1"/>
          </p:cNvSpPr>
          <p:nvPr>
            <p:ph idx="1"/>
          </p:nvPr>
        </p:nvSpPr>
        <p:spPr/>
        <p:txBody>
          <a:bodyPr>
            <a:normAutofit/>
          </a:bodyPr>
          <a:lstStyle/>
          <a:p>
            <a:endParaRPr lang="nl-NL" dirty="0"/>
          </a:p>
          <a:p>
            <a:endParaRPr lang="nl-NL" dirty="0"/>
          </a:p>
          <a:p>
            <a:r>
              <a:rPr lang="nl-NL" dirty="0" smtClean="0"/>
              <a:t>Réflexions et initiatives</a:t>
            </a:r>
            <a:endParaRPr lang="nl-NL" dirty="0"/>
          </a:p>
          <a:p>
            <a:pPr lvl="1"/>
            <a:r>
              <a:rPr lang="nl-NL" i="1" dirty="0"/>
              <a:t>rapport Monti</a:t>
            </a:r>
          </a:p>
          <a:p>
            <a:pPr lvl="1"/>
            <a:r>
              <a:rPr lang="nl-NL" i="1" dirty="0"/>
              <a:t>Acte(s) pour </a:t>
            </a:r>
            <a:r>
              <a:rPr lang="nl-NL" i="1" dirty="0" err="1"/>
              <a:t>le</a:t>
            </a:r>
            <a:r>
              <a:rPr lang="nl-NL" i="1" dirty="0"/>
              <a:t> marché </a:t>
            </a:r>
            <a:r>
              <a:rPr lang="nl-NL" i="1" dirty="0" err="1"/>
              <a:t>unique</a:t>
            </a:r>
            <a:endParaRPr lang="nl-NL" i="1" dirty="0"/>
          </a:p>
        </p:txBody>
      </p:sp>
      <p:pic>
        <p:nvPicPr>
          <p:cNvPr id="4" name="Picture 3" descr="http://static.guim.co.uk/sys-images/Guardian/Pix/commercial/2012/6/21/1340315281173/Mario-Monti-008.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4581128"/>
            <a:ext cx="2910512" cy="1746815"/>
          </a:xfrm>
          <a:prstGeom prst="rect">
            <a:avLst/>
          </a:prstGeom>
          <a:noFill/>
          <a:ln>
            <a:noFill/>
          </a:ln>
        </p:spPr>
      </p:pic>
      <p:sp>
        <p:nvSpPr>
          <p:cNvPr id="6" name="Slide Number Placeholder 5"/>
          <p:cNvSpPr>
            <a:spLocks noGrp="1"/>
          </p:cNvSpPr>
          <p:nvPr>
            <p:ph type="sldNum" sz="quarter" idx="12"/>
          </p:nvPr>
        </p:nvSpPr>
        <p:spPr/>
        <p:txBody>
          <a:bodyPr/>
          <a:lstStyle/>
          <a:p>
            <a:fld id="{D9061D89-B14A-487E-9210-A6BBBD725484}" type="slidenum">
              <a:rPr lang="nl-NL" smtClean="0"/>
              <a:pPr/>
              <a:t>705</a:t>
            </a:fld>
            <a:endParaRPr lang="nl-NL"/>
          </a:p>
        </p:txBody>
      </p:sp>
    </p:spTree>
    <p:extLst>
      <p:ext uri="{BB962C8B-B14F-4D97-AF65-F5344CB8AC3E}">
        <p14:creationId xmlns:p14="http://schemas.microsoft.com/office/powerpoint/2010/main" val="992706772"/>
      </p:ext>
    </p:extLst>
  </p:cSld>
  <p:clrMapOvr>
    <a:masterClrMapping/>
  </p:clrMapOvr>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Le </a:t>
            </a:r>
            <a:r>
              <a:rPr lang="nl-NL" dirty="0" err="1" smtClean="0"/>
              <a:t>futur</a:t>
            </a:r>
            <a:r>
              <a:rPr lang="nl-NL" dirty="0" smtClean="0"/>
              <a:t> du marché intérieur</a:t>
            </a:r>
            <a:endParaRPr lang="nl-NL" dirty="0"/>
          </a:p>
        </p:txBody>
      </p:sp>
      <p:sp>
        <p:nvSpPr>
          <p:cNvPr id="3" name="Content Placeholder 2"/>
          <p:cNvSpPr>
            <a:spLocks noGrp="1"/>
          </p:cNvSpPr>
          <p:nvPr>
            <p:ph idx="1"/>
          </p:nvPr>
        </p:nvSpPr>
        <p:spPr>
          <a:xfrm>
            <a:off x="467544" y="1412776"/>
            <a:ext cx="8229600" cy="5573216"/>
          </a:xfrm>
        </p:spPr>
        <p:txBody>
          <a:bodyPr>
            <a:normAutofit fontScale="92500" lnSpcReduction="10000"/>
          </a:bodyPr>
          <a:lstStyle/>
          <a:p>
            <a:r>
              <a:rPr lang="nl-NL" dirty="0" err="1" smtClean="0"/>
              <a:t>Approfondissement</a:t>
            </a:r>
            <a:r>
              <a:rPr lang="nl-NL" dirty="0" smtClean="0"/>
              <a:t> de </a:t>
            </a:r>
            <a:r>
              <a:rPr lang="nl-NL" dirty="0" err="1" smtClean="0"/>
              <a:t>l’intégration</a:t>
            </a:r>
            <a:r>
              <a:rPr lang="nl-NL" dirty="0" smtClean="0"/>
              <a:t> </a:t>
            </a:r>
            <a:r>
              <a:rPr lang="nl-NL" dirty="0" err="1" smtClean="0"/>
              <a:t>économique</a:t>
            </a:r>
            <a:r>
              <a:rPr lang="nl-NL" dirty="0" smtClean="0"/>
              <a:t> déjà </a:t>
            </a:r>
            <a:r>
              <a:rPr lang="nl-NL" dirty="0" err="1" smtClean="0"/>
              <a:t>réalisée</a:t>
            </a:r>
            <a:r>
              <a:rPr lang="nl-NL" dirty="0" smtClean="0"/>
              <a:t> à </a:t>
            </a:r>
            <a:r>
              <a:rPr lang="nl-NL" dirty="0" err="1" smtClean="0"/>
              <a:t>cause</a:t>
            </a:r>
            <a:r>
              <a:rPr lang="nl-NL" dirty="0" smtClean="0"/>
              <a:t> de </a:t>
            </a:r>
            <a:r>
              <a:rPr lang="nl-NL" dirty="0" err="1" smtClean="0"/>
              <a:t>l’intégration</a:t>
            </a:r>
            <a:r>
              <a:rPr lang="nl-NL" dirty="0" smtClean="0"/>
              <a:t> </a:t>
            </a:r>
            <a:r>
              <a:rPr lang="nl-NL" dirty="0" err="1" smtClean="0"/>
              <a:t>négative</a:t>
            </a:r>
            <a:r>
              <a:rPr lang="nl-NL" dirty="0" smtClean="0"/>
              <a:t> </a:t>
            </a:r>
            <a:r>
              <a:rPr lang="nl-NL" dirty="0" err="1" smtClean="0"/>
              <a:t>complementée</a:t>
            </a:r>
            <a:r>
              <a:rPr lang="nl-NL" dirty="0" smtClean="0"/>
              <a:t> par </a:t>
            </a:r>
            <a:r>
              <a:rPr lang="nl-NL" dirty="0" err="1" smtClean="0"/>
              <a:t>l’intégration</a:t>
            </a:r>
            <a:r>
              <a:rPr lang="nl-NL" dirty="0" smtClean="0"/>
              <a:t> </a:t>
            </a:r>
            <a:r>
              <a:rPr lang="nl-NL" dirty="0" err="1" smtClean="0"/>
              <a:t>positive</a:t>
            </a:r>
            <a:endParaRPr lang="nl-NL" dirty="0" smtClean="0"/>
          </a:p>
          <a:p>
            <a:pPr lvl="1"/>
            <a:r>
              <a:rPr lang="nl-NL" dirty="0" err="1"/>
              <a:t>i</a:t>
            </a:r>
            <a:r>
              <a:rPr lang="nl-NL" dirty="0" err="1" smtClean="0"/>
              <a:t>ntégration</a:t>
            </a:r>
            <a:r>
              <a:rPr lang="nl-NL" dirty="0" smtClean="0"/>
              <a:t> </a:t>
            </a:r>
            <a:r>
              <a:rPr lang="nl-NL" dirty="0" err="1" smtClean="0"/>
              <a:t>positive</a:t>
            </a:r>
            <a:r>
              <a:rPr lang="nl-NL" dirty="0" smtClean="0"/>
              <a:t> </a:t>
            </a:r>
            <a:r>
              <a:rPr lang="nl-NL" dirty="0" err="1" smtClean="0"/>
              <a:t>intensifiée</a:t>
            </a:r>
            <a:r>
              <a:rPr lang="nl-NL" dirty="0" smtClean="0"/>
              <a:t> - vers plus de </a:t>
            </a:r>
            <a:r>
              <a:rPr lang="nl-NL" dirty="0" err="1" smtClean="0"/>
              <a:t>réglements</a:t>
            </a:r>
            <a:r>
              <a:rPr lang="nl-NL" dirty="0" smtClean="0"/>
              <a:t>?</a:t>
            </a:r>
          </a:p>
          <a:p>
            <a:r>
              <a:rPr lang="nl-NL" dirty="0" smtClean="0"/>
              <a:t>Acte pour </a:t>
            </a:r>
            <a:r>
              <a:rPr lang="nl-NL" dirty="0" err="1" smtClean="0"/>
              <a:t>le</a:t>
            </a:r>
            <a:r>
              <a:rPr lang="nl-NL" dirty="0" smtClean="0"/>
              <a:t> marché </a:t>
            </a:r>
            <a:r>
              <a:rPr lang="nl-NL" dirty="0" err="1" smtClean="0"/>
              <a:t>unique</a:t>
            </a:r>
            <a:r>
              <a:rPr lang="nl-NL" dirty="0" smtClean="0"/>
              <a:t>: 12 </a:t>
            </a:r>
            <a:r>
              <a:rPr lang="nl-NL" dirty="0" err="1" smtClean="0"/>
              <a:t>leviers</a:t>
            </a:r>
            <a:endParaRPr lang="nl-NL" dirty="0" smtClean="0"/>
          </a:p>
          <a:p>
            <a:pPr lvl="1"/>
            <a:r>
              <a:rPr lang="nl-NL" dirty="0" err="1"/>
              <a:t>a</a:t>
            </a:r>
            <a:r>
              <a:rPr lang="nl-NL" dirty="0" err="1" smtClean="0"/>
              <a:t>ccès</a:t>
            </a:r>
            <a:r>
              <a:rPr lang="nl-NL" dirty="0" smtClean="0"/>
              <a:t> au </a:t>
            </a:r>
            <a:r>
              <a:rPr lang="nl-NL" dirty="0" err="1" smtClean="0"/>
              <a:t>financement</a:t>
            </a:r>
            <a:r>
              <a:rPr lang="nl-NL" dirty="0" smtClean="0"/>
              <a:t> </a:t>
            </a:r>
            <a:r>
              <a:rPr lang="nl-NL" dirty="0" err="1" smtClean="0"/>
              <a:t>transfrontalier</a:t>
            </a:r>
            <a:r>
              <a:rPr lang="nl-NL" dirty="0" smtClean="0"/>
              <a:t> pour PME</a:t>
            </a:r>
          </a:p>
          <a:p>
            <a:pPr lvl="1"/>
            <a:r>
              <a:rPr lang="nl-NL" dirty="0" err="1"/>
              <a:t>m</a:t>
            </a:r>
            <a:r>
              <a:rPr lang="nl-NL" dirty="0" err="1" smtClean="0"/>
              <a:t>obilité</a:t>
            </a:r>
            <a:r>
              <a:rPr lang="nl-NL" dirty="0" smtClean="0"/>
              <a:t> des citoyens</a:t>
            </a:r>
          </a:p>
          <a:p>
            <a:pPr lvl="1"/>
            <a:r>
              <a:rPr lang="nl-NL" dirty="0" err="1"/>
              <a:t>d</a:t>
            </a:r>
            <a:r>
              <a:rPr lang="nl-NL" dirty="0" err="1" smtClean="0"/>
              <a:t>roits</a:t>
            </a:r>
            <a:r>
              <a:rPr lang="nl-NL" dirty="0" smtClean="0"/>
              <a:t> </a:t>
            </a:r>
            <a:r>
              <a:rPr lang="nl-NL" dirty="0" err="1" smtClean="0"/>
              <a:t>unitaires</a:t>
            </a:r>
            <a:r>
              <a:rPr lang="nl-NL" dirty="0" smtClean="0"/>
              <a:t> de </a:t>
            </a:r>
            <a:r>
              <a:rPr lang="nl-NL" dirty="0" err="1" smtClean="0"/>
              <a:t>propriété</a:t>
            </a:r>
            <a:r>
              <a:rPr lang="nl-NL" dirty="0" smtClean="0"/>
              <a:t> </a:t>
            </a:r>
            <a:r>
              <a:rPr lang="nl-NL" dirty="0" err="1" smtClean="0"/>
              <a:t>intellectuel</a:t>
            </a:r>
            <a:endParaRPr lang="nl-NL" dirty="0" smtClean="0"/>
          </a:p>
          <a:p>
            <a:pPr lvl="1"/>
            <a:r>
              <a:rPr lang="nl-NL" dirty="0" err="1"/>
              <a:t>p</a:t>
            </a:r>
            <a:r>
              <a:rPr lang="nl-NL" dirty="0" err="1" smtClean="0"/>
              <a:t>rotection</a:t>
            </a:r>
            <a:r>
              <a:rPr lang="nl-NL" dirty="0" smtClean="0"/>
              <a:t> des </a:t>
            </a:r>
            <a:r>
              <a:rPr lang="nl-NL" dirty="0" err="1" smtClean="0"/>
              <a:t>consommateurs</a:t>
            </a:r>
            <a:endParaRPr lang="nl-NL" dirty="0" smtClean="0"/>
          </a:p>
          <a:p>
            <a:pPr lvl="1"/>
            <a:r>
              <a:rPr lang="nl-NL" dirty="0" err="1"/>
              <a:t>r</a:t>
            </a:r>
            <a:r>
              <a:rPr lang="nl-NL" dirty="0" err="1" smtClean="0"/>
              <a:t>econnaissance</a:t>
            </a:r>
            <a:r>
              <a:rPr lang="nl-NL" dirty="0" smtClean="0"/>
              <a:t> </a:t>
            </a:r>
            <a:r>
              <a:rPr lang="nl-NL" dirty="0" err="1" smtClean="0"/>
              <a:t>mutuelle</a:t>
            </a:r>
            <a:r>
              <a:rPr lang="nl-NL" dirty="0" smtClean="0"/>
              <a:t> de la </a:t>
            </a:r>
            <a:r>
              <a:rPr lang="nl-NL" dirty="0" err="1" smtClean="0"/>
              <a:t>réglementation</a:t>
            </a:r>
            <a:r>
              <a:rPr lang="nl-NL" dirty="0" smtClean="0"/>
              <a:t> des services</a:t>
            </a:r>
          </a:p>
          <a:p>
            <a:pPr lvl="1"/>
            <a:r>
              <a:rPr lang="nl-NL" dirty="0" err="1"/>
              <a:t>l</a:t>
            </a:r>
            <a:r>
              <a:rPr lang="nl-NL" dirty="0" err="1" smtClean="0"/>
              <a:t>e</a:t>
            </a:r>
            <a:r>
              <a:rPr lang="nl-NL" dirty="0" smtClean="0"/>
              <a:t> </a:t>
            </a:r>
            <a:r>
              <a:rPr lang="nl-NL" dirty="0" err="1" smtClean="0"/>
              <a:t>numérique</a:t>
            </a:r>
            <a:endParaRPr lang="nl-NL" dirty="0" smtClean="0"/>
          </a:p>
          <a:p>
            <a:pPr lvl="1"/>
            <a:r>
              <a:rPr lang="nl-NL" dirty="0"/>
              <a:t>p</a:t>
            </a:r>
            <a:r>
              <a:rPr lang="nl-NL" dirty="0" smtClean="0"/>
              <a:t>romotion des fonds </a:t>
            </a:r>
            <a:r>
              <a:rPr lang="nl-NL" dirty="0" err="1" smtClean="0"/>
              <a:t>d’investissement</a:t>
            </a:r>
            <a:r>
              <a:rPr lang="nl-NL" dirty="0" smtClean="0"/>
              <a:t> solidairs</a:t>
            </a:r>
          </a:p>
          <a:p>
            <a:pPr lvl="1"/>
            <a:r>
              <a:rPr lang="nl-NL" dirty="0" err="1"/>
              <a:t>f</a:t>
            </a:r>
            <a:r>
              <a:rPr lang="nl-NL" dirty="0" err="1" smtClean="0"/>
              <a:t>iscalité</a:t>
            </a:r>
            <a:r>
              <a:rPr lang="nl-NL" dirty="0" smtClean="0"/>
              <a:t> </a:t>
            </a:r>
            <a:r>
              <a:rPr lang="nl-NL" dirty="0" err="1" smtClean="0"/>
              <a:t>harmonisée</a:t>
            </a:r>
            <a:r>
              <a:rPr lang="nl-NL" dirty="0" smtClean="0"/>
              <a:t>, dans </a:t>
            </a:r>
            <a:r>
              <a:rPr lang="nl-NL" dirty="0" err="1" smtClean="0"/>
              <a:t>le</a:t>
            </a:r>
            <a:r>
              <a:rPr lang="nl-NL" dirty="0" smtClean="0"/>
              <a:t> </a:t>
            </a:r>
            <a:r>
              <a:rPr lang="nl-NL" dirty="0" err="1" smtClean="0"/>
              <a:t>domaine</a:t>
            </a:r>
            <a:r>
              <a:rPr lang="nl-NL" dirty="0" smtClean="0"/>
              <a:t> de </a:t>
            </a:r>
            <a:r>
              <a:rPr lang="nl-NL" dirty="0" err="1" smtClean="0"/>
              <a:t>l’énergie</a:t>
            </a:r>
            <a:endParaRPr lang="nl-NL" dirty="0" smtClean="0"/>
          </a:p>
          <a:p>
            <a:pPr lvl="1"/>
            <a:r>
              <a:rPr lang="nl-NL" dirty="0" err="1"/>
              <a:t>c</a:t>
            </a:r>
            <a:r>
              <a:rPr lang="nl-NL" dirty="0" err="1" smtClean="0"/>
              <a:t>ohésion</a:t>
            </a:r>
            <a:r>
              <a:rPr lang="nl-NL" dirty="0" smtClean="0"/>
              <a:t> sociale – </a:t>
            </a:r>
            <a:r>
              <a:rPr lang="nl-NL" dirty="0" err="1" smtClean="0"/>
              <a:t>harmonisation</a:t>
            </a:r>
            <a:r>
              <a:rPr lang="nl-NL" dirty="0" smtClean="0"/>
              <a:t> du </a:t>
            </a:r>
            <a:r>
              <a:rPr lang="nl-NL" dirty="0" err="1" smtClean="0"/>
              <a:t>droit</a:t>
            </a:r>
            <a:r>
              <a:rPr lang="nl-NL" dirty="0" smtClean="0"/>
              <a:t> de </a:t>
            </a:r>
            <a:r>
              <a:rPr lang="nl-NL" dirty="0" err="1" smtClean="0"/>
              <a:t>travail</a:t>
            </a:r>
            <a:r>
              <a:rPr lang="nl-NL" dirty="0" smtClean="0"/>
              <a:t>?</a:t>
            </a:r>
          </a:p>
          <a:p>
            <a:pPr lvl="1"/>
            <a:r>
              <a:rPr lang="nl-NL" dirty="0" err="1"/>
              <a:t>s</a:t>
            </a:r>
            <a:r>
              <a:rPr lang="nl-NL" dirty="0" err="1" smtClean="0"/>
              <a:t>implification</a:t>
            </a:r>
            <a:r>
              <a:rPr lang="nl-NL" dirty="0" smtClean="0"/>
              <a:t> réglementaire</a:t>
            </a:r>
          </a:p>
          <a:p>
            <a:pPr lvl="1"/>
            <a:r>
              <a:rPr lang="nl-NL" dirty="0" err="1"/>
              <a:t>h</a:t>
            </a:r>
            <a:r>
              <a:rPr lang="nl-NL" dirty="0" err="1" smtClean="0"/>
              <a:t>armonisation</a:t>
            </a:r>
            <a:r>
              <a:rPr lang="nl-NL" dirty="0" smtClean="0"/>
              <a:t> des </a:t>
            </a:r>
            <a:r>
              <a:rPr lang="nl-NL" dirty="0" err="1" smtClean="0"/>
              <a:t>marchés</a:t>
            </a:r>
            <a:r>
              <a:rPr lang="nl-NL" dirty="0" smtClean="0"/>
              <a:t> </a:t>
            </a:r>
            <a:r>
              <a:rPr lang="nl-NL" dirty="0" err="1" smtClean="0"/>
              <a:t>publics</a:t>
            </a:r>
            <a:endParaRPr lang="nl-NL" dirty="0" smtClean="0"/>
          </a:p>
          <a:p>
            <a:pPr marL="457200" lvl="1" indent="0">
              <a:buNone/>
            </a:pPr>
            <a:endParaRPr lang="nl-NL"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706</a:t>
            </a:fld>
            <a:endParaRPr lang="nl-NL"/>
          </a:p>
        </p:txBody>
      </p:sp>
    </p:spTree>
    <p:extLst>
      <p:ext uri="{BB962C8B-B14F-4D97-AF65-F5344CB8AC3E}">
        <p14:creationId xmlns:p14="http://schemas.microsoft.com/office/powerpoint/2010/main" val="306963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 calcmode="lin" valueType="num">
                                      <p:cBhvr additive="base">
                                        <p:cTn id="5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Le </a:t>
            </a:r>
            <a:r>
              <a:rPr lang="nl-NL" dirty="0" err="1" smtClean="0"/>
              <a:t>futur</a:t>
            </a:r>
            <a:r>
              <a:rPr lang="nl-NL" dirty="0" smtClean="0"/>
              <a:t> du marché intérieur</a:t>
            </a:r>
            <a:endParaRPr lang="nl-NL" dirty="0"/>
          </a:p>
        </p:txBody>
      </p:sp>
      <p:sp>
        <p:nvSpPr>
          <p:cNvPr id="3" name="Content Placeholder 2"/>
          <p:cNvSpPr>
            <a:spLocks noGrp="1"/>
          </p:cNvSpPr>
          <p:nvPr>
            <p:ph idx="1"/>
          </p:nvPr>
        </p:nvSpPr>
        <p:spPr/>
        <p:txBody>
          <a:bodyPr/>
          <a:lstStyle/>
          <a:p>
            <a:r>
              <a:rPr lang="nl-NL" dirty="0" err="1"/>
              <a:t>M</a:t>
            </a:r>
            <a:r>
              <a:rPr lang="nl-NL" dirty="0" err="1" smtClean="0"/>
              <a:t>ieux</a:t>
            </a:r>
            <a:r>
              <a:rPr lang="nl-NL" dirty="0" smtClean="0"/>
              <a:t> faire </a:t>
            </a:r>
            <a:r>
              <a:rPr lang="nl-NL" dirty="0" err="1" smtClean="0"/>
              <a:t>appliquer</a:t>
            </a:r>
            <a:r>
              <a:rPr lang="nl-NL" dirty="0" smtClean="0"/>
              <a:t> les </a:t>
            </a:r>
            <a:r>
              <a:rPr lang="nl-NL" dirty="0" err="1" smtClean="0"/>
              <a:t>règles</a:t>
            </a:r>
            <a:endParaRPr lang="nl-NL" dirty="0" smtClean="0"/>
          </a:p>
          <a:p>
            <a:pPr lvl="1"/>
            <a:r>
              <a:rPr lang="nl-NL" dirty="0"/>
              <a:t>c</a:t>
            </a:r>
            <a:r>
              <a:rPr lang="nl-NL" dirty="0" smtClean="0"/>
              <a:t>oopération </a:t>
            </a:r>
            <a:r>
              <a:rPr lang="nl-NL" dirty="0" err="1" smtClean="0"/>
              <a:t>administrative</a:t>
            </a:r>
            <a:r>
              <a:rPr lang="nl-NL" dirty="0" smtClean="0"/>
              <a:t> plus intensive</a:t>
            </a:r>
          </a:p>
          <a:p>
            <a:pPr lvl="1"/>
            <a:r>
              <a:rPr lang="nl-NL" dirty="0" err="1"/>
              <a:t>l</a:t>
            </a:r>
            <a:r>
              <a:rPr lang="nl-NL" dirty="0" err="1" smtClean="0"/>
              <a:t>e</a:t>
            </a:r>
            <a:r>
              <a:rPr lang="nl-NL" dirty="0" smtClean="0"/>
              <a:t> </a:t>
            </a:r>
            <a:r>
              <a:rPr lang="nl-NL" dirty="0" err="1" smtClean="0"/>
              <a:t>mécanisme</a:t>
            </a:r>
            <a:r>
              <a:rPr lang="nl-NL" dirty="0"/>
              <a:t> SOLVIT: http://ec.europa.eu/solvit/how-solvit-works/index_fr.htm</a:t>
            </a:r>
            <a:endParaRPr lang="nl-NL" dirty="0" smtClean="0"/>
          </a:p>
          <a:p>
            <a:pPr lvl="1"/>
            <a:endParaRPr lang="nl-NL" dirty="0"/>
          </a:p>
        </p:txBody>
      </p:sp>
      <p:pic>
        <p:nvPicPr>
          <p:cNvPr id="1028" name="Picture 4" descr="http://europa.eu/rapid/exploit/2010/03/IP/NL/i10_214.nli/Pictures/100000000000026E000002027B120E3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652574"/>
            <a:ext cx="3669804" cy="3029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c.europa.eu/solvit/_images/solvit-2_f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142872"/>
            <a:ext cx="2736304" cy="2572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selor.be/media/36389/affaires%20%C3%A9trang%C3%A8res.gif?width=960">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6543" y="1220982"/>
            <a:ext cx="2915816" cy="981516"/>
          </a:xfrm>
          <a:prstGeom prst="rect">
            <a:avLst/>
          </a:prstGeom>
          <a:noFill/>
          <a:ln>
            <a:noFill/>
          </a:ln>
        </p:spPr>
      </p:pic>
      <p:sp>
        <p:nvSpPr>
          <p:cNvPr id="4" name="Slide Number Placeholder 3"/>
          <p:cNvSpPr>
            <a:spLocks noGrp="1"/>
          </p:cNvSpPr>
          <p:nvPr>
            <p:ph type="sldNum" sz="quarter" idx="12"/>
          </p:nvPr>
        </p:nvSpPr>
        <p:spPr/>
        <p:txBody>
          <a:bodyPr/>
          <a:lstStyle/>
          <a:p>
            <a:fld id="{D9061D89-B14A-487E-9210-A6BBBD725484}" type="slidenum">
              <a:rPr lang="nl-NL" smtClean="0"/>
              <a:pPr/>
              <a:t>707</a:t>
            </a:fld>
            <a:endParaRPr lang="nl-NL"/>
          </a:p>
        </p:txBody>
      </p:sp>
    </p:spTree>
    <p:extLst>
      <p:ext uri="{BB962C8B-B14F-4D97-AF65-F5344CB8AC3E}">
        <p14:creationId xmlns:p14="http://schemas.microsoft.com/office/powerpoint/2010/main" val="2361119969"/>
      </p:ext>
    </p:extLst>
  </p:cSld>
  <p:clrMapOvr>
    <a:masterClrMapping/>
  </p:clrMapOvr>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r-BE" dirty="0" smtClean="0"/>
              <a:t>Bonne continuation!</a:t>
            </a:r>
            <a:endParaRPr lang="en-GB" dirty="0"/>
          </a:p>
        </p:txBody>
      </p:sp>
      <p:sp>
        <p:nvSpPr>
          <p:cNvPr id="5" name="Subtitle 4"/>
          <p:cNvSpPr>
            <a:spLocks noGrp="1"/>
          </p:cNvSpPr>
          <p:nvPr>
            <p:ph type="subTitle" idx="1"/>
          </p:nvPr>
        </p:nvSpPr>
        <p:spPr>
          <a:xfrm>
            <a:off x="1143000" y="3833858"/>
            <a:ext cx="6858000" cy="1655762"/>
          </a:xfrm>
        </p:spPr>
        <p:txBody>
          <a:bodyPr>
            <a:normAutofit/>
          </a:bodyPr>
          <a:lstStyle/>
          <a:p>
            <a:endParaRPr lang="fr-BE" dirty="0" smtClean="0"/>
          </a:p>
          <a:p>
            <a:endParaRPr lang="fr-BE" dirty="0"/>
          </a:p>
          <a:p>
            <a:r>
              <a:rPr lang="fr-BE" dirty="0" smtClean="0"/>
              <a:t>pieter.vancleynenbreugel@uliege.be</a:t>
            </a:r>
            <a:endParaRPr lang="en-GB" dirty="0"/>
          </a:p>
        </p:txBody>
      </p:sp>
      <p:sp>
        <p:nvSpPr>
          <p:cNvPr id="2" name="Slide Number Placeholder 1"/>
          <p:cNvSpPr>
            <a:spLocks noGrp="1"/>
          </p:cNvSpPr>
          <p:nvPr>
            <p:ph type="sldNum" sz="quarter" idx="12"/>
          </p:nvPr>
        </p:nvSpPr>
        <p:spPr/>
        <p:txBody>
          <a:bodyPr/>
          <a:lstStyle/>
          <a:p>
            <a:fld id="{D9061D89-B14A-487E-9210-A6BBBD725484}" type="slidenum">
              <a:rPr lang="nl-NL" smtClean="0"/>
              <a:pPr/>
              <a:t>708</a:t>
            </a:fld>
            <a:endParaRPr lang="nl-NL"/>
          </a:p>
        </p:txBody>
      </p:sp>
    </p:spTree>
    <p:extLst>
      <p:ext uri="{BB962C8B-B14F-4D97-AF65-F5344CB8AC3E}">
        <p14:creationId xmlns:p14="http://schemas.microsoft.com/office/powerpoint/2010/main" val="41073343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§3. Le marché intérieur dans le Traité de Lisbonne</a:t>
            </a:r>
            <a:endParaRPr lang="en-GB" dirty="0"/>
          </a:p>
        </p:txBody>
      </p:sp>
      <p:sp>
        <p:nvSpPr>
          <p:cNvPr id="3" name="Content Placeholder 2"/>
          <p:cNvSpPr>
            <a:spLocks noGrp="1"/>
          </p:cNvSpPr>
          <p:nvPr>
            <p:ph idx="1"/>
          </p:nvPr>
        </p:nvSpPr>
        <p:spPr/>
        <p:txBody>
          <a:bodyPr/>
          <a:lstStyle/>
          <a:p>
            <a:endParaRPr lang="fr-BE" dirty="0" smtClean="0"/>
          </a:p>
          <a:p>
            <a:pPr marL="0" indent="0">
              <a:buNone/>
            </a:pPr>
            <a:endParaRPr lang="fr-BE" dirty="0" smtClean="0"/>
          </a:p>
          <a:p>
            <a:pPr marL="0" indent="0">
              <a:buNone/>
            </a:pPr>
            <a:endParaRPr lang="fr-BE" dirty="0"/>
          </a:p>
          <a:p>
            <a:pPr marL="0" indent="0" algn="ctr">
              <a:buNone/>
            </a:pPr>
            <a:r>
              <a:rPr lang="fr-BE" dirty="0" smtClean="0"/>
              <a:t>Article 26, deuxième paragraphe, TFUE</a:t>
            </a:r>
          </a:p>
          <a:p>
            <a:endParaRPr lang="fr-BE"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71</a:t>
            </a:fld>
            <a:endParaRPr lang="nl-NL"/>
          </a:p>
        </p:txBody>
      </p:sp>
    </p:spTree>
    <p:extLst>
      <p:ext uri="{BB962C8B-B14F-4D97-AF65-F5344CB8AC3E}">
        <p14:creationId xmlns:p14="http://schemas.microsoft.com/office/powerpoint/2010/main" val="2032994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a:t>§3. Le marché intérieur dans le Traité de Lisbonne</a:t>
            </a:r>
            <a:endParaRPr lang="nl-NL" dirty="0"/>
          </a:p>
        </p:txBody>
      </p:sp>
      <p:sp>
        <p:nvSpPr>
          <p:cNvPr id="3" name="Content Placeholder 2"/>
          <p:cNvSpPr>
            <a:spLocks noGrp="1"/>
          </p:cNvSpPr>
          <p:nvPr>
            <p:ph idx="1"/>
          </p:nvPr>
        </p:nvSpPr>
        <p:spPr/>
        <p:txBody>
          <a:bodyPr/>
          <a:lstStyle/>
          <a:p>
            <a:r>
              <a:rPr lang="nl-NL" dirty="0"/>
              <a:t>Marché intérieur - </a:t>
            </a:r>
            <a:r>
              <a:rPr lang="nl-NL" dirty="0" err="1"/>
              <a:t>Commission</a:t>
            </a:r>
            <a:r>
              <a:rPr lang="nl-NL" dirty="0"/>
              <a:t> européenne</a:t>
            </a:r>
          </a:p>
          <a:p>
            <a:pPr lvl="1"/>
            <a:r>
              <a:rPr lang="nl-NL" dirty="0"/>
              <a:t>Mme. </a:t>
            </a:r>
            <a:r>
              <a:rPr lang="nl-NL" dirty="0" err="1"/>
              <a:t>Bienkowska</a:t>
            </a:r>
            <a:endParaRPr lang="nl-NL" dirty="0"/>
          </a:p>
          <a:p>
            <a:pPr lvl="1"/>
            <a:r>
              <a:rPr lang="nl-NL" dirty="0"/>
              <a:t>M. </a:t>
            </a:r>
            <a:r>
              <a:rPr lang="nl-NL" dirty="0" err="1"/>
              <a:t>Moscovici</a:t>
            </a:r>
            <a:endParaRPr lang="nl-NL" dirty="0"/>
          </a:p>
          <a:p>
            <a:pPr lvl="1"/>
            <a:r>
              <a:rPr lang="nl-NL" dirty="0"/>
              <a:t>M. </a:t>
            </a:r>
            <a:r>
              <a:rPr lang="nl-NL" dirty="0" smtClean="0"/>
              <a:t>Dombrovskis</a:t>
            </a:r>
            <a:endParaRPr lang="nl-NL" dirty="0"/>
          </a:p>
          <a:p>
            <a:pPr lvl="1"/>
            <a:r>
              <a:rPr lang="nl-NL" dirty="0"/>
              <a:t>M. </a:t>
            </a:r>
            <a:r>
              <a:rPr lang="nl-NL" dirty="0" err="1"/>
              <a:t>Ansip</a:t>
            </a:r>
            <a:endParaRPr lang="nl-NL" dirty="0"/>
          </a:p>
        </p:txBody>
      </p:sp>
      <p:pic>
        <p:nvPicPr>
          <p:cNvPr id="1026" name="Picture 2" descr="Elżbieta Bieńkowska Kancelaria Senatu.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4509308"/>
            <a:ext cx="912102" cy="13681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erre Moscovici en mai 201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4509308"/>
            <a:ext cx="1298074" cy="1368721"/>
          </a:xfrm>
          <a:prstGeom prst="rect">
            <a:avLst/>
          </a:prstGeom>
          <a:noFill/>
          <a:ln>
            <a:noFill/>
          </a:ln>
        </p:spPr>
      </p:pic>
      <p:pic>
        <p:nvPicPr>
          <p:cNvPr id="6" name="Picture 5" descr="Jonathan Hopkin Hill, Baron Hill of Oareford.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076056" y="4833344"/>
            <a:ext cx="1296144" cy="1044119"/>
          </a:xfrm>
          <a:prstGeom prst="rect">
            <a:avLst/>
          </a:prstGeom>
          <a:noFill/>
          <a:ln>
            <a:noFill/>
          </a:ln>
        </p:spPr>
      </p:pic>
      <p:pic>
        <p:nvPicPr>
          <p:cNvPr id="7" name="Picture 6" descr="Portrait Andrus Ansip.jpg">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7308304" y="4509308"/>
            <a:ext cx="765810" cy="1368155"/>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72</a:t>
            </a:fld>
            <a:endParaRPr lang="nl-NL"/>
          </a:p>
        </p:txBody>
      </p:sp>
      <p:pic>
        <p:nvPicPr>
          <p:cNvPr id="9" name="Picture 8" descr="Valdis Dombrovskis"/>
          <p:cNvPicPr/>
          <p:nvPr/>
        </p:nvPicPr>
        <p:blipFill>
          <a:blip r:embed="rId10">
            <a:extLst>
              <a:ext uri="{28A0092B-C50C-407E-A947-70E740481C1C}">
                <a14:useLocalDpi xmlns:a14="http://schemas.microsoft.com/office/drawing/2010/main" val="0"/>
              </a:ext>
            </a:extLst>
          </a:blip>
          <a:srcRect/>
          <a:stretch>
            <a:fillRect/>
          </a:stretch>
        </p:blipFill>
        <p:spPr bwMode="auto">
          <a:xfrm>
            <a:off x="5056644" y="4509308"/>
            <a:ext cx="1524000" cy="1524000"/>
          </a:xfrm>
          <a:prstGeom prst="rect">
            <a:avLst/>
          </a:prstGeom>
          <a:noFill/>
          <a:ln>
            <a:noFill/>
          </a:ln>
        </p:spPr>
      </p:pic>
    </p:spTree>
    <p:extLst>
      <p:ext uri="{BB962C8B-B14F-4D97-AF65-F5344CB8AC3E}">
        <p14:creationId xmlns:p14="http://schemas.microsoft.com/office/powerpoint/2010/main" val="41103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§3. Le marché intérieur dans le Traité de Lisbonne</a:t>
            </a:r>
            <a:endParaRPr lang="en-GB" dirty="0"/>
          </a:p>
        </p:txBody>
      </p:sp>
      <p:sp>
        <p:nvSpPr>
          <p:cNvPr id="3" name="Content Placeholder 2"/>
          <p:cNvSpPr>
            <a:spLocks noGrp="1"/>
          </p:cNvSpPr>
          <p:nvPr>
            <p:ph idx="1"/>
          </p:nvPr>
        </p:nvSpPr>
        <p:spPr/>
        <p:txBody>
          <a:bodyPr/>
          <a:lstStyle/>
          <a:p>
            <a:r>
              <a:rPr lang="nl-NL" dirty="0" smtClean="0"/>
              <a:t>Vers un marché unique?</a:t>
            </a:r>
          </a:p>
          <a:p>
            <a:r>
              <a:rPr lang="nl-NL" dirty="0" smtClean="0"/>
              <a:t>Chantier </a:t>
            </a:r>
            <a:r>
              <a:rPr lang="nl-NL" dirty="0"/>
              <a:t>juridique</a:t>
            </a:r>
          </a:p>
          <a:p>
            <a:pPr lvl="1"/>
            <a:r>
              <a:rPr lang="nl-NL" i="1" dirty="0"/>
              <a:t>rapport Monti</a:t>
            </a:r>
          </a:p>
          <a:p>
            <a:pPr lvl="1"/>
            <a:r>
              <a:rPr lang="nl-NL" i="1" dirty="0"/>
              <a:t>Acte(s) pour le marché unique</a:t>
            </a:r>
          </a:p>
          <a:p>
            <a:endParaRPr lang="nl-NL" dirty="0" smtClean="0"/>
          </a:p>
          <a:p>
            <a:r>
              <a:rPr lang="fr-BE" dirty="0" smtClean="0"/>
              <a:t>Marché unique numérique</a:t>
            </a:r>
            <a:endParaRPr lang="en-GB" dirty="0"/>
          </a:p>
        </p:txBody>
      </p:sp>
      <p:pic>
        <p:nvPicPr>
          <p:cNvPr id="4" name="Picture 3" descr="http://static.guim.co.uk/sys-images/Guardian/Pix/commercial/2012/6/21/1340315281173/Mario-Monti-008.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838" y="3127886"/>
            <a:ext cx="2910512" cy="1746815"/>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73</a:t>
            </a:fld>
            <a:endParaRPr lang="nl-NL"/>
          </a:p>
        </p:txBody>
      </p:sp>
    </p:spTree>
    <p:extLst>
      <p:ext uri="{BB962C8B-B14F-4D97-AF65-F5344CB8AC3E}">
        <p14:creationId xmlns:p14="http://schemas.microsoft.com/office/powerpoint/2010/main" val="7515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p:txBody>
          <a:bodyPr>
            <a:normAutofit/>
          </a:bodyPr>
          <a:lstStyle/>
          <a:p>
            <a:r>
              <a:rPr lang="en-US" b="1" dirty="0" err="1">
                <a:hlinkClick r:id="rId2" action="ppaction://hlinkfile"/>
              </a:rPr>
              <a:t>Chapitre</a:t>
            </a:r>
            <a:r>
              <a:rPr lang="en-US" b="1" dirty="0">
                <a:hlinkClick r:id="rId2" action="ppaction://hlinkfile"/>
              </a:rPr>
              <a:t> 2. Le </a:t>
            </a:r>
            <a:r>
              <a:rPr lang="en-US" b="1" dirty="0" err="1">
                <a:hlinkClick r:id="rId2" action="ppaction://hlinkfile"/>
              </a:rPr>
              <a:t>marché</a:t>
            </a:r>
            <a:r>
              <a:rPr lang="en-US" b="1" dirty="0">
                <a:hlinkClick r:id="rId2" action="ppaction://hlinkfile"/>
              </a:rPr>
              <a:t> </a:t>
            </a:r>
            <a:r>
              <a:rPr lang="en-US" b="1" dirty="0" err="1">
                <a:hlinkClick r:id="rId2" action="ppaction://hlinkfile"/>
              </a:rPr>
              <a:t>intérieur</a:t>
            </a:r>
            <a:r>
              <a:rPr lang="en-US" b="1" dirty="0">
                <a:hlinkClick r:id="rId2" action="ppaction://hlinkfile"/>
              </a:rPr>
              <a:t> </a:t>
            </a:r>
            <a:r>
              <a:rPr lang="en-US" b="1" dirty="0" err="1">
                <a:hlinkClick r:id="rId2" action="ppaction://hlinkfile"/>
              </a:rPr>
              <a:t>comme</a:t>
            </a:r>
            <a:r>
              <a:rPr lang="en-US" b="1" dirty="0">
                <a:hlinkClick r:id="rId2" action="ppaction://hlinkfile"/>
              </a:rPr>
              <a:t> structure </a:t>
            </a:r>
            <a:r>
              <a:rPr lang="en-US" b="1" dirty="0" err="1">
                <a:hlinkClick r:id="rId2" action="ppaction://hlinkfile"/>
              </a:rPr>
              <a:t>juridique</a:t>
            </a:r>
            <a:r>
              <a:rPr lang="en-US" b="1" dirty="0">
                <a:hlinkClick r:id="rId2" action="ppaction://hlinkfile"/>
              </a:rPr>
              <a:t> </a:t>
            </a:r>
            <a:r>
              <a:rPr lang="en-US" b="1" dirty="0" err="1">
                <a:hlinkClick r:id="rId2" action="ppaction://hlinkfile"/>
              </a:rPr>
              <a:t>d’intégration</a:t>
            </a:r>
            <a:r>
              <a:rPr lang="en-US" b="1" dirty="0">
                <a:hlinkClick r:id="rId2" action="ppaction://hlinkfile"/>
              </a:rPr>
              <a:t> </a:t>
            </a:r>
            <a:r>
              <a:rPr lang="en-US" b="1" dirty="0" err="1">
                <a:hlinkClick r:id="rId2" action="ppaction://hlinkfile"/>
              </a:rPr>
              <a:t>économique</a:t>
            </a:r>
            <a:endParaRPr lang="en-GB" b="1" dirty="0"/>
          </a:p>
          <a:p>
            <a:r>
              <a:rPr lang="en-US" dirty="0">
                <a:hlinkClick r:id="rId3" action="ppaction://hlinkfile"/>
              </a:rPr>
              <a:t>Section 1. </a:t>
            </a:r>
            <a:r>
              <a:rPr lang="en-US" dirty="0" err="1">
                <a:hlinkClick r:id="rId3" action="ppaction://hlinkfile"/>
              </a:rPr>
              <a:t>Une</a:t>
            </a:r>
            <a:r>
              <a:rPr lang="en-US" dirty="0">
                <a:hlinkClick r:id="rId3" action="ppaction://hlinkfile"/>
              </a:rPr>
              <a:t> structure </a:t>
            </a:r>
            <a:r>
              <a:rPr lang="en-US" dirty="0" err="1">
                <a:hlinkClick r:id="rId3" action="ppaction://hlinkfile"/>
              </a:rPr>
              <a:t>d’intégration</a:t>
            </a:r>
            <a:r>
              <a:rPr lang="en-US" dirty="0">
                <a:hlinkClick r:id="rId3" action="ppaction://hlinkfile"/>
              </a:rPr>
              <a:t> </a:t>
            </a:r>
            <a:r>
              <a:rPr lang="en-US" dirty="0" err="1">
                <a:hlinkClick r:id="rId3" action="ppaction://hlinkfile"/>
              </a:rPr>
              <a:t>économique</a:t>
            </a:r>
            <a:r>
              <a:rPr lang="en-US" dirty="0">
                <a:hlinkClick r:id="rId3" action="ppaction://hlinkfile"/>
              </a:rPr>
              <a:t> sui generis</a:t>
            </a:r>
            <a:endParaRPr lang="en-GB" dirty="0"/>
          </a:p>
          <a:p>
            <a:pPr lvl="1"/>
            <a:r>
              <a:rPr lang="fr-FR" dirty="0">
                <a:hlinkClick r:id="rId4" action="ppaction://hlinkfile"/>
              </a:rPr>
              <a:t>§1. Zone de libre-échange</a:t>
            </a:r>
            <a:endParaRPr lang="en-GB" dirty="0"/>
          </a:p>
          <a:p>
            <a:pPr lvl="1"/>
            <a:r>
              <a:rPr lang="fr-FR" dirty="0">
                <a:hlinkClick r:id="rId5" action="ppaction://hlinkfile"/>
              </a:rPr>
              <a:t>§2. Union douanière</a:t>
            </a:r>
            <a:endParaRPr lang="en-GB" dirty="0"/>
          </a:p>
          <a:p>
            <a:pPr lvl="1"/>
            <a:r>
              <a:rPr lang="fr-FR" dirty="0">
                <a:hlinkClick r:id="rId6" action="ppaction://hlinkfile"/>
              </a:rPr>
              <a:t>§3. Union économique</a:t>
            </a:r>
            <a:endParaRPr lang="en-GB" dirty="0"/>
          </a:p>
          <a:p>
            <a:pPr lvl="1"/>
            <a:r>
              <a:rPr lang="fr-FR" dirty="0">
                <a:hlinkClick r:id="rId7" action="ppaction://hlinkfile"/>
              </a:rPr>
              <a:t>§4.  Union monétaire</a:t>
            </a:r>
            <a:endParaRPr lang="en-GB" dirty="0"/>
          </a:p>
          <a:p>
            <a:pPr lvl="1"/>
            <a:r>
              <a:rPr lang="fr-FR" dirty="0">
                <a:hlinkClick r:id="rId8" action="ppaction://hlinkfile"/>
              </a:rPr>
              <a:t>§5. Un marché intérieur sui generis</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74</a:t>
            </a:fld>
            <a:endParaRPr lang="nl-NL"/>
          </a:p>
        </p:txBody>
      </p:sp>
    </p:spTree>
    <p:extLst>
      <p:ext uri="{BB962C8B-B14F-4D97-AF65-F5344CB8AC3E}">
        <p14:creationId xmlns:p14="http://schemas.microsoft.com/office/powerpoint/2010/main" val="35694511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Une structure d’intégration économique sui generis</a:t>
            </a:r>
            <a:endParaRPr lang="en-GB" dirty="0"/>
          </a:p>
        </p:txBody>
      </p:sp>
      <p:sp>
        <p:nvSpPr>
          <p:cNvPr id="3" name="Content Placeholder 2"/>
          <p:cNvSpPr>
            <a:spLocks noGrp="1"/>
          </p:cNvSpPr>
          <p:nvPr>
            <p:ph idx="1"/>
          </p:nvPr>
        </p:nvSpPr>
        <p:spPr/>
        <p:txBody>
          <a:bodyPr/>
          <a:lstStyle/>
          <a:p>
            <a:r>
              <a:rPr lang="fr-BE" dirty="0" smtClean="0"/>
              <a:t>Article 26 §2 TFUE:</a:t>
            </a:r>
          </a:p>
          <a:p>
            <a:pPr lvl="1"/>
            <a:r>
              <a:rPr lang="fr-BE" dirty="0"/>
              <a:t>u</a:t>
            </a:r>
            <a:r>
              <a:rPr lang="fr-BE" dirty="0" smtClean="0"/>
              <a:t>n espace sans frontières intérieures dans lequel la libre circulation des marchandises, personnes, services et capitaux est assurée</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75</a:t>
            </a:fld>
            <a:endParaRPr lang="nl-NL"/>
          </a:p>
        </p:txBody>
      </p:sp>
    </p:spTree>
    <p:extLst>
      <p:ext uri="{BB962C8B-B14F-4D97-AF65-F5344CB8AC3E}">
        <p14:creationId xmlns:p14="http://schemas.microsoft.com/office/powerpoint/2010/main" val="1669598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Zone de libre-échange</a:t>
            </a:r>
            <a:endParaRPr lang="nl-NL" dirty="0"/>
          </a:p>
        </p:txBody>
      </p:sp>
      <p:sp>
        <p:nvSpPr>
          <p:cNvPr id="3" name="Content Placeholder 2"/>
          <p:cNvSpPr>
            <a:spLocks noGrp="1"/>
          </p:cNvSpPr>
          <p:nvPr>
            <p:ph idx="1"/>
          </p:nvPr>
        </p:nvSpPr>
        <p:spPr/>
        <p:txBody>
          <a:bodyPr/>
          <a:lstStyle/>
          <a:p>
            <a:r>
              <a:rPr lang="nl-NL" dirty="0" smtClean="0"/>
              <a:t>Abolition des droits de douane à l’intérieur</a:t>
            </a:r>
            <a:endParaRPr lang="nl-NL" dirty="0"/>
          </a:p>
          <a:p>
            <a:endParaRPr lang="nl-NL" dirty="0"/>
          </a:p>
          <a:p>
            <a:pPr lvl="1"/>
            <a:endParaRPr lang="nl-NL" dirty="0"/>
          </a:p>
        </p:txBody>
      </p:sp>
      <p:pic>
        <p:nvPicPr>
          <p:cNvPr id="6" name="Picture 5" descr="http://www.gesis.org/fileadmin/upload/dienstleistung/daten/umfragedaten/eurobarometer/eb_flash/EU_Erweiterung_efta.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385" y="2578472"/>
            <a:ext cx="5040560" cy="3960441"/>
          </a:xfrm>
          <a:prstGeom prst="rect">
            <a:avLst/>
          </a:prstGeom>
          <a:noFill/>
          <a:ln>
            <a:noFill/>
          </a:ln>
        </p:spPr>
      </p:pic>
      <p:sp>
        <p:nvSpPr>
          <p:cNvPr id="7" name="TextBox 6"/>
          <p:cNvSpPr txBox="1"/>
          <p:nvPr/>
        </p:nvSpPr>
        <p:spPr>
          <a:xfrm>
            <a:off x="5724128" y="5229200"/>
            <a:ext cx="2736304" cy="369332"/>
          </a:xfrm>
          <a:prstGeom prst="rect">
            <a:avLst/>
          </a:prstGeom>
          <a:noFill/>
        </p:spPr>
        <p:txBody>
          <a:bodyPr wrap="square" rtlCol="0">
            <a:spAutoFit/>
          </a:bodyPr>
          <a:lstStyle/>
          <a:p>
            <a:pPr algn="ctr"/>
            <a:r>
              <a:rPr lang="nl-NL" dirty="0"/>
              <a:t>AELE</a:t>
            </a:r>
          </a:p>
        </p:txBody>
      </p:sp>
      <p:sp>
        <p:nvSpPr>
          <p:cNvPr id="5" name="Slide Number Placeholder 4"/>
          <p:cNvSpPr>
            <a:spLocks noGrp="1"/>
          </p:cNvSpPr>
          <p:nvPr>
            <p:ph type="sldNum" sz="quarter" idx="12"/>
          </p:nvPr>
        </p:nvSpPr>
        <p:spPr/>
        <p:txBody>
          <a:bodyPr/>
          <a:lstStyle/>
          <a:p>
            <a:fld id="{8537CF77-B06C-4C05-BAFE-9A885870E448}" type="slidenum">
              <a:rPr lang="nl-NL" smtClean="0"/>
              <a:pPr/>
              <a:t>76</a:t>
            </a:fld>
            <a:endParaRPr lang="nl-NL"/>
          </a:p>
        </p:txBody>
      </p:sp>
    </p:spTree>
    <p:extLst>
      <p:ext uri="{BB962C8B-B14F-4D97-AF65-F5344CB8AC3E}">
        <p14:creationId xmlns:p14="http://schemas.microsoft.com/office/powerpoint/2010/main" val="2983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smtClean="0"/>
              <a:t>Zone de libre-échange</a:t>
            </a:r>
            <a:endParaRPr lang="nl-NL" dirty="0"/>
          </a:p>
        </p:txBody>
      </p:sp>
      <p:sp>
        <p:nvSpPr>
          <p:cNvPr id="3" name="Content Placeholder 2"/>
          <p:cNvSpPr>
            <a:spLocks noGrp="1"/>
          </p:cNvSpPr>
          <p:nvPr>
            <p:ph idx="1"/>
          </p:nvPr>
        </p:nvSpPr>
        <p:spPr/>
        <p:txBody>
          <a:bodyPr/>
          <a:lstStyle/>
          <a:p>
            <a:r>
              <a:rPr lang="nl-NL" dirty="0"/>
              <a:t>Zones </a:t>
            </a:r>
            <a:r>
              <a:rPr lang="nl-NL" dirty="0" smtClean="0"/>
              <a:t>internationales de </a:t>
            </a:r>
            <a:r>
              <a:rPr lang="nl-NL" dirty="0"/>
              <a:t>libre-échange</a:t>
            </a:r>
          </a:p>
          <a:p>
            <a:pPr lvl="1"/>
            <a:r>
              <a:rPr lang="nl-NL" dirty="0"/>
              <a:t>AECG – CETA: UE et </a:t>
            </a:r>
            <a:r>
              <a:rPr lang="nl-NL" dirty="0" smtClean="0"/>
              <a:t>Canada </a:t>
            </a:r>
            <a:r>
              <a:rPr lang="nl-NL" dirty="0"/>
              <a:t>(2017??)</a:t>
            </a:r>
          </a:p>
          <a:p>
            <a:pPr lvl="1"/>
            <a:r>
              <a:rPr lang="nl-NL" dirty="0"/>
              <a:t>TTIP </a:t>
            </a:r>
            <a:r>
              <a:rPr lang="nl-NL" dirty="0" smtClean="0"/>
              <a:t>(??)</a:t>
            </a:r>
            <a:endParaRPr lang="nl-NL" dirty="0"/>
          </a:p>
        </p:txBody>
      </p:sp>
      <p:pic>
        <p:nvPicPr>
          <p:cNvPr id="4" name="Picture 3" descr="https://encrypted-tbn1.gstatic.com/images?q=tbn:ANd9GcSCpDLCZb8LRBD6J45dg-q6Y4kiynnCoYTVes-fgg3FXanYS5Mph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3665" y="2246801"/>
            <a:ext cx="1697692" cy="1456068"/>
          </a:xfrm>
          <a:prstGeom prst="rect">
            <a:avLst/>
          </a:prstGeom>
          <a:noFill/>
          <a:ln>
            <a:noFill/>
          </a:ln>
        </p:spPr>
      </p:pic>
      <p:pic>
        <p:nvPicPr>
          <p:cNvPr id="5" name="Picture 4" descr="http://ais.badische-zeitung.de/piece/05/78/d1/22/91803938-p-590_450.jpg">
            <a:hlinkClick r:id="rId5" tgtFrame="&quot;_blank&quot;" tooltip="&quot;Ceta soll Handelserleichterungen zwischen der EU und Kanada ermöglichen.   | Foto: weissblick (fotolia)&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437112"/>
            <a:ext cx="4688661" cy="2264658"/>
          </a:xfrm>
          <a:prstGeom prst="rect">
            <a:avLst/>
          </a:prstGeom>
          <a:noFill/>
          <a:ln>
            <a:noFill/>
          </a:ln>
        </p:spPr>
      </p:pic>
      <p:pic>
        <p:nvPicPr>
          <p:cNvPr id="6" name="Picture 5" descr="https://static.greenwire.greenpeace.org/sites/default/files/styles/extra_large/public/be/event/5d8b6fe2-bf7b-4adb-813a-32934b39edd6.png?itok=rwQaBuqh">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8" y="3933056"/>
            <a:ext cx="3717954" cy="2712720"/>
          </a:xfrm>
          <a:prstGeom prst="rect">
            <a:avLst/>
          </a:prstGeom>
          <a:noFill/>
          <a:ln>
            <a:noFill/>
          </a:ln>
        </p:spPr>
      </p:pic>
      <p:sp>
        <p:nvSpPr>
          <p:cNvPr id="7" name="Slide Number Placeholder 6"/>
          <p:cNvSpPr>
            <a:spLocks noGrp="1"/>
          </p:cNvSpPr>
          <p:nvPr>
            <p:ph type="sldNum" sz="quarter" idx="12"/>
          </p:nvPr>
        </p:nvSpPr>
        <p:spPr/>
        <p:txBody>
          <a:bodyPr/>
          <a:lstStyle/>
          <a:p>
            <a:fld id="{8537CF77-B06C-4C05-BAFE-9A885870E448}" type="slidenum">
              <a:rPr lang="nl-NL" smtClean="0"/>
              <a:pPr/>
              <a:t>77</a:t>
            </a:fld>
            <a:endParaRPr lang="nl-NL"/>
          </a:p>
        </p:txBody>
      </p:sp>
    </p:spTree>
    <p:extLst>
      <p:ext uri="{BB962C8B-B14F-4D97-AF65-F5344CB8AC3E}">
        <p14:creationId xmlns:p14="http://schemas.microsoft.com/office/powerpoint/2010/main" val="239947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Union douanière</a:t>
            </a:r>
            <a:endParaRPr lang="en-GB" dirty="0"/>
          </a:p>
        </p:txBody>
      </p:sp>
      <p:sp>
        <p:nvSpPr>
          <p:cNvPr id="3" name="Content Placeholder 2"/>
          <p:cNvSpPr>
            <a:spLocks noGrp="1"/>
          </p:cNvSpPr>
          <p:nvPr>
            <p:ph idx="1"/>
          </p:nvPr>
        </p:nvSpPr>
        <p:spPr/>
        <p:txBody>
          <a:bodyPr/>
          <a:lstStyle/>
          <a:p>
            <a:endParaRPr lang="en-GB"/>
          </a:p>
        </p:txBody>
      </p:sp>
      <p:pic>
        <p:nvPicPr>
          <p:cNvPr id="4" name="Picture 3" descr="http://www.contrepoints.org/wp-content/uploads/2012/10/union-douani%C3%A8re.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577" y="2557939"/>
            <a:ext cx="4380865" cy="2886710"/>
          </a:xfrm>
          <a:prstGeom prst="rect">
            <a:avLst/>
          </a:prstGeom>
          <a:noFill/>
          <a:ln>
            <a:noFill/>
          </a:ln>
        </p:spPr>
      </p:pic>
      <p:sp>
        <p:nvSpPr>
          <p:cNvPr id="5" name="Slide Number Placeholder 4"/>
          <p:cNvSpPr>
            <a:spLocks noGrp="1"/>
          </p:cNvSpPr>
          <p:nvPr>
            <p:ph type="sldNum" sz="quarter" idx="12"/>
          </p:nvPr>
        </p:nvSpPr>
        <p:spPr/>
        <p:txBody>
          <a:bodyPr/>
          <a:lstStyle/>
          <a:p>
            <a:fld id="{D9061D89-B14A-487E-9210-A6BBBD725484}" type="slidenum">
              <a:rPr lang="nl-NL" smtClean="0"/>
              <a:pPr/>
              <a:t>78</a:t>
            </a:fld>
            <a:endParaRPr lang="nl-NL"/>
          </a:p>
        </p:txBody>
      </p:sp>
    </p:spTree>
    <p:extLst>
      <p:ext uri="{BB962C8B-B14F-4D97-AF65-F5344CB8AC3E}">
        <p14:creationId xmlns:p14="http://schemas.microsoft.com/office/powerpoint/2010/main" val="37069370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Union </a:t>
            </a:r>
            <a:r>
              <a:rPr lang="nl-NL" dirty="0" err="1"/>
              <a:t>douanière</a:t>
            </a:r>
            <a:endParaRPr lang="nl-NL" dirty="0"/>
          </a:p>
        </p:txBody>
      </p:sp>
      <p:sp>
        <p:nvSpPr>
          <p:cNvPr id="3" name="Content Placeholder 2"/>
          <p:cNvSpPr>
            <a:spLocks noGrp="1"/>
          </p:cNvSpPr>
          <p:nvPr>
            <p:ph idx="1"/>
          </p:nvPr>
        </p:nvSpPr>
        <p:spPr/>
        <p:txBody>
          <a:bodyPr/>
          <a:lstStyle/>
          <a:p>
            <a:r>
              <a:rPr lang="nl-NL" dirty="0" smtClean="0"/>
              <a:t>Caractéristiques</a:t>
            </a:r>
          </a:p>
          <a:p>
            <a:endParaRPr lang="nl-NL" dirty="0"/>
          </a:p>
          <a:p>
            <a:pPr lvl="1"/>
            <a:r>
              <a:rPr lang="nl-NL" dirty="0" err="1"/>
              <a:t>tarif</a:t>
            </a:r>
            <a:r>
              <a:rPr lang="nl-NL" dirty="0"/>
              <a:t> extérieur </a:t>
            </a:r>
            <a:r>
              <a:rPr lang="nl-NL" dirty="0" err="1"/>
              <a:t>commun</a:t>
            </a:r>
            <a:endParaRPr lang="nl-NL" dirty="0"/>
          </a:p>
          <a:p>
            <a:pPr lvl="1"/>
            <a:endParaRPr lang="nl-NL" dirty="0"/>
          </a:p>
          <a:p>
            <a:pPr lvl="1"/>
            <a:r>
              <a:rPr lang="nl-NL" dirty="0" err="1"/>
              <a:t>abolition</a:t>
            </a:r>
            <a:r>
              <a:rPr lang="nl-NL" dirty="0"/>
              <a:t> des </a:t>
            </a:r>
            <a:r>
              <a:rPr lang="nl-NL" dirty="0" err="1"/>
              <a:t>droits</a:t>
            </a:r>
            <a:r>
              <a:rPr lang="nl-NL" dirty="0"/>
              <a:t> de douane à </a:t>
            </a:r>
            <a:r>
              <a:rPr lang="nl-NL" dirty="0" err="1"/>
              <a:t>l’intérieur</a:t>
            </a:r>
            <a:r>
              <a:rPr lang="nl-NL" dirty="0"/>
              <a:t> de </a:t>
            </a:r>
            <a:r>
              <a:rPr lang="nl-NL" dirty="0" err="1"/>
              <a:t>l’Union</a:t>
            </a:r>
            <a:endParaRPr lang="nl-NL" dirty="0"/>
          </a:p>
          <a:p>
            <a:pPr lvl="1"/>
            <a:endParaRPr lang="nl-NL" dirty="0"/>
          </a:p>
        </p:txBody>
      </p:sp>
      <p:sp>
        <p:nvSpPr>
          <p:cNvPr id="4" name="Slide Number Placeholder 3"/>
          <p:cNvSpPr>
            <a:spLocks noGrp="1"/>
          </p:cNvSpPr>
          <p:nvPr>
            <p:ph type="sldNum" sz="quarter" idx="12"/>
          </p:nvPr>
        </p:nvSpPr>
        <p:spPr/>
        <p:txBody>
          <a:bodyPr/>
          <a:lstStyle/>
          <a:p>
            <a:fld id="{8537CF77-B06C-4C05-BAFE-9A885870E448}" type="slidenum">
              <a:rPr lang="nl-NL" smtClean="0"/>
              <a:pPr/>
              <a:t>79</a:t>
            </a:fld>
            <a:endParaRPr lang="nl-NL"/>
          </a:p>
        </p:txBody>
      </p:sp>
    </p:spTree>
    <p:extLst>
      <p:ext uri="{BB962C8B-B14F-4D97-AF65-F5344CB8AC3E}">
        <p14:creationId xmlns:p14="http://schemas.microsoft.com/office/powerpoint/2010/main" val="415461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normAutofit/>
          </a:bodyPr>
          <a:lstStyle/>
          <a:p>
            <a:r>
              <a:rPr lang="en-US" b="1" dirty="0" smtClean="0"/>
              <a:t>Plan du </a:t>
            </a:r>
            <a:r>
              <a:rPr lang="en-US" b="1" dirty="0" err="1" smtClean="0"/>
              <a:t>cours</a:t>
            </a:r>
            <a:r>
              <a:rPr lang="en-US" b="1" dirty="0" smtClean="0"/>
              <a:t>:</a:t>
            </a:r>
          </a:p>
          <a:p>
            <a:pPr lvl="1"/>
            <a:r>
              <a:rPr lang="en-US" b="1" dirty="0" err="1" smtClean="0"/>
              <a:t>Infos</a:t>
            </a:r>
            <a:r>
              <a:rPr lang="en-US" b="1" dirty="0" smtClean="0"/>
              <a:t> </a:t>
            </a:r>
            <a:r>
              <a:rPr lang="en-US" b="1" dirty="0" err="1" smtClean="0"/>
              <a:t>pratiques</a:t>
            </a:r>
            <a:endParaRPr lang="en-GB" b="1" dirty="0"/>
          </a:p>
          <a:p>
            <a:pPr lvl="1"/>
            <a:r>
              <a:rPr lang="en-US" b="1" dirty="0" smtClean="0"/>
              <a:t>Introduction</a:t>
            </a:r>
            <a:endParaRPr lang="en-GB" b="1" dirty="0"/>
          </a:p>
          <a:p>
            <a:pPr lvl="1"/>
            <a:r>
              <a:rPr lang="fr-BE" dirty="0" smtClean="0"/>
              <a:t>Section 1. Droit matériel de l’Union européenne</a:t>
            </a:r>
          </a:p>
          <a:p>
            <a:pPr lvl="2"/>
            <a:r>
              <a:rPr lang="fr-BE" dirty="0" smtClean="0"/>
              <a:t>§1. Droit de l’Union européenne</a:t>
            </a:r>
            <a:endParaRPr lang="en-GB" dirty="0"/>
          </a:p>
          <a:p>
            <a:pPr lvl="2"/>
            <a:r>
              <a:rPr lang="fr-BE" dirty="0" smtClean="0"/>
              <a:t>§2. Règles comportementales</a:t>
            </a:r>
          </a:p>
          <a:p>
            <a:pPr lvl="2"/>
            <a:r>
              <a:rPr lang="fr-BE" dirty="0" smtClean="0"/>
              <a:t>§3. Droit matériel</a:t>
            </a:r>
            <a:endParaRPr lang="en-GB" dirty="0"/>
          </a:p>
          <a:p>
            <a:pPr lvl="1"/>
            <a:r>
              <a:rPr lang="fr-BE" dirty="0" smtClean="0"/>
              <a:t>Section 2: Droit du marché intérieur</a:t>
            </a:r>
            <a:endParaRPr lang="en-GB" dirty="0"/>
          </a:p>
          <a:p>
            <a:pPr lvl="1"/>
            <a:r>
              <a:rPr lang="fr-FR" dirty="0" smtClean="0"/>
              <a:t>Section 3: Structure du cours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8</a:t>
            </a:fld>
            <a:endParaRPr lang="nl-NL"/>
          </a:p>
        </p:txBody>
      </p:sp>
    </p:spTree>
    <p:extLst>
      <p:ext uri="{BB962C8B-B14F-4D97-AF65-F5344CB8AC3E}">
        <p14:creationId xmlns:p14="http://schemas.microsoft.com/office/powerpoint/2010/main" val="24640457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Union </a:t>
            </a:r>
            <a:r>
              <a:rPr lang="nl-NL" dirty="0" smtClean="0"/>
              <a:t>économique</a:t>
            </a:r>
            <a:endParaRPr lang="nl-NL" dirty="0"/>
          </a:p>
        </p:txBody>
      </p:sp>
      <p:sp>
        <p:nvSpPr>
          <p:cNvPr id="3" name="Content Placeholder 2"/>
          <p:cNvSpPr>
            <a:spLocks noGrp="1"/>
          </p:cNvSpPr>
          <p:nvPr>
            <p:ph idx="1"/>
          </p:nvPr>
        </p:nvSpPr>
        <p:spPr/>
        <p:txBody>
          <a:bodyPr/>
          <a:lstStyle/>
          <a:p>
            <a:r>
              <a:rPr lang="nl-NL" dirty="0" smtClean="0"/>
              <a:t>Espace économique européen (EEE)</a:t>
            </a:r>
            <a:endParaRPr lang="nl-NL" dirty="0"/>
          </a:p>
          <a:p>
            <a:pPr marL="457200" lvl="1" indent="0">
              <a:buNone/>
            </a:pPr>
            <a:endParaRPr lang="nl-NL" dirty="0"/>
          </a:p>
          <a:p>
            <a:pPr lvl="1"/>
            <a:endParaRPr lang="nl-NL" dirty="0"/>
          </a:p>
        </p:txBody>
      </p:sp>
      <p:pic>
        <p:nvPicPr>
          <p:cNvPr id="6" name="Picture 5" descr="Image illustrative de l'article Espace économique europé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3284984"/>
            <a:ext cx="3943201" cy="3384376"/>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80</a:t>
            </a:fld>
            <a:endParaRPr lang="nl-NL"/>
          </a:p>
        </p:txBody>
      </p:sp>
    </p:spTree>
    <p:extLst>
      <p:ext uri="{BB962C8B-B14F-4D97-AF65-F5344CB8AC3E}">
        <p14:creationId xmlns:p14="http://schemas.microsoft.com/office/powerpoint/2010/main" val="188201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Union monétaire</a:t>
            </a:r>
            <a:endParaRPr lang="en-GB" dirty="0"/>
          </a:p>
        </p:txBody>
      </p:sp>
      <p:pic>
        <p:nvPicPr>
          <p:cNvPr id="4" name="Picture 2" descr="http://www.standupforuseurope.eu/wp-content/uploads/2015/07/201206281411.jpg">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43604" y="1519707"/>
            <a:ext cx="3075393" cy="16570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eurozone map"/>
          <p:cNvPicPr/>
          <p:nvPr/>
        </p:nvPicPr>
        <p:blipFill>
          <a:blip r:embed="rId4">
            <a:extLst>
              <a:ext uri="{28A0092B-C50C-407E-A947-70E740481C1C}">
                <a14:useLocalDpi xmlns:a14="http://schemas.microsoft.com/office/drawing/2010/main" val="0"/>
              </a:ext>
            </a:extLst>
          </a:blip>
          <a:srcRect/>
          <a:stretch>
            <a:fillRect/>
          </a:stretch>
        </p:blipFill>
        <p:spPr bwMode="auto">
          <a:xfrm>
            <a:off x="1077867" y="2485958"/>
            <a:ext cx="4073682" cy="3927721"/>
          </a:xfrm>
          <a:prstGeom prst="rect">
            <a:avLst/>
          </a:prstGeom>
          <a:noFill/>
          <a:ln>
            <a:noFill/>
          </a:ln>
        </p:spPr>
      </p:pic>
      <p:sp>
        <p:nvSpPr>
          <p:cNvPr id="3" name="Slide Number Placeholder 2"/>
          <p:cNvSpPr>
            <a:spLocks noGrp="1"/>
          </p:cNvSpPr>
          <p:nvPr>
            <p:ph type="sldNum" sz="quarter" idx="12"/>
          </p:nvPr>
        </p:nvSpPr>
        <p:spPr/>
        <p:txBody>
          <a:bodyPr/>
          <a:lstStyle/>
          <a:p>
            <a:fld id="{D9061D89-B14A-487E-9210-A6BBBD725484}" type="slidenum">
              <a:rPr lang="nl-NL" smtClean="0"/>
              <a:pPr/>
              <a:t>81</a:t>
            </a:fld>
            <a:endParaRPr lang="nl-NL"/>
          </a:p>
        </p:txBody>
      </p:sp>
    </p:spTree>
    <p:extLst>
      <p:ext uri="{BB962C8B-B14F-4D97-AF65-F5344CB8AC3E}">
        <p14:creationId xmlns:p14="http://schemas.microsoft.com/office/powerpoint/2010/main" val="31190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Marché intérieur?</a:t>
            </a:r>
            <a:endParaRPr lang="en-GB" dirty="0"/>
          </a:p>
        </p:txBody>
      </p:sp>
      <p:sp>
        <p:nvSpPr>
          <p:cNvPr id="3" name="Content Placeholder 2"/>
          <p:cNvSpPr>
            <a:spLocks noGrp="1"/>
          </p:cNvSpPr>
          <p:nvPr>
            <p:ph idx="1"/>
          </p:nvPr>
        </p:nvSpPr>
        <p:spPr/>
        <p:txBody>
          <a:bodyPr>
            <a:normAutofit/>
          </a:bodyPr>
          <a:lstStyle/>
          <a:p>
            <a:r>
              <a:rPr lang="fr-BE" dirty="0"/>
              <a:t>Sui generis:</a:t>
            </a:r>
          </a:p>
          <a:p>
            <a:pPr lvl="1"/>
            <a:r>
              <a:rPr lang="fr-BE" dirty="0" smtClean="0"/>
              <a:t>union </a:t>
            </a:r>
            <a:r>
              <a:rPr lang="fr-BE" dirty="0"/>
              <a:t>douanière = libre circulation des marchandises</a:t>
            </a:r>
          </a:p>
          <a:p>
            <a:pPr lvl="1"/>
            <a:r>
              <a:rPr lang="fr-BE" dirty="0" smtClean="0"/>
              <a:t>union </a:t>
            </a:r>
            <a:r>
              <a:rPr lang="fr-BE" dirty="0"/>
              <a:t>économique = libre prestation de services; liberté d’établissement professionnel (+ </a:t>
            </a:r>
            <a:r>
              <a:rPr lang="fr-BE" dirty="0" err="1"/>
              <a:t>evt</a:t>
            </a:r>
            <a:r>
              <a:rPr lang="fr-BE" dirty="0"/>
              <a:t>. travailleurs)</a:t>
            </a:r>
          </a:p>
          <a:p>
            <a:pPr lvl="1"/>
            <a:r>
              <a:rPr lang="fr-BE" dirty="0" smtClean="0"/>
              <a:t>libre </a:t>
            </a:r>
            <a:r>
              <a:rPr lang="fr-BE" dirty="0"/>
              <a:t>circulation des capitaux</a:t>
            </a:r>
          </a:p>
          <a:p>
            <a:pPr lvl="1"/>
            <a:r>
              <a:rPr lang="fr-BE" dirty="0" smtClean="0"/>
              <a:t>libre </a:t>
            </a:r>
            <a:r>
              <a:rPr lang="fr-BE" dirty="0"/>
              <a:t>circulation de tout citoyen de l’Union européenne</a:t>
            </a:r>
            <a:endParaRPr lang="en-GB" dirty="0"/>
          </a:p>
          <a:p>
            <a:endParaRPr lang="fr-BE" dirty="0" smtClean="0"/>
          </a:p>
          <a:p>
            <a:r>
              <a:rPr lang="fr-BE" dirty="0" smtClean="0"/>
              <a:t>Ne faisant pas partie du marché intérieur européen</a:t>
            </a:r>
          </a:p>
          <a:p>
            <a:pPr lvl="1"/>
            <a:r>
              <a:rPr lang="fr-BE" dirty="0"/>
              <a:t>u</a:t>
            </a:r>
            <a:r>
              <a:rPr lang="fr-BE" dirty="0" smtClean="0"/>
              <a:t>nion monétaire </a:t>
            </a:r>
          </a:p>
          <a:p>
            <a:pPr lvl="1"/>
            <a:r>
              <a:rPr lang="fr-BE" dirty="0"/>
              <a:t>u</a:t>
            </a:r>
            <a:r>
              <a:rPr lang="fr-BE" dirty="0" smtClean="0"/>
              <a:t>nion de plus en plus politique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82</a:t>
            </a:fld>
            <a:endParaRPr lang="nl-NL"/>
          </a:p>
        </p:txBody>
      </p:sp>
    </p:spTree>
    <p:extLst>
      <p:ext uri="{BB962C8B-B14F-4D97-AF65-F5344CB8AC3E}">
        <p14:creationId xmlns:p14="http://schemas.microsoft.com/office/powerpoint/2010/main" val="23767115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Plan</a:t>
            </a:r>
            <a:endParaRPr lang="en-GB" dirty="0"/>
          </a:p>
        </p:txBody>
      </p:sp>
      <p:sp>
        <p:nvSpPr>
          <p:cNvPr id="3" name="Content Placeholder 2"/>
          <p:cNvSpPr>
            <a:spLocks noGrp="1"/>
          </p:cNvSpPr>
          <p:nvPr>
            <p:ph idx="1"/>
          </p:nvPr>
        </p:nvSpPr>
        <p:spPr/>
        <p:txBody>
          <a:bodyPr/>
          <a:lstStyle/>
          <a:p>
            <a:r>
              <a:rPr lang="en-US" dirty="0">
                <a:hlinkClick r:id="rId2" action="ppaction://hlinkfile"/>
              </a:rPr>
              <a:t>Section 2. </a:t>
            </a:r>
            <a:r>
              <a:rPr lang="en-US" dirty="0" err="1">
                <a:hlinkClick r:id="rId2" action="ppaction://hlinkfile"/>
              </a:rPr>
              <a:t>Deux</a:t>
            </a:r>
            <a:r>
              <a:rPr lang="en-US" dirty="0">
                <a:hlinkClick r:id="rId2" action="ppaction://hlinkfile"/>
              </a:rPr>
              <a:t> </a:t>
            </a:r>
            <a:r>
              <a:rPr lang="en-US" dirty="0" err="1">
                <a:hlinkClick r:id="rId2" action="ppaction://hlinkfile"/>
              </a:rPr>
              <a:t>stratégies</a:t>
            </a:r>
            <a:r>
              <a:rPr lang="en-US" dirty="0">
                <a:hlinkClick r:id="rId2" action="ppaction://hlinkfile"/>
              </a:rPr>
              <a:t> </a:t>
            </a:r>
            <a:r>
              <a:rPr lang="en-US" dirty="0" err="1">
                <a:hlinkClick r:id="rId2" action="ppaction://hlinkfile"/>
              </a:rPr>
              <a:t>juridiques</a:t>
            </a:r>
            <a:r>
              <a:rPr lang="en-US" dirty="0">
                <a:hlinkClick r:id="rId2" action="ppaction://hlinkfile"/>
              </a:rPr>
              <a:t> </a:t>
            </a:r>
            <a:r>
              <a:rPr lang="en-US" dirty="0" err="1">
                <a:hlinkClick r:id="rId2" action="ppaction://hlinkfile"/>
              </a:rPr>
              <a:t>complémentaires</a:t>
            </a:r>
            <a:endParaRPr lang="en-GB" dirty="0"/>
          </a:p>
          <a:p>
            <a:pPr lvl="1"/>
            <a:r>
              <a:rPr lang="fr-FR" dirty="0">
                <a:hlinkClick r:id="rId3" action="ppaction://hlinkfile"/>
              </a:rPr>
              <a:t>§1. Interdictions – droit primaire</a:t>
            </a:r>
            <a:endParaRPr lang="en-GB" dirty="0"/>
          </a:p>
          <a:p>
            <a:pPr lvl="1"/>
            <a:r>
              <a:rPr lang="fr-FR" dirty="0">
                <a:hlinkClick r:id="rId4" action="ppaction://hlinkfile"/>
              </a:rPr>
              <a:t>§2. Harmonisation – droit dérivé</a:t>
            </a:r>
            <a:endParaRPr lang="en-GB" dirty="0"/>
          </a:p>
          <a:p>
            <a:pPr lvl="1"/>
            <a:r>
              <a:rPr lang="fr-FR" dirty="0">
                <a:hlinkClick r:id="rId5" action="ppaction://hlinkfile"/>
              </a:rPr>
              <a:t>§3. Rapports entre interdictions et harmonisation</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83</a:t>
            </a:fld>
            <a:endParaRPr lang="nl-NL"/>
          </a:p>
        </p:txBody>
      </p:sp>
    </p:spTree>
    <p:extLst>
      <p:ext uri="{BB962C8B-B14F-4D97-AF65-F5344CB8AC3E}">
        <p14:creationId xmlns:p14="http://schemas.microsoft.com/office/powerpoint/2010/main" val="22177144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Interdictions</a:t>
            </a:r>
            <a:endParaRPr lang="en-GB" dirty="0"/>
          </a:p>
        </p:txBody>
      </p:sp>
      <p:sp>
        <p:nvSpPr>
          <p:cNvPr id="3" name="Content Placeholder 2"/>
          <p:cNvSpPr>
            <a:spLocks noGrp="1"/>
          </p:cNvSpPr>
          <p:nvPr>
            <p:ph idx="1"/>
          </p:nvPr>
        </p:nvSpPr>
        <p:spPr/>
        <p:txBody>
          <a:bodyPr>
            <a:normAutofit fontScale="92500" lnSpcReduction="10000"/>
          </a:bodyPr>
          <a:lstStyle/>
          <a:p>
            <a:r>
              <a:rPr lang="fr-BE" dirty="0"/>
              <a:t>Interdictions des mesures entravant une libre circulation</a:t>
            </a:r>
          </a:p>
          <a:p>
            <a:pPr lvl="1"/>
            <a:r>
              <a:rPr lang="fr-BE" dirty="0" smtClean="0"/>
              <a:t>marchandises</a:t>
            </a:r>
            <a:endParaRPr lang="fr-BE" dirty="0"/>
          </a:p>
          <a:p>
            <a:pPr lvl="1"/>
            <a:r>
              <a:rPr lang="fr-BE" dirty="0" smtClean="0"/>
              <a:t>capitaux</a:t>
            </a:r>
            <a:endParaRPr lang="fr-BE" dirty="0"/>
          </a:p>
          <a:p>
            <a:pPr lvl="1"/>
            <a:r>
              <a:rPr lang="fr-BE" dirty="0" smtClean="0"/>
              <a:t>services</a:t>
            </a:r>
            <a:endParaRPr lang="fr-BE" dirty="0"/>
          </a:p>
          <a:p>
            <a:pPr lvl="1"/>
            <a:r>
              <a:rPr lang="fr-BE" dirty="0" smtClean="0"/>
              <a:t>établissement</a:t>
            </a:r>
            <a:endParaRPr lang="fr-BE" dirty="0"/>
          </a:p>
          <a:p>
            <a:pPr lvl="1"/>
            <a:r>
              <a:rPr lang="fr-BE" dirty="0" smtClean="0"/>
              <a:t>travailleurs</a:t>
            </a:r>
            <a:endParaRPr lang="en-GB" dirty="0"/>
          </a:p>
          <a:p>
            <a:endParaRPr lang="fr-BE" dirty="0" smtClean="0"/>
          </a:p>
          <a:p>
            <a:r>
              <a:rPr lang="fr-BE" dirty="0" smtClean="0"/>
              <a:t>Règlementations ou pratiques étatiques ne peuvent pas se heurter à ces interdictions, qui bénéficient d’</a:t>
            </a:r>
            <a:r>
              <a:rPr lang="fr-BE" dirty="0" err="1" smtClean="0"/>
              <a:t>invocabilité</a:t>
            </a:r>
            <a:r>
              <a:rPr lang="fr-BE" dirty="0" smtClean="0"/>
              <a:t> directe dans les ordres juridiques des Etats membres</a:t>
            </a:r>
          </a:p>
        </p:txBody>
      </p:sp>
      <p:sp>
        <p:nvSpPr>
          <p:cNvPr id="4" name="Slide Number Placeholder 3"/>
          <p:cNvSpPr>
            <a:spLocks noGrp="1"/>
          </p:cNvSpPr>
          <p:nvPr>
            <p:ph type="sldNum" sz="quarter" idx="12"/>
          </p:nvPr>
        </p:nvSpPr>
        <p:spPr/>
        <p:txBody>
          <a:bodyPr/>
          <a:lstStyle/>
          <a:p>
            <a:fld id="{D9061D89-B14A-487E-9210-A6BBBD725484}" type="slidenum">
              <a:rPr lang="nl-NL" smtClean="0"/>
              <a:pPr/>
              <a:t>84</a:t>
            </a:fld>
            <a:endParaRPr lang="nl-NL"/>
          </a:p>
        </p:txBody>
      </p:sp>
    </p:spTree>
    <p:extLst>
      <p:ext uri="{BB962C8B-B14F-4D97-AF65-F5344CB8AC3E}">
        <p14:creationId xmlns:p14="http://schemas.microsoft.com/office/powerpoint/2010/main" val="16407805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Interdictions</a:t>
            </a:r>
            <a:endParaRPr lang="en-GB" dirty="0"/>
          </a:p>
        </p:txBody>
      </p:sp>
      <p:sp>
        <p:nvSpPr>
          <p:cNvPr id="3" name="Content Placeholder 2"/>
          <p:cNvSpPr>
            <a:spLocks noGrp="1"/>
          </p:cNvSpPr>
          <p:nvPr>
            <p:ph idx="1"/>
          </p:nvPr>
        </p:nvSpPr>
        <p:spPr/>
        <p:txBody>
          <a:bodyPr>
            <a:normAutofit/>
          </a:bodyPr>
          <a:lstStyle/>
          <a:p>
            <a:r>
              <a:rPr lang="fr-BE" dirty="0" smtClean="0"/>
              <a:t>Interdictions non absolues</a:t>
            </a:r>
          </a:p>
          <a:p>
            <a:pPr lvl="1"/>
            <a:r>
              <a:rPr lang="fr-BE" dirty="0"/>
              <a:t>p</a:t>
            </a:r>
            <a:r>
              <a:rPr lang="fr-BE" dirty="0" smtClean="0"/>
              <a:t>ossibilité </a:t>
            </a:r>
            <a:r>
              <a:rPr lang="fr-BE" dirty="0"/>
              <a:t>de justification</a:t>
            </a:r>
          </a:p>
          <a:p>
            <a:pPr lvl="2"/>
            <a:r>
              <a:rPr lang="fr-BE" dirty="0" smtClean="0"/>
              <a:t>raisons </a:t>
            </a:r>
            <a:r>
              <a:rPr lang="fr-BE" dirty="0"/>
              <a:t>dérogatoires</a:t>
            </a:r>
          </a:p>
          <a:p>
            <a:pPr lvl="2"/>
            <a:r>
              <a:rPr lang="fr-BE" dirty="0" smtClean="0"/>
              <a:t>objectifs </a:t>
            </a:r>
            <a:r>
              <a:rPr lang="fr-BE" dirty="0"/>
              <a:t>d’intérêt général</a:t>
            </a:r>
            <a:endParaRPr lang="en-GB" dirty="0"/>
          </a:p>
          <a:p>
            <a:pPr lvl="1"/>
            <a:endParaRPr lang="fr-BE" dirty="0" smtClean="0"/>
          </a:p>
          <a:p>
            <a:pPr lvl="1"/>
            <a:r>
              <a:rPr lang="fr-BE" dirty="0" smtClean="0"/>
              <a:t>réglementation ou pratique en cause doit être</a:t>
            </a:r>
          </a:p>
          <a:p>
            <a:pPr lvl="2"/>
            <a:r>
              <a:rPr lang="fr-BE" dirty="0"/>
              <a:t>a</a:t>
            </a:r>
            <a:r>
              <a:rPr lang="fr-BE" dirty="0" smtClean="0"/>
              <a:t>pte  - contribution effective</a:t>
            </a:r>
          </a:p>
          <a:p>
            <a:pPr lvl="2"/>
            <a:r>
              <a:rPr lang="fr-BE" dirty="0" smtClean="0"/>
              <a:t>nécessaire – la moins contraignante du point de vue de l’infraction à la libre circulation</a:t>
            </a:r>
            <a:endParaRPr lang="fr-BE" dirty="0"/>
          </a:p>
          <a:p>
            <a:pPr marL="914400" lvl="2" indent="0">
              <a:buNone/>
            </a:pPr>
            <a:r>
              <a:rPr lang="fr-BE" dirty="0"/>
              <a:t>à</a:t>
            </a:r>
            <a:r>
              <a:rPr lang="fr-BE" dirty="0" smtClean="0"/>
              <a:t> réaliser l’objectif d’intérêt général permis par le droit de l’Union européenne</a:t>
            </a:r>
          </a:p>
        </p:txBody>
      </p:sp>
      <p:sp>
        <p:nvSpPr>
          <p:cNvPr id="4" name="Slide Number Placeholder 3"/>
          <p:cNvSpPr>
            <a:spLocks noGrp="1"/>
          </p:cNvSpPr>
          <p:nvPr>
            <p:ph type="sldNum" sz="quarter" idx="12"/>
          </p:nvPr>
        </p:nvSpPr>
        <p:spPr/>
        <p:txBody>
          <a:bodyPr/>
          <a:lstStyle/>
          <a:p>
            <a:fld id="{D9061D89-B14A-487E-9210-A6BBBD725484}" type="slidenum">
              <a:rPr lang="nl-NL" smtClean="0"/>
              <a:pPr/>
              <a:t>85</a:t>
            </a:fld>
            <a:endParaRPr lang="nl-NL"/>
          </a:p>
        </p:txBody>
      </p:sp>
    </p:spTree>
    <p:extLst>
      <p:ext uri="{BB962C8B-B14F-4D97-AF65-F5344CB8AC3E}">
        <p14:creationId xmlns:p14="http://schemas.microsoft.com/office/powerpoint/2010/main" val="17602417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r-BE" dirty="0" smtClean="0"/>
              <a:t>Rapport interdictions-harmonisation</a:t>
            </a:r>
            <a:endParaRPr lang="en-GB" dirty="0"/>
          </a:p>
        </p:txBody>
      </p:sp>
      <p:sp>
        <p:nvSpPr>
          <p:cNvPr id="3" name="Content Placeholder 2"/>
          <p:cNvSpPr>
            <a:spLocks noGrp="1"/>
          </p:cNvSpPr>
          <p:nvPr>
            <p:ph idx="1"/>
          </p:nvPr>
        </p:nvSpPr>
        <p:spPr/>
        <p:txBody>
          <a:bodyPr>
            <a:normAutofit/>
          </a:bodyPr>
          <a:lstStyle/>
          <a:p>
            <a:r>
              <a:rPr lang="fr-BE" dirty="0" smtClean="0"/>
              <a:t>Règlements et directives promouvant la libre circulation</a:t>
            </a:r>
          </a:p>
          <a:p>
            <a:pPr lvl="1"/>
            <a:r>
              <a:rPr lang="fr-BE" dirty="0"/>
              <a:t>r</a:t>
            </a:r>
            <a:r>
              <a:rPr lang="fr-BE" dirty="0" smtClean="0"/>
              <a:t>ègles générales de conformité et spécificité</a:t>
            </a:r>
          </a:p>
          <a:p>
            <a:pPr lvl="2"/>
            <a:endParaRPr lang="fr-BE" dirty="0" smtClean="0"/>
          </a:p>
          <a:p>
            <a:pPr lvl="2"/>
            <a:r>
              <a:rPr lang="fr-BE" dirty="0" smtClean="0"/>
              <a:t>conformité aux objectifs de libre circulation</a:t>
            </a:r>
          </a:p>
          <a:p>
            <a:pPr lvl="2"/>
            <a:endParaRPr lang="fr-BE" i="1" dirty="0" smtClean="0"/>
          </a:p>
          <a:p>
            <a:pPr lvl="2"/>
            <a:r>
              <a:rPr lang="fr-BE" i="1" dirty="0" err="1" smtClean="0"/>
              <a:t>lex</a:t>
            </a:r>
            <a:r>
              <a:rPr lang="fr-BE" i="1" dirty="0" smtClean="0"/>
              <a:t> </a:t>
            </a:r>
            <a:r>
              <a:rPr lang="fr-BE" i="1" dirty="0" err="1" smtClean="0"/>
              <a:t>specialis</a:t>
            </a:r>
            <a:r>
              <a:rPr lang="fr-BE" i="1" dirty="0" smtClean="0"/>
              <a:t> </a:t>
            </a:r>
            <a:r>
              <a:rPr lang="fr-BE" i="1" dirty="0" err="1" smtClean="0"/>
              <a:t>derogat</a:t>
            </a:r>
            <a:r>
              <a:rPr lang="fr-BE" i="1" dirty="0" smtClean="0"/>
              <a:t> </a:t>
            </a:r>
            <a:r>
              <a:rPr lang="fr-BE" i="1" dirty="0" err="1" smtClean="0"/>
              <a:t>legi</a:t>
            </a:r>
            <a:r>
              <a:rPr lang="fr-BE" i="1" dirty="0" smtClean="0"/>
              <a:t> </a:t>
            </a:r>
            <a:r>
              <a:rPr lang="fr-BE" i="1" dirty="0" err="1" smtClean="0"/>
              <a:t>generali</a:t>
            </a:r>
            <a:endParaRPr lang="fr-BE" i="1" dirty="0" smtClean="0"/>
          </a:p>
          <a:p>
            <a:pPr lvl="3"/>
            <a:r>
              <a:rPr lang="fr-BE" dirty="0"/>
              <a:t>l</a:t>
            </a:r>
            <a:r>
              <a:rPr lang="fr-BE" dirty="0" smtClean="0"/>
              <a:t>a même situation ne peut pas relever simultanément du droit primaire et du droit dérivé</a:t>
            </a:r>
          </a:p>
          <a:p>
            <a:pPr lvl="3"/>
            <a:r>
              <a:rPr lang="fr-BE" dirty="0"/>
              <a:t>c</a:t>
            </a:r>
            <a:r>
              <a:rPr lang="fr-BE" dirty="0" smtClean="0"/>
              <a:t>umul possible: restriction interdite par le droit dérivé, justification rendue possible par le droit primaire ou vice versa</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86</a:t>
            </a:fld>
            <a:endParaRPr lang="nl-NL"/>
          </a:p>
        </p:txBody>
      </p:sp>
    </p:spTree>
    <p:extLst>
      <p:ext uri="{BB962C8B-B14F-4D97-AF65-F5344CB8AC3E}">
        <p14:creationId xmlns:p14="http://schemas.microsoft.com/office/powerpoint/2010/main" val="35632523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Dans la pratique</a:t>
            </a:r>
            <a:endParaRPr lang="en-GB" dirty="0"/>
          </a:p>
        </p:txBody>
      </p:sp>
      <p:graphicFrame>
        <p:nvGraphicFramePr>
          <p:cNvPr id="4" name="Content Placeholder 3"/>
          <p:cNvGraphicFramePr>
            <a:graphicFrameLocks noGrp="1"/>
          </p:cNvGraphicFramePr>
          <p:nvPr>
            <p:ph idx="1"/>
            <p:extLst/>
          </p:nvPr>
        </p:nvGraphicFramePr>
        <p:xfrm>
          <a:off x="412122" y="2318197"/>
          <a:ext cx="8281116" cy="2871989"/>
        </p:xfrm>
        <a:graphic>
          <a:graphicData uri="http://schemas.openxmlformats.org/drawingml/2006/table">
            <a:tbl>
              <a:tblPr firstRow="1" firstCol="1" bandRow="1">
                <a:tableStyleId>{5C22544A-7EE6-4342-B048-85BDC9FD1C3A}</a:tableStyleId>
              </a:tblPr>
              <a:tblGrid>
                <a:gridCol w="2070279"/>
                <a:gridCol w="2070279"/>
                <a:gridCol w="2070279"/>
                <a:gridCol w="2070279"/>
              </a:tblGrid>
              <a:tr h="2871989">
                <a:tc>
                  <a:txBody>
                    <a:bodyPr/>
                    <a:lstStyle/>
                    <a:p>
                      <a:pPr algn="ctr">
                        <a:lnSpc>
                          <a:spcPct val="107000"/>
                        </a:lnSpc>
                        <a:spcBef>
                          <a:spcPts val="400"/>
                        </a:spcBef>
                        <a:spcAft>
                          <a:spcPts val="400"/>
                        </a:spcAft>
                      </a:pPr>
                      <a:r>
                        <a:rPr lang="fr-FR" sz="1200">
                          <a:effectLst/>
                        </a:rPr>
                        <a:t>champ d’application</a:t>
                      </a:r>
                      <a:endParaRPr lang="en-GB" sz="1200">
                        <a:effectLst/>
                      </a:endParaRPr>
                    </a:p>
                    <a:p>
                      <a:pPr algn="ctr">
                        <a:lnSpc>
                          <a:spcPct val="107000"/>
                        </a:lnSpc>
                        <a:spcBef>
                          <a:spcPts val="400"/>
                        </a:spcBef>
                        <a:spcAft>
                          <a:spcPts val="400"/>
                        </a:spcAft>
                      </a:pPr>
                      <a:r>
                        <a:rPr lang="fr-FR" sz="1200">
                          <a:effectLst/>
                        </a:rPr>
                        <a:t>+ bénéficiaires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restriction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a:effectLst/>
                        </a:rPr>
                        <a:t>objectifs d’intérêt général justificateurs</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Bef>
                          <a:spcPts val="400"/>
                        </a:spcBef>
                        <a:spcAft>
                          <a:spcPts val="400"/>
                        </a:spcAft>
                      </a:pPr>
                      <a:r>
                        <a:rPr lang="fr-FR" sz="1200" dirty="0">
                          <a:effectLst/>
                        </a:rPr>
                        <a:t>tests d’aptitude et de nécessité</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3" name="Slide Number Placeholder 2"/>
          <p:cNvSpPr>
            <a:spLocks noGrp="1"/>
          </p:cNvSpPr>
          <p:nvPr>
            <p:ph type="sldNum" sz="quarter" idx="12"/>
          </p:nvPr>
        </p:nvSpPr>
        <p:spPr/>
        <p:txBody>
          <a:bodyPr/>
          <a:lstStyle/>
          <a:p>
            <a:fld id="{D9061D89-B14A-487E-9210-A6BBBD725484}" type="slidenum">
              <a:rPr lang="nl-NL" smtClean="0"/>
              <a:pPr/>
              <a:t>87</a:t>
            </a:fld>
            <a:endParaRPr lang="nl-NL"/>
          </a:p>
        </p:txBody>
      </p:sp>
    </p:spTree>
    <p:extLst>
      <p:ext uri="{BB962C8B-B14F-4D97-AF65-F5344CB8AC3E}">
        <p14:creationId xmlns:p14="http://schemas.microsoft.com/office/powerpoint/2010/main" val="1057358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nl-NL" dirty="0"/>
          </a:p>
        </p:txBody>
      </p:sp>
      <p:sp>
        <p:nvSpPr>
          <p:cNvPr id="5" name="Subtitle 4"/>
          <p:cNvSpPr>
            <a:spLocks noGrp="1"/>
          </p:cNvSpPr>
          <p:nvPr>
            <p:ph type="subTitle" idx="1"/>
          </p:nvPr>
        </p:nvSpPr>
        <p:spPr>
          <a:xfrm>
            <a:off x="1331640" y="4869160"/>
            <a:ext cx="6400800" cy="1752600"/>
          </a:xfrm>
        </p:spPr>
        <p:txBody>
          <a:bodyPr/>
          <a:lstStyle/>
          <a:p>
            <a:endParaRPr lang="nl-NL" dirty="0"/>
          </a:p>
          <a:p>
            <a:r>
              <a:rPr lang="nl-NL" dirty="0">
                <a:solidFill>
                  <a:schemeClr val="tx1"/>
                </a:solidFill>
              </a:rPr>
              <a:t>A </a:t>
            </a:r>
            <a:r>
              <a:rPr lang="nl-NL" dirty="0" smtClean="0">
                <a:solidFill>
                  <a:schemeClr val="tx1"/>
                </a:solidFill>
              </a:rPr>
              <a:t>demain (10h00, 204)!</a:t>
            </a:r>
            <a:endParaRPr lang="nl-NL" dirty="0">
              <a:solidFill>
                <a:schemeClr val="tx1"/>
              </a:solidFill>
            </a:endParaRPr>
          </a:p>
          <a:p>
            <a:endParaRPr lang="nl-NL" dirty="0"/>
          </a:p>
        </p:txBody>
      </p:sp>
      <p:pic>
        <p:nvPicPr>
          <p:cNvPr id="6" name="Content Placeholder 3" descr="https://encrypted-tbn2.gstatic.com/images?q=tbn:ANd9GcT8uzX0G0JYoBnaEjwDhW7iScd1_7vN8w9VoUAx8gR9hnhZhDqWVA">
            <a:hlinkClick r:id="rId3"/>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27584" y="1052736"/>
            <a:ext cx="7632700" cy="3600450"/>
          </a:xfrm>
        </p:spPr>
      </p:pic>
      <p:sp>
        <p:nvSpPr>
          <p:cNvPr id="2" name="Subtitle 1"/>
          <p:cNvSpPr>
            <a:spLocks noGrp="1"/>
          </p:cNvSpPr>
          <p:nvPr>
            <p:ph type="subTitle" idx="1"/>
          </p:nvPr>
        </p:nvSpPr>
        <p:spPr/>
        <p:txBody>
          <a:bodyPr/>
          <a:lstStyle/>
          <a:p>
            <a:endParaRPr lang="nl-NL"/>
          </a:p>
        </p:txBody>
      </p:sp>
      <p:sp>
        <p:nvSpPr>
          <p:cNvPr id="3" name="Slide Number Placeholder 2"/>
          <p:cNvSpPr>
            <a:spLocks noGrp="1"/>
          </p:cNvSpPr>
          <p:nvPr>
            <p:ph type="sldNum" sz="quarter" idx="12"/>
          </p:nvPr>
        </p:nvSpPr>
        <p:spPr/>
        <p:txBody>
          <a:bodyPr/>
          <a:lstStyle/>
          <a:p>
            <a:fld id="{D9061D89-B14A-487E-9210-A6BBBD725484}" type="slidenum">
              <a:rPr lang="nl-NL" smtClean="0"/>
              <a:pPr/>
              <a:t>88</a:t>
            </a:fld>
            <a:endParaRPr lang="nl-NL"/>
          </a:p>
        </p:txBody>
      </p:sp>
    </p:spTree>
    <p:extLst>
      <p:ext uri="{BB962C8B-B14F-4D97-AF65-F5344CB8AC3E}">
        <p14:creationId xmlns:p14="http://schemas.microsoft.com/office/powerpoint/2010/main" val="14971483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Droit matériel européen</a:t>
            </a:r>
            <a:endParaRPr lang="en-GB" dirty="0"/>
          </a:p>
        </p:txBody>
      </p:sp>
      <p:sp>
        <p:nvSpPr>
          <p:cNvPr id="3" name="Subtitle 2"/>
          <p:cNvSpPr>
            <a:spLocks noGrp="1"/>
          </p:cNvSpPr>
          <p:nvPr>
            <p:ph type="subTitle" idx="1"/>
          </p:nvPr>
        </p:nvSpPr>
        <p:spPr/>
        <p:txBody>
          <a:bodyPr>
            <a:normAutofit fontScale="92500" lnSpcReduction="10000"/>
          </a:bodyPr>
          <a:lstStyle/>
          <a:p>
            <a:endParaRPr lang="fr-BE" dirty="0"/>
          </a:p>
          <a:p>
            <a:r>
              <a:rPr lang="fr-BE" dirty="0"/>
              <a:t>Prof. </a:t>
            </a:r>
            <a:r>
              <a:rPr lang="fr-BE" dirty="0" err="1" smtClean="0"/>
              <a:t>dr</a:t>
            </a:r>
            <a:r>
              <a:rPr lang="fr-BE" dirty="0"/>
              <a:t>. Pieter Van Cleynenbreugel</a:t>
            </a:r>
          </a:p>
          <a:p>
            <a:endParaRPr lang="fr-BE" dirty="0"/>
          </a:p>
          <a:p>
            <a:r>
              <a:rPr lang="fr-BE" dirty="0"/>
              <a:t>Séance </a:t>
            </a:r>
            <a:r>
              <a:rPr lang="fr-BE" dirty="0" smtClean="0"/>
              <a:t>3</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89</a:t>
            </a:fld>
            <a:endParaRPr lang="nl-NL"/>
          </a:p>
        </p:txBody>
      </p:sp>
    </p:spTree>
    <p:extLst>
      <p:ext uri="{BB962C8B-B14F-4D97-AF65-F5344CB8AC3E}">
        <p14:creationId xmlns:p14="http://schemas.microsoft.com/office/powerpoint/2010/main" val="1083174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Droit matériel européen</a:t>
            </a:r>
            <a:endParaRPr lang="en-GB" dirty="0"/>
          </a:p>
        </p:txBody>
      </p:sp>
      <p:sp>
        <p:nvSpPr>
          <p:cNvPr id="3" name="Content Placeholder 2"/>
          <p:cNvSpPr>
            <a:spLocks noGrp="1"/>
          </p:cNvSpPr>
          <p:nvPr>
            <p:ph idx="1"/>
          </p:nvPr>
        </p:nvSpPr>
        <p:spPr/>
        <p:txBody>
          <a:bodyPr>
            <a:normAutofit/>
          </a:bodyPr>
          <a:lstStyle/>
          <a:p>
            <a:r>
              <a:rPr lang="en-US" b="1" dirty="0" smtClean="0"/>
              <a:t>Plan du </a:t>
            </a:r>
            <a:r>
              <a:rPr lang="en-US" b="1" dirty="0" err="1" smtClean="0"/>
              <a:t>cours</a:t>
            </a:r>
            <a:r>
              <a:rPr lang="en-US" b="1" dirty="0" smtClean="0"/>
              <a:t>:</a:t>
            </a:r>
          </a:p>
          <a:p>
            <a:pPr lvl="1"/>
            <a:r>
              <a:rPr lang="en-US" b="1" dirty="0" err="1" smtClean="0">
                <a:solidFill>
                  <a:srgbClr val="FF0000"/>
                </a:solidFill>
              </a:rPr>
              <a:t>Infos</a:t>
            </a:r>
            <a:r>
              <a:rPr lang="en-US" b="1" dirty="0" smtClean="0">
                <a:solidFill>
                  <a:srgbClr val="FF0000"/>
                </a:solidFill>
              </a:rPr>
              <a:t> </a:t>
            </a:r>
            <a:r>
              <a:rPr lang="en-US" b="1" dirty="0" err="1" smtClean="0">
                <a:solidFill>
                  <a:srgbClr val="FF0000"/>
                </a:solidFill>
              </a:rPr>
              <a:t>pratiques</a:t>
            </a:r>
            <a:endParaRPr lang="en-GB" b="1" dirty="0">
              <a:solidFill>
                <a:srgbClr val="FF0000"/>
              </a:solidFill>
            </a:endParaRPr>
          </a:p>
          <a:p>
            <a:pPr lvl="1"/>
            <a:r>
              <a:rPr lang="en-US" b="1" dirty="0" smtClean="0"/>
              <a:t>Introduction</a:t>
            </a:r>
            <a:endParaRPr lang="en-GB" b="1" dirty="0"/>
          </a:p>
          <a:p>
            <a:pPr lvl="1"/>
            <a:r>
              <a:rPr lang="fr-BE" dirty="0" smtClean="0"/>
              <a:t>Section 1. Droit matériel de l’Union européenne</a:t>
            </a:r>
          </a:p>
          <a:p>
            <a:pPr lvl="2"/>
            <a:r>
              <a:rPr lang="fr-BE" dirty="0" smtClean="0"/>
              <a:t>§1. Droit de l’Union européenne</a:t>
            </a:r>
            <a:endParaRPr lang="en-GB" dirty="0"/>
          </a:p>
          <a:p>
            <a:pPr lvl="2"/>
            <a:r>
              <a:rPr lang="fr-BE" dirty="0" smtClean="0"/>
              <a:t>§2. Règles comportementales</a:t>
            </a:r>
          </a:p>
          <a:p>
            <a:pPr lvl="2"/>
            <a:r>
              <a:rPr lang="fr-BE" dirty="0" smtClean="0"/>
              <a:t>§3. Droit matériel</a:t>
            </a:r>
            <a:endParaRPr lang="en-GB" dirty="0"/>
          </a:p>
          <a:p>
            <a:pPr lvl="1"/>
            <a:r>
              <a:rPr lang="fr-BE" dirty="0" smtClean="0"/>
              <a:t>Section 2: Droit du marché intérieur</a:t>
            </a:r>
            <a:endParaRPr lang="en-GB" dirty="0"/>
          </a:p>
          <a:p>
            <a:pPr lvl="1"/>
            <a:r>
              <a:rPr lang="fr-FR" dirty="0" smtClean="0"/>
              <a:t>Section 3: Structure du cours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9</a:t>
            </a:fld>
            <a:endParaRPr lang="nl-NL"/>
          </a:p>
        </p:txBody>
      </p:sp>
    </p:spTree>
    <p:extLst>
      <p:ext uri="{BB962C8B-B14F-4D97-AF65-F5344CB8AC3E}">
        <p14:creationId xmlns:p14="http://schemas.microsoft.com/office/powerpoint/2010/main" val="4634946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dirty="0"/>
              <a:t>D</a:t>
            </a:r>
            <a:r>
              <a:rPr lang="nl-NL" dirty="0" smtClean="0"/>
              <a:t>roit </a:t>
            </a:r>
            <a:r>
              <a:rPr lang="nl-NL" dirty="0"/>
              <a:t>du marché intérieur</a:t>
            </a:r>
          </a:p>
        </p:txBody>
      </p:sp>
      <p:sp>
        <p:nvSpPr>
          <p:cNvPr id="3" name="Content Placeholder 2"/>
          <p:cNvSpPr>
            <a:spLocks noGrp="1"/>
          </p:cNvSpPr>
          <p:nvPr>
            <p:ph idx="1"/>
          </p:nvPr>
        </p:nvSpPr>
        <p:spPr>
          <a:xfrm>
            <a:off x="395536" y="1628800"/>
            <a:ext cx="8229600" cy="4824536"/>
          </a:xfrm>
        </p:spPr>
        <p:txBody>
          <a:bodyPr vert="horz" lIns="91440" tIns="45720" rIns="91440" bIns="45720" rtlCol="0" anchor="t">
            <a:normAutofit/>
          </a:bodyPr>
          <a:lstStyle/>
          <a:p>
            <a:r>
              <a:rPr lang="nl-NL" dirty="0"/>
              <a:t>Marché intérieur (art. 26 §2 TFUE)</a:t>
            </a:r>
          </a:p>
          <a:p>
            <a:pPr lvl="1"/>
            <a:r>
              <a:rPr lang="nl-NL" sz="3000" dirty="0" smtClean="0"/>
              <a:t>libre </a:t>
            </a:r>
            <a:r>
              <a:rPr lang="nl-NL" sz="3000" dirty="0"/>
              <a:t>circulation des marchandises (art. </a:t>
            </a:r>
            <a:r>
              <a:rPr lang="nl-NL" sz="3000" dirty="0" smtClean="0"/>
              <a:t>30, 34-35</a:t>
            </a:r>
            <a:r>
              <a:rPr lang="nl-NL" sz="3000" dirty="0"/>
              <a:t>), personnes (art. 45 et 49), services (art. 56-57) et capitaux (art. 63</a:t>
            </a:r>
            <a:r>
              <a:rPr lang="nl-NL" sz="3000" dirty="0" smtClean="0"/>
              <a:t>)</a:t>
            </a:r>
          </a:p>
          <a:p>
            <a:pPr lvl="1"/>
            <a:r>
              <a:rPr lang="nl-NL" sz="3000" dirty="0" smtClean="0"/>
              <a:t>+ instruments de droit dérivé (lex specialis...)</a:t>
            </a:r>
            <a:endParaRPr lang="nl-NL" sz="3000" dirty="0"/>
          </a:p>
          <a:p>
            <a:pPr lvl="3"/>
            <a:r>
              <a:rPr lang="nl-NL" sz="2200" dirty="0"/>
              <a:t>interdiction des entraves (</a:t>
            </a:r>
            <a:r>
              <a:rPr lang="nl-NL" sz="2200" dirty="0" smtClean="0"/>
              <a:t>restrictions)</a:t>
            </a:r>
            <a:endParaRPr lang="nl-NL" sz="2200" dirty="0"/>
          </a:p>
          <a:p>
            <a:pPr lvl="3"/>
            <a:r>
              <a:rPr lang="nl-NL" sz="2200" dirty="0"/>
              <a:t>interdictions non absolues</a:t>
            </a:r>
          </a:p>
          <a:p>
            <a:pPr lvl="4"/>
            <a:r>
              <a:rPr lang="nl-NL" sz="2200" dirty="0"/>
              <a:t>dérogations</a:t>
            </a:r>
          </a:p>
          <a:p>
            <a:pPr lvl="4"/>
            <a:r>
              <a:rPr lang="nl-NL" sz="2200" dirty="0"/>
              <a:t>exigences impératives ou raisons impérieuses d’intérêt général</a:t>
            </a:r>
          </a:p>
          <a:p>
            <a:pPr marL="1371600" lvl="3" indent="0">
              <a:buNone/>
            </a:pPr>
            <a:endParaRPr lang="nl-NL" sz="2200"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90</a:t>
            </a:fld>
            <a:endParaRPr lang="nl-NL"/>
          </a:p>
        </p:txBody>
      </p:sp>
    </p:spTree>
    <p:extLst>
      <p:ext uri="{BB962C8B-B14F-4D97-AF65-F5344CB8AC3E}">
        <p14:creationId xmlns:p14="http://schemas.microsoft.com/office/powerpoint/2010/main" val="6863419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smtClean="0"/>
              <a:t>Aujourd’hui: marchandises</a:t>
            </a:r>
            <a:endParaRPr lang="en-GB" dirty="0"/>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fr-BE" dirty="0" smtClean="0"/>
              <a:t>Qu’est une marchandise en droit de l’UE?</a:t>
            </a:r>
          </a:p>
          <a:p>
            <a:endParaRPr lang="fr-BE" dirty="0" smtClean="0"/>
          </a:p>
          <a:p>
            <a:r>
              <a:rPr lang="fr-BE" dirty="0" smtClean="0"/>
              <a:t>Quelles marchandises bénéficient de la libre circulation garantie par le TFUE?</a:t>
            </a:r>
          </a:p>
          <a:p>
            <a:endParaRPr lang="fr-BE" dirty="0" smtClean="0"/>
          </a:p>
          <a:p>
            <a:r>
              <a:rPr lang="fr-BE" dirty="0" smtClean="0"/>
              <a:t>Qui doit garantir la libre circulation?</a:t>
            </a:r>
          </a:p>
          <a:p>
            <a:endParaRPr lang="fr-BE" dirty="0" smtClean="0"/>
          </a:p>
          <a:p>
            <a:r>
              <a:rPr lang="fr-BE" dirty="0" smtClean="0"/>
              <a:t>En quoi peuvent consister des restrictions ou entraves à la circulation des marchandises?</a:t>
            </a:r>
          </a:p>
          <a:p>
            <a:endParaRPr lang="fr-BE" dirty="0" smtClean="0"/>
          </a:p>
          <a:p>
            <a:r>
              <a:rPr lang="fr-BE" dirty="0" smtClean="0"/>
              <a:t>Quelles dispositions du TFUE interdisent quelles restrictions?</a:t>
            </a:r>
            <a:endParaRPr lang="en-GB" dirty="0"/>
          </a:p>
        </p:txBody>
      </p:sp>
    </p:spTree>
    <p:extLst>
      <p:ext uri="{BB962C8B-B14F-4D97-AF65-F5344CB8AC3E}">
        <p14:creationId xmlns:p14="http://schemas.microsoft.com/office/powerpoint/2010/main" val="8277081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LCM – Champ d’application</a:t>
            </a:r>
            <a:endParaRPr lang="en-GB" dirty="0"/>
          </a:p>
        </p:txBody>
      </p:sp>
      <p:sp>
        <p:nvSpPr>
          <p:cNvPr id="3" name="Content Placeholder 2"/>
          <p:cNvSpPr>
            <a:spLocks noGrp="1"/>
          </p:cNvSpPr>
          <p:nvPr>
            <p:ph idx="1"/>
          </p:nvPr>
        </p:nvSpPr>
        <p:spPr/>
        <p:txBody>
          <a:bodyPr>
            <a:normAutofit lnSpcReduction="10000"/>
          </a:bodyPr>
          <a:lstStyle/>
          <a:p>
            <a:r>
              <a:rPr lang="en-US" b="1" u="sng" dirty="0" err="1">
                <a:hlinkClick r:id="rId2"/>
              </a:rPr>
              <a:t>Chapitre</a:t>
            </a:r>
            <a:r>
              <a:rPr lang="en-US" b="1" u="sng" dirty="0">
                <a:hlinkClick r:id="rId2"/>
              </a:rPr>
              <a:t> 1. La </a:t>
            </a:r>
            <a:r>
              <a:rPr lang="en-US" b="1" u="sng" dirty="0" err="1">
                <a:hlinkClick r:id="rId2"/>
              </a:rPr>
              <a:t>libre</a:t>
            </a:r>
            <a:r>
              <a:rPr lang="en-US" b="1" u="sng" dirty="0">
                <a:hlinkClick r:id="rId2"/>
              </a:rPr>
              <a:t> circulation des </a:t>
            </a:r>
            <a:r>
              <a:rPr lang="en-US" b="1" u="sng" dirty="0" err="1">
                <a:hlinkClick r:id="rId2"/>
              </a:rPr>
              <a:t>marchandises</a:t>
            </a:r>
            <a:endParaRPr lang="en-GB" b="1" dirty="0"/>
          </a:p>
          <a:p>
            <a:r>
              <a:rPr lang="en-US" u="sng" dirty="0">
                <a:hlinkClick r:id="rId3"/>
              </a:rPr>
              <a:t>Section 1. Champ </a:t>
            </a:r>
            <a:r>
              <a:rPr lang="en-US" u="sng" dirty="0" err="1">
                <a:hlinkClick r:id="rId3"/>
              </a:rPr>
              <a:t>d’application</a:t>
            </a:r>
            <a:r>
              <a:rPr lang="en-US" u="sng" dirty="0">
                <a:hlinkClick r:id="rId3"/>
              </a:rPr>
              <a:t> de la </a:t>
            </a:r>
            <a:r>
              <a:rPr lang="en-US" u="sng" dirty="0" err="1">
                <a:hlinkClick r:id="rId3"/>
              </a:rPr>
              <a:t>libre</a:t>
            </a:r>
            <a:r>
              <a:rPr lang="en-US" u="sng" dirty="0">
                <a:hlinkClick r:id="rId3"/>
              </a:rPr>
              <a:t> circulation des </a:t>
            </a:r>
            <a:r>
              <a:rPr lang="en-US" u="sng" dirty="0" err="1">
                <a:hlinkClick r:id="rId3"/>
              </a:rPr>
              <a:t>marchandises</a:t>
            </a:r>
            <a:endParaRPr lang="en-GB" dirty="0"/>
          </a:p>
          <a:p>
            <a:pPr lvl="1"/>
            <a:r>
              <a:rPr lang="fr-FR" u="sng" dirty="0">
                <a:hlinkClick r:id="rId4"/>
              </a:rPr>
              <a:t>§1. Champ d’application </a:t>
            </a:r>
            <a:r>
              <a:rPr lang="fr-FR" u="sng" dirty="0" err="1">
                <a:hlinkClick r:id="rId4"/>
              </a:rPr>
              <a:t>ratione</a:t>
            </a:r>
            <a:r>
              <a:rPr lang="fr-FR" u="sng" dirty="0">
                <a:hlinkClick r:id="rId4"/>
              </a:rPr>
              <a:t> materiae</a:t>
            </a:r>
            <a:endParaRPr lang="en-GB" dirty="0"/>
          </a:p>
          <a:p>
            <a:pPr lvl="1"/>
            <a:r>
              <a:rPr lang="fr-FR" u="sng" dirty="0">
                <a:hlinkClick r:id="rId5"/>
              </a:rPr>
              <a:t>§2. Champ d’application </a:t>
            </a:r>
            <a:r>
              <a:rPr lang="fr-FR" u="sng" dirty="0" err="1">
                <a:hlinkClick r:id="rId5"/>
              </a:rPr>
              <a:t>ratione</a:t>
            </a:r>
            <a:r>
              <a:rPr lang="fr-FR" u="sng" dirty="0">
                <a:hlinkClick r:id="rId5"/>
              </a:rPr>
              <a:t> </a:t>
            </a:r>
            <a:r>
              <a:rPr lang="fr-FR" u="sng" dirty="0" err="1">
                <a:hlinkClick r:id="rId5"/>
              </a:rPr>
              <a:t>loci</a:t>
            </a:r>
            <a:endParaRPr lang="en-GB" dirty="0"/>
          </a:p>
          <a:p>
            <a:pPr lvl="2"/>
            <a:r>
              <a:rPr lang="fr-BE" u="sng" dirty="0">
                <a:hlinkClick r:id="rId6"/>
              </a:rPr>
              <a:t>A.</a:t>
            </a:r>
            <a:r>
              <a:rPr lang="en-GB" dirty="0">
                <a:hlinkClick r:id="rId6"/>
              </a:rPr>
              <a:t>	</a:t>
            </a:r>
            <a:r>
              <a:rPr lang="fr-BE" u="sng" dirty="0">
                <a:hlinkClick r:id="rId6"/>
              </a:rPr>
              <a:t>En libre pratique</a:t>
            </a:r>
            <a:endParaRPr lang="en-GB" dirty="0"/>
          </a:p>
          <a:p>
            <a:pPr lvl="2"/>
            <a:r>
              <a:rPr lang="fr-BE" u="sng" dirty="0">
                <a:hlinkClick r:id="rId7"/>
              </a:rPr>
              <a:t>B.</a:t>
            </a:r>
            <a:r>
              <a:rPr lang="en-GB" dirty="0">
                <a:hlinkClick r:id="rId7"/>
              </a:rPr>
              <a:t>	</a:t>
            </a:r>
            <a:r>
              <a:rPr lang="fr-BE" u="sng" dirty="0">
                <a:hlinkClick r:id="rId7"/>
              </a:rPr>
              <a:t>Mouvement interétatique ?</a:t>
            </a:r>
            <a:endParaRPr lang="en-GB" dirty="0"/>
          </a:p>
          <a:p>
            <a:pPr lvl="1"/>
            <a:r>
              <a:rPr lang="fr-FR" u="sng" dirty="0">
                <a:hlinkClick r:id="rId8"/>
              </a:rPr>
              <a:t>§3.Les bénéficiaires de la libre circulation des marchandises</a:t>
            </a:r>
            <a:endParaRPr lang="en-GB" dirty="0"/>
          </a:p>
          <a:p>
            <a:pPr lvl="2"/>
            <a:r>
              <a:rPr lang="fr-FR" u="sng" dirty="0">
                <a:hlinkClick r:id="rId9"/>
              </a:rPr>
              <a:t>A.</a:t>
            </a:r>
            <a:r>
              <a:rPr lang="en-GB" dirty="0">
                <a:hlinkClick r:id="rId9"/>
              </a:rPr>
              <a:t>	</a:t>
            </a:r>
            <a:r>
              <a:rPr lang="fr-FR" u="sng" dirty="0" err="1">
                <a:hlinkClick r:id="rId9"/>
              </a:rPr>
              <a:t>Invocabilité</a:t>
            </a:r>
            <a:r>
              <a:rPr lang="fr-FR" u="sng" dirty="0">
                <a:hlinkClick r:id="rId9"/>
              </a:rPr>
              <a:t> verticale</a:t>
            </a:r>
            <a:endParaRPr lang="en-GB" dirty="0"/>
          </a:p>
          <a:p>
            <a:pPr lvl="2"/>
            <a:r>
              <a:rPr lang="fr-FR" u="sng" dirty="0">
                <a:hlinkClick r:id="rId10"/>
              </a:rPr>
              <a:t>B.</a:t>
            </a:r>
            <a:r>
              <a:rPr lang="en-GB" dirty="0">
                <a:hlinkClick r:id="rId10"/>
              </a:rPr>
              <a:t>	</a:t>
            </a:r>
            <a:r>
              <a:rPr lang="fr-FR" u="sng" dirty="0" err="1">
                <a:hlinkClick r:id="rId10"/>
              </a:rPr>
              <a:t>Invocabilité</a:t>
            </a:r>
            <a:r>
              <a:rPr lang="fr-FR" u="sng" dirty="0">
                <a:hlinkClick r:id="rId10"/>
              </a:rPr>
              <a:t> horizontale ?</a:t>
            </a:r>
            <a:endParaRPr lang="en-GB" dirty="0"/>
          </a:p>
          <a:p>
            <a:pPr lvl="1"/>
            <a:r>
              <a:rPr lang="fr-FR" u="sng" dirty="0">
                <a:hlinkClick r:id="rId11"/>
              </a:rPr>
              <a:t>§4. Schéma de synthèse</a:t>
            </a:r>
            <a:endParaRPr lang="en-GB" dirty="0"/>
          </a:p>
          <a:p>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92</a:t>
            </a:fld>
            <a:endParaRPr lang="nl-NL"/>
          </a:p>
        </p:txBody>
      </p:sp>
    </p:spTree>
    <p:extLst>
      <p:ext uri="{BB962C8B-B14F-4D97-AF65-F5344CB8AC3E}">
        <p14:creationId xmlns:p14="http://schemas.microsoft.com/office/powerpoint/2010/main" val="14821352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nl-NL" dirty="0"/>
              <a:t>Champ d’application</a:t>
            </a:r>
          </a:p>
        </p:txBody>
      </p:sp>
      <p:sp>
        <p:nvSpPr>
          <p:cNvPr id="5" name="Subtitle 4"/>
          <p:cNvSpPr>
            <a:spLocks noGrp="1"/>
          </p:cNvSpPr>
          <p:nvPr>
            <p:ph type="subTitle" idx="1"/>
          </p:nvPr>
        </p:nvSpPr>
        <p:spPr/>
        <p:txBody>
          <a:bodyPr/>
          <a:lstStyle/>
          <a:p>
            <a:endParaRPr lang="nl-NL"/>
          </a:p>
        </p:txBody>
      </p:sp>
      <p:sp>
        <p:nvSpPr>
          <p:cNvPr id="6" name="Slide Number Placeholder 5"/>
          <p:cNvSpPr>
            <a:spLocks noGrp="1"/>
          </p:cNvSpPr>
          <p:nvPr>
            <p:ph type="sldNum" sz="quarter" idx="12"/>
          </p:nvPr>
        </p:nvSpPr>
        <p:spPr/>
        <p:txBody>
          <a:bodyPr/>
          <a:lstStyle/>
          <a:p>
            <a:fld id="{8537CF77-B06C-4C05-BAFE-9A885870E448}" type="slidenum">
              <a:rPr lang="nl-NL" smtClean="0"/>
              <a:pPr/>
              <a:t>93</a:t>
            </a:fld>
            <a:endParaRPr lang="nl-NL"/>
          </a:p>
        </p:txBody>
      </p:sp>
    </p:spTree>
    <p:extLst>
      <p:ext uri="{BB962C8B-B14F-4D97-AF65-F5344CB8AC3E}">
        <p14:creationId xmlns:p14="http://schemas.microsoft.com/office/powerpoint/2010/main" val="35634364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BE" dirty="0"/>
              <a:t>Trois questions</a:t>
            </a:r>
            <a:endParaRPr lang="en-GB" dirty="0"/>
          </a:p>
        </p:txBody>
      </p:sp>
      <p:sp>
        <p:nvSpPr>
          <p:cNvPr id="3" name="Content Placeholder 2"/>
          <p:cNvSpPr>
            <a:spLocks noGrp="1"/>
          </p:cNvSpPr>
          <p:nvPr>
            <p:ph idx="1"/>
          </p:nvPr>
        </p:nvSpPr>
        <p:spPr/>
        <p:txBody>
          <a:bodyPr>
            <a:normAutofit fontScale="92500"/>
          </a:bodyPr>
          <a:lstStyle/>
          <a:p>
            <a:r>
              <a:rPr lang="fr-BE" dirty="0"/>
              <a:t>1. </a:t>
            </a:r>
            <a:r>
              <a:rPr lang="fr-BE" dirty="0" err="1"/>
              <a:t>Ratione</a:t>
            </a:r>
            <a:r>
              <a:rPr lang="fr-BE" dirty="0"/>
              <a:t> materiae?</a:t>
            </a:r>
          </a:p>
          <a:p>
            <a:pPr lvl="1"/>
            <a:r>
              <a:rPr lang="fr-BE" dirty="0">
                <a:solidFill>
                  <a:srgbClr val="FF0000"/>
                </a:solidFill>
              </a:rPr>
              <a:t>s</a:t>
            </a:r>
            <a:r>
              <a:rPr lang="fr-BE" dirty="0" smtClean="0">
                <a:solidFill>
                  <a:srgbClr val="FF0000"/>
                </a:solidFill>
              </a:rPr>
              <a:t>’agit-il </a:t>
            </a:r>
            <a:r>
              <a:rPr lang="fr-BE" dirty="0">
                <a:solidFill>
                  <a:srgbClr val="FF0000"/>
                </a:solidFill>
              </a:rPr>
              <a:t>d’une </a:t>
            </a:r>
            <a:r>
              <a:rPr lang="fr-BE" dirty="0" smtClean="0">
                <a:solidFill>
                  <a:srgbClr val="FF0000"/>
                </a:solidFill>
              </a:rPr>
              <a:t>marchandise?</a:t>
            </a:r>
            <a:endParaRPr lang="fr-BE" dirty="0">
              <a:solidFill>
                <a:srgbClr val="FF0000"/>
              </a:solidFill>
            </a:endParaRPr>
          </a:p>
          <a:p>
            <a:endParaRPr lang="fr-BE" dirty="0"/>
          </a:p>
          <a:p>
            <a:r>
              <a:rPr lang="fr-BE" dirty="0"/>
              <a:t>2. </a:t>
            </a:r>
            <a:r>
              <a:rPr lang="fr-BE" dirty="0" err="1"/>
              <a:t>Ratione</a:t>
            </a:r>
            <a:r>
              <a:rPr lang="fr-BE" dirty="0"/>
              <a:t> </a:t>
            </a:r>
            <a:r>
              <a:rPr lang="fr-BE" dirty="0" err="1"/>
              <a:t>loci</a:t>
            </a:r>
            <a:r>
              <a:rPr lang="fr-BE" dirty="0"/>
              <a:t>?</a:t>
            </a:r>
          </a:p>
          <a:p>
            <a:pPr lvl="1"/>
            <a:r>
              <a:rPr lang="fr-BE" dirty="0"/>
              <a:t>l</a:t>
            </a:r>
            <a:r>
              <a:rPr lang="fr-BE" dirty="0" smtClean="0"/>
              <a:t>a </a:t>
            </a:r>
            <a:r>
              <a:rPr lang="fr-BE" dirty="0"/>
              <a:t>marchandise peut-elle circuler librement au travers du territoire du marché intérieur?</a:t>
            </a:r>
          </a:p>
          <a:p>
            <a:endParaRPr lang="fr-BE" dirty="0"/>
          </a:p>
          <a:p>
            <a:r>
              <a:rPr lang="fr-BE" dirty="0"/>
              <a:t>3. Peut-on invoquer le droit de l’Union européenne?</a:t>
            </a:r>
          </a:p>
          <a:p>
            <a:pPr lvl="1"/>
            <a:r>
              <a:rPr lang="fr-BE" dirty="0"/>
              <a:t>l</a:t>
            </a:r>
            <a:r>
              <a:rPr lang="fr-BE" dirty="0" smtClean="0"/>
              <a:t>’individu </a:t>
            </a:r>
            <a:r>
              <a:rPr lang="fr-BE" dirty="0"/>
              <a:t>ou l’entreprise souhaitant s’appuyer sur la LCM bénéficie-t-il de l’invocation des droits subjectifs y reconnus?</a:t>
            </a:r>
            <a:endParaRPr lang="en-GB" dirty="0"/>
          </a:p>
        </p:txBody>
      </p:sp>
      <p:sp>
        <p:nvSpPr>
          <p:cNvPr id="4" name="Slide Number Placeholder 3"/>
          <p:cNvSpPr>
            <a:spLocks noGrp="1"/>
          </p:cNvSpPr>
          <p:nvPr>
            <p:ph type="sldNum" sz="quarter" idx="12"/>
          </p:nvPr>
        </p:nvSpPr>
        <p:spPr/>
        <p:txBody>
          <a:bodyPr/>
          <a:lstStyle/>
          <a:p>
            <a:fld id="{D9061D89-B14A-487E-9210-A6BBBD725484}" type="slidenum">
              <a:rPr lang="nl-NL" smtClean="0"/>
              <a:pPr/>
              <a:t>94</a:t>
            </a:fld>
            <a:endParaRPr lang="nl-NL"/>
          </a:p>
        </p:txBody>
      </p:sp>
    </p:spTree>
    <p:extLst>
      <p:ext uri="{BB962C8B-B14F-4D97-AF65-F5344CB8AC3E}">
        <p14:creationId xmlns:p14="http://schemas.microsoft.com/office/powerpoint/2010/main" val="30584697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Ratione materiae</a:t>
            </a:r>
          </a:p>
        </p:txBody>
      </p:sp>
      <p:sp>
        <p:nvSpPr>
          <p:cNvPr id="3" name="Content Placeholder 2"/>
          <p:cNvSpPr>
            <a:spLocks noGrp="1"/>
          </p:cNvSpPr>
          <p:nvPr>
            <p:ph idx="1"/>
          </p:nvPr>
        </p:nvSpPr>
        <p:spPr/>
        <p:txBody>
          <a:bodyPr/>
          <a:lstStyle/>
          <a:p>
            <a:r>
              <a:rPr lang="nl-NL" dirty="0"/>
              <a:t>TFUE: </a:t>
            </a:r>
            <a:r>
              <a:rPr lang="nl-NL" dirty="0" err="1"/>
              <a:t>aucune</a:t>
            </a:r>
            <a:r>
              <a:rPr lang="nl-NL" dirty="0"/>
              <a:t> </a:t>
            </a:r>
            <a:r>
              <a:rPr lang="nl-NL" dirty="0" err="1"/>
              <a:t>définition</a:t>
            </a:r>
            <a:r>
              <a:rPr lang="nl-NL" dirty="0"/>
              <a:t>!</a:t>
            </a:r>
          </a:p>
          <a:p>
            <a:pPr lvl="1"/>
            <a:r>
              <a:rPr lang="nl-NL" dirty="0"/>
              <a:t>les </a:t>
            </a:r>
            <a:r>
              <a:rPr lang="fr-BE" dirty="0"/>
              <a:t>« produits » / « marchandises »</a:t>
            </a:r>
          </a:p>
          <a:p>
            <a:r>
              <a:rPr lang="nl-NL" dirty="0"/>
              <a:t>CJUE?</a:t>
            </a:r>
          </a:p>
          <a:p>
            <a:pPr lvl="1"/>
            <a:r>
              <a:rPr lang="nl-NL" dirty="0"/>
              <a:t>définition prétorienne</a:t>
            </a:r>
          </a:p>
        </p:txBody>
      </p:sp>
      <p:sp>
        <p:nvSpPr>
          <p:cNvPr id="5" name="Content Placeholder 5"/>
          <p:cNvSpPr txBox="1">
            <a:spLocks/>
          </p:cNvSpPr>
          <p:nvPr/>
        </p:nvSpPr>
        <p:spPr>
          <a:xfrm>
            <a:off x="2771800" y="4677184"/>
            <a:ext cx="4032448" cy="1655487"/>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a:solidFill>
                  <a:schemeClr val="tx1"/>
                </a:solidFill>
              </a:rPr>
              <a:t>7/68, </a:t>
            </a:r>
            <a:r>
              <a:rPr lang="nl-NL" dirty="0" err="1">
                <a:solidFill>
                  <a:schemeClr val="tx1"/>
                </a:solidFill>
              </a:rPr>
              <a:t>Commission</a:t>
            </a:r>
            <a:r>
              <a:rPr lang="nl-NL" dirty="0">
                <a:solidFill>
                  <a:schemeClr val="tx1"/>
                </a:solidFill>
              </a:rPr>
              <a:t>/</a:t>
            </a:r>
            <a:r>
              <a:rPr lang="nl-NL" dirty="0" err="1">
                <a:solidFill>
                  <a:schemeClr val="tx1"/>
                </a:solidFill>
              </a:rPr>
              <a:t>Italie</a:t>
            </a:r>
            <a:endParaRPr lang="nl-NL" dirty="0">
              <a:solidFill>
                <a:schemeClr val="tx1"/>
              </a:solidFill>
            </a:endParaRPr>
          </a:p>
        </p:txBody>
      </p:sp>
      <p:pic>
        <p:nvPicPr>
          <p:cNvPr id="6" name="Picture 5" descr="http://www.alextools.be/wp-content/van-gogh_soleil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83" y="4869159"/>
            <a:ext cx="2446522" cy="1810787"/>
          </a:xfrm>
          <a:prstGeom prst="rect">
            <a:avLst/>
          </a:prstGeom>
          <a:noFill/>
          <a:ln>
            <a:noFill/>
          </a:ln>
        </p:spPr>
      </p:pic>
      <p:sp>
        <p:nvSpPr>
          <p:cNvPr id="7" name="Slide Number Placeholder 6"/>
          <p:cNvSpPr>
            <a:spLocks noGrp="1"/>
          </p:cNvSpPr>
          <p:nvPr>
            <p:ph type="sldNum" sz="quarter" idx="12"/>
          </p:nvPr>
        </p:nvSpPr>
        <p:spPr/>
        <p:txBody>
          <a:bodyPr/>
          <a:lstStyle/>
          <a:p>
            <a:fld id="{8537CF77-B06C-4C05-BAFE-9A885870E448}" type="slidenum">
              <a:rPr lang="nl-NL" smtClean="0"/>
              <a:pPr/>
              <a:t>95</a:t>
            </a:fld>
            <a:endParaRPr lang="nl-NL"/>
          </a:p>
        </p:txBody>
      </p:sp>
    </p:spTree>
    <p:extLst>
      <p:ext uri="{BB962C8B-B14F-4D97-AF65-F5344CB8AC3E}">
        <p14:creationId xmlns:p14="http://schemas.microsoft.com/office/powerpoint/2010/main" val="26092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Ratione materiae</a:t>
            </a:r>
          </a:p>
        </p:txBody>
      </p:sp>
      <p:sp>
        <p:nvSpPr>
          <p:cNvPr id="3" name="Content Placeholder 2"/>
          <p:cNvSpPr>
            <a:spLocks noGrp="1"/>
          </p:cNvSpPr>
          <p:nvPr>
            <p:ph idx="1"/>
          </p:nvPr>
        </p:nvSpPr>
        <p:spPr/>
        <p:txBody>
          <a:bodyPr/>
          <a:lstStyle/>
          <a:p>
            <a:r>
              <a:rPr lang="nl-NL" dirty="0"/>
              <a:t>Des marchandises =</a:t>
            </a:r>
          </a:p>
          <a:p>
            <a:pPr lvl="1"/>
            <a:r>
              <a:rPr lang="nl-NL" dirty="0"/>
              <a:t>des </a:t>
            </a:r>
            <a:r>
              <a:rPr lang="nl-NL" i="1" dirty="0" err="1"/>
              <a:t>produits</a:t>
            </a:r>
            <a:endParaRPr lang="nl-NL" i="1" dirty="0"/>
          </a:p>
          <a:p>
            <a:pPr lvl="1"/>
            <a:r>
              <a:rPr lang="nl-NL" i="1" dirty="0" err="1"/>
              <a:t>appréciables</a:t>
            </a:r>
            <a:r>
              <a:rPr lang="nl-NL" i="1" dirty="0"/>
              <a:t> en </a:t>
            </a:r>
            <a:r>
              <a:rPr lang="nl-NL" i="1" dirty="0" err="1"/>
              <a:t>argent</a:t>
            </a:r>
            <a:endParaRPr lang="nl-NL" i="1" dirty="0"/>
          </a:p>
          <a:p>
            <a:pPr lvl="1"/>
            <a:r>
              <a:rPr lang="nl-NL" i="1" dirty="0" err="1"/>
              <a:t>susceptibles</a:t>
            </a:r>
            <a:r>
              <a:rPr lang="nl-NL" i="1" dirty="0"/>
              <a:t>, comme </a:t>
            </a:r>
            <a:r>
              <a:rPr lang="nl-NL" i="1" dirty="0" err="1"/>
              <a:t>tels</a:t>
            </a:r>
            <a:r>
              <a:rPr lang="nl-NL" i="1" dirty="0"/>
              <a:t>, de </a:t>
            </a:r>
            <a:r>
              <a:rPr lang="nl-NL" i="1" dirty="0" err="1"/>
              <a:t>former</a:t>
            </a:r>
            <a:r>
              <a:rPr lang="nl-NL" i="1" dirty="0"/>
              <a:t> </a:t>
            </a:r>
            <a:r>
              <a:rPr lang="nl-NL" i="1" dirty="0" err="1"/>
              <a:t>l’objet</a:t>
            </a:r>
            <a:r>
              <a:rPr lang="nl-NL" i="1" dirty="0"/>
              <a:t> de transactions </a:t>
            </a:r>
            <a:r>
              <a:rPr lang="nl-NL" i="1" dirty="0" err="1"/>
              <a:t>commerciales</a:t>
            </a:r>
            <a:endParaRPr lang="nl-NL" i="1" dirty="0"/>
          </a:p>
        </p:txBody>
      </p:sp>
      <p:pic>
        <p:nvPicPr>
          <p:cNvPr id="7" name="Picture 6" descr="http://smallbiztrends.com/wp-content/uploads/2011/11/cosmetics.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221088"/>
            <a:ext cx="4104456" cy="2160240"/>
          </a:xfrm>
          <a:prstGeom prst="rect">
            <a:avLst/>
          </a:prstGeom>
          <a:noFill/>
          <a:ln>
            <a:noFill/>
          </a:ln>
        </p:spPr>
      </p:pic>
      <p:pic>
        <p:nvPicPr>
          <p:cNvPr id="8" name="Picture 7" descr="http://www.electrodepot.fr/media/catalog/product/cache/1/small_image/9df78eab33525d08d6e5fb8d27136e95/P945367.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4005064"/>
            <a:ext cx="2772308" cy="2520280"/>
          </a:xfrm>
          <a:prstGeom prst="rect">
            <a:avLst/>
          </a:prstGeom>
          <a:noFill/>
          <a:ln>
            <a:noFill/>
          </a:ln>
        </p:spPr>
      </p:pic>
      <p:sp>
        <p:nvSpPr>
          <p:cNvPr id="4" name="Slide Number Placeholder 3"/>
          <p:cNvSpPr>
            <a:spLocks noGrp="1"/>
          </p:cNvSpPr>
          <p:nvPr>
            <p:ph type="sldNum" sz="quarter" idx="12"/>
          </p:nvPr>
        </p:nvSpPr>
        <p:spPr/>
        <p:txBody>
          <a:bodyPr/>
          <a:lstStyle/>
          <a:p>
            <a:fld id="{8537CF77-B06C-4C05-BAFE-9A885870E448}" type="slidenum">
              <a:rPr lang="nl-NL" smtClean="0"/>
              <a:pPr/>
              <a:t>96</a:t>
            </a:fld>
            <a:endParaRPr lang="nl-NL"/>
          </a:p>
        </p:txBody>
      </p:sp>
    </p:spTree>
    <p:extLst>
      <p:ext uri="{BB962C8B-B14F-4D97-AF65-F5344CB8AC3E}">
        <p14:creationId xmlns:p14="http://schemas.microsoft.com/office/powerpoint/2010/main" val="33333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Ratione materiae</a:t>
            </a:r>
          </a:p>
        </p:txBody>
      </p:sp>
      <p:sp>
        <p:nvSpPr>
          <p:cNvPr id="3" name="Content Placeholder 2"/>
          <p:cNvSpPr>
            <a:spLocks noGrp="1"/>
          </p:cNvSpPr>
          <p:nvPr>
            <p:ph idx="1"/>
          </p:nvPr>
        </p:nvSpPr>
        <p:spPr/>
        <p:txBody>
          <a:bodyPr/>
          <a:lstStyle/>
          <a:p>
            <a:endParaRPr lang="nl-NL"/>
          </a:p>
        </p:txBody>
      </p:sp>
      <p:pic>
        <p:nvPicPr>
          <p:cNvPr id="4" name="Picture 3" descr="https://encrypted-tbn3.gstatic.com/images?q=tbn:ANd9GcQBQRr4WRBbM3lgQIrlsnkI7DPneHVyL7oFNlTNqi8q7JFru_sa">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628800"/>
            <a:ext cx="3565639" cy="2305615"/>
          </a:xfrm>
          <a:prstGeom prst="rect">
            <a:avLst/>
          </a:prstGeom>
          <a:noFill/>
          <a:ln>
            <a:noFill/>
          </a:ln>
        </p:spPr>
      </p:pic>
      <p:pic>
        <p:nvPicPr>
          <p:cNvPr id="5" name="Picture 4" descr="http://blogs.houstonzoo.org/wp-content/uploads/2015/05/European-Honey-Bee.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8453" y="1700807"/>
            <a:ext cx="3665393" cy="2161599"/>
          </a:xfrm>
          <a:prstGeom prst="rect">
            <a:avLst/>
          </a:prstGeom>
          <a:noFill/>
          <a:ln>
            <a:noFill/>
          </a:ln>
        </p:spPr>
      </p:pic>
      <p:pic>
        <p:nvPicPr>
          <p:cNvPr id="6" name="Picture 5" descr="http://jaysromanhistory.com/romeweb/rcoins/collect1.jpg">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4149080"/>
            <a:ext cx="3332867" cy="2269842"/>
          </a:xfrm>
          <a:prstGeom prst="rect">
            <a:avLst/>
          </a:prstGeom>
          <a:noFill/>
          <a:ln>
            <a:noFill/>
          </a:ln>
        </p:spPr>
      </p:pic>
      <p:pic>
        <p:nvPicPr>
          <p:cNvPr id="7" name="Picture 6" descr="http://idata.over-blog.com/0/48/92/28/symboles-environnement/d-chets/dechets1-copie.jpg">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2469" y="4149080"/>
            <a:ext cx="3521377" cy="2246253"/>
          </a:xfrm>
          <a:prstGeom prst="rect">
            <a:avLst/>
          </a:prstGeom>
          <a:noFill/>
          <a:ln>
            <a:noFill/>
          </a:ln>
        </p:spPr>
      </p:pic>
      <p:pic>
        <p:nvPicPr>
          <p:cNvPr id="8" name="Picture 7" descr="http://www.clker.com/cliparts/v/9/Q/P/E/V/electric-sign-lightning-hi.png">
            <a:hlinkClick r:id="rId11"/>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3846" y="1772816"/>
            <a:ext cx="1553845" cy="3747135"/>
          </a:xfrm>
          <a:prstGeom prst="rect">
            <a:avLst/>
          </a:prstGeom>
          <a:noFill/>
          <a:ln>
            <a:noFill/>
          </a:ln>
        </p:spPr>
      </p:pic>
      <p:sp>
        <p:nvSpPr>
          <p:cNvPr id="9" name="Slide Number Placeholder 8"/>
          <p:cNvSpPr>
            <a:spLocks noGrp="1"/>
          </p:cNvSpPr>
          <p:nvPr>
            <p:ph type="sldNum" sz="quarter" idx="12"/>
          </p:nvPr>
        </p:nvSpPr>
        <p:spPr/>
        <p:txBody>
          <a:bodyPr/>
          <a:lstStyle/>
          <a:p>
            <a:fld id="{8537CF77-B06C-4C05-BAFE-9A885870E448}" type="slidenum">
              <a:rPr lang="nl-NL" smtClean="0"/>
              <a:pPr/>
              <a:t>97</a:t>
            </a:fld>
            <a:endParaRPr lang="nl-NL"/>
          </a:p>
        </p:txBody>
      </p:sp>
      <p:pic>
        <p:nvPicPr>
          <p:cNvPr id="10" name="Picture 9" descr="http://americanenergy.yolasite.com/resources/REC%202.jpg">
            <a:hlinkClick r:id="rId13"/>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14009" y="0"/>
            <a:ext cx="2340135" cy="1656184"/>
          </a:xfrm>
          <a:prstGeom prst="rect">
            <a:avLst/>
          </a:prstGeom>
          <a:noFill/>
          <a:ln>
            <a:noFill/>
          </a:ln>
        </p:spPr>
      </p:pic>
    </p:spTree>
    <p:extLst>
      <p:ext uri="{BB962C8B-B14F-4D97-AF65-F5344CB8AC3E}">
        <p14:creationId xmlns:p14="http://schemas.microsoft.com/office/powerpoint/2010/main" val="25340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Ratione materiae</a:t>
            </a:r>
          </a:p>
        </p:txBody>
      </p:sp>
      <p:pic>
        <p:nvPicPr>
          <p:cNvPr id="1026" name="Picture 2" descr="https://upload.wikimedia.org/wikipedia/commons/thumb/3/3c/Armas.jpg/260px-Armas.jpg">
            <a:hlinkClick r:id="rId3"/>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347788"/>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nimbu.io/s/yba55wt/channelentries/qdgwgpw/files/cannabis.jpe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2276139"/>
            <a:ext cx="4323606" cy="28799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txBox="1">
            <a:spLocks/>
          </p:cNvSpPr>
          <p:nvPr/>
        </p:nvSpPr>
        <p:spPr>
          <a:xfrm>
            <a:off x="4860032" y="1147537"/>
            <a:ext cx="4032448" cy="1655487"/>
          </a:xfrm>
          <a:prstGeom prst="cloudCallout">
            <a:avLst/>
          </a:prstGeom>
          <a:solidFill>
            <a:srgbClr val="FFFF66"/>
          </a:solidFill>
          <a:ln w="2540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nl-NL" dirty="0">
                <a:solidFill>
                  <a:schemeClr val="tx1"/>
                </a:solidFill>
              </a:rPr>
              <a:t>Art. 346 TFUE</a:t>
            </a:r>
          </a:p>
        </p:txBody>
      </p:sp>
      <p:sp>
        <p:nvSpPr>
          <p:cNvPr id="3" name="Slide Number Placeholder 2"/>
          <p:cNvSpPr>
            <a:spLocks noGrp="1"/>
          </p:cNvSpPr>
          <p:nvPr>
            <p:ph type="sldNum" sz="quarter" idx="12"/>
          </p:nvPr>
        </p:nvSpPr>
        <p:spPr/>
        <p:txBody>
          <a:bodyPr/>
          <a:lstStyle/>
          <a:p>
            <a:fld id="{8537CF77-B06C-4C05-BAFE-9A885870E448}" type="slidenum">
              <a:rPr lang="nl-NL" smtClean="0"/>
              <a:pPr/>
              <a:t>98</a:t>
            </a:fld>
            <a:endParaRPr lang="nl-NL"/>
          </a:p>
        </p:txBody>
      </p:sp>
    </p:spTree>
    <p:extLst>
      <p:ext uri="{BB962C8B-B14F-4D97-AF65-F5344CB8AC3E}">
        <p14:creationId xmlns:p14="http://schemas.microsoft.com/office/powerpoint/2010/main" val="163205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anim calcmode="lin" valueType="num">
                                      <p:cBhvr additive="base">
                                        <p:cTn id="1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6">
                                            <p:bg/>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l-NL" dirty="0"/>
              <a:t>Ratione materiae</a:t>
            </a:r>
          </a:p>
        </p:txBody>
      </p:sp>
      <p:sp>
        <p:nvSpPr>
          <p:cNvPr id="3" name="Content Placeholder 2"/>
          <p:cNvSpPr>
            <a:spLocks noGrp="1"/>
          </p:cNvSpPr>
          <p:nvPr>
            <p:ph idx="1"/>
          </p:nvPr>
        </p:nvSpPr>
        <p:spPr/>
        <p:txBody>
          <a:bodyPr/>
          <a:lstStyle/>
          <a:p>
            <a:endParaRPr lang="nl-NL" dirty="0"/>
          </a:p>
        </p:txBody>
      </p:sp>
      <p:pic>
        <p:nvPicPr>
          <p:cNvPr id="4" name="Picture 3" descr="lottery-ticke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371" y="1387058"/>
            <a:ext cx="4536544" cy="2768778"/>
          </a:xfrm>
          <a:prstGeom prst="rect">
            <a:avLst/>
          </a:prstGeom>
          <a:noFill/>
          <a:ln>
            <a:noFill/>
          </a:ln>
        </p:spPr>
      </p:pic>
      <p:pic>
        <p:nvPicPr>
          <p:cNvPr id="5" name="Picture 4" descr="https://cdn-attachments.timesofmalta.com/d74caeebf2db41064fcecfd1a71a40ee-765934165-1300152826-4d7ec1fa-620x348.jpg">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952" y="1412776"/>
            <a:ext cx="3912544" cy="2436038"/>
          </a:xfrm>
          <a:prstGeom prst="rect">
            <a:avLst/>
          </a:prstGeom>
          <a:noFill/>
          <a:ln>
            <a:noFill/>
          </a:ln>
        </p:spPr>
      </p:pic>
      <p:pic>
        <p:nvPicPr>
          <p:cNvPr id="6" name="Picture 5" descr="http://img.over-blog.com/600x420/1/47/73/18/Permis-mer/permis-peche.PNG">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4192345"/>
            <a:ext cx="4105572" cy="2665655"/>
          </a:xfrm>
          <a:prstGeom prst="rect">
            <a:avLst/>
          </a:prstGeom>
          <a:noFill/>
          <a:ln>
            <a:noFill/>
          </a:ln>
        </p:spPr>
      </p:pic>
      <p:sp>
        <p:nvSpPr>
          <p:cNvPr id="8" name="Slide Number Placeholder 7"/>
          <p:cNvSpPr>
            <a:spLocks noGrp="1"/>
          </p:cNvSpPr>
          <p:nvPr>
            <p:ph type="sldNum" sz="quarter" idx="12"/>
          </p:nvPr>
        </p:nvSpPr>
        <p:spPr/>
        <p:txBody>
          <a:bodyPr/>
          <a:lstStyle/>
          <a:p>
            <a:fld id="{8537CF77-B06C-4C05-BAFE-9A885870E448}" type="slidenum">
              <a:rPr lang="nl-NL" smtClean="0"/>
              <a:pPr/>
              <a:t>99</a:t>
            </a:fld>
            <a:endParaRPr lang="nl-NL"/>
          </a:p>
        </p:txBody>
      </p:sp>
    </p:spTree>
    <p:extLst>
      <p:ext uri="{BB962C8B-B14F-4D97-AF65-F5344CB8AC3E}">
        <p14:creationId xmlns:p14="http://schemas.microsoft.com/office/powerpoint/2010/main" val="188324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462</TotalTime>
  <Words>38253</Words>
  <Application>Microsoft Office PowerPoint</Application>
  <PresentationFormat>On-screen Show (4:3)</PresentationFormat>
  <Paragraphs>5657</Paragraphs>
  <Slides>708</Slides>
  <Notes>203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708</vt:i4>
      </vt:variant>
    </vt:vector>
  </HeadingPairs>
  <TitlesOfParts>
    <vt:vector size="716" baseType="lpstr">
      <vt:lpstr>MS PGothic</vt:lpstr>
      <vt:lpstr>Arial</vt:lpstr>
      <vt:lpstr>Calibri</vt:lpstr>
      <vt:lpstr>Calibri Light</vt:lpstr>
      <vt:lpstr>Minion</vt:lpstr>
      <vt:lpstr>Times New Roman</vt:lpstr>
      <vt:lpstr>Wingdings</vt:lpstr>
      <vt:lpstr>Office Theme</vt:lpstr>
      <vt:lpstr>Droit matériel européen</vt:lpstr>
      <vt:lpstr>Droit européen?</vt:lpstr>
      <vt:lpstr>L’Union européenne</vt:lpstr>
      <vt:lpstr>Droit de l’Union européenne –prérequis</vt:lpstr>
      <vt:lpstr>Droit matériel européen</vt:lpstr>
      <vt:lpstr>Droit matériel européen</vt:lpstr>
      <vt:lpstr>Droit matériel européen</vt:lpstr>
      <vt:lpstr>Droit matériel européen</vt:lpstr>
      <vt:lpstr>Droit matériel européen</vt:lpstr>
      <vt:lpstr>L’équipe DME</vt:lpstr>
      <vt:lpstr>Infos pratiques</vt:lpstr>
      <vt:lpstr>Infos pratiques</vt:lpstr>
      <vt:lpstr>Infos pratiques</vt:lpstr>
      <vt:lpstr>Examen</vt:lpstr>
      <vt:lpstr>Examen</vt:lpstr>
      <vt:lpstr>Approche pédagogique</vt:lpstr>
      <vt:lpstr>Droit matériel européen</vt:lpstr>
      <vt:lpstr>Droit matériel européen</vt:lpstr>
      <vt:lpstr>Droit matériel de l’Union européenne</vt:lpstr>
      <vt:lpstr>§1. Droit de l’Union européenne</vt:lpstr>
      <vt:lpstr>§1. Droit de l’Union européenne</vt:lpstr>
      <vt:lpstr>§1. Droit de l’Union européenne</vt:lpstr>
      <vt:lpstr>§1. Droit de l’Union européenne</vt:lpstr>
      <vt:lpstr>§1. Droit de l’Union européenne</vt:lpstr>
      <vt:lpstr>§1. Droit de l’Union européenne</vt:lpstr>
      <vt:lpstr>Effet direct</vt:lpstr>
      <vt:lpstr>Effet direct</vt:lpstr>
      <vt:lpstr>Effet direct</vt:lpstr>
      <vt:lpstr>§1. Droit de l’Union européenne</vt:lpstr>
      <vt:lpstr>Primauté</vt:lpstr>
      <vt:lpstr>Primauté</vt:lpstr>
      <vt:lpstr>Effet direct + primauté</vt:lpstr>
      <vt:lpstr>Effet direct + primauté</vt:lpstr>
      <vt:lpstr>§1. Droit de l’Union européenne</vt:lpstr>
      <vt:lpstr>Droit matériel de l’Union européenne</vt:lpstr>
      <vt:lpstr>§2. Règles « comportementales »</vt:lpstr>
      <vt:lpstr>Droit matériel de l’Union européenne</vt:lpstr>
      <vt:lpstr>§3. Droit matériel</vt:lpstr>
      <vt:lpstr>§3. Droit matériel</vt:lpstr>
      <vt:lpstr>§3. Droit matériel</vt:lpstr>
      <vt:lpstr>§3. Droit matériel</vt:lpstr>
      <vt:lpstr>Section 2: droit du marché intérieur</vt:lpstr>
      <vt:lpstr>Droit matériel européen</vt:lpstr>
      <vt:lpstr>PowerPoint Presentation</vt:lpstr>
      <vt:lpstr>Droit matériel européen</vt:lpstr>
      <vt:lpstr>Récapitulatif</vt:lpstr>
      <vt:lpstr>Droit matériel de l’Union européenne</vt:lpstr>
      <vt:lpstr>§2. Règles « comportementales »</vt:lpstr>
      <vt:lpstr>Droit matériel de l’Union européenne</vt:lpstr>
      <vt:lpstr>§3. Droit matériel</vt:lpstr>
      <vt:lpstr>§3. Droit matériel</vt:lpstr>
      <vt:lpstr>§3. Droit matériel</vt:lpstr>
      <vt:lpstr>§3. Droit matériel</vt:lpstr>
      <vt:lpstr>Section 2: droit du marché intérieur</vt:lpstr>
      <vt:lpstr>Droit matériel européen</vt:lpstr>
      <vt:lpstr>Droit du marché intérieur</vt:lpstr>
      <vt:lpstr>Aujourd’hui</vt:lpstr>
      <vt:lpstr>Aujourd’hui</vt:lpstr>
      <vt:lpstr>Le marché intérieur</vt:lpstr>
      <vt:lpstr>§1. Plus jamais la guerre</vt:lpstr>
      <vt:lpstr>§1. Plus jamais la guerre</vt:lpstr>
      <vt:lpstr>§2. La déclaration Schuman</vt:lpstr>
      <vt:lpstr>§2. La déclaration Schuman</vt:lpstr>
      <vt:lpstr>§3. Après la déclaration Schuman</vt:lpstr>
      <vt:lpstr>Le marché intérieur</vt:lpstr>
      <vt:lpstr>§1. Vers un marché commun</vt:lpstr>
      <vt:lpstr>§1. Vers un marché commun</vt:lpstr>
      <vt:lpstr>§1. Vers un marché commun</vt:lpstr>
      <vt:lpstr>§2. L’avènement du marché intérieur</vt:lpstr>
      <vt:lpstr>§2. L’avènement du marché intérieur</vt:lpstr>
      <vt:lpstr>§3. Le marché intérieur dans le Traité de Lisbonne</vt:lpstr>
      <vt:lpstr>§3. Le marché intérieur dans le Traité de Lisbonne</vt:lpstr>
      <vt:lpstr>§3. Le marché intérieur dans le Traité de Lisbonne</vt:lpstr>
      <vt:lpstr>Plan</vt:lpstr>
      <vt:lpstr>Une structure d’intégration économique sui generis</vt:lpstr>
      <vt:lpstr>Zone de libre-échange</vt:lpstr>
      <vt:lpstr>Zone de libre-échange</vt:lpstr>
      <vt:lpstr>Union douanière</vt:lpstr>
      <vt:lpstr>Union douanière</vt:lpstr>
      <vt:lpstr>Union économique</vt:lpstr>
      <vt:lpstr>Union monétaire</vt:lpstr>
      <vt:lpstr>Marché intérieur?</vt:lpstr>
      <vt:lpstr>Plan</vt:lpstr>
      <vt:lpstr>Interdictions</vt:lpstr>
      <vt:lpstr>Interdictions</vt:lpstr>
      <vt:lpstr>Rapport interdictions-harmonisation</vt:lpstr>
      <vt:lpstr>Dans la pratique</vt:lpstr>
      <vt:lpstr>PowerPoint Presentation</vt:lpstr>
      <vt:lpstr>Droit matériel européen</vt:lpstr>
      <vt:lpstr>Droit du marché intérieur</vt:lpstr>
      <vt:lpstr>Aujourd’hui: marchandises</vt:lpstr>
      <vt:lpstr>LCM – Champ d’application</vt:lpstr>
      <vt:lpstr>Champ d’application</vt:lpstr>
      <vt:lpstr>Trois questions</vt:lpstr>
      <vt:lpstr>Ratione materiae</vt:lpstr>
      <vt:lpstr>Ratione materiae</vt:lpstr>
      <vt:lpstr>Ratione materiae</vt:lpstr>
      <vt:lpstr>Ratione materiae</vt:lpstr>
      <vt:lpstr>Ratione materiae</vt:lpstr>
      <vt:lpstr>Trois questions</vt:lpstr>
      <vt:lpstr>Ratione loci</vt:lpstr>
      <vt:lpstr>Hypothèse 1</vt:lpstr>
      <vt:lpstr>Hypothèse 1</vt:lpstr>
      <vt:lpstr>Hypothèse 1</vt:lpstr>
      <vt:lpstr>Hypothèse 2</vt:lpstr>
      <vt:lpstr>Hypothèse 2</vt:lpstr>
      <vt:lpstr>Hypothèse 2</vt:lpstr>
      <vt:lpstr>Synthèse intermédiaire</vt:lpstr>
      <vt:lpstr>Ratione loci</vt:lpstr>
      <vt:lpstr>Trois questions</vt:lpstr>
      <vt:lpstr>Bénéficiaires LCM</vt:lpstr>
      <vt:lpstr>Trois questions</vt:lpstr>
      <vt:lpstr>Schéma de synthèse</vt:lpstr>
      <vt:lpstr>Si un produit relève du champ d’application des marchandises…</vt:lpstr>
      <vt:lpstr>Marchandises: point de départ</vt:lpstr>
      <vt:lpstr>Restrictions LCM: point de départ</vt:lpstr>
      <vt:lpstr>Plan</vt:lpstr>
      <vt:lpstr>Abolition des droits internes de douane</vt:lpstr>
      <vt:lpstr>Abolitions des droits internes de douane</vt:lpstr>
      <vt:lpstr>Abolition des droits internes de douane</vt:lpstr>
      <vt:lpstr>Van Gend &amp; Loos</vt:lpstr>
      <vt:lpstr>Abolition des droits internes de douane</vt:lpstr>
      <vt:lpstr>Dans la pratique</vt:lpstr>
      <vt:lpstr>Tarif douanier commun extérieur </vt:lpstr>
      <vt:lpstr>Tarif douanier commun extérieur </vt:lpstr>
      <vt:lpstr>Tarif douanier commun extérieur</vt:lpstr>
      <vt:lpstr>Tarif douanier commun extérieur </vt:lpstr>
      <vt:lpstr>Tarif douanier commun extérieur </vt:lpstr>
      <vt:lpstr>PowerPoint Presentation</vt:lpstr>
      <vt:lpstr>Droit matériel européen</vt:lpstr>
      <vt:lpstr>Marché intérieur</vt:lpstr>
      <vt:lpstr>Questions</vt:lpstr>
      <vt:lpstr>Restrictions LCM: point de départ</vt:lpstr>
      <vt:lpstr>Plan</vt:lpstr>
      <vt:lpstr>Abolition des droits internes de douane</vt:lpstr>
      <vt:lpstr>Abolitions des droits internes de douane</vt:lpstr>
      <vt:lpstr>Abolition des droits internes de douane</vt:lpstr>
      <vt:lpstr>Abolition des droits internes de douane</vt:lpstr>
      <vt:lpstr>Dans la pratique</vt:lpstr>
      <vt:lpstr>Tarif douanier commun extérieur </vt:lpstr>
      <vt:lpstr>Tarif douanier commun extérieur</vt:lpstr>
      <vt:lpstr>Tarif douanier commun extérieur </vt:lpstr>
      <vt:lpstr>Tarif douanier commun extérieur </vt:lpstr>
      <vt:lpstr>Tarif douanier commun extérieur </vt:lpstr>
      <vt:lpstr>Plan</vt:lpstr>
      <vt:lpstr>Taxes d’effet équivalent</vt:lpstr>
      <vt:lpstr>Taxes d’effet équivalent</vt:lpstr>
      <vt:lpstr>Taxes d’effet équivalent</vt:lpstr>
      <vt:lpstr>Taxes d’effet équivalent</vt:lpstr>
      <vt:lpstr>Taxes d’effet équivalent</vt:lpstr>
      <vt:lpstr>Dans la pratique</vt:lpstr>
      <vt:lpstr>Taxes d’effet équivalent</vt:lpstr>
      <vt:lpstr>Exemple récent: C-305/17, FENS (6 décembre 2018)</vt:lpstr>
      <vt:lpstr>Exemple récent: C-305/17, FENS (6 décembre 2018)</vt:lpstr>
      <vt:lpstr>Exemple récent: C-305/17, FENS (6 décembre 2018)</vt:lpstr>
      <vt:lpstr>TEE</vt:lpstr>
      <vt:lpstr>Exceptions aux TEE interdites</vt:lpstr>
      <vt:lpstr>Exceptions</vt:lpstr>
      <vt:lpstr>Exceptions</vt:lpstr>
      <vt:lpstr>Exceptions</vt:lpstr>
      <vt:lpstr>Raisonnement en cascade (1)</vt:lpstr>
      <vt:lpstr>Raisonnement en cascade (2)</vt:lpstr>
      <vt:lpstr>Au-delà des TEE, les Etats membres restent-ils compétents à organiser leurs régimes fiscaux?</vt:lpstr>
      <vt:lpstr>Exemple récent: C-305/17, FENS (6 décembre 2018)</vt:lpstr>
      <vt:lpstr>Article 110 TFUE</vt:lpstr>
      <vt:lpstr>Plan</vt:lpstr>
      <vt:lpstr>FENS</vt:lpstr>
      <vt:lpstr>Impositions discriminatoires</vt:lpstr>
      <vt:lpstr>Cas limites TEE (art. 30)-Imp Int. (art. 110)</vt:lpstr>
      <vt:lpstr>Importance de catégorisation!!</vt:lpstr>
      <vt:lpstr>PowerPoint Presentation</vt:lpstr>
      <vt:lpstr>Marché intérieur</vt:lpstr>
      <vt:lpstr>Exemple récent: C-305/17, FENS (6 décembre 2018)</vt:lpstr>
      <vt:lpstr>Questions</vt:lpstr>
      <vt:lpstr>Importance de catégorisation!!</vt:lpstr>
      <vt:lpstr>Cas limites TEE (art. 30)-Imp Int. (art. 110)</vt:lpstr>
      <vt:lpstr>Article 110 TFUE</vt:lpstr>
      <vt:lpstr>Impositions discriminatoires</vt:lpstr>
      <vt:lpstr>Impositions discriminatoires</vt:lpstr>
      <vt:lpstr>Impositions discriminatoires</vt:lpstr>
      <vt:lpstr>Impositions discriminatoires</vt:lpstr>
      <vt:lpstr>Impositions discriminatoires</vt:lpstr>
      <vt:lpstr>Impositions discriminatoires</vt:lpstr>
      <vt:lpstr>Impositions discriminatoires</vt:lpstr>
      <vt:lpstr>Impositions discriminatoires</vt:lpstr>
      <vt:lpstr>Impositions discriminatoires</vt:lpstr>
      <vt:lpstr>Article 110 TFUE</vt:lpstr>
      <vt:lpstr>Impositions protectrices</vt:lpstr>
      <vt:lpstr>Impositions protectrices</vt:lpstr>
      <vt:lpstr>Impositions protectrices</vt:lpstr>
      <vt:lpstr>Impositions protectrices</vt:lpstr>
      <vt:lpstr>Impositions protectrices</vt:lpstr>
      <vt:lpstr>Impositions intérieures</vt:lpstr>
      <vt:lpstr>Obstacles à une libre circulation</vt:lpstr>
      <vt:lpstr>TFUE</vt:lpstr>
      <vt:lpstr>TFUE</vt:lpstr>
      <vt:lpstr>Restrictions quantitatives</vt:lpstr>
      <vt:lpstr>Restrictions quantitatives</vt:lpstr>
      <vt:lpstr>MEERQ</vt:lpstr>
      <vt:lpstr>MEERQ - importation</vt:lpstr>
      <vt:lpstr>MEERQ</vt:lpstr>
      <vt:lpstr>MEERQ - importation</vt:lpstr>
      <vt:lpstr>MEERQ - importation</vt:lpstr>
      <vt:lpstr>MEERQ - importation</vt:lpstr>
      <vt:lpstr>MEERQ - importation</vt:lpstr>
      <vt:lpstr>Dassonville</vt:lpstr>
      <vt:lpstr>MEERQ - importation</vt:lpstr>
      <vt:lpstr>PowerPoint Presentation</vt:lpstr>
      <vt:lpstr>Droit matériel européen</vt:lpstr>
      <vt:lpstr>Marché intérieur</vt:lpstr>
      <vt:lpstr>Questions</vt:lpstr>
      <vt:lpstr>Obstacles à une libre circulation</vt:lpstr>
      <vt:lpstr>Hypothèse aspirateurs</vt:lpstr>
      <vt:lpstr>Hypothèse aspirateurs</vt:lpstr>
      <vt:lpstr>TFUE</vt:lpstr>
      <vt:lpstr>TFUE</vt:lpstr>
      <vt:lpstr>Restrictions quantitatives</vt:lpstr>
      <vt:lpstr>Restrictions quantitatives</vt:lpstr>
      <vt:lpstr>MEERQ</vt:lpstr>
      <vt:lpstr>MEERQ - importation</vt:lpstr>
      <vt:lpstr>MEERQ</vt:lpstr>
      <vt:lpstr>MEERQ - importation</vt:lpstr>
      <vt:lpstr>MEERQ - importation</vt:lpstr>
      <vt:lpstr>MEERQ - importation</vt:lpstr>
      <vt:lpstr>MEERQ - importation</vt:lpstr>
      <vt:lpstr>MEERQ - importation</vt:lpstr>
      <vt:lpstr>MEERQ - importation</vt:lpstr>
      <vt:lpstr>MEERQ - importation</vt:lpstr>
      <vt:lpstr>MEERQ - importation</vt:lpstr>
      <vt:lpstr>MEERQ</vt:lpstr>
      <vt:lpstr>MEERQ - exportation</vt:lpstr>
      <vt:lpstr>Groenveld</vt:lpstr>
      <vt:lpstr>MEERQ - exportation</vt:lpstr>
      <vt:lpstr>MEERQ - exportation</vt:lpstr>
      <vt:lpstr>MEERQ - exportation</vt:lpstr>
      <vt:lpstr>MEERQ - exportation</vt:lpstr>
      <vt:lpstr>MEERQ-exportation</vt:lpstr>
      <vt:lpstr>MEERQ-exportation</vt:lpstr>
      <vt:lpstr>MEERQ-exportation</vt:lpstr>
      <vt:lpstr>MEERQ - exportation</vt:lpstr>
      <vt:lpstr>MEERQ</vt:lpstr>
      <vt:lpstr>Récapitulatif</vt:lpstr>
      <vt:lpstr>Plan</vt:lpstr>
      <vt:lpstr>MEERQ - importation</vt:lpstr>
      <vt:lpstr>MEERQ - importation</vt:lpstr>
      <vt:lpstr>MEERQ - importation</vt:lpstr>
      <vt:lpstr>Keck et Mithouard</vt:lpstr>
      <vt:lpstr>Keck et Mithouard</vt:lpstr>
      <vt:lpstr>Keck et Mithouard</vt:lpstr>
      <vt:lpstr>Keck et Mithouard</vt:lpstr>
      <vt:lpstr>Keck et Mithouard</vt:lpstr>
      <vt:lpstr>Keck et Mithouard</vt:lpstr>
      <vt:lpstr>Keck et Mithouard</vt:lpstr>
      <vt:lpstr>Keck et Mithouard</vt:lpstr>
      <vt:lpstr>Keck et Mithouard</vt:lpstr>
      <vt:lpstr>Keck et Mithouard</vt:lpstr>
      <vt:lpstr>PowerPoint Presentation</vt:lpstr>
      <vt:lpstr>Droit matériel européen</vt:lpstr>
      <vt:lpstr>Récapitulatif</vt:lpstr>
      <vt:lpstr>Aujourd’hui</vt:lpstr>
      <vt:lpstr>Keck et Mithouard</vt:lpstr>
      <vt:lpstr>Keck et Mithouard</vt:lpstr>
      <vt:lpstr>Modalités de vente</vt:lpstr>
      <vt:lpstr>Difficultés de définition</vt:lpstr>
      <vt:lpstr>Difficultés de définition</vt:lpstr>
      <vt:lpstr>Difficultés de définition</vt:lpstr>
      <vt:lpstr>Difficultés de définition</vt:lpstr>
      <vt:lpstr>Difficultés de définition</vt:lpstr>
      <vt:lpstr>Difficultés de définition</vt:lpstr>
      <vt:lpstr>Difficultés de définition</vt:lpstr>
      <vt:lpstr>Modalités de vente</vt:lpstr>
      <vt:lpstr>Difficultés d’application</vt:lpstr>
      <vt:lpstr>Difficultés d’application</vt:lpstr>
      <vt:lpstr>Difficultés d’application</vt:lpstr>
      <vt:lpstr>Difficultés d’application</vt:lpstr>
      <vt:lpstr>Gourmet</vt:lpstr>
      <vt:lpstr>Difficultés d’application</vt:lpstr>
      <vt:lpstr>Résumé</vt:lpstr>
      <vt:lpstr>Dans la pratique</vt:lpstr>
      <vt:lpstr>Dans la pratique</vt:lpstr>
      <vt:lpstr>Excursion: plan</vt:lpstr>
      <vt:lpstr>Cassis de Dijon</vt:lpstr>
      <vt:lpstr>Après Cassis</vt:lpstr>
      <vt:lpstr>Après Cassis</vt:lpstr>
      <vt:lpstr>Après Cassis</vt:lpstr>
      <vt:lpstr>PowerPoint Presentation</vt:lpstr>
      <vt:lpstr>Harmonisation législative</vt:lpstr>
      <vt:lpstr>Harmonisation législative</vt:lpstr>
      <vt:lpstr>La nouvelle approche</vt:lpstr>
      <vt:lpstr>La nouvelle approche</vt:lpstr>
      <vt:lpstr>Normalisation technique</vt:lpstr>
      <vt:lpstr>Normalisation technique</vt:lpstr>
      <vt:lpstr>PowerPoint Presentation</vt:lpstr>
      <vt:lpstr>Droit matériel européen</vt:lpstr>
      <vt:lpstr>RQ et MEERQ: schéma de raisonnement</vt:lpstr>
      <vt:lpstr>Droit primaire et droit dérivé</vt:lpstr>
      <vt:lpstr>RQ et MEERQ: schéma de raisonnement</vt:lpstr>
      <vt:lpstr>Aujourd’hui</vt:lpstr>
      <vt:lpstr>Interdictions non absolues</vt:lpstr>
      <vt:lpstr>Plan</vt:lpstr>
      <vt:lpstr>Interdictions non absolues</vt:lpstr>
      <vt:lpstr>Dérogations </vt:lpstr>
      <vt:lpstr>Evaluation des dérogations/justifications</vt:lpstr>
      <vt:lpstr>Dérogations</vt:lpstr>
      <vt:lpstr>Moralité publique</vt:lpstr>
      <vt:lpstr>Ordre public</vt:lpstr>
      <vt:lpstr>Sécurité publique</vt:lpstr>
      <vt:lpstr>Sécurité publique</vt:lpstr>
      <vt:lpstr>Trésors nationaux</vt:lpstr>
      <vt:lpstr>Protection de propriété industrielle et commerciale</vt:lpstr>
      <vt:lpstr>Protection PI</vt:lpstr>
      <vt:lpstr>Santé et vie des personnes et animaux</vt:lpstr>
      <vt:lpstr>Synthèse dérogations art. 36 TFUE</vt:lpstr>
      <vt:lpstr>Interdictions non absolues</vt:lpstr>
      <vt:lpstr>Exigences impératives</vt:lpstr>
      <vt:lpstr>Exigences impératives</vt:lpstr>
      <vt:lpstr>Exemple: Familiapress</vt:lpstr>
      <vt:lpstr>Exemple: Familiapress</vt:lpstr>
      <vt:lpstr>Exemple: Familiapress</vt:lpstr>
      <vt:lpstr>Exemple: Familiapress</vt:lpstr>
      <vt:lpstr>Différence EI – dérogations?</vt:lpstr>
      <vt:lpstr>Synthèse dérogations - EI</vt:lpstr>
      <vt:lpstr>Interdictions non absolues</vt:lpstr>
      <vt:lpstr>Evaluation</vt:lpstr>
      <vt:lpstr>Evaluation des dérogations/justifications</vt:lpstr>
      <vt:lpstr>Evaluation des dérogations/justifications</vt:lpstr>
      <vt:lpstr>Alands Vindkraft</vt:lpstr>
      <vt:lpstr>Synthèse</vt:lpstr>
      <vt:lpstr>Droit dérivé et justifications</vt:lpstr>
      <vt:lpstr>Quatre étapes de raisonnement</vt:lpstr>
      <vt:lpstr>PowerPoint Presentation</vt:lpstr>
      <vt:lpstr>Droit matériel européen</vt:lpstr>
      <vt:lpstr>Marché intérieur</vt:lpstr>
      <vt:lpstr>Aujourd’hui: capitaux</vt:lpstr>
      <vt:lpstr>Questions?</vt:lpstr>
      <vt:lpstr>Plan</vt:lpstr>
      <vt:lpstr>Plan</vt:lpstr>
      <vt:lpstr>Capitaux</vt:lpstr>
      <vt:lpstr>Capitaux</vt:lpstr>
      <vt:lpstr>Paiements</vt:lpstr>
      <vt:lpstr>Paiements</vt:lpstr>
      <vt:lpstr>Paiements</vt:lpstr>
      <vt:lpstr>Au-délà des paiements</vt:lpstr>
      <vt:lpstr>Quatre étapes de raisonnement</vt:lpstr>
      <vt:lpstr>Champ d’application</vt:lpstr>
      <vt:lpstr>Capitaux</vt:lpstr>
      <vt:lpstr>Capitaux</vt:lpstr>
      <vt:lpstr>Capitaux</vt:lpstr>
      <vt:lpstr>Capitaux</vt:lpstr>
      <vt:lpstr>Capitaux</vt:lpstr>
      <vt:lpstr>Capitaux</vt:lpstr>
      <vt:lpstr>Mouvement transfrontalier</vt:lpstr>
      <vt:lpstr>Mouvement transfrontalier</vt:lpstr>
      <vt:lpstr>Mouvement transfrontalier</vt:lpstr>
      <vt:lpstr>Bénéficiaires?</vt:lpstr>
      <vt:lpstr>Schéma de synthèse</vt:lpstr>
      <vt:lpstr>Quatre étapes de raisonnement</vt:lpstr>
      <vt:lpstr>Capitaux</vt:lpstr>
      <vt:lpstr>Restrictions</vt:lpstr>
      <vt:lpstr>Quatre étapes de raisonnement</vt:lpstr>
      <vt:lpstr>Dérogations</vt:lpstr>
      <vt:lpstr>Dérogations</vt:lpstr>
      <vt:lpstr>Dérogations</vt:lpstr>
      <vt:lpstr>Dérogations</vt:lpstr>
      <vt:lpstr>Justifications</vt:lpstr>
      <vt:lpstr>Justifications</vt:lpstr>
      <vt:lpstr>Quatre étapes de raisonnement</vt:lpstr>
      <vt:lpstr>Aptitude / nécessité</vt:lpstr>
      <vt:lpstr>Aptitude / nécessité</vt:lpstr>
      <vt:lpstr>Aptitude / nécessité</vt:lpstr>
      <vt:lpstr>Synthèse</vt:lpstr>
      <vt:lpstr>PowerPoint Presentation</vt:lpstr>
      <vt:lpstr>Droit matériel européen</vt:lpstr>
      <vt:lpstr>Libre circulation des personnes</vt:lpstr>
      <vt:lpstr>Aujourd’hui: travailleurs</vt:lpstr>
      <vt:lpstr>Libre circulation des travailleurs</vt:lpstr>
      <vt:lpstr>Plan</vt:lpstr>
      <vt:lpstr>Plan</vt:lpstr>
      <vt:lpstr>Libre circulation des travailleurs</vt:lpstr>
      <vt:lpstr>Quatre étapes de raisonnement</vt:lpstr>
      <vt:lpstr>Champ d’application</vt:lpstr>
      <vt:lpstr>Travailleurs</vt:lpstr>
      <vt:lpstr>Travailleurs</vt:lpstr>
      <vt:lpstr>Travailleurs</vt:lpstr>
      <vt:lpstr>Travailleurs</vt:lpstr>
      <vt:lpstr>Travailleurs</vt:lpstr>
      <vt:lpstr>Administration publique?</vt:lpstr>
      <vt:lpstr>Champ d’application</vt:lpstr>
      <vt:lpstr>Mouvement transfrontalier</vt:lpstr>
      <vt:lpstr>Mouvement transfrontalier</vt:lpstr>
      <vt:lpstr>Mouvement transfrontalier</vt:lpstr>
      <vt:lpstr>Champ d’application</vt:lpstr>
      <vt:lpstr>Bénéficiaires</vt:lpstr>
      <vt:lpstr>Bénéficiaires</vt:lpstr>
      <vt:lpstr>Bénéficiaires</vt:lpstr>
      <vt:lpstr>Bénéficiaires</vt:lpstr>
      <vt:lpstr>Bénéficiaires</vt:lpstr>
      <vt:lpstr>Synthèse</vt:lpstr>
      <vt:lpstr>Quatre étapes de raisonnement</vt:lpstr>
      <vt:lpstr>Interdiction de discrimination</vt:lpstr>
      <vt:lpstr>Interdiction de discrimination</vt:lpstr>
      <vt:lpstr>Interdiction de discrimination</vt:lpstr>
      <vt:lpstr>Bosman</vt:lpstr>
      <vt:lpstr>PowerPoint Presentation</vt:lpstr>
      <vt:lpstr>Droit matériel européen</vt:lpstr>
      <vt:lpstr>Aujourd’hui: travailleurs</vt:lpstr>
      <vt:lpstr>Quatre étapes de raisonnement</vt:lpstr>
      <vt:lpstr>Interdiction de discrimination</vt:lpstr>
      <vt:lpstr>Interdiction de discrimination</vt:lpstr>
      <vt:lpstr>Interdiction de discrimination</vt:lpstr>
      <vt:lpstr>Bosman</vt:lpstr>
      <vt:lpstr>Libre circulation des travailleurs</vt:lpstr>
      <vt:lpstr>Interdiction de discrimination</vt:lpstr>
      <vt:lpstr>Résumé droit primaire-droit dérivé</vt:lpstr>
      <vt:lpstr>Quatre étapes de raisonnement</vt:lpstr>
      <vt:lpstr>Dérogations et justifications</vt:lpstr>
      <vt:lpstr>dérogations – raisons impérieuses?</vt:lpstr>
      <vt:lpstr>Quatre étapes de raisonnement</vt:lpstr>
      <vt:lpstr>Aptitude / nécessité</vt:lpstr>
      <vt:lpstr>Synthèse</vt:lpstr>
      <vt:lpstr>Libre circulation des personnes</vt:lpstr>
      <vt:lpstr>Article 18 TFUE</vt:lpstr>
      <vt:lpstr>Notion de travailleur comme point de départ du champ d’application de l’article 18 TFUE</vt:lpstr>
      <vt:lpstr>Au début: demandeurs d’emploi</vt:lpstr>
      <vt:lpstr>Notion de travailleur comme point de départ du champ d’application de l’article 18 TFUE</vt:lpstr>
      <vt:lpstr>Au-délà des travailleurs? </vt:lpstr>
      <vt:lpstr>Notion de travailleur comme point de départ du champ d’application de l’article 18 TFUE</vt:lpstr>
      <vt:lpstr>Au-délà des travailleurs? </vt:lpstr>
      <vt:lpstr>Au-délà des travailleurs? </vt:lpstr>
      <vt:lpstr>La citoyenneté européenne</vt:lpstr>
      <vt:lpstr>De travailleur à citoyen</vt:lpstr>
      <vt:lpstr>De travailleur à citoyen</vt:lpstr>
      <vt:lpstr>De travailleur à citoyen</vt:lpstr>
      <vt:lpstr>De travailleur à citoyen</vt:lpstr>
      <vt:lpstr>De travailleur à citoyen</vt:lpstr>
      <vt:lpstr>De travailleur à citoyen</vt:lpstr>
      <vt:lpstr>Droits autonomes accordés en tant que citoyen</vt:lpstr>
      <vt:lpstr>Droits autonomes accordés en tant que citoyen</vt:lpstr>
      <vt:lpstr>Droits autonomes accordés en tant que citoyen</vt:lpstr>
      <vt:lpstr>Droits autonomes accordés en tant que citoyen</vt:lpstr>
      <vt:lpstr>Droits autonomes accordés en tant que citoyen</vt:lpstr>
      <vt:lpstr>Droits autonomes accordés en tant que citoyen</vt:lpstr>
      <vt:lpstr>Nécessité d’une harmonisation des droits de séjour et de droits dérivés de séjour!</vt:lpstr>
      <vt:lpstr>PowerPoint Presentation</vt:lpstr>
      <vt:lpstr>Droit matériel européen</vt:lpstr>
      <vt:lpstr>Vendredi passé…</vt:lpstr>
      <vt:lpstr>Droits autonomes accordés en tant que citoyen</vt:lpstr>
      <vt:lpstr>Droits autonomes accordés en tant que citoyen</vt:lpstr>
      <vt:lpstr>Droits autonomes accordés en tant que citoyen</vt:lpstr>
      <vt:lpstr>Droits autonomes accordés en tant que citoyen</vt:lpstr>
      <vt:lpstr>Droits autonomes accordés en tant que citoyen</vt:lpstr>
      <vt:lpstr>Droits autonomes accordés en tant que citoyen</vt:lpstr>
      <vt:lpstr>Harmonisation </vt:lpstr>
      <vt:lpstr>Plan</vt:lpstr>
      <vt:lpstr>Directive 2004/38</vt:lpstr>
      <vt:lpstr>Directive 2004/38</vt:lpstr>
      <vt:lpstr>Directive 2004/38</vt:lpstr>
      <vt:lpstr>Directive 2004/38</vt:lpstr>
      <vt:lpstr>Directive 2004/38</vt:lpstr>
      <vt:lpstr>Séjour de trois mois ou moins</vt:lpstr>
      <vt:lpstr>Plus de trois mois, moins de cinq ans</vt:lpstr>
      <vt:lpstr>Plus de trois mois, moins de cinq ans</vt:lpstr>
      <vt:lpstr>Plus de trois mois, moins de cinq ans</vt:lpstr>
      <vt:lpstr>Plus de trois mois, moins de cinq ans</vt:lpstr>
      <vt:lpstr>Plus de trois mois, moins de cinq ans</vt:lpstr>
      <vt:lpstr>Cinq ans ou plus</vt:lpstr>
      <vt:lpstr>Directive 2004/38</vt:lpstr>
      <vt:lpstr>Protection contre l’éloignement du territoire</vt:lpstr>
      <vt:lpstr>Protection contre l’éloignement du territoire</vt:lpstr>
      <vt:lpstr>Non discrimination</vt:lpstr>
      <vt:lpstr>Non discrimination</vt:lpstr>
      <vt:lpstr>Non discrimination</vt:lpstr>
      <vt:lpstr>Non discrimination</vt:lpstr>
      <vt:lpstr>Non discrimination</vt:lpstr>
      <vt:lpstr>Non discrimination</vt:lpstr>
      <vt:lpstr>Non discrimination</vt:lpstr>
      <vt:lpstr>Directive 2004/38</vt:lpstr>
      <vt:lpstr>Rapport droit dérivé – droit primaire</vt:lpstr>
      <vt:lpstr>Droit primaire</vt:lpstr>
      <vt:lpstr>PowerPoint Presentation</vt:lpstr>
      <vt:lpstr>Droit matériel européen</vt:lpstr>
      <vt:lpstr>Directive 2004/38</vt:lpstr>
      <vt:lpstr>Protection contre l’éloignement du territoire</vt:lpstr>
      <vt:lpstr>Protection contre l’éloignement du territoire</vt:lpstr>
      <vt:lpstr>Non discrimination</vt:lpstr>
      <vt:lpstr>Non discrimination</vt:lpstr>
      <vt:lpstr>Non discrimination</vt:lpstr>
      <vt:lpstr>Non discrimination</vt:lpstr>
      <vt:lpstr>Non discrimination</vt:lpstr>
      <vt:lpstr>Directive 2004/38</vt:lpstr>
      <vt:lpstr>Droit primaire</vt:lpstr>
      <vt:lpstr>Privation de la jouissance effective de l’essentiel des droits</vt:lpstr>
      <vt:lpstr>Privation à cause de rigidité administrative</vt:lpstr>
      <vt:lpstr>Privation à cause de rigidité administrative</vt:lpstr>
      <vt:lpstr>Privation à cause de rigidité administrative</vt:lpstr>
      <vt:lpstr>Privation à cause de rigidité administrative</vt:lpstr>
      <vt:lpstr>Privation de la jouissance effective de l’essentiel des droits</vt:lpstr>
      <vt:lpstr>Privation à cause d’éloignement</vt:lpstr>
      <vt:lpstr>Privation à cause d’éloignement</vt:lpstr>
      <vt:lpstr>Privation à cause d’éloignement</vt:lpstr>
      <vt:lpstr>Privation à cause d’éloignement</vt:lpstr>
      <vt:lpstr>Privation de la jouissance effective de l’essentiel des droits</vt:lpstr>
      <vt:lpstr>Privation à cause d’acquisition de nationalité</vt:lpstr>
      <vt:lpstr>Privation à cause d’acquisition de nationalité</vt:lpstr>
      <vt:lpstr>Privation à cause d’acquisition de nationalité</vt:lpstr>
      <vt:lpstr>Privation à cause d’acquisition de nationalité</vt:lpstr>
      <vt:lpstr>Synthèse personnes ayant droit à des avantages à l’EM d’accueil</vt:lpstr>
      <vt:lpstr>Synthèse personnes</vt:lpstr>
      <vt:lpstr>Libre circulation des personnes: l’espace Schengen</vt:lpstr>
      <vt:lpstr>Schengen</vt:lpstr>
      <vt:lpstr>Schengen: frontières intérieures</vt:lpstr>
      <vt:lpstr>Schengen</vt:lpstr>
      <vt:lpstr>Schengen: frontières intérieures</vt:lpstr>
      <vt:lpstr>Schengen: frontières intérieures</vt:lpstr>
      <vt:lpstr>Schengen: frontières intérieures</vt:lpstr>
      <vt:lpstr>Schengen: frontières extérieures communes</vt:lpstr>
      <vt:lpstr>PowerPoint Presentation</vt:lpstr>
      <vt:lpstr>Droit matériel européen</vt:lpstr>
      <vt:lpstr>Marché intérieur</vt:lpstr>
      <vt:lpstr>Etablissement - services</vt:lpstr>
      <vt:lpstr>Etablissement - services</vt:lpstr>
      <vt:lpstr>Etablissement - Services</vt:lpstr>
      <vt:lpstr>Questions</vt:lpstr>
      <vt:lpstr>Point de départ: services</vt:lpstr>
      <vt:lpstr>Services</vt:lpstr>
      <vt:lpstr>Services</vt:lpstr>
      <vt:lpstr>Etablissement</vt:lpstr>
      <vt:lpstr>Etablissement</vt:lpstr>
      <vt:lpstr>Etablissement</vt:lpstr>
      <vt:lpstr>Etablissement</vt:lpstr>
      <vt:lpstr>Art. 54 TFUE</vt:lpstr>
      <vt:lpstr>Différence établissement - services</vt:lpstr>
      <vt:lpstr>Différence établissement - services</vt:lpstr>
      <vt:lpstr>Champ d’application</vt:lpstr>
      <vt:lpstr>Champ d’application</vt:lpstr>
      <vt:lpstr>Exercice de l’autorité publique</vt:lpstr>
      <vt:lpstr>Champ d’application</vt:lpstr>
      <vt:lpstr>Ratione loci</vt:lpstr>
      <vt:lpstr>Prestation transfrontalière</vt:lpstr>
      <vt:lpstr>Prestation transfrontalière</vt:lpstr>
      <vt:lpstr>Prestation transfrontalière</vt:lpstr>
      <vt:lpstr>Ratione loci</vt:lpstr>
      <vt:lpstr>Etablissement transfrontalier</vt:lpstr>
      <vt:lpstr>Etablissement transfrontalier</vt:lpstr>
      <vt:lpstr>Etablissement transfrontalier</vt:lpstr>
      <vt:lpstr>Ratione loci</vt:lpstr>
      <vt:lpstr>Situations purement internes</vt:lpstr>
      <vt:lpstr>Champ d’application</vt:lpstr>
      <vt:lpstr>Invocabilité verticale</vt:lpstr>
      <vt:lpstr>Invocabilité horizontale</vt:lpstr>
      <vt:lpstr>Synthèse</vt:lpstr>
      <vt:lpstr>PowerPoint Presentation</vt:lpstr>
      <vt:lpstr>Droit matériel européen</vt:lpstr>
      <vt:lpstr>Vendredi passé</vt:lpstr>
      <vt:lpstr>Restrictions</vt:lpstr>
      <vt:lpstr>Aujourd’hui + questions</vt:lpstr>
      <vt:lpstr>Plan</vt:lpstr>
      <vt:lpstr>Directive 2006/123</vt:lpstr>
      <vt:lpstr>Directive 2006/123</vt:lpstr>
      <vt:lpstr>Directive 2006/123</vt:lpstr>
      <vt:lpstr>Directive 2006/123</vt:lpstr>
      <vt:lpstr>Directive 2006/123</vt:lpstr>
      <vt:lpstr>Directive 2006/123</vt:lpstr>
      <vt:lpstr>Exigences réglementaires visées</vt:lpstr>
      <vt:lpstr>Directive 2006/123</vt:lpstr>
      <vt:lpstr>Hypothèse “restaurant”</vt:lpstr>
      <vt:lpstr>Etablissement - autorisations</vt:lpstr>
      <vt:lpstr>Etablissement - autorisations</vt:lpstr>
      <vt:lpstr>Directive 2006/123</vt:lpstr>
      <vt:lpstr>Etablissement - exigences</vt:lpstr>
      <vt:lpstr>Etablissement - exigences</vt:lpstr>
      <vt:lpstr>Etablissement - exigences</vt:lpstr>
      <vt:lpstr>Hypothèse “restaurant”</vt:lpstr>
      <vt:lpstr>Directive 2006/123</vt:lpstr>
      <vt:lpstr>Hypothèse “plombier”</vt:lpstr>
      <vt:lpstr>Services - prestataires</vt:lpstr>
      <vt:lpstr>Services - prestataires</vt:lpstr>
      <vt:lpstr>Services - prestataires</vt:lpstr>
      <vt:lpstr>Directive 2006/123</vt:lpstr>
      <vt:lpstr>Services - destinataires</vt:lpstr>
      <vt:lpstr>Hypothèse “plombier”</vt:lpstr>
      <vt:lpstr>Directive 2006/123</vt:lpstr>
      <vt:lpstr>Droit primaire</vt:lpstr>
      <vt:lpstr>Droit primaire - établissement</vt:lpstr>
      <vt:lpstr>PowerPoint Presentation</vt:lpstr>
      <vt:lpstr>Droit matériel européen</vt:lpstr>
      <vt:lpstr>Questions</vt:lpstr>
      <vt:lpstr>Directive 2006/123</vt:lpstr>
      <vt:lpstr>Directive 2006/123</vt:lpstr>
      <vt:lpstr>Services - destinataires</vt:lpstr>
      <vt:lpstr>Exemple</vt:lpstr>
      <vt:lpstr>Directive 2006/123</vt:lpstr>
      <vt:lpstr>Plan</vt:lpstr>
      <vt:lpstr>Droit primaire</vt:lpstr>
      <vt:lpstr>Droit primaire - établissement</vt:lpstr>
      <vt:lpstr>Etablissement</vt:lpstr>
      <vt:lpstr>Hypothèse transformation</vt:lpstr>
      <vt:lpstr>Hypothèse transformation</vt:lpstr>
      <vt:lpstr>Hypothèse transformation</vt:lpstr>
      <vt:lpstr>Hypothèse succursale</vt:lpstr>
      <vt:lpstr>Hypothèse succursale</vt:lpstr>
      <vt:lpstr>Hypothèse succursale</vt:lpstr>
      <vt:lpstr>Hypothèse succursale</vt:lpstr>
      <vt:lpstr>Droit primaire</vt:lpstr>
      <vt:lpstr>Droit primaire - services</vt:lpstr>
      <vt:lpstr>Droit primaire - services</vt:lpstr>
      <vt:lpstr>Quatre étapes de raisonnement</vt:lpstr>
      <vt:lpstr>Pour rappel: directive 2006/123</vt:lpstr>
      <vt:lpstr>Droit primaire: dérogations</vt:lpstr>
      <vt:lpstr>Droit primaire: raisons impérieuses d’intérêt général</vt:lpstr>
      <vt:lpstr>Alpine investments</vt:lpstr>
      <vt:lpstr>Quatre étapes de raisonnement</vt:lpstr>
      <vt:lpstr>Aptitude / nécessité</vt:lpstr>
      <vt:lpstr>Synthèse</vt:lpstr>
      <vt:lpstr>PowerPoint Presentation</vt:lpstr>
      <vt:lpstr>Droit matériel européen</vt:lpstr>
      <vt:lpstr>Questions</vt:lpstr>
      <vt:lpstr>Synthèse des libertés</vt:lpstr>
      <vt:lpstr>Synthèse des libertés</vt:lpstr>
      <vt:lpstr>Synthèse des libertés</vt:lpstr>
      <vt:lpstr>Synthèse des libertés</vt:lpstr>
      <vt:lpstr>Récapitulatif</vt:lpstr>
      <vt:lpstr>Cumul des libertés?</vt:lpstr>
      <vt:lpstr>Choisir votre liberté de circulation</vt:lpstr>
      <vt:lpstr>Choisir votre liberté de circulation</vt:lpstr>
      <vt:lpstr>Choisir votre liberté de circulation</vt:lpstr>
      <vt:lpstr>Choisir votre liberté de circulation</vt:lpstr>
      <vt:lpstr>Choisir votre liberté de circulation</vt:lpstr>
      <vt:lpstr>Récapitulatif</vt:lpstr>
      <vt:lpstr>Récapitulatif</vt:lpstr>
      <vt:lpstr>Récapitulatif</vt:lpstr>
      <vt:lpstr>Le marché intérieur au-delà des libertés de circulation</vt:lpstr>
      <vt:lpstr>Aides d’Etat</vt:lpstr>
      <vt:lpstr>Un régime juridique particulier</vt:lpstr>
      <vt:lpstr>Aides d’Etat</vt:lpstr>
      <vt:lpstr>Un régime juridique particulier</vt:lpstr>
      <vt:lpstr>Un régime juridique particulier</vt:lpstr>
      <vt:lpstr>Trois éléments de raisonnement</vt:lpstr>
      <vt:lpstr>PowerPoint Presentation</vt:lpstr>
      <vt:lpstr>Droit matériel européen</vt:lpstr>
      <vt:lpstr>Introduction</vt:lpstr>
      <vt:lpstr>Questions?</vt:lpstr>
      <vt:lpstr>Structure</vt:lpstr>
      <vt:lpstr>Aides</vt:lpstr>
      <vt:lpstr>Aides</vt:lpstr>
      <vt:lpstr>Aides</vt:lpstr>
      <vt:lpstr>Exemple concret (I)</vt:lpstr>
      <vt:lpstr>Exemple concret (II)</vt:lpstr>
      <vt:lpstr>Exemple concret (III)</vt:lpstr>
      <vt:lpstr>Aides</vt:lpstr>
      <vt:lpstr>Aides</vt:lpstr>
      <vt:lpstr>Aides</vt:lpstr>
      <vt:lpstr>Aides</vt:lpstr>
      <vt:lpstr>Exemple concret (I)</vt:lpstr>
      <vt:lpstr>Exemple concret (II)</vt:lpstr>
      <vt:lpstr>Exemple concret (III)</vt:lpstr>
      <vt:lpstr>Aides</vt:lpstr>
      <vt:lpstr>Aides</vt:lpstr>
      <vt:lpstr>Aides</vt:lpstr>
      <vt:lpstr>Exemple concret (I)</vt:lpstr>
      <vt:lpstr>Exemple concret (II)</vt:lpstr>
      <vt:lpstr>Exemple concret (III)</vt:lpstr>
      <vt:lpstr>Aides</vt:lpstr>
      <vt:lpstr>Aides</vt:lpstr>
      <vt:lpstr>Aides: résumé</vt:lpstr>
      <vt:lpstr>Structure</vt:lpstr>
      <vt:lpstr>Exceptions</vt:lpstr>
      <vt:lpstr>Exceptions</vt:lpstr>
      <vt:lpstr>Exceptions</vt:lpstr>
      <vt:lpstr>Exceptions</vt:lpstr>
      <vt:lpstr>Exceptions</vt:lpstr>
      <vt:lpstr>Exceptions</vt:lpstr>
      <vt:lpstr>Exceptions</vt:lpstr>
      <vt:lpstr>Exceptions</vt:lpstr>
      <vt:lpstr>Structure</vt:lpstr>
      <vt:lpstr>Procédure</vt:lpstr>
      <vt:lpstr>Procédure</vt:lpstr>
      <vt:lpstr>PowerPoint Presentation</vt:lpstr>
      <vt:lpstr>Droit matériel européen</vt:lpstr>
      <vt:lpstr>Aides: résumé</vt:lpstr>
      <vt:lpstr>Exceptions</vt:lpstr>
      <vt:lpstr>Exceptions</vt:lpstr>
      <vt:lpstr>Exceptions</vt:lpstr>
      <vt:lpstr>Exceptions</vt:lpstr>
      <vt:lpstr>Exceptions</vt:lpstr>
      <vt:lpstr>Exceptions</vt:lpstr>
      <vt:lpstr>Structure</vt:lpstr>
      <vt:lpstr>Procédure</vt:lpstr>
      <vt:lpstr>Procédure</vt:lpstr>
      <vt:lpstr>Politiques complémentaires</vt:lpstr>
      <vt:lpstr>PowerPoint Presentation</vt:lpstr>
      <vt:lpstr>Examen</vt:lpstr>
      <vt:lpstr>Examen</vt:lpstr>
      <vt:lpstr>Examen</vt:lpstr>
      <vt:lpstr>Concurrence</vt:lpstr>
      <vt:lpstr>Concurrence</vt:lpstr>
      <vt:lpstr>Concurrence</vt:lpstr>
      <vt:lpstr>Concurrence</vt:lpstr>
      <vt:lpstr>Industrie</vt:lpstr>
      <vt:lpstr>Industrie</vt:lpstr>
      <vt:lpstr>Industrie</vt:lpstr>
      <vt:lpstr>Protection des consommateurs</vt:lpstr>
      <vt:lpstr>Protection des consommateurs</vt:lpstr>
      <vt:lpstr>Protection des consommateurs</vt:lpstr>
      <vt:lpstr>Le futur du marché intérieur</vt:lpstr>
      <vt:lpstr>Le futur du marché intérieur</vt:lpstr>
      <vt:lpstr>Le futur du marché intérieur</vt:lpstr>
      <vt:lpstr>Bonne continuation!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Droit matériel européen</dc:title>
  <dc:creator>Pieter</dc:creator>
  <cp:lastModifiedBy>Reviewer</cp:lastModifiedBy>
  <cp:revision>36</cp:revision>
  <dcterms:created xsi:type="dcterms:W3CDTF">2019-01-15T07:28:16Z</dcterms:created>
  <dcterms:modified xsi:type="dcterms:W3CDTF">2019-05-06T11:36:51Z</dcterms:modified>
</cp:coreProperties>
</file>