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73" r:id="rId2"/>
    <p:sldId id="338" r:id="rId3"/>
    <p:sldId id="313" r:id="rId4"/>
    <p:sldId id="298" r:id="rId5"/>
    <p:sldId id="337" r:id="rId6"/>
    <p:sldId id="345" r:id="rId7"/>
    <p:sldId id="316" r:id="rId8"/>
    <p:sldId id="315" r:id="rId9"/>
    <p:sldId id="346" r:id="rId10"/>
    <p:sldId id="314" r:id="rId11"/>
    <p:sldId id="347" r:id="rId12"/>
    <p:sldId id="282" r:id="rId13"/>
    <p:sldId id="286" r:id="rId14"/>
    <p:sldId id="287" r:id="rId15"/>
    <p:sldId id="288" r:id="rId16"/>
    <p:sldId id="289" r:id="rId17"/>
    <p:sldId id="291" r:id="rId18"/>
    <p:sldId id="293" r:id="rId19"/>
    <p:sldId id="295" r:id="rId20"/>
    <p:sldId id="296" r:id="rId21"/>
    <p:sldId id="339" r:id="rId22"/>
    <p:sldId id="340" r:id="rId23"/>
    <p:sldId id="341" r:id="rId24"/>
    <p:sldId id="348" r:id="rId25"/>
    <p:sldId id="299" r:id="rId26"/>
    <p:sldId id="300" r:id="rId27"/>
    <p:sldId id="360" r:id="rId28"/>
    <p:sldId id="349" r:id="rId29"/>
    <p:sldId id="281" r:id="rId30"/>
    <p:sldId id="276" r:id="rId31"/>
    <p:sldId id="350" r:id="rId32"/>
    <p:sldId id="303" r:id="rId33"/>
    <p:sldId id="307" r:id="rId34"/>
    <p:sldId id="335" r:id="rId35"/>
    <p:sldId id="334" r:id="rId36"/>
    <p:sldId id="336" r:id="rId37"/>
    <p:sldId id="304" r:id="rId38"/>
    <p:sldId id="308" r:id="rId39"/>
    <p:sldId id="309" r:id="rId40"/>
    <p:sldId id="351" r:id="rId41"/>
    <p:sldId id="285" r:id="rId42"/>
    <p:sldId id="284" r:id="rId43"/>
    <p:sldId id="352" r:id="rId44"/>
    <p:sldId id="328" r:id="rId45"/>
    <p:sldId id="329" r:id="rId46"/>
    <p:sldId id="332" r:id="rId47"/>
    <p:sldId id="333" r:id="rId48"/>
    <p:sldId id="364" r:id="rId49"/>
    <p:sldId id="331" r:id="rId50"/>
    <p:sldId id="319" r:id="rId51"/>
    <p:sldId id="322" r:id="rId52"/>
    <p:sldId id="320" r:id="rId53"/>
    <p:sldId id="353" r:id="rId54"/>
    <p:sldId id="310" r:id="rId55"/>
    <p:sldId id="280" r:id="rId56"/>
    <p:sldId id="366" r:id="rId57"/>
    <p:sldId id="367" r:id="rId58"/>
    <p:sldId id="325" r:id="rId59"/>
    <p:sldId id="342" r:id="rId60"/>
    <p:sldId id="343" r:id="rId61"/>
    <p:sldId id="321" r:id="rId62"/>
    <p:sldId id="324" r:id="rId63"/>
    <p:sldId id="317" r:id="rId64"/>
    <p:sldId id="344" r:id="rId65"/>
    <p:sldId id="368" r:id="rId66"/>
    <p:sldId id="369" r:id="rId67"/>
    <p:sldId id="370" r:id="rId68"/>
    <p:sldId id="371" r:id="rId69"/>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66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0314" autoAdjust="0"/>
  </p:normalViewPr>
  <p:slideViewPr>
    <p:cSldViewPr>
      <p:cViewPr varScale="1">
        <p:scale>
          <a:sx n="74" d="100"/>
          <a:sy n="74" d="100"/>
        </p:scale>
        <p:origin x="917"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60" d="100"/>
          <a:sy n="160" d="100"/>
        </p:scale>
        <p:origin x="-175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Feuil2!$B$1</c:f>
              <c:strCache>
                <c:ptCount val="1"/>
                <c:pt idx="0">
                  <c:v>Jamais</c:v>
                </c:pt>
              </c:strCache>
            </c:strRef>
          </c:tx>
          <c:spPr>
            <a:solidFill>
              <a:srgbClr val="FF0000"/>
            </a:solidFill>
          </c:spPr>
          <c:invertIfNegative val="0"/>
          <c:cat>
            <c:strRef>
              <c:f>Feuil2!$A$2:$A$11</c:f>
              <c:strCache>
                <c:ptCount val="10"/>
                <c:pt idx="0">
                  <c:v>Nettoyage des allées</c:v>
                </c:pt>
                <c:pt idx="1">
                  <c:v>Nettoyage des logettes</c:v>
                </c:pt>
                <c:pt idx="2">
                  <c:v>Attache des vaches après la traite</c:v>
                </c:pt>
                <c:pt idx="3">
                  <c:v>Expulsion 1er jets</c:v>
                </c:pt>
                <c:pt idx="4">
                  <c:v>Gants de traite</c:v>
                </c:pt>
                <c:pt idx="5">
                  <c:v>Lavage des pis sales</c:v>
                </c:pt>
                <c:pt idx="6">
                  <c:v>Desinfectant post traite</c:v>
                </c:pt>
                <c:pt idx="7">
                  <c:v>Traite des infectées en dernier</c:v>
                </c:pt>
                <c:pt idx="8">
                  <c:v>Lavage de la griffe après traite d'une mammite</c:v>
                </c:pt>
                <c:pt idx="9">
                  <c:v>Ab au tarissement</c:v>
                </c:pt>
              </c:strCache>
            </c:strRef>
          </c:cat>
          <c:val>
            <c:numRef>
              <c:f>Feuil2!$B$2:$B$11</c:f>
              <c:numCache>
                <c:formatCode>General</c:formatCode>
                <c:ptCount val="10"/>
                <c:pt idx="0">
                  <c:v>18</c:v>
                </c:pt>
                <c:pt idx="1">
                  <c:v>11</c:v>
                </c:pt>
                <c:pt idx="2">
                  <c:v>0</c:v>
                </c:pt>
                <c:pt idx="3">
                  <c:v>32</c:v>
                </c:pt>
                <c:pt idx="4">
                  <c:v>39</c:v>
                </c:pt>
                <c:pt idx="5">
                  <c:v>78</c:v>
                </c:pt>
                <c:pt idx="6">
                  <c:v>4</c:v>
                </c:pt>
                <c:pt idx="7">
                  <c:v>78</c:v>
                </c:pt>
                <c:pt idx="8">
                  <c:v>36</c:v>
                </c:pt>
                <c:pt idx="9">
                  <c:v>9</c:v>
                </c:pt>
              </c:numCache>
            </c:numRef>
          </c:val>
        </c:ser>
        <c:ser>
          <c:idx val="1"/>
          <c:order val="1"/>
          <c:tx>
            <c:strRef>
              <c:f>Feuil2!$C$1</c:f>
              <c:strCache>
                <c:ptCount val="1"/>
                <c:pt idx="0">
                  <c:v>Parfois </c:v>
                </c:pt>
              </c:strCache>
            </c:strRef>
          </c:tx>
          <c:spPr>
            <a:solidFill>
              <a:schemeClr val="accent1">
                <a:lumMod val="50000"/>
              </a:schemeClr>
            </a:solidFill>
          </c:spPr>
          <c:invertIfNegative val="0"/>
          <c:cat>
            <c:strRef>
              <c:f>Feuil2!$A$2:$A$11</c:f>
              <c:strCache>
                <c:ptCount val="10"/>
                <c:pt idx="0">
                  <c:v>Nettoyage des allées</c:v>
                </c:pt>
                <c:pt idx="1">
                  <c:v>Nettoyage des logettes</c:v>
                </c:pt>
                <c:pt idx="2">
                  <c:v>Attache des vaches après la traite</c:v>
                </c:pt>
                <c:pt idx="3">
                  <c:v>Expulsion 1er jets</c:v>
                </c:pt>
                <c:pt idx="4">
                  <c:v>Gants de traite</c:v>
                </c:pt>
                <c:pt idx="5">
                  <c:v>Lavage des pis sales</c:v>
                </c:pt>
                <c:pt idx="6">
                  <c:v>Desinfectant post traite</c:v>
                </c:pt>
                <c:pt idx="7">
                  <c:v>Traite des infectées en dernier</c:v>
                </c:pt>
                <c:pt idx="8">
                  <c:v>Lavage de la griffe après traite d'une mammite</c:v>
                </c:pt>
                <c:pt idx="9">
                  <c:v>Ab au tarissement</c:v>
                </c:pt>
              </c:strCache>
            </c:strRef>
          </c:cat>
          <c:val>
            <c:numRef>
              <c:f>Feuil2!$C$2:$C$11</c:f>
              <c:numCache>
                <c:formatCode>General</c:formatCode>
                <c:ptCount val="10"/>
                <c:pt idx="3">
                  <c:v>22</c:v>
                </c:pt>
                <c:pt idx="4">
                  <c:v>41</c:v>
                </c:pt>
                <c:pt idx="5">
                  <c:v>15</c:v>
                </c:pt>
                <c:pt idx="7">
                  <c:v>12</c:v>
                </c:pt>
                <c:pt idx="8">
                  <c:v>47</c:v>
                </c:pt>
              </c:numCache>
            </c:numRef>
          </c:val>
        </c:ser>
        <c:ser>
          <c:idx val="2"/>
          <c:order val="2"/>
          <c:tx>
            <c:strRef>
              <c:f>Feuil2!$D$1</c:f>
              <c:strCache>
                <c:ptCount val="1"/>
                <c:pt idx="0">
                  <c:v>Toujours</c:v>
                </c:pt>
              </c:strCache>
            </c:strRef>
          </c:tx>
          <c:spPr>
            <a:solidFill>
              <a:schemeClr val="accent3">
                <a:lumMod val="50000"/>
              </a:schemeClr>
            </a:solidFill>
          </c:spPr>
          <c:invertIfNegative val="0"/>
          <c:cat>
            <c:strRef>
              <c:f>Feuil2!$A$2:$A$11</c:f>
              <c:strCache>
                <c:ptCount val="10"/>
                <c:pt idx="0">
                  <c:v>Nettoyage des allées</c:v>
                </c:pt>
                <c:pt idx="1">
                  <c:v>Nettoyage des logettes</c:v>
                </c:pt>
                <c:pt idx="2">
                  <c:v>Attache des vaches après la traite</c:v>
                </c:pt>
                <c:pt idx="3">
                  <c:v>Expulsion 1er jets</c:v>
                </c:pt>
                <c:pt idx="4">
                  <c:v>Gants de traite</c:v>
                </c:pt>
                <c:pt idx="5">
                  <c:v>Lavage des pis sales</c:v>
                </c:pt>
                <c:pt idx="6">
                  <c:v>Desinfectant post traite</c:v>
                </c:pt>
                <c:pt idx="7">
                  <c:v>Traite des infectées en dernier</c:v>
                </c:pt>
                <c:pt idx="8">
                  <c:v>Lavage de la griffe après traite d'une mammite</c:v>
                </c:pt>
                <c:pt idx="9">
                  <c:v>Ab au tarissement</c:v>
                </c:pt>
              </c:strCache>
            </c:strRef>
          </c:cat>
          <c:val>
            <c:numRef>
              <c:f>Feuil2!$D$2:$D$11</c:f>
              <c:numCache>
                <c:formatCode>General</c:formatCode>
                <c:ptCount val="10"/>
                <c:pt idx="0">
                  <c:v>82</c:v>
                </c:pt>
                <c:pt idx="1">
                  <c:v>89</c:v>
                </c:pt>
                <c:pt idx="2">
                  <c:v>100</c:v>
                </c:pt>
                <c:pt idx="3">
                  <c:v>45</c:v>
                </c:pt>
                <c:pt idx="4">
                  <c:v>20</c:v>
                </c:pt>
                <c:pt idx="5">
                  <c:v>7</c:v>
                </c:pt>
                <c:pt idx="6">
                  <c:v>96</c:v>
                </c:pt>
                <c:pt idx="7">
                  <c:v>10</c:v>
                </c:pt>
                <c:pt idx="8">
                  <c:v>17</c:v>
                </c:pt>
                <c:pt idx="9">
                  <c:v>91</c:v>
                </c:pt>
              </c:numCache>
            </c:numRef>
          </c:val>
        </c:ser>
        <c:dLbls>
          <c:showLegendKey val="0"/>
          <c:showVal val="0"/>
          <c:showCatName val="0"/>
          <c:showSerName val="0"/>
          <c:showPercent val="0"/>
          <c:showBubbleSize val="0"/>
        </c:dLbls>
        <c:gapWidth val="150"/>
        <c:axId val="-814268896"/>
        <c:axId val="-814267808"/>
      </c:barChart>
      <c:catAx>
        <c:axId val="-814268896"/>
        <c:scaling>
          <c:orientation val="minMax"/>
        </c:scaling>
        <c:delete val="0"/>
        <c:axPos val="l"/>
        <c:numFmt formatCode="General" sourceLinked="0"/>
        <c:majorTickMark val="out"/>
        <c:minorTickMark val="none"/>
        <c:tickLblPos val="nextTo"/>
        <c:txPr>
          <a:bodyPr/>
          <a:lstStyle/>
          <a:p>
            <a:pPr>
              <a:defRPr sz="1400"/>
            </a:pPr>
            <a:endParaRPr lang="fr-FR"/>
          </a:p>
        </c:txPr>
        <c:crossAx val="-814267808"/>
        <c:crosses val="autoZero"/>
        <c:auto val="1"/>
        <c:lblAlgn val="ctr"/>
        <c:lblOffset val="100"/>
        <c:noMultiLvlLbl val="0"/>
      </c:catAx>
      <c:valAx>
        <c:axId val="-814267808"/>
        <c:scaling>
          <c:orientation val="minMax"/>
          <c:max val="100"/>
        </c:scaling>
        <c:delete val="0"/>
        <c:axPos val="b"/>
        <c:majorGridlines/>
        <c:numFmt formatCode="General" sourceLinked="1"/>
        <c:majorTickMark val="out"/>
        <c:minorTickMark val="none"/>
        <c:tickLblPos val="nextTo"/>
        <c:txPr>
          <a:bodyPr/>
          <a:lstStyle/>
          <a:p>
            <a:pPr>
              <a:defRPr sz="1400"/>
            </a:pPr>
            <a:endParaRPr lang="fr-FR"/>
          </a:p>
        </c:txPr>
        <c:crossAx val="-814268896"/>
        <c:crosses val="autoZero"/>
        <c:crossBetween val="between"/>
      </c:valAx>
    </c:plotArea>
    <c:legend>
      <c:legendPos val="r"/>
      <c:overlay val="0"/>
      <c:txPr>
        <a:bodyPr/>
        <a:lstStyle/>
        <a:p>
          <a:pPr>
            <a:defRPr sz="1400"/>
          </a:pPr>
          <a:endParaRPr lang="fr-FR"/>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Feuil2!$B$42</c:f>
              <c:strCache>
                <c:ptCount val="1"/>
                <c:pt idx="0">
                  <c:v>OUI</c:v>
                </c:pt>
              </c:strCache>
            </c:strRef>
          </c:tx>
          <c:invertIfNegative val="0"/>
          <c:cat>
            <c:strRef>
              <c:f>Feuil2!$A$43:$A$59</c:f>
              <c:strCache>
                <c:ptCount val="17"/>
                <c:pt idx="0">
                  <c:v>Lavage des mains avant la traite </c:v>
                </c:pt>
                <c:pt idx="1">
                  <c:v>Lavage des mains pendant la traite </c:v>
                </c:pt>
                <c:pt idx="2">
                  <c:v>Lavement du faisceau trayeur</c:v>
                </c:pt>
                <c:pt idx="3">
                  <c:v>Nettoyage des trayons</c:v>
                </c:pt>
                <c:pt idx="4">
                  <c:v>Nettoyage à sec </c:v>
                </c:pt>
                <c:pt idx="5">
                  <c:v>Nettoyage serviette individuelle</c:v>
                </c:pt>
                <c:pt idx="6">
                  <c:v>Pretrempage des trayons</c:v>
                </c:pt>
                <c:pt idx="7">
                  <c:v>Elimination des 1ers jets </c:v>
                </c:pt>
                <c:pt idx="8">
                  <c:v>Coupure du vide</c:v>
                </c:pt>
                <c:pt idx="9">
                  <c:v>Egouttage</c:v>
                </c:pt>
                <c:pt idx="10">
                  <c:v>Post-trempage</c:v>
                </c:pt>
                <c:pt idx="11">
                  <c:v>Tonte du pis</c:v>
                </c:pt>
                <c:pt idx="12">
                  <c:v>Box de vêlage</c:v>
                </c:pt>
                <c:pt idx="13">
                  <c:v>Affouragement après la traite</c:v>
                </c:pt>
                <c:pt idx="14">
                  <c:v>Blocage ds animaux après la traite</c:v>
                </c:pt>
                <c:pt idx="15">
                  <c:v>Tarissement brutal</c:v>
                </c:pt>
                <c:pt idx="16">
                  <c:v>Antibiotique au tarissement</c:v>
                </c:pt>
              </c:strCache>
            </c:strRef>
          </c:cat>
          <c:val>
            <c:numRef>
              <c:f>Feuil2!$B$43:$B$59</c:f>
              <c:numCache>
                <c:formatCode>General</c:formatCode>
                <c:ptCount val="17"/>
                <c:pt idx="0">
                  <c:v>75</c:v>
                </c:pt>
                <c:pt idx="1">
                  <c:v>40</c:v>
                </c:pt>
                <c:pt idx="2">
                  <c:v>38</c:v>
                </c:pt>
                <c:pt idx="3">
                  <c:v>80</c:v>
                </c:pt>
                <c:pt idx="4">
                  <c:v>62</c:v>
                </c:pt>
                <c:pt idx="5">
                  <c:v>38</c:v>
                </c:pt>
                <c:pt idx="6">
                  <c:v>8</c:v>
                </c:pt>
                <c:pt idx="7">
                  <c:v>60</c:v>
                </c:pt>
                <c:pt idx="8">
                  <c:v>94</c:v>
                </c:pt>
                <c:pt idx="9">
                  <c:v>39</c:v>
                </c:pt>
                <c:pt idx="10">
                  <c:v>69</c:v>
                </c:pt>
                <c:pt idx="11">
                  <c:v>68</c:v>
                </c:pt>
                <c:pt idx="12">
                  <c:v>35</c:v>
                </c:pt>
                <c:pt idx="13">
                  <c:v>54</c:v>
                </c:pt>
                <c:pt idx="14">
                  <c:v>29</c:v>
                </c:pt>
                <c:pt idx="15">
                  <c:v>71</c:v>
                </c:pt>
                <c:pt idx="16">
                  <c:v>96</c:v>
                </c:pt>
              </c:numCache>
            </c:numRef>
          </c:val>
        </c:ser>
        <c:dLbls>
          <c:showLegendKey val="0"/>
          <c:showVal val="0"/>
          <c:showCatName val="0"/>
          <c:showSerName val="0"/>
          <c:showPercent val="0"/>
          <c:showBubbleSize val="0"/>
        </c:dLbls>
        <c:gapWidth val="150"/>
        <c:axId val="-814265632"/>
        <c:axId val="-814266176"/>
      </c:barChart>
      <c:catAx>
        <c:axId val="-814265632"/>
        <c:scaling>
          <c:orientation val="minMax"/>
        </c:scaling>
        <c:delete val="0"/>
        <c:axPos val="l"/>
        <c:numFmt formatCode="General" sourceLinked="0"/>
        <c:majorTickMark val="out"/>
        <c:minorTickMark val="none"/>
        <c:tickLblPos val="nextTo"/>
        <c:txPr>
          <a:bodyPr/>
          <a:lstStyle/>
          <a:p>
            <a:pPr>
              <a:defRPr sz="1400"/>
            </a:pPr>
            <a:endParaRPr lang="fr-FR"/>
          </a:p>
        </c:txPr>
        <c:crossAx val="-814266176"/>
        <c:crosses val="autoZero"/>
        <c:auto val="1"/>
        <c:lblAlgn val="ctr"/>
        <c:lblOffset val="100"/>
        <c:noMultiLvlLbl val="0"/>
      </c:catAx>
      <c:valAx>
        <c:axId val="-814266176"/>
        <c:scaling>
          <c:orientation val="minMax"/>
          <c:max val="100"/>
        </c:scaling>
        <c:delete val="0"/>
        <c:axPos val="b"/>
        <c:majorGridlines/>
        <c:numFmt formatCode="General" sourceLinked="1"/>
        <c:majorTickMark val="out"/>
        <c:minorTickMark val="none"/>
        <c:tickLblPos val="nextTo"/>
        <c:txPr>
          <a:bodyPr/>
          <a:lstStyle/>
          <a:p>
            <a:pPr>
              <a:defRPr sz="1400"/>
            </a:pPr>
            <a:endParaRPr lang="fr-FR"/>
          </a:p>
        </c:txPr>
        <c:crossAx val="-81426563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fr-BE" dirty="0"/>
              <a:t>Effet du </a:t>
            </a:r>
            <a:r>
              <a:rPr lang="fr-BE" dirty="0" err="1"/>
              <a:t>Meloxicam</a:t>
            </a:r>
            <a:r>
              <a:rPr lang="fr-BE" dirty="0"/>
              <a:t> sur les performances de </a:t>
            </a:r>
            <a:r>
              <a:rPr lang="fr-BE" dirty="0" smtClean="0"/>
              <a:t>reproduction après traitement de mammite clinique de degré 2 (</a:t>
            </a:r>
            <a:r>
              <a:rPr lang="fr-BE" dirty="0"/>
              <a:t>Mc </a:t>
            </a:r>
            <a:r>
              <a:rPr lang="fr-BE" dirty="0" err="1"/>
              <a:t>Dougall</a:t>
            </a:r>
            <a:r>
              <a:rPr lang="fr-BE" dirty="0"/>
              <a:t> et al. </a:t>
            </a:r>
            <a:r>
              <a:rPr lang="fr-BE" dirty="0" smtClean="0"/>
              <a:t>2016)</a:t>
            </a:r>
            <a:endParaRPr lang="fr-BE" dirty="0"/>
          </a:p>
        </c:rich>
      </c:tx>
      <c:layout>
        <c:manualLayout>
          <c:xMode val="edge"/>
          <c:yMode val="edge"/>
          <c:x val="0.14884119289250408"/>
          <c:y val="1.5458932493763173E-2"/>
        </c:manualLayout>
      </c:layout>
      <c:overlay val="0"/>
    </c:title>
    <c:autoTitleDeleted val="0"/>
    <c:plotArea>
      <c:layout>
        <c:manualLayout>
          <c:layoutTarget val="inner"/>
          <c:xMode val="edge"/>
          <c:yMode val="edge"/>
          <c:x val="0.1452988407591182"/>
          <c:y val="0.12002449289260257"/>
          <c:w val="0.84975378733260198"/>
          <c:h val="0.5700457012299589"/>
        </c:manualLayout>
      </c:layout>
      <c:barChart>
        <c:barDir val="col"/>
        <c:grouping val="clustered"/>
        <c:varyColors val="0"/>
        <c:ser>
          <c:idx val="0"/>
          <c:order val="0"/>
          <c:tx>
            <c:strRef>
              <c:f>Feuil1!$A$2</c:f>
              <c:strCache>
                <c:ptCount val="1"/>
                <c:pt idx="0">
                  <c:v>Meloxicam</c:v>
                </c:pt>
              </c:strCache>
            </c:strRef>
          </c:tx>
          <c:spPr>
            <a:solidFill>
              <a:schemeClr val="tx2">
                <a:lumMod val="75000"/>
              </a:schemeClr>
            </a:solidFill>
          </c:spPr>
          <c:invertIfNegative val="0"/>
          <c:cat>
            <c:strRef>
              <c:f>Feuil1!$B$1:$K$1</c:f>
              <c:strCache>
                <c:ptCount val="10"/>
                <c:pt idx="0">
                  <c:v>% IA &lt; 3 sem après PA (NS)</c:v>
                </c:pt>
                <c:pt idx="1">
                  <c:v>% 18 - 24 J après la 1ère IA (S) </c:v>
                </c:pt>
                <c:pt idx="2">
                  <c:v>% gest 1ère IA (S)</c:v>
                </c:pt>
                <c:pt idx="3">
                  <c:v>% gest 2ème IA (NS)</c:v>
                </c:pt>
                <c:pt idx="4">
                  <c:v>% gest 3ème IA (NS)</c:v>
                </c:pt>
                <c:pt idx="5">
                  <c:v>% gest &lt; 120 J (S)</c:v>
                </c:pt>
                <c:pt idx="6">
                  <c:v>% gest &lt; 200 J (NS)</c:v>
                </c:pt>
                <c:pt idx="7">
                  <c:v>% gest total (NS)</c:v>
                </c:pt>
                <c:pt idx="8">
                  <c:v>PA médiane (NS)</c:v>
                </c:pt>
                <c:pt idx="9">
                  <c:v>VIF médian (NS)</c:v>
                </c:pt>
              </c:strCache>
            </c:strRef>
          </c:cat>
          <c:val>
            <c:numRef>
              <c:f>Feuil1!$B$2:$K$2</c:f>
              <c:numCache>
                <c:formatCode>General</c:formatCode>
                <c:ptCount val="10"/>
                <c:pt idx="0">
                  <c:v>55</c:v>
                </c:pt>
                <c:pt idx="1">
                  <c:v>26</c:v>
                </c:pt>
                <c:pt idx="2">
                  <c:v>33</c:v>
                </c:pt>
                <c:pt idx="3">
                  <c:v>32</c:v>
                </c:pt>
                <c:pt idx="4">
                  <c:v>35</c:v>
                </c:pt>
                <c:pt idx="5">
                  <c:v>42</c:v>
                </c:pt>
                <c:pt idx="6">
                  <c:v>65</c:v>
                </c:pt>
                <c:pt idx="7">
                  <c:v>86</c:v>
                </c:pt>
                <c:pt idx="8">
                  <c:v>77</c:v>
                </c:pt>
                <c:pt idx="9">
                  <c:v>132</c:v>
                </c:pt>
              </c:numCache>
            </c:numRef>
          </c:val>
        </c:ser>
        <c:ser>
          <c:idx val="1"/>
          <c:order val="1"/>
          <c:tx>
            <c:strRef>
              <c:f>Feuil1!$A$3</c:f>
              <c:strCache>
                <c:ptCount val="1"/>
                <c:pt idx="0">
                  <c:v>Control</c:v>
                </c:pt>
              </c:strCache>
            </c:strRef>
          </c:tx>
          <c:spPr>
            <a:solidFill>
              <a:schemeClr val="accent3">
                <a:lumMod val="50000"/>
              </a:schemeClr>
            </a:solidFill>
          </c:spPr>
          <c:invertIfNegative val="0"/>
          <c:cat>
            <c:strRef>
              <c:f>Feuil1!$B$1:$K$1</c:f>
              <c:strCache>
                <c:ptCount val="10"/>
                <c:pt idx="0">
                  <c:v>% IA &lt; 3 sem après PA (NS)</c:v>
                </c:pt>
                <c:pt idx="1">
                  <c:v>% 18 - 24 J après la 1ère IA (S) </c:v>
                </c:pt>
                <c:pt idx="2">
                  <c:v>% gest 1ère IA (S)</c:v>
                </c:pt>
                <c:pt idx="3">
                  <c:v>% gest 2ème IA (NS)</c:v>
                </c:pt>
                <c:pt idx="4">
                  <c:v>% gest 3ème IA (NS)</c:v>
                </c:pt>
                <c:pt idx="5">
                  <c:v>% gest &lt; 120 J (S)</c:v>
                </c:pt>
                <c:pt idx="6">
                  <c:v>% gest &lt; 200 J (NS)</c:v>
                </c:pt>
                <c:pt idx="7">
                  <c:v>% gest total (NS)</c:v>
                </c:pt>
                <c:pt idx="8">
                  <c:v>PA médiane (NS)</c:v>
                </c:pt>
                <c:pt idx="9">
                  <c:v>VIF médian (NS)</c:v>
                </c:pt>
              </c:strCache>
            </c:strRef>
          </c:cat>
          <c:val>
            <c:numRef>
              <c:f>Feuil1!$B$3:$K$3</c:f>
              <c:numCache>
                <c:formatCode>General</c:formatCode>
                <c:ptCount val="10"/>
                <c:pt idx="0">
                  <c:v>54</c:v>
                </c:pt>
                <c:pt idx="1">
                  <c:v>36</c:v>
                </c:pt>
                <c:pt idx="2">
                  <c:v>24</c:v>
                </c:pt>
                <c:pt idx="3">
                  <c:v>28</c:v>
                </c:pt>
                <c:pt idx="4">
                  <c:v>25</c:v>
                </c:pt>
                <c:pt idx="5">
                  <c:v>33</c:v>
                </c:pt>
                <c:pt idx="6">
                  <c:v>60</c:v>
                </c:pt>
                <c:pt idx="7">
                  <c:v>88</c:v>
                </c:pt>
                <c:pt idx="8">
                  <c:v>78</c:v>
                </c:pt>
                <c:pt idx="9">
                  <c:v>154</c:v>
                </c:pt>
              </c:numCache>
            </c:numRef>
          </c:val>
        </c:ser>
        <c:dLbls>
          <c:showLegendKey val="0"/>
          <c:showVal val="0"/>
          <c:showCatName val="0"/>
          <c:showSerName val="0"/>
          <c:showPercent val="0"/>
          <c:showBubbleSize val="0"/>
        </c:dLbls>
        <c:gapWidth val="150"/>
        <c:axId val="-814274880"/>
        <c:axId val="-814265088"/>
      </c:barChart>
      <c:catAx>
        <c:axId val="-814274880"/>
        <c:scaling>
          <c:orientation val="minMax"/>
        </c:scaling>
        <c:delete val="0"/>
        <c:axPos val="b"/>
        <c:numFmt formatCode="General" sourceLinked="0"/>
        <c:majorTickMark val="none"/>
        <c:minorTickMark val="none"/>
        <c:tickLblPos val="nextTo"/>
        <c:crossAx val="-814265088"/>
        <c:crosses val="autoZero"/>
        <c:auto val="1"/>
        <c:lblAlgn val="ctr"/>
        <c:lblOffset val="100"/>
        <c:noMultiLvlLbl val="0"/>
      </c:catAx>
      <c:valAx>
        <c:axId val="-814265088"/>
        <c:scaling>
          <c:orientation val="minMax"/>
          <c:max val="160"/>
        </c:scaling>
        <c:delete val="0"/>
        <c:axPos val="l"/>
        <c:majorGridlines/>
        <c:title>
          <c:tx>
            <c:rich>
              <a:bodyPr/>
              <a:lstStyle/>
              <a:p>
                <a:pPr>
                  <a:defRPr sz="2000" b="0"/>
                </a:pPr>
                <a:r>
                  <a:rPr lang="fr-BE" sz="2000" b="0" dirty="0" smtClean="0"/>
                  <a:t>% / J</a:t>
                </a:r>
                <a:endParaRPr lang="fr-BE" sz="2000" b="0" dirty="0"/>
              </a:p>
            </c:rich>
          </c:tx>
          <c:layout/>
          <c:overlay val="0"/>
        </c:title>
        <c:numFmt formatCode="General" sourceLinked="1"/>
        <c:majorTickMark val="none"/>
        <c:minorTickMark val="none"/>
        <c:tickLblPos val="nextTo"/>
        <c:crossAx val="-814274880"/>
        <c:crosses val="autoZero"/>
        <c:crossBetween val="between"/>
      </c:valAx>
      <c:dTable>
        <c:showHorzBorder val="1"/>
        <c:showVertBorder val="1"/>
        <c:showOutline val="1"/>
        <c:showKeys val="1"/>
        <c:txPr>
          <a:bodyPr/>
          <a:lstStyle/>
          <a:p>
            <a:pPr rtl="0">
              <a:defRPr sz="1400" b="0"/>
            </a:pPr>
            <a:endParaRPr lang="fr-FR"/>
          </a:p>
        </c:txPr>
      </c:dTable>
      <c:spPr>
        <a:noFill/>
        <a:ln w="25400">
          <a:noFill/>
        </a:ln>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0.32608</cdr:x>
      <cdr:y>0.55594</cdr:y>
    </cdr:from>
    <cdr:to>
      <cdr:x>0.39473</cdr:x>
      <cdr:y>1</cdr:y>
    </cdr:to>
    <cdr:sp macro="" textlink="">
      <cdr:nvSpPr>
        <cdr:cNvPr id="2" name="Rectangle 1"/>
        <cdr:cNvSpPr/>
      </cdr:nvSpPr>
      <cdr:spPr>
        <a:xfrm xmlns:a="http://schemas.openxmlformats.org/drawingml/2006/main">
          <a:off x="2736304" y="3042441"/>
          <a:ext cx="576078" cy="2430167"/>
        </a:xfrm>
        <a:prstGeom xmlns:a="http://schemas.openxmlformats.org/drawingml/2006/main" prst="rect">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BE"/>
        </a:p>
      </cdr:txBody>
    </cdr:sp>
  </cdr:relSizeAnchor>
  <cdr:relSizeAnchor xmlns:cdr="http://schemas.openxmlformats.org/drawingml/2006/chartDrawing">
    <cdr:from>
      <cdr:x>0.22311</cdr:x>
      <cdr:y>0.55263</cdr:y>
    </cdr:from>
    <cdr:to>
      <cdr:x>0.31561</cdr:x>
      <cdr:y>1</cdr:y>
    </cdr:to>
    <cdr:sp macro="" textlink="">
      <cdr:nvSpPr>
        <cdr:cNvPr id="6" name="Rectangle 5"/>
        <cdr:cNvSpPr/>
      </cdr:nvSpPr>
      <cdr:spPr>
        <a:xfrm xmlns:a="http://schemas.openxmlformats.org/drawingml/2006/main">
          <a:off x="1872208" y="3024336"/>
          <a:ext cx="776255" cy="2448272"/>
        </a:xfrm>
        <a:prstGeom xmlns:a="http://schemas.openxmlformats.org/drawingml/2006/main" prst="rect">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dr:relSizeAnchor xmlns:cdr="http://schemas.openxmlformats.org/drawingml/2006/chartDrawing">
    <cdr:from>
      <cdr:x>0.74402</cdr:x>
      <cdr:y>0.35526</cdr:y>
    </cdr:from>
    <cdr:to>
      <cdr:x>0.82125</cdr:x>
      <cdr:y>1</cdr:y>
    </cdr:to>
    <cdr:sp macro="" textlink="">
      <cdr:nvSpPr>
        <cdr:cNvPr id="7" name="Rectangle 6"/>
        <cdr:cNvSpPr/>
      </cdr:nvSpPr>
      <cdr:spPr>
        <a:xfrm xmlns:a="http://schemas.openxmlformats.org/drawingml/2006/main">
          <a:off x="6243488" y="1944217"/>
          <a:ext cx="648072" cy="3528391"/>
        </a:xfrm>
        <a:prstGeom xmlns:a="http://schemas.openxmlformats.org/drawingml/2006/main" prst="rect">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dr:relSizeAnchor xmlns:cdr="http://schemas.openxmlformats.org/drawingml/2006/chartDrawing">
    <cdr:from>
      <cdr:x>0.44621</cdr:x>
      <cdr:y>0.30263</cdr:y>
    </cdr:from>
    <cdr:to>
      <cdr:x>0.55518</cdr:x>
      <cdr:y>0.46972</cdr:y>
    </cdr:to>
    <cdr:sp macro="" textlink="">
      <cdr:nvSpPr>
        <cdr:cNvPr id="9" name="ZoneTexte 8"/>
        <cdr:cNvSpPr txBox="1"/>
      </cdr:nvSpPr>
      <cdr:spPr>
        <a:xfrm xmlns:a="http://schemas.openxmlformats.org/drawingml/2006/main">
          <a:off x="3744416" y="165618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BE" sz="1100" dirty="0"/>
        </a:p>
      </cdr:txBody>
    </cdr:sp>
  </cdr:relSizeAnchor>
  <cdr:relSizeAnchor xmlns:cdr="http://schemas.openxmlformats.org/drawingml/2006/chartDrawing">
    <cdr:from>
      <cdr:x>0.19736</cdr:x>
      <cdr:y>0.43421</cdr:y>
    </cdr:from>
    <cdr:to>
      <cdr:x>0.57493</cdr:x>
      <cdr:y>0.49342</cdr:y>
    </cdr:to>
    <cdr:sp macro="" textlink="">
      <cdr:nvSpPr>
        <cdr:cNvPr id="10" name="ZoneTexte 1"/>
        <cdr:cNvSpPr txBox="1"/>
      </cdr:nvSpPr>
      <cdr:spPr>
        <a:xfrm xmlns:a="http://schemas.openxmlformats.org/drawingml/2006/main">
          <a:off x="1656184" y="2376264"/>
          <a:ext cx="3168352" cy="324036"/>
        </a:xfrm>
        <a:prstGeom xmlns:a="http://schemas.openxmlformats.org/drawingml/2006/main" prst="rect">
          <a:avLst/>
        </a:prstGeom>
        <a:solidFill xmlns:a="http://schemas.openxmlformats.org/drawingml/2006/main">
          <a:schemeClr val="accent2">
            <a:lumMod val="7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700" dirty="0" smtClean="0">
              <a:solidFill>
                <a:schemeClr val="bg1"/>
              </a:solidFill>
            </a:rPr>
            <a:t>Effet protecteur sur la lutéolyse</a:t>
          </a:r>
          <a:endParaRPr lang="fr-BE" sz="1700" dirty="0">
            <a:solidFill>
              <a:schemeClr val="bg1"/>
            </a:solidFill>
          </a:endParaRPr>
        </a:p>
      </cdr:txBody>
    </cdr:sp>
  </cdr:relSizeAnchor>
  <cdr:relSizeAnchor xmlns:cdr="http://schemas.openxmlformats.org/drawingml/2006/chartDrawing">
    <cdr:from>
      <cdr:x>0.28317</cdr:x>
      <cdr:y>0.5</cdr:y>
    </cdr:from>
    <cdr:to>
      <cdr:x>0.28317</cdr:x>
      <cdr:y>0.55263</cdr:y>
    </cdr:to>
    <cdr:cxnSp macro="">
      <cdr:nvCxnSpPr>
        <cdr:cNvPr id="12" name="Connecteur droit avec flèche 11"/>
        <cdr:cNvCxnSpPr/>
      </cdr:nvCxnSpPr>
      <cdr:spPr>
        <a:xfrm xmlns:a="http://schemas.openxmlformats.org/drawingml/2006/main" flipV="1">
          <a:off x="2376264" y="2736304"/>
          <a:ext cx="0" cy="288032"/>
        </a:xfrm>
        <a:prstGeom xmlns:a="http://schemas.openxmlformats.org/drawingml/2006/main" prst="straightConnector1">
          <a:avLst/>
        </a:prstGeom>
        <a:ln xmlns:a="http://schemas.openxmlformats.org/drawingml/2006/main" w="28575">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0.48054</cdr:x>
      <cdr:y>0.13158</cdr:y>
    </cdr:from>
    <cdr:to>
      <cdr:x>0.92675</cdr:x>
      <cdr:y>0.32895</cdr:y>
    </cdr:to>
    <cdr:sp macro="" textlink="">
      <cdr:nvSpPr>
        <cdr:cNvPr id="13" name="ZoneTexte 1"/>
        <cdr:cNvSpPr txBox="1"/>
      </cdr:nvSpPr>
      <cdr:spPr>
        <a:xfrm xmlns:a="http://schemas.openxmlformats.org/drawingml/2006/main">
          <a:off x="4032464" y="720080"/>
          <a:ext cx="3744383" cy="1080134"/>
        </a:xfrm>
        <a:prstGeom xmlns:a="http://schemas.openxmlformats.org/drawingml/2006/main" prst="rect">
          <a:avLst/>
        </a:prstGeom>
        <a:solidFill xmlns:a="http://schemas.openxmlformats.org/drawingml/2006/main">
          <a:schemeClr val="accent2">
            <a:lumMod val="7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700" dirty="0" smtClean="0">
              <a:solidFill>
                <a:schemeClr val="bg1"/>
              </a:solidFill>
            </a:rPr>
            <a:t>Effet favorable sur la guérison </a:t>
          </a:r>
        </a:p>
        <a:p xmlns:a="http://schemas.openxmlformats.org/drawingml/2006/main">
          <a:r>
            <a:rPr lang="fr-FR" sz="1700" dirty="0" smtClean="0">
              <a:solidFill>
                <a:schemeClr val="bg1"/>
              </a:solidFill>
            </a:rPr>
            <a:t>Bactériologique via une meilleure </a:t>
          </a:r>
        </a:p>
        <a:p xmlns:a="http://schemas.openxmlformats.org/drawingml/2006/main">
          <a:r>
            <a:rPr lang="fr-FR" sz="1700" dirty="0" smtClean="0">
              <a:solidFill>
                <a:schemeClr val="bg1"/>
              </a:solidFill>
            </a:rPr>
            <a:t>diffusion de l’AB injecté dans le quartier</a:t>
          </a:r>
          <a:r>
            <a:rPr lang="fr-FR" sz="1700" dirty="0" smtClean="0">
              <a:solidFill>
                <a:schemeClr val="bg1"/>
              </a:solidFill>
            </a:rPr>
            <a:t>)</a:t>
          </a:r>
        </a:p>
        <a:p xmlns:a="http://schemas.openxmlformats.org/drawingml/2006/main">
          <a:r>
            <a:rPr lang="fr-FR" sz="1700" dirty="0" smtClean="0">
              <a:solidFill>
                <a:schemeClr val="bg1"/>
              </a:solidFill>
            </a:rPr>
            <a:t>(66 vs 50 %)</a:t>
          </a:r>
          <a:endParaRPr lang="fr-BE" sz="1700" dirty="0">
            <a:solidFill>
              <a:schemeClr val="bg1"/>
            </a:solidFill>
          </a:endParaRPr>
        </a:p>
      </cdr:txBody>
    </cdr:sp>
  </cdr:relSizeAnchor>
  <cdr:relSizeAnchor xmlns:cdr="http://schemas.openxmlformats.org/drawingml/2006/chartDrawing">
    <cdr:from>
      <cdr:x>0.16909</cdr:x>
      <cdr:y>0.16717</cdr:y>
    </cdr:from>
    <cdr:to>
      <cdr:x>0.46943</cdr:x>
      <cdr:y>0.33823</cdr:y>
    </cdr:to>
    <cdr:sp macro="" textlink="">
      <cdr:nvSpPr>
        <cdr:cNvPr id="11" name="ZoneTexte 1"/>
        <cdr:cNvSpPr txBox="1"/>
      </cdr:nvSpPr>
      <cdr:spPr>
        <a:xfrm xmlns:a="http://schemas.openxmlformats.org/drawingml/2006/main">
          <a:off x="1418954" y="914870"/>
          <a:ext cx="2520311" cy="936144"/>
        </a:xfrm>
        <a:prstGeom xmlns:a="http://schemas.openxmlformats.org/drawingml/2006/main" prst="rect">
          <a:avLst/>
        </a:prstGeom>
        <a:solidFill xmlns:a="http://schemas.openxmlformats.org/drawingml/2006/main">
          <a:schemeClr val="accent2">
            <a:lumMod val="7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700" dirty="0" smtClean="0">
              <a:solidFill>
                <a:schemeClr val="bg1"/>
              </a:solidFill>
            </a:rPr>
            <a:t>Pas d’effet du traitement </a:t>
          </a:r>
        </a:p>
        <a:p xmlns:a="http://schemas.openxmlformats.org/drawingml/2006/main">
          <a:r>
            <a:rPr lang="fr-FR" sz="1700" dirty="0" smtClean="0">
              <a:solidFill>
                <a:schemeClr val="bg1"/>
              </a:solidFill>
            </a:rPr>
            <a:t>sur le risque de réforme </a:t>
          </a:r>
        </a:p>
        <a:p xmlns:a="http://schemas.openxmlformats.org/drawingml/2006/main">
          <a:r>
            <a:rPr lang="fr-FR" sz="1700" dirty="0" smtClean="0">
              <a:solidFill>
                <a:schemeClr val="bg1"/>
              </a:solidFill>
            </a:rPr>
            <a:t>(31,3 %)</a:t>
          </a:r>
          <a:endParaRPr lang="fr-BE" sz="17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054609F-F53D-4598-852D-C2F3E12CE51E}" type="datetimeFigureOut">
              <a:rPr lang="fr-BE" smtClean="0"/>
              <a:t>30-04-19</a:t>
            </a:fld>
            <a:endParaRPr lang="fr-BE"/>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59567CC-5482-4022-9BE1-4089B2EE6B01}" type="slidenum">
              <a:rPr lang="fr-BE" smtClean="0"/>
              <a:t>‹N°›</a:t>
            </a:fld>
            <a:endParaRPr lang="fr-BE"/>
          </a:p>
        </p:txBody>
      </p:sp>
    </p:spTree>
    <p:extLst>
      <p:ext uri="{BB962C8B-B14F-4D97-AF65-F5344CB8AC3E}">
        <p14:creationId xmlns:p14="http://schemas.microsoft.com/office/powerpoint/2010/main" val="2752764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E058D6F-8F04-46E2-BC43-5075178C3165}" type="datetimeFigureOut">
              <a:rPr lang="fr-BE" smtClean="0"/>
              <a:t>30-04-19</a:t>
            </a:fld>
            <a:endParaRPr lang="fr-BE"/>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9E06BAA-0953-41F6-97A2-1C66F188F58A}" type="slidenum">
              <a:rPr lang="fr-BE" smtClean="0"/>
              <a:t>‹N°›</a:t>
            </a:fld>
            <a:endParaRPr lang="fr-BE"/>
          </a:p>
        </p:txBody>
      </p:sp>
    </p:spTree>
    <p:extLst>
      <p:ext uri="{BB962C8B-B14F-4D97-AF65-F5344CB8AC3E}">
        <p14:creationId xmlns:p14="http://schemas.microsoft.com/office/powerpoint/2010/main" val="4244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Leucotri%C3%A8ne" TargetMode="External"/><Relationship Id="rId3" Type="http://schemas.openxmlformats.org/officeDocument/2006/relationships/hyperlink" Target="https://fr.wikipedia.org/wiki/Acides_gras" TargetMode="External"/><Relationship Id="rId7" Type="http://schemas.openxmlformats.org/officeDocument/2006/relationships/hyperlink" Target="https://fr.wikipedia.org/wiki/Acide_arachidonique" TargetMode="External"/><Relationship Id="rId12" Type="http://schemas.openxmlformats.org/officeDocument/2006/relationships/hyperlink" Target="https://fr.wikipedia.org/wiki/Prostacyclin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fr.wikipedia.org/wiki/Carbone" TargetMode="External"/><Relationship Id="rId11" Type="http://schemas.openxmlformats.org/officeDocument/2006/relationships/hyperlink" Target="https://fr.wikipedia.org/wiki/Thromboxane" TargetMode="External"/><Relationship Id="rId5" Type="http://schemas.openxmlformats.org/officeDocument/2006/relationships/hyperlink" Target="https://fr.wikipedia.org/wiki/Atome" TargetMode="External"/><Relationship Id="rId10" Type="http://schemas.openxmlformats.org/officeDocument/2006/relationships/hyperlink" Target="https://fr.wikipedia.org/wiki/Prostaglandine" TargetMode="External"/><Relationship Id="rId4" Type="http://schemas.openxmlformats.org/officeDocument/2006/relationships/hyperlink" Target="https://fr.wikipedia.org/wiki/Compos%C3%A9_insatur%C3%A9" TargetMode="External"/><Relationship Id="rId9" Type="http://schemas.openxmlformats.org/officeDocument/2006/relationships/hyperlink" Target="https://fr.wikipedia.org/wiki/Prostano%C3%AFd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xfrm>
            <a:off x="679768" y="4715153"/>
            <a:ext cx="5438140"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BE" altLang="fr-FR" dirty="0" smtClean="0"/>
          </a:p>
        </p:txBody>
      </p:sp>
    </p:spTree>
    <p:extLst>
      <p:ext uri="{BB962C8B-B14F-4D97-AF65-F5344CB8AC3E}">
        <p14:creationId xmlns:p14="http://schemas.microsoft.com/office/powerpoint/2010/main" val="226522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Santos et al; 2008 </a:t>
            </a:r>
          </a:p>
          <a:p>
            <a:r>
              <a:rPr lang="fr-FR" dirty="0" smtClean="0"/>
              <a:t>Taux de conception</a:t>
            </a:r>
          </a:p>
          <a:p>
            <a:pPr marL="171450" indent="-171450">
              <a:buFontTx/>
              <a:buChar char="-"/>
            </a:pPr>
            <a:r>
              <a:rPr lang="fr-FR" dirty="0" smtClean="0"/>
              <a:t>Vaches sans mammite : 29 %</a:t>
            </a:r>
          </a:p>
          <a:p>
            <a:pPr marL="171450" indent="-171450">
              <a:buFontTx/>
              <a:buChar char="-"/>
            </a:pPr>
            <a:r>
              <a:rPr lang="fr-FR" dirty="0" smtClean="0"/>
              <a:t>Si mammite avant la 1</a:t>
            </a:r>
            <a:r>
              <a:rPr lang="fr-FR" baseline="30000" dirty="0" smtClean="0"/>
              <a:t>ère</a:t>
            </a:r>
            <a:r>
              <a:rPr lang="fr-FR" dirty="0" smtClean="0"/>
              <a:t> IA : 22 %</a:t>
            </a:r>
          </a:p>
          <a:p>
            <a:pPr marL="171450" indent="-171450">
              <a:buFontTx/>
              <a:buChar char="-"/>
            </a:pPr>
            <a:r>
              <a:rPr lang="fr-FR" dirty="0" smtClean="0"/>
              <a:t>Si mammite après la 1</a:t>
            </a:r>
            <a:r>
              <a:rPr lang="fr-FR" baseline="30000" dirty="0" smtClean="0"/>
              <a:t>ère</a:t>
            </a:r>
            <a:r>
              <a:rPr lang="fr-FR" dirty="0" smtClean="0"/>
              <a:t> IA : 10 %</a:t>
            </a:r>
          </a:p>
          <a:p>
            <a:pPr marL="171450" indent="-171450">
              <a:buFontTx/>
              <a:buChar char="-"/>
            </a:pPr>
            <a:r>
              <a:rPr lang="fr-FR" dirty="0" smtClean="0"/>
              <a:t>Si mammite après le </a:t>
            </a:r>
            <a:r>
              <a:rPr lang="fr-FR" dirty="0" err="1" smtClean="0"/>
              <a:t>const</a:t>
            </a:r>
            <a:r>
              <a:rPr lang="fr-FR" dirty="0" smtClean="0"/>
              <a:t> de gestation : 38 % </a:t>
            </a:r>
          </a:p>
          <a:p>
            <a:pPr marL="171450" indent="-171450">
              <a:buFontTx/>
              <a:buChar char="-"/>
            </a:pPr>
            <a:endParaRPr lang="fr-FR" dirty="0" smtClean="0"/>
          </a:p>
          <a:p>
            <a:pPr marL="171450" indent="-171450">
              <a:buFontTx/>
              <a:buChar char="-"/>
            </a:pPr>
            <a:r>
              <a:rPr lang="fr-FR" dirty="0" err="1" smtClean="0"/>
              <a:t>Loeffler</a:t>
            </a:r>
            <a:r>
              <a:rPr lang="fr-FR" dirty="0" smtClean="0"/>
              <a:t> et al. 1999</a:t>
            </a:r>
          </a:p>
          <a:p>
            <a:pPr marL="171450" indent="-171450">
              <a:buFontTx/>
              <a:buChar char="-"/>
            </a:pPr>
            <a:r>
              <a:rPr lang="fr-FR" dirty="0" smtClean="0"/>
              <a:t>OR du taux de conception</a:t>
            </a:r>
          </a:p>
          <a:p>
            <a:pPr marL="171450" indent="-171450">
              <a:buFontTx/>
              <a:buChar char="-"/>
            </a:pPr>
            <a:r>
              <a:rPr lang="fr-FR" dirty="0" smtClean="0"/>
              <a:t>0.88 si mammite 31 à 60 jours avant la 1</a:t>
            </a:r>
            <a:r>
              <a:rPr lang="fr-FR" baseline="30000" dirty="0" smtClean="0"/>
              <a:t>ère</a:t>
            </a:r>
            <a:r>
              <a:rPr lang="fr-FR" dirty="0" smtClean="0"/>
              <a:t> IA</a:t>
            </a:r>
          </a:p>
          <a:p>
            <a:pPr marL="171450" indent="-171450">
              <a:buFontTx/>
              <a:buChar char="-"/>
            </a:pPr>
            <a:r>
              <a:rPr lang="fr-FR" dirty="0" smtClean="0"/>
              <a:t>0.81 si mammite plus de 30 </a:t>
            </a:r>
            <a:r>
              <a:rPr lang="fr-FR" dirty="0" err="1" smtClean="0"/>
              <a:t>joiurs</a:t>
            </a:r>
            <a:r>
              <a:rPr lang="fr-FR" dirty="0" smtClean="0"/>
              <a:t> avant la 1èreIA</a:t>
            </a:r>
          </a:p>
          <a:p>
            <a:pPr marL="171450" indent="-171450">
              <a:buFontTx/>
              <a:buChar char="-"/>
            </a:pPr>
            <a:r>
              <a:rPr lang="fr-FR" dirty="0" smtClean="0"/>
              <a:t>0.48 si mammite dans les 3 semaines après IA (pas de différence avec les vaches saines)</a:t>
            </a:r>
          </a:p>
          <a:p>
            <a:pPr marL="171450" indent="-171450">
              <a:buFontTx/>
              <a:buChar char="-"/>
            </a:pPr>
            <a:endParaRPr lang="fr-FR" dirty="0" smtClean="0"/>
          </a:p>
          <a:p>
            <a:pPr marL="171450" indent="-171450">
              <a:buFontTx/>
              <a:buChar char="-"/>
            </a:pPr>
            <a:r>
              <a:rPr lang="fr-FR" dirty="0" smtClean="0"/>
              <a:t>Réforme</a:t>
            </a:r>
          </a:p>
          <a:p>
            <a:pPr marL="171450" indent="-171450">
              <a:buFontTx/>
              <a:buChar char="-"/>
            </a:pPr>
            <a:r>
              <a:rPr lang="fr-FR" dirty="0" smtClean="0"/>
              <a:t>Les vaches présentant un cas clinique de </a:t>
            </a:r>
            <a:r>
              <a:rPr lang="fr-FR" dirty="0" err="1" smtClean="0"/>
              <a:t>mamites</a:t>
            </a:r>
            <a:r>
              <a:rPr lang="fr-FR" dirty="0" smtClean="0"/>
              <a:t> ont 1,3 à 1,5 fois plus de chances d’être réformées  (</a:t>
            </a:r>
            <a:r>
              <a:rPr lang="fr-FR" dirty="0" err="1" smtClean="0"/>
              <a:t>Beaudeau</a:t>
            </a:r>
            <a:r>
              <a:rPr lang="fr-FR" dirty="0" smtClean="0"/>
              <a:t> et al. 1995, </a:t>
            </a:r>
            <a:r>
              <a:rPr lang="fr-FR" dirty="0" err="1" smtClean="0"/>
              <a:t>Heuer</a:t>
            </a:r>
            <a:r>
              <a:rPr lang="fr-FR" dirty="0" smtClean="0"/>
              <a:t> et al. 1999, Santos et al. 2004)</a:t>
            </a:r>
            <a:r>
              <a:rPr lang="fr-FR" dirty="0" err="1" smtClean="0"/>
              <a:t>peréfromées</a:t>
            </a:r>
            <a:r>
              <a:rPr lang="fr-FR" dirty="0" smtClean="0"/>
              <a:t> </a:t>
            </a:r>
          </a:p>
          <a:p>
            <a:pPr marL="171450" indent="-171450">
              <a:buFontTx/>
              <a:buChar char="-"/>
            </a:pPr>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50</a:t>
            </a:fld>
            <a:endParaRPr lang="fr-BE"/>
          </a:p>
        </p:txBody>
      </p:sp>
    </p:spTree>
    <p:extLst>
      <p:ext uri="{BB962C8B-B14F-4D97-AF65-F5344CB8AC3E}">
        <p14:creationId xmlns:p14="http://schemas.microsoft.com/office/powerpoint/2010/main" val="125605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Le </a:t>
            </a:r>
            <a:r>
              <a:rPr lang="fr-FR" dirty="0" err="1" smtClean="0"/>
              <a:t>meloxicam</a:t>
            </a:r>
            <a:r>
              <a:rPr lang="fr-FR" dirty="0" smtClean="0"/>
              <a:t> </a:t>
            </a:r>
            <a:r>
              <a:rPr lang="fr-FR" dirty="0" err="1" smtClean="0"/>
              <a:t>inhie</a:t>
            </a:r>
            <a:r>
              <a:rPr lang="fr-FR" dirty="0" smtClean="0"/>
              <a:t> </a:t>
            </a:r>
            <a:r>
              <a:rPr lang="fr-FR" dirty="0" err="1" smtClean="0"/>
              <a:t>préfentiellement</a:t>
            </a:r>
            <a:r>
              <a:rPr lang="fr-FR" dirty="0" smtClean="0"/>
              <a:t> le COX2 (Van </a:t>
            </a:r>
            <a:r>
              <a:rPr lang="fr-FR" dirty="0" err="1" smtClean="0"/>
              <a:t>Hecken</a:t>
            </a:r>
            <a:r>
              <a:rPr lang="fr-FR" dirty="0" smtClean="0"/>
              <a:t> et al. 2000 et Lees et al. 2004) : il réduite la concentration en </a:t>
            </a:r>
            <a:r>
              <a:rPr lang="fr-FR" dirty="0" err="1" smtClean="0"/>
              <a:t>thromboxanes</a:t>
            </a:r>
            <a:r>
              <a:rPr lang="fr-FR" dirty="0" smtClean="0"/>
              <a:t> et en PGF2a</a:t>
            </a:r>
          </a:p>
          <a:p>
            <a:r>
              <a:rPr lang="fr-FR" dirty="0" smtClean="0"/>
              <a:t>Le </a:t>
            </a:r>
            <a:r>
              <a:rPr lang="fr-FR" dirty="0" err="1" smtClean="0"/>
              <a:t>meloxicam</a:t>
            </a:r>
            <a:r>
              <a:rPr lang="fr-FR" dirty="0" smtClean="0"/>
              <a:t> injecté avec un antibiotique induit une nombre moindre de </a:t>
            </a:r>
            <a:r>
              <a:rPr lang="fr-FR" dirty="0" err="1" smtClean="0"/>
              <a:t>SCC</a:t>
            </a:r>
            <a:r>
              <a:rPr lang="fr-FR" dirty="0" smtClean="0"/>
              <a:t>, </a:t>
            </a:r>
            <a:r>
              <a:rPr lang="fr-FR" dirty="0" err="1" smtClean="0"/>
              <a:t>réduiit</a:t>
            </a:r>
            <a:r>
              <a:rPr lang="fr-FR" dirty="0" smtClean="0"/>
              <a:t> le risque de</a:t>
            </a:r>
            <a:r>
              <a:rPr lang="fr-FR" baseline="0" dirty="0" smtClean="0"/>
              <a:t> réforme pour cause d’infertilité (McDougall et al. 2009</a:t>
            </a:r>
          </a:p>
          <a:p>
            <a:endParaRPr lang="fr-FR" baseline="0" dirty="0" smtClean="0"/>
          </a:p>
          <a:p>
            <a:r>
              <a:rPr lang="fr-FR" baseline="0" dirty="0" smtClean="0"/>
              <a:t>502 vaches dans 61 troupeaux de 6 pays </a:t>
            </a:r>
          </a:p>
          <a:p>
            <a:r>
              <a:rPr lang="fr-FR" baseline="0" dirty="0" smtClean="0"/>
              <a:t>Cas cliniques moyens (grade 2)  identifiés par l’éleveur : chaleur and </a:t>
            </a:r>
            <a:r>
              <a:rPr lang="fr-FR" baseline="0" dirty="0" err="1" smtClean="0"/>
              <a:t>swelling</a:t>
            </a:r>
            <a:endParaRPr lang="fr-FR" baseline="0" dirty="0" smtClean="0"/>
          </a:p>
          <a:p>
            <a:r>
              <a:rPr lang="fr-FR" baseline="0" dirty="0" smtClean="0"/>
              <a:t>&lt; 120 jours de lactation</a:t>
            </a:r>
          </a:p>
          <a:p>
            <a:r>
              <a:rPr lang="fr-FR" baseline="0" dirty="0" smtClean="0"/>
              <a:t>Pas de </a:t>
            </a:r>
            <a:r>
              <a:rPr lang="fr-FR" baseline="0" dirty="0" err="1" smtClean="0"/>
              <a:t>SCC</a:t>
            </a:r>
            <a:r>
              <a:rPr lang="fr-FR" baseline="0" dirty="0" smtClean="0"/>
              <a:t> &gt; 200.000  depuis 2 mois</a:t>
            </a:r>
          </a:p>
          <a:p>
            <a:r>
              <a:rPr lang="fr-FR" baseline="0" dirty="0" smtClean="0"/>
              <a:t>Pas d’AB ou de </a:t>
            </a:r>
            <a:r>
              <a:rPr lang="fr-FR" baseline="0" dirty="0" err="1" smtClean="0"/>
              <a:t>NSAID</a:t>
            </a:r>
            <a:r>
              <a:rPr lang="fr-FR" baseline="0" dirty="0" smtClean="0"/>
              <a:t> depuis 15 jours</a:t>
            </a:r>
            <a:r>
              <a:rPr lang="fr-BE" baseline="0" dirty="0" smtClean="0"/>
              <a:t>CMT </a:t>
            </a:r>
            <a:r>
              <a:rPr lang="fr-BE" baseline="0" dirty="0" err="1" smtClean="0"/>
              <a:t>réaisé</a:t>
            </a:r>
            <a:r>
              <a:rPr lang="fr-BE" baseline="0" dirty="0" smtClean="0"/>
              <a:t> et prélèvement de lait (aspect macroscopique et </a:t>
            </a:r>
            <a:r>
              <a:rPr lang="fr-BE" baseline="0" dirty="0" err="1" smtClean="0"/>
              <a:t>bactério</a:t>
            </a:r>
            <a:r>
              <a:rPr lang="fr-BE" baseline="0" dirty="0" smtClean="0"/>
              <a:t>)</a:t>
            </a:r>
          </a:p>
          <a:p>
            <a:r>
              <a:rPr lang="fr-FR" baseline="0" dirty="0" smtClean="0"/>
              <a:t>Traitement au </a:t>
            </a:r>
            <a:r>
              <a:rPr lang="fr-FR" baseline="0" dirty="0" err="1" smtClean="0"/>
              <a:t>meloxicam</a:t>
            </a:r>
            <a:r>
              <a:rPr lang="fr-FR" baseline="0" dirty="0" smtClean="0"/>
              <a:t> (0,5 mg / kg (2,5 ml / 100 kg)</a:t>
            </a:r>
          </a:p>
          <a:p>
            <a:r>
              <a:rPr lang="fr-FR" baseline="0" dirty="0" smtClean="0"/>
              <a:t>1 à 4 Traitements à 24 h d’intervalle du quartier avec </a:t>
            </a:r>
            <a:r>
              <a:rPr lang="fr-FR" baseline="0" dirty="0" err="1" smtClean="0"/>
              <a:t>Ubrolexin</a:t>
            </a:r>
            <a:r>
              <a:rPr lang="fr-FR" baseline="0" dirty="0" smtClean="0"/>
              <a:t> ( </a:t>
            </a:r>
            <a:r>
              <a:rPr lang="fr-FR" baseline="0" dirty="0" err="1" smtClean="0"/>
              <a:t>cefalexine</a:t>
            </a:r>
            <a:r>
              <a:rPr lang="fr-FR" baseline="0" dirty="0" smtClean="0"/>
              <a:t> (200 mg) et </a:t>
            </a:r>
            <a:r>
              <a:rPr lang="fr-FR" baseline="0" dirty="0" err="1" smtClean="0"/>
              <a:t>kanamycine</a:t>
            </a:r>
            <a:r>
              <a:rPr lang="fr-FR" baseline="0" dirty="0" smtClean="0"/>
              <a:t> (133 mg) </a:t>
            </a:r>
          </a:p>
          <a:p>
            <a:endParaRPr lang="fr-FR" baseline="0" dirty="0" smtClean="0"/>
          </a:p>
          <a:p>
            <a:r>
              <a:rPr lang="fr-FR" baseline="0" dirty="0" smtClean="0"/>
              <a:t>Pas de différences significatives entre les deux groupes </a:t>
            </a:r>
            <a:r>
              <a:rPr lang="fr-FR" baseline="0" dirty="0" err="1" smtClean="0"/>
              <a:t>triatés</a:t>
            </a:r>
            <a:r>
              <a:rPr lang="fr-FR" baseline="0" dirty="0" smtClean="0"/>
              <a:t> ou non au </a:t>
            </a:r>
            <a:r>
              <a:rPr lang="fr-FR" baseline="0" dirty="0" err="1" smtClean="0"/>
              <a:t>meloxicam</a:t>
            </a:r>
            <a:r>
              <a:rPr lang="fr-FR" baseline="0" dirty="0" smtClean="0"/>
              <a:t> en ce qui concerne la ferme, l’âge des animaux, les résultats du CMT et de l’examen macroscopique ou bactériologique du lait et le nombre de traitements </a:t>
            </a:r>
            <a:r>
              <a:rPr lang="fr-FR" baseline="0" dirty="0" err="1" smtClean="0"/>
              <a:t>Ima</a:t>
            </a:r>
            <a:r>
              <a:rPr lang="fr-FR" baseline="0" dirty="0" smtClean="0"/>
              <a:t> et l’évolution du </a:t>
            </a:r>
            <a:r>
              <a:rPr lang="fr-FR" baseline="0" dirty="0" err="1" smtClean="0"/>
              <a:t>SCC</a:t>
            </a:r>
            <a:r>
              <a:rPr lang="fr-FR" baseline="0" dirty="0" smtClean="0"/>
              <a:t> après traitement</a:t>
            </a:r>
          </a:p>
          <a:p>
            <a:endParaRPr lang="fr-FR" baseline="0" dirty="0" smtClean="0"/>
          </a:p>
          <a:p>
            <a:r>
              <a:rPr lang="fr-FR" baseline="0" dirty="0" smtClean="0"/>
              <a:t>Pas d’effet </a:t>
            </a:r>
            <a:r>
              <a:rPr lang="fr-FR" baseline="0" dirty="0" err="1" smtClean="0"/>
              <a:t>siur</a:t>
            </a:r>
            <a:r>
              <a:rPr lang="fr-FR" baseline="0" dirty="0" smtClean="0"/>
              <a:t> le % de vaches inséminées dans les trois semaines suivant la fin de la période d’attente </a:t>
            </a:r>
          </a:p>
          <a:p>
            <a:r>
              <a:rPr lang="fr-FR" baseline="0" dirty="0" smtClean="0"/>
              <a:t>Les vaches traitées au </a:t>
            </a:r>
            <a:r>
              <a:rPr lang="fr-FR" baseline="0" dirty="0" err="1" smtClean="0"/>
              <a:t>meloxicam</a:t>
            </a:r>
            <a:r>
              <a:rPr lang="fr-FR" baseline="0" dirty="0" smtClean="0"/>
              <a:t> ont moins d’intervalle de 18 à 24 jours après la 1</a:t>
            </a:r>
            <a:r>
              <a:rPr lang="fr-FR" baseline="30000" dirty="0" smtClean="0"/>
              <a:t>ère</a:t>
            </a:r>
            <a:r>
              <a:rPr lang="fr-FR" baseline="0" dirty="0" smtClean="0"/>
              <a:t> IA</a:t>
            </a:r>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61</a:t>
            </a:fld>
            <a:endParaRPr lang="fr-BE"/>
          </a:p>
        </p:txBody>
      </p:sp>
    </p:spTree>
    <p:extLst>
      <p:ext uri="{BB962C8B-B14F-4D97-AF65-F5344CB8AC3E}">
        <p14:creationId xmlns:p14="http://schemas.microsoft.com/office/powerpoint/2010/main" val="86610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Discussion</a:t>
            </a:r>
          </a:p>
          <a:p>
            <a:endParaRPr lang="fr-FR" dirty="0" smtClean="0"/>
          </a:p>
          <a:p>
            <a:pPr marL="171450" indent="-171450">
              <a:buFontTx/>
              <a:buChar char="-"/>
            </a:pPr>
            <a:r>
              <a:rPr lang="fr-FR" dirty="0" smtClean="0"/>
              <a:t>Certains auteurs ont observé un effet de la mammite sur l’allongement de la PA (Barker et al. 1998, </a:t>
            </a:r>
            <a:r>
              <a:rPr lang="fr-FR" dirty="0" err="1" smtClean="0"/>
              <a:t>Schrick</a:t>
            </a:r>
            <a:r>
              <a:rPr lang="fr-FR" dirty="0" smtClean="0"/>
              <a:t> et al. 2001, </a:t>
            </a:r>
            <a:r>
              <a:rPr lang="fr-FR" dirty="0" err="1" smtClean="0"/>
              <a:t>Huszenicza</a:t>
            </a:r>
            <a:r>
              <a:rPr lang="fr-FR" dirty="0" smtClean="0"/>
              <a:t> et al. 2005) et une réduction de l’expression de l’œstrus (</a:t>
            </a:r>
            <a:r>
              <a:rPr lang="fr-FR" dirty="0" err="1" smtClean="0"/>
              <a:t>Hockettet</a:t>
            </a:r>
            <a:r>
              <a:rPr lang="fr-FR" dirty="0" smtClean="0"/>
              <a:t> al. 2005, </a:t>
            </a:r>
            <a:r>
              <a:rPr lang="fr-FR" dirty="0" err="1" smtClean="0"/>
              <a:t>Lavon</a:t>
            </a:r>
            <a:r>
              <a:rPr lang="fr-FR" dirty="0" smtClean="0"/>
              <a:t> et al. 2011). </a:t>
            </a:r>
          </a:p>
          <a:p>
            <a:pPr marL="171450" indent="-171450">
              <a:buFontTx/>
              <a:buChar char="-"/>
            </a:pPr>
            <a:r>
              <a:rPr lang="fr-FR" dirty="0" smtClean="0"/>
              <a:t>= La mammite induit la synthèse de la PGF2a après injection de </a:t>
            </a:r>
            <a:r>
              <a:rPr lang="fr-FR" dirty="0" err="1" smtClean="0"/>
              <a:t>LPS</a:t>
            </a:r>
            <a:r>
              <a:rPr lang="fr-FR" dirty="0" smtClean="0"/>
              <a:t> (</a:t>
            </a:r>
            <a:r>
              <a:rPr lang="fr-FR" dirty="0" err="1" smtClean="0"/>
              <a:t>Giri</a:t>
            </a:r>
            <a:r>
              <a:rPr lang="fr-FR" dirty="0" smtClean="0"/>
              <a:t> et al. 1990)ou une infection à St </a:t>
            </a:r>
            <a:r>
              <a:rPr lang="fr-FR" dirty="0" err="1" smtClean="0"/>
              <a:t>ubéris</a:t>
            </a:r>
            <a:r>
              <a:rPr lang="fr-FR" dirty="0" smtClean="0"/>
              <a:t> (</a:t>
            </a:r>
            <a:r>
              <a:rPr lang="fr-FR" dirty="0" err="1" smtClean="0"/>
              <a:t>Hockett</a:t>
            </a:r>
            <a:r>
              <a:rPr lang="fr-FR" dirty="0" smtClean="0"/>
              <a:t> et al. 2000) ce qui pourrait induire une lutéolyse et un raccourcissement du cycle</a:t>
            </a:r>
          </a:p>
          <a:p>
            <a:pPr marL="171450" indent="-171450">
              <a:buFontTx/>
              <a:buChar char="-"/>
            </a:pPr>
            <a:r>
              <a:rPr lang="fr-FR" dirty="0" smtClean="0"/>
              <a:t>- La mammite (</a:t>
            </a:r>
            <a:r>
              <a:rPr lang="fr-FR" dirty="0" err="1" smtClean="0"/>
              <a:t>Str</a:t>
            </a:r>
            <a:r>
              <a:rPr lang="fr-FR" dirty="0" smtClean="0"/>
              <a:t> </a:t>
            </a:r>
            <a:r>
              <a:rPr lang="fr-FR" dirty="0" err="1" smtClean="0"/>
              <a:t>uberis</a:t>
            </a:r>
            <a:r>
              <a:rPr lang="fr-FR" dirty="0" smtClean="0"/>
              <a:t>) réduit les pulses de LH (</a:t>
            </a:r>
            <a:r>
              <a:rPr lang="fr-FR" dirty="0" err="1" smtClean="0"/>
              <a:t>Hockett</a:t>
            </a:r>
            <a:r>
              <a:rPr lang="fr-FR" baseline="0" dirty="0" smtClean="0"/>
              <a:t> </a:t>
            </a:r>
            <a:r>
              <a:rPr lang="fr-FR" baseline="0" dirty="0" err="1" smtClean="0"/>
              <a:t>etal</a:t>
            </a:r>
            <a:r>
              <a:rPr lang="fr-FR" baseline="0" dirty="0" smtClean="0"/>
              <a:t>. 2005) et réduirait l’expression de l’œstrus par une réduction de la synthèse de l’</a:t>
            </a:r>
            <a:r>
              <a:rPr lang="fr-FR" baseline="0" dirty="0" err="1" smtClean="0"/>
              <a:t>oestradiol</a:t>
            </a:r>
            <a:r>
              <a:rPr lang="fr-FR" baseline="0" dirty="0" smtClean="0"/>
              <a:t> via les </a:t>
            </a:r>
            <a:r>
              <a:rPr lang="fr-FR" baseline="0" dirty="0" err="1" smtClean="0"/>
              <a:t>cytokin,es</a:t>
            </a:r>
            <a:r>
              <a:rPr lang="fr-FR" baseline="0" dirty="0" smtClean="0"/>
              <a:t> IL1, IL2 </a:t>
            </a:r>
            <a:r>
              <a:rPr lang="fr-FR" baseline="0" dirty="0" err="1" smtClean="0"/>
              <a:t>TNF</a:t>
            </a:r>
            <a:r>
              <a:rPr lang="fr-FR" baseline="0" dirty="0" smtClean="0"/>
              <a:t> et </a:t>
            </a:r>
            <a:r>
              <a:rPr lang="fr-FR" baseline="0" dirty="0" err="1" smtClean="0"/>
              <a:t>IFN</a:t>
            </a:r>
            <a:r>
              <a:rPr lang="fr-FR" baseline="0" dirty="0" smtClean="0"/>
              <a:t> (</a:t>
            </a:r>
            <a:r>
              <a:rPr lang="fr-FR" baseline="0" dirty="0" err="1" smtClean="0"/>
              <a:t>Spicer</a:t>
            </a:r>
            <a:r>
              <a:rPr lang="fr-FR" baseline="0" dirty="0" smtClean="0"/>
              <a:t> et </a:t>
            </a:r>
            <a:r>
              <a:rPr lang="fr-FR" baseline="0" dirty="0" err="1" smtClean="0"/>
              <a:t>Alpizar</a:t>
            </a:r>
            <a:r>
              <a:rPr lang="fr-FR" baseline="0" dirty="0" smtClean="0"/>
              <a:t> 1994). Le même effet a été observé après administration de </a:t>
            </a:r>
            <a:r>
              <a:rPr lang="fr-FR" baseline="0" dirty="0" err="1" smtClean="0"/>
              <a:t>LPS</a:t>
            </a:r>
            <a:r>
              <a:rPr lang="fr-FR" baseline="0" dirty="0" smtClean="0"/>
              <a:t> (</a:t>
            </a:r>
            <a:r>
              <a:rPr lang="fr-FR" baseline="0" dirty="0" err="1" smtClean="0"/>
              <a:t>Herath</a:t>
            </a:r>
            <a:r>
              <a:rPr lang="fr-FR" baseline="0" dirty="0" smtClean="0"/>
              <a:t> et al. 2007). Les AINSI supprimerait la synthèse de cytokines </a:t>
            </a:r>
            <a:r>
              <a:rPr lang="fr-FR" baseline="0" dirty="0" err="1" smtClean="0"/>
              <a:t>proinfalammatoires</a:t>
            </a:r>
            <a:r>
              <a:rPr lang="fr-FR" baseline="0" dirty="0" smtClean="0"/>
              <a:t> telles que l’IL1 et l’IL6 (</a:t>
            </a:r>
            <a:r>
              <a:rPr lang="fr-FR" baseline="0" dirty="0" err="1" smtClean="0"/>
              <a:t>Jianget</a:t>
            </a:r>
            <a:r>
              <a:rPr lang="fr-FR" baseline="0" dirty="0" smtClean="0"/>
              <a:t> al. 1998, Berg et al. 1999).</a:t>
            </a:r>
          </a:p>
          <a:p>
            <a:pPr marL="171450" indent="-171450">
              <a:buFontTx/>
              <a:buChar char="-"/>
            </a:pPr>
            <a:r>
              <a:rPr lang="fr-FR" baseline="0" dirty="0" smtClean="0"/>
              <a:t>- Une relation entre le moment de la mammite et celui de l’IA n’a pas été observé à la différence d’autres études. L’effet du </a:t>
            </a:r>
            <a:r>
              <a:rPr lang="fr-FR" baseline="0" dirty="0" err="1" smtClean="0"/>
              <a:t>meloxicam</a:t>
            </a:r>
            <a:r>
              <a:rPr lang="fr-FR" baseline="0" dirty="0" smtClean="0"/>
              <a:t> serait plus net en cas de </a:t>
            </a:r>
            <a:r>
              <a:rPr lang="fr-FR" baseline="0" dirty="0" err="1" smtClean="0"/>
              <a:t>mammiteclinique</a:t>
            </a:r>
            <a:r>
              <a:rPr lang="fr-FR" baseline="0" dirty="0" smtClean="0"/>
              <a:t> de degré 2 ou 3 que 1 (chronique).</a:t>
            </a:r>
          </a:p>
          <a:p>
            <a:pPr marL="171450" indent="-171450">
              <a:buFontTx/>
              <a:buChar char="-"/>
            </a:pPr>
            <a:r>
              <a:rPr lang="fr-FR" baseline="0" dirty="0" smtClean="0"/>
              <a:t>La mammite augmente le risque de réforme quelque soit le stade de lactation auquel elle apparaît (</a:t>
            </a:r>
            <a:r>
              <a:rPr lang="fr-FR" baseline="0" dirty="0" err="1" smtClean="0"/>
              <a:t>Badeau</a:t>
            </a:r>
            <a:r>
              <a:rPr lang="fr-FR" baseline="0" dirty="0" smtClean="0"/>
              <a:t> et al 1995, </a:t>
            </a:r>
            <a:r>
              <a:rPr lang="fr-FR" baseline="0" dirty="0" err="1" smtClean="0"/>
              <a:t>Grohn</a:t>
            </a:r>
            <a:r>
              <a:rPr lang="fr-FR" baseline="0" dirty="0" smtClean="0"/>
              <a:t> et al. 1997, </a:t>
            </a:r>
            <a:r>
              <a:rPr lang="fr-FR" baseline="0" dirty="0" err="1" smtClean="0"/>
              <a:t>Rajala</a:t>
            </a:r>
            <a:r>
              <a:rPr lang="fr-FR" baseline="0" dirty="0" smtClean="0"/>
              <a:t>=Schultz et </a:t>
            </a:r>
            <a:r>
              <a:rPr lang="fr-FR" baseline="0" dirty="0" err="1" smtClean="0"/>
              <a:t>Grohn</a:t>
            </a:r>
            <a:r>
              <a:rPr lang="fr-FR" baseline="0" dirty="0" smtClean="0"/>
              <a:t>, 1999). La réduction du risque de réforme n’a été que de 4 % dans la présente étude. </a:t>
            </a:r>
          </a:p>
          <a:p>
            <a:pPr marL="171450" indent="-171450">
              <a:buFontTx/>
              <a:buChar char="-"/>
            </a:pPr>
            <a:r>
              <a:rPr lang="fr-FR" baseline="0" dirty="0" smtClean="0"/>
              <a:t>- L’</a:t>
            </a:r>
            <a:r>
              <a:rPr lang="fr-FR" baseline="0" dirty="0" err="1" smtClean="0"/>
              <a:t>AINS</a:t>
            </a:r>
            <a:r>
              <a:rPr lang="fr-FR" baseline="0" dirty="0" smtClean="0"/>
              <a:t> a pu avoir un effet sur l’amélioration de la guérison </a:t>
            </a:r>
            <a:r>
              <a:rPr lang="fr-FR" baseline="0" dirty="0" err="1" smtClean="0"/>
              <a:t>bactériologioque</a:t>
            </a:r>
            <a:r>
              <a:rPr lang="fr-FR" baseline="0" dirty="0" smtClean="0"/>
              <a:t> en induisant une meilleure diffusion de </a:t>
            </a:r>
            <a:r>
              <a:rPr lang="fr-FR" baseline="0" dirty="0" err="1" smtClean="0"/>
              <a:t>l’Ab</a:t>
            </a:r>
            <a:r>
              <a:rPr lang="fr-FR" baseline="0" dirty="0" smtClean="0"/>
              <a:t> par la réduction de l’œdème et du gonflement (</a:t>
            </a:r>
            <a:r>
              <a:rPr lang="fr-FR" baseline="0" dirty="0" err="1" smtClean="0"/>
              <a:t>Fitzpatrick</a:t>
            </a:r>
            <a:r>
              <a:rPr lang="fr-FR" baseline="0" dirty="0" smtClean="0"/>
              <a:t> et al. 2013)</a:t>
            </a:r>
          </a:p>
          <a:p>
            <a:pPr marL="171450" indent="-171450">
              <a:buFontTx/>
              <a:buChar char="-"/>
            </a:pPr>
            <a:r>
              <a:rPr lang="fr-FR" baseline="0" dirty="0" smtClean="0"/>
              <a:t> La réduction du </a:t>
            </a:r>
            <a:r>
              <a:rPr lang="fr-FR" baseline="0" dirty="0" err="1" smtClean="0"/>
              <a:t>SCC</a:t>
            </a:r>
            <a:r>
              <a:rPr lang="fr-FR" baseline="0" dirty="0" smtClean="0"/>
              <a:t> n’a pas été observé à la différence d’une étude précédente (McDougall et al. 2009)</a:t>
            </a:r>
          </a:p>
          <a:p>
            <a:pPr marL="171450" indent="-171450">
              <a:buFontTx/>
              <a:buChar char="-"/>
            </a:pPr>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62</a:t>
            </a:fld>
            <a:endParaRPr lang="fr-BE"/>
          </a:p>
        </p:txBody>
      </p:sp>
    </p:spTree>
    <p:extLst>
      <p:ext uri="{BB962C8B-B14F-4D97-AF65-F5344CB8AC3E}">
        <p14:creationId xmlns:p14="http://schemas.microsoft.com/office/powerpoint/2010/main" val="122736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42769CA-A287-4497-9728-647CFF8EDBF0}" type="slidenum">
              <a:rPr lang="fr-FR" altLang="fr-FR"/>
              <a:pPr>
                <a:spcBef>
                  <a:spcPct val="0"/>
                </a:spcBef>
              </a:pPr>
              <a:t>13</a:t>
            </a:fld>
            <a:endParaRPr lang="fr-FR" altLang="fr-FR"/>
          </a:p>
        </p:txBody>
      </p:sp>
      <p:sp>
        <p:nvSpPr>
          <p:cNvPr id="51203" name="Rectangle 2"/>
          <p:cNvSpPr>
            <a:spLocks noGrp="1" noRot="1" noChangeAspect="1" noChangeArrowheads="1" noTextEdit="1"/>
          </p:cNvSpPr>
          <p:nvPr>
            <p:ph type="sldImg"/>
          </p:nvPr>
        </p:nvSpPr>
        <p:spPr>
          <a:xfrm>
            <a:off x="1157288" y="923925"/>
            <a:ext cx="4483100" cy="3363913"/>
          </a:xfrm>
          <a:ln w="12700" cap="flat">
            <a:solidFill>
              <a:schemeClr val="tx1"/>
            </a:solidFill>
          </a:ln>
        </p:spPr>
      </p:sp>
      <p:sp>
        <p:nvSpPr>
          <p:cNvPr id="51204" name="Rectangle 3"/>
          <p:cNvSpPr>
            <a:spLocks noGrp="1" noChangeArrowheads="1"/>
          </p:cNvSpPr>
          <p:nvPr>
            <p:ph type="body" idx="1"/>
          </p:nvPr>
        </p:nvSpPr>
        <p:spPr>
          <a:xfrm>
            <a:off x="906357" y="4723771"/>
            <a:ext cx="4984962" cy="3655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9" tIns="44445" rIns="90479" bIns="44445"/>
          <a:lstStyle/>
          <a:p>
            <a:endParaRPr lang="fr-FR" altLang="fr-FR" smtClean="0"/>
          </a:p>
        </p:txBody>
      </p:sp>
    </p:spTree>
    <p:extLst>
      <p:ext uri="{BB962C8B-B14F-4D97-AF65-F5344CB8AC3E}">
        <p14:creationId xmlns:p14="http://schemas.microsoft.com/office/powerpoint/2010/main" val="164778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5AF63433-BA1A-44EF-9F6E-66BDC25E1557}" type="slidenum">
              <a:rPr lang="fr-FR" altLang="fr-FR"/>
              <a:pPr>
                <a:spcBef>
                  <a:spcPct val="0"/>
                </a:spcBef>
              </a:pPr>
              <a:t>14</a:t>
            </a:fld>
            <a:endParaRPr lang="fr-FR" altLang="fr-FR"/>
          </a:p>
        </p:txBody>
      </p:sp>
      <p:sp>
        <p:nvSpPr>
          <p:cNvPr id="53251" name="Rectangle 2"/>
          <p:cNvSpPr>
            <a:spLocks noGrp="1" noRot="1" noChangeAspect="1" noChangeArrowheads="1" noTextEdit="1"/>
          </p:cNvSpPr>
          <p:nvPr>
            <p:ph type="sldImg"/>
          </p:nvPr>
        </p:nvSpPr>
        <p:spPr>
          <a:xfrm>
            <a:off x="1157288" y="923925"/>
            <a:ext cx="4483100" cy="3363913"/>
          </a:xfrm>
          <a:ln w="12700" cap="flat">
            <a:solidFill>
              <a:schemeClr val="tx1"/>
            </a:solidFill>
          </a:ln>
        </p:spPr>
      </p:sp>
      <p:sp>
        <p:nvSpPr>
          <p:cNvPr id="53252" name="Rectangle 3"/>
          <p:cNvSpPr>
            <a:spLocks noGrp="1" noChangeArrowheads="1"/>
          </p:cNvSpPr>
          <p:nvPr>
            <p:ph type="body" idx="1"/>
          </p:nvPr>
        </p:nvSpPr>
        <p:spPr>
          <a:xfrm>
            <a:off x="906357" y="4723771"/>
            <a:ext cx="4984962" cy="3655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9" tIns="44445" rIns="90479" bIns="44445"/>
          <a:lstStyle/>
          <a:p>
            <a:endParaRPr lang="fr-FR" altLang="fr-FR" smtClean="0"/>
          </a:p>
        </p:txBody>
      </p:sp>
    </p:spTree>
    <p:extLst>
      <p:ext uri="{BB962C8B-B14F-4D97-AF65-F5344CB8AC3E}">
        <p14:creationId xmlns:p14="http://schemas.microsoft.com/office/powerpoint/2010/main" val="1133084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4D29D90-42C4-47F5-8F64-C4F7B89B1363}" type="slidenum">
              <a:rPr lang="fr-FR" altLang="fr-FR"/>
              <a:pPr>
                <a:spcBef>
                  <a:spcPct val="0"/>
                </a:spcBef>
              </a:pPr>
              <a:t>19</a:t>
            </a:fld>
            <a:endParaRPr lang="fr-FR" altLang="fr-FR"/>
          </a:p>
        </p:txBody>
      </p:sp>
      <p:sp>
        <p:nvSpPr>
          <p:cNvPr id="65539" name="Rectangle 2"/>
          <p:cNvSpPr>
            <a:spLocks noGrp="1" noRot="1" noChangeAspect="1" noChangeArrowheads="1" noTextEdit="1"/>
          </p:cNvSpPr>
          <p:nvPr>
            <p:ph type="sldImg"/>
          </p:nvPr>
        </p:nvSpPr>
        <p:spPr>
          <a:xfrm>
            <a:off x="1157288" y="923925"/>
            <a:ext cx="4483100" cy="3363913"/>
          </a:xfrm>
          <a:ln w="12700" cap="flat">
            <a:solidFill>
              <a:schemeClr val="tx1"/>
            </a:solidFill>
          </a:ln>
        </p:spPr>
      </p:sp>
      <p:sp>
        <p:nvSpPr>
          <p:cNvPr id="65540" name="Rectangle 3"/>
          <p:cNvSpPr>
            <a:spLocks noGrp="1" noChangeArrowheads="1"/>
          </p:cNvSpPr>
          <p:nvPr>
            <p:ph type="body" idx="1"/>
          </p:nvPr>
        </p:nvSpPr>
        <p:spPr>
          <a:xfrm>
            <a:off x="906357" y="4723771"/>
            <a:ext cx="4984962" cy="3655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9" tIns="44445" rIns="90479" bIns="44445"/>
          <a:lstStyle/>
          <a:p>
            <a:endParaRPr lang="fr-FR" altLang="fr-FR" smtClean="0"/>
          </a:p>
        </p:txBody>
      </p:sp>
    </p:spTree>
    <p:extLst>
      <p:ext uri="{BB962C8B-B14F-4D97-AF65-F5344CB8AC3E}">
        <p14:creationId xmlns:p14="http://schemas.microsoft.com/office/powerpoint/2010/main" val="265412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réponse innée est rapidement activée</a:t>
            </a:r>
            <a:r>
              <a:rPr lang="fr-FR" baseline="0" dirty="0" smtClean="0"/>
              <a:t>(quelques secondes) après l’arrivée des bactéries.</a:t>
            </a:r>
          </a:p>
          <a:p>
            <a:r>
              <a:rPr lang="fr-FR" baseline="0" dirty="0" smtClean="0"/>
              <a:t>La reconnaissances des bactéries est relativement peu spécifique. </a:t>
            </a:r>
          </a:p>
          <a:p>
            <a:r>
              <a:rPr lang="fr-FR" baseline="0" dirty="0" smtClean="0"/>
              <a:t>Cette réponse n’est pas augmentée après une exposition répétée de la glande à un germe. </a:t>
            </a:r>
          </a:p>
          <a:p>
            <a:r>
              <a:rPr lang="fr-FR" baseline="0" dirty="0" smtClean="0"/>
              <a:t>Les mécanismes cellulaires concernent les cellules de la glande et les cellules sanguines.</a:t>
            </a:r>
          </a:p>
          <a:p>
            <a:endParaRPr lang="fr-FR" baseline="0" dirty="0" smtClean="0"/>
          </a:p>
          <a:p>
            <a:r>
              <a:rPr lang="fr-FR" baseline="0" dirty="0" smtClean="0"/>
              <a:t>= Le sphincter du trayon empêche par leur contraction les bactéries d’envahir le pis entre les traites</a:t>
            </a:r>
          </a:p>
          <a:p>
            <a:r>
              <a:rPr lang="fr-FR" baseline="0" dirty="0" smtClean="0"/>
              <a:t>= la kératine des cellules épithéliales forme un film en surface du canal du trayon. Elle s’y accumule en dehors des périodes de traite (tarissement). Elle compose d’acides gras qui ont davantage d’activité bactéricide sur les Gram – que les gram plus. Ils pourraient contribuer à la rupture des membranes lipidiques bactériennes. La diminution </a:t>
            </a:r>
            <a:r>
              <a:rPr lang="fr-FR" baseline="0" dirty="0" err="1" smtClean="0"/>
              <a:t>desa</a:t>
            </a:r>
            <a:r>
              <a:rPr lang="fr-FR" baseline="0" dirty="0" smtClean="0"/>
              <a:t> synthèse en début de tarissement expliquerait la plus grande sensibilité à l’infection à ce moment. </a:t>
            </a:r>
          </a:p>
          <a:p>
            <a:r>
              <a:rPr lang="fr-FR" baseline="0" dirty="0" smtClean="0"/>
              <a:t>= La rosette de </a:t>
            </a:r>
            <a:r>
              <a:rPr lang="fr-FR" baseline="0" dirty="0" err="1" smtClean="0"/>
              <a:t>Furstemberg</a:t>
            </a:r>
            <a:r>
              <a:rPr lang="fr-FR" baseline="0" dirty="0" smtClean="0"/>
              <a:t> est un amas de leucocytes. Son rôle reste à préciser. </a:t>
            </a:r>
          </a:p>
          <a:p>
            <a:endParaRPr lang="fr-FR" baseline="0" dirty="0" smtClean="0"/>
          </a:p>
          <a:p>
            <a:r>
              <a:rPr lang="fr-FR" baseline="0" dirty="0" smtClean="0"/>
              <a:t>= Les </a:t>
            </a:r>
            <a:r>
              <a:rPr lang="fr-FR" baseline="0" dirty="0" err="1" smtClean="0"/>
              <a:t>PRRs</a:t>
            </a:r>
            <a:r>
              <a:rPr lang="fr-FR" baseline="0" dirty="0" smtClean="0"/>
              <a:t> (Pattern recognition </a:t>
            </a:r>
            <a:r>
              <a:rPr lang="fr-FR" baseline="0" dirty="0" err="1" smtClean="0"/>
              <a:t>receptors</a:t>
            </a:r>
            <a:r>
              <a:rPr lang="fr-FR" baseline="0" dirty="0" smtClean="0"/>
              <a:t>) sont présents sur divers types cellulaires (leucocytes, </a:t>
            </a:r>
            <a:r>
              <a:rPr lang="fr-FR" baseline="0" dirty="0" err="1" smtClean="0"/>
              <a:t>cell</a:t>
            </a:r>
            <a:r>
              <a:rPr lang="fr-FR" baseline="0" dirty="0" smtClean="0"/>
              <a:t> endothéliales, épithéliales, fibroblastes). Ces récepteurs sont capables d’identifier les </a:t>
            </a:r>
            <a:r>
              <a:rPr lang="fr-FR" baseline="0" dirty="0" err="1" smtClean="0"/>
              <a:t>PAMPs</a:t>
            </a:r>
            <a:r>
              <a:rPr lang="fr-FR" baseline="0" dirty="0" smtClean="0"/>
              <a:t> (</a:t>
            </a:r>
            <a:r>
              <a:rPr lang="fr-FR" baseline="0" dirty="0" err="1" smtClean="0"/>
              <a:t>Pathogen</a:t>
            </a:r>
            <a:r>
              <a:rPr lang="fr-FR" baseline="0" dirty="0" smtClean="0"/>
              <a:t>-</a:t>
            </a:r>
            <a:r>
              <a:rPr lang="fr-FR" baseline="0" dirty="0" err="1" smtClean="0"/>
              <a:t>associated</a:t>
            </a:r>
            <a:r>
              <a:rPr lang="fr-FR" baseline="0" dirty="0" smtClean="0"/>
              <a:t>-</a:t>
            </a:r>
            <a:r>
              <a:rPr lang="fr-FR" baseline="0" dirty="0" err="1" smtClean="0"/>
              <a:t>molecular</a:t>
            </a:r>
            <a:r>
              <a:rPr lang="fr-FR" baseline="0" dirty="0" smtClean="0"/>
              <a:t>-patterns) qui caractérisent les bactéries. Les </a:t>
            </a:r>
            <a:r>
              <a:rPr lang="fr-FR" baseline="0" dirty="0" err="1" smtClean="0"/>
              <a:t>PRRs</a:t>
            </a:r>
            <a:r>
              <a:rPr lang="fr-FR" baseline="0" dirty="0" smtClean="0"/>
              <a:t> se composent des </a:t>
            </a:r>
            <a:r>
              <a:rPr lang="fr-FR" baseline="0" dirty="0" err="1" smtClean="0"/>
              <a:t>Toll</a:t>
            </a:r>
            <a:r>
              <a:rPr lang="fr-FR" baseline="0" dirty="0" smtClean="0"/>
              <a:t> </a:t>
            </a:r>
            <a:r>
              <a:rPr lang="fr-FR" baseline="0" dirty="0" err="1" smtClean="0"/>
              <a:t>like</a:t>
            </a:r>
            <a:r>
              <a:rPr lang="fr-FR" baseline="0" dirty="0" smtClean="0"/>
              <a:t> </a:t>
            </a:r>
            <a:r>
              <a:rPr lang="fr-FR" baseline="0" dirty="0" err="1" smtClean="0"/>
              <a:t>receptors</a:t>
            </a:r>
            <a:r>
              <a:rPr lang="fr-FR" baseline="0" dirty="0" smtClean="0"/>
              <a:t> 2 et 4. L’interaction entre les </a:t>
            </a:r>
            <a:r>
              <a:rPr lang="fr-FR" baseline="0" dirty="0" err="1" smtClean="0"/>
              <a:t>PRRs</a:t>
            </a:r>
            <a:r>
              <a:rPr lang="fr-FR" baseline="0" dirty="0" smtClean="0"/>
              <a:t> et les </a:t>
            </a:r>
            <a:r>
              <a:rPr lang="fr-FR" baseline="0" dirty="0" err="1" smtClean="0"/>
              <a:t>PAMPs</a:t>
            </a:r>
            <a:r>
              <a:rPr lang="fr-FR" baseline="0" dirty="0" smtClean="0"/>
              <a:t> va induire la synthèse du facteur nucléaire (NF</a:t>
            </a:r>
            <a:r>
              <a:rPr lang="el-GR" baseline="0" dirty="0" smtClean="0"/>
              <a:t>κ</a:t>
            </a:r>
            <a:r>
              <a:rPr lang="fr-FR" baseline="0" dirty="0" smtClean="0"/>
              <a:t>B) responsable du déclenchement de la réaction inflammatoire et notamment la synthèse de cytokines dont les </a:t>
            </a:r>
            <a:r>
              <a:rPr lang="fr-BE" sz="1200" b="0" i="0" u="none" strike="noStrike" kern="1200" baseline="0" dirty="0" err="1" smtClean="0">
                <a:solidFill>
                  <a:schemeClr val="tx1"/>
                </a:solidFill>
                <a:latin typeface="+mn-lt"/>
                <a:ea typeface="+mn-ea"/>
                <a:cs typeface="+mn-cs"/>
              </a:rPr>
              <a:t>interleukins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ILs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interferons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IFNs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chemokines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colony-stimulating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factors</a:t>
            </a:r>
            <a:r>
              <a:rPr lang="fr-B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(CSFs), and tumor necrosis factors (TNFs). </a:t>
            </a:r>
            <a:r>
              <a:rPr lang="en-US" sz="1200" b="0" i="0" u="none" strike="noStrike" kern="1200" baseline="0" dirty="0" err="1" smtClean="0">
                <a:solidFill>
                  <a:schemeClr val="tx1"/>
                </a:solidFill>
                <a:latin typeface="+mn-lt"/>
                <a:ea typeface="+mn-ea"/>
                <a:cs typeface="+mn-cs"/>
              </a:rPr>
              <a:t>L’activité</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ces</a:t>
            </a:r>
            <a:r>
              <a:rPr lang="en-US" sz="1200" b="0" i="0" u="none" strike="noStrike" kern="1200" baseline="0" dirty="0" smtClean="0">
                <a:solidFill>
                  <a:schemeClr val="tx1"/>
                </a:solidFill>
                <a:latin typeface="+mn-lt"/>
                <a:ea typeface="+mn-ea"/>
                <a:cs typeface="+mn-cs"/>
              </a:rPr>
              <a:t> cytokines </a:t>
            </a:r>
            <a:r>
              <a:rPr lang="en-US" sz="1200" b="0" i="0" u="none" strike="noStrike" kern="1200" baseline="0" dirty="0" err="1" smtClean="0">
                <a:solidFill>
                  <a:schemeClr val="tx1"/>
                </a:solidFill>
                <a:latin typeface="+mn-lt"/>
                <a:ea typeface="+mn-ea"/>
                <a:cs typeface="+mn-cs"/>
              </a:rPr>
              <a:t>est</a:t>
            </a:r>
            <a:r>
              <a:rPr lang="en-US" sz="1200" b="0" i="0" u="none" strike="noStrike" kern="1200" baseline="0" dirty="0" smtClean="0">
                <a:solidFill>
                  <a:schemeClr val="tx1"/>
                </a:solidFill>
                <a:latin typeface="+mn-lt"/>
                <a:ea typeface="+mn-ea"/>
                <a:cs typeface="+mn-cs"/>
              </a:rPr>
              <a:t> le plus </a:t>
            </a:r>
            <a:r>
              <a:rPr lang="en-US" sz="1200" b="0" i="0" u="none" strike="noStrike" kern="1200" baseline="0" dirty="0" err="1" smtClean="0">
                <a:solidFill>
                  <a:schemeClr val="tx1"/>
                </a:solidFill>
                <a:latin typeface="+mn-lt"/>
                <a:ea typeface="+mn-ea"/>
                <a:cs typeface="+mn-cs"/>
              </a:rPr>
              <a:t>souvent</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courte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durée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Certaines</a:t>
            </a:r>
            <a:r>
              <a:rPr lang="en-US" sz="1200" b="0" i="0" u="none" strike="noStrike" kern="1200" baseline="0" dirty="0" smtClean="0">
                <a:solidFill>
                  <a:schemeClr val="tx1"/>
                </a:solidFill>
                <a:latin typeface="+mn-lt"/>
                <a:ea typeface="+mn-ea"/>
                <a:cs typeface="+mn-cs"/>
              </a:rPr>
              <a:t> (TNF et IL1) </a:t>
            </a:r>
            <a:r>
              <a:rPr lang="en-US" sz="1200" b="0" i="0" u="none" strike="noStrike" kern="1200" baseline="0" dirty="0" err="1" smtClean="0">
                <a:solidFill>
                  <a:schemeClr val="tx1"/>
                </a:solidFill>
                <a:latin typeface="+mn-lt"/>
                <a:ea typeface="+mn-ea"/>
                <a:cs typeface="+mn-cs"/>
              </a:rPr>
              <a:t>ont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une</a:t>
            </a:r>
            <a:r>
              <a:rPr lang="en-US" sz="1200" b="0" i="0" u="none" strike="noStrike" kern="1200" baseline="0" dirty="0" smtClean="0">
                <a:solidFill>
                  <a:schemeClr val="tx1"/>
                </a:solidFill>
                <a:latin typeface="+mn-lt"/>
                <a:ea typeface="+mn-ea"/>
                <a:cs typeface="+mn-cs"/>
              </a:rPr>
              <a:t> action </a:t>
            </a:r>
            <a:r>
              <a:rPr lang="en-US" sz="1200" b="0" i="0" u="none" strike="noStrike" kern="1200" baseline="0" dirty="0" err="1" smtClean="0">
                <a:solidFill>
                  <a:schemeClr val="tx1"/>
                </a:solidFill>
                <a:latin typeface="+mn-lt"/>
                <a:ea typeface="+mn-ea"/>
                <a:cs typeface="+mn-cs"/>
              </a:rPr>
              <a:t>proinflammatoire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d’autres</a:t>
            </a:r>
            <a:r>
              <a:rPr lang="en-US" sz="1200" b="0" i="0" u="none" strike="noStrike" kern="1200" baseline="0" dirty="0" smtClean="0">
                <a:solidFill>
                  <a:schemeClr val="tx1"/>
                </a:solidFill>
                <a:latin typeface="+mn-lt"/>
                <a:ea typeface="+mn-ea"/>
                <a:cs typeface="+mn-cs"/>
              </a:rPr>
              <a:t> IL4, IL10 et IL17 </a:t>
            </a:r>
            <a:r>
              <a:rPr lang="en-US" sz="1200" b="0" i="0" u="none" strike="noStrike" kern="1200" baseline="0" dirty="0" err="1" smtClean="0">
                <a:solidFill>
                  <a:schemeClr val="tx1"/>
                </a:solidFill>
                <a:latin typeface="+mn-lt"/>
                <a:ea typeface="+mn-ea"/>
                <a:cs typeface="+mn-cs"/>
              </a:rPr>
              <a:t>ont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davantage</a:t>
            </a:r>
            <a:r>
              <a:rPr lang="en-US" sz="1200" b="0" i="0" u="none" strike="noStrike" kern="1200" baseline="0" dirty="0" smtClean="0">
                <a:solidFill>
                  <a:schemeClr val="tx1"/>
                </a:solidFill>
                <a:latin typeface="+mn-lt"/>
                <a:ea typeface="+mn-ea"/>
                <a:cs typeface="+mn-cs"/>
              </a:rPr>
              <a:t> un </a:t>
            </a:r>
            <a:r>
              <a:rPr lang="en-US" sz="1200" b="0" i="0" u="none" strike="noStrike" kern="1200" baseline="0" dirty="0" err="1" smtClean="0">
                <a:solidFill>
                  <a:schemeClr val="tx1"/>
                </a:solidFill>
                <a:latin typeface="+mn-lt"/>
                <a:ea typeface="+mn-ea"/>
                <a:cs typeface="+mn-cs"/>
              </a:rPr>
              <a:t>rôle</a:t>
            </a:r>
            <a:r>
              <a:rPr lang="en-US" sz="1200" b="0" i="0" u="none" strike="noStrike" kern="1200" baseline="0" dirty="0" smtClean="0">
                <a:solidFill>
                  <a:schemeClr val="tx1"/>
                </a:solidFill>
                <a:latin typeface="+mn-lt"/>
                <a:ea typeface="+mn-ea"/>
                <a:cs typeface="+mn-cs"/>
              </a:rPr>
              <a:t> anti-</a:t>
            </a:r>
            <a:r>
              <a:rPr lang="en-US" sz="1200" b="0" i="0" u="none" strike="noStrike" kern="1200" baseline="0" dirty="0" err="1" smtClean="0">
                <a:solidFill>
                  <a:schemeClr val="tx1"/>
                </a:solidFill>
                <a:latin typeface="+mn-lt"/>
                <a:ea typeface="+mn-ea"/>
                <a:cs typeface="+mn-cs"/>
              </a:rPr>
              <a:t>inflammatoire</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Les cytokines </a:t>
            </a:r>
            <a:r>
              <a:rPr lang="en-US" sz="1200" b="0" i="0" u="none" strike="noStrike" kern="1200" baseline="0" dirty="0" err="1" smtClean="0">
                <a:solidFill>
                  <a:schemeClr val="tx1"/>
                </a:solidFill>
                <a:latin typeface="+mn-lt"/>
                <a:ea typeface="+mn-ea"/>
                <a:cs typeface="+mn-cs"/>
              </a:rPr>
              <a:t>mobilisent</a:t>
            </a:r>
            <a:r>
              <a:rPr lang="en-US" sz="1200" b="0" i="0" u="none" strike="noStrike" kern="1200" baseline="0" dirty="0" smtClean="0">
                <a:solidFill>
                  <a:schemeClr val="tx1"/>
                </a:solidFill>
                <a:latin typeface="+mn-lt"/>
                <a:ea typeface="+mn-ea"/>
                <a:cs typeface="+mn-cs"/>
              </a:rPr>
              <a:t> les leukocytes et </a:t>
            </a:r>
            <a:r>
              <a:rPr lang="en-US" sz="1200" b="0" i="0" u="none" strike="noStrike" kern="1200" baseline="0" dirty="0" err="1" smtClean="0">
                <a:solidFill>
                  <a:schemeClr val="tx1"/>
                </a:solidFill>
                <a:latin typeface="+mn-lt"/>
                <a:ea typeface="+mn-ea"/>
                <a:cs typeface="+mn-cs"/>
              </a:rPr>
              <a:t>faciltent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leur</a:t>
            </a:r>
            <a:r>
              <a:rPr lang="en-US" sz="1200" b="0" i="0" u="none" strike="noStrike" kern="1200" baseline="0" dirty="0" smtClean="0">
                <a:solidFill>
                  <a:schemeClr val="tx1"/>
                </a:solidFill>
                <a:latin typeface="+mn-lt"/>
                <a:ea typeface="+mn-ea"/>
                <a:cs typeface="+mn-cs"/>
              </a:rPr>
              <a:t> extravasation des </a:t>
            </a:r>
            <a:r>
              <a:rPr lang="en-US" sz="1200" b="0" i="0" u="none" strike="noStrike" kern="1200" baseline="0" dirty="0" err="1" smtClean="0">
                <a:solidFill>
                  <a:schemeClr val="tx1"/>
                </a:solidFill>
                <a:latin typeface="+mn-lt"/>
                <a:ea typeface="+mn-ea"/>
                <a:cs typeface="+mn-cs"/>
              </a:rPr>
              <a:t>vaisseaux</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sanguins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dans</a:t>
            </a:r>
            <a:r>
              <a:rPr lang="en-US" sz="1200" b="0" i="0" u="none" strike="noStrike" kern="1200" baseline="0" dirty="0" smtClean="0">
                <a:solidFill>
                  <a:schemeClr val="tx1"/>
                </a:solidFill>
                <a:latin typeface="+mn-lt"/>
                <a:ea typeface="+mn-ea"/>
                <a:cs typeface="+mn-cs"/>
              </a:rPr>
              <a:t> le </a:t>
            </a:r>
            <a:r>
              <a:rPr lang="en-US" sz="1200" b="0" i="0" u="none" strike="noStrike" kern="1200" baseline="0" dirty="0" err="1" smtClean="0">
                <a:solidFill>
                  <a:schemeClr val="tx1"/>
                </a:solidFill>
                <a:latin typeface="+mn-lt"/>
                <a:ea typeface="+mn-ea"/>
                <a:cs typeface="+mn-cs"/>
              </a:rPr>
              <a:t>tissu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mammaire</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Les </a:t>
            </a:r>
            <a:r>
              <a:rPr lang="en-US" sz="1200" b="0" i="0" u="none" strike="noStrike" kern="1200" baseline="0" dirty="0" err="1" smtClean="0">
                <a:solidFill>
                  <a:schemeClr val="tx1"/>
                </a:solidFill>
                <a:latin typeface="+mn-lt"/>
                <a:ea typeface="+mn-ea"/>
                <a:cs typeface="+mn-cs"/>
              </a:rPr>
              <a:t>oxylipides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eicosanoides</a:t>
            </a:r>
            <a:r>
              <a:rPr lang="en-US" sz="1200" b="0" i="0" u="none" strike="noStrike" kern="1200" baseline="0" dirty="0" smtClean="0">
                <a:solidFill>
                  <a:schemeClr val="tx1"/>
                </a:solidFill>
                <a:latin typeface="+mn-lt"/>
                <a:ea typeface="+mn-ea"/>
                <a:cs typeface="+mn-cs"/>
              </a:rPr>
              <a:t> : 130 </a:t>
            </a:r>
            <a:r>
              <a:rPr lang="en-US" sz="1200" b="0" i="0" u="none" strike="noStrike" kern="1200" baseline="0" dirty="0" err="1" smtClean="0">
                <a:solidFill>
                  <a:schemeClr val="tx1"/>
                </a:solidFill>
                <a:latin typeface="+mn-lt"/>
                <a:ea typeface="+mn-ea"/>
                <a:cs typeface="+mn-cs"/>
              </a:rPr>
              <a:t>ont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été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identifiés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dérivent</a:t>
            </a:r>
            <a:r>
              <a:rPr lang="en-US" sz="1200" b="0" i="0" u="none" strike="noStrike" kern="1200" baseline="0" dirty="0" smtClean="0">
                <a:solidFill>
                  <a:schemeClr val="tx1"/>
                </a:solidFill>
                <a:latin typeface="+mn-lt"/>
                <a:ea typeface="+mn-ea"/>
                <a:cs typeface="+mn-cs"/>
              </a:rPr>
              <a:t> des </a:t>
            </a:r>
            <a:r>
              <a:rPr lang="en-US" sz="1200" b="0" i="0" u="none" strike="noStrike" kern="1200" baseline="0" dirty="0" err="1" smtClean="0">
                <a:solidFill>
                  <a:schemeClr val="tx1"/>
                </a:solidFill>
                <a:latin typeface="+mn-lt"/>
                <a:ea typeface="+mn-ea"/>
                <a:cs typeface="+mn-cs"/>
              </a:rPr>
              <a:t>acides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gras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polyinsaturés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Ils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sont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synthétisés</a:t>
            </a:r>
            <a:r>
              <a:rPr lang="en-US" sz="1200" b="0" i="0" u="none" strike="noStrike" kern="1200" baseline="0" dirty="0" smtClean="0">
                <a:solidFill>
                  <a:schemeClr val="tx1"/>
                </a:solidFill>
                <a:latin typeface="+mn-lt"/>
                <a:ea typeface="+mn-ea"/>
                <a:cs typeface="+mn-cs"/>
              </a:rPr>
              <a:t> par de </a:t>
            </a:r>
            <a:r>
              <a:rPr lang="en-US" sz="1200" b="0" i="0" u="none" strike="noStrike" kern="1200" baseline="0" dirty="0" err="1" smtClean="0">
                <a:solidFill>
                  <a:schemeClr val="tx1"/>
                </a:solidFill>
                <a:latin typeface="+mn-lt"/>
                <a:ea typeface="+mn-ea"/>
                <a:cs typeface="+mn-cs"/>
              </a:rPr>
              <a:t>nombreux</a:t>
            </a:r>
            <a:r>
              <a:rPr lang="en-US" sz="1200" b="0" i="0" u="none" strike="noStrike" kern="1200" baseline="0" dirty="0" smtClean="0">
                <a:solidFill>
                  <a:schemeClr val="tx1"/>
                </a:solidFill>
                <a:latin typeface="+mn-lt"/>
                <a:ea typeface="+mn-ea"/>
                <a:cs typeface="+mn-cs"/>
              </a:rPr>
              <a:t> types </a:t>
            </a:r>
            <a:r>
              <a:rPr lang="en-US" sz="1200" b="0" i="0" u="none" strike="noStrike" kern="1200" baseline="0" dirty="0" err="1" smtClean="0">
                <a:solidFill>
                  <a:schemeClr val="tx1"/>
                </a:solidFill>
                <a:latin typeface="+mn-lt"/>
                <a:ea typeface="+mn-ea"/>
                <a:cs typeface="+mn-cs"/>
              </a:rPr>
              <a:t>cellulaires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dont</a:t>
            </a:r>
            <a:r>
              <a:rPr lang="en-US" sz="1200" b="0" i="0" u="none" strike="noStrike" kern="1200" baseline="0" dirty="0" smtClean="0">
                <a:solidFill>
                  <a:schemeClr val="tx1"/>
                </a:solidFill>
                <a:latin typeface="+mn-lt"/>
                <a:ea typeface="+mn-ea"/>
                <a:cs typeface="+mn-cs"/>
              </a:rPr>
              <a:t> les macrophages et les cellules </a:t>
            </a:r>
            <a:r>
              <a:rPr lang="en-US" sz="1200" b="0" i="0" u="none" strike="noStrike" kern="1200" baseline="0" dirty="0" err="1" smtClean="0">
                <a:solidFill>
                  <a:schemeClr val="tx1"/>
                </a:solidFill>
                <a:latin typeface="+mn-lt"/>
                <a:ea typeface="+mn-ea"/>
                <a:cs typeface="+mn-cs"/>
              </a:rPr>
              <a:t>endothéliales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Leur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synthèse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induite</a:t>
            </a:r>
            <a:r>
              <a:rPr lang="en-US" sz="1200" b="0" i="0" u="none" strike="noStrike" kern="1200" baseline="0" dirty="0" smtClean="0">
                <a:solidFill>
                  <a:schemeClr val="tx1"/>
                </a:solidFill>
                <a:latin typeface="+mn-lt"/>
                <a:ea typeface="+mn-ea"/>
                <a:cs typeface="+mn-cs"/>
              </a:rPr>
              <a:t> par les cytokines </a:t>
            </a:r>
            <a:r>
              <a:rPr lang="en-US" sz="1200" b="0" i="0" u="none" strike="noStrike" kern="1200" baseline="0" dirty="0" err="1" smtClean="0">
                <a:solidFill>
                  <a:schemeClr val="tx1"/>
                </a:solidFill>
                <a:latin typeface="+mn-lt"/>
                <a:ea typeface="+mn-ea"/>
                <a:cs typeface="+mn-cs"/>
              </a:rPr>
              <a:t>ou</a:t>
            </a:r>
            <a:r>
              <a:rPr lang="en-US" sz="1200" b="0" i="0" u="none" strike="noStrike" kern="1200" baseline="0" dirty="0" smtClean="0">
                <a:solidFill>
                  <a:schemeClr val="tx1"/>
                </a:solidFill>
                <a:latin typeface="+mn-lt"/>
                <a:ea typeface="+mn-ea"/>
                <a:cs typeface="+mn-cs"/>
              </a:rPr>
              <a:t> par le contact entre les macrophages et les cellules </a:t>
            </a:r>
            <a:r>
              <a:rPr lang="en-US" sz="1200" b="0" i="0" u="none" strike="noStrike" kern="1200" baseline="0" dirty="0" err="1" smtClean="0">
                <a:solidFill>
                  <a:schemeClr val="tx1"/>
                </a:solidFill>
                <a:latin typeface="+mn-lt"/>
                <a:ea typeface="+mn-ea"/>
                <a:cs typeface="+mn-cs"/>
              </a:rPr>
              <a:t>endothéliales</a:t>
            </a:r>
            <a:r>
              <a:rPr lang="en-US" sz="1200" b="0" i="0" u="none" strike="noStrike" kern="1200" baseline="0" dirty="0" smtClean="0">
                <a:solidFill>
                  <a:schemeClr val="tx1"/>
                </a:solidFill>
                <a:latin typeface="+mn-lt"/>
                <a:ea typeface="+mn-ea"/>
                <a:cs typeface="+mn-cs"/>
              </a:rPr>
              <a:t> avec les </a:t>
            </a:r>
            <a:r>
              <a:rPr lang="en-US" sz="1200" b="0" i="0" u="none" strike="noStrike" kern="1200" baseline="0" dirty="0" err="1" smtClean="0">
                <a:solidFill>
                  <a:schemeClr val="tx1"/>
                </a:solidFill>
                <a:latin typeface="+mn-lt"/>
                <a:ea typeface="+mn-ea"/>
                <a:cs typeface="+mn-cs"/>
              </a:rPr>
              <a:t>PAMPs</a:t>
            </a:r>
            <a:r>
              <a:rPr lang="en-US" sz="1200" b="0" i="0" u="none" strike="noStrike" kern="1200" baseline="0" dirty="0" smtClean="0">
                <a:solidFill>
                  <a:schemeClr val="tx1"/>
                </a:solidFill>
                <a:latin typeface="+mn-lt"/>
                <a:ea typeface="+mn-ea"/>
                <a:cs typeface="+mn-cs"/>
              </a:rPr>
              <a:t>. </a:t>
            </a:r>
            <a:endParaRPr lang="fr-FR" baseline="0" dirty="0" smtClean="0"/>
          </a:p>
          <a:p>
            <a:r>
              <a:rPr lang="fr-BE" dirty="0" smtClean="0"/>
              <a:t>Les </a:t>
            </a:r>
            <a:r>
              <a:rPr lang="fr-BE" b="1" dirty="0" err="1" smtClean="0"/>
              <a:t>eicosanoïdes</a:t>
            </a:r>
            <a:r>
              <a:rPr lang="fr-BE" b="1" dirty="0" smtClean="0"/>
              <a:t> </a:t>
            </a:r>
            <a:r>
              <a:rPr lang="fr-BE" dirty="0" smtClean="0"/>
              <a:t>constituent une vaste famille de dérivés d'oxydation d'</a:t>
            </a:r>
            <a:r>
              <a:rPr lang="fr-BE" dirty="0" smtClean="0">
                <a:hlinkClick r:id="rId3" tooltip="Acides gras"/>
              </a:rPr>
              <a:t>acides gras</a:t>
            </a:r>
            <a:r>
              <a:rPr lang="fr-BE" dirty="0" smtClean="0"/>
              <a:t> </a:t>
            </a:r>
            <a:r>
              <a:rPr lang="fr-BE" dirty="0" smtClean="0">
                <a:hlinkClick r:id="rId4" tooltip="Composé insaturé"/>
              </a:rPr>
              <a:t>polyinsaturés</a:t>
            </a:r>
            <a:r>
              <a:rPr lang="fr-BE" dirty="0" smtClean="0"/>
              <a:t> à 20 </a:t>
            </a:r>
            <a:r>
              <a:rPr lang="fr-BE" dirty="0" smtClean="0">
                <a:hlinkClick r:id="rId5" tooltip="Atome"/>
              </a:rPr>
              <a:t>atomes</a:t>
            </a:r>
            <a:r>
              <a:rPr lang="fr-BE" dirty="0" smtClean="0"/>
              <a:t> de </a:t>
            </a:r>
            <a:r>
              <a:rPr lang="fr-BE" dirty="0" smtClean="0">
                <a:hlinkClick r:id="rId6" tooltip="Carbone"/>
              </a:rPr>
              <a:t>carbone</a:t>
            </a:r>
            <a:r>
              <a:rPr lang="fr-BE" dirty="0" smtClean="0"/>
              <a:t> comme l'</a:t>
            </a:r>
            <a:r>
              <a:rPr lang="fr-BE" dirty="0" smtClean="0">
                <a:hlinkClick r:id="rId7" tooltip="Acide arachidonique"/>
              </a:rPr>
              <a:t>acide </a:t>
            </a:r>
            <a:r>
              <a:rPr lang="fr-BE" dirty="0" err="1" smtClean="0">
                <a:hlinkClick r:id="rId7" tooltip="Acide arachidonique"/>
              </a:rPr>
              <a:t>arachidonique</a:t>
            </a:r>
            <a:r>
              <a:rPr lang="fr-BE" dirty="0" smtClean="0"/>
              <a:t>.</a:t>
            </a:r>
            <a:r>
              <a:rPr lang="fr-BE" baseline="0" dirty="0" smtClean="0"/>
              <a:t> </a:t>
            </a:r>
            <a:r>
              <a:rPr lang="fr-BE" dirty="0" smtClean="0"/>
              <a:t>On distingue deux types d’</a:t>
            </a:r>
            <a:r>
              <a:rPr lang="fr-BE" dirty="0" err="1" smtClean="0"/>
              <a:t>eicosanoïdes</a:t>
            </a:r>
            <a:r>
              <a:rPr lang="fr-BE" dirty="0" smtClean="0"/>
              <a:t> : les </a:t>
            </a:r>
            <a:r>
              <a:rPr lang="fr-BE" dirty="0" smtClean="0">
                <a:hlinkClick r:id="rId8" tooltip="Leucotriène"/>
              </a:rPr>
              <a:t>leucotriènes</a:t>
            </a:r>
            <a:r>
              <a:rPr lang="fr-BE" dirty="0" smtClean="0"/>
              <a:t> (</a:t>
            </a:r>
            <a:r>
              <a:rPr lang="fr-BE" dirty="0" err="1" smtClean="0"/>
              <a:t>LT</a:t>
            </a:r>
            <a:r>
              <a:rPr lang="fr-BE" dirty="0" smtClean="0"/>
              <a:t>)</a:t>
            </a:r>
            <a:r>
              <a:rPr lang="fr-BE" baseline="0" dirty="0" smtClean="0"/>
              <a:t> et les </a:t>
            </a:r>
            <a:r>
              <a:rPr lang="fr-BE" dirty="0" err="1" smtClean="0"/>
              <a:t>les</a:t>
            </a:r>
            <a:r>
              <a:rPr lang="fr-BE" dirty="0" smtClean="0"/>
              <a:t> </a:t>
            </a:r>
            <a:r>
              <a:rPr lang="fr-BE" dirty="0" err="1" smtClean="0">
                <a:hlinkClick r:id="rId9" tooltip="Prostanoïde"/>
              </a:rPr>
              <a:t>prostanoïdes</a:t>
            </a:r>
            <a:r>
              <a:rPr lang="fr-BE" dirty="0" smtClean="0"/>
              <a:t>, parmi lesquelles les </a:t>
            </a:r>
            <a:r>
              <a:rPr lang="fr-BE" dirty="0" smtClean="0">
                <a:hlinkClick r:id="rId10" tooltip="Prostaglandine"/>
              </a:rPr>
              <a:t>prostaglandines</a:t>
            </a:r>
            <a:r>
              <a:rPr lang="fr-BE" dirty="0" smtClean="0"/>
              <a:t> (</a:t>
            </a:r>
            <a:r>
              <a:rPr lang="fr-BE" dirty="0" err="1" smtClean="0"/>
              <a:t>PG</a:t>
            </a:r>
            <a:r>
              <a:rPr lang="fr-BE" dirty="0" smtClean="0"/>
              <a:t>), les </a:t>
            </a:r>
            <a:r>
              <a:rPr lang="fr-BE" dirty="0" err="1" smtClean="0">
                <a:hlinkClick r:id="rId11" tooltip="Thromboxane"/>
              </a:rPr>
              <a:t>thromboxanes</a:t>
            </a:r>
            <a:r>
              <a:rPr lang="fr-BE" dirty="0" smtClean="0"/>
              <a:t> (</a:t>
            </a:r>
            <a:r>
              <a:rPr lang="fr-BE" dirty="0" err="1" smtClean="0"/>
              <a:t>TX</a:t>
            </a:r>
            <a:r>
              <a:rPr lang="fr-BE" dirty="0" smtClean="0"/>
              <a:t>), les </a:t>
            </a:r>
            <a:r>
              <a:rPr lang="fr-BE" dirty="0" err="1" smtClean="0">
                <a:hlinkClick r:id="rId12" tooltip="Prostacycline"/>
              </a:rPr>
              <a:t>prostacyclines</a:t>
            </a:r>
            <a:r>
              <a:rPr lang="fr-BE" dirty="0" smtClean="0"/>
              <a:t> (</a:t>
            </a:r>
            <a:r>
              <a:rPr lang="fr-BE" dirty="0" err="1" smtClean="0"/>
              <a:t>PGI</a:t>
            </a:r>
            <a:r>
              <a:rPr lang="fr-BE" dirty="0" smtClean="0"/>
              <a:t>).</a:t>
            </a:r>
          </a:p>
          <a:p>
            <a:r>
              <a:rPr lang="fr-FR" baseline="0" dirty="0" smtClean="0"/>
              <a:t>Les acides gras sont libérés des membranes cellulaires ou nucléaires sous l’action des phospholipases puis oxydés sous l’effet des ROS (</a:t>
            </a:r>
            <a:r>
              <a:rPr lang="fr-FR" baseline="0" dirty="0" err="1" smtClean="0"/>
              <a:t>reactive</a:t>
            </a:r>
            <a:r>
              <a:rPr lang="fr-FR" baseline="0" dirty="0" smtClean="0"/>
              <a:t> </a:t>
            </a:r>
            <a:r>
              <a:rPr lang="fr-FR" baseline="0" dirty="0" err="1" smtClean="0"/>
              <a:t>oxygen</a:t>
            </a:r>
            <a:r>
              <a:rPr lang="fr-FR" baseline="0" dirty="0" smtClean="0"/>
              <a:t> </a:t>
            </a:r>
            <a:r>
              <a:rPr lang="fr-FR" baseline="0" dirty="0" err="1" smtClean="0"/>
              <a:t>species</a:t>
            </a:r>
            <a:r>
              <a:rPr lang="fr-FR" baseline="0" dirty="0" smtClean="0"/>
              <a:t>), des </a:t>
            </a:r>
            <a:r>
              <a:rPr lang="fr-FR" baseline="0" dirty="0" err="1" smtClean="0"/>
              <a:t>cylcooygenases</a:t>
            </a:r>
            <a:r>
              <a:rPr lang="fr-FR" baseline="0" dirty="0" smtClean="0"/>
              <a:t>, </a:t>
            </a:r>
            <a:r>
              <a:rPr lang="fr-FR" baseline="0" dirty="0" err="1" smtClean="0"/>
              <a:t>lipoxygenases</a:t>
            </a:r>
            <a:r>
              <a:rPr lang="fr-FR" baseline="0" dirty="0" smtClean="0"/>
              <a:t> ou cytochrome P450 en divers </a:t>
            </a:r>
            <a:r>
              <a:rPr lang="fr-FR" baseline="0" dirty="0" err="1" smtClean="0"/>
              <a:t>eicosanoïdes</a:t>
            </a:r>
            <a:r>
              <a:rPr lang="fr-FR" baseline="0" dirty="0" smtClean="0"/>
              <a:t> qui vont soit stimuler la réaction inflammatoire ou participer à sa résolution. </a:t>
            </a:r>
          </a:p>
          <a:p>
            <a:r>
              <a:rPr lang="fr-FR" baseline="0" dirty="0" smtClean="0"/>
              <a:t>Ces </a:t>
            </a:r>
            <a:r>
              <a:rPr lang="fr-FR" baseline="0" dirty="0" err="1" smtClean="0"/>
              <a:t>oxylipides</a:t>
            </a:r>
            <a:r>
              <a:rPr lang="fr-FR" baseline="0" dirty="0" smtClean="0"/>
              <a:t> comme les cytokines sont largement impliqués dans les signes classiques de l’inflammation : </a:t>
            </a:r>
            <a:r>
              <a:rPr lang="fr-FR" baseline="0" dirty="0" err="1" smtClean="0"/>
              <a:t>tumor</a:t>
            </a:r>
            <a:r>
              <a:rPr lang="fr-FR" baseline="0" dirty="0" smtClean="0"/>
              <a:t>, </a:t>
            </a:r>
            <a:r>
              <a:rPr lang="fr-FR" baseline="0" dirty="0" err="1" smtClean="0"/>
              <a:t>dolor</a:t>
            </a:r>
            <a:r>
              <a:rPr lang="fr-FR" baseline="0" dirty="0" smtClean="0"/>
              <a:t>, </a:t>
            </a:r>
            <a:r>
              <a:rPr lang="fr-FR" baseline="0" dirty="0" err="1" smtClean="0"/>
              <a:t>calor</a:t>
            </a:r>
            <a:r>
              <a:rPr lang="fr-FR" baseline="0" dirty="0" smtClean="0"/>
              <a:t> and </a:t>
            </a:r>
            <a:r>
              <a:rPr lang="fr-FR" baseline="0" dirty="0" err="1" smtClean="0"/>
              <a:t>loss</a:t>
            </a:r>
            <a:r>
              <a:rPr lang="fr-FR" baseline="0" dirty="0" smtClean="0"/>
              <a:t> of </a:t>
            </a:r>
            <a:r>
              <a:rPr lang="fr-FR" baseline="0" dirty="0" err="1" smtClean="0"/>
              <a:t>function</a:t>
            </a:r>
            <a:r>
              <a:rPr lang="fr-FR" baseline="0" dirty="0" smtClean="0"/>
              <a:t>. </a:t>
            </a:r>
          </a:p>
          <a:p>
            <a:r>
              <a:rPr lang="fr-FR" baseline="0" dirty="0" smtClean="0"/>
              <a:t>Leur implication dépendent du germe. Les cytokines sont plus rapidement impliquées après une infection à E Coli que </a:t>
            </a:r>
            <a:r>
              <a:rPr lang="fr-FR" baseline="0" dirty="0" err="1" smtClean="0"/>
              <a:t>Staph</a:t>
            </a:r>
            <a:r>
              <a:rPr lang="fr-FR" baseline="0" dirty="0" smtClean="0"/>
              <a:t> aureus. </a:t>
            </a:r>
          </a:p>
          <a:p>
            <a:endParaRPr lang="fr-FR" baseline="0" dirty="0" smtClean="0"/>
          </a:p>
          <a:p>
            <a:r>
              <a:rPr lang="fr-FR" baseline="0" dirty="0" smtClean="0"/>
              <a:t>= les réactions cellulaires de l’inflammation</a:t>
            </a:r>
          </a:p>
          <a:p>
            <a:r>
              <a:rPr lang="fr-FR" baseline="0" dirty="0" smtClean="0"/>
              <a:t>En l’absence d’infections mammaires, les lymphocytes et les macrophages sont les éléments cellulaires dominants : le </a:t>
            </a:r>
            <a:r>
              <a:rPr lang="fr-FR" baseline="0" dirty="0" err="1" smtClean="0"/>
              <a:t>SCC</a:t>
            </a:r>
            <a:r>
              <a:rPr lang="fr-FR" baseline="0" dirty="0" smtClean="0"/>
              <a:t> est &lt; 100.000 cellules.</a:t>
            </a:r>
          </a:p>
          <a:p>
            <a:r>
              <a:rPr lang="fr-FR" baseline="0" dirty="0" smtClean="0"/>
              <a:t>Le </a:t>
            </a:r>
            <a:r>
              <a:rPr lang="fr-FR" baseline="0" dirty="0" err="1" smtClean="0"/>
              <a:t>SCC</a:t>
            </a:r>
            <a:r>
              <a:rPr lang="fr-FR" baseline="0" dirty="0" smtClean="0"/>
              <a:t> augmente dans les heures qui suivent une infection et les neutrophiles dominent. </a:t>
            </a:r>
          </a:p>
          <a:p>
            <a:r>
              <a:rPr lang="fr-FR" baseline="0" dirty="0" smtClean="0"/>
              <a:t>La migration des neutrophiles est induite très rapidement (30 à 60 minutes) par les cytokines et par les </a:t>
            </a:r>
            <a:r>
              <a:rPr lang="fr-FR" baseline="0" dirty="0" err="1" smtClean="0"/>
              <a:t>oxylipides</a:t>
            </a:r>
            <a:r>
              <a:rPr lang="fr-FR" baseline="0" dirty="0" smtClean="0"/>
              <a:t> qui du fait de la diminution du flux sanguin </a:t>
            </a:r>
            <a:r>
              <a:rPr lang="fr-FR" baseline="0" dirty="0" err="1" smtClean="0"/>
              <a:t>adhèrenet</a:t>
            </a:r>
            <a:r>
              <a:rPr lang="fr-FR" baseline="0" dirty="0" smtClean="0"/>
              <a:t> </a:t>
            </a:r>
            <a:r>
              <a:rPr lang="fr-FR" baseline="0" dirty="0" err="1" smtClean="0"/>
              <a:t>pls</a:t>
            </a:r>
            <a:r>
              <a:rPr lang="fr-FR" baseline="0" dirty="0" smtClean="0"/>
              <a:t> étroitement à la paroi des vaisseaux et aux neutrophiles dont elles facilitent le passage entre les cellules endothéliales vers la zone infectée. Ce passage est facilité par l’action de facteurs </a:t>
            </a:r>
            <a:r>
              <a:rPr lang="fr-FR" baseline="0" dirty="0" err="1" smtClean="0"/>
              <a:t>chemotactiques</a:t>
            </a:r>
            <a:r>
              <a:rPr lang="fr-FR" baseline="0" dirty="0" smtClean="0"/>
              <a:t> synthétisés au niveau du site infecté.  Cette </a:t>
            </a:r>
            <a:r>
              <a:rPr lang="fr-FR" baseline="0" dirty="0" err="1" smtClean="0"/>
              <a:t>répidité</a:t>
            </a:r>
            <a:r>
              <a:rPr lang="fr-FR" baseline="0" dirty="0" smtClean="0"/>
              <a:t> de la réaction conditionne la gravité de l’infection.  </a:t>
            </a:r>
          </a:p>
          <a:p>
            <a:r>
              <a:rPr lang="fr-FR" baseline="0" dirty="0" smtClean="0"/>
              <a:t>Les neutrophiles, macrophages et les cellules dendritiques (cellules du système </a:t>
            </a:r>
            <a:r>
              <a:rPr lang="fr-FR" baseline="0" dirty="0" err="1" smtClean="0"/>
              <a:t>réticulohistiocytaire</a:t>
            </a:r>
            <a:r>
              <a:rPr lang="fr-FR" baseline="0" dirty="0" smtClean="0"/>
              <a:t> pourvues de prolongements cytoplasmiques) exercent leur pouvoir phagocytaire. La bactérie est encapsulée dans un </a:t>
            </a:r>
            <a:r>
              <a:rPr lang="fr-FR" baseline="0" dirty="0" err="1" smtClean="0"/>
              <a:t>phagolysosome</a:t>
            </a:r>
            <a:r>
              <a:rPr lang="fr-FR" baseline="0" dirty="0" smtClean="0"/>
              <a:t> du cytoplasme puis ses membranes lipidiques digérées par oxydation sous l’effet de la </a:t>
            </a:r>
            <a:r>
              <a:rPr lang="fr-FR" baseline="0" dirty="0" err="1" smtClean="0"/>
              <a:t>myeloperoxydase</a:t>
            </a:r>
            <a:r>
              <a:rPr lang="fr-FR" baseline="0" dirty="0" smtClean="0"/>
              <a:t> et de la </a:t>
            </a:r>
            <a:r>
              <a:rPr lang="fr-FR" baseline="0" dirty="0" err="1" smtClean="0"/>
              <a:t>superoxide</a:t>
            </a:r>
            <a:r>
              <a:rPr lang="fr-FR" baseline="0" dirty="0" smtClean="0"/>
              <a:t> </a:t>
            </a:r>
            <a:r>
              <a:rPr lang="fr-FR" baseline="0" dirty="0" err="1" smtClean="0"/>
              <a:t>transmutase</a:t>
            </a:r>
            <a:r>
              <a:rPr lang="fr-FR" baseline="0" dirty="0" smtClean="0"/>
              <a:t>. La destruction des bactéries peut également être assurée par le </a:t>
            </a:r>
            <a:r>
              <a:rPr lang="fr-FR" baseline="0" dirty="0" err="1" smtClean="0"/>
              <a:t>lyzozyme</a:t>
            </a:r>
            <a:r>
              <a:rPr lang="fr-FR" baseline="0" dirty="0" smtClean="0"/>
              <a:t>, la lactoferrine ou encore les beta </a:t>
            </a:r>
            <a:r>
              <a:rPr lang="fr-FR" baseline="0" dirty="0" err="1" smtClean="0"/>
              <a:t>defensines</a:t>
            </a:r>
            <a:r>
              <a:rPr lang="fr-FR" baseline="0" dirty="0" smtClean="0"/>
              <a:t> stockées dans le cytoplasme des neutrophiles. Une fois détruite, a bactérie est expulsée par exocytose. Cette capacité phagocytaire des neutrophiles diminue </a:t>
            </a:r>
            <a:r>
              <a:rPr lang="fr-FR" baseline="0" dirty="0" err="1" smtClean="0"/>
              <a:t>enj</a:t>
            </a:r>
            <a:r>
              <a:rPr lang="fr-FR" baseline="0" dirty="0" smtClean="0"/>
              <a:t> </a:t>
            </a:r>
            <a:r>
              <a:rPr lang="fr-FR" baseline="0" dirty="0" err="1" smtClean="0"/>
              <a:t>peripartum</a:t>
            </a:r>
            <a:r>
              <a:rPr lang="fr-FR" baseline="0" dirty="0" smtClean="0"/>
              <a:t> ce qui expliquerait la plus grande sensibilité de la glande mammaire aux infections à ce moment. Leur activité est augmentée en présence d’anticorps spécifiques dotés d’un pouvoir d’</a:t>
            </a:r>
            <a:r>
              <a:rPr lang="fr-FR" baseline="0" dirty="0" err="1" smtClean="0"/>
              <a:t>opsonisation</a:t>
            </a:r>
            <a:r>
              <a:rPr lang="fr-FR" baseline="0" dirty="0" smtClean="0"/>
              <a:t> favorisant la phagocytose.</a:t>
            </a:r>
          </a:p>
          <a:p>
            <a:r>
              <a:rPr lang="fr-FR" baseline="0" dirty="0" smtClean="0"/>
              <a:t>La défense cellulaire s’exerce également par la capacité des neutrophiles à piéger et à tuer les bactéries dans le milieu extracellulaire (NET : neutrophiles extracellulaire </a:t>
            </a:r>
            <a:r>
              <a:rPr lang="fr-FR" baseline="0" dirty="0" err="1" smtClean="0"/>
              <a:t>trap</a:t>
            </a:r>
            <a:r>
              <a:rPr lang="fr-FR" baseline="0" dirty="0" smtClean="0"/>
              <a:t>). </a:t>
            </a:r>
          </a:p>
          <a:p>
            <a:r>
              <a:rPr lang="fr-FR" baseline="0" dirty="0" smtClean="0"/>
              <a:t>Les tueurs </a:t>
            </a:r>
            <a:r>
              <a:rPr lang="fr-FR" baseline="0" dirty="0" err="1" smtClean="0"/>
              <a:t>natureles</a:t>
            </a:r>
            <a:r>
              <a:rPr lang="fr-FR" baseline="0" dirty="0" smtClean="0"/>
              <a:t> (</a:t>
            </a:r>
            <a:r>
              <a:rPr lang="fr-FR" baseline="0" dirty="0" err="1" smtClean="0"/>
              <a:t>NK</a:t>
            </a:r>
            <a:r>
              <a:rPr lang="fr-FR" baseline="0" dirty="0" smtClean="0"/>
              <a:t> : </a:t>
            </a:r>
            <a:r>
              <a:rPr lang="fr-FR" baseline="0" dirty="0" err="1" smtClean="0"/>
              <a:t>natural</a:t>
            </a:r>
            <a:r>
              <a:rPr lang="fr-FR" baseline="0" dirty="0" smtClean="0"/>
              <a:t> killer) sont des lymphocytes capables d’une activité cytotoxique sous l’effet d’une stimulation exercée par les cytokines. </a:t>
            </a:r>
          </a:p>
          <a:p>
            <a:endParaRPr lang="fr-FR" baseline="0" dirty="0" smtClean="0"/>
          </a:p>
          <a:p>
            <a:r>
              <a:rPr lang="fr-FR" baseline="0" dirty="0" smtClean="0"/>
              <a:t>= La lactoferrine (</a:t>
            </a:r>
            <a:r>
              <a:rPr lang="fr-BE" dirty="0" smtClean="0"/>
              <a:t>glycoprotéine qui se lie au fer et a des effets bactériostatiques et bactéricides). Sa concentration est la plus élevée en période de tarissement.</a:t>
            </a:r>
            <a:r>
              <a:rPr lang="fr-BE" baseline="0" dirty="0" smtClean="0"/>
              <a:t> Se liant au Fe elle en diminue la disponibilité pour les bactéries. Elle exerce un effet bactériostatique et bactéricide.</a:t>
            </a:r>
          </a:p>
          <a:p>
            <a:endParaRPr lang="fr-BE" baseline="0" dirty="0" smtClean="0"/>
          </a:p>
          <a:p>
            <a:r>
              <a:rPr lang="fr-FR" baseline="0" dirty="0" smtClean="0"/>
              <a:t>= Le complément (</a:t>
            </a:r>
            <a:r>
              <a:rPr lang="fr-BE" sz="1200" kern="1200" dirty="0" smtClean="0">
                <a:solidFill>
                  <a:schemeClr val="tx1"/>
                </a:solidFill>
                <a:effectLst/>
                <a:latin typeface="+mn-lt"/>
                <a:ea typeface="+mn-ea"/>
                <a:cs typeface="+mn-cs"/>
              </a:rPr>
              <a:t>ensemble de protéines à synthèse hépatique sous forme circulante dans le plasma et sous forme de récepteurs membranaires présents à la surface de nombreux types cellulaires) favorise l’</a:t>
            </a:r>
            <a:r>
              <a:rPr lang="fr-BE" sz="1200" kern="1200" dirty="0" err="1" smtClean="0">
                <a:solidFill>
                  <a:schemeClr val="tx1"/>
                </a:solidFill>
                <a:effectLst/>
                <a:latin typeface="+mn-lt"/>
                <a:ea typeface="+mn-ea"/>
                <a:cs typeface="+mn-cs"/>
              </a:rPr>
              <a:t>opsonisation</a:t>
            </a:r>
            <a:r>
              <a:rPr lang="fr-BE" sz="1200" kern="1200" dirty="0" smtClean="0">
                <a:solidFill>
                  <a:schemeClr val="tx1"/>
                </a:solidFill>
                <a:effectLst/>
                <a:latin typeface="+mn-lt"/>
                <a:ea typeface="+mn-ea"/>
                <a:cs typeface="+mn-cs"/>
              </a:rPr>
              <a:t>. Sa concentration est élevée dans le colostrum, </a:t>
            </a:r>
            <a:r>
              <a:rPr lang="fr-BE" sz="1200" kern="1200" dirty="0" err="1" smtClean="0">
                <a:solidFill>
                  <a:schemeClr val="tx1"/>
                </a:solidFill>
                <a:effectLst/>
                <a:latin typeface="+mn-lt"/>
                <a:ea typeface="+mn-ea"/>
                <a:cs typeface="+mn-cs"/>
              </a:rPr>
              <a:t>pendnat</a:t>
            </a:r>
            <a:r>
              <a:rPr lang="fr-BE" sz="1200" kern="1200" dirty="0" smtClean="0">
                <a:solidFill>
                  <a:schemeClr val="tx1"/>
                </a:solidFill>
                <a:effectLst/>
                <a:latin typeface="+mn-lt"/>
                <a:ea typeface="+mn-ea"/>
                <a:cs typeface="+mn-cs"/>
              </a:rPr>
              <a:t> le tarissement</a:t>
            </a:r>
            <a:r>
              <a:rPr lang="fr-BE" sz="1200" kern="1200" baseline="0" dirty="0" smtClean="0">
                <a:solidFill>
                  <a:schemeClr val="tx1"/>
                </a:solidFill>
                <a:effectLst/>
                <a:latin typeface="+mn-lt"/>
                <a:ea typeface="+mn-ea"/>
                <a:cs typeface="+mn-cs"/>
              </a:rPr>
              <a:t> mais faible en lactation.</a:t>
            </a:r>
          </a:p>
          <a:p>
            <a:endParaRPr lang="fr-FR" sz="1200" kern="1200" baseline="0" dirty="0" smtClean="0">
              <a:solidFill>
                <a:schemeClr val="tx1"/>
              </a:solidFill>
              <a:effectLst/>
              <a:latin typeface="+mn-lt"/>
              <a:ea typeface="+mn-ea"/>
              <a:cs typeface="+mn-cs"/>
            </a:endParaRPr>
          </a:p>
          <a:p>
            <a:r>
              <a:rPr lang="fr-FR" sz="1200" kern="1200" baseline="0" dirty="0" smtClean="0">
                <a:solidFill>
                  <a:schemeClr val="tx1"/>
                </a:solidFill>
                <a:effectLst/>
                <a:latin typeface="+mn-lt"/>
                <a:ea typeface="+mn-ea"/>
                <a:cs typeface="+mn-cs"/>
              </a:rPr>
              <a:t>= La résolution du processus inflammatoire</a:t>
            </a:r>
          </a:p>
          <a:p>
            <a:r>
              <a:rPr lang="fr-FR" baseline="0" dirty="0" smtClean="0"/>
              <a:t>Cette élimination de la bactérie est la première étape de la fin du processus inflammatoire (Dans le cas contraire, le processus devient chronique). Les cytokines IL4, 10 et 17  sont largement impliquées dans la résolution de l’inflammation. Elles vont s</a:t>
            </a:r>
            <a:r>
              <a:rPr lang="fr-BE" dirty="0" err="1" smtClean="0"/>
              <a:t>oit</a:t>
            </a:r>
            <a:r>
              <a:rPr lang="fr-BE" dirty="0" smtClean="0"/>
              <a:t> bloquer la production des cytokines pro-inflammatoires soit inhiber leur action. L'IL-10 est produite par de nombreuses cellules et en particulier les macrophages et les lymphocytes T régulateurs. </a:t>
            </a:r>
          </a:p>
          <a:p>
            <a:r>
              <a:rPr lang="fr-BE" dirty="0" smtClean="0"/>
              <a:t>Les glucocorticoïdes</a:t>
            </a:r>
            <a:r>
              <a:rPr lang="fr-BE" baseline="0" dirty="0" smtClean="0"/>
              <a:t> </a:t>
            </a:r>
            <a:r>
              <a:rPr lang="fr-BE" dirty="0" smtClean="0"/>
              <a:t>inhibent les productions des cytokines pro-inflammatoires.</a:t>
            </a:r>
          </a:p>
          <a:p>
            <a:r>
              <a:rPr lang="fr-FR" baseline="0" dirty="0" smtClean="0"/>
              <a:t>Sont également impliqués dans le processus des médiateurs lipidiques tels les </a:t>
            </a:r>
            <a:r>
              <a:rPr lang="fr-FR" baseline="0" dirty="0" err="1" smtClean="0"/>
              <a:t>resolvines</a:t>
            </a:r>
            <a:r>
              <a:rPr lang="fr-FR" baseline="0" dirty="0" smtClean="0"/>
              <a:t>, les </a:t>
            </a:r>
            <a:r>
              <a:rPr lang="fr-FR" baseline="0" dirty="0" err="1" smtClean="0"/>
              <a:t>protectines</a:t>
            </a:r>
            <a:r>
              <a:rPr lang="fr-FR" baseline="0" dirty="0" smtClean="0"/>
              <a:t> et les </a:t>
            </a:r>
            <a:r>
              <a:rPr lang="fr-FR" baseline="0" dirty="0" err="1" smtClean="0"/>
              <a:t>lipoxines</a:t>
            </a:r>
            <a:r>
              <a:rPr lang="fr-FR" baseline="0" dirty="0" smtClean="0"/>
              <a:t> (</a:t>
            </a:r>
            <a:r>
              <a:rPr lang="fr-FR" baseline="0" dirty="0" err="1" smtClean="0"/>
              <a:t>LXs</a:t>
            </a:r>
            <a:r>
              <a:rPr lang="fr-FR" baseline="0" dirty="0" smtClean="0"/>
              <a:t>) ou encore des </a:t>
            </a:r>
            <a:r>
              <a:rPr lang="fr-FR" baseline="0" dirty="0" err="1" smtClean="0"/>
              <a:t>metabolites</a:t>
            </a:r>
            <a:r>
              <a:rPr lang="fr-FR" baseline="0" dirty="0" smtClean="0"/>
              <a:t> de la </a:t>
            </a:r>
            <a:r>
              <a:rPr lang="fr-FR" baseline="0" dirty="0" err="1" smtClean="0"/>
              <a:t>cyclo-oxygenase</a:t>
            </a:r>
            <a:r>
              <a:rPr lang="fr-FR" baseline="0" dirty="0" smtClean="0"/>
              <a:t> comme les PGD2, ou la PGJ2 . Ces lipides favorisent l’élimination des cellules apoptotiques par les macrophages, réduisent l’infiltration tissulaire par les neutrophiles </a:t>
            </a:r>
          </a:p>
          <a:p>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32</a:t>
            </a:fld>
            <a:endParaRPr lang="fr-BE"/>
          </a:p>
        </p:txBody>
      </p:sp>
    </p:spTree>
    <p:extLst>
      <p:ext uri="{BB962C8B-B14F-4D97-AF65-F5344CB8AC3E}">
        <p14:creationId xmlns:p14="http://schemas.microsoft.com/office/powerpoint/2010/main" val="336975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Rainard</a:t>
            </a:r>
            <a:r>
              <a:rPr lang="fr-BE" baseline="0" smtClean="0"/>
              <a:t> et al</a:t>
            </a:r>
            <a:r>
              <a:rPr lang="fr-BE" baseline="0" dirty="0" smtClean="0"/>
              <a:t>. 2018</a:t>
            </a:r>
          </a:p>
          <a:p>
            <a:endParaRPr lang="fr-BE" baseline="0" dirty="0" smtClean="0"/>
          </a:p>
          <a:p>
            <a:r>
              <a:rPr lang="fr-BE" sz="1200" kern="1200" dirty="0" smtClean="0">
                <a:solidFill>
                  <a:schemeClr val="tx1"/>
                </a:solidFill>
                <a:effectLst/>
                <a:latin typeface="+mn-lt"/>
                <a:ea typeface="+mn-ea"/>
                <a:cs typeface="+mn-cs"/>
              </a:rPr>
              <a:t>Observations contradictoires de la relation entre la concentration en cellules et le risque de mammites</a:t>
            </a:r>
          </a:p>
          <a:p>
            <a:r>
              <a:rPr lang="fr-BE" sz="1200" kern="1200" dirty="0" smtClean="0">
                <a:solidFill>
                  <a:schemeClr val="tx1"/>
                </a:solidFill>
                <a:effectLst/>
                <a:latin typeface="+mn-lt"/>
                <a:ea typeface="+mn-ea"/>
                <a:cs typeface="+mn-cs"/>
              </a:rPr>
              <a:t> </a:t>
            </a:r>
          </a:p>
          <a:p>
            <a:r>
              <a:rPr lang="fr-BE" sz="1200" b="1" kern="1200" dirty="0" smtClean="0">
                <a:solidFill>
                  <a:schemeClr val="tx1"/>
                </a:solidFill>
                <a:effectLst/>
                <a:latin typeface="+mn-lt"/>
                <a:ea typeface="+mn-ea"/>
                <a:cs typeface="+mn-cs"/>
              </a:rPr>
              <a:t>A l’échelle individuelle</a:t>
            </a:r>
            <a:r>
              <a:rPr lang="fr-BE" sz="1200" kern="1200" dirty="0" smtClean="0">
                <a:solidFill>
                  <a:schemeClr val="tx1"/>
                </a:solidFill>
                <a:effectLst/>
                <a:latin typeface="+mn-lt"/>
                <a:ea typeface="+mn-ea"/>
                <a:cs typeface="+mn-cs"/>
              </a:rPr>
              <a:t> (de la vache),le risque de mammites cliniques augmente</a:t>
            </a:r>
          </a:p>
          <a:p>
            <a:r>
              <a:rPr lang="fr-BE" sz="1200" kern="1200" dirty="0" smtClean="0">
                <a:solidFill>
                  <a:schemeClr val="tx1"/>
                </a:solidFill>
                <a:effectLst/>
                <a:latin typeface="+mn-lt"/>
                <a:ea typeface="+mn-ea"/>
                <a:cs typeface="+mn-cs"/>
              </a:rPr>
              <a:t>lorsque les CCS sont plus élevées (</a:t>
            </a:r>
            <a:r>
              <a:rPr lang="fr-BE" sz="1200" kern="1200" dirty="0" err="1" smtClean="0">
                <a:solidFill>
                  <a:schemeClr val="tx1"/>
                </a:solidFill>
                <a:effectLst/>
                <a:latin typeface="+mn-lt"/>
                <a:ea typeface="+mn-ea"/>
                <a:cs typeface="+mn-cs"/>
              </a:rPr>
              <a:t>Coffey</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1986 ; </a:t>
            </a:r>
            <a:r>
              <a:rPr lang="fr-BE" sz="1200" kern="1200" dirty="0" err="1" smtClean="0">
                <a:solidFill>
                  <a:schemeClr val="tx1"/>
                </a:solidFill>
                <a:effectLst/>
                <a:latin typeface="+mn-lt"/>
                <a:ea typeface="+mn-ea"/>
                <a:cs typeface="+mn-cs"/>
              </a:rPr>
              <a:t>Beaudeau</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1998 ; Rupp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2000 ; Rupp et </a:t>
            </a:r>
            <a:r>
              <a:rPr lang="fr-BE" sz="1200" kern="1200" dirty="0" err="1" smtClean="0">
                <a:solidFill>
                  <a:schemeClr val="tx1"/>
                </a:solidFill>
                <a:effectLst/>
                <a:latin typeface="+mn-lt"/>
                <a:ea typeface="+mn-ea"/>
                <a:cs typeface="+mn-cs"/>
              </a:rPr>
              <a:t>Boichard</a:t>
            </a:r>
            <a:r>
              <a:rPr lang="fr-BE" sz="1200" kern="1200" dirty="0" smtClean="0">
                <a:solidFill>
                  <a:schemeClr val="tx1"/>
                </a:solidFill>
                <a:effectLst/>
                <a:latin typeface="+mn-lt"/>
                <a:ea typeface="+mn-ea"/>
                <a:cs typeface="+mn-cs"/>
              </a:rPr>
              <a:t> 2000 ; van den Borne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2011) du fait sans doute que les vaches concernées présentent des infections chroniques. A l’inverse, les vaches ayant des CCS très faibles (10 000 – 20 000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présentent moins de risque de développer une mammite clinique (Whist et </a:t>
            </a:r>
            <a:r>
              <a:rPr lang="fr-BE" sz="1200" kern="1200" dirty="0" err="1" smtClean="0">
                <a:solidFill>
                  <a:schemeClr val="tx1"/>
                </a:solidFill>
                <a:effectLst/>
                <a:latin typeface="+mn-lt"/>
                <a:ea typeface="+mn-ea"/>
                <a:cs typeface="+mn-cs"/>
              </a:rPr>
              <a:t>Osteras</a:t>
            </a:r>
            <a:r>
              <a:rPr lang="fr-BE" sz="1200" kern="1200" dirty="0" smtClean="0">
                <a:solidFill>
                  <a:schemeClr val="tx1"/>
                </a:solidFill>
                <a:effectLst/>
                <a:latin typeface="+mn-lt"/>
                <a:ea typeface="+mn-ea"/>
                <a:cs typeface="+mn-cs"/>
              </a:rPr>
              <a:t>, 2007).</a:t>
            </a:r>
          </a:p>
          <a:p>
            <a:r>
              <a:rPr lang="fr-BE" sz="1200" kern="1200" dirty="0" smtClean="0">
                <a:solidFill>
                  <a:schemeClr val="tx1"/>
                </a:solidFill>
                <a:effectLst/>
                <a:latin typeface="+mn-lt"/>
                <a:ea typeface="+mn-ea"/>
                <a:cs typeface="+mn-cs"/>
              </a:rPr>
              <a:t> </a:t>
            </a:r>
          </a:p>
          <a:p>
            <a:r>
              <a:rPr lang="fr-BE" sz="1200" b="1" kern="1200" dirty="0" smtClean="0">
                <a:solidFill>
                  <a:schemeClr val="tx1"/>
                </a:solidFill>
                <a:effectLst/>
                <a:latin typeface="+mn-lt"/>
                <a:ea typeface="+mn-ea"/>
                <a:cs typeface="+mn-cs"/>
              </a:rPr>
              <a:t>A l’échelle du troupeau</a:t>
            </a:r>
            <a:r>
              <a:rPr lang="fr-BE" sz="1200" kern="1200" dirty="0" smtClean="0">
                <a:solidFill>
                  <a:schemeClr val="tx1"/>
                </a:solidFill>
                <a:effectLst/>
                <a:latin typeface="+mn-lt"/>
                <a:ea typeface="+mn-ea"/>
                <a:cs typeface="+mn-cs"/>
              </a:rPr>
              <a:t>, l’incidence des mammites cliniques serait plus grande quand les CCS de tank sont plus faibles (&lt; 150 000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que si elles sont élevées  (&gt; 750 000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a:t>
            </a:r>
            <a:r>
              <a:rPr lang="fr-BE" sz="1200" kern="1200" dirty="0" err="1" smtClean="0">
                <a:solidFill>
                  <a:schemeClr val="tx1"/>
                </a:solidFill>
                <a:effectLst/>
                <a:latin typeface="+mn-lt"/>
                <a:ea typeface="+mn-ea"/>
                <a:cs typeface="+mn-cs"/>
              </a:rPr>
              <a:t>Erskine</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1988). </a:t>
            </a:r>
          </a:p>
          <a:p>
            <a:r>
              <a:rPr lang="fr-BE" sz="1200" kern="1200" dirty="0" smtClean="0">
                <a:solidFill>
                  <a:schemeClr val="tx1"/>
                </a:solidFill>
                <a:effectLst/>
                <a:latin typeface="+mn-lt"/>
                <a:ea typeface="+mn-ea"/>
                <a:cs typeface="+mn-cs"/>
              </a:rPr>
              <a:t>De même, les troupeaux ayant des CCS de tank &lt; 150 000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ont plus de mammites cliniques que les troupeaux dont les CCS de tank &gt; 250 000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a:t>
            </a:r>
            <a:r>
              <a:rPr lang="fr-BE" sz="1200" kern="1200" dirty="0" err="1" smtClean="0">
                <a:solidFill>
                  <a:schemeClr val="tx1"/>
                </a:solidFill>
                <a:effectLst/>
                <a:latin typeface="+mn-lt"/>
                <a:ea typeface="+mn-ea"/>
                <a:cs typeface="+mn-cs"/>
              </a:rPr>
              <a:t>Miltenburg</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1996). </a:t>
            </a:r>
          </a:p>
          <a:p>
            <a:r>
              <a:rPr lang="fr-BE" sz="1200" kern="1200" dirty="0" smtClean="0">
                <a:solidFill>
                  <a:schemeClr val="tx1"/>
                </a:solidFill>
                <a:effectLst/>
                <a:latin typeface="+mn-lt"/>
                <a:ea typeface="+mn-ea"/>
                <a:cs typeface="+mn-cs"/>
              </a:rPr>
              <a:t>Dans les troupeaux ayant peu de vaches avec des CCS &gt; 250 000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l’incidence des mammites cliniques augmenterait avec la proportion de vaches ayant des CCS &lt; 50 000 </a:t>
            </a:r>
            <a:r>
              <a:rPr lang="fr-BE" sz="1200" kern="1200" dirty="0" err="1" smtClean="0">
                <a:solidFill>
                  <a:schemeClr val="tx1"/>
                </a:solidFill>
                <a:effectLst/>
                <a:latin typeface="+mn-lt"/>
                <a:ea typeface="+mn-ea"/>
                <a:cs typeface="+mn-cs"/>
              </a:rPr>
              <a:t>cel</a:t>
            </a:r>
            <a:r>
              <a:rPr lang="fr-BE" sz="1200" kern="1200" dirty="0" smtClean="0">
                <a:solidFill>
                  <a:schemeClr val="tx1"/>
                </a:solidFill>
                <a:effectLst/>
                <a:latin typeface="+mn-lt"/>
                <a:ea typeface="+mn-ea"/>
                <a:cs typeface="+mn-cs"/>
              </a:rPr>
              <a:t>./</a:t>
            </a:r>
            <a:r>
              <a:rPr lang="fr-BE" sz="1200" kern="1200" dirty="0" err="1" smtClean="0">
                <a:solidFill>
                  <a:schemeClr val="tx1"/>
                </a:solidFill>
                <a:effectLst/>
                <a:latin typeface="+mn-lt"/>
                <a:ea typeface="+mn-ea"/>
                <a:cs typeface="+mn-cs"/>
              </a:rPr>
              <a:t>mL</a:t>
            </a:r>
            <a:r>
              <a:rPr lang="fr-BE" sz="1200" kern="1200" dirty="0" smtClean="0">
                <a:solidFill>
                  <a:schemeClr val="tx1"/>
                </a:solidFill>
                <a:effectLst/>
                <a:latin typeface="+mn-lt"/>
                <a:ea typeface="+mn-ea"/>
                <a:cs typeface="+mn-cs"/>
              </a:rPr>
              <a:t> (</a:t>
            </a:r>
            <a:r>
              <a:rPr lang="fr-BE" sz="1200" kern="1200" dirty="0" err="1" smtClean="0">
                <a:solidFill>
                  <a:schemeClr val="tx1"/>
                </a:solidFill>
                <a:effectLst/>
                <a:latin typeface="+mn-lt"/>
                <a:ea typeface="+mn-ea"/>
                <a:cs typeface="+mn-cs"/>
              </a:rPr>
              <a:t>Beaudeau</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2002).</a:t>
            </a:r>
          </a:p>
          <a:p>
            <a:r>
              <a:rPr lang="fr-BE" sz="1200" kern="1200" dirty="0" smtClean="0">
                <a:solidFill>
                  <a:schemeClr val="tx1"/>
                </a:solidFill>
                <a:effectLst/>
                <a:latin typeface="+mn-lt"/>
                <a:ea typeface="+mn-ea"/>
                <a:cs typeface="+mn-cs"/>
              </a:rPr>
              <a:t>On peut avoir soit très peu, soit beaucoup de mammites cliniques dans des troupeaux a faible CCS (</a:t>
            </a:r>
            <a:r>
              <a:rPr lang="fr-BE" sz="1200" kern="1200" dirty="0" err="1" smtClean="0">
                <a:solidFill>
                  <a:schemeClr val="tx1"/>
                </a:solidFill>
                <a:effectLst/>
                <a:latin typeface="+mn-lt"/>
                <a:ea typeface="+mn-ea"/>
                <a:cs typeface="+mn-cs"/>
              </a:rPr>
              <a:t>Peeler</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2002).</a:t>
            </a:r>
          </a:p>
          <a:p>
            <a:r>
              <a:rPr lang="fr-BE" sz="1200" kern="1200" dirty="0" smtClean="0">
                <a:solidFill>
                  <a:schemeClr val="tx1"/>
                </a:solidFill>
                <a:effectLst/>
                <a:latin typeface="+mn-lt"/>
                <a:ea typeface="+mn-ea"/>
                <a:cs typeface="+mn-cs"/>
              </a:rPr>
              <a:t>Par ailleurs, plusieurs études ont suggéré que les mammites étaient plus sévères dans les troupeaux à faible CCS de tank ou sur des animaux avec de faibles CCS individuelles (Green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1996 ; </a:t>
            </a:r>
            <a:r>
              <a:rPr lang="fr-BE" sz="1200" kern="1200" dirty="0" err="1" smtClean="0">
                <a:solidFill>
                  <a:schemeClr val="tx1"/>
                </a:solidFill>
                <a:effectLst/>
                <a:latin typeface="+mn-lt"/>
                <a:ea typeface="+mn-ea"/>
                <a:cs typeface="+mn-cs"/>
              </a:rPr>
              <a:t>Barkema</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1998 ; </a:t>
            </a:r>
            <a:r>
              <a:rPr lang="fr-BE" sz="1200" kern="1200" dirty="0" err="1" smtClean="0">
                <a:solidFill>
                  <a:schemeClr val="tx1"/>
                </a:solidFill>
                <a:effectLst/>
                <a:latin typeface="+mn-lt"/>
                <a:ea typeface="+mn-ea"/>
                <a:cs typeface="+mn-cs"/>
              </a:rPr>
              <a:t>Tadich</a:t>
            </a:r>
            <a:r>
              <a:rPr lang="fr-BE" sz="1200" kern="1200" dirty="0" smtClean="0">
                <a:solidFill>
                  <a:schemeClr val="tx1"/>
                </a:solidFill>
                <a:effectLst/>
                <a:latin typeface="+mn-lt"/>
                <a:ea typeface="+mn-ea"/>
                <a:cs typeface="+mn-cs"/>
              </a:rPr>
              <a:t> </a:t>
            </a:r>
            <a:r>
              <a:rPr lang="fr-BE" sz="1200" i="1" kern="1200" dirty="0" smtClean="0">
                <a:solidFill>
                  <a:schemeClr val="tx1"/>
                </a:solidFill>
                <a:effectLst/>
                <a:latin typeface="+mn-lt"/>
                <a:ea typeface="+mn-ea"/>
                <a:cs typeface="+mn-cs"/>
              </a:rPr>
              <a:t>et al., </a:t>
            </a:r>
            <a:r>
              <a:rPr lang="fr-BE" sz="1200" kern="1200" dirty="0" smtClean="0">
                <a:solidFill>
                  <a:schemeClr val="tx1"/>
                </a:solidFill>
                <a:effectLst/>
                <a:latin typeface="+mn-lt"/>
                <a:ea typeface="+mn-ea"/>
                <a:cs typeface="+mn-cs"/>
              </a:rPr>
              <a:t>1998). Cela pourrait indiquer que des vaches a faibles CCS se défendent moins bien contre les infections mammaires que des animaux dont les CCS sont plus élevées.</a:t>
            </a:r>
          </a:p>
          <a:p>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35</a:t>
            </a:fld>
            <a:endParaRPr lang="fr-BE"/>
          </a:p>
        </p:txBody>
      </p:sp>
    </p:spTree>
    <p:extLst>
      <p:ext uri="{BB962C8B-B14F-4D97-AF65-F5344CB8AC3E}">
        <p14:creationId xmlns:p14="http://schemas.microsoft.com/office/powerpoint/2010/main" val="3362112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37</a:t>
            </a:fld>
            <a:endParaRPr lang="fr-BE"/>
          </a:p>
        </p:txBody>
      </p:sp>
    </p:spTree>
    <p:extLst>
      <p:ext uri="{BB962C8B-B14F-4D97-AF65-F5344CB8AC3E}">
        <p14:creationId xmlns:p14="http://schemas.microsoft.com/office/powerpoint/2010/main" val="993767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système adaptatif est de nature plus spécifique que le système inné puisque dirigé vers des antigènes au travers des molécules du  </a:t>
            </a:r>
            <a:r>
              <a:rPr lang="fr-FR" dirty="0" err="1" smtClean="0"/>
              <a:t>MHC</a:t>
            </a:r>
            <a:r>
              <a:rPr lang="fr-FR" dirty="0" smtClean="0"/>
              <a:t> (major </a:t>
            </a:r>
            <a:r>
              <a:rPr lang="fr-FR" dirty="0" err="1" smtClean="0"/>
              <a:t>histocompatibility</a:t>
            </a:r>
            <a:r>
              <a:rPr lang="fr-FR" dirty="0" smtClean="0"/>
              <a:t> </a:t>
            </a:r>
            <a:r>
              <a:rPr lang="fr-FR" dirty="0" err="1" smtClean="0"/>
              <a:t>complex</a:t>
            </a:r>
            <a:r>
              <a:rPr lang="fr-FR" dirty="0" smtClean="0"/>
              <a:t>) présentes en surface des cellules</a:t>
            </a:r>
            <a:r>
              <a:rPr lang="fr-FR" baseline="0" dirty="0" smtClean="0"/>
              <a:t> et qui seront chargées de reconnaître l’antigène. </a:t>
            </a:r>
          </a:p>
          <a:p>
            <a:r>
              <a:rPr lang="fr-FR" baseline="0" dirty="0" smtClean="0"/>
              <a:t>Par ailleurs le système induit une réponse mémorielle : un premier contact renforce la réaction en cas de second contact. Cette réponse sera plus rapide et plus forte et ,durera plus longtemps. </a:t>
            </a:r>
            <a:br>
              <a:rPr lang="fr-FR" baseline="0" dirty="0" smtClean="0"/>
            </a:br>
            <a:r>
              <a:rPr lang="fr-FR" baseline="0" dirty="0" smtClean="0"/>
              <a:t>Le système n’est pas dirigé vers les propres antigènes de l’animal.  </a:t>
            </a:r>
          </a:p>
          <a:p>
            <a:r>
              <a:rPr lang="fr-FR" baseline="0" dirty="0" smtClean="0"/>
              <a:t>Le système adaptatif comporte des composants cellulaires (macrophages, neutrophiles, cellules dendritiques, lymphocytes) et moléculaire dont les </a:t>
            </a:r>
            <a:r>
              <a:rPr lang="fr-FR" baseline="0" dirty="0" err="1" smtClean="0"/>
              <a:t>Ig</a:t>
            </a:r>
            <a:r>
              <a:rPr lang="fr-FR" baseline="0" dirty="0" smtClean="0"/>
              <a:t> et les cytokines.</a:t>
            </a:r>
          </a:p>
          <a:p>
            <a:r>
              <a:rPr lang="fr-FR" baseline="0" dirty="0" smtClean="0"/>
              <a:t> </a:t>
            </a:r>
            <a:endParaRPr lang="fr-BE" baseline="0" dirty="0" smtClean="0"/>
          </a:p>
          <a:p>
            <a:r>
              <a:rPr lang="fr-FR" baseline="0" dirty="0" smtClean="0"/>
              <a:t>= Le système cellulaire adaptatif</a:t>
            </a:r>
          </a:p>
          <a:p>
            <a:pPr marL="171450" indent="-171450">
              <a:buFontTx/>
              <a:buChar char="-"/>
            </a:pPr>
            <a:r>
              <a:rPr lang="fr-FR" baseline="0" dirty="0" smtClean="0"/>
              <a:t>Les lymphocytes T (T pour Thymus) se composent des lymphocytes </a:t>
            </a:r>
            <a:r>
              <a:rPr lang="el-GR" baseline="0" dirty="0" smtClean="0"/>
              <a:t>αβ</a:t>
            </a:r>
            <a:r>
              <a:rPr lang="fr-FR" baseline="0" dirty="0" smtClean="0"/>
              <a:t> dit </a:t>
            </a:r>
            <a:r>
              <a:rPr lang="fr-FR" baseline="0" dirty="0" err="1" smtClean="0"/>
              <a:t>helper</a:t>
            </a:r>
            <a:r>
              <a:rPr lang="fr-FR" baseline="0" dirty="0" smtClean="0"/>
              <a:t> (Th) ou CD4, des lymphocytes cytotoxiques (Tc) dit CD8 et des lymphocytes </a:t>
            </a:r>
            <a:r>
              <a:rPr lang="el-GR" baseline="0" dirty="0" smtClean="0"/>
              <a:t>γδ</a:t>
            </a:r>
            <a:r>
              <a:rPr lang="fr-FR" baseline="0" dirty="0" smtClean="0"/>
              <a:t>. Les cellules </a:t>
            </a:r>
            <a:r>
              <a:rPr lang="fr-FR" baseline="0" dirty="0" err="1" smtClean="0"/>
              <a:t>helper</a:t>
            </a:r>
            <a:r>
              <a:rPr lang="fr-FR" baseline="0" dirty="0" smtClean="0"/>
              <a:t> produisent des cytokines en réponse à la reconnaissance du complexe </a:t>
            </a:r>
            <a:r>
              <a:rPr lang="fr-FR" baseline="0" dirty="0" err="1" smtClean="0"/>
              <a:t>MHC</a:t>
            </a:r>
            <a:r>
              <a:rPr lang="fr-FR" baseline="0" dirty="0" smtClean="0"/>
              <a:t> (</a:t>
            </a:r>
            <a:r>
              <a:rPr lang="fr-FR" baseline="0" dirty="0" err="1" smtClean="0"/>
              <a:t>CMH</a:t>
            </a:r>
            <a:r>
              <a:rPr lang="fr-FR" baseline="0" dirty="0" smtClean="0"/>
              <a:t> : complexe majeur d’histocompatibilité de classe 1 présent sur toutes les cellules et de classe 2 présent sur les cellules présentatrices de l’Ag aux lymphocytes) par les macrophages et les cellules dendritiques et les lymphocytes B. Ces cytokines (</a:t>
            </a:r>
            <a:r>
              <a:rPr lang="fr-FR" baseline="0" dirty="0" err="1" smtClean="0"/>
              <a:t>IFN</a:t>
            </a:r>
            <a:r>
              <a:rPr lang="fr-FR" baseline="0" dirty="0" smtClean="0"/>
              <a:t> et IL2) vont participer à la réaction innée et favoriser la phagocytose et la destruction intracellulaire des bactéries. Elles peuvent également stimuler la différenciation des cellules T en cellules B. Les lymphocytes Tc (cytotoxiques) contribuent à éliminer les antigènes identifiés et les cellules mammaires apoptotiques.  Les lymphocytes </a:t>
            </a:r>
            <a:r>
              <a:rPr lang="el-GR" baseline="0" dirty="0" smtClean="0"/>
              <a:t>γδ</a:t>
            </a:r>
            <a:r>
              <a:rPr lang="fr-FR" baseline="0" dirty="0" smtClean="0"/>
              <a:t> sont présents en surface des cellules épithéliales. Leur rôle reste à préciser. Ils sont présents en plus grande quantité dans le tissu mammaire que dans le sang.</a:t>
            </a:r>
          </a:p>
          <a:p>
            <a:pPr marL="171450" indent="-171450">
              <a:buFontTx/>
              <a:buChar char="-"/>
            </a:pPr>
            <a:r>
              <a:rPr lang="fr-FR" baseline="0" dirty="0" smtClean="0"/>
              <a:t>- Les lymphocytes B (B pour bourse de Fabricius) de la moelle produisent les anticorps. Une fois internalisés les antigènes, elles les présentent aux lymphocytes Th qui ainsi activés synthétisent les cytokines qui vont activer la transformation des cellules T en lymphocytes B producteurs </a:t>
            </a:r>
            <a:r>
              <a:rPr lang="fr-FR" baseline="0" dirty="0" err="1" smtClean="0"/>
              <a:t>d’Ac</a:t>
            </a:r>
            <a:r>
              <a:rPr lang="fr-FR" baseline="0" dirty="0" smtClean="0"/>
              <a:t>. </a:t>
            </a:r>
          </a:p>
          <a:p>
            <a:pPr marL="171450" indent="-171450">
              <a:buFontTx/>
              <a:buChar char="-"/>
            </a:pPr>
            <a:r>
              <a:rPr lang="fr-FR" baseline="0" dirty="0" smtClean="0"/>
              <a:t>- Les macrophages jouent un rôle clé dans la présentation des Ag des bactéries une fois incorporés dans les macrophages</a:t>
            </a:r>
          </a:p>
          <a:p>
            <a:pPr marL="171450" indent="-171450">
              <a:buFontTx/>
              <a:buChar char="-"/>
            </a:pPr>
            <a:endParaRPr lang="fr-FR" baseline="0" dirty="0" smtClean="0"/>
          </a:p>
          <a:p>
            <a:pPr marL="0" indent="0">
              <a:buFontTx/>
              <a:buNone/>
            </a:pPr>
            <a:r>
              <a:rPr lang="fr-FR" baseline="0" dirty="0" smtClean="0"/>
              <a:t>= Le système humoral adaptatif. </a:t>
            </a:r>
          </a:p>
          <a:p>
            <a:pPr marL="0" indent="0">
              <a:buFontTx/>
              <a:buNone/>
            </a:pPr>
            <a:r>
              <a:rPr lang="fr-FR" baseline="0" dirty="0" smtClean="0"/>
              <a:t>Les </a:t>
            </a:r>
            <a:r>
              <a:rPr lang="fr-FR" baseline="0" dirty="0" err="1" smtClean="0"/>
              <a:t>Ac</a:t>
            </a:r>
            <a:r>
              <a:rPr lang="fr-FR" baseline="0" dirty="0" smtClean="0"/>
              <a:t> se répartissent en 4 classes IgG1, IgG2, </a:t>
            </a:r>
            <a:r>
              <a:rPr lang="fr-FR" baseline="0" dirty="0" err="1" smtClean="0"/>
              <a:t>IgA</a:t>
            </a:r>
            <a:r>
              <a:rPr lang="fr-FR" baseline="0" dirty="0" smtClean="0"/>
              <a:t> et </a:t>
            </a:r>
            <a:r>
              <a:rPr lang="fr-FR" baseline="0" dirty="0" err="1" smtClean="0"/>
              <a:t>IgM</a:t>
            </a:r>
            <a:r>
              <a:rPr lang="fr-FR" baseline="0" dirty="0" smtClean="0"/>
              <a:t>. Leur concentration varie avec le stade de lactation. Leur concentration augmente en période de tarissement et est maximale dans le colostrum. Elle augmente également en cas d’infection. </a:t>
            </a:r>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39</a:t>
            </a:fld>
            <a:endParaRPr lang="fr-BE"/>
          </a:p>
        </p:txBody>
      </p:sp>
    </p:spTree>
    <p:extLst>
      <p:ext uri="{BB962C8B-B14F-4D97-AF65-F5344CB8AC3E}">
        <p14:creationId xmlns:p14="http://schemas.microsoft.com/office/powerpoint/2010/main" val="2499061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COUTS DES MAMMITES</a:t>
            </a:r>
          </a:p>
          <a:p>
            <a:r>
              <a:rPr lang="fr-FR" dirty="0" smtClean="0"/>
              <a:t>-</a:t>
            </a:r>
            <a:r>
              <a:rPr lang="fr-FR" baseline="0" dirty="0" smtClean="0"/>
              <a:t> </a:t>
            </a:r>
            <a:r>
              <a:rPr lang="fr-FR" dirty="0" err="1" smtClean="0"/>
              <a:t>Huijps</a:t>
            </a:r>
            <a:r>
              <a:rPr lang="fr-FR" dirty="0" smtClean="0"/>
              <a:t> et al. 2009 Couts des mammites cliniques et subcliniques : 31 Euros par an et par primipares  (</a:t>
            </a:r>
            <a:r>
              <a:rPr lang="fr-FR" dirty="0" err="1" smtClean="0"/>
              <a:t>Huijps</a:t>
            </a:r>
            <a:r>
              <a:rPr lang="fr-FR" dirty="0" smtClean="0"/>
              <a:t> et al. 2009)</a:t>
            </a:r>
          </a:p>
          <a:p>
            <a:r>
              <a:rPr lang="en-US" sz="1200" b="0" i="0" u="none" strike="noStrike" kern="1200" baseline="0" dirty="0" smtClean="0">
                <a:solidFill>
                  <a:schemeClr val="tx1"/>
                </a:solidFill>
                <a:latin typeface="+mn-lt"/>
                <a:ea typeface="+mn-ea"/>
                <a:cs typeface="+mn-cs"/>
              </a:rPr>
              <a:t>- Cha et al. (2011) estimated the costs of gram-positive, gram-negative, and other mastitis-causing pathogens at $134, $211, and $95 (US) per case, with corresponding</a:t>
            </a:r>
          </a:p>
          <a:p>
            <a:r>
              <a:rPr lang="en-US" sz="1200" b="0" i="0" u="none" strike="noStrike" kern="1200" baseline="0" dirty="0" smtClean="0">
                <a:solidFill>
                  <a:schemeClr val="tx1"/>
                </a:solidFill>
                <a:latin typeface="+mn-lt"/>
                <a:ea typeface="+mn-ea"/>
                <a:cs typeface="+mn-cs"/>
              </a:rPr>
              <a:t>incidence of 15.5, 12.6, and 16.2 CM cases per 100 cow years.</a:t>
            </a:r>
          </a:p>
          <a:p>
            <a:r>
              <a:rPr lang="en-US" sz="1200" b="0" i="0" u="none" strike="noStrike" kern="1200" baseline="0" dirty="0" smtClean="0">
                <a:solidFill>
                  <a:schemeClr val="tx1"/>
                </a:solidFill>
                <a:latin typeface="+mn-lt"/>
                <a:ea typeface="+mn-ea"/>
                <a:cs typeface="+mn-cs"/>
              </a:rPr>
              <a:t>- Sorensen et al. (2010) found that the costs of mastitis varied from €149 to €570 per mastitis case, at an incidence of 3 to 5% per lactation, depending </a:t>
            </a:r>
            <a:r>
              <a:rPr lang="fr-BE" sz="1200" b="0" i="0" u="none" strike="noStrike" kern="1200" baseline="0" dirty="0" smtClean="0">
                <a:solidFill>
                  <a:schemeClr val="tx1"/>
                </a:solidFill>
                <a:latin typeface="+mn-lt"/>
                <a:ea typeface="+mn-ea"/>
                <a:cs typeface="+mn-cs"/>
              </a:rPr>
              <a:t>on the </a:t>
            </a:r>
            <a:r>
              <a:rPr lang="fr-BE" sz="1200" b="0" i="0" u="none" strike="noStrike" kern="1200" baseline="0" dirty="0" err="1" smtClean="0">
                <a:solidFill>
                  <a:schemeClr val="tx1"/>
                </a:solidFill>
                <a:latin typeface="+mn-lt"/>
                <a:ea typeface="+mn-ea"/>
                <a:cs typeface="+mn-cs"/>
              </a:rPr>
              <a:t>mastitis-causing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pathogen</a:t>
            </a:r>
            <a:endParaRPr lang="fr-BE" sz="1200" b="0" i="0" u="none" strike="noStrike" kern="1200" baseline="0" dirty="0" smtClean="0">
              <a:solidFill>
                <a:schemeClr val="tx1"/>
              </a:solidFill>
              <a:latin typeface="+mn-lt"/>
              <a:ea typeface="+mn-ea"/>
              <a:cs typeface="+mn-cs"/>
            </a:endParaRPr>
          </a:p>
          <a:p>
            <a:pPr marL="171450" indent="-171450">
              <a:buFontTx/>
              <a:buChar char="-"/>
            </a:pPr>
            <a:r>
              <a:rPr lang="fr-BE" sz="1200" b="0" i="0" u="none" strike="noStrike" kern="1200" baseline="0" dirty="0" err="1" smtClean="0">
                <a:solidFill>
                  <a:schemeClr val="tx1"/>
                </a:solidFill>
                <a:latin typeface="+mn-lt"/>
                <a:ea typeface="+mn-ea"/>
                <a:cs typeface="+mn-cs"/>
              </a:rPr>
              <a:t>Heikkila</a:t>
            </a:r>
            <a:r>
              <a:rPr lang="fr-BE" sz="1200" b="0" i="0" u="none" strike="noStrike" kern="1200" baseline="0" dirty="0" smtClean="0">
                <a:solidFill>
                  <a:schemeClr val="tx1"/>
                </a:solidFill>
                <a:latin typeface="+mn-lt"/>
                <a:ea typeface="+mn-ea"/>
                <a:cs typeface="+mn-cs"/>
              </a:rPr>
              <a:t> et al. </a:t>
            </a:r>
            <a:r>
              <a:rPr lang="en-US" sz="1200" b="0" i="0" u="none" strike="noStrike" kern="1200" baseline="0" dirty="0" smtClean="0">
                <a:solidFill>
                  <a:schemeClr val="tx1"/>
                </a:solidFill>
                <a:latin typeface="+mn-lt"/>
                <a:ea typeface="+mn-ea"/>
                <a:cs typeface="+mn-cs"/>
              </a:rPr>
              <a:t>(2012) estimated the costs of mastitis at €458 per CM case or €147 per cow per year, with a corresponding CM incidence of 0.31 to 0.38 per cow per year, depending on the type of breed.</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COUTS</a:t>
            </a:r>
            <a:r>
              <a:rPr lang="en-US" sz="1200" b="0" i="0" u="none" strike="noStrike" kern="1200" baseline="0" dirty="0" smtClean="0">
                <a:solidFill>
                  <a:schemeClr val="tx1"/>
                </a:solidFill>
                <a:latin typeface="+mn-lt"/>
                <a:ea typeface="+mn-ea"/>
                <a:cs typeface="+mn-cs"/>
              </a:rPr>
              <a:t> DES </a:t>
            </a:r>
            <a:r>
              <a:rPr lang="en-US" sz="1200" b="0" i="0" u="none" strike="noStrike" kern="1200" baseline="0" dirty="0" err="1" smtClean="0">
                <a:solidFill>
                  <a:schemeClr val="tx1"/>
                </a:solidFill>
                <a:latin typeface="+mn-lt"/>
                <a:ea typeface="+mn-ea"/>
                <a:cs typeface="+mn-cs"/>
              </a:rPr>
              <a:t>MAMMITES</a:t>
            </a:r>
            <a:endParaRPr lang="en-US" sz="1200" b="0" i="0" u="none" strike="noStrike" kern="1200" baseline="0" dirty="0" smtClean="0">
              <a:solidFill>
                <a:schemeClr val="tx1"/>
              </a:solidFill>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800" b="1" i="0" u="none" strike="noStrike" kern="1200" baseline="0" dirty="0" smtClean="0">
                <a:solidFill>
                  <a:schemeClr val="tx1"/>
                </a:solidFill>
                <a:latin typeface="+mn-lt"/>
                <a:ea typeface="+mn-ea"/>
                <a:cs typeface="+mn-cs"/>
              </a:rPr>
              <a:t>Failure costs cad FC</a:t>
            </a:r>
          </a:p>
          <a:p>
            <a:pPr marL="628650" lvl="1" indent="-171450">
              <a:buFontTx/>
              <a:buChar char="-"/>
            </a:pPr>
            <a:r>
              <a:rPr lang="en-US" sz="1200" b="0" i="0" u="none" strike="noStrike" kern="1200" baseline="0" dirty="0" err="1" smtClean="0">
                <a:solidFill>
                  <a:schemeClr val="tx1"/>
                </a:solidFill>
                <a:latin typeface="+mn-lt"/>
                <a:ea typeface="+mn-ea"/>
                <a:cs typeface="+mn-cs"/>
              </a:rPr>
              <a:t>Coûts</a:t>
            </a:r>
            <a:r>
              <a:rPr lang="en-US" sz="1200" b="0" i="0" u="none" strike="noStrike" kern="1200" baseline="0" dirty="0" smtClean="0">
                <a:solidFill>
                  <a:schemeClr val="tx1"/>
                </a:solidFill>
                <a:latin typeface="+mn-lt"/>
                <a:ea typeface="+mn-ea"/>
                <a:cs typeface="+mn-cs"/>
              </a:rPr>
              <a:t> directs  cad </a:t>
            </a:r>
            <a:r>
              <a:rPr lang="en-US" sz="1200" b="0" i="0" u="none" strike="noStrike" kern="1200" baseline="0" dirty="0" err="1" smtClean="0">
                <a:solidFill>
                  <a:schemeClr val="tx1"/>
                </a:solidFill>
                <a:latin typeface="+mn-lt"/>
                <a:ea typeface="+mn-ea"/>
                <a:cs typeface="+mn-cs"/>
              </a:rPr>
              <a:t>traitement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frais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vétérinaires</a:t>
            </a:r>
            <a:r>
              <a:rPr lang="en-US" sz="1200" b="0" i="0" u="none" strike="noStrike" kern="1200" baseline="0" dirty="0" smtClean="0">
                <a:solidFill>
                  <a:schemeClr val="tx1"/>
                </a:solidFill>
                <a:latin typeface="+mn-lt"/>
                <a:ea typeface="+mn-ea"/>
                <a:cs typeface="+mn-cs"/>
              </a:rPr>
              <a:t>, travail </a:t>
            </a:r>
          </a:p>
          <a:p>
            <a:pPr marL="628650" lvl="1" indent="-171450">
              <a:buFontTx/>
              <a:buChar char="-"/>
            </a:pPr>
            <a:r>
              <a:rPr lang="en-US" sz="1200" b="0" i="0" u="none" strike="noStrike" kern="1200" baseline="0" dirty="0" err="1" smtClean="0">
                <a:solidFill>
                  <a:schemeClr val="tx1"/>
                </a:solidFill>
                <a:latin typeface="+mn-lt"/>
                <a:ea typeface="+mn-ea"/>
                <a:cs typeface="+mn-cs"/>
              </a:rPr>
              <a:t>Coûts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indirects</a:t>
            </a:r>
            <a:r>
              <a:rPr lang="en-US" sz="1200" b="0" i="0" u="none" strike="noStrike" kern="1200" baseline="0" dirty="0" smtClean="0">
                <a:solidFill>
                  <a:schemeClr val="tx1"/>
                </a:solidFill>
                <a:latin typeface="+mn-lt"/>
                <a:ea typeface="+mn-ea"/>
                <a:cs typeface="+mn-cs"/>
              </a:rPr>
              <a:t> : diminution de la production </a:t>
            </a:r>
            <a:r>
              <a:rPr lang="en-US" sz="1200" b="0" i="0" u="none" strike="noStrike" kern="1200" baseline="0" dirty="0" err="1" smtClean="0">
                <a:solidFill>
                  <a:schemeClr val="tx1"/>
                </a:solidFill>
                <a:latin typeface="+mn-lt"/>
                <a:ea typeface="+mn-ea"/>
                <a:cs typeface="+mn-cs"/>
              </a:rPr>
              <a:t>laitière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réforme</a:t>
            </a:r>
            <a:endParaRPr lang="en-US" sz="1200" b="0" i="0" u="none" strike="noStrike" kern="1200" baseline="0" dirty="0" smtClean="0">
              <a:solidFill>
                <a:schemeClr val="tx1"/>
              </a:solidFill>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Une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vache</a:t>
            </a:r>
            <a:r>
              <a:rPr lang="en-US" sz="1200" b="0" i="0" u="none" strike="noStrike" kern="1200" baseline="0" dirty="0" smtClean="0">
                <a:solidFill>
                  <a:schemeClr val="tx1"/>
                </a:solidFill>
                <a:latin typeface="+mn-lt"/>
                <a:ea typeface="+mn-ea"/>
                <a:cs typeface="+mn-cs"/>
              </a:rPr>
              <a:t> ne </a:t>
            </a:r>
            <a:r>
              <a:rPr lang="en-US" sz="1200" b="0" i="0" u="none" strike="noStrike" kern="1200" baseline="0" dirty="0" err="1" smtClean="0">
                <a:solidFill>
                  <a:schemeClr val="tx1"/>
                </a:solidFill>
                <a:latin typeface="+mn-lt"/>
                <a:ea typeface="+mn-ea"/>
                <a:cs typeface="+mn-cs"/>
              </a:rPr>
              <a:t>produit</a:t>
            </a:r>
            <a:r>
              <a:rPr lang="en-US" sz="1200" b="0" i="0" u="none" strike="noStrike" kern="1200" baseline="0" dirty="0" smtClean="0">
                <a:solidFill>
                  <a:schemeClr val="tx1"/>
                </a:solidFill>
                <a:latin typeface="+mn-lt"/>
                <a:ea typeface="+mn-ea"/>
                <a:cs typeface="+mn-cs"/>
              </a:rPr>
              <a:t> pas </a:t>
            </a:r>
            <a:r>
              <a:rPr lang="en-US" sz="1200" b="0" i="0" u="none" strike="noStrike" kern="1200" baseline="0" dirty="0" err="1" smtClean="0">
                <a:solidFill>
                  <a:schemeClr val="tx1"/>
                </a:solidFill>
                <a:latin typeface="+mn-lt"/>
                <a:ea typeface="+mn-ea"/>
                <a:cs typeface="+mn-cs"/>
              </a:rPr>
              <a:t>ce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qu’elle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devrait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produire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quand</a:t>
            </a:r>
            <a:r>
              <a:rPr lang="en-US" sz="1200" b="0" i="0" u="none" strike="noStrike" kern="1200" baseline="0" dirty="0" smtClean="0">
                <a:solidFill>
                  <a:schemeClr val="tx1"/>
                </a:solidFill>
                <a:latin typeface="+mn-lt"/>
                <a:ea typeface="+mn-ea"/>
                <a:cs typeface="+mn-cs"/>
              </a:rPr>
              <a:t> son </a:t>
            </a:r>
            <a:r>
              <a:rPr lang="en-US" sz="1200" b="0" i="0" u="none" strike="noStrike" kern="1200" baseline="0" dirty="0" err="1" smtClean="0">
                <a:solidFill>
                  <a:schemeClr val="tx1"/>
                </a:solidFill>
                <a:latin typeface="+mn-lt"/>
                <a:ea typeface="+mn-ea"/>
                <a:cs typeface="+mn-cs"/>
              </a:rPr>
              <a:t>nombre</a:t>
            </a:r>
            <a:r>
              <a:rPr lang="en-US" sz="1200" b="0" i="0" u="none" strike="noStrike" kern="1200" baseline="0" dirty="0" smtClean="0">
                <a:solidFill>
                  <a:schemeClr val="tx1"/>
                </a:solidFill>
                <a:latin typeface="+mn-lt"/>
                <a:ea typeface="+mn-ea"/>
                <a:cs typeface="+mn-cs"/>
              </a:rPr>
              <a:t> de cellules </a:t>
            </a:r>
            <a:r>
              <a:rPr lang="en-US" sz="1200" b="0" i="0" u="none" strike="noStrike" kern="1200" baseline="0" dirty="0" err="1" smtClean="0">
                <a:solidFill>
                  <a:schemeClr val="tx1"/>
                </a:solidFill>
                <a:latin typeface="+mn-lt"/>
                <a:ea typeface="+mn-ea"/>
                <a:cs typeface="+mn-cs"/>
              </a:rPr>
              <a:t>est</a:t>
            </a:r>
            <a:r>
              <a:rPr lang="en-US" sz="1200" b="0" i="0" u="none" strike="noStrike" kern="1200" baseline="0" dirty="0" smtClean="0">
                <a:solidFill>
                  <a:schemeClr val="tx1"/>
                </a:solidFill>
                <a:latin typeface="+mn-lt"/>
                <a:ea typeface="+mn-ea"/>
                <a:cs typeface="+mn-cs"/>
              </a:rPr>
              <a:t> &gt; 50.000</a:t>
            </a:r>
          </a:p>
          <a:p>
            <a:pPr marL="171450" indent="-171450">
              <a:buFontTx/>
              <a:buChar char="-"/>
            </a:pPr>
            <a:r>
              <a:rPr lang="en-US" sz="1200" b="0" i="0" u="none" strike="noStrike" kern="1200" baseline="0" dirty="0" err="1" smtClean="0">
                <a:solidFill>
                  <a:schemeClr val="tx1"/>
                </a:solidFill>
                <a:latin typeface="+mn-lt"/>
                <a:ea typeface="+mn-ea"/>
                <a:cs typeface="+mn-cs"/>
              </a:rPr>
              <a:t>Chaque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cas</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mammite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clinique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engendre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perte</a:t>
            </a:r>
            <a:r>
              <a:rPr lang="en-US" sz="1200" b="0" i="0" u="none" strike="noStrike" kern="1200" baseline="0" dirty="0" smtClean="0">
                <a:solidFill>
                  <a:schemeClr val="tx1"/>
                </a:solidFill>
                <a:latin typeface="+mn-lt"/>
                <a:ea typeface="+mn-ea"/>
                <a:cs typeface="+mn-cs"/>
              </a:rPr>
              <a:t> de production </a:t>
            </a:r>
            <a:r>
              <a:rPr lang="en-US" sz="1200" b="0" i="0" u="none" strike="noStrike" kern="1200" baseline="0" dirty="0" err="1" smtClean="0">
                <a:solidFill>
                  <a:schemeClr val="tx1"/>
                </a:solidFill>
                <a:latin typeface="+mn-lt"/>
                <a:ea typeface="+mn-ea"/>
                <a:cs typeface="+mn-cs"/>
              </a:rPr>
              <a:t>égale</a:t>
            </a:r>
            <a:r>
              <a:rPr lang="en-US" sz="1200" b="0" i="0" u="none" strike="noStrike" kern="1200" baseline="0" dirty="0" smtClean="0">
                <a:solidFill>
                  <a:schemeClr val="tx1"/>
                </a:solidFill>
                <a:latin typeface="+mn-lt"/>
                <a:ea typeface="+mn-ea"/>
                <a:cs typeface="+mn-cs"/>
              </a:rPr>
              <a:t> à 5 % de la </a:t>
            </a:r>
            <a:r>
              <a:rPr lang="en-US" sz="1200" b="0" i="0" u="none" strike="noStrike" kern="1200" baseline="0" dirty="0" err="1" smtClean="0">
                <a:solidFill>
                  <a:schemeClr val="tx1"/>
                </a:solidFill>
                <a:latin typeface="+mn-lt"/>
                <a:ea typeface="+mn-ea"/>
                <a:cs typeface="+mn-cs"/>
              </a:rPr>
              <a:t>moyenne</a:t>
            </a:r>
            <a:r>
              <a:rPr lang="en-US" sz="1200" b="0" i="0" u="none" strike="noStrike" kern="1200" baseline="0" dirty="0" smtClean="0">
                <a:solidFill>
                  <a:schemeClr val="tx1"/>
                </a:solidFill>
                <a:latin typeface="+mn-lt"/>
                <a:ea typeface="+mn-ea"/>
                <a:cs typeface="+mn-cs"/>
              </a:rPr>
              <a:t> de production </a:t>
            </a:r>
            <a:r>
              <a:rPr lang="en-US" sz="1200" b="0" i="0" u="none" strike="noStrike" kern="1200" baseline="0" dirty="0" err="1" smtClean="0">
                <a:solidFill>
                  <a:schemeClr val="tx1"/>
                </a:solidFill>
                <a:latin typeface="+mn-lt"/>
                <a:ea typeface="+mn-ea"/>
                <a:cs typeface="+mn-cs"/>
              </a:rPr>
              <a:t>dans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ferme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donnée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Seegers</a:t>
            </a:r>
            <a:r>
              <a:rPr lang="en-US" sz="1200" b="0" i="0" u="none" strike="noStrike" kern="1200" baseline="0" dirty="0" smtClean="0">
                <a:solidFill>
                  <a:schemeClr val="tx1"/>
                </a:solidFill>
                <a:latin typeface="+mn-lt"/>
                <a:ea typeface="+mn-ea"/>
                <a:cs typeface="+mn-cs"/>
              </a:rPr>
              <a:t> et al. 2003)</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err="1" smtClean="0">
                <a:solidFill>
                  <a:schemeClr val="tx1"/>
                </a:solidFill>
                <a:latin typeface="+mn-lt"/>
                <a:ea typeface="+mn-ea"/>
                <a:cs typeface="+mn-cs"/>
              </a:rPr>
              <a:t>L’étude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réalisée</a:t>
            </a:r>
            <a:r>
              <a:rPr lang="en-US" sz="1200" b="0" i="0" u="none" strike="noStrike" kern="1200" baseline="0" dirty="0" smtClean="0">
                <a:solidFill>
                  <a:schemeClr val="tx1"/>
                </a:solidFill>
                <a:latin typeface="+mn-lt"/>
                <a:ea typeface="+mn-ea"/>
                <a:cs typeface="+mn-cs"/>
              </a:rPr>
              <a:t> par Van </a:t>
            </a:r>
            <a:r>
              <a:rPr lang="en-US" sz="1200" b="0" i="0" u="none" strike="noStrike" kern="1200" baseline="0" dirty="0" err="1" smtClean="0">
                <a:solidFill>
                  <a:schemeClr val="tx1"/>
                </a:solidFill>
                <a:latin typeface="+mn-lt"/>
                <a:ea typeface="+mn-ea"/>
                <a:cs typeface="+mn-cs"/>
              </a:rPr>
              <a:t>Soest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considère</a:t>
            </a:r>
            <a:r>
              <a:rPr lang="en-US" sz="1200" b="0" i="0" u="none" strike="noStrike" kern="1200" baseline="0" dirty="0" smtClean="0">
                <a:solidFill>
                  <a:schemeClr val="tx1"/>
                </a:solidFill>
                <a:latin typeface="+mn-lt"/>
                <a:ea typeface="+mn-ea"/>
                <a:cs typeface="+mn-cs"/>
              </a:rPr>
              <a:t> </a:t>
            </a:r>
          </a:p>
          <a:p>
            <a:pPr marL="628650" lvl="1" indent="-171450">
              <a:buFontTx/>
              <a:buChar char="-"/>
            </a:pPr>
            <a:r>
              <a:rPr lang="en-US" sz="1200" b="0" i="0" u="none" strike="noStrike" kern="1200" baseline="0" dirty="0" smtClean="0">
                <a:solidFill>
                  <a:schemeClr val="tx1"/>
                </a:solidFill>
                <a:latin typeface="+mn-lt"/>
                <a:ea typeface="+mn-ea"/>
                <a:cs typeface="+mn-cs"/>
              </a:rPr>
              <a:t>un prix par </a:t>
            </a:r>
            <a:r>
              <a:rPr lang="en-US" sz="1200" b="0" i="0" u="none" strike="noStrike" kern="1200" baseline="0" dirty="0" err="1" smtClean="0">
                <a:solidFill>
                  <a:schemeClr val="tx1"/>
                </a:solidFill>
                <a:latin typeface="+mn-lt"/>
                <a:ea typeface="+mn-ea"/>
                <a:cs typeface="+mn-cs"/>
              </a:rPr>
              <a:t>litre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lait</a:t>
            </a:r>
            <a:r>
              <a:rPr lang="en-US" sz="1200" b="0" i="0" u="none" strike="noStrike" kern="1200" baseline="0" dirty="0" smtClean="0">
                <a:solidFill>
                  <a:schemeClr val="tx1"/>
                </a:solidFill>
                <a:latin typeface="+mn-lt"/>
                <a:ea typeface="+mn-ea"/>
                <a:cs typeface="+mn-cs"/>
              </a:rPr>
              <a:t> de 41 cents </a:t>
            </a:r>
          </a:p>
          <a:p>
            <a:pPr marL="628650" lvl="1" indent="-171450">
              <a:buFontTx/>
              <a:buChar char="-"/>
            </a:pPr>
            <a:r>
              <a:rPr lang="en-US" sz="1200" b="0" i="0" u="none" strike="noStrike" kern="1200" baseline="0" dirty="0" smtClean="0">
                <a:solidFill>
                  <a:schemeClr val="tx1"/>
                </a:solidFill>
                <a:latin typeface="+mn-lt"/>
                <a:ea typeface="+mn-ea"/>
                <a:cs typeface="+mn-cs"/>
              </a:rPr>
              <a:t>un prix par kg de </a:t>
            </a:r>
            <a:r>
              <a:rPr lang="en-US" sz="1200" b="0" i="0" u="none" strike="noStrike" kern="1200" baseline="0" dirty="0" err="1" smtClean="0">
                <a:solidFill>
                  <a:schemeClr val="tx1"/>
                </a:solidFill>
                <a:latin typeface="+mn-lt"/>
                <a:ea typeface="+mn-ea"/>
                <a:cs typeface="+mn-cs"/>
              </a:rPr>
              <a:t>concentré</a:t>
            </a:r>
            <a:r>
              <a:rPr lang="en-US" sz="1200" b="0" i="0" u="none" strike="noStrike" kern="1200" baseline="0" dirty="0" smtClean="0">
                <a:solidFill>
                  <a:schemeClr val="tx1"/>
                </a:solidFill>
                <a:latin typeface="+mn-lt"/>
                <a:ea typeface="+mn-ea"/>
                <a:cs typeface="+mn-cs"/>
              </a:rPr>
              <a:t> par </a:t>
            </a:r>
            <a:r>
              <a:rPr lang="en-US" sz="1200" b="0" i="0" u="none" strike="noStrike" kern="1200" baseline="0" dirty="0" err="1" smtClean="0">
                <a:solidFill>
                  <a:schemeClr val="tx1"/>
                </a:solidFill>
                <a:latin typeface="+mn-lt"/>
                <a:ea typeface="+mn-ea"/>
                <a:cs typeface="+mn-cs"/>
              </a:rPr>
              <a:t>litre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lait</a:t>
            </a:r>
            <a:r>
              <a:rPr lang="en-US" sz="1200" b="0" i="0" u="none" strike="noStrike" kern="1200" baseline="0" dirty="0" smtClean="0">
                <a:solidFill>
                  <a:schemeClr val="tx1"/>
                </a:solidFill>
                <a:latin typeface="+mn-lt"/>
                <a:ea typeface="+mn-ea"/>
                <a:cs typeface="+mn-cs"/>
              </a:rPr>
              <a:t>  à 7 cents</a:t>
            </a:r>
          </a:p>
          <a:p>
            <a:pPr marL="628650" lvl="1" indent="-171450">
              <a:buFontTx/>
              <a:buChar char="-"/>
            </a:pPr>
            <a:r>
              <a:rPr lang="en-US" sz="1200" b="0" i="0" u="none" strike="noStrike" kern="1200" baseline="0" dirty="0" smtClean="0">
                <a:solidFill>
                  <a:schemeClr val="tx1"/>
                </a:solidFill>
                <a:latin typeface="+mn-lt"/>
                <a:ea typeface="+mn-ea"/>
                <a:cs typeface="+mn-cs"/>
              </a:rPr>
              <a:t>Que le </a:t>
            </a:r>
            <a:r>
              <a:rPr lang="en-US" sz="1200" b="0" i="0" u="none" strike="noStrike" kern="1200" baseline="0" dirty="0" err="1" smtClean="0">
                <a:solidFill>
                  <a:schemeClr val="tx1"/>
                </a:solidFill>
                <a:latin typeface="+mn-lt"/>
                <a:ea typeface="+mn-ea"/>
                <a:cs typeface="+mn-cs"/>
              </a:rPr>
              <a:t>lait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a:t>
            </a:r>
            <a:r>
              <a:rPr lang="en-US" sz="1200" b="0" i="0" u="none" strike="noStrike" kern="1200" baseline="0" dirty="0" smtClean="0">
                <a:solidFill>
                  <a:schemeClr val="tx1"/>
                </a:solidFill>
                <a:latin typeface="+mn-lt"/>
                <a:ea typeface="+mn-ea"/>
                <a:cs typeface="+mn-cs"/>
              </a:rPr>
              <a:t> pas </a:t>
            </a:r>
            <a:r>
              <a:rPr lang="en-US" sz="1200" b="0" i="0" u="none" strike="noStrike" kern="1200" baseline="0" dirty="0" err="1" smtClean="0">
                <a:solidFill>
                  <a:schemeClr val="tx1"/>
                </a:solidFill>
                <a:latin typeface="+mn-lt"/>
                <a:ea typeface="+mn-ea"/>
                <a:cs typeface="+mn-cs"/>
              </a:rPr>
              <a:t>été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livré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pendnat</a:t>
            </a:r>
            <a:r>
              <a:rPr lang="en-US" sz="1200" b="0" i="0" u="none" strike="noStrike" kern="1200" baseline="0" dirty="0" smtClean="0">
                <a:solidFill>
                  <a:schemeClr val="tx1"/>
                </a:solidFill>
                <a:latin typeface="+mn-lt"/>
                <a:ea typeface="+mn-ea"/>
                <a:cs typeface="+mn-cs"/>
              </a:rPr>
              <a:t> 6 </a:t>
            </a:r>
            <a:r>
              <a:rPr lang="en-US" sz="1200" b="0" i="0" u="none" strike="noStrike" kern="1200" baseline="0" dirty="0" err="1" smtClean="0">
                <a:solidFill>
                  <a:schemeClr val="tx1"/>
                </a:solidFill>
                <a:latin typeface="+mn-lt"/>
                <a:ea typeface="+mn-ea"/>
                <a:cs typeface="+mn-cs"/>
              </a:rPr>
              <a:t>jours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traitement</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période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retrait</a:t>
            </a:r>
            <a:r>
              <a:rPr lang="en-US" sz="1200" b="0" i="0" u="none" strike="noStrike" kern="1200" baseline="0" dirty="0" smtClean="0">
                <a:solidFill>
                  <a:schemeClr val="tx1"/>
                </a:solidFill>
                <a:latin typeface="+mn-lt"/>
                <a:ea typeface="+mn-ea"/>
                <a:cs typeface="+mn-cs"/>
              </a:rPr>
              <a:t>)</a:t>
            </a:r>
          </a:p>
          <a:p>
            <a:pPr marL="628650" lvl="1" indent="-171450">
              <a:buFontTx/>
              <a:buChar char="-"/>
            </a:pPr>
            <a:r>
              <a:rPr lang="en-US" sz="1200" b="0" i="0" u="none" strike="noStrike" kern="1200" baseline="0" dirty="0" smtClean="0">
                <a:solidFill>
                  <a:schemeClr val="tx1"/>
                </a:solidFill>
                <a:latin typeface="+mn-lt"/>
                <a:ea typeface="+mn-ea"/>
                <a:cs typeface="+mn-cs"/>
              </a:rPr>
              <a:t>80 % des </a:t>
            </a:r>
            <a:r>
              <a:rPr lang="en-US" sz="1200" b="0" i="0" u="none" strike="noStrike" kern="1200" baseline="0" dirty="0" err="1" smtClean="0">
                <a:solidFill>
                  <a:schemeClr val="tx1"/>
                </a:solidFill>
                <a:latin typeface="+mn-lt"/>
                <a:ea typeface="+mn-ea"/>
                <a:cs typeface="+mn-cs"/>
              </a:rPr>
              <a:t>cascliniques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été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traités</a:t>
            </a:r>
            <a:r>
              <a:rPr lang="en-US" sz="1200" b="0" i="0" u="none" strike="noStrike" kern="1200" baseline="0" dirty="0" smtClean="0">
                <a:solidFill>
                  <a:schemeClr val="tx1"/>
                </a:solidFill>
                <a:latin typeface="+mn-lt"/>
                <a:ea typeface="+mn-ea"/>
                <a:cs typeface="+mn-cs"/>
              </a:rPr>
              <a:t> avec des </a:t>
            </a:r>
            <a:r>
              <a:rPr lang="en-US" sz="1200" b="0" i="0" u="none" strike="noStrike" kern="1200" baseline="0" dirty="0" err="1" smtClean="0">
                <a:solidFill>
                  <a:schemeClr val="tx1"/>
                </a:solidFill>
                <a:latin typeface="+mn-lt"/>
                <a:ea typeface="+mn-ea"/>
                <a:cs typeface="+mn-cs"/>
              </a:rPr>
              <a:t>antibiotiques</a:t>
            </a:r>
            <a:r>
              <a:rPr lang="en-US" sz="1200" b="0" i="0" u="none" strike="noStrike" kern="1200" baseline="0" dirty="0" smtClean="0">
                <a:solidFill>
                  <a:schemeClr val="tx1"/>
                </a:solidFill>
                <a:latin typeface="+mn-lt"/>
                <a:ea typeface="+mn-ea"/>
                <a:cs typeface="+mn-cs"/>
              </a:rPr>
              <a:t> </a:t>
            </a:r>
          </a:p>
          <a:p>
            <a:pPr marL="628650" lvl="1" indent="-171450">
              <a:buFontTx/>
              <a:buChar char="-"/>
            </a:pPr>
            <a:r>
              <a:rPr lang="en-US" sz="1200" b="0" i="0" u="none" strike="noStrike" kern="1200" baseline="0" dirty="0" smtClean="0">
                <a:solidFill>
                  <a:schemeClr val="tx1"/>
                </a:solidFill>
                <a:latin typeface="+mn-lt"/>
                <a:ea typeface="+mn-ea"/>
                <a:cs typeface="+mn-cs"/>
              </a:rPr>
              <a:t>Que la </a:t>
            </a:r>
            <a:r>
              <a:rPr lang="en-US" sz="1200" b="0" i="0" u="none" strike="noStrike" kern="1200" baseline="0" dirty="0" err="1" smtClean="0">
                <a:solidFill>
                  <a:schemeClr val="tx1"/>
                </a:solidFill>
                <a:latin typeface="+mn-lt"/>
                <a:ea typeface="+mn-ea"/>
                <a:cs typeface="+mn-cs"/>
              </a:rPr>
              <a:t>viste</a:t>
            </a:r>
            <a:r>
              <a:rPr lang="en-US" sz="1200" b="0" i="0" u="none" strike="noStrike" kern="1200" baseline="0" dirty="0" smtClean="0">
                <a:solidFill>
                  <a:schemeClr val="tx1"/>
                </a:solidFill>
                <a:latin typeface="+mn-lt"/>
                <a:ea typeface="+mn-ea"/>
                <a:cs typeface="+mn-cs"/>
              </a:rPr>
              <a:t> du </a:t>
            </a:r>
            <a:r>
              <a:rPr lang="en-US" sz="1200" b="0" i="0" u="none" strike="noStrike" kern="1200" baseline="0" dirty="0" err="1" smtClean="0">
                <a:solidFill>
                  <a:schemeClr val="tx1"/>
                </a:solidFill>
                <a:latin typeface="+mn-lt"/>
                <a:ea typeface="+mn-ea"/>
                <a:cs typeface="+mn-cs"/>
              </a:rPr>
              <a:t>vétérinaire</a:t>
            </a:r>
            <a:r>
              <a:rPr lang="en-US" sz="1200" b="0" i="0" u="none" strike="noStrike" kern="1200" baseline="0" dirty="0" smtClean="0">
                <a:solidFill>
                  <a:schemeClr val="tx1"/>
                </a:solidFill>
                <a:latin typeface="+mn-lt"/>
                <a:ea typeface="+mn-ea"/>
                <a:cs typeface="+mn-cs"/>
              </a:rPr>
              <a:t> a </a:t>
            </a:r>
            <a:r>
              <a:rPr lang="en-US" sz="1200" b="0" i="0" u="none" strike="noStrike" kern="1200" baseline="0" dirty="0" err="1" smtClean="0">
                <a:solidFill>
                  <a:schemeClr val="tx1"/>
                </a:solidFill>
                <a:latin typeface="+mn-lt"/>
                <a:ea typeface="+mn-ea"/>
                <a:cs typeface="+mn-cs"/>
              </a:rPr>
              <a:t>été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requise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dans</a:t>
            </a:r>
            <a:r>
              <a:rPr lang="en-US" sz="1200" b="0" i="0" u="none" strike="noStrike" kern="1200" baseline="0" dirty="0" smtClean="0">
                <a:solidFill>
                  <a:schemeClr val="tx1"/>
                </a:solidFill>
                <a:latin typeface="+mn-lt"/>
                <a:ea typeface="+mn-ea"/>
                <a:cs typeface="+mn-cs"/>
              </a:rPr>
              <a:t> 5 % des </a:t>
            </a:r>
            <a:r>
              <a:rPr lang="en-US" sz="1200" b="0" i="0" u="none" strike="noStrike" kern="1200" baseline="0" dirty="0" err="1" smtClean="0">
                <a:solidFill>
                  <a:schemeClr val="tx1"/>
                </a:solidFill>
                <a:latin typeface="+mn-lt"/>
                <a:ea typeface="+mn-ea"/>
                <a:cs typeface="+mn-cs"/>
              </a:rPr>
              <a:t>cas</a:t>
            </a:r>
            <a:endParaRPr lang="en-US" sz="1200" b="0" i="0" u="none" strike="noStrike" kern="1200" baseline="0" dirty="0" smtClean="0">
              <a:solidFill>
                <a:schemeClr val="tx1"/>
              </a:solidFill>
              <a:latin typeface="+mn-lt"/>
              <a:ea typeface="+mn-ea"/>
              <a:cs typeface="+mn-cs"/>
            </a:endParaRPr>
          </a:p>
          <a:p>
            <a:pPr marL="628650" lvl="1" indent="-171450">
              <a:buFontTx/>
              <a:buChar char="-"/>
            </a:pPr>
            <a:r>
              <a:rPr lang="en-US" sz="1200" b="0" i="0" u="none" strike="noStrike" kern="1200" baseline="0" dirty="0" smtClean="0">
                <a:solidFill>
                  <a:schemeClr val="tx1"/>
                </a:solidFill>
                <a:latin typeface="+mn-lt"/>
                <a:ea typeface="+mn-ea"/>
                <a:cs typeface="+mn-cs"/>
              </a:rPr>
              <a:t>Que 15 % des </a:t>
            </a:r>
            <a:r>
              <a:rPr lang="en-US" sz="1200" b="0" i="0" u="none" strike="noStrike" kern="1200" baseline="0" dirty="0" err="1" smtClean="0">
                <a:solidFill>
                  <a:schemeClr val="tx1"/>
                </a:solidFill>
                <a:latin typeface="+mn-lt"/>
                <a:ea typeface="+mn-ea"/>
                <a:cs typeface="+mn-cs"/>
              </a:rPr>
              <a:t>vaches</a:t>
            </a:r>
            <a:r>
              <a:rPr lang="en-US" sz="1200" b="0" i="0" u="none" strike="noStrike" kern="1200" baseline="0" dirty="0" smtClean="0">
                <a:solidFill>
                  <a:schemeClr val="tx1"/>
                </a:solidFill>
                <a:latin typeface="+mn-lt"/>
                <a:ea typeface="+mn-ea"/>
                <a:cs typeface="+mn-cs"/>
              </a:rPr>
              <a:t> avec </a:t>
            </a:r>
            <a:r>
              <a:rPr lang="en-US" sz="1200" b="0" i="0" u="none" strike="noStrike" kern="1200" baseline="0" dirty="0" err="1" smtClean="0">
                <a:solidFill>
                  <a:schemeClr val="tx1"/>
                </a:solidFill>
                <a:latin typeface="+mn-lt"/>
                <a:ea typeface="+mn-ea"/>
                <a:cs typeface="+mn-cs"/>
              </a:rPr>
              <a:t>une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mammite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clinique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ont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été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réformées</a:t>
            </a:r>
            <a:endParaRPr lang="en-US" sz="1200" b="0" i="0" u="none" strike="noStrike" kern="1200" baseline="0" dirty="0" smtClean="0">
              <a:solidFill>
                <a:schemeClr val="tx1"/>
              </a:solidFill>
              <a:latin typeface="+mn-lt"/>
              <a:ea typeface="+mn-ea"/>
              <a:cs typeface="+mn-cs"/>
            </a:endParaRPr>
          </a:p>
          <a:p>
            <a:pPr marL="628650" lvl="1" indent="-171450">
              <a:buFontTx/>
              <a:buChar char="-"/>
            </a:pPr>
            <a:endParaRPr lang="en-US" sz="1200" b="0" i="0" u="none" strike="noStrike" kern="1200" baseline="0" dirty="0" smtClean="0">
              <a:solidFill>
                <a:schemeClr val="tx1"/>
              </a:solidFill>
              <a:latin typeface="+mn-lt"/>
              <a:ea typeface="+mn-ea"/>
              <a:cs typeface="+mn-cs"/>
            </a:endParaRPr>
          </a:p>
          <a:p>
            <a:pPr marL="628650" lvl="1" indent="-171450">
              <a:buFontTx/>
              <a:buChar char="-"/>
            </a:pPr>
            <a:r>
              <a:rPr lang="en-US" sz="1200" b="1" i="0" u="none" strike="noStrike" kern="1200" baseline="0" dirty="0" smtClean="0">
                <a:solidFill>
                  <a:schemeClr val="tx1"/>
                </a:solidFill>
                <a:latin typeface="+mn-lt"/>
                <a:ea typeface="+mn-ea"/>
                <a:cs typeface="+mn-cs"/>
              </a:rPr>
              <a:t>Preventive costs</a:t>
            </a:r>
          </a:p>
          <a:p>
            <a:pPr marL="1085850" lvl="2" indent="-171450">
              <a:buFontTx/>
              <a:buChar char="-"/>
            </a:pPr>
            <a:r>
              <a:rPr lang="en-US" b="0" i="0" u="none" strike="noStrike" kern="1200" baseline="0" dirty="0" smtClean="0">
                <a:solidFill>
                  <a:schemeClr val="tx1"/>
                </a:solidFill>
                <a:latin typeface="+mn-lt"/>
                <a:ea typeface="+mn-ea"/>
                <a:cs typeface="+mn-cs"/>
              </a:rPr>
              <a:t>Travail</a:t>
            </a:r>
          </a:p>
          <a:p>
            <a:pPr marL="1085850" lvl="2" indent="-171450">
              <a:buFontTx/>
              <a:buChar char="-"/>
            </a:pPr>
            <a:r>
              <a:rPr lang="en-US" b="0" i="0" u="none" strike="noStrike" kern="1200" baseline="0" dirty="0" err="1" smtClean="0">
                <a:solidFill>
                  <a:schemeClr val="tx1"/>
                </a:solidFill>
                <a:latin typeface="+mn-lt"/>
                <a:ea typeface="+mn-ea"/>
                <a:cs typeface="+mn-cs"/>
              </a:rPr>
              <a:t>Consommables</a:t>
            </a:r>
            <a:r>
              <a:rPr lang="en-US" b="0" i="0" u="none" strike="noStrike" kern="1200" baseline="0" dirty="0" smtClean="0">
                <a:solidFill>
                  <a:schemeClr val="tx1"/>
                </a:solidFill>
                <a:latin typeface="+mn-lt"/>
                <a:ea typeface="+mn-ea"/>
                <a:cs typeface="+mn-cs"/>
              </a:rPr>
              <a:t> </a:t>
            </a:r>
          </a:p>
          <a:p>
            <a:pPr marL="1085850" lvl="2" indent="-171450">
              <a:buFontTx/>
              <a:buChar char="-"/>
            </a:pPr>
            <a:r>
              <a:rPr lang="en-US" b="0" i="0" u="none" strike="noStrike" kern="1200" baseline="0" dirty="0" err="1" smtClean="0">
                <a:solidFill>
                  <a:schemeClr val="tx1"/>
                </a:solidFill>
                <a:latin typeface="+mn-lt"/>
                <a:ea typeface="+mn-ea"/>
                <a:cs typeface="+mn-cs"/>
              </a:rPr>
              <a:t>Investissements</a:t>
            </a:r>
            <a:endParaRPr lang="en-US" b="0" i="0" u="none" strike="noStrike" kern="1200" baseline="0" dirty="0" smtClean="0">
              <a:solidFill>
                <a:schemeClr val="tx1"/>
              </a:solidFill>
              <a:latin typeface="+mn-lt"/>
              <a:ea typeface="+mn-ea"/>
              <a:cs typeface="+mn-cs"/>
            </a:endParaRPr>
          </a:p>
          <a:p>
            <a:pPr marL="1085850" lvl="2" indent="-171450">
              <a:buFontTx/>
              <a:buChar char="-"/>
            </a:pPr>
            <a:endParaRPr lang="en-US" b="0" i="0" u="none" strike="noStrike" kern="1200" baseline="0" dirty="0" smtClean="0">
              <a:solidFill>
                <a:schemeClr val="tx1"/>
              </a:solidFill>
              <a:latin typeface="+mn-lt"/>
              <a:ea typeface="+mn-ea"/>
              <a:cs typeface="+mn-cs"/>
            </a:endParaRPr>
          </a:p>
          <a:p>
            <a:pPr marL="1085850" lvl="2" indent="-171450">
              <a:buFontTx/>
              <a:buChar char="-"/>
            </a:pPr>
            <a:r>
              <a:rPr lang="en-US" b="0" i="0" u="none" strike="noStrike" kern="1200" baseline="0" dirty="0" smtClean="0">
                <a:solidFill>
                  <a:schemeClr val="tx1"/>
                </a:solidFill>
                <a:latin typeface="+mn-lt"/>
                <a:ea typeface="+mn-ea"/>
                <a:cs typeface="+mn-cs"/>
              </a:rPr>
              <a:t>4 </a:t>
            </a:r>
            <a:r>
              <a:rPr lang="en-US" b="0" i="0" u="none" strike="noStrike" kern="1200" baseline="0" dirty="0" err="1" smtClean="0">
                <a:solidFill>
                  <a:schemeClr val="tx1"/>
                </a:solidFill>
                <a:latin typeface="+mn-lt"/>
                <a:ea typeface="+mn-ea"/>
                <a:cs typeface="+mn-cs"/>
              </a:rPr>
              <a:t>groupes</a:t>
            </a:r>
            <a:r>
              <a:rPr lang="en-US" b="0" i="0" u="none" strike="noStrike" kern="1200" baseline="0" dirty="0" smtClean="0">
                <a:solidFill>
                  <a:schemeClr val="tx1"/>
                </a:solidFill>
                <a:latin typeface="+mn-lt"/>
                <a:ea typeface="+mn-ea"/>
                <a:cs typeface="+mn-cs"/>
              </a:rPr>
              <a:t> de </a:t>
            </a:r>
            <a:r>
              <a:rPr lang="en-US" b="0" i="0" u="none" strike="noStrike" kern="1200" baseline="0" dirty="0" err="1" smtClean="0">
                <a:solidFill>
                  <a:schemeClr val="tx1"/>
                </a:solidFill>
                <a:latin typeface="+mn-lt"/>
                <a:ea typeface="+mn-ea"/>
                <a:cs typeface="+mn-cs"/>
              </a:rPr>
              <a:t>mesures</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préventives</a:t>
            </a:r>
            <a:endParaRPr lang="en-US" b="0" i="0" u="none" strike="noStrike" kern="1200" baseline="0" dirty="0" smtClean="0">
              <a:solidFill>
                <a:schemeClr val="tx1"/>
              </a:solidFill>
              <a:latin typeface="+mn-lt"/>
              <a:ea typeface="+mn-ea"/>
              <a:cs typeface="+mn-cs"/>
            </a:endParaRPr>
          </a:p>
          <a:p>
            <a:pPr marL="1543050" lvl="3" indent="-171450">
              <a:buFontTx/>
              <a:buChar char="-"/>
            </a:pPr>
            <a:r>
              <a:rPr lang="en-US" b="0" i="0" u="none" strike="noStrike" kern="1200" baseline="0" dirty="0" err="1" smtClean="0">
                <a:solidFill>
                  <a:schemeClr val="tx1"/>
                </a:solidFill>
                <a:latin typeface="+mn-lt"/>
                <a:ea typeface="+mn-ea"/>
                <a:cs typeface="+mn-cs"/>
              </a:rPr>
              <a:t>Environnement</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propre</a:t>
            </a:r>
            <a:r>
              <a:rPr lang="en-US" b="0" i="0" u="none" strike="noStrike" kern="1200" baseline="0" dirty="0" smtClean="0">
                <a:solidFill>
                  <a:schemeClr val="tx1"/>
                </a:solidFill>
                <a:latin typeface="+mn-lt"/>
                <a:ea typeface="+mn-ea"/>
                <a:cs typeface="+mn-cs"/>
              </a:rPr>
              <a:t>, sec  et </a:t>
            </a:r>
            <a:r>
              <a:rPr lang="en-US" b="0" i="0" u="none" strike="noStrike" kern="1200" baseline="0" dirty="0" err="1" smtClean="0">
                <a:solidFill>
                  <a:schemeClr val="tx1"/>
                </a:solidFill>
                <a:latin typeface="+mn-lt"/>
                <a:ea typeface="+mn-ea"/>
                <a:cs typeface="+mn-cs"/>
              </a:rPr>
              <a:t>confortable</a:t>
            </a:r>
            <a:endParaRPr lang="en-US" b="0" i="0" u="none" strike="noStrike" kern="1200" baseline="0" dirty="0" smtClean="0">
              <a:solidFill>
                <a:schemeClr val="tx1"/>
              </a:solidFill>
              <a:latin typeface="+mn-lt"/>
              <a:ea typeface="+mn-ea"/>
              <a:cs typeface="+mn-cs"/>
            </a:endParaRPr>
          </a:p>
          <a:p>
            <a:pPr marL="1543050" lvl="3" indent="-171450">
              <a:buFontTx/>
              <a:buChar char="-"/>
            </a:pPr>
            <a:r>
              <a:rPr lang="en-US" b="0" i="0" u="none" strike="noStrike" kern="1200" baseline="0" dirty="0" smtClean="0">
                <a:solidFill>
                  <a:schemeClr val="tx1"/>
                </a:solidFill>
                <a:latin typeface="+mn-lt"/>
                <a:ea typeface="+mn-ea"/>
                <a:cs typeface="+mn-cs"/>
              </a:rPr>
              <a:t>Bonne routine de </a:t>
            </a:r>
            <a:r>
              <a:rPr lang="en-US" b="0" i="0" u="none" strike="noStrike" kern="1200" baseline="0" dirty="0" err="1" smtClean="0">
                <a:solidFill>
                  <a:schemeClr val="tx1"/>
                </a:solidFill>
                <a:latin typeface="+mn-lt"/>
                <a:ea typeface="+mn-ea"/>
                <a:cs typeface="+mn-cs"/>
              </a:rPr>
              <a:t>traite</a:t>
            </a:r>
            <a:r>
              <a:rPr lang="en-US" b="0" i="0" u="none" strike="noStrike" kern="1200" baseline="0" dirty="0" smtClean="0">
                <a:solidFill>
                  <a:schemeClr val="tx1"/>
                </a:solidFill>
                <a:latin typeface="+mn-lt"/>
                <a:ea typeface="+mn-ea"/>
                <a:cs typeface="+mn-cs"/>
              </a:rPr>
              <a:t> (expulsion des </a:t>
            </a:r>
            <a:r>
              <a:rPr lang="en-US" b="0" i="0" u="none" strike="noStrike" kern="1200" baseline="0" dirty="0" err="1" smtClean="0">
                <a:solidFill>
                  <a:schemeClr val="tx1"/>
                </a:solidFill>
                <a:latin typeface="+mn-lt"/>
                <a:ea typeface="+mn-ea"/>
                <a:cs typeface="+mn-cs"/>
              </a:rPr>
              <a:t>premirs</a:t>
            </a:r>
            <a:r>
              <a:rPr lang="en-US" b="0" i="0" u="none" strike="noStrike" kern="1200" baseline="0" dirty="0" smtClean="0">
                <a:solidFill>
                  <a:schemeClr val="tx1"/>
                </a:solidFill>
                <a:latin typeface="+mn-lt"/>
                <a:ea typeface="+mn-ea"/>
                <a:cs typeface="+mn-cs"/>
              </a:rPr>
              <a:t> jets, </a:t>
            </a:r>
            <a:r>
              <a:rPr lang="en-US" b="0" i="0" u="none" strike="noStrike" kern="1200" baseline="0" dirty="0" err="1" smtClean="0">
                <a:solidFill>
                  <a:schemeClr val="tx1"/>
                </a:solidFill>
                <a:latin typeface="+mn-lt"/>
                <a:ea typeface="+mn-ea"/>
                <a:cs typeface="+mn-cs"/>
              </a:rPr>
              <a:t>gants</a:t>
            </a:r>
            <a:r>
              <a:rPr lang="en-US" b="0" i="0" u="none" strike="noStrike" kern="1200" baseline="0" dirty="0" smtClean="0">
                <a:solidFill>
                  <a:schemeClr val="tx1"/>
                </a:solidFill>
                <a:latin typeface="+mn-lt"/>
                <a:ea typeface="+mn-ea"/>
                <a:cs typeface="+mn-cs"/>
              </a:rPr>
              <a:t>, lavage des </a:t>
            </a:r>
            <a:r>
              <a:rPr lang="en-US" b="0" i="0" u="none" strike="noStrike" kern="1200" baseline="0" dirty="0" err="1" smtClean="0">
                <a:solidFill>
                  <a:schemeClr val="tx1"/>
                </a:solidFill>
                <a:latin typeface="+mn-lt"/>
                <a:ea typeface="+mn-ea"/>
                <a:cs typeface="+mn-cs"/>
              </a:rPr>
              <a:t>pis</a:t>
            </a:r>
            <a:r>
              <a:rPr lang="en-US" b="0" i="0" u="none" strike="noStrike" kern="1200" baseline="0" dirty="0" smtClean="0">
                <a:solidFill>
                  <a:schemeClr val="tx1"/>
                </a:solidFill>
                <a:latin typeface="+mn-lt"/>
                <a:ea typeface="+mn-ea"/>
                <a:cs typeface="+mn-cs"/>
              </a:rPr>
              <a:t> sales </a:t>
            </a:r>
            <a:r>
              <a:rPr lang="en-US" b="0" i="0" u="none" strike="noStrike" kern="1200" baseline="0" dirty="0" err="1" smtClean="0">
                <a:solidFill>
                  <a:schemeClr val="tx1"/>
                </a:solidFill>
                <a:latin typeface="+mn-lt"/>
                <a:ea typeface="+mn-ea"/>
                <a:cs typeface="+mn-cs"/>
              </a:rPr>
              <a:t>trempage</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traite</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en</a:t>
            </a:r>
            <a:r>
              <a:rPr lang="en-US" b="0" i="0" u="none" strike="noStrike" kern="1200" baseline="0" dirty="0" smtClean="0">
                <a:solidFill>
                  <a:schemeClr val="tx1"/>
                </a:solidFill>
                <a:latin typeface="+mn-lt"/>
                <a:ea typeface="+mn-ea"/>
                <a:cs typeface="+mn-cs"/>
              </a:rPr>
              <a:t> dernier des </a:t>
            </a:r>
            <a:r>
              <a:rPr lang="en-US" b="0" i="0" u="none" strike="noStrike" kern="1200" baseline="0" dirty="0" err="1" smtClean="0">
                <a:solidFill>
                  <a:schemeClr val="tx1"/>
                </a:solidFill>
                <a:latin typeface="+mn-lt"/>
                <a:ea typeface="+mn-ea"/>
                <a:cs typeface="+mn-cs"/>
              </a:rPr>
              <a:t>vaches</a:t>
            </a:r>
            <a:r>
              <a:rPr lang="en-US" b="0" i="0" u="none" strike="noStrike" kern="1200" baseline="0" dirty="0" smtClean="0">
                <a:solidFill>
                  <a:schemeClr val="tx1"/>
                </a:solidFill>
                <a:latin typeface="+mn-lt"/>
                <a:ea typeface="+mn-ea"/>
                <a:cs typeface="+mn-cs"/>
              </a:rPr>
              <a:t> avec un </a:t>
            </a:r>
            <a:r>
              <a:rPr lang="en-US" b="0" i="0" u="none" strike="noStrike" kern="1200" baseline="0" dirty="0" err="1" smtClean="0">
                <a:solidFill>
                  <a:schemeClr val="tx1"/>
                </a:solidFill>
                <a:latin typeface="+mn-lt"/>
                <a:ea typeface="+mn-ea"/>
                <a:cs typeface="+mn-cs"/>
              </a:rPr>
              <a:t>taux</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celluliare</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augmenté</a:t>
            </a:r>
            <a:r>
              <a:rPr lang="en-US" b="0" i="0" u="none" strike="noStrike" kern="1200" baseline="0" dirty="0" smtClean="0">
                <a:solidFill>
                  <a:schemeClr val="tx1"/>
                </a:solidFill>
                <a:latin typeface="+mn-lt"/>
                <a:ea typeface="+mn-ea"/>
                <a:cs typeface="+mn-cs"/>
              </a:rPr>
              <a:t> </a:t>
            </a:r>
          </a:p>
          <a:p>
            <a:pPr marL="1543050" lvl="3" indent="-171450">
              <a:buFontTx/>
              <a:buChar char="-"/>
            </a:pPr>
            <a:r>
              <a:rPr lang="en-US" b="0" i="0" u="none" strike="noStrike" kern="1200" baseline="0" dirty="0" err="1" smtClean="0">
                <a:solidFill>
                  <a:schemeClr val="tx1"/>
                </a:solidFill>
                <a:latin typeface="+mn-lt"/>
                <a:ea typeface="+mn-ea"/>
                <a:cs typeface="+mn-cs"/>
              </a:rPr>
              <a:t>Equipement</a:t>
            </a:r>
            <a:r>
              <a:rPr lang="en-US" b="0" i="0" u="none" strike="noStrike" kern="1200" baseline="0" dirty="0" smtClean="0">
                <a:solidFill>
                  <a:schemeClr val="tx1"/>
                </a:solidFill>
                <a:latin typeface="+mn-lt"/>
                <a:ea typeface="+mn-ea"/>
                <a:cs typeface="+mn-cs"/>
              </a:rPr>
              <a:t> de </a:t>
            </a:r>
            <a:r>
              <a:rPr lang="en-US" b="0" i="0" u="none" strike="noStrike" kern="1200" baseline="0" dirty="0" err="1" smtClean="0">
                <a:solidFill>
                  <a:schemeClr val="tx1"/>
                </a:solidFill>
                <a:latin typeface="+mn-lt"/>
                <a:ea typeface="+mn-ea"/>
                <a:cs typeface="+mn-cs"/>
              </a:rPr>
              <a:t>traite</a:t>
            </a:r>
            <a:r>
              <a:rPr lang="en-US" b="0" i="0" u="none" strike="noStrike" kern="1200" baseline="0" dirty="0" smtClean="0">
                <a:solidFill>
                  <a:schemeClr val="tx1"/>
                </a:solidFill>
                <a:latin typeface="+mn-lt"/>
                <a:ea typeface="+mn-ea"/>
                <a:cs typeface="+mn-cs"/>
              </a:rPr>
              <a:t> de </a:t>
            </a:r>
            <a:r>
              <a:rPr lang="en-US" b="0" i="0" u="none" strike="noStrike" kern="1200" baseline="0" dirty="0" err="1" smtClean="0">
                <a:solidFill>
                  <a:schemeClr val="tx1"/>
                </a:solidFill>
                <a:latin typeface="+mn-lt"/>
                <a:ea typeface="+mn-ea"/>
                <a:cs typeface="+mn-cs"/>
              </a:rPr>
              <a:t>qualité</a:t>
            </a:r>
            <a:r>
              <a:rPr lang="en-US" b="0" i="0" u="none" strike="noStrike" kern="1200" baseline="0" dirty="0" smtClean="0">
                <a:solidFill>
                  <a:schemeClr val="tx1"/>
                </a:solidFill>
                <a:latin typeface="+mn-lt"/>
                <a:ea typeface="+mn-ea"/>
                <a:cs typeface="+mn-cs"/>
              </a:rPr>
              <a:t> : lavage </a:t>
            </a:r>
            <a:r>
              <a:rPr lang="en-US" b="0" i="0" u="none" strike="noStrike" kern="1200" baseline="0" dirty="0" err="1" smtClean="0">
                <a:solidFill>
                  <a:schemeClr val="tx1"/>
                </a:solidFill>
                <a:latin typeface="+mn-lt"/>
                <a:ea typeface="+mn-ea"/>
                <a:cs typeface="+mn-cs"/>
              </a:rPr>
              <a:t>adéquat</a:t>
            </a:r>
            <a:r>
              <a:rPr lang="en-US" b="0" i="0" u="none" strike="noStrike" kern="1200" baseline="0" dirty="0" smtClean="0">
                <a:solidFill>
                  <a:schemeClr val="tx1"/>
                </a:solidFill>
                <a:latin typeface="+mn-lt"/>
                <a:ea typeface="+mn-ea"/>
                <a:cs typeface="+mn-cs"/>
              </a:rPr>
              <a:t>, lavage après </a:t>
            </a:r>
            <a:r>
              <a:rPr lang="en-US" b="0" i="0" u="none" strike="noStrike" kern="1200" baseline="0" dirty="0" err="1" smtClean="0">
                <a:solidFill>
                  <a:schemeClr val="tx1"/>
                </a:solidFill>
                <a:latin typeface="+mn-lt"/>
                <a:ea typeface="+mn-ea"/>
                <a:cs typeface="+mn-cs"/>
              </a:rPr>
              <a:t>traite</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d’une</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vache</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infectée</a:t>
            </a:r>
            <a:endParaRPr lang="en-US" b="0" i="0" u="none" strike="noStrike" kern="1200" baseline="0" dirty="0" smtClean="0">
              <a:solidFill>
                <a:schemeClr val="tx1"/>
              </a:solidFill>
              <a:latin typeface="+mn-lt"/>
              <a:ea typeface="+mn-ea"/>
              <a:cs typeface="+mn-cs"/>
            </a:endParaRPr>
          </a:p>
          <a:p>
            <a:pPr marL="1543050" lvl="3" indent="-171450">
              <a:buFontTx/>
              <a:buChar char="-"/>
            </a:pPr>
            <a:r>
              <a:rPr lang="en-US" b="0" i="0" u="none" strike="noStrike" kern="1200" baseline="0" dirty="0" smtClean="0">
                <a:solidFill>
                  <a:schemeClr val="tx1"/>
                </a:solidFill>
                <a:latin typeface="+mn-lt"/>
                <a:ea typeface="+mn-ea"/>
                <a:cs typeface="+mn-cs"/>
              </a:rPr>
              <a:t>Bonne </a:t>
            </a:r>
            <a:r>
              <a:rPr lang="en-US" b="0" i="0" u="none" strike="noStrike" kern="1200" baseline="0" dirty="0" err="1" smtClean="0">
                <a:solidFill>
                  <a:schemeClr val="tx1"/>
                </a:solidFill>
                <a:latin typeface="+mn-lt"/>
                <a:ea typeface="+mn-ea"/>
                <a:cs typeface="+mn-cs"/>
              </a:rPr>
              <a:t>gestion</a:t>
            </a:r>
            <a:r>
              <a:rPr lang="en-US" b="0" i="0" u="none" strike="noStrike" kern="1200" baseline="0" dirty="0" smtClean="0">
                <a:solidFill>
                  <a:schemeClr val="tx1"/>
                </a:solidFill>
                <a:latin typeface="+mn-lt"/>
                <a:ea typeface="+mn-ea"/>
                <a:cs typeface="+mn-cs"/>
              </a:rPr>
              <a:t> des </a:t>
            </a:r>
            <a:r>
              <a:rPr lang="en-US" b="0" i="0" u="none" strike="noStrike" kern="1200" baseline="0" dirty="0" err="1" smtClean="0">
                <a:solidFill>
                  <a:schemeClr val="tx1"/>
                </a:solidFill>
                <a:latin typeface="+mn-lt"/>
                <a:ea typeface="+mn-ea"/>
                <a:cs typeface="+mn-cs"/>
              </a:rPr>
              <a:t>vaches</a:t>
            </a:r>
            <a:r>
              <a:rPr lang="en-US" b="0" i="0" u="none" strike="noStrike" kern="1200" baseline="0" dirty="0" smtClean="0">
                <a:solidFill>
                  <a:schemeClr val="tx1"/>
                </a:solidFill>
                <a:latin typeface="+mn-lt"/>
                <a:ea typeface="+mn-ea"/>
                <a:cs typeface="+mn-cs"/>
              </a:rPr>
              <a:t> </a:t>
            </a:r>
            <a:r>
              <a:rPr lang="en-US" b="0" i="0" u="none" strike="noStrike" kern="1200" baseline="0" dirty="0" err="1" smtClean="0">
                <a:solidFill>
                  <a:schemeClr val="tx1"/>
                </a:solidFill>
                <a:latin typeface="+mn-lt"/>
                <a:ea typeface="+mn-ea"/>
                <a:cs typeface="+mn-cs"/>
              </a:rPr>
              <a:t>taries</a:t>
            </a:r>
            <a:r>
              <a:rPr lang="en-US" b="0" i="0" u="none" strike="noStrike" kern="1200" baseline="0" dirty="0" smtClean="0">
                <a:solidFill>
                  <a:schemeClr val="tx1"/>
                </a:solidFill>
                <a:latin typeface="+mn-lt"/>
                <a:ea typeface="+mn-ea"/>
                <a:cs typeface="+mn-cs"/>
              </a:rPr>
              <a:t> : </a:t>
            </a:r>
            <a:r>
              <a:rPr lang="en-US" b="0" i="0" u="none" strike="noStrike" kern="1200" baseline="0" dirty="0" err="1" smtClean="0">
                <a:solidFill>
                  <a:schemeClr val="tx1"/>
                </a:solidFill>
                <a:latin typeface="+mn-lt"/>
                <a:ea typeface="+mn-ea"/>
                <a:cs typeface="+mn-cs"/>
              </a:rPr>
              <a:t>traitement</a:t>
            </a:r>
            <a:r>
              <a:rPr lang="en-US" b="0" i="0" u="none" strike="noStrike" kern="1200" baseline="0" dirty="0" smtClean="0">
                <a:solidFill>
                  <a:schemeClr val="tx1"/>
                </a:solidFill>
                <a:latin typeface="+mn-lt"/>
                <a:ea typeface="+mn-ea"/>
                <a:cs typeface="+mn-cs"/>
              </a:rPr>
              <a:t> au </a:t>
            </a:r>
            <a:r>
              <a:rPr lang="en-US" b="0" i="0" u="none" strike="noStrike" kern="1200" baseline="0" dirty="0" err="1" smtClean="0">
                <a:solidFill>
                  <a:schemeClr val="tx1"/>
                </a:solidFill>
                <a:latin typeface="+mn-lt"/>
                <a:ea typeface="+mn-ea"/>
                <a:cs typeface="+mn-cs"/>
              </a:rPr>
              <a:t>tarissement</a:t>
            </a:r>
            <a:r>
              <a:rPr lang="en-US" b="0" i="0" u="none" strike="noStrike" kern="1200" baseline="0" dirty="0" smtClean="0">
                <a:solidFill>
                  <a:schemeClr val="tx1"/>
                </a:solidFill>
                <a:latin typeface="+mn-lt"/>
                <a:ea typeface="+mn-ea"/>
                <a:cs typeface="+mn-cs"/>
              </a:rPr>
              <a:t> avec un Ab</a:t>
            </a:r>
            <a:endParaRPr lang="fr-FR" dirty="0" smtClean="0"/>
          </a:p>
          <a:p>
            <a:pPr marL="171450" indent="-171450">
              <a:buFontTx/>
              <a:buChar char="-"/>
            </a:pPr>
            <a:endParaRPr lang="fr-BE" dirty="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44</a:t>
            </a:fld>
            <a:endParaRPr lang="fr-BE"/>
          </a:p>
        </p:txBody>
      </p:sp>
    </p:spTree>
    <p:extLst>
      <p:ext uri="{BB962C8B-B14F-4D97-AF65-F5344CB8AC3E}">
        <p14:creationId xmlns:p14="http://schemas.microsoft.com/office/powerpoint/2010/main" val="172408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7C57D513-E407-4BA4-9369-0EDB76479BC8}" type="datetime1">
              <a:rPr lang="fr-BE" smtClean="0"/>
              <a:t>30-04-19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29836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496365BF-01C8-4146-9022-A5774FDEF3B9}" type="datetime1">
              <a:rPr lang="fr-BE" smtClean="0"/>
              <a:t>30-04-19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335808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03A8561-ACA2-42F3-A16E-08FBA3E82A8F}" type="datetime1">
              <a:rPr lang="fr-BE" smtClean="0"/>
              <a:t>30-04-19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282091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250825" y="260350"/>
            <a:ext cx="7772400" cy="720725"/>
          </a:xfrm>
        </p:spPr>
        <p:txBody>
          <a:bodyPr/>
          <a:lstStyle/>
          <a:p>
            <a:r>
              <a:rPr lang="fr-FR" smtClean="0"/>
              <a:t>Cliquez pour modifier le style du titre</a:t>
            </a:r>
            <a:endParaRPr lang="en-US"/>
          </a:p>
        </p:txBody>
      </p:sp>
      <p:sp>
        <p:nvSpPr>
          <p:cNvPr id="3" name="Espace réservé du tableau 2"/>
          <p:cNvSpPr>
            <a:spLocks noGrp="1"/>
          </p:cNvSpPr>
          <p:nvPr>
            <p:ph type="tbl" idx="1"/>
          </p:nvPr>
        </p:nvSpPr>
        <p:spPr>
          <a:xfrm>
            <a:off x="228600" y="1219200"/>
            <a:ext cx="8589963" cy="4876800"/>
          </a:xfrm>
        </p:spPr>
        <p:txBody>
          <a:bodyPr/>
          <a:lstStyle/>
          <a:p>
            <a:pPr lvl="0"/>
            <a:endParaRPr lang="en-US" noProof="0"/>
          </a:p>
        </p:txBody>
      </p:sp>
      <p:sp>
        <p:nvSpPr>
          <p:cNvPr id="4" name="Espace réservé du pied de page 3"/>
          <p:cNvSpPr>
            <a:spLocks noGrp="1"/>
          </p:cNvSpPr>
          <p:nvPr>
            <p:ph type="ftr" sz="quarter" idx="10"/>
          </p:nvPr>
        </p:nvSpPr>
        <p:spPr>
          <a:xfrm>
            <a:off x="395288" y="6237288"/>
            <a:ext cx="5976937" cy="431800"/>
          </a:xfrm>
          <a:prstGeom prst="rect">
            <a:avLst/>
          </a:prstGeom>
        </p:spPr>
        <p:txBody>
          <a:bodyPr/>
          <a:lstStyle>
            <a:lvl1pPr eaLnBrk="1" hangingPunct="1">
              <a:defRPr/>
            </a:lvl1pPr>
          </a:lstStyle>
          <a:p>
            <a:pPr>
              <a:defRPr/>
            </a:pPr>
            <a:r>
              <a:rPr lang="fr-FR"/>
              <a:t>Prof. Ch. Hanzen - Propédeutique de la glande mammaire</a:t>
            </a:r>
          </a:p>
        </p:txBody>
      </p:sp>
      <p:sp>
        <p:nvSpPr>
          <p:cNvPr id="5" name="Espace réservé du numéro de diapositive 4"/>
          <p:cNvSpPr>
            <a:spLocks noGrp="1"/>
          </p:cNvSpPr>
          <p:nvPr>
            <p:ph type="sldNum" sz="quarter" idx="11"/>
          </p:nvPr>
        </p:nvSpPr>
        <p:spPr>
          <a:xfrm>
            <a:off x="6804025" y="6381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D4C0335-DF31-4F39-A2B4-FDF59FE198F5}" type="slidenum">
              <a:rPr lang="fr-FR" altLang="fr-FR"/>
              <a:pPr/>
              <a:t>‹N°›</a:t>
            </a:fld>
            <a:endParaRPr lang="fr-FR" altLang="fr-FR"/>
          </a:p>
        </p:txBody>
      </p:sp>
    </p:spTree>
    <p:extLst>
      <p:ext uri="{BB962C8B-B14F-4D97-AF65-F5344CB8AC3E}">
        <p14:creationId xmlns:p14="http://schemas.microsoft.com/office/powerpoint/2010/main" val="3158787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81000" y="260350"/>
            <a:ext cx="8534400" cy="720725"/>
          </a:xfrm>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95288" y="1125538"/>
            <a:ext cx="4135437" cy="504031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4683125" y="1125538"/>
            <a:ext cx="4135438" cy="2443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4683125" y="3721100"/>
            <a:ext cx="4135438" cy="24447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noChangeArrowheads="1"/>
          </p:cNvSpPr>
          <p:nvPr>
            <p:ph type="ftr" sz="quarter" idx="10"/>
          </p:nvPr>
        </p:nvSpPr>
        <p:spPr>
          <a:xfrm>
            <a:off x="250825" y="6453188"/>
            <a:ext cx="8497888" cy="215900"/>
          </a:xfrm>
          <a:prstGeom prst="rect">
            <a:avLst/>
          </a:prstGeom>
        </p:spPr>
        <p:txBody>
          <a:bodyPr/>
          <a:lstStyle>
            <a:lvl1pPr>
              <a:defRPr/>
            </a:lvl1pPr>
          </a:lstStyle>
          <a:p>
            <a:pPr>
              <a:defRPr/>
            </a:pPr>
            <a:r>
              <a:rPr lang="fr-BE"/>
              <a:t>Prof. Ch.Hanzen- Anatomo-physiologie de la glande mammaire - Propédeutique-Symptomatologie-Diagnostic et Traitement</a:t>
            </a:r>
            <a:endParaRPr lang="fr-FR"/>
          </a:p>
        </p:txBody>
      </p:sp>
    </p:spTree>
    <p:extLst>
      <p:ext uri="{BB962C8B-B14F-4D97-AF65-F5344CB8AC3E}">
        <p14:creationId xmlns:p14="http://schemas.microsoft.com/office/powerpoint/2010/main" val="2531929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395288" y="404813"/>
            <a:ext cx="8062912" cy="647700"/>
          </a:xfrm>
        </p:spPr>
        <p:txBody>
          <a:bodyPr/>
          <a:lstStyle/>
          <a:p>
            <a:r>
              <a:rPr lang="fr-FR" smtClean="0"/>
              <a:t>Cliquez pour modifier le style du titre</a:t>
            </a:r>
            <a:endParaRPr lang="en-US"/>
          </a:p>
        </p:txBody>
      </p:sp>
      <p:sp>
        <p:nvSpPr>
          <p:cNvPr id="3" name="Espace réservé du contenu 2"/>
          <p:cNvSpPr>
            <a:spLocks noGrp="1"/>
          </p:cNvSpPr>
          <p:nvPr>
            <p:ph sz="quarter" idx="1"/>
          </p:nvPr>
        </p:nvSpPr>
        <p:spPr>
          <a:xfrm>
            <a:off x="381000" y="1268413"/>
            <a:ext cx="4114800" cy="2374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4648200" y="1268413"/>
            <a:ext cx="4114800" cy="2374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381000" y="3795713"/>
            <a:ext cx="4114800" cy="23764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8200" y="3795713"/>
            <a:ext cx="4114800" cy="23764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54D0F9C5-7A8B-4C86-A095-909113D66E8F}" type="slidenum">
              <a:rPr lang="fr-FR" altLang="fr-FR"/>
              <a:pPr>
                <a:defRPr/>
              </a:pPr>
              <a:t>‹N°›</a:t>
            </a:fld>
            <a:endParaRPr lang="fr-FR" altLang="fr-FR"/>
          </a:p>
        </p:txBody>
      </p:sp>
    </p:spTree>
    <p:extLst>
      <p:ext uri="{BB962C8B-B14F-4D97-AF65-F5344CB8AC3E}">
        <p14:creationId xmlns:p14="http://schemas.microsoft.com/office/powerpoint/2010/main" val="232349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258890"/>
            <a:ext cx="8434388" cy="4865687"/>
          </a:xfrm>
          <a:prstGeom prst="rect">
            <a:avLst/>
          </a:prstGeom>
        </p:spPr>
        <p:txBody>
          <a:bodyPr>
            <a:normAutofit/>
          </a:bodyPr>
          <a:lstStyle>
            <a:lvl1pPr marL="231775" indent="-231775">
              <a:defRPr sz="2000">
                <a:solidFill>
                  <a:schemeClr val="tx1"/>
                </a:solidFill>
                <a:latin typeface="BISansCond" pitchFamily="2" charset="0"/>
              </a:defRPr>
            </a:lvl1pPr>
            <a:lvl2pPr marL="381000" indent="-254000" algn="l">
              <a:buClrTx/>
              <a:buSzPct val="65000"/>
              <a:buFont typeface="Wingdings"/>
              <a:buChar char="l"/>
              <a:defRPr lang="en-US" sz="2400" b="1" kern="1200" dirty="0" smtClean="0">
                <a:solidFill>
                  <a:srgbClr val="000000"/>
                </a:solidFill>
                <a:latin typeface="+mn-lt"/>
                <a:ea typeface="+mn-ea"/>
                <a:cs typeface="+mn-cs"/>
              </a:defRPr>
            </a:lvl2pPr>
            <a:lvl3pPr marL="762000" indent="-254000" algn="l">
              <a:buClrTx/>
              <a:buSzPct val="100000"/>
              <a:buFontTx/>
              <a:buChar char="–"/>
              <a:defRPr lang="en-US" sz="2000" kern="1200" dirty="0" smtClean="0">
                <a:solidFill>
                  <a:srgbClr val="000000"/>
                </a:solidFill>
                <a:latin typeface="+mn-lt"/>
                <a:ea typeface="+mn-ea"/>
                <a:cs typeface="+mn-cs"/>
              </a:defRPr>
            </a:lvl3pPr>
            <a:lvl4pPr marL="1143000" indent="-254000" algn="l">
              <a:buClrTx/>
              <a:buSzPct val="55000"/>
              <a:buFont typeface="Wingdings"/>
              <a:buChar char="¡"/>
              <a:defRPr lang="en-US" sz="1600" kern="1200" dirty="0" smtClean="0">
                <a:solidFill>
                  <a:srgbClr val="000000"/>
                </a:solidFill>
                <a:latin typeface="+mn-lt"/>
                <a:ea typeface="+mn-ea"/>
                <a:cs typeface="+mn-cs"/>
              </a:defRPr>
            </a:lvl4pPr>
            <a:lvl5pPr marL="1524000" indent="-254000" algn="l">
              <a:buClrTx/>
              <a:buSzPct val="100000"/>
              <a:buFontTx/>
              <a:buChar char="–"/>
              <a:defRPr lang="en-US" sz="1600" kern="1200" dirty="0" smtClean="0">
                <a:solidFill>
                  <a:srgbClr val="000000"/>
                </a:solidFill>
                <a:latin typeface="+mn-lt"/>
                <a:ea typeface="+mn-ea"/>
                <a:cs typeface="+mn-cs"/>
              </a:defRPr>
            </a:lvl5pPr>
            <a:lvl6pPr algn="l">
              <a:defRPr>
                <a:solidFill>
                  <a:srgbClr val="000000"/>
                </a:solidFill>
              </a:defRPr>
            </a:lvl6pPr>
          </a:lstStyle>
          <a:p>
            <a:pPr marL="381000" lvl="0" indent="-254000" algn="l" defTabSz="914400" rtl="0" eaLnBrk="1" latinLnBrk="0" hangingPunct="1">
              <a:spcBef>
                <a:spcPct val="20000"/>
              </a:spcBef>
              <a:buClrTx/>
              <a:buSzPct val="65000"/>
              <a:buFont typeface="Wingdings"/>
              <a:buNone/>
            </a:pPr>
            <a:r>
              <a:rPr lang="en-US" smtClean="0"/>
              <a:t>Click to edit Master text styles</a:t>
            </a:r>
          </a:p>
          <a:p>
            <a:pPr marL="381000" lvl="1" indent="-254000" algn="l" defTabSz="914400" rtl="0" eaLnBrk="1" latinLnBrk="0" hangingPunct="1">
              <a:spcBef>
                <a:spcPct val="20000"/>
              </a:spcBef>
              <a:buClrTx/>
              <a:buSzPct val="65000"/>
              <a:buFont typeface="Wingdings"/>
              <a:buNone/>
            </a:pPr>
            <a:r>
              <a:rPr lang="en-US" smtClean="0"/>
              <a:t>Second level</a:t>
            </a:r>
          </a:p>
          <a:p>
            <a:pPr marL="381000" lvl="2" indent="-254000" algn="l" defTabSz="914400" rtl="0" eaLnBrk="1" latinLnBrk="0" hangingPunct="1">
              <a:spcBef>
                <a:spcPct val="20000"/>
              </a:spcBef>
              <a:buClrTx/>
              <a:buSzPct val="65000"/>
              <a:buFont typeface="Wingdings"/>
              <a:buNone/>
            </a:pPr>
            <a:r>
              <a:rPr lang="en-US" smtClean="0"/>
              <a:t>Third level</a:t>
            </a:r>
          </a:p>
          <a:p>
            <a:pPr marL="381000" lvl="3" indent="-254000" algn="l" defTabSz="914400" rtl="0" eaLnBrk="1" latinLnBrk="0" hangingPunct="1">
              <a:spcBef>
                <a:spcPct val="20000"/>
              </a:spcBef>
              <a:buClrTx/>
              <a:buSzPct val="65000"/>
              <a:buFont typeface="Wingdings"/>
              <a:buNone/>
            </a:pPr>
            <a:r>
              <a:rPr lang="en-US" smtClean="0"/>
              <a:t>Fourth level</a:t>
            </a:r>
          </a:p>
        </p:txBody>
      </p:sp>
      <p:sp>
        <p:nvSpPr>
          <p:cNvPr id="4" name="Title 3"/>
          <p:cNvSpPr>
            <a:spLocks noGrp="1"/>
          </p:cNvSpPr>
          <p:nvPr>
            <p:ph type="title"/>
          </p:nvPr>
        </p:nvSpPr>
        <p:spPr>
          <a:xfrm>
            <a:off x="358781" y="107950"/>
            <a:ext cx="6780213" cy="676275"/>
          </a:xfrm>
          <a:prstGeom prst="rect">
            <a:avLst/>
          </a:prstGeom>
        </p:spPr>
        <p:txBody>
          <a:bodyPr/>
          <a:lstStyle/>
          <a:p>
            <a:r>
              <a:rPr lang="en-US" smtClean="0"/>
              <a:t>Click to edit Master title style</a:t>
            </a:r>
            <a:endParaRPr lang="en-US" dirty="0"/>
          </a:p>
        </p:txBody>
      </p:sp>
      <p:sp>
        <p:nvSpPr>
          <p:cNvPr id="5" name="Foliennummernplatzhalter 5"/>
          <p:cNvSpPr>
            <a:spLocks noGrp="1"/>
          </p:cNvSpPr>
          <p:nvPr>
            <p:ph type="sldNum" sz="quarter" idx="4"/>
          </p:nvPr>
        </p:nvSpPr>
        <p:spPr>
          <a:xfrm>
            <a:off x="7893052" y="6601022"/>
            <a:ext cx="900113" cy="179387"/>
          </a:xfrm>
          <a:prstGeom prst="rect">
            <a:avLst/>
          </a:prstGeom>
        </p:spPr>
        <p:txBody>
          <a:bodyPr/>
          <a:lstStyle>
            <a:lvl1pPr>
              <a:defRPr sz="1000"/>
            </a:lvl1pPr>
          </a:lstStyle>
          <a:p>
            <a:fld id="{D446586B-FF75-47A1-A069-ED9CC9CD5B58}" type="slidenum">
              <a:rPr lang="en-US" smtClean="0">
                <a:solidFill>
                  <a:srgbClr val="003366"/>
                </a:solidFill>
              </a:rPr>
              <a:pPr/>
              <a:t>‹N°›</a:t>
            </a:fld>
            <a:endParaRPr lang="en-US" dirty="0">
              <a:solidFill>
                <a:srgbClr val="003366"/>
              </a:solidFill>
            </a:endParaRPr>
          </a:p>
        </p:txBody>
      </p:sp>
    </p:spTree>
    <p:extLst>
      <p:ext uri="{BB962C8B-B14F-4D97-AF65-F5344CB8AC3E}">
        <p14:creationId xmlns:p14="http://schemas.microsoft.com/office/powerpoint/2010/main" val="21145860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8FB84040-1120-499F-9769-9455C575F81F}" type="datetime1">
              <a:rPr lang="fr-BE" smtClean="0"/>
              <a:t>30-04-19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308872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C846662-5C82-447F-8515-30607A2966FC}" type="datetime1">
              <a:rPr lang="fr-BE" smtClean="0"/>
              <a:t>30-04-19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2900276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8E9428F7-ADEC-4541-ADC2-7CD44462D09C}" type="datetime1">
              <a:rPr lang="fr-BE" smtClean="0"/>
              <a:t>30-04-19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419970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CF89A2D5-0360-4118-A30A-A145C3365957}" type="datetime1">
              <a:rPr lang="fr-BE" smtClean="0"/>
              <a:t>30-04-19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220640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CD94F26E-7741-4FCA-AC31-A954E22C9313}" type="datetime1">
              <a:rPr lang="fr-BE" smtClean="0"/>
              <a:t>30-04-19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97085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072D60-C233-4940-BC3D-F9D73630CCED}" type="datetime1">
              <a:rPr lang="fr-BE" smtClean="0"/>
              <a:t>30-04-19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335907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1322DCE-7E58-4123-AAF2-CF44684241BE}" type="datetime1">
              <a:rPr lang="fr-BE" smtClean="0"/>
              <a:t>30-04-19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308712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CC0A878-266E-49A8-A9C2-6C12C45A6EE3}" type="datetime1">
              <a:rPr lang="fr-BE" smtClean="0"/>
              <a:t>30-04-19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4236956-C5D1-4819-939A-6E38A104A438}" type="slidenum">
              <a:rPr lang="fr-BE" smtClean="0"/>
              <a:t>‹N°›</a:t>
            </a:fld>
            <a:endParaRPr lang="fr-BE"/>
          </a:p>
        </p:txBody>
      </p:sp>
    </p:spTree>
    <p:extLst>
      <p:ext uri="{BB962C8B-B14F-4D97-AF65-F5344CB8AC3E}">
        <p14:creationId xmlns:p14="http://schemas.microsoft.com/office/powerpoint/2010/main" val="284917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35909-FB53-412C-BC1E-AFA7832F3AE6}" type="datetime1">
              <a:rPr lang="fr-BE" smtClean="0"/>
              <a:t>30-04-19</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36956-C5D1-4819-939A-6E38A104A438}" type="slidenum">
              <a:rPr lang="fr-BE" smtClean="0"/>
              <a:t>‹N°›</a:t>
            </a:fld>
            <a:endParaRPr lang="fr-BE"/>
          </a:p>
        </p:txBody>
      </p:sp>
    </p:spTree>
    <p:extLst>
      <p:ext uri="{BB962C8B-B14F-4D97-AF65-F5344CB8AC3E}">
        <p14:creationId xmlns:p14="http://schemas.microsoft.com/office/powerpoint/2010/main" val="2910054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6.xml"/><Relationship Id="rId7" Type="http://schemas.openxmlformats.org/officeDocument/2006/relationships/slide" Target="slide28.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53.xml"/><Relationship Id="rId5" Type="http://schemas.openxmlformats.org/officeDocument/2006/relationships/slide" Target="slide11.xml"/><Relationship Id="rId10" Type="http://schemas.openxmlformats.org/officeDocument/2006/relationships/slide" Target="slide43.xml"/><Relationship Id="rId4" Type="http://schemas.openxmlformats.org/officeDocument/2006/relationships/slide" Target="slide9.xml"/><Relationship Id="rId9" Type="http://schemas.openxmlformats.org/officeDocument/2006/relationships/slide" Target="slide40.xml"/></Relationships>
</file>

<file path=ppt/slides/_rels/slide2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3.xml"/><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ema.europa.eu/en/documents/product-information/metacam-epar-product-information_fr.pdf"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vetcompendium.be/fr/node/3556"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vetcompendium.be/fr/node/355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vetcompendium.be/fr/node/355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emf"/></Relationships>
</file>

<file path=ppt/slides/_rels/slide6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651" y="1916832"/>
            <a:ext cx="6903767" cy="2323072"/>
          </a:xfrm>
          <a:prstGeom prst="rect">
            <a:avLst/>
          </a:prstGeom>
        </p:spPr>
        <p:txBody>
          <a:bodyPr wrap="square">
            <a:spAutoFit/>
          </a:bodyPr>
          <a:lstStyle/>
          <a:p>
            <a:pPr algn="ctr"/>
            <a:r>
              <a:rPr lang="fr-FR" altLang="fr-FR" sz="2400" dirty="0">
                <a:ea typeface="Verdana" panose="020B0604030504040204" pitchFamily="34" charset="0"/>
                <a:cs typeface="Verdana" panose="020B0604030504040204" pitchFamily="34" charset="0"/>
              </a:rPr>
              <a:t>Prof. Ch. Hanzen, PhD, Professeur honoraire, </a:t>
            </a:r>
          </a:p>
          <a:p>
            <a:pPr algn="ctr"/>
            <a:r>
              <a:rPr lang="fr-FR" altLang="fr-FR" sz="2400" dirty="0">
                <a:ea typeface="Verdana" panose="020B0604030504040204" pitchFamily="34" charset="0"/>
                <a:cs typeface="Verdana" panose="020B0604030504040204" pitchFamily="34" charset="0"/>
              </a:rPr>
              <a:t>Université de Liège</a:t>
            </a:r>
          </a:p>
          <a:p>
            <a:pPr algn="ctr"/>
            <a:r>
              <a:rPr lang="fr-FR" altLang="fr-FR" sz="2400" dirty="0">
                <a:ea typeface="Verdana" panose="020B0604030504040204" pitchFamily="34" charset="0"/>
                <a:cs typeface="Verdana" panose="020B0604030504040204" pitchFamily="34" charset="0"/>
              </a:rPr>
              <a:t>Consultant </a:t>
            </a:r>
            <a:r>
              <a:rPr lang="fr-FR" altLang="fr-FR" sz="2400" dirty="0" err="1" smtClean="0">
                <a:ea typeface="Verdana" panose="020B0604030504040204" pitchFamily="34" charset="0"/>
                <a:cs typeface="Verdana" panose="020B0604030504040204" pitchFamily="34" charset="0"/>
              </a:rPr>
              <a:t>RUMEXPERTS</a:t>
            </a:r>
            <a:endParaRPr lang="fr-FR" altLang="fr-FR" sz="2400" dirty="0" smtClean="0">
              <a:ea typeface="Verdana" panose="020B0604030504040204" pitchFamily="34" charset="0"/>
              <a:cs typeface="Verdana" panose="020B0604030504040204" pitchFamily="34" charset="0"/>
            </a:endParaRPr>
          </a:p>
          <a:p>
            <a:pPr algn="ctr"/>
            <a:endParaRPr lang="fr-FR" altLang="fr-FR" sz="2400" dirty="0">
              <a:ea typeface="Verdana" panose="020B0604030504040204" pitchFamily="34" charset="0"/>
              <a:cs typeface="Verdana" panose="020B0604030504040204" pitchFamily="34" charset="0"/>
            </a:endParaRPr>
          </a:p>
          <a:p>
            <a:pPr algn="ctr">
              <a:lnSpc>
                <a:spcPct val="102000"/>
              </a:lnSpc>
              <a:spcAft>
                <a:spcPct val="35000"/>
              </a:spcAft>
            </a:pPr>
            <a:r>
              <a:rPr lang="en-US" sz="2400" dirty="0" smtClean="0">
                <a:solidFill>
                  <a:schemeClr val="accent4">
                    <a:lumMod val="10000"/>
                  </a:schemeClr>
                </a:solidFill>
              </a:rPr>
              <a:t>Dr</a:t>
            </a:r>
            <a:r>
              <a:rPr lang="en-US" sz="2400" dirty="0">
                <a:solidFill>
                  <a:schemeClr val="accent4">
                    <a:lumMod val="10000"/>
                  </a:schemeClr>
                </a:solidFill>
              </a:rPr>
              <a:t>. Amine Mohamed </a:t>
            </a:r>
            <a:r>
              <a:rPr lang="en-US" sz="2400" dirty="0" err="1" smtClean="0">
                <a:solidFill>
                  <a:schemeClr val="accent4">
                    <a:lumMod val="10000"/>
                  </a:schemeClr>
                </a:solidFill>
              </a:rPr>
              <a:t>Ouachem</a:t>
            </a:r>
            <a:r>
              <a:rPr lang="en-US" sz="2400" dirty="0" smtClean="0">
                <a:solidFill>
                  <a:schemeClr val="accent4">
                    <a:lumMod val="10000"/>
                  </a:schemeClr>
                </a:solidFill>
              </a:rPr>
              <a:t>,</a:t>
            </a:r>
            <a:r>
              <a:rPr lang="fr-FR" sz="2400" dirty="0" smtClean="0">
                <a:solidFill>
                  <a:srgbClr val="FFFFFF"/>
                </a:solidFill>
              </a:rPr>
              <a:t> </a:t>
            </a:r>
            <a:r>
              <a:rPr lang="fr-FR" sz="2400" dirty="0" err="1" smtClean="0">
                <a:solidFill>
                  <a:schemeClr val="accent4">
                    <a:lumMod val="10000"/>
                  </a:schemeClr>
                </a:solidFill>
              </a:rPr>
              <a:t>DVM</a:t>
            </a:r>
            <a:r>
              <a:rPr lang="fr-FR" sz="2400" dirty="0">
                <a:solidFill>
                  <a:schemeClr val="accent4">
                    <a:lumMod val="10000"/>
                  </a:schemeClr>
                </a:solidFill>
              </a:rPr>
              <a:t>, </a:t>
            </a:r>
            <a:r>
              <a:rPr lang="fr-FR" sz="2400" dirty="0" err="1">
                <a:solidFill>
                  <a:schemeClr val="accent4">
                    <a:lumMod val="10000"/>
                  </a:schemeClr>
                </a:solidFill>
              </a:rPr>
              <a:t>MSc</a:t>
            </a:r>
            <a:r>
              <a:rPr lang="fr-FR" sz="2400" dirty="0">
                <a:solidFill>
                  <a:schemeClr val="accent4">
                    <a:lumMod val="10000"/>
                  </a:schemeClr>
                </a:solidFill>
              </a:rPr>
              <a:t> </a:t>
            </a:r>
            <a:r>
              <a:rPr lang="en-US" sz="2400" dirty="0" smtClean="0">
                <a:solidFill>
                  <a:schemeClr val="accent4">
                    <a:lumMod val="10000"/>
                  </a:schemeClr>
                </a:solidFill>
              </a:rPr>
              <a:t> </a:t>
            </a:r>
            <a:br>
              <a:rPr lang="en-US" sz="2400" dirty="0" smtClean="0">
                <a:solidFill>
                  <a:schemeClr val="accent4">
                    <a:lumMod val="10000"/>
                  </a:schemeClr>
                </a:solidFill>
              </a:rPr>
            </a:br>
            <a:r>
              <a:rPr lang="en-US" sz="2400" dirty="0" smtClean="0">
                <a:solidFill>
                  <a:schemeClr val="accent4">
                    <a:lumMod val="10000"/>
                  </a:schemeClr>
                </a:solidFill>
              </a:rPr>
              <a:t>Technical </a:t>
            </a:r>
            <a:r>
              <a:rPr lang="en-US" sz="2400" dirty="0">
                <a:solidFill>
                  <a:schemeClr val="accent4">
                    <a:lumMod val="10000"/>
                  </a:schemeClr>
                </a:solidFill>
              </a:rPr>
              <a:t>Manager Ruminant - </a:t>
            </a:r>
            <a:r>
              <a:rPr lang="en-US" sz="2400" dirty="0" smtClean="0">
                <a:solidFill>
                  <a:schemeClr val="accent4">
                    <a:lumMod val="10000"/>
                  </a:schemeClr>
                </a:solidFill>
              </a:rPr>
              <a:t>Maghreb</a:t>
            </a:r>
            <a:endParaRPr lang="en-US" sz="2400" dirty="0">
              <a:solidFill>
                <a:schemeClr val="accent4">
                  <a:lumMod val="10000"/>
                </a:schemeClr>
              </a:solidFill>
            </a:endParaRPr>
          </a:p>
        </p:txBody>
      </p:sp>
      <p:sp>
        <p:nvSpPr>
          <p:cNvPr id="5" name="Rectangle à coins arrondis 4"/>
          <p:cNvSpPr/>
          <p:nvPr/>
        </p:nvSpPr>
        <p:spPr>
          <a:xfrm>
            <a:off x="1115616" y="464890"/>
            <a:ext cx="6908229" cy="1235918"/>
          </a:xfrm>
          <a:prstGeom prst="roundRect">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smtClean="0"/>
              <a:t>Mammites et reproduction</a:t>
            </a:r>
          </a:p>
          <a:p>
            <a:pPr algn="ctr"/>
            <a:r>
              <a:rPr lang="fr-BE" sz="3600" dirty="0" smtClean="0"/>
              <a:t>Effets du </a:t>
            </a:r>
            <a:r>
              <a:rPr lang="fr-BE" sz="3600" dirty="0" err="1" smtClean="0"/>
              <a:t>meloxicam</a:t>
            </a:r>
            <a:r>
              <a:rPr lang="fr-BE" sz="3600" dirty="0" smtClean="0"/>
              <a:t> (</a:t>
            </a:r>
            <a:r>
              <a:rPr lang="fr-BE" sz="3600" dirty="0" err="1" smtClean="0"/>
              <a:t>Metacam</a:t>
            </a:r>
            <a:r>
              <a:rPr lang="fr-BE" sz="3600" dirty="0"/>
              <a:t>®</a:t>
            </a:r>
            <a:r>
              <a:rPr lang="fr-BE" sz="3600" dirty="0" smtClean="0"/>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526" y="4566850"/>
            <a:ext cx="1491183" cy="99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C:\Users\User\Pictures\uliege-logo-couleurs-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809566"/>
            <a:ext cx="1944216" cy="9431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à coins arrondis 3"/>
          <p:cNvSpPr/>
          <p:nvPr/>
        </p:nvSpPr>
        <p:spPr>
          <a:xfrm>
            <a:off x="2884984" y="4842522"/>
            <a:ext cx="3240360" cy="1016181"/>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Marrakech</a:t>
            </a:r>
            <a:endParaRPr lang="fr-BE" sz="2400" dirty="0"/>
          </a:p>
          <a:p>
            <a:pPr algn="ctr"/>
            <a:r>
              <a:rPr lang="fr-BE" sz="2400" dirty="0" smtClean="0"/>
              <a:t>29 et 30 avril 2019</a:t>
            </a:r>
            <a:endParaRPr lang="fr-BE" sz="2400" dirty="0"/>
          </a:p>
        </p:txBody>
      </p:sp>
      <p:sp>
        <p:nvSpPr>
          <p:cNvPr id="2" name="Espace réservé du numéro de diapositive 1"/>
          <p:cNvSpPr>
            <a:spLocks noGrp="1"/>
          </p:cNvSpPr>
          <p:nvPr>
            <p:ph type="sldNum" sz="quarter" idx="12"/>
          </p:nvPr>
        </p:nvSpPr>
        <p:spPr/>
        <p:txBody>
          <a:bodyPr/>
          <a:lstStyle/>
          <a:p>
            <a:fld id="{74236956-C5D1-4819-939A-6E38A104A438}" type="slidenum">
              <a:rPr lang="fr-BE" smtClean="0"/>
              <a:t>1</a:t>
            </a:fld>
            <a:endParaRPr lang="fr-BE" dirty="0"/>
          </a:p>
        </p:txBody>
      </p:sp>
      <p:pic>
        <p:nvPicPr>
          <p:cNvPr id="6" name="Image 5"/>
          <p:cNvPicPr>
            <a:picLocks noChangeAspect="1"/>
          </p:cNvPicPr>
          <p:nvPr/>
        </p:nvPicPr>
        <p:blipFill>
          <a:blip r:embed="rId4"/>
          <a:stretch>
            <a:fillRect/>
          </a:stretch>
        </p:blipFill>
        <p:spPr>
          <a:xfrm>
            <a:off x="664497" y="5350613"/>
            <a:ext cx="1792631" cy="1370862"/>
          </a:xfrm>
          <a:prstGeom prst="rect">
            <a:avLst/>
          </a:prstGeom>
        </p:spPr>
      </p:pic>
      <p:pic>
        <p:nvPicPr>
          <p:cNvPr id="7" name="Image 6"/>
          <p:cNvPicPr>
            <a:picLocks noChangeAspect="1"/>
          </p:cNvPicPr>
          <p:nvPr/>
        </p:nvPicPr>
        <p:blipFill>
          <a:blip r:embed="rId5"/>
          <a:stretch>
            <a:fillRect/>
          </a:stretch>
        </p:blipFill>
        <p:spPr>
          <a:xfrm>
            <a:off x="467544" y="4478167"/>
            <a:ext cx="1636746" cy="754428"/>
          </a:xfrm>
          <a:prstGeom prst="rect">
            <a:avLst/>
          </a:prstGeom>
        </p:spPr>
      </p:pic>
    </p:spTree>
    <p:extLst>
      <p:ext uri="{BB962C8B-B14F-4D97-AF65-F5344CB8AC3E}">
        <p14:creationId xmlns:p14="http://schemas.microsoft.com/office/powerpoint/2010/main" val="3475335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7"/>
          <p:cNvSpPr>
            <a:spLocks noGrp="1"/>
          </p:cNvSpPr>
          <p:nvPr>
            <p:ph type="sldNum" sz="quarter" idx="10"/>
          </p:nvPr>
        </p:nvSpPr>
        <p:spPr>
          <a:xfrm>
            <a:off x="6553200" y="6448251"/>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
                <a:srgbClr val="000066"/>
              </a:buClr>
              <a:buFontTx/>
              <a:buNone/>
            </a:pPr>
            <a:fld id="{86BD94E8-B74E-4E13-8537-5425154A4D25}" type="slidenum">
              <a:rPr lang="fr-FR" altLang="fr-FR" sz="1400" smtClean="0"/>
              <a:pPr>
                <a:spcBef>
                  <a:spcPct val="0"/>
                </a:spcBef>
                <a:buClr>
                  <a:srgbClr val="000066"/>
                </a:buClr>
                <a:buFontTx/>
                <a:buNone/>
              </a:pPr>
              <a:t>10</a:t>
            </a:fld>
            <a:endParaRPr lang="fr-FR" altLang="fr-FR" sz="1400" smtClean="0"/>
          </a:p>
        </p:txBody>
      </p:sp>
      <p:pic>
        <p:nvPicPr>
          <p:cNvPr id="97283" name="Picture 3" descr="dia228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995738" y="1360314"/>
            <a:ext cx="800100" cy="936625"/>
          </a:xfrm>
          <a:noFill/>
        </p:spPr>
      </p:pic>
      <p:pic>
        <p:nvPicPr>
          <p:cNvPr id="97284" name="Picture 4" descr="kin op romp + grafiek"/>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84137" y="1360314"/>
            <a:ext cx="1296988" cy="898525"/>
          </a:xfrm>
          <a:noFill/>
        </p:spPr>
      </p:pic>
      <p:sp>
        <p:nvSpPr>
          <p:cNvPr id="97285" name="Rectangle 5"/>
          <p:cNvSpPr>
            <a:spLocks noChangeArrowheads="1"/>
          </p:cNvSpPr>
          <p:nvPr/>
        </p:nvSpPr>
        <p:spPr bwMode="auto">
          <a:xfrm>
            <a:off x="971550" y="2944639"/>
            <a:ext cx="1219200" cy="2444750"/>
          </a:xfrm>
          <a:prstGeom prst="rect">
            <a:avLst/>
          </a:prstGeom>
          <a:noFill/>
          <a:ln w="28575">
            <a:solidFill>
              <a:schemeClr val="accent6">
                <a:lumMod val="50000"/>
              </a:schemeClr>
            </a:solidFill>
            <a:miter lim="800000"/>
            <a:headEnd/>
            <a:tailEnd/>
          </a:ln>
        </p:spPr>
        <p:txBody>
          <a:bodyPr wrap="none" anchor="ctr"/>
          <a:lstStyle/>
          <a:p>
            <a:pPr algn="ctr" eaLnBrk="1" hangingPunct="1">
              <a:defRPr/>
            </a:pPr>
            <a:endParaRPr lang="fr-BE" sz="2000">
              <a:solidFill>
                <a:schemeClr val="accent6">
                  <a:lumMod val="75000"/>
                </a:schemeClr>
              </a:solidFill>
            </a:endParaRPr>
          </a:p>
        </p:txBody>
      </p:sp>
      <p:sp>
        <p:nvSpPr>
          <p:cNvPr id="15367" name="Line 6"/>
          <p:cNvSpPr>
            <a:spLocks noChangeShapeType="1"/>
          </p:cNvSpPr>
          <p:nvPr/>
        </p:nvSpPr>
        <p:spPr bwMode="auto">
          <a:xfrm>
            <a:off x="6808788"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68" name="Line 7"/>
          <p:cNvSpPr>
            <a:spLocks noChangeShapeType="1"/>
          </p:cNvSpPr>
          <p:nvPr/>
        </p:nvSpPr>
        <p:spPr bwMode="auto">
          <a:xfrm>
            <a:off x="6553200"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69" name="Line 8"/>
          <p:cNvSpPr>
            <a:spLocks noChangeShapeType="1"/>
          </p:cNvSpPr>
          <p:nvPr/>
        </p:nvSpPr>
        <p:spPr bwMode="auto">
          <a:xfrm>
            <a:off x="6330950"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0" name="Line 9"/>
          <p:cNvSpPr>
            <a:spLocks noChangeShapeType="1"/>
          </p:cNvSpPr>
          <p:nvPr/>
        </p:nvSpPr>
        <p:spPr bwMode="auto">
          <a:xfrm>
            <a:off x="5868988"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1" name="Line 10"/>
          <p:cNvSpPr>
            <a:spLocks noChangeShapeType="1"/>
          </p:cNvSpPr>
          <p:nvPr/>
        </p:nvSpPr>
        <p:spPr bwMode="auto">
          <a:xfrm>
            <a:off x="6091238"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2" name="Line 11"/>
          <p:cNvSpPr>
            <a:spLocks noChangeShapeType="1"/>
          </p:cNvSpPr>
          <p:nvPr/>
        </p:nvSpPr>
        <p:spPr bwMode="auto">
          <a:xfrm>
            <a:off x="5167313"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3" name="Line 12"/>
          <p:cNvSpPr>
            <a:spLocks noChangeShapeType="1"/>
          </p:cNvSpPr>
          <p:nvPr/>
        </p:nvSpPr>
        <p:spPr bwMode="auto">
          <a:xfrm>
            <a:off x="5400675"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4" name="Line 13"/>
          <p:cNvSpPr>
            <a:spLocks noChangeShapeType="1"/>
          </p:cNvSpPr>
          <p:nvPr/>
        </p:nvSpPr>
        <p:spPr bwMode="auto">
          <a:xfrm>
            <a:off x="5640388"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5" name="Line 14"/>
          <p:cNvSpPr>
            <a:spLocks noChangeShapeType="1"/>
          </p:cNvSpPr>
          <p:nvPr/>
        </p:nvSpPr>
        <p:spPr bwMode="auto">
          <a:xfrm>
            <a:off x="4465638"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6" name="Line 15"/>
          <p:cNvSpPr>
            <a:spLocks noChangeShapeType="1"/>
          </p:cNvSpPr>
          <p:nvPr/>
        </p:nvSpPr>
        <p:spPr bwMode="auto">
          <a:xfrm>
            <a:off x="4694238"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7" name="Line 16"/>
          <p:cNvSpPr>
            <a:spLocks noChangeShapeType="1"/>
          </p:cNvSpPr>
          <p:nvPr/>
        </p:nvSpPr>
        <p:spPr bwMode="auto">
          <a:xfrm>
            <a:off x="4933950"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8" name="Line 17"/>
          <p:cNvSpPr>
            <a:spLocks noChangeShapeType="1"/>
          </p:cNvSpPr>
          <p:nvPr/>
        </p:nvSpPr>
        <p:spPr bwMode="auto">
          <a:xfrm>
            <a:off x="4227513"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79" name="Line 18"/>
          <p:cNvSpPr>
            <a:spLocks noChangeShapeType="1"/>
          </p:cNvSpPr>
          <p:nvPr/>
        </p:nvSpPr>
        <p:spPr bwMode="auto">
          <a:xfrm>
            <a:off x="3759200"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0" name="Line 19"/>
          <p:cNvSpPr>
            <a:spLocks noChangeShapeType="1"/>
          </p:cNvSpPr>
          <p:nvPr/>
        </p:nvSpPr>
        <p:spPr bwMode="auto">
          <a:xfrm>
            <a:off x="3987800"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1" name="Line 20"/>
          <p:cNvSpPr>
            <a:spLocks noChangeShapeType="1"/>
          </p:cNvSpPr>
          <p:nvPr/>
        </p:nvSpPr>
        <p:spPr bwMode="auto">
          <a:xfrm>
            <a:off x="3297238"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2" name="Line 21"/>
          <p:cNvSpPr>
            <a:spLocks noChangeShapeType="1"/>
          </p:cNvSpPr>
          <p:nvPr/>
        </p:nvSpPr>
        <p:spPr bwMode="auto">
          <a:xfrm>
            <a:off x="3525838"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3" name="Line 22"/>
          <p:cNvSpPr>
            <a:spLocks noChangeShapeType="1"/>
          </p:cNvSpPr>
          <p:nvPr/>
        </p:nvSpPr>
        <p:spPr bwMode="auto">
          <a:xfrm>
            <a:off x="2111375"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4" name="Line 23"/>
          <p:cNvSpPr>
            <a:spLocks noChangeShapeType="1"/>
          </p:cNvSpPr>
          <p:nvPr/>
        </p:nvSpPr>
        <p:spPr bwMode="auto">
          <a:xfrm>
            <a:off x="2819400"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5" name="Line 24"/>
          <p:cNvSpPr>
            <a:spLocks noChangeShapeType="1"/>
          </p:cNvSpPr>
          <p:nvPr/>
        </p:nvSpPr>
        <p:spPr bwMode="auto">
          <a:xfrm>
            <a:off x="3070225"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6" name="Line 25"/>
          <p:cNvSpPr>
            <a:spLocks noChangeShapeType="1"/>
          </p:cNvSpPr>
          <p:nvPr/>
        </p:nvSpPr>
        <p:spPr bwMode="auto">
          <a:xfrm>
            <a:off x="2590800"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7" name="Line 26"/>
          <p:cNvSpPr>
            <a:spLocks noChangeShapeType="1"/>
          </p:cNvSpPr>
          <p:nvPr/>
        </p:nvSpPr>
        <p:spPr bwMode="auto">
          <a:xfrm>
            <a:off x="2346325"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8" name="Line 27"/>
          <p:cNvSpPr>
            <a:spLocks noChangeShapeType="1"/>
          </p:cNvSpPr>
          <p:nvPr/>
        </p:nvSpPr>
        <p:spPr bwMode="auto">
          <a:xfrm>
            <a:off x="1884363" y="5422726"/>
            <a:ext cx="0" cy="619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89" name="Line 28"/>
          <p:cNvSpPr>
            <a:spLocks noChangeShapeType="1"/>
          </p:cNvSpPr>
          <p:nvPr/>
        </p:nvSpPr>
        <p:spPr bwMode="auto">
          <a:xfrm flipV="1">
            <a:off x="6804025" y="5343351"/>
            <a:ext cx="0" cy="746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90" name="Line 29"/>
          <p:cNvSpPr>
            <a:spLocks noChangeShapeType="1"/>
          </p:cNvSpPr>
          <p:nvPr/>
        </p:nvSpPr>
        <p:spPr bwMode="auto">
          <a:xfrm>
            <a:off x="936625" y="5392564"/>
            <a:ext cx="8027988" cy="0"/>
          </a:xfrm>
          <a:prstGeom prst="line">
            <a:avLst/>
          </a:prstGeom>
          <a:noFill/>
          <a:ln w="25400">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15391" name="Line 30"/>
          <p:cNvSpPr>
            <a:spLocks noChangeShapeType="1"/>
          </p:cNvSpPr>
          <p:nvPr/>
        </p:nvSpPr>
        <p:spPr bwMode="auto">
          <a:xfrm>
            <a:off x="7488238"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92" name="Line 31"/>
          <p:cNvSpPr>
            <a:spLocks noChangeShapeType="1"/>
          </p:cNvSpPr>
          <p:nvPr/>
        </p:nvSpPr>
        <p:spPr bwMode="auto">
          <a:xfrm>
            <a:off x="7246938"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5393" name="Line 32"/>
          <p:cNvSpPr>
            <a:spLocks noChangeShapeType="1"/>
          </p:cNvSpPr>
          <p:nvPr/>
        </p:nvSpPr>
        <p:spPr bwMode="auto">
          <a:xfrm>
            <a:off x="7019925" y="5430664"/>
            <a:ext cx="0" cy="6191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97313" name="AutoShape 33"/>
          <p:cNvSpPr>
            <a:spLocks noChangeArrowheads="1"/>
          </p:cNvSpPr>
          <p:nvPr/>
        </p:nvSpPr>
        <p:spPr bwMode="auto">
          <a:xfrm rot="-5400000">
            <a:off x="3030538" y="3478039"/>
            <a:ext cx="2435225" cy="1368425"/>
          </a:xfrm>
          <a:prstGeom prst="rtTriangle">
            <a:avLst/>
          </a:prstGeom>
          <a:solidFill>
            <a:srgbClr val="FFFF99"/>
          </a:solidFill>
          <a:ln w="9525">
            <a:solidFill>
              <a:srgbClr val="000000"/>
            </a:solidFill>
            <a:miter lim="800000"/>
            <a:headEnd/>
            <a:tailEnd/>
          </a:ln>
        </p:spPr>
        <p:txBody>
          <a:bodyPr wrap="none"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Tx/>
              <a:buFontTx/>
              <a:buNone/>
            </a:pPr>
            <a:endParaRPr lang="nl-NL" altLang="fr-FR" sz="2400">
              <a:solidFill>
                <a:schemeClr val="tx1"/>
              </a:solidFill>
              <a:latin typeface="Times New Roman" pitchFamily="18" charset="0"/>
            </a:endParaRPr>
          </a:p>
        </p:txBody>
      </p:sp>
      <p:sp>
        <p:nvSpPr>
          <p:cNvPr id="97314" name="Rectangle 34"/>
          <p:cNvSpPr>
            <a:spLocks noChangeArrowheads="1"/>
          </p:cNvSpPr>
          <p:nvPr/>
        </p:nvSpPr>
        <p:spPr bwMode="auto">
          <a:xfrm>
            <a:off x="4932363" y="2944639"/>
            <a:ext cx="2735262" cy="2443162"/>
          </a:xfrm>
          <a:prstGeom prst="rect">
            <a:avLst/>
          </a:prstGeom>
          <a:solidFill>
            <a:srgbClr val="FFFF00"/>
          </a:solidFill>
          <a:ln w="9525">
            <a:solidFill>
              <a:srgbClr val="000000"/>
            </a:solidFill>
            <a:miter lim="800000"/>
            <a:headEnd/>
            <a:tailEnd/>
          </a:ln>
        </p:spPr>
        <p:txBody>
          <a:bodyPr wrap="none"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Tx/>
              <a:buFontTx/>
              <a:buNone/>
            </a:pPr>
            <a:endParaRPr lang="nl-NL" altLang="fr-FR" sz="2400">
              <a:solidFill>
                <a:schemeClr val="tx1"/>
              </a:solidFill>
              <a:latin typeface="Times New Roman" pitchFamily="18" charset="0"/>
            </a:endParaRPr>
          </a:p>
        </p:txBody>
      </p:sp>
      <p:sp>
        <p:nvSpPr>
          <p:cNvPr id="97315" name="AutoShape 35"/>
          <p:cNvSpPr>
            <a:spLocks noChangeArrowheads="1"/>
          </p:cNvSpPr>
          <p:nvPr/>
        </p:nvSpPr>
        <p:spPr bwMode="auto">
          <a:xfrm>
            <a:off x="1187450" y="3017664"/>
            <a:ext cx="142875" cy="2376487"/>
          </a:xfrm>
          <a:prstGeom prst="triangle">
            <a:avLst>
              <a:gd name="adj" fmla="val 49995"/>
            </a:avLst>
          </a:prstGeom>
          <a:solidFill>
            <a:srgbClr val="0070C0"/>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gn="ctr">
              <a:spcBef>
                <a:spcPct val="0"/>
              </a:spcBef>
              <a:buClrTx/>
              <a:buFontTx/>
              <a:buNone/>
            </a:pPr>
            <a:endParaRPr lang="fr-BE" altLang="fr-FR" sz="1800">
              <a:solidFill>
                <a:schemeClr val="bg1"/>
              </a:solidFill>
            </a:endParaRPr>
          </a:p>
        </p:txBody>
      </p:sp>
      <p:sp>
        <p:nvSpPr>
          <p:cNvPr id="97316" name="AutoShape 36"/>
          <p:cNvSpPr>
            <a:spLocks noChangeArrowheads="1"/>
          </p:cNvSpPr>
          <p:nvPr/>
        </p:nvSpPr>
        <p:spPr bwMode="auto">
          <a:xfrm>
            <a:off x="971550" y="3017664"/>
            <a:ext cx="215900" cy="2376487"/>
          </a:xfrm>
          <a:prstGeom prst="triangle">
            <a:avLst>
              <a:gd name="adj" fmla="val 49995"/>
            </a:avLst>
          </a:prstGeom>
          <a:solidFill>
            <a:schemeClr val="accent2"/>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gn="ctr">
              <a:spcBef>
                <a:spcPct val="0"/>
              </a:spcBef>
              <a:buClrTx/>
              <a:buFontTx/>
              <a:buNone/>
            </a:pPr>
            <a:endParaRPr lang="fr-BE" altLang="fr-FR" sz="1800">
              <a:solidFill>
                <a:srgbClr val="000000"/>
              </a:solidFill>
            </a:endParaRPr>
          </a:p>
        </p:txBody>
      </p:sp>
      <p:sp>
        <p:nvSpPr>
          <p:cNvPr id="97317" name="Line 37"/>
          <p:cNvSpPr>
            <a:spLocks noChangeShapeType="1"/>
          </p:cNvSpPr>
          <p:nvPr/>
        </p:nvSpPr>
        <p:spPr bwMode="auto">
          <a:xfrm>
            <a:off x="971550" y="2800176"/>
            <a:ext cx="1223963" cy="0"/>
          </a:xfrm>
          <a:prstGeom prst="line">
            <a:avLst/>
          </a:prstGeom>
          <a:noFill/>
          <a:ln w="28575">
            <a:solidFill>
              <a:schemeClr val="accent6">
                <a:lumMod val="50000"/>
              </a:schemeClr>
            </a:solidFill>
            <a:round/>
            <a:headEnd type="triangle" w="med" len="med"/>
            <a:tailEnd type="triangle" w="med" len="med"/>
          </a:ln>
        </p:spPr>
        <p:txBody>
          <a:bodyPr/>
          <a:lstStyle/>
          <a:p>
            <a:pPr>
              <a:defRPr/>
            </a:pPr>
            <a:endParaRPr lang="en-US">
              <a:solidFill>
                <a:schemeClr val="accent6">
                  <a:lumMod val="75000"/>
                </a:schemeClr>
              </a:solidFill>
            </a:endParaRPr>
          </a:p>
        </p:txBody>
      </p:sp>
      <p:sp>
        <p:nvSpPr>
          <p:cNvPr id="97318" name="Text Box 38"/>
          <p:cNvSpPr txBox="1">
            <a:spLocks noChangeArrowheads="1"/>
          </p:cNvSpPr>
          <p:nvPr/>
        </p:nvSpPr>
        <p:spPr bwMode="auto">
          <a:xfrm>
            <a:off x="1042988" y="2344564"/>
            <a:ext cx="1270000" cy="366712"/>
          </a:xfrm>
          <a:prstGeom prst="rect">
            <a:avLst/>
          </a:prstGeom>
          <a:noFill/>
          <a:ln w="9525">
            <a:solidFill>
              <a:schemeClr val="accent6">
                <a:lumMod val="50000"/>
              </a:schemeClr>
            </a:solidFill>
            <a:miter lim="800000"/>
            <a:headEnd/>
            <a:tailEnd/>
          </a:ln>
        </p:spPr>
        <p:txBody>
          <a:bodyPr wrap="none">
            <a:spAutoFit/>
          </a:bodyPr>
          <a:lstStyle/>
          <a:p>
            <a:pPr eaLnBrk="1" hangingPunct="1">
              <a:defRPr/>
            </a:pPr>
            <a:r>
              <a:rPr lang="fr-BE" sz="1800" b="1">
                <a:solidFill>
                  <a:schemeClr val="accent6">
                    <a:lumMod val="75000"/>
                  </a:schemeClr>
                </a:solidFill>
                <a:latin typeface="Arial Narrow" pitchFamily="34" charset="0"/>
              </a:rPr>
              <a:t>Oestrus 15h</a:t>
            </a:r>
          </a:p>
        </p:txBody>
      </p:sp>
      <p:sp>
        <p:nvSpPr>
          <p:cNvPr id="97319" name="Line 39"/>
          <p:cNvSpPr>
            <a:spLocks noChangeShapeType="1"/>
          </p:cNvSpPr>
          <p:nvPr/>
        </p:nvSpPr>
        <p:spPr bwMode="auto">
          <a:xfrm flipV="1">
            <a:off x="3492500" y="1936576"/>
            <a:ext cx="0" cy="10080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20" name="Text Box 40"/>
          <p:cNvSpPr txBox="1">
            <a:spLocks noChangeArrowheads="1"/>
          </p:cNvSpPr>
          <p:nvPr/>
        </p:nvSpPr>
        <p:spPr bwMode="auto">
          <a:xfrm>
            <a:off x="2967038" y="1595264"/>
            <a:ext cx="1049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800" b="1">
                <a:solidFill>
                  <a:schemeClr val="accent2"/>
                </a:solidFill>
              </a:rPr>
              <a:t>Ovulation</a:t>
            </a:r>
          </a:p>
        </p:txBody>
      </p:sp>
      <p:sp>
        <p:nvSpPr>
          <p:cNvPr id="97321" name="Rectangle 41"/>
          <p:cNvSpPr>
            <a:spLocks noChangeArrowheads="1"/>
          </p:cNvSpPr>
          <p:nvPr/>
        </p:nvSpPr>
        <p:spPr bwMode="auto">
          <a:xfrm>
            <a:off x="1619250" y="3016076"/>
            <a:ext cx="504825" cy="2376488"/>
          </a:xfrm>
          <a:prstGeom prst="rect">
            <a:avLst/>
          </a:prstGeom>
          <a:solidFill>
            <a:srgbClr val="339933"/>
          </a:solidFill>
          <a:ln w="9525">
            <a:solidFill>
              <a:srgbClr val="000000"/>
            </a:solidFill>
            <a:miter lim="800000"/>
            <a:headEnd/>
            <a:tailEnd/>
          </a:ln>
        </p:spPr>
        <p:txBody>
          <a:bodyPr wrap="none"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Tx/>
              <a:buFontTx/>
              <a:buNone/>
            </a:pPr>
            <a:endParaRPr lang="nl-NL" altLang="fr-FR" sz="2400">
              <a:solidFill>
                <a:schemeClr val="tx1"/>
              </a:solidFill>
              <a:latin typeface="Times New Roman" pitchFamily="18" charset="0"/>
            </a:endParaRPr>
          </a:p>
        </p:txBody>
      </p:sp>
      <p:sp>
        <p:nvSpPr>
          <p:cNvPr id="97322" name="Rectangle 42"/>
          <p:cNvSpPr>
            <a:spLocks noChangeArrowheads="1"/>
          </p:cNvSpPr>
          <p:nvPr/>
        </p:nvSpPr>
        <p:spPr bwMode="auto">
          <a:xfrm>
            <a:off x="2268538" y="2944639"/>
            <a:ext cx="1219200" cy="2444750"/>
          </a:xfrm>
          <a:prstGeom prst="rect">
            <a:avLst/>
          </a:prstGeom>
          <a:noFill/>
          <a:ln w="28575">
            <a:solidFill>
              <a:schemeClr val="accent6">
                <a:lumMod val="50000"/>
              </a:schemeClr>
            </a:solidFill>
            <a:miter lim="800000"/>
            <a:headEnd/>
            <a:tailEnd/>
          </a:ln>
        </p:spPr>
        <p:txBody>
          <a:bodyPr wrap="none" anchor="ctr"/>
          <a:lstStyle/>
          <a:p>
            <a:pPr algn="ctr" eaLnBrk="1" hangingPunct="1">
              <a:defRPr/>
            </a:pPr>
            <a:endParaRPr lang="fr-BE" sz="2000">
              <a:solidFill>
                <a:schemeClr val="accent6">
                  <a:lumMod val="75000"/>
                </a:schemeClr>
              </a:solidFill>
            </a:endParaRPr>
          </a:p>
        </p:txBody>
      </p:sp>
      <p:sp>
        <p:nvSpPr>
          <p:cNvPr id="97323" name="Line 43"/>
          <p:cNvSpPr>
            <a:spLocks noChangeShapeType="1"/>
          </p:cNvSpPr>
          <p:nvPr/>
        </p:nvSpPr>
        <p:spPr bwMode="auto">
          <a:xfrm>
            <a:off x="2268538" y="2800176"/>
            <a:ext cx="1223962" cy="0"/>
          </a:xfrm>
          <a:prstGeom prst="line">
            <a:avLst/>
          </a:prstGeom>
          <a:noFill/>
          <a:ln w="28575">
            <a:solidFill>
              <a:schemeClr val="accent6">
                <a:lumMod val="50000"/>
              </a:schemeClr>
            </a:solidFill>
            <a:round/>
            <a:headEnd type="triangle" w="med" len="med"/>
            <a:tailEnd type="triangle" w="med" len="med"/>
          </a:ln>
        </p:spPr>
        <p:txBody>
          <a:bodyPr/>
          <a:lstStyle/>
          <a:p>
            <a:pPr>
              <a:defRPr/>
            </a:pPr>
            <a:endParaRPr lang="en-US">
              <a:solidFill>
                <a:schemeClr val="accent6">
                  <a:lumMod val="75000"/>
                </a:schemeClr>
              </a:solidFill>
            </a:endParaRPr>
          </a:p>
        </p:txBody>
      </p:sp>
      <p:sp>
        <p:nvSpPr>
          <p:cNvPr id="97324" name="Rectangle 44"/>
          <p:cNvSpPr>
            <a:spLocks noChangeArrowheads="1"/>
          </p:cNvSpPr>
          <p:nvPr/>
        </p:nvSpPr>
        <p:spPr bwMode="auto">
          <a:xfrm>
            <a:off x="2627313" y="2320751"/>
            <a:ext cx="508000" cy="366713"/>
          </a:xfrm>
          <a:prstGeom prst="rect">
            <a:avLst/>
          </a:prstGeom>
          <a:noFill/>
          <a:ln w="9525">
            <a:solidFill>
              <a:schemeClr val="accent6">
                <a:lumMod val="50000"/>
              </a:schemeClr>
            </a:solidFill>
            <a:miter lim="800000"/>
            <a:headEnd/>
            <a:tailEnd/>
          </a:ln>
        </p:spPr>
        <p:txBody>
          <a:bodyPr wrap="none">
            <a:spAutoFit/>
          </a:bodyPr>
          <a:lstStyle/>
          <a:p>
            <a:pPr eaLnBrk="1" hangingPunct="1">
              <a:defRPr/>
            </a:pPr>
            <a:r>
              <a:rPr lang="fr-BE" sz="1800" b="1" dirty="0">
                <a:solidFill>
                  <a:schemeClr val="accent6">
                    <a:lumMod val="75000"/>
                  </a:schemeClr>
                </a:solidFill>
                <a:latin typeface="Arial Narrow" pitchFamily="34" charset="0"/>
              </a:rPr>
              <a:t>15h</a:t>
            </a:r>
          </a:p>
        </p:txBody>
      </p:sp>
      <p:sp>
        <p:nvSpPr>
          <p:cNvPr id="97325" name="Text Box 45"/>
          <p:cNvSpPr txBox="1">
            <a:spLocks noChangeArrowheads="1"/>
          </p:cNvSpPr>
          <p:nvPr/>
        </p:nvSpPr>
        <p:spPr bwMode="auto">
          <a:xfrm>
            <a:off x="6135688" y="5532264"/>
            <a:ext cx="88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chemeClr val="accent2"/>
                </a:solidFill>
              </a:rPr>
              <a:t>J 11-13</a:t>
            </a:r>
          </a:p>
        </p:txBody>
      </p:sp>
      <p:sp>
        <p:nvSpPr>
          <p:cNvPr id="97326" name="AutoShape 46"/>
          <p:cNvSpPr>
            <a:spLocks noChangeArrowheads="1"/>
          </p:cNvSpPr>
          <p:nvPr/>
        </p:nvSpPr>
        <p:spPr bwMode="auto">
          <a:xfrm>
            <a:off x="6659563" y="1865139"/>
            <a:ext cx="142875" cy="2376487"/>
          </a:xfrm>
          <a:prstGeom prst="triangle">
            <a:avLst>
              <a:gd name="adj" fmla="val 49995"/>
            </a:avLst>
          </a:prstGeom>
          <a:solidFill>
            <a:srgbClr val="FF00FF"/>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gn="ctr">
              <a:spcBef>
                <a:spcPct val="0"/>
              </a:spcBef>
              <a:buClrTx/>
              <a:buFontTx/>
              <a:buNone/>
            </a:pPr>
            <a:endParaRPr lang="fr-BE" altLang="fr-FR" sz="1800">
              <a:solidFill>
                <a:srgbClr val="000000"/>
              </a:solidFill>
            </a:endParaRPr>
          </a:p>
        </p:txBody>
      </p:sp>
      <p:sp>
        <p:nvSpPr>
          <p:cNvPr id="97327" name="Text Box 47"/>
          <p:cNvSpPr txBox="1">
            <a:spLocks noChangeArrowheads="1"/>
          </p:cNvSpPr>
          <p:nvPr/>
        </p:nvSpPr>
        <p:spPr bwMode="auto">
          <a:xfrm>
            <a:off x="6084888" y="1360314"/>
            <a:ext cx="1628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rgbClr val="FF00FF"/>
                </a:solidFill>
              </a:rPr>
              <a:t>trophoblastine</a:t>
            </a:r>
          </a:p>
        </p:txBody>
      </p:sp>
      <p:sp>
        <p:nvSpPr>
          <p:cNvPr id="97328" name="AutoShape 48"/>
          <p:cNvSpPr>
            <a:spLocks noChangeArrowheads="1"/>
          </p:cNvSpPr>
          <p:nvPr/>
        </p:nvSpPr>
        <p:spPr bwMode="auto">
          <a:xfrm>
            <a:off x="7451725" y="4816301"/>
            <a:ext cx="144463" cy="576263"/>
          </a:xfrm>
          <a:prstGeom prst="triangle">
            <a:avLst>
              <a:gd name="adj" fmla="val 49995"/>
            </a:avLst>
          </a:prstGeom>
          <a:solidFill>
            <a:srgbClr val="FE9B03"/>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gn="ctr">
              <a:spcBef>
                <a:spcPct val="0"/>
              </a:spcBef>
              <a:buClrTx/>
              <a:buFontTx/>
              <a:buNone/>
            </a:pPr>
            <a:endParaRPr lang="fr-BE" altLang="fr-FR" sz="1800">
              <a:solidFill>
                <a:srgbClr val="000000"/>
              </a:solidFill>
            </a:endParaRPr>
          </a:p>
        </p:txBody>
      </p:sp>
      <p:sp>
        <p:nvSpPr>
          <p:cNvPr id="97329" name="Line 49"/>
          <p:cNvSpPr>
            <a:spLocks noChangeShapeType="1"/>
          </p:cNvSpPr>
          <p:nvPr/>
        </p:nvSpPr>
        <p:spPr bwMode="auto">
          <a:xfrm>
            <a:off x="7524750" y="1792114"/>
            <a:ext cx="0" cy="295275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30" name="Oval 50"/>
          <p:cNvSpPr>
            <a:spLocks noChangeArrowheads="1"/>
          </p:cNvSpPr>
          <p:nvPr/>
        </p:nvSpPr>
        <p:spPr bwMode="auto">
          <a:xfrm>
            <a:off x="5795963" y="3089101"/>
            <a:ext cx="504825" cy="503238"/>
          </a:xfrm>
          <a:prstGeom prst="ellipse">
            <a:avLst/>
          </a:prstGeom>
          <a:solidFill>
            <a:srgbClr val="FFFF99"/>
          </a:solidFill>
          <a:ln w="9525">
            <a:solidFill>
              <a:srgbClr val="000000"/>
            </a:solidFill>
            <a:round/>
            <a:headEnd/>
            <a:tailEnd/>
          </a:ln>
        </p:spPr>
        <p:txBody>
          <a:bodyPr wrap="none"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Tx/>
              <a:buFontTx/>
              <a:buNone/>
            </a:pPr>
            <a:endParaRPr lang="nl-NL" altLang="fr-FR" sz="2400">
              <a:solidFill>
                <a:schemeClr val="tx1"/>
              </a:solidFill>
              <a:latin typeface="Times New Roman" pitchFamily="18" charset="0"/>
            </a:endParaRPr>
          </a:p>
        </p:txBody>
      </p:sp>
      <p:sp>
        <p:nvSpPr>
          <p:cNvPr id="97331" name="AutoShape 51"/>
          <p:cNvSpPr>
            <a:spLocks noChangeArrowheads="1"/>
          </p:cNvSpPr>
          <p:nvPr/>
        </p:nvSpPr>
        <p:spPr bwMode="auto">
          <a:xfrm>
            <a:off x="5940425" y="4816301"/>
            <a:ext cx="144463" cy="576263"/>
          </a:xfrm>
          <a:prstGeom prst="triangle">
            <a:avLst>
              <a:gd name="adj" fmla="val 49995"/>
            </a:avLst>
          </a:prstGeom>
          <a:solidFill>
            <a:srgbClr val="000000"/>
          </a:solidFill>
          <a:ln w="12700">
            <a:solidFill>
              <a:srgbClr val="000000"/>
            </a:solidFill>
            <a:miter lim="800000"/>
            <a:headEnd/>
            <a:tailEnd/>
          </a:ln>
        </p:spPr>
        <p:txBody>
          <a:bodyPr wrap="none" lIns="90488" tIns="44450" rIns="90488" bIns="44450"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lgn="ctr">
              <a:spcBef>
                <a:spcPct val="0"/>
              </a:spcBef>
              <a:buClrTx/>
              <a:buFontTx/>
              <a:buNone/>
            </a:pPr>
            <a:endParaRPr lang="fr-BE" altLang="fr-FR" sz="1800">
              <a:solidFill>
                <a:srgbClr val="000000"/>
              </a:solidFill>
            </a:endParaRPr>
          </a:p>
        </p:txBody>
      </p:sp>
      <p:sp>
        <p:nvSpPr>
          <p:cNvPr id="97332" name="Line 52"/>
          <p:cNvSpPr>
            <a:spLocks noChangeShapeType="1"/>
          </p:cNvSpPr>
          <p:nvPr/>
        </p:nvSpPr>
        <p:spPr bwMode="auto">
          <a:xfrm>
            <a:off x="6011863" y="3665364"/>
            <a:ext cx="0" cy="10795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33" name="Line 53"/>
          <p:cNvSpPr>
            <a:spLocks noChangeShapeType="1"/>
          </p:cNvSpPr>
          <p:nvPr/>
        </p:nvSpPr>
        <p:spPr bwMode="auto">
          <a:xfrm>
            <a:off x="1042988" y="5392564"/>
            <a:ext cx="0" cy="36036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34" name="Line 54"/>
          <p:cNvSpPr>
            <a:spLocks noChangeShapeType="1"/>
          </p:cNvSpPr>
          <p:nvPr/>
        </p:nvSpPr>
        <p:spPr bwMode="auto">
          <a:xfrm>
            <a:off x="1258888" y="5392564"/>
            <a:ext cx="0" cy="36036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35" name="Text Box 55"/>
          <p:cNvSpPr txBox="1">
            <a:spLocks noChangeArrowheads="1"/>
          </p:cNvSpPr>
          <p:nvPr/>
        </p:nvSpPr>
        <p:spPr bwMode="auto">
          <a:xfrm>
            <a:off x="323850" y="5752926"/>
            <a:ext cx="774700" cy="396875"/>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2000" b="1" dirty="0" smtClean="0">
                <a:solidFill>
                  <a:schemeClr val="accent2"/>
                </a:solidFill>
                <a:latin typeface="Arial Narrow" pitchFamily="34" charset="0"/>
              </a:rPr>
              <a:t>GnRH</a:t>
            </a:r>
          </a:p>
        </p:txBody>
      </p:sp>
      <p:sp>
        <p:nvSpPr>
          <p:cNvPr id="97336" name="Rectangle 56"/>
          <p:cNvSpPr>
            <a:spLocks noChangeArrowheads="1"/>
          </p:cNvSpPr>
          <p:nvPr/>
        </p:nvSpPr>
        <p:spPr bwMode="auto">
          <a:xfrm>
            <a:off x="1143000" y="5771976"/>
            <a:ext cx="476250" cy="396875"/>
          </a:xfrm>
          <a:prstGeom prst="rect">
            <a:avLst/>
          </a:prstGeom>
          <a:solidFill>
            <a:srgbClr val="0070C0"/>
          </a:solidFill>
          <a:ln w="9525">
            <a:solidFill>
              <a:schemeClr val="tx1"/>
            </a:solidFill>
            <a:miter lim="800000"/>
            <a:headEnd/>
            <a:tailEnd/>
          </a:ln>
        </p:spPr>
        <p:txBody>
          <a:bodyPr>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chemeClr val="bg1"/>
                </a:solidFill>
              </a:rPr>
              <a:t>LH</a:t>
            </a:r>
          </a:p>
        </p:txBody>
      </p:sp>
      <p:sp>
        <p:nvSpPr>
          <p:cNvPr id="97337" name="Line 57"/>
          <p:cNvSpPr>
            <a:spLocks noChangeShapeType="1"/>
          </p:cNvSpPr>
          <p:nvPr/>
        </p:nvSpPr>
        <p:spPr bwMode="auto">
          <a:xfrm>
            <a:off x="1979613" y="5392564"/>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38" name="Text Box 58"/>
          <p:cNvSpPr txBox="1">
            <a:spLocks noChangeArrowheads="1"/>
          </p:cNvSpPr>
          <p:nvPr/>
        </p:nvSpPr>
        <p:spPr bwMode="auto">
          <a:xfrm>
            <a:off x="1816100" y="5819601"/>
            <a:ext cx="1258888" cy="40005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rgbClr val="339933"/>
                </a:solidFill>
              </a:rPr>
              <a:t>Moment IA</a:t>
            </a:r>
          </a:p>
        </p:txBody>
      </p:sp>
      <p:sp>
        <p:nvSpPr>
          <p:cNvPr id="97339" name="Text Box 59"/>
          <p:cNvSpPr txBox="1">
            <a:spLocks noChangeArrowheads="1"/>
          </p:cNvSpPr>
          <p:nvPr/>
        </p:nvSpPr>
        <p:spPr bwMode="auto">
          <a:xfrm>
            <a:off x="4932363" y="1288876"/>
            <a:ext cx="1073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chemeClr val="accent2"/>
                </a:solidFill>
              </a:rPr>
              <a:t>Ovocyte </a:t>
            </a:r>
          </a:p>
          <a:p>
            <a:pPr eaLnBrk="1" hangingPunct="1">
              <a:spcBef>
                <a:spcPct val="0"/>
              </a:spcBef>
              <a:buClrTx/>
              <a:buFontTx/>
              <a:buNone/>
            </a:pPr>
            <a:r>
              <a:rPr lang="fr-BE" altLang="fr-FR" sz="2000" b="1">
                <a:solidFill>
                  <a:schemeClr val="accent2"/>
                </a:solidFill>
              </a:rPr>
              <a:t>classe 1</a:t>
            </a:r>
          </a:p>
        </p:txBody>
      </p:sp>
      <p:sp>
        <p:nvSpPr>
          <p:cNvPr id="97340" name="Text Box 60"/>
          <p:cNvSpPr txBox="1">
            <a:spLocks noChangeArrowheads="1"/>
          </p:cNvSpPr>
          <p:nvPr/>
        </p:nvSpPr>
        <p:spPr bwMode="auto">
          <a:xfrm>
            <a:off x="6372225" y="5968826"/>
            <a:ext cx="1154113" cy="708025"/>
          </a:xfrm>
          <a:prstGeom prst="rect">
            <a:avLst/>
          </a:prstGeom>
          <a:noFill/>
          <a:ln w="9525">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2000" b="1" dirty="0" smtClean="0">
                <a:solidFill>
                  <a:schemeClr val="accent2"/>
                </a:solidFill>
                <a:latin typeface="Arial Narrow" pitchFamily="34" charset="0"/>
              </a:rPr>
              <a:t>Embryon </a:t>
            </a:r>
          </a:p>
          <a:p>
            <a:pPr eaLnBrk="1" hangingPunct="1">
              <a:defRPr/>
            </a:pPr>
            <a:r>
              <a:rPr lang="fr-BE" sz="2000" b="1" dirty="0" smtClean="0">
                <a:solidFill>
                  <a:schemeClr val="accent2"/>
                </a:solidFill>
                <a:latin typeface="Arial Narrow" pitchFamily="34" charset="0"/>
              </a:rPr>
              <a:t>classe 1</a:t>
            </a:r>
          </a:p>
        </p:txBody>
      </p:sp>
      <p:sp>
        <p:nvSpPr>
          <p:cNvPr id="97341" name="Line 61"/>
          <p:cNvSpPr>
            <a:spLocks noChangeShapeType="1"/>
          </p:cNvSpPr>
          <p:nvPr/>
        </p:nvSpPr>
        <p:spPr bwMode="auto">
          <a:xfrm>
            <a:off x="7524750" y="5465589"/>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42" name="Line 62"/>
          <p:cNvSpPr>
            <a:spLocks noChangeShapeType="1"/>
          </p:cNvSpPr>
          <p:nvPr/>
        </p:nvSpPr>
        <p:spPr bwMode="auto">
          <a:xfrm>
            <a:off x="5940425" y="5465589"/>
            <a:ext cx="0" cy="4333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7343" name="Text Box 63"/>
          <p:cNvSpPr txBox="1">
            <a:spLocks noChangeArrowheads="1"/>
          </p:cNvSpPr>
          <p:nvPr/>
        </p:nvSpPr>
        <p:spPr bwMode="auto">
          <a:xfrm>
            <a:off x="7451725" y="5968826"/>
            <a:ext cx="84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rgbClr val="FF9900"/>
                </a:solidFill>
              </a:rPr>
              <a:t>PGF2a</a:t>
            </a:r>
          </a:p>
        </p:txBody>
      </p:sp>
      <p:sp>
        <p:nvSpPr>
          <p:cNvPr id="97344" name="Text Box 64"/>
          <p:cNvSpPr txBox="1">
            <a:spLocks noChangeArrowheads="1"/>
          </p:cNvSpPr>
          <p:nvPr/>
        </p:nvSpPr>
        <p:spPr bwMode="auto">
          <a:xfrm>
            <a:off x="5508625" y="6041851"/>
            <a:ext cx="728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2000" b="1">
                <a:solidFill>
                  <a:srgbClr val="000000"/>
                </a:solidFill>
              </a:rPr>
              <a:t>Oestr</a:t>
            </a:r>
          </a:p>
        </p:txBody>
      </p:sp>
      <p:pic>
        <p:nvPicPr>
          <p:cNvPr id="97345" name="Picture 65"/>
          <p:cNvPicPr>
            <a:picLocks noGrp="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256338" y="4284489"/>
            <a:ext cx="1009650" cy="1028700"/>
          </a:xfrm>
          <a:noFill/>
          <a:ln w="12700">
            <a:solidFill>
              <a:schemeClr val="tx1"/>
            </a:solidFill>
            <a:miter lim="800000"/>
            <a:headEnd/>
            <a:tailEnd/>
          </a:ln>
        </p:spPr>
      </p:pic>
      <p:sp>
        <p:nvSpPr>
          <p:cNvPr id="97346" name="Rectangle 66"/>
          <p:cNvSpPr>
            <a:spLocks noChangeArrowheads="1"/>
          </p:cNvSpPr>
          <p:nvPr/>
        </p:nvSpPr>
        <p:spPr bwMode="auto">
          <a:xfrm>
            <a:off x="7667625" y="2944639"/>
            <a:ext cx="1223963" cy="2447925"/>
          </a:xfrm>
          <a:prstGeom prst="rect">
            <a:avLst/>
          </a:prstGeom>
          <a:solidFill>
            <a:srgbClr val="FFFF00"/>
          </a:solidFill>
          <a:ln w="9525">
            <a:solidFill>
              <a:srgbClr val="000000"/>
            </a:solidFill>
            <a:miter lim="800000"/>
            <a:headEnd/>
            <a:tailEnd/>
          </a:ln>
        </p:spPr>
        <p:txBody>
          <a:bodyPr wrap="none" anchor="ct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Tx/>
              <a:buFontTx/>
              <a:buNone/>
            </a:pPr>
            <a:endParaRPr lang="nl-NL" altLang="fr-FR" sz="2400">
              <a:solidFill>
                <a:schemeClr val="tx1"/>
              </a:solidFill>
              <a:latin typeface="Times New Roman" pitchFamily="18" charset="0"/>
            </a:endParaRPr>
          </a:p>
        </p:txBody>
      </p:sp>
      <p:sp>
        <p:nvSpPr>
          <p:cNvPr id="2" name="Rectangle à coins arrondis 1"/>
          <p:cNvSpPr/>
          <p:nvPr/>
        </p:nvSpPr>
        <p:spPr>
          <a:xfrm>
            <a:off x="1441302" y="116633"/>
            <a:ext cx="6048672" cy="50405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solidFill>
                  <a:schemeClr val="bg1"/>
                </a:solidFill>
              </a:rPr>
              <a:t>Etapes </a:t>
            </a:r>
            <a:r>
              <a:rPr lang="fr-BE" sz="2800" dirty="0">
                <a:solidFill>
                  <a:schemeClr val="bg1"/>
                </a:solidFill>
              </a:rPr>
              <a:t>d’obtention d’une gestation</a:t>
            </a:r>
            <a:endParaRPr lang="fr-BE" sz="2800" dirty="0"/>
          </a:p>
        </p:txBody>
      </p:sp>
      <p:pic>
        <p:nvPicPr>
          <p:cNvPr id="71" name="Picture 10" descr="31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3832" y="1035180"/>
            <a:ext cx="1503362" cy="12154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054" y="4251430"/>
            <a:ext cx="1628902" cy="1069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4806" y="3086205"/>
            <a:ext cx="1521663" cy="10590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67668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3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3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3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3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3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3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3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33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73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73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733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728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73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73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3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73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73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72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73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3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73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73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3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73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732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73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732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73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73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73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733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733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733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734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73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734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animBg="1"/>
      <p:bldP spid="97313" grpId="0" animBg="1"/>
      <p:bldP spid="97314" grpId="0" animBg="1"/>
      <p:bldP spid="97315" grpId="0" animBg="1"/>
      <p:bldP spid="97316" grpId="0" animBg="1"/>
      <p:bldP spid="97318" grpId="0" animBg="1"/>
      <p:bldP spid="97319" grpId="0" animBg="1"/>
      <p:bldP spid="97320" grpId="0"/>
      <p:bldP spid="97321" grpId="0" animBg="1"/>
      <p:bldP spid="97322" grpId="0" animBg="1"/>
      <p:bldP spid="97324" grpId="0" animBg="1"/>
      <p:bldP spid="97325" grpId="0"/>
      <p:bldP spid="97326" grpId="0" animBg="1"/>
      <p:bldP spid="97327" grpId="0"/>
      <p:bldP spid="97328" grpId="0" animBg="1"/>
      <p:bldP spid="97329" grpId="0" animBg="1"/>
      <p:bldP spid="97330" grpId="0" animBg="1"/>
      <p:bldP spid="97331" grpId="0" animBg="1"/>
      <p:bldP spid="97332" grpId="0" animBg="1"/>
      <p:bldP spid="97333" grpId="0" animBg="1"/>
      <p:bldP spid="97334" grpId="0" animBg="1"/>
      <p:bldP spid="97335" grpId="0" animBg="1"/>
      <p:bldP spid="97336" grpId="0" animBg="1"/>
      <p:bldP spid="97337" grpId="0" animBg="1"/>
      <p:bldP spid="97338" grpId="0" animBg="1"/>
      <p:bldP spid="97339" grpId="0"/>
      <p:bldP spid="97340" grpId="0" animBg="1"/>
      <p:bldP spid="97341" grpId="0" animBg="1"/>
      <p:bldP spid="97342" grpId="0" animBg="1"/>
      <p:bldP spid="97343" grpId="0"/>
      <p:bldP spid="97344" grpId="0"/>
      <p:bldP spid="973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11</a:t>
            </a:fld>
            <a:endParaRPr lang="fr-BE"/>
          </a:p>
        </p:txBody>
      </p:sp>
      <p:sp>
        <p:nvSpPr>
          <p:cNvPr id="5" name="Rectangle à coins arrondis 4"/>
          <p:cNvSpPr/>
          <p:nvPr/>
        </p:nvSpPr>
        <p:spPr>
          <a:xfrm>
            <a:off x="1259632" y="4147810"/>
            <a:ext cx="6840760" cy="1369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dirty="0">
                <a:solidFill>
                  <a:schemeClr val="tx1"/>
                </a:solidFill>
              </a:rPr>
              <a:t>Les critères de diagnostic des mammites et leurs symptômes</a:t>
            </a: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a:t>4</a:t>
            </a:r>
          </a:p>
        </p:txBody>
      </p:sp>
    </p:spTree>
    <p:extLst>
      <p:ext uri="{BB962C8B-B14F-4D97-AF65-F5344CB8AC3E}">
        <p14:creationId xmlns:p14="http://schemas.microsoft.com/office/powerpoint/2010/main" val="3673786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12</a:t>
            </a:fld>
            <a:endParaRPr lang="fr-BE"/>
          </a:p>
        </p:txBody>
      </p:sp>
      <p:pic>
        <p:nvPicPr>
          <p:cNvPr id="2050" name="Picture 2" descr="D:\2 ACTIVITES ENSEIGNEMENTS\Ressources\Facebook Theriogenology\mammite diagnost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35696" y="620688"/>
            <a:ext cx="1872208"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3812704" y="620688"/>
            <a:ext cx="2199456"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6228184" y="620688"/>
            <a:ext cx="2592288" cy="4320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4784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88913"/>
            <a:ext cx="3816350" cy="52720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188913"/>
            <a:ext cx="3987800" cy="5040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4"/>
          <p:cNvSpPr>
            <a:spLocks noChangeArrowheads="1"/>
          </p:cNvSpPr>
          <p:nvPr/>
        </p:nvSpPr>
        <p:spPr bwMode="auto">
          <a:xfrm>
            <a:off x="271463" y="5724525"/>
            <a:ext cx="3011487" cy="431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lgn="ctr">
              <a:spcBef>
                <a:spcPct val="0"/>
              </a:spcBef>
              <a:buFontTx/>
              <a:buNone/>
            </a:pPr>
            <a:r>
              <a:rPr lang="fr-FR" altLang="fr-FR" sz="2200">
                <a:solidFill>
                  <a:schemeClr val="tx1"/>
                </a:solidFill>
              </a:rPr>
              <a:t>Trayon normal en section</a:t>
            </a:r>
          </a:p>
        </p:txBody>
      </p:sp>
      <p:sp>
        <p:nvSpPr>
          <p:cNvPr id="50181" name="Rectangle 5"/>
          <p:cNvSpPr>
            <a:spLocks noChangeArrowheads="1"/>
          </p:cNvSpPr>
          <p:nvPr/>
        </p:nvSpPr>
        <p:spPr bwMode="auto">
          <a:xfrm>
            <a:off x="4953000" y="5461000"/>
            <a:ext cx="3751263" cy="7699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r>
              <a:rPr lang="fr-FR" altLang="fr-FR" sz="2200">
                <a:solidFill>
                  <a:schemeClr val="tx1"/>
                </a:solidFill>
              </a:rPr>
              <a:t>Trayon infecté par E.Coli</a:t>
            </a:r>
          </a:p>
          <a:p>
            <a:pPr>
              <a:spcBef>
                <a:spcPct val="0"/>
              </a:spcBef>
              <a:buFontTx/>
              <a:buNone/>
            </a:pPr>
            <a:r>
              <a:rPr lang="fr-FR" altLang="fr-FR" sz="2200">
                <a:solidFill>
                  <a:schemeClr val="tx1"/>
                </a:solidFill>
              </a:rPr>
              <a:t>Signes importants d ’hémorragie</a:t>
            </a:r>
          </a:p>
        </p:txBody>
      </p:sp>
    </p:spTree>
    <p:extLst>
      <p:ext uri="{BB962C8B-B14F-4D97-AF65-F5344CB8AC3E}">
        <p14:creationId xmlns:p14="http://schemas.microsoft.com/office/powerpoint/2010/main" val="87582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788" y="228600"/>
            <a:ext cx="5281612" cy="502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2227" name="Rectangle 3"/>
          <p:cNvSpPr>
            <a:spLocks noChangeArrowheads="1"/>
          </p:cNvSpPr>
          <p:nvPr/>
        </p:nvSpPr>
        <p:spPr bwMode="auto">
          <a:xfrm>
            <a:off x="1447800" y="5410200"/>
            <a:ext cx="6611938" cy="110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lgn="ctr">
              <a:spcBef>
                <a:spcPct val="0"/>
              </a:spcBef>
              <a:buFontTx/>
              <a:buNone/>
            </a:pPr>
            <a:r>
              <a:rPr lang="fr-FR" altLang="fr-FR" sz="2200">
                <a:solidFill>
                  <a:schemeClr val="tx1"/>
                </a:solidFill>
                <a:latin typeface="+mn-lt"/>
              </a:rPr>
              <a:t>Mammite à E.Coli : </a:t>
            </a:r>
          </a:p>
          <a:p>
            <a:pPr algn="ctr">
              <a:spcBef>
                <a:spcPct val="0"/>
              </a:spcBef>
              <a:buFontTx/>
              <a:buNone/>
            </a:pPr>
            <a:r>
              <a:rPr lang="fr-FR" altLang="fr-FR" sz="2200">
                <a:solidFill>
                  <a:schemeClr val="tx1"/>
                </a:solidFill>
                <a:latin typeface="+mn-lt"/>
              </a:rPr>
              <a:t>suintement de surface et interne du aux lésions vasculaires </a:t>
            </a:r>
          </a:p>
        </p:txBody>
      </p:sp>
    </p:spTree>
    <p:extLst>
      <p:ext uri="{BB962C8B-B14F-4D97-AF65-F5344CB8AC3E}">
        <p14:creationId xmlns:p14="http://schemas.microsoft.com/office/powerpoint/2010/main" val="2696239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60350"/>
            <a:ext cx="7848600" cy="523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5" name="Rectangle 3"/>
          <p:cNvSpPr>
            <a:spLocks noChangeArrowheads="1"/>
          </p:cNvSpPr>
          <p:nvPr/>
        </p:nvSpPr>
        <p:spPr bwMode="auto">
          <a:xfrm>
            <a:off x="2843213" y="5876925"/>
            <a:ext cx="3887787" cy="431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r>
              <a:rPr lang="fr-FR" altLang="fr-FR" sz="2200">
                <a:solidFill>
                  <a:schemeClr val="tx1"/>
                </a:solidFill>
                <a:latin typeface="+mn-lt"/>
              </a:rPr>
              <a:t>Syndrome de la vache couchée </a:t>
            </a:r>
          </a:p>
        </p:txBody>
      </p:sp>
    </p:spTree>
    <p:extLst>
      <p:ext uri="{BB962C8B-B14F-4D97-AF65-F5344CB8AC3E}">
        <p14:creationId xmlns:p14="http://schemas.microsoft.com/office/powerpoint/2010/main" val="3500254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2565400"/>
            <a:ext cx="4176712" cy="3910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00" name="Rectangle 3"/>
          <p:cNvSpPr>
            <a:spLocks noChangeArrowheads="1"/>
          </p:cNvSpPr>
          <p:nvPr/>
        </p:nvSpPr>
        <p:spPr bwMode="auto">
          <a:xfrm>
            <a:off x="179388" y="981075"/>
            <a:ext cx="3600450" cy="110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r>
              <a:rPr lang="fr-FR" altLang="fr-FR" sz="2200">
                <a:solidFill>
                  <a:schemeClr val="tx1"/>
                </a:solidFill>
                <a:latin typeface="+mn-lt"/>
              </a:rPr>
              <a:t>Mammite gangreneuse : phase subaiguë</a:t>
            </a:r>
          </a:p>
          <a:p>
            <a:pPr>
              <a:spcBef>
                <a:spcPct val="0"/>
              </a:spcBef>
              <a:buFontTx/>
              <a:buNone/>
            </a:pPr>
            <a:r>
              <a:rPr lang="fr-FR" altLang="fr-FR" sz="2200">
                <a:solidFill>
                  <a:schemeClr val="tx1"/>
                </a:solidFill>
                <a:latin typeface="+mn-lt"/>
              </a:rPr>
              <a:t>décoloration bleuâtre à noire</a:t>
            </a:r>
          </a:p>
        </p:txBody>
      </p:sp>
      <p:pic>
        <p:nvPicPr>
          <p:cNvPr id="55301"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72256"/>
            <a:ext cx="4032250" cy="4248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02" name="Rectangle 3"/>
          <p:cNvSpPr>
            <a:spLocks noChangeArrowheads="1"/>
          </p:cNvSpPr>
          <p:nvPr/>
        </p:nvSpPr>
        <p:spPr bwMode="auto">
          <a:xfrm>
            <a:off x="4511675" y="4807744"/>
            <a:ext cx="4443413" cy="1447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lgn="ctr">
              <a:spcBef>
                <a:spcPct val="0"/>
              </a:spcBef>
              <a:buFontTx/>
              <a:buNone/>
            </a:pPr>
            <a:r>
              <a:rPr lang="fr-FR" altLang="fr-FR" sz="2200">
                <a:solidFill>
                  <a:schemeClr val="tx1"/>
                </a:solidFill>
                <a:latin typeface="+mn-lt"/>
              </a:rPr>
              <a:t>Mammite gangreneuse : phase subaiguë </a:t>
            </a:r>
          </a:p>
          <a:p>
            <a:pPr algn="ctr">
              <a:spcBef>
                <a:spcPct val="0"/>
              </a:spcBef>
              <a:buFontTx/>
              <a:buNone/>
            </a:pPr>
            <a:r>
              <a:rPr lang="fr-FR" altLang="fr-FR" sz="2200">
                <a:solidFill>
                  <a:schemeClr val="tx1"/>
                </a:solidFill>
                <a:latin typeface="+mn-lt"/>
              </a:rPr>
              <a:t>aspect boursouflé de la peau du trayon</a:t>
            </a:r>
          </a:p>
        </p:txBody>
      </p:sp>
      <p:sp>
        <p:nvSpPr>
          <p:cNvPr id="55303" name="Ellipse 2"/>
          <p:cNvSpPr>
            <a:spLocks noChangeArrowheads="1"/>
          </p:cNvSpPr>
          <p:nvPr/>
        </p:nvSpPr>
        <p:spPr bwMode="auto">
          <a:xfrm rot="2003453">
            <a:off x="854075" y="4379913"/>
            <a:ext cx="1441450" cy="792162"/>
          </a:xfrm>
          <a:prstGeom prst="ellipse">
            <a:avLst/>
          </a:prstGeom>
          <a:noFill/>
          <a:ln w="5715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endParaRPr lang="fr-BE" altLang="fr-FR" sz="1800">
              <a:solidFill>
                <a:schemeClr val="tx1"/>
              </a:solidFill>
              <a:latin typeface="Times New Roman" pitchFamily="18" charset="0"/>
            </a:endParaRPr>
          </a:p>
        </p:txBody>
      </p:sp>
      <p:sp>
        <p:nvSpPr>
          <p:cNvPr id="55304" name="Ellipse 9"/>
          <p:cNvSpPr>
            <a:spLocks noChangeArrowheads="1"/>
          </p:cNvSpPr>
          <p:nvPr/>
        </p:nvSpPr>
        <p:spPr bwMode="auto">
          <a:xfrm rot="5400000">
            <a:off x="5776911" y="2549228"/>
            <a:ext cx="1912938" cy="792163"/>
          </a:xfrm>
          <a:prstGeom prst="ellipse">
            <a:avLst/>
          </a:prstGeom>
          <a:noFill/>
          <a:ln w="5715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endParaRPr lang="fr-BE" altLang="fr-FR" sz="1800">
              <a:solidFill>
                <a:schemeClr val="tx1"/>
              </a:solidFill>
              <a:latin typeface="Times New Roman" pitchFamily="18" charset="0"/>
            </a:endParaRPr>
          </a:p>
        </p:txBody>
      </p:sp>
    </p:spTree>
    <p:extLst>
      <p:ext uri="{BB962C8B-B14F-4D97-AF65-F5344CB8AC3E}">
        <p14:creationId xmlns:p14="http://schemas.microsoft.com/office/powerpoint/2010/main" val="113013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animBg="1"/>
      <p:bldP spid="5530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title"/>
          </p:nvPr>
        </p:nvSpPr>
        <p:spPr>
          <a:xfrm>
            <a:off x="5004048" y="1196665"/>
            <a:ext cx="3600450" cy="1080120"/>
          </a:xfrm>
          <a:noFill/>
          <a:ln>
            <a:solidFill>
              <a:schemeClr val="tx1"/>
            </a:solidFill>
          </a:ln>
        </p:spPr>
        <p:txBody>
          <a:bodyPr>
            <a:noAutofit/>
          </a:bodyPr>
          <a:lstStyle/>
          <a:p>
            <a:pPr>
              <a:defRPr/>
            </a:pPr>
            <a:r>
              <a:rPr lang="fr-BE" sz="2200" dirty="0" smtClean="0"/>
              <a:t>Photo Etienne Bodson</a:t>
            </a:r>
            <a:br>
              <a:rPr lang="fr-BE" sz="2200" dirty="0" smtClean="0"/>
            </a:br>
            <a:r>
              <a:rPr lang="fr-BE" sz="2200" dirty="0" smtClean="0"/>
              <a:t>Mammite  gangréneuse</a:t>
            </a:r>
            <a:endParaRPr lang="en-US" sz="2200" dirty="0" smtClean="0"/>
          </a:p>
        </p:txBody>
      </p:sp>
      <p:pic>
        <p:nvPicPr>
          <p:cNvPr id="58371" name="Picture 2" descr="D:\Documents Christian Hanzen\Activités d'enseignements\Ressources\Multimedia\A classer\CIMG15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5888"/>
            <a:ext cx="4319588" cy="3241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2" descr="D:\Documents Christian Hanzen\Activités d'enseignements\Ressources\Multimedia\A classer\CIMG1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501008"/>
            <a:ext cx="4224337" cy="316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76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5256460" y="5301208"/>
            <a:ext cx="2879725" cy="1152525"/>
          </a:xfrm>
          <a:noFill/>
          <a:ln>
            <a:solidFill>
              <a:schemeClr val="tx1"/>
            </a:solidFill>
          </a:ln>
        </p:spPr>
        <p:txBody>
          <a:bodyPr/>
          <a:lstStyle/>
          <a:p>
            <a:pPr>
              <a:defRPr/>
            </a:pPr>
            <a:r>
              <a:rPr lang="fr-BE" sz="2200" dirty="0" smtClean="0"/>
              <a:t>Mamelle abcédée </a:t>
            </a:r>
            <a:br>
              <a:rPr lang="fr-BE" sz="2200" dirty="0" smtClean="0"/>
            </a:br>
            <a:r>
              <a:rPr lang="fr-BE" sz="2200" dirty="0" smtClean="0"/>
              <a:t>(Dr. </a:t>
            </a:r>
            <a:r>
              <a:rPr lang="fr-BE" sz="2200" dirty="0" err="1" smtClean="0"/>
              <a:t>K.Miroud</a:t>
            </a:r>
            <a:r>
              <a:rPr lang="fr-BE" sz="2200" dirty="0" smtClean="0"/>
              <a:t> FMV </a:t>
            </a:r>
            <a:br>
              <a:rPr lang="fr-BE" sz="2200" dirty="0" smtClean="0"/>
            </a:br>
            <a:r>
              <a:rPr lang="fr-BE" sz="2200" dirty="0" err="1" smtClean="0"/>
              <a:t>Tarf</a:t>
            </a:r>
            <a:r>
              <a:rPr lang="fr-BE" sz="2200" dirty="0" smtClean="0"/>
              <a:t> Algérie)</a:t>
            </a:r>
          </a:p>
        </p:txBody>
      </p:sp>
      <p:pic>
        <p:nvPicPr>
          <p:cNvPr id="614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12713"/>
            <a:ext cx="3384550" cy="452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44" name="Picture 3" descr="Pis Mammit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268413"/>
            <a:ext cx="371475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674688" y="311150"/>
            <a:ext cx="2879725" cy="741363"/>
          </a:xfrm>
          <a:prstGeom prst="rect">
            <a:avLst/>
          </a:prstGeom>
          <a:noFill/>
          <a:ln w="9525">
            <a:solidFill>
              <a:schemeClr val="tx2"/>
            </a:solidFill>
            <a:miter lim="800000"/>
            <a:headEnd/>
            <a:tailEnd/>
          </a:ln>
        </p:spPr>
        <p:txBody>
          <a:bodyPr anchor="ct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Narrow" pitchFamily="34" charset="0"/>
              </a:defRPr>
            </a:lvl2pPr>
            <a:lvl3pPr algn="l" rtl="0" eaLnBrk="0" fontAlgn="base" hangingPunct="0">
              <a:spcBef>
                <a:spcPct val="0"/>
              </a:spcBef>
              <a:spcAft>
                <a:spcPct val="0"/>
              </a:spcAft>
              <a:defRPr sz="2800">
                <a:solidFill>
                  <a:schemeClr val="bg1"/>
                </a:solidFill>
                <a:latin typeface="Arial Narrow" pitchFamily="34" charset="0"/>
              </a:defRPr>
            </a:lvl3pPr>
            <a:lvl4pPr algn="l" rtl="0" eaLnBrk="0" fontAlgn="base" hangingPunct="0">
              <a:spcBef>
                <a:spcPct val="0"/>
              </a:spcBef>
              <a:spcAft>
                <a:spcPct val="0"/>
              </a:spcAft>
              <a:defRPr sz="2800">
                <a:solidFill>
                  <a:schemeClr val="bg1"/>
                </a:solidFill>
                <a:latin typeface="Arial Narrow" pitchFamily="34" charset="0"/>
              </a:defRPr>
            </a:lvl4pPr>
            <a:lvl5pPr algn="l" rtl="0" eaLnBrk="0" fontAlgn="base" hangingPunct="0">
              <a:spcBef>
                <a:spcPct val="0"/>
              </a:spcBef>
              <a:spcAft>
                <a:spcPct val="0"/>
              </a:spcAft>
              <a:defRPr sz="2800">
                <a:solidFill>
                  <a:schemeClr val="bg1"/>
                </a:solidFill>
                <a:latin typeface="Arial Narrow" pitchFamily="34" charset="0"/>
              </a:defRPr>
            </a:lvl5pPr>
            <a:lvl6pPr marL="457200" algn="l" rtl="0" eaLnBrk="0" fontAlgn="base" hangingPunct="0">
              <a:spcBef>
                <a:spcPct val="0"/>
              </a:spcBef>
              <a:spcAft>
                <a:spcPct val="0"/>
              </a:spcAft>
              <a:defRPr sz="3000">
                <a:solidFill>
                  <a:srgbClr val="A50021"/>
                </a:solidFill>
                <a:latin typeface="Arial Narrow" pitchFamily="34" charset="0"/>
              </a:defRPr>
            </a:lvl6pPr>
            <a:lvl7pPr marL="914400" algn="l" rtl="0" eaLnBrk="0" fontAlgn="base" hangingPunct="0">
              <a:spcBef>
                <a:spcPct val="0"/>
              </a:spcBef>
              <a:spcAft>
                <a:spcPct val="0"/>
              </a:spcAft>
              <a:defRPr sz="3000">
                <a:solidFill>
                  <a:srgbClr val="A50021"/>
                </a:solidFill>
                <a:latin typeface="Arial Narrow" pitchFamily="34" charset="0"/>
              </a:defRPr>
            </a:lvl7pPr>
            <a:lvl8pPr marL="1371600" algn="l" rtl="0" eaLnBrk="0" fontAlgn="base" hangingPunct="0">
              <a:spcBef>
                <a:spcPct val="0"/>
              </a:spcBef>
              <a:spcAft>
                <a:spcPct val="0"/>
              </a:spcAft>
              <a:defRPr sz="3000">
                <a:solidFill>
                  <a:srgbClr val="A50021"/>
                </a:solidFill>
                <a:latin typeface="Arial Narrow" pitchFamily="34" charset="0"/>
              </a:defRPr>
            </a:lvl8pPr>
            <a:lvl9pPr marL="1828800" algn="l" rtl="0" eaLnBrk="0" fontAlgn="base" hangingPunct="0">
              <a:spcBef>
                <a:spcPct val="0"/>
              </a:spcBef>
              <a:spcAft>
                <a:spcPct val="0"/>
              </a:spcAft>
              <a:defRPr sz="3000">
                <a:solidFill>
                  <a:srgbClr val="A50021"/>
                </a:solidFill>
                <a:latin typeface="Arial Narrow" pitchFamily="34" charset="0"/>
              </a:defRPr>
            </a:lvl9pPr>
          </a:lstStyle>
          <a:p>
            <a:pPr>
              <a:defRPr/>
            </a:pPr>
            <a:r>
              <a:rPr lang="fr-BE" sz="2200" kern="0" dirty="0" smtClean="0">
                <a:solidFill>
                  <a:schemeClr val="tx1"/>
                </a:solidFill>
              </a:rPr>
              <a:t>Mammite aigüe</a:t>
            </a:r>
          </a:p>
          <a:p>
            <a:pPr>
              <a:defRPr/>
            </a:pPr>
            <a:r>
              <a:rPr lang="fr-BE" sz="2200" kern="0" dirty="0" smtClean="0">
                <a:solidFill>
                  <a:schemeClr val="tx1"/>
                </a:solidFill>
              </a:rPr>
              <a:t>Phase congestive</a:t>
            </a:r>
          </a:p>
        </p:txBody>
      </p:sp>
      <p:sp>
        <p:nvSpPr>
          <p:cNvPr id="2" name="Ellipse 1"/>
          <p:cNvSpPr/>
          <p:nvPr/>
        </p:nvSpPr>
        <p:spPr bwMode="auto">
          <a:xfrm>
            <a:off x="1547813" y="2205038"/>
            <a:ext cx="1511300" cy="2808287"/>
          </a:xfrm>
          <a:prstGeom prst="ellipse">
            <a:avLst/>
          </a:prstGeom>
          <a:noFill/>
          <a:ln w="57150" cap="flat" cmpd="sng" algn="ctr">
            <a:solidFill>
              <a:schemeClr val="accent5">
                <a:lumMod val="75000"/>
              </a:schemeClr>
            </a:solidFill>
            <a:prstDash val="solid"/>
            <a:round/>
            <a:headEnd type="none" w="med" len="med"/>
            <a:tailEnd type="none" w="med" len="med"/>
          </a:ln>
          <a:effectLst/>
        </p:spPr>
        <p:txBody>
          <a:bodyPr/>
          <a:lstStyle/>
          <a:p>
            <a:pPr>
              <a:defRPr/>
            </a:pPr>
            <a:endParaRPr lang="fr-BE"/>
          </a:p>
        </p:txBody>
      </p:sp>
    </p:spTree>
    <p:extLst>
      <p:ext uri="{BB962C8B-B14F-4D97-AF65-F5344CB8AC3E}">
        <p14:creationId xmlns:p14="http://schemas.microsoft.com/office/powerpoint/2010/main" val="45289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60350"/>
            <a:ext cx="3590925" cy="352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4515" name="Rectangle 3"/>
          <p:cNvSpPr>
            <a:spLocks noChangeArrowheads="1"/>
          </p:cNvSpPr>
          <p:nvPr/>
        </p:nvSpPr>
        <p:spPr bwMode="auto">
          <a:xfrm>
            <a:off x="1330325" y="4389438"/>
            <a:ext cx="2306638" cy="110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r>
              <a:rPr lang="fr-FR" altLang="fr-FR" sz="2200">
                <a:solidFill>
                  <a:schemeClr val="tx1"/>
                </a:solidFill>
                <a:latin typeface="+mn-lt"/>
              </a:rPr>
              <a:t>Lésions chroniques </a:t>
            </a:r>
          </a:p>
          <a:p>
            <a:pPr>
              <a:spcBef>
                <a:spcPct val="0"/>
              </a:spcBef>
              <a:buFontTx/>
              <a:buNone/>
            </a:pPr>
            <a:r>
              <a:rPr lang="fr-FR" altLang="fr-FR" sz="2200">
                <a:solidFill>
                  <a:schemeClr val="tx1"/>
                </a:solidFill>
                <a:latin typeface="+mn-lt"/>
              </a:rPr>
              <a:t>de mammite</a:t>
            </a:r>
          </a:p>
        </p:txBody>
      </p:sp>
      <p:sp>
        <p:nvSpPr>
          <p:cNvPr id="899076" name="Oval 4"/>
          <p:cNvSpPr>
            <a:spLocks noChangeArrowheads="1"/>
          </p:cNvSpPr>
          <p:nvPr/>
        </p:nvSpPr>
        <p:spPr bwMode="auto">
          <a:xfrm>
            <a:off x="2987675" y="1260475"/>
            <a:ext cx="784225" cy="792163"/>
          </a:xfrm>
          <a:prstGeom prst="ellipse">
            <a:avLst/>
          </a:prstGeom>
          <a:noFill/>
          <a:ln w="5715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endParaRPr lang="fr-FR" altLang="fr-FR" sz="1800">
              <a:solidFill>
                <a:schemeClr val="tx1"/>
              </a:solidFill>
              <a:latin typeface="Times New Roman" pitchFamily="18" charset="0"/>
            </a:endParaRPr>
          </a:p>
        </p:txBody>
      </p:sp>
      <p:sp>
        <p:nvSpPr>
          <p:cNvPr id="6" name="Oval 4"/>
          <p:cNvSpPr>
            <a:spLocks noChangeArrowheads="1"/>
          </p:cNvSpPr>
          <p:nvPr/>
        </p:nvSpPr>
        <p:spPr bwMode="auto">
          <a:xfrm>
            <a:off x="2484438" y="2205038"/>
            <a:ext cx="782637" cy="792162"/>
          </a:xfrm>
          <a:prstGeom prst="ellipse">
            <a:avLst/>
          </a:prstGeom>
          <a:noFill/>
          <a:ln w="5715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endParaRPr lang="fr-FR" altLang="fr-FR" sz="1800">
              <a:solidFill>
                <a:schemeClr val="tx1"/>
              </a:solidFill>
              <a:latin typeface="Times New Roman" pitchFamily="18" charset="0"/>
            </a:endParaRPr>
          </a:p>
        </p:txBody>
      </p:sp>
      <p:pic>
        <p:nvPicPr>
          <p:cNvPr id="7" name="Picture 3" descr="Pis mammite chronique"/>
          <p:cNvPicPr>
            <a:picLocks noChangeAspect="1" noChangeArrowheads="1"/>
          </p:cNvPicPr>
          <p:nvPr/>
        </p:nvPicPr>
        <p:blipFill>
          <a:blip r:embed="rId4"/>
          <a:srcRect/>
          <a:stretch>
            <a:fillRect/>
          </a:stretch>
        </p:blipFill>
        <p:spPr>
          <a:xfrm>
            <a:off x="4067175" y="260350"/>
            <a:ext cx="4429125" cy="5905500"/>
          </a:xfrm>
          <a:prstGeom prst="rect">
            <a:avLst/>
          </a:prstGeom>
          <a:ln>
            <a:solidFill>
              <a:schemeClr val="accent4"/>
            </a:solidFill>
          </a:ln>
        </p:spPr>
      </p:pic>
      <p:sp>
        <p:nvSpPr>
          <p:cNvPr id="8" name="Oval 4"/>
          <p:cNvSpPr>
            <a:spLocks noChangeArrowheads="1"/>
          </p:cNvSpPr>
          <p:nvPr/>
        </p:nvSpPr>
        <p:spPr bwMode="auto">
          <a:xfrm>
            <a:off x="6281738" y="1844675"/>
            <a:ext cx="1027112" cy="1223963"/>
          </a:xfrm>
          <a:prstGeom prst="ellipse">
            <a:avLst/>
          </a:prstGeom>
          <a:noFill/>
          <a:ln w="5715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endParaRPr lang="fr-FR" altLang="fr-FR" sz="1800">
              <a:solidFill>
                <a:schemeClr val="tx1"/>
              </a:solidFill>
              <a:latin typeface="Times New Roman" pitchFamily="18" charset="0"/>
            </a:endParaRPr>
          </a:p>
        </p:txBody>
      </p:sp>
    </p:spTree>
    <p:extLst>
      <p:ext uri="{BB962C8B-B14F-4D97-AF65-F5344CB8AC3E}">
        <p14:creationId xmlns:p14="http://schemas.microsoft.com/office/powerpoint/2010/main" val="19814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9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6"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5516" y="1700808"/>
            <a:ext cx="8712968" cy="4032448"/>
          </a:xfrm>
        </p:spPr>
        <p:txBody>
          <a:bodyPr>
            <a:normAutofit lnSpcReduction="10000"/>
          </a:bodyPr>
          <a:lstStyle/>
          <a:p>
            <a:pPr marL="457200" indent="-457200">
              <a:buFont typeface="+mj-lt"/>
              <a:buAutoNum type="arabicPeriod"/>
            </a:pPr>
            <a:r>
              <a:rPr lang="fr-FR" sz="2200" dirty="0" smtClean="0">
                <a:hlinkClick r:id="rId2" action="ppaction://hlinksldjump"/>
              </a:rPr>
              <a:t>Les bases anatomiques de la glande mammaire</a:t>
            </a:r>
            <a:endParaRPr lang="fr-FR" sz="2200" dirty="0" smtClean="0"/>
          </a:p>
          <a:p>
            <a:pPr marL="457200" indent="-457200">
              <a:buFont typeface="+mj-lt"/>
              <a:buAutoNum type="arabicPeriod"/>
            </a:pPr>
            <a:r>
              <a:rPr lang="fr-FR" sz="2200" dirty="0" smtClean="0">
                <a:hlinkClick r:id="rId3" action="ppaction://hlinksldjump"/>
              </a:rPr>
              <a:t>Les périodes de la reproduction et en particulier le postpartum</a:t>
            </a:r>
            <a:endParaRPr lang="fr-FR" sz="2200" dirty="0" smtClean="0"/>
          </a:p>
          <a:p>
            <a:pPr marL="457200" indent="-457200">
              <a:buFont typeface="+mj-lt"/>
              <a:buAutoNum type="arabicPeriod"/>
            </a:pPr>
            <a:r>
              <a:rPr lang="fr-FR" sz="2200" dirty="0" smtClean="0">
                <a:hlinkClick r:id="rId4" action="ppaction://hlinksldjump"/>
              </a:rPr>
              <a:t>Les étapes d’obtention d’une gestation </a:t>
            </a:r>
            <a:endParaRPr lang="fr-FR" sz="2200" dirty="0" smtClean="0"/>
          </a:p>
          <a:p>
            <a:pPr marL="457200" indent="-457200">
              <a:buFont typeface="+mj-lt"/>
              <a:buAutoNum type="arabicPeriod"/>
            </a:pPr>
            <a:r>
              <a:rPr lang="fr-FR" sz="2200" dirty="0" smtClean="0">
                <a:hlinkClick r:id="rId5" action="ppaction://hlinksldjump"/>
              </a:rPr>
              <a:t>Les critères de diagnostic des mammites et leurs symptômes</a:t>
            </a:r>
            <a:endParaRPr lang="fr-FR" sz="2200" dirty="0" smtClean="0"/>
          </a:p>
          <a:p>
            <a:pPr marL="457200" indent="-457200">
              <a:buFont typeface="+mj-lt"/>
              <a:buAutoNum type="arabicPeriod"/>
            </a:pPr>
            <a:r>
              <a:rPr lang="fr-FR" sz="2200" dirty="0" smtClean="0">
                <a:hlinkClick r:id="rId6" action="ppaction://hlinksldjump"/>
              </a:rPr>
              <a:t>Les facteurs déterminants des mammites</a:t>
            </a:r>
            <a:endParaRPr lang="fr-FR" sz="2200" dirty="0" smtClean="0"/>
          </a:p>
          <a:p>
            <a:pPr marL="457200" indent="-457200">
              <a:buFont typeface="+mj-lt"/>
              <a:buAutoNum type="arabicPeriod"/>
            </a:pPr>
            <a:r>
              <a:rPr lang="fr-FR" sz="2200" dirty="0" smtClean="0">
                <a:hlinkClick r:id="rId7" action="ppaction://hlinksldjump"/>
              </a:rPr>
              <a:t>Les facteurs </a:t>
            </a:r>
            <a:r>
              <a:rPr lang="fr-FR" sz="2200" dirty="0" err="1" smtClean="0">
                <a:hlinkClick r:id="rId7" action="ppaction://hlinksldjump"/>
              </a:rPr>
              <a:t>prédisposants</a:t>
            </a:r>
            <a:r>
              <a:rPr lang="fr-FR" sz="2200" dirty="0" smtClean="0">
                <a:hlinkClick r:id="rId7" action="ppaction://hlinksldjump"/>
              </a:rPr>
              <a:t> des mammites</a:t>
            </a:r>
            <a:endParaRPr lang="fr-FR" sz="2200" dirty="0" smtClean="0"/>
          </a:p>
          <a:p>
            <a:pPr marL="457200" indent="-457200">
              <a:buFont typeface="+mj-lt"/>
              <a:buAutoNum type="arabicPeriod"/>
            </a:pPr>
            <a:r>
              <a:rPr lang="fr-FR" sz="2200" dirty="0" smtClean="0">
                <a:hlinkClick r:id="rId8" action="ppaction://hlinksldjump"/>
              </a:rPr>
              <a:t>Les </a:t>
            </a:r>
            <a:r>
              <a:rPr lang="fr-FR" sz="2200" dirty="0">
                <a:hlinkClick r:id="rId8" action="ppaction://hlinksldjump"/>
              </a:rPr>
              <a:t>mécanismes de défense innés et adaptatifs </a:t>
            </a:r>
            <a:r>
              <a:rPr lang="fr-FR" sz="2200" dirty="0" smtClean="0">
                <a:hlinkClick r:id="rId8" action="ppaction://hlinksldjump"/>
              </a:rPr>
              <a:t>de </a:t>
            </a:r>
            <a:r>
              <a:rPr lang="fr-FR" sz="2200" dirty="0">
                <a:hlinkClick r:id="rId8" action="ppaction://hlinksldjump"/>
              </a:rPr>
              <a:t>la glande mammaire</a:t>
            </a:r>
            <a:endParaRPr lang="fr-FR" sz="2200" dirty="0"/>
          </a:p>
          <a:p>
            <a:pPr marL="457200" indent="-457200">
              <a:buFont typeface="+mj-lt"/>
              <a:buAutoNum type="arabicPeriod"/>
            </a:pPr>
            <a:r>
              <a:rPr lang="fr-FR" sz="2200" dirty="0" smtClean="0">
                <a:hlinkClick r:id="rId9" action="ppaction://hlinksldjump"/>
              </a:rPr>
              <a:t>Les caractéristiques des mammites contagieuses et d’environnemen</a:t>
            </a:r>
            <a:r>
              <a:rPr lang="fr-FR" sz="2200" dirty="0" smtClean="0"/>
              <a:t>t </a:t>
            </a:r>
          </a:p>
          <a:p>
            <a:pPr marL="457200" indent="-457200">
              <a:buFont typeface="+mj-lt"/>
              <a:buAutoNum type="arabicPeriod"/>
            </a:pPr>
            <a:r>
              <a:rPr lang="fr-FR" sz="2200" dirty="0" smtClean="0">
                <a:hlinkClick r:id="rId10" action="ppaction://hlinksldjump"/>
              </a:rPr>
              <a:t>Les conséquences économiques et sur la reproduction des mammites</a:t>
            </a:r>
            <a:endParaRPr lang="fr-FR" sz="2200" dirty="0" smtClean="0"/>
          </a:p>
          <a:p>
            <a:pPr marL="457200" indent="-457200">
              <a:buFont typeface="+mj-lt"/>
              <a:buAutoNum type="arabicPeriod"/>
            </a:pPr>
            <a:r>
              <a:rPr lang="fr-FR" sz="2200" dirty="0" smtClean="0">
                <a:hlinkClick r:id="rId11" action="ppaction://hlinksldjump"/>
              </a:rPr>
              <a:t>Les anti-inflammatoires et le traitement des mammites</a:t>
            </a:r>
            <a:endParaRPr lang="fr-FR" sz="2200" dirty="0" smtClean="0"/>
          </a:p>
        </p:txBody>
      </p:sp>
      <p:sp>
        <p:nvSpPr>
          <p:cNvPr id="4" name="Espace réservé du numéro de diapositive 3"/>
          <p:cNvSpPr>
            <a:spLocks noGrp="1"/>
          </p:cNvSpPr>
          <p:nvPr>
            <p:ph type="sldNum" sz="quarter" idx="12"/>
          </p:nvPr>
        </p:nvSpPr>
        <p:spPr/>
        <p:txBody>
          <a:bodyPr/>
          <a:lstStyle/>
          <a:p>
            <a:fld id="{74236956-C5D1-4819-939A-6E38A104A438}" type="slidenum">
              <a:rPr lang="fr-BE" smtClean="0"/>
              <a:t>2</a:t>
            </a:fld>
            <a:endParaRPr lang="fr-BE"/>
          </a:p>
        </p:txBody>
      </p:sp>
      <p:sp>
        <p:nvSpPr>
          <p:cNvPr id="5" name="Rectangle à coins arrondis 4"/>
          <p:cNvSpPr/>
          <p:nvPr/>
        </p:nvSpPr>
        <p:spPr>
          <a:xfrm>
            <a:off x="107504" y="260648"/>
            <a:ext cx="892899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Connaître et comprendre les mammites et la reproduction</a:t>
            </a:r>
            <a:endParaRPr lang="fr-BE" sz="2800" dirty="0"/>
          </a:p>
        </p:txBody>
      </p:sp>
    </p:spTree>
    <p:extLst>
      <p:ext uri="{BB962C8B-B14F-4D97-AF65-F5344CB8AC3E}">
        <p14:creationId xmlns:p14="http://schemas.microsoft.com/office/powerpoint/2010/main" val="1597829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981075"/>
            <a:ext cx="4465638" cy="29765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2707" name="Rectangle 3"/>
          <p:cNvSpPr>
            <a:spLocks noChangeArrowheads="1"/>
          </p:cNvSpPr>
          <p:nvPr/>
        </p:nvSpPr>
        <p:spPr bwMode="auto">
          <a:xfrm>
            <a:off x="4859338" y="5233988"/>
            <a:ext cx="3529012" cy="1447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r>
              <a:rPr lang="fr-FR" altLang="fr-FR" sz="2200">
                <a:solidFill>
                  <a:schemeClr val="tx1"/>
                </a:solidFill>
                <a:latin typeface="+mn-lt"/>
              </a:rPr>
              <a:t>Bol à fond noir pour recueillir les premiers jets</a:t>
            </a:r>
          </a:p>
          <a:p>
            <a:pPr>
              <a:spcBef>
                <a:spcPct val="0"/>
              </a:spcBef>
              <a:buFontTx/>
              <a:buNone/>
            </a:pPr>
            <a:r>
              <a:rPr lang="fr-FR" altLang="fr-FR" sz="2200">
                <a:solidFill>
                  <a:schemeClr val="tx1"/>
                </a:solidFill>
                <a:latin typeface="+mn-lt"/>
              </a:rPr>
              <a:t>Présence de grumeaux (matons)  dans le lait </a:t>
            </a:r>
          </a:p>
        </p:txBody>
      </p:sp>
      <p:pic>
        <p:nvPicPr>
          <p:cNvPr id="7270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620713"/>
            <a:ext cx="4033837" cy="417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09" name="Rectangle 3"/>
          <p:cNvSpPr>
            <a:spLocks noChangeArrowheads="1"/>
          </p:cNvSpPr>
          <p:nvPr/>
        </p:nvSpPr>
        <p:spPr bwMode="auto">
          <a:xfrm>
            <a:off x="323850" y="4341813"/>
            <a:ext cx="4103688" cy="43152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Font typeface="Arial" pitchFamily="34" charset="0"/>
              <a:buChar char="•"/>
              <a:defRPr sz="2600">
                <a:solidFill>
                  <a:schemeClr val="tx2"/>
                </a:solidFill>
                <a:latin typeface="Arial Narrow" pitchFamily="34" charset="0"/>
              </a:defRPr>
            </a:lvl1pPr>
            <a:lvl2pPr marL="742950" indent="-285750">
              <a:spcBef>
                <a:spcPct val="20000"/>
              </a:spcBef>
              <a:buFont typeface="Arial" pitchFamily="34" charset="0"/>
              <a:buChar char="•"/>
              <a:defRPr sz="2400">
                <a:solidFill>
                  <a:schemeClr val="tx2"/>
                </a:solidFill>
                <a:latin typeface="Arial Narrow" pitchFamily="34" charset="0"/>
              </a:defRPr>
            </a:lvl2pPr>
            <a:lvl3pPr marL="1143000" indent="-228600">
              <a:spcBef>
                <a:spcPct val="20000"/>
              </a:spcBef>
              <a:buFont typeface="Arial" pitchFamily="34" charset="0"/>
              <a:buChar char="•"/>
              <a:defRPr sz="2000">
                <a:solidFill>
                  <a:schemeClr val="tx2"/>
                </a:solidFill>
                <a:latin typeface="Arial Narrow" pitchFamily="34" charset="0"/>
              </a:defRPr>
            </a:lvl3pPr>
            <a:lvl4pPr marL="1600200" indent="-228600">
              <a:spcBef>
                <a:spcPct val="20000"/>
              </a:spcBef>
              <a:buClr>
                <a:schemeClr val="bg1"/>
              </a:buClr>
              <a:buChar char="–"/>
              <a:defRPr>
                <a:solidFill>
                  <a:schemeClr val="bg1"/>
                </a:solidFill>
                <a:latin typeface="Arial Narrow" pitchFamily="34" charset="0"/>
              </a:defRPr>
            </a:lvl4pPr>
            <a:lvl5pPr marL="2057400" indent="-228600">
              <a:spcBef>
                <a:spcPct val="20000"/>
              </a:spcBef>
              <a:buClr>
                <a:schemeClr val="bg1"/>
              </a:buClr>
              <a:buChar char="»"/>
              <a:defRPr sz="16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16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16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16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1600">
                <a:solidFill>
                  <a:schemeClr val="bg1"/>
                </a:solidFill>
                <a:latin typeface="Arial Narrow" pitchFamily="34" charset="0"/>
              </a:defRPr>
            </a:lvl9pPr>
          </a:lstStyle>
          <a:p>
            <a:pPr>
              <a:spcBef>
                <a:spcPct val="0"/>
              </a:spcBef>
              <a:buFontTx/>
              <a:buNone/>
            </a:pPr>
            <a:r>
              <a:rPr lang="fr-FR" altLang="fr-FR" sz="2200" dirty="0">
                <a:solidFill>
                  <a:schemeClr val="tx1"/>
                </a:solidFill>
                <a:latin typeface="+mn-lt"/>
              </a:rPr>
              <a:t>Inspection du quai de traite </a:t>
            </a:r>
          </a:p>
        </p:txBody>
      </p:sp>
    </p:spTree>
    <p:extLst>
      <p:ext uri="{BB962C8B-B14F-4D97-AF65-F5344CB8AC3E}">
        <p14:creationId xmlns:p14="http://schemas.microsoft.com/office/powerpoint/2010/main" val="358150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21</a:t>
            </a:fld>
            <a:endParaRPr lang="fr-BE"/>
          </a:p>
        </p:txBody>
      </p:sp>
      <p:sp>
        <p:nvSpPr>
          <p:cNvPr id="3" name="Rectangle à coins arrondis 2"/>
          <p:cNvSpPr/>
          <p:nvPr/>
        </p:nvSpPr>
        <p:spPr>
          <a:xfrm>
            <a:off x="2123728" y="188640"/>
            <a:ext cx="4896544"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smtClean="0"/>
              <a:t>Les cellules et leur détection</a:t>
            </a:r>
            <a:endParaRPr lang="fr-BE" sz="2400" dirty="0"/>
          </a:p>
        </p:txBody>
      </p:sp>
      <p:pic>
        <p:nvPicPr>
          <p:cNvPr id="1026" name="Picture 2" descr="Résultat de recherche d'images pour &quot;les cellules du lait de vach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3914750"/>
            <a:ext cx="3477157" cy="261059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4562822" y="3944441"/>
            <a:ext cx="3609578" cy="2580902"/>
            <a:chOff x="3059832" y="4899022"/>
            <a:chExt cx="2856766" cy="1910463"/>
          </a:xfrm>
        </p:grpSpPr>
        <p:pic>
          <p:nvPicPr>
            <p:cNvPr id="1028" name="Picture 4"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899022"/>
              <a:ext cx="2856766" cy="191046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860032" y="4907381"/>
              <a:ext cx="999697" cy="307777"/>
            </a:xfrm>
            <a:prstGeom prst="rect">
              <a:avLst/>
            </a:prstGeom>
            <a:noFill/>
          </p:spPr>
          <p:txBody>
            <a:bodyPr wrap="none" rtlCol="0">
              <a:spAutoFit/>
            </a:bodyPr>
            <a:lstStyle/>
            <a:p>
              <a:r>
                <a:rPr lang="fr-FR" sz="1400" dirty="0" err="1" smtClean="0"/>
                <a:t>Fossomatic</a:t>
              </a:r>
              <a:endParaRPr lang="fr-BE" sz="1400" dirty="0"/>
            </a:p>
          </p:txBody>
        </p:sp>
      </p:grpSp>
      <p:pic>
        <p:nvPicPr>
          <p:cNvPr id="1030" name="Picture 6" descr="Résultat de recherche d'images pour &quot;neutrophiles et lai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196752"/>
            <a:ext cx="4032448" cy="207552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5436096" y="1911348"/>
            <a:ext cx="3168352" cy="646331"/>
          </a:xfrm>
          <a:prstGeom prst="rect">
            <a:avLst/>
          </a:prstGeom>
          <a:solidFill>
            <a:schemeClr val="accent2">
              <a:lumMod val="75000"/>
            </a:schemeClr>
          </a:solidFill>
        </p:spPr>
        <p:txBody>
          <a:bodyPr wrap="square" rtlCol="0">
            <a:spAutoFit/>
          </a:bodyPr>
          <a:lstStyle/>
          <a:p>
            <a:r>
              <a:rPr lang="fr-FR" dirty="0" smtClean="0">
                <a:solidFill>
                  <a:schemeClr val="bg1"/>
                </a:solidFill>
              </a:rPr>
              <a:t>Primipares : &lt; 150.000 </a:t>
            </a:r>
            <a:r>
              <a:rPr lang="fr-FR" dirty="0" err="1" smtClean="0">
                <a:solidFill>
                  <a:schemeClr val="bg1"/>
                </a:solidFill>
              </a:rPr>
              <a:t>cell</a:t>
            </a:r>
            <a:r>
              <a:rPr lang="fr-FR" dirty="0" smtClean="0">
                <a:solidFill>
                  <a:schemeClr val="bg1"/>
                </a:solidFill>
              </a:rPr>
              <a:t>/ml</a:t>
            </a:r>
          </a:p>
          <a:p>
            <a:r>
              <a:rPr lang="fr-FR" dirty="0" smtClean="0">
                <a:solidFill>
                  <a:schemeClr val="bg1"/>
                </a:solidFill>
              </a:rPr>
              <a:t>Multipares : &lt; 250.000 </a:t>
            </a:r>
            <a:r>
              <a:rPr lang="fr-FR" dirty="0" err="1" smtClean="0">
                <a:solidFill>
                  <a:schemeClr val="bg1"/>
                </a:solidFill>
              </a:rPr>
              <a:t>cell</a:t>
            </a:r>
            <a:r>
              <a:rPr lang="fr-FR" dirty="0" smtClean="0">
                <a:solidFill>
                  <a:schemeClr val="bg1"/>
                </a:solidFill>
              </a:rPr>
              <a:t>/ml</a:t>
            </a:r>
            <a:endParaRPr lang="fr-BE" dirty="0">
              <a:solidFill>
                <a:schemeClr val="bg1"/>
              </a:solidFill>
            </a:endParaRPr>
          </a:p>
        </p:txBody>
      </p:sp>
    </p:spTree>
    <p:extLst>
      <p:ext uri="{BB962C8B-B14F-4D97-AF65-F5344CB8AC3E}">
        <p14:creationId xmlns:p14="http://schemas.microsoft.com/office/powerpoint/2010/main" val="104441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22</a:t>
            </a:fld>
            <a:endParaRPr lang="fr-BE"/>
          </a:p>
        </p:txBody>
      </p:sp>
      <p:sp>
        <p:nvSpPr>
          <p:cNvPr id="3" name="Rectangle 2"/>
          <p:cNvSpPr/>
          <p:nvPr/>
        </p:nvSpPr>
        <p:spPr>
          <a:xfrm>
            <a:off x="292993" y="1340768"/>
            <a:ext cx="4320480" cy="3970318"/>
          </a:xfrm>
          <a:prstGeom prst="rect">
            <a:avLst/>
          </a:prstGeom>
          <a:ln>
            <a:solidFill>
              <a:schemeClr val="tx1"/>
            </a:solidFill>
          </a:ln>
        </p:spPr>
        <p:txBody>
          <a:bodyPr wrap="square">
            <a:spAutoFit/>
          </a:bodyPr>
          <a:lstStyle/>
          <a:p>
            <a:pPr lvl="0"/>
            <a:r>
              <a:rPr lang="fr-BE" dirty="0"/>
              <a:t>On exprime le nombre de cas cliniques </a:t>
            </a:r>
            <a:r>
              <a:rPr lang="fr-BE" dirty="0" smtClean="0"/>
              <a:t>(&gt; 14 j d’intervalle) observé </a:t>
            </a:r>
            <a:r>
              <a:rPr lang="fr-BE" dirty="0"/>
              <a:t>durant une période </a:t>
            </a:r>
            <a:r>
              <a:rPr lang="fr-BE" dirty="0" smtClean="0"/>
              <a:t>pour </a:t>
            </a:r>
            <a:r>
              <a:rPr lang="fr-BE" dirty="0"/>
              <a:t>100 vaches et par </a:t>
            </a:r>
            <a:r>
              <a:rPr lang="fr-BE" dirty="0" smtClean="0"/>
              <a:t>an</a:t>
            </a:r>
          </a:p>
          <a:p>
            <a:pPr marL="285750" lvl="0" indent="-285750">
              <a:buFont typeface="Arial" panose="020B0604020202020204" pitchFamily="34" charset="0"/>
              <a:buChar char="•"/>
            </a:pPr>
            <a:r>
              <a:rPr lang="fr-BE" dirty="0" smtClean="0"/>
              <a:t>Le </a:t>
            </a:r>
            <a:r>
              <a:rPr lang="fr-BE" dirty="0"/>
              <a:t>nombre de cas cliniques est divisé par le nombre de </a:t>
            </a:r>
            <a:r>
              <a:rPr lang="fr-BE" dirty="0" smtClean="0"/>
              <a:t>vaches</a:t>
            </a:r>
          </a:p>
          <a:p>
            <a:pPr marL="285750" lvl="0" indent="-285750">
              <a:buFont typeface="Arial" panose="020B0604020202020204" pitchFamily="34" charset="0"/>
              <a:buChar char="•"/>
            </a:pPr>
            <a:r>
              <a:rPr lang="fr-BE" dirty="0" smtClean="0"/>
              <a:t>Le </a:t>
            </a:r>
            <a:r>
              <a:rPr lang="fr-BE" dirty="0"/>
              <a:t>rapport est divisé par le nombre de jours de la période </a:t>
            </a:r>
            <a:r>
              <a:rPr lang="fr-BE" dirty="0" smtClean="0"/>
              <a:t>d’observation</a:t>
            </a:r>
          </a:p>
          <a:p>
            <a:pPr marL="285750" lvl="0" indent="-285750">
              <a:buFont typeface="Arial" panose="020B0604020202020204" pitchFamily="34" charset="0"/>
              <a:buChar char="•"/>
            </a:pPr>
            <a:r>
              <a:rPr lang="fr-BE" dirty="0" smtClean="0"/>
              <a:t>Le </a:t>
            </a:r>
            <a:r>
              <a:rPr lang="fr-BE" dirty="0"/>
              <a:t>résultat est multiplié par le nombre de vaches et par 365 </a:t>
            </a:r>
          </a:p>
          <a:p>
            <a:pPr lvl="0"/>
            <a:r>
              <a:rPr lang="fr-BE" u="sng" dirty="0" smtClean="0"/>
              <a:t>Exemple</a:t>
            </a:r>
            <a:r>
              <a:rPr lang="fr-BE" dirty="0" smtClean="0"/>
              <a:t> : Octobre </a:t>
            </a:r>
            <a:r>
              <a:rPr lang="fr-BE" dirty="0"/>
              <a:t>3 cas </a:t>
            </a:r>
          </a:p>
          <a:p>
            <a:pPr lvl="0"/>
            <a:r>
              <a:rPr lang="fr-BE" dirty="0"/>
              <a:t>- 0.03 cas par vache</a:t>
            </a:r>
          </a:p>
          <a:p>
            <a:pPr marL="285750" lvl="0" indent="-285750">
              <a:buFontTx/>
              <a:buChar char="-"/>
            </a:pPr>
            <a:r>
              <a:rPr lang="fr-BE" dirty="0"/>
              <a:t>0,03 par mois et par vache </a:t>
            </a:r>
            <a:r>
              <a:rPr lang="fr-BE" dirty="0" err="1"/>
              <a:t>cad</a:t>
            </a:r>
            <a:r>
              <a:rPr lang="fr-BE" dirty="0"/>
              <a:t> 0,001 par jour</a:t>
            </a:r>
          </a:p>
          <a:p>
            <a:pPr marL="285750" lvl="0" indent="-285750">
              <a:buFontTx/>
              <a:buChar char="-"/>
            </a:pPr>
            <a:r>
              <a:rPr lang="fr-BE" dirty="0"/>
              <a:t>0,001 x 365 x 100 </a:t>
            </a:r>
            <a:r>
              <a:rPr lang="fr-BE" dirty="0" err="1"/>
              <a:t>cad</a:t>
            </a:r>
            <a:r>
              <a:rPr lang="fr-BE" dirty="0"/>
              <a:t> 37 </a:t>
            </a:r>
            <a:r>
              <a:rPr lang="fr-BE" dirty="0" smtClean="0"/>
              <a:t>cas/100 </a:t>
            </a:r>
            <a:r>
              <a:rPr lang="fr-BE" dirty="0"/>
              <a:t>vaches </a:t>
            </a:r>
          </a:p>
        </p:txBody>
      </p:sp>
      <p:sp>
        <p:nvSpPr>
          <p:cNvPr id="4" name="Rectangle à coins arrondis 3"/>
          <p:cNvSpPr/>
          <p:nvPr/>
        </p:nvSpPr>
        <p:spPr>
          <a:xfrm>
            <a:off x="1799692" y="116632"/>
            <a:ext cx="6264696"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smtClean="0"/>
              <a:t>Quantification des mammites cliniques </a:t>
            </a:r>
            <a:endParaRPr lang="fr-BE" sz="2400" dirty="0"/>
          </a:p>
        </p:txBody>
      </p:sp>
      <p:sp>
        <p:nvSpPr>
          <p:cNvPr id="6" name="Rectangle à coins arrondis 5"/>
          <p:cNvSpPr/>
          <p:nvPr/>
        </p:nvSpPr>
        <p:spPr>
          <a:xfrm>
            <a:off x="1420205" y="698823"/>
            <a:ext cx="2160240" cy="504056"/>
          </a:xfrm>
          <a:prstGeom prst="roundRect">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000" dirty="0"/>
              <a:t>C</a:t>
            </a:r>
            <a:r>
              <a:rPr lang="fr-BE" altLang="fr-FR" sz="2000" dirty="0" smtClean="0"/>
              <a:t>as cliniques</a:t>
            </a:r>
            <a:endParaRPr lang="fr-BE" sz="2000" dirty="0"/>
          </a:p>
        </p:txBody>
      </p:sp>
      <p:sp>
        <p:nvSpPr>
          <p:cNvPr id="9" name="Rectangle à coins arrondis 8"/>
          <p:cNvSpPr/>
          <p:nvPr/>
        </p:nvSpPr>
        <p:spPr>
          <a:xfrm>
            <a:off x="977069" y="5393778"/>
            <a:ext cx="2952328" cy="1275582"/>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BE" dirty="0">
                <a:solidFill>
                  <a:schemeClr val="bg1"/>
                </a:solidFill>
              </a:rPr>
              <a:t>fréquence/100 vaches /an : </a:t>
            </a:r>
          </a:p>
          <a:p>
            <a:pPr marL="285750" lvl="0" indent="-285750">
              <a:buFont typeface="Arial" panose="020B0604020202020204" pitchFamily="34" charset="0"/>
              <a:buChar char="•"/>
            </a:pPr>
            <a:r>
              <a:rPr lang="fr-BE" dirty="0">
                <a:solidFill>
                  <a:schemeClr val="bg1"/>
                </a:solidFill>
              </a:rPr>
              <a:t>&lt; 25 (objectif) </a:t>
            </a:r>
          </a:p>
          <a:p>
            <a:pPr marL="285750" lvl="0" indent="-285750">
              <a:buFont typeface="Arial" panose="020B0604020202020204" pitchFamily="34" charset="0"/>
              <a:buChar char="•"/>
            </a:pPr>
            <a:r>
              <a:rPr lang="fr-BE" dirty="0">
                <a:solidFill>
                  <a:schemeClr val="bg1"/>
                </a:solidFill>
              </a:rPr>
              <a:t>35-50 (moyen) </a:t>
            </a:r>
          </a:p>
          <a:p>
            <a:pPr marL="285750" lvl="0" indent="-285750">
              <a:buFont typeface="Arial" panose="020B0604020202020204" pitchFamily="34" charset="0"/>
              <a:buChar char="•"/>
            </a:pPr>
            <a:r>
              <a:rPr lang="fr-BE" dirty="0">
                <a:solidFill>
                  <a:schemeClr val="bg1"/>
                </a:solidFill>
              </a:rPr>
              <a:t>&gt; 60 (intervention)</a:t>
            </a:r>
          </a:p>
        </p:txBody>
      </p:sp>
      <p:sp>
        <p:nvSpPr>
          <p:cNvPr id="12" name="Rectangle 11"/>
          <p:cNvSpPr/>
          <p:nvPr/>
        </p:nvSpPr>
        <p:spPr>
          <a:xfrm>
            <a:off x="4770040" y="1359109"/>
            <a:ext cx="4086200" cy="3139321"/>
          </a:xfrm>
          <a:prstGeom prst="rect">
            <a:avLst/>
          </a:prstGeom>
          <a:ln>
            <a:solidFill>
              <a:schemeClr val="tx1"/>
            </a:solidFill>
          </a:ln>
        </p:spPr>
        <p:txBody>
          <a:bodyPr wrap="square">
            <a:spAutoFit/>
          </a:bodyPr>
          <a:lstStyle/>
          <a:p>
            <a:r>
              <a:rPr lang="fr-FR" altLang="fr-FR" dirty="0"/>
              <a:t>Formule : ((a/b) / jours) x 365 x 100. </a:t>
            </a:r>
          </a:p>
          <a:p>
            <a:r>
              <a:rPr lang="fr-FR" altLang="fr-FR" dirty="0"/>
              <a:t>= nombre de vaches réformées ou mortes pour cause de mammites au cours d’une année.  </a:t>
            </a:r>
          </a:p>
          <a:p>
            <a:r>
              <a:rPr lang="fr-FR" altLang="fr-FR" dirty="0"/>
              <a:t>(a) représente le nombre de vaches réformées ou mortes pour cause de mammites</a:t>
            </a:r>
          </a:p>
          <a:p>
            <a:r>
              <a:rPr lang="fr-FR" altLang="fr-FR" dirty="0"/>
              <a:t>(b) le nombre moyen de vaches en lactation </a:t>
            </a:r>
            <a:r>
              <a:rPr lang="fr-FR" altLang="fr-FR" u="sng" dirty="0"/>
              <a:t>et taries</a:t>
            </a:r>
            <a:r>
              <a:rPr lang="fr-FR" altLang="fr-FR" dirty="0"/>
              <a:t> pendant la période d’observation.  </a:t>
            </a:r>
          </a:p>
          <a:p>
            <a:r>
              <a:rPr lang="fr-FR" altLang="fr-FR" dirty="0"/>
              <a:t>Le rapport est calculé pour 100 vaches</a:t>
            </a:r>
            <a:r>
              <a:rPr lang="fr-FR" altLang="fr-FR" dirty="0" smtClean="0"/>
              <a:t>.</a:t>
            </a:r>
            <a:endParaRPr lang="fr-FR" altLang="fr-FR" i="1" dirty="0"/>
          </a:p>
        </p:txBody>
      </p:sp>
      <p:sp>
        <p:nvSpPr>
          <p:cNvPr id="13" name="Rectangle à coins arrondis 12"/>
          <p:cNvSpPr/>
          <p:nvPr/>
        </p:nvSpPr>
        <p:spPr>
          <a:xfrm>
            <a:off x="6265118" y="692696"/>
            <a:ext cx="1355998" cy="504056"/>
          </a:xfrm>
          <a:prstGeom prst="roundRect">
            <a:avLst/>
          </a:prstGeom>
          <a:solidFill>
            <a:schemeClr val="tx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000" dirty="0" smtClean="0"/>
              <a:t>Réformes</a:t>
            </a:r>
            <a:endParaRPr lang="fr-BE" sz="2000" dirty="0"/>
          </a:p>
        </p:txBody>
      </p:sp>
      <p:sp>
        <p:nvSpPr>
          <p:cNvPr id="15" name="Rectangle à coins arrondis 14"/>
          <p:cNvSpPr/>
          <p:nvPr/>
        </p:nvSpPr>
        <p:spPr>
          <a:xfrm>
            <a:off x="5256076" y="4581128"/>
            <a:ext cx="3312368" cy="998234"/>
          </a:xfrm>
          <a:prstGeom prst="roundRect">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dirty="0">
                <a:solidFill>
                  <a:schemeClr val="bg1"/>
                </a:solidFill>
              </a:rPr>
              <a:t>Valeur normale : </a:t>
            </a:r>
            <a:endParaRPr lang="fr-FR" altLang="fr-FR" dirty="0" smtClean="0">
              <a:solidFill>
                <a:schemeClr val="bg1"/>
              </a:solidFill>
            </a:endParaRPr>
          </a:p>
          <a:p>
            <a:r>
              <a:rPr lang="fr-FR" altLang="fr-FR" dirty="0" smtClean="0">
                <a:solidFill>
                  <a:schemeClr val="bg1"/>
                </a:solidFill>
              </a:rPr>
              <a:t>&lt; </a:t>
            </a:r>
            <a:r>
              <a:rPr lang="fr-FR" altLang="fr-FR" dirty="0">
                <a:solidFill>
                  <a:schemeClr val="bg1"/>
                </a:solidFill>
              </a:rPr>
              <a:t>6 % soit 15% de l’ensemble des causes de réformes</a:t>
            </a:r>
          </a:p>
        </p:txBody>
      </p:sp>
    </p:spTree>
    <p:extLst>
      <p:ext uri="{BB962C8B-B14F-4D97-AF65-F5344CB8AC3E}">
        <p14:creationId xmlns:p14="http://schemas.microsoft.com/office/powerpoint/2010/main" val="234195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23</a:t>
            </a:fld>
            <a:endParaRPr lang="fr-BE"/>
          </a:p>
        </p:txBody>
      </p:sp>
      <p:sp>
        <p:nvSpPr>
          <p:cNvPr id="4" name="Rectangle à coins arrondis 3"/>
          <p:cNvSpPr/>
          <p:nvPr/>
        </p:nvSpPr>
        <p:spPr>
          <a:xfrm>
            <a:off x="251520" y="116632"/>
            <a:ext cx="5976664"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smtClean="0"/>
              <a:t>Quantification des mammites subcliniques </a:t>
            </a:r>
            <a:endParaRPr lang="fr-BE" sz="2400" dirty="0"/>
          </a:p>
        </p:txBody>
      </p:sp>
      <p:sp>
        <p:nvSpPr>
          <p:cNvPr id="10" name="Rectangle 9"/>
          <p:cNvSpPr/>
          <p:nvPr/>
        </p:nvSpPr>
        <p:spPr>
          <a:xfrm>
            <a:off x="251520" y="836712"/>
            <a:ext cx="6768752" cy="1200329"/>
          </a:xfrm>
          <a:prstGeom prst="rect">
            <a:avLst/>
          </a:prstGeom>
          <a:ln>
            <a:solidFill>
              <a:schemeClr val="tx1"/>
            </a:solidFill>
          </a:ln>
        </p:spPr>
        <p:txBody>
          <a:bodyPr wrap="square">
            <a:spAutoFit/>
          </a:bodyPr>
          <a:lstStyle/>
          <a:p>
            <a:r>
              <a:rPr lang="fr-FR" altLang="fr-FR" dirty="0" smtClean="0"/>
              <a:t>Résultats d’une vache (lecture horizontale) (</a:t>
            </a:r>
            <a:r>
              <a:rPr lang="fr-FR" altLang="fr-FR" dirty="0"/>
              <a:t>4 à 10 contrôles </a:t>
            </a:r>
            <a:r>
              <a:rPr lang="fr-FR" altLang="fr-FR" dirty="0" smtClean="0"/>
              <a:t>mensuels)</a:t>
            </a:r>
          </a:p>
          <a:p>
            <a:pPr marL="285750" indent="-285750">
              <a:buFont typeface="Arial" panose="020B0604020202020204" pitchFamily="34" charset="0"/>
              <a:buChar char="•"/>
            </a:pPr>
            <a:r>
              <a:rPr lang="fr-FR" altLang="fr-FR" dirty="0" smtClean="0">
                <a:solidFill>
                  <a:srgbClr val="FF0000"/>
                </a:solidFill>
              </a:rPr>
              <a:t>non </a:t>
            </a:r>
            <a:r>
              <a:rPr lang="fr-FR" altLang="fr-FR" dirty="0">
                <a:solidFill>
                  <a:srgbClr val="FF0000"/>
                </a:solidFill>
              </a:rPr>
              <a:t>infectée si &lt; </a:t>
            </a:r>
            <a:r>
              <a:rPr lang="fr-FR" altLang="fr-FR" dirty="0" smtClean="0">
                <a:solidFill>
                  <a:srgbClr val="FF0000"/>
                </a:solidFill>
              </a:rPr>
              <a:t>150.000 (NL1) ou &lt; 250.000 (</a:t>
            </a:r>
            <a:r>
              <a:rPr lang="fr-FR" altLang="fr-FR" dirty="0" err="1" smtClean="0">
                <a:solidFill>
                  <a:srgbClr val="FF0000"/>
                </a:solidFill>
              </a:rPr>
              <a:t>NL</a:t>
            </a:r>
            <a:r>
              <a:rPr lang="fr-FR" altLang="fr-FR" dirty="0" smtClean="0">
                <a:solidFill>
                  <a:srgbClr val="FF0000"/>
                </a:solidFill>
              </a:rPr>
              <a:t>&gt;1)</a:t>
            </a:r>
          </a:p>
          <a:p>
            <a:pPr marL="285750" indent="-285750">
              <a:buFont typeface="Arial" panose="020B0604020202020204" pitchFamily="34" charset="0"/>
              <a:buChar char="•"/>
            </a:pPr>
            <a:r>
              <a:rPr lang="fr-FR" altLang="fr-FR" dirty="0" smtClean="0">
                <a:solidFill>
                  <a:srgbClr val="FF0000"/>
                </a:solidFill>
              </a:rPr>
              <a:t>suspicion </a:t>
            </a:r>
            <a:r>
              <a:rPr lang="fr-FR" altLang="fr-FR" dirty="0">
                <a:solidFill>
                  <a:srgbClr val="FF0000"/>
                </a:solidFill>
              </a:rPr>
              <a:t>si un comptage &gt; </a:t>
            </a:r>
            <a:r>
              <a:rPr lang="fr-FR" altLang="fr-FR" dirty="0" smtClean="0">
                <a:solidFill>
                  <a:srgbClr val="FF0000"/>
                </a:solidFill>
              </a:rPr>
              <a:t>150.000 </a:t>
            </a:r>
            <a:r>
              <a:rPr lang="fr-FR" altLang="fr-FR" dirty="0">
                <a:solidFill>
                  <a:srgbClr val="FF0000"/>
                </a:solidFill>
              </a:rPr>
              <a:t>(NL1) ou </a:t>
            </a:r>
            <a:r>
              <a:rPr lang="fr-FR" altLang="fr-FR" dirty="0" smtClean="0">
                <a:solidFill>
                  <a:srgbClr val="FF0000"/>
                </a:solidFill>
              </a:rPr>
              <a:t>&gt; </a:t>
            </a:r>
            <a:r>
              <a:rPr lang="fr-FR" altLang="fr-FR" dirty="0">
                <a:solidFill>
                  <a:srgbClr val="FF0000"/>
                </a:solidFill>
              </a:rPr>
              <a:t>250.000 (</a:t>
            </a:r>
            <a:r>
              <a:rPr lang="fr-FR" altLang="fr-FR" dirty="0" err="1">
                <a:solidFill>
                  <a:srgbClr val="FF0000"/>
                </a:solidFill>
              </a:rPr>
              <a:t>NL</a:t>
            </a:r>
            <a:r>
              <a:rPr lang="fr-FR" altLang="fr-FR" dirty="0">
                <a:solidFill>
                  <a:srgbClr val="FF0000"/>
                </a:solidFill>
              </a:rPr>
              <a:t>&gt;1)</a:t>
            </a:r>
          </a:p>
          <a:p>
            <a:pPr marL="285750" indent="-285750">
              <a:buFont typeface="Arial" panose="020B0604020202020204" pitchFamily="34" charset="0"/>
              <a:buChar char="•"/>
            </a:pPr>
            <a:r>
              <a:rPr lang="fr-FR" altLang="fr-FR" dirty="0" smtClean="0">
                <a:solidFill>
                  <a:srgbClr val="FF0000"/>
                </a:solidFill>
              </a:rPr>
              <a:t>infectée </a:t>
            </a:r>
            <a:r>
              <a:rPr lang="fr-FR" altLang="fr-FR" dirty="0">
                <a:solidFill>
                  <a:srgbClr val="FF0000"/>
                </a:solidFill>
              </a:rPr>
              <a:t>si plus d'un comptage &gt; </a:t>
            </a:r>
            <a:r>
              <a:rPr lang="fr-FR" altLang="fr-FR" dirty="0" smtClean="0">
                <a:solidFill>
                  <a:srgbClr val="FF0000"/>
                </a:solidFill>
              </a:rPr>
              <a:t>800.000</a:t>
            </a:r>
          </a:p>
        </p:txBody>
      </p:sp>
      <p:sp>
        <p:nvSpPr>
          <p:cNvPr id="5" name="Rectangle 4"/>
          <p:cNvSpPr/>
          <p:nvPr/>
        </p:nvSpPr>
        <p:spPr>
          <a:xfrm>
            <a:off x="251520" y="3573016"/>
            <a:ext cx="8424935" cy="1477328"/>
          </a:xfrm>
          <a:prstGeom prst="rect">
            <a:avLst/>
          </a:prstGeom>
          <a:ln>
            <a:solidFill>
              <a:schemeClr val="tx1"/>
            </a:solidFill>
          </a:ln>
        </p:spPr>
        <p:txBody>
          <a:bodyPr wrap="square">
            <a:spAutoFit/>
          </a:bodyPr>
          <a:lstStyle/>
          <a:p>
            <a:r>
              <a:rPr lang="fr-FR" altLang="fr-FR" dirty="0" smtClean="0"/>
              <a:t>Le Tank à lait </a:t>
            </a:r>
          </a:p>
          <a:p>
            <a:r>
              <a:rPr lang="fr-FR" altLang="fr-FR" dirty="0" smtClean="0"/>
              <a:t>= </a:t>
            </a:r>
            <a:r>
              <a:rPr lang="fr-FR" altLang="fr-FR" dirty="0"/>
              <a:t>concentration cellulaire par ml d’un échantillon de lait prélevé en pratique 3 à 6 fois par mois dans le tank à lait. </a:t>
            </a:r>
          </a:p>
          <a:p>
            <a:r>
              <a:rPr lang="fr-FR" altLang="fr-FR" dirty="0" smtClean="0">
                <a:solidFill>
                  <a:srgbClr val="FF0000"/>
                </a:solidFill>
              </a:rPr>
              <a:t>Norme </a:t>
            </a:r>
            <a:r>
              <a:rPr lang="fr-FR" altLang="fr-FR" dirty="0">
                <a:solidFill>
                  <a:srgbClr val="FF0000"/>
                </a:solidFill>
              </a:rPr>
              <a:t>: &lt; 400.000 cellules / ml </a:t>
            </a:r>
            <a:endParaRPr lang="fr-FR" altLang="fr-FR" dirty="0" smtClean="0"/>
          </a:p>
          <a:p>
            <a:r>
              <a:rPr lang="fr-FR" altLang="fr-FR" dirty="0" smtClean="0">
                <a:solidFill>
                  <a:srgbClr val="FF0000"/>
                </a:solidFill>
              </a:rPr>
              <a:t>Objectif </a:t>
            </a:r>
            <a:r>
              <a:rPr lang="fr-FR" altLang="fr-FR" dirty="0">
                <a:solidFill>
                  <a:srgbClr val="FF0000"/>
                </a:solidFill>
              </a:rPr>
              <a:t>: </a:t>
            </a:r>
            <a:r>
              <a:rPr lang="fr-FR" altLang="fr-FR" dirty="0" smtClean="0">
                <a:solidFill>
                  <a:srgbClr val="FF0000"/>
                </a:solidFill>
              </a:rPr>
              <a:t>250.000</a:t>
            </a:r>
            <a:endParaRPr lang="fr-FR" altLang="fr-FR" dirty="0">
              <a:solidFill>
                <a:srgbClr val="FF0000"/>
              </a:solidFill>
            </a:endParaRPr>
          </a:p>
        </p:txBody>
      </p:sp>
      <p:sp>
        <p:nvSpPr>
          <p:cNvPr id="11" name="Rectangle 10"/>
          <p:cNvSpPr/>
          <p:nvPr/>
        </p:nvSpPr>
        <p:spPr>
          <a:xfrm>
            <a:off x="251520" y="2204864"/>
            <a:ext cx="6696744" cy="1200329"/>
          </a:xfrm>
          <a:prstGeom prst="rect">
            <a:avLst/>
          </a:prstGeom>
          <a:ln>
            <a:solidFill>
              <a:schemeClr val="tx1"/>
            </a:solidFill>
          </a:ln>
        </p:spPr>
        <p:txBody>
          <a:bodyPr wrap="square">
            <a:spAutoFit/>
          </a:bodyPr>
          <a:lstStyle/>
          <a:p>
            <a:r>
              <a:rPr lang="fr-FR" altLang="fr-FR" dirty="0" smtClean="0"/>
              <a:t>Résultats d’un troupeau (lecture verticale)</a:t>
            </a:r>
          </a:p>
          <a:p>
            <a:pPr marL="285750" indent="-285750">
              <a:buFont typeface="Arial" panose="020B0604020202020204" pitchFamily="34" charset="0"/>
              <a:buChar char="•"/>
            </a:pPr>
            <a:r>
              <a:rPr lang="fr-FR" altLang="fr-FR" dirty="0" smtClean="0">
                <a:solidFill>
                  <a:srgbClr val="FF0000"/>
                </a:solidFill>
              </a:rPr>
              <a:t>% </a:t>
            </a:r>
            <a:r>
              <a:rPr lang="fr-FR" altLang="fr-FR" dirty="0">
                <a:solidFill>
                  <a:srgbClr val="FF0000"/>
                </a:solidFill>
              </a:rPr>
              <a:t>CCI &lt; 150.000 (NL1) ou &lt; 250.000 (</a:t>
            </a:r>
            <a:r>
              <a:rPr lang="fr-FR" altLang="fr-FR" dirty="0" err="1">
                <a:solidFill>
                  <a:srgbClr val="FF0000"/>
                </a:solidFill>
              </a:rPr>
              <a:t>NL</a:t>
            </a:r>
            <a:r>
              <a:rPr lang="fr-FR" altLang="fr-FR" dirty="0">
                <a:solidFill>
                  <a:srgbClr val="FF0000"/>
                </a:solidFill>
              </a:rPr>
              <a:t>&gt;1</a:t>
            </a:r>
            <a:r>
              <a:rPr lang="fr-FR" altLang="fr-FR" dirty="0" smtClean="0">
                <a:solidFill>
                  <a:srgbClr val="FF0000"/>
                </a:solidFill>
              </a:rPr>
              <a:t>) :  </a:t>
            </a:r>
            <a:r>
              <a:rPr lang="fr-FR" altLang="fr-FR" dirty="0">
                <a:solidFill>
                  <a:srgbClr val="FF0000"/>
                </a:solidFill>
              </a:rPr>
              <a:t>&gt; 85 </a:t>
            </a:r>
            <a:r>
              <a:rPr lang="fr-FR" altLang="fr-FR" dirty="0" smtClean="0">
                <a:solidFill>
                  <a:srgbClr val="FF0000"/>
                </a:solidFill>
              </a:rPr>
              <a:t>% : bon</a:t>
            </a:r>
          </a:p>
          <a:p>
            <a:pPr marL="285750" indent="-285750">
              <a:buFont typeface="Arial" panose="020B0604020202020204" pitchFamily="34" charset="0"/>
              <a:buChar char="•"/>
            </a:pPr>
            <a:r>
              <a:rPr lang="fr-FR" altLang="fr-FR" dirty="0" smtClean="0">
                <a:solidFill>
                  <a:srgbClr val="FF0000"/>
                </a:solidFill>
              </a:rPr>
              <a:t>% </a:t>
            </a:r>
            <a:r>
              <a:rPr lang="fr-FR" altLang="fr-FR" dirty="0">
                <a:solidFill>
                  <a:srgbClr val="FF0000"/>
                </a:solidFill>
              </a:rPr>
              <a:t>CCI &lt; 150.000 (NL1) ou &lt; 250.000 (</a:t>
            </a:r>
            <a:r>
              <a:rPr lang="fr-FR" altLang="fr-FR" dirty="0" err="1">
                <a:solidFill>
                  <a:srgbClr val="FF0000"/>
                </a:solidFill>
              </a:rPr>
              <a:t>NL</a:t>
            </a:r>
            <a:r>
              <a:rPr lang="fr-FR" altLang="fr-FR" dirty="0">
                <a:solidFill>
                  <a:srgbClr val="FF0000"/>
                </a:solidFill>
              </a:rPr>
              <a:t>&gt;1</a:t>
            </a:r>
            <a:r>
              <a:rPr lang="fr-FR" altLang="fr-FR" dirty="0" smtClean="0">
                <a:solidFill>
                  <a:srgbClr val="FF0000"/>
                </a:solidFill>
              </a:rPr>
              <a:t>) : &lt; </a:t>
            </a:r>
            <a:r>
              <a:rPr lang="fr-FR" altLang="fr-FR" dirty="0">
                <a:solidFill>
                  <a:srgbClr val="FF0000"/>
                </a:solidFill>
              </a:rPr>
              <a:t>75 </a:t>
            </a:r>
            <a:r>
              <a:rPr lang="fr-FR" altLang="fr-FR" dirty="0" smtClean="0">
                <a:solidFill>
                  <a:srgbClr val="FF0000"/>
                </a:solidFill>
              </a:rPr>
              <a:t>% : danger</a:t>
            </a:r>
          </a:p>
          <a:p>
            <a:pPr marL="285750" indent="-285750">
              <a:buFont typeface="Arial" panose="020B0604020202020204" pitchFamily="34" charset="0"/>
              <a:buChar char="•"/>
            </a:pPr>
            <a:r>
              <a:rPr lang="fr-FR" altLang="fr-FR" dirty="0" smtClean="0">
                <a:solidFill>
                  <a:srgbClr val="FF0000"/>
                </a:solidFill>
              </a:rPr>
              <a:t>% </a:t>
            </a:r>
            <a:r>
              <a:rPr lang="fr-FR" altLang="fr-FR" dirty="0">
                <a:solidFill>
                  <a:srgbClr val="FF0000"/>
                </a:solidFill>
              </a:rPr>
              <a:t>CCI &gt; 800.000: &gt; 15 </a:t>
            </a:r>
            <a:r>
              <a:rPr lang="fr-FR" altLang="fr-FR" dirty="0" smtClean="0">
                <a:solidFill>
                  <a:srgbClr val="FF0000"/>
                </a:solidFill>
              </a:rPr>
              <a:t>% : </a:t>
            </a:r>
            <a:r>
              <a:rPr lang="fr-FR" altLang="fr-FR" dirty="0">
                <a:solidFill>
                  <a:srgbClr val="FF0000"/>
                </a:solidFill>
              </a:rPr>
              <a:t>danger</a:t>
            </a:r>
          </a:p>
        </p:txBody>
      </p:sp>
    </p:spTree>
    <p:extLst>
      <p:ext uri="{BB962C8B-B14F-4D97-AF65-F5344CB8AC3E}">
        <p14:creationId xmlns:p14="http://schemas.microsoft.com/office/powerpoint/2010/main" val="22493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24</a:t>
            </a:fld>
            <a:endParaRPr lang="fr-BE"/>
          </a:p>
        </p:txBody>
      </p:sp>
      <p:sp>
        <p:nvSpPr>
          <p:cNvPr id="5" name="Rectangle à coins arrondis 4"/>
          <p:cNvSpPr/>
          <p:nvPr/>
        </p:nvSpPr>
        <p:spPr>
          <a:xfrm>
            <a:off x="1259632" y="4147810"/>
            <a:ext cx="6840760" cy="1369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tx1"/>
                </a:solidFill>
              </a:rPr>
              <a:t>Les </a:t>
            </a:r>
            <a:r>
              <a:rPr lang="fr-FR" sz="4000" dirty="0" smtClean="0">
                <a:solidFill>
                  <a:schemeClr val="tx1"/>
                </a:solidFill>
              </a:rPr>
              <a:t>facteurs déterminants </a:t>
            </a:r>
          </a:p>
          <a:p>
            <a:pPr algn="ctr"/>
            <a:r>
              <a:rPr lang="fr-FR" sz="4000" dirty="0" smtClean="0">
                <a:solidFill>
                  <a:schemeClr val="tx1"/>
                </a:solidFill>
              </a:rPr>
              <a:t>des mammites </a:t>
            </a:r>
            <a:endParaRPr lang="fr-FR" sz="40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smtClean="0"/>
              <a:t>5</a:t>
            </a:r>
            <a:endParaRPr lang="fr-BE" sz="9600" dirty="0"/>
          </a:p>
        </p:txBody>
      </p:sp>
    </p:spTree>
    <p:extLst>
      <p:ext uri="{BB962C8B-B14F-4D97-AF65-F5344CB8AC3E}">
        <p14:creationId xmlns:p14="http://schemas.microsoft.com/office/powerpoint/2010/main" val="1210762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p:cNvSpPr>
            <a:spLocks noGrp="1"/>
          </p:cNvSpPr>
          <p:nvPr>
            <p:ph type="sldNum" sz="quarter" idx="4294967295"/>
          </p:nvPr>
        </p:nvSpPr>
        <p:spPr bwMode="auto">
          <a:xfrm>
            <a:off x="7812088" y="6381750"/>
            <a:ext cx="1127125"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Arial" pitchFamily="34" charset="0"/>
              <a:buChar char="•"/>
              <a:defRPr sz="2400">
                <a:solidFill>
                  <a:schemeClr val="tx2"/>
                </a:solidFill>
                <a:latin typeface="Arial Narrow" pitchFamily="34" charset="0"/>
              </a:defRPr>
            </a:lvl1pPr>
            <a:lvl2pPr marL="742950" indent="-285750">
              <a:spcBef>
                <a:spcPct val="20000"/>
              </a:spcBef>
              <a:buClr>
                <a:schemeClr val="tx2"/>
              </a:buClr>
              <a:buFont typeface="Arial" pitchFamily="34" charset="0"/>
              <a:buChar char="•"/>
              <a:defRPr sz="2400">
                <a:solidFill>
                  <a:schemeClr val="tx2"/>
                </a:solidFill>
                <a:latin typeface="Arial Narrow" pitchFamily="34" charset="0"/>
              </a:defRPr>
            </a:lvl2pPr>
            <a:lvl3pPr marL="1143000" indent="-228600">
              <a:spcBef>
                <a:spcPct val="20000"/>
              </a:spcBef>
              <a:buClr>
                <a:schemeClr val="tx2"/>
              </a:buClr>
              <a:buFont typeface="Arial" pitchFamily="34" charset="0"/>
              <a:buChar char="•"/>
              <a:defRPr sz="2400">
                <a:solidFill>
                  <a:schemeClr val="tx2"/>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FontTx/>
              <a:buNone/>
            </a:pPr>
            <a:fld id="{97598B95-B2E9-437C-B4EB-580B0B5F1332}" type="slidenum">
              <a:rPr lang="fr-FR" altLang="fr-FR" sz="1400" b="1">
                <a:solidFill>
                  <a:srgbClr val="A50021"/>
                </a:solidFill>
              </a:rPr>
              <a:pPr algn="r">
                <a:spcBef>
                  <a:spcPct val="0"/>
                </a:spcBef>
                <a:buClrTx/>
                <a:buFontTx/>
                <a:buNone/>
              </a:pPr>
              <a:t>25</a:t>
            </a:fld>
            <a:endParaRPr lang="fr-FR" altLang="fr-FR" sz="1400" b="1">
              <a:solidFill>
                <a:srgbClr val="A50021"/>
              </a:solidFill>
            </a:endParaRPr>
          </a:p>
        </p:txBody>
      </p:sp>
      <p:pic>
        <p:nvPicPr>
          <p:cNvPr id="41988" name="Object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6" y="836712"/>
            <a:ext cx="8641654"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7"/>
          <p:cNvSpPr>
            <a:spLocks noChangeArrowheads="1"/>
          </p:cNvSpPr>
          <p:nvPr/>
        </p:nvSpPr>
        <p:spPr bwMode="auto">
          <a:xfrm>
            <a:off x="6804248" y="4077072"/>
            <a:ext cx="1728192" cy="504056"/>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Arial" pitchFamily="34" charset="0"/>
              <a:buChar char="•"/>
              <a:defRPr sz="2400">
                <a:solidFill>
                  <a:schemeClr val="tx2"/>
                </a:solidFill>
                <a:latin typeface="Arial Narrow" pitchFamily="34" charset="0"/>
              </a:defRPr>
            </a:lvl1pPr>
            <a:lvl2pPr marL="742950" indent="-285750">
              <a:spcBef>
                <a:spcPct val="20000"/>
              </a:spcBef>
              <a:buClr>
                <a:schemeClr val="tx2"/>
              </a:buClr>
              <a:buFont typeface="Arial" pitchFamily="34" charset="0"/>
              <a:buChar char="•"/>
              <a:defRPr sz="2400">
                <a:solidFill>
                  <a:schemeClr val="tx2"/>
                </a:solidFill>
                <a:latin typeface="Arial Narrow" pitchFamily="34" charset="0"/>
              </a:defRPr>
            </a:lvl2pPr>
            <a:lvl3pPr marL="1143000" indent="-228600">
              <a:spcBef>
                <a:spcPct val="20000"/>
              </a:spcBef>
              <a:buClr>
                <a:schemeClr val="tx2"/>
              </a:buClr>
              <a:buFont typeface="Arial" pitchFamily="34" charset="0"/>
              <a:buChar char="•"/>
              <a:defRPr sz="2400">
                <a:solidFill>
                  <a:schemeClr val="tx2"/>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endParaRPr lang="nl-NL" altLang="fr-FR">
              <a:solidFill>
                <a:srgbClr val="FF6600"/>
              </a:solidFill>
              <a:latin typeface="Times New Roman" pitchFamily="18" charset="0"/>
            </a:endParaRPr>
          </a:p>
        </p:txBody>
      </p:sp>
      <p:sp>
        <p:nvSpPr>
          <p:cNvPr id="7" name="Rectangle à coins arrondis 6"/>
          <p:cNvSpPr/>
          <p:nvPr/>
        </p:nvSpPr>
        <p:spPr>
          <a:xfrm>
            <a:off x="467544" y="116632"/>
            <a:ext cx="7848872"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a:t>Données wallonnes </a:t>
            </a:r>
            <a:r>
              <a:rPr lang="fr-BE" altLang="fr-FR" sz="2400" dirty="0" err="1"/>
              <a:t>ARSIA</a:t>
            </a:r>
            <a:r>
              <a:rPr lang="fr-BE" altLang="fr-FR" sz="2400" dirty="0"/>
              <a:t> 2007 (compilation de L Théron)</a:t>
            </a:r>
            <a:endParaRPr lang="fr-BE" sz="2400" dirty="0"/>
          </a:p>
        </p:txBody>
      </p:sp>
    </p:spTree>
    <p:extLst>
      <p:ext uri="{BB962C8B-B14F-4D97-AF65-F5344CB8AC3E}">
        <p14:creationId xmlns:p14="http://schemas.microsoft.com/office/powerpoint/2010/main" val="49359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3"/>
          <p:cNvSpPr>
            <a:spLocks noGrp="1"/>
          </p:cNvSpPr>
          <p:nvPr>
            <p:ph type="sldNum" sz="quarter" idx="4294967295"/>
          </p:nvPr>
        </p:nvSpPr>
        <p:spPr bwMode="auto">
          <a:xfrm>
            <a:off x="7812088" y="6381750"/>
            <a:ext cx="1127125"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Arial" pitchFamily="34" charset="0"/>
              <a:buChar char="•"/>
              <a:defRPr sz="2400">
                <a:solidFill>
                  <a:schemeClr val="tx2"/>
                </a:solidFill>
                <a:latin typeface="Arial Narrow" pitchFamily="34" charset="0"/>
              </a:defRPr>
            </a:lvl1pPr>
            <a:lvl2pPr marL="742950" indent="-285750">
              <a:spcBef>
                <a:spcPct val="20000"/>
              </a:spcBef>
              <a:buClr>
                <a:schemeClr val="tx2"/>
              </a:buClr>
              <a:buFont typeface="Arial" pitchFamily="34" charset="0"/>
              <a:buChar char="•"/>
              <a:defRPr sz="2400">
                <a:solidFill>
                  <a:schemeClr val="tx2"/>
                </a:solidFill>
                <a:latin typeface="Arial Narrow" pitchFamily="34" charset="0"/>
              </a:defRPr>
            </a:lvl2pPr>
            <a:lvl3pPr marL="1143000" indent="-228600">
              <a:spcBef>
                <a:spcPct val="20000"/>
              </a:spcBef>
              <a:buClr>
                <a:schemeClr val="tx2"/>
              </a:buClr>
              <a:buFont typeface="Arial" pitchFamily="34" charset="0"/>
              <a:buChar char="•"/>
              <a:defRPr sz="2400">
                <a:solidFill>
                  <a:schemeClr val="tx2"/>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r">
              <a:spcBef>
                <a:spcPct val="0"/>
              </a:spcBef>
              <a:buClrTx/>
              <a:buFontTx/>
              <a:buNone/>
            </a:pPr>
            <a:fld id="{2E3BC34D-4A91-484D-BAFD-F94DE480D1C7}" type="slidenum">
              <a:rPr lang="fr-FR" altLang="fr-FR" sz="1400" b="1">
                <a:solidFill>
                  <a:srgbClr val="A50021"/>
                </a:solidFill>
              </a:rPr>
              <a:pPr algn="r">
                <a:spcBef>
                  <a:spcPct val="0"/>
                </a:spcBef>
                <a:buClrTx/>
                <a:buFontTx/>
                <a:buNone/>
              </a:pPr>
              <a:t>26</a:t>
            </a:fld>
            <a:endParaRPr lang="fr-FR" altLang="fr-FR" sz="1400" b="1">
              <a:solidFill>
                <a:srgbClr val="A50021"/>
              </a:solidFill>
            </a:endParaRPr>
          </a:p>
        </p:txBody>
      </p:sp>
      <p:pic>
        <p:nvPicPr>
          <p:cNvPr id="43012" name="Chart 1"/>
          <p:cNvPicPr>
            <a:picLocks noChangeArrowheads="1"/>
          </p:cNvPicPr>
          <p:nvPr/>
        </p:nvPicPr>
        <p:blipFill>
          <a:blip r:embed="rId2">
            <a:extLst>
              <a:ext uri="{28A0092B-C50C-407E-A947-70E740481C1C}">
                <a14:useLocalDpi xmlns:a14="http://schemas.microsoft.com/office/drawing/2010/main" val="0"/>
              </a:ext>
            </a:extLst>
          </a:blip>
          <a:srcRect l="-774" t="-2206" r="-3708" b="-616"/>
          <a:stretch>
            <a:fillRect/>
          </a:stretch>
        </p:blipFill>
        <p:spPr bwMode="auto">
          <a:xfrm>
            <a:off x="214777" y="1412776"/>
            <a:ext cx="6387723" cy="396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p:cNvSpPr/>
          <p:nvPr/>
        </p:nvSpPr>
        <p:spPr>
          <a:xfrm>
            <a:off x="180546" y="116632"/>
            <a:ext cx="6192688"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a:t>Données wallonnes </a:t>
            </a:r>
            <a:r>
              <a:rPr lang="fr-BE" altLang="fr-FR" sz="2400" dirty="0" err="1"/>
              <a:t>ARSIA</a:t>
            </a:r>
            <a:r>
              <a:rPr lang="fr-BE" altLang="fr-FR" sz="2400" dirty="0"/>
              <a:t> 2007 </a:t>
            </a:r>
            <a:r>
              <a:rPr lang="fr-BE" altLang="fr-FR" sz="2400" dirty="0" smtClean="0"/>
              <a:t>(L </a:t>
            </a:r>
            <a:r>
              <a:rPr lang="fr-BE" altLang="fr-FR" sz="2400" dirty="0"/>
              <a:t>Théron)</a:t>
            </a:r>
            <a:endParaRPr lang="fr-BE" sz="2400" dirty="0"/>
          </a:p>
        </p:txBody>
      </p:sp>
      <p:grpSp>
        <p:nvGrpSpPr>
          <p:cNvPr id="3" name="Groupe 2"/>
          <p:cNvGrpSpPr/>
          <p:nvPr/>
        </p:nvGrpSpPr>
        <p:grpSpPr>
          <a:xfrm>
            <a:off x="6516216" y="1997499"/>
            <a:ext cx="1846700" cy="2448271"/>
            <a:chOff x="827584" y="1474406"/>
            <a:chExt cx="1554373" cy="2026482"/>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488738"/>
              <a:ext cx="1554373" cy="201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904531" y="1474406"/>
              <a:ext cx="1123223" cy="254753"/>
            </a:xfrm>
            <a:prstGeom prst="rect">
              <a:avLst/>
            </a:prstGeom>
            <a:solidFill>
              <a:schemeClr val="bg1"/>
            </a:solidFill>
          </p:spPr>
          <p:txBody>
            <a:bodyPr wrap="square" rtlCol="0">
              <a:spAutoFit/>
            </a:bodyPr>
            <a:lstStyle/>
            <a:p>
              <a:r>
                <a:rPr lang="fr-FR" sz="1400" dirty="0" smtClean="0"/>
                <a:t>Streptococcus</a:t>
              </a:r>
              <a:endParaRPr lang="fr-BE" sz="1400" dirty="0"/>
            </a:p>
          </p:txBody>
        </p:sp>
      </p:grpSp>
      <p:grpSp>
        <p:nvGrpSpPr>
          <p:cNvPr id="6" name="Groupe 5"/>
          <p:cNvGrpSpPr/>
          <p:nvPr/>
        </p:nvGrpSpPr>
        <p:grpSpPr>
          <a:xfrm>
            <a:off x="6541725" y="4514569"/>
            <a:ext cx="2350754" cy="2226799"/>
            <a:chOff x="7236296" y="764704"/>
            <a:chExt cx="1504708" cy="128151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764704"/>
              <a:ext cx="1504708" cy="128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7236297" y="779723"/>
              <a:ext cx="490000" cy="177124"/>
            </a:xfrm>
            <a:prstGeom prst="rect">
              <a:avLst/>
            </a:prstGeom>
            <a:solidFill>
              <a:schemeClr val="bg1"/>
            </a:solidFill>
          </p:spPr>
          <p:txBody>
            <a:bodyPr wrap="square" rtlCol="0">
              <a:spAutoFit/>
            </a:bodyPr>
            <a:lstStyle/>
            <a:p>
              <a:r>
                <a:rPr lang="fr-FR" sz="1400" dirty="0" smtClean="0"/>
                <a:t>E Coli</a:t>
              </a:r>
              <a:endParaRPr lang="fr-BE" sz="1400" dirty="0"/>
            </a:p>
          </p:txBody>
        </p:sp>
      </p:grpSp>
      <p:grpSp>
        <p:nvGrpSpPr>
          <p:cNvPr id="8" name="Groupe 7"/>
          <p:cNvGrpSpPr/>
          <p:nvPr/>
        </p:nvGrpSpPr>
        <p:grpSpPr>
          <a:xfrm>
            <a:off x="6497062" y="161695"/>
            <a:ext cx="2304256" cy="1776334"/>
            <a:chOff x="107504" y="5301208"/>
            <a:chExt cx="1840643" cy="1418569"/>
          </a:xfrm>
        </p:grpSpPr>
        <p:pic>
          <p:nvPicPr>
            <p:cNvPr id="4101" name="Picture 5" descr="Résultat de recherche d'images pour &quot;staphylococcus aureus&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5301208"/>
              <a:ext cx="1840643" cy="141856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7505" y="5301208"/>
              <a:ext cx="920322" cy="245789"/>
            </a:xfrm>
            <a:prstGeom prst="rect">
              <a:avLst/>
            </a:prstGeom>
            <a:solidFill>
              <a:schemeClr val="bg1"/>
            </a:solidFill>
          </p:spPr>
          <p:txBody>
            <a:bodyPr wrap="square" rtlCol="0">
              <a:spAutoFit/>
            </a:bodyPr>
            <a:lstStyle/>
            <a:p>
              <a:r>
                <a:rPr lang="fr-FR" sz="1400" dirty="0" err="1" smtClean="0"/>
                <a:t>Staph</a:t>
              </a:r>
              <a:r>
                <a:rPr lang="fr-FR" sz="1400" dirty="0" smtClean="0"/>
                <a:t> aureus</a:t>
              </a:r>
              <a:endParaRPr lang="fr-BE" sz="1400" dirty="0"/>
            </a:p>
          </p:txBody>
        </p:sp>
      </p:grpSp>
    </p:spTree>
    <p:extLst>
      <p:ext uri="{BB962C8B-B14F-4D97-AF65-F5344CB8AC3E}">
        <p14:creationId xmlns:p14="http://schemas.microsoft.com/office/powerpoint/2010/main" val="3249444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91264" cy="778098"/>
          </a:xfrm>
          <a:ln w="28575">
            <a:solidFill>
              <a:schemeClr val="accent2">
                <a:lumMod val="75000"/>
              </a:schemeClr>
            </a:solidFill>
          </a:ln>
        </p:spPr>
        <p:txBody>
          <a:bodyPr>
            <a:normAutofit/>
          </a:bodyPr>
          <a:lstStyle/>
          <a:p>
            <a:r>
              <a:rPr lang="fr-BE" sz="3200" dirty="0" smtClean="0"/>
              <a:t>Prévalence des mammites à </a:t>
            </a:r>
            <a:r>
              <a:rPr lang="fr-BE" sz="3200" dirty="0" err="1" smtClean="0"/>
              <a:t>Strepto</a:t>
            </a:r>
            <a:r>
              <a:rPr lang="fr-BE" sz="3200" dirty="0" smtClean="0"/>
              <a:t> </a:t>
            </a:r>
            <a:r>
              <a:rPr lang="fr-BE" sz="3200" dirty="0" err="1" smtClean="0"/>
              <a:t>agalactiae</a:t>
            </a:r>
            <a:endParaRPr lang="fr-BE" sz="3200" dirty="0"/>
          </a:p>
        </p:txBody>
      </p:sp>
      <p:sp>
        <p:nvSpPr>
          <p:cNvPr id="3" name="Espace réservé du contenu 2"/>
          <p:cNvSpPr>
            <a:spLocks noGrp="1"/>
          </p:cNvSpPr>
          <p:nvPr>
            <p:ph idx="1"/>
          </p:nvPr>
        </p:nvSpPr>
        <p:spPr/>
        <p:txBody>
          <a:bodyPr/>
          <a:lstStyle/>
          <a:p>
            <a:r>
              <a:rPr lang="fr-BE" dirty="0" smtClean="0"/>
              <a:t>Thaïlande : 7 %</a:t>
            </a:r>
          </a:p>
          <a:p>
            <a:r>
              <a:rPr lang="fr-BE" dirty="0" smtClean="0"/>
              <a:t>Chine : 16 %</a:t>
            </a:r>
          </a:p>
          <a:p>
            <a:r>
              <a:rPr lang="fr-BE" dirty="0" smtClean="0"/>
              <a:t>Colombie : 27 à 35 %</a:t>
            </a:r>
          </a:p>
          <a:p>
            <a:r>
              <a:rPr lang="fr-BE" dirty="0" smtClean="0"/>
              <a:t>Brésil : 60 % </a:t>
            </a:r>
          </a:p>
          <a:p>
            <a:r>
              <a:rPr lang="fr-BE" dirty="0" smtClean="0"/>
              <a:t>Danemark : 2 à 6 % </a:t>
            </a:r>
            <a:endParaRPr lang="fr-BE" dirty="0"/>
          </a:p>
        </p:txBody>
      </p:sp>
      <p:sp>
        <p:nvSpPr>
          <p:cNvPr id="4" name="Espace réservé du numéro de diapositive 3"/>
          <p:cNvSpPr>
            <a:spLocks noGrp="1"/>
          </p:cNvSpPr>
          <p:nvPr>
            <p:ph type="sldNum" sz="quarter" idx="12"/>
          </p:nvPr>
        </p:nvSpPr>
        <p:spPr/>
        <p:txBody>
          <a:bodyPr/>
          <a:lstStyle/>
          <a:p>
            <a:fld id="{74236956-C5D1-4819-939A-6E38A104A438}" type="slidenum">
              <a:rPr lang="fr-BE" smtClean="0"/>
              <a:t>27</a:t>
            </a:fld>
            <a:endParaRPr lang="fr-BE"/>
          </a:p>
        </p:txBody>
      </p:sp>
    </p:spTree>
    <p:extLst>
      <p:ext uri="{BB962C8B-B14F-4D97-AF65-F5344CB8AC3E}">
        <p14:creationId xmlns:p14="http://schemas.microsoft.com/office/powerpoint/2010/main" val="3878856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28</a:t>
            </a:fld>
            <a:endParaRPr lang="fr-BE"/>
          </a:p>
        </p:txBody>
      </p:sp>
      <p:sp>
        <p:nvSpPr>
          <p:cNvPr id="5" name="Rectangle à coins arrondis 4"/>
          <p:cNvSpPr/>
          <p:nvPr/>
        </p:nvSpPr>
        <p:spPr>
          <a:xfrm>
            <a:off x="1259632" y="4147810"/>
            <a:ext cx="6840760" cy="1369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tx1"/>
                </a:solidFill>
              </a:rPr>
              <a:t>Les facteurs </a:t>
            </a:r>
            <a:r>
              <a:rPr lang="fr-FR" sz="4000" dirty="0" err="1" smtClean="0">
                <a:solidFill>
                  <a:schemeClr val="tx1"/>
                </a:solidFill>
              </a:rPr>
              <a:t>prédisposants</a:t>
            </a:r>
            <a:endParaRPr lang="fr-FR" sz="4000" dirty="0">
              <a:solidFill>
                <a:schemeClr val="tx1"/>
              </a:solidFill>
            </a:endParaRPr>
          </a:p>
          <a:p>
            <a:pPr algn="ctr"/>
            <a:r>
              <a:rPr lang="fr-FR" sz="4000" dirty="0">
                <a:solidFill>
                  <a:schemeClr val="tx1"/>
                </a:solidFill>
              </a:rPr>
              <a:t>des mammites</a:t>
            </a: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smtClean="0"/>
              <a:t>6</a:t>
            </a:r>
            <a:endParaRPr lang="fr-BE" sz="9600" dirty="0"/>
          </a:p>
        </p:txBody>
      </p:sp>
    </p:spTree>
    <p:extLst>
      <p:ext uri="{BB962C8B-B14F-4D97-AF65-F5344CB8AC3E}">
        <p14:creationId xmlns:p14="http://schemas.microsoft.com/office/powerpoint/2010/main" val="12107629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29</a:t>
            </a:fld>
            <a:endParaRPr lang="fr-BE"/>
          </a:p>
        </p:txBody>
      </p:sp>
      <p:pic>
        <p:nvPicPr>
          <p:cNvPr id="1026" name="Picture 2" descr="D:\2 ACTIVITES ENSEIGNEMENTS\Ressources\Facebook Theriogenology\Carte conceptuelle etiologie des mammi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41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à coins arrondis 3"/>
          <p:cNvSpPr/>
          <p:nvPr/>
        </p:nvSpPr>
        <p:spPr>
          <a:xfrm>
            <a:off x="2267744" y="188640"/>
            <a:ext cx="4680520"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Facteurs de risque des mammites </a:t>
            </a:r>
            <a:endParaRPr lang="fr-BE" sz="2400" dirty="0"/>
          </a:p>
        </p:txBody>
      </p:sp>
    </p:spTree>
    <p:extLst>
      <p:ext uri="{BB962C8B-B14F-4D97-AF65-F5344CB8AC3E}">
        <p14:creationId xmlns:p14="http://schemas.microsoft.com/office/powerpoint/2010/main" val="1049884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a:t>
            </a:fld>
            <a:endParaRPr lang="fr-BE"/>
          </a:p>
        </p:txBody>
      </p:sp>
      <p:sp>
        <p:nvSpPr>
          <p:cNvPr id="5" name="Rectangle à coins arrondis 4"/>
          <p:cNvSpPr/>
          <p:nvPr/>
        </p:nvSpPr>
        <p:spPr>
          <a:xfrm>
            <a:off x="1331640" y="4140830"/>
            <a:ext cx="6336704" cy="16561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tx1"/>
                </a:solidFill>
              </a:rPr>
              <a:t>Bases anatomiques de la </a:t>
            </a:r>
            <a:r>
              <a:rPr lang="fr-FR" sz="4000" dirty="0">
                <a:solidFill>
                  <a:schemeClr val="tx1"/>
                </a:solidFill>
              </a:rPr>
              <a:t>glande </a:t>
            </a:r>
            <a:r>
              <a:rPr lang="fr-FR" sz="4000" dirty="0" smtClean="0">
                <a:solidFill>
                  <a:schemeClr val="tx1"/>
                </a:solidFill>
              </a:rPr>
              <a:t>mammaire</a:t>
            </a:r>
            <a:endParaRPr lang="fr-FR" sz="40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smtClean="0"/>
              <a:t>1</a:t>
            </a:r>
            <a:endParaRPr lang="fr-BE" sz="9600" dirty="0"/>
          </a:p>
        </p:txBody>
      </p:sp>
    </p:spTree>
    <p:extLst>
      <p:ext uri="{BB962C8B-B14F-4D97-AF65-F5344CB8AC3E}">
        <p14:creationId xmlns:p14="http://schemas.microsoft.com/office/powerpoint/2010/main" val="23058106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30</a:t>
            </a:fld>
            <a:endParaRPr lang="fr-B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5235"/>
            <a:ext cx="8698358" cy="668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588224" y="908720"/>
            <a:ext cx="2187778" cy="369332"/>
          </a:xfrm>
          <a:prstGeom prst="rect">
            <a:avLst/>
          </a:prstGeom>
          <a:noFill/>
        </p:spPr>
        <p:txBody>
          <a:bodyPr wrap="none" rtlCol="0">
            <a:spAutoFit/>
          </a:bodyPr>
          <a:lstStyle/>
          <a:p>
            <a:r>
              <a:rPr lang="fr-FR" dirty="0" err="1" smtClean="0"/>
              <a:t>From</a:t>
            </a:r>
            <a:r>
              <a:rPr lang="fr-FR" dirty="0" smtClean="0"/>
              <a:t> </a:t>
            </a:r>
            <a:r>
              <a:rPr lang="fr-FR" dirty="0" err="1" smtClean="0"/>
              <a:t>Burvenich</a:t>
            </a:r>
            <a:r>
              <a:rPr lang="fr-FR" dirty="0" smtClean="0"/>
              <a:t> 2004</a:t>
            </a:r>
            <a:endParaRPr lang="fr-BE" dirty="0"/>
          </a:p>
        </p:txBody>
      </p:sp>
    </p:spTree>
    <p:extLst>
      <p:ext uri="{BB962C8B-B14F-4D97-AF65-F5344CB8AC3E}">
        <p14:creationId xmlns:p14="http://schemas.microsoft.com/office/powerpoint/2010/main" val="18731448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31</a:t>
            </a:fld>
            <a:endParaRPr lang="fr-BE"/>
          </a:p>
        </p:txBody>
      </p:sp>
      <p:sp>
        <p:nvSpPr>
          <p:cNvPr id="5" name="Rectangle à coins arrondis 4"/>
          <p:cNvSpPr/>
          <p:nvPr/>
        </p:nvSpPr>
        <p:spPr>
          <a:xfrm>
            <a:off x="438200" y="3933056"/>
            <a:ext cx="8136904" cy="22335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rPr>
              <a:t>Les mécanismes de défense innés et adaptatifs </a:t>
            </a:r>
          </a:p>
          <a:p>
            <a:pPr algn="ctr"/>
            <a:r>
              <a:rPr lang="fr-FR" sz="3200" dirty="0">
                <a:solidFill>
                  <a:schemeClr val="tx1"/>
                </a:solidFill>
              </a:rPr>
              <a:t>de la glande mammaire</a:t>
            </a:r>
          </a:p>
          <a:p>
            <a:pPr algn="ctr"/>
            <a:r>
              <a:rPr lang="fr-BE" sz="2400" dirty="0">
                <a:solidFill>
                  <a:schemeClr val="tx1"/>
                </a:solidFill>
              </a:rPr>
              <a:t>Adapté par Ch. Hanzen 2019 </a:t>
            </a:r>
          </a:p>
          <a:p>
            <a:pPr algn="ctr"/>
            <a:r>
              <a:rPr lang="fr-BE" sz="2400" dirty="0">
                <a:solidFill>
                  <a:schemeClr val="tx1"/>
                </a:solidFill>
              </a:rPr>
              <a:t>de </a:t>
            </a:r>
            <a:r>
              <a:rPr lang="fr-BE" sz="2400" dirty="0" err="1">
                <a:solidFill>
                  <a:schemeClr val="tx1"/>
                </a:solidFill>
              </a:rPr>
              <a:t>Sordillo</a:t>
            </a:r>
            <a:r>
              <a:rPr lang="fr-BE" sz="2400" dirty="0">
                <a:solidFill>
                  <a:schemeClr val="tx1"/>
                </a:solidFill>
              </a:rPr>
              <a:t> et al. </a:t>
            </a:r>
            <a:r>
              <a:rPr lang="fr-BE" sz="2400" dirty="0" err="1">
                <a:solidFill>
                  <a:schemeClr val="tx1"/>
                </a:solidFill>
              </a:rPr>
              <a:t>Vet</a:t>
            </a:r>
            <a:r>
              <a:rPr lang="fr-BE" sz="2400" dirty="0">
                <a:solidFill>
                  <a:schemeClr val="tx1"/>
                </a:solidFill>
              </a:rPr>
              <a:t> Clin Food </a:t>
            </a:r>
            <a:r>
              <a:rPr lang="fr-BE" sz="2400" dirty="0" err="1">
                <a:solidFill>
                  <a:schemeClr val="tx1"/>
                </a:solidFill>
              </a:rPr>
              <a:t>Anim</a:t>
            </a:r>
            <a:r>
              <a:rPr lang="fr-BE" sz="2400" dirty="0">
                <a:solidFill>
                  <a:schemeClr val="tx1"/>
                </a:solidFill>
              </a:rPr>
              <a:t> 34 (2018) 507–523</a:t>
            </a:r>
            <a:r>
              <a:rPr lang="fr-FR" sz="2400" dirty="0">
                <a:solidFill>
                  <a:schemeClr val="tx1"/>
                </a:solidFill>
              </a:rPr>
              <a:t> </a:t>
            </a:r>
            <a:endParaRPr lang="fr-BE" sz="24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a:t>7</a:t>
            </a:r>
          </a:p>
        </p:txBody>
      </p:sp>
    </p:spTree>
    <p:extLst>
      <p:ext uri="{BB962C8B-B14F-4D97-AF65-F5344CB8AC3E}">
        <p14:creationId xmlns:p14="http://schemas.microsoft.com/office/powerpoint/2010/main" val="1165058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ln>
            <a:noFill/>
          </a:ln>
        </p:spPr>
        <p:txBody>
          <a:bodyPr/>
          <a:lstStyle/>
          <a:p>
            <a:fld id="{74236956-C5D1-4819-939A-6E38A104A438}" type="slidenum">
              <a:rPr lang="fr-BE" smtClean="0"/>
              <a:t>32</a:t>
            </a:fld>
            <a:endParaRPr lang="fr-BE"/>
          </a:p>
        </p:txBody>
      </p:sp>
      <p:sp>
        <p:nvSpPr>
          <p:cNvPr id="3" name="Rectangle à coins arrondis 2"/>
          <p:cNvSpPr/>
          <p:nvPr/>
        </p:nvSpPr>
        <p:spPr>
          <a:xfrm>
            <a:off x="1274043" y="146750"/>
            <a:ext cx="6984776" cy="594796"/>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Les mécanismes de défense de la glande mammaire </a:t>
            </a:r>
            <a:endParaRPr lang="fr-BE" sz="2400" dirty="0"/>
          </a:p>
        </p:txBody>
      </p:sp>
      <p:sp>
        <p:nvSpPr>
          <p:cNvPr id="5" name="Rectangle à coins arrondis 4"/>
          <p:cNvSpPr/>
          <p:nvPr/>
        </p:nvSpPr>
        <p:spPr>
          <a:xfrm>
            <a:off x="2661867" y="1124744"/>
            <a:ext cx="2304256"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Trois fonctions </a:t>
            </a:r>
            <a:endParaRPr lang="fr-BE" sz="2400" dirty="0"/>
          </a:p>
        </p:txBody>
      </p:sp>
      <p:sp>
        <p:nvSpPr>
          <p:cNvPr id="6" name="Rectangle 5"/>
          <p:cNvSpPr/>
          <p:nvPr/>
        </p:nvSpPr>
        <p:spPr>
          <a:xfrm>
            <a:off x="5674174" y="845512"/>
            <a:ext cx="3307637" cy="1015663"/>
          </a:xfrm>
          <a:prstGeom prst="rect">
            <a:avLst/>
          </a:prstGeom>
          <a:ln>
            <a:solidFill>
              <a:schemeClr val="tx1"/>
            </a:solidFill>
          </a:ln>
        </p:spPr>
        <p:txBody>
          <a:bodyPr wrap="none">
            <a:spAutoFit/>
          </a:bodyPr>
          <a:lstStyle/>
          <a:p>
            <a:r>
              <a:rPr lang="fr-BE" sz="2000" dirty="0" smtClean="0"/>
              <a:t>- Prévenir l’infection</a:t>
            </a:r>
          </a:p>
          <a:p>
            <a:r>
              <a:rPr lang="fr-BE" sz="2000" dirty="0" smtClean="0"/>
              <a:t>- Eliminer  l'infection</a:t>
            </a:r>
          </a:p>
          <a:p>
            <a:r>
              <a:rPr lang="fr-FR" sz="2000" dirty="0" smtClean="0"/>
              <a:t>- Restaurer le tissu mammaire</a:t>
            </a:r>
            <a:endParaRPr lang="fr-BE" sz="2000" dirty="0" smtClean="0"/>
          </a:p>
        </p:txBody>
      </p:sp>
      <p:sp>
        <p:nvSpPr>
          <p:cNvPr id="9" name="Rectangle à coins arrondis 8"/>
          <p:cNvSpPr/>
          <p:nvPr/>
        </p:nvSpPr>
        <p:spPr>
          <a:xfrm>
            <a:off x="273406" y="1122437"/>
            <a:ext cx="2116468" cy="4572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bg1"/>
                </a:solidFill>
              </a:rPr>
              <a:t>Deux systèmes </a:t>
            </a:r>
            <a:endParaRPr lang="fr-BE" sz="2400" dirty="0">
              <a:solidFill>
                <a:schemeClr val="bg1"/>
              </a:solidFill>
            </a:endParaRPr>
          </a:p>
        </p:txBody>
      </p:sp>
      <p:sp>
        <p:nvSpPr>
          <p:cNvPr id="10" name="Rectangle à coins arrondis 9"/>
          <p:cNvSpPr/>
          <p:nvPr/>
        </p:nvSpPr>
        <p:spPr>
          <a:xfrm>
            <a:off x="273406" y="4793652"/>
            <a:ext cx="1417936" cy="4572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Adaptatif</a:t>
            </a:r>
            <a:endParaRPr lang="fr-BE" sz="2400" dirty="0"/>
          </a:p>
        </p:txBody>
      </p:sp>
      <p:sp>
        <p:nvSpPr>
          <p:cNvPr id="13" name="Rectangle à coins arrondis 12"/>
          <p:cNvSpPr/>
          <p:nvPr/>
        </p:nvSpPr>
        <p:spPr>
          <a:xfrm>
            <a:off x="6751471" y="2056627"/>
            <a:ext cx="200784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Moléculaires</a:t>
            </a:r>
            <a:endParaRPr lang="fr-BE" sz="2400" dirty="0">
              <a:solidFill>
                <a:schemeClr val="tx1"/>
              </a:solidFill>
            </a:endParaRPr>
          </a:p>
        </p:txBody>
      </p:sp>
      <p:sp>
        <p:nvSpPr>
          <p:cNvPr id="14" name="Rectangle à coins arrondis 13"/>
          <p:cNvSpPr/>
          <p:nvPr/>
        </p:nvSpPr>
        <p:spPr>
          <a:xfrm>
            <a:off x="4232346" y="2056627"/>
            <a:ext cx="1567408"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Cellulaires</a:t>
            </a:r>
            <a:endParaRPr lang="fr-BE" sz="2400" dirty="0">
              <a:solidFill>
                <a:schemeClr val="tx1"/>
              </a:solidFill>
            </a:endParaRPr>
          </a:p>
        </p:txBody>
      </p:sp>
      <p:sp>
        <p:nvSpPr>
          <p:cNvPr id="15" name="Rectangle à coins arrondis 14"/>
          <p:cNvSpPr/>
          <p:nvPr/>
        </p:nvSpPr>
        <p:spPr>
          <a:xfrm>
            <a:off x="1929393" y="2070304"/>
            <a:ext cx="2026267"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solidFill>
                  <a:schemeClr val="tx1"/>
                </a:solidFill>
              </a:rPr>
              <a:t>Anatomiques</a:t>
            </a:r>
            <a:endParaRPr lang="fr-BE" sz="2400" dirty="0">
              <a:solidFill>
                <a:schemeClr val="tx1"/>
              </a:solidFill>
            </a:endParaRPr>
          </a:p>
        </p:txBody>
      </p:sp>
      <p:sp>
        <p:nvSpPr>
          <p:cNvPr id="17" name="Rectangle 16"/>
          <p:cNvSpPr/>
          <p:nvPr/>
        </p:nvSpPr>
        <p:spPr>
          <a:xfrm>
            <a:off x="6751471" y="2762111"/>
            <a:ext cx="1671483" cy="1631216"/>
          </a:xfrm>
          <a:prstGeom prst="rect">
            <a:avLst/>
          </a:prstGeom>
          <a:solidFill>
            <a:schemeClr val="tx2">
              <a:lumMod val="50000"/>
            </a:schemeClr>
          </a:solidFill>
          <a:ln>
            <a:solidFill>
              <a:schemeClr val="tx1"/>
            </a:solidFill>
          </a:ln>
        </p:spPr>
        <p:txBody>
          <a:bodyPr wrap="none">
            <a:spAutoFit/>
          </a:bodyPr>
          <a:lstStyle/>
          <a:p>
            <a:r>
              <a:rPr lang="fr-BE" sz="2000" dirty="0" smtClean="0">
                <a:solidFill>
                  <a:schemeClr val="bg1"/>
                </a:solidFill>
              </a:rPr>
              <a:t>- </a:t>
            </a:r>
            <a:r>
              <a:rPr lang="fr-BE" sz="2000" dirty="0" err="1" smtClean="0">
                <a:solidFill>
                  <a:schemeClr val="bg1"/>
                </a:solidFill>
              </a:rPr>
              <a:t>PRRs</a:t>
            </a:r>
            <a:endParaRPr lang="fr-BE" sz="2000" dirty="0" smtClean="0">
              <a:solidFill>
                <a:schemeClr val="bg1"/>
              </a:solidFill>
            </a:endParaRPr>
          </a:p>
          <a:p>
            <a:r>
              <a:rPr lang="fr-BE" sz="2000" dirty="0" smtClean="0">
                <a:solidFill>
                  <a:schemeClr val="bg1"/>
                </a:solidFill>
              </a:rPr>
              <a:t>- Complément</a:t>
            </a:r>
          </a:p>
          <a:p>
            <a:r>
              <a:rPr lang="fr-FR" sz="2000" dirty="0" smtClean="0">
                <a:solidFill>
                  <a:schemeClr val="bg1"/>
                </a:solidFill>
              </a:rPr>
              <a:t>- Lactoferrine</a:t>
            </a:r>
          </a:p>
          <a:p>
            <a:r>
              <a:rPr lang="fr-FR" sz="2000" dirty="0" smtClean="0">
                <a:solidFill>
                  <a:schemeClr val="bg1"/>
                </a:solidFill>
              </a:rPr>
              <a:t>- Cytokines </a:t>
            </a:r>
          </a:p>
          <a:p>
            <a:r>
              <a:rPr lang="fr-FR" sz="2000" dirty="0" smtClean="0">
                <a:solidFill>
                  <a:schemeClr val="bg1"/>
                </a:solidFill>
              </a:rPr>
              <a:t>- </a:t>
            </a:r>
            <a:r>
              <a:rPr lang="fr-FR" sz="2000" dirty="0" err="1" smtClean="0">
                <a:solidFill>
                  <a:schemeClr val="bg1"/>
                </a:solidFill>
              </a:rPr>
              <a:t>Oxylipides</a:t>
            </a:r>
            <a:endParaRPr lang="fr-BE" sz="2000" dirty="0" smtClean="0">
              <a:solidFill>
                <a:schemeClr val="bg1"/>
              </a:solidFill>
            </a:endParaRPr>
          </a:p>
        </p:txBody>
      </p:sp>
      <p:sp>
        <p:nvSpPr>
          <p:cNvPr id="20" name="Rectangle 19"/>
          <p:cNvSpPr/>
          <p:nvPr/>
        </p:nvSpPr>
        <p:spPr>
          <a:xfrm>
            <a:off x="6765627" y="4809346"/>
            <a:ext cx="2216184" cy="707886"/>
          </a:xfrm>
          <a:prstGeom prst="rect">
            <a:avLst/>
          </a:prstGeom>
          <a:solidFill>
            <a:schemeClr val="accent2">
              <a:lumMod val="75000"/>
            </a:schemeClr>
          </a:solidFill>
          <a:ln>
            <a:solidFill>
              <a:schemeClr val="tx1"/>
            </a:solidFill>
          </a:ln>
        </p:spPr>
        <p:txBody>
          <a:bodyPr wrap="none">
            <a:spAutoFit/>
          </a:bodyPr>
          <a:lstStyle/>
          <a:p>
            <a:r>
              <a:rPr lang="fr-BE" sz="2000" dirty="0" smtClean="0">
                <a:solidFill>
                  <a:schemeClr val="bg1"/>
                </a:solidFill>
              </a:rPr>
              <a:t>- </a:t>
            </a:r>
            <a:r>
              <a:rPr lang="fr-BE" sz="2000" dirty="0" err="1" smtClean="0">
                <a:solidFill>
                  <a:schemeClr val="bg1"/>
                </a:solidFill>
              </a:rPr>
              <a:t>Ig</a:t>
            </a:r>
            <a:r>
              <a:rPr lang="fr-BE" sz="2000" dirty="0" smtClean="0">
                <a:solidFill>
                  <a:schemeClr val="bg1"/>
                </a:solidFill>
              </a:rPr>
              <a:t> : A, M, G1 et G2</a:t>
            </a:r>
          </a:p>
          <a:p>
            <a:r>
              <a:rPr lang="fr-BE" sz="2000" dirty="0" smtClean="0">
                <a:solidFill>
                  <a:schemeClr val="bg1"/>
                </a:solidFill>
              </a:rPr>
              <a:t>- Cytokines</a:t>
            </a:r>
          </a:p>
        </p:txBody>
      </p:sp>
      <p:cxnSp>
        <p:nvCxnSpPr>
          <p:cNvPr id="22" name="Connecteur droit avec flèche 21"/>
          <p:cNvCxnSpPr/>
          <p:nvPr/>
        </p:nvCxnSpPr>
        <p:spPr>
          <a:xfrm>
            <a:off x="611560" y="1581944"/>
            <a:ext cx="0" cy="127172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endCxn id="10" idx="0"/>
          </p:cNvCxnSpPr>
          <p:nvPr/>
        </p:nvCxnSpPr>
        <p:spPr>
          <a:xfrm>
            <a:off x="948892" y="1579637"/>
            <a:ext cx="33482" cy="321401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à coins arrondis 26"/>
          <p:cNvSpPr/>
          <p:nvPr/>
        </p:nvSpPr>
        <p:spPr>
          <a:xfrm>
            <a:off x="323528" y="2853665"/>
            <a:ext cx="792088" cy="457200"/>
          </a:xfrm>
          <a:prstGeom prst="round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t>Inné</a:t>
            </a:r>
            <a:endParaRPr lang="fr-BE" sz="2400" dirty="0"/>
          </a:p>
        </p:txBody>
      </p:sp>
      <p:cxnSp>
        <p:nvCxnSpPr>
          <p:cNvPr id="28" name="Connecteur droit avec flèche 27"/>
          <p:cNvCxnSpPr/>
          <p:nvPr/>
        </p:nvCxnSpPr>
        <p:spPr>
          <a:xfrm>
            <a:off x="1115616" y="3082265"/>
            <a:ext cx="3010583"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1115616" y="3212976"/>
            <a:ext cx="5635855"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1115616" y="2941858"/>
            <a:ext cx="889378"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004994" y="2725717"/>
            <a:ext cx="1644296" cy="1323439"/>
          </a:xfrm>
          <a:prstGeom prst="rect">
            <a:avLst/>
          </a:prstGeom>
          <a:solidFill>
            <a:schemeClr val="tx2">
              <a:lumMod val="50000"/>
            </a:schemeClr>
          </a:solidFill>
          <a:ln>
            <a:solidFill>
              <a:schemeClr val="tx1"/>
            </a:solidFill>
          </a:ln>
        </p:spPr>
        <p:txBody>
          <a:bodyPr wrap="none">
            <a:spAutoFit/>
          </a:bodyPr>
          <a:lstStyle/>
          <a:p>
            <a:r>
              <a:rPr lang="fr-BE" sz="2000" dirty="0" smtClean="0">
                <a:solidFill>
                  <a:schemeClr val="bg1"/>
                </a:solidFill>
              </a:rPr>
              <a:t>Trayon</a:t>
            </a:r>
          </a:p>
          <a:p>
            <a:r>
              <a:rPr lang="fr-BE" sz="2000" dirty="0" smtClean="0">
                <a:solidFill>
                  <a:schemeClr val="bg1"/>
                </a:solidFill>
              </a:rPr>
              <a:t>- Sphincter</a:t>
            </a:r>
          </a:p>
          <a:p>
            <a:r>
              <a:rPr lang="fr-BE" sz="2000" dirty="0" smtClean="0">
                <a:solidFill>
                  <a:schemeClr val="bg1"/>
                </a:solidFill>
              </a:rPr>
              <a:t>- Kératine</a:t>
            </a:r>
          </a:p>
          <a:p>
            <a:r>
              <a:rPr lang="fr-FR" sz="2000" dirty="0" smtClean="0">
                <a:solidFill>
                  <a:schemeClr val="bg1"/>
                </a:solidFill>
              </a:rPr>
              <a:t>- </a:t>
            </a:r>
            <a:r>
              <a:rPr lang="fr-FR" sz="2000" dirty="0" err="1" smtClean="0">
                <a:solidFill>
                  <a:schemeClr val="bg1"/>
                </a:solidFill>
              </a:rPr>
              <a:t>Furstemberg</a:t>
            </a:r>
            <a:endParaRPr lang="fr-BE" sz="2000" dirty="0" smtClean="0">
              <a:solidFill>
                <a:schemeClr val="bg1"/>
              </a:solidFill>
            </a:endParaRPr>
          </a:p>
        </p:txBody>
      </p:sp>
      <p:sp>
        <p:nvSpPr>
          <p:cNvPr id="35" name="Rectangle 34"/>
          <p:cNvSpPr/>
          <p:nvPr/>
        </p:nvSpPr>
        <p:spPr>
          <a:xfrm>
            <a:off x="4126199" y="2725717"/>
            <a:ext cx="2173993" cy="1938992"/>
          </a:xfrm>
          <a:prstGeom prst="rect">
            <a:avLst/>
          </a:prstGeom>
          <a:solidFill>
            <a:schemeClr val="tx2">
              <a:lumMod val="50000"/>
            </a:schemeClr>
          </a:solidFill>
          <a:ln>
            <a:solidFill>
              <a:schemeClr val="tx1"/>
            </a:solidFill>
          </a:ln>
        </p:spPr>
        <p:txBody>
          <a:bodyPr wrap="none">
            <a:spAutoFit/>
          </a:bodyPr>
          <a:lstStyle/>
          <a:p>
            <a:r>
              <a:rPr lang="fr-BE" sz="2000" dirty="0" smtClean="0">
                <a:solidFill>
                  <a:schemeClr val="bg1"/>
                </a:solidFill>
              </a:rPr>
              <a:t>- </a:t>
            </a:r>
            <a:r>
              <a:rPr lang="fr-BE" sz="2000" dirty="0" err="1" smtClean="0">
                <a:solidFill>
                  <a:schemeClr val="bg1"/>
                </a:solidFill>
              </a:rPr>
              <a:t>Cell</a:t>
            </a:r>
            <a:r>
              <a:rPr lang="fr-BE" sz="2000" dirty="0" smtClean="0">
                <a:solidFill>
                  <a:schemeClr val="bg1"/>
                </a:solidFill>
              </a:rPr>
              <a:t> épithéliales</a:t>
            </a:r>
          </a:p>
          <a:p>
            <a:r>
              <a:rPr lang="fr-BE" sz="2000" dirty="0" smtClean="0">
                <a:solidFill>
                  <a:schemeClr val="bg1"/>
                </a:solidFill>
              </a:rPr>
              <a:t>- </a:t>
            </a:r>
            <a:r>
              <a:rPr lang="fr-BE" sz="2000" dirty="0" err="1" smtClean="0">
                <a:solidFill>
                  <a:schemeClr val="bg1"/>
                </a:solidFill>
              </a:rPr>
              <a:t>Cell</a:t>
            </a:r>
            <a:r>
              <a:rPr lang="fr-BE" sz="2000" dirty="0" smtClean="0">
                <a:solidFill>
                  <a:schemeClr val="bg1"/>
                </a:solidFill>
              </a:rPr>
              <a:t> endothéliales</a:t>
            </a:r>
          </a:p>
          <a:p>
            <a:r>
              <a:rPr lang="fr-FR" sz="2000" dirty="0" smtClean="0">
                <a:solidFill>
                  <a:schemeClr val="bg1"/>
                </a:solidFill>
              </a:rPr>
              <a:t>- Neutrophiles</a:t>
            </a:r>
          </a:p>
          <a:p>
            <a:r>
              <a:rPr lang="fr-FR" sz="2000" dirty="0" smtClean="0">
                <a:solidFill>
                  <a:schemeClr val="bg1"/>
                </a:solidFill>
              </a:rPr>
              <a:t>- Macrophages </a:t>
            </a:r>
          </a:p>
          <a:p>
            <a:r>
              <a:rPr lang="fr-FR" sz="2000" dirty="0" smtClean="0">
                <a:solidFill>
                  <a:schemeClr val="bg1"/>
                </a:solidFill>
              </a:rPr>
              <a:t>- </a:t>
            </a:r>
            <a:r>
              <a:rPr lang="fr-FR" sz="2000" dirty="0" err="1" smtClean="0">
                <a:solidFill>
                  <a:schemeClr val="bg1"/>
                </a:solidFill>
              </a:rPr>
              <a:t>Cell</a:t>
            </a:r>
            <a:r>
              <a:rPr lang="fr-FR" sz="2000" dirty="0" smtClean="0">
                <a:solidFill>
                  <a:schemeClr val="bg1"/>
                </a:solidFill>
              </a:rPr>
              <a:t> dendritiques</a:t>
            </a:r>
          </a:p>
          <a:p>
            <a:r>
              <a:rPr lang="fr-FR" sz="2000" dirty="0" smtClean="0">
                <a:solidFill>
                  <a:schemeClr val="bg1"/>
                </a:solidFill>
              </a:rPr>
              <a:t>- </a:t>
            </a:r>
            <a:r>
              <a:rPr lang="fr-FR" sz="2000" dirty="0" err="1" smtClean="0">
                <a:solidFill>
                  <a:schemeClr val="bg1"/>
                </a:solidFill>
              </a:rPr>
              <a:t>Cell</a:t>
            </a:r>
            <a:r>
              <a:rPr lang="fr-FR" sz="2000" dirty="0" smtClean="0">
                <a:solidFill>
                  <a:schemeClr val="bg1"/>
                </a:solidFill>
              </a:rPr>
              <a:t> </a:t>
            </a:r>
            <a:r>
              <a:rPr lang="fr-FR" sz="2000" dirty="0" err="1" smtClean="0">
                <a:solidFill>
                  <a:schemeClr val="bg1"/>
                </a:solidFill>
              </a:rPr>
              <a:t>NK</a:t>
            </a:r>
            <a:endParaRPr lang="fr-BE" sz="2000" dirty="0" smtClean="0">
              <a:solidFill>
                <a:schemeClr val="bg1"/>
              </a:solidFill>
            </a:endParaRPr>
          </a:p>
        </p:txBody>
      </p:sp>
      <p:cxnSp>
        <p:nvCxnSpPr>
          <p:cNvPr id="36" name="Connecteur droit avec flèche 35"/>
          <p:cNvCxnSpPr>
            <a:endCxn id="20" idx="1"/>
          </p:cNvCxnSpPr>
          <p:nvPr/>
        </p:nvCxnSpPr>
        <p:spPr>
          <a:xfrm>
            <a:off x="1699065" y="5163289"/>
            <a:ext cx="5066562"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1674601" y="4946052"/>
            <a:ext cx="2451598"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100806" y="4793652"/>
            <a:ext cx="2132187" cy="1938992"/>
          </a:xfrm>
          <a:prstGeom prst="rect">
            <a:avLst/>
          </a:prstGeom>
          <a:solidFill>
            <a:schemeClr val="accent2">
              <a:lumMod val="75000"/>
            </a:schemeClr>
          </a:solidFill>
          <a:ln>
            <a:solidFill>
              <a:schemeClr val="tx1"/>
            </a:solidFill>
          </a:ln>
        </p:spPr>
        <p:txBody>
          <a:bodyPr wrap="none">
            <a:spAutoFit/>
          </a:bodyPr>
          <a:lstStyle/>
          <a:p>
            <a:r>
              <a:rPr lang="fr-BE" sz="2000" dirty="0" smtClean="0">
                <a:solidFill>
                  <a:schemeClr val="bg1"/>
                </a:solidFill>
              </a:rPr>
              <a:t>- Lymphocytes T </a:t>
            </a:r>
          </a:p>
          <a:p>
            <a:r>
              <a:rPr lang="fr-BE" sz="2000" dirty="0">
                <a:solidFill>
                  <a:schemeClr val="bg1"/>
                </a:solidFill>
              </a:rPr>
              <a:t> </a:t>
            </a:r>
            <a:r>
              <a:rPr lang="fr-BE" sz="2000" dirty="0" smtClean="0">
                <a:solidFill>
                  <a:schemeClr val="bg1"/>
                </a:solidFill>
              </a:rPr>
              <a:t>  (CD4 et CD8)</a:t>
            </a:r>
          </a:p>
          <a:p>
            <a:r>
              <a:rPr lang="fr-BE" sz="2000" dirty="0" smtClean="0">
                <a:solidFill>
                  <a:schemeClr val="bg1"/>
                </a:solidFill>
              </a:rPr>
              <a:t>- Lymphocytes B</a:t>
            </a:r>
          </a:p>
          <a:p>
            <a:r>
              <a:rPr lang="fr-FR" sz="2000" dirty="0" smtClean="0">
                <a:solidFill>
                  <a:schemeClr val="bg1"/>
                </a:solidFill>
              </a:rPr>
              <a:t>- Macrophages</a:t>
            </a:r>
          </a:p>
          <a:p>
            <a:r>
              <a:rPr lang="fr-FR" sz="2000" dirty="0" smtClean="0">
                <a:solidFill>
                  <a:schemeClr val="bg1"/>
                </a:solidFill>
              </a:rPr>
              <a:t>- </a:t>
            </a:r>
            <a:r>
              <a:rPr lang="fr-FR" sz="2000" dirty="0" err="1" smtClean="0">
                <a:solidFill>
                  <a:schemeClr val="bg1"/>
                </a:solidFill>
              </a:rPr>
              <a:t>Cell</a:t>
            </a:r>
            <a:r>
              <a:rPr lang="fr-FR" sz="2000" dirty="0" smtClean="0">
                <a:solidFill>
                  <a:schemeClr val="bg1"/>
                </a:solidFill>
              </a:rPr>
              <a:t> dendritiques</a:t>
            </a:r>
          </a:p>
          <a:p>
            <a:r>
              <a:rPr lang="fr-FR" sz="2000" dirty="0" smtClean="0">
                <a:solidFill>
                  <a:schemeClr val="bg1"/>
                </a:solidFill>
              </a:rPr>
              <a:t>- Neutrophiles</a:t>
            </a:r>
            <a:endParaRPr lang="fr-BE" sz="2000" dirty="0" smtClean="0">
              <a:solidFill>
                <a:schemeClr val="bg1"/>
              </a:solidFill>
            </a:endParaRPr>
          </a:p>
        </p:txBody>
      </p:sp>
      <p:cxnSp>
        <p:nvCxnSpPr>
          <p:cNvPr id="42" name="Connecteur droit avec flèche 41"/>
          <p:cNvCxnSpPr>
            <a:endCxn id="6" idx="1"/>
          </p:cNvCxnSpPr>
          <p:nvPr/>
        </p:nvCxnSpPr>
        <p:spPr>
          <a:xfrm>
            <a:off x="4987689" y="1353344"/>
            <a:ext cx="686485"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153642" y="3562169"/>
            <a:ext cx="1713931" cy="646331"/>
          </a:xfrm>
          <a:prstGeom prst="rect">
            <a:avLst/>
          </a:prstGeom>
          <a:solidFill>
            <a:schemeClr val="bg1"/>
          </a:solidFill>
          <a:ln>
            <a:solidFill>
              <a:schemeClr val="tx1"/>
            </a:solidFill>
          </a:ln>
        </p:spPr>
        <p:txBody>
          <a:bodyPr wrap="none" rtlCol="0">
            <a:spAutoFit/>
          </a:bodyPr>
          <a:lstStyle/>
          <a:p>
            <a:r>
              <a:rPr lang="fr-FR" dirty="0" smtClean="0"/>
              <a:t>- Rapide</a:t>
            </a:r>
          </a:p>
          <a:p>
            <a:r>
              <a:rPr lang="fr-FR" dirty="0" smtClean="0"/>
              <a:t>- Non spécifique</a:t>
            </a:r>
            <a:endParaRPr lang="fr-BE" dirty="0"/>
          </a:p>
        </p:txBody>
      </p:sp>
      <p:sp>
        <p:nvSpPr>
          <p:cNvPr id="45" name="ZoneTexte 44"/>
          <p:cNvSpPr txBox="1"/>
          <p:nvPr/>
        </p:nvSpPr>
        <p:spPr>
          <a:xfrm>
            <a:off x="258650" y="5439982"/>
            <a:ext cx="1284326" cy="646331"/>
          </a:xfrm>
          <a:prstGeom prst="rect">
            <a:avLst/>
          </a:prstGeom>
          <a:solidFill>
            <a:schemeClr val="bg1"/>
          </a:solidFill>
          <a:ln>
            <a:solidFill>
              <a:schemeClr val="tx1"/>
            </a:solidFill>
          </a:ln>
        </p:spPr>
        <p:txBody>
          <a:bodyPr wrap="none" rtlCol="0">
            <a:spAutoFit/>
          </a:bodyPr>
          <a:lstStyle/>
          <a:p>
            <a:r>
              <a:rPr lang="fr-FR" dirty="0" smtClean="0"/>
              <a:t>- Lente</a:t>
            </a:r>
          </a:p>
          <a:p>
            <a:r>
              <a:rPr lang="fr-FR" dirty="0" smtClean="0"/>
              <a:t>- Spécifique</a:t>
            </a:r>
            <a:endParaRPr lang="fr-BE" dirty="0"/>
          </a:p>
        </p:txBody>
      </p:sp>
    </p:spTree>
    <p:extLst>
      <p:ext uri="{BB962C8B-B14F-4D97-AF65-F5344CB8AC3E}">
        <p14:creationId xmlns:p14="http://schemas.microsoft.com/office/powerpoint/2010/main" val="376634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P spid="15" grpId="0" animBg="1"/>
      <p:bldP spid="17" grpId="0" animBg="1"/>
      <p:bldP spid="20" grpId="0" animBg="1"/>
      <p:bldP spid="33" grpId="0" animBg="1"/>
      <p:bldP spid="35"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33</a:t>
            </a:fld>
            <a:endParaRPr lang="fr-BE"/>
          </a:p>
        </p:txBody>
      </p:sp>
      <p:sp>
        <p:nvSpPr>
          <p:cNvPr id="6" name="Rectangle à coins arrondis 5"/>
          <p:cNvSpPr/>
          <p:nvPr/>
        </p:nvSpPr>
        <p:spPr>
          <a:xfrm>
            <a:off x="461457" y="146750"/>
            <a:ext cx="7848871" cy="594796"/>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Le système anatomique de défense inné : le canal du trayon</a:t>
            </a:r>
            <a:endParaRPr lang="fr-BE"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562748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avec flèche 9"/>
          <p:cNvCxnSpPr/>
          <p:nvPr/>
        </p:nvCxnSpPr>
        <p:spPr>
          <a:xfrm>
            <a:off x="3851920" y="5055567"/>
            <a:ext cx="50405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385893" y="4953942"/>
            <a:ext cx="1934504" cy="923330"/>
          </a:xfrm>
          <a:prstGeom prst="rect">
            <a:avLst/>
          </a:prstGeom>
          <a:solidFill>
            <a:schemeClr val="accent1">
              <a:lumMod val="60000"/>
              <a:lumOff val="40000"/>
            </a:schemeClr>
          </a:solidFill>
          <a:ln>
            <a:solidFill>
              <a:schemeClr val="tx1"/>
            </a:solidFill>
          </a:ln>
        </p:spPr>
        <p:txBody>
          <a:bodyPr wrap="none" rtlCol="0">
            <a:spAutoFit/>
          </a:bodyPr>
          <a:lstStyle/>
          <a:p>
            <a:r>
              <a:rPr lang="fr-FR" dirty="0" smtClean="0"/>
              <a:t>Deux fois par jour, </a:t>
            </a:r>
          </a:p>
          <a:p>
            <a:r>
              <a:rPr lang="fr-FR" dirty="0" smtClean="0"/>
              <a:t>la traite élimine </a:t>
            </a:r>
          </a:p>
          <a:p>
            <a:r>
              <a:rPr lang="fr-FR" dirty="0" smtClean="0"/>
              <a:t>les bactéries</a:t>
            </a:r>
            <a:endParaRPr lang="fr-BE" dirty="0"/>
          </a:p>
        </p:txBody>
      </p:sp>
      <p:sp>
        <p:nvSpPr>
          <p:cNvPr id="12" name="ZoneTexte 11"/>
          <p:cNvSpPr txBox="1"/>
          <p:nvPr/>
        </p:nvSpPr>
        <p:spPr>
          <a:xfrm>
            <a:off x="6945823" y="4132237"/>
            <a:ext cx="2085314" cy="923330"/>
          </a:xfrm>
          <a:prstGeom prst="rect">
            <a:avLst/>
          </a:prstGeom>
          <a:solidFill>
            <a:schemeClr val="accent1">
              <a:lumMod val="60000"/>
              <a:lumOff val="40000"/>
            </a:schemeClr>
          </a:solidFill>
          <a:ln>
            <a:solidFill>
              <a:schemeClr val="tx1"/>
            </a:solidFill>
          </a:ln>
        </p:spPr>
        <p:txBody>
          <a:bodyPr wrap="none" rtlCol="0">
            <a:spAutoFit/>
          </a:bodyPr>
          <a:lstStyle/>
          <a:p>
            <a:r>
              <a:rPr lang="fr-FR" dirty="0" smtClean="0"/>
              <a:t>Après chaque traite</a:t>
            </a:r>
          </a:p>
          <a:p>
            <a:r>
              <a:rPr lang="fr-FR" dirty="0"/>
              <a:t>l</a:t>
            </a:r>
            <a:r>
              <a:rPr lang="fr-FR" dirty="0" smtClean="0"/>
              <a:t>e sphincter referme</a:t>
            </a:r>
          </a:p>
          <a:p>
            <a:r>
              <a:rPr lang="fr-FR" dirty="0"/>
              <a:t>l</a:t>
            </a:r>
            <a:r>
              <a:rPr lang="fr-FR" dirty="0" smtClean="0"/>
              <a:t>e canal </a:t>
            </a:r>
            <a:endParaRPr lang="fr-BE" dirty="0"/>
          </a:p>
        </p:txBody>
      </p:sp>
      <p:cxnSp>
        <p:nvCxnSpPr>
          <p:cNvPr id="13" name="Connecteur droit avec flèche 12"/>
          <p:cNvCxnSpPr>
            <a:endCxn id="12" idx="1"/>
          </p:cNvCxnSpPr>
          <p:nvPr/>
        </p:nvCxnSpPr>
        <p:spPr>
          <a:xfrm>
            <a:off x="6239040" y="4593902"/>
            <a:ext cx="706783"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927239" y="4184313"/>
            <a:ext cx="0" cy="120167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05947" y="5385990"/>
            <a:ext cx="3403304" cy="923330"/>
          </a:xfrm>
          <a:prstGeom prst="rect">
            <a:avLst/>
          </a:prstGeom>
          <a:solidFill>
            <a:schemeClr val="accent1">
              <a:lumMod val="60000"/>
              <a:lumOff val="40000"/>
            </a:schemeClr>
          </a:solidFill>
          <a:ln>
            <a:solidFill>
              <a:schemeClr val="tx1"/>
            </a:solidFill>
          </a:ln>
        </p:spPr>
        <p:txBody>
          <a:bodyPr wrap="none" rtlCol="0">
            <a:spAutoFit/>
          </a:bodyPr>
          <a:lstStyle/>
          <a:p>
            <a:r>
              <a:rPr lang="fr-FR" dirty="0" smtClean="0"/>
              <a:t>Les acides gras de la kératine </a:t>
            </a:r>
          </a:p>
          <a:p>
            <a:r>
              <a:rPr lang="fr-FR" dirty="0" smtClean="0"/>
              <a:t>ont a une activité bactériostatique</a:t>
            </a:r>
          </a:p>
          <a:p>
            <a:r>
              <a:rPr lang="fr-FR" dirty="0" smtClean="0"/>
              <a:t>(Gram - &gt; Gram +)</a:t>
            </a:r>
            <a:endParaRPr lang="fr-BE" dirty="0"/>
          </a:p>
        </p:txBody>
      </p:sp>
      <p:sp>
        <p:nvSpPr>
          <p:cNvPr id="17" name="ZoneTexte 16"/>
          <p:cNvSpPr txBox="1"/>
          <p:nvPr/>
        </p:nvSpPr>
        <p:spPr>
          <a:xfrm>
            <a:off x="6803636" y="1023119"/>
            <a:ext cx="2061911" cy="1200329"/>
          </a:xfrm>
          <a:prstGeom prst="rect">
            <a:avLst/>
          </a:prstGeom>
          <a:solidFill>
            <a:schemeClr val="accent1">
              <a:lumMod val="60000"/>
              <a:lumOff val="40000"/>
            </a:schemeClr>
          </a:solidFill>
          <a:ln>
            <a:solidFill>
              <a:schemeClr val="tx1"/>
            </a:solidFill>
          </a:ln>
        </p:spPr>
        <p:txBody>
          <a:bodyPr wrap="none" rtlCol="0">
            <a:spAutoFit/>
          </a:bodyPr>
          <a:lstStyle/>
          <a:p>
            <a:r>
              <a:rPr lang="fr-FR" dirty="0" smtClean="0"/>
              <a:t>La Rosette est riche </a:t>
            </a:r>
          </a:p>
          <a:p>
            <a:r>
              <a:rPr lang="fr-FR" dirty="0" smtClean="0"/>
              <a:t>en leucocytes.</a:t>
            </a:r>
          </a:p>
          <a:p>
            <a:r>
              <a:rPr lang="fr-FR" dirty="0" smtClean="0"/>
              <a:t>Son rôle reste </a:t>
            </a:r>
          </a:p>
          <a:p>
            <a:r>
              <a:rPr lang="fr-FR" dirty="0" smtClean="0"/>
              <a:t>à préciser</a:t>
            </a:r>
            <a:endParaRPr lang="fr-BE" dirty="0"/>
          </a:p>
        </p:txBody>
      </p:sp>
      <p:cxnSp>
        <p:nvCxnSpPr>
          <p:cNvPr id="20" name="Connecteur droit avec flèche 19"/>
          <p:cNvCxnSpPr/>
          <p:nvPr/>
        </p:nvCxnSpPr>
        <p:spPr>
          <a:xfrm>
            <a:off x="6269300" y="1484784"/>
            <a:ext cx="504056"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1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4111" y="1280823"/>
            <a:ext cx="8142991" cy="2796249"/>
          </a:xfrm>
          <a:ln>
            <a:solidFill>
              <a:schemeClr val="tx1"/>
            </a:solidFill>
          </a:ln>
        </p:spPr>
        <p:txBody>
          <a:bodyPr>
            <a:normAutofit/>
          </a:bodyPr>
          <a:lstStyle/>
          <a:p>
            <a:r>
              <a:rPr lang="fr-BE" sz="2000" i="1" dirty="0" smtClean="0">
                <a:latin typeface="+mj-lt"/>
              </a:rPr>
              <a:t>Le CCS </a:t>
            </a:r>
            <a:r>
              <a:rPr lang="fr-BE" sz="2000" i="1" dirty="0">
                <a:latin typeface="+mj-lt"/>
              </a:rPr>
              <a:t>du lait d’un seul </a:t>
            </a:r>
            <a:r>
              <a:rPr lang="fr-BE" sz="2000" i="1" dirty="0" smtClean="0">
                <a:latin typeface="+mj-lt"/>
              </a:rPr>
              <a:t>quartier</a:t>
            </a:r>
          </a:p>
          <a:p>
            <a:r>
              <a:rPr lang="fr-BE" sz="2000" i="1" dirty="0" smtClean="0">
                <a:latin typeface="+mj-lt"/>
              </a:rPr>
              <a:t>Le </a:t>
            </a:r>
            <a:r>
              <a:rPr lang="fr-BE" sz="2000" i="1" dirty="0">
                <a:latin typeface="+mj-lt"/>
              </a:rPr>
              <a:t>CCS de lait de </a:t>
            </a:r>
            <a:r>
              <a:rPr lang="fr-BE" sz="2000" i="1" dirty="0" smtClean="0">
                <a:latin typeface="+mj-lt"/>
              </a:rPr>
              <a:t>traite est</a:t>
            </a:r>
            <a:r>
              <a:rPr lang="fr-BE" sz="2000" dirty="0" smtClean="0">
                <a:latin typeface="+mj-lt"/>
              </a:rPr>
              <a:t> représentatif </a:t>
            </a:r>
            <a:r>
              <a:rPr lang="fr-BE" sz="2000" dirty="0">
                <a:latin typeface="+mj-lt"/>
              </a:rPr>
              <a:t>du statut de la </a:t>
            </a:r>
            <a:r>
              <a:rPr lang="fr-BE" sz="2000" dirty="0" smtClean="0">
                <a:latin typeface="+mj-lt"/>
              </a:rPr>
              <a:t>mamelle. pondérée par </a:t>
            </a:r>
            <a:r>
              <a:rPr lang="fr-BE" sz="2000" dirty="0">
                <a:latin typeface="+mj-lt"/>
              </a:rPr>
              <a:t>la production de lait de chacun d’entre eux.</a:t>
            </a:r>
          </a:p>
          <a:p>
            <a:r>
              <a:rPr lang="fr-BE" sz="2000" i="1" dirty="0" smtClean="0">
                <a:latin typeface="+mj-lt"/>
              </a:rPr>
              <a:t>Le CCS </a:t>
            </a:r>
            <a:r>
              <a:rPr lang="fr-BE" sz="2000" i="1" dirty="0">
                <a:latin typeface="+mj-lt"/>
              </a:rPr>
              <a:t>de lait de </a:t>
            </a:r>
            <a:r>
              <a:rPr lang="fr-BE" sz="2000" i="1" dirty="0" smtClean="0">
                <a:latin typeface="+mj-lt"/>
              </a:rPr>
              <a:t>tank</a:t>
            </a:r>
            <a:r>
              <a:rPr lang="fr-BE" sz="2000" dirty="0">
                <a:latin typeface="+mj-lt"/>
              </a:rPr>
              <a:t> </a:t>
            </a:r>
            <a:r>
              <a:rPr lang="fr-BE" sz="2000" dirty="0" smtClean="0">
                <a:latin typeface="+mj-lt"/>
              </a:rPr>
              <a:t>dépend de la prévalence </a:t>
            </a:r>
            <a:r>
              <a:rPr lang="fr-BE" sz="2000" dirty="0">
                <a:latin typeface="+mj-lt"/>
              </a:rPr>
              <a:t>des infections chroniques majoritairement </a:t>
            </a:r>
            <a:r>
              <a:rPr lang="fr-BE" sz="2000" dirty="0" smtClean="0">
                <a:latin typeface="+mj-lt"/>
              </a:rPr>
              <a:t>subcliniques puisque le </a:t>
            </a:r>
            <a:r>
              <a:rPr lang="fr-BE" sz="2000" dirty="0">
                <a:latin typeface="+mj-lt"/>
              </a:rPr>
              <a:t>lait des vaches avec une mammite </a:t>
            </a:r>
            <a:r>
              <a:rPr lang="fr-BE" sz="2000" dirty="0" smtClean="0">
                <a:latin typeface="+mj-lt"/>
              </a:rPr>
              <a:t>aigue est écarté </a:t>
            </a:r>
            <a:r>
              <a:rPr lang="fr-BE" sz="2000" dirty="0">
                <a:latin typeface="+mj-lt"/>
              </a:rPr>
              <a:t>de la collecte</a:t>
            </a:r>
            <a:r>
              <a:rPr lang="fr-BE" sz="2000" dirty="0" smtClean="0">
                <a:latin typeface="+mj-lt"/>
              </a:rPr>
              <a:t>.</a:t>
            </a:r>
          </a:p>
          <a:p>
            <a:r>
              <a:rPr lang="fr-BE" sz="2000" i="1" dirty="0" smtClean="0">
                <a:latin typeface="+mj-lt"/>
              </a:rPr>
              <a:t>Le CCS </a:t>
            </a:r>
            <a:r>
              <a:rPr lang="fr-BE" sz="2000" i="1" dirty="0">
                <a:latin typeface="+mj-lt"/>
              </a:rPr>
              <a:t>de lait de troupeau</a:t>
            </a:r>
            <a:r>
              <a:rPr lang="fr-BE" sz="2000" dirty="0">
                <a:latin typeface="+mj-lt"/>
              </a:rPr>
              <a:t>, moyenne des CCS de toutes les vaches du troupeau </a:t>
            </a:r>
            <a:r>
              <a:rPr lang="fr-BE" sz="2000" dirty="0" smtClean="0">
                <a:latin typeface="+mj-lt"/>
              </a:rPr>
              <a:t>infectées ou non</a:t>
            </a:r>
            <a:endParaRPr lang="fr-BE" sz="2000" dirty="0">
              <a:latin typeface="+mj-lt"/>
            </a:endParaRPr>
          </a:p>
        </p:txBody>
      </p:sp>
      <p:sp>
        <p:nvSpPr>
          <p:cNvPr id="4" name="Espace réservé du numéro de diapositive 3"/>
          <p:cNvSpPr>
            <a:spLocks noGrp="1"/>
          </p:cNvSpPr>
          <p:nvPr>
            <p:ph type="sldNum" sz="quarter" idx="12"/>
          </p:nvPr>
        </p:nvSpPr>
        <p:spPr/>
        <p:txBody>
          <a:bodyPr/>
          <a:lstStyle/>
          <a:p>
            <a:fld id="{74236956-C5D1-4819-939A-6E38A104A438}" type="slidenum">
              <a:rPr lang="fr-BE" sz="1800" smtClean="0"/>
              <a:t>34</a:t>
            </a:fld>
            <a:endParaRPr lang="fr-BE" sz="1800"/>
          </a:p>
        </p:txBody>
      </p:sp>
      <p:sp>
        <p:nvSpPr>
          <p:cNvPr id="5" name="Rectangle à coins arrondis 4"/>
          <p:cNvSpPr/>
          <p:nvPr/>
        </p:nvSpPr>
        <p:spPr>
          <a:xfrm>
            <a:off x="461457" y="146750"/>
            <a:ext cx="7848871" cy="1050002"/>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Les cellules du lait et leur dénombrement (CCS : « comptage » des cellules somatiques </a:t>
            </a:r>
            <a:r>
              <a:rPr lang="fr-FR" sz="2000" dirty="0" err="1" smtClean="0"/>
              <a:t>cad</a:t>
            </a:r>
            <a:r>
              <a:rPr lang="fr-FR" sz="2000" dirty="0" smtClean="0"/>
              <a:t> </a:t>
            </a:r>
            <a:r>
              <a:rPr lang="fr-FR" sz="2000" dirty="0" err="1" smtClean="0"/>
              <a:t>SCC</a:t>
            </a:r>
            <a:r>
              <a:rPr lang="fr-FR" sz="2000" dirty="0" smtClean="0"/>
              <a:t> : </a:t>
            </a:r>
            <a:r>
              <a:rPr lang="fr-FR" sz="2000" dirty="0" err="1" smtClean="0"/>
              <a:t>Somatic</a:t>
            </a:r>
            <a:r>
              <a:rPr lang="fr-FR" sz="2000" dirty="0" smtClean="0"/>
              <a:t> </a:t>
            </a:r>
            <a:r>
              <a:rPr lang="fr-FR" sz="2000" dirty="0" err="1" smtClean="0"/>
              <a:t>cell</a:t>
            </a:r>
            <a:r>
              <a:rPr lang="fr-FR" sz="2000" dirty="0" smtClean="0"/>
              <a:t> count) </a:t>
            </a:r>
          </a:p>
          <a:p>
            <a:pPr algn="ctr"/>
            <a:r>
              <a:rPr lang="fr-FR" sz="2000" dirty="0" smtClean="0"/>
              <a:t>(</a:t>
            </a:r>
            <a:r>
              <a:rPr lang="fr-FR" sz="2000" dirty="0" err="1" smtClean="0"/>
              <a:t>Rainard</a:t>
            </a:r>
            <a:r>
              <a:rPr lang="fr-FR" sz="2000" dirty="0" smtClean="0"/>
              <a:t> et al. </a:t>
            </a:r>
            <a:r>
              <a:rPr lang="fr-BE" sz="2000" i="1" dirty="0"/>
              <a:t>INRA </a:t>
            </a:r>
            <a:r>
              <a:rPr lang="fr-BE" sz="2000" i="1" dirty="0" err="1"/>
              <a:t>Prod</a:t>
            </a:r>
            <a:r>
              <a:rPr lang="fr-BE" sz="2000" i="1" dirty="0"/>
              <a:t>. </a:t>
            </a:r>
            <a:r>
              <a:rPr lang="fr-BE" sz="2000" i="1" dirty="0" err="1"/>
              <a:t>Anim</a:t>
            </a:r>
            <a:r>
              <a:rPr lang="fr-BE" sz="2000" i="1" dirty="0" smtClean="0"/>
              <a:t>.,</a:t>
            </a:r>
            <a:r>
              <a:rPr lang="fr-BE" sz="2000" dirty="0" smtClean="0"/>
              <a:t> </a:t>
            </a:r>
            <a:r>
              <a:rPr lang="fr-BE" sz="2000" i="1" dirty="0"/>
              <a:t>2018, 31 (4), </a:t>
            </a:r>
            <a:r>
              <a:rPr lang="fr-BE" sz="2000" i="1" dirty="0" smtClean="0"/>
              <a:t>365-376)</a:t>
            </a:r>
            <a:endParaRPr lang="fr-BE" sz="2000" dirty="0"/>
          </a:p>
        </p:txBody>
      </p:sp>
      <p:sp>
        <p:nvSpPr>
          <p:cNvPr id="2" name="ZoneTexte 1"/>
          <p:cNvSpPr txBox="1"/>
          <p:nvPr/>
        </p:nvSpPr>
        <p:spPr>
          <a:xfrm>
            <a:off x="1475656" y="4233862"/>
            <a:ext cx="6333272" cy="923330"/>
          </a:xfrm>
          <a:prstGeom prst="rect">
            <a:avLst/>
          </a:prstGeom>
          <a:solidFill>
            <a:schemeClr val="accent2"/>
          </a:solidFill>
          <a:ln>
            <a:solidFill>
              <a:schemeClr val="tx1"/>
            </a:solidFill>
          </a:ln>
        </p:spPr>
        <p:txBody>
          <a:bodyPr wrap="none" rtlCol="0">
            <a:spAutoFit/>
          </a:bodyPr>
          <a:lstStyle/>
          <a:p>
            <a:r>
              <a:rPr lang="fr-FR" dirty="0" smtClean="0">
                <a:solidFill>
                  <a:schemeClr val="bg1"/>
                </a:solidFill>
              </a:rPr>
              <a:t>La littérature n’est pas unanime pour dire qu’au niveau individuel </a:t>
            </a:r>
          </a:p>
          <a:p>
            <a:r>
              <a:rPr lang="fr-FR" dirty="0" smtClean="0">
                <a:solidFill>
                  <a:schemeClr val="bg1"/>
                </a:solidFill>
              </a:rPr>
              <a:t>ou de troupeau une diminution du CCS est un facteur de risque </a:t>
            </a:r>
          </a:p>
          <a:p>
            <a:r>
              <a:rPr lang="fr-FR" dirty="0" smtClean="0">
                <a:solidFill>
                  <a:schemeClr val="bg1"/>
                </a:solidFill>
              </a:rPr>
              <a:t>de mammites (Voir les références dans </a:t>
            </a:r>
            <a:r>
              <a:rPr lang="fr-FR" dirty="0" err="1" smtClean="0">
                <a:solidFill>
                  <a:schemeClr val="bg1"/>
                </a:solidFill>
              </a:rPr>
              <a:t>Rainard</a:t>
            </a:r>
            <a:r>
              <a:rPr lang="fr-FR" dirty="0" smtClean="0">
                <a:solidFill>
                  <a:schemeClr val="bg1"/>
                </a:solidFill>
              </a:rPr>
              <a:t> et al. 2018)</a:t>
            </a:r>
            <a:endParaRPr lang="fr-BE" dirty="0">
              <a:solidFill>
                <a:schemeClr val="bg1"/>
              </a:solidFill>
            </a:endParaRPr>
          </a:p>
        </p:txBody>
      </p:sp>
      <p:sp>
        <p:nvSpPr>
          <p:cNvPr id="6" name="ZoneTexte 5"/>
          <p:cNvSpPr txBox="1"/>
          <p:nvPr/>
        </p:nvSpPr>
        <p:spPr>
          <a:xfrm>
            <a:off x="1534742" y="5421013"/>
            <a:ext cx="6215099" cy="369332"/>
          </a:xfrm>
          <a:prstGeom prst="rect">
            <a:avLst/>
          </a:prstGeom>
          <a:solidFill>
            <a:schemeClr val="accent2"/>
          </a:solidFill>
          <a:ln>
            <a:solidFill>
              <a:schemeClr val="tx1"/>
            </a:solidFill>
          </a:ln>
        </p:spPr>
        <p:txBody>
          <a:bodyPr wrap="none" rtlCol="0">
            <a:spAutoFit/>
          </a:bodyPr>
          <a:lstStyle/>
          <a:p>
            <a:r>
              <a:rPr lang="fr-FR" dirty="0" smtClean="0">
                <a:solidFill>
                  <a:schemeClr val="bg1"/>
                </a:solidFill>
              </a:rPr>
              <a:t>Se pose le problème de la sélection des vaches sur ce paramètre</a:t>
            </a:r>
          </a:p>
        </p:txBody>
      </p:sp>
      <p:cxnSp>
        <p:nvCxnSpPr>
          <p:cNvPr id="8" name="Connecteur droit avec flèche 7"/>
          <p:cNvCxnSpPr/>
          <p:nvPr/>
        </p:nvCxnSpPr>
        <p:spPr>
          <a:xfrm>
            <a:off x="4499992" y="5153710"/>
            <a:ext cx="0" cy="29151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318226" y="6093296"/>
            <a:ext cx="2363532" cy="369332"/>
          </a:xfrm>
          <a:prstGeom prst="rect">
            <a:avLst/>
          </a:prstGeom>
          <a:solidFill>
            <a:schemeClr val="accent2"/>
          </a:solidFill>
          <a:ln>
            <a:solidFill>
              <a:schemeClr val="tx1"/>
            </a:solidFill>
          </a:ln>
        </p:spPr>
        <p:txBody>
          <a:bodyPr wrap="none" rtlCol="0">
            <a:spAutoFit/>
          </a:bodyPr>
          <a:lstStyle/>
          <a:p>
            <a:r>
              <a:rPr lang="fr-FR" dirty="0" smtClean="0">
                <a:solidFill>
                  <a:schemeClr val="bg1"/>
                </a:solidFill>
              </a:rPr>
              <a:t>Il y a cellules et cellules</a:t>
            </a:r>
          </a:p>
        </p:txBody>
      </p:sp>
      <p:cxnSp>
        <p:nvCxnSpPr>
          <p:cNvPr id="12" name="Connecteur droit avec flèche 11"/>
          <p:cNvCxnSpPr/>
          <p:nvPr/>
        </p:nvCxnSpPr>
        <p:spPr>
          <a:xfrm>
            <a:off x="4499992" y="5790345"/>
            <a:ext cx="0" cy="30295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63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35</a:t>
            </a:fld>
            <a:endParaRPr lang="fr-BE"/>
          </a:p>
        </p:txBody>
      </p:sp>
      <p:sp>
        <p:nvSpPr>
          <p:cNvPr id="4" name="Rectangle à coins arrondis 3"/>
          <p:cNvSpPr/>
          <p:nvPr/>
        </p:nvSpPr>
        <p:spPr>
          <a:xfrm>
            <a:off x="461457" y="146750"/>
            <a:ext cx="7848871" cy="617954"/>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Les cellules du lait c’est-à</a:t>
            </a:r>
            <a:r>
              <a:rPr lang="fr-FR" sz="2400" dirty="0"/>
              <a:t>-</a:t>
            </a:r>
            <a:r>
              <a:rPr lang="fr-FR" sz="2400" dirty="0" smtClean="0"/>
              <a:t>dire ?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886564"/>
            <a:ext cx="5250723" cy="2830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04" y="3802732"/>
            <a:ext cx="8972550"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294717" y="6400902"/>
            <a:ext cx="3875163" cy="338554"/>
          </a:xfrm>
          <a:prstGeom prst="rect">
            <a:avLst/>
          </a:prstGeom>
        </p:spPr>
        <p:txBody>
          <a:bodyPr wrap="none">
            <a:spAutoFit/>
          </a:bodyPr>
          <a:lstStyle/>
          <a:p>
            <a:r>
              <a:rPr lang="fr-BE" sz="1600" i="1" dirty="0" err="1" smtClean="0"/>
              <a:t>Boutet</a:t>
            </a:r>
            <a:r>
              <a:rPr lang="fr-BE" sz="1600" i="1" dirty="0" smtClean="0"/>
              <a:t> et al. Ann</a:t>
            </a:r>
            <a:r>
              <a:rPr lang="fr-BE" sz="1600" i="1" dirty="0"/>
              <a:t>. Méd. </a:t>
            </a:r>
            <a:r>
              <a:rPr lang="fr-BE" sz="1600" i="1" dirty="0" err="1"/>
              <a:t>Vét</a:t>
            </a:r>
            <a:r>
              <a:rPr lang="fr-BE" sz="1600" i="1" dirty="0"/>
              <a:t>., 2006, </a:t>
            </a:r>
            <a:r>
              <a:rPr lang="fr-BE" sz="1600" b="1" i="1" dirty="0"/>
              <a:t>150</a:t>
            </a:r>
            <a:r>
              <a:rPr lang="fr-BE" sz="1600" i="1" dirty="0"/>
              <a:t>, 1-26</a:t>
            </a:r>
            <a:endParaRPr lang="fr-BE" sz="1600" dirty="0"/>
          </a:p>
        </p:txBody>
      </p:sp>
      <p:sp>
        <p:nvSpPr>
          <p:cNvPr id="6" name="Rectangle 5"/>
          <p:cNvSpPr/>
          <p:nvPr/>
        </p:nvSpPr>
        <p:spPr>
          <a:xfrm>
            <a:off x="6516216" y="907942"/>
            <a:ext cx="2286000" cy="830997"/>
          </a:xfrm>
          <a:prstGeom prst="rect">
            <a:avLst/>
          </a:prstGeom>
        </p:spPr>
        <p:txBody>
          <a:bodyPr wrap="square">
            <a:spAutoFit/>
          </a:bodyPr>
          <a:lstStyle/>
          <a:p>
            <a:r>
              <a:rPr lang="fr-FR" sz="1600" dirty="0" err="1"/>
              <a:t>Rainard</a:t>
            </a:r>
            <a:r>
              <a:rPr lang="fr-FR" sz="1600" dirty="0"/>
              <a:t> et al. </a:t>
            </a:r>
            <a:endParaRPr lang="fr-FR" sz="1600" dirty="0" smtClean="0"/>
          </a:p>
          <a:p>
            <a:r>
              <a:rPr lang="fr-BE" sz="1600" i="1" dirty="0" smtClean="0"/>
              <a:t>INRA </a:t>
            </a:r>
            <a:r>
              <a:rPr lang="fr-BE" sz="1600" i="1" dirty="0" err="1"/>
              <a:t>Prod</a:t>
            </a:r>
            <a:r>
              <a:rPr lang="fr-BE" sz="1600" i="1" dirty="0"/>
              <a:t>. </a:t>
            </a:r>
            <a:r>
              <a:rPr lang="fr-BE" sz="1600" i="1" dirty="0" err="1"/>
              <a:t>Anim</a:t>
            </a:r>
            <a:r>
              <a:rPr lang="fr-BE" sz="1600" i="1" dirty="0"/>
              <a:t>.,</a:t>
            </a:r>
            <a:r>
              <a:rPr lang="fr-BE" sz="1600" dirty="0"/>
              <a:t> </a:t>
            </a:r>
            <a:r>
              <a:rPr lang="fr-BE" sz="1600" i="1" dirty="0"/>
              <a:t>2018, </a:t>
            </a:r>
            <a:endParaRPr lang="fr-BE" sz="1600" i="1" dirty="0" smtClean="0"/>
          </a:p>
          <a:p>
            <a:r>
              <a:rPr lang="fr-BE" sz="1600" i="1" dirty="0" smtClean="0"/>
              <a:t>31 </a:t>
            </a:r>
            <a:r>
              <a:rPr lang="fr-BE" sz="1600" i="1" dirty="0"/>
              <a:t>(4), 365-376</a:t>
            </a:r>
            <a:endParaRPr lang="fr-BE" sz="1600" dirty="0"/>
          </a:p>
        </p:txBody>
      </p:sp>
      <p:sp>
        <p:nvSpPr>
          <p:cNvPr id="3" name="Ellipse 2"/>
          <p:cNvSpPr/>
          <p:nvPr/>
        </p:nvSpPr>
        <p:spPr>
          <a:xfrm>
            <a:off x="4788024" y="5517232"/>
            <a:ext cx="864096"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p:cNvSpPr/>
          <p:nvPr/>
        </p:nvSpPr>
        <p:spPr>
          <a:xfrm>
            <a:off x="180313" y="5480434"/>
            <a:ext cx="1371963"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p:cNvSpPr/>
          <p:nvPr/>
        </p:nvSpPr>
        <p:spPr>
          <a:xfrm>
            <a:off x="7878280" y="4437112"/>
            <a:ext cx="1014200" cy="403795"/>
          </a:xfrm>
          <a:prstGeom prst="ellipse">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6324888" y="2849833"/>
            <a:ext cx="2757999" cy="830997"/>
          </a:xfrm>
          <a:prstGeom prst="rect">
            <a:avLst/>
          </a:prstGeom>
          <a:noFill/>
          <a:ln>
            <a:solidFill>
              <a:schemeClr val="accent3">
                <a:lumMod val="50000"/>
              </a:schemeClr>
            </a:solidFill>
          </a:ln>
        </p:spPr>
        <p:txBody>
          <a:bodyPr wrap="none" rtlCol="0">
            <a:spAutoFit/>
          </a:bodyPr>
          <a:lstStyle/>
          <a:p>
            <a:r>
              <a:rPr lang="fr-FR" sz="1600" b="1" dirty="0" smtClean="0"/>
              <a:t>Rôle des CEM si faible CCS</a:t>
            </a:r>
          </a:p>
          <a:p>
            <a:r>
              <a:rPr lang="fr-FR" sz="1600" dirty="0" smtClean="0"/>
              <a:t>- Reconnaissance des bactéries</a:t>
            </a:r>
          </a:p>
          <a:p>
            <a:r>
              <a:rPr lang="fr-FR" sz="1600" dirty="0" smtClean="0"/>
              <a:t>- Recrutement des leucocytes</a:t>
            </a:r>
            <a:endParaRPr lang="fr-BE" sz="1600" dirty="0"/>
          </a:p>
        </p:txBody>
      </p:sp>
      <p:cxnSp>
        <p:nvCxnSpPr>
          <p:cNvPr id="13" name="Connecteur droit avec flèche 12"/>
          <p:cNvCxnSpPr/>
          <p:nvPr/>
        </p:nvCxnSpPr>
        <p:spPr>
          <a:xfrm flipH="1" flipV="1">
            <a:off x="8310328" y="3680830"/>
            <a:ext cx="38392" cy="75628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3275856" y="4797152"/>
            <a:ext cx="864096"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p:cNvSpPr/>
          <p:nvPr/>
        </p:nvSpPr>
        <p:spPr>
          <a:xfrm>
            <a:off x="164604" y="4840907"/>
            <a:ext cx="1371963"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4569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8"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611560" y="516657"/>
            <a:ext cx="7923923" cy="739814"/>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Contrôle de la concentration en cellules</a:t>
            </a:r>
          </a:p>
          <a:p>
            <a:pPr algn="ctr"/>
            <a:r>
              <a:rPr lang="fr-FR" sz="2000" dirty="0"/>
              <a:t>(</a:t>
            </a:r>
            <a:r>
              <a:rPr lang="fr-FR" sz="2000" dirty="0" err="1"/>
              <a:t>Rainard</a:t>
            </a:r>
            <a:r>
              <a:rPr lang="fr-FR" sz="2000" dirty="0"/>
              <a:t> et al. </a:t>
            </a:r>
            <a:r>
              <a:rPr lang="fr-BE" sz="2000" i="1" dirty="0"/>
              <a:t>INRA </a:t>
            </a:r>
            <a:r>
              <a:rPr lang="fr-BE" sz="2000" i="1" dirty="0" err="1"/>
              <a:t>Prod</a:t>
            </a:r>
            <a:r>
              <a:rPr lang="fr-BE" sz="2000" i="1" dirty="0"/>
              <a:t>. </a:t>
            </a:r>
            <a:r>
              <a:rPr lang="fr-BE" sz="2000" i="1" dirty="0" err="1"/>
              <a:t>Anim</a:t>
            </a:r>
            <a:r>
              <a:rPr lang="fr-BE" sz="2000" i="1" dirty="0"/>
              <a:t>.,</a:t>
            </a:r>
            <a:r>
              <a:rPr lang="fr-BE" sz="2000" dirty="0"/>
              <a:t> </a:t>
            </a:r>
            <a:r>
              <a:rPr lang="fr-BE" sz="2000" i="1" dirty="0"/>
              <a:t>2018, 31 (4), 365-376</a:t>
            </a:r>
            <a:r>
              <a:rPr lang="fr-BE" sz="2000" i="1" dirty="0" smtClean="0"/>
              <a:t>)</a:t>
            </a:r>
            <a:endParaRPr lang="fr-BE" sz="2000" dirty="0"/>
          </a:p>
        </p:txBody>
      </p:sp>
      <p:sp>
        <p:nvSpPr>
          <p:cNvPr id="7" name="Rectangle à coins arrondis 6"/>
          <p:cNvSpPr/>
          <p:nvPr/>
        </p:nvSpPr>
        <p:spPr>
          <a:xfrm>
            <a:off x="3349385" y="1556792"/>
            <a:ext cx="244827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Phénotype du CCS</a:t>
            </a:r>
            <a:endParaRPr lang="fr-BE" dirty="0"/>
          </a:p>
        </p:txBody>
      </p:sp>
      <p:sp>
        <p:nvSpPr>
          <p:cNvPr id="14" name="Rectangle à coins arrondis 13"/>
          <p:cNvSpPr/>
          <p:nvPr/>
        </p:nvSpPr>
        <p:spPr>
          <a:xfrm>
            <a:off x="5181302" y="2564904"/>
            <a:ext cx="244827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Environnemental</a:t>
            </a:r>
            <a:endParaRPr lang="fr-BE" dirty="0"/>
          </a:p>
        </p:txBody>
      </p:sp>
      <p:sp>
        <p:nvSpPr>
          <p:cNvPr id="15" name="Rectangle à coins arrondis 14"/>
          <p:cNvSpPr/>
          <p:nvPr/>
        </p:nvSpPr>
        <p:spPr>
          <a:xfrm>
            <a:off x="1547664" y="2564904"/>
            <a:ext cx="244827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Génétique</a:t>
            </a:r>
          </a:p>
        </p:txBody>
      </p:sp>
      <p:sp>
        <p:nvSpPr>
          <p:cNvPr id="10" name="ZoneTexte 9"/>
          <p:cNvSpPr txBox="1"/>
          <p:nvPr/>
        </p:nvSpPr>
        <p:spPr>
          <a:xfrm>
            <a:off x="5207248" y="3607856"/>
            <a:ext cx="2318648" cy="1477328"/>
          </a:xfrm>
          <a:prstGeom prst="rect">
            <a:avLst/>
          </a:prstGeom>
          <a:noFill/>
          <a:ln>
            <a:solidFill>
              <a:schemeClr val="accent3">
                <a:lumMod val="50000"/>
              </a:schemeClr>
            </a:solidFill>
          </a:ln>
        </p:spPr>
        <p:txBody>
          <a:bodyPr wrap="none" rtlCol="0">
            <a:spAutoFit/>
          </a:bodyPr>
          <a:lstStyle/>
          <a:p>
            <a:pPr marL="285750" indent="-285750">
              <a:buFont typeface="Arial" panose="020B0604020202020204" pitchFamily="34" charset="0"/>
              <a:buChar char="•"/>
            </a:pPr>
            <a:r>
              <a:rPr lang="fr-FR" dirty="0" smtClean="0"/>
              <a:t>Pression d’infection</a:t>
            </a:r>
          </a:p>
          <a:p>
            <a:pPr marL="285750" indent="-285750">
              <a:buFont typeface="Arial" panose="020B0604020202020204" pitchFamily="34" charset="0"/>
              <a:buChar char="•"/>
            </a:pPr>
            <a:r>
              <a:rPr lang="fr-FR" dirty="0" smtClean="0"/>
              <a:t>Qualité de la traite</a:t>
            </a:r>
          </a:p>
          <a:p>
            <a:pPr marL="285750" indent="-285750">
              <a:buFont typeface="Arial" panose="020B0604020202020204" pitchFamily="34" charset="0"/>
              <a:buChar char="•"/>
            </a:pPr>
            <a:r>
              <a:rPr lang="fr-FR" dirty="0" smtClean="0"/>
              <a:t>Stress</a:t>
            </a:r>
          </a:p>
          <a:p>
            <a:pPr marL="285750" indent="-285750">
              <a:buFont typeface="Arial" panose="020B0604020202020204" pitchFamily="34" charset="0"/>
              <a:buChar char="•"/>
            </a:pPr>
            <a:r>
              <a:rPr lang="fr-FR" dirty="0" smtClean="0"/>
              <a:t>Alimentation</a:t>
            </a:r>
          </a:p>
          <a:p>
            <a:pPr marL="285750" indent="-285750">
              <a:buFont typeface="Arial" panose="020B0604020202020204" pitchFamily="34" charset="0"/>
              <a:buChar char="•"/>
            </a:pPr>
            <a:r>
              <a:rPr lang="fr-FR" dirty="0" smtClean="0"/>
              <a:t>Climat </a:t>
            </a:r>
            <a:endParaRPr lang="fr-BE" dirty="0"/>
          </a:p>
        </p:txBody>
      </p:sp>
      <p:sp>
        <p:nvSpPr>
          <p:cNvPr id="12" name="Rectangle 11"/>
          <p:cNvSpPr/>
          <p:nvPr/>
        </p:nvSpPr>
        <p:spPr>
          <a:xfrm>
            <a:off x="2051720" y="3573016"/>
            <a:ext cx="1809599" cy="369332"/>
          </a:xfrm>
          <a:prstGeom prst="rect">
            <a:avLst/>
          </a:prstGeom>
          <a:ln>
            <a:solidFill>
              <a:schemeClr val="accent3">
                <a:lumMod val="50000"/>
              </a:schemeClr>
            </a:solidFill>
          </a:ln>
        </p:spPr>
        <p:txBody>
          <a:bodyPr wrap="none">
            <a:spAutoFit/>
          </a:bodyPr>
          <a:lstStyle/>
          <a:p>
            <a:pPr algn="ctr"/>
            <a:r>
              <a:rPr lang="fr-FR" dirty="0" smtClean="0"/>
              <a:t>Héritabilité : 0,15</a:t>
            </a:r>
            <a:endParaRPr lang="fr-BE" dirty="0"/>
          </a:p>
        </p:txBody>
      </p:sp>
      <p:cxnSp>
        <p:nvCxnSpPr>
          <p:cNvPr id="17" name="Connecteur droit avec flèche 16"/>
          <p:cNvCxnSpPr/>
          <p:nvPr/>
        </p:nvCxnSpPr>
        <p:spPr>
          <a:xfrm>
            <a:off x="3491880" y="1988840"/>
            <a:ext cx="0" cy="576064"/>
          </a:xfrm>
          <a:prstGeom prst="straightConnector1">
            <a:avLst/>
          </a:prstGeom>
          <a:ln w="28575">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5652120" y="1988840"/>
            <a:ext cx="0" cy="576064"/>
          </a:xfrm>
          <a:prstGeom prst="straightConnector1">
            <a:avLst/>
          </a:prstGeom>
          <a:ln w="28575">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6353252" y="2996952"/>
            <a:ext cx="0" cy="576064"/>
          </a:xfrm>
          <a:prstGeom prst="straightConnector1">
            <a:avLst/>
          </a:prstGeom>
          <a:ln w="28575">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2771800" y="2996952"/>
            <a:ext cx="0" cy="576064"/>
          </a:xfrm>
          <a:prstGeom prst="straightConnector1">
            <a:avLst/>
          </a:prstGeom>
          <a:ln w="28575">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1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37</a:t>
            </a:fld>
            <a:endParaRPr lang="fr-B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378" y="1746725"/>
            <a:ext cx="4676037" cy="29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496" y="6361583"/>
            <a:ext cx="4527483" cy="307777"/>
          </a:xfrm>
          <a:prstGeom prst="rect">
            <a:avLst/>
          </a:prstGeom>
        </p:spPr>
        <p:txBody>
          <a:bodyPr wrap="square">
            <a:spAutoFit/>
          </a:bodyPr>
          <a:lstStyle/>
          <a:p>
            <a:r>
              <a:rPr lang="fr-BE" sz="1400" dirty="0" err="1" smtClean="0">
                <a:solidFill>
                  <a:schemeClr val="tx1">
                    <a:lumMod val="65000"/>
                    <a:lumOff val="35000"/>
                  </a:schemeClr>
                </a:solidFill>
              </a:rPr>
              <a:t>From</a:t>
            </a:r>
            <a:r>
              <a:rPr lang="fr-BE" sz="1400" dirty="0" smtClean="0">
                <a:solidFill>
                  <a:schemeClr val="tx1">
                    <a:lumMod val="65000"/>
                    <a:lumOff val="35000"/>
                  </a:schemeClr>
                </a:solidFill>
              </a:rPr>
              <a:t> </a:t>
            </a:r>
            <a:r>
              <a:rPr lang="fr-BE" sz="1400" dirty="0" err="1" smtClean="0">
                <a:solidFill>
                  <a:schemeClr val="tx1">
                    <a:lumMod val="65000"/>
                    <a:lumOff val="35000"/>
                  </a:schemeClr>
                </a:solidFill>
              </a:rPr>
              <a:t>Sordillo</a:t>
            </a:r>
            <a:r>
              <a:rPr lang="fr-BE" sz="1400" dirty="0" smtClean="0">
                <a:solidFill>
                  <a:schemeClr val="tx1">
                    <a:lumMod val="65000"/>
                    <a:lumOff val="35000"/>
                  </a:schemeClr>
                </a:solidFill>
              </a:rPr>
              <a:t> </a:t>
            </a:r>
            <a:r>
              <a:rPr lang="fr-BE" sz="1400" dirty="0">
                <a:solidFill>
                  <a:schemeClr val="tx1">
                    <a:lumMod val="65000"/>
                    <a:lumOff val="35000"/>
                  </a:schemeClr>
                </a:solidFill>
              </a:rPr>
              <a:t>et al. </a:t>
            </a:r>
            <a:r>
              <a:rPr lang="fr-BE" sz="1400" dirty="0" err="1">
                <a:solidFill>
                  <a:schemeClr val="tx1">
                    <a:lumMod val="65000"/>
                    <a:lumOff val="35000"/>
                  </a:schemeClr>
                </a:solidFill>
              </a:rPr>
              <a:t>Vet</a:t>
            </a:r>
            <a:r>
              <a:rPr lang="fr-BE" sz="1400" dirty="0">
                <a:solidFill>
                  <a:schemeClr val="tx1">
                    <a:lumMod val="65000"/>
                    <a:lumOff val="35000"/>
                  </a:schemeClr>
                </a:solidFill>
              </a:rPr>
              <a:t> Clin Food </a:t>
            </a:r>
            <a:r>
              <a:rPr lang="fr-BE" sz="1400" dirty="0" err="1">
                <a:solidFill>
                  <a:schemeClr val="tx1">
                    <a:lumMod val="65000"/>
                    <a:lumOff val="35000"/>
                  </a:schemeClr>
                </a:solidFill>
              </a:rPr>
              <a:t>Anim</a:t>
            </a:r>
            <a:r>
              <a:rPr lang="fr-BE" sz="1400" dirty="0">
                <a:solidFill>
                  <a:schemeClr val="tx1">
                    <a:lumMod val="65000"/>
                    <a:lumOff val="35000"/>
                  </a:schemeClr>
                </a:solidFill>
              </a:rPr>
              <a:t> 34 (2018) 507–523</a:t>
            </a:r>
            <a:r>
              <a:rPr lang="fr-FR" sz="1400" dirty="0">
                <a:solidFill>
                  <a:schemeClr val="tx1">
                    <a:lumMod val="65000"/>
                    <a:lumOff val="35000"/>
                  </a:schemeClr>
                </a:solidFill>
              </a:rPr>
              <a:t> </a:t>
            </a:r>
            <a:endParaRPr lang="fr-BE" sz="1400" dirty="0">
              <a:solidFill>
                <a:schemeClr val="tx1">
                  <a:lumMod val="65000"/>
                  <a:lumOff val="35000"/>
                </a:schemeClr>
              </a:solidFill>
            </a:endParaRPr>
          </a:p>
        </p:txBody>
      </p:sp>
      <p:sp>
        <p:nvSpPr>
          <p:cNvPr id="5" name="Rectangle à coins arrondis 4"/>
          <p:cNvSpPr/>
          <p:nvPr/>
        </p:nvSpPr>
        <p:spPr>
          <a:xfrm>
            <a:off x="54249" y="106653"/>
            <a:ext cx="6245943" cy="514035"/>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Le système cellulaire et moléculaire de défense </a:t>
            </a:r>
            <a:r>
              <a:rPr lang="fr-FR" sz="2200" dirty="0" smtClean="0">
                <a:solidFill>
                  <a:srgbClr val="FFFF00"/>
                </a:solidFill>
              </a:rPr>
              <a:t>inné </a:t>
            </a:r>
            <a:endParaRPr lang="fr-BE" sz="2200" dirty="0">
              <a:solidFill>
                <a:srgbClr val="FFFF00"/>
              </a:solidFill>
            </a:endParaRPr>
          </a:p>
        </p:txBody>
      </p:sp>
      <p:sp>
        <p:nvSpPr>
          <p:cNvPr id="4" name="Rectangle 3"/>
          <p:cNvSpPr/>
          <p:nvPr/>
        </p:nvSpPr>
        <p:spPr>
          <a:xfrm>
            <a:off x="4680520" y="5085184"/>
            <a:ext cx="4355976" cy="1569660"/>
          </a:xfrm>
          <a:prstGeom prst="rect">
            <a:avLst/>
          </a:prstGeom>
          <a:noFill/>
          <a:ln>
            <a:solidFill>
              <a:schemeClr val="tx1"/>
            </a:solidFill>
          </a:ln>
        </p:spPr>
        <p:txBody>
          <a:bodyPr wrap="square">
            <a:spAutoFit/>
          </a:bodyPr>
          <a:lstStyle/>
          <a:p>
            <a:r>
              <a:rPr lang="fr-FR" sz="1600" dirty="0" smtClean="0"/>
              <a:t>Les </a:t>
            </a:r>
            <a:r>
              <a:rPr lang="fr-FR" sz="1600" dirty="0"/>
              <a:t>Pattern recognition </a:t>
            </a:r>
            <a:r>
              <a:rPr lang="fr-FR" sz="1600" dirty="0" err="1" smtClean="0"/>
              <a:t>receptors</a:t>
            </a:r>
            <a:r>
              <a:rPr lang="fr-FR" sz="1600" dirty="0" smtClean="0"/>
              <a:t> (</a:t>
            </a:r>
            <a:r>
              <a:rPr lang="fr-FR" sz="1600" dirty="0" err="1" smtClean="0"/>
              <a:t>PRRs</a:t>
            </a:r>
            <a:r>
              <a:rPr lang="fr-FR" sz="1600" dirty="0" smtClean="0"/>
              <a:t>) des cellules épithéliales, endothéliales, et des leucocytes identifient les </a:t>
            </a:r>
            <a:r>
              <a:rPr lang="fr-FR" sz="1600" dirty="0" err="1" smtClean="0"/>
              <a:t>Pathogen</a:t>
            </a:r>
            <a:r>
              <a:rPr lang="fr-FR" sz="1600" dirty="0" smtClean="0"/>
              <a:t>-</a:t>
            </a:r>
            <a:r>
              <a:rPr lang="fr-FR" sz="1600" dirty="0" err="1" smtClean="0"/>
              <a:t>associated</a:t>
            </a:r>
            <a:r>
              <a:rPr lang="fr-FR" sz="1600" dirty="0" smtClean="0"/>
              <a:t>-</a:t>
            </a:r>
            <a:r>
              <a:rPr lang="fr-FR" sz="1600" dirty="0" err="1" smtClean="0"/>
              <a:t>molecular</a:t>
            </a:r>
            <a:r>
              <a:rPr lang="fr-FR" sz="1600" dirty="0" smtClean="0"/>
              <a:t>-patterns (</a:t>
            </a:r>
            <a:r>
              <a:rPr lang="fr-FR" sz="1600" dirty="0" err="1" smtClean="0"/>
              <a:t>PAMPs</a:t>
            </a:r>
            <a:r>
              <a:rPr lang="fr-FR" sz="1600" dirty="0" smtClean="0"/>
              <a:t>) des bactéries.</a:t>
            </a:r>
          </a:p>
          <a:p>
            <a:r>
              <a:rPr lang="fr-FR" sz="1600" dirty="0" smtClean="0"/>
              <a:t>Ils activent l’inflammation via l’activation </a:t>
            </a:r>
            <a:r>
              <a:rPr lang="fr-FR" sz="1600" dirty="0"/>
              <a:t>du facteur </a:t>
            </a:r>
            <a:r>
              <a:rPr lang="fr-FR" sz="1600" b="1" dirty="0">
                <a:solidFill>
                  <a:srgbClr val="FF0000"/>
                </a:solidFill>
              </a:rPr>
              <a:t>NF</a:t>
            </a:r>
            <a:r>
              <a:rPr lang="el-GR" sz="1600" b="1" dirty="0">
                <a:solidFill>
                  <a:srgbClr val="FF0000"/>
                </a:solidFill>
              </a:rPr>
              <a:t>κ</a:t>
            </a:r>
            <a:r>
              <a:rPr lang="fr-FR" sz="1600" b="1" dirty="0" smtClean="0">
                <a:solidFill>
                  <a:srgbClr val="FF0000"/>
                </a:solidFill>
              </a:rPr>
              <a:t>B</a:t>
            </a:r>
            <a:endParaRPr lang="fr-BE" sz="1600" dirty="0"/>
          </a:p>
        </p:txBody>
      </p:sp>
      <p:cxnSp>
        <p:nvCxnSpPr>
          <p:cNvPr id="7" name="Connecteur droit avec flèche 6"/>
          <p:cNvCxnSpPr/>
          <p:nvPr/>
        </p:nvCxnSpPr>
        <p:spPr>
          <a:xfrm>
            <a:off x="5831632" y="4708713"/>
            <a:ext cx="0" cy="37647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18426" y="5147900"/>
            <a:ext cx="3416655" cy="1077218"/>
          </a:xfrm>
          <a:prstGeom prst="rect">
            <a:avLst/>
          </a:prstGeom>
          <a:noFill/>
          <a:ln>
            <a:solidFill>
              <a:schemeClr val="tx1"/>
            </a:solidFill>
          </a:ln>
        </p:spPr>
        <p:txBody>
          <a:bodyPr wrap="square">
            <a:spAutoFit/>
          </a:bodyPr>
          <a:lstStyle/>
          <a:p>
            <a:r>
              <a:rPr lang="fr-FR" sz="1600" dirty="0" smtClean="0"/>
              <a:t>Le </a:t>
            </a:r>
            <a:r>
              <a:rPr lang="fr-FR" sz="1600" dirty="0"/>
              <a:t>NF</a:t>
            </a:r>
            <a:r>
              <a:rPr lang="el-GR" sz="1600" dirty="0"/>
              <a:t>κ</a:t>
            </a:r>
            <a:r>
              <a:rPr lang="fr-FR" sz="1600" dirty="0"/>
              <a:t>B </a:t>
            </a:r>
            <a:r>
              <a:rPr lang="fr-FR" sz="1600" dirty="0" smtClean="0"/>
              <a:t>induit la synthèse de </a:t>
            </a:r>
            <a:r>
              <a:rPr lang="fr-FR" sz="1600" b="1" dirty="0" smtClean="0">
                <a:solidFill>
                  <a:srgbClr val="FF0000"/>
                </a:solidFill>
              </a:rPr>
              <a:t>cytokines</a:t>
            </a:r>
            <a:r>
              <a:rPr lang="fr-FR" sz="1600" dirty="0" smtClean="0"/>
              <a:t> (</a:t>
            </a:r>
            <a:r>
              <a:rPr lang="fr-BE" sz="1600" dirty="0" smtClean="0"/>
              <a:t>interleukines , </a:t>
            </a:r>
            <a:r>
              <a:rPr lang="fr-BE" sz="1600" dirty="0" err="1"/>
              <a:t>interferons</a:t>
            </a:r>
            <a:r>
              <a:rPr lang="fr-BE" sz="1600" dirty="0"/>
              <a:t> </a:t>
            </a:r>
            <a:r>
              <a:rPr lang="fr-BE" sz="1600" dirty="0" smtClean="0"/>
              <a:t>, </a:t>
            </a:r>
            <a:r>
              <a:rPr lang="fr-BE" sz="1600" dirty="0" err="1" smtClean="0"/>
              <a:t>chemokines</a:t>
            </a:r>
            <a:r>
              <a:rPr lang="fr-BE" sz="1600" dirty="0"/>
              <a:t>, </a:t>
            </a:r>
            <a:r>
              <a:rPr lang="fr-BE" sz="1600" dirty="0" err="1"/>
              <a:t>colony-stimulating</a:t>
            </a:r>
            <a:r>
              <a:rPr lang="fr-BE" sz="1600" dirty="0"/>
              <a:t> </a:t>
            </a:r>
            <a:r>
              <a:rPr lang="fr-BE" sz="1600" dirty="0" err="1" smtClean="0"/>
              <a:t>factors</a:t>
            </a:r>
            <a:r>
              <a:rPr lang="fr-BE" sz="1600" dirty="0" smtClean="0"/>
              <a:t>, et </a:t>
            </a:r>
            <a:r>
              <a:rPr lang="en-US" sz="1600" dirty="0" smtClean="0"/>
              <a:t>tumor </a:t>
            </a:r>
            <a:r>
              <a:rPr lang="en-US" sz="1600" dirty="0"/>
              <a:t>necrosis </a:t>
            </a:r>
            <a:r>
              <a:rPr lang="en-US" sz="1600" dirty="0" smtClean="0"/>
              <a:t>factor. </a:t>
            </a:r>
            <a:endParaRPr lang="fr-BE" sz="1600" dirty="0"/>
          </a:p>
        </p:txBody>
      </p:sp>
      <p:sp>
        <p:nvSpPr>
          <p:cNvPr id="10" name="Rectangle 9"/>
          <p:cNvSpPr/>
          <p:nvPr/>
        </p:nvSpPr>
        <p:spPr>
          <a:xfrm>
            <a:off x="395536" y="3491717"/>
            <a:ext cx="2374768" cy="1323439"/>
          </a:xfrm>
          <a:prstGeom prst="rect">
            <a:avLst/>
          </a:prstGeom>
          <a:noFill/>
          <a:ln>
            <a:solidFill>
              <a:schemeClr val="tx1"/>
            </a:solidFill>
          </a:ln>
        </p:spPr>
        <p:txBody>
          <a:bodyPr wrap="square">
            <a:spAutoFit/>
          </a:bodyPr>
          <a:lstStyle/>
          <a:p>
            <a:r>
              <a:rPr lang="en-US" sz="1600" dirty="0" smtClean="0"/>
              <a:t>Les cytokines </a:t>
            </a:r>
            <a:r>
              <a:rPr lang="en-US" sz="1600" dirty="0" err="1" smtClean="0"/>
              <a:t>induisent</a:t>
            </a:r>
            <a:r>
              <a:rPr lang="en-US" sz="1600" dirty="0" smtClean="0"/>
              <a:t> la </a:t>
            </a:r>
            <a:r>
              <a:rPr lang="en-US" sz="1600" dirty="0" err="1" smtClean="0"/>
              <a:t>synthèse</a:t>
            </a:r>
            <a:r>
              <a:rPr lang="en-US" sz="1600" dirty="0" smtClean="0"/>
              <a:t> </a:t>
            </a:r>
            <a:r>
              <a:rPr lang="en-US" sz="1600" dirty="0" err="1" smtClean="0"/>
              <a:t>d’</a:t>
            </a:r>
            <a:r>
              <a:rPr lang="en-US" sz="1600" b="1" dirty="0" err="1" smtClean="0">
                <a:solidFill>
                  <a:srgbClr val="FF0000"/>
                </a:solidFill>
              </a:rPr>
              <a:t>oxylipides</a:t>
            </a:r>
            <a:r>
              <a:rPr lang="en-US" sz="1600" dirty="0" smtClean="0"/>
              <a:t> </a:t>
            </a:r>
            <a:r>
              <a:rPr lang="en-US" sz="1600" dirty="0"/>
              <a:t>(</a:t>
            </a:r>
            <a:r>
              <a:rPr lang="en-US" sz="1600" dirty="0" err="1"/>
              <a:t>ou</a:t>
            </a:r>
            <a:r>
              <a:rPr lang="en-US" sz="1600" dirty="0"/>
              <a:t> </a:t>
            </a:r>
            <a:r>
              <a:rPr lang="en-US" sz="1600" dirty="0" err="1" smtClean="0"/>
              <a:t>eicosanoides</a:t>
            </a:r>
            <a:r>
              <a:rPr lang="en-US" sz="1600" dirty="0" smtClean="0"/>
              <a:t>) par les macrophages et les </a:t>
            </a:r>
          </a:p>
          <a:p>
            <a:r>
              <a:rPr lang="en-US" sz="1600" dirty="0"/>
              <a:t>c</a:t>
            </a:r>
            <a:r>
              <a:rPr lang="en-US" sz="1600" dirty="0" smtClean="0"/>
              <a:t>ellules </a:t>
            </a:r>
            <a:r>
              <a:rPr lang="en-US" sz="1600" dirty="0" err="1" smtClean="0"/>
              <a:t>endothéliales</a:t>
            </a:r>
            <a:r>
              <a:rPr lang="en-US" sz="1600" dirty="0" smtClean="0"/>
              <a:t>. </a:t>
            </a:r>
            <a:endParaRPr lang="fr-BE" sz="1600" dirty="0"/>
          </a:p>
        </p:txBody>
      </p:sp>
      <p:cxnSp>
        <p:nvCxnSpPr>
          <p:cNvPr id="12" name="Connecteur droit avec flèche 11"/>
          <p:cNvCxnSpPr>
            <a:stCxn id="4" idx="1"/>
          </p:cNvCxnSpPr>
          <p:nvPr/>
        </p:nvCxnSpPr>
        <p:spPr>
          <a:xfrm flipH="1">
            <a:off x="3635082" y="5870014"/>
            <a:ext cx="1045438"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1709623" y="4815156"/>
            <a:ext cx="0" cy="33274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06980" y="1628800"/>
            <a:ext cx="3328102" cy="1569660"/>
          </a:xfrm>
          <a:prstGeom prst="rect">
            <a:avLst/>
          </a:prstGeom>
          <a:noFill/>
          <a:ln>
            <a:solidFill>
              <a:schemeClr val="tx1"/>
            </a:solidFill>
          </a:ln>
        </p:spPr>
        <p:txBody>
          <a:bodyPr wrap="square">
            <a:spAutoFit/>
          </a:bodyPr>
          <a:lstStyle/>
          <a:p>
            <a:r>
              <a:rPr lang="fr-FR" sz="1600" b="1" dirty="0" smtClean="0">
                <a:solidFill>
                  <a:srgbClr val="FF0000"/>
                </a:solidFill>
              </a:rPr>
              <a:t>Cytokines</a:t>
            </a:r>
            <a:r>
              <a:rPr lang="fr-FR" sz="1600" dirty="0" smtClean="0"/>
              <a:t> et </a:t>
            </a:r>
            <a:r>
              <a:rPr lang="fr-FR" sz="1600" b="1" dirty="0" err="1" smtClean="0">
                <a:solidFill>
                  <a:srgbClr val="FF0000"/>
                </a:solidFill>
              </a:rPr>
              <a:t>oxylipides</a:t>
            </a:r>
            <a:r>
              <a:rPr lang="fr-FR" sz="1600" dirty="0" smtClean="0"/>
              <a:t> vont réguler le flux sanguin, attirer les leucocytes et assurer leur passage vers le site de l’infection (30 à 60 min). Ils ont selon les cas une activité pro ou anti-inflammatoire</a:t>
            </a:r>
            <a:endParaRPr lang="fr-BE" sz="1600" dirty="0"/>
          </a:p>
        </p:txBody>
      </p:sp>
      <p:cxnSp>
        <p:nvCxnSpPr>
          <p:cNvPr id="30" name="Connecteur droit avec flèche 29"/>
          <p:cNvCxnSpPr/>
          <p:nvPr/>
        </p:nvCxnSpPr>
        <p:spPr>
          <a:xfrm flipH="1" flipV="1">
            <a:off x="3131839" y="3198460"/>
            <a:ext cx="1" cy="193546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V="1">
            <a:off x="899592" y="3198460"/>
            <a:ext cx="0" cy="29325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50528" y="908720"/>
            <a:ext cx="5762623" cy="584775"/>
          </a:xfrm>
          <a:prstGeom prst="rect">
            <a:avLst/>
          </a:prstGeom>
          <a:noFill/>
          <a:ln>
            <a:solidFill>
              <a:schemeClr val="tx1"/>
            </a:solidFill>
          </a:ln>
        </p:spPr>
        <p:txBody>
          <a:bodyPr wrap="square">
            <a:spAutoFit/>
          </a:bodyPr>
          <a:lstStyle/>
          <a:p>
            <a:r>
              <a:rPr lang="fr-FR" sz="1600" b="1" dirty="0" smtClean="0"/>
              <a:t>Et aussi </a:t>
            </a:r>
            <a:r>
              <a:rPr lang="fr-FR" sz="1600" dirty="0" smtClean="0"/>
              <a:t>la </a:t>
            </a:r>
            <a:r>
              <a:rPr lang="fr-FR" sz="1600" b="1" dirty="0" smtClean="0">
                <a:solidFill>
                  <a:srgbClr val="FF0000"/>
                </a:solidFill>
              </a:rPr>
              <a:t>lactoferrine </a:t>
            </a:r>
            <a:r>
              <a:rPr lang="fr-FR" sz="1600" dirty="0" smtClean="0"/>
              <a:t>qui soustrait le Fe aux bactéries</a:t>
            </a:r>
          </a:p>
          <a:p>
            <a:r>
              <a:rPr lang="fr-FR" sz="1600" dirty="0" smtClean="0"/>
              <a:t>Le </a:t>
            </a:r>
            <a:r>
              <a:rPr lang="fr-FR" sz="1600" b="1" dirty="0" smtClean="0">
                <a:solidFill>
                  <a:srgbClr val="FF0000"/>
                </a:solidFill>
              </a:rPr>
              <a:t>complément</a:t>
            </a:r>
            <a:r>
              <a:rPr lang="fr-FR" sz="1600" dirty="0" smtClean="0"/>
              <a:t> (ensemble de protéines) qui favorise l’</a:t>
            </a:r>
            <a:r>
              <a:rPr lang="fr-FR" sz="1600" dirty="0" err="1" smtClean="0"/>
              <a:t>opsonisation</a:t>
            </a:r>
            <a:endParaRPr lang="fr-BE" sz="1600" dirty="0"/>
          </a:p>
        </p:txBody>
      </p:sp>
      <p:sp>
        <p:nvSpPr>
          <p:cNvPr id="35" name="Rectangle 34"/>
          <p:cNvSpPr/>
          <p:nvPr/>
        </p:nvSpPr>
        <p:spPr>
          <a:xfrm>
            <a:off x="7236296" y="3806498"/>
            <a:ext cx="1333648" cy="338554"/>
          </a:xfrm>
          <a:prstGeom prst="rect">
            <a:avLst/>
          </a:prstGeom>
          <a:solidFill>
            <a:schemeClr val="accent3">
              <a:lumMod val="60000"/>
              <a:lumOff val="40000"/>
            </a:schemeClr>
          </a:solidFill>
          <a:ln>
            <a:solidFill>
              <a:schemeClr val="tx1"/>
            </a:solidFill>
          </a:ln>
        </p:spPr>
        <p:txBody>
          <a:bodyPr wrap="square">
            <a:spAutoFit/>
          </a:bodyPr>
          <a:lstStyle/>
          <a:p>
            <a:r>
              <a:rPr lang="fr-FR" sz="1600" b="1" dirty="0" smtClean="0"/>
              <a:t>Phagocytose</a:t>
            </a:r>
            <a:endParaRPr lang="fr-BE" sz="1600" dirty="0"/>
          </a:p>
        </p:txBody>
      </p:sp>
      <p:cxnSp>
        <p:nvCxnSpPr>
          <p:cNvPr id="36" name="Connecteur droit avec flèche 35"/>
          <p:cNvCxnSpPr/>
          <p:nvPr/>
        </p:nvCxnSpPr>
        <p:spPr>
          <a:xfrm>
            <a:off x="6228184" y="3900720"/>
            <a:ext cx="1008112" cy="17211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a:endCxn id="35" idx="1"/>
          </p:cNvCxnSpPr>
          <p:nvPr/>
        </p:nvCxnSpPr>
        <p:spPr>
          <a:xfrm>
            <a:off x="7020272" y="3680286"/>
            <a:ext cx="216024" cy="29548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7388696" y="1341203"/>
            <a:ext cx="1647800" cy="338554"/>
          </a:xfrm>
          <a:prstGeom prst="rect">
            <a:avLst/>
          </a:prstGeom>
          <a:noFill/>
          <a:ln>
            <a:solidFill>
              <a:schemeClr val="tx1"/>
            </a:solidFill>
          </a:ln>
        </p:spPr>
        <p:txBody>
          <a:bodyPr wrap="square">
            <a:spAutoFit/>
          </a:bodyPr>
          <a:lstStyle/>
          <a:p>
            <a:r>
              <a:rPr lang="fr-FR" sz="1600" dirty="0" err="1" smtClean="0"/>
              <a:t>Cell</a:t>
            </a:r>
            <a:r>
              <a:rPr lang="fr-FR" sz="1600" dirty="0" smtClean="0"/>
              <a:t> dendritiques</a:t>
            </a:r>
            <a:endParaRPr lang="fr-BE" sz="1600" dirty="0"/>
          </a:p>
        </p:txBody>
      </p:sp>
      <p:cxnSp>
        <p:nvCxnSpPr>
          <p:cNvPr id="41" name="Connecteur droit avec flèche 40"/>
          <p:cNvCxnSpPr/>
          <p:nvPr/>
        </p:nvCxnSpPr>
        <p:spPr>
          <a:xfrm flipH="1">
            <a:off x="8388424" y="1682495"/>
            <a:ext cx="396161" cy="212400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 name="Picture 2" descr="Résultat de recherche d'images pour &quot;cellules dendritiques&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5048" y="964069"/>
            <a:ext cx="710447" cy="7542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43"/>
          <p:cNvGrpSpPr/>
          <p:nvPr/>
        </p:nvGrpSpPr>
        <p:grpSpPr>
          <a:xfrm>
            <a:off x="7871386" y="64861"/>
            <a:ext cx="1165110" cy="1152128"/>
            <a:chOff x="1856328" y="764704"/>
            <a:chExt cx="1548172" cy="1546498"/>
          </a:xfrm>
        </p:grpSpPr>
        <p:pic>
          <p:nvPicPr>
            <p:cNvPr id="4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764704"/>
              <a:ext cx="1445420" cy="154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ZoneTexte 45"/>
            <p:cNvSpPr txBox="1"/>
            <p:nvPr/>
          </p:nvSpPr>
          <p:spPr>
            <a:xfrm>
              <a:off x="1856328" y="764704"/>
              <a:ext cx="1548172" cy="307777"/>
            </a:xfrm>
            <a:prstGeom prst="rect">
              <a:avLst/>
            </a:prstGeom>
            <a:noFill/>
          </p:spPr>
          <p:txBody>
            <a:bodyPr wrap="square" rtlCol="0">
              <a:spAutoFit/>
            </a:bodyPr>
            <a:lstStyle/>
            <a:p>
              <a:r>
                <a:rPr lang="fr-FR" sz="1400" dirty="0" smtClean="0">
                  <a:solidFill>
                    <a:schemeClr val="bg1"/>
                  </a:solidFill>
                </a:rPr>
                <a:t>Lymphocytes </a:t>
              </a:r>
              <a:r>
                <a:rPr lang="fr-FR" sz="1400" dirty="0" err="1" smtClean="0">
                  <a:solidFill>
                    <a:schemeClr val="bg1"/>
                  </a:solidFill>
                </a:rPr>
                <a:t>NK</a:t>
              </a:r>
              <a:endParaRPr lang="fr-BE" sz="1400" dirty="0">
                <a:solidFill>
                  <a:schemeClr val="bg1"/>
                </a:solidFill>
              </a:endParaRPr>
            </a:p>
          </p:txBody>
        </p:sp>
      </p:grpSp>
      <p:sp>
        <p:nvSpPr>
          <p:cNvPr id="47" name="Rectangle 46"/>
          <p:cNvSpPr/>
          <p:nvPr/>
        </p:nvSpPr>
        <p:spPr>
          <a:xfrm>
            <a:off x="6461460" y="194393"/>
            <a:ext cx="1333648" cy="338554"/>
          </a:xfrm>
          <a:prstGeom prst="rect">
            <a:avLst/>
          </a:prstGeom>
          <a:solidFill>
            <a:schemeClr val="accent3">
              <a:lumMod val="60000"/>
              <a:lumOff val="40000"/>
            </a:schemeClr>
          </a:solidFill>
          <a:ln>
            <a:solidFill>
              <a:schemeClr val="tx1"/>
            </a:solidFill>
          </a:ln>
        </p:spPr>
        <p:txBody>
          <a:bodyPr wrap="square">
            <a:spAutoFit/>
          </a:bodyPr>
          <a:lstStyle/>
          <a:p>
            <a:r>
              <a:rPr lang="fr-FR" sz="1600" b="1" dirty="0" smtClean="0"/>
              <a:t>Cytotoxicité</a:t>
            </a:r>
            <a:endParaRPr lang="fr-BE" sz="1600" dirty="0"/>
          </a:p>
        </p:txBody>
      </p:sp>
    </p:spTree>
    <p:extLst>
      <p:ext uri="{BB962C8B-B14F-4D97-AF65-F5344CB8AC3E}">
        <p14:creationId xmlns:p14="http://schemas.microsoft.com/office/powerpoint/2010/main" val="66255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26" grpId="0" animBg="1"/>
      <p:bldP spid="34" grpId="0" animBg="1"/>
      <p:bldP spid="35" grpId="0" animBg="1"/>
      <p:bldP spid="40" grpId="0" animBg="1"/>
      <p:bldP spid="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53200" y="6592267"/>
            <a:ext cx="2133600" cy="365125"/>
          </a:xfrm>
        </p:spPr>
        <p:txBody>
          <a:bodyPr/>
          <a:lstStyle/>
          <a:p>
            <a:fld id="{74236956-C5D1-4819-939A-6E38A104A438}" type="slidenum">
              <a:rPr lang="fr-BE" smtClean="0"/>
              <a:t>38</a:t>
            </a:fld>
            <a:endParaRPr lang="fr-BE"/>
          </a:p>
        </p:txBody>
      </p:sp>
      <p:sp>
        <p:nvSpPr>
          <p:cNvPr id="3" name="Rectangle à coins arrondis 2"/>
          <p:cNvSpPr/>
          <p:nvPr/>
        </p:nvSpPr>
        <p:spPr>
          <a:xfrm>
            <a:off x="3103281" y="1732834"/>
            <a:ext cx="1832384" cy="337604"/>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Phospholipides</a:t>
            </a:r>
            <a:endParaRPr lang="fr-BE" dirty="0"/>
          </a:p>
        </p:txBody>
      </p:sp>
      <p:sp>
        <p:nvSpPr>
          <p:cNvPr id="4" name="Rectangle à coins arrondis 3"/>
          <p:cNvSpPr/>
          <p:nvPr/>
        </p:nvSpPr>
        <p:spPr>
          <a:xfrm>
            <a:off x="2864402" y="2736292"/>
            <a:ext cx="2561220" cy="436702"/>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Acide </a:t>
            </a:r>
            <a:r>
              <a:rPr lang="fr-FR" dirty="0" err="1" smtClean="0"/>
              <a:t>arachidonique</a:t>
            </a:r>
            <a:endParaRPr lang="fr-BE" dirty="0"/>
          </a:p>
        </p:txBody>
      </p:sp>
      <p:sp>
        <p:nvSpPr>
          <p:cNvPr id="7" name="Rectangle à coins arrondis 6"/>
          <p:cNvSpPr/>
          <p:nvPr/>
        </p:nvSpPr>
        <p:spPr>
          <a:xfrm>
            <a:off x="7160800" y="4714602"/>
            <a:ext cx="675692" cy="388017"/>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PGI2</a:t>
            </a:r>
            <a:endParaRPr lang="fr-BE" dirty="0"/>
          </a:p>
        </p:txBody>
      </p:sp>
      <p:sp>
        <p:nvSpPr>
          <p:cNvPr id="8" name="Rectangle à coins arrondis 7"/>
          <p:cNvSpPr/>
          <p:nvPr/>
        </p:nvSpPr>
        <p:spPr>
          <a:xfrm>
            <a:off x="5000560" y="5693275"/>
            <a:ext cx="1746277" cy="400022"/>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Thromboxanes</a:t>
            </a:r>
            <a:endParaRPr lang="fr-BE" dirty="0"/>
          </a:p>
        </p:txBody>
      </p:sp>
      <p:sp>
        <p:nvSpPr>
          <p:cNvPr id="9" name="Rectangle à coins arrondis 8"/>
          <p:cNvSpPr/>
          <p:nvPr/>
        </p:nvSpPr>
        <p:spPr>
          <a:xfrm>
            <a:off x="4111842" y="5345220"/>
            <a:ext cx="783396" cy="864096"/>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PGD2</a:t>
            </a:r>
          </a:p>
          <a:p>
            <a:pPr algn="ctr"/>
            <a:r>
              <a:rPr lang="fr-FR" dirty="0" smtClean="0"/>
              <a:t>PGE2</a:t>
            </a:r>
          </a:p>
          <a:p>
            <a:pPr algn="ctr"/>
            <a:r>
              <a:rPr lang="fr-FR" dirty="0" smtClean="0"/>
              <a:t>PGJ2</a:t>
            </a:r>
            <a:endParaRPr lang="fr-BE" dirty="0"/>
          </a:p>
        </p:txBody>
      </p:sp>
      <p:sp>
        <p:nvSpPr>
          <p:cNvPr id="10" name="Rectangle à coins arrondis 9"/>
          <p:cNvSpPr/>
          <p:nvPr/>
        </p:nvSpPr>
        <p:spPr>
          <a:xfrm>
            <a:off x="3957842" y="3958567"/>
            <a:ext cx="2403884" cy="406537"/>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Endoperoxyde</a:t>
            </a:r>
            <a:r>
              <a:rPr lang="fr-FR" dirty="0" smtClean="0"/>
              <a:t> PGG2</a:t>
            </a:r>
            <a:endParaRPr lang="fr-BE" dirty="0"/>
          </a:p>
        </p:txBody>
      </p:sp>
      <p:sp>
        <p:nvSpPr>
          <p:cNvPr id="11" name="Rectangle à coins arrondis 10"/>
          <p:cNvSpPr/>
          <p:nvPr/>
        </p:nvSpPr>
        <p:spPr>
          <a:xfrm>
            <a:off x="1593304" y="3993999"/>
            <a:ext cx="2233440" cy="371105"/>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Leucotriènes (LTB4)</a:t>
            </a:r>
            <a:endParaRPr lang="fr-BE" dirty="0"/>
          </a:p>
        </p:txBody>
      </p:sp>
      <p:sp>
        <p:nvSpPr>
          <p:cNvPr id="12" name="Rectangle à coins arrondis 11"/>
          <p:cNvSpPr/>
          <p:nvPr/>
        </p:nvSpPr>
        <p:spPr>
          <a:xfrm>
            <a:off x="4304562" y="4685162"/>
            <a:ext cx="2273188" cy="369409"/>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Endoperoxyde</a:t>
            </a:r>
            <a:r>
              <a:rPr lang="fr-FR" dirty="0" smtClean="0"/>
              <a:t> PGH2</a:t>
            </a:r>
            <a:endParaRPr lang="fr-BE" dirty="0"/>
          </a:p>
        </p:txBody>
      </p:sp>
      <p:sp>
        <p:nvSpPr>
          <p:cNvPr id="13" name="ZoneTexte 12"/>
          <p:cNvSpPr txBox="1"/>
          <p:nvPr/>
        </p:nvSpPr>
        <p:spPr>
          <a:xfrm>
            <a:off x="4386976" y="2218699"/>
            <a:ext cx="1545616" cy="369332"/>
          </a:xfrm>
          <a:prstGeom prst="rect">
            <a:avLst/>
          </a:prstGeom>
          <a:noFill/>
          <a:ln w="12700">
            <a:solidFill>
              <a:schemeClr val="tx1"/>
            </a:solidFill>
          </a:ln>
        </p:spPr>
        <p:txBody>
          <a:bodyPr wrap="none" rtlCol="0">
            <a:spAutoFit/>
          </a:bodyPr>
          <a:lstStyle/>
          <a:p>
            <a:r>
              <a:rPr lang="fr-FR" dirty="0" smtClean="0"/>
              <a:t>Phospholipase</a:t>
            </a:r>
            <a:endParaRPr lang="fr-BE" dirty="0"/>
          </a:p>
        </p:txBody>
      </p:sp>
      <p:sp>
        <p:nvSpPr>
          <p:cNvPr id="14" name="ZoneTexte 13"/>
          <p:cNvSpPr txBox="1"/>
          <p:nvPr/>
        </p:nvSpPr>
        <p:spPr>
          <a:xfrm>
            <a:off x="827584" y="3325884"/>
            <a:ext cx="1987211" cy="369332"/>
          </a:xfrm>
          <a:prstGeom prst="rect">
            <a:avLst/>
          </a:prstGeom>
          <a:noFill/>
          <a:ln w="12700">
            <a:solidFill>
              <a:schemeClr val="tx1"/>
            </a:solidFill>
          </a:ln>
        </p:spPr>
        <p:txBody>
          <a:bodyPr wrap="none" rtlCol="0">
            <a:spAutoFit/>
          </a:bodyPr>
          <a:lstStyle/>
          <a:p>
            <a:r>
              <a:rPr lang="fr-FR" dirty="0" err="1" smtClean="0"/>
              <a:t>Lipoxygenase</a:t>
            </a:r>
            <a:r>
              <a:rPr lang="fr-FR" dirty="0" smtClean="0"/>
              <a:t> (</a:t>
            </a:r>
            <a:r>
              <a:rPr lang="fr-FR" dirty="0" err="1" smtClean="0"/>
              <a:t>LOX</a:t>
            </a:r>
            <a:r>
              <a:rPr lang="fr-FR" dirty="0" smtClean="0"/>
              <a:t>)</a:t>
            </a:r>
            <a:endParaRPr lang="fr-BE" dirty="0"/>
          </a:p>
        </p:txBody>
      </p:sp>
      <p:sp>
        <p:nvSpPr>
          <p:cNvPr id="15" name="ZoneTexte 14"/>
          <p:cNvSpPr txBox="1"/>
          <p:nvPr/>
        </p:nvSpPr>
        <p:spPr>
          <a:xfrm>
            <a:off x="4644008" y="3317010"/>
            <a:ext cx="1712841" cy="369332"/>
          </a:xfrm>
          <a:prstGeom prst="rect">
            <a:avLst/>
          </a:prstGeom>
          <a:noFill/>
          <a:ln w="12700">
            <a:solidFill>
              <a:schemeClr val="tx1"/>
            </a:solidFill>
          </a:ln>
        </p:spPr>
        <p:txBody>
          <a:bodyPr wrap="none" rtlCol="0">
            <a:spAutoFit/>
          </a:bodyPr>
          <a:lstStyle/>
          <a:p>
            <a:r>
              <a:rPr lang="fr-FR" dirty="0" err="1" smtClean="0"/>
              <a:t>Cyclooxygenase</a:t>
            </a:r>
            <a:r>
              <a:rPr lang="fr-FR" dirty="0" smtClean="0"/>
              <a:t> </a:t>
            </a:r>
            <a:endParaRPr lang="fr-BE" dirty="0"/>
          </a:p>
        </p:txBody>
      </p:sp>
      <p:sp>
        <p:nvSpPr>
          <p:cNvPr id="16" name="ZoneTexte 15"/>
          <p:cNvSpPr txBox="1"/>
          <p:nvPr/>
        </p:nvSpPr>
        <p:spPr>
          <a:xfrm>
            <a:off x="2444784" y="5045202"/>
            <a:ext cx="1144929" cy="369332"/>
          </a:xfrm>
          <a:prstGeom prst="rect">
            <a:avLst/>
          </a:prstGeom>
          <a:noFill/>
          <a:ln w="12700">
            <a:solidFill>
              <a:schemeClr val="tx1"/>
            </a:solidFill>
          </a:ln>
        </p:spPr>
        <p:txBody>
          <a:bodyPr wrap="none" rtlCol="0">
            <a:spAutoFit/>
          </a:bodyPr>
          <a:lstStyle/>
          <a:p>
            <a:r>
              <a:rPr lang="fr-FR" dirty="0" err="1" smtClean="0"/>
              <a:t>Isomerase</a:t>
            </a:r>
            <a:endParaRPr lang="fr-BE" dirty="0"/>
          </a:p>
        </p:txBody>
      </p:sp>
      <p:sp>
        <p:nvSpPr>
          <p:cNvPr id="17" name="ZoneTexte 16"/>
          <p:cNvSpPr txBox="1"/>
          <p:nvPr/>
        </p:nvSpPr>
        <p:spPr>
          <a:xfrm>
            <a:off x="6732865" y="5292584"/>
            <a:ext cx="1214435" cy="369332"/>
          </a:xfrm>
          <a:prstGeom prst="rect">
            <a:avLst/>
          </a:prstGeom>
          <a:noFill/>
          <a:ln w="12700">
            <a:solidFill>
              <a:schemeClr val="tx1"/>
            </a:solidFill>
          </a:ln>
        </p:spPr>
        <p:txBody>
          <a:bodyPr wrap="none" rtlCol="0">
            <a:spAutoFit/>
          </a:bodyPr>
          <a:lstStyle/>
          <a:p>
            <a:r>
              <a:rPr lang="fr-FR" dirty="0" err="1" smtClean="0"/>
              <a:t>Synthetase</a:t>
            </a:r>
            <a:endParaRPr lang="fr-BE" dirty="0"/>
          </a:p>
        </p:txBody>
      </p:sp>
      <p:cxnSp>
        <p:nvCxnSpPr>
          <p:cNvPr id="19" name="Connecteur droit avec flèche 18"/>
          <p:cNvCxnSpPr/>
          <p:nvPr/>
        </p:nvCxnSpPr>
        <p:spPr>
          <a:xfrm>
            <a:off x="3851920" y="2070438"/>
            <a:ext cx="0" cy="66585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5751708" y="5054571"/>
            <a:ext cx="0" cy="63870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4605914" y="5054571"/>
            <a:ext cx="0" cy="31935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4355976" y="3172994"/>
            <a:ext cx="22702" cy="78557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3241803" y="3172994"/>
            <a:ext cx="0" cy="82100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6584736" y="4914080"/>
            <a:ext cx="57606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32"/>
          <p:cNvCxnSpPr>
            <a:endCxn id="13" idx="1"/>
          </p:cNvCxnSpPr>
          <p:nvPr/>
        </p:nvCxnSpPr>
        <p:spPr>
          <a:xfrm>
            <a:off x="3854105" y="2403365"/>
            <a:ext cx="532871"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4378678" y="3461026"/>
            <a:ext cx="26643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840286" y="3510550"/>
            <a:ext cx="37336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3617771" y="5189218"/>
            <a:ext cx="98814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a:stCxn id="10" idx="2"/>
          </p:cNvCxnSpPr>
          <p:nvPr/>
        </p:nvCxnSpPr>
        <p:spPr>
          <a:xfrm>
            <a:off x="5159784" y="4365104"/>
            <a:ext cx="0" cy="32138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5751708" y="5477250"/>
            <a:ext cx="98814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843991" y="4914080"/>
            <a:ext cx="1" cy="37850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 name="Rectangle à coins arrondis 45"/>
          <p:cNvSpPr/>
          <p:nvPr/>
        </p:nvSpPr>
        <p:spPr>
          <a:xfrm>
            <a:off x="94586" y="127579"/>
            <a:ext cx="8293838" cy="421101"/>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La famille des </a:t>
            </a:r>
            <a:r>
              <a:rPr lang="fr-FR" sz="2400" dirty="0" err="1" smtClean="0"/>
              <a:t>oxylipides</a:t>
            </a:r>
            <a:r>
              <a:rPr lang="fr-FR" sz="2400" dirty="0" smtClean="0"/>
              <a:t> (n=130) pro et anti-inflammatoires</a:t>
            </a:r>
            <a:endParaRPr lang="fr-BE" sz="2400" dirty="0"/>
          </a:p>
        </p:txBody>
      </p:sp>
      <p:cxnSp>
        <p:nvCxnSpPr>
          <p:cNvPr id="56" name="Connecteur droit avec flèche 55"/>
          <p:cNvCxnSpPr/>
          <p:nvPr/>
        </p:nvCxnSpPr>
        <p:spPr>
          <a:xfrm>
            <a:off x="4935665" y="1861390"/>
            <a:ext cx="1426061"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6376037" y="1459644"/>
            <a:ext cx="1555554" cy="923330"/>
          </a:xfrm>
          <a:prstGeom prst="rect">
            <a:avLst/>
          </a:prstGeom>
          <a:solidFill>
            <a:srgbClr val="006600"/>
          </a:solidFill>
          <a:ln w="12700">
            <a:solidFill>
              <a:schemeClr val="tx1"/>
            </a:solidFill>
          </a:ln>
        </p:spPr>
        <p:txBody>
          <a:bodyPr wrap="none" rtlCol="0">
            <a:spAutoFit/>
          </a:bodyPr>
          <a:lstStyle/>
          <a:p>
            <a:r>
              <a:rPr lang="fr-FR" dirty="0" err="1" smtClean="0">
                <a:solidFill>
                  <a:schemeClr val="bg1"/>
                </a:solidFill>
              </a:rPr>
              <a:t>Resolvines</a:t>
            </a:r>
            <a:endParaRPr lang="fr-FR" dirty="0" smtClean="0">
              <a:solidFill>
                <a:schemeClr val="bg1"/>
              </a:solidFill>
            </a:endParaRPr>
          </a:p>
          <a:p>
            <a:r>
              <a:rPr lang="fr-FR" dirty="0" err="1" smtClean="0">
                <a:solidFill>
                  <a:schemeClr val="bg1"/>
                </a:solidFill>
              </a:rPr>
              <a:t>Protectines</a:t>
            </a:r>
            <a:endParaRPr lang="fr-FR" dirty="0" smtClean="0">
              <a:solidFill>
                <a:schemeClr val="bg1"/>
              </a:solidFill>
            </a:endParaRPr>
          </a:p>
          <a:p>
            <a:r>
              <a:rPr lang="fr-FR" dirty="0" err="1" smtClean="0">
                <a:solidFill>
                  <a:schemeClr val="bg1"/>
                </a:solidFill>
              </a:rPr>
              <a:t>Lipoxines</a:t>
            </a:r>
            <a:r>
              <a:rPr lang="fr-FR" dirty="0" smtClean="0">
                <a:solidFill>
                  <a:schemeClr val="bg1"/>
                </a:solidFill>
              </a:rPr>
              <a:t> (</a:t>
            </a:r>
            <a:r>
              <a:rPr lang="fr-FR" dirty="0" err="1" smtClean="0">
                <a:solidFill>
                  <a:schemeClr val="bg1"/>
                </a:solidFill>
              </a:rPr>
              <a:t>LXs</a:t>
            </a:r>
            <a:r>
              <a:rPr lang="fr-FR" dirty="0" smtClean="0">
                <a:solidFill>
                  <a:schemeClr val="bg1"/>
                </a:solidFill>
              </a:rPr>
              <a:t>)</a:t>
            </a:r>
            <a:endParaRPr lang="fr-BE" dirty="0">
              <a:solidFill>
                <a:schemeClr val="bg1"/>
              </a:solidFill>
            </a:endParaRPr>
          </a:p>
        </p:txBody>
      </p:sp>
      <p:sp>
        <p:nvSpPr>
          <p:cNvPr id="59" name="Rectangle à coins arrondis 58"/>
          <p:cNvSpPr/>
          <p:nvPr/>
        </p:nvSpPr>
        <p:spPr>
          <a:xfrm>
            <a:off x="4111842" y="6309320"/>
            <a:ext cx="783396" cy="432048"/>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PGF2</a:t>
            </a:r>
            <a:endParaRPr lang="fr-BE" dirty="0"/>
          </a:p>
        </p:txBody>
      </p:sp>
      <p:sp>
        <p:nvSpPr>
          <p:cNvPr id="61" name="Rectangle à coins arrondis 60"/>
          <p:cNvSpPr/>
          <p:nvPr/>
        </p:nvSpPr>
        <p:spPr>
          <a:xfrm>
            <a:off x="269948" y="6209316"/>
            <a:ext cx="2162624" cy="371105"/>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Pro-inflammatoires</a:t>
            </a:r>
            <a:endParaRPr lang="fr-BE" dirty="0"/>
          </a:p>
        </p:txBody>
      </p:sp>
      <p:sp>
        <p:nvSpPr>
          <p:cNvPr id="62" name="Rectangle à coins arrondis 61"/>
          <p:cNvSpPr/>
          <p:nvPr/>
        </p:nvSpPr>
        <p:spPr>
          <a:xfrm>
            <a:off x="4003290" y="881139"/>
            <a:ext cx="2162624" cy="371105"/>
          </a:xfrm>
          <a:prstGeom prst="roundRect">
            <a:avLst/>
          </a:prstGeom>
          <a:solidFill>
            <a:srgbClr val="00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Anti-inflammatoires</a:t>
            </a:r>
            <a:endParaRPr lang="fr-BE" dirty="0"/>
          </a:p>
        </p:txBody>
      </p:sp>
      <p:sp>
        <p:nvSpPr>
          <p:cNvPr id="63" name="ZoneTexte 62"/>
          <p:cNvSpPr txBox="1"/>
          <p:nvPr/>
        </p:nvSpPr>
        <p:spPr>
          <a:xfrm>
            <a:off x="6361726" y="881139"/>
            <a:ext cx="2746778" cy="369332"/>
          </a:xfrm>
          <a:prstGeom prst="rect">
            <a:avLst/>
          </a:prstGeom>
          <a:solidFill>
            <a:srgbClr val="006600"/>
          </a:solidFill>
          <a:ln>
            <a:solidFill>
              <a:schemeClr val="tx1"/>
            </a:solidFill>
          </a:ln>
        </p:spPr>
        <p:txBody>
          <a:bodyPr wrap="none" rtlCol="0">
            <a:spAutoFit/>
          </a:bodyPr>
          <a:lstStyle/>
          <a:p>
            <a:r>
              <a:rPr lang="fr-FR" dirty="0" smtClean="0">
                <a:solidFill>
                  <a:schemeClr val="bg1"/>
                </a:solidFill>
              </a:rPr>
              <a:t>Cytokines : IL-4, IL-10, IL-17</a:t>
            </a:r>
            <a:endParaRPr lang="fr-BE" dirty="0">
              <a:solidFill>
                <a:schemeClr val="bg1"/>
              </a:solidFill>
            </a:endParaRPr>
          </a:p>
        </p:txBody>
      </p:sp>
      <p:sp>
        <p:nvSpPr>
          <p:cNvPr id="66" name="ZoneTexte 65"/>
          <p:cNvSpPr txBox="1"/>
          <p:nvPr/>
        </p:nvSpPr>
        <p:spPr>
          <a:xfrm>
            <a:off x="283460" y="708984"/>
            <a:ext cx="2323920" cy="1200329"/>
          </a:xfrm>
          <a:prstGeom prst="rect">
            <a:avLst/>
          </a:prstGeom>
          <a:noFill/>
          <a:ln>
            <a:solidFill>
              <a:schemeClr val="tx1"/>
            </a:solidFill>
          </a:ln>
        </p:spPr>
        <p:txBody>
          <a:bodyPr wrap="square" rtlCol="0">
            <a:spAutoFit/>
          </a:bodyPr>
          <a:lstStyle/>
          <a:p>
            <a:pPr marL="285750" indent="-285750">
              <a:buFontTx/>
              <a:buChar char="-"/>
            </a:pPr>
            <a:r>
              <a:rPr lang="fr-FR" dirty="0" smtClean="0"/>
              <a:t>limiter la migration </a:t>
            </a:r>
          </a:p>
          <a:p>
            <a:r>
              <a:rPr lang="fr-FR" dirty="0"/>
              <a:t> </a:t>
            </a:r>
            <a:r>
              <a:rPr lang="fr-FR" dirty="0" smtClean="0"/>
              <a:t>     des leucocytes</a:t>
            </a:r>
          </a:p>
          <a:p>
            <a:r>
              <a:rPr lang="fr-FR" dirty="0" smtClean="0"/>
              <a:t>- éliminer les débris</a:t>
            </a:r>
          </a:p>
          <a:p>
            <a:r>
              <a:rPr lang="fr-FR" dirty="0" smtClean="0"/>
              <a:t>- restaurer le tissu</a:t>
            </a:r>
            <a:endParaRPr lang="fr-BE" dirty="0"/>
          </a:p>
        </p:txBody>
      </p:sp>
      <p:cxnSp>
        <p:nvCxnSpPr>
          <p:cNvPr id="67" name="Connecteur droit 66"/>
          <p:cNvCxnSpPr/>
          <p:nvPr/>
        </p:nvCxnSpPr>
        <p:spPr>
          <a:xfrm>
            <a:off x="2658784" y="1124744"/>
            <a:ext cx="1379086"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4" name="ZoneTexte 73"/>
          <p:cNvSpPr txBox="1"/>
          <p:nvPr/>
        </p:nvSpPr>
        <p:spPr>
          <a:xfrm>
            <a:off x="6413470" y="2782669"/>
            <a:ext cx="2571088" cy="646331"/>
          </a:xfrm>
          <a:prstGeom prst="rect">
            <a:avLst/>
          </a:prstGeom>
          <a:noFill/>
          <a:ln w="12700">
            <a:solidFill>
              <a:schemeClr val="tx1"/>
            </a:solidFill>
          </a:ln>
        </p:spPr>
        <p:txBody>
          <a:bodyPr wrap="none" rtlCol="0">
            <a:spAutoFit/>
          </a:bodyPr>
          <a:lstStyle/>
          <a:p>
            <a:r>
              <a:rPr lang="fr-FR" dirty="0" smtClean="0"/>
              <a:t>COX1 : estomac, intestin, </a:t>
            </a:r>
          </a:p>
          <a:p>
            <a:r>
              <a:rPr lang="fr-FR" dirty="0"/>
              <a:t>r</a:t>
            </a:r>
            <a:r>
              <a:rPr lang="fr-FR" dirty="0" smtClean="0"/>
              <a:t>eins, plaquettes</a:t>
            </a:r>
            <a:endParaRPr lang="fr-BE" dirty="0"/>
          </a:p>
        </p:txBody>
      </p:sp>
      <p:sp>
        <p:nvSpPr>
          <p:cNvPr id="75" name="ZoneTexte 74"/>
          <p:cNvSpPr txBox="1"/>
          <p:nvPr/>
        </p:nvSpPr>
        <p:spPr>
          <a:xfrm>
            <a:off x="6419170" y="3532818"/>
            <a:ext cx="2185278" cy="369332"/>
          </a:xfrm>
          <a:prstGeom prst="rect">
            <a:avLst/>
          </a:prstGeom>
          <a:noFill/>
          <a:ln w="12700">
            <a:solidFill>
              <a:schemeClr val="tx1"/>
            </a:solidFill>
          </a:ln>
        </p:spPr>
        <p:txBody>
          <a:bodyPr wrap="none" rtlCol="0">
            <a:spAutoFit/>
          </a:bodyPr>
          <a:lstStyle/>
          <a:p>
            <a:r>
              <a:rPr lang="fr-FR" dirty="0" smtClean="0"/>
              <a:t>COX2 : inflammation</a:t>
            </a:r>
            <a:endParaRPr lang="fr-BE" dirty="0"/>
          </a:p>
        </p:txBody>
      </p:sp>
      <p:sp>
        <p:nvSpPr>
          <p:cNvPr id="40" name="ZoneTexte 39"/>
          <p:cNvSpPr txBox="1"/>
          <p:nvPr/>
        </p:nvSpPr>
        <p:spPr>
          <a:xfrm>
            <a:off x="94586" y="3995772"/>
            <a:ext cx="1053815" cy="369332"/>
          </a:xfrm>
          <a:prstGeom prst="rect">
            <a:avLst/>
          </a:prstGeom>
          <a:noFill/>
          <a:ln w="12700">
            <a:solidFill>
              <a:schemeClr val="tx1"/>
            </a:solidFill>
          </a:ln>
        </p:spPr>
        <p:txBody>
          <a:bodyPr wrap="none" rtlCol="0">
            <a:spAutoFit/>
          </a:bodyPr>
          <a:lstStyle/>
          <a:p>
            <a:r>
              <a:rPr lang="fr-FR" dirty="0" err="1"/>
              <a:t>L</a:t>
            </a:r>
            <a:r>
              <a:rPr lang="fr-FR" dirty="0" err="1" smtClean="0"/>
              <a:t>ipoxines</a:t>
            </a:r>
            <a:endParaRPr lang="fr-BE" dirty="0"/>
          </a:p>
        </p:txBody>
      </p:sp>
      <p:cxnSp>
        <p:nvCxnSpPr>
          <p:cNvPr id="43" name="Connecteur droit avec flèche 42"/>
          <p:cNvCxnSpPr>
            <a:stCxn id="11" idx="1"/>
            <a:endCxn id="40" idx="3"/>
          </p:cNvCxnSpPr>
          <p:nvPr/>
        </p:nvCxnSpPr>
        <p:spPr>
          <a:xfrm flipH="1">
            <a:off x="1148401" y="4179552"/>
            <a:ext cx="444903" cy="88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80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58" grpId="0" animBg="1"/>
      <p:bldP spid="59" grpId="0" animBg="1"/>
      <p:bldP spid="61" grpId="0" animBg="1"/>
      <p:bldP spid="62" grpId="0" animBg="1"/>
      <p:bldP spid="63" grpId="0" animBg="1"/>
      <p:bldP spid="66" grpId="0" animBg="1"/>
      <p:bldP spid="74" grpId="0" animBg="1"/>
      <p:bldP spid="75"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39</a:t>
            </a:fld>
            <a:endParaRPr lang="fr-BE"/>
          </a:p>
        </p:txBody>
      </p:sp>
      <p:sp>
        <p:nvSpPr>
          <p:cNvPr id="3" name="Rectangle à coins arrondis 2"/>
          <p:cNvSpPr/>
          <p:nvPr/>
        </p:nvSpPr>
        <p:spPr>
          <a:xfrm>
            <a:off x="429037" y="44623"/>
            <a:ext cx="8251287" cy="514035"/>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Le système cellulaire et humoral </a:t>
            </a:r>
            <a:r>
              <a:rPr lang="fr-FR" sz="2200" dirty="0" smtClean="0">
                <a:solidFill>
                  <a:srgbClr val="FFFF00"/>
                </a:solidFill>
              </a:rPr>
              <a:t>adaptatif</a:t>
            </a:r>
            <a:r>
              <a:rPr lang="fr-FR" sz="2200" dirty="0" smtClean="0"/>
              <a:t> de défense immunitaire </a:t>
            </a:r>
            <a:endParaRPr lang="fr-BE" sz="2200" dirty="0"/>
          </a:p>
        </p:txBody>
      </p:sp>
      <p:grpSp>
        <p:nvGrpSpPr>
          <p:cNvPr id="5" name="Groupe 4"/>
          <p:cNvGrpSpPr/>
          <p:nvPr/>
        </p:nvGrpSpPr>
        <p:grpSpPr>
          <a:xfrm>
            <a:off x="35496" y="1417626"/>
            <a:ext cx="1967541" cy="1753152"/>
            <a:chOff x="380251" y="4531740"/>
            <a:chExt cx="2296804" cy="2281636"/>
          </a:xfrm>
        </p:grpSpPr>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27" y="4531740"/>
              <a:ext cx="2209428" cy="220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0251" y="6536377"/>
              <a:ext cx="1650516" cy="276999"/>
            </a:xfrm>
            <a:prstGeom prst="rect">
              <a:avLst/>
            </a:prstGeom>
          </p:spPr>
          <p:txBody>
            <a:bodyPr wrap="none">
              <a:spAutoFit/>
            </a:bodyPr>
            <a:lstStyle/>
            <a:p>
              <a:r>
                <a:rPr lang="fr-BE" sz="1200" dirty="0">
                  <a:solidFill>
                    <a:schemeClr val="bg1"/>
                  </a:solidFill>
                </a:rPr>
                <a:t>© </a:t>
              </a:r>
              <a:r>
                <a:rPr lang="fr-BE" sz="1200" dirty="0" err="1">
                  <a:solidFill>
                    <a:schemeClr val="bg1"/>
                  </a:solidFill>
                </a:rPr>
                <a:t>NIAID</a:t>
              </a:r>
              <a:r>
                <a:rPr lang="fr-BE" sz="1200" dirty="0">
                  <a:solidFill>
                    <a:schemeClr val="bg1"/>
                  </a:solidFill>
                </a:rPr>
                <a:t>, Wikipédia, </a:t>
              </a:r>
              <a:r>
                <a:rPr lang="fr-BE" sz="1200" dirty="0" err="1">
                  <a:solidFill>
                    <a:schemeClr val="bg1"/>
                  </a:solidFill>
                </a:rPr>
                <a:t>DP</a:t>
              </a:r>
              <a:endParaRPr lang="fr-BE" sz="1200" dirty="0">
                <a:solidFill>
                  <a:schemeClr val="bg1"/>
                </a:solidFill>
              </a:endParaRPr>
            </a:p>
          </p:txBody>
        </p:sp>
      </p:grpSp>
      <p:sp>
        <p:nvSpPr>
          <p:cNvPr id="10" name="Rectangle à coins arrondis 9"/>
          <p:cNvSpPr/>
          <p:nvPr/>
        </p:nvSpPr>
        <p:spPr>
          <a:xfrm>
            <a:off x="467544" y="3632830"/>
            <a:ext cx="1880591" cy="792088"/>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CD4 </a:t>
            </a:r>
          </a:p>
          <a:p>
            <a:pPr algn="ctr"/>
            <a:r>
              <a:rPr lang="fr-FR" dirty="0" smtClean="0">
                <a:solidFill>
                  <a:schemeClr val="tx1"/>
                </a:solidFill>
              </a:rPr>
              <a:t>(lymphocyte Th)</a:t>
            </a:r>
          </a:p>
          <a:p>
            <a:pPr algn="ctr"/>
            <a:r>
              <a:rPr lang="fr-BE" dirty="0" err="1" smtClean="0">
                <a:solidFill>
                  <a:schemeClr val="tx1"/>
                </a:solidFill>
              </a:rPr>
              <a:t>helper</a:t>
            </a:r>
            <a:endParaRPr lang="fr-BE" dirty="0">
              <a:solidFill>
                <a:schemeClr val="tx1"/>
              </a:solidFill>
            </a:endParaRPr>
          </a:p>
        </p:txBody>
      </p:sp>
      <p:sp>
        <p:nvSpPr>
          <p:cNvPr id="11" name="Rectangle à coins arrondis 10"/>
          <p:cNvSpPr/>
          <p:nvPr/>
        </p:nvSpPr>
        <p:spPr>
          <a:xfrm>
            <a:off x="467544" y="4509120"/>
            <a:ext cx="1935832" cy="792088"/>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CD8 </a:t>
            </a:r>
          </a:p>
          <a:p>
            <a:pPr algn="ctr"/>
            <a:r>
              <a:rPr lang="fr-FR" dirty="0" smtClean="0">
                <a:solidFill>
                  <a:schemeClr val="tx1"/>
                </a:solidFill>
              </a:rPr>
              <a:t>(lymphocyte Tc)</a:t>
            </a:r>
          </a:p>
          <a:p>
            <a:pPr algn="ctr"/>
            <a:r>
              <a:rPr lang="fr-FR" dirty="0" smtClean="0">
                <a:solidFill>
                  <a:schemeClr val="tx1"/>
                </a:solidFill>
              </a:rPr>
              <a:t>cytotoxique</a:t>
            </a:r>
            <a:endParaRPr lang="fr-BE" dirty="0">
              <a:solidFill>
                <a:schemeClr val="tx1"/>
              </a:solidFill>
            </a:endParaRPr>
          </a:p>
        </p:txBody>
      </p:sp>
      <p:sp>
        <p:nvSpPr>
          <p:cNvPr id="13" name="Rectangle à coins arrondis 12"/>
          <p:cNvSpPr/>
          <p:nvPr/>
        </p:nvSpPr>
        <p:spPr>
          <a:xfrm>
            <a:off x="278661" y="5517232"/>
            <a:ext cx="1773059" cy="396044"/>
          </a:xfrm>
          <a:prstGeom prst="round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lymphocyte </a:t>
            </a:r>
            <a:r>
              <a:rPr lang="el-GR" dirty="0" smtClean="0"/>
              <a:t>γδ</a:t>
            </a:r>
            <a:endParaRPr lang="fr-BE" dirty="0"/>
          </a:p>
        </p:txBody>
      </p:sp>
      <p:sp>
        <p:nvSpPr>
          <p:cNvPr id="14" name="ZoneTexte 13"/>
          <p:cNvSpPr txBox="1"/>
          <p:nvPr/>
        </p:nvSpPr>
        <p:spPr>
          <a:xfrm>
            <a:off x="209145" y="961996"/>
            <a:ext cx="1485663" cy="369332"/>
          </a:xfrm>
          <a:prstGeom prst="rect">
            <a:avLst/>
          </a:prstGeom>
          <a:solidFill>
            <a:schemeClr val="accent2">
              <a:lumMod val="75000"/>
            </a:schemeClr>
          </a:solidFill>
          <a:ln>
            <a:solidFill>
              <a:schemeClr val="tx1"/>
            </a:solidFill>
          </a:ln>
        </p:spPr>
        <p:txBody>
          <a:bodyPr wrap="none" rtlCol="0">
            <a:spAutoFit/>
          </a:bodyPr>
          <a:lstStyle/>
          <a:p>
            <a:r>
              <a:rPr lang="fr-FR" dirty="0" smtClean="0">
                <a:solidFill>
                  <a:schemeClr val="bg1"/>
                </a:solidFill>
              </a:rPr>
              <a:t>Lymphocyte T</a:t>
            </a:r>
            <a:endParaRPr lang="fr-BE" dirty="0">
              <a:solidFill>
                <a:schemeClr val="bg1"/>
              </a:solidFill>
            </a:endParaRPr>
          </a:p>
        </p:txBody>
      </p:sp>
      <p:sp>
        <p:nvSpPr>
          <p:cNvPr id="16" name="Rectangle à coins arrondis 15"/>
          <p:cNvSpPr/>
          <p:nvPr/>
        </p:nvSpPr>
        <p:spPr>
          <a:xfrm>
            <a:off x="174017" y="3153607"/>
            <a:ext cx="1733687" cy="396044"/>
          </a:xfrm>
          <a:prstGeom prst="round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lymphocyte </a:t>
            </a:r>
            <a:r>
              <a:rPr lang="el-GR" dirty="0"/>
              <a:t>αβ</a:t>
            </a:r>
            <a:endParaRPr lang="fr-BE"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9" y="1396129"/>
            <a:ext cx="2088232" cy="1719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6804248" y="929730"/>
            <a:ext cx="1498487" cy="369332"/>
          </a:xfrm>
          <a:prstGeom prst="rect">
            <a:avLst/>
          </a:prstGeom>
          <a:solidFill>
            <a:schemeClr val="accent2">
              <a:lumMod val="75000"/>
            </a:schemeClr>
          </a:solidFill>
          <a:ln>
            <a:solidFill>
              <a:schemeClr val="tx1"/>
            </a:solidFill>
          </a:ln>
        </p:spPr>
        <p:txBody>
          <a:bodyPr wrap="none" rtlCol="0">
            <a:spAutoFit/>
          </a:bodyPr>
          <a:lstStyle/>
          <a:p>
            <a:r>
              <a:rPr lang="fr-FR" dirty="0" smtClean="0">
                <a:solidFill>
                  <a:schemeClr val="bg1"/>
                </a:solidFill>
              </a:rPr>
              <a:t>Lymphocyte </a:t>
            </a:r>
            <a:r>
              <a:rPr lang="fr-BE" dirty="0" smtClean="0">
                <a:solidFill>
                  <a:schemeClr val="bg1"/>
                </a:solidFill>
              </a:rPr>
              <a:t>B</a:t>
            </a:r>
            <a:endParaRPr lang="fr-BE" dirty="0">
              <a:solidFill>
                <a:schemeClr val="bg1"/>
              </a:solidFill>
            </a:endParaRPr>
          </a:p>
        </p:txBody>
      </p:sp>
      <p:pic>
        <p:nvPicPr>
          <p:cNvPr id="1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1379312"/>
            <a:ext cx="1774295" cy="177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9"/>
          <p:cNvSpPr txBox="1"/>
          <p:nvPr/>
        </p:nvSpPr>
        <p:spPr>
          <a:xfrm>
            <a:off x="2484067" y="961996"/>
            <a:ext cx="1365246" cy="369332"/>
          </a:xfrm>
          <a:prstGeom prst="rect">
            <a:avLst/>
          </a:prstGeom>
          <a:solidFill>
            <a:schemeClr val="accent2">
              <a:lumMod val="75000"/>
            </a:schemeClr>
          </a:solidFill>
          <a:ln>
            <a:solidFill>
              <a:schemeClr val="tx1"/>
            </a:solidFill>
          </a:ln>
        </p:spPr>
        <p:txBody>
          <a:bodyPr wrap="none" rtlCol="0">
            <a:spAutoFit/>
          </a:bodyPr>
          <a:lstStyle/>
          <a:p>
            <a:r>
              <a:rPr lang="fr-FR" dirty="0" smtClean="0">
                <a:solidFill>
                  <a:schemeClr val="bg1"/>
                </a:solidFill>
              </a:rPr>
              <a:t>Macrophage</a:t>
            </a:r>
            <a:endParaRPr lang="fr-BE" dirty="0">
              <a:solidFill>
                <a:schemeClr val="bg1"/>
              </a:solidFill>
            </a:endParaRPr>
          </a:p>
        </p:txBody>
      </p:sp>
      <p:pic>
        <p:nvPicPr>
          <p:cNvPr id="21" name="Picture 2" descr="Résultat de recherche d'images pour &quot;cellules dendritiques&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1435" y="1445819"/>
            <a:ext cx="1624741" cy="1724959"/>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4554681" y="961996"/>
            <a:ext cx="1685077" cy="369332"/>
          </a:xfrm>
          <a:prstGeom prst="rect">
            <a:avLst/>
          </a:prstGeom>
          <a:solidFill>
            <a:schemeClr val="accent2">
              <a:lumMod val="75000"/>
            </a:schemeClr>
          </a:solidFill>
          <a:ln>
            <a:solidFill>
              <a:schemeClr val="tx1"/>
            </a:solidFill>
          </a:ln>
        </p:spPr>
        <p:txBody>
          <a:bodyPr wrap="none" rtlCol="0">
            <a:spAutoFit/>
          </a:bodyPr>
          <a:lstStyle/>
          <a:p>
            <a:r>
              <a:rPr lang="fr-FR" dirty="0" err="1" smtClean="0">
                <a:solidFill>
                  <a:schemeClr val="bg1"/>
                </a:solidFill>
              </a:rPr>
              <a:t>Cell</a:t>
            </a:r>
            <a:r>
              <a:rPr lang="fr-FR" dirty="0" smtClean="0">
                <a:solidFill>
                  <a:schemeClr val="bg1"/>
                </a:solidFill>
              </a:rPr>
              <a:t> dendritique</a:t>
            </a:r>
            <a:endParaRPr lang="fr-BE" dirty="0">
              <a:solidFill>
                <a:schemeClr val="bg1"/>
              </a:solidFill>
            </a:endParaRPr>
          </a:p>
        </p:txBody>
      </p:sp>
      <p:sp>
        <p:nvSpPr>
          <p:cNvPr id="17" name="ZoneTexte 16"/>
          <p:cNvSpPr txBox="1"/>
          <p:nvPr/>
        </p:nvSpPr>
        <p:spPr>
          <a:xfrm>
            <a:off x="2937322" y="3717032"/>
            <a:ext cx="1559529" cy="646331"/>
          </a:xfrm>
          <a:prstGeom prst="rect">
            <a:avLst/>
          </a:prstGeom>
          <a:noFill/>
          <a:ln>
            <a:solidFill>
              <a:schemeClr val="tx1"/>
            </a:solidFill>
          </a:ln>
        </p:spPr>
        <p:txBody>
          <a:bodyPr wrap="none" rtlCol="0">
            <a:spAutoFit/>
          </a:bodyPr>
          <a:lstStyle/>
          <a:p>
            <a:pPr algn="ctr"/>
            <a:r>
              <a:rPr lang="fr-FR" dirty="0" smtClean="0"/>
              <a:t>Production de </a:t>
            </a:r>
          </a:p>
          <a:p>
            <a:pPr algn="ctr"/>
            <a:r>
              <a:rPr lang="fr-FR" b="1" dirty="0">
                <a:solidFill>
                  <a:srgbClr val="FF0000"/>
                </a:solidFill>
              </a:rPr>
              <a:t>c</a:t>
            </a:r>
            <a:r>
              <a:rPr lang="fr-FR" b="1" dirty="0" smtClean="0">
                <a:solidFill>
                  <a:srgbClr val="FF0000"/>
                </a:solidFill>
              </a:rPr>
              <a:t>ytokines</a:t>
            </a:r>
            <a:r>
              <a:rPr lang="fr-FR" dirty="0" smtClean="0"/>
              <a:t> </a:t>
            </a:r>
            <a:endParaRPr lang="fr-BE" dirty="0"/>
          </a:p>
        </p:txBody>
      </p:sp>
      <p:cxnSp>
        <p:nvCxnSpPr>
          <p:cNvPr id="24" name="Connecteur droit avec flèche 23"/>
          <p:cNvCxnSpPr/>
          <p:nvPr/>
        </p:nvCxnSpPr>
        <p:spPr>
          <a:xfrm flipH="1">
            <a:off x="4211961" y="3170778"/>
            <a:ext cx="300350" cy="54625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3263198" y="3064358"/>
            <a:ext cx="0" cy="65267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2337651" y="4070975"/>
            <a:ext cx="535832"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2806456" y="4525071"/>
            <a:ext cx="1390317" cy="646331"/>
          </a:xfrm>
          <a:prstGeom prst="rect">
            <a:avLst/>
          </a:prstGeom>
          <a:noFill/>
          <a:ln>
            <a:solidFill>
              <a:schemeClr val="tx1"/>
            </a:solidFill>
          </a:ln>
        </p:spPr>
        <p:txBody>
          <a:bodyPr wrap="none" rtlCol="0">
            <a:spAutoFit/>
          </a:bodyPr>
          <a:lstStyle/>
          <a:p>
            <a:pPr algn="ctr"/>
            <a:r>
              <a:rPr lang="fr-FR" dirty="0" smtClean="0"/>
              <a:t>Lyse des </a:t>
            </a:r>
            <a:r>
              <a:rPr lang="fr-FR" dirty="0" err="1" smtClean="0"/>
              <a:t>cell</a:t>
            </a:r>
            <a:r>
              <a:rPr lang="fr-FR" dirty="0" smtClean="0"/>
              <a:t>.</a:t>
            </a:r>
          </a:p>
          <a:p>
            <a:pPr algn="ctr"/>
            <a:r>
              <a:rPr lang="fr-FR" dirty="0" smtClean="0"/>
              <a:t>infectées</a:t>
            </a:r>
            <a:endParaRPr lang="fr-BE" dirty="0"/>
          </a:p>
        </p:txBody>
      </p:sp>
      <p:cxnSp>
        <p:nvCxnSpPr>
          <p:cNvPr id="41" name="Connecteur droit avec flèche 40"/>
          <p:cNvCxnSpPr>
            <a:stCxn id="11" idx="3"/>
            <a:endCxn id="40" idx="1"/>
          </p:cNvCxnSpPr>
          <p:nvPr/>
        </p:nvCxnSpPr>
        <p:spPr>
          <a:xfrm flipV="1">
            <a:off x="2403376" y="4848237"/>
            <a:ext cx="403080" cy="5692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5007589" y="3717032"/>
            <a:ext cx="1827295" cy="646331"/>
          </a:xfrm>
          <a:prstGeom prst="rect">
            <a:avLst/>
          </a:prstGeom>
          <a:noFill/>
          <a:ln>
            <a:solidFill>
              <a:schemeClr val="tx1"/>
            </a:solidFill>
          </a:ln>
        </p:spPr>
        <p:txBody>
          <a:bodyPr wrap="none" rtlCol="0">
            <a:spAutoFit/>
          </a:bodyPr>
          <a:lstStyle/>
          <a:p>
            <a:pPr algn="ctr"/>
            <a:r>
              <a:rPr lang="fr-FR" dirty="0" err="1" smtClean="0"/>
              <a:t>Cell</a:t>
            </a:r>
            <a:r>
              <a:rPr lang="fr-FR" dirty="0" smtClean="0"/>
              <a:t> présentatrice</a:t>
            </a:r>
          </a:p>
          <a:p>
            <a:pPr algn="ctr"/>
            <a:r>
              <a:rPr lang="fr-FR" dirty="0"/>
              <a:t>d</a:t>
            </a:r>
            <a:r>
              <a:rPr lang="fr-FR" dirty="0" smtClean="0"/>
              <a:t>’Ag aux </a:t>
            </a:r>
            <a:r>
              <a:rPr lang="fr-FR" dirty="0" err="1" smtClean="0"/>
              <a:t>lympho</a:t>
            </a:r>
            <a:endParaRPr lang="fr-BE" dirty="0"/>
          </a:p>
        </p:txBody>
      </p:sp>
      <p:cxnSp>
        <p:nvCxnSpPr>
          <p:cNvPr id="43" name="Connecteur droit avec flèche 42"/>
          <p:cNvCxnSpPr/>
          <p:nvPr/>
        </p:nvCxnSpPr>
        <p:spPr>
          <a:xfrm>
            <a:off x="5508104" y="3170778"/>
            <a:ext cx="0" cy="546254"/>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3728398" y="3115295"/>
            <a:ext cx="1347658" cy="601737"/>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482247" y="5533006"/>
            <a:ext cx="1561901" cy="369332"/>
          </a:xfrm>
          <a:prstGeom prst="rect">
            <a:avLst/>
          </a:prstGeom>
          <a:noFill/>
          <a:ln>
            <a:solidFill>
              <a:schemeClr val="tx1"/>
            </a:solidFill>
          </a:ln>
        </p:spPr>
        <p:txBody>
          <a:bodyPr wrap="none" rtlCol="0">
            <a:spAutoFit/>
          </a:bodyPr>
          <a:lstStyle/>
          <a:p>
            <a:pPr algn="ctr"/>
            <a:r>
              <a:rPr lang="fr-FR" dirty="0" smtClean="0"/>
              <a:t>Rôle à préciser</a:t>
            </a:r>
            <a:endParaRPr lang="fr-BE" dirty="0"/>
          </a:p>
        </p:txBody>
      </p:sp>
      <p:cxnSp>
        <p:nvCxnSpPr>
          <p:cNvPr id="48" name="Connecteur droit avec flèche 47"/>
          <p:cNvCxnSpPr>
            <a:stCxn id="13" idx="3"/>
          </p:cNvCxnSpPr>
          <p:nvPr/>
        </p:nvCxnSpPr>
        <p:spPr>
          <a:xfrm flipV="1">
            <a:off x="2051720" y="5699866"/>
            <a:ext cx="466155" cy="1538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6588224" y="3064358"/>
            <a:ext cx="0" cy="652674"/>
          </a:xfrm>
          <a:prstGeom prst="straightConnector1">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7218207" y="3828819"/>
            <a:ext cx="1694566" cy="369332"/>
          </a:xfrm>
          <a:prstGeom prst="rect">
            <a:avLst/>
          </a:prstGeom>
          <a:noFill/>
          <a:ln>
            <a:solidFill>
              <a:schemeClr val="tx1"/>
            </a:solidFill>
          </a:ln>
        </p:spPr>
        <p:txBody>
          <a:bodyPr wrap="none" rtlCol="0">
            <a:spAutoFit/>
          </a:bodyPr>
          <a:lstStyle/>
          <a:p>
            <a:pPr algn="ctr"/>
            <a:r>
              <a:rPr lang="fr-FR" dirty="0" smtClean="0"/>
              <a:t>Synthèse des </a:t>
            </a:r>
            <a:r>
              <a:rPr lang="fr-FR" b="1" dirty="0" err="1" smtClean="0">
                <a:solidFill>
                  <a:srgbClr val="FF0000"/>
                </a:solidFill>
              </a:rPr>
              <a:t>Ac</a:t>
            </a:r>
            <a:endParaRPr lang="fr-BE" b="1" dirty="0">
              <a:solidFill>
                <a:srgbClr val="FF0000"/>
              </a:solidFill>
            </a:endParaRPr>
          </a:p>
        </p:txBody>
      </p:sp>
      <p:sp>
        <p:nvSpPr>
          <p:cNvPr id="58" name="Rectangle à coins arrondis 57"/>
          <p:cNvSpPr/>
          <p:nvPr/>
        </p:nvSpPr>
        <p:spPr>
          <a:xfrm>
            <a:off x="7020272" y="6029672"/>
            <a:ext cx="2090436" cy="369041"/>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smtClean="0"/>
              <a:t>IgA</a:t>
            </a:r>
            <a:r>
              <a:rPr lang="fr-FR" dirty="0" smtClean="0"/>
              <a:t> : antiviral</a:t>
            </a:r>
            <a:endParaRPr lang="fr-BE" dirty="0"/>
          </a:p>
        </p:txBody>
      </p:sp>
      <p:sp>
        <p:nvSpPr>
          <p:cNvPr id="61" name="ZoneTexte 60"/>
          <p:cNvSpPr txBox="1"/>
          <p:nvPr/>
        </p:nvSpPr>
        <p:spPr>
          <a:xfrm>
            <a:off x="4973012" y="4509120"/>
            <a:ext cx="1555169" cy="923330"/>
          </a:xfrm>
          <a:prstGeom prst="rect">
            <a:avLst/>
          </a:prstGeom>
          <a:noFill/>
          <a:ln>
            <a:solidFill>
              <a:schemeClr val="tx1"/>
            </a:solidFill>
          </a:ln>
        </p:spPr>
        <p:txBody>
          <a:bodyPr wrap="none" rtlCol="0">
            <a:spAutoFit/>
          </a:bodyPr>
          <a:lstStyle/>
          <a:p>
            <a:pPr algn="ctr"/>
            <a:r>
              <a:rPr lang="fr-FR" dirty="0" smtClean="0"/>
              <a:t>Stimulation </a:t>
            </a:r>
          </a:p>
          <a:p>
            <a:pPr algn="ctr"/>
            <a:r>
              <a:rPr lang="fr-FR" dirty="0"/>
              <a:t>d</a:t>
            </a:r>
            <a:r>
              <a:rPr lang="fr-FR" dirty="0" smtClean="0"/>
              <a:t>e l’activité </a:t>
            </a:r>
          </a:p>
          <a:p>
            <a:pPr algn="ctr"/>
            <a:r>
              <a:rPr lang="fr-FR" dirty="0" smtClean="0"/>
              <a:t>des leucocytes</a:t>
            </a:r>
            <a:endParaRPr lang="fr-BE" dirty="0"/>
          </a:p>
        </p:txBody>
      </p:sp>
      <p:cxnSp>
        <p:nvCxnSpPr>
          <p:cNvPr id="63" name="Connecteur droit avec flèche 62"/>
          <p:cNvCxnSpPr/>
          <p:nvPr/>
        </p:nvCxnSpPr>
        <p:spPr>
          <a:xfrm>
            <a:off x="4488844" y="4371273"/>
            <a:ext cx="484168" cy="62604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44" name="Rectangle 6143"/>
          <p:cNvSpPr/>
          <p:nvPr/>
        </p:nvSpPr>
        <p:spPr>
          <a:xfrm>
            <a:off x="278661" y="6075547"/>
            <a:ext cx="6194581" cy="646331"/>
          </a:xfrm>
          <a:prstGeom prst="rect">
            <a:avLst/>
          </a:prstGeom>
          <a:ln>
            <a:solidFill>
              <a:schemeClr val="tx1"/>
            </a:solidFill>
          </a:ln>
        </p:spPr>
        <p:txBody>
          <a:bodyPr wrap="none">
            <a:spAutoFit/>
          </a:bodyPr>
          <a:lstStyle/>
          <a:p>
            <a:r>
              <a:rPr lang="fr-FR" dirty="0" smtClean="0"/>
              <a:t>Le</a:t>
            </a:r>
            <a:r>
              <a:rPr lang="fr-FR" b="1" dirty="0" smtClean="0">
                <a:solidFill>
                  <a:srgbClr val="FF0000"/>
                </a:solidFill>
              </a:rPr>
              <a:t> </a:t>
            </a:r>
            <a:r>
              <a:rPr lang="fr-FR" b="1" dirty="0" err="1" smtClean="0">
                <a:solidFill>
                  <a:srgbClr val="FF0000"/>
                </a:solidFill>
              </a:rPr>
              <a:t>CMH</a:t>
            </a:r>
            <a:r>
              <a:rPr lang="fr-FR" b="1" dirty="0" smtClean="0">
                <a:solidFill>
                  <a:srgbClr val="FF0000"/>
                </a:solidFill>
              </a:rPr>
              <a:t> </a:t>
            </a:r>
            <a:r>
              <a:rPr lang="fr-FR" dirty="0" smtClean="0"/>
              <a:t>(complexe </a:t>
            </a:r>
            <a:r>
              <a:rPr lang="fr-FR" dirty="0"/>
              <a:t>majeur d’histocompatibilité </a:t>
            </a:r>
            <a:r>
              <a:rPr lang="fr-FR" dirty="0" smtClean="0"/>
              <a:t>) pour distinguer</a:t>
            </a:r>
          </a:p>
          <a:p>
            <a:r>
              <a:rPr lang="fr-FR" dirty="0"/>
              <a:t>l</a:t>
            </a:r>
            <a:r>
              <a:rPr lang="fr-FR" dirty="0" smtClean="0"/>
              <a:t>es gènes de l’animal des antigènes étrangers</a:t>
            </a:r>
            <a:endParaRPr lang="fr-BE" dirty="0"/>
          </a:p>
        </p:txBody>
      </p:sp>
      <p:cxnSp>
        <p:nvCxnSpPr>
          <p:cNvPr id="6148" name="Connecteur droit 6147"/>
          <p:cNvCxnSpPr/>
          <p:nvPr/>
        </p:nvCxnSpPr>
        <p:spPr>
          <a:xfrm>
            <a:off x="7884368" y="4198151"/>
            <a:ext cx="0" cy="18315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à coins arrondis 68"/>
          <p:cNvSpPr/>
          <p:nvPr/>
        </p:nvSpPr>
        <p:spPr>
          <a:xfrm>
            <a:off x="7050038" y="4311098"/>
            <a:ext cx="1935832" cy="594066"/>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smtClean="0"/>
              <a:t>IgM</a:t>
            </a:r>
            <a:r>
              <a:rPr lang="fr-FR" dirty="0" smtClean="0"/>
              <a:t> : activation du complément  </a:t>
            </a:r>
            <a:endParaRPr lang="fr-BE" dirty="0"/>
          </a:p>
        </p:txBody>
      </p:sp>
      <p:sp>
        <p:nvSpPr>
          <p:cNvPr id="70" name="Rectangle à coins arrondis 69"/>
          <p:cNvSpPr/>
          <p:nvPr/>
        </p:nvSpPr>
        <p:spPr>
          <a:xfrm>
            <a:off x="7020272" y="4997317"/>
            <a:ext cx="2090436" cy="369041"/>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IgG1 : </a:t>
            </a:r>
            <a:r>
              <a:rPr lang="fr-FR" dirty="0" err="1" smtClean="0"/>
              <a:t>opsonisation</a:t>
            </a:r>
            <a:endParaRPr lang="fr-BE" dirty="0"/>
          </a:p>
        </p:txBody>
      </p:sp>
      <p:sp>
        <p:nvSpPr>
          <p:cNvPr id="71" name="Rectangle à coins arrondis 70"/>
          <p:cNvSpPr/>
          <p:nvPr/>
        </p:nvSpPr>
        <p:spPr>
          <a:xfrm>
            <a:off x="7020272" y="5508231"/>
            <a:ext cx="2090436" cy="369041"/>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smtClean="0"/>
              <a:t>IgG2 : </a:t>
            </a:r>
            <a:r>
              <a:rPr lang="fr-FR" dirty="0" err="1" smtClean="0"/>
              <a:t>opsonisation</a:t>
            </a:r>
            <a:endParaRPr lang="fr-BE" dirty="0"/>
          </a:p>
        </p:txBody>
      </p:sp>
      <p:sp>
        <p:nvSpPr>
          <p:cNvPr id="73" name="Rectangle 72"/>
          <p:cNvSpPr/>
          <p:nvPr/>
        </p:nvSpPr>
        <p:spPr>
          <a:xfrm>
            <a:off x="1761391" y="558659"/>
            <a:ext cx="4527483" cy="307777"/>
          </a:xfrm>
          <a:prstGeom prst="rect">
            <a:avLst/>
          </a:prstGeom>
        </p:spPr>
        <p:txBody>
          <a:bodyPr wrap="square">
            <a:spAutoFit/>
          </a:bodyPr>
          <a:lstStyle/>
          <a:p>
            <a:r>
              <a:rPr lang="fr-BE" sz="1400" dirty="0" smtClean="0">
                <a:solidFill>
                  <a:schemeClr val="tx1">
                    <a:lumMod val="65000"/>
                    <a:lumOff val="35000"/>
                  </a:schemeClr>
                </a:solidFill>
              </a:rPr>
              <a:t>(</a:t>
            </a:r>
            <a:r>
              <a:rPr lang="fr-BE" sz="1400" dirty="0" err="1" smtClean="0">
                <a:solidFill>
                  <a:schemeClr val="tx1">
                    <a:lumMod val="65000"/>
                    <a:lumOff val="35000"/>
                  </a:schemeClr>
                </a:solidFill>
              </a:rPr>
              <a:t>From</a:t>
            </a:r>
            <a:r>
              <a:rPr lang="fr-BE" sz="1400" dirty="0" smtClean="0">
                <a:solidFill>
                  <a:schemeClr val="tx1">
                    <a:lumMod val="65000"/>
                    <a:lumOff val="35000"/>
                  </a:schemeClr>
                </a:solidFill>
              </a:rPr>
              <a:t> </a:t>
            </a:r>
            <a:r>
              <a:rPr lang="fr-BE" sz="1400" dirty="0" err="1" smtClean="0">
                <a:solidFill>
                  <a:schemeClr val="tx1">
                    <a:lumMod val="65000"/>
                    <a:lumOff val="35000"/>
                  </a:schemeClr>
                </a:solidFill>
              </a:rPr>
              <a:t>Sordillo</a:t>
            </a:r>
            <a:r>
              <a:rPr lang="fr-BE" sz="1400" dirty="0" smtClean="0">
                <a:solidFill>
                  <a:schemeClr val="tx1">
                    <a:lumMod val="65000"/>
                    <a:lumOff val="35000"/>
                  </a:schemeClr>
                </a:solidFill>
              </a:rPr>
              <a:t> </a:t>
            </a:r>
            <a:r>
              <a:rPr lang="fr-BE" sz="1400" dirty="0">
                <a:solidFill>
                  <a:schemeClr val="tx1">
                    <a:lumMod val="65000"/>
                    <a:lumOff val="35000"/>
                  </a:schemeClr>
                </a:solidFill>
              </a:rPr>
              <a:t>et al. </a:t>
            </a:r>
            <a:r>
              <a:rPr lang="fr-BE" sz="1400" dirty="0" err="1">
                <a:solidFill>
                  <a:schemeClr val="tx1">
                    <a:lumMod val="65000"/>
                    <a:lumOff val="35000"/>
                  </a:schemeClr>
                </a:solidFill>
              </a:rPr>
              <a:t>Vet</a:t>
            </a:r>
            <a:r>
              <a:rPr lang="fr-BE" sz="1400" dirty="0">
                <a:solidFill>
                  <a:schemeClr val="tx1">
                    <a:lumMod val="65000"/>
                    <a:lumOff val="35000"/>
                  </a:schemeClr>
                </a:solidFill>
              </a:rPr>
              <a:t> Clin Food </a:t>
            </a:r>
            <a:r>
              <a:rPr lang="fr-BE" sz="1400" dirty="0" err="1">
                <a:solidFill>
                  <a:schemeClr val="tx1">
                    <a:lumMod val="65000"/>
                    <a:lumOff val="35000"/>
                  </a:schemeClr>
                </a:solidFill>
              </a:rPr>
              <a:t>Anim</a:t>
            </a:r>
            <a:r>
              <a:rPr lang="fr-BE" sz="1400" dirty="0">
                <a:solidFill>
                  <a:schemeClr val="tx1">
                    <a:lumMod val="65000"/>
                    <a:lumOff val="35000"/>
                  </a:schemeClr>
                </a:solidFill>
              </a:rPr>
              <a:t> 34 (2018) </a:t>
            </a:r>
            <a:r>
              <a:rPr lang="fr-BE" sz="1400" dirty="0" smtClean="0">
                <a:solidFill>
                  <a:schemeClr val="tx1">
                    <a:lumMod val="65000"/>
                    <a:lumOff val="35000"/>
                  </a:schemeClr>
                </a:solidFill>
              </a:rPr>
              <a:t>507–523)</a:t>
            </a:r>
            <a:r>
              <a:rPr lang="fr-FR" sz="1400" dirty="0" smtClean="0">
                <a:solidFill>
                  <a:schemeClr val="tx1">
                    <a:lumMod val="65000"/>
                    <a:lumOff val="35000"/>
                  </a:schemeClr>
                </a:solidFill>
              </a:rPr>
              <a:t> </a:t>
            </a:r>
            <a:endParaRPr lang="fr-BE" sz="1400" dirty="0">
              <a:solidFill>
                <a:schemeClr val="tx1">
                  <a:lumMod val="65000"/>
                  <a:lumOff val="35000"/>
                </a:schemeClr>
              </a:solidFill>
            </a:endParaRPr>
          </a:p>
        </p:txBody>
      </p:sp>
      <p:cxnSp>
        <p:nvCxnSpPr>
          <p:cNvPr id="9" name="Connecteur droit avec flèche 8"/>
          <p:cNvCxnSpPr>
            <a:endCxn id="6146" idx="1"/>
          </p:cNvCxnSpPr>
          <p:nvPr/>
        </p:nvCxnSpPr>
        <p:spPr>
          <a:xfrm flipV="1">
            <a:off x="2339752" y="2255712"/>
            <a:ext cx="4104457" cy="1461320"/>
          </a:xfrm>
          <a:prstGeom prst="straightConnector1">
            <a:avLst/>
          </a:prstGeom>
          <a:ln w="28575">
            <a:solidFill>
              <a:srgbClr val="FF3399"/>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7553491" y="3115295"/>
            <a:ext cx="0" cy="713524"/>
          </a:xfrm>
          <a:prstGeom prst="straightConnector1">
            <a:avLst/>
          </a:prstGeom>
          <a:ln w="28575">
            <a:solidFill>
              <a:srgbClr val="FF3399"/>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rot="16200000">
            <a:off x="-485163" y="4361289"/>
            <a:ext cx="1433598" cy="369332"/>
          </a:xfrm>
          <a:prstGeom prst="rect">
            <a:avLst/>
          </a:prstGeom>
          <a:noFill/>
          <a:ln>
            <a:solidFill>
              <a:schemeClr val="tx1"/>
            </a:solidFill>
          </a:ln>
        </p:spPr>
        <p:txBody>
          <a:bodyPr wrap="none" rtlCol="0">
            <a:spAutoFit/>
          </a:bodyPr>
          <a:lstStyle/>
          <a:p>
            <a:pPr algn="ctr"/>
            <a:r>
              <a:rPr lang="fr-FR" dirty="0" err="1" smtClean="0"/>
              <a:t>Cell</a:t>
            </a:r>
            <a:r>
              <a:rPr lang="fr-FR" dirty="0" smtClean="0"/>
              <a:t> mémoire</a:t>
            </a:r>
            <a:endParaRPr lang="fr-BE" dirty="0"/>
          </a:p>
        </p:txBody>
      </p:sp>
    </p:spTree>
    <p:extLst>
      <p:ext uri="{BB962C8B-B14F-4D97-AF65-F5344CB8AC3E}">
        <p14:creationId xmlns:p14="http://schemas.microsoft.com/office/powerpoint/2010/main" val="191367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1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40" grpId="0" animBg="1"/>
      <p:bldP spid="42" grpId="0" animBg="1"/>
      <p:bldP spid="47" grpId="0" animBg="1"/>
      <p:bldP spid="52" grpId="0" animBg="1"/>
      <p:bldP spid="58" grpId="0" animBg="1"/>
      <p:bldP spid="61" grpId="0" animBg="1"/>
      <p:bldP spid="6144" grpId="0" animBg="1"/>
      <p:bldP spid="69" grpId="0" animBg="1"/>
      <p:bldP spid="70" grpId="0" animBg="1"/>
      <p:bldP spid="71"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Grp="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859338" y="1484313"/>
            <a:ext cx="3889375" cy="4752975"/>
          </a:xfrm>
          <a:noFill/>
        </p:spPr>
      </p:pic>
      <p:pic>
        <p:nvPicPr>
          <p:cNvPr id="23556" name="Picture 4"/>
          <p:cNvPicPr>
            <a:picLocks noGrp="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479425" y="1125538"/>
            <a:ext cx="3287713" cy="2443162"/>
          </a:xfrm>
          <a:noFill/>
        </p:spPr>
      </p:pic>
      <p:sp>
        <p:nvSpPr>
          <p:cNvPr id="868357" name="Rectangle 5"/>
          <p:cNvSpPr>
            <a:spLocks noChangeArrowheads="1"/>
          </p:cNvSpPr>
          <p:nvPr/>
        </p:nvSpPr>
        <p:spPr bwMode="auto">
          <a:xfrm>
            <a:off x="5148263" y="2060575"/>
            <a:ext cx="3384550" cy="180022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868358" name="Rectangle 6"/>
          <p:cNvSpPr>
            <a:spLocks noChangeArrowheads="1"/>
          </p:cNvSpPr>
          <p:nvPr/>
        </p:nvSpPr>
        <p:spPr bwMode="auto">
          <a:xfrm>
            <a:off x="6732588" y="5876925"/>
            <a:ext cx="358775" cy="2159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868359" name="Rectangle 7"/>
          <p:cNvSpPr>
            <a:spLocks noChangeArrowheads="1"/>
          </p:cNvSpPr>
          <p:nvPr/>
        </p:nvSpPr>
        <p:spPr bwMode="auto">
          <a:xfrm>
            <a:off x="6659563" y="4797425"/>
            <a:ext cx="576262" cy="1008063"/>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868360" name="Oval 8"/>
          <p:cNvSpPr>
            <a:spLocks noChangeArrowheads="1"/>
          </p:cNvSpPr>
          <p:nvPr/>
        </p:nvSpPr>
        <p:spPr bwMode="auto">
          <a:xfrm>
            <a:off x="6300788" y="3933825"/>
            <a:ext cx="1296987" cy="792163"/>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pic>
        <p:nvPicPr>
          <p:cNvPr id="23561" name="Picture 9"/>
          <p:cNvPicPr>
            <a:picLocks noGrp="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11188" y="3716338"/>
            <a:ext cx="2736850" cy="2881312"/>
          </a:xfrm>
          <a:noFill/>
        </p:spPr>
      </p:pic>
      <p:sp>
        <p:nvSpPr>
          <p:cNvPr id="10" name="Rectangle à coins arrondis 9"/>
          <p:cNvSpPr/>
          <p:nvPr/>
        </p:nvSpPr>
        <p:spPr>
          <a:xfrm>
            <a:off x="1113359" y="260648"/>
            <a:ext cx="6481737"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smtClean="0"/>
              <a:t>La glande mammaire : bref rappel anatomique</a:t>
            </a:r>
            <a:endParaRPr lang="fr-BE" sz="2400" dirty="0"/>
          </a:p>
        </p:txBody>
      </p:sp>
    </p:spTree>
    <p:extLst>
      <p:ext uri="{BB962C8B-B14F-4D97-AF65-F5344CB8AC3E}">
        <p14:creationId xmlns:p14="http://schemas.microsoft.com/office/powerpoint/2010/main" val="3753620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8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8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83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8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7" grpId="0" animBg="1"/>
      <p:bldP spid="868358" grpId="0" animBg="1"/>
      <p:bldP spid="868359" grpId="0" animBg="1"/>
      <p:bldP spid="86836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40</a:t>
            </a:fld>
            <a:endParaRPr lang="fr-BE"/>
          </a:p>
        </p:txBody>
      </p:sp>
      <p:sp>
        <p:nvSpPr>
          <p:cNvPr id="5" name="Rectangle à coins arrondis 4"/>
          <p:cNvSpPr/>
          <p:nvPr/>
        </p:nvSpPr>
        <p:spPr>
          <a:xfrm>
            <a:off x="438200" y="3933056"/>
            <a:ext cx="8136904" cy="15841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3200" dirty="0">
                <a:solidFill>
                  <a:schemeClr val="tx1"/>
                </a:solidFill>
              </a:rPr>
              <a:t>Mammites individuelles ou </a:t>
            </a:r>
            <a:r>
              <a:rPr lang="fr-BE" altLang="fr-FR" sz="3200" dirty="0" smtClean="0">
                <a:solidFill>
                  <a:schemeClr val="tx1"/>
                </a:solidFill>
              </a:rPr>
              <a:t>d’élevage</a:t>
            </a:r>
            <a:endParaRPr lang="fr-BE" altLang="fr-FR" sz="3200" dirty="0">
              <a:solidFill>
                <a:schemeClr val="tx1"/>
              </a:solidFill>
            </a:endParaRPr>
          </a:p>
          <a:p>
            <a:pPr algn="ctr"/>
            <a:r>
              <a:rPr lang="fr-BE" altLang="fr-FR" sz="3200" dirty="0" smtClean="0">
                <a:solidFill>
                  <a:schemeClr val="tx1"/>
                </a:solidFill>
              </a:rPr>
              <a:t>Mammites </a:t>
            </a:r>
            <a:r>
              <a:rPr lang="fr-BE" altLang="fr-FR" sz="3200" dirty="0">
                <a:solidFill>
                  <a:schemeClr val="tx1"/>
                </a:solidFill>
              </a:rPr>
              <a:t>contagieuses ou d’environnement  </a:t>
            </a:r>
            <a:endParaRPr lang="fr-BE" sz="32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smtClean="0"/>
              <a:t>8</a:t>
            </a:r>
            <a:endParaRPr lang="fr-BE" sz="9600" dirty="0"/>
          </a:p>
        </p:txBody>
      </p:sp>
    </p:spTree>
    <p:extLst>
      <p:ext uri="{BB962C8B-B14F-4D97-AF65-F5344CB8AC3E}">
        <p14:creationId xmlns:p14="http://schemas.microsoft.com/office/powerpoint/2010/main" val="528203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0571" name="Group 283"/>
          <p:cNvGraphicFramePr>
            <a:graphicFrameLocks noGrp="1"/>
          </p:cNvGraphicFramePr>
          <p:nvPr>
            <p:ph idx="1"/>
            <p:extLst>
              <p:ext uri="{D42A27DB-BD31-4B8C-83A1-F6EECF244321}">
                <p14:modId xmlns:p14="http://schemas.microsoft.com/office/powerpoint/2010/main" val="629567869"/>
              </p:ext>
            </p:extLst>
          </p:nvPr>
        </p:nvGraphicFramePr>
        <p:xfrm>
          <a:off x="179512" y="1196752"/>
          <a:ext cx="8591550" cy="4635192"/>
        </p:xfrm>
        <a:graphic>
          <a:graphicData uri="http://schemas.openxmlformats.org/drawingml/2006/table">
            <a:tbl>
              <a:tblPr/>
              <a:tblGrid>
                <a:gridCol w="2532063"/>
                <a:gridCol w="2584450"/>
                <a:gridCol w="3475037"/>
              </a:tblGrid>
              <a:tr h="430213">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1" i="0" u="none" strike="noStrike" cap="none" normalizeH="0" baseline="0" dirty="0" smtClean="0">
                          <a:ln>
                            <a:noFill/>
                          </a:ln>
                          <a:solidFill>
                            <a:srgbClr val="1C1C1C"/>
                          </a:solidFill>
                          <a:effectLst/>
                          <a:latin typeface="+mn-lt"/>
                          <a:ea typeface="Arial Unicode MS" pitchFamily="34" charset="-128"/>
                          <a:cs typeface="Times New Roman" pitchFamily="18" charset="0"/>
                        </a:rPr>
                        <a:t>Caractéristiques</a:t>
                      </a:r>
                      <a:endPar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1" i="0" u="none" strike="noStrike" cap="none" normalizeH="0" baseline="0" smtClean="0">
                          <a:ln>
                            <a:noFill/>
                          </a:ln>
                          <a:solidFill>
                            <a:srgbClr val="1C1C1C"/>
                          </a:solidFill>
                          <a:effectLst/>
                          <a:latin typeface="+mn-lt"/>
                          <a:ea typeface="Arial Unicode MS" pitchFamily="34" charset="-128"/>
                          <a:cs typeface="Times New Roman" pitchFamily="18" charset="0"/>
                        </a:rPr>
                        <a:t>Mammites contagieuses</a:t>
                      </a:r>
                      <a:endPar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1" i="0" u="none" strike="noStrike" cap="none" normalizeH="0" baseline="0" smtClean="0">
                          <a:ln>
                            <a:noFill/>
                          </a:ln>
                          <a:solidFill>
                            <a:srgbClr val="1C1C1C"/>
                          </a:solidFill>
                          <a:effectLst/>
                          <a:latin typeface="+mn-lt"/>
                          <a:ea typeface="Arial Unicode MS" pitchFamily="34" charset="-128"/>
                          <a:cs typeface="Times New Roman" pitchFamily="18" charset="0"/>
                        </a:rPr>
                        <a:t>Mammites d’environnement</a:t>
                      </a:r>
                      <a:endPar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937939">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Germes principaux</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Streptocoque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agalactiae</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Staphylococcus aureus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Coliformes (E Coli,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Klebsiella</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Serratia</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Pseudomonas)</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Streptococcus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uberis</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dysgalactiae</a:t>
                      </a:r>
                      <a:endPar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67056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Germes « secondaires »</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Corynebacterium</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bovis</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Mycoplasmes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Champignons</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Levures</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913616">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Réservoir principal</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Pis des vaches infectées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Str</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uberis</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 paille</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Coliformes et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Klebsiella</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 copeaux et sciure</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93532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Réservoir secondaire</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Lésions des trayons</a:t>
                      </a:r>
                      <a:endParaRPr kumimoji="0" lang="en-US" sz="1800" b="0" i="0" u="none" strike="noStrike" cap="none" normalizeH="0" baseline="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Matériel de traite</a:t>
                      </a:r>
                      <a:endParaRPr kumimoji="0" lang="en-US" sz="1800" b="0" i="0" u="none" strike="noStrike" cap="none" normalizeH="0" baseline="0" smtClean="0">
                        <a:ln>
                          <a:noFill/>
                        </a:ln>
                        <a:solidFill>
                          <a:srgbClr val="1C1C1C"/>
                        </a:solidFill>
                        <a:effectLst/>
                        <a:latin typeface="+mn-lt"/>
                        <a:ea typeface="Arial Unicode MS" pitchFamily="34" charset="-128"/>
                        <a:cs typeface="Times New Roman" pitchFamily="18" charset="0"/>
                      </a:endParaRPr>
                    </a:p>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Trayeur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rgbClr val="A50021"/>
                        </a:buClr>
                        <a:buSzTx/>
                        <a:buFont typeface="Mistral" pitchFamily="66" charset="0"/>
                        <a:buNone/>
                        <a:tabLst/>
                      </a:pPr>
                      <a:endParaRPr kumimoji="0" lang="fr-BE" sz="1800" b="0" i="0" u="none" strike="noStrike" cap="none" normalizeH="0" baseline="0" dirty="0" smtClean="0">
                        <a:ln>
                          <a:noFill/>
                        </a:ln>
                        <a:solidFill>
                          <a:srgbClr val="1C1C1C"/>
                        </a:solidFill>
                        <a:effectLst/>
                        <a:latin typeface="+mn-lt"/>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6004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N de vaches atteintes</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Elevé</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Faible</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81000">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Influence sur le TCT</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Importante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Faible</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sp>
        <p:nvSpPr>
          <p:cNvPr id="4" name="Rectangle à coins arrondis 3"/>
          <p:cNvSpPr/>
          <p:nvPr/>
        </p:nvSpPr>
        <p:spPr>
          <a:xfrm>
            <a:off x="323528" y="332656"/>
            <a:ext cx="8064896" cy="504056"/>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altLang="fr-FR" sz="2400" dirty="0"/>
              <a:t>Caractéristiques épidémiologiques des mammites d’élevage</a:t>
            </a:r>
            <a:endParaRPr lang="fr-BE" sz="2400" dirty="0"/>
          </a:p>
        </p:txBody>
      </p:sp>
    </p:spTree>
    <p:extLst>
      <p:ext uri="{BB962C8B-B14F-4D97-AF65-F5344CB8AC3E}">
        <p14:creationId xmlns:p14="http://schemas.microsoft.com/office/powerpoint/2010/main" val="1989029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3427" name="Group 67"/>
          <p:cNvGraphicFramePr>
            <a:graphicFrameLocks noGrp="1"/>
          </p:cNvGraphicFramePr>
          <p:nvPr>
            <p:ph idx="1"/>
            <p:extLst>
              <p:ext uri="{D42A27DB-BD31-4B8C-83A1-F6EECF244321}">
                <p14:modId xmlns:p14="http://schemas.microsoft.com/office/powerpoint/2010/main" val="3356848725"/>
              </p:ext>
            </p:extLst>
          </p:nvPr>
        </p:nvGraphicFramePr>
        <p:xfrm>
          <a:off x="395536" y="952260"/>
          <a:ext cx="8591550" cy="4853004"/>
        </p:xfrm>
        <a:graphic>
          <a:graphicData uri="http://schemas.openxmlformats.org/drawingml/2006/table">
            <a:tbl>
              <a:tblPr/>
              <a:tblGrid>
                <a:gridCol w="2532063"/>
                <a:gridCol w="2584450"/>
                <a:gridCol w="3475037"/>
              </a:tblGrid>
              <a:tr h="365688">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1" i="0" u="none" strike="noStrike" cap="none" normalizeH="0" baseline="0" dirty="0" smtClean="0">
                          <a:ln>
                            <a:noFill/>
                          </a:ln>
                          <a:solidFill>
                            <a:srgbClr val="1C1C1C"/>
                          </a:solidFill>
                          <a:effectLst/>
                          <a:latin typeface="+mn-lt"/>
                          <a:ea typeface="Arial Unicode MS" pitchFamily="34" charset="-128"/>
                          <a:cs typeface="Times New Roman" pitchFamily="18" charset="0"/>
                        </a:rPr>
                        <a:t>Caractéristiques</a:t>
                      </a:r>
                      <a:endPar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1" i="0" u="none" strike="noStrike" cap="none" normalizeH="0" baseline="0" smtClean="0">
                          <a:ln>
                            <a:noFill/>
                          </a:ln>
                          <a:solidFill>
                            <a:srgbClr val="1C1C1C"/>
                          </a:solidFill>
                          <a:effectLst/>
                          <a:latin typeface="+mn-lt"/>
                          <a:ea typeface="Arial Unicode MS" pitchFamily="34" charset="-128"/>
                          <a:cs typeface="Times New Roman" pitchFamily="18" charset="0"/>
                        </a:rPr>
                        <a:t>Mammites contagieuses</a:t>
                      </a:r>
                      <a:endPar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endParaRP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1" i="0" u="none" strike="noStrike" cap="none" normalizeH="0" baseline="0" smtClean="0">
                          <a:ln>
                            <a:noFill/>
                          </a:ln>
                          <a:solidFill>
                            <a:srgbClr val="1C1C1C"/>
                          </a:solidFill>
                          <a:effectLst/>
                          <a:latin typeface="+mn-lt"/>
                          <a:ea typeface="Arial Unicode MS" pitchFamily="34" charset="-128"/>
                          <a:cs typeface="Times New Roman" pitchFamily="18" charset="0"/>
                        </a:rPr>
                        <a:t>Mammites d’environnement</a:t>
                      </a:r>
                      <a:endPar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endParaRP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640001">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Durée de l’infection</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Longue</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Courte (&lt; 10 jours pour 50 % des mammites à coliformes)</a:t>
                      </a: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65688">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Type de mammite</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Sub-clinique</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/chronique</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Clinique</a:t>
                      </a: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65688">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Sévérité de la mammite</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Moyenne</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Forte</a:t>
                      </a: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914315">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Transmission de l’infection</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sng" strike="noStrike" cap="none" normalizeH="0" baseline="0" dirty="0" smtClean="0">
                          <a:ln>
                            <a:noFill/>
                          </a:ln>
                          <a:solidFill>
                            <a:srgbClr val="1C1C1C"/>
                          </a:solidFill>
                          <a:effectLst/>
                          <a:latin typeface="+mn-lt"/>
                          <a:ea typeface="Arial Unicode MS" pitchFamily="34" charset="-128"/>
                          <a:cs typeface="Times New Roman" pitchFamily="18" charset="0"/>
                        </a:rPr>
                        <a:t>Pendant</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la traite</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Toute la lactation</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sng" strike="noStrike" cap="none" normalizeH="0" baseline="0" dirty="0" smtClean="0">
                          <a:ln>
                            <a:noFill/>
                          </a:ln>
                          <a:solidFill>
                            <a:srgbClr val="1C1C1C"/>
                          </a:solidFill>
                          <a:effectLst/>
                          <a:latin typeface="+mn-lt"/>
                          <a:ea typeface="Arial Unicode MS" pitchFamily="34" charset="-128"/>
                          <a:cs typeface="Times New Roman" pitchFamily="18" charset="0"/>
                        </a:rPr>
                        <a:t>Entre</a:t>
                      </a: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les traites</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Avant ou après le vêlage</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Lors des traitements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IMa</a:t>
                      </a:r>
                      <a:endPar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72906">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Variations des infections</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Peu de variations mens</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Variations mensuelles</a:t>
                      </a: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65688">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Pertes économiques</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Diminution de la production</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Traitements, mortalité</a:t>
                      </a: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1088178">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smtClean="0">
                          <a:ln>
                            <a:noFill/>
                          </a:ln>
                          <a:solidFill>
                            <a:srgbClr val="1C1C1C"/>
                          </a:solidFill>
                          <a:effectLst/>
                          <a:latin typeface="+mn-lt"/>
                          <a:ea typeface="Arial Unicode MS" pitchFamily="34" charset="-128"/>
                          <a:cs typeface="Times New Roman" pitchFamily="18" charset="0"/>
                        </a:rPr>
                        <a:t>Traitements (préventifs et curatifs)</a:t>
                      </a:r>
                    </a:p>
                  </a:txBody>
                  <a:tcPr marT="45687" marB="45687"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Hygiène de la traite </a:t>
                      </a:r>
                    </a:p>
                    <a:p>
                      <a:pPr marL="0" marR="0" lvl="0" indent="0" algn="l"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Traitement au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tarimnt</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Traitement en lactation - Réforme</a:t>
                      </a:r>
                    </a:p>
                  </a:txBody>
                  <a:tcPr marT="45687" marB="456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Amélioration de l’hygiène </a:t>
                      </a: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t>
                      </a:r>
                      <a:r>
                        <a:rPr kumimoji="0" lang="fr-FR" sz="1800" b="0" i="0" u="none" strike="noStrike" cap="none" normalizeH="0" baseline="0" dirty="0" err="1" smtClean="0">
                          <a:ln>
                            <a:noFill/>
                          </a:ln>
                          <a:solidFill>
                            <a:srgbClr val="1C1C1C"/>
                          </a:solidFill>
                          <a:effectLst/>
                          <a:latin typeface="+mn-lt"/>
                          <a:ea typeface="Arial Unicode MS" pitchFamily="34" charset="-128"/>
                          <a:cs typeface="Times New Roman" pitchFamily="18" charset="0"/>
                        </a:rPr>
                        <a:t>Pretrempage</a:t>
                      </a:r>
                      <a:endParaRPr kumimoji="0" lang="en-US" sz="1800" b="0" i="0" u="none" strike="noStrike" cap="none" normalizeH="0" baseline="0" dirty="0" smtClean="0">
                        <a:ln>
                          <a:noFill/>
                        </a:ln>
                        <a:solidFill>
                          <a:srgbClr val="1C1C1C"/>
                        </a:solidFill>
                        <a:effectLst/>
                        <a:latin typeface="+mn-lt"/>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49263" algn="l"/>
                        </a:tabLst>
                      </a:pPr>
                      <a:r>
                        <a:rPr kumimoji="0" lang="fr-FR" sz="1800" b="0" i="0" u="none" strike="noStrike" cap="none" normalizeH="0" baseline="0" dirty="0" smtClean="0">
                          <a:ln>
                            <a:noFill/>
                          </a:ln>
                          <a:solidFill>
                            <a:srgbClr val="1C1C1C"/>
                          </a:solidFill>
                          <a:effectLst/>
                          <a:latin typeface="+mn-lt"/>
                          <a:ea typeface="Arial Unicode MS" pitchFamily="34" charset="-128"/>
                          <a:cs typeface="Times New Roman" pitchFamily="18" charset="0"/>
                        </a:rPr>
                        <a:t>- Apports en vitamines</a:t>
                      </a:r>
                    </a:p>
                  </a:txBody>
                  <a:tcPr marT="45687" marB="45687"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spTree>
    <p:extLst>
      <p:ext uri="{BB962C8B-B14F-4D97-AF65-F5344CB8AC3E}">
        <p14:creationId xmlns:p14="http://schemas.microsoft.com/office/powerpoint/2010/main" val="937109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43</a:t>
            </a:fld>
            <a:endParaRPr lang="fr-BE"/>
          </a:p>
        </p:txBody>
      </p:sp>
      <p:sp>
        <p:nvSpPr>
          <p:cNvPr id="5" name="Rectangle à coins arrondis 4"/>
          <p:cNvSpPr/>
          <p:nvPr/>
        </p:nvSpPr>
        <p:spPr>
          <a:xfrm>
            <a:off x="438200" y="3789040"/>
            <a:ext cx="8136904" cy="15121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3200" dirty="0">
                <a:solidFill>
                  <a:schemeClr val="tx1"/>
                </a:solidFill>
              </a:rPr>
              <a:t>Impacts </a:t>
            </a:r>
            <a:r>
              <a:rPr lang="fr-BE" altLang="fr-FR" sz="3200" dirty="0" smtClean="0">
                <a:solidFill>
                  <a:schemeClr val="tx1"/>
                </a:solidFill>
              </a:rPr>
              <a:t>économiques des mammites et leurs</a:t>
            </a:r>
            <a:endParaRPr lang="fr-BE" altLang="fr-FR" sz="3200" dirty="0">
              <a:solidFill>
                <a:schemeClr val="tx1"/>
              </a:solidFill>
            </a:endParaRPr>
          </a:p>
          <a:p>
            <a:pPr algn="ctr"/>
            <a:r>
              <a:rPr lang="fr-BE" altLang="fr-FR" sz="3200" dirty="0" smtClean="0">
                <a:solidFill>
                  <a:schemeClr val="tx1"/>
                </a:solidFill>
              </a:rPr>
              <a:t>effets </a:t>
            </a:r>
            <a:r>
              <a:rPr lang="fr-BE" altLang="fr-FR" sz="3200" dirty="0">
                <a:solidFill>
                  <a:schemeClr val="tx1"/>
                </a:solidFill>
              </a:rPr>
              <a:t>sur les performances de reproduction</a:t>
            </a:r>
            <a:endParaRPr lang="fr-BE" sz="32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a:t>9</a:t>
            </a:r>
          </a:p>
        </p:txBody>
      </p:sp>
    </p:spTree>
    <p:extLst>
      <p:ext uri="{BB962C8B-B14F-4D97-AF65-F5344CB8AC3E}">
        <p14:creationId xmlns:p14="http://schemas.microsoft.com/office/powerpoint/2010/main" val="1484384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44</a:t>
            </a:fld>
            <a:endParaRPr lang="fr-BE"/>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287" y="332656"/>
            <a:ext cx="752475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99592" y="1124744"/>
            <a:ext cx="6480720" cy="36004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 name="Connecteur droit avec flèche 4"/>
          <p:cNvCxnSpPr/>
          <p:nvPr/>
        </p:nvCxnSpPr>
        <p:spPr>
          <a:xfrm>
            <a:off x="1339286" y="1412776"/>
            <a:ext cx="0" cy="10801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952215" y="3368101"/>
            <a:ext cx="1799339" cy="923330"/>
          </a:xfrm>
          <a:prstGeom prst="rect">
            <a:avLst/>
          </a:prstGeom>
          <a:solidFill>
            <a:schemeClr val="accent2">
              <a:lumMod val="20000"/>
              <a:lumOff val="80000"/>
            </a:schemeClr>
          </a:solidFill>
          <a:ln>
            <a:solidFill>
              <a:schemeClr val="tx1"/>
            </a:solidFill>
          </a:ln>
        </p:spPr>
        <p:txBody>
          <a:bodyPr wrap="none" rtlCol="0">
            <a:spAutoFit/>
          </a:bodyPr>
          <a:lstStyle/>
          <a:p>
            <a:r>
              <a:rPr lang="fr-FR" dirty="0" smtClean="0"/>
              <a:t>- Travail</a:t>
            </a:r>
          </a:p>
          <a:p>
            <a:r>
              <a:rPr lang="fr-FR" dirty="0" smtClean="0"/>
              <a:t>- Consommables</a:t>
            </a:r>
          </a:p>
          <a:p>
            <a:r>
              <a:rPr lang="fr-FR" dirty="0" smtClean="0"/>
              <a:t>- Investissements</a:t>
            </a:r>
            <a:endParaRPr lang="fr-BE" dirty="0"/>
          </a:p>
        </p:txBody>
      </p:sp>
      <p:cxnSp>
        <p:nvCxnSpPr>
          <p:cNvPr id="11" name="Connecteur droit avec flèche 10"/>
          <p:cNvCxnSpPr/>
          <p:nvPr/>
        </p:nvCxnSpPr>
        <p:spPr>
          <a:xfrm>
            <a:off x="2699792" y="1412776"/>
            <a:ext cx="0" cy="194421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1174" y="2492896"/>
            <a:ext cx="6840760" cy="646331"/>
          </a:xfrm>
          <a:prstGeom prst="rect">
            <a:avLst/>
          </a:prstGeom>
          <a:solidFill>
            <a:schemeClr val="accent1">
              <a:lumMod val="40000"/>
              <a:lumOff val="60000"/>
            </a:schemeClr>
          </a:solidFill>
          <a:ln>
            <a:solidFill>
              <a:schemeClr val="tx1"/>
            </a:solidFill>
          </a:ln>
        </p:spPr>
        <p:txBody>
          <a:bodyPr wrap="square">
            <a:spAutoFit/>
          </a:bodyPr>
          <a:lstStyle/>
          <a:p>
            <a:pPr lvl="1"/>
            <a:r>
              <a:rPr lang="en-US" dirty="0" smtClean="0"/>
              <a:t>- </a:t>
            </a:r>
            <a:r>
              <a:rPr lang="en-US" dirty="0" err="1" smtClean="0"/>
              <a:t>Coûts</a:t>
            </a:r>
            <a:r>
              <a:rPr lang="en-US" dirty="0" smtClean="0"/>
              <a:t> </a:t>
            </a:r>
            <a:r>
              <a:rPr lang="en-US" dirty="0"/>
              <a:t>directs  cad </a:t>
            </a:r>
            <a:r>
              <a:rPr lang="en-US" dirty="0" err="1" smtClean="0"/>
              <a:t>traitements</a:t>
            </a:r>
            <a:r>
              <a:rPr lang="en-US" dirty="0" smtClean="0"/>
              <a:t>, </a:t>
            </a:r>
            <a:r>
              <a:rPr lang="en-US" dirty="0" err="1"/>
              <a:t>frais</a:t>
            </a:r>
            <a:r>
              <a:rPr lang="en-US" dirty="0"/>
              <a:t> </a:t>
            </a:r>
            <a:r>
              <a:rPr lang="en-US" dirty="0" err="1"/>
              <a:t>vétérinaires</a:t>
            </a:r>
            <a:r>
              <a:rPr lang="en-US" dirty="0"/>
              <a:t>, travail </a:t>
            </a:r>
          </a:p>
          <a:p>
            <a:pPr marL="628650" lvl="1" indent="-171450">
              <a:buFontTx/>
              <a:buChar char="-"/>
            </a:pPr>
            <a:r>
              <a:rPr lang="en-US" dirty="0" err="1"/>
              <a:t>Coûts</a:t>
            </a:r>
            <a:r>
              <a:rPr lang="en-US" dirty="0"/>
              <a:t> </a:t>
            </a:r>
            <a:r>
              <a:rPr lang="en-US" dirty="0" err="1"/>
              <a:t>indirects</a:t>
            </a:r>
            <a:r>
              <a:rPr lang="en-US" dirty="0"/>
              <a:t> : diminution de la production </a:t>
            </a:r>
            <a:r>
              <a:rPr lang="en-US" dirty="0" err="1"/>
              <a:t>laitière</a:t>
            </a:r>
            <a:r>
              <a:rPr lang="en-US" dirty="0"/>
              <a:t> et </a:t>
            </a:r>
            <a:r>
              <a:rPr lang="en-US" dirty="0" err="1"/>
              <a:t>réforme</a:t>
            </a:r>
            <a:endParaRPr lang="en-US" dirty="0"/>
          </a:p>
        </p:txBody>
      </p:sp>
      <p:sp>
        <p:nvSpPr>
          <p:cNvPr id="15" name="ZoneTexte 14"/>
          <p:cNvSpPr txBox="1"/>
          <p:nvPr/>
        </p:nvSpPr>
        <p:spPr>
          <a:xfrm>
            <a:off x="3995936" y="4258512"/>
            <a:ext cx="4850430" cy="2123658"/>
          </a:xfrm>
          <a:prstGeom prst="rect">
            <a:avLst/>
          </a:prstGeom>
          <a:solidFill>
            <a:schemeClr val="accent3">
              <a:lumMod val="60000"/>
              <a:lumOff val="40000"/>
            </a:schemeClr>
          </a:solidFill>
          <a:ln>
            <a:solidFill>
              <a:schemeClr val="tx1"/>
            </a:solidFill>
          </a:ln>
        </p:spPr>
        <p:txBody>
          <a:bodyPr wrap="none" rtlCol="0">
            <a:spAutoFit/>
          </a:bodyPr>
          <a:lstStyle/>
          <a:p>
            <a:r>
              <a:rPr lang="fr-FR" sz="2200" dirty="0" smtClean="0"/>
              <a:t>Bases de calcul de l’étude (2015)</a:t>
            </a:r>
          </a:p>
          <a:p>
            <a:pPr marL="285750" indent="-285750">
              <a:buFont typeface="Arial" panose="020B0604020202020204" pitchFamily="34" charset="0"/>
              <a:buChar char="•"/>
            </a:pPr>
            <a:r>
              <a:rPr lang="fr-FR" dirty="0" smtClean="0"/>
              <a:t>41 cents par litre de lait </a:t>
            </a:r>
          </a:p>
          <a:p>
            <a:pPr marL="285750" indent="-285750">
              <a:buFont typeface="Arial" panose="020B0604020202020204" pitchFamily="34" charset="0"/>
              <a:buChar char="•"/>
            </a:pPr>
            <a:r>
              <a:rPr lang="fr-FR" dirty="0" smtClean="0"/>
              <a:t>7 cents par kg de concentré par litre de lait</a:t>
            </a:r>
          </a:p>
          <a:p>
            <a:pPr marL="285750" indent="-285750">
              <a:buFont typeface="Arial" panose="020B0604020202020204" pitchFamily="34" charset="0"/>
              <a:buChar char="•"/>
            </a:pPr>
            <a:r>
              <a:rPr lang="fr-FR" dirty="0" smtClean="0"/>
              <a:t>Lait non livré pendant 6 jours </a:t>
            </a:r>
          </a:p>
          <a:p>
            <a:pPr marL="285750" indent="-285750">
              <a:buFont typeface="Arial" panose="020B0604020202020204" pitchFamily="34" charset="0"/>
              <a:buChar char="•"/>
            </a:pPr>
            <a:r>
              <a:rPr lang="fr-FR" dirty="0" smtClean="0"/>
              <a:t>80 % des cas cliniques traités avec un Ab</a:t>
            </a:r>
          </a:p>
          <a:p>
            <a:pPr marL="285750" indent="-285750">
              <a:buFont typeface="Arial" panose="020B0604020202020204" pitchFamily="34" charset="0"/>
              <a:buChar char="•"/>
            </a:pPr>
            <a:r>
              <a:rPr lang="fr-FR" dirty="0" smtClean="0"/>
              <a:t>Visite du vétérinaire dans 5 % des cas cliniques</a:t>
            </a:r>
          </a:p>
          <a:p>
            <a:pPr marL="285750" indent="-285750">
              <a:buFont typeface="Arial" panose="020B0604020202020204" pitchFamily="34" charset="0"/>
              <a:buChar char="•"/>
            </a:pPr>
            <a:r>
              <a:rPr lang="fr-FR" dirty="0" smtClean="0"/>
              <a:t>Réforme de 15 % des vaches avec cas clinique</a:t>
            </a:r>
          </a:p>
        </p:txBody>
      </p:sp>
    </p:spTree>
    <p:extLst>
      <p:ext uri="{BB962C8B-B14F-4D97-AF65-F5344CB8AC3E}">
        <p14:creationId xmlns:p14="http://schemas.microsoft.com/office/powerpoint/2010/main" val="35103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45</a:t>
            </a:fld>
            <a:endParaRPr lang="fr-BE"/>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7" y="1412776"/>
            <a:ext cx="902939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à coins arrondis 3"/>
          <p:cNvSpPr/>
          <p:nvPr/>
        </p:nvSpPr>
        <p:spPr>
          <a:xfrm>
            <a:off x="539552" y="116632"/>
            <a:ext cx="7992888" cy="86409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FontTx/>
              <a:buNone/>
            </a:pPr>
            <a:r>
              <a:rPr lang="fr-BE" altLang="fr-FR" sz="2200" dirty="0" smtClean="0">
                <a:solidFill>
                  <a:schemeClr val="bg1"/>
                </a:solidFill>
              </a:rPr>
              <a:t>Coûts des frais curatifs et préventifs des mammites cliniques </a:t>
            </a:r>
          </a:p>
          <a:p>
            <a:pPr algn="ctr">
              <a:spcBef>
                <a:spcPct val="0"/>
              </a:spcBef>
              <a:buClrTx/>
              <a:buFontTx/>
              <a:buNone/>
            </a:pPr>
            <a:r>
              <a:rPr lang="fr-BE" altLang="fr-FR" sz="2200" dirty="0" smtClean="0">
                <a:solidFill>
                  <a:schemeClr val="bg1"/>
                </a:solidFill>
              </a:rPr>
              <a:t>(Van </a:t>
            </a:r>
            <a:r>
              <a:rPr lang="fr-BE" altLang="fr-FR" sz="2200" dirty="0" err="1" smtClean="0">
                <a:solidFill>
                  <a:schemeClr val="bg1"/>
                </a:solidFill>
              </a:rPr>
              <a:t>Soest</a:t>
            </a:r>
            <a:r>
              <a:rPr lang="fr-BE" altLang="fr-FR" sz="2200" dirty="0" smtClean="0">
                <a:solidFill>
                  <a:schemeClr val="bg1"/>
                </a:solidFill>
              </a:rPr>
              <a:t> et al. </a:t>
            </a:r>
            <a:r>
              <a:rPr lang="fr-BE" altLang="fr-FR" sz="2200" dirty="0" err="1" smtClean="0">
                <a:solidFill>
                  <a:schemeClr val="bg1"/>
                </a:solidFill>
              </a:rPr>
              <a:t>J.Dairy</a:t>
            </a:r>
            <a:r>
              <a:rPr lang="fr-BE" altLang="fr-FR" sz="2200" dirty="0" smtClean="0">
                <a:solidFill>
                  <a:schemeClr val="bg1"/>
                </a:solidFill>
              </a:rPr>
              <a:t> </a:t>
            </a:r>
            <a:r>
              <a:rPr lang="fr-BE" altLang="fr-FR" sz="2200" dirty="0" err="1" smtClean="0">
                <a:solidFill>
                  <a:schemeClr val="bg1"/>
                </a:solidFill>
              </a:rPr>
              <a:t>Sci</a:t>
            </a:r>
            <a:r>
              <a:rPr lang="fr-BE" altLang="fr-FR" sz="2200" dirty="0" smtClean="0">
                <a:solidFill>
                  <a:schemeClr val="bg1"/>
                </a:solidFill>
              </a:rPr>
              <a:t>, 2016)</a:t>
            </a:r>
            <a:endParaRPr lang="fr-BE" altLang="fr-FR" sz="2200" dirty="0">
              <a:solidFill>
                <a:schemeClr val="bg1"/>
              </a:solidFill>
            </a:endParaRPr>
          </a:p>
        </p:txBody>
      </p:sp>
    </p:spTree>
    <p:extLst>
      <p:ext uri="{BB962C8B-B14F-4D97-AF65-F5344CB8AC3E}">
        <p14:creationId xmlns:p14="http://schemas.microsoft.com/office/powerpoint/2010/main" val="2402380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46</a:t>
            </a:fld>
            <a:endParaRPr lang="fr-BE"/>
          </a:p>
        </p:txBody>
      </p:sp>
      <p:grpSp>
        <p:nvGrpSpPr>
          <p:cNvPr id="3" name="Groupe 2"/>
          <p:cNvGrpSpPr/>
          <p:nvPr/>
        </p:nvGrpSpPr>
        <p:grpSpPr>
          <a:xfrm>
            <a:off x="43508" y="3040360"/>
            <a:ext cx="8976667" cy="1828800"/>
            <a:chOff x="156700" y="2348880"/>
            <a:chExt cx="8976667" cy="182880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00" y="2348880"/>
              <a:ext cx="58197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292" y="2348880"/>
              <a:ext cx="3648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à coins arrondis 6"/>
          <p:cNvSpPr/>
          <p:nvPr/>
        </p:nvSpPr>
        <p:spPr>
          <a:xfrm>
            <a:off x="565582" y="116632"/>
            <a:ext cx="7992888" cy="86409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FontTx/>
              <a:buNone/>
            </a:pPr>
            <a:r>
              <a:rPr lang="fr-BE" altLang="fr-FR" sz="2200" dirty="0" smtClean="0">
                <a:solidFill>
                  <a:schemeClr val="bg1"/>
                </a:solidFill>
              </a:rPr>
              <a:t>Données générales des fermes de l’étude sur le coût des mammites (Van </a:t>
            </a:r>
            <a:r>
              <a:rPr lang="fr-BE" altLang="fr-FR" sz="2200" dirty="0" err="1" smtClean="0">
                <a:solidFill>
                  <a:schemeClr val="bg1"/>
                </a:solidFill>
              </a:rPr>
              <a:t>Soest</a:t>
            </a:r>
            <a:r>
              <a:rPr lang="fr-BE" altLang="fr-FR" sz="2200" dirty="0" smtClean="0">
                <a:solidFill>
                  <a:schemeClr val="bg1"/>
                </a:solidFill>
              </a:rPr>
              <a:t> et al. </a:t>
            </a:r>
            <a:r>
              <a:rPr lang="fr-BE" altLang="fr-FR" sz="2200" dirty="0" err="1" smtClean="0">
                <a:solidFill>
                  <a:schemeClr val="bg1"/>
                </a:solidFill>
              </a:rPr>
              <a:t>J.Dairy</a:t>
            </a:r>
            <a:r>
              <a:rPr lang="fr-BE" altLang="fr-FR" sz="2200" dirty="0" smtClean="0">
                <a:solidFill>
                  <a:schemeClr val="bg1"/>
                </a:solidFill>
              </a:rPr>
              <a:t> </a:t>
            </a:r>
            <a:r>
              <a:rPr lang="fr-BE" altLang="fr-FR" sz="2200" dirty="0" err="1" smtClean="0">
                <a:solidFill>
                  <a:schemeClr val="bg1"/>
                </a:solidFill>
              </a:rPr>
              <a:t>Sci</a:t>
            </a:r>
            <a:r>
              <a:rPr lang="fr-BE" altLang="fr-FR" sz="2200" dirty="0" smtClean="0">
                <a:solidFill>
                  <a:schemeClr val="bg1"/>
                </a:solidFill>
              </a:rPr>
              <a:t>, 2016)</a:t>
            </a:r>
            <a:endParaRPr lang="fr-BE" altLang="fr-FR" sz="2200" dirty="0">
              <a:solidFill>
                <a:schemeClr val="bg1"/>
              </a:solidFill>
            </a:endParaRPr>
          </a:p>
        </p:txBody>
      </p:sp>
      <p:sp>
        <p:nvSpPr>
          <p:cNvPr id="4" name="ZoneTexte 3"/>
          <p:cNvSpPr txBox="1"/>
          <p:nvPr/>
        </p:nvSpPr>
        <p:spPr>
          <a:xfrm>
            <a:off x="5389148" y="5301208"/>
            <a:ext cx="3572068" cy="369332"/>
          </a:xfrm>
          <a:prstGeom prst="rect">
            <a:avLst/>
          </a:prstGeom>
          <a:noFill/>
          <a:ln>
            <a:solidFill>
              <a:schemeClr val="tx1"/>
            </a:solidFill>
          </a:ln>
        </p:spPr>
        <p:txBody>
          <a:bodyPr wrap="none" rtlCol="0">
            <a:spAutoFit/>
          </a:bodyPr>
          <a:lstStyle/>
          <a:p>
            <a:r>
              <a:rPr lang="fr-FR" dirty="0" smtClean="0"/>
              <a:t>Moyenne nationale (2008) :  26,3 kg</a:t>
            </a:r>
            <a:endParaRPr lang="fr-BE" dirty="0"/>
          </a:p>
        </p:txBody>
      </p:sp>
      <p:sp>
        <p:nvSpPr>
          <p:cNvPr id="5" name="Rectangle 4"/>
          <p:cNvSpPr/>
          <p:nvPr/>
        </p:nvSpPr>
        <p:spPr>
          <a:xfrm>
            <a:off x="565582" y="1766513"/>
            <a:ext cx="8090926" cy="646331"/>
          </a:xfrm>
          <a:prstGeom prst="rect">
            <a:avLst/>
          </a:prstGeom>
          <a:ln>
            <a:solidFill>
              <a:schemeClr val="tx1"/>
            </a:solidFill>
          </a:ln>
        </p:spPr>
        <p:txBody>
          <a:bodyPr wrap="square">
            <a:spAutoFit/>
          </a:bodyPr>
          <a:lstStyle/>
          <a:p>
            <a:r>
              <a:rPr lang="en-US" dirty="0" smtClean="0"/>
              <a:t>- </a:t>
            </a:r>
            <a:r>
              <a:rPr lang="en-US" dirty="0" err="1" smtClean="0"/>
              <a:t>Pertes</a:t>
            </a:r>
            <a:r>
              <a:rPr lang="en-US" dirty="0" smtClean="0"/>
              <a:t> </a:t>
            </a:r>
            <a:r>
              <a:rPr lang="en-US" dirty="0"/>
              <a:t>entre 85 et 155 kg chez les </a:t>
            </a:r>
            <a:r>
              <a:rPr lang="en-US" dirty="0" smtClean="0"/>
              <a:t>NL1 </a:t>
            </a:r>
            <a:r>
              <a:rPr lang="da-DK" dirty="0" smtClean="0"/>
              <a:t>(Durr </a:t>
            </a:r>
            <a:r>
              <a:rPr lang="da-DK" dirty="0"/>
              <a:t>et </a:t>
            </a:r>
            <a:r>
              <a:rPr lang="da-DK" dirty="0" smtClean="0"/>
              <a:t>al. 2008 et  </a:t>
            </a:r>
            <a:r>
              <a:rPr lang="da-DK" dirty="0"/>
              <a:t>Halasa et al</a:t>
            </a:r>
            <a:r>
              <a:rPr lang="da-DK" dirty="0" smtClean="0"/>
              <a:t>., </a:t>
            </a:r>
            <a:r>
              <a:rPr lang="en-US" dirty="0" smtClean="0"/>
              <a:t>2009)</a:t>
            </a:r>
          </a:p>
          <a:p>
            <a:r>
              <a:rPr lang="en-US" dirty="0" smtClean="0"/>
              <a:t>- </a:t>
            </a:r>
            <a:r>
              <a:rPr lang="en-US" dirty="0" err="1" smtClean="0"/>
              <a:t>Pertes</a:t>
            </a:r>
            <a:r>
              <a:rPr lang="en-US" dirty="0" smtClean="0"/>
              <a:t> de 445 kg chez les NL&gt;1 (</a:t>
            </a:r>
            <a:r>
              <a:rPr lang="en-US" dirty="0" err="1" smtClean="0"/>
              <a:t>Hagnestam</a:t>
            </a:r>
            <a:r>
              <a:rPr lang="en-US" dirty="0" smtClean="0"/>
              <a:t>-Nielsen</a:t>
            </a:r>
            <a:r>
              <a:rPr lang="fr-BE" dirty="0" smtClean="0"/>
              <a:t>et </a:t>
            </a:r>
            <a:r>
              <a:rPr lang="fr-BE" dirty="0"/>
              <a:t>al., 2009).</a:t>
            </a:r>
          </a:p>
        </p:txBody>
      </p:sp>
      <p:sp>
        <p:nvSpPr>
          <p:cNvPr id="8" name="Ellipse 7"/>
          <p:cNvSpPr/>
          <p:nvPr/>
        </p:nvSpPr>
        <p:spPr>
          <a:xfrm>
            <a:off x="5410103" y="3884620"/>
            <a:ext cx="377714"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p:cNvSpPr/>
          <p:nvPr/>
        </p:nvSpPr>
        <p:spPr>
          <a:xfrm>
            <a:off x="5364088" y="4037020"/>
            <a:ext cx="414631"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Ellipse 12"/>
          <p:cNvSpPr/>
          <p:nvPr/>
        </p:nvSpPr>
        <p:spPr>
          <a:xfrm>
            <a:off x="5414964" y="4604700"/>
            <a:ext cx="45318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Connecteur droit avec flèche 9"/>
          <p:cNvCxnSpPr>
            <a:stCxn id="8" idx="7"/>
          </p:cNvCxnSpPr>
          <p:nvPr/>
        </p:nvCxnSpPr>
        <p:spPr>
          <a:xfrm flipV="1">
            <a:off x="5732502" y="2420888"/>
            <a:ext cx="927730" cy="148605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456572" y="5301208"/>
            <a:ext cx="4520718" cy="646331"/>
          </a:xfrm>
          <a:prstGeom prst="rect">
            <a:avLst/>
          </a:prstGeom>
          <a:noFill/>
          <a:ln>
            <a:solidFill>
              <a:schemeClr val="tx1"/>
            </a:solidFill>
          </a:ln>
        </p:spPr>
        <p:txBody>
          <a:bodyPr wrap="square" rtlCol="0">
            <a:spAutoFit/>
          </a:bodyPr>
          <a:lstStyle/>
          <a:p>
            <a:pPr marL="285750" indent="-285750">
              <a:buFontTx/>
              <a:buChar char="-"/>
            </a:pPr>
            <a:r>
              <a:rPr lang="fr-FR" dirty="0" smtClean="0"/>
              <a:t>Pertes comprises entre 300 et 400 kg </a:t>
            </a:r>
          </a:p>
          <a:p>
            <a:r>
              <a:rPr lang="fr-FR" dirty="0" smtClean="0"/>
              <a:t>par cas clinique (</a:t>
            </a:r>
            <a:r>
              <a:rPr lang="fr-BE" dirty="0" err="1" smtClean="0"/>
              <a:t>Hortet</a:t>
            </a:r>
            <a:r>
              <a:rPr lang="fr-BE" dirty="0" smtClean="0"/>
              <a:t> and </a:t>
            </a:r>
            <a:r>
              <a:rPr lang="fr-BE" dirty="0" err="1"/>
              <a:t>Seegers</a:t>
            </a:r>
            <a:r>
              <a:rPr lang="fr-BE" dirty="0"/>
              <a:t> (</a:t>
            </a:r>
            <a:r>
              <a:rPr lang="fr-BE" dirty="0" smtClean="0"/>
              <a:t>1998)</a:t>
            </a:r>
            <a:endParaRPr lang="fr-BE" dirty="0"/>
          </a:p>
        </p:txBody>
      </p:sp>
      <p:cxnSp>
        <p:nvCxnSpPr>
          <p:cNvPr id="19" name="Connecteur droit avec flèche 18"/>
          <p:cNvCxnSpPr/>
          <p:nvPr/>
        </p:nvCxnSpPr>
        <p:spPr>
          <a:xfrm flipH="1">
            <a:off x="4598030" y="4100646"/>
            <a:ext cx="758521" cy="1200562"/>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5641554" y="4820725"/>
            <a:ext cx="0" cy="48048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80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2" grpId="0" animBg="1"/>
      <p:bldP spid="13"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47</a:t>
            </a:fld>
            <a:endParaRPr lang="fr-BE"/>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80" y="1919921"/>
            <a:ext cx="8964488" cy="33648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à coins arrondis 4"/>
          <p:cNvSpPr/>
          <p:nvPr/>
        </p:nvSpPr>
        <p:spPr>
          <a:xfrm>
            <a:off x="539552" y="116632"/>
            <a:ext cx="7992888" cy="1224136"/>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FontTx/>
              <a:buNone/>
            </a:pPr>
            <a:r>
              <a:rPr lang="fr-BE" altLang="fr-FR" sz="2200" dirty="0" smtClean="0">
                <a:solidFill>
                  <a:schemeClr val="bg1"/>
                </a:solidFill>
              </a:rPr>
              <a:t>Coûts des frais curatifs et préventifs des mammites cliniques et subcliniques </a:t>
            </a:r>
            <a:r>
              <a:rPr lang="fr-BE" altLang="fr-FR" sz="2200" u="sng" dirty="0" smtClean="0">
                <a:solidFill>
                  <a:schemeClr val="bg1"/>
                </a:solidFill>
              </a:rPr>
              <a:t>par vache et par an </a:t>
            </a:r>
            <a:r>
              <a:rPr lang="fr-BE" altLang="fr-FR" sz="2200" dirty="0" smtClean="0">
                <a:solidFill>
                  <a:schemeClr val="bg1"/>
                </a:solidFill>
              </a:rPr>
              <a:t>en fonction du prix du lait et du coût du travail (Van </a:t>
            </a:r>
            <a:r>
              <a:rPr lang="fr-BE" altLang="fr-FR" sz="2200" dirty="0" err="1" smtClean="0">
                <a:solidFill>
                  <a:schemeClr val="bg1"/>
                </a:solidFill>
              </a:rPr>
              <a:t>Soest</a:t>
            </a:r>
            <a:r>
              <a:rPr lang="fr-BE" altLang="fr-FR" sz="2200" dirty="0" smtClean="0">
                <a:solidFill>
                  <a:schemeClr val="bg1"/>
                </a:solidFill>
              </a:rPr>
              <a:t> et al. </a:t>
            </a:r>
            <a:r>
              <a:rPr lang="fr-BE" altLang="fr-FR" sz="2200" dirty="0" err="1" smtClean="0">
                <a:solidFill>
                  <a:schemeClr val="bg1"/>
                </a:solidFill>
              </a:rPr>
              <a:t>J.Dairy</a:t>
            </a:r>
            <a:r>
              <a:rPr lang="fr-BE" altLang="fr-FR" sz="2200" dirty="0" smtClean="0">
                <a:solidFill>
                  <a:schemeClr val="bg1"/>
                </a:solidFill>
              </a:rPr>
              <a:t> </a:t>
            </a:r>
            <a:r>
              <a:rPr lang="fr-BE" altLang="fr-FR" sz="2200" dirty="0" err="1" smtClean="0">
                <a:solidFill>
                  <a:schemeClr val="bg1"/>
                </a:solidFill>
              </a:rPr>
              <a:t>Sci</a:t>
            </a:r>
            <a:r>
              <a:rPr lang="fr-BE" altLang="fr-FR" sz="2200" dirty="0" smtClean="0">
                <a:solidFill>
                  <a:schemeClr val="bg1"/>
                </a:solidFill>
              </a:rPr>
              <a:t>, 2016)</a:t>
            </a:r>
            <a:endParaRPr lang="fr-BE" altLang="fr-FR" sz="2200" dirty="0">
              <a:solidFill>
                <a:schemeClr val="bg1"/>
              </a:solidFill>
            </a:endParaRPr>
          </a:p>
        </p:txBody>
      </p:sp>
      <p:cxnSp>
        <p:nvCxnSpPr>
          <p:cNvPr id="13" name="Connecteur droit 12"/>
          <p:cNvCxnSpPr/>
          <p:nvPr/>
        </p:nvCxnSpPr>
        <p:spPr>
          <a:xfrm>
            <a:off x="107504" y="5085184"/>
            <a:ext cx="84969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689012" y="1444134"/>
            <a:ext cx="3961918" cy="369332"/>
          </a:xfrm>
          <a:prstGeom prst="rect">
            <a:avLst/>
          </a:prstGeom>
          <a:noFill/>
          <a:ln>
            <a:solidFill>
              <a:schemeClr val="tx1"/>
            </a:solidFill>
          </a:ln>
        </p:spPr>
        <p:txBody>
          <a:bodyPr wrap="none" rtlCol="0">
            <a:spAutoFit/>
          </a:bodyPr>
          <a:lstStyle/>
          <a:p>
            <a:r>
              <a:rPr lang="fr-FR" dirty="0" smtClean="0"/>
              <a:t>Frais curatifs par cas clinique : 301 Euros</a:t>
            </a:r>
            <a:endParaRPr lang="fr-BE" dirty="0"/>
          </a:p>
        </p:txBody>
      </p:sp>
      <p:sp>
        <p:nvSpPr>
          <p:cNvPr id="15" name="Rectangle 14"/>
          <p:cNvSpPr/>
          <p:nvPr/>
        </p:nvSpPr>
        <p:spPr>
          <a:xfrm>
            <a:off x="115052" y="2780928"/>
            <a:ext cx="8496944" cy="1440160"/>
          </a:xfrm>
          <a:prstGeom prst="rect">
            <a:avLst/>
          </a:prstGeom>
          <a:solidFill>
            <a:schemeClr val="accent1">
              <a:lumMod val="60000"/>
              <a:lumOff val="40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107504" y="4227019"/>
            <a:ext cx="8496944" cy="642141"/>
          </a:xfrm>
          <a:prstGeom prst="rect">
            <a:avLst/>
          </a:prstGeom>
          <a:solidFill>
            <a:schemeClr val="accent2">
              <a:lumMod val="40000"/>
              <a:lumOff val="60000"/>
              <a:alpha val="29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1" name="Groupe 30"/>
          <p:cNvGrpSpPr/>
          <p:nvPr/>
        </p:nvGrpSpPr>
        <p:grpSpPr>
          <a:xfrm>
            <a:off x="1691680" y="3244044"/>
            <a:ext cx="1572030" cy="905036"/>
            <a:chOff x="1745698" y="3244044"/>
            <a:chExt cx="1572030" cy="905036"/>
          </a:xfrm>
        </p:grpSpPr>
        <p:cxnSp>
          <p:nvCxnSpPr>
            <p:cNvPr id="25" name="Connecteur droit avec flèche 24"/>
            <p:cNvCxnSpPr/>
            <p:nvPr/>
          </p:nvCxnSpPr>
          <p:spPr>
            <a:xfrm>
              <a:off x="2813672" y="4149080"/>
              <a:ext cx="504056"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1745698" y="3244044"/>
              <a:ext cx="1561133" cy="369332"/>
            </a:xfrm>
            <a:prstGeom prst="rect">
              <a:avLst/>
            </a:prstGeom>
            <a:noFill/>
            <a:ln>
              <a:solidFill>
                <a:schemeClr val="tx1"/>
              </a:solidFill>
            </a:ln>
          </p:spPr>
          <p:txBody>
            <a:bodyPr wrap="none" rtlCol="0">
              <a:spAutoFit/>
            </a:bodyPr>
            <a:lstStyle/>
            <a:p>
              <a:r>
                <a:rPr lang="fr-FR" dirty="0" smtClean="0"/>
                <a:t>34 à 290 Euros</a:t>
              </a:r>
              <a:endParaRPr lang="fr-BE" dirty="0"/>
            </a:p>
          </p:txBody>
        </p:sp>
        <p:cxnSp>
          <p:nvCxnSpPr>
            <p:cNvPr id="27" name="Connecteur droit 26"/>
            <p:cNvCxnSpPr/>
            <p:nvPr/>
          </p:nvCxnSpPr>
          <p:spPr>
            <a:xfrm>
              <a:off x="2807365" y="3613376"/>
              <a:ext cx="17330" cy="5357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e 23"/>
          <p:cNvGrpSpPr/>
          <p:nvPr/>
        </p:nvGrpSpPr>
        <p:grpSpPr>
          <a:xfrm>
            <a:off x="1763688" y="4725144"/>
            <a:ext cx="1561133" cy="1161420"/>
            <a:chOff x="1857329" y="4725144"/>
            <a:chExt cx="1561133" cy="1161420"/>
          </a:xfrm>
        </p:grpSpPr>
        <p:cxnSp>
          <p:nvCxnSpPr>
            <p:cNvPr id="28" name="Connecteur droit avec flèche 27"/>
            <p:cNvCxnSpPr/>
            <p:nvPr/>
          </p:nvCxnSpPr>
          <p:spPr>
            <a:xfrm>
              <a:off x="2843808" y="4725144"/>
              <a:ext cx="504056"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1857329" y="5517232"/>
              <a:ext cx="1561133" cy="369332"/>
            </a:xfrm>
            <a:prstGeom prst="rect">
              <a:avLst/>
            </a:prstGeom>
            <a:noFill/>
            <a:ln>
              <a:solidFill>
                <a:schemeClr val="tx1"/>
              </a:solidFill>
            </a:ln>
          </p:spPr>
          <p:txBody>
            <a:bodyPr wrap="none" rtlCol="0">
              <a:spAutoFit/>
            </a:bodyPr>
            <a:lstStyle/>
            <a:p>
              <a:r>
                <a:rPr lang="fr-FR" dirty="0" smtClean="0"/>
                <a:t>48 à 180 Euros</a:t>
              </a:r>
              <a:endParaRPr lang="fr-BE" dirty="0"/>
            </a:p>
          </p:txBody>
        </p:sp>
        <p:cxnSp>
          <p:nvCxnSpPr>
            <p:cNvPr id="30" name="Connecteur droit 29"/>
            <p:cNvCxnSpPr/>
            <p:nvPr/>
          </p:nvCxnSpPr>
          <p:spPr>
            <a:xfrm>
              <a:off x="2843808" y="4725144"/>
              <a:ext cx="0" cy="792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42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48</a:t>
            </a:fld>
            <a:endParaRPr lang="fr-BE"/>
          </a:p>
        </p:txBody>
      </p:sp>
      <p:graphicFrame>
        <p:nvGraphicFramePr>
          <p:cNvPr id="3" name="Graphique 2"/>
          <p:cNvGraphicFramePr>
            <a:graphicFrameLocks/>
          </p:cNvGraphicFramePr>
          <p:nvPr>
            <p:extLst>
              <p:ext uri="{D42A27DB-BD31-4B8C-83A1-F6EECF244321}">
                <p14:modId xmlns:p14="http://schemas.microsoft.com/office/powerpoint/2010/main" val="901793898"/>
              </p:ext>
            </p:extLst>
          </p:nvPr>
        </p:nvGraphicFramePr>
        <p:xfrm>
          <a:off x="904720" y="980728"/>
          <a:ext cx="8136904" cy="55073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539552" y="116632"/>
            <a:ext cx="7992888" cy="86409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FontTx/>
              <a:buNone/>
            </a:pPr>
            <a:r>
              <a:rPr lang="fr-BE" altLang="fr-FR" sz="2200" dirty="0" smtClean="0">
                <a:solidFill>
                  <a:schemeClr val="bg1"/>
                </a:solidFill>
              </a:rPr>
              <a:t>Pratiques préventives de 108 éleveurs hollandais </a:t>
            </a:r>
          </a:p>
          <a:p>
            <a:pPr algn="ctr">
              <a:spcBef>
                <a:spcPct val="0"/>
              </a:spcBef>
              <a:buClrTx/>
              <a:buFontTx/>
              <a:buNone/>
            </a:pPr>
            <a:r>
              <a:rPr lang="fr-BE" altLang="fr-FR" sz="2200" dirty="0" smtClean="0">
                <a:solidFill>
                  <a:schemeClr val="bg1"/>
                </a:solidFill>
              </a:rPr>
              <a:t>(Van </a:t>
            </a:r>
            <a:r>
              <a:rPr lang="fr-BE" altLang="fr-FR" sz="2200" dirty="0" err="1" smtClean="0">
                <a:solidFill>
                  <a:schemeClr val="bg1"/>
                </a:solidFill>
              </a:rPr>
              <a:t>Soest</a:t>
            </a:r>
            <a:r>
              <a:rPr lang="fr-BE" altLang="fr-FR" sz="2200" dirty="0" smtClean="0">
                <a:solidFill>
                  <a:schemeClr val="bg1"/>
                </a:solidFill>
              </a:rPr>
              <a:t> et al. </a:t>
            </a:r>
            <a:r>
              <a:rPr lang="fr-BE" altLang="fr-FR" sz="2200" dirty="0" err="1" smtClean="0">
                <a:solidFill>
                  <a:schemeClr val="bg1"/>
                </a:solidFill>
              </a:rPr>
              <a:t>J.Dairy</a:t>
            </a:r>
            <a:r>
              <a:rPr lang="fr-BE" altLang="fr-FR" sz="2200" dirty="0" smtClean="0">
                <a:solidFill>
                  <a:schemeClr val="bg1"/>
                </a:solidFill>
              </a:rPr>
              <a:t> </a:t>
            </a:r>
            <a:r>
              <a:rPr lang="fr-BE" altLang="fr-FR" sz="2200" dirty="0" err="1" smtClean="0">
                <a:solidFill>
                  <a:schemeClr val="bg1"/>
                </a:solidFill>
              </a:rPr>
              <a:t>Sci</a:t>
            </a:r>
            <a:r>
              <a:rPr lang="fr-BE" altLang="fr-FR" sz="2200" dirty="0" smtClean="0">
                <a:solidFill>
                  <a:schemeClr val="bg1"/>
                </a:solidFill>
              </a:rPr>
              <a:t>, 2016)</a:t>
            </a:r>
            <a:endParaRPr lang="fr-BE" altLang="fr-FR" sz="2200" dirty="0">
              <a:solidFill>
                <a:schemeClr val="bg1"/>
              </a:solidFill>
            </a:endParaRPr>
          </a:p>
        </p:txBody>
      </p:sp>
      <p:sp>
        <p:nvSpPr>
          <p:cNvPr id="5" name="ZoneTexte 4"/>
          <p:cNvSpPr txBox="1"/>
          <p:nvPr/>
        </p:nvSpPr>
        <p:spPr>
          <a:xfrm>
            <a:off x="183779" y="6197823"/>
            <a:ext cx="2299989" cy="615553"/>
          </a:xfrm>
          <a:prstGeom prst="rect">
            <a:avLst/>
          </a:prstGeom>
          <a:solidFill>
            <a:schemeClr val="accent2">
              <a:lumMod val="60000"/>
              <a:lumOff val="40000"/>
            </a:schemeClr>
          </a:solidFill>
          <a:ln>
            <a:solidFill>
              <a:schemeClr val="tx1"/>
            </a:solidFill>
          </a:ln>
        </p:spPr>
        <p:txBody>
          <a:bodyPr wrap="none" rtlCol="0">
            <a:spAutoFit/>
          </a:bodyPr>
          <a:lstStyle/>
          <a:p>
            <a:r>
              <a:rPr lang="fr-FR" sz="1700" dirty="0" smtClean="0"/>
              <a:t>7 mesures préventives </a:t>
            </a:r>
          </a:p>
          <a:p>
            <a:r>
              <a:rPr lang="fr-FR" sz="1700" dirty="0" smtClean="0"/>
              <a:t>appliquées en moyenne</a:t>
            </a:r>
            <a:endParaRPr lang="fr-BE" sz="1700" dirty="0"/>
          </a:p>
        </p:txBody>
      </p:sp>
      <p:sp>
        <p:nvSpPr>
          <p:cNvPr id="6" name="Rectangle 5"/>
          <p:cNvSpPr/>
          <p:nvPr/>
        </p:nvSpPr>
        <p:spPr>
          <a:xfrm>
            <a:off x="1691680" y="5229200"/>
            <a:ext cx="6120680" cy="86409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p:cNvSpPr/>
          <p:nvPr/>
        </p:nvSpPr>
        <p:spPr>
          <a:xfrm>
            <a:off x="2267744" y="1124744"/>
            <a:ext cx="5544616" cy="504056"/>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7"/>
          <p:cNvSpPr/>
          <p:nvPr/>
        </p:nvSpPr>
        <p:spPr>
          <a:xfrm>
            <a:off x="899592" y="1628800"/>
            <a:ext cx="6912768" cy="504056"/>
          </a:xfrm>
          <a:prstGeom prst="rect">
            <a:avLst/>
          </a:prstGeom>
          <a:solidFill>
            <a:schemeClr val="accent6">
              <a:lumMod val="60000"/>
              <a:lumOff val="4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p:cNvSpPr/>
          <p:nvPr/>
        </p:nvSpPr>
        <p:spPr>
          <a:xfrm>
            <a:off x="1115616" y="2132856"/>
            <a:ext cx="6696744" cy="3096344"/>
          </a:xfrm>
          <a:prstGeom prst="rect">
            <a:avLst/>
          </a:prstGeom>
          <a:solidFill>
            <a:schemeClr val="accent3">
              <a:lumMod val="60000"/>
              <a:lumOff val="4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7311465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49</a:t>
            </a:fld>
            <a:endParaRPr lang="fr-BE"/>
          </a:p>
        </p:txBody>
      </p:sp>
      <p:sp>
        <p:nvSpPr>
          <p:cNvPr id="5" name="Rectangle à coins arrondis 4"/>
          <p:cNvSpPr/>
          <p:nvPr/>
        </p:nvSpPr>
        <p:spPr>
          <a:xfrm>
            <a:off x="1547664" y="116632"/>
            <a:ext cx="6696744" cy="86409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FontTx/>
              <a:buNone/>
            </a:pPr>
            <a:r>
              <a:rPr lang="fr-BE" altLang="fr-FR" sz="2200" dirty="0" smtClean="0">
                <a:solidFill>
                  <a:schemeClr val="bg1"/>
                </a:solidFill>
              </a:rPr>
              <a:t>Pratiques de traite de 349 éleveurs wallons  </a:t>
            </a:r>
          </a:p>
          <a:p>
            <a:pPr algn="ctr">
              <a:spcBef>
                <a:spcPct val="0"/>
              </a:spcBef>
              <a:buClrTx/>
              <a:buFontTx/>
              <a:buNone/>
            </a:pPr>
            <a:r>
              <a:rPr lang="fr-BE" altLang="fr-FR" sz="2200" dirty="0" smtClean="0">
                <a:solidFill>
                  <a:schemeClr val="bg1"/>
                </a:solidFill>
              </a:rPr>
              <a:t>(L. Théron , Ch. Hanzen 2008)</a:t>
            </a:r>
            <a:endParaRPr lang="fr-BE" altLang="fr-FR" sz="2200" dirty="0">
              <a:solidFill>
                <a:schemeClr val="bg1"/>
              </a:solidFill>
            </a:endParaRPr>
          </a:p>
        </p:txBody>
      </p:sp>
      <p:graphicFrame>
        <p:nvGraphicFramePr>
          <p:cNvPr id="6" name="Graphique 5"/>
          <p:cNvGraphicFramePr>
            <a:graphicFrameLocks/>
          </p:cNvGraphicFramePr>
          <p:nvPr>
            <p:extLst>
              <p:ext uri="{D42A27DB-BD31-4B8C-83A1-F6EECF244321}">
                <p14:modId xmlns:p14="http://schemas.microsoft.com/office/powerpoint/2010/main" val="26210469"/>
              </p:ext>
            </p:extLst>
          </p:nvPr>
        </p:nvGraphicFramePr>
        <p:xfrm>
          <a:off x="323528" y="1238250"/>
          <a:ext cx="8208912" cy="54311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5342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4"/>
          <p:cNvSpPr txBox="1">
            <a:spLocks noChangeArrowheads="1"/>
          </p:cNvSpPr>
          <p:nvPr/>
        </p:nvSpPr>
        <p:spPr bwMode="auto">
          <a:xfrm>
            <a:off x="5153820" y="3213100"/>
            <a:ext cx="3097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u="sng"/>
              <a:t>Terminaisons sensitives</a:t>
            </a:r>
          </a:p>
          <a:p>
            <a:pPr eaLnBrk="1" hangingPunct="1">
              <a:spcBef>
                <a:spcPct val="0"/>
              </a:spcBef>
              <a:buFontTx/>
              <a:buNone/>
            </a:pPr>
            <a:r>
              <a:rPr lang="fr-BE" altLang="fr-FR" sz="1200" b="0"/>
              <a:t>    - papilles tactiles de Merkel</a:t>
            </a:r>
          </a:p>
          <a:p>
            <a:pPr eaLnBrk="1" hangingPunct="1">
              <a:spcBef>
                <a:spcPct val="0"/>
              </a:spcBef>
              <a:buFontTx/>
              <a:buNone/>
            </a:pPr>
            <a:r>
              <a:rPr lang="fr-BE" altLang="fr-FR" sz="1200" b="0"/>
              <a:t>    - corpuscules de Meissner : contact</a:t>
            </a:r>
          </a:p>
          <a:p>
            <a:pPr eaLnBrk="1" hangingPunct="1">
              <a:spcBef>
                <a:spcPct val="0"/>
              </a:spcBef>
              <a:buFontTx/>
              <a:buNone/>
            </a:pPr>
            <a:r>
              <a:rPr lang="fr-BE" altLang="fr-FR" sz="1200" b="0"/>
              <a:t>    - corpuscules de Golgi-Mazzoni : pression</a:t>
            </a:r>
          </a:p>
          <a:p>
            <a:pPr eaLnBrk="1" hangingPunct="1">
              <a:spcBef>
                <a:spcPct val="0"/>
              </a:spcBef>
              <a:buFontTx/>
              <a:buNone/>
            </a:pPr>
            <a:r>
              <a:rPr lang="fr-BE" altLang="fr-FR" sz="1200" b="0"/>
              <a:t>    - corpuscules de Krause : froid</a:t>
            </a:r>
          </a:p>
          <a:p>
            <a:pPr eaLnBrk="1" hangingPunct="1">
              <a:spcBef>
                <a:spcPct val="0"/>
              </a:spcBef>
              <a:buFontTx/>
              <a:buNone/>
            </a:pPr>
            <a:r>
              <a:rPr lang="fr-BE" altLang="fr-FR" sz="1200" b="0"/>
              <a:t>    - corpuscules de Ruffini : chaleur</a:t>
            </a:r>
          </a:p>
        </p:txBody>
      </p:sp>
      <p:sp>
        <p:nvSpPr>
          <p:cNvPr id="30724" name="Text Box 6"/>
          <p:cNvSpPr txBox="1">
            <a:spLocks noChangeArrowheads="1"/>
          </p:cNvSpPr>
          <p:nvPr/>
        </p:nvSpPr>
        <p:spPr bwMode="auto">
          <a:xfrm>
            <a:off x="4356100" y="6237288"/>
            <a:ext cx="665163" cy="274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2 à 4 cm</a:t>
            </a:r>
          </a:p>
        </p:txBody>
      </p:sp>
      <p:sp>
        <p:nvSpPr>
          <p:cNvPr id="30725" name="Rectangle 7"/>
          <p:cNvSpPr>
            <a:spLocks noChangeArrowheads="1"/>
          </p:cNvSpPr>
          <p:nvPr/>
        </p:nvSpPr>
        <p:spPr bwMode="auto">
          <a:xfrm>
            <a:off x="2987675" y="2276475"/>
            <a:ext cx="792163" cy="2663825"/>
          </a:xfrm>
          <a:prstGeom prst="rect">
            <a:avLst/>
          </a:prstGeom>
          <a:solidFill>
            <a:schemeClr val="bg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26" name="Rectangle 8"/>
          <p:cNvSpPr>
            <a:spLocks noChangeArrowheads="1"/>
          </p:cNvSpPr>
          <p:nvPr/>
        </p:nvSpPr>
        <p:spPr bwMode="auto">
          <a:xfrm>
            <a:off x="2195513" y="692150"/>
            <a:ext cx="2376487" cy="1584325"/>
          </a:xfrm>
          <a:prstGeom prst="rect">
            <a:avLst/>
          </a:prstGeom>
          <a:solidFill>
            <a:schemeClr val="bg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27" name="Rectangle 9"/>
          <p:cNvSpPr>
            <a:spLocks noChangeArrowheads="1"/>
          </p:cNvSpPr>
          <p:nvPr/>
        </p:nvSpPr>
        <p:spPr bwMode="auto">
          <a:xfrm>
            <a:off x="3276600" y="4940300"/>
            <a:ext cx="288925" cy="792163"/>
          </a:xfrm>
          <a:prstGeom prst="rect">
            <a:avLst/>
          </a:prstGeom>
          <a:solidFill>
            <a:schemeClr val="bg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nvGrpSpPr>
          <p:cNvPr id="30728" name="Group 10"/>
          <p:cNvGrpSpPr>
            <a:grpSpLocks/>
          </p:cNvGrpSpPr>
          <p:nvPr/>
        </p:nvGrpSpPr>
        <p:grpSpPr bwMode="auto">
          <a:xfrm>
            <a:off x="2987675" y="2276475"/>
            <a:ext cx="792163" cy="2663825"/>
            <a:chOff x="1882" y="1525"/>
            <a:chExt cx="499" cy="1678"/>
          </a:xfrm>
        </p:grpSpPr>
        <p:sp>
          <p:nvSpPr>
            <p:cNvPr id="30863" name="Line 11"/>
            <p:cNvSpPr>
              <a:spLocks noChangeShapeType="1"/>
            </p:cNvSpPr>
            <p:nvPr/>
          </p:nvSpPr>
          <p:spPr bwMode="auto">
            <a:xfrm>
              <a:off x="1882" y="1525"/>
              <a:ext cx="0" cy="1678"/>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864" name="Line 12"/>
            <p:cNvSpPr>
              <a:spLocks noChangeShapeType="1"/>
            </p:cNvSpPr>
            <p:nvPr/>
          </p:nvSpPr>
          <p:spPr bwMode="auto">
            <a:xfrm>
              <a:off x="2381" y="1525"/>
              <a:ext cx="0" cy="1678"/>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865" name="Line 13"/>
            <p:cNvSpPr>
              <a:spLocks noChangeShapeType="1"/>
            </p:cNvSpPr>
            <p:nvPr/>
          </p:nvSpPr>
          <p:spPr bwMode="auto">
            <a:xfrm>
              <a:off x="1882" y="3203"/>
              <a:ext cx="182"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866" name="Line 14"/>
            <p:cNvSpPr>
              <a:spLocks noChangeShapeType="1"/>
            </p:cNvSpPr>
            <p:nvPr/>
          </p:nvSpPr>
          <p:spPr bwMode="auto">
            <a:xfrm>
              <a:off x="2245" y="3203"/>
              <a:ext cx="136"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grpSp>
      <p:sp>
        <p:nvSpPr>
          <p:cNvPr id="30729" name="Text Box 15"/>
          <p:cNvSpPr txBox="1">
            <a:spLocks noChangeArrowheads="1"/>
          </p:cNvSpPr>
          <p:nvPr/>
        </p:nvSpPr>
        <p:spPr bwMode="auto">
          <a:xfrm>
            <a:off x="468313" y="1247775"/>
            <a:ext cx="1055687" cy="523875"/>
          </a:xfrm>
          <a:prstGeom prst="rect">
            <a:avLst/>
          </a:prstGeom>
          <a:solidFill>
            <a:srgbClr val="FFFF00"/>
          </a:solidFill>
          <a:ln w="9525">
            <a:solidFill>
              <a:srgbClr val="000000"/>
            </a:solidFill>
            <a:miter lim="800000"/>
            <a:headEnd/>
            <a:tailEnd/>
          </a:ln>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400" b="0"/>
              <a:t>Citerne</a:t>
            </a:r>
          </a:p>
          <a:p>
            <a:pPr eaLnBrk="1" hangingPunct="1">
              <a:spcBef>
                <a:spcPct val="0"/>
              </a:spcBef>
              <a:buFontTx/>
              <a:buNone/>
            </a:pPr>
            <a:r>
              <a:rPr lang="fr-BE" altLang="fr-FR" sz="1400" b="0"/>
              <a:t>(20 % du lait)</a:t>
            </a:r>
          </a:p>
        </p:txBody>
      </p:sp>
      <p:sp>
        <p:nvSpPr>
          <p:cNvPr id="30730" name="Text Box 16"/>
          <p:cNvSpPr txBox="1">
            <a:spLocks noChangeArrowheads="1"/>
          </p:cNvSpPr>
          <p:nvPr/>
        </p:nvSpPr>
        <p:spPr bwMode="auto">
          <a:xfrm>
            <a:off x="5225257" y="4365625"/>
            <a:ext cx="132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Muqueuse du trayon</a:t>
            </a:r>
          </a:p>
        </p:txBody>
      </p:sp>
      <p:sp>
        <p:nvSpPr>
          <p:cNvPr id="30731" name="Text Box 17"/>
          <p:cNvSpPr txBox="1">
            <a:spLocks noChangeArrowheads="1"/>
          </p:cNvSpPr>
          <p:nvPr/>
        </p:nvSpPr>
        <p:spPr bwMode="auto">
          <a:xfrm>
            <a:off x="1258888" y="3357563"/>
            <a:ext cx="800100" cy="523875"/>
          </a:xfrm>
          <a:prstGeom prst="rect">
            <a:avLst/>
          </a:prstGeom>
          <a:solidFill>
            <a:srgbClr val="FFFF00"/>
          </a:solidFill>
          <a:ln w="9525">
            <a:solidFill>
              <a:srgbClr val="000000"/>
            </a:solidFill>
            <a:miter lim="800000"/>
            <a:headEnd/>
            <a:tailEnd/>
          </a:ln>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400" b="0"/>
              <a:t>Sinus </a:t>
            </a:r>
          </a:p>
          <a:p>
            <a:pPr eaLnBrk="1" hangingPunct="1">
              <a:spcBef>
                <a:spcPct val="0"/>
              </a:spcBef>
              <a:buFontTx/>
              <a:buNone/>
            </a:pPr>
            <a:r>
              <a:rPr lang="fr-BE" altLang="fr-FR" sz="1400" b="0"/>
              <a:t>du trayon</a:t>
            </a:r>
          </a:p>
        </p:txBody>
      </p:sp>
      <p:grpSp>
        <p:nvGrpSpPr>
          <p:cNvPr id="30732" name="Group 18"/>
          <p:cNvGrpSpPr>
            <a:grpSpLocks/>
          </p:cNvGrpSpPr>
          <p:nvPr/>
        </p:nvGrpSpPr>
        <p:grpSpPr bwMode="auto">
          <a:xfrm>
            <a:off x="1979613" y="620713"/>
            <a:ext cx="2808287" cy="5111750"/>
            <a:chOff x="1247" y="482"/>
            <a:chExt cx="1769" cy="3220"/>
          </a:xfrm>
        </p:grpSpPr>
        <p:sp>
          <p:nvSpPr>
            <p:cNvPr id="30855" name="Rectangle 19"/>
            <p:cNvSpPr>
              <a:spLocks noChangeArrowheads="1"/>
            </p:cNvSpPr>
            <p:nvPr/>
          </p:nvSpPr>
          <p:spPr bwMode="auto">
            <a:xfrm flipH="1">
              <a:off x="2699" y="1661"/>
              <a:ext cx="45" cy="1996"/>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FontTx/>
                <a:buNone/>
              </a:pPr>
              <a:endParaRPr lang="fr-FR" altLang="fr-FR" sz="1800" b="0"/>
            </a:p>
          </p:txBody>
        </p:sp>
        <p:sp>
          <p:nvSpPr>
            <p:cNvPr id="30856" name="Rectangle 20"/>
            <p:cNvSpPr>
              <a:spLocks noChangeArrowheads="1"/>
            </p:cNvSpPr>
            <p:nvPr/>
          </p:nvSpPr>
          <p:spPr bwMode="auto">
            <a:xfrm flipH="1">
              <a:off x="1565" y="1661"/>
              <a:ext cx="45" cy="1996"/>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FontTx/>
                <a:buNone/>
              </a:pPr>
              <a:endParaRPr lang="fr-FR" altLang="fr-FR" sz="1800" b="0"/>
            </a:p>
          </p:txBody>
        </p:sp>
        <p:sp>
          <p:nvSpPr>
            <p:cNvPr id="30857" name="Rectangle 21"/>
            <p:cNvSpPr>
              <a:spLocks noChangeArrowheads="1"/>
            </p:cNvSpPr>
            <p:nvPr/>
          </p:nvSpPr>
          <p:spPr bwMode="auto">
            <a:xfrm>
              <a:off x="2245" y="3657"/>
              <a:ext cx="499" cy="45"/>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58" name="Rectangle 22"/>
            <p:cNvSpPr>
              <a:spLocks noChangeArrowheads="1"/>
            </p:cNvSpPr>
            <p:nvPr/>
          </p:nvSpPr>
          <p:spPr bwMode="auto">
            <a:xfrm>
              <a:off x="1565" y="3657"/>
              <a:ext cx="499" cy="45"/>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59" name="Rectangle 23"/>
            <p:cNvSpPr>
              <a:spLocks noChangeArrowheads="1"/>
            </p:cNvSpPr>
            <p:nvPr/>
          </p:nvSpPr>
          <p:spPr bwMode="auto">
            <a:xfrm>
              <a:off x="1247" y="1616"/>
              <a:ext cx="363" cy="45"/>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60" name="Rectangle 24"/>
            <p:cNvSpPr>
              <a:spLocks noChangeArrowheads="1"/>
            </p:cNvSpPr>
            <p:nvPr/>
          </p:nvSpPr>
          <p:spPr bwMode="auto">
            <a:xfrm>
              <a:off x="2699" y="1616"/>
              <a:ext cx="272" cy="45"/>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61" name="Rectangle 25"/>
            <p:cNvSpPr>
              <a:spLocks noChangeArrowheads="1"/>
            </p:cNvSpPr>
            <p:nvPr/>
          </p:nvSpPr>
          <p:spPr bwMode="auto">
            <a:xfrm flipH="1">
              <a:off x="1247" y="527"/>
              <a:ext cx="45" cy="1134"/>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FontTx/>
                <a:buNone/>
              </a:pPr>
              <a:endParaRPr lang="fr-FR" altLang="fr-FR" sz="1800" b="0"/>
            </a:p>
          </p:txBody>
        </p:sp>
        <p:sp>
          <p:nvSpPr>
            <p:cNvPr id="30862" name="Rectangle 26"/>
            <p:cNvSpPr>
              <a:spLocks noChangeArrowheads="1"/>
            </p:cNvSpPr>
            <p:nvPr/>
          </p:nvSpPr>
          <p:spPr bwMode="auto">
            <a:xfrm flipH="1">
              <a:off x="2971" y="482"/>
              <a:ext cx="45" cy="1179"/>
            </a:xfrm>
            <a:prstGeom prst="rect">
              <a:avLst/>
            </a:prstGeom>
            <a:solidFill>
              <a:schemeClr val="accent1"/>
            </a:solidFill>
            <a:ln w="9525">
              <a:solidFill>
                <a:schemeClr val="tx2"/>
              </a:solidFill>
              <a:miter lim="800000"/>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FontTx/>
                <a:buNone/>
              </a:pPr>
              <a:endParaRPr lang="fr-FR" altLang="fr-FR" sz="1800" b="0"/>
            </a:p>
          </p:txBody>
        </p:sp>
      </p:grpSp>
      <p:sp>
        <p:nvSpPr>
          <p:cNvPr id="30733" name="Line 27"/>
          <p:cNvSpPr>
            <a:spLocks noChangeShapeType="1"/>
          </p:cNvSpPr>
          <p:nvPr/>
        </p:nvSpPr>
        <p:spPr bwMode="auto">
          <a:xfrm flipH="1">
            <a:off x="1547813" y="1412875"/>
            <a:ext cx="1152525"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34" name="Line 28"/>
          <p:cNvSpPr>
            <a:spLocks noChangeShapeType="1"/>
          </p:cNvSpPr>
          <p:nvPr/>
        </p:nvSpPr>
        <p:spPr bwMode="auto">
          <a:xfrm flipH="1">
            <a:off x="2124075" y="3644900"/>
            <a:ext cx="12954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35" name="Line 29"/>
          <p:cNvSpPr>
            <a:spLocks noChangeShapeType="1"/>
          </p:cNvSpPr>
          <p:nvPr/>
        </p:nvSpPr>
        <p:spPr bwMode="auto">
          <a:xfrm>
            <a:off x="3779838" y="4508500"/>
            <a:ext cx="1296987"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36" name="Line 30"/>
          <p:cNvSpPr>
            <a:spLocks noChangeShapeType="1"/>
          </p:cNvSpPr>
          <p:nvPr/>
        </p:nvSpPr>
        <p:spPr bwMode="auto">
          <a:xfrm>
            <a:off x="3419475" y="4868863"/>
            <a:ext cx="0" cy="14446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37" name="Line 31"/>
          <p:cNvSpPr>
            <a:spLocks noChangeShapeType="1"/>
          </p:cNvSpPr>
          <p:nvPr/>
        </p:nvSpPr>
        <p:spPr bwMode="auto">
          <a:xfrm>
            <a:off x="3492500" y="4868863"/>
            <a:ext cx="0" cy="14446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38" name="Line 32"/>
          <p:cNvSpPr>
            <a:spLocks noChangeShapeType="1"/>
          </p:cNvSpPr>
          <p:nvPr/>
        </p:nvSpPr>
        <p:spPr bwMode="auto">
          <a:xfrm flipH="1">
            <a:off x="3563938" y="4868863"/>
            <a:ext cx="0" cy="14446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39" name="Text Box 33"/>
          <p:cNvSpPr txBox="1">
            <a:spLocks noChangeArrowheads="1"/>
          </p:cNvSpPr>
          <p:nvPr/>
        </p:nvSpPr>
        <p:spPr bwMode="auto">
          <a:xfrm>
            <a:off x="5204620" y="4941888"/>
            <a:ext cx="15890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Replis muqueux du canal</a:t>
            </a:r>
          </a:p>
        </p:txBody>
      </p:sp>
      <p:sp>
        <p:nvSpPr>
          <p:cNvPr id="30740" name="Line 34"/>
          <p:cNvSpPr>
            <a:spLocks noChangeShapeType="1"/>
          </p:cNvSpPr>
          <p:nvPr/>
        </p:nvSpPr>
        <p:spPr bwMode="auto">
          <a:xfrm>
            <a:off x="3492500" y="5084763"/>
            <a:ext cx="1584325"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41" name="Oval 35"/>
          <p:cNvSpPr>
            <a:spLocks noChangeArrowheads="1"/>
          </p:cNvSpPr>
          <p:nvPr/>
        </p:nvSpPr>
        <p:spPr bwMode="auto">
          <a:xfrm>
            <a:off x="3203575" y="4797425"/>
            <a:ext cx="431800" cy="287338"/>
          </a:xfrm>
          <a:prstGeom prst="ellipse">
            <a:avLst/>
          </a:pr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42" name="Text Box 36"/>
          <p:cNvSpPr txBox="1">
            <a:spLocks noChangeArrowheads="1"/>
          </p:cNvSpPr>
          <p:nvPr/>
        </p:nvSpPr>
        <p:spPr bwMode="auto">
          <a:xfrm>
            <a:off x="5274172" y="4570413"/>
            <a:ext cx="2305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dirty="0"/>
              <a:t>Rosette de </a:t>
            </a:r>
            <a:r>
              <a:rPr lang="fr-BE" altLang="fr-FR" sz="1200" b="0" dirty="0" err="1"/>
              <a:t>Furstemberg</a:t>
            </a:r>
            <a:r>
              <a:rPr lang="fr-BE" altLang="fr-FR" sz="1200" b="0" dirty="0"/>
              <a:t> (lymphocytes</a:t>
            </a:r>
          </a:p>
          <a:p>
            <a:pPr eaLnBrk="1" hangingPunct="1">
              <a:spcBef>
                <a:spcPct val="0"/>
              </a:spcBef>
              <a:buFontTx/>
              <a:buNone/>
            </a:pPr>
            <a:r>
              <a:rPr lang="fr-BE" altLang="fr-FR" sz="1200" b="0" dirty="0"/>
              <a:t>reconnaissance des germes)</a:t>
            </a:r>
          </a:p>
        </p:txBody>
      </p:sp>
      <p:sp>
        <p:nvSpPr>
          <p:cNvPr id="30743" name="Line 37"/>
          <p:cNvSpPr>
            <a:spLocks noChangeShapeType="1"/>
          </p:cNvSpPr>
          <p:nvPr/>
        </p:nvSpPr>
        <p:spPr bwMode="auto">
          <a:xfrm>
            <a:off x="3563938" y="4868863"/>
            <a:ext cx="1512887"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44" name="Text Box 38"/>
          <p:cNvSpPr txBox="1">
            <a:spLocks noChangeArrowheads="1"/>
          </p:cNvSpPr>
          <p:nvPr/>
        </p:nvSpPr>
        <p:spPr bwMode="auto">
          <a:xfrm>
            <a:off x="1403350" y="5013325"/>
            <a:ext cx="800100" cy="523875"/>
          </a:xfrm>
          <a:prstGeom prst="rect">
            <a:avLst/>
          </a:prstGeom>
          <a:solidFill>
            <a:srgbClr val="FFFF00"/>
          </a:solidFill>
          <a:ln w="9525">
            <a:solidFill>
              <a:srgbClr val="000000"/>
            </a:solidFill>
            <a:miter lim="800000"/>
            <a:headEnd/>
            <a:tailEnd/>
          </a:ln>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400" b="0"/>
              <a:t>Canal </a:t>
            </a:r>
          </a:p>
          <a:p>
            <a:pPr eaLnBrk="1" hangingPunct="1">
              <a:spcBef>
                <a:spcPct val="0"/>
              </a:spcBef>
              <a:buFontTx/>
              <a:buNone/>
            </a:pPr>
            <a:r>
              <a:rPr lang="fr-BE" altLang="fr-FR" sz="1400" b="0"/>
              <a:t>du trayon</a:t>
            </a:r>
          </a:p>
        </p:txBody>
      </p:sp>
      <p:sp>
        <p:nvSpPr>
          <p:cNvPr id="30745" name="Line 39"/>
          <p:cNvSpPr>
            <a:spLocks noChangeShapeType="1"/>
          </p:cNvSpPr>
          <p:nvPr/>
        </p:nvSpPr>
        <p:spPr bwMode="auto">
          <a:xfrm>
            <a:off x="6233320" y="5591175"/>
            <a:ext cx="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46" name="Line 40"/>
          <p:cNvSpPr>
            <a:spLocks noChangeShapeType="1"/>
          </p:cNvSpPr>
          <p:nvPr/>
        </p:nvSpPr>
        <p:spPr bwMode="auto">
          <a:xfrm flipH="1">
            <a:off x="2268538" y="5229225"/>
            <a:ext cx="10795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30747" name="Group 41"/>
          <p:cNvGrpSpPr>
            <a:grpSpLocks/>
          </p:cNvGrpSpPr>
          <p:nvPr/>
        </p:nvGrpSpPr>
        <p:grpSpPr bwMode="auto">
          <a:xfrm>
            <a:off x="3635375" y="5013325"/>
            <a:ext cx="144463" cy="576263"/>
            <a:chOff x="2290" y="3249"/>
            <a:chExt cx="91" cy="363"/>
          </a:xfrm>
        </p:grpSpPr>
        <p:sp>
          <p:nvSpPr>
            <p:cNvPr id="30852" name="Oval 42"/>
            <p:cNvSpPr>
              <a:spLocks noChangeArrowheads="1"/>
            </p:cNvSpPr>
            <p:nvPr/>
          </p:nvSpPr>
          <p:spPr bwMode="auto">
            <a:xfrm>
              <a:off x="2290" y="3249"/>
              <a:ext cx="90" cy="91"/>
            </a:xfrm>
            <a:prstGeom prst="ellipse">
              <a:avLst/>
            </a:prstGeom>
            <a:solidFill>
              <a:srgbClr val="0066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53" name="Oval 43"/>
            <p:cNvSpPr>
              <a:spLocks noChangeArrowheads="1"/>
            </p:cNvSpPr>
            <p:nvPr/>
          </p:nvSpPr>
          <p:spPr bwMode="auto">
            <a:xfrm>
              <a:off x="2290" y="3385"/>
              <a:ext cx="91" cy="91"/>
            </a:xfrm>
            <a:prstGeom prst="ellipse">
              <a:avLst/>
            </a:prstGeom>
            <a:solidFill>
              <a:srgbClr val="0066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54" name="Oval 44"/>
            <p:cNvSpPr>
              <a:spLocks noChangeArrowheads="1"/>
            </p:cNvSpPr>
            <p:nvPr/>
          </p:nvSpPr>
          <p:spPr bwMode="auto">
            <a:xfrm>
              <a:off x="2290" y="3521"/>
              <a:ext cx="91" cy="91"/>
            </a:xfrm>
            <a:prstGeom prst="ellipse">
              <a:avLst/>
            </a:prstGeom>
            <a:solidFill>
              <a:srgbClr val="0066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grpSp>
        <p:nvGrpSpPr>
          <p:cNvPr id="30748" name="Group 45"/>
          <p:cNvGrpSpPr>
            <a:grpSpLocks/>
          </p:cNvGrpSpPr>
          <p:nvPr/>
        </p:nvGrpSpPr>
        <p:grpSpPr bwMode="auto">
          <a:xfrm>
            <a:off x="3059113" y="5013325"/>
            <a:ext cx="144462" cy="576263"/>
            <a:chOff x="2290" y="3249"/>
            <a:chExt cx="91" cy="363"/>
          </a:xfrm>
        </p:grpSpPr>
        <p:sp>
          <p:nvSpPr>
            <p:cNvPr id="30849" name="Oval 46"/>
            <p:cNvSpPr>
              <a:spLocks noChangeArrowheads="1"/>
            </p:cNvSpPr>
            <p:nvPr/>
          </p:nvSpPr>
          <p:spPr bwMode="auto">
            <a:xfrm>
              <a:off x="2290" y="3249"/>
              <a:ext cx="90" cy="91"/>
            </a:xfrm>
            <a:prstGeom prst="ellipse">
              <a:avLst/>
            </a:prstGeom>
            <a:solidFill>
              <a:srgbClr val="0066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50" name="Oval 47"/>
            <p:cNvSpPr>
              <a:spLocks noChangeArrowheads="1"/>
            </p:cNvSpPr>
            <p:nvPr/>
          </p:nvSpPr>
          <p:spPr bwMode="auto">
            <a:xfrm>
              <a:off x="2290" y="3385"/>
              <a:ext cx="91" cy="91"/>
            </a:xfrm>
            <a:prstGeom prst="ellipse">
              <a:avLst/>
            </a:prstGeom>
            <a:solidFill>
              <a:srgbClr val="0066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51" name="Oval 48"/>
            <p:cNvSpPr>
              <a:spLocks noChangeArrowheads="1"/>
            </p:cNvSpPr>
            <p:nvPr/>
          </p:nvSpPr>
          <p:spPr bwMode="auto">
            <a:xfrm>
              <a:off x="2290" y="3521"/>
              <a:ext cx="91" cy="91"/>
            </a:xfrm>
            <a:prstGeom prst="ellipse">
              <a:avLst/>
            </a:prstGeom>
            <a:solidFill>
              <a:srgbClr val="0066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sp>
        <p:nvSpPr>
          <p:cNvPr id="30749" name="Text Box 49"/>
          <p:cNvSpPr txBox="1">
            <a:spLocks noChangeArrowheads="1"/>
          </p:cNvSpPr>
          <p:nvPr/>
        </p:nvSpPr>
        <p:spPr bwMode="auto">
          <a:xfrm>
            <a:off x="5204620" y="5373688"/>
            <a:ext cx="712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Sphincter</a:t>
            </a:r>
          </a:p>
        </p:txBody>
      </p:sp>
      <p:sp>
        <p:nvSpPr>
          <p:cNvPr id="30750" name="Line 50"/>
          <p:cNvSpPr>
            <a:spLocks noChangeShapeType="1"/>
          </p:cNvSpPr>
          <p:nvPr/>
        </p:nvSpPr>
        <p:spPr bwMode="auto">
          <a:xfrm>
            <a:off x="3708400" y="5516563"/>
            <a:ext cx="1368425"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51" name="Line 51"/>
          <p:cNvSpPr>
            <a:spLocks noChangeShapeType="1"/>
          </p:cNvSpPr>
          <p:nvPr/>
        </p:nvSpPr>
        <p:spPr bwMode="auto">
          <a:xfrm>
            <a:off x="3276600" y="5805488"/>
            <a:ext cx="287338"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52" name="Text Box 52"/>
          <p:cNvSpPr txBox="1">
            <a:spLocks noChangeArrowheads="1"/>
          </p:cNvSpPr>
          <p:nvPr/>
        </p:nvSpPr>
        <p:spPr bwMode="auto">
          <a:xfrm>
            <a:off x="2916238" y="5876925"/>
            <a:ext cx="1160462"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0,4 mm : fermé</a:t>
            </a:r>
          </a:p>
          <a:p>
            <a:pPr eaLnBrk="1" hangingPunct="1">
              <a:spcBef>
                <a:spcPct val="0"/>
              </a:spcBef>
              <a:buFontTx/>
              <a:buNone/>
            </a:pPr>
            <a:r>
              <a:rPr lang="fr-BE" altLang="fr-FR" sz="1200" b="0"/>
              <a:t>1 à 2 mm : ouvert</a:t>
            </a:r>
          </a:p>
        </p:txBody>
      </p:sp>
      <p:sp>
        <p:nvSpPr>
          <p:cNvPr id="30753" name="Line 53"/>
          <p:cNvSpPr>
            <a:spLocks noChangeShapeType="1"/>
          </p:cNvSpPr>
          <p:nvPr/>
        </p:nvSpPr>
        <p:spPr bwMode="auto">
          <a:xfrm>
            <a:off x="1331913" y="4941888"/>
            <a:ext cx="0" cy="792162"/>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54" name="Text Box 54"/>
          <p:cNvSpPr txBox="1">
            <a:spLocks noChangeArrowheads="1"/>
          </p:cNvSpPr>
          <p:nvPr/>
        </p:nvSpPr>
        <p:spPr bwMode="auto">
          <a:xfrm>
            <a:off x="755650" y="5084763"/>
            <a:ext cx="56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a:t>5 à 13 </a:t>
            </a:r>
          </a:p>
          <a:p>
            <a:pPr eaLnBrk="1" hangingPunct="1">
              <a:spcBef>
                <a:spcPct val="0"/>
              </a:spcBef>
              <a:buFontTx/>
              <a:buNone/>
            </a:pPr>
            <a:r>
              <a:rPr lang="fr-BE" altLang="fr-FR" sz="1200"/>
              <a:t>mm</a:t>
            </a:r>
          </a:p>
        </p:txBody>
      </p:sp>
      <p:sp>
        <p:nvSpPr>
          <p:cNvPr id="30755" name="Oval 55"/>
          <p:cNvSpPr>
            <a:spLocks noChangeArrowheads="1"/>
          </p:cNvSpPr>
          <p:nvPr/>
        </p:nvSpPr>
        <p:spPr bwMode="auto">
          <a:xfrm>
            <a:off x="4068763" y="3284538"/>
            <a:ext cx="71437" cy="71437"/>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56" name="Oval 56"/>
          <p:cNvSpPr>
            <a:spLocks noChangeArrowheads="1"/>
          </p:cNvSpPr>
          <p:nvPr/>
        </p:nvSpPr>
        <p:spPr bwMode="auto">
          <a:xfrm>
            <a:off x="4068763" y="3500438"/>
            <a:ext cx="71437" cy="71437"/>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57" name="Oval 57"/>
          <p:cNvSpPr>
            <a:spLocks noChangeArrowheads="1"/>
          </p:cNvSpPr>
          <p:nvPr/>
        </p:nvSpPr>
        <p:spPr bwMode="auto">
          <a:xfrm>
            <a:off x="3924300" y="3644900"/>
            <a:ext cx="73025" cy="71438"/>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58" name="Oval 58"/>
          <p:cNvSpPr>
            <a:spLocks noChangeArrowheads="1"/>
          </p:cNvSpPr>
          <p:nvPr/>
        </p:nvSpPr>
        <p:spPr bwMode="auto">
          <a:xfrm>
            <a:off x="3924300" y="3429000"/>
            <a:ext cx="73025" cy="71438"/>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59" name="Oval 59"/>
          <p:cNvSpPr>
            <a:spLocks noChangeArrowheads="1"/>
          </p:cNvSpPr>
          <p:nvPr/>
        </p:nvSpPr>
        <p:spPr bwMode="auto">
          <a:xfrm>
            <a:off x="4140200" y="3644900"/>
            <a:ext cx="73025" cy="71438"/>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0" name="Oval 60"/>
          <p:cNvSpPr>
            <a:spLocks noChangeArrowheads="1"/>
          </p:cNvSpPr>
          <p:nvPr/>
        </p:nvSpPr>
        <p:spPr bwMode="auto">
          <a:xfrm>
            <a:off x="4140200" y="3429000"/>
            <a:ext cx="73025" cy="71438"/>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1" name="Oval 61"/>
          <p:cNvSpPr>
            <a:spLocks noChangeArrowheads="1"/>
          </p:cNvSpPr>
          <p:nvPr/>
        </p:nvSpPr>
        <p:spPr bwMode="auto">
          <a:xfrm>
            <a:off x="3997325" y="3571875"/>
            <a:ext cx="71438"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2" name="Oval 62"/>
          <p:cNvSpPr>
            <a:spLocks noChangeArrowheads="1"/>
          </p:cNvSpPr>
          <p:nvPr/>
        </p:nvSpPr>
        <p:spPr bwMode="auto">
          <a:xfrm>
            <a:off x="3997325" y="3355975"/>
            <a:ext cx="71438"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3" name="Oval 63"/>
          <p:cNvSpPr>
            <a:spLocks noChangeArrowheads="1"/>
          </p:cNvSpPr>
          <p:nvPr/>
        </p:nvSpPr>
        <p:spPr bwMode="auto">
          <a:xfrm>
            <a:off x="3995738" y="3789363"/>
            <a:ext cx="71437" cy="71437"/>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4" name="Oval 64"/>
          <p:cNvSpPr>
            <a:spLocks noChangeArrowheads="1"/>
          </p:cNvSpPr>
          <p:nvPr/>
        </p:nvSpPr>
        <p:spPr bwMode="auto">
          <a:xfrm>
            <a:off x="3995738" y="3933825"/>
            <a:ext cx="71437" cy="71438"/>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5" name="Oval 65"/>
          <p:cNvSpPr>
            <a:spLocks noChangeArrowheads="1"/>
          </p:cNvSpPr>
          <p:nvPr/>
        </p:nvSpPr>
        <p:spPr bwMode="auto">
          <a:xfrm>
            <a:off x="4140200" y="3860800"/>
            <a:ext cx="71438"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6" name="Oval 66"/>
          <p:cNvSpPr>
            <a:spLocks noChangeArrowheads="1"/>
          </p:cNvSpPr>
          <p:nvPr/>
        </p:nvSpPr>
        <p:spPr bwMode="auto">
          <a:xfrm>
            <a:off x="4067175" y="4076700"/>
            <a:ext cx="73025"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7" name="Oval 67"/>
          <p:cNvSpPr>
            <a:spLocks noChangeArrowheads="1"/>
          </p:cNvSpPr>
          <p:nvPr/>
        </p:nvSpPr>
        <p:spPr bwMode="auto">
          <a:xfrm>
            <a:off x="3924300" y="4076700"/>
            <a:ext cx="71438"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8" name="Oval 68"/>
          <p:cNvSpPr>
            <a:spLocks noChangeArrowheads="1"/>
          </p:cNvSpPr>
          <p:nvPr/>
        </p:nvSpPr>
        <p:spPr bwMode="auto">
          <a:xfrm>
            <a:off x="4067175" y="4292600"/>
            <a:ext cx="73025"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69" name="Oval 69"/>
          <p:cNvSpPr>
            <a:spLocks noChangeArrowheads="1"/>
          </p:cNvSpPr>
          <p:nvPr/>
        </p:nvSpPr>
        <p:spPr bwMode="auto">
          <a:xfrm>
            <a:off x="3924300" y="4292600"/>
            <a:ext cx="71438"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70" name="Oval 70"/>
          <p:cNvSpPr>
            <a:spLocks noChangeArrowheads="1"/>
          </p:cNvSpPr>
          <p:nvPr/>
        </p:nvSpPr>
        <p:spPr bwMode="auto">
          <a:xfrm>
            <a:off x="4140200" y="4437063"/>
            <a:ext cx="71438" cy="71437"/>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71" name="Oval 71"/>
          <p:cNvSpPr>
            <a:spLocks noChangeArrowheads="1"/>
          </p:cNvSpPr>
          <p:nvPr/>
        </p:nvSpPr>
        <p:spPr bwMode="auto">
          <a:xfrm>
            <a:off x="3924300" y="4508500"/>
            <a:ext cx="71438"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72" name="Oval 72"/>
          <p:cNvSpPr>
            <a:spLocks noChangeArrowheads="1"/>
          </p:cNvSpPr>
          <p:nvPr/>
        </p:nvSpPr>
        <p:spPr bwMode="auto">
          <a:xfrm>
            <a:off x="4067175" y="4652963"/>
            <a:ext cx="73025" cy="71437"/>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73" name="Oval 73"/>
          <p:cNvSpPr>
            <a:spLocks noChangeArrowheads="1"/>
          </p:cNvSpPr>
          <p:nvPr/>
        </p:nvSpPr>
        <p:spPr bwMode="auto">
          <a:xfrm>
            <a:off x="3995738" y="4941888"/>
            <a:ext cx="71437" cy="7302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74" name="Oval 74"/>
          <p:cNvSpPr>
            <a:spLocks noChangeArrowheads="1"/>
          </p:cNvSpPr>
          <p:nvPr/>
        </p:nvSpPr>
        <p:spPr bwMode="auto">
          <a:xfrm>
            <a:off x="3924300" y="4652963"/>
            <a:ext cx="71438" cy="71437"/>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nvGrpSpPr>
          <p:cNvPr id="30775" name="Group 75"/>
          <p:cNvGrpSpPr>
            <a:grpSpLocks/>
          </p:cNvGrpSpPr>
          <p:nvPr/>
        </p:nvGrpSpPr>
        <p:grpSpPr bwMode="auto">
          <a:xfrm>
            <a:off x="2627313" y="3284538"/>
            <a:ext cx="288925" cy="1657350"/>
            <a:chOff x="2472" y="2069"/>
            <a:chExt cx="182" cy="1044"/>
          </a:xfrm>
        </p:grpSpPr>
        <p:sp>
          <p:nvSpPr>
            <p:cNvPr id="30829" name="Oval 76"/>
            <p:cNvSpPr>
              <a:spLocks noChangeArrowheads="1"/>
            </p:cNvSpPr>
            <p:nvPr/>
          </p:nvSpPr>
          <p:spPr bwMode="auto">
            <a:xfrm>
              <a:off x="2563" y="2069"/>
              <a:ext cx="45"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0" name="Oval 77"/>
            <p:cNvSpPr>
              <a:spLocks noChangeArrowheads="1"/>
            </p:cNvSpPr>
            <p:nvPr/>
          </p:nvSpPr>
          <p:spPr bwMode="auto">
            <a:xfrm>
              <a:off x="2563" y="2205"/>
              <a:ext cx="45"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1" name="Oval 78"/>
            <p:cNvSpPr>
              <a:spLocks noChangeArrowheads="1"/>
            </p:cNvSpPr>
            <p:nvPr/>
          </p:nvSpPr>
          <p:spPr bwMode="auto">
            <a:xfrm>
              <a:off x="2472" y="2296"/>
              <a:ext cx="46"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2" name="Oval 79"/>
            <p:cNvSpPr>
              <a:spLocks noChangeArrowheads="1"/>
            </p:cNvSpPr>
            <p:nvPr/>
          </p:nvSpPr>
          <p:spPr bwMode="auto">
            <a:xfrm>
              <a:off x="2472" y="2160"/>
              <a:ext cx="46"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3" name="Oval 80"/>
            <p:cNvSpPr>
              <a:spLocks noChangeArrowheads="1"/>
            </p:cNvSpPr>
            <p:nvPr/>
          </p:nvSpPr>
          <p:spPr bwMode="auto">
            <a:xfrm>
              <a:off x="2608" y="2296"/>
              <a:ext cx="46"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4" name="Oval 81"/>
            <p:cNvSpPr>
              <a:spLocks noChangeArrowheads="1"/>
            </p:cNvSpPr>
            <p:nvPr/>
          </p:nvSpPr>
          <p:spPr bwMode="auto">
            <a:xfrm>
              <a:off x="2608" y="2160"/>
              <a:ext cx="46"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5" name="Oval 82"/>
            <p:cNvSpPr>
              <a:spLocks noChangeArrowheads="1"/>
            </p:cNvSpPr>
            <p:nvPr/>
          </p:nvSpPr>
          <p:spPr bwMode="auto">
            <a:xfrm>
              <a:off x="2518" y="2250"/>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6" name="Oval 83"/>
            <p:cNvSpPr>
              <a:spLocks noChangeArrowheads="1"/>
            </p:cNvSpPr>
            <p:nvPr/>
          </p:nvSpPr>
          <p:spPr bwMode="auto">
            <a:xfrm>
              <a:off x="2518" y="2114"/>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7" name="Oval 84"/>
            <p:cNvSpPr>
              <a:spLocks noChangeArrowheads="1"/>
            </p:cNvSpPr>
            <p:nvPr/>
          </p:nvSpPr>
          <p:spPr bwMode="auto">
            <a:xfrm>
              <a:off x="2517" y="2387"/>
              <a:ext cx="45"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8" name="Oval 85"/>
            <p:cNvSpPr>
              <a:spLocks noChangeArrowheads="1"/>
            </p:cNvSpPr>
            <p:nvPr/>
          </p:nvSpPr>
          <p:spPr bwMode="auto">
            <a:xfrm>
              <a:off x="2517" y="2478"/>
              <a:ext cx="45"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39" name="Oval 86"/>
            <p:cNvSpPr>
              <a:spLocks noChangeArrowheads="1"/>
            </p:cNvSpPr>
            <p:nvPr/>
          </p:nvSpPr>
          <p:spPr bwMode="auto">
            <a:xfrm>
              <a:off x="2608" y="2432"/>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0" name="Oval 87"/>
            <p:cNvSpPr>
              <a:spLocks noChangeArrowheads="1"/>
            </p:cNvSpPr>
            <p:nvPr/>
          </p:nvSpPr>
          <p:spPr bwMode="auto">
            <a:xfrm>
              <a:off x="2562" y="2568"/>
              <a:ext cx="46"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1" name="Oval 88"/>
            <p:cNvSpPr>
              <a:spLocks noChangeArrowheads="1"/>
            </p:cNvSpPr>
            <p:nvPr/>
          </p:nvSpPr>
          <p:spPr bwMode="auto">
            <a:xfrm>
              <a:off x="2472" y="2568"/>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2" name="Oval 89"/>
            <p:cNvSpPr>
              <a:spLocks noChangeArrowheads="1"/>
            </p:cNvSpPr>
            <p:nvPr/>
          </p:nvSpPr>
          <p:spPr bwMode="auto">
            <a:xfrm>
              <a:off x="2562" y="2704"/>
              <a:ext cx="46"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3" name="Oval 90"/>
            <p:cNvSpPr>
              <a:spLocks noChangeArrowheads="1"/>
            </p:cNvSpPr>
            <p:nvPr/>
          </p:nvSpPr>
          <p:spPr bwMode="auto">
            <a:xfrm>
              <a:off x="2472" y="2704"/>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4" name="Oval 91"/>
            <p:cNvSpPr>
              <a:spLocks noChangeArrowheads="1"/>
            </p:cNvSpPr>
            <p:nvPr/>
          </p:nvSpPr>
          <p:spPr bwMode="auto">
            <a:xfrm>
              <a:off x="2608" y="2795"/>
              <a:ext cx="45"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5" name="Oval 92"/>
            <p:cNvSpPr>
              <a:spLocks noChangeArrowheads="1"/>
            </p:cNvSpPr>
            <p:nvPr/>
          </p:nvSpPr>
          <p:spPr bwMode="auto">
            <a:xfrm>
              <a:off x="2472" y="2840"/>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6" name="Oval 93"/>
            <p:cNvSpPr>
              <a:spLocks noChangeArrowheads="1"/>
            </p:cNvSpPr>
            <p:nvPr/>
          </p:nvSpPr>
          <p:spPr bwMode="auto">
            <a:xfrm>
              <a:off x="2562" y="2931"/>
              <a:ext cx="46"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7" name="Oval 94"/>
            <p:cNvSpPr>
              <a:spLocks noChangeArrowheads="1"/>
            </p:cNvSpPr>
            <p:nvPr/>
          </p:nvSpPr>
          <p:spPr bwMode="auto">
            <a:xfrm>
              <a:off x="2472" y="3067"/>
              <a:ext cx="45" cy="46"/>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48" name="Oval 95"/>
            <p:cNvSpPr>
              <a:spLocks noChangeArrowheads="1"/>
            </p:cNvSpPr>
            <p:nvPr/>
          </p:nvSpPr>
          <p:spPr bwMode="auto">
            <a:xfrm>
              <a:off x="2472" y="2931"/>
              <a:ext cx="45" cy="45"/>
            </a:xfrm>
            <a:prstGeom prst="ellipse">
              <a:avLst/>
            </a:prstGeom>
            <a:solidFill>
              <a:schemeClr val="accent2"/>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sp>
        <p:nvSpPr>
          <p:cNvPr id="30776" name="Line 96"/>
          <p:cNvSpPr>
            <a:spLocks noChangeShapeType="1"/>
          </p:cNvSpPr>
          <p:nvPr/>
        </p:nvSpPr>
        <p:spPr bwMode="auto">
          <a:xfrm>
            <a:off x="4140200" y="3500438"/>
            <a:ext cx="1008063"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30777" name="Group 97"/>
          <p:cNvGrpSpPr>
            <a:grpSpLocks/>
          </p:cNvGrpSpPr>
          <p:nvPr/>
        </p:nvGrpSpPr>
        <p:grpSpPr bwMode="auto">
          <a:xfrm>
            <a:off x="3851275" y="5084763"/>
            <a:ext cx="288925" cy="431800"/>
            <a:chOff x="2426" y="3203"/>
            <a:chExt cx="182" cy="272"/>
          </a:xfrm>
        </p:grpSpPr>
        <p:sp>
          <p:nvSpPr>
            <p:cNvPr id="30820" name="Oval 98"/>
            <p:cNvSpPr>
              <a:spLocks noChangeArrowheads="1"/>
            </p:cNvSpPr>
            <p:nvPr/>
          </p:nvSpPr>
          <p:spPr bwMode="auto">
            <a:xfrm>
              <a:off x="2472" y="3384"/>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nvGrpSpPr>
            <p:cNvPr id="30821" name="Group 99"/>
            <p:cNvGrpSpPr>
              <a:grpSpLocks/>
            </p:cNvGrpSpPr>
            <p:nvPr/>
          </p:nvGrpSpPr>
          <p:grpSpPr bwMode="auto">
            <a:xfrm>
              <a:off x="2426" y="3203"/>
              <a:ext cx="182" cy="272"/>
              <a:chOff x="2426" y="3203"/>
              <a:chExt cx="182" cy="272"/>
            </a:xfrm>
          </p:grpSpPr>
          <p:sp>
            <p:nvSpPr>
              <p:cNvPr id="30822" name="Oval 100"/>
              <p:cNvSpPr>
                <a:spLocks noChangeArrowheads="1"/>
              </p:cNvSpPr>
              <p:nvPr/>
            </p:nvSpPr>
            <p:spPr bwMode="auto">
              <a:xfrm>
                <a:off x="2517" y="3203"/>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23" name="Oval 101"/>
              <p:cNvSpPr>
                <a:spLocks noChangeArrowheads="1"/>
              </p:cNvSpPr>
              <p:nvPr/>
            </p:nvSpPr>
            <p:spPr bwMode="auto">
              <a:xfrm>
                <a:off x="2517" y="3339"/>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24" name="Oval 102"/>
              <p:cNvSpPr>
                <a:spLocks noChangeArrowheads="1"/>
              </p:cNvSpPr>
              <p:nvPr/>
            </p:nvSpPr>
            <p:spPr bwMode="auto">
              <a:xfrm>
                <a:off x="2426" y="3430"/>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25" name="Oval 103"/>
              <p:cNvSpPr>
                <a:spLocks noChangeArrowheads="1"/>
              </p:cNvSpPr>
              <p:nvPr/>
            </p:nvSpPr>
            <p:spPr bwMode="auto">
              <a:xfrm>
                <a:off x="2426" y="3294"/>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26" name="Oval 104"/>
              <p:cNvSpPr>
                <a:spLocks noChangeArrowheads="1"/>
              </p:cNvSpPr>
              <p:nvPr/>
            </p:nvSpPr>
            <p:spPr bwMode="auto">
              <a:xfrm>
                <a:off x="2562" y="3430"/>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27" name="Oval 105"/>
              <p:cNvSpPr>
                <a:spLocks noChangeArrowheads="1"/>
              </p:cNvSpPr>
              <p:nvPr/>
            </p:nvSpPr>
            <p:spPr bwMode="auto">
              <a:xfrm>
                <a:off x="2562" y="3294"/>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28" name="Oval 106"/>
              <p:cNvSpPr>
                <a:spLocks noChangeArrowheads="1"/>
              </p:cNvSpPr>
              <p:nvPr/>
            </p:nvSpPr>
            <p:spPr bwMode="auto">
              <a:xfrm>
                <a:off x="2472" y="3248"/>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grpSp>
      <p:grpSp>
        <p:nvGrpSpPr>
          <p:cNvPr id="30778" name="Group 107"/>
          <p:cNvGrpSpPr>
            <a:grpSpLocks/>
          </p:cNvGrpSpPr>
          <p:nvPr/>
        </p:nvGrpSpPr>
        <p:grpSpPr bwMode="auto">
          <a:xfrm>
            <a:off x="2627313" y="5156200"/>
            <a:ext cx="288925" cy="431800"/>
            <a:chOff x="1655" y="3248"/>
            <a:chExt cx="182" cy="272"/>
          </a:xfrm>
        </p:grpSpPr>
        <p:sp>
          <p:nvSpPr>
            <p:cNvPr id="30813" name="Oval 108"/>
            <p:cNvSpPr>
              <a:spLocks noChangeArrowheads="1"/>
            </p:cNvSpPr>
            <p:nvPr/>
          </p:nvSpPr>
          <p:spPr bwMode="auto">
            <a:xfrm>
              <a:off x="1746" y="3248"/>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4" name="Oval 109"/>
            <p:cNvSpPr>
              <a:spLocks noChangeArrowheads="1"/>
            </p:cNvSpPr>
            <p:nvPr/>
          </p:nvSpPr>
          <p:spPr bwMode="auto">
            <a:xfrm>
              <a:off x="1746" y="3384"/>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5" name="Oval 110"/>
            <p:cNvSpPr>
              <a:spLocks noChangeArrowheads="1"/>
            </p:cNvSpPr>
            <p:nvPr/>
          </p:nvSpPr>
          <p:spPr bwMode="auto">
            <a:xfrm>
              <a:off x="1655" y="3339"/>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6" name="Oval 111"/>
            <p:cNvSpPr>
              <a:spLocks noChangeArrowheads="1"/>
            </p:cNvSpPr>
            <p:nvPr/>
          </p:nvSpPr>
          <p:spPr bwMode="auto">
            <a:xfrm>
              <a:off x="1791" y="3475"/>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7" name="Oval 112"/>
            <p:cNvSpPr>
              <a:spLocks noChangeArrowheads="1"/>
            </p:cNvSpPr>
            <p:nvPr/>
          </p:nvSpPr>
          <p:spPr bwMode="auto">
            <a:xfrm>
              <a:off x="1791" y="3339"/>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8" name="Oval 113"/>
            <p:cNvSpPr>
              <a:spLocks noChangeArrowheads="1"/>
            </p:cNvSpPr>
            <p:nvPr/>
          </p:nvSpPr>
          <p:spPr bwMode="auto">
            <a:xfrm>
              <a:off x="1701" y="3429"/>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9" name="Oval 114"/>
            <p:cNvSpPr>
              <a:spLocks noChangeArrowheads="1"/>
            </p:cNvSpPr>
            <p:nvPr/>
          </p:nvSpPr>
          <p:spPr bwMode="auto">
            <a:xfrm>
              <a:off x="1701" y="3293"/>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sp>
        <p:nvSpPr>
          <p:cNvPr id="30779" name="Line 115"/>
          <p:cNvSpPr>
            <a:spLocks noChangeShapeType="1"/>
          </p:cNvSpPr>
          <p:nvPr/>
        </p:nvSpPr>
        <p:spPr bwMode="auto">
          <a:xfrm>
            <a:off x="3995738" y="5300663"/>
            <a:ext cx="1081087"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80" name="Text Box 116"/>
          <p:cNvSpPr txBox="1">
            <a:spLocks noChangeArrowheads="1"/>
          </p:cNvSpPr>
          <p:nvPr/>
        </p:nvSpPr>
        <p:spPr bwMode="auto">
          <a:xfrm>
            <a:off x="5204620" y="5157788"/>
            <a:ext cx="1479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Plexus vasculaire distal</a:t>
            </a:r>
          </a:p>
        </p:txBody>
      </p:sp>
      <p:grpSp>
        <p:nvGrpSpPr>
          <p:cNvPr id="30781" name="Group 117"/>
          <p:cNvGrpSpPr>
            <a:grpSpLocks/>
          </p:cNvGrpSpPr>
          <p:nvPr/>
        </p:nvGrpSpPr>
        <p:grpSpPr bwMode="auto">
          <a:xfrm>
            <a:off x="2627313" y="2347913"/>
            <a:ext cx="288925" cy="431800"/>
            <a:chOff x="2426" y="3294"/>
            <a:chExt cx="182" cy="272"/>
          </a:xfrm>
        </p:grpSpPr>
        <p:sp>
          <p:nvSpPr>
            <p:cNvPr id="30805" name="Oval 118"/>
            <p:cNvSpPr>
              <a:spLocks noChangeArrowheads="1"/>
            </p:cNvSpPr>
            <p:nvPr/>
          </p:nvSpPr>
          <p:spPr bwMode="auto">
            <a:xfrm>
              <a:off x="2517" y="3294"/>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6" name="Oval 119"/>
            <p:cNvSpPr>
              <a:spLocks noChangeArrowheads="1"/>
            </p:cNvSpPr>
            <p:nvPr/>
          </p:nvSpPr>
          <p:spPr bwMode="auto">
            <a:xfrm>
              <a:off x="2517" y="3430"/>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7" name="Oval 120"/>
            <p:cNvSpPr>
              <a:spLocks noChangeArrowheads="1"/>
            </p:cNvSpPr>
            <p:nvPr/>
          </p:nvSpPr>
          <p:spPr bwMode="auto">
            <a:xfrm>
              <a:off x="2426" y="3521"/>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8" name="Oval 121"/>
            <p:cNvSpPr>
              <a:spLocks noChangeArrowheads="1"/>
            </p:cNvSpPr>
            <p:nvPr/>
          </p:nvSpPr>
          <p:spPr bwMode="auto">
            <a:xfrm>
              <a:off x="2426" y="3385"/>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9" name="Oval 122"/>
            <p:cNvSpPr>
              <a:spLocks noChangeArrowheads="1"/>
            </p:cNvSpPr>
            <p:nvPr/>
          </p:nvSpPr>
          <p:spPr bwMode="auto">
            <a:xfrm>
              <a:off x="2562" y="3521"/>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0" name="Oval 123"/>
            <p:cNvSpPr>
              <a:spLocks noChangeArrowheads="1"/>
            </p:cNvSpPr>
            <p:nvPr/>
          </p:nvSpPr>
          <p:spPr bwMode="auto">
            <a:xfrm>
              <a:off x="2562" y="3385"/>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1" name="Oval 124"/>
            <p:cNvSpPr>
              <a:spLocks noChangeArrowheads="1"/>
            </p:cNvSpPr>
            <p:nvPr/>
          </p:nvSpPr>
          <p:spPr bwMode="auto">
            <a:xfrm>
              <a:off x="2472" y="3475"/>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12" name="Oval 125"/>
            <p:cNvSpPr>
              <a:spLocks noChangeArrowheads="1"/>
            </p:cNvSpPr>
            <p:nvPr/>
          </p:nvSpPr>
          <p:spPr bwMode="auto">
            <a:xfrm>
              <a:off x="2472" y="3339"/>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grpSp>
        <p:nvGrpSpPr>
          <p:cNvPr id="30782" name="Group 126"/>
          <p:cNvGrpSpPr>
            <a:grpSpLocks/>
          </p:cNvGrpSpPr>
          <p:nvPr/>
        </p:nvGrpSpPr>
        <p:grpSpPr bwMode="auto">
          <a:xfrm>
            <a:off x="3924300" y="2276475"/>
            <a:ext cx="288925" cy="431800"/>
            <a:chOff x="2426" y="3294"/>
            <a:chExt cx="182" cy="272"/>
          </a:xfrm>
        </p:grpSpPr>
        <p:sp>
          <p:nvSpPr>
            <p:cNvPr id="30797" name="Oval 127"/>
            <p:cNvSpPr>
              <a:spLocks noChangeArrowheads="1"/>
            </p:cNvSpPr>
            <p:nvPr/>
          </p:nvSpPr>
          <p:spPr bwMode="auto">
            <a:xfrm>
              <a:off x="2517" y="3294"/>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98" name="Oval 128"/>
            <p:cNvSpPr>
              <a:spLocks noChangeArrowheads="1"/>
            </p:cNvSpPr>
            <p:nvPr/>
          </p:nvSpPr>
          <p:spPr bwMode="auto">
            <a:xfrm>
              <a:off x="2517" y="3430"/>
              <a:ext cx="45"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799" name="Oval 129"/>
            <p:cNvSpPr>
              <a:spLocks noChangeArrowheads="1"/>
            </p:cNvSpPr>
            <p:nvPr/>
          </p:nvSpPr>
          <p:spPr bwMode="auto">
            <a:xfrm>
              <a:off x="2426" y="3521"/>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0" name="Oval 130"/>
            <p:cNvSpPr>
              <a:spLocks noChangeArrowheads="1"/>
            </p:cNvSpPr>
            <p:nvPr/>
          </p:nvSpPr>
          <p:spPr bwMode="auto">
            <a:xfrm>
              <a:off x="2426" y="3385"/>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1" name="Oval 131"/>
            <p:cNvSpPr>
              <a:spLocks noChangeArrowheads="1"/>
            </p:cNvSpPr>
            <p:nvPr/>
          </p:nvSpPr>
          <p:spPr bwMode="auto">
            <a:xfrm>
              <a:off x="2562" y="3521"/>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2" name="Oval 132"/>
            <p:cNvSpPr>
              <a:spLocks noChangeArrowheads="1"/>
            </p:cNvSpPr>
            <p:nvPr/>
          </p:nvSpPr>
          <p:spPr bwMode="auto">
            <a:xfrm>
              <a:off x="2562" y="3385"/>
              <a:ext cx="46" cy="45"/>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3" name="Oval 133"/>
            <p:cNvSpPr>
              <a:spLocks noChangeArrowheads="1"/>
            </p:cNvSpPr>
            <p:nvPr/>
          </p:nvSpPr>
          <p:spPr bwMode="auto">
            <a:xfrm>
              <a:off x="2472" y="3475"/>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sp>
          <p:nvSpPr>
            <p:cNvPr id="30804" name="Oval 134"/>
            <p:cNvSpPr>
              <a:spLocks noChangeArrowheads="1"/>
            </p:cNvSpPr>
            <p:nvPr/>
          </p:nvSpPr>
          <p:spPr bwMode="auto">
            <a:xfrm>
              <a:off x="2472" y="3339"/>
              <a:ext cx="45" cy="46"/>
            </a:xfrm>
            <a:prstGeom prst="ellipse">
              <a:avLst/>
            </a:prstGeom>
            <a:solidFill>
              <a:srgbClr val="FF0000"/>
            </a:solidFill>
            <a:ln w="9525">
              <a:solidFill>
                <a:schemeClr val="tx2"/>
              </a:solidFill>
              <a:round/>
              <a:headEnd/>
              <a:tailEnd/>
            </a:ln>
          </p:spPr>
          <p:txBody>
            <a:bodyPr wrap="none" anchor="ct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endParaRPr lang="fr-FR" altLang="fr-FR" sz="1200"/>
            </a:p>
          </p:txBody>
        </p:sp>
      </p:grpSp>
      <p:sp>
        <p:nvSpPr>
          <p:cNvPr id="30783" name="Line 135"/>
          <p:cNvSpPr>
            <a:spLocks noChangeShapeType="1"/>
          </p:cNvSpPr>
          <p:nvPr/>
        </p:nvSpPr>
        <p:spPr bwMode="auto">
          <a:xfrm>
            <a:off x="4072732" y="2347913"/>
            <a:ext cx="1081088" cy="1587"/>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84" name="Text Box 136"/>
          <p:cNvSpPr txBox="1">
            <a:spLocks noChangeArrowheads="1"/>
          </p:cNvSpPr>
          <p:nvPr/>
        </p:nvSpPr>
        <p:spPr bwMode="auto">
          <a:xfrm>
            <a:off x="5080795" y="2133600"/>
            <a:ext cx="2657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Repli annulaire : Plexus vasculaire proximal </a:t>
            </a:r>
          </a:p>
          <a:p>
            <a:pPr eaLnBrk="1" hangingPunct="1">
              <a:spcBef>
                <a:spcPct val="0"/>
              </a:spcBef>
              <a:buFontTx/>
              <a:buNone/>
            </a:pPr>
            <a:r>
              <a:rPr lang="fr-BE" altLang="fr-FR" sz="1200" b="0"/>
              <a:t>(anneau veineux de Furstemberg)</a:t>
            </a:r>
          </a:p>
        </p:txBody>
      </p:sp>
      <p:sp>
        <p:nvSpPr>
          <p:cNvPr id="30785" name="Line 137"/>
          <p:cNvSpPr>
            <a:spLocks noChangeShapeType="1"/>
          </p:cNvSpPr>
          <p:nvPr/>
        </p:nvSpPr>
        <p:spPr bwMode="auto">
          <a:xfrm>
            <a:off x="3779838" y="5805488"/>
            <a:ext cx="1296987"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86" name="Line 138"/>
          <p:cNvSpPr>
            <a:spLocks noChangeShapeType="1"/>
          </p:cNvSpPr>
          <p:nvPr/>
        </p:nvSpPr>
        <p:spPr bwMode="auto">
          <a:xfrm>
            <a:off x="3276600" y="4940300"/>
            <a:ext cx="0" cy="79216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87" name="Line 139"/>
          <p:cNvSpPr>
            <a:spLocks noChangeShapeType="1"/>
          </p:cNvSpPr>
          <p:nvPr/>
        </p:nvSpPr>
        <p:spPr bwMode="auto">
          <a:xfrm>
            <a:off x="3563938" y="4940300"/>
            <a:ext cx="0" cy="79216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88" name="Text Box 140"/>
          <p:cNvSpPr txBox="1">
            <a:spLocks noChangeArrowheads="1"/>
          </p:cNvSpPr>
          <p:nvPr/>
        </p:nvSpPr>
        <p:spPr bwMode="auto">
          <a:xfrm>
            <a:off x="5225257" y="5662613"/>
            <a:ext cx="18399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Muqueuse du canal (kératine)</a:t>
            </a:r>
          </a:p>
        </p:txBody>
      </p:sp>
      <p:sp>
        <p:nvSpPr>
          <p:cNvPr id="30789" name="Line 141"/>
          <p:cNvSpPr>
            <a:spLocks noChangeShapeType="1"/>
          </p:cNvSpPr>
          <p:nvPr/>
        </p:nvSpPr>
        <p:spPr bwMode="auto">
          <a:xfrm>
            <a:off x="3563938" y="5589588"/>
            <a:ext cx="215900" cy="21590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90" name="Line 147"/>
          <p:cNvSpPr>
            <a:spLocks noChangeShapeType="1"/>
          </p:cNvSpPr>
          <p:nvPr/>
        </p:nvSpPr>
        <p:spPr bwMode="auto">
          <a:xfrm flipV="1">
            <a:off x="684213" y="2492375"/>
            <a:ext cx="0" cy="3240088"/>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91" name="Text Box 148"/>
          <p:cNvSpPr txBox="1">
            <a:spLocks noChangeArrowheads="1"/>
          </p:cNvSpPr>
          <p:nvPr/>
        </p:nvSpPr>
        <p:spPr bwMode="auto">
          <a:xfrm>
            <a:off x="827088" y="2924175"/>
            <a:ext cx="749300" cy="274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a:t>3 à 14 cm</a:t>
            </a:r>
          </a:p>
        </p:txBody>
      </p:sp>
      <p:sp>
        <p:nvSpPr>
          <p:cNvPr id="30792" name="Line 149"/>
          <p:cNvSpPr>
            <a:spLocks noChangeShapeType="1"/>
          </p:cNvSpPr>
          <p:nvPr/>
        </p:nvSpPr>
        <p:spPr bwMode="auto">
          <a:xfrm>
            <a:off x="2555875" y="6381750"/>
            <a:ext cx="1800225"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93" name="Text Box 150"/>
          <p:cNvSpPr txBox="1">
            <a:spLocks noChangeArrowheads="1"/>
          </p:cNvSpPr>
          <p:nvPr/>
        </p:nvSpPr>
        <p:spPr bwMode="auto">
          <a:xfrm>
            <a:off x="5153820" y="2781300"/>
            <a:ext cx="2960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600">
                <a:solidFill>
                  <a:schemeClr val="tx2"/>
                </a:solidFill>
                <a:latin typeface="Arial Narrow" pitchFamily="34" charset="0"/>
              </a:defRPr>
            </a:lvl1pPr>
            <a:lvl2pPr marL="742950" indent="-285750" eaLnBrk="0" hangingPunct="0">
              <a:spcBef>
                <a:spcPct val="20000"/>
              </a:spcBef>
              <a:buFont typeface="Arial" pitchFamily="34" charset="0"/>
              <a:buChar char="•"/>
              <a:defRPr sz="2400">
                <a:solidFill>
                  <a:schemeClr val="tx2"/>
                </a:solidFill>
                <a:latin typeface="Arial Narrow" pitchFamily="34" charset="0"/>
              </a:defRPr>
            </a:lvl2pPr>
            <a:lvl3pPr marL="1143000" indent="-228600" eaLnBrk="0" hangingPunct="0">
              <a:spcBef>
                <a:spcPct val="20000"/>
              </a:spcBef>
              <a:buFont typeface="Arial" pitchFamily="34" charset="0"/>
              <a:buChar char="•"/>
              <a:defRPr sz="2000">
                <a:solidFill>
                  <a:schemeClr val="tx2"/>
                </a:solidFill>
                <a:latin typeface="Arial Narrow" pitchFamily="34" charset="0"/>
              </a:defRPr>
            </a:lvl3pPr>
            <a:lvl4pPr marL="1600200" indent="-228600" eaLnBrk="0" hangingPunct="0">
              <a:spcBef>
                <a:spcPct val="20000"/>
              </a:spcBef>
              <a:buClr>
                <a:schemeClr val="tx1"/>
              </a:buClr>
              <a:buChar char="–"/>
              <a:defRPr b="1">
                <a:solidFill>
                  <a:schemeClr val="tx1"/>
                </a:solidFill>
                <a:latin typeface="Century Gothic" pitchFamily="34" charset="0"/>
              </a:defRPr>
            </a:lvl4pPr>
            <a:lvl5pPr marL="2057400" indent="-228600" eaLnBrk="0" hangingPunct="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FontTx/>
              <a:buNone/>
            </a:pPr>
            <a:r>
              <a:rPr lang="fr-BE" altLang="fr-FR" sz="1200" b="0"/>
              <a:t>Peau du trayon (absence de glandes sudoripares)</a:t>
            </a:r>
            <a:endParaRPr lang="fr-FR" altLang="fr-FR" sz="1200" b="0"/>
          </a:p>
        </p:txBody>
      </p:sp>
      <p:sp>
        <p:nvSpPr>
          <p:cNvPr id="30794" name="Line 151"/>
          <p:cNvSpPr>
            <a:spLocks noChangeShapeType="1"/>
          </p:cNvSpPr>
          <p:nvPr/>
        </p:nvSpPr>
        <p:spPr bwMode="auto">
          <a:xfrm>
            <a:off x="4290220" y="2924175"/>
            <a:ext cx="863600" cy="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0795" name="Line 152"/>
          <p:cNvSpPr>
            <a:spLocks noChangeShapeType="1"/>
          </p:cNvSpPr>
          <p:nvPr/>
        </p:nvSpPr>
        <p:spPr bwMode="auto">
          <a:xfrm>
            <a:off x="3276600" y="4868863"/>
            <a:ext cx="0" cy="14446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0796" name="Line 153"/>
          <p:cNvSpPr>
            <a:spLocks noChangeShapeType="1"/>
          </p:cNvSpPr>
          <p:nvPr/>
        </p:nvSpPr>
        <p:spPr bwMode="auto">
          <a:xfrm>
            <a:off x="3348038" y="4868863"/>
            <a:ext cx="0" cy="14446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 name="Rectangle à coins arrondis 1"/>
          <p:cNvSpPr/>
          <p:nvPr/>
        </p:nvSpPr>
        <p:spPr>
          <a:xfrm>
            <a:off x="5367425" y="188640"/>
            <a:ext cx="338437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2400" dirty="0"/>
              <a:t>Schéma anatomique </a:t>
            </a:r>
            <a:br>
              <a:rPr lang="fr-BE" altLang="fr-FR" sz="2400" dirty="0"/>
            </a:br>
            <a:r>
              <a:rPr lang="fr-BE" altLang="fr-FR" sz="2400" dirty="0"/>
              <a:t>du trayon </a:t>
            </a:r>
            <a:endParaRPr lang="fr-BE" sz="2400" dirty="0"/>
          </a:p>
        </p:txBody>
      </p:sp>
      <p:sp>
        <p:nvSpPr>
          <p:cNvPr id="3" name="Rectangle 2"/>
          <p:cNvSpPr/>
          <p:nvPr/>
        </p:nvSpPr>
        <p:spPr>
          <a:xfrm>
            <a:off x="5225257" y="5662613"/>
            <a:ext cx="1834356" cy="2746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8" name="Rectangle 147"/>
          <p:cNvSpPr/>
          <p:nvPr/>
        </p:nvSpPr>
        <p:spPr>
          <a:xfrm>
            <a:off x="5260877" y="4635501"/>
            <a:ext cx="2269430" cy="342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9" name="Rectangle 148"/>
          <p:cNvSpPr/>
          <p:nvPr/>
        </p:nvSpPr>
        <p:spPr>
          <a:xfrm>
            <a:off x="5163741" y="5399882"/>
            <a:ext cx="794543" cy="188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9424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7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7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7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7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7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7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7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7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7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7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7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78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78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7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7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7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7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7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7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7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78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7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animBg="1"/>
      <p:bldP spid="30729" grpId="0" animBg="1"/>
      <p:bldP spid="30730" grpId="0"/>
      <p:bldP spid="30731" grpId="0" animBg="1"/>
      <p:bldP spid="30733" grpId="0" animBg="1"/>
      <p:bldP spid="30734" grpId="0" animBg="1"/>
      <p:bldP spid="30735" grpId="0" animBg="1"/>
      <p:bldP spid="30739" grpId="0"/>
      <p:bldP spid="30740" grpId="0" animBg="1"/>
      <p:bldP spid="30742" grpId="0"/>
      <p:bldP spid="30743" grpId="0" animBg="1"/>
      <p:bldP spid="30744" grpId="0" animBg="1"/>
      <p:bldP spid="30745" grpId="0" animBg="1"/>
      <p:bldP spid="30746" grpId="0" animBg="1"/>
      <p:bldP spid="30749" grpId="0"/>
      <p:bldP spid="30750" grpId="0" animBg="1"/>
      <p:bldP spid="30751" grpId="0" animBg="1"/>
      <p:bldP spid="30752" grpId="0" animBg="1"/>
      <p:bldP spid="30753" grpId="0" animBg="1"/>
      <p:bldP spid="30754" grpId="0"/>
      <p:bldP spid="30776" grpId="0" animBg="1"/>
      <p:bldP spid="30779" grpId="0" animBg="1"/>
      <p:bldP spid="30780" grpId="0"/>
      <p:bldP spid="30783" grpId="0" animBg="1"/>
      <p:bldP spid="30784" grpId="0"/>
      <p:bldP spid="30785" grpId="0" animBg="1"/>
      <p:bldP spid="30788" grpId="0"/>
      <p:bldP spid="30790" grpId="0" animBg="1"/>
      <p:bldP spid="30791" grpId="0" animBg="1"/>
      <p:bldP spid="30792" grpId="0" animBg="1"/>
      <p:bldP spid="30793" grpId="0"/>
      <p:bldP spid="30794" grpId="0" animBg="1"/>
      <p:bldP spid="3" grpId="0" animBg="1"/>
      <p:bldP spid="148" grpId="0" animBg="1"/>
      <p:bldP spid="1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1"/>
          <p:cNvSpPr>
            <a:spLocks noGrp="1"/>
          </p:cNvSpPr>
          <p:nvPr>
            <p:ph type="sldNum" sz="quarter" idx="10"/>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
                <a:srgbClr val="000066"/>
              </a:buClr>
              <a:buFontTx/>
              <a:buNone/>
            </a:pPr>
            <a:fld id="{9DC04A38-5F6A-4B42-B830-7C89484DC13A}" type="slidenum">
              <a:rPr lang="fr-FR" altLang="fr-FR" sz="1400" smtClean="0">
                <a:solidFill>
                  <a:schemeClr val="tx1"/>
                </a:solidFill>
                <a:latin typeface="Times New Roman" pitchFamily="18" charset="0"/>
              </a:rPr>
              <a:pPr>
                <a:spcBef>
                  <a:spcPct val="0"/>
                </a:spcBef>
                <a:buClr>
                  <a:srgbClr val="000066"/>
                </a:buClr>
                <a:buFontTx/>
                <a:buNone/>
              </a:pPr>
              <a:t>50</a:t>
            </a:fld>
            <a:endParaRPr lang="fr-FR" altLang="fr-FR" sz="1400" smtClean="0">
              <a:solidFill>
                <a:schemeClr val="tx1"/>
              </a:solidFill>
              <a:latin typeface="Times New Roman" pitchFamily="18" charset="0"/>
            </a:endParaRPr>
          </a:p>
        </p:txBody>
      </p:sp>
      <p:sp>
        <p:nvSpPr>
          <p:cNvPr id="2" name="Rectangle à coins arrondis 1"/>
          <p:cNvSpPr/>
          <p:nvPr/>
        </p:nvSpPr>
        <p:spPr>
          <a:xfrm>
            <a:off x="539552" y="116632"/>
            <a:ext cx="7992888" cy="648543"/>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Tx/>
              <a:buFontTx/>
              <a:buNone/>
            </a:pPr>
            <a:r>
              <a:rPr lang="fr-BE" altLang="fr-FR" sz="2400" dirty="0">
                <a:solidFill>
                  <a:schemeClr val="bg1"/>
                </a:solidFill>
              </a:rPr>
              <a:t>Effet des mammites sur les performances de reproduction </a:t>
            </a:r>
          </a:p>
        </p:txBody>
      </p:sp>
      <p:sp>
        <p:nvSpPr>
          <p:cNvPr id="7" name="Rectangle 6"/>
          <p:cNvSpPr/>
          <p:nvPr/>
        </p:nvSpPr>
        <p:spPr>
          <a:xfrm>
            <a:off x="1396150" y="1524461"/>
            <a:ext cx="303030" cy="242225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VELAGE</a:t>
            </a:r>
            <a:endParaRPr lang="fr-BE" dirty="0"/>
          </a:p>
        </p:txBody>
      </p:sp>
      <p:sp>
        <p:nvSpPr>
          <p:cNvPr id="8" name="Rectangle à coins arrondis 7"/>
          <p:cNvSpPr/>
          <p:nvPr/>
        </p:nvSpPr>
        <p:spPr>
          <a:xfrm>
            <a:off x="1704588" y="3529087"/>
            <a:ext cx="2514871" cy="417631"/>
          </a:xfrm>
          <a:prstGeom prst="roundRec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à coins arrondis 8"/>
          <p:cNvSpPr/>
          <p:nvPr/>
        </p:nvSpPr>
        <p:spPr>
          <a:xfrm>
            <a:off x="4185797" y="3946718"/>
            <a:ext cx="1257435" cy="417631"/>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à coins arrondis 10"/>
          <p:cNvSpPr/>
          <p:nvPr/>
        </p:nvSpPr>
        <p:spPr>
          <a:xfrm>
            <a:off x="4185797" y="4364348"/>
            <a:ext cx="2514871" cy="417631"/>
          </a:xfrm>
          <a:prstGeom prst="round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2" name="Connecteur droit 11"/>
          <p:cNvCxnSpPr/>
          <p:nvPr/>
        </p:nvCxnSpPr>
        <p:spPr>
          <a:xfrm flipH="1">
            <a:off x="4186679" y="2231774"/>
            <a:ext cx="15455" cy="25291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à coins arrondis 12"/>
          <p:cNvSpPr/>
          <p:nvPr/>
        </p:nvSpPr>
        <p:spPr>
          <a:xfrm>
            <a:off x="3847813" y="1858565"/>
            <a:ext cx="675966" cy="417631"/>
          </a:xfrm>
          <a:prstGeom prst="roundRec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IA1</a:t>
            </a:r>
            <a:endParaRPr lang="fr-BE" dirty="0"/>
          </a:p>
        </p:txBody>
      </p:sp>
      <p:cxnSp>
        <p:nvCxnSpPr>
          <p:cNvPr id="14" name="Connecteur droit 13"/>
          <p:cNvCxnSpPr/>
          <p:nvPr/>
        </p:nvCxnSpPr>
        <p:spPr>
          <a:xfrm>
            <a:off x="5443232" y="3278509"/>
            <a:ext cx="0" cy="10858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à coins arrondis 14"/>
          <p:cNvSpPr/>
          <p:nvPr/>
        </p:nvSpPr>
        <p:spPr>
          <a:xfrm>
            <a:off x="5105248" y="2860879"/>
            <a:ext cx="675966" cy="417631"/>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IAF</a:t>
            </a:r>
            <a:endParaRPr lang="fr-BE" dirty="0"/>
          </a:p>
        </p:txBody>
      </p:sp>
      <p:cxnSp>
        <p:nvCxnSpPr>
          <p:cNvPr id="16" name="Connecteur droit 15"/>
          <p:cNvCxnSpPr/>
          <p:nvPr/>
        </p:nvCxnSpPr>
        <p:spPr>
          <a:xfrm>
            <a:off x="6700667" y="3675088"/>
            <a:ext cx="0" cy="10858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à coins arrondis 16"/>
          <p:cNvSpPr/>
          <p:nvPr/>
        </p:nvSpPr>
        <p:spPr>
          <a:xfrm>
            <a:off x="6362684" y="3257457"/>
            <a:ext cx="675966" cy="417631"/>
          </a:xfrm>
          <a:prstGeom prst="round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DG</a:t>
            </a:r>
            <a:endParaRPr lang="fr-BE" dirty="0"/>
          </a:p>
        </p:txBody>
      </p:sp>
      <p:sp>
        <p:nvSpPr>
          <p:cNvPr id="19" name="Rectangle à coins arrondis 18"/>
          <p:cNvSpPr/>
          <p:nvPr/>
        </p:nvSpPr>
        <p:spPr>
          <a:xfrm>
            <a:off x="6700667" y="4368617"/>
            <a:ext cx="1257435" cy="417631"/>
          </a:xfrm>
          <a:prstGeom prst="round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1275580" y="982457"/>
            <a:ext cx="3936270" cy="461665"/>
          </a:xfrm>
          <a:prstGeom prst="rect">
            <a:avLst/>
          </a:prstGeom>
          <a:noFill/>
        </p:spPr>
        <p:txBody>
          <a:bodyPr wrap="none" rtlCol="0">
            <a:spAutoFit/>
          </a:bodyPr>
          <a:lstStyle/>
          <a:p>
            <a:r>
              <a:rPr lang="fr-FR" sz="2400" dirty="0" smtClean="0"/>
              <a:t>Effet du moment de détection</a:t>
            </a:r>
            <a:endParaRPr lang="fr-BE" sz="2400" dirty="0"/>
          </a:p>
        </p:txBody>
      </p:sp>
      <p:sp>
        <p:nvSpPr>
          <p:cNvPr id="22" name="ZoneTexte 21"/>
          <p:cNvSpPr txBox="1"/>
          <p:nvPr/>
        </p:nvSpPr>
        <p:spPr>
          <a:xfrm>
            <a:off x="1275580" y="5445224"/>
            <a:ext cx="6622903" cy="461665"/>
          </a:xfrm>
          <a:prstGeom prst="rect">
            <a:avLst/>
          </a:prstGeom>
          <a:noFill/>
        </p:spPr>
        <p:txBody>
          <a:bodyPr wrap="none" rtlCol="0">
            <a:spAutoFit/>
          </a:bodyPr>
          <a:lstStyle/>
          <a:p>
            <a:r>
              <a:rPr lang="fr-FR" sz="2400" dirty="0" smtClean="0"/>
              <a:t>Effet du type de mammite : clinique vs subclinique</a:t>
            </a:r>
            <a:endParaRPr lang="fr-BE" sz="2400" dirty="0"/>
          </a:p>
        </p:txBody>
      </p:sp>
      <p:sp>
        <p:nvSpPr>
          <p:cNvPr id="18" name="Flèche droite 17"/>
          <p:cNvSpPr/>
          <p:nvPr/>
        </p:nvSpPr>
        <p:spPr>
          <a:xfrm>
            <a:off x="755576" y="1052736"/>
            <a:ext cx="520004" cy="391386"/>
          </a:xfrm>
          <a:prstGeom prst="rightArrow">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lèche droite 20"/>
          <p:cNvSpPr/>
          <p:nvPr/>
        </p:nvSpPr>
        <p:spPr>
          <a:xfrm>
            <a:off x="683568" y="5544911"/>
            <a:ext cx="542648" cy="361978"/>
          </a:xfrm>
          <a:prstGeom prst="rightArrow">
            <a:avLst>
              <a:gd name="adj1" fmla="val 55874"/>
              <a:gd name="adj2" fmla="val 50000"/>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7015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1"/>
          <p:cNvSpPr>
            <a:spLocks noGrp="1"/>
          </p:cNvSpPr>
          <p:nvPr>
            <p:ph type="sldNum" sz="quarter" idx="10"/>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
                <a:srgbClr val="000066"/>
              </a:buClr>
              <a:buFontTx/>
              <a:buNone/>
            </a:pPr>
            <a:fld id="{9DC04A38-5F6A-4B42-B830-7C89484DC13A}" type="slidenum">
              <a:rPr lang="fr-FR" altLang="fr-FR" sz="1400" smtClean="0">
                <a:solidFill>
                  <a:schemeClr val="tx1"/>
                </a:solidFill>
                <a:latin typeface="Times New Roman" pitchFamily="18" charset="0"/>
              </a:rPr>
              <a:pPr>
                <a:spcBef>
                  <a:spcPct val="0"/>
                </a:spcBef>
                <a:buClr>
                  <a:srgbClr val="000066"/>
                </a:buClr>
                <a:buFontTx/>
                <a:buNone/>
              </a:pPr>
              <a:t>51</a:t>
            </a:fld>
            <a:endParaRPr lang="fr-FR" altLang="fr-FR" sz="1400" smtClean="0">
              <a:solidFill>
                <a:schemeClr val="tx1"/>
              </a:solidFill>
              <a:latin typeface="Times New Roman" pitchFamily="18" charset="0"/>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765175"/>
            <a:ext cx="7915275"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Rectangle à coins arrondis 1"/>
          <p:cNvSpPr/>
          <p:nvPr/>
        </p:nvSpPr>
        <p:spPr>
          <a:xfrm>
            <a:off x="539552" y="116632"/>
            <a:ext cx="8424936" cy="648543"/>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Tx/>
              <a:buFontTx/>
              <a:buNone/>
            </a:pPr>
            <a:r>
              <a:rPr lang="fr-BE" altLang="fr-FR" sz="2400" dirty="0">
                <a:solidFill>
                  <a:schemeClr val="bg1"/>
                </a:solidFill>
              </a:rPr>
              <a:t>Effet des mammites sur les performances de reproduction </a:t>
            </a:r>
          </a:p>
          <a:p>
            <a:pPr>
              <a:spcBef>
                <a:spcPct val="0"/>
              </a:spcBef>
              <a:buClrTx/>
              <a:buFontTx/>
              <a:buNone/>
            </a:pPr>
            <a:r>
              <a:rPr lang="fr-BE" altLang="fr-FR" dirty="0">
                <a:solidFill>
                  <a:schemeClr val="bg1"/>
                </a:solidFill>
              </a:rPr>
              <a:t>(Compilation de S. </a:t>
            </a:r>
            <a:r>
              <a:rPr lang="fr-BE" altLang="fr-FR" dirty="0" err="1">
                <a:solidFill>
                  <a:schemeClr val="bg1"/>
                </a:solidFill>
              </a:rPr>
              <a:t>Chastant</a:t>
            </a:r>
            <a:r>
              <a:rPr lang="fr-BE" altLang="fr-FR" dirty="0">
                <a:solidFill>
                  <a:schemeClr val="bg1"/>
                </a:solidFill>
              </a:rPr>
              <a:t>-Maillard : </a:t>
            </a:r>
            <a:r>
              <a:rPr lang="fr-BE" altLang="fr-FR" dirty="0" err="1">
                <a:solidFill>
                  <a:schemeClr val="bg1"/>
                </a:solidFill>
              </a:rPr>
              <a:t>Repromag</a:t>
            </a:r>
            <a:r>
              <a:rPr lang="fr-BE" altLang="fr-FR" dirty="0">
                <a:solidFill>
                  <a:schemeClr val="bg1"/>
                </a:solidFill>
              </a:rPr>
              <a:t> Magazine </a:t>
            </a:r>
            <a:r>
              <a:rPr lang="fr-BE" altLang="fr-FR" dirty="0" err="1">
                <a:solidFill>
                  <a:schemeClr val="bg1"/>
                </a:solidFill>
              </a:rPr>
              <a:t>MSD</a:t>
            </a:r>
            <a:r>
              <a:rPr lang="fr-BE" altLang="fr-FR" dirty="0">
                <a:solidFill>
                  <a:schemeClr val="bg1"/>
                </a:solidFill>
              </a:rPr>
              <a:t> 2013 N°12)</a:t>
            </a:r>
            <a:endParaRPr lang="fr-BE" dirty="0">
              <a:solidFill>
                <a:schemeClr val="bg1"/>
              </a:solidFill>
            </a:endParaRPr>
          </a:p>
        </p:txBody>
      </p:sp>
      <p:sp>
        <p:nvSpPr>
          <p:cNvPr id="3" name="Rectangle 2"/>
          <p:cNvSpPr/>
          <p:nvPr/>
        </p:nvSpPr>
        <p:spPr>
          <a:xfrm>
            <a:off x="4139952" y="980728"/>
            <a:ext cx="792088" cy="5040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4958704" y="954832"/>
            <a:ext cx="837431" cy="5040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811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1"/>
          <p:cNvSpPr>
            <a:spLocks noGrp="1"/>
          </p:cNvSpPr>
          <p:nvPr>
            <p:ph type="sldNum" sz="quarter" idx="10"/>
          </p:nvPr>
        </p:nvSpPr>
        <p:spPr>
          <a:xfrm>
            <a:off x="6554788" y="60372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a:spcBef>
                <a:spcPct val="20000"/>
              </a:spcBef>
              <a:buClr>
                <a:srgbClr val="FFFFFF"/>
              </a:buClr>
              <a:buChar char="•"/>
              <a:defRPr sz="2000">
                <a:solidFill>
                  <a:srgbClr val="FFFFFF"/>
                </a:solidFill>
                <a:latin typeface="Arial Narrow" pitchFamily="34" charset="0"/>
              </a:defRPr>
            </a:lvl3pPr>
            <a:lvl4pPr marL="1600200" indent="-228600">
              <a:spcBef>
                <a:spcPct val="20000"/>
              </a:spcBef>
              <a:buClr>
                <a:srgbClr val="FFFFFF"/>
              </a:buClr>
              <a:buChar char="–"/>
              <a:defRPr sz="2000">
                <a:solidFill>
                  <a:srgbClr val="FFFFFF"/>
                </a:solidFill>
                <a:latin typeface="Times New Roman" pitchFamily="18" charset="0"/>
              </a:defRPr>
            </a:lvl4pPr>
            <a:lvl5pPr marL="2057400" indent="-22860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a:spcBef>
                <a:spcPct val="0"/>
              </a:spcBef>
              <a:buClr>
                <a:srgbClr val="000066"/>
              </a:buClr>
              <a:buFontTx/>
              <a:buNone/>
            </a:pPr>
            <a:fld id="{A42969FF-2BED-439F-91CF-78D8C2C9AFA1}" type="slidenum">
              <a:rPr lang="fr-FR" altLang="fr-FR" sz="1400" smtClean="0">
                <a:solidFill>
                  <a:schemeClr val="tx1"/>
                </a:solidFill>
                <a:latin typeface="Times New Roman" pitchFamily="18" charset="0"/>
              </a:rPr>
              <a:pPr>
                <a:spcBef>
                  <a:spcPct val="0"/>
                </a:spcBef>
                <a:buClr>
                  <a:srgbClr val="000066"/>
                </a:buClr>
                <a:buFontTx/>
                <a:buNone/>
              </a:pPr>
              <a:t>52</a:t>
            </a:fld>
            <a:endParaRPr lang="fr-FR" altLang="fr-FR" sz="1400" smtClean="0">
              <a:solidFill>
                <a:schemeClr val="tx1"/>
              </a:solidFill>
              <a:latin typeface="Times New Roman" pitchFamily="18" charset="0"/>
            </a:endParaRPr>
          </a:p>
        </p:txBody>
      </p:sp>
      <p:pic>
        <p:nvPicPr>
          <p:cNvPr id="31747" name="Picture 5" descr="H:\Mammites et reproduction.c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984401" cy="619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à coins arrondis 3"/>
          <p:cNvSpPr/>
          <p:nvPr/>
        </p:nvSpPr>
        <p:spPr>
          <a:xfrm>
            <a:off x="288031" y="44624"/>
            <a:ext cx="8676457" cy="432048"/>
          </a:xfrm>
          <a:prstGeom prst="roundRect">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Tx/>
              <a:buFontTx/>
              <a:buNone/>
            </a:pPr>
            <a:r>
              <a:rPr lang="fr-BE" altLang="fr-FR" sz="2200" dirty="0" smtClean="0">
                <a:solidFill>
                  <a:schemeClr val="bg1"/>
                </a:solidFill>
              </a:rPr>
              <a:t>Mécanismes d’effet des mammites </a:t>
            </a:r>
            <a:r>
              <a:rPr lang="fr-BE" altLang="fr-FR" sz="2200" dirty="0">
                <a:solidFill>
                  <a:schemeClr val="bg1"/>
                </a:solidFill>
              </a:rPr>
              <a:t>sur les performances de reproduction </a:t>
            </a:r>
          </a:p>
        </p:txBody>
      </p:sp>
    </p:spTree>
    <p:extLst>
      <p:ext uri="{BB962C8B-B14F-4D97-AF65-F5344CB8AC3E}">
        <p14:creationId xmlns:p14="http://schemas.microsoft.com/office/powerpoint/2010/main" val="30288215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53</a:t>
            </a:fld>
            <a:endParaRPr lang="fr-BE"/>
          </a:p>
        </p:txBody>
      </p:sp>
      <p:sp>
        <p:nvSpPr>
          <p:cNvPr id="5" name="Rectangle à coins arrondis 4"/>
          <p:cNvSpPr/>
          <p:nvPr/>
        </p:nvSpPr>
        <p:spPr>
          <a:xfrm>
            <a:off x="1331640" y="3933056"/>
            <a:ext cx="6192688"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ltLang="fr-FR" sz="3200" dirty="0" smtClean="0">
                <a:solidFill>
                  <a:schemeClr val="tx1"/>
                </a:solidFill>
              </a:rPr>
              <a:t>Les anti-inflammatoires </a:t>
            </a:r>
          </a:p>
          <a:p>
            <a:pPr algn="ctr"/>
            <a:r>
              <a:rPr lang="fr-BE" altLang="fr-FR" sz="3200" dirty="0" smtClean="0">
                <a:solidFill>
                  <a:schemeClr val="tx1"/>
                </a:solidFill>
              </a:rPr>
              <a:t>et le traitement des mammites </a:t>
            </a:r>
            <a:endParaRPr lang="fr-BE" sz="32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smtClean="0"/>
              <a:t>10</a:t>
            </a:r>
            <a:endParaRPr lang="fr-BE" sz="9600" dirty="0"/>
          </a:p>
        </p:txBody>
      </p:sp>
    </p:spTree>
    <p:extLst>
      <p:ext uri="{BB962C8B-B14F-4D97-AF65-F5344CB8AC3E}">
        <p14:creationId xmlns:p14="http://schemas.microsoft.com/office/powerpoint/2010/main" val="5255471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411760" y="260648"/>
            <a:ext cx="6408712" cy="23042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t>Le </a:t>
            </a:r>
            <a:r>
              <a:rPr lang="fr-FR" sz="4000" dirty="0" err="1" smtClean="0"/>
              <a:t>meloxicam</a:t>
            </a:r>
            <a:r>
              <a:rPr lang="fr-FR" sz="4000" dirty="0" smtClean="0"/>
              <a:t> </a:t>
            </a:r>
            <a:r>
              <a:rPr lang="fr-FR" sz="4000" dirty="0" smtClean="0"/>
              <a:t>(</a:t>
            </a:r>
            <a:r>
              <a:rPr lang="fr-FR" sz="4000" b="1" cap="all" dirty="0" err="1">
                <a:solidFill>
                  <a:srgbClr val="7F328A"/>
                </a:solidFill>
                <a:latin typeface="Arial"/>
              </a:rPr>
              <a:t>Metacam</a:t>
            </a:r>
            <a:r>
              <a:rPr lang="fr-FR" sz="4000" b="1" cap="all" baseline="30000" dirty="0" smtClean="0">
                <a:solidFill>
                  <a:srgbClr val="7F328A"/>
                </a:solidFill>
                <a:latin typeface="Arial"/>
              </a:rPr>
              <a:t>®</a:t>
            </a:r>
            <a:r>
              <a:rPr lang="fr-FR" sz="4000" dirty="0" smtClean="0"/>
              <a:t>) une </a:t>
            </a:r>
            <a:r>
              <a:rPr lang="fr-FR" sz="4000" dirty="0" smtClean="0"/>
              <a:t>thérapeutique </a:t>
            </a:r>
            <a:r>
              <a:rPr lang="fr-FR" sz="4000" dirty="0" smtClean="0"/>
              <a:t>d’avenir </a:t>
            </a:r>
            <a:r>
              <a:rPr lang="fr-FR" sz="4000" dirty="0" smtClean="0"/>
              <a:t>? </a:t>
            </a:r>
            <a:endParaRPr lang="fr-BE" sz="4000" dirty="0"/>
          </a:p>
        </p:txBody>
      </p:sp>
      <p:sp>
        <p:nvSpPr>
          <p:cNvPr id="2" name="Espace réservé du numéro de diapositive 1"/>
          <p:cNvSpPr>
            <a:spLocks noGrp="1"/>
          </p:cNvSpPr>
          <p:nvPr>
            <p:ph type="sldNum" sz="quarter" idx="12"/>
          </p:nvPr>
        </p:nvSpPr>
        <p:spPr/>
        <p:txBody>
          <a:bodyPr/>
          <a:lstStyle/>
          <a:p>
            <a:fld id="{74236956-C5D1-4819-939A-6E38A104A438}" type="slidenum">
              <a:rPr lang="fr-BE" smtClean="0"/>
              <a:t>54</a:t>
            </a:fld>
            <a:endParaRPr lang="fr-BE"/>
          </a:p>
        </p:txBody>
      </p:sp>
      <p:sp>
        <p:nvSpPr>
          <p:cNvPr id="3" name="Rectangle 2"/>
          <p:cNvSpPr/>
          <p:nvPr/>
        </p:nvSpPr>
        <p:spPr>
          <a:xfrm>
            <a:off x="710748" y="5339608"/>
            <a:ext cx="6189002" cy="1200329"/>
          </a:xfrm>
          <a:prstGeom prst="rect">
            <a:avLst/>
          </a:prstGeom>
          <a:ln>
            <a:solidFill>
              <a:schemeClr val="tx1"/>
            </a:solidFill>
          </a:ln>
        </p:spPr>
        <p:txBody>
          <a:bodyPr wrap="none">
            <a:spAutoFit/>
          </a:bodyPr>
          <a:lstStyle/>
          <a:p>
            <a:pPr marL="285750" indent="-285750">
              <a:buFont typeface="Arial" panose="020B0604020202020204" pitchFamily="34" charset="0"/>
              <a:buChar char="•"/>
            </a:pPr>
            <a:r>
              <a:rPr lang="fr-BE" dirty="0" smtClean="0"/>
              <a:t>En SC ou en IV : 0,5 </a:t>
            </a:r>
            <a:r>
              <a:rPr lang="fr-BE" dirty="0"/>
              <a:t>mg de </a:t>
            </a:r>
            <a:r>
              <a:rPr lang="fr-BE" dirty="0" err="1" smtClean="0"/>
              <a:t>meloxicam</a:t>
            </a:r>
            <a:r>
              <a:rPr lang="fr-BE" dirty="0" smtClean="0"/>
              <a:t>/kg </a:t>
            </a:r>
            <a:endParaRPr lang="fr-BE" dirty="0" smtClean="0"/>
          </a:p>
          <a:p>
            <a:pPr marL="285750" indent="-285750">
              <a:buFont typeface="Arial" panose="020B0604020202020204" pitchFamily="34" charset="0"/>
              <a:buChar char="•"/>
            </a:pPr>
            <a:r>
              <a:rPr lang="fr-BE" dirty="0" smtClean="0"/>
              <a:t>Longue durée d’action : 72 h</a:t>
            </a:r>
            <a:endParaRPr lang="fr-BE" dirty="0" smtClean="0"/>
          </a:p>
          <a:p>
            <a:pPr marL="285750" indent="-285750">
              <a:buFont typeface="Arial" panose="020B0604020202020204" pitchFamily="34" charset="0"/>
              <a:buChar char="•"/>
            </a:pPr>
            <a:r>
              <a:rPr lang="fr-BE" dirty="0" smtClean="0"/>
              <a:t>Par voie orale : 1 mg / kg (</a:t>
            </a:r>
            <a:r>
              <a:rPr lang="fr-BE" dirty="0" err="1" smtClean="0"/>
              <a:t>meloxicam</a:t>
            </a:r>
            <a:r>
              <a:rPr lang="fr-BE" dirty="0" smtClean="0"/>
              <a:t> </a:t>
            </a:r>
            <a:r>
              <a:rPr lang="fr-BE" dirty="0"/>
              <a:t>oral suspension </a:t>
            </a:r>
            <a:r>
              <a:rPr lang="fr-BE" dirty="0" smtClean="0"/>
              <a:t>: MOS</a:t>
            </a:r>
            <a:r>
              <a:rPr lang="fr-BE" dirty="0"/>
              <a:t>) </a:t>
            </a:r>
            <a:endParaRPr lang="fr-BE" dirty="0" smtClean="0"/>
          </a:p>
          <a:p>
            <a:r>
              <a:rPr lang="fr-BE" dirty="0" smtClean="0"/>
              <a:t>      (</a:t>
            </a:r>
            <a:r>
              <a:rPr lang="fr-BE" dirty="0"/>
              <a:t>Alberta </a:t>
            </a:r>
            <a:r>
              <a:rPr lang="fr-BE" dirty="0" err="1" smtClean="0"/>
              <a:t>Veterinary</a:t>
            </a:r>
            <a:r>
              <a:rPr lang="fr-BE" dirty="0" smtClean="0"/>
              <a:t> </a:t>
            </a:r>
            <a:r>
              <a:rPr lang="fr-BE" dirty="0" err="1" smtClean="0"/>
              <a:t>Laboratories</a:t>
            </a:r>
            <a:r>
              <a:rPr lang="fr-BE" dirty="0"/>
              <a:t>, Calgary, Alberta, </a:t>
            </a:r>
            <a:r>
              <a:rPr lang="fr-BE" dirty="0" smtClean="0"/>
              <a:t>Canada) </a:t>
            </a:r>
            <a:endParaRPr lang="fr-B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161435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19064" y="3167426"/>
            <a:ext cx="8101408" cy="2031325"/>
          </a:xfrm>
          <a:prstGeom prst="rect">
            <a:avLst/>
          </a:prstGeom>
          <a:ln>
            <a:solidFill>
              <a:schemeClr val="tx1"/>
            </a:solidFill>
          </a:ln>
        </p:spPr>
        <p:txBody>
          <a:bodyPr wrap="square">
            <a:spAutoFit/>
          </a:bodyPr>
          <a:lstStyle/>
          <a:p>
            <a:r>
              <a:rPr lang="fr-BE" dirty="0" smtClean="0"/>
              <a:t>Dans l’espèce bovine : indications </a:t>
            </a:r>
            <a:endParaRPr lang="fr-BE" dirty="0" smtClean="0"/>
          </a:p>
          <a:p>
            <a:pPr marL="285750" indent="-285750">
              <a:buFont typeface="Arial" panose="020B0604020202020204" pitchFamily="34" charset="0"/>
              <a:buChar char="•"/>
            </a:pPr>
            <a:r>
              <a:rPr lang="fr-BE" dirty="0" smtClean="0"/>
              <a:t>Mammites aigües</a:t>
            </a:r>
            <a:endParaRPr lang="fr-BE" dirty="0" smtClean="0"/>
          </a:p>
          <a:p>
            <a:pPr marL="285750" indent="-285750">
              <a:buFont typeface="Arial" panose="020B0604020202020204" pitchFamily="34" charset="0"/>
              <a:buChar char="•"/>
            </a:pPr>
            <a:r>
              <a:rPr lang="fr-BE" dirty="0" smtClean="0"/>
              <a:t>Infections </a:t>
            </a:r>
            <a:r>
              <a:rPr lang="fr-BE" dirty="0"/>
              <a:t>respiratoires aiguës en association avec une antibiothérapie </a:t>
            </a:r>
            <a:r>
              <a:rPr lang="fr-BE" dirty="0" smtClean="0"/>
              <a:t>appropriée</a:t>
            </a:r>
          </a:p>
          <a:p>
            <a:pPr marL="285750" indent="-285750">
              <a:buFont typeface="Arial" panose="020B0604020202020204" pitchFamily="34" charset="0"/>
              <a:buChar char="•"/>
            </a:pPr>
            <a:r>
              <a:rPr lang="fr-BE" dirty="0" smtClean="0"/>
              <a:t>Diarrhées</a:t>
            </a:r>
            <a:r>
              <a:rPr lang="fr-BE" dirty="0"/>
              <a:t>, en association avec une réhydratation orale, chez les veaux </a:t>
            </a:r>
            <a:r>
              <a:rPr lang="fr-BE" dirty="0" smtClean="0"/>
              <a:t>(&gt; 1 </a:t>
            </a:r>
            <a:r>
              <a:rPr lang="fr-BE" dirty="0" err="1" smtClean="0"/>
              <a:t>sem</a:t>
            </a:r>
            <a:r>
              <a:rPr lang="fr-BE" dirty="0" smtClean="0"/>
              <a:t>)</a:t>
            </a:r>
          </a:p>
          <a:p>
            <a:pPr marL="285750" indent="-285750">
              <a:buFont typeface="Arial" panose="020B0604020202020204" pitchFamily="34" charset="0"/>
              <a:buChar char="•"/>
            </a:pPr>
            <a:r>
              <a:rPr lang="fr-BE" dirty="0" smtClean="0"/>
              <a:t>Ecornage des veaux : soulager la </a:t>
            </a:r>
            <a:r>
              <a:rPr lang="fr-BE" dirty="0"/>
              <a:t>douleur </a:t>
            </a:r>
            <a:r>
              <a:rPr lang="fr-BE" dirty="0" smtClean="0"/>
              <a:t>postopératoire.</a:t>
            </a:r>
          </a:p>
          <a:p>
            <a:r>
              <a:rPr lang="fr-BE" dirty="0">
                <a:hlinkClick r:id="rId3"/>
              </a:rPr>
              <a:t>https://</a:t>
            </a:r>
            <a:r>
              <a:rPr lang="fr-BE" dirty="0" smtClean="0">
                <a:hlinkClick r:id="rId3"/>
              </a:rPr>
              <a:t>www.ema.europa.eu/en/documents/product-information/metacam-epar-product-information_fr.pdf</a:t>
            </a:r>
            <a:r>
              <a:rPr lang="fr-BE" dirty="0" smtClean="0"/>
              <a:t> </a:t>
            </a:r>
            <a:endParaRPr lang="fr-BE" dirty="0"/>
          </a:p>
        </p:txBody>
      </p:sp>
    </p:spTree>
    <p:extLst>
      <p:ext uri="{BB962C8B-B14F-4D97-AF65-F5344CB8AC3E}">
        <p14:creationId xmlns:p14="http://schemas.microsoft.com/office/powerpoint/2010/main" val="277123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55</a:t>
            </a:fld>
            <a:endParaRPr lang="fr-BE"/>
          </a:p>
        </p:txBody>
      </p:sp>
      <p:sp>
        <p:nvSpPr>
          <p:cNvPr id="4" name="Rectangle à coins arrondis 3"/>
          <p:cNvSpPr/>
          <p:nvPr/>
        </p:nvSpPr>
        <p:spPr>
          <a:xfrm>
            <a:off x="971600" y="116632"/>
            <a:ext cx="7704856" cy="648072"/>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Les </a:t>
            </a:r>
            <a:r>
              <a:rPr lang="fr-FR" sz="2400" dirty="0" err="1" smtClean="0"/>
              <a:t>AINS</a:t>
            </a:r>
            <a:r>
              <a:rPr lang="fr-FR" sz="2400" dirty="0" smtClean="0"/>
              <a:t> </a:t>
            </a:r>
            <a:r>
              <a:rPr lang="fr-FR" sz="2400" dirty="0"/>
              <a:t>données générales </a:t>
            </a:r>
            <a:r>
              <a:rPr lang="fr-FR" sz="2000" dirty="0">
                <a:hlinkClick r:id="rId2"/>
              </a:rPr>
              <a:t>https://</a:t>
            </a:r>
            <a:r>
              <a:rPr lang="fr-FR" sz="2000" dirty="0" smtClean="0">
                <a:hlinkClick r:id="rId2"/>
              </a:rPr>
              <a:t>www.vetcompendium.be/fr/node/3556</a:t>
            </a:r>
            <a:r>
              <a:rPr lang="fr-FR" sz="2000" dirty="0" smtClean="0"/>
              <a:t> </a:t>
            </a:r>
            <a:endParaRPr lang="fr-BE" sz="20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356991"/>
            <a:ext cx="1944216" cy="117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529" y="1129968"/>
            <a:ext cx="8568952" cy="1938992"/>
          </a:xfrm>
          <a:prstGeom prst="rect">
            <a:avLst/>
          </a:prstGeom>
          <a:ln>
            <a:solidFill>
              <a:schemeClr val="tx1"/>
            </a:solidFill>
          </a:ln>
        </p:spPr>
        <p:txBody>
          <a:bodyPr wrap="square">
            <a:spAutoFit/>
          </a:bodyPr>
          <a:lstStyle/>
          <a:p>
            <a:r>
              <a:rPr lang="fr-BE" sz="2000" dirty="0"/>
              <a:t>Les </a:t>
            </a:r>
            <a:r>
              <a:rPr lang="fr-BE" sz="2000" dirty="0" err="1"/>
              <a:t>AINS</a:t>
            </a:r>
            <a:r>
              <a:rPr lang="fr-BE" sz="2000" dirty="0"/>
              <a:t> ont des propriétés anti-inflammatoires, antipyrétiques et analgésiques.</a:t>
            </a:r>
          </a:p>
          <a:p>
            <a:r>
              <a:rPr lang="fr-BE" sz="2000" dirty="0"/>
              <a:t>Ils inhibent les cyclooxygénases et donc la synthèse des </a:t>
            </a:r>
            <a:r>
              <a:rPr lang="fr-BE" sz="2000" dirty="0" err="1"/>
              <a:t>PGs</a:t>
            </a:r>
            <a:r>
              <a:rPr lang="fr-BE" sz="2000" dirty="0"/>
              <a:t> </a:t>
            </a:r>
          </a:p>
          <a:p>
            <a:pPr lvl="1"/>
            <a:r>
              <a:rPr lang="fr-BE" sz="2000" dirty="0" smtClean="0"/>
              <a:t>- dites </a:t>
            </a:r>
            <a:r>
              <a:rPr lang="fr-BE" sz="2000" dirty="0"/>
              <a:t>physiologiques (COX1) car intervenant dans la protection des muqueuses gastro-intestinales (PGE2), l’activité plaquettaire et  le flux sanguin rénal (</a:t>
            </a:r>
            <a:r>
              <a:rPr lang="fr-BE" sz="2000" dirty="0" err="1"/>
              <a:t>Thromboxanes</a:t>
            </a:r>
            <a:r>
              <a:rPr lang="fr-BE" sz="2000" dirty="0"/>
              <a:t>, PGI2) </a:t>
            </a:r>
          </a:p>
          <a:p>
            <a:pPr lvl="1"/>
            <a:r>
              <a:rPr lang="fr-BE" sz="2000" dirty="0" smtClean="0"/>
              <a:t>- et </a:t>
            </a:r>
            <a:r>
              <a:rPr lang="fr-BE" sz="2000" dirty="0"/>
              <a:t>d’autres impliquées dans les mécanismes de l’inflammation (COX2). </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91680" y="3199677"/>
            <a:ext cx="43815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1445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9856" y="1916832"/>
            <a:ext cx="8496944" cy="3024336"/>
          </a:xfrm>
          <a:ln>
            <a:solidFill>
              <a:schemeClr val="tx1"/>
            </a:solidFill>
          </a:ln>
        </p:spPr>
        <p:txBody>
          <a:bodyPr>
            <a:normAutofit lnSpcReduction="10000"/>
          </a:bodyPr>
          <a:lstStyle/>
          <a:p>
            <a:pPr marL="457200" indent="-457200">
              <a:buFont typeface="+mj-lt"/>
              <a:buAutoNum type="arabicPeriod"/>
            </a:pPr>
            <a:r>
              <a:rPr lang="fr-FR" sz="2000" dirty="0" smtClean="0"/>
              <a:t>Les salicylés : </a:t>
            </a:r>
            <a:r>
              <a:rPr lang="fr-FR" sz="2000" dirty="0" smtClean="0">
                <a:solidFill>
                  <a:srgbClr val="FF0000"/>
                </a:solidFill>
              </a:rPr>
              <a:t>aspirine </a:t>
            </a:r>
          </a:p>
          <a:p>
            <a:pPr marL="457200" indent="-457200">
              <a:buFont typeface="+mj-lt"/>
              <a:buAutoNum type="arabicPeriod"/>
            </a:pPr>
            <a:r>
              <a:rPr lang="fr-FR" sz="2000" dirty="0" smtClean="0"/>
              <a:t>Dérivés </a:t>
            </a:r>
            <a:r>
              <a:rPr lang="fr-FR" sz="2000" dirty="0" err="1" smtClean="0"/>
              <a:t>anthraniliques</a:t>
            </a:r>
            <a:r>
              <a:rPr lang="fr-FR" sz="2000" dirty="0" smtClean="0"/>
              <a:t> ou </a:t>
            </a:r>
            <a:r>
              <a:rPr lang="fr-FR" sz="2000" dirty="0" err="1" smtClean="0"/>
              <a:t>fénamates</a:t>
            </a:r>
            <a:r>
              <a:rPr lang="fr-FR" sz="2000" dirty="0" smtClean="0"/>
              <a:t> : l’aide </a:t>
            </a:r>
            <a:r>
              <a:rPr lang="fr-FR" sz="2000" dirty="0" err="1" smtClean="0"/>
              <a:t>niflumique</a:t>
            </a:r>
            <a:r>
              <a:rPr lang="fr-FR" sz="2000" dirty="0" smtClean="0"/>
              <a:t> </a:t>
            </a:r>
          </a:p>
          <a:p>
            <a:pPr marL="457200" indent="-457200">
              <a:buFont typeface="+mj-lt"/>
              <a:buAutoNum type="arabicPeriod"/>
            </a:pPr>
            <a:r>
              <a:rPr lang="fr-FR" sz="2000" dirty="0" smtClean="0"/>
              <a:t>Dérivés </a:t>
            </a:r>
            <a:r>
              <a:rPr lang="fr-FR" sz="2000" dirty="0" err="1" smtClean="0"/>
              <a:t>arylacétiques</a:t>
            </a:r>
            <a:r>
              <a:rPr lang="fr-FR" sz="2000" dirty="0" smtClean="0"/>
              <a:t> : indométacine, </a:t>
            </a:r>
            <a:r>
              <a:rPr lang="fr-FR" sz="2000" dirty="0" err="1" smtClean="0"/>
              <a:t>diclofenac</a:t>
            </a:r>
            <a:endParaRPr lang="fr-FR" sz="2000" dirty="0" smtClean="0"/>
          </a:p>
          <a:p>
            <a:pPr marL="457200" indent="-457200">
              <a:buFont typeface="+mj-lt"/>
              <a:buAutoNum type="arabicPeriod"/>
            </a:pPr>
            <a:r>
              <a:rPr lang="fr-FR" sz="2000" dirty="0"/>
              <a:t>Dérivés </a:t>
            </a:r>
            <a:r>
              <a:rPr lang="fr-FR" sz="2000" dirty="0" err="1"/>
              <a:t>arylpropioniques</a:t>
            </a:r>
            <a:r>
              <a:rPr lang="fr-FR" sz="2000" dirty="0"/>
              <a:t> : </a:t>
            </a:r>
            <a:r>
              <a:rPr lang="fr-FR" sz="2000" dirty="0" err="1" smtClean="0">
                <a:solidFill>
                  <a:srgbClr val="FF0000"/>
                </a:solidFill>
              </a:rPr>
              <a:t>ketoprofène</a:t>
            </a:r>
            <a:r>
              <a:rPr lang="fr-FR" sz="2000" dirty="0" smtClean="0"/>
              <a:t>, </a:t>
            </a:r>
            <a:r>
              <a:rPr lang="fr-FR" sz="2000" dirty="0" err="1" smtClean="0"/>
              <a:t>carprofène</a:t>
            </a:r>
            <a:endParaRPr lang="fr-FR" sz="2000" dirty="0"/>
          </a:p>
          <a:p>
            <a:pPr marL="457200" indent="-457200">
              <a:buFont typeface="+mj-lt"/>
              <a:buAutoNum type="arabicPeriod"/>
            </a:pPr>
            <a:r>
              <a:rPr lang="fr-FR" sz="2000" dirty="0" smtClean="0"/>
              <a:t>Groupe des </a:t>
            </a:r>
            <a:r>
              <a:rPr lang="fr-FR" sz="2000" dirty="0" err="1" smtClean="0"/>
              <a:t>oxicams</a:t>
            </a:r>
            <a:r>
              <a:rPr lang="fr-FR" sz="2000" dirty="0" smtClean="0"/>
              <a:t> </a:t>
            </a:r>
            <a:r>
              <a:rPr lang="fr-FR" sz="2000" dirty="0"/>
              <a:t>: </a:t>
            </a:r>
            <a:r>
              <a:rPr lang="fr-FR" sz="2000" dirty="0" err="1" smtClean="0">
                <a:solidFill>
                  <a:srgbClr val="FF0000"/>
                </a:solidFill>
              </a:rPr>
              <a:t>meloxicam</a:t>
            </a:r>
            <a:endParaRPr lang="fr-FR" sz="2000" dirty="0">
              <a:solidFill>
                <a:srgbClr val="FF0000"/>
              </a:solidFill>
            </a:endParaRPr>
          </a:p>
          <a:p>
            <a:pPr marL="457200" indent="-457200">
              <a:buFont typeface="+mj-lt"/>
              <a:buAutoNum type="arabicPeriod"/>
            </a:pPr>
            <a:r>
              <a:rPr lang="fr-FR" sz="2000" dirty="0" smtClean="0"/>
              <a:t>Groupe des </a:t>
            </a:r>
            <a:r>
              <a:rPr lang="fr-FR" sz="2000" dirty="0" err="1" smtClean="0"/>
              <a:t>Coxibs</a:t>
            </a:r>
            <a:r>
              <a:rPr lang="fr-FR" sz="2000" dirty="0" smtClean="0"/>
              <a:t> (</a:t>
            </a:r>
            <a:r>
              <a:rPr lang="fr-FR" sz="2000" u="sng" dirty="0" smtClean="0"/>
              <a:t>spécifiques de la COX2</a:t>
            </a:r>
            <a:r>
              <a:rPr lang="fr-FR" sz="2000" dirty="0" smtClean="0"/>
              <a:t>) </a:t>
            </a:r>
            <a:r>
              <a:rPr lang="fr-FR" sz="2000" dirty="0" err="1" smtClean="0"/>
              <a:t>firocoxib</a:t>
            </a:r>
            <a:r>
              <a:rPr lang="fr-FR" sz="2000" dirty="0" smtClean="0"/>
              <a:t>, </a:t>
            </a:r>
            <a:r>
              <a:rPr lang="fr-FR" sz="2000" dirty="0" err="1" smtClean="0"/>
              <a:t>robénocoxib</a:t>
            </a:r>
            <a:r>
              <a:rPr lang="fr-FR" sz="2000" dirty="0" smtClean="0"/>
              <a:t>, </a:t>
            </a:r>
            <a:r>
              <a:rPr lang="fr-FR" sz="2000" dirty="0" err="1" smtClean="0"/>
              <a:t>mavacoxib</a:t>
            </a:r>
            <a:r>
              <a:rPr lang="fr-FR" sz="2000" dirty="0" smtClean="0"/>
              <a:t>, </a:t>
            </a:r>
            <a:r>
              <a:rPr lang="fr-FR" sz="2000" dirty="0" err="1" smtClean="0"/>
              <a:t>cimicoxib</a:t>
            </a:r>
            <a:endParaRPr lang="fr-FR" sz="2000" dirty="0" smtClean="0"/>
          </a:p>
          <a:p>
            <a:pPr marL="457200" indent="-457200">
              <a:buFont typeface="+mj-lt"/>
              <a:buAutoNum type="arabicPeriod"/>
            </a:pPr>
            <a:r>
              <a:rPr lang="fr-FR" sz="2000" dirty="0" smtClean="0"/>
              <a:t>Groupe de l’acide </a:t>
            </a:r>
            <a:r>
              <a:rPr lang="fr-FR" sz="2000" dirty="0" err="1" smtClean="0"/>
              <a:t>nicotinergique</a:t>
            </a:r>
            <a:r>
              <a:rPr lang="fr-FR" sz="2000" dirty="0" smtClean="0"/>
              <a:t> et </a:t>
            </a:r>
            <a:r>
              <a:rPr lang="fr-FR" sz="2000" dirty="0" err="1" smtClean="0"/>
              <a:t>phénamates</a:t>
            </a:r>
            <a:r>
              <a:rPr lang="fr-FR" sz="2000" dirty="0" smtClean="0"/>
              <a:t> : </a:t>
            </a:r>
            <a:r>
              <a:rPr lang="fr-FR" sz="2000" dirty="0" err="1" smtClean="0">
                <a:solidFill>
                  <a:srgbClr val="FF0000"/>
                </a:solidFill>
              </a:rPr>
              <a:t>flunixine</a:t>
            </a:r>
            <a:r>
              <a:rPr lang="fr-FR" sz="2000" dirty="0" smtClean="0"/>
              <a:t>, </a:t>
            </a:r>
            <a:r>
              <a:rPr lang="fr-FR" sz="2000" dirty="0" err="1" smtClean="0"/>
              <a:t>ac</a:t>
            </a:r>
            <a:r>
              <a:rPr lang="fr-FR" sz="2000" dirty="0" smtClean="0"/>
              <a:t> </a:t>
            </a:r>
            <a:r>
              <a:rPr lang="fr-FR" sz="2000" dirty="0" err="1" smtClean="0"/>
              <a:t>tolfénamique</a:t>
            </a:r>
            <a:endParaRPr lang="fr-FR" sz="2000" dirty="0" smtClean="0"/>
          </a:p>
          <a:p>
            <a:pPr marL="457200" indent="-457200">
              <a:buFont typeface="+mj-lt"/>
              <a:buAutoNum type="arabicPeriod"/>
            </a:pPr>
            <a:r>
              <a:rPr lang="fr-FR" sz="2000" dirty="0" smtClean="0"/>
              <a:t>Groupe de la </a:t>
            </a:r>
            <a:r>
              <a:rPr lang="fr-FR" sz="2000" dirty="0" err="1" smtClean="0"/>
              <a:t>pyrazolone</a:t>
            </a:r>
            <a:r>
              <a:rPr lang="fr-FR" sz="2000" dirty="0" smtClean="0"/>
              <a:t> : </a:t>
            </a:r>
            <a:r>
              <a:rPr lang="fr-FR" sz="2000" dirty="0" err="1" smtClean="0"/>
              <a:t>suxibuzone</a:t>
            </a:r>
            <a:r>
              <a:rPr lang="fr-FR" sz="2000" dirty="0" smtClean="0"/>
              <a:t>, </a:t>
            </a:r>
            <a:r>
              <a:rPr lang="fr-FR" sz="2000" dirty="0" smtClean="0">
                <a:solidFill>
                  <a:srgbClr val="FF0000"/>
                </a:solidFill>
              </a:rPr>
              <a:t>phénylbutazone</a:t>
            </a:r>
            <a:endParaRPr lang="fr-BE" sz="2000" dirty="0" smtClean="0">
              <a:solidFill>
                <a:srgbClr val="FF0000"/>
              </a:solidFill>
            </a:endParaRPr>
          </a:p>
        </p:txBody>
      </p:sp>
      <p:sp>
        <p:nvSpPr>
          <p:cNvPr id="2" name="Espace réservé du numéro de diapositive 1"/>
          <p:cNvSpPr>
            <a:spLocks noGrp="1"/>
          </p:cNvSpPr>
          <p:nvPr>
            <p:ph type="sldNum" sz="quarter" idx="12"/>
          </p:nvPr>
        </p:nvSpPr>
        <p:spPr/>
        <p:txBody>
          <a:bodyPr/>
          <a:lstStyle/>
          <a:p>
            <a:fld id="{74236956-C5D1-4819-939A-6E38A104A438}" type="slidenum">
              <a:rPr lang="fr-BE" smtClean="0"/>
              <a:t>56</a:t>
            </a:fld>
            <a:endParaRPr lang="fr-BE"/>
          </a:p>
        </p:txBody>
      </p:sp>
      <p:sp>
        <p:nvSpPr>
          <p:cNvPr id="4" name="Rectangle à coins arrondis 3"/>
          <p:cNvSpPr/>
          <p:nvPr/>
        </p:nvSpPr>
        <p:spPr>
          <a:xfrm>
            <a:off x="971600" y="116632"/>
            <a:ext cx="7704856" cy="648072"/>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Les </a:t>
            </a:r>
            <a:r>
              <a:rPr lang="fr-FR" sz="2400" dirty="0" err="1" smtClean="0"/>
              <a:t>AINS</a:t>
            </a:r>
            <a:r>
              <a:rPr lang="fr-FR" sz="2400" dirty="0" smtClean="0"/>
              <a:t> </a:t>
            </a:r>
            <a:r>
              <a:rPr lang="fr-FR" sz="2400" dirty="0"/>
              <a:t>données générales </a:t>
            </a:r>
            <a:r>
              <a:rPr lang="fr-FR" sz="2000" dirty="0">
                <a:hlinkClick r:id="rId2"/>
              </a:rPr>
              <a:t>https://</a:t>
            </a:r>
            <a:r>
              <a:rPr lang="fr-FR" sz="2000" dirty="0" smtClean="0">
                <a:hlinkClick r:id="rId2"/>
              </a:rPr>
              <a:t>www.vetcompendium.be/fr/node/3556</a:t>
            </a:r>
            <a:r>
              <a:rPr lang="fr-FR" sz="2000" dirty="0" smtClean="0"/>
              <a:t> </a:t>
            </a:r>
            <a:endParaRPr lang="fr-BE" sz="20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5363029"/>
            <a:ext cx="1944216" cy="117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282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57</a:t>
            </a:fld>
            <a:endParaRPr lang="fr-BE"/>
          </a:p>
        </p:txBody>
      </p:sp>
      <p:sp>
        <p:nvSpPr>
          <p:cNvPr id="4" name="Rectangle à coins arrondis 3"/>
          <p:cNvSpPr/>
          <p:nvPr/>
        </p:nvSpPr>
        <p:spPr>
          <a:xfrm>
            <a:off x="971600" y="116632"/>
            <a:ext cx="7704856" cy="648072"/>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Les </a:t>
            </a:r>
            <a:r>
              <a:rPr lang="fr-FR" sz="2400" dirty="0" err="1" smtClean="0"/>
              <a:t>AINS</a:t>
            </a:r>
            <a:r>
              <a:rPr lang="fr-FR" sz="2400" dirty="0" smtClean="0"/>
              <a:t> </a:t>
            </a:r>
            <a:r>
              <a:rPr lang="fr-FR" sz="2400" dirty="0"/>
              <a:t>données générales </a:t>
            </a:r>
            <a:r>
              <a:rPr lang="fr-FR" sz="2000" dirty="0">
                <a:hlinkClick r:id="rId2"/>
              </a:rPr>
              <a:t>https://</a:t>
            </a:r>
            <a:r>
              <a:rPr lang="fr-FR" sz="2000" dirty="0" smtClean="0">
                <a:hlinkClick r:id="rId2"/>
              </a:rPr>
              <a:t>www.vetcompendium.be/fr/node/3556</a:t>
            </a:r>
            <a:r>
              <a:rPr lang="fr-FR" sz="2000" dirty="0" smtClean="0"/>
              <a:t> </a:t>
            </a:r>
            <a:endParaRPr lang="fr-BE" sz="2000"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10241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58</a:t>
            </a:fld>
            <a:endParaRPr lang="fr-B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388424" cy="208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2508" y="1196752"/>
            <a:ext cx="8419444" cy="79208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391294" y="2667070"/>
            <a:ext cx="8409207" cy="1107996"/>
          </a:xfrm>
          <a:prstGeom prst="rect">
            <a:avLst/>
          </a:prstGeom>
          <a:ln>
            <a:solidFill>
              <a:schemeClr val="accent3">
                <a:lumMod val="50000"/>
              </a:schemeClr>
            </a:solidFill>
          </a:ln>
        </p:spPr>
        <p:txBody>
          <a:bodyPr wrap="square">
            <a:spAutoFit/>
          </a:bodyPr>
          <a:lstStyle/>
          <a:p>
            <a:pPr marL="285750" indent="-285750">
              <a:buFont typeface="Arial" panose="020B0604020202020204" pitchFamily="34" charset="0"/>
              <a:buChar char="•"/>
            </a:pPr>
            <a:r>
              <a:rPr lang="fr-FR" sz="2200" dirty="0" smtClean="0"/>
              <a:t>24 vaches traitées au moyen de 25 µg de </a:t>
            </a:r>
            <a:r>
              <a:rPr lang="fr-FR" sz="2200" dirty="0" err="1" smtClean="0"/>
              <a:t>LPS</a:t>
            </a:r>
            <a:r>
              <a:rPr lang="fr-FR" sz="2200" dirty="0" smtClean="0"/>
              <a:t> (E Coli) dans un quartier</a:t>
            </a:r>
          </a:p>
          <a:p>
            <a:pPr marL="285750" indent="-285750">
              <a:buFont typeface="Arial" panose="020B0604020202020204" pitchFamily="34" charset="0"/>
              <a:buChar char="•"/>
            </a:pPr>
            <a:r>
              <a:rPr lang="fr-FR" sz="2200" dirty="0" smtClean="0"/>
              <a:t>Groupe traité (SC) au moyen de </a:t>
            </a:r>
            <a:r>
              <a:rPr lang="fr-BE" sz="2200" dirty="0"/>
              <a:t>0.5 </a:t>
            </a:r>
            <a:r>
              <a:rPr lang="fr-BE" sz="2200" dirty="0" smtClean="0"/>
              <a:t>mg/kg de </a:t>
            </a:r>
            <a:r>
              <a:rPr lang="fr-BE" sz="2200" dirty="0" err="1" smtClean="0"/>
              <a:t>meloxicam</a:t>
            </a:r>
            <a:r>
              <a:rPr lang="fr-BE" sz="2200" dirty="0" smtClean="0"/>
              <a:t> après l’injection du </a:t>
            </a:r>
            <a:r>
              <a:rPr lang="fr-BE" sz="2200" dirty="0" err="1" smtClean="0"/>
              <a:t>LPS</a:t>
            </a:r>
            <a:endParaRPr lang="fr-FR" sz="2200" dirty="0" smtClean="0"/>
          </a:p>
        </p:txBody>
      </p:sp>
      <p:sp>
        <p:nvSpPr>
          <p:cNvPr id="6" name="Rectangle 5"/>
          <p:cNvSpPr/>
          <p:nvPr/>
        </p:nvSpPr>
        <p:spPr>
          <a:xfrm>
            <a:off x="2006320" y="4077444"/>
            <a:ext cx="4991819" cy="2462213"/>
          </a:xfrm>
          <a:prstGeom prst="rect">
            <a:avLst/>
          </a:prstGeom>
          <a:solidFill>
            <a:schemeClr val="accent6">
              <a:lumMod val="20000"/>
              <a:lumOff val="80000"/>
            </a:schemeClr>
          </a:solidFill>
          <a:ln>
            <a:solidFill>
              <a:schemeClr val="accent3">
                <a:lumMod val="50000"/>
              </a:schemeClr>
            </a:solidFill>
          </a:ln>
        </p:spPr>
        <p:txBody>
          <a:bodyPr wrap="square">
            <a:spAutoFit/>
          </a:bodyPr>
          <a:lstStyle/>
          <a:p>
            <a:pPr marL="285750" indent="-285750">
              <a:buFont typeface="Arial" panose="020B0604020202020204" pitchFamily="34" charset="0"/>
              <a:buChar char="•"/>
            </a:pPr>
            <a:r>
              <a:rPr lang="fr-FR" sz="2200" dirty="0" smtClean="0"/>
              <a:t>Le </a:t>
            </a:r>
            <a:r>
              <a:rPr lang="fr-FR" sz="2200" dirty="0" err="1" smtClean="0"/>
              <a:t>Meloxicam</a:t>
            </a:r>
            <a:r>
              <a:rPr lang="fr-FR" sz="2200" dirty="0" smtClean="0"/>
              <a:t> réduit (&lt;6h) </a:t>
            </a:r>
          </a:p>
          <a:p>
            <a:pPr marL="742950" lvl="1" indent="-285750">
              <a:buFont typeface="Arial" panose="020B0604020202020204" pitchFamily="34" charset="0"/>
              <a:buChar char="•"/>
            </a:pPr>
            <a:r>
              <a:rPr lang="fr-FR" sz="2200" dirty="0" smtClean="0"/>
              <a:t>la douleur au niveau du quartier</a:t>
            </a:r>
          </a:p>
          <a:p>
            <a:pPr marL="742950" lvl="1" indent="-285750">
              <a:buFont typeface="Arial" panose="020B0604020202020204" pitchFamily="34" charset="0"/>
              <a:buChar char="•"/>
            </a:pPr>
            <a:r>
              <a:rPr lang="fr-FR" sz="2200" dirty="0"/>
              <a:t>l</a:t>
            </a:r>
            <a:r>
              <a:rPr lang="fr-FR" sz="2200" dirty="0" smtClean="0"/>
              <a:t>e score d’œdème </a:t>
            </a:r>
          </a:p>
          <a:p>
            <a:pPr marL="742950" lvl="1" indent="-285750">
              <a:buFont typeface="Arial" panose="020B0604020202020204" pitchFamily="34" charset="0"/>
              <a:buChar char="•"/>
            </a:pPr>
            <a:r>
              <a:rPr lang="fr-FR" sz="2200" dirty="0"/>
              <a:t>l</a:t>
            </a:r>
            <a:r>
              <a:rPr lang="fr-FR" sz="2200" dirty="0" smtClean="0"/>
              <a:t>a température corporelle</a:t>
            </a:r>
          </a:p>
          <a:p>
            <a:pPr marL="285750" indent="-285750">
              <a:buFont typeface="Arial" panose="020B0604020202020204" pitchFamily="34" charset="0"/>
              <a:buChar char="•"/>
            </a:pPr>
            <a:r>
              <a:rPr lang="fr-FR" sz="2200" dirty="0" smtClean="0"/>
              <a:t>Le </a:t>
            </a:r>
            <a:r>
              <a:rPr lang="fr-FR" sz="2200" dirty="0" err="1" smtClean="0"/>
              <a:t>Meloxicam</a:t>
            </a:r>
            <a:r>
              <a:rPr lang="fr-FR" sz="2200" dirty="0" smtClean="0"/>
              <a:t> n’a pas d’effet sur </a:t>
            </a:r>
          </a:p>
          <a:p>
            <a:pPr marL="742950" lvl="1" indent="-285750">
              <a:buFont typeface="Arial" panose="020B0604020202020204" pitchFamily="34" charset="0"/>
              <a:buChar char="•"/>
            </a:pPr>
            <a:r>
              <a:rPr lang="fr-FR" sz="2200" dirty="0"/>
              <a:t>l</a:t>
            </a:r>
            <a:r>
              <a:rPr lang="fr-FR" sz="2200" dirty="0" smtClean="0"/>
              <a:t>e comptage cellulaire </a:t>
            </a:r>
          </a:p>
          <a:p>
            <a:pPr marL="742950" lvl="1" indent="-285750">
              <a:buFont typeface="Arial" panose="020B0604020202020204" pitchFamily="34" charset="0"/>
              <a:buChar char="•"/>
            </a:pPr>
            <a:r>
              <a:rPr lang="fr-FR" sz="2200" dirty="0" smtClean="0"/>
              <a:t>la matière sèche ingérée</a:t>
            </a:r>
          </a:p>
        </p:txBody>
      </p:sp>
      <p:cxnSp>
        <p:nvCxnSpPr>
          <p:cNvPr id="7" name="Connecteur droit 6"/>
          <p:cNvCxnSpPr/>
          <p:nvPr/>
        </p:nvCxnSpPr>
        <p:spPr>
          <a:xfrm>
            <a:off x="4644008" y="1916832"/>
            <a:ext cx="3960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5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59</a:t>
            </a:fld>
            <a:endParaRPr lang="fr-BE"/>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76" y="282624"/>
            <a:ext cx="815333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566" y="1124744"/>
            <a:ext cx="8153338" cy="8640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p:cNvSpPr txBox="1"/>
          <p:nvPr/>
        </p:nvSpPr>
        <p:spPr>
          <a:xfrm>
            <a:off x="108725" y="3933056"/>
            <a:ext cx="9056582" cy="2139047"/>
          </a:xfrm>
          <a:prstGeom prst="rect">
            <a:avLst/>
          </a:prstGeom>
          <a:noFill/>
        </p:spPr>
        <p:txBody>
          <a:bodyPr wrap="none" rtlCol="0">
            <a:spAutoFit/>
          </a:bodyPr>
          <a:lstStyle/>
          <a:p>
            <a:pPr marL="285750" indent="-285750">
              <a:buFont typeface="Arial" panose="020B0604020202020204" pitchFamily="34" charset="0"/>
              <a:buChar char="•"/>
            </a:pPr>
            <a:r>
              <a:rPr lang="fr-FR" sz="1900" dirty="0" smtClean="0"/>
              <a:t>15 troupeaux néozélandais de 744 vaches en moyenne (&gt; 75 % de vaches Holstein)</a:t>
            </a:r>
          </a:p>
          <a:p>
            <a:pPr marL="285750" indent="-285750">
              <a:buFont typeface="Arial" panose="020B0604020202020204" pitchFamily="34" charset="0"/>
              <a:buChar char="•"/>
            </a:pPr>
            <a:r>
              <a:rPr lang="fr-FR" sz="1900" dirty="0" smtClean="0"/>
              <a:t>Cas clinique si grumeaux (0, 1 ou 2) ou sang ou gonflement (1 à 5) et douleur du pis </a:t>
            </a:r>
          </a:p>
          <a:p>
            <a:pPr marL="285750" indent="-285750">
              <a:buFont typeface="Arial" panose="020B0604020202020204" pitchFamily="34" charset="0"/>
              <a:buChar char="•"/>
            </a:pPr>
            <a:r>
              <a:rPr lang="fr-FR" sz="1900" dirty="0" smtClean="0"/>
              <a:t>sans symptômes généraux  ou traitement avec un AB ou un </a:t>
            </a:r>
            <a:r>
              <a:rPr lang="fr-FR" sz="1900" dirty="0" err="1" smtClean="0"/>
              <a:t>AINS</a:t>
            </a:r>
            <a:r>
              <a:rPr lang="fr-FR" sz="1900" dirty="0" smtClean="0"/>
              <a:t> (&lt; 7 J)</a:t>
            </a:r>
          </a:p>
          <a:p>
            <a:pPr marL="285750" indent="-285750">
              <a:buFont typeface="Arial" panose="020B0604020202020204" pitchFamily="34" charset="0"/>
              <a:buChar char="•"/>
            </a:pPr>
            <a:r>
              <a:rPr lang="fr-FR" sz="1900" dirty="0" smtClean="0"/>
              <a:t>Prélèvement de lait pour l’examen bactériologique</a:t>
            </a:r>
          </a:p>
          <a:p>
            <a:pPr marL="285750" indent="-285750">
              <a:buFont typeface="Arial" panose="020B0604020202020204" pitchFamily="34" charset="0"/>
              <a:buChar char="•"/>
            </a:pPr>
            <a:r>
              <a:rPr lang="fr-FR" sz="1900" dirty="0" smtClean="0"/>
              <a:t>Traitement (IM) pendant 3 jours de toutes les vaches au moyen de 5 g de </a:t>
            </a:r>
            <a:r>
              <a:rPr lang="fr-FR" sz="1900" dirty="0" err="1" smtClean="0"/>
              <a:t>penethamate</a:t>
            </a:r>
            <a:endParaRPr lang="fr-FR" sz="1900" dirty="0" smtClean="0"/>
          </a:p>
          <a:p>
            <a:pPr marL="285750" indent="-285750">
              <a:buFont typeface="Arial" panose="020B0604020202020204" pitchFamily="34" charset="0"/>
              <a:buChar char="•"/>
            </a:pPr>
            <a:r>
              <a:rPr lang="fr-FR" sz="1900" dirty="0" smtClean="0"/>
              <a:t>Traitement de la moitié des vaches avec 250 mg de </a:t>
            </a:r>
            <a:r>
              <a:rPr lang="fr-FR" sz="1900" dirty="0" err="1" smtClean="0"/>
              <a:t>meloxicam</a:t>
            </a:r>
            <a:r>
              <a:rPr lang="fr-FR" sz="1900" dirty="0" smtClean="0"/>
              <a:t> </a:t>
            </a:r>
          </a:p>
          <a:p>
            <a:pPr marL="285750" indent="-285750">
              <a:buFont typeface="Arial" panose="020B0604020202020204" pitchFamily="34" charset="0"/>
              <a:buChar char="•"/>
            </a:pPr>
            <a:r>
              <a:rPr lang="fr-FR" sz="1900" dirty="0"/>
              <a:t>L</a:t>
            </a:r>
            <a:r>
              <a:rPr lang="fr-FR" sz="1900" dirty="0" smtClean="0"/>
              <a:t>ot traité : 361 vaches et lot témoin 366 vaches</a:t>
            </a:r>
          </a:p>
        </p:txBody>
      </p:sp>
      <p:sp>
        <p:nvSpPr>
          <p:cNvPr id="5" name="Rectangle à coins arrondis 4"/>
          <p:cNvSpPr/>
          <p:nvPr/>
        </p:nvSpPr>
        <p:spPr>
          <a:xfrm>
            <a:off x="353691" y="2996952"/>
            <a:ext cx="3057425"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Données de l’étude</a:t>
            </a:r>
            <a:endParaRPr lang="fr-BE" sz="2400" dirty="0"/>
          </a:p>
        </p:txBody>
      </p:sp>
      <p:cxnSp>
        <p:nvCxnSpPr>
          <p:cNvPr id="7" name="Connecteur droit 6"/>
          <p:cNvCxnSpPr/>
          <p:nvPr/>
        </p:nvCxnSpPr>
        <p:spPr>
          <a:xfrm>
            <a:off x="4355976" y="1916832"/>
            <a:ext cx="2304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454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a:t>
            </a:fld>
            <a:endParaRPr lang="fr-BE"/>
          </a:p>
        </p:txBody>
      </p:sp>
      <p:sp>
        <p:nvSpPr>
          <p:cNvPr id="5" name="Rectangle à coins arrondis 4"/>
          <p:cNvSpPr/>
          <p:nvPr/>
        </p:nvSpPr>
        <p:spPr>
          <a:xfrm>
            <a:off x="1979712" y="4147810"/>
            <a:ext cx="4968552" cy="11603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tx1"/>
                </a:solidFill>
              </a:rPr>
              <a:t>Notion de périodes</a:t>
            </a:r>
            <a:endParaRPr lang="fr-FR" sz="40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a:t>2</a:t>
            </a:r>
          </a:p>
        </p:txBody>
      </p:sp>
    </p:spTree>
    <p:extLst>
      <p:ext uri="{BB962C8B-B14F-4D97-AF65-F5344CB8AC3E}">
        <p14:creationId xmlns:p14="http://schemas.microsoft.com/office/powerpoint/2010/main" val="27564774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60</a:t>
            </a:fld>
            <a:endParaRPr lang="fr-BE"/>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71" y="311943"/>
            <a:ext cx="4579110" cy="145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3566" y="693490"/>
            <a:ext cx="4608515" cy="5752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à coins arrondis 4"/>
          <p:cNvSpPr/>
          <p:nvPr/>
        </p:nvSpPr>
        <p:spPr>
          <a:xfrm>
            <a:off x="2771800" y="1988840"/>
            <a:ext cx="3057425"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Résultats de l’étude</a:t>
            </a:r>
            <a:endParaRPr lang="fr-BE" sz="2400" dirty="0"/>
          </a:p>
        </p:txBody>
      </p:sp>
      <p:sp>
        <p:nvSpPr>
          <p:cNvPr id="6" name="ZoneTexte 5"/>
          <p:cNvSpPr txBox="1"/>
          <p:nvPr/>
        </p:nvSpPr>
        <p:spPr>
          <a:xfrm>
            <a:off x="285828" y="2996952"/>
            <a:ext cx="8712706" cy="1200329"/>
          </a:xfrm>
          <a:prstGeom prst="rect">
            <a:avLst/>
          </a:prstGeom>
          <a:solidFill>
            <a:schemeClr val="accent2">
              <a:lumMod val="20000"/>
              <a:lumOff val="80000"/>
            </a:schemeClr>
          </a:solidFill>
          <a:ln>
            <a:solidFill>
              <a:schemeClr val="tx1"/>
            </a:solidFill>
          </a:ln>
        </p:spPr>
        <p:txBody>
          <a:bodyPr wrap="none" rtlCol="0">
            <a:spAutoFit/>
          </a:bodyPr>
          <a:lstStyle/>
          <a:p>
            <a:pPr marL="285750" indent="-285750">
              <a:buFont typeface="Arial" panose="020B0604020202020204" pitchFamily="34" charset="0"/>
              <a:buChar char="•"/>
            </a:pPr>
            <a:r>
              <a:rPr lang="fr-FR" dirty="0" smtClean="0">
                <a:solidFill>
                  <a:srgbClr val="FF0000"/>
                </a:solidFill>
              </a:rPr>
              <a:t>Echec thérapeutique clinique </a:t>
            </a:r>
            <a:r>
              <a:rPr lang="fr-FR" dirty="0" smtClean="0"/>
              <a:t>(&lt; 24 J) dans 22 (</a:t>
            </a:r>
            <a:r>
              <a:rPr lang="fr-FR" dirty="0" err="1" smtClean="0"/>
              <a:t>Melox</a:t>
            </a:r>
            <a:r>
              <a:rPr lang="fr-FR" dirty="0" smtClean="0"/>
              <a:t>) et 25 % (témoins) des cas (NS) </a:t>
            </a:r>
          </a:p>
          <a:p>
            <a:r>
              <a:rPr lang="fr-FR" dirty="0"/>
              <a:t> </a:t>
            </a:r>
            <a:r>
              <a:rPr lang="fr-FR" dirty="0" smtClean="0"/>
              <a:t>     Cet échec est plus souvent observé pendant la lactation que dans les premiers jours PP, </a:t>
            </a:r>
          </a:p>
          <a:p>
            <a:r>
              <a:rPr lang="fr-FR" dirty="0"/>
              <a:t> </a:t>
            </a:r>
            <a:r>
              <a:rPr lang="fr-FR" dirty="0" smtClean="0"/>
              <a:t>      en cas d’œdème grave ou si le CMT est &gt;1</a:t>
            </a:r>
          </a:p>
          <a:p>
            <a:pPr marL="285750" indent="-285750">
              <a:buFont typeface="Arial" panose="020B0604020202020204" pitchFamily="34" charset="0"/>
              <a:buChar char="•"/>
            </a:pPr>
            <a:r>
              <a:rPr lang="fr-FR" dirty="0"/>
              <a:t>La </a:t>
            </a:r>
            <a:r>
              <a:rPr lang="fr-FR" dirty="0">
                <a:solidFill>
                  <a:srgbClr val="FF0000"/>
                </a:solidFill>
              </a:rPr>
              <a:t>production laitière </a:t>
            </a:r>
            <a:r>
              <a:rPr lang="fr-FR" dirty="0"/>
              <a:t>après le traitement n’a pas été significativement </a:t>
            </a:r>
            <a:r>
              <a:rPr lang="fr-FR" dirty="0" smtClean="0"/>
              <a:t>différente</a:t>
            </a:r>
            <a:endParaRPr lang="fr-FR" dirty="0"/>
          </a:p>
        </p:txBody>
      </p:sp>
      <p:sp>
        <p:nvSpPr>
          <p:cNvPr id="7" name="ZoneTexte 6"/>
          <p:cNvSpPr txBox="1"/>
          <p:nvPr/>
        </p:nvSpPr>
        <p:spPr>
          <a:xfrm>
            <a:off x="285828" y="4437112"/>
            <a:ext cx="8779135" cy="1200329"/>
          </a:xfrm>
          <a:prstGeom prst="rect">
            <a:avLst/>
          </a:prstGeom>
          <a:solidFill>
            <a:schemeClr val="accent3">
              <a:lumMod val="40000"/>
              <a:lumOff val="60000"/>
            </a:schemeClr>
          </a:solidFill>
          <a:ln>
            <a:solidFill>
              <a:schemeClr val="tx1"/>
            </a:solidFill>
          </a:ln>
        </p:spPr>
        <p:txBody>
          <a:bodyPr wrap="none" rtlCol="0">
            <a:spAutoFit/>
          </a:bodyPr>
          <a:lstStyle/>
          <a:p>
            <a:pPr marL="285750" indent="-285750">
              <a:buFont typeface="Arial" panose="020B0604020202020204" pitchFamily="34" charset="0"/>
              <a:buChar char="•"/>
            </a:pPr>
            <a:r>
              <a:rPr lang="fr-FR" dirty="0" smtClean="0"/>
              <a:t>Le </a:t>
            </a:r>
            <a:r>
              <a:rPr lang="fr-FR" dirty="0" err="1" smtClean="0"/>
              <a:t>meloxicam</a:t>
            </a:r>
            <a:r>
              <a:rPr lang="fr-FR" dirty="0" smtClean="0"/>
              <a:t> contribue à réduire significativement le </a:t>
            </a:r>
            <a:r>
              <a:rPr lang="fr-FR" dirty="0" smtClean="0">
                <a:solidFill>
                  <a:srgbClr val="FF0000"/>
                </a:solidFill>
              </a:rPr>
              <a:t>CCS</a:t>
            </a:r>
            <a:r>
              <a:rPr lang="fr-FR" dirty="0" smtClean="0"/>
              <a:t> dans les 3 semaines suivantes </a:t>
            </a:r>
          </a:p>
          <a:p>
            <a:r>
              <a:rPr lang="fr-FR" dirty="0"/>
              <a:t> </a:t>
            </a:r>
            <a:r>
              <a:rPr lang="fr-FR" dirty="0" smtClean="0"/>
              <a:t>     surtout en l’absence d’identification d’un germe. Cette observation diffère de celles </a:t>
            </a:r>
          </a:p>
          <a:p>
            <a:r>
              <a:rPr lang="fr-FR" dirty="0"/>
              <a:t> </a:t>
            </a:r>
            <a:r>
              <a:rPr lang="fr-FR" dirty="0" smtClean="0"/>
              <a:t>     observées après traitement au moyen du </a:t>
            </a:r>
            <a:r>
              <a:rPr lang="fr-FR" dirty="0" err="1" smtClean="0"/>
              <a:t>carprofen</a:t>
            </a:r>
            <a:r>
              <a:rPr lang="fr-FR" dirty="0" smtClean="0"/>
              <a:t> ou de la </a:t>
            </a:r>
            <a:r>
              <a:rPr lang="fr-FR" dirty="0" err="1" smtClean="0"/>
              <a:t>flunixine</a:t>
            </a:r>
            <a:r>
              <a:rPr lang="fr-FR" dirty="0" smtClean="0"/>
              <a:t>.</a:t>
            </a:r>
          </a:p>
          <a:p>
            <a:pPr marL="285750" indent="-285750">
              <a:buFont typeface="Arial" panose="020B0604020202020204" pitchFamily="34" charset="0"/>
              <a:buChar char="•"/>
            </a:pPr>
            <a:r>
              <a:rPr lang="fr-FR" dirty="0"/>
              <a:t>Le traitement a entraîné significativement moins de </a:t>
            </a:r>
            <a:r>
              <a:rPr lang="fr-FR" dirty="0" smtClean="0">
                <a:solidFill>
                  <a:srgbClr val="FF0000"/>
                </a:solidFill>
              </a:rPr>
              <a:t>réforme</a:t>
            </a:r>
            <a:endParaRPr lang="fr-BE" dirty="0">
              <a:solidFill>
                <a:srgbClr val="FF0000"/>
              </a:solidFill>
            </a:endParaRPr>
          </a:p>
        </p:txBody>
      </p:sp>
    </p:spTree>
    <p:extLst>
      <p:ext uri="{BB962C8B-B14F-4D97-AF65-F5344CB8AC3E}">
        <p14:creationId xmlns:p14="http://schemas.microsoft.com/office/powerpoint/2010/main" val="122788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61</a:t>
            </a:fld>
            <a:endParaRPr lang="fr-BE"/>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6672"/>
            <a:ext cx="715112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7249" y="3283843"/>
            <a:ext cx="8791574" cy="2862322"/>
          </a:xfrm>
          <a:prstGeom prst="rect">
            <a:avLst/>
          </a:prstGeom>
        </p:spPr>
        <p:txBody>
          <a:bodyPr wrap="square">
            <a:spAutoFit/>
          </a:bodyPr>
          <a:lstStyle/>
          <a:p>
            <a:pPr marL="285750" indent="-285750">
              <a:buFont typeface="Arial" panose="020B0604020202020204" pitchFamily="34" charset="0"/>
              <a:buChar char="•"/>
            </a:pPr>
            <a:r>
              <a:rPr lang="fr-FR" sz="2000" dirty="0"/>
              <a:t>502 vaches dans 61 troupeaux de 6 pays </a:t>
            </a:r>
            <a:r>
              <a:rPr lang="fr-FR" sz="2000" dirty="0" smtClean="0"/>
              <a:t>européens</a:t>
            </a:r>
            <a:endParaRPr lang="fr-FR" sz="2000" dirty="0"/>
          </a:p>
          <a:p>
            <a:pPr marL="285750" indent="-285750">
              <a:buFont typeface="Arial" panose="020B0604020202020204" pitchFamily="34" charset="0"/>
              <a:buChar char="•"/>
            </a:pPr>
            <a:r>
              <a:rPr lang="fr-FR" sz="2000" dirty="0"/>
              <a:t>Cas cliniques moyens (grade 2)  identifiés par l’éleveur : </a:t>
            </a:r>
            <a:r>
              <a:rPr lang="fr-FR" sz="2000" dirty="0" err="1" smtClean="0"/>
              <a:t>calor</a:t>
            </a:r>
            <a:r>
              <a:rPr lang="fr-FR" sz="2000" dirty="0" smtClean="0"/>
              <a:t> et </a:t>
            </a:r>
            <a:r>
              <a:rPr lang="fr-FR" sz="2000" dirty="0" err="1" smtClean="0"/>
              <a:t>tumor</a:t>
            </a:r>
            <a:r>
              <a:rPr lang="fr-FR" sz="2000" dirty="0" smtClean="0"/>
              <a:t> à &lt; 120 </a:t>
            </a:r>
            <a:r>
              <a:rPr lang="fr-FR" sz="2000" dirty="0"/>
              <a:t>jours </a:t>
            </a:r>
            <a:r>
              <a:rPr lang="fr-FR" sz="2000" dirty="0" smtClean="0"/>
              <a:t> PP</a:t>
            </a:r>
            <a:endParaRPr lang="fr-FR" sz="2000" dirty="0"/>
          </a:p>
          <a:p>
            <a:pPr marL="285750" indent="-285750">
              <a:buFont typeface="Arial" panose="020B0604020202020204" pitchFamily="34" charset="0"/>
              <a:buChar char="•"/>
            </a:pPr>
            <a:r>
              <a:rPr lang="fr-FR" sz="2000" dirty="0"/>
              <a:t>Pas de </a:t>
            </a:r>
            <a:r>
              <a:rPr lang="fr-FR" sz="2000" dirty="0" err="1"/>
              <a:t>SCC</a:t>
            </a:r>
            <a:r>
              <a:rPr lang="fr-FR" sz="2000" dirty="0"/>
              <a:t> &gt; 200.000  depuis 2 mois</a:t>
            </a:r>
          </a:p>
          <a:p>
            <a:pPr marL="285750" indent="-285750">
              <a:buFont typeface="Arial" panose="020B0604020202020204" pitchFamily="34" charset="0"/>
              <a:buChar char="•"/>
            </a:pPr>
            <a:r>
              <a:rPr lang="fr-FR" sz="2000" dirty="0"/>
              <a:t>Pas d’AB ou de </a:t>
            </a:r>
            <a:r>
              <a:rPr lang="fr-FR" sz="2000" dirty="0" err="1"/>
              <a:t>NSAID</a:t>
            </a:r>
            <a:r>
              <a:rPr lang="fr-FR" sz="2000" dirty="0"/>
              <a:t> depuis 15 </a:t>
            </a:r>
            <a:r>
              <a:rPr lang="fr-FR" sz="2000" dirty="0" smtClean="0"/>
              <a:t>jours</a:t>
            </a:r>
          </a:p>
          <a:p>
            <a:pPr marL="285750" indent="-285750">
              <a:buFont typeface="Arial" panose="020B0604020202020204" pitchFamily="34" charset="0"/>
              <a:buChar char="•"/>
            </a:pPr>
            <a:r>
              <a:rPr lang="fr-BE" sz="2000" dirty="0" smtClean="0"/>
              <a:t>CMT réalisé </a:t>
            </a:r>
            <a:r>
              <a:rPr lang="fr-BE" sz="2000" dirty="0"/>
              <a:t>et prélèvement de lait (aspect macroscopique et </a:t>
            </a:r>
            <a:r>
              <a:rPr lang="fr-BE" sz="2000" dirty="0" err="1"/>
              <a:t>bactério</a:t>
            </a:r>
            <a:r>
              <a:rPr lang="fr-BE" sz="2000" dirty="0"/>
              <a:t>)</a:t>
            </a:r>
          </a:p>
          <a:p>
            <a:pPr marL="285750" indent="-285750">
              <a:buFont typeface="Arial" panose="020B0604020202020204" pitchFamily="34" charset="0"/>
              <a:buChar char="•"/>
            </a:pPr>
            <a:r>
              <a:rPr lang="fr-FR" sz="2000" dirty="0"/>
              <a:t>Traitement </a:t>
            </a:r>
            <a:r>
              <a:rPr lang="fr-FR" sz="2000" dirty="0" smtClean="0"/>
              <a:t> ou non au </a:t>
            </a:r>
            <a:r>
              <a:rPr lang="fr-FR" sz="2000" dirty="0" err="1"/>
              <a:t>meloxicam</a:t>
            </a:r>
            <a:r>
              <a:rPr lang="fr-FR" sz="2000" dirty="0"/>
              <a:t> (0,5 mg / kg (2,5 ml / 100 kg)</a:t>
            </a:r>
          </a:p>
          <a:p>
            <a:pPr marL="285750" indent="-285750">
              <a:buFont typeface="Arial" panose="020B0604020202020204" pitchFamily="34" charset="0"/>
              <a:buChar char="•"/>
            </a:pPr>
            <a:r>
              <a:rPr lang="fr-FR" sz="2000" dirty="0" smtClean="0"/>
              <a:t>Traitements </a:t>
            </a:r>
            <a:r>
              <a:rPr lang="fr-FR" sz="2000" dirty="0" err="1" smtClean="0"/>
              <a:t>intramammaires</a:t>
            </a:r>
            <a:r>
              <a:rPr lang="fr-FR" sz="2000" dirty="0" smtClean="0"/>
              <a:t> (1 à 4 à 24 h d’intervalle au moyen  d’</a:t>
            </a:r>
            <a:r>
              <a:rPr lang="fr-FR" sz="2000" dirty="0" err="1" smtClean="0"/>
              <a:t>Ubrolexin</a:t>
            </a:r>
            <a:r>
              <a:rPr lang="fr-FR" sz="2000" dirty="0" smtClean="0"/>
              <a:t>  (</a:t>
            </a:r>
            <a:r>
              <a:rPr lang="fr-FR" sz="2000" dirty="0" err="1" smtClean="0"/>
              <a:t>cefalexine</a:t>
            </a:r>
            <a:r>
              <a:rPr lang="fr-FR" sz="2000" dirty="0" smtClean="0"/>
              <a:t> </a:t>
            </a:r>
            <a:r>
              <a:rPr lang="fr-FR" sz="2000" dirty="0"/>
              <a:t>(200 mg) et </a:t>
            </a:r>
            <a:r>
              <a:rPr lang="fr-FR" sz="2000" dirty="0" err="1"/>
              <a:t>kanamycine</a:t>
            </a:r>
            <a:r>
              <a:rPr lang="fr-FR" sz="2000" dirty="0"/>
              <a:t> (133 mg) </a:t>
            </a:r>
          </a:p>
        </p:txBody>
      </p:sp>
      <p:sp>
        <p:nvSpPr>
          <p:cNvPr id="4" name="Rectangle 3"/>
          <p:cNvSpPr/>
          <p:nvPr/>
        </p:nvSpPr>
        <p:spPr>
          <a:xfrm>
            <a:off x="395536" y="1700808"/>
            <a:ext cx="6768752" cy="79208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6" name="Connecteur droit 5"/>
          <p:cNvCxnSpPr/>
          <p:nvPr/>
        </p:nvCxnSpPr>
        <p:spPr>
          <a:xfrm>
            <a:off x="5004048" y="2096852"/>
            <a:ext cx="1656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1957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53200" y="5708278"/>
            <a:ext cx="2133600" cy="365125"/>
          </a:xfrm>
        </p:spPr>
        <p:txBody>
          <a:bodyPr/>
          <a:lstStyle/>
          <a:p>
            <a:fld id="{74236956-C5D1-4819-939A-6E38A104A438}" type="slidenum">
              <a:rPr lang="fr-BE" smtClean="0"/>
              <a:t>62</a:t>
            </a:fld>
            <a:endParaRPr lang="fr-BE"/>
          </a:p>
        </p:txBody>
      </p:sp>
      <p:graphicFrame>
        <p:nvGraphicFramePr>
          <p:cNvPr id="3" name="Graphique 2"/>
          <p:cNvGraphicFramePr>
            <a:graphicFrameLocks/>
          </p:cNvGraphicFramePr>
          <p:nvPr>
            <p:extLst>
              <p:ext uri="{D42A27DB-BD31-4B8C-83A1-F6EECF244321}">
                <p14:modId xmlns:p14="http://schemas.microsoft.com/office/powerpoint/2010/main" val="511669835"/>
              </p:ext>
            </p:extLst>
          </p:nvPr>
        </p:nvGraphicFramePr>
        <p:xfrm>
          <a:off x="251520" y="260648"/>
          <a:ext cx="8391526"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p:cNvSpPr txBox="1"/>
          <p:nvPr/>
        </p:nvSpPr>
        <p:spPr>
          <a:xfrm>
            <a:off x="5033581" y="6337110"/>
            <a:ext cx="805029" cy="369332"/>
          </a:xfrm>
          <a:prstGeom prst="rect">
            <a:avLst/>
          </a:prstGeom>
          <a:noFill/>
          <a:ln>
            <a:solidFill>
              <a:schemeClr val="tx1"/>
            </a:solidFill>
          </a:ln>
        </p:spPr>
        <p:txBody>
          <a:bodyPr wrap="none" rtlCol="0">
            <a:spAutoFit/>
          </a:bodyPr>
          <a:lstStyle/>
          <a:p>
            <a:r>
              <a:rPr lang="fr-BE" dirty="0" smtClean="0"/>
              <a:t>+ 11 %</a:t>
            </a:r>
            <a:endParaRPr lang="fr-BE" dirty="0"/>
          </a:p>
        </p:txBody>
      </p:sp>
      <p:cxnSp>
        <p:nvCxnSpPr>
          <p:cNvPr id="6" name="Connecteur droit avec flèche 5"/>
          <p:cNvCxnSpPr/>
          <p:nvPr/>
        </p:nvCxnSpPr>
        <p:spPr>
          <a:xfrm>
            <a:off x="5436096" y="5698718"/>
            <a:ext cx="0" cy="610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54762" y="5836622"/>
            <a:ext cx="3890489" cy="646331"/>
          </a:xfrm>
          <a:prstGeom prst="rect">
            <a:avLst/>
          </a:prstGeom>
          <a:noFill/>
          <a:ln>
            <a:solidFill>
              <a:schemeClr val="tx1"/>
            </a:solidFill>
          </a:ln>
        </p:spPr>
        <p:txBody>
          <a:bodyPr wrap="none" rtlCol="0">
            <a:spAutoFit/>
          </a:bodyPr>
          <a:lstStyle/>
          <a:p>
            <a:r>
              <a:rPr lang="fr-BE" dirty="0" smtClean="0"/>
              <a:t>Index de fertilité : - 0,5 IA par gestation </a:t>
            </a:r>
          </a:p>
          <a:p>
            <a:r>
              <a:rPr lang="fr-BE" dirty="0" smtClean="0"/>
              <a:t>(2,4 vs 2,9 si </a:t>
            </a:r>
            <a:r>
              <a:rPr lang="fr-BE" dirty="0" err="1" smtClean="0"/>
              <a:t>Metacam</a:t>
            </a:r>
            <a:r>
              <a:rPr lang="fr-BE" dirty="0" smtClean="0"/>
              <a:t>)</a:t>
            </a:r>
            <a:endParaRPr lang="fr-BE" dirty="0"/>
          </a:p>
        </p:txBody>
      </p:sp>
    </p:spTree>
    <p:extLst>
      <p:ext uri="{BB962C8B-B14F-4D97-AF65-F5344CB8AC3E}">
        <p14:creationId xmlns:p14="http://schemas.microsoft.com/office/powerpoint/2010/main" val="39038504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63</a:t>
            </a:fld>
            <a:endParaRPr lang="fr-B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7127"/>
            <a:ext cx="5682797" cy="196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300365" y="2154796"/>
            <a:ext cx="5836021" cy="923330"/>
          </a:xfrm>
          <a:prstGeom prst="rect">
            <a:avLst/>
          </a:prstGeom>
          <a:noFill/>
          <a:ln>
            <a:solidFill>
              <a:schemeClr val="tx1"/>
            </a:solidFill>
          </a:ln>
        </p:spPr>
        <p:txBody>
          <a:bodyPr wrap="none" rtlCol="0">
            <a:spAutoFit/>
          </a:bodyPr>
          <a:lstStyle/>
          <a:p>
            <a:r>
              <a:rPr lang="fr-FR" dirty="0" smtClean="0"/>
              <a:t>L’étude de McDougall et al. (2016) a confirmé l’amélioration </a:t>
            </a:r>
          </a:p>
          <a:p>
            <a:r>
              <a:rPr lang="fr-FR" dirty="0" smtClean="0"/>
              <a:t>des performances de reproduction suite au traitement </a:t>
            </a:r>
          </a:p>
          <a:p>
            <a:r>
              <a:rPr lang="fr-FR" dirty="0" smtClean="0"/>
              <a:t>des mammites cliniques au moyen du </a:t>
            </a:r>
            <a:r>
              <a:rPr lang="fr-FR" dirty="0" err="1" smtClean="0"/>
              <a:t>meloxicam</a:t>
            </a:r>
            <a:endParaRPr lang="fr-BE" dirty="0"/>
          </a:p>
        </p:txBody>
      </p:sp>
      <p:sp>
        <p:nvSpPr>
          <p:cNvPr id="5" name="ZoneTexte 4"/>
          <p:cNvSpPr txBox="1"/>
          <p:nvPr/>
        </p:nvSpPr>
        <p:spPr>
          <a:xfrm>
            <a:off x="938780" y="3368430"/>
            <a:ext cx="6550063" cy="369332"/>
          </a:xfrm>
          <a:prstGeom prst="rect">
            <a:avLst/>
          </a:prstGeom>
          <a:noFill/>
          <a:ln>
            <a:solidFill>
              <a:schemeClr val="tx1"/>
            </a:solidFill>
          </a:ln>
        </p:spPr>
        <p:txBody>
          <a:bodyPr wrap="none" rtlCol="0">
            <a:spAutoFit/>
          </a:bodyPr>
          <a:lstStyle/>
          <a:p>
            <a:r>
              <a:rPr lang="fr-FR" dirty="0" smtClean="0"/>
              <a:t>Développement d’un modèle pour en évaluer l’impact économique </a:t>
            </a:r>
          </a:p>
        </p:txBody>
      </p:sp>
      <p:sp>
        <p:nvSpPr>
          <p:cNvPr id="6" name="ZoneTexte 5"/>
          <p:cNvSpPr txBox="1"/>
          <p:nvPr/>
        </p:nvSpPr>
        <p:spPr>
          <a:xfrm>
            <a:off x="869616" y="4293096"/>
            <a:ext cx="6639575" cy="923330"/>
          </a:xfrm>
          <a:prstGeom prst="rect">
            <a:avLst/>
          </a:prstGeom>
          <a:noFill/>
          <a:ln>
            <a:solidFill>
              <a:schemeClr val="tx1"/>
            </a:solidFill>
          </a:ln>
        </p:spPr>
        <p:txBody>
          <a:bodyPr wrap="none" rtlCol="0">
            <a:spAutoFit/>
          </a:bodyPr>
          <a:lstStyle/>
          <a:p>
            <a:pPr algn="ctr"/>
            <a:r>
              <a:rPr lang="fr-FR" dirty="0" smtClean="0"/>
              <a:t>Le traitement au moyen du </a:t>
            </a:r>
            <a:r>
              <a:rPr lang="fr-FR" dirty="0" err="1" smtClean="0"/>
              <a:t>meloxicam</a:t>
            </a:r>
            <a:r>
              <a:rPr lang="fr-FR" dirty="0" smtClean="0"/>
              <a:t> assurerait un retour financier </a:t>
            </a:r>
          </a:p>
          <a:p>
            <a:pPr algn="ctr"/>
            <a:r>
              <a:rPr lang="fr-FR" dirty="0" smtClean="0"/>
              <a:t>de 42 Euros par cas clinique traité (&lt; 120 J PP) et par an </a:t>
            </a:r>
          </a:p>
          <a:p>
            <a:pPr algn="ctr"/>
            <a:r>
              <a:rPr lang="fr-FR" dirty="0" smtClean="0"/>
              <a:t>pour un coût du traitement de 15 Euros </a:t>
            </a:r>
          </a:p>
        </p:txBody>
      </p:sp>
      <p:sp>
        <p:nvSpPr>
          <p:cNvPr id="7" name="ZoneTexte 6"/>
          <p:cNvSpPr txBox="1"/>
          <p:nvPr/>
        </p:nvSpPr>
        <p:spPr>
          <a:xfrm>
            <a:off x="683568" y="5517232"/>
            <a:ext cx="7219733" cy="646331"/>
          </a:xfrm>
          <a:prstGeom prst="rect">
            <a:avLst/>
          </a:prstGeom>
          <a:noFill/>
          <a:ln>
            <a:solidFill>
              <a:schemeClr val="tx1"/>
            </a:solidFill>
          </a:ln>
        </p:spPr>
        <p:txBody>
          <a:bodyPr wrap="none" rtlCol="0">
            <a:spAutoFit/>
          </a:bodyPr>
          <a:lstStyle/>
          <a:p>
            <a:pPr algn="ctr"/>
            <a:r>
              <a:rPr lang="fr-FR" dirty="0" smtClean="0"/>
              <a:t>Le jeu en </a:t>
            </a:r>
            <a:r>
              <a:rPr lang="fr-FR" dirty="0" err="1" smtClean="0"/>
              <a:t>vaut-il</a:t>
            </a:r>
            <a:r>
              <a:rPr lang="fr-FR" dirty="0" smtClean="0"/>
              <a:t> la chandelle ? Oui si cette approche s’inscrit dans le cadre </a:t>
            </a:r>
          </a:p>
          <a:p>
            <a:pPr algn="ctr"/>
            <a:r>
              <a:rPr lang="fr-FR" dirty="0" smtClean="0"/>
              <a:t>d’une amélioration du bien-être de l’animal</a:t>
            </a:r>
          </a:p>
        </p:txBody>
      </p:sp>
      <p:sp>
        <p:nvSpPr>
          <p:cNvPr id="4" name="Rectangle 3"/>
          <p:cNvSpPr/>
          <p:nvPr/>
        </p:nvSpPr>
        <p:spPr>
          <a:xfrm>
            <a:off x="3419872" y="3078126"/>
            <a:ext cx="1368152" cy="29784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vers le bas 7"/>
          <p:cNvSpPr/>
          <p:nvPr/>
        </p:nvSpPr>
        <p:spPr>
          <a:xfrm>
            <a:off x="3995936" y="3737762"/>
            <a:ext cx="504056" cy="555334"/>
          </a:xfrm>
          <a:prstGeom prst="downArrow">
            <a:avLst/>
          </a:prstGeom>
          <a:solidFill>
            <a:schemeClr val="accent2">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3572272" y="5219384"/>
            <a:ext cx="1368152" cy="297848"/>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398562" y="908720"/>
            <a:ext cx="5109542" cy="43204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0714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8"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64</a:t>
            </a:fld>
            <a:endParaRPr lang="fr-BE"/>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044927" cy="524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3312368" cy="110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88640"/>
            <a:ext cx="52673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à coins arrondis 5"/>
          <p:cNvSpPr/>
          <p:nvPr/>
        </p:nvSpPr>
        <p:spPr>
          <a:xfrm>
            <a:off x="4616202" y="581869"/>
            <a:ext cx="3916238" cy="707860"/>
          </a:xfrm>
          <a:prstGeom prst="roundRect">
            <a:avLst/>
          </a:prstGeom>
          <a:solidFill>
            <a:schemeClr val="accent3">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t>Usage préventif du </a:t>
            </a:r>
            <a:r>
              <a:rPr lang="fr-FR" sz="2000" dirty="0" err="1" smtClean="0"/>
              <a:t>meloxicam</a:t>
            </a:r>
            <a:r>
              <a:rPr lang="fr-FR" sz="2000" dirty="0" smtClean="0"/>
              <a:t> en suspension orale (1 mg/kg)</a:t>
            </a:r>
            <a:endParaRPr lang="fr-BE" sz="2000" dirty="0"/>
          </a:p>
        </p:txBody>
      </p:sp>
      <p:sp>
        <p:nvSpPr>
          <p:cNvPr id="3" name="ZoneTexte 2"/>
          <p:cNvSpPr txBox="1"/>
          <p:nvPr/>
        </p:nvSpPr>
        <p:spPr>
          <a:xfrm>
            <a:off x="3275854" y="1495927"/>
            <a:ext cx="772969" cy="307777"/>
          </a:xfrm>
          <a:prstGeom prst="rect">
            <a:avLst/>
          </a:prstGeom>
          <a:solidFill>
            <a:schemeClr val="accent2">
              <a:lumMod val="40000"/>
              <a:lumOff val="60000"/>
            </a:schemeClr>
          </a:solidFill>
          <a:ln>
            <a:solidFill>
              <a:schemeClr val="tx1"/>
            </a:solidFill>
          </a:ln>
        </p:spPr>
        <p:txBody>
          <a:bodyPr wrap="none" rtlCol="0">
            <a:spAutoFit/>
          </a:bodyPr>
          <a:lstStyle/>
          <a:p>
            <a:r>
              <a:rPr lang="fr-FR" sz="1400" dirty="0" smtClean="0"/>
              <a:t>n : 1664</a:t>
            </a:r>
            <a:endParaRPr lang="fr-BE" sz="1400" dirty="0"/>
          </a:p>
        </p:txBody>
      </p:sp>
      <p:sp>
        <p:nvSpPr>
          <p:cNvPr id="8" name="ZoneTexte 7"/>
          <p:cNvSpPr txBox="1"/>
          <p:nvPr/>
        </p:nvSpPr>
        <p:spPr>
          <a:xfrm>
            <a:off x="4282095" y="1496429"/>
            <a:ext cx="772969" cy="307777"/>
          </a:xfrm>
          <a:prstGeom prst="rect">
            <a:avLst/>
          </a:prstGeom>
          <a:solidFill>
            <a:schemeClr val="accent2">
              <a:lumMod val="40000"/>
              <a:lumOff val="60000"/>
            </a:schemeClr>
          </a:solidFill>
          <a:ln>
            <a:solidFill>
              <a:schemeClr val="tx1"/>
            </a:solidFill>
          </a:ln>
        </p:spPr>
        <p:txBody>
          <a:bodyPr wrap="none" rtlCol="0">
            <a:spAutoFit/>
          </a:bodyPr>
          <a:lstStyle/>
          <a:p>
            <a:r>
              <a:rPr lang="fr-FR" sz="1400" dirty="0" smtClean="0"/>
              <a:t>n : 1009</a:t>
            </a:r>
            <a:endParaRPr lang="fr-BE" sz="1400" dirty="0"/>
          </a:p>
        </p:txBody>
      </p:sp>
      <p:sp>
        <p:nvSpPr>
          <p:cNvPr id="4" name="Flèche gauche 3"/>
          <p:cNvSpPr/>
          <p:nvPr/>
        </p:nvSpPr>
        <p:spPr>
          <a:xfrm>
            <a:off x="7092280" y="3861048"/>
            <a:ext cx="504056" cy="360040"/>
          </a:xfrm>
          <a:prstGeom prst="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lèche gauche 9"/>
          <p:cNvSpPr/>
          <p:nvPr/>
        </p:nvSpPr>
        <p:spPr>
          <a:xfrm>
            <a:off x="7164288" y="3212976"/>
            <a:ext cx="504056" cy="360040"/>
          </a:xfrm>
          <a:prstGeom prst="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2739040" y="5965694"/>
            <a:ext cx="1073627" cy="276999"/>
          </a:xfrm>
          <a:prstGeom prst="rect">
            <a:avLst/>
          </a:prstGeom>
          <a:noFill/>
        </p:spPr>
        <p:txBody>
          <a:bodyPr wrap="none" rtlCol="0">
            <a:spAutoFit/>
          </a:bodyPr>
          <a:lstStyle/>
          <a:p>
            <a:r>
              <a:rPr lang="fr-FR" sz="1200" dirty="0" smtClean="0"/>
              <a:t>At 1st </a:t>
            </a:r>
            <a:r>
              <a:rPr lang="fr-FR" sz="1200" dirty="0" err="1" smtClean="0"/>
              <a:t>day</a:t>
            </a:r>
            <a:r>
              <a:rPr lang="fr-FR" sz="1200" dirty="0" smtClean="0"/>
              <a:t> test</a:t>
            </a:r>
            <a:endParaRPr lang="fr-BE" sz="1200" dirty="0"/>
          </a:p>
        </p:txBody>
      </p:sp>
      <p:sp>
        <p:nvSpPr>
          <p:cNvPr id="13" name="ZoneTexte 12"/>
          <p:cNvSpPr txBox="1"/>
          <p:nvPr/>
        </p:nvSpPr>
        <p:spPr>
          <a:xfrm>
            <a:off x="4151387" y="6306288"/>
            <a:ext cx="4835042" cy="369332"/>
          </a:xfrm>
          <a:prstGeom prst="rect">
            <a:avLst/>
          </a:prstGeom>
          <a:solidFill>
            <a:schemeClr val="accent6">
              <a:lumMod val="40000"/>
              <a:lumOff val="60000"/>
            </a:schemeClr>
          </a:solidFill>
          <a:ln>
            <a:solidFill>
              <a:schemeClr val="tx1"/>
            </a:solidFill>
          </a:ln>
        </p:spPr>
        <p:txBody>
          <a:bodyPr wrap="none" rtlCol="0">
            <a:spAutoFit/>
          </a:bodyPr>
          <a:lstStyle/>
          <a:p>
            <a:r>
              <a:rPr lang="fr-FR" dirty="0" smtClean="0"/>
              <a:t>0,64 L de lait en plus /J sur les 3 premiers mois (S)</a:t>
            </a:r>
            <a:endParaRPr lang="fr-BE" dirty="0"/>
          </a:p>
        </p:txBody>
      </p:sp>
      <p:sp>
        <p:nvSpPr>
          <p:cNvPr id="14" name="Flèche gauche 13"/>
          <p:cNvSpPr/>
          <p:nvPr/>
        </p:nvSpPr>
        <p:spPr>
          <a:xfrm rot="16200000">
            <a:off x="8028384" y="5877272"/>
            <a:ext cx="504056" cy="360040"/>
          </a:xfrm>
          <a:prstGeom prst="lef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677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510846" y="-16931"/>
            <a:ext cx="3724170" cy="4870938"/>
          </a:xfrm>
          <a:prstGeom prst="rect">
            <a:avLst/>
          </a:prstGeom>
        </p:spPr>
      </p:pic>
      <p:pic>
        <p:nvPicPr>
          <p:cNvPr id="5" name="Image 4"/>
          <p:cNvPicPr>
            <a:picLocks noChangeAspect="1"/>
          </p:cNvPicPr>
          <p:nvPr/>
        </p:nvPicPr>
        <p:blipFill>
          <a:blip r:embed="rId3"/>
          <a:stretch>
            <a:fillRect/>
          </a:stretch>
        </p:blipFill>
        <p:spPr>
          <a:xfrm>
            <a:off x="2843808" y="5835741"/>
            <a:ext cx="3724170" cy="1001813"/>
          </a:xfrm>
          <a:prstGeom prst="rect">
            <a:avLst/>
          </a:prstGeom>
        </p:spPr>
      </p:pic>
      <p:pic>
        <p:nvPicPr>
          <p:cNvPr id="6" name="Image 5"/>
          <p:cNvPicPr>
            <a:picLocks noChangeAspect="1"/>
          </p:cNvPicPr>
          <p:nvPr/>
        </p:nvPicPr>
        <p:blipFill>
          <a:blip r:embed="rId4"/>
          <a:stretch>
            <a:fillRect/>
          </a:stretch>
        </p:blipFill>
        <p:spPr>
          <a:xfrm>
            <a:off x="6235017" y="-16931"/>
            <a:ext cx="2908984" cy="4870938"/>
          </a:xfrm>
          <a:prstGeom prst="rect">
            <a:avLst/>
          </a:prstGeom>
        </p:spPr>
      </p:pic>
      <p:pic>
        <p:nvPicPr>
          <p:cNvPr id="7" name="Image 6"/>
          <p:cNvPicPr>
            <a:picLocks noChangeAspect="1"/>
          </p:cNvPicPr>
          <p:nvPr/>
        </p:nvPicPr>
        <p:blipFill>
          <a:blip r:embed="rId5"/>
          <a:stretch>
            <a:fillRect/>
          </a:stretch>
        </p:blipFill>
        <p:spPr>
          <a:xfrm>
            <a:off x="0" y="0"/>
            <a:ext cx="2510846" cy="4854007"/>
          </a:xfrm>
          <a:prstGeom prst="rect">
            <a:avLst/>
          </a:prstGeom>
        </p:spPr>
      </p:pic>
    </p:spTree>
    <p:extLst>
      <p:ext uri="{BB962C8B-B14F-4D97-AF65-F5344CB8AC3E}">
        <p14:creationId xmlns:p14="http://schemas.microsoft.com/office/powerpoint/2010/main" val="15929582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a:p>
        </p:txBody>
      </p:sp>
      <p:pic>
        <p:nvPicPr>
          <p:cNvPr id="5" name="Image 4"/>
          <p:cNvPicPr>
            <a:picLocks noChangeAspect="1"/>
          </p:cNvPicPr>
          <p:nvPr/>
        </p:nvPicPr>
        <p:blipFill>
          <a:blip r:embed="rId2"/>
          <a:stretch>
            <a:fillRect/>
          </a:stretch>
        </p:blipFill>
        <p:spPr>
          <a:xfrm>
            <a:off x="192659" y="0"/>
            <a:ext cx="8987853" cy="6858000"/>
          </a:xfrm>
          <a:prstGeom prst="rect">
            <a:avLst/>
          </a:prstGeom>
        </p:spPr>
      </p:pic>
    </p:spTree>
    <p:extLst>
      <p:ext uri="{BB962C8B-B14F-4D97-AF65-F5344CB8AC3E}">
        <p14:creationId xmlns:p14="http://schemas.microsoft.com/office/powerpoint/2010/main" val="31100628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2554" y="6420"/>
            <a:ext cx="9121445" cy="6851580"/>
          </a:xfrm>
          <a:prstGeom prst="rect">
            <a:avLst/>
          </a:prstGeom>
        </p:spPr>
      </p:pic>
    </p:spTree>
    <p:extLst>
      <p:ext uri="{BB962C8B-B14F-4D97-AF65-F5344CB8AC3E}">
        <p14:creationId xmlns:p14="http://schemas.microsoft.com/office/powerpoint/2010/main" val="31996042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79512" y="764704"/>
            <a:ext cx="8856984" cy="5272313"/>
          </a:xfrm>
          <a:prstGeom prst="rect">
            <a:avLst/>
          </a:prstGeom>
        </p:spPr>
      </p:pic>
    </p:spTree>
    <p:extLst>
      <p:ext uri="{BB962C8B-B14F-4D97-AF65-F5344CB8AC3E}">
        <p14:creationId xmlns:p14="http://schemas.microsoft.com/office/powerpoint/2010/main" val="2344882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8"/>
          <p:cNvSpPr>
            <a:spLocks noChangeArrowheads="1"/>
          </p:cNvSpPr>
          <p:nvPr/>
        </p:nvSpPr>
        <p:spPr bwMode="auto">
          <a:xfrm>
            <a:off x="2377381" y="3829648"/>
            <a:ext cx="2025451" cy="430212"/>
          </a:xfrm>
          <a:prstGeom prst="rect">
            <a:avLst/>
          </a:prstGeom>
          <a:solidFill>
            <a:srgbClr val="7030A0"/>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smtClean="0">
                <a:latin typeface="+mn-lt"/>
                <a:cs typeface="Arial" panose="020B0604020202020204" pitchFamily="34" charset="0"/>
              </a:rPr>
              <a:t>Période d’attente </a:t>
            </a:r>
            <a:endParaRPr lang="fr-BE" altLang="fr-FR" sz="1800" dirty="0">
              <a:latin typeface="+mn-lt"/>
              <a:cs typeface="Arial" panose="020B0604020202020204" pitchFamily="34" charset="0"/>
            </a:endParaRPr>
          </a:p>
        </p:txBody>
      </p:sp>
      <p:sp>
        <p:nvSpPr>
          <p:cNvPr id="4108" name="Rectangle 12"/>
          <p:cNvSpPr>
            <a:spLocks noChangeArrowheads="1"/>
          </p:cNvSpPr>
          <p:nvPr/>
        </p:nvSpPr>
        <p:spPr bwMode="auto">
          <a:xfrm>
            <a:off x="539552" y="3828060"/>
            <a:ext cx="1558429" cy="431800"/>
          </a:xfrm>
          <a:prstGeom prst="rect">
            <a:avLst/>
          </a:prstGeom>
          <a:solidFill>
            <a:srgbClr val="FFFF00"/>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a:solidFill>
                  <a:schemeClr val="tx1"/>
                </a:solidFill>
                <a:latin typeface="+mn-lt"/>
                <a:cs typeface="Arial" panose="020B0604020202020204" pitchFamily="34" charset="0"/>
              </a:rPr>
              <a:t> </a:t>
            </a:r>
            <a:r>
              <a:rPr lang="fr-BE" altLang="fr-FR" sz="1800" dirty="0" smtClean="0">
                <a:solidFill>
                  <a:schemeClr val="tx1"/>
                </a:solidFill>
                <a:latin typeface="+mn-lt"/>
                <a:cs typeface="Arial" panose="020B0604020202020204" pitchFamily="34" charset="0"/>
              </a:rPr>
              <a:t>Fin de la </a:t>
            </a:r>
            <a:r>
              <a:rPr lang="fr-BE" altLang="fr-FR" sz="1800" dirty="0" err="1" smtClean="0">
                <a:solidFill>
                  <a:schemeClr val="tx1"/>
                </a:solidFill>
                <a:latin typeface="+mn-lt"/>
                <a:cs typeface="Arial" panose="020B0604020202020204" pitchFamily="34" charset="0"/>
              </a:rPr>
              <a:t>gest</a:t>
            </a:r>
            <a:endParaRPr lang="fr-BE" altLang="fr-FR" sz="1800" dirty="0">
              <a:solidFill>
                <a:schemeClr val="tx1"/>
              </a:solidFill>
              <a:latin typeface="+mn-lt"/>
              <a:cs typeface="Arial" panose="020B0604020202020204" pitchFamily="34" charset="0"/>
            </a:endParaRPr>
          </a:p>
        </p:txBody>
      </p:sp>
      <p:sp>
        <p:nvSpPr>
          <p:cNvPr id="18461" name="Rectangle 11"/>
          <p:cNvSpPr>
            <a:spLocks noChangeArrowheads="1"/>
          </p:cNvSpPr>
          <p:nvPr/>
        </p:nvSpPr>
        <p:spPr bwMode="auto">
          <a:xfrm>
            <a:off x="1023243" y="4258273"/>
            <a:ext cx="2384425" cy="430212"/>
          </a:xfrm>
          <a:prstGeom prst="rect">
            <a:avLst/>
          </a:prstGeom>
          <a:solidFill>
            <a:srgbClr val="A50021"/>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smtClean="0">
                <a:latin typeface="+mn-lt"/>
                <a:cs typeface="Arial" panose="020B0604020202020204" pitchFamily="34" charset="0"/>
              </a:rPr>
              <a:t>Période de transition</a:t>
            </a:r>
            <a:endParaRPr lang="fr-BE" altLang="fr-FR" sz="1800" dirty="0">
              <a:latin typeface="+mn-lt"/>
              <a:cs typeface="Arial" panose="020B0604020202020204" pitchFamily="34" charset="0"/>
            </a:endParaRPr>
          </a:p>
        </p:txBody>
      </p:sp>
      <p:sp>
        <p:nvSpPr>
          <p:cNvPr id="32" name="Rectangle 8"/>
          <p:cNvSpPr>
            <a:spLocks noChangeArrowheads="1"/>
          </p:cNvSpPr>
          <p:nvPr/>
        </p:nvSpPr>
        <p:spPr bwMode="auto">
          <a:xfrm>
            <a:off x="4402832" y="3823917"/>
            <a:ext cx="720080" cy="430212"/>
          </a:xfrm>
          <a:prstGeom prst="rect">
            <a:avLst/>
          </a:prstGeom>
          <a:solidFill>
            <a:srgbClr val="FF6600"/>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smtClean="0">
                <a:solidFill>
                  <a:schemeClr val="tx1"/>
                </a:solidFill>
                <a:latin typeface="+mn-lt"/>
                <a:cs typeface="Arial" panose="020B0604020202020204" pitchFamily="34" charset="0"/>
              </a:rPr>
              <a:t>PR</a:t>
            </a:r>
            <a:endParaRPr lang="fr-BE" altLang="fr-FR" sz="1800" dirty="0">
              <a:solidFill>
                <a:schemeClr val="tx1"/>
              </a:solidFill>
              <a:latin typeface="+mn-lt"/>
              <a:cs typeface="Arial" panose="020B0604020202020204" pitchFamily="34" charset="0"/>
            </a:endParaRPr>
          </a:p>
        </p:txBody>
      </p:sp>
      <p:cxnSp>
        <p:nvCxnSpPr>
          <p:cNvPr id="5" name="Connecteur droit 4"/>
          <p:cNvCxnSpPr/>
          <p:nvPr/>
        </p:nvCxnSpPr>
        <p:spPr>
          <a:xfrm flipV="1">
            <a:off x="539552" y="4724947"/>
            <a:ext cx="4583360" cy="142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2221806" y="4739233"/>
            <a:ext cx="0" cy="144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064643" y="4932908"/>
            <a:ext cx="301625" cy="368300"/>
          </a:xfrm>
          <a:prstGeom prst="rect">
            <a:avLst/>
          </a:prstGeom>
          <a:noFill/>
        </p:spPr>
        <p:txBody>
          <a:bodyPr wrap="none">
            <a:spAutoFit/>
          </a:bodyPr>
          <a:lstStyle/>
          <a:p>
            <a:pPr>
              <a:defRPr/>
            </a:pPr>
            <a:r>
              <a:rPr lang="fr-BE" dirty="0">
                <a:latin typeface="+mn-lt"/>
                <a:cs typeface="Arial" panose="020B0604020202020204" pitchFamily="34" charset="0"/>
              </a:rPr>
              <a:t>0</a:t>
            </a:r>
          </a:p>
        </p:txBody>
      </p:sp>
      <p:cxnSp>
        <p:nvCxnSpPr>
          <p:cNvPr id="100" name="Connecteur droit 99"/>
          <p:cNvCxnSpPr/>
          <p:nvPr/>
        </p:nvCxnSpPr>
        <p:spPr>
          <a:xfrm>
            <a:off x="3407668" y="4747171"/>
            <a:ext cx="0" cy="144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ZoneTexte 100"/>
          <p:cNvSpPr txBox="1"/>
          <p:nvPr/>
        </p:nvSpPr>
        <p:spPr>
          <a:xfrm>
            <a:off x="3250506" y="4931320"/>
            <a:ext cx="419100" cy="369888"/>
          </a:xfrm>
          <a:prstGeom prst="rect">
            <a:avLst/>
          </a:prstGeom>
          <a:noFill/>
        </p:spPr>
        <p:txBody>
          <a:bodyPr wrap="none">
            <a:spAutoFit/>
          </a:bodyPr>
          <a:lstStyle/>
          <a:p>
            <a:pPr>
              <a:defRPr/>
            </a:pPr>
            <a:r>
              <a:rPr lang="fr-BE" dirty="0">
                <a:latin typeface="+mn-lt"/>
                <a:cs typeface="Arial" panose="020B0604020202020204" pitchFamily="34" charset="0"/>
              </a:rPr>
              <a:t>20</a:t>
            </a:r>
          </a:p>
        </p:txBody>
      </p:sp>
      <p:cxnSp>
        <p:nvCxnSpPr>
          <p:cNvPr id="102" name="Connecteur droit 101"/>
          <p:cNvCxnSpPr/>
          <p:nvPr/>
        </p:nvCxnSpPr>
        <p:spPr>
          <a:xfrm>
            <a:off x="2759968" y="4756696"/>
            <a:ext cx="0"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ZoneTexte 102"/>
          <p:cNvSpPr txBox="1"/>
          <p:nvPr/>
        </p:nvSpPr>
        <p:spPr>
          <a:xfrm>
            <a:off x="2602806" y="4931321"/>
            <a:ext cx="419100" cy="369887"/>
          </a:xfrm>
          <a:prstGeom prst="rect">
            <a:avLst/>
          </a:prstGeom>
          <a:noFill/>
        </p:spPr>
        <p:txBody>
          <a:bodyPr wrap="none">
            <a:spAutoFit/>
          </a:bodyPr>
          <a:lstStyle/>
          <a:p>
            <a:pPr>
              <a:defRPr/>
            </a:pPr>
            <a:r>
              <a:rPr lang="fr-BE" dirty="0">
                <a:latin typeface="+mn-lt"/>
                <a:cs typeface="Arial" panose="020B0604020202020204" pitchFamily="34" charset="0"/>
              </a:rPr>
              <a:t>10</a:t>
            </a:r>
          </a:p>
        </p:txBody>
      </p:sp>
      <p:cxnSp>
        <p:nvCxnSpPr>
          <p:cNvPr id="104" name="Connecteur droit 103"/>
          <p:cNvCxnSpPr/>
          <p:nvPr/>
        </p:nvCxnSpPr>
        <p:spPr>
          <a:xfrm>
            <a:off x="5122912" y="4259860"/>
            <a:ext cx="1" cy="609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4183956" y="4932908"/>
            <a:ext cx="419100" cy="368300"/>
          </a:xfrm>
          <a:prstGeom prst="rect">
            <a:avLst/>
          </a:prstGeom>
          <a:noFill/>
        </p:spPr>
        <p:txBody>
          <a:bodyPr wrap="none">
            <a:spAutoFit/>
          </a:bodyPr>
          <a:lstStyle/>
          <a:p>
            <a:pPr>
              <a:defRPr/>
            </a:pPr>
            <a:r>
              <a:rPr lang="fr-BE" dirty="0">
                <a:latin typeface="+mn-lt"/>
                <a:cs typeface="Arial" panose="020B0604020202020204" pitchFamily="34" charset="0"/>
              </a:rPr>
              <a:t>60</a:t>
            </a:r>
          </a:p>
        </p:txBody>
      </p:sp>
      <p:cxnSp>
        <p:nvCxnSpPr>
          <p:cNvPr id="106" name="Connecteur droit 105"/>
          <p:cNvCxnSpPr/>
          <p:nvPr/>
        </p:nvCxnSpPr>
        <p:spPr>
          <a:xfrm>
            <a:off x="7962206" y="4259860"/>
            <a:ext cx="0" cy="623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ZoneTexte 106"/>
          <p:cNvSpPr txBox="1"/>
          <p:nvPr/>
        </p:nvSpPr>
        <p:spPr>
          <a:xfrm>
            <a:off x="4921423" y="4932908"/>
            <a:ext cx="417513" cy="368300"/>
          </a:xfrm>
          <a:prstGeom prst="rect">
            <a:avLst/>
          </a:prstGeom>
          <a:noFill/>
        </p:spPr>
        <p:txBody>
          <a:bodyPr wrap="none">
            <a:spAutoFit/>
          </a:bodyPr>
          <a:lstStyle/>
          <a:p>
            <a:pPr>
              <a:defRPr/>
            </a:pPr>
            <a:r>
              <a:rPr lang="fr-BE" dirty="0">
                <a:latin typeface="+mn-lt"/>
                <a:cs typeface="Arial" panose="020B0604020202020204" pitchFamily="34" charset="0"/>
              </a:rPr>
              <a:t>90</a:t>
            </a:r>
          </a:p>
        </p:txBody>
      </p:sp>
      <p:cxnSp>
        <p:nvCxnSpPr>
          <p:cNvPr id="108" name="Connecteur droit 107"/>
          <p:cNvCxnSpPr/>
          <p:nvPr/>
        </p:nvCxnSpPr>
        <p:spPr>
          <a:xfrm>
            <a:off x="1031181" y="4739233"/>
            <a:ext cx="0" cy="144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ZoneTexte 108"/>
          <p:cNvSpPr txBox="1"/>
          <p:nvPr/>
        </p:nvSpPr>
        <p:spPr>
          <a:xfrm>
            <a:off x="874018" y="4932908"/>
            <a:ext cx="419100" cy="368300"/>
          </a:xfrm>
          <a:prstGeom prst="rect">
            <a:avLst/>
          </a:prstGeom>
          <a:noFill/>
        </p:spPr>
        <p:txBody>
          <a:bodyPr wrap="none">
            <a:spAutoFit/>
          </a:bodyPr>
          <a:lstStyle/>
          <a:p>
            <a:pPr>
              <a:defRPr/>
            </a:pPr>
            <a:r>
              <a:rPr lang="fr-BE" dirty="0">
                <a:latin typeface="+mn-lt"/>
                <a:cs typeface="Arial" panose="020B0604020202020204" pitchFamily="34" charset="0"/>
              </a:rPr>
              <a:t>20</a:t>
            </a:r>
          </a:p>
        </p:txBody>
      </p:sp>
      <p:cxnSp>
        <p:nvCxnSpPr>
          <p:cNvPr id="114" name="Connecteur droit 113"/>
          <p:cNvCxnSpPr/>
          <p:nvPr/>
        </p:nvCxnSpPr>
        <p:spPr>
          <a:xfrm>
            <a:off x="4393506" y="4259860"/>
            <a:ext cx="9326" cy="609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3"/>
          <p:cNvSpPr>
            <a:spLocks noChangeArrowheads="1"/>
          </p:cNvSpPr>
          <p:nvPr/>
        </p:nvSpPr>
        <p:spPr bwMode="auto">
          <a:xfrm>
            <a:off x="2118990" y="1556793"/>
            <a:ext cx="279400" cy="2693365"/>
          </a:xfrm>
          <a:prstGeom prst="rect">
            <a:avLst/>
          </a:prstGeom>
          <a:solidFill>
            <a:srgbClr val="FF0000"/>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endParaRPr lang="fr-FR" altLang="fr-FR" sz="1800">
              <a:solidFill>
                <a:schemeClr val="tx1"/>
              </a:solidFill>
              <a:latin typeface="+mn-lt"/>
              <a:cs typeface="Arial" panose="020B0604020202020204" pitchFamily="34" charset="0"/>
            </a:endParaRPr>
          </a:p>
        </p:txBody>
      </p:sp>
      <p:sp>
        <p:nvSpPr>
          <p:cNvPr id="45" name="Rectangle 3"/>
          <p:cNvSpPr>
            <a:spLocks noChangeArrowheads="1"/>
          </p:cNvSpPr>
          <p:nvPr/>
        </p:nvSpPr>
        <p:spPr bwMode="auto">
          <a:xfrm>
            <a:off x="7931224" y="1578693"/>
            <a:ext cx="279400" cy="2671465"/>
          </a:xfrm>
          <a:prstGeom prst="rect">
            <a:avLst/>
          </a:prstGeom>
          <a:solidFill>
            <a:srgbClr val="FF0000"/>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endParaRPr lang="fr-FR" altLang="fr-FR" sz="1800">
              <a:solidFill>
                <a:schemeClr val="tx1"/>
              </a:solidFill>
              <a:latin typeface="+mn-lt"/>
              <a:cs typeface="Arial" panose="020B0604020202020204" pitchFamily="34" charset="0"/>
            </a:endParaRPr>
          </a:p>
        </p:txBody>
      </p:sp>
      <p:cxnSp>
        <p:nvCxnSpPr>
          <p:cNvPr id="47" name="Connecteur droit 46"/>
          <p:cNvCxnSpPr/>
          <p:nvPr/>
        </p:nvCxnSpPr>
        <p:spPr>
          <a:xfrm flipV="1">
            <a:off x="5130179" y="4710658"/>
            <a:ext cx="2832027" cy="142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7789961" y="4931876"/>
            <a:ext cx="535724" cy="369332"/>
          </a:xfrm>
          <a:prstGeom prst="rect">
            <a:avLst/>
          </a:prstGeom>
          <a:noFill/>
        </p:spPr>
        <p:txBody>
          <a:bodyPr wrap="none">
            <a:spAutoFit/>
          </a:bodyPr>
          <a:lstStyle/>
          <a:p>
            <a:pPr>
              <a:defRPr/>
            </a:pPr>
            <a:r>
              <a:rPr lang="fr-BE" dirty="0" smtClean="0">
                <a:latin typeface="+mn-lt"/>
                <a:cs typeface="Arial" panose="020B0604020202020204" pitchFamily="34" charset="0"/>
              </a:rPr>
              <a:t>370</a:t>
            </a:r>
            <a:endParaRPr lang="fr-BE" dirty="0">
              <a:latin typeface="+mn-lt"/>
              <a:cs typeface="Arial" panose="020B0604020202020204" pitchFamily="34" charset="0"/>
            </a:endParaRPr>
          </a:p>
        </p:txBody>
      </p:sp>
      <p:sp>
        <p:nvSpPr>
          <p:cNvPr id="51" name="Rectangle 10"/>
          <p:cNvSpPr>
            <a:spLocks noChangeArrowheads="1"/>
          </p:cNvSpPr>
          <p:nvPr/>
        </p:nvSpPr>
        <p:spPr bwMode="auto">
          <a:xfrm>
            <a:off x="7225542" y="3040412"/>
            <a:ext cx="705681" cy="365125"/>
          </a:xfrm>
          <a:prstGeom prst="rect">
            <a:avLst/>
          </a:prstGeom>
          <a:solidFill>
            <a:schemeClr val="tx2"/>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smtClean="0">
                <a:latin typeface="+mn-lt"/>
                <a:cs typeface="Arial" panose="020B0604020202020204" pitchFamily="34" charset="0"/>
              </a:rPr>
              <a:t>PT</a:t>
            </a:r>
            <a:endParaRPr lang="fr-BE" altLang="fr-FR" sz="1800" dirty="0">
              <a:latin typeface="+mn-lt"/>
              <a:cs typeface="Arial" panose="020B0604020202020204" pitchFamily="34" charset="0"/>
            </a:endParaRPr>
          </a:p>
        </p:txBody>
      </p:sp>
      <p:sp>
        <p:nvSpPr>
          <p:cNvPr id="6" name="Organigramme : Entrée manuelle 5"/>
          <p:cNvSpPr/>
          <p:nvPr/>
        </p:nvSpPr>
        <p:spPr>
          <a:xfrm>
            <a:off x="2377381" y="2475535"/>
            <a:ext cx="1637208" cy="931392"/>
          </a:xfrm>
          <a:prstGeom prst="flowChartManualInput">
            <a:avLst/>
          </a:prstGeom>
          <a:blipFill>
            <a:blip r:embed="rId2"/>
            <a:tile tx="0" ty="0" sx="100000" sy="100000" flip="none" algn="tl"/>
          </a:bli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Organigramme : Processus 7"/>
          <p:cNvSpPr/>
          <p:nvPr/>
        </p:nvSpPr>
        <p:spPr>
          <a:xfrm>
            <a:off x="4000574" y="2475535"/>
            <a:ext cx="720080" cy="931392"/>
          </a:xfrm>
          <a:prstGeom prst="flowChartProcess">
            <a:avLst/>
          </a:prstGeom>
          <a:blipFill>
            <a:blip r:embed="rId2"/>
            <a:tile tx="0" ty="0" sx="100000" sy="100000" flip="none" algn="tl"/>
          </a:bli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Organigramme : Entrée manuelle 9"/>
          <p:cNvSpPr/>
          <p:nvPr/>
        </p:nvSpPr>
        <p:spPr>
          <a:xfrm flipH="1">
            <a:off x="4720654" y="2475535"/>
            <a:ext cx="2504306" cy="931392"/>
          </a:xfrm>
          <a:prstGeom prst="flowChartManualInput">
            <a:avLst/>
          </a:prstGeom>
          <a:blipFill>
            <a:blip r:embed="rId2"/>
            <a:tile tx="0" ty="0" sx="100000" sy="100000" flip="none" algn="tl"/>
          </a:bli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Organigramme : Processus 10"/>
          <p:cNvSpPr/>
          <p:nvPr/>
        </p:nvSpPr>
        <p:spPr>
          <a:xfrm>
            <a:off x="2377381" y="3041802"/>
            <a:ext cx="4861594" cy="365125"/>
          </a:xfrm>
          <a:prstGeom prst="flowChartProcess">
            <a:avLst/>
          </a:prstGeom>
          <a:solidFill>
            <a:schemeClr val="accent6">
              <a:lumMod val="60000"/>
              <a:lumOff val="40000"/>
            </a:schemeClr>
          </a:solid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tx1"/>
                </a:solidFill>
              </a:rPr>
              <a:t>Période de lactation</a:t>
            </a:r>
            <a:endParaRPr lang="fr-BE" dirty="0">
              <a:solidFill>
                <a:schemeClr val="tx1"/>
              </a:solidFill>
            </a:endParaRPr>
          </a:p>
        </p:txBody>
      </p:sp>
      <p:cxnSp>
        <p:nvCxnSpPr>
          <p:cNvPr id="13" name="Connecteur droit 12"/>
          <p:cNvCxnSpPr/>
          <p:nvPr/>
        </p:nvCxnSpPr>
        <p:spPr>
          <a:xfrm>
            <a:off x="827584" y="6237312"/>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025293" y="1156102"/>
            <a:ext cx="433132" cy="369332"/>
          </a:xfrm>
          <a:prstGeom prst="rect">
            <a:avLst/>
          </a:prstGeom>
          <a:noFill/>
        </p:spPr>
        <p:txBody>
          <a:bodyPr wrap="none" rtlCol="0">
            <a:spAutoFit/>
          </a:bodyPr>
          <a:lstStyle/>
          <a:p>
            <a:r>
              <a:rPr lang="fr-BE" dirty="0" smtClean="0">
                <a:latin typeface="+mn-lt"/>
              </a:rPr>
              <a:t>V1</a:t>
            </a:r>
            <a:endParaRPr lang="fr-BE" dirty="0">
              <a:latin typeface="+mn-lt"/>
            </a:endParaRPr>
          </a:p>
        </p:txBody>
      </p:sp>
      <p:sp>
        <p:nvSpPr>
          <p:cNvPr id="64" name="ZoneTexte 63"/>
          <p:cNvSpPr txBox="1"/>
          <p:nvPr/>
        </p:nvSpPr>
        <p:spPr>
          <a:xfrm>
            <a:off x="7841257" y="1209361"/>
            <a:ext cx="433132" cy="369332"/>
          </a:xfrm>
          <a:prstGeom prst="rect">
            <a:avLst/>
          </a:prstGeom>
          <a:noFill/>
        </p:spPr>
        <p:txBody>
          <a:bodyPr wrap="none" rtlCol="0">
            <a:spAutoFit/>
          </a:bodyPr>
          <a:lstStyle/>
          <a:p>
            <a:r>
              <a:rPr lang="fr-BE" dirty="0" smtClean="0">
                <a:latin typeface="+mn-lt"/>
              </a:rPr>
              <a:t>V2</a:t>
            </a:r>
            <a:endParaRPr lang="fr-BE" dirty="0">
              <a:latin typeface="+mn-lt"/>
            </a:endParaRPr>
          </a:p>
        </p:txBody>
      </p:sp>
      <p:sp>
        <p:nvSpPr>
          <p:cNvPr id="24" name="Rectangle à coins arrondis 23"/>
          <p:cNvSpPr/>
          <p:nvPr/>
        </p:nvSpPr>
        <p:spPr>
          <a:xfrm>
            <a:off x="2075929" y="476672"/>
            <a:ext cx="5873848" cy="576064"/>
          </a:xfrm>
          <a:prstGeom prst="round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Périodes , vous avez dit périodes</a:t>
            </a:r>
            <a:endParaRPr lang="fr-BE" sz="2400" dirty="0"/>
          </a:p>
        </p:txBody>
      </p:sp>
      <p:sp>
        <p:nvSpPr>
          <p:cNvPr id="66" name="Rectangle 8"/>
          <p:cNvSpPr>
            <a:spLocks noChangeArrowheads="1"/>
          </p:cNvSpPr>
          <p:nvPr/>
        </p:nvSpPr>
        <p:spPr bwMode="auto">
          <a:xfrm>
            <a:off x="2377381" y="3405537"/>
            <a:ext cx="2727970" cy="430212"/>
          </a:xfrm>
          <a:prstGeom prst="rect">
            <a:avLst/>
          </a:prstGeom>
          <a:solidFill>
            <a:schemeClr val="accent3">
              <a:lumMod val="75000"/>
            </a:schemeClr>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smtClean="0">
                <a:latin typeface="+mn-lt"/>
                <a:cs typeface="Arial" panose="020B0604020202020204" pitchFamily="34" charset="0"/>
              </a:rPr>
              <a:t>Postpartum</a:t>
            </a:r>
            <a:endParaRPr lang="fr-BE" altLang="fr-FR" sz="1800" dirty="0">
              <a:latin typeface="+mn-lt"/>
              <a:cs typeface="Arial" panose="020B0604020202020204" pitchFamily="34" charset="0"/>
            </a:endParaRPr>
          </a:p>
        </p:txBody>
      </p:sp>
      <p:cxnSp>
        <p:nvCxnSpPr>
          <p:cNvPr id="68" name="Connecteur droit 67"/>
          <p:cNvCxnSpPr/>
          <p:nvPr/>
        </p:nvCxnSpPr>
        <p:spPr>
          <a:xfrm>
            <a:off x="7238975" y="3405537"/>
            <a:ext cx="0" cy="14940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12"/>
          <p:cNvSpPr>
            <a:spLocks noChangeArrowheads="1"/>
          </p:cNvSpPr>
          <p:nvPr/>
        </p:nvSpPr>
        <p:spPr bwMode="auto">
          <a:xfrm>
            <a:off x="5122912" y="3826125"/>
            <a:ext cx="2839294" cy="431800"/>
          </a:xfrm>
          <a:prstGeom prst="rect">
            <a:avLst/>
          </a:prstGeom>
          <a:solidFill>
            <a:srgbClr val="FFFF00"/>
          </a:solidFill>
          <a:ln w="6350">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defRPr/>
            </a:pPr>
            <a:r>
              <a:rPr lang="fr-BE" altLang="fr-FR" sz="1800" dirty="0">
                <a:solidFill>
                  <a:schemeClr val="tx1"/>
                </a:solidFill>
                <a:latin typeface="+mn-lt"/>
                <a:cs typeface="Arial" panose="020B0604020202020204" pitchFamily="34" charset="0"/>
              </a:rPr>
              <a:t>      </a:t>
            </a:r>
            <a:r>
              <a:rPr lang="fr-BE" altLang="fr-FR" sz="1800" dirty="0" smtClean="0">
                <a:solidFill>
                  <a:schemeClr val="tx1"/>
                </a:solidFill>
                <a:latin typeface="+mn-lt"/>
                <a:cs typeface="Arial" panose="020B0604020202020204" pitchFamily="34" charset="0"/>
              </a:rPr>
              <a:t> Période de gestation</a:t>
            </a:r>
            <a:endParaRPr lang="fr-BE" altLang="fr-FR" sz="1800" dirty="0">
              <a:solidFill>
                <a:schemeClr val="tx1"/>
              </a:solidFill>
              <a:latin typeface="+mn-lt"/>
              <a:cs typeface="Arial" panose="020B0604020202020204" pitchFamily="34" charset="0"/>
            </a:endParaRPr>
          </a:p>
        </p:txBody>
      </p:sp>
      <p:sp>
        <p:nvSpPr>
          <p:cNvPr id="71" name="ZoneTexte 70"/>
          <p:cNvSpPr txBox="1"/>
          <p:nvPr/>
        </p:nvSpPr>
        <p:spPr>
          <a:xfrm>
            <a:off x="7028729" y="4931876"/>
            <a:ext cx="535724" cy="369332"/>
          </a:xfrm>
          <a:prstGeom prst="rect">
            <a:avLst/>
          </a:prstGeom>
          <a:noFill/>
        </p:spPr>
        <p:txBody>
          <a:bodyPr wrap="none">
            <a:spAutoFit/>
          </a:bodyPr>
          <a:lstStyle/>
          <a:p>
            <a:pPr>
              <a:defRPr/>
            </a:pPr>
            <a:r>
              <a:rPr lang="fr-BE" dirty="0" smtClean="0">
                <a:latin typeface="+mn-lt"/>
                <a:cs typeface="Arial" panose="020B0604020202020204" pitchFamily="34" charset="0"/>
              </a:rPr>
              <a:t>310</a:t>
            </a:r>
            <a:endParaRPr lang="fr-BE" dirty="0">
              <a:latin typeface="+mn-lt"/>
              <a:cs typeface="Arial" panose="020B0604020202020204" pitchFamily="34" charset="0"/>
            </a:endParaRPr>
          </a:p>
        </p:txBody>
      </p:sp>
    </p:spTree>
    <p:extLst>
      <p:ext uri="{BB962C8B-B14F-4D97-AF65-F5344CB8AC3E}">
        <p14:creationId xmlns:p14="http://schemas.microsoft.com/office/powerpoint/2010/main" val="9963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P spid="4108" grpId="0" animBg="1"/>
      <p:bldP spid="18461" grpId="0" animBg="1"/>
      <p:bldP spid="32" grpId="0" animBg="1"/>
      <p:bldP spid="51" grpId="0" animBg="1"/>
      <p:bldP spid="6" grpId="0" animBg="1"/>
      <p:bldP spid="8" grpId="0" animBg="1"/>
      <p:bldP spid="10" grpId="0" animBg="1"/>
      <p:bldP spid="11" grpId="0" animBg="1"/>
      <p:bldP spid="66" grpId="0" animBg="1"/>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Connecteur droit 50"/>
          <p:cNvCxnSpPr>
            <a:cxnSpLocks noChangeShapeType="1"/>
          </p:cNvCxnSpPr>
          <p:nvPr/>
        </p:nvCxnSpPr>
        <p:spPr bwMode="auto">
          <a:xfrm>
            <a:off x="403225" y="4557589"/>
            <a:ext cx="76342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87" name="Connecteur droit 52"/>
          <p:cNvCxnSpPr>
            <a:cxnSpLocks noChangeShapeType="1"/>
          </p:cNvCxnSpPr>
          <p:nvPr/>
        </p:nvCxnSpPr>
        <p:spPr bwMode="auto">
          <a:xfrm>
            <a:off x="1646238"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88" name="Connecteur droit 53"/>
          <p:cNvCxnSpPr>
            <a:cxnSpLocks noChangeShapeType="1"/>
          </p:cNvCxnSpPr>
          <p:nvPr/>
        </p:nvCxnSpPr>
        <p:spPr bwMode="auto">
          <a:xfrm>
            <a:off x="1939925"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89" name="Connecteur droit 54"/>
          <p:cNvCxnSpPr>
            <a:cxnSpLocks noChangeShapeType="1"/>
          </p:cNvCxnSpPr>
          <p:nvPr/>
        </p:nvCxnSpPr>
        <p:spPr bwMode="auto">
          <a:xfrm>
            <a:off x="2233613"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0" name="Connecteur droit 55"/>
          <p:cNvCxnSpPr>
            <a:cxnSpLocks noChangeShapeType="1"/>
          </p:cNvCxnSpPr>
          <p:nvPr/>
        </p:nvCxnSpPr>
        <p:spPr bwMode="auto">
          <a:xfrm>
            <a:off x="252730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1" name="Connecteur droit 56"/>
          <p:cNvCxnSpPr>
            <a:cxnSpLocks noChangeShapeType="1"/>
          </p:cNvCxnSpPr>
          <p:nvPr/>
        </p:nvCxnSpPr>
        <p:spPr bwMode="auto">
          <a:xfrm>
            <a:off x="281940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2" name="Connecteur droit 57"/>
          <p:cNvCxnSpPr>
            <a:cxnSpLocks noChangeShapeType="1"/>
          </p:cNvCxnSpPr>
          <p:nvPr/>
        </p:nvCxnSpPr>
        <p:spPr bwMode="auto">
          <a:xfrm>
            <a:off x="3113088"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3" name="Connecteur droit 58"/>
          <p:cNvCxnSpPr>
            <a:cxnSpLocks noChangeShapeType="1"/>
          </p:cNvCxnSpPr>
          <p:nvPr/>
        </p:nvCxnSpPr>
        <p:spPr bwMode="auto">
          <a:xfrm>
            <a:off x="340360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4" name="Connecteur droit 60"/>
          <p:cNvCxnSpPr>
            <a:cxnSpLocks noChangeShapeType="1"/>
          </p:cNvCxnSpPr>
          <p:nvPr/>
        </p:nvCxnSpPr>
        <p:spPr bwMode="auto">
          <a:xfrm>
            <a:off x="370205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5" name="Connecteur droit 61"/>
          <p:cNvCxnSpPr>
            <a:cxnSpLocks noChangeShapeType="1"/>
          </p:cNvCxnSpPr>
          <p:nvPr/>
        </p:nvCxnSpPr>
        <p:spPr bwMode="auto">
          <a:xfrm>
            <a:off x="3992563"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6" name="Connecteur droit 62"/>
          <p:cNvCxnSpPr>
            <a:cxnSpLocks noChangeShapeType="1"/>
          </p:cNvCxnSpPr>
          <p:nvPr/>
        </p:nvCxnSpPr>
        <p:spPr bwMode="auto">
          <a:xfrm>
            <a:off x="4287838"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7" name="Connecteur droit 63"/>
          <p:cNvCxnSpPr>
            <a:cxnSpLocks noChangeShapeType="1"/>
          </p:cNvCxnSpPr>
          <p:nvPr/>
        </p:nvCxnSpPr>
        <p:spPr bwMode="auto">
          <a:xfrm>
            <a:off x="457835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8" name="Connecteur droit 64"/>
          <p:cNvCxnSpPr>
            <a:cxnSpLocks noChangeShapeType="1"/>
          </p:cNvCxnSpPr>
          <p:nvPr/>
        </p:nvCxnSpPr>
        <p:spPr bwMode="auto">
          <a:xfrm>
            <a:off x="4873625"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399" name="Connecteur droit 65"/>
          <p:cNvCxnSpPr>
            <a:cxnSpLocks noChangeShapeType="1"/>
          </p:cNvCxnSpPr>
          <p:nvPr/>
        </p:nvCxnSpPr>
        <p:spPr bwMode="auto">
          <a:xfrm>
            <a:off x="5165725"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0" name="Connecteur droit 66"/>
          <p:cNvCxnSpPr>
            <a:cxnSpLocks noChangeShapeType="1"/>
          </p:cNvCxnSpPr>
          <p:nvPr/>
        </p:nvCxnSpPr>
        <p:spPr bwMode="auto">
          <a:xfrm>
            <a:off x="5459413"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1" name="Connecteur droit 67"/>
          <p:cNvCxnSpPr>
            <a:cxnSpLocks noChangeShapeType="1"/>
          </p:cNvCxnSpPr>
          <p:nvPr/>
        </p:nvCxnSpPr>
        <p:spPr bwMode="auto">
          <a:xfrm>
            <a:off x="575310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2" name="Connecteur droit 68"/>
          <p:cNvCxnSpPr>
            <a:cxnSpLocks noChangeShapeType="1"/>
          </p:cNvCxnSpPr>
          <p:nvPr/>
        </p:nvCxnSpPr>
        <p:spPr bwMode="auto">
          <a:xfrm>
            <a:off x="6046788"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3" name="Connecteur droit 69"/>
          <p:cNvCxnSpPr>
            <a:cxnSpLocks noChangeShapeType="1"/>
          </p:cNvCxnSpPr>
          <p:nvPr/>
        </p:nvCxnSpPr>
        <p:spPr bwMode="auto">
          <a:xfrm>
            <a:off x="6340475"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4" name="Connecteur droit 70"/>
          <p:cNvCxnSpPr>
            <a:cxnSpLocks noChangeShapeType="1"/>
          </p:cNvCxnSpPr>
          <p:nvPr/>
        </p:nvCxnSpPr>
        <p:spPr bwMode="auto">
          <a:xfrm>
            <a:off x="6632575"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5" name="Connecteur droit 71"/>
          <p:cNvCxnSpPr>
            <a:cxnSpLocks noChangeShapeType="1"/>
          </p:cNvCxnSpPr>
          <p:nvPr/>
        </p:nvCxnSpPr>
        <p:spPr bwMode="auto">
          <a:xfrm>
            <a:off x="6924675"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6" name="Connecteur droit 72"/>
          <p:cNvCxnSpPr>
            <a:cxnSpLocks noChangeShapeType="1"/>
          </p:cNvCxnSpPr>
          <p:nvPr/>
        </p:nvCxnSpPr>
        <p:spPr bwMode="auto">
          <a:xfrm>
            <a:off x="7218363"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7" name="Connecteur droit 73"/>
          <p:cNvCxnSpPr>
            <a:cxnSpLocks noChangeShapeType="1"/>
          </p:cNvCxnSpPr>
          <p:nvPr/>
        </p:nvCxnSpPr>
        <p:spPr bwMode="auto">
          <a:xfrm>
            <a:off x="7512050"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8" name="Connecteur droit 113"/>
          <p:cNvCxnSpPr>
            <a:cxnSpLocks noChangeShapeType="1"/>
          </p:cNvCxnSpPr>
          <p:nvPr/>
        </p:nvCxnSpPr>
        <p:spPr bwMode="auto">
          <a:xfrm>
            <a:off x="1398588"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09" name="Connecteur droit 143"/>
          <p:cNvCxnSpPr>
            <a:cxnSpLocks noChangeShapeType="1"/>
          </p:cNvCxnSpPr>
          <p:nvPr/>
        </p:nvCxnSpPr>
        <p:spPr bwMode="auto">
          <a:xfrm>
            <a:off x="1128713" y="452583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10" name="Connecteur droit 73"/>
          <p:cNvCxnSpPr>
            <a:cxnSpLocks noChangeShapeType="1"/>
          </p:cNvCxnSpPr>
          <p:nvPr/>
        </p:nvCxnSpPr>
        <p:spPr bwMode="auto">
          <a:xfrm>
            <a:off x="7791450" y="4556001"/>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11" name="Connecteur droit 143"/>
          <p:cNvCxnSpPr>
            <a:cxnSpLocks noChangeShapeType="1"/>
          </p:cNvCxnSpPr>
          <p:nvPr/>
        </p:nvCxnSpPr>
        <p:spPr bwMode="auto">
          <a:xfrm>
            <a:off x="901700" y="4556001"/>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12" name="Connecteur droit 143"/>
          <p:cNvCxnSpPr>
            <a:cxnSpLocks noChangeShapeType="1"/>
          </p:cNvCxnSpPr>
          <p:nvPr/>
        </p:nvCxnSpPr>
        <p:spPr bwMode="auto">
          <a:xfrm>
            <a:off x="652463" y="455758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413" name="Connecteur droit 73"/>
          <p:cNvCxnSpPr>
            <a:cxnSpLocks noChangeShapeType="1"/>
          </p:cNvCxnSpPr>
          <p:nvPr/>
        </p:nvCxnSpPr>
        <p:spPr bwMode="auto">
          <a:xfrm>
            <a:off x="403225" y="4557589"/>
            <a:ext cx="0" cy="1444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6414" name="Group 312"/>
          <p:cNvGrpSpPr>
            <a:grpSpLocks/>
          </p:cNvGrpSpPr>
          <p:nvPr/>
        </p:nvGrpSpPr>
        <p:grpSpPr bwMode="auto">
          <a:xfrm>
            <a:off x="1100138" y="4322639"/>
            <a:ext cx="6338887" cy="142875"/>
            <a:chOff x="930" y="3430"/>
            <a:chExt cx="3993" cy="90"/>
          </a:xfrm>
        </p:grpSpPr>
        <p:grpSp>
          <p:nvGrpSpPr>
            <p:cNvPr id="16676" name="Group 160"/>
            <p:cNvGrpSpPr>
              <a:grpSpLocks/>
            </p:cNvGrpSpPr>
            <p:nvPr/>
          </p:nvGrpSpPr>
          <p:grpSpPr bwMode="auto">
            <a:xfrm>
              <a:off x="930" y="3430"/>
              <a:ext cx="182" cy="90"/>
              <a:chOff x="2381" y="2024"/>
              <a:chExt cx="271" cy="136"/>
            </a:xfrm>
          </p:grpSpPr>
          <p:sp>
            <p:nvSpPr>
              <p:cNvPr id="16809"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10"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11"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12"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13"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77" name="Group 174"/>
            <p:cNvGrpSpPr>
              <a:grpSpLocks/>
            </p:cNvGrpSpPr>
            <p:nvPr/>
          </p:nvGrpSpPr>
          <p:grpSpPr bwMode="auto">
            <a:xfrm>
              <a:off x="1111" y="3430"/>
              <a:ext cx="182" cy="90"/>
              <a:chOff x="2381" y="2024"/>
              <a:chExt cx="271" cy="136"/>
            </a:xfrm>
          </p:grpSpPr>
          <p:sp>
            <p:nvSpPr>
              <p:cNvPr id="16804"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5"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6"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7"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8"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78" name="Group 180"/>
            <p:cNvGrpSpPr>
              <a:grpSpLocks/>
            </p:cNvGrpSpPr>
            <p:nvPr/>
          </p:nvGrpSpPr>
          <p:grpSpPr bwMode="auto">
            <a:xfrm>
              <a:off x="1837" y="3430"/>
              <a:ext cx="182" cy="90"/>
              <a:chOff x="2381" y="2024"/>
              <a:chExt cx="271" cy="136"/>
            </a:xfrm>
          </p:grpSpPr>
          <p:sp>
            <p:nvSpPr>
              <p:cNvPr id="16799"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0"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1"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2"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803"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79" name="Group 186"/>
            <p:cNvGrpSpPr>
              <a:grpSpLocks/>
            </p:cNvGrpSpPr>
            <p:nvPr/>
          </p:nvGrpSpPr>
          <p:grpSpPr bwMode="auto">
            <a:xfrm>
              <a:off x="1474" y="3430"/>
              <a:ext cx="182" cy="90"/>
              <a:chOff x="2381" y="2024"/>
              <a:chExt cx="271" cy="136"/>
            </a:xfrm>
          </p:grpSpPr>
          <p:sp>
            <p:nvSpPr>
              <p:cNvPr id="16794"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5"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6"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7"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8"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0" name="Group 192"/>
            <p:cNvGrpSpPr>
              <a:grpSpLocks/>
            </p:cNvGrpSpPr>
            <p:nvPr/>
          </p:nvGrpSpPr>
          <p:grpSpPr bwMode="auto">
            <a:xfrm>
              <a:off x="1655" y="3430"/>
              <a:ext cx="182" cy="90"/>
              <a:chOff x="2381" y="2024"/>
              <a:chExt cx="271" cy="136"/>
            </a:xfrm>
          </p:grpSpPr>
          <p:sp>
            <p:nvSpPr>
              <p:cNvPr id="16789"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0"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1"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2"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93"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1" name="Group 198"/>
            <p:cNvGrpSpPr>
              <a:grpSpLocks/>
            </p:cNvGrpSpPr>
            <p:nvPr/>
          </p:nvGrpSpPr>
          <p:grpSpPr bwMode="auto">
            <a:xfrm>
              <a:off x="1292" y="3430"/>
              <a:ext cx="182" cy="90"/>
              <a:chOff x="2381" y="2024"/>
              <a:chExt cx="271" cy="136"/>
            </a:xfrm>
          </p:grpSpPr>
          <p:sp>
            <p:nvSpPr>
              <p:cNvPr id="16784"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5"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6"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7"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8"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2" name="Group 204"/>
            <p:cNvGrpSpPr>
              <a:grpSpLocks/>
            </p:cNvGrpSpPr>
            <p:nvPr/>
          </p:nvGrpSpPr>
          <p:grpSpPr bwMode="auto">
            <a:xfrm>
              <a:off x="2880" y="3430"/>
              <a:ext cx="182" cy="90"/>
              <a:chOff x="2381" y="2024"/>
              <a:chExt cx="271" cy="136"/>
            </a:xfrm>
          </p:grpSpPr>
          <p:sp>
            <p:nvSpPr>
              <p:cNvPr id="16779"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0"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1"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2"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83"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3" name="Group 210"/>
            <p:cNvGrpSpPr>
              <a:grpSpLocks/>
            </p:cNvGrpSpPr>
            <p:nvPr/>
          </p:nvGrpSpPr>
          <p:grpSpPr bwMode="auto">
            <a:xfrm>
              <a:off x="2699" y="3430"/>
              <a:ext cx="182" cy="90"/>
              <a:chOff x="2381" y="2024"/>
              <a:chExt cx="271" cy="136"/>
            </a:xfrm>
          </p:grpSpPr>
          <p:sp>
            <p:nvSpPr>
              <p:cNvPr id="16774"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5"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6"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7"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8"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4" name="Group 216"/>
            <p:cNvGrpSpPr>
              <a:grpSpLocks/>
            </p:cNvGrpSpPr>
            <p:nvPr/>
          </p:nvGrpSpPr>
          <p:grpSpPr bwMode="auto">
            <a:xfrm>
              <a:off x="2562" y="3430"/>
              <a:ext cx="182" cy="90"/>
              <a:chOff x="2381" y="2024"/>
              <a:chExt cx="271" cy="136"/>
            </a:xfrm>
          </p:grpSpPr>
          <p:sp>
            <p:nvSpPr>
              <p:cNvPr id="16769"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0"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1"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2"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73"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5" name="Group 222"/>
            <p:cNvGrpSpPr>
              <a:grpSpLocks/>
            </p:cNvGrpSpPr>
            <p:nvPr/>
          </p:nvGrpSpPr>
          <p:grpSpPr bwMode="auto">
            <a:xfrm>
              <a:off x="2381" y="3430"/>
              <a:ext cx="182" cy="90"/>
              <a:chOff x="2381" y="2024"/>
              <a:chExt cx="271" cy="136"/>
            </a:xfrm>
          </p:grpSpPr>
          <p:sp>
            <p:nvSpPr>
              <p:cNvPr id="16764"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5"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6"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7"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8"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6" name="Group 228"/>
            <p:cNvGrpSpPr>
              <a:grpSpLocks/>
            </p:cNvGrpSpPr>
            <p:nvPr/>
          </p:nvGrpSpPr>
          <p:grpSpPr bwMode="auto">
            <a:xfrm>
              <a:off x="2200" y="3430"/>
              <a:ext cx="182" cy="90"/>
              <a:chOff x="2381" y="2024"/>
              <a:chExt cx="271" cy="136"/>
            </a:xfrm>
          </p:grpSpPr>
          <p:sp>
            <p:nvSpPr>
              <p:cNvPr id="16759"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0"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1"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2"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63"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7" name="Group 234"/>
            <p:cNvGrpSpPr>
              <a:grpSpLocks/>
            </p:cNvGrpSpPr>
            <p:nvPr/>
          </p:nvGrpSpPr>
          <p:grpSpPr bwMode="auto">
            <a:xfrm>
              <a:off x="2018" y="3430"/>
              <a:ext cx="182" cy="90"/>
              <a:chOff x="2381" y="2024"/>
              <a:chExt cx="271" cy="136"/>
            </a:xfrm>
          </p:grpSpPr>
          <p:sp>
            <p:nvSpPr>
              <p:cNvPr id="16754"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5"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6"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7"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8"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8" name="Group 240"/>
            <p:cNvGrpSpPr>
              <a:grpSpLocks/>
            </p:cNvGrpSpPr>
            <p:nvPr/>
          </p:nvGrpSpPr>
          <p:grpSpPr bwMode="auto">
            <a:xfrm>
              <a:off x="3924" y="3430"/>
              <a:ext cx="182" cy="90"/>
              <a:chOff x="2381" y="2024"/>
              <a:chExt cx="271" cy="136"/>
            </a:xfrm>
          </p:grpSpPr>
          <p:sp>
            <p:nvSpPr>
              <p:cNvPr id="16749"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0"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1"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2"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53"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89" name="Group 246"/>
            <p:cNvGrpSpPr>
              <a:grpSpLocks/>
            </p:cNvGrpSpPr>
            <p:nvPr/>
          </p:nvGrpSpPr>
          <p:grpSpPr bwMode="auto">
            <a:xfrm>
              <a:off x="3743" y="3430"/>
              <a:ext cx="182" cy="90"/>
              <a:chOff x="2381" y="2024"/>
              <a:chExt cx="271" cy="136"/>
            </a:xfrm>
          </p:grpSpPr>
          <p:sp>
            <p:nvSpPr>
              <p:cNvPr id="16744"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5"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6"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7"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8"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0" name="Group 252"/>
            <p:cNvGrpSpPr>
              <a:grpSpLocks/>
            </p:cNvGrpSpPr>
            <p:nvPr/>
          </p:nvGrpSpPr>
          <p:grpSpPr bwMode="auto">
            <a:xfrm>
              <a:off x="3606" y="3430"/>
              <a:ext cx="182" cy="90"/>
              <a:chOff x="2381" y="2024"/>
              <a:chExt cx="271" cy="136"/>
            </a:xfrm>
          </p:grpSpPr>
          <p:sp>
            <p:nvSpPr>
              <p:cNvPr id="16739"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0"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1"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2"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43"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1" name="Group 258"/>
            <p:cNvGrpSpPr>
              <a:grpSpLocks/>
            </p:cNvGrpSpPr>
            <p:nvPr/>
          </p:nvGrpSpPr>
          <p:grpSpPr bwMode="auto">
            <a:xfrm>
              <a:off x="3425" y="3430"/>
              <a:ext cx="182" cy="90"/>
              <a:chOff x="2381" y="2024"/>
              <a:chExt cx="271" cy="136"/>
            </a:xfrm>
          </p:grpSpPr>
          <p:sp>
            <p:nvSpPr>
              <p:cNvPr id="16734"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5"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6"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7"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8"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2" name="Group 264"/>
            <p:cNvGrpSpPr>
              <a:grpSpLocks/>
            </p:cNvGrpSpPr>
            <p:nvPr/>
          </p:nvGrpSpPr>
          <p:grpSpPr bwMode="auto">
            <a:xfrm>
              <a:off x="3244" y="3430"/>
              <a:ext cx="182" cy="90"/>
              <a:chOff x="2381" y="2024"/>
              <a:chExt cx="271" cy="136"/>
            </a:xfrm>
          </p:grpSpPr>
          <p:sp>
            <p:nvSpPr>
              <p:cNvPr id="16729"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0"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1"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2"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33"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3" name="Group 270"/>
            <p:cNvGrpSpPr>
              <a:grpSpLocks/>
            </p:cNvGrpSpPr>
            <p:nvPr/>
          </p:nvGrpSpPr>
          <p:grpSpPr bwMode="auto">
            <a:xfrm>
              <a:off x="3062" y="3430"/>
              <a:ext cx="182" cy="90"/>
              <a:chOff x="2381" y="2024"/>
              <a:chExt cx="271" cy="136"/>
            </a:xfrm>
          </p:grpSpPr>
          <p:sp>
            <p:nvSpPr>
              <p:cNvPr id="16724"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5"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6"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7"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8"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4" name="Group 282"/>
            <p:cNvGrpSpPr>
              <a:grpSpLocks/>
            </p:cNvGrpSpPr>
            <p:nvPr/>
          </p:nvGrpSpPr>
          <p:grpSpPr bwMode="auto">
            <a:xfrm>
              <a:off x="4741" y="3430"/>
              <a:ext cx="182" cy="90"/>
              <a:chOff x="2381" y="2024"/>
              <a:chExt cx="271" cy="136"/>
            </a:xfrm>
          </p:grpSpPr>
          <p:sp>
            <p:nvSpPr>
              <p:cNvPr id="16719"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0"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1"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2"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23"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5" name="Group 288"/>
            <p:cNvGrpSpPr>
              <a:grpSpLocks/>
            </p:cNvGrpSpPr>
            <p:nvPr/>
          </p:nvGrpSpPr>
          <p:grpSpPr bwMode="auto">
            <a:xfrm>
              <a:off x="4604" y="3430"/>
              <a:ext cx="182" cy="90"/>
              <a:chOff x="2381" y="2024"/>
              <a:chExt cx="271" cy="136"/>
            </a:xfrm>
          </p:grpSpPr>
          <p:sp>
            <p:nvSpPr>
              <p:cNvPr id="16714"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5"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6"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7"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8"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6" name="Group 294"/>
            <p:cNvGrpSpPr>
              <a:grpSpLocks/>
            </p:cNvGrpSpPr>
            <p:nvPr/>
          </p:nvGrpSpPr>
          <p:grpSpPr bwMode="auto">
            <a:xfrm>
              <a:off x="4423" y="3430"/>
              <a:ext cx="182" cy="90"/>
              <a:chOff x="2381" y="2024"/>
              <a:chExt cx="271" cy="136"/>
            </a:xfrm>
          </p:grpSpPr>
          <p:sp>
            <p:nvSpPr>
              <p:cNvPr id="16709"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0"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1"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2"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13"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7" name="Group 300"/>
            <p:cNvGrpSpPr>
              <a:grpSpLocks/>
            </p:cNvGrpSpPr>
            <p:nvPr/>
          </p:nvGrpSpPr>
          <p:grpSpPr bwMode="auto">
            <a:xfrm>
              <a:off x="4242" y="3430"/>
              <a:ext cx="182" cy="90"/>
              <a:chOff x="2381" y="2024"/>
              <a:chExt cx="271" cy="136"/>
            </a:xfrm>
          </p:grpSpPr>
          <p:sp>
            <p:nvSpPr>
              <p:cNvPr id="16704"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5"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6"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7"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8"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98" name="Group 306"/>
            <p:cNvGrpSpPr>
              <a:grpSpLocks/>
            </p:cNvGrpSpPr>
            <p:nvPr/>
          </p:nvGrpSpPr>
          <p:grpSpPr bwMode="auto">
            <a:xfrm>
              <a:off x="4060" y="3430"/>
              <a:ext cx="182" cy="90"/>
              <a:chOff x="2381" y="2024"/>
              <a:chExt cx="271" cy="136"/>
            </a:xfrm>
          </p:grpSpPr>
          <p:sp>
            <p:nvSpPr>
              <p:cNvPr id="16699"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0"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1"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2"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703"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sp>
        <p:nvSpPr>
          <p:cNvPr id="16415" name="ZoneTexte 1"/>
          <p:cNvSpPr txBox="1">
            <a:spLocks noChangeArrowheads="1"/>
          </p:cNvSpPr>
          <p:nvPr/>
        </p:nvSpPr>
        <p:spPr bwMode="auto">
          <a:xfrm>
            <a:off x="971550" y="4729039"/>
            <a:ext cx="29527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dirty="0">
                <a:solidFill>
                  <a:schemeClr val="tx1"/>
                </a:solidFill>
                <a:latin typeface="+mn-lt"/>
              </a:rPr>
              <a:t>0</a:t>
            </a:r>
          </a:p>
        </p:txBody>
      </p:sp>
      <p:sp>
        <p:nvSpPr>
          <p:cNvPr id="16416" name="ZoneTexte 251"/>
          <p:cNvSpPr txBox="1">
            <a:spLocks noChangeArrowheads="1"/>
          </p:cNvSpPr>
          <p:nvPr/>
        </p:nvSpPr>
        <p:spPr bwMode="auto">
          <a:xfrm>
            <a:off x="2082800"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10</a:t>
            </a:r>
          </a:p>
        </p:txBody>
      </p:sp>
      <p:sp>
        <p:nvSpPr>
          <p:cNvPr id="16417" name="ZoneTexte 252"/>
          <p:cNvSpPr txBox="1">
            <a:spLocks noChangeArrowheads="1"/>
          </p:cNvSpPr>
          <p:nvPr/>
        </p:nvSpPr>
        <p:spPr bwMode="auto">
          <a:xfrm>
            <a:off x="1519238" y="4729039"/>
            <a:ext cx="29527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5</a:t>
            </a:r>
          </a:p>
        </p:txBody>
      </p:sp>
      <p:sp>
        <p:nvSpPr>
          <p:cNvPr id="16418" name="ZoneTexte 253"/>
          <p:cNvSpPr txBox="1">
            <a:spLocks noChangeArrowheads="1"/>
          </p:cNvSpPr>
          <p:nvPr/>
        </p:nvSpPr>
        <p:spPr bwMode="auto">
          <a:xfrm>
            <a:off x="2671763"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15</a:t>
            </a:r>
          </a:p>
        </p:txBody>
      </p:sp>
      <p:sp>
        <p:nvSpPr>
          <p:cNvPr id="16419" name="ZoneTexte 254"/>
          <p:cNvSpPr txBox="1">
            <a:spLocks noChangeArrowheads="1"/>
          </p:cNvSpPr>
          <p:nvPr/>
        </p:nvSpPr>
        <p:spPr bwMode="auto">
          <a:xfrm>
            <a:off x="3248025"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20</a:t>
            </a:r>
          </a:p>
        </p:txBody>
      </p:sp>
      <p:sp>
        <p:nvSpPr>
          <p:cNvPr id="16420" name="ZoneTexte 255"/>
          <p:cNvSpPr txBox="1">
            <a:spLocks noChangeArrowheads="1"/>
          </p:cNvSpPr>
          <p:nvPr/>
        </p:nvSpPr>
        <p:spPr bwMode="auto">
          <a:xfrm>
            <a:off x="3829050"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25</a:t>
            </a:r>
          </a:p>
        </p:txBody>
      </p:sp>
      <p:sp>
        <p:nvSpPr>
          <p:cNvPr id="16421" name="ZoneTexte 256"/>
          <p:cNvSpPr txBox="1">
            <a:spLocks noChangeArrowheads="1"/>
          </p:cNvSpPr>
          <p:nvPr/>
        </p:nvSpPr>
        <p:spPr bwMode="auto">
          <a:xfrm>
            <a:off x="4437063"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30</a:t>
            </a:r>
          </a:p>
        </p:txBody>
      </p:sp>
      <p:sp>
        <p:nvSpPr>
          <p:cNvPr id="16422" name="ZoneTexte 257"/>
          <p:cNvSpPr txBox="1">
            <a:spLocks noChangeArrowheads="1"/>
          </p:cNvSpPr>
          <p:nvPr/>
        </p:nvSpPr>
        <p:spPr bwMode="auto">
          <a:xfrm>
            <a:off x="5014913"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35</a:t>
            </a:r>
          </a:p>
        </p:txBody>
      </p:sp>
      <p:sp>
        <p:nvSpPr>
          <p:cNvPr id="16423" name="ZoneTexte 258"/>
          <p:cNvSpPr txBox="1">
            <a:spLocks noChangeArrowheads="1"/>
          </p:cNvSpPr>
          <p:nvPr/>
        </p:nvSpPr>
        <p:spPr bwMode="auto">
          <a:xfrm>
            <a:off x="5595938"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40</a:t>
            </a:r>
          </a:p>
        </p:txBody>
      </p:sp>
      <p:sp>
        <p:nvSpPr>
          <p:cNvPr id="16424" name="ZoneTexte 259"/>
          <p:cNvSpPr txBox="1">
            <a:spLocks noChangeArrowheads="1"/>
          </p:cNvSpPr>
          <p:nvPr/>
        </p:nvSpPr>
        <p:spPr bwMode="auto">
          <a:xfrm>
            <a:off x="7291388"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60</a:t>
            </a:r>
          </a:p>
        </p:txBody>
      </p:sp>
      <p:sp>
        <p:nvSpPr>
          <p:cNvPr id="16425" name="ZoneTexte 260"/>
          <p:cNvSpPr txBox="1">
            <a:spLocks noChangeArrowheads="1"/>
          </p:cNvSpPr>
          <p:nvPr/>
        </p:nvSpPr>
        <p:spPr bwMode="auto">
          <a:xfrm>
            <a:off x="6732588"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a:solidFill>
                  <a:schemeClr val="tx1"/>
                </a:solidFill>
                <a:latin typeface="+mn-lt"/>
              </a:rPr>
              <a:t>50</a:t>
            </a:r>
          </a:p>
        </p:txBody>
      </p:sp>
      <p:sp>
        <p:nvSpPr>
          <p:cNvPr id="16426" name="ZoneTexte 261"/>
          <p:cNvSpPr txBox="1">
            <a:spLocks noChangeArrowheads="1"/>
          </p:cNvSpPr>
          <p:nvPr/>
        </p:nvSpPr>
        <p:spPr bwMode="auto">
          <a:xfrm>
            <a:off x="6121400" y="4729039"/>
            <a:ext cx="40588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700" dirty="0">
                <a:solidFill>
                  <a:schemeClr val="tx1"/>
                </a:solidFill>
                <a:latin typeface="+mn-lt"/>
              </a:rPr>
              <a:t>45</a:t>
            </a:r>
          </a:p>
        </p:txBody>
      </p:sp>
      <p:grpSp>
        <p:nvGrpSpPr>
          <p:cNvPr id="296" name="Group 340"/>
          <p:cNvGrpSpPr>
            <a:grpSpLocks/>
          </p:cNvGrpSpPr>
          <p:nvPr/>
        </p:nvGrpSpPr>
        <p:grpSpPr bwMode="auto">
          <a:xfrm>
            <a:off x="1763713" y="3361504"/>
            <a:ext cx="712663" cy="972247"/>
            <a:chOff x="930" y="1570"/>
            <a:chExt cx="1451" cy="1860"/>
          </a:xfrm>
        </p:grpSpPr>
        <p:sp>
          <p:nvSpPr>
            <p:cNvPr id="16623"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624" name="Group 342"/>
            <p:cNvGrpSpPr>
              <a:grpSpLocks/>
            </p:cNvGrpSpPr>
            <p:nvPr/>
          </p:nvGrpSpPr>
          <p:grpSpPr bwMode="auto">
            <a:xfrm>
              <a:off x="975" y="3158"/>
              <a:ext cx="227" cy="272"/>
              <a:chOff x="975" y="3158"/>
              <a:chExt cx="227" cy="272"/>
            </a:xfrm>
          </p:grpSpPr>
          <p:sp>
            <p:nvSpPr>
              <p:cNvPr id="16667"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8"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9"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70"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71"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72"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73"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74"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75"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625"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626" name="Group 343"/>
            <p:cNvGrpSpPr>
              <a:grpSpLocks/>
            </p:cNvGrpSpPr>
            <p:nvPr/>
          </p:nvGrpSpPr>
          <p:grpSpPr bwMode="auto">
            <a:xfrm>
              <a:off x="1020" y="2614"/>
              <a:ext cx="453" cy="589"/>
              <a:chOff x="975" y="2614"/>
              <a:chExt cx="453" cy="589"/>
            </a:xfrm>
          </p:grpSpPr>
          <p:sp>
            <p:nvSpPr>
              <p:cNvPr id="16658"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9"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0"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1"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2"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3"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4"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5"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66"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27" name="Group 348"/>
            <p:cNvGrpSpPr>
              <a:grpSpLocks/>
            </p:cNvGrpSpPr>
            <p:nvPr/>
          </p:nvGrpSpPr>
          <p:grpSpPr bwMode="auto">
            <a:xfrm>
              <a:off x="1429" y="2614"/>
              <a:ext cx="272" cy="136"/>
              <a:chOff x="1429" y="2614"/>
              <a:chExt cx="272" cy="136"/>
            </a:xfrm>
          </p:grpSpPr>
          <p:sp>
            <p:nvSpPr>
              <p:cNvPr id="16656"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7"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628" name="Group 349"/>
            <p:cNvGrpSpPr>
              <a:grpSpLocks/>
            </p:cNvGrpSpPr>
            <p:nvPr/>
          </p:nvGrpSpPr>
          <p:grpSpPr bwMode="auto">
            <a:xfrm>
              <a:off x="1701" y="2659"/>
              <a:ext cx="680" cy="680"/>
              <a:chOff x="1701" y="2659"/>
              <a:chExt cx="680" cy="680"/>
            </a:xfrm>
          </p:grpSpPr>
          <p:sp>
            <p:nvSpPr>
              <p:cNvPr id="16649"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0"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1"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2"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3"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4"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55"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629"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630" name="Group 430"/>
            <p:cNvGrpSpPr>
              <a:grpSpLocks/>
            </p:cNvGrpSpPr>
            <p:nvPr/>
          </p:nvGrpSpPr>
          <p:grpSpPr bwMode="auto">
            <a:xfrm>
              <a:off x="1549" y="1570"/>
              <a:ext cx="514" cy="576"/>
              <a:chOff x="1549" y="1570"/>
              <a:chExt cx="514" cy="576"/>
            </a:xfrm>
          </p:grpSpPr>
          <p:sp>
            <p:nvSpPr>
              <p:cNvPr id="16646"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47"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grpSp>
        <p:nvGrpSpPr>
          <p:cNvPr id="3" name="Groupe 2"/>
          <p:cNvGrpSpPr>
            <a:grpSpLocks/>
          </p:cNvGrpSpPr>
          <p:nvPr/>
        </p:nvGrpSpPr>
        <p:grpSpPr bwMode="auto">
          <a:xfrm>
            <a:off x="2268538" y="2636714"/>
            <a:ext cx="715962" cy="747712"/>
            <a:chOff x="2459038" y="1630363"/>
            <a:chExt cx="2041525" cy="2065337"/>
          </a:xfrm>
          <a:solidFill>
            <a:schemeClr val="accent2">
              <a:lumMod val="75000"/>
            </a:schemeClr>
          </a:solidFill>
        </p:grpSpPr>
        <p:sp>
          <p:nvSpPr>
            <p:cNvPr id="350" name="Oval 351"/>
            <p:cNvSpPr>
              <a:spLocks noChangeArrowheads="1"/>
            </p:cNvSpPr>
            <p:nvPr/>
          </p:nvSpPr>
          <p:spPr bwMode="auto">
            <a:xfrm rot="218809">
              <a:off x="2459038" y="3191426"/>
              <a:ext cx="502459" cy="504274"/>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351" name="Oval 354"/>
            <p:cNvSpPr>
              <a:spLocks noChangeArrowheads="1"/>
            </p:cNvSpPr>
            <p:nvPr/>
          </p:nvSpPr>
          <p:spPr bwMode="auto">
            <a:xfrm rot="218809">
              <a:off x="2771377" y="2779235"/>
              <a:ext cx="502461" cy="504274"/>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352" name="Oval 355"/>
            <p:cNvSpPr>
              <a:spLocks noChangeArrowheads="1"/>
            </p:cNvSpPr>
            <p:nvPr/>
          </p:nvSpPr>
          <p:spPr bwMode="auto">
            <a:xfrm rot="218809">
              <a:off x="3133510" y="2349504"/>
              <a:ext cx="574888" cy="574435"/>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353" name="Oval 356"/>
            <p:cNvSpPr>
              <a:spLocks noChangeArrowheads="1"/>
            </p:cNvSpPr>
            <p:nvPr/>
          </p:nvSpPr>
          <p:spPr bwMode="auto">
            <a:xfrm>
              <a:off x="3563545" y="1630363"/>
              <a:ext cx="937018" cy="938392"/>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grpSp>
      <p:grpSp>
        <p:nvGrpSpPr>
          <p:cNvPr id="409" name="Group 340"/>
          <p:cNvGrpSpPr>
            <a:grpSpLocks/>
          </p:cNvGrpSpPr>
          <p:nvPr/>
        </p:nvGrpSpPr>
        <p:grpSpPr bwMode="auto">
          <a:xfrm>
            <a:off x="3299039" y="3277763"/>
            <a:ext cx="752687" cy="1117668"/>
            <a:chOff x="930" y="1570"/>
            <a:chExt cx="1451" cy="1860"/>
          </a:xfrm>
        </p:grpSpPr>
        <p:sp>
          <p:nvSpPr>
            <p:cNvPr id="16566"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567" name="Group 342"/>
            <p:cNvGrpSpPr>
              <a:grpSpLocks/>
            </p:cNvGrpSpPr>
            <p:nvPr/>
          </p:nvGrpSpPr>
          <p:grpSpPr bwMode="auto">
            <a:xfrm>
              <a:off x="975" y="3158"/>
              <a:ext cx="227" cy="272"/>
              <a:chOff x="975" y="3158"/>
              <a:chExt cx="227" cy="272"/>
            </a:xfrm>
          </p:grpSpPr>
          <p:sp>
            <p:nvSpPr>
              <p:cNvPr id="1661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1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56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569" name="Group 343"/>
            <p:cNvGrpSpPr>
              <a:grpSpLocks/>
            </p:cNvGrpSpPr>
            <p:nvPr/>
          </p:nvGrpSpPr>
          <p:grpSpPr bwMode="auto">
            <a:xfrm>
              <a:off x="1020" y="2614"/>
              <a:ext cx="453" cy="589"/>
              <a:chOff x="975" y="2614"/>
              <a:chExt cx="453" cy="589"/>
            </a:xfrm>
          </p:grpSpPr>
          <p:sp>
            <p:nvSpPr>
              <p:cNvPr id="1660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570" name="Group 348"/>
            <p:cNvGrpSpPr>
              <a:grpSpLocks/>
            </p:cNvGrpSpPr>
            <p:nvPr/>
          </p:nvGrpSpPr>
          <p:grpSpPr bwMode="auto">
            <a:xfrm>
              <a:off x="1429" y="2614"/>
              <a:ext cx="272" cy="136"/>
              <a:chOff x="1429" y="2614"/>
              <a:chExt cx="272" cy="136"/>
            </a:xfrm>
          </p:grpSpPr>
          <p:sp>
            <p:nvSpPr>
              <p:cNvPr id="1659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60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571" name="Group 349"/>
            <p:cNvGrpSpPr>
              <a:grpSpLocks/>
            </p:cNvGrpSpPr>
            <p:nvPr/>
          </p:nvGrpSpPr>
          <p:grpSpPr bwMode="auto">
            <a:xfrm>
              <a:off x="1701" y="2659"/>
              <a:ext cx="680" cy="680"/>
              <a:chOff x="1701" y="2659"/>
              <a:chExt cx="680" cy="680"/>
            </a:xfrm>
          </p:grpSpPr>
          <p:sp>
            <p:nvSpPr>
              <p:cNvPr id="1659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572"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573" name="Group 430"/>
            <p:cNvGrpSpPr>
              <a:grpSpLocks/>
            </p:cNvGrpSpPr>
            <p:nvPr/>
          </p:nvGrpSpPr>
          <p:grpSpPr bwMode="auto">
            <a:xfrm>
              <a:off x="1549" y="1570"/>
              <a:ext cx="514" cy="576"/>
              <a:chOff x="1549" y="1570"/>
              <a:chExt cx="514" cy="576"/>
            </a:xfrm>
          </p:grpSpPr>
          <p:sp>
            <p:nvSpPr>
              <p:cNvPr id="16589"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90"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grpSp>
        <p:nvGrpSpPr>
          <p:cNvPr id="517" name="Groupe 516"/>
          <p:cNvGrpSpPr>
            <a:grpSpLocks/>
          </p:cNvGrpSpPr>
          <p:nvPr/>
        </p:nvGrpSpPr>
        <p:grpSpPr bwMode="auto">
          <a:xfrm rot="542009">
            <a:off x="3905336" y="2687703"/>
            <a:ext cx="693737" cy="739775"/>
            <a:chOff x="2459038" y="1630363"/>
            <a:chExt cx="2041525" cy="2065337"/>
          </a:xfrm>
          <a:solidFill>
            <a:schemeClr val="accent2">
              <a:lumMod val="75000"/>
            </a:schemeClr>
          </a:solidFill>
        </p:grpSpPr>
        <p:sp>
          <p:nvSpPr>
            <p:cNvPr id="518" name="Oval 351"/>
            <p:cNvSpPr>
              <a:spLocks noChangeArrowheads="1"/>
            </p:cNvSpPr>
            <p:nvPr/>
          </p:nvSpPr>
          <p:spPr bwMode="auto">
            <a:xfrm rot="218809">
              <a:off x="2451090" y="3182720"/>
              <a:ext cx="504542" cy="505254"/>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519" name="Oval 354"/>
            <p:cNvSpPr>
              <a:spLocks noChangeArrowheads="1"/>
            </p:cNvSpPr>
            <p:nvPr/>
          </p:nvSpPr>
          <p:spPr bwMode="auto">
            <a:xfrm rot="218809">
              <a:off x="2770369" y="2775519"/>
              <a:ext cx="504542" cy="500821"/>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520" name="Oval 355"/>
            <p:cNvSpPr>
              <a:spLocks noChangeArrowheads="1"/>
            </p:cNvSpPr>
            <p:nvPr/>
          </p:nvSpPr>
          <p:spPr bwMode="auto">
            <a:xfrm rot="218809">
              <a:off x="3131258" y="2348282"/>
              <a:ext cx="574619" cy="576167"/>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521" name="Oval 356"/>
            <p:cNvSpPr>
              <a:spLocks noChangeArrowheads="1"/>
            </p:cNvSpPr>
            <p:nvPr/>
          </p:nvSpPr>
          <p:spPr bwMode="auto">
            <a:xfrm>
              <a:off x="3558209" y="1626243"/>
              <a:ext cx="934337" cy="935165"/>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grpSp>
      <p:sp>
        <p:nvSpPr>
          <p:cNvPr id="4" name="Organigramme : Opération manuelle 3"/>
          <p:cNvSpPr/>
          <p:nvPr/>
        </p:nvSpPr>
        <p:spPr>
          <a:xfrm flipV="1">
            <a:off x="3245032" y="3503679"/>
            <a:ext cx="1625600" cy="962025"/>
          </a:xfrm>
          <a:prstGeom prst="flowChartManualOperation">
            <a:avLst/>
          </a:prstGeom>
          <a:solidFill>
            <a:srgbClr val="FFFF00">
              <a:alpha val="48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524" name="AutoShape 588"/>
          <p:cNvSpPr>
            <a:spLocks noChangeArrowheads="1"/>
          </p:cNvSpPr>
          <p:nvPr/>
        </p:nvSpPr>
        <p:spPr bwMode="auto">
          <a:xfrm>
            <a:off x="3044825" y="2601789"/>
            <a:ext cx="158750" cy="433387"/>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endParaRPr lang="en-US" altLang="fr-FR" sz="1800">
              <a:solidFill>
                <a:schemeClr val="tx1"/>
              </a:solidFill>
              <a:latin typeface="Arial" charset="0"/>
            </a:endParaRPr>
          </a:p>
        </p:txBody>
      </p:sp>
      <p:sp>
        <p:nvSpPr>
          <p:cNvPr id="525" name="AutoShape 588"/>
          <p:cNvSpPr>
            <a:spLocks noChangeArrowheads="1"/>
          </p:cNvSpPr>
          <p:nvPr/>
        </p:nvSpPr>
        <p:spPr bwMode="auto">
          <a:xfrm>
            <a:off x="4700588" y="2636714"/>
            <a:ext cx="158750" cy="431800"/>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endParaRPr lang="en-US" altLang="fr-FR" sz="1800">
              <a:solidFill>
                <a:schemeClr val="tx1"/>
              </a:solidFill>
              <a:latin typeface="Arial" charset="0"/>
            </a:endParaRPr>
          </a:p>
        </p:txBody>
      </p:sp>
      <p:sp>
        <p:nvSpPr>
          <p:cNvPr id="634" name="Organigramme : Opération manuelle 633"/>
          <p:cNvSpPr/>
          <p:nvPr/>
        </p:nvSpPr>
        <p:spPr>
          <a:xfrm flipV="1">
            <a:off x="5126195" y="2963218"/>
            <a:ext cx="2279650" cy="1506538"/>
          </a:xfrm>
          <a:prstGeom prst="flowChartManualOperation">
            <a:avLst/>
          </a:prstGeom>
          <a:solidFill>
            <a:srgbClr val="FFFF00">
              <a:alpha val="48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nvGrpSpPr>
          <p:cNvPr id="7" name="Groupe 6"/>
          <p:cNvGrpSpPr/>
          <p:nvPr/>
        </p:nvGrpSpPr>
        <p:grpSpPr>
          <a:xfrm>
            <a:off x="5165725" y="2595155"/>
            <a:ext cx="2266951" cy="1773236"/>
            <a:chOff x="5076824" y="2652589"/>
            <a:chExt cx="2266951" cy="1773236"/>
          </a:xfrm>
        </p:grpSpPr>
        <p:grpSp>
          <p:nvGrpSpPr>
            <p:cNvPr id="526" name="Group 340"/>
            <p:cNvGrpSpPr>
              <a:grpSpLocks/>
            </p:cNvGrpSpPr>
            <p:nvPr/>
          </p:nvGrpSpPr>
          <p:grpSpPr bwMode="auto">
            <a:xfrm>
              <a:off x="5076824" y="3305051"/>
              <a:ext cx="1665469" cy="1114425"/>
              <a:chOff x="930" y="1298"/>
              <a:chExt cx="3856" cy="2132"/>
            </a:xfrm>
          </p:grpSpPr>
          <p:sp>
            <p:nvSpPr>
              <p:cNvPr id="16509"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510" name="Group 342"/>
              <p:cNvGrpSpPr>
                <a:grpSpLocks/>
              </p:cNvGrpSpPr>
              <p:nvPr/>
            </p:nvGrpSpPr>
            <p:grpSpPr bwMode="auto">
              <a:xfrm>
                <a:off x="975" y="3158"/>
                <a:ext cx="227" cy="272"/>
                <a:chOff x="975" y="3158"/>
                <a:chExt cx="227" cy="272"/>
              </a:xfrm>
            </p:grpSpPr>
            <p:sp>
              <p:nvSpPr>
                <p:cNvPr id="1655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6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6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511"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512" name="Group 343"/>
              <p:cNvGrpSpPr>
                <a:grpSpLocks/>
              </p:cNvGrpSpPr>
              <p:nvPr/>
            </p:nvGrpSpPr>
            <p:grpSpPr bwMode="auto">
              <a:xfrm>
                <a:off x="1020" y="2614"/>
                <a:ext cx="453" cy="589"/>
                <a:chOff x="975" y="2614"/>
                <a:chExt cx="453" cy="589"/>
              </a:xfrm>
            </p:grpSpPr>
            <p:sp>
              <p:nvSpPr>
                <p:cNvPr id="1654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5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513" name="Group 348"/>
              <p:cNvGrpSpPr>
                <a:grpSpLocks/>
              </p:cNvGrpSpPr>
              <p:nvPr/>
            </p:nvGrpSpPr>
            <p:grpSpPr bwMode="auto">
              <a:xfrm>
                <a:off x="1429" y="2614"/>
                <a:ext cx="272" cy="136"/>
                <a:chOff x="1429" y="2614"/>
                <a:chExt cx="272" cy="136"/>
              </a:xfrm>
            </p:grpSpPr>
            <p:sp>
              <p:nvSpPr>
                <p:cNvPr id="1654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514" name="Group 349"/>
              <p:cNvGrpSpPr>
                <a:grpSpLocks/>
              </p:cNvGrpSpPr>
              <p:nvPr/>
            </p:nvGrpSpPr>
            <p:grpSpPr bwMode="auto">
              <a:xfrm>
                <a:off x="1701" y="2659"/>
                <a:ext cx="680" cy="680"/>
                <a:chOff x="1701" y="2659"/>
                <a:chExt cx="680" cy="680"/>
              </a:xfrm>
            </p:grpSpPr>
            <p:sp>
              <p:nvSpPr>
                <p:cNvPr id="1653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4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515"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516" name="Group 430"/>
              <p:cNvGrpSpPr>
                <a:grpSpLocks/>
              </p:cNvGrpSpPr>
              <p:nvPr/>
            </p:nvGrpSpPr>
            <p:grpSpPr bwMode="auto">
              <a:xfrm>
                <a:off x="1549" y="1344"/>
                <a:ext cx="786" cy="802"/>
                <a:chOff x="1549" y="1344"/>
                <a:chExt cx="786" cy="802"/>
              </a:xfrm>
            </p:grpSpPr>
            <p:sp>
              <p:nvSpPr>
                <p:cNvPr id="16532"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3"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4"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517" name="Group 432"/>
              <p:cNvGrpSpPr>
                <a:grpSpLocks/>
              </p:cNvGrpSpPr>
              <p:nvPr/>
            </p:nvGrpSpPr>
            <p:grpSpPr bwMode="auto">
              <a:xfrm>
                <a:off x="2336" y="1298"/>
                <a:ext cx="725" cy="363"/>
                <a:chOff x="2336" y="1298"/>
                <a:chExt cx="725" cy="363"/>
              </a:xfrm>
            </p:grpSpPr>
            <p:sp>
              <p:nvSpPr>
                <p:cNvPr id="16530"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31"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518" name="Group 431"/>
              <p:cNvGrpSpPr>
                <a:grpSpLocks/>
              </p:cNvGrpSpPr>
              <p:nvPr/>
            </p:nvGrpSpPr>
            <p:grpSpPr bwMode="auto">
              <a:xfrm>
                <a:off x="3061" y="1389"/>
                <a:ext cx="1725" cy="1995"/>
                <a:chOff x="3061" y="1389"/>
                <a:chExt cx="1725" cy="1995"/>
              </a:xfrm>
            </p:grpSpPr>
            <p:sp>
              <p:nvSpPr>
                <p:cNvPr id="16519"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0"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1"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2"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3"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4"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5"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6"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7"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8"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29"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grpSp>
          <p:nvGrpSpPr>
            <p:cNvPr id="580" name="Group 340"/>
            <p:cNvGrpSpPr>
              <a:grpSpLocks/>
            </p:cNvGrpSpPr>
            <p:nvPr/>
          </p:nvGrpSpPr>
          <p:grpSpPr bwMode="auto">
            <a:xfrm>
              <a:off x="5867400" y="3308157"/>
              <a:ext cx="752687" cy="1117668"/>
              <a:chOff x="930" y="1570"/>
              <a:chExt cx="1451" cy="1860"/>
            </a:xfrm>
          </p:grpSpPr>
          <p:sp>
            <p:nvSpPr>
              <p:cNvPr id="16456"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457" name="Group 342"/>
              <p:cNvGrpSpPr>
                <a:grpSpLocks/>
              </p:cNvGrpSpPr>
              <p:nvPr/>
            </p:nvGrpSpPr>
            <p:grpSpPr bwMode="auto">
              <a:xfrm>
                <a:off x="975" y="3158"/>
                <a:ext cx="227" cy="272"/>
                <a:chOff x="975" y="3158"/>
                <a:chExt cx="227" cy="272"/>
              </a:xfrm>
            </p:grpSpPr>
            <p:sp>
              <p:nvSpPr>
                <p:cNvPr id="1650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50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45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459" name="Group 343"/>
              <p:cNvGrpSpPr>
                <a:grpSpLocks/>
              </p:cNvGrpSpPr>
              <p:nvPr/>
            </p:nvGrpSpPr>
            <p:grpSpPr bwMode="auto">
              <a:xfrm>
                <a:off x="1020" y="2614"/>
                <a:ext cx="453" cy="589"/>
                <a:chOff x="975" y="2614"/>
                <a:chExt cx="453" cy="589"/>
              </a:xfrm>
            </p:grpSpPr>
            <p:sp>
              <p:nvSpPr>
                <p:cNvPr id="1649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460" name="Group 348"/>
              <p:cNvGrpSpPr>
                <a:grpSpLocks/>
              </p:cNvGrpSpPr>
              <p:nvPr/>
            </p:nvGrpSpPr>
            <p:grpSpPr bwMode="auto">
              <a:xfrm>
                <a:off x="1429" y="2614"/>
                <a:ext cx="272" cy="136"/>
                <a:chOff x="1429" y="2614"/>
                <a:chExt cx="272" cy="136"/>
              </a:xfrm>
            </p:grpSpPr>
            <p:sp>
              <p:nvSpPr>
                <p:cNvPr id="1648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9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nvGrpSpPr>
              <p:cNvPr id="16461" name="Group 349"/>
              <p:cNvGrpSpPr>
                <a:grpSpLocks/>
              </p:cNvGrpSpPr>
              <p:nvPr/>
            </p:nvGrpSpPr>
            <p:grpSpPr bwMode="auto">
              <a:xfrm>
                <a:off x="1701" y="2659"/>
                <a:ext cx="680" cy="680"/>
                <a:chOff x="1701" y="2659"/>
                <a:chExt cx="680" cy="680"/>
              </a:xfrm>
            </p:grpSpPr>
            <p:sp>
              <p:nvSpPr>
                <p:cNvPr id="1648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sp>
            <p:nvSpPr>
              <p:cNvPr id="16462"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nvGrpSpPr>
              <p:cNvPr id="16463" name="Group 430"/>
              <p:cNvGrpSpPr>
                <a:grpSpLocks/>
              </p:cNvGrpSpPr>
              <p:nvPr/>
            </p:nvGrpSpPr>
            <p:grpSpPr bwMode="auto">
              <a:xfrm>
                <a:off x="1549" y="1570"/>
                <a:ext cx="514" cy="576"/>
                <a:chOff x="1549" y="1570"/>
                <a:chExt cx="514" cy="576"/>
              </a:xfrm>
            </p:grpSpPr>
            <p:sp>
              <p:nvSpPr>
                <p:cNvPr id="16479"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sp>
              <p:nvSpPr>
                <p:cNvPr id="16480"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pPr>
                  <a:endParaRPr lang="en-US" altLang="fr-FR" sz="1800">
                    <a:solidFill>
                      <a:schemeClr val="tx1"/>
                    </a:solidFill>
                    <a:latin typeface="Arial" charset="0"/>
                  </a:endParaRPr>
                </a:p>
              </p:txBody>
            </p:sp>
          </p:grpSp>
        </p:grpSp>
        <p:grpSp>
          <p:nvGrpSpPr>
            <p:cNvPr id="635" name="Groupe 634"/>
            <p:cNvGrpSpPr>
              <a:grpSpLocks/>
            </p:cNvGrpSpPr>
            <p:nvPr/>
          </p:nvGrpSpPr>
          <p:grpSpPr bwMode="auto">
            <a:xfrm rot="308184">
              <a:off x="6413500" y="2701801"/>
              <a:ext cx="692150" cy="741363"/>
              <a:chOff x="2459038" y="1630363"/>
              <a:chExt cx="2041525" cy="2065337"/>
            </a:xfrm>
            <a:solidFill>
              <a:schemeClr val="accent2">
                <a:lumMod val="75000"/>
              </a:schemeClr>
            </a:solidFill>
          </p:grpSpPr>
          <p:sp>
            <p:nvSpPr>
              <p:cNvPr id="636" name="Oval 351"/>
              <p:cNvSpPr>
                <a:spLocks noChangeArrowheads="1"/>
              </p:cNvSpPr>
              <p:nvPr/>
            </p:nvSpPr>
            <p:spPr bwMode="auto">
              <a:xfrm rot="218809">
                <a:off x="2450133" y="3189780"/>
                <a:ext cx="501015" cy="504172"/>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637" name="Oval 354"/>
              <p:cNvSpPr>
                <a:spLocks noChangeArrowheads="1"/>
              </p:cNvSpPr>
              <p:nvPr/>
            </p:nvSpPr>
            <p:spPr bwMode="auto">
              <a:xfrm rot="218809">
                <a:off x="2767677" y="2772066"/>
                <a:ext cx="501015" cy="504172"/>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638" name="Oval 355"/>
              <p:cNvSpPr>
                <a:spLocks noChangeArrowheads="1"/>
              </p:cNvSpPr>
              <p:nvPr/>
            </p:nvSpPr>
            <p:spPr bwMode="auto">
              <a:xfrm rot="218809">
                <a:off x="3125322" y="2343667"/>
                <a:ext cx="571252" cy="574933"/>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sp>
            <p:nvSpPr>
              <p:cNvPr id="639" name="Oval 356"/>
              <p:cNvSpPr>
                <a:spLocks noChangeArrowheads="1"/>
              </p:cNvSpPr>
              <p:nvPr/>
            </p:nvSpPr>
            <p:spPr bwMode="auto">
              <a:xfrm>
                <a:off x="3554583" y="1626391"/>
                <a:ext cx="936479" cy="937583"/>
              </a:xfrm>
              <a:prstGeom prst="ellipse">
                <a:avLst/>
              </a:prstGeom>
              <a:grp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eaLnBrk="1" hangingPunct="1">
                  <a:spcBef>
                    <a:spcPct val="0"/>
                  </a:spcBef>
                  <a:buClrTx/>
                  <a:buFontTx/>
                  <a:buNone/>
                  <a:defRPr/>
                </a:pPr>
                <a:endParaRPr lang="en-US" altLang="fr-FR" sz="1800" smtClean="0">
                  <a:solidFill>
                    <a:schemeClr val="tx1"/>
                  </a:solidFill>
                  <a:latin typeface="Arial" charset="0"/>
                </a:endParaRPr>
              </a:p>
            </p:txBody>
          </p:sp>
        </p:grpSp>
        <p:sp>
          <p:nvSpPr>
            <p:cNvPr id="640" name="AutoShape 588"/>
            <p:cNvSpPr>
              <a:spLocks noChangeArrowheads="1"/>
            </p:cNvSpPr>
            <p:nvPr/>
          </p:nvSpPr>
          <p:spPr bwMode="auto">
            <a:xfrm>
              <a:off x="7185025" y="2652589"/>
              <a:ext cx="158750" cy="433387"/>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endParaRPr lang="en-US" altLang="fr-FR" sz="1800">
                <a:solidFill>
                  <a:schemeClr val="tx1"/>
                </a:solidFill>
                <a:latin typeface="Arial" charset="0"/>
              </a:endParaRPr>
            </a:p>
          </p:txBody>
        </p:sp>
      </p:grpSp>
      <p:sp>
        <p:nvSpPr>
          <p:cNvPr id="5" name="Rectangle à coins arrondis 4"/>
          <p:cNvSpPr/>
          <p:nvPr/>
        </p:nvSpPr>
        <p:spPr>
          <a:xfrm>
            <a:off x="643120" y="116633"/>
            <a:ext cx="7817312" cy="792088"/>
          </a:xfrm>
          <a:prstGeom prst="roundRect">
            <a:avLst/>
          </a:prstGeom>
          <a:solidFill>
            <a:schemeClr val="accent3">
              <a:lumMod val="5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altLang="fr-FR" sz="2200" dirty="0">
                <a:solidFill>
                  <a:schemeClr val="bg1"/>
                </a:solidFill>
              </a:rPr>
              <a:t>V</a:t>
            </a:r>
            <a:r>
              <a:rPr lang="fr-BE" altLang="fr-FR" sz="2200" dirty="0" smtClean="0">
                <a:solidFill>
                  <a:schemeClr val="bg1"/>
                </a:solidFill>
              </a:rPr>
              <a:t>agues </a:t>
            </a:r>
            <a:r>
              <a:rPr lang="fr-BE" altLang="fr-FR" sz="2200" dirty="0">
                <a:solidFill>
                  <a:schemeClr val="bg1"/>
                </a:solidFill>
              </a:rPr>
              <a:t>de croissance folliculaire après le </a:t>
            </a:r>
            <a:r>
              <a:rPr lang="fr-BE" altLang="fr-FR" sz="2200" dirty="0" smtClean="0">
                <a:solidFill>
                  <a:schemeClr val="bg1"/>
                </a:solidFill>
              </a:rPr>
              <a:t>vêlage chez </a:t>
            </a:r>
            <a:r>
              <a:rPr lang="fr-BE" altLang="fr-FR" sz="2200" dirty="0">
                <a:solidFill>
                  <a:schemeClr val="bg1"/>
                </a:solidFill>
              </a:rPr>
              <a:t>une vache « normale » </a:t>
            </a:r>
            <a:r>
              <a:rPr lang="fr-BE" altLang="fr-FR" sz="2200" dirty="0" smtClean="0">
                <a:solidFill>
                  <a:schemeClr val="bg1"/>
                </a:solidFill>
              </a:rPr>
              <a:t>(Adapté de </a:t>
            </a:r>
            <a:r>
              <a:rPr lang="fr-BE" altLang="fr-FR" sz="2200" dirty="0" err="1" smtClean="0">
                <a:solidFill>
                  <a:schemeClr val="bg1"/>
                </a:solidFill>
              </a:rPr>
              <a:t>Crowe</a:t>
            </a:r>
            <a:r>
              <a:rPr lang="fr-BE" altLang="fr-FR" sz="2200" dirty="0" smtClean="0">
                <a:solidFill>
                  <a:schemeClr val="bg1"/>
                </a:solidFill>
              </a:rPr>
              <a:t> </a:t>
            </a:r>
            <a:r>
              <a:rPr lang="fr-BE" altLang="fr-FR" sz="2200" dirty="0">
                <a:solidFill>
                  <a:schemeClr val="bg1"/>
                </a:solidFill>
              </a:rPr>
              <a:t>et al. 2014, Peter et al. 2009). </a:t>
            </a:r>
            <a:endParaRPr lang="fr-FR" altLang="fr-FR" sz="2200" dirty="0">
              <a:solidFill>
                <a:schemeClr val="bg1"/>
              </a:solidFill>
            </a:endParaRPr>
          </a:p>
        </p:txBody>
      </p:sp>
      <p:sp>
        <p:nvSpPr>
          <p:cNvPr id="6" name="Flèche vers le bas 5"/>
          <p:cNvSpPr/>
          <p:nvPr/>
        </p:nvSpPr>
        <p:spPr>
          <a:xfrm flipV="1">
            <a:off x="1388902" y="5006444"/>
            <a:ext cx="287338" cy="503237"/>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6441" name="ZoneTexte 6"/>
          <p:cNvSpPr txBox="1">
            <a:spLocks noChangeArrowheads="1"/>
          </p:cNvSpPr>
          <p:nvPr/>
        </p:nvSpPr>
        <p:spPr bwMode="auto">
          <a:xfrm>
            <a:off x="971600" y="5509681"/>
            <a:ext cx="1269578"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a:solidFill>
                  <a:schemeClr val="tx1"/>
                </a:solidFill>
                <a:latin typeface="+mn-lt"/>
              </a:rPr>
              <a:t>Reprise </a:t>
            </a:r>
          </a:p>
          <a:p>
            <a:pPr algn="ctr">
              <a:spcBef>
                <a:spcPct val="0"/>
              </a:spcBef>
              <a:buClrTx/>
              <a:buFontTx/>
              <a:buNone/>
            </a:pPr>
            <a:r>
              <a:rPr lang="fr-BE" altLang="fr-FR" sz="2000">
                <a:solidFill>
                  <a:schemeClr val="tx1"/>
                </a:solidFill>
                <a:latin typeface="+mn-lt"/>
              </a:rPr>
              <a:t>pulsatilité </a:t>
            </a:r>
          </a:p>
          <a:p>
            <a:pPr algn="ctr">
              <a:spcBef>
                <a:spcPct val="0"/>
              </a:spcBef>
              <a:buClrTx/>
              <a:buFontTx/>
              <a:buNone/>
            </a:pPr>
            <a:r>
              <a:rPr lang="fr-BE" altLang="fr-FR" sz="2000">
                <a:solidFill>
                  <a:schemeClr val="tx1"/>
                </a:solidFill>
                <a:latin typeface="+mn-lt"/>
              </a:rPr>
              <a:t>FSH</a:t>
            </a:r>
          </a:p>
        </p:txBody>
      </p:sp>
      <p:sp>
        <p:nvSpPr>
          <p:cNvPr id="16443" name="ZoneTexte 9"/>
          <p:cNvSpPr txBox="1">
            <a:spLocks noChangeArrowheads="1"/>
          </p:cNvSpPr>
          <p:nvPr/>
        </p:nvSpPr>
        <p:spPr bwMode="auto">
          <a:xfrm>
            <a:off x="216584" y="2395675"/>
            <a:ext cx="1290738"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a:solidFill>
                  <a:schemeClr val="tx1"/>
                </a:solidFill>
                <a:latin typeface="+mn-lt"/>
              </a:rPr>
              <a:t>Apparition</a:t>
            </a:r>
          </a:p>
          <a:p>
            <a:pPr>
              <a:spcBef>
                <a:spcPct val="0"/>
              </a:spcBef>
              <a:buClrTx/>
              <a:buFontTx/>
              <a:buNone/>
            </a:pPr>
            <a:r>
              <a:rPr lang="fr-BE" altLang="fr-FR" sz="2000">
                <a:solidFill>
                  <a:schemeClr val="tx1"/>
                </a:solidFill>
                <a:latin typeface="+mn-lt"/>
              </a:rPr>
              <a:t>d’un FD</a:t>
            </a:r>
          </a:p>
          <a:p>
            <a:pPr>
              <a:spcBef>
                <a:spcPct val="0"/>
              </a:spcBef>
              <a:buClrTx/>
              <a:buFontTx/>
              <a:buNone/>
            </a:pPr>
            <a:r>
              <a:rPr lang="fr-BE" altLang="fr-FR" sz="2000">
                <a:solidFill>
                  <a:schemeClr val="tx1"/>
                </a:solidFill>
                <a:latin typeface="+mn-lt"/>
              </a:rPr>
              <a:t>(J5 à J10)</a:t>
            </a:r>
          </a:p>
        </p:txBody>
      </p:sp>
      <p:sp>
        <p:nvSpPr>
          <p:cNvPr id="647" name="Flèche vers le bas 646"/>
          <p:cNvSpPr/>
          <p:nvPr/>
        </p:nvSpPr>
        <p:spPr>
          <a:xfrm flipV="1">
            <a:off x="2853892" y="5004856"/>
            <a:ext cx="287337" cy="504825"/>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6445" name="ZoneTexte 647"/>
          <p:cNvSpPr txBox="1">
            <a:spLocks noChangeArrowheads="1"/>
          </p:cNvSpPr>
          <p:nvPr/>
        </p:nvSpPr>
        <p:spPr bwMode="auto">
          <a:xfrm>
            <a:off x="2339752" y="5509681"/>
            <a:ext cx="1269578"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2000">
                <a:solidFill>
                  <a:schemeClr val="tx1"/>
                </a:solidFill>
                <a:latin typeface="+mn-lt"/>
              </a:rPr>
              <a:t>Reprise </a:t>
            </a:r>
          </a:p>
          <a:p>
            <a:pPr algn="ctr">
              <a:spcBef>
                <a:spcPct val="0"/>
              </a:spcBef>
              <a:buClrTx/>
              <a:buFontTx/>
              <a:buNone/>
            </a:pPr>
            <a:r>
              <a:rPr lang="fr-BE" altLang="fr-FR" sz="2000">
                <a:solidFill>
                  <a:schemeClr val="tx1"/>
                </a:solidFill>
                <a:latin typeface="+mn-lt"/>
              </a:rPr>
              <a:t>pulsatilité </a:t>
            </a:r>
          </a:p>
          <a:p>
            <a:pPr algn="ctr">
              <a:spcBef>
                <a:spcPct val="0"/>
              </a:spcBef>
              <a:buClrTx/>
              <a:buFontTx/>
              <a:buNone/>
            </a:pPr>
            <a:r>
              <a:rPr lang="fr-BE" altLang="fr-FR" sz="2000">
                <a:solidFill>
                  <a:schemeClr val="tx1"/>
                </a:solidFill>
                <a:latin typeface="+mn-lt"/>
              </a:rPr>
              <a:t>LH</a:t>
            </a:r>
          </a:p>
        </p:txBody>
      </p:sp>
      <p:sp>
        <p:nvSpPr>
          <p:cNvPr id="649" name="Flèche vers le bas 648"/>
          <p:cNvSpPr/>
          <p:nvPr/>
        </p:nvSpPr>
        <p:spPr>
          <a:xfrm>
            <a:off x="2971800" y="1832631"/>
            <a:ext cx="330200" cy="621520"/>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6447" name="ZoneTexte 649"/>
          <p:cNvSpPr txBox="1">
            <a:spLocks noChangeArrowheads="1"/>
          </p:cNvSpPr>
          <p:nvPr/>
        </p:nvSpPr>
        <p:spPr bwMode="auto">
          <a:xfrm>
            <a:off x="1345529" y="1124744"/>
            <a:ext cx="4263347"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dirty="0">
                <a:solidFill>
                  <a:schemeClr val="tx1"/>
                </a:solidFill>
                <a:latin typeface="+mn-lt"/>
              </a:rPr>
              <a:t>Ovulation si synthèse suffisante d’IGF1 </a:t>
            </a:r>
          </a:p>
          <a:p>
            <a:pPr>
              <a:spcBef>
                <a:spcPct val="0"/>
              </a:spcBef>
              <a:buClrTx/>
              <a:buFontTx/>
              <a:buNone/>
            </a:pPr>
            <a:r>
              <a:rPr lang="fr-BE" altLang="fr-FR" sz="2000" dirty="0">
                <a:solidFill>
                  <a:schemeClr val="tx1"/>
                </a:solidFill>
                <a:latin typeface="+mn-lt"/>
              </a:rPr>
              <a:t>donc d’</a:t>
            </a:r>
            <a:r>
              <a:rPr lang="fr-BE" altLang="fr-FR" sz="2000" dirty="0" err="1">
                <a:solidFill>
                  <a:schemeClr val="tx1"/>
                </a:solidFill>
                <a:latin typeface="+mn-lt"/>
              </a:rPr>
              <a:t>oestradiol</a:t>
            </a:r>
            <a:r>
              <a:rPr lang="fr-BE" altLang="fr-FR" sz="2000" dirty="0">
                <a:solidFill>
                  <a:schemeClr val="tx1"/>
                </a:solidFill>
                <a:latin typeface="+mn-lt"/>
              </a:rPr>
              <a:t> et donc de </a:t>
            </a:r>
            <a:r>
              <a:rPr lang="fr-BE" altLang="fr-FR" sz="2000" dirty="0" err="1">
                <a:solidFill>
                  <a:schemeClr val="tx1"/>
                </a:solidFill>
                <a:latin typeface="+mn-lt"/>
              </a:rPr>
              <a:t>LH</a:t>
            </a:r>
            <a:endParaRPr lang="fr-BE" altLang="fr-FR" sz="2000" dirty="0">
              <a:solidFill>
                <a:schemeClr val="tx1"/>
              </a:solidFill>
              <a:latin typeface="+mn-lt"/>
            </a:endParaRPr>
          </a:p>
        </p:txBody>
      </p:sp>
      <p:sp>
        <p:nvSpPr>
          <p:cNvPr id="16449" name="ZoneTexte 653"/>
          <p:cNvSpPr txBox="1">
            <a:spLocks noChangeArrowheads="1"/>
          </p:cNvSpPr>
          <p:nvPr/>
        </p:nvSpPr>
        <p:spPr bwMode="auto">
          <a:xfrm>
            <a:off x="3785397" y="5509681"/>
            <a:ext cx="2226763"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a:solidFill>
                  <a:schemeClr val="tx1"/>
                </a:solidFill>
                <a:latin typeface="+mn-lt"/>
              </a:rPr>
              <a:t>Apparition du 1</a:t>
            </a:r>
            <a:r>
              <a:rPr lang="fr-BE" altLang="fr-FR" sz="2000" baseline="30000">
                <a:solidFill>
                  <a:schemeClr val="tx1"/>
                </a:solidFill>
                <a:latin typeface="+mn-lt"/>
              </a:rPr>
              <a:t>er</a:t>
            </a:r>
            <a:r>
              <a:rPr lang="fr-BE" altLang="fr-FR" sz="2000">
                <a:solidFill>
                  <a:schemeClr val="tx1"/>
                </a:solidFill>
                <a:latin typeface="+mn-lt"/>
              </a:rPr>
              <a:t> CJ</a:t>
            </a:r>
          </a:p>
          <a:p>
            <a:pPr>
              <a:spcBef>
                <a:spcPct val="0"/>
              </a:spcBef>
              <a:buClrTx/>
              <a:buFontTx/>
              <a:buNone/>
            </a:pPr>
            <a:r>
              <a:rPr lang="fr-BE" altLang="fr-FR" sz="2000">
                <a:solidFill>
                  <a:schemeClr val="tx1"/>
                </a:solidFill>
                <a:latin typeface="+mn-lt"/>
              </a:rPr>
              <a:t>- Moins de P4</a:t>
            </a:r>
          </a:p>
          <a:p>
            <a:pPr>
              <a:spcBef>
                <a:spcPct val="0"/>
              </a:spcBef>
              <a:buClrTx/>
              <a:buFontTx/>
              <a:buNone/>
            </a:pPr>
            <a:r>
              <a:rPr lang="fr-BE" altLang="fr-FR" sz="2000">
                <a:solidFill>
                  <a:schemeClr val="tx1"/>
                </a:solidFill>
                <a:latin typeface="+mn-lt"/>
              </a:rPr>
              <a:t>- Cycle plus court</a:t>
            </a:r>
          </a:p>
        </p:txBody>
      </p:sp>
      <p:sp>
        <p:nvSpPr>
          <p:cNvPr id="16451" name="ZoneTexte 658"/>
          <p:cNvSpPr txBox="1">
            <a:spLocks noChangeArrowheads="1"/>
          </p:cNvSpPr>
          <p:nvPr/>
        </p:nvSpPr>
        <p:spPr bwMode="auto">
          <a:xfrm>
            <a:off x="6143773" y="5509681"/>
            <a:ext cx="2388667"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2000">
                <a:solidFill>
                  <a:schemeClr val="tx1"/>
                </a:solidFill>
                <a:latin typeface="+mn-lt"/>
              </a:rPr>
              <a:t>Apparition du 2</a:t>
            </a:r>
            <a:r>
              <a:rPr lang="fr-BE" altLang="fr-FR" sz="2000" baseline="30000">
                <a:solidFill>
                  <a:schemeClr val="tx1"/>
                </a:solidFill>
                <a:latin typeface="+mn-lt"/>
              </a:rPr>
              <a:t>ème</a:t>
            </a:r>
            <a:r>
              <a:rPr lang="fr-BE" altLang="fr-FR" sz="2000">
                <a:solidFill>
                  <a:schemeClr val="tx1"/>
                </a:solidFill>
                <a:latin typeface="+mn-lt"/>
              </a:rPr>
              <a:t> CJ</a:t>
            </a:r>
          </a:p>
          <a:p>
            <a:pPr>
              <a:spcBef>
                <a:spcPct val="0"/>
              </a:spcBef>
              <a:buClrTx/>
              <a:buFontTx/>
              <a:buNone/>
            </a:pPr>
            <a:r>
              <a:rPr lang="fr-BE" altLang="fr-FR" sz="2000">
                <a:solidFill>
                  <a:schemeClr val="tx1"/>
                </a:solidFill>
                <a:latin typeface="+mn-lt"/>
              </a:rPr>
              <a:t>- Plus  de P4</a:t>
            </a:r>
          </a:p>
          <a:p>
            <a:pPr>
              <a:spcBef>
                <a:spcPct val="0"/>
              </a:spcBef>
              <a:buClrTx/>
              <a:buFontTx/>
              <a:buNone/>
            </a:pPr>
            <a:r>
              <a:rPr lang="fr-BE" altLang="fr-FR" sz="2000">
                <a:solidFill>
                  <a:schemeClr val="tx1"/>
                </a:solidFill>
                <a:latin typeface="+mn-lt"/>
              </a:rPr>
              <a:t>- Cycle normal</a:t>
            </a:r>
          </a:p>
        </p:txBody>
      </p:sp>
      <p:sp>
        <p:nvSpPr>
          <p:cNvPr id="432" name="Flèche vers le bas 431"/>
          <p:cNvSpPr/>
          <p:nvPr/>
        </p:nvSpPr>
        <p:spPr>
          <a:xfrm flipV="1">
            <a:off x="6577260" y="4982933"/>
            <a:ext cx="287337" cy="504825"/>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433" name="Flèche vers le bas 432"/>
          <p:cNvSpPr/>
          <p:nvPr/>
        </p:nvSpPr>
        <p:spPr>
          <a:xfrm flipV="1">
            <a:off x="4291995" y="5012407"/>
            <a:ext cx="287337" cy="504825"/>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434" name="Flèche vers le bas 433"/>
          <p:cNvSpPr/>
          <p:nvPr/>
        </p:nvSpPr>
        <p:spPr>
          <a:xfrm rot="18258791">
            <a:off x="1618361" y="3322698"/>
            <a:ext cx="330200" cy="446087"/>
          </a:xfrm>
          <a:prstGeom prst="downArrow">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Espace réservé du numéro de diapositive 1"/>
          <p:cNvSpPr>
            <a:spLocks noGrp="1"/>
          </p:cNvSpPr>
          <p:nvPr>
            <p:ph type="sldNum" sz="quarter" idx="12"/>
          </p:nvPr>
        </p:nvSpPr>
        <p:spPr/>
        <p:txBody>
          <a:bodyPr/>
          <a:lstStyle/>
          <a:p>
            <a:fld id="{74236956-C5D1-4819-939A-6E38A104A438}" type="slidenum">
              <a:rPr lang="fr-BE" smtClean="0"/>
              <a:t>8</a:t>
            </a:fld>
            <a:endParaRPr lang="fr-BE"/>
          </a:p>
        </p:txBody>
      </p:sp>
    </p:spTree>
    <p:extLst>
      <p:ext uri="{BB962C8B-B14F-4D97-AF65-F5344CB8AC3E}">
        <p14:creationId xmlns:p14="http://schemas.microsoft.com/office/powerpoint/2010/main" val="17948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4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4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4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4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4" grpId="0" animBg="1"/>
      <p:bldP spid="525" grpId="0" animBg="1"/>
      <p:bldP spid="634" grpId="0" animBg="1"/>
      <p:bldP spid="6" grpId="0" animBg="1"/>
      <p:bldP spid="16441" grpId="0" animBg="1"/>
      <p:bldP spid="16443" grpId="0" animBg="1"/>
      <p:bldP spid="647" grpId="0" animBg="1"/>
      <p:bldP spid="16445" grpId="0" animBg="1"/>
      <p:bldP spid="649" grpId="0" animBg="1"/>
      <p:bldP spid="16447" grpId="0" animBg="1"/>
      <p:bldP spid="16449" grpId="0" animBg="1"/>
      <p:bldP spid="16451" grpId="0" animBg="1"/>
      <p:bldP spid="432" grpId="0" animBg="1"/>
      <p:bldP spid="433" grpId="0" animBg="1"/>
      <p:bldP spid="4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4236956-C5D1-4819-939A-6E38A104A438}" type="slidenum">
              <a:rPr lang="fr-BE" smtClean="0"/>
              <a:t>9</a:t>
            </a:fld>
            <a:endParaRPr lang="fr-BE"/>
          </a:p>
        </p:txBody>
      </p:sp>
      <p:sp>
        <p:nvSpPr>
          <p:cNvPr id="5" name="Rectangle à coins arrondis 4"/>
          <p:cNvSpPr/>
          <p:nvPr/>
        </p:nvSpPr>
        <p:spPr>
          <a:xfrm>
            <a:off x="1979712" y="4147810"/>
            <a:ext cx="4968552" cy="1369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tx1"/>
                </a:solidFill>
              </a:rPr>
              <a:t>Etapes d’obtention d’une gestation</a:t>
            </a:r>
            <a:endParaRPr lang="fr-FR" sz="4000" dirty="0">
              <a:solidFill>
                <a:schemeClr val="tx1"/>
              </a:solidFill>
            </a:endParaRPr>
          </a:p>
        </p:txBody>
      </p:sp>
      <p:sp>
        <p:nvSpPr>
          <p:cNvPr id="3" name="Ellipse 2"/>
          <p:cNvSpPr/>
          <p:nvPr/>
        </p:nvSpPr>
        <p:spPr>
          <a:xfrm>
            <a:off x="2915816" y="764704"/>
            <a:ext cx="2520280" cy="254803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9600" dirty="0" smtClean="0"/>
              <a:t>3</a:t>
            </a:r>
            <a:endParaRPr lang="fr-BE" sz="9600" dirty="0"/>
          </a:p>
        </p:txBody>
      </p:sp>
    </p:spTree>
    <p:extLst>
      <p:ext uri="{BB962C8B-B14F-4D97-AF65-F5344CB8AC3E}">
        <p14:creationId xmlns:p14="http://schemas.microsoft.com/office/powerpoint/2010/main" val="1115837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27906</TotalTime>
  <Words>4700</Words>
  <Application>Microsoft Office PowerPoint</Application>
  <PresentationFormat>Affichage à l'écran (4:3)</PresentationFormat>
  <Paragraphs>749</Paragraphs>
  <Slides>68</Slides>
  <Notes>12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68</vt:i4>
      </vt:variant>
    </vt:vector>
  </HeadingPairs>
  <TitlesOfParts>
    <vt:vector size="78" baseType="lpstr">
      <vt:lpstr>Arial Unicode MS</vt:lpstr>
      <vt:lpstr>Arial</vt:lpstr>
      <vt:lpstr>Arial Narrow</vt:lpstr>
      <vt:lpstr>BISansCond</vt:lpstr>
      <vt:lpstr>Calibri</vt:lpstr>
      <vt:lpstr>Mistral</vt:lpstr>
      <vt:lpstr>Times New Roman</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Photo Etienne Bodson Mammite  gangréneuse</vt:lpstr>
      <vt:lpstr>Mamelle abcédée  (Dr. K.Miroud FMV  Tarf Algérie)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Prévalence des mammites à Strepto agalactiae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Hanzen Christian</cp:lastModifiedBy>
  <cp:revision>294</cp:revision>
  <cp:lastPrinted>2019-01-01T11:14:41Z</cp:lastPrinted>
  <dcterms:created xsi:type="dcterms:W3CDTF">2018-10-26T16:19:54Z</dcterms:created>
  <dcterms:modified xsi:type="dcterms:W3CDTF">2019-04-30T19:32:39Z</dcterms:modified>
</cp:coreProperties>
</file>