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6" r:id="rId3"/>
    <p:sldId id="268" r:id="rId4"/>
    <p:sldId id="272" r:id="rId5"/>
    <p:sldId id="269" r:id="rId6"/>
    <p:sldId id="270" r:id="rId7"/>
    <p:sldId id="271" r:id="rId8"/>
    <p:sldId id="276" r:id="rId9"/>
  </p:sldIdLst>
  <p:sldSz cx="9001125" cy="6840538"/>
  <p:notesSz cx="6669088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05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64" autoAdjust="0"/>
    <p:restoredTop sz="94604" autoAdjust="0"/>
  </p:normalViewPr>
  <p:slideViewPr>
    <p:cSldViewPr snapToGrid="0">
      <p:cViewPr>
        <p:scale>
          <a:sx n="73" d="100"/>
          <a:sy n="73" d="100"/>
        </p:scale>
        <p:origin x="-246" y="-30"/>
      </p:cViewPr>
      <p:guideLst>
        <p:guide orient="horz" pos="215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952" y="192"/>
      </p:cViewPr>
      <p:guideLst>
        <p:guide orient="horz" pos="3125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42950"/>
            <a:ext cx="48974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5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29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1911350"/>
            <a:ext cx="8150225" cy="423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125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6888" y="1003300"/>
            <a:ext cx="1879600" cy="51466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04913" y="1003300"/>
            <a:ext cx="5489575" cy="5146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41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221746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2062163" y="1911350"/>
            <a:ext cx="6664325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142684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521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66738" y="831850"/>
            <a:ext cx="8172450" cy="5318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4462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2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9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8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44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380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217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90011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  <p:sldLayoutId id="2147485377" r:id="rId15"/>
  </p:sldLayoutIdLst>
  <p:transition spd="slow">
    <p:fade/>
  </p:transition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  <a:ea typeface="+mj-ea"/>
          <a:cs typeface="+mj-cs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SzPct val="165000"/>
        <a:defRPr sz="2400">
          <a:solidFill>
            <a:srgbClr val="5F5F5F"/>
          </a:solidFill>
          <a:latin typeface="Corbel" pitchFamily="34" charset="0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5F5F5F"/>
          </a:solidFill>
          <a:latin typeface="Corbel" pitchFamily="34" charset="0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ü"/>
        <a:defRPr sz="1600">
          <a:solidFill>
            <a:srgbClr val="5F5F5F"/>
          </a:solidFill>
          <a:latin typeface="Corbel" pitchFamily="34" charset="0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5F5F5F"/>
          </a:solidFill>
          <a:latin typeface="Corbel" pitchFamily="34" charset="0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Corbel" pitchFamily="34" charset="0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850" y="2149705"/>
            <a:ext cx="8315325" cy="1019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63500"/>
          </a:effectLst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kern="0" dirty="0">
                <a:solidFill>
                  <a:schemeClr val="bg1"/>
                </a:solidFill>
                <a:latin typeface="Calibri" panose="020F0502020204030204" pitchFamily="34" charset="0"/>
              </a:rPr>
              <a:t>Comment va </a:t>
            </a: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évoluer la </a:t>
            </a:r>
            <a:r>
              <a:rPr lang="fr-BE" kern="0" dirty="0">
                <a:solidFill>
                  <a:schemeClr val="bg1"/>
                </a:solidFill>
                <a:latin typeface="Calibri" panose="020F0502020204030204" pitchFamily="34" charset="0"/>
              </a:rPr>
              <a:t>ressource </a:t>
            </a: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forestière</a:t>
            </a:r>
          </a:p>
          <a:p>
            <a:pPr algn="ctr">
              <a:defRPr/>
            </a:pP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Wallonie dans </a:t>
            </a:r>
            <a:r>
              <a:rPr lang="fr-BE" kern="0" dirty="0">
                <a:solidFill>
                  <a:schemeClr val="bg1"/>
                </a:solidFill>
                <a:latin typeface="Calibri" panose="020F0502020204030204" pitchFamily="34" charset="0"/>
              </a:rPr>
              <a:t>les 30 prochaines années </a:t>
            </a: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fr-BE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02990" y="5402555"/>
            <a:ext cx="2140824" cy="61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r>
              <a:rPr lang="fr-FR" sz="1800" dirty="0">
                <a:solidFill>
                  <a:schemeClr val="bg1"/>
                </a:solidFill>
              </a:rPr>
              <a:t>Jérôme </a:t>
            </a:r>
            <a:r>
              <a:rPr lang="fr-FR" sz="1800" dirty="0" err="1">
                <a:solidFill>
                  <a:schemeClr val="bg1"/>
                </a:solidFill>
              </a:rPr>
              <a:t>Perin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j.perin@uliege.be</a:t>
            </a:r>
          </a:p>
        </p:txBody>
      </p:sp>
    </p:spTree>
    <p:extLst>
      <p:ext uri="{BB962C8B-B14F-4D97-AF65-F5344CB8AC3E}">
        <p14:creationId xmlns:p14="http://schemas.microsoft.com/office/powerpoint/2010/main" val="3851254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Contexte – Changement de composition rapide</a:t>
            </a:r>
            <a:endParaRPr lang="fr-BE" sz="2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9233" name="Groupe 9232"/>
          <p:cNvGrpSpPr/>
          <p:nvPr/>
        </p:nvGrpSpPr>
        <p:grpSpPr>
          <a:xfrm>
            <a:off x="142875" y="1584166"/>
            <a:ext cx="8641081" cy="4367192"/>
            <a:chOff x="142875" y="1584166"/>
            <a:chExt cx="8641081" cy="4367192"/>
          </a:xfrm>
        </p:grpSpPr>
        <p:grpSp>
          <p:nvGrpSpPr>
            <p:cNvPr id="9219" name="Groupe 9218"/>
            <p:cNvGrpSpPr/>
            <p:nvPr/>
          </p:nvGrpSpPr>
          <p:grpSpPr>
            <a:xfrm>
              <a:off x="142875" y="1624013"/>
              <a:ext cx="8641081" cy="4327345"/>
              <a:chOff x="142875" y="1624013"/>
              <a:chExt cx="8641081" cy="4327345"/>
            </a:xfrm>
          </p:grpSpPr>
          <p:pic>
            <p:nvPicPr>
              <p:cNvPr id="9232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1624013"/>
                <a:ext cx="8641081" cy="4327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Connecteur droit 18"/>
              <p:cNvCxnSpPr/>
              <p:nvPr/>
            </p:nvCxnSpPr>
            <p:spPr bwMode="auto">
              <a:xfrm flipV="1">
                <a:off x="2773680" y="5298283"/>
                <a:ext cx="986314" cy="5365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/>
              <p:cNvCxnSpPr/>
              <p:nvPr/>
            </p:nvCxnSpPr>
            <p:spPr bwMode="auto">
              <a:xfrm flipV="1">
                <a:off x="2773680" y="5238750"/>
                <a:ext cx="986314" cy="3254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/>
              <p:cNvCxnSpPr/>
              <p:nvPr/>
            </p:nvCxnSpPr>
            <p:spPr bwMode="auto">
              <a:xfrm flipV="1">
                <a:off x="2773696" y="5193506"/>
                <a:ext cx="986298" cy="2304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flipV="1">
                <a:off x="2773696" y="5043488"/>
                <a:ext cx="986298" cy="67006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Connecteur droit 39"/>
              <p:cNvCxnSpPr/>
              <p:nvPr/>
            </p:nvCxnSpPr>
            <p:spPr bwMode="auto">
              <a:xfrm>
                <a:off x="2778458" y="4034168"/>
                <a:ext cx="981536" cy="13778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/>
              <p:cNvCxnSpPr/>
              <p:nvPr/>
            </p:nvCxnSpPr>
            <p:spPr bwMode="auto">
              <a:xfrm>
                <a:off x="2776077" y="3631407"/>
                <a:ext cx="983917" cy="7870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necteur droit 53"/>
              <p:cNvCxnSpPr/>
              <p:nvPr/>
            </p:nvCxnSpPr>
            <p:spPr bwMode="auto">
              <a:xfrm>
                <a:off x="2776061" y="3563778"/>
                <a:ext cx="983933" cy="10080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Connecteur droit 56"/>
              <p:cNvCxnSpPr/>
              <p:nvPr/>
            </p:nvCxnSpPr>
            <p:spPr bwMode="auto">
              <a:xfrm>
                <a:off x="2776077" y="3139915"/>
                <a:ext cx="983917" cy="2238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onnecteur droit 58"/>
              <p:cNvCxnSpPr/>
              <p:nvPr/>
            </p:nvCxnSpPr>
            <p:spPr bwMode="auto">
              <a:xfrm>
                <a:off x="2776077" y="2827971"/>
                <a:ext cx="983917" cy="111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Connecteur droit 60"/>
              <p:cNvCxnSpPr/>
              <p:nvPr/>
            </p:nvCxnSpPr>
            <p:spPr bwMode="auto">
              <a:xfrm>
                <a:off x="2771977" y="2230278"/>
                <a:ext cx="988017" cy="3667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85876" y="1584166"/>
              <a:ext cx="5614670" cy="3944938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fr-BE" alt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5067935" y="1971824"/>
            <a:ext cx="1524000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BE" sz="1775" b="1" dirty="0" smtClean="0">
              <a:latin typeface="Calibri" panose="020F0502020204030204" pitchFamily="34" charset="0"/>
            </a:endParaRPr>
          </a:p>
          <a:p>
            <a:pPr algn="r"/>
            <a:endParaRPr lang="fr-BE" sz="1775" dirty="0" smtClean="0">
              <a:latin typeface="Calibri" panose="020F0502020204030204" pitchFamily="34" charset="0"/>
            </a:endParaRPr>
          </a:p>
          <a:p>
            <a:pPr algn="r"/>
            <a:endParaRPr lang="fr-BE" sz="1775" dirty="0" smtClean="0">
              <a:latin typeface="Calibri" panose="020F0502020204030204" pitchFamily="34" charset="0"/>
            </a:endParaRPr>
          </a:p>
          <a:p>
            <a:pPr algn="r"/>
            <a:r>
              <a:rPr lang="fr-BE" sz="177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+1000 ha/an</a:t>
            </a:r>
          </a:p>
          <a:p>
            <a:pPr algn="r"/>
            <a:endParaRPr lang="fr-BE" sz="1775" dirty="0" smtClean="0">
              <a:latin typeface="Calibri" panose="020F0502020204030204" pitchFamily="34" charset="0"/>
            </a:endParaRPr>
          </a:p>
          <a:p>
            <a:pPr algn="r"/>
            <a:r>
              <a:rPr lang="fr-BE" sz="177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+700 ha/an</a:t>
            </a:r>
          </a:p>
          <a:p>
            <a:pPr algn="r"/>
            <a:r>
              <a:rPr lang="fr-BE" sz="1775" dirty="0" smtClean="0">
                <a:solidFill>
                  <a:srgbClr val="FF0000"/>
                </a:solidFill>
                <a:latin typeface="Calibri" panose="020F0502020204030204" pitchFamily="34" charset="0"/>
              </a:rPr>
              <a:t>-2750 ha/an</a:t>
            </a:r>
          </a:p>
          <a:p>
            <a:pPr algn="r"/>
            <a:r>
              <a:rPr lang="fr-BE" sz="177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+600 ha/an</a:t>
            </a:r>
          </a:p>
          <a:p>
            <a:pPr algn="r"/>
            <a:endParaRPr lang="fr-BE" sz="1775" dirty="0" smtClean="0">
              <a:latin typeface="Calibri" panose="020F0502020204030204" pitchFamily="34" charset="0"/>
            </a:endParaRPr>
          </a:p>
          <a:p>
            <a:pPr algn="r"/>
            <a:r>
              <a:rPr lang="fr-BE" sz="1775" dirty="0" smtClean="0">
                <a:solidFill>
                  <a:srgbClr val="FF0000"/>
                </a:solidFill>
                <a:latin typeface="Calibri" panose="020F0502020204030204" pitchFamily="34" charset="0"/>
              </a:rPr>
              <a:t>-350 ha/an</a:t>
            </a:r>
          </a:p>
          <a:p>
            <a:pPr algn="r"/>
            <a:r>
              <a:rPr lang="fr-BE" sz="1775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+750 ha/an</a:t>
            </a:r>
            <a:endParaRPr lang="fr-BE" sz="1775" dirty="0">
              <a:latin typeface="Calibri" panose="020F0502020204030204" pitchFamily="34" charset="0"/>
            </a:endParaRPr>
          </a:p>
        </p:txBody>
      </p:sp>
      <p:sp>
        <p:nvSpPr>
          <p:cNvPr id="9218" name="Rectangle 9217"/>
          <p:cNvSpPr/>
          <p:nvPr/>
        </p:nvSpPr>
        <p:spPr bwMode="auto">
          <a:xfrm>
            <a:off x="2785727" y="2052084"/>
            <a:ext cx="2385613" cy="34770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ère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- Mise à jour des données IPRFW</a:t>
            </a: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244" name="Groupe 3"/>
          <p:cNvGrpSpPr>
            <a:grpSpLocks/>
          </p:cNvGrpSpPr>
          <p:nvPr/>
        </p:nvGrpSpPr>
        <p:grpSpPr bwMode="auto">
          <a:xfrm>
            <a:off x="3140075" y="1928813"/>
            <a:ext cx="5435600" cy="3732212"/>
            <a:chOff x="3312895" y="1215978"/>
            <a:chExt cx="5435569" cy="3732036"/>
          </a:xfrm>
        </p:grpSpPr>
        <p:grpSp>
          <p:nvGrpSpPr>
            <p:cNvPr id="10246" name="Groupe 5"/>
            <p:cNvGrpSpPr>
              <a:grpSpLocks/>
            </p:cNvGrpSpPr>
            <p:nvPr/>
          </p:nvGrpSpPr>
          <p:grpSpPr bwMode="auto">
            <a:xfrm>
              <a:off x="3312895" y="1215978"/>
              <a:ext cx="5435569" cy="3732036"/>
              <a:chOff x="2123728" y="1275606"/>
              <a:chExt cx="5435569" cy="3732036"/>
            </a:xfrm>
          </p:grpSpPr>
          <p:grpSp>
            <p:nvGrpSpPr>
              <p:cNvPr id="10251" name="Groupe 11"/>
              <p:cNvGrpSpPr>
                <a:grpSpLocks noChangeAspect="1"/>
              </p:cNvGrpSpPr>
              <p:nvPr/>
            </p:nvGrpSpPr>
            <p:grpSpPr bwMode="auto">
              <a:xfrm>
                <a:off x="2123728" y="1275606"/>
                <a:ext cx="5435569" cy="3732036"/>
                <a:chOff x="179512" y="37161"/>
                <a:chExt cx="8235727" cy="5654600"/>
              </a:xfrm>
            </p:grpSpPr>
            <p:pic>
              <p:nvPicPr>
                <p:cNvPr id="1025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37161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9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0000" y="2888586"/>
                  <a:ext cx="4095239" cy="2803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ZoneTexte 12"/>
              <p:cNvSpPr txBox="1"/>
              <p:nvPr/>
            </p:nvSpPr>
            <p:spPr>
              <a:xfrm>
                <a:off x="400490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2006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732215" y="13089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2009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73221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2015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004905" y="3190041"/>
                <a:ext cx="792157" cy="307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BE" sz="1400" b="1" dirty="0"/>
                  <a:t>2012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4395564" y="1908095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9" name="Ellipse 8"/>
            <p:cNvSpPr/>
            <p:nvPr/>
          </p:nvSpPr>
          <p:spPr>
            <a:xfrm>
              <a:off x="7124461" y="1908095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24461" y="3787607"/>
              <a:ext cx="360360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395564" y="3787607"/>
              <a:ext cx="360361" cy="360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" name="Text Placeholder 12"/>
          <p:cNvSpPr txBox="1">
            <a:spLocks/>
          </p:cNvSpPr>
          <p:nvPr/>
        </p:nvSpPr>
        <p:spPr>
          <a:xfrm>
            <a:off x="342900" y="1928813"/>
            <a:ext cx="2797175" cy="4030553"/>
          </a:xfrm>
          <a:prstGeom prst="rect">
            <a:avLst/>
          </a:prstGeom>
        </p:spPr>
        <p:txBody>
          <a:bodyPr lIns="36000" tIns="36000" rIns="36000" bIns="36000"/>
          <a:lstStyle>
            <a:extLst/>
          </a:lstStyle>
          <a:p>
            <a:pPr marL="457200" indent="-457200" algn="ctr"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Photo-interprétation</a:t>
            </a:r>
          </a:p>
          <a:p>
            <a:pPr marL="457200" indent="-457200" algn="ctr"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des UE forestières</a:t>
            </a:r>
          </a:p>
          <a:p>
            <a:pPr marL="457200" indent="-457200" algn="ctr">
              <a:defRPr/>
            </a:pPr>
            <a:endParaRPr lang="fr-FR" sz="800" b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457200" indent="-457200"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Exemple:</a:t>
            </a:r>
          </a:p>
          <a:p>
            <a:pPr marL="457200" indent="-457200"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Pessière de 41 ans</a:t>
            </a:r>
          </a:p>
          <a:p>
            <a:pPr marL="457200" indent="-457200"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mesurée en 1998</a:t>
            </a:r>
          </a:p>
          <a:p>
            <a:pPr marL="457200" indent="-457200" algn="ctr">
              <a:defRPr/>
            </a:pPr>
            <a:endParaRPr lang="fr-FR" sz="12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Mise à blanc </a:t>
            </a:r>
          </a:p>
          <a:p>
            <a:pPr marL="457200" indent="-457200"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entre 2006 et 2009</a:t>
            </a:r>
          </a:p>
          <a:p>
            <a:pPr marL="457200" indent="-457200" algn="ctr">
              <a:defRPr/>
            </a:pPr>
            <a:endParaRPr lang="fr-FR" sz="1200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Replantation</a:t>
            </a:r>
          </a:p>
          <a:p>
            <a:pPr marL="457200" indent="-457200" algn="ctr"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entre 2009 et 2012</a:t>
            </a:r>
          </a:p>
          <a:p>
            <a:pPr algn="ctr">
              <a:defRPr/>
            </a:pPr>
            <a:endParaRPr lang="fr-FR" sz="800" b="1" kern="0" dirty="0" smtClean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fr-FR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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1 213 CR </a:t>
            </a:r>
            <a:r>
              <a:rPr lang="fr-FR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itchFamily="2" charset="2"/>
              </a:rPr>
              <a:t>identifiées</a:t>
            </a:r>
            <a:endParaRPr lang="fr-FR" sz="2000" b="1" kern="0" dirty="0">
              <a:solidFill>
                <a:sysClr val="windowText" lastClr="000000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87525" y="3804826"/>
            <a:ext cx="5556250" cy="196611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62297" y="1833897"/>
            <a:ext cx="2823839" cy="196611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 bwMode="auto">
          <a:xfrm>
            <a:off x="1466210" y="4430088"/>
            <a:ext cx="446678" cy="18445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 bwMode="auto">
          <a:xfrm>
            <a:off x="1471470" y="3615568"/>
            <a:ext cx="446678" cy="184458"/>
          </a:xfrm>
          <a:prstGeom prst="downArrow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ème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- Modélisation de la dynamique forestière</a:t>
            </a:r>
          </a:p>
          <a:p>
            <a:pPr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Source de données = </a:t>
            </a:r>
            <a:r>
              <a:rPr lang="fr-BE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IPRFW</a:t>
            </a: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11 079 UE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et 100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000 arbres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mesurés entre 1994 et 2015</a:t>
            </a: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endParaRPr lang="fr-BE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Modélisation des principaux processus sylvicoles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Niveau «arbre»: croissance, recrutement, éclaircies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Niveau «peuplement»: coupe-rase et succession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7844" t="40654" r="4716" b="28547"/>
          <a:stretch/>
        </p:blipFill>
        <p:spPr bwMode="auto">
          <a:xfrm>
            <a:off x="115409" y="4997215"/>
            <a:ext cx="4108216" cy="1056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6" y="4008048"/>
            <a:ext cx="4054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"/>
          <a:stretch/>
        </p:blipFill>
        <p:spPr bwMode="auto">
          <a:xfrm>
            <a:off x="4288232" y="4067989"/>
            <a:ext cx="1684885" cy="19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4" y="3922551"/>
            <a:ext cx="3004632" cy="22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3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ème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- Simulation de l’évolution des ressources</a:t>
            </a:r>
          </a:p>
          <a:p>
            <a:pPr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Point de départ = données de l’IPRFW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UE productive =&gt; 10 peuplements de 5 ha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95 900 peuplements (479 500 ha)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Chaque arbre mesuré  =&gt; 500 à 8000 arbres simulés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≈ 500 M arbres simulés</a:t>
            </a:r>
            <a:endParaRPr lang="fr-BE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	</a:t>
            </a:r>
            <a:r>
              <a:rPr lang="fr-BE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Simulation grandeur nature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Application des modèles calibrés pour la période 1994-2015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Quelle évolution si les tendances se maintiennent ?</a:t>
            </a: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– </a:t>
            </a:r>
            <a:r>
              <a:rPr lang="fr-BE" sz="2800" b="1" kern="0" cap="all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volution de la composition</a:t>
            </a: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417638"/>
            <a:ext cx="696118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136775" y="1530350"/>
            <a:ext cx="5370513" cy="3944938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2530548" y="1722474"/>
            <a:ext cx="4742122" cy="402745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23" y="1416018"/>
            <a:ext cx="6961506" cy="465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– </a:t>
            </a:r>
            <a:r>
              <a:rPr lang="fr-BE" sz="2800" b="1" kern="0" cap="all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volution de la production</a:t>
            </a: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136775" y="1530350"/>
            <a:ext cx="5370513" cy="3944938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530548" y="1722474"/>
            <a:ext cx="4742122" cy="402745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 smtClean="0"/>
              <a:t>Comment va évoluer la ressource forestière en Wallonie</a:t>
            </a:r>
          </a:p>
          <a:p>
            <a:pPr>
              <a:defRPr/>
            </a:pPr>
            <a:r>
              <a:rPr lang="fr-BE" dirty="0" smtClean="0"/>
              <a:t>dans les 30 prochaines années 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Perspectives</a:t>
            </a:r>
          </a:p>
          <a:p>
            <a:pPr>
              <a:defRPr/>
            </a:pPr>
            <a:endParaRPr lang="fr-BE" b="1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</a:t>
            </a:r>
            <a:r>
              <a:rPr lang="fr-BE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Tester différents scénarios:</a:t>
            </a:r>
          </a:p>
          <a:p>
            <a:pPr marL="457200" indent="-457200">
              <a:defRPr/>
            </a:pPr>
            <a:endParaRPr lang="fr-BE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Crise « scolytes »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Nouvelles politiques forestières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sz="8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Récent attrait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des mélèzes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sz="8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7218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E160B"/>
      </a:dk1>
      <a:lt1>
        <a:srgbClr val="FFFFFF"/>
      </a:lt1>
      <a:dk2>
        <a:srgbClr val="64961D"/>
      </a:dk2>
      <a:lt2>
        <a:srgbClr val="4F7949"/>
      </a:lt2>
      <a:accent1>
        <a:srgbClr val="E3FF91"/>
      </a:accent1>
      <a:accent2>
        <a:srgbClr val="A1CD5C"/>
      </a:accent2>
      <a:accent3>
        <a:srgbClr val="FFFFFF"/>
      </a:accent3>
      <a:accent4>
        <a:srgbClr val="0A1108"/>
      </a:accent4>
      <a:accent5>
        <a:srgbClr val="EFFFC7"/>
      </a:accent5>
      <a:accent6>
        <a:srgbClr val="91BA53"/>
      </a:accent6>
      <a:hlink>
        <a:srgbClr val="CCCCFF"/>
      </a:hlink>
      <a:folHlink>
        <a:srgbClr val="B2B2B2"/>
      </a:folHlink>
    </a:clrScheme>
    <a:fontScheme name="Modèle par défaut">
      <a:majorFont>
        <a:latin typeface="Humnst777 Lt BT"/>
        <a:ea typeface=""/>
        <a:cs typeface=""/>
      </a:majorFont>
      <a:minorFont>
        <a:latin typeface="Humnst777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E160B"/>
        </a:dk1>
        <a:lt1>
          <a:srgbClr val="FFFFFF"/>
        </a:lt1>
        <a:dk2>
          <a:srgbClr val="00CC00"/>
        </a:dk2>
        <a:lt2>
          <a:srgbClr val="4F7949"/>
        </a:lt2>
        <a:accent1>
          <a:srgbClr val="E3FF91"/>
        </a:accent1>
        <a:accent2>
          <a:srgbClr val="A1CD5C"/>
        </a:accent2>
        <a:accent3>
          <a:srgbClr val="FFFFFF"/>
        </a:accent3>
        <a:accent4>
          <a:srgbClr val="0A1108"/>
        </a:accent4>
        <a:accent5>
          <a:srgbClr val="EFFFC7"/>
        </a:accent5>
        <a:accent6>
          <a:srgbClr val="91BA5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Modèle par défaut 8">
    <a:dk1>
      <a:srgbClr val="0E160B"/>
    </a:dk1>
    <a:lt1>
      <a:srgbClr val="FFFFFF"/>
    </a:lt1>
    <a:dk2>
      <a:srgbClr val="00CC00"/>
    </a:dk2>
    <a:lt2>
      <a:srgbClr val="4F7949"/>
    </a:lt2>
    <a:accent1>
      <a:srgbClr val="E3FF91"/>
    </a:accent1>
    <a:accent2>
      <a:srgbClr val="A1CD5C"/>
    </a:accent2>
    <a:accent3>
      <a:srgbClr val="FFFFFF"/>
    </a:accent3>
    <a:accent4>
      <a:srgbClr val="0A1108"/>
    </a:accent4>
    <a:accent5>
      <a:srgbClr val="EFFFC7"/>
    </a:accent5>
    <a:accent6>
      <a:srgbClr val="91BA53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29979</TotalTime>
  <Words>211</Words>
  <Application>Microsoft Office PowerPoint</Application>
  <PresentationFormat>Personnalisé</PresentationFormat>
  <Paragraphs>81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présentation - sciences forestières</dc:title>
  <dc:creator>Olivier BAUDRY</dc:creator>
  <cp:lastModifiedBy>perin.j</cp:lastModifiedBy>
  <cp:revision>972</cp:revision>
  <cp:lastPrinted>2019-02-01T09:25:11Z</cp:lastPrinted>
  <dcterms:created xsi:type="dcterms:W3CDTF">2007-02-22T11:01:57Z</dcterms:created>
  <dcterms:modified xsi:type="dcterms:W3CDTF">2019-04-29T16:54:26Z</dcterms:modified>
</cp:coreProperties>
</file>