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62" r:id="rId3"/>
    <p:sldId id="263" r:id="rId4"/>
    <p:sldId id="265" r:id="rId5"/>
    <p:sldId id="264" r:id="rId6"/>
    <p:sldId id="261" r:id="rId7"/>
    <p:sldId id="267" r:id="rId8"/>
    <p:sldId id="275" r:id="rId9"/>
  </p:sldIdLst>
  <p:sldSz cx="9001125" cy="6840538"/>
  <p:notesSz cx="6669088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05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64" autoAdjust="0"/>
    <p:restoredTop sz="94604" autoAdjust="0"/>
  </p:normalViewPr>
  <p:slideViewPr>
    <p:cSldViewPr snapToGrid="0">
      <p:cViewPr>
        <p:scale>
          <a:sx n="73" d="100"/>
          <a:sy n="73" d="100"/>
        </p:scale>
        <p:origin x="-246" y="-30"/>
      </p:cViewPr>
      <p:guideLst>
        <p:guide orient="horz" pos="215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952" y="192"/>
      </p:cViewPr>
      <p:guideLst>
        <p:guide orient="horz" pos="3125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3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742950"/>
            <a:ext cx="489743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549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295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738" y="831850"/>
            <a:ext cx="8172450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1911350"/>
            <a:ext cx="8150225" cy="4238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125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6888" y="1003300"/>
            <a:ext cx="1879600" cy="514667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04913" y="1003300"/>
            <a:ext cx="5489575" cy="5146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841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913" y="1003300"/>
            <a:ext cx="6619875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062163" y="1911350"/>
            <a:ext cx="3255962" cy="423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470525" y="1911350"/>
            <a:ext cx="3255963" cy="4238625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221746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913" y="1003300"/>
            <a:ext cx="6619875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2062163" y="1911350"/>
            <a:ext cx="6664325" cy="4238625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142684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4913" y="1003300"/>
            <a:ext cx="6619875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062163" y="1911350"/>
            <a:ext cx="3255962" cy="423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5470525" y="1911350"/>
            <a:ext cx="3255963" cy="4238625"/>
          </a:xfrm>
          <a:prstGeom prst="rect">
            <a:avLst/>
          </a:prstGeom>
        </p:spPr>
        <p:txBody>
          <a:bodyPr/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521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66738" y="831850"/>
            <a:ext cx="8172450" cy="5318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04462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24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738" y="831850"/>
            <a:ext cx="8172450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62163" y="1911350"/>
            <a:ext cx="3255962" cy="4238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70525" y="1911350"/>
            <a:ext cx="3255963" cy="4238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59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850" y="274638"/>
            <a:ext cx="8101013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88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738" y="831850"/>
            <a:ext cx="8172450" cy="908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448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380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217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90011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8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  <p:sldLayoutId id="2147485375" r:id="rId13"/>
    <p:sldLayoutId id="2147485376" r:id="rId14"/>
    <p:sldLayoutId id="2147485377" r:id="rId15"/>
  </p:sldLayoutIdLst>
  <p:transition spd="slow">
    <p:fade/>
  </p:transition>
  <p:txStyles>
    <p:titleStyle>
      <a:lvl1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  <a:ea typeface="+mj-ea"/>
          <a:cs typeface="+mj-cs"/>
        </a:defRPr>
      </a:lvl1pPr>
      <a:lvl2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</a:defRPr>
      </a:lvl2pPr>
      <a:lvl3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</a:defRPr>
      </a:lvl3pPr>
      <a:lvl4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</a:defRPr>
      </a:lvl4pPr>
      <a:lvl5pPr algn="l" defTabSz="90487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orbel" pitchFamily="34" charset="0"/>
        </a:defRPr>
      </a:lvl5pPr>
      <a:lvl6pPr marL="457200" algn="l" defTabSz="904875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Humnst777 Lt BT" pitchFamily="34" charset="0"/>
        </a:defRPr>
      </a:lvl6pPr>
      <a:lvl7pPr marL="914400" algn="l" defTabSz="904875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Humnst777 Lt BT" pitchFamily="34" charset="0"/>
        </a:defRPr>
      </a:lvl7pPr>
      <a:lvl8pPr marL="1371600" algn="l" defTabSz="904875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Humnst777 Lt BT" pitchFamily="34" charset="0"/>
        </a:defRPr>
      </a:lvl8pPr>
      <a:lvl9pPr marL="1828800" algn="l" defTabSz="904875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Humnst777 Lt BT" pitchFamily="34" charset="0"/>
        </a:defRPr>
      </a:lvl9pPr>
    </p:titleStyle>
    <p:bodyStyle>
      <a:lvl1pPr marL="339725" indent="-339725" algn="l" defTabSz="904875" rtl="0" eaLnBrk="0" fontAlgn="base" hangingPunct="0">
        <a:spcBef>
          <a:spcPct val="20000"/>
        </a:spcBef>
        <a:spcAft>
          <a:spcPct val="0"/>
        </a:spcAft>
        <a:buSzPct val="165000"/>
        <a:defRPr sz="2400">
          <a:solidFill>
            <a:srgbClr val="5F5F5F"/>
          </a:solidFill>
          <a:latin typeface="Corbel" pitchFamily="34" charset="0"/>
          <a:ea typeface="+mn-ea"/>
          <a:cs typeface="+mn-cs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5F5F5F"/>
          </a:solidFill>
          <a:latin typeface="Corbel" pitchFamily="34" charset="0"/>
        </a:defRPr>
      </a:lvl2pPr>
      <a:lvl3pPr marL="1131888" indent="-227013" algn="l" defTabSz="904875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ü"/>
        <a:defRPr sz="1600">
          <a:solidFill>
            <a:srgbClr val="5F5F5F"/>
          </a:solidFill>
          <a:latin typeface="Corbel" pitchFamily="34" charset="0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§"/>
        <a:defRPr sz="1600">
          <a:solidFill>
            <a:srgbClr val="5F5F5F"/>
          </a:solidFill>
          <a:latin typeface="Corbel" pitchFamily="34" charset="0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Corbel" pitchFamily="34" charset="0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+mn-lt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+mn-lt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+mn-lt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defRPr sz="2000">
          <a:solidFill>
            <a:srgbClr val="5F5F5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850" y="1905995"/>
            <a:ext cx="8315325" cy="1533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63500"/>
          </a:effectLst>
        </p:spPr>
        <p:txBody>
          <a:bodyPr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  <a:ea typeface="+mj-ea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 algn="ctr">
              <a:defRPr/>
            </a:pPr>
            <a:r>
              <a:rPr lang="fr-BE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Du modèle à la pratique :</a:t>
            </a:r>
          </a:p>
          <a:p>
            <a:pPr algn="ctr">
              <a:defRPr/>
            </a:pPr>
            <a:endParaRPr lang="fr-BE" sz="1000" kern="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BE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Normes de sylviculture</a:t>
            </a:r>
          </a:p>
          <a:p>
            <a:pPr algn="ctr">
              <a:defRPr/>
            </a:pPr>
            <a:r>
              <a:rPr lang="fr-BE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pour les futaies régulières de résineux</a:t>
            </a:r>
            <a:endParaRPr lang="fr-BE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02990" y="5402555"/>
            <a:ext cx="2140824" cy="6198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softEdge rad="0"/>
          </a:effectLst>
        </p:spPr>
        <p:txBody>
          <a:bodyPr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  <a:ea typeface="+mj-ea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r>
              <a:rPr lang="fr-FR" sz="1800" dirty="0">
                <a:solidFill>
                  <a:schemeClr val="bg1"/>
                </a:solidFill>
              </a:rPr>
              <a:t>Jérôme </a:t>
            </a:r>
            <a:r>
              <a:rPr lang="fr-FR" sz="1800" dirty="0" err="1">
                <a:solidFill>
                  <a:schemeClr val="bg1"/>
                </a:solidFill>
              </a:rPr>
              <a:t>Perin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j.perin@uliege.be</a:t>
            </a:r>
          </a:p>
        </p:txBody>
      </p:sp>
    </p:spTree>
    <p:extLst>
      <p:ext uri="{BB962C8B-B14F-4D97-AF65-F5344CB8AC3E}">
        <p14:creationId xmlns:p14="http://schemas.microsoft.com/office/powerpoint/2010/main" val="550025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  <a:ea typeface="+mj-ea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Du modèle à la pratique :</a:t>
            </a:r>
          </a:p>
          <a:p>
            <a:pPr algn="ctr">
              <a:defRPr/>
            </a:pPr>
            <a:r>
              <a:rPr lang="fr-BE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Normes de sylviculture pour les futaies régulières de résineux</a:t>
            </a:r>
            <a:endParaRPr lang="fr-BE" sz="24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Objectifs</a:t>
            </a:r>
          </a:p>
          <a:p>
            <a:pPr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Développement de normes multifonctionnelles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Maximiser l’accroissement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Produire du bois apprécié par l’industrie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Diminuer les risques de chablis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Protéger les </a:t>
            </a: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sols</a:t>
            </a:r>
          </a:p>
          <a:p>
            <a:pPr lvl="2">
              <a:buFont typeface="Wingdings" pitchFamily="2" charset="2"/>
              <a:buChar char="§"/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Construction des tables de production correspondantes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Outil de gestion familier des forestiers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Pratique et simple d’utilisation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  <a:ea typeface="+mj-ea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Du modèle à la pratique :</a:t>
            </a:r>
          </a:p>
          <a:p>
            <a:pPr algn="ctr">
              <a:defRPr/>
            </a:pPr>
            <a:r>
              <a:rPr lang="fr-BE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Normes de sylviculture pour les futaies régulières de résineux</a:t>
            </a:r>
            <a:endParaRPr lang="fr-BE" sz="24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1</a:t>
            </a:r>
            <a:r>
              <a:rPr lang="fr-BE" sz="2800" b="1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er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étape – Modélisation</a:t>
            </a:r>
          </a:p>
          <a:p>
            <a:pPr marL="457200" indent="-457200"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Estimation de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kern="0" cap="all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é</a:t>
            </a: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volution de la hauteur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Croissance en grosseur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Mortalité et prélèvements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4732338" y="1008063"/>
            <a:ext cx="3816350" cy="2819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fr-BE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	 en fonction de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BE" kern="0" cap="all" dirty="0">
                <a:solidFill>
                  <a:srgbClr val="FF0000"/>
                </a:solidFill>
                <a:latin typeface="Calibri" panose="020F0502020204030204" pitchFamily="34" charset="0"/>
              </a:rPr>
              <a:t>â</a:t>
            </a:r>
            <a:r>
              <a:rPr lang="fr-BE" kern="0" dirty="0">
                <a:solidFill>
                  <a:srgbClr val="FF0000"/>
                </a:solidFill>
                <a:latin typeface="Calibri" panose="020F0502020204030204" pitchFamily="34" charset="0"/>
              </a:rPr>
              <a:t>ge et productivité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rgbClr val="FF0000"/>
                </a:solidFill>
                <a:latin typeface="Calibri" panose="020F0502020204030204" pitchFamily="34" charset="0"/>
              </a:rPr>
              <a:t> Densité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rgbClr val="FF0000"/>
                </a:solidFill>
                <a:latin typeface="Calibri" panose="020F0502020204030204" pitchFamily="34" charset="0"/>
              </a:rPr>
              <a:t> Statut social</a:t>
            </a:r>
          </a:p>
        </p:txBody>
      </p:sp>
      <p:sp>
        <p:nvSpPr>
          <p:cNvPr id="4101" name="Accolade fermante 10"/>
          <p:cNvSpPr>
            <a:spLocks/>
          </p:cNvSpPr>
          <p:nvPr/>
        </p:nvSpPr>
        <p:spPr bwMode="auto">
          <a:xfrm>
            <a:off x="4848225" y="2200275"/>
            <a:ext cx="606425" cy="1117600"/>
          </a:xfrm>
          <a:prstGeom prst="rightBrace">
            <a:avLst>
              <a:gd name="adj1" fmla="val 8336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32225"/>
            <a:ext cx="2970213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846513"/>
            <a:ext cx="2962275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838575"/>
            <a:ext cx="2970212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  <a:ea typeface="+mj-ea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Du modèle à la pratique :</a:t>
            </a:r>
          </a:p>
          <a:p>
            <a:pPr algn="ctr">
              <a:defRPr/>
            </a:pPr>
            <a:r>
              <a:rPr lang="fr-BE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Normes de sylviculture pour les futaies régulières de résineux</a:t>
            </a:r>
            <a:endParaRPr lang="fr-BE" sz="24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</a:t>
            </a:r>
            <a:r>
              <a:rPr lang="fr-BE" sz="2800" b="1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ème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étape - Développement d’un simulateur</a:t>
            </a: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</a:t>
            </a: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Intégration des modèles dans un logiciel de simulation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Simule le peuplement de la plantation à la mise à blanc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Permet de tester l’effet de ≠ scénarios de gestion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Génère la table de production correspondante</a:t>
            </a:r>
          </a:p>
        </p:txBody>
      </p:sp>
      <p:pic>
        <p:nvPicPr>
          <p:cNvPr id="512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3" t="21542" r="20586" b="24986"/>
          <a:stretch>
            <a:fillRect/>
          </a:stretch>
        </p:blipFill>
        <p:spPr bwMode="auto">
          <a:xfrm>
            <a:off x="582613" y="3397250"/>
            <a:ext cx="22320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6" name="Connecteur droit avec flèche 2"/>
          <p:cNvCxnSpPr>
            <a:cxnSpLocks noChangeShapeType="1"/>
          </p:cNvCxnSpPr>
          <p:nvPr/>
        </p:nvCxnSpPr>
        <p:spPr bwMode="auto">
          <a:xfrm>
            <a:off x="2955925" y="4078288"/>
            <a:ext cx="680654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7" name="Connecteur droit avec flèche 7"/>
          <p:cNvCxnSpPr>
            <a:cxnSpLocks noChangeShapeType="1"/>
          </p:cNvCxnSpPr>
          <p:nvPr/>
        </p:nvCxnSpPr>
        <p:spPr bwMode="auto">
          <a:xfrm>
            <a:off x="2970213" y="5314950"/>
            <a:ext cx="666366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/>
          <a:srcRect l="41569"/>
          <a:stretch>
            <a:fillRect/>
          </a:stretch>
        </p:blipFill>
        <p:spPr bwMode="auto">
          <a:xfrm>
            <a:off x="3771840" y="3375025"/>
            <a:ext cx="411405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0"/>
          <a:stretch/>
        </p:blipFill>
        <p:spPr bwMode="auto">
          <a:xfrm>
            <a:off x="4438104" y="3630893"/>
            <a:ext cx="3228506" cy="22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4299249" y="3714917"/>
            <a:ext cx="3820460" cy="1765561"/>
            <a:chOff x="4761689" y="3714917"/>
            <a:chExt cx="3820460" cy="1765561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399" y="4382323"/>
              <a:ext cx="3417773" cy="1098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689" y="3714917"/>
              <a:ext cx="3820460" cy="313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4" y="3933231"/>
            <a:ext cx="2711323" cy="181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9" r="71912"/>
          <a:stretch/>
        </p:blipFill>
        <p:spPr bwMode="auto">
          <a:xfrm>
            <a:off x="7915948" y="3553675"/>
            <a:ext cx="982391" cy="54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  <a:ea typeface="+mj-ea"/>
                <a:cs typeface="+mj-cs"/>
              </a:defRPr>
            </a:lvl1pPr>
            <a:lvl2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2pPr>
            <a:lvl3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3pPr>
            <a:lvl4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4pPr>
            <a:lvl5pPr algn="l" defTabSz="9048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orbel" pitchFamily="34" charset="0"/>
              </a:defRPr>
            </a:lvl5pPr>
            <a:lvl6pPr marL="4572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algn="l" defTabSz="9048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 algn="ctr">
              <a:defRPr/>
            </a:pPr>
            <a:r>
              <a:rPr lang="fr-BE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Du modèle à la pratique :</a:t>
            </a:r>
          </a:p>
          <a:p>
            <a:pPr algn="ctr">
              <a:defRPr/>
            </a:pPr>
            <a:r>
              <a:rPr lang="fr-BE" sz="2400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Normes de sylviculture pour les futaies régulières de résineux</a:t>
            </a:r>
            <a:endParaRPr lang="fr-BE" sz="2400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3</a:t>
            </a:r>
            <a:r>
              <a:rPr lang="fr-BE" sz="2800" b="1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ème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étape - </a:t>
            </a:r>
            <a:r>
              <a:rPr lang="fr-BE" sz="2800" b="1" kern="0" cap="all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é</a:t>
            </a: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laboration des nouvelles normes</a:t>
            </a:r>
          </a:p>
          <a:p>
            <a:pPr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Dialogue avec des experts forestiers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Sylviculteurs, </a:t>
            </a: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technologues </a:t>
            </a: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du bois et modélisateurs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Optimisation de scénarios sylvicoles</a:t>
            </a:r>
            <a:endParaRPr lang="fr-BE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6148" name="Groupe 14"/>
          <p:cNvGrpSpPr>
            <a:grpSpLocks/>
          </p:cNvGrpSpPr>
          <p:nvPr/>
        </p:nvGrpSpPr>
        <p:grpSpPr bwMode="auto">
          <a:xfrm>
            <a:off x="2425700" y="3209925"/>
            <a:ext cx="4008438" cy="2525713"/>
            <a:chOff x="3010368" y="3199571"/>
            <a:chExt cx="4009319" cy="2525902"/>
          </a:xfrm>
        </p:grpSpPr>
        <p:sp>
          <p:nvSpPr>
            <p:cNvPr id="6149" name="Flèche courbée vers la gauche 15"/>
            <p:cNvSpPr>
              <a:spLocks noChangeArrowheads="1"/>
            </p:cNvSpPr>
            <p:nvPr/>
          </p:nvSpPr>
          <p:spPr bwMode="auto">
            <a:xfrm>
              <a:off x="6004183" y="3615070"/>
              <a:ext cx="524210" cy="1892595"/>
            </a:xfrm>
            <a:prstGeom prst="curvedLeftArrow">
              <a:avLst>
                <a:gd name="adj1" fmla="val 24988"/>
                <a:gd name="adj2" fmla="val 49994"/>
                <a:gd name="adj3" fmla="val 25000"/>
              </a:avLst>
            </a:prstGeom>
            <a:noFill/>
            <a:ln w="190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1pPr>
              <a:lvl2pPr marL="742950" indent="-28575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2pPr>
              <a:lvl3pPr marL="11430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3pPr>
              <a:lvl4pPr marL="16002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4pPr>
              <a:lvl5pPr marL="20574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fr-BE" altLang="fr-FR"/>
            </a:p>
          </p:txBody>
        </p:sp>
        <p:sp>
          <p:nvSpPr>
            <p:cNvPr id="6150" name="Flèche courbée vers la gauche 16"/>
            <p:cNvSpPr>
              <a:spLocks noChangeArrowheads="1"/>
            </p:cNvSpPr>
            <p:nvPr/>
          </p:nvSpPr>
          <p:spPr bwMode="auto">
            <a:xfrm rot="10800000">
              <a:off x="3508966" y="3522911"/>
              <a:ext cx="524210" cy="1892595"/>
            </a:xfrm>
            <a:prstGeom prst="curvedLeftArrow">
              <a:avLst>
                <a:gd name="adj1" fmla="val 24988"/>
                <a:gd name="adj2" fmla="val 49994"/>
                <a:gd name="adj3" fmla="val 25000"/>
              </a:avLst>
            </a:prstGeom>
            <a:noFill/>
            <a:ln w="190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1pPr>
              <a:lvl2pPr marL="742950" indent="-28575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2pPr>
              <a:lvl3pPr marL="11430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3pPr>
              <a:lvl4pPr marL="16002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4pPr>
              <a:lvl5pPr marL="2057400" indent="-228600" defTabSz="904875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5pPr>
              <a:lvl6pPr marL="25146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6pPr>
              <a:lvl7pPr marL="29718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7pPr>
              <a:lvl8pPr marL="34290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8pPr>
              <a:lvl9pPr marL="3886200" indent="-228600" defTabSz="9048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fr-BE" alt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069464" y="3199571"/>
              <a:ext cx="1934000" cy="8303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lvl="2" algn="ctr">
                <a:defRPr/>
              </a:pPr>
              <a:r>
                <a:rPr lang="fr-BE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Construction</a:t>
              </a:r>
            </a:p>
            <a:p>
              <a:pPr marL="0" lvl="2" algn="ctr">
                <a:defRPr/>
              </a:pPr>
              <a:r>
                <a:rPr lang="fr-BE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d’un scénario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009125" y="4895148"/>
              <a:ext cx="1934000" cy="830325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lvl="2" algn="ctr">
                <a:defRPr/>
              </a:pPr>
              <a:r>
                <a:rPr lang="fr-BE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Analyse du résultat</a:t>
              </a:r>
            </a:p>
          </p:txBody>
        </p:sp>
        <p:sp>
          <p:nvSpPr>
            <p:cNvPr id="6153" name="ZoneTexte 19"/>
            <p:cNvSpPr txBox="1">
              <a:spLocks noChangeArrowheads="1"/>
            </p:cNvSpPr>
            <p:nvPr/>
          </p:nvSpPr>
          <p:spPr bwMode="auto">
            <a:xfrm rot="5400000">
              <a:off x="5847874" y="4312806"/>
              <a:ext cx="1881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9pPr>
            </a:lstStyle>
            <a:p>
              <a:pPr algn="ctr"/>
              <a:r>
                <a:rPr lang="fr-BE" altLang="fr-FR"/>
                <a:t>Simulation</a:t>
              </a:r>
            </a:p>
          </p:txBody>
        </p:sp>
        <p:sp>
          <p:nvSpPr>
            <p:cNvPr id="6154" name="ZoneTexte 20"/>
            <p:cNvSpPr txBox="1">
              <a:spLocks noChangeArrowheads="1"/>
            </p:cNvSpPr>
            <p:nvPr/>
          </p:nvSpPr>
          <p:spPr bwMode="auto">
            <a:xfrm rot="-5400000">
              <a:off x="2300220" y="4248536"/>
              <a:ext cx="1881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  <a:cs typeface="Arial" charset="0"/>
                </a:defRPr>
              </a:lvl9pPr>
            </a:lstStyle>
            <a:p>
              <a:pPr algn="ctr"/>
              <a:r>
                <a:rPr lang="fr-BE" altLang="fr-FR"/>
                <a:t>Révision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/>
              <a:t>Du modèle à la pratique :</a:t>
            </a:r>
          </a:p>
          <a:p>
            <a:pPr>
              <a:defRPr/>
            </a:pPr>
            <a:r>
              <a:rPr lang="fr-BE" dirty="0"/>
              <a:t>Normes de sylviculture pour les futaies régulières de résineux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– Nouvelles normes</a:t>
            </a:r>
          </a:p>
          <a:p>
            <a:pPr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Maintien d’une compétition modérée mais constante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Intervention précoce (13 m) et rotation courte (6 ans)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Maximiser la production de bois mature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Capitaliser progressivement (cernes réguliers)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Former des arbres </a:t>
            </a:r>
            <a:r>
              <a:rPr lang="fr-BE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résistant </a:t>
            </a: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aux vents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Favoriser l’apport de lumière en sous-bois</a:t>
            </a:r>
          </a:p>
          <a:p>
            <a:pPr lvl="2">
              <a:buFont typeface="Wingdings" pitchFamily="2" charset="2"/>
              <a:buChar char="§"/>
              <a:defRPr/>
            </a:pPr>
            <a:endParaRPr lang="fr-BE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fr-BE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	 Récolte finale entre 60 et 70 ans après la plantation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Produire du bois à haute valeur ajoutée</a:t>
            </a:r>
          </a:p>
          <a:p>
            <a:pPr marL="1714500" lvl="3" indent="-342900">
              <a:buFont typeface="Wingdings" panose="05000000000000000000" pitchFamily="2" charset="2"/>
              <a:buChar char="Ø"/>
              <a:defRPr/>
            </a:pPr>
            <a:r>
              <a:rPr lang="fr-BE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Limiter les risques de chablis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/>
              <a:t>Du modèle à la pratique :</a:t>
            </a:r>
          </a:p>
          <a:p>
            <a:pPr>
              <a:defRPr/>
            </a:pPr>
            <a:r>
              <a:rPr lang="fr-BE" dirty="0"/>
              <a:t>Normes de sylviculture pour les futaies régulières de résineux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– Tables de production</a:t>
            </a:r>
            <a:endParaRPr lang="fr-BE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8" t="21790" r="7816" b="46333"/>
          <a:stretch/>
        </p:blipFill>
        <p:spPr bwMode="auto">
          <a:xfrm>
            <a:off x="412027" y="1439919"/>
            <a:ext cx="8380147" cy="21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1" t="55661" r="8632" b="10470"/>
          <a:stretch/>
        </p:blipFill>
        <p:spPr bwMode="auto">
          <a:xfrm>
            <a:off x="469020" y="3699642"/>
            <a:ext cx="8138948" cy="232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6" t="26606" r="10000" b="19079"/>
          <a:stretch/>
        </p:blipFill>
        <p:spPr bwMode="auto">
          <a:xfrm>
            <a:off x="3101818" y="3699606"/>
            <a:ext cx="3714842" cy="23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1229709" y="1718446"/>
            <a:ext cx="3489341" cy="3289718"/>
            <a:chOff x="1229709" y="1718446"/>
            <a:chExt cx="3489341" cy="3289718"/>
          </a:xfrm>
        </p:grpSpPr>
        <p:sp>
          <p:nvSpPr>
            <p:cNvPr id="9" name="Rectangle 8"/>
            <p:cNvSpPr/>
            <p:nvPr/>
          </p:nvSpPr>
          <p:spPr bwMode="auto">
            <a:xfrm>
              <a:off x="1229709" y="1723696"/>
              <a:ext cx="315311" cy="1912858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592309" y="1728956"/>
              <a:ext cx="315311" cy="1912858"/>
            </a:xfrm>
            <a:prstGeom prst="rect">
              <a:avLst/>
            </a:prstGeom>
            <a:noFill/>
            <a:ln w="38100" cap="flat" cmpd="sng" algn="ctr">
              <a:solidFill>
                <a:srgbClr val="CD77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041139" y="1718446"/>
              <a:ext cx="315311" cy="1912858"/>
            </a:xfrm>
            <a:prstGeom prst="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403739" y="1723706"/>
              <a:ext cx="315311" cy="1912858"/>
            </a:xfrm>
            <a:prstGeom prst="rect">
              <a:avLst/>
            </a:prstGeom>
            <a:noFill/>
            <a:ln w="38100" cap="flat" cmpd="sng" algn="ctr">
              <a:solidFill>
                <a:srgbClr val="CD77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 bwMode="auto">
            <a:xfrm flipV="1">
              <a:off x="1723684" y="4322359"/>
              <a:ext cx="1297993" cy="7906"/>
            </a:xfrm>
            <a:prstGeom prst="straightConnector1">
              <a:avLst/>
            </a:prstGeom>
            <a:noFill/>
            <a:ln w="76200" cap="flat" cmpd="sng" algn="ctr">
              <a:solidFill>
                <a:srgbClr val="CD770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Connecteur droit 18"/>
            <p:cNvCxnSpPr>
              <a:endCxn id="14" idx="2"/>
            </p:cNvCxnSpPr>
            <p:nvPr/>
          </p:nvCxnSpPr>
          <p:spPr bwMode="auto">
            <a:xfrm flipV="1">
              <a:off x="1749964" y="3641814"/>
              <a:ext cx="1" cy="730489"/>
            </a:xfrm>
            <a:prstGeom prst="line">
              <a:avLst/>
            </a:prstGeom>
            <a:noFill/>
            <a:ln w="76200" cap="flat" cmpd="sng" algn="ctr">
              <a:solidFill>
                <a:srgbClr val="CD77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avec flèche 26"/>
            <p:cNvCxnSpPr/>
            <p:nvPr/>
          </p:nvCxnSpPr>
          <p:spPr bwMode="auto">
            <a:xfrm>
              <a:off x="1350584" y="4966125"/>
              <a:ext cx="1671093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Connecteur droit 27"/>
            <p:cNvCxnSpPr>
              <a:endCxn id="9" idx="2"/>
            </p:cNvCxnSpPr>
            <p:nvPr/>
          </p:nvCxnSpPr>
          <p:spPr bwMode="auto">
            <a:xfrm flipV="1">
              <a:off x="1376864" y="3636554"/>
              <a:ext cx="10501" cy="137161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0" y="3175"/>
            <a:ext cx="9001125" cy="7461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defPPr>
              <a:defRPr lang="fr-FR"/>
            </a:defPPr>
            <a:lvl1pPr algn="ctr" defTabSz="904875">
              <a:defRPr b="1" ker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defTabSz="904875">
              <a:defRPr sz="2800" b="1">
                <a:solidFill>
                  <a:schemeClr val="bg2"/>
                </a:solidFill>
              </a:defRPr>
            </a:lvl2pPr>
            <a:lvl3pPr defTabSz="904875">
              <a:defRPr sz="2800" b="1">
                <a:solidFill>
                  <a:schemeClr val="bg2"/>
                </a:solidFill>
              </a:defRPr>
            </a:lvl3pPr>
            <a:lvl4pPr defTabSz="904875">
              <a:defRPr sz="2800" b="1">
                <a:solidFill>
                  <a:schemeClr val="bg2"/>
                </a:solidFill>
              </a:defRPr>
            </a:lvl4pPr>
            <a:lvl5pPr defTabSz="904875">
              <a:defRPr sz="2800" b="1">
                <a:solidFill>
                  <a:schemeClr val="bg2"/>
                </a:solidFill>
              </a:defRPr>
            </a:lvl5pPr>
            <a:lvl6pPr marL="4572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6pPr>
            <a:lvl7pPr marL="9144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7pPr>
            <a:lvl8pPr marL="13716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8pPr>
            <a:lvl9pPr marL="1828800" defTabSz="904875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Humnst777 Lt BT" pitchFamily="34" charset="0"/>
              </a:defRPr>
            </a:lvl9pPr>
          </a:lstStyle>
          <a:p>
            <a:pPr>
              <a:defRPr/>
            </a:pPr>
            <a:r>
              <a:rPr lang="fr-BE" dirty="0"/>
              <a:t>Du modèle à la pratique :</a:t>
            </a:r>
          </a:p>
          <a:p>
            <a:pPr>
              <a:defRPr/>
            </a:pPr>
            <a:r>
              <a:rPr lang="fr-BE" dirty="0"/>
              <a:t>Normes de sylviculture pour les futaies régulières de résineux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42900" y="1014413"/>
            <a:ext cx="8353425" cy="473551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2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Résultats – </a:t>
            </a:r>
            <a:r>
              <a:rPr lang="fr-BE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Communication et outils</a:t>
            </a:r>
          </a:p>
          <a:p>
            <a:pPr>
              <a:defRPr/>
            </a:pPr>
            <a:endParaRPr lang="fr-BE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67721" t="14078" r="16915" b="49181"/>
          <a:stretch/>
        </p:blipFill>
        <p:spPr bwMode="auto">
          <a:xfrm>
            <a:off x="311010" y="1579996"/>
            <a:ext cx="4214652" cy="3149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67667" t="19944" r="16859" b="43192"/>
          <a:stretch/>
        </p:blipFill>
        <p:spPr bwMode="auto">
          <a:xfrm>
            <a:off x="4491565" y="1569494"/>
            <a:ext cx="4244828" cy="3160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12"/>
          <p:cNvSpPr txBox="1">
            <a:spLocks/>
          </p:cNvSpPr>
          <p:nvPr/>
        </p:nvSpPr>
        <p:spPr>
          <a:xfrm>
            <a:off x="342900" y="4792713"/>
            <a:ext cx="8348175" cy="125073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>
              <a:defRPr/>
            </a:pPr>
            <a:r>
              <a:rPr lang="fr-BE" sz="1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Outil en ligne pour estimer le niveau de productivité:</a:t>
            </a:r>
          </a:p>
          <a:p>
            <a:pPr algn="r">
              <a:defRPr/>
            </a:pPr>
            <a:r>
              <a:rPr lang="fr-BE" sz="16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http</a:t>
            </a:r>
            <a:r>
              <a:rPr lang="fr-BE" sz="1600" kern="0" dirty="0">
                <a:solidFill>
                  <a:srgbClr val="002060"/>
                </a:solidFill>
                <a:latin typeface="Calibri" panose="020F0502020204030204" pitchFamily="34" charset="0"/>
              </a:rPr>
              <a:t>://www.gembloux.ulg.ac.be/gestion-des-ressources-forestieres/estimation-si</a:t>
            </a:r>
            <a:r>
              <a:rPr lang="fr-BE" sz="1600" kern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/</a:t>
            </a:r>
          </a:p>
          <a:p>
            <a:pPr>
              <a:defRPr/>
            </a:pPr>
            <a:endParaRPr lang="fr-BE" sz="900" kern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BE" sz="1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Nouvelles tables de production pour les pessières et les douglasaies:</a:t>
            </a:r>
          </a:p>
          <a:p>
            <a:pPr algn="r">
              <a:defRPr/>
            </a:pPr>
            <a:r>
              <a:rPr lang="fr-BE" sz="1600" kern="0" dirty="0">
                <a:solidFill>
                  <a:srgbClr val="002060"/>
                </a:solidFill>
                <a:latin typeface="Calibri" panose="020F0502020204030204" pitchFamily="34" charset="0"/>
              </a:rPr>
              <a:t>https://orbi.uliege.be/handle/2268/198122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95968" y="4193632"/>
            <a:ext cx="282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cap="all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Forêt.Nature</a:t>
            </a:r>
            <a:r>
              <a:rPr lang="fr-BE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n° 139</a:t>
            </a:r>
          </a:p>
          <a:p>
            <a:r>
              <a:rPr lang="fr-BE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AVRIL-MAI-JUIN 2016</a:t>
            </a:r>
            <a:endParaRPr lang="fr-BE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1880" y="4193684"/>
            <a:ext cx="282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cap="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Forêt Wallonne</a:t>
            </a:r>
            <a:r>
              <a:rPr lang="fr-BE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n° 129</a:t>
            </a:r>
          </a:p>
          <a:p>
            <a:r>
              <a:rPr lang="fr-BE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MARS-AVRIL 2014</a:t>
            </a:r>
            <a:endParaRPr lang="fr-BE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53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E160B"/>
      </a:dk1>
      <a:lt1>
        <a:srgbClr val="FFFFFF"/>
      </a:lt1>
      <a:dk2>
        <a:srgbClr val="64961D"/>
      </a:dk2>
      <a:lt2>
        <a:srgbClr val="4F7949"/>
      </a:lt2>
      <a:accent1>
        <a:srgbClr val="E3FF91"/>
      </a:accent1>
      <a:accent2>
        <a:srgbClr val="A1CD5C"/>
      </a:accent2>
      <a:accent3>
        <a:srgbClr val="FFFFFF"/>
      </a:accent3>
      <a:accent4>
        <a:srgbClr val="0A1108"/>
      </a:accent4>
      <a:accent5>
        <a:srgbClr val="EFFFC7"/>
      </a:accent5>
      <a:accent6>
        <a:srgbClr val="91BA53"/>
      </a:accent6>
      <a:hlink>
        <a:srgbClr val="CCCCFF"/>
      </a:hlink>
      <a:folHlink>
        <a:srgbClr val="B2B2B2"/>
      </a:folHlink>
    </a:clrScheme>
    <a:fontScheme name="Modèle par défaut">
      <a:majorFont>
        <a:latin typeface="Humnst777 Lt BT"/>
        <a:ea typeface=""/>
        <a:cs typeface=""/>
      </a:majorFont>
      <a:minorFont>
        <a:latin typeface="Humnst777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be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E160B"/>
        </a:dk1>
        <a:lt1>
          <a:srgbClr val="FFFFFF"/>
        </a:lt1>
        <a:dk2>
          <a:srgbClr val="00CC00"/>
        </a:dk2>
        <a:lt2>
          <a:srgbClr val="4F7949"/>
        </a:lt2>
        <a:accent1>
          <a:srgbClr val="E3FF91"/>
        </a:accent1>
        <a:accent2>
          <a:srgbClr val="A1CD5C"/>
        </a:accent2>
        <a:accent3>
          <a:srgbClr val="FFFFFF"/>
        </a:accent3>
        <a:accent4>
          <a:srgbClr val="0A1108"/>
        </a:accent4>
        <a:accent5>
          <a:srgbClr val="EFFFC7"/>
        </a:accent5>
        <a:accent6>
          <a:srgbClr val="91BA5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Modèle par défaut 8">
    <a:dk1>
      <a:srgbClr val="0E160B"/>
    </a:dk1>
    <a:lt1>
      <a:srgbClr val="FFFFFF"/>
    </a:lt1>
    <a:dk2>
      <a:srgbClr val="00CC00"/>
    </a:dk2>
    <a:lt2>
      <a:srgbClr val="4F7949"/>
    </a:lt2>
    <a:accent1>
      <a:srgbClr val="E3FF91"/>
    </a:accent1>
    <a:accent2>
      <a:srgbClr val="A1CD5C"/>
    </a:accent2>
    <a:accent3>
      <a:srgbClr val="FFFFFF"/>
    </a:accent3>
    <a:accent4>
      <a:srgbClr val="0A1108"/>
    </a:accent4>
    <a:accent5>
      <a:srgbClr val="EFFFC7"/>
    </a:accent5>
    <a:accent6>
      <a:srgbClr val="91BA53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29979</TotalTime>
  <Words>205</Words>
  <Application>Microsoft Office PowerPoint</Application>
  <PresentationFormat>Personnalisé</PresentationFormat>
  <Paragraphs>82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présentation - sciences forestières</dc:title>
  <dc:creator>Olivier BAUDRY</dc:creator>
  <cp:lastModifiedBy>perin.j</cp:lastModifiedBy>
  <cp:revision>972</cp:revision>
  <cp:lastPrinted>2019-02-01T09:25:11Z</cp:lastPrinted>
  <dcterms:created xsi:type="dcterms:W3CDTF">2007-02-22T11:01:57Z</dcterms:created>
  <dcterms:modified xsi:type="dcterms:W3CDTF">2019-04-29T16:54:16Z</dcterms:modified>
</cp:coreProperties>
</file>