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tags/tag31.xml" ContentType="application/vnd.openxmlformats-officedocument.presentationml.tags+xml"/>
  <Override PartName="/ppt/notesSlides/notesSlide39.xml" ContentType="application/vnd.openxmlformats-officedocument.presentationml.notesSlide+xml"/>
  <Override PartName="/ppt/tags/tag32.xml" ContentType="application/vnd.openxmlformats-officedocument.presentationml.tags+xml"/>
  <Override PartName="/ppt/notesSlides/notesSlide40.xml" ContentType="application/vnd.openxmlformats-officedocument.presentationml.notesSlide+xml"/>
  <Override PartName="/ppt/tags/tag33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notesSlides/notesSlide45.xml" ContentType="application/vnd.openxmlformats-officedocument.presentationml.notesSlide+xml"/>
  <Override PartName="/ppt/tags/tag37.xml" ContentType="application/vnd.openxmlformats-officedocument.presentationml.tags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0" r:id="rId4"/>
    <p:sldId id="261" r:id="rId5"/>
    <p:sldId id="316" r:id="rId6"/>
    <p:sldId id="264" r:id="rId7"/>
    <p:sldId id="263" r:id="rId8"/>
    <p:sldId id="262" r:id="rId9"/>
    <p:sldId id="259" r:id="rId10"/>
    <p:sldId id="266" r:id="rId11"/>
    <p:sldId id="265" r:id="rId12"/>
    <p:sldId id="267" r:id="rId13"/>
    <p:sldId id="269" r:id="rId14"/>
    <p:sldId id="268" r:id="rId15"/>
    <p:sldId id="325" r:id="rId16"/>
    <p:sldId id="327" r:id="rId17"/>
    <p:sldId id="326" r:id="rId18"/>
    <p:sldId id="274" r:id="rId19"/>
    <p:sldId id="328" r:id="rId20"/>
    <p:sldId id="277" r:id="rId21"/>
    <p:sldId id="280" r:id="rId22"/>
    <p:sldId id="281" r:id="rId23"/>
    <p:sldId id="284" r:id="rId24"/>
    <p:sldId id="285" r:id="rId25"/>
    <p:sldId id="289" r:id="rId26"/>
    <p:sldId id="291" r:id="rId27"/>
    <p:sldId id="319" r:id="rId28"/>
    <p:sldId id="295" r:id="rId29"/>
    <p:sldId id="296" r:id="rId30"/>
    <p:sldId id="298" r:id="rId31"/>
    <p:sldId id="297" r:id="rId32"/>
    <p:sldId id="299" r:id="rId33"/>
    <p:sldId id="300" r:id="rId34"/>
    <p:sldId id="317" r:id="rId35"/>
    <p:sldId id="320" r:id="rId36"/>
    <p:sldId id="303" r:id="rId37"/>
    <p:sldId id="329" r:id="rId38"/>
    <p:sldId id="334" r:id="rId39"/>
    <p:sldId id="302" r:id="rId40"/>
    <p:sldId id="304" r:id="rId41"/>
    <p:sldId id="305" r:id="rId42"/>
    <p:sldId id="333" r:id="rId43"/>
    <p:sldId id="309" r:id="rId44"/>
    <p:sldId id="308" r:id="rId45"/>
    <p:sldId id="310" r:id="rId46"/>
    <p:sldId id="322" r:id="rId47"/>
    <p:sldId id="314" r:id="rId48"/>
    <p:sldId id="321" r:id="rId49"/>
    <p:sldId id="324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C10"/>
    <a:srgbClr val="10FF10"/>
    <a:srgbClr val="030812"/>
    <a:srgbClr val="DEDEDE"/>
    <a:srgbClr val="03080D"/>
    <a:srgbClr val="091625"/>
    <a:srgbClr val="10C810"/>
    <a:srgbClr val="109610"/>
    <a:srgbClr val="A50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19" autoAdjust="0"/>
    <p:restoredTop sz="82609" autoAdjust="0"/>
  </p:normalViewPr>
  <p:slideViewPr>
    <p:cSldViewPr>
      <p:cViewPr varScale="1">
        <p:scale>
          <a:sx n="96" d="100"/>
          <a:sy n="96" d="100"/>
        </p:scale>
        <p:origin x="-2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0573C-6434-491D-B88A-F68D987D9E7F}" type="datetimeFigureOut">
              <a:rPr lang="en-US" smtClean="0"/>
              <a:t>4/25/2019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5379E-D319-48FB-8696-75B73E226E2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776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499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6544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0192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2714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4546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7756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4342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25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7643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1948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680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1994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0420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7739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756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6624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0654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82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3270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8480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2040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1098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1872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9911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0340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5549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5527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1559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4905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2227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1559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4623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049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868046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5819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8797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2658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07183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08386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04840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5396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95051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0467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024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5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9624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372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379E-D319-48FB-8696-75B73E226E2E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314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25/04/2019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0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4.jpe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37.png"/><Relationship Id="rId10" Type="http://schemas.openxmlformats.org/officeDocument/2006/relationships/image" Target="../media/image63.jpeg"/><Relationship Id="rId4" Type="http://schemas.openxmlformats.org/officeDocument/2006/relationships/image" Target="../media/image36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5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6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69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A50241"/>
                </a:solidFill>
              </a:rPr>
              <a:t>Sexualization and aggression against women</a:t>
            </a:r>
            <a:endParaRPr lang="en-US" dirty="0">
              <a:solidFill>
                <a:srgbClr val="A5024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focus on sexualized characters in video games</a:t>
            </a:r>
            <a:endParaRPr lang="en-US" sz="2800" dirty="0"/>
          </a:p>
        </p:txBody>
      </p:sp>
      <p:pic>
        <p:nvPicPr>
          <p:cNvPr id="1027" name="Picture 3" descr="C:\Users\Jonathan Burnay\Dropbox\Doctorat\Thèse\Defense\logoulg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00" y="360000"/>
            <a:ext cx="2008536" cy="8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30382" y="6300028"/>
            <a:ext cx="128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May 2 2019</a:t>
            </a:r>
            <a:endParaRPr lang="fr-BE" dirty="0"/>
          </a:p>
        </p:txBody>
      </p:sp>
      <p:pic>
        <p:nvPicPr>
          <p:cNvPr id="1029" name="Picture 5" descr="C:\Users\Jeremia Hawk\Dropbox\Doctorat\Thèse\Defense\PsyNco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2323051" cy="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"/>
    </mc:Choice>
    <mc:Fallback xmlns="">
      <p:transition spd="slow" advTm="4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Can sexualized content from video games cause aggression against women?</a:t>
            </a:r>
            <a:endParaRPr lang="en-US" sz="3600" dirty="0"/>
          </a:p>
        </p:txBody>
      </p:sp>
      <p:pic>
        <p:nvPicPr>
          <p:cNvPr id="6147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000"/>
            <a:ext cx="1922400" cy="19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19999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18610" y="31409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1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2318641" y="31409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2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4118641" y="31409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3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5918641" y="31409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4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7718641" y="31409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5</a:t>
            </a:r>
            <a:endParaRPr lang="en-US" dirty="0"/>
          </a:p>
        </p:txBody>
      </p:sp>
      <p:pic>
        <p:nvPicPr>
          <p:cNvPr id="6148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939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1404241" y="36450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203820" y="371703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065262" y="374459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804241" y="374459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603820" y="360196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2254841" y="3140968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4190776" y="31409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Affect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5817651" y="314096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Cognition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7420355" y="3140968"/>
            <a:ext cx="148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Meta-analysis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4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"/>
    </mc:Choice>
    <mc:Fallback xmlns="">
      <p:transition spd="slow" advTm="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vers le bas 18"/>
          <p:cNvSpPr/>
          <p:nvPr/>
        </p:nvSpPr>
        <p:spPr>
          <a:xfrm rot="856567">
            <a:off x="3665854" y="1410112"/>
            <a:ext cx="484632" cy="447781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 vers le bas 5"/>
          <p:cNvSpPr/>
          <p:nvPr/>
        </p:nvSpPr>
        <p:spPr>
          <a:xfrm rot="856567">
            <a:off x="3667412" y="1399074"/>
            <a:ext cx="484632" cy="4477814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 harassment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2796390" y="15840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3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"/>
    </mc:Choice>
    <mc:Fallback xmlns="">
      <p:transition spd="slow" advTm="1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9" grpId="0" animBg="1"/>
      <p:bldP spid="6" grpId="0" animBg="1"/>
      <p:bldP spid="7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2050" name="Picture 2" descr="C:\Users\Jeremia Hawk\Dropbox\Doctorat\Thèse\Defense\LD0001612572_2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r="14712"/>
          <a:stretch/>
        </p:blipFill>
        <p:spPr bwMode="auto">
          <a:xfrm>
            <a:off x="3419872" y="892800"/>
            <a:ext cx="364651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76000" y="3143634"/>
            <a:ext cx="2140137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211 College students</a:t>
            </a:r>
          </a:p>
          <a:p>
            <a:pPr algn="ctr"/>
            <a:r>
              <a:rPr lang="en-US" dirty="0" smtClean="0"/>
              <a:t>18 to 37 years old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0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"/>
    </mc:Choice>
    <mc:Fallback xmlns="">
      <p:transition spd="slow" advTm="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576000" y="3141921"/>
            <a:ext cx="2140138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211 College students</a:t>
            </a:r>
          </a:p>
          <a:p>
            <a:pPr algn="ctr"/>
            <a:r>
              <a:rPr lang="en-US" dirty="0" smtClean="0"/>
              <a:t>18 to 37 years old</a:t>
            </a:r>
            <a:endParaRPr lang="en-US" dirty="0"/>
          </a:p>
        </p:txBody>
      </p:sp>
      <p:sp>
        <p:nvSpPr>
          <p:cNvPr id="2" name="Flèche vers le haut 1"/>
          <p:cNvSpPr/>
          <p:nvPr/>
        </p:nvSpPr>
        <p:spPr>
          <a:xfrm rot="3008764">
            <a:off x="3252856" y="1868757"/>
            <a:ext cx="138159" cy="1499759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Figure_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6"/>
          <a:stretch/>
        </p:blipFill>
        <p:spPr bwMode="auto">
          <a:xfrm>
            <a:off x="3981773" y="3538800"/>
            <a:ext cx="4376119" cy="25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Figure_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3981772" y="903534"/>
            <a:ext cx="4376119" cy="25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lèche vers le haut 16"/>
          <p:cNvSpPr/>
          <p:nvPr/>
        </p:nvSpPr>
        <p:spPr>
          <a:xfrm rot="7800000">
            <a:off x="3251764" y="3583599"/>
            <a:ext cx="138159" cy="1499759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pic>
        <p:nvPicPr>
          <p:cNvPr id="1026" name="Picture 2" descr="C:\Users\Jeremia Hawk\Dropbox\Doctorat\Thèse\Defense\imag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" y="4333478"/>
            <a:ext cx="954131" cy="9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8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"/>
    </mc:Choice>
    <mc:Fallback xmlns="">
      <p:transition spd="slow" advTm="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3074" name="Picture 2" descr="C:\Users\Jeremia Hawk\Dropbox\Doctorat\Thèse\Defense\Skype-for-Business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3" y="2631911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èche vers le haut 11"/>
          <p:cNvSpPr/>
          <p:nvPr/>
        </p:nvSpPr>
        <p:spPr>
          <a:xfrm rot="3855920">
            <a:off x="2806687" y="2343552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vers le haut 13"/>
          <p:cNvSpPr/>
          <p:nvPr/>
        </p:nvSpPr>
        <p:spPr>
          <a:xfrm rot="6960000">
            <a:off x="2805720" y="3256598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717796" y="2386602"/>
            <a:ext cx="1437253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Neutral jokes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717797" y="3974752"/>
            <a:ext cx="143725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Sexist jokes</a:t>
            </a:r>
            <a:endParaRPr lang="en-US" dirty="0"/>
          </a:p>
        </p:txBody>
      </p:sp>
      <p:sp>
        <p:nvSpPr>
          <p:cNvPr id="17" name="Flèche vers le haut 16"/>
          <p:cNvSpPr/>
          <p:nvPr/>
        </p:nvSpPr>
        <p:spPr>
          <a:xfrm rot="5400000">
            <a:off x="5854238" y="1950120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 vers le haut 17"/>
          <p:cNvSpPr/>
          <p:nvPr/>
        </p:nvSpPr>
        <p:spPr>
          <a:xfrm rot="5400000">
            <a:off x="5854238" y="3538270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Jeremia Hawk\Dropbox\Doctorat\Thèse\Defense\kisspng-emoticon-smiley-ok-clip-art-crying-emoji-5aceaf0c63564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36" y="2038054"/>
            <a:ext cx="1599642" cy="10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eremia Hawk\Dropbox\Doctorat\Thèse\Defense\f58bece565008387c95ee25036b84ad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36" y="3594043"/>
            <a:ext cx="1080120" cy="11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51469" y="1124744"/>
            <a:ext cx="3641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Sexual Harassment Task</a:t>
            </a:r>
            <a:endParaRPr lang="en-US" sz="2800" dirty="0"/>
          </a:p>
        </p:txBody>
      </p:sp>
      <p:sp>
        <p:nvSpPr>
          <p:cNvPr id="20" name="Flèche vers le haut 19"/>
          <p:cNvSpPr/>
          <p:nvPr/>
        </p:nvSpPr>
        <p:spPr>
          <a:xfrm>
            <a:off x="4367343" y="1916832"/>
            <a:ext cx="138159" cy="428132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èche vers le haut 20"/>
          <p:cNvSpPr/>
          <p:nvPr/>
        </p:nvSpPr>
        <p:spPr>
          <a:xfrm rot="10800000">
            <a:off x="4367340" y="4392000"/>
            <a:ext cx="138159" cy="428132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68400" y="1510040"/>
            <a:ext cx="7536037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en-US" dirty="0"/>
              <a:t>Why do sharks swim in salt water? Because pepper would make them sneeze! 	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321655" y="4857642"/>
            <a:ext cx="6229526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en-US" dirty="0"/>
              <a:t>Why don't women wear watches? There's a clock on the stove. 	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1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"/>
    </mc:Choice>
    <mc:Fallback xmlns="">
      <p:transition spd="slow" advTm="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1"/>
      <p:bldP spid="20" grpId="0" animBg="1"/>
      <p:bldP spid="21" grpId="0" animBg="1"/>
      <p:bldP spid="3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576024" y="3140805"/>
            <a:ext cx="2140137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211 College students</a:t>
            </a:r>
          </a:p>
          <a:p>
            <a:pPr algn="ctr"/>
            <a:r>
              <a:rPr lang="en-US" dirty="0" smtClean="0"/>
              <a:t>18 to 37 years old</a:t>
            </a:r>
            <a:endParaRPr lang="en-US" dirty="0"/>
          </a:p>
        </p:txBody>
      </p:sp>
      <p:sp>
        <p:nvSpPr>
          <p:cNvPr id="2" name="Flèche vers le haut 1"/>
          <p:cNvSpPr/>
          <p:nvPr/>
        </p:nvSpPr>
        <p:spPr>
          <a:xfrm rot="2465645">
            <a:off x="3107423" y="200613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vers le haut 11"/>
          <p:cNvSpPr/>
          <p:nvPr/>
        </p:nvSpPr>
        <p:spPr>
          <a:xfrm rot="8340000">
            <a:off x="3106629" y="3680131"/>
            <a:ext cx="138159" cy="1242000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Figure_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6"/>
          <a:stretch/>
        </p:blipFill>
        <p:spPr bwMode="auto">
          <a:xfrm>
            <a:off x="3707905" y="1636242"/>
            <a:ext cx="1728192" cy="99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Figure_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3707905" y="4219972"/>
            <a:ext cx="1733095" cy="9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lèche vers le haut 15"/>
          <p:cNvSpPr/>
          <p:nvPr/>
        </p:nvSpPr>
        <p:spPr>
          <a:xfrm rot="4575062">
            <a:off x="6130799" y="1260640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 vers le haut 16"/>
          <p:cNvSpPr/>
          <p:nvPr/>
        </p:nvSpPr>
        <p:spPr>
          <a:xfrm rot="6240000">
            <a:off x="6131158" y="187190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56331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13660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èche vers le haut 21"/>
          <p:cNvSpPr/>
          <p:nvPr/>
        </p:nvSpPr>
        <p:spPr>
          <a:xfrm rot="4575062">
            <a:off x="6130798" y="3804047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èche vers le haut 22"/>
          <p:cNvSpPr/>
          <p:nvPr/>
        </p:nvSpPr>
        <p:spPr>
          <a:xfrm rot="6240000">
            <a:off x="6131157" y="4415312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599738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557067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9564" y="5703639"/>
            <a:ext cx="2897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Ambivalent Sexism Inventory</a:t>
            </a:r>
          </a:p>
          <a:p>
            <a:r>
              <a:rPr lang="en-US" dirty="0" smtClean="0"/>
              <a:t>Aggression Questionnaire</a:t>
            </a:r>
          </a:p>
          <a:p>
            <a:r>
              <a:rPr lang="en-US" dirty="0" smtClean="0"/>
              <a:t>Online Disinhibition Scale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"/>
    </mc:Choice>
    <mc:Fallback xmlns="">
      <p:transition spd="slow" advTm="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sp>
        <p:nvSpPr>
          <p:cNvPr id="26" name="ZoneTexte 25"/>
          <p:cNvSpPr txBox="1"/>
          <p:nvPr/>
        </p:nvSpPr>
        <p:spPr>
          <a:xfrm>
            <a:off x="2796390" y="156757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729570"/>
            <a:ext cx="8974238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 </a:t>
            </a:r>
            <a:r>
              <a:rPr lang="en-US" u="sng" dirty="0"/>
              <a:t>	</a:t>
            </a:r>
            <a:r>
              <a:rPr lang="en-US" u="sng" dirty="0" smtClean="0"/>
              <a:t>					</a:t>
            </a:r>
            <a:r>
              <a:rPr lang="en-US" i="1" u="sng" dirty="0" smtClean="0"/>
              <a:t>F </a:t>
            </a:r>
            <a:r>
              <a:rPr lang="en-US" u="sng" dirty="0"/>
              <a:t>	</a:t>
            </a:r>
            <a:r>
              <a:rPr lang="en-US" i="1" u="sng" dirty="0" err="1"/>
              <a:t>Df</a:t>
            </a:r>
            <a:r>
              <a:rPr lang="en-US" i="1" u="sng" dirty="0"/>
              <a:t> </a:t>
            </a:r>
            <a:r>
              <a:rPr lang="en-US" u="sng" dirty="0"/>
              <a:t>	</a:t>
            </a:r>
            <a:r>
              <a:rPr lang="en-US" i="1" u="sng" dirty="0"/>
              <a:t>p </a:t>
            </a:r>
            <a:r>
              <a:rPr lang="en-US" u="sng" dirty="0"/>
              <a:t>	</a:t>
            </a:r>
            <a:r>
              <a:rPr lang="el-GR" i="1" u="sng" dirty="0"/>
              <a:t>η</a:t>
            </a:r>
            <a:r>
              <a:rPr lang="en-US" i="1" u="sng" dirty="0"/>
              <a:t>p2 </a:t>
            </a:r>
            <a:endParaRPr lang="en-US" u="sng" dirty="0"/>
          </a:p>
          <a:p>
            <a:r>
              <a:rPr lang="en-US" dirty="0"/>
              <a:t>Sexualization 	</a:t>
            </a:r>
            <a:r>
              <a:rPr lang="en-US" dirty="0" smtClean="0"/>
              <a:t>				0.56 </a:t>
            </a:r>
            <a:r>
              <a:rPr lang="en-US" dirty="0"/>
              <a:t>	1 	.455 	.</a:t>
            </a:r>
            <a:r>
              <a:rPr lang="en-US" dirty="0" smtClean="0"/>
              <a:t>003</a:t>
            </a:r>
          </a:p>
          <a:p>
            <a:r>
              <a:rPr lang="en-US" dirty="0" smtClean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Partner Gender 					12.85 	1 	&lt;.001 	.061 </a:t>
            </a:r>
          </a:p>
          <a:p>
            <a:r>
              <a:rPr lang="en-US" dirty="0" smtClean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Participant </a:t>
            </a:r>
            <a:r>
              <a:rPr lang="en-US" dirty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Gender 	</a:t>
            </a:r>
            <a:r>
              <a:rPr lang="en-US" dirty="0" smtClean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				4.37 </a:t>
            </a:r>
            <a:r>
              <a:rPr lang="en-US" dirty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	1 	.038 	.021 </a:t>
            </a:r>
          </a:p>
          <a:p>
            <a:r>
              <a:rPr lang="en-US" dirty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Sexualization*Partner Gender 	</a:t>
            </a:r>
            <a:r>
              <a:rPr lang="en-US" dirty="0" smtClean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		6.13 </a:t>
            </a:r>
            <a:r>
              <a:rPr lang="en-US" dirty="0">
                <a:ln>
                  <a:solidFill>
                    <a:srgbClr val="107C10"/>
                  </a:solidFill>
                </a:ln>
                <a:solidFill>
                  <a:srgbClr val="10FF10"/>
                </a:solidFill>
              </a:rPr>
              <a:t>	1 	.014 	.030 </a:t>
            </a:r>
          </a:p>
          <a:p>
            <a:r>
              <a:rPr lang="fr-BE" dirty="0"/>
              <a:t>Sexualization*Participant </a:t>
            </a:r>
            <a:r>
              <a:rPr lang="fr-BE" dirty="0" err="1"/>
              <a:t>Gender</a:t>
            </a:r>
            <a:r>
              <a:rPr lang="fr-BE" dirty="0"/>
              <a:t> 	</a:t>
            </a:r>
            <a:r>
              <a:rPr lang="fr-BE" dirty="0" smtClean="0"/>
              <a:t>		0.26 </a:t>
            </a:r>
            <a:r>
              <a:rPr lang="fr-BE" dirty="0"/>
              <a:t>	1 	.612 	.001 </a:t>
            </a:r>
          </a:p>
          <a:p>
            <a:r>
              <a:rPr lang="en-US" dirty="0"/>
              <a:t>Partner Gender*Participant Gender 	</a:t>
            </a:r>
            <a:r>
              <a:rPr lang="en-US" dirty="0" smtClean="0"/>
              <a:t>		0.15 </a:t>
            </a:r>
            <a:r>
              <a:rPr lang="en-US" dirty="0"/>
              <a:t>	1 	.694 	.001 </a:t>
            </a:r>
          </a:p>
          <a:p>
            <a:r>
              <a:rPr lang="en-US" dirty="0"/>
              <a:t>Sexualization*Partner Gender*Participant Gender </a:t>
            </a:r>
            <a:r>
              <a:rPr lang="en-US" dirty="0" smtClean="0"/>
              <a:t>	0.17 </a:t>
            </a:r>
            <a:r>
              <a:rPr lang="en-US" dirty="0"/>
              <a:t>	1 	.678 	.001 </a:t>
            </a:r>
          </a:p>
          <a:p>
            <a:r>
              <a:rPr lang="en-US" dirty="0"/>
              <a:t>Hostile Sexism 	</a:t>
            </a:r>
            <a:r>
              <a:rPr lang="en-US" dirty="0" smtClean="0"/>
              <a:t>				7.02 </a:t>
            </a:r>
            <a:r>
              <a:rPr lang="en-US" dirty="0"/>
              <a:t>	1 	.009 	.034 </a:t>
            </a:r>
          </a:p>
          <a:p>
            <a:r>
              <a:rPr lang="en-US" dirty="0"/>
              <a:t>Benevolent Sexism 	</a:t>
            </a:r>
            <a:r>
              <a:rPr lang="en-US" dirty="0" smtClean="0"/>
              <a:t>				2.16 </a:t>
            </a:r>
            <a:r>
              <a:rPr lang="en-US" dirty="0"/>
              <a:t>	1 	.144 	.011 </a:t>
            </a:r>
          </a:p>
          <a:p>
            <a:r>
              <a:rPr lang="fr-BE" dirty="0"/>
              <a:t>Trait </a:t>
            </a:r>
            <a:r>
              <a:rPr lang="fr-BE" dirty="0" err="1"/>
              <a:t>Aggression</a:t>
            </a:r>
            <a:r>
              <a:rPr lang="fr-BE" dirty="0"/>
              <a:t> 	</a:t>
            </a:r>
            <a:r>
              <a:rPr lang="fr-BE" dirty="0" smtClean="0"/>
              <a:t>				1.84 </a:t>
            </a:r>
            <a:r>
              <a:rPr lang="fr-BE" dirty="0"/>
              <a:t>	1 	.176 	.009 </a:t>
            </a:r>
          </a:p>
          <a:p>
            <a:r>
              <a:rPr lang="en-US" dirty="0"/>
              <a:t>Online Disinhibition 	</a:t>
            </a:r>
            <a:r>
              <a:rPr lang="en-US" dirty="0" smtClean="0"/>
              <a:t>			3.81 </a:t>
            </a:r>
            <a:r>
              <a:rPr lang="en-US" dirty="0"/>
              <a:t>	1 	.052 	.019 </a:t>
            </a:r>
          </a:p>
          <a:p>
            <a:r>
              <a:rPr lang="en-US" dirty="0"/>
              <a:t>Error 	</a:t>
            </a:r>
            <a:r>
              <a:rPr lang="en-US" dirty="0" smtClean="0"/>
              <a:t>						199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12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5" y="1369886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Figure_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6"/>
          <a:stretch/>
        </p:blipFill>
        <p:spPr bwMode="auto">
          <a:xfrm>
            <a:off x="2123727" y="1236533"/>
            <a:ext cx="2371083" cy="136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Figure_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5864210" y="1237281"/>
            <a:ext cx="2373587" cy="13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470471" y="1116013"/>
            <a:ext cx="8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</a:t>
            </a:r>
            <a:endParaRPr lang="en-US" dirty="0"/>
          </a:p>
        </p:txBody>
      </p:sp>
      <p:pic>
        <p:nvPicPr>
          <p:cNvPr id="16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10" y="3258842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372996" y="3037100"/>
            <a:ext cx="8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</a:t>
            </a:r>
            <a:endParaRPr lang="en-US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728000" y="1157928"/>
            <a:ext cx="0" cy="15187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10" y="3177928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081492" y="3035942"/>
            <a:ext cx="8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</a:t>
            </a:r>
            <a:endParaRPr lang="en-US" dirty="0"/>
          </a:p>
        </p:txBody>
      </p:sp>
      <p:pic>
        <p:nvPicPr>
          <p:cNvPr id="22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10" y="5101563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215356" y="4879821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</a:t>
            </a:r>
            <a:endParaRPr lang="en-US" dirty="0"/>
          </a:p>
        </p:txBody>
      </p:sp>
      <p:pic>
        <p:nvPicPr>
          <p:cNvPr id="24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97" y="5008419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5923854" y="4874494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</a:t>
            </a:r>
            <a:endParaRPr lang="en-US" dirty="0"/>
          </a:p>
        </p:txBody>
      </p:sp>
      <p:sp>
        <p:nvSpPr>
          <p:cNvPr id="19" name="Chevron 18"/>
          <p:cNvSpPr/>
          <p:nvPr/>
        </p:nvSpPr>
        <p:spPr>
          <a:xfrm>
            <a:off x="4954116" y="1674991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 rot="10800000">
            <a:off x="4954116" y="3589630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4954116" y="5420121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796390" y="156757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6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5"/>
    </mc:Choice>
    <mc:Fallback xmlns="">
      <p:transition spd="slow" advTm="2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5" grpId="0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lèche vers le bas 30"/>
          <p:cNvSpPr/>
          <p:nvPr/>
        </p:nvSpPr>
        <p:spPr>
          <a:xfrm rot="856567">
            <a:off x="3665854" y="1410112"/>
            <a:ext cx="484632" cy="447781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Flèche vers le bas 31"/>
          <p:cNvSpPr/>
          <p:nvPr/>
        </p:nvSpPr>
        <p:spPr>
          <a:xfrm rot="856567">
            <a:off x="3667412" y="1399074"/>
            <a:ext cx="484632" cy="4477814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Rectangle 32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 harassment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99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6"/>
    </mc:Choice>
    <mc:Fallback xmlns="">
      <p:transition spd="slow" advTm="1998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pic>
        <p:nvPicPr>
          <p:cNvPr id="12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78" y="1565698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723964" y="1343956"/>
            <a:ext cx="8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</a:t>
            </a:r>
            <a:endParaRPr lang="en-US" dirty="0"/>
          </a:p>
        </p:txBody>
      </p:sp>
      <p:pic>
        <p:nvPicPr>
          <p:cNvPr id="15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78" y="1484784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432460" y="1342798"/>
            <a:ext cx="8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</a:t>
            </a:r>
            <a:endParaRPr lang="en-US" dirty="0"/>
          </a:p>
        </p:txBody>
      </p:sp>
      <p:sp>
        <p:nvSpPr>
          <p:cNvPr id="17" name="Chevron 16"/>
          <p:cNvSpPr/>
          <p:nvPr/>
        </p:nvSpPr>
        <p:spPr>
          <a:xfrm rot="10800000">
            <a:off x="4305084" y="1896486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78" y="4088237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593015" y="3871822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</a:t>
            </a:r>
            <a:endParaRPr lang="en-US" dirty="0"/>
          </a:p>
        </p:txBody>
      </p:sp>
      <p:pic>
        <p:nvPicPr>
          <p:cNvPr id="20" name="Picture 2" descr="C:\Users\Jeremia Hawk\Dropbox\Doctorat\Thèse\Defense\2000px-Mars_symbo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90" y="4057568"/>
            <a:ext cx="1308037" cy="13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266127" y="3871822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</a:t>
            </a:r>
            <a:endParaRPr lang="en-US" dirty="0"/>
          </a:p>
        </p:txBody>
      </p:sp>
      <p:sp>
        <p:nvSpPr>
          <p:cNvPr id="22" name="Chevron 21"/>
          <p:cNvSpPr/>
          <p:nvPr/>
        </p:nvSpPr>
        <p:spPr>
          <a:xfrm>
            <a:off x="4305084" y="4469271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4"/>
    </mc:Choice>
    <mc:Fallback xmlns="">
      <p:transition spd="slow" advTm="12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remia Hawk\Dropbox\Doctorat\Thèse\Defense\6cd662b3f2b0f62b35cf13da51ae26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661168" cy="58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remia Hawk\Dropbox\Doctorat\Thèse\Defense\580b57fcd9996e24bc43c2d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795" y="161037"/>
            <a:ext cx="6407000" cy="648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remia Hawk\Dropbox\Doctorat\Thèse\Defense\57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120116"/>
            <a:ext cx="7169295" cy="62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eremia Hawk\Dropbox\Doctorat\Thèse\Defense\726514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795" y="120116"/>
            <a:ext cx="476250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remia Hawk\Dropbox\Doctorat\Thèse\Defense\778685de738ddc9dd3cb2d62f33bcaa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8" y="15660"/>
            <a:ext cx="3489715" cy="64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eremia Hawk\Dropbox\Doctorat\Thèse\Defense\2425390-harley_quinn_rend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961"/>
            <a:ext cx="4824536" cy="63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Jeremia Hawk\Dropbox\Doctorat\Thèse\Defense\DdpBDYGU0AEzOdV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62850"/>
            <a:ext cx="5693281" cy="65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Jeremia Hawk\Dropbox\Doctorat\Thèse\Defense\kisspng-starcraft-ii-heart-of-the-swarm-starcraft-ghost-5b21e67797a71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37" y="250127"/>
            <a:ext cx="4115696" cy="65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Jeremia Hawk\Dropbox\Doctorat\Thèse\Defense\purepng.com-lara-croft-tomb-raider-with-gunslara-croftlaracroftfictionaltomb-ridervideo-gametombraiderhighly-intelligentathletic-1701528614567jg6b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262" y="68961"/>
            <a:ext cx="7366111" cy="661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Jeremia Hawk\Dropbox\Doctorat\Thèse\Defense\54347-VW59XW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86" y="56018"/>
            <a:ext cx="3162450" cy="67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Jeremia Hawk\Dropbox\Doctorat\Thèse\Defense\c155ed942e0d644eb684b2e676defe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876" y="19108"/>
            <a:ext cx="6305200" cy="68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Jeremia Hawk\Dropbox\Doctorat\Thèse\Defense\de9db31114796607a133fb108b4d1ef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68" y="-162850"/>
            <a:ext cx="5149054" cy="51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Jeremia Hawk\Dropbox\Doctorat\Thèse\Defense\dmc_glori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6162"/>
            <a:ext cx="2567173" cy="69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Jeremia Hawk\Dropbox\Doctorat\Thèse\Defense\lady610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20" y="26785"/>
            <a:ext cx="7429376" cy="69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Jeremia Hawk\Dropbox\Doctorat\Thèse\Defense\Dnf-holsom-twins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53" y="-120796"/>
            <a:ext cx="4019110" cy="68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Jeremia Hawk\Dropbox\Doctorat\Thèse\Defense\kisspng-bayonetta-2-bayonetta-3-nintendo-switch-loki-5af6c65a46e265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995"/>
            <a:ext cx="5532141" cy="70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C:\Users\Jeremia Hawk\Dropbox\Doctorat\Thèse\Defense\kisspng-mortal-kombat-armageddon-mortal-kombat-deadly-al-scorpion-5ad3104a414813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37" y="98102"/>
            <a:ext cx="3735281" cy="655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C:\Users\Jeremia Hawk\Dropbox\Doctorat\Thèse\Defense\kisspng-mortal-kombat-deadly-alliance-mortal-kombat-dece-pickled-phoenix-claw-5aef43123ec781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84" y="77203"/>
            <a:ext cx="3923625" cy="680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C:\Users\Jeremia Hawk\Dropbox\Doctorat\Thèse\Defense\kisspng-soulcalibur-iv-soulcalibur-ii-soulcalibur-v-ivy-va-calibur-vector-5ae83e2f38ccb5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54" y="-291753"/>
            <a:ext cx="4454775" cy="732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C:\Users\Jeremia Hawk\Dropbox\Doctorat\Thèse\Defense\kisspng-wakfu-dofus-art-ankama-illustration-characters-5adfe1359fe489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431585"/>
            <a:ext cx="6062443" cy="79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0000" y="720000"/>
            <a:ext cx="7704000" cy="541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33713" y="2644170"/>
            <a:ext cx="3876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/>
              <a:t>Underrepresented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Secondary character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Sexualized</a:t>
            </a:r>
            <a:endParaRPr lang="en-US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1721316" y="1196752"/>
            <a:ext cx="5701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Compared to male characters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66795" cy="6878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 descr="C:\Users\Jeremia Hawk\Dropbox\Doctorat\Thèse\Defense\6szi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00" y="19108"/>
            <a:ext cx="6174551" cy="68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"/>
    </mc:Choice>
    <mc:Fallback xmlns="">
      <p:transition spd="slow" advTm="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4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57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64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79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8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386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87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BE" dirty="0"/>
          </a:p>
        </p:txBody>
      </p:sp>
      <p:sp>
        <p:nvSpPr>
          <p:cNvPr id="2" name="ZoneTexte 1"/>
          <p:cNvSpPr txBox="1"/>
          <p:nvPr/>
        </p:nvSpPr>
        <p:spPr>
          <a:xfrm>
            <a:off x="3676402" y="764704"/>
            <a:ext cx="179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Limitations</a:t>
            </a:r>
            <a:endParaRPr lang="en-US" sz="2800" dirty="0"/>
          </a:p>
        </p:txBody>
      </p:sp>
      <p:pic>
        <p:nvPicPr>
          <p:cNvPr id="5122" name="Picture 2" descr="C:\Users\Jeremia Hawk\Dropbox\Doctorat\Thèse\Defense\DishonestCarelessBeetle-post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r="1141"/>
          <a:stretch/>
        </p:blipFill>
        <p:spPr bwMode="auto">
          <a:xfrm>
            <a:off x="5061204" y="1694518"/>
            <a:ext cx="3067050" cy="17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4983257" y="348790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Sexual harassment	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2893229" y="4928063"/>
            <a:ext cx="229664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Gender</a:t>
            </a:r>
          </a:p>
          <a:p>
            <a:pPr algn="ctr"/>
            <a:r>
              <a:rPr lang="en-US" dirty="0" smtClean="0"/>
              <a:t>harassment</a:t>
            </a:r>
            <a:endParaRPr lang="en-US" dirty="0"/>
          </a:p>
        </p:txBody>
      </p:sp>
      <p:sp>
        <p:nvSpPr>
          <p:cNvPr id="28" name="Flèche vers le haut 27"/>
          <p:cNvSpPr/>
          <p:nvPr/>
        </p:nvSpPr>
        <p:spPr>
          <a:xfrm rot="14084912">
            <a:off x="4749371" y="3438094"/>
            <a:ext cx="138159" cy="1864811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 vers le haut 28"/>
          <p:cNvSpPr/>
          <p:nvPr/>
        </p:nvSpPr>
        <p:spPr>
          <a:xfrm rot="10800000">
            <a:off x="5998911" y="3861369"/>
            <a:ext cx="138159" cy="1044000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5224694" y="4928063"/>
            <a:ext cx="168660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Sexual</a:t>
            </a:r>
          </a:p>
          <a:p>
            <a:pPr algn="ctr"/>
            <a:r>
              <a:rPr lang="en-US" dirty="0" smtClean="0"/>
              <a:t>coercion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7223055" y="4928065"/>
            <a:ext cx="168660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Unwanted sexual attention</a:t>
            </a:r>
            <a:endParaRPr lang="en-US" dirty="0"/>
          </a:p>
        </p:txBody>
      </p:sp>
      <p:sp>
        <p:nvSpPr>
          <p:cNvPr id="35" name="Flèche vers le haut 34"/>
          <p:cNvSpPr/>
          <p:nvPr/>
        </p:nvSpPr>
        <p:spPr>
          <a:xfrm rot="7515088" flipH="1">
            <a:off x="7213526" y="3432172"/>
            <a:ext cx="138159" cy="184811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Sexualized males</a:t>
            </a:r>
          </a:p>
          <a:p>
            <a:pPr marL="514350" indent="-514350">
              <a:buAutoNum type="arabicParenR"/>
            </a:pPr>
            <a:r>
              <a:rPr lang="en-US" dirty="0" smtClean="0"/>
              <a:t>Intention?</a:t>
            </a:r>
          </a:p>
          <a:p>
            <a:pPr marL="514350" indent="-514350">
              <a:buAutoNum type="arabicParenR"/>
            </a:pPr>
            <a:r>
              <a:rPr lang="en-US" dirty="0" smtClean="0"/>
              <a:t>Type of sexual harassment</a:t>
            </a:r>
          </a:p>
          <a:p>
            <a:pPr marL="514350" indent="-514350">
              <a:buAutoNum type="arabicParenR"/>
            </a:pPr>
            <a:r>
              <a:rPr lang="en-US" dirty="0" smtClean="0"/>
              <a:t>Present internal state</a:t>
            </a:r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9048" r="43939" b="45663"/>
          <a:stretch/>
        </p:blipFill>
        <p:spPr bwMode="auto">
          <a:xfrm>
            <a:off x="2574985" y="4227506"/>
            <a:ext cx="3994030" cy="1475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9148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Bushman, B.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F. (2018). </a:t>
            </a:r>
            <a:r>
              <a:rPr lang="fr-FR" sz="1050" dirty="0" err="1" smtClean="0"/>
              <a:t>Effects</a:t>
            </a:r>
            <a:r>
              <a:rPr lang="fr-FR" sz="1050" dirty="0" smtClean="0"/>
              <a:t> of </a:t>
            </a:r>
            <a:r>
              <a:rPr lang="fr-FR" sz="1050" dirty="0" err="1" smtClean="0"/>
              <a:t>sexualized</a:t>
            </a:r>
            <a:r>
              <a:rPr lang="fr-FR" sz="1050" dirty="0" smtClean="0"/>
              <a:t> </a:t>
            </a:r>
            <a:r>
              <a:rPr lang="fr-FR" sz="1050" dirty="0" err="1" smtClean="0"/>
              <a:t>video</a:t>
            </a:r>
            <a:r>
              <a:rPr lang="fr-FR" sz="1050" dirty="0" smtClean="0"/>
              <a:t> </a:t>
            </a:r>
            <a:r>
              <a:rPr lang="fr-FR" sz="1050" dirty="0" err="1" smtClean="0"/>
              <a:t>games</a:t>
            </a:r>
            <a:r>
              <a:rPr lang="fr-FR" sz="1050" dirty="0" smtClean="0"/>
              <a:t> on online </a:t>
            </a:r>
            <a:r>
              <a:rPr lang="fr-FR" sz="1050" dirty="0" err="1" smtClean="0"/>
              <a:t>sexual</a:t>
            </a:r>
            <a:r>
              <a:rPr lang="fr-FR" sz="1050" dirty="0" smtClean="0"/>
              <a:t> </a:t>
            </a:r>
            <a:r>
              <a:rPr lang="fr-FR" sz="1050" dirty="0" err="1" smtClean="0"/>
              <a:t>harassment</a:t>
            </a:r>
            <a:r>
              <a:rPr lang="fr-FR" sz="1050" dirty="0" smtClean="0"/>
              <a:t>. </a:t>
            </a:r>
            <a:r>
              <a:rPr lang="fr-FR" sz="1050" dirty="0" err="1" smtClean="0"/>
              <a:t>Aggressive</a:t>
            </a:r>
            <a:r>
              <a:rPr lang="fr-FR" sz="1050" dirty="0" smtClean="0"/>
              <a:t> </a:t>
            </a:r>
            <a:r>
              <a:rPr lang="fr-FR" sz="1050" dirty="0" err="1" smtClean="0"/>
              <a:t>Behavior</a:t>
            </a:r>
            <a:r>
              <a:rPr lang="fr-FR" sz="1050" dirty="0" smtClean="0"/>
              <a:t>, 45, 214-233. </a:t>
            </a:r>
            <a:r>
              <a:rPr lang="fr-FR" sz="1050" dirty="0" err="1"/>
              <a:t>d</a:t>
            </a:r>
            <a:r>
              <a:rPr lang="fr-FR" sz="1050" dirty="0" err="1" smtClean="0"/>
              <a:t>oi</a:t>
            </a:r>
            <a:r>
              <a:rPr lang="fr-FR" sz="1050" dirty="0" smtClean="0"/>
              <a:t>: 1</a:t>
            </a:r>
            <a:r>
              <a:rPr lang="fr-FR" sz="1050" dirty="0"/>
              <a:t>0.1002/ab.21811</a:t>
            </a:r>
            <a:r>
              <a:rPr lang="fr-FR" sz="1050" dirty="0" smtClean="0"/>
              <a:t>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1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39"/>
    </mc:Choice>
    <mc:Fallback xmlns="">
      <p:transition spd="slow" advTm="11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 animBg="1"/>
      <p:bldP spid="32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 vers le bas 20"/>
          <p:cNvSpPr/>
          <p:nvPr/>
        </p:nvSpPr>
        <p:spPr>
          <a:xfrm rot="2204662">
            <a:off x="3765439" y="1375825"/>
            <a:ext cx="322552" cy="1410819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 vers le bas 17"/>
          <p:cNvSpPr/>
          <p:nvPr/>
        </p:nvSpPr>
        <p:spPr>
          <a:xfrm rot="2204662">
            <a:off x="3765439" y="1375827"/>
            <a:ext cx="322552" cy="1410818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578048" y="2776508"/>
            <a:ext cx="317240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Negative evaluation of women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95885" y="2830429"/>
            <a:ext cx="2879152" cy="25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2796390" y="15840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3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2"/>
    </mc:Choice>
    <mc:Fallback xmlns="">
      <p:transition spd="slow" advTm="1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76024" y="3140805"/>
            <a:ext cx="2140138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137 College students</a:t>
            </a:r>
          </a:p>
          <a:p>
            <a:pPr algn="ctr"/>
            <a:r>
              <a:rPr lang="en-US" dirty="0" smtClean="0"/>
              <a:t>18 to 33 years old</a:t>
            </a:r>
            <a:endParaRPr lang="en-US" dirty="0"/>
          </a:p>
        </p:txBody>
      </p:sp>
      <p:sp>
        <p:nvSpPr>
          <p:cNvPr id="22" name="Flèche vers le haut 21"/>
          <p:cNvSpPr/>
          <p:nvPr/>
        </p:nvSpPr>
        <p:spPr>
          <a:xfrm rot="2465645">
            <a:off x="3107423" y="200613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vers le haut 24"/>
          <p:cNvSpPr/>
          <p:nvPr/>
        </p:nvSpPr>
        <p:spPr>
          <a:xfrm rot="8340000">
            <a:off x="3106629" y="3680131"/>
            <a:ext cx="138159" cy="1242000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 25" descr="Figure_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6"/>
          <a:stretch/>
        </p:blipFill>
        <p:spPr bwMode="auto">
          <a:xfrm>
            <a:off x="3707713" y="4272989"/>
            <a:ext cx="1728192" cy="99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 descr="Figure_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3707905" y="1634741"/>
            <a:ext cx="1728000" cy="99067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Flèche vers le haut 35"/>
          <p:cNvSpPr/>
          <p:nvPr/>
        </p:nvSpPr>
        <p:spPr>
          <a:xfrm rot="4575062">
            <a:off x="6130799" y="1260640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vers le haut 36"/>
          <p:cNvSpPr/>
          <p:nvPr/>
        </p:nvSpPr>
        <p:spPr>
          <a:xfrm rot="6240000">
            <a:off x="6131158" y="187190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èche vers le haut 37"/>
          <p:cNvSpPr/>
          <p:nvPr/>
        </p:nvSpPr>
        <p:spPr>
          <a:xfrm rot="4575062">
            <a:off x="6130798" y="3804047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èche vers le haut 38"/>
          <p:cNvSpPr/>
          <p:nvPr/>
        </p:nvSpPr>
        <p:spPr>
          <a:xfrm rot="6240000">
            <a:off x="6131157" y="4415312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948264" y="1512456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Low cognitive load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948264" y="2437309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High cognitive load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948264" y="4088323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Low cognitive load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948264" y="5013176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High cognitive load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6597352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7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3"/>
    </mc:Choice>
    <mc:Fallback xmlns="">
      <p:transition spd="slow" advTm="3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3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91507" y="1124744"/>
            <a:ext cx="1960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Cognitive load</a:t>
            </a:r>
            <a:endParaRPr lang="en-US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034334" y="1916832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6534518" y="198884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pic>
        <p:nvPicPr>
          <p:cNvPr id="6146" name="Picture 2" descr="C:\Users\Jeremia Hawk\Dropbox\Doctorat\Thèse\Defense\31fwm80OvF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6" y="2358172"/>
            <a:ext cx="3986645" cy="39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eremia Hawk\Dropbox\Doctorat\Thèse\Defense\istockphoto-484433439-612x6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79" y="2467921"/>
            <a:ext cx="2818146" cy="376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6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8"/>
    </mc:Choice>
    <mc:Fallback xmlns="">
      <p:transition spd="slow" advTm="4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 vers le bas 17"/>
          <p:cNvSpPr/>
          <p:nvPr/>
        </p:nvSpPr>
        <p:spPr>
          <a:xfrm rot="2204662">
            <a:off x="3765439" y="1375825"/>
            <a:ext cx="322552" cy="1410819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vers le bas 18"/>
          <p:cNvSpPr/>
          <p:nvPr/>
        </p:nvSpPr>
        <p:spPr>
          <a:xfrm rot="2204662">
            <a:off x="3765439" y="1375827"/>
            <a:ext cx="322552" cy="1410818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578048" y="2776508"/>
            <a:ext cx="317240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Negative evaluation of women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5885" y="2830429"/>
            <a:ext cx="2879152" cy="25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3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0"/>
    </mc:Choice>
    <mc:Fallback xmlns="">
      <p:transition spd="slow" advTm="4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6390" y="986310"/>
            <a:ext cx="2114202" cy="1655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027" name="Picture 3" descr="C:\Users\Jeremia Hawk\Dropbox\Doctorat\étude surcharge cognitive\AMP\images définitives\no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70" y="1039405"/>
            <a:ext cx="950841" cy="15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534502" y="2024695"/>
            <a:ext cx="2114202" cy="1655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7984" y="3063051"/>
            <a:ext cx="2114202" cy="1655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029" name="Picture 5" descr="C:\Users\Jeremia Hawk\Dropbox\Doctorat\étude surcharge cognitive\AMP\images définitives\Tâche\pic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022" y="3282931"/>
            <a:ext cx="1216125" cy="12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312964" y="4159536"/>
            <a:ext cx="2114202" cy="1655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028" name="Picture 4" descr="C:\Users\Jeremia Hawk\Dropbox\Doctorat\étude surcharge cognitive\AMP\images définitives\Tâche\mas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35" y="4402549"/>
            <a:ext cx="1169859" cy="11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683568" y="2283513"/>
            <a:ext cx="5112568" cy="3881791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648704" y="267729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100ms</a:t>
            </a: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3306044" y="137836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Prime </a:t>
            </a:r>
          </a:p>
          <a:p>
            <a:r>
              <a:rPr lang="en-US" dirty="0" smtClean="0"/>
              <a:t>75ms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6000802" y="3510713"/>
            <a:ext cx="1985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Chinese pictograph</a:t>
            </a:r>
          </a:p>
          <a:p>
            <a:r>
              <a:rPr lang="en-US" dirty="0" smtClean="0"/>
              <a:t>100ms</a:t>
            </a:r>
            <a:endParaRPr lang="en-US" dirty="0"/>
          </a:p>
        </p:txBody>
      </p:sp>
      <p:pic>
        <p:nvPicPr>
          <p:cNvPr id="23" name="Image 22" descr="no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20" y="325106"/>
            <a:ext cx="2182536" cy="357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o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46" y="324000"/>
            <a:ext cx="2180441" cy="357107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ZoneTexte 29"/>
          <p:cNvSpPr txBox="1"/>
          <p:nvPr/>
        </p:nvSpPr>
        <p:spPr>
          <a:xfrm>
            <a:off x="7486393" y="480281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165380" y="1124744"/>
            <a:ext cx="481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Affect Misattribution Procedure</a:t>
            </a:r>
            <a:endParaRPr lang="en-US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  <p:sp>
        <p:nvSpPr>
          <p:cNvPr id="31" name="ZoneTexte 30"/>
          <p:cNvSpPr txBox="1"/>
          <p:nvPr/>
        </p:nvSpPr>
        <p:spPr>
          <a:xfrm>
            <a:off x="223024" y="5580531"/>
            <a:ext cx="3538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Ambivalent Sexism Inventory</a:t>
            </a:r>
          </a:p>
          <a:p>
            <a:r>
              <a:rPr lang="en-US" dirty="0" smtClean="0"/>
              <a:t>Aggression Questionnaire</a:t>
            </a:r>
          </a:p>
          <a:p>
            <a:r>
              <a:rPr lang="en-US" dirty="0" smtClean="0"/>
              <a:t>Illinois Rape Myth Acceptance Scale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0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22" grpId="0" animBg="1"/>
      <p:bldP spid="17" grpId="0"/>
      <p:bldP spid="28" grpId="0"/>
      <p:bldP spid="29" grpId="0"/>
      <p:bldP spid="30" grpId="0"/>
      <p:bldP spid="27" grpId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eremia Hawk\Dropbox\Doctorat\Thèse\Defense\2000px-Venus_symb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4" y="2736847"/>
            <a:ext cx="1306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eur droit 26"/>
          <p:cNvCxnSpPr/>
          <p:nvPr/>
        </p:nvCxnSpPr>
        <p:spPr>
          <a:xfrm>
            <a:off x="1727999" y="2630868"/>
            <a:ext cx="0" cy="151875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hevron 27"/>
          <p:cNvSpPr/>
          <p:nvPr/>
        </p:nvSpPr>
        <p:spPr>
          <a:xfrm>
            <a:off x="4954115" y="3147931"/>
            <a:ext cx="484632" cy="484632"/>
          </a:xfrm>
          <a:prstGeom prst="chevron">
            <a:avLst>
              <a:gd name="adj" fmla="val 81938"/>
            </a:avLst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Image 28" descr="no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03860"/>
            <a:ext cx="2182536" cy="357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 descr="o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4711"/>
            <a:ext cx="2180441" cy="3571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2796390" y="156757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  <p:sp>
        <p:nvSpPr>
          <p:cNvPr id="2" name="Rectangle 1"/>
          <p:cNvSpPr/>
          <p:nvPr/>
        </p:nvSpPr>
        <p:spPr>
          <a:xfrm>
            <a:off x="3960355" y="5196090"/>
            <a:ext cx="2472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i="1" dirty="0"/>
              <a:t>F</a:t>
            </a:r>
            <a:r>
              <a:rPr lang="el-GR" sz="1200" dirty="0"/>
              <a:t>(1, 127) = 5.09, </a:t>
            </a:r>
            <a:r>
              <a:rPr lang="el-GR" sz="1200" i="1" dirty="0"/>
              <a:t>p </a:t>
            </a:r>
            <a:r>
              <a:rPr lang="el-GR" sz="1200" dirty="0"/>
              <a:t>= .026, </a:t>
            </a:r>
            <a:r>
              <a:rPr lang="el-GR" sz="1200" i="1" dirty="0"/>
              <a:t>η</a:t>
            </a:r>
            <a:r>
              <a:rPr lang="el-GR" sz="1200" i="1" baseline="30000" dirty="0"/>
              <a:t>2</a:t>
            </a:r>
            <a:r>
              <a:rPr lang="el-GR" sz="1200" i="1" dirty="0"/>
              <a:t>p </a:t>
            </a:r>
            <a:r>
              <a:rPr lang="el-GR" sz="1200" dirty="0"/>
              <a:t>= .039 </a:t>
            </a:r>
            <a:endParaRPr lang="fr-FR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8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 vers le bas 17"/>
          <p:cNvSpPr/>
          <p:nvPr/>
        </p:nvSpPr>
        <p:spPr>
          <a:xfrm rot="2204662">
            <a:off x="3765439" y="1375825"/>
            <a:ext cx="322552" cy="1410819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vers le bas 18"/>
          <p:cNvSpPr/>
          <p:nvPr/>
        </p:nvSpPr>
        <p:spPr>
          <a:xfrm rot="2204662">
            <a:off x="3765439" y="1375825"/>
            <a:ext cx="322552" cy="1410818"/>
          </a:xfrm>
          <a:prstGeom prst="downArrow">
            <a:avLst/>
          </a:prstGeom>
          <a:solidFill>
            <a:srgbClr val="FF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578048" y="2776508"/>
            <a:ext cx="317240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Negative evaluation of women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5885" y="2830429"/>
            <a:ext cx="2879152" cy="252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5362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676402" y="764704"/>
            <a:ext cx="179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Limitations</a:t>
            </a:r>
            <a:endParaRPr lang="en-US" sz="28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Lack of sensitivity</a:t>
            </a:r>
          </a:p>
          <a:p>
            <a:pPr marL="514350" indent="-514350">
              <a:buAutoNum type="arabicParenR"/>
            </a:pPr>
            <a:r>
              <a:rPr lang="en-US" dirty="0" smtClean="0"/>
              <a:t>Muscularity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6605014"/>
            <a:ext cx="8807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Burnay</a:t>
            </a:r>
            <a:r>
              <a:rPr lang="fr-FR" sz="1050" dirty="0" smtClean="0"/>
              <a:t>, J., </a:t>
            </a:r>
            <a:r>
              <a:rPr lang="fr-FR" sz="1050" dirty="0" err="1" smtClean="0"/>
              <a:t>Larøi</a:t>
            </a:r>
            <a:r>
              <a:rPr lang="fr-FR" sz="1050" dirty="0" smtClean="0"/>
              <a:t>, F</a:t>
            </a:r>
            <a:r>
              <a:rPr lang="fr-FR" sz="1050" dirty="0"/>
              <a:t>. </a:t>
            </a:r>
            <a:r>
              <a:rPr lang="en-US" sz="1050" dirty="0"/>
              <a:t>An Examination of the Possible Impact of the Sexualized Content of Video Games and Cognitive Load on Implicit Evaluations of </a:t>
            </a:r>
            <a:r>
              <a:rPr lang="en-US" sz="1050" dirty="0" smtClean="0"/>
              <a:t>Women. </a:t>
            </a:r>
            <a:endParaRPr lang="fr-FR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5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90035" y="923166"/>
            <a:ext cx="2412000" cy="43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602633" y="3581014"/>
            <a:ext cx="1247597" cy="237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Rape Myth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3038" y="3566756"/>
            <a:ext cx="1247192" cy="25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Flèche vers le bas 23"/>
          <p:cNvSpPr/>
          <p:nvPr/>
        </p:nvSpPr>
        <p:spPr>
          <a:xfrm rot="2204662">
            <a:off x="3472498" y="1278537"/>
            <a:ext cx="322552" cy="2390155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 vers le bas 19"/>
          <p:cNvSpPr/>
          <p:nvPr/>
        </p:nvSpPr>
        <p:spPr>
          <a:xfrm rot="2204662">
            <a:off x="3460759" y="1303702"/>
            <a:ext cx="322552" cy="2429392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/>
          <p:cNvSpPr txBox="1"/>
          <p:nvPr/>
        </p:nvSpPr>
        <p:spPr>
          <a:xfrm>
            <a:off x="2796390" y="15840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3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2" grpId="0" animBg="1"/>
      <p:bldP spid="2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remia Hawk\Dropbox\Doctorat\Thèse\Defense\15363344605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"/>
          <a:stretch/>
        </p:blipFill>
        <p:spPr bwMode="auto">
          <a:xfrm>
            <a:off x="2285999" y="0"/>
            <a:ext cx="465836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"/>
    </mc:Choice>
    <mc:Fallback xmlns="">
      <p:transition spd="slow" advTm="9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576024" y="3140805"/>
            <a:ext cx="2140138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142 College students</a:t>
            </a:r>
          </a:p>
          <a:p>
            <a:pPr algn="ctr"/>
            <a:r>
              <a:rPr lang="en-US" dirty="0" smtClean="0"/>
              <a:t>18 to 27 years old</a:t>
            </a:r>
            <a:endParaRPr lang="en-US" dirty="0"/>
          </a:p>
        </p:txBody>
      </p:sp>
      <p:sp>
        <p:nvSpPr>
          <p:cNvPr id="22" name="Flèche vers le haut 21"/>
          <p:cNvSpPr/>
          <p:nvPr/>
        </p:nvSpPr>
        <p:spPr>
          <a:xfrm rot="2465645">
            <a:off x="3107423" y="200613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vers le haut 24"/>
          <p:cNvSpPr/>
          <p:nvPr/>
        </p:nvSpPr>
        <p:spPr>
          <a:xfrm rot="8340000">
            <a:off x="3106629" y="3680131"/>
            <a:ext cx="138159" cy="1242000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 25" descr="Figure_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6"/>
          <a:stretch/>
        </p:blipFill>
        <p:spPr bwMode="auto">
          <a:xfrm>
            <a:off x="3712808" y="4261377"/>
            <a:ext cx="1728192" cy="99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 descr="Figure_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3698757" y="1599716"/>
            <a:ext cx="1733095" cy="9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Flèche vers le haut 35"/>
          <p:cNvSpPr/>
          <p:nvPr/>
        </p:nvSpPr>
        <p:spPr>
          <a:xfrm rot="4575062">
            <a:off x="6130799" y="1260640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vers le haut 36"/>
          <p:cNvSpPr/>
          <p:nvPr/>
        </p:nvSpPr>
        <p:spPr>
          <a:xfrm rot="6240000">
            <a:off x="6131158" y="1871905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èche vers le haut 37"/>
          <p:cNvSpPr/>
          <p:nvPr/>
        </p:nvSpPr>
        <p:spPr>
          <a:xfrm rot="4575062">
            <a:off x="6130798" y="3804047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èche vers le haut 38"/>
          <p:cNvSpPr/>
          <p:nvPr/>
        </p:nvSpPr>
        <p:spPr>
          <a:xfrm rot="6240000">
            <a:off x="6131157" y="4415312"/>
            <a:ext cx="138159" cy="1242296"/>
          </a:xfrm>
          <a:prstGeom prst="upArrow">
            <a:avLst/>
          </a:prstGeom>
          <a:solidFill>
            <a:srgbClr val="DEDED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948264" y="1512456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Low cognitive load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948264" y="2437309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High cognitive load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948264" y="4088323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Low cognitive load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948264" y="5013176"/>
            <a:ext cx="18722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High cognitive load</a:t>
            </a:r>
          </a:p>
        </p:txBody>
      </p:sp>
      <p:pic>
        <p:nvPicPr>
          <p:cNvPr id="2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3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sp>
        <p:nvSpPr>
          <p:cNvPr id="43" name="ZoneTexte 42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extLst>
      <p:ext uri="{BB962C8B-B14F-4D97-AF65-F5344CB8AC3E}">
        <p14:creationId xmlns:p14="http://schemas.microsoft.com/office/powerpoint/2010/main" val="14980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pic>
        <p:nvPicPr>
          <p:cNvPr id="1028" name="Picture 4" descr="C:\Users\Jeremia Hawk\Dropbox\Doctorat\Thèse\Defense\266-2665205_ceo-ceo-cartoon-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412059" cy="17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eremia Hawk\Dropbox\Doctorat\Thèse\Defense\pngtree-cute-secretary-png-clipart_302438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3"/>
          <a:stretch/>
        </p:blipFill>
        <p:spPr bwMode="auto">
          <a:xfrm>
            <a:off x="5076056" y="996214"/>
            <a:ext cx="2476433" cy="16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eremia Hawk\Dropbox\Doctorat\Thèse\Defense\kisspng-emoticon-computer-icons-smiley-wink-flirting-blinking-5adf84888c2b7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r="20012"/>
          <a:stretch/>
        </p:blipFill>
        <p:spPr bwMode="auto">
          <a:xfrm>
            <a:off x="4806120" y="3726595"/>
            <a:ext cx="1997307" cy="1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eremia Hawk\Dropbox\Doctorat\Thèse\Defense\67554_w300h300c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4124"/>
          <a:stretch/>
        </p:blipFill>
        <p:spPr bwMode="auto">
          <a:xfrm>
            <a:off x="2256390" y="3726595"/>
            <a:ext cx="2154295" cy="1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Jeremia Hawk\Dropbox\Doctorat\Thèse\Defense\téléchargeme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26595"/>
            <a:ext cx="1372596" cy="1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339227" y="1124744"/>
            <a:ext cx="246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</a:t>
            </a:r>
            <a:r>
              <a:rPr lang="fr-FR" sz="2800" dirty="0" smtClean="0"/>
              <a:t>ape date story</a:t>
            </a:r>
            <a:endParaRPr lang="en-US" sz="2800" dirty="0"/>
          </a:p>
        </p:txBody>
      </p:sp>
      <p:pic>
        <p:nvPicPr>
          <p:cNvPr id="2050" name="Picture 2" descr="C:\Users\Jeremia Hawk\Dropbox\Doctorat\Thèse\Defense\Lingerie---Packshot-Presentation-04-Philippe-Hugonnard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 b="10207"/>
          <a:stretch/>
        </p:blipFill>
        <p:spPr bwMode="auto">
          <a:xfrm>
            <a:off x="461109" y="3726595"/>
            <a:ext cx="1493928" cy="1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3709199" y="1334732"/>
            <a:ext cx="1725601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Dehumanization</a:t>
            </a:r>
          </a:p>
        </p:txBody>
      </p:sp>
      <p:cxnSp>
        <p:nvCxnSpPr>
          <p:cNvPr id="16" name="Connecteur droit avec flèche 15"/>
          <p:cNvCxnSpPr>
            <a:stCxn id="14" idx="2"/>
            <a:endCxn id="22" idx="0"/>
          </p:cNvCxnSpPr>
          <p:nvPr/>
        </p:nvCxnSpPr>
        <p:spPr>
          <a:xfrm>
            <a:off x="4572000" y="1704064"/>
            <a:ext cx="0" cy="1054924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22" name="ZoneTexte 21"/>
          <p:cNvSpPr txBox="1"/>
          <p:nvPr/>
        </p:nvSpPr>
        <p:spPr>
          <a:xfrm>
            <a:off x="3929837" y="2758988"/>
            <a:ext cx="1284326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Humanness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3995935" y="3128320"/>
            <a:ext cx="0" cy="1054924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8" name="Connecteur droit avec flèche 37"/>
          <p:cNvCxnSpPr/>
          <p:nvPr/>
        </p:nvCxnSpPr>
        <p:spPr>
          <a:xfrm>
            <a:off x="5177199" y="3128320"/>
            <a:ext cx="0" cy="1054924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9" name="ZoneTexte 38"/>
          <p:cNvSpPr txBox="1"/>
          <p:nvPr/>
        </p:nvSpPr>
        <p:spPr>
          <a:xfrm>
            <a:off x="2834489" y="4183243"/>
            <a:ext cx="1282723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</a:t>
            </a:r>
          </a:p>
          <a:p>
            <a:pPr algn="ctr"/>
            <a:r>
              <a:rPr lang="en-US" dirty="0" smtClean="0"/>
              <a:t>Uniqueness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076055" y="4183242"/>
            <a:ext cx="1281600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</a:t>
            </a:r>
          </a:p>
          <a:p>
            <a:pPr algn="ctr"/>
            <a:r>
              <a:rPr lang="en-US" dirty="0" smtClean="0"/>
              <a:t>Nature</a:t>
            </a:r>
          </a:p>
        </p:txBody>
      </p:sp>
      <p:pic>
        <p:nvPicPr>
          <p:cNvPr id="2050" name="Picture 2" descr="C:\Users\Jeremia Hawk\Dropbox\Nous!\Mariage\Photos et Vidéos GSM - Mariage\Adr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 r="11798"/>
          <a:stretch/>
        </p:blipFill>
        <p:spPr bwMode="auto">
          <a:xfrm>
            <a:off x="532857" y="3821716"/>
            <a:ext cx="1043608" cy="13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avec flèche 41"/>
          <p:cNvCxnSpPr>
            <a:stCxn id="39" idx="1"/>
            <a:endCxn id="2050" idx="3"/>
          </p:cNvCxnSpPr>
          <p:nvPr/>
        </p:nvCxnSpPr>
        <p:spPr>
          <a:xfrm flipH="1" flipV="1">
            <a:off x="1576465" y="4506407"/>
            <a:ext cx="1258024" cy="2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46" name="Connecteur droit avec flèche 45"/>
          <p:cNvCxnSpPr/>
          <p:nvPr/>
        </p:nvCxnSpPr>
        <p:spPr>
          <a:xfrm rot="2700000">
            <a:off x="2256389" y="4326409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47" name="Connecteur droit avec flèche 46"/>
          <p:cNvCxnSpPr/>
          <p:nvPr/>
        </p:nvCxnSpPr>
        <p:spPr>
          <a:xfrm rot="18900000">
            <a:off x="2256389" y="4326409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49" name="Connecteur droit avec flèche 48"/>
          <p:cNvCxnSpPr/>
          <p:nvPr/>
        </p:nvCxnSpPr>
        <p:spPr>
          <a:xfrm rot="2700000">
            <a:off x="7032271" y="4327181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50" name="Connecteur droit avec flèche 49"/>
          <p:cNvCxnSpPr/>
          <p:nvPr/>
        </p:nvCxnSpPr>
        <p:spPr>
          <a:xfrm rot="18900000">
            <a:off x="7032271" y="4327181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53" name="Connecteur droit avec flèche 52"/>
          <p:cNvCxnSpPr>
            <a:stCxn id="40" idx="3"/>
            <a:endCxn id="2051" idx="1"/>
          </p:cNvCxnSpPr>
          <p:nvPr/>
        </p:nvCxnSpPr>
        <p:spPr>
          <a:xfrm>
            <a:off x="6357655" y="4506408"/>
            <a:ext cx="1258023" cy="775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pic>
        <p:nvPicPr>
          <p:cNvPr id="2051" name="Picture 3" descr="C:\Users\Jeremia Hawk\Dropbox\Doctorat\Thèse\Defense\kisscc0-darpa-robotics-challenge-atlas-boston-dynamics-hum-robot-5b58568ee541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78" y="3822492"/>
            <a:ext cx="730337" cy="13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eur droit avec flèche 27"/>
          <p:cNvCxnSpPr/>
          <p:nvPr/>
        </p:nvCxnSpPr>
        <p:spPr>
          <a:xfrm rot="2700000">
            <a:off x="4572000" y="2051526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29" name="Connecteur droit avec flèche 28"/>
          <p:cNvCxnSpPr/>
          <p:nvPr/>
        </p:nvCxnSpPr>
        <p:spPr>
          <a:xfrm rot="18900000">
            <a:off x="4572000" y="2051526"/>
            <a:ext cx="0" cy="360000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sp>
        <p:nvSpPr>
          <p:cNvPr id="30" name="ZoneTexte 29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84180" y="4069430"/>
            <a:ext cx="14073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Sexualization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61587" y="4069429"/>
            <a:ext cx="148066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Responsibility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58085" y="2054103"/>
            <a:ext cx="172560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Dehumanization</a:t>
            </a:r>
          </a:p>
        </p:txBody>
      </p:sp>
      <p:cxnSp>
        <p:nvCxnSpPr>
          <p:cNvPr id="11" name="Connecteur droit avec flèche 10"/>
          <p:cNvCxnSpPr>
            <a:stCxn id="4" idx="0"/>
            <a:endCxn id="7" idx="1"/>
          </p:cNvCxnSpPr>
          <p:nvPr/>
        </p:nvCxnSpPr>
        <p:spPr>
          <a:xfrm flipV="1">
            <a:off x="1587834" y="2238769"/>
            <a:ext cx="1970251" cy="183066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4" name="Connecteur droit avec flèche 13"/>
          <p:cNvCxnSpPr>
            <a:stCxn id="7" idx="3"/>
            <a:endCxn id="6" idx="0"/>
          </p:cNvCxnSpPr>
          <p:nvPr/>
        </p:nvCxnSpPr>
        <p:spPr>
          <a:xfrm>
            <a:off x="5283687" y="2238769"/>
            <a:ext cx="2318231" cy="183066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5" name="Connecteur droit avec flèche 14"/>
          <p:cNvCxnSpPr>
            <a:stCxn id="4" idx="3"/>
            <a:endCxn id="6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cxnSp>
        <p:nvCxnSpPr>
          <p:cNvPr id="28" name="Connecteur droit avec flèche 27"/>
          <p:cNvCxnSpPr>
            <a:stCxn id="36" idx="2"/>
          </p:cNvCxnSpPr>
          <p:nvPr/>
        </p:nvCxnSpPr>
        <p:spPr>
          <a:xfrm>
            <a:off x="1587836" y="2322814"/>
            <a:ext cx="1263831" cy="549998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2" name="Connecteur droit avec flèche 31"/>
          <p:cNvCxnSpPr>
            <a:stCxn id="36" idx="2"/>
          </p:cNvCxnSpPr>
          <p:nvPr/>
        </p:nvCxnSpPr>
        <p:spPr>
          <a:xfrm>
            <a:off x="1587836" y="2322814"/>
            <a:ext cx="1688020" cy="193128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6" name="ZoneTexte 35"/>
          <p:cNvSpPr txBox="1"/>
          <p:nvPr/>
        </p:nvSpPr>
        <p:spPr>
          <a:xfrm>
            <a:off x="827371" y="1953482"/>
            <a:ext cx="1520929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2796390" y="156757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23024" y="5404685"/>
            <a:ext cx="3538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Ambivalent Sexism Inventory</a:t>
            </a:r>
          </a:p>
          <a:p>
            <a:r>
              <a:rPr lang="en-US" dirty="0" smtClean="0"/>
              <a:t>Aggression Questionnaire</a:t>
            </a:r>
          </a:p>
          <a:p>
            <a:r>
              <a:rPr lang="en-US" dirty="0" smtClean="0"/>
              <a:t>Illinois Rape Myth Acceptance Scale</a:t>
            </a:r>
          </a:p>
          <a:p>
            <a:r>
              <a:rPr lang="en-US" dirty="0" smtClean="0"/>
              <a:t>Gamer Identification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7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6" grpId="0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84180" y="4069430"/>
            <a:ext cx="14073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Sexualization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61587" y="4069429"/>
            <a:ext cx="148066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Responsibility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58085" y="2054103"/>
            <a:ext cx="172560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Dehumanization</a:t>
            </a:r>
          </a:p>
        </p:txBody>
      </p:sp>
      <p:cxnSp>
        <p:nvCxnSpPr>
          <p:cNvPr id="11" name="Connecteur droit avec flèche 10"/>
          <p:cNvCxnSpPr>
            <a:stCxn id="4" idx="0"/>
            <a:endCxn id="7" idx="1"/>
          </p:cNvCxnSpPr>
          <p:nvPr/>
        </p:nvCxnSpPr>
        <p:spPr>
          <a:xfrm flipV="1">
            <a:off x="1587834" y="2238769"/>
            <a:ext cx="1970251" cy="183066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4" name="Connecteur droit avec flèche 13"/>
          <p:cNvCxnSpPr>
            <a:stCxn id="7" idx="3"/>
            <a:endCxn id="6" idx="0"/>
          </p:cNvCxnSpPr>
          <p:nvPr/>
        </p:nvCxnSpPr>
        <p:spPr>
          <a:xfrm>
            <a:off x="5283687" y="2238769"/>
            <a:ext cx="2318231" cy="183066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5" name="Connecteur droit avec flèche 14"/>
          <p:cNvCxnSpPr>
            <a:stCxn id="4" idx="3"/>
            <a:endCxn id="6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cxnSp>
        <p:nvCxnSpPr>
          <p:cNvPr id="28" name="Connecteur droit avec flèche 27"/>
          <p:cNvCxnSpPr>
            <a:stCxn id="36" idx="2"/>
          </p:cNvCxnSpPr>
          <p:nvPr/>
        </p:nvCxnSpPr>
        <p:spPr>
          <a:xfrm>
            <a:off x="1587836" y="2322814"/>
            <a:ext cx="1263831" cy="549998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2" name="Connecteur droit avec flèche 31"/>
          <p:cNvCxnSpPr>
            <a:stCxn id="36" idx="2"/>
          </p:cNvCxnSpPr>
          <p:nvPr/>
        </p:nvCxnSpPr>
        <p:spPr>
          <a:xfrm>
            <a:off x="1587836" y="2322814"/>
            <a:ext cx="1688020" cy="193128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6" name="ZoneTexte 35"/>
          <p:cNvSpPr txBox="1"/>
          <p:nvPr/>
        </p:nvSpPr>
        <p:spPr>
          <a:xfrm>
            <a:off x="827371" y="1953482"/>
            <a:ext cx="1520929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2796390" y="156757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4180" y="4069430"/>
            <a:ext cx="1407308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avec flèche 4"/>
          <p:cNvCxnSpPr>
            <a:stCxn id="22" idx="3"/>
            <a:endCxn id="6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861587" y="4069431"/>
            <a:ext cx="1480662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ZoneTexte 29"/>
          <p:cNvSpPr txBox="1"/>
          <p:nvPr/>
        </p:nvSpPr>
        <p:spPr>
          <a:xfrm>
            <a:off x="586919" y="1953482"/>
            <a:ext cx="2001830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High Cognitive load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4083" y="1953482"/>
            <a:ext cx="1994666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1" name="Connecteur droit avec flèche 30"/>
          <p:cNvCxnSpPr>
            <a:stCxn id="36" idx="2"/>
          </p:cNvCxnSpPr>
          <p:nvPr/>
        </p:nvCxnSpPr>
        <p:spPr>
          <a:xfrm>
            <a:off x="1587836" y="2322814"/>
            <a:ext cx="1688020" cy="1931281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540041" y="1915603"/>
            <a:ext cx="1970411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Denial of positive</a:t>
            </a:r>
          </a:p>
          <a:p>
            <a:r>
              <a:rPr lang="en-US" dirty="0" smtClean="0"/>
              <a:t>human uniqueness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542344" y="1905302"/>
            <a:ext cx="1968108" cy="656632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5510452" y="2423435"/>
            <a:ext cx="2091466" cy="1645993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5575" y="3930928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=.271 </a:t>
            </a:r>
            <a:endParaRPr lang="fr-FR" sz="1200" dirty="0"/>
          </a:p>
        </p:txBody>
      </p:sp>
      <p:sp>
        <p:nvSpPr>
          <p:cNvPr id="35" name="Rectangle 34"/>
          <p:cNvSpPr/>
          <p:nvPr/>
        </p:nvSpPr>
        <p:spPr>
          <a:xfrm>
            <a:off x="6289569" y="2868184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=.173 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4181509" y="105273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Victim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0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29" grpId="0" animBg="1"/>
      <p:bldP spid="34" grpId="0" animBg="1"/>
      <p:bldP spid="37" grpId="0" animBg="1"/>
      <p:bldP spid="2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0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  <a:endParaRPr lang="fr-BE" dirty="0"/>
          </a:p>
        </p:txBody>
      </p:sp>
      <p:pic>
        <p:nvPicPr>
          <p:cNvPr id="12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8994" y="955576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vers le bas 18"/>
          <p:cNvSpPr/>
          <p:nvPr/>
        </p:nvSpPr>
        <p:spPr>
          <a:xfrm rot="2204662">
            <a:off x="3765439" y="1375825"/>
            <a:ext cx="322552" cy="1410819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602633" y="3581014"/>
            <a:ext cx="1247597" cy="237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Rape Myth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3038" y="3566756"/>
            <a:ext cx="1247192" cy="25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Flèche vers le bas 23"/>
          <p:cNvSpPr/>
          <p:nvPr/>
        </p:nvSpPr>
        <p:spPr>
          <a:xfrm rot="2204662">
            <a:off x="3472498" y="1278537"/>
            <a:ext cx="322552" cy="2390155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 vers le bas 19"/>
          <p:cNvSpPr/>
          <p:nvPr/>
        </p:nvSpPr>
        <p:spPr>
          <a:xfrm rot="2204662">
            <a:off x="3460760" y="1274638"/>
            <a:ext cx="322552" cy="2429392"/>
          </a:xfrm>
          <a:prstGeom prst="downArrow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7905" y="4437112"/>
            <a:ext cx="2413555" cy="10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High Cognitive </a:t>
            </a:r>
            <a:r>
              <a:rPr lang="fr-FR" dirty="0" err="1" smtClean="0">
                <a:solidFill>
                  <a:sysClr val="windowText" lastClr="000000"/>
                </a:solidFill>
              </a:rPr>
              <a:t>load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ZoneTexte 26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4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84180" y="4069430"/>
            <a:ext cx="14073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Sexualization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61587" y="4069429"/>
            <a:ext cx="148066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Responsibility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58085" y="2054103"/>
            <a:ext cx="172560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Dehumanization</a:t>
            </a:r>
          </a:p>
        </p:txBody>
      </p:sp>
      <p:cxnSp>
        <p:nvCxnSpPr>
          <p:cNvPr id="30" name="Connecteur droit avec flèche 29"/>
          <p:cNvCxnSpPr>
            <a:stCxn id="27" idx="0"/>
            <a:endCxn id="29" idx="1"/>
          </p:cNvCxnSpPr>
          <p:nvPr/>
        </p:nvCxnSpPr>
        <p:spPr>
          <a:xfrm flipV="1">
            <a:off x="1587834" y="2238769"/>
            <a:ext cx="1970251" cy="183066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1" name="Connecteur droit avec flèche 30"/>
          <p:cNvCxnSpPr>
            <a:stCxn id="29" idx="3"/>
            <a:endCxn id="28" idx="0"/>
          </p:cNvCxnSpPr>
          <p:nvPr/>
        </p:nvCxnSpPr>
        <p:spPr>
          <a:xfrm>
            <a:off x="5283687" y="2238769"/>
            <a:ext cx="2318231" cy="183066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2" name="Connecteur droit avec flèche 31"/>
          <p:cNvCxnSpPr>
            <a:stCxn id="27" idx="3"/>
            <a:endCxn id="28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3" name="Connecteur droit avec flèche 32"/>
          <p:cNvCxnSpPr>
            <a:stCxn id="35" idx="2"/>
          </p:cNvCxnSpPr>
          <p:nvPr/>
        </p:nvCxnSpPr>
        <p:spPr>
          <a:xfrm>
            <a:off x="1587836" y="2322814"/>
            <a:ext cx="1263831" cy="549998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4" name="Connecteur droit avec flèche 33"/>
          <p:cNvCxnSpPr>
            <a:stCxn id="35" idx="2"/>
          </p:cNvCxnSpPr>
          <p:nvPr/>
        </p:nvCxnSpPr>
        <p:spPr>
          <a:xfrm>
            <a:off x="1587836" y="2322814"/>
            <a:ext cx="1688020" cy="193128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5" name="ZoneTexte 34"/>
          <p:cNvSpPr txBox="1"/>
          <p:nvPr/>
        </p:nvSpPr>
        <p:spPr>
          <a:xfrm>
            <a:off x="827371" y="1953482"/>
            <a:ext cx="1520929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827371" y="5523075"/>
            <a:ext cx="384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Dehumanization of a different woman</a:t>
            </a:r>
            <a:endParaRPr lang="en-US" dirty="0"/>
          </a:p>
        </p:txBody>
      </p:sp>
      <p:cxnSp>
        <p:nvCxnSpPr>
          <p:cNvPr id="22" name="Connecteur droit avec flèche 21"/>
          <p:cNvCxnSpPr>
            <a:stCxn id="27" idx="0"/>
            <a:endCxn id="29" idx="1"/>
          </p:cNvCxnSpPr>
          <p:nvPr/>
        </p:nvCxnSpPr>
        <p:spPr>
          <a:xfrm flipV="1">
            <a:off x="1587834" y="2238769"/>
            <a:ext cx="1970251" cy="18306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676402" y="764704"/>
            <a:ext cx="179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Limitations</a:t>
            </a:r>
            <a:endParaRPr lang="en-US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7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4044" y="5477690"/>
            <a:ext cx="14073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Sexualization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21451" y="5477689"/>
            <a:ext cx="148066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Responsibility</a:t>
            </a:r>
          </a:p>
        </p:txBody>
      </p:sp>
      <p:cxnSp>
        <p:nvCxnSpPr>
          <p:cNvPr id="11" name="Connecteur droit avec flèche 10"/>
          <p:cNvCxnSpPr>
            <a:stCxn id="4" idx="0"/>
            <a:endCxn id="34" idx="1"/>
          </p:cNvCxnSpPr>
          <p:nvPr/>
        </p:nvCxnSpPr>
        <p:spPr>
          <a:xfrm flipV="1">
            <a:off x="1747698" y="4119998"/>
            <a:ext cx="1980617" cy="1357692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4" name="Connecteur droit avec flèche 13"/>
          <p:cNvCxnSpPr>
            <a:stCxn id="34" idx="3"/>
            <a:endCxn id="6" idx="0"/>
          </p:cNvCxnSpPr>
          <p:nvPr/>
        </p:nvCxnSpPr>
        <p:spPr>
          <a:xfrm>
            <a:off x="5698726" y="4119998"/>
            <a:ext cx="2063056" cy="135769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5" name="Connecteur droit avec flèche 14"/>
          <p:cNvCxnSpPr>
            <a:stCxn id="4" idx="3"/>
            <a:endCxn id="6" idx="1"/>
          </p:cNvCxnSpPr>
          <p:nvPr/>
        </p:nvCxnSpPr>
        <p:spPr>
          <a:xfrm flipV="1">
            <a:off x="2451352" y="5662355"/>
            <a:ext cx="4570099" cy="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cxnSp>
        <p:nvCxnSpPr>
          <p:cNvPr id="28" name="Connecteur droit avec flèche 27"/>
          <p:cNvCxnSpPr>
            <a:stCxn id="36" idx="2"/>
          </p:cNvCxnSpPr>
          <p:nvPr/>
        </p:nvCxnSpPr>
        <p:spPr>
          <a:xfrm>
            <a:off x="1300289" y="3345959"/>
            <a:ext cx="842749" cy="1097204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2" name="Connecteur droit avec flèche 31"/>
          <p:cNvCxnSpPr>
            <a:stCxn id="89" idx="3"/>
            <a:endCxn id="62" idx="1"/>
          </p:cNvCxnSpPr>
          <p:nvPr/>
        </p:nvCxnSpPr>
        <p:spPr>
          <a:xfrm>
            <a:off x="2314436" y="3167343"/>
            <a:ext cx="1639260" cy="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6" name="ZoneTexte 35"/>
          <p:cNvSpPr txBox="1"/>
          <p:nvPr/>
        </p:nvSpPr>
        <p:spPr>
          <a:xfrm>
            <a:off x="299374" y="2976627"/>
            <a:ext cx="2001830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High Cognitive load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2796390" y="156757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4044" y="5479211"/>
            <a:ext cx="1407308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/>
          <p:cNvSpPr/>
          <p:nvPr/>
        </p:nvSpPr>
        <p:spPr>
          <a:xfrm>
            <a:off x="7023673" y="5479211"/>
            <a:ext cx="1480662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ZoneTexte 33"/>
          <p:cNvSpPr txBox="1"/>
          <p:nvPr/>
        </p:nvSpPr>
        <p:spPr>
          <a:xfrm>
            <a:off x="3728315" y="3796832"/>
            <a:ext cx="1970411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P</a:t>
            </a:r>
            <a:r>
              <a:rPr lang="en-US" dirty="0" smtClean="0"/>
              <a:t>ositive</a:t>
            </a:r>
          </a:p>
          <a:p>
            <a:r>
              <a:rPr lang="en-US" dirty="0" smtClean="0"/>
              <a:t>human uniqueness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85343" y="4949600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=.238 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4079628" y="1052736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Perpetrator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>
            <a:off x="3728315" y="4764934"/>
            <a:ext cx="1970411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N</a:t>
            </a:r>
            <a:r>
              <a:rPr lang="en-US" dirty="0" smtClean="0"/>
              <a:t>egative</a:t>
            </a:r>
          </a:p>
          <a:p>
            <a:r>
              <a:rPr lang="en-US" dirty="0" smtClean="0"/>
              <a:t>human uniqueness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405485" y="4443163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=-.215 </a:t>
            </a:r>
            <a:endParaRPr lang="fr-FR" sz="1200" dirty="0"/>
          </a:p>
        </p:txBody>
      </p:sp>
      <p:cxnSp>
        <p:nvCxnSpPr>
          <p:cNvPr id="50" name="Connecteur droit avec flèche 49"/>
          <p:cNvCxnSpPr>
            <a:stCxn id="39" idx="3"/>
          </p:cNvCxnSpPr>
          <p:nvPr/>
        </p:nvCxnSpPr>
        <p:spPr>
          <a:xfrm>
            <a:off x="5698726" y="5088100"/>
            <a:ext cx="1864666" cy="38959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52" name="Connecteur droit avec flèche 51"/>
          <p:cNvCxnSpPr>
            <a:endCxn id="39" idx="1"/>
          </p:cNvCxnSpPr>
          <p:nvPr/>
        </p:nvCxnSpPr>
        <p:spPr>
          <a:xfrm flipV="1">
            <a:off x="2096440" y="5088100"/>
            <a:ext cx="1631875" cy="38959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61" name="Connecteur droit avec flèche 60"/>
          <p:cNvCxnSpPr>
            <a:stCxn id="62" idx="3"/>
          </p:cNvCxnSpPr>
          <p:nvPr/>
        </p:nvCxnSpPr>
        <p:spPr>
          <a:xfrm>
            <a:off x="5473344" y="3167343"/>
            <a:ext cx="2644152" cy="2311868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62" name="ZoneTexte 61"/>
          <p:cNvSpPr txBox="1"/>
          <p:nvPr/>
        </p:nvSpPr>
        <p:spPr>
          <a:xfrm>
            <a:off x="3953696" y="2844177"/>
            <a:ext cx="1519648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Negative</a:t>
            </a:r>
          </a:p>
          <a:p>
            <a:r>
              <a:rPr lang="en-US" dirty="0" smtClean="0"/>
              <a:t>human nature</a:t>
            </a:r>
            <a:endParaRPr lang="en-US" dirty="0"/>
          </a:p>
        </p:txBody>
      </p:sp>
      <p:cxnSp>
        <p:nvCxnSpPr>
          <p:cNvPr id="64" name="Connecteur droit avec flèche 63"/>
          <p:cNvCxnSpPr>
            <a:endCxn id="66" idx="1"/>
          </p:cNvCxnSpPr>
          <p:nvPr/>
        </p:nvCxnSpPr>
        <p:spPr>
          <a:xfrm flipV="1">
            <a:off x="1300289" y="2126836"/>
            <a:ext cx="2653407" cy="3350854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65" name="Connecteur droit avec flèche 64"/>
          <p:cNvCxnSpPr>
            <a:stCxn id="66" idx="3"/>
          </p:cNvCxnSpPr>
          <p:nvPr/>
        </p:nvCxnSpPr>
        <p:spPr>
          <a:xfrm>
            <a:off x="5473344" y="2126836"/>
            <a:ext cx="2954144" cy="3350853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66" name="ZoneTexte 65"/>
          <p:cNvSpPr txBox="1"/>
          <p:nvPr/>
        </p:nvSpPr>
        <p:spPr>
          <a:xfrm>
            <a:off x="3953696" y="1803670"/>
            <a:ext cx="1519648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P</a:t>
            </a:r>
            <a:r>
              <a:rPr lang="en-US" dirty="0" smtClean="0"/>
              <a:t>ositive</a:t>
            </a:r>
          </a:p>
          <a:p>
            <a:r>
              <a:rPr lang="en-US" dirty="0" smtClean="0"/>
              <a:t>human nature</a:t>
            </a:r>
            <a:endParaRPr lang="en-US" dirty="0"/>
          </a:p>
        </p:txBody>
      </p:sp>
      <p:cxnSp>
        <p:nvCxnSpPr>
          <p:cNvPr id="75" name="Connecteur droit avec flèche 74"/>
          <p:cNvCxnSpPr>
            <a:endCxn id="6" idx="0"/>
          </p:cNvCxnSpPr>
          <p:nvPr/>
        </p:nvCxnSpPr>
        <p:spPr>
          <a:xfrm>
            <a:off x="5698726" y="4120000"/>
            <a:ext cx="2063056" cy="1357689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>
            <a:off x="5698726" y="5088968"/>
            <a:ext cx="1864666" cy="388721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endCxn id="66" idx="1"/>
          </p:cNvCxnSpPr>
          <p:nvPr/>
        </p:nvCxnSpPr>
        <p:spPr>
          <a:xfrm flipV="1">
            <a:off x="1302060" y="2126836"/>
            <a:ext cx="2651636" cy="3350854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36" idx="2"/>
          </p:cNvCxnSpPr>
          <p:nvPr/>
        </p:nvCxnSpPr>
        <p:spPr>
          <a:xfrm>
            <a:off x="1300289" y="3345959"/>
            <a:ext cx="842749" cy="1097204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3723758" y="4764933"/>
            <a:ext cx="1974968" cy="646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5" name="Rectangle 84"/>
          <p:cNvSpPr/>
          <p:nvPr/>
        </p:nvSpPr>
        <p:spPr>
          <a:xfrm>
            <a:off x="3723758" y="3803818"/>
            <a:ext cx="1954286" cy="646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6" name="Rectangle 85"/>
          <p:cNvSpPr/>
          <p:nvPr/>
        </p:nvSpPr>
        <p:spPr>
          <a:xfrm>
            <a:off x="3953697" y="2844177"/>
            <a:ext cx="1519648" cy="656925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7" name="Rectangle 86"/>
          <p:cNvSpPr/>
          <p:nvPr/>
        </p:nvSpPr>
        <p:spPr>
          <a:xfrm>
            <a:off x="3953696" y="1803669"/>
            <a:ext cx="1519648" cy="646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8" name="Rectangle 87"/>
          <p:cNvSpPr/>
          <p:nvPr/>
        </p:nvSpPr>
        <p:spPr>
          <a:xfrm>
            <a:off x="1788459" y="3801145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=.271 </a:t>
            </a:r>
            <a:endParaRPr lang="fr-FR" sz="1200" dirty="0"/>
          </a:p>
        </p:txBody>
      </p:sp>
      <p:sp>
        <p:nvSpPr>
          <p:cNvPr id="89" name="Rectangle 88"/>
          <p:cNvSpPr/>
          <p:nvPr/>
        </p:nvSpPr>
        <p:spPr>
          <a:xfrm>
            <a:off x="305757" y="2982677"/>
            <a:ext cx="2008679" cy="369331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0" name="Connecteur droit avec flèche 89"/>
          <p:cNvCxnSpPr>
            <a:stCxn id="89" idx="3"/>
            <a:endCxn id="62" idx="1"/>
          </p:cNvCxnSpPr>
          <p:nvPr/>
        </p:nvCxnSpPr>
        <p:spPr>
          <a:xfrm>
            <a:off x="2314436" y="3167343"/>
            <a:ext cx="1639260" cy="0"/>
          </a:xfrm>
          <a:prstGeom prst="straightConnector1">
            <a:avLst/>
          </a:prstGeom>
          <a:ln w="19050">
            <a:solidFill>
              <a:srgbClr val="10FF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2314436" y="2902818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b</a:t>
            </a:r>
            <a:r>
              <a:rPr lang="fr-FR" sz="1200" dirty="0" smtClean="0"/>
              <a:t>=-.237 </a:t>
            </a:r>
            <a:endParaRPr lang="fr-FR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" grpId="0"/>
      <p:bldP spid="40" grpId="0"/>
      <p:bldP spid="84" grpId="0" animBg="1"/>
      <p:bldP spid="85" grpId="0" animBg="1"/>
      <p:bldP spid="86" grpId="0" animBg="1"/>
      <p:bldP spid="87" grpId="0" animBg="1"/>
      <p:bldP spid="88" grpId="0"/>
      <p:bldP spid="89" grpId="0" animBg="1"/>
      <p:bldP spid="9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841352" y="17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2796390" y="156757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84180" y="4069430"/>
            <a:ext cx="1407308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Sexualization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61587" y="4069429"/>
            <a:ext cx="148066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Responsibility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58085" y="2054103"/>
            <a:ext cx="1725602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Dehumanization</a:t>
            </a:r>
          </a:p>
        </p:txBody>
      </p:sp>
      <p:cxnSp>
        <p:nvCxnSpPr>
          <p:cNvPr id="30" name="Connecteur droit avec flèche 29"/>
          <p:cNvCxnSpPr>
            <a:stCxn id="27" idx="0"/>
            <a:endCxn id="29" idx="1"/>
          </p:cNvCxnSpPr>
          <p:nvPr/>
        </p:nvCxnSpPr>
        <p:spPr>
          <a:xfrm flipV="1">
            <a:off x="1587834" y="2238769"/>
            <a:ext cx="1970251" cy="183066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1" name="Connecteur droit avec flèche 30"/>
          <p:cNvCxnSpPr>
            <a:stCxn id="29" idx="3"/>
            <a:endCxn id="28" idx="0"/>
          </p:cNvCxnSpPr>
          <p:nvPr/>
        </p:nvCxnSpPr>
        <p:spPr>
          <a:xfrm>
            <a:off x="5283687" y="2238769"/>
            <a:ext cx="2318231" cy="183066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2" name="Connecteur droit avec flèche 31"/>
          <p:cNvCxnSpPr>
            <a:stCxn id="27" idx="3"/>
            <a:endCxn id="28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3" name="Connecteur droit avec flèche 32"/>
          <p:cNvCxnSpPr>
            <a:stCxn id="35" idx="2"/>
          </p:cNvCxnSpPr>
          <p:nvPr/>
        </p:nvCxnSpPr>
        <p:spPr>
          <a:xfrm>
            <a:off x="1587836" y="2322814"/>
            <a:ext cx="1263831" cy="549998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34" name="Connecteur droit avec flèche 33"/>
          <p:cNvCxnSpPr>
            <a:stCxn id="35" idx="2"/>
          </p:cNvCxnSpPr>
          <p:nvPr/>
        </p:nvCxnSpPr>
        <p:spPr>
          <a:xfrm>
            <a:off x="1587836" y="2322814"/>
            <a:ext cx="1688020" cy="1931281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35" name="ZoneTexte 34"/>
          <p:cNvSpPr txBox="1"/>
          <p:nvPr/>
        </p:nvSpPr>
        <p:spPr>
          <a:xfrm>
            <a:off x="827371" y="1953482"/>
            <a:ext cx="1520929" cy="369332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-1" y="4573689"/>
            <a:ext cx="89201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Stranger </a:t>
            </a:r>
            <a:r>
              <a:rPr lang="en-US" dirty="0"/>
              <a:t>(Bernard, </a:t>
            </a:r>
            <a:r>
              <a:rPr lang="en-US" dirty="0" err="1"/>
              <a:t>Loughnan</a:t>
            </a:r>
            <a:r>
              <a:rPr lang="en-US" dirty="0"/>
              <a:t>, et al., 2015</a:t>
            </a:r>
            <a:r>
              <a:rPr lang="en-US" dirty="0" smtClean="0"/>
              <a:t>) vs. Acquaintance </a:t>
            </a:r>
            <a:r>
              <a:rPr lang="en-US" dirty="0"/>
              <a:t>(Bernard, </a:t>
            </a:r>
            <a:r>
              <a:rPr lang="en-US" dirty="0" err="1"/>
              <a:t>Legrand</a:t>
            </a:r>
            <a:r>
              <a:rPr lang="en-US" dirty="0"/>
              <a:t>, &amp; Klein, 2016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Empathy</a:t>
            </a:r>
          </a:p>
          <a:p>
            <a:r>
              <a:rPr lang="en-US" dirty="0" smtClean="0"/>
              <a:t>Identification</a:t>
            </a:r>
          </a:p>
          <a:p>
            <a:endParaRPr lang="en-US" dirty="0"/>
          </a:p>
          <a:p>
            <a:r>
              <a:rPr lang="en-US" dirty="0" smtClean="0"/>
              <a:t>More quality of contact = more humanness = more support for rehabilitation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Viki</a:t>
            </a:r>
            <a:r>
              <a:rPr lang="en-US" dirty="0"/>
              <a:t>, Fullerton, </a:t>
            </a:r>
            <a:r>
              <a:rPr lang="en-US" dirty="0" err="1"/>
              <a:t>Raggett</a:t>
            </a:r>
            <a:r>
              <a:rPr lang="en-US" dirty="0"/>
              <a:t>, </a:t>
            </a:r>
            <a:r>
              <a:rPr lang="en-US" dirty="0" err="1"/>
              <a:t>Tait</a:t>
            </a:r>
            <a:r>
              <a:rPr lang="en-US" dirty="0"/>
              <a:t>, &amp; Wiltshire, 2012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2" name="Connecteur droit avec flèche 21"/>
          <p:cNvCxnSpPr>
            <a:stCxn id="27" idx="3"/>
            <a:endCxn id="28" idx="1"/>
          </p:cNvCxnSpPr>
          <p:nvPr/>
        </p:nvCxnSpPr>
        <p:spPr>
          <a:xfrm flipV="1">
            <a:off x="2291488" y="4254095"/>
            <a:ext cx="4570099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676402" y="764704"/>
            <a:ext cx="179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Limitations</a:t>
            </a:r>
            <a:endParaRPr lang="en-US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6605014"/>
            <a:ext cx="7951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Larøi</a:t>
            </a:r>
            <a:r>
              <a:rPr lang="en-US" sz="1050" dirty="0" smtClean="0"/>
              <a:t>, F</a:t>
            </a:r>
            <a:r>
              <a:rPr lang="en-US" sz="1050" dirty="0"/>
              <a:t>. Impact of Sexualized Video Game and Cognitive Load on Rape Myth Acceptance and Dehumanization of the Perpetrator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5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2381352" y="187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  <a:endParaRPr lang="fr-BE" dirty="0"/>
          </a:p>
        </p:txBody>
      </p:sp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eur droit avec flèche 22"/>
          <p:cNvCxnSpPr/>
          <p:nvPr/>
        </p:nvCxnSpPr>
        <p:spPr>
          <a:xfrm>
            <a:off x="2320786" y="2237047"/>
            <a:ext cx="2611801" cy="295347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27" name="Connecteur droit avec flèche 26"/>
          <p:cNvCxnSpPr/>
          <p:nvPr/>
        </p:nvCxnSpPr>
        <p:spPr>
          <a:xfrm flipV="1">
            <a:off x="2414181" y="3876639"/>
            <a:ext cx="2993023" cy="696902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sp>
        <p:nvSpPr>
          <p:cNvPr id="28" name="ZoneTexte 27"/>
          <p:cNvSpPr txBox="1"/>
          <p:nvPr/>
        </p:nvSpPr>
        <p:spPr>
          <a:xfrm>
            <a:off x="2796390" y="15840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77" y="1759517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38" y="1427559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34" y="3765638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42" y="1633362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97" y="2859331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87" y="2443059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98" y="1830690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86" y="3643718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41" y="2740573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65" y="1587282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Jeremia Hawk\Dropbox\Doctorat\Thèse\Defense\a66057b9aad0229142824145c6f37ef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41" y="3765637"/>
            <a:ext cx="1120911" cy="13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372600" y="557266"/>
            <a:ext cx="7943816" cy="5608038"/>
          </a:xfrm>
          <a:prstGeom prst="ellipse">
            <a:avLst/>
          </a:prstGeom>
          <a:noFill/>
          <a:ln>
            <a:solidFill>
              <a:srgbClr val="107C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/>
          <p:cNvSpPr txBox="1"/>
          <p:nvPr/>
        </p:nvSpPr>
        <p:spPr>
          <a:xfrm>
            <a:off x="0" y="6456593"/>
            <a:ext cx="87174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Kepes</a:t>
            </a:r>
            <a:r>
              <a:rPr lang="en-US" sz="1050" dirty="0" smtClean="0"/>
              <a:t>, S., Bushman, B. J</a:t>
            </a:r>
            <a:r>
              <a:rPr lang="en-US" sz="1050" dirty="0"/>
              <a:t>. Effects of Violent and Nonviolent Sexualized Media on Aggression-Related Thoughts, Feelings, Attitudes, and Behaviors: </a:t>
            </a:r>
            <a:endParaRPr lang="en-US" sz="1050" dirty="0" smtClean="0"/>
          </a:p>
          <a:p>
            <a:r>
              <a:rPr lang="en-US" sz="1050" dirty="0" smtClean="0"/>
              <a:t>A </a:t>
            </a:r>
            <a:r>
              <a:rPr lang="en-US" sz="1050" dirty="0"/>
              <a:t>Meta-Analytic Review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4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eremia Hawk\Dropbox\Doctorat\Thèse\Defense\Resident-Evil-4-Ada-Wo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525"/>
            <a:ext cx="3528392" cy="66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"/>
    </mc:Choice>
    <mc:Fallback xmlns="">
      <p:transition spd="slow" advTm="12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2381352" y="187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  <a:endParaRPr lang="fr-BE" dirty="0"/>
          </a:p>
        </p:txBody>
      </p:sp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remia Hawk\Dropbox\Doctorat\Thèse\Defense\Images non utilisées\lady6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196752"/>
            <a:ext cx="4808455" cy="44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 droite à entaille 12"/>
          <p:cNvSpPr/>
          <p:nvPr/>
        </p:nvSpPr>
        <p:spPr>
          <a:xfrm>
            <a:off x="3304424" y="2822693"/>
            <a:ext cx="2160240" cy="733663"/>
          </a:xfrm>
          <a:prstGeom prst="notchedRightArrow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951532" y="2416179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Aggressive behavior</a:t>
            </a:r>
          </a:p>
          <a:p>
            <a:r>
              <a:rPr lang="en-US" sz="2400" dirty="0" smtClean="0"/>
              <a:t>Aggressive cognition</a:t>
            </a:r>
          </a:p>
          <a:p>
            <a:r>
              <a:rPr lang="en-US" sz="2400" dirty="0" smtClean="0"/>
              <a:t>Aggressive affect</a:t>
            </a:r>
          </a:p>
          <a:p>
            <a:r>
              <a:rPr lang="en-US" sz="2400" dirty="0" smtClean="0"/>
              <a:t>Hostile attitudes</a:t>
            </a:r>
            <a:endParaRPr lang="en-US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5951532" y="2958693"/>
            <a:ext cx="1546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Aggression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796390" y="158400"/>
            <a:ext cx="10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Method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6456593"/>
            <a:ext cx="87174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Kepes</a:t>
            </a:r>
            <a:r>
              <a:rPr lang="en-US" sz="1050" dirty="0" smtClean="0"/>
              <a:t>, S., Bushman, B. J</a:t>
            </a:r>
            <a:r>
              <a:rPr lang="en-US" sz="1050" dirty="0"/>
              <a:t>. Effects of Violent and Nonviolent Sexualized Media on Aggression-Related Thoughts, Feelings, Attitudes, and Behaviors: </a:t>
            </a:r>
            <a:endParaRPr lang="en-US" sz="1050" dirty="0" smtClean="0"/>
          </a:p>
          <a:p>
            <a:r>
              <a:rPr lang="en-US" sz="1050" dirty="0" smtClean="0"/>
              <a:t>A </a:t>
            </a:r>
            <a:r>
              <a:rPr lang="en-US" sz="1050" dirty="0"/>
              <a:t>Meta-Analytic Review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7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2381352" y="187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  <a:endParaRPr lang="fr-BE" dirty="0"/>
          </a:p>
        </p:txBody>
      </p:sp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8000" y="836712"/>
            <a:ext cx="1987532" cy="646331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algn="ctr"/>
          </a:lstStyle>
          <a:p>
            <a:pPr algn="l"/>
            <a:r>
              <a:rPr lang="en-US" dirty="0"/>
              <a:t>97 studies</a:t>
            </a:r>
          </a:p>
          <a:p>
            <a:pPr algn="l"/>
            <a:r>
              <a:rPr lang="en-US" dirty="0"/>
              <a:t>55596 participants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2633260" y="2132856"/>
            <a:ext cx="0" cy="25922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20921" y="2457966"/>
            <a:ext cx="205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Aggressive behavior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370909" y="3209404"/>
            <a:ext cx="21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Aggressive cognition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742030" y="3957406"/>
            <a:ext cx="16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Hostile attitude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2633260" y="4725144"/>
            <a:ext cx="360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352928" y="4609182"/>
            <a:ext cx="0" cy="10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072928" y="4609182"/>
            <a:ext cx="0" cy="10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792928" y="4609182"/>
            <a:ext cx="0" cy="10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512928" y="4609182"/>
            <a:ext cx="0" cy="10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202085" y="4695402"/>
            <a:ext cx="30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.5</a:t>
            </a:r>
            <a:endParaRPr lang="en-US" sz="12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882008" y="469795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.10</a:t>
            </a:r>
            <a:endParaRPr lang="en-US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4602812" y="46954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.15</a:t>
            </a:r>
            <a:endParaRPr lang="en-US" sz="1200" dirty="0"/>
          </a:p>
        </p:txBody>
      </p:sp>
      <p:sp>
        <p:nvSpPr>
          <p:cNvPr id="37" name="ZoneTexte 36"/>
          <p:cNvSpPr txBox="1"/>
          <p:nvPr/>
        </p:nvSpPr>
        <p:spPr>
          <a:xfrm>
            <a:off x="5322008" y="469795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.20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2632124" y="3987795"/>
            <a:ext cx="1872000" cy="307777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k=79, N=19196 / 53.7%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32124" y="3240181"/>
            <a:ext cx="2304000" cy="307777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k=16, N=2354 / 54.5%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33260" y="2488743"/>
            <a:ext cx="2736000" cy="307777"/>
          </a:xfrm>
          <a:prstGeom prst="rect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k=63; N=19137 / 55.3%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633260" y="2641142"/>
            <a:ext cx="6192000" cy="3096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632124" y="2641142"/>
            <a:ext cx="6192000" cy="309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solidFill>
              <a:srgbClr val="10961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k=11; N=12649 / 61.9%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796390" y="157156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0" y="6456593"/>
            <a:ext cx="87174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Burnay</a:t>
            </a:r>
            <a:r>
              <a:rPr lang="en-US" sz="1050" dirty="0" smtClean="0"/>
              <a:t>, J., </a:t>
            </a:r>
            <a:r>
              <a:rPr lang="en-US" sz="1050" dirty="0" err="1" smtClean="0"/>
              <a:t>Kepes</a:t>
            </a:r>
            <a:r>
              <a:rPr lang="en-US" sz="1050" dirty="0" smtClean="0"/>
              <a:t>, S., Bushman, B. J</a:t>
            </a:r>
            <a:r>
              <a:rPr lang="en-US" sz="1050" dirty="0"/>
              <a:t>. Effects of Violent and Nonviolent Sexualized Media on Aggression-Related Thoughts, Feelings, Attitudes, and Behaviors: </a:t>
            </a:r>
            <a:endParaRPr lang="en-US" sz="1050" dirty="0" smtClean="0"/>
          </a:p>
          <a:p>
            <a:r>
              <a:rPr lang="en-US" sz="1050" dirty="0" smtClean="0"/>
              <a:t>A </a:t>
            </a:r>
            <a:r>
              <a:rPr lang="en-US" sz="1050" dirty="0"/>
              <a:t>Meta-Analytic Review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4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19" grpId="0"/>
      <p:bldP spid="35" grpId="0"/>
      <p:bldP spid="36" grpId="0"/>
      <p:bldP spid="37" grpId="0"/>
      <p:bldP spid="22" grpId="0" animBg="1"/>
      <p:bldP spid="39" grpId="0" animBg="1"/>
      <p:bldP spid="40" grpId="0" animBg="1"/>
      <p:bldP spid="51" grpId="0" animBg="1"/>
      <p:bldP spid="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2381352" y="187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  <a:endParaRPr lang="fr-BE" dirty="0"/>
          </a:p>
        </p:txBody>
      </p:sp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53884"/>
              </p:ext>
            </p:extLst>
          </p:nvPr>
        </p:nvGraphicFramePr>
        <p:xfrm>
          <a:off x="539552" y="1988840"/>
          <a:ext cx="806489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60328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Participant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gender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Female = Male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Amount of clothing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Scantily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clothed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= Nude &amp; genitalia not visible = Nude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&amp; genitalia visible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Media format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Video game = Film &gt;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Print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Age of participants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Population Sampled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College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students = Non-college students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Type of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design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Experimental = Cross-sectional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&gt; Longitudinal (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n.s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.)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Publication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Outlet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Published = Unpublished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of Publication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723894" y="5445224"/>
            <a:ext cx="364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a large part of the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Can sexualized content from video games cause aggression against women?</a:t>
            </a:r>
            <a:endParaRPr lang="en-US" sz="3600" dirty="0"/>
          </a:p>
        </p:txBody>
      </p:sp>
      <p:pic>
        <p:nvPicPr>
          <p:cNvPr id="6147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000"/>
            <a:ext cx="1922400" cy="19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19999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2520000"/>
            <a:ext cx="1922462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000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20000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520000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2520000"/>
            <a:ext cx="1922462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/>
          <p:cNvSpPr/>
          <p:nvPr/>
        </p:nvSpPr>
        <p:spPr>
          <a:xfrm>
            <a:off x="1404241" y="36450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203820" y="371703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065262" y="374459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804241" y="374459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603820" y="360196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2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07904" y="955576"/>
            <a:ext cx="2376263" cy="3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82800" y="9432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1602633" y="3581014"/>
            <a:ext cx="1247597" cy="237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Rape Myth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03038" y="3566756"/>
            <a:ext cx="1247192" cy="252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1929461" y="4437112"/>
            <a:ext cx="2412000" cy="1044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1578048" y="2776508"/>
            <a:ext cx="317240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Negative evaluation of women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95885" y="2830429"/>
            <a:ext cx="2879152" cy="252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Sexual harassment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24000" y="5867502"/>
            <a:ext cx="2049630" cy="585834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2831089" y="171735"/>
            <a:ext cx="4175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Summary, conclusions &amp; perspectives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6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831089" y="171735"/>
            <a:ext cx="4175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Summary, conclusions &amp; perspectives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2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2627784" y="1363262"/>
            <a:ext cx="514668" cy="61659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3131840" y="1340768"/>
            <a:ext cx="565452" cy="63908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131840" y="1979856"/>
            <a:ext cx="10613" cy="441032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3145106" y="4005064"/>
            <a:ext cx="2652" cy="441032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3143780" y="5486052"/>
            <a:ext cx="1326" cy="46800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217113" y="3084200"/>
            <a:ext cx="405517" cy="43204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2831089" y="3681028"/>
            <a:ext cx="732799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V="1">
            <a:off x="2663746" y="3084200"/>
            <a:ext cx="442743" cy="41680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885116" y="2829866"/>
            <a:ext cx="606763" cy="288032"/>
          </a:xfrm>
          <a:prstGeom prst="rect">
            <a:avLst/>
          </a:prstGeom>
          <a:solidFill>
            <a:schemeClr val="accent4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6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831089" y="171735"/>
            <a:ext cx="4175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Summary, conclusions &amp; perspectives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2" y="764704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0000" y="720000"/>
            <a:ext cx="7704000" cy="5418000"/>
          </a:xfrm>
          <a:prstGeom prst="rect">
            <a:avLst/>
          </a:prstGeom>
          <a:solidFill>
            <a:schemeClr val="bg1"/>
          </a:solidFill>
          <a:ln>
            <a:solidFill>
              <a:srgbClr val="030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Sexual thoughts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Self-efficacy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Self-objectification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Assumption of sexual openness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Woman’s agency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Drive for muscularity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Jeremia Hawk\Dropbox\Doctorat\Thèse\Defense\tumblr_n8ubhoVQTC1tb730wo1_4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b="1"/>
          <a:stretch/>
        </p:blipFill>
        <p:spPr bwMode="auto">
          <a:xfrm>
            <a:off x="2471593" y="2139081"/>
            <a:ext cx="4200814" cy="2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5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831089" y="171735"/>
            <a:ext cx="4175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Summary, conclusions &amp; perspectives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0"/>
          <a:stretch/>
        </p:blipFill>
        <p:spPr bwMode="auto">
          <a:xfrm>
            <a:off x="591815" y="1897202"/>
            <a:ext cx="3269440" cy="304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45487" y="300284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+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695955" y="1833290"/>
            <a:ext cx="46219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Cultivation Theory</a:t>
            </a:r>
          </a:p>
          <a:p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Social Cognitive Theory of Gender Development and Differentiation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Expectation State Theory</a:t>
            </a:r>
          </a:p>
          <a:p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Objectification Theory</a:t>
            </a:r>
          </a:p>
          <a:p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Ambivalent Sexism 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0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eremia Hawk\Dropbox\Doctorat\Thèse\Defense\Coeur vi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8390" cy="5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719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107595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eremia Hawk\Dropbox\Doctorat\Thèse\Defense\2758163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08000"/>
            <a:ext cx="529200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831089" y="171735"/>
            <a:ext cx="4175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A50241"/>
                </a:solidFill>
                <a:latin typeface="+mj-lt"/>
                <a:ea typeface="+mj-ea"/>
                <a:cs typeface="+mj-cs"/>
              </a:rPr>
              <a:t>Summary, conclusions &amp; perspectives</a:t>
            </a:r>
            <a:endParaRPr lang="en-US" sz="2000" b="1" dirty="0">
              <a:solidFill>
                <a:srgbClr val="A50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Jeremia Hawk\Dropbox\Doctorat\Thèse\Defense\jaquette-the-last-of-us-remastered-playstation-4-ps4-cover-avant-g-13970636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50" y="967654"/>
            <a:ext cx="2095899" cy="26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256655" y="3044280"/>
            <a:ext cx="4630691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ctr">
              <a:spcBef>
                <a:spcPct val="0"/>
              </a:spcBef>
              <a:defRPr sz="2000" b="1">
                <a:solidFill>
                  <a:srgbClr val="A50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General conclusion</a:t>
            </a:r>
            <a:endParaRPr lang="en-US" sz="4400" dirty="0"/>
          </a:p>
        </p:txBody>
      </p:sp>
      <p:pic>
        <p:nvPicPr>
          <p:cNvPr id="1027" name="Picture 3" descr="C:\Users\Jeremia Hawk\Dropbox\Doctorat\Thèse\Defense\Screenshot_20181028-113324_Esports-770x47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972" r="2603"/>
          <a:stretch/>
        </p:blipFill>
        <p:spPr bwMode="auto">
          <a:xfrm>
            <a:off x="5292080" y="1240592"/>
            <a:ext cx="3151485" cy="20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remia Hawk\Dropbox\Doctorat\Thèse\Defense\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16030"/>
            <a:ext cx="4032448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eremia Hawk\Dropbox\Doctorat\Thèse\Defense\Sans tit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6390"/>
            <a:ext cx="8540335" cy="476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2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Jeremia Hawk\Dropbox\Doctorat\Thèse\Defense\continue_sc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985"/>
            <a:ext cx="9144000" cy="771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Sexualization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Nudity</a:t>
            </a:r>
          </a:p>
          <a:p>
            <a:r>
              <a:rPr lang="en-US" dirty="0" smtClean="0"/>
              <a:t>Revealing clothing</a:t>
            </a:r>
          </a:p>
          <a:p>
            <a:r>
              <a:rPr lang="en-US" dirty="0" smtClean="0"/>
              <a:t>Suggestive poses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9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"/>
    </mc:Choice>
    <mc:Fallback xmlns="">
      <p:transition spd="slow" advTm="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Aggression against women</a:t>
            </a:r>
            <a:endParaRPr lang="en-US" dirty="0"/>
          </a:p>
        </p:txBody>
      </p:sp>
      <p:pic>
        <p:nvPicPr>
          <p:cNvPr id="5124" name="Picture 4" descr="C:\Users\Jeremia Hawk\Dropbox\Doctorat\Thèse\Defense\Imag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93" y="2299315"/>
            <a:ext cx="2160240" cy="19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20493" y="1929983"/>
            <a:ext cx="149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 a victim</a:t>
            </a:r>
            <a:endParaRPr lang="en-US" dirty="0"/>
          </a:p>
        </p:txBody>
      </p:sp>
      <p:pic>
        <p:nvPicPr>
          <p:cNvPr id="5126" name="Picture 6" descr="C:\Users\Jeremia Hawk\Dropbox\Doctorat\Thèse\Defense\stat-domestic-violen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77034"/>
            <a:ext cx="3428113" cy="19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921048" y="1560651"/>
            <a:ext cx="330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 physical sexual harassment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331640" y="4956652"/>
            <a:ext cx="1489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/>
              <a:t>7%</a:t>
            </a:r>
            <a:endParaRPr lang="fr-BE" sz="8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07672" y="4437111"/>
            <a:ext cx="25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Non-consensual sex by hierarchic superior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560457" y="4956652"/>
            <a:ext cx="2045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/>
              <a:t>13%</a:t>
            </a:r>
            <a:endParaRPr lang="fr-BE" sz="8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313947" y="4714110"/>
            <a:ext cx="252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Rape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5302954" y="1990297"/>
            <a:ext cx="252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 Aggression by partner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096736" y="307780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56%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Jonathan Burnay\Dropbox\Doctorat\Thèse\Defense\588893ddbc2fc2ef3a1860b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8000"/>
            <a:ext cx="1295648" cy="10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6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"/>
    </mc:Choice>
    <mc:Fallback xmlns="">
      <p:transition spd="slow" advTm="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0" grpId="0"/>
      <p:bldP spid="11" grpId="0"/>
      <p:bldP spid="19" grpId="0"/>
      <p:bldP spid="20" grpId="0"/>
      <p:bldP spid="2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Aggression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 and visible</a:t>
            </a:r>
          </a:p>
          <a:p>
            <a:r>
              <a:rPr lang="en-US" dirty="0" smtClean="0"/>
              <a:t>Involves two people</a:t>
            </a:r>
          </a:p>
          <a:p>
            <a:r>
              <a:rPr lang="en-US" dirty="0" smtClean="0"/>
              <a:t>Intentional</a:t>
            </a:r>
          </a:p>
          <a:p>
            <a:r>
              <a:rPr lang="en-US" dirty="0" smtClean="0"/>
              <a:t>Avoid being hurt</a:t>
            </a:r>
            <a:endParaRPr lang="en-US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283968" y="1931437"/>
            <a:ext cx="1728192" cy="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5" name="Connecteur droit avec flèche 4"/>
          <p:cNvCxnSpPr/>
          <p:nvPr/>
        </p:nvCxnSpPr>
        <p:spPr>
          <a:xfrm flipH="1">
            <a:off x="5020785" y="1804158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6" name="Connecteur droit avec flèche 5"/>
          <p:cNvCxnSpPr/>
          <p:nvPr/>
        </p:nvCxnSpPr>
        <p:spPr>
          <a:xfrm>
            <a:off x="5020785" y="1804158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pic>
        <p:nvPicPr>
          <p:cNvPr id="1026" name="Picture 2" descr="C:\Users\Jeremia Hawk\Dropbox\Doctorat\Thèse\Defense\dc79a493f57572c0f5bde91c660f17c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23325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remia Hawk\Dropbox\Doctorat\Thèse\Defense\41j75I-pIt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03137"/>
            <a:ext cx="2375416" cy="173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>
            <a:off x="4355976" y="2587641"/>
            <a:ext cx="1728192" cy="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19" name="Connecteur droit avec flèche 18"/>
          <p:cNvCxnSpPr/>
          <p:nvPr/>
        </p:nvCxnSpPr>
        <p:spPr>
          <a:xfrm flipH="1">
            <a:off x="5092793" y="2460362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20" name="Connecteur droit avec flèche 19"/>
          <p:cNvCxnSpPr/>
          <p:nvPr/>
        </p:nvCxnSpPr>
        <p:spPr>
          <a:xfrm>
            <a:off x="5092793" y="2460362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21" name="Connecteur droit avec flèche 20"/>
          <p:cNvCxnSpPr/>
          <p:nvPr/>
        </p:nvCxnSpPr>
        <p:spPr>
          <a:xfrm>
            <a:off x="2780184" y="3087704"/>
            <a:ext cx="1728192" cy="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22" name="Connecteur droit avec flèche 21"/>
          <p:cNvCxnSpPr/>
          <p:nvPr/>
        </p:nvCxnSpPr>
        <p:spPr>
          <a:xfrm flipH="1">
            <a:off x="3517001" y="2960425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23" name="Connecteur droit avec flèche 22"/>
          <p:cNvCxnSpPr/>
          <p:nvPr/>
        </p:nvCxnSpPr>
        <p:spPr>
          <a:xfrm>
            <a:off x="3517001" y="2960425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pic>
        <p:nvPicPr>
          <p:cNvPr id="1030" name="Picture 6" descr="C:\Users\Jeremia Hawk\Dropbox\Doctorat\Thèse\Defense\bang-head-he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89" y="1505620"/>
            <a:ext cx="1860003" cy="21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eremia Hawk\Dropbox\Doctorat\Thèse\Defense\5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36" y="2323797"/>
            <a:ext cx="2473498" cy="15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avec flèche 25"/>
          <p:cNvCxnSpPr/>
          <p:nvPr/>
        </p:nvCxnSpPr>
        <p:spPr>
          <a:xfrm>
            <a:off x="3733880" y="3669662"/>
            <a:ext cx="1728192" cy="0"/>
          </a:xfrm>
          <a:prstGeom prst="straightConnector1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</p:cxnSp>
      <p:cxnSp>
        <p:nvCxnSpPr>
          <p:cNvPr id="27" name="Connecteur droit avec flèche 26"/>
          <p:cNvCxnSpPr/>
          <p:nvPr/>
        </p:nvCxnSpPr>
        <p:spPr>
          <a:xfrm flipH="1">
            <a:off x="4470697" y="3542383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  <p:cxnSp>
        <p:nvCxnSpPr>
          <p:cNvPr id="28" name="Connecteur droit avec flèche 27"/>
          <p:cNvCxnSpPr/>
          <p:nvPr/>
        </p:nvCxnSpPr>
        <p:spPr>
          <a:xfrm>
            <a:off x="4470697" y="3542383"/>
            <a:ext cx="254558" cy="254558"/>
          </a:xfrm>
          <a:prstGeom prst="straightConnector1">
            <a:avLst/>
          </a:prstGeom>
          <a:solidFill>
            <a:srgbClr val="DEDEDE"/>
          </a:solidFill>
          <a:ln w="19050">
            <a:solidFill>
              <a:srgbClr val="FF0000"/>
            </a:solidFill>
            <a:tailEnd type="none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008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"/>
    </mc:Choice>
    <mc:Fallback xmlns="">
      <p:transition spd="slow" advTm="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eremia Hawk\Dropbox\Doctorat\Thèse\Defense\Images non utilisées\lady6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196752"/>
            <a:ext cx="4808455" cy="44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à entaille 3"/>
          <p:cNvSpPr/>
          <p:nvPr/>
        </p:nvSpPr>
        <p:spPr>
          <a:xfrm>
            <a:off x="3059832" y="2958693"/>
            <a:ext cx="2592288" cy="733663"/>
          </a:xfrm>
          <a:prstGeom prst="notchedRightArrow">
            <a:avLst/>
          </a:prstGeom>
          <a:solidFill>
            <a:srgbClr val="DEDEDE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40152" y="287784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Aggression against women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51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"/>
    </mc:Choice>
    <mc:Fallback xmlns="">
      <p:transition spd="slow" advTm="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6" y="540000"/>
            <a:ext cx="92003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99900" y="2580332"/>
            <a:ext cx="9764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Angered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0000" y="720000"/>
            <a:ext cx="2448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3672000" y="720000"/>
            <a:ext cx="2412000" cy="4176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1369372" y="3286282"/>
            <a:ext cx="1572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“What a bitch”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3478456" y="3271658"/>
            <a:ext cx="11876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Heart beat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4000" y="2205628"/>
            <a:ext cx="4014000" cy="1548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2070084" y="4405754"/>
            <a:ext cx="2160000" cy="720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/>
              <a:t>I have to answer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486877" y="5773362"/>
            <a:ext cx="12974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Insult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26000" y="4221088"/>
            <a:ext cx="2419200" cy="1026000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394000" y="5706000"/>
            <a:ext cx="1512168" cy="504056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/>
          <p:cNvSpPr txBox="1"/>
          <p:nvPr/>
        </p:nvSpPr>
        <p:spPr>
          <a:xfrm>
            <a:off x="108100" y="526735"/>
            <a:ext cx="2591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Young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Male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Traditional roles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7820" y="540000"/>
            <a:ext cx="2591800" cy="910065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3643128" y="249736"/>
            <a:ext cx="464441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Hard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school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Competitive</a:t>
            </a:r>
            <a:r>
              <a:rPr lang="fr-FR" dirty="0" smtClean="0"/>
              <a:t>, violent, </a:t>
            </a:r>
            <a:r>
              <a:rPr lang="fr-FR" dirty="0" err="1" smtClean="0"/>
              <a:t>sexualized</a:t>
            </a:r>
            <a:r>
              <a:rPr lang="fr-FR" dirty="0" smtClean="0"/>
              <a:t> </a:t>
            </a:r>
            <a:r>
              <a:rPr lang="fr-FR" dirty="0" err="1" smtClean="0"/>
              <a:t>video</a:t>
            </a:r>
            <a:r>
              <a:rPr lang="fr-FR" dirty="0" smtClean="0"/>
              <a:t> </a:t>
            </a:r>
            <a:r>
              <a:rPr lang="fr-FR" dirty="0" err="1" smtClean="0"/>
              <a:t>game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Lost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Female</a:t>
            </a:r>
            <a:r>
              <a:rPr lang="fr-FR" dirty="0" smtClean="0"/>
              <a:t> </a:t>
            </a:r>
            <a:r>
              <a:rPr lang="fr-FR" dirty="0" err="1" smtClean="0"/>
              <a:t>player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/>
              <a:t>P</a:t>
            </a:r>
            <a:r>
              <a:rPr lang="fr-FR" dirty="0" smtClean="0"/>
              <a:t>rovocation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43128" y="269378"/>
            <a:ext cx="4644416" cy="1451308"/>
          </a:xfrm>
          <a:prstGeom prst="rect">
            <a:avLst/>
          </a:prstGeom>
          <a:solidFill>
            <a:srgbClr val="10961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4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  <p:bldP spid="5" grpId="0" animBg="1"/>
      <p:bldP spid="5" grpId="1" animBg="1"/>
      <p:bldP spid="12" grpId="0" animBg="1"/>
      <p:bldP spid="13" grpId="0" animBg="1"/>
      <p:bldP spid="6" grpId="0" animBg="1"/>
      <p:bldP spid="6" grpId="1" animBg="1"/>
      <p:bldP spid="14" grpId="0" animBg="1"/>
      <p:bldP spid="15" grpId="0" animBg="1"/>
      <p:bldP spid="7" grpId="0" animBg="1"/>
      <p:bldP spid="7" grpId="1" animBg="1"/>
      <p:bldP spid="8" grpId="0" animBg="1"/>
      <p:bldP spid="2" grpId="0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3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0.2|6.3|4.1|21.3|13.5|2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7|1|2.6|4.3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7|39.5|2.6|2.1|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|0.9|26|24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8|14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|24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2.8|1.7|14.8|20.5|6.5|2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1|2.4|3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28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2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4.2|3.9|9.8|6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5|2.2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|0.1|0.1|0.1|0.1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09610">
            <a:alpha val="3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4412</TotalTime>
  <Words>1614</Words>
  <Application>Microsoft Office PowerPoint</Application>
  <PresentationFormat>Affichage à l'écran (4:3)</PresentationFormat>
  <Paragraphs>405</Paragraphs>
  <Slides>49</Slides>
  <Notes>48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Sexualization and aggression against women</vt:lpstr>
      <vt:lpstr>Présentation PowerPoint</vt:lpstr>
      <vt:lpstr>Présentation PowerPoint</vt:lpstr>
      <vt:lpstr>Présentation PowerPoint</vt:lpstr>
      <vt:lpstr>Sexualization</vt:lpstr>
      <vt:lpstr>Aggression against women</vt:lpstr>
      <vt:lpstr>Aggression</vt:lpstr>
      <vt:lpstr>Présentation PowerPoint</vt:lpstr>
      <vt:lpstr>Présentation PowerPoint</vt:lpstr>
      <vt:lpstr>Can sexualized content from video games cause aggression against women?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Can sexualized content from video games cause aggression against women?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Sexualization and aggression against women</dc:title>
  <dc:creator>Jonathan Burnay</dc:creator>
  <cp:lastModifiedBy>Utilisateur Windows</cp:lastModifiedBy>
  <cp:revision>191</cp:revision>
  <dcterms:created xsi:type="dcterms:W3CDTF">2019-03-26T15:18:10Z</dcterms:created>
  <dcterms:modified xsi:type="dcterms:W3CDTF">2019-04-25T09:28:54Z</dcterms:modified>
</cp:coreProperties>
</file>