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3" r:id="rId2"/>
    <p:sldId id="274" r:id="rId3"/>
    <p:sldId id="444" r:id="rId4"/>
    <p:sldId id="277" r:id="rId5"/>
    <p:sldId id="354" r:id="rId6"/>
    <p:sldId id="355" r:id="rId7"/>
    <p:sldId id="356" r:id="rId8"/>
    <p:sldId id="357" r:id="rId9"/>
    <p:sldId id="278" r:id="rId10"/>
    <p:sldId id="361" r:id="rId11"/>
    <p:sldId id="441" r:id="rId12"/>
    <p:sldId id="370" r:id="rId13"/>
    <p:sldId id="372" r:id="rId14"/>
    <p:sldId id="376" r:id="rId15"/>
    <p:sldId id="445" r:id="rId16"/>
    <p:sldId id="446" r:id="rId17"/>
    <p:sldId id="442" r:id="rId18"/>
    <p:sldId id="405" r:id="rId19"/>
    <p:sldId id="412" r:id="rId20"/>
    <p:sldId id="406" r:id="rId21"/>
    <p:sldId id="443" r:id="rId22"/>
    <p:sldId id="449" r:id="rId23"/>
    <p:sldId id="448" r:id="rId24"/>
    <p:sldId id="447" r:id="rId25"/>
    <p:sldId id="450" r:id="rId2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20" autoAdjust="0"/>
    <p:restoredTop sz="92976" autoAdjust="0"/>
  </p:normalViewPr>
  <p:slideViewPr>
    <p:cSldViewPr>
      <p:cViewPr>
        <p:scale>
          <a:sx n="100" d="100"/>
          <a:sy n="100" d="100"/>
        </p:scale>
        <p:origin x="-1980"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60" d="100"/>
          <a:sy n="160" d="100"/>
        </p:scale>
        <p:origin x="-17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054609F-F53D-4598-852D-C2F3E12CE51E}" type="datetimeFigureOut">
              <a:rPr lang="fr-BE" smtClean="0"/>
              <a:t>31-03-19</a:t>
            </a:fld>
            <a:endParaRPr lang="fr-BE"/>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59567CC-5482-4022-9BE1-4089B2EE6B01}" type="slidenum">
              <a:rPr lang="fr-BE" smtClean="0"/>
              <a:t>‹N°›</a:t>
            </a:fld>
            <a:endParaRPr lang="fr-BE"/>
          </a:p>
        </p:txBody>
      </p:sp>
    </p:spTree>
    <p:extLst>
      <p:ext uri="{BB962C8B-B14F-4D97-AF65-F5344CB8AC3E}">
        <p14:creationId xmlns:p14="http://schemas.microsoft.com/office/powerpoint/2010/main" val="275276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E058D6F-8F04-46E2-BC43-5075178C3165}" type="datetimeFigureOut">
              <a:rPr lang="fr-BE" smtClean="0"/>
              <a:t>31-03-19</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9E06BAA-0953-41F6-97A2-1C66F188F58A}" type="slidenum">
              <a:rPr lang="fr-BE" smtClean="0"/>
              <a:t>‹N°›</a:t>
            </a:fld>
            <a:endParaRPr lang="fr-BE"/>
          </a:p>
        </p:txBody>
      </p:sp>
    </p:spTree>
    <p:extLst>
      <p:ext uri="{BB962C8B-B14F-4D97-AF65-F5344CB8AC3E}">
        <p14:creationId xmlns:p14="http://schemas.microsoft.com/office/powerpoint/2010/main" val="4244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5501FA-5B88-4343-B917-9440B930B418}" type="slidenum">
              <a:rPr lang="fr-FR" altLang="fr-FR" sz="1200" smtClean="0"/>
              <a:pPr/>
              <a:t>5</a:t>
            </a:fld>
            <a:endParaRPr lang="fr-FR" altLang="fr-FR"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679768" y="4715153"/>
            <a:ext cx="5438140" cy="4466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fr-FR" dirty="0" smtClean="0"/>
              <a:t>En préambule, il nous faut insister sur le fait que la contamination bactérienne de l’utérus après le vêlage est un processus « physiologique.</a:t>
            </a:r>
            <a:r>
              <a:rPr lang="fr-FR" altLang="fr-FR" baseline="0" dirty="0" smtClean="0"/>
              <a:t> Une décontamination s’opère au cours des semaines qui suivent le vêlage sous l’influence des facteurs de défense de l’utérus.  </a:t>
            </a:r>
            <a:endParaRPr lang="fr-FR" alt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Un consensus s’est peu à peu dégagé pour distinguer les infections utérines se manifestant avant le 21</a:t>
            </a:r>
            <a:r>
              <a:rPr lang="fr-BE" baseline="30000" dirty="0" smtClean="0"/>
              <a:t>ème</a:t>
            </a:r>
            <a:r>
              <a:rPr lang="fr-BE" dirty="0" smtClean="0"/>
              <a:t> jour et après le 20</a:t>
            </a:r>
            <a:r>
              <a:rPr lang="fr-BE" baseline="30000" dirty="0" smtClean="0"/>
              <a:t>ème</a:t>
            </a:r>
            <a:r>
              <a:rPr lang="fr-BE" dirty="0" smtClean="0"/>
              <a:t> jour suivant le vêlage.</a:t>
            </a:r>
            <a:r>
              <a:rPr lang="fr-BE" baseline="0" dirty="0" smtClean="0"/>
              <a:t> Dans le premier cas, on distinguera la métrite puerpérale et la métrite clinique. La première se traduit par des symptômes locaux et généraux, ces derniers étant absents en cas de métrite clinique. Après le 20</a:t>
            </a:r>
            <a:r>
              <a:rPr lang="fr-BE" baseline="30000" dirty="0" smtClean="0"/>
              <a:t>ème</a:t>
            </a:r>
            <a:r>
              <a:rPr lang="fr-BE" baseline="0" dirty="0" smtClean="0"/>
              <a:t> jour, les infections utérines ne s’accompagnent pas de symptômes généraux. Cliniquement il faut distinguer l’endométrite clinique, la cervicite et le pyomètre. Le diagnostic d’endométrite subclinique implique la réalisation d’un prélèvement intra-utérin pour déterminer le % de neutrophiles. On observera la prévalence différente de ces divers types d’infections utérines. </a:t>
            </a:r>
          </a:p>
          <a:p>
            <a:endParaRPr lang="fr-BE" baseline="0" dirty="0" smtClean="0"/>
          </a:p>
        </p:txBody>
      </p:sp>
      <p:sp>
        <p:nvSpPr>
          <p:cNvPr id="4" name="Espace réservé du numéro de diapositive 3"/>
          <p:cNvSpPr>
            <a:spLocks noGrp="1"/>
          </p:cNvSpPr>
          <p:nvPr>
            <p:ph type="sldNum" sz="quarter" idx="10"/>
          </p:nvPr>
        </p:nvSpPr>
        <p:spPr/>
        <p:txBody>
          <a:bodyPr/>
          <a:lstStyle/>
          <a:p>
            <a:fld id="{19E06BAA-0953-41F6-97A2-1C66F188F58A}" type="slidenum">
              <a:rPr lang="fr-BE" smtClean="0"/>
              <a:t>6</a:t>
            </a:fld>
            <a:endParaRPr lang="fr-BE"/>
          </a:p>
        </p:txBody>
      </p:sp>
    </p:spTree>
    <p:extLst>
      <p:ext uri="{BB962C8B-B14F-4D97-AF65-F5344CB8AC3E}">
        <p14:creationId xmlns:p14="http://schemas.microsoft.com/office/powerpoint/2010/main" val="132455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choix d’une méthode et le moment de l’examen conditionne l’identification correcte d’une infection utérine. Selon les cas, il faudra savoir mettre</a:t>
            </a:r>
            <a:r>
              <a:rPr lang="fr-BE" baseline="0" dirty="0" smtClean="0"/>
              <a:t> en œuvre un examen général, un examen </a:t>
            </a:r>
            <a:r>
              <a:rPr lang="fr-BE" baseline="0" dirty="0" err="1" smtClean="0"/>
              <a:t>loco-régional</a:t>
            </a:r>
            <a:r>
              <a:rPr lang="fr-BE" baseline="0" dirty="0" smtClean="0"/>
              <a:t>, une palpation manuelle, un examen vaginal, voire une échographie et un examen microscopique. Cet examen microscopique aura pou but d’identifier le % de neutrophiles, de faire une recherche en vue d’identifier le germe en cause ou encore d’évaluer l’importance des lésions endométriales. </a:t>
            </a:r>
            <a:endParaRPr lang="fr-BE" dirty="0"/>
          </a:p>
        </p:txBody>
      </p:sp>
      <p:sp>
        <p:nvSpPr>
          <p:cNvPr id="4" name="Espace réservé du numéro de diapositive 3"/>
          <p:cNvSpPr>
            <a:spLocks noGrp="1"/>
          </p:cNvSpPr>
          <p:nvPr>
            <p:ph type="sldNum" sz="quarter" idx="10"/>
          </p:nvPr>
        </p:nvSpPr>
        <p:spPr/>
        <p:txBody>
          <a:bodyPr/>
          <a:lstStyle/>
          <a:p>
            <a:fld id="{19E06BAA-0953-41F6-97A2-1C66F188F58A}" type="slidenum">
              <a:rPr lang="fr-BE" smtClean="0"/>
              <a:t>10</a:t>
            </a:fld>
            <a:endParaRPr lang="fr-BE"/>
          </a:p>
        </p:txBody>
      </p:sp>
    </p:spTree>
    <p:extLst>
      <p:ext uri="{BB962C8B-B14F-4D97-AF65-F5344CB8AC3E}">
        <p14:creationId xmlns:p14="http://schemas.microsoft.com/office/powerpoint/2010/main" val="412208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smtClean="0">
                <a:solidFill>
                  <a:schemeClr val="tx1"/>
                </a:solidFill>
                <a:effectLst/>
                <a:latin typeface="+mn-lt"/>
                <a:ea typeface="+mn-ea"/>
                <a:cs typeface="+mn-cs"/>
              </a:rPr>
              <a:t>De nombreuses études ont été consacrées à l'étude de la flore bactérienne du tractus génital au cours du post-partum et chez les </a:t>
            </a:r>
            <a:r>
              <a:rPr lang="fr-FR" sz="1200" i="0" kern="1200" dirty="0" err="1" smtClean="0">
                <a:solidFill>
                  <a:schemeClr val="tx1"/>
                </a:solidFill>
                <a:effectLst/>
                <a:latin typeface="+mn-lt"/>
                <a:ea typeface="+mn-ea"/>
                <a:cs typeface="+mn-cs"/>
              </a:rPr>
              <a:t>repeat</a:t>
            </a:r>
            <a:r>
              <a:rPr lang="fr-FR" sz="1200" i="0" kern="1200" dirty="0" smtClean="0">
                <a:solidFill>
                  <a:schemeClr val="tx1"/>
                </a:solidFill>
                <a:effectLst/>
                <a:latin typeface="+mn-lt"/>
                <a:ea typeface="+mn-ea"/>
                <a:cs typeface="+mn-cs"/>
              </a:rPr>
              <a:t>-breeders. Les germes identifiés sont classiquement reconnus comme étant les facteurs déterminants responsables des infections utérines. Spécifiques ou non du tractus génital, ils sont de nature bactérienne ou virale. Chez les </a:t>
            </a:r>
            <a:r>
              <a:rPr lang="fr-FR" sz="1200" i="0" kern="1200" dirty="0" err="1" smtClean="0">
                <a:solidFill>
                  <a:schemeClr val="tx1"/>
                </a:solidFill>
                <a:effectLst/>
                <a:latin typeface="+mn-lt"/>
                <a:ea typeface="+mn-ea"/>
                <a:cs typeface="+mn-cs"/>
              </a:rPr>
              <a:t>repeat</a:t>
            </a:r>
            <a:r>
              <a:rPr lang="fr-FR" sz="1200" i="0" kern="1200" dirty="0" smtClean="0">
                <a:solidFill>
                  <a:schemeClr val="tx1"/>
                </a:solidFill>
                <a:effectLst/>
                <a:latin typeface="+mn-lt"/>
                <a:ea typeface="+mn-ea"/>
                <a:cs typeface="+mn-cs"/>
              </a:rPr>
              <a:t>-breeders, la fréquence des examens bactériologiques positifs s’est avérée comprise entre 34 et 95 %.</a:t>
            </a:r>
            <a:endParaRPr lang="fr-BE" sz="1200" i="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Ont ainsi été rendus responsables de métrites, divers micro-organismes tels que les virus et plus particulièrement le BHV-4 (Bovine Herpes Virus) dont le rôle immunodépresseur est depuis longtemps reconnu. Ce virus peut se trouver à l’état latent dans les macrophages. Il présente par ailleurs un tropisme certain pour les cellules endométriales.  </a:t>
            </a:r>
            <a:endParaRPr lang="fr-BE" sz="1200" i="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Divers germes spécifiques ont également été identifiés lors d’infections utérines : </a:t>
            </a:r>
            <a:r>
              <a:rPr lang="fr-FR" sz="1200" i="0" kern="1200" dirty="0" err="1" smtClean="0">
                <a:solidFill>
                  <a:schemeClr val="tx1"/>
                </a:solidFill>
                <a:effectLst/>
                <a:latin typeface="+mn-lt"/>
                <a:ea typeface="+mn-ea"/>
                <a:cs typeface="+mn-cs"/>
              </a:rPr>
              <a:t>Leptospira</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Vibrio</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foetus</a:t>
            </a:r>
            <a:r>
              <a:rPr lang="fr-FR" sz="1200" i="0" kern="1200" dirty="0" smtClean="0">
                <a:solidFill>
                  <a:schemeClr val="tx1"/>
                </a:solidFill>
                <a:effectLst/>
                <a:latin typeface="+mn-lt"/>
                <a:ea typeface="+mn-ea"/>
                <a:cs typeface="+mn-cs"/>
              </a:rPr>
              <a:t>, Trichomonas </a:t>
            </a:r>
            <a:r>
              <a:rPr lang="fr-FR" sz="1200" i="0" kern="1200" dirty="0" err="1" smtClean="0">
                <a:solidFill>
                  <a:schemeClr val="tx1"/>
                </a:solidFill>
                <a:effectLst/>
                <a:latin typeface="+mn-lt"/>
                <a:ea typeface="+mn-ea"/>
                <a:cs typeface="+mn-cs"/>
              </a:rPr>
              <a:t>foetus</a:t>
            </a:r>
            <a:r>
              <a:rPr lang="fr-FR" sz="1200" i="0" kern="1200" dirty="0" smtClean="0">
                <a:solidFill>
                  <a:schemeClr val="tx1"/>
                </a:solidFill>
                <a:effectLst/>
                <a:latin typeface="+mn-lt"/>
                <a:ea typeface="+mn-ea"/>
                <a:cs typeface="+mn-cs"/>
              </a:rPr>
              <a:t> et Brucella </a:t>
            </a:r>
            <a:r>
              <a:rPr lang="fr-FR" sz="1200" i="0" kern="1200" dirty="0" err="1" smtClean="0">
                <a:solidFill>
                  <a:schemeClr val="tx1"/>
                </a:solidFill>
                <a:effectLst/>
                <a:latin typeface="+mn-lt"/>
                <a:ea typeface="+mn-ea"/>
                <a:cs typeface="+mn-cs"/>
              </a:rPr>
              <a:t>abortus</a:t>
            </a:r>
            <a:r>
              <a:rPr lang="fr-FR" sz="1200" i="0" kern="1200" dirty="0" smtClean="0">
                <a:solidFill>
                  <a:schemeClr val="tx1"/>
                </a:solidFill>
                <a:effectLst/>
                <a:latin typeface="+mn-lt"/>
                <a:ea typeface="+mn-ea"/>
                <a:cs typeface="+mn-cs"/>
              </a:rPr>
              <a:t>, Haemophilus </a:t>
            </a:r>
            <a:r>
              <a:rPr lang="fr-FR" sz="1200" i="0" kern="1200" dirty="0" err="1" smtClean="0">
                <a:solidFill>
                  <a:schemeClr val="tx1"/>
                </a:solidFill>
                <a:effectLst/>
                <a:latin typeface="+mn-lt"/>
                <a:ea typeface="+mn-ea"/>
                <a:cs typeface="+mn-cs"/>
              </a:rPr>
              <a:t>somnus</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Mycoplasma</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et </a:t>
            </a:r>
            <a:r>
              <a:rPr lang="fr-FR" sz="1200" i="0" kern="1200" dirty="0" err="1" smtClean="0">
                <a:solidFill>
                  <a:schemeClr val="tx1"/>
                </a:solidFill>
                <a:effectLst/>
                <a:latin typeface="+mn-lt"/>
                <a:ea typeface="+mn-ea"/>
                <a:cs typeface="+mn-cs"/>
              </a:rPr>
              <a:t>Ureaplasma</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Par ailleurs, de multiples bactéries commensales ou non du tractus génital, Gram positif et Gram négatif, aérobies ou anaérobies ont été identifiées avec une fréquence variable selon les auteurs, dans des prélèvements utérins effectués au cours des premières semaines suivant le vêlage. Parmi les plus fréquentes, il convient de mentionner Streptococcus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Clostridium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Pasteurella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Staphylococcus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Pseudomonas </a:t>
            </a:r>
            <a:r>
              <a:rPr lang="fr-FR" sz="1200" i="0" kern="1200" dirty="0" err="1" smtClean="0">
                <a:solidFill>
                  <a:schemeClr val="tx1"/>
                </a:solidFill>
                <a:effectLst/>
                <a:latin typeface="+mn-lt"/>
                <a:ea typeface="+mn-ea"/>
                <a:cs typeface="+mn-cs"/>
              </a:rPr>
              <a:t>aeruginosa</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Bacteroides</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et Proteus </a:t>
            </a:r>
            <a:r>
              <a:rPr lang="fr-FR" sz="1200" i="0" kern="1200" dirty="0" err="1" smtClean="0">
                <a:solidFill>
                  <a:schemeClr val="tx1"/>
                </a:solidFill>
                <a:effectLst/>
                <a:latin typeface="+mn-lt"/>
                <a:ea typeface="+mn-ea"/>
                <a:cs typeface="+mn-cs"/>
              </a:rPr>
              <a:t>species</a:t>
            </a:r>
            <a:r>
              <a:rPr lang="fr-FR" sz="1200" i="0" kern="1200" dirty="0" smtClean="0">
                <a:solidFill>
                  <a:schemeClr val="tx1"/>
                </a:solidFill>
                <a:effectLst/>
                <a:latin typeface="+mn-lt"/>
                <a:ea typeface="+mn-ea"/>
                <a:cs typeface="+mn-cs"/>
              </a:rPr>
              <a:t>. Certains germes sont davantage rendus responsables de manifestations cliniques : Escherichia coli,</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Fusobacterium</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necrophorum</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Arcanobacter</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pyogenes</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Prevotella</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melanogenicus</a:t>
            </a:r>
            <a:r>
              <a:rPr lang="fr-FR" sz="1200" i="0" kern="1200" dirty="0" smtClean="0">
                <a:solidFill>
                  <a:schemeClr val="tx1"/>
                </a:solidFill>
                <a:effectLst/>
                <a:latin typeface="+mn-lt"/>
                <a:ea typeface="+mn-ea"/>
                <a:cs typeface="+mn-cs"/>
              </a:rPr>
              <a:t>.</a:t>
            </a:r>
            <a:endParaRPr lang="fr-BE" sz="1200" i="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Quelques études plus spécifiques ont comparé la bactériologie des vaches normales, avec endométrites aigues et endométrites chroniques.  Elles démontrent en cas d'endométrites l’importance respectivement de </a:t>
            </a:r>
            <a:r>
              <a:rPr lang="fr-FR" sz="1200" i="0" kern="1200" dirty="0" err="1" smtClean="0">
                <a:solidFill>
                  <a:schemeClr val="tx1"/>
                </a:solidFill>
                <a:effectLst/>
                <a:latin typeface="+mn-lt"/>
                <a:ea typeface="+mn-ea"/>
                <a:cs typeface="+mn-cs"/>
              </a:rPr>
              <a:t>Arcanobacter</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pyogenes</a:t>
            </a:r>
            <a:r>
              <a:rPr lang="fr-FR" sz="1200" i="0" kern="1200" dirty="0" smtClean="0">
                <a:solidFill>
                  <a:schemeClr val="tx1"/>
                </a:solidFill>
                <a:effectLst/>
                <a:latin typeface="+mn-lt"/>
                <a:ea typeface="+mn-ea"/>
                <a:cs typeface="+mn-cs"/>
              </a:rPr>
              <a:t> et de E. Coli en cas de</a:t>
            </a:r>
            <a:r>
              <a:rPr lang="fr-FR" sz="1200" i="0" kern="1200" baseline="0" dirty="0" smtClean="0">
                <a:solidFill>
                  <a:schemeClr val="tx1"/>
                </a:solidFill>
                <a:effectLst/>
                <a:latin typeface="+mn-lt"/>
                <a:ea typeface="+mn-ea"/>
                <a:cs typeface="+mn-cs"/>
              </a:rPr>
              <a:t> </a:t>
            </a:r>
            <a:r>
              <a:rPr lang="fr-FR" sz="1200" i="0" kern="1200" dirty="0" smtClean="0">
                <a:solidFill>
                  <a:schemeClr val="tx1"/>
                </a:solidFill>
                <a:effectLst/>
                <a:latin typeface="+mn-lt"/>
                <a:ea typeface="+mn-ea"/>
                <a:cs typeface="+mn-cs"/>
              </a:rPr>
              <a:t>métrites aigues et des bactéries anaérobies gram négatives telles que </a:t>
            </a:r>
            <a:r>
              <a:rPr lang="fr-FR" sz="1200" i="0" kern="1200" dirty="0" err="1" smtClean="0">
                <a:solidFill>
                  <a:schemeClr val="tx1"/>
                </a:solidFill>
                <a:effectLst/>
                <a:latin typeface="+mn-lt"/>
                <a:ea typeface="+mn-ea"/>
                <a:cs typeface="+mn-cs"/>
              </a:rPr>
              <a:t>Fusobacterium</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necrophorum</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Prevotella</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spp</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Porphyromonas</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spp</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Bacteroides</a:t>
            </a:r>
            <a:r>
              <a:rPr lang="fr-FR" sz="1200" i="0" kern="1200" dirty="0" smtClean="0">
                <a:solidFill>
                  <a:schemeClr val="tx1"/>
                </a:solidFill>
                <a:effectLst/>
                <a:latin typeface="+mn-lt"/>
                <a:ea typeface="+mn-ea"/>
                <a:cs typeface="+mn-cs"/>
              </a:rPr>
              <a:t> </a:t>
            </a:r>
            <a:r>
              <a:rPr lang="fr-FR" sz="1200" i="0" kern="1200" dirty="0" err="1" smtClean="0">
                <a:solidFill>
                  <a:schemeClr val="tx1"/>
                </a:solidFill>
                <a:effectLst/>
                <a:latin typeface="+mn-lt"/>
                <a:ea typeface="+mn-ea"/>
                <a:cs typeface="+mn-cs"/>
              </a:rPr>
              <a:t>spp</a:t>
            </a:r>
            <a:r>
              <a:rPr lang="fr-FR" sz="1200" i="0" kern="1200" dirty="0" smtClean="0">
                <a:solidFill>
                  <a:schemeClr val="tx1"/>
                </a:solidFill>
                <a:effectLst/>
                <a:latin typeface="+mn-lt"/>
                <a:ea typeface="+mn-ea"/>
                <a:cs typeface="+mn-cs"/>
              </a:rPr>
              <a:t>. en cas d'endométrites cliniques.</a:t>
            </a:r>
            <a:endParaRPr lang="fr-BE" sz="1200" i="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E06BAA-0953-41F6-97A2-1C66F188F58A}" type="slidenum">
              <a:rPr lang="fr-BE" smtClean="0"/>
              <a:t>18</a:t>
            </a:fld>
            <a:endParaRPr lang="fr-BE"/>
          </a:p>
        </p:txBody>
      </p:sp>
    </p:spTree>
    <p:extLst>
      <p:ext uri="{BB962C8B-B14F-4D97-AF65-F5344CB8AC3E}">
        <p14:creationId xmlns:p14="http://schemas.microsoft.com/office/powerpoint/2010/main" val="224124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Les mécanismes de défense de l’utérus sont multiples. Les </a:t>
            </a:r>
            <a:r>
              <a:rPr lang="fr-BE" sz="1200" u="sng" kern="1200" dirty="0" smtClean="0">
                <a:solidFill>
                  <a:schemeClr val="tx1"/>
                </a:solidFill>
                <a:effectLst/>
                <a:latin typeface="+mn-lt"/>
                <a:ea typeface="+mn-ea"/>
                <a:cs typeface="+mn-cs"/>
              </a:rPr>
              <a:t>facteurs mécaniques</a:t>
            </a:r>
            <a:r>
              <a:rPr lang="fr-BE" sz="1200" kern="1200" dirty="0" smtClean="0">
                <a:solidFill>
                  <a:schemeClr val="tx1"/>
                </a:solidFill>
                <a:effectLst/>
                <a:latin typeface="+mn-lt"/>
                <a:ea typeface="+mn-ea"/>
                <a:cs typeface="+mn-cs"/>
              </a:rPr>
              <a:t> telles que les sécrétions épithéliales et glandulaires de l'endomètre, les contractions utérines lors de l'œstrus et du vêlage, la structure </a:t>
            </a:r>
            <a:r>
              <a:rPr lang="fr-BE" sz="1200" kern="1200" dirty="0" err="1" smtClean="0">
                <a:solidFill>
                  <a:schemeClr val="tx1"/>
                </a:solidFill>
                <a:effectLst/>
                <a:latin typeface="+mn-lt"/>
                <a:ea typeface="+mn-ea"/>
                <a:cs typeface="+mn-cs"/>
              </a:rPr>
              <a:t>collagénique</a:t>
            </a:r>
            <a:r>
              <a:rPr lang="fr-BE" sz="1200" kern="1200" dirty="0" smtClean="0">
                <a:solidFill>
                  <a:schemeClr val="tx1"/>
                </a:solidFill>
                <a:effectLst/>
                <a:latin typeface="+mn-lt"/>
                <a:ea typeface="+mn-ea"/>
                <a:cs typeface="+mn-cs"/>
              </a:rPr>
              <a:t> des anneaux du col utérin, l'involution utérine constituent des moyens d'élimination du contenu utérin et participent à ce titre à la défense de l'utérus contre l'infection. Les </a:t>
            </a:r>
            <a:r>
              <a:rPr lang="fr-BE" sz="1200" u="sng" kern="1200" dirty="0" smtClean="0">
                <a:solidFill>
                  <a:schemeClr val="tx1"/>
                </a:solidFill>
                <a:effectLst/>
                <a:latin typeface="+mn-lt"/>
                <a:ea typeface="+mn-ea"/>
                <a:cs typeface="+mn-cs"/>
              </a:rPr>
              <a:t>facteurs cellulaires </a:t>
            </a:r>
            <a:r>
              <a:rPr lang="fr-BE" sz="1200" kern="1200" dirty="0" smtClean="0">
                <a:solidFill>
                  <a:schemeClr val="tx1"/>
                </a:solidFill>
                <a:effectLst/>
                <a:latin typeface="+mn-lt"/>
                <a:ea typeface="+mn-ea"/>
                <a:cs typeface="+mn-cs"/>
              </a:rPr>
              <a:t>sont surtout représentés par les </a:t>
            </a:r>
            <a:r>
              <a:rPr lang="fr-BE" sz="1200" kern="1200" dirty="0" err="1" smtClean="0">
                <a:solidFill>
                  <a:schemeClr val="tx1"/>
                </a:solidFill>
                <a:effectLst/>
                <a:latin typeface="+mn-lt"/>
                <a:ea typeface="+mn-ea"/>
                <a:cs typeface="+mn-cs"/>
              </a:rPr>
              <a:t>PMNs</a:t>
            </a:r>
            <a:r>
              <a:rPr lang="fr-BE" sz="1200" kern="1200" dirty="0" smtClean="0">
                <a:solidFill>
                  <a:schemeClr val="tx1"/>
                </a:solidFill>
                <a:effectLst/>
                <a:latin typeface="+mn-lt"/>
                <a:ea typeface="+mn-ea"/>
                <a:cs typeface="+mn-cs"/>
              </a:rPr>
              <a:t> et les lymphocytes mais également par les cellules endométriales qui disposent de récepteurs spécifiques</a:t>
            </a:r>
            <a:r>
              <a:rPr lang="fr-BE" sz="1200" kern="1200" baseline="0" dirty="0" smtClean="0">
                <a:solidFill>
                  <a:schemeClr val="tx1"/>
                </a:solidFill>
                <a:effectLst/>
                <a:latin typeface="+mn-lt"/>
                <a:ea typeface="+mn-ea"/>
                <a:cs typeface="+mn-cs"/>
              </a:rPr>
              <a:t> qui leur permettent d’identifier les </a:t>
            </a:r>
            <a:r>
              <a:rPr lang="fr-BE" sz="1200" kern="1200" baseline="0" dirty="0" err="1" smtClean="0">
                <a:solidFill>
                  <a:schemeClr val="tx1"/>
                </a:solidFill>
                <a:effectLst/>
                <a:latin typeface="+mn-lt"/>
                <a:ea typeface="+mn-ea"/>
                <a:cs typeface="+mn-cs"/>
              </a:rPr>
              <a:t>lipopolysaccharides</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LPS</a:t>
            </a:r>
            <a:r>
              <a:rPr lang="fr-BE" sz="1200" kern="1200" baseline="0" dirty="0" smtClean="0">
                <a:solidFill>
                  <a:schemeClr val="tx1"/>
                </a:solidFill>
                <a:effectLst/>
                <a:latin typeface="+mn-lt"/>
                <a:ea typeface="+mn-ea"/>
                <a:cs typeface="+mn-cs"/>
              </a:rPr>
              <a:t>) d’E Coli mais également l’ADN ou l’ARN des bactéries. Ces cellules endométriales contribuent également à la synthèse de peptides antimicrobiens, les </a:t>
            </a:r>
            <a:r>
              <a:rPr lang="fr-BE" sz="1200" kern="1200" baseline="0" dirty="0" err="1" smtClean="0">
                <a:solidFill>
                  <a:schemeClr val="tx1"/>
                </a:solidFill>
                <a:effectLst/>
                <a:latin typeface="+mn-lt"/>
                <a:ea typeface="+mn-ea"/>
                <a:cs typeface="+mn-cs"/>
              </a:rPr>
              <a:t>défensines</a:t>
            </a:r>
            <a:r>
              <a:rPr lang="fr-BE" sz="1200" kern="1200" baseline="0" dirty="0" smtClean="0">
                <a:solidFill>
                  <a:schemeClr val="tx1"/>
                </a:solidFill>
                <a:effectLst/>
                <a:latin typeface="+mn-lt"/>
                <a:ea typeface="+mn-ea"/>
                <a:cs typeface="+mn-cs"/>
              </a:rPr>
              <a:t>. Les </a:t>
            </a:r>
            <a:r>
              <a:rPr lang="fr-BE" sz="1200" kern="1200" baseline="0" dirty="0" err="1" smtClean="0">
                <a:solidFill>
                  <a:schemeClr val="tx1"/>
                </a:solidFill>
                <a:effectLst/>
                <a:latin typeface="+mn-lt"/>
                <a:ea typeface="+mn-ea"/>
                <a:cs typeface="+mn-cs"/>
              </a:rPr>
              <a:t>PMNs</a:t>
            </a:r>
            <a:r>
              <a:rPr lang="fr-BE" sz="1200" kern="1200" baseline="0" dirty="0" smtClean="0">
                <a:solidFill>
                  <a:schemeClr val="tx1"/>
                </a:solidFill>
                <a:effectLst/>
                <a:latin typeface="+mn-lt"/>
                <a:ea typeface="+mn-ea"/>
                <a:cs typeface="+mn-cs"/>
              </a:rPr>
              <a:t>, responsables de l’immunité acquise vont sous l’influence de divers facteurs </a:t>
            </a:r>
            <a:r>
              <a:rPr lang="fr-BE" sz="1200" kern="1200" baseline="0" dirty="0" err="1" smtClean="0">
                <a:solidFill>
                  <a:schemeClr val="tx1"/>
                </a:solidFill>
                <a:effectLst/>
                <a:latin typeface="+mn-lt"/>
                <a:ea typeface="+mn-ea"/>
                <a:cs typeface="+mn-cs"/>
              </a:rPr>
              <a:t>leucotactiques</a:t>
            </a:r>
            <a:r>
              <a:rPr lang="fr-BE" sz="1200" kern="1200" baseline="0" dirty="0" smtClean="0">
                <a:solidFill>
                  <a:schemeClr val="tx1"/>
                </a:solidFill>
                <a:effectLst/>
                <a:latin typeface="+mn-lt"/>
                <a:ea typeface="+mn-ea"/>
                <a:cs typeface="+mn-cs"/>
              </a:rPr>
              <a:t> tels les leucotriènes migrer vers la lumière utérine puis exercer leur activité phagocytaire. Les lymphocytes sont responsables de l’immunité innée. Ils vont synthétiser des anticorps et des protéines </a:t>
            </a:r>
            <a:r>
              <a:rPr lang="fr-BE" sz="1200" kern="1200" baseline="0" dirty="0" err="1" smtClean="0">
                <a:solidFill>
                  <a:schemeClr val="tx1"/>
                </a:solidFill>
                <a:effectLst/>
                <a:latin typeface="+mn-lt"/>
                <a:ea typeface="+mn-ea"/>
                <a:cs typeface="+mn-cs"/>
              </a:rPr>
              <a:t>proinflammatoires</a:t>
            </a:r>
            <a:r>
              <a:rPr lang="fr-BE" sz="1200" kern="1200" baseline="0" dirty="0" smtClean="0">
                <a:solidFill>
                  <a:schemeClr val="tx1"/>
                </a:solidFill>
                <a:effectLst/>
                <a:latin typeface="+mn-lt"/>
                <a:ea typeface="+mn-ea"/>
                <a:cs typeface="+mn-cs"/>
              </a:rPr>
              <a:t> telles les cytokines qui vont contribuer à augmenter l’afflux des neutrophiles et la synthèse de protéines inflammatoires comme l’haptoglobine par le foie. Diverses hormones sont également impliquées dans la défense de l’utérus contre l’infection. Leur action est opposée. Ainsi la progestérone a un effet négatif car elle inhibe les contractions utérines, diminue le chimiotactisme cellulaire et le pH utérin ce qui contribue à augmenter la multiplication bactérienne. De la même manière la </a:t>
            </a:r>
            <a:r>
              <a:rPr lang="fr-BE" sz="1200" kern="1200" baseline="0" dirty="0" err="1" smtClean="0">
                <a:solidFill>
                  <a:schemeClr val="tx1"/>
                </a:solidFill>
                <a:effectLst/>
                <a:latin typeface="+mn-lt"/>
                <a:ea typeface="+mn-ea"/>
                <a:cs typeface="+mn-cs"/>
              </a:rPr>
              <a:t>PGE</a:t>
            </a:r>
            <a:r>
              <a:rPr lang="fr-BE" sz="1200" kern="1200" baseline="0" dirty="0" smtClean="0">
                <a:solidFill>
                  <a:schemeClr val="tx1"/>
                </a:solidFill>
                <a:effectLst/>
                <a:latin typeface="+mn-lt"/>
                <a:ea typeface="+mn-ea"/>
                <a:cs typeface="+mn-cs"/>
              </a:rPr>
              <a:t> contribue à réduire l’activité cellulaire. A l’inverse, les </a:t>
            </a:r>
            <a:r>
              <a:rPr lang="fr-BE" sz="1200" kern="1200" baseline="0" dirty="0" err="1" smtClean="0">
                <a:solidFill>
                  <a:schemeClr val="tx1"/>
                </a:solidFill>
                <a:effectLst/>
                <a:latin typeface="+mn-lt"/>
                <a:ea typeface="+mn-ea"/>
                <a:cs typeface="+mn-cs"/>
              </a:rPr>
              <a:t>oestrogènes</a:t>
            </a:r>
            <a:r>
              <a:rPr lang="fr-BE" sz="1200" kern="1200" baseline="0" dirty="0" smtClean="0">
                <a:solidFill>
                  <a:schemeClr val="tx1"/>
                </a:solidFill>
                <a:effectLst/>
                <a:latin typeface="+mn-lt"/>
                <a:ea typeface="+mn-ea"/>
                <a:cs typeface="+mn-cs"/>
              </a:rPr>
              <a:t>, la </a:t>
            </a:r>
            <a:r>
              <a:rPr lang="fr-BE" sz="1200" kern="1200" baseline="0" dirty="0" err="1" smtClean="0">
                <a:solidFill>
                  <a:schemeClr val="tx1"/>
                </a:solidFill>
                <a:effectLst/>
                <a:latin typeface="+mn-lt"/>
                <a:ea typeface="+mn-ea"/>
                <a:cs typeface="+mn-cs"/>
              </a:rPr>
              <a:t>PGF</a:t>
            </a:r>
            <a:r>
              <a:rPr lang="fr-BE" sz="1200" kern="1200" baseline="0" dirty="0" smtClean="0">
                <a:solidFill>
                  <a:schemeClr val="tx1"/>
                </a:solidFill>
                <a:effectLst/>
                <a:latin typeface="+mn-lt"/>
                <a:ea typeface="+mn-ea"/>
                <a:cs typeface="+mn-cs"/>
              </a:rPr>
              <a:t> et les leucotriènes vont contribuer à renforcer la défense utérine.   </a:t>
            </a:r>
          </a:p>
          <a:p>
            <a:endParaRPr lang="fr-BE" sz="1200" kern="1200" baseline="0" dirty="0" smtClean="0">
              <a:solidFill>
                <a:schemeClr val="tx1"/>
              </a:solidFill>
              <a:effectLst/>
              <a:latin typeface="+mn-lt"/>
              <a:ea typeface="+mn-ea"/>
              <a:cs typeface="+mn-cs"/>
            </a:endParaRPr>
          </a:p>
          <a:p>
            <a:endParaRPr lang="fr-BE" sz="120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9E06BAA-0953-41F6-97A2-1C66F188F58A}" type="slidenum">
              <a:rPr lang="fr-BE" smtClean="0"/>
              <a:t>20</a:t>
            </a:fld>
            <a:endParaRPr lang="fr-BE"/>
          </a:p>
        </p:txBody>
      </p:sp>
    </p:spTree>
    <p:extLst>
      <p:ext uri="{BB962C8B-B14F-4D97-AF65-F5344CB8AC3E}">
        <p14:creationId xmlns:p14="http://schemas.microsoft.com/office/powerpoint/2010/main" val="252304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7C57D513-E407-4BA4-9369-0EDB76479BC8}" type="datetime1">
              <a:rPr lang="fr-BE" smtClean="0"/>
              <a:t>31-03-19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9836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96365BF-01C8-4146-9022-A5774FDEF3B9}" type="datetime1">
              <a:rPr lang="fr-BE" smtClean="0"/>
              <a:t>31-03-19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35808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03A8561-ACA2-42F3-A16E-08FBA3E82A8F}" type="datetime1">
              <a:rPr lang="fr-BE" smtClean="0"/>
              <a:t>31-03-19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82091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8FB84040-1120-499F-9769-9455C575F81F}" type="datetime1">
              <a:rPr lang="fr-BE" smtClean="0"/>
              <a:t>31-03-19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08872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C846662-5C82-447F-8515-30607A2966FC}" type="datetime1">
              <a:rPr lang="fr-BE" smtClean="0"/>
              <a:t>31-03-19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90027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8E9428F7-ADEC-4541-ADC2-7CD44462D09C}" type="datetime1">
              <a:rPr lang="fr-BE" smtClean="0"/>
              <a:t>31-03-19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419970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CF89A2D5-0360-4118-A30A-A145C3365957}" type="datetime1">
              <a:rPr lang="fr-BE" smtClean="0"/>
              <a:t>31-03-19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20640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CD94F26E-7741-4FCA-AC31-A954E22C9313}" type="datetime1">
              <a:rPr lang="fr-BE" smtClean="0"/>
              <a:t>31-03-19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97085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072D60-C233-4940-BC3D-F9D73630CCED}" type="datetime1">
              <a:rPr lang="fr-BE" smtClean="0"/>
              <a:t>31-03-19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35907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322DCE-7E58-4123-AAF2-CF44684241BE}" type="datetime1">
              <a:rPr lang="fr-BE" smtClean="0"/>
              <a:t>31-03-19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308712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C0A878-266E-49A8-A9C2-6C12C45A6EE3}" type="datetime1">
              <a:rPr lang="fr-BE" smtClean="0"/>
              <a:t>31-03-19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74236956-C5D1-4819-939A-6E38A104A438}" type="slidenum">
              <a:rPr lang="fr-BE" smtClean="0"/>
              <a:t>‹N°›</a:t>
            </a:fld>
            <a:endParaRPr lang="fr-BE"/>
          </a:p>
        </p:txBody>
      </p:sp>
    </p:spTree>
    <p:extLst>
      <p:ext uri="{BB962C8B-B14F-4D97-AF65-F5344CB8AC3E}">
        <p14:creationId xmlns:p14="http://schemas.microsoft.com/office/powerpoint/2010/main" val="284917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35909-FB53-412C-BC1E-AFA7832F3AE6}" type="datetime1">
              <a:rPr lang="fr-BE" smtClean="0"/>
              <a:t>31-03-19</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36956-C5D1-4819-939A-6E38A104A438}" type="slidenum">
              <a:rPr lang="fr-BE" smtClean="0"/>
              <a:t>‹N°›</a:t>
            </a:fld>
            <a:endParaRPr lang="fr-BE"/>
          </a:p>
        </p:txBody>
      </p:sp>
    </p:spTree>
    <p:extLst>
      <p:ext uri="{BB962C8B-B14F-4D97-AF65-F5344CB8AC3E}">
        <p14:creationId xmlns:p14="http://schemas.microsoft.com/office/powerpoint/2010/main" val="2910054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bi.ulg.ac.be/" TargetMode="External"/><Relationship Id="rId7" Type="http://schemas.openxmlformats.org/officeDocument/2006/relationships/image" Target="../media/image2.jpeg"/><Relationship Id="rId2" Type="http://schemas.openxmlformats.org/officeDocument/2006/relationships/hyperlink" Target="mailto:Christian.hanzen@uliege.be" TargetMode="Externa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www.facebook.com/RumeXperts/" TargetMode="External"/><Relationship Id="rId4" Type="http://schemas.openxmlformats.org/officeDocument/2006/relationships/hyperlink" Target="https://www.facebook.com/Theriogenologi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rs.usda.gov/publications" TargetMode="External"/><Relationship Id="rId2" Type="http://schemas.openxmlformats.org/officeDocument/2006/relationships/hyperlink" Target="http://www.eds-destatis.d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691" y="1628800"/>
            <a:ext cx="7704856" cy="3293209"/>
          </a:xfrm>
          <a:prstGeom prst="rect">
            <a:avLst/>
          </a:prstGeom>
        </p:spPr>
        <p:txBody>
          <a:bodyPr wrap="square">
            <a:spAutoFit/>
          </a:bodyPr>
          <a:lstStyle/>
          <a:p>
            <a:pPr algn="ctr"/>
            <a:r>
              <a:rPr lang="fr-FR" altLang="fr-FR" sz="2800" dirty="0" smtClean="0">
                <a:ea typeface="Verdana" panose="020B0604030504040204" pitchFamily="34" charset="0"/>
                <a:cs typeface="Verdana" panose="020B0604030504040204" pitchFamily="34" charset="0"/>
              </a:rPr>
              <a:t>Prof. </a:t>
            </a:r>
            <a:r>
              <a:rPr lang="fr-FR" altLang="fr-FR" sz="2800" dirty="0">
                <a:ea typeface="Verdana" panose="020B0604030504040204" pitchFamily="34" charset="0"/>
                <a:cs typeface="Verdana" panose="020B0604030504040204" pitchFamily="34" charset="0"/>
              </a:rPr>
              <a:t>Ch. </a:t>
            </a:r>
            <a:r>
              <a:rPr lang="fr-FR" altLang="fr-FR" sz="2800" dirty="0" smtClean="0">
                <a:ea typeface="Verdana" panose="020B0604030504040204" pitchFamily="34" charset="0"/>
                <a:cs typeface="Verdana" panose="020B0604030504040204" pitchFamily="34" charset="0"/>
              </a:rPr>
              <a:t>Hanzen, PhD</a:t>
            </a:r>
          </a:p>
          <a:p>
            <a:pPr algn="ctr"/>
            <a:r>
              <a:rPr lang="fr-FR" altLang="fr-FR" sz="2200" dirty="0">
                <a:ea typeface="Verdana" panose="020B0604030504040204" pitchFamily="34" charset="0"/>
                <a:cs typeface="Verdana" panose="020B0604030504040204" pitchFamily="34" charset="0"/>
              </a:rPr>
              <a:t/>
            </a:r>
            <a:br>
              <a:rPr lang="fr-FR" altLang="fr-FR" sz="2200" dirty="0">
                <a:ea typeface="Verdana" panose="020B0604030504040204" pitchFamily="34" charset="0"/>
                <a:cs typeface="Verdana" panose="020B0604030504040204" pitchFamily="34" charset="0"/>
              </a:rPr>
            </a:br>
            <a:r>
              <a:rPr lang="fr-FR" altLang="fr-FR" sz="2400" dirty="0" smtClean="0">
                <a:ea typeface="Verdana" panose="020B0604030504040204" pitchFamily="34" charset="0"/>
                <a:cs typeface="Verdana" panose="020B0604030504040204" pitchFamily="34" charset="0"/>
              </a:rPr>
              <a:t>Professeur honoraire, Université de Liège</a:t>
            </a:r>
          </a:p>
          <a:p>
            <a:pPr algn="ctr"/>
            <a:r>
              <a:rPr lang="fr-FR" altLang="fr-FR" sz="2400" dirty="0" smtClean="0">
                <a:ea typeface="Verdana" panose="020B0604030504040204" pitchFamily="34" charset="0"/>
                <a:cs typeface="Verdana" panose="020B0604030504040204" pitchFamily="34" charset="0"/>
              </a:rPr>
              <a:t>Consultant </a:t>
            </a:r>
            <a:r>
              <a:rPr lang="fr-FR" altLang="fr-FR" sz="2400" dirty="0" err="1" smtClean="0">
                <a:ea typeface="Verdana" panose="020B0604030504040204" pitchFamily="34" charset="0"/>
                <a:cs typeface="Verdana" panose="020B0604030504040204" pitchFamily="34" charset="0"/>
              </a:rPr>
              <a:t>RUMEXPERTS</a:t>
            </a:r>
            <a:endParaRPr lang="fr-FR" altLang="fr-FR" sz="2400" dirty="0" smtClean="0">
              <a:ea typeface="Verdana" panose="020B0604030504040204" pitchFamily="34" charset="0"/>
              <a:cs typeface="Verdana" panose="020B0604030504040204" pitchFamily="34" charset="0"/>
            </a:endParaRPr>
          </a:p>
          <a:p>
            <a:pPr algn="ctr"/>
            <a:endParaRPr lang="fr-FR" altLang="fr-FR" sz="2200" dirty="0" smtClean="0">
              <a:ea typeface="Verdana" panose="020B0604030504040204" pitchFamily="34" charset="0"/>
              <a:cs typeface="Verdana" panose="020B0604030504040204" pitchFamily="34" charset="0"/>
            </a:endParaRPr>
          </a:p>
          <a:p>
            <a:pPr algn="ctr"/>
            <a:r>
              <a:rPr lang="fr-FR" altLang="fr-FR" sz="2200" dirty="0" smtClean="0">
                <a:ea typeface="Verdana" panose="020B0604030504040204" pitchFamily="34" charset="0"/>
                <a:cs typeface="Verdana" panose="020B0604030504040204" pitchFamily="34" charset="0"/>
                <a:hlinkClick r:id="rId2"/>
              </a:rPr>
              <a:t>Christian.hanzen@uliege.be</a:t>
            </a:r>
            <a:r>
              <a:rPr lang="fr-FR" altLang="fr-FR" sz="2200" dirty="0">
                <a:ea typeface="Verdana" panose="020B0604030504040204" pitchFamily="34" charset="0"/>
                <a:cs typeface="Verdana" panose="020B0604030504040204" pitchFamily="34" charset="0"/>
              </a:rPr>
              <a:t/>
            </a:r>
            <a:br>
              <a:rPr lang="fr-FR" altLang="fr-FR" sz="2200" dirty="0">
                <a:ea typeface="Verdana" panose="020B0604030504040204" pitchFamily="34" charset="0"/>
                <a:cs typeface="Verdana" panose="020B0604030504040204" pitchFamily="34" charset="0"/>
              </a:rPr>
            </a:br>
            <a:r>
              <a:rPr lang="fr-FR" altLang="fr-FR" sz="2200" dirty="0" smtClean="0">
                <a:ea typeface="Verdana" panose="020B0604030504040204" pitchFamily="34" charset="0"/>
                <a:cs typeface="Verdana" panose="020B0604030504040204" pitchFamily="34" charset="0"/>
              </a:rPr>
              <a:t>Publications</a:t>
            </a:r>
            <a:r>
              <a:rPr lang="fr-FR" altLang="fr-FR" sz="2200" dirty="0">
                <a:ea typeface="Verdana" panose="020B0604030504040204" pitchFamily="34" charset="0"/>
                <a:cs typeface="Verdana" panose="020B0604030504040204" pitchFamily="34" charset="0"/>
              </a:rPr>
              <a:t> : </a:t>
            </a:r>
            <a:r>
              <a:rPr lang="fr-FR" altLang="fr-FR" sz="2200" dirty="0">
                <a:ea typeface="Verdana" panose="020B0604030504040204" pitchFamily="34" charset="0"/>
                <a:cs typeface="Verdana" panose="020B0604030504040204" pitchFamily="34" charset="0"/>
                <a:hlinkClick r:id="rId3"/>
              </a:rPr>
              <a:t>http://orbi.ulg.ac.be</a:t>
            </a:r>
            <a:r>
              <a:rPr lang="fr-FR" altLang="fr-FR" sz="2200" dirty="0" smtClean="0">
                <a:ea typeface="Verdana" panose="020B0604030504040204" pitchFamily="34" charset="0"/>
                <a:cs typeface="Verdana" panose="020B0604030504040204" pitchFamily="34" charset="0"/>
                <a:hlinkClick r:id="rId3"/>
              </a:rPr>
              <a:t>/</a:t>
            </a:r>
            <a:endParaRPr lang="fr-FR" altLang="fr-FR" sz="2200" dirty="0" smtClean="0">
              <a:ea typeface="Verdana" panose="020B0604030504040204" pitchFamily="34" charset="0"/>
              <a:cs typeface="Verdana" panose="020B0604030504040204" pitchFamily="34" charset="0"/>
            </a:endParaRPr>
          </a:p>
          <a:p>
            <a:pPr algn="ctr"/>
            <a:r>
              <a:rPr lang="fr-FR" altLang="fr-FR" sz="2200" dirty="0" smtClean="0">
                <a:ea typeface="Verdana" panose="020B0604030504040204" pitchFamily="34" charset="0"/>
                <a:cs typeface="Verdana" panose="020B0604030504040204" pitchFamily="34" charset="0"/>
              </a:rPr>
              <a:t>Facebook : </a:t>
            </a:r>
            <a:r>
              <a:rPr lang="fr-FR" altLang="fr-FR" sz="2200" dirty="0" smtClean="0">
                <a:ea typeface="Verdana" panose="020B0604030504040204" pitchFamily="34" charset="0"/>
                <a:cs typeface="Verdana" panose="020B0604030504040204" pitchFamily="34" charset="0"/>
                <a:hlinkClick r:id="rId4"/>
              </a:rPr>
              <a:t>https</a:t>
            </a:r>
            <a:r>
              <a:rPr lang="fr-FR" altLang="fr-FR" sz="2200" dirty="0">
                <a:ea typeface="Verdana" panose="020B0604030504040204" pitchFamily="34" charset="0"/>
                <a:cs typeface="Verdana" panose="020B0604030504040204" pitchFamily="34" charset="0"/>
                <a:hlinkClick r:id="rId4"/>
              </a:rPr>
              <a:t>://</a:t>
            </a:r>
            <a:r>
              <a:rPr lang="fr-FR" altLang="fr-FR" sz="2200" dirty="0" smtClean="0">
                <a:ea typeface="Verdana" panose="020B0604030504040204" pitchFamily="34" charset="0"/>
                <a:cs typeface="Verdana" panose="020B0604030504040204" pitchFamily="34" charset="0"/>
                <a:hlinkClick r:id="rId4"/>
              </a:rPr>
              <a:t>www.facebook.com/Theriogenologie</a:t>
            </a:r>
            <a:endParaRPr lang="fr-FR" altLang="fr-FR" sz="2200" dirty="0" smtClean="0">
              <a:ea typeface="Verdana" panose="020B0604030504040204" pitchFamily="34" charset="0"/>
              <a:cs typeface="Verdana" panose="020B0604030504040204" pitchFamily="34" charset="0"/>
            </a:endParaRPr>
          </a:p>
          <a:p>
            <a:pPr algn="ctr"/>
            <a:r>
              <a:rPr lang="fr-FR" altLang="fr-FR" sz="2200" dirty="0">
                <a:ea typeface="Verdana" panose="020B0604030504040204" pitchFamily="34" charset="0"/>
                <a:cs typeface="Verdana" panose="020B0604030504040204" pitchFamily="34" charset="0"/>
              </a:rPr>
              <a:t>Facebook : </a:t>
            </a:r>
            <a:r>
              <a:rPr lang="fr-FR" altLang="fr-FR" sz="2200" dirty="0">
                <a:ea typeface="Verdana" panose="020B0604030504040204" pitchFamily="34" charset="0"/>
                <a:cs typeface="Verdana" panose="020B0604030504040204" pitchFamily="34" charset="0"/>
                <a:hlinkClick r:id="rId5"/>
              </a:rPr>
              <a:t>https://www.facebook.com/RumeXperts</a:t>
            </a:r>
            <a:r>
              <a:rPr lang="fr-FR" altLang="fr-FR" sz="2200" dirty="0" smtClean="0">
                <a:ea typeface="Verdana" panose="020B0604030504040204" pitchFamily="34" charset="0"/>
                <a:cs typeface="Verdana" panose="020B0604030504040204" pitchFamily="34" charset="0"/>
                <a:hlinkClick r:id="rId5"/>
              </a:rPr>
              <a:t>/</a:t>
            </a:r>
            <a:r>
              <a:rPr lang="fr-FR" altLang="fr-FR" sz="2200" dirty="0" smtClean="0">
                <a:ea typeface="Verdana" panose="020B0604030504040204" pitchFamily="34" charset="0"/>
                <a:cs typeface="Verdana" panose="020B0604030504040204" pitchFamily="34" charset="0"/>
              </a:rPr>
              <a:t>  </a:t>
            </a:r>
            <a:endParaRPr lang="fr-FR" altLang="fr-FR" sz="2200" dirty="0">
              <a:ea typeface="Verdana" panose="020B0604030504040204" pitchFamily="34" charset="0"/>
              <a:cs typeface="Verdana" panose="020B0604030504040204" pitchFamily="34" charset="0"/>
            </a:endParaRPr>
          </a:p>
        </p:txBody>
      </p:sp>
      <p:sp>
        <p:nvSpPr>
          <p:cNvPr id="5" name="Rectangle à coins arrondis 4"/>
          <p:cNvSpPr/>
          <p:nvPr/>
        </p:nvSpPr>
        <p:spPr>
          <a:xfrm>
            <a:off x="395536" y="260648"/>
            <a:ext cx="8496944" cy="1152128"/>
          </a:xfrm>
          <a:prstGeom prst="round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3600" dirty="0"/>
              <a:t>Les infections utérines : savoir les distinguer et les </a:t>
            </a:r>
            <a:r>
              <a:rPr lang="fr-BE" sz="3600" dirty="0" smtClean="0"/>
              <a:t>traiter. </a:t>
            </a:r>
            <a:endParaRPr lang="fr-BE" sz="3600" dirty="0"/>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0091" y="5445224"/>
            <a:ext cx="193357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Users\User\Pictures\uliege-logo-couleurs-7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753" y="5695031"/>
            <a:ext cx="2277616" cy="11049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2915816" y="5231307"/>
            <a:ext cx="3888432" cy="1152128"/>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err="1"/>
              <a:t>GTV</a:t>
            </a:r>
            <a:r>
              <a:rPr lang="fr-BE" sz="2400" dirty="0"/>
              <a:t> Maroc </a:t>
            </a:r>
          </a:p>
          <a:p>
            <a:pPr algn="ctr"/>
            <a:r>
              <a:rPr lang="fr-BE" sz="2400" dirty="0"/>
              <a:t>Marrakech</a:t>
            </a:r>
          </a:p>
          <a:p>
            <a:pPr algn="ctr"/>
            <a:r>
              <a:rPr lang="fr-BE" sz="2400" smtClean="0"/>
              <a:t>5 et 6 avril 2019</a:t>
            </a:r>
            <a:endParaRPr lang="fr-BE" sz="2400" dirty="0"/>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1</a:t>
            </a:fld>
            <a:endParaRPr lang="fr-BE"/>
          </a:p>
        </p:txBody>
      </p:sp>
    </p:spTree>
    <p:extLst>
      <p:ext uri="{BB962C8B-B14F-4D97-AF65-F5344CB8AC3E}">
        <p14:creationId xmlns:p14="http://schemas.microsoft.com/office/powerpoint/2010/main" val="3475335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F8242A05-717F-4BBD-A95D-E15283B8FA50}" type="slidenum">
              <a:rPr lang="fr-FR" altLang="fr-FR" sz="1400" smtClean="0"/>
              <a:pPr>
                <a:spcBef>
                  <a:spcPct val="0"/>
                </a:spcBef>
                <a:buClrTx/>
                <a:buFontTx/>
                <a:buNone/>
              </a:pPr>
              <a:t>10</a:t>
            </a:fld>
            <a:endParaRPr lang="fr-FR" altLang="fr-FR" sz="1400" smtClean="0"/>
          </a:p>
        </p:txBody>
      </p:sp>
      <p:sp>
        <p:nvSpPr>
          <p:cNvPr id="4" name="Rectangle à coins arrondis 3"/>
          <p:cNvSpPr/>
          <p:nvPr/>
        </p:nvSpPr>
        <p:spPr>
          <a:xfrm>
            <a:off x="395536" y="116632"/>
            <a:ext cx="5760640" cy="576064"/>
          </a:xfrm>
          <a:prstGeom prst="roundRect">
            <a:avLst/>
          </a:prstGeom>
          <a:solidFill>
            <a:srgbClr val="8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400" dirty="0" smtClean="0">
                <a:latin typeface="Calibri" panose="020F0502020204030204" pitchFamily="34" charset="0"/>
              </a:rPr>
              <a:t>La propédeutique des infections utérines</a:t>
            </a:r>
            <a:endParaRPr lang="fr-BE" sz="2400" dirty="0">
              <a:latin typeface="Calibri" panose="020F0502020204030204" pitchFamily="34" charset="0"/>
            </a:endParaRPr>
          </a:p>
        </p:txBody>
      </p:sp>
      <p:pic>
        <p:nvPicPr>
          <p:cNvPr id="14339" name="Picture 3" descr="D:\2 ACTIVITES ENSEIGNEMENTS\Ressources\Facebook Theriogenology\Propédeutiques infections utérines.c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832" y="980728"/>
            <a:ext cx="8212471" cy="5298690"/>
          </a:xfrm>
          <a:prstGeom prst="rect">
            <a:avLst/>
          </a:prstGeom>
          <a:noFill/>
          <a:extLst>
            <a:ext uri="{909E8E84-426E-40DD-AFC4-6F175D3DCCD1}">
              <a14:hiddenFill xmlns:a14="http://schemas.microsoft.com/office/drawing/2010/main">
                <a:solidFill>
                  <a:srgbClr val="FFFFFF"/>
                </a:solidFill>
              </a14:hiddenFill>
            </a:ext>
          </a:extLst>
        </p:spPr>
      </p:pic>
      <p:sp>
        <p:nvSpPr>
          <p:cNvPr id="5" name="Forme libre 4"/>
          <p:cNvSpPr/>
          <p:nvPr/>
        </p:nvSpPr>
        <p:spPr>
          <a:xfrm>
            <a:off x="3619500" y="819150"/>
            <a:ext cx="5334000" cy="2486025"/>
          </a:xfrm>
          <a:custGeom>
            <a:avLst/>
            <a:gdLst>
              <a:gd name="connsiteX0" fmla="*/ 1057275 w 5334000"/>
              <a:gd name="connsiteY0" fmla="*/ 2066925 h 2486025"/>
              <a:gd name="connsiteX1" fmla="*/ 1190625 w 5334000"/>
              <a:gd name="connsiteY1" fmla="*/ 2085975 h 2486025"/>
              <a:gd name="connsiteX2" fmla="*/ 1257300 w 5334000"/>
              <a:gd name="connsiteY2" fmla="*/ 2124075 h 2486025"/>
              <a:gd name="connsiteX3" fmla="*/ 1295400 w 5334000"/>
              <a:gd name="connsiteY3" fmla="*/ 2133600 h 2486025"/>
              <a:gd name="connsiteX4" fmla="*/ 1323975 w 5334000"/>
              <a:gd name="connsiteY4" fmla="*/ 2143125 h 2486025"/>
              <a:gd name="connsiteX5" fmla="*/ 1362075 w 5334000"/>
              <a:gd name="connsiteY5" fmla="*/ 2162175 h 2486025"/>
              <a:gd name="connsiteX6" fmla="*/ 1390650 w 5334000"/>
              <a:gd name="connsiteY6" fmla="*/ 2171700 h 2486025"/>
              <a:gd name="connsiteX7" fmla="*/ 1419225 w 5334000"/>
              <a:gd name="connsiteY7" fmla="*/ 2190750 h 2486025"/>
              <a:gd name="connsiteX8" fmla="*/ 1457325 w 5334000"/>
              <a:gd name="connsiteY8" fmla="*/ 2200275 h 2486025"/>
              <a:gd name="connsiteX9" fmla="*/ 1514475 w 5334000"/>
              <a:gd name="connsiteY9" fmla="*/ 2219325 h 2486025"/>
              <a:gd name="connsiteX10" fmla="*/ 1562100 w 5334000"/>
              <a:gd name="connsiteY10" fmla="*/ 2228850 h 2486025"/>
              <a:gd name="connsiteX11" fmla="*/ 1619250 w 5334000"/>
              <a:gd name="connsiteY11" fmla="*/ 2247900 h 2486025"/>
              <a:gd name="connsiteX12" fmla="*/ 1647825 w 5334000"/>
              <a:gd name="connsiteY12" fmla="*/ 2257425 h 2486025"/>
              <a:gd name="connsiteX13" fmla="*/ 1733550 w 5334000"/>
              <a:gd name="connsiteY13" fmla="*/ 2266950 h 2486025"/>
              <a:gd name="connsiteX14" fmla="*/ 1790700 w 5334000"/>
              <a:gd name="connsiteY14" fmla="*/ 2276475 h 2486025"/>
              <a:gd name="connsiteX15" fmla="*/ 2047875 w 5334000"/>
              <a:gd name="connsiteY15" fmla="*/ 2295525 h 2486025"/>
              <a:gd name="connsiteX16" fmla="*/ 2181225 w 5334000"/>
              <a:gd name="connsiteY16" fmla="*/ 2305050 h 2486025"/>
              <a:gd name="connsiteX17" fmla="*/ 2238375 w 5334000"/>
              <a:gd name="connsiteY17" fmla="*/ 2324100 h 2486025"/>
              <a:gd name="connsiteX18" fmla="*/ 2390775 w 5334000"/>
              <a:gd name="connsiteY18" fmla="*/ 2343150 h 2486025"/>
              <a:gd name="connsiteX19" fmla="*/ 2438400 w 5334000"/>
              <a:gd name="connsiteY19" fmla="*/ 2352675 h 2486025"/>
              <a:gd name="connsiteX20" fmla="*/ 2771775 w 5334000"/>
              <a:gd name="connsiteY20" fmla="*/ 2371725 h 2486025"/>
              <a:gd name="connsiteX21" fmla="*/ 2981325 w 5334000"/>
              <a:gd name="connsiteY21" fmla="*/ 2352675 h 2486025"/>
              <a:gd name="connsiteX22" fmla="*/ 3038475 w 5334000"/>
              <a:gd name="connsiteY22" fmla="*/ 2333625 h 2486025"/>
              <a:gd name="connsiteX23" fmla="*/ 3181350 w 5334000"/>
              <a:gd name="connsiteY23" fmla="*/ 2305050 h 2486025"/>
              <a:gd name="connsiteX24" fmla="*/ 3219450 w 5334000"/>
              <a:gd name="connsiteY24" fmla="*/ 2295525 h 2486025"/>
              <a:gd name="connsiteX25" fmla="*/ 3333750 w 5334000"/>
              <a:gd name="connsiteY25" fmla="*/ 2276475 h 2486025"/>
              <a:gd name="connsiteX26" fmla="*/ 3381375 w 5334000"/>
              <a:gd name="connsiteY26" fmla="*/ 2257425 h 2486025"/>
              <a:gd name="connsiteX27" fmla="*/ 3419475 w 5334000"/>
              <a:gd name="connsiteY27" fmla="*/ 2247900 h 2486025"/>
              <a:gd name="connsiteX28" fmla="*/ 3467100 w 5334000"/>
              <a:gd name="connsiteY28" fmla="*/ 2219325 h 2486025"/>
              <a:gd name="connsiteX29" fmla="*/ 3524250 w 5334000"/>
              <a:gd name="connsiteY29" fmla="*/ 2200275 h 2486025"/>
              <a:gd name="connsiteX30" fmla="*/ 3590925 w 5334000"/>
              <a:gd name="connsiteY30" fmla="*/ 2238375 h 2486025"/>
              <a:gd name="connsiteX31" fmla="*/ 3629025 w 5334000"/>
              <a:gd name="connsiteY31" fmla="*/ 2257425 h 2486025"/>
              <a:gd name="connsiteX32" fmla="*/ 3686175 w 5334000"/>
              <a:gd name="connsiteY32" fmla="*/ 2286000 h 2486025"/>
              <a:gd name="connsiteX33" fmla="*/ 3724275 w 5334000"/>
              <a:gd name="connsiteY33" fmla="*/ 2295525 h 2486025"/>
              <a:gd name="connsiteX34" fmla="*/ 3781425 w 5334000"/>
              <a:gd name="connsiteY34" fmla="*/ 2314575 h 2486025"/>
              <a:gd name="connsiteX35" fmla="*/ 3867150 w 5334000"/>
              <a:gd name="connsiteY35" fmla="*/ 2324100 h 2486025"/>
              <a:gd name="connsiteX36" fmla="*/ 3981450 w 5334000"/>
              <a:gd name="connsiteY36" fmla="*/ 2343150 h 2486025"/>
              <a:gd name="connsiteX37" fmla="*/ 4352925 w 5334000"/>
              <a:gd name="connsiteY37" fmla="*/ 2352675 h 2486025"/>
              <a:gd name="connsiteX38" fmla="*/ 4448175 w 5334000"/>
              <a:gd name="connsiteY38" fmla="*/ 2390775 h 2486025"/>
              <a:gd name="connsiteX39" fmla="*/ 4476750 w 5334000"/>
              <a:gd name="connsiteY39" fmla="*/ 2400300 h 2486025"/>
              <a:gd name="connsiteX40" fmla="*/ 4552950 w 5334000"/>
              <a:gd name="connsiteY40" fmla="*/ 2438400 h 2486025"/>
              <a:gd name="connsiteX41" fmla="*/ 4581525 w 5334000"/>
              <a:gd name="connsiteY41" fmla="*/ 2447925 h 2486025"/>
              <a:gd name="connsiteX42" fmla="*/ 4610100 w 5334000"/>
              <a:gd name="connsiteY42" fmla="*/ 2466975 h 2486025"/>
              <a:gd name="connsiteX43" fmla="*/ 4686300 w 5334000"/>
              <a:gd name="connsiteY43" fmla="*/ 2486025 h 2486025"/>
              <a:gd name="connsiteX44" fmla="*/ 4895850 w 5334000"/>
              <a:gd name="connsiteY44" fmla="*/ 2476500 h 2486025"/>
              <a:gd name="connsiteX45" fmla="*/ 4924425 w 5334000"/>
              <a:gd name="connsiteY45" fmla="*/ 2457450 h 2486025"/>
              <a:gd name="connsiteX46" fmla="*/ 4953000 w 5334000"/>
              <a:gd name="connsiteY46" fmla="*/ 2447925 h 2486025"/>
              <a:gd name="connsiteX47" fmla="*/ 5000625 w 5334000"/>
              <a:gd name="connsiteY47" fmla="*/ 2409825 h 2486025"/>
              <a:gd name="connsiteX48" fmla="*/ 5019675 w 5334000"/>
              <a:gd name="connsiteY48" fmla="*/ 2381250 h 2486025"/>
              <a:gd name="connsiteX49" fmla="*/ 5076825 w 5334000"/>
              <a:gd name="connsiteY49" fmla="*/ 2343150 h 2486025"/>
              <a:gd name="connsiteX50" fmla="*/ 5143500 w 5334000"/>
              <a:gd name="connsiteY50" fmla="*/ 2266950 h 2486025"/>
              <a:gd name="connsiteX51" fmla="*/ 5153025 w 5334000"/>
              <a:gd name="connsiteY51" fmla="*/ 2238375 h 2486025"/>
              <a:gd name="connsiteX52" fmla="*/ 5200650 w 5334000"/>
              <a:gd name="connsiteY52" fmla="*/ 2181225 h 2486025"/>
              <a:gd name="connsiteX53" fmla="*/ 5248275 w 5334000"/>
              <a:gd name="connsiteY53" fmla="*/ 2114550 h 2486025"/>
              <a:gd name="connsiteX54" fmla="*/ 5257800 w 5334000"/>
              <a:gd name="connsiteY54" fmla="*/ 2085975 h 2486025"/>
              <a:gd name="connsiteX55" fmla="*/ 5276850 w 5334000"/>
              <a:gd name="connsiteY55" fmla="*/ 2057400 h 2486025"/>
              <a:gd name="connsiteX56" fmla="*/ 5286375 w 5334000"/>
              <a:gd name="connsiteY56" fmla="*/ 2028825 h 2486025"/>
              <a:gd name="connsiteX57" fmla="*/ 5314950 w 5334000"/>
              <a:gd name="connsiteY57" fmla="*/ 1962150 h 2486025"/>
              <a:gd name="connsiteX58" fmla="*/ 5324475 w 5334000"/>
              <a:gd name="connsiteY58" fmla="*/ 1905000 h 2486025"/>
              <a:gd name="connsiteX59" fmla="*/ 5334000 w 5334000"/>
              <a:gd name="connsiteY59" fmla="*/ 1857375 h 2486025"/>
              <a:gd name="connsiteX60" fmla="*/ 5324475 w 5334000"/>
              <a:gd name="connsiteY60" fmla="*/ 1409700 h 2486025"/>
              <a:gd name="connsiteX61" fmla="*/ 5314950 w 5334000"/>
              <a:gd name="connsiteY61" fmla="*/ 1352550 h 2486025"/>
              <a:gd name="connsiteX62" fmla="*/ 5305425 w 5334000"/>
              <a:gd name="connsiteY62" fmla="*/ 1285875 h 2486025"/>
              <a:gd name="connsiteX63" fmla="*/ 5267325 w 5334000"/>
              <a:gd name="connsiteY63" fmla="*/ 1219200 h 2486025"/>
              <a:gd name="connsiteX64" fmla="*/ 5248275 w 5334000"/>
              <a:gd name="connsiteY64" fmla="*/ 1162050 h 2486025"/>
              <a:gd name="connsiteX65" fmla="*/ 5229225 w 5334000"/>
              <a:gd name="connsiteY65" fmla="*/ 1133475 h 2486025"/>
              <a:gd name="connsiteX66" fmla="*/ 5210175 w 5334000"/>
              <a:gd name="connsiteY66" fmla="*/ 1095375 h 2486025"/>
              <a:gd name="connsiteX67" fmla="*/ 5181600 w 5334000"/>
              <a:gd name="connsiteY67" fmla="*/ 1057275 h 2486025"/>
              <a:gd name="connsiteX68" fmla="*/ 5162550 w 5334000"/>
              <a:gd name="connsiteY68" fmla="*/ 1019175 h 2486025"/>
              <a:gd name="connsiteX69" fmla="*/ 5057775 w 5334000"/>
              <a:gd name="connsiteY69" fmla="*/ 923925 h 2486025"/>
              <a:gd name="connsiteX70" fmla="*/ 5029200 w 5334000"/>
              <a:gd name="connsiteY70" fmla="*/ 904875 h 2486025"/>
              <a:gd name="connsiteX71" fmla="*/ 4962525 w 5334000"/>
              <a:gd name="connsiteY71" fmla="*/ 838200 h 2486025"/>
              <a:gd name="connsiteX72" fmla="*/ 4924425 w 5334000"/>
              <a:gd name="connsiteY72" fmla="*/ 809625 h 2486025"/>
              <a:gd name="connsiteX73" fmla="*/ 4867275 w 5334000"/>
              <a:gd name="connsiteY73" fmla="*/ 752475 h 2486025"/>
              <a:gd name="connsiteX74" fmla="*/ 4800600 w 5334000"/>
              <a:gd name="connsiteY74" fmla="*/ 704850 h 2486025"/>
              <a:gd name="connsiteX75" fmla="*/ 4762500 w 5334000"/>
              <a:gd name="connsiteY75" fmla="*/ 685800 h 2486025"/>
              <a:gd name="connsiteX76" fmla="*/ 4733925 w 5334000"/>
              <a:gd name="connsiteY76" fmla="*/ 666750 h 2486025"/>
              <a:gd name="connsiteX77" fmla="*/ 4695825 w 5334000"/>
              <a:gd name="connsiteY77" fmla="*/ 647700 h 2486025"/>
              <a:gd name="connsiteX78" fmla="*/ 4667250 w 5334000"/>
              <a:gd name="connsiteY78" fmla="*/ 628650 h 2486025"/>
              <a:gd name="connsiteX79" fmla="*/ 4629150 w 5334000"/>
              <a:gd name="connsiteY79" fmla="*/ 619125 h 2486025"/>
              <a:gd name="connsiteX80" fmla="*/ 4562475 w 5334000"/>
              <a:gd name="connsiteY80" fmla="*/ 590550 h 2486025"/>
              <a:gd name="connsiteX81" fmla="*/ 4533900 w 5334000"/>
              <a:gd name="connsiteY81" fmla="*/ 571500 h 2486025"/>
              <a:gd name="connsiteX82" fmla="*/ 4495800 w 5334000"/>
              <a:gd name="connsiteY82" fmla="*/ 552450 h 2486025"/>
              <a:gd name="connsiteX83" fmla="*/ 4429125 w 5334000"/>
              <a:gd name="connsiteY83" fmla="*/ 533400 h 2486025"/>
              <a:gd name="connsiteX84" fmla="*/ 4400550 w 5334000"/>
              <a:gd name="connsiteY84" fmla="*/ 523875 h 2486025"/>
              <a:gd name="connsiteX85" fmla="*/ 4371975 w 5334000"/>
              <a:gd name="connsiteY85" fmla="*/ 504825 h 2486025"/>
              <a:gd name="connsiteX86" fmla="*/ 4333875 w 5334000"/>
              <a:gd name="connsiteY86" fmla="*/ 485775 h 2486025"/>
              <a:gd name="connsiteX87" fmla="*/ 4305300 w 5334000"/>
              <a:gd name="connsiteY87" fmla="*/ 476250 h 2486025"/>
              <a:gd name="connsiteX88" fmla="*/ 4257675 w 5334000"/>
              <a:gd name="connsiteY88" fmla="*/ 457200 h 2486025"/>
              <a:gd name="connsiteX89" fmla="*/ 4219575 w 5334000"/>
              <a:gd name="connsiteY89" fmla="*/ 438150 h 2486025"/>
              <a:gd name="connsiteX90" fmla="*/ 4162425 w 5334000"/>
              <a:gd name="connsiteY90" fmla="*/ 419100 h 2486025"/>
              <a:gd name="connsiteX91" fmla="*/ 4133850 w 5334000"/>
              <a:gd name="connsiteY91" fmla="*/ 409575 h 2486025"/>
              <a:gd name="connsiteX92" fmla="*/ 4105275 w 5334000"/>
              <a:gd name="connsiteY92" fmla="*/ 390525 h 2486025"/>
              <a:gd name="connsiteX93" fmla="*/ 4067175 w 5334000"/>
              <a:gd name="connsiteY93" fmla="*/ 381000 h 2486025"/>
              <a:gd name="connsiteX94" fmla="*/ 4038600 w 5334000"/>
              <a:gd name="connsiteY94" fmla="*/ 371475 h 2486025"/>
              <a:gd name="connsiteX95" fmla="*/ 4000500 w 5334000"/>
              <a:gd name="connsiteY95" fmla="*/ 361950 h 2486025"/>
              <a:gd name="connsiteX96" fmla="*/ 3943350 w 5334000"/>
              <a:gd name="connsiteY96" fmla="*/ 342900 h 2486025"/>
              <a:gd name="connsiteX97" fmla="*/ 3876675 w 5334000"/>
              <a:gd name="connsiteY97" fmla="*/ 323850 h 2486025"/>
              <a:gd name="connsiteX98" fmla="*/ 3838575 w 5334000"/>
              <a:gd name="connsiteY98" fmla="*/ 314325 h 2486025"/>
              <a:gd name="connsiteX99" fmla="*/ 3781425 w 5334000"/>
              <a:gd name="connsiteY99" fmla="*/ 295275 h 2486025"/>
              <a:gd name="connsiteX100" fmla="*/ 3743325 w 5334000"/>
              <a:gd name="connsiteY100" fmla="*/ 276225 h 2486025"/>
              <a:gd name="connsiteX101" fmla="*/ 3714750 w 5334000"/>
              <a:gd name="connsiteY101" fmla="*/ 257175 h 2486025"/>
              <a:gd name="connsiteX102" fmla="*/ 3676650 w 5334000"/>
              <a:gd name="connsiteY102" fmla="*/ 247650 h 2486025"/>
              <a:gd name="connsiteX103" fmla="*/ 3609975 w 5334000"/>
              <a:gd name="connsiteY103" fmla="*/ 209550 h 2486025"/>
              <a:gd name="connsiteX104" fmla="*/ 3571875 w 5334000"/>
              <a:gd name="connsiteY104" fmla="*/ 180975 h 2486025"/>
              <a:gd name="connsiteX105" fmla="*/ 3543300 w 5334000"/>
              <a:gd name="connsiteY105" fmla="*/ 171450 h 2486025"/>
              <a:gd name="connsiteX106" fmla="*/ 3505200 w 5334000"/>
              <a:gd name="connsiteY106" fmla="*/ 152400 h 2486025"/>
              <a:gd name="connsiteX107" fmla="*/ 3467100 w 5334000"/>
              <a:gd name="connsiteY107" fmla="*/ 123825 h 2486025"/>
              <a:gd name="connsiteX108" fmla="*/ 3390900 w 5334000"/>
              <a:gd name="connsiteY108" fmla="*/ 85725 h 2486025"/>
              <a:gd name="connsiteX109" fmla="*/ 3362325 w 5334000"/>
              <a:gd name="connsiteY109" fmla="*/ 66675 h 2486025"/>
              <a:gd name="connsiteX110" fmla="*/ 3324225 w 5334000"/>
              <a:gd name="connsiteY110" fmla="*/ 57150 h 2486025"/>
              <a:gd name="connsiteX111" fmla="*/ 3295650 w 5334000"/>
              <a:gd name="connsiteY111" fmla="*/ 38100 h 2486025"/>
              <a:gd name="connsiteX112" fmla="*/ 3228975 w 5334000"/>
              <a:gd name="connsiteY112" fmla="*/ 19050 h 2486025"/>
              <a:gd name="connsiteX113" fmla="*/ 3133725 w 5334000"/>
              <a:gd name="connsiteY113" fmla="*/ 0 h 2486025"/>
              <a:gd name="connsiteX114" fmla="*/ 2981325 w 5334000"/>
              <a:gd name="connsiteY114" fmla="*/ 9525 h 2486025"/>
              <a:gd name="connsiteX115" fmla="*/ 2952750 w 5334000"/>
              <a:gd name="connsiteY115" fmla="*/ 19050 h 2486025"/>
              <a:gd name="connsiteX116" fmla="*/ 2914650 w 5334000"/>
              <a:gd name="connsiteY116" fmla="*/ 28575 h 2486025"/>
              <a:gd name="connsiteX117" fmla="*/ 2867025 w 5334000"/>
              <a:gd name="connsiteY117" fmla="*/ 38100 h 2486025"/>
              <a:gd name="connsiteX118" fmla="*/ 2781300 w 5334000"/>
              <a:gd name="connsiteY118" fmla="*/ 57150 h 2486025"/>
              <a:gd name="connsiteX119" fmla="*/ 2686050 w 5334000"/>
              <a:gd name="connsiteY119" fmla="*/ 66675 h 2486025"/>
              <a:gd name="connsiteX120" fmla="*/ 2609850 w 5334000"/>
              <a:gd name="connsiteY120" fmla="*/ 76200 h 2486025"/>
              <a:gd name="connsiteX121" fmla="*/ 1790700 w 5334000"/>
              <a:gd name="connsiteY121" fmla="*/ 57150 h 2486025"/>
              <a:gd name="connsiteX122" fmla="*/ 1743075 w 5334000"/>
              <a:gd name="connsiteY122" fmla="*/ 47625 h 2486025"/>
              <a:gd name="connsiteX123" fmla="*/ 1323975 w 5334000"/>
              <a:gd name="connsiteY123" fmla="*/ 57150 h 2486025"/>
              <a:gd name="connsiteX124" fmla="*/ 1285875 w 5334000"/>
              <a:gd name="connsiteY124" fmla="*/ 66675 h 2486025"/>
              <a:gd name="connsiteX125" fmla="*/ 1162050 w 5334000"/>
              <a:gd name="connsiteY125" fmla="*/ 76200 h 2486025"/>
              <a:gd name="connsiteX126" fmla="*/ 752475 w 5334000"/>
              <a:gd name="connsiteY126" fmla="*/ 66675 h 2486025"/>
              <a:gd name="connsiteX127" fmla="*/ 704850 w 5334000"/>
              <a:gd name="connsiteY127" fmla="*/ 57150 h 2486025"/>
              <a:gd name="connsiteX128" fmla="*/ 438150 w 5334000"/>
              <a:gd name="connsiteY128" fmla="*/ 66675 h 2486025"/>
              <a:gd name="connsiteX129" fmla="*/ 333375 w 5334000"/>
              <a:gd name="connsiteY129" fmla="*/ 95250 h 2486025"/>
              <a:gd name="connsiteX130" fmla="*/ 276225 w 5334000"/>
              <a:gd name="connsiteY130" fmla="*/ 133350 h 2486025"/>
              <a:gd name="connsiteX131" fmla="*/ 247650 w 5334000"/>
              <a:gd name="connsiteY131" fmla="*/ 152400 h 2486025"/>
              <a:gd name="connsiteX132" fmla="*/ 219075 w 5334000"/>
              <a:gd name="connsiteY132" fmla="*/ 171450 h 2486025"/>
              <a:gd name="connsiteX133" fmla="*/ 190500 w 5334000"/>
              <a:gd name="connsiteY133" fmla="*/ 200025 h 2486025"/>
              <a:gd name="connsiteX134" fmla="*/ 171450 w 5334000"/>
              <a:gd name="connsiteY134" fmla="*/ 228600 h 2486025"/>
              <a:gd name="connsiteX135" fmla="*/ 142875 w 5334000"/>
              <a:gd name="connsiteY135" fmla="*/ 238125 h 2486025"/>
              <a:gd name="connsiteX136" fmla="*/ 95250 w 5334000"/>
              <a:gd name="connsiteY136" fmla="*/ 304800 h 2486025"/>
              <a:gd name="connsiteX137" fmla="*/ 76200 w 5334000"/>
              <a:gd name="connsiteY137" fmla="*/ 342900 h 2486025"/>
              <a:gd name="connsiteX138" fmla="*/ 28575 w 5334000"/>
              <a:gd name="connsiteY138" fmla="*/ 400050 h 2486025"/>
              <a:gd name="connsiteX139" fmla="*/ 9525 w 5334000"/>
              <a:gd name="connsiteY139" fmla="*/ 457200 h 2486025"/>
              <a:gd name="connsiteX140" fmla="*/ 0 w 5334000"/>
              <a:gd name="connsiteY140" fmla="*/ 485775 h 2486025"/>
              <a:gd name="connsiteX141" fmla="*/ 9525 w 5334000"/>
              <a:gd name="connsiteY141" fmla="*/ 628650 h 2486025"/>
              <a:gd name="connsiteX142" fmla="*/ 47625 w 5334000"/>
              <a:gd name="connsiteY142" fmla="*/ 685800 h 2486025"/>
              <a:gd name="connsiteX143" fmla="*/ 66675 w 5334000"/>
              <a:gd name="connsiteY143" fmla="*/ 714375 h 2486025"/>
              <a:gd name="connsiteX144" fmla="*/ 123825 w 5334000"/>
              <a:gd name="connsiteY144" fmla="*/ 762000 h 2486025"/>
              <a:gd name="connsiteX145" fmla="*/ 161925 w 5334000"/>
              <a:gd name="connsiteY145" fmla="*/ 819150 h 2486025"/>
              <a:gd name="connsiteX146" fmla="*/ 180975 w 5334000"/>
              <a:gd name="connsiteY146" fmla="*/ 847725 h 2486025"/>
              <a:gd name="connsiteX147" fmla="*/ 228600 w 5334000"/>
              <a:gd name="connsiteY147" fmla="*/ 904875 h 2486025"/>
              <a:gd name="connsiteX148" fmla="*/ 238125 w 5334000"/>
              <a:gd name="connsiteY148" fmla="*/ 1219200 h 2486025"/>
              <a:gd name="connsiteX149" fmla="*/ 257175 w 5334000"/>
              <a:gd name="connsiteY149" fmla="*/ 1247775 h 2486025"/>
              <a:gd name="connsiteX150" fmla="*/ 266700 w 5334000"/>
              <a:gd name="connsiteY150" fmla="*/ 1323975 h 2486025"/>
              <a:gd name="connsiteX151" fmla="*/ 276225 w 5334000"/>
              <a:gd name="connsiteY151" fmla="*/ 1371600 h 2486025"/>
              <a:gd name="connsiteX152" fmla="*/ 285750 w 5334000"/>
              <a:gd name="connsiteY152" fmla="*/ 1447800 h 2486025"/>
              <a:gd name="connsiteX153" fmla="*/ 295275 w 5334000"/>
              <a:gd name="connsiteY153" fmla="*/ 1495425 h 2486025"/>
              <a:gd name="connsiteX154" fmla="*/ 314325 w 5334000"/>
              <a:gd name="connsiteY154" fmla="*/ 1666875 h 2486025"/>
              <a:gd name="connsiteX155" fmla="*/ 333375 w 5334000"/>
              <a:gd name="connsiteY155" fmla="*/ 1724025 h 2486025"/>
              <a:gd name="connsiteX156" fmla="*/ 342900 w 5334000"/>
              <a:gd name="connsiteY156" fmla="*/ 1990725 h 2486025"/>
              <a:gd name="connsiteX157" fmla="*/ 361950 w 5334000"/>
              <a:gd name="connsiteY157" fmla="*/ 2047875 h 2486025"/>
              <a:gd name="connsiteX158" fmla="*/ 409575 w 5334000"/>
              <a:gd name="connsiteY158" fmla="*/ 2105025 h 2486025"/>
              <a:gd name="connsiteX159" fmla="*/ 466725 w 5334000"/>
              <a:gd name="connsiteY159" fmla="*/ 2133600 h 2486025"/>
              <a:gd name="connsiteX160" fmla="*/ 542925 w 5334000"/>
              <a:gd name="connsiteY160" fmla="*/ 2124075 h 2486025"/>
              <a:gd name="connsiteX161" fmla="*/ 609600 w 5334000"/>
              <a:gd name="connsiteY161" fmla="*/ 2105025 h 2486025"/>
              <a:gd name="connsiteX162" fmla="*/ 657225 w 5334000"/>
              <a:gd name="connsiteY162" fmla="*/ 2095500 h 2486025"/>
              <a:gd name="connsiteX163" fmla="*/ 762000 w 5334000"/>
              <a:gd name="connsiteY163" fmla="*/ 2066925 h 2486025"/>
              <a:gd name="connsiteX164" fmla="*/ 1057275 w 5334000"/>
              <a:gd name="connsiteY164" fmla="*/ 2066925 h 24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5334000" h="2486025">
                <a:moveTo>
                  <a:pt x="1057275" y="2066925"/>
                </a:moveTo>
                <a:cubicBezTo>
                  <a:pt x="1128712" y="2070100"/>
                  <a:pt x="1152958" y="2071850"/>
                  <a:pt x="1190625" y="2085975"/>
                </a:cubicBezTo>
                <a:cubicBezTo>
                  <a:pt x="1348825" y="2145300"/>
                  <a:pt x="1128338" y="2068805"/>
                  <a:pt x="1257300" y="2124075"/>
                </a:cubicBezTo>
                <a:cubicBezTo>
                  <a:pt x="1269332" y="2129232"/>
                  <a:pt x="1282813" y="2130004"/>
                  <a:pt x="1295400" y="2133600"/>
                </a:cubicBezTo>
                <a:cubicBezTo>
                  <a:pt x="1305054" y="2136358"/>
                  <a:pt x="1314747" y="2139170"/>
                  <a:pt x="1323975" y="2143125"/>
                </a:cubicBezTo>
                <a:cubicBezTo>
                  <a:pt x="1337026" y="2148718"/>
                  <a:pt x="1349024" y="2156582"/>
                  <a:pt x="1362075" y="2162175"/>
                </a:cubicBezTo>
                <a:cubicBezTo>
                  <a:pt x="1371303" y="2166130"/>
                  <a:pt x="1381670" y="2167210"/>
                  <a:pt x="1390650" y="2171700"/>
                </a:cubicBezTo>
                <a:cubicBezTo>
                  <a:pt x="1400889" y="2176820"/>
                  <a:pt x="1408703" y="2186241"/>
                  <a:pt x="1419225" y="2190750"/>
                </a:cubicBezTo>
                <a:cubicBezTo>
                  <a:pt x="1431257" y="2195907"/>
                  <a:pt x="1444786" y="2196513"/>
                  <a:pt x="1457325" y="2200275"/>
                </a:cubicBezTo>
                <a:cubicBezTo>
                  <a:pt x="1476559" y="2206045"/>
                  <a:pt x="1494784" y="2215387"/>
                  <a:pt x="1514475" y="2219325"/>
                </a:cubicBezTo>
                <a:cubicBezTo>
                  <a:pt x="1530350" y="2222500"/>
                  <a:pt x="1546481" y="2224590"/>
                  <a:pt x="1562100" y="2228850"/>
                </a:cubicBezTo>
                <a:cubicBezTo>
                  <a:pt x="1581473" y="2234134"/>
                  <a:pt x="1600200" y="2241550"/>
                  <a:pt x="1619250" y="2247900"/>
                </a:cubicBezTo>
                <a:cubicBezTo>
                  <a:pt x="1628775" y="2251075"/>
                  <a:pt x="1637846" y="2256316"/>
                  <a:pt x="1647825" y="2257425"/>
                </a:cubicBezTo>
                <a:cubicBezTo>
                  <a:pt x="1676400" y="2260600"/>
                  <a:pt x="1705051" y="2263150"/>
                  <a:pt x="1733550" y="2266950"/>
                </a:cubicBezTo>
                <a:cubicBezTo>
                  <a:pt x="1752693" y="2269502"/>
                  <a:pt x="1771467" y="2274727"/>
                  <a:pt x="1790700" y="2276475"/>
                </a:cubicBezTo>
                <a:cubicBezTo>
                  <a:pt x="1876307" y="2284257"/>
                  <a:pt x="1962144" y="2289252"/>
                  <a:pt x="2047875" y="2295525"/>
                </a:cubicBezTo>
                <a:lnTo>
                  <a:pt x="2181225" y="2305050"/>
                </a:lnTo>
                <a:cubicBezTo>
                  <a:pt x="2200275" y="2311400"/>
                  <a:pt x="2218417" y="2321882"/>
                  <a:pt x="2238375" y="2324100"/>
                </a:cubicBezTo>
                <a:cubicBezTo>
                  <a:pt x="2294198" y="2330303"/>
                  <a:pt x="2336411" y="2334089"/>
                  <a:pt x="2390775" y="2343150"/>
                </a:cubicBezTo>
                <a:cubicBezTo>
                  <a:pt x="2406744" y="2345812"/>
                  <a:pt x="2422300" y="2350980"/>
                  <a:pt x="2438400" y="2352675"/>
                </a:cubicBezTo>
                <a:cubicBezTo>
                  <a:pt x="2520980" y="2361368"/>
                  <a:pt x="2703015" y="2368451"/>
                  <a:pt x="2771775" y="2371725"/>
                </a:cubicBezTo>
                <a:cubicBezTo>
                  <a:pt x="2792336" y="2370143"/>
                  <a:pt x="2946084" y="2359723"/>
                  <a:pt x="2981325" y="2352675"/>
                </a:cubicBezTo>
                <a:cubicBezTo>
                  <a:pt x="3001016" y="2348737"/>
                  <a:pt x="3018596" y="2336465"/>
                  <a:pt x="3038475" y="2333625"/>
                </a:cubicBezTo>
                <a:cubicBezTo>
                  <a:pt x="3131069" y="2320397"/>
                  <a:pt x="3083370" y="2329545"/>
                  <a:pt x="3181350" y="2305050"/>
                </a:cubicBezTo>
                <a:cubicBezTo>
                  <a:pt x="3194050" y="2301875"/>
                  <a:pt x="3206537" y="2297677"/>
                  <a:pt x="3219450" y="2295525"/>
                </a:cubicBezTo>
                <a:lnTo>
                  <a:pt x="3333750" y="2276475"/>
                </a:lnTo>
                <a:cubicBezTo>
                  <a:pt x="3349625" y="2270125"/>
                  <a:pt x="3365155" y="2262832"/>
                  <a:pt x="3381375" y="2257425"/>
                </a:cubicBezTo>
                <a:cubicBezTo>
                  <a:pt x="3393794" y="2253285"/>
                  <a:pt x="3407512" y="2253217"/>
                  <a:pt x="3419475" y="2247900"/>
                </a:cubicBezTo>
                <a:cubicBezTo>
                  <a:pt x="3436393" y="2240381"/>
                  <a:pt x="3450246" y="2226986"/>
                  <a:pt x="3467100" y="2219325"/>
                </a:cubicBezTo>
                <a:cubicBezTo>
                  <a:pt x="3485381" y="2211016"/>
                  <a:pt x="3524250" y="2200275"/>
                  <a:pt x="3524250" y="2200275"/>
                </a:cubicBezTo>
                <a:cubicBezTo>
                  <a:pt x="3580390" y="2218988"/>
                  <a:pt x="3525022" y="2197186"/>
                  <a:pt x="3590925" y="2238375"/>
                </a:cubicBezTo>
                <a:cubicBezTo>
                  <a:pt x="3602966" y="2245900"/>
                  <a:pt x="3616697" y="2250380"/>
                  <a:pt x="3629025" y="2257425"/>
                </a:cubicBezTo>
                <a:cubicBezTo>
                  <a:pt x="3670770" y="2281279"/>
                  <a:pt x="3642516" y="2273526"/>
                  <a:pt x="3686175" y="2286000"/>
                </a:cubicBezTo>
                <a:cubicBezTo>
                  <a:pt x="3698762" y="2289596"/>
                  <a:pt x="3711736" y="2291763"/>
                  <a:pt x="3724275" y="2295525"/>
                </a:cubicBezTo>
                <a:cubicBezTo>
                  <a:pt x="3743509" y="2301295"/>
                  <a:pt x="3761467" y="2312357"/>
                  <a:pt x="3781425" y="2314575"/>
                </a:cubicBezTo>
                <a:cubicBezTo>
                  <a:pt x="3810000" y="2317750"/>
                  <a:pt x="3838688" y="2320034"/>
                  <a:pt x="3867150" y="2324100"/>
                </a:cubicBezTo>
                <a:cubicBezTo>
                  <a:pt x="3917195" y="2331249"/>
                  <a:pt x="3925921" y="2340736"/>
                  <a:pt x="3981450" y="2343150"/>
                </a:cubicBezTo>
                <a:cubicBezTo>
                  <a:pt x="4105199" y="2348530"/>
                  <a:pt x="4229100" y="2349500"/>
                  <a:pt x="4352925" y="2352675"/>
                </a:cubicBezTo>
                <a:cubicBezTo>
                  <a:pt x="4483007" y="2396036"/>
                  <a:pt x="4350069" y="2348730"/>
                  <a:pt x="4448175" y="2390775"/>
                </a:cubicBezTo>
                <a:cubicBezTo>
                  <a:pt x="4457403" y="2394730"/>
                  <a:pt x="4467610" y="2396145"/>
                  <a:pt x="4476750" y="2400300"/>
                </a:cubicBezTo>
                <a:cubicBezTo>
                  <a:pt x="4502603" y="2412051"/>
                  <a:pt x="4526009" y="2429420"/>
                  <a:pt x="4552950" y="2438400"/>
                </a:cubicBezTo>
                <a:cubicBezTo>
                  <a:pt x="4562475" y="2441575"/>
                  <a:pt x="4572545" y="2443435"/>
                  <a:pt x="4581525" y="2447925"/>
                </a:cubicBezTo>
                <a:cubicBezTo>
                  <a:pt x="4591764" y="2453045"/>
                  <a:pt x="4599342" y="2463063"/>
                  <a:pt x="4610100" y="2466975"/>
                </a:cubicBezTo>
                <a:cubicBezTo>
                  <a:pt x="4634705" y="2475922"/>
                  <a:pt x="4686300" y="2486025"/>
                  <a:pt x="4686300" y="2486025"/>
                </a:cubicBezTo>
                <a:cubicBezTo>
                  <a:pt x="4756150" y="2482850"/>
                  <a:pt x="4826426" y="2484831"/>
                  <a:pt x="4895850" y="2476500"/>
                </a:cubicBezTo>
                <a:cubicBezTo>
                  <a:pt x="4907216" y="2475136"/>
                  <a:pt x="4914186" y="2462570"/>
                  <a:pt x="4924425" y="2457450"/>
                </a:cubicBezTo>
                <a:cubicBezTo>
                  <a:pt x="4933405" y="2452960"/>
                  <a:pt x="4943475" y="2451100"/>
                  <a:pt x="4953000" y="2447925"/>
                </a:cubicBezTo>
                <a:cubicBezTo>
                  <a:pt x="5007595" y="2366033"/>
                  <a:pt x="4934900" y="2462405"/>
                  <a:pt x="5000625" y="2409825"/>
                </a:cubicBezTo>
                <a:cubicBezTo>
                  <a:pt x="5009564" y="2402674"/>
                  <a:pt x="5011060" y="2388788"/>
                  <a:pt x="5019675" y="2381250"/>
                </a:cubicBezTo>
                <a:cubicBezTo>
                  <a:pt x="5036905" y="2366173"/>
                  <a:pt x="5076825" y="2343150"/>
                  <a:pt x="5076825" y="2343150"/>
                </a:cubicBezTo>
                <a:cubicBezTo>
                  <a:pt x="5121275" y="2276475"/>
                  <a:pt x="5095875" y="2298700"/>
                  <a:pt x="5143500" y="2266950"/>
                </a:cubicBezTo>
                <a:cubicBezTo>
                  <a:pt x="5146675" y="2257425"/>
                  <a:pt x="5148535" y="2247355"/>
                  <a:pt x="5153025" y="2238375"/>
                </a:cubicBezTo>
                <a:cubicBezTo>
                  <a:pt x="5169866" y="2204692"/>
                  <a:pt x="5175371" y="2210717"/>
                  <a:pt x="5200650" y="2181225"/>
                </a:cubicBezTo>
                <a:cubicBezTo>
                  <a:pt x="5205827" y="2175185"/>
                  <a:pt x="5242244" y="2126611"/>
                  <a:pt x="5248275" y="2114550"/>
                </a:cubicBezTo>
                <a:cubicBezTo>
                  <a:pt x="5252765" y="2105570"/>
                  <a:pt x="5253310" y="2094955"/>
                  <a:pt x="5257800" y="2085975"/>
                </a:cubicBezTo>
                <a:cubicBezTo>
                  <a:pt x="5262920" y="2075736"/>
                  <a:pt x="5271730" y="2067639"/>
                  <a:pt x="5276850" y="2057400"/>
                </a:cubicBezTo>
                <a:cubicBezTo>
                  <a:pt x="5281340" y="2048420"/>
                  <a:pt x="5282420" y="2038053"/>
                  <a:pt x="5286375" y="2028825"/>
                </a:cubicBezTo>
                <a:cubicBezTo>
                  <a:pt x="5299815" y="1997465"/>
                  <a:pt x="5308077" y="1993079"/>
                  <a:pt x="5314950" y="1962150"/>
                </a:cubicBezTo>
                <a:cubicBezTo>
                  <a:pt x="5319140" y="1943297"/>
                  <a:pt x="5321020" y="1924001"/>
                  <a:pt x="5324475" y="1905000"/>
                </a:cubicBezTo>
                <a:cubicBezTo>
                  <a:pt x="5327371" y="1889072"/>
                  <a:pt x="5330825" y="1873250"/>
                  <a:pt x="5334000" y="1857375"/>
                </a:cubicBezTo>
                <a:cubicBezTo>
                  <a:pt x="5330825" y="1708150"/>
                  <a:pt x="5330103" y="1558853"/>
                  <a:pt x="5324475" y="1409700"/>
                </a:cubicBezTo>
                <a:cubicBezTo>
                  <a:pt x="5323747" y="1390401"/>
                  <a:pt x="5317887" y="1371638"/>
                  <a:pt x="5314950" y="1352550"/>
                </a:cubicBezTo>
                <a:cubicBezTo>
                  <a:pt x="5311536" y="1330360"/>
                  <a:pt x="5311332" y="1307535"/>
                  <a:pt x="5305425" y="1285875"/>
                </a:cubicBezTo>
                <a:cubicBezTo>
                  <a:pt x="5292009" y="1236683"/>
                  <a:pt x="5285581" y="1260277"/>
                  <a:pt x="5267325" y="1219200"/>
                </a:cubicBezTo>
                <a:cubicBezTo>
                  <a:pt x="5259170" y="1200850"/>
                  <a:pt x="5259414" y="1178758"/>
                  <a:pt x="5248275" y="1162050"/>
                </a:cubicBezTo>
                <a:cubicBezTo>
                  <a:pt x="5241925" y="1152525"/>
                  <a:pt x="5234905" y="1143414"/>
                  <a:pt x="5229225" y="1133475"/>
                </a:cubicBezTo>
                <a:cubicBezTo>
                  <a:pt x="5222180" y="1121147"/>
                  <a:pt x="5217700" y="1107416"/>
                  <a:pt x="5210175" y="1095375"/>
                </a:cubicBezTo>
                <a:cubicBezTo>
                  <a:pt x="5201761" y="1081913"/>
                  <a:pt x="5190014" y="1070737"/>
                  <a:pt x="5181600" y="1057275"/>
                </a:cubicBezTo>
                <a:cubicBezTo>
                  <a:pt x="5174075" y="1045234"/>
                  <a:pt x="5171541" y="1030164"/>
                  <a:pt x="5162550" y="1019175"/>
                </a:cubicBezTo>
                <a:cubicBezTo>
                  <a:pt x="5127535" y="976379"/>
                  <a:pt x="5099359" y="953628"/>
                  <a:pt x="5057775" y="923925"/>
                </a:cubicBezTo>
                <a:cubicBezTo>
                  <a:pt x="5048460" y="917271"/>
                  <a:pt x="5037709" y="912533"/>
                  <a:pt x="5029200" y="904875"/>
                </a:cubicBezTo>
                <a:cubicBezTo>
                  <a:pt x="5005838" y="883849"/>
                  <a:pt x="4987670" y="857059"/>
                  <a:pt x="4962525" y="838200"/>
                </a:cubicBezTo>
                <a:cubicBezTo>
                  <a:pt x="4949825" y="828675"/>
                  <a:pt x="4936225" y="820245"/>
                  <a:pt x="4924425" y="809625"/>
                </a:cubicBezTo>
                <a:cubicBezTo>
                  <a:pt x="4904400" y="791603"/>
                  <a:pt x="4888828" y="768639"/>
                  <a:pt x="4867275" y="752475"/>
                </a:cubicBezTo>
                <a:cubicBezTo>
                  <a:pt x="4850920" y="740209"/>
                  <a:pt x="4820099" y="715992"/>
                  <a:pt x="4800600" y="704850"/>
                </a:cubicBezTo>
                <a:cubicBezTo>
                  <a:pt x="4788272" y="697805"/>
                  <a:pt x="4774828" y="692845"/>
                  <a:pt x="4762500" y="685800"/>
                </a:cubicBezTo>
                <a:cubicBezTo>
                  <a:pt x="4752561" y="680120"/>
                  <a:pt x="4743864" y="672430"/>
                  <a:pt x="4733925" y="666750"/>
                </a:cubicBezTo>
                <a:cubicBezTo>
                  <a:pt x="4721597" y="659705"/>
                  <a:pt x="4708153" y="654745"/>
                  <a:pt x="4695825" y="647700"/>
                </a:cubicBezTo>
                <a:cubicBezTo>
                  <a:pt x="4685886" y="642020"/>
                  <a:pt x="4677772" y="633159"/>
                  <a:pt x="4667250" y="628650"/>
                </a:cubicBezTo>
                <a:cubicBezTo>
                  <a:pt x="4655218" y="623493"/>
                  <a:pt x="4641850" y="622300"/>
                  <a:pt x="4629150" y="619125"/>
                </a:cubicBezTo>
                <a:cubicBezTo>
                  <a:pt x="4557411" y="571299"/>
                  <a:pt x="4648585" y="627454"/>
                  <a:pt x="4562475" y="590550"/>
                </a:cubicBezTo>
                <a:cubicBezTo>
                  <a:pt x="4551953" y="586041"/>
                  <a:pt x="4543839" y="577180"/>
                  <a:pt x="4533900" y="571500"/>
                </a:cubicBezTo>
                <a:cubicBezTo>
                  <a:pt x="4521572" y="564455"/>
                  <a:pt x="4508851" y="558043"/>
                  <a:pt x="4495800" y="552450"/>
                </a:cubicBezTo>
                <a:cubicBezTo>
                  <a:pt x="4472962" y="542662"/>
                  <a:pt x="4453292" y="540305"/>
                  <a:pt x="4429125" y="533400"/>
                </a:cubicBezTo>
                <a:cubicBezTo>
                  <a:pt x="4419471" y="530642"/>
                  <a:pt x="4409530" y="528365"/>
                  <a:pt x="4400550" y="523875"/>
                </a:cubicBezTo>
                <a:cubicBezTo>
                  <a:pt x="4390311" y="518755"/>
                  <a:pt x="4381914" y="510505"/>
                  <a:pt x="4371975" y="504825"/>
                </a:cubicBezTo>
                <a:cubicBezTo>
                  <a:pt x="4359647" y="497780"/>
                  <a:pt x="4346926" y="491368"/>
                  <a:pt x="4333875" y="485775"/>
                </a:cubicBezTo>
                <a:cubicBezTo>
                  <a:pt x="4324647" y="481820"/>
                  <a:pt x="4314701" y="479775"/>
                  <a:pt x="4305300" y="476250"/>
                </a:cubicBezTo>
                <a:cubicBezTo>
                  <a:pt x="4289291" y="470247"/>
                  <a:pt x="4273299" y="464144"/>
                  <a:pt x="4257675" y="457200"/>
                </a:cubicBezTo>
                <a:cubicBezTo>
                  <a:pt x="4244700" y="451433"/>
                  <a:pt x="4232758" y="443423"/>
                  <a:pt x="4219575" y="438150"/>
                </a:cubicBezTo>
                <a:cubicBezTo>
                  <a:pt x="4200931" y="430692"/>
                  <a:pt x="4181475" y="425450"/>
                  <a:pt x="4162425" y="419100"/>
                </a:cubicBezTo>
                <a:cubicBezTo>
                  <a:pt x="4152900" y="415925"/>
                  <a:pt x="4142204" y="415144"/>
                  <a:pt x="4133850" y="409575"/>
                </a:cubicBezTo>
                <a:cubicBezTo>
                  <a:pt x="4124325" y="403225"/>
                  <a:pt x="4115797" y="395034"/>
                  <a:pt x="4105275" y="390525"/>
                </a:cubicBezTo>
                <a:cubicBezTo>
                  <a:pt x="4093243" y="385368"/>
                  <a:pt x="4079762" y="384596"/>
                  <a:pt x="4067175" y="381000"/>
                </a:cubicBezTo>
                <a:cubicBezTo>
                  <a:pt x="4057521" y="378242"/>
                  <a:pt x="4048254" y="374233"/>
                  <a:pt x="4038600" y="371475"/>
                </a:cubicBezTo>
                <a:cubicBezTo>
                  <a:pt x="4026013" y="367879"/>
                  <a:pt x="4013039" y="365712"/>
                  <a:pt x="4000500" y="361950"/>
                </a:cubicBezTo>
                <a:cubicBezTo>
                  <a:pt x="3981266" y="356180"/>
                  <a:pt x="3962831" y="347770"/>
                  <a:pt x="3943350" y="342900"/>
                </a:cubicBezTo>
                <a:cubicBezTo>
                  <a:pt x="3824243" y="313123"/>
                  <a:pt x="3972328" y="351179"/>
                  <a:pt x="3876675" y="323850"/>
                </a:cubicBezTo>
                <a:cubicBezTo>
                  <a:pt x="3864088" y="320254"/>
                  <a:pt x="3851114" y="318087"/>
                  <a:pt x="3838575" y="314325"/>
                </a:cubicBezTo>
                <a:cubicBezTo>
                  <a:pt x="3819341" y="308555"/>
                  <a:pt x="3799386" y="304255"/>
                  <a:pt x="3781425" y="295275"/>
                </a:cubicBezTo>
                <a:cubicBezTo>
                  <a:pt x="3768725" y="288925"/>
                  <a:pt x="3755653" y="283270"/>
                  <a:pt x="3743325" y="276225"/>
                </a:cubicBezTo>
                <a:cubicBezTo>
                  <a:pt x="3733386" y="270545"/>
                  <a:pt x="3725272" y="261684"/>
                  <a:pt x="3714750" y="257175"/>
                </a:cubicBezTo>
                <a:cubicBezTo>
                  <a:pt x="3702718" y="252018"/>
                  <a:pt x="3689350" y="250825"/>
                  <a:pt x="3676650" y="247650"/>
                </a:cubicBezTo>
                <a:cubicBezTo>
                  <a:pt x="3538526" y="144057"/>
                  <a:pt x="3711791" y="267730"/>
                  <a:pt x="3609975" y="209550"/>
                </a:cubicBezTo>
                <a:cubicBezTo>
                  <a:pt x="3596192" y="201674"/>
                  <a:pt x="3585658" y="188851"/>
                  <a:pt x="3571875" y="180975"/>
                </a:cubicBezTo>
                <a:cubicBezTo>
                  <a:pt x="3563158" y="175994"/>
                  <a:pt x="3552528" y="175405"/>
                  <a:pt x="3543300" y="171450"/>
                </a:cubicBezTo>
                <a:cubicBezTo>
                  <a:pt x="3530249" y="165857"/>
                  <a:pt x="3517241" y="159925"/>
                  <a:pt x="3505200" y="152400"/>
                </a:cubicBezTo>
                <a:cubicBezTo>
                  <a:pt x="3491738" y="143986"/>
                  <a:pt x="3480812" y="131824"/>
                  <a:pt x="3467100" y="123825"/>
                </a:cubicBezTo>
                <a:cubicBezTo>
                  <a:pt x="3442570" y="109516"/>
                  <a:pt x="3414529" y="101477"/>
                  <a:pt x="3390900" y="85725"/>
                </a:cubicBezTo>
                <a:cubicBezTo>
                  <a:pt x="3381375" y="79375"/>
                  <a:pt x="3372847" y="71184"/>
                  <a:pt x="3362325" y="66675"/>
                </a:cubicBezTo>
                <a:cubicBezTo>
                  <a:pt x="3350293" y="61518"/>
                  <a:pt x="3336925" y="60325"/>
                  <a:pt x="3324225" y="57150"/>
                </a:cubicBezTo>
                <a:cubicBezTo>
                  <a:pt x="3314700" y="50800"/>
                  <a:pt x="3305889" y="43220"/>
                  <a:pt x="3295650" y="38100"/>
                </a:cubicBezTo>
                <a:cubicBezTo>
                  <a:pt x="3280425" y="30487"/>
                  <a:pt x="3243217" y="23119"/>
                  <a:pt x="3228975" y="19050"/>
                </a:cubicBezTo>
                <a:cubicBezTo>
                  <a:pt x="3162477" y="51"/>
                  <a:pt x="3247513" y="16255"/>
                  <a:pt x="3133725" y="0"/>
                </a:cubicBezTo>
                <a:cubicBezTo>
                  <a:pt x="3082925" y="3175"/>
                  <a:pt x="3031944" y="4197"/>
                  <a:pt x="2981325" y="9525"/>
                </a:cubicBezTo>
                <a:cubicBezTo>
                  <a:pt x="2971340" y="10576"/>
                  <a:pt x="2962404" y="16292"/>
                  <a:pt x="2952750" y="19050"/>
                </a:cubicBezTo>
                <a:cubicBezTo>
                  <a:pt x="2940163" y="22646"/>
                  <a:pt x="2927429" y="25735"/>
                  <a:pt x="2914650" y="28575"/>
                </a:cubicBezTo>
                <a:cubicBezTo>
                  <a:pt x="2898846" y="32087"/>
                  <a:pt x="2882829" y="34588"/>
                  <a:pt x="2867025" y="38100"/>
                </a:cubicBezTo>
                <a:cubicBezTo>
                  <a:pt x="2833072" y="45645"/>
                  <a:pt x="2817210" y="52362"/>
                  <a:pt x="2781300" y="57150"/>
                </a:cubicBezTo>
                <a:cubicBezTo>
                  <a:pt x="2749672" y="61367"/>
                  <a:pt x="2717763" y="63151"/>
                  <a:pt x="2686050" y="66675"/>
                </a:cubicBezTo>
                <a:cubicBezTo>
                  <a:pt x="2660609" y="69502"/>
                  <a:pt x="2635250" y="73025"/>
                  <a:pt x="2609850" y="76200"/>
                </a:cubicBezTo>
                <a:cubicBezTo>
                  <a:pt x="2478485" y="74516"/>
                  <a:pt x="2046803" y="96550"/>
                  <a:pt x="1790700" y="57150"/>
                </a:cubicBezTo>
                <a:cubicBezTo>
                  <a:pt x="1774699" y="54688"/>
                  <a:pt x="1758950" y="50800"/>
                  <a:pt x="1743075" y="47625"/>
                </a:cubicBezTo>
                <a:lnTo>
                  <a:pt x="1323975" y="57150"/>
                </a:lnTo>
                <a:cubicBezTo>
                  <a:pt x="1310895" y="57695"/>
                  <a:pt x="1298876" y="65145"/>
                  <a:pt x="1285875" y="66675"/>
                </a:cubicBezTo>
                <a:cubicBezTo>
                  <a:pt x="1244762" y="71512"/>
                  <a:pt x="1203325" y="73025"/>
                  <a:pt x="1162050" y="76200"/>
                </a:cubicBezTo>
                <a:lnTo>
                  <a:pt x="752475" y="66675"/>
                </a:lnTo>
                <a:cubicBezTo>
                  <a:pt x="736300" y="66001"/>
                  <a:pt x="721039" y="57150"/>
                  <a:pt x="704850" y="57150"/>
                </a:cubicBezTo>
                <a:cubicBezTo>
                  <a:pt x="615893" y="57150"/>
                  <a:pt x="527050" y="63500"/>
                  <a:pt x="438150" y="66675"/>
                </a:cubicBezTo>
                <a:cubicBezTo>
                  <a:pt x="412590" y="71787"/>
                  <a:pt x="354092" y="81439"/>
                  <a:pt x="333375" y="95250"/>
                </a:cubicBezTo>
                <a:lnTo>
                  <a:pt x="276225" y="133350"/>
                </a:lnTo>
                <a:lnTo>
                  <a:pt x="247650" y="152400"/>
                </a:lnTo>
                <a:cubicBezTo>
                  <a:pt x="238125" y="158750"/>
                  <a:pt x="227170" y="163355"/>
                  <a:pt x="219075" y="171450"/>
                </a:cubicBezTo>
                <a:cubicBezTo>
                  <a:pt x="209550" y="180975"/>
                  <a:pt x="199124" y="189677"/>
                  <a:pt x="190500" y="200025"/>
                </a:cubicBezTo>
                <a:cubicBezTo>
                  <a:pt x="183171" y="208819"/>
                  <a:pt x="180389" y="221449"/>
                  <a:pt x="171450" y="228600"/>
                </a:cubicBezTo>
                <a:cubicBezTo>
                  <a:pt x="163610" y="234872"/>
                  <a:pt x="152400" y="234950"/>
                  <a:pt x="142875" y="238125"/>
                </a:cubicBezTo>
                <a:cubicBezTo>
                  <a:pt x="90665" y="342545"/>
                  <a:pt x="159609" y="214698"/>
                  <a:pt x="95250" y="304800"/>
                </a:cubicBezTo>
                <a:cubicBezTo>
                  <a:pt x="86997" y="316354"/>
                  <a:pt x="83245" y="330572"/>
                  <a:pt x="76200" y="342900"/>
                </a:cubicBezTo>
                <a:cubicBezTo>
                  <a:pt x="58519" y="373842"/>
                  <a:pt x="54842" y="373783"/>
                  <a:pt x="28575" y="400050"/>
                </a:cubicBezTo>
                <a:lnTo>
                  <a:pt x="9525" y="457200"/>
                </a:lnTo>
                <a:lnTo>
                  <a:pt x="0" y="485775"/>
                </a:lnTo>
                <a:cubicBezTo>
                  <a:pt x="3175" y="533400"/>
                  <a:pt x="4254" y="581211"/>
                  <a:pt x="9525" y="628650"/>
                </a:cubicBezTo>
                <a:cubicBezTo>
                  <a:pt x="13388" y="663416"/>
                  <a:pt x="25262" y="658964"/>
                  <a:pt x="47625" y="685800"/>
                </a:cubicBezTo>
                <a:cubicBezTo>
                  <a:pt x="54954" y="694594"/>
                  <a:pt x="59346" y="705581"/>
                  <a:pt x="66675" y="714375"/>
                </a:cubicBezTo>
                <a:cubicBezTo>
                  <a:pt x="89594" y="741877"/>
                  <a:pt x="95728" y="743269"/>
                  <a:pt x="123825" y="762000"/>
                </a:cubicBezTo>
                <a:lnTo>
                  <a:pt x="161925" y="819150"/>
                </a:lnTo>
                <a:cubicBezTo>
                  <a:pt x="168275" y="828675"/>
                  <a:pt x="172880" y="839630"/>
                  <a:pt x="180975" y="847725"/>
                </a:cubicBezTo>
                <a:cubicBezTo>
                  <a:pt x="217645" y="884395"/>
                  <a:pt x="202078" y="865092"/>
                  <a:pt x="228600" y="904875"/>
                </a:cubicBezTo>
                <a:cubicBezTo>
                  <a:pt x="231775" y="1009650"/>
                  <a:pt x="229420" y="1114739"/>
                  <a:pt x="238125" y="1219200"/>
                </a:cubicBezTo>
                <a:cubicBezTo>
                  <a:pt x="239076" y="1230608"/>
                  <a:pt x="254163" y="1236731"/>
                  <a:pt x="257175" y="1247775"/>
                </a:cubicBezTo>
                <a:cubicBezTo>
                  <a:pt x="263910" y="1272471"/>
                  <a:pt x="262808" y="1298675"/>
                  <a:pt x="266700" y="1323975"/>
                </a:cubicBezTo>
                <a:cubicBezTo>
                  <a:pt x="269162" y="1339976"/>
                  <a:pt x="273763" y="1355599"/>
                  <a:pt x="276225" y="1371600"/>
                </a:cubicBezTo>
                <a:cubicBezTo>
                  <a:pt x="280117" y="1396900"/>
                  <a:pt x="281858" y="1422500"/>
                  <a:pt x="285750" y="1447800"/>
                </a:cubicBezTo>
                <a:cubicBezTo>
                  <a:pt x="288212" y="1463801"/>
                  <a:pt x="293181" y="1479372"/>
                  <a:pt x="295275" y="1495425"/>
                </a:cubicBezTo>
                <a:cubicBezTo>
                  <a:pt x="302712" y="1552444"/>
                  <a:pt x="296141" y="1612324"/>
                  <a:pt x="314325" y="1666875"/>
                </a:cubicBezTo>
                <a:lnTo>
                  <a:pt x="333375" y="1724025"/>
                </a:lnTo>
                <a:cubicBezTo>
                  <a:pt x="336550" y="1812925"/>
                  <a:pt x="335081" y="1902113"/>
                  <a:pt x="342900" y="1990725"/>
                </a:cubicBezTo>
                <a:cubicBezTo>
                  <a:pt x="344665" y="2010728"/>
                  <a:pt x="350811" y="2031167"/>
                  <a:pt x="361950" y="2047875"/>
                </a:cubicBezTo>
                <a:cubicBezTo>
                  <a:pt x="380681" y="2075972"/>
                  <a:pt x="382073" y="2082106"/>
                  <a:pt x="409575" y="2105025"/>
                </a:cubicBezTo>
                <a:cubicBezTo>
                  <a:pt x="434194" y="2125541"/>
                  <a:pt x="438086" y="2124054"/>
                  <a:pt x="466725" y="2133600"/>
                </a:cubicBezTo>
                <a:cubicBezTo>
                  <a:pt x="492125" y="2130425"/>
                  <a:pt x="517676" y="2128283"/>
                  <a:pt x="542925" y="2124075"/>
                </a:cubicBezTo>
                <a:cubicBezTo>
                  <a:pt x="596375" y="2115167"/>
                  <a:pt x="564304" y="2116349"/>
                  <a:pt x="609600" y="2105025"/>
                </a:cubicBezTo>
                <a:cubicBezTo>
                  <a:pt x="625306" y="2101098"/>
                  <a:pt x="641606" y="2099760"/>
                  <a:pt x="657225" y="2095500"/>
                </a:cubicBezTo>
                <a:cubicBezTo>
                  <a:pt x="790157" y="2059246"/>
                  <a:pt x="645969" y="2090131"/>
                  <a:pt x="762000" y="2066925"/>
                </a:cubicBezTo>
                <a:cubicBezTo>
                  <a:pt x="1015987" y="2077084"/>
                  <a:pt x="985838" y="2063750"/>
                  <a:pt x="1057275" y="20669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orme libre 5"/>
          <p:cNvSpPr/>
          <p:nvPr/>
        </p:nvSpPr>
        <p:spPr>
          <a:xfrm>
            <a:off x="5781675" y="2981325"/>
            <a:ext cx="3248025" cy="2282755"/>
          </a:xfrm>
          <a:custGeom>
            <a:avLst/>
            <a:gdLst>
              <a:gd name="connsiteX0" fmla="*/ 742950 w 3248025"/>
              <a:gd name="connsiteY0" fmla="*/ 533400 h 2282755"/>
              <a:gd name="connsiteX1" fmla="*/ 714375 w 3248025"/>
              <a:gd name="connsiteY1" fmla="*/ 609600 h 2282755"/>
              <a:gd name="connsiteX2" fmla="*/ 704850 w 3248025"/>
              <a:gd name="connsiteY2" fmla="*/ 638175 h 2282755"/>
              <a:gd name="connsiteX3" fmla="*/ 685800 w 3248025"/>
              <a:gd name="connsiteY3" fmla="*/ 666750 h 2282755"/>
              <a:gd name="connsiteX4" fmla="*/ 676275 w 3248025"/>
              <a:gd name="connsiteY4" fmla="*/ 695325 h 2282755"/>
              <a:gd name="connsiteX5" fmla="*/ 619125 w 3248025"/>
              <a:gd name="connsiteY5" fmla="*/ 742950 h 2282755"/>
              <a:gd name="connsiteX6" fmla="*/ 590550 w 3248025"/>
              <a:gd name="connsiteY6" fmla="*/ 752475 h 2282755"/>
              <a:gd name="connsiteX7" fmla="*/ 523875 w 3248025"/>
              <a:gd name="connsiteY7" fmla="*/ 790575 h 2282755"/>
              <a:gd name="connsiteX8" fmla="*/ 495300 w 3248025"/>
              <a:gd name="connsiteY8" fmla="*/ 809625 h 2282755"/>
              <a:gd name="connsiteX9" fmla="*/ 400050 w 3248025"/>
              <a:gd name="connsiteY9" fmla="*/ 838200 h 2282755"/>
              <a:gd name="connsiteX10" fmla="*/ 323850 w 3248025"/>
              <a:gd name="connsiteY10" fmla="*/ 847725 h 2282755"/>
              <a:gd name="connsiteX11" fmla="*/ 295275 w 3248025"/>
              <a:gd name="connsiteY11" fmla="*/ 857250 h 2282755"/>
              <a:gd name="connsiteX12" fmla="*/ 190500 w 3248025"/>
              <a:gd name="connsiteY12" fmla="*/ 876300 h 2282755"/>
              <a:gd name="connsiteX13" fmla="*/ 161925 w 3248025"/>
              <a:gd name="connsiteY13" fmla="*/ 885825 h 2282755"/>
              <a:gd name="connsiteX14" fmla="*/ 133350 w 3248025"/>
              <a:gd name="connsiteY14" fmla="*/ 914400 h 2282755"/>
              <a:gd name="connsiteX15" fmla="*/ 104775 w 3248025"/>
              <a:gd name="connsiteY15" fmla="*/ 1028700 h 2282755"/>
              <a:gd name="connsiteX16" fmla="*/ 76200 w 3248025"/>
              <a:gd name="connsiteY16" fmla="*/ 1085850 h 2282755"/>
              <a:gd name="connsiteX17" fmla="*/ 57150 w 3248025"/>
              <a:gd name="connsiteY17" fmla="*/ 1114425 h 2282755"/>
              <a:gd name="connsiteX18" fmla="*/ 47625 w 3248025"/>
              <a:gd name="connsiteY18" fmla="*/ 1143000 h 2282755"/>
              <a:gd name="connsiteX19" fmla="*/ 28575 w 3248025"/>
              <a:gd name="connsiteY19" fmla="*/ 1181100 h 2282755"/>
              <a:gd name="connsiteX20" fmla="*/ 0 w 3248025"/>
              <a:gd name="connsiteY20" fmla="*/ 1247775 h 2282755"/>
              <a:gd name="connsiteX21" fmla="*/ 19050 w 3248025"/>
              <a:gd name="connsiteY21" fmla="*/ 1590675 h 2282755"/>
              <a:gd name="connsiteX22" fmla="*/ 28575 w 3248025"/>
              <a:gd name="connsiteY22" fmla="*/ 1704975 h 2282755"/>
              <a:gd name="connsiteX23" fmla="*/ 38100 w 3248025"/>
              <a:gd name="connsiteY23" fmla="*/ 1743075 h 2282755"/>
              <a:gd name="connsiteX24" fmla="*/ 66675 w 3248025"/>
              <a:gd name="connsiteY24" fmla="*/ 1847850 h 2282755"/>
              <a:gd name="connsiteX25" fmla="*/ 95250 w 3248025"/>
              <a:gd name="connsiteY25" fmla="*/ 1866900 h 2282755"/>
              <a:gd name="connsiteX26" fmla="*/ 95250 w 3248025"/>
              <a:gd name="connsiteY26" fmla="*/ 2047875 h 2282755"/>
              <a:gd name="connsiteX27" fmla="*/ 104775 w 3248025"/>
              <a:gd name="connsiteY27" fmla="*/ 2095500 h 2282755"/>
              <a:gd name="connsiteX28" fmla="*/ 142875 w 3248025"/>
              <a:gd name="connsiteY28" fmla="*/ 2105025 h 2282755"/>
              <a:gd name="connsiteX29" fmla="*/ 171450 w 3248025"/>
              <a:gd name="connsiteY29" fmla="*/ 2124075 h 2282755"/>
              <a:gd name="connsiteX30" fmla="*/ 200025 w 3248025"/>
              <a:gd name="connsiteY30" fmla="*/ 2133600 h 2282755"/>
              <a:gd name="connsiteX31" fmla="*/ 228600 w 3248025"/>
              <a:gd name="connsiteY31" fmla="*/ 2162175 h 2282755"/>
              <a:gd name="connsiteX32" fmla="*/ 342900 w 3248025"/>
              <a:gd name="connsiteY32" fmla="*/ 2219325 h 2282755"/>
              <a:gd name="connsiteX33" fmla="*/ 371475 w 3248025"/>
              <a:gd name="connsiteY33" fmla="*/ 2228850 h 2282755"/>
              <a:gd name="connsiteX34" fmla="*/ 400050 w 3248025"/>
              <a:gd name="connsiteY34" fmla="*/ 2238375 h 2282755"/>
              <a:gd name="connsiteX35" fmla="*/ 447675 w 3248025"/>
              <a:gd name="connsiteY35" fmla="*/ 2247900 h 2282755"/>
              <a:gd name="connsiteX36" fmla="*/ 561975 w 3248025"/>
              <a:gd name="connsiteY36" fmla="*/ 2266950 h 2282755"/>
              <a:gd name="connsiteX37" fmla="*/ 657225 w 3248025"/>
              <a:gd name="connsiteY37" fmla="*/ 2257425 h 2282755"/>
              <a:gd name="connsiteX38" fmla="*/ 685800 w 3248025"/>
              <a:gd name="connsiteY38" fmla="*/ 2247900 h 2282755"/>
              <a:gd name="connsiteX39" fmla="*/ 742950 w 3248025"/>
              <a:gd name="connsiteY39" fmla="*/ 2238375 h 2282755"/>
              <a:gd name="connsiteX40" fmla="*/ 781050 w 3248025"/>
              <a:gd name="connsiteY40" fmla="*/ 2228850 h 2282755"/>
              <a:gd name="connsiteX41" fmla="*/ 809625 w 3248025"/>
              <a:gd name="connsiteY41" fmla="*/ 2219325 h 2282755"/>
              <a:gd name="connsiteX42" fmla="*/ 895350 w 3248025"/>
              <a:gd name="connsiteY42" fmla="*/ 2209800 h 2282755"/>
              <a:gd name="connsiteX43" fmla="*/ 952500 w 3248025"/>
              <a:gd name="connsiteY43" fmla="*/ 2200275 h 2282755"/>
              <a:gd name="connsiteX44" fmla="*/ 1000125 w 3248025"/>
              <a:gd name="connsiteY44" fmla="*/ 2190750 h 2282755"/>
              <a:gd name="connsiteX45" fmla="*/ 1209675 w 3248025"/>
              <a:gd name="connsiteY45" fmla="*/ 2171700 h 2282755"/>
              <a:gd name="connsiteX46" fmla="*/ 1781175 w 3248025"/>
              <a:gd name="connsiteY46" fmla="*/ 2190750 h 2282755"/>
              <a:gd name="connsiteX47" fmla="*/ 1809750 w 3248025"/>
              <a:gd name="connsiteY47" fmla="*/ 2200275 h 2282755"/>
              <a:gd name="connsiteX48" fmla="*/ 1895475 w 3248025"/>
              <a:gd name="connsiteY48" fmla="*/ 2219325 h 2282755"/>
              <a:gd name="connsiteX49" fmla="*/ 1933575 w 3248025"/>
              <a:gd name="connsiteY49" fmla="*/ 2238375 h 2282755"/>
              <a:gd name="connsiteX50" fmla="*/ 2133600 w 3248025"/>
              <a:gd name="connsiteY50" fmla="*/ 2266950 h 2282755"/>
              <a:gd name="connsiteX51" fmla="*/ 2238375 w 3248025"/>
              <a:gd name="connsiteY51" fmla="*/ 2276475 h 2282755"/>
              <a:gd name="connsiteX52" fmla="*/ 2686050 w 3248025"/>
              <a:gd name="connsiteY52" fmla="*/ 2257425 h 2282755"/>
              <a:gd name="connsiteX53" fmla="*/ 2714625 w 3248025"/>
              <a:gd name="connsiteY53" fmla="*/ 2247900 h 2282755"/>
              <a:gd name="connsiteX54" fmla="*/ 2828925 w 3248025"/>
              <a:gd name="connsiteY54" fmla="*/ 2228850 h 2282755"/>
              <a:gd name="connsiteX55" fmla="*/ 2924175 w 3248025"/>
              <a:gd name="connsiteY55" fmla="*/ 2200275 h 2282755"/>
              <a:gd name="connsiteX56" fmla="*/ 2952750 w 3248025"/>
              <a:gd name="connsiteY56" fmla="*/ 2181225 h 2282755"/>
              <a:gd name="connsiteX57" fmla="*/ 2981325 w 3248025"/>
              <a:gd name="connsiteY57" fmla="*/ 2171700 h 2282755"/>
              <a:gd name="connsiteX58" fmla="*/ 3028950 w 3248025"/>
              <a:gd name="connsiteY58" fmla="*/ 2114550 h 2282755"/>
              <a:gd name="connsiteX59" fmla="*/ 3038475 w 3248025"/>
              <a:gd name="connsiteY59" fmla="*/ 2076450 h 2282755"/>
              <a:gd name="connsiteX60" fmla="*/ 3095625 w 3248025"/>
              <a:gd name="connsiteY60" fmla="*/ 2009775 h 2282755"/>
              <a:gd name="connsiteX61" fmla="*/ 3114675 w 3248025"/>
              <a:gd name="connsiteY61" fmla="*/ 1971675 h 2282755"/>
              <a:gd name="connsiteX62" fmla="*/ 3152775 w 3248025"/>
              <a:gd name="connsiteY62" fmla="*/ 1914525 h 2282755"/>
              <a:gd name="connsiteX63" fmla="*/ 3171825 w 3248025"/>
              <a:gd name="connsiteY63" fmla="*/ 1885950 h 2282755"/>
              <a:gd name="connsiteX64" fmla="*/ 3200400 w 3248025"/>
              <a:gd name="connsiteY64" fmla="*/ 1819275 h 2282755"/>
              <a:gd name="connsiteX65" fmla="*/ 3219450 w 3248025"/>
              <a:gd name="connsiteY65" fmla="*/ 1743075 h 2282755"/>
              <a:gd name="connsiteX66" fmla="*/ 3228975 w 3248025"/>
              <a:gd name="connsiteY66" fmla="*/ 1714500 h 2282755"/>
              <a:gd name="connsiteX67" fmla="*/ 3248025 w 3248025"/>
              <a:gd name="connsiteY67" fmla="*/ 1628775 h 2282755"/>
              <a:gd name="connsiteX68" fmla="*/ 3238500 w 3248025"/>
              <a:gd name="connsiteY68" fmla="*/ 1381125 h 2282755"/>
              <a:gd name="connsiteX69" fmla="*/ 3228975 w 3248025"/>
              <a:gd name="connsiteY69" fmla="*/ 1352550 h 2282755"/>
              <a:gd name="connsiteX70" fmla="*/ 3209925 w 3248025"/>
              <a:gd name="connsiteY70" fmla="*/ 1323975 h 2282755"/>
              <a:gd name="connsiteX71" fmla="*/ 3190875 w 3248025"/>
              <a:gd name="connsiteY71" fmla="*/ 1257300 h 2282755"/>
              <a:gd name="connsiteX72" fmla="*/ 3181350 w 3248025"/>
              <a:gd name="connsiteY72" fmla="*/ 1219200 h 2282755"/>
              <a:gd name="connsiteX73" fmla="*/ 3162300 w 3248025"/>
              <a:gd name="connsiteY73" fmla="*/ 1190625 h 2282755"/>
              <a:gd name="connsiteX74" fmla="*/ 3143250 w 3248025"/>
              <a:gd name="connsiteY74" fmla="*/ 1123950 h 2282755"/>
              <a:gd name="connsiteX75" fmla="*/ 3133725 w 3248025"/>
              <a:gd name="connsiteY75" fmla="*/ 1057275 h 2282755"/>
              <a:gd name="connsiteX76" fmla="*/ 3114675 w 3248025"/>
              <a:gd name="connsiteY76" fmla="*/ 1000125 h 2282755"/>
              <a:gd name="connsiteX77" fmla="*/ 3105150 w 3248025"/>
              <a:gd name="connsiteY77" fmla="*/ 923925 h 2282755"/>
              <a:gd name="connsiteX78" fmla="*/ 3095625 w 3248025"/>
              <a:gd name="connsiteY78" fmla="*/ 742950 h 2282755"/>
              <a:gd name="connsiteX79" fmla="*/ 3086100 w 3248025"/>
              <a:gd name="connsiteY79" fmla="*/ 542925 h 2282755"/>
              <a:gd name="connsiteX80" fmla="*/ 3076575 w 3248025"/>
              <a:gd name="connsiteY80" fmla="*/ 495300 h 2282755"/>
              <a:gd name="connsiteX81" fmla="*/ 3067050 w 3248025"/>
              <a:gd name="connsiteY81" fmla="*/ 419100 h 2282755"/>
              <a:gd name="connsiteX82" fmla="*/ 3028950 w 3248025"/>
              <a:gd name="connsiteY82" fmla="*/ 285750 h 2282755"/>
              <a:gd name="connsiteX83" fmla="*/ 3009900 w 3248025"/>
              <a:gd name="connsiteY83" fmla="*/ 247650 h 2282755"/>
              <a:gd name="connsiteX84" fmla="*/ 3000375 w 3248025"/>
              <a:gd name="connsiteY84" fmla="*/ 219075 h 2282755"/>
              <a:gd name="connsiteX85" fmla="*/ 2971800 w 3248025"/>
              <a:gd name="connsiteY85" fmla="*/ 180975 h 2282755"/>
              <a:gd name="connsiteX86" fmla="*/ 2962275 w 3248025"/>
              <a:gd name="connsiteY86" fmla="*/ 152400 h 2282755"/>
              <a:gd name="connsiteX87" fmla="*/ 2933700 w 3248025"/>
              <a:gd name="connsiteY87" fmla="*/ 133350 h 2282755"/>
              <a:gd name="connsiteX88" fmla="*/ 2905125 w 3248025"/>
              <a:gd name="connsiteY88" fmla="*/ 104775 h 2282755"/>
              <a:gd name="connsiteX89" fmla="*/ 2847975 w 3248025"/>
              <a:gd name="connsiteY89" fmla="*/ 66675 h 2282755"/>
              <a:gd name="connsiteX90" fmla="*/ 2819400 w 3248025"/>
              <a:gd name="connsiteY90" fmla="*/ 47625 h 2282755"/>
              <a:gd name="connsiteX91" fmla="*/ 2752725 w 3248025"/>
              <a:gd name="connsiteY91" fmla="*/ 9525 h 2282755"/>
              <a:gd name="connsiteX92" fmla="*/ 2705100 w 3248025"/>
              <a:gd name="connsiteY92" fmla="*/ 0 h 2282755"/>
              <a:gd name="connsiteX93" fmla="*/ 2181225 w 3248025"/>
              <a:gd name="connsiteY93" fmla="*/ 19050 h 2282755"/>
              <a:gd name="connsiteX94" fmla="*/ 2152650 w 3248025"/>
              <a:gd name="connsiteY94" fmla="*/ 28575 h 2282755"/>
              <a:gd name="connsiteX95" fmla="*/ 2114550 w 3248025"/>
              <a:gd name="connsiteY95" fmla="*/ 38100 h 2282755"/>
              <a:gd name="connsiteX96" fmla="*/ 2085975 w 3248025"/>
              <a:gd name="connsiteY96" fmla="*/ 47625 h 2282755"/>
              <a:gd name="connsiteX97" fmla="*/ 1914525 w 3248025"/>
              <a:gd name="connsiteY97" fmla="*/ 66675 h 2282755"/>
              <a:gd name="connsiteX98" fmla="*/ 1590675 w 3248025"/>
              <a:gd name="connsiteY98" fmla="*/ 85725 h 2282755"/>
              <a:gd name="connsiteX99" fmla="*/ 1524000 w 3248025"/>
              <a:gd name="connsiteY99" fmla="*/ 95250 h 2282755"/>
              <a:gd name="connsiteX100" fmla="*/ 1400175 w 3248025"/>
              <a:gd name="connsiteY100" fmla="*/ 104775 h 2282755"/>
              <a:gd name="connsiteX101" fmla="*/ 1314450 w 3248025"/>
              <a:gd name="connsiteY101" fmla="*/ 114300 h 2282755"/>
              <a:gd name="connsiteX102" fmla="*/ 1257300 w 3248025"/>
              <a:gd name="connsiteY102" fmla="*/ 133350 h 2282755"/>
              <a:gd name="connsiteX103" fmla="*/ 1228725 w 3248025"/>
              <a:gd name="connsiteY103" fmla="*/ 142875 h 2282755"/>
              <a:gd name="connsiteX104" fmla="*/ 1162050 w 3248025"/>
              <a:gd name="connsiteY104" fmla="*/ 161925 h 2282755"/>
              <a:gd name="connsiteX105" fmla="*/ 1133475 w 3248025"/>
              <a:gd name="connsiteY105" fmla="*/ 180975 h 2282755"/>
              <a:gd name="connsiteX106" fmla="*/ 1104900 w 3248025"/>
              <a:gd name="connsiteY106" fmla="*/ 190500 h 2282755"/>
              <a:gd name="connsiteX107" fmla="*/ 1076325 w 3248025"/>
              <a:gd name="connsiteY107" fmla="*/ 209550 h 2282755"/>
              <a:gd name="connsiteX108" fmla="*/ 1047750 w 3248025"/>
              <a:gd name="connsiteY108" fmla="*/ 219075 h 2282755"/>
              <a:gd name="connsiteX109" fmla="*/ 990600 w 3248025"/>
              <a:gd name="connsiteY109" fmla="*/ 257175 h 2282755"/>
              <a:gd name="connsiteX110" fmla="*/ 952500 w 3248025"/>
              <a:gd name="connsiteY110" fmla="*/ 285750 h 2282755"/>
              <a:gd name="connsiteX111" fmla="*/ 923925 w 3248025"/>
              <a:gd name="connsiteY111" fmla="*/ 295275 h 2282755"/>
              <a:gd name="connsiteX112" fmla="*/ 866775 w 3248025"/>
              <a:gd name="connsiteY112" fmla="*/ 333375 h 2282755"/>
              <a:gd name="connsiteX113" fmla="*/ 809625 w 3248025"/>
              <a:gd name="connsiteY113" fmla="*/ 371475 h 2282755"/>
              <a:gd name="connsiteX114" fmla="*/ 781050 w 3248025"/>
              <a:gd name="connsiteY114" fmla="*/ 390525 h 2282755"/>
              <a:gd name="connsiteX115" fmla="*/ 752475 w 3248025"/>
              <a:gd name="connsiteY115" fmla="*/ 400050 h 2282755"/>
              <a:gd name="connsiteX116" fmla="*/ 685800 w 3248025"/>
              <a:gd name="connsiteY116" fmla="*/ 428625 h 2282755"/>
              <a:gd name="connsiteX117" fmla="*/ 723900 w 3248025"/>
              <a:gd name="connsiteY117" fmla="*/ 476250 h 2282755"/>
              <a:gd name="connsiteX118" fmla="*/ 733425 w 3248025"/>
              <a:gd name="connsiteY118" fmla="*/ 504825 h 2282755"/>
              <a:gd name="connsiteX119" fmla="*/ 762000 w 3248025"/>
              <a:gd name="connsiteY119" fmla="*/ 514350 h 2282755"/>
              <a:gd name="connsiteX120" fmla="*/ 742950 w 3248025"/>
              <a:gd name="connsiteY120" fmla="*/ 533400 h 228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248025" h="2282755">
                <a:moveTo>
                  <a:pt x="742950" y="533400"/>
                </a:moveTo>
                <a:cubicBezTo>
                  <a:pt x="735013" y="549275"/>
                  <a:pt x="747077" y="544196"/>
                  <a:pt x="714375" y="609600"/>
                </a:cubicBezTo>
                <a:cubicBezTo>
                  <a:pt x="709885" y="618580"/>
                  <a:pt x="709340" y="629195"/>
                  <a:pt x="704850" y="638175"/>
                </a:cubicBezTo>
                <a:cubicBezTo>
                  <a:pt x="699730" y="648414"/>
                  <a:pt x="690920" y="656511"/>
                  <a:pt x="685800" y="666750"/>
                </a:cubicBezTo>
                <a:cubicBezTo>
                  <a:pt x="681310" y="675730"/>
                  <a:pt x="681844" y="686971"/>
                  <a:pt x="676275" y="695325"/>
                </a:cubicBezTo>
                <a:cubicBezTo>
                  <a:pt x="665742" y="711124"/>
                  <a:pt x="636696" y="734165"/>
                  <a:pt x="619125" y="742950"/>
                </a:cubicBezTo>
                <a:cubicBezTo>
                  <a:pt x="610145" y="747440"/>
                  <a:pt x="600075" y="749300"/>
                  <a:pt x="590550" y="752475"/>
                </a:cubicBezTo>
                <a:cubicBezTo>
                  <a:pt x="498422" y="821571"/>
                  <a:pt x="596601" y="754212"/>
                  <a:pt x="523875" y="790575"/>
                </a:cubicBezTo>
                <a:cubicBezTo>
                  <a:pt x="513636" y="795695"/>
                  <a:pt x="505761" y="804976"/>
                  <a:pt x="495300" y="809625"/>
                </a:cubicBezTo>
                <a:cubicBezTo>
                  <a:pt x="480056" y="816400"/>
                  <a:pt x="422215" y="834506"/>
                  <a:pt x="400050" y="838200"/>
                </a:cubicBezTo>
                <a:cubicBezTo>
                  <a:pt x="374801" y="842408"/>
                  <a:pt x="349250" y="844550"/>
                  <a:pt x="323850" y="847725"/>
                </a:cubicBezTo>
                <a:cubicBezTo>
                  <a:pt x="314325" y="850900"/>
                  <a:pt x="305076" y="855072"/>
                  <a:pt x="295275" y="857250"/>
                </a:cubicBezTo>
                <a:cubicBezTo>
                  <a:pt x="218846" y="874234"/>
                  <a:pt x="259837" y="858966"/>
                  <a:pt x="190500" y="876300"/>
                </a:cubicBezTo>
                <a:cubicBezTo>
                  <a:pt x="180760" y="878735"/>
                  <a:pt x="171450" y="882650"/>
                  <a:pt x="161925" y="885825"/>
                </a:cubicBezTo>
                <a:cubicBezTo>
                  <a:pt x="152400" y="895350"/>
                  <a:pt x="138821" y="902091"/>
                  <a:pt x="133350" y="914400"/>
                </a:cubicBezTo>
                <a:cubicBezTo>
                  <a:pt x="104784" y="978674"/>
                  <a:pt x="146298" y="966415"/>
                  <a:pt x="104775" y="1028700"/>
                </a:cubicBezTo>
                <a:cubicBezTo>
                  <a:pt x="50180" y="1110592"/>
                  <a:pt x="115635" y="1006980"/>
                  <a:pt x="76200" y="1085850"/>
                </a:cubicBezTo>
                <a:cubicBezTo>
                  <a:pt x="71080" y="1096089"/>
                  <a:pt x="62270" y="1104186"/>
                  <a:pt x="57150" y="1114425"/>
                </a:cubicBezTo>
                <a:cubicBezTo>
                  <a:pt x="52660" y="1123405"/>
                  <a:pt x="51580" y="1133772"/>
                  <a:pt x="47625" y="1143000"/>
                </a:cubicBezTo>
                <a:cubicBezTo>
                  <a:pt x="42032" y="1156051"/>
                  <a:pt x="34168" y="1168049"/>
                  <a:pt x="28575" y="1181100"/>
                </a:cubicBezTo>
                <a:cubicBezTo>
                  <a:pt x="-13470" y="1279206"/>
                  <a:pt x="63181" y="1121413"/>
                  <a:pt x="0" y="1247775"/>
                </a:cubicBezTo>
                <a:cubicBezTo>
                  <a:pt x="7889" y="1413450"/>
                  <a:pt x="7878" y="1439851"/>
                  <a:pt x="19050" y="1590675"/>
                </a:cubicBezTo>
                <a:cubicBezTo>
                  <a:pt x="21874" y="1628803"/>
                  <a:pt x="23833" y="1667038"/>
                  <a:pt x="28575" y="1704975"/>
                </a:cubicBezTo>
                <a:cubicBezTo>
                  <a:pt x="30199" y="1717965"/>
                  <a:pt x="35948" y="1730162"/>
                  <a:pt x="38100" y="1743075"/>
                </a:cubicBezTo>
                <a:cubicBezTo>
                  <a:pt x="45988" y="1790404"/>
                  <a:pt x="34793" y="1815968"/>
                  <a:pt x="66675" y="1847850"/>
                </a:cubicBezTo>
                <a:cubicBezTo>
                  <a:pt x="74770" y="1855945"/>
                  <a:pt x="85725" y="1860550"/>
                  <a:pt x="95250" y="1866900"/>
                </a:cubicBezTo>
                <a:cubicBezTo>
                  <a:pt x="122873" y="1949769"/>
                  <a:pt x="95250" y="1855000"/>
                  <a:pt x="95250" y="2047875"/>
                </a:cubicBezTo>
                <a:cubicBezTo>
                  <a:pt x="95250" y="2064064"/>
                  <a:pt x="94411" y="2083063"/>
                  <a:pt x="104775" y="2095500"/>
                </a:cubicBezTo>
                <a:cubicBezTo>
                  <a:pt x="113156" y="2105557"/>
                  <a:pt x="130175" y="2101850"/>
                  <a:pt x="142875" y="2105025"/>
                </a:cubicBezTo>
                <a:cubicBezTo>
                  <a:pt x="152400" y="2111375"/>
                  <a:pt x="161211" y="2118955"/>
                  <a:pt x="171450" y="2124075"/>
                </a:cubicBezTo>
                <a:cubicBezTo>
                  <a:pt x="180430" y="2128565"/>
                  <a:pt x="191671" y="2128031"/>
                  <a:pt x="200025" y="2133600"/>
                </a:cubicBezTo>
                <a:cubicBezTo>
                  <a:pt x="211233" y="2141072"/>
                  <a:pt x="217967" y="2153905"/>
                  <a:pt x="228600" y="2162175"/>
                </a:cubicBezTo>
                <a:cubicBezTo>
                  <a:pt x="283993" y="2205259"/>
                  <a:pt x="280224" y="2198433"/>
                  <a:pt x="342900" y="2219325"/>
                </a:cubicBezTo>
                <a:lnTo>
                  <a:pt x="371475" y="2228850"/>
                </a:lnTo>
                <a:cubicBezTo>
                  <a:pt x="381000" y="2232025"/>
                  <a:pt x="390205" y="2236406"/>
                  <a:pt x="400050" y="2238375"/>
                </a:cubicBezTo>
                <a:cubicBezTo>
                  <a:pt x="415925" y="2241550"/>
                  <a:pt x="431732" y="2245087"/>
                  <a:pt x="447675" y="2247900"/>
                </a:cubicBezTo>
                <a:lnTo>
                  <a:pt x="561975" y="2266950"/>
                </a:lnTo>
                <a:cubicBezTo>
                  <a:pt x="593725" y="2263775"/>
                  <a:pt x="625688" y="2262277"/>
                  <a:pt x="657225" y="2257425"/>
                </a:cubicBezTo>
                <a:cubicBezTo>
                  <a:pt x="667148" y="2255898"/>
                  <a:pt x="675999" y="2250078"/>
                  <a:pt x="685800" y="2247900"/>
                </a:cubicBezTo>
                <a:cubicBezTo>
                  <a:pt x="704653" y="2243710"/>
                  <a:pt x="724012" y="2242163"/>
                  <a:pt x="742950" y="2238375"/>
                </a:cubicBezTo>
                <a:cubicBezTo>
                  <a:pt x="755787" y="2235808"/>
                  <a:pt x="768463" y="2232446"/>
                  <a:pt x="781050" y="2228850"/>
                </a:cubicBezTo>
                <a:cubicBezTo>
                  <a:pt x="790704" y="2226092"/>
                  <a:pt x="799721" y="2220976"/>
                  <a:pt x="809625" y="2219325"/>
                </a:cubicBezTo>
                <a:cubicBezTo>
                  <a:pt x="837985" y="2214598"/>
                  <a:pt x="866851" y="2213600"/>
                  <a:pt x="895350" y="2209800"/>
                </a:cubicBezTo>
                <a:cubicBezTo>
                  <a:pt x="914493" y="2207248"/>
                  <a:pt x="933499" y="2203730"/>
                  <a:pt x="952500" y="2200275"/>
                </a:cubicBezTo>
                <a:cubicBezTo>
                  <a:pt x="968428" y="2197379"/>
                  <a:pt x="984035" y="2192538"/>
                  <a:pt x="1000125" y="2190750"/>
                </a:cubicBezTo>
                <a:cubicBezTo>
                  <a:pt x="1069834" y="2183005"/>
                  <a:pt x="1209675" y="2171700"/>
                  <a:pt x="1209675" y="2171700"/>
                </a:cubicBezTo>
                <a:cubicBezTo>
                  <a:pt x="1233375" y="2172194"/>
                  <a:pt x="1633282" y="2171031"/>
                  <a:pt x="1781175" y="2190750"/>
                </a:cubicBezTo>
                <a:cubicBezTo>
                  <a:pt x="1791127" y="2192077"/>
                  <a:pt x="1800096" y="2197517"/>
                  <a:pt x="1809750" y="2200275"/>
                </a:cubicBezTo>
                <a:cubicBezTo>
                  <a:pt x="1841137" y="2209243"/>
                  <a:pt x="1862739" y="2212778"/>
                  <a:pt x="1895475" y="2219325"/>
                </a:cubicBezTo>
                <a:cubicBezTo>
                  <a:pt x="1908175" y="2225675"/>
                  <a:pt x="1920105" y="2233885"/>
                  <a:pt x="1933575" y="2238375"/>
                </a:cubicBezTo>
                <a:cubicBezTo>
                  <a:pt x="2013580" y="2265043"/>
                  <a:pt x="2041154" y="2259246"/>
                  <a:pt x="2133600" y="2266950"/>
                </a:cubicBezTo>
                <a:lnTo>
                  <a:pt x="2238375" y="2276475"/>
                </a:lnTo>
                <a:cubicBezTo>
                  <a:pt x="2387600" y="2270125"/>
                  <a:pt x="2544355" y="2304657"/>
                  <a:pt x="2686050" y="2257425"/>
                </a:cubicBezTo>
                <a:cubicBezTo>
                  <a:pt x="2695575" y="2254250"/>
                  <a:pt x="2704885" y="2250335"/>
                  <a:pt x="2714625" y="2247900"/>
                </a:cubicBezTo>
                <a:cubicBezTo>
                  <a:pt x="2751766" y="2238615"/>
                  <a:pt x="2791291" y="2234226"/>
                  <a:pt x="2828925" y="2228850"/>
                </a:cubicBezTo>
                <a:cubicBezTo>
                  <a:pt x="2898494" y="2205660"/>
                  <a:pt x="2866594" y="2214670"/>
                  <a:pt x="2924175" y="2200275"/>
                </a:cubicBezTo>
                <a:cubicBezTo>
                  <a:pt x="2933700" y="2193925"/>
                  <a:pt x="2942511" y="2186345"/>
                  <a:pt x="2952750" y="2181225"/>
                </a:cubicBezTo>
                <a:cubicBezTo>
                  <a:pt x="2961730" y="2176735"/>
                  <a:pt x="2972971" y="2177269"/>
                  <a:pt x="2981325" y="2171700"/>
                </a:cubicBezTo>
                <a:cubicBezTo>
                  <a:pt x="3003327" y="2157032"/>
                  <a:pt x="3014893" y="2135635"/>
                  <a:pt x="3028950" y="2114550"/>
                </a:cubicBezTo>
                <a:cubicBezTo>
                  <a:pt x="3032125" y="2101850"/>
                  <a:pt x="3032621" y="2088159"/>
                  <a:pt x="3038475" y="2076450"/>
                </a:cubicBezTo>
                <a:cubicBezTo>
                  <a:pt x="3065672" y="2022056"/>
                  <a:pt x="3063852" y="2054257"/>
                  <a:pt x="3095625" y="2009775"/>
                </a:cubicBezTo>
                <a:cubicBezTo>
                  <a:pt x="3103878" y="1998221"/>
                  <a:pt x="3107370" y="1983851"/>
                  <a:pt x="3114675" y="1971675"/>
                </a:cubicBezTo>
                <a:cubicBezTo>
                  <a:pt x="3126455" y="1952042"/>
                  <a:pt x="3140075" y="1933575"/>
                  <a:pt x="3152775" y="1914525"/>
                </a:cubicBezTo>
                <a:cubicBezTo>
                  <a:pt x="3159125" y="1905000"/>
                  <a:pt x="3166705" y="1896189"/>
                  <a:pt x="3171825" y="1885950"/>
                </a:cubicBezTo>
                <a:cubicBezTo>
                  <a:pt x="3187437" y="1854726"/>
                  <a:pt x="3191991" y="1850108"/>
                  <a:pt x="3200400" y="1819275"/>
                </a:cubicBezTo>
                <a:cubicBezTo>
                  <a:pt x="3207289" y="1794016"/>
                  <a:pt x="3211171" y="1767913"/>
                  <a:pt x="3219450" y="1743075"/>
                </a:cubicBezTo>
                <a:cubicBezTo>
                  <a:pt x="3222625" y="1733550"/>
                  <a:pt x="3226217" y="1724154"/>
                  <a:pt x="3228975" y="1714500"/>
                </a:cubicBezTo>
                <a:cubicBezTo>
                  <a:pt x="3237943" y="1683113"/>
                  <a:pt x="3241478" y="1661511"/>
                  <a:pt x="3248025" y="1628775"/>
                </a:cubicBezTo>
                <a:cubicBezTo>
                  <a:pt x="3244850" y="1546225"/>
                  <a:pt x="3244184" y="1463540"/>
                  <a:pt x="3238500" y="1381125"/>
                </a:cubicBezTo>
                <a:cubicBezTo>
                  <a:pt x="3237809" y="1371109"/>
                  <a:pt x="3233465" y="1361530"/>
                  <a:pt x="3228975" y="1352550"/>
                </a:cubicBezTo>
                <a:cubicBezTo>
                  <a:pt x="3223855" y="1342311"/>
                  <a:pt x="3216275" y="1333500"/>
                  <a:pt x="3209925" y="1323975"/>
                </a:cubicBezTo>
                <a:cubicBezTo>
                  <a:pt x="3180148" y="1204868"/>
                  <a:pt x="3218204" y="1352953"/>
                  <a:pt x="3190875" y="1257300"/>
                </a:cubicBezTo>
                <a:cubicBezTo>
                  <a:pt x="3187279" y="1244713"/>
                  <a:pt x="3186507" y="1231232"/>
                  <a:pt x="3181350" y="1219200"/>
                </a:cubicBezTo>
                <a:cubicBezTo>
                  <a:pt x="3176841" y="1208678"/>
                  <a:pt x="3167420" y="1200864"/>
                  <a:pt x="3162300" y="1190625"/>
                </a:cubicBezTo>
                <a:cubicBezTo>
                  <a:pt x="3156471" y="1178967"/>
                  <a:pt x="3144994" y="1133541"/>
                  <a:pt x="3143250" y="1123950"/>
                </a:cubicBezTo>
                <a:cubicBezTo>
                  <a:pt x="3139234" y="1101861"/>
                  <a:pt x="3138773" y="1079151"/>
                  <a:pt x="3133725" y="1057275"/>
                </a:cubicBezTo>
                <a:cubicBezTo>
                  <a:pt x="3129210" y="1037709"/>
                  <a:pt x="3114675" y="1000125"/>
                  <a:pt x="3114675" y="1000125"/>
                </a:cubicBezTo>
                <a:cubicBezTo>
                  <a:pt x="3111500" y="974725"/>
                  <a:pt x="3107041" y="949453"/>
                  <a:pt x="3105150" y="923925"/>
                </a:cubicBezTo>
                <a:cubicBezTo>
                  <a:pt x="3100688" y="863682"/>
                  <a:pt x="3098642" y="803283"/>
                  <a:pt x="3095625" y="742950"/>
                </a:cubicBezTo>
                <a:cubicBezTo>
                  <a:pt x="3092292" y="676283"/>
                  <a:pt x="3091220" y="609479"/>
                  <a:pt x="3086100" y="542925"/>
                </a:cubicBezTo>
                <a:cubicBezTo>
                  <a:pt x="3084858" y="526783"/>
                  <a:pt x="3079037" y="511301"/>
                  <a:pt x="3076575" y="495300"/>
                </a:cubicBezTo>
                <a:cubicBezTo>
                  <a:pt x="3072683" y="470000"/>
                  <a:pt x="3071767" y="444259"/>
                  <a:pt x="3067050" y="419100"/>
                </a:cubicBezTo>
                <a:cubicBezTo>
                  <a:pt x="3063388" y="399568"/>
                  <a:pt x="3040742" y="309334"/>
                  <a:pt x="3028950" y="285750"/>
                </a:cubicBezTo>
                <a:cubicBezTo>
                  <a:pt x="3022600" y="273050"/>
                  <a:pt x="3015493" y="260701"/>
                  <a:pt x="3009900" y="247650"/>
                </a:cubicBezTo>
                <a:cubicBezTo>
                  <a:pt x="3005945" y="238422"/>
                  <a:pt x="3005356" y="227792"/>
                  <a:pt x="3000375" y="219075"/>
                </a:cubicBezTo>
                <a:cubicBezTo>
                  <a:pt x="2992499" y="205292"/>
                  <a:pt x="2981325" y="193675"/>
                  <a:pt x="2971800" y="180975"/>
                </a:cubicBezTo>
                <a:cubicBezTo>
                  <a:pt x="2968625" y="171450"/>
                  <a:pt x="2968547" y="160240"/>
                  <a:pt x="2962275" y="152400"/>
                </a:cubicBezTo>
                <a:cubicBezTo>
                  <a:pt x="2955124" y="143461"/>
                  <a:pt x="2942494" y="140679"/>
                  <a:pt x="2933700" y="133350"/>
                </a:cubicBezTo>
                <a:cubicBezTo>
                  <a:pt x="2923352" y="124726"/>
                  <a:pt x="2915758" y="113045"/>
                  <a:pt x="2905125" y="104775"/>
                </a:cubicBezTo>
                <a:cubicBezTo>
                  <a:pt x="2887053" y="90719"/>
                  <a:pt x="2867025" y="79375"/>
                  <a:pt x="2847975" y="66675"/>
                </a:cubicBezTo>
                <a:lnTo>
                  <a:pt x="2819400" y="47625"/>
                </a:lnTo>
                <a:cubicBezTo>
                  <a:pt x="2798497" y="33690"/>
                  <a:pt x="2776895" y="17582"/>
                  <a:pt x="2752725" y="9525"/>
                </a:cubicBezTo>
                <a:cubicBezTo>
                  <a:pt x="2737366" y="4405"/>
                  <a:pt x="2720975" y="3175"/>
                  <a:pt x="2705100" y="0"/>
                </a:cubicBezTo>
                <a:cubicBezTo>
                  <a:pt x="2646786" y="1458"/>
                  <a:pt x="2311693" y="4554"/>
                  <a:pt x="2181225" y="19050"/>
                </a:cubicBezTo>
                <a:cubicBezTo>
                  <a:pt x="2171246" y="20159"/>
                  <a:pt x="2162304" y="25817"/>
                  <a:pt x="2152650" y="28575"/>
                </a:cubicBezTo>
                <a:cubicBezTo>
                  <a:pt x="2140063" y="32171"/>
                  <a:pt x="2127137" y="34504"/>
                  <a:pt x="2114550" y="38100"/>
                </a:cubicBezTo>
                <a:cubicBezTo>
                  <a:pt x="2104896" y="40858"/>
                  <a:pt x="2095853" y="45829"/>
                  <a:pt x="2085975" y="47625"/>
                </a:cubicBezTo>
                <a:cubicBezTo>
                  <a:pt x="2056730" y="52942"/>
                  <a:pt x="1937247" y="64782"/>
                  <a:pt x="1914525" y="66675"/>
                </a:cubicBezTo>
                <a:cubicBezTo>
                  <a:pt x="1788031" y="77216"/>
                  <a:pt x="1725421" y="78988"/>
                  <a:pt x="1590675" y="85725"/>
                </a:cubicBezTo>
                <a:cubicBezTo>
                  <a:pt x="1568450" y="88900"/>
                  <a:pt x="1546339" y="93016"/>
                  <a:pt x="1524000" y="95250"/>
                </a:cubicBezTo>
                <a:cubicBezTo>
                  <a:pt x="1482809" y="99369"/>
                  <a:pt x="1441402" y="101027"/>
                  <a:pt x="1400175" y="104775"/>
                </a:cubicBezTo>
                <a:cubicBezTo>
                  <a:pt x="1371542" y="107378"/>
                  <a:pt x="1343025" y="111125"/>
                  <a:pt x="1314450" y="114300"/>
                </a:cubicBezTo>
                <a:lnTo>
                  <a:pt x="1257300" y="133350"/>
                </a:lnTo>
                <a:cubicBezTo>
                  <a:pt x="1247775" y="136525"/>
                  <a:pt x="1238465" y="140440"/>
                  <a:pt x="1228725" y="142875"/>
                </a:cubicBezTo>
                <a:cubicBezTo>
                  <a:pt x="1216518" y="145927"/>
                  <a:pt x="1175715" y="155093"/>
                  <a:pt x="1162050" y="161925"/>
                </a:cubicBezTo>
                <a:cubicBezTo>
                  <a:pt x="1151811" y="167045"/>
                  <a:pt x="1143714" y="175855"/>
                  <a:pt x="1133475" y="180975"/>
                </a:cubicBezTo>
                <a:cubicBezTo>
                  <a:pt x="1124495" y="185465"/>
                  <a:pt x="1113880" y="186010"/>
                  <a:pt x="1104900" y="190500"/>
                </a:cubicBezTo>
                <a:cubicBezTo>
                  <a:pt x="1094661" y="195620"/>
                  <a:pt x="1086564" y="204430"/>
                  <a:pt x="1076325" y="209550"/>
                </a:cubicBezTo>
                <a:cubicBezTo>
                  <a:pt x="1067345" y="214040"/>
                  <a:pt x="1056527" y="214199"/>
                  <a:pt x="1047750" y="219075"/>
                </a:cubicBezTo>
                <a:cubicBezTo>
                  <a:pt x="1027736" y="230194"/>
                  <a:pt x="1008916" y="243438"/>
                  <a:pt x="990600" y="257175"/>
                </a:cubicBezTo>
                <a:cubicBezTo>
                  <a:pt x="977900" y="266700"/>
                  <a:pt x="966283" y="277874"/>
                  <a:pt x="952500" y="285750"/>
                </a:cubicBezTo>
                <a:cubicBezTo>
                  <a:pt x="943783" y="290731"/>
                  <a:pt x="932702" y="290399"/>
                  <a:pt x="923925" y="295275"/>
                </a:cubicBezTo>
                <a:cubicBezTo>
                  <a:pt x="903911" y="306394"/>
                  <a:pt x="885825" y="320675"/>
                  <a:pt x="866775" y="333375"/>
                </a:cubicBezTo>
                <a:lnTo>
                  <a:pt x="809625" y="371475"/>
                </a:lnTo>
                <a:cubicBezTo>
                  <a:pt x="800100" y="377825"/>
                  <a:pt x="791910" y="386905"/>
                  <a:pt x="781050" y="390525"/>
                </a:cubicBezTo>
                <a:cubicBezTo>
                  <a:pt x="771525" y="393700"/>
                  <a:pt x="761703" y="396095"/>
                  <a:pt x="752475" y="400050"/>
                </a:cubicBezTo>
                <a:cubicBezTo>
                  <a:pt x="670085" y="435360"/>
                  <a:pt x="752813" y="406287"/>
                  <a:pt x="685800" y="428625"/>
                </a:cubicBezTo>
                <a:cubicBezTo>
                  <a:pt x="709741" y="500449"/>
                  <a:pt x="674661" y="414702"/>
                  <a:pt x="723900" y="476250"/>
                </a:cubicBezTo>
                <a:cubicBezTo>
                  <a:pt x="730172" y="484090"/>
                  <a:pt x="726325" y="497725"/>
                  <a:pt x="733425" y="504825"/>
                </a:cubicBezTo>
                <a:cubicBezTo>
                  <a:pt x="740525" y="511925"/>
                  <a:pt x="752678" y="510621"/>
                  <a:pt x="762000" y="514350"/>
                </a:cubicBezTo>
                <a:cubicBezTo>
                  <a:pt x="768592" y="516987"/>
                  <a:pt x="750887" y="517525"/>
                  <a:pt x="742950" y="533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orme libre 6"/>
          <p:cNvSpPr/>
          <p:nvPr/>
        </p:nvSpPr>
        <p:spPr>
          <a:xfrm>
            <a:off x="-276225" y="1123950"/>
            <a:ext cx="2657475" cy="3276600"/>
          </a:xfrm>
          <a:custGeom>
            <a:avLst/>
            <a:gdLst>
              <a:gd name="connsiteX0" fmla="*/ 2543175 w 2657475"/>
              <a:gd name="connsiteY0" fmla="*/ 2381250 h 3276600"/>
              <a:gd name="connsiteX1" fmla="*/ 2571750 w 2657475"/>
              <a:gd name="connsiteY1" fmla="*/ 2305050 h 3276600"/>
              <a:gd name="connsiteX2" fmla="*/ 2590800 w 2657475"/>
              <a:gd name="connsiteY2" fmla="*/ 2238375 h 3276600"/>
              <a:gd name="connsiteX3" fmla="*/ 2609850 w 2657475"/>
              <a:gd name="connsiteY3" fmla="*/ 2181225 h 3276600"/>
              <a:gd name="connsiteX4" fmla="*/ 2619375 w 2657475"/>
              <a:gd name="connsiteY4" fmla="*/ 2009775 h 3276600"/>
              <a:gd name="connsiteX5" fmla="*/ 2628900 w 2657475"/>
              <a:gd name="connsiteY5" fmla="*/ 1924050 h 3276600"/>
              <a:gd name="connsiteX6" fmla="*/ 2638425 w 2657475"/>
              <a:gd name="connsiteY6" fmla="*/ 1800225 h 3276600"/>
              <a:gd name="connsiteX7" fmla="*/ 2628900 w 2657475"/>
              <a:gd name="connsiteY7" fmla="*/ 1695450 h 3276600"/>
              <a:gd name="connsiteX8" fmla="*/ 2619375 w 2657475"/>
              <a:gd name="connsiteY8" fmla="*/ 1666875 h 3276600"/>
              <a:gd name="connsiteX9" fmla="*/ 2609850 w 2657475"/>
              <a:gd name="connsiteY9" fmla="*/ 1619250 h 3276600"/>
              <a:gd name="connsiteX10" fmla="*/ 2590800 w 2657475"/>
              <a:gd name="connsiteY10" fmla="*/ 1590675 h 3276600"/>
              <a:gd name="connsiteX11" fmla="*/ 2581275 w 2657475"/>
              <a:gd name="connsiteY11" fmla="*/ 1514475 h 3276600"/>
              <a:gd name="connsiteX12" fmla="*/ 2600325 w 2657475"/>
              <a:gd name="connsiteY12" fmla="*/ 1190625 h 3276600"/>
              <a:gd name="connsiteX13" fmla="*/ 2609850 w 2657475"/>
              <a:gd name="connsiteY13" fmla="*/ 1162050 h 3276600"/>
              <a:gd name="connsiteX14" fmla="*/ 2619375 w 2657475"/>
              <a:gd name="connsiteY14" fmla="*/ 1104900 h 3276600"/>
              <a:gd name="connsiteX15" fmla="*/ 2628900 w 2657475"/>
              <a:gd name="connsiteY15" fmla="*/ 1076325 h 3276600"/>
              <a:gd name="connsiteX16" fmla="*/ 2647950 w 2657475"/>
              <a:gd name="connsiteY16" fmla="*/ 981075 h 3276600"/>
              <a:gd name="connsiteX17" fmla="*/ 2657475 w 2657475"/>
              <a:gd name="connsiteY17" fmla="*/ 933450 h 3276600"/>
              <a:gd name="connsiteX18" fmla="*/ 2647950 w 2657475"/>
              <a:gd name="connsiteY18" fmla="*/ 552450 h 3276600"/>
              <a:gd name="connsiteX19" fmla="*/ 2638425 w 2657475"/>
              <a:gd name="connsiteY19" fmla="*/ 447675 h 3276600"/>
              <a:gd name="connsiteX20" fmla="*/ 2609850 w 2657475"/>
              <a:gd name="connsiteY20" fmla="*/ 361950 h 3276600"/>
              <a:gd name="connsiteX21" fmla="*/ 2581275 w 2657475"/>
              <a:gd name="connsiteY21" fmla="*/ 304800 h 3276600"/>
              <a:gd name="connsiteX22" fmla="*/ 2552700 w 2657475"/>
              <a:gd name="connsiteY22" fmla="*/ 285750 h 3276600"/>
              <a:gd name="connsiteX23" fmla="*/ 2524125 w 2657475"/>
              <a:gd name="connsiteY23" fmla="*/ 257175 h 3276600"/>
              <a:gd name="connsiteX24" fmla="*/ 2438400 w 2657475"/>
              <a:gd name="connsiteY24" fmla="*/ 219075 h 3276600"/>
              <a:gd name="connsiteX25" fmla="*/ 2381250 w 2657475"/>
              <a:gd name="connsiteY25" fmla="*/ 180975 h 3276600"/>
              <a:gd name="connsiteX26" fmla="*/ 2324100 w 2657475"/>
              <a:gd name="connsiteY26" fmla="*/ 123825 h 3276600"/>
              <a:gd name="connsiteX27" fmla="*/ 2295525 w 2657475"/>
              <a:gd name="connsiteY27" fmla="*/ 114300 h 3276600"/>
              <a:gd name="connsiteX28" fmla="*/ 2266950 w 2657475"/>
              <a:gd name="connsiteY28" fmla="*/ 95250 h 3276600"/>
              <a:gd name="connsiteX29" fmla="*/ 2200275 w 2657475"/>
              <a:gd name="connsiteY29" fmla="*/ 85725 h 3276600"/>
              <a:gd name="connsiteX30" fmla="*/ 2133600 w 2657475"/>
              <a:gd name="connsiteY30" fmla="*/ 66675 h 3276600"/>
              <a:gd name="connsiteX31" fmla="*/ 2038350 w 2657475"/>
              <a:gd name="connsiteY31" fmla="*/ 47625 h 3276600"/>
              <a:gd name="connsiteX32" fmla="*/ 1981200 w 2657475"/>
              <a:gd name="connsiteY32" fmla="*/ 38100 h 3276600"/>
              <a:gd name="connsiteX33" fmla="*/ 1924050 w 2657475"/>
              <a:gd name="connsiteY33" fmla="*/ 19050 h 3276600"/>
              <a:gd name="connsiteX34" fmla="*/ 1685925 w 2657475"/>
              <a:gd name="connsiteY34" fmla="*/ 0 h 3276600"/>
              <a:gd name="connsiteX35" fmla="*/ 1343025 w 2657475"/>
              <a:gd name="connsiteY35" fmla="*/ 9525 h 3276600"/>
              <a:gd name="connsiteX36" fmla="*/ 1228725 w 2657475"/>
              <a:gd name="connsiteY36" fmla="*/ 28575 h 3276600"/>
              <a:gd name="connsiteX37" fmla="*/ 1171575 w 2657475"/>
              <a:gd name="connsiteY37" fmla="*/ 38100 h 3276600"/>
              <a:gd name="connsiteX38" fmla="*/ 1104900 w 2657475"/>
              <a:gd name="connsiteY38" fmla="*/ 66675 h 3276600"/>
              <a:gd name="connsiteX39" fmla="*/ 1038225 w 2657475"/>
              <a:gd name="connsiteY39" fmla="*/ 85725 h 3276600"/>
              <a:gd name="connsiteX40" fmla="*/ 942975 w 2657475"/>
              <a:gd name="connsiteY40" fmla="*/ 123825 h 3276600"/>
              <a:gd name="connsiteX41" fmla="*/ 914400 w 2657475"/>
              <a:gd name="connsiteY41" fmla="*/ 142875 h 3276600"/>
              <a:gd name="connsiteX42" fmla="*/ 876300 w 2657475"/>
              <a:gd name="connsiteY42" fmla="*/ 161925 h 3276600"/>
              <a:gd name="connsiteX43" fmla="*/ 847725 w 2657475"/>
              <a:gd name="connsiteY43" fmla="*/ 180975 h 3276600"/>
              <a:gd name="connsiteX44" fmla="*/ 819150 w 2657475"/>
              <a:gd name="connsiteY44" fmla="*/ 190500 h 3276600"/>
              <a:gd name="connsiteX45" fmla="*/ 762000 w 2657475"/>
              <a:gd name="connsiteY45" fmla="*/ 238125 h 3276600"/>
              <a:gd name="connsiteX46" fmla="*/ 685800 w 2657475"/>
              <a:gd name="connsiteY46" fmla="*/ 295275 h 3276600"/>
              <a:gd name="connsiteX47" fmla="*/ 657225 w 2657475"/>
              <a:gd name="connsiteY47" fmla="*/ 304800 h 3276600"/>
              <a:gd name="connsiteX48" fmla="*/ 600075 w 2657475"/>
              <a:gd name="connsiteY48" fmla="*/ 333375 h 3276600"/>
              <a:gd name="connsiteX49" fmla="*/ 533400 w 2657475"/>
              <a:gd name="connsiteY49" fmla="*/ 381000 h 3276600"/>
              <a:gd name="connsiteX50" fmla="*/ 466725 w 2657475"/>
              <a:gd name="connsiteY50" fmla="*/ 438150 h 3276600"/>
              <a:gd name="connsiteX51" fmla="*/ 428625 w 2657475"/>
              <a:gd name="connsiteY51" fmla="*/ 466725 h 3276600"/>
              <a:gd name="connsiteX52" fmla="*/ 400050 w 2657475"/>
              <a:gd name="connsiteY52" fmla="*/ 495300 h 3276600"/>
              <a:gd name="connsiteX53" fmla="*/ 333375 w 2657475"/>
              <a:gd name="connsiteY53" fmla="*/ 590550 h 3276600"/>
              <a:gd name="connsiteX54" fmla="*/ 228600 w 2657475"/>
              <a:gd name="connsiteY54" fmla="*/ 695325 h 3276600"/>
              <a:gd name="connsiteX55" fmla="*/ 190500 w 2657475"/>
              <a:gd name="connsiteY55" fmla="*/ 733425 h 3276600"/>
              <a:gd name="connsiteX56" fmla="*/ 161925 w 2657475"/>
              <a:gd name="connsiteY56" fmla="*/ 762000 h 3276600"/>
              <a:gd name="connsiteX57" fmla="*/ 114300 w 2657475"/>
              <a:gd name="connsiteY57" fmla="*/ 838200 h 3276600"/>
              <a:gd name="connsiteX58" fmla="*/ 104775 w 2657475"/>
              <a:gd name="connsiteY58" fmla="*/ 885825 h 3276600"/>
              <a:gd name="connsiteX59" fmla="*/ 66675 w 2657475"/>
              <a:gd name="connsiteY59" fmla="*/ 952500 h 3276600"/>
              <a:gd name="connsiteX60" fmla="*/ 57150 w 2657475"/>
              <a:gd name="connsiteY60" fmla="*/ 981075 h 3276600"/>
              <a:gd name="connsiteX61" fmla="*/ 38100 w 2657475"/>
              <a:gd name="connsiteY61" fmla="*/ 1057275 h 3276600"/>
              <a:gd name="connsiteX62" fmla="*/ 19050 w 2657475"/>
              <a:gd name="connsiteY62" fmla="*/ 1095375 h 3276600"/>
              <a:gd name="connsiteX63" fmla="*/ 9525 w 2657475"/>
              <a:gd name="connsiteY63" fmla="*/ 1133475 h 3276600"/>
              <a:gd name="connsiteX64" fmla="*/ 0 w 2657475"/>
              <a:gd name="connsiteY64" fmla="*/ 1162050 h 3276600"/>
              <a:gd name="connsiteX65" fmla="*/ 9525 w 2657475"/>
              <a:gd name="connsiteY65" fmla="*/ 1457325 h 3276600"/>
              <a:gd name="connsiteX66" fmla="*/ 28575 w 2657475"/>
              <a:gd name="connsiteY66" fmla="*/ 1533525 h 3276600"/>
              <a:gd name="connsiteX67" fmla="*/ 47625 w 2657475"/>
              <a:gd name="connsiteY67" fmla="*/ 1562100 h 3276600"/>
              <a:gd name="connsiteX68" fmla="*/ 57150 w 2657475"/>
              <a:gd name="connsiteY68" fmla="*/ 1590675 h 3276600"/>
              <a:gd name="connsiteX69" fmla="*/ 104775 w 2657475"/>
              <a:gd name="connsiteY69" fmla="*/ 1647825 h 3276600"/>
              <a:gd name="connsiteX70" fmla="*/ 152400 w 2657475"/>
              <a:gd name="connsiteY70" fmla="*/ 1733550 h 3276600"/>
              <a:gd name="connsiteX71" fmla="*/ 200025 w 2657475"/>
              <a:gd name="connsiteY71" fmla="*/ 1790700 h 3276600"/>
              <a:gd name="connsiteX72" fmla="*/ 219075 w 2657475"/>
              <a:gd name="connsiteY72" fmla="*/ 1828800 h 3276600"/>
              <a:gd name="connsiteX73" fmla="*/ 238125 w 2657475"/>
              <a:gd name="connsiteY73" fmla="*/ 1857375 h 3276600"/>
              <a:gd name="connsiteX74" fmla="*/ 257175 w 2657475"/>
              <a:gd name="connsiteY74" fmla="*/ 1895475 h 3276600"/>
              <a:gd name="connsiteX75" fmla="*/ 314325 w 2657475"/>
              <a:gd name="connsiteY75" fmla="*/ 1971675 h 3276600"/>
              <a:gd name="connsiteX76" fmla="*/ 333375 w 2657475"/>
              <a:gd name="connsiteY76" fmla="*/ 2009775 h 3276600"/>
              <a:gd name="connsiteX77" fmla="*/ 352425 w 2657475"/>
              <a:gd name="connsiteY77" fmla="*/ 2038350 h 3276600"/>
              <a:gd name="connsiteX78" fmla="*/ 381000 w 2657475"/>
              <a:gd name="connsiteY78" fmla="*/ 2105025 h 3276600"/>
              <a:gd name="connsiteX79" fmla="*/ 409575 w 2657475"/>
              <a:gd name="connsiteY79" fmla="*/ 2143125 h 3276600"/>
              <a:gd name="connsiteX80" fmla="*/ 428625 w 2657475"/>
              <a:gd name="connsiteY80" fmla="*/ 2171700 h 3276600"/>
              <a:gd name="connsiteX81" fmla="*/ 438150 w 2657475"/>
              <a:gd name="connsiteY81" fmla="*/ 2209800 h 3276600"/>
              <a:gd name="connsiteX82" fmla="*/ 466725 w 2657475"/>
              <a:gd name="connsiteY82" fmla="*/ 2238375 h 3276600"/>
              <a:gd name="connsiteX83" fmla="*/ 495300 w 2657475"/>
              <a:gd name="connsiteY83" fmla="*/ 2276475 h 3276600"/>
              <a:gd name="connsiteX84" fmla="*/ 523875 w 2657475"/>
              <a:gd name="connsiteY84" fmla="*/ 2352675 h 3276600"/>
              <a:gd name="connsiteX85" fmla="*/ 552450 w 2657475"/>
              <a:gd name="connsiteY85" fmla="*/ 2390775 h 3276600"/>
              <a:gd name="connsiteX86" fmla="*/ 571500 w 2657475"/>
              <a:gd name="connsiteY86" fmla="*/ 2428875 h 3276600"/>
              <a:gd name="connsiteX87" fmla="*/ 619125 w 2657475"/>
              <a:gd name="connsiteY87" fmla="*/ 2495550 h 3276600"/>
              <a:gd name="connsiteX88" fmla="*/ 647700 w 2657475"/>
              <a:gd name="connsiteY88" fmla="*/ 2552700 h 3276600"/>
              <a:gd name="connsiteX89" fmla="*/ 657225 w 2657475"/>
              <a:gd name="connsiteY89" fmla="*/ 2581275 h 3276600"/>
              <a:gd name="connsiteX90" fmla="*/ 695325 w 2657475"/>
              <a:gd name="connsiteY90" fmla="*/ 2647950 h 3276600"/>
              <a:gd name="connsiteX91" fmla="*/ 714375 w 2657475"/>
              <a:gd name="connsiteY91" fmla="*/ 2714625 h 3276600"/>
              <a:gd name="connsiteX92" fmla="*/ 752475 w 2657475"/>
              <a:gd name="connsiteY92" fmla="*/ 2771775 h 3276600"/>
              <a:gd name="connsiteX93" fmla="*/ 762000 w 2657475"/>
              <a:gd name="connsiteY93" fmla="*/ 2800350 h 3276600"/>
              <a:gd name="connsiteX94" fmla="*/ 790575 w 2657475"/>
              <a:gd name="connsiteY94" fmla="*/ 2828925 h 3276600"/>
              <a:gd name="connsiteX95" fmla="*/ 838200 w 2657475"/>
              <a:gd name="connsiteY95" fmla="*/ 2914650 h 3276600"/>
              <a:gd name="connsiteX96" fmla="*/ 857250 w 2657475"/>
              <a:gd name="connsiteY96" fmla="*/ 2943225 h 3276600"/>
              <a:gd name="connsiteX97" fmla="*/ 885825 w 2657475"/>
              <a:gd name="connsiteY97" fmla="*/ 2962275 h 3276600"/>
              <a:gd name="connsiteX98" fmla="*/ 923925 w 2657475"/>
              <a:gd name="connsiteY98" fmla="*/ 3000375 h 3276600"/>
              <a:gd name="connsiteX99" fmla="*/ 942975 w 2657475"/>
              <a:gd name="connsiteY99" fmla="*/ 3028950 h 3276600"/>
              <a:gd name="connsiteX100" fmla="*/ 981075 w 2657475"/>
              <a:gd name="connsiteY100" fmla="*/ 3095625 h 3276600"/>
              <a:gd name="connsiteX101" fmla="*/ 1009650 w 2657475"/>
              <a:gd name="connsiteY101" fmla="*/ 3114675 h 3276600"/>
              <a:gd name="connsiteX102" fmla="*/ 1104900 w 2657475"/>
              <a:gd name="connsiteY102" fmla="*/ 3181350 h 3276600"/>
              <a:gd name="connsiteX103" fmla="*/ 1152525 w 2657475"/>
              <a:gd name="connsiteY103" fmla="*/ 3209925 h 3276600"/>
              <a:gd name="connsiteX104" fmla="*/ 1219200 w 2657475"/>
              <a:gd name="connsiteY104" fmla="*/ 3248025 h 3276600"/>
              <a:gd name="connsiteX105" fmla="*/ 1257300 w 2657475"/>
              <a:gd name="connsiteY105" fmla="*/ 3257550 h 3276600"/>
              <a:gd name="connsiteX106" fmla="*/ 1314450 w 2657475"/>
              <a:gd name="connsiteY106" fmla="*/ 3276600 h 3276600"/>
              <a:gd name="connsiteX107" fmla="*/ 1590675 w 2657475"/>
              <a:gd name="connsiteY107" fmla="*/ 3267075 h 3276600"/>
              <a:gd name="connsiteX108" fmla="*/ 1666875 w 2657475"/>
              <a:gd name="connsiteY108" fmla="*/ 3238500 h 3276600"/>
              <a:gd name="connsiteX109" fmla="*/ 1714500 w 2657475"/>
              <a:gd name="connsiteY109" fmla="*/ 3228975 h 3276600"/>
              <a:gd name="connsiteX110" fmla="*/ 1781175 w 2657475"/>
              <a:gd name="connsiteY110" fmla="*/ 3209925 h 3276600"/>
              <a:gd name="connsiteX111" fmla="*/ 1924050 w 2657475"/>
              <a:gd name="connsiteY111" fmla="*/ 3181350 h 3276600"/>
              <a:gd name="connsiteX112" fmla="*/ 1971675 w 2657475"/>
              <a:gd name="connsiteY112" fmla="*/ 3171825 h 3276600"/>
              <a:gd name="connsiteX113" fmla="*/ 2009775 w 2657475"/>
              <a:gd name="connsiteY113" fmla="*/ 3162300 h 3276600"/>
              <a:gd name="connsiteX114" fmla="*/ 2066925 w 2657475"/>
              <a:gd name="connsiteY114" fmla="*/ 3152775 h 3276600"/>
              <a:gd name="connsiteX115" fmla="*/ 2095500 w 2657475"/>
              <a:gd name="connsiteY115" fmla="*/ 3143250 h 3276600"/>
              <a:gd name="connsiteX116" fmla="*/ 2133600 w 2657475"/>
              <a:gd name="connsiteY116" fmla="*/ 3133725 h 3276600"/>
              <a:gd name="connsiteX117" fmla="*/ 2162175 w 2657475"/>
              <a:gd name="connsiteY117" fmla="*/ 3124200 h 3276600"/>
              <a:gd name="connsiteX118" fmla="*/ 2200275 w 2657475"/>
              <a:gd name="connsiteY118" fmla="*/ 3114675 h 3276600"/>
              <a:gd name="connsiteX119" fmla="*/ 2228850 w 2657475"/>
              <a:gd name="connsiteY119" fmla="*/ 3105150 h 3276600"/>
              <a:gd name="connsiteX120" fmla="*/ 2276475 w 2657475"/>
              <a:gd name="connsiteY120" fmla="*/ 3095625 h 3276600"/>
              <a:gd name="connsiteX121" fmla="*/ 2305050 w 2657475"/>
              <a:gd name="connsiteY121" fmla="*/ 3086100 h 3276600"/>
              <a:gd name="connsiteX122" fmla="*/ 2343150 w 2657475"/>
              <a:gd name="connsiteY122" fmla="*/ 3076575 h 3276600"/>
              <a:gd name="connsiteX123" fmla="*/ 2457450 w 2657475"/>
              <a:gd name="connsiteY123" fmla="*/ 3019425 h 3276600"/>
              <a:gd name="connsiteX124" fmla="*/ 2486025 w 2657475"/>
              <a:gd name="connsiteY124" fmla="*/ 2990850 h 3276600"/>
              <a:gd name="connsiteX125" fmla="*/ 2505075 w 2657475"/>
              <a:gd name="connsiteY125" fmla="*/ 2952750 h 3276600"/>
              <a:gd name="connsiteX126" fmla="*/ 2524125 w 2657475"/>
              <a:gd name="connsiteY126" fmla="*/ 2924175 h 3276600"/>
              <a:gd name="connsiteX127" fmla="*/ 2543175 w 2657475"/>
              <a:gd name="connsiteY127" fmla="*/ 2867025 h 3276600"/>
              <a:gd name="connsiteX128" fmla="*/ 2562225 w 2657475"/>
              <a:gd name="connsiteY128" fmla="*/ 2781300 h 3276600"/>
              <a:gd name="connsiteX129" fmla="*/ 2571750 w 2657475"/>
              <a:gd name="connsiteY129" fmla="*/ 2724150 h 3276600"/>
              <a:gd name="connsiteX130" fmla="*/ 2581275 w 2657475"/>
              <a:gd name="connsiteY130" fmla="*/ 2695575 h 3276600"/>
              <a:gd name="connsiteX131" fmla="*/ 2590800 w 2657475"/>
              <a:gd name="connsiteY131" fmla="*/ 2638425 h 3276600"/>
              <a:gd name="connsiteX132" fmla="*/ 2581275 w 2657475"/>
              <a:gd name="connsiteY132" fmla="*/ 2562225 h 3276600"/>
              <a:gd name="connsiteX133" fmla="*/ 2543175 w 2657475"/>
              <a:gd name="connsiteY133" fmla="*/ 2381250 h 327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2657475" h="3276600">
                <a:moveTo>
                  <a:pt x="2543175" y="2381250"/>
                </a:moveTo>
                <a:cubicBezTo>
                  <a:pt x="2541588" y="2338388"/>
                  <a:pt x="2539048" y="2370454"/>
                  <a:pt x="2571750" y="2305050"/>
                </a:cubicBezTo>
                <a:cubicBezTo>
                  <a:pt x="2579753" y="2289045"/>
                  <a:pt x="2586222" y="2253634"/>
                  <a:pt x="2590800" y="2238375"/>
                </a:cubicBezTo>
                <a:cubicBezTo>
                  <a:pt x="2596570" y="2219141"/>
                  <a:pt x="2609850" y="2181225"/>
                  <a:pt x="2609850" y="2181225"/>
                </a:cubicBezTo>
                <a:cubicBezTo>
                  <a:pt x="2613025" y="2124075"/>
                  <a:pt x="2615147" y="2066857"/>
                  <a:pt x="2619375" y="2009775"/>
                </a:cubicBezTo>
                <a:cubicBezTo>
                  <a:pt x="2621499" y="1981103"/>
                  <a:pt x="2626297" y="1952683"/>
                  <a:pt x="2628900" y="1924050"/>
                </a:cubicBezTo>
                <a:cubicBezTo>
                  <a:pt x="2632648" y="1882823"/>
                  <a:pt x="2635250" y="1841500"/>
                  <a:pt x="2638425" y="1800225"/>
                </a:cubicBezTo>
                <a:cubicBezTo>
                  <a:pt x="2635250" y="1765300"/>
                  <a:pt x="2633860" y="1730167"/>
                  <a:pt x="2628900" y="1695450"/>
                </a:cubicBezTo>
                <a:cubicBezTo>
                  <a:pt x="2627480" y="1685511"/>
                  <a:pt x="2621810" y="1676615"/>
                  <a:pt x="2619375" y="1666875"/>
                </a:cubicBezTo>
                <a:cubicBezTo>
                  <a:pt x="2615448" y="1651169"/>
                  <a:pt x="2615534" y="1634409"/>
                  <a:pt x="2609850" y="1619250"/>
                </a:cubicBezTo>
                <a:cubicBezTo>
                  <a:pt x="2605830" y="1608531"/>
                  <a:pt x="2597150" y="1600200"/>
                  <a:pt x="2590800" y="1590675"/>
                </a:cubicBezTo>
                <a:cubicBezTo>
                  <a:pt x="2587625" y="1565275"/>
                  <a:pt x="2581275" y="1540073"/>
                  <a:pt x="2581275" y="1514475"/>
                </a:cubicBezTo>
                <a:cubicBezTo>
                  <a:pt x="2581275" y="1452144"/>
                  <a:pt x="2581379" y="1285357"/>
                  <a:pt x="2600325" y="1190625"/>
                </a:cubicBezTo>
                <a:cubicBezTo>
                  <a:pt x="2602294" y="1180780"/>
                  <a:pt x="2607672" y="1171851"/>
                  <a:pt x="2609850" y="1162050"/>
                </a:cubicBezTo>
                <a:cubicBezTo>
                  <a:pt x="2614040" y="1143197"/>
                  <a:pt x="2615185" y="1123753"/>
                  <a:pt x="2619375" y="1104900"/>
                </a:cubicBezTo>
                <a:cubicBezTo>
                  <a:pt x="2621553" y="1095099"/>
                  <a:pt x="2626642" y="1086108"/>
                  <a:pt x="2628900" y="1076325"/>
                </a:cubicBezTo>
                <a:cubicBezTo>
                  <a:pt x="2636181" y="1044775"/>
                  <a:pt x="2641600" y="1012825"/>
                  <a:pt x="2647950" y="981075"/>
                </a:cubicBezTo>
                <a:lnTo>
                  <a:pt x="2657475" y="933450"/>
                </a:lnTo>
                <a:cubicBezTo>
                  <a:pt x="2654300" y="806450"/>
                  <a:pt x="2652928" y="679392"/>
                  <a:pt x="2647950" y="552450"/>
                </a:cubicBezTo>
                <a:cubicBezTo>
                  <a:pt x="2646576" y="517408"/>
                  <a:pt x="2644519" y="482210"/>
                  <a:pt x="2638425" y="447675"/>
                </a:cubicBezTo>
                <a:lnTo>
                  <a:pt x="2609850" y="361950"/>
                </a:lnTo>
                <a:cubicBezTo>
                  <a:pt x="2602103" y="338709"/>
                  <a:pt x="2599739" y="323264"/>
                  <a:pt x="2581275" y="304800"/>
                </a:cubicBezTo>
                <a:cubicBezTo>
                  <a:pt x="2573180" y="296705"/>
                  <a:pt x="2561494" y="293079"/>
                  <a:pt x="2552700" y="285750"/>
                </a:cubicBezTo>
                <a:cubicBezTo>
                  <a:pt x="2542352" y="277126"/>
                  <a:pt x="2534473" y="265799"/>
                  <a:pt x="2524125" y="257175"/>
                </a:cubicBezTo>
                <a:cubicBezTo>
                  <a:pt x="2446581" y="192555"/>
                  <a:pt x="2562999" y="302141"/>
                  <a:pt x="2438400" y="219075"/>
                </a:cubicBezTo>
                <a:cubicBezTo>
                  <a:pt x="2419350" y="206375"/>
                  <a:pt x="2397439" y="197164"/>
                  <a:pt x="2381250" y="180975"/>
                </a:cubicBezTo>
                <a:cubicBezTo>
                  <a:pt x="2362200" y="161925"/>
                  <a:pt x="2349658" y="132344"/>
                  <a:pt x="2324100" y="123825"/>
                </a:cubicBezTo>
                <a:cubicBezTo>
                  <a:pt x="2314575" y="120650"/>
                  <a:pt x="2304505" y="118790"/>
                  <a:pt x="2295525" y="114300"/>
                </a:cubicBezTo>
                <a:cubicBezTo>
                  <a:pt x="2285286" y="109180"/>
                  <a:pt x="2277915" y="98539"/>
                  <a:pt x="2266950" y="95250"/>
                </a:cubicBezTo>
                <a:cubicBezTo>
                  <a:pt x="2245446" y="88799"/>
                  <a:pt x="2222364" y="89741"/>
                  <a:pt x="2200275" y="85725"/>
                </a:cubicBezTo>
                <a:cubicBezTo>
                  <a:pt x="2107080" y="68780"/>
                  <a:pt x="2209380" y="84163"/>
                  <a:pt x="2133600" y="66675"/>
                </a:cubicBezTo>
                <a:cubicBezTo>
                  <a:pt x="2102050" y="59394"/>
                  <a:pt x="2070288" y="52948"/>
                  <a:pt x="2038350" y="47625"/>
                </a:cubicBezTo>
                <a:cubicBezTo>
                  <a:pt x="2019300" y="44450"/>
                  <a:pt x="1999936" y="42784"/>
                  <a:pt x="1981200" y="38100"/>
                </a:cubicBezTo>
                <a:cubicBezTo>
                  <a:pt x="1961719" y="33230"/>
                  <a:pt x="1944067" y="20651"/>
                  <a:pt x="1924050" y="19050"/>
                </a:cubicBezTo>
                <a:lnTo>
                  <a:pt x="1685925" y="0"/>
                </a:lnTo>
                <a:lnTo>
                  <a:pt x="1343025" y="9525"/>
                </a:lnTo>
                <a:cubicBezTo>
                  <a:pt x="1306234" y="11236"/>
                  <a:pt x="1265258" y="21933"/>
                  <a:pt x="1228725" y="28575"/>
                </a:cubicBezTo>
                <a:cubicBezTo>
                  <a:pt x="1209724" y="32030"/>
                  <a:pt x="1190428" y="33910"/>
                  <a:pt x="1171575" y="38100"/>
                </a:cubicBezTo>
                <a:cubicBezTo>
                  <a:pt x="1140646" y="44973"/>
                  <a:pt x="1136260" y="53235"/>
                  <a:pt x="1104900" y="66675"/>
                </a:cubicBezTo>
                <a:cubicBezTo>
                  <a:pt x="1080003" y="77345"/>
                  <a:pt x="1065078" y="77669"/>
                  <a:pt x="1038225" y="85725"/>
                </a:cubicBezTo>
                <a:cubicBezTo>
                  <a:pt x="997141" y="98050"/>
                  <a:pt x="978150" y="103725"/>
                  <a:pt x="942975" y="123825"/>
                </a:cubicBezTo>
                <a:cubicBezTo>
                  <a:pt x="933036" y="129505"/>
                  <a:pt x="924339" y="137195"/>
                  <a:pt x="914400" y="142875"/>
                </a:cubicBezTo>
                <a:cubicBezTo>
                  <a:pt x="902072" y="149920"/>
                  <a:pt x="888628" y="154880"/>
                  <a:pt x="876300" y="161925"/>
                </a:cubicBezTo>
                <a:cubicBezTo>
                  <a:pt x="866361" y="167605"/>
                  <a:pt x="857964" y="175855"/>
                  <a:pt x="847725" y="180975"/>
                </a:cubicBezTo>
                <a:cubicBezTo>
                  <a:pt x="838745" y="185465"/>
                  <a:pt x="828675" y="187325"/>
                  <a:pt x="819150" y="190500"/>
                </a:cubicBezTo>
                <a:cubicBezTo>
                  <a:pt x="772078" y="237572"/>
                  <a:pt x="810624" y="202762"/>
                  <a:pt x="762000" y="238125"/>
                </a:cubicBezTo>
                <a:cubicBezTo>
                  <a:pt x="736323" y="256799"/>
                  <a:pt x="715921" y="285235"/>
                  <a:pt x="685800" y="295275"/>
                </a:cubicBezTo>
                <a:cubicBezTo>
                  <a:pt x="676275" y="298450"/>
                  <a:pt x="666205" y="300310"/>
                  <a:pt x="657225" y="304800"/>
                </a:cubicBezTo>
                <a:cubicBezTo>
                  <a:pt x="583367" y="341729"/>
                  <a:pt x="671899" y="309434"/>
                  <a:pt x="600075" y="333375"/>
                </a:cubicBezTo>
                <a:cubicBezTo>
                  <a:pt x="545601" y="387849"/>
                  <a:pt x="600264" y="339210"/>
                  <a:pt x="533400" y="381000"/>
                </a:cubicBezTo>
                <a:cubicBezTo>
                  <a:pt x="481977" y="413139"/>
                  <a:pt x="508686" y="402183"/>
                  <a:pt x="466725" y="438150"/>
                </a:cubicBezTo>
                <a:cubicBezTo>
                  <a:pt x="454672" y="448481"/>
                  <a:pt x="440678" y="456394"/>
                  <a:pt x="428625" y="466725"/>
                </a:cubicBezTo>
                <a:cubicBezTo>
                  <a:pt x="418398" y="475491"/>
                  <a:pt x="408320" y="484667"/>
                  <a:pt x="400050" y="495300"/>
                </a:cubicBezTo>
                <a:cubicBezTo>
                  <a:pt x="375692" y="526617"/>
                  <a:pt x="360053" y="561205"/>
                  <a:pt x="333375" y="590550"/>
                </a:cubicBezTo>
                <a:lnTo>
                  <a:pt x="228600" y="695325"/>
                </a:lnTo>
                <a:lnTo>
                  <a:pt x="190500" y="733425"/>
                </a:lnTo>
                <a:cubicBezTo>
                  <a:pt x="180975" y="742950"/>
                  <a:pt x="167949" y="749952"/>
                  <a:pt x="161925" y="762000"/>
                </a:cubicBezTo>
                <a:cubicBezTo>
                  <a:pt x="135775" y="814299"/>
                  <a:pt x="151394" y="788741"/>
                  <a:pt x="114300" y="838200"/>
                </a:cubicBezTo>
                <a:cubicBezTo>
                  <a:pt x="111125" y="854075"/>
                  <a:pt x="109895" y="870466"/>
                  <a:pt x="104775" y="885825"/>
                </a:cubicBezTo>
                <a:cubicBezTo>
                  <a:pt x="88076" y="935922"/>
                  <a:pt x="87578" y="910694"/>
                  <a:pt x="66675" y="952500"/>
                </a:cubicBezTo>
                <a:cubicBezTo>
                  <a:pt x="62185" y="961480"/>
                  <a:pt x="59792" y="971389"/>
                  <a:pt x="57150" y="981075"/>
                </a:cubicBezTo>
                <a:cubicBezTo>
                  <a:pt x="50261" y="1006334"/>
                  <a:pt x="49809" y="1033857"/>
                  <a:pt x="38100" y="1057275"/>
                </a:cubicBezTo>
                <a:cubicBezTo>
                  <a:pt x="31750" y="1069975"/>
                  <a:pt x="24036" y="1082080"/>
                  <a:pt x="19050" y="1095375"/>
                </a:cubicBezTo>
                <a:cubicBezTo>
                  <a:pt x="14453" y="1107632"/>
                  <a:pt x="13121" y="1120888"/>
                  <a:pt x="9525" y="1133475"/>
                </a:cubicBezTo>
                <a:cubicBezTo>
                  <a:pt x="6767" y="1143129"/>
                  <a:pt x="3175" y="1152525"/>
                  <a:pt x="0" y="1162050"/>
                </a:cubicBezTo>
                <a:cubicBezTo>
                  <a:pt x="3175" y="1260475"/>
                  <a:pt x="1972" y="1359139"/>
                  <a:pt x="9525" y="1457325"/>
                </a:cubicBezTo>
                <a:cubicBezTo>
                  <a:pt x="11533" y="1483430"/>
                  <a:pt x="14052" y="1511740"/>
                  <a:pt x="28575" y="1533525"/>
                </a:cubicBezTo>
                <a:cubicBezTo>
                  <a:pt x="34925" y="1543050"/>
                  <a:pt x="42505" y="1551861"/>
                  <a:pt x="47625" y="1562100"/>
                </a:cubicBezTo>
                <a:cubicBezTo>
                  <a:pt x="52115" y="1571080"/>
                  <a:pt x="52660" y="1581695"/>
                  <a:pt x="57150" y="1590675"/>
                </a:cubicBezTo>
                <a:cubicBezTo>
                  <a:pt x="70411" y="1617197"/>
                  <a:pt x="83709" y="1626759"/>
                  <a:pt x="104775" y="1647825"/>
                </a:cubicBezTo>
                <a:cubicBezTo>
                  <a:pt x="116753" y="1683758"/>
                  <a:pt x="119648" y="1700798"/>
                  <a:pt x="152400" y="1733550"/>
                </a:cubicBezTo>
                <a:cubicBezTo>
                  <a:pt x="178667" y="1759817"/>
                  <a:pt x="182344" y="1759758"/>
                  <a:pt x="200025" y="1790700"/>
                </a:cubicBezTo>
                <a:cubicBezTo>
                  <a:pt x="207070" y="1803028"/>
                  <a:pt x="212030" y="1816472"/>
                  <a:pt x="219075" y="1828800"/>
                </a:cubicBezTo>
                <a:cubicBezTo>
                  <a:pt x="224755" y="1838739"/>
                  <a:pt x="232445" y="1847436"/>
                  <a:pt x="238125" y="1857375"/>
                </a:cubicBezTo>
                <a:cubicBezTo>
                  <a:pt x="245170" y="1869703"/>
                  <a:pt x="249299" y="1883661"/>
                  <a:pt x="257175" y="1895475"/>
                </a:cubicBezTo>
                <a:cubicBezTo>
                  <a:pt x="274787" y="1921893"/>
                  <a:pt x="300126" y="1943277"/>
                  <a:pt x="314325" y="1971675"/>
                </a:cubicBezTo>
                <a:cubicBezTo>
                  <a:pt x="320675" y="1984375"/>
                  <a:pt x="326330" y="1997447"/>
                  <a:pt x="333375" y="2009775"/>
                </a:cubicBezTo>
                <a:cubicBezTo>
                  <a:pt x="339055" y="2019714"/>
                  <a:pt x="347305" y="2028111"/>
                  <a:pt x="352425" y="2038350"/>
                </a:cubicBezTo>
                <a:cubicBezTo>
                  <a:pt x="384833" y="2103165"/>
                  <a:pt x="331449" y="2025743"/>
                  <a:pt x="381000" y="2105025"/>
                </a:cubicBezTo>
                <a:cubicBezTo>
                  <a:pt x="389414" y="2118487"/>
                  <a:pt x="400348" y="2130207"/>
                  <a:pt x="409575" y="2143125"/>
                </a:cubicBezTo>
                <a:cubicBezTo>
                  <a:pt x="416229" y="2152440"/>
                  <a:pt x="422275" y="2162175"/>
                  <a:pt x="428625" y="2171700"/>
                </a:cubicBezTo>
                <a:cubicBezTo>
                  <a:pt x="431800" y="2184400"/>
                  <a:pt x="431655" y="2198434"/>
                  <a:pt x="438150" y="2209800"/>
                </a:cubicBezTo>
                <a:cubicBezTo>
                  <a:pt x="444833" y="2221496"/>
                  <a:pt x="457959" y="2228148"/>
                  <a:pt x="466725" y="2238375"/>
                </a:cubicBezTo>
                <a:cubicBezTo>
                  <a:pt x="477056" y="2250428"/>
                  <a:pt x="486886" y="2263013"/>
                  <a:pt x="495300" y="2276475"/>
                </a:cubicBezTo>
                <a:cubicBezTo>
                  <a:pt x="565633" y="2389008"/>
                  <a:pt x="469023" y="2242971"/>
                  <a:pt x="523875" y="2352675"/>
                </a:cubicBezTo>
                <a:cubicBezTo>
                  <a:pt x="530975" y="2366874"/>
                  <a:pt x="544036" y="2377313"/>
                  <a:pt x="552450" y="2390775"/>
                </a:cubicBezTo>
                <a:cubicBezTo>
                  <a:pt x="559975" y="2402816"/>
                  <a:pt x="564455" y="2416547"/>
                  <a:pt x="571500" y="2428875"/>
                </a:cubicBezTo>
                <a:cubicBezTo>
                  <a:pt x="582642" y="2448374"/>
                  <a:pt x="606859" y="2479195"/>
                  <a:pt x="619125" y="2495550"/>
                </a:cubicBezTo>
                <a:cubicBezTo>
                  <a:pt x="643066" y="2567374"/>
                  <a:pt x="610771" y="2478842"/>
                  <a:pt x="647700" y="2552700"/>
                </a:cubicBezTo>
                <a:cubicBezTo>
                  <a:pt x="652190" y="2561680"/>
                  <a:pt x="652735" y="2572295"/>
                  <a:pt x="657225" y="2581275"/>
                </a:cubicBezTo>
                <a:cubicBezTo>
                  <a:pt x="684860" y="2636545"/>
                  <a:pt x="670277" y="2581154"/>
                  <a:pt x="695325" y="2647950"/>
                </a:cubicBezTo>
                <a:cubicBezTo>
                  <a:pt x="701016" y="2663126"/>
                  <a:pt x="705518" y="2698683"/>
                  <a:pt x="714375" y="2714625"/>
                </a:cubicBezTo>
                <a:cubicBezTo>
                  <a:pt x="725494" y="2734639"/>
                  <a:pt x="745235" y="2750055"/>
                  <a:pt x="752475" y="2771775"/>
                </a:cubicBezTo>
                <a:cubicBezTo>
                  <a:pt x="755650" y="2781300"/>
                  <a:pt x="756431" y="2791996"/>
                  <a:pt x="762000" y="2800350"/>
                </a:cubicBezTo>
                <a:cubicBezTo>
                  <a:pt x="769472" y="2811558"/>
                  <a:pt x="781050" y="2819400"/>
                  <a:pt x="790575" y="2828925"/>
                </a:cubicBezTo>
                <a:cubicBezTo>
                  <a:pt x="807340" y="2879220"/>
                  <a:pt x="794531" y="2849146"/>
                  <a:pt x="838200" y="2914650"/>
                </a:cubicBezTo>
                <a:cubicBezTo>
                  <a:pt x="844550" y="2924175"/>
                  <a:pt x="847725" y="2936875"/>
                  <a:pt x="857250" y="2943225"/>
                </a:cubicBezTo>
                <a:lnTo>
                  <a:pt x="885825" y="2962275"/>
                </a:lnTo>
                <a:cubicBezTo>
                  <a:pt x="906607" y="3024620"/>
                  <a:pt x="877743" y="2963430"/>
                  <a:pt x="923925" y="3000375"/>
                </a:cubicBezTo>
                <a:cubicBezTo>
                  <a:pt x="932864" y="3007526"/>
                  <a:pt x="937295" y="3019011"/>
                  <a:pt x="942975" y="3028950"/>
                </a:cubicBezTo>
                <a:cubicBezTo>
                  <a:pt x="952936" y="3046381"/>
                  <a:pt x="965604" y="3080154"/>
                  <a:pt x="981075" y="3095625"/>
                </a:cubicBezTo>
                <a:cubicBezTo>
                  <a:pt x="989170" y="3103720"/>
                  <a:pt x="1000335" y="3108021"/>
                  <a:pt x="1009650" y="3114675"/>
                </a:cubicBezTo>
                <a:cubicBezTo>
                  <a:pt x="1072952" y="3159890"/>
                  <a:pt x="1024611" y="3130257"/>
                  <a:pt x="1104900" y="3181350"/>
                </a:cubicBezTo>
                <a:cubicBezTo>
                  <a:pt x="1120519" y="3191289"/>
                  <a:pt x="1137121" y="3199656"/>
                  <a:pt x="1152525" y="3209925"/>
                </a:cubicBezTo>
                <a:cubicBezTo>
                  <a:pt x="1176212" y="3225716"/>
                  <a:pt x="1191578" y="3237667"/>
                  <a:pt x="1219200" y="3248025"/>
                </a:cubicBezTo>
                <a:cubicBezTo>
                  <a:pt x="1231457" y="3252622"/>
                  <a:pt x="1244761" y="3253788"/>
                  <a:pt x="1257300" y="3257550"/>
                </a:cubicBezTo>
                <a:cubicBezTo>
                  <a:pt x="1276534" y="3263320"/>
                  <a:pt x="1314450" y="3276600"/>
                  <a:pt x="1314450" y="3276600"/>
                </a:cubicBezTo>
                <a:cubicBezTo>
                  <a:pt x="1406525" y="3273425"/>
                  <a:pt x="1498714" y="3272648"/>
                  <a:pt x="1590675" y="3267075"/>
                </a:cubicBezTo>
                <a:cubicBezTo>
                  <a:pt x="1634589" y="3264414"/>
                  <a:pt x="1625701" y="3252225"/>
                  <a:pt x="1666875" y="3238500"/>
                </a:cubicBezTo>
                <a:cubicBezTo>
                  <a:pt x="1682234" y="3233380"/>
                  <a:pt x="1698794" y="3232902"/>
                  <a:pt x="1714500" y="3228975"/>
                </a:cubicBezTo>
                <a:cubicBezTo>
                  <a:pt x="1814455" y="3203986"/>
                  <a:pt x="1656459" y="3236650"/>
                  <a:pt x="1781175" y="3209925"/>
                </a:cubicBezTo>
                <a:cubicBezTo>
                  <a:pt x="1828665" y="3199749"/>
                  <a:pt x="1876425" y="3190875"/>
                  <a:pt x="1924050" y="3181350"/>
                </a:cubicBezTo>
                <a:cubicBezTo>
                  <a:pt x="1939925" y="3178175"/>
                  <a:pt x="1955969" y="3175752"/>
                  <a:pt x="1971675" y="3171825"/>
                </a:cubicBezTo>
                <a:cubicBezTo>
                  <a:pt x="1984375" y="3168650"/>
                  <a:pt x="1996938" y="3164867"/>
                  <a:pt x="2009775" y="3162300"/>
                </a:cubicBezTo>
                <a:cubicBezTo>
                  <a:pt x="2028713" y="3158512"/>
                  <a:pt x="2048072" y="3156965"/>
                  <a:pt x="2066925" y="3152775"/>
                </a:cubicBezTo>
                <a:cubicBezTo>
                  <a:pt x="2076726" y="3150597"/>
                  <a:pt x="2085846" y="3146008"/>
                  <a:pt x="2095500" y="3143250"/>
                </a:cubicBezTo>
                <a:cubicBezTo>
                  <a:pt x="2108087" y="3139654"/>
                  <a:pt x="2121013" y="3137321"/>
                  <a:pt x="2133600" y="3133725"/>
                </a:cubicBezTo>
                <a:cubicBezTo>
                  <a:pt x="2143254" y="3130967"/>
                  <a:pt x="2152521" y="3126958"/>
                  <a:pt x="2162175" y="3124200"/>
                </a:cubicBezTo>
                <a:cubicBezTo>
                  <a:pt x="2174762" y="3120604"/>
                  <a:pt x="2187688" y="3118271"/>
                  <a:pt x="2200275" y="3114675"/>
                </a:cubicBezTo>
                <a:cubicBezTo>
                  <a:pt x="2209929" y="3111917"/>
                  <a:pt x="2219110" y="3107585"/>
                  <a:pt x="2228850" y="3105150"/>
                </a:cubicBezTo>
                <a:cubicBezTo>
                  <a:pt x="2244556" y="3101223"/>
                  <a:pt x="2260769" y="3099552"/>
                  <a:pt x="2276475" y="3095625"/>
                </a:cubicBezTo>
                <a:cubicBezTo>
                  <a:pt x="2286215" y="3093190"/>
                  <a:pt x="2295396" y="3088858"/>
                  <a:pt x="2305050" y="3086100"/>
                </a:cubicBezTo>
                <a:cubicBezTo>
                  <a:pt x="2317637" y="3082504"/>
                  <a:pt x="2330611" y="3080337"/>
                  <a:pt x="2343150" y="3076575"/>
                </a:cubicBezTo>
                <a:cubicBezTo>
                  <a:pt x="2387418" y="3063295"/>
                  <a:pt x="2423045" y="3053830"/>
                  <a:pt x="2457450" y="3019425"/>
                </a:cubicBezTo>
                <a:cubicBezTo>
                  <a:pt x="2466975" y="3009900"/>
                  <a:pt x="2478195" y="3001811"/>
                  <a:pt x="2486025" y="2990850"/>
                </a:cubicBezTo>
                <a:cubicBezTo>
                  <a:pt x="2494278" y="2979296"/>
                  <a:pt x="2498030" y="2965078"/>
                  <a:pt x="2505075" y="2952750"/>
                </a:cubicBezTo>
                <a:cubicBezTo>
                  <a:pt x="2510755" y="2942811"/>
                  <a:pt x="2519476" y="2934636"/>
                  <a:pt x="2524125" y="2924175"/>
                </a:cubicBezTo>
                <a:cubicBezTo>
                  <a:pt x="2532280" y="2905825"/>
                  <a:pt x="2538305" y="2886506"/>
                  <a:pt x="2543175" y="2867025"/>
                </a:cubicBezTo>
                <a:cubicBezTo>
                  <a:pt x="2553367" y="2826256"/>
                  <a:pt x="2554163" y="2825639"/>
                  <a:pt x="2562225" y="2781300"/>
                </a:cubicBezTo>
                <a:cubicBezTo>
                  <a:pt x="2565680" y="2762299"/>
                  <a:pt x="2567560" y="2743003"/>
                  <a:pt x="2571750" y="2724150"/>
                </a:cubicBezTo>
                <a:cubicBezTo>
                  <a:pt x="2573928" y="2714349"/>
                  <a:pt x="2579097" y="2705376"/>
                  <a:pt x="2581275" y="2695575"/>
                </a:cubicBezTo>
                <a:cubicBezTo>
                  <a:pt x="2585465" y="2676722"/>
                  <a:pt x="2587625" y="2657475"/>
                  <a:pt x="2590800" y="2638425"/>
                </a:cubicBezTo>
                <a:cubicBezTo>
                  <a:pt x="2587625" y="2613025"/>
                  <a:pt x="2583316" y="2587741"/>
                  <a:pt x="2581275" y="2562225"/>
                </a:cubicBezTo>
                <a:cubicBezTo>
                  <a:pt x="2567072" y="2384691"/>
                  <a:pt x="2544762" y="2424112"/>
                  <a:pt x="2543175" y="2381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Forme libre 7"/>
          <p:cNvSpPr/>
          <p:nvPr/>
        </p:nvSpPr>
        <p:spPr>
          <a:xfrm>
            <a:off x="1457325" y="3790950"/>
            <a:ext cx="2952761" cy="1647825"/>
          </a:xfrm>
          <a:custGeom>
            <a:avLst/>
            <a:gdLst>
              <a:gd name="connsiteX0" fmla="*/ 1885950 w 2952761"/>
              <a:gd name="connsiteY0" fmla="*/ 133350 h 1647825"/>
              <a:gd name="connsiteX1" fmla="*/ 1838325 w 2952761"/>
              <a:gd name="connsiteY1" fmla="*/ 123825 h 1647825"/>
              <a:gd name="connsiteX2" fmla="*/ 1809750 w 2952761"/>
              <a:gd name="connsiteY2" fmla="*/ 114300 h 1647825"/>
              <a:gd name="connsiteX3" fmla="*/ 1724025 w 2952761"/>
              <a:gd name="connsiteY3" fmla="*/ 95250 h 1647825"/>
              <a:gd name="connsiteX4" fmla="*/ 1666875 w 2952761"/>
              <a:gd name="connsiteY4" fmla="*/ 66675 h 1647825"/>
              <a:gd name="connsiteX5" fmla="*/ 1609725 w 2952761"/>
              <a:gd name="connsiteY5" fmla="*/ 57150 h 1647825"/>
              <a:gd name="connsiteX6" fmla="*/ 1562100 w 2952761"/>
              <a:gd name="connsiteY6" fmla="*/ 47625 h 1647825"/>
              <a:gd name="connsiteX7" fmla="*/ 1447800 w 2952761"/>
              <a:gd name="connsiteY7" fmla="*/ 28575 h 1647825"/>
              <a:gd name="connsiteX8" fmla="*/ 1381125 w 2952761"/>
              <a:gd name="connsiteY8" fmla="*/ 9525 h 1647825"/>
              <a:gd name="connsiteX9" fmla="*/ 1323975 w 2952761"/>
              <a:gd name="connsiteY9" fmla="*/ 0 h 1647825"/>
              <a:gd name="connsiteX10" fmla="*/ 1143000 w 2952761"/>
              <a:gd name="connsiteY10" fmla="*/ 9525 h 1647825"/>
              <a:gd name="connsiteX11" fmla="*/ 1085850 w 2952761"/>
              <a:gd name="connsiteY11" fmla="*/ 28575 h 1647825"/>
              <a:gd name="connsiteX12" fmla="*/ 1000125 w 2952761"/>
              <a:gd name="connsiteY12" fmla="*/ 47625 h 1647825"/>
              <a:gd name="connsiteX13" fmla="*/ 933450 w 2952761"/>
              <a:gd name="connsiteY13" fmla="*/ 85725 h 1647825"/>
              <a:gd name="connsiteX14" fmla="*/ 895350 w 2952761"/>
              <a:gd name="connsiteY14" fmla="*/ 114300 h 1647825"/>
              <a:gd name="connsiteX15" fmla="*/ 866775 w 2952761"/>
              <a:gd name="connsiteY15" fmla="*/ 123825 h 1647825"/>
              <a:gd name="connsiteX16" fmla="*/ 828675 w 2952761"/>
              <a:gd name="connsiteY16" fmla="*/ 142875 h 1647825"/>
              <a:gd name="connsiteX17" fmla="*/ 800100 w 2952761"/>
              <a:gd name="connsiteY17" fmla="*/ 161925 h 1647825"/>
              <a:gd name="connsiteX18" fmla="*/ 752475 w 2952761"/>
              <a:gd name="connsiteY18" fmla="*/ 171450 h 1647825"/>
              <a:gd name="connsiteX19" fmla="*/ 666750 w 2952761"/>
              <a:gd name="connsiteY19" fmla="*/ 219075 h 1647825"/>
              <a:gd name="connsiteX20" fmla="*/ 628650 w 2952761"/>
              <a:gd name="connsiteY20" fmla="*/ 247650 h 1647825"/>
              <a:gd name="connsiteX21" fmla="*/ 600075 w 2952761"/>
              <a:gd name="connsiteY21" fmla="*/ 276225 h 1647825"/>
              <a:gd name="connsiteX22" fmla="*/ 571500 w 2952761"/>
              <a:gd name="connsiteY22" fmla="*/ 285750 h 1647825"/>
              <a:gd name="connsiteX23" fmla="*/ 542925 w 2952761"/>
              <a:gd name="connsiteY23" fmla="*/ 314325 h 1647825"/>
              <a:gd name="connsiteX24" fmla="*/ 504825 w 2952761"/>
              <a:gd name="connsiteY24" fmla="*/ 333375 h 1647825"/>
              <a:gd name="connsiteX25" fmla="*/ 447675 w 2952761"/>
              <a:gd name="connsiteY25" fmla="*/ 371475 h 1647825"/>
              <a:gd name="connsiteX26" fmla="*/ 381000 w 2952761"/>
              <a:gd name="connsiteY26" fmla="*/ 447675 h 1647825"/>
              <a:gd name="connsiteX27" fmla="*/ 342900 w 2952761"/>
              <a:gd name="connsiteY27" fmla="*/ 457200 h 1647825"/>
              <a:gd name="connsiteX28" fmla="*/ 276225 w 2952761"/>
              <a:gd name="connsiteY28" fmla="*/ 523875 h 1647825"/>
              <a:gd name="connsiteX29" fmla="*/ 247650 w 2952761"/>
              <a:gd name="connsiteY29" fmla="*/ 552450 h 1647825"/>
              <a:gd name="connsiteX30" fmla="*/ 219075 w 2952761"/>
              <a:gd name="connsiteY30" fmla="*/ 590550 h 1647825"/>
              <a:gd name="connsiteX31" fmla="*/ 190500 w 2952761"/>
              <a:gd name="connsiteY31" fmla="*/ 619125 h 1647825"/>
              <a:gd name="connsiteX32" fmla="*/ 161925 w 2952761"/>
              <a:gd name="connsiteY32" fmla="*/ 657225 h 1647825"/>
              <a:gd name="connsiteX33" fmla="*/ 142875 w 2952761"/>
              <a:gd name="connsiteY33" fmla="*/ 695325 h 1647825"/>
              <a:gd name="connsiteX34" fmla="*/ 114300 w 2952761"/>
              <a:gd name="connsiteY34" fmla="*/ 704850 h 1647825"/>
              <a:gd name="connsiteX35" fmla="*/ 95250 w 2952761"/>
              <a:gd name="connsiteY35" fmla="*/ 733425 h 1647825"/>
              <a:gd name="connsiteX36" fmla="*/ 57150 w 2952761"/>
              <a:gd name="connsiteY36" fmla="*/ 800100 h 1647825"/>
              <a:gd name="connsiteX37" fmla="*/ 28575 w 2952761"/>
              <a:gd name="connsiteY37" fmla="*/ 828675 h 1647825"/>
              <a:gd name="connsiteX38" fmla="*/ 0 w 2952761"/>
              <a:gd name="connsiteY38" fmla="*/ 971550 h 1647825"/>
              <a:gd name="connsiteX39" fmla="*/ 9525 w 2952761"/>
              <a:gd name="connsiteY39" fmla="*/ 1152525 h 1647825"/>
              <a:gd name="connsiteX40" fmla="*/ 19050 w 2952761"/>
              <a:gd name="connsiteY40" fmla="*/ 1200150 h 1647825"/>
              <a:gd name="connsiteX41" fmla="*/ 28575 w 2952761"/>
              <a:gd name="connsiteY41" fmla="*/ 1285875 h 1647825"/>
              <a:gd name="connsiteX42" fmla="*/ 47625 w 2952761"/>
              <a:gd name="connsiteY42" fmla="*/ 1352550 h 1647825"/>
              <a:gd name="connsiteX43" fmla="*/ 57150 w 2952761"/>
              <a:gd name="connsiteY43" fmla="*/ 1400175 h 1647825"/>
              <a:gd name="connsiteX44" fmla="*/ 76200 w 2952761"/>
              <a:gd name="connsiteY44" fmla="*/ 1428750 h 1647825"/>
              <a:gd name="connsiteX45" fmla="*/ 104775 w 2952761"/>
              <a:gd name="connsiteY45" fmla="*/ 1485900 h 1647825"/>
              <a:gd name="connsiteX46" fmla="*/ 133350 w 2952761"/>
              <a:gd name="connsiteY46" fmla="*/ 1495425 h 1647825"/>
              <a:gd name="connsiteX47" fmla="*/ 152400 w 2952761"/>
              <a:gd name="connsiteY47" fmla="*/ 1524000 h 1647825"/>
              <a:gd name="connsiteX48" fmla="*/ 238125 w 2952761"/>
              <a:gd name="connsiteY48" fmla="*/ 1562100 h 1647825"/>
              <a:gd name="connsiteX49" fmla="*/ 323850 w 2952761"/>
              <a:gd name="connsiteY49" fmla="*/ 1581150 h 1647825"/>
              <a:gd name="connsiteX50" fmla="*/ 381000 w 2952761"/>
              <a:gd name="connsiteY50" fmla="*/ 1600200 h 1647825"/>
              <a:gd name="connsiteX51" fmla="*/ 923925 w 2952761"/>
              <a:gd name="connsiteY51" fmla="*/ 1609725 h 1647825"/>
              <a:gd name="connsiteX52" fmla="*/ 1152525 w 2952761"/>
              <a:gd name="connsiteY52" fmla="*/ 1600200 h 1647825"/>
              <a:gd name="connsiteX53" fmla="*/ 1181100 w 2952761"/>
              <a:gd name="connsiteY53" fmla="*/ 1590675 h 1647825"/>
              <a:gd name="connsiteX54" fmla="*/ 1457325 w 2952761"/>
              <a:gd name="connsiteY54" fmla="*/ 1600200 h 1647825"/>
              <a:gd name="connsiteX55" fmla="*/ 1514475 w 2952761"/>
              <a:gd name="connsiteY55" fmla="*/ 1619250 h 1647825"/>
              <a:gd name="connsiteX56" fmla="*/ 1543050 w 2952761"/>
              <a:gd name="connsiteY56" fmla="*/ 1628775 h 1647825"/>
              <a:gd name="connsiteX57" fmla="*/ 2000250 w 2952761"/>
              <a:gd name="connsiteY57" fmla="*/ 1619250 h 1647825"/>
              <a:gd name="connsiteX58" fmla="*/ 2038350 w 2952761"/>
              <a:gd name="connsiteY58" fmla="*/ 1609725 h 1647825"/>
              <a:gd name="connsiteX59" fmla="*/ 2266950 w 2952761"/>
              <a:gd name="connsiteY59" fmla="*/ 1619250 h 1647825"/>
              <a:gd name="connsiteX60" fmla="*/ 2371725 w 2952761"/>
              <a:gd name="connsiteY60" fmla="*/ 1647825 h 1647825"/>
              <a:gd name="connsiteX61" fmla="*/ 2533650 w 2952761"/>
              <a:gd name="connsiteY61" fmla="*/ 1628775 h 1647825"/>
              <a:gd name="connsiteX62" fmla="*/ 2590800 w 2952761"/>
              <a:gd name="connsiteY62" fmla="*/ 1609725 h 1647825"/>
              <a:gd name="connsiteX63" fmla="*/ 2619375 w 2952761"/>
              <a:gd name="connsiteY63" fmla="*/ 1600200 h 1647825"/>
              <a:gd name="connsiteX64" fmla="*/ 2800350 w 2952761"/>
              <a:gd name="connsiteY64" fmla="*/ 1590675 h 1647825"/>
              <a:gd name="connsiteX65" fmla="*/ 2828925 w 2952761"/>
              <a:gd name="connsiteY65" fmla="*/ 1533525 h 1647825"/>
              <a:gd name="connsiteX66" fmla="*/ 2857500 w 2952761"/>
              <a:gd name="connsiteY66" fmla="*/ 1514475 h 1647825"/>
              <a:gd name="connsiteX67" fmla="*/ 2867025 w 2952761"/>
              <a:gd name="connsiteY67" fmla="*/ 1457325 h 1647825"/>
              <a:gd name="connsiteX68" fmla="*/ 2886075 w 2952761"/>
              <a:gd name="connsiteY68" fmla="*/ 1428750 h 1647825"/>
              <a:gd name="connsiteX69" fmla="*/ 2905125 w 2952761"/>
              <a:gd name="connsiteY69" fmla="*/ 1371600 h 1647825"/>
              <a:gd name="connsiteX70" fmla="*/ 2914650 w 2952761"/>
              <a:gd name="connsiteY70" fmla="*/ 1333500 h 1647825"/>
              <a:gd name="connsiteX71" fmla="*/ 2933700 w 2952761"/>
              <a:gd name="connsiteY71" fmla="*/ 1266825 h 1647825"/>
              <a:gd name="connsiteX72" fmla="*/ 2943225 w 2952761"/>
              <a:gd name="connsiteY72" fmla="*/ 1200150 h 1647825"/>
              <a:gd name="connsiteX73" fmla="*/ 2943225 w 2952761"/>
              <a:gd name="connsiteY73" fmla="*/ 762000 h 1647825"/>
              <a:gd name="connsiteX74" fmla="*/ 2933700 w 2952761"/>
              <a:gd name="connsiteY74" fmla="*/ 733425 h 1647825"/>
              <a:gd name="connsiteX75" fmla="*/ 2857500 w 2952761"/>
              <a:gd name="connsiteY75" fmla="*/ 666750 h 1647825"/>
              <a:gd name="connsiteX76" fmla="*/ 2828925 w 2952761"/>
              <a:gd name="connsiteY76" fmla="*/ 647700 h 1647825"/>
              <a:gd name="connsiteX77" fmla="*/ 2800350 w 2952761"/>
              <a:gd name="connsiteY77" fmla="*/ 638175 h 1647825"/>
              <a:gd name="connsiteX78" fmla="*/ 2714625 w 2952761"/>
              <a:gd name="connsiteY78" fmla="*/ 581025 h 1647825"/>
              <a:gd name="connsiteX79" fmla="*/ 2686050 w 2952761"/>
              <a:gd name="connsiteY79" fmla="*/ 561975 h 1647825"/>
              <a:gd name="connsiteX80" fmla="*/ 2676525 w 2952761"/>
              <a:gd name="connsiteY80" fmla="*/ 533400 h 1647825"/>
              <a:gd name="connsiteX81" fmla="*/ 2619375 w 2952761"/>
              <a:gd name="connsiteY81" fmla="*/ 476250 h 1647825"/>
              <a:gd name="connsiteX82" fmla="*/ 2581275 w 2952761"/>
              <a:gd name="connsiteY82" fmla="*/ 438150 h 1647825"/>
              <a:gd name="connsiteX83" fmla="*/ 2571750 w 2952761"/>
              <a:gd name="connsiteY83" fmla="*/ 409575 h 1647825"/>
              <a:gd name="connsiteX84" fmla="*/ 2552700 w 2952761"/>
              <a:gd name="connsiteY84" fmla="*/ 381000 h 1647825"/>
              <a:gd name="connsiteX85" fmla="*/ 2533650 w 2952761"/>
              <a:gd name="connsiteY85" fmla="*/ 323850 h 1647825"/>
              <a:gd name="connsiteX86" fmla="*/ 2476500 w 2952761"/>
              <a:gd name="connsiteY86" fmla="*/ 295275 h 1647825"/>
              <a:gd name="connsiteX87" fmla="*/ 2447925 w 2952761"/>
              <a:gd name="connsiteY87" fmla="*/ 285750 h 1647825"/>
              <a:gd name="connsiteX88" fmla="*/ 2419350 w 2952761"/>
              <a:gd name="connsiteY88" fmla="*/ 266700 h 1647825"/>
              <a:gd name="connsiteX89" fmla="*/ 2352675 w 2952761"/>
              <a:gd name="connsiteY89" fmla="*/ 247650 h 1647825"/>
              <a:gd name="connsiteX90" fmla="*/ 2295525 w 2952761"/>
              <a:gd name="connsiteY90" fmla="*/ 228600 h 1647825"/>
              <a:gd name="connsiteX91" fmla="*/ 2228850 w 2952761"/>
              <a:gd name="connsiteY91" fmla="*/ 209550 h 1647825"/>
              <a:gd name="connsiteX92" fmla="*/ 2171700 w 2952761"/>
              <a:gd name="connsiteY92" fmla="*/ 161925 h 1647825"/>
              <a:gd name="connsiteX93" fmla="*/ 2143125 w 2952761"/>
              <a:gd name="connsiteY93" fmla="*/ 133350 h 1647825"/>
              <a:gd name="connsiteX94" fmla="*/ 2114550 w 2952761"/>
              <a:gd name="connsiteY94" fmla="*/ 123825 h 1647825"/>
              <a:gd name="connsiteX95" fmla="*/ 2085975 w 2952761"/>
              <a:gd name="connsiteY95" fmla="*/ 104775 h 1647825"/>
              <a:gd name="connsiteX96" fmla="*/ 2028825 w 2952761"/>
              <a:gd name="connsiteY96" fmla="*/ 114300 h 1647825"/>
              <a:gd name="connsiteX97" fmla="*/ 1952625 w 2952761"/>
              <a:gd name="connsiteY97" fmla="*/ 133350 h 1647825"/>
              <a:gd name="connsiteX98" fmla="*/ 1885950 w 2952761"/>
              <a:gd name="connsiteY98" fmla="*/ 13335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52761" h="1647825">
                <a:moveTo>
                  <a:pt x="1885950" y="133350"/>
                </a:moveTo>
                <a:cubicBezTo>
                  <a:pt x="1866900" y="131763"/>
                  <a:pt x="1854031" y="127752"/>
                  <a:pt x="1838325" y="123825"/>
                </a:cubicBezTo>
                <a:cubicBezTo>
                  <a:pt x="1828585" y="121390"/>
                  <a:pt x="1819551" y="116478"/>
                  <a:pt x="1809750" y="114300"/>
                </a:cubicBezTo>
                <a:cubicBezTo>
                  <a:pt x="1783410" y="108447"/>
                  <a:pt x="1749756" y="108115"/>
                  <a:pt x="1724025" y="95250"/>
                </a:cubicBezTo>
                <a:cubicBezTo>
                  <a:pt x="1682924" y="74699"/>
                  <a:pt x="1709969" y="76252"/>
                  <a:pt x="1666875" y="66675"/>
                </a:cubicBezTo>
                <a:cubicBezTo>
                  <a:pt x="1648022" y="62485"/>
                  <a:pt x="1628726" y="60605"/>
                  <a:pt x="1609725" y="57150"/>
                </a:cubicBezTo>
                <a:cubicBezTo>
                  <a:pt x="1593797" y="54254"/>
                  <a:pt x="1578043" y="50438"/>
                  <a:pt x="1562100" y="47625"/>
                </a:cubicBezTo>
                <a:cubicBezTo>
                  <a:pt x="1524062" y="40912"/>
                  <a:pt x="1484443" y="40789"/>
                  <a:pt x="1447800" y="28575"/>
                </a:cubicBezTo>
                <a:cubicBezTo>
                  <a:pt x="1420565" y="19497"/>
                  <a:pt x="1411025" y="15505"/>
                  <a:pt x="1381125" y="9525"/>
                </a:cubicBezTo>
                <a:cubicBezTo>
                  <a:pt x="1362187" y="5737"/>
                  <a:pt x="1343025" y="3175"/>
                  <a:pt x="1323975" y="0"/>
                </a:cubicBezTo>
                <a:cubicBezTo>
                  <a:pt x="1263650" y="3175"/>
                  <a:pt x="1202978" y="2328"/>
                  <a:pt x="1143000" y="9525"/>
                </a:cubicBezTo>
                <a:cubicBezTo>
                  <a:pt x="1123063" y="11917"/>
                  <a:pt x="1105541" y="24637"/>
                  <a:pt x="1085850" y="28575"/>
                </a:cubicBezTo>
                <a:cubicBezTo>
                  <a:pt x="1025388" y="40667"/>
                  <a:pt x="1053931" y="34173"/>
                  <a:pt x="1000125" y="47625"/>
                </a:cubicBezTo>
                <a:cubicBezTo>
                  <a:pt x="935968" y="111782"/>
                  <a:pt x="1010202" y="47349"/>
                  <a:pt x="933450" y="85725"/>
                </a:cubicBezTo>
                <a:cubicBezTo>
                  <a:pt x="919251" y="92825"/>
                  <a:pt x="909133" y="106424"/>
                  <a:pt x="895350" y="114300"/>
                </a:cubicBezTo>
                <a:cubicBezTo>
                  <a:pt x="886633" y="119281"/>
                  <a:pt x="876003" y="119870"/>
                  <a:pt x="866775" y="123825"/>
                </a:cubicBezTo>
                <a:cubicBezTo>
                  <a:pt x="853724" y="129418"/>
                  <a:pt x="841003" y="135830"/>
                  <a:pt x="828675" y="142875"/>
                </a:cubicBezTo>
                <a:cubicBezTo>
                  <a:pt x="818736" y="148555"/>
                  <a:pt x="810819" y="157905"/>
                  <a:pt x="800100" y="161925"/>
                </a:cubicBezTo>
                <a:cubicBezTo>
                  <a:pt x="784941" y="167609"/>
                  <a:pt x="768350" y="168275"/>
                  <a:pt x="752475" y="171450"/>
                </a:cubicBezTo>
                <a:cubicBezTo>
                  <a:pt x="686971" y="215119"/>
                  <a:pt x="717045" y="202310"/>
                  <a:pt x="666750" y="219075"/>
                </a:cubicBezTo>
                <a:cubicBezTo>
                  <a:pt x="654050" y="228600"/>
                  <a:pt x="640703" y="237319"/>
                  <a:pt x="628650" y="247650"/>
                </a:cubicBezTo>
                <a:cubicBezTo>
                  <a:pt x="618423" y="256416"/>
                  <a:pt x="611283" y="268753"/>
                  <a:pt x="600075" y="276225"/>
                </a:cubicBezTo>
                <a:cubicBezTo>
                  <a:pt x="591721" y="281794"/>
                  <a:pt x="581025" y="282575"/>
                  <a:pt x="571500" y="285750"/>
                </a:cubicBezTo>
                <a:cubicBezTo>
                  <a:pt x="561975" y="295275"/>
                  <a:pt x="553886" y="306495"/>
                  <a:pt x="542925" y="314325"/>
                </a:cubicBezTo>
                <a:cubicBezTo>
                  <a:pt x="531371" y="322578"/>
                  <a:pt x="515733" y="324285"/>
                  <a:pt x="504825" y="333375"/>
                </a:cubicBezTo>
                <a:cubicBezTo>
                  <a:pt x="448443" y="380360"/>
                  <a:pt x="531268" y="350577"/>
                  <a:pt x="447675" y="371475"/>
                </a:cubicBezTo>
                <a:cubicBezTo>
                  <a:pt x="431405" y="393168"/>
                  <a:pt x="404212" y="433168"/>
                  <a:pt x="381000" y="447675"/>
                </a:cubicBezTo>
                <a:cubicBezTo>
                  <a:pt x="369899" y="454613"/>
                  <a:pt x="355600" y="454025"/>
                  <a:pt x="342900" y="457200"/>
                </a:cubicBezTo>
                <a:lnTo>
                  <a:pt x="276225" y="523875"/>
                </a:lnTo>
                <a:cubicBezTo>
                  <a:pt x="266700" y="533400"/>
                  <a:pt x="255732" y="541674"/>
                  <a:pt x="247650" y="552450"/>
                </a:cubicBezTo>
                <a:cubicBezTo>
                  <a:pt x="238125" y="565150"/>
                  <a:pt x="229406" y="578497"/>
                  <a:pt x="219075" y="590550"/>
                </a:cubicBezTo>
                <a:cubicBezTo>
                  <a:pt x="210309" y="600777"/>
                  <a:pt x="199266" y="608898"/>
                  <a:pt x="190500" y="619125"/>
                </a:cubicBezTo>
                <a:cubicBezTo>
                  <a:pt x="180169" y="631178"/>
                  <a:pt x="170339" y="643763"/>
                  <a:pt x="161925" y="657225"/>
                </a:cubicBezTo>
                <a:cubicBezTo>
                  <a:pt x="154400" y="669266"/>
                  <a:pt x="152915" y="685285"/>
                  <a:pt x="142875" y="695325"/>
                </a:cubicBezTo>
                <a:cubicBezTo>
                  <a:pt x="135775" y="702425"/>
                  <a:pt x="123825" y="701675"/>
                  <a:pt x="114300" y="704850"/>
                </a:cubicBezTo>
                <a:cubicBezTo>
                  <a:pt x="107950" y="714375"/>
                  <a:pt x="100930" y="723486"/>
                  <a:pt x="95250" y="733425"/>
                </a:cubicBezTo>
                <a:cubicBezTo>
                  <a:pt x="78311" y="763068"/>
                  <a:pt x="78247" y="774784"/>
                  <a:pt x="57150" y="800100"/>
                </a:cubicBezTo>
                <a:cubicBezTo>
                  <a:pt x="48526" y="810448"/>
                  <a:pt x="38100" y="819150"/>
                  <a:pt x="28575" y="828675"/>
                </a:cubicBezTo>
                <a:cubicBezTo>
                  <a:pt x="433" y="913100"/>
                  <a:pt x="11743" y="865867"/>
                  <a:pt x="0" y="971550"/>
                </a:cubicBezTo>
                <a:cubicBezTo>
                  <a:pt x="3175" y="1031875"/>
                  <a:pt x="4508" y="1092325"/>
                  <a:pt x="9525" y="1152525"/>
                </a:cubicBezTo>
                <a:cubicBezTo>
                  <a:pt x="10869" y="1168658"/>
                  <a:pt x="16760" y="1184123"/>
                  <a:pt x="19050" y="1200150"/>
                </a:cubicBezTo>
                <a:cubicBezTo>
                  <a:pt x="23116" y="1228612"/>
                  <a:pt x="24203" y="1257458"/>
                  <a:pt x="28575" y="1285875"/>
                </a:cubicBezTo>
                <a:cubicBezTo>
                  <a:pt x="35702" y="1332198"/>
                  <a:pt x="37667" y="1312720"/>
                  <a:pt x="47625" y="1352550"/>
                </a:cubicBezTo>
                <a:cubicBezTo>
                  <a:pt x="51552" y="1368256"/>
                  <a:pt x="51466" y="1385016"/>
                  <a:pt x="57150" y="1400175"/>
                </a:cubicBezTo>
                <a:cubicBezTo>
                  <a:pt x="61170" y="1410894"/>
                  <a:pt x="71080" y="1418511"/>
                  <a:pt x="76200" y="1428750"/>
                </a:cubicBezTo>
                <a:cubicBezTo>
                  <a:pt x="87704" y="1451757"/>
                  <a:pt x="82027" y="1467702"/>
                  <a:pt x="104775" y="1485900"/>
                </a:cubicBezTo>
                <a:cubicBezTo>
                  <a:pt x="112615" y="1492172"/>
                  <a:pt x="123825" y="1492250"/>
                  <a:pt x="133350" y="1495425"/>
                </a:cubicBezTo>
                <a:cubicBezTo>
                  <a:pt x="139700" y="1504950"/>
                  <a:pt x="144305" y="1515905"/>
                  <a:pt x="152400" y="1524000"/>
                </a:cubicBezTo>
                <a:cubicBezTo>
                  <a:pt x="175041" y="1546641"/>
                  <a:pt x="209831" y="1552669"/>
                  <a:pt x="238125" y="1562100"/>
                </a:cubicBezTo>
                <a:cubicBezTo>
                  <a:pt x="319881" y="1589352"/>
                  <a:pt x="189743" y="1547623"/>
                  <a:pt x="323850" y="1581150"/>
                </a:cubicBezTo>
                <a:cubicBezTo>
                  <a:pt x="343331" y="1586020"/>
                  <a:pt x="360923" y="1599848"/>
                  <a:pt x="381000" y="1600200"/>
                </a:cubicBezTo>
                <a:lnTo>
                  <a:pt x="923925" y="1609725"/>
                </a:lnTo>
                <a:cubicBezTo>
                  <a:pt x="1000125" y="1606550"/>
                  <a:pt x="1076467" y="1605834"/>
                  <a:pt x="1152525" y="1600200"/>
                </a:cubicBezTo>
                <a:cubicBezTo>
                  <a:pt x="1162538" y="1599458"/>
                  <a:pt x="1171060" y="1590675"/>
                  <a:pt x="1181100" y="1590675"/>
                </a:cubicBezTo>
                <a:cubicBezTo>
                  <a:pt x="1273230" y="1590675"/>
                  <a:pt x="1365250" y="1597025"/>
                  <a:pt x="1457325" y="1600200"/>
                </a:cubicBezTo>
                <a:lnTo>
                  <a:pt x="1514475" y="1619250"/>
                </a:lnTo>
                <a:lnTo>
                  <a:pt x="1543050" y="1628775"/>
                </a:lnTo>
                <a:lnTo>
                  <a:pt x="2000250" y="1619250"/>
                </a:lnTo>
                <a:cubicBezTo>
                  <a:pt x="2013331" y="1618747"/>
                  <a:pt x="2025259" y="1609725"/>
                  <a:pt x="2038350" y="1609725"/>
                </a:cubicBezTo>
                <a:cubicBezTo>
                  <a:pt x="2114616" y="1609725"/>
                  <a:pt x="2190750" y="1616075"/>
                  <a:pt x="2266950" y="1619250"/>
                </a:cubicBezTo>
                <a:cubicBezTo>
                  <a:pt x="2339459" y="1643420"/>
                  <a:pt x="2304409" y="1634362"/>
                  <a:pt x="2371725" y="1647825"/>
                </a:cubicBezTo>
                <a:cubicBezTo>
                  <a:pt x="2395427" y="1645455"/>
                  <a:pt x="2501446" y="1636207"/>
                  <a:pt x="2533650" y="1628775"/>
                </a:cubicBezTo>
                <a:cubicBezTo>
                  <a:pt x="2553216" y="1624260"/>
                  <a:pt x="2571750" y="1616075"/>
                  <a:pt x="2590800" y="1609725"/>
                </a:cubicBezTo>
                <a:cubicBezTo>
                  <a:pt x="2600325" y="1606550"/>
                  <a:pt x="2609349" y="1600728"/>
                  <a:pt x="2619375" y="1600200"/>
                </a:cubicBezTo>
                <a:lnTo>
                  <a:pt x="2800350" y="1590675"/>
                </a:lnTo>
                <a:cubicBezTo>
                  <a:pt x="2808097" y="1567434"/>
                  <a:pt x="2810461" y="1551989"/>
                  <a:pt x="2828925" y="1533525"/>
                </a:cubicBezTo>
                <a:cubicBezTo>
                  <a:pt x="2837020" y="1525430"/>
                  <a:pt x="2847975" y="1520825"/>
                  <a:pt x="2857500" y="1514475"/>
                </a:cubicBezTo>
                <a:cubicBezTo>
                  <a:pt x="2860675" y="1495425"/>
                  <a:pt x="2860918" y="1475647"/>
                  <a:pt x="2867025" y="1457325"/>
                </a:cubicBezTo>
                <a:cubicBezTo>
                  <a:pt x="2870645" y="1446465"/>
                  <a:pt x="2881426" y="1439211"/>
                  <a:pt x="2886075" y="1428750"/>
                </a:cubicBezTo>
                <a:cubicBezTo>
                  <a:pt x="2894230" y="1410400"/>
                  <a:pt x="2900255" y="1391081"/>
                  <a:pt x="2905125" y="1371600"/>
                </a:cubicBezTo>
                <a:cubicBezTo>
                  <a:pt x="2908300" y="1358900"/>
                  <a:pt x="2911054" y="1346087"/>
                  <a:pt x="2914650" y="1333500"/>
                </a:cubicBezTo>
                <a:cubicBezTo>
                  <a:pt x="2924851" y="1297796"/>
                  <a:pt x="2926256" y="1307768"/>
                  <a:pt x="2933700" y="1266825"/>
                </a:cubicBezTo>
                <a:cubicBezTo>
                  <a:pt x="2937716" y="1244736"/>
                  <a:pt x="2940050" y="1222375"/>
                  <a:pt x="2943225" y="1200150"/>
                </a:cubicBezTo>
                <a:cubicBezTo>
                  <a:pt x="2951173" y="993495"/>
                  <a:pt x="2959969" y="954562"/>
                  <a:pt x="2943225" y="762000"/>
                </a:cubicBezTo>
                <a:cubicBezTo>
                  <a:pt x="2942355" y="751998"/>
                  <a:pt x="2938190" y="742405"/>
                  <a:pt x="2933700" y="733425"/>
                </a:cubicBezTo>
                <a:cubicBezTo>
                  <a:pt x="2913856" y="693738"/>
                  <a:pt x="2900362" y="695325"/>
                  <a:pt x="2857500" y="666750"/>
                </a:cubicBezTo>
                <a:cubicBezTo>
                  <a:pt x="2847975" y="660400"/>
                  <a:pt x="2839785" y="651320"/>
                  <a:pt x="2828925" y="647700"/>
                </a:cubicBezTo>
                <a:cubicBezTo>
                  <a:pt x="2819400" y="644525"/>
                  <a:pt x="2809127" y="643051"/>
                  <a:pt x="2800350" y="638175"/>
                </a:cubicBezTo>
                <a:lnTo>
                  <a:pt x="2714625" y="581025"/>
                </a:lnTo>
                <a:lnTo>
                  <a:pt x="2686050" y="561975"/>
                </a:lnTo>
                <a:cubicBezTo>
                  <a:pt x="2682875" y="552450"/>
                  <a:pt x="2682689" y="541325"/>
                  <a:pt x="2676525" y="533400"/>
                </a:cubicBezTo>
                <a:cubicBezTo>
                  <a:pt x="2659985" y="512134"/>
                  <a:pt x="2619375" y="476250"/>
                  <a:pt x="2619375" y="476250"/>
                </a:cubicBezTo>
                <a:cubicBezTo>
                  <a:pt x="2593975" y="400050"/>
                  <a:pt x="2632075" y="488950"/>
                  <a:pt x="2581275" y="438150"/>
                </a:cubicBezTo>
                <a:cubicBezTo>
                  <a:pt x="2574175" y="431050"/>
                  <a:pt x="2576240" y="418555"/>
                  <a:pt x="2571750" y="409575"/>
                </a:cubicBezTo>
                <a:cubicBezTo>
                  <a:pt x="2566630" y="399336"/>
                  <a:pt x="2557349" y="391461"/>
                  <a:pt x="2552700" y="381000"/>
                </a:cubicBezTo>
                <a:cubicBezTo>
                  <a:pt x="2544545" y="362650"/>
                  <a:pt x="2552700" y="330200"/>
                  <a:pt x="2533650" y="323850"/>
                </a:cubicBezTo>
                <a:cubicBezTo>
                  <a:pt x="2461826" y="299909"/>
                  <a:pt x="2550358" y="332204"/>
                  <a:pt x="2476500" y="295275"/>
                </a:cubicBezTo>
                <a:cubicBezTo>
                  <a:pt x="2467520" y="290785"/>
                  <a:pt x="2456905" y="290240"/>
                  <a:pt x="2447925" y="285750"/>
                </a:cubicBezTo>
                <a:cubicBezTo>
                  <a:pt x="2437686" y="280630"/>
                  <a:pt x="2429589" y="271820"/>
                  <a:pt x="2419350" y="266700"/>
                </a:cubicBezTo>
                <a:cubicBezTo>
                  <a:pt x="2403345" y="258697"/>
                  <a:pt x="2367934" y="252228"/>
                  <a:pt x="2352675" y="247650"/>
                </a:cubicBezTo>
                <a:cubicBezTo>
                  <a:pt x="2333441" y="241880"/>
                  <a:pt x="2315006" y="233470"/>
                  <a:pt x="2295525" y="228600"/>
                </a:cubicBezTo>
                <a:cubicBezTo>
                  <a:pt x="2247685" y="216640"/>
                  <a:pt x="2269844" y="223215"/>
                  <a:pt x="2228850" y="209550"/>
                </a:cubicBezTo>
                <a:cubicBezTo>
                  <a:pt x="2145368" y="126068"/>
                  <a:pt x="2251266" y="228230"/>
                  <a:pt x="2171700" y="161925"/>
                </a:cubicBezTo>
                <a:cubicBezTo>
                  <a:pt x="2161352" y="153301"/>
                  <a:pt x="2154333" y="140822"/>
                  <a:pt x="2143125" y="133350"/>
                </a:cubicBezTo>
                <a:cubicBezTo>
                  <a:pt x="2134771" y="127781"/>
                  <a:pt x="2123530" y="128315"/>
                  <a:pt x="2114550" y="123825"/>
                </a:cubicBezTo>
                <a:cubicBezTo>
                  <a:pt x="2104311" y="118705"/>
                  <a:pt x="2095500" y="111125"/>
                  <a:pt x="2085975" y="104775"/>
                </a:cubicBezTo>
                <a:cubicBezTo>
                  <a:pt x="2066925" y="107950"/>
                  <a:pt x="2047709" y="110253"/>
                  <a:pt x="2028825" y="114300"/>
                </a:cubicBezTo>
                <a:cubicBezTo>
                  <a:pt x="2003224" y="119786"/>
                  <a:pt x="1952625" y="133350"/>
                  <a:pt x="1952625" y="133350"/>
                </a:cubicBezTo>
                <a:cubicBezTo>
                  <a:pt x="1898773" y="122580"/>
                  <a:pt x="1905000" y="134937"/>
                  <a:pt x="1885950" y="133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orme libre 8"/>
          <p:cNvSpPr/>
          <p:nvPr/>
        </p:nvSpPr>
        <p:spPr>
          <a:xfrm>
            <a:off x="419100" y="3867150"/>
            <a:ext cx="6715125" cy="2714625"/>
          </a:xfrm>
          <a:custGeom>
            <a:avLst/>
            <a:gdLst>
              <a:gd name="connsiteX0" fmla="*/ 4314825 w 6715125"/>
              <a:gd name="connsiteY0" fmla="*/ 76200 h 2714625"/>
              <a:gd name="connsiteX1" fmla="*/ 4210050 w 6715125"/>
              <a:gd name="connsiteY1" fmla="*/ 114300 h 2714625"/>
              <a:gd name="connsiteX2" fmla="*/ 4143375 w 6715125"/>
              <a:gd name="connsiteY2" fmla="*/ 133350 h 2714625"/>
              <a:gd name="connsiteX3" fmla="*/ 4076700 w 6715125"/>
              <a:gd name="connsiteY3" fmla="*/ 142875 h 2714625"/>
              <a:gd name="connsiteX4" fmla="*/ 4019550 w 6715125"/>
              <a:gd name="connsiteY4" fmla="*/ 180975 h 2714625"/>
              <a:gd name="connsiteX5" fmla="*/ 4000500 w 6715125"/>
              <a:gd name="connsiteY5" fmla="*/ 209550 h 2714625"/>
              <a:gd name="connsiteX6" fmla="*/ 3962400 w 6715125"/>
              <a:gd name="connsiteY6" fmla="*/ 228600 h 2714625"/>
              <a:gd name="connsiteX7" fmla="*/ 3933825 w 6715125"/>
              <a:gd name="connsiteY7" fmla="*/ 247650 h 2714625"/>
              <a:gd name="connsiteX8" fmla="*/ 3895725 w 6715125"/>
              <a:gd name="connsiteY8" fmla="*/ 304800 h 2714625"/>
              <a:gd name="connsiteX9" fmla="*/ 3886200 w 6715125"/>
              <a:gd name="connsiteY9" fmla="*/ 352425 h 2714625"/>
              <a:gd name="connsiteX10" fmla="*/ 3876675 w 6715125"/>
              <a:gd name="connsiteY10" fmla="*/ 390525 h 2714625"/>
              <a:gd name="connsiteX11" fmla="*/ 3867150 w 6715125"/>
              <a:gd name="connsiteY11" fmla="*/ 447675 h 2714625"/>
              <a:gd name="connsiteX12" fmla="*/ 3876675 w 6715125"/>
              <a:gd name="connsiteY12" fmla="*/ 571500 h 2714625"/>
              <a:gd name="connsiteX13" fmla="*/ 3895725 w 6715125"/>
              <a:gd name="connsiteY13" fmla="*/ 628650 h 2714625"/>
              <a:gd name="connsiteX14" fmla="*/ 3924300 w 6715125"/>
              <a:gd name="connsiteY14" fmla="*/ 647700 h 2714625"/>
              <a:gd name="connsiteX15" fmla="*/ 3962400 w 6715125"/>
              <a:gd name="connsiteY15" fmla="*/ 685800 h 2714625"/>
              <a:gd name="connsiteX16" fmla="*/ 3981450 w 6715125"/>
              <a:gd name="connsiteY16" fmla="*/ 714375 h 2714625"/>
              <a:gd name="connsiteX17" fmla="*/ 4010025 w 6715125"/>
              <a:gd name="connsiteY17" fmla="*/ 733425 h 2714625"/>
              <a:gd name="connsiteX18" fmla="*/ 4048125 w 6715125"/>
              <a:gd name="connsiteY18" fmla="*/ 790575 h 2714625"/>
              <a:gd name="connsiteX19" fmla="*/ 4029075 w 6715125"/>
              <a:gd name="connsiteY19" fmla="*/ 962025 h 2714625"/>
              <a:gd name="connsiteX20" fmla="*/ 4010025 w 6715125"/>
              <a:gd name="connsiteY20" fmla="*/ 1085850 h 2714625"/>
              <a:gd name="connsiteX21" fmla="*/ 3990975 w 6715125"/>
              <a:gd name="connsiteY21" fmla="*/ 1162050 h 2714625"/>
              <a:gd name="connsiteX22" fmla="*/ 3971925 w 6715125"/>
              <a:gd name="connsiteY22" fmla="*/ 1190625 h 2714625"/>
              <a:gd name="connsiteX23" fmla="*/ 3933825 w 6715125"/>
              <a:gd name="connsiteY23" fmla="*/ 1276350 h 2714625"/>
              <a:gd name="connsiteX24" fmla="*/ 3914775 w 6715125"/>
              <a:gd name="connsiteY24" fmla="*/ 1343025 h 2714625"/>
              <a:gd name="connsiteX25" fmla="*/ 3876675 w 6715125"/>
              <a:gd name="connsiteY25" fmla="*/ 1400175 h 2714625"/>
              <a:gd name="connsiteX26" fmla="*/ 3838575 w 6715125"/>
              <a:gd name="connsiteY26" fmla="*/ 1457325 h 2714625"/>
              <a:gd name="connsiteX27" fmla="*/ 3819525 w 6715125"/>
              <a:gd name="connsiteY27" fmla="*/ 1485900 h 2714625"/>
              <a:gd name="connsiteX28" fmla="*/ 3781425 w 6715125"/>
              <a:gd name="connsiteY28" fmla="*/ 1543050 h 2714625"/>
              <a:gd name="connsiteX29" fmla="*/ 3762375 w 6715125"/>
              <a:gd name="connsiteY29" fmla="*/ 1571625 h 2714625"/>
              <a:gd name="connsiteX30" fmla="*/ 3676650 w 6715125"/>
              <a:gd name="connsiteY30" fmla="*/ 1609725 h 2714625"/>
              <a:gd name="connsiteX31" fmla="*/ 3648075 w 6715125"/>
              <a:gd name="connsiteY31" fmla="*/ 1619250 h 2714625"/>
              <a:gd name="connsiteX32" fmla="*/ 3590925 w 6715125"/>
              <a:gd name="connsiteY32" fmla="*/ 1647825 h 2714625"/>
              <a:gd name="connsiteX33" fmla="*/ 3438525 w 6715125"/>
              <a:gd name="connsiteY33" fmla="*/ 1638300 h 2714625"/>
              <a:gd name="connsiteX34" fmla="*/ 3409950 w 6715125"/>
              <a:gd name="connsiteY34" fmla="*/ 1628775 h 2714625"/>
              <a:gd name="connsiteX35" fmla="*/ 3190875 w 6715125"/>
              <a:gd name="connsiteY35" fmla="*/ 1638300 h 2714625"/>
              <a:gd name="connsiteX36" fmla="*/ 3086100 w 6715125"/>
              <a:gd name="connsiteY36" fmla="*/ 1657350 h 2714625"/>
              <a:gd name="connsiteX37" fmla="*/ 3048000 w 6715125"/>
              <a:gd name="connsiteY37" fmla="*/ 1666875 h 2714625"/>
              <a:gd name="connsiteX38" fmla="*/ 2924175 w 6715125"/>
              <a:gd name="connsiteY38" fmla="*/ 1685925 h 2714625"/>
              <a:gd name="connsiteX39" fmla="*/ 2867025 w 6715125"/>
              <a:gd name="connsiteY39" fmla="*/ 1704975 h 2714625"/>
              <a:gd name="connsiteX40" fmla="*/ 2828925 w 6715125"/>
              <a:gd name="connsiteY40" fmla="*/ 1714500 h 2714625"/>
              <a:gd name="connsiteX41" fmla="*/ 2771775 w 6715125"/>
              <a:gd name="connsiteY41" fmla="*/ 1733550 h 2714625"/>
              <a:gd name="connsiteX42" fmla="*/ 2724150 w 6715125"/>
              <a:gd name="connsiteY42" fmla="*/ 1743075 h 2714625"/>
              <a:gd name="connsiteX43" fmla="*/ 2695575 w 6715125"/>
              <a:gd name="connsiteY43" fmla="*/ 1752600 h 2714625"/>
              <a:gd name="connsiteX44" fmla="*/ 2647950 w 6715125"/>
              <a:gd name="connsiteY44" fmla="*/ 1762125 h 2714625"/>
              <a:gd name="connsiteX45" fmla="*/ 2590800 w 6715125"/>
              <a:gd name="connsiteY45" fmla="*/ 1781175 h 2714625"/>
              <a:gd name="connsiteX46" fmla="*/ 2305050 w 6715125"/>
              <a:gd name="connsiteY46" fmla="*/ 1771650 h 2714625"/>
              <a:gd name="connsiteX47" fmla="*/ 2276475 w 6715125"/>
              <a:gd name="connsiteY47" fmla="*/ 1762125 h 2714625"/>
              <a:gd name="connsiteX48" fmla="*/ 2247900 w 6715125"/>
              <a:gd name="connsiteY48" fmla="*/ 1733550 h 2714625"/>
              <a:gd name="connsiteX49" fmla="*/ 2219325 w 6715125"/>
              <a:gd name="connsiteY49" fmla="*/ 1724025 h 2714625"/>
              <a:gd name="connsiteX50" fmla="*/ 2162175 w 6715125"/>
              <a:gd name="connsiteY50" fmla="*/ 1685925 h 2714625"/>
              <a:gd name="connsiteX51" fmla="*/ 2105025 w 6715125"/>
              <a:gd name="connsiteY51" fmla="*/ 1666875 h 2714625"/>
              <a:gd name="connsiteX52" fmla="*/ 2095500 w 6715125"/>
              <a:gd name="connsiteY52" fmla="*/ 1638300 h 2714625"/>
              <a:gd name="connsiteX53" fmla="*/ 2085975 w 6715125"/>
              <a:gd name="connsiteY53" fmla="*/ 1600200 h 2714625"/>
              <a:gd name="connsiteX54" fmla="*/ 2028825 w 6715125"/>
              <a:gd name="connsiteY54" fmla="*/ 1562100 h 2714625"/>
              <a:gd name="connsiteX55" fmla="*/ 1676400 w 6715125"/>
              <a:gd name="connsiteY55" fmla="*/ 1552575 h 2714625"/>
              <a:gd name="connsiteX56" fmla="*/ 1628775 w 6715125"/>
              <a:gd name="connsiteY56" fmla="*/ 1543050 h 2714625"/>
              <a:gd name="connsiteX57" fmla="*/ 1590675 w 6715125"/>
              <a:gd name="connsiteY57" fmla="*/ 1533525 h 2714625"/>
              <a:gd name="connsiteX58" fmla="*/ 1533525 w 6715125"/>
              <a:gd name="connsiteY58" fmla="*/ 1524000 h 2714625"/>
              <a:gd name="connsiteX59" fmla="*/ 1247775 w 6715125"/>
              <a:gd name="connsiteY59" fmla="*/ 1543050 h 2714625"/>
              <a:gd name="connsiteX60" fmla="*/ 1181100 w 6715125"/>
              <a:gd name="connsiteY60" fmla="*/ 1562100 h 2714625"/>
              <a:gd name="connsiteX61" fmla="*/ 1114425 w 6715125"/>
              <a:gd name="connsiteY61" fmla="*/ 1552575 h 2714625"/>
              <a:gd name="connsiteX62" fmla="*/ 1085850 w 6715125"/>
              <a:gd name="connsiteY62" fmla="*/ 1543050 h 2714625"/>
              <a:gd name="connsiteX63" fmla="*/ 790575 w 6715125"/>
              <a:gd name="connsiteY63" fmla="*/ 1533525 h 2714625"/>
              <a:gd name="connsiteX64" fmla="*/ 638175 w 6715125"/>
              <a:gd name="connsiteY64" fmla="*/ 1543050 h 2714625"/>
              <a:gd name="connsiteX65" fmla="*/ 600075 w 6715125"/>
              <a:gd name="connsiteY65" fmla="*/ 1552575 h 2714625"/>
              <a:gd name="connsiteX66" fmla="*/ 542925 w 6715125"/>
              <a:gd name="connsiteY66" fmla="*/ 1562100 h 2714625"/>
              <a:gd name="connsiteX67" fmla="*/ 409575 w 6715125"/>
              <a:gd name="connsiteY67" fmla="*/ 1571625 h 2714625"/>
              <a:gd name="connsiteX68" fmla="*/ 361950 w 6715125"/>
              <a:gd name="connsiteY68" fmla="*/ 1581150 h 2714625"/>
              <a:gd name="connsiteX69" fmla="*/ 228600 w 6715125"/>
              <a:gd name="connsiteY69" fmla="*/ 1600200 h 2714625"/>
              <a:gd name="connsiteX70" fmla="*/ 190500 w 6715125"/>
              <a:gd name="connsiteY70" fmla="*/ 1657350 h 2714625"/>
              <a:gd name="connsiteX71" fmla="*/ 152400 w 6715125"/>
              <a:gd name="connsiteY71" fmla="*/ 1714500 h 2714625"/>
              <a:gd name="connsiteX72" fmla="*/ 133350 w 6715125"/>
              <a:gd name="connsiteY72" fmla="*/ 1743075 h 2714625"/>
              <a:gd name="connsiteX73" fmla="*/ 95250 w 6715125"/>
              <a:gd name="connsiteY73" fmla="*/ 1828800 h 2714625"/>
              <a:gd name="connsiteX74" fmla="*/ 76200 w 6715125"/>
              <a:gd name="connsiteY74" fmla="*/ 1895475 h 2714625"/>
              <a:gd name="connsiteX75" fmla="*/ 66675 w 6715125"/>
              <a:gd name="connsiteY75" fmla="*/ 1924050 h 2714625"/>
              <a:gd name="connsiteX76" fmla="*/ 57150 w 6715125"/>
              <a:gd name="connsiteY76" fmla="*/ 1962150 h 2714625"/>
              <a:gd name="connsiteX77" fmla="*/ 38100 w 6715125"/>
              <a:gd name="connsiteY77" fmla="*/ 2000250 h 2714625"/>
              <a:gd name="connsiteX78" fmla="*/ 19050 w 6715125"/>
              <a:gd name="connsiteY78" fmla="*/ 2057400 h 2714625"/>
              <a:gd name="connsiteX79" fmla="*/ 9525 w 6715125"/>
              <a:gd name="connsiteY79" fmla="*/ 2085975 h 2714625"/>
              <a:gd name="connsiteX80" fmla="*/ 0 w 6715125"/>
              <a:gd name="connsiteY80" fmla="*/ 2133600 h 2714625"/>
              <a:gd name="connsiteX81" fmla="*/ 9525 w 6715125"/>
              <a:gd name="connsiteY81" fmla="*/ 2409825 h 2714625"/>
              <a:gd name="connsiteX82" fmla="*/ 28575 w 6715125"/>
              <a:gd name="connsiteY82" fmla="*/ 2438400 h 2714625"/>
              <a:gd name="connsiteX83" fmla="*/ 114300 w 6715125"/>
              <a:gd name="connsiteY83" fmla="*/ 2476500 h 2714625"/>
              <a:gd name="connsiteX84" fmla="*/ 590550 w 6715125"/>
              <a:gd name="connsiteY84" fmla="*/ 2486025 h 2714625"/>
              <a:gd name="connsiteX85" fmla="*/ 752475 w 6715125"/>
              <a:gd name="connsiteY85" fmla="*/ 2505075 h 2714625"/>
              <a:gd name="connsiteX86" fmla="*/ 819150 w 6715125"/>
              <a:gd name="connsiteY86" fmla="*/ 2524125 h 2714625"/>
              <a:gd name="connsiteX87" fmla="*/ 847725 w 6715125"/>
              <a:gd name="connsiteY87" fmla="*/ 2543175 h 2714625"/>
              <a:gd name="connsiteX88" fmla="*/ 923925 w 6715125"/>
              <a:gd name="connsiteY88" fmla="*/ 2562225 h 2714625"/>
              <a:gd name="connsiteX89" fmla="*/ 962025 w 6715125"/>
              <a:gd name="connsiteY89" fmla="*/ 2571750 h 2714625"/>
              <a:gd name="connsiteX90" fmla="*/ 990600 w 6715125"/>
              <a:gd name="connsiteY90" fmla="*/ 2590800 h 2714625"/>
              <a:gd name="connsiteX91" fmla="*/ 1085850 w 6715125"/>
              <a:gd name="connsiteY91" fmla="*/ 2619375 h 2714625"/>
              <a:gd name="connsiteX92" fmla="*/ 1114425 w 6715125"/>
              <a:gd name="connsiteY92" fmla="*/ 2628900 h 2714625"/>
              <a:gd name="connsiteX93" fmla="*/ 1704975 w 6715125"/>
              <a:gd name="connsiteY93" fmla="*/ 2647950 h 2714625"/>
              <a:gd name="connsiteX94" fmla="*/ 1800225 w 6715125"/>
              <a:gd name="connsiteY94" fmla="*/ 2667000 h 2714625"/>
              <a:gd name="connsiteX95" fmla="*/ 1828800 w 6715125"/>
              <a:gd name="connsiteY95" fmla="*/ 2676525 h 2714625"/>
              <a:gd name="connsiteX96" fmla="*/ 1914525 w 6715125"/>
              <a:gd name="connsiteY96" fmla="*/ 2686050 h 2714625"/>
              <a:gd name="connsiteX97" fmla="*/ 2009775 w 6715125"/>
              <a:gd name="connsiteY97" fmla="*/ 2705100 h 2714625"/>
              <a:gd name="connsiteX98" fmla="*/ 2057400 w 6715125"/>
              <a:gd name="connsiteY98" fmla="*/ 2714625 h 2714625"/>
              <a:gd name="connsiteX99" fmla="*/ 2495550 w 6715125"/>
              <a:gd name="connsiteY99" fmla="*/ 2686050 h 2714625"/>
              <a:gd name="connsiteX100" fmla="*/ 2543175 w 6715125"/>
              <a:gd name="connsiteY100" fmla="*/ 2676525 h 2714625"/>
              <a:gd name="connsiteX101" fmla="*/ 2600325 w 6715125"/>
              <a:gd name="connsiteY101" fmla="*/ 2667000 h 2714625"/>
              <a:gd name="connsiteX102" fmla="*/ 2638425 w 6715125"/>
              <a:gd name="connsiteY102" fmla="*/ 2657475 h 2714625"/>
              <a:gd name="connsiteX103" fmla="*/ 2686050 w 6715125"/>
              <a:gd name="connsiteY103" fmla="*/ 2647950 h 2714625"/>
              <a:gd name="connsiteX104" fmla="*/ 2781300 w 6715125"/>
              <a:gd name="connsiteY104" fmla="*/ 2619375 h 2714625"/>
              <a:gd name="connsiteX105" fmla="*/ 2876550 w 6715125"/>
              <a:gd name="connsiteY105" fmla="*/ 2600325 h 2714625"/>
              <a:gd name="connsiteX106" fmla="*/ 2943225 w 6715125"/>
              <a:gd name="connsiteY106" fmla="*/ 2571750 h 2714625"/>
              <a:gd name="connsiteX107" fmla="*/ 3105150 w 6715125"/>
              <a:gd name="connsiteY107" fmla="*/ 2543175 h 2714625"/>
              <a:gd name="connsiteX108" fmla="*/ 3171825 w 6715125"/>
              <a:gd name="connsiteY108" fmla="*/ 2533650 h 2714625"/>
              <a:gd name="connsiteX109" fmla="*/ 3209925 w 6715125"/>
              <a:gd name="connsiteY109" fmla="*/ 2524125 h 2714625"/>
              <a:gd name="connsiteX110" fmla="*/ 3343275 w 6715125"/>
              <a:gd name="connsiteY110" fmla="*/ 2514600 h 2714625"/>
              <a:gd name="connsiteX111" fmla="*/ 3524250 w 6715125"/>
              <a:gd name="connsiteY111" fmla="*/ 2533650 h 2714625"/>
              <a:gd name="connsiteX112" fmla="*/ 3552825 w 6715125"/>
              <a:gd name="connsiteY112" fmla="*/ 2543175 h 2714625"/>
              <a:gd name="connsiteX113" fmla="*/ 3629025 w 6715125"/>
              <a:gd name="connsiteY113" fmla="*/ 2562225 h 2714625"/>
              <a:gd name="connsiteX114" fmla="*/ 3724275 w 6715125"/>
              <a:gd name="connsiteY114" fmla="*/ 2590800 h 2714625"/>
              <a:gd name="connsiteX115" fmla="*/ 3790950 w 6715125"/>
              <a:gd name="connsiteY115" fmla="*/ 2628900 h 2714625"/>
              <a:gd name="connsiteX116" fmla="*/ 3819525 w 6715125"/>
              <a:gd name="connsiteY116" fmla="*/ 2638425 h 2714625"/>
              <a:gd name="connsiteX117" fmla="*/ 3857625 w 6715125"/>
              <a:gd name="connsiteY117" fmla="*/ 2657475 h 2714625"/>
              <a:gd name="connsiteX118" fmla="*/ 3886200 w 6715125"/>
              <a:gd name="connsiteY118" fmla="*/ 2667000 h 2714625"/>
              <a:gd name="connsiteX119" fmla="*/ 3924300 w 6715125"/>
              <a:gd name="connsiteY119" fmla="*/ 2686050 h 2714625"/>
              <a:gd name="connsiteX120" fmla="*/ 3971925 w 6715125"/>
              <a:gd name="connsiteY120" fmla="*/ 2695575 h 2714625"/>
              <a:gd name="connsiteX121" fmla="*/ 4000500 w 6715125"/>
              <a:gd name="connsiteY121" fmla="*/ 2705100 h 2714625"/>
              <a:gd name="connsiteX122" fmla="*/ 4343400 w 6715125"/>
              <a:gd name="connsiteY122" fmla="*/ 2695575 h 2714625"/>
              <a:gd name="connsiteX123" fmla="*/ 4371975 w 6715125"/>
              <a:gd name="connsiteY123" fmla="*/ 2686050 h 2714625"/>
              <a:gd name="connsiteX124" fmla="*/ 4410075 w 6715125"/>
              <a:gd name="connsiteY124" fmla="*/ 2676525 h 2714625"/>
              <a:gd name="connsiteX125" fmla="*/ 4486275 w 6715125"/>
              <a:gd name="connsiteY125" fmla="*/ 2667000 h 2714625"/>
              <a:gd name="connsiteX126" fmla="*/ 4591050 w 6715125"/>
              <a:gd name="connsiteY126" fmla="*/ 2638425 h 2714625"/>
              <a:gd name="connsiteX127" fmla="*/ 4648200 w 6715125"/>
              <a:gd name="connsiteY127" fmla="*/ 2619375 h 2714625"/>
              <a:gd name="connsiteX128" fmla="*/ 4705350 w 6715125"/>
              <a:gd name="connsiteY128" fmla="*/ 2609850 h 2714625"/>
              <a:gd name="connsiteX129" fmla="*/ 4829175 w 6715125"/>
              <a:gd name="connsiteY129" fmla="*/ 2581275 h 2714625"/>
              <a:gd name="connsiteX130" fmla="*/ 4905375 w 6715125"/>
              <a:gd name="connsiteY130" fmla="*/ 2571750 h 2714625"/>
              <a:gd name="connsiteX131" fmla="*/ 5153025 w 6715125"/>
              <a:gd name="connsiteY131" fmla="*/ 2533650 h 2714625"/>
              <a:gd name="connsiteX132" fmla="*/ 5581650 w 6715125"/>
              <a:gd name="connsiteY132" fmla="*/ 2524125 h 2714625"/>
              <a:gd name="connsiteX133" fmla="*/ 5686425 w 6715125"/>
              <a:gd name="connsiteY133" fmla="*/ 2505075 h 2714625"/>
              <a:gd name="connsiteX134" fmla="*/ 5734050 w 6715125"/>
              <a:gd name="connsiteY134" fmla="*/ 2495550 h 2714625"/>
              <a:gd name="connsiteX135" fmla="*/ 5791200 w 6715125"/>
              <a:gd name="connsiteY135" fmla="*/ 2486025 h 2714625"/>
              <a:gd name="connsiteX136" fmla="*/ 5848350 w 6715125"/>
              <a:gd name="connsiteY136" fmla="*/ 2466975 h 2714625"/>
              <a:gd name="connsiteX137" fmla="*/ 5905500 w 6715125"/>
              <a:gd name="connsiteY137" fmla="*/ 2447925 h 2714625"/>
              <a:gd name="connsiteX138" fmla="*/ 5934075 w 6715125"/>
              <a:gd name="connsiteY138" fmla="*/ 2438400 h 2714625"/>
              <a:gd name="connsiteX139" fmla="*/ 5962650 w 6715125"/>
              <a:gd name="connsiteY139" fmla="*/ 2428875 h 2714625"/>
              <a:gd name="connsiteX140" fmla="*/ 6000750 w 6715125"/>
              <a:gd name="connsiteY140" fmla="*/ 2409825 h 2714625"/>
              <a:gd name="connsiteX141" fmla="*/ 6029325 w 6715125"/>
              <a:gd name="connsiteY141" fmla="*/ 2400300 h 2714625"/>
              <a:gd name="connsiteX142" fmla="*/ 6096000 w 6715125"/>
              <a:gd name="connsiteY142" fmla="*/ 2362200 h 2714625"/>
              <a:gd name="connsiteX143" fmla="*/ 6124575 w 6715125"/>
              <a:gd name="connsiteY143" fmla="*/ 2352675 h 2714625"/>
              <a:gd name="connsiteX144" fmla="*/ 6153150 w 6715125"/>
              <a:gd name="connsiteY144" fmla="*/ 2333625 h 2714625"/>
              <a:gd name="connsiteX145" fmla="*/ 6181725 w 6715125"/>
              <a:gd name="connsiteY145" fmla="*/ 2324100 h 2714625"/>
              <a:gd name="connsiteX146" fmla="*/ 6238875 w 6715125"/>
              <a:gd name="connsiteY146" fmla="*/ 2286000 h 2714625"/>
              <a:gd name="connsiteX147" fmla="*/ 6305550 w 6715125"/>
              <a:gd name="connsiteY147" fmla="*/ 2266950 h 2714625"/>
              <a:gd name="connsiteX148" fmla="*/ 6381750 w 6715125"/>
              <a:gd name="connsiteY148" fmla="*/ 2219325 h 2714625"/>
              <a:gd name="connsiteX149" fmla="*/ 6410325 w 6715125"/>
              <a:gd name="connsiteY149" fmla="*/ 2209800 h 2714625"/>
              <a:gd name="connsiteX150" fmla="*/ 6438900 w 6715125"/>
              <a:gd name="connsiteY150" fmla="*/ 2190750 h 2714625"/>
              <a:gd name="connsiteX151" fmla="*/ 6477000 w 6715125"/>
              <a:gd name="connsiteY151" fmla="*/ 2181225 h 2714625"/>
              <a:gd name="connsiteX152" fmla="*/ 6534150 w 6715125"/>
              <a:gd name="connsiteY152" fmla="*/ 2152650 h 2714625"/>
              <a:gd name="connsiteX153" fmla="*/ 6600825 w 6715125"/>
              <a:gd name="connsiteY153" fmla="*/ 2124075 h 2714625"/>
              <a:gd name="connsiteX154" fmla="*/ 6648450 w 6715125"/>
              <a:gd name="connsiteY154" fmla="*/ 2066925 h 2714625"/>
              <a:gd name="connsiteX155" fmla="*/ 6677025 w 6715125"/>
              <a:gd name="connsiteY155" fmla="*/ 2038350 h 2714625"/>
              <a:gd name="connsiteX156" fmla="*/ 6696075 w 6715125"/>
              <a:gd name="connsiteY156" fmla="*/ 1981200 h 2714625"/>
              <a:gd name="connsiteX157" fmla="*/ 6705600 w 6715125"/>
              <a:gd name="connsiteY157" fmla="*/ 1952625 h 2714625"/>
              <a:gd name="connsiteX158" fmla="*/ 6715125 w 6715125"/>
              <a:gd name="connsiteY158" fmla="*/ 1914525 h 2714625"/>
              <a:gd name="connsiteX159" fmla="*/ 6705600 w 6715125"/>
              <a:gd name="connsiteY159" fmla="*/ 1743075 h 2714625"/>
              <a:gd name="connsiteX160" fmla="*/ 6657975 w 6715125"/>
              <a:gd name="connsiteY160" fmla="*/ 1657350 h 2714625"/>
              <a:gd name="connsiteX161" fmla="*/ 6629400 w 6715125"/>
              <a:gd name="connsiteY161" fmla="*/ 1600200 h 2714625"/>
              <a:gd name="connsiteX162" fmla="*/ 6600825 w 6715125"/>
              <a:gd name="connsiteY162" fmla="*/ 1514475 h 2714625"/>
              <a:gd name="connsiteX163" fmla="*/ 6572250 w 6715125"/>
              <a:gd name="connsiteY163" fmla="*/ 1419225 h 2714625"/>
              <a:gd name="connsiteX164" fmla="*/ 6553200 w 6715125"/>
              <a:gd name="connsiteY164" fmla="*/ 1390650 h 2714625"/>
              <a:gd name="connsiteX165" fmla="*/ 6543675 w 6715125"/>
              <a:gd name="connsiteY165" fmla="*/ 1362075 h 2714625"/>
              <a:gd name="connsiteX166" fmla="*/ 6438900 w 6715125"/>
              <a:gd name="connsiteY166" fmla="*/ 1352550 h 2714625"/>
              <a:gd name="connsiteX167" fmla="*/ 6324600 w 6715125"/>
              <a:gd name="connsiteY167" fmla="*/ 1333500 h 2714625"/>
              <a:gd name="connsiteX168" fmla="*/ 5991225 w 6715125"/>
              <a:gd name="connsiteY168" fmla="*/ 1343025 h 2714625"/>
              <a:gd name="connsiteX169" fmla="*/ 5886450 w 6715125"/>
              <a:gd name="connsiteY169" fmla="*/ 1362075 h 2714625"/>
              <a:gd name="connsiteX170" fmla="*/ 5791200 w 6715125"/>
              <a:gd name="connsiteY170" fmla="*/ 1381125 h 2714625"/>
              <a:gd name="connsiteX171" fmla="*/ 5667375 w 6715125"/>
              <a:gd name="connsiteY171" fmla="*/ 1371600 h 2714625"/>
              <a:gd name="connsiteX172" fmla="*/ 5648325 w 6715125"/>
              <a:gd name="connsiteY172" fmla="*/ 1343025 h 2714625"/>
              <a:gd name="connsiteX173" fmla="*/ 5619750 w 6715125"/>
              <a:gd name="connsiteY173" fmla="*/ 1314450 h 2714625"/>
              <a:gd name="connsiteX174" fmla="*/ 5600700 w 6715125"/>
              <a:gd name="connsiteY174" fmla="*/ 1285875 h 2714625"/>
              <a:gd name="connsiteX175" fmla="*/ 5514975 w 6715125"/>
              <a:gd name="connsiteY175" fmla="*/ 1238250 h 2714625"/>
              <a:gd name="connsiteX176" fmla="*/ 5486400 w 6715125"/>
              <a:gd name="connsiteY176" fmla="*/ 1209675 h 2714625"/>
              <a:gd name="connsiteX177" fmla="*/ 5429250 w 6715125"/>
              <a:gd name="connsiteY177" fmla="*/ 1171575 h 2714625"/>
              <a:gd name="connsiteX178" fmla="*/ 5410200 w 6715125"/>
              <a:gd name="connsiteY178" fmla="*/ 1114425 h 2714625"/>
              <a:gd name="connsiteX179" fmla="*/ 5314950 w 6715125"/>
              <a:gd name="connsiteY179" fmla="*/ 1057275 h 2714625"/>
              <a:gd name="connsiteX180" fmla="*/ 5286375 w 6715125"/>
              <a:gd name="connsiteY180" fmla="*/ 1047750 h 2714625"/>
              <a:gd name="connsiteX181" fmla="*/ 5257800 w 6715125"/>
              <a:gd name="connsiteY181" fmla="*/ 971550 h 2714625"/>
              <a:gd name="connsiteX182" fmla="*/ 5191125 w 6715125"/>
              <a:gd name="connsiteY182" fmla="*/ 895350 h 2714625"/>
              <a:gd name="connsiteX183" fmla="*/ 5133975 w 6715125"/>
              <a:gd name="connsiteY183" fmla="*/ 809625 h 2714625"/>
              <a:gd name="connsiteX184" fmla="*/ 5114925 w 6715125"/>
              <a:gd name="connsiteY184" fmla="*/ 781050 h 2714625"/>
              <a:gd name="connsiteX185" fmla="*/ 5105400 w 6715125"/>
              <a:gd name="connsiteY185" fmla="*/ 752475 h 2714625"/>
              <a:gd name="connsiteX186" fmla="*/ 5114925 w 6715125"/>
              <a:gd name="connsiteY186" fmla="*/ 714375 h 2714625"/>
              <a:gd name="connsiteX187" fmla="*/ 5162550 w 6715125"/>
              <a:gd name="connsiteY187" fmla="*/ 666750 h 2714625"/>
              <a:gd name="connsiteX188" fmla="*/ 5191125 w 6715125"/>
              <a:gd name="connsiteY188" fmla="*/ 638175 h 2714625"/>
              <a:gd name="connsiteX189" fmla="*/ 5219700 w 6715125"/>
              <a:gd name="connsiteY189" fmla="*/ 619125 h 2714625"/>
              <a:gd name="connsiteX190" fmla="*/ 5248275 w 6715125"/>
              <a:gd name="connsiteY190" fmla="*/ 590550 h 2714625"/>
              <a:gd name="connsiteX191" fmla="*/ 5276850 w 6715125"/>
              <a:gd name="connsiteY191" fmla="*/ 581025 h 2714625"/>
              <a:gd name="connsiteX192" fmla="*/ 5305425 w 6715125"/>
              <a:gd name="connsiteY192" fmla="*/ 561975 h 2714625"/>
              <a:gd name="connsiteX193" fmla="*/ 5314950 w 6715125"/>
              <a:gd name="connsiteY193" fmla="*/ 533400 h 2714625"/>
              <a:gd name="connsiteX194" fmla="*/ 5343525 w 6715125"/>
              <a:gd name="connsiteY194" fmla="*/ 504825 h 2714625"/>
              <a:gd name="connsiteX195" fmla="*/ 5362575 w 6715125"/>
              <a:gd name="connsiteY195" fmla="*/ 476250 h 2714625"/>
              <a:gd name="connsiteX196" fmla="*/ 5353050 w 6715125"/>
              <a:gd name="connsiteY196" fmla="*/ 333375 h 2714625"/>
              <a:gd name="connsiteX197" fmla="*/ 5305425 w 6715125"/>
              <a:gd name="connsiteY197" fmla="*/ 247650 h 2714625"/>
              <a:gd name="connsiteX198" fmla="*/ 5286375 w 6715125"/>
              <a:gd name="connsiteY198" fmla="*/ 219075 h 2714625"/>
              <a:gd name="connsiteX199" fmla="*/ 5267325 w 6715125"/>
              <a:gd name="connsiteY199" fmla="*/ 190500 h 2714625"/>
              <a:gd name="connsiteX200" fmla="*/ 5238750 w 6715125"/>
              <a:gd name="connsiteY200" fmla="*/ 123825 h 2714625"/>
              <a:gd name="connsiteX201" fmla="*/ 5210175 w 6715125"/>
              <a:gd name="connsiteY201" fmla="*/ 95250 h 2714625"/>
              <a:gd name="connsiteX202" fmla="*/ 5191125 w 6715125"/>
              <a:gd name="connsiteY202" fmla="*/ 66675 h 2714625"/>
              <a:gd name="connsiteX203" fmla="*/ 5105400 w 6715125"/>
              <a:gd name="connsiteY203" fmla="*/ 28575 h 2714625"/>
              <a:gd name="connsiteX204" fmla="*/ 5076825 w 6715125"/>
              <a:gd name="connsiteY204" fmla="*/ 19050 h 2714625"/>
              <a:gd name="connsiteX205" fmla="*/ 5048250 w 6715125"/>
              <a:gd name="connsiteY205" fmla="*/ 9525 h 2714625"/>
              <a:gd name="connsiteX206" fmla="*/ 4981575 w 6715125"/>
              <a:gd name="connsiteY206" fmla="*/ 0 h 2714625"/>
              <a:gd name="connsiteX207" fmla="*/ 4486275 w 6715125"/>
              <a:gd name="connsiteY207" fmla="*/ 9525 h 2714625"/>
              <a:gd name="connsiteX208" fmla="*/ 4429125 w 6715125"/>
              <a:gd name="connsiteY208" fmla="*/ 28575 h 2714625"/>
              <a:gd name="connsiteX209" fmla="*/ 4371975 w 6715125"/>
              <a:gd name="connsiteY209" fmla="*/ 57150 h 2714625"/>
              <a:gd name="connsiteX210" fmla="*/ 4343400 w 6715125"/>
              <a:gd name="connsiteY210" fmla="*/ 66675 h 2714625"/>
              <a:gd name="connsiteX211" fmla="*/ 4314825 w 6715125"/>
              <a:gd name="connsiteY211" fmla="*/ 76200 h 271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6715125" h="2714625">
                <a:moveTo>
                  <a:pt x="4314825" y="76200"/>
                </a:moveTo>
                <a:cubicBezTo>
                  <a:pt x="4292600" y="84138"/>
                  <a:pt x="4283420" y="89843"/>
                  <a:pt x="4210050" y="114300"/>
                </a:cubicBezTo>
                <a:cubicBezTo>
                  <a:pt x="4185567" y="122461"/>
                  <a:pt x="4169687" y="128566"/>
                  <a:pt x="4143375" y="133350"/>
                </a:cubicBezTo>
                <a:cubicBezTo>
                  <a:pt x="4121286" y="137366"/>
                  <a:pt x="4098925" y="139700"/>
                  <a:pt x="4076700" y="142875"/>
                </a:cubicBezTo>
                <a:cubicBezTo>
                  <a:pt x="4057650" y="155575"/>
                  <a:pt x="4032250" y="161925"/>
                  <a:pt x="4019550" y="180975"/>
                </a:cubicBezTo>
                <a:cubicBezTo>
                  <a:pt x="4013200" y="190500"/>
                  <a:pt x="4009294" y="202221"/>
                  <a:pt x="4000500" y="209550"/>
                </a:cubicBezTo>
                <a:cubicBezTo>
                  <a:pt x="3989592" y="218640"/>
                  <a:pt x="3974728" y="221555"/>
                  <a:pt x="3962400" y="228600"/>
                </a:cubicBezTo>
                <a:cubicBezTo>
                  <a:pt x="3952461" y="234280"/>
                  <a:pt x="3943350" y="241300"/>
                  <a:pt x="3933825" y="247650"/>
                </a:cubicBezTo>
                <a:cubicBezTo>
                  <a:pt x="3921125" y="266700"/>
                  <a:pt x="3900215" y="282349"/>
                  <a:pt x="3895725" y="304800"/>
                </a:cubicBezTo>
                <a:cubicBezTo>
                  <a:pt x="3892550" y="320675"/>
                  <a:pt x="3889712" y="336621"/>
                  <a:pt x="3886200" y="352425"/>
                </a:cubicBezTo>
                <a:cubicBezTo>
                  <a:pt x="3883360" y="365204"/>
                  <a:pt x="3879242" y="377688"/>
                  <a:pt x="3876675" y="390525"/>
                </a:cubicBezTo>
                <a:cubicBezTo>
                  <a:pt x="3872887" y="409463"/>
                  <a:pt x="3870325" y="428625"/>
                  <a:pt x="3867150" y="447675"/>
                </a:cubicBezTo>
                <a:cubicBezTo>
                  <a:pt x="3870325" y="488950"/>
                  <a:pt x="3870219" y="530610"/>
                  <a:pt x="3876675" y="571500"/>
                </a:cubicBezTo>
                <a:cubicBezTo>
                  <a:pt x="3879807" y="591335"/>
                  <a:pt x="3879017" y="617511"/>
                  <a:pt x="3895725" y="628650"/>
                </a:cubicBezTo>
                <a:lnTo>
                  <a:pt x="3924300" y="647700"/>
                </a:lnTo>
                <a:cubicBezTo>
                  <a:pt x="3945082" y="710045"/>
                  <a:pt x="3916218" y="648855"/>
                  <a:pt x="3962400" y="685800"/>
                </a:cubicBezTo>
                <a:cubicBezTo>
                  <a:pt x="3971339" y="692951"/>
                  <a:pt x="3973355" y="706280"/>
                  <a:pt x="3981450" y="714375"/>
                </a:cubicBezTo>
                <a:cubicBezTo>
                  <a:pt x="3989545" y="722470"/>
                  <a:pt x="4000500" y="727075"/>
                  <a:pt x="4010025" y="733425"/>
                </a:cubicBezTo>
                <a:cubicBezTo>
                  <a:pt x="4022725" y="752475"/>
                  <a:pt x="4049881" y="767747"/>
                  <a:pt x="4048125" y="790575"/>
                </a:cubicBezTo>
                <a:cubicBezTo>
                  <a:pt x="4030913" y="1014328"/>
                  <a:pt x="4049239" y="841040"/>
                  <a:pt x="4029075" y="962025"/>
                </a:cubicBezTo>
                <a:cubicBezTo>
                  <a:pt x="4007669" y="1090459"/>
                  <a:pt x="4031111" y="969875"/>
                  <a:pt x="4010025" y="1085850"/>
                </a:cubicBezTo>
                <a:cubicBezTo>
                  <a:pt x="4006920" y="1102929"/>
                  <a:pt x="4000417" y="1143166"/>
                  <a:pt x="3990975" y="1162050"/>
                </a:cubicBezTo>
                <a:cubicBezTo>
                  <a:pt x="3985855" y="1172289"/>
                  <a:pt x="3976574" y="1180164"/>
                  <a:pt x="3971925" y="1190625"/>
                </a:cubicBezTo>
                <a:cubicBezTo>
                  <a:pt x="3926585" y="1292640"/>
                  <a:pt x="3976938" y="1211681"/>
                  <a:pt x="3933825" y="1276350"/>
                </a:cubicBezTo>
                <a:cubicBezTo>
                  <a:pt x="3931583" y="1285318"/>
                  <a:pt x="3920986" y="1331845"/>
                  <a:pt x="3914775" y="1343025"/>
                </a:cubicBezTo>
                <a:cubicBezTo>
                  <a:pt x="3903656" y="1363039"/>
                  <a:pt x="3889375" y="1381125"/>
                  <a:pt x="3876675" y="1400175"/>
                </a:cubicBezTo>
                <a:lnTo>
                  <a:pt x="3838575" y="1457325"/>
                </a:lnTo>
                <a:cubicBezTo>
                  <a:pt x="3832225" y="1466850"/>
                  <a:pt x="3823145" y="1475040"/>
                  <a:pt x="3819525" y="1485900"/>
                </a:cubicBezTo>
                <a:cubicBezTo>
                  <a:pt x="3802786" y="1536118"/>
                  <a:pt x="3821063" y="1495484"/>
                  <a:pt x="3781425" y="1543050"/>
                </a:cubicBezTo>
                <a:cubicBezTo>
                  <a:pt x="3774096" y="1551844"/>
                  <a:pt x="3770470" y="1563530"/>
                  <a:pt x="3762375" y="1571625"/>
                </a:cubicBezTo>
                <a:cubicBezTo>
                  <a:pt x="3739734" y="1594266"/>
                  <a:pt x="3704944" y="1600294"/>
                  <a:pt x="3676650" y="1609725"/>
                </a:cubicBezTo>
                <a:cubicBezTo>
                  <a:pt x="3667125" y="1612900"/>
                  <a:pt x="3656429" y="1613681"/>
                  <a:pt x="3648075" y="1619250"/>
                </a:cubicBezTo>
                <a:cubicBezTo>
                  <a:pt x="3611146" y="1643869"/>
                  <a:pt x="3630360" y="1634680"/>
                  <a:pt x="3590925" y="1647825"/>
                </a:cubicBezTo>
                <a:cubicBezTo>
                  <a:pt x="3540125" y="1644650"/>
                  <a:pt x="3489144" y="1643628"/>
                  <a:pt x="3438525" y="1638300"/>
                </a:cubicBezTo>
                <a:cubicBezTo>
                  <a:pt x="3428540" y="1637249"/>
                  <a:pt x="3419990" y="1628775"/>
                  <a:pt x="3409950" y="1628775"/>
                </a:cubicBezTo>
                <a:cubicBezTo>
                  <a:pt x="3336856" y="1628775"/>
                  <a:pt x="3263900" y="1635125"/>
                  <a:pt x="3190875" y="1638300"/>
                </a:cubicBezTo>
                <a:cubicBezTo>
                  <a:pt x="3129567" y="1658736"/>
                  <a:pt x="3193803" y="1639399"/>
                  <a:pt x="3086100" y="1657350"/>
                </a:cubicBezTo>
                <a:cubicBezTo>
                  <a:pt x="3073187" y="1659502"/>
                  <a:pt x="3060837" y="1664308"/>
                  <a:pt x="3048000" y="1666875"/>
                </a:cubicBezTo>
                <a:cubicBezTo>
                  <a:pt x="3014960" y="1673483"/>
                  <a:pt x="2956198" y="1681350"/>
                  <a:pt x="2924175" y="1685925"/>
                </a:cubicBezTo>
                <a:cubicBezTo>
                  <a:pt x="2905125" y="1692275"/>
                  <a:pt x="2886506" y="1700105"/>
                  <a:pt x="2867025" y="1704975"/>
                </a:cubicBezTo>
                <a:cubicBezTo>
                  <a:pt x="2854325" y="1708150"/>
                  <a:pt x="2841464" y="1710738"/>
                  <a:pt x="2828925" y="1714500"/>
                </a:cubicBezTo>
                <a:cubicBezTo>
                  <a:pt x="2809691" y="1720270"/>
                  <a:pt x="2791466" y="1729612"/>
                  <a:pt x="2771775" y="1733550"/>
                </a:cubicBezTo>
                <a:cubicBezTo>
                  <a:pt x="2755900" y="1736725"/>
                  <a:pt x="2739856" y="1739148"/>
                  <a:pt x="2724150" y="1743075"/>
                </a:cubicBezTo>
                <a:cubicBezTo>
                  <a:pt x="2714410" y="1745510"/>
                  <a:pt x="2705315" y="1750165"/>
                  <a:pt x="2695575" y="1752600"/>
                </a:cubicBezTo>
                <a:cubicBezTo>
                  <a:pt x="2679869" y="1756527"/>
                  <a:pt x="2663569" y="1757865"/>
                  <a:pt x="2647950" y="1762125"/>
                </a:cubicBezTo>
                <a:cubicBezTo>
                  <a:pt x="2628577" y="1767409"/>
                  <a:pt x="2590800" y="1781175"/>
                  <a:pt x="2590800" y="1781175"/>
                </a:cubicBezTo>
                <a:cubicBezTo>
                  <a:pt x="2495550" y="1778000"/>
                  <a:pt x="2400178" y="1777415"/>
                  <a:pt x="2305050" y="1771650"/>
                </a:cubicBezTo>
                <a:cubicBezTo>
                  <a:pt x="2295028" y="1771043"/>
                  <a:pt x="2284829" y="1767694"/>
                  <a:pt x="2276475" y="1762125"/>
                </a:cubicBezTo>
                <a:cubicBezTo>
                  <a:pt x="2265267" y="1754653"/>
                  <a:pt x="2259108" y="1741022"/>
                  <a:pt x="2247900" y="1733550"/>
                </a:cubicBezTo>
                <a:cubicBezTo>
                  <a:pt x="2239546" y="1727981"/>
                  <a:pt x="2228102" y="1728901"/>
                  <a:pt x="2219325" y="1724025"/>
                </a:cubicBezTo>
                <a:cubicBezTo>
                  <a:pt x="2199311" y="1712906"/>
                  <a:pt x="2183895" y="1693165"/>
                  <a:pt x="2162175" y="1685925"/>
                </a:cubicBezTo>
                <a:lnTo>
                  <a:pt x="2105025" y="1666875"/>
                </a:lnTo>
                <a:cubicBezTo>
                  <a:pt x="2101850" y="1657350"/>
                  <a:pt x="2098258" y="1647954"/>
                  <a:pt x="2095500" y="1638300"/>
                </a:cubicBezTo>
                <a:cubicBezTo>
                  <a:pt x="2091904" y="1625713"/>
                  <a:pt x="2092470" y="1611566"/>
                  <a:pt x="2085975" y="1600200"/>
                </a:cubicBezTo>
                <a:cubicBezTo>
                  <a:pt x="2075286" y="1581495"/>
                  <a:pt x="2051556" y="1563237"/>
                  <a:pt x="2028825" y="1562100"/>
                </a:cubicBezTo>
                <a:cubicBezTo>
                  <a:pt x="1911454" y="1556231"/>
                  <a:pt x="1793875" y="1555750"/>
                  <a:pt x="1676400" y="1552575"/>
                </a:cubicBezTo>
                <a:cubicBezTo>
                  <a:pt x="1660525" y="1549400"/>
                  <a:pt x="1644579" y="1546562"/>
                  <a:pt x="1628775" y="1543050"/>
                </a:cubicBezTo>
                <a:cubicBezTo>
                  <a:pt x="1615996" y="1540210"/>
                  <a:pt x="1603512" y="1536092"/>
                  <a:pt x="1590675" y="1533525"/>
                </a:cubicBezTo>
                <a:cubicBezTo>
                  <a:pt x="1571737" y="1529737"/>
                  <a:pt x="1552575" y="1527175"/>
                  <a:pt x="1533525" y="1524000"/>
                </a:cubicBezTo>
                <a:cubicBezTo>
                  <a:pt x="1419505" y="1528957"/>
                  <a:pt x="1347653" y="1524890"/>
                  <a:pt x="1247775" y="1543050"/>
                </a:cubicBezTo>
                <a:cubicBezTo>
                  <a:pt x="1221463" y="1547834"/>
                  <a:pt x="1205583" y="1553939"/>
                  <a:pt x="1181100" y="1562100"/>
                </a:cubicBezTo>
                <a:cubicBezTo>
                  <a:pt x="1158875" y="1558925"/>
                  <a:pt x="1136440" y="1556978"/>
                  <a:pt x="1114425" y="1552575"/>
                </a:cubicBezTo>
                <a:cubicBezTo>
                  <a:pt x="1104580" y="1550606"/>
                  <a:pt x="1095873" y="1543640"/>
                  <a:pt x="1085850" y="1543050"/>
                </a:cubicBezTo>
                <a:cubicBezTo>
                  <a:pt x="987544" y="1537267"/>
                  <a:pt x="889000" y="1536700"/>
                  <a:pt x="790575" y="1533525"/>
                </a:cubicBezTo>
                <a:cubicBezTo>
                  <a:pt x="739775" y="1536700"/>
                  <a:pt x="688822" y="1537985"/>
                  <a:pt x="638175" y="1543050"/>
                </a:cubicBezTo>
                <a:cubicBezTo>
                  <a:pt x="625149" y="1544353"/>
                  <a:pt x="612912" y="1550008"/>
                  <a:pt x="600075" y="1552575"/>
                </a:cubicBezTo>
                <a:cubicBezTo>
                  <a:pt x="581137" y="1556363"/>
                  <a:pt x="562142" y="1560178"/>
                  <a:pt x="542925" y="1562100"/>
                </a:cubicBezTo>
                <a:cubicBezTo>
                  <a:pt x="498583" y="1566534"/>
                  <a:pt x="454025" y="1568450"/>
                  <a:pt x="409575" y="1571625"/>
                </a:cubicBezTo>
                <a:cubicBezTo>
                  <a:pt x="393700" y="1574800"/>
                  <a:pt x="377941" y="1578625"/>
                  <a:pt x="361950" y="1581150"/>
                </a:cubicBezTo>
                <a:cubicBezTo>
                  <a:pt x="317598" y="1588153"/>
                  <a:pt x="228600" y="1600200"/>
                  <a:pt x="228600" y="1600200"/>
                </a:cubicBezTo>
                <a:cubicBezTo>
                  <a:pt x="165184" y="1663616"/>
                  <a:pt x="224962" y="1595319"/>
                  <a:pt x="190500" y="1657350"/>
                </a:cubicBezTo>
                <a:cubicBezTo>
                  <a:pt x="179381" y="1677364"/>
                  <a:pt x="165100" y="1695450"/>
                  <a:pt x="152400" y="1714500"/>
                </a:cubicBezTo>
                <a:cubicBezTo>
                  <a:pt x="146050" y="1724025"/>
                  <a:pt x="136970" y="1732215"/>
                  <a:pt x="133350" y="1743075"/>
                </a:cubicBezTo>
                <a:cubicBezTo>
                  <a:pt x="84203" y="1890517"/>
                  <a:pt x="140533" y="1738234"/>
                  <a:pt x="95250" y="1828800"/>
                </a:cubicBezTo>
                <a:cubicBezTo>
                  <a:pt x="87637" y="1844025"/>
                  <a:pt x="80269" y="1881233"/>
                  <a:pt x="76200" y="1895475"/>
                </a:cubicBezTo>
                <a:cubicBezTo>
                  <a:pt x="73442" y="1905129"/>
                  <a:pt x="69433" y="1914396"/>
                  <a:pt x="66675" y="1924050"/>
                </a:cubicBezTo>
                <a:cubicBezTo>
                  <a:pt x="63079" y="1936637"/>
                  <a:pt x="61747" y="1949893"/>
                  <a:pt x="57150" y="1962150"/>
                </a:cubicBezTo>
                <a:cubicBezTo>
                  <a:pt x="52164" y="1975445"/>
                  <a:pt x="43373" y="1987067"/>
                  <a:pt x="38100" y="2000250"/>
                </a:cubicBezTo>
                <a:cubicBezTo>
                  <a:pt x="30642" y="2018894"/>
                  <a:pt x="25400" y="2038350"/>
                  <a:pt x="19050" y="2057400"/>
                </a:cubicBezTo>
                <a:cubicBezTo>
                  <a:pt x="15875" y="2066925"/>
                  <a:pt x="11494" y="2076130"/>
                  <a:pt x="9525" y="2085975"/>
                </a:cubicBezTo>
                <a:lnTo>
                  <a:pt x="0" y="2133600"/>
                </a:lnTo>
                <a:cubicBezTo>
                  <a:pt x="3175" y="2225675"/>
                  <a:pt x="926" y="2318097"/>
                  <a:pt x="9525" y="2409825"/>
                </a:cubicBezTo>
                <a:cubicBezTo>
                  <a:pt x="10594" y="2421223"/>
                  <a:pt x="20480" y="2430305"/>
                  <a:pt x="28575" y="2438400"/>
                </a:cubicBezTo>
                <a:cubicBezTo>
                  <a:pt x="46059" y="2455884"/>
                  <a:pt x="95052" y="2476115"/>
                  <a:pt x="114300" y="2476500"/>
                </a:cubicBezTo>
                <a:lnTo>
                  <a:pt x="590550" y="2486025"/>
                </a:lnTo>
                <a:cubicBezTo>
                  <a:pt x="803797" y="2501257"/>
                  <a:pt x="665879" y="2480333"/>
                  <a:pt x="752475" y="2505075"/>
                </a:cubicBezTo>
                <a:cubicBezTo>
                  <a:pt x="766717" y="2509144"/>
                  <a:pt x="803925" y="2516512"/>
                  <a:pt x="819150" y="2524125"/>
                </a:cubicBezTo>
                <a:cubicBezTo>
                  <a:pt x="829389" y="2529245"/>
                  <a:pt x="836967" y="2539263"/>
                  <a:pt x="847725" y="2543175"/>
                </a:cubicBezTo>
                <a:cubicBezTo>
                  <a:pt x="872330" y="2552122"/>
                  <a:pt x="898525" y="2555875"/>
                  <a:pt x="923925" y="2562225"/>
                </a:cubicBezTo>
                <a:lnTo>
                  <a:pt x="962025" y="2571750"/>
                </a:lnTo>
                <a:cubicBezTo>
                  <a:pt x="971550" y="2578100"/>
                  <a:pt x="980139" y="2586151"/>
                  <a:pt x="990600" y="2590800"/>
                </a:cubicBezTo>
                <a:cubicBezTo>
                  <a:pt x="1031344" y="2608908"/>
                  <a:pt x="1047061" y="2608292"/>
                  <a:pt x="1085850" y="2619375"/>
                </a:cubicBezTo>
                <a:cubicBezTo>
                  <a:pt x="1095504" y="2622133"/>
                  <a:pt x="1104685" y="2626465"/>
                  <a:pt x="1114425" y="2628900"/>
                </a:cubicBezTo>
                <a:cubicBezTo>
                  <a:pt x="1291117" y="2673073"/>
                  <a:pt x="1687221" y="2647639"/>
                  <a:pt x="1704975" y="2647950"/>
                </a:cubicBezTo>
                <a:cubicBezTo>
                  <a:pt x="1736725" y="2654300"/>
                  <a:pt x="1769508" y="2656761"/>
                  <a:pt x="1800225" y="2667000"/>
                </a:cubicBezTo>
                <a:cubicBezTo>
                  <a:pt x="1809750" y="2670175"/>
                  <a:pt x="1818896" y="2674874"/>
                  <a:pt x="1828800" y="2676525"/>
                </a:cubicBezTo>
                <a:cubicBezTo>
                  <a:pt x="1857160" y="2681252"/>
                  <a:pt x="1886126" y="2681566"/>
                  <a:pt x="1914525" y="2686050"/>
                </a:cubicBezTo>
                <a:cubicBezTo>
                  <a:pt x="1946508" y="2691100"/>
                  <a:pt x="1978025" y="2698750"/>
                  <a:pt x="2009775" y="2705100"/>
                </a:cubicBezTo>
                <a:lnTo>
                  <a:pt x="2057400" y="2714625"/>
                </a:lnTo>
                <a:cubicBezTo>
                  <a:pt x="2150288" y="2711052"/>
                  <a:pt x="2391664" y="2706827"/>
                  <a:pt x="2495550" y="2686050"/>
                </a:cubicBezTo>
                <a:lnTo>
                  <a:pt x="2543175" y="2676525"/>
                </a:lnTo>
                <a:cubicBezTo>
                  <a:pt x="2562176" y="2673070"/>
                  <a:pt x="2581387" y="2670788"/>
                  <a:pt x="2600325" y="2667000"/>
                </a:cubicBezTo>
                <a:cubicBezTo>
                  <a:pt x="2613162" y="2664433"/>
                  <a:pt x="2625646" y="2660315"/>
                  <a:pt x="2638425" y="2657475"/>
                </a:cubicBezTo>
                <a:cubicBezTo>
                  <a:pt x="2654229" y="2653963"/>
                  <a:pt x="2670246" y="2651462"/>
                  <a:pt x="2686050" y="2647950"/>
                </a:cubicBezTo>
                <a:cubicBezTo>
                  <a:pt x="2742504" y="2635405"/>
                  <a:pt x="2713460" y="2639727"/>
                  <a:pt x="2781300" y="2619375"/>
                </a:cubicBezTo>
                <a:cubicBezTo>
                  <a:pt x="2816823" y="2608718"/>
                  <a:pt x="2837931" y="2606762"/>
                  <a:pt x="2876550" y="2600325"/>
                </a:cubicBezTo>
                <a:cubicBezTo>
                  <a:pt x="2898775" y="2590800"/>
                  <a:pt x="2919767" y="2577615"/>
                  <a:pt x="2943225" y="2571750"/>
                </a:cubicBezTo>
                <a:cubicBezTo>
                  <a:pt x="2996398" y="2558457"/>
                  <a:pt x="3050892" y="2550926"/>
                  <a:pt x="3105150" y="2543175"/>
                </a:cubicBezTo>
                <a:cubicBezTo>
                  <a:pt x="3127375" y="2540000"/>
                  <a:pt x="3149736" y="2537666"/>
                  <a:pt x="3171825" y="2533650"/>
                </a:cubicBezTo>
                <a:cubicBezTo>
                  <a:pt x="3184705" y="2531308"/>
                  <a:pt x="3196914" y="2525571"/>
                  <a:pt x="3209925" y="2524125"/>
                </a:cubicBezTo>
                <a:cubicBezTo>
                  <a:pt x="3254216" y="2519204"/>
                  <a:pt x="3298825" y="2517775"/>
                  <a:pt x="3343275" y="2514600"/>
                </a:cubicBezTo>
                <a:cubicBezTo>
                  <a:pt x="3392766" y="2518724"/>
                  <a:pt x="3470922" y="2522984"/>
                  <a:pt x="3524250" y="2533650"/>
                </a:cubicBezTo>
                <a:cubicBezTo>
                  <a:pt x="3534095" y="2535619"/>
                  <a:pt x="3543139" y="2540533"/>
                  <a:pt x="3552825" y="2543175"/>
                </a:cubicBezTo>
                <a:cubicBezTo>
                  <a:pt x="3578084" y="2550064"/>
                  <a:pt x="3604187" y="2553946"/>
                  <a:pt x="3629025" y="2562225"/>
                </a:cubicBezTo>
                <a:cubicBezTo>
                  <a:pt x="3698594" y="2585415"/>
                  <a:pt x="3666694" y="2576405"/>
                  <a:pt x="3724275" y="2590800"/>
                </a:cubicBezTo>
                <a:cubicBezTo>
                  <a:pt x="3752973" y="2609932"/>
                  <a:pt x="3757113" y="2614398"/>
                  <a:pt x="3790950" y="2628900"/>
                </a:cubicBezTo>
                <a:cubicBezTo>
                  <a:pt x="3800178" y="2632855"/>
                  <a:pt x="3810297" y="2634470"/>
                  <a:pt x="3819525" y="2638425"/>
                </a:cubicBezTo>
                <a:cubicBezTo>
                  <a:pt x="3832576" y="2644018"/>
                  <a:pt x="3844574" y="2651882"/>
                  <a:pt x="3857625" y="2657475"/>
                </a:cubicBezTo>
                <a:cubicBezTo>
                  <a:pt x="3866853" y="2661430"/>
                  <a:pt x="3876972" y="2663045"/>
                  <a:pt x="3886200" y="2667000"/>
                </a:cubicBezTo>
                <a:cubicBezTo>
                  <a:pt x="3899251" y="2672593"/>
                  <a:pt x="3910830" y="2681560"/>
                  <a:pt x="3924300" y="2686050"/>
                </a:cubicBezTo>
                <a:cubicBezTo>
                  <a:pt x="3939659" y="2691170"/>
                  <a:pt x="3956219" y="2691648"/>
                  <a:pt x="3971925" y="2695575"/>
                </a:cubicBezTo>
                <a:cubicBezTo>
                  <a:pt x="3981665" y="2698010"/>
                  <a:pt x="3990975" y="2701925"/>
                  <a:pt x="4000500" y="2705100"/>
                </a:cubicBezTo>
                <a:cubicBezTo>
                  <a:pt x="4114800" y="2701925"/>
                  <a:pt x="4229206" y="2701431"/>
                  <a:pt x="4343400" y="2695575"/>
                </a:cubicBezTo>
                <a:cubicBezTo>
                  <a:pt x="4353427" y="2695061"/>
                  <a:pt x="4362321" y="2688808"/>
                  <a:pt x="4371975" y="2686050"/>
                </a:cubicBezTo>
                <a:cubicBezTo>
                  <a:pt x="4384562" y="2682454"/>
                  <a:pt x="4397162" y="2678677"/>
                  <a:pt x="4410075" y="2676525"/>
                </a:cubicBezTo>
                <a:cubicBezTo>
                  <a:pt x="4435324" y="2672317"/>
                  <a:pt x="4460875" y="2670175"/>
                  <a:pt x="4486275" y="2667000"/>
                </a:cubicBezTo>
                <a:cubicBezTo>
                  <a:pt x="4588235" y="2626216"/>
                  <a:pt x="4475915" y="2667209"/>
                  <a:pt x="4591050" y="2638425"/>
                </a:cubicBezTo>
                <a:cubicBezTo>
                  <a:pt x="4610531" y="2633555"/>
                  <a:pt x="4628393" y="2622676"/>
                  <a:pt x="4648200" y="2619375"/>
                </a:cubicBezTo>
                <a:cubicBezTo>
                  <a:pt x="4667250" y="2616200"/>
                  <a:pt x="4686466" y="2613897"/>
                  <a:pt x="4705350" y="2609850"/>
                </a:cubicBezTo>
                <a:cubicBezTo>
                  <a:pt x="4761043" y="2597916"/>
                  <a:pt x="4778269" y="2589107"/>
                  <a:pt x="4829175" y="2581275"/>
                </a:cubicBezTo>
                <a:cubicBezTo>
                  <a:pt x="4854475" y="2577383"/>
                  <a:pt x="4880126" y="2575958"/>
                  <a:pt x="4905375" y="2571750"/>
                </a:cubicBezTo>
                <a:cubicBezTo>
                  <a:pt x="5001351" y="2555754"/>
                  <a:pt x="5046724" y="2536012"/>
                  <a:pt x="5153025" y="2533650"/>
                </a:cubicBezTo>
                <a:lnTo>
                  <a:pt x="5581650" y="2524125"/>
                </a:lnTo>
                <a:cubicBezTo>
                  <a:pt x="5654797" y="2505838"/>
                  <a:pt x="5584038" y="2522139"/>
                  <a:pt x="5686425" y="2505075"/>
                </a:cubicBezTo>
                <a:cubicBezTo>
                  <a:pt x="5702394" y="2502413"/>
                  <a:pt x="5718122" y="2498446"/>
                  <a:pt x="5734050" y="2495550"/>
                </a:cubicBezTo>
                <a:cubicBezTo>
                  <a:pt x="5753051" y="2492095"/>
                  <a:pt x="5772464" y="2490709"/>
                  <a:pt x="5791200" y="2486025"/>
                </a:cubicBezTo>
                <a:cubicBezTo>
                  <a:pt x="5810681" y="2481155"/>
                  <a:pt x="5829300" y="2473325"/>
                  <a:pt x="5848350" y="2466975"/>
                </a:cubicBezTo>
                <a:lnTo>
                  <a:pt x="5905500" y="2447925"/>
                </a:lnTo>
                <a:lnTo>
                  <a:pt x="5934075" y="2438400"/>
                </a:lnTo>
                <a:cubicBezTo>
                  <a:pt x="5943600" y="2435225"/>
                  <a:pt x="5953670" y="2433365"/>
                  <a:pt x="5962650" y="2428875"/>
                </a:cubicBezTo>
                <a:cubicBezTo>
                  <a:pt x="5975350" y="2422525"/>
                  <a:pt x="5987699" y="2415418"/>
                  <a:pt x="6000750" y="2409825"/>
                </a:cubicBezTo>
                <a:cubicBezTo>
                  <a:pt x="6009978" y="2405870"/>
                  <a:pt x="6020345" y="2404790"/>
                  <a:pt x="6029325" y="2400300"/>
                </a:cubicBezTo>
                <a:cubicBezTo>
                  <a:pt x="6124984" y="2352471"/>
                  <a:pt x="5979108" y="2412297"/>
                  <a:pt x="6096000" y="2362200"/>
                </a:cubicBezTo>
                <a:cubicBezTo>
                  <a:pt x="6105228" y="2358245"/>
                  <a:pt x="6115595" y="2357165"/>
                  <a:pt x="6124575" y="2352675"/>
                </a:cubicBezTo>
                <a:cubicBezTo>
                  <a:pt x="6134814" y="2347555"/>
                  <a:pt x="6142911" y="2338745"/>
                  <a:pt x="6153150" y="2333625"/>
                </a:cubicBezTo>
                <a:cubicBezTo>
                  <a:pt x="6162130" y="2329135"/>
                  <a:pt x="6172948" y="2328976"/>
                  <a:pt x="6181725" y="2324100"/>
                </a:cubicBezTo>
                <a:cubicBezTo>
                  <a:pt x="6201739" y="2312981"/>
                  <a:pt x="6216663" y="2291553"/>
                  <a:pt x="6238875" y="2286000"/>
                </a:cubicBezTo>
                <a:cubicBezTo>
                  <a:pt x="6286715" y="2274040"/>
                  <a:pt x="6264556" y="2280615"/>
                  <a:pt x="6305550" y="2266950"/>
                </a:cubicBezTo>
                <a:cubicBezTo>
                  <a:pt x="6342015" y="2239601"/>
                  <a:pt x="6341073" y="2236758"/>
                  <a:pt x="6381750" y="2219325"/>
                </a:cubicBezTo>
                <a:cubicBezTo>
                  <a:pt x="6390978" y="2215370"/>
                  <a:pt x="6401345" y="2214290"/>
                  <a:pt x="6410325" y="2209800"/>
                </a:cubicBezTo>
                <a:cubicBezTo>
                  <a:pt x="6420564" y="2204680"/>
                  <a:pt x="6428378" y="2195259"/>
                  <a:pt x="6438900" y="2190750"/>
                </a:cubicBezTo>
                <a:cubicBezTo>
                  <a:pt x="6450932" y="2185593"/>
                  <a:pt x="6464413" y="2184821"/>
                  <a:pt x="6477000" y="2181225"/>
                </a:cubicBezTo>
                <a:cubicBezTo>
                  <a:pt x="6532863" y="2165264"/>
                  <a:pt x="6478490" y="2180480"/>
                  <a:pt x="6534150" y="2152650"/>
                </a:cubicBezTo>
                <a:cubicBezTo>
                  <a:pt x="6575607" y="2131922"/>
                  <a:pt x="6554577" y="2157109"/>
                  <a:pt x="6600825" y="2124075"/>
                </a:cubicBezTo>
                <a:cubicBezTo>
                  <a:pt x="6635200" y="2099521"/>
                  <a:pt x="6623878" y="2096411"/>
                  <a:pt x="6648450" y="2066925"/>
                </a:cubicBezTo>
                <a:cubicBezTo>
                  <a:pt x="6657074" y="2056577"/>
                  <a:pt x="6667500" y="2047875"/>
                  <a:pt x="6677025" y="2038350"/>
                </a:cubicBezTo>
                <a:lnTo>
                  <a:pt x="6696075" y="1981200"/>
                </a:lnTo>
                <a:cubicBezTo>
                  <a:pt x="6699250" y="1971675"/>
                  <a:pt x="6703165" y="1962365"/>
                  <a:pt x="6705600" y="1952625"/>
                </a:cubicBezTo>
                <a:lnTo>
                  <a:pt x="6715125" y="1914525"/>
                </a:lnTo>
                <a:cubicBezTo>
                  <a:pt x="6711950" y="1857375"/>
                  <a:pt x="6711027" y="1800055"/>
                  <a:pt x="6705600" y="1743075"/>
                </a:cubicBezTo>
                <a:cubicBezTo>
                  <a:pt x="6701770" y="1702859"/>
                  <a:pt x="6672148" y="1699869"/>
                  <a:pt x="6657975" y="1657350"/>
                </a:cubicBezTo>
                <a:cubicBezTo>
                  <a:pt x="6644830" y="1617915"/>
                  <a:pt x="6654019" y="1637129"/>
                  <a:pt x="6629400" y="1600200"/>
                </a:cubicBezTo>
                <a:cubicBezTo>
                  <a:pt x="6606581" y="1463288"/>
                  <a:pt x="6637352" y="1599705"/>
                  <a:pt x="6600825" y="1514475"/>
                </a:cubicBezTo>
                <a:cubicBezTo>
                  <a:pt x="6584851" y="1477203"/>
                  <a:pt x="6597861" y="1457641"/>
                  <a:pt x="6572250" y="1419225"/>
                </a:cubicBezTo>
                <a:cubicBezTo>
                  <a:pt x="6565900" y="1409700"/>
                  <a:pt x="6558320" y="1400889"/>
                  <a:pt x="6553200" y="1390650"/>
                </a:cubicBezTo>
                <a:cubicBezTo>
                  <a:pt x="6548710" y="1381670"/>
                  <a:pt x="6553200" y="1365250"/>
                  <a:pt x="6543675" y="1362075"/>
                </a:cubicBezTo>
                <a:cubicBezTo>
                  <a:pt x="6510406" y="1350985"/>
                  <a:pt x="6473755" y="1356423"/>
                  <a:pt x="6438900" y="1352550"/>
                </a:cubicBezTo>
                <a:cubicBezTo>
                  <a:pt x="6385735" y="1346643"/>
                  <a:pt x="6372941" y="1343168"/>
                  <a:pt x="6324600" y="1333500"/>
                </a:cubicBezTo>
                <a:lnTo>
                  <a:pt x="5991225" y="1343025"/>
                </a:lnTo>
                <a:cubicBezTo>
                  <a:pt x="5866750" y="1348815"/>
                  <a:pt x="5954336" y="1346409"/>
                  <a:pt x="5886450" y="1362075"/>
                </a:cubicBezTo>
                <a:cubicBezTo>
                  <a:pt x="5854900" y="1369356"/>
                  <a:pt x="5791200" y="1381125"/>
                  <a:pt x="5791200" y="1381125"/>
                </a:cubicBezTo>
                <a:cubicBezTo>
                  <a:pt x="5749925" y="1377950"/>
                  <a:pt x="5707374" y="1382266"/>
                  <a:pt x="5667375" y="1371600"/>
                </a:cubicBezTo>
                <a:cubicBezTo>
                  <a:pt x="5656314" y="1368650"/>
                  <a:pt x="5655654" y="1351819"/>
                  <a:pt x="5648325" y="1343025"/>
                </a:cubicBezTo>
                <a:cubicBezTo>
                  <a:pt x="5639701" y="1332677"/>
                  <a:pt x="5628374" y="1324798"/>
                  <a:pt x="5619750" y="1314450"/>
                </a:cubicBezTo>
                <a:cubicBezTo>
                  <a:pt x="5612421" y="1305656"/>
                  <a:pt x="5609315" y="1293413"/>
                  <a:pt x="5600700" y="1285875"/>
                </a:cubicBezTo>
                <a:cubicBezTo>
                  <a:pt x="5560390" y="1250604"/>
                  <a:pt x="5554222" y="1251332"/>
                  <a:pt x="5514975" y="1238250"/>
                </a:cubicBezTo>
                <a:cubicBezTo>
                  <a:pt x="5505450" y="1228725"/>
                  <a:pt x="5497033" y="1217945"/>
                  <a:pt x="5486400" y="1209675"/>
                </a:cubicBezTo>
                <a:cubicBezTo>
                  <a:pt x="5468328" y="1195619"/>
                  <a:pt x="5429250" y="1171575"/>
                  <a:pt x="5429250" y="1171575"/>
                </a:cubicBezTo>
                <a:cubicBezTo>
                  <a:pt x="5422900" y="1152525"/>
                  <a:pt x="5426908" y="1125564"/>
                  <a:pt x="5410200" y="1114425"/>
                </a:cubicBezTo>
                <a:cubicBezTo>
                  <a:pt x="5369572" y="1087340"/>
                  <a:pt x="5355955" y="1074848"/>
                  <a:pt x="5314950" y="1057275"/>
                </a:cubicBezTo>
                <a:cubicBezTo>
                  <a:pt x="5305722" y="1053320"/>
                  <a:pt x="5295900" y="1050925"/>
                  <a:pt x="5286375" y="1047750"/>
                </a:cubicBezTo>
                <a:cubicBezTo>
                  <a:pt x="5225054" y="955768"/>
                  <a:pt x="5316650" y="1101021"/>
                  <a:pt x="5257800" y="971550"/>
                </a:cubicBezTo>
                <a:cubicBezTo>
                  <a:pt x="5233642" y="918403"/>
                  <a:pt x="5228604" y="920336"/>
                  <a:pt x="5191125" y="895350"/>
                </a:cubicBezTo>
                <a:lnTo>
                  <a:pt x="5133975" y="809625"/>
                </a:lnTo>
                <a:cubicBezTo>
                  <a:pt x="5127625" y="800100"/>
                  <a:pt x="5118545" y="791910"/>
                  <a:pt x="5114925" y="781050"/>
                </a:cubicBezTo>
                <a:lnTo>
                  <a:pt x="5105400" y="752475"/>
                </a:lnTo>
                <a:cubicBezTo>
                  <a:pt x="5108575" y="739775"/>
                  <a:pt x="5109768" y="726407"/>
                  <a:pt x="5114925" y="714375"/>
                </a:cubicBezTo>
                <a:cubicBezTo>
                  <a:pt x="5130447" y="678156"/>
                  <a:pt x="5134328" y="690269"/>
                  <a:pt x="5162550" y="666750"/>
                </a:cubicBezTo>
                <a:cubicBezTo>
                  <a:pt x="5172898" y="658126"/>
                  <a:pt x="5180777" y="646799"/>
                  <a:pt x="5191125" y="638175"/>
                </a:cubicBezTo>
                <a:cubicBezTo>
                  <a:pt x="5199919" y="630846"/>
                  <a:pt x="5210906" y="626454"/>
                  <a:pt x="5219700" y="619125"/>
                </a:cubicBezTo>
                <a:cubicBezTo>
                  <a:pt x="5230048" y="610501"/>
                  <a:pt x="5237067" y="598022"/>
                  <a:pt x="5248275" y="590550"/>
                </a:cubicBezTo>
                <a:cubicBezTo>
                  <a:pt x="5256629" y="584981"/>
                  <a:pt x="5267870" y="585515"/>
                  <a:pt x="5276850" y="581025"/>
                </a:cubicBezTo>
                <a:cubicBezTo>
                  <a:pt x="5287089" y="575905"/>
                  <a:pt x="5295900" y="568325"/>
                  <a:pt x="5305425" y="561975"/>
                </a:cubicBezTo>
                <a:cubicBezTo>
                  <a:pt x="5308600" y="552450"/>
                  <a:pt x="5309381" y="541754"/>
                  <a:pt x="5314950" y="533400"/>
                </a:cubicBezTo>
                <a:cubicBezTo>
                  <a:pt x="5322422" y="522192"/>
                  <a:pt x="5334901" y="515173"/>
                  <a:pt x="5343525" y="504825"/>
                </a:cubicBezTo>
                <a:cubicBezTo>
                  <a:pt x="5350854" y="496031"/>
                  <a:pt x="5356225" y="485775"/>
                  <a:pt x="5362575" y="476250"/>
                </a:cubicBezTo>
                <a:cubicBezTo>
                  <a:pt x="5359400" y="428625"/>
                  <a:pt x="5358321" y="380814"/>
                  <a:pt x="5353050" y="333375"/>
                </a:cubicBezTo>
                <a:cubicBezTo>
                  <a:pt x="5349697" y="303198"/>
                  <a:pt x="5318510" y="267278"/>
                  <a:pt x="5305425" y="247650"/>
                </a:cubicBezTo>
                <a:lnTo>
                  <a:pt x="5286375" y="219075"/>
                </a:lnTo>
                <a:cubicBezTo>
                  <a:pt x="5280025" y="209550"/>
                  <a:pt x="5270945" y="201360"/>
                  <a:pt x="5267325" y="190500"/>
                </a:cubicBezTo>
                <a:cubicBezTo>
                  <a:pt x="5259552" y="167181"/>
                  <a:pt x="5253463" y="144423"/>
                  <a:pt x="5238750" y="123825"/>
                </a:cubicBezTo>
                <a:cubicBezTo>
                  <a:pt x="5230920" y="112864"/>
                  <a:pt x="5218799" y="105598"/>
                  <a:pt x="5210175" y="95250"/>
                </a:cubicBezTo>
                <a:cubicBezTo>
                  <a:pt x="5202846" y="86456"/>
                  <a:pt x="5199220" y="74770"/>
                  <a:pt x="5191125" y="66675"/>
                </a:cubicBezTo>
                <a:cubicBezTo>
                  <a:pt x="5168484" y="44034"/>
                  <a:pt x="5133694" y="38006"/>
                  <a:pt x="5105400" y="28575"/>
                </a:cubicBezTo>
                <a:lnTo>
                  <a:pt x="5076825" y="19050"/>
                </a:lnTo>
                <a:cubicBezTo>
                  <a:pt x="5067300" y="15875"/>
                  <a:pt x="5058189" y="10945"/>
                  <a:pt x="5048250" y="9525"/>
                </a:cubicBezTo>
                <a:lnTo>
                  <a:pt x="4981575" y="0"/>
                </a:lnTo>
                <a:cubicBezTo>
                  <a:pt x="4816475" y="3175"/>
                  <a:pt x="4651185" y="995"/>
                  <a:pt x="4486275" y="9525"/>
                </a:cubicBezTo>
                <a:cubicBezTo>
                  <a:pt x="4466221" y="10562"/>
                  <a:pt x="4448175" y="22225"/>
                  <a:pt x="4429125" y="28575"/>
                </a:cubicBezTo>
                <a:cubicBezTo>
                  <a:pt x="4357301" y="52516"/>
                  <a:pt x="4445833" y="20221"/>
                  <a:pt x="4371975" y="57150"/>
                </a:cubicBezTo>
                <a:cubicBezTo>
                  <a:pt x="4362995" y="61640"/>
                  <a:pt x="4353054" y="63917"/>
                  <a:pt x="4343400" y="66675"/>
                </a:cubicBezTo>
                <a:cubicBezTo>
                  <a:pt x="4307367" y="76970"/>
                  <a:pt x="4337050" y="68262"/>
                  <a:pt x="4314825" y="7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8252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ia0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95" y="801831"/>
            <a:ext cx="4637041" cy="32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à coins arrondis 4"/>
          <p:cNvSpPr/>
          <p:nvPr/>
        </p:nvSpPr>
        <p:spPr>
          <a:xfrm>
            <a:off x="395536" y="116632"/>
            <a:ext cx="7992888" cy="576064"/>
          </a:xfrm>
          <a:prstGeom prst="roundRect">
            <a:avLst/>
          </a:prstGeom>
          <a:solidFill>
            <a:srgbClr val="8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400" dirty="0" smtClean="0">
                <a:latin typeface="Calibri" panose="020F0502020204030204" pitchFamily="34" charset="0"/>
              </a:rPr>
              <a:t>La propédeutique vaginale des infections utérines</a:t>
            </a:r>
            <a:endParaRPr lang="fr-BE" sz="2400" dirty="0">
              <a:latin typeface="Calibri" panose="020F0502020204030204" pitchFamily="34"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871" y="831503"/>
            <a:ext cx="3559340" cy="266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645023"/>
            <a:ext cx="3060572" cy="286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95" y="4293096"/>
            <a:ext cx="5421369" cy="213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08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7BEE5F28-6A93-42C1-A7D4-65237F2E1249}" type="slidenum">
              <a:rPr lang="fr-FR" altLang="fr-FR" sz="1400" smtClean="0"/>
              <a:pPr>
                <a:spcBef>
                  <a:spcPct val="0"/>
                </a:spcBef>
                <a:buClrTx/>
                <a:buFontTx/>
                <a:buNone/>
              </a:pPr>
              <a:t>12</a:t>
            </a:fld>
            <a:endParaRPr lang="fr-FR" altLang="fr-FR" sz="1400" smtClean="0"/>
          </a:p>
        </p:txBody>
      </p:sp>
      <p:pic>
        <p:nvPicPr>
          <p:cNvPr id="40963" name="Picture 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50825" y="1119420"/>
            <a:ext cx="4321175"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6547" name="Picture 3" descr="corps ja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075374"/>
            <a:ext cx="41751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6549" name="Picture 5" descr="endometrite 2eme deg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4" y="4077072"/>
            <a:ext cx="431006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6"/>
          <p:cNvPicPr>
            <a:picLocks noChangeAspect="1" noChangeArrowheads="1"/>
          </p:cNvPicPr>
          <p:nvPr/>
        </p:nvPicPr>
        <p:blipFill>
          <a:blip r:embed="rId5">
            <a:extLst>
              <a:ext uri="{28A0092B-C50C-407E-A947-70E740481C1C}">
                <a14:useLocalDpi xmlns:a14="http://schemas.microsoft.com/office/drawing/2010/main" val="0"/>
              </a:ext>
            </a:extLst>
          </a:blip>
          <a:srcRect l="45000" t="12283" r="1418" b="42520"/>
          <a:stretch>
            <a:fillRect/>
          </a:stretch>
        </p:blipFill>
        <p:spPr bwMode="auto">
          <a:xfrm>
            <a:off x="5508625" y="981075"/>
            <a:ext cx="30988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Line 7"/>
          <p:cNvSpPr>
            <a:spLocks noChangeShapeType="1"/>
          </p:cNvSpPr>
          <p:nvPr/>
        </p:nvSpPr>
        <p:spPr bwMode="auto">
          <a:xfrm flipH="1">
            <a:off x="4572000" y="21336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11" name="Rectangle à coins arrondis 10"/>
          <p:cNvSpPr/>
          <p:nvPr/>
        </p:nvSpPr>
        <p:spPr>
          <a:xfrm>
            <a:off x="395536" y="116632"/>
            <a:ext cx="7992888" cy="576064"/>
          </a:xfrm>
          <a:prstGeom prst="roundRect">
            <a:avLst/>
          </a:prstGeom>
          <a:solidFill>
            <a:srgbClr val="8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400" dirty="0" smtClean="0">
                <a:latin typeface="Calibri" panose="020F0502020204030204" pitchFamily="34" charset="0"/>
              </a:rPr>
              <a:t>La propédeutique échographique des infections utérines</a:t>
            </a:r>
            <a:endParaRPr lang="fr-BE" sz="2400" dirty="0">
              <a:latin typeface="Calibri" panose="020F0502020204030204" pitchFamily="34" charset="0"/>
            </a:endParaRPr>
          </a:p>
        </p:txBody>
      </p:sp>
    </p:spTree>
    <p:extLst>
      <p:ext uri="{BB962C8B-B14F-4D97-AF65-F5344CB8AC3E}">
        <p14:creationId xmlns:p14="http://schemas.microsoft.com/office/powerpoint/2010/main" val="401621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65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6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05BBEB3A-7F11-4F63-A6A3-C329DA774B89}" type="slidenum">
              <a:rPr lang="fr-FR" altLang="fr-FR" sz="1400" smtClean="0"/>
              <a:pPr>
                <a:spcBef>
                  <a:spcPct val="0"/>
                </a:spcBef>
                <a:buClrTx/>
                <a:buFontTx/>
                <a:buNone/>
              </a:pPr>
              <a:t>13</a:t>
            </a:fld>
            <a:endParaRPr lang="fr-FR" altLang="fr-FR" sz="1400" smtClean="0"/>
          </a:p>
        </p:txBody>
      </p:sp>
      <p:pic>
        <p:nvPicPr>
          <p:cNvPr id="430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77971"/>
            <a:ext cx="5184576" cy="24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à coins arrondis 6"/>
          <p:cNvSpPr/>
          <p:nvPr/>
        </p:nvSpPr>
        <p:spPr>
          <a:xfrm>
            <a:off x="395536" y="116632"/>
            <a:ext cx="8352928" cy="792088"/>
          </a:xfrm>
          <a:prstGeom prst="roundRect">
            <a:avLst/>
          </a:prstGeom>
          <a:solidFill>
            <a:srgbClr val="8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400" dirty="0" smtClean="0">
                <a:latin typeface="Calibri" panose="020F0502020204030204" pitchFamily="34" charset="0"/>
              </a:rPr>
              <a:t>Le prélèvement </a:t>
            </a:r>
            <a:r>
              <a:rPr lang="fr-FR" altLang="fr-FR" sz="2400" dirty="0" err="1" smtClean="0">
                <a:latin typeface="Calibri" panose="020F0502020204030204" pitchFamily="34" charset="0"/>
              </a:rPr>
              <a:t>intrautérin</a:t>
            </a:r>
            <a:r>
              <a:rPr lang="fr-FR" altLang="fr-FR" sz="2400" dirty="0" smtClean="0">
                <a:latin typeface="Calibri" panose="020F0502020204030204" pitchFamily="34" charset="0"/>
              </a:rPr>
              <a:t> en vue de la recherche </a:t>
            </a:r>
          </a:p>
          <a:p>
            <a:pPr algn="ctr"/>
            <a:r>
              <a:rPr lang="fr-FR" altLang="fr-FR" sz="2400" dirty="0" smtClean="0">
                <a:latin typeface="Calibri" panose="020F0502020204030204" pitchFamily="34" charset="0"/>
              </a:rPr>
              <a:t>des neutrophiles</a:t>
            </a:r>
            <a:endParaRPr lang="fr-BE" sz="2400" dirty="0">
              <a:latin typeface="Calibri" panose="020F050202020403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565972"/>
            <a:ext cx="5057719" cy="317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510060" y="2996952"/>
            <a:ext cx="1885453" cy="369332"/>
          </a:xfrm>
          <a:prstGeom prst="rect">
            <a:avLst/>
          </a:prstGeom>
          <a:noFill/>
        </p:spPr>
        <p:txBody>
          <a:bodyPr wrap="none" rtlCol="0">
            <a:spAutoFit/>
          </a:bodyPr>
          <a:lstStyle/>
          <a:p>
            <a:r>
              <a:rPr lang="fr-BE" dirty="0" err="1" smtClean="0"/>
              <a:t>Deguillaume</a:t>
            </a:r>
            <a:r>
              <a:rPr lang="fr-BE" dirty="0" smtClean="0"/>
              <a:t> 2007</a:t>
            </a:r>
            <a:endParaRPr lang="fr-BE" dirty="0"/>
          </a:p>
        </p:txBody>
      </p:sp>
      <p:sp>
        <p:nvSpPr>
          <p:cNvPr id="10" name="ZoneTexte 9"/>
          <p:cNvSpPr txBox="1"/>
          <p:nvPr/>
        </p:nvSpPr>
        <p:spPr>
          <a:xfrm>
            <a:off x="2211465" y="6365569"/>
            <a:ext cx="1615635" cy="369332"/>
          </a:xfrm>
          <a:prstGeom prst="rect">
            <a:avLst/>
          </a:prstGeom>
          <a:noFill/>
        </p:spPr>
        <p:txBody>
          <a:bodyPr wrap="none" rtlCol="0">
            <a:spAutoFit/>
          </a:bodyPr>
          <a:lstStyle/>
          <a:p>
            <a:r>
              <a:rPr lang="fr-BE" dirty="0" err="1" smtClean="0"/>
              <a:t>Pascottini</a:t>
            </a:r>
            <a:r>
              <a:rPr lang="fr-BE" dirty="0" smtClean="0"/>
              <a:t> 2015</a:t>
            </a:r>
            <a:endParaRPr lang="fr-BE" dirty="0"/>
          </a:p>
        </p:txBody>
      </p:sp>
    </p:spTree>
    <p:extLst>
      <p:ext uri="{BB962C8B-B14F-4D97-AF65-F5344CB8AC3E}">
        <p14:creationId xmlns:p14="http://schemas.microsoft.com/office/powerpoint/2010/main" val="4256142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564D6387-D119-4BCE-B774-7B696195077E}" type="slidenum">
              <a:rPr lang="fr-FR" altLang="fr-FR" sz="1400" smtClean="0"/>
              <a:pPr>
                <a:spcBef>
                  <a:spcPct val="0"/>
                </a:spcBef>
                <a:buClrTx/>
                <a:buFontTx/>
                <a:buNone/>
              </a:pPr>
              <a:t>14</a:t>
            </a:fld>
            <a:endParaRPr lang="fr-FR" altLang="fr-FR" sz="1400" smtClean="0"/>
          </a:p>
        </p:txBody>
      </p:sp>
      <p:pic>
        <p:nvPicPr>
          <p:cNvPr id="471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268413"/>
            <a:ext cx="66960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4"/>
          <p:cNvSpPr txBox="1">
            <a:spLocks noChangeArrowheads="1"/>
          </p:cNvSpPr>
          <p:nvPr/>
        </p:nvSpPr>
        <p:spPr bwMode="auto">
          <a:xfrm>
            <a:off x="2916238" y="1773238"/>
            <a:ext cx="1295400"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FR" altLang="fr-FR" sz="1800">
                <a:solidFill>
                  <a:srgbClr val="FF3300"/>
                </a:solidFill>
              </a:rPr>
              <a:t>Erythrocyte</a:t>
            </a:r>
          </a:p>
        </p:txBody>
      </p:sp>
      <p:sp>
        <p:nvSpPr>
          <p:cNvPr id="47111" name="Text Box 5"/>
          <p:cNvSpPr txBox="1">
            <a:spLocks noChangeArrowheads="1"/>
          </p:cNvSpPr>
          <p:nvPr/>
        </p:nvSpPr>
        <p:spPr bwMode="auto">
          <a:xfrm>
            <a:off x="5724525" y="1484313"/>
            <a:ext cx="1943100"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FR" altLang="fr-FR" sz="1800">
                <a:solidFill>
                  <a:srgbClr val="FF3300"/>
                </a:solidFill>
              </a:rPr>
              <a:t>Cellule épithéliale</a:t>
            </a:r>
          </a:p>
        </p:txBody>
      </p:sp>
      <p:sp>
        <p:nvSpPr>
          <p:cNvPr id="47112" name="Text Box 6"/>
          <p:cNvSpPr txBox="1">
            <a:spLocks noChangeArrowheads="1"/>
          </p:cNvSpPr>
          <p:nvPr/>
        </p:nvSpPr>
        <p:spPr bwMode="auto">
          <a:xfrm>
            <a:off x="3708400" y="4941888"/>
            <a:ext cx="1800225" cy="3429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r>
              <a:rPr lang="fr-BE" altLang="fr-FR" sz="1800">
                <a:solidFill>
                  <a:srgbClr val="FF3300"/>
                </a:solidFill>
              </a:rPr>
              <a:t>Neutrophile (GNN)</a:t>
            </a:r>
            <a:endParaRPr lang="fr-FR" altLang="fr-FR" sz="1800">
              <a:solidFill>
                <a:srgbClr val="FF3300"/>
              </a:solidFill>
            </a:endParaRPr>
          </a:p>
        </p:txBody>
      </p:sp>
      <p:sp>
        <p:nvSpPr>
          <p:cNvPr id="47113" name="Line 7"/>
          <p:cNvSpPr>
            <a:spLocks noChangeShapeType="1"/>
          </p:cNvSpPr>
          <p:nvPr/>
        </p:nvSpPr>
        <p:spPr bwMode="auto">
          <a:xfrm>
            <a:off x="3492500" y="2133600"/>
            <a:ext cx="431800" cy="431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47114" name="Line 8"/>
          <p:cNvSpPr>
            <a:spLocks noChangeShapeType="1"/>
          </p:cNvSpPr>
          <p:nvPr/>
        </p:nvSpPr>
        <p:spPr bwMode="auto">
          <a:xfrm>
            <a:off x="6156325" y="1844675"/>
            <a:ext cx="0" cy="2159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
        <p:nvSpPr>
          <p:cNvPr id="47115" name="Line 9"/>
          <p:cNvSpPr>
            <a:spLocks noChangeShapeType="1"/>
          </p:cNvSpPr>
          <p:nvPr/>
        </p:nvSpPr>
        <p:spPr bwMode="auto">
          <a:xfrm flipV="1">
            <a:off x="4356100" y="4652963"/>
            <a:ext cx="0" cy="288925"/>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fr-BE"/>
          </a:p>
        </p:txBody>
      </p:sp>
    </p:spTree>
    <p:extLst>
      <p:ext uri="{BB962C8B-B14F-4D97-AF65-F5344CB8AC3E}">
        <p14:creationId xmlns:p14="http://schemas.microsoft.com/office/powerpoint/2010/main" val="3311599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4236956-C5D1-4819-939A-6E38A104A438}" type="slidenum">
              <a:rPr lang="fr-BE" smtClean="0"/>
              <a:t>15</a:t>
            </a:fld>
            <a:endParaRPr lang="fr-BE"/>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8412913"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323528" y="188640"/>
            <a:ext cx="8568952" cy="504056"/>
          </a:xfrm>
          <a:prstGeom prst="roundRect">
            <a:avLst/>
          </a:prstGeom>
          <a:solidFill>
            <a:srgbClr val="8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La prévalence des endométrites cliniques dépend de la propédeutique </a:t>
            </a:r>
            <a:endParaRPr lang="fr-BE" sz="2200" dirty="0"/>
          </a:p>
        </p:txBody>
      </p:sp>
      <p:sp>
        <p:nvSpPr>
          <p:cNvPr id="4" name="Rectangle à coins arrondis 3"/>
          <p:cNvSpPr/>
          <p:nvPr/>
        </p:nvSpPr>
        <p:spPr>
          <a:xfrm>
            <a:off x="7524328" y="2780928"/>
            <a:ext cx="864096" cy="34563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47777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4236956-C5D1-4819-939A-6E38A104A438}" type="slidenum">
              <a:rPr lang="fr-BE" smtClean="0"/>
              <a:t>16</a:t>
            </a:fld>
            <a:endParaRPr lang="fr-BE"/>
          </a:p>
        </p:txBody>
      </p:sp>
      <p:sp>
        <p:nvSpPr>
          <p:cNvPr id="3" name="Rectangle à coins arrondis 2"/>
          <p:cNvSpPr/>
          <p:nvPr/>
        </p:nvSpPr>
        <p:spPr>
          <a:xfrm>
            <a:off x="107504" y="188640"/>
            <a:ext cx="8784976" cy="504056"/>
          </a:xfrm>
          <a:prstGeom prst="roundRect">
            <a:avLst/>
          </a:prstGeom>
          <a:solidFill>
            <a:srgbClr val="8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La prévalence des endométrites </a:t>
            </a:r>
            <a:r>
              <a:rPr lang="fr-BE" sz="2200" dirty="0" err="1" smtClean="0"/>
              <a:t>sub</a:t>
            </a:r>
            <a:r>
              <a:rPr lang="fr-BE" sz="2200" dirty="0" smtClean="0"/>
              <a:t>-cliniques dépend de la propédeutique </a:t>
            </a:r>
            <a:endParaRPr lang="fr-BE" sz="2200" dirty="0"/>
          </a:p>
        </p:txBody>
      </p:sp>
      <p:pic>
        <p:nvPicPr>
          <p:cNvPr id="18434" name="Picture 2" descr="D:\2 ACTIVITES ENSEIGNEMENTS\Ressources\Facebook Theriogenology\Prevalence endometrite cliniqu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776864" cy="5832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3851920" y="2492896"/>
            <a:ext cx="4248472" cy="42484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à coins arrondis 5"/>
          <p:cNvSpPr/>
          <p:nvPr/>
        </p:nvSpPr>
        <p:spPr>
          <a:xfrm>
            <a:off x="1187624" y="3542903"/>
            <a:ext cx="2520280" cy="31683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748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1700808"/>
            <a:ext cx="7848872" cy="230425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a:t>3</a:t>
            </a:r>
            <a:endParaRPr lang="fr-BE" sz="4000" dirty="0" smtClean="0"/>
          </a:p>
          <a:p>
            <a:pPr algn="ctr"/>
            <a:r>
              <a:rPr lang="fr-BE" sz="4000" dirty="0" smtClean="0"/>
              <a:t>Enoncer les facteurs de risque des infections utérines</a:t>
            </a:r>
            <a:endParaRPr lang="fr-BE" sz="4000" dirty="0"/>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17</a:t>
            </a:fld>
            <a:endParaRPr lang="fr-BE"/>
          </a:p>
        </p:txBody>
      </p:sp>
    </p:spTree>
    <p:extLst>
      <p:ext uri="{BB962C8B-B14F-4D97-AF65-F5344CB8AC3E}">
        <p14:creationId xmlns:p14="http://schemas.microsoft.com/office/powerpoint/2010/main" val="108077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D:\Activités d'enseignements\Ressources\My Cmaps\Chap 13 étiopathogénie des infections utérines part 1 aggression 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8853488"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5580112" y="6237312"/>
            <a:ext cx="3168352" cy="504478"/>
          </a:xfrm>
          <a:prstGeom prst="roundRect">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Les facteurs d’agression</a:t>
            </a:r>
            <a:r>
              <a:rPr lang="fr-BE" dirty="0" smtClean="0"/>
              <a:t> </a:t>
            </a:r>
            <a:endParaRPr lang="fr-BE" dirty="0"/>
          </a:p>
        </p:txBody>
      </p:sp>
    </p:spTree>
    <p:extLst>
      <p:ext uri="{BB962C8B-B14F-4D97-AF65-F5344CB8AC3E}">
        <p14:creationId xmlns:p14="http://schemas.microsoft.com/office/powerpoint/2010/main" val="869564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re 1"/>
          <p:cNvSpPr>
            <a:spLocks noGrp="1"/>
          </p:cNvSpPr>
          <p:nvPr>
            <p:ph type="title"/>
          </p:nvPr>
        </p:nvSpPr>
        <p:spPr>
          <a:xfrm>
            <a:off x="171451" y="115888"/>
            <a:ext cx="8721030" cy="432792"/>
          </a:xfrm>
          <a:solidFill>
            <a:srgbClr val="800000"/>
          </a:solidFill>
          <a:ln>
            <a:miter lim="800000"/>
            <a:headEnd/>
            <a:tailEnd/>
          </a:ln>
        </p:spPr>
        <p:txBody>
          <a:bodyPr>
            <a:normAutofit fontScale="90000"/>
          </a:bodyPr>
          <a:lstStyle/>
          <a:p>
            <a:pPr>
              <a:defRPr/>
            </a:pPr>
            <a:r>
              <a:rPr lang="fr-BE" altLang="fr-FR" sz="2400" dirty="0" smtClean="0">
                <a:solidFill>
                  <a:schemeClr val="bg1"/>
                </a:solidFill>
              </a:rPr>
              <a:t>Bactériologie des infections utérines  </a:t>
            </a:r>
            <a:r>
              <a:rPr lang="fr-BE" altLang="fr-FR" sz="2000" dirty="0" smtClean="0">
                <a:solidFill>
                  <a:schemeClr val="bg1"/>
                </a:solidFill>
              </a:rPr>
              <a:t>(Williams </a:t>
            </a:r>
            <a:r>
              <a:rPr lang="fr-BE" altLang="fr-FR" sz="2000" dirty="0" err="1" smtClean="0">
                <a:solidFill>
                  <a:schemeClr val="bg1"/>
                </a:solidFill>
              </a:rPr>
              <a:t>EJ</a:t>
            </a:r>
            <a:r>
              <a:rPr lang="fr-BE" altLang="fr-FR" sz="2000" dirty="0" smtClean="0">
                <a:solidFill>
                  <a:schemeClr val="bg1"/>
                </a:solidFill>
              </a:rPr>
              <a:t> </a:t>
            </a:r>
            <a:r>
              <a:rPr lang="fr-BE" altLang="fr-FR" sz="2000" dirty="0" err="1" smtClean="0">
                <a:solidFill>
                  <a:schemeClr val="bg1"/>
                </a:solidFill>
              </a:rPr>
              <a:t>ESDAR</a:t>
            </a:r>
            <a:r>
              <a:rPr lang="fr-BE" altLang="fr-FR" sz="2000" dirty="0" smtClean="0">
                <a:solidFill>
                  <a:schemeClr val="bg1"/>
                </a:solidFill>
              </a:rPr>
              <a:t> </a:t>
            </a:r>
            <a:r>
              <a:rPr lang="fr-BE" altLang="fr-FR" sz="2000" dirty="0" err="1" smtClean="0">
                <a:solidFill>
                  <a:schemeClr val="bg1"/>
                </a:solidFill>
              </a:rPr>
              <a:t>congress</a:t>
            </a:r>
            <a:r>
              <a:rPr lang="fr-BE" altLang="fr-FR" sz="2000" dirty="0" smtClean="0">
                <a:solidFill>
                  <a:schemeClr val="bg1"/>
                </a:solidFill>
              </a:rPr>
              <a:t> </a:t>
            </a:r>
            <a:r>
              <a:rPr lang="fr-BE" altLang="fr-FR" sz="2000" dirty="0" err="1" smtClean="0">
                <a:solidFill>
                  <a:schemeClr val="bg1"/>
                </a:solidFill>
              </a:rPr>
              <a:t>Bologna</a:t>
            </a:r>
            <a:r>
              <a:rPr lang="fr-BE" altLang="fr-FR" sz="2000" dirty="0" smtClean="0">
                <a:solidFill>
                  <a:schemeClr val="bg1"/>
                </a:solidFill>
              </a:rPr>
              <a:t> 2013)</a:t>
            </a:r>
          </a:p>
        </p:txBody>
      </p:sp>
      <p:sp>
        <p:nvSpPr>
          <p:cNvPr id="83971" name="Espace réservé du contenu 2"/>
          <p:cNvSpPr>
            <a:spLocks noGrp="1"/>
          </p:cNvSpPr>
          <p:nvPr>
            <p:ph idx="1"/>
          </p:nvPr>
        </p:nvSpPr>
        <p:spPr>
          <a:xfrm>
            <a:off x="47625" y="1341438"/>
            <a:ext cx="2808288" cy="2016125"/>
          </a:xfrm>
          <a:solidFill>
            <a:srgbClr val="C00000"/>
          </a:solidFill>
          <a:ln>
            <a:solidFill>
              <a:schemeClr val="tx2"/>
            </a:solidFill>
            <a:miter lim="800000"/>
            <a:headEnd/>
            <a:tailEnd/>
          </a:ln>
        </p:spPr>
        <p:txBody>
          <a:bodyPr/>
          <a:lstStyle/>
          <a:p>
            <a:pPr marL="182563" indent="-157163">
              <a:buFont typeface="Arial" charset="0"/>
              <a:buChar char="•"/>
            </a:pPr>
            <a:r>
              <a:rPr lang="fr-BE" altLang="fr-FR" sz="1800" smtClean="0">
                <a:solidFill>
                  <a:schemeClr val="bg1"/>
                </a:solidFill>
                <a:latin typeface="+mj-lt"/>
              </a:rPr>
              <a:t>Escherichia coli</a:t>
            </a:r>
          </a:p>
          <a:p>
            <a:pPr marL="182563" indent="-157163">
              <a:buFont typeface="Arial" charset="0"/>
              <a:buChar char="•"/>
            </a:pPr>
            <a:r>
              <a:rPr lang="fr-BE" altLang="fr-FR" sz="1800" smtClean="0">
                <a:solidFill>
                  <a:schemeClr val="bg1"/>
                </a:solidFill>
                <a:latin typeface="+mj-lt"/>
              </a:rPr>
              <a:t>Trueperella pyogenes</a:t>
            </a:r>
          </a:p>
          <a:p>
            <a:pPr marL="182563" indent="-157163">
              <a:buFont typeface="Arial" charset="0"/>
              <a:buChar char="•"/>
            </a:pPr>
            <a:r>
              <a:rPr lang="fr-BE" altLang="fr-FR" sz="1800" smtClean="0">
                <a:solidFill>
                  <a:schemeClr val="bg1"/>
                </a:solidFill>
                <a:latin typeface="+mj-lt"/>
              </a:rPr>
              <a:t>Fusobacterium necrophorum</a:t>
            </a:r>
          </a:p>
          <a:p>
            <a:pPr marL="182563" indent="-157163">
              <a:buFont typeface="Arial" charset="0"/>
              <a:buChar char="•"/>
            </a:pPr>
            <a:r>
              <a:rPr lang="fr-BE" altLang="fr-FR" sz="1800" smtClean="0">
                <a:solidFill>
                  <a:schemeClr val="bg1"/>
                </a:solidFill>
                <a:latin typeface="+mj-lt"/>
              </a:rPr>
              <a:t>Fusobacterium nucleatum</a:t>
            </a:r>
          </a:p>
          <a:p>
            <a:pPr marL="182563" indent="-157163">
              <a:buFont typeface="Arial" charset="0"/>
              <a:buChar char="•"/>
            </a:pPr>
            <a:r>
              <a:rPr lang="fr-BE" altLang="fr-FR" sz="1800" smtClean="0">
                <a:solidFill>
                  <a:schemeClr val="bg1"/>
                </a:solidFill>
                <a:latin typeface="+mj-lt"/>
              </a:rPr>
              <a:t>Prevotella spp</a:t>
            </a:r>
          </a:p>
        </p:txBody>
      </p:sp>
      <p:sp>
        <p:nvSpPr>
          <p:cNvPr id="83972"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4466D3B2-2109-474A-8CC1-C1D7D0BD6AF8}" type="slidenum">
              <a:rPr lang="fr-FR" altLang="fr-FR" sz="1400" smtClean="0"/>
              <a:pPr>
                <a:spcBef>
                  <a:spcPct val="0"/>
                </a:spcBef>
                <a:buClrTx/>
                <a:buFontTx/>
                <a:buNone/>
              </a:pPr>
              <a:t>19</a:t>
            </a:fld>
            <a:endParaRPr lang="fr-FR" altLang="fr-FR" sz="1400" smtClean="0"/>
          </a:p>
        </p:txBody>
      </p:sp>
      <p:sp>
        <p:nvSpPr>
          <p:cNvPr id="5" name="Espace réservé du contenu 2"/>
          <p:cNvSpPr txBox="1">
            <a:spLocks/>
          </p:cNvSpPr>
          <p:nvPr/>
        </p:nvSpPr>
        <p:spPr bwMode="auto">
          <a:xfrm>
            <a:off x="2916238" y="1341438"/>
            <a:ext cx="2808287" cy="3095625"/>
          </a:xfrm>
          <a:prstGeom prst="rect">
            <a:avLst/>
          </a:prstGeom>
          <a:solidFill>
            <a:srgbClr val="0070C0"/>
          </a:solidFill>
          <a:ln w="9525">
            <a:solidFill>
              <a:srgbClr val="000000"/>
            </a:solidFill>
            <a:miter lim="800000"/>
            <a:headEnd/>
            <a:tailEnd/>
          </a:ln>
        </p:spPr>
        <p:txBody>
          <a:bodyPr/>
          <a:lstStyle>
            <a:lvl1pPr marL="342900" indent="-342900" algn="l" rtl="0" eaLnBrk="0" fontAlgn="base" hangingPunct="0">
              <a:spcBef>
                <a:spcPct val="20000"/>
              </a:spcBef>
              <a:spcAft>
                <a:spcPct val="0"/>
              </a:spcAft>
              <a:buClrTx/>
              <a:buFont typeface="Arial" pitchFamily="34" charset="0"/>
              <a:buChar char="•"/>
              <a:defRPr sz="2600">
                <a:solidFill>
                  <a:schemeClr val="tx2"/>
                </a:solidFill>
                <a:latin typeface="+mn-lt"/>
                <a:ea typeface="+mn-ea"/>
                <a:cs typeface="+mn-cs"/>
              </a:defRPr>
            </a:lvl1pPr>
            <a:lvl2pPr marL="742950" indent="-285750" algn="l" rtl="0" eaLnBrk="0" fontAlgn="base" hangingPunct="0">
              <a:spcBef>
                <a:spcPct val="20000"/>
              </a:spcBef>
              <a:spcAft>
                <a:spcPct val="0"/>
              </a:spcAft>
              <a:buClrTx/>
              <a:buFont typeface="Arial" pitchFamily="34" charset="0"/>
              <a:buChar char="•"/>
              <a:defRPr sz="2400">
                <a:solidFill>
                  <a:schemeClr val="tx2"/>
                </a:solidFill>
                <a:latin typeface="+mn-lt"/>
              </a:defRPr>
            </a:lvl2pPr>
            <a:lvl3pPr marL="1143000" indent="-228600" algn="l" rtl="0" eaLnBrk="0" fontAlgn="base" hangingPunct="0">
              <a:spcBef>
                <a:spcPct val="20000"/>
              </a:spcBef>
              <a:spcAft>
                <a:spcPct val="0"/>
              </a:spcAft>
              <a:buClrTx/>
              <a:buFont typeface="Arial" pitchFamily="34" charset="0"/>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b="1">
                <a:solidFill>
                  <a:schemeClr val="tx1"/>
                </a:solidFill>
                <a:latin typeface="Century Gothic" pitchFamily="34" charset="0"/>
              </a:defRPr>
            </a:lvl4pPr>
            <a:lvl5pPr marL="20574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5pPr>
            <a:lvl6pPr marL="25146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marL="182563" indent="-157163">
              <a:defRPr/>
            </a:pPr>
            <a:r>
              <a:rPr lang="fr-BE" sz="1800" kern="0" dirty="0" err="1" smtClean="0">
                <a:solidFill>
                  <a:schemeClr val="bg1"/>
                </a:solidFill>
                <a:latin typeface="+mj-lt"/>
              </a:rPr>
              <a:t>Actinotobacter</a:t>
            </a:r>
            <a:r>
              <a:rPr lang="fr-BE" sz="1800" kern="0" dirty="0" smtClean="0">
                <a:solidFill>
                  <a:schemeClr val="bg1"/>
                </a:solidFill>
                <a:latin typeface="+mj-lt"/>
              </a:rPr>
              <a:t> </a:t>
            </a:r>
            <a:r>
              <a:rPr lang="fr-BE" sz="1800" kern="0" dirty="0" err="1" smtClean="0">
                <a:solidFill>
                  <a:schemeClr val="bg1"/>
                </a:solidFill>
                <a:latin typeface="+mj-lt"/>
              </a:rPr>
              <a:t>spp</a:t>
            </a:r>
            <a:endParaRPr lang="fr-BE" sz="1800" kern="0" dirty="0" smtClean="0">
              <a:solidFill>
                <a:schemeClr val="bg1"/>
              </a:solidFill>
              <a:latin typeface="+mj-lt"/>
            </a:endParaRPr>
          </a:p>
          <a:p>
            <a:pPr marL="182563" indent="-157163">
              <a:defRPr/>
            </a:pPr>
            <a:r>
              <a:rPr lang="fr-BE" sz="1800" kern="0" dirty="0" smtClean="0">
                <a:solidFill>
                  <a:schemeClr val="bg1"/>
                </a:solidFill>
                <a:latin typeface="+mj-lt"/>
              </a:rPr>
              <a:t>Bacillus </a:t>
            </a:r>
            <a:r>
              <a:rPr lang="fr-BE" sz="1800" kern="0" dirty="0" err="1" smtClean="0">
                <a:solidFill>
                  <a:schemeClr val="bg1"/>
                </a:solidFill>
                <a:latin typeface="+mj-lt"/>
              </a:rPr>
              <a:t>licheniformis</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Enterococcus</a:t>
            </a:r>
            <a:r>
              <a:rPr lang="fr-BE" sz="1800" kern="0" dirty="0" smtClean="0">
                <a:solidFill>
                  <a:schemeClr val="bg1"/>
                </a:solidFill>
                <a:latin typeface="+mj-lt"/>
              </a:rPr>
              <a:t> </a:t>
            </a:r>
            <a:r>
              <a:rPr lang="fr-BE" sz="1800" kern="0" dirty="0" err="1" smtClean="0">
                <a:solidFill>
                  <a:schemeClr val="bg1"/>
                </a:solidFill>
                <a:latin typeface="+mj-lt"/>
              </a:rPr>
              <a:t>faecalis</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Haemophilus</a:t>
            </a:r>
            <a:r>
              <a:rPr lang="fr-BE" sz="1800" kern="0" dirty="0" smtClean="0">
                <a:solidFill>
                  <a:schemeClr val="bg1"/>
                </a:solidFill>
                <a:latin typeface="+mj-lt"/>
              </a:rPr>
              <a:t> </a:t>
            </a:r>
            <a:r>
              <a:rPr lang="fr-BE" sz="1800" kern="0" dirty="0" err="1" smtClean="0">
                <a:solidFill>
                  <a:schemeClr val="bg1"/>
                </a:solidFill>
                <a:latin typeface="+mj-lt"/>
              </a:rPr>
              <a:t>somnus</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Mannhiemia</a:t>
            </a:r>
            <a:r>
              <a:rPr lang="fr-BE" sz="1800" kern="0" dirty="0">
                <a:solidFill>
                  <a:schemeClr val="bg1"/>
                </a:solidFill>
                <a:latin typeface="+mj-lt"/>
              </a:rPr>
              <a:t> </a:t>
            </a:r>
            <a:r>
              <a:rPr lang="fr-BE" sz="1800" kern="0" dirty="0" err="1" smtClean="0">
                <a:solidFill>
                  <a:schemeClr val="bg1"/>
                </a:solidFill>
                <a:latin typeface="+mj-lt"/>
              </a:rPr>
              <a:t>haemolytics</a:t>
            </a:r>
            <a:endParaRPr lang="fr-BE" sz="1800" kern="0" dirty="0" smtClean="0">
              <a:solidFill>
                <a:schemeClr val="bg1"/>
              </a:solidFill>
              <a:latin typeface="+mj-lt"/>
            </a:endParaRPr>
          </a:p>
          <a:p>
            <a:pPr marL="182563" indent="-157163">
              <a:defRPr/>
            </a:pPr>
            <a:r>
              <a:rPr lang="fr-BE" sz="1800" kern="0" dirty="0" smtClean="0">
                <a:solidFill>
                  <a:schemeClr val="bg1"/>
                </a:solidFill>
                <a:latin typeface="+mj-lt"/>
              </a:rPr>
              <a:t>Pasteurella </a:t>
            </a:r>
            <a:r>
              <a:rPr lang="fr-BE" sz="1800" kern="0" dirty="0" err="1" smtClean="0">
                <a:solidFill>
                  <a:schemeClr val="bg1"/>
                </a:solidFill>
                <a:latin typeface="+mj-lt"/>
              </a:rPr>
              <a:t>multocida</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Peptostreptococcus</a:t>
            </a:r>
            <a:r>
              <a:rPr lang="fr-BE" sz="1800" kern="0" dirty="0" smtClean="0">
                <a:solidFill>
                  <a:schemeClr val="bg1"/>
                </a:solidFill>
                <a:latin typeface="+mj-lt"/>
              </a:rPr>
              <a:t> </a:t>
            </a:r>
            <a:r>
              <a:rPr lang="fr-BE" sz="1800" kern="0" dirty="0" err="1" smtClean="0">
                <a:solidFill>
                  <a:schemeClr val="bg1"/>
                </a:solidFill>
                <a:latin typeface="+mj-lt"/>
              </a:rPr>
              <a:t>spp</a:t>
            </a:r>
            <a:endParaRPr lang="fr-BE" sz="1800" kern="0" dirty="0" smtClean="0">
              <a:solidFill>
                <a:schemeClr val="bg1"/>
              </a:solidFill>
              <a:latin typeface="+mj-lt"/>
            </a:endParaRPr>
          </a:p>
          <a:p>
            <a:pPr marL="182563" indent="-157163">
              <a:defRPr/>
            </a:pPr>
            <a:r>
              <a:rPr lang="fr-BE" sz="1800" kern="0" dirty="0" smtClean="0">
                <a:solidFill>
                  <a:schemeClr val="bg1"/>
                </a:solidFill>
                <a:latin typeface="+mj-lt"/>
              </a:rPr>
              <a:t>Staphylococcus aureus</a:t>
            </a:r>
          </a:p>
          <a:p>
            <a:pPr marL="182563" indent="-157163">
              <a:defRPr/>
            </a:pPr>
            <a:r>
              <a:rPr lang="fr-BE" sz="1800" kern="0" dirty="0" smtClean="0">
                <a:solidFill>
                  <a:schemeClr val="bg1"/>
                </a:solidFill>
                <a:latin typeface="+mj-lt"/>
              </a:rPr>
              <a:t>Streptococcus </a:t>
            </a:r>
            <a:r>
              <a:rPr lang="fr-BE" sz="1800" kern="0" dirty="0" err="1" smtClean="0">
                <a:solidFill>
                  <a:schemeClr val="bg1"/>
                </a:solidFill>
                <a:latin typeface="+mj-lt"/>
              </a:rPr>
              <a:t>uberis</a:t>
            </a:r>
            <a:endParaRPr lang="fr-BE" sz="1800" kern="0" dirty="0">
              <a:solidFill>
                <a:schemeClr val="bg1"/>
              </a:solidFill>
              <a:latin typeface="+mj-lt"/>
            </a:endParaRPr>
          </a:p>
        </p:txBody>
      </p:sp>
      <p:sp>
        <p:nvSpPr>
          <p:cNvPr id="6" name="Espace réservé du contenu 2"/>
          <p:cNvSpPr txBox="1">
            <a:spLocks/>
          </p:cNvSpPr>
          <p:nvPr/>
        </p:nvSpPr>
        <p:spPr bwMode="auto">
          <a:xfrm>
            <a:off x="5795963" y="1341438"/>
            <a:ext cx="3240087" cy="4967287"/>
          </a:xfrm>
          <a:prstGeom prst="rect">
            <a:avLst/>
          </a:prstGeom>
          <a:solidFill>
            <a:schemeClr val="accent1">
              <a:lumMod val="50000"/>
            </a:schemeClr>
          </a:solidFill>
          <a:ln w="9525">
            <a:solidFill>
              <a:srgbClr val="000000"/>
            </a:solidFill>
            <a:miter lim="800000"/>
            <a:headEnd/>
            <a:tailEnd/>
          </a:ln>
        </p:spPr>
        <p:txBody>
          <a:bodyPr/>
          <a:lstStyle>
            <a:lvl1pPr marL="342900" indent="-342900" algn="l" rtl="0" eaLnBrk="0" fontAlgn="base" hangingPunct="0">
              <a:spcBef>
                <a:spcPct val="20000"/>
              </a:spcBef>
              <a:spcAft>
                <a:spcPct val="0"/>
              </a:spcAft>
              <a:buClrTx/>
              <a:buFont typeface="Arial" pitchFamily="34" charset="0"/>
              <a:buChar char="•"/>
              <a:defRPr sz="2600">
                <a:solidFill>
                  <a:schemeClr val="tx2"/>
                </a:solidFill>
                <a:latin typeface="+mn-lt"/>
                <a:ea typeface="+mn-ea"/>
                <a:cs typeface="+mn-cs"/>
              </a:defRPr>
            </a:lvl1pPr>
            <a:lvl2pPr marL="742950" indent="-285750" algn="l" rtl="0" eaLnBrk="0" fontAlgn="base" hangingPunct="0">
              <a:spcBef>
                <a:spcPct val="20000"/>
              </a:spcBef>
              <a:spcAft>
                <a:spcPct val="0"/>
              </a:spcAft>
              <a:buClrTx/>
              <a:buFont typeface="Arial" pitchFamily="34" charset="0"/>
              <a:buChar char="•"/>
              <a:defRPr sz="2400">
                <a:solidFill>
                  <a:schemeClr val="tx2"/>
                </a:solidFill>
                <a:latin typeface="+mn-lt"/>
              </a:defRPr>
            </a:lvl2pPr>
            <a:lvl3pPr marL="1143000" indent="-228600" algn="l" rtl="0" eaLnBrk="0" fontAlgn="base" hangingPunct="0">
              <a:spcBef>
                <a:spcPct val="20000"/>
              </a:spcBef>
              <a:spcAft>
                <a:spcPct val="0"/>
              </a:spcAft>
              <a:buClrTx/>
              <a:buFont typeface="Arial" pitchFamily="34" charset="0"/>
              <a:buChar char="•"/>
              <a:defRPr sz="2000">
                <a:solidFill>
                  <a:schemeClr val="tx2"/>
                </a:solidFill>
                <a:latin typeface="+mn-lt"/>
              </a:defRPr>
            </a:lvl3pPr>
            <a:lvl4pPr marL="1600200" indent="-228600" algn="l" rtl="0" eaLnBrk="0" fontAlgn="base" hangingPunct="0">
              <a:spcBef>
                <a:spcPct val="20000"/>
              </a:spcBef>
              <a:spcAft>
                <a:spcPct val="0"/>
              </a:spcAft>
              <a:buClr>
                <a:schemeClr val="tx1"/>
              </a:buClr>
              <a:buChar char="–"/>
              <a:defRPr b="1">
                <a:solidFill>
                  <a:schemeClr val="tx1"/>
                </a:solidFill>
                <a:latin typeface="Century Gothic" pitchFamily="34" charset="0"/>
              </a:defRPr>
            </a:lvl4pPr>
            <a:lvl5pPr marL="20574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5pPr>
            <a:lvl6pPr marL="25146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algn="l" rtl="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marL="182563" indent="-157163">
              <a:defRPr/>
            </a:pPr>
            <a:r>
              <a:rPr lang="fr-BE" sz="1800" kern="0" dirty="0" err="1" smtClean="0">
                <a:solidFill>
                  <a:schemeClr val="bg1"/>
                </a:solidFill>
                <a:latin typeface="+mj-lt"/>
              </a:rPr>
              <a:t>Aeropcoss</a:t>
            </a:r>
            <a:r>
              <a:rPr lang="fr-BE" sz="1800" kern="0" dirty="0" smtClean="0">
                <a:solidFill>
                  <a:schemeClr val="bg1"/>
                </a:solidFill>
                <a:latin typeface="+mj-lt"/>
              </a:rPr>
              <a:t> </a:t>
            </a:r>
            <a:r>
              <a:rPr lang="fr-BE" sz="1800" kern="0" dirty="0" err="1" smtClean="0">
                <a:solidFill>
                  <a:schemeClr val="bg1"/>
                </a:solidFill>
                <a:latin typeface="+mj-lt"/>
              </a:rPr>
              <a:t>viridans</a:t>
            </a:r>
            <a:endParaRPr lang="fr-BE" sz="1800" kern="0" dirty="0" smtClean="0">
              <a:solidFill>
                <a:schemeClr val="bg1"/>
              </a:solidFill>
              <a:latin typeface="+mj-lt"/>
            </a:endParaRPr>
          </a:p>
          <a:p>
            <a:pPr marL="182563" indent="-157163">
              <a:defRPr/>
            </a:pPr>
            <a:r>
              <a:rPr lang="fr-BE" sz="1800" kern="0" dirty="0" smtClean="0">
                <a:solidFill>
                  <a:schemeClr val="bg1"/>
                </a:solidFill>
                <a:latin typeface="+mj-lt"/>
              </a:rPr>
              <a:t>Clostridium </a:t>
            </a:r>
            <a:r>
              <a:rPr lang="fr-BE" sz="1800" kern="0" dirty="0" err="1" smtClean="0">
                <a:solidFill>
                  <a:schemeClr val="bg1"/>
                </a:solidFill>
                <a:latin typeface="+mj-lt"/>
              </a:rPr>
              <a:t>butyricum</a:t>
            </a:r>
            <a:endParaRPr lang="fr-BE" sz="1800" kern="0" dirty="0" smtClean="0">
              <a:solidFill>
                <a:schemeClr val="bg1"/>
              </a:solidFill>
              <a:latin typeface="+mj-lt"/>
            </a:endParaRPr>
          </a:p>
          <a:p>
            <a:pPr marL="182563" indent="-157163">
              <a:defRPr/>
            </a:pPr>
            <a:r>
              <a:rPr lang="fr-BE" sz="1800" kern="0" dirty="0" smtClean="0">
                <a:solidFill>
                  <a:schemeClr val="bg1"/>
                </a:solidFill>
                <a:latin typeface="+mj-lt"/>
              </a:rPr>
              <a:t>Clostridium perfringens</a:t>
            </a:r>
          </a:p>
          <a:p>
            <a:pPr marL="182563" indent="-157163">
              <a:defRPr/>
            </a:pPr>
            <a:r>
              <a:rPr lang="fr-BE" sz="1800" kern="0" dirty="0" err="1" smtClean="0">
                <a:solidFill>
                  <a:schemeClr val="bg1"/>
                </a:solidFill>
                <a:latin typeface="+mj-lt"/>
              </a:rPr>
              <a:t>Corunebacterium</a:t>
            </a:r>
            <a:r>
              <a:rPr lang="fr-BE" sz="1800" kern="0" dirty="0" smtClean="0">
                <a:solidFill>
                  <a:schemeClr val="bg1"/>
                </a:solidFill>
                <a:latin typeface="+mj-lt"/>
              </a:rPr>
              <a:t> </a:t>
            </a:r>
            <a:r>
              <a:rPr lang="fr-BE" sz="1800" kern="0" dirty="0" err="1" smtClean="0">
                <a:solidFill>
                  <a:schemeClr val="bg1"/>
                </a:solidFill>
                <a:latin typeface="+mj-lt"/>
              </a:rPr>
              <a:t>spp</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Enterobacter</a:t>
            </a:r>
            <a:r>
              <a:rPr lang="fr-BE" sz="1800" kern="0" dirty="0" smtClean="0">
                <a:solidFill>
                  <a:schemeClr val="bg1"/>
                </a:solidFill>
                <a:latin typeface="+mj-lt"/>
              </a:rPr>
              <a:t> </a:t>
            </a:r>
            <a:r>
              <a:rPr lang="fr-BE" sz="1800" kern="0" dirty="0" err="1" smtClean="0">
                <a:solidFill>
                  <a:schemeClr val="bg1"/>
                </a:solidFill>
                <a:latin typeface="+mj-lt"/>
              </a:rPr>
              <a:t>aerogenes</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Klebsiella</a:t>
            </a:r>
            <a:r>
              <a:rPr lang="fr-BE" sz="1800" kern="0" dirty="0" smtClean="0">
                <a:solidFill>
                  <a:schemeClr val="bg1"/>
                </a:solidFill>
                <a:latin typeface="+mj-lt"/>
              </a:rPr>
              <a:t> </a:t>
            </a:r>
            <a:r>
              <a:rPr lang="fr-BE" sz="1800" kern="0" dirty="0" err="1" smtClean="0">
                <a:solidFill>
                  <a:schemeClr val="bg1"/>
                </a:solidFill>
                <a:latin typeface="+mj-lt"/>
              </a:rPr>
              <a:t>pneumoniae</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Micrococcus</a:t>
            </a:r>
            <a:r>
              <a:rPr lang="fr-BE" sz="1800" kern="0" dirty="0" smtClean="0">
                <a:solidFill>
                  <a:schemeClr val="bg1"/>
                </a:solidFill>
                <a:latin typeface="+mj-lt"/>
              </a:rPr>
              <a:t> </a:t>
            </a:r>
            <a:r>
              <a:rPr lang="fr-BE" sz="1800" kern="0" dirty="0" err="1" smtClean="0">
                <a:solidFill>
                  <a:schemeClr val="bg1"/>
                </a:solidFill>
                <a:latin typeface="+mj-lt"/>
              </a:rPr>
              <a:t>spp</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Providencie</a:t>
            </a:r>
            <a:r>
              <a:rPr lang="fr-BE" sz="1800" kern="0" dirty="0" smtClean="0">
                <a:solidFill>
                  <a:schemeClr val="bg1"/>
                </a:solidFill>
                <a:latin typeface="+mj-lt"/>
              </a:rPr>
              <a:t> </a:t>
            </a:r>
            <a:r>
              <a:rPr lang="fr-BE" sz="1800" kern="0" dirty="0" err="1" smtClean="0">
                <a:solidFill>
                  <a:schemeClr val="bg1"/>
                </a:solidFill>
                <a:latin typeface="+mj-lt"/>
              </a:rPr>
              <a:t>rettgeri</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Providencia</a:t>
            </a:r>
            <a:r>
              <a:rPr lang="fr-BE" sz="1800" kern="0" dirty="0" smtClean="0">
                <a:solidFill>
                  <a:schemeClr val="bg1"/>
                </a:solidFill>
                <a:latin typeface="+mj-lt"/>
              </a:rPr>
              <a:t> </a:t>
            </a:r>
            <a:r>
              <a:rPr lang="fr-BE" sz="1800" kern="0" dirty="0" err="1" smtClean="0">
                <a:solidFill>
                  <a:schemeClr val="bg1"/>
                </a:solidFill>
                <a:latin typeface="+mj-lt"/>
              </a:rPr>
              <a:t>stuartii</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Proteus</a:t>
            </a:r>
            <a:r>
              <a:rPr lang="fr-BE" sz="1800" kern="0" dirty="0" smtClean="0">
                <a:solidFill>
                  <a:schemeClr val="bg1"/>
                </a:solidFill>
                <a:latin typeface="+mj-lt"/>
              </a:rPr>
              <a:t> </a:t>
            </a:r>
            <a:r>
              <a:rPr lang="fr-BE" sz="1800" kern="0" dirty="0" err="1" smtClean="0">
                <a:solidFill>
                  <a:schemeClr val="bg1"/>
                </a:solidFill>
                <a:latin typeface="+mj-lt"/>
              </a:rPr>
              <a:t>spp</a:t>
            </a:r>
            <a:endParaRPr lang="fr-BE" sz="1800" kern="0" dirty="0" smtClean="0">
              <a:solidFill>
                <a:schemeClr val="bg1"/>
              </a:solidFill>
              <a:latin typeface="+mj-lt"/>
            </a:endParaRPr>
          </a:p>
          <a:p>
            <a:pPr marL="182563" indent="-157163">
              <a:defRPr/>
            </a:pPr>
            <a:r>
              <a:rPr lang="fr-BE" sz="1800" kern="0" dirty="0" err="1" smtClean="0">
                <a:solidFill>
                  <a:schemeClr val="bg1"/>
                </a:solidFill>
                <a:latin typeface="+mj-lt"/>
              </a:rPr>
              <a:t>Propionobacterium</a:t>
            </a:r>
            <a:r>
              <a:rPr lang="fr-BE" sz="1800" kern="0" dirty="0" smtClean="0">
                <a:solidFill>
                  <a:schemeClr val="bg1"/>
                </a:solidFill>
                <a:latin typeface="+mj-lt"/>
              </a:rPr>
              <a:t> granulosa</a:t>
            </a:r>
          </a:p>
          <a:p>
            <a:pPr marL="182563" indent="-157163">
              <a:defRPr/>
            </a:pPr>
            <a:r>
              <a:rPr lang="fr-BE" sz="1800" kern="0" dirty="0" smtClean="0">
                <a:solidFill>
                  <a:schemeClr val="bg1"/>
                </a:solidFill>
                <a:latin typeface="+mj-lt"/>
              </a:rPr>
              <a:t>Staphylococcus </a:t>
            </a:r>
            <a:r>
              <a:rPr lang="fr-BE" sz="1800" kern="0" dirty="0" err="1" smtClean="0">
                <a:solidFill>
                  <a:schemeClr val="bg1"/>
                </a:solidFill>
                <a:latin typeface="+mj-lt"/>
              </a:rPr>
              <a:t>spp</a:t>
            </a:r>
            <a:r>
              <a:rPr lang="fr-BE" sz="1800" kern="0" dirty="0" smtClean="0">
                <a:solidFill>
                  <a:schemeClr val="bg1"/>
                </a:solidFill>
                <a:latin typeface="+mj-lt"/>
              </a:rPr>
              <a:t> (</a:t>
            </a:r>
            <a:r>
              <a:rPr lang="fr-BE" sz="1800" kern="0" dirty="0" err="1" smtClean="0">
                <a:solidFill>
                  <a:schemeClr val="bg1"/>
                </a:solidFill>
                <a:latin typeface="+mj-lt"/>
              </a:rPr>
              <a:t>coag</a:t>
            </a:r>
            <a:r>
              <a:rPr lang="fr-BE" sz="1800" kern="0" dirty="0" smtClean="0">
                <a:solidFill>
                  <a:schemeClr val="bg1"/>
                </a:solidFill>
                <a:latin typeface="+mj-lt"/>
              </a:rPr>
              <a:t> -)</a:t>
            </a:r>
          </a:p>
          <a:p>
            <a:pPr marL="182563" indent="-157163">
              <a:defRPr/>
            </a:pPr>
            <a:r>
              <a:rPr lang="fr-BE" sz="1800" kern="0" dirty="0" smtClean="0">
                <a:solidFill>
                  <a:schemeClr val="bg1"/>
                </a:solidFill>
                <a:latin typeface="+mj-lt"/>
              </a:rPr>
              <a:t>A- </a:t>
            </a:r>
            <a:r>
              <a:rPr lang="fr-BE" sz="1800" kern="0" dirty="0" err="1" smtClean="0">
                <a:solidFill>
                  <a:schemeClr val="bg1"/>
                </a:solidFill>
                <a:latin typeface="+mj-lt"/>
              </a:rPr>
              <a:t>haemolytic</a:t>
            </a:r>
            <a:r>
              <a:rPr lang="fr-BE" sz="1800" kern="0" dirty="0" smtClean="0">
                <a:solidFill>
                  <a:schemeClr val="bg1"/>
                </a:solidFill>
                <a:latin typeface="+mj-lt"/>
              </a:rPr>
              <a:t> streptococcus</a:t>
            </a:r>
          </a:p>
          <a:p>
            <a:pPr marL="182563" indent="-157163">
              <a:defRPr/>
            </a:pPr>
            <a:r>
              <a:rPr lang="fr-BE" sz="1800" kern="0" dirty="0" smtClean="0">
                <a:solidFill>
                  <a:schemeClr val="bg1"/>
                </a:solidFill>
                <a:latin typeface="+mj-lt"/>
              </a:rPr>
              <a:t>Streptococcus </a:t>
            </a:r>
            <a:r>
              <a:rPr lang="fr-BE" sz="1800" kern="0" dirty="0" err="1" smtClean="0">
                <a:solidFill>
                  <a:schemeClr val="bg1"/>
                </a:solidFill>
                <a:latin typeface="+mj-lt"/>
              </a:rPr>
              <a:t>acidominimus</a:t>
            </a:r>
            <a:endParaRPr lang="fr-BE" sz="1800" kern="0" dirty="0" smtClean="0">
              <a:solidFill>
                <a:schemeClr val="bg1"/>
              </a:solidFill>
              <a:latin typeface="+mj-lt"/>
            </a:endParaRPr>
          </a:p>
          <a:p>
            <a:pPr>
              <a:defRPr/>
            </a:pPr>
            <a:endParaRPr lang="fr-BE" sz="1800" kern="0" dirty="0">
              <a:solidFill>
                <a:schemeClr val="bg1"/>
              </a:solidFill>
              <a:latin typeface="+mj-lt"/>
            </a:endParaRPr>
          </a:p>
        </p:txBody>
      </p:sp>
      <p:sp>
        <p:nvSpPr>
          <p:cNvPr id="83975" name="ZoneTexte 6"/>
          <p:cNvSpPr txBox="1">
            <a:spLocks noChangeArrowheads="1"/>
          </p:cNvSpPr>
          <p:nvPr/>
        </p:nvSpPr>
        <p:spPr bwMode="auto">
          <a:xfrm>
            <a:off x="107950" y="796925"/>
            <a:ext cx="1399357" cy="400110"/>
          </a:xfrm>
          <a:prstGeom prst="rect">
            <a:avLst/>
          </a:prstGeom>
          <a:solidFill>
            <a:srgbClr val="C00000"/>
          </a:solidFill>
          <a:ln w="9525">
            <a:solidFill>
              <a:schemeClr val="tx2"/>
            </a:solidFill>
            <a:miter lim="800000"/>
            <a:headEnd/>
            <a:tailEnd/>
          </a:ln>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2000" dirty="0" smtClean="0">
                <a:solidFill>
                  <a:schemeClr val="bg1"/>
                </a:solidFill>
                <a:latin typeface="+mj-lt"/>
              </a:rPr>
              <a:t>Pathogènes</a:t>
            </a:r>
            <a:endParaRPr lang="fr-BE" altLang="fr-FR" sz="2000" dirty="0">
              <a:solidFill>
                <a:schemeClr val="bg1"/>
              </a:solidFill>
              <a:latin typeface="+mj-lt"/>
            </a:endParaRPr>
          </a:p>
        </p:txBody>
      </p:sp>
      <p:sp>
        <p:nvSpPr>
          <p:cNvPr id="83976" name="ZoneTexte 7"/>
          <p:cNvSpPr txBox="1">
            <a:spLocks noChangeArrowheads="1"/>
          </p:cNvSpPr>
          <p:nvPr/>
        </p:nvSpPr>
        <p:spPr bwMode="auto">
          <a:xfrm>
            <a:off x="2483768" y="765175"/>
            <a:ext cx="3240757" cy="400110"/>
          </a:xfrm>
          <a:prstGeom prst="rect">
            <a:avLst/>
          </a:prstGeom>
          <a:solidFill>
            <a:srgbClr val="0070C0"/>
          </a:solidFill>
          <a:ln w="9525">
            <a:solidFill>
              <a:schemeClr val="tx2"/>
            </a:solidFill>
            <a:miter lim="800000"/>
            <a:headEnd/>
            <a:tailEnd/>
          </a:ln>
        </p:spPr>
        <p:txBody>
          <a:bodyPr wrap="squar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r>
              <a:rPr lang="fr-BE" altLang="fr-FR" sz="2000" dirty="0" smtClean="0">
                <a:solidFill>
                  <a:schemeClr val="bg1"/>
                </a:solidFill>
                <a:latin typeface="+mj-lt"/>
              </a:rPr>
              <a:t>Potentiellement pathogènes </a:t>
            </a:r>
            <a:endParaRPr lang="fr-BE" altLang="fr-FR" sz="2000" dirty="0">
              <a:solidFill>
                <a:schemeClr val="bg1"/>
              </a:solidFill>
              <a:latin typeface="+mj-lt"/>
            </a:endParaRPr>
          </a:p>
        </p:txBody>
      </p:sp>
      <p:sp>
        <p:nvSpPr>
          <p:cNvPr id="9" name="ZoneTexte 8"/>
          <p:cNvSpPr txBox="1"/>
          <p:nvPr/>
        </p:nvSpPr>
        <p:spPr>
          <a:xfrm>
            <a:off x="5795963" y="765175"/>
            <a:ext cx="3240087" cy="400110"/>
          </a:xfrm>
          <a:prstGeom prst="rect">
            <a:avLst/>
          </a:prstGeom>
          <a:solidFill>
            <a:schemeClr val="accent1">
              <a:lumMod val="50000"/>
            </a:schemeClr>
          </a:solidFill>
          <a:ln>
            <a:solidFill>
              <a:schemeClr val="tx2"/>
            </a:solidFill>
          </a:ln>
        </p:spPr>
        <p:txBody>
          <a:bodyPr wrap="square">
            <a:spAutoFit/>
          </a:bodyPr>
          <a:lstStyle/>
          <a:p>
            <a:pPr>
              <a:defRPr/>
            </a:pPr>
            <a:r>
              <a:rPr lang="fr-BE" sz="2000" dirty="0" smtClean="0">
                <a:solidFill>
                  <a:schemeClr val="bg1"/>
                </a:solidFill>
                <a:latin typeface="+mj-lt"/>
              </a:rPr>
              <a:t>Opportunistes, Contaminants</a:t>
            </a:r>
            <a:endParaRPr lang="fr-BE" sz="2000" dirty="0">
              <a:solidFill>
                <a:schemeClr val="bg1"/>
              </a:solidFill>
              <a:latin typeface="+mj-lt"/>
            </a:endParaRPr>
          </a:p>
        </p:txBody>
      </p:sp>
    </p:spTree>
    <p:extLst>
      <p:ext uri="{BB962C8B-B14F-4D97-AF65-F5344CB8AC3E}">
        <p14:creationId xmlns:p14="http://schemas.microsoft.com/office/powerpoint/2010/main" val="1498935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44824"/>
            <a:ext cx="8496944" cy="3384376"/>
          </a:xfrm>
        </p:spPr>
        <p:txBody>
          <a:bodyPr>
            <a:normAutofit/>
          </a:bodyPr>
          <a:lstStyle/>
          <a:p>
            <a:pPr marL="457200" indent="-457200">
              <a:buFont typeface="+mj-lt"/>
              <a:buAutoNum type="arabicPeriod"/>
            </a:pPr>
            <a:r>
              <a:rPr lang="fr-BE" sz="2400" dirty="0" smtClean="0"/>
              <a:t>Énoncer les définitions et critères de diagnostic des infections utérines.</a:t>
            </a:r>
          </a:p>
          <a:p>
            <a:pPr marL="457200" indent="-457200">
              <a:buFont typeface="+mj-lt"/>
              <a:buAutoNum type="arabicPeriod"/>
            </a:pPr>
            <a:r>
              <a:rPr lang="fr-BE" sz="2400" dirty="0" smtClean="0"/>
              <a:t>Choisir la méthode adaptée au diagnostic d’une infection utérine.</a:t>
            </a:r>
          </a:p>
          <a:p>
            <a:pPr marL="457200" indent="-457200">
              <a:buFont typeface="+mj-lt"/>
              <a:buAutoNum type="arabicPeriod"/>
            </a:pPr>
            <a:r>
              <a:rPr lang="fr-BE" sz="2400" dirty="0" smtClean="0"/>
              <a:t>Énoncer et comprendre les effets des facteurs de risque.</a:t>
            </a:r>
          </a:p>
          <a:p>
            <a:pPr marL="457200" indent="-457200">
              <a:buFont typeface="+mj-lt"/>
              <a:buAutoNum type="arabicPeriod"/>
            </a:pPr>
            <a:r>
              <a:rPr lang="fr-BE" sz="2400" dirty="0" smtClean="0"/>
              <a:t>Mettre en place une stratégie thérapeutique adaptée. </a:t>
            </a:r>
          </a:p>
        </p:txBody>
      </p:sp>
      <p:sp>
        <p:nvSpPr>
          <p:cNvPr id="4" name="Rectangle à coins arrondis 3"/>
          <p:cNvSpPr/>
          <p:nvPr/>
        </p:nvSpPr>
        <p:spPr>
          <a:xfrm>
            <a:off x="179512" y="260648"/>
            <a:ext cx="8784976" cy="86409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2800" dirty="0" smtClean="0"/>
              <a:t>A la afin de ma présentation, vous devrez être capables de</a:t>
            </a:r>
            <a:endParaRPr lang="fr-BE" sz="2800" dirty="0"/>
          </a:p>
        </p:txBody>
      </p:sp>
      <p:sp>
        <p:nvSpPr>
          <p:cNvPr id="2" name="Espace réservé du numéro de diapositive 1"/>
          <p:cNvSpPr>
            <a:spLocks noGrp="1"/>
          </p:cNvSpPr>
          <p:nvPr>
            <p:ph type="sldNum" sz="quarter" idx="12"/>
          </p:nvPr>
        </p:nvSpPr>
        <p:spPr/>
        <p:txBody>
          <a:bodyPr/>
          <a:lstStyle/>
          <a:p>
            <a:fld id="{74236956-C5D1-4819-939A-6E38A104A438}" type="slidenum">
              <a:rPr lang="fr-BE" smtClean="0"/>
              <a:t>2</a:t>
            </a:fld>
            <a:endParaRPr lang="fr-BE"/>
          </a:p>
        </p:txBody>
      </p:sp>
    </p:spTree>
    <p:extLst>
      <p:ext uri="{BB962C8B-B14F-4D97-AF65-F5344CB8AC3E}">
        <p14:creationId xmlns:p14="http://schemas.microsoft.com/office/powerpoint/2010/main" val="2291091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CC63BFD7-05F8-4C2E-8C02-62CAEDF95E6B}" type="slidenum">
              <a:rPr lang="fr-FR" altLang="fr-FR" sz="1400" smtClean="0"/>
              <a:pPr>
                <a:spcBef>
                  <a:spcPct val="0"/>
                </a:spcBef>
                <a:buClrTx/>
                <a:buFontTx/>
                <a:buNone/>
              </a:pPr>
              <a:t>20</a:t>
            </a:fld>
            <a:endParaRPr lang="fr-FR" altLang="fr-FR" sz="1400" smtClean="0"/>
          </a:p>
        </p:txBody>
      </p:sp>
      <p:pic>
        <p:nvPicPr>
          <p:cNvPr id="77827" name="Picture 4" descr="D:\Activités d'enseignements\Ressources\My Cmaps\Chap 13 étiopathogénie des infections utérines defense 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1" y="549275"/>
            <a:ext cx="9002712"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à coins arrondis 3"/>
          <p:cNvSpPr/>
          <p:nvPr/>
        </p:nvSpPr>
        <p:spPr>
          <a:xfrm>
            <a:off x="110381" y="980728"/>
            <a:ext cx="2664296" cy="504478"/>
          </a:xfrm>
          <a:prstGeom prst="roundRect">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t>Les facteurs de défense</a:t>
            </a:r>
            <a:endParaRPr lang="fr-BE" sz="2000" dirty="0"/>
          </a:p>
        </p:txBody>
      </p:sp>
    </p:spTree>
    <p:extLst>
      <p:ext uri="{BB962C8B-B14F-4D97-AF65-F5344CB8AC3E}">
        <p14:creationId xmlns:p14="http://schemas.microsoft.com/office/powerpoint/2010/main" val="2518188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4236956-C5D1-4819-939A-6E38A104A438}" type="slidenum">
              <a:rPr lang="fr-BE" smtClean="0"/>
              <a:t>21</a:t>
            </a:fld>
            <a:endParaRPr lang="fr-BE"/>
          </a:p>
        </p:txBody>
      </p:sp>
      <p:pic>
        <p:nvPicPr>
          <p:cNvPr id="16386" name="Picture 2" descr="D:\2 ACTIVITES ENSEIGNEMENTS\Ressources\Facebook Theriogenology\FACTEURS DE RISQUE INFECTIONS ODDS RATIO.c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55" y="548680"/>
            <a:ext cx="8907557" cy="56168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à coins arrondis 3"/>
          <p:cNvSpPr/>
          <p:nvPr/>
        </p:nvSpPr>
        <p:spPr>
          <a:xfrm>
            <a:off x="107504" y="6235749"/>
            <a:ext cx="3960440" cy="504478"/>
          </a:xfrm>
          <a:prstGeom prst="roundRect">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Les facteurs </a:t>
            </a:r>
            <a:r>
              <a:rPr lang="fr-BE" sz="2400" dirty="0" err="1" smtClean="0"/>
              <a:t>prédisposants</a:t>
            </a:r>
            <a:endParaRPr lang="fr-BE" dirty="0"/>
          </a:p>
        </p:txBody>
      </p:sp>
    </p:spTree>
    <p:extLst>
      <p:ext uri="{BB962C8B-B14F-4D97-AF65-F5344CB8AC3E}">
        <p14:creationId xmlns:p14="http://schemas.microsoft.com/office/powerpoint/2010/main" val="1461164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1700808"/>
            <a:ext cx="7848872" cy="230425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smtClean="0"/>
              <a:t>4</a:t>
            </a:r>
          </a:p>
          <a:p>
            <a:pPr algn="ctr"/>
            <a:r>
              <a:rPr lang="fr-BE" sz="4000" dirty="0"/>
              <a:t>Mettre en place une stratégie thérapeutique adaptée</a:t>
            </a:r>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22</a:t>
            </a:fld>
            <a:endParaRPr lang="fr-BE"/>
          </a:p>
        </p:txBody>
      </p:sp>
    </p:spTree>
    <p:extLst>
      <p:ext uri="{BB962C8B-B14F-4D97-AF65-F5344CB8AC3E}">
        <p14:creationId xmlns:p14="http://schemas.microsoft.com/office/powerpoint/2010/main" val="644838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813148"/>
            <a:ext cx="8496944" cy="5928220"/>
          </a:xfrm>
        </p:spPr>
        <p:txBody>
          <a:bodyPr>
            <a:noAutofit/>
          </a:bodyPr>
          <a:lstStyle/>
          <a:p>
            <a:r>
              <a:rPr lang="fr-BE" sz="2100" dirty="0" smtClean="0"/>
              <a:t>Il </a:t>
            </a:r>
            <a:r>
              <a:rPr lang="fr-BE" sz="2100" dirty="0"/>
              <a:t>n’y a pas d’</a:t>
            </a:r>
            <a:r>
              <a:rPr lang="fr-FR" sz="2100" dirty="0"/>
              <a:t>harmonisation des méthodes d'évaluation de l’efficacité des traitements </a:t>
            </a:r>
            <a:endParaRPr lang="fr-FR" sz="2100" dirty="0" smtClean="0"/>
          </a:p>
          <a:p>
            <a:r>
              <a:rPr lang="fr-FR" sz="2100" dirty="0" smtClean="0"/>
              <a:t>le </a:t>
            </a:r>
            <a:r>
              <a:rPr lang="fr-FR" sz="2100" dirty="0"/>
              <a:t>plus souvent les facteurs d'influence des résultats (</a:t>
            </a:r>
            <a:r>
              <a:rPr lang="fr-FR" sz="2100" dirty="0" err="1"/>
              <a:t>RP</a:t>
            </a:r>
            <a:r>
              <a:rPr lang="fr-FR" sz="2100" dirty="0"/>
              <a:t>, dystocie, </a:t>
            </a:r>
            <a:r>
              <a:rPr lang="fr-FR" sz="2100" dirty="0" err="1"/>
              <a:t>FV</a:t>
            </a:r>
            <a:r>
              <a:rPr lang="fr-FR" sz="2100" dirty="0"/>
              <a:t>...) ne sont pas pris en compte. </a:t>
            </a:r>
          </a:p>
          <a:p>
            <a:r>
              <a:rPr lang="fr-FR" sz="2100" dirty="0" smtClean="0"/>
              <a:t>la </a:t>
            </a:r>
            <a:r>
              <a:rPr lang="fr-FR" sz="2100" dirty="0"/>
              <a:t>comparaison n’est le plus souvent pas faite avec des groupes témoins non-traités </a:t>
            </a:r>
            <a:endParaRPr lang="fr-FR" sz="2100" dirty="0" smtClean="0"/>
          </a:p>
          <a:p>
            <a:r>
              <a:rPr lang="fr-FR" sz="2100" dirty="0" smtClean="0"/>
              <a:t>le </a:t>
            </a:r>
            <a:r>
              <a:rPr lang="fr-FR" sz="2100" dirty="0"/>
              <a:t>phénomène d’auto-guérison est une réalité tant pour les métrites puerpérales que pour les endométrites cliniques. </a:t>
            </a:r>
            <a:endParaRPr lang="fr-FR" sz="2100" dirty="0" smtClean="0"/>
          </a:p>
          <a:p>
            <a:r>
              <a:rPr lang="fr-FR" sz="2100" dirty="0" smtClean="0"/>
              <a:t>les </a:t>
            </a:r>
            <a:r>
              <a:rPr lang="fr-FR" sz="2100" dirty="0"/>
              <a:t>infections utérines sont des phénomènes inflammatoires et que l’inflammation est en lui-même un mécanisme de défense de </a:t>
            </a:r>
            <a:r>
              <a:rPr lang="fr-FR" sz="2100" dirty="0" smtClean="0"/>
              <a:t>l’utérus</a:t>
            </a:r>
          </a:p>
          <a:p>
            <a:r>
              <a:rPr lang="fr-FR" sz="2100" dirty="0" smtClean="0"/>
              <a:t>il </a:t>
            </a:r>
            <a:r>
              <a:rPr lang="fr-FR" sz="2100" dirty="0"/>
              <a:t>n’y a que peu d’études qui décrivent la sensibilité in vitro aux antibiotiques des germes isolés. </a:t>
            </a:r>
          </a:p>
          <a:p>
            <a:r>
              <a:rPr lang="fr-FR" sz="2100" dirty="0" smtClean="0"/>
              <a:t>le </a:t>
            </a:r>
            <a:r>
              <a:rPr lang="fr-FR" sz="2100" dirty="0"/>
              <a:t>choix d’un antibiotique est le plus souvent fait sur une base </a:t>
            </a:r>
            <a:r>
              <a:rPr lang="fr-FR" sz="2100" dirty="0" smtClean="0"/>
              <a:t>empirique.</a:t>
            </a:r>
          </a:p>
          <a:p>
            <a:r>
              <a:rPr lang="fr-FR" sz="2100" dirty="0" smtClean="0"/>
              <a:t>En </a:t>
            </a:r>
            <a:r>
              <a:rPr lang="fr-FR" sz="2100" dirty="0"/>
              <a:t>pratique, il n’est pas toujours simple de procéder à un prélèvement intra-utérin pour identifier le germe. </a:t>
            </a:r>
            <a:endParaRPr lang="fr-BE" sz="2100" dirty="0"/>
          </a:p>
          <a:p>
            <a:endParaRPr lang="fr-BE" sz="2100" dirty="0"/>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23</a:t>
            </a:fld>
            <a:endParaRPr lang="fr-BE"/>
          </a:p>
        </p:txBody>
      </p:sp>
      <p:sp>
        <p:nvSpPr>
          <p:cNvPr id="5" name="Rectangle à coins arrondis 4"/>
          <p:cNvSpPr/>
          <p:nvPr/>
        </p:nvSpPr>
        <p:spPr>
          <a:xfrm>
            <a:off x="467544" y="152425"/>
            <a:ext cx="3960440" cy="504478"/>
          </a:xfrm>
          <a:prstGeom prst="roundRect">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dirty="0" smtClean="0"/>
              <a:t>Quelques préliminaires </a:t>
            </a:r>
            <a:endParaRPr lang="fr-BE" dirty="0"/>
          </a:p>
        </p:txBody>
      </p:sp>
    </p:spTree>
    <p:extLst>
      <p:ext uri="{BB962C8B-B14F-4D97-AF65-F5344CB8AC3E}">
        <p14:creationId xmlns:p14="http://schemas.microsoft.com/office/powerpoint/2010/main" val="1917656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4236956-C5D1-4819-939A-6E38A104A438}" type="slidenum">
              <a:rPr lang="fr-BE" smtClean="0"/>
              <a:t>24</a:t>
            </a:fld>
            <a:endParaRPr lang="fr-BE"/>
          </a:p>
        </p:txBody>
      </p:sp>
      <p:pic>
        <p:nvPicPr>
          <p:cNvPr id="1026" name="Picture 2" descr="D:\2 ACTIVITES ENSEIGNEMENTS\Ressources\My Cmaps\Traitement infections mars 2019.c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87290"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Forme libre 2"/>
          <p:cNvSpPr/>
          <p:nvPr/>
        </p:nvSpPr>
        <p:spPr>
          <a:xfrm>
            <a:off x="5210175" y="866775"/>
            <a:ext cx="3943350" cy="2667000"/>
          </a:xfrm>
          <a:custGeom>
            <a:avLst/>
            <a:gdLst>
              <a:gd name="connsiteX0" fmla="*/ 85725 w 3943350"/>
              <a:gd name="connsiteY0" fmla="*/ 447675 h 2667000"/>
              <a:gd name="connsiteX1" fmla="*/ 66675 w 3943350"/>
              <a:gd name="connsiteY1" fmla="*/ 523875 h 2667000"/>
              <a:gd name="connsiteX2" fmla="*/ 38100 w 3943350"/>
              <a:gd name="connsiteY2" fmla="*/ 552450 h 2667000"/>
              <a:gd name="connsiteX3" fmla="*/ 28575 w 3943350"/>
              <a:gd name="connsiteY3" fmla="*/ 581025 h 2667000"/>
              <a:gd name="connsiteX4" fmla="*/ 0 w 3943350"/>
              <a:gd name="connsiteY4" fmla="*/ 638175 h 2667000"/>
              <a:gd name="connsiteX5" fmla="*/ 9525 w 3943350"/>
              <a:gd name="connsiteY5" fmla="*/ 809625 h 2667000"/>
              <a:gd name="connsiteX6" fmla="*/ 38100 w 3943350"/>
              <a:gd name="connsiteY6" fmla="*/ 819150 h 2667000"/>
              <a:gd name="connsiteX7" fmla="*/ 190500 w 3943350"/>
              <a:gd name="connsiteY7" fmla="*/ 828675 h 2667000"/>
              <a:gd name="connsiteX8" fmla="*/ 466725 w 3943350"/>
              <a:gd name="connsiteY8" fmla="*/ 819150 h 2667000"/>
              <a:gd name="connsiteX9" fmla="*/ 523875 w 3943350"/>
              <a:gd name="connsiteY9" fmla="*/ 809625 h 2667000"/>
              <a:gd name="connsiteX10" fmla="*/ 581025 w 3943350"/>
              <a:gd name="connsiteY10" fmla="*/ 790575 h 2667000"/>
              <a:gd name="connsiteX11" fmla="*/ 676275 w 3943350"/>
              <a:gd name="connsiteY11" fmla="*/ 781050 h 2667000"/>
              <a:gd name="connsiteX12" fmla="*/ 733425 w 3943350"/>
              <a:gd name="connsiteY12" fmla="*/ 762000 h 2667000"/>
              <a:gd name="connsiteX13" fmla="*/ 762000 w 3943350"/>
              <a:gd name="connsiteY13" fmla="*/ 752475 h 2667000"/>
              <a:gd name="connsiteX14" fmla="*/ 838200 w 3943350"/>
              <a:gd name="connsiteY14" fmla="*/ 742950 h 2667000"/>
              <a:gd name="connsiteX15" fmla="*/ 942975 w 3943350"/>
              <a:gd name="connsiteY15" fmla="*/ 714375 h 2667000"/>
              <a:gd name="connsiteX16" fmla="*/ 1095375 w 3943350"/>
              <a:gd name="connsiteY16" fmla="*/ 695325 h 2667000"/>
              <a:gd name="connsiteX17" fmla="*/ 1123950 w 3943350"/>
              <a:gd name="connsiteY17" fmla="*/ 685800 h 2667000"/>
              <a:gd name="connsiteX18" fmla="*/ 1152525 w 3943350"/>
              <a:gd name="connsiteY18" fmla="*/ 695325 h 2667000"/>
              <a:gd name="connsiteX19" fmla="*/ 1162050 w 3943350"/>
              <a:gd name="connsiteY19" fmla="*/ 723900 h 2667000"/>
              <a:gd name="connsiteX20" fmla="*/ 1181100 w 3943350"/>
              <a:gd name="connsiteY20" fmla="*/ 904875 h 2667000"/>
              <a:gd name="connsiteX21" fmla="*/ 1171575 w 3943350"/>
              <a:gd name="connsiteY21" fmla="*/ 1000125 h 2667000"/>
              <a:gd name="connsiteX22" fmla="*/ 1162050 w 3943350"/>
              <a:gd name="connsiteY22" fmla="*/ 1028700 h 2667000"/>
              <a:gd name="connsiteX23" fmla="*/ 1133475 w 3943350"/>
              <a:gd name="connsiteY23" fmla="*/ 1047750 h 2667000"/>
              <a:gd name="connsiteX24" fmla="*/ 1095375 w 3943350"/>
              <a:gd name="connsiteY24" fmla="*/ 1104900 h 2667000"/>
              <a:gd name="connsiteX25" fmla="*/ 1076325 w 3943350"/>
              <a:gd name="connsiteY25" fmla="*/ 1133475 h 2667000"/>
              <a:gd name="connsiteX26" fmla="*/ 1047750 w 3943350"/>
              <a:gd name="connsiteY26" fmla="*/ 1152525 h 2667000"/>
              <a:gd name="connsiteX27" fmla="*/ 990600 w 3943350"/>
              <a:gd name="connsiteY27" fmla="*/ 1238250 h 2667000"/>
              <a:gd name="connsiteX28" fmla="*/ 971550 w 3943350"/>
              <a:gd name="connsiteY28" fmla="*/ 1266825 h 2667000"/>
              <a:gd name="connsiteX29" fmla="*/ 942975 w 3943350"/>
              <a:gd name="connsiteY29" fmla="*/ 1285875 h 2667000"/>
              <a:gd name="connsiteX30" fmla="*/ 933450 w 3943350"/>
              <a:gd name="connsiteY30" fmla="*/ 1314450 h 2667000"/>
              <a:gd name="connsiteX31" fmla="*/ 914400 w 3943350"/>
              <a:gd name="connsiteY31" fmla="*/ 1343025 h 2667000"/>
              <a:gd name="connsiteX32" fmla="*/ 876300 w 3943350"/>
              <a:gd name="connsiteY32" fmla="*/ 1428750 h 2667000"/>
              <a:gd name="connsiteX33" fmla="*/ 847725 w 3943350"/>
              <a:gd name="connsiteY33" fmla="*/ 1524000 h 2667000"/>
              <a:gd name="connsiteX34" fmla="*/ 838200 w 3943350"/>
              <a:gd name="connsiteY34" fmla="*/ 1552575 h 2667000"/>
              <a:gd name="connsiteX35" fmla="*/ 828675 w 3943350"/>
              <a:gd name="connsiteY35" fmla="*/ 1581150 h 2667000"/>
              <a:gd name="connsiteX36" fmla="*/ 838200 w 3943350"/>
              <a:gd name="connsiteY36" fmla="*/ 1800225 h 2667000"/>
              <a:gd name="connsiteX37" fmla="*/ 866775 w 3943350"/>
              <a:gd name="connsiteY37" fmla="*/ 1857375 h 2667000"/>
              <a:gd name="connsiteX38" fmla="*/ 876300 w 3943350"/>
              <a:gd name="connsiteY38" fmla="*/ 1885950 h 2667000"/>
              <a:gd name="connsiteX39" fmla="*/ 923925 w 3943350"/>
              <a:gd name="connsiteY39" fmla="*/ 1943100 h 2667000"/>
              <a:gd name="connsiteX40" fmla="*/ 971550 w 3943350"/>
              <a:gd name="connsiteY40" fmla="*/ 1981200 h 2667000"/>
              <a:gd name="connsiteX41" fmla="*/ 990600 w 3943350"/>
              <a:gd name="connsiteY41" fmla="*/ 2009775 h 2667000"/>
              <a:gd name="connsiteX42" fmla="*/ 1047750 w 3943350"/>
              <a:gd name="connsiteY42" fmla="*/ 2028825 h 2667000"/>
              <a:gd name="connsiteX43" fmla="*/ 1104900 w 3943350"/>
              <a:gd name="connsiteY43" fmla="*/ 2057400 h 2667000"/>
              <a:gd name="connsiteX44" fmla="*/ 1657350 w 3943350"/>
              <a:gd name="connsiteY44" fmla="*/ 2057400 h 2667000"/>
              <a:gd name="connsiteX45" fmla="*/ 1800225 w 3943350"/>
              <a:gd name="connsiteY45" fmla="*/ 2076450 h 2667000"/>
              <a:gd name="connsiteX46" fmla="*/ 1828800 w 3943350"/>
              <a:gd name="connsiteY46" fmla="*/ 2095500 h 2667000"/>
              <a:gd name="connsiteX47" fmla="*/ 1857375 w 3943350"/>
              <a:gd name="connsiteY47" fmla="*/ 2152650 h 2667000"/>
              <a:gd name="connsiteX48" fmla="*/ 1876425 w 3943350"/>
              <a:gd name="connsiteY48" fmla="*/ 2181225 h 2667000"/>
              <a:gd name="connsiteX49" fmla="*/ 1885950 w 3943350"/>
              <a:gd name="connsiteY49" fmla="*/ 2209800 h 2667000"/>
              <a:gd name="connsiteX50" fmla="*/ 1914525 w 3943350"/>
              <a:gd name="connsiteY50" fmla="*/ 2238375 h 2667000"/>
              <a:gd name="connsiteX51" fmla="*/ 1952625 w 3943350"/>
              <a:gd name="connsiteY51" fmla="*/ 2295525 h 2667000"/>
              <a:gd name="connsiteX52" fmla="*/ 2009775 w 3943350"/>
              <a:gd name="connsiteY52" fmla="*/ 2324100 h 2667000"/>
              <a:gd name="connsiteX53" fmla="*/ 2028825 w 3943350"/>
              <a:gd name="connsiteY53" fmla="*/ 2352675 h 2667000"/>
              <a:gd name="connsiteX54" fmla="*/ 2085975 w 3943350"/>
              <a:gd name="connsiteY54" fmla="*/ 2400300 h 2667000"/>
              <a:gd name="connsiteX55" fmla="*/ 2124075 w 3943350"/>
              <a:gd name="connsiteY55" fmla="*/ 2457450 h 2667000"/>
              <a:gd name="connsiteX56" fmla="*/ 2143125 w 3943350"/>
              <a:gd name="connsiteY56" fmla="*/ 2486025 h 2667000"/>
              <a:gd name="connsiteX57" fmla="*/ 2162175 w 3943350"/>
              <a:gd name="connsiteY57" fmla="*/ 2552700 h 2667000"/>
              <a:gd name="connsiteX58" fmla="*/ 2190750 w 3943350"/>
              <a:gd name="connsiteY58" fmla="*/ 2562225 h 2667000"/>
              <a:gd name="connsiteX59" fmla="*/ 2238375 w 3943350"/>
              <a:gd name="connsiteY59" fmla="*/ 2609850 h 2667000"/>
              <a:gd name="connsiteX60" fmla="*/ 2266950 w 3943350"/>
              <a:gd name="connsiteY60" fmla="*/ 2638425 h 2667000"/>
              <a:gd name="connsiteX61" fmla="*/ 2324100 w 3943350"/>
              <a:gd name="connsiteY61" fmla="*/ 2667000 h 2667000"/>
              <a:gd name="connsiteX62" fmla="*/ 2495550 w 3943350"/>
              <a:gd name="connsiteY62" fmla="*/ 2657475 h 2667000"/>
              <a:gd name="connsiteX63" fmla="*/ 2543175 w 3943350"/>
              <a:gd name="connsiteY63" fmla="*/ 2647950 h 2667000"/>
              <a:gd name="connsiteX64" fmla="*/ 2705100 w 3943350"/>
              <a:gd name="connsiteY64" fmla="*/ 2628900 h 2667000"/>
              <a:gd name="connsiteX65" fmla="*/ 3124200 w 3943350"/>
              <a:gd name="connsiteY65" fmla="*/ 2619375 h 2667000"/>
              <a:gd name="connsiteX66" fmla="*/ 3257550 w 3943350"/>
              <a:gd name="connsiteY66" fmla="*/ 2628900 h 2667000"/>
              <a:gd name="connsiteX67" fmla="*/ 3286125 w 3943350"/>
              <a:gd name="connsiteY67" fmla="*/ 2638425 h 2667000"/>
              <a:gd name="connsiteX68" fmla="*/ 3333750 w 3943350"/>
              <a:gd name="connsiteY68" fmla="*/ 2647950 h 2667000"/>
              <a:gd name="connsiteX69" fmla="*/ 3524250 w 3943350"/>
              <a:gd name="connsiteY69" fmla="*/ 2619375 h 2667000"/>
              <a:gd name="connsiteX70" fmla="*/ 3581400 w 3943350"/>
              <a:gd name="connsiteY70" fmla="*/ 2581275 h 2667000"/>
              <a:gd name="connsiteX71" fmla="*/ 3629025 w 3943350"/>
              <a:gd name="connsiteY71" fmla="*/ 2533650 h 2667000"/>
              <a:gd name="connsiteX72" fmla="*/ 3648075 w 3943350"/>
              <a:gd name="connsiteY72" fmla="*/ 2505075 h 2667000"/>
              <a:gd name="connsiteX73" fmla="*/ 3676650 w 3943350"/>
              <a:gd name="connsiteY73" fmla="*/ 2476500 h 2667000"/>
              <a:gd name="connsiteX74" fmla="*/ 3724275 w 3943350"/>
              <a:gd name="connsiteY74" fmla="*/ 2428875 h 2667000"/>
              <a:gd name="connsiteX75" fmla="*/ 3752850 w 3943350"/>
              <a:gd name="connsiteY75" fmla="*/ 2371725 h 2667000"/>
              <a:gd name="connsiteX76" fmla="*/ 3781425 w 3943350"/>
              <a:gd name="connsiteY76" fmla="*/ 2343150 h 2667000"/>
              <a:gd name="connsiteX77" fmla="*/ 3800475 w 3943350"/>
              <a:gd name="connsiteY77" fmla="*/ 2314575 h 2667000"/>
              <a:gd name="connsiteX78" fmla="*/ 3876675 w 3943350"/>
              <a:gd name="connsiteY78" fmla="*/ 2209800 h 2667000"/>
              <a:gd name="connsiteX79" fmla="*/ 3914775 w 3943350"/>
              <a:gd name="connsiteY79" fmla="*/ 2143125 h 2667000"/>
              <a:gd name="connsiteX80" fmla="*/ 3924300 w 3943350"/>
              <a:gd name="connsiteY80" fmla="*/ 2105025 h 2667000"/>
              <a:gd name="connsiteX81" fmla="*/ 3933825 w 3943350"/>
              <a:gd name="connsiteY81" fmla="*/ 2076450 h 2667000"/>
              <a:gd name="connsiteX82" fmla="*/ 3943350 w 3943350"/>
              <a:gd name="connsiteY82" fmla="*/ 2000250 h 2667000"/>
              <a:gd name="connsiteX83" fmla="*/ 3933825 w 3943350"/>
              <a:gd name="connsiteY83" fmla="*/ 1905000 h 2667000"/>
              <a:gd name="connsiteX84" fmla="*/ 3914775 w 3943350"/>
              <a:gd name="connsiteY84" fmla="*/ 1876425 h 2667000"/>
              <a:gd name="connsiteX85" fmla="*/ 3905250 w 3943350"/>
              <a:gd name="connsiteY85" fmla="*/ 1847850 h 2667000"/>
              <a:gd name="connsiteX86" fmla="*/ 3886200 w 3943350"/>
              <a:gd name="connsiteY86" fmla="*/ 1819275 h 2667000"/>
              <a:gd name="connsiteX87" fmla="*/ 3876675 w 3943350"/>
              <a:gd name="connsiteY87" fmla="*/ 1790700 h 2667000"/>
              <a:gd name="connsiteX88" fmla="*/ 3838575 w 3943350"/>
              <a:gd name="connsiteY88" fmla="*/ 1733550 h 2667000"/>
              <a:gd name="connsiteX89" fmla="*/ 3810000 w 3943350"/>
              <a:gd name="connsiteY89" fmla="*/ 1676400 h 2667000"/>
              <a:gd name="connsiteX90" fmla="*/ 3800475 w 3943350"/>
              <a:gd name="connsiteY90" fmla="*/ 1619250 h 2667000"/>
              <a:gd name="connsiteX91" fmla="*/ 3781425 w 3943350"/>
              <a:gd name="connsiteY91" fmla="*/ 1371600 h 2667000"/>
              <a:gd name="connsiteX92" fmla="*/ 3771900 w 3943350"/>
              <a:gd name="connsiteY92" fmla="*/ 1343025 h 2667000"/>
              <a:gd name="connsiteX93" fmla="*/ 3762375 w 3943350"/>
              <a:gd name="connsiteY93" fmla="*/ 1238250 h 2667000"/>
              <a:gd name="connsiteX94" fmla="*/ 3743325 w 3943350"/>
              <a:gd name="connsiteY94" fmla="*/ 1162050 h 2667000"/>
              <a:gd name="connsiteX95" fmla="*/ 3724275 w 3943350"/>
              <a:gd name="connsiteY95" fmla="*/ 1104900 h 2667000"/>
              <a:gd name="connsiteX96" fmla="*/ 3714750 w 3943350"/>
              <a:gd name="connsiteY96" fmla="*/ 1076325 h 2667000"/>
              <a:gd name="connsiteX97" fmla="*/ 3695700 w 3943350"/>
              <a:gd name="connsiteY97" fmla="*/ 1047750 h 2667000"/>
              <a:gd name="connsiteX98" fmla="*/ 3667125 w 3943350"/>
              <a:gd name="connsiteY98" fmla="*/ 971550 h 2667000"/>
              <a:gd name="connsiteX99" fmla="*/ 3657600 w 3943350"/>
              <a:gd name="connsiteY99" fmla="*/ 933450 h 2667000"/>
              <a:gd name="connsiteX100" fmla="*/ 3648075 w 3943350"/>
              <a:gd name="connsiteY100" fmla="*/ 904875 h 2667000"/>
              <a:gd name="connsiteX101" fmla="*/ 3638550 w 3943350"/>
              <a:gd name="connsiteY101" fmla="*/ 857250 h 2667000"/>
              <a:gd name="connsiteX102" fmla="*/ 3609975 w 3943350"/>
              <a:gd name="connsiteY102" fmla="*/ 828675 h 2667000"/>
              <a:gd name="connsiteX103" fmla="*/ 3581400 w 3943350"/>
              <a:gd name="connsiteY103" fmla="*/ 762000 h 2667000"/>
              <a:gd name="connsiteX104" fmla="*/ 3552825 w 3943350"/>
              <a:gd name="connsiteY104" fmla="*/ 695325 h 2667000"/>
              <a:gd name="connsiteX105" fmla="*/ 3533775 w 3943350"/>
              <a:gd name="connsiteY105" fmla="*/ 600075 h 2667000"/>
              <a:gd name="connsiteX106" fmla="*/ 3524250 w 3943350"/>
              <a:gd name="connsiteY106" fmla="*/ 561975 h 2667000"/>
              <a:gd name="connsiteX107" fmla="*/ 3514725 w 3943350"/>
              <a:gd name="connsiteY107" fmla="*/ 533400 h 2667000"/>
              <a:gd name="connsiteX108" fmla="*/ 3495675 w 3943350"/>
              <a:gd name="connsiteY108" fmla="*/ 438150 h 2667000"/>
              <a:gd name="connsiteX109" fmla="*/ 3486150 w 3943350"/>
              <a:gd name="connsiteY109" fmla="*/ 409575 h 2667000"/>
              <a:gd name="connsiteX110" fmla="*/ 3467100 w 3943350"/>
              <a:gd name="connsiteY110" fmla="*/ 323850 h 2667000"/>
              <a:gd name="connsiteX111" fmla="*/ 3438525 w 3943350"/>
              <a:gd name="connsiteY111" fmla="*/ 285750 h 2667000"/>
              <a:gd name="connsiteX112" fmla="*/ 3409950 w 3943350"/>
              <a:gd name="connsiteY112" fmla="*/ 228600 h 2667000"/>
              <a:gd name="connsiteX113" fmla="*/ 3381375 w 3943350"/>
              <a:gd name="connsiteY113" fmla="*/ 209550 h 2667000"/>
              <a:gd name="connsiteX114" fmla="*/ 3305175 w 3943350"/>
              <a:gd name="connsiteY114" fmla="*/ 133350 h 2667000"/>
              <a:gd name="connsiteX115" fmla="*/ 3238500 w 3943350"/>
              <a:gd name="connsiteY115" fmla="*/ 85725 h 2667000"/>
              <a:gd name="connsiteX116" fmla="*/ 3171825 w 3943350"/>
              <a:gd name="connsiteY116" fmla="*/ 28575 h 2667000"/>
              <a:gd name="connsiteX117" fmla="*/ 3114675 w 3943350"/>
              <a:gd name="connsiteY117" fmla="*/ 19050 h 2667000"/>
              <a:gd name="connsiteX118" fmla="*/ 3076575 w 3943350"/>
              <a:gd name="connsiteY118" fmla="*/ 9525 h 2667000"/>
              <a:gd name="connsiteX119" fmla="*/ 3019425 w 3943350"/>
              <a:gd name="connsiteY119" fmla="*/ 0 h 2667000"/>
              <a:gd name="connsiteX120" fmla="*/ 2857500 w 3943350"/>
              <a:gd name="connsiteY120" fmla="*/ 9525 h 2667000"/>
              <a:gd name="connsiteX121" fmla="*/ 2828925 w 3943350"/>
              <a:gd name="connsiteY121" fmla="*/ 19050 h 2667000"/>
              <a:gd name="connsiteX122" fmla="*/ 2743200 w 3943350"/>
              <a:gd name="connsiteY122" fmla="*/ 38100 h 2667000"/>
              <a:gd name="connsiteX123" fmla="*/ 2590800 w 3943350"/>
              <a:gd name="connsiteY123" fmla="*/ 85725 h 2667000"/>
              <a:gd name="connsiteX124" fmla="*/ 2505075 w 3943350"/>
              <a:gd name="connsiteY124" fmla="*/ 104775 h 2667000"/>
              <a:gd name="connsiteX125" fmla="*/ 2476500 w 3943350"/>
              <a:gd name="connsiteY125" fmla="*/ 114300 h 2667000"/>
              <a:gd name="connsiteX126" fmla="*/ 2400300 w 3943350"/>
              <a:gd name="connsiteY126" fmla="*/ 133350 h 2667000"/>
              <a:gd name="connsiteX127" fmla="*/ 2333625 w 3943350"/>
              <a:gd name="connsiteY127" fmla="*/ 152400 h 2667000"/>
              <a:gd name="connsiteX128" fmla="*/ 2286000 w 3943350"/>
              <a:gd name="connsiteY128" fmla="*/ 171450 h 2667000"/>
              <a:gd name="connsiteX129" fmla="*/ 2257425 w 3943350"/>
              <a:gd name="connsiteY129" fmla="*/ 180975 h 2667000"/>
              <a:gd name="connsiteX130" fmla="*/ 2190750 w 3943350"/>
              <a:gd name="connsiteY130" fmla="*/ 219075 h 2667000"/>
              <a:gd name="connsiteX131" fmla="*/ 2152650 w 3943350"/>
              <a:gd name="connsiteY131" fmla="*/ 228600 h 2667000"/>
              <a:gd name="connsiteX132" fmla="*/ 2057400 w 3943350"/>
              <a:gd name="connsiteY132" fmla="*/ 247650 h 2667000"/>
              <a:gd name="connsiteX133" fmla="*/ 2028825 w 3943350"/>
              <a:gd name="connsiteY133" fmla="*/ 257175 h 2667000"/>
              <a:gd name="connsiteX134" fmla="*/ 1885950 w 3943350"/>
              <a:gd name="connsiteY134" fmla="*/ 276225 h 2667000"/>
              <a:gd name="connsiteX135" fmla="*/ 1847850 w 3943350"/>
              <a:gd name="connsiteY135" fmla="*/ 285750 h 2667000"/>
              <a:gd name="connsiteX136" fmla="*/ 1724025 w 3943350"/>
              <a:gd name="connsiteY136" fmla="*/ 295275 h 2667000"/>
              <a:gd name="connsiteX137" fmla="*/ 1495425 w 3943350"/>
              <a:gd name="connsiteY137" fmla="*/ 285750 h 2667000"/>
              <a:gd name="connsiteX138" fmla="*/ 1428750 w 3943350"/>
              <a:gd name="connsiteY138" fmla="*/ 257175 h 2667000"/>
              <a:gd name="connsiteX139" fmla="*/ 1400175 w 3943350"/>
              <a:gd name="connsiteY139" fmla="*/ 238125 h 2667000"/>
              <a:gd name="connsiteX140" fmla="*/ 1362075 w 3943350"/>
              <a:gd name="connsiteY140" fmla="*/ 228600 h 2667000"/>
              <a:gd name="connsiteX141" fmla="*/ 1285875 w 3943350"/>
              <a:gd name="connsiteY141" fmla="*/ 171450 h 2667000"/>
              <a:gd name="connsiteX142" fmla="*/ 1219200 w 3943350"/>
              <a:gd name="connsiteY142" fmla="*/ 133350 h 2667000"/>
              <a:gd name="connsiteX143" fmla="*/ 1152525 w 3943350"/>
              <a:gd name="connsiteY143" fmla="*/ 104775 h 2667000"/>
              <a:gd name="connsiteX144" fmla="*/ 1085850 w 3943350"/>
              <a:gd name="connsiteY144" fmla="*/ 76200 h 2667000"/>
              <a:gd name="connsiteX145" fmla="*/ 1057275 w 3943350"/>
              <a:gd name="connsiteY145" fmla="*/ 57150 h 2667000"/>
              <a:gd name="connsiteX146" fmla="*/ 981075 w 3943350"/>
              <a:gd name="connsiteY146" fmla="*/ 38100 h 2667000"/>
              <a:gd name="connsiteX147" fmla="*/ 800100 w 3943350"/>
              <a:gd name="connsiteY147" fmla="*/ 57150 h 2667000"/>
              <a:gd name="connsiteX148" fmla="*/ 771525 w 3943350"/>
              <a:gd name="connsiteY148" fmla="*/ 76200 h 2667000"/>
              <a:gd name="connsiteX149" fmla="*/ 742950 w 3943350"/>
              <a:gd name="connsiteY149" fmla="*/ 85725 h 2667000"/>
              <a:gd name="connsiteX150" fmla="*/ 714375 w 3943350"/>
              <a:gd name="connsiteY150" fmla="*/ 104775 h 2667000"/>
              <a:gd name="connsiteX151" fmla="*/ 657225 w 3943350"/>
              <a:gd name="connsiteY151" fmla="*/ 123825 h 2667000"/>
              <a:gd name="connsiteX152" fmla="*/ 542925 w 3943350"/>
              <a:gd name="connsiteY152" fmla="*/ 180975 h 2667000"/>
              <a:gd name="connsiteX153" fmla="*/ 495300 w 3943350"/>
              <a:gd name="connsiteY153" fmla="*/ 190500 h 2667000"/>
              <a:gd name="connsiteX154" fmla="*/ 466725 w 3943350"/>
              <a:gd name="connsiteY154" fmla="*/ 200025 h 2667000"/>
              <a:gd name="connsiteX155" fmla="*/ 152400 w 3943350"/>
              <a:gd name="connsiteY155" fmla="*/ 219075 h 2667000"/>
              <a:gd name="connsiteX156" fmla="*/ 66675 w 3943350"/>
              <a:gd name="connsiteY156" fmla="*/ 257175 h 2667000"/>
              <a:gd name="connsiteX157" fmla="*/ 47625 w 3943350"/>
              <a:gd name="connsiteY157" fmla="*/ 285750 h 2667000"/>
              <a:gd name="connsiteX158" fmla="*/ 47625 w 3943350"/>
              <a:gd name="connsiteY158" fmla="*/ 400050 h 2667000"/>
              <a:gd name="connsiteX159" fmla="*/ 76200 w 3943350"/>
              <a:gd name="connsiteY159" fmla="*/ 419100 h 2667000"/>
              <a:gd name="connsiteX160" fmla="*/ 85725 w 3943350"/>
              <a:gd name="connsiteY160" fmla="*/ 447675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943350" h="2667000">
                <a:moveTo>
                  <a:pt x="85725" y="447675"/>
                </a:moveTo>
                <a:cubicBezTo>
                  <a:pt x="84138" y="465137"/>
                  <a:pt x="75043" y="511323"/>
                  <a:pt x="66675" y="523875"/>
                </a:cubicBezTo>
                <a:cubicBezTo>
                  <a:pt x="59203" y="535083"/>
                  <a:pt x="47625" y="542925"/>
                  <a:pt x="38100" y="552450"/>
                </a:cubicBezTo>
                <a:cubicBezTo>
                  <a:pt x="34925" y="561975"/>
                  <a:pt x="33065" y="572045"/>
                  <a:pt x="28575" y="581025"/>
                </a:cubicBezTo>
                <a:cubicBezTo>
                  <a:pt x="-8354" y="654883"/>
                  <a:pt x="23941" y="566351"/>
                  <a:pt x="0" y="638175"/>
                </a:cubicBezTo>
                <a:cubicBezTo>
                  <a:pt x="3175" y="695325"/>
                  <a:pt x="-2267" y="753615"/>
                  <a:pt x="9525" y="809625"/>
                </a:cubicBezTo>
                <a:cubicBezTo>
                  <a:pt x="11593" y="819450"/>
                  <a:pt x="28115" y="818099"/>
                  <a:pt x="38100" y="819150"/>
                </a:cubicBezTo>
                <a:cubicBezTo>
                  <a:pt x="88719" y="824478"/>
                  <a:pt x="139700" y="825500"/>
                  <a:pt x="190500" y="828675"/>
                </a:cubicBezTo>
                <a:cubicBezTo>
                  <a:pt x="282575" y="825500"/>
                  <a:pt x="374745" y="824406"/>
                  <a:pt x="466725" y="819150"/>
                </a:cubicBezTo>
                <a:cubicBezTo>
                  <a:pt x="486006" y="818048"/>
                  <a:pt x="505139" y="814309"/>
                  <a:pt x="523875" y="809625"/>
                </a:cubicBezTo>
                <a:cubicBezTo>
                  <a:pt x="543356" y="804755"/>
                  <a:pt x="561044" y="792573"/>
                  <a:pt x="581025" y="790575"/>
                </a:cubicBezTo>
                <a:lnTo>
                  <a:pt x="676275" y="781050"/>
                </a:lnTo>
                <a:lnTo>
                  <a:pt x="733425" y="762000"/>
                </a:lnTo>
                <a:cubicBezTo>
                  <a:pt x="742950" y="758825"/>
                  <a:pt x="752037" y="753720"/>
                  <a:pt x="762000" y="752475"/>
                </a:cubicBezTo>
                <a:lnTo>
                  <a:pt x="838200" y="742950"/>
                </a:lnTo>
                <a:cubicBezTo>
                  <a:pt x="882877" y="728058"/>
                  <a:pt x="898098" y="720359"/>
                  <a:pt x="942975" y="714375"/>
                </a:cubicBezTo>
                <a:cubicBezTo>
                  <a:pt x="1008852" y="705591"/>
                  <a:pt x="1036160" y="708484"/>
                  <a:pt x="1095375" y="695325"/>
                </a:cubicBezTo>
                <a:cubicBezTo>
                  <a:pt x="1105176" y="693147"/>
                  <a:pt x="1114425" y="688975"/>
                  <a:pt x="1123950" y="685800"/>
                </a:cubicBezTo>
                <a:cubicBezTo>
                  <a:pt x="1133475" y="688975"/>
                  <a:pt x="1145425" y="688225"/>
                  <a:pt x="1152525" y="695325"/>
                </a:cubicBezTo>
                <a:cubicBezTo>
                  <a:pt x="1159625" y="702425"/>
                  <a:pt x="1160254" y="714022"/>
                  <a:pt x="1162050" y="723900"/>
                </a:cubicBezTo>
                <a:cubicBezTo>
                  <a:pt x="1169618" y="765524"/>
                  <a:pt x="1177898" y="869650"/>
                  <a:pt x="1181100" y="904875"/>
                </a:cubicBezTo>
                <a:cubicBezTo>
                  <a:pt x="1177925" y="936625"/>
                  <a:pt x="1176427" y="968588"/>
                  <a:pt x="1171575" y="1000125"/>
                </a:cubicBezTo>
                <a:cubicBezTo>
                  <a:pt x="1170048" y="1010048"/>
                  <a:pt x="1168322" y="1020860"/>
                  <a:pt x="1162050" y="1028700"/>
                </a:cubicBezTo>
                <a:cubicBezTo>
                  <a:pt x="1154899" y="1037639"/>
                  <a:pt x="1143000" y="1041400"/>
                  <a:pt x="1133475" y="1047750"/>
                </a:cubicBezTo>
                <a:lnTo>
                  <a:pt x="1095375" y="1104900"/>
                </a:lnTo>
                <a:cubicBezTo>
                  <a:pt x="1089025" y="1114425"/>
                  <a:pt x="1085850" y="1127125"/>
                  <a:pt x="1076325" y="1133475"/>
                </a:cubicBezTo>
                <a:lnTo>
                  <a:pt x="1047750" y="1152525"/>
                </a:lnTo>
                <a:lnTo>
                  <a:pt x="990600" y="1238250"/>
                </a:lnTo>
                <a:cubicBezTo>
                  <a:pt x="984250" y="1247775"/>
                  <a:pt x="981075" y="1260475"/>
                  <a:pt x="971550" y="1266825"/>
                </a:cubicBezTo>
                <a:lnTo>
                  <a:pt x="942975" y="1285875"/>
                </a:lnTo>
                <a:cubicBezTo>
                  <a:pt x="939800" y="1295400"/>
                  <a:pt x="937940" y="1305470"/>
                  <a:pt x="933450" y="1314450"/>
                </a:cubicBezTo>
                <a:cubicBezTo>
                  <a:pt x="928330" y="1324689"/>
                  <a:pt x="919049" y="1332564"/>
                  <a:pt x="914400" y="1343025"/>
                </a:cubicBezTo>
                <a:cubicBezTo>
                  <a:pt x="869060" y="1445040"/>
                  <a:pt x="919413" y="1364081"/>
                  <a:pt x="876300" y="1428750"/>
                </a:cubicBezTo>
                <a:cubicBezTo>
                  <a:pt x="861905" y="1486331"/>
                  <a:pt x="870915" y="1454431"/>
                  <a:pt x="847725" y="1524000"/>
                </a:cubicBezTo>
                <a:lnTo>
                  <a:pt x="838200" y="1552575"/>
                </a:lnTo>
                <a:lnTo>
                  <a:pt x="828675" y="1581150"/>
                </a:lnTo>
                <a:cubicBezTo>
                  <a:pt x="831850" y="1654175"/>
                  <a:pt x="832594" y="1727346"/>
                  <a:pt x="838200" y="1800225"/>
                </a:cubicBezTo>
                <a:cubicBezTo>
                  <a:pt x="840376" y="1828519"/>
                  <a:pt x="854662" y="1833149"/>
                  <a:pt x="866775" y="1857375"/>
                </a:cubicBezTo>
                <a:cubicBezTo>
                  <a:pt x="871265" y="1866355"/>
                  <a:pt x="871810" y="1876970"/>
                  <a:pt x="876300" y="1885950"/>
                </a:cubicBezTo>
                <a:cubicBezTo>
                  <a:pt x="894037" y="1921423"/>
                  <a:pt x="897593" y="1911502"/>
                  <a:pt x="923925" y="1943100"/>
                </a:cubicBezTo>
                <a:cubicBezTo>
                  <a:pt x="957066" y="1982870"/>
                  <a:pt x="924640" y="1965563"/>
                  <a:pt x="971550" y="1981200"/>
                </a:cubicBezTo>
                <a:cubicBezTo>
                  <a:pt x="977900" y="1990725"/>
                  <a:pt x="980892" y="2003708"/>
                  <a:pt x="990600" y="2009775"/>
                </a:cubicBezTo>
                <a:cubicBezTo>
                  <a:pt x="1007628" y="2020418"/>
                  <a:pt x="1031042" y="2017686"/>
                  <a:pt x="1047750" y="2028825"/>
                </a:cubicBezTo>
                <a:cubicBezTo>
                  <a:pt x="1084679" y="2053444"/>
                  <a:pt x="1065465" y="2044255"/>
                  <a:pt x="1104900" y="2057400"/>
                </a:cubicBezTo>
                <a:cubicBezTo>
                  <a:pt x="1390452" y="2047202"/>
                  <a:pt x="1364533" y="2041989"/>
                  <a:pt x="1657350" y="2057400"/>
                </a:cubicBezTo>
                <a:cubicBezTo>
                  <a:pt x="1676840" y="2058426"/>
                  <a:pt x="1777486" y="2073202"/>
                  <a:pt x="1800225" y="2076450"/>
                </a:cubicBezTo>
                <a:cubicBezTo>
                  <a:pt x="1809750" y="2082800"/>
                  <a:pt x="1820705" y="2087405"/>
                  <a:pt x="1828800" y="2095500"/>
                </a:cubicBezTo>
                <a:cubicBezTo>
                  <a:pt x="1856097" y="2122797"/>
                  <a:pt x="1841881" y="2121662"/>
                  <a:pt x="1857375" y="2152650"/>
                </a:cubicBezTo>
                <a:cubicBezTo>
                  <a:pt x="1862495" y="2162889"/>
                  <a:pt x="1871305" y="2170986"/>
                  <a:pt x="1876425" y="2181225"/>
                </a:cubicBezTo>
                <a:cubicBezTo>
                  <a:pt x="1880915" y="2190205"/>
                  <a:pt x="1880381" y="2201446"/>
                  <a:pt x="1885950" y="2209800"/>
                </a:cubicBezTo>
                <a:cubicBezTo>
                  <a:pt x="1893422" y="2221008"/>
                  <a:pt x="1906255" y="2227742"/>
                  <a:pt x="1914525" y="2238375"/>
                </a:cubicBezTo>
                <a:cubicBezTo>
                  <a:pt x="1928581" y="2256447"/>
                  <a:pt x="1930905" y="2288285"/>
                  <a:pt x="1952625" y="2295525"/>
                </a:cubicBezTo>
                <a:cubicBezTo>
                  <a:pt x="1992060" y="2308670"/>
                  <a:pt x="1972846" y="2299481"/>
                  <a:pt x="2009775" y="2324100"/>
                </a:cubicBezTo>
                <a:cubicBezTo>
                  <a:pt x="2016125" y="2333625"/>
                  <a:pt x="2020730" y="2344580"/>
                  <a:pt x="2028825" y="2352675"/>
                </a:cubicBezTo>
                <a:cubicBezTo>
                  <a:pt x="2083858" y="2407708"/>
                  <a:pt x="2031360" y="2330081"/>
                  <a:pt x="2085975" y="2400300"/>
                </a:cubicBezTo>
                <a:cubicBezTo>
                  <a:pt x="2100031" y="2418372"/>
                  <a:pt x="2111375" y="2438400"/>
                  <a:pt x="2124075" y="2457450"/>
                </a:cubicBezTo>
                <a:lnTo>
                  <a:pt x="2143125" y="2486025"/>
                </a:lnTo>
                <a:cubicBezTo>
                  <a:pt x="2143207" y="2486355"/>
                  <a:pt x="2157620" y="2548145"/>
                  <a:pt x="2162175" y="2552700"/>
                </a:cubicBezTo>
                <a:cubicBezTo>
                  <a:pt x="2169275" y="2559800"/>
                  <a:pt x="2181225" y="2559050"/>
                  <a:pt x="2190750" y="2562225"/>
                </a:cubicBezTo>
                <a:cubicBezTo>
                  <a:pt x="2225675" y="2614613"/>
                  <a:pt x="2190750" y="2570163"/>
                  <a:pt x="2238375" y="2609850"/>
                </a:cubicBezTo>
                <a:cubicBezTo>
                  <a:pt x="2248723" y="2618474"/>
                  <a:pt x="2256602" y="2629801"/>
                  <a:pt x="2266950" y="2638425"/>
                </a:cubicBezTo>
                <a:cubicBezTo>
                  <a:pt x="2291569" y="2658941"/>
                  <a:pt x="2295461" y="2657454"/>
                  <a:pt x="2324100" y="2667000"/>
                </a:cubicBezTo>
                <a:cubicBezTo>
                  <a:pt x="2381250" y="2663825"/>
                  <a:pt x="2438527" y="2662434"/>
                  <a:pt x="2495550" y="2657475"/>
                </a:cubicBezTo>
                <a:cubicBezTo>
                  <a:pt x="2511679" y="2656073"/>
                  <a:pt x="2527247" y="2650846"/>
                  <a:pt x="2543175" y="2647950"/>
                </a:cubicBezTo>
                <a:cubicBezTo>
                  <a:pt x="2599751" y="2637663"/>
                  <a:pt x="2644948" y="2631087"/>
                  <a:pt x="2705100" y="2628900"/>
                </a:cubicBezTo>
                <a:cubicBezTo>
                  <a:pt x="2844744" y="2623822"/>
                  <a:pt x="2984500" y="2622550"/>
                  <a:pt x="3124200" y="2619375"/>
                </a:cubicBezTo>
                <a:cubicBezTo>
                  <a:pt x="3168650" y="2622550"/>
                  <a:pt x="3213292" y="2623693"/>
                  <a:pt x="3257550" y="2628900"/>
                </a:cubicBezTo>
                <a:cubicBezTo>
                  <a:pt x="3267521" y="2630073"/>
                  <a:pt x="3276385" y="2635990"/>
                  <a:pt x="3286125" y="2638425"/>
                </a:cubicBezTo>
                <a:cubicBezTo>
                  <a:pt x="3301831" y="2642352"/>
                  <a:pt x="3317875" y="2644775"/>
                  <a:pt x="3333750" y="2647950"/>
                </a:cubicBezTo>
                <a:cubicBezTo>
                  <a:pt x="3363565" y="2645820"/>
                  <a:pt x="3480502" y="2648540"/>
                  <a:pt x="3524250" y="2619375"/>
                </a:cubicBezTo>
                <a:lnTo>
                  <a:pt x="3581400" y="2581275"/>
                </a:lnTo>
                <a:cubicBezTo>
                  <a:pt x="3632200" y="2505075"/>
                  <a:pt x="3565525" y="2597150"/>
                  <a:pt x="3629025" y="2533650"/>
                </a:cubicBezTo>
                <a:cubicBezTo>
                  <a:pt x="3637120" y="2525555"/>
                  <a:pt x="3640746" y="2513869"/>
                  <a:pt x="3648075" y="2505075"/>
                </a:cubicBezTo>
                <a:cubicBezTo>
                  <a:pt x="3656699" y="2494727"/>
                  <a:pt x="3668026" y="2486848"/>
                  <a:pt x="3676650" y="2476500"/>
                </a:cubicBezTo>
                <a:cubicBezTo>
                  <a:pt x="3716338" y="2428875"/>
                  <a:pt x="3671888" y="2463800"/>
                  <a:pt x="3724275" y="2428875"/>
                </a:cubicBezTo>
                <a:cubicBezTo>
                  <a:pt x="3733821" y="2400236"/>
                  <a:pt x="3732334" y="2396344"/>
                  <a:pt x="3752850" y="2371725"/>
                </a:cubicBezTo>
                <a:cubicBezTo>
                  <a:pt x="3761474" y="2361377"/>
                  <a:pt x="3772801" y="2353498"/>
                  <a:pt x="3781425" y="2343150"/>
                </a:cubicBezTo>
                <a:cubicBezTo>
                  <a:pt x="3788754" y="2334356"/>
                  <a:pt x="3793742" y="2323833"/>
                  <a:pt x="3800475" y="2314575"/>
                </a:cubicBezTo>
                <a:cubicBezTo>
                  <a:pt x="3803819" y="2309977"/>
                  <a:pt x="3861890" y="2235674"/>
                  <a:pt x="3876675" y="2209800"/>
                </a:cubicBezTo>
                <a:cubicBezTo>
                  <a:pt x="3925014" y="2125207"/>
                  <a:pt x="3868363" y="2212743"/>
                  <a:pt x="3914775" y="2143125"/>
                </a:cubicBezTo>
                <a:cubicBezTo>
                  <a:pt x="3917950" y="2130425"/>
                  <a:pt x="3920704" y="2117612"/>
                  <a:pt x="3924300" y="2105025"/>
                </a:cubicBezTo>
                <a:cubicBezTo>
                  <a:pt x="3927058" y="2095371"/>
                  <a:pt x="3932029" y="2086328"/>
                  <a:pt x="3933825" y="2076450"/>
                </a:cubicBezTo>
                <a:cubicBezTo>
                  <a:pt x="3938404" y="2051265"/>
                  <a:pt x="3940175" y="2025650"/>
                  <a:pt x="3943350" y="2000250"/>
                </a:cubicBezTo>
                <a:cubicBezTo>
                  <a:pt x="3940175" y="1968500"/>
                  <a:pt x="3941000" y="1936091"/>
                  <a:pt x="3933825" y="1905000"/>
                </a:cubicBezTo>
                <a:cubicBezTo>
                  <a:pt x="3931251" y="1893846"/>
                  <a:pt x="3919895" y="1886664"/>
                  <a:pt x="3914775" y="1876425"/>
                </a:cubicBezTo>
                <a:cubicBezTo>
                  <a:pt x="3910285" y="1867445"/>
                  <a:pt x="3909740" y="1856830"/>
                  <a:pt x="3905250" y="1847850"/>
                </a:cubicBezTo>
                <a:cubicBezTo>
                  <a:pt x="3900130" y="1837611"/>
                  <a:pt x="3891320" y="1829514"/>
                  <a:pt x="3886200" y="1819275"/>
                </a:cubicBezTo>
                <a:cubicBezTo>
                  <a:pt x="3881710" y="1810295"/>
                  <a:pt x="3881551" y="1799477"/>
                  <a:pt x="3876675" y="1790700"/>
                </a:cubicBezTo>
                <a:cubicBezTo>
                  <a:pt x="3865556" y="1770686"/>
                  <a:pt x="3845815" y="1755270"/>
                  <a:pt x="3838575" y="1733550"/>
                </a:cubicBezTo>
                <a:cubicBezTo>
                  <a:pt x="3825430" y="1694115"/>
                  <a:pt x="3834619" y="1713329"/>
                  <a:pt x="3810000" y="1676400"/>
                </a:cubicBezTo>
                <a:cubicBezTo>
                  <a:pt x="3806825" y="1657350"/>
                  <a:pt x="3801902" y="1638510"/>
                  <a:pt x="3800475" y="1619250"/>
                </a:cubicBezTo>
                <a:cubicBezTo>
                  <a:pt x="3791868" y="1503053"/>
                  <a:pt x="3803631" y="1460426"/>
                  <a:pt x="3781425" y="1371600"/>
                </a:cubicBezTo>
                <a:cubicBezTo>
                  <a:pt x="3778990" y="1361860"/>
                  <a:pt x="3775075" y="1352550"/>
                  <a:pt x="3771900" y="1343025"/>
                </a:cubicBezTo>
                <a:cubicBezTo>
                  <a:pt x="3768725" y="1308100"/>
                  <a:pt x="3767844" y="1272890"/>
                  <a:pt x="3762375" y="1238250"/>
                </a:cubicBezTo>
                <a:cubicBezTo>
                  <a:pt x="3758292" y="1212389"/>
                  <a:pt x="3751604" y="1186888"/>
                  <a:pt x="3743325" y="1162050"/>
                </a:cubicBezTo>
                <a:lnTo>
                  <a:pt x="3724275" y="1104900"/>
                </a:lnTo>
                <a:cubicBezTo>
                  <a:pt x="3721100" y="1095375"/>
                  <a:pt x="3720319" y="1084679"/>
                  <a:pt x="3714750" y="1076325"/>
                </a:cubicBezTo>
                <a:lnTo>
                  <a:pt x="3695700" y="1047750"/>
                </a:lnTo>
                <a:cubicBezTo>
                  <a:pt x="3671542" y="926961"/>
                  <a:pt x="3703915" y="1057393"/>
                  <a:pt x="3667125" y="971550"/>
                </a:cubicBezTo>
                <a:cubicBezTo>
                  <a:pt x="3661968" y="959518"/>
                  <a:pt x="3661196" y="946037"/>
                  <a:pt x="3657600" y="933450"/>
                </a:cubicBezTo>
                <a:cubicBezTo>
                  <a:pt x="3654842" y="923796"/>
                  <a:pt x="3650510" y="914615"/>
                  <a:pt x="3648075" y="904875"/>
                </a:cubicBezTo>
                <a:cubicBezTo>
                  <a:pt x="3644148" y="889169"/>
                  <a:pt x="3645790" y="871730"/>
                  <a:pt x="3638550" y="857250"/>
                </a:cubicBezTo>
                <a:cubicBezTo>
                  <a:pt x="3632526" y="845202"/>
                  <a:pt x="3619500" y="838200"/>
                  <a:pt x="3609975" y="828675"/>
                </a:cubicBezTo>
                <a:cubicBezTo>
                  <a:pt x="3582629" y="719292"/>
                  <a:pt x="3620867" y="854090"/>
                  <a:pt x="3581400" y="762000"/>
                </a:cubicBezTo>
                <a:cubicBezTo>
                  <a:pt x="3544496" y="675890"/>
                  <a:pt x="3600651" y="767064"/>
                  <a:pt x="3552825" y="695325"/>
                </a:cubicBezTo>
                <a:cubicBezTo>
                  <a:pt x="3546475" y="663575"/>
                  <a:pt x="3541628" y="631487"/>
                  <a:pt x="3533775" y="600075"/>
                </a:cubicBezTo>
                <a:cubicBezTo>
                  <a:pt x="3530600" y="587375"/>
                  <a:pt x="3527846" y="574562"/>
                  <a:pt x="3524250" y="561975"/>
                </a:cubicBezTo>
                <a:cubicBezTo>
                  <a:pt x="3521492" y="552321"/>
                  <a:pt x="3516983" y="543183"/>
                  <a:pt x="3514725" y="533400"/>
                </a:cubicBezTo>
                <a:cubicBezTo>
                  <a:pt x="3507444" y="501850"/>
                  <a:pt x="3505914" y="468867"/>
                  <a:pt x="3495675" y="438150"/>
                </a:cubicBezTo>
                <a:cubicBezTo>
                  <a:pt x="3492500" y="428625"/>
                  <a:pt x="3488585" y="419315"/>
                  <a:pt x="3486150" y="409575"/>
                </a:cubicBezTo>
                <a:cubicBezTo>
                  <a:pt x="3484647" y="403563"/>
                  <a:pt x="3471989" y="333628"/>
                  <a:pt x="3467100" y="323850"/>
                </a:cubicBezTo>
                <a:cubicBezTo>
                  <a:pt x="3460000" y="309651"/>
                  <a:pt x="3448050" y="298450"/>
                  <a:pt x="3438525" y="285750"/>
                </a:cubicBezTo>
                <a:cubicBezTo>
                  <a:pt x="3430778" y="262509"/>
                  <a:pt x="3428414" y="247064"/>
                  <a:pt x="3409950" y="228600"/>
                </a:cubicBezTo>
                <a:cubicBezTo>
                  <a:pt x="3401855" y="220505"/>
                  <a:pt x="3389846" y="217251"/>
                  <a:pt x="3381375" y="209550"/>
                </a:cubicBezTo>
                <a:cubicBezTo>
                  <a:pt x="3354796" y="185387"/>
                  <a:pt x="3335063" y="153275"/>
                  <a:pt x="3305175" y="133350"/>
                </a:cubicBezTo>
                <a:cubicBezTo>
                  <a:pt x="3282560" y="118273"/>
                  <a:pt x="3259175" y="103447"/>
                  <a:pt x="3238500" y="85725"/>
                </a:cubicBezTo>
                <a:cubicBezTo>
                  <a:pt x="3218015" y="68166"/>
                  <a:pt x="3197938" y="39020"/>
                  <a:pt x="3171825" y="28575"/>
                </a:cubicBezTo>
                <a:cubicBezTo>
                  <a:pt x="3153894" y="21402"/>
                  <a:pt x="3133613" y="22838"/>
                  <a:pt x="3114675" y="19050"/>
                </a:cubicBezTo>
                <a:cubicBezTo>
                  <a:pt x="3101838" y="16483"/>
                  <a:pt x="3089412" y="12092"/>
                  <a:pt x="3076575" y="9525"/>
                </a:cubicBezTo>
                <a:cubicBezTo>
                  <a:pt x="3057637" y="5737"/>
                  <a:pt x="3038475" y="3175"/>
                  <a:pt x="3019425" y="0"/>
                </a:cubicBezTo>
                <a:cubicBezTo>
                  <a:pt x="2965450" y="3175"/>
                  <a:pt x="2911300" y="4145"/>
                  <a:pt x="2857500" y="9525"/>
                </a:cubicBezTo>
                <a:cubicBezTo>
                  <a:pt x="2847510" y="10524"/>
                  <a:pt x="2838665" y="16615"/>
                  <a:pt x="2828925" y="19050"/>
                </a:cubicBezTo>
                <a:cubicBezTo>
                  <a:pt x="2798728" y="26599"/>
                  <a:pt x="2772534" y="28322"/>
                  <a:pt x="2743200" y="38100"/>
                </a:cubicBezTo>
                <a:cubicBezTo>
                  <a:pt x="2650844" y="68885"/>
                  <a:pt x="2685250" y="66835"/>
                  <a:pt x="2590800" y="85725"/>
                </a:cubicBezTo>
                <a:cubicBezTo>
                  <a:pt x="2558064" y="92272"/>
                  <a:pt x="2536462" y="95807"/>
                  <a:pt x="2505075" y="104775"/>
                </a:cubicBezTo>
                <a:cubicBezTo>
                  <a:pt x="2495421" y="107533"/>
                  <a:pt x="2486186" y="111658"/>
                  <a:pt x="2476500" y="114300"/>
                </a:cubicBezTo>
                <a:cubicBezTo>
                  <a:pt x="2451241" y="121189"/>
                  <a:pt x="2425700" y="127000"/>
                  <a:pt x="2400300" y="133350"/>
                </a:cubicBezTo>
                <a:cubicBezTo>
                  <a:pt x="2370276" y="140856"/>
                  <a:pt x="2360954" y="142151"/>
                  <a:pt x="2333625" y="152400"/>
                </a:cubicBezTo>
                <a:cubicBezTo>
                  <a:pt x="2317616" y="158403"/>
                  <a:pt x="2302009" y="165447"/>
                  <a:pt x="2286000" y="171450"/>
                </a:cubicBezTo>
                <a:cubicBezTo>
                  <a:pt x="2276599" y="174975"/>
                  <a:pt x="2266405" y="176485"/>
                  <a:pt x="2257425" y="180975"/>
                </a:cubicBezTo>
                <a:cubicBezTo>
                  <a:pt x="2202155" y="208610"/>
                  <a:pt x="2257546" y="194027"/>
                  <a:pt x="2190750" y="219075"/>
                </a:cubicBezTo>
                <a:cubicBezTo>
                  <a:pt x="2178493" y="223672"/>
                  <a:pt x="2165450" y="225857"/>
                  <a:pt x="2152650" y="228600"/>
                </a:cubicBezTo>
                <a:cubicBezTo>
                  <a:pt x="2120990" y="235384"/>
                  <a:pt x="2088117" y="237411"/>
                  <a:pt x="2057400" y="247650"/>
                </a:cubicBezTo>
                <a:cubicBezTo>
                  <a:pt x="2047875" y="250825"/>
                  <a:pt x="2038670" y="255206"/>
                  <a:pt x="2028825" y="257175"/>
                </a:cubicBezTo>
                <a:cubicBezTo>
                  <a:pt x="1986587" y="265623"/>
                  <a:pt x="1927672" y="269271"/>
                  <a:pt x="1885950" y="276225"/>
                </a:cubicBezTo>
                <a:cubicBezTo>
                  <a:pt x="1873037" y="278377"/>
                  <a:pt x="1860851" y="284220"/>
                  <a:pt x="1847850" y="285750"/>
                </a:cubicBezTo>
                <a:cubicBezTo>
                  <a:pt x="1806737" y="290587"/>
                  <a:pt x="1765300" y="292100"/>
                  <a:pt x="1724025" y="295275"/>
                </a:cubicBezTo>
                <a:cubicBezTo>
                  <a:pt x="1647825" y="292100"/>
                  <a:pt x="1571483" y="291384"/>
                  <a:pt x="1495425" y="285750"/>
                </a:cubicBezTo>
                <a:cubicBezTo>
                  <a:pt x="1480078" y="284613"/>
                  <a:pt x="1438073" y="262502"/>
                  <a:pt x="1428750" y="257175"/>
                </a:cubicBezTo>
                <a:cubicBezTo>
                  <a:pt x="1418811" y="251495"/>
                  <a:pt x="1410697" y="242634"/>
                  <a:pt x="1400175" y="238125"/>
                </a:cubicBezTo>
                <a:cubicBezTo>
                  <a:pt x="1388143" y="232968"/>
                  <a:pt x="1374775" y="231775"/>
                  <a:pt x="1362075" y="228600"/>
                </a:cubicBezTo>
                <a:cubicBezTo>
                  <a:pt x="1294575" y="161100"/>
                  <a:pt x="1380556" y="242461"/>
                  <a:pt x="1285875" y="171450"/>
                </a:cubicBezTo>
                <a:cubicBezTo>
                  <a:pt x="1229128" y="128889"/>
                  <a:pt x="1288751" y="150738"/>
                  <a:pt x="1219200" y="133350"/>
                </a:cubicBezTo>
                <a:cubicBezTo>
                  <a:pt x="1147461" y="85524"/>
                  <a:pt x="1238635" y="141679"/>
                  <a:pt x="1152525" y="104775"/>
                </a:cubicBezTo>
                <a:cubicBezTo>
                  <a:pt x="1060435" y="65308"/>
                  <a:pt x="1195233" y="103546"/>
                  <a:pt x="1085850" y="76200"/>
                </a:cubicBezTo>
                <a:cubicBezTo>
                  <a:pt x="1076325" y="69850"/>
                  <a:pt x="1068033" y="61062"/>
                  <a:pt x="1057275" y="57150"/>
                </a:cubicBezTo>
                <a:cubicBezTo>
                  <a:pt x="1032670" y="48203"/>
                  <a:pt x="981075" y="38100"/>
                  <a:pt x="981075" y="38100"/>
                </a:cubicBezTo>
                <a:cubicBezTo>
                  <a:pt x="976989" y="38372"/>
                  <a:pt x="842858" y="38825"/>
                  <a:pt x="800100" y="57150"/>
                </a:cubicBezTo>
                <a:cubicBezTo>
                  <a:pt x="789578" y="61659"/>
                  <a:pt x="781764" y="71080"/>
                  <a:pt x="771525" y="76200"/>
                </a:cubicBezTo>
                <a:cubicBezTo>
                  <a:pt x="762545" y="80690"/>
                  <a:pt x="751930" y="81235"/>
                  <a:pt x="742950" y="85725"/>
                </a:cubicBezTo>
                <a:cubicBezTo>
                  <a:pt x="732711" y="90845"/>
                  <a:pt x="724836" y="100126"/>
                  <a:pt x="714375" y="104775"/>
                </a:cubicBezTo>
                <a:cubicBezTo>
                  <a:pt x="696025" y="112930"/>
                  <a:pt x="673933" y="112686"/>
                  <a:pt x="657225" y="123825"/>
                </a:cubicBezTo>
                <a:cubicBezTo>
                  <a:pt x="609060" y="155935"/>
                  <a:pt x="599261" y="169708"/>
                  <a:pt x="542925" y="180975"/>
                </a:cubicBezTo>
                <a:cubicBezTo>
                  <a:pt x="527050" y="184150"/>
                  <a:pt x="511006" y="186573"/>
                  <a:pt x="495300" y="190500"/>
                </a:cubicBezTo>
                <a:cubicBezTo>
                  <a:pt x="485560" y="192935"/>
                  <a:pt x="476696" y="198852"/>
                  <a:pt x="466725" y="200025"/>
                </a:cubicBezTo>
                <a:cubicBezTo>
                  <a:pt x="410751" y="206610"/>
                  <a:pt x="191309" y="217027"/>
                  <a:pt x="152400" y="219075"/>
                </a:cubicBezTo>
                <a:cubicBezTo>
                  <a:pt x="84390" y="241745"/>
                  <a:pt x="111958" y="226986"/>
                  <a:pt x="66675" y="257175"/>
                </a:cubicBezTo>
                <a:cubicBezTo>
                  <a:pt x="60325" y="266700"/>
                  <a:pt x="52745" y="275511"/>
                  <a:pt x="47625" y="285750"/>
                </a:cubicBezTo>
                <a:cubicBezTo>
                  <a:pt x="29975" y="321050"/>
                  <a:pt x="34223" y="363194"/>
                  <a:pt x="47625" y="400050"/>
                </a:cubicBezTo>
                <a:cubicBezTo>
                  <a:pt x="51537" y="410808"/>
                  <a:pt x="66675" y="412750"/>
                  <a:pt x="76200" y="419100"/>
                </a:cubicBezTo>
                <a:cubicBezTo>
                  <a:pt x="100231" y="455147"/>
                  <a:pt x="87312" y="430213"/>
                  <a:pt x="85725" y="4476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orme libre 3"/>
          <p:cNvSpPr/>
          <p:nvPr/>
        </p:nvSpPr>
        <p:spPr>
          <a:xfrm>
            <a:off x="-66675" y="838200"/>
            <a:ext cx="4064284" cy="990600"/>
          </a:xfrm>
          <a:custGeom>
            <a:avLst/>
            <a:gdLst>
              <a:gd name="connsiteX0" fmla="*/ 3981450 w 4064284"/>
              <a:gd name="connsiteY0" fmla="*/ 504825 h 990600"/>
              <a:gd name="connsiteX1" fmla="*/ 4019550 w 4064284"/>
              <a:gd name="connsiteY1" fmla="*/ 400050 h 990600"/>
              <a:gd name="connsiteX2" fmla="*/ 4029075 w 4064284"/>
              <a:gd name="connsiteY2" fmla="*/ 371475 h 990600"/>
              <a:gd name="connsiteX3" fmla="*/ 4038600 w 4064284"/>
              <a:gd name="connsiteY3" fmla="*/ 342900 h 990600"/>
              <a:gd name="connsiteX4" fmla="*/ 4010025 w 4064284"/>
              <a:gd name="connsiteY4" fmla="*/ 257175 h 990600"/>
              <a:gd name="connsiteX5" fmla="*/ 3952875 w 4064284"/>
              <a:gd name="connsiteY5" fmla="*/ 238125 h 990600"/>
              <a:gd name="connsiteX6" fmla="*/ 3686175 w 4064284"/>
              <a:gd name="connsiteY6" fmla="*/ 228600 h 990600"/>
              <a:gd name="connsiteX7" fmla="*/ 3629025 w 4064284"/>
              <a:gd name="connsiteY7" fmla="*/ 209550 h 990600"/>
              <a:gd name="connsiteX8" fmla="*/ 3505200 w 4064284"/>
              <a:gd name="connsiteY8" fmla="*/ 180975 h 990600"/>
              <a:gd name="connsiteX9" fmla="*/ 3467100 w 4064284"/>
              <a:gd name="connsiteY9" fmla="*/ 171450 h 990600"/>
              <a:gd name="connsiteX10" fmla="*/ 3438525 w 4064284"/>
              <a:gd name="connsiteY10" fmla="*/ 161925 h 990600"/>
              <a:gd name="connsiteX11" fmla="*/ 3400425 w 4064284"/>
              <a:gd name="connsiteY11" fmla="*/ 142875 h 990600"/>
              <a:gd name="connsiteX12" fmla="*/ 3362325 w 4064284"/>
              <a:gd name="connsiteY12" fmla="*/ 133350 h 990600"/>
              <a:gd name="connsiteX13" fmla="*/ 3286125 w 4064284"/>
              <a:gd name="connsiteY13" fmla="*/ 114300 h 990600"/>
              <a:gd name="connsiteX14" fmla="*/ 3228975 w 4064284"/>
              <a:gd name="connsiteY14" fmla="*/ 104775 h 990600"/>
              <a:gd name="connsiteX15" fmla="*/ 2895600 w 4064284"/>
              <a:gd name="connsiteY15" fmla="*/ 95250 h 990600"/>
              <a:gd name="connsiteX16" fmla="*/ 2838450 w 4064284"/>
              <a:gd name="connsiteY16" fmla="*/ 85725 h 990600"/>
              <a:gd name="connsiteX17" fmla="*/ 2714625 w 4064284"/>
              <a:gd name="connsiteY17" fmla="*/ 66675 h 990600"/>
              <a:gd name="connsiteX18" fmla="*/ 2676525 w 4064284"/>
              <a:gd name="connsiteY18" fmla="*/ 57150 h 990600"/>
              <a:gd name="connsiteX19" fmla="*/ 2590800 w 4064284"/>
              <a:gd name="connsiteY19" fmla="*/ 47625 h 990600"/>
              <a:gd name="connsiteX20" fmla="*/ 2495550 w 4064284"/>
              <a:gd name="connsiteY20" fmla="*/ 28575 h 990600"/>
              <a:gd name="connsiteX21" fmla="*/ 2419350 w 4064284"/>
              <a:gd name="connsiteY21" fmla="*/ 19050 h 990600"/>
              <a:gd name="connsiteX22" fmla="*/ 2371725 w 4064284"/>
              <a:gd name="connsiteY22" fmla="*/ 9525 h 990600"/>
              <a:gd name="connsiteX23" fmla="*/ 2286000 w 4064284"/>
              <a:gd name="connsiteY23" fmla="*/ 0 h 990600"/>
              <a:gd name="connsiteX24" fmla="*/ 2028825 w 4064284"/>
              <a:gd name="connsiteY24" fmla="*/ 9525 h 990600"/>
              <a:gd name="connsiteX25" fmla="*/ 1905000 w 4064284"/>
              <a:gd name="connsiteY25" fmla="*/ 28575 h 990600"/>
              <a:gd name="connsiteX26" fmla="*/ 1762125 w 4064284"/>
              <a:gd name="connsiteY26" fmla="*/ 47625 h 990600"/>
              <a:gd name="connsiteX27" fmla="*/ 1352550 w 4064284"/>
              <a:gd name="connsiteY27" fmla="*/ 28575 h 990600"/>
              <a:gd name="connsiteX28" fmla="*/ 1285875 w 4064284"/>
              <a:gd name="connsiteY28" fmla="*/ 9525 h 990600"/>
              <a:gd name="connsiteX29" fmla="*/ 1152525 w 4064284"/>
              <a:gd name="connsiteY29" fmla="*/ 0 h 990600"/>
              <a:gd name="connsiteX30" fmla="*/ 723900 w 4064284"/>
              <a:gd name="connsiteY30" fmla="*/ 19050 h 990600"/>
              <a:gd name="connsiteX31" fmla="*/ 647700 w 4064284"/>
              <a:gd name="connsiteY31" fmla="*/ 28575 h 990600"/>
              <a:gd name="connsiteX32" fmla="*/ 561975 w 4064284"/>
              <a:gd name="connsiteY32" fmla="*/ 38100 h 990600"/>
              <a:gd name="connsiteX33" fmla="*/ 495300 w 4064284"/>
              <a:gd name="connsiteY33" fmla="*/ 57150 h 990600"/>
              <a:gd name="connsiteX34" fmla="*/ 361950 w 4064284"/>
              <a:gd name="connsiteY34" fmla="*/ 76200 h 990600"/>
              <a:gd name="connsiteX35" fmla="*/ 247650 w 4064284"/>
              <a:gd name="connsiteY35" fmla="*/ 133350 h 990600"/>
              <a:gd name="connsiteX36" fmla="*/ 219075 w 4064284"/>
              <a:gd name="connsiteY36" fmla="*/ 152400 h 990600"/>
              <a:gd name="connsiteX37" fmla="*/ 190500 w 4064284"/>
              <a:gd name="connsiteY37" fmla="*/ 171450 h 990600"/>
              <a:gd name="connsiteX38" fmla="*/ 142875 w 4064284"/>
              <a:gd name="connsiteY38" fmla="*/ 219075 h 990600"/>
              <a:gd name="connsiteX39" fmla="*/ 95250 w 4064284"/>
              <a:gd name="connsiteY39" fmla="*/ 276225 h 990600"/>
              <a:gd name="connsiteX40" fmla="*/ 66675 w 4064284"/>
              <a:gd name="connsiteY40" fmla="*/ 295275 h 990600"/>
              <a:gd name="connsiteX41" fmla="*/ 57150 w 4064284"/>
              <a:gd name="connsiteY41" fmla="*/ 323850 h 990600"/>
              <a:gd name="connsiteX42" fmla="*/ 38100 w 4064284"/>
              <a:gd name="connsiteY42" fmla="*/ 352425 h 990600"/>
              <a:gd name="connsiteX43" fmla="*/ 19050 w 4064284"/>
              <a:gd name="connsiteY43" fmla="*/ 409575 h 990600"/>
              <a:gd name="connsiteX44" fmla="*/ 9525 w 4064284"/>
              <a:gd name="connsiteY44" fmla="*/ 438150 h 990600"/>
              <a:gd name="connsiteX45" fmla="*/ 0 w 4064284"/>
              <a:gd name="connsiteY45" fmla="*/ 466725 h 990600"/>
              <a:gd name="connsiteX46" fmla="*/ 38100 w 4064284"/>
              <a:gd name="connsiteY46" fmla="*/ 561975 h 990600"/>
              <a:gd name="connsiteX47" fmla="*/ 76200 w 4064284"/>
              <a:gd name="connsiteY47" fmla="*/ 571500 h 990600"/>
              <a:gd name="connsiteX48" fmla="*/ 133350 w 4064284"/>
              <a:gd name="connsiteY48" fmla="*/ 590550 h 990600"/>
              <a:gd name="connsiteX49" fmla="*/ 161925 w 4064284"/>
              <a:gd name="connsiteY49" fmla="*/ 657225 h 990600"/>
              <a:gd name="connsiteX50" fmla="*/ 180975 w 4064284"/>
              <a:gd name="connsiteY50" fmla="*/ 714375 h 990600"/>
              <a:gd name="connsiteX51" fmla="*/ 190500 w 4064284"/>
              <a:gd name="connsiteY51" fmla="*/ 819150 h 990600"/>
              <a:gd name="connsiteX52" fmla="*/ 209550 w 4064284"/>
              <a:gd name="connsiteY52" fmla="*/ 876300 h 990600"/>
              <a:gd name="connsiteX53" fmla="*/ 238125 w 4064284"/>
              <a:gd name="connsiteY53" fmla="*/ 933450 h 990600"/>
              <a:gd name="connsiteX54" fmla="*/ 323850 w 4064284"/>
              <a:gd name="connsiteY54" fmla="*/ 981075 h 990600"/>
              <a:gd name="connsiteX55" fmla="*/ 361950 w 4064284"/>
              <a:gd name="connsiteY55" fmla="*/ 990600 h 990600"/>
              <a:gd name="connsiteX56" fmla="*/ 438150 w 4064284"/>
              <a:gd name="connsiteY56" fmla="*/ 981075 h 990600"/>
              <a:gd name="connsiteX57" fmla="*/ 533400 w 4064284"/>
              <a:gd name="connsiteY57" fmla="*/ 952500 h 990600"/>
              <a:gd name="connsiteX58" fmla="*/ 609600 w 4064284"/>
              <a:gd name="connsiteY58" fmla="*/ 933450 h 990600"/>
              <a:gd name="connsiteX59" fmla="*/ 638175 w 4064284"/>
              <a:gd name="connsiteY59" fmla="*/ 923925 h 990600"/>
              <a:gd name="connsiteX60" fmla="*/ 685800 w 4064284"/>
              <a:gd name="connsiteY60" fmla="*/ 914400 h 990600"/>
              <a:gd name="connsiteX61" fmla="*/ 800100 w 4064284"/>
              <a:gd name="connsiteY61" fmla="*/ 923925 h 990600"/>
              <a:gd name="connsiteX62" fmla="*/ 857250 w 4064284"/>
              <a:gd name="connsiteY62" fmla="*/ 942975 h 990600"/>
              <a:gd name="connsiteX63" fmla="*/ 1295400 w 4064284"/>
              <a:gd name="connsiteY63" fmla="*/ 933450 h 990600"/>
              <a:gd name="connsiteX64" fmla="*/ 1343025 w 4064284"/>
              <a:gd name="connsiteY64" fmla="*/ 923925 h 990600"/>
              <a:gd name="connsiteX65" fmla="*/ 1476375 w 4064284"/>
              <a:gd name="connsiteY65" fmla="*/ 914400 h 990600"/>
              <a:gd name="connsiteX66" fmla="*/ 1600200 w 4064284"/>
              <a:gd name="connsiteY66" fmla="*/ 885825 h 990600"/>
              <a:gd name="connsiteX67" fmla="*/ 1628775 w 4064284"/>
              <a:gd name="connsiteY67" fmla="*/ 876300 h 990600"/>
              <a:gd name="connsiteX68" fmla="*/ 1666875 w 4064284"/>
              <a:gd name="connsiteY68" fmla="*/ 866775 h 990600"/>
              <a:gd name="connsiteX69" fmla="*/ 1724025 w 4064284"/>
              <a:gd name="connsiteY69" fmla="*/ 847725 h 990600"/>
              <a:gd name="connsiteX70" fmla="*/ 2019300 w 4064284"/>
              <a:gd name="connsiteY70" fmla="*/ 857250 h 990600"/>
              <a:gd name="connsiteX71" fmla="*/ 2476500 w 4064284"/>
              <a:gd name="connsiteY71" fmla="*/ 857250 h 990600"/>
              <a:gd name="connsiteX72" fmla="*/ 3086100 w 4064284"/>
              <a:gd name="connsiteY72" fmla="*/ 847725 h 990600"/>
              <a:gd name="connsiteX73" fmla="*/ 3114675 w 4064284"/>
              <a:gd name="connsiteY73" fmla="*/ 838200 h 990600"/>
              <a:gd name="connsiteX74" fmla="*/ 3152775 w 4064284"/>
              <a:gd name="connsiteY74" fmla="*/ 828675 h 990600"/>
              <a:gd name="connsiteX75" fmla="*/ 3238500 w 4064284"/>
              <a:gd name="connsiteY75" fmla="*/ 800100 h 990600"/>
              <a:gd name="connsiteX76" fmla="*/ 3276600 w 4064284"/>
              <a:gd name="connsiteY76" fmla="*/ 790575 h 990600"/>
              <a:gd name="connsiteX77" fmla="*/ 3305175 w 4064284"/>
              <a:gd name="connsiteY77" fmla="*/ 781050 h 990600"/>
              <a:gd name="connsiteX78" fmla="*/ 3429000 w 4064284"/>
              <a:gd name="connsiteY78" fmla="*/ 771525 h 990600"/>
              <a:gd name="connsiteX79" fmla="*/ 3476625 w 4064284"/>
              <a:gd name="connsiteY79" fmla="*/ 762000 h 990600"/>
              <a:gd name="connsiteX80" fmla="*/ 3505200 w 4064284"/>
              <a:gd name="connsiteY80" fmla="*/ 752475 h 990600"/>
              <a:gd name="connsiteX81" fmla="*/ 3667125 w 4064284"/>
              <a:gd name="connsiteY81" fmla="*/ 771525 h 990600"/>
              <a:gd name="connsiteX82" fmla="*/ 3695700 w 4064284"/>
              <a:gd name="connsiteY82" fmla="*/ 781050 h 990600"/>
              <a:gd name="connsiteX83" fmla="*/ 3819525 w 4064284"/>
              <a:gd name="connsiteY83" fmla="*/ 809625 h 990600"/>
              <a:gd name="connsiteX84" fmla="*/ 4038600 w 4064284"/>
              <a:gd name="connsiteY84" fmla="*/ 800100 h 990600"/>
              <a:gd name="connsiteX85" fmla="*/ 4057650 w 4064284"/>
              <a:gd name="connsiteY85" fmla="*/ 771525 h 990600"/>
              <a:gd name="connsiteX86" fmla="*/ 4019550 w 4064284"/>
              <a:gd name="connsiteY86" fmla="*/ 628650 h 990600"/>
              <a:gd name="connsiteX87" fmla="*/ 3990975 w 4064284"/>
              <a:gd name="connsiteY87" fmla="*/ 561975 h 990600"/>
              <a:gd name="connsiteX88" fmla="*/ 3971925 w 4064284"/>
              <a:gd name="connsiteY88" fmla="*/ 533400 h 990600"/>
              <a:gd name="connsiteX89" fmla="*/ 3981450 w 4064284"/>
              <a:gd name="connsiteY89" fmla="*/ 504825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064284" h="990600">
                <a:moveTo>
                  <a:pt x="3981450" y="504825"/>
                </a:moveTo>
                <a:cubicBezTo>
                  <a:pt x="4007958" y="438556"/>
                  <a:pt x="3995093" y="473420"/>
                  <a:pt x="4019550" y="400050"/>
                </a:cubicBezTo>
                <a:lnTo>
                  <a:pt x="4029075" y="371475"/>
                </a:lnTo>
                <a:lnTo>
                  <a:pt x="4038600" y="342900"/>
                </a:lnTo>
                <a:cubicBezTo>
                  <a:pt x="4035367" y="323502"/>
                  <a:pt x="4034943" y="272749"/>
                  <a:pt x="4010025" y="257175"/>
                </a:cubicBezTo>
                <a:cubicBezTo>
                  <a:pt x="3992997" y="246532"/>
                  <a:pt x="3972943" y="238842"/>
                  <a:pt x="3952875" y="238125"/>
                </a:cubicBezTo>
                <a:lnTo>
                  <a:pt x="3686175" y="228600"/>
                </a:lnTo>
                <a:cubicBezTo>
                  <a:pt x="3667125" y="222250"/>
                  <a:pt x="3648716" y="213488"/>
                  <a:pt x="3629025" y="209550"/>
                </a:cubicBezTo>
                <a:cubicBezTo>
                  <a:pt x="3555727" y="194890"/>
                  <a:pt x="3597106" y="203952"/>
                  <a:pt x="3505200" y="180975"/>
                </a:cubicBezTo>
                <a:cubicBezTo>
                  <a:pt x="3492500" y="177800"/>
                  <a:pt x="3479519" y="175590"/>
                  <a:pt x="3467100" y="171450"/>
                </a:cubicBezTo>
                <a:cubicBezTo>
                  <a:pt x="3457575" y="168275"/>
                  <a:pt x="3447753" y="165880"/>
                  <a:pt x="3438525" y="161925"/>
                </a:cubicBezTo>
                <a:cubicBezTo>
                  <a:pt x="3425474" y="156332"/>
                  <a:pt x="3413720" y="147861"/>
                  <a:pt x="3400425" y="142875"/>
                </a:cubicBezTo>
                <a:cubicBezTo>
                  <a:pt x="3388168" y="138278"/>
                  <a:pt x="3374912" y="136946"/>
                  <a:pt x="3362325" y="133350"/>
                </a:cubicBezTo>
                <a:cubicBezTo>
                  <a:pt x="3304492" y="116826"/>
                  <a:pt x="3366007" y="128824"/>
                  <a:pt x="3286125" y="114300"/>
                </a:cubicBezTo>
                <a:cubicBezTo>
                  <a:pt x="3267124" y="110845"/>
                  <a:pt x="3248265" y="105716"/>
                  <a:pt x="3228975" y="104775"/>
                </a:cubicBezTo>
                <a:cubicBezTo>
                  <a:pt x="3117937" y="99358"/>
                  <a:pt x="3006725" y="98425"/>
                  <a:pt x="2895600" y="95250"/>
                </a:cubicBezTo>
                <a:lnTo>
                  <a:pt x="2838450" y="85725"/>
                </a:lnTo>
                <a:cubicBezTo>
                  <a:pt x="2798803" y="79625"/>
                  <a:pt x="2754223" y="74595"/>
                  <a:pt x="2714625" y="66675"/>
                </a:cubicBezTo>
                <a:cubicBezTo>
                  <a:pt x="2701788" y="64108"/>
                  <a:pt x="2689464" y="59141"/>
                  <a:pt x="2676525" y="57150"/>
                </a:cubicBezTo>
                <a:cubicBezTo>
                  <a:pt x="2648108" y="52778"/>
                  <a:pt x="2619199" y="52109"/>
                  <a:pt x="2590800" y="47625"/>
                </a:cubicBezTo>
                <a:cubicBezTo>
                  <a:pt x="2558817" y="42575"/>
                  <a:pt x="2527679" y="32591"/>
                  <a:pt x="2495550" y="28575"/>
                </a:cubicBezTo>
                <a:cubicBezTo>
                  <a:pt x="2470150" y="25400"/>
                  <a:pt x="2444650" y="22942"/>
                  <a:pt x="2419350" y="19050"/>
                </a:cubicBezTo>
                <a:cubicBezTo>
                  <a:pt x="2403349" y="16588"/>
                  <a:pt x="2387752" y="11815"/>
                  <a:pt x="2371725" y="9525"/>
                </a:cubicBezTo>
                <a:cubicBezTo>
                  <a:pt x="2343263" y="5459"/>
                  <a:pt x="2314575" y="3175"/>
                  <a:pt x="2286000" y="0"/>
                </a:cubicBezTo>
                <a:cubicBezTo>
                  <a:pt x="2200275" y="3175"/>
                  <a:pt x="2114469" y="4631"/>
                  <a:pt x="2028825" y="9525"/>
                </a:cubicBezTo>
                <a:cubicBezTo>
                  <a:pt x="1958728" y="13531"/>
                  <a:pt x="1963706" y="18791"/>
                  <a:pt x="1905000" y="28575"/>
                </a:cubicBezTo>
                <a:cubicBezTo>
                  <a:pt x="1865565" y="35148"/>
                  <a:pt x="1800652" y="42809"/>
                  <a:pt x="1762125" y="47625"/>
                </a:cubicBezTo>
                <a:lnTo>
                  <a:pt x="1352550" y="28575"/>
                </a:lnTo>
                <a:cubicBezTo>
                  <a:pt x="1255991" y="22412"/>
                  <a:pt x="1364235" y="18744"/>
                  <a:pt x="1285875" y="9525"/>
                </a:cubicBezTo>
                <a:cubicBezTo>
                  <a:pt x="1241617" y="4318"/>
                  <a:pt x="1196975" y="3175"/>
                  <a:pt x="1152525" y="0"/>
                </a:cubicBezTo>
                <a:lnTo>
                  <a:pt x="723900" y="19050"/>
                </a:lnTo>
                <a:cubicBezTo>
                  <a:pt x="698367" y="20874"/>
                  <a:pt x="673122" y="25584"/>
                  <a:pt x="647700" y="28575"/>
                </a:cubicBezTo>
                <a:lnTo>
                  <a:pt x="561975" y="38100"/>
                </a:lnTo>
                <a:cubicBezTo>
                  <a:pt x="534740" y="47178"/>
                  <a:pt x="525200" y="51170"/>
                  <a:pt x="495300" y="57150"/>
                </a:cubicBezTo>
                <a:cubicBezTo>
                  <a:pt x="449523" y="66305"/>
                  <a:pt x="408774" y="70347"/>
                  <a:pt x="361950" y="76200"/>
                </a:cubicBezTo>
                <a:cubicBezTo>
                  <a:pt x="283080" y="102490"/>
                  <a:pt x="321508" y="84111"/>
                  <a:pt x="247650" y="133350"/>
                </a:cubicBezTo>
                <a:lnTo>
                  <a:pt x="219075" y="152400"/>
                </a:lnTo>
                <a:lnTo>
                  <a:pt x="190500" y="171450"/>
                </a:lnTo>
                <a:cubicBezTo>
                  <a:pt x="155575" y="223837"/>
                  <a:pt x="190500" y="179388"/>
                  <a:pt x="142875" y="219075"/>
                </a:cubicBezTo>
                <a:cubicBezTo>
                  <a:pt x="49250" y="297096"/>
                  <a:pt x="170175" y="201300"/>
                  <a:pt x="95250" y="276225"/>
                </a:cubicBezTo>
                <a:cubicBezTo>
                  <a:pt x="87155" y="284320"/>
                  <a:pt x="76200" y="288925"/>
                  <a:pt x="66675" y="295275"/>
                </a:cubicBezTo>
                <a:cubicBezTo>
                  <a:pt x="63500" y="304800"/>
                  <a:pt x="61640" y="314870"/>
                  <a:pt x="57150" y="323850"/>
                </a:cubicBezTo>
                <a:cubicBezTo>
                  <a:pt x="52030" y="334089"/>
                  <a:pt x="42749" y="341964"/>
                  <a:pt x="38100" y="352425"/>
                </a:cubicBezTo>
                <a:cubicBezTo>
                  <a:pt x="29945" y="370775"/>
                  <a:pt x="25400" y="390525"/>
                  <a:pt x="19050" y="409575"/>
                </a:cubicBezTo>
                <a:lnTo>
                  <a:pt x="9525" y="438150"/>
                </a:lnTo>
                <a:lnTo>
                  <a:pt x="0" y="466725"/>
                </a:lnTo>
                <a:cubicBezTo>
                  <a:pt x="6491" y="512163"/>
                  <a:pt x="-3387" y="538268"/>
                  <a:pt x="38100" y="561975"/>
                </a:cubicBezTo>
                <a:cubicBezTo>
                  <a:pt x="49466" y="568470"/>
                  <a:pt x="63661" y="567738"/>
                  <a:pt x="76200" y="571500"/>
                </a:cubicBezTo>
                <a:cubicBezTo>
                  <a:pt x="95434" y="577270"/>
                  <a:pt x="133350" y="590550"/>
                  <a:pt x="133350" y="590550"/>
                </a:cubicBezTo>
                <a:cubicBezTo>
                  <a:pt x="163573" y="635885"/>
                  <a:pt x="145150" y="601309"/>
                  <a:pt x="161925" y="657225"/>
                </a:cubicBezTo>
                <a:cubicBezTo>
                  <a:pt x="167695" y="676459"/>
                  <a:pt x="180975" y="714375"/>
                  <a:pt x="180975" y="714375"/>
                </a:cubicBezTo>
                <a:cubicBezTo>
                  <a:pt x="184150" y="749300"/>
                  <a:pt x="184406" y="784615"/>
                  <a:pt x="190500" y="819150"/>
                </a:cubicBezTo>
                <a:cubicBezTo>
                  <a:pt x="193990" y="838925"/>
                  <a:pt x="203200" y="857250"/>
                  <a:pt x="209550" y="876300"/>
                </a:cubicBezTo>
                <a:cubicBezTo>
                  <a:pt x="216344" y="896683"/>
                  <a:pt x="220747" y="918244"/>
                  <a:pt x="238125" y="933450"/>
                </a:cubicBezTo>
                <a:cubicBezTo>
                  <a:pt x="271203" y="962393"/>
                  <a:pt x="287774" y="970768"/>
                  <a:pt x="323850" y="981075"/>
                </a:cubicBezTo>
                <a:cubicBezTo>
                  <a:pt x="336437" y="984671"/>
                  <a:pt x="349250" y="987425"/>
                  <a:pt x="361950" y="990600"/>
                </a:cubicBezTo>
                <a:cubicBezTo>
                  <a:pt x="387350" y="987425"/>
                  <a:pt x="412901" y="985283"/>
                  <a:pt x="438150" y="981075"/>
                </a:cubicBezTo>
                <a:cubicBezTo>
                  <a:pt x="483503" y="973516"/>
                  <a:pt x="482587" y="965203"/>
                  <a:pt x="533400" y="952500"/>
                </a:cubicBezTo>
                <a:cubicBezTo>
                  <a:pt x="558800" y="946150"/>
                  <a:pt x="584762" y="941729"/>
                  <a:pt x="609600" y="933450"/>
                </a:cubicBezTo>
                <a:cubicBezTo>
                  <a:pt x="619125" y="930275"/>
                  <a:pt x="628435" y="926360"/>
                  <a:pt x="638175" y="923925"/>
                </a:cubicBezTo>
                <a:cubicBezTo>
                  <a:pt x="653881" y="919998"/>
                  <a:pt x="669925" y="917575"/>
                  <a:pt x="685800" y="914400"/>
                </a:cubicBezTo>
                <a:cubicBezTo>
                  <a:pt x="723900" y="917575"/>
                  <a:pt x="762388" y="917640"/>
                  <a:pt x="800100" y="923925"/>
                </a:cubicBezTo>
                <a:cubicBezTo>
                  <a:pt x="819907" y="927226"/>
                  <a:pt x="857250" y="942975"/>
                  <a:pt x="857250" y="942975"/>
                </a:cubicBezTo>
                <a:lnTo>
                  <a:pt x="1295400" y="933450"/>
                </a:lnTo>
                <a:cubicBezTo>
                  <a:pt x="1311577" y="932816"/>
                  <a:pt x="1326925" y="925620"/>
                  <a:pt x="1343025" y="923925"/>
                </a:cubicBezTo>
                <a:cubicBezTo>
                  <a:pt x="1387343" y="919260"/>
                  <a:pt x="1431925" y="917575"/>
                  <a:pt x="1476375" y="914400"/>
                </a:cubicBezTo>
                <a:cubicBezTo>
                  <a:pt x="1514155" y="906844"/>
                  <a:pt x="1565735" y="897313"/>
                  <a:pt x="1600200" y="885825"/>
                </a:cubicBezTo>
                <a:cubicBezTo>
                  <a:pt x="1609725" y="882650"/>
                  <a:pt x="1619121" y="879058"/>
                  <a:pt x="1628775" y="876300"/>
                </a:cubicBezTo>
                <a:cubicBezTo>
                  <a:pt x="1641362" y="872704"/>
                  <a:pt x="1654336" y="870537"/>
                  <a:pt x="1666875" y="866775"/>
                </a:cubicBezTo>
                <a:cubicBezTo>
                  <a:pt x="1686109" y="861005"/>
                  <a:pt x="1724025" y="847725"/>
                  <a:pt x="1724025" y="847725"/>
                </a:cubicBezTo>
                <a:cubicBezTo>
                  <a:pt x="1822450" y="850900"/>
                  <a:pt x="1920824" y="857250"/>
                  <a:pt x="2019300" y="857250"/>
                </a:cubicBezTo>
                <a:cubicBezTo>
                  <a:pt x="2595086" y="857250"/>
                  <a:pt x="1994773" y="834311"/>
                  <a:pt x="2476500" y="857250"/>
                </a:cubicBezTo>
                <a:lnTo>
                  <a:pt x="3086100" y="847725"/>
                </a:lnTo>
                <a:cubicBezTo>
                  <a:pt x="3096136" y="847425"/>
                  <a:pt x="3105021" y="840958"/>
                  <a:pt x="3114675" y="838200"/>
                </a:cubicBezTo>
                <a:cubicBezTo>
                  <a:pt x="3127262" y="834604"/>
                  <a:pt x="3140263" y="832525"/>
                  <a:pt x="3152775" y="828675"/>
                </a:cubicBezTo>
                <a:cubicBezTo>
                  <a:pt x="3181564" y="819817"/>
                  <a:pt x="3209279" y="807405"/>
                  <a:pt x="3238500" y="800100"/>
                </a:cubicBezTo>
                <a:cubicBezTo>
                  <a:pt x="3251200" y="796925"/>
                  <a:pt x="3264013" y="794171"/>
                  <a:pt x="3276600" y="790575"/>
                </a:cubicBezTo>
                <a:cubicBezTo>
                  <a:pt x="3286254" y="787817"/>
                  <a:pt x="3295212" y="782295"/>
                  <a:pt x="3305175" y="781050"/>
                </a:cubicBezTo>
                <a:cubicBezTo>
                  <a:pt x="3346252" y="775915"/>
                  <a:pt x="3387725" y="774700"/>
                  <a:pt x="3429000" y="771525"/>
                </a:cubicBezTo>
                <a:cubicBezTo>
                  <a:pt x="3444875" y="768350"/>
                  <a:pt x="3460919" y="765927"/>
                  <a:pt x="3476625" y="762000"/>
                </a:cubicBezTo>
                <a:cubicBezTo>
                  <a:pt x="3486365" y="759565"/>
                  <a:pt x="3495160" y="752475"/>
                  <a:pt x="3505200" y="752475"/>
                </a:cubicBezTo>
                <a:cubicBezTo>
                  <a:pt x="3540477" y="752475"/>
                  <a:pt x="3626777" y="765761"/>
                  <a:pt x="3667125" y="771525"/>
                </a:cubicBezTo>
                <a:cubicBezTo>
                  <a:pt x="3676650" y="774700"/>
                  <a:pt x="3686014" y="778408"/>
                  <a:pt x="3695700" y="781050"/>
                </a:cubicBezTo>
                <a:cubicBezTo>
                  <a:pt x="3758885" y="798282"/>
                  <a:pt x="3763986" y="798517"/>
                  <a:pt x="3819525" y="809625"/>
                </a:cubicBezTo>
                <a:cubicBezTo>
                  <a:pt x="3892550" y="806450"/>
                  <a:pt x="3966424" y="811648"/>
                  <a:pt x="4038600" y="800100"/>
                </a:cubicBezTo>
                <a:cubicBezTo>
                  <a:pt x="4049904" y="798291"/>
                  <a:pt x="4056936" y="782950"/>
                  <a:pt x="4057650" y="771525"/>
                </a:cubicBezTo>
                <a:cubicBezTo>
                  <a:pt x="4065348" y="648354"/>
                  <a:pt x="4077564" y="667326"/>
                  <a:pt x="4019550" y="628650"/>
                </a:cubicBezTo>
                <a:cubicBezTo>
                  <a:pt x="3971724" y="556911"/>
                  <a:pt x="4027879" y="648085"/>
                  <a:pt x="3990975" y="561975"/>
                </a:cubicBezTo>
                <a:cubicBezTo>
                  <a:pt x="3986466" y="551453"/>
                  <a:pt x="3971925" y="544848"/>
                  <a:pt x="3971925" y="533400"/>
                </a:cubicBezTo>
                <a:cubicBezTo>
                  <a:pt x="3971925" y="526300"/>
                  <a:pt x="3984625" y="527050"/>
                  <a:pt x="3981450" y="5048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orme libre 4"/>
          <p:cNvSpPr/>
          <p:nvPr/>
        </p:nvSpPr>
        <p:spPr>
          <a:xfrm>
            <a:off x="20825" y="1665242"/>
            <a:ext cx="6018025" cy="2916283"/>
          </a:xfrm>
          <a:custGeom>
            <a:avLst/>
            <a:gdLst>
              <a:gd name="connsiteX0" fmla="*/ 4084450 w 6018025"/>
              <a:gd name="connsiteY0" fmla="*/ 134983 h 2916283"/>
              <a:gd name="connsiteX1" fmla="*/ 4074925 w 6018025"/>
              <a:gd name="connsiteY1" fmla="*/ 77833 h 2916283"/>
              <a:gd name="connsiteX2" fmla="*/ 4046350 w 6018025"/>
              <a:gd name="connsiteY2" fmla="*/ 68308 h 2916283"/>
              <a:gd name="connsiteX3" fmla="*/ 4017775 w 6018025"/>
              <a:gd name="connsiteY3" fmla="*/ 49258 h 2916283"/>
              <a:gd name="connsiteX4" fmla="*/ 3817750 w 6018025"/>
              <a:gd name="connsiteY4" fmla="*/ 20683 h 2916283"/>
              <a:gd name="connsiteX5" fmla="*/ 3131950 w 6018025"/>
              <a:gd name="connsiteY5" fmla="*/ 20683 h 2916283"/>
              <a:gd name="connsiteX6" fmla="*/ 2950975 w 6018025"/>
              <a:gd name="connsiteY6" fmla="*/ 30208 h 2916283"/>
              <a:gd name="connsiteX7" fmla="*/ 2208025 w 6018025"/>
              <a:gd name="connsiteY7" fmla="*/ 20683 h 2916283"/>
              <a:gd name="connsiteX8" fmla="*/ 1131700 w 6018025"/>
              <a:gd name="connsiteY8" fmla="*/ 39733 h 2916283"/>
              <a:gd name="connsiteX9" fmla="*/ 979300 w 6018025"/>
              <a:gd name="connsiteY9" fmla="*/ 49258 h 2916283"/>
              <a:gd name="connsiteX10" fmla="*/ 807850 w 6018025"/>
              <a:gd name="connsiteY10" fmla="*/ 68308 h 2916283"/>
              <a:gd name="connsiteX11" fmla="*/ 731650 w 6018025"/>
              <a:gd name="connsiteY11" fmla="*/ 87358 h 2916283"/>
              <a:gd name="connsiteX12" fmla="*/ 703075 w 6018025"/>
              <a:gd name="connsiteY12" fmla="*/ 96883 h 2916283"/>
              <a:gd name="connsiteX13" fmla="*/ 655450 w 6018025"/>
              <a:gd name="connsiteY13" fmla="*/ 106408 h 2916283"/>
              <a:gd name="connsiteX14" fmla="*/ 598300 w 6018025"/>
              <a:gd name="connsiteY14" fmla="*/ 125458 h 2916283"/>
              <a:gd name="connsiteX15" fmla="*/ 522100 w 6018025"/>
              <a:gd name="connsiteY15" fmla="*/ 134983 h 2916283"/>
              <a:gd name="connsiteX16" fmla="*/ 493525 w 6018025"/>
              <a:gd name="connsiteY16" fmla="*/ 144508 h 2916283"/>
              <a:gd name="connsiteX17" fmla="*/ 369700 w 6018025"/>
              <a:gd name="connsiteY17" fmla="*/ 173083 h 2916283"/>
              <a:gd name="connsiteX18" fmla="*/ 341125 w 6018025"/>
              <a:gd name="connsiteY18" fmla="*/ 201658 h 2916283"/>
              <a:gd name="connsiteX19" fmla="*/ 322075 w 6018025"/>
              <a:gd name="connsiteY19" fmla="*/ 230233 h 2916283"/>
              <a:gd name="connsiteX20" fmla="*/ 264925 w 6018025"/>
              <a:gd name="connsiteY20" fmla="*/ 287383 h 2916283"/>
              <a:gd name="connsiteX21" fmla="*/ 245875 w 6018025"/>
              <a:gd name="connsiteY21" fmla="*/ 315958 h 2916283"/>
              <a:gd name="connsiteX22" fmla="*/ 188725 w 6018025"/>
              <a:gd name="connsiteY22" fmla="*/ 373108 h 2916283"/>
              <a:gd name="connsiteX23" fmla="*/ 141100 w 6018025"/>
              <a:gd name="connsiteY23" fmla="*/ 420733 h 2916283"/>
              <a:gd name="connsiteX24" fmla="*/ 93475 w 6018025"/>
              <a:gd name="connsiteY24" fmla="*/ 487408 h 2916283"/>
              <a:gd name="connsiteX25" fmla="*/ 74425 w 6018025"/>
              <a:gd name="connsiteY25" fmla="*/ 525508 h 2916283"/>
              <a:gd name="connsiteX26" fmla="*/ 26800 w 6018025"/>
              <a:gd name="connsiteY26" fmla="*/ 592183 h 2916283"/>
              <a:gd name="connsiteX27" fmla="*/ 17275 w 6018025"/>
              <a:gd name="connsiteY27" fmla="*/ 639808 h 2916283"/>
              <a:gd name="connsiteX28" fmla="*/ 17275 w 6018025"/>
              <a:gd name="connsiteY28" fmla="*/ 754108 h 2916283"/>
              <a:gd name="connsiteX29" fmla="*/ 74425 w 6018025"/>
              <a:gd name="connsiteY29" fmla="*/ 792208 h 2916283"/>
              <a:gd name="connsiteX30" fmla="*/ 83950 w 6018025"/>
              <a:gd name="connsiteY30" fmla="*/ 1439908 h 2916283"/>
              <a:gd name="connsiteX31" fmla="*/ 64900 w 6018025"/>
              <a:gd name="connsiteY31" fmla="*/ 1859008 h 2916283"/>
              <a:gd name="connsiteX32" fmla="*/ 74425 w 6018025"/>
              <a:gd name="connsiteY32" fmla="*/ 2249533 h 2916283"/>
              <a:gd name="connsiteX33" fmla="*/ 83950 w 6018025"/>
              <a:gd name="connsiteY33" fmla="*/ 2297158 h 2916283"/>
              <a:gd name="connsiteX34" fmla="*/ 141100 w 6018025"/>
              <a:gd name="connsiteY34" fmla="*/ 2306683 h 2916283"/>
              <a:gd name="connsiteX35" fmla="*/ 160150 w 6018025"/>
              <a:gd name="connsiteY35" fmla="*/ 2363833 h 2916283"/>
              <a:gd name="connsiteX36" fmla="*/ 236350 w 6018025"/>
              <a:gd name="connsiteY36" fmla="*/ 2449558 h 2916283"/>
              <a:gd name="connsiteX37" fmla="*/ 264925 w 6018025"/>
              <a:gd name="connsiteY37" fmla="*/ 2468608 h 2916283"/>
              <a:gd name="connsiteX38" fmla="*/ 322075 w 6018025"/>
              <a:gd name="connsiteY38" fmla="*/ 2487658 h 2916283"/>
              <a:gd name="connsiteX39" fmla="*/ 350650 w 6018025"/>
              <a:gd name="connsiteY39" fmla="*/ 2506708 h 2916283"/>
              <a:gd name="connsiteX40" fmla="*/ 464950 w 6018025"/>
              <a:gd name="connsiteY40" fmla="*/ 2516233 h 2916283"/>
              <a:gd name="connsiteX41" fmla="*/ 560200 w 6018025"/>
              <a:gd name="connsiteY41" fmla="*/ 2525758 h 2916283"/>
              <a:gd name="connsiteX42" fmla="*/ 903100 w 6018025"/>
              <a:gd name="connsiteY42" fmla="*/ 2544808 h 2916283"/>
              <a:gd name="connsiteX43" fmla="*/ 1255525 w 6018025"/>
              <a:gd name="connsiteY43" fmla="*/ 2554333 h 2916283"/>
              <a:gd name="connsiteX44" fmla="*/ 1341250 w 6018025"/>
              <a:gd name="connsiteY44" fmla="*/ 2563858 h 2916283"/>
              <a:gd name="connsiteX45" fmla="*/ 1503175 w 6018025"/>
              <a:gd name="connsiteY45" fmla="*/ 2582908 h 2916283"/>
              <a:gd name="connsiteX46" fmla="*/ 1569850 w 6018025"/>
              <a:gd name="connsiteY46" fmla="*/ 2611483 h 2916283"/>
              <a:gd name="connsiteX47" fmla="*/ 1627000 w 6018025"/>
              <a:gd name="connsiteY47" fmla="*/ 2621008 h 2916283"/>
              <a:gd name="connsiteX48" fmla="*/ 1655575 w 6018025"/>
              <a:gd name="connsiteY48" fmla="*/ 2630533 h 2916283"/>
              <a:gd name="connsiteX49" fmla="*/ 1693675 w 6018025"/>
              <a:gd name="connsiteY49" fmla="*/ 2640058 h 2916283"/>
              <a:gd name="connsiteX50" fmla="*/ 1750825 w 6018025"/>
              <a:gd name="connsiteY50" fmla="*/ 2659108 h 2916283"/>
              <a:gd name="connsiteX51" fmla="*/ 1807975 w 6018025"/>
              <a:gd name="connsiteY51" fmla="*/ 2678158 h 2916283"/>
              <a:gd name="connsiteX52" fmla="*/ 1865125 w 6018025"/>
              <a:gd name="connsiteY52" fmla="*/ 2697208 h 2916283"/>
              <a:gd name="connsiteX53" fmla="*/ 1893700 w 6018025"/>
              <a:gd name="connsiteY53" fmla="*/ 2706733 h 2916283"/>
              <a:gd name="connsiteX54" fmla="*/ 1960375 w 6018025"/>
              <a:gd name="connsiteY54" fmla="*/ 2735308 h 2916283"/>
              <a:gd name="connsiteX55" fmla="*/ 1988950 w 6018025"/>
              <a:gd name="connsiteY55" fmla="*/ 2754358 h 2916283"/>
              <a:gd name="connsiteX56" fmla="*/ 2017525 w 6018025"/>
              <a:gd name="connsiteY56" fmla="*/ 2763883 h 2916283"/>
              <a:gd name="connsiteX57" fmla="*/ 2093725 w 6018025"/>
              <a:gd name="connsiteY57" fmla="*/ 2782933 h 2916283"/>
              <a:gd name="connsiteX58" fmla="*/ 2150875 w 6018025"/>
              <a:gd name="connsiteY58" fmla="*/ 2801983 h 2916283"/>
              <a:gd name="connsiteX59" fmla="*/ 2179450 w 6018025"/>
              <a:gd name="connsiteY59" fmla="*/ 2811508 h 2916283"/>
              <a:gd name="connsiteX60" fmla="*/ 2208025 w 6018025"/>
              <a:gd name="connsiteY60" fmla="*/ 2821033 h 2916283"/>
              <a:gd name="connsiteX61" fmla="*/ 2284225 w 6018025"/>
              <a:gd name="connsiteY61" fmla="*/ 2840083 h 2916283"/>
              <a:gd name="connsiteX62" fmla="*/ 2322325 w 6018025"/>
              <a:gd name="connsiteY62" fmla="*/ 2859133 h 2916283"/>
              <a:gd name="connsiteX63" fmla="*/ 2369950 w 6018025"/>
              <a:gd name="connsiteY63" fmla="*/ 2868658 h 2916283"/>
              <a:gd name="connsiteX64" fmla="*/ 2408050 w 6018025"/>
              <a:gd name="connsiteY64" fmla="*/ 2878183 h 2916283"/>
              <a:gd name="connsiteX65" fmla="*/ 2436625 w 6018025"/>
              <a:gd name="connsiteY65" fmla="*/ 2887708 h 2916283"/>
              <a:gd name="connsiteX66" fmla="*/ 2531875 w 6018025"/>
              <a:gd name="connsiteY66" fmla="*/ 2897233 h 2916283"/>
              <a:gd name="connsiteX67" fmla="*/ 2589025 w 6018025"/>
              <a:gd name="connsiteY67" fmla="*/ 2906758 h 2916283"/>
              <a:gd name="connsiteX68" fmla="*/ 2760475 w 6018025"/>
              <a:gd name="connsiteY68" fmla="*/ 2897233 h 2916283"/>
              <a:gd name="connsiteX69" fmla="*/ 3331975 w 6018025"/>
              <a:gd name="connsiteY69" fmla="*/ 2916283 h 2916283"/>
              <a:gd name="connsiteX70" fmla="*/ 3665350 w 6018025"/>
              <a:gd name="connsiteY70" fmla="*/ 2906758 h 2916283"/>
              <a:gd name="connsiteX71" fmla="*/ 3884425 w 6018025"/>
              <a:gd name="connsiteY71" fmla="*/ 2887708 h 2916283"/>
              <a:gd name="connsiteX72" fmla="*/ 3941575 w 6018025"/>
              <a:gd name="connsiteY72" fmla="*/ 2868658 h 2916283"/>
              <a:gd name="connsiteX73" fmla="*/ 4017775 w 6018025"/>
              <a:gd name="connsiteY73" fmla="*/ 2840083 h 2916283"/>
              <a:gd name="connsiteX74" fmla="*/ 4046350 w 6018025"/>
              <a:gd name="connsiteY74" fmla="*/ 2821033 h 2916283"/>
              <a:gd name="connsiteX75" fmla="*/ 4084450 w 6018025"/>
              <a:gd name="connsiteY75" fmla="*/ 2801983 h 2916283"/>
              <a:gd name="connsiteX76" fmla="*/ 4113025 w 6018025"/>
              <a:gd name="connsiteY76" fmla="*/ 2773408 h 2916283"/>
              <a:gd name="connsiteX77" fmla="*/ 4151125 w 6018025"/>
              <a:gd name="connsiteY77" fmla="*/ 2754358 h 2916283"/>
              <a:gd name="connsiteX78" fmla="*/ 4179700 w 6018025"/>
              <a:gd name="connsiteY78" fmla="*/ 2735308 h 2916283"/>
              <a:gd name="connsiteX79" fmla="*/ 4236850 w 6018025"/>
              <a:gd name="connsiteY79" fmla="*/ 2716258 h 2916283"/>
              <a:gd name="connsiteX80" fmla="*/ 4303525 w 6018025"/>
              <a:gd name="connsiteY80" fmla="*/ 2697208 h 2916283"/>
              <a:gd name="connsiteX81" fmla="*/ 4332100 w 6018025"/>
              <a:gd name="connsiteY81" fmla="*/ 2678158 h 2916283"/>
              <a:gd name="connsiteX82" fmla="*/ 4360675 w 6018025"/>
              <a:gd name="connsiteY82" fmla="*/ 2668633 h 2916283"/>
              <a:gd name="connsiteX83" fmla="*/ 4427350 w 6018025"/>
              <a:gd name="connsiteY83" fmla="*/ 2649583 h 2916283"/>
              <a:gd name="connsiteX84" fmla="*/ 4465450 w 6018025"/>
              <a:gd name="connsiteY84" fmla="*/ 2630533 h 2916283"/>
              <a:gd name="connsiteX85" fmla="*/ 4532125 w 6018025"/>
              <a:gd name="connsiteY85" fmla="*/ 2611483 h 2916283"/>
              <a:gd name="connsiteX86" fmla="*/ 4646425 w 6018025"/>
              <a:gd name="connsiteY86" fmla="*/ 2582908 h 2916283"/>
              <a:gd name="connsiteX87" fmla="*/ 4684525 w 6018025"/>
              <a:gd name="connsiteY87" fmla="*/ 2573383 h 2916283"/>
              <a:gd name="connsiteX88" fmla="*/ 4827400 w 6018025"/>
              <a:gd name="connsiteY88" fmla="*/ 2544808 h 2916283"/>
              <a:gd name="connsiteX89" fmla="*/ 4875025 w 6018025"/>
              <a:gd name="connsiteY89" fmla="*/ 2535283 h 2916283"/>
              <a:gd name="connsiteX90" fmla="*/ 5113150 w 6018025"/>
              <a:gd name="connsiteY90" fmla="*/ 2516233 h 2916283"/>
              <a:gd name="connsiteX91" fmla="*/ 5256025 w 6018025"/>
              <a:gd name="connsiteY91" fmla="*/ 2497183 h 2916283"/>
              <a:gd name="connsiteX92" fmla="*/ 5389375 w 6018025"/>
              <a:gd name="connsiteY92" fmla="*/ 2478133 h 2916283"/>
              <a:gd name="connsiteX93" fmla="*/ 5465575 w 6018025"/>
              <a:gd name="connsiteY93" fmla="*/ 2459083 h 2916283"/>
              <a:gd name="connsiteX94" fmla="*/ 5494150 w 6018025"/>
              <a:gd name="connsiteY94" fmla="*/ 2449558 h 2916283"/>
              <a:gd name="connsiteX95" fmla="*/ 5570350 w 6018025"/>
              <a:gd name="connsiteY95" fmla="*/ 2430508 h 2916283"/>
              <a:gd name="connsiteX96" fmla="*/ 5637025 w 6018025"/>
              <a:gd name="connsiteY96" fmla="*/ 2411458 h 2916283"/>
              <a:gd name="connsiteX97" fmla="*/ 5732275 w 6018025"/>
              <a:gd name="connsiteY97" fmla="*/ 2392408 h 2916283"/>
              <a:gd name="connsiteX98" fmla="*/ 5846575 w 6018025"/>
              <a:gd name="connsiteY98" fmla="*/ 2373358 h 2916283"/>
              <a:gd name="connsiteX99" fmla="*/ 5865625 w 6018025"/>
              <a:gd name="connsiteY99" fmla="*/ 2344783 h 2916283"/>
              <a:gd name="connsiteX100" fmla="*/ 5894200 w 6018025"/>
              <a:gd name="connsiteY100" fmla="*/ 2287633 h 2916283"/>
              <a:gd name="connsiteX101" fmla="*/ 5922775 w 6018025"/>
              <a:gd name="connsiteY101" fmla="*/ 2268583 h 2916283"/>
              <a:gd name="connsiteX102" fmla="*/ 5932300 w 6018025"/>
              <a:gd name="connsiteY102" fmla="*/ 2240008 h 2916283"/>
              <a:gd name="connsiteX103" fmla="*/ 5932300 w 6018025"/>
              <a:gd name="connsiteY103" fmla="*/ 2211433 h 2916283"/>
              <a:gd name="connsiteX104" fmla="*/ 5941825 w 6018025"/>
              <a:gd name="connsiteY104" fmla="*/ 2182858 h 2916283"/>
              <a:gd name="connsiteX105" fmla="*/ 5960875 w 6018025"/>
              <a:gd name="connsiteY105" fmla="*/ 2087608 h 2916283"/>
              <a:gd name="connsiteX106" fmla="*/ 5951350 w 6018025"/>
              <a:gd name="connsiteY106" fmla="*/ 2059033 h 2916283"/>
              <a:gd name="connsiteX107" fmla="*/ 5979925 w 6018025"/>
              <a:gd name="connsiteY107" fmla="*/ 1935208 h 2916283"/>
              <a:gd name="connsiteX108" fmla="*/ 5989450 w 6018025"/>
              <a:gd name="connsiteY108" fmla="*/ 1887583 h 2916283"/>
              <a:gd name="connsiteX109" fmla="*/ 5998975 w 6018025"/>
              <a:gd name="connsiteY109" fmla="*/ 1849483 h 2916283"/>
              <a:gd name="connsiteX110" fmla="*/ 6018025 w 6018025"/>
              <a:gd name="connsiteY110" fmla="*/ 1744708 h 2916283"/>
              <a:gd name="connsiteX111" fmla="*/ 6008500 w 6018025"/>
              <a:gd name="connsiteY111" fmla="*/ 1554208 h 2916283"/>
              <a:gd name="connsiteX112" fmla="*/ 5998975 w 6018025"/>
              <a:gd name="connsiteY112" fmla="*/ 1525633 h 2916283"/>
              <a:gd name="connsiteX113" fmla="*/ 5903725 w 6018025"/>
              <a:gd name="connsiteY113" fmla="*/ 1420858 h 2916283"/>
              <a:gd name="connsiteX114" fmla="*/ 5846575 w 6018025"/>
              <a:gd name="connsiteY114" fmla="*/ 1392283 h 2916283"/>
              <a:gd name="connsiteX115" fmla="*/ 5827525 w 6018025"/>
              <a:gd name="connsiteY115" fmla="*/ 1363708 h 2916283"/>
              <a:gd name="connsiteX116" fmla="*/ 5818000 w 6018025"/>
              <a:gd name="connsiteY116" fmla="*/ 1335133 h 2916283"/>
              <a:gd name="connsiteX117" fmla="*/ 5789425 w 6018025"/>
              <a:gd name="connsiteY117" fmla="*/ 1316083 h 2916283"/>
              <a:gd name="connsiteX118" fmla="*/ 5722750 w 6018025"/>
              <a:gd name="connsiteY118" fmla="*/ 1249408 h 2916283"/>
              <a:gd name="connsiteX119" fmla="*/ 5675125 w 6018025"/>
              <a:gd name="connsiteY119" fmla="*/ 1192258 h 2916283"/>
              <a:gd name="connsiteX120" fmla="*/ 5646550 w 6018025"/>
              <a:gd name="connsiteY120" fmla="*/ 1135108 h 2916283"/>
              <a:gd name="connsiteX121" fmla="*/ 5589400 w 6018025"/>
              <a:gd name="connsiteY121" fmla="*/ 1097008 h 2916283"/>
              <a:gd name="connsiteX122" fmla="*/ 5503675 w 6018025"/>
              <a:gd name="connsiteY122" fmla="*/ 1030333 h 2916283"/>
              <a:gd name="connsiteX123" fmla="*/ 5446525 w 6018025"/>
              <a:gd name="connsiteY123" fmla="*/ 1020808 h 2916283"/>
              <a:gd name="connsiteX124" fmla="*/ 5236975 w 6018025"/>
              <a:gd name="connsiteY124" fmla="*/ 1011283 h 2916283"/>
              <a:gd name="connsiteX125" fmla="*/ 5170300 w 6018025"/>
              <a:gd name="connsiteY125" fmla="*/ 1001758 h 2916283"/>
              <a:gd name="connsiteX126" fmla="*/ 4998850 w 6018025"/>
              <a:gd name="connsiteY126" fmla="*/ 982708 h 2916283"/>
              <a:gd name="connsiteX127" fmla="*/ 4913125 w 6018025"/>
              <a:gd name="connsiteY127" fmla="*/ 944608 h 2916283"/>
              <a:gd name="connsiteX128" fmla="*/ 4855975 w 6018025"/>
              <a:gd name="connsiteY128" fmla="*/ 925558 h 2916283"/>
              <a:gd name="connsiteX129" fmla="*/ 4827400 w 6018025"/>
              <a:gd name="connsiteY129" fmla="*/ 896983 h 2916283"/>
              <a:gd name="connsiteX130" fmla="*/ 4760725 w 6018025"/>
              <a:gd name="connsiteY130" fmla="*/ 868408 h 2916283"/>
              <a:gd name="connsiteX131" fmla="*/ 4732150 w 6018025"/>
              <a:gd name="connsiteY131" fmla="*/ 849358 h 2916283"/>
              <a:gd name="connsiteX132" fmla="*/ 4703575 w 6018025"/>
              <a:gd name="connsiteY132" fmla="*/ 839833 h 2916283"/>
              <a:gd name="connsiteX133" fmla="*/ 4646425 w 6018025"/>
              <a:gd name="connsiteY133" fmla="*/ 792208 h 2916283"/>
              <a:gd name="connsiteX134" fmla="*/ 4608325 w 6018025"/>
              <a:gd name="connsiteY134" fmla="*/ 744583 h 2916283"/>
              <a:gd name="connsiteX135" fmla="*/ 4598800 w 6018025"/>
              <a:gd name="connsiteY135" fmla="*/ 716008 h 2916283"/>
              <a:gd name="connsiteX136" fmla="*/ 4551175 w 6018025"/>
              <a:gd name="connsiteY136" fmla="*/ 668383 h 2916283"/>
              <a:gd name="connsiteX137" fmla="*/ 4522600 w 6018025"/>
              <a:gd name="connsiteY137" fmla="*/ 611233 h 2916283"/>
              <a:gd name="connsiteX138" fmla="*/ 4484500 w 6018025"/>
              <a:gd name="connsiteY138" fmla="*/ 554083 h 2916283"/>
              <a:gd name="connsiteX139" fmla="*/ 4455925 w 6018025"/>
              <a:gd name="connsiteY139" fmla="*/ 458833 h 2916283"/>
              <a:gd name="connsiteX140" fmla="*/ 4436875 w 6018025"/>
              <a:gd name="connsiteY140" fmla="*/ 306433 h 2916283"/>
              <a:gd name="connsiteX141" fmla="*/ 4427350 w 6018025"/>
              <a:gd name="connsiteY141" fmla="*/ 211183 h 2916283"/>
              <a:gd name="connsiteX142" fmla="*/ 4417825 w 6018025"/>
              <a:gd name="connsiteY142" fmla="*/ 173083 h 2916283"/>
              <a:gd name="connsiteX143" fmla="*/ 4379725 w 6018025"/>
              <a:gd name="connsiteY143" fmla="*/ 115933 h 2916283"/>
              <a:gd name="connsiteX144" fmla="*/ 4313050 w 6018025"/>
              <a:gd name="connsiteY144" fmla="*/ 96883 h 2916283"/>
              <a:gd name="connsiteX145" fmla="*/ 4151125 w 6018025"/>
              <a:gd name="connsiteY145" fmla="*/ 125458 h 2916283"/>
              <a:gd name="connsiteX146" fmla="*/ 4084450 w 6018025"/>
              <a:gd name="connsiteY146" fmla="*/ 134983 h 2916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6018025" h="2916283">
                <a:moveTo>
                  <a:pt x="4084450" y="134983"/>
                </a:moveTo>
                <a:cubicBezTo>
                  <a:pt x="4071750" y="127046"/>
                  <a:pt x="4084507" y="94601"/>
                  <a:pt x="4074925" y="77833"/>
                </a:cubicBezTo>
                <a:cubicBezTo>
                  <a:pt x="4069944" y="69116"/>
                  <a:pt x="4055330" y="72798"/>
                  <a:pt x="4046350" y="68308"/>
                </a:cubicBezTo>
                <a:cubicBezTo>
                  <a:pt x="4036111" y="63188"/>
                  <a:pt x="4028236" y="53907"/>
                  <a:pt x="4017775" y="49258"/>
                </a:cubicBezTo>
                <a:cubicBezTo>
                  <a:pt x="3945471" y="17123"/>
                  <a:pt x="3909050" y="26770"/>
                  <a:pt x="3817750" y="20683"/>
                </a:cubicBezTo>
                <a:cubicBezTo>
                  <a:pt x="3550278" y="-17527"/>
                  <a:pt x="3741092" y="6180"/>
                  <a:pt x="3131950" y="20683"/>
                </a:cubicBezTo>
                <a:cubicBezTo>
                  <a:pt x="3071559" y="22121"/>
                  <a:pt x="3011300" y="27033"/>
                  <a:pt x="2950975" y="30208"/>
                </a:cubicBezTo>
                <a:lnTo>
                  <a:pt x="2208025" y="20683"/>
                </a:lnTo>
                <a:cubicBezTo>
                  <a:pt x="1919276" y="20683"/>
                  <a:pt x="1445724" y="32596"/>
                  <a:pt x="1131700" y="39733"/>
                </a:cubicBezTo>
                <a:lnTo>
                  <a:pt x="979300" y="49258"/>
                </a:lnTo>
                <a:cubicBezTo>
                  <a:pt x="941032" y="52093"/>
                  <a:pt x="852351" y="59408"/>
                  <a:pt x="807850" y="68308"/>
                </a:cubicBezTo>
                <a:cubicBezTo>
                  <a:pt x="782177" y="73443"/>
                  <a:pt x="756488" y="79079"/>
                  <a:pt x="731650" y="87358"/>
                </a:cubicBezTo>
                <a:cubicBezTo>
                  <a:pt x="722125" y="90533"/>
                  <a:pt x="712815" y="94448"/>
                  <a:pt x="703075" y="96883"/>
                </a:cubicBezTo>
                <a:cubicBezTo>
                  <a:pt x="687369" y="100810"/>
                  <a:pt x="671069" y="102148"/>
                  <a:pt x="655450" y="106408"/>
                </a:cubicBezTo>
                <a:cubicBezTo>
                  <a:pt x="636077" y="111692"/>
                  <a:pt x="618225" y="122967"/>
                  <a:pt x="598300" y="125458"/>
                </a:cubicBezTo>
                <a:lnTo>
                  <a:pt x="522100" y="134983"/>
                </a:lnTo>
                <a:cubicBezTo>
                  <a:pt x="512575" y="138158"/>
                  <a:pt x="503211" y="141866"/>
                  <a:pt x="493525" y="144508"/>
                </a:cubicBezTo>
                <a:cubicBezTo>
                  <a:pt x="430340" y="161740"/>
                  <a:pt x="425239" y="161975"/>
                  <a:pt x="369700" y="173083"/>
                </a:cubicBezTo>
                <a:cubicBezTo>
                  <a:pt x="360175" y="182608"/>
                  <a:pt x="349749" y="191310"/>
                  <a:pt x="341125" y="201658"/>
                </a:cubicBezTo>
                <a:cubicBezTo>
                  <a:pt x="333796" y="210452"/>
                  <a:pt x="329680" y="221677"/>
                  <a:pt x="322075" y="230233"/>
                </a:cubicBezTo>
                <a:cubicBezTo>
                  <a:pt x="304177" y="250369"/>
                  <a:pt x="279869" y="264967"/>
                  <a:pt x="264925" y="287383"/>
                </a:cubicBezTo>
                <a:cubicBezTo>
                  <a:pt x="258575" y="296908"/>
                  <a:pt x="253480" y="307402"/>
                  <a:pt x="245875" y="315958"/>
                </a:cubicBezTo>
                <a:cubicBezTo>
                  <a:pt x="227977" y="336094"/>
                  <a:pt x="203669" y="350692"/>
                  <a:pt x="188725" y="373108"/>
                </a:cubicBezTo>
                <a:cubicBezTo>
                  <a:pt x="163325" y="411208"/>
                  <a:pt x="179200" y="395333"/>
                  <a:pt x="141100" y="420733"/>
                </a:cubicBezTo>
                <a:cubicBezTo>
                  <a:pt x="120842" y="481507"/>
                  <a:pt x="147714" y="415089"/>
                  <a:pt x="93475" y="487408"/>
                </a:cubicBezTo>
                <a:cubicBezTo>
                  <a:pt x="84956" y="498767"/>
                  <a:pt x="81470" y="513180"/>
                  <a:pt x="74425" y="525508"/>
                </a:cubicBezTo>
                <a:cubicBezTo>
                  <a:pt x="63283" y="545007"/>
                  <a:pt x="39066" y="575828"/>
                  <a:pt x="26800" y="592183"/>
                </a:cubicBezTo>
                <a:cubicBezTo>
                  <a:pt x="23625" y="608058"/>
                  <a:pt x="21202" y="624102"/>
                  <a:pt x="17275" y="639808"/>
                </a:cubicBezTo>
                <a:cubicBezTo>
                  <a:pt x="6365" y="683447"/>
                  <a:pt x="-15429" y="693373"/>
                  <a:pt x="17275" y="754108"/>
                </a:cubicBezTo>
                <a:cubicBezTo>
                  <a:pt x="28130" y="774267"/>
                  <a:pt x="74425" y="792208"/>
                  <a:pt x="74425" y="792208"/>
                </a:cubicBezTo>
                <a:cubicBezTo>
                  <a:pt x="155505" y="1035448"/>
                  <a:pt x="96029" y="835970"/>
                  <a:pt x="83950" y="1439908"/>
                </a:cubicBezTo>
                <a:cubicBezTo>
                  <a:pt x="76653" y="1804746"/>
                  <a:pt x="93829" y="1685435"/>
                  <a:pt x="64900" y="1859008"/>
                </a:cubicBezTo>
                <a:cubicBezTo>
                  <a:pt x="68075" y="1989183"/>
                  <a:pt x="68769" y="2119442"/>
                  <a:pt x="74425" y="2249533"/>
                </a:cubicBezTo>
                <a:cubicBezTo>
                  <a:pt x="75128" y="2265707"/>
                  <a:pt x="71658" y="2286622"/>
                  <a:pt x="83950" y="2297158"/>
                </a:cubicBezTo>
                <a:cubicBezTo>
                  <a:pt x="98613" y="2309727"/>
                  <a:pt x="122050" y="2303508"/>
                  <a:pt x="141100" y="2306683"/>
                </a:cubicBezTo>
                <a:cubicBezTo>
                  <a:pt x="147450" y="2325733"/>
                  <a:pt x="149011" y="2347125"/>
                  <a:pt x="160150" y="2363833"/>
                </a:cubicBezTo>
                <a:cubicBezTo>
                  <a:pt x="183055" y="2398190"/>
                  <a:pt x="197203" y="2423460"/>
                  <a:pt x="236350" y="2449558"/>
                </a:cubicBezTo>
                <a:cubicBezTo>
                  <a:pt x="245875" y="2455908"/>
                  <a:pt x="254464" y="2463959"/>
                  <a:pt x="264925" y="2468608"/>
                </a:cubicBezTo>
                <a:cubicBezTo>
                  <a:pt x="283275" y="2476763"/>
                  <a:pt x="305367" y="2476519"/>
                  <a:pt x="322075" y="2487658"/>
                </a:cubicBezTo>
                <a:cubicBezTo>
                  <a:pt x="331600" y="2494008"/>
                  <a:pt x="339425" y="2504463"/>
                  <a:pt x="350650" y="2506708"/>
                </a:cubicBezTo>
                <a:cubicBezTo>
                  <a:pt x="388140" y="2514206"/>
                  <a:pt x="426875" y="2512772"/>
                  <a:pt x="464950" y="2516233"/>
                </a:cubicBezTo>
                <a:lnTo>
                  <a:pt x="560200" y="2525758"/>
                </a:lnTo>
                <a:cubicBezTo>
                  <a:pt x="737202" y="2544390"/>
                  <a:pt x="599239" y="2535312"/>
                  <a:pt x="903100" y="2544808"/>
                </a:cubicBezTo>
                <a:lnTo>
                  <a:pt x="1255525" y="2554333"/>
                </a:lnTo>
                <a:lnTo>
                  <a:pt x="1341250" y="2563858"/>
                </a:lnTo>
                <a:cubicBezTo>
                  <a:pt x="1398760" y="2569609"/>
                  <a:pt x="1448054" y="2570659"/>
                  <a:pt x="1503175" y="2582908"/>
                </a:cubicBezTo>
                <a:cubicBezTo>
                  <a:pt x="1570760" y="2597927"/>
                  <a:pt x="1486651" y="2586523"/>
                  <a:pt x="1569850" y="2611483"/>
                </a:cubicBezTo>
                <a:cubicBezTo>
                  <a:pt x="1588348" y="2617032"/>
                  <a:pt x="1608147" y="2616818"/>
                  <a:pt x="1627000" y="2621008"/>
                </a:cubicBezTo>
                <a:cubicBezTo>
                  <a:pt x="1636801" y="2623186"/>
                  <a:pt x="1645921" y="2627775"/>
                  <a:pt x="1655575" y="2630533"/>
                </a:cubicBezTo>
                <a:cubicBezTo>
                  <a:pt x="1668162" y="2634129"/>
                  <a:pt x="1681136" y="2636296"/>
                  <a:pt x="1693675" y="2640058"/>
                </a:cubicBezTo>
                <a:cubicBezTo>
                  <a:pt x="1712909" y="2645828"/>
                  <a:pt x="1731775" y="2652758"/>
                  <a:pt x="1750825" y="2659108"/>
                </a:cubicBezTo>
                <a:lnTo>
                  <a:pt x="1807975" y="2678158"/>
                </a:lnTo>
                <a:lnTo>
                  <a:pt x="1865125" y="2697208"/>
                </a:lnTo>
                <a:cubicBezTo>
                  <a:pt x="1874650" y="2700383"/>
                  <a:pt x="1885346" y="2701164"/>
                  <a:pt x="1893700" y="2706733"/>
                </a:cubicBezTo>
                <a:cubicBezTo>
                  <a:pt x="1933167" y="2733045"/>
                  <a:pt x="1911169" y="2723007"/>
                  <a:pt x="1960375" y="2735308"/>
                </a:cubicBezTo>
                <a:cubicBezTo>
                  <a:pt x="1969900" y="2741658"/>
                  <a:pt x="1978711" y="2749238"/>
                  <a:pt x="1988950" y="2754358"/>
                </a:cubicBezTo>
                <a:cubicBezTo>
                  <a:pt x="1997930" y="2758848"/>
                  <a:pt x="2007839" y="2761241"/>
                  <a:pt x="2017525" y="2763883"/>
                </a:cubicBezTo>
                <a:cubicBezTo>
                  <a:pt x="2042784" y="2770772"/>
                  <a:pt x="2068887" y="2774654"/>
                  <a:pt x="2093725" y="2782933"/>
                </a:cubicBezTo>
                <a:lnTo>
                  <a:pt x="2150875" y="2801983"/>
                </a:lnTo>
                <a:lnTo>
                  <a:pt x="2179450" y="2811508"/>
                </a:lnTo>
                <a:cubicBezTo>
                  <a:pt x="2188975" y="2814683"/>
                  <a:pt x="2198285" y="2818598"/>
                  <a:pt x="2208025" y="2821033"/>
                </a:cubicBezTo>
                <a:cubicBezTo>
                  <a:pt x="2233425" y="2827383"/>
                  <a:pt x="2260807" y="2828374"/>
                  <a:pt x="2284225" y="2840083"/>
                </a:cubicBezTo>
                <a:cubicBezTo>
                  <a:pt x="2296925" y="2846433"/>
                  <a:pt x="2308855" y="2854643"/>
                  <a:pt x="2322325" y="2859133"/>
                </a:cubicBezTo>
                <a:cubicBezTo>
                  <a:pt x="2337684" y="2864253"/>
                  <a:pt x="2354146" y="2865146"/>
                  <a:pt x="2369950" y="2868658"/>
                </a:cubicBezTo>
                <a:cubicBezTo>
                  <a:pt x="2382729" y="2871498"/>
                  <a:pt x="2395463" y="2874587"/>
                  <a:pt x="2408050" y="2878183"/>
                </a:cubicBezTo>
                <a:cubicBezTo>
                  <a:pt x="2417704" y="2880941"/>
                  <a:pt x="2426702" y="2886181"/>
                  <a:pt x="2436625" y="2887708"/>
                </a:cubicBezTo>
                <a:cubicBezTo>
                  <a:pt x="2468162" y="2892560"/>
                  <a:pt x="2500213" y="2893275"/>
                  <a:pt x="2531875" y="2897233"/>
                </a:cubicBezTo>
                <a:cubicBezTo>
                  <a:pt x="2551039" y="2899628"/>
                  <a:pt x="2569975" y="2903583"/>
                  <a:pt x="2589025" y="2906758"/>
                </a:cubicBezTo>
                <a:cubicBezTo>
                  <a:pt x="2646175" y="2903583"/>
                  <a:pt x="2703237" y="2897233"/>
                  <a:pt x="2760475" y="2897233"/>
                </a:cubicBezTo>
                <a:cubicBezTo>
                  <a:pt x="3078038" y="2897233"/>
                  <a:pt x="3099538" y="2900787"/>
                  <a:pt x="3331975" y="2916283"/>
                </a:cubicBezTo>
                <a:lnTo>
                  <a:pt x="3665350" y="2906758"/>
                </a:lnTo>
                <a:cubicBezTo>
                  <a:pt x="3726922" y="2904193"/>
                  <a:pt x="3820490" y="2894101"/>
                  <a:pt x="3884425" y="2887708"/>
                </a:cubicBezTo>
                <a:cubicBezTo>
                  <a:pt x="3903475" y="2881358"/>
                  <a:pt x="3922094" y="2873528"/>
                  <a:pt x="3941575" y="2868658"/>
                </a:cubicBezTo>
                <a:cubicBezTo>
                  <a:pt x="3983245" y="2858240"/>
                  <a:pt x="3979035" y="2862220"/>
                  <a:pt x="4017775" y="2840083"/>
                </a:cubicBezTo>
                <a:cubicBezTo>
                  <a:pt x="4027714" y="2834403"/>
                  <a:pt x="4036411" y="2826713"/>
                  <a:pt x="4046350" y="2821033"/>
                </a:cubicBezTo>
                <a:cubicBezTo>
                  <a:pt x="4058678" y="2813988"/>
                  <a:pt x="4072896" y="2810236"/>
                  <a:pt x="4084450" y="2801983"/>
                </a:cubicBezTo>
                <a:cubicBezTo>
                  <a:pt x="4095411" y="2794153"/>
                  <a:pt x="4102064" y="2781238"/>
                  <a:pt x="4113025" y="2773408"/>
                </a:cubicBezTo>
                <a:cubicBezTo>
                  <a:pt x="4124579" y="2765155"/>
                  <a:pt x="4138797" y="2761403"/>
                  <a:pt x="4151125" y="2754358"/>
                </a:cubicBezTo>
                <a:cubicBezTo>
                  <a:pt x="4161064" y="2748678"/>
                  <a:pt x="4169239" y="2739957"/>
                  <a:pt x="4179700" y="2735308"/>
                </a:cubicBezTo>
                <a:cubicBezTo>
                  <a:pt x="4198050" y="2727153"/>
                  <a:pt x="4217800" y="2722608"/>
                  <a:pt x="4236850" y="2716258"/>
                </a:cubicBezTo>
                <a:cubicBezTo>
                  <a:pt x="4277844" y="2702593"/>
                  <a:pt x="4255685" y="2709168"/>
                  <a:pt x="4303525" y="2697208"/>
                </a:cubicBezTo>
                <a:cubicBezTo>
                  <a:pt x="4313050" y="2690858"/>
                  <a:pt x="4321861" y="2683278"/>
                  <a:pt x="4332100" y="2678158"/>
                </a:cubicBezTo>
                <a:cubicBezTo>
                  <a:pt x="4341080" y="2673668"/>
                  <a:pt x="4351021" y="2671391"/>
                  <a:pt x="4360675" y="2668633"/>
                </a:cubicBezTo>
                <a:cubicBezTo>
                  <a:pt x="4384842" y="2661728"/>
                  <a:pt x="4404512" y="2659371"/>
                  <a:pt x="4427350" y="2649583"/>
                </a:cubicBezTo>
                <a:cubicBezTo>
                  <a:pt x="4440401" y="2643990"/>
                  <a:pt x="4452399" y="2636126"/>
                  <a:pt x="4465450" y="2630533"/>
                </a:cubicBezTo>
                <a:cubicBezTo>
                  <a:pt x="4484581" y="2622334"/>
                  <a:pt x="4512791" y="2616316"/>
                  <a:pt x="4532125" y="2611483"/>
                </a:cubicBezTo>
                <a:cubicBezTo>
                  <a:pt x="4587844" y="2574337"/>
                  <a:pt x="4541231" y="2599092"/>
                  <a:pt x="4646425" y="2582908"/>
                </a:cubicBezTo>
                <a:cubicBezTo>
                  <a:pt x="4659364" y="2580917"/>
                  <a:pt x="4671725" y="2576126"/>
                  <a:pt x="4684525" y="2573383"/>
                </a:cubicBezTo>
                <a:cubicBezTo>
                  <a:pt x="4732015" y="2563207"/>
                  <a:pt x="4779775" y="2554333"/>
                  <a:pt x="4827400" y="2544808"/>
                </a:cubicBezTo>
                <a:cubicBezTo>
                  <a:pt x="4843275" y="2541633"/>
                  <a:pt x="4858887" y="2536574"/>
                  <a:pt x="4875025" y="2535283"/>
                </a:cubicBezTo>
                <a:cubicBezTo>
                  <a:pt x="4954400" y="2528933"/>
                  <a:pt x="5034322" y="2527494"/>
                  <a:pt x="5113150" y="2516233"/>
                </a:cubicBezTo>
                <a:cubicBezTo>
                  <a:pt x="5179974" y="2506687"/>
                  <a:pt x="5186270" y="2505389"/>
                  <a:pt x="5256025" y="2497183"/>
                </a:cubicBezTo>
                <a:cubicBezTo>
                  <a:pt x="5327100" y="2488821"/>
                  <a:pt x="5330867" y="2491635"/>
                  <a:pt x="5389375" y="2478133"/>
                </a:cubicBezTo>
                <a:cubicBezTo>
                  <a:pt x="5414886" y="2472246"/>
                  <a:pt x="5440737" y="2467362"/>
                  <a:pt x="5465575" y="2459083"/>
                </a:cubicBezTo>
                <a:cubicBezTo>
                  <a:pt x="5475100" y="2455908"/>
                  <a:pt x="5484464" y="2452200"/>
                  <a:pt x="5494150" y="2449558"/>
                </a:cubicBezTo>
                <a:cubicBezTo>
                  <a:pt x="5519409" y="2442669"/>
                  <a:pt x="5545512" y="2438787"/>
                  <a:pt x="5570350" y="2430508"/>
                </a:cubicBezTo>
                <a:cubicBezTo>
                  <a:pt x="5600336" y="2420513"/>
                  <a:pt x="5603537" y="2418634"/>
                  <a:pt x="5637025" y="2411458"/>
                </a:cubicBezTo>
                <a:cubicBezTo>
                  <a:pt x="5668685" y="2404674"/>
                  <a:pt x="5700146" y="2396424"/>
                  <a:pt x="5732275" y="2392408"/>
                </a:cubicBezTo>
                <a:cubicBezTo>
                  <a:pt x="5821465" y="2381259"/>
                  <a:pt x="5783642" y="2389091"/>
                  <a:pt x="5846575" y="2373358"/>
                </a:cubicBezTo>
                <a:cubicBezTo>
                  <a:pt x="5852925" y="2363833"/>
                  <a:pt x="5860505" y="2355022"/>
                  <a:pt x="5865625" y="2344783"/>
                </a:cubicBezTo>
                <a:cubicBezTo>
                  <a:pt x="5881119" y="2313795"/>
                  <a:pt x="5866903" y="2314930"/>
                  <a:pt x="5894200" y="2287633"/>
                </a:cubicBezTo>
                <a:cubicBezTo>
                  <a:pt x="5902295" y="2279538"/>
                  <a:pt x="5913250" y="2274933"/>
                  <a:pt x="5922775" y="2268583"/>
                </a:cubicBezTo>
                <a:cubicBezTo>
                  <a:pt x="5925950" y="2259058"/>
                  <a:pt x="5936029" y="2249330"/>
                  <a:pt x="5932300" y="2240008"/>
                </a:cubicBezTo>
                <a:cubicBezTo>
                  <a:pt x="5919266" y="2207424"/>
                  <a:pt x="5871907" y="2231564"/>
                  <a:pt x="5932300" y="2211433"/>
                </a:cubicBezTo>
                <a:cubicBezTo>
                  <a:pt x="5935475" y="2201908"/>
                  <a:pt x="5939856" y="2192703"/>
                  <a:pt x="5941825" y="2182858"/>
                </a:cubicBezTo>
                <a:cubicBezTo>
                  <a:pt x="5963715" y="2073409"/>
                  <a:pt x="5939356" y="2152166"/>
                  <a:pt x="5960875" y="2087608"/>
                </a:cubicBezTo>
                <a:cubicBezTo>
                  <a:pt x="5957700" y="2078083"/>
                  <a:pt x="5951350" y="2069073"/>
                  <a:pt x="5951350" y="2059033"/>
                </a:cubicBezTo>
                <a:cubicBezTo>
                  <a:pt x="5951350" y="1975831"/>
                  <a:pt x="5964835" y="2010658"/>
                  <a:pt x="5979925" y="1935208"/>
                </a:cubicBezTo>
                <a:cubicBezTo>
                  <a:pt x="5983100" y="1919333"/>
                  <a:pt x="5985938" y="1903387"/>
                  <a:pt x="5989450" y="1887583"/>
                </a:cubicBezTo>
                <a:cubicBezTo>
                  <a:pt x="5992290" y="1874804"/>
                  <a:pt x="5996823" y="1862396"/>
                  <a:pt x="5998975" y="1849483"/>
                </a:cubicBezTo>
                <a:cubicBezTo>
                  <a:pt x="6016926" y="1741780"/>
                  <a:pt x="5997589" y="1806016"/>
                  <a:pt x="6018025" y="1744708"/>
                </a:cubicBezTo>
                <a:cubicBezTo>
                  <a:pt x="6014850" y="1681208"/>
                  <a:pt x="6014008" y="1617548"/>
                  <a:pt x="6008500" y="1554208"/>
                </a:cubicBezTo>
                <a:cubicBezTo>
                  <a:pt x="6007630" y="1544206"/>
                  <a:pt x="6003851" y="1534410"/>
                  <a:pt x="5998975" y="1525633"/>
                </a:cubicBezTo>
                <a:cubicBezTo>
                  <a:pt x="5976776" y="1485675"/>
                  <a:pt x="5946104" y="1442047"/>
                  <a:pt x="5903725" y="1420858"/>
                </a:cubicBezTo>
                <a:cubicBezTo>
                  <a:pt x="5824855" y="1381423"/>
                  <a:pt x="5928467" y="1446878"/>
                  <a:pt x="5846575" y="1392283"/>
                </a:cubicBezTo>
                <a:cubicBezTo>
                  <a:pt x="5840225" y="1382758"/>
                  <a:pt x="5832645" y="1373947"/>
                  <a:pt x="5827525" y="1363708"/>
                </a:cubicBezTo>
                <a:cubicBezTo>
                  <a:pt x="5823035" y="1354728"/>
                  <a:pt x="5824272" y="1342973"/>
                  <a:pt x="5818000" y="1335133"/>
                </a:cubicBezTo>
                <a:cubicBezTo>
                  <a:pt x="5810849" y="1326194"/>
                  <a:pt x="5798950" y="1322433"/>
                  <a:pt x="5789425" y="1316083"/>
                </a:cubicBezTo>
                <a:cubicBezTo>
                  <a:pt x="5745756" y="1250579"/>
                  <a:pt x="5773045" y="1266173"/>
                  <a:pt x="5722750" y="1249408"/>
                </a:cubicBezTo>
                <a:cubicBezTo>
                  <a:pt x="5701684" y="1228342"/>
                  <a:pt x="5688386" y="1218780"/>
                  <a:pt x="5675125" y="1192258"/>
                </a:cubicBezTo>
                <a:cubicBezTo>
                  <a:pt x="5662291" y="1166591"/>
                  <a:pt x="5670814" y="1156339"/>
                  <a:pt x="5646550" y="1135108"/>
                </a:cubicBezTo>
                <a:cubicBezTo>
                  <a:pt x="5629320" y="1120031"/>
                  <a:pt x="5605589" y="1113197"/>
                  <a:pt x="5589400" y="1097008"/>
                </a:cubicBezTo>
                <a:cubicBezTo>
                  <a:pt x="5568767" y="1076375"/>
                  <a:pt x="5531018" y="1034890"/>
                  <a:pt x="5503675" y="1030333"/>
                </a:cubicBezTo>
                <a:cubicBezTo>
                  <a:pt x="5484625" y="1027158"/>
                  <a:pt x="5465789" y="1022184"/>
                  <a:pt x="5446525" y="1020808"/>
                </a:cubicBezTo>
                <a:cubicBezTo>
                  <a:pt x="5376781" y="1015826"/>
                  <a:pt x="5306825" y="1014458"/>
                  <a:pt x="5236975" y="1011283"/>
                </a:cubicBezTo>
                <a:cubicBezTo>
                  <a:pt x="5214750" y="1008108"/>
                  <a:pt x="5192627" y="1004108"/>
                  <a:pt x="5170300" y="1001758"/>
                </a:cubicBezTo>
                <a:cubicBezTo>
                  <a:pt x="5124642" y="996952"/>
                  <a:pt x="5049316" y="995324"/>
                  <a:pt x="4998850" y="982708"/>
                </a:cubicBezTo>
                <a:cubicBezTo>
                  <a:pt x="4869208" y="950298"/>
                  <a:pt x="4993543" y="980350"/>
                  <a:pt x="4913125" y="944608"/>
                </a:cubicBezTo>
                <a:cubicBezTo>
                  <a:pt x="4894775" y="936453"/>
                  <a:pt x="4855975" y="925558"/>
                  <a:pt x="4855975" y="925558"/>
                </a:cubicBezTo>
                <a:cubicBezTo>
                  <a:pt x="4846450" y="916033"/>
                  <a:pt x="4838361" y="904813"/>
                  <a:pt x="4827400" y="896983"/>
                </a:cubicBezTo>
                <a:cubicBezTo>
                  <a:pt x="4781152" y="863949"/>
                  <a:pt x="4802182" y="889136"/>
                  <a:pt x="4760725" y="868408"/>
                </a:cubicBezTo>
                <a:cubicBezTo>
                  <a:pt x="4750486" y="863288"/>
                  <a:pt x="4742389" y="854478"/>
                  <a:pt x="4732150" y="849358"/>
                </a:cubicBezTo>
                <a:cubicBezTo>
                  <a:pt x="4723170" y="844868"/>
                  <a:pt x="4712555" y="844323"/>
                  <a:pt x="4703575" y="839833"/>
                </a:cubicBezTo>
                <a:cubicBezTo>
                  <a:pt x="4677053" y="826572"/>
                  <a:pt x="4667491" y="813274"/>
                  <a:pt x="4646425" y="792208"/>
                </a:cubicBezTo>
                <a:cubicBezTo>
                  <a:pt x="4622484" y="720384"/>
                  <a:pt x="4657564" y="806131"/>
                  <a:pt x="4608325" y="744583"/>
                </a:cubicBezTo>
                <a:cubicBezTo>
                  <a:pt x="4602053" y="736743"/>
                  <a:pt x="4603290" y="724988"/>
                  <a:pt x="4598800" y="716008"/>
                </a:cubicBezTo>
                <a:cubicBezTo>
                  <a:pt x="4582925" y="684258"/>
                  <a:pt x="4579750" y="687433"/>
                  <a:pt x="4551175" y="668383"/>
                </a:cubicBezTo>
                <a:cubicBezTo>
                  <a:pt x="4466605" y="541528"/>
                  <a:pt x="4588325" y="729539"/>
                  <a:pt x="4522600" y="611233"/>
                </a:cubicBezTo>
                <a:cubicBezTo>
                  <a:pt x="4511481" y="591219"/>
                  <a:pt x="4491740" y="575803"/>
                  <a:pt x="4484500" y="554083"/>
                </a:cubicBezTo>
                <a:cubicBezTo>
                  <a:pt x="4477369" y="532691"/>
                  <a:pt x="4459851" y="485006"/>
                  <a:pt x="4455925" y="458833"/>
                </a:cubicBezTo>
                <a:cubicBezTo>
                  <a:pt x="4448331" y="408204"/>
                  <a:pt x="4441969" y="357374"/>
                  <a:pt x="4436875" y="306433"/>
                </a:cubicBezTo>
                <a:cubicBezTo>
                  <a:pt x="4433700" y="274683"/>
                  <a:pt x="4431863" y="242771"/>
                  <a:pt x="4427350" y="211183"/>
                </a:cubicBezTo>
                <a:cubicBezTo>
                  <a:pt x="4425499" y="198224"/>
                  <a:pt x="4423679" y="184792"/>
                  <a:pt x="4417825" y="173083"/>
                </a:cubicBezTo>
                <a:cubicBezTo>
                  <a:pt x="4407586" y="152605"/>
                  <a:pt x="4401445" y="123173"/>
                  <a:pt x="4379725" y="115933"/>
                </a:cubicBezTo>
                <a:cubicBezTo>
                  <a:pt x="4338731" y="102268"/>
                  <a:pt x="4360890" y="108843"/>
                  <a:pt x="4313050" y="96883"/>
                </a:cubicBezTo>
                <a:cubicBezTo>
                  <a:pt x="4188277" y="108226"/>
                  <a:pt x="4241544" y="95318"/>
                  <a:pt x="4151125" y="125458"/>
                </a:cubicBezTo>
                <a:cubicBezTo>
                  <a:pt x="4118290" y="136403"/>
                  <a:pt x="4097150" y="142920"/>
                  <a:pt x="4084450" y="1349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226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132856"/>
            <a:ext cx="8496944" cy="2304256"/>
          </a:xfrm>
        </p:spPr>
        <p:txBody>
          <a:bodyPr>
            <a:noAutofit/>
          </a:bodyPr>
          <a:lstStyle/>
          <a:p>
            <a:r>
              <a:rPr lang="fr-BE" sz="2100" dirty="0" smtClean="0"/>
              <a:t>Plus précoce sera le diagnostic, plus efficace sera le traitement.</a:t>
            </a:r>
          </a:p>
          <a:p>
            <a:r>
              <a:rPr lang="fr-BE" sz="2100" dirty="0" smtClean="0"/>
              <a:t>Rapport qualité/prix, le spéculum vaginal garde toute sa valeur.</a:t>
            </a:r>
          </a:p>
          <a:p>
            <a:r>
              <a:rPr lang="fr-FR" sz="2100" dirty="0" smtClean="0"/>
              <a:t>Attention aux </a:t>
            </a:r>
            <a:r>
              <a:rPr lang="fr-FR" sz="2100" dirty="0" err="1" smtClean="0"/>
              <a:t>antibio</a:t>
            </a:r>
            <a:r>
              <a:rPr lang="fr-FR" sz="2100" dirty="0" smtClean="0"/>
              <a:t>-résistances dans le concept ONE </a:t>
            </a:r>
            <a:r>
              <a:rPr lang="fr-FR" sz="2100" dirty="0" err="1" smtClean="0"/>
              <a:t>HEALTH</a:t>
            </a:r>
            <a:r>
              <a:rPr lang="fr-FR" sz="2100" dirty="0" smtClean="0"/>
              <a:t>. </a:t>
            </a:r>
          </a:p>
          <a:p>
            <a:r>
              <a:rPr lang="fr-FR" sz="2100" dirty="0" smtClean="0"/>
              <a:t>On ne renforcera jamais assez les conditions d’hygiène du vêlage.</a:t>
            </a:r>
          </a:p>
          <a:p>
            <a:r>
              <a:rPr lang="fr-FR" sz="2100" dirty="0" smtClean="0"/>
              <a:t>Une balance énergétique négative constitue un facteur de risque majeur de diminution des défenses de l’utérus.</a:t>
            </a:r>
            <a:endParaRPr lang="fr-BE" sz="2100" dirty="0"/>
          </a:p>
          <a:p>
            <a:endParaRPr lang="fr-BE" sz="2100" dirty="0"/>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25</a:t>
            </a:fld>
            <a:endParaRPr lang="fr-BE"/>
          </a:p>
        </p:txBody>
      </p:sp>
      <p:sp>
        <p:nvSpPr>
          <p:cNvPr id="5" name="Rectangle à coins arrondis 4"/>
          <p:cNvSpPr/>
          <p:nvPr/>
        </p:nvSpPr>
        <p:spPr>
          <a:xfrm>
            <a:off x="2270026" y="399456"/>
            <a:ext cx="3960440" cy="504478"/>
          </a:xfrm>
          <a:prstGeom prst="roundRect">
            <a:avLst/>
          </a:prstGeom>
          <a:solidFill>
            <a:srgbClr val="8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A emporter </a:t>
            </a:r>
            <a:endParaRPr lang="fr-BE" sz="2800" dirty="0"/>
          </a:p>
        </p:txBody>
      </p:sp>
    </p:spTree>
    <p:extLst>
      <p:ext uri="{BB962C8B-B14F-4D97-AF65-F5344CB8AC3E}">
        <p14:creationId xmlns:p14="http://schemas.microsoft.com/office/powerpoint/2010/main" val="2189600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0D4D4C5D-4A53-4444-8F6F-1A5A26564EF1}" type="slidenum">
              <a:rPr lang="fr-FR" altLang="fr-FR" sz="1400" smtClean="0"/>
              <a:pPr>
                <a:spcBef>
                  <a:spcPct val="0"/>
                </a:spcBef>
                <a:buClrTx/>
                <a:buFontTx/>
                <a:buNone/>
              </a:pPr>
              <a:t>3</a:t>
            </a:fld>
            <a:endParaRPr lang="fr-FR" altLang="fr-FR" sz="1400" smtClean="0"/>
          </a:p>
        </p:txBody>
      </p:sp>
      <p:sp>
        <p:nvSpPr>
          <p:cNvPr id="90116" name="Espace réservé du numéro de diapositive 4"/>
          <p:cNvSpPr txBox="1">
            <a:spLocks noGrp="1"/>
          </p:cNvSpPr>
          <p:nvPr/>
        </p:nvSpPr>
        <p:spPr bwMode="auto">
          <a:xfrm>
            <a:off x="6804025"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lgn="r">
              <a:spcBef>
                <a:spcPct val="0"/>
              </a:spcBef>
              <a:buClrTx/>
              <a:buFontTx/>
              <a:buNone/>
            </a:pPr>
            <a:fld id="{2CFC44B1-61EE-488A-821B-10C7680E6348}" type="slidenum">
              <a:rPr lang="fr-FR" altLang="fr-FR" sz="1400" b="1">
                <a:solidFill>
                  <a:srgbClr val="A50021"/>
                </a:solidFill>
              </a:rPr>
              <a:pPr algn="r">
                <a:spcBef>
                  <a:spcPct val="0"/>
                </a:spcBef>
                <a:buClrTx/>
                <a:buFontTx/>
                <a:buNone/>
              </a:pPr>
              <a:t>3</a:t>
            </a:fld>
            <a:endParaRPr lang="fr-FR" altLang="fr-FR" sz="1400" b="1">
              <a:solidFill>
                <a:srgbClr val="A50021"/>
              </a:solidFill>
            </a:endParaRPr>
          </a:p>
        </p:txBody>
      </p:sp>
      <p:sp>
        <p:nvSpPr>
          <p:cNvPr id="90118" name="Rectangle 3"/>
          <p:cNvSpPr>
            <a:spLocks noGrp="1" noChangeArrowheads="1"/>
          </p:cNvSpPr>
          <p:nvPr>
            <p:ph type="body" idx="4294967295"/>
          </p:nvPr>
        </p:nvSpPr>
        <p:spPr>
          <a:xfrm>
            <a:off x="250825" y="1626071"/>
            <a:ext cx="8686800" cy="4467225"/>
          </a:xfrm>
        </p:spPr>
        <p:txBody>
          <a:bodyPr>
            <a:normAutofit/>
          </a:bodyPr>
          <a:lstStyle/>
          <a:p>
            <a:pPr>
              <a:lnSpc>
                <a:spcPct val="90000"/>
              </a:lnSpc>
              <a:buClrTx/>
              <a:buFont typeface="Arial" charset="0"/>
              <a:buChar char="•"/>
            </a:pPr>
            <a:r>
              <a:rPr lang="fr-BE" altLang="fr-FR" sz="2200" dirty="0" smtClean="0"/>
              <a:t>Selon </a:t>
            </a:r>
            <a:r>
              <a:rPr lang="fr-BE" altLang="fr-FR" sz="2200" dirty="0" err="1" smtClean="0"/>
              <a:t>Drillich</a:t>
            </a:r>
            <a:r>
              <a:rPr lang="fr-BE" altLang="fr-FR" sz="2200" dirty="0" smtClean="0"/>
              <a:t> et al. (</a:t>
            </a:r>
            <a:r>
              <a:rPr lang="fr-BE" altLang="fr-FR" sz="2200" dirty="0" err="1" smtClean="0"/>
              <a:t>JDS</a:t>
            </a:r>
            <a:r>
              <a:rPr lang="fr-BE" altLang="fr-FR" sz="2200" dirty="0" smtClean="0"/>
              <a:t> 2001 84,2010-2017) :  </a:t>
            </a:r>
            <a:r>
              <a:rPr lang="fr-BE" altLang="fr-FR" sz="2200" dirty="0" smtClean="0">
                <a:solidFill>
                  <a:srgbClr val="FF0000"/>
                </a:solidFill>
              </a:rPr>
              <a:t>292 Euros</a:t>
            </a:r>
          </a:p>
          <a:p>
            <a:pPr>
              <a:lnSpc>
                <a:spcPct val="90000"/>
              </a:lnSpc>
              <a:buClrTx/>
              <a:buFont typeface="Arial" charset="0"/>
              <a:buChar char="•"/>
            </a:pPr>
            <a:r>
              <a:rPr lang="fr-BE" altLang="fr-FR" sz="2200" dirty="0" smtClean="0"/>
              <a:t>Selon </a:t>
            </a:r>
            <a:r>
              <a:rPr lang="en-US" altLang="fr-FR" sz="2200" dirty="0" smtClean="0"/>
              <a:t>Overton M et </a:t>
            </a:r>
            <a:r>
              <a:rPr lang="en-US" altLang="fr-FR" sz="2200" dirty="0" err="1" smtClean="0"/>
              <a:t>Fetrow</a:t>
            </a:r>
            <a:r>
              <a:rPr lang="en-US" altLang="fr-FR" sz="2200" dirty="0" smtClean="0"/>
              <a:t> JP. Economics of postpartum uterine health. Omaha, NE: Dairy Cattle Reproduction Council; 2008. 7–8) : </a:t>
            </a:r>
          </a:p>
          <a:p>
            <a:pPr marL="914400" lvl="2" indent="0">
              <a:lnSpc>
                <a:spcPct val="90000"/>
              </a:lnSpc>
              <a:buNone/>
            </a:pPr>
            <a:r>
              <a:rPr lang="en-US" altLang="fr-FR" sz="2200" dirty="0" smtClean="0">
                <a:solidFill>
                  <a:srgbClr val="FF0000"/>
                </a:solidFill>
              </a:rPr>
              <a:t>329 à 386 US dollars.</a:t>
            </a:r>
            <a:endParaRPr lang="fr-BE" altLang="fr-FR" sz="2200" dirty="0" smtClean="0">
              <a:solidFill>
                <a:srgbClr val="FF0000"/>
              </a:solidFill>
            </a:endParaRPr>
          </a:p>
          <a:p>
            <a:pPr>
              <a:lnSpc>
                <a:spcPct val="90000"/>
              </a:lnSpc>
              <a:buClrTx/>
              <a:buFont typeface="Arial" charset="0"/>
              <a:buChar char="•"/>
            </a:pPr>
            <a:r>
              <a:rPr lang="fr-BE" altLang="fr-FR" sz="2200" u="sng" dirty="0" smtClean="0"/>
              <a:t>Impact au niveau européen</a:t>
            </a:r>
          </a:p>
          <a:p>
            <a:pPr lvl="1">
              <a:lnSpc>
                <a:spcPct val="90000"/>
              </a:lnSpc>
              <a:buClrTx/>
              <a:buFont typeface="Arial" charset="0"/>
              <a:buChar char="•"/>
            </a:pPr>
            <a:r>
              <a:rPr lang="fr-BE" altLang="fr-FR" sz="2200" dirty="0" smtClean="0"/>
              <a:t>24.146.000 vaches laitières (</a:t>
            </a:r>
            <a:r>
              <a:rPr lang="fr-BE" altLang="fr-FR" sz="2200" dirty="0" err="1" smtClean="0"/>
              <a:t>Ataide</a:t>
            </a:r>
            <a:r>
              <a:rPr lang="fr-BE" altLang="fr-FR" sz="2200" dirty="0" smtClean="0"/>
              <a:t> Dias et al. </a:t>
            </a:r>
            <a:r>
              <a:rPr lang="fr-BE" altLang="fr-FR" sz="2200" dirty="0" smtClean="0">
                <a:hlinkClick r:id="rId2"/>
              </a:rPr>
              <a:t>www.eds-destatis.de</a:t>
            </a:r>
            <a:r>
              <a:rPr lang="fr-BE" altLang="fr-FR" sz="2200" dirty="0" smtClean="0"/>
              <a:t> )</a:t>
            </a:r>
          </a:p>
          <a:p>
            <a:pPr lvl="1">
              <a:lnSpc>
                <a:spcPct val="90000"/>
              </a:lnSpc>
              <a:buClrTx/>
              <a:buFont typeface="Arial" charset="0"/>
              <a:buChar char="•"/>
            </a:pPr>
            <a:r>
              <a:rPr lang="fr-BE" altLang="fr-FR" sz="2200" dirty="0" smtClean="0">
                <a:solidFill>
                  <a:srgbClr val="FF0000"/>
                </a:solidFill>
              </a:rPr>
              <a:t>1,4 milliards d’Euros </a:t>
            </a:r>
            <a:r>
              <a:rPr lang="fr-BE" altLang="fr-FR" sz="2200" dirty="0" smtClean="0"/>
              <a:t>(Sheldon et al. </a:t>
            </a:r>
            <a:r>
              <a:rPr lang="fr-BE" altLang="fr-FR" sz="2200" dirty="0" err="1" smtClean="0"/>
              <a:t>Biol</a:t>
            </a:r>
            <a:r>
              <a:rPr lang="fr-BE" altLang="fr-FR" sz="2200" dirty="0" smtClean="0"/>
              <a:t> </a:t>
            </a:r>
            <a:r>
              <a:rPr lang="fr-BE" altLang="fr-FR" sz="2200" dirty="0" err="1" smtClean="0"/>
              <a:t>Reprod</a:t>
            </a:r>
            <a:r>
              <a:rPr lang="fr-BE" altLang="fr-FR" sz="2200" dirty="0" smtClean="0"/>
              <a:t> 2009,81,1025-1032)</a:t>
            </a:r>
          </a:p>
          <a:p>
            <a:pPr>
              <a:lnSpc>
                <a:spcPct val="90000"/>
              </a:lnSpc>
              <a:buClrTx/>
              <a:buFont typeface="Arial" charset="0"/>
              <a:buChar char="•"/>
            </a:pPr>
            <a:r>
              <a:rPr lang="fr-BE" altLang="fr-FR" sz="2200" u="sng" dirty="0" smtClean="0"/>
              <a:t>Impact au niveau américain (USA)</a:t>
            </a:r>
          </a:p>
          <a:p>
            <a:pPr lvl="1">
              <a:lnSpc>
                <a:spcPct val="90000"/>
              </a:lnSpc>
              <a:buClrTx/>
              <a:buFont typeface="Arial" charset="0"/>
              <a:buChar char="•"/>
            </a:pPr>
            <a:r>
              <a:rPr lang="fr-BE" altLang="fr-FR" sz="2200" dirty="0" smtClean="0"/>
              <a:t>8.495.000 vaches laitières (</a:t>
            </a:r>
            <a:r>
              <a:rPr lang="fr-BE" altLang="fr-FR" sz="2200" dirty="0" smtClean="0">
                <a:hlinkClick r:id="rId3"/>
              </a:rPr>
              <a:t>www.ers.usda.gov/publications</a:t>
            </a:r>
            <a:r>
              <a:rPr lang="fr-BE" altLang="fr-FR" sz="2200" dirty="0" smtClean="0"/>
              <a:t> )</a:t>
            </a:r>
          </a:p>
          <a:p>
            <a:pPr lvl="1">
              <a:lnSpc>
                <a:spcPct val="90000"/>
              </a:lnSpc>
              <a:buClrTx/>
              <a:buFont typeface="Arial" charset="0"/>
              <a:buChar char="•"/>
            </a:pPr>
            <a:r>
              <a:rPr lang="fr-BE" altLang="fr-FR" sz="2200" dirty="0" smtClean="0">
                <a:solidFill>
                  <a:srgbClr val="FF0000"/>
                </a:solidFill>
              </a:rPr>
              <a:t>650 millions de dollars </a:t>
            </a:r>
            <a:r>
              <a:rPr lang="fr-BE" altLang="fr-FR" sz="2200" dirty="0" smtClean="0"/>
              <a:t>(Sheldon et al. </a:t>
            </a:r>
            <a:r>
              <a:rPr lang="fr-BE" altLang="fr-FR" sz="2200" dirty="0" err="1" smtClean="0"/>
              <a:t>Biol</a:t>
            </a:r>
            <a:r>
              <a:rPr lang="fr-BE" altLang="fr-FR" sz="2200" dirty="0" smtClean="0"/>
              <a:t> </a:t>
            </a:r>
            <a:r>
              <a:rPr lang="fr-BE" altLang="fr-FR" sz="2200" dirty="0" err="1" smtClean="0"/>
              <a:t>Reprod</a:t>
            </a:r>
            <a:r>
              <a:rPr lang="fr-BE" altLang="fr-FR" sz="2200" dirty="0" smtClean="0"/>
              <a:t> 2009,81,1025)</a:t>
            </a:r>
          </a:p>
          <a:p>
            <a:pPr lvl="1">
              <a:lnSpc>
                <a:spcPct val="90000"/>
              </a:lnSpc>
              <a:buClrTx/>
              <a:buFont typeface="Arial" charset="0"/>
              <a:buChar char="•"/>
            </a:pPr>
            <a:endParaRPr lang="fr-BE" altLang="fr-FR" sz="2200" dirty="0" smtClean="0"/>
          </a:p>
        </p:txBody>
      </p:sp>
      <p:sp>
        <p:nvSpPr>
          <p:cNvPr id="2" name="Rectangle à coins arrondis 1"/>
          <p:cNvSpPr/>
          <p:nvPr/>
        </p:nvSpPr>
        <p:spPr>
          <a:xfrm>
            <a:off x="112068" y="440668"/>
            <a:ext cx="8830121" cy="504056"/>
          </a:xfrm>
          <a:prstGeom prst="roundRect">
            <a:avLst/>
          </a:prstGeom>
          <a:solidFill>
            <a:srgbClr val="8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smtClean="0"/>
              <a:t>Les infections utérines : </a:t>
            </a:r>
            <a:r>
              <a:rPr lang="fr-BE" sz="2000" dirty="0"/>
              <a:t>u</a:t>
            </a:r>
            <a:r>
              <a:rPr lang="fr-BE" sz="2000" dirty="0" smtClean="0"/>
              <a:t>ne pathologie  aux graves conséquences économiques </a:t>
            </a:r>
            <a:endParaRPr lang="fr-BE" sz="2000" dirty="0"/>
          </a:p>
        </p:txBody>
      </p:sp>
      <p:sp>
        <p:nvSpPr>
          <p:cNvPr id="3" name="ZoneTexte 2"/>
          <p:cNvSpPr txBox="1"/>
          <p:nvPr/>
        </p:nvSpPr>
        <p:spPr>
          <a:xfrm>
            <a:off x="2089666" y="5493737"/>
            <a:ext cx="4874924" cy="892552"/>
          </a:xfrm>
          <a:prstGeom prst="rect">
            <a:avLst/>
          </a:prstGeom>
          <a:solidFill>
            <a:schemeClr val="tx2">
              <a:lumMod val="75000"/>
            </a:schemeClr>
          </a:solidFill>
          <a:ln>
            <a:solidFill>
              <a:schemeClr val="tx1"/>
            </a:solidFill>
          </a:ln>
        </p:spPr>
        <p:txBody>
          <a:bodyPr wrap="none" rtlCol="0">
            <a:spAutoFit/>
          </a:bodyPr>
          <a:lstStyle/>
          <a:p>
            <a:r>
              <a:rPr lang="fr-BE" sz="2600" dirty="0" smtClean="0">
                <a:solidFill>
                  <a:schemeClr val="bg1"/>
                </a:solidFill>
              </a:rPr>
              <a:t>1 Euros : 11 dirhams marocains</a:t>
            </a:r>
          </a:p>
          <a:p>
            <a:r>
              <a:rPr lang="fr-BE" sz="2600" dirty="0" smtClean="0">
                <a:solidFill>
                  <a:schemeClr val="bg1"/>
                </a:solidFill>
              </a:rPr>
              <a:t>1 dollar US : 10 dirhams marocains</a:t>
            </a:r>
            <a:endParaRPr lang="fr-BE" sz="2600" dirty="0">
              <a:solidFill>
                <a:schemeClr val="bg1"/>
              </a:solidFill>
            </a:endParaRPr>
          </a:p>
        </p:txBody>
      </p:sp>
    </p:spTree>
    <p:extLst>
      <p:ext uri="{BB962C8B-B14F-4D97-AF65-F5344CB8AC3E}">
        <p14:creationId xmlns:p14="http://schemas.microsoft.com/office/powerpoint/2010/main" val="17323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11560" y="1700808"/>
            <a:ext cx="7848872" cy="302433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6000" dirty="0" smtClean="0"/>
              <a:t>1</a:t>
            </a:r>
          </a:p>
          <a:p>
            <a:pPr algn="ctr"/>
            <a:r>
              <a:rPr lang="fr-BE" sz="4000" dirty="0"/>
              <a:t>Énoncer les définitions et critères de diagnostic des infections utérines</a:t>
            </a:r>
          </a:p>
        </p:txBody>
      </p:sp>
      <p:sp>
        <p:nvSpPr>
          <p:cNvPr id="3" name="Espace réservé du numéro de diapositive 2"/>
          <p:cNvSpPr>
            <a:spLocks noGrp="1"/>
          </p:cNvSpPr>
          <p:nvPr>
            <p:ph type="sldNum" sz="quarter" idx="12"/>
          </p:nvPr>
        </p:nvSpPr>
        <p:spPr/>
        <p:txBody>
          <a:bodyPr/>
          <a:lstStyle/>
          <a:p>
            <a:fld id="{74236956-C5D1-4819-939A-6E38A104A438}" type="slidenum">
              <a:rPr lang="fr-BE" smtClean="0"/>
              <a:t>4</a:t>
            </a:fld>
            <a:endParaRPr lang="fr-BE"/>
          </a:p>
        </p:txBody>
      </p:sp>
    </p:spTree>
    <p:extLst>
      <p:ext uri="{BB962C8B-B14F-4D97-AF65-F5344CB8AC3E}">
        <p14:creationId xmlns:p14="http://schemas.microsoft.com/office/powerpoint/2010/main" val="3871710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C1DEA5BD-BCCF-449C-8218-DC89B995683C}" type="slidenum">
              <a:rPr lang="fr-FR" altLang="fr-FR" sz="1400" smtClean="0"/>
              <a:pPr>
                <a:spcBef>
                  <a:spcPct val="0"/>
                </a:spcBef>
                <a:buClrTx/>
                <a:buFontTx/>
                <a:buNone/>
              </a:pPr>
              <a:t>5</a:t>
            </a:fld>
            <a:endParaRPr lang="fr-FR" altLang="fr-FR" sz="1400" smtClean="0"/>
          </a:p>
        </p:txBody>
      </p:sp>
      <p:sp>
        <p:nvSpPr>
          <p:cNvPr id="10243" name="Rectangle 2"/>
          <p:cNvSpPr>
            <a:spLocks noGrp="1" noChangeArrowheads="1"/>
          </p:cNvSpPr>
          <p:nvPr>
            <p:ph type="ctrTitle"/>
          </p:nvPr>
        </p:nvSpPr>
        <p:spPr>
          <a:xfrm>
            <a:off x="385763" y="311150"/>
            <a:ext cx="7561262" cy="1368425"/>
          </a:xfrm>
          <a:solidFill>
            <a:srgbClr val="FFFFCC"/>
          </a:solidFill>
          <a:ln>
            <a:solidFill>
              <a:schemeClr val="tx2"/>
            </a:solidFill>
            <a:miter lim="800000"/>
            <a:headEnd/>
            <a:tailEnd/>
          </a:ln>
        </p:spPr>
        <p:txBody>
          <a:bodyPr>
            <a:normAutofit/>
          </a:bodyPr>
          <a:lstStyle/>
          <a:p>
            <a:r>
              <a:rPr lang="fr-BE" altLang="fr-FR" sz="2400" u="sng" smtClean="0">
                <a:solidFill>
                  <a:schemeClr val="tx2"/>
                </a:solidFill>
              </a:rPr>
              <a:t>Préambule</a:t>
            </a:r>
            <a:br>
              <a:rPr lang="fr-BE" altLang="fr-FR" sz="2400" u="sng" smtClean="0">
                <a:solidFill>
                  <a:schemeClr val="tx2"/>
                </a:solidFill>
              </a:rPr>
            </a:br>
            <a:r>
              <a:rPr lang="fr-BE" altLang="fr-FR" sz="2400" smtClean="0">
                <a:solidFill>
                  <a:schemeClr val="tx2"/>
                </a:solidFill>
              </a:rPr>
              <a:t>Contamination = processus physiologique </a:t>
            </a:r>
            <a:br>
              <a:rPr lang="fr-BE" altLang="fr-FR" sz="2400" smtClean="0">
                <a:solidFill>
                  <a:schemeClr val="tx2"/>
                </a:solidFill>
              </a:rPr>
            </a:br>
            <a:r>
              <a:rPr lang="fr-BE" altLang="fr-FR" sz="2400" smtClean="0">
                <a:solidFill>
                  <a:schemeClr val="tx2"/>
                </a:solidFill>
              </a:rPr>
              <a:t>Infection = processus pathologique </a:t>
            </a:r>
            <a:endParaRPr lang="fr-FR" altLang="fr-FR" sz="2400" smtClean="0">
              <a:solidFill>
                <a:schemeClr val="tx2"/>
              </a:solidFill>
            </a:endParaRPr>
          </a:p>
        </p:txBody>
      </p:sp>
      <p:sp>
        <p:nvSpPr>
          <p:cNvPr id="10244" name="Rectangle 3"/>
          <p:cNvSpPr>
            <a:spLocks noGrp="1" noChangeArrowheads="1"/>
          </p:cNvSpPr>
          <p:nvPr>
            <p:ph type="subTitle" idx="1"/>
          </p:nvPr>
        </p:nvSpPr>
        <p:spPr/>
        <p:txBody>
          <a:bodyPr/>
          <a:lstStyle/>
          <a:p>
            <a:endParaRPr lang="fr-BE" altLang="fr-FR" smtClean="0"/>
          </a:p>
          <a:p>
            <a:endParaRPr lang="fr-FR" altLang="fr-FR" smtClean="0"/>
          </a:p>
        </p:txBody>
      </p:sp>
      <p:sp>
        <p:nvSpPr>
          <p:cNvPr id="10245" name="Text Box 4"/>
          <p:cNvSpPr txBox="1">
            <a:spLocks noChangeArrowheads="1"/>
          </p:cNvSpPr>
          <p:nvPr/>
        </p:nvSpPr>
        <p:spPr bwMode="auto">
          <a:xfrm>
            <a:off x="1908175" y="1268413"/>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eaLnBrk="1" hangingPunct="1">
              <a:spcBef>
                <a:spcPct val="0"/>
              </a:spcBef>
              <a:buClrTx/>
              <a:buFontTx/>
              <a:buNone/>
            </a:pPr>
            <a:endParaRPr lang="fr-BE" altLang="fr-FR" sz="2400">
              <a:solidFill>
                <a:schemeClr val="tx2"/>
              </a:solidFill>
            </a:endParaRPr>
          </a:p>
          <a:p>
            <a:pPr eaLnBrk="1" hangingPunct="1">
              <a:spcBef>
                <a:spcPct val="0"/>
              </a:spcBef>
              <a:buClrTx/>
              <a:buFontTx/>
              <a:buNone/>
            </a:pPr>
            <a:endParaRPr lang="fr-FR" altLang="fr-FR" sz="2400">
              <a:solidFill>
                <a:srgbClr val="006600"/>
              </a:solidFill>
            </a:endParaRPr>
          </a:p>
        </p:txBody>
      </p:sp>
      <p:grpSp>
        <p:nvGrpSpPr>
          <p:cNvPr id="2" name="Group 6"/>
          <p:cNvGrpSpPr>
            <a:grpSpLocks/>
          </p:cNvGrpSpPr>
          <p:nvPr/>
        </p:nvGrpSpPr>
        <p:grpSpPr bwMode="auto">
          <a:xfrm>
            <a:off x="1319400" y="2101157"/>
            <a:ext cx="6408738" cy="4248150"/>
            <a:chOff x="1458" y="1874"/>
            <a:chExt cx="2794" cy="1953"/>
          </a:xfrm>
        </p:grpSpPr>
        <p:pic>
          <p:nvPicPr>
            <p:cNvPr id="10247" name="Picture 7" descr="Full Siz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 y="1874"/>
              <a:ext cx="2794" cy="195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48" name="Freeform 8"/>
            <p:cNvSpPr>
              <a:spLocks/>
            </p:cNvSpPr>
            <p:nvPr/>
          </p:nvSpPr>
          <p:spPr bwMode="auto">
            <a:xfrm>
              <a:off x="1885" y="2202"/>
              <a:ext cx="1743" cy="1262"/>
            </a:xfrm>
            <a:custGeom>
              <a:avLst/>
              <a:gdLst>
                <a:gd name="T0" fmla="*/ 0 w 1980"/>
                <a:gd name="T1" fmla="*/ 3 h 1476"/>
                <a:gd name="T2" fmla="*/ 18 w 1980"/>
                <a:gd name="T3" fmla="*/ 3 h 1476"/>
                <a:gd name="T4" fmla="*/ 25 w 1980"/>
                <a:gd name="T5" fmla="*/ 3 h 1476"/>
                <a:gd name="T6" fmla="*/ 29 w 1980"/>
                <a:gd name="T7" fmla="*/ 3 h 1476"/>
                <a:gd name="T8" fmla="*/ 29 w 1980"/>
                <a:gd name="T9" fmla="*/ 3 h 1476"/>
                <a:gd name="T10" fmla="*/ 29 w 1980"/>
                <a:gd name="T11" fmla="*/ 3 h 1476"/>
                <a:gd name="T12" fmla="*/ 32 w 1980"/>
                <a:gd name="T13" fmla="*/ 3 h 1476"/>
                <a:gd name="T14" fmla="*/ 33 w 1980"/>
                <a:gd name="T15" fmla="*/ 5 h 1476"/>
                <a:gd name="T16" fmla="*/ 36 w 1980"/>
                <a:gd name="T17" fmla="*/ 6 h 1476"/>
                <a:gd name="T18" fmla="*/ 37 w 1980"/>
                <a:gd name="T19" fmla="*/ 7 h 1476"/>
                <a:gd name="T20" fmla="*/ 38 w 1980"/>
                <a:gd name="T21" fmla="*/ 7 h 1476"/>
                <a:gd name="T22" fmla="*/ 40 w 1980"/>
                <a:gd name="T23" fmla="*/ 8 h 1476"/>
                <a:gd name="T24" fmla="*/ 42 w 1980"/>
                <a:gd name="T25" fmla="*/ 9 h 1476"/>
                <a:gd name="T26" fmla="*/ 45 w 1980"/>
                <a:gd name="T27" fmla="*/ 10 h 1476"/>
                <a:gd name="T28" fmla="*/ 47 w 1980"/>
                <a:gd name="T29" fmla="*/ 11 h 1476"/>
                <a:gd name="T30" fmla="*/ 50 w 1980"/>
                <a:gd name="T31" fmla="*/ 13 h 1476"/>
                <a:gd name="T32" fmla="*/ 56 w 1980"/>
                <a:gd name="T33" fmla="*/ 15 h 1476"/>
                <a:gd name="T34" fmla="*/ 56 w 1980"/>
                <a:gd name="T35" fmla="*/ 16 h 1476"/>
                <a:gd name="T36" fmla="*/ 56 w 1980"/>
                <a:gd name="T37" fmla="*/ 17 h 1476"/>
                <a:gd name="T38" fmla="*/ 56 w 1980"/>
                <a:gd name="T39" fmla="*/ 17 h 1476"/>
                <a:gd name="T40" fmla="*/ 58 w 1980"/>
                <a:gd name="T41" fmla="*/ 17 h 1476"/>
                <a:gd name="T42" fmla="*/ 60 w 1980"/>
                <a:gd name="T43" fmla="*/ 18 h 1476"/>
                <a:gd name="T44" fmla="*/ 63 w 1980"/>
                <a:gd name="T45" fmla="*/ 20 h 1476"/>
                <a:gd name="T46" fmla="*/ 64 w 1980"/>
                <a:gd name="T47" fmla="*/ 21 h 1476"/>
                <a:gd name="T48" fmla="*/ 67 w 1980"/>
                <a:gd name="T49" fmla="*/ 23 h 1476"/>
                <a:gd name="T50" fmla="*/ 68 w 1980"/>
                <a:gd name="T51" fmla="*/ 23 h 1476"/>
                <a:gd name="T52" fmla="*/ 68 w 1980"/>
                <a:gd name="T53" fmla="*/ 23 h 1476"/>
                <a:gd name="T54" fmla="*/ 73 w 1980"/>
                <a:gd name="T55" fmla="*/ 26 h 1476"/>
                <a:gd name="T56" fmla="*/ 73 w 1980"/>
                <a:gd name="T57" fmla="*/ 27 h 1476"/>
                <a:gd name="T58" fmla="*/ 76 w 1980"/>
                <a:gd name="T59" fmla="*/ 27 h 1476"/>
                <a:gd name="T60" fmla="*/ 80 w 1980"/>
                <a:gd name="T61" fmla="*/ 27 h 1476"/>
                <a:gd name="T62" fmla="*/ 81 w 1980"/>
                <a:gd name="T63" fmla="*/ 28 h 1476"/>
                <a:gd name="T64" fmla="*/ 81 w 1980"/>
                <a:gd name="T65" fmla="*/ 28 h 1476"/>
                <a:gd name="T66" fmla="*/ 83 w 1980"/>
                <a:gd name="T67" fmla="*/ 29 h 1476"/>
                <a:gd name="T68" fmla="*/ 83 w 1980"/>
                <a:gd name="T69" fmla="*/ 31 h 1476"/>
                <a:gd name="T70" fmla="*/ 85 w 1980"/>
                <a:gd name="T71" fmla="*/ 32 h 1476"/>
                <a:gd name="T72" fmla="*/ 89 w 1980"/>
                <a:gd name="T73" fmla="*/ 32 h 1476"/>
                <a:gd name="T74" fmla="*/ 92 w 1980"/>
                <a:gd name="T75" fmla="*/ 33 h 1476"/>
                <a:gd name="T76" fmla="*/ 94 w 1980"/>
                <a:gd name="T77" fmla="*/ 34 h 14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80"/>
                <a:gd name="T118" fmla="*/ 0 h 1476"/>
                <a:gd name="T119" fmla="*/ 1980 w 1980"/>
                <a:gd name="T120" fmla="*/ 1476 h 14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80" h="1476">
                  <a:moveTo>
                    <a:pt x="0" y="12"/>
                  </a:moveTo>
                  <a:cubicBezTo>
                    <a:pt x="136" y="8"/>
                    <a:pt x="255" y="0"/>
                    <a:pt x="390" y="12"/>
                  </a:cubicBezTo>
                  <a:cubicBezTo>
                    <a:pt x="433" y="16"/>
                    <a:pt x="472" y="37"/>
                    <a:pt x="528" y="42"/>
                  </a:cubicBezTo>
                  <a:cubicBezTo>
                    <a:pt x="558" y="52"/>
                    <a:pt x="582" y="72"/>
                    <a:pt x="612" y="84"/>
                  </a:cubicBezTo>
                  <a:cubicBezTo>
                    <a:pt x="616" y="90"/>
                    <a:pt x="619" y="97"/>
                    <a:pt x="624" y="102"/>
                  </a:cubicBezTo>
                  <a:cubicBezTo>
                    <a:pt x="629" y="107"/>
                    <a:pt x="637" y="108"/>
                    <a:pt x="642" y="114"/>
                  </a:cubicBezTo>
                  <a:cubicBezTo>
                    <a:pt x="665" y="143"/>
                    <a:pt x="627" y="125"/>
                    <a:pt x="666" y="138"/>
                  </a:cubicBezTo>
                  <a:cubicBezTo>
                    <a:pt x="673" y="160"/>
                    <a:pt x="702" y="186"/>
                    <a:pt x="720" y="204"/>
                  </a:cubicBezTo>
                  <a:cubicBezTo>
                    <a:pt x="728" y="229"/>
                    <a:pt x="741" y="226"/>
                    <a:pt x="762" y="240"/>
                  </a:cubicBezTo>
                  <a:cubicBezTo>
                    <a:pt x="768" y="249"/>
                    <a:pt x="796" y="282"/>
                    <a:pt x="804" y="288"/>
                  </a:cubicBezTo>
                  <a:cubicBezTo>
                    <a:pt x="809" y="292"/>
                    <a:pt x="816" y="291"/>
                    <a:pt x="822" y="294"/>
                  </a:cubicBezTo>
                  <a:cubicBezTo>
                    <a:pt x="835" y="301"/>
                    <a:pt x="858" y="318"/>
                    <a:pt x="858" y="318"/>
                  </a:cubicBezTo>
                  <a:cubicBezTo>
                    <a:pt x="873" y="340"/>
                    <a:pt x="884" y="370"/>
                    <a:pt x="906" y="384"/>
                  </a:cubicBezTo>
                  <a:cubicBezTo>
                    <a:pt x="918" y="403"/>
                    <a:pt x="936" y="418"/>
                    <a:pt x="954" y="432"/>
                  </a:cubicBezTo>
                  <a:cubicBezTo>
                    <a:pt x="965" y="441"/>
                    <a:pt x="990" y="456"/>
                    <a:pt x="990" y="456"/>
                  </a:cubicBezTo>
                  <a:cubicBezTo>
                    <a:pt x="1016" y="495"/>
                    <a:pt x="1051" y="527"/>
                    <a:pt x="1080" y="564"/>
                  </a:cubicBezTo>
                  <a:cubicBezTo>
                    <a:pt x="1112" y="605"/>
                    <a:pt x="1135" y="654"/>
                    <a:pt x="1188" y="672"/>
                  </a:cubicBezTo>
                  <a:cubicBezTo>
                    <a:pt x="1192" y="678"/>
                    <a:pt x="1194" y="685"/>
                    <a:pt x="1200" y="690"/>
                  </a:cubicBezTo>
                  <a:cubicBezTo>
                    <a:pt x="1205" y="694"/>
                    <a:pt x="1214" y="692"/>
                    <a:pt x="1218" y="696"/>
                  </a:cubicBezTo>
                  <a:cubicBezTo>
                    <a:pt x="1222" y="700"/>
                    <a:pt x="1220" y="709"/>
                    <a:pt x="1224" y="714"/>
                  </a:cubicBezTo>
                  <a:cubicBezTo>
                    <a:pt x="1229" y="720"/>
                    <a:pt x="1236" y="722"/>
                    <a:pt x="1242" y="726"/>
                  </a:cubicBezTo>
                  <a:cubicBezTo>
                    <a:pt x="1256" y="747"/>
                    <a:pt x="1253" y="760"/>
                    <a:pt x="1278" y="768"/>
                  </a:cubicBezTo>
                  <a:cubicBezTo>
                    <a:pt x="1293" y="812"/>
                    <a:pt x="1318" y="840"/>
                    <a:pt x="1344" y="876"/>
                  </a:cubicBezTo>
                  <a:cubicBezTo>
                    <a:pt x="1372" y="915"/>
                    <a:pt x="1339" y="888"/>
                    <a:pt x="1374" y="912"/>
                  </a:cubicBezTo>
                  <a:cubicBezTo>
                    <a:pt x="1382" y="935"/>
                    <a:pt x="1405" y="958"/>
                    <a:pt x="1428" y="966"/>
                  </a:cubicBezTo>
                  <a:cubicBezTo>
                    <a:pt x="1432" y="972"/>
                    <a:pt x="1435" y="979"/>
                    <a:pt x="1440" y="984"/>
                  </a:cubicBezTo>
                  <a:cubicBezTo>
                    <a:pt x="1445" y="989"/>
                    <a:pt x="1453" y="991"/>
                    <a:pt x="1458" y="996"/>
                  </a:cubicBezTo>
                  <a:cubicBezTo>
                    <a:pt x="1489" y="1031"/>
                    <a:pt x="1500" y="1076"/>
                    <a:pt x="1548" y="1092"/>
                  </a:cubicBezTo>
                  <a:cubicBezTo>
                    <a:pt x="1552" y="1100"/>
                    <a:pt x="1554" y="1110"/>
                    <a:pt x="1560" y="1116"/>
                  </a:cubicBezTo>
                  <a:cubicBezTo>
                    <a:pt x="1560" y="1116"/>
                    <a:pt x="1605" y="1146"/>
                    <a:pt x="1614" y="1152"/>
                  </a:cubicBezTo>
                  <a:cubicBezTo>
                    <a:pt x="1641" y="1170"/>
                    <a:pt x="1674" y="1202"/>
                    <a:pt x="1704" y="1212"/>
                  </a:cubicBezTo>
                  <a:cubicBezTo>
                    <a:pt x="1708" y="1218"/>
                    <a:pt x="1711" y="1225"/>
                    <a:pt x="1716" y="1230"/>
                  </a:cubicBezTo>
                  <a:cubicBezTo>
                    <a:pt x="1721" y="1235"/>
                    <a:pt x="1729" y="1236"/>
                    <a:pt x="1734" y="1242"/>
                  </a:cubicBezTo>
                  <a:cubicBezTo>
                    <a:pt x="1767" y="1283"/>
                    <a:pt x="1706" y="1238"/>
                    <a:pt x="1758" y="1272"/>
                  </a:cubicBezTo>
                  <a:cubicBezTo>
                    <a:pt x="1766" y="1284"/>
                    <a:pt x="1770" y="1300"/>
                    <a:pt x="1782" y="1308"/>
                  </a:cubicBezTo>
                  <a:cubicBezTo>
                    <a:pt x="1788" y="1312"/>
                    <a:pt x="1795" y="1315"/>
                    <a:pt x="1800" y="1320"/>
                  </a:cubicBezTo>
                  <a:cubicBezTo>
                    <a:pt x="1838" y="1363"/>
                    <a:pt x="1859" y="1396"/>
                    <a:pt x="1908" y="1428"/>
                  </a:cubicBezTo>
                  <a:cubicBezTo>
                    <a:pt x="1926" y="1440"/>
                    <a:pt x="1944" y="1452"/>
                    <a:pt x="1962" y="1464"/>
                  </a:cubicBezTo>
                  <a:cubicBezTo>
                    <a:pt x="1968" y="1468"/>
                    <a:pt x="1980" y="1476"/>
                    <a:pt x="1980" y="1476"/>
                  </a:cubicBezTo>
                </a:path>
              </a:pathLst>
            </a:custGeom>
            <a:noFill/>
            <a:ln w="28575"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grpSp>
    </p:spTree>
    <p:extLst>
      <p:ext uri="{BB962C8B-B14F-4D97-AF65-F5344CB8AC3E}">
        <p14:creationId xmlns:p14="http://schemas.microsoft.com/office/powerpoint/2010/main" val="845462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98659" y="188640"/>
            <a:ext cx="8610535"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Classification des infections utérines chez la vache (Adapté de Sheldon et al. 2006, Leblanc 2014 et </a:t>
            </a:r>
            <a:r>
              <a:rPr lang="fr-BE" sz="2200" dirty="0" err="1" smtClean="0"/>
              <a:t>Deguillaume</a:t>
            </a:r>
            <a:r>
              <a:rPr lang="fr-BE" sz="2200" dirty="0" smtClean="0"/>
              <a:t> 2007) </a:t>
            </a:r>
            <a:endParaRPr lang="fr-BE" sz="2200" dirty="0"/>
          </a:p>
        </p:txBody>
      </p:sp>
      <p:sp>
        <p:nvSpPr>
          <p:cNvPr id="4" name="Rectangle à coins arrondis 3"/>
          <p:cNvSpPr/>
          <p:nvPr/>
        </p:nvSpPr>
        <p:spPr>
          <a:xfrm>
            <a:off x="54397" y="1196752"/>
            <a:ext cx="3149451" cy="648072"/>
          </a:xfrm>
          <a:prstGeom prst="roundRect">
            <a:avLst/>
          </a:prstGeom>
          <a:solidFill>
            <a:schemeClr val="accent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&lt; 21 jours PP</a:t>
            </a:r>
            <a:endParaRPr lang="fr-BE" sz="2200" dirty="0"/>
          </a:p>
        </p:txBody>
      </p:sp>
      <p:sp>
        <p:nvSpPr>
          <p:cNvPr id="6" name="Rectangle à coins arrondis 5"/>
          <p:cNvSpPr/>
          <p:nvPr/>
        </p:nvSpPr>
        <p:spPr>
          <a:xfrm>
            <a:off x="3275856" y="1196752"/>
            <a:ext cx="5616624" cy="648072"/>
          </a:xfrm>
          <a:prstGeom prst="roundRect">
            <a:avLst/>
          </a:prstGeom>
          <a:solidFill>
            <a:schemeClr val="accent3">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200" dirty="0" smtClean="0"/>
              <a:t>21 à 60 j PP (effets sur la fertilité/ fécondité)</a:t>
            </a:r>
            <a:endParaRPr lang="fr-BE" sz="2200" dirty="0"/>
          </a:p>
        </p:txBody>
      </p:sp>
      <p:sp>
        <p:nvSpPr>
          <p:cNvPr id="5" name="Rectangle à coins arrondis 4"/>
          <p:cNvSpPr/>
          <p:nvPr/>
        </p:nvSpPr>
        <p:spPr>
          <a:xfrm>
            <a:off x="88253" y="2030324"/>
            <a:ext cx="1512168" cy="1235291"/>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Métrite puerpérale ou métrite aigüe</a:t>
            </a:r>
            <a:endParaRPr lang="fr-BE" b="1" dirty="0">
              <a:solidFill>
                <a:schemeClr val="tx1"/>
              </a:solidFill>
            </a:endParaRPr>
          </a:p>
        </p:txBody>
      </p:sp>
      <p:sp>
        <p:nvSpPr>
          <p:cNvPr id="8" name="Rectangle à coins arrondis 7"/>
          <p:cNvSpPr/>
          <p:nvPr/>
        </p:nvSpPr>
        <p:spPr>
          <a:xfrm>
            <a:off x="1824285" y="2060012"/>
            <a:ext cx="1132535" cy="720080"/>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Métrite clinique </a:t>
            </a:r>
            <a:endParaRPr lang="fr-BE" b="1" dirty="0">
              <a:solidFill>
                <a:schemeClr val="tx1"/>
              </a:solidFill>
            </a:endParaRPr>
          </a:p>
        </p:txBody>
      </p:sp>
      <p:sp>
        <p:nvSpPr>
          <p:cNvPr id="9" name="Rectangle à coins arrondis 8"/>
          <p:cNvSpPr/>
          <p:nvPr/>
        </p:nvSpPr>
        <p:spPr>
          <a:xfrm>
            <a:off x="7767321" y="2705975"/>
            <a:ext cx="1368152" cy="576064"/>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Pyomètre</a:t>
            </a:r>
            <a:endParaRPr lang="fr-BE" b="1" dirty="0">
              <a:solidFill>
                <a:schemeClr val="tx1"/>
              </a:solidFill>
            </a:endParaRPr>
          </a:p>
        </p:txBody>
      </p:sp>
      <p:sp>
        <p:nvSpPr>
          <p:cNvPr id="10" name="Rectangle à coins arrondis 9"/>
          <p:cNvSpPr/>
          <p:nvPr/>
        </p:nvSpPr>
        <p:spPr>
          <a:xfrm>
            <a:off x="3201806" y="2011447"/>
            <a:ext cx="1944216" cy="1235291"/>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Endométrite clinique (ou écoulement vaginal purulent) </a:t>
            </a:r>
            <a:endParaRPr lang="fr-BE" b="1" dirty="0">
              <a:solidFill>
                <a:schemeClr val="tx1"/>
              </a:solidFill>
            </a:endParaRPr>
          </a:p>
        </p:txBody>
      </p:sp>
      <p:sp>
        <p:nvSpPr>
          <p:cNvPr id="11" name="Rectangle à coins arrondis 10"/>
          <p:cNvSpPr/>
          <p:nvPr/>
        </p:nvSpPr>
        <p:spPr>
          <a:xfrm>
            <a:off x="5229762" y="2030322"/>
            <a:ext cx="1557093" cy="1251717"/>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Endométrite subclinique (ou cytologique) </a:t>
            </a:r>
            <a:endParaRPr lang="fr-BE" b="1" dirty="0">
              <a:solidFill>
                <a:schemeClr val="tx1"/>
              </a:solidFill>
            </a:endParaRPr>
          </a:p>
        </p:txBody>
      </p:sp>
      <p:sp>
        <p:nvSpPr>
          <p:cNvPr id="12" name="Rectangle à coins arrondis 11"/>
          <p:cNvSpPr/>
          <p:nvPr/>
        </p:nvSpPr>
        <p:spPr>
          <a:xfrm>
            <a:off x="6865930" y="2071721"/>
            <a:ext cx="1224136" cy="557372"/>
          </a:xfrm>
          <a:prstGeom prst="round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solidFill>
                  <a:schemeClr val="tx1"/>
                </a:solidFill>
              </a:rPr>
              <a:t>Cervicite</a:t>
            </a:r>
            <a:endParaRPr lang="fr-BE" b="1" dirty="0">
              <a:solidFill>
                <a:schemeClr val="tx1"/>
              </a:solidFill>
            </a:endParaRPr>
          </a:p>
        </p:txBody>
      </p:sp>
      <p:cxnSp>
        <p:nvCxnSpPr>
          <p:cNvPr id="13" name="Connecteur droit avec flèche 12"/>
          <p:cNvCxnSpPr/>
          <p:nvPr/>
        </p:nvCxnSpPr>
        <p:spPr>
          <a:xfrm>
            <a:off x="683568" y="3280892"/>
            <a:ext cx="0" cy="11562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24149" y="4437112"/>
            <a:ext cx="2932671" cy="179485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b="1" dirty="0" smtClean="0">
                <a:solidFill>
                  <a:schemeClr val="tx1"/>
                </a:solidFill>
              </a:rPr>
              <a:t>- Symptômes généraux (apathie, inappétence, chute en lait, T° &gt; 39,5°C, tachycardie, </a:t>
            </a:r>
            <a:r>
              <a:rPr lang="fr-BE" sz="1600" b="1" dirty="0" err="1" smtClean="0">
                <a:solidFill>
                  <a:schemeClr val="tx1"/>
                </a:solidFill>
              </a:rPr>
              <a:t>deshydratation</a:t>
            </a:r>
            <a:r>
              <a:rPr lang="fr-BE" sz="1600" b="1" dirty="0" smtClean="0">
                <a:solidFill>
                  <a:schemeClr val="tx1"/>
                </a:solidFill>
              </a:rPr>
              <a:t>)</a:t>
            </a:r>
          </a:p>
          <a:p>
            <a:r>
              <a:rPr lang="fr-BE" sz="1600" b="1" dirty="0" smtClean="0">
                <a:solidFill>
                  <a:schemeClr val="tx1"/>
                </a:solidFill>
              </a:rPr>
              <a:t>- Ecoulements vulvaires fétides, brunâtres </a:t>
            </a:r>
            <a:endParaRPr lang="fr-BE" sz="1600" b="1" dirty="0">
              <a:solidFill>
                <a:schemeClr val="tx1"/>
              </a:solidFill>
            </a:endParaRPr>
          </a:p>
        </p:txBody>
      </p:sp>
      <p:sp>
        <p:nvSpPr>
          <p:cNvPr id="16" name="Rectangle à coins arrondis 15"/>
          <p:cNvSpPr/>
          <p:nvPr/>
        </p:nvSpPr>
        <p:spPr>
          <a:xfrm>
            <a:off x="3120875" y="4907525"/>
            <a:ext cx="3035301" cy="118577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b="1" dirty="0" smtClean="0">
                <a:solidFill>
                  <a:schemeClr val="tx1"/>
                </a:solidFill>
              </a:rPr>
              <a:t>- Pas de symptômes généraux </a:t>
            </a:r>
          </a:p>
          <a:p>
            <a:r>
              <a:rPr lang="fr-BE" sz="1600" b="1" dirty="0" smtClean="0">
                <a:solidFill>
                  <a:schemeClr val="tx1"/>
                </a:solidFill>
              </a:rPr>
              <a:t>- Flocons de pus, écoulement muco-purulents ou purulents (1</a:t>
            </a:r>
            <a:r>
              <a:rPr lang="fr-BE" sz="1600" b="1" baseline="30000" dirty="0" smtClean="0">
                <a:solidFill>
                  <a:schemeClr val="tx1"/>
                </a:solidFill>
              </a:rPr>
              <a:t>er</a:t>
            </a:r>
            <a:r>
              <a:rPr lang="fr-BE" sz="1600" b="1" dirty="0" smtClean="0">
                <a:solidFill>
                  <a:schemeClr val="tx1"/>
                </a:solidFill>
              </a:rPr>
              <a:t>, 2</a:t>
            </a:r>
            <a:r>
              <a:rPr lang="fr-BE" sz="1600" b="1" baseline="30000" dirty="0" smtClean="0">
                <a:solidFill>
                  <a:schemeClr val="tx1"/>
                </a:solidFill>
              </a:rPr>
              <a:t>ème</a:t>
            </a:r>
            <a:r>
              <a:rPr lang="fr-BE" sz="1600" b="1" dirty="0" smtClean="0">
                <a:solidFill>
                  <a:schemeClr val="tx1"/>
                </a:solidFill>
              </a:rPr>
              <a:t>, 3</a:t>
            </a:r>
            <a:r>
              <a:rPr lang="fr-BE" sz="1600" b="1" baseline="30000" dirty="0" smtClean="0">
                <a:solidFill>
                  <a:schemeClr val="tx1"/>
                </a:solidFill>
              </a:rPr>
              <a:t>ème</a:t>
            </a:r>
            <a:r>
              <a:rPr lang="fr-BE" sz="1600" b="1" dirty="0" smtClean="0">
                <a:solidFill>
                  <a:schemeClr val="tx1"/>
                </a:solidFill>
              </a:rPr>
              <a:t> degré)</a:t>
            </a:r>
            <a:endParaRPr lang="fr-BE" sz="1600" b="1" dirty="0">
              <a:solidFill>
                <a:schemeClr val="tx1"/>
              </a:solidFill>
            </a:endParaRPr>
          </a:p>
        </p:txBody>
      </p:sp>
      <p:cxnSp>
        <p:nvCxnSpPr>
          <p:cNvPr id="18" name="Connecteur droit avec flèche 17"/>
          <p:cNvCxnSpPr/>
          <p:nvPr/>
        </p:nvCxnSpPr>
        <p:spPr>
          <a:xfrm>
            <a:off x="2267744" y="2780092"/>
            <a:ext cx="1" cy="64890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à coins arrondis 19"/>
          <p:cNvSpPr/>
          <p:nvPr/>
        </p:nvSpPr>
        <p:spPr>
          <a:xfrm>
            <a:off x="952276" y="3429000"/>
            <a:ext cx="2932671" cy="86165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b="1" dirty="0" smtClean="0">
                <a:solidFill>
                  <a:schemeClr val="tx1"/>
                </a:solidFill>
              </a:rPr>
              <a:t>- Pas de symptômes généraux </a:t>
            </a:r>
          </a:p>
          <a:p>
            <a:r>
              <a:rPr lang="fr-BE" sz="1600" b="1" dirty="0" smtClean="0">
                <a:solidFill>
                  <a:schemeClr val="tx1"/>
                </a:solidFill>
              </a:rPr>
              <a:t>- Ecoulements vulvaires fétides, brunâtres</a:t>
            </a:r>
            <a:endParaRPr lang="fr-BE" sz="1600" b="1" dirty="0">
              <a:solidFill>
                <a:schemeClr val="tx1"/>
              </a:solidFill>
            </a:endParaRPr>
          </a:p>
        </p:txBody>
      </p:sp>
      <p:cxnSp>
        <p:nvCxnSpPr>
          <p:cNvPr id="22" name="Connecteur droit avec flèche 21"/>
          <p:cNvCxnSpPr>
            <a:stCxn id="10" idx="2"/>
          </p:cNvCxnSpPr>
          <p:nvPr/>
        </p:nvCxnSpPr>
        <p:spPr>
          <a:xfrm>
            <a:off x="4173914" y="3246738"/>
            <a:ext cx="0" cy="16607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6504600" y="3356992"/>
            <a:ext cx="1946797" cy="99788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b="1" dirty="0" smtClean="0">
                <a:solidFill>
                  <a:schemeClr val="tx1"/>
                </a:solidFill>
              </a:rPr>
              <a:t>Associée dans 50 % des cas avec un écoulement vaginal anormal </a:t>
            </a:r>
            <a:endParaRPr lang="fr-BE" sz="1600" b="1" dirty="0">
              <a:solidFill>
                <a:schemeClr val="tx1"/>
              </a:solidFill>
            </a:endParaRPr>
          </a:p>
        </p:txBody>
      </p:sp>
      <p:sp>
        <p:nvSpPr>
          <p:cNvPr id="25" name="Rectangle à coins arrondis 24"/>
          <p:cNvSpPr/>
          <p:nvPr/>
        </p:nvSpPr>
        <p:spPr>
          <a:xfrm>
            <a:off x="6945774" y="4888844"/>
            <a:ext cx="2082429" cy="113244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b="1" dirty="0" smtClean="0">
                <a:solidFill>
                  <a:schemeClr val="tx1"/>
                </a:solidFill>
              </a:rPr>
              <a:t>- Corps jaune ou pas </a:t>
            </a:r>
          </a:p>
          <a:p>
            <a:r>
              <a:rPr lang="fr-BE" sz="1600" b="1" dirty="0" smtClean="0">
                <a:solidFill>
                  <a:schemeClr val="tx1"/>
                </a:solidFill>
              </a:rPr>
              <a:t>- Anoestrus</a:t>
            </a:r>
          </a:p>
          <a:p>
            <a:r>
              <a:rPr lang="fr-BE" sz="1600" b="1" dirty="0" smtClean="0">
                <a:solidFill>
                  <a:schemeClr val="tx1"/>
                </a:solidFill>
              </a:rPr>
              <a:t>- Distension utérine</a:t>
            </a:r>
          </a:p>
          <a:p>
            <a:r>
              <a:rPr lang="fr-BE" sz="1600" b="1" dirty="0" smtClean="0">
                <a:solidFill>
                  <a:schemeClr val="tx1"/>
                </a:solidFill>
              </a:rPr>
              <a:t>- Col ouvert ou non</a:t>
            </a:r>
            <a:endParaRPr lang="fr-BE" sz="1600" b="1" dirty="0">
              <a:solidFill>
                <a:schemeClr val="tx1"/>
              </a:solidFill>
            </a:endParaRPr>
          </a:p>
        </p:txBody>
      </p:sp>
      <p:sp>
        <p:nvSpPr>
          <p:cNvPr id="26" name="Rectangle à coins arrondis 25"/>
          <p:cNvSpPr/>
          <p:nvPr/>
        </p:nvSpPr>
        <p:spPr>
          <a:xfrm>
            <a:off x="4427984" y="3720926"/>
            <a:ext cx="1874789" cy="60132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b="1" dirty="0" smtClean="0">
                <a:solidFill>
                  <a:schemeClr val="tx1"/>
                </a:solidFill>
              </a:rPr>
              <a:t>Augmentation des </a:t>
            </a:r>
            <a:r>
              <a:rPr lang="fr-BE" sz="1600" b="1" dirty="0" err="1" smtClean="0">
                <a:solidFill>
                  <a:schemeClr val="tx1"/>
                </a:solidFill>
              </a:rPr>
              <a:t>PMN</a:t>
            </a:r>
            <a:r>
              <a:rPr lang="fr-BE" sz="1600" b="1" dirty="0" smtClean="0">
                <a:solidFill>
                  <a:schemeClr val="tx1"/>
                </a:solidFill>
              </a:rPr>
              <a:t> (&gt; 5 à 18 %)</a:t>
            </a:r>
            <a:endParaRPr lang="fr-BE" sz="1600" b="1" dirty="0">
              <a:solidFill>
                <a:schemeClr val="tx1"/>
              </a:solidFill>
            </a:endParaRPr>
          </a:p>
        </p:txBody>
      </p:sp>
      <p:sp>
        <p:nvSpPr>
          <p:cNvPr id="23" name="Rectangle à coins arrondis 22"/>
          <p:cNvSpPr/>
          <p:nvPr/>
        </p:nvSpPr>
        <p:spPr>
          <a:xfrm>
            <a:off x="1076874" y="6345324"/>
            <a:ext cx="1047093" cy="36004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1"/>
                </a:solidFill>
              </a:rPr>
              <a:t>15 à 70 %</a:t>
            </a:r>
            <a:endParaRPr lang="fr-BE" sz="1600" b="1" dirty="0">
              <a:solidFill>
                <a:schemeClr val="tx1"/>
              </a:solidFill>
            </a:endParaRPr>
          </a:p>
        </p:txBody>
      </p:sp>
      <p:sp>
        <p:nvSpPr>
          <p:cNvPr id="28" name="Rectangle à coins arrondis 27"/>
          <p:cNvSpPr/>
          <p:nvPr/>
        </p:nvSpPr>
        <p:spPr>
          <a:xfrm>
            <a:off x="6865930" y="4422052"/>
            <a:ext cx="1047093" cy="36004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1"/>
                </a:solidFill>
              </a:rPr>
              <a:t>15 à 40 %</a:t>
            </a:r>
            <a:endParaRPr lang="fr-BE" sz="1600" b="1" dirty="0">
              <a:solidFill>
                <a:schemeClr val="tx1"/>
              </a:solidFill>
            </a:endParaRPr>
          </a:p>
        </p:txBody>
      </p:sp>
      <p:sp>
        <p:nvSpPr>
          <p:cNvPr id="29" name="Rectangle à coins arrondis 28"/>
          <p:cNvSpPr/>
          <p:nvPr/>
        </p:nvSpPr>
        <p:spPr>
          <a:xfrm>
            <a:off x="4818870" y="4437112"/>
            <a:ext cx="1047093" cy="36004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1"/>
                </a:solidFill>
              </a:rPr>
              <a:t>20 à 40 %</a:t>
            </a:r>
            <a:endParaRPr lang="fr-BE" sz="1600" b="1" dirty="0">
              <a:solidFill>
                <a:schemeClr val="tx1"/>
              </a:solidFill>
            </a:endParaRPr>
          </a:p>
        </p:txBody>
      </p:sp>
      <p:sp>
        <p:nvSpPr>
          <p:cNvPr id="30" name="Rectangle à coins arrondis 29"/>
          <p:cNvSpPr/>
          <p:nvPr/>
        </p:nvSpPr>
        <p:spPr>
          <a:xfrm>
            <a:off x="4063663" y="6355142"/>
            <a:ext cx="1047093" cy="36004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smtClean="0">
                <a:solidFill>
                  <a:schemeClr val="tx1"/>
                </a:solidFill>
              </a:rPr>
              <a:t>15 à 30 %</a:t>
            </a:r>
            <a:endParaRPr lang="fr-BE" sz="1600" b="1" dirty="0">
              <a:solidFill>
                <a:schemeClr val="tx1"/>
              </a:solidFill>
            </a:endParaRPr>
          </a:p>
        </p:txBody>
      </p:sp>
      <p:cxnSp>
        <p:nvCxnSpPr>
          <p:cNvPr id="31" name="Connecteur droit avec flèche 30"/>
          <p:cNvCxnSpPr/>
          <p:nvPr/>
        </p:nvCxnSpPr>
        <p:spPr>
          <a:xfrm>
            <a:off x="5870622" y="3316576"/>
            <a:ext cx="0" cy="4043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a:off x="7380312" y="2647969"/>
            <a:ext cx="0" cy="7269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Rectangle à coins arrondis 34"/>
          <p:cNvSpPr/>
          <p:nvPr/>
        </p:nvSpPr>
        <p:spPr>
          <a:xfrm>
            <a:off x="7725215" y="6146896"/>
            <a:ext cx="523546" cy="36004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dirty="0">
                <a:solidFill>
                  <a:schemeClr val="tx1"/>
                </a:solidFill>
              </a:rPr>
              <a:t>5</a:t>
            </a:r>
            <a:r>
              <a:rPr lang="fr-BE" sz="1600" b="1" dirty="0" smtClean="0">
                <a:solidFill>
                  <a:schemeClr val="tx1"/>
                </a:solidFill>
              </a:rPr>
              <a:t> %</a:t>
            </a:r>
            <a:endParaRPr lang="fr-BE" sz="1600" b="1" dirty="0">
              <a:solidFill>
                <a:schemeClr val="tx1"/>
              </a:solidFill>
            </a:endParaRPr>
          </a:p>
        </p:txBody>
      </p:sp>
      <p:cxnSp>
        <p:nvCxnSpPr>
          <p:cNvPr id="36" name="Connecteur droit avec flèche 35"/>
          <p:cNvCxnSpPr/>
          <p:nvPr/>
        </p:nvCxnSpPr>
        <p:spPr>
          <a:xfrm>
            <a:off x="8748464" y="3282039"/>
            <a:ext cx="0" cy="162548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6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P spid="8" grpId="0" animBg="1"/>
      <p:bldP spid="9" grpId="0" animBg="1"/>
      <p:bldP spid="10" grpId="0" animBg="1"/>
      <p:bldP spid="11" grpId="0" animBg="1"/>
      <p:bldP spid="12" grpId="0" animBg="1"/>
      <p:bldP spid="14" grpId="0" animBg="1"/>
      <p:bldP spid="16" grpId="0" animBg="1"/>
      <p:bldP spid="20" grpId="0" animBg="1"/>
      <p:bldP spid="24" grpId="0" animBg="1"/>
      <p:bldP spid="25" grpId="0" animBg="1"/>
      <p:bldP spid="26" grpId="0" animBg="1"/>
      <p:bldP spid="23" grpId="0" animBg="1"/>
      <p:bldP spid="28" grpId="0" animBg="1"/>
      <p:bldP spid="29" grpId="0" animBg="1"/>
      <p:bldP spid="30"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98458D8E-90C8-432A-8704-9DD88BEEEB26}" type="slidenum">
              <a:rPr lang="fr-FR" altLang="fr-FR" sz="1400" smtClean="0"/>
              <a:pPr>
                <a:spcBef>
                  <a:spcPct val="0"/>
                </a:spcBef>
                <a:buClrTx/>
                <a:buFontTx/>
                <a:buNone/>
              </a:pPr>
              <a:t>7</a:t>
            </a:fld>
            <a:endParaRPr lang="fr-FR" altLang="fr-FR" sz="1400" smtClean="0"/>
          </a:p>
        </p:txBody>
      </p:sp>
      <p:pic>
        <p:nvPicPr>
          <p:cNvPr id="12292" name="Picture 7" descr="DSC01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3743325" cy="28067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8" descr="DSC01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96252"/>
            <a:ext cx="3816350" cy="28622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clinique endometr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70" y="3429000"/>
            <a:ext cx="5184576" cy="290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à coins arrondis 1"/>
          <p:cNvSpPr/>
          <p:nvPr/>
        </p:nvSpPr>
        <p:spPr>
          <a:xfrm>
            <a:off x="5652119" y="3068960"/>
            <a:ext cx="3348409"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200" dirty="0"/>
              <a:t>Métrite aigue/puerpérale </a:t>
            </a:r>
            <a:endParaRPr lang="fr-BE" sz="2200" dirty="0"/>
          </a:p>
        </p:txBody>
      </p:sp>
      <p:sp>
        <p:nvSpPr>
          <p:cNvPr id="9" name="Rectangle à coins arrondis 8"/>
          <p:cNvSpPr/>
          <p:nvPr/>
        </p:nvSpPr>
        <p:spPr>
          <a:xfrm>
            <a:off x="5652118" y="5754246"/>
            <a:ext cx="3348409"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200" dirty="0" smtClean="0"/>
              <a:t>Endométrite clinique </a:t>
            </a:r>
            <a:endParaRPr lang="fr-BE" sz="2200" dirty="0"/>
          </a:p>
        </p:txBody>
      </p:sp>
    </p:spTree>
    <p:extLst>
      <p:ext uri="{BB962C8B-B14F-4D97-AF65-F5344CB8AC3E}">
        <p14:creationId xmlns:p14="http://schemas.microsoft.com/office/powerpoint/2010/main" val="150286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Mistral" pitchFamily="66" charset="0"/>
              <a:buChar char="●"/>
              <a:defRPr sz="2600">
                <a:solidFill>
                  <a:schemeClr val="tx1"/>
                </a:solidFill>
                <a:latin typeface="Arial Narrow" pitchFamily="34" charset="0"/>
              </a:defRPr>
            </a:lvl1pPr>
            <a:lvl2pPr marL="742950" indent="-285750">
              <a:spcBef>
                <a:spcPct val="20000"/>
              </a:spcBef>
              <a:buClr>
                <a:schemeClr val="tx1"/>
              </a:buClr>
              <a:buFont typeface="Wingdings" pitchFamily="2" charset="2"/>
              <a:buChar char="§"/>
              <a:defRPr sz="2400">
                <a:solidFill>
                  <a:schemeClr val="tx1"/>
                </a:solidFill>
                <a:latin typeface="Arial Narrow" pitchFamily="34" charset="0"/>
              </a:defRPr>
            </a:lvl2pPr>
            <a:lvl3pPr marL="1143000" indent="-228600">
              <a:spcBef>
                <a:spcPct val="20000"/>
              </a:spcBef>
              <a:buClr>
                <a:schemeClr val="tx1"/>
              </a:buClr>
              <a:buChar char="•"/>
              <a:defRPr sz="2000">
                <a:solidFill>
                  <a:schemeClr val="tx1"/>
                </a:solidFill>
                <a:latin typeface="Arial Narrow" pitchFamily="34" charset="0"/>
              </a:defRPr>
            </a:lvl3pPr>
            <a:lvl4pPr marL="1600200" indent="-228600">
              <a:spcBef>
                <a:spcPct val="20000"/>
              </a:spcBef>
              <a:buClr>
                <a:schemeClr val="tx1"/>
              </a:buClr>
              <a:buChar char="–"/>
              <a:defRPr b="1">
                <a:solidFill>
                  <a:schemeClr val="tx1"/>
                </a:solidFill>
                <a:latin typeface="Century Gothic" pitchFamily="34" charset="0"/>
              </a:defRPr>
            </a:lvl4pPr>
            <a:lvl5pPr marL="2057400" indent="-228600">
              <a:spcBef>
                <a:spcPct val="20000"/>
              </a:spcBef>
              <a:buClr>
                <a:schemeClr val="tx1"/>
              </a:buClr>
              <a:buChar char="»"/>
              <a:defRPr sz="2000" b="1">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b="1">
                <a:solidFill>
                  <a:schemeClr val="tx1"/>
                </a:solidFill>
                <a:latin typeface="Times New Roman" pitchFamily="18" charset="0"/>
              </a:defRPr>
            </a:lvl9pPr>
          </a:lstStyle>
          <a:p>
            <a:pPr>
              <a:spcBef>
                <a:spcPct val="0"/>
              </a:spcBef>
              <a:buClrTx/>
              <a:buFontTx/>
              <a:buNone/>
            </a:pPr>
            <a:fld id="{244366F5-89BB-44F0-A34E-839C9350A8FB}" type="slidenum">
              <a:rPr lang="fr-FR" altLang="fr-FR" sz="1400" smtClean="0"/>
              <a:pPr>
                <a:spcBef>
                  <a:spcPct val="0"/>
                </a:spcBef>
                <a:buClrTx/>
                <a:buFontTx/>
                <a:buNone/>
              </a:pPr>
              <a:t>8</a:t>
            </a:fld>
            <a:endParaRPr lang="fr-FR" altLang="fr-FR" sz="1400" smtClean="0"/>
          </a:p>
        </p:txBody>
      </p:sp>
      <p:pic>
        <p:nvPicPr>
          <p:cNvPr id="24579" name="Picture 3" descr="dia0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2248605"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dia1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976932"/>
            <a:ext cx="3222664" cy="242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à coins arrondis 5"/>
          <p:cNvSpPr/>
          <p:nvPr/>
        </p:nvSpPr>
        <p:spPr>
          <a:xfrm>
            <a:off x="4211960" y="188640"/>
            <a:ext cx="16742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200" dirty="0" smtClean="0"/>
              <a:t>Pyomètre</a:t>
            </a:r>
            <a:endParaRPr lang="fr-BE" sz="2200" dirty="0"/>
          </a:p>
        </p:txBody>
      </p:sp>
      <p:pic>
        <p:nvPicPr>
          <p:cNvPr id="8"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86072"/>
            <a:ext cx="4248274" cy="302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à coins arrondis 8"/>
          <p:cNvSpPr/>
          <p:nvPr/>
        </p:nvSpPr>
        <p:spPr>
          <a:xfrm>
            <a:off x="2024726" y="5733256"/>
            <a:ext cx="30243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fr-FR" sz="2200" dirty="0" smtClean="0"/>
              <a:t>Endométrite subclinique</a:t>
            </a:r>
            <a:endParaRPr lang="fr-BE" sz="2200" dirty="0"/>
          </a:p>
        </p:txBody>
      </p:sp>
    </p:spTree>
    <p:extLst>
      <p:ext uri="{BB962C8B-B14F-4D97-AF65-F5344CB8AC3E}">
        <p14:creationId xmlns:p14="http://schemas.microsoft.com/office/powerpoint/2010/main" val="12123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1700808"/>
            <a:ext cx="7848872" cy="2592288"/>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4000" dirty="0" smtClean="0"/>
              <a:t>2</a:t>
            </a:r>
          </a:p>
          <a:p>
            <a:pPr algn="ctr"/>
            <a:r>
              <a:rPr lang="fr-BE" sz="4000" dirty="0" smtClean="0"/>
              <a:t>Choisir </a:t>
            </a:r>
            <a:r>
              <a:rPr lang="fr-BE" sz="4000" dirty="0"/>
              <a:t>la méthode adaptée au diagnostic d’une infection utérine</a:t>
            </a:r>
          </a:p>
        </p:txBody>
      </p:sp>
      <p:sp>
        <p:nvSpPr>
          <p:cNvPr id="4" name="Espace réservé du numéro de diapositive 3"/>
          <p:cNvSpPr>
            <a:spLocks noGrp="1"/>
          </p:cNvSpPr>
          <p:nvPr>
            <p:ph type="sldNum" sz="quarter" idx="12"/>
          </p:nvPr>
        </p:nvSpPr>
        <p:spPr/>
        <p:txBody>
          <a:bodyPr/>
          <a:lstStyle/>
          <a:p>
            <a:fld id="{74236956-C5D1-4819-939A-6E38A104A438}" type="slidenum">
              <a:rPr lang="fr-BE" smtClean="0"/>
              <a:t>9</a:t>
            </a:fld>
            <a:endParaRPr lang="fr-BE"/>
          </a:p>
        </p:txBody>
      </p:sp>
    </p:spTree>
    <p:extLst>
      <p:ext uri="{BB962C8B-B14F-4D97-AF65-F5344CB8AC3E}">
        <p14:creationId xmlns:p14="http://schemas.microsoft.com/office/powerpoint/2010/main" val="2782457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18788</TotalTime>
  <Words>1292</Words>
  <Application>Microsoft Office PowerPoint</Application>
  <PresentationFormat>Affichage à l'écran (4:3)</PresentationFormat>
  <Paragraphs>166</Paragraphs>
  <Slides>25</Slides>
  <Notes>5</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Présentation PowerPoint</vt:lpstr>
      <vt:lpstr>Présentation PowerPoint</vt:lpstr>
      <vt:lpstr>Présentation PowerPoint</vt:lpstr>
      <vt:lpstr>Présentation PowerPoint</vt:lpstr>
      <vt:lpstr>Préambule Contamination = processus physiologique  Infection = processus pathologique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Bactériologie des infections utérines  (Williams EJ ESDAR congress Bologna 2013)</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140</cp:revision>
  <cp:lastPrinted>2019-01-01T11:14:41Z</cp:lastPrinted>
  <dcterms:created xsi:type="dcterms:W3CDTF">2018-10-26T16:19:54Z</dcterms:created>
  <dcterms:modified xsi:type="dcterms:W3CDTF">2019-04-01T06:27:31Z</dcterms:modified>
</cp:coreProperties>
</file>