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73" r:id="rId2"/>
    <p:sldId id="274" r:id="rId3"/>
    <p:sldId id="277" r:id="rId4"/>
    <p:sldId id="260" r:id="rId5"/>
    <p:sldId id="354" r:id="rId6"/>
    <p:sldId id="278" r:id="rId7"/>
    <p:sldId id="262" r:id="rId8"/>
    <p:sldId id="276" r:id="rId9"/>
    <p:sldId id="280" r:id="rId10"/>
    <p:sldId id="290" r:id="rId11"/>
    <p:sldId id="351" r:id="rId12"/>
    <p:sldId id="289" r:id="rId13"/>
    <p:sldId id="281" r:id="rId14"/>
    <p:sldId id="353" r:id="rId15"/>
    <p:sldId id="282" r:id="rId16"/>
    <p:sldId id="341" r:id="rId17"/>
    <p:sldId id="284" r:id="rId18"/>
    <p:sldId id="343" r:id="rId19"/>
    <p:sldId id="344" r:id="rId20"/>
    <p:sldId id="287" r:id="rId21"/>
    <p:sldId id="345" r:id="rId22"/>
    <p:sldId id="288" r:id="rId23"/>
    <p:sldId id="346" r:id="rId24"/>
    <p:sldId id="347" r:id="rId25"/>
    <p:sldId id="313" r:id="rId26"/>
    <p:sldId id="316" r:id="rId27"/>
    <p:sldId id="317" r:id="rId28"/>
    <p:sldId id="323" r:id="rId29"/>
    <p:sldId id="329" r:id="rId30"/>
    <p:sldId id="348" r:id="rId31"/>
    <p:sldId id="349" r:id="rId3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33CC"/>
    <a:srgbClr val="0066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4" autoAdjust="0"/>
    <p:restoredTop sz="91190" autoAdjust="0"/>
  </p:normalViewPr>
  <p:slideViewPr>
    <p:cSldViewPr>
      <p:cViewPr varScale="1">
        <p:scale>
          <a:sx n="71" d="100"/>
          <a:sy n="71" d="100"/>
        </p:scale>
        <p:origin x="1262"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60" d="100"/>
          <a:sy n="160" d="100"/>
        </p:scale>
        <p:origin x="-175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054609F-F53D-4598-852D-C2F3E12CE51E}" type="datetimeFigureOut">
              <a:rPr lang="fr-BE" smtClean="0"/>
              <a:t>04-04-19</a:t>
            </a:fld>
            <a:endParaRPr lang="fr-BE"/>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59567CC-5482-4022-9BE1-4089B2EE6B01}" type="slidenum">
              <a:rPr lang="fr-BE" smtClean="0"/>
              <a:t>‹N°›</a:t>
            </a:fld>
            <a:endParaRPr lang="fr-BE"/>
          </a:p>
        </p:txBody>
      </p:sp>
    </p:spTree>
    <p:extLst>
      <p:ext uri="{BB962C8B-B14F-4D97-AF65-F5344CB8AC3E}">
        <p14:creationId xmlns:p14="http://schemas.microsoft.com/office/powerpoint/2010/main" val="2752764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E058D6F-8F04-46E2-BC43-5075178C3165}" type="datetimeFigureOut">
              <a:rPr lang="fr-BE" smtClean="0"/>
              <a:t>04-04-19</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9E06BAA-0953-41F6-97A2-1C66F188F58A}" type="slidenum">
              <a:rPr lang="fr-BE" smtClean="0"/>
              <a:t>‹N°›</a:t>
            </a:fld>
            <a:endParaRPr lang="fr-BE"/>
          </a:p>
        </p:txBody>
      </p:sp>
    </p:spTree>
    <p:extLst>
      <p:ext uri="{BB962C8B-B14F-4D97-AF65-F5344CB8AC3E}">
        <p14:creationId xmlns:p14="http://schemas.microsoft.com/office/powerpoint/2010/main" val="4244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eaLnBrk="1" hangingPunct="1"/>
            <a:r>
              <a:rPr lang="fr-BE" dirty="0" smtClean="0"/>
              <a:t>Chez la vache, le cycle sexuel a</a:t>
            </a:r>
            <a:r>
              <a:rPr lang="fr-BE" baseline="0" dirty="0" smtClean="0"/>
              <a:t> une durée moyenne de 21 jours mais comprise entre 18 et 24 jours. Il comprend deux phases à dominance oestrogénique à savoir l’œstrus (10 à 15 h) et le </a:t>
            </a:r>
            <a:r>
              <a:rPr lang="fr-BE" baseline="0" dirty="0" err="1" smtClean="0"/>
              <a:t>prooestrus</a:t>
            </a:r>
            <a:r>
              <a:rPr lang="fr-BE" baseline="0" dirty="0" smtClean="0"/>
              <a:t> (2 à 3 jours) et deux phases à dominante progestéronique à savoir le </a:t>
            </a:r>
            <a:r>
              <a:rPr lang="fr-BE" baseline="0" dirty="0" err="1" smtClean="0"/>
              <a:t>metoestrus</a:t>
            </a:r>
            <a:r>
              <a:rPr lang="fr-BE" baseline="0" dirty="0" smtClean="0"/>
              <a:t> (5 à 6 jours) et le </a:t>
            </a:r>
            <a:r>
              <a:rPr lang="fr-BE" baseline="0" dirty="0" err="1" smtClean="0"/>
              <a:t>dioestrus</a:t>
            </a:r>
            <a:r>
              <a:rPr lang="fr-BE" baseline="0" dirty="0" smtClean="0"/>
              <a:t> (10 à 12 jours). Signalons au passage que l’ovulation chez la vache s’observe après la fin de l’œstrus, en début de </a:t>
            </a:r>
            <a:r>
              <a:rPr lang="fr-BE" baseline="0" dirty="0" err="1" smtClean="0"/>
              <a:t>métoestrus</a:t>
            </a:r>
            <a:r>
              <a:rPr lang="fr-BE" baseline="0" dirty="0" smtClean="0"/>
              <a:t>. Classiquement, la description d’un cycle sexuel commence par l’œstrus. </a:t>
            </a:r>
          </a:p>
          <a:p>
            <a:pPr eaLnBrk="1" hangingPunct="1"/>
            <a:r>
              <a:rPr lang="fr-BE" dirty="0" smtClean="0"/>
              <a:t>La régulation hormonale du cycle sexuel est éminemment complexe. En effet, elle fait intervenir les follicules, le corps jaune , l’endomètre mais également l’hypophyse et l’hypothalamus. Chacune de ces structures anatomiques est responsable de la synthèse d’hormones.</a:t>
            </a:r>
            <a:r>
              <a:rPr lang="fr-BE" baseline="0" dirty="0" smtClean="0"/>
              <a:t> Les follicules synthétisent des </a:t>
            </a:r>
            <a:r>
              <a:rPr lang="fr-BE" baseline="0" dirty="0" err="1" smtClean="0"/>
              <a:t>oestrogènes</a:t>
            </a:r>
            <a:r>
              <a:rPr lang="fr-BE" baseline="0" dirty="0" smtClean="0"/>
              <a:t> et de l’inhibine, le corps jaune de la progestérone et de l’ocytocine , l’endomètre, la prostaglandine F2a, l’hypophyse la </a:t>
            </a:r>
            <a:r>
              <a:rPr lang="fr-BE" baseline="0" dirty="0" err="1" smtClean="0"/>
              <a:t>LH</a:t>
            </a:r>
            <a:r>
              <a:rPr lang="fr-BE" baseline="0" dirty="0" smtClean="0"/>
              <a:t> et la </a:t>
            </a:r>
            <a:r>
              <a:rPr lang="fr-BE" baseline="0" dirty="0" err="1" smtClean="0"/>
              <a:t>FSH</a:t>
            </a:r>
            <a:r>
              <a:rPr lang="fr-BE" baseline="0" dirty="0" smtClean="0"/>
              <a:t> et l’hypothalamus la GnRH. Au cours d’un cycle, on assiste à la coexistence pacifique du développement des follicules sous la forme de deux et parfois trois vagues de croissance et du corps jaune.</a:t>
            </a:r>
          </a:p>
          <a:p>
            <a:pPr eaLnBrk="1" hangingPunct="1"/>
            <a:endParaRPr lang="fr-BE" dirty="0" smtClean="0"/>
          </a:p>
        </p:txBody>
      </p:sp>
    </p:spTree>
    <p:extLst>
      <p:ext uri="{BB962C8B-B14F-4D97-AF65-F5344CB8AC3E}">
        <p14:creationId xmlns:p14="http://schemas.microsoft.com/office/powerpoint/2010/main" val="893960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xfrm>
            <a:off x="679768" y="4715153"/>
            <a:ext cx="5438140"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t>According to follicular and luteal ovarian activity four kinds of anoestrus can be distinguished during the postpartum period.</a:t>
            </a:r>
          </a:p>
          <a:p>
            <a:pPr eaLnBrk="1" hangingPunct="1"/>
            <a:r>
              <a:rPr lang="fr-FR" altLang="fr-FR" smtClean="0"/>
              <a:t>In anoestrus type I only receruited follicles with a diamter less than 8 mm can be observed by ultrasonography. At palpation such ovaries appears as smooth or granular. </a:t>
            </a:r>
          </a:p>
          <a:p>
            <a:pPr eaLnBrk="1" hangingPunct="1"/>
            <a:r>
              <a:rPr lang="fr-FR" altLang="fr-FR" smtClean="0"/>
              <a:t>These follicles do not develop and therefore can not reach the point of deviation.</a:t>
            </a:r>
          </a:p>
          <a:p>
            <a:pPr eaLnBrk="1" hangingPunct="1"/>
            <a:r>
              <a:rPr lang="fr-FR" altLang="fr-FR" smtClean="0"/>
              <a:t>Such situation results from a lack of luteinizing hormone (LH) needed for the final growth of the follicle </a:t>
            </a:r>
          </a:p>
          <a:p>
            <a:pPr eaLnBrk="1" hangingPunct="1"/>
            <a:r>
              <a:rPr lang="fr-FR" altLang="fr-FR" smtClean="0"/>
              <a:t>This lack is results from a severe undernutrition state. </a:t>
            </a:r>
          </a:p>
          <a:p>
            <a:pPr eaLnBrk="1" hangingPunct="1"/>
            <a:r>
              <a:rPr lang="fr-FR" altLang="fr-FR" smtClean="0"/>
              <a:t>This situation should occur in less than 10% of cows in a herd.</a:t>
            </a:r>
            <a:endParaRPr lang="fr-BE" altLang="fr-FR" smtClean="0"/>
          </a:p>
        </p:txBody>
      </p:sp>
    </p:spTree>
    <p:extLst>
      <p:ext uri="{BB962C8B-B14F-4D97-AF65-F5344CB8AC3E}">
        <p14:creationId xmlns:p14="http://schemas.microsoft.com/office/powerpoint/2010/main" val="3953532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679768" y="4715153"/>
            <a:ext cx="5438140"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t>According to follicular and luteal ovarian activity four kinds of anoestrus can be distinguished during the postpartum period.</a:t>
            </a:r>
          </a:p>
          <a:p>
            <a:pPr eaLnBrk="1" hangingPunct="1"/>
            <a:r>
              <a:rPr lang="fr-FR" altLang="fr-FR" smtClean="0"/>
              <a:t>In anoestrus type I only receruited follicles with a diamter less than 8 mm can be observed by ultrasonography. At palpation such ovaries appears as smooth or granular. </a:t>
            </a:r>
          </a:p>
          <a:p>
            <a:pPr eaLnBrk="1" hangingPunct="1"/>
            <a:r>
              <a:rPr lang="fr-FR" altLang="fr-FR" smtClean="0"/>
              <a:t>These follicles do not develop and therefore can not reach the point of deviation.</a:t>
            </a:r>
          </a:p>
          <a:p>
            <a:pPr eaLnBrk="1" hangingPunct="1"/>
            <a:r>
              <a:rPr lang="fr-FR" altLang="fr-FR" smtClean="0"/>
              <a:t>Such situation results from a lack of luteinizing hormone (LH) needed for the final growth of the follicle </a:t>
            </a:r>
          </a:p>
          <a:p>
            <a:pPr eaLnBrk="1" hangingPunct="1"/>
            <a:r>
              <a:rPr lang="fr-FR" altLang="fr-FR" smtClean="0"/>
              <a:t>This lack is results from a severe undernutrition state. </a:t>
            </a:r>
          </a:p>
          <a:p>
            <a:pPr eaLnBrk="1" hangingPunct="1"/>
            <a:r>
              <a:rPr lang="fr-FR" altLang="fr-FR" smtClean="0"/>
              <a:t>This situation should occur in less than 10% of cows in a herd.</a:t>
            </a:r>
            <a:endParaRPr lang="fr-BE" altLang="fr-FR" smtClean="0"/>
          </a:p>
        </p:txBody>
      </p:sp>
    </p:spTree>
    <p:extLst>
      <p:ext uri="{BB962C8B-B14F-4D97-AF65-F5344CB8AC3E}">
        <p14:creationId xmlns:p14="http://schemas.microsoft.com/office/powerpoint/2010/main" val="2103278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679768" y="4715153"/>
            <a:ext cx="5438140"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t>According to follicular and luteal ovarian activity four kinds of anoestrus can be distinguished during the postpartum period.</a:t>
            </a:r>
          </a:p>
          <a:p>
            <a:pPr eaLnBrk="1" hangingPunct="1"/>
            <a:r>
              <a:rPr lang="fr-FR" altLang="fr-FR" smtClean="0"/>
              <a:t>In anoestrus type I only receruited follicles with a diamter less than 8 mm can be observed by ultrasonography. At palpation such ovaries appears as smooth or granular. </a:t>
            </a:r>
          </a:p>
          <a:p>
            <a:pPr eaLnBrk="1" hangingPunct="1"/>
            <a:r>
              <a:rPr lang="fr-FR" altLang="fr-FR" smtClean="0"/>
              <a:t>These follicles do not develop and therefore can not reach the point of deviation.</a:t>
            </a:r>
          </a:p>
          <a:p>
            <a:pPr eaLnBrk="1" hangingPunct="1"/>
            <a:r>
              <a:rPr lang="fr-FR" altLang="fr-FR" smtClean="0"/>
              <a:t>Such situation results from a lack of luteinizing hormone (LH) needed for the final growth of the follicle </a:t>
            </a:r>
          </a:p>
          <a:p>
            <a:pPr eaLnBrk="1" hangingPunct="1"/>
            <a:r>
              <a:rPr lang="fr-FR" altLang="fr-FR" smtClean="0"/>
              <a:t>This lack is results from a severe undernutrition state. </a:t>
            </a:r>
          </a:p>
          <a:p>
            <a:pPr eaLnBrk="1" hangingPunct="1"/>
            <a:r>
              <a:rPr lang="fr-FR" altLang="fr-FR" smtClean="0"/>
              <a:t>This situation should occur in less than 10% of cows in a herd.</a:t>
            </a:r>
            <a:endParaRPr lang="fr-BE" altLang="fr-FR" smtClean="0"/>
          </a:p>
        </p:txBody>
      </p:sp>
    </p:spTree>
    <p:extLst>
      <p:ext uri="{BB962C8B-B14F-4D97-AF65-F5344CB8AC3E}">
        <p14:creationId xmlns:p14="http://schemas.microsoft.com/office/powerpoint/2010/main" val="1903162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679768" y="4715153"/>
            <a:ext cx="5438140"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t>According to follicular and luteal ovarian activity four kinds of anoestrus can be distinguished during the postpartum period.</a:t>
            </a:r>
          </a:p>
          <a:p>
            <a:pPr eaLnBrk="1" hangingPunct="1"/>
            <a:r>
              <a:rPr lang="fr-FR" altLang="fr-FR" smtClean="0"/>
              <a:t>In anoestrus type I only receruited follicles with a diamter less than 8 mm can be observed by ultrasonography. At palpation such ovaries appears as smooth or granular. </a:t>
            </a:r>
          </a:p>
          <a:p>
            <a:pPr eaLnBrk="1" hangingPunct="1"/>
            <a:r>
              <a:rPr lang="fr-FR" altLang="fr-FR" smtClean="0"/>
              <a:t>These follicles do not develop and therefore can not reach the point of deviation.</a:t>
            </a:r>
          </a:p>
          <a:p>
            <a:pPr eaLnBrk="1" hangingPunct="1"/>
            <a:r>
              <a:rPr lang="fr-FR" altLang="fr-FR" smtClean="0"/>
              <a:t>Such situation results from a lack of luteinizing hormone (LH) needed for the final growth of the follicle </a:t>
            </a:r>
          </a:p>
          <a:p>
            <a:pPr eaLnBrk="1" hangingPunct="1"/>
            <a:r>
              <a:rPr lang="fr-FR" altLang="fr-FR" smtClean="0"/>
              <a:t>This lack is results from a severe undernutrition state. </a:t>
            </a:r>
          </a:p>
          <a:p>
            <a:pPr eaLnBrk="1" hangingPunct="1"/>
            <a:r>
              <a:rPr lang="fr-FR" altLang="fr-FR" smtClean="0"/>
              <a:t>This situation should occur in less than 10% of cows in a herd.</a:t>
            </a:r>
            <a:endParaRPr lang="fr-BE" altLang="fr-FR" smtClean="0"/>
          </a:p>
        </p:txBody>
      </p:sp>
    </p:spTree>
    <p:extLst>
      <p:ext uri="{BB962C8B-B14F-4D97-AF65-F5344CB8AC3E}">
        <p14:creationId xmlns:p14="http://schemas.microsoft.com/office/powerpoint/2010/main" val="3965875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679768" y="4715153"/>
            <a:ext cx="5438140"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t>According to follicular and luteal ovarian activity four kinds of anoestrus can be distinguished during the postpartum period.</a:t>
            </a:r>
          </a:p>
          <a:p>
            <a:pPr eaLnBrk="1" hangingPunct="1"/>
            <a:r>
              <a:rPr lang="fr-FR" altLang="fr-FR" smtClean="0"/>
              <a:t>In anoestrus type I only receruited follicles with a diamter less than 8 mm can be observed by ultrasonography. At palpation such ovaries appears as smooth or granular. </a:t>
            </a:r>
          </a:p>
          <a:p>
            <a:pPr eaLnBrk="1" hangingPunct="1"/>
            <a:r>
              <a:rPr lang="fr-FR" altLang="fr-FR" smtClean="0"/>
              <a:t>These follicles do not develop and therefore can not reach the point of deviation.</a:t>
            </a:r>
          </a:p>
          <a:p>
            <a:pPr eaLnBrk="1" hangingPunct="1"/>
            <a:r>
              <a:rPr lang="fr-FR" altLang="fr-FR" smtClean="0"/>
              <a:t>Such situation results from a lack of luteinizing hormone (LH) needed for the final growth of the follicle </a:t>
            </a:r>
          </a:p>
          <a:p>
            <a:pPr eaLnBrk="1" hangingPunct="1"/>
            <a:r>
              <a:rPr lang="fr-FR" altLang="fr-FR" smtClean="0"/>
              <a:t>This lack is results from a severe undernutrition state. </a:t>
            </a:r>
          </a:p>
          <a:p>
            <a:pPr eaLnBrk="1" hangingPunct="1"/>
            <a:r>
              <a:rPr lang="fr-FR" altLang="fr-FR" smtClean="0"/>
              <a:t>This situation should occur in less than 10% of cows in a herd.</a:t>
            </a:r>
            <a:endParaRPr lang="fr-BE" altLang="fr-FR" smtClean="0"/>
          </a:p>
        </p:txBody>
      </p:sp>
    </p:spTree>
    <p:extLst>
      <p:ext uri="{BB962C8B-B14F-4D97-AF65-F5344CB8AC3E}">
        <p14:creationId xmlns:p14="http://schemas.microsoft.com/office/powerpoint/2010/main" val="215182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eaLnBrk="1" hangingPunct="1"/>
            <a:r>
              <a:rPr lang="fr-BE" dirty="0" smtClean="0"/>
              <a:t>Chez la vache, le cycle sexuel a</a:t>
            </a:r>
            <a:r>
              <a:rPr lang="fr-BE" baseline="0" dirty="0" smtClean="0"/>
              <a:t> une durée moyenne de 21 jours mais comprise entre 18 et 24 jours. Il comprend deux phases à dominance oestrogénique à savoir l’œstrus (10 à 15 h) et le </a:t>
            </a:r>
            <a:r>
              <a:rPr lang="fr-BE" baseline="0" dirty="0" err="1" smtClean="0"/>
              <a:t>prooestrus</a:t>
            </a:r>
            <a:r>
              <a:rPr lang="fr-BE" baseline="0" dirty="0" smtClean="0"/>
              <a:t> (2 à 3 jours) et deux phases à dominante progestéronique à savoir le </a:t>
            </a:r>
            <a:r>
              <a:rPr lang="fr-BE" baseline="0" dirty="0" err="1" smtClean="0"/>
              <a:t>metoestrus</a:t>
            </a:r>
            <a:r>
              <a:rPr lang="fr-BE" baseline="0" dirty="0" smtClean="0"/>
              <a:t> (5 à 6 jours) et le </a:t>
            </a:r>
            <a:r>
              <a:rPr lang="fr-BE" baseline="0" dirty="0" err="1" smtClean="0"/>
              <a:t>dioestrus</a:t>
            </a:r>
            <a:r>
              <a:rPr lang="fr-BE" baseline="0" dirty="0" smtClean="0"/>
              <a:t> (10 à 12 jours). Signalons au passage que l’ovulation chez la vache s’observe après la fin de l’œstrus, en début de </a:t>
            </a:r>
            <a:r>
              <a:rPr lang="fr-BE" baseline="0" dirty="0" err="1" smtClean="0"/>
              <a:t>métoestrus</a:t>
            </a:r>
            <a:r>
              <a:rPr lang="fr-BE" baseline="0" dirty="0" smtClean="0"/>
              <a:t>. Classiquement, la description d’un cycle sexuel commence par l’œstrus. </a:t>
            </a:r>
          </a:p>
          <a:p>
            <a:pPr eaLnBrk="1" hangingPunct="1"/>
            <a:r>
              <a:rPr lang="fr-BE" dirty="0" smtClean="0"/>
              <a:t>La régulation hormonale du cycle sexuel est éminemment complexe. En effet, elle fait intervenir les follicules, le corps jaune , l’endomètre mais également l’hypophyse et l’hypothalamus. Chacune de ces structures anatomiques est responsable de la synthèse d’hormones.</a:t>
            </a:r>
            <a:r>
              <a:rPr lang="fr-BE" baseline="0" dirty="0" smtClean="0"/>
              <a:t> Les follicules synthétisent des </a:t>
            </a:r>
            <a:r>
              <a:rPr lang="fr-BE" baseline="0" dirty="0" err="1" smtClean="0"/>
              <a:t>oestrogènes</a:t>
            </a:r>
            <a:r>
              <a:rPr lang="fr-BE" baseline="0" dirty="0" smtClean="0"/>
              <a:t> et de l’inhibine, le corps jaune de la progestérone et de l’ocytocine , l’endomètre, la prostaglandine F2a, l’hypophyse la </a:t>
            </a:r>
            <a:r>
              <a:rPr lang="fr-BE" baseline="0" dirty="0" err="1" smtClean="0"/>
              <a:t>LH</a:t>
            </a:r>
            <a:r>
              <a:rPr lang="fr-BE" baseline="0" dirty="0" smtClean="0"/>
              <a:t> et la </a:t>
            </a:r>
            <a:r>
              <a:rPr lang="fr-BE" baseline="0" dirty="0" err="1" smtClean="0"/>
              <a:t>FSH</a:t>
            </a:r>
            <a:r>
              <a:rPr lang="fr-BE" baseline="0" dirty="0" smtClean="0"/>
              <a:t> et l’hypothalamus la GnRH. Au cours d’un cycle, on assiste à la coexistence pacifique du développement des follicules sous la forme de deux et parfois trois vagues de croissance et du corps jaune.</a:t>
            </a:r>
          </a:p>
          <a:p>
            <a:pPr eaLnBrk="1" hangingPunct="1"/>
            <a:endParaRPr lang="fr-BE" dirty="0" smtClean="0"/>
          </a:p>
        </p:txBody>
      </p:sp>
    </p:spTree>
    <p:extLst>
      <p:ext uri="{BB962C8B-B14F-4D97-AF65-F5344CB8AC3E}">
        <p14:creationId xmlns:p14="http://schemas.microsoft.com/office/powerpoint/2010/main" val="89396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eaLnBrk="1" hangingPunct="1"/>
            <a:r>
              <a:rPr lang="fr-BE" dirty="0" smtClean="0"/>
              <a:t>Chez la vache, le cycle sexuel a</a:t>
            </a:r>
            <a:r>
              <a:rPr lang="fr-BE" baseline="0" dirty="0" smtClean="0"/>
              <a:t> une durée moyenne de 21 jours mais comprise entre 18 et 24 jours. Il comprend deux phases à dominance oestrogénique à savoir l’œstrus et le </a:t>
            </a:r>
            <a:r>
              <a:rPr lang="fr-BE" baseline="0" dirty="0" err="1" smtClean="0"/>
              <a:t>prooestrus</a:t>
            </a:r>
            <a:r>
              <a:rPr lang="fr-BE" baseline="0" dirty="0" smtClean="0"/>
              <a:t> et deux phases à dominante progestéronique à savoir le </a:t>
            </a:r>
            <a:r>
              <a:rPr lang="fr-BE" baseline="0" dirty="0" err="1" smtClean="0"/>
              <a:t>metoestrus</a:t>
            </a:r>
            <a:r>
              <a:rPr lang="fr-BE" baseline="0" dirty="0" smtClean="0"/>
              <a:t> et le </a:t>
            </a:r>
            <a:r>
              <a:rPr lang="fr-BE" baseline="0" dirty="0" err="1" smtClean="0"/>
              <a:t>dioestrus</a:t>
            </a:r>
            <a:r>
              <a:rPr lang="fr-BE" baseline="0" dirty="0" smtClean="0"/>
              <a:t>. Signalons au passage que l’ovulation chez la vache s’observe après la fin de l’œstrus, en début de </a:t>
            </a:r>
            <a:r>
              <a:rPr lang="fr-BE" baseline="0" dirty="0" err="1" smtClean="0"/>
              <a:t>métoestrus</a:t>
            </a:r>
            <a:r>
              <a:rPr lang="fr-BE" baseline="0" dirty="0" smtClean="0"/>
              <a:t>. Classiquement, la description d’un cycle sexuel commence par l’œstrus. </a:t>
            </a:r>
          </a:p>
          <a:p>
            <a:pPr eaLnBrk="1" hangingPunct="1"/>
            <a:r>
              <a:rPr lang="fr-BE" dirty="0" smtClean="0"/>
              <a:t>La régulation hormonale du cycle sexuel est éminemment complexe. En effet, elle fait intervenir les follicules, le corps jaune , l’endomètre mais également l’hypophyse et l’hypothalamus. Chacune de ces structures anatomiques est responsable de la synthèse d’hormones.</a:t>
            </a:r>
            <a:r>
              <a:rPr lang="fr-BE" baseline="0" dirty="0" smtClean="0"/>
              <a:t> Les follicules synthétisent des </a:t>
            </a:r>
            <a:r>
              <a:rPr lang="fr-BE" baseline="0" dirty="0" err="1" smtClean="0"/>
              <a:t>oestrogènes</a:t>
            </a:r>
            <a:r>
              <a:rPr lang="fr-BE" baseline="0" dirty="0" smtClean="0"/>
              <a:t> et de l’inhibine, le corps jaune de la progestérone et de l’ocytocine , l’endomètre, la prostaglandine F2a, l’hypophyse la </a:t>
            </a:r>
            <a:r>
              <a:rPr lang="fr-BE" baseline="0" dirty="0" err="1" smtClean="0"/>
              <a:t>LH</a:t>
            </a:r>
            <a:r>
              <a:rPr lang="fr-BE" baseline="0" dirty="0" smtClean="0"/>
              <a:t> et la </a:t>
            </a:r>
            <a:r>
              <a:rPr lang="fr-BE" baseline="0" dirty="0" err="1" smtClean="0"/>
              <a:t>FSH</a:t>
            </a:r>
            <a:r>
              <a:rPr lang="fr-BE" baseline="0" dirty="0" smtClean="0"/>
              <a:t> et l’hypothalamus la GnRH. Au cours d’un cycle, on assiste à la coexistence pacifique du développement des follicules sous la forme de deux et parfois trois vagues de croissance et du corps jaune.</a:t>
            </a:r>
          </a:p>
          <a:p>
            <a:pPr eaLnBrk="1" hangingPunct="1"/>
            <a:r>
              <a:rPr lang="fr-BE" dirty="0" smtClean="0"/>
              <a:t>La compréhension de la régulation hormonale des croissances folliculaires et lutéales</a:t>
            </a:r>
            <a:r>
              <a:rPr lang="fr-BE" baseline="0" dirty="0" smtClean="0"/>
              <a:t> au cours du cycle </a:t>
            </a:r>
            <a:r>
              <a:rPr lang="fr-BE" dirty="0" smtClean="0"/>
              <a:t>sexuel est éminemment complexe. Sa compréhension</a:t>
            </a:r>
            <a:r>
              <a:rPr lang="fr-BE" baseline="0" dirty="0" smtClean="0"/>
              <a:t> implique de toujours garder en esprit le principe de la </a:t>
            </a:r>
            <a:r>
              <a:rPr lang="fr-BE" baseline="0" dirty="0" err="1" smtClean="0"/>
              <a:t>retroaction</a:t>
            </a:r>
            <a:r>
              <a:rPr lang="fr-BE" baseline="0" dirty="0" smtClean="0"/>
              <a:t>. L’augmentation de la concentration d’une hormone inhibe l’effet d’une autre hormone et inversement. </a:t>
            </a:r>
          </a:p>
          <a:p>
            <a:endParaRPr lang="fr-BE" dirty="0" smtClean="0"/>
          </a:p>
          <a:p>
            <a:pPr marL="171450" indent="-171450">
              <a:buFont typeface="Arial" panose="020B0604020202020204" pitchFamily="34" charset="0"/>
              <a:buChar char="•"/>
            </a:pPr>
            <a:r>
              <a:rPr lang="fr-BE" dirty="0" smtClean="0"/>
              <a:t>La phase de recrutement est dite gonadotrope-indépendante. Elle est essentiellement placée sous le contrôle de facteurs de croissance dont et par exemple l’hormone de croissance mais aussi l'</a:t>
            </a:r>
            <a:r>
              <a:rPr lang="fr-BE" dirty="0" err="1" smtClean="0"/>
              <a:t>Epidermal</a:t>
            </a:r>
            <a:r>
              <a:rPr lang="fr-BE" dirty="0" smtClean="0"/>
              <a:t> </a:t>
            </a:r>
            <a:r>
              <a:rPr lang="fr-BE" dirty="0" err="1" smtClean="0"/>
              <a:t>Growth</a:t>
            </a:r>
            <a:r>
              <a:rPr lang="fr-BE" dirty="0" smtClean="0"/>
              <a:t> Factor, l’</a:t>
            </a:r>
            <a:r>
              <a:rPr lang="fr-BE" dirty="0" err="1" smtClean="0"/>
              <a:t>Insulin</a:t>
            </a:r>
            <a:r>
              <a:rPr lang="fr-BE" dirty="0" smtClean="0"/>
              <a:t> </a:t>
            </a:r>
            <a:r>
              <a:rPr lang="fr-BE" dirty="0" err="1" smtClean="0"/>
              <a:t>like</a:t>
            </a:r>
            <a:r>
              <a:rPr lang="fr-BE" dirty="0" smtClean="0"/>
              <a:t> </a:t>
            </a:r>
            <a:r>
              <a:rPr lang="fr-BE" dirty="0" err="1" smtClean="0"/>
              <a:t>Growth</a:t>
            </a:r>
            <a:r>
              <a:rPr lang="fr-BE" dirty="0" smtClean="0"/>
              <a:t> Factor, les </a:t>
            </a:r>
            <a:r>
              <a:rPr lang="fr-BE" dirty="0" err="1" smtClean="0"/>
              <a:t>Transforming</a:t>
            </a:r>
            <a:r>
              <a:rPr lang="fr-BE" dirty="0" smtClean="0"/>
              <a:t> </a:t>
            </a:r>
            <a:r>
              <a:rPr lang="fr-BE" dirty="0" err="1" smtClean="0"/>
              <a:t>Growth</a:t>
            </a:r>
            <a:r>
              <a:rPr lang="fr-BE" dirty="0" smtClean="0"/>
              <a:t> </a:t>
            </a:r>
            <a:r>
              <a:rPr lang="fr-BE" dirty="0" err="1" smtClean="0"/>
              <a:t>Factors</a:t>
            </a:r>
            <a:r>
              <a:rPr lang="fr-BE" dirty="0" smtClean="0"/>
              <a:t>) et le  </a:t>
            </a:r>
            <a:r>
              <a:rPr lang="fr-BE" dirty="0" err="1" smtClean="0"/>
              <a:t>Fibroblast</a:t>
            </a:r>
            <a:r>
              <a:rPr lang="fr-BE" dirty="0" smtClean="0"/>
              <a:t> </a:t>
            </a:r>
            <a:r>
              <a:rPr lang="fr-BE" dirty="0" err="1" smtClean="0"/>
              <a:t>Growth</a:t>
            </a:r>
            <a:r>
              <a:rPr lang="fr-BE" dirty="0" smtClean="0"/>
              <a:t> Factor, tous ces facteurs étant produits localement.  Il semblerait que leurs</a:t>
            </a:r>
            <a:r>
              <a:rPr lang="fr-BE" baseline="0" dirty="0" smtClean="0"/>
              <a:t> </a:t>
            </a:r>
            <a:r>
              <a:rPr lang="fr-BE" dirty="0" smtClean="0"/>
              <a:t>effets soient davantage observés sur le futur follicule</a:t>
            </a:r>
            <a:r>
              <a:rPr lang="fr-BE" baseline="0" dirty="0" smtClean="0"/>
              <a:t> dominant que sur ceux qui seront dominés (</a:t>
            </a:r>
            <a:r>
              <a:rPr lang="fr-BE" baseline="0" dirty="0" err="1" smtClean="0"/>
              <a:t>Ginther</a:t>
            </a:r>
            <a:r>
              <a:rPr lang="fr-BE" baseline="0" dirty="0" smtClean="0"/>
              <a:t> et al. Theriogenology 1999, 52,1079; </a:t>
            </a:r>
            <a:r>
              <a:rPr lang="en-US" sz="1200" b="0" i="0" u="none" strike="noStrike" kern="1200" baseline="0" dirty="0" smtClean="0">
                <a:solidFill>
                  <a:schemeClr val="tx1"/>
                </a:solidFill>
                <a:latin typeface="+mn-lt"/>
                <a:ea typeface="+mn-ea"/>
                <a:cs typeface="+mn-cs"/>
              </a:rPr>
              <a:t>Beg et </a:t>
            </a:r>
            <a:r>
              <a:rPr lang="en-US" sz="1200" b="0" i="0" u="none" strike="noStrike" kern="1200" baseline="0" dirty="0" err="1" smtClean="0">
                <a:solidFill>
                  <a:schemeClr val="tx1"/>
                </a:solidFill>
                <a:latin typeface="+mn-lt"/>
                <a:ea typeface="+mn-ea"/>
                <a:cs typeface="+mn-cs"/>
              </a:rPr>
              <a:t>Ginther</a:t>
            </a:r>
            <a:r>
              <a:rPr lang="en-US" sz="1200" b="0" i="0" u="none" strike="noStrike" kern="1200" baseline="0" dirty="0" smtClean="0">
                <a:solidFill>
                  <a:schemeClr val="tx1"/>
                </a:solidFill>
                <a:latin typeface="+mn-lt"/>
                <a:ea typeface="+mn-ea"/>
                <a:cs typeface="+mn-cs"/>
              </a:rPr>
              <a:t> </a:t>
            </a:r>
            <a:r>
              <a:rPr lang="fr-BE" sz="1200" b="0" i="0" u="none" strike="noStrike" kern="1200" baseline="0" dirty="0" smtClean="0">
                <a:solidFill>
                  <a:schemeClr val="tx1"/>
                </a:solidFill>
                <a:latin typeface="+mn-lt"/>
                <a:ea typeface="+mn-ea"/>
                <a:cs typeface="+mn-cs"/>
              </a:rPr>
              <a:t>Reproduction 2006;132:365–77)</a:t>
            </a:r>
            <a:r>
              <a:rPr lang="fr-BE" baseline="0" dirty="0" smtClean="0"/>
              <a:t> .</a:t>
            </a:r>
          </a:p>
          <a:p>
            <a:pPr marL="171450" indent="-171450">
              <a:buFont typeface="Arial" panose="020B0604020202020204" pitchFamily="34" charset="0"/>
              <a:buChar char="•"/>
            </a:pPr>
            <a:r>
              <a:rPr lang="fr-BE" dirty="0" smtClean="0"/>
              <a:t>Chaque phase d’émergence d’une vague de croissance folliculaire est précédée d’une augmentation de la </a:t>
            </a:r>
            <a:r>
              <a:rPr lang="fr-BE" dirty="0" err="1" smtClean="0"/>
              <a:t>FSH</a:t>
            </a:r>
            <a:r>
              <a:rPr lang="fr-BE" dirty="0" smtClean="0"/>
              <a:t> (1). Elle est responsable de la croissance des follicules recrutés (2). Cette augmentation de la </a:t>
            </a:r>
            <a:r>
              <a:rPr lang="fr-BE" dirty="0" err="1" smtClean="0"/>
              <a:t>FSH</a:t>
            </a:r>
            <a:r>
              <a:rPr lang="fr-BE" dirty="0" smtClean="0"/>
              <a:t> est maximale 1,5</a:t>
            </a:r>
            <a:r>
              <a:rPr lang="fr-BE" baseline="0" dirty="0" smtClean="0"/>
              <a:t> à 2 jours avant le stade de la déviation</a:t>
            </a:r>
            <a:r>
              <a:rPr lang="fr-BE" dirty="0" smtClean="0"/>
              <a:t> L’augmentation de la </a:t>
            </a:r>
            <a:r>
              <a:rPr lang="fr-BE" dirty="0" err="1" smtClean="0"/>
              <a:t>FSH</a:t>
            </a:r>
            <a:r>
              <a:rPr lang="fr-BE" dirty="0" smtClean="0"/>
              <a:t> résulte elle-même de la diminution de la concentration en œstrogènes observée après la fin de l’œstrus. La </a:t>
            </a:r>
            <a:r>
              <a:rPr lang="fr-BE" dirty="0" err="1" smtClean="0"/>
              <a:t>FSH</a:t>
            </a:r>
            <a:r>
              <a:rPr lang="fr-BE" dirty="0" smtClean="0"/>
              <a:t> va stimuler l’activité de l’aromatase des cellules de la granulosa favorisant ainsi l'aromatisation des androgènes en œstrogènes. L’activité de cette enzyme est plus importante dans les follicules dominants que dans les follicules dominés.  Le premier follicule dominant va progressivement avoir une concentration en </a:t>
            </a:r>
            <a:r>
              <a:rPr lang="fr-BE" dirty="0" err="1" smtClean="0"/>
              <a:t>insulin</a:t>
            </a:r>
            <a:r>
              <a:rPr lang="fr-BE" dirty="0" smtClean="0"/>
              <a:t> </a:t>
            </a:r>
            <a:r>
              <a:rPr lang="fr-BE" dirty="0" err="1" smtClean="0"/>
              <a:t>growth</a:t>
            </a:r>
            <a:r>
              <a:rPr lang="fr-BE" dirty="0" smtClean="0"/>
              <a:t> factor (IGF) plus élevée que le second plus gros follicule dominant du fait de la dégradation plus importante</a:t>
            </a:r>
            <a:r>
              <a:rPr lang="fr-BE" baseline="0" dirty="0" smtClean="0"/>
              <a:t> des </a:t>
            </a:r>
            <a:r>
              <a:rPr lang="en-US" sz="1200" b="0" i="0" u="none" strike="noStrike" kern="1200" baseline="0" dirty="0" smtClean="0">
                <a:solidFill>
                  <a:schemeClr val="tx1"/>
                </a:solidFill>
                <a:latin typeface="+mn-lt"/>
                <a:ea typeface="+mn-ea"/>
                <a:cs typeface="+mn-cs"/>
              </a:rPr>
              <a:t>insulin-like growth factor binding proteins (</a:t>
            </a:r>
            <a:r>
              <a:rPr lang="en-US" sz="1200" b="0" i="0" u="none" strike="noStrike" kern="1200" baseline="0" dirty="0" err="1" smtClean="0">
                <a:solidFill>
                  <a:schemeClr val="tx1"/>
                </a:solidFill>
                <a:latin typeface="+mn-lt"/>
                <a:ea typeface="+mn-ea"/>
                <a:cs typeface="+mn-cs"/>
              </a:rPr>
              <a:t>IGFBP</a:t>
            </a:r>
            <a:r>
              <a:rPr lang="en-US" sz="1200" b="0" i="0" u="none" strike="noStrike" kern="1200" baseline="0" dirty="0" smtClean="0">
                <a:solidFill>
                  <a:schemeClr val="tx1"/>
                </a:solidFill>
                <a:latin typeface="+mn-lt"/>
                <a:ea typeface="+mn-ea"/>
                <a:cs typeface="+mn-cs"/>
              </a:rPr>
              <a:t>). Y </a:t>
            </a:r>
            <a:r>
              <a:rPr lang="en-US" sz="1200" b="0" i="0" u="none" strike="noStrike" kern="1200" baseline="0" dirty="0" err="1" smtClean="0">
                <a:solidFill>
                  <a:schemeClr val="tx1"/>
                </a:solidFill>
                <a:latin typeface="+mn-lt"/>
                <a:ea typeface="+mn-ea"/>
                <a:cs typeface="+mn-cs"/>
              </a:rPr>
              <a:t>apparaissent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également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en</a:t>
            </a:r>
            <a:r>
              <a:rPr lang="en-US" sz="1200" b="0" i="0" u="none" strike="noStrike" kern="1200" baseline="0" dirty="0" smtClean="0">
                <a:solidFill>
                  <a:schemeClr val="tx1"/>
                </a:solidFill>
                <a:latin typeface="+mn-lt"/>
                <a:ea typeface="+mn-ea"/>
                <a:cs typeface="+mn-cs"/>
              </a:rPr>
              <a:t> plus grand </a:t>
            </a:r>
            <a:r>
              <a:rPr lang="en-US" sz="1200" b="0" i="0" u="none" strike="noStrike" kern="1200" baseline="0" dirty="0" err="1" smtClean="0">
                <a:solidFill>
                  <a:schemeClr val="tx1"/>
                </a:solidFill>
                <a:latin typeface="+mn-lt"/>
                <a:ea typeface="+mn-ea"/>
                <a:cs typeface="+mn-cs"/>
              </a:rPr>
              <a:t>nombre</a:t>
            </a:r>
            <a:r>
              <a:rPr lang="en-US" sz="1200" b="0" i="0" u="none" strike="noStrike" kern="1200" baseline="0" dirty="0" smtClean="0">
                <a:solidFill>
                  <a:schemeClr val="tx1"/>
                </a:solidFill>
                <a:latin typeface="+mn-lt"/>
                <a:ea typeface="+mn-ea"/>
                <a:cs typeface="+mn-cs"/>
              </a:rPr>
              <a:t> des </a:t>
            </a:r>
            <a:r>
              <a:rPr lang="en-US" sz="1200" b="0" i="0" u="none" strike="noStrike" kern="1200" baseline="0" dirty="0" err="1" smtClean="0">
                <a:solidFill>
                  <a:schemeClr val="tx1"/>
                </a:solidFill>
                <a:latin typeface="+mn-lt"/>
                <a:ea typeface="+mn-ea"/>
                <a:cs typeface="+mn-cs"/>
              </a:rPr>
              <a:t>récepteurs</a:t>
            </a:r>
            <a:r>
              <a:rPr lang="en-US" sz="1200" b="0" i="0" u="none" strike="noStrike" kern="1200" baseline="0" dirty="0" smtClean="0">
                <a:solidFill>
                  <a:schemeClr val="tx1"/>
                </a:solidFill>
                <a:latin typeface="+mn-lt"/>
                <a:ea typeface="+mn-ea"/>
                <a:cs typeface="+mn-cs"/>
              </a:rPr>
              <a:t> à la LH sur les cellules de la </a:t>
            </a:r>
            <a:r>
              <a:rPr lang="en-US" sz="1200" b="0" i="0" u="none" strike="noStrike" kern="1200" baseline="0" dirty="0" err="1" smtClean="0">
                <a:solidFill>
                  <a:schemeClr val="tx1"/>
                </a:solidFill>
                <a:latin typeface="+mn-lt"/>
                <a:ea typeface="+mn-ea"/>
                <a:cs typeface="+mn-cs"/>
              </a:rPr>
              <a:t>granuleuse</a:t>
            </a:r>
            <a:r>
              <a:rPr lang="en-US" sz="1200" b="0" i="0" u="none" strike="noStrike" kern="1200" baseline="0" dirty="0" smtClean="0">
                <a:solidFill>
                  <a:schemeClr val="tx1"/>
                </a:solidFill>
                <a:latin typeface="+mn-lt"/>
                <a:ea typeface="+mn-ea"/>
                <a:cs typeface="+mn-cs"/>
              </a:rPr>
              <a:t> (Rivera et Fortune Endocrinology 2003,144,2977: Beg et </a:t>
            </a:r>
            <a:r>
              <a:rPr lang="en-US" sz="1200" b="0" i="0" u="none" strike="noStrike" kern="1200" baseline="0" dirty="0" err="1" smtClean="0">
                <a:solidFill>
                  <a:schemeClr val="tx1"/>
                </a:solidFill>
                <a:latin typeface="+mn-lt"/>
                <a:ea typeface="+mn-ea"/>
                <a:cs typeface="+mn-cs"/>
              </a:rPr>
              <a:t>Ginther</a:t>
            </a:r>
            <a:r>
              <a:rPr lang="en-US" sz="1200" b="0" i="0" u="none" strike="noStrike" kern="1200" baseline="0" dirty="0" smtClean="0">
                <a:solidFill>
                  <a:schemeClr val="tx1"/>
                </a:solidFill>
                <a:latin typeface="+mn-lt"/>
                <a:ea typeface="+mn-ea"/>
                <a:cs typeface="+mn-cs"/>
              </a:rPr>
              <a:t> Reproduction 2006,132,365).   A </a:t>
            </a:r>
            <a:r>
              <a:rPr lang="en-US" sz="1200" b="0" i="0" u="none" strike="noStrike" kern="1200" baseline="0" dirty="0" err="1" smtClean="0">
                <a:solidFill>
                  <a:schemeClr val="tx1"/>
                </a:solidFill>
                <a:latin typeface="+mn-lt"/>
                <a:ea typeface="+mn-ea"/>
                <a:cs typeface="+mn-cs"/>
              </a:rPr>
              <a:t>ce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stade</a:t>
            </a:r>
            <a:r>
              <a:rPr lang="en-US" sz="1200" b="0" i="0" u="none" strike="noStrike" kern="1200" baseline="0" dirty="0" smtClean="0">
                <a:solidFill>
                  <a:schemeClr val="tx1"/>
                </a:solidFill>
                <a:latin typeface="+mn-lt"/>
                <a:ea typeface="+mn-ea"/>
                <a:cs typeface="+mn-cs"/>
              </a:rPr>
              <a:t> de 9 à 9,9 mm, </a:t>
            </a:r>
            <a:r>
              <a:rPr lang="en-US" sz="1200" b="0" i="0" u="none" strike="noStrike" kern="1200" baseline="0" dirty="0" err="1" smtClean="0">
                <a:solidFill>
                  <a:schemeClr val="tx1"/>
                </a:solidFill>
                <a:latin typeface="+mn-lt"/>
                <a:ea typeface="+mn-ea"/>
                <a:cs typeface="+mn-cs"/>
              </a:rPr>
              <a:t>l’oestradiol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produit</a:t>
            </a:r>
            <a:r>
              <a:rPr lang="en-US" sz="1200" b="0" i="0" u="none" strike="noStrike" kern="1200" baseline="0" dirty="0" smtClean="0">
                <a:solidFill>
                  <a:schemeClr val="tx1"/>
                </a:solidFill>
                <a:latin typeface="+mn-lt"/>
                <a:ea typeface="+mn-ea"/>
                <a:cs typeface="+mn-cs"/>
              </a:rPr>
              <a:t> par le plus </a:t>
            </a:r>
            <a:r>
              <a:rPr lang="en-US" sz="1200" b="0" i="0" u="none" strike="noStrike" kern="1200" baseline="0" dirty="0" err="1" smtClean="0">
                <a:solidFill>
                  <a:schemeClr val="tx1"/>
                </a:solidFill>
                <a:latin typeface="+mn-lt"/>
                <a:ea typeface="+mn-ea"/>
                <a:cs typeface="+mn-cs"/>
              </a:rPr>
              <a:t>gros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follicule</a:t>
            </a:r>
            <a:r>
              <a:rPr lang="en-US" sz="1200" b="0" i="0" u="none" strike="noStrike" kern="1200" baseline="0" dirty="0" smtClean="0">
                <a:solidFill>
                  <a:schemeClr val="tx1"/>
                </a:solidFill>
                <a:latin typeface="+mn-lt"/>
                <a:ea typeface="+mn-ea"/>
                <a:cs typeface="+mn-cs"/>
              </a:rPr>
              <a:t> dominant (3) </a:t>
            </a:r>
            <a:r>
              <a:rPr lang="fr-BE" sz="1200" b="0" i="0" u="none" strike="noStrike" kern="1200" baseline="0" dirty="0" smtClean="0">
                <a:solidFill>
                  <a:schemeClr val="tx1"/>
                </a:solidFill>
                <a:latin typeface="+mn-lt"/>
                <a:ea typeface="+mn-ea"/>
                <a:cs typeface="+mn-cs"/>
              </a:rPr>
              <a:t>va entraîner </a:t>
            </a:r>
            <a:r>
              <a:rPr lang="fr-BE" dirty="0" smtClean="0"/>
              <a:t>une diminution de la </a:t>
            </a:r>
            <a:r>
              <a:rPr lang="fr-BE" dirty="0" err="1" smtClean="0"/>
              <a:t>FSH</a:t>
            </a:r>
            <a:r>
              <a:rPr lang="fr-BE" dirty="0" smtClean="0"/>
              <a:t> (4). La phase de dominance fonctionnelle induit également une augmentation de la concentration folliculaire en inhibine (5). Cette diminution de la </a:t>
            </a:r>
            <a:r>
              <a:rPr lang="fr-BE" dirty="0" err="1" smtClean="0"/>
              <a:t>FSH</a:t>
            </a:r>
            <a:r>
              <a:rPr lang="fr-BE" dirty="0" smtClean="0"/>
              <a:t> et cette augmentation de l’inhibine sont responsables du processus de sélection et donc de l’inhibition du développement des follicules subordonnés qui s’</a:t>
            </a:r>
            <a:r>
              <a:rPr lang="fr-BE" dirty="0" err="1" smtClean="0"/>
              <a:t>atrésient</a:t>
            </a:r>
            <a:r>
              <a:rPr lang="fr-BE" dirty="0" smtClean="0"/>
              <a:t> (6). Une fois acquis son statut de dominant,</a:t>
            </a:r>
            <a:r>
              <a:rPr lang="fr-BE" baseline="0" dirty="0" smtClean="0"/>
              <a:t> le follicule va bénéficier pour sa croissance d’une stimulation par la </a:t>
            </a:r>
            <a:r>
              <a:rPr lang="fr-BE" baseline="0" dirty="0" err="1" smtClean="0"/>
              <a:t>LH</a:t>
            </a:r>
            <a:r>
              <a:rPr lang="fr-BE" baseline="0" dirty="0" smtClean="0"/>
              <a:t> sous l’effet de l’augmentation de la synthèse d’</a:t>
            </a:r>
            <a:r>
              <a:rPr lang="fr-BE" baseline="0" dirty="0" err="1" smtClean="0"/>
              <a:t>oestradiol</a:t>
            </a:r>
            <a:r>
              <a:rPr lang="fr-BE" baseline="0" dirty="0" smtClean="0"/>
              <a:t> (7). La concentration de la </a:t>
            </a:r>
            <a:r>
              <a:rPr lang="fr-BE" baseline="0" dirty="0" err="1" smtClean="0"/>
              <a:t>LH</a:t>
            </a:r>
            <a:r>
              <a:rPr lang="fr-BE" baseline="0" dirty="0" smtClean="0"/>
              <a:t> augmente avant le stade de la déviation puis diminue progressivement par la suite (</a:t>
            </a:r>
            <a:r>
              <a:rPr lang="fr-BE" sz="1200" b="0" i="0" u="none" strike="noStrike" kern="1200" baseline="0" dirty="0" err="1" smtClean="0">
                <a:solidFill>
                  <a:schemeClr val="tx1"/>
                </a:solidFill>
                <a:latin typeface="+mn-lt"/>
                <a:ea typeface="+mn-ea"/>
                <a:cs typeface="+mn-cs"/>
              </a:rPr>
              <a:t>Kulick</a:t>
            </a:r>
            <a:r>
              <a:rPr lang="fr-BE" sz="1200" b="0" i="0" u="none" strike="noStrike" kern="1200" baseline="0" dirty="0" smtClean="0">
                <a:solidFill>
                  <a:schemeClr val="tx1"/>
                </a:solidFill>
                <a:latin typeface="+mn-lt"/>
                <a:ea typeface="+mn-ea"/>
                <a:cs typeface="+mn-cs"/>
              </a:rPr>
              <a:t> et al. </a:t>
            </a:r>
            <a:r>
              <a:rPr lang="en-US" sz="1200" b="0" i="0" u="none" strike="noStrike" kern="1200" baseline="0" dirty="0" smtClean="0">
                <a:solidFill>
                  <a:schemeClr val="tx1"/>
                </a:solidFill>
                <a:latin typeface="+mn-lt"/>
                <a:ea typeface="+mn-ea"/>
                <a:cs typeface="+mn-cs"/>
              </a:rPr>
              <a:t>Biol. </a:t>
            </a:r>
            <a:r>
              <a:rPr lang="en-US" sz="1200" b="0" i="0" u="none" strike="noStrike" kern="1200" baseline="0" dirty="0" err="1" smtClean="0">
                <a:solidFill>
                  <a:schemeClr val="tx1"/>
                </a:solidFill>
                <a:latin typeface="+mn-lt"/>
                <a:ea typeface="+mn-ea"/>
                <a:cs typeface="+mn-cs"/>
              </a:rPr>
              <a:t>Reprod</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2001</a:t>
            </a:r>
            <a:r>
              <a:rPr lang="en-US" sz="1200" b="0" i="0" u="none" strike="noStrike" kern="1200" baseline="0" dirty="0" smtClean="0">
                <a:solidFill>
                  <a:schemeClr val="tx1"/>
                </a:solidFill>
                <a:latin typeface="+mn-lt"/>
                <a:ea typeface="+mn-ea"/>
                <a:cs typeface="+mn-cs"/>
              </a:rPr>
              <a:t>, 65, 839–846; </a:t>
            </a:r>
            <a:r>
              <a:rPr lang="fr-BE" sz="1200" b="0" i="0" u="none" strike="noStrike" kern="1200" baseline="0" dirty="0" err="1" smtClean="0">
                <a:solidFill>
                  <a:schemeClr val="tx1"/>
                </a:solidFill>
                <a:latin typeface="+mn-lt"/>
                <a:ea typeface="+mn-ea"/>
                <a:cs typeface="+mn-cs"/>
              </a:rPr>
              <a:t>Ginther</a:t>
            </a:r>
            <a:r>
              <a:rPr lang="fr-BE" sz="1200" b="0" i="0" u="none" strike="noStrike" kern="1200" baseline="0" dirty="0" smtClean="0">
                <a:solidFill>
                  <a:schemeClr val="tx1"/>
                </a:solidFill>
                <a:latin typeface="+mn-lt"/>
                <a:ea typeface="+mn-ea"/>
                <a:cs typeface="+mn-cs"/>
              </a:rPr>
              <a:t> et al. </a:t>
            </a:r>
            <a:r>
              <a:rPr lang="nn-NO" sz="1200" b="0" i="0" u="none" strike="noStrike" kern="1200" baseline="0" dirty="0" smtClean="0">
                <a:solidFill>
                  <a:schemeClr val="tx1"/>
                </a:solidFill>
                <a:latin typeface="+mn-lt"/>
                <a:ea typeface="+mn-ea"/>
                <a:cs typeface="+mn-cs"/>
              </a:rPr>
              <a:t>Biol. Reprod. </a:t>
            </a:r>
            <a:r>
              <a:rPr lang="nn-NO" sz="1200" b="1" i="0" u="none" strike="noStrike" kern="1200" baseline="0" dirty="0" smtClean="0">
                <a:solidFill>
                  <a:schemeClr val="tx1"/>
                </a:solidFill>
                <a:latin typeface="+mn-lt"/>
                <a:ea typeface="+mn-ea"/>
                <a:cs typeface="+mn-cs"/>
              </a:rPr>
              <a:t>2001</a:t>
            </a:r>
            <a:r>
              <a:rPr lang="nn-NO" sz="1200" b="0" i="0" u="none" strike="noStrike" kern="1200" baseline="0" dirty="0" smtClean="0">
                <a:solidFill>
                  <a:schemeClr val="tx1"/>
                </a:solidFill>
                <a:latin typeface="+mn-lt"/>
                <a:ea typeface="+mn-ea"/>
                <a:cs typeface="+mn-cs"/>
              </a:rPr>
              <a:t>, 64, 197–205</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Cetteaugmentation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va</a:t>
            </a:r>
            <a:r>
              <a:rPr lang="en-US" sz="1200" b="0" i="0" u="none" strike="noStrike" kern="1200" baseline="0" dirty="0" smtClean="0">
                <a:solidFill>
                  <a:schemeClr val="tx1"/>
                </a:solidFill>
                <a:latin typeface="+mn-lt"/>
                <a:ea typeface="+mn-ea"/>
                <a:cs typeface="+mn-cs"/>
              </a:rPr>
              <a:t> assurer la </a:t>
            </a:r>
            <a:r>
              <a:rPr lang="en-US" sz="1200" b="0" i="0" u="none" strike="noStrike" kern="1200" baseline="0" dirty="0" err="1" smtClean="0">
                <a:solidFill>
                  <a:schemeClr val="tx1"/>
                </a:solidFill>
                <a:latin typeface="+mn-lt"/>
                <a:ea typeface="+mn-ea"/>
                <a:cs typeface="+mn-cs"/>
              </a:rPr>
              <a:t>poursuite</a:t>
            </a:r>
            <a:r>
              <a:rPr lang="en-US" sz="1200" b="0" i="0" u="none" strike="noStrike" kern="1200" baseline="0" dirty="0" smtClean="0">
                <a:solidFill>
                  <a:schemeClr val="tx1"/>
                </a:solidFill>
                <a:latin typeface="+mn-lt"/>
                <a:ea typeface="+mn-ea"/>
                <a:cs typeface="+mn-cs"/>
              </a:rPr>
              <a:t> de la </a:t>
            </a:r>
            <a:r>
              <a:rPr lang="en-US" sz="1200" b="0" i="0" u="none" strike="noStrike" kern="1200" baseline="0" dirty="0" err="1" smtClean="0">
                <a:solidFill>
                  <a:schemeClr val="tx1"/>
                </a:solidFill>
                <a:latin typeface="+mn-lt"/>
                <a:ea typeface="+mn-ea"/>
                <a:cs typeface="+mn-cs"/>
              </a:rPr>
              <a:t>croissance</a:t>
            </a:r>
            <a:r>
              <a:rPr lang="en-US" sz="1200" b="0" i="0" u="none" strike="noStrike" kern="1200" baseline="0" dirty="0" smtClean="0">
                <a:solidFill>
                  <a:schemeClr val="tx1"/>
                </a:solidFill>
                <a:latin typeface="+mn-lt"/>
                <a:ea typeface="+mn-ea"/>
                <a:cs typeface="+mn-cs"/>
              </a:rPr>
              <a:t> du </a:t>
            </a:r>
            <a:r>
              <a:rPr lang="en-US" sz="1200" b="0" i="0" u="none" strike="noStrike" kern="1200" baseline="0" dirty="0" err="1" smtClean="0">
                <a:solidFill>
                  <a:schemeClr val="tx1"/>
                </a:solidFill>
                <a:latin typeface="+mn-lt"/>
                <a:ea typeface="+mn-ea"/>
                <a:cs typeface="+mn-cs"/>
              </a:rPr>
              <a:t>follicule</a:t>
            </a:r>
            <a:r>
              <a:rPr lang="en-US" sz="1200" b="0" i="0" u="none" strike="noStrike" kern="1200" baseline="0" dirty="0" smtClean="0">
                <a:solidFill>
                  <a:schemeClr val="tx1"/>
                </a:solidFill>
                <a:latin typeface="+mn-lt"/>
                <a:ea typeface="+mn-ea"/>
                <a:cs typeface="+mn-cs"/>
              </a:rPr>
              <a:t> (8). </a:t>
            </a:r>
            <a:r>
              <a:rPr lang="fr-BE" baseline="0" dirty="0" smtClean="0"/>
              <a:t>Il est à noter que cet effet de la </a:t>
            </a:r>
            <a:r>
              <a:rPr lang="fr-BE" baseline="0" dirty="0" err="1" smtClean="0"/>
              <a:t>LH</a:t>
            </a:r>
            <a:r>
              <a:rPr lang="fr-BE" baseline="0" dirty="0" smtClean="0"/>
              <a:t> se manifeste moins durant la 2</a:t>
            </a:r>
            <a:r>
              <a:rPr lang="fr-BE" baseline="30000" dirty="0" smtClean="0"/>
              <a:t>ème</a:t>
            </a:r>
            <a:r>
              <a:rPr lang="fr-BE" baseline="0" dirty="0" smtClean="0"/>
              <a:t> vague que la première (</a:t>
            </a:r>
            <a:r>
              <a:rPr lang="fr-BE" sz="1200" b="0" i="0" u="none" strike="noStrike" kern="1200" baseline="0" dirty="0" err="1" smtClean="0">
                <a:solidFill>
                  <a:schemeClr val="tx1"/>
                </a:solidFill>
                <a:latin typeface="+mn-lt"/>
                <a:ea typeface="+mn-ea"/>
                <a:cs typeface="+mn-cs"/>
              </a:rPr>
              <a:t>Ginther</a:t>
            </a:r>
            <a:r>
              <a:rPr lang="fr-BE" sz="1200" b="0" i="0" u="none" strike="noStrike" kern="1200" baseline="0" dirty="0" smtClean="0">
                <a:solidFill>
                  <a:schemeClr val="tx1"/>
                </a:solidFill>
                <a:latin typeface="+mn-lt"/>
                <a:ea typeface="+mn-ea"/>
                <a:cs typeface="+mn-cs"/>
              </a:rPr>
              <a:t> et al. Theriogenology 2017;104:192).</a:t>
            </a:r>
            <a:endParaRPr lang="fr-BE" dirty="0" smtClean="0"/>
          </a:p>
          <a:p>
            <a:pPr marL="171450" indent="-171450">
              <a:buFont typeface="Arial" panose="020B0604020202020204" pitchFamily="34" charset="0"/>
              <a:buChar char="•"/>
            </a:pPr>
            <a:r>
              <a:rPr lang="fr-BE" dirty="0" smtClean="0"/>
              <a:t>Cependant</a:t>
            </a:r>
            <a:r>
              <a:rPr lang="fr-BE" baseline="0" dirty="0" smtClean="0"/>
              <a:t>, l</a:t>
            </a:r>
            <a:r>
              <a:rPr lang="fr-BE" dirty="0" smtClean="0"/>
              <a:t>a production d’ </a:t>
            </a:r>
            <a:r>
              <a:rPr lang="fr-BE" dirty="0" err="1" smtClean="0"/>
              <a:t>oestradiol</a:t>
            </a:r>
            <a:r>
              <a:rPr lang="fr-BE" dirty="0" smtClean="0"/>
              <a:t> par le follicule dominant en croissance ne se prolonge pas au-delà du 10</a:t>
            </a:r>
            <a:r>
              <a:rPr lang="fr-BE" baseline="30000" dirty="0" smtClean="0"/>
              <a:t>ème</a:t>
            </a:r>
            <a:r>
              <a:rPr lang="fr-BE" dirty="0" smtClean="0"/>
              <a:t> jour du cycle. En effet durant le </a:t>
            </a:r>
            <a:r>
              <a:rPr lang="fr-BE" dirty="0" err="1" smtClean="0"/>
              <a:t>metoestrus</a:t>
            </a:r>
            <a:r>
              <a:rPr lang="fr-BE" dirty="0" smtClean="0"/>
              <a:t>, la concentration en progestérone augmente progressivement (9) et se </a:t>
            </a:r>
            <a:r>
              <a:rPr lang="fr-BE" dirty="0" err="1" smtClean="0"/>
              <a:t>maintiet</a:t>
            </a:r>
            <a:r>
              <a:rPr lang="fr-BE" dirty="0" smtClean="0"/>
              <a:t> durant le </a:t>
            </a:r>
            <a:r>
              <a:rPr lang="fr-BE" dirty="0" err="1" smtClean="0"/>
              <a:t>dioestrus</a:t>
            </a:r>
            <a:r>
              <a:rPr lang="fr-BE" dirty="0" smtClean="0"/>
              <a:t> (10). La progestérone a on le sait un effet inhibiteur sur l’activité de l’aromatase et donc la synthèse d’ œstrogènes. Par ailleurs, l’augmentation progressive de la concentration en progestérone réduit progressivement la libération de la LH (11). Ce double effet se traduit d’une part par la perte de capacité du follicule à synthétiser de l’ </a:t>
            </a:r>
            <a:r>
              <a:rPr lang="fr-BE" dirty="0" err="1" smtClean="0"/>
              <a:t>oestradiol</a:t>
            </a:r>
            <a:r>
              <a:rPr lang="fr-BE" dirty="0" smtClean="0"/>
              <a:t> et donc à inhiber la </a:t>
            </a:r>
            <a:r>
              <a:rPr lang="fr-BE" dirty="0" err="1" smtClean="0"/>
              <a:t>FSH</a:t>
            </a:r>
            <a:r>
              <a:rPr lang="fr-BE" dirty="0" smtClean="0"/>
              <a:t> et par l’entrée en atrésie (12) du follicule dominant son développement n’étant plus soutenu par la LH.  Cet effet négatif de la progestérone sur la croissance du follicule</a:t>
            </a:r>
            <a:r>
              <a:rPr lang="fr-BE" baseline="0" dirty="0" smtClean="0"/>
              <a:t> et son éventuelle ovulation culmine pendant le </a:t>
            </a:r>
            <a:r>
              <a:rPr lang="fr-BE" baseline="0" dirty="0" err="1" smtClean="0"/>
              <a:t>dioestrus</a:t>
            </a:r>
            <a:r>
              <a:rPr lang="fr-BE" baseline="0" dirty="0" smtClean="0"/>
              <a:t> (10). </a:t>
            </a:r>
            <a:endParaRPr lang="fr-BE" dirty="0" smtClean="0"/>
          </a:p>
          <a:p>
            <a:pPr marL="171450" indent="-171450">
              <a:buFont typeface="Arial" panose="020B0604020202020204" pitchFamily="34" charset="0"/>
              <a:buChar char="•"/>
            </a:pPr>
            <a:r>
              <a:rPr lang="fr-BE" dirty="0" smtClean="0"/>
              <a:t>Le follicule dominant s’</a:t>
            </a:r>
            <a:r>
              <a:rPr lang="fr-BE" dirty="0" err="1" smtClean="0"/>
              <a:t>atrésiant</a:t>
            </a:r>
            <a:r>
              <a:rPr lang="fr-BE" dirty="0" smtClean="0"/>
              <a:t>, la concentration en </a:t>
            </a:r>
            <a:r>
              <a:rPr lang="fr-BE" dirty="0" err="1" smtClean="0"/>
              <a:t>oestradiol</a:t>
            </a:r>
            <a:r>
              <a:rPr lang="fr-BE" dirty="0" smtClean="0"/>
              <a:t> diminue (13).</a:t>
            </a:r>
            <a:r>
              <a:rPr lang="fr-BE" baseline="0" dirty="0" smtClean="0"/>
              <a:t> Il en résulte </a:t>
            </a:r>
            <a:r>
              <a:rPr lang="fr-BE" dirty="0" smtClean="0"/>
              <a:t>une nouvelle augmentation de la FSH (14) et de l’émergence d’une nouvelle vague de croissance folliculaire (15).</a:t>
            </a:r>
          </a:p>
          <a:p>
            <a:pPr marL="171450" indent="-171450">
              <a:buFont typeface="Arial" panose="020B0604020202020204" pitchFamily="34" charset="0"/>
              <a:buChar char="•"/>
            </a:pPr>
            <a:r>
              <a:rPr lang="fr-BE" dirty="0" smtClean="0"/>
              <a:t>Cette seconde vague de croissance présente dans sa première phase des changements hormonaux comparables à ceux de la première vague à savoir et notamment une augmentation de l’</a:t>
            </a:r>
            <a:r>
              <a:rPr lang="fr-BE" dirty="0" err="1" smtClean="0"/>
              <a:t>oestradiol</a:t>
            </a:r>
            <a:r>
              <a:rPr lang="fr-BE" dirty="0" smtClean="0"/>
              <a:t> (16). </a:t>
            </a:r>
          </a:p>
          <a:p>
            <a:pPr marL="171450" indent="-171450">
              <a:buFont typeface="Arial" panose="020B0604020202020204" pitchFamily="34" charset="0"/>
              <a:buChar char="•"/>
            </a:pPr>
            <a:r>
              <a:rPr lang="fr-BE" dirty="0" smtClean="0"/>
              <a:t>Entre temps cependant, l’augmentation et le maintien d’une imprégnation progestéronique a également eu pour effet d’induire la synthèse de phospholipides et de récepteurs à l’ocytocine par l’endomètre. Les œstrogènes secrétés par les follicules de la deuxième vague, vont stimuler la synthèse des enzymes phospholipase et prostaglandine synthétase responsables de la synthèse de la PGF2a (17). Celle-ci induit la diminution de la concentration en progestérone (18), elle y est aidée en cela par l’ocytocine lutéale qui va</a:t>
            </a:r>
            <a:r>
              <a:rPr lang="fr-BE" baseline="0" dirty="0" smtClean="0"/>
              <a:t> entraîner une ischémie des vaisseaux lutéaux. Il en résulte </a:t>
            </a:r>
            <a:r>
              <a:rPr lang="fr-BE" dirty="0" smtClean="0"/>
              <a:t>l’apparition de la phase </a:t>
            </a:r>
            <a:r>
              <a:rPr lang="fr-BE" dirty="0" err="1" smtClean="0"/>
              <a:t>prooestrale</a:t>
            </a:r>
            <a:r>
              <a:rPr lang="fr-BE" dirty="0" smtClean="0"/>
              <a:t> puis </a:t>
            </a:r>
            <a:r>
              <a:rPr lang="fr-BE" dirty="0" err="1" smtClean="0"/>
              <a:t>oestrale</a:t>
            </a:r>
            <a:r>
              <a:rPr lang="fr-BE" dirty="0" smtClean="0"/>
              <a:t>. </a:t>
            </a:r>
          </a:p>
          <a:p>
            <a:pPr marL="171450" indent="-171450">
              <a:buFont typeface="Arial" panose="020B0604020202020204" pitchFamily="34" charset="0"/>
              <a:buChar char="•"/>
            </a:pPr>
            <a:r>
              <a:rPr lang="fr-BE" dirty="0" smtClean="0"/>
              <a:t>La chute de la progestérone a</a:t>
            </a:r>
            <a:r>
              <a:rPr lang="fr-BE" baseline="0" dirty="0" smtClean="0"/>
              <a:t> entraîné la libération de la </a:t>
            </a:r>
            <a:r>
              <a:rPr lang="fr-BE" baseline="0" dirty="0" err="1" smtClean="0"/>
              <a:t>FSH</a:t>
            </a:r>
            <a:r>
              <a:rPr lang="fr-BE" baseline="0" dirty="0" smtClean="0"/>
              <a:t> (19). Le follicule dominant poursuite sa croissance et sa synthèse d’</a:t>
            </a:r>
            <a:r>
              <a:rPr lang="fr-BE" baseline="0" dirty="0" err="1" smtClean="0"/>
              <a:t>oestrogènes</a:t>
            </a:r>
            <a:r>
              <a:rPr lang="fr-BE" baseline="0" dirty="0" smtClean="0"/>
              <a:t> (20). Ceux-ci vont induire un pic de </a:t>
            </a:r>
            <a:r>
              <a:rPr lang="fr-BE" baseline="0" dirty="0" err="1" smtClean="0"/>
              <a:t>LH</a:t>
            </a:r>
            <a:r>
              <a:rPr lang="fr-BE" baseline="0" dirty="0" smtClean="0"/>
              <a:t> (21) qui va assurer non seulement la maturation finale de l’ovocyte mais également son ovulation (22) et la lutéinisation. La maturation du follicule se traduit notamment pas une </a:t>
            </a:r>
            <a:r>
              <a:rPr lang="fr-BE" baseline="0" dirty="0" err="1" smtClean="0"/>
              <a:t>neovascularisation</a:t>
            </a:r>
            <a:r>
              <a:rPr lang="fr-BE" baseline="0" dirty="0" smtClean="0"/>
              <a:t> (angiogenèse) identifiable par écho-Doppler (</a:t>
            </a:r>
            <a:r>
              <a:rPr lang="fr-BE" baseline="0" dirty="0" err="1" smtClean="0"/>
              <a:t>Satheshkumar</a:t>
            </a:r>
            <a:r>
              <a:rPr lang="fr-BE" baseline="0" dirty="0" smtClean="0"/>
              <a:t> </a:t>
            </a:r>
            <a:r>
              <a:rPr lang="fr-BE" baseline="0" dirty="0" err="1" smtClean="0"/>
              <a:t>Aim</a:t>
            </a:r>
            <a:r>
              <a:rPr lang="fr-BE" baseline="0" dirty="0" smtClean="0"/>
              <a:t> </a:t>
            </a:r>
            <a:r>
              <a:rPr lang="fr-BE" baseline="0" dirty="0" err="1" smtClean="0"/>
              <a:t>Reprod</a:t>
            </a:r>
            <a:r>
              <a:rPr lang="fr-BE" baseline="0" dirty="0" smtClean="0"/>
              <a:t> </a:t>
            </a:r>
            <a:r>
              <a:rPr lang="fr-BE" baseline="0" dirty="0" err="1" smtClean="0"/>
              <a:t>Sci</a:t>
            </a:r>
            <a:r>
              <a:rPr lang="fr-BE" baseline="0" dirty="0" smtClean="0"/>
              <a:t> 2018 198 154)</a:t>
            </a:r>
            <a:endParaRPr lang="fr-BE" dirty="0" smtClean="0"/>
          </a:p>
          <a:p>
            <a:pPr marL="171450" indent="-171450">
              <a:buFont typeface="Arial" panose="020B0604020202020204" pitchFamily="34" charset="0"/>
              <a:buChar char="•"/>
            </a:pPr>
            <a:endParaRPr lang="fr-BE" dirty="0" smtClean="0"/>
          </a:p>
        </p:txBody>
      </p:sp>
    </p:spTree>
    <p:extLst>
      <p:ext uri="{BB962C8B-B14F-4D97-AF65-F5344CB8AC3E}">
        <p14:creationId xmlns:p14="http://schemas.microsoft.com/office/powerpoint/2010/main" val="89396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marL="228600" indent="-228600">
              <a:buFont typeface="+mj-lt"/>
              <a:buAutoNum type="arabicPeriod"/>
            </a:pPr>
            <a:r>
              <a:rPr lang="fr-BE" dirty="0" smtClean="0"/>
              <a:t>L’injection d’une PGF2a permet d’induire et donc de programmer l’apparition d’un</a:t>
            </a:r>
            <a:r>
              <a:rPr lang="fr-BE" baseline="0" dirty="0" smtClean="0"/>
              <a:t> œstrus sous réserve cependant que cette injection soit réalisée au cours de la phase dioestrale du cycle. Cette application est largement mise à profit dans les programmes de synchronisation : </a:t>
            </a:r>
            <a:r>
              <a:rPr lang="fr-BE" u="sng" baseline="0" dirty="0" smtClean="0"/>
              <a:t>traitement de l’anoestrus de détection des animaux cyclés</a:t>
            </a:r>
            <a:r>
              <a:rPr lang="fr-BE" baseline="0" dirty="0" smtClean="0"/>
              <a:t>.  </a:t>
            </a:r>
          </a:p>
          <a:p>
            <a:pPr marL="228600" indent="-228600">
              <a:buFont typeface="+mj-lt"/>
              <a:buAutoNum type="arabicPeriod"/>
            </a:pPr>
            <a:r>
              <a:rPr lang="fr-BE" baseline="0" dirty="0" smtClean="0"/>
              <a:t>L’administration d’un progestagène durant 5 à 7 jours par voie vaginale (</a:t>
            </a:r>
            <a:r>
              <a:rPr lang="fr-BE" baseline="0" dirty="0" err="1" smtClean="0"/>
              <a:t>CIDR</a:t>
            </a:r>
            <a:r>
              <a:rPr lang="fr-BE" baseline="0" dirty="0" smtClean="0"/>
              <a:t>/</a:t>
            </a:r>
            <a:r>
              <a:rPr lang="fr-BE" baseline="0" dirty="0" err="1" smtClean="0"/>
              <a:t>PRID</a:t>
            </a:r>
            <a:r>
              <a:rPr lang="fr-BE" baseline="0" dirty="0" smtClean="0"/>
              <a:t>/</a:t>
            </a:r>
            <a:r>
              <a:rPr lang="fr-BE" baseline="0" dirty="0" err="1" smtClean="0"/>
              <a:t>Cuemate</a:t>
            </a:r>
            <a:r>
              <a:rPr lang="fr-BE" baseline="0" dirty="0" smtClean="0"/>
              <a:t>) permet d’inhiber la croissance folliculaire durant le traitement, celle-ci ne reprenant qu’à la fin du traitement. Elle est donc largement utilisée pour le </a:t>
            </a:r>
            <a:r>
              <a:rPr lang="fr-BE" u="sng" baseline="0" dirty="0" smtClean="0"/>
              <a:t>traitement de l’anoestrus pathologique fonctionnel</a:t>
            </a:r>
            <a:r>
              <a:rPr lang="fr-BE"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BE" baseline="0" dirty="0" smtClean="0"/>
              <a:t>L’injection d’une GnRH  est de nature à renforcer la libération de la </a:t>
            </a:r>
            <a:r>
              <a:rPr lang="fr-BE" baseline="0" dirty="0" err="1" smtClean="0"/>
              <a:t>LH</a:t>
            </a:r>
            <a:r>
              <a:rPr lang="fr-BE" baseline="0" dirty="0" smtClean="0"/>
              <a:t> durant l’</a:t>
            </a:r>
            <a:r>
              <a:rPr lang="fr-BE" baseline="0" dirty="0" err="1" smtClean="0"/>
              <a:t>oestrus</a:t>
            </a:r>
            <a:r>
              <a:rPr lang="fr-BE" baseline="0" dirty="0" smtClean="0"/>
              <a:t>. Elle permet également d’augmenter la qualité de la maturation folliculaire et les chances de l’ovulation : </a:t>
            </a:r>
            <a:r>
              <a:rPr lang="fr-BE" u="sng" baseline="0" dirty="0" smtClean="0"/>
              <a:t>traitement de l’infertilité.</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BE" baseline="0" dirty="0" smtClean="0"/>
              <a:t>L’injection de l’</a:t>
            </a:r>
            <a:r>
              <a:rPr lang="fr-BE" baseline="0" dirty="0" err="1" smtClean="0"/>
              <a:t>hCG</a:t>
            </a:r>
            <a:r>
              <a:rPr lang="fr-BE" baseline="0" dirty="0" smtClean="0"/>
              <a:t>  (effet </a:t>
            </a:r>
            <a:r>
              <a:rPr lang="fr-BE" baseline="0" dirty="0" err="1" smtClean="0"/>
              <a:t>LH</a:t>
            </a:r>
            <a:r>
              <a:rPr lang="fr-BE" baseline="0" dirty="0" smtClean="0"/>
              <a:t>) permet également d’augmenter la qualité de la maturation folliculaire et les chances de l’ovulation : </a:t>
            </a:r>
            <a:r>
              <a:rPr lang="fr-BE" u="sng" baseline="0" dirty="0" smtClean="0"/>
              <a:t>traitement de l’infertilité.</a:t>
            </a:r>
            <a:endParaRPr lang="fr-BE" u="sng"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BE" u="none" dirty="0" smtClean="0"/>
              <a:t>L’injection de </a:t>
            </a:r>
            <a:r>
              <a:rPr lang="fr-BE" u="none" dirty="0" err="1" smtClean="0"/>
              <a:t>l’ecG</a:t>
            </a:r>
            <a:r>
              <a:rPr lang="fr-BE" u="none" dirty="0" smtClean="0"/>
              <a:t> (</a:t>
            </a:r>
            <a:r>
              <a:rPr lang="fr-BE" u="none" dirty="0" err="1" smtClean="0"/>
              <a:t>PMSG</a:t>
            </a:r>
            <a:r>
              <a:rPr lang="fr-BE" u="none" dirty="0" smtClean="0"/>
              <a:t>)  la fin d’un traitement à base de progestagène permet de renforcer</a:t>
            </a:r>
            <a:r>
              <a:rPr lang="fr-BE" u="none" baseline="0" dirty="0" smtClean="0"/>
              <a:t> la libération de la </a:t>
            </a:r>
            <a:r>
              <a:rPr lang="fr-BE" u="none" baseline="0" dirty="0" err="1" smtClean="0"/>
              <a:t>FSH</a:t>
            </a:r>
            <a:r>
              <a:rPr lang="fr-BE" u="none" baseline="0" dirty="0" smtClean="0"/>
              <a:t> observé après l’arrêt du traitement : traitement de l’anoestrus pathologique fonctionnel.</a:t>
            </a:r>
            <a:endParaRPr lang="fr-BE" u="none" dirty="0" smtClean="0"/>
          </a:p>
          <a:p>
            <a:pPr marL="228600" indent="-228600">
              <a:buFont typeface="+mj-lt"/>
              <a:buAutoNum type="arabicPeriod"/>
            </a:pPr>
            <a:r>
              <a:rPr lang="fr-BE" baseline="0" dirty="0" smtClean="0"/>
              <a:t>L’injection d’une GnRH en </a:t>
            </a:r>
            <a:r>
              <a:rPr lang="fr-BE" baseline="0" dirty="0" err="1" smtClean="0"/>
              <a:t>dioestrus</a:t>
            </a:r>
            <a:r>
              <a:rPr lang="fr-BE" baseline="0" dirty="0" smtClean="0"/>
              <a:t> peut avoir comme effet d’entraîner la lutéinisation du follicule voire son ovulation et d’induire quelques jours plus tard une nouvelle croissance folliculaire qui se terminera de manière optimale après l’injection d’une prostaglandine 7 jours plus tard. Une seconde injection de GnRH sera effectuée 56 ou 72 heures plus tard pour synchroniser l’ovulation et permettre d’inséminer systématiquement l’animal sans recourir à une détection des chaleurs.. C’est le principe de l’</a:t>
            </a:r>
            <a:r>
              <a:rPr lang="fr-BE" baseline="0" dirty="0" err="1" smtClean="0"/>
              <a:t>Ovsynch</a:t>
            </a:r>
            <a:r>
              <a:rPr lang="fr-BE" baseline="0" dirty="0" smtClean="0"/>
              <a:t> pour le traitement de </a:t>
            </a:r>
            <a:r>
              <a:rPr lang="fr-BE" u="sng" baseline="0" dirty="0" smtClean="0"/>
              <a:t>l’anoestrus de détection des animaux cyclés</a:t>
            </a:r>
            <a:r>
              <a:rPr lang="fr-BE" baseline="0" dirty="0" smtClean="0"/>
              <a:t>.</a:t>
            </a:r>
          </a:p>
          <a:p>
            <a:pPr marL="228600" indent="-228600">
              <a:buFont typeface="+mj-lt"/>
              <a:buAutoNum type="arabicPeriod"/>
            </a:pPr>
            <a:r>
              <a:rPr lang="fr-BE" baseline="0" dirty="0" smtClean="0"/>
              <a:t>L’injection d’une GnRH ou d’</a:t>
            </a:r>
            <a:r>
              <a:rPr lang="fr-BE" baseline="0" dirty="0" err="1" smtClean="0"/>
              <a:t>hCG</a:t>
            </a:r>
            <a:r>
              <a:rPr lang="fr-BE" baseline="0" dirty="0" smtClean="0"/>
              <a:t> en phase dioestrale et en présence d’un follicule dominant va renforcer la synthèse de progestérone par le corps jaune et la lutéinisation du follicule : </a:t>
            </a:r>
            <a:r>
              <a:rPr lang="fr-BE" u="sng" baseline="0" dirty="0" smtClean="0"/>
              <a:t>traitement de l’infertilité via la réduction de la mortalité embryonnaire précoce</a:t>
            </a:r>
            <a:r>
              <a:rPr lang="fr-BE" baseline="0" dirty="0" smtClean="0"/>
              <a:t>.</a:t>
            </a:r>
          </a:p>
          <a:p>
            <a:pPr marL="228600" indent="-228600">
              <a:buFont typeface="+mj-lt"/>
              <a:buAutoNum type="arabicPeriod"/>
            </a:pPr>
            <a:r>
              <a:rPr lang="fr-BE" baseline="0" dirty="0" smtClean="0"/>
              <a:t>L’utilisation de progestagène, d’eCG ou de GnRH  permet indirectement d’induire une nouvelle croissance folliculaire en cas de kyste ovarien folliculaire. L’injection d’une PGF2a permet de traiter un kyste folliculaire lutéinisé. </a:t>
            </a:r>
          </a:p>
          <a:p>
            <a:pPr marL="228600" indent="-228600">
              <a:buFont typeface="+mj-lt"/>
              <a:buAutoNum type="arabicPeriod"/>
            </a:pPr>
            <a:r>
              <a:rPr lang="fr-BE" baseline="0" dirty="0" smtClean="0"/>
              <a:t>L’injection unique d’eCG ou répétée d’extraits hypophysaires (</a:t>
            </a:r>
            <a:r>
              <a:rPr lang="fr-BE" baseline="0" dirty="0" err="1" smtClean="0"/>
              <a:t>ExHy</a:t>
            </a:r>
            <a:r>
              <a:rPr lang="fr-BE" baseline="0" dirty="0" smtClean="0"/>
              <a:t>) permet d’induire une superovulation. Ces traitements seront associés à l’injection d’une PGF2a pour contrôler le retour en chaleurs de l’animal. </a:t>
            </a:r>
          </a:p>
          <a:p>
            <a:pPr marL="228600" indent="-228600">
              <a:buFont typeface="+mj-lt"/>
              <a:buAutoNum type="arabicPeriod"/>
            </a:pPr>
            <a:endParaRPr lang="fr-BE" baseline="0" dirty="0" smtClean="0"/>
          </a:p>
          <a:p>
            <a:pPr marL="228600" indent="-228600">
              <a:buFont typeface="+mj-lt"/>
              <a:buAutoNum type="arabicPeriod"/>
            </a:pPr>
            <a:endParaRPr lang="fr-BE" dirty="0" smtClean="0"/>
          </a:p>
        </p:txBody>
      </p:sp>
    </p:spTree>
    <p:extLst>
      <p:ext uri="{BB962C8B-B14F-4D97-AF65-F5344CB8AC3E}">
        <p14:creationId xmlns:p14="http://schemas.microsoft.com/office/powerpoint/2010/main" val="89396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9E06BAA-0953-41F6-97A2-1C66F188F58A}" type="slidenum">
              <a:rPr lang="fr-BE" smtClean="0"/>
              <a:t>10</a:t>
            </a:fld>
            <a:endParaRPr lang="fr-BE"/>
          </a:p>
        </p:txBody>
      </p:sp>
    </p:spTree>
    <p:extLst>
      <p:ext uri="{BB962C8B-B14F-4D97-AF65-F5344CB8AC3E}">
        <p14:creationId xmlns:p14="http://schemas.microsoft.com/office/powerpoint/2010/main" val="1018045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tableau 1 présente les différents constats ou diagnostics différentiels d’anoestrus possible que le praticien serait amené à poser sur base de l’anamnèse (dates de naissance et de vêlage, dates de chaleurs et/ou d’inséminations naturelles (S) ou artificielles (I) et sur base de l’examen clinique de reproduction de la génisse (ou taure) ou de la vache primipare ou </a:t>
            </a:r>
            <a:r>
              <a:rPr lang="fr-FR" sz="1200" kern="1200" dirty="0" err="1" smtClean="0">
                <a:solidFill>
                  <a:schemeClr val="tx1"/>
                </a:solidFill>
                <a:effectLst/>
                <a:latin typeface="+mn-lt"/>
                <a:ea typeface="+mn-ea"/>
                <a:cs typeface="+mn-cs"/>
              </a:rPr>
              <a:t>pluripare</a:t>
            </a:r>
            <a:r>
              <a:rPr lang="fr-FR" sz="1200" kern="1200" dirty="0" smtClean="0">
                <a:solidFill>
                  <a:schemeClr val="tx1"/>
                </a:solidFill>
                <a:effectLst/>
                <a:latin typeface="+mn-lt"/>
                <a:ea typeface="+mn-ea"/>
                <a:cs typeface="+mn-cs"/>
              </a:rPr>
              <a:t>. Les définitions proposées se basent sur des objectifs classiquement proposés dans le cadre de performances normales de fécondité à savoir un premier vêlage à 24 mois (ce qui laisse supposer une première insémination à 14 mois) et un intervalle entre vêlage de 12 mois(ce qui implique une première insémination 50 à 60 jours post-partum. </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L’examen du tableau 1 permet de constater diverses situations qualifiées de physiologiques, fonctionnelles ou pathologiques. Les premières sont qualifiées de physiologiques au sens ou il est normal de ne pas voir la génisse ou la vache manifester un </a:t>
            </a:r>
            <a:r>
              <a:rPr lang="fr-FR" sz="1200" kern="1200" dirty="0" err="1" smtClean="0">
                <a:solidFill>
                  <a:schemeClr val="tx1"/>
                </a:solidFill>
                <a:effectLst/>
                <a:latin typeface="+mn-lt"/>
                <a:ea typeface="+mn-ea"/>
                <a:cs typeface="+mn-cs"/>
              </a:rPr>
              <a:t>oestrus</a:t>
            </a:r>
            <a:r>
              <a:rPr lang="fr-FR" sz="1200" kern="1200" dirty="0" smtClean="0">
                <a:solidFill>
                  <a:schemeClr val="tx1"/>
                </a:solidFill>
                <a:effectLst/>
                <a:latin typeface="+mn-lt"/>
                <a:ea typeface="+mn-ea"/>
                <a:cs typeface="+mn-cs"/>
              </a:rPr>
              <a:t>. Ainsi en est-il de la période </a:t>
            </a:r>
            <a:r>
              <a:rPr lang="fr-FR" sz="1200" kern="1200" dirty="0" err="1" smtClean="0">
                <a:solidFill>
                  <a:schemeClr val="tx1"/>
                </a:solidFill>
                <a:effectLst/>
                <a:latin typeface="+mn-lt"/>
                <a:ea typeface="+mn-ea"/>
                <a:cs typeface="+mn-cs"/>
              </a:rPr>
              <a:t>prepubertaire</a:t>
            </a:r>
            <a:r>
              <a:rPr lang="fr-FR" sz="1200" kern="1200" dirty="0" smtClean="0">
                <a:solidFill>
                  <a:schemeClr val="tx1"/>
                </a:solidFill>
                <a:effectLst/>
                <a:latin typeface="+mn-lt"/>
                <a:ea typeface="+mn-ea"/>
                <a:cs typeface="+mn-cs"/>
              </a:rPr>
              <a:t>, de la gestation et des 15 voire 30 premiers jours suivant le vêlage. Il est également d’autres périodes durant les quelles on peut tolérer, compte tenu des objectifs de reproduction définis, que l’animal ne manifeste pas de comportement sexuel régulier. Ces périodes concernent l’intervalle entre la puberté (12 mois) ou le 15</a:t>
            </a:r>
            <a:r>
              <a:rPr lang="fr-FR" sz="1200" kern="1200" baseline="30000" dirty="0" smtClean="0">
                <a:solidFill>
                  <a:schemeClr val="tx1"/>
                </a:solidFill>
                <a:effectLst/>
                <a:latin typeface="+mn-lt"/>
                <a:ea typeface="+mn-ea"/>
                <a:cs typeface="+mn-cs"/>
              </a:rPr>
              <a:t>ème</a:t>
            </a:r>
            <a:r>
              <a:rPr lang="fr-FR" sz="1200" kern="1200" dirty="0" smtClean="0">
                <a:solidFill>
                  <a:schemeClr val="tx1"/>
                </a:solidFill>
                <a:effectLst/>
                <a:latin typeface="+mn-lt"/>
                <a:ea typeface="+mn-ea"/>
                <a:cs typeface="+mn-cs"/>
              </a:rPr>
              <a:t> voire le 30</a:t>
            </a:r>
            <a:r>
              <a:rPr lang="fr-FR" sz="1200" kern="1200" baseline="30000" dirty="0" smtClean="0">
                <a:solidFill>
                  <a:schemeClr val="tx1"/>
                </a:solidFill>
                <a:effectLst/>
                <a:latin typeface="+mn-lt"/>
                <a:ea typeface="+mn-ea"/>
                <a:cs typeface="+mn-cs"/>
              </a:rPr>
              <a:t>ème</a:t>
            </a:r>
            <a:r>
              <a:rPr lang="fr-FR" sz="1200" kern="1200" dirty="0" smtClean="0">
                <a:solidFill>
                  <a:schemeClr val="tx1"/>
                </a:solidFill>
                <a:effectLst/>
                <a:latin typeface="+mn-lt"/>
                <a:ea typeface="+mn-ea"/>
                <a:cs typeface="+mn-cs"/>
              </a:rPr>
              <a:t> jour du post-partum et la fin de la période d’attente (moment de la première insémination). Ils sont dits fonctionnels ou de détection selon qu’ils relèvent de l’animal ou de l’éleveur. Si au-delà des ces périodes de 24 mois chez la génisse et de 50 voire 60 jours post-partum chez la vache, l’</a:t>
            </a:r>
            <a:r>
              <a:rPr lang="fr-FR" sz="1200" kern="1200" dirty="0" err="1" smtClean="0">
                <a:solidFill>
                  <a:schemeClr val="tx1"/>
                </a:solidFill>
                <a:effectLst/>
                <a:latin typeface="+mn-lt"/>
                <a:ea typeface="+mn-ea"/>
                <a:cs typeface="+mn-cs"/>
              </a:rPr>
              <a:t>oestrus</a:t>
            </a:r>
            <a:r>
              <a:rPr lang="fr-FR" sz="1200" kern="1200" dirty="0" smtClean="0">
                <a:solidFill>
                  <a:schemeClr val="tx1"/>
                </a:solidFill>
                <a:effectLst/>
                <a:latin typeface="+mn-lt"/>
                <a:ea typeface="+mn-ea"/>
                <a:cs typeface="+mn-cs"/>
              </a:rPr>
              <a:t> n’est toujours pas détecté, l’anoestrus peut être qualifié de pathologique. Il relève alors de diverses hypothèses étiologiques à savoir chez la génisse, l’anoestrus fonctionnel,  le free-martinisme, la white-</a:t>
            </a:r>
            <a:r>
              <a:rPr lang="fr-FR" sz="1200" kern="1200" dirty="0" err="1" smtClean="0">
                <a:solidFill>
                  <a:schemeClr val="tx1"/>
                </a:solidFill>
                <a:effectLst/>
                <a:latin typeface="+mn-lt"/>
                <a:ea typeface="+mn-ea"/>
                <a:cs typeface="+mn-cs"/>
              </a:rPr>
              <a:t>heifer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disease</a:t>
            </a:r>
            <a:r>
              <a:rPr lang="fr-FR" sz="1200" kern="1200" dirty="0" smtClean="0">
                <a:solidFill>
                  <a:schemeClr val="tx1"/>
                </a:solidFill>
                <a:effectLst/>
                <a:latin typeface="+mn-lt"/>
                <a:ea typeface="+mn-ea"/>
                <a:cs typeface="+mn-cs"/>
              </a:rPr>
              <a:t> et chez la vache l’anoestrus fonctionnel,  le kyste ovarien, le pyomètre. Dans l’un et l’autre cas, il peut également être imputable à un manque de détection de la part de l’éleveur.  Nous parlons à priori d’anoestrus de détection tout en étant bien conscient qu’il puisse relever d’une insuffisance de manifestation des chaleurs de la part de la vache. Cette situation a particulièrement été décrite chez la vache laitière, dont le catabolisme des stéroïdes dont l’</a:t>
            </a:r>
            <a:r>
              <a:rPr lang="fr-FR" sz="1200" kern="1200" dirty="0" err="1" smtClean="0">
                <a:solidFill>
                  <a:schemeClr val="tx1"/>
                </a:solidFill>
                <a:effectLst/>
                <a:latin typeface="+mn-lt"/>
                <a:ea typeface="+mn-ea"/>
                <a:cs typeface="+mn-cs"/>
              </a:rPr>
              <a:t>oestradiol</a:t>
            </a:r>
            <a:r>
              <a:rPr lang="fr-FR" sz="1200" kern="1200" dirty="0" smtClean="0">
                <a:solidFill>
                  <a:schemeClr val="tx1"/>
                </a:solidFill>
                <a:effectLst/>
                <a:latin typeface="+mn-lt"/>
                <a:ea typeface="+mn-ea"/>
                <a:cs typeface="+mn-cs"/>
              </a:rPr>
              <a:t> serait proportionnel à son niveau de production (</a:t>
            </a:r>
            <a:r>
              <a:rPr lang="fr-BE" sz="1200" kern="1200" dirty="0" err="1" smtClean="0">
                <a:solidFill>
                  <a:schemeClr val="tx1"/>
                </a:solidFill>
                <a:effectLst/>
                <a:latin typeface="+mn-lt"/>
                <a:ea typeface="+mn-ea"/>
                <a:cs typeface="+mn-cs"/>
              </a:rPr>
              <a:t>Sangritavong</a:t>
            </a:r>
            <a:r>
              <a:rPr lang="fr-BE" sz="1200" kern="1200" dirty="0" smtClean="0">
                <a:solidFill>
                  <a:schemeClr val="tx1"/>
                </a:solidFill>
                <a:effectLst/>
                <a:latin typeface="+mn-lt"/>
                <a:ea typeface="+mn-ea"/>
                <a:cs typeface="+mn-cs"/>
              </a:rPr>
              <a:t> et al. 2002,</a:t>
            </a:r>
            <a:r>
              <a:rPr lang="fr-FR" sz="1200" kern="1200" dirty="0" err="1" smtClean="0">
                <a:solidFill>
                  <a:schemeClr val="tx1"/>
                </a:solidFill>
                <a:effectLst/>
                <a:latin typeface="+mn-lt"/>
                <a:ea typeface="+mn-ea"/>
                <a:cs typeface="+mn-cs"/>
              </a:rPr>
              <a:t>Wiltbank</a:t>
            </a:r>
            <a:r>
              <a:rPr lang="fr-FR" sz="1200" kern="1200" dirty="0" smtClean="0">
                <a:solidFill>
                  <a:schemeClr val="tx1"/>
                </a:solidFill>
                <a:effectLst/>
                <a:latin typeface="+mn-lt"/>
                <a:ea typeface="+mn-ea"/>
                <a:cs typeface="+mn-cs"/>
              </a:rPr>
              <a:t> et al. 2006).</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9E06BAA-0953-41F6-97A2-1C66F188F58A}" type="slidenum">
              <a:rPr lang="fr-BE" smtClean="0"/>
              <a:t>11</a:t>
            </a:fld>
            <a:endParaRPr lang="fr-BE"/>
          </a:p>
        </p:txBody>
      </p:sp>
    </p:spTree>
    <p:extLst>
      <p:ext uri="{BB962C8B-B14F-4D97-AF65-F5344CB8AC3E}">
        <p14:creationId xmlns:p14="http://schemas.microsoft.com/office/powerpoint/2010/main" val="209135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679768" y="4715153"/>
            <a:ext cx="5438140"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BE" altLang="fr-FR" dirty="0" smtClean="0"/>
          </a:p>
        </p:txBody>
      </p:sp>
    </p:spTree>
    <p:extLst>
      <p:ext uri="{BB962C8B-B14F-4D97-AF65-F5344CB8AC3E}">
        <p14:creationId xmlns:p14="http://schemas.microsoft.com/office/powerpoint/2010/main" val="2265221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defRPr/>
            </a:pPr>
            <a:endParaRPr lang="fr-BE" dirty="0"/>
          </a:p>
        </p:txBody>
      </p:sp>
      <p:sp>
        <p:nvSpPr>
          <p:cNvPr id="10752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rinda" pitchFamily="34" charset="0"/>
              </a:defRPr>
            </a:lvl1pPr>
            <a:lvl2pPr marL="742950" indent="-285750">
              <a:defRPr sz="3200">
                <a:solidFill>
                  <a:schemeClr val="tx1"/>
                </a:solidFill>
                <a:latin typeface="Vrinda" pitchFamily="34" charset="0"/>
              </a:defRPr>
            </a:lvl2pPr>
            <a:lvl3pPr marL="1143000" indent="-228600">
              <a:defRPr sz="3200">
                <a:solidFill>
                  <a:schemeClr val="tx1"/>
                </a:solidFill>
                <a:latin typeface="Vrinda" pitchFamily="34" charset="0"/>
              </a:defRPr>
            </a:lvl3pPr>
            <a:lvl4pPr marL="1600200" indent="-228600">
              <a:defRPr sz="3200">
                <a:solidFill>
                  <a:schemeClr val="tx1"/>
                </a:solidFill>
                <a:latin typeface="Vrinda" pitchFamily="34" charset="0"/>
              </a:defRPr>
            </a:lvl4pPr>
            <a:lvl5pPr marL="2057400" indent="-228600">
              <a:defRPr sz="3200">
                <a:solidFill>
                  <a:schemeClr val="tx1"/>
                </a:solidFill>
                <a:latin typeface="Vrinda" pitchFamily="34" charset="0"/>
              </a:defRPr>
            </a:lvl5pPr>
            <a:lvl6pPr marL="2514600" indent="-228600" eaLnBrk="0" fontAlgn="base" hangingPunct="0">
              <a:spcBef>
                <a:spcPct val="0"/>
              </a:spcBef>
              <a:spcAft>
                <a:spcPct val="0"/>
              </a:spcAft>
              <a:defRPr sz="3200">
                <a:solidFill>
                  <a:schemeClr val="tx1"/>
                </a:solidFill>
                <a:latin typeface="Vrinda" pitchFamily="34" charset="0"/>
              </a:defRPr>
            </a:lvl6pPr>
            <a:lvl7pPr marL="2971800" indent="-228600" eaLnBrk="0" fontAlgn="base" hangingPunct="0">
              <a:spcBef>
                <a:spcPct val="0"/>
              </a:spcBef>
              <a:spcAft>
                <a:spcPct val="0"/>
              </a:spcAft>
              <a:defRPr sz="3200">
                <a:solidFill>
                  <a:schemeClr val="tx1"/>
                </a:solidFill>
                <a:latin typeface="Vrinda" pitchFamily="34" charset="0"/>
              </a:defRPr>
            </a:lvl7pPr>
            <a:lvl8pPr marL="3429000" indent="-228600" eaLnBrk="0" fontAlgn="base" hangingPunct="0">
              <a:spcBef>
                <a:spcPct val="0"/>
              </a:spcBef>
              <a:spcAft>
                <a:spcPct val="0"/>
              </a:spcAft>
              <a:defRPr sz="3200">
                <a:solidFill>
                  <a:schemeClr val="tx1"/>
                </a:solidFill>
                <a:latin typeface="Vrinda" pitchFamily="34" charset="0"/>
              </a:defRPr>
            </a:lvl8pPr>
            <a:lvl9pPr marL="3886200" indent="-228600" eaLnBrk="0" fontAlgn="base" hangingPunct="0">
              <a:spcBef>
                <a:spcPct val="0"/>
              </a:spcBef>
              <a:spcAft>
                <a:spcPct val="0"/>
              </a:spcAft>
              <a:defRPr sz="3200">
                <a:solidFill>
                  <a:schemeClr val="tx1"/>
                </a:solidFill>
                <a:latin typeface="Vrinda" pitchFamily="34" charset="0"/>
              </a:defRPr>
            </a:lvl9pPr>
          </a:lstStyle>
          <a:p>
            <a:fld id="{6AFF0BAB-CAB1-488B-A6E3-63EEDBBCB96D}" type="slidenum">
              <a:rPr lang="fr-FR" altLang="fr-FR" sz="1200" smtClean="0">
                <a:latin typeface="Times New Roman" pitchFamily="18" charset="0"/>
              </a:rPr>
              <a:pPr/>
              <a:t>14</a:t>
            </a:fld>
            <a:endParaRPr lang="fr-FR" altLang="fr-FR" sz="1200" smtClean="0">
              <a:latin typeface="Times New Roman" pitchFamily="18" charset="0"/>
            </a:endParaRPr>
          </a:p>
        </p:txBody>
      </p:sp>
    </p:spTree>
    <p:extLst>
      <p:ext uri="{BB962C8B-B14F-4D97-AF65-F5344CB8AC3E}">
        <p14:creationId xmlns:p14="http://schemas.microsoft.com/office/powerpoint/2010/main" val="3850534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xfrm>
            <a:off x="679768" y="4715153"/>
            <a:ext cx="5438140"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t>According to follicular and luteal ovarian activity four kinds of anoestrus can be distinguished during the postpartum period.</a:t>
            </a:r>
          </a:p>
          <a:p>
            <a:pPr eaLnBrk="1" hangingPunct="1"/>
            <a:r>
              <a:rPr lang="fr-FR" altLang="fr-FR" smtClean="0"/>
              <a:t>In anoestrus type I only receruited follicles with a diamter less than 8 mm can be observed by ultrasonography. At palpation such ovaries appears as smooth or granular. </a:t>
            </a:r>
          </a:p>
          <a:p>
            <a:pPr eaLnBrk="1" hangingPunct="1"/>
            <a:r>
              <a:rPr lang="fr-FR" altLang="fr-FR" smtClean="0"/>
              <a:t>These follicles do not develop and therefore can not reach the point of deviation.</a:t>
            </a:r>
          </a:p>
          <a:p>
            <a:pPr eaLnBrk="1" hangingPunct="1"/>
            <a:r>
              <a:rPr lang="fr-FR" altLang="fr-FR" smtClean="0"/>
              <a:t>Such situation results from a lack of luteinizing hormone (LH) needed for the final growth of the follicle </a:t>
            </a:r>
          </a:p>
          <a:p>
            <a:pPr eaLnBrk="1" hangingPunct="1"/>
            <a:r>
              <a:rPr lang="fr-FR" altLang="fr-FR" smtClean="0"/>
              <a:t>This lack is results from a severe undernutrition state. </a:t>
            </a:r>
          </a:p>
          <a:p>
            <a:pPr eaLnBrk="1" hangingPunct="1"/>
            <a:r>
              <a:rPr lang="fr-FR" altLang="fr-FR" smtClean="0"/>
              <a:t>This situation should occur in less than 10% of cows in a herd.</a:t>
            </a:r>
            <a:endParaRPr lang="fr-BE" altLang="fr-FR" smtClean="0"/>
          </a:p>
        </p:txBody>
      </p:sp>
    </p:spTree>
    <p:extLst>
      <p:ext uri="{BB962C8B-B14F-4D97-AF65-F5344CB8AC3E}">
        <p14:creationId xmlns:p14="http://schemas.microsoft.com/office/powerpoint/2010/main" val="67165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7C57D513-E407-4BA4-9369-0EDB76479BC8}" type="datetime1">
              <a:rPr lang="fr-BE" smtClean="0"/>
              <a:t>04-04-19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29836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96365BF-01C8-4146-9022-A5774FDEF3B9}" type="datetime1">
              <a:rPr lang="fr-BE" smtClean="0"/>
              <a:t>04-04-19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335808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03A8561-ACA2-42F3-A16E-08FBA3E82A8F}" type="datetime1">
              <a:rPr lang="fr-BE" smtClean="0"/>
              <a:t>04-04-19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282091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8FB84040-1120-499F-9769-9455C575F81F}" type="datetime1">
              <a:rPr lang="fr-BE" smtClean="0"/>
              <a:t>04-04-19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3088726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C846662-5C82-447F-8515-30607A2966FC}" type="datetime1">
              <a:rPr lang="fr-BE" smtClean="0"/>
              <a:t>04-04-19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290027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8E9428F7-ADEC-4541-ADC2-7CD44462D09C}" type="datetime1">
              <a:rPr lang="fr-BE" smtClean="0"/>
              <a:t>04-04-19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419970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CF89A2D5-0360-4118-A30A-A145C3365957}" type="datetime1">
              <a:rPr lang="fr-BE" smtClean="0"/>
              <a:t>04-04-19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220640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CD94F26E-7741-4FCA-AC31-A954E22C9313}" type="datetime1">
              <a:rPr lang="fr-BE" smtClean="0"/>
              <a:t>04-04-19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97085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8072D60-C233-4940-BC3D-F9D73630CCED}" type="datetime1">
              <a:rPr lang="fr-BE" smtClean="0"/>
              <a:t>04-04-19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335907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1322DCE-7E58-4123-AAF2-CF44684241BE}" type="datetime1">
              <a:rPr lang="fr-BE" smtClean="0"/>
              <a:t>04-04-19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308712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CC0A878-266E-49A8-A9C2-6C12C45A6EE3}" type="datetime1">
              <a:rPr lang="fr-BE" smtClean="0"/>
              <a:t>04-04-19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284917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35909-FB53-412C-BC1E-AFA7832F3AE6}" type="datetime1">
              <a:rPr lang="fr-BE" smtClean="0"/>
              <a:t>04-04-19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36956-C5D1-4819-939A-6E38A104A438}" type="slidenum">
              <a:rPr lang="fr-BE" smtClean="0"/>
              <a:t>‹N°›</a:t>
            </a:fld>
            <a:endParaRPr lang="fr-BE"/>
          </a:p>
        </p:txBody>
      </p:sp>
    </p:spTree>
    <p:extLst>
      <p:ext uri="{BB962C8B-B14F-4D97-AF65-F5344CB8AC3E}">
        <p14:creationId xmlns:p14="http://schemas.microsoft.com/office/powerpoint/2010/main" val="2910054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rbi.ulg.ac.be/" TargetMode="External"/><Relationship Id="rId7" Type="http://schemas.openxmlformats.org/officeDocument/2006/relationships/image" Target="../media/image2.jpeg"/><Relationship Id="rId2" Type="http://schemas.openxmlformats.org/officeDocument/2006/relationships/hyperlink" Target="mailto:Christian.hanzen@uliege.be" TargetMode="Externa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hyperlink" Target="https://www.facebook.com/RumeXperts/" TargetMode="External"/><Relationship Id="rId4" Type="http://schemas.openxmlformats.org/officeDocument/2006/relationships/hyperlink" Target="https://www.facebook.com/Theriogenologi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1691" y="1628800"/>
            <a:ext cx="7704856" cy="3293209"/>
          </a:xfrm>
          <a:prstGeom prst="rect">
            <a:avLst/>
          </a:prstGeom>
        </p:spPr>
        <p:txBody>
          <a:bodyPr wrap="square">
            <a:spAutoFit/>
          </a:bodyPr>
          <a:lstStyle/>
          <a:p>
            <a:pPr algn="ctr"/>
            <a:r>
              <a:rPr lang="fr-FR" altLang="fr-FR" sz="2800" dirty="0" smtClean="0">
                <a:ea typeface="Verdana" panose="020B0604030504040204" pitchFamily="34" charset="0"/>
                <a:cs typeface="Verdana" panose="020B0604030504040204" pitchFamily="34" charset="0"/>
              </a:rPr>
              <a:t>Prof. </a:t>
            </a:r>
            <a:r>
              <a:rPr lang="fr-FR" altLang="fr-FR" sz="2800" dirty="0">
                <a:ea typeface="Verdana" panose="020B0604030504040204" pitchFamily="34" charset="0"/>
                <a:cs typeface="Verdana" panose="020B0604030504040204" pitchFamily="34" charset="0"/>
              </a:rPr>
              <a:t>Ch. </a:t>
            </a:r>
            <a:r>
              <a:rPr lang="fr-FR" altLang="fr-FR" sz="2800" dirty="0" smtClean="0">
                <a:ea typeface="Verdana" panose="020B0604030504040204" pitchFamily="34" charset="0"/>
                <a:cs typeface="Verdana" panose="020B0604030504040204" pitchFamily="34" charset="0"/>
              </a:rPr>
              <a:t>Hanzen, PhD</a:t>
            </a:r>
          </a:p>
          <a:p>
            <a:pPr algn="ctr"/>
            <a:r>
              <a:rPr lang="fr-FR" altLang="fr-FR" sz="2200" dirty="0">
                <a:ea typeface="Verdana" panose="020B0604030504040204" pitchFamily="34" charset="0"/>
                <a:cs typeface="Verdana" panose="020B0604030504040204" pitchFamily="34" charset="0"/>
              </a:rPr>
              <a:t/>
            </a:r>
            <a:br>
              <a:rPr lang="fr-FR" altLang="fr-FR" sz="2200" dirty="0">
                <a:ea typeface="Verdana" panose="020B0604030504040204" pitchFamily="34" charset="0"/>
                <a:cs typeface="Verdana" panose="020B0604030504040204" pitchFamily="34" charset="0"/>
              </a:rPr>
            </a:br>
            <a:r>
              <a:rPr lang="fr-FR" altLang="fr-FR" sz="2400" dirty="0" smtClean="0">
                <a:ea typeface="Verdana" panose="020B0604030504040204" pitchFamily="34" charset="0"/>
                <a:cs typeface="Verdana" panose="020B0604030504040204" pitchFamily="34" charset="0"/>
              </a:rPr>
              <a:t>Professeur honoraire, Université de Liège</a:t>
            </a:r>
          </a:p>
          <a:p>
            <a:pPr algn="ctr"/>
            <a:r>
              <a:rPr lang="fr-FR" altLang="fr-FR" sz="2400" dirty="0" smtClean="0">
                <a:ea typeface="Verdana" panose="020B0604030504040204" pitchFamily="34" charset="0"/>
                <a:cs typeface="Verdana" panose="020B0604030504040204" pitchFamily="34" charset="0"/>
              </a:rPr>
              <a:t>Consultant </a:t>
            </a:r>
            <a:r>
              <a:rPr lang="fr-FR" altLang="fr-FR" sz="2400" dirty="0" err="1" smtClean="0">
                <a:ea typeface="Verdana" panose="020B0604030504040204" pitchFamily="34" charset="0"/>
                <a:cs typeface="Verdana" panose="020B0604030504040204" pitchFamily="34" charset="0"/>
              </a:rPr>
              <a:t>RUMEXPERTS</a:t>
            </a:r>
            <a:endParaRPr lang="fr-FR" altLang="fr-FR" sz="2400" dirty="0" smtClean="0">
              <a:ea typeface="Verdana" panose="020B0604030504040204" pitchFamily="34" charset="0"/>
              <a:cs typeface="Verdana" panose="020B0604030504040204" pitchFamily="34" charset="0"/>
            </a:endParaRPr>
          </a:p>
          <a:p>
            <a:pPr algn="ctr"/>
            <a:endParaRPr lang="fr-FR" altLang="fr-FR" sz="2200" dirty="0" smtClean="0">
              <a:ea typeface="Verdana" panose="020B0604030504040204" pitchFamily="34" charset="0"/>
              <a:cs typeface="Verdana" panose="020B0604030504040204" pitchFamily="34" charset="0"/>
            </a:endParaRPr>
          </a:p>
          <a:p>
            <a:pPr algn="ctr"/>
            <a:r>
              <a:rPr lang="fr-FR" altLang="fr-FR" sz="2200" dirty="0" smtClean="0">
                <a:ea typeface="Verdana" panose="020B0604030504040204" pitchFamily="34" charset="0"/>
                <a:cs typeface="Verdana" panose="020B0604030504040204" pitchFamily="34" charset="0"/>
                <a:hlinkClick r:id="rId2"/>
              </a:rPr>
              <a:t>Christian.hanzen@uliege.be</a:t>
            </a:r>
            <a:r>
              <a:rPr lang="fr-FR" altLang="fr-FR" sz="2200" dirty="0">
                <a:ea typeface="Verdana" panose="020B0604030504040204" pitchFamily="34" charset="0"/>
                <a:cs typeface="Verdana" panose="020B0604030504040204" pitchFamily="34" charset="0"/>
              </a:rPr>
              <a:t/>
            </a:r>
            <a:br>
              <a:rPr lang="fr-FR" altLang="fr-FR" sz="2200" dirty="0">
                <a:ea typeface="Verdana" panose="020B0604030504040204" pitchFamily="34" charset="0"/>
                <a:cs typeface="Verdana" panose="020B0604030504040204" pitchFamily="34" charset="0"/>
              </a:rPr>
            </a:br>
            <a:r>
              <a:rPr lang="fr-FR" altLang="fr-FR" sz="2200" dirty="0" smtClean="0">
                <a:ea typeface="Verdana" panose="020B0604030504040204" pitchFamily="34" charset="0"/>
                <a:cs typeface="Verdana" panose="020B0604030504040204" pitchFamily="34" charset="0"/>
              </a:rPr>
              <a:t>Publications</a:t>
            </a:r>
            <a:r>
              <a:rPr lang="fr-FR" altLang="fr-FR" sz="2200" dirty="0">
                <a:ea typeface="Verdana" panose="020B0604030504040204" pitchFamily="34" charset="0"/>
                <a:cs typeface="Verdana" panose="020B0604030504040204" pitchFamily="34" charset="0"/>
              </a:rPr>
              <a:t> : </a:t>
            </a:r>
            <a:r>
              <a:rPr lang="fr-FR" altLang="fr-FR" sz="2200" dirty="0">
                <a:ea typeface="Verdana" panose="020B0604030504040204" pitchFamily="34" charset="0"/>
                <a:cs typeface="Verdana" panose="020B0604030504040204" pitchFamily="34" charset="0"/>
                <a:hlinkClick r:id="rId3"/>
              </a:rPr>
              <a:t>http://orbi.ulg.ac.be</a:t>
            </a:r>
            <a:r>
              <a:rPr lang="fr-FR" altLang="fr-FR" sz="2200" dirty="0" smtClean="0">
                <a:ea typeface="Verdana" panose="020B0604030504040204" pitchFamily="34" charset="0"/>
                <a:cs typeface="Verdana" panose="020B0604030504040204" pitchFamily="34" charset="0"/>
                <a:hlinkClick r:id="rId3"/>
              </a:rPr>
              <a:t>/</a:t>
            </a:r>
            <a:endParaRPr lang="fr-FR" altLang="fr-FR" sz="2200" dirty="0" smtClean="0">
              <a:ea typeface="Verdana" panose="020B0604030504040204" pitchFamily="34" charset="0"/>
              <a:cs typeface="Verdana" panose="020B0604030504040204" pitchFamily="34" charset="0"/>
            </a:endParaRPr>
          </a:p>
          <a:p>
            <a:pPr algn="ctr"/>
            <a:r>
              <a:rPr lang="fr-FR" altLang="fr-FR" sz="2200" dirty="0" smtClean="0">
                <a:ea typeface="Verdana" panose="020B0604030504040204" pitchFamily="34" charset="0"/>
                <a:cs typeface="Verdana" panose="020B0604030504040204" pitchFamily="34" charset="0"/>
              </a:rPr>
              <a:t>Facebook : </a:t>
            </a:r>
            <a:r>
              <a:rPr lang="fr-FR" altLang="fr-FR" sz="2200" dirty="0" smtClean="0">
                <a:ea typeface="Verdana" panose="020B0604030504040204" pitchFamily="34" charset="0"/>
                <a:cs typeface="Verdana" panose="020B0604030504040204" pitchFamily="34" charset="0"/>
                <a:hlinkClick r:id="rId4"/>
              </a:rPr>
              <a:t>https</a:t>
            </a:r>
            <a:r>
              <a:rPr lang="fr-FR" altLang="fr-FR" sz="2200" dirty="0">
                <a:ea typeface="Verdana" panose="020B0604030504040204" pitchFamily="34" charset="0"/>
                <a:cs typeface="Verdana" panose="020B0604030504040204" pitchFamily="34" charset="0"/>
                <a:hlinkClick r:id="rId4"/>
              </a:rPr>
              <a:t>://</a:t>
            </a:r>
            <a:r>
              <a:rPr lang="fr-FR" altLang="fr-FR" sz="2200" dirty="0" smtClean="0">
                <a:ea typeface="Verdana" panose="020B0604030504040204" pitchFamily="34" charset="0"/>
                <a:cs typeface="Verdana" panose="020B0604030504040204" pitchFamily="34" charset="0"/>
                <a:hlinkClick r:id="rId4"/>
              </a:rPr>
              <a:t>www.facebook.com/Theriogenologie</a:t>
            </a:r>
            <a:endParaRPr lang="fr-FR" altLang="fr-FR" sz="2200" dirty="0" smtClean="0">
              <a:ea typeface="Verdana" panose="020B0604030504040204" pitchFamily="34" charset="0"/>
              <a:cs typeface="Verdana" panose="020B0604030504040204" pitchFamily="34" charset="0"/>
            </a:endParaRPr>
          </a:p>
          <a:p>
            <a:pPr algn="ctr"/>
            <a:r>
              <a:rPr lang="fr-FR" altLang="fr-FR" sz="2200" dirty="0">
                <a:ea typeface="Verdana" panose="020B0604030504040204" pitchFamily="34" charset="0"/>
                <a:cs typeface="Verdana" panose="020B0604030504040204" pitchFamily="34" charset="0"/>
              </a:rPr>
              <a:t>Facebook : </a:t>
            </a:r>
            <a:r>
              <a:rPr lang="fr-FR" altLang="fr-FR" sz="2200" dirty="0">
                <a:ea typeface="Verdana" panose="020B0604030504040204" pitchFamily="34" charset="0"/>
                <a:cs typeface="Verdana" panose="020B0604030504040204" pitchFamily="34" charset="0"/>
                <a:hlinkClick r:id="rId5"/>
              </a:rPr>
              <a:t>https://www.facebook.com/RumeXperts</a:t>
            </a:r>
            <a:r>
              <a:rPr lang="fr-FR" altLang="fr-FR" sz="2200" dirty="0" smtClean="0">
                <a:ea typeface="Verdana" panose="020B0604030504040204" pitchFamily="34" charset="0"/>
                <a:cs typeface="Verdana" panose="020B0604030504040204" pitchFamily="34" charset="0"/>
                <a:hlinkClick r:id="rId5"/>
              </a:rPr>
              <a:t>/</a:t>
            </a:r>
            <a:r>
              <a:rPr lang="fr-FR" altLang="fr-FR" sz="2200" dirty="0" smtClean="0">
                <a:ea typeface="Verdana" panose="020B0604030504040204" pitchFamily="34" charset="0"/>
                <a:cs typeface="Verdana" panose="020B0604030504040204" pitchFamily="34" charset="0"/>
              </a:rPr>
              <a:t>  </a:t>
            </a:r>
            <a:endParaRPr lang="fr-FR" altLang="fr-FR" sz="2200" dirty="0">
              <a:ea typeface="Verdana" panose="020B0604030504040204" pitchFamily="34" charset="0"/>
              <a:cs typeface="Verdana" panose="020B0604030504040204" pitchFamily="34" charset="0"/>
            </a:endParaRPr>
          </a:p>
        </p:txBody>
      </p:sp>
      <p:sp>
        <p:nvSpPr>
          <p:cNvPr id="5" name="Rectangle à coins arrondis 4"/>
          <p:cNvSpPr/>
          <p:nvPr/>
        </p:nvSpPr>
        <p:spPr>
          <a:xfrm>
            <a:off x="395536" y="260648"/>
            <a:ext cx="8496944" cy="1152128"/>
          </a:xfrm>
          <a:prstGeom prst="roundRect">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600" dirty="0"/>
              <a:t>Le cycle sexuel, une horloge </a:t>
            </a:r>
            <a:endParaRPr lang="fr-BE" sz="3600" dirty="0" smtClean="0"/>
          </a:p>
          <a:p>
            <a:pPr algn="ctr"/>
            <a:r>
              <a:rPr lang="fr-BE" sz="3600" dirty="0" smtClean="0"/>
              <a:t>qui </a:t>
            </a:r>
            <a:r>
              <a:rPr lang="fr-BE" sz="3600" dirty="0"/>
              <a:t>parfois se </a:t>
            </a:r>
            <a:r>
              <a:rPr lang="fr-BE" sz="3600" dirty="0" smtClean="0"/>
              <a:t>dérègle. </a:t>
            </a:r>
            <a:endParaRPr lang="fr-BE" sz="3600" dirty="0"/>
          </a:p>
        </p:txBody>
      </p: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0091" y="5445224"/>
            <a:ext cx="193357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descr="C:\Users\User\Pictures\uliege-logo-couleurs-7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753" y="5695031"/>
            <a:ext cx="2277616" cy="11049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2915816" y="5231307"/>
            <a:ext cx="3888432" cy="1152128"/>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err="1"/>
              <a:t>GTV</a:t>
            </a:r>
            <a:r>
              <a:rPr lang="fr-BE" sz="2400" dirty="0"/>
              <a:t> Maroc </a:t>
            </a:r>
          </a:p>
          <a:p>
            <a:pPr algn="ctr"/>
            <a:r>
              <a:rPr lang="fr-BE" sz="2400" dirty="0"/>
              <a:t>Marrakech</a:t>
            </a:r>
          </a:p>
          <a:p>
            <a:pPr algn="ctr"/>
            <a:r>
              <a:rPr lang="fr-BE" sz="2400" dirty="0" smtClean="0"/>
              <a:t>5 et 6 avril 2019</a:t>
            </a:r>
            <a:endParaRPr lang="fr-BE" sz="2400" dirty="0"/>
          </a:p>
        </p:txBody>
      </p:sp>
      <p:sp>
        <p:nvSpPr>
          <p:cNvPr id="2" name="Espace réservé du numéro de diapositive 1"/>
          <p:cNvSpPr>
            <a:spLocks noGrp="1"/>
          </p:cNvSpPr>
          <p:nvPr>
            <p:ph type="sldNum" sz="quarter" idx="12"/>
          </p:nvPr>
        </p:nvSpPr>
        <p:spPr/>
        <p:txBody>
          <a:bodyPr/>
          <a:lstStyle/>
          <a:p>
            <a:fld id="{74236956-C5D1-4819-939A-6E38A104A438}" type="slidenum">
              <a:rPr lang="fr-BE" smtClean="0"/>
              <a:t>1</a:t>
            </a:fld>
            <a:endParaRPr lang="fr-BE"/>
          </a:p>
        </p:txBody>
      </p:sp>
    </p:spTree>
    <p:extLst>
      <p:ext uri="{BB962C8B-B14F-4D97-AF65-F5344CB8AC3E}">
        <p14:creationId xmlns:p14="http://schemas.microsoft.com/office/powerpoint/2010/main" val="3475335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ChangeArrowheads="1"/>
          </p:cNvSpPr>
          <p:nvPr/>
        </p:nvSpPr>
        <p:spPr bwMode="auto">
          <a:xfrm>
            <a:off x="4071938" y="3861048"/>
            <a:ext cx="1580182" cy="773350"/>
          </a:xfrm>
          <a:prstGeom prst="rect">
            <a:avLst/>
          </a:prstGeom>
          <a:solidFill>
            <a:srgbClr val="0066FF"/>
          </a:solidFill>
          <a:ln w="28575">
            <a:solidFill>
              <a:schemeClr val="tx1">
                <a:lumMod val="95000"/>
                <a:lumOff val="5000"/>
              </a:schemeClr>
            </a:solidFill>
            <a:miter lim="800000"/>
            <a:headEnd type="none" w="sm" len="sm"/>
            <a:tailEnd type="none" w="sm" len="sm"/>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en-US" altLang="fr-FR" sz="2000" dirty="0" err="1" smtClean="0">
                <a:latin typeface="+mn-lt"/>
              </a:rPr>
              <a:t>Période</a:t>
            </a:r>
            <a:r>
              <a:rPr lang="en-US" altLang="fr-FR" sz="2000" dirty="0" smtClean="0">
                <a:latin typeface="+mn-lt"/>
              </a:rPr>
              <a:t> de </a:t>
            </a:r>
          </a:p>
          <a:p>
            <a:pPr algn="ctr">
              <a:spcBef>
                <a:spcPct val="0"/>
              </a:spcBef>
              <a:buClrTx/>
              <a:buFontTx/>
              <a:buNone/>
            </a:pPr>
            <a:r>
              <a:rPr lang="en-US" altLang="fr-FR" sz="2000" dirty="0" smtClean="0">
                <a:latin typeface="+mn-lt"/>
              </a:rPr>
              <a:t>reproduction</a:t>
            </a:r>
            <a:endParaRPr lang="en-US" altLang="fr-FR" sz="2000" dirty="0">
              <a:latin typeface="+mn-lt"/>
            </a:endParaRPr>
          </a:p>
        </p:txBody>
      </p:sp>
      <p:sp>
        <p:nvSpPr>
          <p:cNvPr id="129028" name="Rectangle 4"/>
          <p:cNvSpPr>
            <a:spLocks noChangeArrowheads="1"/>
          </p:cNvSpPr>
          <p:nvPr/>
        </p:nvSpPr>
        <p:spPr bwMode="auto">
          <a:xfrm>
            <a:off x="5652120" y="3861048"/>
            <a:ext cx="2736850" cy="765899"/>
          </a:xfrm>
          <a:prstGeom prst="rect">
            <a:avLst/>
          </a:prstGeom>
          <a:solidFill>
            <a:srgbClr val="FFFF00"/>
          </a:solidFill>
          <a:ln w="28575">
            <a:solidFill>
              <a:schemeClr val="tx1">
                <a:lumMod val="95000"/>
                <a:lumOff val="5000"/>
              </a:schemeClr>
            </a:solidFill>
            <a:miter lim="800000"/>
            <a:headEnd type="none" w="sm" len="sm"/>
            <a:tailEnd type="none" w="sm" len="sm"/>
          </a:ln>
        </p:spPr>
        <p:txBody>
          <a:bodyPr wrap="none" anchor="ctr"/>
          <a:lstStyle/>
          <a:p>
            <a:pPr algn="ctr">
              <a:defRPr/>
            </a:pPr>
            <a:r>
              <a:rPr lang="en-US" sz="2000" dirty="0" err="1"/>
              <a:t>Période</a:t>
            </a:r>
            <a:r>
              <a:rPr lang="en-US" sz="2000" dirty="0"/>
              <a:t> de gestation</a:t>
            </a:r>
          </a:p>
        </p:txBody>
      </p:sp>
      <p:sp>
        <p:nvSpPr>
          <p:cNvPr id="11269" name="Text Box 7"/>
          <p:cNvSpPr txBox="1">
            <a:spLocks noChangeArrowheads="1"/>
          </p:cNvSpPr>
          <p:nvPr/>
        </p:nvSpPr>
        <p:spPr bwMode="auto">
          <a:xfrm>
            <a:off x="6588224" y="2421423"/>
            <a:ext cx="2385140" cy="40011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2000" dirty="0" smtClean="0">
                <a:solidFill>
                  <a:schemeClr val="tx1"/>
                </a:solidFill>
                <a:latin typeface="+mn-lt"/>
              </a:rPr>
              <a:t>Vêlage n+ 1 </a:t>
            </a:r>
            <a:r>
              <a:rPr lang="fr-BE" altLang="fr-FR" sz="2000" dirty="0">
                <a:solidFill>
                  <a:schemeClr val="tx1"/>
                </a:solidFill>
                <a:latin typeface="+mn-lt"/>
              </a:rPr>
              <a:t>: 12 mois</a:t>
            </a:r>
          </a:p>
        </p:txBody>
      </p:sp>
      <p:sp>
        <p:nvSpPr>
          <p:cNvPr id="11270" name="Line 8"/>
          <p:cNvSpPr>
            <a:spLocks noChangeShapeType="1"/>
          </p:cNvSpPr>
          <p:nvPr/>
        </p:nvSpPr>
        <p:spPr bwMode="auto">
          <a:xfrm flipV="1">
            <a:off x="8388424" y="2821533"/>
            <a:ext cx="546" cy="10569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sz="2000"/>
          </a:p>
        </p:txBody>
      </p:sp>
      <p:sp>
        <p:nvSpPr>
          <p:cNvPr id="11271" name="Text Box 9"/>
          <p:cNvSpPr txBox="1">
            <a:spLocks noChangeArrowheads="1"/>
          </p:cNvSpPr>
          <p:nvPr/>
        </p:nvSpPr>
        <p:spPr bwMode="auto">
          <a:xfrm>
            <a:off x="458788" y="2421423"/>
            <a:ext cx="1067472" cy="40011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2000" dirty="0" smtClean="0">
                <a:solidFill>
                  <a:schemeClr val="tx1"/>
                </a:solidFill>
                <a:latin typeface="+mn-lt"/>
              </a:rPr>
              <a:t>Vêlage n</a:t>
            </a:r>
            <a:endParaRPr lang="fr-BE" altLang="fr-FR" sz="2000" dirty="0">
              <a:solidFill>
                <a:schemeClr val="tx1"/>
              </a:solidFill>
              <a:latin typeface="+mn-lt"/>
            </a:endParaRPr>
          </a:p>
        </p:txBody>
      </p:sp>
      <p:sp>
        <p:nvSpPr>
          <p:cNvPr id="11272" name="Line 10"/>
          <p:cNvSpPr>
            <a:spLocks noChangeShapeType="1"/>
          </p:cNvSpPr>
          <p:nvPr/>
        </p:nvSpPr>
        <p:spPr bwMode="auto">
          <a:xfrm flipV="1">
            <a:off x="963613" y="2926248"/>
            <a:ext cx="0" cy="1655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sz="2000"/>
          </a:p>
        </p:txBody>
      </p:sp>
      <p:sp>
        <p:nvSpPr>
          <p:cNvPr id="11275" name="Line 13"/>
          <p:cNvSpPr>
            <a:spLocks noChangeShapeType="1"/>
          </p:cNvSpPr>
          <p:nvPr/>
        </p:nvSpPr>
        <p:spPr bwMode="auto">
          <a:xfrm flipH="1" flipV="1">
            <a:off x="2259013" y="4221648"/>
            <a:ext cx="0" cy="36036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BE" sz="2000"/>
          </a:p>
        </p:txBody>
      </p:sp>
      <p:sp>
        <p:nvSpPr>
          <p:cNvPr id="11276" name="Text Box 14"/>
          <p:cNvSpPr txBox="1">
            <a:spLocks noChangeArrowheads="1"/>
          </p:cNvSpPr>
          <p:nvPr/>
        </p:nvSpPr>
        <p:spPr bwMode="auto">
          <a:xfrm>
            <a:off x="3203848" y="2421423"/>
            <a:ext cx="1989455"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eaLnBrk="1" hangingPunct="1">
              <a:spcBef>
                <a:spcPct val="0"/>
              </a:spcBef>
              <a:buClrTx/>
              <a:buFontTx/>
              <a:buNone/>
            </a:pPr>
            <a:r>
              <a:rPr lang="fr-BE" altLang="fr-FR" sz="2000" dirty="0">
                <a:solidFill>
                  <a:schemeClr val="tx1"/>
                </a:solidFill>
                <a:latin typeface="+mn-lt"/>
              </a:rPr>
              <a:t>1ère IA : </a:t>
            </a:r>
            <a:r>
              <a:rPr lang="fr-BE" altLang="fr-FR" sz="2000" dirty="0" smtClean="0">
                <a:solidFill>
                  <a:schemeClr val="tx1"/>
                </a:solidFill>
                <a:latin typeface="+mn-lt"/>
              </a:rPr>
              <a:t>50 à 60 j</a:t>
            </a:r>
            <a:endParaRPr lang="fr-BE" altLang="fr-FR" sz="2000" dirty="0">
              <a:solidFill>
                <a:schemeClr val="tx1"/>
              </a:solidFill>
              <a:latin typeface="+mn-lt"/>
            </a:endParaRPr>
          </a:p>
        </p:txBody>
      </p:sp>
      <p:sp>
        <p:nvSpPr>
          <p:cNvPr id="11277" name="Line 17"/>
          <p:cNvSpPr>
            <a:spLocks noChangeShapeType="1"/>
          </p:cNvSpPr>
          <p:nvPr/>
        </p:nvSpPr>
        <p:spPr bwMode="auto">
          <a:xfrm flipV="1">
            <a:off x="4059238" y="2821533"/>
            <a:ext cx="0" cy="39205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sz="2000"/>
          </a:p>
        </p:txBody>
      </p:sp>
      <p:sp>
        <p:nvSpPr>
          <p:cNvPr id="129059" name="Rectangle 35"/>
          <p:cNvSpPr>
            <a:spLocks noChangeArrowheads="1"/>
          </p:cNvSpPr>
          <p:nvPr/>
        </p:nvSpPr>
        <p:spPr bwMode="auto">
          <a:xfrm>
            <a:off x="976313" y="3861048"/>
            <a:ext cx="3095625" cy="774938"/>
          </a:xfrm>
          <a:prstGeom prst="rect">
            <a:avLst/>
          </a:prstGeom>
          <a:solidFill>
            <a:srgbClr val="339933"/>
          </a:solidFill>
          <a:ln w="28575">
            <a:solidFill>
              <a:schemeClr val="tx1">
                <a:lumMod val="95000"/>
                <a:lumOff val="5000"/>
              </a:schemeClr>
            </a:solidFill>
            <a:miter lim="800000"/>
            <a:headEnd type="none" w="sm" len="sm"/>
            <a:tailEnd type="none" w="sm" len="sm"/>
          </a:ln>
        </p:spPr>
        <p:txBody>
          <a:bodyPr wrap="none" anchor="ctr"/>
          <a:lstStyle/>
          <a:p>
            <a:pPr algn="ctr" eaLnBrk="1" hangingPunct="1">
              <a:defRPr/>
            </a:pPr>
            <a:r>
              <a:rPr lang="fr-BE" sz="2000" dirty="0"/>
              <a:t>Période d’attente</a:t>
            </a:r>
          </a:p>
        </p:txBody>
      </p:sp>
      <p:sp>
        <p:nvSpPr>
          <p:cNvPr id="11292" name="Line 40"/>
          <p:cNvSpPr>
            <a:spLocks noChangeShapeType="1"/>
          </p:cNvSpPr>
          <p:nvPr/>
        </p:nvSpPr>
        <p:spPr bwMode="auto">
          <a:xfrm flipV="1">
            <a:off x="4059238" y="3213586"/>
            <a:ext cx="0" cy="1422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fr-BE" sz="2000"/>
          </a:p>
        </p:txBody>
      </p:sp>
      <p:sp>
        <p:nvSpPr>
          <p:cNvPr id="3" name="Rectangle 2"/>
          <p:cNvSpPr/>
          <p:nvPr/>
        </p:nvSpPr>
        <p:spPr>
          <a:xfrm>
            <a:off x="976313" y="3429000"/>
            <a:ext cx="4675807" cy="432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smtClean="0"/>
              <a:t>Période du postpartum</a:t>
            </a:r>
            <a:endParaRPr lang="fr-BE" sz="2000" dirty="0"/>
          </a:p>
        </p:txBody>
      </p:sp>
      <p:sp>
        <p:nvSpPr>
          <p:cNvPr id="4" name="Rectangle à coins arrondis 3"/>
          <p:cNvSpPr/>
          <p:nvPr/>
        </p:nvSpPr>
        <p:spPr>
          <a:xfrm>
            <a:off x="2051720" y="404664"/>
            <a:ext cx="4824536" cy="792088"/>
          </a:xfrm>
          <a:prstGeom prst="roundRect">
            <a:avLst/>
          </a:prstGeom>
          <a:solidFill>
            <a:schemeClr val="tx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000" dirty="0" smtClean="0"/>
              <a:t>Les périodes</a:t>
            </a:r>
            <a:endParaRPr lang="fr-BE" sz="3000" dirty="0"/>
          </a:p>
        </p:txBody>
      </p:sp>
      <p:sp>
        <p:nvSpPr>
          <p:cNvPr id="2" name="Espace réservé du numéro de diapositive 1"/>
          <p:cNvSpPr>
            <a:spLocks noGrp="1"/>
          </p:cNvSpPr>
          <p:nvPr>
            <p:ph type="sldNum" sz="quarter" idx="12"/>
          </p:nvPr>
        </p:nvSpPr>
        <p:spPr/>
        <p:txBody>
          <a:bodyPr/>
          <a:lstStyle/>
          <a:p>
            <a:fld id="{74236956-C5D1-4819-939A-6E38A104A438}" type="slidenum">
              <a:rPr lang="fr-BE" smtClean="0"/>
              <a:t>10</a:t>
            </a:fld>
            <a:endParaRPr lang="fr-BE"/>
          </a:p>
        </p:txBody>
      </p:sp>
    </p:spTree>
    <p:extLst>
      <p:ext uri="{BB962C8B-B14F-4D97-AF65-F5344CB8AC3E}">
        <p14:creationId xmlns:p14="http://schemas.microsoft.com/office/powerpoint/2010/main" val="1843104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nimBg="1"/>
      <p:bldP spid="129028" grpId="0" animBg="1"/>
      <p:bldP spid="129059"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3"/>
          <a:stretch>
            <a:fillRect/>
          </a:stretch>
        </p:blipFill>
        <p:spPr>
          <a:xfrm>
            <a:off x="971600" y="796465"/>
            <a:ext cx="6929804" cy="5872895"/>
          </a:xfrm>
          <a:prstGeom prst="rect">
            <a:avLst/>
          </a:prstGeom>
        </p:spPr>
      </p:pic>
      <p:sp>
        <p:nvSpPr>
          <p:cNvPr id="3" name="Rectangle à coins arrondis 2"/>
          <p:cNvSpPr/>
          <p:nvPr/>
        </p:nvSpPr>
        <p:spPr>
          <a:xfrm>
            <a:off x="1124134" y="147540"/>
            <a:ext cx="6624736" cy="504055"/>
          </a:xfrm>
          <a:prstGeom prst="roundRect">
            <a:avLst/>
          </a:prstGeom>
          <a:solidFill>
            <a:schemeClr val="tx2">
              <a:lumMod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altLang="fr-FR" sz="2200" dirty="0" smtClean="0">
                <a:solidFill>
                  <a:schemeClr val="bg1"/>
                </a:solidFill>
              </a:rPr>
              <a:t>Les anoestrus pubertaire et du postpartum : définitions</a:t>
            </a:r>
            <a:endParaRPr lang="fr-FR" altLang="fr-FR" sz="2200" dirty="0">
              <a:solidFill>
                <a:schemeClr val="bg1"/>
              </a:solidFill>
            </a:endParaRPr>
          </a:p>
        </p:txBody>
      </p:sp>
      <p:sp>
        <p:nvSpPr>
          <p:cNvPr id="4" name="Espace réservé du numéro de diapositive 3"/>
          <p:cNvSpPr>
            <a:spLocks noGrp="1"/>
          </p:cNvSpPr>
          <p:nvPr>
            <p:ph type="sldNum" sz="quarter" idx="12"/>
          </p:nvPr>
        </p:nvSpPr>
        <p:spPr/>
        <p:txBody>
          <a:bodyPr/>
          <a:lstStyle/>
          <a:p>
            <a:fld id="{74236956-C5D1-4819-939A-6E38A104A438}" type="slidenum">
              <a:rPr lang="fr-BE" smtClean="0"/>
              <a:t>11</a:t>
            </a:fld>
            <a:endParaRPr lang="fr-BE"/>
          </a:p>
        </p:txBody>
      </p:sp>
    </p:spTree>
    <p:extLst>
      <p:ext uri="{BB962C8B-B14F-4D97-AF65-F5344CB8AC3E}">
        <p14:creationId xmlns:p14="http://schemas.microsoft.com/office/powerpoint/2010/main" val="166727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3"/>
          <p:cNvSpPr>
            <a:spLocks noChangeShapeType="1"/>
          </p:cNvSpPr>
          <p:nvPr/>
        </p:nvSpPr>
        <p:spPr bwMode="auto">
          <a:xfrm>
            <a:off x="6261100" y="473233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292" name="Line 4"/>
          <p:cNvSpPr>
            <a:spLocks noChangeShapeType="1"/>
          </p:cNvSpPr>
          <p:nvPr/>
        </p:nvSpPr>
        <p:spPr bwMode="auto">
          <a:xfrm>
            <a:off x="6013450" y="473233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293" name="Line 5"/>
          <p:cNvSpPr>
            <a:spLocks noChangeShapeType="1"/>
          </p:cNvSpPr>
          <p:nvPr/>
        </p:nvSpPr>
        <p:spPr bwMode="auto">
          <a:xfrm>
            <a:off x="5799138" y="472598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294" name="Line 6"/>
          <p:cNvSpPr>
            <a:spLocks noChangeShapeType="1"/>
          </p:cNvSpPr>
          <p:nvPr/>
        </p:nvSpPr>
        <p:spPr bwMode="auto">
          <a:xfrm>
            <a:off x="5353050" y="472598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295" name="Line 7"/>
          <p:cNvSpPr>
            <a:spLocks noChangeShapeType="1"/>
          </p:cNvSpPr>
          <p:nvPr/>
        </p:nvSpPr>
        <p:spPr bwMode="auto">
          <a:xfrm>
            <a:off x="5567363" y="472598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296" name="Line 8"/>
          <p:cNvSpPr>
            <a:spLocks noChangeShapeType="1"/>
          </p:cNvSpPr>
          <p:nvPr/>
        </p:nvSpPr>
        <p:spPr bwMode="auto">
          <a:xfrm>
            <a:off x="4675188" y="473233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297" name="Line 9"/>
          <p:cNvSpPr>
            <a:spLocks noChangeShapeType="1"/>
          </p:cNvSpPr>
          <p:nvPr/>
        </p:nvSpPr>
        <p:spPr bwMode="auto">
          <a:xfrm>
            <a:off x="4900613" y="472598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298" name="Line 10"/>
          <p:cNvSpPr>
            <a:spLocks noChangeShapeType="1"/>
          </p:cNvSpPr>
          <p:nvPr/>
        </p:nvSpPr>
        <p:spPr bwMode="auto">
          <a:xfrm>
            <a:off x="5132388" y="472598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299" name="Line 11"/>
          <p:cNvSpPr>
            <a:spLocks noChangeShapeType="1"/>
          </p:cNvSpPr>
          <p:nvPr/>
        </p:nvSpPr>
        <p:spPr bwMode="auto">
          <a:xfrm>
            <a:off x="3997325" y="473233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300" name="Line 12"/>
          <p:cNvSpPr>
            <a:spLocks noChangeShapeType="1"/>
          </p:cNvSpPr>
          <p:nvPr/>
        </p:nvSpPr>
        <p:spPr bwMode="auto">
          <a:xfrm>
            <a:off x="4217988" y="472598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301" name="Line 13"/>
          <p:cNvSpPr>
            <a:spLocks noChangeShapeType="1"/>
          </p:cNvSpPr>
          <p:nvPr/>
        </p:nvSpPr>
        <p:spPr bwMode="auto">
          <a:xfrm>
            <a:off x="4449763" y="472598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302" name="Line 14"/>
          <p:cNvSpPr>
            <a:spLocks noChangeShapeType="1"/>
          </p:cNvSpPr>
          <p:nvPr/>
        </p:nvSpPr>
        <p:spPr bwMode="auto">
          <a:xfrm>
            <a:off x="3767138" y="473233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303" name="Line 15"/>
          <p:cNvSpPr>
            <a:spLocks noChangeShapeType="1"/>
          </p:cNvSpPr>
          <p:nvPr/>
        </p:nvSpPr>
        <p:spPr bwMode="auto">
          <a:xfrm>
            <a:off x="3314700" y="473233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304" name="Line 16"/>
          <p:cNvSpPr>
            <a:spLocks noChangeShapeType="1"/>
          </p:cNvSpPr>
          <p:nvPr/>
        </p:nvSpPr>
        <p:spPr bwMode="auto">
          <a:xfrm>
            <a:off x="3535363" y="473233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305" name="Line 17"/>
          <p:cNvSpPr>
            <a:spLocks noChangeShapeType="1"/>
          </p:cNvSpPr>
          <p:nvPr/>
        </p:nvSpPr>
        <p:spPr bwMode="auto">
          <a:xfrm>
            <a:off x="2868613" y="472598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306" name="Line 18"/>
          <p:cNvSpPr>
            <a:spLocks noChangeShapeType="1"/>
          </p:cNvSpPr>
          <p:nvPr/>
        </p:nvSpPr>
        <p:spPr bwMode="auto">
          <a:xfrm>
            <a:off x="3089275" y="472598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307" name="Line 19"/>
          <p:cNvSpPr>
            <a:spLocks noChangeShapeType="1"/>
          </p:cNvSpPr>
          <p:nvPr/>
        </p:nvSpPr>
        <p:spPr bwMode="auto">
          <a:xfrm>
            <a:off x="1722438" y="472598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308" name="Line 20"/>
          <p:cNvSpPr>
            <a:spLocks noChangeShapeType="1"/>
          </p:cNvSpPr>
          <p:nvPr/>
        </p:nvSpPr>
        <p:spPr bwMode="auto">
          <a:xfrm>
            <a:off x="2406650" y="472598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309" name="Line 21"/>
          <p:cNvSpPr>
            <a:spLocks noChangeShapeType="1"/>
          </p:cNvSpPr>
          <p:nvPr/>
        </p:nvSpPr>
        <p:spPr bwMode="auto">
          <a:xfrm>
            <a:off x="2649538" y="473233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310" name="Line 22"/>
          <p:cNvSpPr>
            <a:spLocks noChangeShapeType="1"/>
          </p:cNvSpPr>
          <p:nvPr/>
        </p:nvSpPr>
        <p:spPr bwMode="auto">
          <a:xfrm>
            <a:off x="2185988" y="472598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311" name="Line 23"/>
          <p:cNvSpPr>
            <a:spLocks noChangeShapeType="1"/>
          </p:cNvSpPr>
          <p:nvPr/>
        </p:nvSpPr>
        <p:spPr bwMode="auto">
          <a:xfrm>
            <a:off x="1949450" y="472598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312" name="Line 24"/>
          <p:cNvSpPr>
            <a:spLocks noChangeShapeType="1"/>
          </p:cNvSpPr>
          <p:nvPr/>
        </p:nvSpPr>
        <p:spPr bwMode="auto">
          <a:xfrm>
            <a:off x="1503363" y="472598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313" name="Line 25"/>
          <p:cNvSpPr>
            <a:spLocks noChangeShapeType="1"/>
          </p:cNvSpPr>
          <p:nvPr/>
        </p:nvSpPr>
        <p:spPr bwMode="auto">
          <a:xfrm flipV="1">
            <a:off x="6256338" y="4651375"/>
            <a:ext cx="0" cy="698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314" name="Line 27"/>
          <p:cNvSpPr>
            <a:spLocks noChangeShapeType="1"/>
          </p:cNvSpPr>
          <p:nvPr/>
        </p:nvSpPr>
        <p:spPr bwMode="auto">
          <a:xfrm flipV="1">
            <a:off x="5710238" y="6226175"/>
            <a:ext cx="0" cy="57150"/>
          </a:xfrm>
          <a:prstGeom prst="line">
            <a:avLst/>
          </a:prstGeom>
          <a:noFill/>
          <a:ln w="12700">
            <a:solidFill>
              <a:srgbClr val="00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315" name="Line 29"/>
          <p:cNvSpPr>
            <a:spLocks noChangeShapeType="1"/>
          </p:cNvSpPr>
          <p:nvPr/>
        </p:nvSpPr>
        <p:spPr bwMode="auto">
          <a:xfrm>
            <a:off x="6684963" y="473233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12316" name="Line 30"/>
          <p:cNvSpPr>
            <a:spLocks noChangeShapeType="1"/>
          </p:cNvSpPr>
          <p:nvPr/>
        </p:nvSpPr>
        <p:spPr bwMode="auto">
          <a:xfrm>
            <a:off x="6464300" y="473233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solidFill>
                <a:schemeClr val="tx1">
                  <a:lumMod val="95000"/>
                  <a:lumOff val="5000"/>
                </a:schemeClr>
              </a:solidFill>
              <a:latin typeface="+mj-lt"/>
            </a:endParaRPr>
          </a:p>
        </p:txBody>
      </p:sp>
      <p:sp>
        <p:nvSpPr>
          <p:cNvPr id="34" name="Rectangle 32"/>
          <p:cNvSpPr>
            <a:spLocks noChangeArrowheads="1"/>
          </p:cNvSpPr>
          <p:nvPr/>
        </p:nvSpPr>
        <p:spPr bwMode="auto">
          <a:xfrm>
            <a:off x="187326" y="1022034"/>
            <a:ext cx="217239" cy="3695994"/>
          </a:xfrm>
          <a:prstGeom prst="rect">
            <a:avLst/>
          </a:prstGeom>
          <a:solidFill>
            <a:srgbClr val="0066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nl-NL">
              <a:solidFill>
                <a:schemeClr val="tx1">
                  <a:lumMod val="95000"/>
                  <a:lumOff val="5000"/>
                </a:schemeClr>
              </a:solidFill>
              <a:latin typeface="+mj-lt"/>
            </a:endParaRPr>
          </a:p>
        </p:txBody>
      </p:sp>
      <p:sp>
        <p:nvSpPr>
          <p:cNvPr id="35" name="Rectangle 33"/>
          <p:cNvSpPr>
            <a:spLocks noChangeArrowheads="1"/>
          </p:cNvSpPr>
          <p:nvPr/>
        </p:nvSpPr>
        <p:spPr bwMode="auto">
          <a:xfrm>
            <a:off x="4484819" y="1022033"/>
            <a:ext cx="234409" cy="3714193"/>
          </a:xfrm>
          <a:prstGeom prst="rect">
            <a:avLst/>
          </a:prstGeom>
          <a:solidFill>
            <a:srgbClr val="FF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nl-NL">
              <a:solidFill>
                <a:schemeClr val="tx1">
                  <a:lumMod val="95000"/>
                  <a:lumOff val="5000"/>
                </a:schemeClr>
              </a:solidFill>
              <a:latin typeface="+mj-lt"/>
            </a:endParaRPr>
          </a:p>
        </p:txBody>
      </p:sp>
      <p:sp>
        <p:nvSpPr>
          <p:cNvPr id="36" name="Rectangle 34"/>
          <p:cNvSpPr>
            <a:spLocks noChangeArrowheads="1"/>
          </p:cNvSpPr>
          <p:nvPr/>
        </p:nvSpPr>
        <p:spPr bwMode="auto">
          <a:xfrm>
            <a:off x="7380312" y="4351338"/>
            <a:ext cx="825476" cy="381000"/>
          </a:xfrm>
          <a:prstGeom prst="rect">
            <a:avLst/>
          </a:prstGeom>
          <a:solidFill>
            <a:srgbClr val="FF33CC"/>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defRPr/>
            </a:pPr>
            <a:r>
              <a:rPr lang="fr-FR" sz="2000" dirty="0">
                <a:solidFill>
                  <a:schemeClr val="tx1">
                    <a:lumMod val="95000"/>
                    <a:lumOff val="5000"/>
                  </a:schemeClr>
                </a:solidFill>
                <a:latin typeface="+mj-lt"/>
              </a:rPr>
              <a:t>Kyste </a:t>
            </a:r>
          </a:p>
        </p:txBody>
      </p:sp>
      <p:sp>
        <p:nvSpPr>
          <p:cNvPr id="37" name="Rectangle 35"/>
          <p:cNvSpPr>
            <a:spLocks noChangeArrowheads="1"/>
          </p:cNvSpPr>
          <p:nvPr/>
        </p:nvSpPr>
        <p:spPr bwMode="auto">
          <a:xfrm>
            <a:off x="7380312" y="3408363"/>
            <a:ext cx="1447800" cy="381000"/>
          </a:xfrm>
          <a:prstGeom prst="rect">
            <a:avLst/>
          </a:prstGeom>
          <a:solidFill>
            <a:srgbClr val="FF33CC"/>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defRPr/>
            </a:pPr>
            <a:r>
              <a:rPr lang="fr-FR" sz="2000" dirty="0">
                <a:solidFill>
                  <a:schemeClr val="tx1">
                    <a:lumMod val="95000"/>
                    <a:lumOff val="5000"/>
                  </a:schemeClr>
                </a:solidFill>
                <a:latin typeface="+mj-lt"/>
              </a:rPr>
              <a:t>Fonctionnel</a:t>
            </a:r>
          </a:p>
        </p:txBody>
      </p:sp>
      <p:sp>
        <p:nvSpPr>
          <p:cNvPr id="38" name="Rectangle 38"/>
          <p:cNvSpPr>
            <a:spLocks noChangeArrowheads="1"/>
          </p:cNvSpPr>
          <p:nvPr/>
        </p:nvSpPr>
        <p:spPr bwMode="auto">
          <a:xfrm>
            <a:off x="2051720" y="4283601"/>
            <a:ext cx="2433099" cy="432544"/>
          </a:xfrm>
          <a:prstGeom prst="rect">
            <a:avLst/>
          </a:prstGeom>
          <a:solidFill>
            <a:srgbClr val="FFFF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fr-FR" sz="2000" dirty="0">
                <a:solidFill>
                  <a:schemeClr val="tx1">
                    <a:lumMod val="95000"/>
                    <a:lumOff val="5000"/>
                  </a:schemeClr>
                </a:solidFill>
                <a:latin typeface="+mj-lt"/>
              </a:rPr>
              <a:t>Fonctionnel</a:t>
            </a:r>
          </a:p>
        </p:txBody>
      </p:sp>
      <p:sp>
        <p:nvSpPr>
          <p:cNvPr id="39" name="Rectangle 39"/>
          <p:cNvSpPr>
            <a:spLocks noChangeArrowheads="1"/>
          </p:cNvSpPr>
          <p:nvPr/>
        </p:nvSpPr>
        <p:spPr bwMode="auto">
          <a:xfrm>
            <a:off x="404565" y="4292600"/>
            <a:ext cx="1647155" cy="401638"/>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defRPr/>
            </a:pPr>
            <a:r>
              <a:rPr lang="fr-FR" sz="2000" dirty="0">
                <a:solidFill>
                  <a:schemeClr val="tx1">
                    <a:lumMod val="95000"/>
                    <a:lumOff val="5000"/>
                  </a:schemeClr>
                </a:solidFill>
                <a:latin typeface="+mj-lt"/>
              </a:rPr>
              <a:t>Physiologique </a:t>
            </a:r>
          </a:p>
        </p:txBody>
      </p:sp>
      <p:sp>
        <p:nvSpPr>
          <p:cNvPr id="40" name="Rectangle 40"/>
          <p:cNvSpPr>
            <a:spLocks noChangeArrowheads="1"/>
          </p:cNvSpPr>
          <p:nvPr/>
        </p:nvSpPr>
        <p:spPr bwMode="auto">
          <a:xfrm>
            <a:off x="7380312" y="3862388"/>
            <a:ext cx="1150938" cy="381000"/>
          </a:xfrm>
          <a:prstGeom prst="rect">
            <a:avLst/>
          </a:prstGeom>
          <a:solidFill>
            <a:srgbClr val="FF33CC"/>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defRPr/>
            </a:pPr>
            <a:r>
              <a:rPr lang="fr-FR" sz="2000" dirty="0" smtClean="0">
                <a:solidFill>
                  <a:schemeClr val="tx1">
                    <a:lumMod val="95000"/>
                    <a:lumOff val="5000"/>
                  </a:schemeClr>
                </a:solidFill>
                <a:latin typeface="+mj-lt"/>
              </a:rPr>
              <a:t>Pyomètre</a:t>
            </a:r>
            <a:endParaRPr lang="fr-FR" sz="2000" dirty="0">
              <a:solidFill>
                <a:schemeClr val="tx1">
                  <a:lumMod val="95000"/>
                  <a:lumOff val="5000"/>
                </a:schemeClr>
              </a:solidFill>
              <a:latin typeface="+mj-lt"/>
            </a:endParaRPr>
          </a:p>
        </p:txBody>
      </p:sp>
      <p:sp>
        <p:nvSpPr>
          <p:cNvPr id="41" name="Rectangle 41"/>
          <p:cNvSpPr>
            <a:spLocks noChangeArrowheads="1"/>
          </p:cNvSpPr>
          <p:nvPr/>
        </p:nvSpPr>
        <p:spPr bwMode="auto">
          <a:xfrm>
            <a:off x="404565" y="1628775"/>
            <a:ext cx="4080254" cy="503238"/>
          </a:xfrm>
          <a:prstGeom prst="rect">
            <a:avLst/>
          </a:prstGeom>
          <a:solidFill>
            <a:schemeClr val="accent6">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fr-FR" sz="2400" dirty="0">
                <a:solidFill>
                  <a:schemeClr val="tx1">
                    <a:lumMod val="95000"/>
                    <a:lumOff val="5000"/>
                  </a:schemeClr>
                </a:solidFill>
                <a:latin typeface="+mj-lt"/>
              </a:rPr>
              <a:t>PA : Période d’attente : 50 – 60 </a:t>
            </a:r>
          </a:p>
        </p:txBody>
      </p:sp>
      <p:sp>
        <p:nvSpPr>
          <p:cNvPr id="42" name="Rectangle 47"/>
          <p:cNvSpPr>
            <a:spLocks noChangeArrowheads="1"/>
          </p:cNvSpPr>
          <p:nvPr/>
        </p:nvSpPr>
        <p:spPr bwMode="auto">
          <a:xfrm>
            <a:off x="236538" y="5085184"/>
            <a:ext cx="2027237" cy="1631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2000" dirty="0">
                <a:solidFill>
                  <a:schemeClr val="tx1">
                    <a:lumMod val="95000"/>
                    <a:lumOff val="5000"/>
                  </a:schemeClr>
                </a:solidFill>
                <a:latin typeface="+mj-lt"/>
              </a:rPr>
              <a:t>J15 vache laitière</a:t>
            </a:r>
          </a:p>
          <a:p>
            <a:pPr>
              <a:spcBef>
                <a:spcPct val="0"/>
              </a:spcBef>
              <a:buClrTx/>
              <a:buFontTx/>
              <a:buNone/>
            </a:pPr>
            <a:r>
              <a:rPr lang="fr-FR" altLang="fr-FR" sz="2000" dirty="0">
                <a:solidFill>
                  <a:schemeClr val="tx1">
                    <a:lumMod val="95000"/>
                    <a:lumOff val="5000"/>
                  </a:schemeClr>
                </a:solidFill>
                <a:latin typeface="+mj-lt"/>
              </a:rPr>
              <a:t>J30 vache allaitante</a:t>
            </a:r>
          </a:p>
          <a:p>
            <a:pPr>
              <a:spcBef>
                <a:spcPct val="0"/>
              </a:spcBef>
              <a:buClrTx/>
              <a:buFontTx/>
              <a:buNone/>
            </a:pPr>
            <a:r>
              <a:rPr lang="fr-FR" altLang="fr-FR" sz="2000" dirty="0">
                <a:solidFill>
                  <a:schemeClr val="tx1">
                    <a:lumMod val="95000"/>
                    <a:lumOff val="5000"/>
                  </a:schemeClr>
                </a:solidFill>
                <a:latin typeface="+mj-lt"/>
              </a:rPr>
              <a:t>Pas de réponse à la GnRH</a:t>
            </a:r>
          </a:p>
        </p:txBody>
      </p:sp>
      <p:sp>
        <p:nvSpPr>
          <p:cNvPr id="43" name="Rectangle 49"/>
          <p:cNvSpPr>
            <a:spLocks noChangeArrowheads="1"/>
          </p:cNvSpPr>
          <p:nvPr/>
        </p:nvSpPr>
        <p:spPr bwMode="auto">
          <a:xfrm>
            <a:off x="2413000" y="5085184"/>
            <a:ext cx="2482850" cy="1631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2000">
                <a:solidFill>
                  <a:schemeClr val="tx1">
                    <a:lumMod val="95000"/>
                    <a:lumOff val="5000"/>
                  </a:schemeClr>
                </a:solidFill>
                <a:latin typeface="+mj-lt"/>
              </a:rPr>
              <a:t>Pas nécessairement de croissance folliculaire régulière avec ovulation et corps jaune </a:t>
            </a:r>
          </a:p>
        </p:txBody>
      </p:sp>
      <p:sp>
        <p:nvSpPr>
          <p:cNvPr id="44" name="Rectangle 51"/>
          <p:cNvSpPr>
            <a:spLocks noChangeArrowheads="1"/>
          </p:cNvSpPr>
          <p:nvPr/>
        </p:nvSpPr>
        <p:spPr bwMode="auto">
          <a:xfrm>
            <a:off x="2339975" y="2227263"/>
            <a:ext cx="1768475"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1800">
                <a:solidFill>
                  <a:schemeClr val="tx1">
                    <a:lumMod val="95000"/>
                    <a:lumOff val="5000"/>
                  </a:schemeClr>
                </a:solidFill>
                <a:latin typeface="+mj-lt"/>
              </a:rPr>
              <a:t>Pas de détection par l’éleveur</a:t>
            </a:r>
          </a:p>
        </p:txBody>
      </p:sp>
      <p:sp>
        <p:nvSpPr>
          <p:cNvPr id="45" name="Line 52"/>
          <p:cNvSpPr>
            <a:spLocks noChangeShapeType="1"/>
          </p:cNvSpPr>
          <p:nvPr/>
        </p:nvSpPr>
        <p:spPr bwMode="auto">
          <a:xfrm>
            <a:off x="1112838" y="4708525"/>
            <a:ext cx="0" cy="3766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a:solidFill>
                <a:schemeClr val="tx1">
                  <a:lumMod val="95000"/>
                  <a:lumOff val="5000"/>
                </a:schemeClr>
              </a:solidFill>
              <a:latin typeface="+mj-lt"/>
            </a:endParaRPr>
          </a:p>
        </p:txBody>
      </p:sp>
      <p:sp>
        <p:nvSpPr>
          <p:cNvPr id="46" name="Line 53"/>
          <p:cNvSpPr>
            <a:spLocks noChangeShapeType="1"/>
          </p:cNvSpPr>
          <p:nvPr/>
        </p:nvSpPr>
        <p:spPr bwMode="auto">
          <a:xfrm>
            <a:off x="3060700" y="4652963"/>
            <a:ext cx="0" cy="43222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a:solidFill>
                <a:schemeClr val="tx1">
                  <a:lumMod val="95000"/>
                  <a:lumOff val="5000"/>
                </a:schemeClr>
              </a:solidFill>
              <a:latin typeface="+mj-lt"/>
            </a:endParaRPr>
          </a:p>
        </p:txBody>
      </p:sp>
      <p:sp>
        <p:nvSpPr>
          <p:cNvPr id="47" name="Line 54"/>
          <p:cNvSpPr>
            <a:spLocks noChangeShapeType="1"/>
          </p:cNvSpPr>
          <p:nvPr/>
        </p:nvSpPr>
        <p:spPr bwMode="auto">
          <a:xfrm>
            <a:off x="187327" y="4721225"/>
            <a:ext cx="6545262" cy="3175"/>
          </a:xfrm>
          <a:prstGeom prst="line">
            <a:avLst/>
          </a:prstGeom>
          <a:noFill/>
          <a:ln w="9525">
            <a:solidFill>
              <a:schemeClr val="tx1"/>
            </a:solidFill>
            <a:round/>
            <a:headEnd/>
            <a:tailEnd/>
          </a:ln>
          <a:effectLst>
            <a:prstShdw prst="shdw17" dist="17961" dir="2700000">
              <a:schemeClr val="bg1">
                <a:gamma/>
                <a:shade val="60000"/>
                <a:invGamma/>
              </a:schemeClr>
            </a:prstShdw>
          </a:effectLst>
        </p:spPr>
        <p:txBody>
          <a:bodyPr/>
          <a:lstStyle/>
          <a:p>
            <a:pPr eaLnBrk="1" hangingPunct="1">
              <a:defRPr/>
            </a:pPr>
            <a:endParaRPr lang="fr-FR" sz="1800">
              <a:solidFill>
                <a:schemeClr val="tx1">
                  <a:lumMod val="95000"/>
                  <a:lumOff val="5000"/>
                </a:schemeClr>
              </a:solidFill>
              <a:latin typeface="+mj-lt"/>
            </a:endParaRPr>
          </a:p>
        </p:txBody>
      </p:sp>
      <p:sp>
        <p:nvSpPr>
          <p:cNvPr id="48" name="Rectangle 38"/>
          <p:cNvSpPr>
            <a:spLocks noChangeArrowheads="1"/>
          </p:cNvSpPr>
          <p:nvPr/>
        </p:nvSpPr>
        <p:spPr bwMode="auto">
          <a:xfrm>
            <a:off x="4742806" y="4305300"/>
            <a:ext cx="1985044" cy="381000"/>
          </a:xfrm>
          <a:prstGeom prst="rect">
            <a:avLst/>
          </a:prstGeom>
          <a:solidFill>
            <a:srgbClr val="FF33CC"/>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fr-FR" sz="2000" dirty="0">
                <a:solidFill>
                  <a:schemeClr val="tx1">
                    <a:lumMod val="95000"/>
                    <a:lumOff val="5000"/>
                  </a:schemeClr>
                </a:solidFill>
                <a:latin typeface="+mj-lt"/>
              </a:rPr>
              <a:t>Pathologique</a:t>
            </a:r>
          </a:p>
        </p:txBody>
      </p:sp>
      <p:sp>
        <p:nvSpPr>
          <p:cNvPr id="50" name="Rectangle 37"/>
          <p:cNvSpPr>
            <a:spLocks noChangeArrowheads="1"/>
          </p:cNvSpPr>
          <p:nvPr/>
        </p:nvSpPr>
        <p:spPr bwMode="auto">
          <a:xfrm>
            <a:off x="2393572" y="3192016"/>
            <a:ext cx="2088232" cy="381000"/>
          </a:xfrm>
          <a:prstGeom prst="rect">
            <a:avLst/>
          </a:prstGeom>
          <a:solidFill>
            <a:srgbClr val="00B05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fr-FR" sz="2000" dirty="0">
                <a:solidFill>
                  <a:schemeClr val="tx1">
                    <a:lumMod val="95000"/>
                    <a:lumOff val="5000"/>
                  </a:schemeClr>
                </a:solidFill>
                <a:latin typeface="+mj-lt"/>
              </a:rPr>
              <a:t>Détection </a:t>
            </a:r>
          </a:p>
        </p:txBody>
      </p:sp>
      <p:sp>
        <p:nvSpPr>
          <p:cNvPr id="51" name="Rectangle 37"/>
          <p:cNvSpPr>
            <a:spLocks noChangeArrowheads="1"/>
          </p:cNvSpPr>
          <p:nvPr/>
        </p:nvSpPr>
        <p:spPr bwMode="auto">
          <a:xfrm>
            <a:off x="4719228" y="3156943"/>
            <a:ext cx="1985044" cy="381000"/>
          </a:xfrm>
          <a:prstGeom prst="rect">
            <a:avLst/>
          </a:prstGeom>
          <a:solidFill>
            <a:srgbClr val="00B05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fr-FR" sz="2000" dirty="0">
                <a:solidFill>
                  <a:schemeClr val="tx1">
                    <a:lumMod val="95000"/>
                    <a:lumOff val="5000"/>
                  </a:schemeClr>
                </a:solidFill>
                <a:latin typeface="+mj-lt"/>
              </a:rPr>
              <a:t>Détection </a:t>
            </a:r>
          </a:p>
        </p:txBody>
      </p:sp>
      <p:sp>
        <p:nvSpPr>
          <p:cNvPr id="53" name="Rectangle 37"/>
          <p:cNvSpPr>
            <a:spLocks noChangeArrowheads="1"/>
          </p:cNvSpPr>
          <p:nvPr/>
        </p:nvSpPr>
        <p:spPr bwMode="auto">
          <a:xfrm>
            <a:off x="2393572" y="3624064"/>
            <a:ext cx="2106420" cy="381000"/>
          </a:xfrm>
          <a:prstGeom prst="rect">
            <a:avLst/>
          </a:prstGeom>
          <a:solidFill>
            <a:srgbClr val="00B05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fr-FR" sz="2000" dirty="0">
                <a:solidFill>
                  <a:schemeClr val="tx1">
                    <a:lumMod val="95000"/>
                    <a:lumOff val="5000"/>
                  </a:schemeClr>
                </a:solidFill>
                <a:latin typeface="+mj-lt"/>
              </a:rPr>
              <a:t>Manifestation  </a:t>
            </a:r>
          </a:p>
        </p:txBody>
      </p:sp>
      <p:sp>
        <p:nvSpPr>
          <p:cNvPr id="54" name="Rectangle 37"/>
          <p:cNvSpPr>
            <a:spLocks noChangeArrowheads="1"/>
          </p:cNvSpPr>
          <p:nvPr/>
        </p:nvSpPr>
        <p:spPr bwMode="auto">
          <a:xfrm>
            <a:off x="4747545" y="3624064"/>
            <a:ext cx="1985044" cy="381000"/>
          </a:xfrm>
          <a:prstGeom prst="rect">
            <a:avLst/>
          </a:prstGeom>
          <a:solidFill>
            <a:srgbClr val="00B05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fr-FR" sz="2000" dirty="0">
                <a:solidFill>
                  <a:schemeClr val="tx1">
                    <a:lumMod val="95000"/>
                    <a:lumOff val="5000"/>
                  </a:schemeClr>
                </a:solidFill>
                <a:latin typeface="+mj-lt"/>
              </a:rPr>
              <a:t>Manifestation  </a:t>
            </a:r>
          </a:p>
        </p:txBody>
      </p:sp>
      <p:sp>
        <p:nvSpPr>
          <p:cNvPr id="55" name="Line 56"/>
          <p:cNvSpPr>
            <a:spLocks noChangeShapeType="1"/>
          </p:cNvSpPr>
          <p:nvPr/>
        </p:nvSpPr>
        <p:spPr bwMode="auto">
          <a:xfrm flipH="1" flipV="1">
            <a:off x="2868613" y="2935288"/>
            <a:ext cx="0" cy="257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a:solidFill>
                <a:schemeClr val="tx1">
                  <a:lumMod val="95000"/>
                  <a:lumOff val="5000"/>
                </a:schemeClr>
              </a:solidFill>
              <a:latin typeface="+mj-lt"/>
            </a:endParaRPr>
          </a:p>
        </p:txBody>
      </p:sp>
      <p:grpSp>
        <p:nvGrpSpPr>
          <p:cNvPr id="56" name="Group 80"/>
          <p:cNvGrpSpPr>
            <a:grpSpLocks/>
          </p:cNvGrpSpPr>
          <p:nvPr/>
        </p:nvGrpSpPr>
        <p:grpSpPr bwMode="auto">
          <a:xfrm>
            <a:off x="6734181" y="3573463"/>
            <a:ext cx="646113" cy="1079500"/>
            <a:chOff x="4106" y="1979"/>
            <a:chExt cx="407" cy="680"/>
          </a:xfrm>
        </p:grpSpPr>
        <p:sp>
          <p:nvSpPr>
            <p:cNvPr id="12376" name="Line 55"/>
            <p:cNvSpPr>
              <a:spLocks noChangeShapeType="1"/>
            </p:cNvSpPr>
            <p:nvPr/>
          </p:nvSpPr>
          <p:spPr bwMode="auto">
            <a:xfrm>
              <a:off x="4106" y="2523"/>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solidFill>
                  <a:schemeClr val="tx1">
                    <a:lumMod val="95000"/>
                    <a:lumOff val="5000"/>
                  </a:schemeClr>
                </a:solidFill>
                <a:latin typeface="+mj-lt"/>
              </a:endParaRPr>
            </a:p>
          </p:txBody>
        </p:sp>
        <p:sp>
          <p:nvSpPr>
            <p:cNvPr id="12377" name="Line 55"/>
            <p:cNvSpPr>
              <a:spLocks noChangeShapeType="1"/>
            </p:cNvSpPr>
            <p:nvPr/>
          </p:nvSpPr>
          <p:spPr bwMode="auto">
            <a:xfrm flipV="1">
              <a:off x="4332" y="1979"/>
              <a:ext cx="0" cy="6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solidFill>
                  <a:schemeClr val="tx1">
                    <a:lumMod val="95000"/>
                    <a:lumOff val="5000"/>
                  </a:schemeClr>
                </a:solidFill>
                <a:latin typeface="+mj-lt"/>
              </a:endParaRPr>
            </a:p>
          </p:txBody>
        </p:sp>
        <p:sp>
          <p:nvSpPr>
            <p:cNvPr id="12378" name="Line 56"/>
            <p:cNvSpPr>
              <a:spLocks noChangeShapeType="1"/>
            </p:cNvSpPr>
            <p:nvPr/>
          </p:nvSpPr>
          <p:spPr bwMode="auto">
            <a:xfrm flipV="1">
              <a:off x="4332" y="2659"/>
              <a:ext cx="18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a:solidFill>
                  <a:schemeClr val="tx1">
                    <a:lumMod val="95000"/>
                    <a:lumOff val="5000"/>
                  </a:schemeClr>
                </a:solidFill>
                <a:latin typeface="+mj-lt"/>
              </a:endParaRPr>
            </a:p>
          </p:txBody>
        </p:sp>
        <p:sp>
          <p:nvSpPr>
            <p:cNvPr id="12379" name="Line 56"/>
            <p:cNvSpPr>
              <a:spLocks noChangeShapeType="1"/>
            </p:cNvSpPr>
            <p:nvPr/>
          </p:nvSpPr>
          <p:spPr bwMode="auto">
            <a:xfrm flipV="1">
              <a:off x="4332" y="2296"/>
              <a:ext cx="18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a:solidFill>
                  <a:schemeClr val="tx1">
                    <a:lumMod val="95000"/>
                    <a:lumOff val="5000"/>
                  </a:schemeClr>
                </a:solidFill>
                <a:latin typeface="+mj-lt"/>
              </a:endParaRPr>
            </a:p>
          </p:txBody>
        </p:sp>
        <p:sp>
          <p:nvSpPr>
            <p:cNvPr id="12380" name="Line 56"/>
            <p:cNvSpPr>
              <a:spLocks noChangeShapeType="1"/>
            </p:cNvSpPr>
            <p:nvPr/>
          </p:nvSpPr>
          <p:spPr bwMode="auto">
            <a:xfrm flipV="1">
              <a:off x="4332" y="1979"/>
              <a:ext cx="18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a:solidFill>
                  <a:schemeClr val="tx1">
                    <a:lumMod val="95000"/>
                    <a:lumOff val="5000"/>
                  </a:schemeClr>
                </a:solidFill>
                <a:latin typeface="+mj-lt"/>
              </a:endParaRPr>
            </a:p>
          </p:txBody>
        </p:sp>
      </p:grpSp>
      <p:sp>
        <p:nvSpPr>
          <p:cNvPr id="62" name="Rectangle 51"/>
          <p:cNvSpPr>
            <a:spLocks noChangeArrowheads="1"/>
          </p:cNvSpPr>
          <p:nvPr/>
        </p:nvSpPr>
        <p:spPr bwMode="auto">
          <a:xfrm>
            <a:off x="684213" y="2233613"/>
            <a:ext cx="1265237"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1800" dirty="0">
                <a:solidFill>
                  <a:schemeClr val="tx1">
                    <a:lumMod val="95000"/>
                    <a:lumOff val="5000"/>
                  </a:schemeClr>
                </a:solidFill>
                <a:latin typeface="+mj-lt"/>
              </a:rPr>
              <a:t>Pas ou </a:t>
            </a:r>
            <a:r>
              <a:rPr lang="fr-FR" altLang="fr-FR" sz="1800" dirty="0" smtClean="0">
                <a:solidFill>
                  <a:schemeClr val="tx1">
                    <a:lumMod val="95000"/>
                    <a:lumOff val="5000"/>
                  </a:schemeClr>
                </a:solidFill>
                <a:latin typeface="+mj-lt"/>
              </a:rPr>
              <a:t>peu </a:t>
            </a:r>
            <a:endParaRPr lang="fr-FR" altLang="fr-FR" sz="1800" dirty="0">
              <a:solidFill>
                <a:schemeClr val="tx1">
                  <a:lumMod val="95000"/>
                  <a:lumOff val="5000"/>
                </a:schemeClr>
              </a:solidFill>
              <a:latin typeface="+mj-lt"/>
            </a:endParaRPr>
          </a:p>
          <a:p>
            <a:pPr>
              <a:spcBef>
                <a:spcPct val="0"/>
              </a:spcBef>
              <a:buClrTx/>
              <a:buFontTx/>
              <a:buNone/>
            </a:pPr>
            <a:r>
              <a:rPr lang="fr-FR" altLang="fr-FR" sz="1800" dirty="0">
                <a:solidFill>
                  <a:schemeClr val="tx1">
                    <a:lumMod val="95000"/>
                    <a:lumOff val="5000"/>
                  </a:schemeClr>
                </a:solidFill>
                <a:latin typeface="+mj-lt"/>
              </a:rPr>
              <a:t>de signes de chaleurs</a:t>
            </a:r>
          </a:p>
        </p:txBody>
      </p:sp>
      <p:sp>
        <p:nvSpPr>
          <p:cNvPr id="64" name="Rectangle 34"/>
          <p:cNvSpPr>
            <a:spLocks noChangeArrowheads="1"/>
          </p:cNvSpPr>
          <p:nvPr/>
        </p:nvSpPr>
        <p:spPr bwMode="auto">
          <a:xfrm>
            <a:off x="4719228" y="1022033"/>
            <a:ext cx="4029236" cy="503237"/>
          </a:xfrm>
          <a:prstGeom prst="rect">
            <a:avLst/>
          </a:prstGeom>
          <a:solidFill>
            <a:srgbClr val="FF00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none" anchor="ctr"/>
          <a:lstStyle/>
          <a:p>
            <a:pPr algn="ctr">
              <a:defRPr/>
            </a:pPr>
            <a:r>
              <a:rPr lang="fr-FR" sz="2600" dirty="0">
                <a:solidFill>
                  <a:schemeClr val="tx1">
                    <a:lumMod val="95000"/>
                    <a:lumOff val="5000"/>
                  </a:schemeClr>
                </a:solidFill>
                <a:latin typeface="+mj-lt"/>
              </a:rPr>
              <a:t>Anormal</a:t>
            </a:r>
          </a:p>
        </p:txBody>
      </p:sp>
      <p:sp>
        <p:nvSpPr>
          <p:cNvPr id="65" name="Rectangle 34"/>
          <p:cNvSpPr>
            <a:spLocks noChangeArrowheads="1"/>
          </p:cNvSpPr>
          <p:nvPr/>
        </p:nvSpPr>
        <p:spPr bwMode="auto">
          <a:xfrm>
            <a:off x="404566" y="1022033"/>
            <a:ext cx="4045198" cy="503238"/>
          </a:xfrm>
          <a:prstGeom prst="rect">
            <a:avLst/>
          </a:prstGeom>
          <a:solidFill>
            <a:schemeClr val="accent6">
              <a:lumMod val="7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none" anchor="ctr"/>
          <a:lstStyle/>
          <a:p>
            <a:pPr algn="ctr">
              <a:defRPr/>
            </a:pPr>
            <a:r>
              <a:rPr lang="fr-FR" sz="2600" dirty="0">
                <a:solidFill>
                  <a:schemeClr val="tx1">
                    <a:lumMod val="95000"/>
                    <a:lumOff val="5000"/>
                  </a:schemeClr>
                </a:solidFill>
                <a:latin typeface="+mj-lt"/>
              </a:rPr>
              <a:t>«  Normal »</a:t>
            </a:r>
          </a:p>
        </p:txBody>
      </p:sp>
      <p:sp>
        <p:nvSpPr>
          <p:cNvPr id="67" name="Rectangle 50"/>
          <p:cNvSpPr>
            <a:spLocks noChangeArrowheads="1"/>
          </p:cNvSpPr>
          <p:nvPr/>
        </p:nvSpPr>
        <p:spPr bwMode="auto">
          <a:xfrm>
            <a:off x="5100638" y="5085184"/>
            <a:ext cx="2482850" cy="1631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2000">
                <a:solidFill>
                  <a:schemeClr val="tx1">
                    <a:lumMod val="95000"/>
                    <a:lumOff val="5000"/>
                  </a:schemeClr>
                </a:solidFill>
                <a:latin typeface="+mj-lt"/>
              </a:rPr>
              <a:t>Pas de croissance folliculaire régulière avec ovulation et corps jaune après la fin de la PA</a:t>
            </a:r>
          </a:p>
        </p:txBody>
      </p:sp>
      <p:sp>
        <p:nvSpPr>
          <p:cNvPr id="69" name="Line 53"/>
          <p:cNvSpPr>
            <a:spLocks noChangeShapeType="1"/>
          </p:cNvSpPr>
          <p:nvPr/>
        </p:nvSpPr>
        <p:spPr bwMode="auto">
          <a:xfrm flipH="1">
            <a:off x="7583488" y="5603555"/>
            <a:ext cx="1164976"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a:solidFill>
                <a:schemeClr val="tx1">
                  <a:lumMod val="95000"/>
                  <a:lumOff val="5000"/>
                </a:schemeClr>
              </a:solidFill>
              <a:latin typeface="+mj-lt"/>
            </a:endParaRPr>
          </a:p>
        </p:txBody>
      </p:sp>
      <p:cxnSp>
        <p:nvCxnSpPr>
          <p:cNvPr id="72" name="Connecteur droit 71"/>
          <p:cNvCxnSpPr/>
          <p:nvPr/>
        </p:nvCxnSpPr>
        <p:spPr>
          <a:xfrm>
            <a:off x="8748464" y="3828732"/>
            <a:ext cx="0" cy="177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a:stCxn id="53" idx="1"/>
          </p:cNvCxnSpPr>
          <p:nvPr/>
        </p:nvCxnSpPr>
        <p:spPr>
          <a:xfrm flipH="1">
            <a:off x="1304926" y="3814564"/>
            <a:ext cx="1088646" cy="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a:endCxn id="62" idx="2"/>
          </p:cNvCxnSpPr>
          <p:nvPr/>
        </p:nvCxnSpPr>
        <p:spPr>
          <a:xfrm flipV="1">
            <a:off x="1306513" y="3156943"/>
            <a:ext cx="10319" cy="6578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à coins arrondis 1"/>
          <p:cNvSpPr/>
          <p:nvPr/>
        </p:nvSpPr>
        <p:spPr>
          <a:xfrm>
            <a:off x="213520" y="116632"/>
            <a:ext cx="6069012" cy="62068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dirty="0" smtClean="0"/>
              <a:t>Définir les anoestrus du postpartum</a:t>
            </a:r>
            <a:endParaRPr lang="fr-BE" sz="2800" dirty="0"/>
          </a:p>
        </p:txBody>
      </p:sp>
      <p:sp>
        <p:nvSpPr>
          <p:cNvPr id="63" name="Rectangle 35"/>
          <p:cNvSpPr>
            <a:spLocks noChangeArrowheads="1"/>
          </p:cNvSpPr>
          <p:nvPr/>
        </p:nvSpPr>
        <p:spPr bwMode="auto">
          <a:xfrm>
            <a:off x="7887717" y="2649369"/>
            <a:ext cx="940395" cy="381000"/>
          </a:xfrm>
          <a:prstGeom prst="rect">
            <a:avLst/>
          </a:prstGeom>
          <a:solidFill>
            <a:srgbClr val="FF33CC"/>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defRPr/>
            </a:pPr>
            <a:r>
              <a:rPr lang="fr-FR" sz="2000" dirty="0" smtClean="0">
                <a:solidFill>
                  <a:schemeClr val="tx1">
                    <a:lumMod val="95000"/>
                    <a:lumOff val="5000"/>
                  </a:schemeClr>
                </a:solidFill>
                <a:latin typeface="+mj-lt"/>
              </a:rPr>
              <a:t>Type 1</a:t>
            </a:r>
            <a:endParaRPr lang="fr-FR" sz="2000" dirty="0">
              <a:solidFill>
                <a:schemeClr val="tx1">
                  <a:lumMod val="95000"/>
                  <a:lumOff val="5000"/>
                </a:schemeClr>
              </a:solidFill>
              <a:latin typeface="+mj-lt"/>
            </a:endParaRPr>
          </a:p>
        </p:txBody>
      </p:sp>
      <p:sp>
        <p:nvSpPr>
          <p:cNvPr id="66" name="Rectangle 35"/>
          <p:cNvSpPr>
            <a:spLocks noChangeArrowheads="1"/>
          </p:cNvSpPr>
          <p:nvPr/>
        </p:nvSpPr>
        <p:spPr bwMode="auto">
          <a:xfrm>
            <a:off x="7888808" y="3027363"/>
            <a:ext cx="940395" cy="381000"/>
          </a:xfrm>
          <a:prstGeom prst="rect">
            <a:avLst/>
          </a:prstGeom>
          <a:solidFill>
            <a:srgbClr val="FF33CC"/>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defRPr/>
            </a:pPr>
            <a:r>
              <a:rPr lang="fr-FR" sz="2000" dirty="0" smtClean="0">
                <a:solidFill>
                  <a:schemeClr val="tx1">
                    <a:lumMod val="95000"/>
                    <a:lumOff val="5000"/>
                  </a:schemeClr>
                </a:solidFill>
                <a:latin typeface="+mj-lt"/>
              </a:rPr>
              <a:t>Type 2</a:t>
            </a:r>
            <a:endParaRPr lang="fr-FR" sz="2000" dirty="0">
              <a:solidFill>
                <a:schemeClr val="tx1">
                  <a:lumMod val="95000"/>
                  <a:lumOff val="5000"/>
                </a:schemeClr>
              </a:solidFill>
              <a:latin typeface="+mj-lt"/>
            </a:endParaRPr>
          </a:p>
        </p:txBody>
      </p:sp>
      <p:sp>
        <p:nvSpPr>
          <p:cNvPr id="4" name="Espace réservé du numéro de diapositive 3"/>
          <p:cNvSpPr>
            <a:spLocks noGrp="1"/>
          </p:cNvSpPr>
          <p:nvPr>
            <p:ph type="sldNum" sz="quarter" idx="12"/>
          </p:nvPr>
        </p:nvSpPr>
        <p:spPr/>
        <p:txBody>
          <a:bodyPr/>
          <a:lstStyle/>
          <a:p>
            <a:fld id="{74236956-C5D1-4819-939A-6E38A104A438}" type="slidenum">
              <a:rPr lang="fr-BE" smtClean="0"/>
              <a:t>12</a:t>
            </a:fld>
            <a:endParaRPr lang="fr-BE"/>
          </a:p>
        </p:txBody>
      </p:sp>
    </p:spTree>
    <p:extLst>
      <p:ext uri="{BB962C8B-B14F-4D97-AF65-F5344CB8AC3E}">
        <p14:creationId xmlns:p14="http://schemas.microsoft.com/office/powerpoint/2010/main" val="2408584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55" grpId="0" animBg="1"/>
      <p:bldP spid="62" grpId="0" animBg="1"/>
      <p:bldP spid="67" grpId="0" animBg="1"/>
      <p:bldP spid="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86" name="Connecteur droit 50"/>
          <p:cNvCxnSpPr>
            <a:cxnSpLocks noChangeShapeType="1"/>
          </p:cNvCxnSpPr>
          <p:nvPr/>
        </p:nvCxnSpPr>
        <p:spPr bwMode="auto">
          <a:xfrm>
            <a:off x="403225" y="4557589"/>
            <a:ext cx="763428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387" name="Connecteur droit 52"/>
          <p:cNvCxnSpPr>
            <a:cxnSpLocks noChangeShapeType="1"/>
          </p:cNvCxnSpPr>
          <p:nvPr/>
        </p:nvCxnSpPr>
        <p:spPr bwMode="auto">
          <a:xfrm>
            <a:off x="1646238"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388" name="Connecteur droit 53"/>
          <p:cNvCxnSpPr>
            <a:cxnSpLocks noChangeShapeType="1"/>
          </p:cNvCxnSpPr>
          <p:nvPr/>
        </p:nvCxnSpPr>
        <p:spPr bwMode="auto">
          <a:xfrm>
            <a:off x="1939925"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389" name="Connecteur droit 54"/>
          <p:cNvCxnSpPr>
            <a:cxnSpLocks noChangeShapeType="1"/>
          </p:cNvCxnSpPr>
          <p:nvPr/>
        </p:nvCxnSpPr>
        <p:spPr bwMode="auto">
          <a:xfrm>
            <a:off x="2233613"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390" name="Connecteur droit 55"/>
          <p:cNvCxnSpPr>
            <a:cxnSpLocks noChangeShapeType="1"/>
          </p:cNvCxnSpPr>
          <p:nvPr/>
        </p:nvCxnSpPr>
        <p:spPr bwMode="auto">
          <a:xfrm>
            <a:off x="2527300"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391" name="Connecteur droit 56"/>
          <p:cNvCxnSpPr>
            <a:cxnSpLocks noChangeShapeType="1"/>
          </p:cNvCxnSpPr>
          <p:nvPr/>
        </p:nvCxnSpPr>
        <p:spPr bwMode="auto">
          <a:xfrm>
            <a:off x="2819400"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392" name="Connecteur droit 57"/>
          <p:cNvCxnSpPr>
            <a:cxnSpLocks noChangeShapeType="1"/>
          </p:cNvCxnSpPr>
          <p:nvPr/>
        </p:nvCxnSpPr>
        <p:spPr bwMode="auto">
          <a:xfrm>
            <a:off x="3113088"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393" name="Connecteur droit 58"/>
          <p:cNvCxnSpPr>
            <a:cxnSpLocks noChangeShapeType="1"/>
          </p:cNvCxnSpPr>
          <p:nvPr/>
        </p:nvCxnSpPr>
        <p:spPr bwMode="auto">
          <a:xfrm>
            <a:off x="3403600"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394" name="Connecteur droit 60"/>
          <p:cNvCxnSpPr>
            <a:cxnSpLocks noChangeShapeType="1"/>
          </p:cNvCxnSpPr>
          <p:nvPr/>
        </p:nvCxnSpPr>
        <p:spPr bwMode="auto">
          <a:xfrm>
            <a:off x="3702050"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395" name="Connecteur droit 61"/>
          <p:cNvCxnSpPr>
            <a:cxnSpLocks noChangeShapeType="1"/>
          </p:cNvCxnSpPr>
          <p:nvPr/>
        </p:nvCxnSpPr>
        <p:spPr bwMode="auto">
          <a:xfrm>
            <a:off x="3992563"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396" name="Connecteur droit 62"/>
          <p:cNvCxnSpPr>
            <a:cxnSpLocks noChangeShapeType="1"/>
          </p:cNvCxnSpPr>
          <p:nvPr/>
        </p:nvCxnSpPr>
        <p:spPr bwMode="auto">
          <a:xfrm>
            <a:off x="4287838"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397" name="Connecteur droit 63"/>
          <p:cNvCxnSpPr>
            <a:cxnSpLocks noChangeShapeType="1"/>
          </p:cNvCxnSpPr>
          <p:nvPr/>
        </p:nvCxnSpPr>
        <p:spPr bwMode="auto">
          <a:xfrm>
            <a:off x="4578350"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398" name="Connecteur droit 64"/>
          <p:cNvCxnSpPr>
            <a:cxnSpLocks noChangeShapeType="1"/>
          </p:cNvCxnSpPr>
          <p:nvPr/>
        </p:nvCxnSpPr>
        <p:spPr bwMode="auto">
          <a:xfrm>
            <a:off x="4873625"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399" name="Connecteur droit 65"/>
          <p:cNvCxnSpPr>
            <a:cxnSpLocks noChangeShapeType="1"/>
          </p:cNvCxnSpPr>
          <p:nvPr/>
        </p:nvCxnSpPr>
        <p:spPr bwMode="auto">
          <a:xfrm>
            <a:off x="5165725"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00" name="Connecteur droit 66"/>
          <p:cNvCxnSpPr>
            <a:cxnSpLocks noChangeShapeType="1"/>
          </p:cNvCxnSpPr>
          <p:nvPr/>
        </p:nvCxnSpPr>
        <p:spPr bwMode="auto">
          <a:xfrm>
            <a:off x="5459413"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01" name="Connecteur droit 67"/>
          <p:cNvCxnSpPr>
            <a:cxnSpLocks noChangeShapeType="1"/>
          </p:cNvCxnSpPr>
          <p:nvPr/>
        </p:nvCxnSpPr>
        <p:spPr bwMode="auto">
          <a:xfrm>
            <a:off x="5753100"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02" name="Connecteur droit 68"/>
          <p:cNvCxnSpPr>
            <a:cxnSpLocks noChangeShapeType="1"/>
          </p:cNvCxnSpPr>
          <p:nvPr/>
        </p:nvCxnSpPr>
        <p:spPr bwMode="auto">
          <a:xfrm>
            <a:off x="6046788"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03" name="Connecteur droit 69"/>
          <p:cNvCxnSpPr>
            <a:cxnSpLocks noChangeShapeType="1"/>
          </p:cNvCxnSpPr>
          <p:nvPr/>
        </p:nvCxnSpPr>
        <p:spPr bwMode="auto">
          <a:xfrm>
            <a:off x="6340475"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04" name="Connecteur droit 70"/>
          <p:cNvCxnSpPr>
            <a:cxnSpLocks noChangeShapeType="1"/>
          </p:cNvCxnSpPr>
          <p:nvPr/>
        </p:nvCxnSpPr>
        <p:spPr bwMode="auto">
          <a:xfrm>
            <a:off x="6632575"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05" name="Connecteur droit 71"/>
          <p:cNvCxnSpPr>
            <a:cxnSpLocks noChangeShapeType="1"/>
          </p:cNvCxnSpPr>
          <p:nvPr/>
        </p:nvCxnSpPr>
        <p:spPr bwMode="auto">
          <a:xfrm>
            <a:off x="6924675"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06" name="Connecteur droit 72"/>
          <p:cNvCxnSpPr>
            <a:cxnSpLocks noChangeShapeType="1"/>
          </p:cNvCxnSpPr>
          <p:nvPr/>
        </p:nvCxnSpPr>
        <p:spPr bwMode="auto">
          <a:xfrm>
            <a:off x="7218363"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07" name="Connecteur droit 73"/>
          <p:cNvCxnSpPr>
            <a:cxnSpLocks noChangeShapeType="1"/>
          </p:cNvCxnSpPr>
          <p:nvPr/>
        </p:nvCxnSpPr>
        <p:spPr bwMode="auto">
          <a:xfrm>
            <a:off x="7512050"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08" name="Connecteur droit 113"/>
          <p:cNvCxnSpPr>
            <a:cxnSpLocks noChangeShapeType="1"/>
          </p:cNvCxnSpPr>
          <p:nvPr/>
        </p:nvCxnSpPr>
        <p:spPr bwMode="auto">
          <a:xfrm>
            <a:off x="1398588"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09" name="Connecteur droit 143"/>
          <p:cNvCxnSpPr>
            <a:cxnSpLocks noChangeShapeType="1"/>
          </p:cNvCxnSpPr>
          <p:nvPr/>
        </p:nvCxnSpPr>
        <p:spPr bwMode="auto">
          <a:xfrm>
            <a:off x="1128713" y="452583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10" name="Connecteur droit 73"/>
          <p:cNvCxnSpPr>
            <a:cxnSpLocks noChangeShapeType="1"/>
          </p:cNvCxnSpPr>
          <p:nvPr/>
        </p:nvCxnSpPr>
        <p:spPr bwMode="auto">
          <a:xfrm>
            <a:off x="7791450" y="4556001"/>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11" name="Connecteur droit 143"/>
          <p:cNvCxnSpPr>
            <a:cxnSpLocks noChangeShapeType="1"/>
          </p:cNvCxnSpPr>
          <p:nvPr/>
        </p:nvCxnSpPr>
        <p:spPr bwMode="auto">
          <a:xfrm>
            <a:off x="901700" y="4556001"/>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12" name="Connecteur droit 143"/>
          <p:cNvCxnSpPr>
            <a:cxnSpLocks noChangeShapeType="1"/>
          </p:cNvCxnSpPr>
          <p:nvPr/>
        </p:nvCxnSpPr>
        <p:spPr bwMode="auto">
          <a:xfrm>
            <a:off x="652463" y="455758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13" name="Connecteur droit 73"/>
          <p:cNvCxnSpPr>
            <a:cxnSpLocks noChangeShapeType="1"/>
          </p:cNvCxnSpPr>
          <p:nvPr/>
        </p:nvCxnSpPr>
        <p:spPr bwMode="auto">
          <a:xfrm>
            <a:off x="403225" y="4557589"/>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16414" name="Group 312"/>
          <p:cNvGrpSpPr>
            <a:grpSpLocks/>
          </p:cNvGrpSpPr>
          <p:nvPr/>
        </p:nvGrpSpPr>
        <p:grpSpPr bwMode="auto">
          <a:xfrm>
            <a:off x="1100138" y="4322639"/>
            <a:ext cx="6338887" cy="142875"/>
            <a:chOff x="930" y="3430"/>
            <a:chExt cx="3993" cy="90"/>
          </a:xfrm>
        </p:grpSpPr>
        <p:grpSp>
          <p:nvGrpSpPr>
            <p:cNvPr id="16676" name="Group 160"/>
            <p:cNvGrpSpPr>
              <a:grpSpLocks/>
            </p:cNvGrpSpPr>
            <p:nvPr/>
          </p:nvGrpSpPr>
          <p:grpSpPr bwMode="auto">
            <a:xfrm>
              <a:off x="930" y="3430"/>
              <a:ext cx="182" cy="90"/>
              <a:chOff x="2381" y="2024"/>
              <a:chExt cx="271" cy="136"/>
            </a:xfrm>
          </p:grpSpPr>
          <p:sp>
            <p:nvSpPr>
              <p:cNvPr id="16809"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810"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811"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812"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813"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77" name="Group 174"/>
            <p:cNvGrpSpPr>
              <a:grpSpLocks/>
            </p:cNvGrpSpPr>
            <p:nvPr/>
          </p:nvGrpSpPr>
          <p:grpSpPr bwMode="auto">
            <a:xfrm>
              <a:off x="1111" y="3430"/>
              <a:ext cx="182" cy="90"/>
              <a:chOff x="2381" y="2024"/>
              <a:chExt cx="271" cy="136"/>
            </a:xfrm>
          </p:grpSpPr>
          <p:sp>
            <p:nvSpPr>
              <p:cNvPr id="16804"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805"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806"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807"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808"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78" name="Group 180"/>
            <p:cNvGrpSpPr>
              <a:grpSpLocks/>
            </p:cNvGrpSpPr>
            <p:nvPr/>
          </p:nvGrpSpPr>
          <p:grpSpPr bwMode="auto">
            <a:xfrm>
              <a:off x="1837" y="3430"/>
              <a:ext cx="182" cy="90"/>
              <a:chOff x="2381" y="2024"/>
              <a:chExt cx="271" cy="136"/>
            </a:xfrm>
          </p:grpSpPr>
          <p:sp>
            <p:nvSpPr>
              <p:cNvPr id="16799"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800"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801"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802"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803"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79" name="Group 186"/>
            <p:cNvGrpSpPr>
              <a:grpSpLocks/>
            </p:cNvGrpSpPr>
            <p:nvPr/>
          </p:nvGrpSpPr>
          <p:grpSpPr bwMode="auto">
            <a:xfrm>
              <a:off x="1474" y="3430"/>
              <a:ext cx="182" cy="90"/>
              <a:chOff x="2381" y="2024"/>
              <a:chExt cx="271" cy="136"/>
            </a:xfrm>
          </p:grpSpPr>
          <p:sp>
            <p:nvSpPr>
              <p:cNvPr id="16794"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95"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96"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97"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98"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80" name="Group 192"/>
            <p:cNvGrpSpPr>
              <a:grpSpLocks/>
            </p:cNvGrpSpPr>
            <p:nvPr/>
          </p:nvGrpSpPr>
          <p:grpSpPr bwMode="auto">
            <a:xfrm>
              <a:off x="1655" y="3430"/>
              <a:ext cx="182" cy="90"/>
              <a:chOff x="2381" y="2024"/>
              <a:chExt cx="271" cy="136"/>
            </a:xfrm>
          </p:grpSpPr>
          <p:sp>
            <p:nvSpPr>
              <p:cNvPr id="16789"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90"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91"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92"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93"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81" name="Group 198"/>
            <p:cNvGrpSpPr>
              <a:grpSpLocks/>
            </p:cNvGrpSpPr>
            <p:nvPr/>
          </p:nvGrpSpPr>
          <p:grpSpPr bwMode="auto">
            <a:xfrm>
              <a:off x="1292" y="3430"/>
              <a:ext cx="182" cy="90"/>
              <a:chOff x="2381" y="2024"/>
              <a:chExt cx="271" cy="136"/>
            </a:xfrm>
          </p:grpSpPr>
          <p:sp>
            <p:nvSpPr>
              <p:cNvPr id="16784"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85"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86"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87"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88"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82" name="Group 204"/>
            <p:cNvGrpSpPr>
              <a:grpSpLocks/>
            </p:cNvGrpSpPr>
            <p:nvPr/>
          </p:nvGrpSpPr>
          <p:grpSpPr bwMode="auto">
            <a:xfrm>
              <a:off x="2880" y="3430"/>
              <a:ext cx="182" cy="90"/>
              <a:chOff x="2381" y="2024"/>
              <a:chExt cx="271" cy="136"/>
            </a:xfrm>
          </p:grpSpPr>
          <p:sp>
            <p:nvSpPr>
              <p:cNvPr id="16779"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80"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81"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82"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83"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83" name="Group 210"/>
            <p:cNvGrpSpPr>
              <a:grpSpLocks/>
            </p:cNvGrpSpPr>
            <p:nvPr/>
          </p:nvGrpSpPr>
          <p:grpSpPr bwMode="auto">
            <a:xfrm>
              <a:off x="2699" y="3430"/>
              <a:ext cx="182" cy="90"/>
              <a:chOff x="2381" y="2024"/>
              <a:chExt cx="271" cy="136"/>
            </a:xfrm>
          </p:grpSpPr>
          <p:sp>
            <p:nvSpPr>
              <p:cNvPr id="16774"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75"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76"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77"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78"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84" name="Group 216"/>
            <p:cNvGrpSpPr>
              <a:grpSpLocks/>
            </p:cNvGrpSpPr>
            <p:nvPr/>
          </p:nvGrpSpPr>
          <p:grpSpPr bwMode="auto">
            <a:xfrm>
              <a:off x="2562" y="3430"/>
              <a:ext cx="182" cy="90"/>
              <a:chOff x="2381" y="2024"/>
              <a:chExt cx="271" cy="136"/>
            </a:xfrm>
          </p:grpSpPr>
          <p:sp>
            <p:nvSpPr>
              <p:cNvPr id="16769"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70"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71"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72"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73"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85" name="Group 222"/>
            <p:cNvGrpSpPr>
              <a:grpSpLocks/>
            </p:cNvGrpSpPr>
            <p:nvPr/>
          </p:nvGrpSpPr>
          <p:grpSpPr bwMode="auto">
            <a:xfrm>
              <a:off x="2381" y="3430"/>
              <a:ext cx="182" cy="90"/>
              <a:chOff x="2381" y="2024"/>
              <a:chExt cx="271" cy="136"/>
            </a:xfrm>
          </p:grpSpPr>
          <p:sp>
            <p:nvSpPr>
              <p:cNvPr id="16764"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65"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66"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67"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68"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86" name="Group 228"/>
            <p:cNvGrpSpPr>
              <a:grpSpLocks/>
            </p:cNvGrpSpPr>
            <p:nvPr/>
          </p:nvGrpSpPr>
          <p:grpSpPr bwMode="auto">
            <a:xfrm>
              <a:off x="2200" y="3430"/>
              <a:ext cx="182" cy="90"/>
              <a:chOff x="2381" y="2024"/>
              <a:chExt cx="271" cy="136"/>
            </a:xfrm>
          </p:grpSpPr>
          <p:sp>
            <p:nvSpPr>
              <p:cNvPr id="16759"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60"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61"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62"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63"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87" name="Group 234"/>
            <p:cNvGrpSpPr>
              <a:grpSpLocks/>
            </p:cNvGrpSpPr>
            <p:nvPr/>
          </p:nvGrpSpPr>
          <p:grpSpPr bwMode="auto">
            <a:xfrm>
              <a:off x="2018" y="3430"/>
              <a:ext cx="182" cy="90"/>
              <a:chOff x="2381" y="2024"/>
              <a:chExt cx="271" cy="136"/>
            </a:xfrm>
          </p:grpSpPr>
          <p:sp>
            <p:nvSpPr>
              <p:cNvPr id="16754"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55"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56"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57"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58"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88" name="Group 240"/>
            <p:cNvGrpSpPr>
              <a:grpSpLocks/>
            </p:cNvGrpSpPr>
            <p:nvPr/>
          </p:nvGrpSpPr>
          <p:grpSpPr bwMode="auto">
            <a:xfrm>
              <a:off x="3924" y="3430"/>
              <a:ext cx="182" cy="90"/>
              <a:chOff x="2381" y="2024"/>
              <a:chExt cx="271" cy="136"/>
            </a:xfrm>
          </p:grpSpPr>
          <p:sp>
            <p:nvSpPr>
              <p:cNvPr id="16749"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50"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51"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52"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53"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89" name="Group 246"/>
            <p:cNvGrpSpPr>
              <a:grpSpLocks/>
            </p:cNvGrpSpPr>
            <p:nvPr/>
          </p:nvGrpSpPr>
          <p:grpSpPr bwMode="auto">
            <a:xfrm>
              <a:off x="3743" y="3430"/>
              <a:ext cx="182" cy="90"/>
              <a:chOff x="2381" y="2024"/>
              <a:chExt cx="271" cy="136"/>
            </a:xfrm>
          </p:grpSpPr>
          <p:sp>
            <p:nvSpPr>
              <p:cNvPr id="16744"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45"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46"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47"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48"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90" name="Group 252"/>
            <p:cNvGrpSpPr>
              <a:grpSpLocks/>
            </p:cNvGrpSpPr>
            <p:nvPr/>
          </p:nvGrpSpPr>
          <p:grpSpPr bwMode="auto">
            <a:xfrm>
              <a:off x="3606" y="3430"/>
              <a:ext cx="182" cy="90"/>
              <a:chOff x="2381" y="2024"/>
              <a:chExt cx="271" cy="136"/>
            </a:xfrm>
          </p:grpSpPr>
          <p:sp>
            <p:nvSpPr>
              <p:cNvPr id="16739"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40"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41"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42"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43"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91" name="Group 258"/>
            <p:cNvGrpSpPr>
              <a:grpSpLocks/>
            </p:cNvGrpSpPr>
            <p:nvPr/>
          </p:nvGrpSpPr>
          <p:grpSpPr bwMode="auto">
            <a:xfrm>
              <a:off x="3425" y="3430"/>
              <a:ext cx="182" cy="90"/>
              <a:chOff x="2381" y="2024"/>
              <a:chExt cx="271" cy="136"/>
            </a:xfrm>
          </p:grpSpPr>
          <p:sp>
            <p:nvSpPr>
              <p:cNvPr id="16734"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35"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36"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37"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38"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92" name="Group 264"/>
            <p:cNvGrpSpPr>
              <a:grpSpLocks/>
            </p:cNvGrpSpPr>
            <p:nvPr/>
          </p:nvGrpSpPr>
          <p:grpSpPr bwMode="auto">
            <a:xfrm>
              <a:off x="3244" y="3430"/>
              <a:ext cx="182" cy="90"/>
              <a:chOff x="2381" y="2024"/>
              <a:chExt cx="271" cy="136"/>
            </a:xfrm>
          </p:grpSpPr>
          <p:sp>
            <p:nvSpPr>
              <p:cNvPr id="16729"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30"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31"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32"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33"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93" name="Group 270"/>
            <p:cNvGrpSpPr>
              <a:grpSpLocks/>
            </p:cNvGrpSpPr>
            <p:nvPr/>
          </p:nvGrpSpPr>
          <p:grpSpPr bwMode="auto">
            <a:xfrm>
              <a:off x="3062" y="3430"/>
              <a:ext cx="182" cy="90"/>
              <a:chOff x="2381" y="2024"/>
              <a:chExt cx="271" cy="136"/>
            </a:xfrm>
          </p:grpSpPr>
          <p:sp>
            <p:nvSpPr>
              <p:cNvPr id="16724"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25"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26"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27"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28"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94" name="Group 282"/>
            <p:cNvGrpSpPr>
              <a:grpSpLocks/>
            </p:cNvGrpSpPr>
            <p:nvPr/>
          </p:nvGrpSpPr>
          <p:grpSpPr bwMode="auto">
            <a:xfrm>
              <a:off x="4741" y="3430"/>
              <a:ext cx="182" cy="90"/>
              <a:chOff x="2381" y="2024"/>
              <a:chExt cx="271" cy="136"/>
            </a:xfrm>
          </p:grpSpPr>
          <p:sp>
            <p:nvSpPr>
              <p:cNvPr id="16719"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20"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21"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22"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23"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95" name="Group 288"/>
            <p:cNvGrpSpPr>
              <a:grpSpLocks/>
            </p:cNvGrpSpPr>
            <p:nvPr/>
          </p:nvGrpSpPr>
          <p:grpSpPr bwMode="auto">
            <a:xfrm>
              <a:off x="4604" y="3430"/>
              <a:ext cx="182" cy="90"/>
              <a:chOff x="2381" y="2024"/>
              <a:chExt cx="271" cy="136"/>
            </a:xfrm>
          </p:grpSpPr>
          <p:sp>
            <p:nvSpPr>
              <p:cNvPr id="16714"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15"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16"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17"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18"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96" name="Group 294"/>
            <p:cNvGrpSpPr>
              <a:grpSpLocks/>
            </p:cNvGrpSpPr>
            <p:nvPr/>
          </p:nvGrpSpPr>
          <p:grpSpPr bwMode="auto">
            <a:xfrm>
              <a:off x="4423" y="3430"/>
              <a:ext cx="182" cy="90"/>
              <a:chOff x="2381" y="2024"/>
              <a:chExt cx="271" cy="136"/>
            </a:xfrm>
          </p:grpSpPr>
          <p:sp>
            <p:nvSpPr>
              <p:cNvPr id="16709"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10"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11"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12"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13"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97" name="Group 300"/>
            <p:cNvGrpSpPr>
              <a:grpSpLocks/>
            </p:cNvGrpSpPr>
            <p:nvPr/>
          </p:nvGrpSpPr>
          <p:grpSpPr bwMode="auto">
            <a:xfrm>
              <a:off x="4242" y="3430"/>
              <a:ext cx="182" cy="90"/>
              <a:chOff x="2381" y="2024"/>
              <a:chExt cx="271" cy="136"/>
            </a:xfrm>
          </p:grpSpPr>
          <p:sp>
            <p:nvSpPr>
              <p:cNvPr id="16704"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05"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06"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07"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08"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98" name="Group 306"/>
            <p:cNvGrpSpPr>
              <a:grpSpLocks/>
            </p:cNvGrpSpPr>
            <p:nvPr/>
          </p:nvGrpSpPr>
          <p:grpSpPr bwMode="auto">
            <a:xfrm>
              <a:off x="4060" y="3430"/>
              <a:ext cx="182" cy="90"/>
              <a:chOff x="2381" y="2024"/>
              <a:chExt cx="271" cy="136"/>
            </a:xfrm>
          </p:grpSpPr>
          <p:sp>
            <p:nvSpPr>
              <p:cNvPr id="16699"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00"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01"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02"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703"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sp>
        <p:nvSpPr>
          <p:cNvPr id="16415" name="ZoneTexte 1"/>
          <p:cNvSpPr txBox="1">
            <a:spLocks noChangeArrowheads="1"/>
          </p:cNvSpPr>
          <p:nvPr/>
        </p:nvSpPr>
        <p:spPr bwMode="auto">
          <a:xfrm>
            <a:off x="971550" y="4729039"/>
            <a:ext cx="29527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700" dirty="0">
                <a:solidFill>
                  <a:schemeClr val="tx1"/>
                </a:solidFill>
                <a:latin typeface="+mn-lt"/>
              </a:rPr>
              <a:t>0</a:t>
            </a:r>
          </a:p>
        </p:txBody>
      </p:sp>
      <p:sp>
        <p:nvSpPr>
          <p:cNvPr id="16416" name="ZoneTexte 251"/>
          <p:cNvSpPr txBox="1">
            <a:spLocks noChangeArrowheads="1"/>
          </p:cNvSpPr>
          <p:nvPr/>
        </p:nvSpPr>
        <p:spPr bwMode="auto">
          <a:xfrm>
            <a:off x="2082800" y="4729039"/>
            <a:ext cx="40588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700">
                <a:solidFill>
                  <a:schemeClr val="tx1"/>
                </a:solidFill>
                <a:latin typeface="+mn-lt"/>
              </a:rPr>
              <a:t>10</a:t>
            </a:r>
          </a:p>
        </p:txBody>
      </p:sp>
      <p:sp>
        <p:nvSpPr>
          <p:cNvPr id="16417" name="ZoneTexte 252"/>
          <p:cNvSpPr txBox="1">
            <a:spLocks noChangeArrowheads="1"/>
          </p:cNvSpPr>
          <p:nvPr/>
        </p:nvSpPr>
        <p:spPr bwMode="auto">
          <a:xfrm>
            <a:off x="1519238" y="4729039"/>
            <a:ext cx="29527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700">
                <a:solidFill>
                  <a:schemeClr val="tx1"/>
                </a:solidFill>
                <a:latin typeface="+mn-lt"/>
              </a:rPr>
              <a:t>5</a:t>
            </a:r>
          </a:p>
        </p:txBody>
      </p:sp>
      <p:sp>
        <p:nvSpPr>
          <p:cNvPr id="16418" name="ZoneTexte 253"/>
          <p:cNvSpPr txBox="1">
            <a:spLocks noChangeArrowheads="1"/>
          </p:cNvSpPr>
          <p:nvPr/>
        </p:nvSpPr>
        <p:spPr bwMode="auto">
          <a:xfrm>
            <a:off x="2671763" y="4729039"/>
            <a:ext cx="40588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700">
                <a:solidFill>
                  <a:schemeClr val="tx1"/>
                </a:solidFill>
                <a:latin typeface="+mn-lt"/>
              </a:rPr>
              <a:t>15</a:t>
            </a:r>
          </a:p>
        </p:txBody>
      </p:sp>
      <p:sp>
        <p:nvSpPr>
          <p:cNvPr id="16419" name="ZoneTexte 254"/>
          <p:cNvSpPr txBox="1">
            <a:spLocks noChangeArrowheads="1"/>
          </p:cNvSpPr>
          <p:nvPr/>
        </p:nvSpPr>
        <p:spPr bwMode="auto">
          <a:xfrm>
            <a:off x="3248025" y="4729039"/>
            <a:ext cx="40588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700">
                <a:solidFill>
                  <a:schemeClr val="tx1"/>
                </a:solidFill>
                <a:latin typeface="+mn-lt"/>
              </a:rPr>
              <a:t>20</a:t>
            </a:r>
          </a:p>
        </p:txBody>
      </p:sp>
      <p:sp>
        <p:nvSpPr>
          <p:cNvPr id="16420" name="ZoneTexte 255"/>
          <p:cNvSpPr txBox="1">
            <a:spLocks noChangeArrowheads="1"/>
          </p:cNvSpPr>
          <p:nvPr/>
        </p:nvSpPr>
        <p:spPr bwMode="auto">
          <a:xfrm>
            <a:off x="3829050" y="4729039"/>
            <a:ext cx="40588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700">
                <a:solidFill>
                  <a:schemeClr val="tx1"/>
                </a:solidFill>
                <a:latin typeface="+mn-lt"/>
              </a:rPr>
              <a:t>25</a:t>
            </a:r>
          </a:p>
        </p:txBody>
      </p:sp>
      <p:sp>
        <p:nvSpPr>
          <p:cNvPr id="16421" name="ZoneTexte 256"/>
          <p:cNvSpPr txBox="1">
            <a:spLocks noChangeArrowheads="1"/>
          </p:cNvSpPr>
          <p:nvPr/>
        </p:nvSpPr>
        <p:spPr bwMode="auto">
          <a:xfrm>
            <a:off x="4437063" y="4729039"/>
            <a:ext cx="40588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700">
                <a:solidFill>
                  <a:schemeClr val="tx1"/>
                </a:solidFill>
                <a:latin typeface="+mn-lt"/>
              </a:rPr>
              <a:t>30</a:t>
            </a:r>
          </a:p>
        </p:txBody>
      </p:sp>
      <p:sp>
        <p:nvSpPr>
          <p:cNvPr id="16422" name="ZoneTexte 257"/>
          <p:cNvSpPr txBox="1">
            <a:spLocks noChangeArrowheads="1"/>
          </p:cNvSpPr>
          <p:nvPr/>
        </p:nvSpPr>
        <p:spPr bwMode="auto">
          <a:xfrm>
            <a:off x="5014913" y="4729039"/>
            <a:ext cx="40588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700">
                <a:solidFill>
                  <a:schemeClr val="tx1"/>
                </a:solidFill>
                <a:latin typeface="+mn-lt"/>
              </a:rPr>
              <a:t>35</a:t>
            </a:r>
          </a:p>
        </p:txBody>
      </p:sp>
      <p:sp>
        <p:nvSpPr>
          <p:cNvPr id="16423" name="ZoneTexte 258"/>
          <p:cNvSpPr txBox="1">
            <a:spLocks noChangeArrowheads="1"/>
          </p:cNvSpPr>
          <p:nvPr/>
        </p:nvSpPr>
        <p:spPr bwMode="auto">
          <a:xfrm>
            <a:off x="5595938" y="4729039"/>
            <a:ext cx="40588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700">
                <a:solidFill>
                  <a:schemeClr val="tx1"/>
                </a:solidFill>
                <a:latin typeface="+mn-lt"/>
              </a:rPr>
              <a:t>40</a:t>
            </a:r>
          </a:p>
        </p:txBody>
      </p:sp>
      <p:sp>
        <p:nvSpPr>
          <p:cNvPr id="16424" name="ZoneTexte 259"/>
          <p:cNvSpPr txBox="1">
            <a:spLocks noChangeArrowheads="1"/>
          </p:cNvSpPr>
          <p:nvPr/>
        </p:nvSpPr>
        <p:spPr bwMode="auto">
          <a:xfrm>
            <a:off x="7291388" y="4729039"/>
            <a:ext cx="40588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700">
                <a:solidFill>
                  <a:schemeClr val="tx1"/>
                </a:solidFill>
                <a:latin typeface="+mn-lt"/>
              </a:rPr>
              <a:t>60</a:t>
            </a:r>
          </a:p>
        </p:txBody>
      </p:sp>
      <p:sp>
        <p:nvSpPr>
          <p:cNvPr id="16425" name="ZoneTexte 260"/>
          <p:cNvSpPr txBox="1">
            <a:spLocks noChangeArrowheads="1"/>
          </p:cNvSpPr>
          <p:nvPr/>
        </p:nvSpPr>
        <p:spPr bwMode="auto">
          <a:xfrm>
            <a:off x="6732588" y="4729039"/>
            <a:ext cx="40588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700">
                <a:solidFill>
                  <a:schemeClr val="tx1"/>
                </a:solidFill>
                <a:latin typeface="+mn-lt"/>
              </a:rPr>
              <a:t>50</a:t>
            </a:r>
          </a:p>
        </p:txBody>
      </p:sp>
      <p:sp>
        <p:nvSpPr>
          <p:cNvPr id="16426" name="ZoneTexte 261"/>
          <p:cNvSpPr txBox="1">
            <a:spLocks noChangeArrowheads="1"/>
          </p:cNvSpPr>
          <p:nvPr/>
        </p:nvSpPr>
        <p:spPr bwMode="auto">
          <a:xfrm>
            <a:off x="6121400" y="4729039"/>
            <a:ext cx="40588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700" dirty="0">
                <a:solidFill>
                  <a:schemeClr val="tx1"/>
                </a:solidFill>
                <a:latin typeface="+mn-lt"/>
              </a:rPr>
              <a:t>45</a:t>
            </a:r>
          </a:p>
        </p:txBody>
      </p:sp>
      <p:grpSp>
        <p:nvGrpSpPr>
          <p:cNvPr id="296" name="Group 340"/>
          <p:cNvGrpSpPr>
            <a:grpSpLocks/>
          </p:cNvGrpSpPr>
          <p:nvPr/>
        </p:nvGrpSpPr>
        <p:grpSpPr bwMode="auto">
          <a:xfrm>
            <a:off x="1763713" y="3361504"/>
            <a:ext cx="712663" cy="972247"/>
            <a:chOff x="930" y="1570"/>
            <a:chExt cx="1451" cy="1860"/>
          </a:xfrm>
        </p:grpSpPr>
        <p:sp>
          <p:nvSpPr>
            <p:cNvPr id="16623"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6624" name="Group 342"/>
            <p:cNvGrpSpPr>
              <a:grpSpLocks/>
            </p:cNvGrpSpPr>
            <p:nvPr/>
          </p:nvGrpSpPr>
          <p:grpSpPr bwMode="auto">
            <a:xfrm>
              <a:off x="975" y="3158"/>
              <a:ext cx="227" cy="272"/>
              <a:chOff x="975" y="3158"/>
              <a:chExt cx="227" cy="272"/>
            </a:xfrm>
          </p:grpSpPr>
          <p:sp>
            <p:nvSpPr>
              <p:cNvPr id="16667"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68"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69"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70"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71"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72"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73"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74"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75"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6625"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6626" name="Group 343"/>
            <p:cNvGrpSpPr>
              <a:grpSpLocks/>
            </p:cNvGrpSpPr>
            <p:nvPr/>
          </p:nvGrpSpPr>
          <p:grpSpPr bwMode="auto">
            <a:xfrm>
              <a:off x="1020" y="2614"/>
              <a:ext cx="453" cy="589"/>
              <a:chOff x="975" y="2614"/>
              <a:chExt cx="453" cy="589"/>
            </a:xfrm>
          </p:grpSpPr>
          <p:sp>
            <p:nvSpPr>
              <p:cNvPr id="16658"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59"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60"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61"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62"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63"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64"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65"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66"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27" name="Group 348"/>
            <p:cNvGrpSpPr>
              <a:grpSpLocks/>
            </p:cNvGrpSpPr>
            <p:nvPr/>
          </p:nvGrpSpPr>
          <p:grpSpPr bwMode="auto">
            <a:xfrm>
              <a:off x="1429" y="2614"/>
              <a:ext cx="272" cy="136"/>
              <a:chOff x="1429" y="2614"/>
              <a:chExt cx="272" cy="136"/>
            </a:xfrm>
          </p:grpSpPr>
          <p:sp>
            <p:nvSpPr>
              <p:cNvPr id="16656"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57"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628" name="Group 349"/>
            <p:cNvGrpSpPr>
              <a:grpSpLocks/>
            </p:cNvGrpSpPr>
            <p:nvPr/>
          </p:nvGrpSpPr>
          <p:grpSpPr bwMode="auto">
            <a:xfrm>
              <a:off x="1701" y="2659"/>
              <a:ext cx="680" cy="680"/>
              <a:chOff x="1701" y="2659"/>
              <a:chExt cx="680" cy="680"/>
            </a:xfrm>
          </p:grpSpPr>
          <p:sp>
            <p:nvSpPr>
              <p:cNvPr id="16649"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50"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51"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52"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53"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54"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55"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6629"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6630" name="Group 430"/>
            <p:cNvGrpSpPr>
              <a:grpSpLocks/>
            </p:cNvGrpSpPr>
            <p:nvPr/>
          </p:nvGrpSpPr>
          <p:grpSpPr bwMode="auto">
            <a:xfrm>
              <a:off x="1549" y="1570"/>
              <a:ext cx="514" cy="576"/>
              <a:chOff x="1549" y="1570"/>
              <a:chExt cx="514" cy="576"/>
            </a:xfrm>
          </p:grpSpPr>
          <p:sp>
            <p:nvSpPr>
              <p:cNvPr id="16646"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47"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grpSp>
        <p:nvGrpSpPr>
          <p:cNvPr id="3" name="Groupe 2"/>
          <p:cNvGrpSpPr>
            <a:grpSpLocks/>
          </p:cNvGrpSpPr>
          <p:nvPr/>
        </p:nvGrpSpPr>
        <p:grpSpPr bwMode="auto">
          <a:xfrm>
            <a:off x="2268538" y="2636714"/>
            <a:ext cx="715962" cy="747712"/>
            <a:chOff x="2459038" y="1630363"/>
            <a:chExt cx="2041525" cy="2065337"/>
          </a:xfrm>
          <a:solidFill>
            <a:schemeClr val="accent2">
              <a:lumMod val="75000"/>
            </a:schemeClr>
          </a:solidFill>
        </p:grpSpPr>
        <p:sp>
          <p:nvSpPr>
            <p:cNvPr id="350" name="Oval 351"/>
            <p:cNvSpPr>
              <a:spLocks noChangeArrowheads="1"/>
            </p:cNvSpPr>
            <p:nvPr/>
          </p:nvSpPr>
          <p:spPr bwMode="auto">
            <a:xfrm rot="218809">
              <a:off x="2459038" y="3191426"/>
              <a:ext cx="502459" cy="504274"/>
            </a:xfrm>
            <a:prstGeom prst="ellipse">
              <a:avLst/>
            </a:prstGeom>
            <a:grp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defRPr/>
              </a:pPr>
              <a:endParaRPr lang="en-US" altLang="fr-FR" sz="1800" smtClean="0">
                <a:solidFill>
                  <a:schemeClr val="tx1"/>
                </a:solidFill>
                <a:latin typeface="Arial" charset="0"/>
              </a:endParaRPr>
            </a:p>
          </p:txBody>
        </p:sp>
        <p:sp>
          <p:nvSpPr>
            <p:cNvPr id="351" name="Oval 354"/>
            <p:cNvSpPr>
              <a:spLocks noChangeArrowheads="1"/>
            </p:cNvSpPr>
            <p:nvPr/>
          </p:nvSpPr>
          <p:spPr bwMode="auto">
            <a:xfrm rot="218809">
              <a:off x="2771377" y="2779235"/>
              <a:ext cx="502461" cy="504274"/>
            </a:xfrm>
            <a:prstGeom prst="ellipse">
              <a:avLst/>
            </a:prstGeom>
            <a:grp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defRPr/>
              </a:pPr>
              <a:endParaRPr lang="en-US" altLang="fr-FR" sz="1800" smtClean="0">
                <a:solidFill>
                  <a:schemeClr val="tx1"/>
                </a:solidFill>
                <a:latin typeface="Arial" charset="0"/>
              </a:endParaRPr>
            </a:p>
          </p:txBody>
        </p:sp>
        <p:sp>
          <p:nvSpPr>
            <p:cNvPr id="352" name="Oval 355"/>
            <p:cNvSpPr>
              <a:spLocks noChangeArrowheads="1"/>
            </p:cNvSpPr>
            <p:nvPr/>
          </p:nvSpPr>
          <p:spPr bwMode="auto">
            <a:xfrm rot="218809">
              <a:off x="3133510" y="2349504"/>
              <a:ext cx="574888" cy="574435"/>
            </a:xfrm>
            <a:prstGeom prst="ellipse">
              <a:avLst/>
            </a:prstGeom>
            <a:grp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defRPr/>
              </a:pPr>
              <a:endParaRPr lang="en-US" altLang="fr-FR" sz="1800" smtClean="0">
                <a:solidFill>
                  <a:schemeClr val="tx1"/>
                </a:solidFill>
                <a:latin typeface="Arial" charset="0"/>
              </a:endParaRPr>
            </a:p>
          </p:txBody>
        </p:sp>
        <p:sp>
          <p:nvSpPr>
            <p:cNvPr id="353" name="Oval 356"/>
            <p:cNvSpPr>
              <a:spLocks noChangeArrowheads="1"/>
            </p:cNvSpPr>
            <p:nvPr/>
          </p:nvSpPr>
          <p:spPr bwMode="auto">
            <a:xfrm>
              <a:off x="3563545" y="1630363"/>
              <a:ext cx="937018" cy="938392"/>
            </a:xfrm>
            <a:prstGeom prst="ellipse">
              <a:avLst/>
            </a:prstGeom>
            <a:grp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defRPr/>
              </a:pPr>
              <a:endParaRPr lang="en-US" altLang="fr-FR" sz="1800" smtClean="0">
                <a:solidFill>
                  <a:schemeClr val="tx1"/>
                </a:solidFill>
                <a:latin typeface="Arial" charset="0"/>
              </a:endParaRPr>
            </a:p>
          </p:txBody>
        </p:sp>
      </p:grpSp>
      <p:grpSp>
        <p:nvGrpSpPr>
          <p:cNvPr id="409" name="Group 340"/>
          <p:cNvGrpSpPr>
            <a:grpSpLocks/>
          </p:cNvGrpSpPr>
          <p:nvPr/>
        </p:nvGrpSpPr>
        <p:grpSpPr bwMode="auto">
          <a:xfrm>
            <a:off x="3299039" y="3277763"/>
            <a:ext cx="752687" cy="1117668"/>
            <a:chOff x="930" y="1570"/>
            <a:chExt cx="1451" cy="1860"/>
          </a:xfrm>
        </p:grpSpPr>
        <p:sp>
          <p:nvSpPr>
            <p:cNvPr id="16566"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6567" name="Group 342"/>
            <p:cNvGrpSpPr>
              <a:grpSpLocks/>
            </p:cNvGrpSpPr>
            <p:nvPr/>
          </p:nvGrpSpPr>
          <p:grpSpPr bwMode="auto">
            <a:xfrm>
              <a:off x="975" y="3158"/>
              <a:ext cx="227" cy="272"/>
              <a:chOff x="975" y="3158"/>
              <a:chExt cx="227" cy="272"/>
            </a:xfrm>
          </p:grpSpPr>
          <p:sp>
            <p:nvSpPr>
              <p:cNvPr id="16610"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11"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12"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13"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14"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15"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16"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17"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18"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6568"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6569" name="Group 343"/>
            <p:cNvGrpSpPr>
              <a:grpSpLocks/>
            </p:cNvGrpSpPr>
            <p:nvPr/>
          </p:nvGrpSpPr>
          <p:grpSpPr bwMode="auto">
            <a:xfrm>
              <a:off x="1020" y="2614"/>
              <a:ext cx="453" cy="589"/>
              <a:chOff x="975" y="2614"/>
              <a:chExt cx="453" cy="589"/>
            </a:xfrm>
          </p:grpSpPr>
          <p:sp>
            <p:nvSpPr>
              <p:cNvPr id="16601"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02"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03"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04"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05"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06"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07"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08"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09"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570" name="Group 348"/>
            <p:cNvGrpSpPr>
              <a:grpSpLocks/>
            </p:cNvGrpSpPr>
            <p:nvPr/>
          </p:nvGrpSpPr>
          <p:grpSpPr bwMode="auto">
            <a:xfrm>
              <a:off x="1429" y="2614"/>
              <a:ext cx="272" cy="136"/>
              <a:chOff x="1429" y="2614"/>
              <a:chExt cx="272" cy="136"/>
            </a:xfrm>
          </p:grpSpPr>
          <p:sp>
            <p:nvSpPr>
              <p:cNvPr id="16599"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600"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571" name="Group 349"/>
            <p:cNvGrpSpPr>
              <a:grpSpLocks/>
            </p:cNvGrpSpPr>
            <p:nvPr/>
          </p:nvGrpSpPr>
          <p:grpSpPr bwMode="auto">
            <a:xfrm>
              <a:off x="1701" y="2659"/>
              <a:ext cx="680" cy="680"/>
              <a:chOff x="1701" y="2659"/>
              <a:chExt cx="680" cy="680"/>
            </a:xfrm>
          </p:grpSpPr>
          <p:sp>
            <p:nvSpPr>
              <p:cNvPr id="16592"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93"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94"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95"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96"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97"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98"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6572"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6573" name="Group 430"/>
            <p:cNvGrpSpPr>
              <a:grpSpLocks/>
            </p:cNvGrpSpPr>
            <p:nvPr/>
          </p:nvGrpSpPr>
          <p:grpSpPr bwMode="auto">
            <a:xfrm>
              <a:off x="1549" y="1570"/>
              <a:ext cx="514" cy="576"/>
              <a:chOff x="1549" y="1570"/>
              <a:chExt cx="514" cy="576"/>
            </a:xfrm>
          </p:grpSpPr>
          <p:sp>
            <p:nvSpPr>
              <p:cNvPr id="16589"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90"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grpSp>
        <p:nvGrpSpPr>
          <p:cNvPr id="517" name="Groupe 516"/>
          <p:cNvGrpSpPr>
            <a:grpSpLocks/>
          </p:cNvGrpSpPr>
          <p:nvPr/>
        </p:nvGrpSpPr>
        <p:grpSpPr bwMode="auto">
          <a:xfrm rot="542009">
            <a:off x="3905336" y="2687703"/>
            <a:ext cx="693737" cy="739775"/>
            <a:chOff x="2459038" y="1630363"/>
            <a:chExt cx="2041525" cy="2065337"/>
          </a:xfrm>
          <a:solidFill>
            <a:schemeClr val="accent2">
              <a:lumMod val="75000"/>
            </a:schemeClr>
          </a:solidFill>
        </p:grpSpPr>
        <p:sp>
          <p:nvSpPr>
            <p:cNvPr id="518" name="Oval 351"/>
            <p:cNvSpPr>
              <a:spLocks noChangeArrowheads="1"/>
            </p:cNvSpPr>
            <p:nvPr/>
          </p:nvSpPr>
          <p:spPr bwMode="auto">
            <a:xfrm rot="218809">
              <a:off x="2451090" y="3182720"/>
              <a:ext cx="504542" cy="505254"/>
            </a:xfrm>
            <a:prstGeom prst="ellipse">
              <a:avLst/>
            </a:prstGeom>
            <a:grp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defRPr/>
              </a:pPr>
              <a:endParaRPr lang="en-US" altLang="fr-FR" sz="1800" smtClean="0">
                <a:solidFill>
                  <a:schemeClr val="tx1"/>
                </a:solidFill>
                <a:latin typeface="Arial" charset="0"/>
              </a:endParaRPr>
            </a:p>
          </p:txBody>
        </p:sp>
        <p:sp>
          <p:nvSpPr>
            <p:cNvPr id="519" name="Oval 354"/>
            <p:cNvSpPr>
              <a:spLocks noChangeArrowheads="1"/>
            </p:cNvSpPr>
            <p:nvPr/>
          </p:nvSpPr>
          <p:spPr bwMode="auto">
            <a:xfrm rot="218809">
              <a:off x="2770369" y="2775519"/>
              <a:ext cx="504542" cy="500821"/>
            </a:xfrm>
            <a:prstGeom prst="ellipse">
              <a:avLst/>
            </a:prstGeom>
            <a:grp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defRPr/>
              </a:pPr>
              <a:endParaRPr lang="en-US" altLang="fr-FR" sz="1800" smtClean="0">
                <a:solidFill>
                  <a:schemeClr val="tx1"/>
                </a:solidFill>
                <a:latin typeface="Arial" charset="0"/>
              </a:endParaRPr>
            </a:p>
          </p:txBody>
        </p:sp>
        <p:sp>
          <p:nvSpPr>
            <p:cNvPr id="520" name="Oval 355"/>
            <p:cNvSpPr>
              <a:spLocks noChangeArrowheads="1"/>
            </p:cNvSpPr>
            <p:nvPr/>
          </p:nvSpPr>
          <p:spPr bwMode="auto">
            <a:xfrm rot="218809">
              <a:off x="3131258" y="2348282"/>
              <a:ext cx="574619" cy="576167"/>
            </a:xfrm>
            <a:prstGeom prst="ellipse">
              <a:avLst/>
            </a:prstGeom>
            <a:grp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defRPr/>
              </a:pPr>
              <a:endParaRPr lang="en-US" altLang="fr-FR" sz="1800" smtClean="0">
                <a:solidFill>
                  <a:schemeClr val="tx1"/>
                </a:solidFill>
                <a:latin typeface="Arial" charset="0"/>
              </a:endParaRPr>
            </a:p>
          </p:txBody>
        </p:sp>
        <p:sp>
          <p:nvSpPr>
            <p:cNvPr id="521" name="Oval 356"/>
            <p:cNvSpPr>
              <a:spLocks noChangeArrowheads="1"/>
            </p:cNvSpPr>
            <p:nvPr/>
          </p:nvSpPr>
          <p:spPr bwMode="auto">
            <a:xfrm>
              <a:off x="3558209" y="1626243"/>
              <a:ext cx="934337" cy="935165"/>
            </a:xfrm>
            <a:prstGeom prst="ellipse">
              <a:avLst/>
            </a:prstGeom>
            <a:grp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defRPr/>
              </a:pPr>
              <a:endParaRPr lang="en-US" altLang="fr-FR" sz="1800" smtClean="0">
                <a:solidFill>
                  <a:schemeClr val="tx1"/>
                </a:solidFill>
                <a:latin typeface="Arial" charset="0"/>
              </a:endParaRPr>
            </a:p>
          </p:txBody>
        </p:sp>
      </p:grpSp>
      <p:sp>
        <p:nvSpPr>
          <p:cNvPr id="4" name="Organigramme : Opération manuelle 3"/>
          <p:cNvSpPr/>
          <p:nvPr/>
        </p:nvSpPr>
        <p:spPr>
          <a:xfrm flipV="1">
            <a:off x="3245032" y="3503679"/>
            <a:ext cx="1625600" cy="962025"/>
          </a:xfrm>
          <a:prstGeom prst="flowChartManualOperation">
            <a:avLst/>
          </a:prstGeom>
          <a:solidFill>
            <a:srgbClr val="FFFF00">
              <a:alpha val="48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524" name="AutoShape 588"/>
          <p:cNvSpPr>
            <a:spLocks noChangeArrowheads="1"/>
          </p:cNvSpPr>
          <p:nvPr/>
        </p:nvSpPr>
        <p:spPr bwMode="auto">
          <a:xfrm>
            <a:off x="3044825" y="2601789"/>
            <a:ext cx="158750" cy="433387"/>
          </a:xfrm>
          <a:prstGeom prst="moon">
            <a:avLst>
              <a:gd name="adj" fmla="val 50000"/>
            </a:avLst>
          </a:prstGeom>
          <a:solidFill>
            <a:srgbClr val="FF3399"/>
          </a:solidFill>
          <a:ln>
            <a:noFill/>
          </a:ln>
          <a:effectLst>
            <a:prstShdw prst="shdw17" dist="17961" dir="2700000">
              <a:srgbClr val="991F5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eaLnBrk="1" hangingPunct="1">
              <a:spcBef>
                <a:spcPct val="0"/>
              </a:spcBef>
              <a:buClrTx/>
              <a:buFontTx/>
              <a:buNone/>
            </a:pPr>
            <a:endParaRPr lang="en-US" altLang="fr-FR" sz="1800">
              <a:solidFill>
                <a:schemeClr val="tx1"/>
              </a:solidFill>
              <a:latin typeface="Arial" charset="0"/>
            </a:endParaRPr>
          </a:p>
        </p:txBody>
      </p:sp>
      <p:sp>
        <p:nvSpPr>
          <p:cNvPr id="525" name="AutoShape 588"/>
          <p:cNvSpPr>
            <a:spLocks noChangeArrowheads="1"/>
          </p:cNvSpPr>
          <p:nvPr/>
        </p:nvSpPr>
        <p:spPr bwMode="auto">
          <a:xfrm>
            <a:off x="4700588" y="2636714"/>
            <a:ext cx="158750" cy="431800"/>
          </a:xfrm>
          <a:prstGeom prst="moon">
            <a:avLst>
              <a:gd name="adj" fmla="val 50000"/>
            </a:avLst>
          </a:prstGeom>
          <a:solidFill>
            <a:srgbClr val="FF3399"/>
          </a:solidFill>
          <a:ln>
            <a:noFill/>
          </a:ln>
          <a:effectLst>
            <a:prstShdw prst="shdw17" dist="17961" dir="2700000">
              <a:srgbClr val="991F5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eaLnBrk="1" hangingPunct="1">
              <a:spcBef>
                <a:spcPct val="0"/>
              </a:spcBef>
              <a:buClrTx/>
              <a:buFontTx/>
              <a:buNone/>
            </a:pPr>
            <a:endParaRPr lang="en-US" altLang="fr-FR" sz="1800">
              <a:solidFill>
                <a:schemeClr val="tx1"/>
              </a:solidFill>
              <a:latin typeface="Arial" charset="0"/>
            </a:endParaRPr>
          </a:p>
        </p:txBody>
      </p:sp>
      <p:sp>
        <p:nvSpPr>
          <p:cNvPr id="634" name="Organigramme : Opération manuelle 633"/>
          <p:cNvSpPr/>
          <p:nvPr/>
        </p:nvSpPr>
        <p:spPr>
          <a:xfrm flipV="1">
            <a:off x="5126195" y="2963218"/>
            <a:ext cx="2279650" cy="1506538"/>
          </a:xfrm>
          <a:prstGeom prst="flowChartManualOperation">
            <a:avLst/>
          </a:prstGeom>
          <a:solidFill>
            <a:srgbClr val="FFFF00">
              <a:alpha val="48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grpSp>
        <p:nvGrpSpPr>
          <p:cNvPr id="7" name="Groupe 6"/>
          <p:cNvGrpSpPr/>
          <p:nvPr/>
        </p:nvGrpSpPr>
        <p:grpSpPr>
          <a:xfrm>
            <a:off x="5165725" y="2595155"/>
            <a:ext cx="2266951" cy="1773236"/>
            <a:chOff x="5076824" y="2652589"/>
            <a:chExt cx="2266951" cy="1773236"/>
          </a:xfrm>
        </p:grpSpPr>
        <p:grpSp>
          <p:nvGrpSpPr>
            <p:cNvPr id="526" name="Group 340"/>
            <p:cNvGrpSpPr>
              <a:grpSpLocks/>
            </p:cNvGrpSpPr>
            <p:nvPr/>
          </p:nvGrpSpPr>
          <p:grpSpPr bwMode="auto">
            <a:xfrm>
              <a:off x="5076824" y="3305051"/>
              <a:ext cx="1665469" cy="1114425"/>
              <a:chOff x="930" y="1298"/>
              <a:chExt cx="3856" cy="2132"/>
            </a:xfrm>
          </p:grpSpPr>
          <p:sp>
            <p:nvSpPr>
              <p:cNvPr id="16509"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6510" name="Group 342"/>
              <p:cNvGrpSpPr>
                <a:grpSpLocks/>
              </p:cNvGrpSpPr>
              <p:nvPr/>
            </p:nvGrpSpPr>
            <p:grpSpPr bwMode="auto">
              <a:xfrm>
                <a:off x="975" y="3158"/>
                <a:ext cx="227" cy="272"/>
                <a:chOff x="975" y="3158"/>
                <a:chExt cx="227" cy="272"/>
              </a:xfrm>
            </p:grpSpPr>
            <p:sp>
              <p:nvSpPr>
                <p:cNvPr id="16553"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54"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55"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56"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57"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58"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59"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60"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61"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6511"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6512" name="Group 343"/>
              <p:cNvGrpSpPr>
                <a:grpSpLocks/>
              </p:cNvGrpSpPr>
              <p:nvPr/>
            </p:nvGrpSpPr>
            <p:grpSpPr bwMode="auto">
              <a:xfrm>
                <a:off x="1020" y="2614"/>
                <a:ext cx="453" cy="589"/>
                <a:chOff x="975" y="2614"/>
                <a:chExt cx="453" cy="589"/>
              </a:xfrm>
            </p:grpSpPr>
            <p:sp>
              <p:nvSpPr>
                <p:cNvPr id="16544"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45"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46"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47"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48"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49"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50"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51"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52"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513" name="Group 348"/>
              <p:cNvGrpSpPr>
                <a:grpSpLocks/>
              </p:cNvGrpSpPr>
              <p:nvPr/>
            </p:nvGrpSpPr>
            <p:grpSpPr bwMode="auto">
              <a:xfrm>
                <a:off x="1429" y="2614"/>
                <a:ext cx="272" cy="136"/>
                <a:chOff x="1429" y="2614"/>
                <a:chExt cx="272" cy="136"/>
              </a:xfrm>
            </p:grpSpPr>
            <p:sp>
              <p:nvSpPr>
                <p:cNvPr id="16542"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43"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514" name="Group 349"/>
              <p:cNvGrpSpPr>
                <a:grpSpLocks/>
              </p:cNvGrpSpPr>
              <p:nvPr/>
            </p:nvGrpSpPr>
            <p:grpSpPr bwMode="auto">
              <a:xfrm>
                <a:off x="1701" y="2659"/>
                <a:ext cx="680" cy="680"/>
                <a:chOff x="1701" y="2659"/>
                <a:chExt cx="680" cy="680"/>
              </a:xfrm>
            </p:grpSpPr>
            <p:sp>
              <p:nvSpPr>
                <p:cNvPr id="16535"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36"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37"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38"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39"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40"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41"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6515"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6516" name="Group 430"/>
              <p:cNvGrpSpPr>
                <a:grpSpLocks/>
              </p:cNvGrpSpPr>
              <p:nvPr/>
            </p:nvGrpSpPr>
            <p:grpSpPr bwMode="auto">
              <a:xfrm>
                <a:off x="1549" y="1344"/>
                <a:ext cx="786" cy="802"/>
                <a:chOff x="1549" y="1344"/>
                <a:chExt cx="786" cy="802"/>
              </a:xfrm>
            </p:grpSpPr>
            <p:sp>
              <p:nvSpPr>
                <p:cNvPr id="16532"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33"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34"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517" name="Group 432"/>
              <p:cNvGrpSpPr>
                <a:grpSpLocks/>
              </p:cNvGrpSpPr>
              <p:nvPr/>
            </p:nvGrpSpPr>
            <p:grpSpPr bwMode="auto">
              <a:xfrm>
                <a:off x="2336" y="1298"/>
                <a:ext cx="725" cy="363"/>
                <a:chOff x="2336" y="1298"/>
                <a:chExt cx="725" cy="363"/>
              </a:xfrm>
            </p:grpSpPr>
            <p:sp>
              <p:nvSpPr>
                <p:cNvPr id="16530"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31"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518" name="Group 431"/>
              <p:cNvGrpSpPr>
                <a:grpSpLocks/>
              </p:cNvGrpSpPr>
              <p:nvPr/>
            </p:nvGrpSpPr>
            <p:grpSpPr bwMode="auto">
              <a:xfrm>
                <a:off x="3061" y="1389"/>
                <a:ext cx="1725" cy="1995"/>
                <a:chOff x="3061" y="1389"/>
                <a:chExt cx="1725" cy="1995"/>
              </a:xfrm>
            </p:grpSpPr>
            <p:sp>
              <p:nvSpPr>
                <p:cNvPr id="16519"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20"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21"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22"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23"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24"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25"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26"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27"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28"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29"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grpSp>
          <p:nvGrpSpPr>
            <p:cNvPr id="580" name="Group 340"/>
            <p:cNvGrpSpPr>
              <a:grpSpLocks/>
            </p:cNvGrpSpPr>
            <p:nvPr/>
          </p:nvGrpSpPr>
          <p:grpSpPr bwMode="auto">
            <a:xfrm>
              <a:off x="5867400" y="3308157"/>
              <a:ext cx="752687" cy="1117668"/>
              <a:chOff x="930" y="1570"/>
              <a:chExt cx="1451" cy="1860"/>
            </a:xfrm>
          </p:grpSpPr>
          <p:sp>
            <p:nvSpPr>
              <p:cNvPr id="16456"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6457" name="Group 342"/>
              <p:cNvGrpSpPr>
                <a:grpSpLocks/>
              </p:cNvGrpSpPr>
              <p:nvPr/>
            </p:nvGrpSpPr>
            <p:grpSpPr bwMode="auto">
              <a:xfrm>
                <a:off x="975" y="3158"/>
                <a:ext cx="227" cy="272"/>
                <a:chOff x="975" y="3158"/>
                <a:chExt cx="227" cy="272"/>
              </a:xfrm>
            </p:grpSpPr>
            <p:sp>
              <p:nvSpPr>
                <p:cNvPr id="16500"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01"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02"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03"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04"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05"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06"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07"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508"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6458"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6459" name="Group 343"/>
              <p:cNvGrpSpPr>
                <a:grpSpLocks/>
              </p:cNvGrpSpPr>
              <p:nvPr/>
            </p:nvGrpSpPr>
            <p:grpSpPr bwMode="auto">
              <a:xfrm>
                <a:off x="1020" y="2614"/>
                <a:ext cx="453" cy="589"/>
                <a:chOff x="975" y="2614"/>
                <a:chExt cx="453" cy="589"/>
              </a:xfrm>
            </p:grpSpPr>
            <p:sp>
              <p:nvSpPr>
                <p:cNvPr id="16491"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492"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493"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494"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495"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496"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497"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498"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499"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460" name="Group 348"/>
              <p:cNvGrpSpPr>
                <a:grpSpLocks/>
              </p:cNvGrpSpPr>
              <p:nvPr/>
            </p:nvGrpSpPr>
            <p:grpSpPr bwMode="auto">
              <a:xfrm>
                <a:off x="1429" y="2614"/>
                <a:ext cx="272" cy="136"/>
                <a:chOff x="1429" y="2614"/>
                <a:chExt cx="272" cy="136"/>
              </a:xfrm>
            </p:grpSpPr>
            <p:sp>
              <p:nvSpPr>
                <p:cNvPr id="16489"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490"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6461" name="Group 349"/>
              <p:cNvGrpSpPr>
                <a:grpSpLocks/>
              </p:cNvGrpSpPr>
              <p:nvPr/>
            </p:nvGrpSpPr>
            <p:grpSpPr bwMode="auto">
              <a:xfrm>
                <a:off x="1701" y="2659"/>
                <a:ext cx="680" cy="680"/>
                <a:chOff x="1701" y="2659"/>
                <a:chExt cx="680" cy="680"/>
              </a:xfrm>
            </p:grpSpPr>
            <p:sp>
              <p:nvSpPr>
                <p:cNvPr id="16482"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483"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484"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485"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486"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487"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488"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6462"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6463" name="Group 430"/>
              <p:cNvGrpSpPr>
                <a:grpSpLocks/>
              </p:cNvGrpSpPr>
              <p:nvPr/>
            </p:nvGrpSpPr>
            <p:grpSpPr bwMode="auto">
              <a:xfrm>
                <a:off x="1549" y="1570"/>
                <a:ext cx="514" cy="576"/>
                <a:chOff x="1549" y="1570"/>
                <a:chExt cx="514" cy="576"/>
              </a:xfrm>
            </p:grpSpPr>
            <p:sp>
              <p:nvSpPr>
                <p:cNvPr id="16479"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6480"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grpSp>
          <p:nvGrpSpPr>
            <p:cNvPr id="635" name="Groupe 634"/>
            <p:cNvGrpSpPr>
              <a:grpSpLocks/>
            </p:cNvGrpSpPr>
            <p:nvPr/>
          </p:nvGrpSpPr>
          <p:grpSpPr bwMode="auto">
            <a:xfrm rot="308184">
              <a:off x="6413500" y="2701801"/>
              <a:ext cx="692150" cy="741363"/>
              <a:chOff x="2459038" y="1630363"/>
              <a:chExt cx="2041525" cy="2065337"/>
            </a:xfrm>
            <a:solidFill>
              <a:schemeClr val="accent2">
                <a:lumMod val="75000"/>
              </a:schemeClr>
            </a:solidFill>
          </p:grpSpPr>
          <p:sp>
            <p:nvSpPr>
              <p:cNvPr id="636" name="Oval 351"/>
              <p:cNvSpPr>
                <a:spLocks noChangeArrowheads="1"/>
              </p:cNvSpPr>
              <p:nvPr/>
            </p:nvSpPr>
            <p:spPr bwMode="auto">
              <a:xfrm rot="218809">
                <a:off x="2450133" y="3189780"/>
                <a:ext cx="501015" cy="504172"/>
              </a:xfrm>
              <a:prstGeom prst="ellipse">
                <a:avLst/>
              </a:prstGeom>
              <a:grp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defRPr/>
                </a:pPr>
                <a:endParaRPr lang="en-US" altLang="fr-FR" sz="1800" smtClean="0">
                  <a:solidFill>
                    <a:schemeClr val="tx1"/>
                  </a:solidFill>
                  <a:latin typeface="Arial" charset="0"/>
                </a:endParaRPr>
              </a:p>
            </p:txBody>
          </p:sp>
          <p:sp>
            <p:nvSpPr>
              <p:cNvPr id="637" name="Oval 354"/>
              <p:cNvSpPr>
                <a:spLocks noChangeArrowheads="1"/>
              </p:cNvSpPr>
              <p:nvPr/>
            </p:nvSpPr>
            <p:spPr bwMode="auto">
              <a:xfrm rot="218809">
                <a:off x="2767677" y="2772066"/>
                <a:ext cx="501015" cy="504172"/>
              </a:xfrm>
              <a:prstGeom prst="ellipse">
                <a:avLst/>
              </a:prstGeom>
              <a:grp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defRPr/>
                </a:pPr>
                <a:endParaRPr lang="en-US" altLang="fr-FR" sz="1800" smtClean="0">
                  <a:solidFill>
                    <a:schemeClr val="tx1"/>
                  </a:solidFill>
                  <a:latin typeface="Arial" charset="0"/>
                </a:endParaRPr>
              </a:p>
            </p:txBody>
          </p:sp>
          <p:sp>
            <p:nvSpPr>
              <p:cNvPr id="638" name="Oval 355"/>
              <p:cNvSpPr>
                <a:spLocks noChangeArrowheads="1"/>
              </p:cNvSpPr>
              <p:nvPr/>
            </p:nvSpPr>
            <p:spPr bwMode="auto">
              <a:xfrm rot="218809">
                <a:off x="3125322" y="2343667"/>
                <a:ext cx="571252" cy="574933"/>
              </a:xfrm>
              <a:prstGeom prst="ellipse">
                <a:avLst/>
              </a:prstGeom>
              <a:grp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defRPr/>
                </a:pPr>
                <a:endParaRPr lang="en-US" altLang="fr-FR" sz="1800" smtClean="0">
                  <a:solidFill>
                    <a:schemeClr val="tx1"/>
                  </a:solidFill>
                  <a:latin typeface="Arial" charset="0"/>
                </a:endParaRPr>
              </a:p>
            </p:txBody>
          </p:sp>
          <p:sp>
            <p:nvSpPr>
              <p:cNvPr id="639" name="Oval 356"/>
              <p:cNvSpPr>
                <a:spLocks noChangeArrowheads="1"/>
              </p:cNvSpPr>
              <p:nvPr/>
            </p:nvSpPr>
            <p:spPr bwMode="auto">
              <a:xfrm>
                <a:off x="3554583" y="1626391"/>
                <a:ext cx="936479" cy="937583"/>
              </a:xfrm>
              <a:prstGeom prst="ellipse">
                <a:avLst/>
              </a:prstGeom>
              <a:grp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defRPr/>
                </a:pPr>
                <a:endParaRPr lang="en-US" altLang="fr-FR" sz="1800" smtClean="0">
                  <a:solidFill>
                    <a:schemeClr val="tx1"/>
                  </a:solidFill>
                  <a:latin typeface="Arial" charset="0"/>
                </a:endParaRPr>
              </a:p>
            </p:txBody>
          </p:sp>
        </p:grpSp>
        <p:sp>
          <p:nvSpPr>
            <p:cNvPr id="640" name="AutoShape 588"/>
            <p:cNvSpPr>
              <a:spLocks noChangeArrowheads="1"/>
            </p:cNvSpPr>
            <p:nvPr/>
          </p:nvSpPr>
          <p:spPr bwMode="auto">
            <a:xfrm>
              <a:off x="7185025" y="2652589"/>
              <a:ext cx="158750" cy="433387"/>
            </a:xfrm>
            <a:prstGeom prst="moon">
              <a:avLst>
                <a:gd name="adj" fmla="val 50000"/>
              </a:avLst>
            </a:prstGeom>
            <a:solidFill>
              <a:srgbClr val="FF3399"/>
            </a:solidFill>
            <a:ln>
              <a:noFill/>
            </a:ln>
            <a:effectLst>
              <a:prstShdw prst="shdw17" dist="17961" dir="2700000">
                <a:srgbClr val="991F5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eaLnBrk="1" hangingPunct="1">
                <a:spcBef>
                  <a:spcPct val="0"/>
                </a:spcBef>
                <a:buClrTx/>
                <a:buFontTx/>
                <a:buNone/>
              </a:pPr>
              <a:endParaRPr lang="en-US" altLang="fr-FR" sz="1800">
                <a:solidFill>
                  <a:schemeClr val="tx1"/>
                </a:solidFill>
                <a:latin typeface="Arial" charset="0"/>
              </a:endParaRPr>
            </a:p>
          </p:txBody>
        </p:sp>
      </p:grpSp>
      <p:sp>
        <p:nvSpPr>
          <p:cNvPr id="5" name="Rectangle à coins arrondis 4"/>
          <p:cNvSpPr/>
          <p:nvPr/>
        </p:nvSpPr>
        <p:spPr>
          <a:xfrm>
            <a:off x="643120" y="116633"/>
            <a:ext cx="7817312" cy="792088"/>
          </a:xfrm>
          <a:prstGeom prst="roundRect">
            <a:avLst/>
          </a:prstGeom>
          <a:solidFill>
            <a:schemeClr val="tx2">
              <a:lumMod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altLang="fr-FR" sz="2200" dirty="0">
                <a:solidFill>
                  <a:schemeClr val="bg1"/>
                </a:solidFill>
              </a:rPr>
              <a:t>V</a:t>
            </a:r>
            <a:r>
              <a:rPr lang="fr-BE" altLang="fr-FR" sz="2200" dirty="0" smtClean="0">
                <a:solidFill>
                  <a:schemeClr val="bg1"/>
                </a:solidFill>
              </a:rPr>
              <a:t>agues </a:t>
            </a:r>
            <a:r>
              <a:rPr lang="fr-BE" altLang="fr-FR" sz="2200" dirty="0">
                <a:solidFill>
                  <a:schemeClr val="bg1"/>
                </a:solidFill>
              </a:rPr>
              <a:t>de croissance folliculaire après le </a:t>
            </a:r>
            <a:r>
              <a:rPr lang="fr-BE" altLang="fr-FR" sz="2200" dirty="0" smtClean="0">
                <a:solidFill>
                  <a:schemeClr val="bg1"/>
                </a:solidFill>
              </a:rPr>
              <a:t>vêlage chez </a:t>
            </a:r>
            <a:r>
              <a:rPr lang="fr-BE" altLang="fr-FR" sz="2200" dirty="0">
                <a:solidFill>
                  <a:schemeClr val="bg1"/>
                </a:solidFill>
              </a:rPr>
              <a:t>une vache « normale » </a:t>
            </a:r>
            <a:r>
              <a:rPr lang="fr-BE" altLang="fr-FR" sz="2200" dirty="0" smtClean="0">
                <a:solidFill>
                  <a:schemeClr val="bg1"/>
                </a:solidFill>
              </a:rPr>
              <a:t>(Adapté de </a:t>
            </a:r>
            <a:r>
              <a:rPr lang="fr-BE" altLang="fr-FR" sz="2200" dirty="0" err="1" smtClean="0">
                <a:solidFill>
                  <a:schemeClr val="bg1"/>
                </a:solidFill>
              </a:rPr>
              <a:t>Crowe</a:t>
            </a:r>
            <a:r>
              <a:rPr lang="fr-BE" altLang="fr-FR" sz="2200" dirty="0" smtClean="0">
                <a:solidFill>
                  <a:schemeClr val="bg1"/>
                </a:solidFill>
              </a:rPr>
              <a:t> </a:t>
            </a:r>
            <a:r>
              <a:rPr lang="fr-BE" altLang="fr-FR" sz="2200" dirty="0">
                <a:solidFill>
                  <a:schemeClr val="bg1"/>
                </a:solidFill>
              </a:rPr>
              <a:t>et al. 2014, Peter et al. 2009). </a:t>
            </a:r>
            <a:endParaRPr lang="fr-FR" altLang="fr-FR" sz="2200" dirty="0">
              <a:solidFill>
                <a:schemeClr val="bg1"/>
              </a:solidFill>
            </a:endParaRPr>
          </a:p>
        </p:txBody>
      </p:sp>
      <p:sp>
        <p:nvSpPr>
          <p:cNvPr id="6" name="Flèche vers le bas 5"/>
          <p:cNvSpPr/>
          <p:nvPr/>
        </p:nvSpPr>
        <p:spPr>
          <a:xfrm flipV="1">
            <a:off x="1388902" y="5006444"/>
            <a:ext cx="287338" cy="503237"/>
          </a:xfrm>
          <a:prstGeom prst="downArrow">
            <a:avLst/>
          </a:prstGeom>
          <a:solidFill>
            <a:schemeClr val="bg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6441" name="ZoneTexte 6"/>
          <p:cNvSpPr txBox="1">
            <a:spLocks noChangeArrowheads="1"/>
          </p:cNvSpPr>
          <p:nvPr/>
        </p:nvSpPr>
        <p:spPr bwMode="auto">
          <a:xfrm>
            <a:off x="971600" y="5509681"/>
            <a:ext cx="1269578"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chemeClr val="tx1"/>
                </a:solidFill>
                <a:latin typeface="+mn-lt"/>
              </a:rPr>
              <a:t>Reprise </a:t>
            </a:r>
          </a:p>
          <a:p>
            <a:pPr algn="ctr">
              <a:spcBef>
                <a:spcPct val="0"/>
              </a:spcBef>
              <a:buClrTx/>
              <a:buFontTx/>
              <a:buNone/>
            </a:pPr>
            <a:r>
              <a:rPr lang="fr-BE" altLang="fr-FR" sz="2000">
                <a:solidFill>
                  <a:schemeClr val="tx1"/>
                </a:solidFill>
                <a:latin typeface="+mn-lt"/>
              </a:rPr>
              <a:t>pulsatilité </a:t>
            </a:r>
          </a:p>
          <a:p>
            <a:pPr algn="ctr">
              <a:spcBef>
                <a:spcPct val="0"/>
              </a:spcBef>
              <a:buClrTx/>
              <a:buFontTx/>
              <a:buNone/>
            </a:pPr>
            <a:r>
              <a:rPr lang="fr-BE" altLang="fr-FR" sz="2000">
                <a:solidFill>
                  <a:schemeClr val="tx1"/>
                </a:solidFill>
                <a:latin typeface="+mn-lt"/>
              </a:rPr>
              <a:t>FSH</a:t>
            </a:r>
          </a:p>
        </p:txBody>
      </p:sp>
      <p:sp>
        <p:nvSpPr>
          <p:cNvPr id="16443" name="ZoneTexte 9"/>
          <p:cNvSpPr txBox="1">
            <a:spLocks noChangeArrowheads="1"/>
          </p:cNvSpPr>
          <p:nvPr/>
        </p:nvSpPr>
        <p:spPr bwMode="auto">
          <a:xfrm>
            <a:off x="216584" y="2395675"/>
            <a:ext cx="1290738"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2000">
                <a:solidFill>
                  <a:schemeClr val="tx1"/>
                </a:solidFill>
                <a:latin typeface="+mn-lt"/>
              </a:rPr>
              <a:t>Apparition</a:t>
            </a:r>
          </a:p>
          <a:p>
            <a:pPr>
              <a:spcBef>
                <a:spcPct val="0"/>
              </a:spcBef>
              <a:buClrTx/>
              <a:buFontTx/>
              <a:buNone/>
            </a:pPr>
            <a:r>
              <a:rPr lang="fr-BE" altLang="fr-FR" sz="2000">
                <a:solidFill>
                  <a:schemeClr val="tx1"/>
                </a:solidFill>
                <a:latin typeface="+mn-lt"/>
              </a:rPr>
              <a:t>d’un FD</a:t>
            </a:r>
          </a:p>
          <a:p>
            <a:pPr>
              <a:spcBef>
                <a:spcPct val="0"/>
              </a:spcBef>
              <a:buClrTx/>
              <a:buFontTx/>
              <a:buNone/>
            </a:pPr>
            <a:r>
              <a:rPr lang="fr-BE" altLang="fr-FR" sz="2000">
                <a:solidFill>
                  <a:schemeClr val="tx1"/>
                </a:solidFill>
                <a:latin typeface="+mn-lt"/>
              </a:rPr>
              <a:t>(J5 à J10)</a:t>
            </a:r>
          </a:p>
        </p:txBody>
      </p:sp>
      <p:sp>
        <p:nvSpPr>
          <p:cNvPr id="647" name="Flèche vers le bas 646"/>
          <p:cNvSpPr/>
          <p:nvPr/>
        </p:nvSpPr>
        <p:spPr>
          <a:xfrm flipV="1">
            <a:off x="2853892" y="5004856"/>
            <a:ext cx="287337" cy="504825"/>
          </a:xfrm>
          <a:prstGeom prst="downArrow">
            <a:avLst/>
          </a:prstGeom>
          <a:solidFill>
            <a:schemeClr val="bg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6445" name="ZoneTexte 647"/>
          <p:cNvSpPr txBox="1">
            <a:spLocks noChangeArrowheads="1"/>
          </p:cNvSpPr>
          <p:nvPr/>
        </p:nvSpPr>
        <p:spPr bwMode="auto">
          <a:xfrm>
            <a:off x="2339752" y="5509681"/>
            <a:ext cx="1269578"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chemeClr val="tx1"/>
                </a:solidFill>
                <a:latin typeface="+mn-lt"/>
              </a:rPr>
              <a:t>Reprise </a:t>
            </a:r>
          </a:p>
          <a:p>
            <a:pPr algn="ctr">
              <a:spcBef>
                <a:spcPct val="0"/>
              </a:spcBef>
              <a:buClrTx/>
              <a:buFontTx/>
              <a:buNone/>
            </a:pPr>
            <a:r>
              <a:rPr lang="fr-BE" altLang="fr-FR" sz="2000">
                <a:solidFill>
                  <a:schemeClr val="tx1"/>
                </a:solidFill>
                <a:latin typeface="+mn-lt"/>
              </a:rPr>
              <a:t>pulsatilité </a:t>
            </a:r>
          </a:p>
          <a:p>
            <a:pPr algn="ctr">
              <a:spcBef>
                <a:spcPct val="0"/>
              </a:spcBef>
              <a:buClrTx/>
              <a:buFontTx/>
              <a:buNone/>
            </a:pPr>
            <a:r>
              <a:rPr lang="fr-BE" altLang="fr-FR" sz="2000">
                <a:solidFill>
                  <a:schemeClr val="tx1"/>
                </a:solidFill>
                <a:latin typeface="+mn-lt"/>
              </a:rPr>
              <a:t>LH</a:t>
            </a:r>
          </a:p>
        </p:txBody>
      </p:sp>
      <p:sp>
        <p:nvSpPr>
          <p:cNvPr id="649" name="Flèche vers le bas 648"/>
          <p:cNvSpPr/>
          <p:nvPr/>
        </p:nvSpPr>
        <p:spPr>
          <a:xfrm>
            <a:off x="2971800" y="1832631"/>
            <a:ext cx="330200" cy="621520"/>
          </a:xfrm>
          <a:prstGeom prst="downArrow">
            <a:avLst/>
          </a:prstGeom>
          <a:solidFill>
            <a:schemeClr val="bg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6447" name="ZoneTexte 649"/>
          <p:cNvSpPr txBox="1">
            <a:spLocks noChangeArrowheads="1"/>
          </p:cNvSpPr>
          <p:nvPr/>
        </p:nvSpPr>
        <p:spPr bwMode="auto">
          <a:xfrm>
            <a:off x="1345529" y="1124744"/>
            <a:ext cx="4263347"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2000" dirty="0">
                <a:solidFill>
                  <a:schemeClr val="tx1"/>
                </a:solidFill>
                <a:latin typeface="+mn-lt"/>
              </a:rPr>
              <a:t>Ovulation si synthèse suffisante d’IGF1 </a:t>
            </a:r>
          </a:p>
          <a:p>
            <a:pPr>
              <a:spcBef>
                <a:spcPct val="0"/>
              </a:spcBef>
              <a:buClrTx/>
              <a:buFontTx/>
              <a:buNone/>
            </a:pPr>
            <a:r>
              <a:rPr lang="fr-BE" altLang="fr-FR" sz="2000" dirty="0">
                <a:solidFill>
                  <a:schemeClr val="tx1"/>
                </a:solidFill>
                <a:latin typeface="+mn-lt"/>
              </a:rPr>
              <a:t>donc d’</a:t>
            </a:r>
            <a:r>
              <a:rPr lang="fr-BE" altLang="fr-FR" sz="2000" dirty="0" err="1">
                <a:solidFill>
                  <a:schemeClr val="tx1"/>
                </a:solidFill>
                <a:latin typeface="+mn-lt"/>
              </a:rPr>
              <a:t>oestradiol</a:t>
            </a:r>
            <a:r>
              <a:rPr lang="fr-BE" altLang="fr-FR" sz="2000" dirty="0">
                <a:solidFill>
                  <a:schemeClr val="tx1"/>
                </a:solidFill>
                <a:latin typeface="+mn-lt"/>
              </a:rPr>
              <a:t> et donc de </a:t>
            </a:r>
            <a:r>
              <a:rPr lang="fr-BE" altLang="fr-FR" sz="2000" dirty="0" err="1">
                <a:solidFill>
                  <a:schemeClr val="tx1"/>
                </a:solidFill>
                <a:latin typeface="+mn-lt"/>
              </a:rPr>
              <a:t>LH</a:t>
            </a:r>
            <a:endParaRPr lang="fr-BE" altLang="fr-FR" sz="2000" dirty="0">
              <a:solidFill>
                <a:schemeClr val="tx1"/>
              </a:solidFill>
              <a:latin typeface="+mn-lt"/>
            </a:endParaRPr>
          </a:p>
        </p:txBody>
      </p:sp>
      <p:sp>
        <p:nvSpPr>
          <p:cNvPr id="16449" name="ZoneTexte 653"/>
          <p:cNvSpPr txBox="1">
            <a:spLocks noChangeArrowheads="1"/>
          </p:cNvSpPr>
          <p:nvPr/>
        </p:nvSpPr>
        <p:spPr bwMode="auto">
          <a:xfrm>
            <a:off x="3785397" y="5509681"/>
            <a:ext cx="2226763"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2000">
                <a:solidFill>
                  <a:schemeClr val="tx1"/>
                </a:solidFill>
                <a:latin typeface="+mn-lt"/>
              </a:rPr>
              <a:t>Apparition du 1</a:t>
            </a:r>
            <a:r>
              <a:rPr lang="fr-BE" altLang="fr-FR" sz="2000" baseline="30000">
                <a:solidFill>
                  <a:schemeClr val="tx1"/>
                </a:solidFill>
                <a:latin typeface="+mn-lt"/>
              </a:rPr>
              <a:t>er</a:t>
            </a:r>
            <a:r>
              <a:rPr lang="fr-BE" altLang="fr-FR" sz="2000">
                <a:solidFill>
                  <a:schemeClr val="tx1"/>
                </a:solidFill>
                <a:latin typeface="+mn-lt"/>
              </a:rPr>
              <a:t> CJ</a:t>
            </a:r>
          </a:p>
          <a:p>
            <a:pPr>
              <a:spcBef>
                <a:spcPct val="0"/>
              </a:spcBef>
              <a:buClrTx/>
              <a:buFontTx/>
              <a:buNone/>
            </a:pPr>
            <a:r>
              <a:rPr lang="fr-BE" altLang="fr-FR" sz="2000">
                <a:solidFill>
                  <a:schemeClr val="tx1"/>
                </a:solidFill>
                <a:latin typeface="+mn-lt"/>
              </a:rPr>
              <a:t>- Moins de P4</a:t>
            </a:r>
          </a:p>
          <a:p>
            <a:pPr>
              <a:spcBef>
                <a:spcPct val="0"/>
              </a:spcBef>
              <a:buClrTx/>
              <a:buFontTx/>
              <a:buNone/>
            </a:pPr>
            <a:r>
              <a:rPr lang="fr-BE" altLang="fr-FR" sz="2000">
                <a:solidFill>
                  <a:schemeClr val="tx1"/>
                </a:solidFill>
                <a:latin typeface="+mn-lt"/>
              </a:rPr>
              <a:t>- Cycle plus court</a:t>
            </a:r>
          </a:p>
        </p:txBody>
      </p:sp>
      <p:sp>
        <p:nvSpPr>
          <p:cNvPr id="16451" name="ZoneTexte 658"/>
          <p:cNvSpPr txBox="1">
            <a:spLocks noChangeArrowheads="1"/>
          </p:cNvSpPr>
          <p:nvPr/>
        </p:nvSpPr>
        <p:spPr bwMode="auto">
          <a:xfrm>
            <a:off x="6143773" y="5509681"/>
            <a:ext cx="2388667"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2000">
                <a:solidFill>
                  <a:schemeClr val="tx1"/>
                </a:solidFill>
                <a:latin typeface="+mn-lt"/>
              </a:rPr>
              <a:t>Apparition du 2</a:t>
            </a:r>
            <a:r>
              <a:rPr lang="fr-BE" altLang="fr-FR" sz="2000" baseline="30000">
                <a:solidFill>
                  <a:schemeClr val="tx1"/>
                </a:solidFill>
                <a:latin typeface="+mn-lt"/>
              </a:rPr>
              <a:t>ème</a:t>
            </a:r>
            <a:r>
              <a:rPr lang="fr-BE" altLang="fr-FR" sz="2000">
                <a:solidFill>
                  <a:schemeClr val="tx1"/>
                </a:solidFill>
                <a:latin typeface="+mn-lt"/>
              </a:rPr>
              <a:t> CJ</a:t>
            </a:r>
          </a:p>
          <a:p>
            <a:pPr>
              <a:spcBef>
                <a:spcPct val="0"/>
              </a:spcBef>
              <a:buClrTx/>
              <a:buFontTx/>
              <a:buNone/>
            </a:pPr>
            <a:r>
              <a:rPr lang="fr-BE" altLang="fr-FR" sz="2000">
                <a:solidFill>
                  <a:schemeClr val="tx1"/>
                </a:solidFill>
                <a:latin typeface="+mn-lt"/>
              </a:rPr>
              <a:t>- Plus  de P4</a:t>
            </a:r>
          </a:p>
          <a:p>
            <a:pPr>
              <a:spcBef>
                <a:spcPct val="0"/>
              </a:spcBef>
              <a:buClrTx/>
              <a:buFontTx/>
              <a:buNone/>
            </a:pPr>
            <a:r>
              <a:rPr lang="fr-BE" altLang="fr-FR" sz="2000">
                <a:solidFill>
                  <a:schemeClr val="tx1"/>
                </a:solidFill>
                <a:latin typeface="+mn-lt"/>
              </a:rPr>
              <a:t>- Cycle normal</a:t>
            </a:r>
          </a:p>
        </p:txBody>
      </p:sp>
      <p:sp>
        <p:nvSpPr>
          <p:cNvPr id="432" name="Flèche vers le bas 431"/>
          <p:cNvSpPr/>
          <p:nvPr/>
        </p:nvSpPr>
        <p:spPr>
          <a:xfrm flipV="1">
            <a:off x="6577260" y="4982933"/>
            <a:ext cx="287337" cy="504825"/>
          </a:xfrm>
          <a:prstGeom prst="downArrow">
            <a:avLst/>
          </a:prstGeom>
          <a:solidFill>
            <a:schemeClr val="bg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433" name="Flèche vers le bas 432"/>
          <p:cNvSpPr/>
          <p:nvPr/>
        </p:nvSpPr>
        <p:spPr>
          <a:xfrm flipV="1">
            <a:off x="4291995" y="5012407"/>
            <a:ext cx="287337" cy="504825"/>
          </a:xfrm>
          <a:prstGeom prst="downArrow">
            <a:avLst/>
          </a:prstGeom>
          <a:solidFill>
            <a:schemeClr val="bg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434" name="Flèche vers le bas 433"/>
          <p:cNvSpPr/>
          <p:nvPr/>
        </p:nvSpPr>
        <p:spPr>
          <a:xfrm rot="18258791">
            <a:off x="1618361" y="3322698"/>
            <a:ext cx="330200" cy="446087"/>
          </a:xfrm>
          <a:prstGeom prst="downArrow">
            <a:avLst/>
          </a:prstGeom>
          <a:solidFill>
            <a:schemeClr val="bg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 name="Espace réservé du numéro de diapositive 1"/>
          <p:cNvSpPr>
            <a:spLocks noGrp="1"/>
          </p:cNvSpPr>
          <p:nvPr>
            <p:ph type="sldNum" sz="quarter" idx="12"/>
          </p:nvPr>
        </p:nvSpPr>
        <p:spPr/>
        <p:txBody>
          <a:bodyPr/>
          <a:lstStyle/>
          <a:p>
            <a:fld id="{74236956-C5D1-4819-939A-6E38A104A438}" type="slidenum">
              <a:rPr lang="fr-BE" smtClean="0"/>
              <a:t>13</a:t>
            </a:fld>
            <a:endParaRPr lang="fr-BE"/>
          </a:p>
        </p:txBody>
      </p:sp>
    </p:spTree>
    <p:extLst>
      <p:ext uri="{BB962C8B-B14F-4D97-AF65-F5344CB8AC3E}">
        <p14:creationId xmlns:p14="http://schemas.microsoft.com/office/powerpoint/2010/main" val="87693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4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4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4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4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4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4" grpId="0" animBg="1"/>
      <p:bldP spid="525" grpId="0" animBg="1"/>
      <p:bldP spid="634" grpId="0" animBg="1"/>
      <p:bldP spid="6" grpId="0" animBg="1"/>
      <p:bldP spid="16441" grpId="0" animBg="1"/>
      <p:bldP spid="16443" grpId="0" animBg="1"/>
      <p:bldP spid="647" grpId="0" animBg="1"/>
      <p:bldP spid="16445" grpId="0" animBg="1"/>
      <p:bldP spid="649" grpId="0" animBg="1"/>
      <p:bldP spid="16447" grpId="0" animBg="1"/>
      <p:bldP spid="16449" grpId="0" animBg="1"/>
      <p:bldP spid="16451" grpId="0" animBg="1"/>
      <p:bldP spid="432" grpId="0" animBg="1"/>
      <p:bldP spid="433" grpId="0" animBg="1"/>
      <p:bldP spid="4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1026"/>
          <p:cNvSpPr>
            <a:spLocks noChangeShapeType="1"/>
          </p:cNvSpPr>
          <p:nvPr/>
        </p:nvSpPr>
        <p:spPr bwMode="auto">
          <a:xfrm>
            <a:off x="6799263" y="33147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19" name="Line 1027"/>
          <p:cNvSpPr>
            <a:spLocks noChangeShapeType="1"/>
          </p:cNvSpPr>
          <p:nvPr/>
        </p:nvSpPr>
        <p:spPr bwMode="auto">
          <a:xfrm>
            <a:off x="6551613" y="33147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20" name="Line 1028"/>
          <p:cNvSpPr>
            <a:spLocks noChangeShapeType="1"/>
          </p:cNvSpPr>
          <p:nvPr/>
        </p:nvSpPr>
        <p:spPr bwMode="auto">
          <a:xfrm>
            <a:off x="6337300" y="33083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21" name="Line 1029"/>
          <p:cNvSpPr>
            <a:spLocks noChangeShapeType="1"/>
          </p:cNvSpPr>
          <p:nvPr/>
        </p:nvSpPr>
        <p:spPr bwMode="auto">
          <a:xfrm>
            <a:off x="5891213" y="33083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22" name="Line 1030"/>
          <p:cNvSpPr>
            <a:spLocks noChangeShapeType="1"/>
          </p:cNvSpPr>
          <p:nvPr/>
        </p:nvSpPr>
        <p:spPr bwMode="auto">
          <a:xfrm>
            <a:off x="6105525" y="33083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23" name="Line 1031"/>
          <p:cNvSpPr>
            <a:spLocks noChangeShapeType="1"/>
          </p:cNvSpPr>
          <p:nvPr/>
        </p:nvSpPr>
        <p:spPr bwMode="auto">
          <a:xfrm>
            <a:off x="5213350" y="33147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24" name="Line 1032"/>
          <p:cNvSpPr>
            <a:spLocks noChangeShapeType="1"/>
          </p:cNvSpPr>
          <p:nvPr/>
        </p:nvSpPr>
        <p:spPr bwMode="auto">
          <a:xfrm>
            <a:off x="5438775" y="33083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25" name="Line 1033"/>
          <p:cNvSpPr>
            <a:spLocks noChangeShapeType="1"/>
          </p:cNvSpPr>
          <p:nvPr/>
        </p:nvSpPr>
        <p:spPr bwMode="auto">
          <a:xfrm>
            <a:off x="5670550" y="33083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26" name="Line 1034"/>
          <p:cNvSpPr>
            <a:spLocks noChangeShapeType="1"/>
          </p:cNvSpPr>
          <p:nvPr/>
        </p:nvSpPr>
        <p:spPr bwMode="auto">
          <a:xfrm>
            <a:off x="4535488" y="33147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27" name="Line 1035"/>
          <p:cNvSpPr>
            <a:spLocks noChangeShapeType="1"/>
          </p:cNvSpPr>
          <p:nvPr/>
        </p:nvSpPr>
        <p:spPr bwMode="auto">
          <a:xfrm>
            <a:off x="4756150" y="33083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28" name="Line 1036"/>
          <p:cNvSpPr>
            <a:spLocks noChangeShapeType="1"/>
          </p:cNvSpPr>
          <p:nvPr/>
        </p:nvSpPr>
        <p:spPr bwMode="auto">
          <a:xfrm>
            <a:off x="4987925" y="33083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29" name="Line 1037"/>
          <p:cNvSpPr>
            <a:spLocks noChangeShapeType="1"/>
          </p:cNvSpPr>
          <p:nvPr/>
        </p:nvSpPr>
        <p:spPr bwMode="auto">
          <a:xfrm>
            <a:off x="4305300" y="33147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30" name="Line 1038"/>
          <p:cNvSpPr>
            <a:spLocks noChangeShapeType="1"/>
          </p:cNvSpPr>
          <p:nvPr/>
        </p:nvSpPr>
        <p:spPr bwMode="auto">
          <a:xfrm>
            <a:off x="3852863" y="33147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31" name="Line 1039"/>
          <p:cNvSpPr>
            <a:spLocks noChangeShapeType="1"/>
          </p:cNvSpPr>
          <p:nvPr/>
        </p:nvSpPr>
        <p:spPr bwMode="auto">
          <a:xfrm>
            <a:off x="4073525" y="33147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32" name="Line 1040"/>
          <p:cNvSpPr>
            <a:spLocks noChangeShapeType="1"/>
          </p:cNvSpPr>
          <p:nvPr/>
        </p:nvSpPr>
        <p:spPr bwMode="auto">
          <a:xfrm>
            <a:off x="3406775" y="33083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33" name="Line 1041"/>
          <p:cNvSpPr>
            <a:spLocks noChangeShapeType="1"/>
          </p:cNvSpPr>
          <p:nvPr/>
        </p:nvSpPr>
        <p:spPr bwMode="auto">
          <a:xfrm>
            <a:off x="3627438" y="33083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34" name="Line 1042"/>
          <p:cNvSpPr>
            <a:spLocks noChangeShapeType="1"/>
          </p:cNvSpPr>
          <p:nvPr/>
        </p:nvSpPr>
        <p:spPr bwMode="auto">
          <a:xfrm>
            <a:off x="2260600" y="33083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35" name="Line 1043"/>
          <p:cNvSpPr>
            <a:spLocks noChangeShapeType="1"/>
          </p:cNvSpPr>
          <p:nvPr/>
        </p:nvSpPr>
        <p:spPr bwMode="auto">
          <a:xfrm>
            <a:off x="2944813" y="33083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36" name="Line 1044"/>
          <p:cNvSpPr>
            <a:spLocks noChangeShapeType="1"/>
          </p:cNvSpPr>
          <p:nvPr/>
        </p:nvSpPr>
        <p:spPr bwMode="auto">
          <a:xfrm>
            <a:off x="3187700" y="33147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37" name="Line 1045"/>
          <p:cNvSpPr>
            <a:spLocks noChangeShapeType="1"/>
          </p:cNvSpPr>
          <p:nvPr/>
        </p:nvSpPr>
        <p:spPr bwMode="auto">
          <a:xfrm>
            <a:off x="2724150" y="33083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38" name="Line 1046"/>
          <p:cNvSpPr>
            <a:spLocks noChangeShapeType="1"/>
          </p:cNvSpPr>
          <p:nvPr/>
        </p:nvSpPr>
        <p:spPr bwMode="auto">
          <a:xfrm>
            <a:off x="2487613" y="33083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39" name="Line 1047"/>
          <p:cNvSpPr>
            <a:spLocks noChangeShapeType="1"/>
          </p:cNvSpPr>
          <p:nvPr/>
        </p:nvSpPr>
        <p:spPr bwMode="auto">
          <a:xfrm>
            <a:off x="2041525" y="33083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40" name="Line 1048"/>
          <p:cNvSpPr>
            <a:spLocks noChangeShapeType="1"/>
          </p:cNvSpPr>
          <p:nvPr/>
        </p:nvSpPr>
        <p:spPr bwMode="auto">
          <a:xfrm flipV="1">
            <a:off x="6794500" y="3233738"/>
            <a:ext cx="0" cy="698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41" name="Line 1049"/>
          <p:cNvSpPr>
            <a:spLocks noChangeShapeType="1"/>
          </p:cNvSpPr>
          <p:nvPr/>
        </p:nvSpPr>
        <p:spPr bwMode="auto">
          <a:xfrm>
            <a:off x="1676400" y="3276600"/>
            <a:ext cx="5867400" cy="0"/>
          </a:xfrm>
          <a:prstGeom prst="line">
            <a:avLst/>
          </a:prstGeom>
          <a:noFill/>
          <a:ln w="2540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fr-BE"/>
          </a:p>
        </p:txBody>
      </p:sp>
      <p:sp>
        <p:nvSpPr>
          <p:cNvPr id="34842" name="Line 1050"/>
          <p:cNvSpPr>
            <a:spLocks noChangeShapeType="1"/>
          </p:cNvSpPr>
          <p:nvPr/>
        </p:nvSpPr>
        <p:spPr bwMode="auto">
          <a:xfrm>
            <a:off x="7454900" y="33147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43" name="Line 1051"/>
          <p:cNvSpPr>
            <a:spLocks noChangeShapeType="1"/>
          </p:cNvSpPr>
          <p:nvPr/>
        </p:nvSpPr>
        <p:spPr bwMode="auto">
          <a:xfrm>
            <a:off x="7223125" y="33147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44" name="Line 1052"/>
          <p:cNvSpPr>
            <a:spLocks noChangeShapeType="1"/>
          </p:cNvSpPr>
          <p:nvPr/>
        </p:nvSpPr>
        <p:spPr bwMode="auto">
          <a:xfrm>
            <a:off x="7002463" y="33147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45" name="Line 1053"/>
          <p:cNvSpPr>
            <a:spLocks noChangeShapeType="1"/>
          </p:cNvSpPr>
          <p:nvPr/>
        </p:nvSpPr>
        <p:spPr bwMode="auto">
          <a:xfrm>
            <a:off x="6951663" y="62103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46" name="Line 1054"/>
          <p:cNvSpPr>
            <a:spLocks noChangeShapeType="1"/>
          </p:cNvSpPr>
          <p:nvPr/>
        </p:nvSpPr>
        <p:spPr bwMode="auto">
          <a:xfrm>
            <a:off x="6704013" y="62103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47" name="Line 1055"/>
          <p:cNvSpPr>
            <a:spLocks noChangeShapeType="1"/>
          </p:cNvSpPr>
          <p:nvPr/>
        </p:nvSpPr>
        <p:spPr bwMode="auto">
          <a:xfrm>
            <a:off x="6489700" y="62039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48" name="Line 1056"/>
          <p:cNvSpPr>
            <a:spLocks noChangeShapeType="1"/>
          </p:cNvSpPr>
          <p:nvPr/>
        </p:nvSpPr>
        <p:spPr bwMode="auto">
          <a:xfrm>
            <a:off x="6043613" y="62039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49" name="Line 1057"/>
          <p:cNvSpPr>
            <a:spLocks noChangeShapeType="1"/>
          </p:cNvSpPr>
          <p:nvPr/>
        </p:nvSpPr>
        <p:spPr bwMode="auto">
          <a:xfrm>
            <a:off x="6257925" y="62039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50" name="Line 1058"/>
          <p:cNvSpPr>
            <a:spLocks noChangeShapeType="1"/>
          </p:cNvSpPr>
          <p:nvPr/>
        </p:nvSpPr>
        <p:spPr bwMode="auto">
          <a:xfrm>
            <a:off x="5365750" y="62103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51" name="Line 1059"/>
          <p:cNvSpPr>
            <a:spLocks noChangeShapeType="1"/>
          </p:cNvSpPr>
          <p:nvPr/>
        </p:nvSpPr>
        <p:spPr bwMode="auto">
          <a:xfrm>
            <a:off x="5591175" y="62039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52" name="Line 1060"/>
          <p:cNvSpPr>
            <a:spLocks noChangeShapeType="1"/>
          </p:cNvSpPr>
          <p:nvPr/>
        </p:nvSpPr>
        <p:spPr bwMode="auto">
          <a:xfrm>
            <a:off x="5822950" y="62039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53" name="Line 1061"/>
          <p:cNvSpPr>
            <a:spLocks noChangeShapeType="1"/>
          </p:cNvSpPr>
          <p:nvPr/>
        </p:nvSpPr>
        <p:spPr bwMode="auto">
          <a:xfrm>
            <a:off x="4687888" y="62103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54" name="Line 1062"/>
          <p:cNvSpPr>
            <a:spLocks noChangeShapeType="1"/>
          </p:cNvSpPr>
          <p:nvPr/>
        </p:nvSpPr>
        <p:spPr bwMode="auto">
          <a:xfrm>
            <a:off x="4908550" y="62039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55" name="Line 1063"/>
          <p:cNvSpPr>
            <a:spLocks noChangeShapeType="1"/>
          </p:cNvSpPr>
          <p:nvPr/>
        </p:nvSpPr>
        <p:spPr bwMode="auto">
          <a:xfrm>
            <a:off x="5140325" y="62039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56" name="Line 1064"/>
          <p:cNvSpPr>
            <a:spLocks noChangeShapeType="1"/>
          </p:cNvSpPr>
          <p:nvPr/>
        </p:nvSpPr>
        <p:spPr bwMode="auto">
          <a:xfrm>
            <a:off x="4457700" y="62103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57" name="Line 1065"/>
          <p:cNvSpPr>
            <a:spLocks noChangeShapeType="1"/>
          </p:cNvSpPr>
          <p:nvPr/>
        </p:nvSpPr>
        <p:spPr bwMode="auto">
          <a:xfrm>
            <a:off x="4005263" y="62103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58" name="Line 1066"/>
          <p:cNvSpPr>
            <a:spLocks noChangeShapeType="1"/>
          </p:cNvSpPr>
          <p:nvPr/>
        </p:nvSpPr>
        <p:spPr bwMode="auto">
          <a:xfrm>
            <a:off x="4225925" y="62103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59" name="Line 1067"/>
          <p:cNvSpPr>
            <a:spLocks noChangeShapeType="1"/>
          </p:cNvSpPr>
          <p:nvPr/>
        </p:nvSpPr>
        <p:spPr bwMode="auto">
          <a:xfrm>
            <a:off x="3559175" y="62039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60" name="Line 1068"/>
          <p:cNvSpPr>
            <a:spLocks noChangeShapeType="1"/>
          </p:cNvSpPr>
          <p:nvPr/>
        </p:nvSpPr>
        <p:spPr bwMode="auto">
          <a:xfrm>
            <a:off x="3779838" y="62039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61" name="Line 1069"/>
          <p:cNvSpPr>
            <a:spLocks noChangeShapeType="1"/>
          </p:cNvSpPr>
          <p:nvPr/>
        </p:nvSpPr>
        <p:spPr bwMode="auto">
          <a:xfrm>
            <a:off x="2413000" y="62039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62" name="Line 1070"/>
          <p:cNvSpPr>
            <a:spLocks noChangeShapeType="1"/>
          </p:cNvSpPr>
          <p:nvPr/>
        </p:nvSpPr>
        <p:spPr bwMode="auto">
          <a:xfrm>
            <a:off x="3097213" y="62039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63" name="Line 1071"/>
          <p:cNvSpPr>
            <a:spLocks noChangeShapeType="1"/>
          </p:cNvSpPr>
          <p:nvPr/>
        </p:nvSpPr>
        <p:spPr bwMode="auto">
          <a:xfrm>
            <a:off x="3340100" y="62103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64" name="Line 1072"/>
          <p:cNvSpPr>
            <a:spLocks noChangeShapeType="1"/>
          </p:cNvSpPr>
          <p:nvPr/>
        </p:nvSpPr>
        <p:spPr bwMode="auto">
          <a:xfrm>
            <a:off x="2876550" y="62039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65" name="Line 1073"/>
          <p:cNvSpPr>
            <a:spLocks noChangeShapeType="1"/>
          </p:cNvSpPr>
          <p:nvPr/>
        </p:nvSpPr>
        <p:spPr bwMode="auto">
          <a:xfrm>
            <a:off x="2640013" y="62039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66" name="Line 1074"/>
          <p:cNvSpPr>
            <a:spLocks noChangeShapeType="1"/>
          </p:cNvSpPr>
          <p:nvPr/>
        </p:nvSpPr>
        <p:spPr bwMode="auto">
          <a:xfrm>
            <a:off x="2193925" y="62039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67" name="Line 1075"/>
          <p:cNvSpPr>
            <a:spLocks noChangeShapeType="1"/>
          </p:cNvSpPr>
          <p:nvPr/>
        </p:nvSpPr>
        <p:spPr bwMode="auto">
          <a:xfrm flipV="1">
            <a:off x="6946900" y="6129338"/>
            <a:ext cx="0" cy="698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68" name="Line 1076"/>
          <p:cNvSpPr>
            <a:spLocks noChangeShapeType="1"/>
          </p:cNvSpPr>
          <p:nvPr/>
        </p:nvSpPr>
        <p:spPr bwMode="auto">
          <a:xfrm>
            <a:off x="1828800" y="6172200"/>
            <a:ext cx="5867400" cy="0"/>
          </a:xfrm>
          <a:prstGeom prst="line">
            <a:avLst/>
          </a:prstGeom>
          <a:noFill/>
          <a:ln w="2540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fr-BE"/>
          </a:p>
        </p:txBody>
      </p:sp>
      <p:sp>
        <p:nvSpPr>
          <p:cNvPr id="34869" name="Line 1077"/>
          <p:cNvSpPr>
            <a:spLocks noChangeShapeType="1"/>
          </p:cNvSpPr>
          <p:nvPr/>
        </p:nvSpPr>
        <p:spPr bwMode="auto">
          <a:xfrm>
            <a:off x="7607300" y="62103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70" name="Line 1078"/>
          <p:cNvSpPr>
            <a:spLocks noChangeShapeType="1"/>
          </p:cNvSpPr>
          <p:nvPr/>
        </p:nvSpPr>
        <p:spPr bwMode="auto">
          <a:xfrm>
            <a:off x="7375525" y="62103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71" name="Line 1079"/>
          <p:cNvSpPr>
            <a:spLocks noChangeShapeType="1"/>
          </p:cNvSpPr>
          <p:nvPr/>
        </p:nvSpPr>
        <p:spPr bwMode="auto">
          <a:xfrm>
            <a:off x="7154863" y="621030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34872" name="Line 1080"/>
          <p:cNvSpPr>
            <a:spLocks noChangeShapeType="1"/>
          </p:cNvSpPr>
          <p:nvPr/>
        </p:nvSpPr>
        <p:spPr bwMode="auto">
          <a:xfrm>
            <a:off x="533400" y="3276600"/>
            <a:ext cx="1143000" cy="0"/>
          </a:xfrm>
          <a:prstGeom prst="line">
            <a:avLst/>
          </a:prstGeom>
          <a:noFill/>
          <a:ln w="2540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fr-BE"/>
          </a:p>
        </p:txBody>
      </p:sp>
      <p:sp>
        <p:nvSpPr>
          <p:cNvPr id="34873" name="Rectangle 1081"/>
          <p:cNvSpPr>
            <a:spLocks noChangeArrowheads="1"/>
          </p:cNvSpPr>
          <p:nvPr/>
        </p:nvSpPr>
        <p:spPr bwMode="auto">
          <a:xfrm>
            <a:off x="533400" y="990600"/>
            <a:ext cx="236538" cy="2286000"/>
          </a:xfrm>
          <a:prstGeom prst="rect">
            <a:avLst/>
          </a:prstGeom>
          <a:solidFill>
            <a:srgbClr val="006600"/>
          </a:solidFill>
          <a:ln w="12700">
            <a:solidFill>
              <a:schemeClr val="bg2"/>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874" name="Rectangle 1082"/>
          <p:cNvSpPr>
            <a:spLocks noChangeArrowheads="1"/>
          </p:cNvSpPr>
          <p:nvPr/>
        </p:nvSpPr>
        <p:spPr bwMode="auto">
          <a:xfrm>
            <a:off x="533400" y="3886200"/>
            <a:ext cx="228600" cy="2286000"/>
          </a:xfrm>
          <a:prstGeom prst="rect">
            <a:avLst/>
          </a:prstGeom>
          <a:solidFill>
            <a:srgbClr val="006600"/>
          </a:solidFill>
          <a:ln w="12700">
            <a:solidFill>
              <a:schemeClr val="bg2"/>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875" name="Line 1083"/>
          <p:cNvSpPr>
            <a:spLocks noChangeShapeType="1"/>
          </p:cNvSpPr>
          <p:nvPr/>
        </p:nvSpPr>
        <p:spPr bwMode="auto">
          <a:xfrm>
            <a:off x="533400" y="6172200"/>
            <a:ext cx="1295400" cy="0"/>
          </a:xfrm>
          <a:prstGeom prst="line">
            <a:avLst/>
          </a:prstGeom>
          <a:noFill/>
          <a:ln w="2540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fr-BE"/>
          </a:p>
        </p:txBody>
      </p:sp>
      <p:grpSp>
        <p:nvGrpSpPr>
          <p:cNvPr id="42045" name="Group 1085"/>
          <p:cNvGrpSpPr>
            <a:grpSpLocks/>
          </p:cNvGrpSpPr>
          <p:nvPr/>
        </p:nvGrpSpPr>
        <p:grpSpPr bwMode="auto">
          <a:xfrm>
            <a:off x="914400" y="2408238"/>
            <a:ext cx="1562100" cy="703262"/>
            <a:chOff x="576" y="1517"/>
            <a:chExt cx="984" cy="443"/>
          </a:xfrm>
        </p:grpSpPr>
        <p:sp>
          <p:nvSpPr>
            <p:cNvPr id="34950" name="Rectangle 1086"/>
            <p:cNvSpPr>
              <a:spLocks noChangeArrowheads="1"/>
            </p:cNvSpPr>
            <p:nvPr/>
          </p:nvSpPr>
          <p:spPr bwMode="auto">
            <a:xfrm>
              <a:off x="672" y="1517"/>
              <a:ext cx="51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1800">
                  <a:solidFill>
                    <a:srgbClr val="990000"/>
                  </a:solidFill>
                </a:rPr>
                <a:t>&lt; 4 mm</a:t>
              </a:r>
            </a:p>
          </p:txBody>
        </p:sp>
        <p:grpSp>
          <p:nvGrpSpPr>
            <p:cNvPr id="34951" name="Group 1087"/>
            <p:cNvGrpSpPr>
              <a:grpSpLocks/>
            </p:cNvGrpSpPr>
            <p:nvPr/>
          </p:nvGrpSpPr>
          <p:grpSpPr bwMode="auto">
            <a:xfrm>
              <a:off x="576" y="1824"/>
              <a:ext cx="984" cy="136"/>
              <a:chOff x="576" y="1824"/>
              <a:chExt cx="984" cy="136"/>
            </a:xfrm>
          </p:grpSpPr>
          <p:sp>
            <p:nvSpPr>
              <p:cNvPr id="34952" name="Oval 1088"/>
              <p:cNvSpPr>
                <a:spLocks noChangeArrowheads="1"/>
              </p:cNvSpPr>
              <p:nvPr/>
            </p:nvSpPr>
            <p:spPr bwMode="auto">
              <a:xfrm>
                <a:off x="1152" y="1824"/>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53" name="Oval 1089"/>
              <p:cNvSpPr>
                <a:spLocks noChangeArrowheads="1"/>
              </p:cNvSpPr>
              <p:nvPr/>
            </p:nvSpPr>
            <p:spPr bwMode="auto">
              <a:xfrm>
                <a:off x="576" y="1824"/>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54" name="Oval 1090"/>
              <p:cNvSpPr>
                <a:spLocks noChangeArrowheads="1"/>
              </p:cNvSpPr>
              <p:nvPr/>
            </p:nvSpPr>
            <p:spPr bwMode="auto">
              <a:xfrm>
                <a:off x="720" y="1824"/>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55" name="Oval 1091"/>
              <p:cNvSpPr>
                <a:spLocks noChangeArrowheads="1"/>
              </p:cNvSpPr>
              <p:nvPr/>
            </p:nvSpPr>
            <p:spPr bwMode="auto">
              <a:xfrm>
                <a:off x="864" y="1824"/>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56" name="Oval 1092"/>
              <p:cNvSpPr>
                <a:spLocks noChangeArrowheads="1"/>
              </p:cNvSpPr>
              <p:nvPr/>
            </p:nvSpPr>
            <p:spPr bwMode="auto">
              <a:xfrm>
                <a:off x="1008" y="1824"/>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57" name="Oval 1093"/>
              <p:cNvSpPr>
                <a:spLocks noChangeArrowheads="1"/>
              </p:cNvSpPr>
              <p:nvPr/>
            </p:nvSpPr>
            <p:spPr bwMode="auto">
              <a:xfrm>
                <a:off x="1296" y="1824"/>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58" name="Oval 1094"/>
              <p:cNvSpPr>
                <a:spLocks noChangeArrowheads="1"/>
              </p:cNvSpPr>
              <p:nvPr/>
            </p:nvSpPr>
            <p:spPr bwMode="auto">
              <a:xfrm>
                <a:off x="1440" y="1824"/>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grpSp>
      </p:grpSp>
      <p:grpSp>
        <p:nvGrpSpPr>
          <p:cNvPr id="42046" name="Group 1096"/>
          <p:cNvGrpSpPr>
            <a:grpSpLocks/>
          </p:cNvGrpSpPr>
          <p:nvPr/>
        </p:nvGrpSpPr>
        <p:grpSpPr bwMode="auto">
          <a:xfrm>
            <a:off x="2514600" y="1143000"/>
            <a:ext cx="1543050" cy="1873250"/>
            <a:chOff x="1584" y="720"/>
            <a:chExt cx="972" cy="1180"/>
          </a:xfrm>
        </p:grpSpPr>
        <p:sp>
          <p:nvSpPr>
            <p:cNvPr id="34944" name="Oval 1097"/>
            <p:cNvSpPr>
              <a:spLocks noChangeArrowheads="1"/>
            </p:cNvSpPr>
            <p:nvPr/>
          </p:nvSpPr>
          <p:spPr bwMode="auto">
            <a:xfrm>
              <a:off x="2160" y="720"/>
              <a:ext cx="396" cy="388"/>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grpSp>
          <p:nvGrpSpPr>
            <p:cNvPr id="34945" name="Group 1098"/>
            <p:cNvGrpSpPr>
              <a:grpSpLocks/>
            </p:cNvGrpSpPr>
            <p:nvPr/>
          </p:nvGrpSpPr>
          <p:grpSpPr bwMode="auto">
            <a:xfrm>
              <a:off x="1584" y="797"/>
              <a:ext cx="897" cy="1103"/>
              <a:chOff x="1584" y="797"/>
              <a:chExt cx="897" cy="1103"/>
            </a:xfrm>
          </p:grpSpPr>
          <p:sp>
            <p:nvSpPr>
              <p:cNvPr id="34946" name="Oval 1099"/>
              <p:cNvSpPr>
                <a:spLocks noChangeArrowheads="1"/>
              </p:cNvSpPr>
              <p:nvPr/>
            </p:nvSpPr>
            <p:spPr bwMode="auto">
              <a:xfrm>
                <a:off x="1584" y="1680"/>
                <a:ext cx="195" cy="220"/>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47" name="Oval 1100"/>
              <p:cNvSpPr>
                <a:spLocks noChangeArrowheads="1"/>
              </p:cNvSpPr>
              <p:nvPr/>
            </p:nvSpPr>
            <p:spPr bwMode="auto">
              <a:xfrm>
                <a:off x="1728" y="1440"/>
                <a:ext cx="247" cy="248"/>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48" name="Oval 1101"/>
              <p:cNvSpPr>
                <a:spLocks noChangeArrowheads="1"/>
              </p:cNvSpPr>
              <p:nvPr/>
            </p:nvSpPr>
            <p:spPr bwMode="auto">
              <a:xfrm>
                <a:off x="1920" y="1104"/>
                <a:ext cx="336" cy="3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49" name="Rectangle 1102"/>
              <p:cNvSpPr>
                <a:spLocks noChangeArrowheads="1"/>
              </p:cNvSpPr>
              <p:nvPr/>
            </p:nvSpPr>
            <p:spPr bwMode="auto">
              <a:xfrm>
                <a:off x="2208" y="797"/>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1800"/>
                  <a:t>FD</a:t>
                </a:r>
              </a:p>
            </p:txBody>
          </p:sp>
        </p:grpSp>
      </p:grpSp>
      <p:grpSp>
        <p:nvGrpSpPr>
          <p:cNvPr id="42047" name="Group 1103"/>
          <p:cNvGrpSpPr>
            <a:grpSpLocks/>
          </p:cNvGrpSpPr>
          <p:nvPr/>
        </p:nvGrpSpPr>
        <p:grpSpPr bwMode="auto">
          <a:xfrm>
            <a:off x="914400" y="5791200"/>
            <a:ext cx="2781300" cy="215900"/>
            <a:chOff x="576" y="3648"/>
            <a:chExt cx="1752" cy="136"/>
          </a:xfrm>
        </p:grpSpPr>
        <p:sp>
          <p:nvSpPr>
            <p:cNvPr id="34932" name="Oval 1104"/>
            <p:cNvSpPr>
              <a:spLocks noChangeArrowheads="1"/>
            </p:cNvSpPr>
            <p:nvPr/>
          </p:nvSpPr>
          <p:spPr bwMode="auto">
            <a:xfrm>
              <a:off x="1200" y="3648"/>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33" name="Oval 1105"/>
            <p:cNvSpPr>
              <a:spLocks noChangeArrowheads="1"/>
            </p:cNvSpPr>
            <p:nvPr/>
          </p:nvSpPr>
          <p:spPr bwMode="auto">
            <a:xfrm>
              <a:off x="576" y="3648"/>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34" name="Oval 1106"/>
            <p:cNvSpPr>
              <a:spLocks noChangeArrowheads="1"/>
            </p:cNvSpPr>
            <p:nvPr/>
          </p:nvSpPr>
          <p:spPr bwMode="auto">
            <a:xfrm>
              <a:off x="720" y="3648"/>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35" name="Oval 1107"/>
            <p:cNvSpPr>
              <a:spLocks noChangeArrowheads="1"/>
            </p:cNvSpPr>
            <p:nvPr/>
          </p:nvSpPr>
          <p:spPr bwMode="auto">
            <a:xfrm>
              <a:off x="864" y="3648"/>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36" name="Oval 1108"/>
            <p:cNvSpPr>
              <a:spLocks noChangeArrowheads="1"/>
            </p:cNvSpPr>
            <p:nvPr/>
          </p:nvSpPr>
          <p:spPr bwMode="auto">
            <a:xfrm>
              <a:off x="1008" y="3648"/>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37" name="Oval 1109"/>
            <p:cNvSpPr>
              <a:spLocks noChangeArrowheads="1"/>
            </p:cNvSpPr>
            <p:nvPr/>
          </p:nvSpPr>
          <p:spPr bwMode="auto">
            <a:xfrm>
              <a:off x="1344" y="3648"/>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38" name="Oval 1110"/>
            <p:cNvSpPr>
              <a:spLocks noChangeArrowheads="1"/>
            </p:cNvSpPr>
            <p:nvPr/>
          </p:nvSpPr>
          <p:spPr bwMode="auto">
            <a:xfrm>
              <a:off x="1488" y="3648"/>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39" name="Oval 1111"/>
            <p:cNvSpPr>
              <a:spLocks noChangeArrowheads="1"/>
            </p:cNvSpPr>
            <p:nvPr/>
          </p:nvSpPr>
          <p:spPr bwMode="auto">
            <a:xfrm>
              <a:off x="2208" y="3648"/>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40" name="Oval 1112"/>
            <p:cNvSpPr>
              <a:spLocks noChangeArrowheads="1"/>
            </p:cNvSpPr>
            <p:nvPr/>
          </p:nvSpPr>
          <p:spPr bwMode="auto">
            <a:xfrm>
              <a:off x="1632" y="3648"/>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41" name="Oval 1113"/>
            <p:cNvSpPr>
              <a:spLocks noChangeArrowheads="1"/>
            </p:cNvSpPr>
            <p:nvPr/>
          </p:nvSpPr>
          <p:spPr bwMode="auto">
            <a:xfrm>
              <a:off x="1776" y="3648"/>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42" name="Oval 1114"/>
            <p:cNvSpPr>
              <a:spLocks noChangeArrowheads="1"/>
            </p:cNvSpPr>
            <p:nvPr/>
          </p:nvSpPr>
          <p:spPr bwMode="auto">
            <a:xfrm>
              <a:off x="1920" y="3648"/>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43" name="Oval 1115"/>
            <p:cNvSpPr>
              <a:spLocks noChangeArrowheads="1"/>
            </p:cNvSpPr>
            <p:nvPr/>
          </p:nvSpPr>
          <p:spPr bwMode="auto">
            <a:xfrm>
              <a:off x="2064" y="3648"/>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grpSp>
      <p:sp>
        <p:nvSpPr>
          <p:cNvPr id="42048" name="Oval 1117"/>
          <p:cNvSpPr>
            <a:spLocks noChangeArrowheads="1"/>
          </p:cNvSpPr>
          <p:nvPr/>
        </p:nvSpPr>
        <p:spPr bwMode="auto">
          <a:xfrm>
            <a:off x="4953000" y="3886200"/>
            <a:ext cx="628650" cy="615950"/>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grpSp>
        <p:nvGrpSpPr>
          <p:cNvPr id="42049" name="Group 1118"/>
          <p:cNvGrpSpPr>
            <a:grpSpLocks/>
          </p:cNvGrpSpPr>
          <p:nvPr/>
        </p:nvGrpSpPr>
        <p:grpSpPr bwMode="auto">
          <a:xfrm>
            <a:off x="3810000" y="4008438"/>
            <a:ext cx="1652588" cy="1922462"/>
            <a:chOff x="2400" y="2525"/>
            <a:chExt cx="1041" cy="1211"/>
          </a:xfrm>
        </p:grpSpPr>
        <p:sp>
          <p:nvSpPr>
            <p:cNvPr id="34927" name="Oval 1119"/>
            <p:cNvSpPr>
              <a:spLocks noChangeArrowheads="1"/>
            </p:cNvSpPr>
            <p:nvPr/>
          </p:nvSpPr>
          <p:spPr bwMode="auto">
            <a:xfrm>
              <a:off x="2400" y="3600"/>
              <a:ext cx="120" cy="1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28" name="Oval 1120"/>
            <p:cNvSpPr>
              <a:spLocks noChangeArrowheads="1"/>
            </p:cNvSpPr>
            <p:nvPr/>
          </p:nvSpPr>
          <p:spPr bwMode="auto">
            <a:xfrm>
              <a:off x="2544" y="3408"/>
              <a:ext cx="195" cy="220"/>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29" name="Oval 1121"/>
            <p:cNvSpPr>
              <a:spLocks noChangeArrowheads="1"/>
            </p:cNvSpPr>
            <p:nvPr/>
          </p:nvSpPr>
          <p:spPr bwMode="auto">
            <a:xfrm>
              <a:off x="2688" y="3168"/>
              <a:ext cx="247" cy="248"/>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30" name="Oval 1122"/>
            <p:cNvSpPr>
              <a:spLocks noChangeArrowheads="1"/>
            </p:cNvSpPr>
            <p:nvPr/>
          </p:nvSpPr>
          <p:spPr bwMode="auto">
            <a:xfrm>
              <a:off x="2880" y="2832"/>
              <a:ext cx="336" cy="33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31" name="Rectangle 1123"/>
            <p:cNvSpPr>
              <a:spLocks noChangeArrowheads="1"/>
            </p:cNvSpPr>
            <p:nvPr/>
          </p:nvSpPr>
          <p:spPr bwMode="auto">
            <a:xfrm>
              <a:off x="3168" y="2525"/>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1800"/>
                <a:t>FD</a:t>
              </a:r>
            </a:p>
          </p:txBody>
        </p:sp>
      </p:grpSp>
      <p:grpSp>
        <p:nvGrpSpPr>
          <p:cNvPr id="42051" name="Group 1125"/>
          <p:cNvGrpSpPr>
            <a:grpSpLocks/>
          </p:cNvGrpSpPr>
          <p:nvPr/>
        </p:nvGrpSpPr>
        <p:grpSpPr bwMode="auto">
          <a:xfrm>
            <a:off x="4876800" y="908050"/>
            <a:ext cx="3622675" cy="438150"/>
            <a:chOff x="3072" y="588"/>
            <a:chExt cx="2282" cy="276"/>
          </a:xfrm>
        </p:grpSpPr>
        <p:sp>
          <p:nvSpPr>
            <p:cNvPr id="34925" name="AutoShape 1126"/>
            <p:cNvSpPr>
              <a:spLocks noChangeArrowheads="1"/>
            </p:cNvSpPr>
            <p:nvPr/>
          </p:nvSpPr>
          <p:spPr bwMode="auto">
            <a:xfrm>
              <a:off x="3072" y="624"/>
              <a:ext cx="144" cy="240"/>
            </a:xfrm>
            <a:prstGeom prst="moon">
              <a:avLst>
                <a:gd name="adj" fmla="val 50000"/>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2200">
                <a:solidFill>
                  <a:schemeClr val="tx1"/>
                </a:solidFill>
              </a:endParaRPr>
            </a:p>
          </p:txBody>
        </p:sp>
        <p:sp>
          <p:nvSpPr>
            <p:cNvPr id="34926" name="Rectangle 1127"/>
            <p:cNvSpPr>
              <a:spLocks noChangeArrowheads="1"/>
            </p:cNvSpPr>
            <p:nvPr/>
          </p:nvSpPr>
          <p:spPr bwMode="auto">
            <a:xfrm>
              <a:off x="3360" y="588"/>
              <a:ext cx="199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2000" dirty="0">
                  <a:solidFill>
                    <a:schemeClr val="tx1"/>
                  </a:solidFill>
                </a:rPr>
                <a:t>50 % (33 jours en moyenne </a:t>
              </a:r>
              <a:r>
                <a:rPr lang="fr-FR" altLang="fr-FR" sz="2000" dirty="0" smtClean="0">
                  <a:solidFill>
                    <a:schemeClr val="tx1"/>
                  </a:solidFill>
                </a:rPr>
                <a:t>PP)</a:t>
              </a:r>
              <a:endParaRPr lang="fr-FR" altLang="fr-FR" sz="2000" dirty="0">
                <a:solidFill>
                  <a:schemeClr val="tx1"/>
                </a:solidFill>
              </a:endParaRPr>
            </a:p>
          </p:txBody>
        </p:sp>
      </p:grpSp>
      <p:sp>
        <p:nvSpPr>
          <p:cNvPr id="42052" name="Oval 1129"/>
          <p:cNvSpPr>
            <a:spLocks noChangeArrowheads="1"/>
          </p:cNvSpPr>
          <p:nvPr/>
        </p:nvSpPr>
        <p:spPr bwMode="auto">
          <a:xfrm>
            <a:off x="4648200" y="1435100"/>
            <a:ext cx="762000" cy="762000"/>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42053" name="Rectangle 1130"/>
          <p:cNvSpPr>
            <a:spLocks noChangeArrowheads="1"/>
          </p:cNvSpPr>
          <p:nvPr/>
        </p:nvSpPr>
        <p:spPr bwMode="auto">
          <a:xfrm>
            <a:off x="5562600" y="1530350"/>
            <a:ext cx="7048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2200">
                <a:solidFill>
                  <a:schemeClr val="tx1"/>
                </a:solidFill>
              </a:rPr>
              <a:t>20 %</a:t>
            </a:r>
          </a:p>
        </p:txBody>
      </p:sp>
      <p:sp>
        <p:nvSpPr>
          <p:cNvPr id="42054" name="Rectangle 1131"/>
          <p:cNvSpPr>
            <a:spLocks noChangeArrowheads="1"/>
          </p:cNvSpPr>
          <p:nvPr/>
        </p:nvSpPr>
        <p:spPr bwMode="auto">
          <a:xfrm>
            <a:off x="4800600" y="1557338"/>
            <a:ext cx="423863" cy="366712"/>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1800"/>
              <a:t>FK</a:t>
            </a:r>
          </a:p>
        </p:txBody>
      </p:sp>
      <p:grpSp>
        <p:nvGrpSpPr>
          <p:cNvPr id="42055" name="Group 1136"/>
          <p:cNvGrpSpPr>
            <a:grpSpLocks/>
          </p:cNvGrpSpPr>
          <p:nvPr/>
        </p:nvGrpSpPr>
        <p:grpSpPr bwMode="auto">
          <a:xfrm>
            <a:off x="6045200" y="3841750"/>
            <a:ext cx="933450" cy="438150"/>
            <a:chOff x="3648" y="2412"/>
            <a:chExt cx="588" cy="276"/>
          </a:xfrm>
        </p:grpSpPr>
        <p:sp>
          <p:nvSpPr>
            <p:cNvPr id="34923" name="AutoShape 1137"/>
            <p:cNvSpPr>
              <a:spLocks noChangeArrowheads="1"/>
            </p:cNvSpPr>
            <p:nvPr/>
          </p:nvSpPr>
          <p:spPr bwMode="auto">
            <a:xfrm>
              <a:off x="3648" y="2448"/>
              <a:ext cx="144" cy="240"/>
            </a:xfrm>
            <a:prstGeom prst="moon">
              <a:avLst>
                <a:gd name="adj" fmla="val 50000"/>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2200">
                <a:solidFill>
                  <a:schemeClr val="tx1"/>
                </a:solidFill>
              </a:endParaRPr>
            </a:p>
          </p:txBody>
        </p:sp>
        <p:sp>
          <p:nvSpPr>
            <p:cNvPr id="34924" name="Rectangle 1138"/>
            <p:cNvSpPr>
              <a:spLocks noChangeArrowheads="1"/>
            </p:cNvSpPr>
            <p:nvPr/>
          </p:nvSpPr>
          <p:spPr bwMode="auto">
            <a:xfrm>
              <a:off x="3792" y="2412"/>
              <a:ext cx="44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2200">
                  <a:solidFill>
                    <a:schemeClr val="tx1"/>
                  </a:solidFill>
                </a:rPr>
                <a:t>20 %</a:t>
              </a:r>
            </a:p>
          </p:txBody>
        </p:sp>
      </p:grpSp>
      <p:grpSp>
        <p:nvGrpSpPr>
          <p:cNvPr id="34888" name="Group 1143"/>
          <p:cNvGrpSpPr>
            <a:grpSpLocks/>
          </p:cNvGrpSpPr>
          <p:nvPr/>
        </p:nvGrpSpPr>
        <p:grpSpPr bwMode="auto">
          <a:xfrm>
            <a:off x="533400" y="3352800"/>
            <a:ext cx="5665788" cy="366713"/>
            <a:chOff x="336" y="2112"/>
            <a:chExt cx="3569" cy="231"/>
          </a:xfrm>
        </p:grpSpPr>
        <p:sp>
          <p:nvSpPr>
            <p:cNvPr id="34919" name="Text Box 1144"/>
            <p:cNvSpPr txBox="1">
              <a:spLocks noChangeArrowheads="1"/>
            </p:cNvSpPr>
            <p:nvPr/>
          </p:nvSpPr>
          <p:spPr bwMode="auto">
            <a:xfrm>
              <a:off x="336" y="2112"/>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1800" b="1">
                  <a:solidFill>
                    <a:schemeClr val="tx1"/>
                  </a:solidFill>
                </a:rPr>
                <a:t>0</a:t>
              </a:r>
            </a:p>
          </p:txBody>
        </p:sp>
        <p:sp>
          <p:nvSpPr>
            <p:cNvPr id="34920" name="Rectangle 1145"/>
            <p:cNvSpPr>
              <a:spLocks noChangeArrowheads="1"/>
            </p:cNvSpPr>
            <p:nvPr/>
          </p:nvSpPr>
          <p:spPr bwMode="auto">
            <a:xfrm>
              <a:off x="1152" y="2112"/>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1800" b="1">
                  <a:solidFill>
                    <a:schemeClr val="tx1"/>
                  </a:solidFill>
                </a:rPr>
                <a:t>7</a:t>
              </a:r>
            </a:p>
          </p:txBody>
        </p:sp>
        <p:sp>
          <p:nvSpPr>
            <p:cNvPr id="34921" name="Rectangle 1146"/>
            <p:cNvSpPr>
              <a:spLocks noChangeArrowheads="1"/>
            </p:cNvSpPr>
            <p:nvPr/>
          </p:nvSpPr>
          <p:spPr bwMode="auto">
            <a:xfrm>
              <a:off x="2112" y="2112"/>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1800" b="1">
                  <a:solidFill>
                    <a:schemeClr val="tx1"/>
                  </a:solidFill>
                </a:rPr>
                <a:t>12</a:t>
              </a:r>
            </a:p>
          </p:txBody>
        </p:sp>
        <p:sp>
          <p:nvSpPr>
            <p:cNvPr id="34922" name="Rectangle 1147"/>
            <p:cNvSpPr>
              <a:spLocks noChangeArrowheads="1"/>
            </p:cNvSpPr>
            <p:nvPr/>
          </p:nvSpPr>
          <p:spPr bwMode="auto">
            <a:xfrm>
              <a:off x="3360" y="2112"/>
              <a:ext cx="5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1800" b="1">
                  <a:solidFill>
                    <a:schemeClr val="tx1"/>
                  </a:solidFill>
                </a:rPr>
                <a:t>20 à .....</a:t>
              </a:r>
            </a:p>
          </p:txBody>
        </p:sp>
      </p:grpSp>
      <p:sp>
        <p:nvSpPr>
          <p:cNvPr id="34889" name="Text Box 1148"/>
          <p:cNvSpPr txBox="1">
            <a:spLocks noChangeArrowheads="1"/>
          </p:cNvSpPr>
          <p:nvPr/>
        </p:nvSpPr>
        <p:spPr bwMode="auto">
          <a:xfrm>
            <a:off x="876300" y="1276350"/>
            <a:ext cx="1577975" cy="436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2200">
                <a:solidFill>
                  <a:schemeClr val="tx1"/>
                </a:solidFill>
              </a:rPr>
              <a:t>Vache laitière</a:t>
            </a:r>
          </a:p>
        </p:txBody>
      </p:sp>
      <p:sp>
        <p:nvSpPr>
          <p:cNvPr id="34890" name="Rectangle 1149"/>
          <p:cNvSpPr>
            <a:spLocks noChangeArrowheads="1"/>
          </p:cNvSpPr>
          <p:nvPr/>
        </p:nvSpPr>
        <p:spPr bwMode="auto">
          <a:xfrm>
            <a:off x="866775" y="4079875"/>
            <a:ext cx="1930400" cy="436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2200">
                <a:solidFill>
                  <a:schemeClr val="tx1"/>
                </a:solidFill>
              </a:rPr>
              <a:t>Vache allaitante</a:t>
            </a:r>
          </a:p>
        </p:txBody>
      </p:sp>
      <p:grpSp>
        <p:nvGrpSpPr>
          <p:cNvPr id="42060" name="Group 148"/>
          <p:cNvGrpSpPr>
            <a:grpSpLocks/>
          </p:cNvGrpSpPr>
          <p:nvPr/>
        </p:nvGrpSpPr>
        <p:grpSpPr bwMode="auto">
          <a:xfrm>
            <a:off x="5829300" y="4508500"/>
            <a:ext cx="762000" cy="762000"/>
            <a:chOff x="3648" y="2848"/>
            <a:chExt cx="480" cy="480"/>
          </a:xfrm>
        </p:grpSpPr>
        <p:sp>
          <p:nvSpPr>
            <p:cNvPr id="34917" name="Oval 1154"/>
            <p:cNvSpPr>
              <a:spLocks noChangeArrowheads="1"/>
            </p:cNvSpPr>
            <p:nvPr/>
          </p:nvSpPr>
          <p:spPr bwMode="auto">
            <a:xfrm>
              <a:off x="3648" y="2848"/>
              <a:ext cx="480" cy="480"/>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34918" name="Rectangle 1155"/>
            <p:cNvSpPr>
              <a:spLocks noChangeArrowheads="1"/>
            </p:cNvSpPr>
            <p:nvPr/>
          </p:nvSpPr>
          <p:spPr bwMode="auto">
            <a:xfrm>
              <a:off x="3744" y="2925"/>
              <a:ext cx="2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1800"/>
                <a:t>FK</a:t>
              </a:r>
            </a:p>
          </p:txBody>
        </p:sp>
      </p:grpSp>
      <p:sp>
        <p:nvSpPr>
          <p:cNvPr id="42061" name="Rectangle 1135"/>
          <p:cNvSpPr>
            <a:spLocks noChangeArrowheads="1"/>
          </p:cNvSpPr>
          <p:nvPr/>
        </p:nvSpPr>
        <p:spPr bwMode="auto">
          <a:xfrm>
            <a:off x="6146800" y="2520950"/>
            <a:ext cx="7048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2200">
                <a:solidFill>
                  <a:schemeClr val="tx1"/>
                </a:solidFill>
              </a:rPr>
              <a:t>30 %</a:t>
            </a:r>
          </a:p>
        </p:txBody>
      </p:sp>
      <p:sp>
        <p:nvSpPr>
          <p:cNvPr id="42062" name="Oval 1133"/>
          <p:cNvSpPr>
            <a:spLocks noChangeArrowheads="1"/>
          </p:cNvSpPr>
          <p:nvPr/>
        </p:nvSpPr>
        <p:spPr bwMode="auto">
          <a:xfrm>
            <a:off x="4724400" y="2438400"/>
            <a:ext cx="533400" cy="533400"/>
          </a:xfrm>
          <a:prstGeom prst="ellipse">
            <a:avLst/>
          </a:prstGeom>
          <a:solidFill>
            <a:srgbClr val="990000"/>
          </a:solidFill>
          <a:ln w="12700">
            <a:solidFill>
              <a:srgbClr val="333333"/>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2400">
              <a:solidFill>
                <a:schemeClr val="tx1"/>
              </a:solidFill>
            </a:endParaRPr>
          </a:p>
        </p:txBody>
      </p:sp>
      <p:sp>
        <p:nvSpPr>
          <p:cNvPr id="42063" name="Rectangle 1134"/>
          <p:cNvSpPr>
            <a:spLocks noChangeArrowheads="1"/>
          </p:cNvSpPr>
          <p:nvPr/>
        </p:nvSpPr>
        <p:spPr bwMode="auto">
          <a:xfrm>
            <a:off x="4876800" y="2484438"/>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2400"/>
              <a:t>A</a:t>
            </a:r>
          </a:p>
        </p:txBody>
      </p:sp>
      <p:grpSp>
        <p:nvGrpSpPr>
          <p:cNvPr id="42064" name="Group 1165"/>
          <p:cNvGrpSpPr>
            <a:grpSpLocks/>
          </p:cNvGrpSpPr>
          <p:nvPr/>
        </p:nvGrpSpPr>
        <p:grpSpPr bwMode="auto">
          <a:xfrm>
            <a:off x="5359400" y="1981200"/>
            <a:ext cx="1098550" cy="1111250"/>
            <a:chOff x="3376" y="1248"/>
            <a:chExt cx="692" cy="700"/>
          </a:xfrm>
        </p:grpSpPr>
        <p:sp>
          <p:nvSpPr>
            <p:cNvPr id="34913" name="Oval 1159"/>
            <p:cNvSpPr>
              <a:spLocks noChangeArrowheads="1"/>
            </p:cNvSpPr>
            <p:nvPr/>
          </p:nvSpPr>
          <p:spPr bwMode="auto">
            <a:xfrm>
              <a:off x="3776" y="1248"/>
              <a:ext cx="292" cy="268"/>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2400">
                <a:solidFill>
                  <a:schemeClr val="tx1"/>
                </a:solidFill>
              </a:endParaRPr>
            </a:p>
          </p:txBody>
        </p:sp>
        <p:sp>
          <p:nvSpPr>
            <p:cNvPr id="34914" name="Oval 1161"/>
            <p:cNvSpPr>
              <a:spLocks noChangeArrowheads="1"/>
            </p:cNvSpPr>
            <p:nvPr/>
          </p:nvSpPr>
          <p:spPr bwMode="auto">
            <a:xfrm>
              <a:off x="3376" y="1840"/>
              <a:ext cx="115" cy="108"/>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2400">
                <a:solidFill>
                  <a:schemeClr val="tx1"/>
                </a:solidFill>
              </a:endParaRPr>
            </a:p>
          </p:txBody>
        </p:sp>
        <p:sp>
          <p:nvSpPr>
            <p:cNvPr id="34915" name="Oval 1162"/>
            <p:cNvSpPr>
              <a:spLocks noChangeArrowheads="1"/>
            </p:cNvSpPr>
            <p:nvPr/>
          </p:nvSpPr>
          <p:spPr bwMode="auto">
            <a:xfrm>
              <a:off x="3448" y="1656"/>
              <a:ext cx="175" cy="17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2400">
                <a:solidFill>
                  <a:schemeClr val="tx1"/>
                </a:solidFill>
              </a:endParaRPr>
            </a:p>
          </p:txBody>
        </p:sp>
        <p:sp>
          <p:nvSpPr>
            <p:cNvPr id="34916" name="Oval 1163"/>
            <p:cNvSpPr>
              <a:spLocks noChangeArrowheads="1"/>
            </p:cNvSpPr>
            <p:nvPr/>
          </p:nvSpPr>
          <p:spPr bwMode="auto">
            <a:xfrm>
              <a:off x="3568" y="1448"/>
              <a:ext cx="216" cy="224"/>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2400">
                <a:solidFill>
                  <a:schemeClr val="tx1"/>
                </a:solidFill>
              </a:endParaRPr>
            </a:p>
          </p:txBody>
        </p:sp>
      </p:grpSp>
      <p:grpSp>
        <p:nvGrpSpPr>
          <p:cNvPr id="42065" name="Group 149"/>
          <p:cNvGrpSpPr>
            <a:grpSpLocks/>
          </p:cNvGrpSpPr>
          <p:nvPr/>
        </p:nvGrpSpPr>
        <p:grpSpPr bwMode="auto">
          <a:xfrm>
            <a:off x="5930900" y="4965700"/>
            <a:ext cx="2127250" cy="1111250"/>
            <a:chOff x="3832" y="3120"/>
            <a:chExt cx="1340" cy="700"/>
          </a:xfrm>
        </p:grpSpPr>
        <p:sp>
          <p:nvSpPr>
            <p:cNvPr id="34905" name="Rectangle 1170"/>
            <p:cNvSpPr>
              <a:spLocks noChangeArrowheads="1"/>
            </p:cNvSpPr>
            <p:nvPr/>
          </p:nvSpPr>
          <p:spPr bwMode="auto">
            <a:xfrm>
              <a:off x="4728" y="3466"/>
              <a:ext cx="44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2200">
                  <a:solidFill>
                    <a:schemeClr val="tx1"/>
                  </a:solidFill>
                </a:rPr>
                <a:t>80 %</a:t>
              </a:r>
            </a:p>
          </p:txBody>
        </p:sp>
        <p:sp>
          <p:nvSpPr>
            <p:cNvPr id="34906" name="Oval 1172"/>
            <p:cNvSpPr>
              <a:spLocks noChangeArrowheads="1"/>
            </p:cNvSpPr>
            <p:nvPr/>
          </p:nvSpPr>
          <p:spPr bwMode="auto">
            <a:xfrm>
              <a:off x="3832" y="3408"/>
              <a:ext cx="336" cy="336"/>
            </a:xfrm>
            <a:prstGeom prst="ellipse">
              <a:avLst/>
            </a:prstGeom>
            <a:solidFill>
              <a:srgbClr val="990000"/>
            </a:solidFill>
            <a:ln w="12700">
              <a:solidFill>
                <a:srgbClr val="333333"/>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2400">
                <a:solidFill>
                  <a:schemeClr val="tx1"/>
                </a:solidFill>
              </a:endParaRPr>
            </a:p>
          </p:txBody>
        </p:sp>
        <p:sp>
          <p:nvSpPr>
            <p:cNvPr id="34907" name="Rectangle 1174"/>
            <p:cNvSpPr>
              <a:spLocks noChangeArrowheads="1"/>
            </p:cNvSpPr>
            <p:nvPr/>
          </p:nvSpPr>
          <p:spPr bwMode="auto">
            <a:xfrm>
              <a:off x="3888" y="3421"/>
              <a:ext cx="2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2400"/>
                <a:t>A</a:t>
              </a:r>
            </a:p>
          </p:txBody>
        </p:sp>
        <p:grpSp>
          <p:nvGrpSpPr>
            <p:cNvPr id="34908" name="Group 1175"/>
            <p:cNvGrpSpPr>
              <a:grpSpLocks/>
            </p:cNvGrpSpPr>
            <p:nvPr/>
          </p:nvGrpSpPr>
          <p:grpSpPr bwMode="auto">
            <a:xfrm>
              <a:off x="4232" y="3120"/>
              <a:ext cx="692" cy="700"/>
              <a:chOff x="3376" y="1248"/>
              <a:chExt cx="692" cy="700"/>
            </a:xfrm>
          </p:grpSpPr>
          <p:sp>
            <p:nvSpPr>
              <p:cNvPr id="34909" name="Oval 1176"/>
              <p:cNvSpPr>
                <a:spLocks noChangeArrowheads="1"/>
              </p:cNvSpPr>
              <p:nvPr/>
            </p:nvSpPr>
            <p:spPr bwMode="auto">
              <a:xfrm>
                <a:off x="3776" y="1248"/>
                <a:ext cx="292" cy="268"/>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2400">
                  <a:solidFill>
                    <a:schemeClr val="tx1"/>
                  </a:solidFill>
                </a:endParaRPr>
              </a:p>
            </p:txBody>
          </p:sp>
          <p:sp>
            <p:nvSpPr>
              <p:cNvPr id="34910" name="Oval 1177"/>
              <p:cNvSpPr>
                <a:spLocks noChangeArrowheads="1"/>
              </p:cNvSpPr>
              <p:nvPr/>
            </p:nvSpPr>
            <p:spPr bwMode="auto">
              <a:xfrm>
                <a:off x="3376" y="1840"/>
                <a:ext cx="115" cy="108"/>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2400">
                  <a:solidFill>
                    <a:schemeClr val="tx1"/>
                  </a:solidFill>
                </a:endParaRPr>
              </a:p>
            </p:txBody>
          </p:sp>
          <p:sp>
            <p:nvSpPr>
              <p:cNvPr id="34911" name="Oval 1178"/>
              <p:cNvSpPr>
                <a:spLocks noChangeArrowheads="1"/>
              </p:cNvSpPr>
              <p:nvPr/>
            </p:nvSpPr>
            <p:spPr bwMode="auto">
              <a:xfrm>
                <a:off x="3448" y="1656"/>
                <a:ext cx="175" cy="176"/>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2400">
                  <a:solidFill>
                    <a:schemeClr val="tx1"/>
                  </a:solidFill>
                </a:endParaRPr>
              </a:p>
            </p:txBody>
          </p:sp>
          <p:sp>
            <p:nvSpPr>
              <p:cNvPr id="34912" name="Oval 1179"/>
              <p:cNvSpPr>
                <a:spLocks noChangeArrowheads="1"/>
              </p:cNvSpPr>
              <p:nvPr/>
            </p:nvSpPr>
            <p:spPr bwMode="auto">
              <a:xfrm>
                <a:off x="3568" y="1448"/>
                <a:ext cx="216" cy="224"/>
              </a:xfrm>
              <a:prstGeom prst="ellipse">
                <a:avLst/>
              </a:prstGeom>
              <a:solidFill>
                <a:srgbClr val="990000"/>
              </a:solidFill>
              <a:ln w="12700">
                <a:solidFill>
                  <a:schemeClr val="bg2"/>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2400">
                  <a:solidFill>
                    <a:schemeClr val="tx1"/>
                  </a:solidFill>
                </a:endParaRPr>
              </a:p>
            </p:txBody>
          </p:sp>
        </p:grpSp>
      </p:grpSp>
      <p:sp>
        <p:nvSpPr>
          <p:cNvPr id="34898" name="Text Box 1148"/>
          <p:cNvSpPr txBox="1">
            <a:spLocks noChangeArrowheads="1"/>
          </p:cNvSpPr>
          <p:nvPr/>
        </p:nvSpPr>
        <p:spPr bwMode="auto">
          <a:xfrm>
            <a:off x="6654800" y="33528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1800" b="1">
                <a:solidFill>
                  <a:schemeClr val="tx1"/>
                </a:solidFill>
              </a:rPr>
              <a:t>J postpartum</a:t>
            </a:r>
          </a:p>
        </p:txBody>
      </p:sp>
      <p:grpSp>
        <p:nvGrpSpPr>
          <p:cNvPr id="34899" name="Group 1143"/>
          <p:cNvGrpSpPr>
            <a:grpSpLocks/>
          </p:cNvGrpSpPr>
          <p:nvPr/>
        </p:nvGrpSpPr>
        <p:grpSpPr bwMode="auto">
          <a:xfrm>
            <a:off x="635000" y="6311900"/>
            <a:ext cx="5665788" cy="366713"/>
            <a:chOff x="336" y="2112"/>
            <a:chExt cx="3569" cy="231"/>
          </a:xfrm>
        </p:grpSpPr>
        <p:sp>
          <p:nvSpPr>
            <p:cNvPr id="34901" name="Text Box 1144"/>
            <p:cNvSpPr txBox="1">
              <a:spLocks noChangeArrowheads="1"/>
            </p:cNvSpPr>
            <p:nvPr/>
          </p:nvSpPr>
          <p:spPr bwMode="auto">
            <a:xfrm>
              <a:off x="336" y="2112"/>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1800" b="1">
                  <a:solidFill>
                    <a:schemeClr val="tx1"/>
                  </a:solidFill>
                </a:rPr>
                <a:t>0</a:t>
              </a:r>
            </a:p>
          </p:txBody>
        </p:sp>
        <p:sp>
          <p:nvSpPr>
            <p:cNvPr id="34902" name="Rectangle 1145"/>
            <p:cNvSpPr>
              <a:spLocks noChangeArrowheads="1"/>
            </p:cNvSpPr>
            <p:nvPr/>
          </p:nvSpPr>
          <p:spPr bwMode="auto">
            <a:xfrm>
              <a:off x="1152" y="2112"/>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1800" b="1">
                  <a:solidFill>
                    <a:schemeClr val="tx1"/>
                  </a:solidFill>
                </a:rPr>
                <a:t>7</a:t>
              </a:r>
            </a:p>
          </p:txBody>
        </p:sp>
        <p:sp>
          <p:nvSpPr>
            <p:cNvPr id="34903" name="Rectangle 1146"/>
            <p:cNvSpPr>
              <a:spLocks noChangeArrowheads="1"/>
            </p:cNvSpPr>
            <p:nvPr/>
          </p:nvSpPr>
          <p:spPr bwMode="auto">
            <a:xfrm>
              <a:off x="2112" y="2112"/>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1800" b="1">
                  <a:solidFill>
                    <a:schemeClr val="tx1"/>
                  </a:solidFill>
                </a:rPr>
                <a:t>12</a:t>
              </a:r>
            </a:p>
          </p:txBody>
        </p:sp>
        <p:sp>
          <p:nvSpPr>
            <p:cNvPr id="34904" name="Rectangle 1147"/>
            <p:cNvSpPr>
              <a:spLocks noChangeArrowheads="1"/>
            </p:cNvSpPr>
            <p:nvPr/>
          </p:nvSpPr>
          <p:spPr bwMode="auto">
            <a:xfrm>
              <a:off x="3360" y="2112"/>
              <a:ext cx="5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1800" b="1">
                  <a:solidFill>
                    <a:schemeClr val="tx1"/>
                  </a:solidFill>
                </a:rPr>
                <a:t>20 à .....</a:t>
              </a:r>
            </a:p>
          </p:txBody>
        </p:sp>
      </p:grpSp>
      <p:sp>
        <p:nvSpPr>
          <p:cNvPr id="34900" name="Text Box 1148"/>
          <p:cNvSpPr txBox="1">
            <a:spLocks noChangeArrowheads="1"/>
          </p:cNvSpPr>
          <p:nvPr/>
        </p:nvSpPr>
        <p:spPr bwMode="auto">
          <a:xfrm>
            <a:off x="6756400" y="63119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1800" b="1">
                <a:solidFill>
                  <a:schemeClr val="tx1"/>
                </a:solidFill>
              </a:rPr>
              <a:t>J postpartum</a:t>
            </a:r>
          </a:p>
        </p:txBody>
      </p:sp>
      <p:sp>
        <p:nvSpPr>
          <p:cNvPr id="2" name="Rectangle à coins arrondis 1"/>
          <p:cNvSpPr/>
          <p:nvPr/>
        </p:nvSpPr>
        <p:spPr>
          <a:xfrm>
            <a:off x="470943" y="186530"/>
            <a:ext cx="2130747" cy="415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Phase statique</a:t>
            </a:r>
            <a:endParaRPr lang="fr-BE" dirty="0"/>
          </a:p>
        </p:txBody>
      </p:sp>
      <p:sp>
        <p:nvSpPr>
          <p:cNvPr id="144" name="Rectangle à coins arrondis 143"/>
          <p:cNvSpPr/>
          <p:nvPr/>
        </p:nvSpPr>
        <p:spPr>
          <a:xfrm>
            <a:off x="3127053" y="186530"/>
            <a:ext cx="2130747" cy="415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Phase dynamique</a:t>
            </a:r>
            <a:endParaRPr lang="fr-BE" dirty="0"/>
          </a:p>
        </p:txBody>
      </p:sp>
      <p:sp>
        <p:nvSpPr>
          <p:cNvPr id="145" name="Rectangle à coins arrondis 144"/>
          <p:cNvSpPr/>
          <p:nvPr/>
        </p:nvSpPr>
        <p:spPr>
          <a:xfrm>
            <a:off x="5767549" y="186530"/>
            <a:ext cx="2130747" cy="415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Phase de devenir</a:t>
            </a:r>
            <a:endParaRPr lang="fr-BE" dirty="0"/>
          </a:p>
        </p:txBody>
      </p:sp>
      <p:sp>
        <p:nvSpPr>
          <p:cNvPr id="3" name="Espace réservé du numéro de diapositive 2"/>
          <p:cNvSpPr>
            <a:spLocks noGrp="1"/>
          </p:cNvSpPr>
          <p:nvPr>
            <p:ph type="sldNum" sz="quarter" idx="12"/>
          </p:nvPr>
        </p:nvSpPr>
        <p:spPr/>
        <p:txBody>
          <a:bodyPr/>
          <a:lstStyle/>
          <a:p>
            <a:fld id="{74236956-C5D1-4819-939A-6E38A104A438}" type="slidenum">
              <a:rPr lang="fr-BE" smtClean="0"/>
              <a:t>14</a:t>
            </a:fld>
            <a:endParaRPr lang="fr-BE"/>
          </a:p>
        </p:txBody>
      </p:sp>
    </p:spTree>
    <p:extLst>
      <p:ext uri="{BB962C8B-B14F-4D97-AF65-F5344CB8AC3E}">
        <p14:creationId xmlns:p14="http://schemas.microsoft.com/office/powerpoint/2010/main" val="2752241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0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0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0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0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0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0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0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0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0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06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204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20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04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205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4206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42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48" grpId="0" animBg="1"/>
      <p:bldP spid="42052" grpId="0" animBg="1"/>
      <p:bldP spid="42053" grpId="0"/>
      <p:bldP spid="42054" grpId="0" animBg="1"/>
      <p:bldP spid="42061" grpId="0"/>
      <p:bldP spid="42062" grpId="0" animBg="1"/>
      <p:bldP spid="420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Connecteur droit 50"/>
          <p:cNvCxnSpPr>
            <a:cxnSpLocks noChangeShapeType="1"/>
          </p:cNvCxnSpPr>
          <p:nvPr/>
        </p:nvCxnSpPr>
        <p:spPr bwMode="auto">
          <a:xfrm>
            <a:off x="505011" y="2896129"/>
            <a:ext cx="763428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11" name="Connecteur droit 52"/>
          <p:cNvCxnSpPr>
            <a:cxnSpLocks noChangeShapeType="1"/>
          </p:cNvCxnSpPr>
          <p:nvPr/>
        </p:nvCxnSpPr>
        <p:spPr bwMode="auto">
          <a:xfrm>
            <a:off x="1748024"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12" name="Connecteur droit 53"/>
          <p:cNvCxnSpPr>
            <a:cxnSpLocks noChangeShapeType="1"/>
          </p:cNvCxnSpPr>
          <p:nvPr/>
        </p:nvCxnSpPr>
        <p:spPr bwMode="auto">
          <a:xfrm>
            <a:off x="2041711"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13" name="Connecteur droit 54"/>
          <p:cNvCxnSpPr>
            <a:cxnSpLocks noChangeShapeType="1"/>
          </p:cNvCxnSpPr>
          <p:nvPr/>
        </p:nvCxnSpPr>
        <p:spPr bwMode="auto">
          <a:xfrm>
            <a:off x="2335399"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14" name="Connecteur droit 55"/>
          <p:cNvCxnSpPr>
            <a:cxnSpLocks noChangeShapeType="1"/>
          </p:cNvCxnSpPr>
          <p:nvPr/>
        </p:nvCxnSpPr>
        <p:spPr bwMode="auto">
          <a:xfrm>
            <a:off x="2629086"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15" name="Connecteur droit 56"/>
          <p:cNvCxnSpPr>
            <a:cxnSpLocks noChangeShapeType="1"/>
          </p:cNvCxnSpPr>
          <p:nvPr/>
        </p:nvCxnSpPr>
        <p:spPr bwMode="auto">
          <a:xfrm>
            <a:off x="2921186"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16" name="Connecteur droit 57"/>
          <p:cNvCxnSpPr>
            <a:cxnSpLocks noChangeShapeType="1"/>
          </p:cNvCxnSpPr>
          <p:nvPr/>
        </p:nvCxnSpPr>
        <p:spPr bwMode="auto">
          <a:xfrm>
            <a:off x="3214874"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17" name="Connecteur droit 58"/>
          <p:cNvCxnSpPr>
            <a:cxnSpLocks noChangeShapeType="1"/>
          </p:cNvCxnSpPr>
          <p:nvPr/>
        </p:nvCxnSpPr>
        <p:spPr bwMode="auto">
          <a:xfrm>
            <a:off x="3505386"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18" name="Connecteur droit 60"/>
          <p:cNvCxnSpPr>
            <a:cxnSpLocks noChangeShapeType="1"/>
          </p:cNvCxnSpPr>
          <p:nvPr/>
        </p:nvCxnSpPr>
        <p:spPr bwMode="auto">
          <a:xfrm>
            <a:off x="3803836"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19" name="Connecteur droit 61"/>
          <p:cNvCxnSpPr>
            <a:cxnSpLocks noChangeShapeType="1"/>
          </p:cNvCxnSpPr>
          <p:nvPr/>
        </p:nvCxnSpPr>
        <p:spPr bwMode="auto">
          <a:xfrm>
            <a:off x="4094349"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0" name="Connecteur droit 62"/>
          <p:cNvCxnSpPr>
            <a:cxnSpLocks noChangeShapeType="1"/>
          </p:cNvCxnSpPr>
          <p:nvPr/>
        </p:nvCxnSpPr>
        <p:spPr bwMode="auto">
          <a:xfrm>
            <a:off x="4389624"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1" name="Connecteur droit 63"/>
          <p:cNvCxnSpPr>
            <a:cxnSpLocks noChangeShapeType="1"/>
          </p:cNvCxnSpPr>
          <p:nvPr/>
        </p:nvCxnSpPr>
        <p:spPr bwMode="auto">
          <a:xfrm>
            <a:off x="4680136"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2" name="Connecteur droit 64"/>
          <p:cNvCxnSpPr>
            <a:cxnSpLocks noChangeShapeType="1"/>
          </p:cNvCxnSpPr>
          <p:nvPr/>
        </p:nvCxnSpPr>
        <p:spPr bwMode="auto">
          <a:xfrm>
            <a:off x="4975411"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3" name="Connecteur droit 65"/>
          <p:cNvCxnSpPr>
            <a:cxnSpLocks noChangeShapeType="1"/>
          </p:cNvCxnSpPr>
          <p:nvPr/>
        </p:nvCxnSpPr>
        <p:spPr bwMode="auto">
          <a:xfrm>
            <a:off x="5267511"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4" name="Connecteur droit 66"/>
          <p:cNvCxnSpPr>
            <a:cxnSpLocks noChangeShapeType="1"/>
          </p:cNvCxnSpPr>
          <p:nvPr/>
        </p:nvCxnSpPr>
        <p:spPr bwMode="auto">
          <a:xfrm>
            <a:off x="5561199"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5" name="Connecteur droit 67"/>
          <p:cNvCxnSpPr>
            <a:cxnSpLocks noChangeShapeType="1"/>
          </p:cNvCxnSpPr>
          <p:nvPr/>
        </p:nvCxnSpPr>
        <p:spPr bwMode="auto">
          <a:xfrm>
            <a:off x="5854886"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6" name="Connecteur droit 68"/>
          <p:cNvCxnSpPr>
            <a:cxnSpLocks noChangeShapeType="1"/>
          </p:cNvCxnSpPr>
          <p:nvPr/>
        </p:nvCxnSpPr>
        <p:spPr bwMode="auto">
          <a:xfrm>
            <a:off x="6148574"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7" name="Connecteur droit 69"/>
          <p:cNvCxnSpPr>
            <a:cxnSpLocks noChangeShapeType="1"/>
          </p:cNvCxnSpPr>
          <p:nvPr/>
        </p:nvCxnSpPr>
        <p:spPr bwMode="auto">
          <a:xfrm>
            <a:off x="6442261"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8" name="Connecteur droit 70"/>
          <p:cNvCxnSpPr>
            <a:cxnSpLocks noChangeShapeType="1"/>
          </p:cNvCxnSpPr>
          <p:nvPr/>
        </p:nvCxnSpPr>
        <p:spPr bwMode="auto">
          <a:xfrm>
            <a:off x="6734361"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9" name="Connecteur droit 71"/>
          <p:cNvCxnSpPr>
            <a:cxnSpLocks noChangeShapeType="1"/>
          </p:cNvCxnSpPr>
          <p:nvPr/>
        </p:nvCxnSpPr>
        <p:spPr bwMode="auto">
          <a:xfrm>
            <a:off x="7026461"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30" name="Connecteur droit 72"/>
          <p:cNvCxnSpPr>
            <a:cxnSpLocks noChangeShapeType="1"/>
          </p:cNvCxnSpPr>
          <p:nvPr/>
        </p:nvCxnSpPr>
        <p:spPr bwMode="auto">
          <a:xfrm>
            <a:off x="7320149"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31" name="Connecteur droit 73"/>
          <p:cNvCxnSpPr>
            <a:cxnSpLocks noChangeShapeType="1"/>
          </p:cNvCxnSpPr>
          <p:nvPr/>
        </p:nvCxnSpPr>
        <p:spPr bwMode="auto">
          <a:xfrm>
            <a:off x="7613836"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32" name="Connecteur droit 113"/>
          <p:cNvCxnSpPr>
            <a:cxnSpLocks noChangeShapeType="1"/>
          </p:cNvCxnSpPr>
          <p:nvPr/>
        </p:nvCxnSpPr>
        <p:spPr bwMode="auto">
          <a:xfrm>
            <a:off x="1500374"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33" name="Connecteur droit 143"/>
          <p:cNvCxnSpPr>
            <a:cxnSpLocks noChangeShapeType="1"/>
          </p:cNvCxnSpPr>
          <p:nvPr/>
        </p:nvCxnSpPr>
        <p:spPr bwMode="auto">
          <a:xfrm>
            <a:off x="1230499" y="286437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34" name="Connecteur droit 73"/>
          <p:cNvCxnSpPr>
            <a:cxnSpLocks noChangeShapeType="1"/>
          </p:cNvCxnSpPr>
          <p:nvPr/>
        </p:nvCxnSpPr>
        <p:spPr bwMode="auto">
          <a:xfrm>
            <a:off x="7893236" y="2894542"/>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35" name="Connecteur droit 143"/>
          <p:cNvCxnSpPr>
            <a:cxnSpLocks noChangeShapeType="1"/>
          </p:cNvCxnSpPr>
          <p:nvPr/>
        </p:nvCxnSpPr>
        <p:spPr bwMode="auto">
          <a:xfrm>
            <a:off x="1003486" y="2894542"/>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36" name="Connecteur droit 143"/>
          <p:cNvCxnSpPr>
            <a:cxnSpLocks noChangeShapeType="1"/>
          </p:cNvCxnSpPr>
          <p:nvPr/>
        </p:nvCxnSpPr>
        <p:spPr bwMode="auto">
          <a:xfrm>
            <a:off x="754249" y="289612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37" name="Connecteur droit 73"/>
          <p:cNvCxnSpPr>
            <a:cxnSpLocks noChangeShapeType="1"/>
          </p:cNvCxnSpPr>
          <p:nvPr/>
        </p:nvCxnSpPr>
        <p:spPr bwMode="auto">
          <a:xfrm>
            <a:off x="505011" y="2896129"/>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17438" name="Group 312"/>
          <p:cNvGrpSpPr>
            <a:grpSpLocks/>
          </p:cNvGrpSpPr>
          <p:nvPr/>
        </p:nvGrpSpPr>
        <p:grpSpPr bwMode="auto">
          <a:xfrm>
            <a:off x="1201924" y="2661179"/>
            <a:ext cx="6338887" cy="142875"/>
            <a:chOff x="930" y="3430"/>
            <a:chExt cx="3993" cy="90"/>
          </a:xfrm>
        </p:grpSpPr>
        <p:grpSp>
          <p:nvGrpSpPr>
            <p:cNvPr id="17624" name="Group 160"/>
            <p:cNvGrpSpPr>
              <a:grpSpLocks/>
            </p:cNvGrpSpPr>
            <p:nvPr/>
          </p:nvGrpSpPr>
          <p:grpSpPr bwMode="auto">
            <a:xfrm>
              <a:off x="930" y="3430"/>
              <a:ext cx="182" cy="90"/>
              <a:chOff x="2381" y="2024"/>
              <a:chExt cx="271" cy="136"/>
            </a:xfrm>
          </p:grpSpPr>
          <p:sp>
            <p:nvSpPr>
              <p:cNvPr id="17757"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58"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59"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60"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61"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25" name="Group 174"/>
            <p:cNvGrpSpPr>
              <a:grpSpLocks/>
            </p:cNvGrpSpPr>
            <p:nvPr/>
          </p:nvGrpSpPr>
          <p:grpSpPr bwMode="auto">
            <a:xfrm>
              <a:off x="1111" y="3430"/>
              <a:ext cx="182" cy="90"/>
              <a:chOff x="2381" y="2024"/>
              <a:chExt cx="271" cy="136"/>
            </a:xfrm>
          </p:grpSpPr>
          <p:sp>
            <p:nvSpPr>
              <p:cNvPr id="17752"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53"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54"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55"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56"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26" name="Group 180"/>
            <p:cNvGrpSpPr>
              <a:grpSpLocks/>
            </p:cNvGrpSpPr>
            <p:nvPr/>
          </p:nvGrpSpPr>
          <p:grpSpPr bwMode="auto">
            <a:xfrm>
              <a:off x="1837" y="3430"/>
              <a:ext cx="182" cy="90"/>
              <a:chOff x="2381" y="2024"/>
              <a:chExt cx="271" cy="136"/>
            </a:xfrm>
          </p:grpSpPr>
          <p:sp>
            <p:nvSpPr>
              <p:cNvPr id="17747"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48"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49"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50"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51"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27" name="Group 186"/>
            <p:cNvGrpSpPr>
              <a:grpSpLocks/>
            </p:cNvGrpSpPr>
            <p:nvPr/>
          </p:nvGrpSpPr>
          <p:grpSpPr bwMode="auto">
            <a:xfrm>
              <a:off x="1474" y="3430"/>
              <a:ext cx="182" cy="90"/>
              <a:chOff x="2381" y="2024"/>
              <a:chExt cx="271" cy="136"/>
            </a:xfrm>
          </p:grpSpPr>
          <p:sp>
            <p:nvSpPr>
              <p:cNvPr id="17742"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43"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44"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45"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46"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28" name="Group 192"/>
            <p:cNvGrpSpPr>
              <a:grpSpLocks/>
            </p:cNvGrpSpPr>
            <p:nvPr/>
          </p:nvGrpSpPr>
          <p:grpSpPr bwMode="auto">
            <a:xfrm>
              <a:off x="1655" y="3430"/>
              <a:ext cx="182" cy="90"/>
              <a:chOff x="2381" y="2024"/>
              <a:chExt cx="271" cy="136"/>
            </a:xfrm>
          </p:grpSpPr>
          <p:sp>
            <p:nvSpPr>
              <p:cNvPr id="17737"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38"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39"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40"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41"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29" name="Group 198"/>
            <p:cNvGrpSpPr>
              <a:grpSpLocks/>
            </p:cNvGrpSpPr>
            <p:nvPr/>
          </p:nvGrpSpPr>
          <p:grpSpPr bwMode="auto">
            <a:xfrm>
              <a:off x="1292" y="3430"/>
              <a:ext cx="182" cy="90"/>
              <a:chOff x="2381" y="2024"/>
              <a:chExt cx="271" cy="136"/>
            </a:xfrm>
          </p:grpSpPr>
          <p:sp>
            <p:nvSpPr>
              <p:cNvPr id="17732"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33"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34"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35"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36"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30" name="Group 204"/>
            <p:cNvGrpSpPr>
              <a:grpSpLocks/>
            </p:cNvGrpSpPr>
            <p:nvPr/>
          </p:nvGrpSpPr>
          <p:grpSpPr bwMode="auto">
            <a:xfrm>
              <a:off x="2880" y="3430"/>
              <a:ext cx="182" cy="90"/>
              <a:chOff x="2381" y="2024"/>
              <a:chExt cx="271" cy="136"/>
            </a:xfrm>
          </p:grpSpPr>
          <p:sp>
            <p:nvSpPr>
              <p:cNvPr id="17727"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28"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29"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30"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31"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31" name="Group 210"/>
            <p:cNvGrpSpPr>
              <a:grpSpLocks/>
            </p:cNvGrpSpPr>
            <p:nvPr/>
          </p:nvGrpSpPr>
          <p:grpSpPr bwMode="auto">
            <a:xfrm>
              <a:off x="2699" y="3430"/>
              <a:ext cx="182" cy="90"/>
              <a:chOff x="2381" y="2024"/>
              <a:chExt cx="271" cy="136"/>
            </a:xfrm>
          </p:grpSpPr>
          <p:sp>
            <p:nvSpPr>
              <p:cNvPr id="17722"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23"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24"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25"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26"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32" name="Group 216"/>
            <p:cNvGrpSpPr>
              <a:grpSpLocks/>
            </p:cNvGrpSpPr>
            <p:nvPr/>
          </p:nvGrpSpPr>
          <p:grpSpPr bwMode="auto">
            <a:xfrm>
              <a:off x="2562" y="3430"/>
              <a:ext cx="182" cy="90"/>
              <a:chOff x="2381" y="2024"/>
              <a:chExt cx="271" cy="136"/>
            </a:xfrm>
          </p:grpSpPr>
          <p:sp>
            <p:nvSpPr>
              <p:cNvPr id="17717"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18"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19"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20"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21"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33" name="Group 222"/>
            <p:cNvGrpSpPr>
              <a:grpSpLocks/>
            </p:cNvGrpSpPr>
            <p:nvPr/>
          </p:nvGrpSpPr>
          <p:grpSpPr bwMode="auto">
            <a:xfrm>
              <a:off x="2381" y="3430"/>
              <a:ext cx="182" cy="90"/>
              <a:chOff x="2381" y="2024"/>
              <a:chExt cx="271" cy="136"/>
            </a:xfrm>
          </p:grpSpPr>
          <p:sp>
            <p:nvSpPr>
              <p:cNvPr id="17712"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13"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14"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15"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16"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34" name="Group 228"/>
            <p:cNvGrpSpPr>
              <a:grpSpLocks/>
            </p:cNvGrpSpPr>
            <p:nvPr/>
          </p:nvGrpSpPr>
          <p:grpSpPr bwMode="auto">
            <a:xfrm>
              <a:off x="2200" y="3430"/>
              <a:ext cx="182" cy="90"/>
              <a:chOff x="2381" y="2024"/>
              <a:chExt cx="271" cy="136"/>
            </a:xfrm>
          </p:grpSpPr>
          <p:sp>
            <p:nvSpPr>
              <p:cNvPr id="17707"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08"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09"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10"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11"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35" name="Group 234"/>
            <p:cNvGrpSpPr>
              <a:grpSpLocks/>
            </p:cNvGrpSpPr>
            <p:nvPr/>
          </p:nvGrpSpPr>
          <p:grpSpPr bwMode="auto">
            <a:xfrm>
              <a:off x="2018" y="3430"/>
              <a:ext cx="182" cy="90"/>
              <a:chOff x="2381" y="2024"/>
              <a:chExt cx="271" cy="136"/>
            </a:xfrm>
          </p:grpSpPr>
          <p:sp>
            <p:nvSpPr>
              <p:cNvPr id="17702"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03"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04"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05"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06"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36" name="Group 240"/>
            <p:cNvGrpSpPr>
              <a:grpSpLocks/>
            </p:cNvGrpSpPr>
            <p:nvPr/>
          </p:nvGrpSpPr>
          <p:grpSpPr bwMode="auto">
            <a:xfrm>
              <a:off x="3924" y="3430"/>
              <a:ext cx="182" cy="90"/>
              <a:chOff x="2381" y="2024"/>
              <a:chExt cx="271" cy="136"/>
            </a:xfrm>
          </p:grpSpPr>
          <p:sp>
            <p:nvSpPr>
              <p:cNvPr id="17697"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98"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99"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00"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701"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37" name="Group 246"/>
            <p:cNvGrpSpPr>
              <a:grpSpLocks/>
            </p:cNvGrpSpPr>
            <p:nvPr/>
          </p:nvGrpSpPr>
          <p:grpSpPr bwMode="auto">
            <a:xfrm>
              <a:off x="3743" y="3430"/>
              <a:ext cx="182" cy="90"/>
              <a:chOff x="2381" y="2024"/>
              <a:chExt cx="271" cy="136"/>
            </a:xfrm>
          </p:grpSpPr>
          <p:sp>
            <p:nvSpPr>
              <p:cNvPr id="17692"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93"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94"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95"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96"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38" name="Group 252"/>
            <p:cNvGrpSpPr>
              <a:grpSpLocks/>
            </p:cNvGrpSpPr>
            <p:nvPr/>
          </p:nvGrpSpPr>
          <p:grpSpPr bwMode="auto">
            <a:xfrm>
              <a:off x="3606" y="3430"/>
              <a:ext cx="182" cy="90"/>
              <a:chOff x="2381" y="2024"/>
              <a:chExt cx="271" cy="136"/>
            </a:xfrm>
          </p:grpSpPr>
          <p:sp>
            <p:nvSpPr>
              <p:cNvPr id="17687"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88"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89"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90"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91"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39" name="Group 258"/>
            <p:cNvGrpSpPr>
              <a:grpSpLocks/>
            </p:cNvGrpSpPr>
            <p:nvPr/>
          </p:nvGrpSpPr>
          <p:grpSpPr bwMode="auto">
            <a:xfrm>
              <a:off x="3425" y="3430"/>
              <a:ext cx="182" cy="90"/>
              <a:chOff x="2381" y="2024"/>
              <a:chExt cx="271" cy="136"/>
            </a:xfrm>
          </p:grpSpPr>
          <p:sp>
            <p:nvSpPr>
              <p:cNvPr id="17682"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83"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84"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85"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86"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40" name="Group 264"/>
            <p:cNvGrpSpPr>
              <a:grpSpLocks/>
            </p:cNvGrpSpPr>
            <p:nvPr/>
          </p:nvGrpSpPr>
          <p:grpSpPr bwMode="auto">
            <a:xfrm>
              <a:off x="3244" y="3430"/>
              <a:ext cx="182" cy="90"/>
              <a:chOff x="2381" y="2024"/>
              <a:chExt cx="271" cy="136"/>
            </a:xfrm>
          </p:grpSpPr>
          <p:sp>
            <p:nvSpPr>
              <p:cNvPr id="17677"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78"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79"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80"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81"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41" name="Group 270"/>
            <p:cNvGrpSpPr>
              <a:grpSpLocks/>
            </p:cNvGrpSpPr>
            <p:nvPr/>
          </p:nvGrpSpPr>
          <p:grpSpPr bwMode="auto">
            <a:xfrm>
              <a:off x="3062" y="3430"/>
              <a:ext cx="182" cy="90"/>
              <a:chOff x="2381" y="2024"/>
              <a:chExt cx="271" cy="136"/>
            </a:xfrm>
          </p:grpSpPr>
          <p:sp>
            <p:nvSpPr>
              <p:cNvPr id="17672"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73"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74"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75"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76"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42" name="Group 282"/>
            <p:cNvGrpSpPr>
              <a:grpSpLocks/>
            </p:cNvGrpSpPr>
            <p:nvPr/>
          </p:nvGrpSpPr>
          <p:grpSpPr bwMode="auto">
            <a:xfrm>
              <a:off x="4741" y="3430"/>
              <a:ext cx="182" cy="90"/>
              <a:chOff x="2381" y="2024"/>
              <a:chExt cx="271" cy="136"/>
            </a:xfrm>
          </p:grpSpPr>
          <p:sp>
            <p:nvSpPr>
              <p:cNvPr id="17667"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68"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69"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70"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71"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43" name="Group 288"/>
            <p:cNvGrpSpPr>
              <a:grpSpLocks/>
            </p:cNvGrpSpPr>
            <p:nvPr/>
          </p:nvGrpSpPr>
          <p:grpSpPr bwMode="auto">
            <a:xfrm>
              <a:off x="4604" y="3430"/>
              <a:ext cx="182" cy="90"/>
              <a:chOff x="2381" y="2024"/>
              <a:chExt cx="271" cy="136"/>
            </a:xfrm>
          </p:grpSpPr>
          <p:sp>
            <p:nvSpPr>
              <p:cNvPr id="17662"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63"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64"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65"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66"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44" name="Group 294"/>
            <p:cNvGrpSpPr>
              <a:grpSpLocks/>
            </p:cNvGrpSpPr>
            <p:nvPr/>
          </p:nvGrpSpPr>
          <p:grpSpPr bwMode="auto">
            <a:xfrm>
              <a:off x="4423" y="3430"/>
              <a:ext cx="182" cy="90"/>
              <a:chOff x="2381" y="2024"/>
              <a:chExt cx="271" cy="136"/>
            </a:xfrm>
          </p:grpSpPr>
          <p:sp>
            <p:nvSpPr>
              <p:cNvPr id="17657"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58"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59"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60"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61"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45" name="Group 300"/>
            <p:cNvGrpSpPr>
              <a:grpSpLocks/>
            </p:cNvGrpSpPr>
            <p:nvPr/>
          </p:nvGrpSpPr>
          <p:grpSpPr bwMode="auto">
            <a:xfrm>
              <a:off x="4242" y="3430"/>
              <a:ext cx="182" cy="90"/>
              <a:chOff x="2381" y="2024"/>
              <a:chExt cx="271" cy="136"/>
            </a:xfrm>
          </p:grpSpPr>
          <p:sp>
            <p:nvSpPr>
              <p:cNvPr id="17652"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53"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54"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55"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56"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646" name="Group 306"/>
            <p:cNvGrpSpPr>
              <a:grpSpLocks/>
            </p:cNvGrpSpPr>
            <p:nvPr/>
          </p:nvGrpSpPr>
          <p:grpSpPr bwMode="auto">
            <a:xfrm>
              <a:off x="4060" y="3430"/>
              <a:ext cx="182" cy="90"/>
              <a:chOff x="2381" y="2024"/>
              <a:chExt cx="271" cy="136"/>
            </a:xfrm>
          </p:grpSpPr>
          <p:sp>
            <p:nvSpPr>
              <p:cNvPr id="17647"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48"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49"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50"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51"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sp>
        <p:nvSpPr>
          <p:cNvPr id="17439" name="ZoneTexte 1"/>
          <p:cNvSpPr txBox="1">
            <a:spLocks noChangeArrowheads="1"/>
          </p:cNvSpPr>
          <p:nvPr/>
        </p:nvSpPr>
        <p:spPr bwMode="auto">
          <a:xfrm>
            <a:off x="1073336" y="3065992"/>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0</a:t>
            </a:r>
          </a:p>
        </p:txBody>
      </p:sp>
      <p:sp>
        <p:nvSpPr>
          <p:cNvPr id="17440" name="ZoneTexte 251"/>
          <p:cNvSpPr txBox="1">
            <a:spLocks noChangeArrowheads="1"/>
          </p:cNvSpPr>
          <p:nvPr/>
        </p:nvSpPr>
        <p:spPr bwMode="auto">
          <a:xfrm>
            <a:off x="2184586" y="3065992"/>
            <a:ext cx="382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10</a:t>
            </a:r>
          </a:p>
        </p:txBody>
      </p:sp>
      <p:sp>
        <p:nvSpPr>
          <p:cNvPr id="17441" name="ZoneTexte 252"/>
          <p:cNvSpPr txBox="1">
            <a:spLocks noChangeArrowheads="1"/>
          </p:cNvSpPr>
          <p:nvPr/>
        </p:nvSpPr>
        <p:spPr bwMode="auto">
          <a:xfrm>
            <a:off x="1621024" y="3065992"/>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5</a:t>
            </a:r>
          </a:p>
        </p:txBody>
      </p:sp>
      <p:sp>
        <p:nvSpPr>
          <p:cNvPr id="17442" name="ZoneTexte 253"/>
          <p:cNvSpPr txBox="1">
            <a:spLocks noChangeArrowheads="1"/>
          </p:cNvSpPr>
          <p:nvPr/>
        </p:nvSpPr>
        <p:spPr bwMode="auto">
          <a:xfrm>
            <a:off x="2773549" y="3065992"/>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15</a:t>
            </a:r>
          </a:p>
        </p:txBody>
      </p:sp>
      <p:sp>
        <p:nvSpPr>
          <p:cNvPr id="17443" name="ZoneTexte 254"/>
          <p:cNvSpPr txBox="1">
            <a:spLocks noChangeArrowheads="1"/>
          </p:cNvSpPr>
          <p:nvPr/>
        </p:nvSpPr>
        <p:spPr bwMode="auto">
          <a:xfrm>
            <a:off x="3349811" y="3065992"/>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20</a:t>
            </a:r>
          </a:p>
        </p:txBody>
      </p:sp>
      <p:sp>
        <p:nvSpPr>
          <p:cNvPr id="17444" name="ZoneTexte 255"/>
          <p:cNvSpPr txBox="1">
            <a:spLocks noChangeArrowheads="1"/>
          </p:cNvSpPr>
          <p:nvPr/>
        </p:nvSpPr>
        <p:spPr bwMode="auto">
          <a:xfrm>
            <a:off x="3930836" y="3065992"/>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25</a:t>
            </a:r>
          </a:p>
        </p:txBody>
      </p:sp>
      <p:sp>
        <p:nvSpPr>
          <p:cNvPr id="17445" name="ZoneTexte 256"/>
          <p:cNvSpPr txBox="1">
            <a:spLocks noChangeArrowheads="1"/>
          </p:cNvSpPr>
          <p:nvPr/>
        </p:nvSpPr>
        <p:spPr bwMode="auto">
          <a:xfrm>
            <a:off x="4538849" y="3065992"/>
            <a:ext cx="382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30</a:t>
            </a:r>
          </a:p>
        </p:txBody>
      </p:sp>
      <p:sp>
        <p:nvSpPr>
          <p:cNvPr id="17446" name="ZoneTexte 257"/>
          <p:cNvSpPr txBox="1">
            <a:spLocks noChangeArrowheads="1"/>
          </p:cNvSpPr>
          <p:nvPr/>
        </p:nvSpPr>
        <p:spPr bwMode="auto">
          <a:xfrm>
            <a:off x="5116699" y="3065992"/>
            <a:ext cx="382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35</a:t>
            </a:r>
          </a:p>
        </p:txBody>
      </p:sp>
      <p:sp>
        <p:nvSpPr>
          <p:cNvPr id="17447" name="ZoneTexte 258"/>
          <p:cNvSpPr txBox="1">
            <a:spLocks noChangeArrowheads="1"/>
          </p:cNvSpPr>
          <p:nvPr/>
        </p:nvSpPr>
        <p:spPr bwMode="auto">
          <a:xfrm>
            <a:off x="5697724" y="3065992"/>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40</a:t>
            </a:r>
          </a:p>
        </p:txBody>
      </p:sp>
      <p:sp>
        <p:nvSpPr>
          <p:cNvPr id="17448" name="ZoneTexte 259"/>
          <p:cNvSpPr txBox="1">
            <a:spLocks noChangeArrowheads="1"/>
          </p:cNvSpPr>
          <p:nvPr/>
        </p:nvSpPr>
        <p:spPr bwMode="auto">
          <a:xfrm>
            <a:off x="7393174" y="3065992"/>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60</a:t>
            </a:r>
          </a:p>
        </p:txBody>
      </p:sp>
      <p:sp>
        <p:nvSpPr>
          <p:cNvPr id="17449" name="ZoneTexte 260"/>
          <p:cNvSpPr txBox="1">
            <a:spLocks noChangeArrowheads="1"/>
          </p:cNvSpPr>
          <p:nvPr/>
        </p:nvSpPr>
        <p:spPr bwMode="auto">
          <a:xfrm>
            <a:off x="6834374" y="3065992"/>
            <a:ext cx="382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50</a:t>
            </a:r>
          </a:p>
        </p:txBody>
      </p:sp>
      <p:sp>
        <p:nvSpPr>
          <p:cNvPr id="17450" name="ZoneTexte 261"/>
          <p:cNvSpPr txBox="1">
            <a:spLocks noChangeArrowheads="1"/>
          </p:cNvSpPr>
          <p:nvPr/>
        </p:nvSpPr>
        <p:spPr bwMode="auto">
          <a:xfrm>
            <a:off x="6223186" y="3065992"/>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45</a:t>
            </a:r>
          </a:p>
        </p:txBody>
      </p:sp>
      <p:sp>
        <p:nvSpPr>
          <p:cNvPr id="5" name="Rectangle à coins arrondis 4"/>
          <p:cNvSpPr/>
          <p:nvPr/>
        </p:nvSpPr>
        <p:spPr>
          <a:xfrm>
            <a:off x="894149" y="173038"/>
            <a:ext cx="7918450" cy="447650"/>
          </a:xfrm>
          <a:prstGeom prst="roundRect">
            <a:avLst/>
          </a:prstGeom>
          <a:solidFill>
            <a:schemeClr val="tx2">
              <a:lumMod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altLang="fr-FR" sz="2400" dirty="0" smtClean="0">
                <a:solidFill>
                  <a:schemeClr val="bg1"/>
                </a:solidFill>
              </a:rPr>
              <a:t>Anoestrus fonctionnel ou pathologique fonctionnel de type 1</a:t>
            </a:r>
            <a:endParaRPr lang="fr-FR" altLang="fr-FR" sz="2400" dirty="0">
              <a:solidFill>
                <a:schemeClr val="bg1"/>
              </a:solidFill>
            </a:endParaRPr>
          </a:p>
        </p:txBody>
      </p:sp>
      <p:grpSp>
        <p:nvGrpSpPr>
          <p:cNvPr id="17452" name="Group 249"/>
          <p:cNvGrpSpPr>
            <a:grpSpLocks/>
          </p:cNvGrpSpPr>
          <p:nvPr/>
        </p:nvGrpSpPr>
        <p:grpSpPr bwMode="auto">
          <a:xfrm>
            <a:off x="1744849" y="1724554"/>
            <a:ext cx="1633537" cy="936625"/>
            <a:chOff x="930" y="2614"/>
            <a:chExt cx="1451" cy="816"/>
          </a:xfrm>
        </p:grpSpPr>
        <p:grpSp>
          <p:nvGrpSpPr>
            <p:cNvPr id="17592" name="Group 342"/>
            <p:cNvGrpSpPr>
              <a:grpSpLocks/>
            </p:cNvGrpSpPr>
            <p:nvPr/>
          </p:nvGrpSpPr>
          <p:grpSpPr bwMode="auto">
            <a:xfrm>
              <a:off x="975" y="3158"/>
              <a:ext cx="227" cy="272"/>
              <a:chOff x="975" y="3158"/>
              <a:chExt cx="227" cy="272"/>
            </a:xfrm>
          </p:grpSpPr>
          <p:sp>
            <p:nvSpPr>
              <p:cNvPr id="17615"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16"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17"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18"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19"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20"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21"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22"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23"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7593"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7594" name="Group 343"/>
            <p:cNvGrpSpPr>
              <a:grpSpLocks/>
            </p:cNvGrpSpPr>
            <p:nvPr/>
          </p:nvGrpSpPr>
          <p:grpSpPr bwMode="auto">
            <a:xfrm>
              <a:off x="1020" y="2614"/>
              <a:ext cx="453" cy="589"/>
              <a:chOff x="975" y="2614"/>
              <a:chExt cx="453" cy="589"/>
            </a:xfrm>
          </p:grpSpPr>
          <p:sp>
            <p:nvSpPr>
              <p:cNvPr id="17606"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07"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08"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09"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10"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11"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12"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13"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14"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595" name="Group 348"/>
            <p:cNvGrpSpPr>
              <a:grpSpLocks/>
            </p:cNvGrpSpPr>
            <p:nvPr/>
          </p:nvGrpSpPr>
          <p:grpSpPr bwMode="auto">
            <a:xfrm>
              <a:off x="1429" y="2614"/>
              <a:ext cx="272" cy="136"/>
              <a:chOff x="1429" y="2614"/>
              <a:chExt cx="272" cy="136"/>
            </a:xfrm>
          </p:grpSpPr>
          <p:sp>
            <p:nvSpPr>
              <p:cNvPr id="17604"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05"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596" name="Group 349"/>
            <p:cNvGrpSpPr>
              <a:grpSpLocks/>
            </p:cNvGrpSpPr>
            <p:nvPr/>
          </p:nvGrpSpPr>
          <p:grpSpPr bwMode="auto">
            <a:xfrm>
              <a:off x="1701" y="2659"/>
              <a:ext cx="680" cy="680"/>
              <a:chOff x="1701" y="2659"/>
              <a:chExt cx="680" cy="680"/>
            </a:xfrm>
          </p:grpSpPr>
          <p:sp>
            <p:nvSpPr>
              <p:cNvPr id="17597"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98"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99"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00"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01"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02"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603"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grpSp>
        <p:nvGrpSpPr>
          <p:cNvPr id="17453" name="Group 249"/>
          <p:cNvGrpSpPr>
            <a:grpSpLocks/>
          </p:cNvGrpSpPr>
          <p:nvPr/>
        </p:nvGrpSpPr>
        <p:grpSpPr bwMode="auto">
          <a:xfrm>
            <a:off x="2713224" y="1772179"/>
            <a:ext cx="1631950" cy="936625"/>
            <a:chOff x="930" y="2614"/>
            <a:chExt cx="1451" cy="816"/>
          </a:xfrm>
        </p:grpSpPr>
        <p:grpSp>
          <p:nvGrpSpPr>
            <p:cNvPr id="17560" name="Group 342"/>
            <p:cNvGrpSpPr>
              <a:grpSpLocks/>
            </p:cNvGrpSpPr>
            <p:nvPr/>
          </p:nvGrpSpPr>
          <p:grpSpPr bwMode="auto">
            <a:xfrm>
              <a:off x="975" y="3158"/>
              <a:ext cx="227" cy="272"/>
              <a:chOff x="975" y="3158"/>
              <a:chExt cx="227" cy="272"/>
            </a:xfrm>
          </p:grpSpPr>
          <p:sp>
            <p:nvSpPr>
              <p:cNvPr id="17583"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84"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85"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86"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87"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88"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89"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90"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91"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7561"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7562" name="Group 343"/>
            <p:cNvGrpSpPr>
              <a:grpSpLocks/>
            </p:cNvGrpSpPr>
            <p:nvPr/>
          </p:nvGrpSpPr>
          <p:grpSpPr bwMode="auto">
            <a:xfrm>
              <a:off x="1020" y="2614"/>
              <a:ext cx="453" cy="589"/>
              <a:chOff x="975" y="2614"/>
              <a:chExt cx="453" cy="589"/>
            </a:xfrm>
          </p:grpSpPr>
          <p:sp>
            <p:nvSpPr>
              <p:cNvPr id="17574"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75"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76"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77"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78"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79"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80"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81"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82"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563" name="Group 348"/>
            <p:cNvGrpSpPr>
              <a:grpSpLocks/>
            </p:cNvGrpSpPr>
            <p:nvPr/>
          </p:nvGrpSpPr>
          <p:grpSpPr bwMode="auto">
            <a:xfrm>
              <a:off x="1429" y="2614"/>
              <a:ext cx="272" cy="136"/>
              <a:chOff x="1429" y="2614"/>
              <a:chExt cx="272" cy="136"/>
            </a:xfrm>
          </p:grpSpPr>
          <p:sp>
            <p:nvSpPr>
              <p:cNvPr id="17572"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73"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564" name="Group 349"/>
            <p:cNvGrpSpPr>
              <a:grpSpLocks/>
            </p:cNvGrpSpPr>
            <p:nvPr/>
          </p:nvGrpSpPr>
          <p:grpSpPr bwMode="auto">
            <a:xfrm>
              <a:off x="1701" y="2659"/>
              <a:ext cx="680" cy="680"/>
              <a:chOff x="1701" y="2659"/>
              <a:chExt cx="680" cy="680"/>
            </a:xfrm>
          </p:grpSpPr>
          <p:sp>
            <p:nvSpPr>
              <p:cNvPr id="17565"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66"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67"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68"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69"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70"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71"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grpSp>
        <p:nvGrpSpPr>
          <p:cNvPr id="17454" name="Group 249"/>
          <p:cNvGrpSpPr>
            <a:grpSpLocks/>
          </p:cNvGrpSpPr>
          <p:nvPr/>
        </p:nvGrpSpPr>
        <p:grpSpPr bwMode="auto">
          <a:xfrm>
            <a:off x="3781611" y="1726142"/>
            <a:ext cx="1633538" cy="936625"/>
            <a:chOff x="930" y="2614"/>
            <a:chExt cx="1451" cy="816"/>
          </a:xfrm>
        </p:grpSpPr>
        <p:grpSp>
          <p:nvGrpSpPr>
            <p:cNvPr id="17528" name="Group 342"/>
            <p:cNvGrpSpPr>
              <a:grpSpLocks/>
            </p:cNvGrpSpPr>
            <p:nvPr/>
          </p:nvGrpSpPr>
          <p:grpSpPr bwMode="auto">
            <a:xfrm>
              <a:off x="975" y="3158"/>
              <a:ext cx="227" cy="272"/>
              <a:chOff x="975" y="3158"/>
              <a:chExt cx="227" cy="272"/>
            </a:xfrm>
          </p:grpSpPr>
          <p:sp>
            <p:nvSpPr>
              <p:cNvPr id="17551"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52"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53"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54"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55"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56"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57"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58"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59"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7529"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7530" name="Group 343"/>
            <p:cNvGrpSpPr>
              <a:grpSpLocks/>
            </p:cNvGrpSpPr>
            <p:nvPr/>
          </p:nvGrpSpPr>
          <p:grpSpPr bwMode="auto">
            <a:xfrm>
              <a:off x="1020" y="2614"/>
              <a:ext cx="453" cy="589"/>
              <a:chOff x="975" y="2614"/>
              <a:chExt cx="453" cy="589"/>
            </a:xfrm>
          </p:grpSpPr>
          <p:sp>
            <p:nvSpPr>
              <p:cNvPr id="17542"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43"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44"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45"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46"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47"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48"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49"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50"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531" name="Group 348"/>
            <p:cNvGrpSpPr>
              <a:grpSpLocks/>
            </p:cNvGrpSpPr>
            <p:nvPr/>
          </p:nvGrpSpPr>
          <p:grpSpPr bwMode="auto">
            <a:xfrm>
              <a:off x="1429" y="2614"/>
              <a:ext cx="272" cy="136"/>
              <a:chOff x="1429" y="2614"/>
              <a:chExt cx="272" cy="136"/>
            </a:xfrm>
          </p:grpSpPr>
          <p:sp>
            <p:nvSpPr>
              <p:cNvPr id="17540"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41"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532" name="Group 349"/>
            <p:cNvGrpSpPr>
              <a:grpSpLocks/>
            </p:cNvGrpSpPr>
            <p:nvPr/>
          </p:nvGrpSpPr>
          <p:grpSpPr bwMode="auto">
            <a:xfrm>
              <a:off x="1701" y="2659"/>
              <a:ext cx="680" cy="680"/>
              <a:chOff x="1701" y="2659"/>
              <a:chExt cx="680" cy="680"/>
            </a:xfrm>
          </p:grpSpPr>
          <p:sp>
            <p:nvSpPr>
              <p:cNvPr id="17533"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34"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35"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36"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37"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38"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39"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grpSp>
        <p:nvGrpSpPr>
          <p:cNvPr id="17455" name="Group 249"/>
          <p:cNvGrpSpPr>
            <a:grpSpLocks/>
          </p:cNvGrpSpPr>
          <p:nvPr/>
        </p:nvGrpSpPr>
        <p:grpSpPr bwMode="auto">
          <a:xfrm>
            <a:off x="4642036" y="1762654"/>
            <a:ext cx="1633538" cy="936625"/>
            <a:chOff x="930" y="2614"/>
            <a:chExt cx="1451" cy="816"/>
          </a:xfrm>
        </p:grpSpPr>
        <p:grpSp>
          <p:nvGrpSpPr>
            <p:cNvPr id="17496" name="Group 342"/>
            <p:cNvGrpSpPr>
              <a:grpSpLocks/>
            </p:cNvGrpSpPr>
            <p:nvPr/>
          </p:nvGrpSpPr>
          <p:grpSpPr bwMode="auto">
            <a:xfrm>
              <a:off x="975" y="3158"/>
              <a:ext cx="227" cy="272"/>
              <a:chOff x="975" y="3158"/>
              <a:chExt cx="227" cy="272"/>
            </a:xfrm>
          </p:grpSpPr>
          <p:sp>
            <p:nvSpPr>
              <p:cNvPr id="17519"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20"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21"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22"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23"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24"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25"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26"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27"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7497"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7498" name="Group 343"/>
            <p:cNvGrpSpPr>
              <a:grpSpLocks/>
            </p:cNvGrpSpPr>
            <p:nvPr/>
          </p:nvGrpSpPr>
          <p:grpSpPr bwMode="auto">
            <a:xfrm>
              <a:off x="1020" y="2614"/>
              <a:ext cx="453" cy="589"/>
              <a:chOff x="975" y="2614"/>
              <a:chExt cx="453" cy="589"/>
            </a:xfrm>
          </p:grpSpPr>
          <p:sp>
            <p:nvSpPr>
              <p:cNvPr id="17510"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11"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12"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13"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14"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15"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16"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17"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18"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499" name="Group 348"/>
            <p:cNvGrpSpPr>
              <a:grpSpLocks/>
            </p:cNvGrpSpPr>
            <p:nvPr/>
          </p:nvGrpSpPr>
          <p:grpSpPr bwMode="auto">
            <a:xfrm>
              <a:off x="1429" y="2614"/>
              <a:ext cx="272" cy="136"/>
              <a:chOff x="1429" y="2614"/>
              <a:chExt cx="272" cy="136"/>
            </a:xfrm>
          </p:grpSpPr>
          <p:sp>
            <p:nvSpPr>
              <p:cNvPr id="17508"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09"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500" name="Group 349"/>
            <p:cNvGrpSpPr>
              <a:grpSpLocks/>
            </p:cNvGrpSpPr>
            <p:nvPr/>
          </p:nvGrpSpPr>
          <p:grpSpPr bwMode="auto">
            <a:xfrm>
              <a:off x="1701" y="2659"/>
              <a:ext cx="680" cy="680"/>
              <a:chOff x="1701" y="2659"/>
              <a:chExt cx="680" cy="680"/>
            </a:xfrm>
          </p:grpSpPr>
          <p:sp>
            <p:nvSpPr>
              <p:cNvPr id="17501"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02"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03"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04"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05"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06"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507"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grpSp>
        <p:nvGrpSpPr>
          <p:cNvPr id="17456" name="Group 249"/>
          <p:cNvGrpSpPr>
            <a:grpSpLocks/>
          </p:cNvGrpSpPr>
          <p:nvPr/>
        </p:nvGrpSpPr>
        <p:grpSpPr bwMode="auto">
          <a:xfrm>
            <a:off x="5507224" y="1753129"/>
            <a:ext cx="1631950" cy="936625"/>
            <a:chOff x="930" y="2614"/>
            <a:chExt cx="1451" cy="816"/>
          </a:xfrm>
        </p:grpSpPr>
        <p:grpSp>
          <p:nvGrpSpPr>
            <p:cNvPr id="17464" name="Group 342"/>
            <p:cNvGrpSpPr>
              <a:grpSpLocks/>
            </p:cNvGrpSpPr>
            <p:nvPr/>
          </p:nvGrpSpPr>
          <p:grpSpPr bwMode="auto">
            <a:xfrm>
              <a:off x="975" y="3158"/>
              <a:ext cx="227" cy="272"/>
              <a:chOff x="975" y="3158"/>
              <a:chExt cx="227" cy="272"/>
            </a:xfrm>
          </p:grpSpPr>
          <p:sp>
            <p:nvSpPr>
              <p:cNvPr id="17487"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88"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89"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90"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91"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92"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93"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94"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95"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7465"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7466" name="Group 343"/>
            <p:cNvGrpSpPr>
              <a:grpSpLocks/>
            </p:cNvGrpSpPr>
            <p:nvPr/>
          </p:nvGrpSpPr>
          <p:grpSpPr bwMode="auto">
            <a:xfrm>
              <a:off x="1020" y="2614"/>
              <a:ext cx="453" cy="589"/>
              <a:chOff x="975" y="2614"/>
              <a:chExt cx="453" cy="589"/>
            </a:xfrm>
          </p:grpSpPr>
          <p:sp>
            <p:nvSpPr>
              <p:cNvPr id="17478"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79"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80"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81"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82"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83"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84"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85"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86"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467" name="Group 348"/>
            <p:cNvGrpSpPr>
              <a:grpSpLocks/>
            </p:cNvGrpSpPr>
            <p:nvPr/>
          </p:nvGrpSpPr>
          <p:grpSpPr bwMode="auto">
            <a:xfrm>
              <a:off x="1429" y="2614"/>
              <a:ext cx="272" cy="136"/>
              <a:chOff x="1429" y="2614"/>
              <a:chExt cx="272" cy="136"/>
            </a:xfrm>
          </p:grpSpPr>
          <p:sp>
            <p:nvSpPr>
              <p:cNvPr id="17476"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77"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7468" name="Group 349"/>
            <p:cNvGrpSpPr>
              <a:grpSpLocks/>
            </p:cNvGrpSpPr>
            <p:nvPr/>
          </p:nvGrpSpPr>
          <p:grpSpPr bwMode="auto">
            <a:xfrm>
              <a:off x="1701" y="2659"/>
              <a:ext cx="680" cy="680"/>
              <a:chOff x="1701" y="2659"/>
              <a:chExt cx="680" cy="680"/>
            </a:xfrm>
          </p:grpSpPr>
          <p:sp>
            <p:nvSpPr>
              <p:cNvPr id="17469"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70"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71"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72"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73"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74"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7475"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sp>
        <p:nvSpPr>
          <p:cNvPr id="1490" name="Rectangle à coins arrondis 1489"/>
          <p:cNvSpPr/>
          <p:nvPr/>
        </p:nvSpPr>
        <p:spPr>
          <a:xfrm>
            <a:off x="716196" y="815404"/>
            <a:ext cx="7548650" cy="453355"/>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sz="2200" dirty="0"/>
              <a:t>A</a:t>
            </a:r>
            <a:r>
              <a:rPr lang="fr-BE" sz="2200" dirty="0" smtClean="0"/>
              <a:t>bsence </a:t>
            </a:r>
            <a:r>
              <a:rPr lang="fr-BE" sz="2200" dirty="0"/>
              <a:t>de développement du follicule </a:t>
            </a:r>
            <a:r>
              <a:rPr lang="fr-BE" sz="2200" dirty="0" smtClean="0"/>
              <a:t>jusqu’au </a:t>
            </a:r>
            <a:r>
              <a:rPr lang="fr-BE" sz="2200" dirty="0"/>
              <a:t>stade dominant</a:t>
            </a:r>
          </a:p>
        </p:txBody>
      </p:sp>
      <p:pic>
        <p:nvPicPr>
          <p:cNvPr id="174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48" y="4756151"/>
            <a:ext cx="1836737" cy="160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091" y="4469021"/>
            <a:ext cx="2109787" cy="157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60" name="ZoneTexte 1496"/>
          <p:cNvSpPr txBox="1">
            <a:spLocks noChangeArrowheads="1"/>
          </p:cNvSpPr>
          <p:nvPr/>
        </p:nvSpPr>
        <p:spPr bwMode="auto">
          <a:xfrm>
            <a:off x="105117" y="3347119"/>
            <a:ext cx="2110258"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dirty="0">
                <a:solidFill>
                  <a:schemeClr val="tx1"/>
                </a:solidFill>
                <a:latin typeface="+mj-lt"/>
              </a:rPr>
              <a:t>Ovaires granuleux </a:t>
            </a:r>
          </a:p>
          <a:p>
            <a:pPr algn="ctr">
              <a:spcBef>
                <a:spcPct val="0"/>
              </a:spcBef>
              <a:buClrTx/>
              <a:buFontTx/>
              <a:buNone/>
            </a:pPr>
            <a:r>
              <a:rPr lang="fr-BE" altLang="fr-FR" sz="2000" dirty="0">
                <a:solidFill>
                  <a:schemeClr val="tx1"/>
                </a:solidFill>
                <a:latin typeface="+mj-lt"/>
              </a:rPr>
              <a:t>voire lisses </a:t>
            </a:r>
          </a:p>
          <a:p>
            <a:pPr algn="ctr">
              <a:spcBef>
                <a:spcPct val="0"/>
              </a:spcBef>
              <a:buClrTx/>
              <a:buFontTx/>
              <a:buNone/>
            </a:pPr>
            <a:r>
              <a:rPr lang="fr-BE" altLang="fr-FR" sz="2000" dirty="0">
                <a:solidFill>
                  <a:schemeClr val="tx1"/>
                </a:solidFill>
                <a:latin typeface="+mj-lt"/>
              </a:rPr>
              <a:t>à la palpation</a:t>
            </a:r>
          </a:p>
        </p:txBody>
      </p:sp>
      <p:sp>
        <p:nvSpPr>
          <p:cNvPr id="17461" name="ZoneTexte 1497"/>
          <p:cNvSpPr txBox="1">
            <a:spLocks noChangeArrowheads="1"/>
          </p:cNvSpPr>
          <p:nvPr/>
        </p:nvSpPr>
        <p:spPr bwMode="auto">
          <a:xfrm>
            <a:off x="5897563" y="3501008"/>
            <a:ext cx="2043828"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dirty="0">
                <a:solidFill>
                  <a:schemeClr val="tx1"/>
                </a:solidFill>
                <a:latin typeface="+mj-lt"/>
              </a:rPr>
              <a:t>Follicules &lt; 9 mm </a:t>
            </a:r>
          </a:p>
          <a:p>
            <a:pPr algn="ctr">
              <a:spcBef>
                <a:spcPct val="0"/>
              </a:spcBef>
              <a:buClrTx/>
              <a:buFontTx/>
              <a:buNone/>
            </a:pPr>
            <a:r>
              <a:rPr lang="fr-BE" altLang="fr-FR" sz="2000" dirty="0">
                <a:solidFill>
                  <a:schemeClr val="tx1"/>
                </a:solidFill>
                <a:latin typeface="+mj-lt"/>
              </a:rPr>
              <a:t>à l’échographie</a:t>
            </a:r>
          </a:p>
        </p:txBody>
      </p:sp>
      <p:sp>
        <p:nvSpPr>
          <p:cNvPr id="11" name="Rectangle à coins arrondis 10"/>
          <p:cNvSpPr/>
          <p:nvPr/>
        </p:nvSpPr>
        <p:spPr>
          <a:xfrm>
            <a:off x="2986651" y="3573016"/>
            <a:ext cx="2161413" cy="431800"/>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solidFill>
                  <a:schemeClr val="tx1"/>
                </a:solidFill>
              </a:rPr>
              <a:t>Manque  de </a:t>
            </a:r>
            <a:r>
              <a:rPr lang="fr-BE" dirty="0" err="1" smtClean="0">
                <a:solidFill>
                  <a:schemeClr val="tx1"/>
                </a:solidFill>
              </a:rPr>
              <a:t>LH</a:t>
            </a:r>
            <a:r>
              <a:rPr lang="fr-BE" dirty="0">
                <a:solidFill>
                  <a:schemeClr val="tx1"/>
                </a:solidFill>
              </a:rPr>
              <a:t>/</a:t>
            </a:r>
            <a:r>
              <a:rPr lang="fr-BE" dirty="0" err="1" smtClean="0">
                <a:solidFill>
                  <a:schemeClr val="tx1"/>
                </a:solidFill>
              </a:rPr>
              <a:t>FSH</a:t>
            </a:r>
            <a:endParaRPr lang="fr-BE" dirty="0">
              <a:solidFill>
                <a:schemeClr val="tx1"/>
              </a:solidFill>
            </a:endParaRPr>
          </a:p>
        </p:txBody>
      </p:sp>
      <p:grpSp>
        <p:nvGrpSpPr>
          <p:cNvPr id="354" name="Group 249"/>
          <p:cNvGrpSpPr>
            <a:grpSpLocks/>
          </p:cNvGrpSpPr>
          <p:nvPr/>
        </p:nvGrpSpPr>
        <p:grpSpPr bwMode="auto">
          <a:xfrm>
            <a:off x="6415273" y="1760000"/>
            <a:ext cx="1631950" cy="936625"/>
            <a:chOff x="930" y="2614"/>
            <a:chExt cx="1451" cy="816"/>
          </a:xfrm>
        </p:grpSpPr>
        <p:grpSp>
          <p:nvGrpSpPr>
            <p:cNvPr id="355" name="Group 342"/>
            <p:cNvGrpSpPr>
              <a:grpSpLocks/>
            </p:cNvGrpSpPr>
            <p:nvPr/>
          </p:nvGrpSpPr>
          <p:grpSpPr bwMode="auto">
            <a:xfrm>
              <a:off x="975" y="3158"/>
              <a:ext cx="227" cy="272"/>
              <a:chOff x="975" y="3158"/>
              <a:chExt cx="227" cy="272"/>
            </a:xfrm>
          </p:grpSpPr>
          <p:sp>
            <p:nvSpPr>
              <p:cNvPr id="378"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79"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80"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81"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82"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83"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84"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85"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86"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356"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357" name="Group 343"/>
            <p:cNvGrpSpPr>
              <a:grpSpLocks/>
            </p:cNvGrpSpPr>
            <p:nvPr/>
          </p:nvGrpSpPr>
          <p:grpSpPr bwMode="auto">
            <a:xfrm>
              <a:off x="1020" y="2614"/>
              <a:ext cx="453" cy="589"/>
              <a:chOff x="975" y="2614"/>
              <a:chExt cx="453" cy="589"/>
            </a:xfrm>
          </p:grpSpPr>
          <p:sp>
            <p:nvSpPr>
              <p:cNvPr id="369"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70"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71"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72"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73"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74"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75"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76"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77"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358" name="Group 348"/>
            <p:cNvGrpSpPr>
              <a:grpSpLocks/>
            </p:cNvGrpSpPr>
            <p:nvPr/>
          </p:nvGrpSpPr>
          <p:grpSpPr bwMode="auto">
            <a:xfrm>
              <a:off x="1429" y="2614"/>
              <a:ext cx="272" cy="136"/>
              <a:chOff x="1429" y="2614"/>
              <a:chExt cx="272" cy="136"/>
            </a:xfrm>
          </p:grpSpPr>
          <p:sp>
            <p:nvSpPr>
              <p:cNvPr id="367"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68"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359" name="Group 349"/>
            <p:cNvGrpSpPr>
              <a:grpSpLocks/>
            </p:cNvGrpSpPr>
            <p:nvPr/>
          </p:nvGrpSpPr>
          <p:grpSpPr bwMode="auto">
            <a:xfrm>
              <a:off x="1701" y="2659"/>
              <a:ext cx="680" cy="680"/>
              <a:chOff x="1701" y="2659"/>
              <a:chExt cx="680" cy="680"/>
            </a:xfrm>
          </p:grpSpPr>
          <p:sp>
            <p:nvSpPr>
              <p:cNvPr id="360"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61"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62"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63"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64"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65"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366"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1469" y="4542130"/>
            <a:ext cx="2876581" cy="203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8" name="ZoneTexte 1498"/>
          <p:cNvSpPr txBox="1">
            <a:spLocks noChangeArrowheads="1"/>
          </p:cNvSpPr>
          <p:nvPr/>
        </p:nvSpPr>
        <p:spPr bwMode="auto">
          <a:xfrm>
            <a:off x="3424792" y="4727516"/>
            <a:ext cx="952504" cy="400110"/>
          </a:xfrm>
          <a:prstGeom prst="rect">
            <a:avLst/>
          </a:prstGeom>
          <a:noFill/>
          <a:ln w="9525">
            <a:noFill/>
            <a:miter lim="800000"/>
            <a:headEnd/>
            <a:tailEnd/>
          </a:ln>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b="1" dirty="0" err="1">
                <a:solidFill>
                  <a:srgbClr val="FF0000"/>
                </a:solidFill>
                <a:latin typeface="+mj-lt"/>
              </a:rPr>
              <a:t>BCS</a:t>
            </a:r>
            <a:r>
              <a:rPr lang="fr-BE" altLang="fr-FR" sz="2000" b="1" dirty="0">
                <a:solidFill>
                  <a:srgbClr val="FF0000"/>
                </a:solidFill>
                <a:latin typeface="+mj-lt"/>
              </a:rPr>
              <a:t> &lt; 2</a:t>
            </a:r>
          </a:p>
        </p:txBody>
      </p:sp>
      <p:sp>
        <p:nvSpPr>
          <p:cNvPr id="2" name="Flèche vers le bas 1"/>
          <p:cNvSpPr/>
          <p:nvPr/>
        </p:nvSpPr>
        <p:spPr>
          <a:xfrm rot="16200000">
            <a:off x="5338594" y="3557319"/>
            <a:ext cx="400405" cy="431800"/>
          </a:xfrm>
          <a:prstGeom prst="downArrow">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90" name="Flèche vers le bas 389"/>
          <p:cNvSpPr/>
          <p:nvPr/>
        </p:nvSpPr>
        <p:spPr>
          <a:xfrm rot="16200000" flipV="1">
            <a:off x="2286539" y="3554222"/>
            <a:ext cx="400405" cy="437994"/>
          </a:xfrm>
          <a:prstGeom prst="downArrow">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91" name="Flèche vers le bas 390"/>
          <p:cNvSpPr/>
          <p:nvPr/>
        </p:nvSpPr>
        <p:spPr>
          <a:xfrm flipV="1">
            <a:off x="3811555" y="4071126"/>
            <a:ext cx="400405" cy="437994"/>
          </a:xfrm>
          <a:prstGeom prst="downArrow">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92" name="Ellipse 391"/>
          <p:cNvSpPr/>
          <p:nvPr/>
        </p:nvSpPr>
        <p:spPr>
          <a:xfrm>
            <a:off x="249517" y="173038"/>
            <a:ext cx="504732" cy="454447"/>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1</a:t>
            </a:r>
            <a:endParaRPr lang="fr-BE" sz="2400" dirty="0"/>
          </a:p>
        </p:txBody>
      </p:sp>
      <p:sp>
        <p:nvSpPr>
          <p:cNvPr id="3" name="Espace réservé du numéro de diapositive 2"/>
          <p:cNvSpPr>
            <a:spLocks noGrp="1"/>
          </p:cNvSpPr>
          <p:nvPr>
            <p:ph type="sldNum" sz="quarter" idx="12"/>
          </p:nvPr>
        </p:nvSpPr>
        <p:spPr/>
        <p:txBody>
          <a:bodyPr/>
          <a:lstStyle/>
          <a:p>
            <a:fld id="{74236956-C5D1-4819-939A-6E38A104A438}" type="slidenum">
              <a:rPr lang="fr-BE" smtClean="0"/>
              <a:t>15</a:t>
            </a:fld>
            <a:endParaRPr lang="fr-BE"/>
          </a:p>
        </p:txBody>
      </p:sp>
    </p:spTree>
    <p:extLst>
      <p:ext uri="{BB962C8B-B14F-4D97-AF65-F5344CB8AC3E}">
        <p14:creationId xmlns:p14="http://schemas.microsoft.com/office/powerpoint/2010/main" val="192172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4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4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4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4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4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4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4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4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4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4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4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4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4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4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4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4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4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4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4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4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44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4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4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44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4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4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744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744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744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745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745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745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745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745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745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49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5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9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88"/>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14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9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746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745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7461"/>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7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9" grpId="0"/>
      <p:bldP spid="17440" grpId="0"/>
      <p:bldP spid="17441" grpId="0"/>
      <p:bldP spid="17442" grpId="0"/>
      <p:bldP spid="17443" grpId="0"/>
      <p:bldP spid="17444" grpId="0"/>
      <p:bldP spid="17445" grpId="0"/>
      <p:bldP spid="17446" grpId="0"/>
      <p:bldP spid="17447" grpId="0"/>
      <p:bldP spid="17448" grpId="0"/>
      <p:bldP spid="17449" grpId="0"/>
      <p:bldP spid="17450" grpId="0"/>
      <p:bldP spid="1490" grpId="0" animBg="1"/>
      <p:bldP spid="17460" grpId="0" animBg="1"/>
      <p:bldP spid="17461" grpId="0" animBg="1"/>
      <p:bldP spid="11" grpId="0" animBg="1"/>
      <p:bldP spid="388" grpId="0"/>
      <p:bldP spid="2" grpId="0" animBg="1"/>
      <p:bldP spid="390" grpId="0" animBg="1"/>
      <p:bldP spid="3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467180" y="369851"/>
            <a:ext cx="7918450" cy="447650"/>
          </a:xfrm>
          <a:prstGeom prst="roundRect">
            <a:avLst/>
          </a:prstGeom>
          <a:solidFill>
            <a:schemeClr val="tx2">
              <a:lumMod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altLang="fr-FR" sz="2400" dirty="0" smtClean="0">
                <a:solidFill>
                  <a:schemeClr val="bg1"/>
                </a:solidFill>
              </a:rPr>
              <a:t>Traitement de l’anoestrus pathologique fonctionnel de type 1</a:t>
            </a:r>
            <a:endParaRPr lang="fr-FR" altLang="fr-FR" sz="2400" dirty="0">
              <a:solidFill>
                <a:schemeClr val="bg1"/>
              </a:solidFill>
            </a:endParaRPr>
          </a:p>
        </p:txBody>
      </p:sp>
      <p:sp>
        <p:nvSpPr>
          <p:cNvPr id="392" name="Rectangle à coins arrondis 391"/>
          <p:cNvSpPr/>
          <p:nvPr/>
        </p:nvSpPr>
        <p:spPr>
          <a:xfrm>
            <a:off x="3059832" y="2465128"/>
            <a:ext cx="5112568" cy="432048"/>
          </a:xfrm>
          <a:prstGeom prst="roundRect">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sz="2200" dirty="0" smtClean="0"/>
              <a:t>Aucun effet des traitements hormonaux</a:t>
            </a:r>
            <a:endParaRPr lang="fr-BE" sz="2200" dirty="0"/>
          </a:p>
        </p:txBody>
      </p:sp>
      <p:sp>
        <p:nvSpPr>
          <p:cNvPr id="393" name="Rectangle à coins arrondis 392"/>
          <p:cNvSpPr/>
          <p:nvPr/>
        </p:nvSpPr>
        <p:spPr>
          <a:xfrm>
            <a:off x="1475656" y="3303700"/>
            <a:ext cx="3349951" cy="453355"/>
          </a:xfrm>
          <a:prstGeom prst="roundRect">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sz="2200" dirty="0" smtClean="0"/>
              <a:t>Corriger la ration (énergie)</a:t>
            </a:r>
            <a:endParaRPr lang="fr-BE" sz="2200" dirty="0"/>
          </a:p>
        </p:txBody>
      </p:sp>
      <p:sp>
        <p:nvSpPr>
          <p:cNvPr id="394" name="Flèche vers le bas 393"/>
          <p:cNvSpPr/>
          <p:nvPr/>
        </p:nvSpPr>
        <p:spPr>
          <a:xfrm>
            <a:off x="4139952" y="908720"/>
            <a:ext cx="330200" cy="1556408"/>
          </a:xfrm>
          <a:prstGeom prst="downArrow">
            <a:avLst/>
          </a:prstGeom>
          <a:solidFill>
            <a:schemeClr val="bg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395" name="Flèche vers le bas 394"/>
          <p:cNvSpPr/>
          <p:nvPr/>
        </p:nvSpPr>
        <p:spPr>
          <a:xfrm>
            <a:off x="2195736" y="908720"/>
            <a:ext cx="330200" cy="2394980"/>
          </a:xfrm>
          <a:prstGeom prst="downArrow">
            <a:avLst/>
          </a:prstGeom>
          <a:solidFill>
            <a:schemeClr val="bg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 name="Espace réservé du numéro de diapositive 1"/>
          <p:cNvSpPr>
            <a:spLocks noGrp="1"/>
          </p:cNvSpPr>
          <p:nvPr>
            <p:ph type="sldNum" sz="quarter" idx="12"/>
          </p:nvPr>
        </p:nvSpPr>
        <p:spPr/>
        <p:txBody>
          <a:bodyPr/>
          <a:lstStyle/>
          <a:p>
            <a:fld id="{74236956-C5D1-4819-939A-6E38A104A438}" type="slidenum">
              <a:rPr lang="fr-BE" smtClean="0"/>
              <a:t>16</a:t>
            </a:fld>
            <a:endParaRPr lang="fr-BE"/>
          </a:p>
        </p:txBody>
      </p:sp>
    </p:spTree>
    <p:extLst>
      <p:ext uri="{BB962C8B-B14F-4D97-AF65-F5344CB8AC3E}">
        <p14:creationId xmlns:p14="http://schemas.microsoft.com/office/powerpoint/2010/main" val="123894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3" name="Rectangle à coins arrondis 1492"/>
          <p:cNvSpPr/>
          <p:nvPr/>
        </p:nvSpPr>
        <p:spPr>
          <a:xfrm>
            <a:off x="1152698" y="773758"/>
            <a:ext cx="7145800" cy="425450"/>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sz="2200" dirty="0"/>
              <a:t>TYPE 2 : le follicule poursuit sa croissance mais n’ovule pas </a:t>
            </a:r>
          </a:p>
        </p:txBody>
      </p:sp>
      <p:pic>
        <p:nvPicPr>
          <p:cNvPr id="195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173" y="4531518"/>
            <a:ext cx="2571835" cy="216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506" name="Picture 10" descr="31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4794250"/>
            <a:ext cx="2212975"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7" name="ZoneTexte 772"/>
          <p:cNvSpPr txBox="1">
            <a:spLocks noChangeArrowheads="1"/>
          </p:cNvSpPr>
          <p:nvPr/>
        </p:nvSpPr>
        <p:spPr bwMode="auto">
          <a:xfrm>
            <a:off x="173264" y="3646224"/>
            <a:ext cx="1917576"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1800">
                <a:solidFill>
                  <a:schemeClr val="tx1"/>
                </a:solidFill>
                <a:latin typeface="+mn-lt"/>
              </a:rPr>
              <a:t>Ovaires granuleux </a:t>
            </a:r>
          </a:p>
          <a:p>
            <a:pPr algn="ctr">
              <a:spcBef>
                <a:spcPct val="0"/>
              </a:spcBef>
              <a:buClrTx/>
              <a:buFontTx/>
              <a:buNone/>
            </a:pPr>
            <a:r>
              <a:rPr lang="fr-BE" altLang="fr-FR" sz="1800">
                <a:solidFill>
                  <a:schemeClr val="tx1"/>
                </a:solidFill>
                <a:latin typeface="+mn-lt"/>
              </a:rPr>
              <a:t>et palpation </a:t>
            </a:r>
          </a:p>
          <a:p>
            <a:pPr algn="ctr">
              <a:spcBef>
                <a:spcPct val="0"/>
              </a:spcBef>
              <a:buClrTx/>
              <a:buFontTx/>
              <a:buNone/>
            </a:pPr>
            <a:r>
              <a:rPr lang="fr-BE" altLang="fr-FR" sz="1800">
                <a:solidFill>
                  <a:schemeClr val="tx1"/>
                </a:solidFill>
                <a:latin typeface="+mn-lt"/>
              </a:rPr>
              <a:t>d’un FD</a:t>
            </a:r>
          </a:p>
        </p:txBody>
      </p:sp>
      <p:sp>
        <p:nvSpPr>
          <p:cNvPr id="19508" name="ZoneTexte 773"/>
          <p:cNvSpPr txBox="1">
            <a:spLocks noChangeArrowheads="1"/>
          </p:cNvSpPr>
          <p:nvPr/>
        </p:nvSpPr>
        <p:spPr bwMode="auto">
          <a:xfrm>
            <a:off x="6874152" y="3784723"/>
            <a:ext cx="1606274"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1800">
                <a:solidFill>
                  <a:schemeClr val="tx1"/>
                </a:solidFill>
                <a:latin typeface="+mn-lt"/>
              </a:rPr>
              <a:t>FD et recrutés </a:t>
            </a:r>
          </a:p>
          <a:p>
            <a:pPr algn="ctr">
              <a:spcBef>
                <a:spcPct val="0"/>
              </a:spcBef>
              <a:buClrTx/>
              <a:buFontTx/>
              <a:buNone/>
            </a:pPr>
            <a:r>
              <a:rPr lang="fr-BE" altLang="fr-FR" sz="1800">
                <a:solidFill>
                  <a:schemeClr val="tx1"/>
                </a:solidFill>
                <a:latin typeface="+mn-lt"/>
              </a:rPr>
              <a:t>à l’échographie</a:t>
            </a:r>
          </a:p>
        </p:txBody>
      </p:sp>
      <p:pic>
        <p:nvPicPr>
          <p:cNvPr id="195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8838" y="4912345"/>
            <a:ext cx="2304105" cy="1901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6" name="Rectangle à coins arrondis 775"/>
          <p:cNvSpPr/>
          <p:nvPr/>
        </p:nvSpPr>
        <p:spPr>
          <a:xfrm>
            <a:off x="2745647" y="3784723"/>
            <a:ext cx="3482733" cy="593937"/>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err="1">
                <a:solidFill>
                  <a:schemeClr val="tx1"/>
                </a:solidFill>
              </a:rPr>
              <a:t>FSH</a:t>
            </a:r>
            <a:r>
              <a:rPr lang="fr-BE" dirty="0">
                <a:solidFill>
                  <a:schemeClr val="tx1"/>
                </a:solidFill>
              </a:rPr>
              <a:t> OK, </a:t>
            </a:r>
            <a:r>
              <a:rPr lang="fr-BE" dirty="0" err="1">
                <a:solidFill>
                  <a:schemeClr val="tx1"/>
                </a:solidFill>
              </a:rPr>
              <a:t>LH</a:t>
            </a:r>
            <a:r>
              <a:rPr lang="fr-BE" dirty="0">
                <a:solidFill>
                  <a:schemeClr val="tx1"/>
                </a:solidFill>
              </a:rPr>
              <a:t> tonique OK </a:t>
            </a:r>
            <a:endParaRPr lang="fr-BE" dirty="0" smtClean="0">
              <a:solidFill>
                <a:schemeClr val="tx1"/>
              </a:solidFill>
            </a:endParaRPr>
          </a:p>
          <a:p>
            <a:pPr algn="ctr">
              <a:defRPr/>
            </a:pPr>
            <a:r>
              <a:rPr lang="fr-BE" dirty="0" smtClean="0">
                <a:solidFill>
                  <a:schemeClr val="tx1"/>
                </a:solidFill>
              </a:rPr>
              <a:t>mais </a:t>
            </a:r>
            <a:r>
              <a:rPr lang="fr-BE" dirty="0">
                <a:solidFill>
                  <a:schemeClr val="tx1"/>
                </a:solidFill>
              </a:rPr>
              <a:t>manque de </a:t>
            </a:r>
            <a:r>
              <a:rPr lang="fr-BE" dirty="0" err="1">
                <a:solidFill>
                  <a:schemeClr val="tx1"/>
                </a:solidFill>
              </a:rPr>
              <a:t>LH</a:t>
            </a:r>
            <a:r>
              <a:rPr lang="fr-BE" dirty="0">
                <a:solidFill>
                  <a:schemeClr val="tx1"/>
                </a:solidFill>
              </a:rPr>
              <a:t> </a:t>
            </a:r>
            <a:r>
              <a:rPr lang="fr-BE" dirty="0" smtClean="0">
                <a:solidFill>
                  <a:schemeClr val="tx1"/>
                </a:solidFill>
              </a:rPr>
              <a:t>cyclique</a:t>
            </a:r>
            <a:endParaRPr lang="fr-BE" dirty="0">
              <a:solidFill>
                <a:schemeClr val="tx1"/>
              </a:solidFill>
            </a:endParaRPr>
          </a:p>
        </p:txBody>
      </p:sp>
      <p:sp>
        <p:nvSpPr>
          <p:cNvPr id="406" name="Rectangle à coins arrondis 405"/>
          <p:cNvSpPr/>
          <p:nvPr/>
        </p:nvSpPr>
        <p:spPr>
          <a:xfrm>
            <a:off x="830014" y="173038"/>
            <a:ext cx="7918450" cy="447650"/>
          </a:xfrm>
          <a:prstGeom prst="roundRect">
            <a:avLst/>
          </a:prstGeom>
          <a:solidFill>
            <a:schemeClr val="tx2">
              <a:lumMod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altLang="fr-FR" sz="2400" dirty="0" smtClean="0">
                <a:solidFill>
                  <a:schemeClr val="bg1"/>
                </a:solidFill>
              </a:rPr>
              <a:t>Anoestrus fonctionnel ou pathologique fonctionnel de type 2</a:t>
            </a:r>
            <a:endParaRPr lang="fr-FR" altLang="fr-FR" sz="2400" dirty="0">
              <a:solidFill>
                <a:schemeClr val="bg1"/>
              </a:solidFill>
            </a:endParaRPr>
          </a:p>
        </p:txBody>
      </p:sp>
      <p:grpSp>
        <p:nvGrpSpPr>
          <p:cNvPr id="2" name="Groupe 1"/>
          <p:cNvGrpSpPr/>
          <p:nvPr/>
        </p:nvGrpSpPr>
        <p:grpSpPr>
          <a:xfrm>
            <a:off x="936248" y="1495337"/>
            <a:ext cx="7659439" cy="2034282"/>
            <a:chOff x="1089025" y="2133600"/>
            <a:chExt cx="7659439" cy="2034282"/>
          </a:xfrm>
        </p:grpSpPr>
        <p:cxnSp>
          <p:nvCxnSpPr>
            <p:cNvPr id="19459" name="Connecteur droit 50"/>
            <p:cNvCxnSpPr>
              <a:cxnSpLocks noChangeShapeType="1"/>
            </p:cNvCxnSpPr>
            <p:nvPr/>
          </p:nvCxnSpPr>
          <p:spPr bwMode="auto">
            <a:xfrm>
              <a:off x="1114176" y="3717032"/>
              <a:ext cx="763428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0" name="Connecteur droit 52"/>
            <p:cNvCxnSpPr>
              <a:cxnSpLocks noChangeShapeType="1"/>
            </p:cNvCxnSpPr>
            <p:nvPr/>
          </p:nvCxnSpPr>
          <p:spPr bwMode="auto">
            <a:xfrm>
              <a:off x="1763713"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1" name="Connecteur droit 53"/>
            <p:cNvCxnSpPr>
              <a:cxnSpLocks noChangeShapeType="1"/>
            </p:cNvCxnSpPr>
            <p:nvPr/>
          </p:nvCxnSpPr>
          <p:spPr bwMode="auto">
            <a:xfrm>
              <a:off x="2057400"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2" name="Connecteur droit 54"/>
            <p:cNvCxnSpPr>
              <a:cxnSpLocks noChangeShapeType="1"/>
            </p:cNvCxnSpPr>
            <p:nvPr/>
          </p:nvCxnSpPr>
          <p:spPr bwMode="auto">
            <a:xfrm>
              <a:off x="2351088"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3" name="Connecteur droit 55"/>
            <p:cNvCxnSpPr>
              <a:cxnSpLocks noChangeShapeType="1"/>
            </p:cNvCxnSpPr>
            <p:nvPr/>
          </p:nvCxnSpPr>
          <p:spPr bwMode="auto">
            <a:xfrm>
              <a:off x="2644775"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4" name="Connecteur droit 56"/>
            <p:cNvCxnSpPr>
              <a:cxnSpLocks noChangeShapeType="1"/>
            </p:cNvCxnSpPr>
            <p:nvPr/>
          </p:nvCxnSpPr>
          <p:spPr bwMode="auto">
            <a:xfrm>
              <a:off x="2936875"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5" name="Connecteur droit 57"/>
            <p:cNvCxnSpPr>
              <a:cxnSpLocks noChangeShapeType="1"/>
            </p:cNvCxnSpPr>
            <p:nvPr/>
          </p:nvCxnSpPr>
          <p:spPr bwMode="auto">
            <a:xfrm>
              <a:off x="3230563"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6" name="Connecteur droit 58"/>
            <p:cNvCxnSpPr>
              <a:cxnSpLocks noChangeShapeType="1"/>
            </p:cNvCxnSpPr>
            <p:nvPr/>
          </p:nvCxnSpPr>
          <p:spPr bwMode="auto">
            <a:xfrm>
              <a:off x="3521075"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7" name="Connecteur droit 60"/>
            <p:cNvCxnSpPr>
              <a:cxnSpLocks noChangeShapeType="1"/>
            </p:cNvCxnSpPr>
            <p:nvPr/>
          </p:nvCxnSpPr>
          <p:spPr bwMode="auto">
            <a:xfrm>
              <a:off x="3819525"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8" name="Connecteur droit 61"/>
            <p:cNvCxnSpPr>
              <a:cxnSpLocks noChangeShapeType="1"/>
            </p:cNvCxnSpPr>
            <p:nvPr/>
          </p:nvCxnSpPr>
          <p:spPr bwMode="auto">
            <a:xfrm>
              <a:off x="4110038"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9" name="Connecteur droit 62"/>
            <p:cNvCxnSpPr>
              <a:cxnSpLocks noChangeShapeType="1"/>
            </p:cNvCxnSpPr>
            <p:nvPr/>
          </p:nvCxnSpPr>
          <p:spPr bwMode="auto">
            <a:xfrm>
              <a:off x="4405313"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0" name="Connecteur droit 63"/>
            <p:cNvCxnSpPr>
              <a:cxnSpLocks noChangeShapeType="1"/>
            </p:cNvCxnSpPr>
            <p:nvPr/>
          </p:nvCxnSpPr>
          <p:spPr bwMode="auto">
            <a:xfrm>
              <a:off x="4695825"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1" name="Connecteur droit 64"/>
            <p:cNvCxnSpPr>
              <a:cxnSpLocks noChangeShapeType="1"/>
            </p:cNvCxnSpPr>
            <p:nvPr/>
          </p:nvCxnSpPr>
          <p:spPr bwMode="auto">
            <a:xfrm>
              <a:off x="4991100"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2" name="Connecteur droit 65"/>
            <p:cNvCxnSpPr>
              <a:cxnSpLocks noChangeShapeType="1"/>
            </p:cNvCxnSpPr>
            <p:nvPr/>
          </p:nvCxnSpPr>
          <p:spPr bwMode="auto">
            <a:xfrm>
              <a:off x="5283200"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3" name="Connecteur droit 66"/>
            <p:cNvCxnSpPr>
              <a:cxnSpLocks noChangeShapeType="1"/>
            </p:cNvCxnSpPr>
            <p:nvPr/>
          </p:nvCxnSpPr>
          <p:spPr bwMode="auto">
            <a:xfrm>
              <a:off x="5576888"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4" name="Connecteur droit 67"/>
            <p:cNvCxnSpPr>
              <a:cxnSpLocks noChangeShapeType="1"/>
            </p:cNvCxnSpPr>
            <p:nvPr/>
          </p:nvCxnSpPr>
          <p:spPr bwMode="auto">
            <a:xfrm>
              <a:off x="5870575"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5" name="Connecteur droit 68"/>
            <p:cNvCxnSpPr>
              <a:cxnSpLocks noChangeShapeType="1"/>
            </p:cNvCxnSpPr>
            <p:nvPr/>
          </p:nvCxnSpPr>
          <p:spPr bwMode="auto">
            <a:xfrm>
              <a:off x="6164263"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6" name="Connecteur droit 69"/>
            <p:cNvCxnSpPr>
              <a:cxnSpLocks noChangeShapeType="1"/>
            </p:cNvCxnSpPr>
            <p:nvPr/>
          </p:nvCxnSpPr>
          <p:spPr bwMode="auto">
            <a:xfrm>
              <a:off x="6457950"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7" name="Connecteur droit 70"/>
            <p:cNvCxnSpPr>
              <a:cxnSpLocks noChangeShapeType="1"/>
            </p:cNvCxnSpPr>
            <p:nvPr/>
          </p:nvCxnSpPr>
          <p:spPr bwMode="auto">
            <a:xfrm>
              <a:off x="6750050"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8" name="Connecteur droit 71"/>
            <p:cNvCxnSpPr>
              <a:cxnSpLocks noChangeShapeType="1"/>
            </p:cNvCxnSpPr>
            <p:nvPr/>
          </p:nvCxnSpPr>
          <p:spPr bwMode="auto">
            <a:xfrm>
              <a:off x="7042150"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9" name="Connecteur droit 72"/>
            <p:cNvCxnSpPr>
              <a:cxnSpLocks noChangeShapeType="1"/>
            </p:cNvCxnSpPr>
            <p:nvPr/>
          </p:nvCxnSpPr>
          <p:spPr bwMode="auto">
            <a:xfrm>
              <a:off x="7335838"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80" name="Connecteur droit 73"/>
            <p:cNvCxnSpPr>
              <a:cxnSpLocks noChangeShapeType="1"/>
            </p:cNvCxnSpPr>
            <p:nvPr/>
          </p:nvCxnSpPr>
          <p:spPr bwMode="auto">
            <a:xfrm>
              <a:off x="7629525"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81" name="Connecteur droit 113"/>
            <p:cNvCxnSpPr>
              <a:cxnSpLocks noChangeShapeType="1"/>
            </p:cNvCxnSpPr>
            <p:nvPr/>
          </p:nvCxnSpPr>
          <p:spPr bwMode="auto">
            <a:xfrm>
              <a:off x="1516063"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82" name="Connecteur droit 143"/>
            <p:cNvCxnSpPr>
              <a:cxnSpLocks noChangeShapeType="1"/>
            </p:cNvCxnSpPr>
            <p:nvPr/>
          </p:nvCxnSpPr>
          <p:spPr bwMode="auto">
            <a:xfrm>
              <a:off x="1246188" y="3736975"/>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83" name="Connecteur droit 73"/>
            <p:cNvCxnSpPr>
              <a:cxnSpLocks noChangeShapeType="1"/>
            </p:cNvCxnSpPr>
            <p:nvPr/>
          </p:nvCxnSpPr>
          <p:spPr bwMode="auto">
            <a:xfrm>
              <a:off x="7908925" y="3717032"/>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84" name="Connecteur droit 143"/>
            <p:cNvCxnSpPr>
              <a:cxnSpLocks noChangeShapeType="1"/>
            </p:cNvCxnSpPr>
            <p:nvPr/>
          </p:nvCxnSpPr>
          <p:spPr bwMode="auto">
            <a:xfrm>
              <a:off x="8244408" y="3695700"/>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19487" name="Group 312"/>
            <p:cNvGrpSpPr>
              <a:grpSpLocks/>
            </p:cNvGrpSpPr>
            <p:nvPr/>
          </p:nvGrpSpPr>
          <p:grpSpPr bwMode="auto">
            <a:xfrm>
              <a:off x="1217613" y="3533775"/>
              <a:ext cx="6338887" cy="142875"/>
              <a:chOff x="930" y="3430"/>
              <a:chExt cx="3993" cy="90"/>
            </a:xfrm>
          </p:grpSpPr>
          <p:grpSp>
            <p:nvGrpSpPr>
              <p:cNvPr id="19724" name="Group 160"/>
              <p:cNvGrpSpPr>
                <a:grpSpLocks/>
              </p:cNvGrpSpPr>
              <p:nvPr/>
            </p:nvGrpSpPr>
            <p:grpSpPr bwMode="auto">
              <a:xfrm>
                <a:off x="930" y="3430"/>
                <a:ext cx="182" cy="90"/>
                <a:chOff x="2381" y="2024"/>
                <a:chExt cx="271" cy="136"/>
              </a:xfrm>
            </p:grpSpPr>
            <p:sp>
              <p:nvSpPr>
                <p:cNvPr id="19857"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58"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59"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60"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61"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25" name="Group 174"/>
              <p:cNvGrpSpPr>
                <a:grpSpLocks/>
              </p:cNvGrpSpPr>
              <p:nvPr/>
            </p:nvGrpSpPr>
            <p:grpSpPr bwMode="auto">
              <a:xfrm>
                <a:off x="1111" y="3430"/>
                <a:ext cx="182" cy="90"/>
                <a:chOff x="2381" y="2024"/>
                <a:chExt cx="271" cy="136"/>
              </a:xfrm>
            </p:grpSpPr>
            <p:sp>
              <p:nvSpPr>
                <p:cNvPr id="19852"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53"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54"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55"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56"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26" name="Group 180"/>
              <p:cNvGrpSpPr>
                <a:grpSpLocks/>
              </p:cNvGrpSpPr>
              <p:nvPr/>
            </p:nvGrpSpPr>
            <p:grpSpPr bwMode="auto">
              <a:xfrm>
                <a:off x="1837" y="3430"/>
                <a:ext cx="182" cy="90"/>
                <a:chOff x="2381" y="2024"/>
                <a:chExt cx="271" cy="136"/>
              </a:xfrm>
            </p:grpSpPr>
            <p:sp>
              <p:nvSpPr>
                <p:cNvPr id="19847"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48"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49"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50"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51"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27" name="Group 186"/>
              <p:cNvGrpSpPr>
                <a:grpSpLocks/>
              </p:cNvGrpSpPr>
              <p:nvPr/>
            </p:nvGrpSpPr>
            <p:grpSpPr bwMode="auto">
              <a:xfrm>
                <a:off x="1474" y="3430"/>
                <a:ext cx="182" cy="90"/>
                <a:chOff x="2381" y="2024"/>
                <a:chExt cx="271" cy="136"/>
              </a:xfrm>
            </p:grpSpPr>
            <p:sp>
              <p:nvSpPr>
                <p:cNvPr id="19842"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43"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44"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45"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46"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28" name="Group 192"/>
              <p:cNvGrpSpPr>
                <a:grpSpLocks/>
              </p:cNvGrpSpPr>
              <p:nvPr/>
            </p:nvGrpSpPr>
            <p:grpSpPr bwMode="auto">
              <a:xfrm>
                <a:off x="1655" y="3430"/>
                <a:ext cx="182" cy="90"/>
                <a:chOff x="2381" y="2024"/>
                <a:chExt cx="271" cy="136"/>
              </a:xfrm>
            </p:grpSpPr>
            <p:sp>
              <p:nvSpPr>
                <p:cNvPr id="19837"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38"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39"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40"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41"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29" name="Group 198"/>
              <p:cNvGrpSpPr>
                <a:grpSpLocks/>
              </p:cNvGrpSpPr>
              <p:nvPr/>
            </p:nvGrpSpPr>
            <p:grpSpPr bwMode="auto">
              <a:xfrm>
                <a:off x="1292" y="3430"/>
                <a:ext cx="182" cy="90"/>
                <a:chOff x="2381" y="2024"/>
                <a:chExt cx="271" cy="136"/>
              </a:xfrm>
            </p:grpSpPr>
            <p:sp>
              <p:nvSpPr>
                <p:cNvPr id="19832"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33"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34"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35"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36"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30" name="Group 204"/>
              <p:cNvGrpSpPr>
                <a:grpSpLocks/>
              </p:cNvGrpSpPr>
              <p:nvPr/>
            </p:nvGrpSpPr>
            <p:grpSpPr bwMode="auto">
              <a:xfrm>
                <a:off x="2880" y="3430"/>
                <a:ext cx="182" cy="90"/>
                <a:chOff x="2381" y="2024"/>
                <a:chExt cx="271" cy="136"/>
              </a:xfrm>
            </p:grpSpPr>
            <p:sp>
              <p:nvSpPr>
                <p:cNvPr id="19827"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28"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29"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30"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31"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31" name="Group 210"/>
              <p:cNvGrpSpPr>
                <a:grpSpLocks/>
              </p:cNvGrpSpPr>
              <p:nvPr/>
            </p:nvGrpSpPr>
            <p:grpSpPr bwMode="auto">
              <a:xfrm>
                <a:off x="2699" y="3430"/>
                <a:ext cx="182" cy="90"/>
                <a:chOff x="2381" y="2024"/>
                <a:chExt cx="271" cy="136"/>
              </a:xfrm>
            </p:grpSpPr>
            <p:sp>
              <p:nvSpPr>
                <p:cNvPr id="19822"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23"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24"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25"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26"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32" name="Group 216"/>
              <p:cNvGrpSpPr>
                <a:grpSpLocks/>
              </p:cNvGrpSpPr>
              <p:nvPr/>
            </p:nvGrpSpPr>
            <p:grpSpPr bwMode="auto">
              <a:xfrm>
                <a:off x="2562" y="3430"/>
                <a:ext cx="182" cy="90"/>
                <a:chOff x="2381" y="2024"/>
                <a:chExt cx="271" cy="136"/>
              </a:xfrm>
            </p:grpSpPr>
            <p:sp>
              <p:nvSpPr>
                <p:cNvPr id="19817"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18"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19"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20"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21"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33" name="Group 222"/>
              <p:cNvGrpSpPr>
                <a:grpSpLocks/>
              </p:cNvGrpSpPr>
              <p:nvPr/>
            </p:nvGrpSpPr>
            <p:grpSpPr bwMode="auto">
              <a:xfrm>
                <a:off x="2381" y="3430"/>
                <a:ext cx="182" cy="90"/>
                <a:chOff x="2381" y="2024"/>
                <a:chExt cx="271" cy="136"/>
              </a:xfrm>
            </p:grpSpPr>
            <p:sp>
              <p:nvSpPr>
                <p:cNvPr id="19812"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13"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14"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15"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16"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34" name="Group 228"/>
              <p:cNvGrpSpPr>
                <a:grpSpLocks/>
              </p:cNvGrpSpPr>
              <p:nvPr/>
            </p:nvGrpSpPr>
            <p:grpSpPr bwMode="auto">
              <a:xfrm>
                <a:off x="2200" y="3430"/>
                <a:ext cx="182" cy="90"/>
                <a:chOff x="2381" y="2024"/>
                <a:chExt cx="271" cy="136"/>
              </a:xfrm>
            </p:grpSpPr>
            <p:sp>
              <p:nvSpPr>
                <p:cNvPr id="19807"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08"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09"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10"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11"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35" name="Group 234"/>
              <p:cNvGrpSpPr>
                <a:grpSpLocks/>
              </p:cNvGrpSpPr>
              <p:nvPr/>
            </p:nvGrpSpPr>
            <p:grpSpPr bwMode="auto">
              <a:xfrm>
                <a:off x="2018" y="3430"/>
                <a:ext cx="182" cy="90"/>
                <a:chOff x="2381" y="2024"/>
                <a:chExt cx="271" cy="136"/>
              </a:xfrm>
            </p:grpSpPr>
            <p:sp>
              <p:nvSpPr>
                <p:cNvPr id="19802"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03"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04"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05"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06"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36" name="Group 240"/>
              <p:cNvGrpSpPr>
                <a:grpSpLocks/>
              </p:cNvGrpSpPr>
              <p:nvPr/>
            </p:nvGrpSpPr>
            <p:grpSpPr bwMode="auto">
              <a:xfrm>
                <a:off x="3924" y="3430"/>
                <a:ext cx="182" cy="90"/>
                <a:chOff x="2381" y="2024"/>
                <a:chExt cx="271" cy="136"/>
              </a:xfrm>
            </p:grpSpPr>
            <p:sp>
              <p:nvSpPr>
                <p:cNvPr id="19797"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98"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99"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00"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801"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37" name="Group 246"/>
              <p:cNvGrpSpPr>
                <a:grpSpLocks/>
              </p:cNvGrpSpPr>
              <p:nvPr/>
            </p:nvGrpSpPr>
            <p:grpSpPr bwMode="auto">
              <a:xfrm>
                <a:off x="3743" y="3430"/>
                <a:ext cx="182" cy="90"/>
                <a:chOff x="2381" y="2024"/>
                <a:chExt cx="271" cy="136"/>
              </a:xfrm>
            </p:grpSpPr>
            <p:sp>
              <p:nvSpPr>
                <p:cNvPr id="19792"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93"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94"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95"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96"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38" name="Group 252"/>
              <p:cNvGrpSpPr>
                <a:grpSpLocks/>
              </p:cNvGrpSpPr>
              <p:nvPr/>
            </p:nvGrpSpPr>
            <p:grpSpPr bwMode="auto">
              <a:xfrm>
                <a:off x="3606" y="3430"/>
                <a:ext cx="182" cy="90"/>
                <a:chOff x="2381" y="2024"/>
                <a:chExt cx="271" cy="136"/>
              </a:xfrm>
            </p:grpSpPr>
            <p:sp>
              <p:nvSpPr>
                <p:cNvPr id="19787"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88"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89"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90"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91"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39" name="Group 258"/>
              <p:cNvGrpSpPr>
                <a:grpSpLocks/>
              </p:cNvGrpSpPr>
              <p:nvPr/>
            </p:nvGrpSpPr>
            <p:grpSpPr bwMode="auto">
              <a:xfrm>
                <a:off x="3425" y="3430"/>
                <a:ext cx="182" cy="90"/>
                <a:chOff x="2381" y="2024"/>
                <a:chExt cx="271" cy="136"/>
              </a:xfrm>
            </p:grpSpPr>
            <p:sp>
              <p:nvSpPr>
                <p:cNvPr id="19782"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83"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84"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85"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86"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40" name="Group 264"/>
              <p:cNvGrpSpPr>
                <a:grpSpLocks/>
              </p:cNvGrpSpPr>
              <p:nvPr/>
            </p:nvGrpSpPr>
            <p:grpSpPr bwMode="auto">
              <a:xfrm>
                <a:off x="3244" y="3430"/>
                <a:ext cx="182" cy="90"/>
                <a:chOff x="2381" y="2024"/>
                <a:chExt cx="271" cy="136"/>
              </a:xfrm>
            </p:grpSpPr>
            <p:sp>
              <p:nvSpPr>
                <p:cNvPr id="19777"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78"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79"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80"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81"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41" name="Group 270"/>
              <p:cNvGrpSpPr>
                <a:grpSpLocks/>
              </p:cNvGrpSpPr>
              <p:nvPr/>
            </p:nvGrpSpPr>
            <p:grpSpPr bwMode="auto">
              <a:xfrm>
                <a:off x="3062" y="3430"/>
                <a:ext cx="182" cy="90"/>
                <a:chOff x="2381" y="2024"/>
                <a:chExt cx="271" cy="136"/>
              </a:xfrm>
            </p:grpSpPr>
            <p:sp>
              <p:nvSpPr>
                <p:cNvPr id="19772"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73"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74"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75"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76"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42" name="Group 282"/>
              <p:cNvGrpSpPr>
                <a:grpSpLocks/>
              </p:cNvGrpSpPr>
              <p:nvPr/>
            </p:nvGrpSpPr>
            <p:grpSpPr bwMode="auto">
              <a:xfrm>
                <a:off x="4741" y="3430"/>
                <a:ext cx="182" cy="90"/>
                <a:chOff x="2381" y="2024"/>
                <a:chExt cx="271" cy="136"/>
              </a:xfrm>
            </p:grpSpPr>
            <p:sp>
              <p:nvSpPr>
                <p:cNvPr id="19767"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68"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69"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70"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71"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43" name="Group 288"/>
              <p:cNvGrpSpPr>
                <a:grpSpLocks/>
              </p:cNvGrpSpPr>
              <p:nvPr/>
            </p:nvGrpSpPr>
            <p:grpSpPr bwMode="auto">
              <a:xfrm>
                <a:off x="4604" y="3430"/>
                <a:ext cx="182" cy="90"/>
                <a:chOff x="2381" y="2024"/>
                <a:chExt cx="271" cy="136"/>
              </a:xfrm>
            </p:grpSpPr>
            <p:sp>
              <p:nvSpPr>
                <p:cNvPr id="19762"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63"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64"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65"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66"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44" name="Group 294"/>
              <p:cNvGrpSpPr>
                <a:grpSpLocks/>
              </p:cNvGrpSpPr>
              <p:nvPr/>
            </p:nvGrpSpPr>
            <p:grpSpPr bwMode="auto">
              <a:xfrm>
                <a:off x="4423" y="3430"/>
                <a:ext cx="182" cy="90"/>
                <a:chOff x="2381" y="2024"/>
                <a:chExt cx="271" cy="136"/>
              </a:xfrm>
            </p:grpSpPr>
            <p:sp>
              <p:nvSpPr>
                <p:cNvPr id="19757"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58"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59"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60"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61"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45" name="Group 300"/>
              <p:cNvGrpSpPr>
                <a:grpSpLocks/>
              </p:cNvGrpSpPr>
              <p:nvPr/>
            </p:nvGrpSpPr>
            <p:grpSpPr bwMode="auto">
              <a:xfrm>
                <a:off x="4242" y="3430"/>
                <a:ext cx="182" cy="90"/>
                <a:chOff x="2381" y="2024"/>
                <a:chExt cx="271" cy="136"/>
              </a:xfrm>
            </p:grpSpPr>
            <p:sp>
              <p:nvSpPr>
                <p:cNvPr id="19752"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53"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54"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55"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56"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746" name="Group 306"/>
              <p:cNvGrpSpPr>
                <a:grpSpLocks/>
              </p:cNvGrpSpPr>
              <p:nvPr/>
            </p:nvGrpSpPr>
            <p:grpSpPr bwMode="auto">
              <a:xfrm>
                <a:off x="4060" y="3430"/>
                <a:ext cx="182" cy="90"/>
                <a:chOff x="2381" y="2024"/>
                <a:chExt cx="271" cy="136"/>
              </a:xfrm>
            </p:grpSpPr>
            <p:sp>
              <p:nvSpPr>
                <p:cNvPr id="19747"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48"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49"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50"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51"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sp>
          <p:nvSpPr>
            <p:cNvPr id="19488" name="ZoneTexte 759"/>
            <p:cNvSpPr txBox="1">
              <a:spLocks noChangeArrowheads="1"/>
            </p:cNvSpPr>
            <p:nvPr/>
          </p:nvSpPr>
          <p:spPr bwMode="auto">
            <a:xfrm>
              <a:off x="1089025" y="3859907"/>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0</a:t>
              </a:r>
            </a:p>
          </p:txBody>
        </p:sp>
        <p:sp>
          <p:nvSpPr>
            <p:cNvPr id="19489" name="ZoneTexte 760"/>
            <p:cNvSpPr txBox="1">
              <a:spLocks noChangeArrowheads="1"/>
            </p:cNvSpPr>
            <p:nvPr/>
          </p:nvSpPr>
          <p:spPr bwMode="auto">
            <a:xfrm>
              <a:off x="2198688" y="3859907"/>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10</a:t>
              </a:r>
            </a:p>
          </p:txBody>
        </p:sp>
        <p:sp>
          <p:nvSpPr>
            <p:cNvPr id="19490" name="ZoneTexte 761"/>
            <p:cNvSpPr txBox="1">
              <a:spLocks noChangeArrowheads="1"/>
            </p:cNvSpPr>
            <p:nvPr/>
          </p:nvSpPr>
          <p:spPr bwMode="auto">
            <a:xfrm>
              <a:off x="1636713" y="3859907"/>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5</a:t>
              </a:r>
            </a:p>
          </p:txBody>
        </p:sp>
        <p:sp>
          <p:nvSpPr>
            <p:cNvPr id="19491" name="ZoneTexte 762"/>
            <p:cNvSpPr txBox="1">
              <a:spLocks noChangeArrowheads="1"/>
            </p:cNvSpPr>
            <p:nvPr/>
          </p:nvSpPr>
          <p:spPr bwMode="auto">
            <a:xfrm>
              <a:off x="2789238" y="3859907"/>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15</a:t>
              </a:r>
            </a:p>
          </p:txBody>
        </p:sp>
        <p:sp>
          <p:nvSpPr>
            <p:cNvPr id="19492" name="ZoneTexte 763"/>
            <p:cNvSpPr txBox="1">
              <a:spLocks noChangeArrowheads="1"/>
            </p:cNvSpPr>
            <p:nvPr/>
          </p:nvSpPr>
          <p:spPr bwMode="auto">
            <a:xfrm>
              <a:off x="3365500" y="3859907"/>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20</a:t>
              </a:r>
            </a:p>
          </p:txBody>
        </p:sp>
        <p:sp>
          <p:nvSpPr>
            <p:cNvPr id="19493" name="ZoneTexte 764"/>
            <p:cNvSpPr txBox="1">
              <a:spLocks noChangeArrowheads="1"/>
            </p:cNvSpPr>
            <p:nvPr/>
          </p:nvSpPr>
          <p:spPr bwMode="auto">
            <a:xfrm>
              <a:off x="3946525" y="3859907"/>
              <a:ext cx="382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25</a:t>
              </a:r>
            </a:p>
          </p:txBody>
        </p:sp>
        <p:sp>
          <p:nvSpPr>
            <p:cNvPr id="19494" name="ZoneTexte 765"/>
            <p:cNvSpPr txBox="1">
              <a:spLocks noChangeArrowheads="1"/>
            </p:cNvSpPr>
            <p:nvPr/>
          </p:nvSpPr>
          <p:spPr bwMode="auto">
            <a:xfrm>
              <a:off x="4554538" y="3859907"/>
              <a:ext cx="382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30</a:t>
              </a:r>
            </a:p>
          </p:txBody>
        </p:sp>
        <p:sp>
          <p:nvSpPr>
            <p:cNvPr id="19495" name="ZoneTexte 766"/>
            <p:cNvSpPr txBox="1">
              <a:spLocks noChangeArrowheads="1"/>
            </p:cNvSpPr>
            <p:nvPr/>
          </p:nvSpPr>
          <p:spPr bwMode="auto">
            <a:xfrm>
              <a:off x="5132388" y="3859907"/>
              <a:ext cx="382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35</a:t>
              </a:r>
            </a:p>
          </p:txBody>
        </p:sp>
        <p:sp>
          <p:nvSpPr>
            <p:cNvPr id="19496" name="ZoneTexte 767"/>
            <p:cNvSpPr txBox="1">
              <a:spLocks noChangeArrowheads="1"/>
            </p:cNvSpPr>
            <p:nvPr/>
          </p:nvSpPr>
          <p:spPr bwMode="auto">
            <a:xfrm>
              <a:off x="5713413" y="3859907"/>
              <a:ext cx="382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40</a:t>
              </a:r>
            </a:p>
          </p:txBody>
        </p:sp>
        <p:sp>
          <p:nvSpPr>
            <p:cNvPr id="19497" name="ZoneTexte 768"/>
            <p:cNvSpPr txBox="1">
              <a:spLocks noChangeArrowheads="1"/>
            </p:cNvSpPr>
            <p:nvPr/>
          </p:nvSpPr>
          <p:spPr bwMode="auto">
            <a:xfrm>
              <a:off x="7417831" y="3859907"/>
              <a:ext cx="382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dirty="0">
                  <a:solidFill>
                    <a:schemeClr val="tx1"/>
                  </a:solidFill>
                  <a:latin typeface="Vrinda" pitchFamily="34" charset="0"/>
                </a:rPr>
                <a:t>60</a:t>
              </a:r>
            </a:p>
          </p:txBody>
        </p:sp>
        <p:sp>
          <p:nvSpPr>
            <p:cNvPr id="19498" name="ZoneTexte 769"/>
            <p:cNvSpPr txBox="1">
              <a:spLocks noChangeArrowheads="1"/>
            </p:cNvSpPr>
            <p:nvPr/>
          </p:nvSpPr>
          <p:spPr bwMode="auto">
            <a:xfrm>
              <a:off x="6850063" y="3859907"/>
              <a:ext cx="382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50</a:t>
              </a:r>
            </a:p>
          </p:txBody>
        </p:sp>
        <p:sp>
          <p:nvSpPr>
            <p:cNvPr id="19499" name="ZoneTexte 770"/>
            <p:cNvSpPr txBox="1">
              <a:spLocks noChangeArrowheads="1"/>
            </p:cNvSpPr>
            <p:nvPr/>
          </p:nvSpPr>
          <p:spPr bwMode="auto">
            <a:xfrm>
              <a:off x="6238875" y="3859907"/>
              <a:ext cx="382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45</a:t>
              </a:r>
            </a:p>
          </p:txBody>
        </p:sp>
        <p:grpSp>
          <p:nvGrpSpPr>
            <p:cNvPr id="1273" name="Group 340"/>
            <p:cNvGrpSpPr>
              <a:grpSpLocks/>
            </p:cNvGrpSpPr>
            <p:nvPr/>
          </p:nvGrpSpPr>
          <p:grpSpPr bwMode="auto">
            <a:xfrm>
              <a:off x="1866900" y="2179638"/>
              <a:ext cx="2287588" cy="1408112"/>
              <a:chOff x="930" y="1298"/>
              <a:chExt cx="3856" cy="2132"/>
            </a:xfrm>
          </p:grpSpPr>
          <p:sp>
            <p:nvSpPr>
              <p:cNvPr id="19671"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9672" name="Group 342"/>
              <p:cNvGrpSpPr>
                <a:grpSpLocks/>
              </p:cNvGrpSpPr>
              <p:nvPr/>
            </p:nvGrpSpPr>
            <p:grpSpPr bwMode="auto">
              <a:xfrm>
                <a:off x="975" y="3158"/>
                <a:ext cx="227" cy="272"/>
                <a:chOff x="975" y="3158"/>
                <a:chExt cx="227" cy="272"/>
              </a:xfrm>
            </p:grpSpPr>
            <p:sp>
              <p:nvSpPr>
                <p:cNvPr id="19715"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16"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17"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18"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19"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20"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21"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22"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23"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9673"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9674" name="Group 343"/>
              <p:cNvGrpSpPr>
                <a:grpSpLocks/>
              </p:cNvGrpSpPr>
              <p:nvPr/>
            </p:nvGrpSpPr>
            <p:grpSpPr bwMode="auto">
              <a:xfrm>
                <a:off x="1020" y="2614"/>
                <a:ext cx="453" cy="589"/>
                <a:chOff x="975" y="2614"/>
                <a:chExt cx="453" cy="589"/>
              </a:xfrm>
            </p:grpSpPr>
            <p:sp>
              <p:nvSpPr>
                <p:cNvPr id="19706"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07"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08"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09"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10"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11"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12"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13"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14"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675" name="Group 348"/>
              <p:cNvGrpSpPr>
                <a:grpSpLocks/>
              </p:cNvGrpSpPr>
              <p:nvPr/>
            </p:nvGrpSpPr>
            <p:grpSpPr bwMode="auto">
              <a:xfrm>
                <a:off x="1429" y="2614"/>
                <a:ext cx="272" cy="136"/>
                <a:chOff x="1429" y="2614"/>
                <a:chExt cx="272" cy="136"/>
              </a:xfrm>
            </p:grpSpPr>
            <p:sp>
              <p:nvSpPr>
                <p:cNvPr id="19704"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05"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676" name="Group 349"/>
              <p:cNvGrpSpPr>
                <a:grpSpLocks/>
              </p:cNvGrpSpPr>
              <p:nvPr/>
            </p:nvGrpSpPr>
            <p:grpSpPr bwMode="auto">
              <a:xfrm>
                <a:off x="1701" y="2659"/>
                <a:ext cx="680" cy="680"/>
                <a:chOff x="1701" y="2659"/>
                <a:chExt cx="680" cy="680"/>
              </a:xfrm>
            </p:grpSpPr>
            <p:sp>
              <p:nvSpPr>
                <p:cNvPr id="19697"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98"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99"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00"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01"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02"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703"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9677"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9678" name="Group 430"/>
              <p:cNvGrpSpPr>
                <a:grpSpLocks/>
              </p:cNvGrpSpPr>
              <p:nvPr/>
            </p:nvGrpSpPr>
            <p:grpSpPr bwMode="auto">
              <a:xfrm>
                <a:off x="1549" y="1344"/>
                <a:ext cx="786" cy="802"/>
                <a:chOff x="1549" y="1344"/>
                <a:chExt cx="786" cy="802"/>
              </a:xfrm>
            </p:grpSpPr>
            <p:sp>
              <p:nvSpPr>
                <p:cNvPr id="19694"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95"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96"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679" name="Group 432"/>
              <p:cNvGrpSpPr>
                <a:grpSpLocks/>
              </p:cNvGrpSpPr>
              <p:nvPr/>
            </p:nvGrpSpPr>
            <p:grpSpPr bwMode="auto">
              <a:xfrm>
                <a:off x="2336" y="1298"/>
                <a:ext cx="725" cy="363"/>
                <a:chOff x="2336" y="1298"/>
                <a:chExt cx="725" cy="363"/>
              </a:xfrm>
            </p:grpSpPr>
            <p:sp>
              <p:nvSpPr>
                <p:cNvPr id="19692"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93"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680" name="Group 431"/>
              <p:cNvGrpSpPr>
                <a:grpSpLocks/>
              </p:cNvGrpSpPr>
              <p:nvPr/>
            </p:nvGrpSpPr>
            <p:grpSpPr bwMode="auto">
              <a:xfrm>
                <a:off x="3061" y="1389"/>
                <a:ext cx="1725" cy="1995"/>
                <a:chOff x="3061" y="1389"/>
                <a:chExt cx="1725" cy="1995"/>
              </a:xfrm>
            </p:grpSpPr>
            <p:sp>
              <p:nvSpPr>
                <p:cNvPr id="19681"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82"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83"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84"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85"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86"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87"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88"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89"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90"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91"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grpSp>
          <p:nvGrpSpPr>
            <p:cNvPr id="1327" name="Group 340"/>
            <p:cNvGrpSpPr>
              <a:grpSpLocks/>
            </p:cNvGrpSpPr>
            <p:nvPr/>
          </p:nvGrpSpPr>
          <p:grpSpPr bwMode="auto">
            <a:xfrm>
              <a:off x="3076575" y="2133600"/>
              <a:ext cx="2287588" cy="1406525"/>
              <a:chOff x="930" y="1298"/>
              <a:chExt cx="3856" cy="2132"/>
            </a:xfrm>
          </p:grpSpPr>
          <p:sp>
            <p:nvSpPr>
              <p:cNvPr id="19618"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9619" name="Group 342"/>
              <p:cNvGrpSpPr>
                <a:grpSpLocks/>
              </p:cNvGrpSpPr>
              <p:nvPr/>
            </p:nvGrpSpPr>
            <p:grpSpPr bwMode="auto">
              <a:xfrm>
                <a:off x="975" y="3158"/>
                <a:ext cx="227" cy="272"/>
                <a:chOff x="975" y="3158"/>
                <a:chExt cx="227" cy="272"/>
              </a:xfrm>
            </p:grpSpPr>
            <p:sp>
              <p:nvSpPr>
                <p:cNvPr id="19662"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63"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64"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65"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66"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67"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68"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69"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70"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9620"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9621" name="Group 343"/>
              <p:cNvGrpSpPr>
                <a:grpSpLocks/>
              </p:cNvGrpSpPr>
              <p:nvPr/>
            </p:nvGrpSpPr>
            <p:grpSpPr bwMode="auto">
              <a:xfrm>
                <a:off x="1020" y="2614"/>
                <a:ext cx="453" cy="589"/>
                <a:chOff x="975" y="2614"/>
                <a:chExt cx="453" cy="589"/>
              </a:xfrm>
            </p:grpSpPr>
            <p:sp>
              <p:nvSpPr>
                <p:cNvPr id="19653"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54"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55"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56"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57"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58"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59"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60"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61"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622" name="Group 348"/>
              <p:cNvGrpSpPr>
                <a:grpSpLocks/>
              </p:cNvGrpSpPr>
              <p:nvPr/>
            </p:nvGrpSpPr>
            <p:grpSpPr bwMode="auto">
              <a:xfrm>
                <a:off x="1429" y="2614"/>
                <a:ext cx="272" cy="136"/>
                <a:chOff x="1429" y="2614"/>
                <a:chExt cx="272" cy="136"/>
              </a:xfrm>
            </p:grpSpPr>
            <p:sp>
              <p:nvSpPr>
                <p:cNvPr id="19651"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52"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623" name="Group 349"/>
              <p:cNvGrpSpPr>
                <a:grpSpLocks/>
              </p:cNvGrpSpPr>
              <p:nvPr/>
            </p:nvGrpSpPr>
            <p:grpSpPr bwMode="auto">
              <a:xfrm>
                <a:off x="1701" y="2659"/>
                <a:ext cx="680" cy="680"/>
                <a:chOff x="1701" y="2659"/>
                <a:chExt cx="680" cy="680"/>
              </a:xfrm>
            </p:grpSpPr>
            <p:sp>
              <p:nvSpPr>
                <p:cNvPr id="19644"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45"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46"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47"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48"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49"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50"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9624"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9625" name="Group 430"/>
              <p:cNvGrpSpPr>
                <a:grpSpLocks/>
              </p:cNvGrpSpPr>
              <p:nvPr/>
            </p:nvGrpSpPr>
            <p:grpSpPr bwMode="auto">
              <a:xfrm>
                <a:off x="1549" y="1344"/>
                <a:ext cx="786" cy="802"/>
                <a:chOff x="1549" y="1344"/>
                <a:chExt cx="786" cy="802"/>
              </a:xfrm>
            </p:grpSpPr>
            <p:sp>
              <p:nvSpPr>
                <p:cNvPr id="19641"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42"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43"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626" name="Group 432"/>
              <p:cNvGrpSpPr>
                <a:grpSpLocks/>
              </p:cNvGrpSpPr>
              <p:nvPr/>
            </p:nvGrpSpPr>
            <p:grpSpPr bwMode="auto">
              <a:xfrm>
                <a:off x="2336" y="1298"/>
                <a:ext cx="725" cy="363"/>
                <a:chOff x="2336" y="1298"/>
                <a:chExt cx="725" cy="363"/>
              </a:xfrm>
            </p:grpSpPr>
            <p:sp>
              <p:nvSpPr>
                <p:cNvPr id="19639"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40"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627" name="Group 431"/>
              <p:cNvGrpSpPr>
                <a:grpSpLocks/>
              </p:cNvGrpSpPr>
              <p:nvPr/>
            </p:nvGrpSpPr>
            <p:grpSpPr bwMode="auto">
              <a:xfrm>
                <a:off x="3061" y="1389"/>
                <a:ext cx="1725" cy="1995"/>
                <a:chOff x="3061" y="1389"/>
                <a:chExt cx="1725" cy="1995"/>
              </a:xfrm>
            </p:grpSpPr>
            <p:sp>
              <p:nvSpPr>
                <p:cNvPr id="19628"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29"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30"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31"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32"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33"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34"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35"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36"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37"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38"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grpSp>
          <p:nvGrpSpPr>
            <p:cNvPr id="1381" name="Group 340"/>
            <p:cNvGrpSpPr>
              <a:grpSpLocks/>
            </p:cNvGrpSpPr>
            <p:nvPr/>
          </p:nvGrpSpPr>
          <p:grpSpPr bwMode="auto">
            <a:xfrm>
              <a:off x="4227513" y="2165350"/>
              <a:ext cx="2289175" cy="1408113"/>
              <a:chOff x="930" y="1298"/>
              <a:chExt cx="3856" cy="2132"/>
            </a:xfrm>
          </p:grpSpPr>
          <p:sp>
            <p:nvSpPr>
              <p:cNvPr id="19565"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9566" name="Group 342"/>
              <p:cNvGrpSpPr>
                <a:grpSpLocks/>
              </p:cNvGrpSpPr>
              <p:nvPr/>
            </p:nvGrpSpPr>
            <p:grpSpPr bwMode="auto">
              <a:xfrm>
                <a:off x="975" y="3158"/>
                <a:ext cx="227" cy="272"/>
                <a:chOff x="975" y="3158"/>
                <a:chExt cx="227" cy="272"/>
              </a:xfrm>
            </p:grpSpPr>
            <p:sp>
              <p:nvSpPr>
                <p:cNvPr id="19609"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10"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11"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12"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13"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14"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15"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16"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17"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9567"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9568" name="Group 343"/>
              <p:cNvGrpSpPr>
                <a:grpSpLocks/>
              </p:cNvGrpSpPr>
              <p:nvPr/>
            </p:nvGrpSpPr>
            <p:grpSpPr bwMode="auto">
              <a:xfrm>
                <a:off x="1020" y="2614"/>
                <a:ext cx="453" cy="589"/>
                <a:chOff x="975" y="2614"/>
                <a:chExt cx="453" cy="589"/>
              </a:xfrm>
            </p:grpSpPr>
            <p:sp>
              <p:nvSpPr>
                <p:cNvPr id="19600"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01"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02"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03"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04"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05"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06"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07"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608"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569" name="Group 348"/>
              <p:cNvGrpSpPr>
                <a:grpSpLocks/>
              </p:cNvGrpSpPr>
              <p:nvPr/>
            </p:nvGrpSpPr>
            <p:grpSpPr bwMode="auto">
              <a:xfrm>
                <a:off x="1429" y="2614"/>
                <a:ext cx="272" cy="136"/>
                <a:chOff x="1429" y="2614"/>
                <a:chExt cx="272" cy="136"/>
              </a:xfrm>
            </p:grpSpPr>
            <p:sp>
              <p:nvSpPr>
                <p:cNvPr id="19598"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99"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570" name="Group 349"/>
              <p:cNvGrpSpPr>
                <a:grpSpLocks/>
              </p:cNvGrpSpPr>
              <p:nvPr/>
            </p:nvGrpSpPr>
            <p:grpSpPr bwMode="auto">
              <a:xfrm>
                <a:off x="1701" y="2659"/>
                <a:ext cx="680" cy="680"/>
                <a:chOff x="1701" y="2659"/>
                <a:chExt cx="680" cy="680"/>
              </a:xfrm>
            </p:grpSpPr>
            <p:sp>
              <p:nvSpPr>
                <p:cNvPr id="19591"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92"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93"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94"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95"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96"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97"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9571"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9572" name="Group 430"/>
              <p:cNvGrpSpPr>
                <a:grpSpLocks/>
              </p:cNvGrpSpPr>
              <p:nvPr/>
            </p:nvGrpSpPr>
            <p:grpSpPr bwMode="auto">
              <a:xfrm>
                <a:off x="1549" y="1344"/>
                <a:ext cx="786" cy="802"/>
                <a:chOff x="1549" y="1344"/>
                <a:chExt cx="786" cy="802"/>
              </a:xfrm>
            </p:grpSpPr>
            <p:sp>
              <p:nvSpPr>
                <p:cNvPr id="19588"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89"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90"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573" name="Group 432"/>
              <p:cNvGrpSpPr>
                <a:grpSpLocks/>
              </p:cNvGrpSpPr>
              <p:nvPr/>
            </p:nvGrpSpPr>
            <p:grpSpPr bwMode="auto">
              <a:xfrm>
                <a:off x="2336" y="1298"/>
                <a:ext cx="725" cy="363"/>
                <a:chOff x="2336" y="1298"/>
                <a:chExt cx="725" cy="363"/>
              </a:xfrm>
            </p:grpSpPr>
            <p:sp>
              <p:nvSpPr>
                <p:cNvPr id="19586"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87"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574" name="Group 431"/>
              <p:cNvGrpSpPr>
                <a:grpSpLocks/>
              </p:cNvGrpSpPr>
              <p:nvPr/>
            </p:nvGrpSpPr>
            <p:grpSpPr bwMode="auto">
              <a:xfrm>
                <a:off x="3061" y="1389"/>
                <a:ext cx="1725" cy="1995"/>
                <a:chOff x="3061" y="1389"/>
                <a:chExt cx="1725" cy="1995"/>
              </a:xfrm>
            </p:grpSpPr>
            <p:sp>
              <p:nvSpPr>
                <p:cNvPr id="19575"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76"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77"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78"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79"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80"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81"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82"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83"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84"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85"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grpSp>
          <p:nvGrpSpPr>
            <p:cNvPr id="1435" name="Group 340"/>
            <p:cNvGrpSpPr>
              <a:grpSpLocks/>
            </p:cNvGrpSpPr>
            <p:nvPr/>
          </p:nvGrpSpPr>
          <p:grpSpPr bwMode="auto">
            <a:xfrm>
              <a:off x="5656263" y="2133600"/>
              <a:ext cx="2287587" cy="1406525"/>
              <a:chOff x="930" y="1298"/>
              <a:chExt cx="3856" cy="2132"/>
            </a:xfrm>
          </p:grpSpPr>
          <p:sp>
            <p:nvSpPr>
              <p:cNvPr id="19512"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9513" name="Group 342"/>
              <p:cNvGrpSpPr>
                <a:grpSpLocks/>
              </p:cNvGrpSpPr>
              <p:nvPr/>
            </p:nvGrpSpPr>
            <p:grpSpPr bwMode="auto">
              <a:xfrm>
                <a:off x="975" y="3158"/>
                <a:ext cx="227" cy="272"/>
                <a:chOff x="975" y="3158"/>
                <a:chExt cx="227" cy="272"/>
              </a:xfrm>
            </p:grpSpPr>
            <p:sp>
              <p:nvSpPr>
                <p:cNvPr id="19556"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57"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58"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59"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60"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61"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62"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63"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64"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9514"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9515" name="Group 343"/>
              <p:cNvGrpSpPr>
                <a:grpSpLocks/>
              </p:cNvGrpSpPr>
              <p:nvPr/>
            </p:nvGrpSpPr>
            <p:grpSpPr bwMode="auto">
              <a:xfrm>
                <a:off x="1020" y="2614"/>
                <a:ext cx="453" cy="589"/>
                <a:chOff x="975" y="2614"/>
                <a:chExt cx="453" cy="589"/>
              </a:xfrm>
            </p:grpSpPr>
            <p:sp>
              <p:nvSpPr>
                <p:cNvPr id="19547"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48"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49"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50"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51"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52"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53"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54"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55"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516" name="Group 348"/>
              <p:cNvGrpSpPr>
                <a:grpSpLocks/>
              </p:cNvGrpSpPr>
              <p:nvPr/>
            </p:nvGrpSpPr>
            <p:grpSpPr bwMode="auto">
              <a:xfrm>
                <a:off x="1429" y="2614"/>
                <a:ext cx="272" cy="136"/>
                <a:chOff x="1429" y="2614"/>
                <a:chExt cx="272" cy="136"/>
              </a:xfrm>
            </p:grpSpPr>
            <p:sp>
              <p:nvSpPr>
                <p:cNvPr id="19545"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46"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517" name="Group 349"/>
              <p:cNvGrpSpPr>
                <a:grpSpLocks/>
              </p:cNvGrpSpPr>
              <p:nvPr/>
            </p:nvGrpSpPr>
            <p:grpSpPr bwMode="auto">
              <a:xfrm>
                <a:off x="1701" y="2659"/>
                <a:ext cx="680" cy="680"/>
                <a:chOff x="1701" y="2659"/>
                <a:chExt cx="680" cy="680"/>
              </a:xfrm>
            </p:grpSpPr>
            <p:sp>
              <p:nvSpPr>
                <p:cNvPr id="19538"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39"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40"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41"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42"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43"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44"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19518"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19519" name="Group 430"/>
              <p:cNvGrpSpPr>
                <a:grpSpLocks/>
              </p:cNvGrpSpPr>
              <p:nvPr/>
            </p:nvGrpSpPr>
            <p:grpSpPr bwMode="auto">
              <a:xfrm>
                <a:off x="1549" y="1344"/>
                <a:ext cx="786" cy="802"/>
                <a:chOff x="1549" y="1344"/>
                <a:chExt cx="786" cy="802"/>
              </a:xfrm>
            </p:grpSpPr>
            <p:sp>
              <p:nvSpPr>
                <p:cNvPr id="19535"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36"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37"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520" name="Group 432"/>
              <p:cNvGrpSpPr>
                <a:grpSpLocks/>
              </p:cNvGrpSpPr>
              <p:nvPr/>
            </p:nvGrpSpPr>
            <p:grpSpPr bwMode="auto">
              <a:xfrm>
                <a:off x="2336" y="1298"/>
                <a:ext cx="725" cy="363"/>
                <a:chOff x="2336" y="1298"/>
                <a:chExt cx="725" cy="363"/>
              </a:xfrm>
            </p:grpSpPr>
            <p:sp>
              <p:nvSpPr>
                <p:cNvPr id="19533"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34"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19521" name="Group 431"/>
              <p:cNvGrpSpPr>
                <a:grpSpLocks/>
              </p:cNvGrpSpPr>
              <p:nvPr/>
            </p:nvGrpSpPr>
            <p:grpSpPr bwMode="auto">
              <a:xfrm>
                <a:off x="3061" y="1389"/>
                <a:ext cx="1725" cy="1995"/>
                <a:chOff x="3061" y="1389"/>
                <a:chExt cx="1725" cy="1995"/>
              </a:xfrm>
            </p:grpSpPr>
            <p:sp>
              <p:nvSpPr>
                <p:cNvPr id="19522"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23"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24"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25"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26"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27"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28"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29"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30"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31"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19532"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sp>
          <p:nvSpPr>
            <p:cNvPr id="407" name="ZoneTexte 768"/>
            <p:cNvSpPr txBox="1">
              <a:spLocks noChangeArrowheads="1"/>
            </p:cNvSpPr>
            <p:nvPr/>
          </p:nvSpPr>
          <p:spPr bwMode="auto">
            <a:xfrm>
              <a:off x="8096230" y="3859907"/>
              <a:ext cx="36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dirty="0" smtClean="0">
                  <a:solidFill>
                    <a:schemeClr val="tx1"/>
                  </a:solidFill>
                  <a:latin typeface="Vrinda" pitchFamily="34" charset="0"/>
                </a:rPr>
                <a:t>70</a:t>
              </a:r>
              <a:endParaRPr lang="fr-BE" altLang="fr-FR" sz="1400" b="1" dirty="0">
                <a:solidFill>
                  <a:schemeClr val="tx1"/>
                </a:solidFill>
                <a:latin typeface="Vrinda" pitchFamily="34" charset="0"/>
              </a:endParaRPr>
            </a:p>
          </p:txBody>
        </p:sp>
      </p:grpSp>
      <p:sp>
        <p:nvSpPr>
          <p:cNvPr id="3" name="ZoneTexte 2"/>
          <p:cNvSpPr txBox="1"/>
          <p:nvPr/>
        </p:nvSpPr>
        <p:spPr>
          <a:xfrm>
            <a:off x="3571009" y="6214031"/>
            <a:ext cx="1332416" cy="369332"/>
          </a:xfrm>
          <a:prstGeom prst="rect">
            <a:avLst/>
          </a:prstGeom>
          <a:noFill/>
        </p:spPr>
        <p:txBody>
          <a:bodyPr wrap="none" rtlCol="0">
            <a:spAutoFit/>
          </a:bodyPr>
          <a:lstStyle/>
          <a:p>
            <a:r>
              <a:rPr lang="fr-BE" b="1" dirty="0" err="1" smtClean="0">
                <a:solidFill>
                  <a:srgbClr val="FF0000"/>
                </a:solidFill>
              </a:rPr>
              <a:t>BCS</a:t>
            </a:r>
            <a:r>
              <a:rPr lang="fr-BE" b="1" dirty="0" smtClean="0">
                <a:solidFill>
                  <a:srgbClr val="FF0000"/>
                </a:solidFill>
              </a:rPr>
              <a:t> : 2 à 2,5</a:t>
            </a:r>
            <a:endParaRPr lang="fr-BE" b="1" dirty="0">
              <a:solidFill>
                <a:srgbClr val="FF0000"/>
              </a:solidFill>
            </a:endParaRPr>
          </a:p>
        </p:txBody>
      </p:sp>
      <p:sp>
        <p:nvSpPr>
          <p:cNvPr id="410" name="Flèche vers le bas 409"/>
          <p:cNvSpPr/>
          <p:nvPr/>
        </p:nvSpPr>
        <p:spPr>
          <a:xfrm flipV="1">
            <a:off x="4086608" y="4418611"/>
            <a:ext cx="400405" cy="437994"/>
          </a:xfrm>
          <a:prstGeom prst="downArrow">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1" name="Flèche vers le bas 410"/>
          <p:cNvSpPr/>
          <p:nvPr/>
        </p:nvSpPr>
        <p:spPr>
          <a:xfrm rot="16200000" flipV="1">
            <a:off x="2182517" y="3888891"/>
            <a:ext cx="400405" cy="437994"/>
          </a:xfrm>
          <a:prstGeom prst="downArrow">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2" name="Flèche vers le bas 411"/>
          <p:cNvSpPr/>
          <p:nvPr/>
        </p:nvSpPr>
        <p:spPr>
          <a:xfrm rot="5400000" flipV="1">
            <a:off x="6370612" y="3888891"/>
            <a:ext cx="400405" cy="437994"/>
          </a:xfrm>
          <a:prstGeom prst="downArrow">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09" name="Ellipse 408"/>
          <p:cNvSpPr/>
          <p:nvPr/>
        </p:nvSpPr>
        <p:spPr>
          <a:xfrm>
            <a:off x="173264" y="166240"/>
            <a:ext cx="504732" cy="454447"/>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a:t>2</a:t>
            </a:r>
          </a:p>
        </p:txBody>
      </p:sp>
      <p:sp>
        <p:nvSpPr>
          <p:cNvPr id="4" name="Espace réservé du numéro de diapositive 3"/>
          <p:cNvSpPr>
            <a:spLocks noGrp="1"/>
          </p:cNvSpPr>
          <p:nvPr>
            <p:ph type="sldNum" sz="quarter" idx="12"/>
          </p:nvPr>
        </p:nvSpPr>
        <p:spPr/>
        <p:txBody>
          <a:bodyPr/>
          <a:lstStyle/>
          <a:p>
            <a:fld id="{74236956-C5D1-4819-939A-6E38A104A438}" type="slidenum">
              <a:rPr lang="fr-BE" smtClean="0"/>
              <a:t>17</a:t>
            </a:fld>
            <a:endParaRPr lang="fr-BE"/>
          </a:p>
        </p:txBody>
      </p:sp>
    </p:spTree>
    <p:extLst>
      <p:ext uri="{BB962C8B-B14F-4D97-AF65-F5344CB8AC3E}">
        <p14:creationId xmlns:p14="http://schemas.microsoft.com/office/powerpoint/2010/main" val="120357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5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50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5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50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07" grpId="0" animBg="1"/>
      <p:bldP spid="19508" grpId="0" animBg="1"/>
      <p:bldP spid="776" grpId="0" animBg="1"/>
      <p:bldP spid="410" grpId="0" animBg="1"/>
      <p:bldP spid="411" grpId="0" animBg="1"/>
      <p:bldP spid="4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SC_0373b_modifié-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257" y="5021382"/>
            <a:ext cx="3130600" cy="79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descr="DSC_0376b_modifié-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256" y="5855585"/>
            <a:ext cx="3274616" cy="85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2" descr="DSC_0374_modifié-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551" y="3299121"/>
            <a:ext cx="2850282" cy="1645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05384" y="2230913"/>
            <a:ext cx="3621931" cy="840230"/>
          </a:xfrm>
          <a:prstGeom prst="rect">
            <a:avLst/>
          </a:prstGeom>
          <a:ln>
            <a:solidFill>
              <a:schemeClr val="tx1"/>
            </a:solidFill>
          </a:ln>
        </p:spPr>
        <p:txBody>
          <a:bodyPr wrap="square">
            <a:spAutoFit/>
          </a:bodyPr>
          <a:lstStyle/>
          <a:p>
            <a:pPr>
              <a:lnSpc>
                <a:spcPct val="90000"/>
              </a:lnSpc>
              <a:buClr>
                <a:schemeClr val="bg1"/>
              </a:buClr>
              <a:buFont typeface="Arial" charset="0"/>
              <a:buChar char="•"/>
            </a:pPr>
            <a:r>
              <a:rPr lang="fr-FR" altLang="fr-FR" dirty="0" err="1" smtClean="0"/>
              <a:t>Easi-breed</a:t>
            </a:r>
            <a:r>
              <a:rPr lang="fr-FR" altLang="fr-FR" dirty="0" smtClean="0"/>
              <a:t> </a:t>
            </a:r>
            <a:r>
              <a:rPr lang="fr-FR" altLang="fr-FR" dirty="0" err="1"/>
              <a:t>CIDR</a:t>
            </a:r>
            <a:r>
              <a:rPr lang="fr-FR" altLang="fr-FR" dirty="0"/>
              <a:t> Pfizer (</a:t>
            </a:r>
            <a:r>
              <a:rPr lang="fr-FR" altLang="fr-FR" dirty="0" err="1"/>
              <a:t>Controlled</a:t>
            </a:r>
            <a:r>
              <a:rPr lang="fr-FR" altLang="fr-FR" dirty="0"/>
              <a:t> </a:t>
            </a:r>
            <a:r>
              <a:rPr lang="fr-FR" altLang="fr-FR" dirty="0" err="1"/>
              <a:t>internal</a:t>
            </a:r>
            <a:r>
              <a:rPr lang="fr-FR" altLang="fr-FR" dirty="0"/>
              <a:t> </a:t>
            </a:r>
            <a:r>
              <a:rPr lang="fr-FR" altLang="fr-FR" dirty="0" err="1"/>
              <a:t>drug</a:t>
            </a:r>
            <a:r>
              <a:rPr lang="fr-FR" altLang="fr-FR" dirty="0"/>
              <a:t> releasing </a:t>
            </a:r>
            <a:r>
              <a:rPr lang="fr-FR" altLang="fr-FR" dirty="0" err="1"/>
              <a:t>device</a:t>
            </a:r>
            <a:r>
              <a:rPr lang="fr-FR" altLang="fr-FR" dirty="0"/>
              <a:t> : </a:t>
            </a:r>
            <a:r>
              <a:rPr lang="fr-FR" altLang="fr-FR" dirty="0" err="1"/>
              <a:t>progesterone</a:t>
            </a:r>
            <a:r>
              <a:rPr lang="fr-FR" altLang="fr-FR" dirty="0"/>
              <a:t> 1,38 g</a:t>
            </a:r>
            <a:r>
              <a:rPr lang="fr-FR" altLang="fr-FR" dirty="0" smtClean="0"/>
              <a:t>)</a:t>
            </a:r>
            <a:endParaRPr lang="fr-FR" altLang="fr-FR" dirty="0"/>
          </a:p>
        </p:txBody>
      </p:sp>
      <p:sp>
        <p:nvSpPr>
          <p:cNvPr id="3" name="AutoShape 2" descr="Résultat de recherche d'images pour &quot;prid delta&quot;"/>
          <p:cNvSpPr>
            <a:spLocks noChangeAspect="1" noChangeArrowheads="1"/>
          </p:cNvSpPr>
          <p:nvPr/>
        </p:nvSpPr>
        <p:spPr bwMode="auto">
          <a:xfrm>
            <a:off x="155575" y="-960438"/>
            <a:ext cx="2286000" cy="2000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512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9656" y="5439803"/>
            <a:ext cx="3816424" cy="1268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2120" y="2651028"/>
            <a:ext cx="1827204" cy="2687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860032" y="2207388"/>
            <a:ext cx="3744416" cy="341632"/>
          </a:xfrm>
          <a:prstGeom prst="rect">
            <a:avLst/>
          </a:prstGeom>
          <a:ln>
            <a:solidFill>
              <a:schemeClr val="tx1"/>
            </a:solidFill>
          </a:ln>
        </p:spPr>
        <p:txBody>
          <a:bodyPr wrap="square">
            <a:spAutoFit/>
          </a:bodyPr>
          <a:lstStyle/>
          <a:p>
            <a:pPr>
              <a:lnSpc>
                <a:spcPct val="90000"/>
              </a:lnSpc>
              <a:buClr>
                <a:schemeClr val="bg1"/>
              </a:buClr>
              <a:buFont typeface="Arial" charset="0"/>
              <a:buChar char="•"/>
            </a:pPr>
            <a:r>
              <a:rPr lang="fr-FR" altLang="fr-FR" dirty="0" err="1" smtClean="0"/>
              <a:t>PRID</a:t>
            </a:r>
            <a:r>
              <a:rPr lang="fr-FR" altLang="fr-FR" dirty="0" smtClean="0"/>
              <a:t> </a:t>
            </a:r>
            <a:r>
              <a:rPr lang="fr-FR" altLang="fr-FR" dirty="0"/>
              <a:t>DELTA </a:t>
            </a:r>
            <a:r>
              <a:rPr lang="fr-FR" altLang="fr-FR" dirty="0" err="1"/>
              <a:t>CEVA</a:t>
            </a:r>
            <a:r>
              <a:rPr lang="fr-FR" altLang="fr-FR" dirty="0"/>
              <a:t> (1,5 g</a:t>
            </a:r>
            <a:r>
              <a:rPr lang="fr-FR" altLang="fr-FR" dirty="0" smtClean="0"/>
              <a:t>)</a:t>
            </a:r>
            <a:endParaRPr lang="fr-FR" altLang="fr-FR" dirty="0"/>
          </a:p>
        </p:txBody>
      </p:sp>
      <p:sp>
        <p:nvSpPr>
          <p:cNvPr id="11" name="Rectangle à coins arrondis 10"/>
          <p:cNvSpPr/>
          <p:nvPr/>
        </p:nvSpPr>
        <p:spPr>
          <a:xfrm>
            <a:off x="457630" y="153927"/>
            <a:ext cx="7918450" cy="447650"/>
          </a:xfrm>
          <a:prstGeom prst="roundRect">
            <a:avLst/>
          </a:prstGeom>
          <a:solidFill>
            <a:schemeClr val="tx2">
              <a:lumMod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altLang="fr-FR" sz="2400" dirty="0" smtClean="0">
                <a:solidFill>
                  <a:schemeClr val="bg1"/>
                </a:solidFill>
              </a:rPr>
              <a:t>Traitement de l’anoestrus pathologique fonctionnel de type 2</a:t>
            </a:r>
            <a:endParaRPr lang="fr-FR" altLang="fr-FR" sz="2400" dirty="0">
              <a:solidFill>
                <a:schemeClr val="bg1"/>
              </a:solidFill>
            </a:endParaRPr>
          </a:p>
        </p:txBody>
      </p:sp>
      <p:sp>
        <p:nvSpPr>
          <p:cNvPr id="13" name="Rectangle à coins arrondis 12"/>
          <p:cNvSpPr/>
          <p:nvPr/>
        </p:nvSpPr>
        <p:spPr>
          <a:xfrm>
            <a:off x="1601925" y="1268760"/>
            <a:ext cx="6300700" cy="722834"/>
          </a:xfrm>
          <a:prstGeom prst="roundRect">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2200" dirty="0" smtClean="0"/>
              <a:t>Traitement de choix : les progestagènes administrés par voie </a:t>
            </a:r>
            <a:r>
              <a:rPr lang="fr-BE" sz="2200" dirty="0" err="1" smtClean="0"/>
              <a:t>intravaginale</a:t>
            </a:r>
            <a:r>
              <a:rPr lang="fr-BE" sz="2200" dirty="0" smtClean="0"/>
              <a:t> (IVP4) durant 7 jours</a:t>
            </a:r>
            <a:endParaRPr lang="fr-BE" sz="2200" dirty="0"/>
          </a:p>
        </p:txBody>
      </p:sp>
      <p:sp>
        <p:nvSpPr>
          <p:cNvPr id="14" name="Rectangle à coins arrondis 13"/>
          <p:cNvSpPr/>
          <p:nvPr/>
        </p:nvSpPr>
        <p:spPr>
          <a:xfrm>
            <a:off x="2821065" y="692696"/>
            <a:ext cx="2966045" cy="432048"/>
          </a:xfrm>
          <a:prstGeom prst="roundRect">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sz="2200" dirty="0" smtClean="0"/>
              <a:t>Aucun effet de la GnRH</a:t>
            </a:r>
            <a:endParaRPr lang="fr-BE" sz="2200" dirty="0"/>
          </a:p>
        </p:txBody>
      </p:sp>
      <p:sp>
        <p:nvSpPr>
          <p:cNvPr id="5" name="Espace réservé du numéro de diapositive 4"/>
          <p:cNvSpPr>
            <a:spLocks noGrp="1"/>
          </p:cNvSpPr>
          <p:nvPr>
            <p:ph type="sldNum" sz="quarter" idx="12"/>
          </p:nvPr>
        </p:nvSpPr>
        <p:spPr/>
        <p:txBody>
          <a:bodyPr/>
          <a:lstStyle/>
          <a:p>
            <a:fld id="{74236956-C5D1-4819-939A-6E38A104A438}" type="slidenum">
              <a:rPr lang="fr-BE" smtClean="0"/>
              <a:t>18</a:t>
            </a:fld>
            <a:endParaRPr lang="fr-BE"/>
          </a:p>
        </p:txBody>
      </p:sp>
    </p:spTree>
    <p:extLst>
      <p:ext uri="{BB962C8B-B14F-4D97-AF65-F5344CB8AC3E}">
        <p14:creationId xmlns:p14="http://schemas.microsoft.com/office/powerpoint/2010/main" val="365092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0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Espace réservé du numéro de diapositive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fld id="{D4653B30-60CF-425D-A513-305BBF4E11B3}" type="slidenum">
              <a:rPr lang="fr-FR" altLang="fr-FR" sz="1400" smtClean="0"/>
              <a:pPr>
                <a:spcBef>
                  <a:spcPct val="0"/>
                </a:spcBef>
                <a:buClrTx/>
                <a:buFontTx/>
                <a:buNone/>
              </a:pPr>
              <a:t>19</a:t>
            </a:fld>
            <a:endParaRPr lang="fr-FR" altLang="fr-FR" sz="1400" smtClean="0"/>
          </a:p>
        </p:txBody>
      </p:sp>
      <p:sp>
        <p:nvSpPr>
          <p:cNvPr id="33" name="Line 3"/>
          <p:cNvSpPr>
            <a:spLocks noChangeShapeType="1"/>
          </p:cNvSpPr>
          <p:nvPr/>
        </p:nvSpPr>
        <p:spPr bwMode="auto">
          <a:xfrm flipH="1">
            <a:off x="6284590" y="2258591"/>
            <a:ext cx="0" cy="1130300"/>
          </a:xfrm>
          <a:prstGeom prst="line">
            <a:avLst/>
          </a:prstGeom>
          <a:noFill/>
          <a:ln w="38100">
            <a:solidFill>
              <a:srgbClr val="FF5050"/>
            </a:solidFill>
            <a:round/>
            <a:headEnd/>
            <a:tailEnd type="triangle" w="lg" len="med"/>
          </a:ln>
          <a:extLst>
            <a:ext uri="{909E8E84-426E-40DD-AFC4-6F175D3DCCD1}">
              <a14:hiddenFill xmlns:a14="http://schemas.microsoft.com/office/drawing/2010/main">
                <a:noFill/>
              </a14:hiddenFill>
            </a:ext>
          </a:extLst>
        </p:spPr>
        <p:txBody>
          <a:bodyPr/>
          <a:lstStyle/>
          <a:p>
            <a:endParaRPr lang="fr-BE"/>
          </a:p>
        </p:txBody>
      </p:sp>
      <p:sp>
        <p:nvSpPr>
          <p:cNvPr id="34" name="Line 4"/>
          <p:cNvSpPr>
            <a:spLocks noChangeShapeType="1"/>
          </p:cNvSpPr>
          <p:nvPr/>
        </p:nvSpPr>
        <p:spPr bwMode="auto">
          <a:xfrm>
            <a:off x="6741790" y="2258591"/>
            <a:ext cx="0" cy="1130300"/>
          </a:xfrm>
          <a:prstGeom prst="line">
            <a:avLst/>
          </a:prstGeom>
          <a:noFill/>
          <a:ln w="38100">
            <a:solidFill>
              <a:srgbClr val="000099"/>
            </a:solidFill>
            <a:round/>
            <a:headEnd/>
            <a:tailEnd type="triangle" w="lg" len="med"/>
          </a:ln>
          <a:extLst>
            <a:ext uri="{909E8E84-426E-40DD-AFC4-6F175D3DCCD1}">
              <a14:hiddenFill xmlns:a14="http://schemas.microsoft.com/office/drawing/2010/main">
                <a:noFill/>
              </a14:hiddenFill>
            </a:ext>
          </a:extLst>
        </p:spPr>
        <p:txBody>
          <a:bodyPr/>
          <a:lstStyle/>
          <a:p>
            <a:endParaRPr lang="fr-BE"/>
          </a:p>
        </p:txBody>
      </p:sp>
      <p:sp>
        <p:nvSpPr>
          <p:cNvPr id="35" name="Rectangle 6"/>
          <p:cNvSpPr>
            <a:spLocks noChangeArrowheads="1"/>
          </p:cNvSpPr>
          <p:nvPr/>
        </p:nvSpPr>
        <p:spPr bwMode="auto">
          <a:xfrm>
            <a:off x="340990" y="3388891"/>
            <a:ext cx="5410200" cy="685800"/>
          </a:xfrm>
          <a:prstGeom prst="rect">
            <a:avLst/>
          </a:prstGeom>
          <a:solidFill>
            <a:srgbClr val="99CCFF"/>
          </a:solidFill>
          <a:ln w="28575">
            <a:solidFill>
              <a:srgbClr val="A5002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400" dirty="0" err="1" smtClean="0">
                <a:solidFill>
                  <a:schemeClr val="tx1"/>
                </a:solidFill>
                <a:latin typeface="+mn-lt"/>
              </a:rPr>
              <a:t>PRID</a:t>
            </a:r>
            <a:r>
              <a:rPr lang="fr-BE" altLang="fr-FR" sz="2400" dirty="0" smtClean="0">
                <a:solidFill>
                  <a:schemeClr val="tx1"/>
                </a:solidFill>
                <a:latin typeface="+mn-lt"/>
              </a:rPr>
              <a:t> </a:t>
            </a:r>
            <a:r>
              <a:rPr lang="fr-BE" altLang="fr-FR" sz="2400" dirty="0">
                <a:solidFill>
                  <a:schemeClr val="tx1"/>
                </a:solidFill>
                <a:latin typeface="+mn-lt"/>
              </a:rPr>
              <a:t>/ </a:t>
            </a:r>
            <a:r>
              <a:rPr lang="fr-BE" altLang="fr-FR" sz="2400" dirty="0" err="1">
                <a:solidFill>
                  <a:schemeClr val="tx1"/>
                </a:solidFill>
                <a:latin typeface="+mn-lt"/>
              </a:rPr>
              <a:t>CIDR</a:t>
            </a:r>
            <a:r>
              <a:rPr lang="fr-BE" altLang="fr-FR" sz="2400" dirty="0">
                <a:solidFill>
                  <a:schemeClr val="tx1"/>
                </a:solidFill>
                <a:latin typeface="+mn-lt"/>
              </a:rPr>
              <a:t> : 7 jours </a:t>
            </a:r>
            <a:endParaRPr lang="fr-FR" altLang="fr-FR" sz="2400" dirty="0">
              <a:solidFill>
                <a:schemeClr val="tx1"/>
              </a:solidFill>
              <a:latin typeface="+mn-lt"/>
            </a:endParaRPr>
          </a:p>
        </p:txBody>
      </p:sp>
      <p:sp>
        <p:nvSpPr>
          <p:cNvPr id="36" name="Line 7"/>
          <p:cNvSpPr>
            <a:spLocks noChangeShapeType="1"/>
          </p:cNvSpPr>
          <p:nvPr/>
        </p:nvSpPr>
        <p:spPr bwMode="auto">
          <a:xfrm flipV="1">
            <a:off x="5751190" y="4074691"/>
            <a:ext cx="0" cy="838200"/>
          </a:xfrm>
          <a:prstGeom prst="line">
            <a:avLst/>
          </a:prstGeom>
          <a:noFill/>
          <a:ln w="508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37" name="Text Box 9"/>
          <p:cNvSpPr txBox="1">
            <a:spLocks noChangeArrowheads="1"/>
          </p:cNvSpPr>
          <p:nvPr/>
        </p:nvSpPr>
        <p:spPr bwMode="auto">
          <a:xfrm>
            <a:off x="3857303" y="4925591"/>
            <a:ext cx="1944687" cy="523875"/>
          </a:xfrm>
          <a:prstGeom prst="rect">
            <a:avLst/>
          </a:prstGeom>
          <a:solidFill>
            <a:srgbClr val="800000"/>
          </a:solidFill>
          <a:ln w="9525">
            <a:solidFill>
              <a:srgbClr val="000000"/>
            </a:solidFill>
            <a:miter lim="800000"/>
            <a:headEnd/>
            <a:tailEnd/>
          </a:ln>
        </p:spPr>
        <p:txBody>
          <a:bodyPr>
            <a:spAutoFit/>
          </a:bodyPr>
          <a:lstStyle>
            <a:lvl1pPr>
              <a:defRPr sz="3200">
                <a:solidFill>
                  <a:schemeClr val="tx1"/>
                </a:solidFill>
                <a:latin typeface="Vrinda" pitchFamily="34" charset="0"/>
              </a:defRPr>
            </a:lvl1pPr>
            <a:lvl2pPr marL="742950" indent="-285750">
              <a:defRPr sz="3200">
                <a:solidFill>
                  <a:schemeClr val="tx1"/>
                </a:solidFill>
                <a:latin typeface="Vrinda" pitchFamily="34" charset="0"/>
              </a:defRPr>
            </a:lvl2pPr>
            <a:lvl3pPr marL="1143000" indent="-228600">
              <a:defRPr sz="3200">
                <a:solidFill>
                  <a:schemeClr val="tx1"/>
                </a:solidFill>
                <a:latin typeface="Vrinda" pitchFamily="34" charset="0"/>
              </a:defRPr>
            </a:lvl3pPr>
            <a:lvl4pPr marL="1600200" indent="-228600">
              <a:defRPr sz="3200">
                <a:solidFill>
                  <a:schemeClr val="tx1"/>
                </a:solidFill>
                <a:latin typeface="Vrinda" pitchFamily="34" charset="0"/>
              </a:defRPr>
            </a:lvl4pPr>
            <a:lvl5pPr marL="2057400" indent="-228600">
              <a:defRPr sz="3200">
                <a:solidFill>
                  <a:schemeClr val="tx1"/>
                </a:solidFill>
                <a:latin typeface="Vrinda" pitchFamily="34" charset="0"/>
              </a:defRPr>
            </a:lvl5pPr>
            <a:lvl6pPr marL="2514600" indent="-228600" eaLnBrk="0" fontAlgn="base" hangingPunct="0">
              <a:spcBef>
                <a:spcPct val="0"/>
              </a:spcBef>
              <a:spcAft>
                <a:spcPct val="0"/>
              </a:spcAft>
              <a:defRPr sz="3200">
                <a:solidFill>
                  <a:schemeClr val="tx1"/>
                </a:solidFill>
                <a:latin typeface="Vrinda" pitchFamily="34" charset="0"/>
              </a:defRPr>
            </a:lvl6pPr>
            <a:lvl7pPr marL="2971800" indent="-228600" eaLnBrk="0" fontAlgn="base" hangingPunct="0">
              <a:spcBef>
                <a:spcPct val="0"/>
              </a:spcBef>
              <a:spcAft>
                <a:spcPct val="0"/>
              </a:spcAft>
              <a:defRPr sz="3200">
                <a:solidFill>
                  <a:schemeClr val="tx1"/>
                </a:solidFill>
                <a:latin typeface="Vrinda" pitchFamily="34" charset="0"/>
              </a:defRPr>
            </a:lvl7pPr>
            <a:lvl8pPr marL="3429000" indent="-228600" eaLnBrk="0" fontAlgn="base" hangingPunct="0">
              <a:spcBef>
                <a:spcPct val="0"/>
              </a:spcBef>
              <a:spcAft>
                <a:spcPct val="0"/>
              </a:spcAft>
              <a:defRPr sz="3200">
                <a:solidFill>
                  <a:schemeClr val="tx1"/>
                </a:solidFill>
                <a:latin typeface="Vrinda" pitchFamily="34" charset="0"/>
              </a:defRPr>
            </a:lvl8pPr>
            <a:lvl9pPr marL="3886200" indent="-228600" eaLnBrk="0" fontAlgn="base" hangingPunct="0">
              <a:spcBef>
                <a:spcPct val="0"/>
              </a:spcBef>
              <a:spcAft>
                <a:spcPct val="0"/>
              </a:spcAft>
              <a:defRPr sz="3200">
                <a:solidFill>
                  <a:schemeClr val="tx1"/>
                </a:solidFill>
                <a:latin typeface="Vrinda" pitchFamily="34" charset="0"/>
              </a:defRPr>
            </a:lvl9pPr>
          </a:lstStyle>
          <a:p>
            <a:pPr>
              <a:defRPr/>
            </a:pPr>
            <a:r>
              <a:rPr lang="fr-BE" sz="2800" dirty="0" err="1" smtClean="0">
                <a:solidFill>
                  <a:schemeClr val="accent3"/>
                </a:solidFill>
                <a:latin typeface="+mn-lt"/>
              </a:rPr>
              <a:t>eCG</a:t>
            </a:r>
            <a:r>
              <a:rPr lang="fr-BE" sz="2800" dirty="0" smtClean="0">
                <a:solidFill>
                  <a:schemeClr val="accent3"/>
                </a:solidFill>
                <a:latin typeface="+mn-lt"/>
              </a:rPr>
              <a:t>  500 UI</a:t>
            </a:r>
            <a:endParaRPr lang="fr-FR" sz="2800" dirty="0" smtClean="0">
              <a:solidFill>
                <a:schemeClr val="accent3"/>
              </a:solidFill>
              <a:latin typeface="+mn-lt"/>
            </a:endParaRPr>
          </a:p>
        </p:txBody>
      </p:sp>
      <p:grpSp>
        <p:nvGrpSpPr>
          <p:cNvPr id="38" name="Group 11"/>
          <p:cNvGrpSpPr>
            <a:grpSpLocks/>
          </p:cNvGrpSpPr>
          <p:nvPr/>
        </p:nvGrpSpPr>
        <p:grpSpPr bwMode="auto">
          <a:xfrm>
            <a:off x="5751190" y="3388891"/>
            <a:ext cx="2667000" cy="685800"/>
            <a:chOff x="3792" y="2016"/>
            <a:chExt cx="1680" cy="432"/>
          </a:xfrm>
        </p:grpSpPr>
        <p:sp>
          <p:nvSpPr>
            <p:cNvPr id="64538" name="Rectangle 12"/>
            <p:cNvSpPr>
              <a:spLocks noChangeArrowheads="1"/>
            </p:cNvSpPr>
            <p:nvPr/>
          </p:nvSpPr>
          <p:spPr bwMode="auto">
            <a:xfrm>
              <a:off x="3792" y="2016"/>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chemeClr val="tx1"/>
                  </a:solidFill>
                  <a:latin typeface="+mn-lt"/>
                </a:rPr>
                <a:t>24</a:t>
              </a:r>
              <a:endParaRPr lang="fr-FR" altLang="fr-FR" sz="2000">
                <a:solidFill>
                  <a:schemeClr val="tx1"/>
                </a:solidFill>
                <a:latin typeface="+mn-lt"/>
              </a:endParaRPr>
            </a:p>
          </p:txBody>
        </p:sp>
        <p:sp>
          <p:nvSpPr>
            <p:cNvPr id="64539" name="Rectangle 13"/>
            <p:cNvSpPr>
              <a:spLocks noChangeArrowheads="1"/>
            </p:cNvSpPr>
            <p:nvPr/>
          </p:nvSpPr>
          <p:spPr bwMode="auto">
            <a:xfrm>
              <a:off x="4032" y="2016"/>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rgbClr val="FFFF00"/>
                  </a:solidFill>
                  <a:latin typeface="+mn-lt"/>
                </a:rPr>
                <a:t>48</a:t>
              </a:r>
              <a:endParaRPr lang="fr-FR" altLang="fr-FR" sz="2000">
                <a:solidFill>
                  <a:srgbClr val="FFFF00"/>
                </a:solidFill>
                <a:latin typeface="+mn-lt"/>
              </a:endParaRPr>
            </a:p>
          </p:txBody>
        </p:sp>
        <p:sp>
          <p:nvSpPr>
            <p:cNvPr id="64540" name="Rectangle 14"/>
            <p:cNvSpPr>
              <a:spLocks noChangeArrowheads="1"/>
            </p:cNvSpPr>
            <p:nvPr/>
          </p:nvSpPr>
          <p:spPr bwMode="auto">
            <a:xfrm>
              <a:off x="4272" y="2016"/>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rgbClr val="7030A0"/>
                  </a:solidFill>
                  <a:latin typeface="+mn-lt"/>
                </a:rPr>
                <a:t>56</a:t>
              </a:r>
              <a:endParaRPr lang="fr-FR" altLang="fr-FR" sz="2000">
                <a:solidFill>
                  <a:srgbClr val="7030A0"/>
                </a:solidFill>
                <a:latin typeface="+mn-lt"/>
              </a:endParaRPr>
            </a:p>
          </p:txBody>
        </p:sp>
        <p:sp>
          <p:nvSpPr>
            <p:cNvPr id="64541" name="Rectangle 15"/>
            <p:cNvSpPr>
              <a:spLocks noChangeArrowheads="1"/>
            </p:cNvSpPr>
            <p:nvPr/>
          </p:nvSpPr>
          <p:spPr bwMode="auto">
            <a:xfrm>
              <a:off x="4512" y="2016"/>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rgbClr val="FFFF00"/>
                  </a:solidFill>
                  <a:latin typeface="+mn-lt"/>
                </a:rPr>
                <a:t>72</a:t>
              </a:r>
              <a:endParaRPr lang="fr-FR" altLang="fr-FR" sz="2000">
                <a:solidFill>
                  <a:srgbClr val="FFFF00"/>
                </a:solidFill>
                <a:latin typeface="+mn-lt"/>
              </a:endParaRPr>
            </a:p>
          </p:txBody>
        </p:sp>
        <p:sp>
          <p:nvSpPr>
            <p:cNvPr id="64542" name="Rectangle 16"/>
            <p:cNvSpPr>
              <a:spLocks noChangeArrowheads="1"/>
            </p:cNvSpPr>
            <p:nvPr/>
          </p:nvSpPr>
          <p:spPr bwMode="auto">
            <a:xfrm>
              <a:off x="4752" y="2016"/>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chemeClr val="tx1"/>
                  </a:solidFill>
                  <a:latin typeface="+mn-lt"/>
                </a:rPr>
                <a:t>96</a:t>
              </a:r>
              <a:endParaRPr lang="fr-FR" altLang="fr-FR" sz="2000">
                <a:solidFill>
                  <a:schemeClr val="tx1"/>
                </a:solidFill>
                <a:latin typeface="+mn-lt"/>
              </a:endParaRPr>
            </a:p>
          </p:txBody>
        </p:sp>
        <p:sp>
          <p:nvSpPr>
            <p:cNvPr id="64543" name="Rectangle 17"/>
            <p:cNvSpPr>
              <a:spLocks noChangeArrowheads="1"/>
            </p:cNvSpPr>
            <p:nvPr/>
          </p:nvSpPr>
          <p:spPr bwMode="auto">
            <a:xfrm>
              <a:off x="4992" y="2016"/>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endParaRPr lang="fr-BE" altLang="fr-FR" sz="2000">
                <a:solidFill>
                  <a:schemeClr val="tx1"/>
                </a:solidFill>
                <a:latin typeface="+mn-lt"/>
              </a:endParaRPr>
            </a:p>
          </p:txBody>
        </p:sp>
        <p:sp>
          <p:nvSpPr>
            <p:cNvPr id="64544" name="Rectangle 18"/>
            <p:cNvSpPr>
              <a:spLocks noChangeArrowheads="1"/>
            </p:cNvSpPr>
            <p:nvPr/>
          </p:nvSpPr>
          <p:spPr bwMode="auto">
            <a:xfrm>
              <a:off x="5232" y="2016"/>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endParaRPr lang="fr-BE" altLang="fr-FR" sz="2000">
                <a:solidFill>
                  <a:schemeClr val="tx1"/>
                </a:solidFill>
                <a:latin typeface="+mn-lt"/>
              </a:endParaRPr>
            </a:p>
          </p:txBody>
        </p:sp>
      </p:grpSp>
      <p:sp>
        <p:nvSpPr>
          <p:cNvPr id="46" name="Line 19"/>
          <p:cNvSpPr>
            <a:spLocks noChangeShapeType="1"/>
          </p:cNvSpPr>
          <p:nvPr/>
        </p:nvSpPr>
        <p:spPr bwMode="auto">
          <a:xfrm flipH="1">
            <a:off x="7122790" y="2258591"/>
            <a:ext cx="0" cy="1130300"/>
          </a:xfrm>
          <a:prstGeom prst="line">
            <a:avLst/>
          </a:prstGeom>
          <a:noFill/>
          <a:ln w="38100">
            <a:solidFill>
              <a:srgbClr val="FF5050"/>
            </a:solidFill>
            <a:round/>
            <a:headEnd/>
            <a:tailEnd type="triangle" w="lg" len="med"/>
          </a:ln>
          <a:extLst>
            <a:ext uri="{909E8E84-426E-40DD-AFC4-6F175D3DCCD1}">
              <a14:hiddenFill xmlns:a14="http://schemas.microsoft.com/office/drawing/2010/main">
                <a:noFill/>
              </a14:hiddenFill>
            </a:ext>
          </a:extLst>
        </p:spPr>
        <p:txBody>
          <a:bodyPr/>
          <a:lstStyle/>
          <a:p>
            <a:endParaRPr lang="fr-BE"/>
          </a:p>
        </p:txBody>
      </p:sp>
      <p:sp>
        <p:nvSpPr>
          <p:cNvPr id="47" name="Text Box 27"/>
          <p:cNvSpPr txBox="1">
            <a:spLocks noChangeArrowheads="1"/>
          </p:cNvSpPr>
          <p:nvPr/>
        </p:nvSpPr>
        <p:spPr bwMode="auto">
          <a:xfrm>
            <a:off x="323528" y="4933529"/>
            <a:ext cx="1162050" cy="549275"/>
          </a:xfrm>
          <a:prstGeom prst="rect">
            <a:avLst/>
          </a:prstGeom>
          <a:solidFill>
            <a:srgbClr val="FFC000"/>
          </a:solidFill>
          <a:ln w="9525">
            <a:solidFill>
              <a:srgbClr val="000099"/>
            </a:solidFill>
            <a:miter lim="800000"/>
            <a:headEnd/>
            <a:tailEnd/>
          </a:ln>
        </p:spPr>
        <p:txBody>
          <a:bodyPr>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3000">
                <a:solidFill>
                  <a:schemeClr val="tx1"/>
                </a:solidFill>
                <a:latin typeface="+mn-lt"/>
              </a:rPr>
              <a:t>GnRH</a:t>
            </a:r>
            <a:endParaRPr lang="fr-FR" altLang="fr-FR" sz="2400">
              <a:solidFill>
                <a:schemeClr val="tx1"/>
              </a:solidFill>
              <a:latin typeface="+mn-lt"/>
            </a:endParaRPr>
          </a:p>
        </p:txBody>
      </p:sp>
      <p:sp>
        <p:nvSpPr>
          <p:cNvPr id="48" name="Line 28"/>
          <p:cNvSpPr>
            <a:spLocks noChangeShapeType="1"/>
          </p:cNvSpPr>
          <p:nvPr/>
        </p:nvSpPr>
        <p:spPr bwMode="auto">
          <a:xfrm flipV="1">
            <a:off x="364803" y="4087391"/>
            <a:ext cx="0" cy="838200"/>
          </a:xfrm>
          <a:prstGeom prst="line">
            <a:avLst/>
          </a:prstGeom>
          <a:noFill/>
          <a:ln w="50800">
            <a:solidFill>
              <a:srgbClr val="FFC000"/>
            </a:solidFill>
            <a:round/>
            <a:headEnd/>
            <a:tailEnd type="stealth" w="lg" len="lg"/>
          </a:ln>
          <a:extLst>
            <a:ext uri="{909E8E84-426E-40DD-AFC4-6F175D3DCCD1}">
              <a14:hiddenFill xmlns:a14="http://schemas.microsoft.com/office/drawing/2010/main">
                <a:noFill/>
              </a14:hiddenFill>
            </a:ext>
          </a:extLst>
        </p:spPr>
        <p:txBody>
          <a:bodyPr/>
          <a:lstStyle/>
          <a:p>
            <a:endParaRPr lang="fr-BE"/>
          </a:p>
        </p:txBody>
      </p:sp>
      <p:grpSp>
        <p:nvGrpSpPr>
          <p:cNvPr id="49" name="Groupe 48"/>
          <p:cNvGrpSpPr>
            <a:grpSpLocks/>
          </p:cNvGrpSpPr>
          <p:nvPr/>
        </p:nvGrpSpPr>
        <p:grpSpPr bwMode="auto">
          <a:xfrm>
            <a:off x="2468240" y="1772816"/>
            <a:ext cx="3295650" cy="1616075"/>
            <a:chOff x="2724150" y="2219235"/>
            <a:chExt cx="3295650" cy="1616808"/>
          </a:xfrm>
        </p:grpSpPr>
        <p:sp>
          <p:nvSpPr>
            <p:cNvPr id="64535" name="Line 29"/>
            <p:cNvSpPr>
              <a:spLocks noChangeShapeType="1"/>
            </p:cNvSpPr>
            <p:nvPr/>
          </p:nvSpPr>
          <p:spPr bwMode="auto">
            <a:xfrm>
              <a:off x="5432425" y="3021656"/>
              <a:ext cx="0" cy="814387"/>
            </a:xfrm>
            <a:prstGeom prst="line">
              <a:avLst/>
            </a:prstGeom>
            <a:noFill/>
            <a:ln w="508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64536" name="Line 30"/>
            <p:cNvSpPr>
              <a:spLocks noChangeShapeType="1"/>
            </p:cNvSpPr>
            <p:nvPr/>
          </p:nvSpPr>
          <p:spPr bwMode="auto">
            <a:xfrm flipH="1">
              <a:off x="5961063" y="3021657"/>
              <a:ext cx="14287" cy="801687"/>
            </a:xfrm>
            <a:prstGeom prst="line">
              <a:avLst/>
            </a:prstGeom>
            <a:noFill/>
            <a:ln w="508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64537" name="Text Box 31"/>
            <p:cNvSpPr txBox="1">
              <a:spLocks noChangeArrowheads="1"/>
            </p:cNvSpPr>
            <p:nvPr/>
          </p:nvSpPr>
          <p:spPr bwMode="auto">
            <a:xfrm>
              <a:off x="2724150" y="2219235"/>
              <a:ext cx="3295650" cy="1200873"/>
            </a:xfrm>
            <a:prstGeom prst="rect">
              <a:avLst/>
            </a:prstGeom>
            <a:solidFill>
              <a:srgbClr val="92D050"/>
            </a:solidFill>
            <a:ln w="9525">
              <a:solidFill>
                <a:schemeClr val="tx2"/>
              </a:solidFill>
              <a:miter lim="800000"/>
              <a:headEnd/>
              <a:tailEnd/>
            </a:ln>
          </p:spPr>
          <p:txBody>
            <a:bodyPr>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2400">
                  <a:solidFill>
                    <a:schemeClr val="tx1"/>
                  </a:solidFill>
                  <a:latin typeface="+mn-lt"/>
                </a:rPr>
                <a:t>PGF2a ??? </a:t>
              </a:r>
            </a:p>
            <a:p>
              <a:pPr>
                <a:spcBef>
                  <a:spcPct val="0"/>
                </a:spcBef>
                <a:buClrTx/>
                <a:buFontTx/>
                <a:buNone/>
              </a:pPr>
              <a:r>
                <a:rPr lang="fr-BE" altLang="fr-FR" sz="2400">
                  <a:solidFill>
                    <a:schemeClr val="tx1"/>
                  </a:solidFill>
                  <a:latin typeface="+mn-lt"/>
                </a:rPr>
                <a:t>Au retrait 24h ou 48 h avant</a:t>
              </a:r>
              <a:endParaRPr lang="fr-FR" altLang="fr-FR" sz="2400">
                <a:solidFill>
                  <a:schemeClr val="tx1"/>
                </a:solidFill>
                <a:latin typeface="+mn-lt"/>
              </a:endParaRPr>
            </a:p>
          </p:txBody>
        </p:sp>
      </p:grpSp>
      <p:sp>
        <p:nvSpPr>
          <p:cNvPr id="53" name="Text Box 31"/>
          <p:cNvSpPr txBox="1">
            <a:spLocks noChangeArrowheads="1"/>
          </p:cNvSpPr>
          <p:nvPr/>
        </p:nvSpPr>
        <p:spPr bwMode="auto">
          <a:xfrm>
            <a:off x="5941690" y="1796629"/>
            <a:ext cx="2095500" cy="830997"/>
          </a:xfrm>
          <a:prstGeom prst="rect">
            <a:avLst/>
          </a:prstGeom>
          <a:solidFill>
            <a:srgbClr val="FFFF00"/>
          </a:solidFill>
          <a:ln w="9525">
            <a:solidFill>
              <a:schemeClr val="tx2"/>
            </a:solidFill>
            <a:miter lim="800000"/>
            <a:headEnd/>
            <a:tailEnd/>
          </a:ln>
        </p:spPr>
        <p:txBody>
          <a:bodyPr>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2400">
                <a:solidFill>
                  <a:schemeClr val="tx1"/>
                </a:solidFill>
                <a:latin typeface="+mn-lt"/>
              </a:rPr>
              <a:t>IA systématique</a:t>
            </a:r>
            <a:endParaRPr lang="fr-FR" altLang="fr-FR" sz="2400">
              <a:solidFill>
                <a:schemeClr val="tx1"/>
              </a:solidFill>
              <a:latin typeface="+mn-lt"/>
            </a:endParaRPr>
          </a:p>
        </p:txBody>
      </p:sp>
      <p:grpSp>
        <p:nvGrpSpPr>
          <p:cNvPr id="54" name="Groupe 53"/>
          <p:cNvGrpSpPr>
            <a:grpSpLocks/>
          </p:cNvGrpSpPr>
          <p:nvPr/>
        </p:nvGrpSpPr>
        <p:grpSpPr bwMode="auto">
          <a:xfrm>
            <a:off x="5941690" y="4087391"/>
            <a:ext cx="2641600" cy="1331913"/>
            <a:chOff x="6197600" y="4534543"/>
            <a:chExt cx="2641600" cy="1330643"/>
          </a:xfrm>
        </p:grpSpPr>
        <p:sp>
          <p:nvSpPr>
            <p:cNvPr id="64528" name="Line 21"/>
            <p:cNvSpPr>
              <a:spLocks noChangeShapeType="1"/>
            </p:cNvSpPr>
            <p:nvPr/>
          </p:nvSpPr>
          <p:spPr bwMode="auto">
            <a:xfrm flipH="1" flipV="1">
              <a:off x="6235700" y="4534544"/>
              <a:ext cx="0" cy="838200"/>
            </a:xfrm>
            <a:prstGeom prst="line">
              <a:avLst/>
            </a:prstGeom>
            <a:noFill/>
            <a:ln w="38100">
              <a:solidFill>
                <a:srgbClr val="000099"/>
              </a:solidFill>
              <a:round/>
              <a:headEnd/>
              <a:tailEnd type="triangle" w="lg" len="med"/>
            </a:ln>
            <a:extLst>
              <a:ext uri="{909E8E84-426E-40DD-AFC4-6F175D3DCCD1}">
                <a14:hiddenFill xmlns:a14="http://schemas.microsoft.com/office/drawing/2010/main">
                  <a:noFill/>
                </a14:hiddenFill>
              </a:ext>
            </a:extLst>
          </p:spPr>
          <p:txBody>
            <a:bodyPr/>
            <a:lstStyle/>
            <a:p>
              <a:endParaRPr lang="fr-BE"/>
            </a:p>
          </p:txBody>
        </p:sp>
        <p:sp>
          <p:nvSpPr>
            <p:cNvPr id="64529" name="Line 22"/>
            <p:cNvSpPr>
              <a:spLocks noChangeShapeType="1"/>
            </p:cNvSpPr>
            <p:nvPr/>
          </p:nvSpPr>
          <p:spPr bwMode="auto">
            <a:xfrm flipH="1" flipV="1">
              <a:off x="6616700" y="4534543"/>
              <a:ext cx="0" cy="868977"/>
            </a:xfrm>
            <a:prstGeom prst="line">
              <a:avLst/>
            </a:prstGeom>
            <a:noFill/>
            <a:ln w="38100">
              <a:solidFill>
                <a:srgbClr val="000099"/>
              </a:solidFill>
              <a:round/>
              <a:headEnd/>
              <a:tailEnd type="triangle" w="lg" len="med"/>
            </a:ln>
            <a:extLst>
              <a:ext uri="{909E8E84-426E-40DD-AFC4-6F175D3DCCD1}">
                <a14:hiddenFill xmlns:a14="http://schemas.microsoft.com/office/drawing/2010/main">
                  <a:noFill/>
                </a14:hiddenFill>
              </a:ext>
            </a:extLst>
          </p:spPr>
          <p:txBody>
            <a:bodyPr/>
            <a:lstStyle/>
            <a:p>
              <a:endParaRPr lang="fr-BE"/>
            </a:p>
          </p:txBody>
        </p:sp>
        <p:sp>
          <p:nvSpPr>
            <p:cNvPr id="64530" name="Line 23"/>
            <p:cNvSpPr>
              <a:spLocks noChangeShapeType="1"/>
            </p:cNvSpPr>
            <p:nvPr/>
          </p:nvSpPr>
          <p:spPr bwMode="auto">
            <a:xfrm flipH="1" flipV="1">
              <a:off x="6997700" y="4534544"/>
              <a:ext cx="0" cy="838200"/>
            </a:xfrm>
            <a:prstGeom prst="line">
              <a:avLst/>
            </a:prstGeom>
            <a:noFill/>
            <a:ln w="38100">
              <a:solidFill>
                <a:srgbClr val="000099"/>
              </a:solidFill>
              <a:round/>
              <a:headEnd/>
              <a:tailEnd type="triangle" w="lg" len="med"/>
            </a:ln>
            <a:extLst>
              <a:ext uri="{909E8E84-426E-40DD-AFC4-6F175D3DCCD1}">
                <a14:hiddenFill xmlns:a14="http://schemas.microsoft.com/office/drawing/2010/main">
                  <a:noFill/>
                </a14:hiddenFill>
              </a:ext>
            </a:extLst>
          </p:spPr>
          <p:txBody>
            <a:bodyPr/>
            <a:lstStyle/>
            <a:p>
              <a:endParaRPr lang="fr-BE"/>
            </a:p>
          </p:txBody>
        </p:sp>
        <p:sp>
          <p:nvSpPr>
            <p:cNvPr id="64531" name="Line 24"/>
            <p:cNvSpPr>
              <a:spLocks noChangeShapeType="1"/>
            </p:cNvSpPr>
            <p:nvPr/>
          </p:nvSpPr>
          <p:spPr bwMode="auto">
            <a:xfrm flipH="1" flipV="1">
              <a:off x="7378700" y="4534544"/>
              <a:ext cx="0" cy="838200"/>
            </a:xfrm>
            <a:prstGeom prst="line">
              <a:avLst/>
            </a:prstGeom>
            <a:noFill/>
            <a:ln w="38100">
              <a:solidFill>
                <a:srgbClr val="000099"/>
              </a:solidFill>
              <a:round/>
              <a:headEnd/>
              <a:tailEnd type="triangle" w="lg" len="med"/>
            </a:ln>
            <a:extLst>
              <a:ext uri="{909E8E84-426E-40DD-AFC4-6F175D3DCCD1}">
                <a14:hiddenFill xmlns:a14="http://schemas.microsoft.com/office/drawing/2010/main">
                  <a:noFill/>
                </a14:hiddenFill>
              </a:ext>
            </a:extLst>
          </p:spPr>
          <p:txBody>
            <a:bodyPr/>
            <a:lstStyle/>
            <a:p>
              <a:endParaRPr lang="fr-BE"/>
            </a:p>
          </p:txBody>
        </p:sp>
        <p:sp>
          <p:nvSpPr>
            <p:cNvPr id="64532" name="Line 25"/>
            <p:cNvSpPr>
              <a:spLocks noChangeShapeType="1"/>
            </p:cNvSpPr>
            <p:nvPr/>
          </p:nvSpPr>
          <p:spPr bwMode="auto">
            <a:xfrm flipH="1" flipV="1">
              <a:off x="7759700" y="4534544"/>
              <a:ext cx="0" cy="868976"/>
            </a:xfrm>
            <a:prstGeom prst="line">
              <a:avLst/>
            </a:prstGeom>
            <a:noFill/>
            <a:ln w="38100">
              <a:solidFill>
                <a:srgbClr val="000099"/>
              </a:solidFill>
              <a:round/>
              <a:headEnd/>
              <a:tailEnd type="triangle" w="lg" len="med"/>
            </a:ln>
            <a:extLst>
              <a:ext uri="{909E8E84-426E-40DD-AFC4-6F175D3DCCD1}">
                <a14:hiddenFill xmlns:a14="http://schemas.microsoft.com/office/drawing/2010/main">
                  <a:noFill/>
                </a14:hiddenFill>
              </a:ext>
            </a:extLst>
          </p:spPr>
          <p:txBody>
            <a:bodyPr/>
            <a:lstStyle/>
            <a:p>
              <a:endParaRPr lang="fr-BE"/>
            </a:p>
          </p:txBody>
        </p:sp>
        <p:sp>
          <p:nvSpPr>
            <p:cNvPr id="64533" name="Line 26"/>
            <p:cNvSpPr>
              <a:spLocks noChangeShapeType="1"/>
            </p:cNvSpPr>
            <p:nvPr/>
          </p:nvSpPr>
          <p:spPr bwMode="auto">
            <a:xfrm flipH="1" flipV="1">
              <a:off x="8140700" y="4534544"/>
              <a:ext cx="0" cy="868976"/>
            </a:xfrm>
            <a:prstGeom prst="line">
              <a:avLst/>
            </a:prstGeom>
            <a:noFill/>
            <a:ln w="38100">
              <a:solidFill>
                <a:srgbClr val="000099"/>
              </a:solidFill>
              <a:round/>
              <a:headEnd/>
              <a:tailEnd type="triangle" w="lg" len="med"/>
            </a:ln>
            <a:extLst>
              <a:ext uri="{909E8E84-426E-40DD-AFC4-6F175D3DCCD1}">
                <a14:hiddenFill xmlns:a14="http://schemas.microsoft.com/office/drawing/2010/main">
                  <a:noFill/>
                </a14:hiddenFill>
              </a:ext>
            </a:extLst>
          </p:spPr>
          <p:txBody>
            <a:bodyPr/>
            <a:lstStyle/>
            <a:p>
              <a:endParaRPr lang="fr-BE"/>
            </a:p>
          </p:txBody>
        </p:sp>
        <p:sp>
          <p:nvSpPr>
            <p:cNvPr id="64534" name="Text Box 31"/>
            <p:cNvSpPr txBox="1">
              <a:spLocks noChangeArrowheads="1"/>
            </p:cNvSpPr>
            <p:nvPr/>
          </p:nvSpPr>
          <p:spPr bwMode="auto">
            <a:xfrm>
              <a:off x="6197600" y="5403521"/>
              <a:ext cx="2641600" cy="461665"/>
            </a:xfrm>
            <a:prstGeom prst="rect">
              <a:avLst/>
            </a:prstGeom>
            <a:solidFill>
              <a:srgbClr val="FFFF00"/>
            </a:solidFill>
            <a:ln w="9525">
              <a:solidFill>
                <a:schemeClr val="tx2"/>
              </a:solidFill>
              <a:miter lim="800000"/>
              <a:headEnd/>
              <a:tailEnd/>
            </a:ln>
          </p:spPr>
          <p:txBody>
            <a:bodyPr>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2400">
                  <a:solidFill>
                    <a:schemeClr val="tx1"/>
                  </a:solidFill>
                  <a:latin typeface="+mn-lt"/>
                </a:rPr>
                <a:t>IA chal observées</a:t>
              </a:r>
              <a:endParaRPr lang="fr-FR" altLang="fr-FR" sz="2400">
                <a:solidFill>
                  <a:schemeClr val="tx1"/>
                </a:solidFill>
                <a:latin typeface="+mn-lt"/>
              </a:endParaRPr>
            </a:p>
          </p:txBody>
        </p:sp>
      </p:grpSp>
      <p:sp>
        <p:nvSpPr>
          <p:cNvPr id="39" name="Rectangle à coins arrondis 38"/>
          <p:cNvSpPr/>
          <p:nvPr/>
        </p:nvSpPr>
        <p:spPr>
          <a:xfrm>
            <a:off x="1331640" y="148680"/>
            <a:ext cx="6649145" cy="606475"/>
          </a:xfrm>
          <a:prstGeom prst="roundRect">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Schéma d’utilisation des dispositifs </a:t>
            </a:r>
            <a:r>
              <a:rPr lang="fr-BE" sz="2400" dirty="0" err="1" smtClean="0"/>
              <a:t>intravaginaux</a:t>
            </a:r>
            <a:endParaRPr lang="fr-BE" sz="2400" dirty="0" smtClean="0"/>
          </a:p>
        </p:txBody>
      </p:sp>
    </p:spTree>
    <p:extLst>
      <p:ext uri="{BB962C8B-B14F-4D97-AF65-F5344CB8AC3E}">
        <p14:creationId xmlns:p14="http://schemas.microsoft.com/office/powerpoint/2010/main" val="368445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844824"/>
            <a:ext cx="8496944" cy="2736304"/>
          </a:xfrm>
        </p:spPr>
        <p:txBody>
          <a:bodyPr>
            <a:normAutofit/>
          </a:bodyPr>
          <a:lstStyle/>
          <a:p>
            <a:pPr marL="457200" indent="-457200">
              <a:buFont typeface="+mj-lt"/>
              <a:buAutoNum type="arabicPeriod"/>
            </a:pPr>
            <a:r>
              <a:rPr lang="fr-BE" sz="2600" dirty="0" smtClean="0"/>
              <a:t>Les structures anatomiques folliculaires et lutéales au cours du cycle sexuel</a:t>
            </a:r>
          </a:p>
          <a:p>
            <a:pPr marL="457200" indent="-457200">
              <a:buFont typeface="+mj-lt"/>
              <a:buAutoNum type="arabicPeriod"/>
            </a:pPr>
            <a:r>
              <a:rPr lang="fr-BE" sz="2600" dirty="0" smtClean="0"/>
              <a:t>La régulation hormonale de ces structures et ses implications thérapeutiques</a:t>
            </a:r>
          </a:p>
          <a:p>
            <a:pPr marL="457200" indent="-457200">
              <a:buFont typeface="+mj-lt"/>
              <a:buAutoNum type="arabicPeriod"/>
            </a:pPr>
            <a:r>
              <a:rPr lang="fr-BE" sz="2600" dirty="0" smtClean="0"/>
              <a:t>Les anoestrus du postpartum et leurs traitements spécifiques </a:t>
            </a:r>
          </a:p>
          <a:p>
            <a:endParaRPr lang="fr-BE" sz="2400" dirty="0"/>
          </a:p>
        </p:txBody>
      </p:sp>
      <p:sp>
        <p:nvSpPr>
          <p:cNvPr id="4" name="Rectangle à coins arrondis 3"/>
          <p:cNvSpPr/>
          <p:nvPr/>
        </p:nvSpPr>
        <p:spPr>
          <a:xfrm>
            <a:off x="611560" y="260648"/>
            <a:ext cx="8064896" cy="792088"/>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2800" dirty="0"/>
              <a:t>Ce que je vais tenter de vous (</a:t>
            </a:r>
            <a:r>
              <a:rPr lang="fr-BE" sz="2800" dirty="0" err="1" smtClean="0"/>
              <a:t>re</a:t>
            </a:r>
            <a:r>
              <a:rPr lang="fr-BE" sz="2800" dirty="0" smtClean="0"/>
              <a:t>)apprendre …</a:t>
            </a:r>
            <a:endParaRPr lang="fr-BE" sz="2800" dirty="0"/>
          </a:p>
        </p:txBody>
      </p:sp>
      <p:sp>
        <p:nvSpPr>
          <p:cNvPr id="2" name="Espace réservé du numéro de diapositive 1"/>
          <p:cNvSpPr>
            <a:spLocks noGrp="1"/>
          </p:cNvSpPr>
          <p:nvPr>
            <p:ph type="sldNum" sz="quarter" idx="12"/>
          </p:nvPr>
        </p:nvSpPr>
        <p:spPr/>
        <p:txBody>
          <a:bodyPr/>
          <a:lstStyle/>
          <a:p>
            <a:fld id="{74236956-C5D1-4819-939A-6E38A104A438}" type="slidenum">
              <a:rPr lang="fr-BE" smtClean="0"/>
              <a:t>2</a:t>
            </a:fld>
            <a:endParaRPr lang="fr-BE"/>
          </a:p>
        </p:txBody>
      </p:sp>
    </p:spTree>
    <p:extLst>
      <p:ext uri="{BB962C8B-B14F-4D97-AF65-F5344CB8AC3E}">
        <p14:creationId xmlns:p14="http://schemas.microsoft.com/office/powerpoint/2010/main" val="2291091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3" name="Rectangle à coins arrondis 1492"/>
          <p:cNvSpPr/>
          <p:nvPr/>
        </p:nvSpPr>
        <p:spPr>
          <a:xfrm>
            <a:off x="125669" y="762793"/>
            <a:ext cx="8905248" cy="866007"/>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sz="2200" dirty="0"/>
              <a:t>TYPE 3 : le follicule n’ovule pas mais poursuit sa croissance et inhibe ou non les vagues de croissance ou se transforme en kyste folliculaire lutéinisé </a:t>
            </a:r>
          </a:p>
        </p:txBody>
      </p:sp>
      <p:pic>
        <p:nvPicPr>
          <p:cNvPr id="895" name="Picture 6" descr="04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242" y="4831209"/>
            <a:ext cx="2009775"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7" name="Rectangle 40"/>
          <p:cNvSpPr>
            <a:spLocks noChangeArrowheads="1"/>
          </p:cNvSpPr>
          <p:nvPr/>
        </p:nvSpPr>
        <p:spPr bwMode="auto">
          <a:xfrm>
            <a:off x="3968191" y="4720467"/>
            <a:ext cx="2883272" cy="1200329"/>
          </a:xfrm>
          <a:prstGeom prst="rect">
            <a:avLst/>
          </a:prstGeom>
          <a:solidFill>
            <a:srgbClr val="FFFF00"/>
          </a:solidFill>
          <a:ln w="9525">
            <a:solidFill>
              <a:srgbClr val="000000"/>
            </a:solidFill>
            <a:miter lim="800000"/>
            <a:headEnd/>
            <a:tailEnd/>
          </a:ln>
        </p:spPr>
        <p:txBody>
          <a:bodyPr wrap="square" anchor="ctr">
            <a:spAutoFit/>
          </a:bodyPr>
          <a:lstStyle>
            <a:lvl1pPr eaLnBrk="0" hangingPunct="0">
              <a:spcBef>
                <a:spcPct val="20000"/>
              </a:spcBef>
              <a:buFont typeface="Arial Narrow" pitchFamily="34" charset="0"/>
              <a:buChar char="●"/>
              <a:defRPr sz="2800">
                <a:solidFill>
                  <a:schemeClr val="tx1"/>
                </a:solidFill>
                <a:latin typeface="Arial Narrow" pitchFamily="34" charset="0"/>
              </a:defRPr>
            </a:lvl1pPr>
            <a:lvl2pPr marL="742950" indent="-285750" eaLnBrk="0" hangingPunct="0">
              <a:spcBef>
                <a:spcPct val="20000"/>
              </a:spcBef>
              <a:buSzPct val="110000"/>
              <a:buFont typeface="Wingdings" pitchFamily="2" charset="2"/>
              <a:buChar char="§"/>
              <a:defRPr sz="2600">
                <a:solidFill>
                  <a:schemeClr val="tx1"/>
                </a:solidFill>
                <a:latin typeface="Arial Narrow" pitchFamily="34" charset="0"/>
              </a:defRPr>
            </a:lvl2pPr>
            <a:lvl3pPr marL="1143000" indent="-228600" eaLnBrk="0" hangingPunct="0">
              <a:spcBef>
                <a:spcPct val="20000"/>
              </a:spcBef>
              <a:buSzPct val="80000"/>
              <a:buChar char="o"/>
              <a:defRPr sz="2400">
                <a:solidFill>
                  <a:schemeClr val="tx1"/>
                </a:solidFill>
                <a:latin typeface="Arial Narrow" pitchFamily="34" charset="0"/>
              </a:defRPr>
            </a:lvl3pPr>
            <a:lvl4pPr marL="1600200" indent="-228600" eaLnBrk="0" hangingPunct="0">
              <a:spcBef>
                <a:spcPct val="20000"/>
              </a:spcBef>
              <a:buChar char="–"/>
              <a:defRPr sz="2000">
                <a:solidFill>
                  <a:srgbClr val="336600"/>
                </a:solidFill>
                <a:latin typeface="Arial Narrow" pitchFamily="34" charset="0"/>
              </a:defRPr>
            </a:lvl4pPr>
            <a:lvl5pPr marL="2057400" indent="-228600" eaLnBrk="0" hangingPunct="0">
              <a:spcBef>
                <a:spcPct val="20000"/>
              </a:spcBef>
              <a:buChar char="»"/>
              <a:defRPr sz="2000">
                <a:solidFill>
                  <a:srgbClr val="336600"/>
                </a:solidFill>
                <a:latin typeface="Arial Narrow" pitchFamily="34" charset="0"/>
              </a:defRPr>
            </a:lvl5pPr>
            <a:lvl6pPr marL="2514600" indent="-228600" eaLnBrk="0" fontAlgn="base" hangingPunct="0">
              <a:spcBef>
                <a:spcPct val="20000"/>
              </a:spcBef>
              <a:spcAft>
                <a:spcPct val="0"/>
              </a:spcAft>
              <a:buChar char="»"/>
              <a:defRPr sz="2000">
                <a:solidFill>
                  <a:srgbClr val="336600"/>
                </a:solidFill>
                <a:latin typeface="Arial Narrow" pitchFamily="34" charset="0"/>
              </a:defRPr>
            </a:lvl6pPr>
            <a:lvl7pPr marL="2971800" indent="-228600" eaLnBrk="0" fontAlgn="base" hangingPunct="0">
              <a:spcBef>
                <a:spcPct val="20000"/>
              </a:spcBef>
              <a:spcAft>
                <a:spcPct val="0"/>
              </a:spcAft>
              <a:buChar char="»"/>
              <a:defRPr sz="2000">
                <a:solidFill>
                  <a:srgbClr val="336600"/>
                </a:solidFill>
                <a:latin typeface="Arial Narrow" pitchFamily="34" charset="0"/>
              </a:defRPr>
            </a:lvl7pPr>
            <a:lvl8pPr marL="3429000" indent="-228600" eaLnBrk="0" fontAlgn="base" hangingPunct="0">
              <a:spcBef>
                <a:spcPct val="20000"/>
              </a:spcBef>
              <a:spcAft>
                <a:spcPct val="0"/>
              </a:spcAft>
              <a:buChar char="»"/>
              <a:defRPr sz="2000">
                <a:solidFill>
                  <a:srgbClr val="336600"/>
                </a:solidFill>
                <a:latin typeface="Arial Narrow" pitchFamily="34" charset="0"/>
              </a:defRPr>
            </a:lvl8pPr>
            <a:lvl9pPr marL="3886200" indent="-228600" eaLnBrk="0" fontAlgn="base" hangingPunct="0">
              <a:spcBef>
                <a:spcPct val="20000"/>
              </a:spcBef>
              <a:spcAft>
                <a:spcPct val="0"/>
              </a:spcAft>
              <a:buChar char="»"/>
              <a:defRPr sz="2000">
                <a:solidFill>
                  <a:srgbClr val="336600"/>
                </a:solidFill>
                <a:latin typeface="Arial Narrow" pitchFamily="34" charset="0"/>
              </a:defRPr>
            </a:lvl9pPr>
          </a:lstStyle>
          <a:p>
            <a:pPr eaLnBrk="1" hangingPunct="1">
              <a:spcBef>
                <a:spcPct val="0"/>
              </a:spcBef>
              <a:buFontTx/>
              <a:buNone/>
              <a:defRPr/>
            </a:pPr>
            <a:r>
              <a:rPr lang="fr-BE" altLang="fr-FR" sz="1800" dirty="0" smtClean="0">
                <a:latin typeface="+mn-lt"/>
              </a:rPr>
              <a:t>Diamètre &gt; 24 mm (35 à 39)</a:t>
            </a:r>
          </a:p>
          <a:p>
            <a:pPr eaLnBrk="1" hangingPunct="1">
              <a:spcBef>
                <a:spcPct val="0"/>
              </a:spcBef>
              <a:buFontTx/>
              <a:buNone/>
              <a:defRPr/>
            </a:pPr>
            <a:r>
              <a:rPr lang="fr-BE" altLang="fr-FR" sz="1800" dirty="0" smtClean="0">
                <a:latin typeface="+mn-lt"/>
              </a:rPr>
              <a:t>Large cavité : 24 à 49 mm</a:t>
            </a:r>
          </a:p>
          <a:p>
            <a:pPr eaLnBrk="1" hangingPunct="1">
              <a:spcBef>
                <a:spcPct val="0"/>
              </a:spcBef>
              <a:buFont typeface="Arial Narrow" pitchFamily="34" charset="0"/>
              <a:buNone/>
              <a:defRPr/>
            </a:pPr>
            <a:r>
              <a:rPr lang="fr-BE" altLang="fr-FR" sz="1800" dirty="0" smtClean="0">
                <a:latin typeface="+mn-lt"/>
              </a:rPr>
              <a:t>Paroi épaisse (3 to 9 mm)</a:t>
            </a:r>
          </a:p>
          <a:p>
            <a:pPr eaLnBrk="1" hangingPunct="1">
              <a:spcBef>
                <a:spcPct val="0"/>
              </a:spcBef>
              <a:buFont typeface="Arial Narrow" pitchFamily="34" charset="0"/>
              <a:buNone/>
              <a:defRPr/>
            </a:pPr>
            <a:r>
              <a:rPr lang="fr-BE" altLang="fr-FR" sz="1800" dirty="0" smtClean="0">
                <a:latin typeface="+mn-lt"/>
              </a:rPr>
              <a:t>Moins aisément dépressible</a:t>
            </a:r>
            <a:endParaRPr lang="fr-FR" altLang="fr-FR" sz="1800" dirty="0" smtClean="0">
              <a:latin typeface="+mn-lt"/>
            </a:endParaRPr>
          </a:p>
        </p:txBody>
      </p:sp>
      <p:sp>
        <p:nvSpPr>
          <p:cNvPr id="900" name="Rectangle 19"/>
          <p:cNvSpPr>
            <a:spLocks noChangeArrowheads="1"/>
          </p:cNvSpPr>
          <p:nvPr/>
        </p:nvSpPr>
        <p:spPr bwMode="auto">
          <a:xfrm>
            <a:off x="3997324" y="2069604"/>
            <a:ext cx="2861377" cy="923330"/>
          </a:xfrm>
          <a:prstGeom prst="rect">
            <a:avLst/>
          </a:prstGeom>
          <a:solidFill>
            <a:schemeClr val="accent1">
              <a:lumMod val="40000"/>
              <a:lumOff val="60000"/>
            </a:schemeClr>
          </a:solidFill>
          <a:ln w="9525">
            <a:solidFill>
              <a:srgbClr val="000000"/>
            </a:solidFill>
            <a:miter lim="800000"/>
            <a:headEnd/>
            <a:tailEnd/>
          </a:ln>
        </p:spPr>
        <p:txBody>
          <a:bodyPr wrap="square" anchor="ctr">
            <a:spAutoFit/>
          </a:bodyPr>
          <a:lstStyle>
            <a:lvl1pPr eaLnBrk="0" hangingPunct="0">
              <a:spcBef>
                <a:spcPct val="20000"/>
              </a:spcBef>
              <a:buFont typeface="Arial Narrow" pitchFamily="34" charset="0"/>
              <a:buChar char="●"/>
              <a:defRPr sz="2800">
                <a:solidFill>
                  <a:schemeClr val="tx1"/>
                </a:solidFill>
                <a:latin typeface="Arial Narrow" pitchFamily="34" charset="0"/>
              </a:defRPr>
            </a:lvl1pPr>
            <a:lvl2pPr marL="742950" indent="-285750" eaLnBrk="0" hangingPunct="0">
              <a:spcBef>
                <a:spcPct val="20000"/>
              </a:spcBef>
              <a:buSzPct val="110000"/>
              <a:buFont typeface="Wingdings" pitchFamily="2" charset="2"/>
              <a:buChar char="§"/>
              <a:defRPr sz="2600">
                <a:solidFill>
                  <a:schemeClr val="tx1"/>
                </a:solidFill>
                <a:latin typeface="Arial Narrow" pitchFamily="34" charset="0"/>
              </a:defRPr>
            </a:lvl2pPr>
            <a:lvl3pPr marL="1143000" indent="-228600" eaLnBrk="0" hangingPunct="0">
              <a:spcBef>
                <a:spcPct val="20000"/>
              </a:spcBef>
              <a:buSzPct val="80000"/>
              <a:buChar char="o"/>
              <a:defRPr sz="2400">
                <a:solidFill>
                  <a:schemeClr val="tx1"/>
                </a:solidFill>
                <a:latin typeface="Arial Narrow" pitchFamily="34" charset="0"/>
              </a:defRPr>
            </a:lvl3pPr>
            <a:lvl4pPr marL="1600200" indent="-228600" eaLnBrk="0" hangingPunct="0">
              <a:spcBef>
                <a:spcPct val="20000"/>
              </a:spcBef>
              <a:buChar char="–"/>
              <a:defRPr sz="2000">
                <a:solidFill>
                  <a:srgbClr val="336600"/>
                </a:solidFill>
                <a:latin typeface="Arial Narrow" pitchFamily="34" charset="0"/>
              </a:defRPr>
            </a:lvl4pPr>
            <a:lvl5pPr marL="2057400" indent="-228600" eaLnBrk="0" hangingPunct="0">
              <a:spcBef>
                <a:spcPct val="20000"/>
              </a:spcBef>
              <a:buChar char="»"/>
              <a:defRPr sz="2000">
                <a:solidFill>
                  <a:srgbClr val="336600"/>
                </a:solidFill>
                <a:latin typeface="Arial Narrow" pitchFamily="34" charset="0"/>
              </a:defRPr>
            </a:lvl5pPr>
            <a:lvl6pPr marL="2514600" indent="-228600" eaLnBrk="0" fontAlgn="base" hangingPunct="0">
              <a:spcBef>
                <a:spcPct val="20000"/>
              </a:spcBef>
              <a:spcAft>
                <a:spcPct val="0"/>
              </a:spcAft>
              <a:buChar char="»"/>
              <a:defRPr sz="2000">
                <a:solidFill>
                  <a:srgbClr val="336600"/>
                </a:solidFill>
                <a:latin typeface="Arial Narrow" pitchFamily="34" charset="0"/>
              </a:defRPr>
            </a:lvl6pPr>
            <a:lvl7pPr marL="2971800" indent="-228600" eaLnBrk="0" fontAlgn="base" hangingPunct="0">
              <a:spcBef>
                <a:spcPct val="20000"/>
              </a:spcBef>
              <a:spcAft>
                <a:spcPct val="0"/>
              </a:spcAft>
              <a:buChar char="»"/>
              <a:defRPr sz="2000">
                <a:solidFill>
                  <a:srgbClr val="336600"/>
                </a:solidFill>
                <a:latin typeface="Arial Narrow" pitchFamily="34" charset="0"/>
              </a:defRPr>
            </a:lvl7pPr>
            <a:lvl8pPr marL="3429000" indent="-228600" eaLnBrk="0" fontAlgn="base" hangingPunct="0">
              <a:spcBef>
                <a:spcPct val="20000"/>
              </a:spcBef>
              <a:spcAft>
                <a:spcPct val="0"/>
              </a:spcAft>
              <a:buChar char="»"/>
              <a:defRPr sz="2000">
                <a:solidFill>
                  <a:srgbClr val="336600"/>
                </a:solidFill>
                <a:latin typeface="Arial Narrow" pitchFamily="34" charset="0"/>
              </a:defRPr>
            </a:lvl8pPr>
            <a:lvl9pPr marL="3886200" indent="-228600" eaLnBrk="0" fontAlgn="base" hangingPunct="0">
              <a:spcBef>
                <a:spcPct val="20000"/>
              </a:spcBef>
              <a:spcAft>
                <a:spcPct val="0"/>
              </a:spcAft>
              <a:buChar char="»"/>
              <a:defRPr sz="2000">
                <a:solidFill>
                  <a:srgbClr val="336600"/>
                </a:solidFill>
                <a:latin typeface="Arial Narrow" pitchFamily="34" charset="0"/>
              </a:defRPr>
            </a:lvl9pPr>
          </a:lstStyle>
          <a:p>
            <a:pPr eaLnBrk="1" hangingPunct="1">
              <a:spcBef>
                <a:spcPct val="0"/>
              </a:spcBef>
              <a:buFontTx/>
              <a:buNone/>
              <a:defRPr/>
            </a:pPr>
            <a:r>
              <a:rPr lang="fr-BE" altLang="fr-FR" sz="1800" dirty="0" smtClean="0">
                <a:latin typeface="+mn-lt"/>
              </a:rPr>
              <a:t>Diamètre &gt; 24 mm (31 à 33)</a:t>
            </a:r>
          </a:p>
          <a:p>
            <a:pPr eaLnBrk="1" hangingPunct="1">
              <a:spcBef>
                <a:spcPct val="0"/>
              </a:spcBef>
              <a:buFontTx/>
              <a:buNone/>
              <a:defRPr/>
            </a:pPr>
            <a:r>
              <a:rPr lang="fr-BE" altLang="fr-FR" sz="1800" dirty="0" smtClean="0">
                <a:latin typeface="+mn-lt"/>
              </a:rPr>
              <a:t>Paroi mince &lt; 3 mm</a:t>
            </a:r>
          </a:p>
          <a:p>
            <a:pPr eaLnBrk="1" hangingPunct="1">
              <a:spcBef>
                <a:spcPct val="0"/>
              </a:spcBef>
              <a:buFontTx/>
              <a:buNone/>
              <a:defRPr/>
            </a:pPr>
            <a:r>
              <a:rPr lang="fr-BE" altLang="fr-FR" sz="1800" dirty="0" smtClean="0">
                <a:latin typeface="+mn-lt"/>
              </a:rPr>
              <a:t>Aisément dépressible</a:t>
            </a:r>
            <a:endParaRPr lang="fr-FR" altLang="fr-FR" sz="1800" dirty="0" smtClean="0">
              <a:latin typeface="+mn-lt"/>
            </a:endParaRPr>
          </a:p>
        </p:txBody>
      </p:sp>
      <p:grpSp>
        <p:nvGrpSpPr>
          <p:cNvPr id="22592" name="Groupe 13"/>
          <p:cNvGrpSpPr>
            <a:grpSpLocks/>
          </p:cNvGrpSpPr>
          <p:nvPr/>
        </p:nvGrpSpPr>
        <p:grpSpPr bwMode="auto">
          <a:xfrm>
            <a:off x="48028" y="2023422"/>
            <a:ext cx="1858963" cy="1797050"/>
            <a:chOff x="179512" y="2714021"/>
            <a:chExt cx="2085458" cy="1984701"/>
          </a:xfrm>
        </p:grpSpPr>
        <p:pic>
          <p:nvPicPr>
            <p:cNvPr id="225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897" y="2714021"/>
              <a:ext cx="2023073" cy="195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179512" y="4437484"/>
              <a:ext cx="967040" cy="261238"/>
            </a:xfrm>
            <a:prstGeom prst="rect">
              <a:avLst/>
            </a:prstGeom>
            <a:noFill/>
          </p:spPr>
          <p:txBody>
            <a:bodyPr wrap="none">
              <a:spAutoFit/>
            </a:bodyPr>
            <a:lstStyle/>
            <a:p>
              <a:pPr>
                <a:defRPr/>
              </a:pPr>
              <a:r>
                <a:rPr lang="fr-BE" sz="1100" dirty="0">
                  <a:latin typeface="+mn-lt"/>
                </a:rPr>
                <a:t>Sheldon 2011</a:t>
              </a:r>
            </a:p>
          </p:txBody>
        </p:sp>
      </p:grpSp>
      <p:pic>
        <p:nvPicPr>
          <p:cNvPr id="22593" name="Picture 2" descr="D:\Activités d'enseignements\Ressources\Multimedia\Multimedia echographie RU\Photos Titan Benedicte Gabriel\Bov Ovaire KF 2.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4088" y="2023422"/>
            <a:ext cx="1862137"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94" name="Picture 2" descr="D:\Activités d'enseignements\Ressources\Multimedia\Multimedia echographie RU\Photos Titan Benedicte Gabriel\Bov Ovaire KFL 2.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9242" y="2749467"/>
            <a:ext cx="197167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 name="Rectangle à coins arrondis 289"/>
          <p:cNvSpPr/>
          <p:nvPr/>
        </p:nvSpPr>
        <p:spPr>
          <a:xfrm>
            <a:off x="886700" y="173038"/>
            <a:ext cx="6751131" cy="447650"/>
          </a:xfrm>
          <a:prstGeom prst="roundRect">
            <a:avLst/>
          </a:prstGeom>
          <a:solidFill>
            <a:schemeClr val="tx2">
              <a:lumMod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altLang="fr-FR" sz="2400" dirty="0" smtClean="0">
                <a:solidFill>
                  <a:schemeClr val="bg1"/>
                </a:solidFill>
              </a:rPr>
              <a:t>Anoestrus pathologique de type 3 : le kyste</a:t>
            </a:r>
            <a:endParaRPr lang="fr-FR" altLang="fr-FR" sz="2400" dirty="0">
              <a:solidFill>
                <a:schemeClr val="bg1"/>
              </a:solidFill>
            </a:endParaRPr>
          </a:p>
        </p:txBody>
      </p:sp>
      <p:grpSp>
        <p:nvGrpSpPr>
          <p:cNvPr id="7" name="Groupe 6"/>
          <p:cNvGrpSpPr/>
          <p:nvPr/>
        </p:nvGrpSpPr>
        <p:grpSpPr>
          <a:xfrm>
            <a:off x="356817" y="3469179"/>
            <a:ext cx="7281014" cy="3324225"/>
            <a:chOff x="1089025" y="3417888"/>
            <a:chExt cx="7281014" cy="3324225"/>
          </a:xfrm>
        </p:grpSpPr>
        <p:sp>
          <p:nvSpPr>
            <p:cNvPr id="22560" name="ZoneTexte 759"/>
            <p:cNvSpPr txBox="1">
              <a:spLocks noChangeArrowheads="1"/>
            </p:cNvSpPr>
            <p:nvPr/>
          </p:nvSpPr>
          <p:spPr bwMode="auto">
            <a:xfrm>
              <a:off x="1089025" y="6434138"/>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0</a:t>
              </a:r>
            </a:p>
          </p:txBody>
        </p:sp>
        <p:sp>
          <p:nvSpPr>
            <p:cNvPr id="22561" name="ZoneTexte 760"/>
            <p:cNvSpPr txBox="1">
              <a:spLocks noChangeArrowheads="1"/>
            </p:cNvSpPr>
            <p:nvPr/>
          </p:nvSpPr>
          <p:spPr bwMode="auto">
            <a:xfrm>
              <a:off x="2198688" y="6434138"/>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10</a:t>
              </a:r>
            </a:p>
          </p:txBody>
        </p:sp>
        <p:sp>
          <p:nvSpPr>
            <p:cNvPr id="22562" name="ZoneTexte 761"/>
            <p:cNvSpPr txBox="1">
              <a:spLocks noChangeArrowheads="1"/>
            </p:cNvSpPr>
            <p:nvPr/>
          </p:nvSpPr>
          <p:spPr bwMode="auto">
            <a:xfrm>
              <a:off x="1636713" y="6434138"/>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5</a:t>
              </a:r>
            </a:p>
          </p:txBody>
        </p:sp>
        <p:sp>
          <p:nvSpPr>
            <p:cNvPr id="22563" name="ZoneTexte 762"/>
            <p:cNvSpPr txBox="1">
              <a:spLocks noChangeArrowheads="1"/>
            </p:cNvSpPr>
            <p:nvPr/>
          </p:nvSpPr>
          <p:spPr bwMode="auto">
            <a:xfrm>
              <a:off x="2789238" y="6434138"/>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15</a:t>
              </a:r>
            </a:p>
          </p:txBody>
        </p:sp>
        <p:sp>
          <p:nvSpPr>
            <p:cNvPr id="22564" name="ZoneTexte 763"/>
            <p:cNvSpPr txBox="1">
              <a:spLocks noChangeArrowheads="1"/>
            </p:cNvSpPr>
            <p:nvPr/>
          </p:nvSpPr>
          <p:spPr bwMode="auto">
            <a:xfrm>
              <a:off x="3365500" y="6434138"/>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20</a:t>
              </a:r>
            </a:p>
          </p:txBody>
        </p:sp>
        <p:sp>
          <p:nvSpPr>
            <p:cNvPr id="22565" name="ZoneTexte 764"/>
            <p:cNvSpPr txBox="1">
              <a:spLocks noChangeArrowheads="1"/>
            </p:cNvSpPr>
            <p:nvPr/>
          </p:nvSpPr>
          <p:spPr bwMode="auto">
            <a:xfrm>
              <a:off x="3946525" y="6434138"/>
              <a:ext cx="382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25</a:t>
              </a:r>
            </a:p>
          </p:txBody>
        </p:sp>
        <p:sp>
          <p:nvSpPr>
            <p:cNvPr id="22566" name="ZoneTexte 765"/>
            <p:cNvSpPr txBox="1">
              <a:spLocks noChangeArrowheads="1"/>
            </p:cNvSpPr>
            <p:nvPr/>
          </p:nvSpPr>
          <p:spPr bwMode="auto">
            <a:xfrm>
              <a:off x="4554538" y="6434138"/>
              <a:ext cx="382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30</a:t>
              </a:r>
            </a:p>
          </p:txBody>
        </p:sp>
        <p:sp>
          <p:nvSpPr>
            <p:cNvPr id="22567" name="ZoneTexte 766"/>
            <p:cNvSpPr txBox="1">
              <a:spLocks noChangeArrowheads="1"/>
            </p:cNvSpPr>
            <p:nvPr/>
          </p:nvSpPr>
          <p:spPr bwMode="auto">
            <a:xfrm>
              <a:off x="5132388" y="6434138"/>
              <a:ext cx="382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35</a:t>
              </a:r>
            </a:p>
          </p:txBody>
        </p:sp>
        <p:sp>
          <p:nvSpPr>
            <p:cNvPr id="22568" name="ZoneTexte 767"/>
            <p:cNvSpPr txBox="1">
              <a:spLocks noChangeArrowheads="1"/>
            </p:cNvSpPr>
            <p:nvPr/>
          </p:nvSpPr>
          <p:spPr bwMode="auto">
            <a:xfrm>
              <a:off x="5713413" y="6434138"/>
              <a:ext cx="382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40</a:t>
              </a:r>
            </a:p>
          </p:txBody>
        </p:sp>
        <p:sp>
          <p:nvSpPr>
            <p:cNvPr id="22569" name="ZoneTexte 768"/>
            <p:cNvSpPr txBox="1">
              <a:spLocks noChangeArrowheads="1"/>
            </p:cNvSpPr>
            <p:nvPr/>
          </p:nvSpPr>
          <p:spPr bwMode="auto">
            <a:xfrm>
              <a:off x="7408863" y="6434138"/>
              <a:ext cx="382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dirty="0">
                  <a:solidFill>
                    <a:schemeClr val="tx1"/>
                  </a:solidFill>
                  <a:latin typeface="Vrinda" pitchFamily="34" charset="0"/>
                </a:rPr>
                <a:t>60</a:t>
              </a:r>
            </a:p>
          </p:txBody>
        </p:sp>
        <p:sp>
          <p:nvSpPr>
            <p:cNvPr id="22570" name="ZoneTexte 769"/>
            <p:cNvSpPr txBox="1">
              <a:spLocks noChangeArrowheads="1"/>
            </p:cNvSpPr>
            <p:nvPr/>
          </p:nvSpPr>
          <p:spPr bwMode="auto">
            <a:xfrm>
              <a:off x="6850063" y="6434138"/>
              <a:ext cx="382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50</a:t>
              </a:r>
            </a:p>
          </p:txBody>
        </p:sp>
        <p:sp>
          <p:nvSpPr>
            <p:cNvPr id="22571" name="ZoneTexte 770"/>
            <p:cNvSpPr txBox="1">
              <a:spLocks noChangeArrowheads="1"/>
            </p:cNvSpPr>
            <p:nvPr/>
          </p:nvSpPr>
          <p:spPr bwMode="auto">
            <a:xfrm>
              <a:off x="6238875" y="6434138"/>
              <a:ext cx="382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45</a:t>
              </a:r>
            </a:p>
          </p:txBody>
        </p:sp>
        <p:sp>
          <p:nvSpPr>
            <p:cNvPr id="22585" name="Rectangle 605"/>
            <p:cNvSpPr>
              <a:spLocks noChangeArrowheads="1"/>
            </p:cNvSpPr>
            <p:nvPr/>
          </p:nvSpPr>
          <p:spPr bwMode="auto">
            <a:xfrm>
              <a:off x="5735638" y="3417888"/>
              <a:ext cx="2162175" cy="720725"/>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eaLnBrk="1" hangingPunct="1">
                <a:spcBef>
                  <a:spcPct val="0"/>
                </a:spcBef>
                <a:buClrTx/>
                <a:buFontTx/>
                <a:buNone/>
              </a:pPr>
              <a:endParaRPr lang="en-US" altLang="fr-FR" sz="1800">
                <a:solidFill>
                  <a:schemeClr val="tx1"/>
                </a:solidFill>
                <a:latin typeface="Arial" charset="0"/>
              </a:endParaRPr>
            </a:p>
          </p:txBody>
        </p:sp>
        <p:grpSp>
          <p:nvGrpSpPr>
            <p:cNvPr id="6" name="Groupe 5"/>
            <p:cNvGrpSpPr/>
            <p:nvPr/>
          </p:nvGrpSpPr>
          <p:grpSpPr>
            <a:xfrm>
              <a:off x="1186184" y="3587750"/>
              <a:ext cx="7058224" cy="2816225"/>
              <a:chOff x="1186184" y="3587750"/>
              <a:chExt cx="7058224" cy="2816225"/>
            </a:xfrm>
          </p:grpSpPr>
          <p:cxnSp>
            <p:nvCxnSpPr>
              <p:cNvPr id="22531" name="Connecteur droit 50"/>
              <p:cNvCxnSpPr>
                <a:cxnSpLocks noChangeShapeType="1"/>
              </p:cNvCxnSpPr>
              <p:nvPr/>
            </p:nvCxnSpPr>
            <p:spPr bwMode="auto">
              <a:xfrm>
                <a:off x="1186184" y="6237312"/>
                <a:ext cx="705822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32" name="Connecteur droit 52"/>
              <p:cNvCxnSpPr>
                <a:cxnSpLocks noChangeShapeType="1"/>
              </p:cNvCxnSpPr>
              <p:nvPr/>
            </p:nvCxnSpPr>
            <p:spPr bwMode="auto">
              <a:xfrm>
                <a:off x="1763713"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33" name="Connecteur droit 53"/>
              <p:cNvCxnSpPr>
                <a:cxnSpLocks noChangeShapeType="1"/>
              </p:cNvCxnSpPr>
              <p:nvPr/>
            </p:nvCxnSpPr>
            <p:spPr bwMode="auto">
              <a:xfrm>
                <a:off x="2057400"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34" name="Connecteur droit 54"/>
              <p:cNvCxnSpPr>
                <a:cxnSpLocks noChangeShapeType="1"/>
              </p:cNvCxnSpPr>
              <p:nvPr/>
            </p:nvCxnSpPr>
            <p:spPr bwMode="auto">
              <a:xfrm>
                <a:off x="2351088"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35" name="Connecteur droit 55"/>
              <p:cNvCxnSpPr>
                <a:cxnSpLocks noChangeShapeType="1"/>
              </p:cNvCxnSpPr>
              <p:nvPr/>
            </p:nvCxnSpPr>
            <p:spPr bwMode="auto">
              <a:xfrm>
                <a:off x="2644775"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36" name="Connecteur droit 56"/>
              <p:cNvCxnSpPr>
                <a:cxnSpLocks noChangeShapeType="1"/>
              </p:cNvCxnSpPr>
              <p:nvPr/>
            </p:nvCxnSpPr>
            <p:spPr bwMode="auto">
              <a:xfrm>
                <a:off x="2936875"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37" name="Connecteur droit 57"/>
              <p:cNvCxnSpPr>
                <a:cxnSpLocks noChangeShapeType="1"/>
              </p:cNvCxnSpPr>
              <p:nvPr/>
            </p:nvCxnSpPr>
            <p:spPr bwMode="auto">
              <a:xfrm>
                <a:off x="3230563"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38" name="Connecteur droit 58"/>
              <p:cNvCxnSpPr>
                <a:cxnSpLocks noChangeShapeType="1"/>
              </p:cNvCxnSpPr>
              <p:nvPr/>
            </p:nvCxnSpPr>
            <p:spPr bwMode="auto">
              <a:xfrm>
                <a:off x="3521075"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39" name="Connecteur droit 60"/>
              <p:cNvCxnSpPr>
                <a:cxnSpLocks noChangeShapeType="1"/>
              </p:cNvCxnSpPr>
              <p:nvPr/>
            </p:nvCxnSpPr>
            <p:spPr bwMode="auto">
              <a:xfrm>
                <a:off x="3819525"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40" name="Connecteur droit 61"/>
              <p:cNvCxnSpPr>
                <a:cxnSpLocks noChangeShapeType="1"/>
              </p:cNvCxnSpPr>
              <p:nvPr/>
            </p:nvCxnSpPr>
            <p:spPr bwMode="auto">
              <a:xfrm>
                <a:off x="4110038"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41" name="Connecteur droit 62"/>
              <p:cNvCxnSpPr>
                <a:cxnSpLocks noChangeShapeType="1"/>
              </p:cNvCxnSpPr>
              <p:nvPr/>
            </p:nvCxnSpPr>
            <p:spPr bwMode="auto">
              <a:xfrm>
                <a:off x="4405313"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42" name="Connecteur droit 63"/>
              <p:cNvCxnSpPr>
                <a:cxnSpLocks noChangeShapeType="1"/>
              </p:cNvCxnSpPr>
              <p:nvPr/>
            </p:nvCxnSpPr>
            <p:spPr bwMode="auto">
              <a:xfrm>
                <a:off x="4695825"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43" name="Connecteur droit 64"/>
              <p:cNvCxnSpPr>
                <a:cxnSpLocks noChangeShapeType="1"/>
              </p:cNvCxnSpPr>
              <p:nvPr/>
            </p:nvCxnSpPr>
            <p:spPr bwMode="auto">
              <a:xfrm>
                <a:off x="4991100"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44" name="Connecteur droit 65"/>
              <p:cNvCxnSpPr>
                <a:cxnSpLocks noChangeShapeType="1"/>
              </p:cNvCxnSpPr>
              <p:nvPr/>
            </p:nvCxnSpPr>
            <p:spPr bwMode="auto">
              <a:xfrm>
                <a:off x="5283200"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45" name="Connecteur droit 66"/>
              <p:cNvCxnSpPr>
                <a:cxnSpLocks noChangeShapeType="1"/>
              </p:cNvCxnSpPr>
              <p:nvPr/>
            </p:nvCxnSpPr>
            <p:spPr bwMode="auto">
              <a:xfrm>
                <a:off x="5576888"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46" name="Connecteur droit 67"/>
              <p:cNvCxnSpPr>
                <a:cxnSpLocks noChangeShapeType="1"/>
              </p:cNvCxnSpPr>
              <p:nvPr/>
            </p:nvCxnSpPr>
            <p:spPr bwMode="auto">
              <a:xfrm>
                <a:off x="5870575"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47" name="Connecteur droit 68"/>
              <p:cNvCxnSpPr>
                <a:cxnSpLocks noChangeShapeType="1"/>
              </p:cNvCxnSpPr>
              <p:nvPr/>
            </p:nvCxnSpPr>
            <p:spPr bwMode="auto">
              <a:xfrm>
                <a:off x="6164263"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48" name="Connecteur droit 69"/>
              <p:cNvCxnSpPr>
                <a:cxnSpLocks noChangeShapeType="1"/>
              </p:cNvCxnSpPr>
              <p:nvPr/>
            </p:nvCxnSpPr>
            <p:spPr bwMode="auto">
              <a:xfrm>
                <a:off x="6457950"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49" name="Connecteur droit 70"/>
              <p:cNvCxnSpPr>
                <a:cxnSpLocks noChangeShapeType="1"/>
              </p:cNvCxnSpPr>
              <p:nvPr/>
            </p:nvCxnSpPr>
            <p:spPr bwMode="auto">
              <a:xfrm>
                <a:off x="6750050"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50" name="Connecteur droit 71"/>
              <p:cNvCxnSpPr>
                <a:cxnSpLocks noChangeShapeType="1"/>
              </p:cNvCxnSpPr>
              <p:nvPr/>
            </p:nvCxnSpPr>
            <p:spPr bwMode="auto">
              <a:xfrm>
                <a:off x="7042150"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51" name="Connecteur droit 72"/>
              <p:cNvCxnSpPr>
                <a:cxnSpLocks noChangeShapeType="1"/>
              </p:cNvCxnSpPr>
              <p:nvPr/>
            </p:nvCxnSpPr>
            <p:spPr bwMode="auto">
              <a:xfrm>
                <a:off x="7335838"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52" name="Connecteur droit 73"/>
              <p:cNvCxnSpPr>
                <a:cxnSpLocks noChangeShapeType="1"/>
              </p:cNvCxnSpPr>
              <p:nvPr/>
            </p:nvCxnSpPr>
            <p:spPr bwMode="auto">
              <a:xfrm>
                <a:off x="7629525"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53" name="Connecteur droit 113"/>
              <p:cNvCxnSpPr>
                <a:cxnSpLocks noChangeShapeType="1"/>
              </p:cNvCxnSpPr>
              <p:nvPr/>
            </p:nvCxnSpPr>
            <p:spPr bwMode="auto">
              <a:xfrm>
                <a:off x="1516063"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54" name="Connecteur droit 143"/>
              <p:cNvCxnSpPr>
                <a:cxnSpLocks noChangeShapeType="1"/>
              </p:cNvCxnSpPr>
              <p:nvPr/>
            </p:nvCxnSpPr>
            <p:spPr bwMode="auto">
              <a:xfrm>
                <a:off x="1246188" y="62309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55" name="Connecteur droit 73"/>
              <p:cNvCxnSpPr>
                <a:cxnSpLocks noChangeShapeType="1"/>
              </p:cNvCxnSpPr>
              <p:nvPr/>
            </p:nvCxnSpPr>
            <p:spPr bwMode="auto">
              <a:xfrm>
                <a:off x="7908925" y="6261100"/>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56" name="Connecteur droit 143"/>
              <p:cNvCxnSpPr>
                <a:cxnSpLocks noChangeShapeType="1"/>
              </p:cNvCxnSpPr>
              <p:nvPr/>
            </p:nvCxnSpPr>
            <p:spPr bwMode="auto">
              <a:xfrm>
                <a:off x="8172400" y="6261100"/>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22559" name="Group 312"/>
              <p:cNvGrpSpPr>
                <a:grpSpLocks/>
              </p:cNvGrpSpPr>
              <p:nvPr/>
            </p:nvGrpSpPr>
            <p:grpSpPr bwMode="auto">
              <a:xfrm>
                <a:off x="1217613" y="6027738"/>
                <a:ext cx="6338887" cy="142875"/>
                <a:chOff x="930" y="3430"/>
                <a:chExt cx="3993" cy="90"/>
              </a:xfrm>
            </p:grpSpPr>
            <p:grpSp>
              <p:nvGrpSpPr>
                <p:cNvPr id="22680" name="Group 160"/>
                <p:cNvGrpSpPr>
                  <a:grpSpLocks/>
                </p:cNvGrpSpPr>
                <p:nvPr/>
              </p:nvGrpSpPr>
              <p:grpSpPr bwMode="auto">
                <a:xfrm>
                  <a:off x="930" y="3430"/>
                  <a:ext cx="182" cy="90"/>
                  <a:chOff x="2381" y="2024"/>
                  <a:chExt cx="271" cy="136"/>
                </a:xfrm>
              </p:grpSpPr>
              <p:sp>
                <p:nvSpPr>
                  <p:cNvPr id="22813"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814"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815"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816"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817"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81" name="Group 174"/>
                <p:cNvGrpSpPr>
                  <a:grpSpLocks/>
                </p:cNvGrpSpPr>
                <p:nvPr/>
              </p:nvGrpSpPr>
              <p:grpSpPr bwMode="auto">
                <a:xfrm>
                  <a:off x="1111" y="3430"/>
                  <a:ext cx="182" cy="90"/>
                  <a:chOff x="2381" y="2024"/>
                  <a:chExt cx="271" cy="136"/>
                </a:xfrm>
              </p:grpSpPr>
              <p:sp>
                <p:nvSpPr>
                  <p:cNvPr id="22808"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809"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810"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811"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812"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82" name="Group 180"/>
                <p:cNvGrpSpPr>
                  <a:grpSpLocks/>
                </p:cNvGrpSpPr>
                <p:nvPr/>
              </p:nvGrpSpPr>
              <p:grpSpPr bwMode="auto">
                <a:xfrm>
                  <a:off x="1837" y="3430"/>
                  <a:ext cx="182" cy="90"/>
                  <a:chOff x="2381" y="2024"/>
                  <a:chExt cx="271" cy="136"/>
                </a:xfrm>
              </p:grpSpPr>
              <p:sp>
                <p:nvSpPr>
                  <p:cNvPr id="22803"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804"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805"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806"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807"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83" name="Group 186"/>
                <p:cNvGrpSpPr>
                  <a:grpSpLocks/>
                </p:cNvGrpSpPr>
                <p:nvPr/>
              </p:nvGrpSpPr>
              <p:grpSpPr bwMode="auto">
                <a:xfrm>
                  <a:off x="1474" y="3430"/>
                  <a:ext cx="182" cy="90"/>
                  <a:chOff x="2381" y="2024"/>
                  <a:chExt cx="271" cy="136"/>
                </a:xfrm>
              </p:grpSpPr>
              <p:sp>
                <p:nvSpPr>
                  <p:cNvPr id="22798"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99"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800"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801"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802"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84" name="Group 192"/>
                <p:cNvGrpSpPr>
                  <a:grpSpLocks/>
                </p:cNvGrpSpPr>
                <p:nvPr/>
              </p:nvGrpSpPr>
              <p:grpSpPr bwMode="auto">
                <a:xfrm>
                  <a:off x="1655" y="3430"/>
                  <a:ext cx="182" cy="90"/>
                  <a:chOff x="2381" y="2024"/>
                  <a:chExt cx="271" cy="136"/>
                </a:xfrm>
              </p:grpSpPr>
              <p:sp>
                <p:nvSpPr>
                  <p:cNvPr id="22793"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94"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95"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96"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97"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85" name="Group 198"/>
                <p:cNvGrpSpPr>
                  <a:grpSpLocks/>
                </p:cNvGrpSpPr>
                <p:nvPr/>
              </p:nvGrpSpPr>
              <p:grpSpPr bwMode="auto">
                <a:xfrm>
                  <a:off x="1292" y="3430"/>
                  <a:ext cx="182" cy="90"/>
                  <a:chOff x="2381" y="2024"/>
                  <a:chExt cx="271" cy="136"/>
                </a:xfrm>
              </p:grpSpPr>
              <p:sp>
                <p:nvSpPr>
                  <p:cNvPr id="22788"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89"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90"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91"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92"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86" name="Group 204"/>
                <p:cNvGrpSpPr>
                  <a:grpSpLocks/>
                </p:cNvGrpSpPr>
                <p:nvPr/>
              </p:nvGrpSpPr>
              <p:grpSpPr bwMode="auto">
                <a:xfrm>
                  <a:off x="2880" y="3430"/>
                  <a:ext cx="182" cy="90"/>
                  <a:chOff x="2381" y="2024"/>
                  <a:chExt cx="271" cy="136"/>
                </a:xfrm>
              </p:grpSpPr>
              <p:sp>
                <p:nvSpPr>
                  <p:cNvPr id="22783"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84"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85"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86"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87"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87" name="Group 210"/>
                <p:cNvGrpSpPr>
                  <a:grpSpLocks/>
                </p:cNvGrpSpPr>
                <p:nvPr/>
              </p:nvGrpSpPr>
              <p:grpSpPr bwMode="auto">
                <a:xfrm>
                  <a:off x="2699" y="3430"/>
                  <a:ext cx="182" cy="90"/>
                  <a:chOff x="2381" y="2024"/>
                  <a:chExt cx="271" cy="136"/>
                </a:xfrm>
              </p:grpSpPr>
              <p:sp>
                <p:nvSpPr>
                  <p:cNvPr id="22778"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79"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80"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81"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82"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88" name="Group 216"/>
                <p:cNvGrpSpPr>
                  <a:grpSpLocks/>
                </p:cNvGrpSpPr>
                <p:nvPr/>
              </p:nvGrpSpPr>
              <p:grpSpPr bwMode="auto">
                <a:xfrm>
                  <a:off x="2562" y="3430"/>
                  <a:ext cx="182" cy="90"/>
                  <a:chOff x="2381" y="2024"/>
                  <a:chExt cx="271" cy="136"/>
                </a:xfrm>
              </p:grpSpPr>
              <p:sp>
                <p:nvSpPr>
                  <p:cNvPr id="22773"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74"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75"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76"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77"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89" name="Group 222"/>
                <p:cNvGrpSpPr>
                  <a:grpSpLocks/>
                </p:cNvGrpSpPr>
                <p:nvPr/>
              </p:nvGrpSpPr>
              <p:grpSpPr bwMode="auto">
                <a:xfrm>
                  <a:off x="2381" y="3430"/>
                  <a:ext cx="182" cy="90"/>
                  <a:chOff x="2381" y="2024"/>
                  <a:chExt cx="271" cy="136"/>
                </a:xfrm>
              </p:grpSpPr>
              <p:sp>
                <p:nvSpPr>
                  <p:cNvPr id="22768"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69"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70"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71"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72"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90" name="Group 228"/>
                <p:cNvGrpSpPr>
                  <a:grpSpLocks/>
                </p:cNvGrpSpPr>
                <p:nvPr/>
              </p:nvGrpSpPr>
              <p:grpSpPr bwMode="auto">
                <a:xfrm>
                  <a:off x="2200" y="3430"/>
                  <a:ext cx="182" cy="90"/>
                  <a:chOff x="2381" y="2024"/>
                  <a:chExt cx="271" cy="136"/>
                </a:xfrm>
              </p:grpSpPr>
              <p:sp>
                <p:nvSpPr>
                  <p:cNvPr id="22763"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64"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65"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66"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67"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91" name="Group 234"/>
                <p:cNvGrpSpPr>
                  <a:grpSpLocks/>
                </p:cNvGrpSpPr>
                <p:nvPr/>
              </p:nvGrpSpPr>
              <p:grpSpPr bwMode="auto">
                <a:xfrm>
                  <a:off x="2018" y="3430"/>
                  <a:ext cx="182" cy="90"/>
                  <a:chOff x="2381" y="2024"/>
                  <a:chExt cx="271" cy="136"/>
                </a:xfrm>
              </p:grpSpPr>
              <p:sp>
                <p:nvSpPr>
                  <p:cNvPr id="22758"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59"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60"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61"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62"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92" name="Group 240"/>
                <p:cNvGrpSpPr>
                  <a:grpSpLocks/>
                </p:cNvGrpSpPr>
                <p:nvPr/>
              </p:nvGrpSpPr>
              <p:grpSpPr bwMode="auto">
                <a:xfrm>
                  <a:off x="3924" y="3430"/>
                  <a:ext cx="182" cy="90"/>
                  <a:chOff x="2381" y="2024"/>
                  <a:chExt cx="271" cy="136"/>
                </a:xfrm>
              </p:grpSpPr>
              <p:sp>
                <p:nvSpPr>
                  <p:cNvPr id="22753"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54"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55"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56"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57"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93" name="Group 246"/>
                <p:cNvGrpSpPr>
                  <a:grpSpLocks/>
                </p:cNvGrpSpPr>
                <p:nvPr/>
              </p:nvGrpSpPr>
              <p:grpSpPr bwMode="auto">
                <a:xfrm>
                  <a:off x="3743" y="3430"/>
                  <a:ext cx="182" cy="90"/>
                  <a:chOff x="2381" y="2024"/>
                  <a:chExt cx="271" cy="136"/>
                </a:xfrm>
              </p:grpSpPr>
              <p:sp>
                <p:nvSpPr>
                  <p:cNvPr id="22748"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49"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50"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51"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52"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94" name="Group 252"/>
                <p:cNvGrpSpPr>
                  <a:grpSpLocks/>
                </p:cNvGrpSpPr>
                <p:nvPr/>
              </p:nvGrpSpPr>
              <p:grpSpPr bwMode="auto">
                <a:xfrm>
                  <a:off x="3606" y="3430"/>
                  <a:ext cx="182" cy="90"/>
                  <a:chOff x="2381" y="2024"/>
                  <a:chExt cx="271" cy="136"/>
                </a:xfrm>
              </p:grpSpPr>
              <p:sp>
                <p:nvSpPr>
                  <p:cNvPr id="22743"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44"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45"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46"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47"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95" name="Group 258"/>
                <p:cNvGrpSpPr>
                  <a:grpSpLocks/>
                </p:cNvGrpSpPr>
                <p:nvPr/>
              </p:nvGrpSpPr>
              <p:grpSpPr bwMode="auto">
                <a:xfrm>
                  <a:off x="3425" y="3430"/>
                  <a:ext cx="182" cy="90"/>
                  <a:chOff x="2381" y="2024"/>
                  <a:chExt cx="271" cy="136"/>
                </a:xfrm>
              </p:grpSpPr>
              <p:sp>
                <p:nvSpPr>
                  <p:cNvPr id="22738"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39"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40"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41"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42"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96" name="Group 264"/>
                <p:cNvGrpSpPr>
                  <a:grpSpLocks/>
                </p:cNvGrpSpPr>
                <p:nvPr/>
              </p:nvGrpSpPr>
              <p:grpSpPr bwMode="auto">
                <a:xfrm>
                  <a:off x="3244" y="3430"/>
                  <a:ext cx="182" cy="90"/>
                  <a:chOff x="2381" y="2024"/>
                  <a:chExt cx="271" cy="136"/>
                </a:xfrm>
              </p:grpSpPr>
              <p:sp>
                <p:nvSpPr>
                  <p:cNvPr id="22733"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34"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35"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36"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37"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97" name="Group 270"/>
                <p:cNvGrpSpPr>
                  <a:grpSpLocks/>
                </p:cNvGrpSpPr>
                <p:nvPr/>
              </p:nvGrpSpPr>
              <p:grpSpPr bwMode="auto">
                <a:xfrm>
                  <a:off x="3062" y="3430"/>
                  <a:ext cx="182" cy="90"/>
                  <a:chOff x="2381" y="2024"/>
                  <a:chExt cx="271" cy="136"/>
                </a:xfrm>
              </p:grpSpPr>
              <p:sp>
                <p:nvSpPr>
                  <p:cNvPr id="22728"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29"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30"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31"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32"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98" name="Group 282"/>
                <p:cNvGrpSpPr>
                  <a:grpSpLocks/>
                </p:cNvGrpSpPr>
                <p:nvPr/>
              </p:nvGrpSpPr>
              <p:grpSpPr bwMode="auto">
                <a:xfrm>
                  <a:off x="4741" y="3430"/>
                  <a:ext cx="182" cy="90"/>
                  <a:chOff x="2381" y="2024"/>
                  <a:chExt cx="271" cy="136"/>
                </a:xfrm>
              </p:grpSpPr>
              <p:sp>
                <p:nvSpPr>
                  <p:cNvPr id="22723"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24"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25"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26"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27"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99" name="Group 288"/>
                <p:cNvGrpSpPr>
                  <a:grpSpLocks/>
                </p:cNvGrpSpPr>
                <p:nvPr/>
              </p:nvGrpSpPr>
              <p:grpSpPr bwMode="auto">
                <a:xfrm>
                  <a:off x="4604" y="3430"/>
                  <a:ext cx="182" cy="90"/>
                  <a:chOff x="2381" y="2024"/>
                  <a:chExt cx="271" cy="136"/>
                </a:xfrm>
              </p:grpSpPr>
              <p:sp>
                <p:nvSpPr>
                  <p:cNvPr id="22718"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19"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20"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21"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22"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700" name="Group 294"/>
                <p:cNvGrpSpPr>
                  <a:grpSpLocks/>
                </p:cNvGrpSpPr>
                <p:nvPr/>
              </p:nvGrpSpPr>
              <p:grpSpPr bwMode="auto">
                <a:xfrm>
                  <a:off x="4423" y="3430"/>
                  <a:ext cx="182" cy="90"/>
                  <a:chOff x="2381" y="2024"/>
                  <a:chExt cx="271" cy="136"/>
                </a:xfrm>
              </p:grpSpPr>
              <p:sp>
                <p:nvSpPr>
                  <p:cNvPr id="22713"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14"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15"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16"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17"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701" name="Group 300"/>
                <p:cNvGrpSpPr>
                  <a:grpSpLocks/>
                </p:cNvGrpSpPr>
                <p:nvPr/>
              </p:nvGrpSpPr>
              <p:grpSpPr bwMode="auto">
                <a:xfrm>
                  <a:off x="4242" y="3430"/>
                  <a:ext cx="182" cy="90"/>
                  <a:chOff x="2381" y="2024"/>
                  <a:chExt cx="271" cy="136"/>
                </a:xfrm>
              </p:grpSpPr>
              <p:sp>
                <p:nvSpPr>
                  <p:cNvPr id="22708"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09"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10"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11"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12"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702" name="Group 306"/>
                <p:cNvGrpSpPr>
                  <a:grpSpLocks/>
                </p:cNvGrpSpPr>
                <p:nvPr/>
              </p:nvGrpSpPr>
              <p:grpSpPr bwMode="auto">
                <a:xfrm>
                  <a:off x="4060" y="3430"/>
                  <a:ext cx="182" cy="90"/>
                  <a:chOff x="2381" y="2024"/>
                  <a:chExt cx="271" cy="136"/>
                </a:xfrm>
              </p:grpSpPr>
              <p:sp>
                <p:nvSpPr>
                  <p:cNvPr id="22703"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04"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05"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06"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707"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grpSp>
            <p:nvGrpSpPr>
              <p:cNvPr id="1273" name="Group 340"/>
              <p:cNvGrpSpPr>
                <a:grpSpLocks/>
              </p:cNvGrpSpPr>
              <p:nvPr/>
            </p:nvGrpSpPr>
            <p:grpSpPr bwMode="auto">
              <a:xfrm>
                <a:off x="1866900" y="4675188"/>
                <a:ext cx="2287588" cy="1406525"/>
                <a:chOff x="930" y="1298"/>
                <a:chExt cx="3856" cy="2132"/>
              </a:xfrm>
            </p:grpSpPr>
            <p:sp>
              <p:nvSpPr>
                <p:cNvPr id="22627"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22628" name="Group 342"/>
                <p:cNvGrpSpPr>
                  <a:grpSpLocks/>
                </p:cNvGrpSpPr>
                <p:nvPr/>
              </p:nvGrpSpPr>
              <p:grpSpPr bwMode="auto">
                <a:xfrm>
                  <a:off x="975" y="3158"/>
                  <a:ext cx="227" cy="272"/>
                  <a:chOff x="975" y="3158"/>
                  <a:chExt cx="227" cy="272"/>
                </a:xfrm>
              </p:grpSpPr>
              <p:sp>
                <p:nvSpPr>
                  <p:cNvPr id="22671"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72"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73"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74"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75"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76"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77"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78"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79"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22629"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22630" name="Group 343"/>
                <p:cNvGrpSpPr>
                  <a:grpSpLocks/>
                </p:cNvGrpSpPr>
                <p:nvPr/>
              </p:nvGrpSpPr>
              <p:grpSpPr bwMode="auto">
                <a:xfrm>
                  <a:off x="1020" y="2614"/>
                  <a:ext cx="453" cy="589"/>
                  <a:chOff x="975" y="2614"/>
                  <a:chExt cx="453" cy="589"/>
                </a:xfrm>
              </p:grpSpPr>
              <p:sp>
                <p:nvSpPr>
                  <p:cNvPr id="22662"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63"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64"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65"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66"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67"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68"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69"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70"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31" name="Group 348"/>
                <p:cNvGrpSpPr>
                  <a:grpSpLocks/>
                </p:cNvGrpSpPr>
                <p:nvPr/>
              </p:nvGrpSpPr>
              <p:grpSpPr bwMode="auto">
                <a:xfrm>
                  <a:off x="1429" y="2614"/>
                  <a:ext cx="272" cy="136"/>
                  <a:chOff x="1429" y="2614"/>
                  <a:chExt cx="272" cy="136"/>
                </a:xfrm>
              </p:grpSpPr>
              <p:sp>
                <p:nvSpPr>
                  <p:cNvPr id="22660"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61"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32" name="Group 349"/>
                <p:cNvGrpSpPr>
                  <a:grpSpLocks/>
                </p:cNvGrpSpPr>
                <p:nvPr/>
              </p:nvGrpSpPr>
              <p:grpSpPr bwMode="auto">
                <a:xfrm>
                  <a:off x="1701" y="2659"/>
                  <a:ext cx="680" cy="680"/>
                  <a:chOff x="1701" y="2659"/>
                  <a:chExt cx="680" cy="680"/>
                </a:xfrm>
              </p:grpSpPr>
              <p:sp>
                <p:nvSpPr>
                  <p:cNvPr id="22653"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54"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55"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56"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57"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58"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59"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22633"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22634" name="Group 430"/>
                <p:cNvGrpSpPr>
                  <a:grpSpLocks/>
                </p:cNvGrpSpPr>
                <p:nvPr/>
              </p:nvGrpSpPr>
              <p:grpSpPr bwMode="auto">
                <a:xfrm>
                  <a:off x="1549" y="1344"/>
                  <a:ext cx="786" cy="802"/>
                  <a:chOff x="1549" y="1344"/>
                  <a:chExt cx="786" cy="802"/>
                </a:xfrm>
              </p:grpSpPr>
              <p:sp>
                <p:nvSpPr>
                  <p:cNvPr id="22650"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51"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52"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35" name="Group 432"/>
                <p:cNvGrpSpPr>
                  <a:grpSpLocks/>
                </p:cNvGrpSpPr>
                <p:nvPr/>
              </p:nvGrpSpPr>
              <p:grpSpPr bwMode="auto">
                <a:xfrm>
                  <a:off x="2336" y="1298"/>
                  <a:ext cx="725" cy="363"/>
                  <a:chOff x="2336" y="1298"/>
                  <a:chExt cx="725" cy="363"/>
                </a:xfrm>
              </p:grpSpPr>
              <p:sp>
                <p:nvSpPr>
                  <p:cNvPr id="22648"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49"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636" name="Group 431"/>
                <p:cNvGrpSpPr>
                  <a:grpSpLocks/>
                </p:cNvGrpSpPr>
                <p:nvPr/>
              </p:nvGrpSpPr>
              <p:grpSpPr bwMode="auto">
                <a:xfrm>
                  <a:off x="3061" y="1389"/>
                  <a:ext cx="1725" cy="1995"/>
                  <a:chOff x="3061" y="1389"/>
                  <a:chExt cx="1725" cy="1995"/>
                </a:xfrm>
              </p:grpSpPr>
              <p:sp>
                <p:nvSpPr>
                  <p:cNvPr id="22637"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38"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39"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40"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41"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42"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43"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44"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45"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46"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47"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sp>
            <p:nvSpPr>
              <p:cNvPr id="22573" name="Oval 173"/>
              <p:cNvSpPr>
                <a:spLocks noChangeArrowheads="1"/>
              </p:cNvSpPr>
              <p:nvPr/>
            </p:nvSpPr>
            <p:spPr bwMode="auto">
              <a:xfrm>
                <a:off x="3263900" y="5346700"/>
                <a:ext cx="161925" cy="179388"/>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22574" name="Group 342"/>
              <p:cNvGrpSpPr>
                <a:grpSpLocks/>
              </p:cNvGrpSpPr>
              <p:nvPr/>
            </p:nvGrpSpPr>
            <p:grpSpPr bwMode="auto">
              <a:xfrm>
                <a:off x="3101975" y="5854700"/>
                <a:ext cx="134938" cy="179388"/>
                <a:chOff x="975" y="3158"/>
                <a:chExt cx="227" cy="272"/>
              </a:xfrm>
            </p:grpSpPr>
            <p:sp>
              <p:nvSpPr>
                <p:cNvPr id="22618"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19"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20"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21"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22"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23"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24"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25"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26"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22575" name="Oval 330"/>
              <p:cNvSpPr>
                <a:spLocks noChangeArrowheads="1"/>
              </p:cNvSpPr>
              <p:nvPr/>
            </p:nvSpPr>
            <p:spPr bwMode="auto">
              <a:xfrm>
                <a:off x="3076575" y="5764213"/>
                <a:ext cx="106363" cy="120650"/>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22576" name="Group 343"/>
              <p:cNvGrpSpPr>
                <a:grpSpLocks/>
              </p:cNvGrpSpPr>
              <p:nvPr/>
            </p:nvGrpSpPr>
            <p:grpSpPr bwMode="auto">
              <a:xfrm>
                <a:off x="3128963" y="5495925"/>
                <a:ext cx="269875" cy="388938"/>
                <a:chOff x="975" y="2614"/>
                <a:chExt cx="453" cy="589"/>
              </a:xfrm>
            </p:grpSpPr>
            <p:sp>
              <p:nvSpPr>
                <p:cNvPr id="22609"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10"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11"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12"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13"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14"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15"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16"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17"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577" name="Group 348"/>
              <p:cNvGrpSpPr>
                <a:grpSpLocks/>
              </p:cNvGrpSpPr>
              <p:nvPr/>
            </p:nvGrpSpPr>
            <p:grpSpPr bwMode="auto">
              <a:xfrm>
                <a:off x="3371850" y="5495925"/>
                <a:ext cx="161925" cy="88900"/>
                <a:chOff x="1429" y="2614"/>
                <a:chExt cx="272" cy="136"/>
              </a:xfrm>
            </p:grpSpPr>
            <p:sp>
              <p:nvSpPr>
                <p:cNvPr id="22607"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08"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2578" name="Group 349"/>
              <p:cNvGrpSpPr>
                <a:grpSpLocks/>
              </p:cNvGrpSpPr>
              <p:nvPr/>
            </p:nvGrpSpPr>
            <p:grpSpPr bwMode="auto">
              <a:xfrm>
                <a:off x="3533775" y="5526088"/>
                <a:ext cx="403225" cy="447675"/>
                <a:chOff x="1701" y="2659"/>
                <a:chExt cx="680" cy="680"/>
              </a:xfrm>
            </p:grpSpPr>
            <p:sp>
              <p:nvSpPr>
                <p:cNvPr id="22600"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01"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02"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03"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04"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05"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606"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22579" name="Oval 346"/>
              <p:cNvSpPr>
                <a:spLocks noChangeArrowheads="1"/>
              </p:cNvSpPr>
              <p:nvPr/>
            </p:nvSpPr>
            <p:spPr bwMode="auto">
              <a:xfrm rot="-473338">
                <a:off x="3344863" y="5165725"/>
                <a:ext cx="188912" cy="211138"/>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22580" name="Group 430"/>
              <p:cNvGrpSpPr>
                <a:grpSpLocks/>
              </p:cNvGrpSpPr>
              <p:nvPr/>
            </p:nvGrpSpPr>
            <p:grpSpPr bwMode="auto">
              <a:xfrm>
                <a:off x="3443288" y="4657725"/>
                <a:ext cx="466725" cy="528638"/>
                <a:chOff x="1549" y="1344"/>
                <a:chExt cx="786" cy="802"/>
              </a:xfrm>
            </p:grpSpPr>
            <p:sp>
              <p:nvSpPr>
                <p:cNvPr id="22597"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598"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2599"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22581" name="Oval 356"/>
              <p:cNvSpPr>
                <a:spLocks noChangeArrowheads="1"/>
              </p:cNvSpPr>
              <p:nvPr/>
            </p:nvSpPr>
            <p:spPr bwMode="auto">
              <a:xfrm>
                <a:off x="3865563" y="4437063"/>
                <a:ext cx="330200" cy="31908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406" name="Oval 356"/>
              <p:cNvSpPr>
                <a:spLocks noChangeArrowheads="1"/>
              </p:cNvSpPr>
              <p:nvPr/>
            </p:nvSpPr>
            <p:spPr bwMode="auto">
              <a:xfrm>
                <a:off x="4100066" y="4011613"/>
                <a:ext cx="615950" cy="628650"/>
              </a:xfrm>
              <a:prstGeom prst="ellipse">
                <a:avLst/>
              </a:prstGeom>
              <a:solidFill>
                <a:schemeClr val="tx2">
                  <a:lumMod val="75000"/>
                </a:schemeClr>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defRPr/>
                </a:pPr>
                <a:endParaRPr lang="en-US" altLang="fr-FR" sz="1800" smtClean="0">
                  <a:solidFill>
                    <a:schemeClr val="tx1"/>
                  </a:solidFill>
                  <a:latin typeface="Arial" charset="0"/>
                </a:endParaRPr>
              </a:p>
            </p:txBody>
          </p:sp>
          <p:sp>
            <p:nvSpPr>
              <p:cNvPr id="407" name="Oval 356"/>
              <p:cNvSpPr>
                <a:spLocks noChangeArrowheads="1"/>
              </p:cNvSpPr>
              <p:nvPr/>
            </p:nvSpPr>
            <p:spPr bwMode="auto">
              <a:xfrm>
                <a:off x="4650284" y="3651250"/>
                <a:ext cx="785812" cy="777875"/>
              </a:xfrm>
              <a:prstGeom prst="ellipse">
                <a:avLst/>
              </a:prstGeom>
              <a:solidFill>
                <a:schemeClr val="tx2">
                  <a:lumMod val="75000"/>
                </a:schemeClr>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defRPr/>
                </a:pPr>
                <a:r>
                  <a:rPr lang="en-US" altLang="fr-FR" sz="1600" dirty="0" err="1" smtClean="0">
                    <a:latin typeface="Arial" charset="0"/>
                  </a:rPr>
                  <a:t>KF</a:t>
                </a:r>
                <a:endParaRPr lang="en-US" altLang="fr-FR" sz="1600" dirty="0" smtClean="0">
                  <a:latin typeface="Arial" charset="0"/>
                </a:endParaRPr>
              </a:p>
            </p:txBody>
          </p:sp>
          <p:sp>
            <p:nvSpPr>
              <p:cNvPr id="22586" name="Oval 356"/>
              <p:cNvSpPr>
                <a:spLocks noChangeArrowheads="1"/>
              </p:cNvSpPr>
              <p:nvPr/>
            </p:nvSpPr>
            <p:spPr bwMode="auto">
              <a:xfrm>
                <a:off x="5627688" y="3587750"/>
                <a:ext cx="858837" cy="841375"/>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4" name="Ellipse 3"/>
              <p:cNvSpPr/>
              <p:nvPr/>
            </p:nvSpPr>
            <p:spPr>
              <a:xfrm>
                <a:off x="5705475" y="3706813"/>
                <a:ext cx="673100" cy="6286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600" dirty="0" err="1"/>
                  <a:t>KFL</a:t>
                </a:r>
                <a:endParaRPr lang="fr-BE" sz="1600" dirty="0"/>
              </a:p>
            </p:txBody>
          </p:sp>
          <p:cxnSp>
            <p:nvCxnSpPr>
              <p:cNvPr id="12" name="Connecteur droit avec flèche 11"/>
              <p:cNvCxnSpPr>
                <a:stCxn id="407" idx="6"/>
                <a:endCxn id="22586" idx="2"/>
              </p:cNvCxnSpPr>
              <p:nvPr/>
            </p:nvCxnSpPr>
            <p:spPr>
              <a:xfrm flipV="1">
                <a:off x="5436096" y="4008438"/>
                <a:ext cx="191592" cy="3175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93" name="ZoneTexte 768"/>
            <p:cNvSpPr txBox="1">
              <a:spLocks noChangeArrowheads="1"/>
            </p:cNvSpPr>
            <p:nvPr/>
          </p:nvSpPr>
          <p:spPr bwMode="auto">
            <a:xfrm>
              <a:off x="8005837" y="6434138"/>
              <a:ext cx="36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dirty="0" smtClean="0">
                  <a:solidFill>
                    <a:schemeClr val="tx1"/>
                  </a:solidFill>
                  <a:latin typeface="Vrinda" pitchFamily="34" charset="0"/>
                </a:rPr>
                <a:t>70</a:t>
              </a:r>
              <a:endParaRPr lang="fr-BE" altLang="fr-FR" sz="1400" b="1" dirty="0">
                <a:solidFill>
                  <a:schemeClr val="tx1"/>
                </a:solidFill>
                <a:latin typeface="Vrinda" pitchFamily="34" charset="0"/>
              </a:endParaRPr>
            </a:p>
          </p:txBody>
        </p:sp>
      </p:grpSp>
      <p:sp>
        <p:nvSpPr>
          <p:cNvPr id="296" name="Flèche vers le bas 295"/>
          <p:cNvSpPr/>
          <p:nvPr/>
        </p:nvSpPr>
        <p:spPr>
          <a:xfrm rot="5400000" flipV="1">
            <a:off x="6300240" y="3752198"/>
            <a:ext cx="400405" cy="437994"/>
          </a:xfrm>
          <a:prstGeom prst="downArrow">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97" name="Flèche vers le bas 296"/>
          <p:cNvSpPr/>
          <p:nvPr/>
        </p:nvSpPr>
        <p:spPr>
          <a:xfrm flipV="1">
            <a:off x="4062927" y="3135426"/>
            <a:ext cx="400405" cy="437994"/>
          </a:xfrm>
          <a:prstGeom prst="downArrow">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94" name="Ellipse 293"/>
          <p:cNvSpPr/>
          <p:nvPr/>
        </p:nvSpPr>
        <p:spPr>
          <a:xfrm>
            <a:off x="125669" y="173038"/>
            <a:ext cx="504732" cy="454447"/>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3</a:t>
            </a:r>
            <a:endParaRPr lang="fr-BE" sz="2400" dirty="0"/>
          </a:p>
        </p:txBody>
      </p:sp>
      <p:sp>
        <p:nvSpPr>
          <p:cNvPr id="2" name="Espace réservé du numéro de diapositive 1"/>
          <p:cNvSpPr>
            <a:spLocks noGrp="1"/>
          </p:cNvSpPr>
          <p:nvPr>
            <p:ph type="sldNum" sz="quarter" idx="12"/>
          </p:nvPr>
        </p:nvSpPr>
        <p:spPr/>
        <p:txBody>
          <a:bodyPr/>
          <a:lstStyle/>
          <a:p>
            <a:fld id="{74236956-C5D1-4819-939A-6E38A104A438}" type="slidenum">
              <a:rPr lang="fr-BE" smtClean="0"/>
              <a:t>20</a:t>
            </a:fld>
            <a:endParaRPr lang="fr-BE"/>
          </a:p>
        </p:txBody>
      </p:sp>
    </p:spTree>
    <p:extLst>
      <p:ext uri="{BB962C8B-B14F-4D97-AF65-F5344CB8AC3E}">
        <p14:creationId xmlns:p14="http://schemas.microsoft.com/office/powerpoint/2010/main" val="225651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 grpId="0" animBg="1"/>
      <p:bldP spid="900" grpId="0" animBg="1"/>
      <p:bldP spid="296" grpId="0" animBg="1"/>
      <p:bldP spid="29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Narrow" pitchFamily="34" charset="0"/>
              <a:buChar char="●"/>
              <a:defRPr sz="2800">
                <a:solidFill>
                  <a:schemeClr val="tx1"/>
                </a:solidFill>
                <a:latin typeface="Arial Narrow" pitchFamily="34" charset="0"/>
              </a:defRPr>
            </a:lvl1pPr>
            <a:lvl2pPr marL="742950" indent="-285750" eaLnBrk="0" hangingPunct="0">
              <a:spcBef>
                <a:spcPct val="20000"/>
              </a:spcBef>
              <a:buSzPct val="110000"/>
              <a:buFont typeface="Wingdings" pitchFamily="2" charset="2"/>
              <a:buChar char="§"/>
              <a:defRPr sz="2600">
                <a:solidFill>
                  <a:schemeClr val="tx1"/>
                </a:solidFill>
                <a:latin typeface="Arial Narrow" pitchFamily="34" charset="0"/>
              </a:defRPr>
            </a:lvl2pPr>
            <a:lvl3pPr marL="1143000" indent="-228600" eaLnBrk="0" hangingPunct="0">
              <a:spcBef>
                <a:spcPct val="20000"/>
              </a:spcBef>
              <a:buSzPct val="80000"/>
              <a:buChar char="o"/>
              <a:defRPr sz="2400">
                <a:solidFill>
                  <a:schemeClr val="tx1"/>
                </a:solidFill>
                <a:latin typeface="Arial Narrow" pitchFamily="34" charset="0"/>
              </a:defRPr>
            </a:lvl3pPr>
            <a:lvl4pPr marL="1600200" indent="-228600" eaLnBrk="0" hangingPunct="0">
              <a:spcBef>
                <a:spcPct val="20000"/>
              </a:spcBef>
              <a:buChar char="–"/>
              <a:defRPr sz="2000">
                <a:solidFill>
                  <a:srgbClr val="336600"/>
                </a:solidFill>
                <a:latin typeface="Arial Narrow" pitchFamily="34" charset="0"/>
              </a:defRPr>
            </a:lvl4pPr>
            <a:lvl5pPr marL="2057400" indent="-228600" eaLnBrk="0" hangingPunct="0">
              <a:spcBef>
                <a:spcPct val="20000"/>
              </a:spcBef>
              <a:buChar char="»"/>
              <a:defRPr sz="2000">
                <a:solidFill>
                  <a:srgbClr val="336600"/>
                </a:solidFill>
                <a:latin typeface="Arial Narrow" pitchFamily="34" charset="0"/>
              </a:defRPr>
            </a:lvl5pPr>
            <a:lvl6pPr marL="2514600" indent="-228600" eaLnBrk="0" fontAlgn="base" hangingPunct="0">
              <a:spcBef>
                <a:spcPct val="20000"/>
              </a:spcBef>
              <a:spcAft>
                <a:spcPct val="0"/>
              </a:spcAft>
              <a:buChar char="»"/>
              <a:defRPr sz="2000">
                <a:solidFill>
                  <a:srgbClr val="336600"/>
                </a:solidFill>
                <a:latin typeface="Arial Narrow" pitchFamily="34" charset="0"/>
              </a:defRPr>
            </a:lvl6pPr>
            <a:lvl7pPr marL="2971800" indent="-228600" eaLnBrk="0" fontAlgn="base" hangingPunct="0">
              <a:spcBef>
                <a:spcPct val="20000"/>
              </a:spcBef>
              <a:spcAft>
                <a:spcPct val="0"/>
              </a:spcAft>
              <a:buChar char="»"/>
              <a:defRPr sz="2000">
                <a:solidFill>
                  <a:srgbClr val="336600"/>
                </a:solidFill>
                <a:latin typeface="Arial Narrow" pitchFamily="34" charset="0"/>
              </a:defRPr>
            </a:lvl7pPr>
            <a:lvl8pPr marL="3429000" indent="-228600" eaLnBrk="0" fontAlgn="base" hangingPunct="0">
              <a:spcBef>
                <a:spcPct val="20000"/>
              </a:spcBef>
              <a:spcAft>
                <a:spcPct val="0"/>
              </a:spcAft>
              <a:buChar char="»"/>
              <a:defRPr sz="2000">
                <a:solidFill>
                  <a:srgbClr val="336600"/>
                </a:solidFill>
                <a:latin typeface="Arial Narrow" pitchFamily="34" charset="0"/>
              </a:defRPr>
            </a:lvl8pPr>
            <a:lvl9pPr marL="3886200" indent="-228600" eaLnBrk="0" fontAlgn="base" hangingPunct="0">
              <a:spcBef>
                <a:spcPct val="20000"/>
              </a:spcBef>
              <a:spcAft>
                <a:spcPct val="0"/>
              </a:spcAft>
              <a:buChar char="»"/>
              <a:defRPr sz="2000">
                <a:solidFill>
                  <a:srgbClr val="336600"/>
                </a:solidFill>
                <a:latin typeface="Arial Narrow" pitchFamily="34" charset="0"/>
              </a:defRPr>
            </a:lvl9pPr>
          </a:lstStyle>
          <a:p>
            <a:pPr eaLnBrk="1" hangingPunct="1">
              <a:spcBef>
                <a:spcPct val="0"/>
              </a:spcBef>
              <a:buFontTx/>
              <a:buNone/>
            </a:pPr>
            <a:fld id="{2A3A4000-C9E0-4B82-BF6D-843F21C461F6}" type="slidenum">
              <a:rPr lang="fr-FR" altLang="fr-FR" sz="1500" smtClean="0"/>
              <a:pPr eaLnBrk="1" hangingPunct="1">
                <a:spcBef>
                  <a:spcPct val="0"/>
                </a:spcBef>
                <a:buFontTx/>
                <a:buNone/>
              </a:pPr>
              <a:t>21</a:t>
            </a:fld>
            <a:endParaRPr lang="fr-FR" altLang="fr-FR" sz="1500" smtClean="0"/>
          </a:p>
        </p:txBody>
      </p:sp>
      <p:sp>
        <p:nvSpPr>
          <p:cNvPr id="498691" name="Rectangle 3"/>
          <p:cNvSpPr>
            <a:spLocks noChangeArrowheads="1"/>
          </p:cNvSpPr>
          <p:nvPr/>
        </p:nvSpPr>
        <p:spPr bwMode="auto">
          <a:xfrm>
            <a:off x="468313" y="2125305"/>
            <a:ext cx="1907958" cy="1015663"/>
          </a:xfrm>
          <a:prstGeom prst="rect">
            <a:avLst/>
          </a:prstGeom>
          <a:solidFill>
            <a:srgbClr val="C00000"/>
          </a:solidFill>
          <a:ln w="9525">
            <a:solidFill>
              <a:srgbClr val="000000"/>
            </a:solidFill>
            <a:miter lim="800000"/>
            <a:headEnd/>
            <a:tailEnd/>
          </a:ln>
        </p:spPr>
        <p:txBody>
          <a:bodyPr wrap="none">
            <a:spAutoFit/>
          </a:bodyPr>
          <a:lstStyle>
            <a:lvl1pPr eaLnBrk="0" hangingPunct="0">
              <a:spcBef>
                <a:spcPct val="20000"/>
              </a:spcBef>
              <a:buFont typeface="Arial Narrow" pitchFamily="34" charset="0"/>
              <a:buChar char="●"/>
              <a:defRPr sz="2800">
                <a:solidFill>
                  <a:schemeClr val="tx1"/>
                </a:solidFill>
                <a:latin typeface="Arial Narrow" pitchFamily="34" charset="0"/>
              </a:defRPr>
            </a:lvl1pPr>
            <a:lvl2pPr marL="742950" indent="-285750" eaLnBrk="0" hangingPunct="0">
              <a:spcBef>
                <a:spcPct val="20000"/>
              </a:spcBef>
              <a:buSzPct val="110000"/>
              <a:buFont typeface="Wingdings" pitchFamily="2" charset="2"/>
              <a:buChar char="§"/>
              <a:defRPr sz="2600">
                <a:solidFill>
                  <a:schemeClr val="tx1"/>
                </a:solidFill>
                <a:latin typeface="Arial Narrow" pitchFamily="34" charset="0"/>
              </a:defRPr>
            </a:lvl2pPr>
            <a:lvl3pPr marL="1143000" indent="-228600" eaLnBrk="0" hangingPunct="0">
              <a:spcBef>
                <a:spcPct val="20000"/>
              </a:spcBef>
              <a:buSzPct val="80000"/>
              <a:buChar char="o"/>
              <a:defRPr sz="2400">
                <a:solidFill>
                  <a:schemeClr val="tx1"/>
                </a:solidFill>
                <a:latin typeface="Arial Narrow" pitchFamily="34" charset="0"/>
              </a:defRPr>
            </a:lvl3pPr>
            <a:lvl4pPr marL="1600200" indent="-228600" eaLnBrk="0" hangingPunct="0">
              <a:spcBef>
                <a:spcPct val="20000"/>
              </a:spcBef>
              <a:buChar char="–"/>
              <a:defRPr sz="2000">
                <a:solidFill>
                  <a:srgbClr val="336600"/>
                </a:solidFill>
                <a:latin typeface="Arial Narrow" pitchFamily="34" charset="0"/>
              </a:defRPr>
            </a:lvl4pPr>
            <a:lvl5pPr marL="2057400" indent="-228600" eaLnBrk="0" hangingPunct="0">
              <a:spcBef>
                <a:spcPct val="20000"/>
              </a:spcBef>
              <a:buChar char="»"/>
              <a:defRPr sz="2000">
                <a:solidFill>
                  <a:srgbClr val="336600"/>
                </a:solidFill>
                <a:latin typeface="Arial Narrow" pitchFamily="34" charset="0"/>
              </a:defRPr>
            </a:lvl5pPr>
            <a:lvl6pPr marL="2514600" indent="-228600" eaLnBrk="0" fontAlgn="base" hangingPunct="0">
              <a:spcBef>
                <a:spcPct val="20000"/>
              </a:spcBef>
              <a:spcAft>
                <a:spcPct val="0"/>
              </a:spcAft>
              <a:buChar char="»"/>
              <a:defRPr sz="2000">
                <a:solidFill>
                  <a:srgbClr val="336600"/>
                </a:solidFill>
                <a:latin typeface="Arial Narrow" pitchFamily="34" charset="0"/>
              </a:defRPr>
            </a:lvl6pPr>
            <a:lvl7pPr marL="2971800" indent="-228600" eaLnBrk="0" fontAlgn="base" hangingPunct="0">
              <a:spcBef>
                <a:spcPct val="20000"/>
              </a:spcBef>
              <a:spcAft>
                <a:spcPct val="0"/>
              </a:spcAft>
              <a:buChar char="»"/>
              <a:defRPr sz="2000">
                <a:solidFill>
                  <a:srgbClr val="336600"/>
                </a:solidFill>
                <a:latin typeface="Arial Narrow" pitchFamily="34" charset="0"/>
              </a:defRPr>
            </a:lvl7pPr>
            <a:lvl8pPr marL="3429000" indent="-228600" eaLnBrk="0" fontAlgn="base" hangingPunct="0">
              <a:spcBef>
                <a:spcPct val="20000"/>
              </a:spcBef>
              <a:spcAft>
                <a:spcPct val="0"/>
              </a:spcAft>
              <a:buChar char="»"/>
              <a:defRPr sz="2000">
                <a:solidFill>
                  <a:srgbClr val="336600"/>
                </a:solidFill>
                <a:latin typeface="Arial Narrow" pitchFamily="34" charset="0"/>
              </a:defRPr>
            </a:lvl8pPr>
            <a:lvl9pPr marL="3886200" indent="-228600" eaLnBrk="0" fontAlgn="base" hangingPunct="0">
              <a:spcBef>
                <a:spcPct val="20000"/>
              </a:spcBef>
              <a:spcAft>
                <a:spcPct val="0"/>
              </a:spcAft>
              <a:buChar char="»"/>
              <a:defRPr sz="2000">
                <a:solidFill>
                  <a:srgbClr val="336600"/>
                </a:solidFill>
                <a:latin typeface="Arial Narrow" pitchFamily="34" charset="0"/>
              </a:defRPr>
            </a:lvl9pPr>
          </a:lstStyle>
          <a:p>
            <a:pPr eaLnBrk="1" hangingPunct="1">
              <a:spcBef>
                <a:spcPct val="0"/>
              </a:spcBef>
              <a:buFontTx/>
              <a:buNone/>
            </a:pPr>
            <a:r>
              <a:rPr lang="fr-BE" altLang="fr-FR" sz="2000" dirty="0">
                <a:solidFill>
                  <a:schemeClr val="bg1"/>
                </a:solidFill>
                <a:latin typeface="+mn-lt"/>
              </a:rPr>
              <a:t>Obtenir une </a:t>
            </a:r>
          </a:p>
          <a:p>
            <a:pPr eaLnBrk="1" hangingPunct="1">
              <a:spcBef>
                <a:spcPct val="0"/>
              </a:spcBef>
              <a:buFontTx/>
              <a:buNone/>
            </a:pPr>
            <a:r>
              <a:rPr lang="fr-BE" altLang="fr-FR" sz="2000" dirty="0">
                <a:solidFill>
                  <a:schemeClr val="bg1"/>
                </a:solidFill>
                <a:latin typeface="+mn-lt"/>
              </a:rPr>
              <a:t>phase </a:t>
            </a:r>
          </a:p>
          <a:p>
            <a:pPr eaLnBrk="1" hangingPunct="1">
              <a:spcBef>
                <a:spcPct val="0"/>
              </a:spcBef>
              <a:buFontTx/>
              <a:buNone/>
            </a:pPr>
            <a:r>
              <a:rPr lang="fr-BE" altLang="fr-FR" sz="2000" dirty="0">
                <a:solidFill>
                  <a:schemeClr val="bg1"/>
                </a:solidFill>
                <a:latin typeface="+mn-lt"/>
              </a:rPr>
              <a:t>progestéronique</a:t>
            </a:r>
            <a:endParaRPr lang="fr-FR" altLang="fr-FR" sz="2000" dirty="0">
              <a:solidFill>
                <a:schemeClr val="bg1"/>
              </a:solidFill>
              <a:latin typeface="+mn-lt"/>
            </a:endParaRPr>
          </a:p>
        </p:txBody>
      </p:sp>
      <p:sp>
        <p:nvSpPr>
          <p:cNvPr id="498692" name="Rectangle 4"/>
          <p:cNvSpPr>
            <a:spLocks noChangeArrowheads="1"/>
          </p:cNvSpPr>
          <p:nvPr/>
        </p:nvSpPr>
        <p:spPr bwMode="auto">
          <a:xfrm>
            <a:off x="6011863" y="2217058"/>
            <a:ext cx="2454775" cy="707886"/>
          </a:xfrm>
          <a:prstGeom prst="rect">
            <a:avLst/>
          </a:prstGeom>
          <a:solidFill>
            <a:srgbClr val="C00000"/>
          </a:solidFill>
          <a:ln w="9525">
            <a:solidFill>
              <a:srgbClr val="000000"/>
            </a:solidFill>
            <a:miter lim="800000"/>
            <a:headEnd/>
            <a:tailEnd/>
          </a:ln>
        </p:spPr>
        <p:txBody>
          <a:bodyPr wrap="none">
            <a:spAutoFit/>
          </a:bodyPr>
          <a:lstStyle>
            <a:lvl1pPr eaLnBrk="0" hangingPunct="0">
              <a:spcBef>
                <a:spcPct val="20000"/>
              </a:spcBef>
              <a:buFont typeface="Arial Narrow" pitchFamily="34" charset="0"/>
              <a:buChar char="●"/>
              <a:defRPr sz="2800">
                <a:solidFill>
                  <a:schemeClr val="tx1"/>
                </a:solidFill>
                <a:latin typeface="Arial Narrow" pitchFamily="34" charset="0"/>
              </a:defRPr>
            </a:lvl1pPr>
            <a:lvl2pPr marL="742950" indent="-285750" eaLnBrk="0" hangingPunct="0">
              <a:spcBef>
                <a:spcPct val="20000"/>
              </a:spcBef>
              <a:buSzPct val="110000"/>
              <a:buFont typeface="Wingdings" pitchFamily="2" charset="2"/>
              <a:buChar char="§"/>
              <a:defRPr sz="2600">
                <a:solidFill>
                  <a:schemeClr val="tx1"/>
                </a:solidFill>
                <a:latin typeface="Arial Narrow" pitchFamily="34" charset="0"/>
              </a:defRPr>
            </a:lvl2pPr>
            <a:lvl3pPr marL="1143000" indent="-228600" eaLnBrk="0" hangingPunct="0">
              <a:spcBef>
                <a:spcPct val="20000"/>
              </a:spcBef>
              <a:buSzPct val="80000"/>
              <a:buChar char="o"/>
              <a:defRPr sz="2400">
                <a:solidFill>
                  <a:schemeClr val="tx1"/>
                </a:solidFill>
                <a:latin typeface="Arial Narrow" pitchFamily="34" charset="0"/>
              </a:defRPr>
            </a:lvl3pPr>
            <a:lvl4pPr marL="1600200" indent="-228600" eaLnBrk="0" hangingPunct="0">
              <a:spcBef>
                <a:spcPct val="20000"/>
              </a:spcBef>
              <a:buChar char="–"/>
              <a:defRPr sz="2000">
                <a:solidFill>
                  <a:srgbClr val="336600"/>
                </a:solidFill>
                <a:latin typeface="Arial Narrow" pitchFamily="34" charset="0"/>
              </a:defRPr>
            </a:lvl4pPr>
            <a:lvl5pPr marL="2057400" indent="-228600" eaLnBrk="0" hangingPunct="0">
              <a:spcBef>
                <a:spcPct val="20000"/>
              </a:spcBef>
              <a:buChar char="»"/>
              <a:defRPr sz="2000">
                <a:solidFill>
                  <a:srgbClr val="336600"/>
                </a:solidFill>
                <a:latin typeface="Arial Narrow" pitchFamily="34" charset="0"/>
              </a:defRPr>
            </a:lvl5pPr>
            <a:lvl6pPr marL="2514600" indent="-228600" eaLnBrk="0" fontAlgn="base" hangingPunct="0">
              <a:spcBef>
                <a:spcPct val="20000"/>
              </a:spcBef>
              <a:spcAft>
                <a:spcPct val="0"/>
              </a:spcAft>
              <a:buChar char="»"/>
              <a:defRPr sz="2000">
                <a:solidFill>
                  <a:srgbClr val="336600"/>
                </a:solidFill>
                <a:latin typeface="Arial Narrow" pitchFamily="34" charset="0"/>
              </a:defRPr>
            </a:lvl6pPr>
            <a:lvl7pPr marL="2971800" indent="-228600" eaLnBrk="0" fontAlgn="base" hangingPunct="0">
              <a:spcBef>
                <a:spcPct val="20000"/>
              </a:spcBef>
              <a:spcAft>
                <a:spcPct val="0"/>
              </a:spcAft>
              <a:buChar char="»"/>
              <a:defRPr sz="2000">
                <a:solidFill>
                  <a:srgbClr val="336600"/>
                </a:solidFill>
                <a:latin typeface="Arial Narrow" pitchFamily="34" charset="0"/>
              </a:defRPr>
            </a:lvl7pPr>
            <a:lvl8pPr marL="3429000" indent="-228600" eaLnBrk="0" fontAlgn="base" hangingPunct="0">
              <a:spcBef>
                <a:spcPct val="20000"/>
              </a:spcBef>
              <a:spcAft>
                <a:spcPct val="0"/>
              </a:spcAft>
              <a:buChar char="»"/>
              <a:defRPr sz="2000">
                <a:solidFill>
                  <a:srgbClr val="336600"/>
                </a:solidFill>
                <a:latin typeface="Arial Narrow" pitchFamily="34" charset="0"/>
              </a:defRPr>
            </a:lvl8pPr>
            <a:lvl9pPr marL="3886200" indent="-228600" eaLnBrk="0" fontAlgn="base" hangingPunct="0">
              <a:spcBef>
                <a:spcPct val="20000"/>
              </a:spcBef>
              <a:spcAft>
                <a:spcPct val="0"/>
              </a:spcAft>
              <a:buChar char="»"/>
              <a:defRPr sz="2000">
                <a:solidFill>
                  <a:srgbClr val="336600"/>
                </a:solidFill>
                <a:latin typeface="Arial Narrow" pitchFamily="34" charset="0"/>
              </a:defRPr>
            </a:lvl9pPr>
          </a:lstStyle>
          <a:p>
            <a:pPr eaLnBrk="1" hangingPunct="1">
              <a:spcBef>
                <a:spcPct val="0"/>
              </a:spcBef>
              <a:buFontTx/>
              <a:buNone/>
            </a:pPr>
            <a:r>
              <a:rPr lang="fr-BE" altLang="fr-FR" sz="2000">
                <a:solidFill>
                  <a:schemeClr val="bg1"/>
                </a:solidFill>
                <a:latin typeface="+mn-lt"/>
              </a:rPr>
              <a:t>Assurer l’ovulation </a:t>
            </a:r>
          </a:p>
          <a:p>
            <a:pPr eaLnBrk="1" hangingPunct="1">
              <a:spcBef>
                <a:spcPct val="0"/>
              </a:spcBef>
              <a:buFontTx/>
              <a:buNone/>
            </a:pPr>
            <a:r>
              <a:rPr lang="fr-BE" altLang="fr-FR" sz="2000">
                <a:solidFill>
                  <a:schemeClr val="bg1"/>
                </a:solidFill>
                <a:latin typeface="+mn-lt"/>
              </a:rPr>
              <a:t>du follicule dominant </a:t>
            </a:r>
            <a:endParaRPr lang="fr-FR" altLang="fr-FR" sz="2000">
              <a:solidFill>
                <a:schemeClr val="bg1"/>
              </a:solidFill>
              <a:latin typeface="+mn-lt"/>
            </a:endParaRPr>
          </a:p>
        </p:txBody>
      </p:sp>
      <p:sp>
        <p:nvSpPr>
          <p:cNvPr id="498693" name="Rectangle 5"/>
          <p:cNvSpPr>
            <a:spLocks noChangeArrowheads="1"/>
          </p:cNvSpPr>
          <p:nvPr/>
        </p:nvSpPr>
        <p:spPr bwMode="auto">
          <a:xfrm>
            <a:off x="3069773" y="2177569"/>
            <a:ext cx="2414379" cy="1323439"/>
          </a:xfrm>
          <a:prstGeom prst="rect">
            <a:avLst/>
          </a:prstGeom>
          <a:solidFill>
            <a:srgbClr val="C00000"/>
          </a:solidFill>
          <a:ln w="9525">
            <a:solidFill>
              <a:srgbClr val="000000"/>
            </a:solidFill>
            <a:miter lim="800000"/>
            <a:headEnd/>
            <a:tailEnd/>
          </a:ln>
        </p:spPr>
        <p:txBody>
          <a:bodyPr wrap="none">
            <a:spAutoFit/>
          </a:bodyPr>
          <a:lstStyle>
            <a:lvl1pPr eaLnBrk="0" hangingPunct="0">
              <a:spcBef>
                <a:spcPct val="20000"/>
              </a:spcBef>
              <a:buFont typeface="Arial Narrow" pitchFamily="34" charset="0"/>
              <a:buChar char="●"/>
              <a:defRPr sz="2800">
                <a:solidFill>
                  <a:schemeClr val="tx1"/>
                </a:solidFill>
                <a:latin typeface="Arial Narrow" pitchFamily="34" charset="0"/>
              </a:defRPr>
            </a:lvl1pPr>
            <a:lvl2pPr marL="742950" indent="-285750" eaLnBrk="0" hangingPunct="0">
              <a:spcBef>
                <a:spcPct val="20000"/>
              </a:spcBef>
              <a:buSzPct val="110000"/>
              <a:buFont typeface="Wingdings" pitchFamily="2" charset="2"/>
              <a:buChar char="§"/>
              <a:defRPr sz="2600">
                <a:solidFill>
                  <a:schemeClr val="tx1"/>
                </a:solidFill>
                <a:latin typeface="Arial Narrow" pitchFamily="34" charset="0"/>
              </a:defRPr>
            </a:lvl2pPr>
            <a:lvl3pPr marL="1143000" indent="-228600" eaLnBrk="0" hangingPunct="0">
              <a:spcBef>
                <a:spcPct val="20000"/>
              </a:spcBef>
              <a:buSzPct val="80000"/>
              <a:buChar char="o"/>
              <a:defRPr sz="2400">
                <a:solidFill>
                  <a:schemeClr val="tx1"/>
                </a:solidFill>
                <a:latin typeface="Arial Narrow" pitchFamily="34" charset="0"/>
              </a:defRPr>
            </a:lvl3pPr>
            <a:lvl4pPr marL="1600200" indent="-228600" eaLnBrk="0" hangingPunct="0">
              <a:spcBef>
                <a:spcPct val="20000"/>
              </a:spcBef>
              <a:buChar char="–"/>
              <a:defRPr sz="2000">
                <a:solidFill>
                  <a:srgbClr val="336600"/>
                </a:solidFill>
                <a:latin typeface="Arial Narrow" pitchFamily="34" charset="0"/>
              </a:defRPr>
            </a:lvl4pPr>
            <a:lvl5pPr marL="2057400" indent="-228600" eaLnBrk="0" hangingPunct="0">
              <a:spcBef>
                <a:spcPct val="20000"/>
              </a:spcBef>
              <a:buChar char="»"/>
              <a:defRPr sz="2000">
                <a:solidFill>
                  <a:srgbClr val="336600"/>
                </a:solidFill>
                <a:latin typeface="Arial Narrow" pitchFamily="34" charset="0"/>
              </a:defRPr>
            </a:lvl5pPr>
            <a:lvl6pPr marL="2514600" indent="-228600" eaLnBrk="0" fontAlgn="base" hangingPunct="0">
              <a:spcBef>
                <a:spcPct val="20000"/>
              </a:spcBef>
              <a:spcAft>
                <a:spcPct val="0"/>
              </a:spcAft>
              <a:buChar char="»"/>
              <a:defRPr sz="2000">
                <a:solidFill>
                  <a:srgbClr val="336600"/>
                </a:solidFill>
                <a:latin typeface="Arial Narrow" pitchFamily="34" charset="0"/>
              </a:defRPr>
            </a:lvl6pPr>
            <a:lvl7pPr marL="2971800" indent="-228600" eaLnBrk="0" fontAlgn="base" hangingPunct="0">
              <a:spcBef>
                <a:spcPct val="20000"/>
              </a:spcBef>
              <a:spcAft>
                <a:spcPct val="0"/>
              </a:spcAft>
              <a:buChar char="»"/>
              <a:defRPr sz="2000">
                <a:solidFill>
                  <a:srgbClr val="336600"/>
                </a:solidFill>
                <a:latin typeface="Arial Narrow" pitchFamily="34" charset="0"/>
              </a:defRPr>
            </a:lvl7pPr>
            <a:lvl8pPr marL="3429000" indent="-228600" eaLnBrk="0" fontAlgn="base" hangingPunct="0">
              <a:spcBef>
                <a:spcPct val="20000"/>
              </a:spcBef>
              <a:spcAft>
                <a:spcPct val="0"/>
              </a:spcAft>
              <a:buChar char="»"/>
              <a:defRPr sz="2000">
                <a:solidFill>
                  <a:srgbClr val="336600"/>
                </a:solidFill>
                <a:latin typeface="Arial Narrow" pitchFamily="34" charset="0"/>
              </a:defRPr>
            </a:lvl8pPr>
            <a:lvl9pPr marL="3886200" indent="-228600" eaLnBrk="0" fontAlgn="base" hangingPunct="0">
              <a:spcBef>
                <a:spcPct val="20000"/>
              </a:spcBef>
              <a:spcAft>
                <a:spcPct val="0"/>
              </a:spcAft>
              <a:buChar char="»"/>
              <a:defRPr sz="2000">
                <a:solidFill>
                  <a:srgbClr val="336600"/>
                </a:solidFill>
                <a:latin typeface="Arial Narrow" pitchFamily="34" charset="0"/>
              </a:defRPr>
            </a:lvl9pPr>
          </a:lstStyle>
          <a:p>
            <a:pPr eaLnBrk="1" hangingPunct="1">
              <a:spcBef>
                <a:spcPct val="0"/>
              </a:spcBef>
              <a:buFontTx/>
              <a:buNone/>
            </a:pPr>
            <a:r>
              <a:rPr lang="fr-BE" altLang="fr-FR" sz="2000">
                <a:solidFill>
                  <a:schemeClr val="bg1"/>
                </a:solidFill>
                <a:latin typeface="+mn-lt"/>
              </a:rPr>
              <a:t>Arrêter la phase </a:t>
            </a:r>
          </a:p>
          <a:p>
            <a:pPr eaLnBrk="1" hangingPunct="1">
              <a:spcBef>
                <a:spcPct val="0"/>
              </a:spcBef>
              <a:buFontTx/>
              <a:buNone/>
            </a:pPr>
            <a:r>
              <a:rPr lang="fr-BE" altLang="fr-FR" sz="2000">
                <a:solidFill>
                  <a:schemeClr val="bg1"/>
                </a:solidFill>
                <a:latin typeface="+mn-lt"/>
              </a:rPr>
              <a:t>progestéronique et </a:t>
            </a:r>
          </a:p>
          <a:p>
            <a:pPr eaLnBrk="1" hangingPunct="1">
              <a:spcBef>
                <a:spcPct val="0"/>
              </a:spcBef>
              <a:buFontTx/>
              <a:buNone/>
            </a:pPr>
            <a:r>
              <a:rPr lang="fr-BE" altLang="fr-FR" sz="2000">
                <a:solidFill>
                  <a:schemeClr val="bg1"/>
                </a:solidFill>
                <a:latin typeface="+mn-lt"/>
              </a:rPr>
              <a:t>assurer la fin de la </a:t>
            </a:r>
          </a:p>
          <a:p>
            <a:pPr eaLnBrk="1" hangingPunct="1">
              <a:spcBef>
                <a:spcPct val="0"/>
              </a:spcBef>
              <a:buFontTx/>
              <a:buNone/>
            </a:pPr>
            <a:r>
              <a:rPr lang="fr-BE" altLang="fr-FR" sz="2000">
                <a:solidFill>
                  <a:schemeClr val="bg1"/>
                </a:solidFill>
                <a:latin typeface="+mn-lt"/>
              </a:rPr>
              <a:t>croissance folliculaire</a:t>
            </a:r>
            <a:endParaRPr lang="fr-FR" altLang="fr-FR" sz="2000">
              <a:solidFill>
                <a:schemeClr val="bg1"/>
              </a:solidFill>
              <a:latin typeface="+mn-lt"/>
            </a:endParaRPr>
          </a:p>
        </p:txBody>
      </p:sp>
      <p:sp>
        <p:nvSpPr>
          <p:cNvPr id="498694" name="Rectangle 6"/>
          <p:cNvSpPr>
            <a:spLocks noChangeArrowheads="1"/>
          </p:cNvSpPr>
          <p:nvPr/>
        </p:nvSpPr>
        <p:spPr bwMode="auto">
          <a:xfrm>
            <a:off x="468313" y="4221163"/>
            <a:ext cx="78098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defRPr/>
            </a:pPr>
            <a:r>
              <a:rPr lang="fr-BE" sz="2000">
                <a:solidFill>
                  <a:schemeClr val="accent4">
                    <a:lumMod val="10000"/>
                  </a:schemeClr>
                </a:solidFill>
              </a:rPr>
              <a:t>hCG</a:t>
            </a:r>
          </a:p>
          <a:p>
            <a:pPr>
              <a:defRPr/>
            </a:pPr>
            <a:r>
              <a:rPr lang="fr-BE" sz="2000">
                <a:solidFill>
                  <a:schemeClr val="accent4">
                    <a:lumMod val="10000"/>
                  </a:schemeClr>
                </a:solidFill>
              </a:rPr>
              <a:t>GnRH</a:t>
            </a:r>
            <a:endParaRPr lang="fr-FR" sz="2000">
              <a:solidFill>
                <a:schemeClr val="accent4">
                  <a:lumMod val="10000"/>
                </a:schemeClr>
              </a:solidFill>
            </a:endParaRPr>
          </a:p>
        </p:txBody>
      </p:sp>
      <p:sp>
        <p:nvSpPr>
          <p:cNvPr id="498695" name="Rectangle 7"/>
          <p:cNvSpPr>
            <a:spLocks noChangeArrowheads="1"/>
          </p:cNvSpPr>
          <p:nvPr/>
        </p:nvSpPr>
        <p:spPr bwMode="auto">
          <a:xfrm>
            <a:off x="1619250" y="4221163"/>
            <a:ext cx="739305"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defRPr/>
            </a:pPr>
            <a:r>
              <a:rPr lang="fr-BE" sz="2000">
                <a:solidFill>
                  <a:schemeClr val="accent4">
                    <a:lumMod val="10000"/>
                  </a:schemeClr>
                </a:solidFill>
              </a:rPr>
              <a:t>PRID</a:t>
            </a:r>
          </a:p>
          <a:p>
            <a:pPr>
              <a:defRPr/>
            </a:pPr>
            <a:r>
              <a:rPr lang="fr-BE" sz="2000">
                <a:solidFill>
                  <a:schemeClr val="accent4">
                    <a:lumMod val="10000"/>
                  </a:schemeClr>
                </a:solidFill>
              </a:rPr>
              <a:t>CIDR </a:t>
            </a:r>
            <a:endParaRPr lang="fr-FR" sz="2000">
              <a:solidFill>
                <a:schemeClr val="accent4">
                  <a:lumMod val="10000"/>
                </a:schemeClr>
              </a:solidFill>
            </a:endParaRPr>
          </a:p>
        </p:txBody>
      </p:sp>
      <p:sp>
        <p:nvSpPr>
          <p:cNvPr id="498696" name="Rectangle 8"/>
          <p:cNvSpPr>
            <a:spLocks noChangeArrowheads="1"/>
          </p:cNvSpPr>
          <p:nvPr/>
        </p:nvSpPr>
        <p:spPr bwMode="auto">
          <a:xfrm>
            <a:off x="3214235" y="4221163"/>
            <a:ext cx="851515"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defRPr/>
            </a:pPr>
            <a:r>
              <a:rPr lang="fr-BE" sz="2000" dirty="0" smtClean="0">
                <a:solidFill>
                  <a:schemeClr val="accent4">
                    <a:lumMod val="10000"/>
                  </a:schemeClr>
                </a:solidFill>
              </a:rPr>
              <a:t>PGF2a</a:t>
            </a:r>
          </a:p>
          <a:p>
            <a:pPr>
              <a:defRPr/>
            </a:pPr>
            <a:r>
              <a:rPr lang="fr-BE" sz="2000" dirty="0">
                <a:solidFill>
                  <a:schemeClr val="accent4">
                    <a:lumMod val="10000"/>
                  </a:schemeClr>
                </a:solidFill>
              </a:rPr>
              <a:t>s</a:t>
            </a:r>
            <a:r>
              <a:rPr lang="fr-BE" sz="2000" dirty="0" smtClean="0">
                <a:solidFill>
                  <a:schemeClr val="accent4">
                    <a:lumMod val="10000"/>
                  </a:schemeClr>
                </a:solidFill>
              </a:rPr>
              <a:t>i </a:t>
            </a:r>
            <a:r>
              <a:rPr lang="fr-BE" sz="2000" dirty="0" err="1" smtClean="0">
                <a:solidFill>
                  <a:schemeClr val="accent4">
                    <a:lumMod val="10000"/>
                  </a:schemeClr>
                </a:solidFill>
              </a:rPr>
              <a:t>KFL</a:t>
            </a:r>
            <a:endParaRPr lang="fr-FR" sz="2000" dirty="0">
              <a:solidFill>
                <a:schemeClr val="accent4">
                  <a:lumMod val="10000"/>
                </a:schemeClr>
              </a:solidFill>
            </a:endParaRPr>
          </a:p>
        </p:txBody>
      </p:sp>
      <p:sp>
        <p:nvSpPr>
          <p:cNvPr id="498697" name="Rectangle 9"/>
          <p:cNvSpPr>
            <a:spLocks noChangeArrowheads="1"/>
          </p:cNvSpPr>
          <p:nvPr/>
        </p:nvSpPr>
        <p:spPr bwMode="auto">
          <a:xfrm>
            <a:off x="4438198" y="4221163"/>
            <a:ext cx="1213922"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defRPr/>
            </a:pPr>
            <a:r>
              <a:rPr lang="fr-BE" sz="2000">
                <a:solidFill>
                  <a:schemeClr val="accent4">
                    <a:lumMod val="10000"/>
                  </a:schemeClr>
                </a:solidFill>
              </a:rPr>
              <a:t>Retrait du</a:t>
            </a:r>
          </a:p>
          <a:p>
            <a:pPr>
              <a:defRPr/>
            </a:pPr>
            <a:r>
              <a:rPr lang="fr-BE" sz="2000">
                <a:solidFill>
                  <a:schemeClr val="accent4">
                    <a:lumMod val="10000"/>
                  </a:schemeClr>
                </a:solidFill>
              </a:rPr>
              <a:t>PRID</a:t>
            </a:r>
          </a:p>
          <a:p>
            <a:pPr>
              <a:defRPr/>
            </a:pPr>
            <a:r>
              <a:rPr lang="fr-BE" sz="2000">
                <a:solidFill>
                  <a:schemeClr val="accent4">
                    <a:lumMod val="10000"/>
                  </a:schemeClr>
                </a:solidFill>
              </a:rPr>
              <a:t>CIDR</a:t>
            </a:r>
            <a:endParaRPr lang="fr-FR" sz="2000">
              <a:solidFill>
                <a:schemeClr val="accent4">
                  <a:lumMod val="10000"/>
                </a:schemeClr>
              </a:solidFill>
            </a:endParaRPr>
          </a:p>
        </p:txBody>
      </p:sp>
      <p:sp>
        <p:nvSpPr>
          <p:cNvPr id="498698" name="Rectangle 10"/>
          <p:cNvSpPr>
            <a:spLocks noChangeArrowheads="1"/>
          </p:cNvSpPr>
          <p:nvPr/>
        </p:nvSpPr>
        <p:spPr bwMode="auto">
          <a:xfrm>
            <a:off x="6804025" y="4221163"/>
            <a:ext cx="78098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defRPr/>
            </a:pPr>
            <a:r>
              <a:rPr lang="fr-BE" sz="2000">
                <a:solidFill>
                  <a:schemeClr val="accent4">
                    <a:lumMod val="10000"/>
                  </a:schemeClr>
                </a:solidFill>
              </a:rPr>
              <a:t>hCG</a:t>
            </a:r>
          </a:p>
          <a:p>
            <a:pPr>
              <a:defRPr/>
            </a:pPr>
            <a:r>
              <a:rPr lang="fr-BE" sz="2000">
                <a:solidFill>
                  <a:schemeClr val="accent4">
                    <a:lumMod val="10000"/>
                  </a:schemeClr>
                </a:solidFill>
              </a:rPr>
              <a:t>GnRH</a:t>
            </a:r>
            <a:endParaRPr lang="fr-FR" sz="2000">
              <a:solidFill>
                <a:schemeClr val="accent4">
                  <a:lumMod val="10000"/>
                </a:schemeClr>
              </a:solidFill>
            </a:endParaRPr>
          </a:p>
        </p:txBody>
      </p:sp>
      <p:sp>
        <p:nvSpPr>
          <p:cNvPr id="498699" name="Line 11"/>
          <p:cNvSpPr>
            <a:spLocks noChangeShapeType="1"/>
          </p:cNvSpPr>
          <p:nvPr/>
        </p:nvSpPr>
        <p:spPr bwMode="auto">
          <a:xfrm>
            <a:off x="5014460" y="3500438"/>
            <a:ext cx="0" cy="7207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fr-BE" sz="2000">
              <a:solidFill>
                <a:schemeClr val="accent4">
                  <a:lumMod val="10000"/>
                </a:schemeClr>
              </a:solidFill>
            </a:endParaRPr>
          </a:p>
        </p:txBody>
      </p:sp>
      <p:sp>
        <p:nvSpPr>
          <p:cNvPr id="498700" name="Line 12"/>
          <p:cNvSpPr>
            <a:spLocks noChangeShapeType="1"/>
          </p:cNvSpPr>
          <p:nvPr/>
        </p:nvSpPr>
        <p:spPr bwMode="auto">
          <a:xfrm flipH="1">
            <a:off x="7235824" y="2924943"/>
            <a:ext cx="3425" cy="129621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fr-BE" sz="2000">
              <a:solidFill>
                <a:schemeClr val="accent4">
                  <a:lumMod val="10000"/>
                </a:schemeClr>
              </a:solidFill>
            </a:endParaRPr>
          </a:p>
        </p:txBody>
      </p:sp>
      <p:sp>
        <p:nvSpPr>
          <p:cNvPr id="36878" name="Rectangle 13"/>
          <p:cNvSpPr>
            <a:spLocks noChangeArrowheads="1"/>
          </p:cNvSpPr>
          <p:nvPr/>
        </p:nvSpPr>
        <p:spPr bwMode="auto">
          <a:xfrm>
            <a:off x="1241333" y="1340768"/>
            <a:ext cx="31451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defRPr/>
            </a:pPr>
            <a:r>
              <a:rPr lang="fr-BE" sz="2000">
                <a:solidFill>
                  <a:schemeClr val="accent4">
                    <a:lumMod val="10000"/>
                  </a:schemeClr>
                </a:solidFill>
              </a:rPr>
              <a:t>1</a:t>
            </a:r>
            <a:endParaRPr lang="fr-FR" sz="2000">
              <a:solidFill>
                <a:schemeClr val="accent4">
                  <a:lumMod val="10000"/>
                </a:schemeClr>
              </a:solidFill>
            </a:endParaRPr>
          </a:p>
        </p:txBody>
      </p:sp>
      <p:sp>
        <p:nvSpPr>
          <p:cNvPr id="36879" name="Rectangle 14"/>
          <p:cNvSpPr>
            <a:spLocks noChangeArrowheads="1"/>
          </p:cNvSpPr>
          <p:nvPr/>
        </p:nvSpPr>
        <p:spPr bwMode="auto">
          <a:xfrm>
            <a:off x="3995738" y="1340768"/>
            <a:ext cx="31451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defRPr/>
            </a:pPr>
            <a:r>
              <a:rPr lang="fr-BE" sz="2000">
                <a:solidFill>
                  <a:schemeClr val="accent4">
                    <a:lumMod val="10000"/>
                  </a:schemeClr>
                </a:solidFill>
              </a:rPr>
              <a:t>2</a:t>
            </a:r>
            <a:endParaRPr lang="fr-FR" sz="2000">
              <a:solidFill>
                <a:schemeClr val="accent4">
                  <a:lumMod val="10000"/>
                </a:schemeClr>
              </a:solidFill>
            </a:endParaRPr>
          </a:p>
        </p:txBody>
      </p:sp>
      <p:sp>
        <p:nvSpPr>
          <p:cNvPr id="36880" name="Rectangle 15"/>
          <p:cNvSpPr>
            <a:spLocks noChangeArrowheads="1"/>
          </p:cNvSpPr>
          <p:nvPr/>
        </p:nvSpPr>
        <p:spPr bwMode="auto">
          <a:xfrm>
            <a:off x="6948488" y="1340768"/>
            <a:ext cx="31451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defRPr/>
            </a:pPr>
            <a:r>
              <a:rPr lang="fr-BE" sz="2000">
                <a:solidFill>
                  <a:schemeClr val="accent4">
                    <a:lumMod val="10000"/>
                  </a:schemeClr>
                </a:solidFill>
              </a:rPr>
              <a:t>3</a:t>
            </a:r>
            <a:endParaRPr lang="fr-FR" sz="2000">
              <a:solidFill>
                <a:schemeClr val="accent4">
                  <a:lumMod val="10000"/>
                </a:schemeClr>
              </a:solidFill>
            </a:endParaRPr>
          </a:p>
        </p:txBody>
      </p:sp>
      <p:sp>
        <p:nvSpPr>
          <p:cNvPr id="498704" name="Line 16"/>
          <p:cNvSpPr>
            <a:spLocks noChangeShapeType="1"/>
          </p:cNvSpPr>
          <p:nvPr/>
        </p:nvSpPr>
        <p:spPr bwMode="auto">
          <a:xfrm>
            <a:off x="971550" y="3141663"/>
            <a:ext cx="0" cy="1079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fr-BE" sz="2000">
              <a:solidFill>
                <a:schemeClr val="accent4">
                  <a:lumMod val="10000"/>
                </a:schemeClr>
              </a:solidFill>
            </a:endParaRPr>
          </a:p>
        </p:txBody>
      </p:sp>
      <p:sp>
        <p:nvSpPr>
          <p:cNvPr id="498705" name="Line 17"/>
          <p:cNvSpPr>
            <a:spLocks noChangeShapeType="1"/>
          </p:cNvSpPr>
          <p:nvPr/>
        </p:nvSpPr>
        <p:spPr bwMode="auto">
          <a:xfrm>
            <a:off x="1979613" y="3141663"/>
            <a:ext cx="0" cy="1079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fr-BE" sz="2000">
              <a:solidFill>
                <a:schemeClr val="accent4">
                  <a:lumMod val="10000"/>
                </a:schemeClr>
              </a:solidFill>
            </a:endParaRPr>
          </a:p>
        </p:txBody>
      </p:sp>
      <p:sp>
        <p:nvSpPr>
          <p:cNvPr id="498706" name="Line 18"/>
          <p:cNvSpPr>
            <a:spLocks noChangeShapeType="1"/>
          </p:cNvSpPr>
          <p:nvPr/>
        </p:nvSpPr>
        <p:spPr bwMode="auto">
          <a:xfrm>
            <a:off x="3719060" y="3500438"/>
            <a:ext cx="0" cy="7207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fr-BE" sz="2000">
              <a:solidFill>
                <a:schemeClr val="accent4">
                  <a:lumMod val="10000"/>
                </a:schemeClr>
              </a:solidFill>
            </a:endParaRPr>
          </a:p>
        </p:txBody>
      </p:sp>
      <p:sp>
        <p:nvSpPr>
          <p:cNvPr id="21" name="Rectangle à coins arrondis 20"/>
          <p:cNvSpPr/>
          <p:nvPr/>
        </p:nvSpPr>
        <p:spPr>
          <a:xfrm>
            <a:off x="457630" y="153926"/>
            <a:ext cx="8290834" cy="898810"/>
          </a:xfrm>
          <a:prstGeom prst="roundRect">
            <a:avLst/>
          </a:prstGeom>
          <a:solidFill>
            <a:schemeClr val="tx2">
              <a:lumMod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altLang="fr-FR" sz="2400" dirty="0" smtClean="0">
                <a:solidFill>
                  <a:schemeClr val="bg1"/>
                </a:solidFill>
              </a:rPr>
              <a:t>Traitement de l’anoestrus pathologique de type 3  : </a:t>
            </a:r>
          </a:p>
          <a:p>
            <a:pPr algn="ctr">
              <a:defRPr/>
            </a:pPr>
            <a:r>
              <a:rPr lang="fr-BE" altLang="fr-FR" sz="2400" dirty="0" smtClean="0">
                <a:solidFill>
                  <a:schemeClr val="bg1"/>
                </a:solidFill>
              </a:rPr>
              <a:t>les kystes ovariens </a:t>
            </a:r>
            <a:endParaRPr lang="fr-FR" altLang="fr-FR" sz="2400" dirty="0">
              <a:solidFill>
                <a:schemeClr val="bg1"/>
              </a:solidFill>
            </a:endParaRPr>
          </a:p>
        </p:txBody>
      </p:sp>
    </p:spTree>
    <p:extLst>
      <p:ext uri="{BB962C8B-B14F-4D97-AF65-F5344CB8AC3E}">
        <p14:creationId xmlns:p14="http://schemas.microsoft.com/office/powerpoint/2010/main" val="2572296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86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87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87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86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869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869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987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869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869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869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869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9870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8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1" grpId="0" animBg="1"/>
      <p:bldP spid="498692" grpId="0" animBg="1"/>
      <p:bldP spid="498693" grpId="0" animBg="1"/>
      <p:bldP spid="498694" grpId="0" animBg="1"/>
      <p:bldP spid="498695" grpId="0" animBg="1"/>
      <p:bldP spid="498696" grpId="0" animBg="1"/>
      <p:bldP spid="498697" grpId="0" animBg="1"/>
      <p:bldP spid="49869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5" name="Connecteur droit 50"/>
          <p:cNvCxnSpPr>
            <a:cxnSpLocks noChangeShapeType="1"/>
          </p:cNvCxnSpPr>
          <p:nvPr/>
        </p:nvCxnSpPr>
        <p:spPr bwMode="auto">
          <a:xfrm>
            <a:off x="520700" y="6046788"/>
            <a:ext cx="763428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56" name="Connecteur droit 52"/>
          <p:cNvCxnSpPr>
            <a:cxnSpLocks noChangeShapeType="1"/>
          </p:cNvCxnSpPr>
          <p:nvPr/>
        </p:nvCxnSpPr>
        <p:spPr bwMode="auto">
          <a:xfrm>
            <a:off x="1763713"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57" name="Connecteur droit 53"/>
          <p:cNvCxnSpPr>
            <a:cxnSpLocks noChangeShapeType="1"/>
          </p:cNvCxnSpPr>
          <p:nvPr/>
        </p:nvCxnSpPr>
        <p:spPr bwMode="auto">
          <a:xfrm>
            <a:off x="2057400"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58" name="Connecteur droit 54"/>
          <p:cNvCxnSpPr>
            <a:cxnSpLocks noChangeShapeType="1"/>
          </p:cNvCxnSpPr>
          <p:nvPr/>
        </p:nvCxnSpPr>
        <p:spPr bwMode="auto">
          <a:xfrm>
            <a:off x="2351088"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59" name="Connecteur droit 55"/>
          <p:cNvCxnSpPr>
            <a:cxnSpLocks noChangeShapeType="1"/>
          </p:cNvCxnSpPr>
          <p:nvPr/>
        </p:nvCxnSpPr>
        <p:spPr bwMode="auto">
          <a:xfrm>
            <a:off x="2644775"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0" name="Connecteur droit 56"/>
          <p:cNvCxnSpPr>
            <a:cxnSpLocks noChangeShapeType="1"/>
          </p:cNvCxnSpPr>
          <p:nvPr/>
        </p:nvCxnSpPr>
        <p:spPr bwMode="auto">
          <a:xfrm>
            <a:off x="2936875"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1" name="Connecteur droit 57"/>
          <p:cNvCxnSpPr>
            <a:cxnSpLocks noChangeShapeType="1"/>
          </p:cNvCxnSpPr>
          <p:nvPr/>
        </p:nvCxnSpPr>
        <p:spPr bwMode="auto">
          <a:xfrm>
            <a:off x="3230563"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2" name="Connecteur droit 58"/>
          <p:cNvCxnSpPr>
            <a:cxnSpLocks noChangeShapeType="1"/>
          </p:cNvCxnSpPr>
          <p:nvPr/>
        </p:nvCxnSpPr>
        <p:spPr bwMode="auto">
          <a:xfrm>
            <a:off x="3521075"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3" name="Connecteur droit 60"/>
          <p:cNvCxnSpPr>
            <a:cxnSpLocks noChangeShapeType="1"/>
          </p:cNvCxnSpPr>
          <p:nvPr/>
        </p:nvCxnSpPr>
        <p:spPr bwMode="auto">
          <a:xfrm>
            <a:off x="3819525"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4" name="Connecteur droit 61"/>
          <p:cNvCxnSpPr>
            <a:cxnSpLocks noChangeShapeType="1"/>
          </p:cNvCxnSpPr>
          <p:nvPr/>
        </p:nvCxnSpPr>
        <p:spPr bwMode="auto">
          <a:xfrm>
            <a:off x="4110038"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5" name="Connecteur droit 62"/>
          <p:cNvCxnSpPr>
            <a:cxnSpLocks noChangeShapeType="1"/>
          </p:cNvCxnSpPr>
          <p:nvPr/>
        </p:nvCxnSpPr>
        <p:spPr bwMode="auto">
          <a:xfrm>
            <a:off x="4405313"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6" name="Connecteur droit 63"/>
          <p:cNvCxnSpPr>
            <a:cxnSpLocks noChangeShapeType="1"/>
          </p:cNvCxnSpPr>
          <p:nvPr/>
        </p:nvCxnSpPr>
        <p:spPr bwMode="auto">
          <a:xfrm>
            <a:off x="4695825"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7" name="Connecteur droit 64"/>
          <p:cNvCxnSpPr>
            <a:cxnSpLocks noChangeShapeType="1"/>
          </p:cNvCxnSpPr>
          <p:nvPr/>
        </p:nvCxnSpPr>
        <p:spPr bwMode="auto">
          <a:xfrm>
            <a:off x="4991100"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8" name="Connecteur droit 65"/>
          <p:cNvCxnSpPr>
            <a:cxnSpLocks noChangeShapeType="1"/>
          </p:cNvCxnSpPr>
          <p:nvPr/>
        </p:nvCxnSpPr>
        <p:spPr bwMode="auto">
          <a:xfrm>
            <a:off x="5283200"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9" name="Connecteur droit 66"/>
          <p:cNvCxnSpPr>
            <a:cxnSpLocks noChangeShapeType="1"/>
          </p:cNvCxnSpPr>
          <p:nvPr/>
        </p:nvCxnSpPr>
        <p:spPr bwMode="auto">
          <a:xfrm>
            <a:off x="5576888"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0" name="Connecteur droit 67"/>
          <p:cNvCxnSpPr>
            <a:cxnSpLocks noChangeShapeType="1"/>
          </p:cNvCxnSpPr>
          <p:nvPr/>
        </p:nvCxnSpPr>
        <p:spPr bwMode="auto">
          <a:xfrm>
            <a:off x="5870575"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1" name="Connecteur droit 68"/>
          <p:cNvCxnSpPr>
            <a:cxnSpLocks noChangeShapeType="1"/>
          </p:cNvCxnSpPr>
          <p:nvPr/>
        </p:nvCxnSpPr>
        <p:spPr bwMode="auto">
          <a:xfrm>
            <a:off x="6164263"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2" name="Connecteur droit 69"/>
          <p:cNvCxnSpPr>
            <a:cxnSpLocks noChangeShapeType="1"/>
          </p:cNvCxnSpPr>
          <p:nvPr/>
        </p:nvCxnSpPr>
        <p:spPr bwMode="auto">
          <a:xfrm>
            <a:off x="6457950"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3" name="Connecteur droit 70"/>
          <p:cNvCxnSpPr>
            <a:cxnSpLocks noChangeShapeType="1"/>
          </p:cNvCxnSpPr>
          <p:nvPr/>
        </p:nvCxnSpPr>
        <p:spPr bwMode="auto">
          <a:xfrm>
            <a:off x="6750050"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4" name="Connecteur droit 71"/>
          <p:cNvCxnSpPr>
            <a:cxnSpLocks noChangeShapeType="1"/>
          </p:cNvCxnSpPr>
          <p:nvPr/>
        </p:nvCxnSpPr>
        <p:spPr bwMode="auto">
          <a:xfrm>
            <a:off x="7042150"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5" name="Connecteur droit 72"/>
          <p:cNvCxnSpPr>
            <a:cxnSpLocks noChangeShapeType="1"/>
          </p:cNvCxnSpPr>
          <p:nvPr/>
        </p:nvCxnSpPr>
        <p:spPr bwMode="auto">
          <a:xfrm>
            <a:off x="7335838"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6" name="Connecteur droit 73"/>
          <p:cNvCxnSpPr>
            <a:cxnSpLocks noChangeShapeType="1"/>
          </p:cNvCxnSpPr>
          <p:nvPr/>
        </p:nvCxnSpPr>
        <p:spPr bwMode="auto">
          <a:xfrm>
            <a:off x="7629525"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7" name="Connecteur droit 113"/>
          <p:cNvCxnSpPr>
            <a:cxnSpLocks noChangeShapeType="1"/>
          </p:cNvCxnSpPr>
          <p:nvPr/>
        </p:nvCxnSpPr>
        <p:spPr bwMode="auto">
          <a:xfrm>
            <a:off x="1516063"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8" name="Connecteur droit 143"/>
          <p:cNvCxnSpPr>
            <a:cxnSpLocks noChangeShapeType="1"/>
          </p:cNvCxnSpPr>
          <p:nvPr/>
        </p:nvCxnSpPr>
        <p:spPr bwMode="auto">
          <a:xfrm>
            <a:off x="1246188" y="601503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9" name="Connecteur droit 73"/>
          <p:cNvCxnSpPr>
            <a:cxnSpLocks noChangeShapeType="1"/>
          </p:cNvCxnSpPr>
          <p:nvPr/>
        </p:nvCxnSpPr>
        <p:spPr bwMode="auto">
          <a:xfrm>
            <a:off x="7908925" y="6045200"/>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80" name="Connecteur droit 143"/>
          <p:cNvCxnSpPr>
            <a:cxnSpLocks noChangeShapeType="1"/>
          </p:cNvCxnSpPr>
          <p:nvPr/>
        </p:nvCxnSpPr>
        <p:spPr bwMode="auto">
          <a:xfrm>
            <a:off x="1019175" y="6045200"/>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81" name="Connecteur droit 143"/>
          <p:cNvCxnSpPr>
            <a:cxnSpLocks noChangeShapeType="1"/>
          </p:cNvCxnSpPr>
          <p:nvPr/>
        </p:nvCxnSpPr>
        <p:spPr bwMode="auto">
          <a:xfrm>
            <a:off x="769938" y="604678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82" name="Connecteur droit 73"/>
          <p:cNvCxnSpPr>
            <a:cxnSpLocks noChangeShapeType="1"/>
          </p:cNvCxnSpPr>
          <p:nvPr/>
        </p:nvCxnSpPr>
        <p:spPr bwMode="auto">
          <a:xfrm>
            <a:off x="520700" y="6046788"/>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23583" name="Group 312"/>
          <p:cNvGrpSpPr>
            <a:grpSpLocks/>
          </p:cNvGrpSpPr>
          <p:nvPr/>
        </p:nvGrpSpPr>
        <p:grpSpPr bwMode="auto">
          <a:xfrm>
            <a:off x="1217613" y="5811838"/>
            <a:ext cx="6338887" cy="142875"/>
            <a:chOff x="930" y="3430"/>
            <a:chExt cx="3993" cy="90"/>
          </a:xfrm>
        </p:grpSpPr>
        <p:grpSp>
          <p:nvGrpSpPr>
            <p:cNvPr id="23709" name="Group 160"/>
            <p:cNvGrpSpPr>
              <a:grpSpLocks/>
            </p:cNvGrpSpPr>
            <p:nvPr/>
          </p:nvGrpSpPr>
          <p:grpSpPr bwMode="auto">
            <a:xfrm>
              <a:off x="930" y="3430"/>
              <a:ext cx="182" cy="90"/>
              <a:chOff x="2381" y="2024"/>
              <a:chExt cx="271" cy="136"/>
            </a:xfrm>
          </p:grpSpPr>
          <p:sp>
            <p:nvSpPr>
              <p:cNvPr id="23842"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43"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44"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45"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46"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0" name="Group 174"/>
            <p:cNvGrpSpPr>
              <a:grpSpLocks/>
            </p:cNvGrpSpPr>
            <p:nvPr/>
          </p:nvGrpSpPr>
          <p:grpSpPr bwMode="auto">
            <a:xfrm>
              <a:off x="1111" y="3430"/>
              <a:ext cx="182" cy="90"/>
              <a:chOff x="2381" y="2024"/>
              <a:chExt cx="271" cy="136"/>
            </a:xfrm>
          </p:grpSpPr>
          <p:sp>
            <p:nvSpPr>
              <p:cNvPr id="23837"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38"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39"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40"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41"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1" name="Group 180"/>
            <p:cNvGrpSpPr>
              <a:grpSpLocks/>
            </p:cNvGrpSpPr>
            <p:nvPr/>
          </p:nvGrpSpPr>
          <p:grpSpPr bwMode="auto">
            <a:xfrm>
              <a:off x="1837" y="3430"/>
              <a:ext cx="182" cy="90"/>
              <a:chOff x="2381" y="2024"/>
              <a:chExt cx="271" cy="136"/>
            </a:xfrm>
          </p:grpSpPr>
          <p:sp>
            <p:nvSpPr>
              <p:cNvPr id="23832"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33"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34"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35"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36"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2" name="Group 186"/>
            <p:cNvGrpSpPr>
              <a:grpSpLocks/>
            </p:cNvGrpSpPr>
            <p:nvPr/>
          </p:nvGrpSpPr>
          <p:grpSpPr bwMode="auto">
            <a:xfrm>
              <a:off x="1474" y="3430"/>
              <a:ext cx="182" cy="90"/>
              <a:chOff x="2381" y="2024"/>
              <a:chExt cx="271" cy="136"/>
            </a:xfrm>
          </p:grpSpPr>
          <p:sp>
            <p:nvSpPr>
              <p:cNvPr id="23827"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28"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29"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30"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31"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3" name="Group 192"/>
            <p:cNvGrpSpPr>
              <a:grpSpLocks/>
            </p:cNvGrpSpPr>
            <p:nvPr/>
          </p:nvGrpSpPr>
          <p:grpSpPr bwMode="auto">
            <a:xfrm>
              <a:off x="1655" y="3430"/>
              <a:ext cx="182" cy="90"/>
              <a:chOff x="2381" y="2024"/>
              <a:chExt cx="271" cy="136"/>
            </a:xfrm>
          </p:grpSpPr>
          <p:sp>
            <p:nvSpPr>
              <p:cNvPr id="23822"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23"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24"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25"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26"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4" name="Group 198"/>
            <p:cNvGrpSpPr>
              <a:grpSpLocks/>
            </p:cNvGrpSpPr>
            <p:nvPr/>
          </p:nvGrpSpPr>
          <p:grpSpPr bwMode="auto">
            <a:xfrm>
              <a:off x="1292" y="3430"/>
              <a:ext cx="182" cy="90"/>
              <a:chOff x="2381" y="2024"/>
              <a:chExt cx="271" cy="136"/>
            </a:xfrm>
          </p:grpSpPr>
          <p:sp>
            <p:nvSpPr>
              <p:cNvPr id="23817"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18"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19"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20"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21"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5" name="Group 204"/>
            <p:cNvGrpSpPr>
              <a:grpSpLocks/>
            </p:cNvGrpSpPr>
            <p:nvPr/>
          </p:nvGrpSpPr>
          <p:grpSpPr bwMode="auto">
            <a:xfrm>
              <a:off x="2880" y="3430"/>
              <a:ext cx="182" cy="90"/>
              <a:chOff x="2381" y="2024"/>
              <a:chExt cx="271" cy="136"/>
            </a:xfrm>
          </p:grpSpPr>
          <p:sp>
            <p:nvSpPr>
              <p:cNvPr id="23812"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13"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14"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15"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16"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6" name="Group 210"/>
            <p:cNvGrpSpPr>
              <a:grpSpLocks/>
            </p:cNvGrpSpPr>
            <p:nvPr/>
          </p:nvGrpSpPr>
          <p:grpSpPr bwMode="auto">
            <a:xfrm>
              <a:off x="2699" y="3430"/>
              <a:ext cx="182" cy="90"/>
              <a:chOff x="2381" y="2024"/>
              <a:chExt cx="271" cy="136"/>
            </a:xfrm>
          </p:grpSpPr>
          <p:sp>
            <p:nvSpPr>
              <p:cNvPr id="23807"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08"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09"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10"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11"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7" name="Group 216"/>
            <p:cNvGrpSpPr>
              <a:grpSpLocks/>
            </p:cNvGrpSpPr>
            <p:nvPr/>
          </p:nvGrpSpPr>
          <p:grpSpPr bwMode="auto">
            <a:xfrm>
              <a:off x="2562" y="3430"/>
              <a:ext cx="182" cy="90"/>
              <a:chOff x="2381" y="2024"/>
              <a:chExt cx="271" cy="136"/>
            </a:xfrm>
          </p:grpSpPr>
          <p:sp>
            <p:nvSpPr>
              <p:cNvPr id="23802"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03"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04"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05"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06"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8" name="Group 222"/>
            <p:cNvGrpSpPr>
              <a:grpSpLocks/>
            </p:cNvGrpSpPr>
            <p:nvPr/>
          </p:nvGrpSpPr>
          <p:grpSpPr bwMode="auto">
            <a:xfrm>
              <a:off x="2381" y="3430"/>
              <a:ext cx="182" cy="90"/>
              <a:chOff x="2381" y="2024"/>
              <a:chExt cx="271" cy="136"/>
            </a:xfrm>
          </p:grpSpPr>
          <p:sp>
            <p:nvSpPr>
              <p:cNvPr id="23797"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98"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99"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00"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01"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9" name="Group 228"/>
            <p:cNvGrpSpPr>
              <a:grpSpLocks/>
            </p:cNvGrpSpPr>
            <p:nvPr/>
          </p:nvGrpSpPr>
          <p:grpSpPr bwMode="auto">
            <a:xfrm>
              <a:off x="2200" y="3430"/>
              <a:ext cx="182" cy="90"/>
              <a:chOff x="2381" y="2024"/>
              <a:chExt cx="271" cy="136"/>
            </a:xfrm>
          </p:grpSpPr>
          <p:sp>
            <p:nvSpPr>
              <p:cNvPr id="23792"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93"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94"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95"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96"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0" name="Group 234"/>
            <p:cNvGrpSpPr>
              <a:grpSpLocks/>
            </p:cNvGrpSpPr>
            <p:nvPr/>
          </p:nvGrpSpPr>
          <p:grpSpPr bwMode="auto">
            <a:xfrm>
              <a:off x="2018" y="3430"/>
              <a:ext cx="182" cy="90"/>
              <a:chOff x="2381" y="2024"/>
              <a:chExt cx="271" cy="136"/>
            </a:xfrm>
          </p:grpSpPr>
          <p:sp>
            <p:nvSpPr>
              <p:cNvPr id="23787"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88"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89"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90"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91"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1" name="Group 240"/>
            <p:cNvGrpSpPr>
              <a:grpSpLocks/>
            </p:cNvGrpSpPr>
            <p:nvPr/>
          </p:nvGrpSpPr>
          <p:grpSpPr bwMode="auto">
            <a:xfrm>
              <a:off x="3924" y="3430"/>
              <a:ext cx="182" cy="90"/>
              <a:chOff x="2381" y="2024"/>
              <a:chExt cx="271" cy="136"/>
            </a:xfrm>
          </p:grpSpPr>
          <p:sp>
            <p:nvSpPr>
              <p:cNvPr id="23782"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83"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84"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85"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86"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2" name="Group 246"/>
            <p:cNvGrpSpPr>
              <a:grpSpLocks/>
            </p:cNvGrpSpPr>
            <p:nvPr/>
          </p:nvGrpSpPr>
          <p:grpSpPr bwMode="auto">
            <a:xfrm>
              <a:off x="3743" y="3430"/>
              <a:ext cx="182" cy="90"/>
              <a:chOff x="2381" y="2024"/>
              <a:chExt cx="271" cy="136"/>
            </a:xfrm>
          </p:grpSpPr>
          <p:sp>
            <p:nvSpPr>
              <p:cNvPr id="23777"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78"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79"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80"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81"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3" name="Group 252"/>
            <p:cNvGrpSpPr>
              <a:grpSpLocks/>
            </p:cNvGrpSpPr>
            <p:nvPr/>
          </p:nvGrpSpPr>
          <p:grpSpPr bwMode="auto">
            <a:xfrm>
              <a:off x="3606" y="3430"/>
              <a:ext cx="182" cy="90"/>
              <a:chOff x="2381" y="2024"/>
              <a:chExt cx="271" cy="136"/>
            </a:xfrm>
          </p:grpSpPr>
          <p:sp>
            <p:nvSpPr>
              <p:cNvPr id="23772"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73"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74"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75"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76"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4" name="Group 258"/>
            <p:cNvGrpSpPr>
              <a:grpSpLocks/>
            </p:cNvGrpSpPr>
            <p:nvPr/>
          </p:nvGrpSpPr>
          <p:grpSpPr bwMode="auto">
            <a:xfrm>
              <a:off x="3425" y="3430"/>
              <a:ext cx="182" cy="90"/>
              <a:chOff x="2381" y="2024"/>
              <a:chExt cx="271" cy="136"/>
            </a:xfrm>
          </p:grpSpPr>
          <p:sp>
            <p:nvSpPr>
              <p:cNvPr id="23767"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68"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69"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70"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71"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5" name="Group 264"/>
            <p:cNvGrpSpPr>
              <a:grpSpLocks/>
            </p:cNvGrpSpPr>
            <p:nvPr/>
          </p:nvGrpSpPr>
          <p:grpSpPr bwMode="auto">
            <a:xfrm>
              <a:off x="3244" y="3430"/>
              <a:ext cx="182" cy="90"/>
              <a:chOff x="2381" y="2024"/>
              <a:chExt cx="271" cy="136"/>
            </a:xfrm>
          </p:grpSpPr>
          <p:sp>
            <p:nvSpPr>
              <p:cNvPr id="23762"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63"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64"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65"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66"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6" name="Group 270"/>
            <p:cNvGrpSpPr>
              <a:grpSpLocks/>
            </p:cNvGrpSpPr>
            <p:nvPr/>
          </p:nvGrpSpPr>
          <p:grpSpPr bwMode="auto">
            <a:xfrm>
              <a:off x="3062" y="3430"/>
              <a:ext cx="182" cy="90"/>
              <a:chOff x="2381" y="2024"/>
              <a:chExt cx="271" cy="136"/>
            </a:xfrm>
          </p:grpSpPr>
          <p:sp>
            <p:nvSpPr>
              <p:cNvPr id="23757"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58"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59"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60"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61"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7" name="Group 282"/>
            <p:cNvGrpSpPr>
              <a:grpSpLocks/>
            </p:cNvGrpSpPr>
            <p:nvPr/>
          </p:nvGrpSpPr>
          <p:grpSpPr bwMode="auto">
            <a:xfrm>
              <a:off x="4741" y="3430"/>
              <a:ext cx="182" cy="90"/>
              <a:chOff x="2381" y="2024"/>
              <a:chExt cx="271" cy="136"/>
            </a:xfrm>
          </p:grpSpPr>
          <p:sp>
            <p:nvSpPr>
              <p:cNvPr id="23752"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53"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54"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55"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56"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8" name="Group 288"/>
            <p:cNvGrpSpPr>
              <a:grpSpLocks/>
            </p:cNvGrpSpPr>
            <p:nvPr/>
          </p:nvGrpSpPr>
          <p:grpSpPr bwMode="auto">
            <a:xfrm>
              <a:off x="4604" y="3430"/>
              <a:ext cx="182" cy="90"/>
              <a:chOff x="2381" y="2024"/>
              <a:chExt cx="271" cy="136"/>
            </a:xfrm>
          </p:grpSpPr>
          <p:sp>
            <p:nvSpPr>
              <p:cNvPr id="23747"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48"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49"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50"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51"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9" name="Group 294"/>
            <p:cNvGrpSpPr>
              <a:grpSpLocks/>
            </p:cNvGrpSpPr>
            <p:nvPr/>
          </p:nvGrpSpPr>
          <p:grpSpPr bwMode="auto">
            <a:xfrm>
              <a:off x="4423" y="3430"/>
              <a:ext cx="182" cy="90"/>
              <a:chOff x="2381" y="2024"/>
              <a:chExt cx="271" cy="136"/>
            </a:xfrm>
          </p:grpSpPr>
          <p:sp>
            <p:nvSpPr>
              <p:cNvPr id="23742"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43"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44"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45"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46"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30" name="Group 300"/>
            <p:cNvGrpSpPr>
              <a:grpSpLocks/>
            </p:cNvGrpSpPr>
            <p:nvPr/>
          </p:nvGrpSpPr>
          <p:grpSpPr bwMode="auto">
            <a:xfrm>
              <a:off x="4242" y="3430"/>
              <a:ext cx="182" cy="90"/>
              <a:chOff x="2381" y="2024"/>
              <a:chExt cx="271" cy="136"/>
            </a:xfrm>
          </p:grpSpPr>
          <p:sp>
            <p:nvSpPr>
              <p:cNvPr id="23737"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38"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39"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40"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41"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31" name="Group 306"/>
            <p:cNvGrpSpPr>
              <a:grpSpLocks/>
            </p:cNvGrpSpPr>
            <p:nvPr/>
          </p:nvGrpSpPr>
          <p:grpSpPr bwMode="auto">
            <a:xfrm>
              <a:off x="4060" y="3430"/>
              <a:ext cx="182" cy="90"/>
              <a:chOff x="2381" y="2024"/>
              <a:chExt cx="271" cy="136"/>
            </a:xfrm>
          </p:grpSpPr>
          <p:sp>
            <p:nvSpPr>
              <p:cNvPr id="23732"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33"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34"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35"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36"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sp>
        <p:nvSpPr>
          <p:cNvPr id="23584" name="ZoneTexte 759"/>
          <p:cNvSpPr txBox="1">
            <a:spLocks noChangeArrowheads="1"/>
          </p:cNvSpPr>
          <p:nvPr/>
        </p:nvSpPr>
        <p:spPr bwMode="auto">
          <a:xfrm>
            <a:off x="1089025" y="6218238"/>
            <a:ext cx="2841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0</a:t>
            </a:r>
          </a:p>
        </p:txBody>
      </p:sp>
      <p:sp>
        <p:nvSpPr>
          <p:cNvPr id="23585" name="ZoneTexte 760"/>
          <p:cNvSpPr txBox="1">
            <a:spLocks noChangeArrowheads="1"/>
          </p:cNvSpPr>
          <p:nvPr/>
        </p:nvSpPr>
        <p:spPr bwMode="auto">
          <a:xfrm>
            <a:off x="2198688" y="6218238"/>
            <a:ext cx="384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10</a:t>
            </a:r>
          </a:p>
        </p:txBody>
      </p:sp>
      <p:sp>
        <p:nvSpPr>
          <p:cNvPr id="23586" name="ZoneTexte 761"/>
          <p:cNvSpPr txBox="1">
            <a:spLocks noChangeArrowheads="1"/>
          </p:cNvSpPr>
          <p:nvPr/>
        </p:nvSpPr>
        <p:spPr bwMode="auto">
          <a:xfrm>
            <a:off x="1636713" y="6218238"/>
            <a:ext cx="2841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5</a:t>
            </a:r>
          </a:p>
        </p:txBody>
      </p:sp>
      <p:sp>
        <p:nvSpPr>
          <p:cNvPr id="23587" name="ZoneTexte 762"/>
          <p:cNvSpPr txBox="1">
            <a:spLocks noChangeArrowheads="1"/>
          </p:cNvSpPr>
          <p:nvPr/>
        </p:nvSpPr>
        <p:spPr bwMode="auto">
          <a:xfrm>
            <a:off x="2789238" y="6218238"/>
            <a:ext cx="384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15</a:t>
            </a:r>
          </a:p>
        </p:txBody>
      </p:sp>
      <p:sp>
        <p:nvSpPr>
          <p:cNvPr id="23588" name="ZoneTexte 763"/>
          <p:cNvSpPr txBox="1">
            <a:spLocks noChangeArrowheads="1"/>
          </p:cNvSpPr>
          <p:nvPr/>
        </p:nvSpPr>
        <p:spPr bwMode="auto">
          <a:xfrm>
            <a:off x="3365500" y="6218238"/>
            <a:ext cx="384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20</a:t>
            </a:r>
          </a:p>
        </p:txBody>
      </p:sp>
      <p:sp>
        <p:nvSpPr>
          <p:cNvPr id="23589" name="ZoneTexte 764"/>
          <p:cNvSpPr txBox="1">
            <a:spLocks noChangeArrowheads="1"/>
          </p:cNvSpPr>
          <p:nvPr/>
        </p:nvSpPr>
        <p:spPr bwMode="auto">
          <a:xfrm>
            <a:off x="3946525" y="6218238"/>
            <a:ext cx="3825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25</a:t>
            </a:r>
          </a:p>
        </p:txBody>
      </p:sp>
      <p:sp>
        <p:nvSpPr>
          <p:cNvPr id="23590" name="ZoneTexte 765"/>
          <p:cNvSpPr txBox="1">
            <a:spLocks noChangeArrowheads="1"/>
          </p:cNvSpPr>
          <p:nvPr/>
        </p:nvSpPr>
        <p:spPr bwMode="auto">
          <a:xfrm>
            <a:off x="4554538" y="6218238"/>
            <a:ext cx="3825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30</a:t>
            </a:r>
          </a:p>
        </p:txBody>
      </p:sp>
      <p:sp>
        <p:nvSpPr>
          <p:cNvPr id="23591" name="ZoneTexte 766"/>
          <p:cNvSpPr txBox="1">
            <a:spLocks noChangeArrowheads="1"/>
          </p:cNvSpPr>
          <p:nvPr/>
        </p:nvSpPr>
        <p:spPr bwMode="auto">
          <a:xfrm>
            <a:off x="5132388" y="6218238"/>
            <a:ext cx="3825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35</a:t>
            </a:r>
          </a:p>
        </p:txBody>
      </p:sp>
      <p:sp>
        <p:nvSpPr>
          <p:cNvPr id="23592" name="ZoneTexte 767"/>
          <p:cNvSpPr txBox="1">
            <a:spLocks noChangeArrowheads="1"/>
          </p:cNvSpPr>
          <p:nvPr/>
        </p:nvSpPr>
        <p:spPr bwMode="auto">
          <a:xfrm>
            <a:off x="5713413" y="6218238"/>
            <a:ext cx="3825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40</a:t>
            </a:r>
          </a:p>
        </p:txBody>
      </p:sp>
      <p:sp>
        <p:nvSpPr>
          <p:cNvPr id="23593" name="ZoneTexte 768"/>
          <p:cNvSpPr txBox="1">
            <a:spLocks noChangeArrowheads="1"/>
          </p:cNvSpPr>
          <p:nvPr/>
        </p:nvSpPr>
        <p:spPr bwMode="auto">
          <a:xfrm>
            <a:off x="7408863" y="6218238"/>
            <a:ext cx="3825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60</a:t>
            </a:r>
          </a:p>
        </p:txBody>
      </p:sp>
      <p:sp>
        <p:nvSpPr>
          <p:cNvPr id="23594" name="ZoneTexte 769"/>
          <p:cNvSpPr txBox="1">
            <a:spLocks noChangeArrowheads="1"/>
          </p:cNvSpPr>
          <p:nvPr/>
        </p:nvSpPr>
        <p:spPr bwMode="auto">
          <a:xfrm>
            <a:off x="6850063" y="6218238"/>
            <a:ext cx="3825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50</a:t>
            </a:r>
          </a:p>
        </p:txBody>
      </p:sp>
      <p:sp>
        <p:nvSpPr>
          <p:cNvPr id="23595" name="ZoneTexte 770"/>
          <p:cNvSpPr txBox="1">
            <a:spLocks noChangeArrowheads="1"/>
          </p:cNvSpPr>
          <p:nvPr/>
        </p:nvSpPr>
        <p:spPr bwMode="auto">
          <a:xfrm>
            <a:off x="6238875" y="6218238"/>
            <a:ext cx="3825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45</a:t>
            </a:r>
          </a:p>
        </p:txBody>
      </p:sp>
      <p:sp>
        <p:nvSpPr>
          <p:cNvPr id="1493" name="Rectangle à coins arrondis 1492"/>
          <p:cNvSpPr/>
          <p:nvPr/>
        </p:nvSpPr>
        <p:spPr>
          <a:xfrm>
            <a:off x="779463" y="764704"/>
            <a:ext cx="8016875" cy="785812"/>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sz="2200" dirty="0"/>
              <a:t>TYPE 4 : le follicule ovule et le </a:t>
            </a:r>
            <a:r>
              <a:rPr lang="fr-BE" sz="2200" dirty="0" err="1"/>
              <a:t>CJ</a:t>
            </a:r>
            <a:r>
              <a:rPr lang="fr-BE" sz="2200" dirty="0"/>
              <a:t> se développe mais la présence d’un pyomètre </a:t>
            </a:r>
            <a:r>
              <a:rPr lang="fr-BE" sz="2200" dirty="0" err="1"/>
              <a:t>inhive</a:t>
            </a:r>
            <a:r>
              <a:rPr lang="fr-BE" sz="2200" dirty="0"/>
              <a:t> la synthèse endométriale de PGF2a et le </a:t>
            </a:r>
            <a:r>
              <a:rPr lang="fr-BE" sz="2200" dirty="0" err="1"/>
              <a:t>CJ</a:t>
            </a:r>
            <a:r>
              <a:rPr lang="fr-BE" sz="2200" dirty="0"/>
              <a:t> persiste</a:t>
            </a:r>
          </a:p>
        </p:txBody>
      </p:sp>
      <p:sp>
        <p:nvSpPr>
          <p:cNvPr id="23607" name="Rectangle 605"/>
          <p:cNvSpPr>
            <a:spLocks noChangeArrowheads="1"/>
          </p:cNvSpPr>
          <p:nvPr/>
        </p:nvSpPr>
        <p:spPr bwMode="auto">
          <a:xfrm>
            <a:off x="5735638" y="3201988"/>
            <a:ext cx="2162175" cy="720725"/>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eaLnBrk="1" hangingPunct="1">
              <a:spcBef>
                <a:spcPct val="0"/>
              </a:spcBef>
              <a:buClrTx/>
              <a:buFontTx/>
              <a:buNone/>
            </a:pPr>
            <a:endParaRPr lang="en-US" altLang="fr-FR" sz="1800">
              <a:solidFill>
                <a:schemeClr val="tx1"/>
              </a:solidFill>
              <a:latin typeface="Arial" charset="0"/>
            </a:endParaRPr>
          </a:p>
        </p:txBody>
      </p:sp>
      <p:pic>
        <p:nvPicPr>
          <p:cNvPr id="23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538" y="4475872"/>
            <a:ext cx="1397000" cy="112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e 7"/>
          <p:cNvGrpSpPr/>
          <p:nvPr/>
        </p:nvGrpSpPr>
        <p:grpSpPr>
          <a:xfrm>
            <a:off x="1866900" y="3201988"/>
            <a:ext cx="5078413" cy="2663825"/>
            <a:chOff x="1866900" y="3201988"/>
            <a:chExt cx="5078413" cy="2663825"/>
          </a:xfrm>
        </p:grpSpPr>
        <p:grpSp>
          <p:nvGrpSpPr>
            <p:cNvPr id="7" name="Groupe 6"/>
            <p:cNvGrpSpPr/>
            <p:nvPr/>
          </p:nvGrpSpPr>
          <p:grpSpPr>
            <a:xfrm>
              <a:off x="3076575" y="4441825"/>
              <a:ext cx="860425" cy="1316038"/>
              <a:chOff x="3076575" y="4441825"/>
              <a:chExt cx="860425" cy="1316038"/>
            </a:xfrm>
          </p:grpSpPr>
          <p:grpSp>
            <p:nvGrpSpPr>
              <p:cNvPr id="6" name="Groupe 5"/>
              <p:cNvGrpSpPr/>
              <p:nvPr/>
            </p:nvGrpSpPr>
            <p:grpSpPr>
              <a:xfrm>
                <a:off x="3076575" y="5280025"/>
                <a:ext cx="860425" cy="477838"/>
                <a:chOff x="3076575" y="5280025"/>
                <a:chExt cx="860425" cy="477838"/>
              </a:xfrm>
            </p:grpSpPr>
            <p:sp>
              <p:nvSpPr>
                <p:cNvPr id="23599" name="Oval 330"/>
                <p:cNvSpPr>
                  <a:spLocks noChangeArrowheads="1"/>
                </p:cNvSpPr>
                <p:nvPr/>
              </p:nvSpPr>
              <p:spPr bwMode="auto">
                <a:xfrm>
                  <a:off x="3076575" y="5548313"/>
                  <a:ext cx="106363" cy="120650"/>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23601" name="Group 348"/>
                <p:cNvGrpSpPr>
                  <a:grpSpLocks/>
                </p:cNvGrpSpPr>
                <p:nvPr/>
              </p:nvGrpSpPr>
              <p:grpSpPr bwMode="auto">
                <a:xfrm>
                  <a:off x="3371850" y="5280025"/>
                  <a:ext cx="161925" cy="88900"/>
                  <a:chOff x="1429" y="2614"/>
                  <a:chExt cx="272" cy="136"/>
                </a:xfrm>
              </p:grpSpPr>
              <p:sp>
                <p:nvSpPr>
                  <p:cNvPr id="23636"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37"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602" name="Group 349"/>
                <p:cNvGrpSpPr>
                  <a:grpSpLocks/>
                </p:cNvGrpSpPr>
                <p:nvPr/>
              </p:nvGrpSpPr>
              <p:grpSpPr bwMode="auto">
                <a:xfrm>
                  <a:off x="3533775" y="5308600"/>
                  <a:ext cx="403225" cy="449263"/>
                  <a:chOff x="1701" y="2659"/>
                  <a:chExt cx="680" cy="680"/>
                </a:xfrm>
              </p:grpSpPr>
              <p:sp>
                <p:nvSpPr>
                  <p:cNvPr id="23629"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30"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31"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32"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33"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34"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35"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grpSp>
            <p:nvGrpSpPr>
              <p:cNvPr id="23604" name="Group 430"/>
              <p:cNvGrpSpPr>
                <a:grpSpLocks/>
              </p:cNvGrpSpPr>
              <p:nvPr/>
            </p:nvGrpSpPr>
            <p:grpSpPr bwMode="auto">
              <a:xfrm>
                <a:off x="3443288" y="4441825"/>
                <a:ext cx="466725" cy="528638"/>
                <a:chOff x="1549" y="1344"/>
                <a:chExt cx="786" cy="802"/>
              </a:xfrm>
            </p:grpSpPr>
            <p:sp>
              <p:nvSpPr>
                <p:cNvPr id="23626"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27"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28"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grpSp>
          <p:nvGrpSpPr>
            <p:cNvPr id="5" name="Groupe 4"/>
            <p:cNvGrpSpPr/>
            <p:nvPr/>
          </p:nvGrpSpPr>
          <p:grpSpPr>
            <a:xfrm>
              <a:off x="1866900" y="3201988"/>
              <a:ext cx="5078413" cy="2663825"/>
              <a:chOff x="1866900" y="3201988"/>
              <a:chExt cx="5078413" cy="2663825"/>
            </a:xfrm>
          </p:grpSpPr>
          <p:sp>
            <p:nvSpPr>
              <p:cNvPr id="23597" name="Oval 173"/>
              <p:cNvSpPr>
                <a:spLocks noChangeArrowheads="1"/>
              </p:cNvSpPr>
              <p:nvPr/>
            </p:nvSpPr>
            <p:spPr bwMode="auto">
              <a:xfrm>
                <a:off x="3263900" y="5129213"/>
                <a:ext cx="161925" cy="179387"/>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23598" name="Group 342"/>
              <p:cNvGrpSpPr>
                <a:grpSpLocks/>
              </p:cNvGrpSpPr>
              <p:nvPr/>
            </p:nvGrpSpPr>
            <p:grpSpPr bwMode="auto">
              <a:xfrm>
                <a:off x="3101975" y="5638800"/>
                <a:ext cx="134938" cy="179388"/>
                <a:chOff x="975" y="3158"/>
                <a:chExt cx="227" cy="272"/>
              </a:xfrm>
            </p:grpSpPr>
            <p:sp>
              <p:nvSpPr>
                <p:cNvPr id="23647"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48"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49"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50"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51"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52"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53"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54"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55"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600" name="Group 343"/>
              <p:cNvGrpSpPr>
                <a:grpSpLocks/>
              </p:cNvGrpSpPr>
              <p:nvPr/>
            </p:nvGrpSpPr>
            <p:grpSpPr bwMode="auto">
              <a:xfrm>
                <a:off x="3128963" y="5280025"/>
                <a:ext cx="269875" cy="388938"/>
                <a:chOff x="975" y="2614"/>
                <a:chExt cx="453" cy="589"/>
              </a:xfrm>
            </p:grpSpPr>
            <p:sp>
              <p:nvSpPr>
                <p:cNvPr id="23638"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39"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40"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41"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42"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43"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44"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45"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46"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23603" name="Oval 346"/>
              <p:cNvSpPr>
                <a:spLocks noChangeArrowheads="1"/>
              </p:cNvSpPr>
              <p:nvPr/>
            </p:nvSpPr>
            <p:spPr bwMode="auto">
              <a:xfrm rot="-473338">
                <a:off x="3344863" y="4949825"/>
                <a:ext cx="188912" cy="211138"/>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4" name="Groupe 3"/>
              <p:cNvGrpSpPr/>
              <p:nvPr/>
            </p:nvGrpSpPr>
            <p:grpSpPr>
              <a:xfrm>
                <a:off x="1866900" y="3201988"/>
                <a:ext cx="5078413" cy="2663825"/>
                <a:chOff x="1866900" y="3201988"/>
                <a:chExt cx="5078413" cy="2663825"/>
              </a:xfrm>
            </p:grpSpPr>
            <p:grpSp>
              <p:nvGrpSpPr>
                <p:cNvPr id="1273" name="Group 340"/>
                <p:cNvGrpSpPr>
                  <a:grpSpLocks/>
                </p:cNvGrpSpPr>
                <p:nvPr/>
              </p:nvGrpSpPr>
              <p:grpSpPr bwMode="auto">
                <a:xfrm>
                  <a:off x="1866900" y="4459288"/>
                  <a:ext cx="2287588" cy="1406525"/>
                  <a:chOff x="930" y="1298"/>
                  <a:chExt cx="3856" cy="2132"/>
                </a:xfrm>
              </p:grpSpPr>
              <p:sp>
                <p:nvSpPr>
                  <p:cNvPr id="23656"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23657" name="Group 342"/>
                  <p:cNvGrpSpPr>
                    <a:grpSpLocks/>
                  </p:cNvGrpSpPr>
                  <p:nvPr/>
                </p:nvGrpSpPr>
                <p:grpSpPr bwMode="auto">
                  <a:xfrm>
                    <a:off x="975" y="3158"/>
                    <a:ext cx="227" cy="272"/>
                    <a:chOff x="975" y="3158"/>
                    <a:chExt cx="227" cy="272"/>
                  </a:xfrm>
                </p:grpSpPr>
                <p:sp>
                  <p:nvSpPr>
                    <p:cNvPr id="23700"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01"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02"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03"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04"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05"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06"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07"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08"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23658"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23659" name="Group 343"/>
                  <p:cNvGrpSpPr>
                    <a:grpSpLocks/>
                  </p:cNvGrpSpPr>
                  <p:nvPr/>
                </p:nvGrpSpPr>
                <p:grpSpPr bwMode="auto">
                  <a:xfrm>
                    <a:off x="1020" y="2614"/>
                    <a:ext cx="453" cy="589"/>
                    <a:chOff x="975" y="2614"/>
                    <a:chExt cx="453" cy="589"/>
                  </a:xfrm>
                </p:grpSpPr>
                <p:sp>
                  <p:nvSpPr>
                    <p:cNvPr id="23691"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92"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93"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94"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95"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96"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97"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98"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99"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660" name="Group 348"/>
                  <p:cNvGrpSpPr>
                    <a:grpSpLocks/>
                  </p:cNvGrpSpPr>
                  <p:nvPr/>
                </p:nvGrpSpPr>
                <p:grpSpPr bwMode="auto">
                  <a:xfrm>
                    <a:off x="1429" y="2614"/>
                    <a:ext cx="272" cy="136"/>
                    <a:chOff x="1429" y="2614"/>
                    <a:chExt cx="272" cy="136"/>
                  </a:xfrm>
                </p:grpSpPr>
                <p:sp>
                  <p:nvSpPr>
                    <p:cNvPr id="23689"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90"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661" name="Group 349"/>
                  <p:cNvGrpSpPr>
                    <a:grpSpLocks/>
                  </p:cNvGrpSpPr>
                  <p:nvPr/>
                </p:nvGrpSpPr>
                <p:grpSpPr bwMode="auto">
                  <a:xfrm>
                    <a:off x="1701" y="2659"/>
                    <a:ext cx="680" cy="680"/>
                    <a:chOff x="1701" y="2659"/>
                    <a:chExt cx="680" cy="680"/>
                  </a:xfrm>
                </p:grpSpPr>
                <p:sp>
                  <p:nvSpPr>
                    <p:cNvPr id="23682"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83"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84"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85"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86"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87"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88"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23662"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23663" name="Group 430"/>
                  <p:cNvGrpSpPr>
                    <a:grpSpLocks/>
                  </p:cNvGrpSpPr>
                  <p:nvPr/>
                </p:nvGrpSpPr>
                <p:grpSpPr bwMode="auto">
                  <a:xfrm>
                    <a:off x="1549" y="1344"/>
                    <a:ext cx="786" cy="802"/>
                    <a:chOff x="1549" y="1344"/>
                    <a:chExt cx="786" cy="802"/>
                  </a:xfrm>
                </p:grpSpPr>
                <p:sp>
                  <p:nvSpPr>
                    <p:cNvPr id="23679"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80"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81"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664" name="Group 432"/>
                  <p:cNvGrpSpPr>
                    <a:grpSpLocks/>
                  </p:cNvGrpSpPr>
                  <p:nvPr/>
                </p:nvGrpSpPr>
                <p:grpSpPr bwMode="auto">
                  <a:xfrm>
                    <a:off x="2336" y="1298"/>
                    <a:ext cx="725" cy="363"/>
                    <a:chOff x="2336" y="1298"/>
                    <a:chExt cx="725" cy="363"/>
                  </a:xfrm>
                </p:grpSpPr>
                <p:sp>
                  <p:nvSpPr>
                    <p:cNvPr id="23677"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78"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665" name="Group 431"/>
                  <p:cNvGrpSpPr>
                    <a:grpSpLocks/>
                  </p:cNvGrpSpPr>
                  <p:nvPr/>
                </p:nvGrpSpPr>
                <p:grpSpPr bwMode="auto">
                  <a:xfrm>
                    <a:off x="3061" y="1389"/>
                    <a:ext cx="1725" cy="1995"/>
                    <a:chOff x="3061" y="1389"/>
                    <a:chExt cx="1725" cy="1995"/>
                  </a:xfrm>
                </p:grpSpPr>
                <p:sp>
                  <p:nvSpPr>
                    <p:cNvPr id="23666"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67"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68"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69"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70"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71"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72"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73"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74"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75"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76"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sp>
              <p:nvSpPr>
                <p:cNvPr id="23605" name="Oval 356"/>
                <p:cNvSpPr>
                  <a:spLocks noChangeArrowheads="1"/>
                </p:cNvSpPr>
                <p:nvPr/>
              </p:nvSpPr>
              <p:spPr bwMode="auto">
                <a:xfrm>
                  <a:off x="3781425" y="4200525"/>
                  <a:ext cx="330200" cy="3175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08" name="Oval 356"/>
                <p:cNvSpPr>
                  <a:spLocks noChangeArrowheads="1"/>
                </p:cNvSpPr>
                <p:nvPr/>
              </p:nvSpPr>
              <p:spPr bwMode="auto">
                <a:xfrm>
                  <a:off x="4016375" y="3867150"/>
                  <a:ext cx="473075" cy="46355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91" name="AutoShape 588"/>
                <p:cNvSpPr>
                  <a:spLocks noChangeArrowheads="1"/>
                </p:cNvSpPr>
                <p:nvPr/>
              </p:nvSpPr>
              <p:spPr bwMode="auto">
                <a:xfrm>
                  <a:off x="4983163" y="3451225"/>
                  <a:ext cx="290512" cy="614363"/>
                </a:xfrm>
                <a:prstGeom prst="moon">
                  <a:avLst>
                    <a:gd name="adj" fmla="val 50000"/>
                  </a:avLst>
                </a:prstGeom>
                <a:solidFill>
                  <a:srgbClr val="FF3399"/>
                </a:solidFill>
                <a:ln>
                  <a:noFill/>
                </a:ln>
                <a:effectLst>
                  <a:prstShdw prst="shdw17" dist="17961" dir="2700000">
                    <a:srgbClr val="991F5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eaLnBrk="1" hangingPunct="1">
                    <a:spcBef>
                      <a:spcPct val="0"/>
                    </a:spcBef>
                    <a:buClrTx/>
                    <a:buFontTx/>
                    <a:buNone/>
                  </a:pPr>
                  <a:endParaRPr lang="en-US" altLang="fr-FR" sz="1800">
                    <a:solidFill>
                      <a:schemeClr val="tx1"/>
                    </a:solidFill>
                    <a:latin typeface="Arial" charset="0"/>
                  </a:endParaRPr>
                </a:p>
              </p:txBody>
            </p:sp>
            <p:grpSp>
              <p:nvGrpSpPr>
                <p:cNvPr id="23610" name="Groupe 1"/>
                <p:cNvGrpSpPr>
                  <a:grpSpLocks/>
                </p:cNvGrpSpPr>
                <p:nvPr/>
              </p:nvGrpSpPr>
              <p:grpSpPr bwMode="auto">
                <a:xfrm>
                  <a:off x="5619750" y="3201988"/>
                  <a:ext cx="1325563" cy="935037"/>
                  <a:chOff x="371708" y="2780928"/>
                  <a:chExt cx="2200275" cy="1295400"/>
                </a:xfrm>
              </p:grpSpPr>
              <p:sp>
                <p:nvSpPr>
                  <p:cNvPr id="293" name="Forme libre 292"/>
                  <p:cNvSpPr/>
                  <p:nvPr/>
                </p:nvSpPr>
                <p:spPr>
                  <a:xfrm>
                    <a:off x="371708" y="2789725"/>
                    <a:ext cx="1907783" cy="1286603"/>
                  </a:xfrm>
                  <a:custGeom>
                    <a:avLst/>
                    <a:gdLst>
                      <a:gd name="connsiteX0" fmla="*/ 315377 w 1906052"/>
                      <a:gd name="connsiteY0" fmla="*/ 152400 h 1285875"/>
                      <a:gd name="connsiteX1" fmla="*/ 382052 w 1906052"/>
                      <a:gd name="connsiteY1" fmla="*/ 104775 h 1285875"/>
                      <a:gd name="connsiteX2" fmla="*/ 410627 w 1906052"/>
                      <a:gd name="connsiteY2" fmla="*/ 95250 h 1285875"/>
                      <a:gd name="connsiteX3" fmla="*/ 486827 w 1906052"/>
                      <a:gd name="connsiteY3" fmla="*/ 85725 h 1285875"/>
                      <a:gd name="connsiteX4" fmla="*/ 515402 w 1906052"/>
                      <a:gd name="connsiteY4" fmla="*/ 66675 h 1285875"/>
                      <a:gd name="connsiteX5" fmla="*/ 534452 w 1906052"/>
                      <a:gd name="connsiteY5" fmla="*/ 38100 h 1285875"/>
                      <a:gd name="connsiteX6" fmla="*/ 601127 w 1906052"/>
                      <a:gd name="connsiteY6" fmla="*/ 28575 h 1285875"/>
                      <a:gd name="connsiteX7" fmla="*/ 734477 w 1906052"/>
                      <a:gd name="connsiteY7" fmla="*/ 19050 h 1285875"/>
                      <a:gd name="connsiteX8" fmla="*/ 791627 w 1906052"/>
                      <a:gd name="connsiteY8" fmla="*/ 9525 h 1285875"/>
                      <a:gd name="connsiteX9" fmla="*/ 820202 w 1906052"/>
                      <a:gd name="connsiteY9" fmla="*/ 0 h 1285875"/>
                      <a:gd name="connsiteX10" fmla="*/ 886877 w 1906052"/>
                      <a:gd name="connsiteY10" fmla="*/ 19050 h 1285875"/>
                      <a:gd name="connsiteX11" fmla="*/ 953552 w 1906052"/>
                      <a:gd name="connsiteY11" fmla="*/ 9525 h 1285875"/>
                      <a:gd name="connsiteX12" fmla="*/ 991652 w 1906052"/>
                      <a:gd name="connsiteY12" fmla="*/ 19050 h 1285875"/>
                      <a:gd name="connsiteX13" fmla="*/ 1067852 w 1906052"/>
                      <a:gd name="connsiteY13" fmla="*/ 28575 h 1285875"/>
                      <a:gd name="connsiteX14" fmla="*/ 1267877 w 1906052"/>
                      <a:gd name="connsiteY14" fmla="*/ 28575 h 1285875"/>
                      <a:gd name="connsiteX15" fmla="*/ 1486952 w 1906052"/>
                      <a:gd name="connsiteY15" fmla="*/ 38100 h 1285875"/>
                      <a:gd name="connsiteX16" fmla="*/ 1515527 w 1906052"/>
                      <a:gd name="connsiteY16" fmla="*/ 57150 h 1285875"/>
                      <a:gd name="connsiteX17" fmla="*/ 1544102 w 1906052"/>
                      <a:gd name="connsiteY17" fmla="*/ 66675 h 1285875"/>
                      <a:gd name="connsiteX18" fmla="*/ 1582202 w 1906052"/>
                      <a:gd name="connsiteY18" fmla="*/ 95250 h 1285875"/>
                      <a:gd name="connsiteX19" fmla="*/ 1620302 w 1906052"/>
                      <a:gd name="connsiteY19" fmla="*/ 114300 h 1285875"/>
                      <a:gd name="connsiteX20" fmla="*/ 1648877 w 1906052"/>
                      <a:gd name="connsiteY20" fmla="*/ 133350 h 1285875"/>
                      <a:gd name="connsiteX21" fmla="*/ 1658402 w 1906052"/>
                      <a:gd name="connsiteY21" fmla="*/ 180975 h 1285875"/>
                      <a:gd name="connsiteX22" fmla="*/ 1686977 w 1906052"/>
                      <a:gd name="connsiteY22" fmla="*/ 200025 h 1285875"/>
                      <a:gd name="connsiteX23" fmla="*/ 1725077 w 1906052"/>
                      <a:gd name="connsiteY23" fmla="*/ 257175 h 1285875"/>
                      <a:gd name="connsiteX24" fmla="*/ 1763177 w 1906052"/>
                      <a:gd name="connsiteY24" fmla="*/ 314325 h 1285875"/>
                      <a:gd name="connsiteX25" fmla="*/ 1782227 w 1906052"/>
                      <a:gd name="connsiteY25" fmla="*/ 342900 h 1285875"/>
                      <a:gd name="connsiteX26" fmla="*/ 1810802 w 1906052"/>
                      <a:gd name="connsiteY26" fmla="*/ 371475 h 1285875"/>
                      <a:gd name="connsiteX27" fmla="*/ 1839377 w 1906052"/>
                      <a:gd name="connsiteY27" fmla="*/ 390525 h 1285875"/>
                      <a:gd name="connsiteX28" fmla="*/ 1877477 w 1906052"/>
                      <a:gd name="connsiteY28" fmla="*/ 419100 h 1285875"/>
                      <a:gd name="connsiteX29" fmla="*/ 1877477 w 1906052"/>
                      <a:gd name="connsiteY29" fmla="*/ 542925 h 1285875"/>
                      <a:gd name="connsiteX30" fmla="*/ 1887002 w 1906052"/>
                      <a:gd name="connsiteY30" fmla="*/ 647700 h 1285875"/>
                      <a:gd name="connsiteX31" fmla="*/ 1906052 w 1906052"/>
                      <a:gd name="connsiteY31" fmla="*/ 704850 h 1285875"/>
                      <a:gd name="connsiteX32" fmla="*/ 1887002 w 1906052"/>
                      <a:gd name="connsiteY32" fmla="*/ 914400 h 1285875"/>
                      <a:gd name="connsiteX33" fmla="*/ 1858427 w 1906052"/>
                      <a:gd name="connsiteY33" fmla="*/ 933450 h 1285875"/>
                      <a:gd name="connsiteX34" fmla="*/ 1763177 w 1906052"/>
                      <a:gd name="connsiteY34" fmla="*/ 990600 h 1285875"/>
                      <a:gd name="connsiteX35" fmla="*/ 1706027 w 1906052"/>
                      <a:gd name="connsiteY35" fmla="*/ 1047750 h 1285875"/>
                      <a:gd name="connsiteX36" fmla="*/ 1648877 w 1906052"/>
                      <a:gd name="connsiteY36" fmla="*/ 1162050 h 1285875"/>
                      <a:gd name="connsiteX37" fmla="*/ 1591727 w 1906052"/>
                      <a:gd name="connsiteY37" fmla="*/ 1219200 h 1285875"/>
                      <a:gd name="connsiteX38" fmla="*/ 1563152 w 1906052"/>
                      <a:gd name="connsiteY38" fmla="*/ 1247775 h 1285875"/>
                      <a:gd name="connsiteX39" fmla="*/ 1353602 w 1906052"/>
                      <a:gd name="connsiteY39" fmla="*/ 1228725 h 1285875"/>
                      <a:gd name="connsiteX40" fmla="*/ 1305977 w 1906052"/>
                      <a:gd name="connsiteY40" fmla="*/ 1209675 h 1285875"/>
                      <a:gd name="connsiteX41" fmla="*/ 1134527 w 1906052"/>
                      <a:gd name="connsiteY41" fmla="*/ 1219200 h 1285875"/>
                      <a:gd name="connsiteX42" fmla="*/ 1096427 w 1906052"/>
                      <a:gd name="connsiteY42" fmla="*/ 1238250 h 1285875"/>
                      <a:gd name="connsiteX43" fmla="*/ 991652 w 1906052"/>
                      <a:gd name="connsiteY43" fmla="*/ 1266825 h 1285875"/>
                      <a:gd name="connsiteX44" fmla="*/ 648752 w 1906052"/>
                      <a:gd name="connsiteY44" fmla="*/ 1276350 h 1285875"/>
                      <a:gd name="connsiteX45" fmla="*/ 620177 w 1906052"/>
                      <a:gd name="connsiteY45" fmla="*/ 1285875 h 1285875"/>
                      <a:gd name="connsiteX46" fmla="*/ 591602 w 1906052"/>
                      <a:gd name="connsiteY46" fmla="*/ 1276350 h 1285875"/>
                      <a:gd name="connsiteX47" fmla="*/ 515402 w 1906052"/>
                      <a:gd name="connsiteY47" fmla="*/ 1219200 h 1285875"/>
                      <a:gd name="connsiteX48" fmla="*/ 486827 w 1906052"/>
                      <a:gd name="connsiteY48" fmla="*/ 1200150 h 1285875"/>
                      <a:gd name="connsiteX49" fmla="*/ 429677 w 1906052"/>
                      <a:gd name="connsiteY49" fmla="*/ 1181100 h 1285875"/>
                      <a:gd name="connsiteX50" fmla="*/ 267752 w 1906052"/>
                      <a:gd name="connsiteY50" fmla="*/ 1162050 h 1285875"/>
                      <a:gd name="connsiteX51" fmla="*/ 239177 w 1906052"/>
                      <a:gd name="connsiteY51" fmla="*/ 1152525 h 1285875"/>
                      <a:gd name="connsiteX52" fmla="*/ 153452 w 1906052"/>
                      <a:gd name="connsiteY52" fmla="*/ 1085850 h 1285875"/>
                      <a:gd name="connsiteX53" fmla="*/ 134402 w 1906052"/>
                      <a:gd name="connsiteY53" fmla="*/ 1057275 h 1285875"/>
                      <a:gd name="connsiteX54" fmla="*/ 115352 w 1906052"/>
                      <a:gd name="connsiteY54" fmla="*/ 981075 h 1285875"/>
                      <a:gd name="connsiteX55" fmla="*/ 105827 w 1906052"/>
                      <a:gd name="connsiteY55" fmla="*/ 952500 h 1285875"/>
                      <a:gd name="connsiteX56" fmla="*/ 96302 w 1906052"/>
                      <a:gd name="connsiteY56" fmla="*/ 876300 h 1285875"/>
                      <a:gd name="connsiteX57" fmla="*/ 86777 w 1906052"/>
                      <a:gd name="connsiteY57" fmla="*/ 847725 h 1285875"/>
                      <a:gd name="connsiteX58" fmla="*/ 20102 w 1906052"/>
                      <a:gd name="connsiteY58" fmla="*/ 742950 h 1285875"/>
                      <a:gd name="connsiteX59" fmla="*/ 29627 w 1906052"/>
                      <a:gd name="connsiteY59" fmla="*/ 533400 h 1285875"/>
                      <a:gd name="connsiteX60" fmla="*/ 86777 w 1906052"/>
                      <a:gd name="connsiteY60" fmla="*/ 476250 h 1285875"/>
                      <a:gd name="connsiteX61" fmla="*/ 105827 w 1906052"/>
                      <a:gd name="connsiteY61" fmla="*/ 447675 h 1285875"/>
                      <a:gd name="connsiteX62" fmla="*/ 124877 w 1906052"/>
                      <a:gd name="connsiteY62" fmla="*/ 323850 h 1285875"/>
                      <a:gd name="connsiteX63" fmla="*/ 134402 w 1906052"/>
                      <a:gd name="connsiteY63" fmla="*/ 276225 h 1285875"/>
                      <a:gd name="connsiteX64" fmla="*/ 143927 w 1906052"/>
                      <a:gd name="connsiteY64" fmla="*/ 247650 h 1285875"/>
                      <a:gd name="connsiteX65" fmla="*/ 191552 w 1906052"/>
                      <a:gd name="connsiteY65" fmla="*/ 228600 h 1285875"/>
                      <a:gd name="connsiteX66" fmla="*/ 305852 w 1906052"/>
                      <a:gd name="connsiteY66" fmla="*/ 209550 h 1285875"/>
                      <a:gd name="connsiteX67" fmla="*/ 315377 w 1906052"/>
                      <a:gd name="connsiteY67" fmla="*/ 161925 h 1285875"/>
                      <a:gd name="connsiteX68" fmla="*/ 334427 w 1906052"/>
                      <a:gd name="connsiteY68" fmla="*/ 104775 h 1285875"/>
                      <a:gd name="connsiteX69" fmla="*/ 343952 w 1906052"/>
                      <a:gd name="connsiteY69" fmla="*/ 123825 h 1285875"/>
                      <a:gd name="connsiteX70" fmla="*/ 315377 w 1906052"/>
                      <a:gd name="connsiteY70" fmla="*/ 15240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906052" h="1285875">
                        <a:moveTo>
                          <a:pt x="315377" y="152400"/>
                        </a:moveTo>
                        <a:cubicBezTo>
                          <a:pt x="321727" y="149225"/>
                          <a:pt x="303583" y="167550"/>
                          <a:pt x="382052" y="104775"/>
                        </a:cubicBezTo>
                        <a:cubicBezTo>
                          <a:pt x="389892" y="98503"/>
                          <a:pt x="400749" y="97046"/>
                          <a:pt x="410627" y="95250"/>
                        </a:cubicBezTo>
                        <a:cubicBezTo>
                          <a:pt x="435812" y="90671"/>
                          <a:pt x="461427" y="88900"/>
                          <a:pt x="486827" y="85725"/>
                        </a:cubicBezTo>
                        <a:cubicBezTo>
                          <a:pt x="496352" y="79375"/>
                          <a:pt x="507307" y="74770"/>
                          <a:pt x="515402" y="66675"/>
                        </a:cubicBezTo>
                        <a:cubicBezTo>
                          <a:pt x="523497" y="58580"/>
                          <a:pt x="523991" y="42749"/>
                          <a:pt x="534452" y="38100"/>
                        </a:cubicBezTo>
                        <a:cubicBezTo>
                          <a:pt x="554968" y="28982"/>
                          <a:pt x="578777" y="30704"/>
                          <a:pt x="601127" y="28575"/>
                        </a:cubicBezTo>
                        <a:cubicBezTo>
                          <a:pt x="645490" y="24350"/>
                          <a:pt x="690027" y="22225"/>
                          <a:pt x="734477" y="19050"/>
                        </a:cubicBezTo>
                        <a:cubicBezTo>
                          <a:pt x="753527" y="15875"/>
                          <a:pt x="772774" y="13715"/>
                          <a:pt x="791627" y="9525"/>
                        </a:cubicBezTo>
                        <a:cubicBezTo>
                          <a:pt x="801428" y="7347"/>
                          <a:pt x="810162" y="0"/>
                          <a:pt x="820202" y="0"/>
                        </a:cubicBezTo>
                        <a:cubicBezTo>
                          <a:pt x="832162" y="0"/>
                          <a:pt x="873402" y="14558"/>
                          <a:pt x="886877" y="19050"/>
                        </a:cubicBezTo>
                        <a:cubicBezTo>
                          <a:pt x="909102" y="15875"/>
                          <a:pt x="931101" y="9525"/>
                          <a:pt x="953552" y="9525"/>
                        </a:cubicBezTo>
                        <a:cubicBezTo>
                          <a:pt x="966643" y="9525"/>
                          <a:pt x="978739" y="16898"/>
                          <a:pt x="991652" y="19050"/>
                        </a:cubicBezTo>
                        <a:cubicBezTo>
                          <a:pt x="1016901" y="23258"/>
                          <a:pt x="1042452" y="25400"/>
                          <a:pt x="1067852" y="28575"/>
                        </a:cubicBezTo>
                        <a:cubicBezTo>
                          <a:pt x="1159652" y="5625"/>
                          <a:pt x="1087737" y="19568"/>
                          <a:pt x="1267877" y="28575"/>
                        </a:cubicBezTo>
                        <a:lnTo>
                          <a:pt x="1486952" y="38100"/>
                        </a:lnTo>
                        <a:cubicBezTo>
                          <a:pt x="1496477" y="44450"/>
                          <a:pt x="1505288" y="52030"/>
                          <a:pt x="1515527" y="57150"/>
                        </a:cubicBezTo>
                        <a:cubicBezTo>
                          <a:pt x="1524507" y="61640"/>
                          <a:pt x="1535385" y="61694"/>
                          <a:pt x="1544102" y="66675"/>
                        </a:cubicBezTo>
                        <a:cubicBezTo>
                          <a:pt x="1557885" y="74551"/>
                          <a:pt x="1568740" y="86836"/>
                          <a:pt x="1582202" y="95250"/>
                        </a:cubicBezTo>
                        <a:cubicBezTo>
                          <a:pt x="1594243" y="102775"/>
                          <a:pt x="1607974" y="107255"/>
                          <a:pt x="1620302" y="114300"/>
                        </a:cubicBezTo>
                        <a:cubicBezTo>
                          <a:pt x="1630241" y="119980"/>
                          <a:pt x="1639352" y="127000"/>
                          <a:pt x="1648877" y="133350"/>
                        </a:cubicBezTo>
                        <a:cubicBezTo>
                          <a:pt x="1652052" y="149225"/>
                          <a:pt x="1650370" y="166919"/>
                          <a:pt x="1658402" y="180975"/>
                        </a:cubicBezTo>
                        <a:cubicBezTo>
                          <a:pt x="1664082" y="190914"/>
                          <a:pt x="1679439" y="191410"/>
                          <a:pt x="1686977" y="200025"/>
                        </a:cubicBezTo>
                        <a:cubicBezTo>
                          <a:pt x="1702054" y="217255"/>
                          <a:pt x="1712377" y="238125"/>
                          <a:pt x="1725077" y="257175"/>
                        </a:cubicBezTo>
                        <a:lnTo>
                          <a:pt x="1763177" y="314325"/>
                        </a:lnTo>
                        <a:cubicBezTo>
                          <a:pt x="1769527" y="323850"/>
                          <a:pt x="1774132" y="334805"/>
                          <a:pt x="1782227" y="342900"/>
                        </a:cubicBezTo>
                        <a:cubicBezTo>
                          <a:pt x="1791752" y="352425"/>
                          <a:pt x="1800454" y="362851"/>
                          <a:pt x="1810802" y="371475"/>
                        </a:cubicBezTo>
                        <a:cubicBezTo>
                          <a:pt x="1819596" y="378804"/>
                          <a:pt x="1830062" y="383871"/>
                          <a:pt x="1839377" y="390525"/>
                        </a:cubicBezTo>
                        <a:cubicBezTo>
                          <a:pt x="1852295" y="399752"/>
                          <a:pt x="1864777" y="409575"/>
                          <a:pt x="1877477" y="419100"/>
                        </a:cubicBezTo>
                        <a:cubicBezTo>
                          <a:pt x="1900404" y="487880"/>
                          <a:pt x="1877477" y="406112"/>
                          <a:pt x="1877477" y="542925"/>
                        </a:cubicBezTo>
                        <a:cubicBezTo>
                          <a:pt x="1877477" y="577994"/>
                          <a:pt x="1880908" y="613165"/>
                          <a:pt x="1887002" y="647700"/>
                        </a:cubicBezTo>
                        <a:cubicBezTo>
                          <a:pt x="1890492" y="667475"/>
                          <a:pt x="1906052" y="704850"/>
                          <a:pt x="1906052" y="704850"/>
                        </a:cubicBezTo>
                        <a:cubicBezTo>
                          <a:pt x="1899702" y="774700"/>
                          <a:pt x="1901307" y="845736"/>
                          <a:pt x="1887002" y="914400"/>
                        </a:cubicBezTo>
                        <a:cubicBezTo>
                          <a:pt x="1884667" y="925607"/>
                          <a:pt x="1868366" y="927770"/>
                          <a:pt x="1858427" y="933450"/>
                        </a:cubicBezTo>
                        <a:cubicBezTo>
                          <a:pt x="1823351" y="953493"/>
                          <a:pt x="1794245" y="959532"/>
                          <a:pt x="1763177" y="990600"/>
                        </a:cubicBezTo>
                        <a:lnTo>
                          <a:pt x="1706027" y="1047750"/>
                        </a:lnTo>
                        <a:cubicBezTo>
                          <a:pt x="1690533" y="1094231"/>
                          <a:pt x="1685806" y="1125121"/>
                          <a:pt x="1648877" y="1162050"/>
                        </a:cubicBezTo>
                        <a:lnTo>
                          <a:pt x="1591727" y="1219200"/>
                        </a:lnTo>
                        <a:lnTo>
                          <a:pt x="1563152" y="1247775"/>
                        </a:lnTo>
                        <a:cubicBezTo>
                          <a:pt x="1524433" y="1245497"/>
                          <a:pt x="1412515" y="1246399"/>
                          <a:pt x="1353602" y="1228725"/>
                        </a:cubicBezTo>
                        <a:cubicBezTo>
                          <a:pt x="1337225" y="1223812"/>
                          <a:pt x="1321852" y="1216025"/>
                          <a:pt x="1305977" y="1209675"/>
                        </a:cubicBezTo>
                        <a:cubicBezTo>
                          <a:pt x="1248827" y="1212850"/>
                          <a:pt x="1191240" y="1211466"/>
                          <a:pt x="1134527" y="1219200"/>
                        </a:cubicBezTo>
                        <a:cubicBezTo>
                          <a:pt x="1120458" y="1221118"/>
                          <a:pt x="1109610" y="1232977"/>
                          <a:pt x="1096427" y="1238250"/>
                        </a:cubicBezTo>
                        <a:cubicBezTo>
                          <a:pt x="1073631" y="1247369"/>
                          <a:pt x="1018888" y="1265496"/>
                          <a:pt x="991652" y="1266825"/>
                        </a:cubicBezTo>
                        <a:cubicBezTo>
                          <a:pt x="877444" y="1272396"/>
                          <a:pt x="763052" y="1273175"/>
                          <a:pt x="648752" y="1276350"/>
                        </a:cubicBezTo>
                        <a:cubicBezTo>
                          <a:pt x="639227" y="1279525"/>
                          <a:pt x="630217" y="1285875"/>
                          <a:pt x="620177" y="1285875"/>
                        </a:cubicBezTo>
                        <a:cubicBezTo>
                          <a:pt x="610137" y="1285875"/>
                          <a:pt x="600073" y="1281740"/>
                          <a:pt x="591602" y="1276350"/>
                        </a:cubicBezTo>
                        <a:cubicBezTo>
                          <a:pt x="564816" y="1259304"/>
                          <a:pt x="541820" y="1236812"/>
                          <a:pt x="515402" y="1219200"/>
                        </a:cubicBezTo>
                        <a:cubicBezTo>
                          <a:pt x="505877" y="1212850"/>
                          <a:pt x="497288" y="1204799"/>
                          <a:pt x="486827" y="1200150"/>
                        </a:cubicBezTo>
                        <a:cubicBezTo>
                          <a:pt x="468477" y="1191995"/>
                          <a:pt x="449675" y="1182918"/>
                          <a:pt x="429677" y="1181100"/>
                        </a:cubicBezTo>
                        <a:cubicBezTo>
                          <a:pt x="376149" y="1176234"/>
                          <a:pt x="320680" y="1173812"/>
                          <a:pt x="267752" y="1162050"/>
                        </a:cubicBezTo>
                        <a:cubicBezTo>
                          <a:pt x="257951" y="1159872"/>
                          <a:pt x="247954" y="1157401"/>
                          <a:pt x="239177" y="1152525"/>
                        </a:cubicBezTo>
                        <a:cubicBezTo>
                          <a:pt x="206217" y="1134214"/>
                          <a:pt x="177390" y="1114575"/>
                          <a:pt x="153452" y="1085850"/>
                        </a:cubicBezTo>
                        <a:cubicBezTo>
                          <a:pt x="146123" y="1077056"/>
                          <a:pt x="139522" y="1067514"/>
                          <a:pt x="134402" y="1057275"/>
                        </a:cubicBezTo>
                        <a:cubicBezTo>
                          <a:pt x="123516" y="1035502"/>
                          <a:pt x="120786" y="1002812"/>
                          <a:pt x="115352" y="981075"/>
                        </a:cubicBezTo>
                        <a:cubicBezTo>
                          <a:pt x="112917" y="971335"/>
                          <a:pt x="109002" y="962025"/>
                          <a:pt x="105827" y="952500"/>
                        </a:cubicBezTo>
                        <a:cubicBezTo>
                          <a:pt x="102652" y="927100"/>
                          <a:pt x="100881" y="901485"/>
                          <a:pt x="96302" y="876300"/>
                        </a:cubicBezTo>
                        <a:cubicBezTo>
                          <a:pt x="94506" y="866422"/>
                          <a:pt x="90932" y="856865"/>
                          <a:pt x="86777" y="847725"/>
                        </a:cubicBezTo>
                        <a:cubicBezTo>
                          <a:pt x="50007" y="766831"/>
                          <a:pt x="65269" y="788117"/>
                          <a:pt x="20102" y="742950"/>
                        </a:cubicBezTo>
                        <a:cubicBezTo>
                          <a:pt x="-5142" y="667218"/>
                          <a:pt x="-11396" y="661596"/>
                          <a:pt x="29627" y="533400"/>
                        </a:cubicBezTo>
                        <a:cubicBezTo>
                          <a:pt x="37838" y="507741"/>
                          <a:pt x="71833" y="498666"/>
                          <a:pt x="86777" y="476250"/>
                        </a:cubicBezTo>
                        <a:lnTo>
                          <a:pt x="105827" y="447675"/>
                        </a:lnTo>
                        <a:cubicBezTo>
                          <a:pt x="127666" y="338479"/>
                          <a:pt x="101811" y="473780"/>
                          <a:pt x="124877" y="323850"/>
                        </a:cubicBezTo>
                        <a:cubicBezTo>
                          <a:pt x="127339" y="307849"/>
                          <a:pt x="130475" y="291931"/>
                          <a:pt x="134402" y="276225"/>
                        </a:cubicBezTo>
                        <a:cubicBezTo>
                          <a:pt x="136837" y="266485"/>
                          <a:pt x="136214" y="254078"/>
                          <a:pt x="143927" y="247650"/>
                        </a:cubicBezTo>
                        <a:cubicBezTo>
                          <a:pt x="157062" y="236704"/>
                          <a:pt x="174909" y="232516"/>
                          <a:pt x="191552" y="228600"/>
                        </a:cubicBezTo>
                        <a:cubicBezTo>
                          <a:pt x="229151" y="219753"/>
                          <a:pt x="305852" y="209550"/>
                          <a:pt x="305852" y="209550"/>
                        </a:cubicBezTo>
                        <a:cubicBezTo>
                          <a:pt x="309027" y="193675"/>
                          <a:pt x="311117" y="177544"/>
                          <a:pt x="315377" y="161925"/>
                        </a:cubicBezTo>
                        <a:cubicBezTo>
                          <a:pt x="320661" y="142552"/>
                          <a:pt x="334427" y="104775"/>
                          <a:pt x="334427" y="104775"/>
                        </a:cubicBezTo>
                        <a:cubicBezTo>
                          <a:pt x="394145" y="119705"/>
                          <a:pt x="375836" y="107883"/>
                          <a:pt x="343952" y="123825"/>
                        </a:cubicBezTo>
                        <a:cubicBezTo>
                          <a:pt x="339936" y="125833"/>
                          <a:pt x="309027" y="155575"/>
                          <a:pt x="315377" y="152400"/>
                        </a:cubicBezTo>
                        <a:close/>
                      </a:path>
                    </a:pathLst>
                  </a:custGeom>
                  <a:solidFill>
                    <a:schemeClr val="bg1">
                      <a:lumMod val="85000"/>
                    </a:schemeClr>
                  </a:solidFill>
                  <a:ln w="63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294" name="Forme libre 293"/>
                  <p:cNvSpPr/>
                  <p:nvPr/>
                </p:nvSpPr>
                <p:spPr>
                  <a:xfrm>
                    <a:off x="1133241" y="2780928"/>
                    <a:ext cx="1438742" cy="1123853"/>
                  </a:xfrm>
                  <a:custGeom>
                    <a:avLst/>
                    <a:gdLst>
                      <a:gd name="connsiteX0" fmla="*/ 800100 w 1438275"/>
                      <a:gd name="connsiteY0" fmla="*/ 66675 h 1123950"/>
                      <a:gd name="connsiteX1" fmla="*/ 971550 w 1438275"/>
                      <a:gd name="connsiteY1" fmla="*/ 47625 h 1123950"/>
                      <a:gd name="connsiteX2" fmla="*/ 1028700 w 1438275"/>
                      <a:gd name="connsiteY2" fmla="*/ 28575 h 1123950"/>
                      <a:gd name="connsiteX3" fmla="*/ 1057275 w 1438275"/>
                      <a:gd name="connsiteY3" fmla="*/ 19050 h 1123950"/>
                      <a:gd name="connsiteX4" fmla="*/ 1085850 w 1438275"/>
                      <a:gd name="connsiteY4" fmla="*/ 0 h 1123950"/>
                      <a:gd name="connsiteX5" fmla="*/ 1190625 w 1438275"/>
                      <a:gd name="connsiteY5" fmla="*/ 9525 h 1123950"/>
                      <a:gd name="connsiteX6" fmla="*/ 1209675 w 1438275"/>
                      <a:gd name="connsiteY6" fmla="*/ 47625 h 1123950"/>
                      <a:gd name="connsiteX7" fmla="*/ 1238250 w 1438275"/>
                      <a:gd name="connsiteY7" fmla="*/ 66675 h 1123950"/>
                      <a:gd name="connsiteX8" fmla="*/ 1257300 w 1438275"/>
                      <a:gd name="connsiteY8" fmla="*/ 95250 h 1123950"/>
                      <a:gd name="connsiteX9" fmla="*/ 1266825 w 1438275"/>
                      <a:gd name="connsiteY9" fmla="*/ 123825 h 1123950"/>
                      <a:gd name="connsiteX10" fmla="*/ 1295400 w 1438275"/>
                      <a:gd name="connsiteY10" fmla="*/ 161925 h 1123950"/>
                      <a:gd name="connsiteX11" fmla="*/ 1304925 w 1438275"/>
                      <a:gd name="connsiteY11" fmla="*/ 190500 h 1123950"/>
                      <a:gd name="connsiteX12" fmla="*/ 1371600 w 1438275"/>
                      <a:gd name="connsiteY12" fmla="*/ 276225 h 1123950"/>
                      <a:gd name="connsiteX13" fmla="*/ 1400175 w 1438275"/>
                      <a:gd name="connsiteY13" fmla="*/ 333375 h 1123950"/>
                      <a:gd name="connsiteX14" fmla="*/ 1409700 w 1438275"/>
                      <a:gd name="connsiteY14" fmla="*/ 361950 h 1123950"/>
                      <a:gd name="connsiteX15" fmla="*/ 1438275 w 1438275"/>
                      <a:gd name="connsiteY15" fmla="*/ 419100 h 1123950"/>
                      <a:gd name="connsiteX16" fmla="*/ 1428750 w 1438275"/>
                      <a:gd name="connsiteY16" fmla="*/ 504825 h 1123950"/>
                      <a:gd name="connsiteX17" fmla="*/ 1409700 w 1438275"/>
                      <a:gd name="connsiteY17" fmla="*/ 533400 h 1123950"/>
                      <a:gd name="connsiteX18" fmla="*/ 1352550 w 1438275"/>
                      <a:gd name="connsiteY18" fmla="*/ 590550 h 1123950"/>
                      <a:gd name="connsiteX19" fmla="*/ 1323975 w 1438275"/>
                      <a:gd name="connsiteY19" fmla="*/ 600075 h 1123950"/>
                      <a:gd name="connsiteX20" fmla="*/ 1266825 w 1438275"/>
                      <a:gd name="connsiteY20" fmla="*/ 638175 h 1123950"/>
                      <a:gd name="connsiteX21" fmla="*/ 1257300 w 1438275"/>
                      <a:gd name="connsiteY21" fmla="*/ 666750 h 1123950"/>
                      <a:gd name="connsiteX22" fmla="*/ 1200150 w 1438275"/>
                      <a:gd name="connsiteY22" fmla="*/ 714375 h 1123950"/>
                      <a:gd name="connsiteX23" fmla="*/ 1143000 w 1438275"/>
                      <a:gd name="connsiteY23" fmla="*/ 762000 h 1123950"/>
                      <a:gd name="connsiteX24" fmla="*/ 1095375 w 1438275"/>
                      <a:gd name="connsiteY24" fmla="*/ 857250 h 1123950"/>
                      <a:gd name="connsiteX25" fmla="*/ 1038225 w 1438275"/>
                      <a:gd name="connsiteY25" fmla="*/ 914400 h 1123950"/>
                      <a:gd name="connsiteX26" fmla="*/ 1009650 w 1438275"/>
                      <a:gd name="connsiteY26" fmla="*/ 971550 h 1123950"/>
                      <a:gd name="connsiteX27" fmla="*/ 971550 w 1438275"/>
                      <a:gd name="connsiteY27" fmla="*/ 1000125 h 1123950"/>
                      <a:gd name="connsiteX28" fmla="*/ 942975 w 1438275"/>
                      <a:gd name="connsiteY28" fmla="*/ 1028700 h 1123950"/>
                      <a:gd name="connsiteX29" fmla="*/ 885825 w 1438275"/>
                      <a:gd name="connsiteY29" fmla="*/ 1047750 h 1123950"/>
                      <a:gd name="connsiteX30" fmla="*/ 838200 w 1438275"/>
                      <a:gd name="connsiteY30" fmla="*/ 1057275 h 1123950"/>
                      <a:gd name="connsiteX31" fmla="*/ 733425 w 1438275"/>
                      <a:gd name="connsiteY31" fmla="*/ 1076325 h 1123950"/>
                      <a:gd name="connsiteX32" fmla="*/ 666750 w 1438275"/>
                      <a:gd name="connsiteY32" fmla="*/ 1104900 h 1123950"/>
                      <a:gd name="connsiteX33" fmla="*/ 638175 w 1438275"/>
                      <a:gd name="connsiteY33" fmla="*/ 1123950 h 1123950"/>
                      <a:gd name="connsiteX34" fmla="*/ 438150 w 1438275"/>
                      <a:gd name="connsiteY34" fmla="*/ 1114425 h 1123950"/>
                      <a:gd name="connsiteX35" fmla="*/ 371475 w 1438275"/>
                      <a:gd name="connsiteY35" fmla="*/ 1095375 h 1123950"/>
                      <a:gd name="connsiteX36" fmla="*/ 323850 w 1438275"/>
                      <a:gd name="connsiteY36" fmla="*/ 1085850 h 1123950"/>
                      <a:gd name="connsiteX37" fmla="*/ 180975 w 1438275"/>
                      <a:gd name="connsiteY37" fmla="*/ 1066800 h 1123950"/>
                      <a:gd name="connsiteX38" fmla="*/ 114300 w 1438275"/>
                      <a:gd name="connsiteY38" fmla="*/ 1047750 h 1123950"/>
                      <a:gd name="connsiteX39" fmla="*/ 85725 w 1438275"/>
                      <a:gd name="connsiteY39" fmla="*/ 1028700 h 1123950"/>
                      <a:gd name="connsiteX40" fmla="*/ 66675 w 1438275"/>
                      <a:gd name="connsiteY40" fmla="*/ 1000125 h 1123950"/>
                      <a:gd name="connsiteX41" fmla="*/ 38100 w 1438275"/>
                      <a:gd name="connsiteY41" fmla="*/ 981075 h 1123950"/>
                      <a:gd name="connsiteX42" fmla="*/ 28575 w 1438275"/>
                      <a:gd name="connsiteY42" fmla="*/ 952500 h 1123950"/>
                      <a:gd name="connsiteX43" fmla="*/ 19050 w 1438275"/>
                      <a:gd name="connsiteY43" fmla="*/ 828675 h 1123950"/>
                      <a:gd name="connsiteX44" fmla="*/ 0 w 1438275"/>
                      <a:gd name="connsiteY44" fmla="*/ 771525 h 1123950"/>
                      <a:gd name="connsiteX45" fmla="*/ 9525 w 1438275"/>
                      <a:gd name="connsiteY45" fmla="*/ 600075 h 1123950"/>
                      <a:gd name="connsiteX46" fmla="*/ 19050 w 1438275"/>
                      <a:gd name="connsiteY46" fmla="*/ 571500 h 1123950"/>
                      <a:gd name="connsiteX47" fmla="*/ 57150 w 1438275"/>
                      <a:gd name="connsiteY47" fmla="*/ 514350 h 1123950"/>
                      <a:gd name="connsiteX48" fmla="*/ 85725 w 1438275"/>
                      <a:gd name="connsiteY48" fmla="*/ 476250 h 1123950"/>
                      <a:gd name="connsiteX49" fmla="*/ 114300 w 1438275"/>
                      <a:gd name="connsiteY49" fmla="*/ 447675 h 1123950"/>
                      <a:gd name="connsiteX50" fmla="*/ 152400 w 1438275"/>
                      <a:gd name="connsiteY50" fmla="*/ 390525 h 1123950"/>
                      <a:gd name="connsiteX51" fmla="*/ 180975 w 1438275"/>
                      <a:gd name="connsiteY51" fmla="*/ 304800 h 1123950"/>
                      <a:gd name="connsiteX52" fmla="*/ 190500 w 1438275"/>
                      <a:gd name="connsiteY52" fmla="*/ 276225 h 1123950"/>
                      <a:gd name="connsiteX53" fmla="*/ 219075 w 1438275"/>
                      <a:gd name="connsiteY53" fmla="*/ 257175 h 1123950"/>
                      <a:gd name="connsiteX54" fmla="*/ 238125 w 1438275"/>
                      <a:gd name="connsiteY54" fmla="*/ 228600 h 1123950"/>
                      <a:gd name="connsiteX55" fmla="*/ 266700 w 1438275"/>
                      <a:gd name="connsiteY55" fmla="*/ 219075 h 1123950"/>
                      <a:gd name="connsiteX56" fmla="*/ 304800 w 1438275"/>
                      <a:gd name="connsiteY56" fmla="*/ 200025 h 1123950"/>
                      <a:gd name="connsiteX57" fmla="*/ 333375 w 1438275"/>
                      <a:gd name="connsiteY57" fmla="*/ 171450 h 1123950"/>
                      <a:gd name="connsiteX58" fmla="*/ 371475 w 1438275"/>
                      <a:gd name="connsiteY58" fmla="*/ 161925 h 1123950"/>
                      <a:gd name="connsiteX59" fmla="*/ 571500 w 1438275"/>
                      <a:gd name="connsiteY59" fmla="*/ 133350 h 1123950"/>
                      <a:gd name="connsiteX60" fmla="*/ 628650 w 1438275"/>
                      <a:gd name="connsiteY60" fmla="*/ 114300 h 1123950"/>
                      <a:gd name="connsiteX61" fmla="*/ 666750 w 1438275"/>
                      <a:gd name="connsiteY61" fmla="*/ 104775 h 1123950"/>
                      <a:gd name="connsiteX62" fmla="*/ 723900 w 1438275"/>
                      <a:gd name="connsiteY62" fmla="*/ 85725 h 1123950"/>
                      <a:gd name="connsiteX63" fmla="*/ 771525 w 1438275"/>
                      <a:gd name="connsiteY63" fmla="*/ 76200 h 1123950"/>
                      <a:gd name="connsiteX64" fmla="*/ 800100 w 1438275"/>
                      <a:gd name="connsiteY64" fmla="*/ 66675 h 1123950"/>
                      <a:gd name="connsiteX65" fmla="*/ 800100 w 1438275"/>
                      <a:gd name="connsiteY65" fmla="*/ 66675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38275" h="1123950">
                        <a:moveTo>
                          <a:pt x="800100" y="66675"/>
                        </a:moveTo>
                        <a:cubicBezTo>
                          <a:pt x="828675" y="63500"/>
                          <a:pt x="947955" y="52681"/>
                          <a:pt x="971550" y="47625"/>
                        </a:cubicBezTo>
                        <a:cubicBezTo>
                          <a:pt x="991185" y="43418"/>
                          <a:pt x="1009650" y="34925"/>
                          <a:pt x="1028700" y="28575"/>
                        </a:cubicBezTo>
                        <a:cubicBezTo>
                          <a:pt x="1038225" y="25400"/>
                          <a:pt x="1048921" y="24619"/>
                          <a:pt x="1057275" y="19050"/>
                        </a:cubicBezTo>
                        <a:lnTo>
                          <a:pt x="1085850" y="0"/>
                        </a:lnTo>
                        <a:cubicBezTo>
                          <a:pt x="1120775" y="3175"/>
                          <a:pt x="1157893" y="-3064"/>
                          <a:pt x="1190625" y="9525"/>
                        </a:cubicBezTo>
                        <a:cubicBezTo>
                          <a:pt x="1203878" y="14622"/>
                          <a:pt x="1200585" y="36717"/>
                          <a:pt x="1209675" y="47625"/>
                        </a:cubicBezTo>
                        <a:cubicBezTo>
                          <a:pt x="1217004" y="56419"/>
                          <a:pt x="1228725" y="60325"/>
                          <a:pt x="1238250" y="66675"/>
                        </a:cubicBezTo>
                        <a:cubicBezTo>
                          <a:pt x="1244600" y="76200"/>
                          <a:pt x="1252180" y="85011"/>
                          <a:pt x="1257300" y="95250"/>
                        </a:cubicBezTo>
                        <a:cubicBezTo>
                          <a:pt x="1261790" y="104230"/>
                          <a:pt x="1261844" y="115108"/>
                          <a:pt x="1266825" y="123825"/>
                        </a:cubicBezTo>
                        <a:cubicBezTo>
                          <a:pt x="1274701" y="137608"/>
                          <a:pt x="1285875" y="149225"/>
                          <a:pt x="1295400" y="161925"/>
                        </a:cubicBezTo>
                        <a:cubicBezTo>
                          <a:pt x="1298575" y="171450"/>
                          <a:pt x="1300049" y="181723"/>
                          <a:pt x="1304925" y="190500"/>
                        </a:cubicBezTo>
                        <a:cubicBezTo>
                          <a:pt x="1333408" y="241769"/>
                          <a:pt x="1336890" y="241515"/>
                          <a:pt x="1371600" y="276225"/>
                        </a:cubicBezTo>
                        <a:cubicBezTo>
                          <a:pt x="1395541" y="348049"/>
                          <a:pt x="1363246" y="259517"/>
                          <a:pt x="1400175" y="333375"/>
                        </a:cubicBezTo>
                        <a:cubicBezTo>
                          <a:pt x="1404665" y="342355"/>
                          <a:pt x="1405210" y="352970"/>
                          <a:pt x="1409700" y="361950"/>
                        </a:cubicBezTo>
                        <a:cubicBezTo>
                          <a:pt x="1446629" y="435808"/>
                          <a:pt x="1414334" y="347276"/>
                          <a:pt x="1438275" y="419100"/>
                        </a:cubicBezTo>
                        <a:cubicBezTo>
                          <a:pt x="1435100" y="447675"/>
                          <a:pt x="1435723" y="476933"/>
                          <a:pt x="1428750" y="504825"/>
                        </a:cubicBezTo>
                        <a:cubicBezTo>
                          <a:pt x="1425974" y="515931"/>
                          <a:pt x="1417305" y="524844"/>
                          <a:pt x="1409700" y="533400"/>
                        </a:cubicBezTo>
                        <a:cubicBezTo>
                          <a:pt x="1391802" y="553536"/>
                          <a:pt x="1378108" y="582031"/>
                          <a:pt x="1352550" y="590550"/>
                        </a:cubicBezTo>
                        <a:cubicBezTo>
                          <a:pt x="1343025" y="593725"/>
                          <a:pt x="1332752" y="595199"/>
                          <a:pt x="1323975" y="600075"/>
                        </a:cubicBezTo>
                        <a:cubicBezTo>
                          <a:pt x="1303961" y="611194"/>
                          <a:pt x="1266825" y="638175"/>
                          <a:pt x="1266825" y="638175"/>
                        </a:cubicBezTo>
                        <a:cubicBezTo>
                          <a:pt x="1263650" y="647700"/>
                          <a:pt x="1262869" y="658396"/>
                          <a:pt x="1257300" y="666750"/>
                        </a:cubicBezTo>
                        <a:cubicBezTo>
                          <a:pt x="1236429" y="698056"/>
                          <a:pt x="1226506" y="692411"/>
                          <a:pt x="1200150" y="714375"/>
                        </a:cubicBezTo>
                        <a:cubicBezTo>
                          <a:pt x="1126811" y="775491"/>
                          <a:pt x="1213946" y="714702"/>
                          <a:pt x="1143000" y="762000"/>
                        </a:cubicBezTo>
                        <a:cubicBezTo>
                          <a:pt x="1132245" y="805021"/>
                          <a:pt x="1133176" y="819449"/>
                          <a:pt x="1095375" y="857250"/>
                        </a:cubicBezTo>
                        <a:lnTo>
                          <a:pt x="1038225" y="914400"/>
                        </a:lnTo>
                        <a:cubicBezTo>
                          <a:pt x="1030478" y="937641"/>
                          <a:pt x="1028114" y="953086"/>
                          <a:pt x="1009650" y="971550"/>
                        </a:cubicBezTo>
                        <a:cubicBezTo>
                          <a:pt x="998425" y="982775"/>
                          <a:pt x="983603" y="989794"/>
                          <a:pt x="971550" y="1000125"/>
                        </a:cubicBezTo>
                        <a:cubicBezTo>
                          <a:pt x="961323" y="1008891"/>
                          <a:pt x="954750" y="1022158"/>
                          <a:pt x="942975" y="1028700"/>
                        </a:cubicBezTo>
                        <a:cubicBezTo>
                          <a:pt x="925422" y="1038452"/>
                          <a:pt x="905516" y="1043812"/>
                          <a:pt x="885825" y="1047750"/>
                        </a:cubicBezTo>
                        <a:cubicBezTo>
                          <a:pt x="869950" y="1050925"/>
                          <a:pt x="854169" y="1054613"/>
                          <a:pt x="838200" y="1057275"/>
                        </a:cubicBezTo>
                        <a:cubicBezTo>
                          <a:pt x="773447" y="1068067"/>
                          <a:pt x="784628" y="1061696"/>
                          <a:pt x="733425" y="1076325"/>
                        </a:cubicBezTo>
                        <a:cubicBezTo>
                          <a:pt x="706710" y="1083958"/>
                          <a:pt x="692150" y="1090386"/>
                          <a:pt x="666750" y="1104900"/>
                        </a:cubicBezTo>
                        <a:cubicBezTo>
                          <a:pt x="656811" y="1110580"/>
                          <a:pt x="647700" y="1117600"/>
                          <a:pt x="638175" y="1123950"/>
                        </a:cubicBezTo>
                        <a:cubicBezTo>
                          <a:pt x="571500" y="1120775"/>
                          <a:pt x="504688" y="1119748"/>
                          <a:pt x="438150" y="1114425"/>
                        </a:cubicBezTo>
                        <a:cubicBezTo>
                          <a:pt x="411949" y="1112329"/>
                          <a:pt x="395872" y="1101474"/>
                          <a:pt x="371475" y="1095375"/>
                        </a:cubicBezTo>
                        <a:cubicBezTo>
                          <a:pt x="355769" y="1091448"/>
                          <a:pt x="339897" y="1087990"/>
                          <a:pt x="323850" y="1085850"/>
                        </a:cubicBezTo>
                        <a:cubicBezTo>
                          <a:pt x="209615" y="1070619"/>
                          <a:pt x="261348" y="1084661"/>
                          <a:pt x="180975" y="1066800"/>
                        </a:cubicBezTo>
                        <a:cubicBezTo>
                          <a:pt x="169988" y="1064359"/>
                          <a:pt x="127028" y="1054114"/>
                          <a:pt x="114300" y="1047750"/>
                        </a:cubicBezTo>
                        <a:cubicBezTo>
                          <a:pt x="104061" y="1042630"/>
                          <a:pt x="95250" y="1035050"/>
                          <a:pt x="85725" y="1028700"/>
                        </a:cubicBezTo>
                        <a:cubicBezTo>
                          <a:pt x="79375" y="1019175"/>
                          <a:pt x="74770" y="1008220"/>
                          <a:pt x="66675" y="1000125"/>
                        </a:cubicBezTo>
                        <a:cubicBezTo>
                          <a:pt x="58580" y="992030"/>
                          <a:pt x="45251" y="990014"/>
                          <a:pt x="38100" y="981075"/>
                        </a:cubicBezTo>
                        <a:cubicBezTo>
                          <a:pt x="31828" y="973235"/>
                          <a:pt x="31750" y="962025"/>
                          <a:pt x="28575" y="952500"/>
                        </a:cubicBezTo>
                        <a:cubicBezTo>
                          <a:pt x="25400" y="911225"/>
                          <a:pt x="25506" y="869565"/>
                          <a:pt x="19050" y="828675"/>
                        </a:cubicBezTo>
                        <a:cubicBezTo>
                          <a:pt x="15918" y="808840"/>
                          <a:pt x="0" y="771525"/>
                          <a:pt x="0" y="771525"/>
                        </a:cubicBezTo>
                        <a:cubicBezTo>
                          <a:pt x="3175" y="714375"/>
                          <a:pt x="4098" y="657055"/>
                          <a:pt x="9525" y="600075"/>
                        </a:cubicBezTo>
                        <a:cubicBezTo>
                          <a:pt x="10477" y="590080"/>
                          <a:pt x="14174" y="580277"/>
                          <a:pt x="19050" y="571500"/>
                        </a:cubicBezTo>
                        <a:cubicBezTo>
                          <a:pt x="30169" y="551486"/>
                          <a:pt x="43413" y="532666"/>
                          <a:pt x="57150" y="514350"/>
                        </a:cubicBezTo>
                        <a:cubicBezTo>
                          <a:pt x="66675" y="501650"/>
                          <a:pt x="75394" y="488303"/>
                          <a:pt x="85725" y="476250"/>
                        </a:cubicBezTo>
                        <a:cubicBezTo>
                          <a:pt x="94491" y="466023"/>
                          <a:pt x="106030" y="458308"/>
                          <a:pt x="114300" y="447675"/>
                        </a:cubicBezTo>
                        <a:cubicBezTo>
                          <a:pt x="128356" y="429603"/>
                          <a:pt x="152400" y="390525"/>
                          <a:pt x="152400" y="390525"/>
                        </a:cubicBezTo>
                        <a:cubicBezTo>
                          <a:pt x="170083" y="284425"/>
                          <a:pt x="147492" y="371766"/>
                          <a:pt x="180975" y="304800"/>
                        </a:cubicBezTo>
                        <a:cubicBezTo>
                          <a:pt x="185465" y="295820"/>
                          <a:pt x="184228" y="284065"/>
                          <a:pt x="190500" y="276225"/>
                        </a:cubicBezTo>
                        <a:cubicBezTo>
                          <a:pt x="197651" y="267286"/>
                          <a:pt x="209550" y="263525"/>
                          <a:pt x="219075" y="257175"/>
                        </a:cubicBezTo>
                        <a:cubicBezTo>
                          <a:pt x="225425" y="247650"/>
                          <a:pt x="229186" y="235751"/>
                          <a:pt x="238125" y="228600"/>
                        </a:cubicBezTo>
                        <a:cubicBezTo>
                          <a:pt x="245965" y="222328"/>
                          <a:pt x="257472" y="223030"/>
                          <a:pt x="266700" y="219075"/>
                        </a:cubicBezTo>
                        <a:cubicBezTo>
                          <a:pt x="279751" y="213482"/>
                          <a:pt x="293246" y="208278"/>
                          <a:pt x="304800" y="200025"/>
                        </a:cubicBezTo>
                        <a:cubicBezTo>
                          <a:pt x="315761" y="192195"/>
                          <a:pt x="321679" y="178133"/>
                          <a:pt x="333375" y="171450"/>
                        </a:cubicBezTo>
                        <a:cubicBezTo>
                          <a:pt x="344741" y="164955"/>
                          <a:pt x="358936" y="165687"/>
                          <a:pt x="371475" y="161925"/>
                        </a:cubicBezTo>
                        <a:cubicBezTo>
                          <a:pt x="488539" y="126806"/>
                          <a:pt x="373807" y="146530"/>
                          <a:pt x="571500" y="133350"/>
                        </a:cubicBezTo>
                        <a:cubicBezTo>
                          <a:pt x="590550" y="127000"/>
                          <a:pt x="609169" y="119170"/>
                          <a:pt x="628650" y="114300"/>
                        </a:cubicBezTo>
                        <a:cubicBezTo>
                          <a:pt x="641350" y="111125"/>
                          <a:pt x="654211" y="108537"/>
                          <a:pt x="666750" y="104775"/>
                        </a:cubicBezTo>
                        <a:cubicBezTo>
                          <a:pt x="685984" y="99005"/>
                          <a:pt x="704209" y="89663"/>
                          <a:pt x="723900" y="85725"/>
                        </a:cubicBezTo>
                        <a:cubicBezTo>
                          <a:pt x="739775" y="82550"/>
                          <a:pt x="755819" y="80127"/>
                          <a:pt x="771525" y="76200"/>
                        </a:cubicBezTo>
                        <a:cubicBezTo>
                          <a:pt x="781265" y="73765"/>
                          <a:pt x="790446" y="69433"/>
                          <a:pt x="800100" y="66675"/>
                        </a:cubicBezTo>
                        <a:lnTo>
                          <a:pt x="800100" y="66675"/>
                        </a:lnTo>
                        <a:close/>
                      </a:path>
                    </a:pathLst>
                  </a:custGeom>
                  <a:solidFill>
                    <a:srgbClr val="FFFF00"/>
                  </a:solidFill>
                  <a:ln w="63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dirty="0">
                      <a:solidFill>
                        <a:srgbClr val="000066"/>
                      </a:solidFill>
                    </a:endParaRPr>
                  </a:p>
                </p:txBody>
              </p:sp>
            </p:grpSp>
            <p:sp>
              <p:nvSpPr>
                <p:cNvPr id="23612" name="Oval 356"/>
                <p:cNvSpPr>
                  <a:spLocks noChangeArrowheads="1"/>
                </p:cNvSpPr>
                <p:nvPr/>
              </p:nvSpPr>
              <p:spPr bwMode="auto">
                <a:xfrm>
                  <a:off x="4316413" y="3560763"/>
                  <a:ext cx="582612" cy="612775"/>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grpSp>
      <p:sp>
        <p:nvSpPr>
          <p:cNvPr id="3" name="ZoneTexte 2"/>
          <p:cNvSpPr txBox="1"/>
          <p:nvPr/>
        </p:nvSpPr>
        <p:spPr>
          <a:xfrm>
            <a:off x="7600950" y="4778375"/>
            <a:ext cx="1008063" cy="706438"/>
          </a:xfrm>
          <a:prstGeom prst="rect">
            <a:avLst/>
          </a:prstGeom>
          <a:noFill/>
          <a:ln>
            <a:solidFill>
              <a:schemeClr val="tx1"/>
            </a:solidFill>
          </a:ln>
        </p:spPr>
        <p:txBody>
          <a:bodyPr wrap="none">
            <a:spAutoFit/>
          </a:bodyPr>
          <a:lstStyle/>
          <a:p>
            <a:pPr>
              <a:defRPr/>
            </a:pPr>
            <a:r>
              <a:rPr lang="fr-BE" sz="4000" dirty="0" err="1">
                <a:latin typeface="+mn-lt"/>
              </a:rPr>
              <a:t>PGF</a:t>
            </a:r>
            <a:endParaRPr lang="fr-BE" sz="4000" dirty="0">
              <a:latin typeface="+mn-lt"/>
            </a:endParaRPr>
          </a:p>
        </p:txBody>
      </p:sp>
      <p:sp>
        <p:nvSpPr>
          <p:cNvPr id="23614" name="ZoneTexte 5"/>
          <p:cNvSpPr txBox="1">
            <a:spLocks noChangeArrowheads="1"/>
          </p:cNvSpPr>
          <p:nvPr/>
        </p:nvSpPr>
        <p:spPr bwMode="auto">
          <a:xfrm>
            <a:off x="7756525" y="4640263"/>
            <a:ext cx="696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6000">
                <a:solidFill>
                  <a:srgbClr val="FF0000"/>
                </a:solidFill>
                <a:latin typeface="Vrinda" pitchFamily="34" charset="0"/>
              </a:rPr>
              <a:t>X</a:t>
            </a:r>
          </a:p>
        </p:txBody>
      </p:sp>
      <p:sp>
        <p:nvSpPr>
          <p:cNvPr id="300" name="Rectangle 19"/>
          <p:cNvSpPr>
            <a:spLocks noChangeArrowheads="1"/>
          </p:cNvSpPr>
          <p:nvPr/>
        </p:nvSpPr>
        <p:spPr bwMode="auto">
          <a:xfrm>
            <a:off x="7296150" y="3159125"/>
            <a:ext cx="1716088" cy="708025"/>
          </a:xfrm>
          <a:prstGeom prst="rect">
            <a:avLst/>
          </a:prstGeom>
          <a:solidFill>
            <a:schemeClr val="accent1">
              <a:lumMod val="40000"/>
              <a:lumOff val="60000"/>
            </a:schemeClr>
          </a:solidFill>
          <a:ln w="9525">
            <a:solidFill>
              <a:srgbClr val="000000"/>
            </a:solidFill>
            <a:miter lim="800000"/>
            <a:headEnd/>
            <a:tailEnd/>
          </a:ln>
        </p:spPr>
        <p:txBody>
          <a:bodyPr anchor="ctr">
            <a:spAutoFit/>
          </a:bodyPr>
          <a:lstStyle>
            <a:lvl1pPr eaLnBrk="0" hangingPunct="0">
              <a:spcBef>
                <a:spcPct val="20000"/>
              </a:spcBef>
              <a:buFont typeface="Arial Narrow" pitchFamily="34" charset="0"/>
              <a:buChar char="●"/>
              <a:defRPr sz="2800">
                <a:solidFill>
                  <a:schemeClr val="tx1"/>
                </a:solidFill>
                <a:latin typeface="Arial Narrow" pitchFamily="34" charset="0"/>
              </a:defRPr>
            </a:lvl1pPr>
            <a:lvl2pPr marL="742950" indent="-285750" eaLnBrk="0" hangingPunct="0">
              <a:spcBef>
                <a:spcPct val="20000"/>
              </a:spcBef>
              <a:buSzPct val="110000"/>
              <a:buFont typeface="Wingdings" pitchFamily="2" charset="2"/>
              <a:buChar char="§"/>
              <a:defRPr sz="2600">
                <a:solidFill>
                  <a:schemeClr val="tx1"/>
                </a:solidFill>
                <a:latin typeface="Arial Narrow" pitchFamily="34" charset="0"/>
              </a:defRPr>
            </a:lvl2pPr>
            <a:lvl3pPr marL="1143000" indent="-228600" eaLnBrk="0" hangingPunct="0">
              <a:spcBef>
                <a:spcPct val="20000"/>
              </a:spcBef>
              <a:buSzPct val="80000"/>
              <a:buChar char="o"/>
              <a:defRPr sz="2400">
                <a:solidFill>
                  <a:schemeClr val="tx1"/>
                </a:solidFill>
                <a:latin typeface="Arial Narrow" pitchFamily="34" charset="0"/>
              </a:defRPr>
            </a:lvl3pPr>
            <a:lvl4pPr marL="1600200" indent="-228600" eaLnBrk="0" hangingPunct="0">
              <a:spcBef>
                <a:spcPct val="20000"/>
              </a:spcBef>
              <a:buChar char="–"/>
              <a:defRPr sz="2000">
                <a:solidFill>
                  <a:srgbClr val="336600"/>
                </a:solidFill>
                <a:latin typeface="Arial Narrow" pitchFamily="34" charset="0"/>
              </a:defRPr>
            </a:lvl4pPr>
            <a:lvl5pPr marL="2057400" indent="-228600" eaLnBrk="0" hangingPunct="0">
              <a:spcBef>
                <a:spcPct val="20000"/>
              </a:spcBef>
              <a:buChar char="»"/>
              <a:defRPr sz="2000">
                <a:solidFill>
                  <a:srgbClr val="336600"/>
                </a:solidFill>
                <a:latin typeface="Arial Narrow" pitchFamily="34" charset="0"/>
              </a:defRPr>
            </a:lvl5pPr>
            <a:lvl6pPr marL="2514600" indent="-228600" eaLnBrk="0" fontAlgn="base" hangingPunct="0">
              <a:spcBef>
                <a:spcPct val="20000"/>
              </a:spcBef>
              <a:spcAft>
                <a:spcPct val="0"/>
              </a:spcAft>
              <a:buChar char="»"/>
              <a:defRPr sz="2000">
                <a:solidFill>
                  <a:srgbClr val="336600"/>
                </a:solidFill>
                <a:latin typeface="Arial Narrow" pitchFamily="34" charset="0"/>
              </a:defRPr>
            </a:lvl6pPr>
            <a:lvl7pPr marL="2971800" indent="-228600" eaLnBrk="0" fontAlgn="base" hangingPunct="0">
              <a:spcBef>
                <a:spcPct val="20000"/>
              </a:spcBef>
              <a:spcAft>
                <a:spcPct val="0"/>
              </a:spcAft>
              <a:buChar char="»"/>
              <a:defRPr sz="2000">
                <a:solidFill>
                  <a:srgbClr val="336600"/>
                </a:solidFill>
                <a:latin typeface="Arial Narrow" pitchFamily="34" charset="0"/>
              </a:defRPr>
            </a:lvl7pPr>
            <a:lvl8pPr marL="3429000" indent="-228600" eaLnBrk="0" fontAlgn="base" hangingPunct="0">
              <a:spcBef>
                <a:spcPct val="20000"/>
              </a:spcBef>
              <a:spcAft>
                <a:spcPct val="0"/>
              </a:spcAft>
              <a:buChar char="»"/>
              <a:defRPr sz="2000">
                <a:solidFill>
                  <a:srgbClr val="336600"/>
                </a:solidFill>
                <a:latin typeface="Arial Narrow" pitchFamily="34" charset="0"/>
              </a:defRPr>
            </a:lvl8pPr>
            <a:lvl9pPr marL="3886200" indent="-228600" eaLnBrk="0" fontAlgn="base" hangingPunct="0">
              <a:spcBef>
                <a:spcPct val="20000"/>
              </a:spcBef>
              <a:spcAft>
                <a:spcPct val="0"/>
              </a:spcAft>
              <a:buChar char="»"/>
              <a:defRPr sz="2000">
                <a:solidFill>
                  <a:srgbClr val="336600"/>
                </a:solidFill>
                <a:latin typeface="Arial Narrow" pitchFamily="34" charset="0"/>
              </a:defRPr>
            </a:lvl9pPr>
          </a:lstStyle>
          <a:p>
            <a:pPr eaLnBrk="1" hangingPunct="1">
              <a:spcBef>
                <a:spcPct val="0"/>
              </a:spcBef>
              <a:buFontTx/>
              <a:buNone/>
              <a:defRPr/>
            </a:pPr>
            <a:r>
              <a:rPr lang="fr-BE" altLang="fr-FR" sz="2000" dirty="0" smtClean="0">
                <a:latin typeface="+mn-lt"/>
              </a:rPr>
              <a:t>Persistance et </a:t>
            </a:r>
          </a:p>
          <a:p>
            <a:pPr eaLnBrk="1" hangingPunct="1">
              <a:spcBef>
                <a:spcPct val="0"/>
              </a:spcBef>
              <a:buFontTx/>
              <a:buNone/>
              <a:defRPr/>
            </a:pPr>
            <a:r>
              <a:rPr lang="fr-BE" altLang="fr-FR" sz="2000" dirty="0" smtClean="0">
                <a:latin typeface="+mn-lt"/>
              </a:rPr>
              <a:t>anoestrus</a:t>
            </a:r>
          </a:p>
        </p:txBody>
      </p:sp>
      <p:cxnSp>
        <p:nvCxnSpPr>
          <p:cNvPr id="11" name="Connecteur droit avec flèche 10"/>
          <p:cNvCxnSpPr>
            <a:stCxn id="23611" idx="3"/>
          </p:cNvCxnSpPr>
          <p:nvPr/>
        </p:nvCxnSpPr>
        <p:spPr>
          <a:xfrm flipV="1">
            <a:off x="6840538" y="5036259"/>
            <a:ext cx="788987"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7" name="Connecteur droit avec flèche 306"/>
          <p:cNvCxnSpPr/>
          <p:nvPr/>
        </p:nvCxnSpPr>
        <p:spPr>
          <a:xfrm flipV="1">
            <a:off x="8104188" y="3867150"/>
            <a:ext cx="0" cy="9017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3618" name="Groupe 16"/>
          <p:cNvGrpSpPr>
            <a:grpSpLocks/>
          </p:cNvGrpSpPr>
          <p:nvPr/>
        </p:nvGrpSpPr>
        <p:grpSpPr bwMode="auto">
          <a:xfrm>
            <a:off x="207777" y="1744355"/>
            <a:ext cx="2237249" cy="1744662"/>
            <a:chOff x="84226" y="2427093"/>
            <a:chExt cx="1964745" cy="1495184"/>
          </a:xfrm>
        </p:grpSpPr>
        <p:pic>
          <p:nvPicPr>
            <p:cNvPr id="236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26" y="2427093"/>
              <a:ext cx="1964745" cy="149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15"/>
            <p:cNvSpPr txBox="1"/>
            <p:nvPr/>
          </p:nvSpPr>
          <p:spPr>
            <a:xfrm>
              <a:off x="395284" y="3131829"/>
              <a:ext cx="384062" cy="369827"/>
            </a:xfrm>
            <a:prstGeom prst="rect">
              <a:avLst/>
            </a:prstGeom>
            <a:noFill/>
          </p:spPr>
          <p:txBody>
            <a:bodyPr wrap="none">
              <a:spAutoFit/>
            </a:bodyPr>
            <a:lstStyle/>
            <a:p>
              <a:pPr>
                <a:defRPr/>
              </a:pPr>
              <a:r>
                <a:rPr lang="fr-BE" dirty="0" err="1">
                  <a:solidFill>
                    <a:srgbClr val="FFFF00"/>
                  </a:solidFill>
                  <a:latin typeface="+mn-lt"/>
                </a:rPr>
                <a:t>CJ</a:t>
              </a:r>
              <a:endParaRPr lang="fr-BE" dirty="0">
                <a:solidFill>
                  <a:srgbClr val="FFFF00"/>
                </a:solidFill>
                <a:latin typeface="+mn-lt"/>
              </a:endParaRPr>
            </a:p>
          </p:txBody>
        </p:sp>
      </p:grpSp>
      <p:grpSp>
        <p:nvGrpSpPr>
          <p:cNvPr id="23619" name="Groupe 17"/>
          <p:cNvGrpSpPr>
            <a:grpSpLocks/>
          </p:cNvGrpSpPr>
          <p:nvPr/>
        </p:nvGrpSpPr>
        <p:grpSpPr bwMode="auto">
          <a:xfrm>
            <a:off x="2627505" y="1734209"/>
            <a:ext cx="2068320" cy="1766937"/>
            <a:chOff x="2131258" y="2400358"/>
            <a:chExt cx="1853497" cy="1492802"/>
          </a:xfrm>
        </p:grpSpPr>
        <p:pic>
          <p:nvPicPr>
            <p:cNvPr id="23620" name="Picture 2" descr="D:\Activités d'enseignements\Ressources\Multimedia\Multimedia echographie RU\Photos Titan Benedicte Gabriel\Bov Uterus pyometre 2.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1258" y="2400358"/>
              <a:ext cx="1853497" cy="149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 name="ZoneTexte 311"/>
            <p:cNvSpPr txBox="1"/>
            <p:nvPr/>
          </p:nvSpPr>
          <p:spPr>
            <a:xfrm>
              <a:off x="2291672" y="3265866"/>
              <a:ext cx="1095898" cy="370024"/>
            </a:xfrm>
            <a:prstGeom prst="rect">
              <a:avLst/>
            </a:prstGeom>
            <a:noFill/>
          </p:spPr>
          <p:txBody>
            <a:bodyPr wrap="none">
              <a:spAutoFit/>
            </a:bodyPr>
            <a:lstStyle/>
            <a:p>
              <a:pPr>
                <a:defRPr/>
              </a:pPr>
              <a:r>
                <a:rPr lang="fr-BE" dirty="0">
                  <a:solidFill>
                    <a:srgbClr val="FFFF00"/>
                  </a:solidFill>
                  <a:latin typeface="+mn-lt"/>
                </a:rPr>
                <a:t>Pyomètre</a:t>
              </a:r>
            </a:p>
          </p:txBody>
        </p:sp>
      </p:grpSp>
      <p:sp>
        <p:nvSpPr>
          <p:cNvPr id="295" name="Rectangle à coins arrondis 294"/>
          <p:cNvSpPr/>
          <p:nvPr/>
        </p:nvSpPr>
        <p:spPr>
          <a:xfrm>
            <a:off x="899593" y="173038"/>
            <a:ext cx="7204596" cy="447650"/>
          </a:xfrm>
          <a:prstGeom prst="roundRect">
            <a:avLst/>
          </a:prstGeom>
          <a:solidFill>
            <a:schemeClr val="tx2">
              <a:lumMod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altLang="fr-FR" sz="2400" dirty="0" smtClean="0">
                <a:solidFill>
                  <a:schemeClr val="bg1"/>
                </a:solidFill>
              </a:rPr>
              <a:t>Anoestrus pathologique de type 4 : le pyomètre</a:t>
            </a:r>
            <a:endParaRPr lang="fr-FR" altLang="fr-FR" sz="2400" dirty="0">
              <a:solidFill>
                <a:schemeClr val="bg1"/>
              </a:solidFill>
            </a:endParaRPr>
          </a:p>
        </p:txBody>
      </p:sp>
      <p:sp>
        <p:nvSpPr>
          <p:cNvPr id="296" name="Ellipse 295"/>
          <p:cNvSpPr/>
          <p:nvPr/>
        </p:nvSpPr>
        <p:spPr>
          <a:xfrm>
            <a:off x="125669" y="173038"/>
            <a:ext cx="504732" cy="454447"/>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a:t>4</a:t>
            </a:r>
          </a:p>
        </p:txBody>
      </p:sp>
      <p:sp>
        <p:nvSpPr>
          <p:cNvPr id="2" name="Espace réservé du numéro de diapositive 1"/>
          <p:cNvSpPr>
            <a:spLocks noGrp="1"/>
          </p:cNvSpPr>
          <p:nvPr>
            <p:ph type="sldNum" sz="quarter" idx="12"/>
          </p:nvPr>
        </p:nvSpPr>
        <p:spPr/>
        <p:txBody>
          <a:bodyPr/>
          <a:lstStyle/>
          <a:p>
            <a:fld id="{74236956-C5D1-4819-939A-6E38A104A438}" type="slidenum">
              <a:rPr lang="fr-BE" smtClean="0"/>
              <a:t>22</a:t>
            </a:fld>
            <a:endParaRPr lang="fr-BE"/>
          </a:p>
        </p:txBody>
      </p:sp>
    </p:spTree>
    <p:extLst>
      <p:ext uri="{BB962C8B-B14F-4D97-AF65-F5344CB8AC3E}">
        <p14:creationId xmlns:p14="http://schemas.microsoft.com/office/powerpoint/2010/main" val="168717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6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6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6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614" grpId="0"/>
      <p:bldP spid="30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Narrow" pitchFamily="34" charset="0"/>
              <a:buChar char="●"/>
              <a:defRPr sz="2800">
                <a:solidFill>
                  <a:schemeClr val="tx1"/>
                </a:solidFill>
                <a:latin typeface="Arial Narrow" pitchFamily="34" charset="0"/>
              </a:defRPr>
            </a:lvl1pPr>
            <a:lvl2pPr marL="742950" indent="-285750" eaLnBrk="0" hangingPunct="0">
              <a:spcBef>
                <a:spcPct val="20000"/>
              </a:spcBef>
              <a:buSzPct val="110000"/>
              <a:buFont typeface="Wingdings" pitchFamily="2" charset="2"/>
              <a:buChar char="§"/>
              <a:defRPr sz="2600">
                <a:solidFill>
                  <a:schemeClr val="tx1"/>
                </a:solidFill>
                <a:latin typeface="Arial Narrow" pitchFamily="34" charset="0"/>
              </a:defRPr>
            </a:lvl2pPr>
            <a:lvl3pPr marL="1143000" indent="-228600" eaLnBrk="0" hangingPunct="0">
              <a:spcBef>
                <a:spcPct val="20000"/>
              </a:spcBef>
              <a:buSzPct val="80000"/>
              <a:buChar char="o"/>
              <a:defRPr sz="2400">
                <a:solidFill>
                  <a:schemeClr val="tx1"/>
                </a:solidFill>
                <a:latin typeface="Arial Narrow" pitchFamily="34" charset="0"/>
              </a:defRPr>
            </a:lvl3pPr>
            <a:lvl4pPr marL="1600200" indent="-228600" eaLnBrk="0" hangingPunct="0">
              <a:spcBef>
                <a:spcPct val="20000"/>
              </a:spcBef>
              <a:buChar char="–"/>
              <a:defRPr sz="2000">
                <a:solidFill>
                  <a:srgbClr val="336600"/>
                </a:solidFill>
                <a:latin typeface="Arial Narrow" pitchFamily="34" charset="0"/>
              </a:defRPr>
            </a:lvl4pPr>
            <a:lvl5pPr marL="2057400" indent="-228600" eaLnBrk="0" hangingPunct="0">
              <a:spcBef>
                <a:spcPct val="20000"/>
              </a:spcBef>
              <a:buChar char="»"/>
              <a:defRPr sz="2000">
                <a:solidFill>
                  <a:srgbClr val="336600"/>
                </a:solidFill>
                <a:latin typeface="Arial Narrow" pitchFamily="34" charset="0"/>
              </a:defRPr>
            </a:lvl5pPr>
            <a:lvl6pPr marL="2514600" indent="-228600" eaLnBrk="0" fontAlgn="base" hangingPunct="0">
              <a:spcBef>
                <a:spcPct val="20000"/>
              </a:spcBef>
              <a:spcAft>
                <a:spcPct val="0"/>
              </a:spcAft>
              <a:buChar char="»"/>
              <a:defRPr sz="2000">
                <a:solidFill>
                  <a:srgbClr val="336600"/>
                </a:solidFill>
                <a:latin typeface="Arial Narrow" pitchFamily="34" charset="0"/>
              </a:defRPr>
            </a:lvl6pPr>
            <a:lvl7pPr marL="2971800" indent="-228600" eaLnBrk="0" fontAlgn="base" hangingPunct="0">
              <a:spcBef>
                <a:spcPct val="20000"/>
              </a:spcBef>
              <a:spcAft>
                <a:spcPct val="0"/>
              </a:spcAft>
              <a:buChar char="»"/>
              <a:defRPr sz="2000">
                <a:solidFill>
                  <a:srgbClr val="336600"/>
                </a:solidFill>
                <a:latin typeface="Arial Narrow" pitchFamily="34" charset="0"/>
              </a:defRPr>
            </a:lvl7pPr>
            <a:lvl8pPr marL="3429000" indent="-228600" eaLnBrk="0" fontAlgn="base" hangingPunct="0">
              <a:spcBef>
                <a:spcPct val="20000"/>
              </a:spcBef>
              <a:spcAft>
                <a:spcPct val="0"/>
              </a:spcAft>
              <a:buChar char="»"/>
              <a:defRPr sz="2000">
                <a:solidFill>
                  <a:srgbClr val="336600"/>
                </a:solidFill>
                <a:latin typeface="Arial Narrow" pitchFamily="34" charset="0"/>
              </a:defRPr>
            </a:lvl8pPr>
            <a:lvl9pPr marL="3886200" indent="-228600" eaLnBrk="0" fontAlgn="base" hangingPunct="0">
              <a:spcBef>
                <a:spcPct val="20000"/>
              </a:spcBef>
              <a:spcAft>
                <a:spcPct val="0"/>
              </a:spcAft>
              <a:buChar char="»"/>
              <a:defRPr sz="2000">
                <a:solidFill>
                  <a:srgbClr val="336600"/>
                </a:solidFill>
                <a:latin typeface="Arial Narrow" pitchFamily="34" charset="0"/>
              </a:defRPr>
            </a:lvl9pPr>
          </a:lstStyle>
          <a:p>
            <a:pPr eaLnBrk="1" hangingPunct="1">
              <a:spcBef>
                <a:spcPct val="0"/>
              </a:spcBef>
              <a:buFontTx/>
              <a:buNone/>
            </a:pPr>
            <a:fld id="{2A3A4000-C9E0-4B82-BF6D-843F21C461F6}" type="slidenum">
              <a:rPr lang="fr-FR" altLang="fr-FR" sz="1500" smtClean="0"/>
              <a:pPr eaLnBrk="1" hangingPunct="1">
                <a:spcBef>
                  <a:spcPct val="0"/>
                </a:spcBef>
                <a:buFontTx/>
                <a:buNone/>
              </a:pPr>
              <a:t>23</a:t>
            </a:fld>
            <a:endParaRPr lang="fr-FR" altLang="fr-FR" sz="1500" smtClean="0"/>
          </a:p>
        </p:txBody>
      </p:sp>
      <p:sp>
        <p:nvSpPr>
          <p:cNvPr id="21" name="Rectangle à coins arrondis 20"/>
          <p:cNvSpPr/>
          <p:nvPr/>
        </p:nvSpPr>
        <p:spPr>
          <a:xfrm>
            <a:off x="457630" y="153926"/>
            <a:ext cx="8290834" cy="898810"/>
          </a:xfrm>
          <a:prstGeom prst="roundRect">
            <a:avLst/>
          </a:prstGeom>
          <a:solidFill>
            <a:schemeClr val="tx2">
              <a:lumMod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altLang="fr-FR" sz="2400" dirty="0" smtClean="0">
                <a:solidFill>
                  <a:schemeClr val="bg1"/>
                </a:solidFill>
              </a:rPr>
              <a:t>Traitement de l’anoestrus pathologique fonctionnel de type 4  </a:t>
            </a:r>
          </a:p>
          <a:p>
            <a:pPr algn="ctr">
              <a:defRPr/>
            </a:pPr>
            <a:r>
              <a:rPr lang="fr-BE" altLang="fr-FR" sz="2400" dirty="0" smtClean="0">
                <a:solidFill>
                  <a:schemeClr val="bg1"/>
                </a:solidFill>
              </a:rPr>
              <a:t>le pyomètre  </a:t>
            </a:r>
            <a:endParaRPr lang="fr-FR" altLang="fr-FR" sz="2400" dirty="0">
              <a:solidFill>
                <a:schemeClr val="bg1"/>
              </a:solidFill>
            </a:endParaRPr>
          </a:p>
        </p:txBody>
      </p:sp>
      <p:sp>
        <p:nvSpPr>
          <p:cNvPr id="20" name="Rectangle à coins arrondis 19"/>
          <p:cNvSpPr/>
          <p:nvPr/>
        </p:nvSpPr>
        <p:spPr>
          <a:xfrm>
            <a:off x="2123728" y="1988840"/>
            <a:ext cx="6480721" cy="3168352"/>
          </a:xfrm>
          <a:prstGeom prst="roundRect">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anose="020B0604020202020204" pitchFamily="34" charset="0"/>
              <a:buChar char="•"/>
              <a:defRPr/>
            </a:pPr>
            <a:r>
              <a:rPr lang="fr-BE" sz="2200" dirty="0" smtClean="0"/>
              <a:t>Injection unique ou répétée (7 jours d’intervalle) d’une PGF2a</a:t>
            </a:r>
          </a:p>
          <a:p>
            <a:pPr marL="342900" indent="-342900">
              <a:buFont typeface="Arial" panose="020B0604020202020204" pitchFamily="34" charset="0"/>
              <a:buChar char="•"/>
              <a:defRPr/>
            </a:pPr>
            <a:endParaRPr lang="fr-BE" sz="2200" dirty="0" smtClean="0"/>
          </a:p>
          <a:p>
            <a:pPr marL="342900" indent="-342900">
              <a:buFont typeface="Arial" panose="020B0604020202020204" pitchFamily="34" charset="0"/>
              <a:buChar char="•"/>
              <a:defRPr/>
            </a:pPr>
            <a:r>
              <a:rPr lang="fr-BE" sz="2200" dirty="0" smtClean="0"/>
              <a:t>Instillation d’une solution d’</a:t>
            </a:r>
            <a:r>
              <a:rPr lang="fr-BE" sz="2200" dirty="0" err="1" smtClean="0"/>
              <a:t>isobétadine</a:t>
            </a:r>
            <a:r>
              <a:rPr lang="fr-BE" sz="2200" dirty="0" smtClean="0"/>
              <a:t> : 50 à 100 voire 200 ml</a:t>
            </a:r>
            <a:r>
              <a:rPr lang="fr-BE" sz="2200" dirty="0"/>
              <a:t>) au moyen d’une solution à 0,5 ou 2 % de </a:t>
            </a:r>
            <a:r>
              <a:rPr lang="fr-BE" sz="2200" dirty="0" err="1" smtClean="0"/>
              <a:t>PVPI</a:t>
            </a:r>
            <a:r>
              <a:rPr lang="fr-BE" sz="2200" dirty="0" smtClean="0"/>
              <a:t> </a:t>
            </a:r>
            <a:r>
              <a:rPr lang="fr-BE" sz="2200" dirty="0"/>
              <a:t>(</a:t>
            </a:r>
            <a:r>
              <a:rPr lang="fr-BE" sz="2200" dirty="0" err="1"/>
              <a:t>Polyvinypyrolidone</a:t>
            </a:r>
            <a:r>
              <a:rPr lang="fr-BE" sz="2200" dirty="0"/>
              <a:t> iodée 10 </a:t>
            </a:r>
            <a:r>
              <a:rPr lang="fr-BE" sz="2200" dirty="0" smtClean="0"/>
              <a:t>%). </a:t>
            </a:r>
          </a:p>
          <a:p>
            <a:pPr marL="342900" indent="-342900">
              <a:buFont typeface="Arial" panose="020B0604020202020204" pitchFamily="34" charset="0"/>
              <a:buChar char="•"/>
              <a:defRPr/>
            </a:pPr>
            <a:endParaRPr lang="fr-BE" sz="2200" dirty="0" smtClean="0"/>
          </a:p>
          <a:p>
            <a:pPr marL="342900" indent="-342900">
              <a:buFont typeface="Arial" panose="020B0604020202020204" pitchFamily="34" charset="0"/>
              <a:buChar char="•"/>
              <a:defRPr/>
            </a:pPr>
            <a:r>
              <a:rPr lang="fr-BE" sz="2200" dirty="0" smtClean="0"/>
              <a:t>Injection d’ocytocine en phase </a:t>
            </a:r>
            <a:r>
              <a:rPr lang="fr-BE" sz="2200" dirty="0" err="1" smtClean="0"/>
              <a:t>oestrale</a:t>
            </a:r>
            <a:endParaRPr lang="fr-BE" sz="2200" dirty="0"/>
          </a:p>
        </p:txBody>
      </p:sp>
      <p:pic>
        <p:nvPicPr>
          <p:cNvPr id="22" name="Image 21" descr="Résultat de recherche d'images pour &quot;iso betadine gynecologie&quot;"/>
          <p:cNvPicPr/>
          <p:nvPr/>
        </p:nvPicPr>
        <p:blipFill>
          <a:blip r:embed="rId2">
            <a:extLst>
              <a:ext uri="{28A0092B-C50C-407E-A947-70E740481C1C}">
                <a14:useLocalDpi xmlns:a14="http://schemas.microsoft.com/office/drawing/2010/main" val="0"/>
              </a:ext>
            </a:extLst>
          </a:blip>
          <a:srcRect/>
          <a:stretch>
            <a:fillRect/>
          </a:stretch>
        </p:blipFill>
        <p:spPr bwMode="auto">
          <a:xfrm>
            <a:off x="175166" y="1411901"/>
            <a:ext cx="1660530" cy="4682269"/>
          </a:xfrm>
          <a:prstGeom prst="rect">
            <a:avLst/>
          </a:prstGeom>
          <a:noFill/>
          <a:ln>
            <a:noFill/>
          </a:ln>
        </p:spPr>
      </p:pic>
    </p:spTree>
    <p:extLst>
      <p:ext uri="{BB962C8B-B14F-4D97-AF65-F5344CB8AC3E}">
        <p14:creationId xmlns:p14="http://schemas.microsoft.com/office/powerpoint/2010/main" val="744494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3" name="Rectangle à coins arrondis 1492"/>
          <p:cNvSpPr/>
          <p:nvPr/>
        </p:nvSpPr>
        <p:spPr>
          <a:xfrm>
            <a:off x="647918" y="980728"/>
            <a:ext cx="8016875" cy="785812"/>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sz="2200" dirty="0"/>
              <a:t>TYPE </a:t>
            </a:r>
            <a:r>
              <a:rPr lang="fr-BE" sz="2200" dirty="0" smtClean="0"/>
              <a:t>5 </a:t>
            </a:r>
            <a:r>
              <a:rPr lang="fr-BE" sz="2200" dirty="0"/>
              <a:t>: le follicule ovule et le </a:t>
            </a:r>
            <a:r>
              <a:rPr lang="fr-BE" sz="2200" dirty="0" err="1"/>
              <a:t>CJ</a:t>
            </a:r>
            <a:r>
              <a:rPr lang="fr-BE" sz="2200" dirty="0"/>
              <a:t> se développe mais </a:t>
            </a:r>
            <a:r>
              <a:rPr lang="fr-BE" sz="2200" dirty="0" smtClean="0"/>
              <a:t>l’éleveur n’a pas détecté la chaleur ou l’animal ne l’a pas manifestée </a:t>
            </a:r>
            <a:endParaRPr lang="fr-BE" sz="2200" dirty="0"/>
          </a:p>
        </p:txBody>
      </p:sp>
      <p:grpSp>
        <p:nvGrpSpPr>
          <p:cNvPr id="3" name="Groupe 2"/>
          <p:cNvGrpSpPr/>
          <p:nvPr/>
        </p:nvGrpSpPr>
        <p:grpSpPr>
          <a:xfrm>
            <a:off x="35496" y="2636912"/>
            <a:ext cx="7643812" cy="3322637"/>
            <a:chOff x="35496" y="2636912"/>
            <a:chExt cx="7643812" cy="3322637"/>
          </a:xfrm>
        </p:grpSpPr>
        <p:cxnSp>
          <p:nvCxnSpPr>
            <p:cNvPr id="23555" name="Connecteur droit 50"/>
            <p:cNvCxnSpPr>
              <a:cxnSpLocks noChangeShapeType="1"/>
            </p:cNvCxnSpPr>
            <p:nvPr/>
          </p:nvCxnSpPr>
          <p:spPr bwMode="auto">
            <a:xfrm>
              <a:off x="45020" y="5481712"/>
              <a:ext cx="763428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56" name="Connecteur droit 52"/>
            <p:cNvCxnSpPr>
              <a:cxnSpLocks noChangeShapeType="1"/>
            </p:cNvCxnSpPr>
            <p:nvPr/>
          </p:nvCxnSpPr>
          <p:spPr bwMode="auto">
            <a:xfrm>
              <a:off x="1288033"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57" name="Connecteur droit 53"/>
            <p:cNvCxnSpPr>
              <a:cxnSpLocks noChangeShapeType="1"/>
            </p:cNvCxnSpPr>
            <p:nvPr/>
          </p:nvCxnSpPr>
          <p:spPr bwMode="auto">
            <a:xfrm>
              <a:off x="1581720"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58" name="Connecteur droit 54"/>
            <p:cNvCxnSpPr>
              <a:cxnSpLocks noChangeShapeType="1"/>
            </p:cNvCxnSpPr>
            <p:nvPr/>
          </p:nvCxnSpPr>
          <p:spPr bwMode="auto">
            <a:xfrm>
              <a:off x="1875408"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59" name="Connecteur droit 55"/>
            <p:cNvCxnSpPr>
              <a:cxnSpLocks noChangeShapeType="1"/>
            </p:cNvCxnSpPr>
            <p:nvPr/>
          </p:nvCxnSpPr>
          <p:spPr bwMode="auto">
            <a:xfrm>
              <a:off x="2169095"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0" name="Connecteur droit 56"/>
            <p:cNvCxnSpPr>
              <a:cxnSpLocks noChangeShapeType="1"/>
            </p:cNvCxnSpPr>
            <p:nvPr/>
          </p:nvCxnSpPr>
          <p:spPr bwMode="auto">
            <a:xfrm>
              <a:off x="2461195"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1" name="Connecteur droit 57"/>
            <p:cNvCxnSpPr>
              <a:cxnSpLocks noChangeShapeType="1"/>
            </p:cNvCxnSpPr>
            <p:nvPr/>
          </p:nvCxnSpPr>
          <p:spPr bwMode="auto">
            <a:xfrm>
              <a:off x="2754883"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2" name="Connecteur droit 58"/>
            <p:cNvCxnSpPr>
              <a:cxnSpLocks noChangeShapeType="1"/>
            </p:cNvCxnSpPr>
            <p:nvPr/>
          </p:nvCxnSpPr>
          <p:spPr bwMode="auto">
            <a:xfrm>
              <a:off x="3045395"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3" name="Connecteur droit 60"/>
            <p:cNvCxnSpPr>
              <a:cxnSpLocks noChangeShapeType="1"/>
            </p:cNvCxnSpPr>
            <p:nvPr/>
          </p:nvCxnSpPr>
          <p:spPr bwMode="auto">
            <a:xfrm>
              <a:off x="3343845"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4" name="Connecteur droit 61"/>
            <p:cNvCxnSpPr>
              <a:cxnSpLocks noChangeShapeType="1"/>
            </p:cNvCxnSpPr>
            <p:nvPr/>
          </p:nvCxnSpPr>
          <p:spPr bwMode="auto">
            <a:xfrm>
              <a:off x="3634358"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5" name="Connecteur droit 62"/>
            <p:cNvCxnSpPr>
              <a:cxnSpLocks noChangeShapeType="1"/>
            </p:cNvCxnSpPr>
            <p:nvPr/>
          </p:nvCxnSpPr>
          <p:spPr bwMode="auto">
            <a:xfrm>
              <a:off x="3929633"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6" name="Connecteur droit 63"/>
            <p:cNvCxnSpPr>
              <a:cxnSpLocks noChangeShapeType="1"/>
            </p:cNvCxnSpPr>
            <p:nvPr/>
          </p:nvCxnSpPr>
          <p:spPr bwMode="auto">
            <a:xfrm>
              <a:off x="4220145"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7" name="Connecteur droit 64"/>
            <p:cNvCxnSpPr>
              <a:cxnSpLocks noChangeShapeType="1"/>
            </p:cNvCxnSpPr>
            <p:nvPr/>
          </p:nvCxnSpPr>
          <p:spPr bwMode="auto">
            <a:xfrm>
              <a:off x="4515420"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8" name="Connecteur droit 65"/>
            <p:cNvCxnSpPr>
              <a:cxnSpLocks noChangeShapeType="1"/>
            </p:cNvCxnSpPr>
            <p:nvPr/>
          </p:nvCxnSpPr>
          <p:spPr bwMode="auto">
            <a:xfrm>
              <a:off x="4807520"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9" name="Connecteur droit 66"/>
            <p:cNvCxnSpPr>
              <a:cxnSpLocks noChangeShapeType="1"/>
            </p:cNvCxnSpPr>
            <p:nvPr/>
          </p:nvCxnSpPr>
          <p:spPr bwMode="auto">
            <a:xfrm>
              <a:off x="5101208"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0" name="Connecteur droit 67"/>
            <p:cNvCxnSpPr>
              <a:cxnSpLocks noChangeShapeType="1"/>
            </p:cNvCxnSpPr>
            <p:nvPr/>
          </p:nvCxnSpPr>
          <p:spPr bwMode="auto">
            <a:xfrm>
              <a:off x="5394895"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1" name="Connecteur droit 68"/>
            <p:cNvCxnSpPr>
              <a:cxnSpLocks noChangeShapeType="1"/>
            </p:cNvCxnSpPr>
            <p:nvPr/>
          </p:nvCxnSpPr>
          <p:spPr bwMode="auto">
            <a:xfrm>
              <a:off x="5688583"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2" name="Connecteur droit 69"/>
            <p:cNvCxnSpPr>
              <a:cxnSpLocks noChangeShapeType="1"/>
            </p:cNvCxnSpPr>
            <p:nvPr/>
          </p:nvCxnSpPr>
          <p:spPr bwMode="auto">
            <a:xfrm>
              <a:off x="5982270"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3" name="Connecteur droit 70"/>
            <p:cNvCxnSpPr>
              <a:cxnSpLocks noChangeShapeType="1"/>
            </p:cNvCxnSpPr>
            <p:nvPr/>
          </p:nvCxnSpPr>
          <p:spPr bwMode="auto">
            <a:xfrm>
              <a:off x="6274370"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4" name="Connecteur droit 71"/>
            <p:cNvCxnSpPr>
              <a:cxnSpLocks noChangeShapeType="1"/>
            </p:cNvCxnSpPr>
            <p:nvPr/>
          </p:nvCxnSpPr>
          <p:spPr bwMode="auto">
            <a:xfrm>
              <a:off x="6566470"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5" name="Connecteur droit 72"/>
            <p:cNvCxnSpPr>
              <a:cxnSpLocks noChangeShapeType="1"/>
            </p:cNvCxnSpPr>
            <p:nvPr/>
          </p:nvCxnSpPr>
          <p:spPr bwMode="auto">
            <a:xfrm>
              <a:off x="6860158"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6" name="Connecteur droit 73"/>
            <p:cNvCxnSpPr>
              <a:cxnSpLocks noChangeShapeType="1"/>
            </p:cNvCxnSpPr>
            <p:nvPr/>
          </p:nvCxnSpPr>
          <p:spPr bwMode="auto">
            <a:xfrm>
              <a:off x="7153845"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7" name="Connecteur droit 113"/>
            <p:cNvCxnSpPr>
              <a:cxnSpLocks noChangeShapeType="1"/>
            </p:cNvCxnSpPr>
            <p:nvPr/>
          </p:nvCxnSpPr>
          <p:spPr bwMode="auto">
            <a:xfrm>
              <a:off x="1040383"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8" name="Connecteur droit 143"/>
            <p:cNvCxnSpPr>
              <a:cxnSpLocks noChangeShapeType="1"/>
            </p:cNvCxnSpPr>
            <p:nvPr/>
          </p:nvCxnSpPr>
          <p:spPr bwMode="auto">
            <a:xfrm>
              <a:off x="770508" y="544996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79" name="Connecteur droit 73"/>
            <p:cNvCxnSpPr>
              <a:cxnSpLocks noChangeShapeType="1"/>
            </p:cNvCxnSpPr>
            <p:nvPr/>
          </p:nvCxnSpPr>
          <p:spPr bwMode="auto">
            <a:xfrm>
              <a:off x="7433245" y="5480124"/>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80" name="Connecteur droit 143"/>
            <p:cNvCxnSpPr>
              <a:cxnSpLocks noChangeShapeType="1"/>
            </p:cNvCxnSpPr>
            <p:nvPr/>
          </p:nvCxnSpPr>
          <p:spPr bwMode="auto">
            <a:xfrm>
              <a:off x="543495" y="5480124"/>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81" name="Connecteur droit 143"/>
            <p:cNvCxnSpPr>
              <a:cxnSpLocks noChangeShapeType="1"/>
            </p:cNvCxnSpPr>
            <p:nvPr/>
          </p:nvCxnSpPr>
          <p:spPr bwMode="auto">
            <a:xfrm>
              <a:off x="294258" y="548171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82" name="Connecteur droit 73"/>
            <p:cNvCxnSpPr>
              <a:cxnSpLocks noChangeShapeType="1"/>
            </p:cNvCxnSpPr>
            <p:nvPr/>
          </p:nvCxnSpPr>
          <p:spPr bwMode="auto">
            <a:xfrm>
              <a:off x="45020" y="5481712"/>
              <a:ext cx="0"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23583" name="Group 312"/>
            <p:cNvGrpSpPr>
              <a:grpSpLocks/>
            </p:cNvGrpSpPr>
            <p:nvPr/>
          </p:nvGrpSpPr>
          <p:grpSpPr bwMode="auto">
            <a:xfrm>
              <a:off x="741933" y="5246762"/>
              <a:ext cx="6338887" cy="142875"/>
              <a:chOff x="930" y="3430"/>
              <a:chExt cx="3993" cy="90"/>
            </a:xfrm>
          </p:grpSpPr>
          <p:grpSp>
            <p:nvGrpSpPr>
              <p:cNvPr id="23709" name="Group 160"/>
              <p:cNvGrpSpPr>
                <a:grpSpLocks/>
              </p:cNvGrpSpPr>
              <p:nvPr/>
            </p:nvGrpSpPr>
            <p:grpSpPr bwMode="auto">
              <a:xfrm>
                <a:off x="930" y="3430"/>
                <a:ext cx="182" cy="90"/>
                <a:chOff x="2381" y="2024"/>
                <a:chExt cx="271" cy="136"/>
              </a:xfrm>
            </p:grpSpPr>
            <p:sp>
              <p:nvSpPr>
                <p:cNvPr id="23842"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43"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44"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45"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46"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0" name="Group 174"/>
              <p:cNvGrpSpPr>
                <a:grpSpLocks/>
              </p:cNvGrpSpPr>
              <p:nvPr/>
            </p:nvGrpSpPr>
            <p:grpSpPr bwMode="auto">
              <a:xfrm>
                <a:off x="1111" y="3430"/>
                <a:ext cx="182" cy="90"/>
                <a:chOff x="2381" y="2024"/>
                <a:chExt cx="271" cy="136"/>
              </a:xfrm>
            </p:grpSpPr>
            <p:sp>
              <p:nvSpPr>
                <p:cNvPr id="23837"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38"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39"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40"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41"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1" name="Group 180"/>
              <p:cNvGrpSpPr>
                <a:grpSpLocks/>
              </p:cNvGrpSpPr>
              <p:nvPr/>
            </p:nvGrpSpPr>
            <p:grpSpPr bwMode="auto">
              <a:xfrm>
                <a:off x="1837" y="3430"/>
                <a:ext cx="182" cy="90"/>
                <a:chOff x="2381" y="2024"/>
                <a:chExt cx="271" cy="136"/>
              </a:xfrm>
            </p:grpSpPr>
            <p:sp>
              <p:nvSpPr>
                <p:cNvPr id="23832"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33"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34"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35"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36"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2" name="Group 186"/>
              <p:cNvGrpSpPr>
                <a:grpSpLocks/>
              </p:cNvGrpSpPr>
              <p:nvPr/>
            </p:nvGrpSpPr>
            <p:grpSpPr bwMode="auto">
              <a:xfrm>
                <a:off x="1474" y="3430"/>
                <a:ext cx="182" cy="90"/>
                <a:chOff x="2381" y="2024"/>
                <a:chExt cx="271" cy="136"/>
              </a:xfrm>
            </p:grpSpPr>
            <p:sp>
              <p:nvSpPr>
                <p:cNvPr id="23827"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28"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29"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30"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31"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3" name="Group 192"/>
              <p:cNvGrpSpPr>
                <a:grpSpLocks/>
              </p:cNvGrpSpPr>
              <p:nvPr/>
            </p:nvGrpSpPr>
            <p:grpSpPr bwMode="auto">
              <a:xfrm>
                <a:off x="1655" y="3430"/>
                <a:ext cx="182" cy="90"/>
                <a:chOff x="2381" y="2024"/>
                <a:chExt cx="271" cy="136"/>
              </a:xfrm>
            </p:grpSpPr>
            <p:sp>
              <p:nvSpPr>
                <p:cNvPr id="23822"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23"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24"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25"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26"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4" name="Group 198"/>
              <p:cNvGrpSpPr>
                <a:grpSpLocks/>
              </p:cNvGrpSpPr>
              <p:nvPr/>
            </p:nvGrpSpPr>
            <p:grpSpPr bwMode="auto">
              <a:xfrm>
                <a:off x="1292" y="3430"/>
                <a:ext cx="182" cy="90"/>
                <a:chOff x="2381" y="2024"/>
                <a:chExt cx="271" cy="136"/>
              </a:xfrm>
            </p:grpSpPr>
            <p:sp>
              <p:nvSpPr>
                <p:cNvPr id="23817"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18"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19"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20"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21"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5" name="Group 204"/>
              <p:cNvGrpSpPr>
                <a:grpSpLocks/>
              </p:cNvGrpSpPr>
              <p:nvPr/>
            </p:nvGrpSpPr>
            <p:grpSpPr bwMode="auto">
              <a:xfrm>
                <a:off x="2880" y="3430"/>
                <a:ext cx="182" cy="90"/>
                <a:chOff x="2381" y="2024"/>
                <a:chExt cx="271" cy="136"/>
              </a:xfrm>
            </p:grpSpPr>
            <p:sp>
              <p:nvSpPr>
                <p:cNvPr id="23812"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13"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14"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15"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16"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6" name="Group 210"/>
              <p:cNvGrpSpPr>
                <a:grpSpLocks/>
              </p:cNvGrpSpPr>
              <p:nvPr/>
            </p:nvGrpSpPr>
            <p:grpSpPr bwMode="auto">
              <a:xfrm>
                <a:off x="2699" y="3430"/>
                <a:ext cx="182" cy="90"/>
                <a:chOff x="2381" y="2024"/>
                <a:chExt cx="271" cy="136"/>
              </a:xfrm>
            </p:grpSpPr>
            <p:sp>
              <p:nvSpPr>
                <p:cNvPr id="23807"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08"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09"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10"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11"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7" name="Group 216"/>
              <p:cNvGrpSpPr>
                <a:grpSpLocks/>
              </p:cNvGrpSpPr>
              <p:nvPr/>
            </p:nvGrpSpPr>
            <p:grpSpPr bwMode="auto">
              <a:xfrm>
                <a:off x="2562" y="3430"/>
                <a:ext cx="182" cy="90"/>
                <a:chOff x="2381" y="2024"/>
                <a:chExt cx="271" cy="136"/>
              </a:xfrm>
            </p:grpSpPr>
            <p:sp>
              <p:nvSpPr>
                <p:cNvPr id="23802"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03"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04"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05"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06"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8" name="Group 222"/>
              <p:cNvGrpSpPr>
                <a:grpSpLocks/>
              </p:cNvGrpSpPr>
              <p:nvPr/>
            </p:nvGrpSpPr>
            <p:grpSpPr bwMode="auto">
              <a:xfrm>
                <a:off x="2381" y="3430"/>
                <a:ext cx="182" cy="90"/>
                <a:chOff x="2381" y="2024"/>
                <a:chExt cx="271" cy="136"/>
              </a:xfrm>
            </p:grpSpPr>
            <p:sp>
              <p:nvSpPr>
                <p:cNvPr id="23797"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98"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99"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00"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801"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19" name="Group 228"/>
              <p:cNvGrpSpPr>
                <a:grpSpLocks/>
              </p:cNvGrpSpPr>
              <p:nvPr/>
            </p:nvGrpSpPr>
            <p:grpSpPr bwMode="auto">
              <a:xfrm>
                <a:off x="2200" y="3430"/>
                <a:ext cx="182" cy="90"/>
                <a:chOff x="2381" y="2024"/>
                <a:chExt cx="271" cy="136"/>
              </a:xfrm>
            </p:grpSpPr>
            <p:sp>
              <p:nvSpPr>
                <p:cNvPr id="23792"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93"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94"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95"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96"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0" name="Group 234"/>
              <p:cNvGrpSpPr>
                <a:grpSpLocks/>
              </p:cNvGrpSpPr>
              <p:nvPr/>
            </p:nvGrpSpPr>
            <p:grpSpPr bwMode="auto">
              <a:xfrm>
                <a:off x="2018" y="3430"/>
                <a:ext cx="182" cy="90"/>
                <a:chOff x="2381" y="2024"/>
                <a:chExt cx="271" cy="136"/>
              </a:xfrm>
            </p:grpSpPr>
            <p:sp>
              <p:nvSpPr>
                <p:cNvPr id="23787"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88"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89"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90"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91"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1" name="Group 240"/>
              <p:cNvGrpSpPr>
                <a:grpSpLocks/>
              </p:cNvGrpSpPr>
              <p:nvPr/>
            </p:nvGrpSpPr>
            <p:grpSpPr bwMode="auto">
              <a:xfrm>
                <a:off x="3924" y="3430"/>
                <a:ext cx="182" cy="90"/>
                <a:chOff x="2381" y="2024"/>
                <a:chExt cx="271" cy="136"/>
              </a:xfrm>
            </p:grpSpPr>
            <p:sp>
              <p:nvSpPr>
                <p:cNvPr id="23782"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83"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84"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85"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86"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2" name="Group 246"/>
              <p:cNvGrpSpPr>
                <a:grpSpLocks/>
              </p:cNvGrpSpPr>
              <p:nvPr/>
            </p:nvGrpSpPr>
            <p:grpSpPr bwMode="auto">
              <a:xfrm>
                <a:off x="3743" y="3430"/>
                <a:ext cx="182" cy="90"/>
                <a:chOff x="2381" y="2024"/>
                <a:chExt cx="271" cy="136"/>
              </a:xfrm>
            </p:grpSpPr>
            <p:sp>
              <p:nvSpPr>
                <p:cNvPr id="23777"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78"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79"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80"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81"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3" name="Group 252"/>
              <p:cNvGrpSpPr>
                <a:grpSpLocks/>
              </p:cNvGrpSpPr>
              <p:nvPr/>
            </p:nvGrpSpPr>
            <p:grpSpPr bwMode="auto">
              <a:xfrm>
                <a:off x="3606" y="3430"/>
                <a:ext cx="182" cy="90"/>
                <a:chOff x="2381" y="2024"/>
                <a:chExt cx="271" cy="136"/>
              </a:xfrm>
            </p:grpSpPr>
            <p:sp>
              <p:nvSpPr>
                <p:cNvPr id="23772"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73"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74"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75"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76"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4" name="Group 258"/>
              <p:cNvGrpSpPr>
                <a:grpSpLocks/>
              </p:cNvGrpSpPr>
              <p:nvPr/>
            </p:nvGrpSpPr>
            <p:grpSpPr bwMode="auto">
              <a:xfrm>
                <a:off x="3425" y="3430"/>
                <a:ext cx="182" cy="90"/>
                <a:chOff x="2381" y="2024"/>
                <a:chExt cx="271" cy="136"/>
              </a:xfrm>
            </p:grpSpPr>
            <p:sp>
              <p:nvSpPr>
                <p:cNvPr id="23767"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68"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69"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70"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71"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5" name="Group 264"/>
              <p:cNvGrpSpPr>
                <a:grpSpLocks/>
              </p:cNvGrpSpPr>
              <p:nvPr/>
            </p:nvGrpSpPr>
            <p:grpSpPr bwMode="auto">
              <a:xfrm>
                <a:off x="3244" y="3430"/>
                <a:ext cx="182" cy="90"/>
                <a:chOff x="2381" y="2024"/>
                <a:chExt cx="271" cy="136"/>
              </a:xfrm>
            </p:grpSpPr>
            <p:sp>
              <p:nvSpPr>
                <p:cNvPr id="23762"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63"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64"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65"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66"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6" name="Group 270"/>
              <p:cNvGrpSpPr>
                <a:grpSpLocks/>
              </p:cNvGrpSpPr>
              <p:nvPr/>
            </p:nvGrpSpPr>
            <p:grpSpPr bwMode="auto">
              <a:xfrm>
                <a:off x="3062" y="3430"/>
                <a:ext cx="182" cy="90"/>
                <a:chOff x="2381" y="2024"/>
                <a:chExt cx="271" cy="136"/>
              </a:xfrm>
            </p:grpSpPr>
            <p:sp>
              <p:nvSpPr>
                <p:cNvPr id="23757"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58"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59"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60"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61"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7" name="Group 282"/>
              <p:cNvGrpSpPr>
                <a:grpSpLocks/>
              </p:cNvGrpSpPr>
              <p:nvPr/>
            </p:nvGrpSpPr>
            <p:grpSpPr bwMode="auto">
              <a:xfrm>
                <a:off x="4741" y="3430"/>
                <a:ext cx="182" cy="90"/>
                <a:chOff x="2381" y="2024"/>
                <a:chExt cx="271" cy="136"/>
              </a:xfrm>
            </p:grpSpPr>
            <p:sp>
              <p:nvSpPr>
                <p:cNvPr id="23752"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53"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54"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55"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56"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8" name="Group 288"/>
              <p:cNvGrpSpPr>
                <a:grpSpLocks/>
              </p:cNvGrpSpPr>
              <p:nvPr/>
            </p:nvGrpSpPr>
            <p:grpSpPr bwMode="auto">
              <a:xfrm>
                <a:off x="4604" y="3430"/>
                <a:ext cx="182" cy="90"/>
                <a:chOff x="2381" y="2024"/>
                <a:chExt cx="271" cy="136"/>
              </a:xfrm>
            </p:grpSpPr>
            <p:sp>
              <p:nvSpPr>
                <p:cNvPr id="23747"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48"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49"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50"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51"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29" name="Group 294"/>
              <p:cNvGrpSpPr>
                <a:grpSpLocks/>
              </p:cNvGrpSpPr>
              <p:nvPr/>
            </p:nvGrpSpPr>
            <p:grpSpPr bwMode="auto">
              <a:xfrm>
                <a:off x="4423" y="3430"/>
                <a:ext cx="182" cy="90"/>
                <a:chOff x="2381" y="2024"/>
                <a:chExt cx="271" cy="136"/>
              </a:xfrm>
            </p:grpSpPr>
            <p:sp>
              <p:nvSpPr>
                <p:cNvPr id="23742"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43"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44"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45"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46"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30" name="Group 300"/>
              <p:cNvGrpSpPr>
                <a:grpSpLocks/>
              </p:cNvGrpSpPr>
              <p:nvPr/>
            </p:nvGrpSpPr>
            <p:grpSpPr bwMode="auto">
              <a:xfrm>
                <a:off x="4242" y="3430"/>
                <a:ext cx="182" cy="90"/>
                <a:chOff x="2381" y="2024"/>
                <a:chExt cx="271" cy="136"/>
              </a:xfrm>
            </p:grpSpPr>
            <p:sp>
              <p:nvSpPr>
                <p:cNvPr id="23737"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38"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39"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40"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41"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731" name="Group 306"/>
              <p:cNvGrpSpPr>
                <a:grpSpLocks/>
              </p:cNvGrpSpPr>
              <p:nvPr/>
            </p:nvGrpSpPr>
            <p:grpSpPr bwMode="auto">
              <a:xfrm>
                <a:off x="4060" y="3430"/>
                <a:ext cx="182" cy="90"/>
                <a:chOff x="2381" y="2024"/>
                <a:chExt cx="271" cy="136"/>
              </a:xfrm>
            </p:grpSpPr>
            <p:sp>
              <p:nvSpPr>
                <p:cNvPr id="23732"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33"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34"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35"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36"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sp>
          <p:nvSpPr>
            <p:cNvPr id="23585" name="ZoneTexte 760"/>
            <p:cNvSpPr txBox="1">
              <a:spLocks noChangeArrowheads="1"/>
            </p:cNvSpPr>
            <p:nvPr/>
          </p:nvSpPr>
          <p:spPr bwMode="auto">
            <a:xfrm>
              <a:off x="597471" y="5653162"/>
              <a:ext cx="384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10</a:t>
              </a:r>
            </a:p>
          </p:txBody>
        </p:sp>
        <p:sp>
          <p:nvSpPr>
            <p:cNvPr id="23586" name="ZoneTexte 761"/>
            <p:cNvSpPr txBox="1">
              <a:spLocks noChangeArrowheads="1"/>
            </p:cNvSpPr>
            <p:nvPr/>
          </p:nvSpPr>
          <p:spPr bwMode="auto">
            <a:xfrm>
              <a:off x="35496" y="5653162"/>
              <a:ext cx="2841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5</a:t>
              </a:r>
            </a:p>
          </p:txBody>
        </p:sp>
        <p:sp>
          <p:nvSpPr>
            <p:cNvPr id="23587" name="ZoneTexte 762"/>
            <p:cNvSpPr txBox="1">
              <a:spLocks noChangeArrowheads="1"/>
            </p:cNvSpPr>
            <p:nvPr/>
          </p:nvSpPr>
          <p:spPr bwMode="auto">
            <a:xfrm>
              <a:off x="1188021" y="5653162"/>
              <a:ext cx="384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15</a:t>
              </a:r>
            </a:p>
          </p:txBody>
        </p:sp>
        <p:sp>
          <p:nvSpPr>
            <p:cNvPr id="23588" name="ZoneTexte 763"/>
            <p:cNvSpPr txBox="1">
              <a:spLocks noChangeArrowheads="1"/>
            </p:cNvSpPr>
            <p:nvPr/>
          </p:nvSpPr>
          <p:spPr bwMode="auto">
            <a:xfrm>
              <a:off x="1764283" y="5653162"/>
              <a:ext cx="384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20</a:t>
              </a:r>
            </a:p>
          </p:txBody>
        </p:sp>
        <p:sp>
          <p:nvSpPr>
            <p:cNvPr id="23589" name="ZoneTexte 764"/>
            <p:cNvSpPr txBox="1">
              <a:spLocks noChangeArrowheads="1"/>
            </p:cNvSpPr>
            <p:nvPr/>
          </p:nvSpPr>
          <p:spPr bwMode="auto">
            <a:xfrm>
              <a:off x="2345308" y="5653162"/>
              <a:ext cx="3825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25</a:t>
              </a:r>
            </a:p>
          </p:txBody>
        </p:sp>
        <p:sp>
          <p:nvSpPr>
            <p:cNvPr id="23590" name="ZoneTexte 765"/>
            <p:cNvSpPr txBox="1">
              <a:spLocks noChangeArrowheads="1"/>
            </p:cNvSpPr>
            <p:nvPr/>
          </p:nvSpPr>
          <p:spPr bwMode="auto">
            <a:xfrm>
              <a:off x="2953321" y="5653162"/>
              <a:ext cx="3825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30</a:t>
              </a:r>
            </a:p>
          </p:txBody>
        </p:sp>
        <p:sp>
          <p:nvSpPr>
            <p:cNvPr id="23591" name="ZoneTexte 766"/>
            <p:cNvSpPr txBox="1">
              <a:spLocks noChangeArrowheads="1"/>
            </p:cNvSpPr>
            <p:nvPr/>
          </p:nvSpPr>
          <p:spPr bwMode="auto">
            <a:xfrm>
              <a:off x="3531171" y="5653162"/>
              <a:ext cx="3825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35</a:t>
              </a:r>
            </a:p>
          </p:txBody>
        </p:sp>
        <p:sp>
          <p:nvSpPr>
            <p:cNvPr id="23592" name="ZoneTexte 767"/>
            <p:cNvSpPr txBox="1">
              <a:spLocks noChangeArrowheads="1"/>
            </p:cNvSpPr>
            <p:nvPr/>
          </p:nvSpPr>
          <p:spPr bwMode="auto">
            <a:xfrm>
              <a:off x="4112196" y="5653162"/>
              <a:ext cx="3825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40</a:t>
              </a:r>
            </a:p>
          </p:txBody>
        </p:sp>
        <p:sp>
          <p:nvSpPr>
            <p:cNvPr id="23593" name="ZoneTexte 768"/>
            <p:cNvSpPr txBox="1">
              <a:spLocks noChangeArrowheads="1"/>
            </p:cNvSpPr>
            <p:nvPr/>
          </p:nvSpPr>
          <p:spPr bwMode="auto">
            <a:xfrm>
              <a:off x="5807646" y="5653162"/>
              <a:ext cx="3825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60</a:t>
              </a:r>
            </a:p>
          </p:txBody>
        </p:sp>
        <p:sp>
          <p:nvSpPr>
            <p:cNvPr id="23594" name="ZoneTexte 769"/>
            <p:cNvSpPr txBox="1">
              <a:spLocks noChangeArrowheads="1"/>
            </p:cNvSpPr>
            <p:nvPr/>
          </p:nvSpPr>
          <p:spPr bwMode="auto">
            <a:xfrm>
              <a:off x="5248846" y="5653162"/>
              <a:ext cx="3825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50</a:t>
              </a:r>
            </a:p>
          </p:txBody>
        </p:sp>
        <p:sp>
          <p:nvSpPr>
            <p:cNvPr id="23595" name="ZoneTexte 770"/>
            <p:cNvSpPr txBox="1">
              <a:spLocks noChangeArrowheads="1"/>
            </p:cNvSpPr>
            <p:nvPr/>
          </p:nvSpPr>
          <p:spPr bwMode="auto">
            <a:xfrm>
              <a:off x="4637658" y="5653162"/>
              <a:ext cx="3825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1400" b="1">
                  <a:solidFill>
                    <a:schemeClr val="tx1"/>
                  </a:solidFill>
                  <a:latin typeface="Vrinda" pitchFamily="34" charset="0"/>
                </a:rPr>
                <a:t>45</a:t>
              </a:r>
            </a:p>
          </p:txBody>
        </p:sp>
        <p:grpSp>
          <p:nvGrpSpPr>
            <p:cNvPr id="1273" name="Group 340"/>
            <p:cNvGrpSpPr>
              <a:grpSpLocks/>
            </p:cNvGrpSpPr>
            <p:nvPr/>
          </p:nvGrpSpPr>
          <p:grpSpPr bwMode="auto">
            <a:xfrm>
              <a:off x="1391220" y="3894212"/>
              <a:ext cx="2287588" cy="1406525"/>
              <a:chOff x="930" y="1298"/>
              <a:chExt cx="3856" cy="2132"/>
            </a:xfrm>
          </p:grpSpPr>
          <p:sp>
            <p:nvSpPr>
              <p:cNvPr id="23656"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23657" name="Group 342"/>
              <p:cNvGrpSpPr>
                <a:grpSpLocks/>
              </p:cNvGrpSpPr>
              <p:nvPr/>
            </p:nvGrpSpPr>
            <p:grpSpPr bwMode="auto">
              <a:xfrm>
                <a:off x="975" y="3158"/>
                <a:ext cx="227" cy="272"/>
                <a:chOff x="975" y="3158"/>
                <a:chExt cx="227" cy="272"/>
              </a:xfrm>
            </p:grpSpPr>
            <p:sp>
              <p:nvSpPr>
                <p:cNvPr id="23700"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01"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02"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03"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04"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05"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06"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07"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708"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23658"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23659" name="Group 343"/>
              <p:cNvGrpSpPr>
                <a:grpSpLocks/>
              </p:cNvGrpSpPr>
              <p:nvPr/>
            </p:nvGrpSpPr>
            <p:grpSpPr bwMode="auto">
              <a:xfrm>
                <a:off x="1020" y="2614"/>
                <a:ext cx="453" cy="589"/>
                <a:chOff x="975" y="2614"/>
                <a:chExt cx="453" cy="589"/>
              </a:xfrm>
            </p:grpSpPr>
            <p:sp>
              <p:nvSpPr>
                <p:cNvPr id="23691"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92"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93"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94"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95"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96"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97"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98"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99"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660" name="Group 348"/>
              <p:cNvGrpSpPr>
                <a:grpSpLocks/>
              </p:cNvGrpSpPr>
              <p:nvPr/>
            </p:nvGrpSpPr>
            <p:grpSpPr bwMode="auto">
              <a:xfrm>
                <a:off x="1429" y="2614"/>
                <a:ext cx="272" cy="136"/>
                <a:chOff x="1429" y="2614"/>
                <a:chExt cx="272" cy="136"/>
              </a:xfrm>
            </p:grpSpPr>
            <p:sp>
              <p:nvSpPr>
                <p:cNvPr id="23689"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90"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661" name="Group 349"/>
              <p:cNvGrpSpPr>
                <a:grpSpLocks/>
              </p:cNvGrpSpPr>
              <p:nvPr/>
            </p:nvGrpSpPr>
            <p:grpSpPr bwMode="auto">
              <a:xfrm>
                <a:off x="1701" y="2659"/>
                <a:ext cx="680" cy="680"/>
                <a:chOff x="1701" y="2659"/>
                <a:chExt cx="680" cy="680"/>
              </a:xfrm>
            </p:grpSpPr>
            <p:sp>
              <p:nvSpPr>
                <p:cNvPr id="23682"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83"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84"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85"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86"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87"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88"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23662"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23663" name="Group 430"/>
              <p:cNvGrpSpPr>
                <a:grpSpLocks/>
              </p:cNvGrpSpPr>
              <p:nvPr/>
            </p:nvGrpSpPr>
            <p:grpSpPr bwMode="auto">
              <a:xfrm>
                <a:off x="1549" y="1344"/>
                <a:ext cx="786" cy="802"/>
                <a:chOff x="1549" y="1344"/>
                <a:chExt cx="786" cy="802"/>
              </a:xfrm>
            </p:grpSpPr>
            <p:sp>
              <p:nvSpPr>
                <p:cNvPr id="23679"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80"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81"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664" name="Group 432"/>
              <p:cNvGrpSpPr>
                <a:grpSpLocks/>
              </p:cNvGrpSpPr>
              <p:nvPr/>
            </p:nvGrpSpPr>
            <p:grpSpPr bwMode="auto">
              <a:xfrm>
                <a:off x="2336" y="1298"/>
                <a:ext cx="725" cy="363"/>
                <a:chOff x="2336" y="1298"/>
                <a:chExt cx="725" cy="363"/>
              </a:xfrm>
            </p:grpSpPr>
            <p:sp>
              <p:nvSpPr>
                <p:cNvPr id="23677"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78"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665" name="Group 431"/>
              <p:cNvGrpSpPr>
                <a:grpSpLocks/>
              </p:cNvGrpSpPr>
              <p:nvPr/>
            </p:nvGrpSpPr>
            <p:grpSpPr bwMode="auto">
              <a:xfrm>
                <a:off x="3061" y="1389"/>
                <a:ext cx="1725" cy="1995"/>
                <a:chOff x="3061" y="1389"/>
                <a:chExt cx="1725" cy="1995"/>
              </a:xfrm>
            </p:grpSpPr>
            <p:sp>
              <p:nvSpPr>
                <p:cNvPr id="23666"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67"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68"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69"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70"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71"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72"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73"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74"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75"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76"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sp>
          <p:nvSpPr>
            <p:cNvPr id="23597" name="Oval 173"/>
            <p:cNvSpPr>
              <a:spLocks noChangeArrowheads="1"/>
            </p:cNvSpPr>
            <p:nvPr/>
          </p:nvSpPr>
          <p:spPr bwMode="auto">
            <a:xfrm>
              <a:off x="2788220" y="4564137"/>
              <a:ext cx="161925" cy="179387"/>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23598" name="Group 342"/>
            <p:cNvGrpSpPr>
              <a:grpSpLocks/>
            </p:cNvGrpSpPr>
            <p:nvPr/>
          </p:nvGrpSpPr>
          <p:grpSpPr bwMode="auto">
            <a:xfrm>
              <a:off x="2626295" y="5073724"/>
              <a:ext cx="134938" cy="179388"/>
              <a:chOff x="975" y="3158"/>
              <a:chExt cx="227" cy="272"/>
            </a:xfrm>
          </p:grpSpPr>
          <p:sp>
            <p:nvSpPr>
              <p:cNvPr id="23647"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48"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49"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50"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51"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52"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53"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54"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55"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23599" name="Oval 330"/>
            <p:cNvSpPr>
              <a:spLocks noChangeArrowheads="1"/>
            </p:cNvSpPr>
            <p:nvPr/>
          </p:nvSpPr>
          <p:spPr bwMode="auto">
            <a:xfrm>
              <a:off x="2600895" y="4983237"/>
              <a:ext cx="106363" cy="120650"/>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23600" name="Group 343"/>
            <p:cNvGrpSpPr>
              <a:grpSpLocks/>
            </p:cNvGrpSpPr>
            <p:nvPr/>
          </p:nvGrpSpPr>
          <p:grpSpPr bwMode="auto">
            <a:xfrm>
              <a:off x="2653283" y="4714949"/>
              <a:ext cx="269875" cy="388938"/>
              <a:chOff x="975" y="2614"/>
              <a:chExt cx="453" cy="589"/>
            </a:xfrm>
          </p:grpSpPr>
          <p:sp>
            <p:nvSpPr>
              <p:cNvPr id="23638"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39"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40"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41"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42"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43"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44"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45"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46"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601" name="Group 348"/>
            <p:cNvGrpSpPr>
              <a:grpSpLocks/>
            </p:cNvGrpSpPr>
            <p:nvPr/>
          </p:nvGrpSpPr>
          <p:grpSpPr bwMode="auto">
            <a:xfrm>
              <a:off x="2896170" y="4714949"/>
              <a:ext cx="161925" cy="88900"/>
              <a:chOff x="1429" y="2614"/>
              <a:chExt cx="272" cy="136"/>
            </a:xfrm>
          </p:grpSpPr>
          <p:sp>
            <p:nvSpPr>
              <p:cNvPr id="23636"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37"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602" name="Group 349"/>
            <p:cNvGrpSpPr>
              <a:grpSpLocks/>
            </p:cNvGrpSpPr>
            <p:nvPr/>
          </p:nvGrpSpPr>
          <p:grpSpPr bwMode="auto">
            <a:xfrm>
              <a:off x="3058095" y="4743524"/>
              <a:ext cx="403225" cy="449263"/>
              <a:chOff x="1701" y="2659"/>
              <a:chExt cx="680" cy="680"/>
            </a:xfrm>
          </p:grpSpPr>
          <p:sp>
            <p:nvSpPr>
              <p:cNvPr id="23629"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30"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31"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32"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33"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34"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35"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23603" name="Oval 346"/>
            <p:cNvSpPr>
              <a:spLocks noChangeArrowheads="1"/>
            </p:cNvSpPr>
            <p:nvPr/>
          </p:nvSpPr>
          <p:spPr bwMode="auto">
            <a:xfrm rot="-473338">
              <a:off x="2869183" y="4384749"/>
              <a:ext cx="188912" cy="211138"/>
            </a:xfrm>
            <a:prstGeom prst="ellipse">
              <a:avLst/>
            </a:prstGeom>
            <a:solidFill>
              <a:srgbClr val="0033CC"/>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nvGrpSpPr>
            <p:cNvPr id="23604" name="Group 430"/>
            <p:cNvGrpSpPr>
              <a:grpSpLocks/>
            </p:cNvGrpSpPr>
            <p:nvPr/>
          </p:nvGrpSpPr>
          <p:grpSpPr bwMode="auto">
            <a:xfrm>
              <a:off x="2967608" y="3876749"/>
              <a:ext cx="466725" cy="528638"/>
              <a:chOff x="1549" y="1344"/>
              <a:chExt cx="786" cy="802"/>
            </a:xfrm>
          </p:grpSpPr>
          <p:sp>
            <p:nvSpPr>
              <p:cNvPr id="23626"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27"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28"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sp>
          <p:nvSpPr>
            <p:cNvPr id="23605" name="Oval 356"/>
            <p:cNvSpPr>
              <a:spLocks noChangeArrowheads="1"/>
            </p:cNvSpPr>
            <p:nvPr/>
          </p:nvSpPr>
          <p:spPr bwMode="auto">
            <a:xfrm>
              <a:off x="3305745" y="3635449"/>
              <a:ext cx="330200" cy="3175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3607" name="Rectangle 605"/>
            <p:cNvSpPr>
              <a:spLocks noChangeArrowheads="1"/>
            </p:cNvSpPr>
            <p:nvPr/>
          </p:nvSpPr>
          <p:spPr bwMode="auto">
            <a:xfrm>
              <a:off x="5259958" y="2636912"/>
              <a:ext cx="2162175" cy="720725"/>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eaLnBrk="1" hangingPunct="1">
                <a:spcBef>
                  <a:spcPct val="0"/>
                </a:spcBef>
                <a:buClrTx/>
                <a:buFontTx/>
                <a:buNone/>
              </a:pPr>
              <a:endParaRPr lang="en-US" altLang="fr-FR" sz="1800">
                <a:solidFill>
                  <a:schemeClr val="tx1"/>
                </a:solidFill>
                <a:latin typeface="Arial" charset="0"/>
              </a:endParaRPr>
            </a:p>
          </p:txBody>
        </p:sp>
        <p:sp>
          <p:nvSpPr>
            <p:cNvPr id="23608" name="Oval 356"/>
            <p:cNvSpPr>
              <a:spLocks noChangeArrowheads="1"/>
            </p:cNvSpPr>
            <p:nvPr/>
          </p:nvSpPr>
          <p:spPr bwMode="auto">
            <a:xfrm>
              <a:off x="3540695" y="3302074"/>
              <a:ext cx="473075" cy="46355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sp>
          <p:nvSpPr>
            <p:cNvPr id="291" name="AutoShape 588"/>
            <p:cNvSpPr>
              <a:spLocks noChangeArrowheads="1"/>
            </p:cNvSpPr>
            <p:nvPr/>
          </p:nvSpPr>
          <p:spPr bwMode="auto">
            <a:xfrm>
              <a:off x="4507483" y="2886149"/>
              <a:ext cx="290512" cy="614363"/>
            </a:xfrm>
            <a:prstGeom prst="moon">
              <a:avLst>
                <a:gd name="adj" fmla="val 50000"/>
              </a:avLst>
            </a:prstGeom>
            <a:solidFill>
              <a:srgbClr val="FF3399"/>
            </a:solidFill>
            <a:ln>
              <a:noFill/>
            </a:ln>
            <a:effectLst>
              <a:prstShdw prst="shdw17" dist="17961" dir="2700000">
                <a:srgbClr val="991F5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eaLnBrk="1" hangingPunct="1">
                <a:spcBef>
                  <a:spcPct val="0"/>
                </a:spcBef>
                <a:buClrTx/>
                <a:buFontTx/>
                <a:buNone/>
              </a:pPr>
              <a:endParaRPr lang="en-US" altLang="fr-FR" sz="1800">
                <a:solidFill>
                  <a:schemeClr val="tx1"/>
                </a:solidFill>
                <a:latin typeface="Arial" charset="0"/>
              </a:endParaRPr>
            </a:p>
          </p:txBody>
        </p:sp>
        <p:grpSp>
          <p:nvGrpSpPr>
            <p:cNvPr id="23610" name="Groupe 1"/>
            <p:cNvGrpSpPr>
              <a:grpSpLocks/>
            </p:cNvGrpSpPr>
            <p:nvPr/>
          </p:nvGrpSpPr>
          <p:grpSpPr bwMode="auto">
            <a:xfrm>
              <a:off x="5144070" y="2636912"/>
              <a:ext cx="1325563" cy="935037"/>
              <a:chOff x="371708" y="2780928"/>
              <a:chExt cx="2200275" cy="1295400"/>
            </a:xfrm>
          </p:grpSpPr>
          <p:sp>
            <p:nvSpPr>
              <p:cNvPr id="293" name="Forme libre 292"/>
              <p:cNvSpPr/>
              <p:nvPr/>
            </p:nvSpPr>
            <p:spPr>
              <a:xfrm>
                <a:off x="371708" y="2789725"/>
                <a:ext cx="1907783" cy="1286603"/>
              </a:xfrm>
              <a:custGeom>
                <a:avLst/>
                <a:gdLst>
                  <a:gd name="connsiteX0" fmla="*/ 315377 w 1906052"/>
                  <a:gd name="connsiteY0" fmla="*/ 152400 h 1285875"/>
                  <a:gd name="connsiteX1" fmla="*/ 382052 w 1906052"/>
                  <a:gd name="connsiteY1" fmla="*/ 104775 h 1285875"/>
                  <a:gd name="connsiteX2" fmla="*/ 410627 w 1906052"/>
                  <a:gd name="connsiteY2" fmla="*/ 95250 h 1285875"/>
                  <a:gd name="connsiteX3" fmla="*/ 486827 w 1906052"/>
                  <a:gd name="connsiteY3" fmla="*/ 85725 h 1285875"/>
                  <a:gd name="connsiteX4" fmla="*/ 515402 w 1906052"/>
                  <a:gd name="connsiteY4" fmla="*/ 66675 h 1285875"/>
                  <a:gd name="connsiteX5" fmla="*/ 534452 w 1906052"/>
                  <a:gd name="connsiteY5" fmla="*/ 38100 h 1285875"/>
                  <a:gd name="connsiteX6" fmla="*/ 601127 w 1906052"/>
                  <a:gd name="connsiteY6" fmla="*/ 28575 h 1285875"/>
                  <a:gd name="connsiteX7" fmla="*/ 734477 w 1906052"/>
                  <a:gd name="connsiteY7" fmla="*/ 19050 h 1285875"/>
                  <a:gd name="connsiteX8" fmla="*/ 791627 w 1906052"/>
                  <a:gd name="connsiteY8" fmla="*/ 9525 h 1285875"/>
                  <a:gd name="connsiteX9" fmla="*/ 820202 w 1906052"/>
                  <a:gd name="connsiteY9" fmla="*/ 0 h 1285875"/>
                  <a:gd name="connsiteX10" fmla="*/ 886877 w 1906052"/>
                  <a:gd name="connsiteY10" fmla="*/ 19050 h 1285875"/>
                  <a:gd name="connsiteX11" fmla="*/ 953552 w 1906052"/>
                  <a:gd name="connsiteY11" fmla="*/ 9525 h 1285875"/>
                  <a:gd name="connsiteX12" fmla="*/ 991652 w 1906052"/>
                  <a:gd name="connsiteY12" fmla="*/ 19050 h 1285875"/>
                  <a:gd name="connsiteX13" fmla="*/ 1067852 w 1906052"/>
                  <a:gd name="connsiteY13" fmla="*/ 28575 h 1285875"/>
                  <a:gd name="connsiteX14" fmla="*/ 1267877 w 1906052"/>
                  <a:gd name="connsiteY14" fmla="*/ 28575 h 1285875"/>
                  <a:gd name="connsiteX15" fmla="*/ 1486952 w 1906052"/>
                  <a:gd name="connsiteY15" fmla="*/ 38100 h 1285875"/>
                  <a:gd name="connsiteX16" fmla="*/ 1515527 w 1906052"/>
                  <a:gd name="connsiteY16" fmla="*/ 57150 h 1285875"/>
                  <a:gd name="connsiteX17" fmla="*/ 1544102 w 1906052"/>
                  <a:gd name="connsiteY17" fmla="*/ 66675 h 1285875"/>
                  <a:gd name="connsiteX18" fmla="*/ 1582202 w 1906052"/>
                  <a:gd name="connsiteY18" fmla="*/ 95250 h 1285875"/>
                  <a:gd name="connsiteX19" fmla="*/ 1620302 w 1906052"/>
                  <a:gd name="connsiteY19" fmla="*/ 114300 h 1285875"/>
                  <a:gd name="connsiteX20" fmla="*/ 1648877 w 1906052"/>
                  <a:gd name="connsiteY20" fmla="*/ 133350 h 1285875"/>
                  <a:gd name="connsiteX21" fmla="*/ 1658402 w 1906052"/>
                  <a:gd name="connsiteY21" fmla="*/ 180975 h 1285875"/>
                  <a:gd name="connsiteX22" fmla="*/ 1686977 w 1906052"/>
                  <a:gd name="connsiteY22" fmla="*/ 200025 h 1285875"/>
                  <a:gd name="connsiteX23" fmla="*/ 1725077 w 1906052"/>
                  <a:gd name="connsiteY23" fmla="*/ 257175 h 1285875"/>
                  <a:gd name="connsiteX24" fmla="*/ 1763177 w 1906052"/>
                  <a:gd name="connsiteY24" fmla="*/ 314325 h 1285875"/>
                  <a:gd name="connsiteX25" fmla="*/ 1782227 w 1906052"/>
                  <a:gd name="connsiteY25" fmla="*/ 342900 h 1285875"/>
                  <a:gd name="connsiteX26" fmla="*/ 1810802 w 1906052"/>
                  <a:gd name="connsiteY26" fmla="*/ 371475 h 1285875"/>
                  <a:gd name="connsiteX27" fmla="*/ 1839377 w 1906052"/>
                  <a:gd name="connsiteY27" fmla="*/ 390525 h 1285875"/>
                  <a:gd name="connsiteX28" fmla="*/ 1877477 w 1906052"/>
                  <a:gd name="connsiteY28" fmla="*/ 419100 h 1285875"/>
                  <a:gd name="connsiteX29" fmla="*/ 1877477 w 1906052"/>
                  <a:gd name="connsiteY29" fmla="*/ 542925 h 1285875"/>
                  <a:gd name="connsiteX30" fmla="*/ 1887002 w 1906052"/>
                  <a:gd name="connsiteY30" fmla="*/ 647700 h 1285875"/>
                  <a:gd name="connsiteX31" fmla="*/ 1906052 w 1906052"/>
                  <a:gd name="connsiteY31" fmla="*/ 704850 h 1285875"/>
                  <a:gd name="connsiteX32" fmla="*/ 1887002 w 1906052"/>
                  <a:gd name="connsiteY32" fmla="*/ 914400 h 1285875"/>
                  <a:gd name="connsiteX33" fmla="*/ 1858427 w 1906052"/>
                  <a:gd name="connsiteY33" fmla="*/ 933450 h 1285875"/>
                  <a:gd name="connsiteX34" fmla="*/ 1763177 w 1906052"/>
                  <a:gd name="connsiteY34" fmla="*/ 990600 h 1285875"/>
                  <a:gd name="connsiteX35" fmla="*/ 1706027 w 1906052"/>
                  <a:gd name="connsiteY35" fmla="*/ 1047750 h 1285875"/>
                  <a:gd name="connsiteX36" fmla="*/ 1648877 w 1906052"/>
                  <a:gd name="connsiteY36" fmla="*/ 1162050 h 1285875"/>
                  <a:gd name="connsiteX37" fmla="*/ 1591727 w 1906052"/>
                  <a:gd name="connsiteY37" fmla="*/ 1219200 h 1285875"/>
                  <a:gd name="connsiteX38" fmla="*/ 1563152 w 1906052"/>
                  <a:gd name="connsiteY38" fmla="*/ 1247775 h 1285875"/>
                  <a:gd name="connsiteX39" fmla="*/ 1353602 w 1906052"/>
                  <a:gd name="connsiteY39" fmla="*/ 1228725 h 1285875"/>
                  <a:gd name="connsiteX40" fmla="*/ 1305977 w 1906052"/>
                  <a:gd name="connsiteY40" fmla="*/ 1209675 h 1285875"/>
                  <a:gd name="connsiteX41" fmla="*/ 1134527 w 1906052"/>
                  <a:gd name="connsiteY41" fmla="*/ 1219200 h 1285875"/>
                  <a:gd name="connsiteX42" fmla="*/ 1096427 w 1906052"/>
                  <a:gd name="connsiteY42" fmla="*/ 1238250 h 1285875"/>
                  <a:gd name="connsiteX43" fmla="*/ 991652 w 1906052"/>
                  <a:gd name="connsiteY43" fmla="*/ 1266825 h 1285875"/>
                  <a:gd name="connsiteX44" fmla="*/ 648752 w 1906052"/>
                  <a:gd name="connsiteY44" fmla="*/ 1276350 h 1285875"/>
                  <a:gd name="connsiteX45" fmla="*/ 620177 w 1906052"/>
                  <a:gd name="connsiteY45" fmla="*/ 1285875 h 1285875"/>
                  <a:gd name="connsiteX46" fmla="*/ 591602 w 1906052"/>
                  <a:gd name="connsiteY46" fmla="*/ 1276350 h 1285875"/>
                  <a:gd name="connsiteX47" fmla="*/ 515402 w 1906052"/>
                  <a:gd name="connsiteY47" fmla="*/ 1219200 h 1285875"/>
                  <a:gd name="connsiteX48" fmla="*/ 486827 w 1906052"/>
                  <a:gd name="connsiteY48" fmla="*/ 1200150 h 1285875"/>
                  <a:gd name="connsiteX49" fmla="*/ 429677 w 1906052"/>
                  <a:gd name="connsiteY49" fmla="*/ 1181100 h 1285875"/>
                  <a:gd name="connsiteX50" fmla="*/ 267752 w 1906052"/>
                  <a:gd name="connsiteY50" fmla="*/ 1162050 h 1285875"/>
                  <a:gd name="connsiteX51" fmla="*/ 239177 w 1906052"/>
                  <a:gd name="connsiteY51" fmla="*/ 1152525 h 1285875"/>
                  <a:gd name="connsiteX52" fmla="*/ 153452 w 1906052"/>
                  <a:gd name="connsiteY52" fmla="*/ 1085850 h 1285875"/>
                  <a:gd name="connsiteX53" fmla="*/ 134402 w 1906052"/>
                  <a:gd name="connsiteY53" fmla="*/ 1057275 h 1285875"/>
                  <a:gd name="connsiteX54" fmla="*/ 115352 w 1906052"/>
                  <a:gd name="connsiteY54" fmla="*/ 981075 h 1285875"/>
                  <a:gd name="connsiteX55" fmla="*/ 105827 w 1906052"/>
                  <a:gd name="connsiteY55" fmla="*/ 952500 h 1285875"/>
                  <a:gd name="connsiteX56" fmla="*/ 96302 w 1906052"/>
                  <a:gd name="connsiteY56" fmla="*/ 876300 h 1285875"/>
                  <a:gd name="connsiteX57" fmla="*/ 86777 w 1906052"/>
                  <a:gd name="connsiteY57" fmla="*/ 847725 h 1285875"/>
                  <a:gd name="connsiteX58" fmla="*/ 20102 w 1906052"/>
                  <a:gd name="connsiteY58" fmla="*/ 742950 h 1285875"/>
                  <a:gd name="connsiteX59" fmla="*/ 29627 w 1906052"/>
                  <a:gd name="connsiteY59" fmla="*/ 533400 h 1285875"/>
                  <a:gd name="connsiteX60" fmla="*/ 86777 w 1906052"/>
                  <a:gd name="connsiteY60" fmla="*/ 476250 h 1285875"/>
                  <a:gd name="connsiteX61" fmla="*/ 105827 w 1906052"/>
                  <a:gd name="connsiteY61" fmla="*/ 447675 h 1285875"/>
                  <a:gd name="connsiteX62" fmla="*/ 124877 w 1906052"/>
                  <a:gd name="connsiteY62" fmla="*/ 323850 h 1285875"/>
                  <a:gd name="connsiteX63" fmla="*/ 134402 w 1906052"/>
                  <a:gd name="connsiteY63" fmla="*/ 276225 h 1285875"/>
                  <a:gd name="connsiteX64" fmla="*/ 143927 w 1906052"/>
                  <a:gd name="connsiteY64" fmla="*/ 247650 h 1285875"/>
                  <a:gd name="connsiteX65" fmla="*/ 191552 w 1906052"/>
                  <a:gd name="connsiteY65" fmla="*/ 228600 h 1285875"/>
                  <a:gd name="connsiteX66" fmla="*/ 305852 w 1906052"/>
                  <a:gd name="connsiteY66" fmla="*/ 209550 h 1285875"/>
                  <a:gd name="connsiteX67" fmla="*/ 315377 w 1906052"/>
                  <a:gd name="connsiteY67" fmla="*/ 161925 h 1285875"/>
                  <a:gd name="connsiteX68" fmla="*/ 334427 w 1906052"/>
                  <a:gd name="connsiteY68" fmla="*/ 104775 h 1285875"/>
                  <a:gd name="connsiteX69" fmla="*/ 343952 w 1906052"/>
                  <a:gd name="connsiteY69" fmla="*/ 123825 h 1285875"/>
                  <a:gd name="connsiteX70" fmla="*/ 315377 w 1906052"/>
                  <a:gd name="connsiteY70" fmla="*/ 15240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906052" h="1285875">
                    <a:moveTo>
                      <a:pt x="315377" y="152400"/>
                    </a:moveTo>
                    <a:cubicBezTo>
                      <a:pt x="321727" y="149225"/>
                      <a:pt x="303583" y="167550"/>
                      <a:pt x="382052" y="104775"/>
                    </a:cubicBezTo>
                    <a:cubicBezTo>
                      <a:pt x="389892" y="98503"/>
                      <a:pt x="400749" y="97046"/>
                      <a:pt x="410627" y="95250"/>
                    </a:cubicBezTo>
                    <a:cubicBezTo>
                      <a:pt x="435812" y="90671"/>
                      <a:pt x="461427" y="88900"/>
                      <a:pt x="486827" y="85725"/>
                    </a:cubicBezTo>
                    <a:cubicBezTo>
                      <a:pt x="496352" y="79375"/>
                      <a:pt x="507307" y="74770"/>
                      <a:pt x="515402" y="66675"/>
                    </a:cubicBezTo>
                    <a:cubicBezTo>
                      <a:pt x="523497" y="58580"/>
                      <a:pt x="523991" y="42749"/>
                      <a:pt x="534452" y="38100"/>
                    </a:cubicBezTo>
                    <a:cubicBezTo>
                      <a:pt x="554968" y="28982"/>
                      <a:pt x="578777" y="30704"/>
                      <a:pt x="601127" y="28575"/>
                    </a:cubicBezTo>
                    <a:cubicBezTo>
                      <a:pt x="645490" y="24350"/>
                      <a:pt x="690027" y="22225"/>
                      <a:pt x="734477" y="19050"/>
                    </a:cubicBezTo>
                    <a:cubicBezTo>
                      <a:pt x="753527" y="15875"/>
                      <a:pt x="772774" y="13715"/>
                      <a:pt x="791627" y="9525"/>
                    </a:cubicBezTo>
                    <a:cubicBezTo>
                      <a:pt x="801428" y="7347"/>
                      <a:pt x="810162" y="0"/>
                      <a:pt x="820202" y="0"/>
                    </a:cubicBezTo>
                    <a:cubicBezTo>
                      <a:pt x="832162" y="0"/>
                      <a:pt x="873402" y="14558"/>
                      <a:pt x="886877" y="19050"/>
                    </a:cubicBezTo>
                    <a:cubicBezTo>
                      <a:pt x="909102" y="15875"/>
                      <a:pt x="931101" y="9525"/>
                      <a:pt x="953552" y="9525"/>
                    </a:cubicBezTo>
                    <a:cubicBezTo>
                      <a:pt x="966643" y="9525"/>
                      <a:pt x="978739" y="16898"/>
                      <a:pt x="991652" y="19050"/>
                    </a:cubicBezTo>
                    <a:cubicBezTo>
                      <a:pt x="1016901" y="23258"/>
                      <a:pt x="1042452" y="25400"/>
                      <a:pt x="1067852" y="28575"/>
                    </a:cubicBezTo>
                    <a:cubicBezTo>
                      <a:pt x="1159652" y="5625"/>
                      <a:pt x="1087737" y="19568"/>
                      <a:pt x="1267877" y="28575"/>
                    </a:cubicBezTo>
                    <a:lnTo>
                      <a:pt x="1486952" y="38100"/>
                    </a:lnTo>
                    <a:cubicBezTo>
                      <a:pt x="1496477" y="44450"/>
                      <a:pt x="1505288" y="52030"/>
                      <a:pt x="1515527" y="57150"/>
                    </a:cubicBezTo>
                    <a:cubicBezTo>
                      <a:pt x="1524507" y="61640"/>
                      <a:pt x="1535385" y="61694"/>
                      <a:pt x="1544102" y="66675"/>
                    </a:cubicBezTo>
                    <a:cubicBezTo>
                      <a:pt x="1557885" y="74551"/>
                      <a:pt x="1568740" y="86836"/>
                      <a:pt x="1582202" y="95250"/>
                    </a:cubicBezTo>
                    <a:cubicBezTo>
                      <a:pt x="1594243" y="102775"/>
                      <a:pt x="1607974" y="107255"/>
                      <a:pt x="1620302" y="114300"/>
                    </a:cubicBezTo>
                    <a:cubicBezTo>
                      <a:pt x="1630241" y="119980"/>
                      <a:pt x="1639352" y="127000"/>
                      <a:pt x="1648877" y="133350"/>
                    </a:cubicBezTo>
                    <a:cubicBezTo>
                      <a:pt x="1652052" y="149225"/>
                      <a:pt x="1650370" y="166919"/>
                      <a:pt x="1658402" y="180975"/>
                    </a:cubicBezTo>
                    <a:cubicBezTo>
                      <a:pt x="1664082" y="190914"/>
                      <a:pt x="1679439" y="191410"/>
                      <a:pt x="1686977" y="200025"/>
                    </a:cubicBezTo>
                    <a:cubicBezTo>
                      <a:pt x="1702054" y="217255"/>
                      <a:pt x="1712377" y="238125"/>
                      <a:pt x="1725077" y="257175"/>
                    </a:cubicBezTo>
                    <a:lnTo>
                      <a:pt x="1763177" y="314325"/>
                    </a:lnTo>
                    <a:cubicBezTo>
                      <a:pt x="1769527" y="323850"/>
                      <a:pt x="1774132" y="334805"/>
                      <a:pt x="1782227" y="342900"/>
                    </a:cubicBezTo>
                    <a:cubicBezTo>
                      <a:pt x="1791752" y="352425"/>
                      <a:pt x="1800454" y="362851"/>
                      <a:pt x="1810802" y="371475"/>
                    </a:cubicBezTo>
                    <a:cubicBezTo>
                      <a:pt x="1819596" y="378804"/>
                      <a:pt x="1830062" y="383871"/>
                      <a:pt x="1839377" y="390525"/>
                    </a:cubicBezTo>
                    <a:cubicBezTo>
                      <a:pt x="1852295" y="399752"/>
                      <a:pt x="1864777" y="409575"/>
                      <a:pt x="1877477" y="419100"/>
                    </a:cubicBezTo>
                    <a:cubicBezTo>
                      <a:pt x="1900404" y="487880"/>
                      <a:pt x="1877477" y="406112"/>
                      <a:pt x="1877477" y="542925"/>
                    </a:cubicBezTo>
                    <a:cubicBezTo>
                      <a:pt x="1877477" y="577994"/>
                      <a:pt x="1880908" y="613165"/>
                      <a:pt x="1887002" y="647700"/>
                    </a:cubicBezTo>
                    <a:cubicBezTo>
                      <a:pt x="1890492" y="667475"/>
                      <a:pt x="1906052" y="704850"/>
                      <a:pt x="1906052" y="704850"/>
                    </a:cubicBezTo>
                    <a:cubicBezTo>
                      <a:pt x="1899702" y="774700"/>
                      <a:pt x="1901307" y="845736"/>
                      <a:pt x="1887002" y="914400"/>
                    </a:cubicBezTo>
                    <a:cubicBezTo>
                      <a:pt x="1884667" y="925607"/>
                      <a:pt x="1868366" y="927770"/>
                      <a:pt x="1858427" y="933450"/>
                    </a:cubicBezTo>
                    <a:cubicBezTo>
                      <a:pt x="1823351" y="953493"/>
                      <a:pt x="1794245" y="959532"/>
                      <a:pt x="1763177" y="990600"/>
                    </a:cubicBezTo>
                    <a:lnTo>
                      <a:pt x="1706027" y="1047750"/>
                    </a:lnTo>
                    <a:cubicBezTo>
                      <a:pt x="1690533" y="1094231"/>
                      <a:pt x="1685806" y="1125121"/>
                      <a:pt x="1648877" y="1162050"/>
                    </a:cubicBezTo>
                    <a:lnTo>
                      <a:pt x="1591727" y="1219200"/>
                    </a:lnTo>
                    <a:lnTo>
                      <a:pt x="1563152" y="1247775"/>
                    </a:lnTo>
                    <a:cubicBezTo>
                      <a:pt x="1524433" y="1245497"/>
                      <a:pt x="1412515" y="1246399"/>
                      <a:pt x="1353602" y="1228725"/>
                    </a:cubicBezTo>
                    <a:cubicBezTo>
                      <a:pt x="1337225" y="1223812"/>
                      <a:pt x="1321852" y="1216025"/>
                      <a:pt x="1305977" y="1209675"/>
                    </a:cubicBezTo>
                    <a:cubicBezTo>
                      <a:pt x="1248827" y="1212850"/>
                      <a:pt x="1191240" y="1211466"/>
                      <a:pt x="1134527" y="1219200"/>
                    </a:cubicBezTo>
                    <a:cubicBezTo>
                      <a:pt x="1120458" y="1221118"/>
                      <a:pt x="1109610" y="1232977"/>
                      <a:pt x="1096427" y="1238250"/>
                    </a:cubicBezTo>
                    <a:cubicBezTo>
                      <a:pt x="1073631" y="1247369"/>
                      <a:pt x="1018888" y="1265496"/>
                      <a:pt x="991652" y="1266825"/>
                    </a:cubicBezTo>
                    <a:cubicBezTo>
                      <a:pt x="877444" y="1272396"/>
                      <a:pt x="763052" y="1273175"/>
                      <a:pt x="648752" y="1276350"/>
                    </a:cubicBezTo>
                    <a:cubicBezTo>
                      <a:pt x="639227" y="1279525"/>
                      <a:pt x="630217" y="1285875"/>
                      <a:pt x="620177" y="1285875"/>
                    </a:cubicBezTo>
                    <a:cubicBezTo>
                      <a:pt x="610137" y="1285875"/>
                      <a:pt x="600073" y="1281740"/>
                      <a:pt x="591602" y="1276350"/>
                    </a:cubicBezTo>
                    <a:cubicBezTo>
                      <a:pt x="564816" y="1259304"/>
                      <a:pt x="541820" y="1236812"/>
                      <a:pt x="515402" y="1219200"/>
                    </a:cubicBezTo>
                    <a:cubicBezTo>
                      <a:pt x="505877" y="1212850"/>
                      <a:pt x="497288" y="1204799"/>
                      <a:pt x="486827" y="1200150"/>
                    </a:cubicBezTo>
                    <a:cubicBezTo>
                      <a:pt x="468477" y="1191995"/>
                      <a:pt x="449675" y="1182918"/>
                      <a:pt x="429677" y="1181100"/>
                    </a:cubicBezTo>
                    <a:cubicBezTo>
                      <a:pt x="376149" y="1176234"/>
                      <a:pt x="320680" y="1173812"/>
                      <a:pt x="267752" y="1162050"/>
                    </a:cubicBezTo>
                    <a:cubicBezTo>
                      <a:pt x="257951" y="1159872"/>
                      <a:pt x="247954" y="1157401"/>
                      <a:pt x="239177" y="1152525"/>
                    </a:cubicBezTo>
                    <a:cubicBezTo>
                      <a:pt x="206217" y="1134214"/>
                      <a:pt x="177390" y="1114575"/>
                      <a:pt x="153452" y="1085850"/>
                    </a:cubicBezTo>
                    <a:cubicBezTo>
                      <a:pt x="146123" y="1077056"/>
                      <a:pt x="139522" y="1067514"/>
                      <a:pt x="134402" y="1057275"/>
                    </a:cubicBezTo>
                    <a:cubicBezTo>
                      <a:pt x="123516" y="1035502"/>
                      <a:pt x="120786" y="1002812"/>
                      <a:pt x="115352" y="981075"/>
                    </a:cubicBezTo>
                    <a:cubicBezTo>
                      <a:pt x="112917" y="971335"/>
                      <a:pt x="109002" y="962025"/>
                      <a:pt x="105827" y="952500"/>
                    </a:cubicBezTo>
                    <a:cubicBezTo>
                      <a:pt x="102652" y="927100"/>
                      <a:pt x="100881" y="901485"/>
                      <a:pt x="96302" y="876300"/>
                    </a:cubicBezTo>
                    <a:cubicBezTo>
                      <a:pt x="94506" y="866422"/>
                      <a:pt x="90932" y="856865"/>
                      <a:pt x="86777" y="847725"/>
                    </a:cubicBezTo>
                    <a:cubicBezTo>
                      <a:pt x="50007" y="766831"/>
                      <a:pt x="65269" y="788117"/>
                      <a:pt x="20102" y="742950"/>
                    </a:cubicBezTo>
                    <a:cubicBezTo>
                      <a:pt x="-5142" y="667218"/>
                      <a:pt x="-11396" y="661596"/>
                      <a:pt x="29627" y="533400"/>
                    </a:cubicBezTo>
                    <a:cubicBezTo>
                      <a:pt x="37838" y="507741"/>
                      <a:pt x="71833" y="498666"/>
                      <a:pt x="86777" y="476250"/>
                    </a:cubicBezTo>
                    <a:lnTo>
                      <a:pt x="105827" y="447675"/>
                    </a:lnTo>
                    <a:cubicBezTo>
                      <a:pt x="127666" y="338479"/>
                      <a:pt x="101811" y="473780"/>
                      <a:pt x="124877" y="323850"/>
                    </a:cubicBezTo>
                    <a:cubicBezTo>
                      <a:pt x="127339" y="307849"/>
                      <a:pt x="130475" y="291931"/>
                      <a:pt x="134402" y="276225"/>
                    </a:cubicBezTo>
                    <a:cubicBezTo>
                      <a:pt x="136837" y="266485"/>
                      <a:pt x="136214" y="254078"/>
                      <a:pt x="143927" y="247650"/>
                    </a:cubicBezTo>
                    <a:cubicBezTo>
                      <a:pt x="157062" y="236704"/>
                      <a:pt x="174909" y="232516"/>
                      <a:pt x="191552" y="228600"/>
                    </a:cubicBezTo>
                    <a:cubicBezTo>
                      <a:pt x="229151" y="219753"/>
                      <a:pt x="305852" y="209550"/>
                      <a:pt x="305852" y="209550"/>
                    </a:cubicBezTo>
                    <a:cubicBezTo>
                      <a:pt x="309027" y="193675"/>
                      <a:pt x="311117" y="177544"/>
                      <a:pt x="315377" y="161925"/>
                    </a:cubicBezTo>
                    <a:cubicBezTo>
                      <a:pt x="320661" y="142552"/>
                      <a:pt x="334427" y="104775"/>
                      <a:pt x="334427" y="104775"/>
                    </a:cubicBezTo>
                    <a:cubicBezTo>
                      <a:pt x="394145" y="119705"/>
                      <a:pt x="375836" y="107883"/>
                      <a:pt x="343952" y="123825"/>
                    </a:cubicBezTo>
                    <a:cubicBezTo>
                      <a:pt x="339936" y="125833"/>
                      <a:pt x="309027" y="155575"/>
                      <a:pt x="315377" y="152400"/>
                    </a:cubicBezTo>
                    <a:close/>
                  </a:path>
                </a:pathLst>
              </a:custGeom>
              <a:solidFill>
                <a:schemeClr val="bg1">
                  <a:lumMod val="85000"/>
                </a:schemeClr>
              </a:solidFill>
              <a:ln w="63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294" name="Forme libre 293"/>
              <p:cNvSpPr/>
              <p:nvPr/>
            </p:nvSpPr>
            <p:spPr>
              <a:xfrm>
                <a:off x="1133241" y="2780928"/>
                <a:ext cx="1438742" cy="1123853"/>
              </a:xfrm>
              <a:custGeom>
                <a:avLst/>
                <a:gdLst>
                  <a:gd name="connsiteX0" fmla="*/ 800100 w 1438275"/>
                  <a:gd name="connsiteY0" fmla="*/ 66675 h 1123950"/>
                  <a:gd name="connsiteX1" fmla="*/ 971550 w 1438275"/>
                  <a:gd name="connsiteY1" fmla="*/ 47625 h 1123950"/>
                  <a:gd name="connsiteX2" fmla="*/ 1028700 w 1438275"/>
                  <a:gd name="connsiteY2" fmla="*/ 28575 h 1123950"/>
                  <a:gd name="connsiteX3" fmla="*/ 1057275 w 1438275"/>
                  <a:gd name="connsiteY3" fmla="*/ 19050 h 1123950"/>
                  <a:gd name="connsiteX4" fmla="*/ 1085850 w 1438275"/>
                  <a:gd name="connsiteY4" fmla="*/ 0 h 1123950"/>
                  <a:gd name="connsiteX5" fmla="*/ 1190625 w 1438275"/>
                  <a:gd name="connsiteY5" fmla="*/ 9525 h 1123950"/>
                  <a:gd name="connsiteX6" fmla="*/ 1209675 w 1438275"/>
                  <a:gd name="connsiteY6" fmla="*/ 47625 h 1123950"/>
                  <a:gd name="connsiteX7" fmla="*/ 1238250 w 1438275"/>
                  <a:gd name="connsiteY7" fmla="*/ 66675 h 1123950"/>
                  <a:gd name="connsiteX8" fmla="*/ 1257300 w 1438275"/>
                  <a:gd name="connsiteY8" fmla="*/ 95250 h 1123950"/>
                  <a:gd name="connsiteX9" fmla="*/ 1266825 w 1438275"/>
                  <a:gd name="connsiteY9" fmla="*/ 123825 h 1123950"/>
                  <a:gd name="connsiteX10" fmla="*/ 1295400 w 1438275"/>
                  <a:gd name="connsiteY10" fmla="*/ 161925 h 1123950"/>
                  <a:gd name="connsiteX11" fmla="*/ 1304925 w 1438275"/>
                  <a:gd name="connsiteY11" fmla="*/ 190500 h 1123950"/>
                  <a:gd name="connsiteX12" fmla="*/ 1371600 w 1438275"/>
                  <a:gd name="connsiteY12" fmla="*/ 276225 h 1123950"/>
                  <a:gd name="connsiteX13" fmla="*/ 1400175 w 1438275"/>
                  <a:gd name="connsiteY13" fmla="*/ 333375 h 1123950"/>
                  <a:gd name="connsiteX14" fmla="*/ 1409700 w 1438275"/>
                  <a:gd name="connsiteY14" fmla="*/ 361950 h 1123950"/>
                  <a:gd name="connsiteX15" fmla="*/ 1438275 w 1438275"/>
                  <a:gd name="connsiteY15" fmla="*/ 419100 h 1123950"/>
                  <a:gd name="connsiteX16" fmla="*/ 1428750 w 1438275"/>
                  <a:gd name="connsiteY16" fmla="*/ 504825 h 1123950"/>
                  <a:gd name="connsiteX17" fmla="*/ 1409700 w 1438275"/>
                  <a:gd name="connsiteY17" fmla="*/ 533400 h 1123950"/>
                  <a:gd name="connsiteX18" fmla="*/ 1352550 w 1438275"/>
                  <a:gd name="connsiteY18" fmla="*/ 590550 h 1123950"/>
                  <a:gd name="connsiteX19" fmla="*/ 1323975 w 1438275"/>
                  <a:gd name="connsiteY19" fmla="*/ 600075 h 1123950"/>
                  <a:gd name="connsiteX20" fmla="*/ 1266825 w 1438275"/>
                  <a:gd name="connsiteY20" fmla="*/ 638175 h 1123950"/>
                  <a:gd name="connsiteX21" fmla="*/ 1257300 w 1438275"/>
                  <a:gd name="connsiteY21" fmla="*/ 666750 h 1123950"/>
                  <a:gd name="connsiteX22" fmla="*/ 1200150 w 1438275"/>
                  <a:gd name="connsiteY22" fmla="*/ 714375 h 1123950"/>
                  <a:gd name="connsiteX23" fmla="*/ 1143000 w 1438275"/>
                  <a:gd name="connsiteY23" fmla="*/ 762000 h 1123950"/>
                  <a:gd name="connsiteX24" fmla="*/ 1095375 w 1438275"/>
                  <a:gd name="connsiteY24" fmla="*/ 857250 h 1123950"/>
                  <a:gd name="connsiteX25" fmla="*/ 1038225 w 1438275"/>
                  <a:gd name="connsiteY25" fmla="*/ 914400 h 1123950"/>
                  <a:gd name="connsiteX26" fmla="*/ 1009650 w 1438275"/>
                  <a:gd name="connsiteY26" fmla="*/ 971550 h 1123950"/>
                  <a:gd name="connsiteX27" fmla="*/ 971550 w 1438275"/>
                  <a:gd name="connsiteY27" fmla="*/ 1000125 h 1123950"/>
                  <a:gd name="connsiteX28" fmla="*/ 942975 w 1438275"/>
                  <a:gd name="connsiteY28" fmla="*/ 1028700 h 1123950"/>
                  <a:gd name="connsiteX29" fmla="*/ 885825 w 1438275"/>
                  <a:gd name="connsiteY29" fmla="*/ 1047750 h 1123950"/>
                  <a:gd name="connsiteX30" fmla="*/ 838200 w 1438275"/>
                  <a:gd name="connsiteY30" fmla="*/ 1057275 h 1123950"/>
                  <a:gd name="connsiteX31" fmla="*/ 733425 w 1438275"/>
                  <a:gd name="connsiteY31" fmla="*/ 1076325 h 1123950"/>
                  <a:gd name="connsiteX32" fmla="*/ 666750 w 1438275"/>
                  <a:gd name="connsiteY32" fmla="*/ 1104900 h 1123950"/>
                  <a:gd name="connsiteX33" fmla="*/ 638175 w 1438275"/>
                  <a:gd name="connsiteY33" fmla="*/ 1123950 h 1123950"/>
                  <a:gd name="connsiteX34" fmla="*/ 438150 w 1438275"/>
                  <a:gd name="connsiteY34" fmla="*/ 1114425 h 1123950"/>
                  <a:gd name="connsiteX35" fmla="*/ 371475 w 1438275"/>
                  <a:gd name="connsiteY35" fmla="*/ 1095375 h 1123950"/>
                  <a:gd name="connsiteX36" fmla="*/ 323850 w 1438275"/>
                  <a:gd name="connsiteY36" fmla="*/ 1085850 h 1123950"/>
                  <a:gd name="connsiteX37" fmla="*/ 180975 w 1438275"/>
                  <a:gd name="connsiteY37" fmla="*/ 1066800 h 1123950"/>
                  <a:gd name="connsiteX38" fmla="*/ 114300 w 1438275"/>
                  <a:gd name="connsiteY38" fmla="*/ 1047750 h 1123950"/>
                  <a:gd name="connsiteX39" fmla="*/ 85725 w 1438275"/>
                  <a:gd name="connsiteY39" fmla="*/ 1028700 h 1123950"/>
                  <a:gd name="connsiteX40" fmla="*/ 66675 w 1438275"/>
                  <a:gd name="connsiteY40" fmla="*/ 1000125 h 1123950"/>
                  <a:gd name="connsiteX41" fmla="*/ 38100 w 1438275"/>
                  <a:gd name="connsiteY41" fmla="*/ 981075 h 1123950"/>
                  <a:gd name="connsiteX42" fmla="*/ 28575 w 1438275"/>
                  <a:gd name="connsiteY42" fmla="*/ 952500 h 1123950"/>
                  <a:gd name="connsiteX43" fmla="*/ 19050 w 1438275"/>
                  <a:gd name="connsiteY43" fmla="*/ 828675 h 1123950"/>
                  <a:gd name="connsiteX44" fmla="*/ 0 w 1438275"/>
                  <a:gd name="connsiteY44" fmla="*/ 771525 h 1123950"/>
                  <a:gd name="connsiteX45" fmla="*/ 9525 w 1438275"/>
                  <a:gd name="connsiteY45" fmla="*/ 600075 h 1123950"/>
                  <a:gd name="connsiteX46" fmla="*/ 19050 w 1438275"/>
                  <a:gd name="connsiteY46" fmla="*/ 571500 h 1123950"/>
                  <a:gd name="connsiteX47" fmla="*/ 57150 w 1438275"/>
                  <a:gd name="connsiteY47" fmla="*/ 514350 h 1123950"/>
                  <a:gd name="connsiteX48" fmla="*/ 85725 w 1438275"/>
                  <a:gd name="connsiteY48" fmla="*/ 476250 h 1123950"/>
                  <a:gd name="connsiteX49" fmla="*/ 114300 w 1438275"/>
                  <a:gd name="connsiteY49" fmla="*/ 447675 h 1123950"/>
                  <a:gd name="connsiteX50" fmla="*/ 152400 w 1438275"/>
                  <a:gd name="connsiteY50" fmla="*/ 390525 h 1123950"/>
                  <a:gd name="connsiteX51" fmla="*/ 180975 w 1438275"/>
                  <a:gd name="connsiteY51" fmla="*/ 304800 h 1123950"/>
                  <a:gd name="connsiteX52" fmla="*/ 190500 w 1438275"/>
                  <a:gd name="connsiteY52" fmla="*/ 276225 h 1123950"/>
                  <a:gd name="connsiteX53" fmla="*/ 219075 w 1438275"/>
                  <a:gd name="connsiteY53" fmla="*/ 257175 h 1123950"/>
                  <a:gd name="connsiteX54" fmla="*/ 238125 w 1438275"/>
                  <a:gd name="connsiteY54" fmla="*/ 228600 h 1123950"/>
                  <a:gd name="connsiteX55" fmla="*/ 266700 w 1438275"/>
                  <a:gd name="connsiteY55" fmla="*/ 219075 h 1123950"/>
                  <a:gd name="connsiteX56" fmla="*/ 304800 w 1438275"/>
                  <a:gd name="connsiteY56" fmla="*/ 200025 h 1123950"/>
                  <a:gd name="connsiteX57" fmla="*/ 333375 w 1438275"/>
                  <a:gd name="connsiteY57" fmla="*/ 171450 h 1123950"/>
                  <a:gd name="connsiteX58" fmla="*/ 371475 w 1438275"/>
                  <a:gd name="connsiteY58" fmla="*/ 161925 h 1123950"/>
                  <a:gd name="connsiteX59" fmla="*/ 571500 w 1438275"/>
                  <a:gd name="connsiteY59" fmla="*/ 133350 h 1123950"/>
                  <a:gd name="connsiteX60" fmla="*/ 628650 w 1438275"/>
                  <a:gd name="connsiteY60" fmla="*/ 114300 h 1123950"/>
                  <a:gd name="connsiteX61" fmla="*/ 666750 w 1438275"/>
                  <a:gd name="connsiteY61" fmla="*/ 104775 h 1123950"/>
                  <a:gd name="connsiteX62" fmla="*/ 723900 w 1438275"/>
                  <a:gd name="connsiteY62" fmla="*/ 85725 h 1123950"/>
                  <a:gd name="connsiteX63" fmla="*/ 771525 w 1438275"/>
                  <a:gd name="connsiteY63" fmla="*/ 76200 h 1123950"/>
                  <a:gd name="connsiteX64" fmla="*/ 800100 w 1438275"/>
                  <a:gd name="connsiteY64" fmla="*/ 66675 h 1123950"/>
                  <a:gd name="connsiteX65" fmla="*/ 800100 w 1438275"/>
                  <a:gd name="connsiteY65" fmla="*/ 66675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38275" h="1123950">
                    <a:moveTo>
                      <a:pt x="800100" y="66675"/>
                    </a:moveTo>
                    <a:cubicBezTo>
                      <a:pt x="828675" y="63500"/>
                      <a:pt x="947955" y="52681"/>
                      <a:pt x="971550" y="47625"/>
                    </a:cubicBezTo>
                    <a:cubicBezTo>
                      <a:pt x="991185" y="43418"/>
                      <a:pt x="1009650" y="34925"/>
                      <a:pt x="1028700" y="28575"/>
                    </a:cubicBezTo>
                    <a:cubicBezTo>
                      <a:pt x="1038225" y="25400"/>
                      <a:pt x="1048921" y="24619"/>
                      <a:pt x="1057275" y="19050"/>
                    </a:cubicBezTo>
                    <a:lnTo>
                      <a:pt x="1085850" y="0"/>
                    </a:lnTo>
                    <a:cubicBezTo>
                      <a:pt x="1120775" y="3175"/>
                      <a:pt x="1157893" y="-3064"/>
                      <a:pt x="1190625" y="9525"/>
                    </a:cubicBezTo>
                    <a:cubicBezTo>
                      <a:pt x="1203878" y="14622"/>
                      <a:pt x="1200585" y="36717"/>
                      <a:pt x="1209675" y="47625"/>
                    </a:cubicBezTo>
                    <a:cubicBezTo>
                      <a:pt x="1217004" y="56419"/>
                      <a:pt x="1228725" y="60325"/>
                      <a:pt x="1238250" y="66675"/>
                    </a:cubicBezTo>
                    <a:cubicBezTo>
                      <a:pt x="1244600" y="76200"/>
                      <a:pt x="1252180" y="85011"/>
                      <a:pt x="1257300" y="95250"/>
                    </a:cubicBezTo>
                    <a:cubicBezTo>
                      <a:pt x="1261790" y="104230"/>
                      <a:pt x="1261844" y="115108"/>
                      <a:pt x="1266825" y="123825"/>
                    </a:cubicBezTo>
                    <a:cubicBezTo>
                      <a:pt x="1274701" y="137608"/>
                      <a:pt x="1285875" y="149225"/>
                      <a:pt x="1295400" y="161925"/>
                    </a:cubicBezTo>
                    <a:cubicBezTo>
                      <a:pt x="1298575" y="171450"/>
                      <a:pt x="1300049" y="181723"/>
                      <a:pt x="1304925" y="190500"/>
                    </a:cubicBezTo>
                    <a:cubicBezTo>
                      <a:pt x="1333408" y="241769"/>
                      <a:pt x="1336890" y="241515"/>
                      <a:pt x="1371600" y="276225"/>
                    </a:cubicBezTo>
                    <a:cubicBezTo>
                      <a:pt x="1395541" y="348049"/>
                      <a:pt x="1363246" y="259517"/>
                      <a:pt x="1400175" y="333375"/>
                    </a:cubicBezTo>
                    <a:cubicBezTo>
                      <a:pt x="1404665" y="342355"/>
                      <a:pt x="1405210" y="352970"/>
                      <a:pt x="1409700" y="361950"/>
                    </a:cubicBezTo>
                    <a:cubicBezTo>
                      <a:pt x="1446629" y="435808"/>
                      <a:pt x="1414334" y="347276"/>
                      <a:pt x="1438275" y="419100"/>
                    </a:cubicBezTo>
                    <a:cubicBezTo>
                      <a:pt x="1435100" y="447675"/>
                      <a:pt x="1435723" y="476933"/>
                      <a:pt x="1428750" y="504825"/>
                    </a:cubicBezTo>
                    <a:cubicBezTo>
                      <a:pt x="1425974" y="515931"/>
                      <a:pt x="1417305" y="524844"/>
                      <a:pt x="1409700" y="533400"/>
                    </a:cubicBezTo>
                    <a:cubicBezTo>
                      <a:pt x="1391802" y="553536"/>
                      <a:pt x="1378108" y="582031"/>
                      <a:pt x="1352550" y="590550"/>
                    </a:cubicBezTo>
                    <a:cubicBezTo>
                      <a:pt x="1343025" y="593725"/>
                      <a:pt x="1332752" y="595199"/>
                      <a:pt x="1323975" y="600075"/>
                    </a:cubicBezTo>
                    <a:cubicBezTo>
                      <a:pt x="1303961" y="611194"/>
                      <a:pt x="1266825" y="638175"/>
                      <a:pt x="1266825" y="638175"/>
                    </a:cubicBezTo>
                    <a:cubicBezTo>
                      <a:pt x="1263650" y="647700"/>
                      <a:pt x="1262869" y="658396"/>
                      <a:pt x="1257300" y="666750"/>
                    </a:cubicBezTo>
                    <a:cubicBezTo>
                      <a:pt x="1236429" y="698056"/>
                      <a:pt x="1226506" y="692411"/>
                      <a:pt x="1200150" y="714375"/>
                    </a:cubicBezTo>
                    <a:cubicBezTo>
                      <a:pt x="1126811" y="775491"/>
                      <a:pt x="1213946" y="714702"/>
                      <a:pt x="1143000" y="762000"/>
                    </a:cubicBezTo>
                    <a:cubicBezTo>
                      <a:pt x="1132245" y="805021"/>
                      <a:pt x="1133176" y="819449"/>
                      <a:pt x="1095375" y="857250"/>
                    </a:cubicBezTo>
                    <a:lnTo>
                      <a:pt x="1038225" y="914400"/>
                    </a:lnTo>
                    <a:cubicBezTo>
                      <a:pt x="1030478" y="937641"/>
                      <a:pt x="1028114" y="953086"/>
                      <a:pt x="1009650" y="971550"/>
                    </a:cubicBezTo>
                    <a:cubicBezTo>
                      <a:pt x="998425" y="982775"/>
                      <a:pt x="983603" y="989794"/>
                      <a:pt x="971550" y="1000125"/>
                    </a:cubicBezTo>
                    <a:cubicBezTo>
                      <a:pt x="961323" y="1008891"/>
                      <a:pt x="954750" y="1022158"/>
                      <a:pt x="942975" y="1028700"/>
                    </a:cubicBezTo>
                    <a:cubicBezTo>
                      <a:pt x="925422" y="1038452"/>
                      <a:pt x="905516" y="1043812"/>
                      <a:pt x="885825" y="1047750"/>
                    </a:cubicBezTo>
                    <a:cubicBezTo>
                      <a:pt x="869950" y="1050925"/>
                      <a:pt x="854169" y="1054613"/>
                      <a:pt x="838200" y="1057275"/>
                    </a:cubicBezTo>
                    <a:cubicBezTo>
                      <a:pt x="773447" y="1068067"/>
                      <a:pt x="784628" y="1061696"/>
                      <a:pt x="733425" y="1076325"/>
                    </a:cubicBezTo>
                    <a:cubicBezTo>
                      <a:pt x="706710" y="1083958"/>
                      <a:pt x="692150" y="1090386"/>
                      <a:pt x="666750" y="1104900"/>
                    </a:cubicBezTo>
                    <a:cubicBezTo>
                      <a:pt x="656811" y="1110580"/>
                      <a:pt x="647700" y="1117600"/>
                      <a:pt x="638175" y="1123950"/>
                    </a:cubicBezTo>
                    <a:cubicBezTo>
                      <a:pt x="571500" y="1120775"/>
                      <a:pt x="504688" y="1119748"/>
                      <a:pt x="438150" y="1114425"/>
                    </a:cubicBezTo>
                    <a:cubicBezTo>
                      <a:pt x="411949" y="1112329"/>
                      <a:pt x="395872" y="1101474"/>
                      <a:pt x="371475" y="1095375"/>
                    </a:cubicBezTo>
                    <a:cubicBezTo>
                      <a:pt x="355769" y="1091448"/>
                      <a:pt x="339897" y="1087990"/>
                      <a:pt x="323850" y="1085850"/>
                    </a:cubicBezTo>
                    <a:cubicBezTo>
                      <a:pt x="209615" y="1070619"/>
                      <a:pt x="261348" y="1084661"/>
                      <a:pt x="180975" y="1066800"/>
                    </a:cubicBezTo>
                    <a:cubicBezTo>
                      <a:pt x="169988" y="1064359"/>
                      <a:pt x="127028" y="1054114"/>
                      <a:pt x="114300" y="1047750"/>
                    </a:cubicBezTo>
                    <a:cubicBezTo>
                      <a:pt x="104061" y="1042630"/>
                      <a:pt x="95250" y="1035050"/>
                      <a:pt x="85725" y="1028700"/>
                    </a:cubicBezTo>
                    <a:cubicBezTo>
                      <a:pt x="79375" y="1019175"/>
                      <a:pt x="74770" y="1008220"/>
                      <a:pt x="66675" y="1000125"/>
                    </a:cubicBezTo>
                    <a:cubicBezTo>
                      <a:pt x="58580" y="992030"/>
                      <a:pt x="45251" y="990014"/>
                      <a:pt x="38100" y="981075"/>
                    </a:cubicBezTo>
                    <a:cubicBezTo>
                      <a:pt x="31828" y="973235"/>
                      <a:pt x="31750" y="962025"/>
                      <a:pt x="28575" y="952500"/>
                    </a:cubicBezTo>
                    <a:cubicBezTo>
                      <a:pt x="25400" y="911225"/>
                      <a:pt x="25506" y="869565"/>
                      <a:pt x="19050" y="828675"/>
                    </a:cubicBezTo>
                    <a:cubicBezTo>
                      <a:pt x="15918" y="808840"/>
                      <a:pt x="0" y="771525"/>
                      <a:pt x="0" y="771525"/>
                    </a:cubicBezTo>
                    <a:cubicBezTo>
                      <a:pt x="3175" y="714375"/>
                      <a:pt x="4098" y="657055"/>
                      <a:pt x="9525" y="600075"/>
                    </a:cubicBezTo>
                    <a:cubicBezTo>
                      <a:pt x="10477" y="590080"/>
                      <a:pt x="14174" y="580277"/>
                      <a:pt x="19050" y="571500"/>
                    </a:cubicBezTo>
                    <a:cubicBezTo>
                      <a:pt x="30169" y="551486"/>
                      <a:pt x="43413" y="532666"/>
                      <a:pt x="57150" y="514350"/>
                    </a:cubicBezTo>
                    <a:cubicBezTo>
                      <a:pt x="66675" y="501650"/>
                      <a:pt x="75394" y="488303"/>
                      <a:pt x="85725" y="476250"/>
                    </a:cubicBezTo>
                    <a:cubicBezTo>
                      <a:pt x="94491" y="466023"/>
                      <a:pt x="106030" y="458308"/>
                      <a:pt x="114300" y="447675"/>
                    </a:cubicBezTo>
                    <a:cubicBezTo>
                      <a:pt x="128356" y="429603"/>
                      <a:pt x="152400" y="390525"/>
                      <a:pt x="152400" y="390525"/>
                    </a:cubicBezTo>
                    <a:cubicBezTo>
                      <a:pt x="170083" y="284425"/>
                      <a:pt x="147492" y="371766"/>
                      <a:pt x="180975" y="304800"/>
                    </a:cubicBezTo>
                    <a:cubicBezTo>
                      <a:pt x="185465" y="295820"/>
                      <a:pt x="184228" y="284065"/>
                      <a:pt x="190500" y="276225"/>
                    </a:cubicBezTo>
                    <a:cubicBezTo>
                      <a:pt x="197651" y="267286"/>
                      <a:pt x="209550" y="263525"/>
                      <a:pt x="219075" y="257175"/>
                    </a:cubicBezTo>
                    <a:cubicBezTo>
                      <a:pt x="225425" y="247650"/>
                      <a:pt x="229186" y="235751"/>
                      <a:pt x="238125" y="228600"/>
                    </a:cubicBezTo>
                    <a:cubicBezTo>
                      <a:pt x="245965" y="222328"/>
                      <a:pt x="257472" y="223030"/>
                      <a:pt x="266700" y="219075"/>
                    </a:cubicBezTo>
                    <a:cubicBezTo>
                      <a:pt x="279751" y="213482"/>
                      <a:pt x="293246" y="208278"/>
                      <a:pt x="304800" y="200025"/>
                    </a:cubicBezTo>
                    <a:cubicBezTo>
                      <a:pt x="315761" y="192195"/>
                      <a:pt x="321679" y="178133"/>
                      <a:pt x="333375" y="171450"/>
                    </a:cubicBezTo>
                    <a:cubicBezTo>
                      <a:pt x="344741" y="164955"/>
                      <a:pt x="358936" y="165687"/>
                      <a:pt x="371475" y="161925"/>
                    </a:cubicBezTo>
                    <a:cubicBezTo>
                      <a:pt x="488539" y="126806"/>
                      <a:pt x="373807" y="146530"/>
                      <a:pt x="571500" y="133350"/>
                    </a:cubicBezTo>
                    <a:cubicBezTo>
                      <a:pt x="590550" y="127000"/>
                      <a:pt x="609169" y="119170"/>
                      <a:pt x="628650" y="114300"/>
                    </a:cubicBezTo>
                    <a:cubicBezTo>
                      <a:pt x="641350" y="111125"/>
                      <a:pt x="654211" y="108537"/>
                      <a:pt x="666750" y="104775"/>
                    </a:cubicBezTo>
                    <a:cubicBezTo>
                      <a:pt x="685984" y="99005"/>
                      <a:pt x="704209" y="89663"/>
                      <a:pt x="723900" y="85725"/>
                    </a:cubicBezTo>
                    <a:cubicBezTo>
                      <a:pt x="739775" y="82550"/>
                      <a:pt x="755819" y="80127"/>
                      <a:pt x="771525" y="76200"/>
                    </a:cubicBezTo>
                    <a:cubicBezTo>
                      <a:pt x="781265" y="73765"/>
                      <a:pt x="790446" y="69433"/>
                      <a:pt x="800100" y="66675"/>
                    </a:cubicBezTo>
                    <a:lnTo>
                      <a:pt x="800100" y="66675"/>
                    </a:lnTo>
                    <a:close/>
                  </a:path>
                </a:pathLst>
              </a:custGeom>
              <a:solidFill>
                <a:srgbClr val="FFFF00"/>
              </a:solidFill>
              <a:ln w="63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dirty="0">
                  <a:solidFill>
                    <a:srgbClr val="000066"/>
                  </a:solidFill>
                </a:endParaRPr>
              </a:p>
            </p:txBody>
          </p:sp>
        </p:grpSp>
        <p:sp>
          <p:nvSpPr>
            <p:cNvPr id="23612" name="Oval 356"/>
            <p:cNvSpPr>
              <a:spLocks noChangeArrowheads="1"/>
            </p:cNvSpPr>
            <p:nvPr/>
          </p:nvSpPr>
          <p:spPr bwMode="auto">
            <a:xfrm>
              <a:off x="3840733" y="2995687"/>
              <a:ext cx="582612" cy="612775"/>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eaLnBrk="1" hangingPunct="1">
                <a:spcBef>
                  <a:spcPct val="0"/>
                </a:spcBef>
                <a:buClrTx/>
                <a:buFontTx/>
                <a:buNone/>
              </a:pPr>
              <a:endParaRPr lang="en-US" altLang="fr-FR" sz="1800">
                <a:solidFill>
                  <a:schemeClr val="tx1"/>
                </a:solidFill>
                <a:latin typeface="Arial" charset="0"/>
              </a:endParaRPr>
            </a:p>
          </p:txBody>
        </p:sp>
      </p:grpSp>
      <p:grpSp>
        <p:nvGrpSpPr>
          <p:cNvPr id="23618" name="Groupe 16"/>
          <p:cNvGrpSpPr>
            <a:grpSpLocks/>
          </p:cNvGrpSpPr>
          <p:nvPr/>
        </p:nvGrpSpPr>
        <p:grpSpPr bwMode="auto">
          <a:xfrm>
            <a:off x="6767380" y="3001317"/>
            <a:ext cx="2237249" cy="1744662"/>
            <a:chOff x="84226" y="2427093"/>
            <a:chExt cx="1964745" cy="1495184"/>
          </a:xfrm>
        </p:grpSpPr>
        <p:pic>
          <p:nvPicPr>
            <p:cNvPr id="236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26" y="2427093"/>
              <a:ext cx="1964745" cy="149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15"/>
            <p:cNvSpPr txBox="1"/>
            <p:nvPr/>
          </p:nvSpPr>
          <p:spPr>
            <a:xfrm>
              <a:off x="395284" y="3131829"/>
              <a:ext cx="384062" cy="369827"/>
            </a:xfrm>
            <a:prstGeom prst="rect">
              <a:avLst/>
            </a:prstGeom>
            <a:noFill/>
          </p:spPr>
          <p:txBody>
            <a:bodyPr wrap="none">
              <a:spAutoFit/>
            </a:bodyPr>
            <a:lstStyle/>
            <a:p>
              <a:pPr>
                <a:defRPr/>
              </a:pPr>
              <a:r>
                <a:rPr lang="fr-BE" dirty="0" err="1">
                  <a:solidFill>
                    <a:srgbClr val="FFFF00"/>
                  </a:solidFill>
                  <a:latin typeface="+mn-lt"/>
                </a:rPr>
                <a:t>CJ</a:t>
              </a:r>
              <a:endParaRPr lang="fr-BE" dirty="0">
                <a:solidFill>
                  <a:srgbClr val="FFFF00"/>
                </a:solidFill>
                <a:latin typeface="+mn-lt"/>
              </a:endParaRPr>
            </a:p>
          </p:txBody>
        </p:sp>
      </p:grpSp>
      <p:sp>
        <p:nvSpPr>
          <p:cNvPr id="295" name="Rectangle à coins arrondis 294"/>
          <p:cNvSpPr/>
          <p:nvPr/>
        </p:nvSpPr>
        <p:spPr>
          <a:xfrm>
            <a:off x="914387" y="173038"/>
            <a:ext cx="7918450" cy="447650"/>
          </a:xfrm>
          <a:prstGeom prst="roundRect">
            <a:avLst/>
          </a:prstGeom>
          <a:solidFill>
            <a:schemeClr val="tx2">
              <a:lumMod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altLang="fr-FR" sz="2400" dirty="0" smtClean="0">
                <a:solidFill>
                  <a:schemeClr val="bg1"/>
                </a:solidFill>
              </a:rPr>
              <a:t>Anoestrus pathologique de détection/manifestation</a:t>
            </a:r>
            <a:endParaRPr lang="fr-FR" altLang="fr-FR" sz="2400" dirty="0">
              <a:solidFill>
                <a:schemeClr val="bg1"/>
              </a:solidFill>
            </a:endParaRPr>
          </a:p>
        </p:txBody>
      </p:sp>
      <p:sp>
        <p:nvSpPr>
          <p:cNvPr id="296" name="Ellipse 295"/>
          <p:cNvSpPr/>
          <p:nvPr/>
        </p:nvSpPr>
        <p:spPr>
          <a:xfrm>
            <a:off x="125669" y="173038"/>
            <a:ext cx="504732" cy="454447"/>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5</a:t>
            </a:r>
            <a:endParaRPr lang="fr-BE" sz="2400" dirty="0"/>
          </a:p>
        </p:txBody>
      </p:sp>
      <p:sp>
        <p:nvSpPr>
          <p:cNvPr id="2" name="Espace réservé du numéro de diapositive 1"/>
          <p:cNvSpPr>
            <a:spLocks noGrp="1"/>
          </p:cNvSpPr>
          <p:nvPr>
            <p:ph type="sldNum" sz="quarter" idx="12"/>
          </p:nvPr>
        </p:nvSpPr>
        <p:spPr/>
        <p:txBody>
          <a:bodyPr/>
          <a:lstStyle/>
          <a:p>
            <a:fld id="{74236956-C5D1-4819-939A-6E38A104A438}" type="slidenum">
              <a:rPr lang="fr-BE" smtClean="0"/>
              <a:t>24</a:t>
            </a:fld>
            <a:endParaRPr lang="fr-BE"/>
          </a:p>
        </p:txBody>
      </p:sp>
    </p:spTree>
    <p:extLst>
      <p:ext uri="{BB962C8B-B14F-4D97-AF65-F5344CB8AC3E}">
        <p14:creationId xmlns:p14="http://schemas.microsoft.com/office/powerpoint/2010/main" val="71730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1331640" y="148680"/>
            <a:ext cx="6912768" cy="904056"/>
          </a:xfrm>
          <a:prstGeom prst="roundRect">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200" dirty="0" smtClean="0"/>
              <a:t>Traitement des anoestrus de détection/manifestation (cas des animaux cyclés) : La Prostaglandine F2a</a:t>
            </a:r>
          </a:p>
        </p:txBody>
      </p:sp>
      <p:sp>
        <p:nvSpPr>
          <p:cNvPr id="12" name="Rectangle 15"/>
          <p:cNvSpPr txBox="1">
            <a:spLocks noChangeArrowheads="1"/>
          </p:cNvSpPr>
          <p:nvPr/>
        </p:nvSpPr>
        <p:spPr>
          <a:xfrm>
            <a:off x="1622549" y="2060847"/>
            <a:ext cx="6330950" cy="4661693"/>
          </a:xfrm>
          <a:prstGeom prst="rect">
            <a:avLst/>
          </a:prstGeom>
          <a:solidFill>
            <a:srgbClr val="FFFFCC"/>
          </a:solidFill>
          <a:ln>
            <a:solidFill>
              <a:schemeClr val="tx2"/>
            </a:solidFill>
            <a:miter lim="800000"/>
            <a:headEnd/>
            <a:tailEnd/>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fr-FR" sz="1800" smtClean="0">
                <a:solidFill>
                  <a:srgbClr val="FF0000"/>
                </a:solidFill>
              </a:rPr>
              <a:t>Le plus souvent (et dans l ’ordre décroissant) </a:t>
            </a:r>
            <a:endParaRPr lang="fr-BE" sz="1800" smtClean="0">
              <a:solidFill>
                <a:srgbClr val="FF0000"/>
              </a:solidFill>
            </a:endParaRPr>
          </a:p>
          <a:p>
            <a:pPr lvl="1">
              <a:defRPr/>
            </a:pPr>
            <a:r>
              <a:rPr lang="fr-BE" sz="1800" smtClean="0"/>
              <a:t>Approche individuelle : i</a:t>
            </a:r>
            <a:r>
              <a:rPr lang="fr-FR" sz="1800" smtClean="0"/>
              <a:t>nduction </a:t>
            </a:r>
            <a:r>
              <a:rPr lang="fr-BE" sz="1800" smtClean="0"/>
              <a:t>des chaleurs</a:t>
            </a:r>
          </a:p>
          <a:p>
            <a:pPr lvl="1">
              <a:defRPr/>
            </a:pPr>
            <a:r>
              <a:rPr lang="fr-BE" sz="1800" smtClean="0"/>
              <a:t>Approche de groupe : </a:t>
            </a:r>
            <a:r>
              <a:rPr lang="fr-FR" sz="1800" smtClean="0"/>
              <a:t>synchronisation des chaleurs</a:t>
            </a:r>
            <a:endParaRPr lang="fr-BE" sz="1800" smtClean="0"/>
          </a:p>
          <a:p>
            <a:pPr lvl="1">
              <a:defRPr/>
            </a:pPr>
            <a:r>
              <a:rPr lang="fr-BE" sz="1800" smtClean="0"/>
              <a:t>Synchronisation des vêlages</a:t>
            </a:r>
          </a:p>
          <a:p>
            <a:pPr lvl="1">
              <a:defRPr/>
            </a:pPr>
            <a:r>
              <a:rPr lang="fr-BE" sz="1800" smtClean="0"/>
              <a:t>Synchronisation donneuse - receveuses</a:t>
            </a:r>
          </a:p>
          <a:p>
            <a:pPr lvl="1">
              <a:defRPr/>
            </a:pPr>
            <a:r>
              <a:rPr lang="fr-FR" sz="1800" smtClean="0"/>
              <a:t>Traitement des infections utérines</a:t>
            </a:r>
            <a:endParaRPr lang="fr-BE" sz="1800" smtClean="0"/>
          </a:p>
          <a:p>
            <a:pPr lvl="1">
              <a:defRPr/>
            </a:pPr>
            <a:r>
              <a:rPr lang="fr-FR" sz="1800" smtClean="0"/>
              <a:t>Traitement des kystes (KFL)</a:t>
            </a:r>
          </a:p>
          <a:p>
            <a:pPr lvl="1">
              <a:defRPr/>
            </a:pPr>
            <a:r>
              <a:rPr lang="fr-FR" sz="1800" smtClean="0"/>
              <a:t>Traitement de la momification/macération</a:t>
            </a:r>
          </a:p>
          <a:p>
            <a:pPr>
              <a:defRPr/>
            </a:pPr>
            <a:r>
              <a:rPr lang="fr-FR" sz="1800" smtClean="0">
                <a:solidFill>
                  <a:schemeClr val="accent6">
                    <a:lumMod val="75000"/>
                  </a:schemeClr>
                </a:solidFill>
              </a:rPr>
              <a:t>Parfois</a:t>
            </a:r>
            <a:r>
              <a:rPr lang="fr-FR" sz="1800" smtClean="0"/>
              <a:t> </a:t>
            </a:r>
            <a:endParaRPr lang="fr-BE" sz="1800" smtClean="0"/>
          </a:p>
          <a:p>
            <a:pPr lvl="1">
              <a:defRPr/>
            </a:pPr>
            <a:r>
              <a:rPr lang="fr-FR" sz="1800" smtClean="0"/>
              <a:t>Interruption de la gestation (ME/avortement : IVG)</a:t>
            </a:r>
            <a:endParaRPr lang="fr-BE" sz="1800" smtClean="0"/>
          </a:p>
          <a:p>
            <a:pPr lvl="1">
              <a:defRPr/>
            </a:pPr>
            <a:r>
              <a:rPr lang="fr-FR" sz="1800" smtClean="0"/>
              <a:t>Induction de la parturition</a:t>
            </a:r>
          </a:p>
          <a:p>
            <a:pPr>
              <a:defRPr/>
            </a:pPr>
            <a:r>
              <a:rPr lang="fr-FR" sz="1800" smtClean="0">
                <a:solidFill>
                  <a:srgbClr val="00B050"/>
                </a:solidFill>
              </a:rPr>
              <a:t>Et éventuellement </a:t>
            </a:r>
            <a:endParaRPr lang="fr-BE" sz="1800" smtClean="0">
              <a:solidFill>
                <a:srgbClr val="00B050"/>
              </a:solidFill>
            </a:endParaRPr>
          </a:p>
          <a:p>
            <a:pPr lvl="1">
              <a:defRPr/>
            </a:pPr>
            <a:r>
              <a:rPr lang="fr-FR" sz="1800" smtClean="0"/>
              <a:t>Traitement de la rétention placentaire : ???</a:t>
            </a:r>
            <a:endParaRPr lang="fr-BE" sz="1800" smtClean="0"/>
          </a:p>
          <a:p>
            <a:pPr lvl="1">
              <a:defRPr/>
            </a:pPr>
            <a:r>
              <a:rPr lang="fr-FR" sz="1800" smtClean="0"/>
              <a:t>Traitement du RIU : ???</a:t>
            </a:r>
          </a:p>
          <a:p>
            <a:pPr>
              <a:defRPr/>
            </a:pPr>
            <a:endParaRPr lang="fr-FR" sz="1800" dirty="0" smtClean="0"/>
          </a:p>
        </p:txBody>
      </p:sp>
      <p:sp>
        <p:nvSpPr>
          <p:cNvPr id="4" name="Rectangle à coins arrondis 3"/>
          <p:cNvSpPr/>
          <p:nvPr/>
        </p:nvSpPr>
        <p:spPr>
          <a:xfrm>
            <a:off x="1653009" y="1268760"/>
            <a:ext cx="6117803" cy="576064"/>
          </a:xfrm>
          <a:prstGeom prst="round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200" dirty="0" smtClean="0"/>
              <a:t>Indications de la PGF2a : effet lutéolytique </a:t>
            </a:r>
            <a:endParaRPr lang="fr-BE" sz="2200" dirty="0"/>
          </a:p>
        </p:txBody>
      </p:sp>
      <p:sp>
        <p:nvSpPr>
          <p:cNvPr id="10" name="Rectangle 9"/>
          <p:cNvSpPr/>
          <p:nvPr/>
        </p:nvSpPr>
        <p:spPr>
          <a:xfrm>
            <a:off x="2051720" y="2420888"/>
            <a:ext cx="5328592" cy="648072"/>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Espace réservé du numéro de diapositive 1"/>
          <p:cNvSpPr>
            <a:spLocks noGrp="1"/>
          </p:cNvSpPr>
          <p:nvPr>
            <p:ph type="sldNum" sz="quarter" idx="12"/>
          </p:nvPr>
        </p:nvSpPr>
        <p:spPr/>
        <p:txBody>
          <a:bodyPr/>
          <a:lstStyle/>
          <a:p>
            <a:fld id="{74236956-C5D1-4819-939A-6E38A104A438}" type="slidenum">
              <a:rPr lang="fr-BE" smtClean="0"/>
              <a:t>25</a:t>
            </a:fld>
            <a:endParaRPr lang="fr-BE"/>
          </a:p>
        </p:txBody>
      </p:sp>
    </p:spTree>
    <p:extLst>
      <p:ext uri="{BB962C8B-B14F-4D97-AF65-F5344CB8AC3E}">
        <p14:creationId xmlns:p14="http://schemas.microsoft.com/office/powerpoint/2010/main" val="91201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fld id="{6D6B3C97-7214-4DB5-B317-A666E1EE2361}" type="slidenum">
              <a:rPr lang="fr-FR" altLang="fr-FR" sz="1400" smtClean="0"/>
              <a:pPr>
                <a:spcBef>
                  <a:spcPct val="0"/>
                </a:spcBef>
                <a:buClrTx/>
                <a:buFontTx/>
                <a:buNone/>
              </a:pPr>
              <a:t>26</a:t>
            </a:fld>
            <a:endParaRPr lang="fr-FR" altLang="fr-FR" sz="1400" smtClean="0"/>
          </a:p>
        </p:txBody>
      </p:sp>
      <p:pic>
        <p:nvPicPr>
          <p:cNvPr id="70660"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13" y="836613"/>
            <a:ext cx="9031287" cy="631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à coins arrondis 5"/>
          <p:cNvSpPr/>
          <p:nvPr/>
        </p:nvSpPr>
        <p:spPr>
          <a:xfrm>
            <a:off x="1043608" y="260648"/>
            <a:ext cx="6850674" cy="575965"/>
          </a:xfrm>
          <a:prstGeom prst="roundRect">
            <a:avLst/>
          </a:prstGeom>
          <a:solidFill>
            <a:schemeClr val="accent3">
              <a:lumMod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altLang="fr-FR" sz="2400" dirty="0" smtClean="0">
                <a:solidFill>
                  <a:schemeClr val="bg1"/>
                </a:solidFill>
              </a:rPr>
              <a:t>Traitements hormonaux en reproduction bovine</a:t>
            </a:r>
            <a:endParaRPr lang="fr-FR" altLang="fr-FR" sz="2400" dirty="0">
              <a:solidFill>
                <a:schemeClr val="bg1"/>
              </a:solidFill>
            </a:endParaRPr>
          </a:p>
        </p:txBody>
      </p:sp>
    </p:spTree>
    <p:extLst>
      <p:ext uri="{BB962C8B-B14F-4D97-AF65-F5344CB8AC3E}">
        <p14:creationId xmlns:p14="http://schemas.microsoft.com/office/powerpoint/2010/main" val="2683593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u numéro de diapositive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fld id="{AA3B94E5-CE1B-453B-B242-0EFEA8BE58E3}" type="slidenum">
              <a:rPr lang="fr-FR" altLang="fr-FR" sz="1400" smtClean="0"/>
              <a:pPr>
                <a:spcBef>
                  <a:spcPct val="0"/>
                </a:spcBef>
                <a:buClrTx/>
                <a:buFontTx/>
                <a:buNone/>
              </a:pPr>
              <a:t>27</a:t>
            </a:fld>
            <a:endParaRPr lang="fr-FR" altLang="fr-FR" sz="1400" smtClean="0"/>
          </a:p>
        </p:txBody>
      </p:sp>
      <p:sp>
        <p:nvSpPr>
          <p:cNvPr id="283650" name="Rectangle 2"/>
          <p:cNvSpPr>
            <a:spLocks noChangeArrowheads="1"/>
          </p:cNvSpPr>
          <p:nvPr/>
        </p:nvSpPr>
        <p:spPr bwMode="auto">
          <a:xfrm>
            <a:off x="6297613" y="3030538"/>
            <a:ext cx="388937" cy="3181350"/>
          </a:xfrm>
          <a:prstGeom prst="rect">
            <a:avLst/>
          </a:prstGeom>
          <a:solidFill>
            <a:srgbClr val="FC0128"/>
          </a:solidFill>
          <a:ln w="12700">
            <a:solidFill>
              <a:schemeClr val="bg2"/>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283653" name="AutoShape 5"/>
          <p:cNvSpPr>
            <a:spLocks noChangeArrowheads="1"/>
          </p:cNvSpPr>
          <p:nvPr/>
        </p:nvSpPr>
        <p:spPr bwMode="auto">
          <a:xfrm>
            <a:off x="6319838" y="3030538"/>
            <a:ext cx="209550" cy="3175000"/>
          </a:xfrm>
          <a:prstGeom prst="triangle">
            <a:avLst>
              <a:gd name="adj" fmla="val 49995"/>
            </a:avLst>
          </a:prstGeom>
          <a:solidFill>
            <a:srgbClr val="FF33CC"/>
          </a:solidFill>
          <a:ln w="12700">
            <a:solidFill>
              <a:schemeClr val="bg2"/>
            </a:solidFill>
            <a:miter lim="800000"/>
            <a:headEnd/>
            <a:tailEnd/>
          </a:ln>
        </p:spPr>
        <p:txBody>
          <a:bodyPr wrap="none" lIns="90488" tIns="44450" rIns="90488" bIns="44450"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endParaRPr lang="fr-BE" altLang="fr-FR" sz="1800">
              <a:solidFill>
                <a:srgbClr val="F95AB7"/>
              </a:solidFill>
              <a:latin typeface="Book Antiqua" pitchFamily="18" charset="0"/>
            </a:endParaRPr>
          </a:p>
        </p:txBody>
      </p:sp>
      <p:sp>
        <p:nvSpPr>
          <p:cNvPr id="283654" name="AutoShape 6"/>
          <p:cNvSpPr>
            <a:spLocks noChangeArrowheads="1"/>
          </p:cNvSpPr>
          <p:nvPr/>
        </p:nvSpPr>
        <p:spPr bwMode="auto">
          <a:xfrm>
            <a:off x="6189663" y="3030538"/>
            <a:ext cx="209550" cy="3175000"/>
          </a:xfrm>
          <a:prstGeom prst="triangle">
            <a:avLst>
              <a:gd name="adj" fmla="val 49995"/>
            </a:avLst>
          </a:prstGeom>
          <a:solidFill>
            <a:srgbClr val="00FF00"/>
          </a:solidFill>
          <a:ln w="12700">
            <a:solidFill>
              <a:schemeClr val="bg2"/>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283655" name="AutoShape 7"/>
          <p:cNvSpPr>
            <a:spLocks noChangeArrowheads="1"/>
          </p:cNvSpPr>
          <p:nvPr/>
        </p:nvSpPr>
        <p:spPr bwMode="auto">
          <a:xfrm>
            <a:off x="6076950" y="3030538"/>
            <a:ext cx="209550" cy="3175000"/>
          </a:xfrm>
          <a:prstGeom prst="triangle">
            <a:avLst>
              <a:gd name="adj" fmla="val 49995"/>
            </a:avLst>
          </a:prstGeom>
          <a:solidFill>
            <a:srgbClr val="FE9B03"/>
          </a:solidFill>
          <a:ln w="12700">
            <a:solidFill>
              <a:schemeClr val="bg2"/>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71688" name="Line 8"/>
          <p:cNvSpPr>
            <a:spLocks noChangeShapeType="1"/>
          </p:cNvSpPr>
          <p:nvPr/>
        </p:nvSpPr>
        <p:spPr bwMode="auto">
          <a:xfrm>
            <a:off x="6483350" y="626903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689" name="Line 9"/>
          <p:cNvSpPr>
            <a:spLocks noChangeShapeType="1"/>
          </p:cNvSpPr>
          <p:nvPr/>
        </p:nvSpPr>
        <p:spPr bwMode="auto">
          <a:xfrm>
            <a:off x="6235700" y="626903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690" name="Line 10"/>
          <p:cNvSpPr>
            <a:spLocks noChangeShapeType="1"/>
          </p:cNvSpPr>
          <p:nvPr/>
        </p:nvSpPr>
        <p:spPr bwMode="auto">
          <a:xfrm>
            <a:off x="6021388" y="626268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691" name="Line 11"/>
          <p:cNvSpPr>
            <a:spLocks noChangeShapeType="1"/>
          </p:cNvSpPr>
          <p:nvPr/>
        </p:nvSpPr>
        <p:spPr bwMode="auto">
          <a:xfrm>
            <a:off x="5575300" y="626268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692" name="Line 12"/>
          <p:cNvSpPr>
            <a:spLocks noChangeShapeType="1"/>
          </p:cNvSpPr>
          <p:nvPr/>
        </p:nvSpPr>
        <p:spPr bwMode="auto">
          <a:xfrm>
            <a:off x="5789613" y="626268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693" name="Line 13"/>
          <p:cNvSpPr>
            <a:spLocks noChangeShapeType="1"/>
          </p:cNvSpPr>
          <p:nvPr/>
        </p:nvSpPr>
        <p:spPr bwMode="auto">
          <a:xfrm>
            <a:off x="4897438" y="626903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694" name="Line 14"/>
          <p:cNvSpPr>
            <a:spLocks noChangeShapeType="1"/>
          </p:cNvSpPr>
          <p:nvPr/>
        </p:nvSpPr>
        <p:spPr bwMode="auto">
          <a:xfrm>
            <a:off x="5122863" y="626268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695" name="Line 15"/>
          <p:cNvSpPr>
            <a:spLocks noChangeShapeType="1"/>
          </p:cNvSpPr>
          <p:nvPr/>
        </p:nvSpPr>
        <p:spPr bwMode="auto">
          <a:xfrm>
            <a:off x="5354638" y="626268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696" name="Line 16"/>
          <p:cNvSpPr>
            <a:spLocks noChangeShapeType="1"/>
          </p:cNvSpPr>
          <p:nvPr/>
        </p:nvSpPr>
        <p:spPr bwMode="auto">
          <a:xfrm>
            <a:off x="4219575" y="626903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697" name="Line 17"/>
          <p:cNvSpPr>
            <a:spLocks noChangeShapeType="1"/>
          </p:cNvSpPr>
          <p:nvPr/>
        </p:nvSpPr>
        <p:spPr bwMode="auto">
          <a:xfrm>
            <a:off x="4440238" y="626268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698" name="Line 18"/>
          <p:cNvSpPr>
            <a:spLocks noChangeShapeType="1"/>
          </p:cNvSpPr>
          <p:nvPr/>
        </p:nvSpPr>
        <p:spPr bwMode="auto">
          <a:xfrm>
            <a:off x="4672013" y="626268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699" name="Line 19"/>
          <p:cNvSpPr>
            <a:spLocks noChangeShapeType="1"/>
          </p:cNvSpPr>
          <p:nvPr/>
        </p:nvSpPr>
        <p:spPr bwMode="auto">
          <a:xfrm>
            <a:off x="3989388" y="626903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700" name="Line 20"/>
          <p:cNvSpPr>
            <a:spLocks noChangeShapeType="1"/>
          </p:cNvSpPr>
          <p:nvPr/>
        </p:nvSpPr>
        <p:spPr bwMode="auto">
          <a:xfrm>
            <a:off x="3536950" y="626903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701" name="Line 21"/>
          <p:cNvSpPr>
            <a:spLocks noChangeShapeType="1"/>
          </p:cNvSpPr>
          <p:nvPr/>
        </p:nvSpPr>
        <p:spPr bwMode="auto">
          <a:xfrm>
            <a:off x="3757613" y="626903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702" name="Line 22"/>
          <p:cNvSpPr>
            <a:spLocks noChangeShapeType="1"/>
          </p:cNvSpPr>
          <p:nvPr/>
        </p:nvSpPr>
        <p:spPr bwMode="auto">
          <a:xfrm>
            <a:off x="3090863" y="626268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703" name="Line 23"/>
          <p:cNvSpPr>
            <a:spLocks noChangeShapeType="1"/>
          </p:cNvSpPr>
          <p:nvPr/>
        </p:nvSpPr>
        <p:spPr bwMode="auto">
          <a:xfrm>
            <a:off x="3311525" y="626268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704" name="Line 24"/>
          <p:cNvSpPr>
            <a:spLocks noChangeShapeType="1"/>
          </p:cNvSpPr>
          <p:nvPr/>
        </p:nvSpPr>
        <p:spPr bwMode="auto">
          <a:xfrm>
            <a:off x="1944688" y="626268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705" name="Line 25"/>
          <p:cNvSpPr>
            <a:spLocks noChangeShapeType="1"/>
          </p:cNvSpPr>
          <p:nvPr/>
        </p:nvSpPr>
        <p:spPr bwMode="auto">
          <a:xfrm>
            <a:off x="2628900" y="626268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706" name="Line 26"/>
          <p:cNvSpPr>
            <a:spLocks noChangeShapeType="1"/>
          </p:cNvSpPr>
          <p:nvPr/>
        </p:nvSpPr>
        <p:spPr bwMode="auto">
          <a:xfrm>
            <a:off x="2871788" y="626903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707" name="Line 27"/>
          <p:cNvSpPr>
            <a:spLocks noChangeShapeType="1"/>
          </p:cNvSpPr>
          <p:nvPr/>
        </p:nvSpPr>
        <p:spPr bwMode="auto">
          <a:xfrm>
            <a:off x="2408238" y="626268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708" name="Line 28"/>
          <p:cNvSpPr>
            <a:spLocks noChangeShapeType="1"/>
          </p:cNvSpPr>
          <p:nvPr/>
        </p:nvSpPr>
        <p:spPr bwMode="auto">
          <a:xfrm>
            <a:off x="2171700" y="626268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709" name="Line 29"/>
          <p:cNvSpPr>
            <a:spLocks noChangeShapeType="1"/>
          </p:cNvSpPr>
          <p:nvPr/>
        </p:nvSpPr>
        <p:spPr bwMode="auto">
          <a:xfrm>
            <a:off x="1725613" y="626268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710" name="Line 30"/>
          <p:cNvSpPr>
            <a:spLocks noChangeShapeType="1"/>
          </p:cNvSpPr>
          <p:nvPr/>
        </p:nvSpPr>
        <p:spPr bwMode="auto">
          <a:xfrm flipV="1">
            <a:off x="6478588" y="6188075"/>
            <a:ext cx="0" cy="698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81951" name="Rectangle 31"/>
          <p:cNvSpPr>
            <a:spLocks noChangeArrowheads="1"/>
          </p:cNvSpPr>
          <p:nvPr/>
        </p:nvSpPr>
        <p:spPr bwMode="auto">
          <a:xfrm>
            <a:off x="1574800" y="6303963"/>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defRPr/>
            </a:pPr>
            <a:r>
              <a:rPr lang="fr-FR" sz="2000">
                <a:solidFill>
                  <a:schemeClr val="accent4"/>
                </a:solidFill>
                <a:latin typeface="Arial" charset="0"/>
              </a:rPr>
              <a:t>0</a:t>
            </a:r>
          </a:p>
        </p:txBody>
      </p:sp>
      <p:sp>
        <p:nvSpPr>
          <p:cNvPr id="283680" name="Rectangle 32"/>
          <p:cNvSpPr>
            <a:spLocks noChangeArrowheads="1"/>
          </p:cNvSpPr>
          <p:nvPr/>
        </p:nvSpPr>
        <p:spPr bwMode="auto">
          <a:xfrm>
            <a:off x="1797050" y="6303963"/>
            <a:ext cx="180975" cy="333375"/>
          </a:xfrm>
          <a:prstGeom prst="rect">
            <a:avLst/>
          </a:prstGeom>
          <a:noFill/>
          <a:ln w="12700">
            <a:noFill/>
            <a:miter lim="800000"/>
            <a:headEnd/>
            <a:tailEnd/>
          </a:ln>
          <a:effectLst/>
        </p:spPr>
        <p:txBody>
          <a:bodyPr wrap="none" lIns="90488" tIns="44450" rIns="90488" bIns="44450">
            <a:spAutoFit/>
          </a:bodyPr>
          <a:lstStyle/>
          <a:p>
            <a:pPr>
              <a:defRPr/>
            </a:pPr>
            <a:endParaRPr lang="fr-BE" sz="1600">
              <a:effectLst>
                <a:outerShdw blurRad="38100" dist="38100" dir="2700000" algn="tl">
                  <a:srgbClr val="FFFFFF"/>
                </a:outerShdw>
              </a:effectLst>
              <a:latin typeface="Arial" charset="0"/>
            </a:endParaRPr>
          </a:p>
        </p:txBody>
      </p:sp>
      <p:sp>
        <p:nvSpPr>
          <p:cNvPr id="283681" name="Rectangle 33"/>
          <p:cNvSpPr>
            <a:spLocks noChangeArrowheads="1"/>
          </p:cNvSpPr>
          <p:nvPr/>
        </p:nvSpPr>
        <p:spPr bwMode="auto">
          <a:xfrm>
            <a:off x="2703513" y="6303963"/>
            <a:ext cx="180975" cy="333375"/>
          </a:xfrm>
          <a:prstGeom prst="rect">
            <a:avLst/>
          </a:prstGeom>
          <a:noFill/>
          <a:ln w="12700">
            <a:noFill/>
            <a:miter lim="800000"/>
            <a:headEnd/>
            <a:tailEnd/>
          </a:ln>
          <a:effectLst/>
        </p:spPr>
        <p:txBody>
          <a:bodyPr wrap="none" lIns="90488" tIns="44450" rIns="90488" bIns="44450">
            <a:spAutoFit/>
          </a:bodyPr>
          <a:lstStyle/>
          <a:p>
            <a:pPr>
              <a:defRPr/>
            </a:pPr>
            <a:endParaRPr lang="fr-BE" sz="1600">
              <a:effectLst>
                <a:outerShdw blurRad="38100" dist="38100" dir="2700000" algn="tl">
                  <a:srgbClr val="FFFFFF"/>
                </a:outerShdw>
              </a:effectLst>
              <a:latin typeface="Arial" charset="0"/>
            </a:endParaRPr>
          </a:p>
        </p:txBody>
      </p:sp>
      <p:sp>
        <p:nvSpPr>
          <p:cNvPr id="81954" name="Rectangle 34"/>
          <p:cNvSpPr>
            <a:spLocks noChangeArrowheads="1"/>
          </p:cNvSpPr>
          <p:nvPr/>
        </p:nvSpPr>
        <p:spPr bwMode="auto">
          <a:xfrm>
            <a:off x="2927350" y="6303963"/>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defRPr/>
            </a:pPr>
            <a:r>
              <a:rPr lang="fr-FR" sz="2000">
                <a:solidFill>
                  <a:schemeClr val="accent4"/>
                </a:solidFill>
                <a:latin typeface="Arial" charset="0"/>
              </a:rPr>
              <a:t>6</a:t>
            </a:r>
          </a:p>
        </p:txBody>
      </p:sp>
      <p:sp>
        <p:nvSpPr>
          <p:cNvPr id="81955" name="Rectangle 35"/>
          <p:cNvSpPr>
            <a:spLocks noChangeArrowheads="1"/>
          </p:cNvSpPr>
          <p:nvPr/>
        </p:nvSpPr>
        <p:spPr bwMode="auto">
          <a:xfrm>
            <a:off x="5584825" y="6303963"/>
            <a:ext cx="468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defRPr/>
            </a:pPr>
            <a:r>
              <a:rPr lang="fr-FR" sz="2000" dirty="0">
                <a:solidFill>
                  <a:schemeClr val="accent4"/>
                </a:solidFill>
                <a:latin typeface="Arial" charset="0"/>
              </a:rPr>
              <a:t>18</a:t>
            </a:r>
          </a:p>
        </p:txBody>
      </p:sp>
      <p:sp>
        <p:nvSpPr>
          <p:cNvPr id="81956" name="Rectangle 36"/>
          <p:cNvSpPr>
            <a:spLocks noChangeArrowheads="1"/>
          </p:cNvSpPr>
          <p:nvPr/>
        </p:nvSpPr>
        <p:spPr bwMode="auto">
          <a:xfrm>
            <a:off x="6267450" y="6303963"/>
            <a:ext cx="468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defRPr/>
            </a:pPr>
            <a:r>
              <a:rPr lang="fr-FR" sz="2000">
                <a:solidFill>
                  <a:schemeClr val="accent4"/>
                </a:solidFill>
                <a:latin typeface="Arial" charset="0"/>
              </a:rPr>
              <a:t>21</a:t>
            </a:r>
          </a:p>
        </p:txBody>
      </p:sp>
      <p:sp>
        <p:nvSpPr>
          <p:cNvPr id="71717" name="Rectangle 37"/>
          <p:cNvSpPr>
            <a:spLocks noChangeArrowheads="1"/>
          </p:cNvSpPr>
          <p:nvPr/>
        </p:nvSpPr>
        <p:spPr bwMode="auto">
          <a:xfrm>
            <a:off x="7161213" y="6302375"/>
            <a:ext cx="363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71718" name="Line 38"/>
          <p:cNvSpPr>
            <a:spLocks noChangeShapeType="1"/>
          </p:cNvSpPr>
          <p:nvPr/>
        </p:nvSpPr>
        <p:spPr bwMode="auto">
          <a:xfrm>
            <a:off x="906463" y="6238875"/>
            <a:ext cx="6435725" cy="0"/>
          </a:xfrm>
          <a:prstGeom prst="line">
            <a:avLst/>
          </a:prstGeom>
          <a:noFill/>
          <a:ln w="25400">
            <a:solidFill>
              <a:schemeClr val="tx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fr-BE"/>
          </a:p>
        </p:txBody>
      </p:sp>
      <p:sp>
        <p:nvSpPr>
          <p:cNvPr id="71719" name="Line 39"/>
          <p:cNvSpPr>
            <a:spLocks noChangeShapeType="1"/>
          </p:cNvSpPr>
          <p:nvPr/>
        </p:nvSpPr>
        <p:spPr bwMode="auto">
          <a:xfrm flipV="1">
            <a:off x="6794500" y="6899275"/>
            <a:ext cx="0" cy="57150"/>
          </a:xfrm>
          <a:prstGeom prst="line">
            <a:avLst/>
          </a:prstGeom>
          <a:noFill/>
          <a:ln>
            <a:noFill/>
          </a:ln>
          <a:effectLst>
            <a:outerShdw dist="35921"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fr-BE"/>
          </a:p>
        </p:txBody>
      </p:sp>
      <p:sp>
        <p:nvSpPr>
          <p:cNvPr id="71720" name="Line 40"/>
          <p:cNvSpPr>
            <a:spLocks noChangeShapeType="1"/>
          </p:cNvSpPr>
          <p:nvPr/>
        </p:nvSpPr>
        <p:spPr bwMode="auto">
          <a:xfrm>
            <a:off x="7138988" y="626903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721" name="Line 41"/>
          <p:cNvSpPr>
            <a:spLocks noChangeShapeType="1"/>
          </p:cNvSpPr>
          <p:nvPr/>
        </p:nvSpPr>
        <p:spPr bwMode="auto">
          <a:xfrm>
            <a:off x="6907213" y="626903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71722" name="Line 42"/>
          <p:cNvSpPr>
            <a:spLocks noChangeShapeType="1"/>
          </p:cNvSpPr>
          <p:nvPr/>
        </p:nvSpPr>
        <p:spPr bwMode="auto">
          <a:xfrm>
            <a:off x="6686550" y="6269038"/>
            <a:ext cx="0" cy="571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81963" name="Rectangle 43"/>
          <p:cNvSpPr>
            <a:spLocks noChangeArrowheads="1"/>
          </p:cNvSpPr>
          <p:nvPr/>
        </p:nvSpPr>
        <p:spPr bwMode="auto">
          <a:xfrm>
            <a:off x="7407275" y="4132263"/>
            <a:ext cx="1323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defRPr/>
            </a:pPr>
            <a:r>
              <a:rPr lang="fr-FR" sz="1800" dirty="0">
                <a:solidFill>
                  <a:schemeClr val="accent4"/>
                </a:solidFill>
                <a:latin typeface="Arial Narrow" pitchFamily="34" charset="0"/>
              </a:rPr>
              <a:t>Progestérone</a:t>
            </a:r>
          </a:p>
        </p:txBody>
      </p:sp>
      <p:sp>
        <p:nvSpPr>
          <p:cNvPr id="81964" name="Rectangle 44"/>
          <p:cNvSpPr>
            <a:spLocks noChangeArrowheads="1"/>
          </p:cNvSpPr>
          <p:nvPr/>
        </p:nvSpPr>
        <p:spPr bwMode="auto">
          <a:xfrm>
            <a:off x="7407275" y="4494213"/>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defRPr/>
            </a:pPr>
            <a:r>
              <a:rPr lang="fr-FR" sz="1800">
                <a:solidFill>
                  <a:schemeClr val="accent4"/>
                </a:solidFill>
                <a:latin typeface="Arial Narrow" pitchFamily="34" charset="0"/>
              </a:rPr>
              <a:t>Oestradiol</a:t>
            </a:r>
          </a:p>
        </p:txBody>
      </p:sp>
      <p:sp>
        <p:nvSpPr>
          <p:cNvPr id="81965" name="Rectangle 45"/>
          <p:cNvSpPr>
            <a:spLocks noChangeArrowheads="1"/>
          </p:cNvSpPr>
          <p:nvPr/>
        </p:nvSpPr>
        <p:spPr bwMode="auto">
          <a:xfrm>
            <a:off x="7407275" y="4837113"/>
            <a:ext cx="7127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defRPr/>
            </a:pPr>
            <a:r>
              <a:rPr lang="fr-FR" sz="1800">
                <a:solidFill>
                  <a:schemeClr val="accent4"/>
                </a:solidFill>
                <a:latin typeface="Arial Narrow" pitchFamily="34" charset="0"/>
              </a:rPr>
              <a:t>F.S.H.</a:t>
            </a:r>
          </a:p>
        </p:txBody>
      </p:sp>
      <p:sp>
        <p:nvSpPr>
          <p:cNvPr id="71726" name="Rectangle 46"/>
          <p:cNvSpPr>
            <a:spLocks noChangeArrowheads="1"/>
          </p:cNvSpPr>
          <p:nvPr/>
        </p:nvSpPr>
        <p:spPr bwMode="auto">
          <a:xfrm>
            <a:off x="7138988" y="4224338"/>
            <a:ext cx="190500" cy="177800"/>
          </a:xfrm>
          <a:prstGeom prst="rect">
            <a:avLst/>
          </a:prstGeom>
          <a:solidFill>
            <a:srgbClr val="FFFF00"/>
          </a:solidFill>
          <a:ln w="12700">
            <a:solidFill>
              <a:schemeClr val="bg2"/>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71727" name="Rectangle 47"/>
          <p:cNvSpPr>
            <a:spLocks noChangeArrowheads="1"/>
          </p:cNvSpPr>
          <p:nvPr/>
        </p:nvSpPr>
        <p:spPr bwMode="auto">
          <a:xfrm>
            <a:off x="7138988" y="4586288"/>
            <a:ext cx="190500" cy="177800"/>
          </a:xfrm>
          <a:prstGeom prst="rect">
            <a:avLst/>
          </a:prstGeom>
          <a:solidFill>
            <a:srgbClr val="00FF00"/>
          </a:solidFill>
          <a:ln w="12700">
            <a:solidFill>
              <a:schemeClr val="bg2"/>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71728" name="Rectangle 48"/>
          <p:cNvSpPr>
            <a:spLocks noChangeArrowheads="1"/>
          </p:cNvSpPr>
          <p:nvPr/>
        </p:nvSpPr>
        <p:spPr bwMode="auto">
          <a:xfrm>
            <a:off x="7138988" y="4929188"/>
            <a:ext cx="190500" cy="177800"/>
          </a:xfrm>
          <a:prstGeom prst="rect">
            <a:avLst/>
          </a:prstGeom>
          <a:solidFill>
            <a:srgbClr val="FE9B03"/>
          </a:solidFill>
          <a:ln w="12700">
            <a:solidFill>
              <a:schemeClr val="bg2"/>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71729" name="Rectangle 49"/>
          <p:cNvSpPr>
            <a:spLocks noChangeArrowheads="1"/>
          </p:cNvSpPr>
          <p:nvPr/>
        </p:nvSpPr>
        <p:spPr bwMode="auto">
          <a:xfrm>
            <a:off x="7138988" y="5329238"/>
            <a:ext cx="190500" cy="177800"/>
          </a:xfrm>
          <a:prstGeom prst="rect">
            <a:avLst/>
          </a:prstGeom>
          <a:solidFill>
            <a:srgbClr val="FF33CC"/>
          </a:solidFill>
          <a:ln w="12700">
            <a:solidFill>
              <a:schemeClr val="bg2"/>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81970" name="Rectangle 50"/>
          <p:cNvSpPr>
            <a:spLocks noChangeArrowheads="1"/>
          </p:cNvSpPr>
          <p:nvPr/>
        </p:nvSpPr>
        <p:spPr bwMode="auto">
          <a:xfrm>
            <a:off x="7407275" y="5256213"/>
            <a:ext cx="531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defRPr/>
            </a:pPr>
            <a:r>
              <a:rPr lang="fr-FR" sz="1800">
                <a:solidFill>
                  <a:schemeClr val="accent4"/>
                </a:solidFill>
                <a:latin typeface="Arial Narrow" pitchFamily="34" charset="0"/>
              </a:rPr>
              <a:t>L.H.</a:t>
            </a:r>
          </a:p>
        </p:txBody>
      </p:sp>
      <p:sp>
        <p:nvSpPr>
          <p:cNvPr id="283700" name="AutoShape 52"/>
          <p:cNvSpPr>
            <a:spLocks noChangeArrowheads="1"/>
          </p:cNvSpPr>
          <p:nvPr/>
        </p:nvSpPr>
        <p:spPr bwMode="auto">
          <a:xfrm>
            <a:off x="5735638" y="2954338"/>
            <a:ext cx="300037" cy="3276600"/>
          </a:xfrm>
          <a:prstGeom prst="rtTriangle">
            <a:avLst/>
          </a:prstGeom>
          <a:solidFill>
            <a:srgbClr val="FFFF99"/>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sp>
        <p:nvSpPr>
          <p:cNvPr id="283701" name="AutoShape 53"/>
          <p:cNvSpPr>
            <a:spLocks noChangeArrowheads="1"/>
          </p:cNvSpPr>
          <p:nvPr/>
        </p:nvSpPr>
        <p:spPr bwMode="auto">
          <a:xfrm>
            <a:off x="6802438" y="3030538"/>
            <a:ext cx="304800" cy="533400"/>
          </a:xfrm>
          <a:prstGeom prst="moon">
            <a:avLst>
              <a:gd name="adj" fmla="val 50000"/>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nl-NL" altLang="fr-FR" sz="3200">
              <a:solidFill>
                <a:schemeClr val="tx1"/>
              </a:solidFill>
              <a:latin typeface="Vrinda" pitchFamily="34" charset="0"/>
            </a:endParaRPr>
          </a:p>
        </p:txBody>
      </p:sp>
      <p:grpSp>
        <p:nvGrpSpPr>
          <p:cNvPr id="7" name="Groupe 6"/>
          <p:cNvGrpSpPr>
            <a:grpSpLocks/>
          </p:cNvGrpSpPr>
          <p:nvPr/>
        </p:nvGrpSpPr>
        <p:grpSpPr bwMode="auto">
          <a:xfrm>
            <a:off x="3068638" y="1192213"/>
            <a:ext cx="2667000" cy="5038725"/>
            <a:chOff x="3069418" y="1192924"/>
            <a:chExt cx="2667000" cy="5038014"/>
          </a:xfrm>
        </p:grpSpPr>
        <p:sp>
          <p:nvSpPr>
            <p:cNvPr id="283699" name="Rectangle 51"/>
            <p:cNvSpPr>
              <a:spLocks noChangeArrowheads="1"/>
            </p:cNvSpPr>
            <p:nvPr/>
          </p:nvSpPr>
          <p:spPr bwMode="auto">
            <a:xfrm>
              <a:off x="3069418" y="3030990"/>
              <a:ext cx="2667000" cy="3199948"/>
            </a:xfrm>
            <a:prstGeom prst="rect">
              <a:avLst/>
            </a:prstGeom>
            <a:solidFill>
              <a:srgbClr val="FFFF00"/>
            </a:solidFill>
            <a:ln w="9525">
              <a:solidFill>
                <a:schemeClr val="tx1"/>
              </a:solidFill>
              <a:miter lim="800000"/>
              <a:headEnd/>
              <a:tailEnd/>
            </a:ln>
            <a:effectLst/>
          </p:spPr>
          <p:txBody>
            <a:bodyPr wrap="none" anchor="ctr"/>
            <a:lstStyle/>
            <a:p>
              <a:pPr algn="ctr">
                <a:defRPr/>
              </a:pPr>
              <a:r>
                <a:rPr lang="fr-BE" sz="6000">
                  <a:latin typeface="Arial Narrow" pitchFamily="34" charset="0"/>
                </a:rPr>
                <a:t> </a:t>
              </a:r>
              <a:r>
                <a:rPr lang="fr-BE" sz="6000">
                  <a:effectLst>
                    <a:outerShdw blurRad="38100" dist="38100" dir="2700000" algn="tl">
                      <a:srgbClr val="FFFFFF"/>
                    </a:outerShdw>
                  </a:effectLst>
                  <a:latin typeface="Arial Narrow" pitchFamily="34" charset="0"/>
                </a:rPr>
                <a:t>PGF2a</a:t>
              </a:r>
              <a:r>
                <a:rPr lang="fr-BE" sz="2400">
                  <a:effectLst>
                    <a:outerShdw blurRad="38100" dist="38100" dir="2700000" algn="tl">
                      <a:srgbClr val="FFFFFF"/>
                    </a:outerShdw>
                  </a:effectLst>
                  <a:latin typeface="Arial Narrow" pitchFamily="34" charset="0"/>
                </a:rPr>
                <a:t>	</a:t>
              </a:r>
              <a:endParaRPr lang="fr-FR" sz="2400">
                <a:effectLst>
                  <a:outerShdw blurRad="38100" dist="38100" dir="2700000" algn="tl">
                    <a:srgbClr val="FFFFFF"/>
                  </a:outerShdw>
                </a:effectLst>
                <a:latin typeface="Arial Narrow" pitchFamily="34" charset="0"/>
              </a:endParaRPr>
            </a:p>
          </p:txBody>
        </p:sp>
        <p:pic>
          <p:nvPicPr>
            <p:cNvPr id="71745" name="Picture 5" descr="31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7206" y="1192924"/>
              <a:ext cx="2589212" cy="1761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56" name="Picture 5" descr="dia15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0" y="1128713"/>
            <a:ext cx="2205038"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riangle rectangle 2"/>
          <p:cNvSpPr>
            <a:spLocks noChangeArrowheads="1"/>
          </p:cNvSpPr>
          <p:nvPr/>
        </p:nvSpPr>
        <p:spPr bwMode="auto">
          <a:xfrm flipH="1">
            <a:off x="1725613" y="3030538"/>
            <a:ext cx="1343025" cy="3175000"/>
          </a:xfrm>
          <a:prstGeom prst="rtTriangle">
            <a:avLst/>
          </a:prstGeom>
          <a:solidFill>
            <a:srgbClr val="FFFFCC"/>
          </a:solidFill>
          <a:ln w="9525" algn="ctr">
            <a:solidFill>
              <a:schemeClr val="tx2"/>
            </a:solidFill>
            <a:round/>
            <a:headEnd/>
            <a:tailEnd/>
          </a:ln>
        </p:spPr>
        <p:txBody>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fr-BE" altLang="fr-FR" sz="3200">
              <a:solidFill>
                <a:schemeClr val="tx1"/>
              </a:solidFill>
              <a:latin typeface="Vrinda" pitchFamily="34" charset="0"/>
            </a:endParaRPr>
          </a:p>
        </p:txBody>
      </p:sp>
      <p:sp>
        <p:nvSpPr>
          <p:cNvPr id="4" name="ZoneTexte 3"/>
          <p:cNvSpPr txBox="1"/>
          <p:nvPr/>
        </p:nvSpPr>
        <p:spPr>
          <a:xfrm>
            <a:off x="1347788" y="3302000"/>
            <a:ext cx="757237" cy="523875"/>
          </a:xfrm>
          <a:prstGeom prst="rect">
            <a:avLst/>
          </a:prstGeom>
          <a:solidFill>
            <a:srgbClr val="FFFFCC"/>
          </a:solidFill>
          <a:ln>
            <a:solidFill>
              <a:schemeClr val="tx2"/>
            </a:solidFill>
          </a:ln>
        </p:spPr>
        <p:txBody>
          <a:bodyPr wrap="none">
            <a:spAutoFit/>
          </a:bodyPr>
          <a:lstStyle/>
          <a:p>
            <a:pPr>
              <a:defRPr/>
            </a:pPr>
            <a:r>
              <a:rPr lang="fr-BE" sz="2800" dirty="0">
                <a:latin typeface="+mn-lt"/>
              </a:rPr>
              <a:t>CJH</a:t>
            </a:r>
          </a:p>
        </p:txBody>
      </p:sp>
      <p:grpSp>
        <p:nvGrpSpPr>
          <p:cNvPr id="8" name="Groupe 7"/>
          <p:cNvGrpSpPr>
            <a:grpSpLocks/>
          </p:cNvGrpSpPr>
          <p:nvPr/>
        </p:nvGrpSpPr>
        <p:grpSpPr bwMode="auto">
          <a:xfrm>
            <a:off x="3068638" y="960438"/>
            <a:ext cx="5858679" cy="5395912"/>
            <a:chOff x="3069417" y="929833"/>
            <a:chExt cx="5857713" cy="5396355"/>
          </a:xfrm>
        </p:grpSpPr>
        <p:sp>
          <p:nvSpPr>
            <p:cNvPr id="71741" name="Rectangle 4"/>
            <p:cNvSpPr>
              <a:spLocks noChangeArrowheads="1"/>
            </p:cNvSpPr>
            <p:nvPr/>
          </p:nvSpPr>
          <p:spPr bwMode="auto">
            <a:xfrm>
              <a:off x="3069417" y="1128712"/>
              <a:ext cx="2720976" cy="5197476"/>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fr-BE" altLang="fr-FR" sz="2000">
                <a:solidFill>
                  <a:schemeClr val="tx1"/>
                </a:solidFill>
                <a:latin typeface="+mn-lt"/>
              </a:endParaRPr>
            </a:p>
          </p:txBody>
        </p:sp>
        <p:sp>
          <p:nvSpPr>
            <p:cNvPr id="60" name="ZoneTexte 59"/>
            <p:cNvSpPr txBox="1"/>
            <p:nvPr/>
          </p:nvSpPr>
          <p:spPr>
            <a:xfrm>
              <a:off x="6231196" y="929833"/>
              <a:ext cx="2695934" cy="1015746"/>
            </a:xfrm>
            <a:prstGeom prst="rect">
              <a:avLst/>
            </a:prstGeom>
            <a:solidFill>
              <a:srgbClr val="FFFFCC"/>
            </a:solidFill>
            <a:ln>
              <a:solidFill>
                <a:schemeClr val="tx2"/>
              </a:solidFill>
            </a:ln>
          </p:spPr>
          <p:txBody>
            <a:bodyPr wrap="none">
              <a:spAutoFit/>
            </a:bodyPr>
            <a:lstStyle/>
            <a:p>
              <a:pPr>
                <a:defRPr/>
              </a:pPr>
              <a:r>
                <a:rPr lang="fr-BE" sz="2000" dirty="0"/>
                <a:t>Effet lutéolytique </a:t>
              </a:r>
            </a:p>
            <a:p>
              <a:pPr>
                <a:defRPr/>
              </a:pPr>
              <a:r>
                <a:rPr lang="fr-BE" sz="2000" dirty="0"/>
                <a:t>si injection en présence </a:t>
              </a:r>
            </a:p>
            <a:p>
              <a:pPr>
                <a:defRPr/>
              </a:pPr>
              <a:r>
                <a:rPr lang="fr-BE" sz="2000" dirty="0"/>
                <a:t>d’un CJ de </a:t>
              </a:r>
              <a:r>
                <a:rPr lang="fr-BE" sz="2000" dirty="0" err="1"/>
                <a:t>dioestrus</a:t>
              </a:r>
              <a:endParaRPr lang="fr-BE" sz="2000" dirty="0"/>
            </a:p>
          </p:txBody>
        </p:sp>
        <p:sp>
          <p:nvSpPr>
            <p:cNvPr id="71743" name="Flèche droite 5"/>
            <p:cNvSpPr>
              <a:spLocks noChangeArrowheads="1"/>
            </p:cNvSpPr>
            <p:nvPr/>
          </p:nvSpPr>
          <p:spPr bwMode="auto">
            <a:xfrm>
              <a:off x="5819645" y="1518322"/>
              <a:ext cx="467636" cy="466052"/>
            </a:xfrm>
            <a:prstGeom prst="rightArrow">
              <a:avLst>
                <a:gd name="adj1" fmla="val 50000"/>
                <a:gd name="adj2" fmla="val 49998"/>
              </a:avLst>
            </a:prstGeom>
            <a:solidFill>
              <a:srgbClr val="FF0000"/>
            </a:solidFill>
            <a:ln w="9525" algn="ctr">
              <a:solidFill>
                <a:schemeClr val="tx2"/>
              </a:solidFill>
              <a:round/>
              <a:headEnd/>
              <a:tailEnd/>
            </a:ln>
          </p:spPr>
          <p:txBody>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fr-BE" altLang="fr-FR" sz="2000">
                <a:solidFill>
                  <a:schemeClr val="tx1"/>
                </a:solidFill>
                <a:latin typeface="+mn-lt"/>
              </a:endParaRPr>
            </a:p>
          </p:txBody>
        </p:sp>
      </p:grpSp>
      <p:grpSp>
        <p:nvGrpSpPr>
          <p:cNvPr id="10" name="Groupe 9"/>
          <p:cNvGrpSpPr>
            <a:grpSpLocks/>
          </p:cNvGrpSpPr>
          <p:nvPr/>
        </p:nvGrpSpPr>
        <p:grpSpPr bwMode="auto">
          <a:xfrm>
            <a:off x="5868144" y="1976100"/>
            <a:ext cx="3136756" cy="916185"/>
            <a:chOff x="5868954" y="1976495"/>
            <a:chExt cx="3136214" cy="915815"/>
          </a:xfrm>
        </p:grpSpPr>
        <p:sp>
          <p:nvSpPr>
            <p:cNvPr id="64" name="ZoneTexte 63"/>
            <p:cNvSpPr txBox="1"/>
            <p:nvPr/>
          </p:nvSpPr>
          <p:spPr>
            <a:xfrm>
              <a:off x="5868954" y="2184710"/>
              <a:ext cx="3136214" cy="707600"/>
            </a:xfrm>
            <a:prstGeom prst="rect">
              <a:avLst/>
            </a:prstGeom>
            <a:solidFill>
              <a:srgbClr val="FFFFCC"/>
            </a:solidFill>
            <a:ln>
              <a:solidFill>
                <a:schemeClr val="tx2"/>
              </a:solidFill>
            </a:ln>
          </p:spPr>
          <p:txBody>
            <a:bodyPr wrap="none">
              <a:spAutoFit/>
            </a:bodyPr>
            <a:lstStyle/>
            <a:p>
              <a:pPr>
                <a:defRPr/>
              </a:pPr>
              <a:r>
                <a:rPr lang="fr-BE" sz="2000" dirty="0"/>
                <a:t>A vérifier systématiquement</a:t>
              </a:r>
            </a:p>
            <a:p>
              <a:pPr>
                <a:defRPr/>
              </a:pPr>
              <a:r>
                <a:rPr lang="fr-BE" sz="2000" dirty="0"/>
                <a:t>(écho &gt; palpation)</a:t>
              </a:r>
            </a:p>
          </p:txBody>
        </p:sp>
        <p:sp>
          <p:nvSpPr>
            <p:cNvPr id="71740" name="Rectangle 8"/>
            <p:cNvSpPr>
              <a:spLocks noChangeArrowheads="1"/>
            </p:cNvSpPr>
            <p:nvPr/>
          </p:nvSpPr>
          <p:spPr bwMode="auto">
            <a:xfrm>
              <a:off x="6795281" y="1976495"/>
              <a:ext cx="1472419" cy="208401"/>
            </a:xfrm>
            <a:prstGeom prst="rect">
              <a:avLst/>
            </a:prstGeom>
            <a:solidFill>
              <a:schemeClr val="bg1">
                <a:lumMod val="65000"/>
              </a:schemeClr>
            </a:solidFill>
            <a:ln w="9525" algn="ctr">
              <a:solidFill>
                <a:schemeClr val="tx1"/>
              </a:solidFill>
              <a:round/>
              <a:headEnd/>
              <a:tailEnd/>
            </a:ln>
          </p:spPr>
          <p:txBody>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fr-BE" altLang="fr-FR" sz="2000">
                <a:solidFill>
                  <a:schemeClr val="tx1"/>
                </a:solidFill>
                <a:latin typeface="+mn-lt"/>
              </a:endParaRPr>
            </a:p>
          </p:txBody>
        </p:sp>
      </p:grpSp>
      <p:sp>
        <p:nvSpPr>
          <p:cNvPr id="67" name="Rectangle à coins arrondis 66"/>
          <p:cNvSpPr/>
          <p:nvPr/>
        </p:nvSpPr>
        <p:spPr>
          <a:xfrm>
            <a:off x="2093640" y="141835"/>
            <a:ext cx="5067573" cy="606475"/>
          </a:xfrm>
          <a:prstGeom prst="roundRect">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Principe d’utilisation de la PGF2a </a:t>
            </a:r>
          </a:p>
        </p:txBody>
      </p:sp>
      <p:sp>
        <p:nvSpPr>
          <p:cNvPr id="69" name="ZoneTexte 68"/>
          <p:cNvSpPr txBox="1"/>
          <p:nvPr/>
        </p:nvSpPr>
        <p:spPr bwMode="auto">
          <a:xfrm>
            <a:off x="6838129" y="5712193"/>
            <a:ext cx="2337819" cy="400110"/>
          </a:xfrm>
          <a:prstGeom prst="rect">
            <a:avLst/>
          </a:prstGeom>
          <a:solidFill>
            <a:srgbClr val="FFFFCC"/>
          </a:solidFill>
          <a:ln>
            <a:solidFill>
              <a:schemeClr val="tx2"/>
            </a:solidFill>
          </a:ln>
        </p:spPr>
        <p:txBody>
          <a:bodyPr wrap="none">
            <a:spAutoFit/>
          </a:bodyPr>
          <a:lstStyle/>
          <a:p>
            <a:pPr>
              <a:defRPr/>
            </a:pPr>
            <a:r>
              <a:rPr lang="fr-BE" sz="2000" dirty="0" smtClean="0"/>
              <a:t>Œstrus 2 à 5 j (72 h)</a:t>
            </a:r>
            <a:endParaRPr lang="fr-BE" sz="2000" dirty="0"/>
          </a:p>
        </p:txBody>
      </p:sp>
      <p:sp>
        <p:nvSpPr>
          <p:cNvPr id="70" name="ZoneTexte 69"/>
          <p:cNvSpPr txBox="1"/>
          <p:nvPr/>
        </p:nvSpPr>
        <p:spPr bwMode="auto">
          <a:xfrm>
            <a:off x="236071" y="5153095"/>
            <a:ext cx="2648417" cy="707886"/>
          </a:xfrm>
          <a:prstGeom prst="rect">
            <a:avLst/>
          </a:prstGeom>
          <a:solidFill>
            <a:srgbClr val="FF0000"/>
          </a:solidFill>
          <a:ln>
            <a:solidFill>
              <a:schemeClr val="tx2"/>
            </a:solidFill>
          </a:ln>
        </p:spPr>
        <p:txBody>
          <a:bodyPr wrap="none">
            <a:spAutoFit/>
          </a:bodyPr>
          <a:lstStyle/>
          <a:p>
            <a:pPr>
              <a:defRPr/>
            </a:pPr>
            <a:r>
              <a:rPr lang="fr-BE" sz="2000" dirty="0" smtClean="0">
                <a:solidFill>
                  <a:schemeClr val="bg1"/>
                </a:solidFill>
              </a:rPr>
              <a:t>Confirmer au préalable </a:t>
            </a:r>
          </a:p>
          <a:p>
            <a:pPr>
              <a:defRPr/>
            </a:pPr>
            <a:r>
              <a:rPr lang="fr-BE" sz="2000" dirty="0">
                <a:solidFill>
                  <a:schemeClr val="bg1"/>
                </a:solidFill>
              </a:rPr>
              <a:t>l</a:t>
            </a:r>
            <a:r>
              <a:rPr lang="fr-BE" sz="2000" dirty="0" smtClean="0">
                <a:solidFill>
                  <a:schemeClr val="bg1"/>
                </a:solidFill>
              </a:rPr>
              <a:t>’absence de gestation</a:t>
            </a:r>
            <a:endParaRPr lang="fr-BE" sz="2000" dirty="0">
              <a:solidFill>
                <a:schemeClr val="bg1"/>
              </a:solidFill>
            </a:endParaRPr>
          </a:p>
        </p:txBody>
      </p:sp>
    </p:spTree>
    <p:extLst>
      <p:ext uri="{BB962C8B-B14F-4D97-AF65-F5344CB8AC3E}">
        <p14:creationId xmlns:p14="http://schemas.microsoft.com/office/powerpoint/2010/main" val="28629612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Espace réservé du numéro de diapositive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fld id="{FE500EF8-1C6F-4243-ADC3-80C2046D9C04}" type="slidenum">
              <a:rPr lang="fr-FR" altLang="fr-FR" sz="1400" smtClean="0">
                <a:solidFill>
                  <a:schemeClr val="tx1"/>
                </a:solidFill>
                <a:latin typeface="+mn-lt"/>
              </a:rPr>
              <a:pPr>
                <a:spcBef>
                  <a:spcPct val="0"/>
                </a:spcBef>
                <a:buClrTx/>
                <a:buFontTx/>
                <a:buNone/>
              </a:pPr>
              <a:t>28</a:t>
            </a:fld>
            <a:endParaRPr lang="fr-FR" altLang="fr-FR" sz="1400" smtClean="0">
              <a:solidFill>
                <a:schemeClr val="tx1"/>
              </a:solidFill>
              <a:latin typeface="+mn-lt"/>
            </a:endParaRPr>
          </a:p>
        </p:txBody>
      </p:sp>
      <p:sp>
        <p:nvSpPr>
          <p:cNvPr id="77828" name="Rectangle 3"/>
          <p:cNvSpPr>
            <a:spLocks noChangeArrowheads="1"/>
          </p:cNvSpPr>
          <p:nvPr/>
        </p:nvSpPr>
        <p:spPr bwMode="auto">
          <a:xfrm>
            <a:off x="914400" y="3429000"/>
            <a:ext cx="3505200" cy="685800"/>
          </a:xfrm>
          <a:prstGeom prst="rect">
            <a:avLst/>
          </a:prstGeom>
          <a:solidFill>
            <a:srgbClr val="0070C0"/>
          </a:solidFill>
          <a:ln w="12700">
            <a:solidFill>
              <a:schemeClr val="tx2"/>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400">
                <a:solidFill>
                  <a:schemeClr val="tx1"/>
                </a:solidFill>
                <a:latin typeface="+mn-lt"/>
              </a:rPr>
              <a:t>PGF2a</a:t>
            </a:r>
            <a:endParaRPr lang="fr-FR" altLang="fr-FR" sz="2400">
              <a:solidFill>
                <a:schemeClr val="tx1"/>
              </a:solidFill>
              <a:latin typeface="+mn-lt"/>
            </a:endParaRPr>
          </a:p>
        </p:txBody>
      </p:sp>
      <p:sp>
        <p:nvSpPr>
          <p:cNvPr id="284676" name="Line 4"/>
          <p:cNvSpPr>
            <a:spLocks noChangeShapeType="1"/>
          </p:cNvSpPr>
          <p:nvPr/>
        </p:nvSpPr>
        <p:spPr bwMode="auto">
          <a:xfrm flipH="1">
            <a:off x="5410200" y="1981200"/>
            <a:ext cx="0" cy="762000"/>
          </a:xfrm>
          <a:prstGeom prst="line">
            <a:avLst/>
          </a:prstGeom>
          <a:noFill/>
          <a:ln w="38100">
            <a:solidFill>
              <a:srgbClr val="339966"/>
            </a:solidFill>
            <a:round/>
            <a:headEnd/>
            <a:tailEnd type="triangle" w="lg" len="med"/>
          </a:ln>
          <a:extLst>
            <a:ext uri="{909E8E84-426E-40DD-AFC4-6F175D3DCCD1}">
              <a14:hiddenFill xmlns:a14="http://schemas.microsoft.com/office/drawing/2010/main">
                <a:noFill/>
              </a14:hiddenFill>
            </a:ext>
          </a:extLst>
        </p:spPr>
        <p:txBody>
          <a:bodyPr/>
          <a:lstStyle/>
          <a:p>
            <a:endParaRPr lang="fr-BE"/>
          </a:p>
        </p:txBody>
      </p:sp>
      <p:sp>
        <p:nvSpPr>
          <p:cNvPr id="284677" name="Text Box 5"/>
          <p:cNvSpPr txBox="1">
            <a:spLocks noChangeArrowheads="1"/>
          </p:cNvSpPr>
          <p:nvPr/>
        </p:nvSpPr>
        <p:spPr bwMode="auto">
          <a:xfrm>
            <a:off x="5105400" y="5105400"/>
            <a:ext cx="1981200" cy="1006475"/>
          </a:xfrm>
          <a:prstGeom prst="rect">
            <a:avLst/>
          </a:prstGeom>
          <a:noFill/>
          <a:ln w="9525">
            <a:noFill/>
            <a:miter lim="800000"/>
            <a:headEnd/>
            <a:tailEnd/>
          </a:ln>
          <a:effectLst/>
        </p:spPr>
        <p:txBody>
          <a:bodyPr>
            <a:spAutoFit/>
          </a:bodyPr>
          <a:lstStyle/>
          <a:p>
            <a:pPr>
              <a:defRPr/>
            </a:pPr>
            <a:endParaRPr lang="fr-BE" sz="3000">
              <a:effectLst>
                <a:outerShdw blurRad="38100" dist="38100" dir="2700000" algn="tl">
                  <a:srgbClr val="000000"/>
                </a:outerShdw>
              </a:effectLst>
            </a:endParaRPr>
          </a:p>
          <a:p>
            <a:pPr>
              <a:defRPr/>
            </a:pPr>
            <a:endParaRPr lang="fr-FR" sz="3000">
              <a:effectLst>
                <a:outerShdw blurRad="38100" dist="38100" dir="2700000" algn="tl">
                  <a:srgbClr val="000000"/>
                </a:outerShdw>
              </a:effectLst>
            </a:endParaRPr>
          </a:p>
        </p:txBody>
      </p:sp>
      <p:sp>
        <p:nvSpPr>
          <p:cNvPr id="284678" name="Line 6"/>
          <p:cNvSpPr>
            <a:spLocks noChangeShapeType="1"/>
          </p:cNvSpPr>
          <p:nvPr/>
        </p:nvSpPr>
        <p:spPr bwMode="auto">
          <a:xfrm flipH="1">
            <a:off x="6477000" y="1981200"/>
            <a:ext cx="0" cy="762000"/>
          </a:xfrm>
          <a:prstGeom prst="line">
            <a:avLst/>
          </a:prstGeom>
          <a:noFill/>
          <a:ln w="38100">
            <a:solidFill>
              <a:srgbClr val="339966"/>
            </a:solidFill>
            <a:round/>
            <a:headEnd/>
            <a:tailEnd type="triangle" w="lg" len="med"/>
          </a:ln>
          <a:extLst>
            <a:ext uri="{909E8E84-426E-40DD-AFC4-6F175D3DCCD1}">
              <a14:hiddenFill xmlns:a14="http://schemas.microsoft.com/office/drawing/2010/main">
                <a:noFill/>
              </a14:hiddenFill>
            </a:ext>
          </a:extLst>
        </p:spPr>
        <p:txBody>
          <a:bodyPr/>
          <a:lstStyle/>
          <a:p>
            <a:endParaRPr lang="fr-BE"/>
          </a:p>
        </p:txBody>
      </p:sp>
      <p:grpSp>
        <p:nvGrpSpPr>
          <p:cNvPr id="77832" name="Group 7"/>
          <p:cNvGrpSpPr>
            <a:grpSpLocks/>
          </p:cNvGrpSpPr>
          <p:nvPr/>
        </p:nvGrpSpPr>
        <p:grpSpPr bwMode="auto">
          <a:xfrm>
            <a:off x="4419600" y="2743200"/>
            <a:ext cx="2667000" cy="685800"/>
            <a:chOff x="2784" y="1728"/>
            <a:chExt cx="1680" cy="432"/>
          </a:xfrm>
        </p:grpSpPr>
        <p:sp>
          <p:nvSpPr>
            <p:cNvPr id="77867" name="Rectangle 8"/>
            <p:cNvSpPr>
              <a:spLocks noChangeArrowheads="1"/>
            </p:cNvSpPr>
            <p:nvPr/>
          </p:nvSpPr>
          <p:spPr bwMode="auto">
            <a:xfrm>
              <a:off x="2784" y="1728"/>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chemeClr val="tx1"/>
                  </a:solidFill>
                  <a:latin typeface="+mn-lt"/>
                </a:rPr>
                <a:t>24</a:t>
              </a:r>
              <a:endParaRPr lang="fr-FR" altLang="fr-FR" sz="2000">
                <a:solidFill>
                  <a:schemeClr val="tx1"/>
                </a:solidFill>
                <a:latin typeface="+mn-lt"/>
              </a:endParaRPr>
            </a:p>
          </p:txBody>
        </p:sp>
        <p:sp>
          <p:nvSpPr>
            <p:cNvPr id="77868" name="Rectangle 9"/>
            <p:cNvSpPr>
              <a:spLocks noChangeArrowheads="1"/>
            </p:cNvSpPr>
            <p:nvPr/>
          </p:nvSpPr>
          <p:spPr bwMode="auto">
            <a:xfrm>
              <a:off x="3024" y="1728"/>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chemeClr val="tx1"/>
                  </a:solidFill>
                  <a:latin typeface="+mn-lt"/>
                </a:rPr>
                <a:t>48</a:t>
              </a:r>
              <a:endParaRPr lang="fr-FR" altLang="fr-FR" sz="2000">
                <a:solidFill>
                  <a:schemeClr val="tx1"/>
                </a:solidFill>
                <a:latin typeface="+mn-lt"/>
              </a:endParaRPr>
            </a:p>
          </p:txBody>
        </p:sp>
        <p:sp>
          <p:nvSpPr>
            <p:cNvPr id="77869" name="Rectangle 10"/>
            <p:cNvSpPr>
              <a:spLocks noChangeArrowheads="1"/>
            </p:cNvSpPr>
            <p:nvPr/>
          </p:nvSpPr>
          <p:spPr bwMode="auto">
            <a:xfrm>
              <a:off x="3264" y="1728"/>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chemeClr val="tx1"/>
                  </a:solidFill>
                  <a:latin typeface="+mn-lt"/>
                </a:rPr>
                <a:t>60</a:t>
              </a:r>
              <a:endParaRPr lang="fr-FR" altLang="fr-FR" sz="2000">
                <a:solidFill>
                  <a:schemeClr val="tx1"/>
                </a:solidFill>
                <a:latin typeface="+mn-lt"/>
              </a:endParaRPr>
            </a:p>
          </p:txBody>
        </p:sp>
        <p:sp>
          <p:nvSpPr>
            <p:cNvPr id="77870" name="Rectangle 11"/>
            <p:cNvSpPr>
              <a:spLocks noChangeArrowheads="1"/>
            </p:cNvSpPr>
            <p:nvPr/>
          </p:nvSpPr>
          <p:spPr bwMode="auto">
            <a:xfrm>
              <a:off x="3504" y="1728"/>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chemeClr val="tx1"/>
                  </a:solidFill>
                  <a:latin typeface="+mn-lt"/>
                </a:rPr>
                <a:t>65</a:t>
              </a:r>
              <a:endParaRPr lang="fr-FR" altLang="fr-FR" sz="2000">
                <a:solidFill>
                  <a:schemeClr val="tx1"/>
                </a:solidFill>
                <a:latin typeface="+mn-lt"/>
              </a:endParaRPr>
            </a:p>
          </p:txBody>
        </p:sp>
        <p:sp>
          <p:nvSpPr>
            <p:cNvPr id="77871" name="Rectangle 12"/>
            <p:cNvSpPr>
              <a:spLocks noChangeArrowheads="1"/>
            </p:cNvSpPr>
            <p:nvPr/>
          </p:nvSpPr>
          <p:spPr bwMode="auto">
            <a:xfrm>
              <a:off x="3744" y="1728"/>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chemeClr val="tx1"/>
                  </a:solidFill>
                  <a:latin typeface="+mn-lt"/>
                </a:rPr>
                <a:t>72</a:t>
              </a:r>
              <a:endParaRPr lang="fr-FR" altLang="fr-FR" sz="2000">
                <a:solidFill>
                  <a:schemeClr val="tx1"/>
                </a:solidFill>
                <a:latin typeface="+mn-lt"/>
              </a:endParaRPr>
            </a:p>
          </p:txBody>
        </p:sp>
        <p:sp>
          <p:nvSpPr>
            <p:cNvPr id="77872" name="Rectangle 13"/>
            <p:cNvSpPr>
              <a:spLocks noChangeArrowheads="1"/>
            </p:cNvSpPr>
            <p:nvPr/>
          </p:nvSpPr>
          <p:spPr bwMode="auto">
            <a:xfrm>
              <a:off x="3984" y="1728"/>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chemeClr val="tx1"/>
                  </a:solidFill>
                  <a:latin typeface="+mn-lt"/>
                </a:rPr>
                <a:t>80</a:t>
              </a:r>
              <a:endParaRPr lang="fr-FR" altLang="fr-FR" sz="2000">
                <a:solidFill>
                  <a:schemeClr val="tx1"/>
                </a:solidFill>
                <a:latin typeface="+mn-lt"/>
              </a:endParaRPr>
            </a:p>
          </p:txBody>
        </p:sp>
        <p:sp>
          <p:nvSpPr>
            <p:cNvPr id="77873" name="Rectangle 14"/>
            <p:cNvSpPr>
              <a:spLocks noChangeArrowheads="1"/>
            </p:cNvSpPr>
            <p:nvPr/>
          </p:nvSpPr>
          <p:spPr bwMode="auto">
            <a:xfrm>
              <a:off x="4224" y="1728"/>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chemeClr val="tx1"/>
                  </a:solidFill>
                  <a:latin typeface="+mn-lt"/>
                </a:rPr>
                <a:t>96</a:t>
              </a:r>
              <a:endParaRPr lang="fr-FR" altLang="fr-FR" sz="2000">
                <a:solidFill>
                  <a:schemeClr val="tx1"/>
                </a:solidFill>
                <a:latin typeface="+mn-lt"/>
              </a:endParaRPr>
            </a:p>
          </p:txBody>
        </p:sp>
      </p:grpSp>
      <p:sp>
        <p:nvSpPr>
          <p:cNvPr id="284687" name="Text Box 15"/>
          <p:cNvSpPr txBox="1">
            <a:spLocks noChangeArrowheads="1"/>
          </p:cNvSpPr>
          <p:nvPr/>
        </p:nvSpPr>
        <p:spPr bwMode="auto">
          <a:xfrm>
            <a:off x="3200400" y="2863850"/>
            <a:ext cx="1188146" cy="430887"/>
          </a:xfrm>
          <a:prstGeom prst="rect">
            <a:avLst/>
          </a:prstGeom>
          <a:solidFill>
            <a:srgbClr val="92D050"/>
          </a:solidFill>
          <a:ln>
            <a:solidFill>
              <a:schemeClr val="tx2"/>
            </a:solidFill>
          </a:ln>
        </p:spPr>
        <p:txBody>
          <a:bodyPr wrap="none">
            <a:spAutoFit/>
          </a:bodyPr>
          <a:lstStyle>
            <a:lvl1pPr>
              <a:defRPr sz="3200">
                <a:solidFill>
                  <a:schemeClr val="tx1"/>
                </a:solidFill>
                <a:latin typeface="Vrinda" pitchFamily="34" charset="0"/>
              </a:defRPr>
            </a:lvl1pPr>
            <a:lvl2pPr marL="742950" indent="-285750">
              <a:defRPr sz="3200">
                <a:solidFill>
                  <a:schemeClr val="tx1"/>
                </a:solidFill>
                <a:latin typeface="Vrinda" pitchFamily="34" charset="0"/>
              </a:defRPr>
            </a:lvl2pPr>
            <a:lvl3pPr marL="1143000" indent="-228600">
              <a:defRPr sz="3200">
                <a:solidFill>
                  <a:schemeClr val="tx1"/>
                </a:solidFill>
                <a:latin typeface="Vrinda" pitchFamily="34" charset="0"/>
              </a:defRPr>
            </a:lvl3pPr>
            <a:lvl4pPr marL="1600200" indent="-228600">
              <a:defRPr sz="3200">
                <a:solidFill>
                  <a:schemeClr val="tx1"/>
                </a:solidFill>
                <a:latin typeface="Vrinda" pitchFamily="34" charset="0"/>
              </a:defRPr>
            </a:lvl4pPr>
            <a:lvl5pPr marL="2057400" indent="-228600">
              <a:defRPr sz="3200">
                <a:solidFill>
                  <a:schemeClr val="tx1"/>
                </a:solidFill>
                <a:latin typeface="Vrinda" pitchFamily="34" charset="0"/>
              </a:defRPr>
            </a:lvl5pPr>
            <a:lvl6pPr marL="2514600" indent="-228600" eaLnBrk="0" fontAlgn="base" hangingPunct="0">
              <a:spcBef>
                <a:spcPct val="0"/>
              </a:spcBef>
              <a:spcAft>
                <a:spcPct val="0"/>
              </a:spcAft>
              <a:defRPr sz="3200">
                <a:solidFill>
                  <a:schemeClr val="tx1"/>
                </a:solidFill>
                <a:latin typeface="Vrinda" pitchFamily="34" charset="0"/>
              </a:defRPr>
            </a:lvl6pPr>
            <a:lvl7pPr marL="2971800" indent="-228600" eaLnBrk="0" fontAlgn="base" hangingPunct="0">
              <a:spcBef>
                <a:spcPct val="0"/>
              </a:spcBef>
              <a:spcAft>
                <a:spcPct val="0"/>
              </a:spcAft>
              <a:defRPr sz="3200">
                <a:solidFill>
                  <a:schemeClr val="tx1"/>
                </a:solidFill>
                <a:latin typeface="Vrinda" pitchFamily="34" charset="0"/>
              </a:defRPr>
            </a:lvl7pPr>
            <a:lvl8pPr marL="3429000" indent="-228600" eaLnBrk="0" fontAlgn="base" hangingPunct="0">
              <a:spcBef>
                <a:spcPct val="0"/>
              </a:spcBef>
              <a:spcAft>
                <a:spcPct val="0"/>
              </a:spcAft>
              <a:defRPr sz="3200">
                <a:solidFill>
                  <a:schemeClr val="tx1"/>
                </a:solidFill>
                <a:latin typeface="Vrinda" pitchFamily="34" charset="0"/>
              </a:defRPr>
            </a:lvl8pPr>
            <a:lvl9pPr marL="3886200" indent="-228600" eaLnBrk="0" fontAlgn="base" hangingPunct="0">
              <a:spcBef>
                <a:spcPct val="0"/>
              </a:spcBef>
              <a:spcAft>
                <a:spcPct val="0"/>
              </a:spcAft>
              <a:defRPr sz="3200">
                <a:solidFill>
                  <a:schemeClr val="tx1"/>
                </a:solidFill>
                <a:latin typeface="Vrinda" pitchFamily="34" charset="0"/>
              </a:defRPr>
            </a:lvl9pPr>
          </a:lstStyle>
          <a:p>
            <a:pPr>
              <a:defRPr/>
            </a:pPr>
            <a:r>
              <a:rPr lang="fr-BE" sz="2200" dirty="0" smtClean="0">
                <a:latin typeface="+mn-lt"/>
              </a:rPr>
              <a:t>Génisses</a:t>
            </a:r>
            <a:endParaRPr lang="fr-FR" sz="2200" dirty="0" smtClean="0">
              <a:latin typeface="+mn-lt"/>
            </a:endParaRPr>
          </a:p>
        </p:txBody>
      </p:sp>
      <p:grpSp>
        <p:nvGrpSpPr>
          <p:cNvPr id="77834" name="Group 16"/>
          <p:cNvGrpSpPr>
            <a:grpSpLocks/>
          </p:cNvGrpSpPr>
          <p:nvPr/>
        </p:nvGrpSpPr>
        <p:grpSpPr bwMode="auto">
          <a:xfrm>
            <a:off x="4419600" y="4114800"/>
            <a:ext cx="2667000" cy="685800"/>
            <a:chOff x="2784" y="2592"/>
            <a:chExt cx="1680" cy="432"/>
          </a:xfrm>
        </p:grpSpPr>
        <p:sp>
          <p:nvSpPr>
            <p:cNvPr id="77860" name="Rectangle 17"/>
            <p:cNvSpPr>
              <a:spLocks noChangeArrowheads="1"/>
            </p:cNvSpPr>
            <p:nvPr/>
          </p:nvSpPr>
          <p:spPr bwMode="auto">
            <a:xfrm>
              <a:off x="2784" y="2592"/>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chemeClr val="tx1"/>
                  </a:solidFill>
                  <a:latin typeface="+mn-lt"/>
                </a:rPr>
                <a:t>24</a:t>
              </a:r>
              <a:endParaRPr lang="fr-FR" altLang="fr-FR" sz="2000">
                <a:solidFill>
                  <a:schemeClr val="tx1"/>
                </a:solidFill>
                <a:latin typeface="+mn-lt"/>
              </a:endParaRPr>
            </a:p>
          </p:txBody>
        </p:sp>
        <p:sp>
          <p:nvSpPr>
            <p:cNvPr id="77861" name="Rectangle 18"/>
            <p:cNvSpPr>
              <a:spLocks noChangeArrowheads="1"/>
            </p:cNvSpPr>
            <p:nvPr/>
          </p:nvSpPr>
          <p:spPr bwMode="auto">
            <a:xfrm>
              <a:off x="3024" y="2592"/>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chemeClr val="tx1"/>
                  </a:solidFill>
                  <a:latin typeface="+mn-lt"/>
                </a:rPr>
                <a:t>48</a:t>
              </a:r>
              <a:endParaRPr lang="fr-FR" altLang="fr-FR" sz="2000">
                <a:solidFill>
                  <a:schemeClr val="tx1"/>
                </a:solidFill>
                <a:latin typeface="+mn-lt"/>
              </a:endParaRPr>
            </a:p>
          </p:txBody>
        </p:sp>
        <p:sp>
          <p:nvSpPr>
            <p:cNvPr id="77862" name="Rectangle 19"/>
            <p:cNvSpPr>
              <a:spLocks noChangeArrowheads="1"/>
            </p:cNvSpPr>
            <p:nvPr/>
          </p:nvSpPr>
          <p:spPr bwMode="auto">
            <a:xfrm>
              <a:off x="3264" y="2592"/>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chemeClr val="tx1"/>
                  </a:solidFill>
                  <a:latin typeface="+mn-lt"/>
                </a:rPr>
                <a:t>60</a:t>
              </a:r>
              <a:endParaRPr lang="fr-FR" altLang="fr-FR" sz="2000">
                <a:solidFill>
                  <a:schemeClr val="tx1"/>
                </a:solidFill>
                <a:latin typeface="+mn-lt"/>
              </a:endParaRPr>
            </a:p>
          </p:txBody>
        </p:sp>
        <p:sp>
          <p:nvSpPr>
            <p:cNvPr id="77863" name="Rectangle 20"/>
            <p:cNvSpPr>
              <a:spLocks noChangeArrowheads="1"/>
            </p:cNvSpPr>
            <p:nvPr/>
          </p:nvSpPr>
          <p:spPr bwMode="auto">
            <a:xfrm>
              <a:off x="3504" y="2592"/>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chemeClr val="tx1"/>
                  </a:solidFill>
                  <a:latin typeface="+mn-lt"/>
                </a:rPr>
                <a:t>72</a:t>
              </a:r>
              <a:endParaRPr lang="fr-FR" altLang="fr-FR" sz="2000">
                <a:solidFill>
                  <a:schemeClr val="tx1"/>
                </a:solidFill>
                <a:latin typeface="+mn-lt"/>
              </a:endParaRPr>
            </a:p>
          </p:txBody>
        </p:sp>
        <p:sp>
          <p:nvSpPr>
            <p:cNvPr id="77864" name="Rectangle 21"/>
            <p:cNvSpPr>
              <a:spLocks noChangeArrowheads="1"/>
            </p:cNvSpPr>
            <p:nvPr/>
          </p:nvSpPr>
          <p:spPr bwMode="auto">
            <a:xfrm>
              <a:off x="3744" y="2592"/>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chemeClr val="tx1"/>
                  </a:solidFill>
                  <a:latin typeface="+mn-lt"/>
                </a:rPr>
                <a:t>75</a:t>
              </a:r>
              <a:endParaRPr lang="fr-FR" altLang="fr-FR" sz="2000">
                <a:solidFill>
                  <a:schemeClr val="tx1"/>
                </a:solidFill>
                <a:latin typeface="+mn-lt"/>
              </a:endParaRPr>
            </a:p>
          </p:txBody>
        </p:sp>
        <p:sp>
          <p:nvSpPr>
            <p:cNvPr id="77865" name="Rectangle 22"/>
            <p:cNvSpPr>
              <a:spLocks noChangeArrowheads="1"/>
            </p:cNvSpPr>
            <p:nvPr/>
          </p:nvSpPr>
          <p:spPr bwMode="auto">
            <a:xfrm>
              <a:off x="3984" y="2592"/>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chemeClr val="tx1"/>
                  </a:solidFill>
                  <a:latin typeface="+mn-lt"/>
                </a:rPr>
                <a:t>84</a:t>
              </a:r>
              <a:endParaRPr lang="fr-FR" altLang="fr-FR" sz="2000">
                <a:solidFill>
                  <a:schemeClr val="tx1"/>
                </a:solidFill>
                <a:latin typeface="+mn-lt"/>
              </a:endParaRPr>
            </a:p>
          </p:txBody>
        </p:sp>
        <p:sp>
          <p:nvSpPr>
            <p:cNvPr id="77866" name="Rectangle 23"/>
            <p:cNvSpPr>
              <a:spLocks noChangeArrowheads="1"/>
            </p:cNvSpPr>
            <p:nvPr/>
          </p:nvSpPr>
          <p:spPr bwMode="auto">
            <a:xfrm>
              <a:off x="4224" y="2592"/>
              <a:ext cx="240" cy="432"/>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000">
                  <a:solidFill>
                    <a:schemeClr val="tx1"/>
                  </a:solidFill>
                  <a:latin typeface="+mn-lt"/>
                </a:rPr>
                <a:t>96</a:t>
              </a:r>
              <a:endParaRPr lang="fr-FR" altLang="fr-FR" sz="2000">
                <a:solidFill>
                  <a:schemeClr val="tx1"/>
                </a:solidFill>
                <a:latin typeface="+mn-lt"/>
              </a:endParaRPr>
            </a:p>
          </p:txBody>
        </p:sp>
      </p:grpSp>
      <p:sp>
        <p:nvSpPr>
          <p:cNvPr id="284696" name="Text Box 24"/>
          <p:cNvSpPr txBox="1">
            <a:spLocks noChangeArrowheads="1"/>
          </p:cNvSpPr>
          <p:nvPr/>
        </p:nvSpPr>
        <p:spPr bwMode="auto">
          <a:xfrm>
            <a:off x="3352800" y="4235450"/>
            <a:ext cx="981679" cy="430887"/>
          </a:xfrm>
          <a:prstGeom prst="rect">
            <a:avLst/>
          </a:prstGeom>
          <a:solidFill>
            <a:srgbClr val="92D050"/>
          </a:solidFill>
          <a:ln>
            <a:solidFill>
              <a:schemeClr val="tx2"/>
            </a:solidFill>
          </a:ln>
        </p:spPr>
        <p:txBody>
          <a:bodyPr wrap="none">
            <a:spAutoFit/>
          </a:bodyPr>
          <a:lstStyle>
            <a:lvl1pPr>
              <a:defRPr sz="3200">
                <a:solidFill>
                  <a:schemeClr val="tx1"/>
                </a:solidFill>
                <a:latin typeface="Vrinda" pitchFamily="34" charset="0"/>
              </a:defRPr>
            </a:lvl1pPr>
            <a:lvl2pPr marL="742950" indent="-285750">
              <a:defRPr sz="3200">
                <a:solidFill>
                  <a:schemeClr val="tx1"/>
                </a:solidFill>
                <a:latin typeface="Vrinda" pitchFamily="34" charset="0"/>
              </a:defRPr>
            </a:lvl2pPr>
            <a:lvl3pPr marL="1143000" indent="-228600">
              <a:defRPr sz="3200">
                <a:solidFill>
                  <a:schemeClr val="tx1"/>
                </a:solidFill>
                <a:latin typeface="Vrinda" pitchFamily="34" charset="0"/>
              </a:defRPr>
            </a:lvl3pPr>
            <a:lvl4pPr marL="1600200" indent="-228600">
              <a:defRPr sz="3200">
                <a:solidFill>
                  <a:schemeClr val="tx1"/>
                </a:solidFill>
                <a:latin typeface="Vrinda" pitchFamily="34" charset="0"/>
              </a:defRPr>
            </a:lvl4pPr>
            <a:lvl5pPr marL="2057400" indent="-228600">
              <a:defRPr sz="3200">
                <a:solidFill>
                  <a:schemeClr val="tx1"/>
                </a:solidFill>
                <a:latin typeface="Vrinda" pitchFamily="34" charset="0"/>
              </a:defRPr>
            </a:lvl5pPr>
            <a:lvl6pPr marL="2514600" indent="-228600" eaLnBrk="0" fontAlgn="base" hangingPunct="0">
              <a:spcBef>
                <a:spcPct val="0"/>
              </a:spcBef>
              <a:spcAft>
                <a:spcPct val="0"/>
              </a:spcAft>
              <a:defRPr sz="3200">
                <a:solidFill>
                  <a:schemeClr val="tx1"/>
                </a:solidFill>
                <a:latin typeface="Vrinda" pitchFamily="34" charset="0"/>
              </a:defRPr>
            </a:lvl6pPr>
            <a:lvl7pPr marL="2971800" indent="-228600" eaLnBrk="0" fontAlgn="base" hangingPunct="0">
              <a:spcBef>
                <a:spcPct val="0"/>
              </a:spcBef>
              <a:spcAft>
                <a:spcPct val="0"/>
              </a:spcAft>
              <a:defRPr sz="3200">
                <a:solidFill>
                  <a:schemeClr val="tx1"/>
                </a:solidFill>
                <a:latin typeface="Vrinda" pitchFamily="34" charset="0"/>
              </a:defRPr>
            </a:lvl7pPr>
            <a:lvl8pPr marL="3429000" indent="-228600" eaLnBrk="0" fontAlgn="base" hangingPunct="0">
              <a:spcBef>
                <a:spcPct val="0"/>
              </a:spcBef>
              <a:spcAft>
                <a:spcPct val="0"/>
              </a:spcAft>
              <a:defRPr sz="3200">
                <a:solidFill>
                  <a:schemeClr val="tx1"/>
                </a:solidFill>
                <a:latin typeface="Vrinda" pitchFamily="34" charset="0"/>
              </a:defRPr>
            </a:lvl8pPr>
            <a:lvl9pPr marL="3886200" indent="-228600" eaLnBrk="0" fontAlgn="base" hangingPunct="0">
              <a:spcBef>
                <a:spcPct val="0"/>
              </a:spcBef>
              <a:spcAft>
                <a:spcPct val="0"/>
              </a:spcAft>
              <a:defRPr sz="3200">
                <a:solidFill>
                  <a:schemeClr val="tx1"/>
                </a:solidFill>
                <a:latin typeface="Vrinda" pitchFamily="34" charset="0"/>
              </a:defRPr>
            </a:lvl9pPr>
          </a:lstStyle>
          <a:p>
            <a:pPr>
              <a:defRPr/>
            </a:pPr>
            <a:r>
              <a:rPr lang="fr-BE" sz="2200" smtClean="0">
                <a:latin typeface="+mn-lt"/>
              </a:rPr>
              <a:t>Vaches</a:t>
            </a:r>
            <a:endParaRPr lang="fr-FR" sz="2200" smtClean="0">
              <a:latin typeface="+mn-lt"/>
            </a:endParaRPr>
          </a:p>
        </p:txBody>
      </p:sp>
      <p:sp>
        <p:nvSpPr>
          <p:cNvPr id="284697" name="Line 25"/>
          <p:cNvSpPr>
            <a:spLocks noChangeShapeType="1"/>
          </p:cNvSpPr>
          <p:nvPr/>
        </p:nvSpPr>
        <p:spPr bwMode="auto">
          <a:xfrm flipH="1" flipV="1">
            <a:off x="5791200" y="4800600"/>
            <a:ext cx="0" cy="685800"/>
          </a:xfrm>
          <a:prstGeom prst="line">
            <a:avLst/>
          </a:prstGeom>
          <a:noFill/>
          <a:ln w="38100">
            <a:solidFill>
              <a:srgbClr val="339966"/>
            </a:solidFill>
            <a:round/>
            <a:headEnd/>
            <a:tailEnd type="triangle" w="lg" len="med"/>
          </a:ln>
          <a:extLst>
            <a:ext uri="{909E8E84-426E-40DD-AFC4-6F175D3DCCD1}">
              <a14:hiddenFill xmlns:a14="http://schemas.microsoft.com/office/drawing/2010/main">
                <a:noFill/>
              </a14:hiddenFill>
            </a:ext>
          </a:extLst>
        </p:spPr>
        <p:txBody>
          <a:bodyPr/>
          <a:lstStyle/>
          <a:p>
            <a:endParaRPr lang="fr-BE"/>
          </a:p>
        </p:txBody>
      </p:sp>
      <p:sp>
        <p:nvSpPr>
          <p:cNvPr id="284698" name="Line 26"/>
          <p:cNvSpPr>
            <a:spLocks noChangeShapeType="1"/>
          </p:cNvSpPr>
          <p:nvPr/>
        </p:nvSpPr>
        <p:spPr bwMode="auto">
          <a:xfrm flipH="1" flipV="1">
            <a:off x="6858000" y="4800600"/>
            <a:ext cx="0" cy="685800"/>
          </a:xfrm>
          <a:prstGeom prst="line">
            <a:avLst/>
          </a:prstGeom>
          <a:noFill/>
          <a:ln w="38100">
            <a:solidFill>
              <a:srgbClr val="339966"/>
            </a:solidFill>
            <a:round/>
            <a:headEnd/>
            <a:tailEnd type="triangle" w="lg" len="med"/>
          </a:ln>
          <a:extLst>
            <a:ext uri="{909E8E84-426E-40DD-AFC4-6F175D3DCCD1}">
              <a14:hiddenFill xmlns:a14="http://schemas.microsoft.com/office/drawing/2010/main">
                <a:noFill/>
              </a14:hiddenFill>
            </a:ext>
          </a:extLst>
        </p:spPr>
        <p:txBody>
          <a:bodyPr/>
          <a:lstStyle/>
          <a:p>
            <a:endParaRPr lang="fr-BE"/>
          </a:p>
        </p:txBody>
      </p:sp>
      <p:grpSp>
        <p:nvGrpSpPr>
          <p:cNvPr id="4" name="Group 27"/>
          <p:cNvGrpSpPr>
            <a:grpSpLocks/>
          </p:cNvGrpSpPr>
          <p:nvPr/>
        </p:nvGrpSpPr>
        <p:grpSpPr bwMode="auto">
          <a:xfrm>
            <a:off x="5029200" y="3429000"/>
            <a:ext cx="1905000" cy="685800"/>
            <a:chOff x="3168" y="2160"/>
            <a:chExt cx="1200" cy="432"/>
          </a:xfrm>
        </p:grpSpPr>
        <p:sp>
          <p:nvSpPr>
            <p:cNvPr id="77854" name="Line 28"/>
            <p:cNvSpPr>
              <a:spLocks noChangeShapeType="1"/>
            </p:cNvSpPr>
            <p:nvPr/>
          </p:nvSpPr>
          <p:spPr bwMode="auto">
            <a:xfrm>
              <a:off x="3168" y="2160"/>
              <a:ext cx="0" cy="432"/>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77855" name="Line 29"/>
            <p:cNvSpPr>
              <a:spLocks noChangeShapeType="1"/>
            </p:cNvSpPr>
            <p:nvPr/>
          </p:nvSpPr>
          <p:spPr bwMode="auto">
            <a:xfrm>
              <a:off x="3408" y="2160"/>
              <a:ext cx="0" cy="432"/>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77856" name="Line 30"/>
            <p:cNvSpPr>
              <a:spLocks noChangeShapeType="1"/>
            </p:cNvSpPr>
            <p:nvPr/>
          </p:nvSpPr>
          <p:spPr bwMode="auto">
            <a:xfrm>
              <a:off x="3648" y="2160"/>
              <a:ext cx="0" cy="432"/>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77857" name="Line 31"/>
            <p:cNvSpPr>
              <a:spLocks noChangeShapeType="1"/>
            </p:cNvSpPr>
            <p:nvPr/>
          </p:nvSpPr>
          <p:spPr bwMode="auto">
            <a:xfrm>
              <a:off x="3888" y="2160"/>
              <a:ext cx="0" cy="432"/>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77858" name="Line 32"/>
            <p:cNvSpPr>
              <a:spLocks noChangeShapeType="1"/>
            </p:cNvSpPr>
            <p:nvPr/>
          </p:nvSpPr>
          <p:spPr bwMode="auto">
            <a:xfrm>
              <a:off x="4128" y="2160"/>
              <a:ext cx="0" cy="432"/>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77859" name="Line 33"/>
            <p:cNvSpPr>
              <a:spLocks noChangeShapeType="1"/>
            </p:cNvSpPr>
            <p:nvPr/>
          </p:nvSpPr>
          <p:spPr bwMode="auto">
            <a:xfrm>
              <a:off x="4368" y="2160"/>
              <a:ext cx="0" cy="432"/>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BE"/>
            </a:p>
          </p:txBody>
        </p:sp>
      </p:grpSp>
      <p:sp>
        <p:nvSpPr>
          <p:cNvPr id="284706" name="Text Box 34"/>
          <p:cNvSpPr txBox="1">
            <a:spLocks noChangeArrowheads="1"/>
          </p:cNvSpPr>
          <p:nvPr/>
        </p:nvSpPr>
        <p:spPr bwMode="auto">
          <a:xfrm>
            <a:off x="762000" y="1820863"/>
            <a:ext cx="3622658" cy="430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2200">
                <a:solidFill>
                  <a:schemeClr val="tx1"/>
                </a:solidFill>
                <a:latin typeface="+mn-lt"/>
              </a:rPr>
              <a:t>Systématique (simple/double)</a:t>
            </a:r>
            <a:endParaRPr lang="fr-FR" altLang="fr-FR" sz="2200">
              <a:solidFill>
                <a:schemeClr val="tx1"/>
              </a:solidFill>
              <a:latin typeface="+mn-lt"/>
            </a:endParaRPr>
          </a:p>
        </p:txBody>
      </p:sp>
      <p:sp>
        <p:nvSpPr>
          <p:cNvPr id="284707" name="Text Box 35"/>
          <p:cNvSpPr txBox="1">
            <a:spLocks noChangeArrowheads="1"/>
          </p:cNvSpPr>
          <p:nvPr/>
        </p:nvSpPr>
        <p:spPr bwMode="auto">
          <a:xfrm>
            <a:off x="990600" y="5326063"/>
            <a:ext cx="2808910" cy="430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BE" altLang="fr-FR" sz="2200">
                <a:solidFill>
                  <a:schemeClr val="tx1"/>
                </a:solidFill>
                <a:latin typeface="+mn-lt"/>
              </a:rPr>
              <a:t>Sur chaleurs observées</a:t>
            </a:r>
            <a:endParaRPr lang="fr-FR" altLang="fr-FR" sz="2200">
              <a:solidFill>
                <a:schemeClr val="tx1"/>
              </a:solidFill>
              <a:latin typeface="+mn-lt"/>
            </a:endParaRPr>
          </a:p>
        </p:txBody>
      </p:sp>
      <p:sp>
        <p:nvSpPr>
          <p:cNvPr id="284708" name="Line 36"/>
          <p:cNvSpPr>
            <a:spLocks noChangeShapeType="1"/>
          </p:cNvSpPr>
          <p:nvPr/>
        </p:nvSpPr>
        <p:spPr bwMode="auto">
          <a:xfrm flipH="1">
            <a:off x="5791200" y="1981200"/>
            <a:ext cx="0" cy="762000"/>
          </a:xfrm>
          <a:prstGeom prst="line">
            <a:avLst/>
          </a:prstGeom>
          <a:noFill/>
          <a:ln w="38100">
            <a:solidFill>
              <a:srgbClr val="FF6600"/>
            </a:solidFill>
            <a:round/>
            <a:headEnd/>
            <a:tailEnd type="triangle" w="lg" len="med"/>
          </a:ln>
          <a:extLst>
            <a:ext uri="{909E8E84-426E-40DD-AFC4-6F175D3DCCD1}">
              <a14:hiddenFill xmlns:a14="http://schemas.microsoft.com/office/drawing/2010/main">
                <a:noFill/>
              </a14:hiddenFill>
            </a:ext>
          </a:extLst>
        </p:spPr>
        <p:txBody>
          <a:bodyPr/>
          <a:lstStyle/>
          <a:p>
            <a:endParaRPr lang="fr-BE"/>
          </a:p>
        </p:txBody>
      </p:sp>
      <p:sp>
        <p:nvSpPr>
          <p:cNvPr id="284709" name="Line 37"/>
          <p:cNvSpPr>
            <a:spLocks noChangeShapeType="1"/>
          </p:cNvSpPr>
          <p:nvPr/>
        </p:nvSpPr>
        <p:spPr bwMode="auto">
          <a:xfrm flipH="1" flipV="1">
            <a:off x="6172200" y="4800600"/>
            <a:ext cx="0" cy="685800"/>
          </a:xfrm>
          <a:prstGeom prst="line">
            <a:avLst/>
          </a:prstGeom>
          <a:noFill/>
          <a:ln w="38100">
            <a:solidFill>
              <a:srgbClr val="FF6600"/>
            </a:solidFill>
            <a:round/>
            <a:headEnd/>
            <a:tailEnd type="triangle" w="lg" len="med"/>
          </a:ln>
          <a:extLst>
            <a:ext uri="{909E8E84-426E-40DD-AFC4-6F175D3DCCD1}">
              <a14:hiddenFill xmlns:a14="http://schemas.microsoft.com/office/drawing/2010/main">
                <a:noFill/>
              </a14:hiddenFill>
            </a:ext>
          </a:extLst>
        </p:spPr>
        <p:txBody>
          <a:bodyPr/>
          <a:lstStyle/>
          <a:p>
            <a:endParaRPr lang="fr-BE"/>
          </a:p>
        </p:txBody>
      </p:sp>
      <p:sp>
        <p:nvSpPr>
          <p:cNvPr id="40" name="Text Box 34"/>
          <p:cNvSpPr txBox="1">
            <a:spLocks noChangeArrowheads="1"/>
          </p:cNvSpPr>
          <p:nvPr/>
        </p:nvSpPr>
        <p:spPr bwMode="auto">
          <a:xfrm>
            <a:off x="7305675" y="3290888"/>
            <a:ext cx="1762125" cy="1015663"/>
          </a:xfrm>
          <a:prstGeom prst="rect">
            <a:avLst/>
          </a:prstGeom>
          <a:solidFill>
            <a:srgbClr val="0070C0"/>
          </a:solidFill>
          <a:ln w="9525">
            <a:solidFill>
              <a:schemeClr val="tx2"/>
            </a:solidFill>
            <a:miter lim="800000"/>
            <a:headEnd/>
            <a:tailEnd/>
          </a:ln>
        </p:spPr>
        <p:txBody>
          <a:bodyPr>
            <a:spAutoFit/>
          </a:bodyPr>
          <a:lstStyle>
            <a:lvl1pPr>
              <a:defRPr sz="3200">
                <a:solidFill>
                  <a:schemeClr val="tx1"/>
                </a:solidFill>
                <a:latin typeface="Vrinda" pitchFamily="34" charset="0"/>
              </a:defRPr>
            </a:lvl1pPr>
            <a:lvl2pPr marL="742950" indent="-285750">
              <a:defRPr sz="3200">
                <a:solidFill>
                  <a:schemeClr val="tx1"/>
                </a:solidFill>
                <a:latin typeface="Vrinda" pitchFamily="34" charset="0"/>
              </a:defRPr>
            </a:lvl2pPr>
            <a:lvl3pPr marL="1143000" indent="-228600">
              <a:defRPr sz="3200">
                <a:solidFill>
                  <a:schemeClr val="tx1"/>
                </a:solidFill>
                <a:latin typeface="Vrinda" pitchFamily="34" charset="0"/>
              </a:defRPr>
            </a:lvl3pPr>
            <a:lvl4pPr marL="1600200" indent="-228600">
              <a:defRPr sz="3200">
                <a:solidFill>
                  <a:schemeClr val="tx1"/>
                </a:solidFill>
                <a:latin typeface="Vrinda" pitchFamily="34" charset="0"/>
              </a:defRPr>
            </a:lvl4pPr>
            <a:lvl5pPr marL="2057400" indent="-228600">
              <a:defRPr sz="3200">
                <a:solidFill>
                  <a:schemeClr val="tx1"/>
                </a:solidFill>
                <a:latin typeface="Vrinda" pitchFamily="34" charset="0"/>
              </a:defRPr>
            </a:lvl5pPr>
            <a:lvl6pPr marL="2514600" indent="-228600" eaLnBrk="0" fontAlgn="base" hangingPunct="0">
              <a:spcBef>
                <a:spcPct val="0"/>
              </a:spcBef>
              <a:spcAft>
                <a:spcPct val="0"/>
              </a:spcAft>
              <a:defRPr sz="3200">
                <a:solidFill>
                  <a:schemeClr val="tx1"/>
                </a:solidFill>
                <a:latin typeface="Vrinda" pitchFamily="34" charset="0"/>
              </a:defRPr>
            </a:lvl6pPr>
            <a:lvl7pPr marL="2971800" indent="-228600" eaLnBrk="0" fontAlgn="base" hangingPunct="0">
              <a:spcBef>
                <a:spcPct val="0"/>
              </a:spcBef>
              <a:spcAft>
                <a:spcPct val="0"/>
              </a:spcAft>
              <a:defRPr sz="3200">
                <a:solidFill>
                  <a:schemeClr val="tx1"/>
                </a:solidFill>
                <a:latin typeface="Vrinda" pitchFamily="34" charset="0"/>
              </a:defRPr>
            </a:lvl7pPr>
            <a:lvl8pPr marL="3429000" indent="-228600" eaLnBrk="0" fontAlgn="base" hangingPunct="0">
              <a:spcBef>
                <a:spcPct val="0"/>
              </a:spcBef>
              <a:spcAft>
                <a:spcPct val="0"/>
              </a:spcAft>
              <a:defRPr sz="3200">
                <a:solidFill>
                  <a:schemeClr val="tx1"/>
                </a:solidFill>
                <a:latin typeface="Vrinda" pitchFamily="34" charset="0"/>
              </a:defRPr>
            </a:lvl8pPr>
            <a:lvl9pPr marL="3886200" indent="-228600" eaLnBrk="0" fontAlgn="base" hangingPunct="0">
              <a:spcBef>
                <a:spcPct val="0"/>
              </a:spcBef>
              <a:spcAft>
                <a:spcPct val="0"/>
              </a:spcAft>
              <a:defRPr sz="3200">
                <a:solidFill>
                  <a:schemeClr val="tx1"/>
                </a:solidFill>
                <a:latin typeface="Vrinda" pitchFamily="34" charset="0"/>
              </a:defRPr>
            </a:lvl9pPr>
          </a:lstStyle>
          <a:p>
            <a:pPr>
              <a:defRPr/>
            </a:pPr>
            <a:r>
              <a:rPr lang="fr-BE" sz="2000" dirty="0" smtClean="0">
                <a:latin typeface="+mn-lt"/>
              </a:rPr>
              <a:t>Heures après l’injection </a:t>
            </a:r>
          </a:p>
          <a:p>
            <a:pPr>
              <a:defRPr/>
            </a:pPr>
            <a:r>
              <a:rPr lang="fr-BE" sz="2000" dirty="0" smtClean="0">
                <a:latin typeface="+mn-lt"/>
              </a:rPr>
              <a:t>de la PGF2a</a:t>
            </a:r>
            <a:endParaRPr lang="fr-FR" sz="2000" dirty="0" smtClean="0">
              <a:latin typeface="+mn-lt"/>
            </a:endParaRPr>
          </a:p>
        </p:txBody>
      </p:sp>
      <p:cxnSp>
        <p:nvCxnSpPr>
          <p:cNvPr id="77844" name="Connecteur droit 5"/>
          <p:cNvCxnSpPr>
            <a:cxnSpLocks noChangeShapeType="1"/>
          </p:cNvCxnSpPr>
          <p:nvPr/>
        </p:nvCxnSpPr>
        <p:spPr bwMode="auto">
          <a:xfrm flipV="1">
            <a:off x="7086600" y="2963863"/>
            <a:ext cx="685800" cy="793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7845" name="Connecteur droit 41"/>
          <p:cNvCxnSpPr>
            <a:cxnSpLocks noChangeShapeType="1"/>
          </p:cNvCxnSpPr>
          <p:nvPr/>
        </p:nvCxnSpPr>
        <p:spPr bwMode="auto">
          <a:xfrm flipV="1">
            <a:off x="7105650" y="4592638"/>
            <a:ext cx="685800" cy="793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7846" name="Connecteur droit avec flèche 7"/>
          <p:cNvCxnSpPr>
            <a:cxnSpLocks noChangeShapeType="1"/>
          </p:cNvCxnSpPr>
          <p:nvPr/>
        </p:nvCxnSpPr>
        <p:spPr bwMode="auto">
          <a:xfrm>
            <a:off x="7781925" y="2963863"/>
            <a:ext cx="0" cy="32702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7847" name="Connecteur droit avec flèche 44"/>
          <p:cNvCxnSpPr>
            <a:cxnSpLocks noChangeShapeType="1"/>
          </p:cNvCxnSpPr>
          <p:nvPr/>
        </p:nvCxnSpPr>
        <p:spPr bwMode="auto">
          <a:xfrm flipH="1" flipV="1">
            <a:off x="7800975" y="4306888"/>
            <a:ext cx="0" cy="296862"/>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0" name="Text Box 34"/>
          <p:cNvSpPr txBox="1">
            <a:spLocks noChangeArrowheads="1"/>
          </p:cNvSpPr>
          <p:nvPr/>
        </p:nvSpPr>
        <p:spPr bwMode="auto">
          <a:xfrm>
            <a:off x="2540000" y="1306513"/>
            <a:ext cx="4965975" cy="430887"/>
          </a:xfrm>
          <a:prstGeom prst="rect">
            <a:avLst/>
          </a:prstGeom>
          <a:solidFill>
            <a:srgbClr val="FFFFCC"/>
          </a:solidFill>
          <a:ln w="9525">
            <a:solidFill>
              <a:schemeClr val="tx2"/>
            </a:solidFill>
            <a:miter lim="800000"/>
            <a:headEnd/>
            <a:tailEnd/>
          </a:ln>
        </p:spPr>
        <p:txBody>
          <a:bodyPr wrap="none">
            <a:spAutoFit/>
          </a:bodyPr>
          <a:lstStyle>
            <a:lvl1pPr>
              <a:defRPr sz="3200">
                <a:solidFill>
                  <a:schemeClr val="tx1"/>
                </a:solidFill>
                <a:latin typeface="Vrinda" pitchFamily="34" charset="0"/>
              </a:defRPr>
            </a:lvl1pPr>
            <a:lvl2pPr marL="742950" indent="-285750">
              <a:defRPr sz="3200">
                <a:solidFill>
                  <a:schemeClr val="tx1"/>
                </a:solidFill>
                <a:latin typeface="Vrinda" pitchFamily="34" charset="0"/>
              </a:defRPr>
            </a:lvl2pPr>
            <a:lvl3pPr marL="1143000" indent="-228600">
              <a:defRPr sz="3200">
                <a:solidFill>
                  <a:schemeClr val="tx1"/>
                </a:solidFill>
                <a:latin typeface="Vrinda" pitchFamily="34" charset="0"/>
              </a:defRPr>
            </a:lvl3pPr>
            <a:lvl4pPr marL="1600200" indent="-228600">
              <a:defRPr sz="3200">
                <a:solidFill>
                  <a:schemeClr val="tx1"/>
                </a:solidFill>
                <a:latin typeface="Vrinda" pitchFamily="34" charset="0"/>
              </a:defRPr>
            </a:lvl4pPr>
            <a:lvl5pPr marL="2057400" indent="-228600">
              <a:defRPr sz="3200">
                <a:solidFill>
                  <a:schemeClr val="tx1"/>
                </a:solidFill>
                <a:latin typeface="Vrinda" pitchFamily="34" charset="0"/>
              </a:defRPr>
            </a:lvl5pPr>
            <a:lvl6pPr marL="2514600" indent="-228600" eaLnBrk="0" fontAlgn="base" hangingPunct="0">
              <a:spcBef>
                <a:spcPct val="0"/>
              </a:spcBef>
              <a:spcAft>
                <a:spcPct val="0"/>
              </a:spcAft>
              <a:defRPr sz="3200">
                <a:solidFill>
                  <a:schemeClr val="tx1"/>
                </a:solidFill>
                <a:latin typeface="Vrinda" pitchFamily="34" charset="0"/>
              </a:defRPr>
            </a:lvl6pPr>
            <a:lvl7pPr marL="2971800" indent="-228600" eaLnBrk="0" fontAlgn="base" hangingPunct="0">
              <a:spcBef>
                <a:spcPct val="0"/>
              </a:spcBef>
              <a:spcAft>
                <a:spcPct val="0"/>
              </a:spcAft>
              <a:defRPr sz="3200">
                <a:solidFill>
                  <a:schemeClr val="tx1"/>
                </a:solidFill>
                <a:latin typeface="Vrinda" pitchFamily="34" charset="0"/>
              </a:defRPr>
            </a:lvl7pPr>
            <a:lvl8pPr marL="3429000" indent="-228600" eaLnBrk="0" fontAlgn="base" hangingPunct="0">
              <a:spcBef>
                <a:spcPct val="0"/>
              </a:spcBef>
              <a:spcAft>
                <a:spcPct val="0"/>
              </a:spcAft>
              <a:defRPr sz="3200">
                <a:solidFill>
                  <a:schemeClr val="tx1"/>
                </a:solidFill>
                <a:latin typeface="Vrinda" pitchFamily="34" charset="0"/>
              </a:defRPr>
            </a:lvl8pPr>
            <a:lvl9pPr marL="3886200" indent="-228600" eaLnBrk="0" fontAlgn="base" hangingPunct="0">
              <a:spcBef>
                <a:spcPct val="0"/>
              </a:spcBef>
              <a:spcAft>
                <a:spcPct val="0"/>
              </a:spcAft>
              <a:defRPr sz="3200">
                <a:solidFill>
                  <a:schemeClr val="tx1"/>
                </a:solidFill>
                <a:latin typeface="Vrinda" pitchFamily="34" charset="0"/>
              </a:defRPr>
            </a:lvl9pPr>
          </a:lstStyle>
          <a:p>
            <a:pPr>
              <a:defRPr/>
            </a:pPr>
            <a:r>
              <a:rPr lang="fr-BE" sz="2200" dirty="0" smtClean="0">
                <a:latin typeface="+mn-lt"/>
              </a:rPr>
              <a:t>A préférer si protocole de synchronisation</a:t>
            </a:r>
            <a:endParaRPr lang="fr-FR" sz="2200" dirty="0" smtClean="0">
              <a:latin typeface="+mn-lt"/>
            </a:endParaRPr>
          </a:p>
        </p:txBody>
      </p:sp>
      <p:sp>
        <p:nvSpPr>
          <p:cNvPr id="51" name="Text Box 34"/>
          <p:cNvSpPr txBox="1">
            <a:spLocks noChangeArrowheads="1"/>
          </p:cNvSpPr>
          <p:nvPr/>
        </p:nvSpPr>
        <p:spPr bwMode="auto">
          <a:xfrm>
            <a:off x="2387600" y="5895975"/>
            <a:ext cx="4127500" cy="430887"/>
          </a:xfrm>
          <a:prstGeom prst="rect">
            <a:avLst/>
          </a:prstGeom>
          <a:solidFill>
            <a:srgbClr val="FFFFCC"/>
          </a:solidFill>
          <a:ln w="9525">
            <a:solidFill>
              <a:schemeClr val="tx2"/>
            </a:solidFill>
            <a:miter lim="800000"/>
            <a:headEnd/>
            <a:tailEnd/>
          </a:ln>
        </p:spPr>
        <p:txBody>
          <a:bodyPr wrap="square">
            <a:spAutoFit/>
          </a:bodyPr>
          <a:lstStyle>
            <a:lvl1pPr>
              <a:defRPr sz="3200">
                <a:solidFill>
                  <a:schemeClr val="tx1"/>
                </a:solidFill>
                <a:latin typeface="Vrinda" pitchFamily="34" charset="0"/>
              </a:defRPr>
            </a:lvl1pPr>
            <a:lvl2pPr marL="742950" indent="-285750">
              <a:defRPr sz="3200">
                <a:solidFill>
                  <a:schemeClr val="tx1"/>
                </a:solidFill>
                <a:latin typeface="Vrinda" pitchFamily="34" charset="0"/>
              </a:defRPr>
            </a:lvl2pPr>
            <a:lvl3pPr marL="1143000" indent="-228600">
              <a:defRPr sz="3200">
                <a:solidFill>
                  <a:schemeClr val="tx1"/>
                </a:solidFill>
                <a:latin typeface="Vrinda" pitchFamily="34" charset="0"/>
              </a:defRPr>
            </a:lvl3pPr>
            <a:lvl4pPr marL="1600200" indent="-228600">
              <a:defRPr sz="3200">
                <a:solidFill>
                  <a:schemeClr val="tx1"/>
                </a:solidFill>
                <a:latin typeface="Vrinda" pitchFamily="34" charset="0"/>
              </a:defRPr>
            </a:lvl4pPr>
            <a:lvl5pPr marL="2057400" indent="-228600">
              <a:defRPr sz="3200">
                <a:solidFill>
                  <a:schemeClr val="tx1"/>
                </a:solidFill>
                <a:latin typeface="Vrinda" pitchFamily="34" charset="0"/>
              </a:defRPr>
            </a:lvl5pPr>
            <a:lvl6pPr marL="2514600" indent="-228600" eaLnBrk="0" fontAlgn="base" hangingPunct="0">
              <a:spcBef>
                <a:spcPct val="0"/>
              </a:spcBef>
              <a:spcAft>
                <a:spcPct val="0"/>
              </a:spcAft>
              <a:defRPr sz="3200">
                <a:solidFill>
                  <a:schemeClr val="tx1"/>
                </a:solidFill>
                <a:latin typeface="Vrinda" pitchFamily="34" charset="0"/>
              </a:defRPr>
            </a:lvl6pPr>
            <a:lvl7pPr marL="2971800" indent="-228600" eaLnBrk="0" fontAlgn="base" hangingPunct="0">
              <a:spcBef>
                <a:spcPct val="0"/>
              </a:spcBef>
              <a:spcAft>
                <a:spcPct val="0"/>
              </a:spcAft>
              <a:defRPr sz="3200">
                <a:solidFill>
                  <a:schemeClr val="tx1"/>
                </a:solidFill>
                <a:latin typeface="Vrinda" pitchFamily="34" charset="0"/>
              </a:defRPr>
            </a:lvl7pPr>
            <a:lvl8pPr marL="3429000" indent="-228600" eaLnBrk="0" fontAlgn="base" hangingPunct="0">
              <a:spcBef>
                <a:spcPct val="0"/>
              </a:spcBef>
              <a:spcAft>
                <a:spcPct val="0"/>
              </a:spcAft>
              <a:defRPr sz="3200">
                <a:solidFill>
                  <a:schemeClr val="tx1"/>
                </a:solidFill>
                <a:latin typeface="Vrinda" pitchFamily="34" charset="0"/>
              </a:defRPr>
            </a:lvl8pPr>
            <a:lvl9pPr marL="3886200" indent="-228600" eaLnBrk="0" fontAlgn="base" hangingPunct="0">
              <a:spcBef>
                <a:spcPct val="0"/>
              </a:spcBef>
              <a:spcAft>
                <a:spcPct val="0"/>
              </a:spcAft>
              <a:defRPr sz="3200">
                <a:solidFill>
                  <a:schemeClr val="tx1"/>
                </a:solidFill>
                <a:latin typeface="Vrinda" pitchFamily="34" charset="0"/>
              </a:defRPr>
            </a:lvl9pPr>
          </a:lstStyle>
          <a:p>
            <a:pPr>
              <a:defRPr/>
            </a:pPr>
            <a:r>
              <a:rPr lang="fr-BE" sz="2200" dirty="0" smtClean="0">
                <a:latin typeface="+mn-lt"/>
              </a:rPr>
              <a:t>A préférer si protocole d’induction</a:t>
            </a:r>
            <a:endParaRPr lang="fr-FR" sz="2200" dirty="0" smtClean="0">
              <a:latin typeface="+mn-lt"/>
            </a:endParaRPr>
          </a:p>
        </p:txBody>
      </p:sp>
      <p:cxnSp>
        <p:nvCxnSpPr>
          <p:cNvPr id="52" name="Connecteur droit 51"/>
          <p:cNvCxnSpPr>
            <a:cxnSpLocks noChangeShapeType="1"/>
          </p:cNvCxnSpPr>
          <p:nvPr/>
        </p:nvCxnSpPr>
        <p:spPr bwMode="auto">
          <a:xfrm flipV="1">
            <a:off x="1711325" y="1522413"/>
            <a:ext cx="0" cy="2921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 name="Connecteur droit 52"/>
          <p:cNvCxnSpPr>
            <a:cxnSpLocks noChangeShapeType="1"/>
          </p:cNvCxnSpPr>
          <p:nvPr/>
        </p:nvCxnSpPr>
        <p:spPr bwMode="auto">
          <a:xfrm>
            <a:off x="1466850" y="5753100"/>
            <a:ext cx="0" cy="35877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 name="Connecteur droit avec flèche 55"/>
          <p:cNvCxnSpPr>
            <a:cxnSpLocks noChangeShapeType="1"/>
          </p:cNvCxnSpPr>
          <p:nvPr/>
        </p:nvCxnSpPr>
        <p:spPr bwMode="auto">
          <a:xfrm>
            <a:off x="1701800" y="1504950"/>
            <a:ext cx="812800"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 name="Connecteur droit avec flèche 56"/>
          <p:cNvCxnSpPr>
            <a:cxnSpLocks noChangeShapeType="1"/>
            <a:endCxn id="51" idx="1"/>
          </p:cNvCxnSpPr>
          <p:nvPr/>
        </p:nvCxnSpPr>
        <p:spPr bwMode="auto">
          <a:xfrm flipV="1">
            <a:off x="1466850" y="6111419"/>
            <a:ext cx="920750" cy="456"/>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4" name="Rectangle à coins arrondis 53"/>
          <p:cNvSpPr/>
          <p:nvPr/>
        </p:nvSpPr>
        <p:spPr>
          <a:xfrm>
            <a:off x="1190166" y="148679"/>
            <a:ext cx="7128792" cy="606475"/>
          </a:xfrm>
          <a:prstGeom prst="roundRect">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Politique d’insémination après l’injection d’une PGF2a</a:t>
            </a:r>
          </a:p>
        </p:txBody>
      </p:sp>
    </p:spTree>
    <p:extLst>
      <p:ext uri="{BB962C8B-B14F-4D97-AF65-F5344CB8AC3E}">
        <p14:creationId xmlns:p14="http://schemas.microsoft.com/office/powerpoint/2010/main" val="4173141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7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470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468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470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46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467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469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470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469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4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animBg="1"/>
      <p:bldP spid="284678" grpId="0" animBg="1"/>
      <p:bldP spid="284687" grpId="0" animBg="1"/>
      <p:bldP spid="284696" grpId="0" animBg="1"/>
      <p:bldP spid="284697" grpId="0" animBg="1"/>
      <p:bldP spid="284698" grpId="0" animBg="1"/>
      <p:bldP spid="284706" grpId="0" animBg="1"/>
      <p:bldP spid="284707" grpId="0" animBg="1"/>
      <p:bldP spid="284708" grpId="0" animBg="1"/>
      <p:bldP spid="284709" grpId="0" animBg="1"/>
      <p:bldP spid="50" grpId="0" animBg="1"/>
      <p:bldP spid="5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Espace réservé du numéro de diapositive 3"/>
          <p:cNvSpPr>
            <a:spLocks noGrp="1"/>
          </p:cNvSpPr>
          <p:nvPr>
            <p:ph type="sldNum" sz="quarter" idx="11"/>
          </p:nvPr>
        </p:nvSpPr>
        <p:spPr>
          <a:xfrm>
            <a:off x="2815010" y="6229549"/>
            <a:ext cx="2895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fld id="{14B7E077-5F68-4ACD-82DD-15994AB85A05}" type="slidenum">
              <a:rPr lang="fr-FR" altLang="fr-FR" sz="1400" smtClean="0"/>
              <a:pPr>
                <a:spcBef>
                  <a:spcPct val="0"/>
                </a:spcBef>
                <a:buClrTx/>
                <a:buFontTx/>
                <a:buNone/>
              </a:pPr>
              <a:t>29</a:t>
            </a:fld>
            <a:endParaRPr lang="fr-FR" altLang="fr-FR" sz="1400" smtClean="0"/>
          </a:p>
        </p:txBody>
      </p:sp>
      <p:sp>
        <p:nvSpPr>
          <p:cNvPr id="299011" name="Rectangle 3"/>
          <p:cNvSpPr>
            <a:spLocks noChangeArrowheads="1"/>
          </p:cNvSpPr>
          <p:nvPr/>
        </p:nvSpPr>
        <p:spPr bwMode="auto">
          <a:xfrm>
            <a:off x="5068565" y="2051844"/>
            <a:ext cx="1219200" cy="685800"/>
          </a:xfrm>
          <a:prstGeom prst="rect">
            <a:avLst/>
          </a:prstGeom>
          <a:solidFill>
            <a:srgbClr val="FF33CC"/>
          </a:solidFill>
          <a:ln w="9525">
            <a:solidFill>
              <a:schemeClr val="tx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lgn="ctr">
              <a:spcBef>
                <a:spcPct val="0"/>
              </a:spcBef>
              <a:buClrTx/>
              <a:buFontTx/>
              <a:buNone/>
            </a:pPr>
            <a:r>
              <a:rPr lang="fr-BE" altLang="fr-FR" sz="2200">
                <a:solidFill>
                  <a:schemeClr val="tx1"/>
                </a:solidFill>
                <a:latin typeface="+mn-lt"/>
              </a:rPr>
              <a:t>16 à 20 h</a:t>
            </a:r>
            <a:endParaRPr lang="fr-FR" altLang="fr-FR" sz="2200">
              <a:solidFill>
                <a:schemeClr val="tx1"/>
              </a:solidFill>
              <a:latin typeface="+mn-lt"/>
            </a:endParaRPr>
          </a:p>
        </p:txBody>
      </p:sp>
      <p:sp>
        <p:nvSpPr>
          <p:cNvPr id="299012" name="Line 4"/>
          <p:cNvSpPr>
            <a:spLocks noChangeShapeType="1"/>
          </p:cNvSpPr>
          <p:nvPr/>
        </p:nvSpPr>
        <p:spPr bwMode="auto">
          <a:xfrm>
            <a:off x="5678165" y="1661319"/>
            <a:ext cx="0" cy="381000"/>
          </a:xfrm>
          <a:prstGeom prst="line">
            <a:avLst/>
          </a:prstGeom>
          <a:noFill/>
          <a:ln w="381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fr-BE"/>
          </a:p>
        </p:txBody>
      </p:sp>
      <p:sp>
        <p:nvSpPr>
          <p:cNvPr id="299013" name="Text Box 5"/>
          <p:cNvSpPr txBox="1">
            <a:spLocks noChangeArrowheads="1"/>
          </p:cNvSpPr>
          <p:nvPr/>
        </p:nvSpPr>
        <p:spPr bwMode="auto">
          <a:xfrm>
            <a:off x="877565" y="3223419"/>
            <a:ext cx="952500" cy="457200"/>
          </a:xfrm>
          <a:prstGeom prst="rect">
            <a:avLst/>
          </a:prstGeom>
          <a:solidFill>
            <a:srgbClr val="92D050"/>
          </a:solidFill>
          <a:ln w="9525">
            <a:solidFill>
              <a:srgbClr val="000000"/>
            </a:solidFill>
            <a:miter lim="800000"/>
            <a:headEnd/>
            <a:tailEnd/>
          </a:ln>
        </p:spPr>
        <p:txBody>
          <a:bodyPr>
            <a:spAutoFit/>
          </a:bodyPr>
          <a:lstStyle>
            <a:lvl1pPr>
              <a:defRPr sz="3200">
                <a:solidFill>
                  <a:schemeClr val="tx1"/>
                </a:solidFill>
                <a:latin typeface="Vrinda" pitchFamily="34" charset="0"/>
              </a:defRPr>
            </a:lvl1pPr>
            <a:lvl2pPr marL="742950" indent="-285750">
              <a:defRPr sz="3200">
                <a:solidFill>
                  <a:schemeClr val="tx1"/>
                </a:solidFill>
                <a:latin typeface="Vrinda" pitchFamily="34" charset="0"/>
              </a:defRPr>
            </a:lvl2pPr>
            <a:lvl3pPr marL="1143000" indent="-228600">
              <a:defRPr sz="3200">
                <a:solidFill>
                  <a:schemeClr val="tx1"/>
                </a:solidFill>
                <a:latin typeface="Vrinda" pitchFamily="34" charset="0"/>
              </a:defRPr>
            </a:lvl3pPr>
            <a:lvl4pPr marL="1600200" indent="-228600">
              <a:defRPr sz="3200">
                <a:solidFill>
                  <a:schemeClr val="tx1"/>
                </a:solidFill>
                <a:latin typeface="Vrinda" pitchFamily="34" charset="0"/>
              </a:defRPr>
            </a:lvl4pPr>
            <a:lvl5pPr marL="2057400" indent="-228600">
              <a:defRPr sz="3200">
                <a:solidFill>
                  <a:schemeClr val="tx1"/>
                </a:solidFill>
                <a:latin typeface="Vrinda" pitchFamily="34" charset="0"/>
              </a:defRPr>
            </a:lvl5pPr>
            <a:lvl6pPr marL="2514600" indent="-228600" eaLnBrk="0" fontAlgn="base" hangingPunct="0">
              <a:spcBef>
                <a:spcPct val="0"/>
              </a:spcBef>
              <a:spcAft>
                <a:spcPct val="0"/>
              </a:spcAft>
              <a:defRPr sz="3200">
                <a:solidFill>
                  <a:schemeClr val="tx1"/>
                </a:solidFill>
                <a:latin typeface="Vrinda" pitchFamily="34" charset="0"/>
              </a:defRPr>
            </a:lvl6pPr>
            <a:lvl7pPr marL="2971800" indent="-228600" eaLnBrk="0" fontAlgn="base" hangingPunct="0">
              <a:spcBef>
                <a:spcPct val="0"/>
              </a:spcBef>
              <a:spcAft>
                <a:spcPct val="0"/>
              </a:spcAft>
              <a:defRPr sz="3200">
                <a:solidFill>
                  <a:schemeClr val="tx1"/>
                </a:solidFill>
                <a:latin typeface="Vrinda" pitchFamily="34" charset="0"/>
              </a:defRPr>
            </a:lvl7pPr>
            <a:lvl8pPr marL="3429000" indent="-228600" eaLnBrk="0" fontAlgn="base" hangingPunct="0">
              <a:spcBef>
                <a:spcPct val="0"/>
              </a:spcBef>
              <a:spcAft>
                <a:spcPct val="0"/>
              </a:spcAft>
              <a:defRPr sz="3200">
                <a:solidFill>
                  <a:schemeClr val="tx1"/>
                </a:solidFill>
                <a:latin typeface="Vrinda" pitchFamily="34" charset="0"/>
              </a:defRPr>
            </a:lvl8pPr>
            <a:lvl9pPr marL="3886200" indent="-228600" eaLnBrk="0" fontAlgn="base" hangingPunct="0">
              <a:spcBef>
                <a:spcPct val="0"/>
              </a:spcBef>
              <a:spcAft>
                <a:spcPct val="0"/>
              </a:spcAft>
              <a:defRPr sz="3200">
                <a:solidFill>
                  <a:schemeClr val="tx1"/>
                </a:solidFill>
                <a:latin typeface="Vrinda" pitchFamily="34" charset="0"/>
              </a:defRPr>
            </a:lvl9pPr>
          </a:lstStyle>
          <a:p>
            <a:pPr>
              <a:defRPr/>
            </a:pPr>
            <a:r>
              <a:rPr lang="fr-FR" sz="2400" smtClean="0">
                <a:latin typeface="+mn-lt"/>
              </a:rPr>
              <a:t>GnRH</a:t>
            </a:r>
          </a:p>
        </p:txBody>
      </p:sp>
      <p:grpSp>
        <p:nvGrpSpPr>
          <p:cNvPr id="2" name="Group 6"/>
          <p:cNvGrpSpPr>
            <a:grpSpLocks/>
          </p:cNvGrpSpPr>
          <p:nvPr/>
        </p:nvGrpSpPr>
        <p:grpSpPr bwMode="auto">
          <a:xfrm>
            <a:off x="1639565" y="2051844"/>
            <a:ext cx="2286000" cy="685800"/>
            <a:chOff x="816" y="1728"/>
            <a:chExt cx="1440" cy="432"/>
          </a:xfrm>
        </p:grpSpPr>
        <p:sp>
          <p:nvSpPr>
            <p:cNvPr id="84004" name="Rectangle 7"/>
            <p:cNvSpPr>
              <a:spLocks noChangeArrowheads="1"/>
            </p:cNvSpPr>
            <p:nvPr/>
          </p:nvSpPr>
          <p:spPr bwMode="auto">
            <a:xfrm>
              <a:off x="816" y="1728"/>
              <a:ext cx="240" cy="432"/>
            </a:xfrm>
            <a:prstGeom prst="rect">
              <a:avLst/>
            </a:prstGeom>
            <a:solidFill>
              <a:srgbClr val="99CCFF"/>
            </a:solidFill>
            <a:ln w="28575">
              <a:solidFill>
                <a:srgbClr val="A5002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fr-BE" altLang="fr-FR" sz="2400">
                <a:solidFill>
                  <a:schemeClr val="tx1"/>
                </a:solidFill>
                <a:latin typeface="+mn-lt"/>
              </a:endParaRPr>
            </a:p>
          </p:txBody>
        </p:sp>
        <p:sp>
          <p:nvSpPr>
            <p:cNvPr id="84005" name="Rectangle 8"/>
            <p:cNvSpPr>
              <a:spLocks noChangeArrowheads="1"/>
            </p:cNvSpPr>
            <p:nvPr/>
          </p:nvSpPr>
          <p:spPr bwMode="auto">
            <a:xfrm>
              <a:off x="1056" y="1728"/>
              <a:ext cx="240" cy="432"/>
            </a:xfrm>
            <a:prstGeom prst="rect">
              <a:avLst/>
            </a:prstGeom>
            <a:solidFill>
              <a:srgbClr val="99CCFF"/>
            </a:solidFill>
            <a:ln w="28575">
              <a:solidFill>
                <a:srgbClr val="A5002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fr-BE" altLang="fr-FR" sz="2400">
                <a:solidFill>
                  <a:schemeClr val="tx1"/>
                </a:solidFill>
                <a:latin typeface="+mn-lt"/>
              </a:endParaRPr>
            </a:p>
          </p:txBody>
        </p:sp>
        <p:sp>
          <p:nvSpPr>
            <p:cNvPr id="84006" name="Rectangle 9"/>
            <p:cNvSpPr>
              <a:spLocks noChangeArrowheads="1"/>
            </p:cNvSpPr>
            <p:nvPr/>
          </p:nvSpPr>
          <p:spPr bwMode="auto">
            <a:xfrm>
              <a:off x="1296" y="1728"/>
              <a:ext cx="240" cy="432"/>
            </a:xfrm>
            <a:prstGeom prst="rect">
              <a:avLst/>
            </a:prstGeom>
            <a:solidFill>
              <a:srgbClr val="99CCFF"/>
            </a:solidFill>
            <a:ln w="28575">
              <a:solidFill>
                <a:srgbClr val="A5002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fr-BE" altLang="fr-FR" sz="2400">
                <a:solidFill>
                  <a:schemeClr val="tx1"/>
                </a:solidFill>
                <a:latin typeface="+mn-lt"/>
              </a:endParaRPr>
            </a:p>
          </p:txBody>
        </p:sp>
        <p:sp>
          <p:nvSpPr>
            <p:cNvPr id="84007" name="Rectangle 10"/>
            <p:cNvSpPr>
              <a:spLocks noChangeArrowheads="1"/>
            </p:cNvSpPr>
            <p:nvPr/>
          </p:nvSpPr>
          <p:spPr bwMode="auto">
            <a:xfrm>
              <a:off x="1536" y="1728"/>
              <a:ext cx="240" cy="432"/>
            </a:xfrm>
            <a:prstGeom prst="rect">
              <a:avLst/>
            </a:prstGeom>
            <a:solidFill>
              <a:srgbClr val="99CCFF"/>
            </a:solidFill>
            <a:ln w="28575">
              <a:solidFill>
                <a:srgbClr val="A5002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fr-BE" altLang="fr-FR" sz="2400">
                <a:solidFill>
                  <a:schemeClr val="tx1"/>
                </a:solidFill>
                <a:latin typeface="+mn-lt"/>
              </a:endParaRPr>
            </a:p>
          </p:txBody>
        </p:sp>
        <p:sp>
          <p:nvSpPr>
            <p:cNvPr id="84008" name="Rectangle 11"/>
            <p:cNvSpPr>
              <a:spLocks noChangeArrowheads="1"/>
            </p:cNvSpPr>
            <p:nvPr/>
          </p:nvSpPr>
          <p:spPr bwMode="auto">
            <a:xfrm>
              <a:off x="1776" y="1728"/>
              <a:ext cx="240" cy="432"/>
            </a:xfrm>
            <a:prstGeom prst="rect">
              <a:avLst/>
            </a:prstGeom>
            <a:solidFill>
              <a:srgbClr val="99CCFF"/>
            </a:solidFill>
            <a:ln w="28575">
              <a:solidFill>
                <a:srgbClr val="A5002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fr-BE" altLang="fr-FR" sz="2400">
                <a:solidFill>
                  <a:schemeClr val="tx1"/>
                </a:solidFill>
                <a:latin typeface="+mn-lt"/>
              </a:endParaRPr>
            </a:p>
          </p:txBody>
        </p:sp>
        <p:sp>
          <p:nvSpPr>
            <p:cNvPr id="84009" name="Rectangle 12"/>
            <p:cNvSpPr>
              <a:spLocks noChangeArrowheads="1"/>
            </p:cNvSpPr>
            <p:nvPr/>
          </p:nvSpPr>
          <p:spPr bwMode="auto">
            <a:xfrm>
              <a:off x="2016" y="1728"/>
              <a:ext cx="240" cy="432"/>
            </a:xfrm>
            <a:prstGeom prst="rect">
              <a:avLst/>
            </a:prstGeom>
            <a:solidFill>
              <a:srgbClr val="99CCFF"/>
            </a:solidFill>
            <a:ln w="28575">
              <a:solidFill>
                <a:srgbClr val="A5002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fr-BE" altLang="fr-FR" sz="2400">
                <a:solidFill>
                  <a:schemeClr val="tx1"/>
                </a:solidFill>
                <a:latin typeface="+mn-lt"/>
              </a:endParaRPr>
            </a:p>
          </p:txBody>
        </p:sp>
      </p:grpSp>
      <p:sp>
        <p:nvSpPr>
          <p:cNvPr id="299021" name="Rectangle 13"/>
          <p:cNvSpPr>
            <a:spLocks noChangeArrowheads="1"/>
          </p:cNvSpPr>
          <p:nvPr/>
        </p:nvSpPr>
        <p:spPr bwMode="auto">
          <a:xfrm>
            <a:off x="4306565" y="2051844"/>
            <a:ext cx="381000" cy="685800"/>
          </a:xfrm>
          <a:prstGeom prst="rect">
            <a:avLst/>
          </a:prstGeom>
          <a:solidFill>
            <a:srgbClr val="99CCFF"/>
          </a:solidFill>
          <a:ln w="28575">
            <a:solidFill>
              <a:srgbClr val="A50021"/>
            </a:solidFill>
            <a:miter lim="800000"/>
            <a:headEnd/>
            <a:tailEnd/>
          </a:ln>
        </p:spPr>
        <p:txBody>
          <a:bodyPr wrap="none" anchor="ct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endParaRPr lang="fr-BE" altLang="fr-FR" sz="2400">
              <a:solidFill>
                <a:schemeClr val="tx1"/>
              </a:solidFill>
              <a:latin typeface="+mn-lt"/>
            </a:endParaRPr>
          </a:p>
        </p:txBody>
      </p:sp>
      <p:sp>
        <p:nvSpPr>
          <p:cNvPr id="102427" name="Line 15"/>
          <p:cNvSpPr>
            <a:spLocks noChangeShapeType="1"/>
          </p:cNvSpPr>
          <p:nvPr/>
        </p:nvSpPr>
        <p:spPr bwMode="auto">
          <a:xfrm>
            <a:off x="1410965" y="2737644"/>
            <a:ext cx="0" cy="495300"/>
          </a:xfrm>
          <a:prstGeom prst="line">
            <a:avLst/>
          </a:prstGeom>
          <a:noFill/>
          <a:ln w="38100">
            <a:solidFill>
              <a:schemeClr val="tx2"/>
            </a:solidFill>
            <a:round/>
            <a:headEnd type="none" w="med" len="med"/>
            <a:tailEnd type="triangle" w="med" len="med"/>
          </a:ln>
          <a:extLst>
            <a:ext uri="{909E8E84-426E-40DD-AFC4-6F175D3DCCD1}">
              <a14:hiddenFill xmlns:a14="http://schemas.microsoft.com/office/drawing/2010/main">
                <a:noFill/>
              </a14:hiddenFill>
            </a:ext>
          </a:extLst>
        </p:spPr>
        <p:txBody>
          <a:bodyPr/>
          <a:lstStyle/>
          <a:p>
            <a:pPr>
              <a:defRPr/>
            </a:pPr>
            <a:endParaRPr lang="fr-BE"/>
          </a:p>
        </p:txBody>
      </p:sp>
      <p:sp>
        <p:nvSpPr>
          <p:cNvPr id="102429" name="Rectangle 17"/>
          <p:cNvSpPr>
            <a:spLocks noChangeArrowheads="1"/>
          </p:cNvSpPr>
          <p:nvPr/>
        </p:nvSpPr>
        <p:spPr bwMode="auto">
          <a:xfrm>
            <a:off x="1258565" y="2051844"/>
            <a:ext cx="381000" cy="685800"/>
          </a:xfrm>
          <a:prstGeom prst="rect">
            <a:avLst/>
          </a:prstGeom>
          <a:solidFill>
            <a:srgbClr val="92D050"/>
          </a:solidFill>
          <a:ln w="28575">
            <a:solidFill>
              <a:schemeClr val="tx2"/>
            </a:solidFill>
            <a:miter lim="800000"/>
            <a:headEnd/>
            <a:tailEnd/>
          </a:ln>
        </p:spPr>
        <p:txBody>
          <a:bodyPr wrap="none" anchor="ctr"/>
          <a:lstStyle/>
          <a:p>
            <a:pPr>
              <a:defRPr/>
            </a:pPr>
            <a:endParaRPr lang="fr-BE" sz="2400"/>
          </a:p>
        </p:txBody>
      </p:sp>
      <p:sp>
        <p:nvSpPr>
          <p:cNvPr id="102430" name="Text Box 18"/>
          <p:cNvSpPr txBox="1">
            <a:spLocks noChangeArrowheads="1"/>
          </p:cNvSpPr>
          <p:nvPr/>
        </p:nvSpPr>
        <p:spPr bwMode="auto">
          <a:xfrm>
            <a:off x="1318890" y="2113756"/>
            <a:ext cx="327334"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Vrinda" pitchFamily="34" charset="0"/>
              </a:defRPr>
            </a:lvl1pPr>
            <a:lvl2pPr marL="742950" indent="-285750">
              <a:defRPr sz="3200">
                <a:solidFill>
                  <a:schemeClr val="tx1"/>
                </a:solidFill>
                <a:latin typeface="Vrinda" pitchFamily="34" charset="0"/>
              </a:defRPr>
            </a:lvl2pPr>
            <a:lvl3pPr marL="1143000" indent="-228600">
              <a:defRPr sz="3200">
                <a:solidFill>
                  <a:schemeClr val="tx1"/>
                </a:solidFill>
                <a:latin typeface="Vrinda" pitchFamily="34" charset="0"/>
              </a:defRPr>
            </a:lvl3pPr>
            <a:lvl4pPr marL="1600200" indent="-228600">
              <a:defRPr sz="3200">
                <a:solidFill>
                  <a:schemeClr val="tx1"/>
                </a:solidFill>
                <a:latin typeface="Vrinda" pitchFamily="34" charset="0"/>
              </a:defRPr>
            </a:lvl4pPr>
            <a:lvl5pPr marL="2057400" indent="-228600">
              <a:defRPr sz="3200">
                <a:solidFill>
                  <a:schemeClr val="tx1"/>
                </a:solidFill>
                <a:latin typeface="Vrinda" pitchFamily="34" charset="0"/>
              </a:defRPr>
            </a:lvl5pPr>
            <a:lvl6pPr marL="2514600" indent="-228600" eaLnBrk="0" fontAlgn="base" hangingPunct="0">
              <a:spcBef>
                <a:spcPct val="0"/>
              </a:spcBef>
              <a:spcAft>
                <a:spcPct val="0"/>
              </a:spcAft>
              <a:defRPr sz="3200">
                <a:solidFill>
                  <a:schemeClr val="tx1"/>
                </a:solidFill>
                <a:latin typeface="Vrinda" pitchFamily="34" charset="0"/>
              </a:defRPr>
            </a:lvl6pPr>
            <a:lvl7pPr marL="2971800" indent="-228600" eaLnBrk="0" fontAlgn="base" hangingPunct="0">
              <a:spcBef>
                <a:spcPct val="0"/>
              </a:spcBef>
              <a:spcAft>
                <a:spcPct val="0"/>
              </a:spcAft>
              <a:defRPr sz="3200">
                <a:solidFill>
                  <a:schemeClr val="tx1"/>
                </a:solidFill>
                <a:latin typeface="Vrinda" pitchFamily="34" charset="0"/>
              </a:defRPr>
            </a:lvl7pPr>
            <a:lvl8pPr marL="3429000" indent="-228600" eaLnBrk="0" fontAlgn="base" hangingPunct="0">
              <a:spcBef>
                <a:spcPct val="0"/>
              </a:spcBef>
              <a:spcAft>
                <a:spcPct val="0"/>
              </a:spcAft>
              <a:defRPr sz="3200">
                <a:solidFill>
                  <a:schemeClr val="tx1"/>
                </a:solidFill>
                <a:latin typeface="Vrinda" pitchFamily="34" charset="0"/>
              </a:defRPr>
            </a:lvl8pPr>
            <a:lvl9pPr marL="3886200" indent="-228600" eaLnBrk="0" fontAlgn="base" hangingPunct="0">
              <a:spcBef>
                <a:spcPct val="0"/>
              </a:spcBef>
              <a:spcAft>
                <a:spcPct val="0"/>
              </a:spcAft>
              <a:defRPr sz="3200">
                <a:solidFill>
                  <a:schemeClr val="tx1"/>
                </a:solidFill>
                <a:latin typeface="Vrinda" pitchFamily="34" charset="0"/>
              </a:defRPr>
            </a:lvl9pPr>
          </a:lstStyle>
          <a:p>
            <a:pPr>
              <a:defRPr/>
            </a:pPr>
            <a:r>
              <a:rPr lang="fr-FR" sz="2200" smtClean="0">
                <a:latin typeface="+mn-lt"/>
              </a:rPr>
              <a:t>1</a:t>
            </a:r>
          </a:p>
        </p:txBody>
      </p:sp>
      <p:sp>
        <p:nvSpPr>
          <p:cNvPr id="102424" name="Rectangle 20"/>
          <p:cNvSpPr>
            <a:spLocks noChangeArrowheads="1"/>
          </p:cNvSpPr>
          <p:nvPr/>
        </p:nvSpPr>
        <p:spPr bwMode="auto">
          <a:xfrm>
            <a:off x="3925565" y="2051844"/>
            <a:ext cx="381000" cy="685800"/>
          </a:xfrm>
          <a:prstGeom prst="rect">
            <a:avLst/>
          </a:prstGeom>
          <a:solidFill>
            <a:srgbClr val="FFFF00"/>
          </a:solidFill>
          <a:ln w="28575">
            <a:solidFill>
              <a:schemeClr val="tx2"/>
            </a:solidFill>
            <a:miter lim="800000"/>
            <a:headEnd/>
            <a:tailEnd/>
          </a:ln>
        </p:spPr>
        <p:txBody>
          <a:bodyPr wrap="none" anchor="ctr"/>
          <a:lstStyle/>
          <a:p>
            <a:pPr>
              <a:defRPr/>
            </a:pPr>
            <a:endParaRPr lang="fr-BE" sz="2400">
              <a:effectLst>
                <a:outerShdw blurRad="38100" dist="38100" dir="2700000" algn="tl">
                  <a:srgbClr val="000000">
                    <a:alpha val="43137"/>
                  </a:srgbClr>
                </a:outerShdw>
              </a:effectLst>
            </a:endParaRPr>
          </a:p>
        </p:txBody>
      </p:sp>
      <p:sp>
        <p:nvSpPr>
          <p:cNvPr id="299029" name="Text Box 21"/>
          <p:cNvSpPr txBox="1">
            <a:spLocks noChangeArrowheads="1"/>
          </p:cNvSpPr>
          <p:nvPr/>
        </p:nvSpPr>
        <p:spPr bwMode="auto">
          <a:xfrm>
            <a:off x="3925565" y="2128044"/>
            <a:ext cx="381000" cy="427037"/>
          </a:xfrm>
          <a:prstGeom prst="rect">
            <a:avLst/>
          </a:prstGeom>
          <a:noFill/>
          <a:ln w="9525">
            <a:noFill/>
            <a:miter lim="800000"/>
            <a:headEnd/>
            <a:tailEnd/>
          </a:ln>
          <a:effectLst/>
        </p:spPr>
        <p:txBody>
          <a:bodyPr>
            <a:spAutoFit/>
          </a:bodyPr>
          <a:lstStyle/>
          <a:p>
            <a:pPr>
              <a:defRPr/>
            </a:pPr>
            <a:r>
              <a:rPr lang="fr-FR" sz="2200" dirty="0"/>
              <a:t>8</a:t>
            </a:r>
            <a:endParaRPr lang="fr-FR" sz="2400" dirty="0"/>
          </a:p>
        </p:txBody>
      </p:sp>
      <p:sp>
        <p:nvSpPr>
          <p:cNvPr id="102426" name="Line 22"/>
          <p:cNvSpPr>
            <a:spLocks noChangeShapeType="1"/>
          </p:cNvSpPr>
          <p:nvPr/>
        </p:nvSpPr>
        <p:spPr bwMode="auto">
          <a:xfrm>
            <a:off x="4077965" y="2766219"/>
            <a:ext cx="0" cy="466725"/>
          </a:xfrm>
          <a:prstGeom prst="line">
            <a:avLst/>
          </a:prstGeom>
          <a:noFill/>
          <a:ln w="38100">
            <a:solidFill>
              <a:schemeClr val="tx2"/>
            </a:solidFill>
            <a:round/>
            <a:headEnd type="none" w="med" len="med"/>
            <a:tailEnd type="triangle" w="med" len="med"/>
          </a:ln>
          <a:extLst>
            <a:ext uri="{909E8E84-426E-40DD-AFC4-6F175D3DCCD1}">
              <a14:hiddenFill xmlns:a14="http://schemas.microsoft.com/office/drawing/2010/main">
                <a:noFill/>
              </a14:hiddenFill>
            </a:ext>
          </a:extLst>
        </p:spPr>
        <p:txBody>
          <a:bodyPr/>
          <a:lstStyle/>
          <a:p>
            <a:pPr>
              <a:defRPr/>
            </a:pPr>
            <a:endParaRPr lang="fr-BE"/>
          </a:p>
        </p:txBody>
      </p:sp>
      <p:sp>
        <p:nvSpPr>
          <p:cNvPr id="102421" name="Rectangle 24"/>
          <p:cNvSpPr>
            <a:spLocks noChangeArrowheads="1"/>
          </p:cNvSpPr>
          <p:nvPr/>
        </p:nvSpPr>
        <p:spPr bwMode="auto">
          <a:xfrm>
            <a:off x="4687565" y="2051844"/>
            <a:ext cx="381000" cy="685800"/>
          </a:xfrm>
          <a:prstGeom prst="rect">
            <a:avLst/>
          </a:prstGeom>
          <a:solidFill>
            <a:srgbClr val="92D050"/>
          </a:solidFill>
          <a:ln w="28575">
            <a:solidFill>
              <a:schemeClr val="tx2"/>
            </a:solidFill>
            <a:miter lim="800000"/>
            <a:headEnd/>
            <a:tailEnd/>
          </a:ln>
        </p:spPr>
        <p:txBody>
          <a:bodyPr wrap="none" anchor="ctr"/>
          <a:lstStyle/>
          <a:p>
            <a:pPr>
              <a:defRPr/>
            </a:pPr>
            <a:endParaRPr lang="fr-BE" sz="2400"/>
          </a:p>
        </p:txBody>
      </p:sp>
      <p:sp>
        <p:nvSpPr>
          <p:cNvPr id="299033" name="Text Box 25"/>
          <p:cNvSpPr txBox="1">
            <a:spLocks noChangeArrowheads="1"/>
          </p:cNvSpPr>
          <p:nvPr/>
        </p:nvSpPr>
        <p:spPr bwMode="auto">
          <a:xfrm>
            <a:off x="4611365" y="2121694"/>
            <a:ext cx="539750" cy="427037"/>
          </a:xfrm>
          <a:prstGeom prst="rect">
            <a:avLst/>
          </a:prstGeom>
          <a:noFill/>
          <a:ln w="9525">
            <a:noFill/>
            <a:miter lim="800000"/>
            <a:headEnd/>
            <a:tailEnd/>
          </a:ln>
          <a:effectLst/>
        </p:spPr>
        <p:txBody>
          <a:bodyPr>
            <a:spAutoFit/>
          </a:bodyPr>
          <a:lstStyle/>
          <a:p>
            <a:pPr>
              <a:defRPr/>
            </a:pPr>
            <a:r>
              <a:rPr lang="fr-FR" sz="2200" dirty="0"/>
              <a:t>10</a:t>
            </a:r>
            <a:endParaRPr lang="fr-FR" sz="2400" dirty="0"/>
          </a:p>
        </p:txBody>
      </p:sp>
      <p:sp>
        <p:nvSpPr>
          <p:cNvPr id="102423" name="Line 26"/>
          <p:cNvSpPr>
            <a:spLocks noChangeShapeType="1"/>
          </p:cNvSpPr>
          <p:nvPr/>
        </p:nvSpPr>
        <p:spPr bwMode="auto">
          <a:xfrm flipH="1">
            <a:off x="4839965" y="2775744"/>
            <a:ext cx="0" cy="457200"/>
          </a:xfrm>
          <a:prstGeom prst="line">
            <a:avLst/>
          </a:prstGeom>
          <a:noFill/>
          <a:ln w="38100">
            <a:solidFill>
              <a:schemeClr val="tx2"/>
            </a:solidFill>
            <a:round/>
            <a:headEnd type="none" w="med" len="med"/>
            <a:tailEnd type="triangle" w="med" len="med"/>
          </a:ln>
          <a:extLst>
            <a:ext uri="{909E8E84-426E-40DD-AFC4-6F175D3DCCD1}">
              <a14:hiddenFill xmlns:a14="http://schemas.microsoft.com/office/drawing/2010/main">
                <a:noFill/>
              </a14:hiddenFill>
            </a:ext>
          </a:extLst>
        </p:spPr>
        <p:txBody>
          <a:bodyPr/>
          <a:lstStyle/>
          <a:p>
            <a:pPr>
              <a:defRPr/>
            </a:pPr>
            <a:endParaRPr lang="fr-BE"/>
          </a:p>
        </p:txBody>
      </p:sp>
      <p:sp>
        <p:nvSpPr>
          <p:cNvPr id="299035" name="Rectangle 27"/>
          <p:cNvSpPr>
            <a:spLocks noChangeArrowheads="1"/>
          </p:cNvSpPr>
          <p:nvPr/>
        </p:nvSpPr>
        <p:spPr bwMode="auto">
          <a:xfrm>
            <a:off x="4649465" y="3218656"/>
            <a:ext cx="899605" cy="461665"/>
          </a:xfrm>
          <a:prstGeom prst="rect">
            <a:avLst/>
          </a:prstGeom>
          <a:solidFill>
            <a:srgbClr val="92D050"/>
          </a:solidFill>
          <a:ln w="9525">
            <a:solidFill>
              <a:srgbClr val="000000"/>
            </a:solidFill>
            <a:miter lim="800000"/>
            <a:headEnd/>
            <a:tailEnd/>
          </a:ln>
        </p:spPr>
        <p:txBody>
          <a:bodyPr wrap="none">
            <a:spAutoFit/>
          </a:bodyPr>
          <a:lstStyle/>
          <a:p>
            <a:pPr>
              <a:defRPr/>
            </a:pPr>
            <a:r>
              <a:rPr lang="fr-FR" sz="2400"/>
              <a:t>GnRH</a:t>
            </a:r>
          </a:p>
        </p:txBody>
      </p:sp>
      <p:sp>
        <p:nvSpPr>
          <p:cNvPr id="299036" name="Rectangle 28"/>
          <p:cNvSpPr>
            <a:spLocks noChangeArrowheads="1"/>
          </p:cNvSpPr>
          <p:nvPr/>
        </p:nvSpPr>
        <p:spPr bwMode="auto">
          <a:xfrm>
            <a:off x="3446140" y="3232944"/>
            <a:ext cx="977900" cy="457200"/>
          </a:xfrm>
          <a:prstGeom prst="rect">
            <a:avLst/>
          </a:prstGeom>
          <a:solidFill>
            <a:srgbClr val="FFFF00"/>
          </a:solidFill>
          <a:ln w="9525">
            <a:solidFill>
              <a:srgbClr val="000000"/>
            </a:solidFill>
            <a:miter lim="800000"/>
            <a:headEnd/>
            <a:tailEnd/>
          </a:ln>
        </p:spPr>
        <p:txBody>
          <a:bodyPr wrap="none">
            <a:spAutoFit/>
          </a:bodyPr>
          <a:lstStyle/>
          <a:p>
            <a:pPr>
              <a:defRPr/>
            </a:pPr>
            <a:r>
              <a:rPr lang="fr-FR" sz="2400"/>
              <a:t>PGF2a</a:t>
            </a:r>
          </a:p>
        </p:txBody>
      </p:sp>
      <p:sp>
        <p:nvSpPr>
          <p:cNvPr id="299037" name="Text Box 29"/>
          <p:cNvSpPr txBox="1">
            <a:spLocks noChangeArrowheads="1"/>
          </p:cNvSpPr>
          <p:nvPr/>
        </p:nvSpPr>
        <p:spPr bwMode="auto">
          <a:xfrm>
            <a:off x="5473378" y="1124744"/>
            <a:ext cx="482824" cy="52322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1"/>
              </a:buClr>
              <a:buFont typeface="Mistral" pitchFamily="66" charset="0"/>
              <a:buChar char="●"/>
              <a:defRPr sz="2600">
                <a:solidFill>
                  <a:schemeClr val="bg1"/>
                </a:solidFill>
                <a:latin typeface="Arial Narrow" pitchFamily="34" charset="0"/>
              </a:defRPr>
            </a:lvl1pPr>
            <a:lvl2pPr marL="742950" indent="-285750">
              <a:spcBef>
                <a:spcPct val="20000"/>
              </a:spcBef>
              <a:buClr>
                <a:schemeClr val="bg1"/>
              </a:buClr>
              <a:buFont typeface="Wingdings" pitchFamily="2" charset="2"/>
              <a:buChar char="§"/>
              <a:defRPr sz="2400">
                <a:solidFill>
                  <a:schemeClr val="bg1"/>
                </a:solidFill>
                <a:latin typeface="Arial Narrow" pitchFamily="34" charset="0"/>
              </a:defRPr>
            </a:lvl2pPr>
            <a:lvl3pPr marL="1143000" indent="-228600">
              <a:spcBef>
                <a:spcPct val="20000"/>
              </a:spcBef>
              <a:buClr>
                <a:schemeClr val="bg1"/>
              </a:buClr>
              <a:buChar char="•"/>
              <a:defRPr sz="2000">
                <a:solidFill>
                  <a:schemeClr val="bg1"/>
                </a:solidFill>
                <a:latin typeface="Arial Narrow" pitchFamily="34" charset="0"/>
              </a:defRPr>
            </a:lvl3pPr>
            <a:lvl4pPr marL="1600200" indent="-228600">
              <a:spcBef>
                <a:spcPct val="20000"/>
              </a:spcBef>
              <a:buClr>
                <a:schemeClr val="bg1"/>
              </a:buClr>
              <a:buChar char="–"/>
              <a:defRPr sz="2000">
                <a:solidFill>
                  <a:schemeClr val="bg1"/>
                </a:solidFill>
                <a:latin typeface="Arial" charset="0"/>
              </a:defRPr>
            </a:lvl4pPr>
            <a:lvl5pPr marL="2057400" indent="-228600">
              <a:spcBef>
                <a:spcPct val="20000"/>
              </a:spcBef>
              <a:buClr>
                <a:schemeClr val="bg1"/>
              </a:buClr>
              <a:buChar char="»"/>
              <a:defRPr sz="2000">
                <a:solidFill>
                  <a:schemeClr val="bg1"/>
                </a:solidFill>
                <a:latin typeface="Arial" charset="0"/>
              </a:defRPr>
            </a:lvl5pPr>
            <a:lvl6pPr marL="2514600" indent="-228600" eaLnBrk="0" fontAlgn="base" hangingPunct="0">
              <a:spcBef>
                <a:spcPct val="20000"/>
              </a:spcBef>
              <a:spcAft>
                <a:spcPct val="0"/>
              </a:spcAft>
              <a:buClr>
                <a:schemeClr val="bg1"/>
              </a:buClr>
              <a:buChar char="»"/>
              <a:defRPr sz="2000">
                <a:solidFill>
                  <a:schemeClr val="bg1"/>
                </a:solidFill>
                <a:latin typeface="Arial" charset="0"/>
              </a:defRPr>
            </a:lvl6pPr>
            <a:lvl7pPr marL="2971800" indent="-228600" eaLnBrk="0" fontAlgn="base" hangingPunct="0">
              <a:spcBef>
                <a:spcPct val="20000"/>
              </a:spcBef>
              <a:spcAft>
                <a:spcPct val="0"/>
              </a:spcAft>
              <a:buClr>
                <a:schemeClr val="bg1"/>
              </a:buClr>
              <a:buChar char="»"/>
              <a:defRPr sz="2000">
                <a:solidFill>
                  <a:schemeClr val="bg1"/>
                </a:solidFill>
                <a:latin typeface="Arial" charset="0"/>
              </a:defRPr>
            </a:lvl7pPr>
            <a:lvl8pPr marL="3429000" indent="-228600" eaLnBrk="0" fontAlgn="base" hangingPunct="0">
              <a:spcBef>
                <a:spcPct val="20000"/>
              </a:spcBef>
              <a:spcAft>
                <a:spcPct val="0"/>
              </a:spcAft>
              <a:buClr>
                <a:schemeClr val="bg1"/>
              </a:buClr>
              <a:buChar char="»"/>
              <a:defRPr sz="2000">
                <a:solidFill>
                  <a:schemeClr val="bg1"/>
                </a:solidFill>
                <a:latin typeface="Arial" charset="0"/>
              </a:defRPr>
            </a:lvl8pPr>
            <a:lvl9pPr marL="3886200" indent="-228600" eaLnBrk="0" fontAlgn="base" hangingPunct="0">
              <a:spcBef>
                <a:spcPct val="20000"/>
              </a:spcBef>
              <a:spcAft>
                <a:spcPct val="0"/>
              </a:spcAft>
              <a:buClr>
                <a:schemeClr val="bg1"/>
              </a:buClr>
              <a:buChar char="»"/>
              <a:defRPr sz="2000">
                <a:solidFill>
                  <a:schemeClr val="bg1"/>
                </a:solidFill>
                <a:latin typeface="Arial" charset="0"/>
              </a:defRPr>
            </a:lvl9pPr>
          </a:lstStyle>
          <a:p>
            <a:pPr>
              <a:spcBef>
                <a:spcPct val="0"/>
              </a:spcBef>
              <a:buClrTx/>
              <a:buFontTx/>
              <a:buNone/>
            </a:pPr>
            <a:r>
              <a:rPr lang="fr-FR" altLang="fr-FR" sz="2800">
                <a:solidFill>
                  <a:schemeClr val="tx1"/>
                </a:solidFill>
                <a:latin typeface="+mn-lt"/>
              </a:rPr>
              <a:t>IA</a:t>
            </a:r>
          </a:p>
        </p:txBody>
      </p:sp>
      <p:sp>
        <p:nvSpPr>
          <p:cNvPr id="40" name="Rectangle 2"/>
          <p:cNvSpPr txBox="1">
            <a:spLocks noChangeArrowheads="1"/>
          </p:cNvSpPr>
          <p:nvPr/>
        </p:nvSpPr>
        <p:spPr bwMode="auto">
          <a:xfrm>
            <a:off x="6814815" y="2091531"/>
            <a:ext cx="1973354" cy="684213"/>
          </a:xfrm>
          <a:prstGeom prst="rect">
            <a:avLst/>
          </a:prstGeom>
          <a:solidFill>
            <a:srgbClr val="FFFFCC"/>
          </a:solidFill>
          <a:ln>
            <a:solidFill>
              <a:schemeClr val="tx2"/>
            </a:solidFill>
            <a:miter lim="800000"/>
            <a:headEnd/>
            <a:tailEnd/>
          </a:ln>
        </p:spPr>
        <p:txBody>
          <a:bodyPr anchor="ct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Narrow" pitchFamily="34" charset="0"/>
              </a:defRPr>
            </a:lvl2pPr>
            <a:lvl3pPr algn="l" rtl="0" eaLnBrk="0" fontAlgn="base" hangingPunct="0">
              <a:spcBef>
                <a:spcPct val="0"/>
              </a:spcBef>
              <a:spcAft>
                <a:spcPct val="0"/>
              </a:spcAft>
              <a:defRPr sz="2800">
                <a:solidFill>
                  <a:schemeClr val="bg1"/>
                </a:solidFill>
                <a:latin typeface="Arial Narrow" pitchFamily="34" charset="0"/>
              </a:defRPr>
            </a:lvl3pPr>
            <a:lvl4pPr algn="l" rtl="0" eaLnBrk="0" fontAlgn="base" hangingPunct="0">
              <a:spcBef>
                <a:spcPct val="0"/>
              </a:spcBef>
              <a:spcAft>
                <a:spcPct val="0"/>
              </a:spcAft>
              <a:defRPr sz="2800">
                <a:solidFill>
                  <a:schemeClr val="bg1"/>
                </a:solidFill>
                <a:latin typeface="Arial Narrow" pitchFamily="34" charset="0"/>
              </a:defRPr>
            </a:lvl4pPr>
            <a:lvl5pPr algn="l" rtl="0" eaLnBrk="0" fontAlgn="base" hangingPunct="0">
              <a:spcBef>
                <a:spcPct val="0"/>
              </a:spcBef>
              <a:spcAft>
                <a:spcPct val="0"/>
              </a:spcAft>
              <a:defRPr sz="2800">
                <a:solidFill>
                  <a:schemeClr val="bg1"/>
                </a:solidFill>
                <a:latin typeface="Arial Narrow" pitchFamily="34" charset="0"/>
              </a:defRPr>
            </a:lvl5pPr>
            <a:lvl6pPr marL="457200" algn="l" rtl="0" eaLnBrk="0" fontAlgn="base" hangingPunct="0">
              <a:spcBef>
                <a:spcPct val="0"/>
              </a:spcBef>
              <a:spcAft>
                <a:spcPct val="0"/>
              </a:spcAft>
              <a:defRPr sz="2800">
                <a:solidFill>
                  <a:schemeClr val="bg1"/>
                </a:solidFill>
                <a:latin typeface="Arial Narrow" pitchFamily="34" charset="0"/>
              </a:defRPr>
            </a:lvl6pPr>
            <a:lvl7pPr marL="914400" algn="l" rtl="0" eaLnBrk="0" fontAlgn="base" hangingPunct="0">
              <a:spcBef>
                <a:spcPct val="0"/>
              </a:spcBef>
              <a:spcAft>
                <a:spcPct val="0"/>
              </a:spcAft>
              <a:defRPr sz="2800">
                <a:solidFill>
                  <a:schemeClr val="bg1"/>
                </a:solidFill>
                <a:latin typeface="Arial Narrow" pitchFamily="34" charset="0"/>
              </a:defRPr>
            </a:lvl7pPr>
            <a:lvl8pPr marL="1371600" algn="l" rtl="0" eaLnBrk="0" fontAlgn="base" hangingPunct="0">
              <a:spcBef>
                <a:spcPct val="0"/>
              </a:spcBef>
              <a:spcAft>
                <a:spcPct val="0"/>
              </a:spcAft>
              <a:defRPr sz="2800">
                <a:solidFill>
                  <a:schemeClr val="bg1"/>
                </a:solidFill>
                <a:latin typeface="Arial Narrow" pitchFamily="34" charset="0"/>
              </a:defRPr>
            </a:lvl8pPr>
            <a:lvl9pPr marL="1828800" algn="l" rtl="0" eaLnBrk="0" fontAlgn="base" hangingPunct="0">
              <a:spcBef>
                <a:spcPct val="0"/>
              </a:spcBef>
              <a:spcAft>
                <a:spcPct val="0"/>
              </a:spcAft>
              <a:defRPr sz="2800">
                <a:solidFill>
                  <a:schemeClr val="bg1"/>
                </a:solidFill>
                <a:latin typeface="Arial Narrow" pitchFamily="34" charset="0"/>
              </a:defRPr>
            </a:lvl9pPr>
          </a:lstStyle>
          <a:p>
            <a:pPr>
              <a:defRPr/>
            </a:pPr>
            <a:r>
              <a:rPr lang="fr-BE" sz="2200" kern="0" dirty="0" smtClean="0">
                <a:solidFill>
                  <a:schemeClr val="tx1"/>
                </a:solidFill>
                <a:latin typeface="+mn-lt"/>
              </a:rPr>
              <a:t>Après injection </a:t>
            </a:r>
          </a:p>
          <a:p>
            <a:pPr>
              <a:defRPr/>
            </a:pPr>
            <a:r>
              <a:rPr lang="fr-BE" sz="2200" kern="0" dirty="0" smtClean="0">
                <a:solidFill>
                  <a:schemeClr val="tx1"/>
                </a:solidFill>
                <a:latin typeface="+mn-lt"/>
              </a:rPr>
              <a:t>de la GnRH</a:t>
            </a:r>
            <a:endParaRPr lang="fr-FR" sz="2200" kern="0" dirty="0" smtClean="0">
              <a:solidFill>
                <a:schemeClr val="tx1"/>
              </a:solidFill>
              <a:latin typeface="+mn-lt"/>
            </a:endParaRPr>
          </a:p>
        </p:txBody>
      </p:sp>
      <p:sp>
        <p:nvSpPr>
          <p:cNvPr id="41" name="Line 22"/>
          <p:cNvSpPr>
            <a:spLocks noChangeShapeType="1"/>
          </p:cNvSpPr>
          <p:nvPr/>
        </p:nvSpPr>
        <p:spPr bwMode="auto">
          <a:xfrm>
            <a:off x="6287765" y="2399506"/>
            <a:ext cx="527050" cy="0"/>
          </a:xfrm>
          <a:prstGeom prst="line">
            <a:avLst/>
          </a:prstGeom>
          <a:noFill/>
          <a:ln w="38100">
            <a:solidFill>
              <a:schemeClr val="tx2"/>
            </a:solidFill>
            <a:round/>
            <a:headEnd type="none" w="med" len="med"/>
            <a:tailEnd type="triangle" w="med" len="med"/>
          </a:ln>
          <a:extLst>
            <a:ext uri="{909E8E84-426E-40DD-AFC4-6F175D3DCCD1}">
              <a14:hiddenFill xmlns:a14="http://schemas.microsoft.com/office/drawing/2010/main">
                <a:noFill/>
              </a14:hiddenFill>
            </a:ext>
          </a:extLst>
        </p:spPr>
        <p:txBody>
          <a:bodyPr/>
          <a:lstStyle/>
          <a:p>
            <a:pPr>
              <a:defRPr/>
            </a:pPr>
            <a:endParaRPr lang="fr-BE"/>
          </a:p>
        </p:txBody>
      </p:sp>
      <p:sp>
        <p:nvSpPr>
          <p:cNvPr id="42" name="Line 15"/>
          <p:cNvSpPr>
            <a:spLocks noChangeShapeType="1"/>
          </p:cNvSpPr>
          <p:nvPr/>
        </p:nvSpPr>
        <p:spPr bwMode="auto">
          <a:xfrm>
            <a:off x="1068065" y="3680619"/>
            <a:ext cx="0" cy="1719262"/>
          </a:xfrm>
          <a:prstGeom prst="line">
            <a:avLst/>
          </a:prstGeom>
          <a:noFill/>
          <a:ln w="38100">
            <a:solidFill>
              <a:schemeClr val="tx2"/>
            </a:solidFill>
            <a:round/>
            <a:headEnd type="none" w="med" len="med"/>
            <a:tailEnd type="triangle" w="med" len="med"/>
          </a:ln>
          <a:extLst>
            <a:ext uri="{909E8E84-426E-40DD-AFC4-6F175D3DCCD1}">
              <a14:hiddenFill xmlns:a14="http://schemas.microsoft.com/office/drawing/2010/main">
                <a:noFill/>
              </a14:hiddenFill>
            </a:ext>
          </a:extLst>
        </p:spPr>
        <p:txBody>
          <a:bodyPr/>
          <a:lstStyle/>
          <a:p>
            <a:pPr>
              <a:defRPr/>
            </a:pPr>
            <a:endParaRPr lang="fr-BE"/>
          </a:p>
        </p:txBody>
      </p:sp>
      <p:sp>
        <p:nvSpPr>
          <p:cNvPr id="44" name="Text Box 30"/>
          <p:cNvSpPr txBox="1">
            <a:spLocks noChangeArrowheads="1"/>
          </p:cNvSpPr>
          <p:nvPr/>
        </p:nvSpPr>
        <p:spPr bwMode="auto">
          <a:xfrm>
            <a:off x="323528" y="5414169"/>
            <a:ext cx="3510063" cy="769441"/>
          </a:xfrm>
          <a:prstGeom prst="rect">
            <a:avLst/>
          </a:prstGeom>
          <a:solidFill>
            <a:schemeClr val="accent3">
              <a:lumMod val="85000"/>
            </a:schemeClr>
          </a:solidFill>
          <a:ln w="9525">
            <a:solidFill>
              <a:schemeClr val="tx2"/>
            </a:solidFill>
            <a:miter lim="800000"/>
            <a:headEnd/>
            <a:tailEnd/>
          </a:ln>
        </p:spPr>
        <p:txBody>
          <a:bodyPr wrap="none">
            <a:spAutoFit/>
          </a:bodyPr>
          <a:lstStyle>
            <a:lvl1pPr>
              <a:defRPr sz="3200">
                <a:solidFill>
                  <a:schemeClr val="tx1"/>
                </a:solidFill>
                <a:latin typeface="Vrinda" pitchFamily="34" charset="0"/>
              </a:defRPr>
            </a:lvl1pPr>
            <a:lvl2pPr marL="742950" indent="-285750">
              <a:defRPr sz="3200">
                <a:solidFill>
                  <a:schemeClr val="tx1"/>
                </a:solidFill>
                <a:latin typeface="Vrinda" pitchFamily="34" charset="0"/>
              </a:defRPr>
            </a:lvl2pPr>
            <a:lvl3pPr marL="1143000" indent="-228600">
              <a:defRPr sz="3200">
                <a:solidFill>
                  <a:schemeClr val="tx1"/>
                </a:solidFill>
                <a:latin typeface="Vrinda" pitchFamily="34" charset="0"/>
              </a:defRPr>
            </a:lvl3pPr>
            <a:lvl4pPr marL="1600200" indent="-228600">
              <a:defRPr sz="3200">
                <a:solidFill>
                  <a:schemeClr val="tx1"/>
                </a:solidFill>
                <a:latin typeface="Vrinda" pitchFamily="34" charset="0"/>
              </a:defRPr>
            </a:lvl4pPr>
            <a:lvl5pPr marL="2057400" indent="-228600">
              <a:defRPr sz="3200">
                <a:solidFill>
                  <a:schemeClr val="tx1"/>
                </a:solidFill>
                <a:latin typeface="Vrinda" pitchFamily="34" charset="0"/>
              </a:defRPr>
            </a:lvl5pPr>
            <a:lvl6pPr marL="2514600" indent="-228600" eaLnBrk="0" fontAlgn="base" hangingPunct="0">
              <a:spcBef>
                <a:spcPct val="0"/>
              </a:spcBef>
              <a:spcAft>
                <a:spcPct val="0"/>
              </a:spcAft>
              <a:defRPr sz="3200">
                <a:solidFill>
                  <a:schemeClr val="tx1"/>
                </a:solidFill>
                <a:latin typeface="Vrinda" pitchFamily="34" charset="0"/>
              </a:defRPr>
            </a:lvl6pPr>
            <a:lvl7pPr marL="2971800" indent="-228600" eaLnBrk="0" fontAlgn="base" hangingPunct="0">
              <a:spcBef>
                <a:spcPct val="0"/>
              </a:spcBef>
              <a:spcAft>
                <a:spcPct val="0"/>
              </a:spcAft>
              <a:defRPr sz="3200">
                <a:solidFill>
                  <a:schemeClr val="tx1"/>
                </a:solidFill>
                <a:latin typeface="Vrinda" pitchFamily="34" charset="0"/>
              </a:defRPr>
            </a:lvl7pPr>
            <a:lvl8pPr marL="3429000" indent="-228600" eaLnBrk="0" fontAlgn="base" hangingPunct="0">
              <a:spcBef>
                <a:spcPct val="0"/>
              </a:spcBef>
              <a:spcAft>
                <a:spcPct val="0"/>
              </a:spcAft>
              <a:defRPr sz="3200">
                <a:solidFill>
                  <a:schemeClr val="tx1"/>
                </a:solidFill>
                <a:latin typeface="Vrinda" pitchFamily="34" charset="0"/>
              </a:defRPr>
            </a:lvl8pPr>
            <a:lvl9pPr marL="3886200" indent="-228600" eaLnBrk="0" fontAlgn="base" hangingPunct="0">
              <a:spcBef>
                <a:spcPct val="0"/>
              </a:spcBef>
              <a:spcAft>
                <a:spcPct val="0"/>
              </a:spcAft>
              <a:defRPr sz="3200">
                <a:solidFill>
                  <a:schemeClr val="tx1"/>
                </a:solidFill>
                <a:latin typeface="Vrinda" pitchFamily="34" charset="0"/>
              </a:defRPr>
            </a:lvl9pPr>
          </a:lstStyle>
          <a:p>
            <a:pPr>
              <a:defRPr/>
            </a:pPr>
            <a:r>
              <a:rPr lang="fr-FR" sz="2200" dirty="0" smtClean="0">
                <a:latin typeface="+mn-lt"/>
              </a:rPr>
              <a:t>- Induction ovulation si FD</a:t>
            </a:r>
          </a:p>
          <a:p>
            <a:pPr>
              <a:defRPr/>
            </a:pPr>
            <a:r>
              <a:rPr lang="fr-FR" sz="2200" dirty="0" smtClean="0">
                <a:latin typeface="+mn-lt"/>
              </a:rPr>
              <a:t>- Induction lutéinisation si FD</a:t>
            </a:r>
            <a:endParaRPr lang="fr-FR" sz="2400" dirty="0" smtClean="0">
              <a:latin typeface="+mn-lt"/>
            </a:endParaRPr>
          </a:p>
        </p:txBody>
      </p:sp>
      <p:sp>
        <p:nvSpPr>
          <p:cNvPr id="45" name="Text Box 30"/>
          <p:cNvSpPr txBox="1">
            <a:spLocks noChangeArrowheads="1"/>
          </p:cNvSpPr>
          <p:nvPr/>
        </p:nvSpPr>
        <p:spPr bwMode="auto">
          <a:xfrm>
            <a:off x="4043242" y="5414169"/>
            <a:ext cx="3099888" cy="769441"/>
          </a:xfrm>
          <a:prstGeom prst="rect">
            <a:avLst/>
          </a:prstGeom>
          <a:solidFill>
            <a:srgbClr val="FFFF00"/>
          </a:solidFill>
          <a:ln w="9525">
            <a:solidFill>
              <a:schemeClr val="tx2"/>
            </a:solidFill>
            <a:miter lim="800000"/>
            <a:headEnd/>
            <a:tailEnd/>
          </a:ln>
        </p:spPr>
        <p:txBody>
          <a:bodyPr wrap="none">
            <a:spAutoFit/>
          </a:bodyPr>
          <a:lstStyle>
            <a:lvl1pPr>
              <a:defRPr sz="3200">
                <a:solidFill>
                  <a:schemeClr val="tx1"/>
                </a:solidFill>
                <a:latin typeface="Vrinda" pitchFamily="34" charset="0"/>
              </a:defRPr>
            </a:lvl1pPr>
            <a:lvl2pPr marL="742950" indent="-285750">
              <a:defRPr sz="3200">
                <a:solidFill>
                  <a:schemeClr val="tx1"/>
                </a:solidFill>
                <a:latin typeface="Vrinda" pitchFamily="34" charset="0"/>
              </a:defRPr>
            </a:lvl2pPr>
            <a:lvl3pPr marL="1143000" indent="-228600">
              <a:defRPr sz="3200">
                <a:solidFill>
                  <a:schemeClr val="tx1"/>
                </a:solidFill>
                <a:latin typeface="Vrinda" pitchFamily="34" charset="0"/>
              </a:defRPr>
            </a:lvl3pPr>
            <a:lvl4pPr marL="1600200" indent="-228600">
              <a:defRPr sz="3200">
                <a:solidFill>
                  <a:schemeClr val="tx1"/>
                </a:solidFill>
                <a:latin typeface="Vrinda" pitchFamily="34" charset="0"/>
              </a:defRPr>
            </a:lvl4pPr>
            <a:lvl5pPr marL="2057400" indent="-228600">
              <a:defRPr sz="3200">
                <a:solidFill>
                  <a:schemeClr val="tx1"/>
                </a:solidFill>
                <a:latin typeface="Vrinda" pitchFamily="34" charset="0"/>
              </a:defRPr>
            </a:lvl5pPr>
            <a:lvl6pPr marL="2514600" indent="-228600" eaLnBrk="0" fontAlgn="base" hangingPunct="0">
              <a:spcBef>
                <a:spcPct val="0"/>
              </a:spcBef>
              <a:spcAft>
                <a:spcPct val="0"/>
              </a:spcAft>
              <a:defRPr sz="3200">
                <a:solidFill>
                  <a:schemeClr val="tx1"/>
                </a:solidFill>
                <a:latin typeface="Vrinda" pitchFamily="34" charset="0"/>
              </a:defRPr>
            </a:lvl6pPr>
            <a:lvl7pPr marL="2971800" indent="-228600" eaLnBrk="0" fontAlgn="base" hangingPunct="0">
              <a:spcBef>
                <a:spcPct val="0"/>
              </a:spcBef>
              <a:spcAft>
                <a:spcPct val="0"/>
              </a:spcAft>
              <a:defRPr sz="3200">
                <a:solidFill>
                  <a:schemeClr val="tx1"/>
                </a:solidFill>
                <a:latin typeface="Vrinda" pitchFamily="34" charset="0"/>
              </a:defRPr>
            </a:lvl7pPr>
            <a:lvl8pPr marL="3429000" indent="-228600" eaLnBrk="0" fontAlgn="base" hangingPunct="0">
              <a:spcBef>
                <a:spcPct val="0"/>
              </a:spcBef>
              <a:spcAft>
                <a:spcPct val="0"/>
              </a:spcAft>
              <a:defRPr sz="3200">
                <a:solidFill>
                  <a:schemeClr val="tx1"/>
                </a:solidFill>
                <a:latin typeface="Vrinda" pitchFamily="34" charset="0"/>
              </a:defRPr>
            </a:lvl8pPr>
            <a:lvl9pPr marL="3886200" indent="-228600" eaLnBrk="0" fontAlgn="base" hangingPunct="0">
              <a:spcBef>
                <a:spcPct val="0"/>
              </a:spcBef>
              <a:spcAft>
                <a:spcPct val="0"/>
              </a:spcAft>
              <a:defRPr sz="3200">
                <a:solidFill>
                  <a:schemeClr val="tx1"/>
                </a:solidFill>
                <a:latin typeface="Vrinda" pitchFamily="34" charset="0"/>
              </a:defRPr>
            </a:lvl9pPr>
          </a:lstStyle>
          <a:p>
            <a:pPr>
              <a:defRPr/>
            </a:pPr>
            <a:r>
              <a:rPr lang="fr-FR" sz="2200" dirty="0" smtClean="0">
                <a:latin typeface="+mn-lt"/>
              </a:rPr>
              <a:t>Lutéolyse du CJ</a:t>
            </a:r>
          </a:p>
          <a:p>
            <a:pPr>
              <a:defRPr/>
            </a:pPr>
            <a:r>
              <a:rPr lang="fr-FR" sz="2200" dirty="0" smtClean="0">
                <a:latin typeface="+mn-lt"/>
              </a:rPr>
              <a:t>Lutéolyse du FD lutéinisé </a:t>
            </a:r>
            <a:endParaRPr lang="fr-FR" sz="2400" dirty="0" smtClean="0">
              <a:latin typeface="+mn-lt"/>
            </a:endParaRPr>
          </a:p>
        </p:txBody>
      </p:sp>
      <p:sp>
        <p:nvSpPr>
          <p:cNvPr id="46" name="Line 32"/>
          <p:cNvSpPr>
            <a:spLocks noChangeShapeType="1"/>
          </p:cNvSpPr>
          <p:nvPr/>
        </p:nvSpPr>
        <p:spPr bwMode="auto">
          <a:xfrm>
            <a:off x="4306565" y="3701256"/>
            <a:ext cx="0" cy="1698625"/>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fr-BE"/>
          </a:p>
        </p:txBody>
      </p:sp>
      <p:sp>
        <p:nvSpPr>
          <p:cNvPr id="47" name="Text Box 30"/>
          <p:cNvSpPr txBox="1">
            <a:spLocks noChangeArrowheads="1"/>
          </p:cNvSpPr>
          <p:nvPr/>
        </p:nvSpPr>
        <p:spPr bwMode="auto">
          <a:xfrm>
            <a:off x="6287765" y="3217069"/>
            <a:ext cx="2408993" cy="430887"/>
          </a:xfrm>
          <a:prstGeom prst="rect">
            <a:avLst/>
          </a:prstGeom>
          <a:solidFill>
            <a:schemeClr val="accent3">
              <a:lumMod val="85000"/>
            </a:schemeClr>
          </a:solidFill>
          <a:ln w="9525">
            <a:solidFill>
              <a:schemeClr val="tx2"/>
            </a:solidFill>
            <a:miter lim="800000"/>
            <a:headEnd/>
            <a:tailEnd/>
          </a:ln>
        </p:spPr>
        <p:txBody>
          <a:bodyPr wrap="none">
            <a:spAutoFit/>
          </a:bodyPr>
          <a:lstStyle>
            <a:lvl1pPr>
              <a:defRPr sz="3200">
                <a:solidFill>
                  <a:schemeClr val="tx1"/>
                </a:solidFill>
                <a:latin typeface="Vrinda" pitchFamily="34" charset="0"/>
              </a:defRPr>
            </a:lvl1pPr>
            <a:lvl2pPr marL="742950" indent="-285750">
              <a:defRPr sz="3200">
                <a:solidFill>
                  <a:schemeClr val="tx1"/>
                </a:solidFill>
                <a:latin typeface="Vrinda" pitchFamily="34" charset="0"/>
              </a:defRPr>
            </a:lvl2pPr>
            <a:lvl3pPr marL="1143000" indent="-228600">
              <a:defRPr sz="3200">
                <a:solidFill>
                  <a:schemeClr val="tx1"/>
                </a:solidFill>
                <a:latin typeface="Vrinda" pitchFamily="34" charset="0"/>
              </a:defRPr>
            </a:lvl3pPr>
            <a:lvl4pPr marL="1600200" indent="-228600">
              <a:defRPr sz="3200">
                <a:solidFill>
                  <a:schemeClr val="tx1"/>
                </a:solidFill>
                <a:latin typeface="Vrinda" pitchFamily="34" charset="0"/>
              </a:defRPr>
            </a:lvl4pPr>
            <a:lvl5pPr marL="2057400" indent="-228600">
              <a:defRPr sz="3200">
                <a:solidFill>
                  <a:schemeClr val="tx1"/>
                </a:solidFill>
                <a:latin typeface="Vrinda" pitchFamily="34" charset="0"/>
              </a:defRPr>
            </a:lvl5pPr>
            <a:lvl6pPr marL="2514600" indent="-228600" eaLnBrk="0" fontAlgn="base" hangingPunct="0">
              <a:spcBef>
                <a:spcPct val="0"/>
              </a:spcBef>
              <a:spcAft>
                <a:spcPct val="0"/>
              </a:spcAft>
              <a:defRPr sz="3200">
                <a:solidFill>
                  <a:schemeClr val="tx1"/>
                </a:solidFill>
                <a:latin typeface="Vrinda" pitchFamily="34" charset="0"/>
              </a:defRPr>
            </a:lvl6pPr>
            <a:lvl7pPr marL="2971800" indent="-228600" eaLnBrk="0" fontAlgn="base" hangingPunct="0">
              <a:spcBef>
                <a:spcPct val="0"/>
              </a:spcBef>
              <a:spcAft>
                <a:spcPct val="0"/>
              </a:spcAft>
              <a:defRPr sz="3200">
                <a:solidFill>
                  <a:schemeClr val="tx1"/>
                </a:solidFill>
                <a:latin typeface="Vrinda" pitchFamily="34" charset="0"/>
              </a:defRPr>
            </a:lvl7pPr>
            <a:lvl8pPr marL="3429000" indent="-228600" eaLnBrk="0" fontAlgn="base" hangingPunct="0">
              <a:spcBef>
                <a:spcPct val="0"/>
              </a:spcBef>
              <a:spcAft>
                <a:spcPct val="0"/>
              </a:spcAft>
              <a:defRPr sz="3200">
                <a:solidFill>
                  <a:schemeClr val="tx1"/>
                </a:solidFill>
                <a:latin typeface="Vrinda" pitchFamily="34" charset="0"/>
              </a:defRPr>
            </a:lvl8pPr>
            <a:lvl9pPr marL="3886200" indent="-228600" eaLnBrk="0" fontAlgn="base" hangingPunct="0">
              <a:spcBef>
                <a:spcPct val="0"/>
              </a:spcBef>
              <a:spcAft>
                <a:spcPct val="0"/>
              </a:spcAft>
              <a:defRPr sz="3200">
                <a:solidFill>
                  <a:schemeClr val="tx1"/>
                </a:solidFill>
                <a:latin typeface="Vrinda" pitchFamily="34" charset="0"/>
              </a:defRPr>
            </a:lvl9pPr>
          </a:lstStyle>
          <a:p>
            <a:pPr>
              <a:defRPr/>
            </a:pPr>
            <a:r>
              <a:rPr lang="fr-FR" sz="2200" dirty="0" smtClean="0">
                <a:latin typeface="+mn-lt"/>
              </a:rPr>
              <a:t>Induction ovulation</a:t>
            </a:r>
            <a:endParaRPr lang="fr-FR" sz="2400" dirty="0" smtClean="0">
              <a:latin typeface="+mn-lt"/>
            </a:endParaRPr>
          </a:p>
        </p:txBody>
      </p:sp>
      <p:sp>
        <p:nvSpPr>
          <p:cNvPr id="48" name="Line 22"/>
          <p:cNvSpPr>
            <a:spLocks noChangeShapeType="1"/>
          </p:cNvSpPr>
          <p:nvPr/>
        </p:nvSpPr>
        <p:spPr bwMode="auto">
          <a:xfrm>
            <a:off x="5552753" y="3447256"/>
            <a:ext cx="733425" cy="0"/>
          </a:xfrm>
          <a:prstGeom prst="line">
            <a:avLst/>
          </a:prstGeom>
          <a:noFill/>
          <a:ln w="38100">
            <a:solidFill>
              <a:schemeClr val="tx2"/>
            </a:solidFill>
            <a:round/>
            <a:headEnd type="none" w="med" len="med"/>
            <a:tailEnd type="triangle" w="med" len="med"/>
          </a:ln>
          <a:extLst>
            <a:ext uri="{909E8E84-426E-40DD-AFC4-6F175D3DCCD1}">
              <a14:hiddenFill xmlns:a14="http://schemas.microsoft.com/office/drawing/2010/main">
                <a:noFill/>
              </a14:hiddenFill>
            </a:ext>
          </a:extLst>
        </p:spPr>
        <p:txBody>
          <a:bodyPr/>
          <a:lstStyle/>
          <a:p>
            <a:pPr>
              <a:defRPr/>
            </a:pPr>
            <a:endParaRPr lang="fr-BE"/>
          </a:p>
        </p:txBody>
      </p:sp>
      <p:sp>
        <p:nvSpPr>
          <p:cNvPr id="43" name="Rectangle à coins arrondis 42"/>
          <p:cNvSpPr/>
          <p:nvPr/>
        </p:nvSpPr>
        <p:spPr>
          <a:xfrm>
            <a:off x="504842" y="163983"/>
            <a:ext cx="7296609" cy="738734"/>
          </a:xfrm>
          <a:prstGeom prst="roundRect">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Protocole </a:t>
            </a:r>
            <a:r>
              <a:rPr lang="fr-BE" sz="2400" dirty="0" err="1" smtClean="0"/>
              <a:t>OVSYNCH</a:t>
            </a:r>
            <a:r>
              <a:rPr lang="fr-BE" sz="2400" dirty="0" smtClean="0"/>
              <a:t> de synchronisation des chaleurs et de l’ovulation (animaux cyclés) : IA systématique</a:t>
            </a:r>
          </a:p>
        </p:txBody>
      </p:sp>
    </p:spTree>
    <p:extLst>
      <p:ext uri="{BB962C8B-B14F-4D97-AF65-F5344CB8AC3E}">
        <p14:creationId xmlns:p14="http://schemas.microsoft.com/office/powerpoint/2010/main" val="2252941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90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90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90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90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24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90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24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903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24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903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90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9037"/>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nimBg="1"/>
      <p:bldP spid="299012" grpId="0" animBg="1"/>
      <p:bldP spid="299013" grpId="0" animBg="1"/>
      <p:bldP spid="299021" grpId="0" animBg="1"/>
      <p:bldP spid="102429" grpId="0" animBg="1"/>
      <p:bldP spid="102430" grpId="0"/>
      <p:bldP spid="102424" grpId="0" animBg="1"/>
      <p:bldP spid="299029" grpId="0"/>
      <p:bldP spid="102421" grpId="0" animBg="1"/>
      <p:bldP spid="299033" grpId="0"/>
      <p:bldP spid="299035" grpId="0" animBg="1"/>
      <p:bldP spid="299036" grpId="0" animBg="1"/>
      <p:bldP spid="299037" grpId="0" animBg="1"/>
      <p:bldP spid="40" grpId="0" animBg="1"/>
      <p:bldP spid="44" grpId="0" animBg="1"/>
      <p:bldP spid="45"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755576" y="692696"/>
            <a:ext cx="7848872" cy="2376264"/>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6000" dirty="0" smtClean="0"/>
              <a:t>1</a:t>
            </a:r>
          </a:p>
          <a:p>
            <a:pPr algn="ctr"/>
            <a:r>
              <a:rPr lang="fr-BE" sz="4000" dirty="0"/>
              <a:t>R</a:t>
            </a:r>
            <a:r>
              <a:rPr lang="fr-BE" sz="4000" dirty="0" smtClean="0"/>
              <a:t>appels de base du cycle sexuel et des structures ovariennes</a:t>
            </a:r>
            <a:endParaRPr lang="fr-BE" sz="4000" dirty="0"/>
          </a:p>
        </p:txBody>
      </p:sp>
      <p:sp>
        <p:nvSpPr>
          <p:cNvPr id="4" name="Rectangle à coins arrondis 3"/>
          <p:cNvSpPr/>
          <p:nvPr/>
        </p:nvSpPr>
        <p:spPr>
          <a:xfrm>
            <a:off x="749984" y="4293096"/>
            <a:ext cx="7848872" cy="1550325"/>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smtClean="0"/>
              <a:t>Connaître ces structures et en comprendre l’évolution au cours du cycle</a:t>
            </a:r>
            <a:endParaRPr lang="fr-BE" sz="3200" dirty="0"/>
          </a:p>
        </p:txBody>
      </p:sp>
      <p:sp>
        <p:nvSpPr>
          <p:cNvPr id="3" name="Espace réservé du numéro de diapositive 2"/>
          <p:cNvSpPr>
            <a:spLocks noGrp="1"/>
          </p:cNvSpPr>
          <p:nvPr>
            <p:ph type="sldNum" sz="quarter" idx="12"/>
          </p:nvPr>
        </p:nvSpPr>
        <p:spPr/>
        <p:txBody>
          <a:bodyPr/>
          <a:lstStyle/>
          <a:p>
            <a:fld id="{74236956-C5D1-4819-939A-6E38A104A438}" type="slidenum">
              <a:rPr lang="fr-BE" smtClean="0"/>
              <a:t>3</a:t>
            </a:fld>
            <a:endParaRPr lang="fr-BE"/>
          </a:p>
        </p:txBody>
      </p:sp>
    </p:spTree>
    <p:extLst>
      <p:ext uri="{BB962C8B-B14F-4D97-AF65-F5344CB8AC3E}">
        <p14:creationId xmlns:p14="http://schemas.microsoft.com/office/powerpoint/2010/main" val="3871710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ext Box 99"/>
          <p:cNvSpPr txBox="1">
            <a:spLocks noChangeArrowheads="1"/>
          </p:cNvSpPr>
          <p:nvPr/>
        </p:nvSpPr>
        <p:spPr bwMode="auto">
          <a:xfrm>
            <a:off x="573660" y="2348880"/>
            <a:ext cx="8401942" cy="1631216"/>
          </a:xfrm>
          <a:prstGeom prst="rect">
            <a:avLst/>
          </a:prstGeom>
          <a:noFill/>
          <a:ln w="9525">
            <a:solidFill>
              <a:schemeClr val="tx1"/>
            </a:solidFill>
            <a:miter lim="800000"/>
            <a:headEnd/>
            <a:tailEnd/>
          </a:ln>
        </p:spPr>
        <p:txBody>
          <a:bodyPr wrap="square">
            <a:spAutoFit/>
          </a:bodyPr>
          <a:lstStyle/>
          <a:p>
            <a:r>
              <a:rPr lang="fr-BE" sz="2000" dirty="0" smtClean="0"/>
              <a:t>Examiner (anamnèse, examen </a:t>
            </a:r>
            <a:r>
              <a:rPr lang="fr-BE" sz="2000" dirty="0" err="1" smtClean="0"/>
              <a:t>loco-régional</a:t>
            </a:r>
            <a:r>
              <a:rPr lang="fr-BE" sz="2000" dirty="0" smtClean="0"/>
              <a:t>, palpation, échographie et vaginoscopie) systématiquement </a:t>
            </a:r>
            <a:r>
              <a:rPr lang="fr-BE" sz="2000" dirty="0" smtClean="0">
                <a:solidFill>
                  <a:srgbClr val="FF0000"/>
                </a:solidFill>
              </a:rPr>
              <a:t>toute vache non vue en chaleu</a:t>
            </a:r>
            <a:r>
              <a:rPr lang="fr-BE" sz="2000" dirty="0" smtClean="0"/>
              <a:t>rs au cours des 50 premiers jours suivant le vêlage en vue de réaliser un diagnostic différentiel des anoestrus pathologiques du postpartum (type 1, 2, 3 et 4 ou 5 </a:t>
            </a:r>
            <a:r>
              <a:rPr lang="fr-BE" sz="2000" dirty="0" err="1" smtClean="0"/>
              <a:t>cad</a:t>
            </a:r>
            <a:r>
              <a:rPr lang="fr-BE" sz="2000" dirty="0" smtClean="0"/>
              <a:t> anoestrus de  détection/manifestation)</a:t>
            </a:r>
            <a:endParaRPr lang="fr-FR" sz="2400" dirty="0"/>
          </a:p>
        </p:txBody>
      </p:sp>
      <p:sp>
        <p:nvSpPr>
          <p:cNvPr id="13" name="Rectangle à coins arrondis 12"/>
          <p:cNvSpPr/>
          <p:nvPr/>
        </p:nvSpPr>
        <p:spPr>
          <a:xfrm>
            <a:off x="573660" y="1033711"/>
            <a:ext cx="8280920" cy="826046"/>
          </a:xfrm>
          <a:prstGeom prst="roundRect">
            <a:avLst/>
          </a:prstGeom>
          <a:solidFill>
            <a:schemeClr val="accent3">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Traiter les </a:t>
            </a:r>
            <a:r>
              <a:rPr lang="fr-BE" sz="2400" dirty="0"/>
              <a:t>anoestrus </a:t>
            </a:r>
            <a:r>
              <a:rPr lang="fr-BE" sz="2400" dirty="0" smtClean="0"/>
              <a:t>du postpartum</a:t>
            </a:r>
          </a:p>
          <a:p>
            <a:pPr algn="ctr"/>
            <a:r>
              <a:rPr lang="fr-BE" sz="2400" dirty="0" smtClean="0"/>
              <a:t>Recommandations prioritaires</a:t>
            </a:r>
            <a:endParaRPr lang="fr-BE" sz="2400" dirty="0"/>
          </a:p>
        </p:txBody>
      </p:sp>
      <p:sp>
        <p:nvSpPr>
          <p:cNvPr id="2" name="Rectangle 1"/>
          <p:cNvSpPr/>
          <p:nvPr/>
        </p:nvSpPr>
        <p:spPr>
          <a:xfrm>
            <a:off x="573660" y="4149080"/>
            <a:ext cx="8401942" cy="6480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2000" dirty="0" smtClean="0">
                <a:solidFill>
                  <a:schemeClr val="tx1"/>
                </a:solidFill>
              </a:rPr>
              <a:t>Détecter et traiter les </a:t>
            </a:r>
            <a:r>
              <a:rPr lang="fr-BE" sz="2000" dirty="0" smtClean="0">
                <a:solidFill>
                  <a:srgbClr val="FF0000"/>
                </a:solidFill>
              </a:rPr>
              <a:t>infections utérines </a:t>
            </a:r>
            <a:r>
              <a:rPr lang="fr-BE" sz="2000" dirty="0" smtClean="0">
                <a:solidFill>
                  <a:schemeClr val="tx1"/>
                </a:solidFill>
              </a:rPr>
              <a:t>: importance du contrôle d’involution utérine (30 à 50 jours postpartum)</a:t>
            </a:r>
            <a:endParaRPr lang="fr-BE" sz="2000" dirty="0">
              <a:solidFill>
                <a:schemeClr val="tx1"/>
              </a:solidFill>
            </a:endParaRPr>
          </a:p>
        </p:txBody>
      </p:sp>
      <p:sp>
        <p:nvSpPr>
          <p:cNvPr id="15" name="Rectangle 14"/>
          <p:cNvSpPr/>
          <p:nvPr/>
        </p:nvSpPr>
        <p:spPr>
          <a:xfrm>
            <a:off x="573660" y="5085184"/>
            <a:ext cx="8459241" cy="6480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2000" dirty="0" smtClean="0">
                <a:solidFill>
                  <a:schemeClr val="tx1"/>
                </a:solidFill>
              </a:rPr>
              <a:t>Ne pas traiter au moyen d’hormones les </a:t>
            </a:r>
            <a:r>
              <a:rPr lang="fr-BE" sz="2000" dirty="0" smtClean="0">
                <a:solidFill>
                  <a:srgbClr val="FF0000"/>
                </a:solidFill>
              </a:rPr>
              <a:t>anoestrus détectés avant le 50</a:t>
            </a:r>
            <a:r>
              <a:rPr lang="fr-BE" sz="2000" baseline="30000" dirty="0" smtClean="0">
                <a:solidFill>
                  <a:srgbClr val="FF0000"/>
                </a:solidFill>
              </a:rPr>
              <a:t>ème</a:t>
            </a:r>
            <a:r>
              <a:rPr lang="fr-BE" sz="2000" dirty="0">
                <a:solidFill>
                  <a:srgbClr val="FF0000"/>
                </a:solidFill>
              </a:rPr>
              <a:t> </a:t>
            </a:r>
            <a:r>
              <a:rPr lang="fr-BE" sz="2000" dirty="0" smtClean="0">
                <a:solidFill>
                  <a:srgbClr val="FF0000"/>
                </a:solidFill>
              </a:rPr>
              <a:t>jour </a:t>
            </a:r>
            <a:r>
              <a:rPr lang="fr-BE" sz="2000" dirty="0" smtClean="0">
                <a:solidFill>
                  <a:schemeClr val="tx1"/>
                </a:solidFill>
              </a:rPr>
              <a:t>du postpartum (une exception : le pyomètre).</a:t>
            </a:r>
            <a:endParaRPr lang="fr-BE" sz="2000" dirty="0">
              <a:solidFill>
                <a:schemeClr val="tx1"/>
              </a:solidFill>
            </a:endParaRPr>
          </a:p>
        </p:txBody>
      </p:sp>
      <p:sp>
        <p:nvSpPr>
          <p:cNvPr id="16" name="Rectangle 15"/>
          <p:cNvSpPr/>
          <p:nvPr/>
        </p:nvSpPr>
        <p:spPr>
          <a:xfrm>
            <a:off x="573660" y="5877272"/>
            <a:ext cx="8424936" cy="5040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2000" dirty="0" smtClean="0">
                <a:solidFill>
                  <a:schemeClr val="tx1"/>
                </a:solidFill>
              </a:rPr>
              <a:t>Ne pas traiter au moyen d’hormones les vaches dont le </a:t>
            </a:r>
            <a:r>
              <a:rPr lang="fr-BE" sz="2000" dirty="0" smtClean="0">
                <a:solidFill>
                  <a:srgbClr val="FF0000"/>
                </a:solidFill>
              </a:rPr>
              <a:t>score corporel est &lt; 2,5</a:t>
            </a:r>
            <a:endParaRPr lang="fr-BE" sz="2000" dirty="0">
              <a:solidFill>
                <a:srgbClr val="FF0000"/>
              </a:solidFill>
            </a:endParaRPr>
          </a:p>
        </p:txBody>
      </p:sp>
      <p:sp>
        <p:nvSpPr>
          <p:cNvPr id="3" name="Ellipse 2"/>
          <p:cNvSpPr/>
          <p:nvPr/>
        </p:nvSpPr>
        <p:spPr>
          <a:xfrm>
            <a:off x="97459" y="2636912"/>
            <a:ext cx="360040" cy="360040"/>
          </a:xfrm>
          <a:prstGeom prst="ellipse">
            <a:avLst/>
          </a:prstGeom>
          <a:solidFill>
            <a:schemeClr val="accent3">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1</a:t>
            </a:r>
            <a:endParaRPr lang="fr-BE" dirty="0"/>
          </a:p>
        </p:txBody>
      </p:sp>
      <p:sp>
        <p:nvSpPr>
          <p:cNvPr id="18" name="Ellipse 17"/>
          <p:cNvSpPr/>
          <p:nvPr/>
        </p:nvSpPr>
        <p:spPr>
          <a:xfrm>
            <a:off x="69839" y="4293096"/>
            <a:ext cx="360040" cy="360040"/>
          </a:xfrm>
          <a:prstGeom prst="ellipse">
            <a:avLst/>
          </a:prstGeom>
          <a:solidFill>
            <a:schemeClr val="accent3">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2</a:t>
            </a:r>
            <a:endParaRPr lang="fr-BE" dirty="0"/>
          </a:p>
        </p:txBody>
      </p:sp>
      <p:sp>
        <p:nvSpPr>
          <p:cNvPr id="19" name="Ellipse 18"/>
          <p:cNvSpPr/>
          <p:nvPr/>
        </p:nvSpPr>
        <p:spPr>
          <a:xfrm>
            <a:off x="97459" y="5229200"/>
            <a:ext cx="360040" cy="360040"/>
          </a:xfrm>
          <a:prstGeom prst="ellipse">
            <a:avLst/>
          </a:prstGeom>
          <a:solidFill>
            <a:schemeClr val="accent3">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3</a:t>
            </a:r>
          </a:p>
        </p:txBody>
      </p:sp>
      <p:sp>
        <p:nvSpPr>
          <p:cNvPr id="20" name="Ellipse 19"/>
          <p:cNvSpPr/>
          <p:nvPr/>
        </p:nvSpPr>
        <p:spPr>
          <a:xfrm>
            <a:off x="143310" y="5949280"/>
            <a:ext cx="360040" cy="360040"/>
          </a:xfrm>
          <a:prstGeom prst="ellipse">
            <a:avLst/>
          </a:prstGeom>
          <a:solidFill>
            <a:schemeClr val="accent3">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4</a:t>
            </a:r>
          </a:p>
        </p:txBody>
      </p:sp>
      <p:sp>
        <p:nvSpPr>
          <p:cNvPr id="4" name="Rectangle à coins arrondis 3"/>
          <p:cNvSpPr/>
          <p:nvPr/>
        </p:nvSpPr>
        <p:spPr>
          <a:xfrm>
            <a:off x="2713112" y="116632"/>
            <a:ext cx="3816424" cy="648072"/>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smtClean="0"/>
              <a:t>SYNTHESE</a:t>
            </a:r>
            <a:endParaRPr lang="fr-BE" sz="3200" dirty="0"/>
          </a:p>
        </p:txBody>
      </p:sp>
      <p:sp>
        <p:nvSpPr>
          <p:cNvPr id="5" name="Espace réservé du numéro de diapositive 4"/>
          <p:cNvSpPr>
            <a:spLocks noGrp="1"/>
          </p:cNvSpPr>
          <p:nvPr>
            <p:ph type="sldNum" sz="quarter" idx="12"/>
          </p:nvPr>
        </p:nvSpPr>
        <p:spPr>
          <a:xfrm>
            <a:off x="8676455" y="116632"/>
            <a:ext cx="356445" cy="365125"/>
          </a:xfrm>
        </p:spPr>
        <p:txBody>
          <a:bodyPr/>
          <a:lstStyle/>
          <a:p>
            <a:fld id="{74236956-C5D1-4819-939A-6E38A104A438}" type="slidenum">
              <a:rPr lang="fr-BE" b="1" smtClean="0"/>
              <a:t>30</a:t>
            </a:fld>
            <a:endParaRPr lang="fr-BE" b="1" dirty="0"/>
          </a:p>
        </p:txBody>
      </p:sp>
    </p:spTree>
    <p:extLst>
      <p:ext uri="{BB962C8B-B14F-4D97-AF65-F5344CB8AC3E}">
        <p14:creationId xmlns:p14="http://schemas.microsoft.com/office/powerpoint/2010/main" val="3969659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99"/>
          <p:cNvSpPr txBox="1">
            <a:spLocks noChangeArrowheads="1"/>
          </p:cNvSpPr>
          <p:nvPr/>
        </p:nvSpPr>
        <p:spPr bwMode="auto">
          <a:xfrm>
            <a:off x="179511" y="1123741"/>
            <a:ext cx="5480646" cy="430887"/>
          </a:xfrm>
          <a:prstGeom prst="rect">
            <a:avLst/>
          </a:prstGeom>
          <a:solidFill>
            <a:schemeClr val="tx2"/>
          </a:solidFill>
          <a:ln w="9525">
            <a:solidFill>
              <a:schemeClr val="bg2"/>
            </a:solidFill>
            <a:miter lim="800000"/>
            <a:headEnd/>
            <a:tailEnd/>
          </a:ln>
        </p:spPr>
        <p:txBody>
          <a:bodyPr wrap="square">
            <a:spAutoFit/>
          </a:bodyPr>
          <a:lstStyle/>
          <a:p>
            <a:r>
              <a:rPr lang="fr-BE" sz="2200" dirty="0" smtClean="0">
                <a:solidFill>
                  <a:schemeClr val="bg1"/>
                </a:solidFill>
              </a:rPr>
              <a:t>Anoestrus pathologique fonctionnel de type 1</a:t>
            </a:r>
            <a:endParaRPr lang="fr-FR" sz="2200" dirty="0">
              <a:solidFill>
                <a:schemeClr val="bg1"/>
              </a:solidFill>
            </a:endParaRPr>
          </a:p>
        </p:txBody>
      </p:sp>
      <p:sp>
        <p:nvSpPr>
          <p:cNvPr id="215044" name="Text Box 99"/>
          <p:cNvSpPr txBox="1">
            <a:spLocks noChangeArrowheads="1"/>
          </p:cNvSpPr>
          <p:nvPr/>
        </p:nvSpPr>
        <p:spPr bwMode="auto">
          <a:xfrm>
            <a:off x="179511" y="2350041"/>
            <a:ext cx="5480646" cy="430887"/>
          </a:xfrm>
          <a:prstGeom prst="rect">
            <a:avLst/>
          </a:prstGeom>
          <a:solidFill>
            <a:schemeClr val="tx2"/>
          </a:solidFill>
          <a:ln w="9525">
            <a:solidFill>
              <a:schemeClr val="bg2"/>
            </a:solidFill>
            <a:miter lim="800000"/>
            <a:headEnd/>
            <a:tailEnd/>
          </a:ln>
        </p:spPr>
        <p:txBody>
          <a:bodyPr wrap="square">
            <a:spAutoFit/>
          </a:bodyPr>
          <a:lstStyle/>
          <a:p>
            <a:r>
              <a:rPr lang="fr-BE" sz="2200" dirty="0">
                <a:solidFill>
                  <a:schemeClr val="bg1"/>
                </a:solidFill>
              </a:rPr>
              <a:t>Anoestrus pathologique fonctionnel de type </a:t>
            </a:r>
            <a:r>
              <a:rPr lang="fr-BE" sz="2200" dirty="0" smtClean="0">
                <a:solidFill>
                  <a:schemeClr val="bg1"/>
                </a:solidFill>
              </a:rPr>
              <a:t>2</a:t>
            </a:r>
            <a:endParaRPr lang="fr-FR" sz="2200" dirty="0">
              <a:solidFill>
                <a:schemeClr val="bg1"/>
              </a:solidFill>
            </a:endParaRPr>
          </a:p>
        </p:txBody>
      </p:sp>
      <p:sp>
        <p:nvSpPr>
          <p:cNvPr id="215045" name="Text Box 99"/>
          <p:cNvSpPr txBox="1">
            <a:spLocks noChangeArrowheads="1"/>
          </p:cNvSpPr>
          <p:nvPr/>
        </p:nvSpPr>
        <p:spPr bwMode="auto">
          <a:xfrm>
            <a:off x="179511" y="3502169"/>
            <a:ext cx="6408712" cy="430887"/>
          </a:xfrm>
          <a:prstGeom prst="rect">
            <a:avLst/>
          </a:prstGeom>
          <a:solidFill>
            <a:schemeClr val="tx2"/>
          </a:solidFill>
          <a:ln w="9525">
            <a:solidFill>
              <a:schemeClr val="tx1"/>
            </a:solidFill>
            <a:miter lim="800000"/>
            <a:headEnd/>
            <a:tailEnd/>
          </a:ln>
        </p:spPr>
        <p:txBody>
          <a:bodyPr wrap="square">
            <a:spAutoFit/>
          </a:bodyPr>
          <a:lstStyle/>
          <a:p>
            <a:r>
              <a:rPr lang="fr-BE" sz="2200" dirty="0">
                <a:solidFill>
                  <a:schemeClr val="bg1"/>
                </a:solidFill>
              </a:rPr>
              <a:t>Anoestrus pathologique fonctionnel </a:t>
            </a:r>
            <a:r>
              <a:rPr lang="fr-BE" sz="2200" dirty="0" smtClean="0">
                <a:solidFill>
                  <a:schemeClr val="bg1"/>
                </a:solidFill>
              </a:rPr>
              <a:t>de type 3 (kystes)</a:t>
            </a:r>
            <a:endParaRPr lang="fr-FR" sz="2200" dirty="0">
              <a:solidFill>
                <a:schemeClr val="bg1"/>
              </a:solidFill>
            </a:endParaRPr>
          </a:p>
        </p:txBody>
      </p:sp>
      <p:sp>
        <p:nvSpPr>
          <p:cNvPr id="215046" name="Text Box 99"/>
          <p:cNvSpPr txBox="1">
            <a:spLocks noChangeArrowheads="1"/>
          </p:cNvSpPr>
          <p:nvPr/>
        </p:nvSpPr>
        <p:spPr bwMode="auto">
          <a:xfrm>
            <a:off x="179511" y="4541550"/>
            <a:ext cx="6876801" cy="430887"/>
          </a:xfrm>
          <a:prstGeom prst="rect">
            <a:avLst/>
          </a:prstGeom>
          <a:solidFill>
            <a:schemeClr val="tx2"/>
          </a:solidFill>
          <a:ln w="9525">
            <a:solidFill>
              <a:schemeClr val="tx1"/>
            </a:solidFill>
            <a:miter lim="800000"/>
            <a:headEnd/>
            <a:tailEnd/>
          </a:ln>
        </p:spPr>
        <p:txBody>
          <a:bodyPr wrap="square">
            <a:spAutoFit/>
          </a:bodyPr>
          <a:lstStyle/>
          <a:p>
            <a:r>
              <a:rPr lang="fr-BE" sz="2200" dirty="0">
                <a:solidFill>
                  <a:schemeClr val="bg1"/>
                </a:solidFill>
              </a:rPr>
              <a:t>Anoestrus pathologique fonctionnel de type </a:t>
            </a:r>
            <a:r>
              <a:rPr lang="fr-BE" sz="2200" dirty="0" smtClean="0">
                <a:solidFill>
                  <a:schemeClr val="bg1"/>
                </a:solidFill>
              </a:rPr>
              <a:t>4 (pyomètre)</a:t>
            </a:r>
            <a:endParaRPr lang="fr-FR" sz="2200" dirty="0">
              <a:solidFill>
                <a:schemeClr val="bg1"/>
              </a:solidFill>
            </a:endParaRPr>
          </a:p>
        </p:txBody>
      </p:sp>
      <p:grpSp>
        <p:nvGrpSpPr>
          <p:cNvPr id="215060" name="Group 20"/>
          <p:cNvGrpSpPr>
            <a:grpSpLocks/>
          </p:cNvGrpSpPr>
          <p:nvPr/>
        </p:nvGrpSpPr>
        <p:grpSpPr bwMode="auto">
          <a:xfrm>
            <a:off x="5660523" y="908297"/>
            <a:ext cx="3337106" cy="1015663"/>
            <a:chOff x="3445" y="300"/>
            <a:chExt cx="2066" cy="448"/>
          </a:xfrm>
        </p:grpSpPr>
        <p:sp>
          <p:nvSpPr>
            <p:cNvPr id="152597" name="Text Box 99"/>
            <p:cNvSpPr txBox="1">
              <a:spLocks noChangeArrowheads="1"/>
            </p:cNvSpPr>
            <p:nvPr/>
          </p:nvSpPr>
          <p:spPr bwMode="auto">
            <a:xfrm>
              <a:off x="3878" y="300"/>
              <a:ext cx="1633" cy="448"/>
            </a:xfrm>
            <a:prstGeom prst="rect">
              <a:avLst/>
            </a:prstGeom>
            <a:solidFill>
              <a:srgbClr val="FFCC99"/>
            </a:solidFill>
            <a:ln w="9525">
              <a:solidFill>
                <a:schemeClr val="tx1"/>
              </a:solidFill>
              <a:miter lim="800000"/>
              <a:headEnd/>
              <a:tailEnd/>
            </a:ln>
          </p:spPr>
          <p:txBody>
            <a:bodyPr>
              <a:spAutoFit/>
            </a:bodyPr>
            <a:lstStyle/>
            <a:p>
              <a:r>
                <a:rPr lang="fr-BE" sz="2000" dirty="0" smtClean="0">
                  <a:solidFill>
                    <a:schemeClr val="tx1"/>
                  </a:solidFill>
                </a:rPr>
                <a:t>Pas de traitement hormonal </a:t>
              </a:r>
            </a:p>
            <a:p>
              <a:r>
                <a:rPr lang="fr-BE" sz="2000" dirty="0" smtClean="0"/>
                <a:t>Augmenter le </a:t>
              </a:r>
              <a:r>
                <a:rPr lang="fr-BE" sz="2000" dirty="0" err="1" smtClean="0"/>
                <a:t>BCS</a:t>
              </a:r>
              <a:endParaRPr lang="fr-FR" sz="2000" dirty="0">
                <a:solidFill>
                  <a:schemeClr val="tx1"/>
                </a:solidFill>
              </a:endParaRPr>
            </a:p>
          </p:txBody>
        </p:sp>
        <p:sp>
          <p:nvSpPr>
            <p:cNvPr id="152598" name="Line 60"/>
            <p:cNvSpPr>
              <a:spLocks noChangeShapeType="1"/>
            </p:cNvSpPr>
            <p:nvPr/>
          </p:nvSpPr>
          <p:spPr bwMode="auto">
            <a:xfrm>
              <a:off x="3445" y="494"/>
              <a:ext cx="433" cy="0"/>
            </a:xfrm>
            <a:prstGeom prst="line">
              <a:avLst/>
            </a:prstGeom>
            <a:noFill/>
            <a:ln w="28575">
              <a:solidFill>
                <a:schemeClr val="tx1"/>
              </a:solidFill>
              <a:round/>
              <a:headEnd/>
              <a:tailEnd type="triangle" w="med" len="med"/>
            </a:ln>
          </p:spPr>
          <p:txBody>
            <a:bodyPr/>
            <a:lstStyle/>
            <a:p>
              <a:endParaRPr lang="fr-FR"/>
            </a:p>
          </p:txBody>
        </p:sp>
      </p:grpSp>
      <p:grpSp>
        <p:nvGrpSpPr>
          <p:cNvPr id="215061" name="Group 21"/>
          <p:cNvGrpSpPr>
            <a:grpSpLocks/>
          </p:cNvGrpSpPr>
          <p:nvPr/>
        </p:nvGrpSpPr>
        <p:grpSpPr bwMode="auto">
          <a:xfrm>
            <a:off x="5694040" y="2213744"/>
            <a:ext cx="3303588" cy="708025"/>
            <a:chOff x="3362" y="1207"/>
            <a:chExt cx="2081" cy="446"/>
          </a:xfrm>
        </p:grpSpPr>
        <p:sp>
          <p:nvSpPr>
            <p:cNvPr id="152595" name="Text Box 99"/>
            <p:cNvSpPr txBox="1">
              <a:spLocks noChangeArrowheads="1"/>
            </p:cNvSpPr>
            <p:nvPr/>
          </p:nvSpPr>
          <p:spPr bwMode="auto">
            <a:xfrm>
              <a:off x="4241" y="1207"/>
              <a:ext cx="1202" cy="446"/>
            </a:xfrm>
            <a:prstGeom prst="rect">
              <a:avLst/>
            </a:prstGeom>
            <a:solidFill>
              <a:srgbClr val="FFCC99"/>
            </a:solidFill>
            <a:ln w="9525">
              <a:solidFill>
                <a:schemeClr val="tx1"/>
              </a:solidFill>
              <a:miter lim="800000"/>
              <a:headEnd/>
              <a:tailEnd/>
            </a:ln>
          </p:spPr>
          <p:txBody>
            <a:bodyPr>
              <a:spAutoFit/>
            </a:bodyPr>
            <a:lstStyle/>
            <a:p>
              <a:r>
                <a:rPr lang="fr-BE" sz="2000" dirty="0" smtClean="0">
                  <a:solidFill>
                    <a:schemeClr val="tx1"/>
                  </a:solidFill>
                </a:rPr>
                <a:t>Progestagènes </a:t>
              </a:r>
              <a:endParaRPr lang="fr-BE" sz="2000" dirty="0">
                <a:solidFill>
                  <a:schemeClr val="tx1"/>
                </a:solidFill>
              </a:endParaRPr>
            </a:p>
            <a:p>
              <a:r>
                <a:rPr lang="fr-BE" sz="2000" dirty="0"/>
                <a:t>a</a:t>
              </a:r>
              <a:r>
                <a:rPr lang="fr-BE" sz="2000" dirty="0" smtClean="0">
                  <a:solidFill>
                    <a:schemeClr val="tx1"/>
                  </a:solidFill>
                </a:rPr>
                <a:t>vec </a:t>
              </a:r>
              <a:r>
                <a:rPr lang="fr-BE" sz="2000" dirty="0" err="1" smtClean="0">
                  <a:solidFill>
                    <a:schemeClr val="tx1"/>
                  </a:solidFill>
                </a:rPr>
                <a:t>eCG</a:t>
              </a:r>
              <a:endParaRPr lang="fr-FR" sz="2000" dirty="0">
                <a:solidFill>
                  <a:schemeClr val="tx1"/>
                </a:solidFill>
              </a:endParaRPr>
            </a:p>
          </p:txBody>
        </p:sp>
        <p:sp>
          <p:nvSpPr>
            <p:cNvPr id="152596" name="Line 60"/>
            <p:cNvSpPr>
              <a:spLocks noChangeShapeType="1"/>
            </p:cNvSpPr>
            <p:nvPr/>
          </p:nvSpPr>
          <p:spPr bwMode="auto">
            <a:xfrm flipV="1">
              <a:off x="3362" y="1434"/>
              <a:ext cx="879" cy="0"/>
            </a:xfrm>
            <a:prstGeom prst="line">
              <a:avLst/>
            </a:prstGeom>
            <a:noFill/>
            <a:ln w="28575">
              <a:solidFill>
                <a:schemeClr val="tx1"/>
              </a:solidFill>
              <a:round/>
              <a:headEnd/>
              <a:tailEnd type="triangle" w="med" len="med"/>
            </a:ln>
          </p:spPr>
          <p:txBody>
            <a:bodyPr/>
            <a:lstStyle/>
            <a:p>
              <a:endParaRPr lang="fr-FR"/>
            </a:p>
          </p:txBody>
        </p:sp>
      </p:grpSp>
      <p:grpSp>
        <p:nvGrpSpPr>
          <p:cNvPr id="215062" name="Group 22"/>
          <p:cNvGrpSpPr>
            <a:grpSpLocks/>
          </p:cNvGrpSpPr>
          <p:nvPr/>
        </p:nvGrpSpPr>
        <p:grpSpPr bwMode="auto">
          <a:xfrm>
            <a:off x="6587903" y="3258458"/>
            <a:ext cx="2409724" cy="818614"/>
            <a:chOff x="2636" y="2160"/>
            <a:chExt cx="2875" cy="256"/>
          </a:xfrm>
        </p:grpSpPr>
        <p:sp>
          <p:nvSpPr>
            <p:cNvPr id="152593" name="Text Box 99"/>
            <p:cNvSpPr txBox="1">
              <a:spLocks noChangeArrowheads="1"/>
            </p:cNvSpPr>
            <p:nvPr/>
          </p:nvSpPr>
          <p:spPr bwMode="auto">
            <a:xfrm>
              <a:off x="3243" y="2160"/>
              <a:ext cx="2268" cy="256"/>
            </a:xfrm>
            <a:prstGeom prst="rect">
              <a:avLst/>
            </a:prstGeom>
            <a:solidFill>
              <a:srgbClr val="FFCC99"/>
            </a:solidFill>
            <a:ln w="9525">
              <a:solidFill>
                <a:schemeClr val="tx1"/>
              </a:solidFill>
              <a:miter lim="800000"/>
              <a:headEnd/>
              <a:tailEnd/>
            </a:ln>
          </p:spPr>
          <p:txBody>
            <a:bodyPr>
              <a:spAutoFit/>
            </a:bodyPr>
            <a:lstStyle/>
            <a:p>
              <a:r>
                <a:rPr lang="fr-BE" sz="2000" dirty="0">
                  <a:solidFill>
                    <a:schemeClr val="tx1"/>
                  </a:solidFill>
                </a:rPr>
                <a:t>PGF, GnRH, </a:t>
              </a:r>
              <a:r>
                <a:rPr lang="fr-BE" sz="2000" dirty="0" err="1">
                  <a:solidFill>
                    <a:schemeClr val="tx1"/>
                  </a:solidFill>
                </a:rPr>
                <a:t>hCG</a:t>
              </a:r>
              <a:r>
                <a:rPr lang="fr-BE" sz="2000" dirty="0">
                  <a:solidFill>
                    <a:schemeClr val="tx1"/>
                  </a:solidFill>
                </a:rPr>
                <a:t>, </a:t>
              </a:r>
              <a:r>
                <a:rPr lang="fr-BE" sz="2000" dirty="0" err="1">
                  <a:solidFill>
                    <a:schemeClr val="tx1"/>
                  </a:solidFill>
                </a:rPr>
                <a:t>Progestagens</a:t>
              </a:r>
              <a:endParaRPr lang="fr-FR" sz="2000" dirty="0">
                <a:solidFill>
                  <a:schemeClr val="tx1"/>
                </a:solidFill>
              </a:endParaRPr>
            </a:p>
          </p:txBody>
        </p:sp>
        <p:sp>
          <p:nvSpPr>
            <p:cNvPr id="152594" name="Line 60"/>
            <p:cNvSpPr>
              <a:spLocks noChangeShapeType="1"/>
            </p:cNvSpPr>
            <p:nvPr/>
          </p:nvSpPr>
          <p:spPr bwMode="auto">
            <a:xfrm>
              <a:off x="2636" y="2296"/>
              <a:ext cx="607" cy="0"/>
            </a:xfrm>
            <a:prstGeom prst="line">
              <a:avLst/>
            </a:prstGeom>
            <a:noFill/>
            <a:ln w="28575">
              <a:solidFill>
                <a:schemeClr val="tx1"/>
              </a:solidFill>
              <a:round/>
              <a:headEnd/>
              <a:tailEnd type="triangle" w="med" len="med"/>
            </a:ln>
          </p:spPr>
          <p:txBody>
            <a:bodyPr/>
            <a:lstStyle/>
            <a:p>
              <a:endParaRPr lang="fr-FR"/>
            </a:p>
          </p:txBody>
        </p:sp>
      </p:grpSp>
      <p:grpSp>
        <p:nvGrpSpPr>
          <p:cNvPr id="215063" name="Group 23"/>
          <p:cNvGrpSpPr>
            <a:grpSpLocks/>
          </p:cNvGrpSpPr>
          <p:nvPr/>
        </p:nvGrpSpPr>
        <p:grpSpPr bwMode="auto">
          <a:xfrm>
            <a:off x="7056312" y="4542026"/>
            <a:ext cx="1941316" cy="406400"/>
            <a:chOff x="4288" y="2886"/>
            <a:chExt cx="1178" cy="256"/>
          </a:xfrm>
        </p:grpSpPr>
        <p:sp>
          <p:nvSpPr>
            <p:cNvPr id="152591" name="Text Box 99"/>
            <p:cNvSpPr txBox="1">
              <a:spLocks noChangeArrowheads="1"/>
            </p:cNvSpPr>
            <p:nvPr/>
          </p:nvSpPr>
          <p:spPr bwMode="auto">
            <a:xfrm>
              <a:off x="4876" y="2886"/>
              <a:ext cx="590" cy="256"/>
            </a:xfrm>
            <a:prstGeom prst="rect">
              <a:avLst/>
            </a:prstGeom>
            <a:solidFill>
              <a:srgbClr val="FFCC99"/>
            </a:solidFill>
            <a:ln w="9525">
              <a:solidFill>
                <a:schemeClr val="tx1"/>
              </a:solidFill>
              <a:miter lim="800000"/>
              <a:headEnd/>
              <a:tailEnd/>
            </a:ln>
          </p:spPr>
          <p:txBody>
            <a:bodyPr>
              <a:spAutoFit/>
            </a:bodyPr>
            <a:lstStyle/>
            <a:p>
              <a:r>
                <a:rPr lang="fr-BE" sz="2000">
                  <a:solidFill>
                    <a:schemeClr val="tx1"/>
                  </a:solidFill>
                </a:rPr>
                <a:t>PGF</a:t>
              </a:r>
              <a:endParaRPr lang="fr-FR" sz="2000">
                <a:solidFill>
                  <a:schemeClr val="tx1"/>
                </a:solidFill>
              </a:endParaRPr>
            </a:p>
          </p:txBody>
        </p:sp>
        <p:sp>
          <p:nvSpPr>
            <p:cNvPr id="152592" name="Line 60"/>
            <p:cNvSpPr>
              <a:spLocks noChangeShapeType="1"/>
            </p:cNvSpPr>
            <p:nvPr/>
          </p:nvSpPr>
          <p:spPr bwMode="auto">
            <a:xfrm>
              <a:off x="4288" y="3014"/>
              <a:ext cx="588" cy="8"/>
            </a:xfrm>
            <a:prstGeom prst="line">
              <a:avLst/>
            </a:prstGeom>
            <a:noFill/>
            <a:ln w="28575">
              <a:solidFill>
                <a:schemeClr val="tx1"/>
              </a:solidFill>
              <a:round/>
              <a:headEnd/>
              <a:tailEnd type="triangle" w="med" len="med"/>
            </a:ln>
          </p:spPr>
          <p:txBody>
            <a:bodyPr/>
            <a:lstStyle/>
            <a:p>
              <a:endParaRPr lang="fr-FR"/>
            </a:p>
          </p:txBody>
        </p:sp>
      </p:grpSp>
      <p:grpSp>
        <p:nvGrpSpPr>
          <p:cNvPr id="215064" name="Group 24"/>
          <p:cNvGrpSpPr>
            <a:grpSpLocks/>
          </p:cNvGrpSpPr>
          <p:nvPr/>
        </p:nvGrpSpPr>
        <p:grpSpPr bwMode="auto">
          <a:xfrm>
            <a:off x="5795761" y="5889327"/>
            <a:ext cx="3201867" cy="708025"/>
            <a:chOff x="3590" y="3612"/>
            <a:chExt cx="1921" cy="446"/>
          </a:xfrm>
        </p:grpSpPr>
        <p:sp>
          <p:nvSpPr>
            <p:cNvPr id="152589" name="Text Box 99"/>
            <p:cNvSpPr txBox="1">
              <a:spLocks noChangeArrowheads="1"/>
            </p:cNvSpPr>
            <p:nvPr/>
          </p:nvSpPr>
          <p:spPr bwMode="auto">
            <a:xfrm>
              <a:off x="3842" y="3612"/>
              <a:ext cx="1669" cy="446"/>
            </a:xfrm>
            <a:prstGeom prst="rect">
              <a:avLst/>
            </a:prstGeom>
            <a:solidFill>
              <a:srgbClr val="FFCC99"/>
            </a:solidFill>
            <a:ln w="9525">
              <a:solidFill>
                <a:schemeClr val="tx1"/>
              </a:solidFill>
              <a:miter lim="800000"/>
              <a:headEnd/>
              <a:tailEnd/>
            </a:ln>
          </p:spPr>
          <p:txBody>
            <a:bodyPr wrap="square">
              <a:spAutoFit/>
            </a:bodyPr>
            <a:lstStyle/>
            <a:p>
              <a:r>
                <a:rPr lang="fr-BE" sz="2000" dirty="0" err="1" smtClean="0">
                  <a:solidFill>
                    <a:schemeClr val="tx1"/>
                  </a:solidFill>
                </a:rPr>
                <a:t>PGF</a:t>
              </a:r>
              <a:r>
                <a:rPr lang="fr-BE" sz="2000" dirty="0" smtClean="0">
                  <a:solidFill>
                    <a:schemeClr val="tx1"/>
                  </a:solidFill>
                </a:rPr>
                <a:t> associés ou non à des progestagènes</a:t>
              </a:r>
              <a:endParaRPr lang="fr-FR" sz="2000" dirty="0">
                <a:solidFill>
                  <a:schemeClr val="tx1"/>
                </a:solidFill>
              </a:endParaRPr>
            </a:p>
          </p:txBody>
        </p:sp>
        <p:sp>
          <p:nvSpPr>
            <p:cNvPr id="152590" name="Line 60"/>
            <p:cNvSpPr>
              <a:spLocks noChangeShapeType="1"/>
            </p:cNvSpPr>
            <p:nvPr/>
          </p:nvSpPr>
          <p:spPr bwMode="auto">
            <a:xfrm flipV="1">
              <a:off x="3590" y="3748"/>
              <a:ext cx="252" cy="0"/>
            </a:xfrm>
            <a:prstGeom prst="line">
              <a:avLst/>
            </a:prstGeom>
            <a:noFill/>
            <a:ln w="28575">
              <a:solidFill>
                <a:schemeClr val="tx1"/>
              </a:solidFill>
              <a:round/>
              <a:headEnd/>
              <a:tailEnd type="triangle" w="med" len="med"/>
            </a:ln>
          </p:spPr>
          <p:txBody>
            <a:bodyPr/>
            <a:lstStyle/>
            <a:p>
              <a:endParaRPr lang="fr-FR"/>
            </a:p>
          </p:txBody>
        </p:sp>
      </p:grpSp>
      <p:sp>
        <p:nvSpPr>
          <p:cNvPr id="24" name="Text Box 99"/>
          <p:cNvSpPr txBox="1">
            <a:spLocks noChangeArrowheads="1"/>
          </p:cNvSpPr>
          <p:nvPr/>
        </p:nvSpPr>
        <p:spPr bwMode="auto">
          <a:xfrm>
            <a:off x="179511" y="5755903"/>
            <a:ext cx="5616249" cy="769441"/>
          </a:xfrm>
          <a:prstGeom prst="rect">
            <a:avLst/>
          </a:prstGeom>
          <a:solidFill>
            <a:schemeClr val="tx2"/>
          </a:solidFill>
          <a:ln w="9525">
            <a:solidFill>
              <a:schemeClr val="tx1"/>
            </a:solidFill>
            <a:miter lim="800000"/>
            <a:headEnd/>
            <a:tailEnd/>
          </a:ln>
        </p:spPr>
        <p:txBody>
          <a:bodyPr wrap="square">
            <a:spAutoFit/>
          </a:bodyPr>
          <a:lstStyle/>
          <a:p>
            <a:r>
              <a:rPr lang="fr-BE" sz="2200" dirty="0">
                <a:solidFill>
                  <a:schemeClr val="bg1"/>
                </a:solidFill>
              </a:rPr>
              <a:t>Anoestrus pathologique </a:t>
            </a:r>
            <a:r>
              <a:rPr lang="fr-BE" sz="2200" dirty="0" smtClean="0">
                <a:solidFill>
                  <a:schemeClr val="bg1"/>
                </a:solidFill>
              </a:rPr>
              <a:t>de détection/manifestation : animaux cyclés</a:t>
            </a:r>
            <a:endParaRPr lang="fr-FR" sz="2200" dirty="0">
              <a:solidFill>
                <a:schemeClr val="bg1"/>
              </a:solidFill>
            </a:endParaRPr>
          </a:p>
        </p:txBody>
      </p:sp>
      <p:sp>
        <p:nvSpPr>
          <p:cNvPr id="2" name="Rectangle à coins arrondis 1"/>
          <p:cNvSpPr/>
          <p:nvPr/>
        </p:nvSpPr>
        <p:spPr>
          <a:xfrm>
            <a:off x="35496" y="836712"/>
            <a:ext cx="9108504" cy="4680520"/>
          </a:xfrm>
          <a:prstGeom prst="roundRect">
            <a:avLst/>
          </a:prstGeom>
          <a:solidFill>
            <a:srgbClr val="00B0F0">
              <a:alpha val="3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à coins arrondis 3"/>
          <p:cNvSpPr/>
          <p:nvPr/>
        </p:nvSpPr>
        <p:spPr>
          <a:xfrm>
            <a:off x="35496" y="5589240"/>
            <a:ext cx="9145016" cy="1196752"/>
          </a:xfrm>
          <a:prstGeom prst="roundRect">
            <a:avLst/>
          </a:prstGeom>
          <a:solidFill>
            <a:srgbClr val="FFFF00">
              <a:alpha val="23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Rectangle à coins arrondis 25"/>
          <p:cNvSpPr/>
          <p:nvPr/>
        </p:nvSpPr>
        <p:spPr>
          <a:xfrm>
            <a:off x="2714804" y="99914"/>
            <a:ext cx="3816424" cy="648072"/>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000" dirty="0" smtClean="0"/>
              <a:t>SYNTHESE</a:t>
            </a:r>
            <a:endParaRPr lang="fr-BE" sz="3000" dirty="0"/>
          </a:p>
        </p:txBody>
      </p:sp>
      <p:sp>
        <p:nvSpPr>
          <p:cNvPr id="3" name="Espace réservé du numéro de diapositive 2"/>
          <p:cNvSpPr>
            <a:spLocks noGrp="1"/>
          </p:cNvSpPr>
          <p:nvPr>
            <p:ph type="sldNum" sz="quarter" idx="12"/>
          </p:nvPr>
        </p:nvSpPr>
        <p:spPr/>
        <p:txBody>
          <a:bodyPr/>
          <a:lstStyle/>
          <a:p>
            <a:fld id="{74236956-C5D1-4819-939A-6E38A104A438}" type="slidenum">
              <a:rPr lang="fr-BE" smtClean="0"/>
              <a:t>31</a:t>
            </a:fld>
            <a:endParaRPr lang="fr-BE"/>
          </a:p>
        </p:txBody>
      </p:sp>
    </p:spTree>
    <p:extLst>
      <p:ext uri="{BB962C8B-B14F-4D97-AF65-F5344CB8AC3E}">
        <p14:creationId xmlns:p14="http://schemas.microsoft.com/office/powerpoint/2010/main" val="393169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animBg="1"/>
      <p:bldP spid="215045" grpId="0" animBg="1"/>
      <p:bldP spid="21504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1402829" y="2043022"/>
            <a:ext cx="268287" cy="3968750"/>
          </a:xfrm>
          <a:prstGeom prst="rect">
            <a:avLst/>
          </a:prstGeom>
          <a:solidFill>
            <a:srgbClr val="006600"/>
          </a:solidFill>
          <a:ln w="12700">
            <a:solidFill>
              <a:schemeClr val="tx1"/>
            </a:solidFill>
            <a:miter lim="800000"/>
            <a:headEnd/>
            <a:tailEnd/>
          </a:ln>
        </p:spPr>
        <p:txBody>
          <a:bodyPr wrap="none" anchor="ctr"/>
          <a:lstStyle/>
          <a:p>
            <a:pPr algn="ctr"/>
            <a:endParaRPr lang="fr-FR"/>
          </a:p>
        </p:txBody>
      </p:sp>
      <p:sp>
        <p:nvSpPr>
          <p:cNvPr id="21508" name="Rectangle 4"/>
          <p:cNvSpPr>
            <a:spLocks noChangeArrowheads="1"/>
          </p:cNvSpPr>
          <p:nvPr/>
        </p:nvSpPr>
        <p:spPr bwMode="auto">
          <a:xfrm>
            <a:off x="7019801" y="1924308"/>
            <a:ext cx="831850" cy="4032249"/>
          </a:xfrm>
          <a:prstGeom prst="rect">
            <a:avLst/>
          </a:prstGeom>
          <a:solidFill>
            <a:srgbClr val="006600"/>
          </a:solidFill>
          <a:ln w="12700">
            <a:solidFill>
              <a:schemeClr val="tx1"/>
            </a:solidFill>
            <a:miter lim="800000"/>
            <a:headEnd/>
            <a:tailEnd/>
          </a:ln>
        </p:spPr>
        <p:txBody>
          <a:bodyPr wrap="none" anchor="ctr"/>
          <a:lstStyle/>
          <a:p>
            <a:pPr algn="ctr"/>
            <a:endParaRPr lang="fr-FR"/>
          </a:p>
        </p:txBody>
      </p:sp>
      <p:cxnSp>
        <p:nvCxnSpPr>
          <p:cNvPr id="23557" name="Connecteur droit 52"/>
          <p:cNvCxnSpPr>
            <a:cxnSpLocks noChangeShapeType="1"/>
          </p:cNvCxnSpPr>
          <p:nvPr/>
        </p:nvCxnSpPr>
        <p:spPr bwMode="auto">
          <a:xfrm>
            <a:off x="2023938" y="6083557"/>
            <a:ext cx="0" cy="144463"/>
          </a:xfrm>
          <a:prstGeom prst="line">
            <a:avLst/>
          </a:prstGeom>
          <a:noFill/>
          <a:ln w="9525" algn="ctr">
            <a:solidFill>
              <a:schemeClr val="bg1"/>
            </a:solidFill>
            <a:round/>
            <a:headEnd/>
            <a:tailEnd/>
          </a:ln>
        </p:spPr>
      </p:cxnSp>
      <p:cxnSp>
        <p:nvCxnSpPr>
          <p:cNvPr id="23558" name="Connecteur droit 53"/>
          <p:cNvCxnSpPr>
            <a:cxnSpLocks noChangeShapeType="1"/>
          </p:cNvCxnSpPr>
          <p:nvPr/>
        </p:nvCxnSpPr>
        <p:spPr bwMode="auto">
          <a:xfrm>
            <a:off x="2317626" y="6083557"/>
            <a:ext cx="0" cy="144463"/>
          </a:xfrm>
          <a:prstGeom prst="line">
            <a:avLst/>
          </a:prstGeom>
          <a:noFill/>
          <a:ln w="9525" algn="ctr">
            <a:solidFill>
              <a:schemeClr val="bg1"/>
            </a:solidFill>
            <a:round/>
            <a:headEnd/>
            <a:tailEnd/>
          </a:ln>
        </p:spPr>
      </p:cxnSp>
      <p:cxnSp>
        <p:nvCxnSpPr>
          <p:cNvPr id="23559" name="Connecteur droit 54"/>
          <p:cNvCxnSpPr>
            <a:cxnSpLocks noChangeShapeType="1"/>
          </p:cNvCxnSpPr>
          <p:nvPr/>
        </p:nvCxnSpPr>
        <p:spPr bwMode="auto">
          <a:xfrm>
            <a:off x="2611313" y="6083557"/>
            <a:ext cx="0" cy="144463"/>
          </a:xfrm>
          <a:prstGeom prst="line">
            <a:avLst/>
          </a:prstGeom>
          <a:noFill/>
          <a:ln w="9525" algn="ctr">
            <a:solidFill>
              <a:schemeClr val="bg1"/>
            </a:solidFill>
            <a:round/>
            <a:headEnd/>
            <a:tailEnd/>
          </a:ln>
        </p:spPr>
      </p:cxnSp>
      <p:cxnSp>
        <p:nvCxnSpPr>
          <p:cNvPr id="23560" name="Connecteur droit 55"/>
          <p:cNvCxnSpPr>
            <a:cxnSpLocks noChangeShapeType="1"/>
          </p:cNvCxnSpPr>
          <p:nvPr/>
        </p:nvCxnSpPr>
        <p:spPr bwMode="auto">
          <a:xfrm>
            <a:off x="2905001" y="6083557"/>
            <a:ext cx="0" cy="144463"/>
          </a:xfrm>
          <a:prstGeom prst="line">
            <a:avLst/>
          </a:prstGeom>
          <a:noFill/>
          <a:ln w="9525" algn="ctr">
            <a:solidFill>
              <a:schemeClr val="bg1"/>
            </a:solidFill>
            <a:round/>
            <a:headEnd/>
            <a:tailEnd/>
          </a:ln>
        </p:spPr>
      </p:cxnSp>
      <p:cxnSp>
        <p:nvCxnSpPr>
          <p:cNvPr id="23561" name="Connecteur droit 56"/>
          <p:cNvCxnSpPr>
            <a:cxnSpLocks noChangeShapeType="1"/>
          </p:cNvCxnSpPr>
          <p:nvPr/>
        </p:nvCxnSpPr>
        <p:spPr bwMode="auto">
          <a:xfrm>
            <a:off x="3197101" y="6083557"/>
            <a:ext cx="0" cy="144463"/>
          </a:xfrm>
          <a:prstGeom prst="line">
            <a:avLst/>
          </a:prstGeom>
          <a:noFill/>
          <a:ln w="9525" algn="ctr">
            <a:solidFill>
              <a:schemeClr val="bg1"/>
            </a:solidFill>
            <a:round/>
            <a:headEnd/>
            <a:tailEnd/>
          </a:ln>
        </p:spPr>
      </p:cxnSp>
      <p:cxnSp>
        <p:nvCxnSpPr>
          <p:cNvPr id="23562" name="Connecteur droit 57"/>
          <p:cNvCxnSpPr>
            <a:cxnSpLocks noChangeShapeType="1"/>
          </p:cNvCxnSpPr>
          <p:nvPr/>
        </p:nvCxnSpPr>
        <p:spPr bwMode="auto">
          <a:xfrm>
            <a:off x="3490788" y="6083557"/>
            <a:ext cx="0" cy="144463"/>
          </a:xfrm>
          <a:prstGeom prst="line">
            <a:avLst/>
          </a:prstGeom>
          <a:noFill/>
          <a:ln w="9525" algn="ctr">
            <a:solidFill>
              <a:schemeClr val="bg1"/>
            </a:solidFill>
            <a:round/>
            <a:headEnd/>
            <a:tailEnd/>
          </a:ln>
        </p:spPr>
      </p:cxnSp>
      <p:cxnSp>
        <p:nvCxnSpPr>
          <p:cNvPr id="23563" name="Connecteur droit 58"/>
          <p:cNvCxnSpPr>
            <a:cxnSpLocks noChangeShapeType="1"/>
          </p:cNvCxnSpPr>
          <p:nvPr/>
        </p:nvCxnSpPr>
        <p:spPr bwMode="auto">
          <a:xfrm>
            <a:off x="3781301" y="6083557"/>
            <a:ext cx="0" cy="144463"/>
          </a:xfrm>
          <a:prstGeom prst="line">
            <a:avLst/>
          </a:prstGeom>
          <a:noFill/>
          <a:ln w="9525" algn="ctr">
            <a:solidFill>
              <a:schemeClr val="bg1"/>
            </a:solidFill>
            <a:round/>
            <a:headEnd/>
            <a:tailEnd/>
          </a:ln>
        </p:spPr>
      </p:cxnSp>
      <p:cxnSp>
        <p:nvCxnSpPr>
          <p:cNvPr id="23564" name="Connecteur droit 60"/>
          <p:cNvCxnSpPr>
            <a:cxnSpLocks noChangeShapeType="1"/>
          </p:cNvCxnSpPr>
          <p:nvPr/>
        </p:nvCxnSpPr>
        <p:spPr bwMode="auto">
          <a:xfrm>
            <a:off x="4079751" y="6083557"/>
            <a:ext cx="0" cy="144463"/>
          </a:xfrm>
          <a:prstGeom prst="line">
            <a:avLst/>
          </a:prstGeom>
          <a:noFill/>
          <a:ln w="9525" algn="ctr">
            <a:solidFill>
              <a:schemeClr val="bg1"/>
            </a:solidFill>
            <a:round/>
            <a:headEnd/>
            <a:tailEnd/>
          </a:ln>
        </p:spPr>
      </p:cxnSp>
      <p:cxnSp>
        <p:nvCxnSpPr>
          <p:cNvPr id="23565" name="Connecteur droit 61"/>
          <p:cNvCxnSpPr>
            <a:cxnSpLocks noChangeShapeType="1"/>
          </p:cNvCxnSpPr>
          <p:nvPr/>
        </p:nvCxnSpPr>
        <p:spPr bwMode="auto">
          <a:xfrm>
            <a:off x="4370263" y="6083557"/>
            <a:ext cx="0" cy="144463"/>
          </a:xfrm>
          <a:prstGeom prst="line">
            <a:avLst/>
          </a:prstGeom>
          <a:noFill/>
          <a:ln w="9525" algn="ctr">
            <a:solidFill>
              <a:schemeClr val="bg1"/>
            </a:solidFill>
            <a:round/>
            <a:headEnd/>
            <a:tailEnd/>
          </a:ln>
        </p:spPr>
      </p:cxnSp>
      <p:cxnSp>
        <p:nvCxnSpPr>
          <p:cNvPr id="23566" name="Connecteur droit 62"/>
          <p:cNvCxnSpPr>
            <a:cxnSpLocks noChangeShapeType="1"/>
          </p:cNvCxnSpPr>
          <p:nvPr/>
        </p:nvCxnSpPr>
        <p:spPr bwMode="auto">
          <a:xfrm>
            <a:off x="4665538" y="6083557"/>
            <a:ext cx="0" cy="144463"/>
          </a:xfrm>
          <a:prstGeom prst="line">
            <a:avLst/>
          </a:prstGeom>
          <a:noFill/>
          <a:ln w="9525" algn="ctr">
            <a:solidFill>
              <a:schemeClr val="bg1"/>
            </a:solidFill>
            <a:round/>
            <a:headEnd/>
            <a:tailEnd/>
          </a:ln>
        </p:spPr>
      </p:cxnSp>
      <p:cxnSp>
        <p:nvCxnSpPr>
          <p:cNvPr id="23567" name="Connecteur droit 63"/>
          <p:cNvCxnSpPr>
            <a:cxnSpLocks noChangeShapeType="1"/>
          </p:cNvCxnSpPr>
          <p:nvPr/>
        </p:nvCxnSpPr>
        <p:spPr bwMode="auto">
          <a:xfrm>
            <a:off x="4956051" y="6083557"/>
            <a:ext cx="0" cy="144463"/>
          </a:xfrm>
          <a:prstGeom prst="line">
            <a:avLst/>
          </a:prstGeom>
          <a:noFill/>
          <a:ln w="9525" algn="ctr">
            <a:solidFill>
              <a:schemeClr val="bg1"/>
            </a:solidFill>
            <a:round/>
            <a:headEnd/>
            <a:tailEnd/>
          </a:ln>
        </p:spPr>
      </p:cxnSp>
      <p:cxnSp>
        <p:nvCxnSpPr>
          <p:cNvPr id="23568" name="Connecteur droit 64"/>
          <p:cNvCxnSpPr>
            <a:cxnSpLocks noChangeShapeType="1"/>
          </p:cNvCxnSpPr>
          <p:nvPr/>
        </p:nvCxnSpPr>
        <p:spPr bwMode="auto">
          <a:xfrm>
            <a:off x="5251326" y="6083557"/>
            <a:ext cx="0" cy="144463"/>
          </a:xfrm>
          <a:prstGeom prst="line">
            <a:avLst/>
          </a:prstGeom>
          <a:noFill/>
          <a:ln w="9525" algn="ctr">
            <a:solidFill>
              <a:schemeClr val="bg1"/>
            </a:solidFill>
            <a:round/>
            <a:headEnd/>
            <a:tailEnd/>
          </a:ln>
        </p:spPr>
      </p:cxnSp>
      <p:cxnSp>
        <p:nvCxnSpPr>
          <p:cNvPr id="23569" name="Connecteur droit 65"/>
          <p:cNvCxnSpPr>
            <a:cxnSpLocks noChangeShapeType="1"/>
          </p:cNvCxnSpPr>
          <p:nvPr/>
        </p:nvCxnSpPr>
        <p:spPr bwMode="auto">
          <a:xfrm>
            <a:off x="5543426" y="6083557"/>
            <a:ext cx="0" cy="144463"/>
          </a:xfrm>
          <a:prstGeom prst="line">
            <a:avLst/>
          </a:prstGeom>
          <a:noFill/>
          <a:ln w="9525" algn="ctr">
            <a:solidFill>
              <a:schemeClr val="bg1"/>
            </a:solidFill>
            <a:round/>
            <a:headEnd/>
            <a:tailEnd/>
          </a:ln>
        </p:spPr>
      </p:cxnSp>
      <p:cxnSp>
        <p:nvCxnSpPr>
          <p:cNvPr id="23570" name="Connecteur droit 66"/>
          <p:cNvCxnSpPr>
            <a:cxnSpLocks noChangeShapeType="1"/>
          </p:cNvCxnSpPr>
          <p:nvPr/>
        </p:nvCxnSpPr>
        <p:spPr bwMode="auto">
          <a:xfrm>
            <a:off x="5837113" y="6083557"/>
            <a:ext cx="0" cy="144463"/>
          </a:xfrm>
          <a:prstGeom prst="line">
            <a:avLst/>
          </a:prstGeom>
          <a:noFill/>
          <a:ln w="9525" algn="ctr">
            <a:solidFill>
              <a:schemeClr val="bg1"/>
            </a:solidFill>
            <a:round/>
            <a:headEnd/>
            <a:tailEnd/>
          </a:ln>
        </p:spPr>
      </p:cxnSp>
      <p:cxnSp>
        <p:nvCxnSpPr>
          <p:cNvPr id="23571" name="Connecteur droit 67"/>
          <p:cNvCxnSpPr>
            <a:cxnSpLocks noChangeShapeType="1"/>
          </p:cNvCxnSpPr>
          <p:nvPr/>
        </p:nvCxnSpPr>
        <p:spPr bwMode="auto">
          <a:xfrm>
            <a:off x="6130801" y="6083557"/>
            <a:ext cx="0" cy="144463"/>
          </a:xfrm>
          <a:prstGeom prst="line">
            <a:avLst/>
          </a:prstGeom>
          <a:noFill/>
          <a:ln w="9525" algn="ctr">
            <a:solidFill>
              <a:schemeClr val="bg1"/>
            </a:solidFill>
            <a:round/>
            <a:headEnd/>
            <a:tailEnd/>
          </a:ln>
        </p:spPr>
      </p:cxnSp>
      <p:cxnSp>
        <p:nvCxnSpPr>
          <p:cNvPr id="23572" name="Connecteur droit 68"/>
          <p:cNvCxnSpPr>
            <a:cxnSpLocks noChangeShapeType="1"/>
          </p:cNvCxnSpPr>
          <p:nvPr/>
        </p:nvCxnSpPr>
        <p:spPr bwMode="auto">
          <a:xfrm>
            <a:off x="6424488" y="6083557"/>
            <a:ext cx="0" cy="144463"/>
          </a:xfrm>
          <a:prstGeom prst="line">
            <a:avLst/>
          </a:prstGeom>
          <a:noFill/>
          <a:ln w="9525" algn="ctr">
            <a:solidFill>
              <a:schemeClr val="bg1"/>
            </a:solidFill>
            <a:round/>
            <a:headEnd/>
            <a:tailEnd/>
          </a:ln>
        </p:spPr>
      </p:cxnSp>
      <p:cxnSp>
        <p:nvCxnSpPr>
          <p:cNvPr id="23573" name="Connecteur droit 69"/>
          <p:cNvCxnSpPr>
            <a:cxnSpLocks noChangeShapeType="1"/>
          </p:cNvCxnSpPr>
          <p:nvPr/>
        </p:nvCxnSpPr>
        <p:spPr bwMode="auto">
          <a:xfrm>
            <a:off x="6718176" y="6083557"/>
            <a:ext cx="0" cy="144463"/>
          </a:xfrm>
          <a:prstGeom prst="line">
            <a:avLst/>
          </a:prstGeom>
          <a:noFill/>
          <a:ln w="9525" algn="ctr">
            <a:solidFill>
              <a:schemeClr val="bg1"/>
            </a:solidFill>
            <a:round/>
            <a:headEnd/>
            <a:tailEnd/>
          </a:ln>
        </p:spPr>
      </p:cxnSp>
      <p:cxnSp>
        <p:nvCxnSpPr>
          <p:cNvPr id="23574" name="Connecteur droit 70"/>
          <p:cNvCxnSpPr>
            <a:cxnSpLocks noChangeShapeType="1"/>
          </p:cNvCxnSpPr>
          <p:nvPr/>
        </p:nvCxnSpPr>
        <p:spPr bwMode="auto">
          <a:xfrm>
            <a:off x="7010276" y="6083557"/>
            <a:ext cx="0" cy="144463"/>
          </a:xfrm>
          <a:prstGeom prst="line">
            <a:avLst/>
          </a:prstGeom>
          <a:noFill/>
          <a:ln w="9525" algn="ctr">
            <a:solidFill>
              <a:schemeClr val="bg1"/>
            </a:solidFill>
            <a:round/>
            <a:headEnd/>
            <a:tailEnd/>
          </a:ln>
        </p:spPr>
      </p:cxnSp>
      <p:cxnSp>
        <p:nvCxnSpPr>
          <p:cNvPr id="23575" name="Connecteur droit 71"/>
          <p:cNvCxnSpPr>
            <a:cxnSpLocks noChangeShapeType="1"/>
          </p:cNvCxnSpPr>
          <p:nvPr/>
        </p:nvCxnSpPr>
        <p:spPr bwMode="auto">
          <a:xfrm>
            <a:off x="7302376" y="6083557"/>
            <a:ext cx="0" cy="144463"/>
          </a:xfrm>
          <a:prstGeom prst="line">
            <a:avLst/>
          </a:prstGeom>
          <a:noFill/>
          <a:ln w="9525" algn="ctr">
            <a:solidFill>
              <a:schemeClr val="bg1"/>
            </a:solidFill>
            <a:round/>
            <a:headEnd/>
            <a:tailEnd/>
          </a:ln>
        </p:spPr>
      </p:cxnSp>
      <p:cxnSp>
        <p:nvCxnSpPr>
          <p:cNvPr id="23576" name="Connecteur droit 72"/>
          <p:cNvCxnSpPr>
            <a:cxnSpLocks noChangeShapeType="1"/>
          </p:cNvCxnSpPr>
          <p:nvPr/>
        </p:nvCxnSpPr>
        <p:spPr bwMode="auto">
          <a:xfrm>
            <a:off x="7596063" y="6083557"/>
            <a:ext cx="0" cy="144463"/>
          </a:xfrm>
          <a:prstGeom prst="line">
            <a:avLst/>
          </a:prstGeom>
          <a:noFill/>
          <a:ln w="9525" algn="ctr">
            <a:solidFill>
              <a:schemeClr val="bg1"/>
            </a:solidFill>
            <a:round/>
            <a:headEnd/>
            <a:tailEnd/>
          </a:ln>
        </p:spPr>
      </p:cxnSp>
      <p:cxnSp>
        <p:nvCxnSpPr>
          <p:cNvPr id="23577" name="Connecteur droit 73"/>
          <p:cNvCxnSpPr>
            <a:cxnSpLocks noChangeShapeType="1"/>
          </p:cNvCxnSpPr>
          <p:nvPr/>
        </p:nvCxnSpPr>
        <p:spPr bwMode="auto">
          <a:xfrm>
            <a:off x="7889751" y="6083557"/>
            <a:ext cx="0" cy="144463"/>
          </a:xfrm>
          <a:prstGeom prst="line">
            <a:avLst/>
          </a:prstGeom>
          <a:noFill/>
          <a:ln w="9525" algn="ctr">
            <a:solidFill>
              <a:schemeClr val="bg1"/>
            </a:solidFill>
            <a:round/>
            <a:headEnd/>
            <a:tailEnd/>
          </a:ln>
        </p:spPr>
      </p:cxnSp>
      <p:sp>
        <p:nvSpPr>
          <p:cNvPr id="23578" name="ZoneTexte 78"/>
          <p:cNvSpPr txBox="1">
            <a:spLocks noChangeArrowheads="1"/>
          </p:cNvSpPr>
          <p:nvPr/>
        </p:nvSpPr>
        <p:spPr bwMode="auto">
          <a:xfrm>
            <a:off x="1817239" y="6228020"/>
            <a:ext cx="290464" cy="369332"/>
          </a:xfrm>
          <a:prstGeom prst="rect">
            <a:avLst/>
          </a:prstGeom>
          <a:noFill/>
          <a:ln w="9525">
            <a:noFill/>
            <a:miter lim="800000"/>
            <a:headEnd/>
            <a:tailEnd/>
          </a:ln>
        </p:spPr>
        <p:txBody>
          <a:bodyPr wrap="none">
            <a:spAutoFit/>
          </a:bodyPr>
          <a:lstStyle/>
          <a:p>
            <a:r>
              <a:rPr lang="fr-BE">
                <a:latin typeface="Arial Narrow" pitchFamily="34" charset="0"/>
              </a:rPr>
              <a:t>1</a:t>
            </a:r>
            <a:endParaRPr lang="en-US">
              <a:latin typeface="Arial Narrow" pitchFamily="34" charset="0"/>
            </a:endParaRPr>
          </a:p>
        </p:txBody>
      </p:sp>
      <p:sp>
        <p:nvSpPr>
          <p:cNvPr id="23579" name="ZoneTexte 79"/>
          <p:cNvSpPr txBox="1">
            <a:spLocks noChangeArrowheads="1"/>
          </p:cNvSpPr>
          <p:nvPr/>
        </p:nvSpPr>
        <p:spPr bwMode="auto">
          <a:xfrm>
            <a:off x="2109339" y="6228020"/>
            <a:ext cx="290464" cy="369332"/>
          </a:xfrm>
          <a:prstGeom prst="rect">
            <a:avLst/>
          </a:prstGeom>
          <a:noFill/>
          <a:ln w="9525">
            <a:noFill/>
            <a:miter lim="800000"/>
            <a:headEnd/>
            <a:tailEnd/>
          </a:ln>
        </p:spPr>
        <p:txBody>
          <a:bodyPr wrap="none">
            <a:spAutoFit/>
          </a:bodyPr>
          <a:lstStyle/>
          <a:p>
            <a:r>
              <a:rPr lang="fr-BE">
                <a:latin typeface="Arial Narrow" pitchFamily="34" charset="0"/>
              </a:rPr>
              <a:t>2</a:t>
            </a:r>
            <a:endParaRPr lang="en-US">
              <a:latin typeface="Arial Narrow" pitchFamily="34" charset="0"/>
            </a:endParaRPr>
          </a:p>
        </p:txBody>
      </p:sp>
      <p:sp>
        <p:nvSpPr>
          <p:cNvPr id="23580" name="ZoneTexte 80"/>
          <p:cNvSpPr txBox="1">
            <a:spLocks noChangeArrowheads="1"/>
          </p:cNvSpPr>
          <p:nvPr/>
        </p:nvSpPr>
        <p:spPr bwMode="auto">
          <a:xfrm>
            <a:off x="2403027" y="6228020"/>
            <a:ext cx="290464" cy="369332"/>
          </a:xfrm>
          <a:prstGeom prst="rect">
            <a:avLst/>
          </a:prstGeom>
          <a:noFill/>
          <a:ln w="9525">
            <a:noFill/>
            <a:miter lim="800000"/>
            <a:headEnd/>
            <a:tailEnd/>
          </a:ln>
        </p:spPr>
        <p:txBody>
          <a:bodyPr wrap="none">
            <a:spAutoFit/>
          </a:bodyPr>
          <a:lstStyle/>
          <a:p>
            <a:r>
              <a:rPr lang="fr-BE">
                <a:latin typeface="Arial Narrow" pitchFamily="34" charset="0"/>
              </a:rPr>
              <a:t>3</a:t>
            </a:r>
            <a:endParaRPr lang="en-US">
              <a:latin typeface="Arial Narrow" pitchFamily="34" charset="0"/>
            </a:endParaRPr>
          </a:p>
        </p:txBody>
      </p:sp>
      <p:sp>
        <p:nvSpPr>
          <p:cNvPr id="23581" name="ZoneTexte 90"/>
          <p:cNvSpPr txBox="1">
            <a:spLocks noChangeArrowheads="1"/>
          </p:cNvSpPr>
          <p:nvPr/>
        </p:nvSpPr>
        <p:spPr bwMode="auto">
          <a:xfrm>
            <a:off x="2696714" y="6228020"/>
            <a:ext cx="290464" cy="369332"/>
          </a:xfrm>
          <a:prstGeom prst="rect">
            <a:avLst/>
          </a:prstGeom>
          <a:noFill/>
          <a:ln w="9525">
            <a:noFill/>
            <a:miter lim="800000"/>
            <a:headEnd/>
            <a:tailEnd/>
          </a:ln>
        </p:spPr>
        <p:txBody>
          <a:bodyPr wrap="none">
            <a:spAutoFit/>
          </a:bodyPr>
          <a:lstStyle/>
          <a:p>
            <a:r>
              <a:rPr lang="fr-BE">
                <a:latin typeface="Arial Narrow" pitchFamily="34" charset="0"/>
              </a:rPr>
              <a:t>4</a:t>
            </a:r>
            <a:endParaRPr lang="en-US">
              <a:latin typeface="Arial Narrow" pitchFamily="34" charset="0"/>
            </a:endParaRPr>
          </a:p>
        </p:txBody>
      </p:sp>
      <p:sp>
        <p:nvSpPr>
          <p:cNvPr id="23582" name="ZoneTexte 91"/>
          <p:cNvSpPr txBox="1">
            <a:spLocks noChangeArrowheads="1"/>
          </p:cNvSpPr>
          <p:nvPr/>
        </p:nvSpPr>
        <p:spPr bwMode="auto">
          <a:xfrm>
            <a:off x="2990402" y="6228020"/>
            <a:ext cx="290464" cy="369332"/>
          </a:xfrm>
          <a:prstGeom prst="rect">
            <a:avLst/>
          </a:prstGeom>
          <a:noFill/>
          <a:ln w="9525">
            <a:noFill/>
            <a:miter lim="800000"/>
            <a:headEnd/>
            <a:tailEnd/>
          </a:ln>
        </p:spPr>
        <p:txBody>
          <a:bodyPr wrap="none">
            <a:spAutoFit/>
          </a:bodyPr>
          <a:lstStyle/>
          <a:p>
            <a:r>
              <a:rPr lang="fr-BE">
                <a:latin typeface="Arial Narrow" pitchFamily="34" charset="0"/>
              </a:rPr>
              <a:t>5</a:t>
            </a:r>
            <a:endParaRPr lang="en-US">
              <a:latin typeface="Arial Narrow" pitchFamily="34" charset="0"/>
            </a:endParaRPr>
          </a:p>
        </p:txBody>
      </p:sp>
      <p:sp>
        <p:nvSpPr>
          <p:cNvPr id="23583" name="ZoneTexte 92"/>
          <p:cNvSpPr txBox="1">
            <a:spLocks noChangeArrowheads="1"/>
          </p:cNvSpPr>
          <p:nvPr/>
        </p:nvSpPr>
        <p:spPr bwMode="auto">
          <a:xfrm>
            <a:off x="3282502" y="6228020"/>
            <a:ext cx="290464" cy="369332"/>
          </a:xfrm>
          <a:prstGeom prst="rect">
            <a:avLst/>
          </a:prstGeom>
          <a:noFill/>
          <a:ln w="9525">
            <a:noFill/>
            <a:miter lim="800000"/>
            <a:headEnd/>
            <a:tailEnd/>
          </a:ln>
        </p:spPr>
        <p:txBody>
          <a:bodyPr wrap="none">
            <a:spAutoFit/>
          </a:bodyPr>
          <a:lstStyle/>
          <a:p>
            <a:r>
              <a:rPr lang="fr-BE">
                <a:latin typeface="Arial Narrow" pitchFamily="34" charset="0"/>
              </a:rPr>
              <a:t>6</a:t>
            </a:r>
            <a:endParaRPr lang="en-US">
              <a:latin typeface="Arial Narrow" pitchFamily="34" charset="0"/>
            </a:endParaRPr>
          </a:p>
        </p:txBody>
      </p:sp>
      <p:sp>
        <p:nvSpPr>
          <p:cNvPr id="23584" name="ZoneTexte 93"/>
          <p:cNvSpPr txBox="1">
            <a:spLocks noChangeArrowheads="1"/>
          </p:cNvSpPr>
          <p:nvPr/>
        </p:nvSpPr>
        <p:spPr bwMode="auto">
          <a:xfrm>
            <a:off x="3576189" y="6228020"/>
            <a:ext cx="290464" cy="369332"/>
          </a:xfrm>
          <a:prstGeom prst="rect">
            <a:avLst/>
          </a:prstGeom>
          <a:noFill/>
          <a:ln w="9525">
            <a:noFill/>
            <a:miter lim="800000"/>
            <a:headEnd/>
            <a:tailEnd/>
          </a:ln>
        </p:spPr>
        <p:txBody>
          <a:bodyPr wrap="none">
            <a:spAutoFit/>
          </a:bodyPr>
          <a:lstStyle/>
          <a:p>
            <a:r>
              <a:rPr lang="fr-BE">
                <a:latin typeface="Arial Narrow" pitchFamily="34" charset="0"/>
              </a:rPr>
              <a:t>7</a:t>
            </a:r>
            <a:endParaRPr lang="en-US">
              <a:latin typeface="Arial Narrow" pitchFamily="34" charset="0"/>
            </a:endParaRPr>
          </a:p>
        </p:txBody>
      </p:sp>
      <p:sp>
        <p:nvSpPr>
          <p:cNvPr id="23585" name="ZoneTexte 94"/>
          <p:cNvSpPr txBox="1">
            <a:spLocks noChangeArrowheads="1"/>
          </p:cNvSpPr>
          <p:nvPr/>
        </p:nvSpPr>
        <p:spPr bwMode="auto">
          <a:xfrm>
            <a:off x="3866702" y="6228020"/>
            <a:ext cx="290464" cy="369332"/>
          </a:xfrm>
          <a:prstGeom prst="rect">
            <a:avLst/>
          </a:prstGeom>
          <a:noFill/>
          <a:ln w="9525">
            <a:noFill/>
            <a:miter lim="800000"/>
            <a:headEnd/>
            <a:tailEnd/>
          </a:ln>
        </p:spPr>
        <p:txBody>
          <a:bodyPr wrap="none">
            <a:spAutoFit/>
          </a:bodyPr>
          <a:lstStyle/>
          <a:p>
            <a:r>
              <a:rPr lang="fr-BE">
                <a:latin typeface="Arial Narrow" pitchFamily="34" charset="0"/>
              </a:rPr>
              <a:t>8</a:t>
            </a:r>
            <a:endParaRPr lang="en-US">
              <a:latin typeface="Arial Narrow" pitchFamily="34" charset="0"/>
            </a:endParaRPr>
          </a:p>
        </p:txBody>
      </p:sp>
      <p:sp>
        <p:nvSpPr>
          <p:cNvPr id="23586" name="ZoneTexte 95"/>
          <p:cNvSpPr txBox="1">
            <a:spLocks noChangeArrowheads="1"/>
          </p:cNvSpPr>
          <p:nvPr/>
        </p:nvSpPr>
        <p:spPr bwMode="auto">
          <a:xfrm>
            <a:off x="4165152" y="6228020"/>
            <a:ext cx="290464" cy="369332"/>
          </a:xfrm>
          <a:prstGeom prst="rect">
            <a:avLst/>
          </a:prstGeom>
          <a:noFill/>
          <a:ln w="9525">
            <a:noFill/>
            <a:miter lim="800000"/>
            <a:headEnd/>
            <a:tailEnd/>
          </a:ln>
        </p:spPr>
        <p:txBody>
          <a:bodyPr wrap="none">
            <a:spAutoFit/>
          </a:bodyPr>
          <a:lstStyle/>
          <a:p>
            <a:r>
              <a:rPr lang="fr-BE">
                <a:latin typeface="Arial Narrow" pitchFamily="34" charset="0"/>
              </a:rPr>
              <a:t>9</a:t>
            </a:r>
            <a:endParaRPr lang="en-US">
              <a:latin typeface="Arial Narrow" pitchFamily="34" charset="0"/>
            </a:endParaRPr>
          </a:p>
        </p:txBody>
      </p:sp>
      <p:sp>
        <p:nvSpPr>
          <p:cNvPr id="23587" name="ZoneTexte 96"/>
          <p:cNvSpPr txBox="1">
            <a:spLocks noChangeArrowheads="1"/>
          </p:cNvSpPr>
          <p:nvPr/>
        </p:nvSpPr>
        <p:spPr bwMode="auto">
          <a:xfrm>
            <a:off x="4455664" y="6228020"/>
            <a:ext cx="396262" cy="369332"/>
          </a:xfrm>
          <a:prstGeom prst="rect">
            <a:avLst/>
          </a:prstGeom>
          <a:noFill/>
          <a:ln w="9525">
            <a:noFill/>
            <a:miter lim="800000"/>
            <a:headEnd/>
            <a:tailEnd/>
          </a:ln>
        </p:spPr>
        <p:txBody>
          <a:bodyPr wrap="none">
            <a:spAutoFit/>
          </a:bodyPr>
          <a:lstStyle/>
          <a:p>
            <a:r>
              <a:rPr lang="fr-BE">
                <a:latin typeface="Arial Narrow" pitchFamily="34" charset="0"/>
              </a:rPr>
              <a:t>10</a:t>
            </a:r>
            <a:endParaRPr lang="en-US">
              <a:latin typeface="Arial Narrow" pitchFamily="34" charset="0"/>
            </a:endParaRPr>
          </a:p>
        </p:txBody>
      </p:sp>
      <p:sp>
        <p:nvSpPr>
          <p:cNvPr id="23588" name="ZoneTexte 97"/>
          <p:cNvSpPr txBox="1">
            <a:spLocks noChangeArrowheads="1"/>
          </p:cNvSpPr>
          <p:nvPr/>
        </p:nvSpPr>
        <p:spPr bwMode="auto">
          <a:xfrm>
            <a:off x="4750939" y="6228020"/>
            <a:ext cx="382412" cy="369332"/>
          </a:xfrm>
          <a:prstGeom prst="rect">
            <a:avLst/>
          </a:prstGeom>
          <a:noFill/>
          <a:ln w="9525">
            <a:noFill/>
            <a:miter lim="800000"/>
            <a:headEnd/>
            <a:tailEnd/>
          </a:ln>
        </p:spPr>
        <p:txBody>
          <a:bodyPr wrap="none">
            <a:spAutoFit/>
          </a:bodyPr>
          <a:lstStyle/>
          <a:p>
            <a:r>
              <a:rPr lang="fr-BE">
                <a:latin typeface="Arial Narrow" pitchFamily="34" charset="0"/>
              </a:rPr>
              <a:t>11</a:t>
            </a:r>
            <a:endParaRPr lang="en-US">
              <a:latin typeface="Arial Narrow" pitchFamily="34" charset="0"/>
            </a:endParaRPr>
          </a:p>
        </p:txBody>
      </p:sp>
      <p:sp>
        <p:nvSpPr>
          <p:cNvPr id="23589" name="ZoneTexte 98"/>
          <p:cNvSpPr txBox="1">
            <a:spLocks noChangeArrowheads="1"/>
          </p:cNvSpPr>
          <p:nvPr/>
        </p:nvSpPr>
        <p:spPr bwMode="auto">
          <a:xfrm>
            <a:off x="5041452" y="6228020"/>
            <a:ext cx="396262" cy="369332"/>
          </a:xfrm>
          <a:prstGeom prst="rect">
            <a:avLst/>
          </a:prstGeom>
          <a:noFill/>
          <a:ln w="9525">
            <a:noFill/>
            <a:miter lim="800000"/>
            <a:headEnd/>
            <a:tailEnd/>
          </a:ln>
        </p:spPr>
        <p:txBody>
          <a:bodyPr wrap="none">
            <a:spAutoFit/>
          </a:bodyPr>
          <a:lstStyle/>
          <a:p>
            <a:r>
              <a:rPr lang="fr-BE">
                <a:latin typeface="Arial Narrow" pitchFamily="34" charset="0"/>
              </a:rPr>
              <a:t>12</a:t>
            </a:r>
            <a:endParaRPr lang="en-US">
              <a:latin typeface="Arial Narrow" pitchFamily="34" charset="0"/>
            </a:endParaRPr>
          </a:p>
        </p:txBody>
      </p:sp>
      <p:sp>
        <p:nvSpPr>
          <p:cNvPr id="23590" name="ZoneTexte 99"/>
          <p:cNvSpPr txBox="1">
            <a:spLocks noChangeArrowheads="1"/>
          </p:cNvSpPr>
          <p:nvPr/>
        </p:nvSpPr>
        <p:spPr bwMode="auto">
          <a:xfrm>
            <a:off x="5336727" y="6228020"/>
            <a:ext cx="396262" cy="369332"/>
          </a:xfrm>
          <a:prstGeom prst="rect">
            <a:avLst/>
          </a:prstGeom>
          <a:noFill/>
          <a:ln w="9525">
            <a:noFill/>
            <a:miter lim="800000"/>
            <a:headEnd/>
            <a:tailEnd/>
          </a:ln>
        </p:spPr>
        <p:txBody>
          <a:bodyPr wrap="none">
            <a:spAutoFit/>
          </a:bodyPr>
          <a:lstStyle/>
          <a:p>
            <a:r>
              <a:rPr lang="fr-BE">
                <a:latin typeface="Arial Narrow" pitchFamily="34" charset="0"/>
              </a:rPr>
              <a:t>13</a:t>
            </a:r>
            <a:endParaRPr lang="en-US">
              <a:latin typeface="Arial Narrow" pitchFamily="34" charset="0"/>
            </a:endParaRPr>
          </a:p>
        </p:txBody>
      </p:sp>
      <p:sp>
        <p:nvSpPr>
          <p:cNvPr id="23591" name="ZoneTexte 100"/>
          <p:cNvSpPr txBox="1">
            <a:spLocks noChangeArrowheads="1"/>
          </p:cNvSpPr>
          <p:nvPr/>
        </p:nvSpPr>
        <p:spPr bwMode="auto">
          <a:xfrm>
            <a:off x="5628827" y="6228020"/>
            <a:ext cx="396262" cy="369332"/>
          </a:xfrm>
          <a:prstGeom prst="rect">
            <a:avLst/>
          </a:prstGeom>
          <a:noFill/>
          <a:ln w="9525">
            <a:noFill/>
            <a:miter lim="800000"/>
            <a:headEnd/>
            <a:tailEnd/>
          </a:ln>
        </p:spPr>
        <p:txBody>
          <a:bodyPr wrap="none">
            <a:spAutoFit/>
          </a:bodyPr>
          <a:lstStyle/>
          <a:p>
            <a:r>
              <a:rPr lang="fr-BE">
                <a:latin typeface="Arial Narrow" pitchFamily="34" charset="0"/>
              </a:rPr>
              <a:t>14</a:t>
            </a:r>
            <a:endParaRPr lang="en-US">
              <a:latin typeface="Arial Narrow" pitchFamily="34" charset="0"/>
            </a:endParaRPr>
          </a:p>
        </p:txBody>
      </p:sp>
      <p:sp>
        <p:nvSpPr>
          <p:cNvPr id="23592" name="ZoneTexte 101"/>
          <p:cNvSpPr txBox="1">
            <a:spLocks noChangeArrowheads="1"/>
          </p:cNvSpPr>
          <p:nvPr/>
        </p:nvSpPr>
        <p:spPr bwMode="auto">
          <a:xfrm>
            <a:off x="5922514" y="6228020"/>
            <a:ext cx="396262" cy="369332"/>
          </a:xfrm>
          <a:prstGeom prst="rect">
            <a:avLst/>
          </a:prstGeom>
          <a:noFill/>
          <a:ln w="9525">
            <a:noFill/>
            <a:miter lim="800000"/>
            <a:headEnd/>
            <a:tailEnd/>
          </a:ln>
        </p:spPr>
        <p:txBody>
          <a:bodyPr wrap="none">
            <a:spAutoFit/>
          </a:bodyPr>
          <a:lstStyle/>
          <a:p>
            <a:r>
              <a:rPr lang="fr-BE">
                <a:latin typeface="Arial Narrow" pitchFamily="34" charset="0"/>
              </a:rPr>
              <a:t>15</a:t>
            </a:r>
            <a:endParaRPr lang="en-US">
              <a:latin typeface="Arial Narrow" pitchFamily="34" charset="0"/>
            </a:endParaRPr>
          </a:p>
        </p:txBody>
      </p:sp>
      <p:sp>
        <p:nvSpPr>
          <p:cNvPr id="23593" name="ZoneTexte 102"/>
          <p:cNvSpPr txBox="1">
            <a:spLocks noChangeArrowheads="1"/>
          </p:cNvSpPr>
          <p:nvPr/>
        </p:nvSpPr>
        <p:spPr bwMode="auto">
          <a:xfrm>
            <a:off x="6216202" y="6228020"/>
            <a:ext cx="396262" cy="369332"/>
          </a:xfrm>
          <a:prstGeom prst="rect">
            <a:avLst/>
          </a:prstGeom>
          <a:noFill/>
          <a:ln w="9525">
            <a:noFill/>
            <a:miter lim="800000"/>
            <a:headEnd/>
            <a:tailEnd/>
          </a:ln>
        </p:spPr>
        <p:txBody>
          <a:bodyPr wrap="none">
            <a:spAutoFit/>
          </a:bodyPr>
          <a:lstStyle/>
          <a:p>
            <a:r>
              <a:rPr lang="fr-BE">
                <a:latin typeface="Arial Narrow" pitchFamily="34" charset="0"/>
              </a:rPr>
              <a:t>16</a:t>
            </a:r>
            <a:endParaRPr lang="en-US">
              <a:latin typeface="Arial Narrow" pitchFamily="34" charset="0"/>
            </a:endParaRPr>
          </a:p>
        </p:txBody>
      </p:sp>
      <p:sp>
        <p:nvSpPr>
          <p:cNvPr id="23594" name="ZoneTexte 103"/>
          <p:cNvSpPr txBox="1">
            <a:spLocks noChangeArrowheads="1"/>
          </p:cNvSpPr>
          <p:nvPr/>
        </p:nvSpPr>
        <p:spPr bwMode="auto">
          <a:xfrm>
            <a:off x="6509889" y="6228020"/>
            <a:ext cx="396262" cy="369332"/>
          </a:xfrm>
          <a:prstGeom prst="rect">
            <a:avLst/>
          </a:prstGeom>
          <a:noFill/>
          <a:ln w="9525">
            <a:noFill/>
            <a:miter lim="800000"/>
            <a:headEnd/>
            <a:tailEnd/>
          </a:ln>
        </p:spPr>
        <p:txBody>
          <a:bodyPr wrap="none">
            <a:spAutoFit/>
          </a:bodyPr>
          <a:lstStyle/>
          <a:p>
            <a:r>
              <a:rPr lang="fr-BE">
                <a:latin typeface="Arial Narrow" pitchFamily="34" charset="0"/>
              </a:rPr>
              <a:t>17</a:t>
            </a:r>
            <a:endParaRPr lang="en-US">
              <a:latin typeface="Arial Narrow" pitchFamily="34" charset="0"/>
            </a:endParaRPr>
          </a:p>
        </p:txBody>
      </p:sp>
      <p:sp>
        <p:nvSpPr>
          <p:cNvPr id="23595" name="ZoneTexte 104"/>
          <p:cNvSpPr txBox="1">
            <a:spLocks noChangeArrowheads="1"/>
          </p:cNvSpPr>
          <p:nvPr/>
        </p:nvSpPr>
        <p:spPr bwMode="auto">
          <a:xfrm>
            <a:off x="6803577" y="6228020"/>
            <a:ext cx="396262" cy="369332"/>
          </a:xfrm>
          <a:prstGeom prst="rect">
            <a:avLst/>
          </a:prstGeom>
          <a:noFill/>
          <a:ln w="9525">
            <a:noFill/>
            <a:miter lim="800000"/>
            <a:headEnd/>
            <a:tailEnd/>
          </a:ln>
        </p:spPr>
        <p:txBody>
          <a:bodyPr wrap="none">
            <a:spAutoFit/>
          </a:bodyPr>
          <a:lstStyle/>
          <a:p>
            <a:r>
              <a:rPr lang="fr-BE">
                <a:latin typeface="Arial Narrow" pitchFamily="34" charset="0"/>
              </a:rPr>
              <a:t>18</a:t>
            </a:r>
            <a:endParaRPr lang="en-US">
              <a:latin typeface="Arial Narrow" pitchFamily="34" charset="0"/>
            </a:endParaRPr>
          </a:p>
        </p:txBody>
      </p:sp>
      <p:sp>
        <p:nvSpPr>
          <p:cNvPr id="23596" name="ZoneTexte 105"/>
          <p:cNvSpPr txBox="1">
            <a:spLocks noChangeArrowheads="1"/>
          </p:cNvSpPr>
          <p:nvPr/>
        </p:nvSpPr>
        <p:spPr bwMode="auto">
          <a:xfrm>
            <a:off x="7095677" y="6228020"/>
            <a:ext cx="396262" cy="369332"/>
          </a:xfrm>
          <a:prstGeom prst="rect">
            <a:avLst/>
          </a:prstGeom>
          <a:noFill/>
          <a:ln w="9525">
            <a:noFill/>
            <a:miter lim="800000"/>
            <a:headEnd/>
            <a:tailEnd/>
          </a:ln>
        </p:spPr>
        <p:txBody>
          <a:bodyPr wrap="none">
            <a:spAutoFit/>
          </a:bodyPr>
          <a:lstStyle/>
          <a:p>
            <a:r>
              <a:rPr lang="fr-BE">
                <a:latin typeface="Arial Narrow" pitchFamily="34" charset="0"/>
              </a:rPr>
              <a:t>19</a:t>
            </a:r>
            <a:endParaRPr lang="en-US">
              <a:latin typeface="Arial Narrow" pitchFamily="34" charset="0"/>
            </a:endParaRPr>
          </a:p>
        </p:txBody>
      </p:sp>
      <p:sp>
        <p:nvSpPr>
          <p:cNvPr id="23597" name="ZoneTexte 106"/>
          <p:cNvSpPr txBox="1">
            <a:spLocks noChangeArrowheads="1"/>
          </p:cNvSpPr>
          <p:nvPr/>
        </p:nvSpPr>
        <p:spPr bwMode="auto">
          <a:xfrm>
            <a:off x="7387777" y="6228020"/>
            <a:ext cx="396262" cy="369332"/>
          </a:xfrm>
          <a:prstGeom prst="rect">
            <a:avLst/>
          </a:prstGeom>
          <a:noFill/>
          <a:ln w="9525">
            <a:noFill/>
            <a:miter lim="800000"/>
            <a:headEnd/>
            <a:tailEnd/>
          </a:ln>
        </p:spPr>
        <p:txBody>
          <a:bodyPr wrap="none">
            <a:spAutoFit/>
          </a:bodyPr>
          <a:lstStyle/>
          <a:p>
            <a:r>
              <a:rPr lang="fr-BE">
                <a:latin typeface="Arial Narrow" pitchFamily="34" charset="0"/>
              </a:rPr>
              <a:t>20</a:t>
            </a:r>
            <a:endParaRPr lang="en-US">
              <a:latin typeface="Arial Narrow" pitchFamily="34" charset="0"/>
            </a:endParaRPr>
          </a:p>
        </p:txBody>
      </p:sp>
      <p:sp>
        <p:nvSpPr>
          <p:cNvPr id="23598" name="ZoneTexte 107"/>
          <p:cNvSpPr txBox="1">
            <a:spLocks noChangeArrowheads="1"/>
          </p:cNvSpPr>
          <p:nvPr/>
        </p:nvSpPr>
        <p:spPr bwMode="auto">
          <a:xfrm>
            <a:off x="7681464" y="6228020"/>
            <a:ext cx="396262" cy="369332"/>
          </a:xfrm>
          <a:prstGeom prst="rect">
            <a:avLst/>
          </a:prstGeom>
          <a:noFill/>
          <a:ln w="9525">
            <a:noFill/>
            <a:miter lim="800000"/>
            <a:headEnd/>
            <a:tailEnd/>
          </a:ln>
        </p:spPr>
        <p:txBody>
          <a:bodyPr wrap="none">
            <a:spAutoFit/>
          </a:bodyPr>
          <a:lstStyle/>
          <a:p>
            <a:r>
              <a:rPr lang="fr-BE" b="1" dirty="0">
                <a:latin typeface="Arial Narrow" pitchFamily="34" charset="0"/>
              </a:rPr>
              <a:t>21</a:t>
            </a:r>
            <a:endParaRPr lang="en-US" b="1" dirty="0">
              <a:latin typeface="Arial Narrow" pitchFamily="34" charset="0"/>
            </a:endParaRPr>
          </a:p>
        </p:txBody>
      </p:sp>
      <p:cxnSp>
        <p:nvCxnSpPr>
          <p:cNvPr id="23599" name="Connecteur droit 113"/>
          <p:cNvCxnSpPr>
            <a:cxnSpLocks noChangeShapeType="1"/>
          </p:cNvCxnSpPr>
          <p:nvPr/>
        </p:nvCxnSpPr>
        <p:spPr bwMode="auto">
          <a:xfrm>
            <a:off x="1776288" y="6083557"/>
            <a:ext cx="0" cy="144463"/>
          </a:xfrm>
          <a:prstGeom prst="line">
            <a:avLst/>
          </a:prstGeom>
          <a:noFill/>
          <a:ln w="9525" algn="ctr">
            <a:solidFill>
              <a:schemeClr val="bg1"/>
            </a:solidFill>
            <a:round/>
            <a:headEnd/>
            <a:tailEnd/>
          </a:ln>
        </p:spPr>
      </p:cxnSp>
      <p:cxnSp>
        <p:nvCxnSpPr>
          <p:cNvPr id="23600" name="Connecteur droit 143"/>
          <p:cNvCxnSpPr>
            <a:cxnSpLocks noChangeShapeType="1"/>
          </p:cNvCxnSpPr>
          <p:nvPr/>
        </p:nvCxnSpPr>
        <p:spPr bwMode="auto">
          <a:xfrm>
            <a:off x="1506413" y="6083557"/>
            <a:ext cx="0" cy="144463"/>
          </a:xfrm>
          <a:prstGeom prst="line">
            <a:avLst/>
          </a:prstGeom>
          <a:noFill/>
          <a:ln w="9525" algn="ctr">
            <a:solidFill>
              <a:schemeClr val="bg1"/>
            </a:solidFill>
            <a:round/>
            <a:headEnd/>
            <a:tailEnd/>
          </a:ln>
        </p:spPr>
      </p:cxnSp>
      <p:sp>
        <p:nvSpPr>
          <p:cNvPr id="23601" name="ZoneTexte 78"/>
          <p:cNvSpPr txBox="1">
            <a:spLocks noChangeArrowheads="1"/>
          </p:cNvSpPr>
          <p:nvPr/>
        </p:nvSpPr>
        <p:spPr bwMode="auto">
          <a:xfrm>
            <a:off x="1590227" y="6226432"/>
            <a:ext cx="290464" cy="369332"/>
          </a:xfrm>
          <a:prstGeom prst="rect">
            <a:avLst/>
          </a:prstGeom>
          <a:noFill/>
          <a:ln w="9525">
            <a:noFill/>
            <a:miter lim="800000"/>
            <a:headEnd/>
            <a:tailEnd/>
          </a:ln>
        </p:spPr>
        <p:txBody>
          <a:bodyPr wrap="none">
            <a:spAutoFit/>
          </a:bodyPr>
          <a:lstStyle/>
          <a:p>
            <a:r>
              <a:rPr lang="fr-BE" b="1" dirty="0">
                <a:latin typeface="Arial Narrow" pitchFamily="34" charset="0"/>
              </a:rPr>
              <a:t>0</a:t>
            </a:r>
            <a:endParaRPr lang="en-US" b="1" dirty="0">
              <a:latin typeface="Arial Narrow" pitchFamily="34" charset="0"/>
            </a:endParaRPr>
          </a:p>
        </p:txBody>
      </p:sp>
      <p:cxnSp>
        <p:nvCxnSpPr>
          <p:cNvPr id="23602" name="Connecteur droit 73"/>
          <p:cNvCxnSpPr>
            <a:cxnSpLocks noChangeShapeType="1"/>
          </p:cNvCxnSpPr>
          <p:nvPr/>
        </p:nvCxnSpPr>
        <p:spPr bwMode="auto">
          <a:xfrm>
            <a:off x="8169151" y="6113720"/>
            <a:ext cx="0" cy="142875"/>
          </a:xfrm>
          <a:prstGeom prst="line">
            <a:avLst/>
          </a:prstGeom>
          <a:noFill/>
          <a:ln w="9525" algn="ctr">
            <a:solidFill>
              <a:schemeClr val="bg1"/>
            </a:solidFill>
            <a:round/>
            <a:headEnd/>
            <a:tailEnd/>
          </a:ln>
        </p:spPr>
      </p:cxnSp>
      <p:sp>
        <p:nvSpPr>
          <p:cNvPr id="23603" name="ZoneTexte 107"/>
          <p:cNvSpPr txBox="1">
            <a:spLocks noChangeArrowheads="1"/>
          </p:cNvSpPr>
          <p:nvPr/>
        </p:nvSpPr>
        <p:spPr bwMode="auto">
          <a:xfrm>
            <a:off x="8025952" y="6226432"/>
            <a:ext cx="290464" cy="369332"/>
          </a:xfrm>
          <a:prstGeom prst="rect">
            <a:avLst/>
          </a:prstGeom>
          <a:noFill/>
          <a:ln w="9525">
            <a:noFill/>
            <a:miter lim="800000"/>
            <a:headEnd/>
            <a:tailEnd/>
          </a:ln>
        </p:spPr>
        <p:txBody>
          <a:bodyPr wrap="none">
            <a:spAutoFit/>
          </a:bodyPr>
          <a:lstStyle/>
          <a:p>
            <a:r>
              <a:rPr lang="fr-BE">
                <a:latin typeface="Arial Narrow" pitchFamily="34" charset="0"/>
              </a:rPr>
              <a:t>0</a:t>
            </a:r>
            <a:endParaRPr lang="en-US">
              <a:latin typeface="Arial Narrow" pitchFamily="34" charset="0"/>
            </a:endParaRPr>
          </a:p>
        </p:txBody>
      </p:sp>
      <p:cxnSp>
        <p:nvCxnSpPr>
          <p:cNvPr id="23604" name="Connecteur droit 143"/>
          <p:cNvCxnSpPr>
            <a:cxnSpLocks noChangeShapeType="1"/>
          </p:cNvCxnSpPr>
          <p:nvPr/>
        </p:nvCxnSpPr>
        <p:spPr bwMode="auto">
          <a:xfrm>
            <a:off x="1279401" y="6113720"/>
            <a:ext cx="0" cy="142875"/>
          </a:xfrm>
          <a:prstGeom prst="line">
            <a:avLst/>
          </a:prstGeom>
          <a:noFill/>
          <a:ln w="9525" algn="ctr">
            <a:solidFill>
              <a:schemeClr val="bg1"/>
            </a:solidFill>
            <a:round/>
            <a:headEnd/>
            <a:tailEnd/>
          </a:ln>
        </p:spPr>
      </p:cxnSp>
      <p:cxnSp>
        <p:nvCxnSpPr>
          <p:cNvPr id="23605" name="Connecteur droit 143"/>
          <p:cNvCxnSpPr>
            <a:cxnSpLocks noChangeShapeType="1"/>
          </p:cNvCxnSpPr>
          <p:nvPr/>
        </p:nvCxnSpPr>
        <p:spPr bwMode="auto">
          <a:xfrm>
            <a:off x="1030163" y="6115307"/>
            <a:ext cx="0" cy="144463"/>
          </a:xfrm>
          <a:prstGeom prst="line">
            <a:avLst/>
          </a:prstGeom>
          <a:noFill/>
          <a:ln w="9525" algn="ctr">
            <a:solidFill>
              <a:schemeClr val="bg1"/>
            </a:solidFill>
            <a:round/>
            <a:headEnd/>
            <a:tailEnd/>
          </a:ln>
        </p:spPr>
      </p:cxnSp>
      <p:sp>
        <p:nvSpPr>
          <p:cNvPr id="23606" name="ZoneTexte 78"/>
          <p:cNvSpPr txBox="1">
            <a:spLocks noChangeArrowheads="1"/>
          </p:cNvSpPr>
          <p:nvPr/>
        </p:nvSpPr>
        <p:spPr bwMode="auto">
          <a:xfrm>
            <a:off x="1291777" y="6226432"/>
            <a:ext cx="352982" cy="369332"/>
          </a:xfrm>
          <a:prstGeom prst="rect">
            <a:avLst/>
          </a:prstGeom>
          <a:noFill/>
          <a:ln w="9525">
            <a:noFill/>
            <a:miter lim="800000"/>
            <a:headEnd/>
            <a:tailEnd/>
          </a:ln>
        </p:spPr>
        <p:txBody>
          <a:bodyPr wrap="none">
            <a:spAutoFit/>
          </a:bodyPr>
          <a:lstStyle/>
          <a:p>
            <a:r>
              <a:rPr lang="fr-BE">
                <a:latin typeface="Arial Narrow" pitchFamily="34" charset="0"/>
              </a:rPr>
              <a:t>-1</a:t>
            </a:r>
            <a:endParaRPr lang="en-US">
              <a:latin typeface="Arial Narrow" pitchFamily="34" charset="0"/>
            </a:endParaRPr>
          </a:p>
        </p:txBody>
      </p:sp>
      <p:sp>
        <p:nvSpPr>
          <p:cNvPr id="23607" name="ZoneTexte 78"/>
          <p:cNvSpPr txBox="1">
            <a:spLocks noChangeArrowheads="1"/>
          </p:cNvSpPr>
          <p:nvPr/>
        </p:nvSpPr>
        <p:spPr bwMode="auto">
          <a:xfrm>
            <a:off x="1031427" y="6228020"/>
            <a:ext cx="352982" cy="369332"/>
          </a:xfrm>
          <a:prstGeom prst="rect">
            <a:avLst/>
          </a:prstGeom>
          <a:noFill/>
          <a:ln w="9525">
            <a:noFill/>
            <a:miter lim="800000"/>
            <a:headEnd/>
            <a:tailEnd/>
          </a:ln>
        </p:spPr>
        <p:txBody>
          <a:bodyPr wrap="none">
            <a:spAutoFit/>
          </a:bodyPr>
          <a:lstStyle/>
          <a:p>
            <a:r>
              <a:rPr lang="fr-BE">
                <a:latin typeface="Arial Narrow" pitchFamily="34" charset="0"/>
              </a:rPr>
              <a:t>-2</a:t>
            </a:r>
            <a:endParaRPr lang="en-US">
              <a:latin typeface="Arial Narrow" pitchFamily="34" charset="0"/>
            </a:endParaRPr>
          </a:p>
        </p:txBody>
      </p:sp>
      <p:sp>
        <p:nvSpPr>
          <p:cNvPr id="23608" name="ZoneTexte 78"/>
          <p:cNvSpPr txBox="1">
            <a:spLocks noChangeArrowheads="1"/>
          </p:cNvSpPr>
          <p:nvPr/>
        </p:nvSpPr>
        <p:spPr bwMode="auto">
          <a:xfrm>
            <a:off x="698052" y="6228020"/>
            <a:ext cx="352982" cy="369332"/>
          </a:xfrm>
          <a:prstGeom prst="rect">
            <a:avLst/>
          </a:prstGeom>
          <a:noFill/>
          <a:ln w="9525">
            <a:noFill/>
            <a:miter lim="800000"/>
            <a:headEnd/>
            <a:tailEnd/>
          </a:ln>
        </p:spPr>
        <p:txBody>
          <a:bodyPr wrap="none">
            <a:spAutoFit/>
          </a:bodyPr>
          <a:lstStyle/>
          <a:p>
            <a:r>
              <a:rPr lang="fr-BE">
                <a:latin typeface="Arial Narrow" pitchFamily="34" charset="0"/>
              </a:rPr>
              <a:t>-3</a:t>
            </a:r>
            <a:endParaRPr lang="en-US">
              <a:latin typeface="Arial Narrow" pitchFamily="34" charset="0"/>
            </a:endParaRPr>
          </a:p>
        </p:txBody>
      </p:sp>
      <p:cxnSp>
        <p:nvCxnSpPr>
          <p:cNvPr id="23609" name="Connecteur droit 73"/>
          <p:cNvCxnSpPr>
            <a:cxnSpLocks noChangeShapeType="1"/>
          </p:cNvCxnSpPr>
          <p:nvPr/>
        </p:nvCxnSpPr>
        <p:spPr bwMode="auto">
          <a:xfrm>
            <a:off x="780926" y="6115307"/>
            <a:ext cx="0" cy="144463"/>
          </a:xfrm>
          <a:prstGeom prst="line">
            <a:avLst/>
          </a:prstGeom>
          <a:noFill/>
          <a:ln w="9525" algn="ctr">
            <a:solidFill>
              <a:schemeClr val="bg1"/>
            </a:solidFill>
            <a:round/>
            <a:headEnd/>
            <a:tailEnd/>
          </a:ln>
        </p:spPr>
      </p:cxnSp>
      <p:sp>
        <p:nvSpPr>
          <p:cNvPr id="23611" name="Rectangle 60"/>
          <p:cNvSpPr>
            <a:spLocks noChangeArrowheads="1"/>
          </p:cNvSpPr>
          <p:nvPr/>
        </p:nvSpPr>
        <p:spPr bwMode="auto">
          <a:xfrm>
            <a:off x="3752278" y="1924308"/>
            <a:ext cx="3403600" cy="4032249"/>
          </a:xfrm>
          <a:prstGeom prst="rect">
            <a:avLst/>
          </a:prstGeom>
          <a:solidFill>
            <a:srgbClr val="FFFF00"/>
          </a:solidFill>
          <a:ln w="9525">
            <a:solidFill>
              <a:schemeClr val="tx1"/>
            </a:solidFill>
            <a:miter lim="800000"/>
            <a:headEnd/>
            <a:tailEnd/>
          </a:ln>
        </p:spPr>
        <p:txBody>
          <a:bodyPr wrap="none" anchor="ctr"/>
          <a:lstStyle/>
          <a:p>
            <a:pPr algn="ctr"/>
            <a:endParaRPr lang="fr-FR"/>
          </a:p>
        </p:txBody>
      </p:sp>
      <p:sp>
        <p:nvSpPr>
          <p:cNvPr id="21588" name="Rectangle 346"/>
          <p:cNvSpPr>
            <a:spLocks noChangeArrowheads="1"/>
          </p:cNvSpPr>
          <p:nvPr/>
        </p:nvSpPr>
        <p:spPr bwMode="auto">
          <a:xfrm>
            <a:off x="7883401" y="1924308"/>
            <a:ext cx="287337" cy="4032711"/>
          </a:xfrm>
          <a:prstGeom prst="rect">
            <a:avLst/>
          </a:prstGeom>
          <a:solidFill>
            <a:srgbClr val="006600"/>
          </a:solidFill>
          <a:ln w="12700">
            <a:solidFill>
              <a:schemeClr val="tx1"/>
            </a:solidFill>
            <a:miter lim="800000"/>
            <a:headEnd/>
            <a:tailEnd/>
          </a:ln>
        </p:spPr>
        <p:txBody>
          <a:bodyPr wrap="none" anchor="ctr"/>
          <a:lstStyle/>
          <a:p>
            <a:pPr algn="ctr"/>
            <a:endParaRPr lang="fr-FR"/>
          </a:p>
        </p:txBody>
      </p:sp>
      <p:sp>
        <p:nvSpPr>
          <p:cNvPr id="7" name="ZoneTexte 6"/>
          <p:cNvSpPr txBox="1"/>
          <p:nvPr/>
        </p:nvSpPr>
        <p:spPr>
          <a:xfrm>
            <a:off x="651371" y="1196752"/>
            <a:ext cx="1151021" cy="461665"/>
          </a:xfrm>
          <a:prstGeom prst="rect">
            <a:avLst/>
          </a:prstGeom>
          <a:solidFill>
            <a:srgbClr val="006600"/>
          </a:solidFill>
          <a:ln>
            <a:solidFill>
              <a:schemeClr val="tx1"/>
            </a:solidFill>
          </a:ln>
        </p:spPr>
        <p:txBody>
          <a:bodyPr wrap="none" rtlCol="0">
            <a:spAutoFit/>
          </a:bodyPr>
          <a:lstStyle/>
          <a:p>
            <a:r>
              <a:rPr lang="fr-BE" sz="2400" dirty="0" err="1" smtClean="0">
                <a:solidFill>
                  <a:schemeClr val="bg1"/>
                </a:solidFill>
              </a:rPr>
              <a:t>Oestrus</a:t>
            </a:r>
            <a:endParaRPr lang="fr-BE" sz="2400" dirty="0">
              <a:solidFill>
                <a:schemeClr val="bg1"/>
              </a:solidFill>
            </a:endParaRPr>
          </a:p>
        </p:txBody>
      </p:sp>
      <p:sp>
        <p:nvSpPr>
          <p:cNvPr id="450" name="ZoneTexte 449"/>
          <p:cNvSpPr txBox="1"/>
          <p:nvPr/>
        </p:nvSpPr>
        <p:spPr>
          <a:xfrm>
            <a:off x="7746059" y="1198578"/>
            <a:ext cx="1151021" cy="461665"/>
          </a:xfrm>
          <a:prstGeom prst="rect">
            <a:avLst/>
          </a:prstGeom>
          <a:solidFill>
            <a:srgbClr val="006600"/>
          </a:solidFill>
          <a:ln>
            <a:solidFill>
              <a:schemeClr val="tx1"/>
            </a:solidFill>
          </a:ln>
        </p:spPr>
        <p:txBody>
          <a:bodyPr wrap="none" rtlCol="0">
            <a:spAutoFit/>
          </a:bodyPr>
          <a:lstStyle/>
          <a:p>
            <a:r>
              <a:rPr lang="fr-BE" sz="2400" dirty="0" err="1" smtClean="0">
                <a:solidFill>
                  <a:schemeClr val="bg1"/>
                </a:solidFill>
              </a:rPr>
              <a:t>Oestrus</a:t>
            </a:r>
            <a:endParaRPr lang="fr-BE" sz="2400" dirty="0">
              <a:solidFill>
                <a:schemeClr val="bg1"/>
              </a:solidFill>
            </a:endParaRPr>
          </a:p>
        </p:txBody>
      </p:sp>
      <p:sp>
        <p:nvSpPr>
          <p:cNvPr id="451" name="ZoneTexte 450"/>
          <p:cNvSpPr txBox="1"/>
          <p:nvPr/>
        </p:nvSpPr>
        <p:spPr>
          <a:xfrm>
            <a:off x="1907704" y="1198580"/>
            <a:ext cx="1624034" cy="461665"/>
          </a:xfrm>
          <a:prstGeom prst="rect">
            <a:avLst/>
          </a:prstGeom>
          <a:solidFill>
            <a:srgbClr val="FFFF00">
              <a:alpha val="20000"/>
            </a:srgbClr>
          </a:solidFill>
          <a:ln>
            <a:solidFill>
              <a:schemeClr val="tx1"/>
            </a:solidFill>
          </a:ln>
        </p:spPr>
        <p:txBody>
          <a:bodyPr wrap="none" rtlCol="0">
            <a:spAutoFit/>
          </a:bodyPr>
          <a:lstStyle/>
          <a:p>
            <a:r>
              <a:rPr lang="fr-BE" sz="2400" dirty="0" err="1" smtClean="0"/>
              <a:t>Metoestrus</a:t>
            </a:r>
            <a:endParaRPr lang="fr-BE" sz="2400" dirty="0"/>
          </a:p>
        </p:txBody>
      </p:sp>
      <p:sp>
        <p:nvSpPr>
          <p:cNvPr id="452" name="ZoneTexte 451"/>
          <p:cNvSpPr txBox="1"/>
          <p:nvPr/>
        </p:nvSpPr>
        <p:spPr>
          <a:xfrm>
            <a:off x="4470969" y="1198580"/>
            <a:ext cx="1369029" cy="461665"/>
          </a:xfrm>
          <a:prstGeom prst="rect">
            <a:avLst/>
          </a:prstGeom>
          <a:solidFill>
            <a:srgbClr val="FFFF00"/>
          </a:solidFill>
          <a:ln>
            <a:solidFill>
              <a:schemeClr val="tx1"/>
            </a:solidFill>
          </a:ln>
        </p:spPr>
        <p:txBody>
          <a:bodyPr wrap="none" rtlCol="0">
            <a:spAutoFit/>
          </a:bodyPr>
          <a:lstStyle/>
          <a:p>
            <a:r>
              <a:rPr lang="fr-BE" sz="2400" dirty="0" err="1" smtClean="0"/>
              <a:t>Dioestrus</a:t>
            </a:r>
            <a:endParaRPr lang="fr-BE" sz="2400" dirty="0"/>
          </a:p>
        </p:txBody>
      </p:sp>
      <p:sp>
        <p:nvSpPr>
          <p:cNvPr id="8" name="Rectangle à coins arrondis 7"/>
          <p:cNvSpPr/>
          <p:nvPr/>
        </p:nvSpPr>
        <p:spPr>
          <a:xfrm>
            <a:off x="266212" y="260648"/>
            <a:ext cx="8338235" cy="504056"/>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dirty="0" smtClean="0"/>
              <a:t>Les 4 phases du cycle sexuel chez la vache et les </a:t>
            </a:r>
            <a:r>
              <a:rPr lang="fr-BE" sz="2800" dirty="0" err="1" smtClean="0"/>
              <a:t>CJ</a:t>
            </a:r>
            <a:r>
              <a:rPr lang="fr-BE" sz="2800" dirty="0" smtClean="0"/>
              <a:t> </a:t>
            </a:r>
            <a:endParaRPr lang="fr-BE" sz="2800" dirty="0"/>
          </a:p>
        </p:txBody>
      </p:sp>
      <p:sp>
        <p:nvSpPr>
          <p:cNvPr id="432" name="AutoShape 325"/>
          <p:cNvSpPr>
            <a:spLocks noChangeArrowheads="1"/>
          </p:cNvSpPr>
          <p:nvPr/>
        </p:nvSpPr>
        <p:spPr bwMode="auto">
          <a:xfrm>
            <a:off x="1751915" y="2226143"/>
            <a:ext cx="360362" cy="863600"/>
          </a:xfrm>
          <a:prstGeom prst="moon">
            <a:avLst>
              <a:gd name="adj" fmla="val 50000"/>
            </a:avLst>
          </a:prstGeom>
          <a:solidFill>
            <a:srgbClr val="FF0066"/>
          </a:solidFill>
          <a:ln w="9525">
            <a:solidFill>
              <a:schemeClr val="tx1"/>
            </a:solidFill>
            <a:miter lim="800000"/>
            <a:headEnd/>
            <a:tailEnd/>
          </a:ln>
        </p:spPr>
        <p:txBody>
          <a:bodyPr wrap="none" anchor="ctr"/>
          <a:lstStyle/>
          <a:p>
            <a:pPr algn="ctr"/>
            <a:endParaRPr lang="fr-FR"/>
          </a:p>
        </p:txBody>
      </p:sp>
      <p:sp>
        <p:nvSpPr>
          <p:cNvPr id="433" name="ZoneTexte 432"/>
          <p:cNvSpPr txBox="1"/>
          <p:nvPr/>
        </p:nvSpPr>
        <p:spPr>
          <a:xfrm>
            <a:off x="6107760" y="1198577"/>
            <a:ext cx="1532407" cy="461665"/>
          </a:xfrm>
          <a:prstGeom prst="rect">
            <a:avLst/>
          </a:prstGeom>
          <a:solidFill>
            <a:srgbClr val="006600"/>
          </a:solidFill>
          <a:ln>
            <a:solidFill>
              <a:schemeClr val="tx1"/>
            </a:solidFill>
          </a:ln>
        </p:spPr>
        <p:txBody>
          <a:bodyPr wrap="none" rtlCol="0">
            <a:spAutoFit/>
          </a:bodyPr>
          <a:lstStyle/>
          <a:p>
            <a:r>
              <a:rPr lang="fr-BE" sz="2400" dirty="0" err="1" smtClean="0">
                <a:solidFill>
                  <a:schemeClr val="bg1"/>
                </a:solidFill>
              </a:rPr>
              <a:t>Prooestrus</a:t>
            </a:r>
            <a:endParaRPr lang="fr-BE" sz="2400" dirty="0">
              <a:solidFill>
                <a:schemeClr val="bg1"/>
              </a:solidFill>
            </a:endParaRPr>
          </a:p>
        </p:txBody>
      </p:sp>
      <p:cxnSp>
        <p:nvCxnSpPr>
          <p:cNvPr id="10" name="Connecteur droit 9"/>
          <p:cNvCxnSpPr/>
          <p:nvPr/>
        </p:nvCxnSpPr>
        <p:spPr>
          <a:xfrm>
            <a:off x="698052" y="6113720"/>
            <a:ext cx="7618364"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644759" y="6228020"/>
            <a:ext cx="6432967" cy="367744"/>
          </a:xfrm>
          <a:prstGeom prst="rect">
            <a:avLst/>
          </a:prstGeom>
          <a:solidFill>
            <a:schemeClr val="accent6">
              <a:lumMod val="75000"/>
              <a:alpha val="43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Espace réservé du numéro de diapositive 2"/>
          <p:cNvSpPr>
            <a:spLocks noGrp="1"/>
          </p:cNvSpPr>
          <p:nvPr>
            <p:ph type="sldNum" sz="quarter" idx="12"/>
          </p:nvPr>
        </p:nvSpPr>
        <p:spPr/>
        <p:txBody>
          <a:bodyPr/>
          <a:lstStyle/>
          <a:p>
            <a:fld id="{74236956-C5D1-4819-939A-6E38A104A438}" type="slidenum">
              <a:rPr lang="fr-BE" smtClean="0"/>
              <a:t>4</a:t>
            </a:fld>
            <a:endParaRPr lang="fr-BE"/>
          </a:p>
        </p:txBody>
      </p:sp>
      <p:pic>
        <p:nvPicPr>
          <p:cNvPr id="7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1486" y="4172621"/>
            <a:ext cx="2800672" cy="18391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5" name="Objet 4"/>
          <p:cNvGraphicFramePr>
            <a:graphicFrameLocks noChangeAspect="1"/>
          </p:cNvGraphicFramePr>
          <p:nvPr>
            <p:extLst>
              <p:ext uri="{D42A27DB-BD31-4B8C-83A1-F6EECF244321}">
                <p14:modId xmlns:p14="http://schemas.microsoft.com/office/powerpoint/2010/main" val="1754906681"/>
              </p:ext>
            </p:extLst>
          </p:nvPr>
        </p:nvGraphicFramePr>
        <p:xfrm>
          <a:off x="4265647" y="1749682"/>
          <a:ext cx="2292350" cy="2330450"/>
        </p:xfrm>
        <a:graphic>
          <a:graphicData uri="http://schemas.openxmlformats.org/presentationml/2006/ole">
            <mc:AlternateContent xmlns:mc="http://schemas.openxmlformats.org/markup-compatibility/2006">
              <mc:Choice xmlns:v="urn:schemas-microsoft-com:vml" Requires="v">
                <p:oleObj spid="_x0000_s9234" name="Photo Editor Photo" r:id="rId5" imgW="6838095" imgH="5296639" progId="MSPhotoEd.3">
                  <p:embed/>
                </p:oleObj>
              </mc:Choice>
              <mc:Fallback>
                <p:oleObj name="Photo Editor Photo" r:id="rId5" imgW="6838095" imgH="5296639" progId="MSPhotoEd.3">
                  <p:embed/>
                  <p:pic>
                    <p:nvPicPr>
                      <p:cNvPr id="0" name="Obje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5647" y="1749682"/>
                        <a:ext cx="2292350" cy="2330450"/>
                      </a:xfrm>
                      <a:prstGeom prst="rect">
                        <a:avLst/>
                      </a:prstGeom>
                      <a:noFill/>
                      <a:ln w="12700" cmpd="sng">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riangle rectangle 5"/>
          <p:cNvSpPr/>
          <p:nvPr/>
        </p:nvSpPr>
        <p:spPr>
          <a:xfrm flipH="1">
            <a:off x="1743581" y="1924308"/>
            <a:ext cx="1977839" cy="4066876"/>
          </a:xfrm>
          <a:prstGeom prst="rtTriangle">
            <a:avLst/>
          </a:prstGeom>
          <a:solidFill>
            <a:srgbClr val="FF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aphicFrame>
        <p:nvGraphicFramePr>
          <p:cNvPr id="9" name="Objet 8"/>
          <p:cNvGraphicFramePr>
            <a:graphicFrameLocks noChangeAspect="1"/>
          </p:cNvGraphicFramePr>
          <p:nvPr>
            <p:extLst>
              <p:ext uri="{D42A27DB-BD31-4B8C-83A1-F6EECF244321}">
                <p14:modId xmlns:p14="http://schemas.microsoft.com/office/powerpoint/2010/main" val="1183188000"/>
              </p:ext>
            </p:extLst>
          </p:nvPr>
        </p:nvGraphicFramePr>
        <p:xfrm>
          <a:off x="1869356" y="2937752"/>
          <a:ext cx="1790700" cy="1446213"/>
        </p:xfrm>
        <a:graphic>
          <a:graphicData uri="http://schemas.openxmlformats.org/presentationml/2006/ole">
            <mc:AlternateContent xmlns:mc="http://schemas.openxmlformats.org/markup-compatibility/2006">
              <mc:Choice xmlns:v="urn:schemas-microsoft-com:vml" Requires="v">
                <p:oleObj spid="_x0000_s9235" name="Photo Editor Photo" r:id="rId7" imgW="6687483" imgH="5200000" progId="MSPhotoEd.3">
                  <p:embed/>
                </p:oleObj>
              </mc:Choice>
              <mc:Fallback>
                <p:oleObj name="Photo Editor Photo" r:id="rId7" imgW="6687483" imgH="5200000" progId="MSPhotoEd.3">
                  <p:embed/>
                  <p:pic>
                    <p:nvPicPr>
                      <p:cNvPr id="0" name="Obje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9356" y="2937752"/>
                        <a:ext cx="1790700" cy="1446213"/>
                      </a:xfrm>
                      <a:prstGeom prst="rect">
                        <a:avLst/>
                      </a:prstGeom>
                      <a:noFill/>
                      <a:ln w="9525" cmpd="sng">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17239" y="4645521"/>
            <a:ext cx="1848605" cy="12866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riangle rectangle 10"/>
          <p:cNvSpPr/>
          <p:nvPr/>
        </p:nvSpPr>
        <p:spPr>
          <a:xfrm>
            <a:off x="7155878" y="1924308"/>
            <a:ext cx="695773" cy="4007841"/>
          </a:xfrm>
          <a:prstGeom prst="rtTriangle">
            <a:avLst/>
          </a:prstGeom>
          <a:solidFill>
            <a:srgbClr val="FFFF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4818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6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50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1508" grpId="0" animBg="1"/>
      <p:bldP spid="23611" grpId="0" animBg="1"/>
      <p:bldP spid="21588" grpId="0" animBg="1"/>
      <p:bldP spid="7" grpId="0" animBg="1"/>
      <p:bldP spid="450" grpId="0" animBg="1"/>
      <p:bldP spid="451" grpId="0" animBg="1"/>
      <p:bldP spid="452" grpId="0" animBg="1"/>
      <p:bldP spid="432" grpId="0" animBg="1"/>
      <p:bldP spid="433" grpId="0" animBg="1"/>
      <p:bldP spid="6"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7" name="Connecteur droit 52"/>
          <p:cNvCxnSpPr>
            <a:cxnSpLocks noChangeShapeType="1"/>
          </p:cNvCxnSpPr>
          <p:nvPr/>
        </p:nvCxnSpPr>
        <p:spPr bwMode="auto">
          <a:xfrm>
            <a:off x="2023938" y="6083557"/>
            <a:ext cx="0" cy="144463"/>
          </a:xfrm>
          <a:prstGeom prst="line">
            <a:avLst/>
          </a:prstGeom>
          <a:noFill/>
          <a:ln w="9525" algn="ctr">
            <a:solidFill>
              <a:schemeClr val="bg1"/>
            </a:solidFill>
            <a:round/>
            <a:headEnd/>
            <a:tailEnd/>
          </a:ln>
        </p:spPr>
      </p:cxnSp>
      <p:cxnSp>
        <p:nvCxnSpPr>
          <p:cNvPr id="23558" name="Connecteur droit 53"/>
          <p:cNvCxnSpPr>
            <a:cxnSpLocks noChangeShapeType="1"/>
          </p:cNvCxnSpPr>
          <p:nvPr/>
        </p:nvCxnSpPr>
        <p:spPr bwMode="auto">
          <a:xfrm>
            <a:off x="2317626" y="6083557"/>
            <a:ext cx="0" cy="144463"/>
          </a:xfrm>
          <a:prstGeom prst="line">
            <a:avLst/>
          </a:prstGeom>
          <a:noFill/>
          <a:ln w="9525" algn="ctr">
            <a:solidFill>
              <a:schemeClr val="bg1"/>
            </a:solidFill>
            <a:round/>
            <a:headEnd/>
            <a:tailEnd/>
          </a:ln>
        </p:spPr>
      </p:cxnSp>
      <p:cxnSp>
        <p:nvCxnSpPr>
          <p:cNvPr id="23559" name="Connecteur droit 54"/>
          <p:cNvCxnSpPr>
            <a:cxnSpLocks noChangeShapeType="1"/>
          </p:cNvCxnSpPr>
          <p:nvPr/>
        </p:nvCxnSpPr>
        <p:spPr bwMode="auto">
          <a:xfrm>
            <a:off x="2611313" y="6083557"/>
            <a:ext cx="0" cy="144463"/>
          </a:xfrm>
          <a:prstGeom prst="line">
            <a:avLst/>
          </a:prstGeom>
          <a:noFill/>
          <a:ln w="9525" algn="ctr">
            <a:solidFill>
              <a:schemeClr val="bg1"/>
            </a:solidFill>
            <a:round/>
            <a:headEnd/>
            <a:tailEnd/>
          </a:ln>
        </p:spPr>
      </p:cxnSp>
      <p:cxnSp>
        <p:nvCxnSpPr>
          <p:cNvPr id="23560" name="Connecteur droit 55"/>
          <p:cNvCxnSpPr>
            <a:cxnSpLocks noChangeShapeType="1"/>
          </p:cNvCxnSpPr>
          <p:nvPr/>
        </p:nvCxnSpPr>
        <p:spPr bwMode="auto">
          <a:xfrm>
            <a:off x="2905001" y="6083557"/>
            <a:ext cx="0" cy="144463"/>
          </a:xfrm>
          <a:prstGeom prst="line">
            <a:avLst/>
          </a:prstGeom>
          <a:noFill/>
          <a:ln w="9525" algn="ctr">
            <a:solidFill>
              <a:schemeClr val="bg1"/>
            </a:solidFill>
            <a:round/>
            <a:headEnd/>
            <a:tailEnd/>
          </a:ln>
        </p:spPr>
      </p:cxnSp>
      <p:cxnSp>
        <p:nvCxnSpPr>
          <p:cNvPr id="23561" name="Connecteur droit 56"/>
          <p:cNvCxnSpPr>
            <a:cxnSpLocks noChangeShapeType="1"/>
          </p:cNvCxnSpPr>
          <p:nvPr/>
        </p:nvCxnSpPr>
        <p:spPr bwMode="auto">
          <a:xfrm>
            <a:off x="3197101" y="6083557"/>
            <a:ext cx="0" cy="144463"/>
          </a:xfrm>
          <a:prstGeom prst="line">
            <a:avLst/>
          </a:prstGeom>
          <a:noFill/>
          <a:ln w="9525" algn="ctr">
            <a:solidFill>
              <a:schemeClr val="bg1"/>
            </a:solidFill>
            <a:round/>
            <a:headEnd/>
            <a:tailEnd/>
          </a:ln>
        </p:spPr>
      </p:cxnSp>
      <p:cxnSp>
        <p:nvCxnSpPr>
          <p:cNvPr id="23562" name="Connecteur droit 57"/>
          <p:cNvCxnSpPr>
            <a:cxnSpLocks noChangeShapeType="1"/>
          </p:cNvCxnSpPr>
          <p:nvPr/>
        </p:nvCxnSpPr>
        <p:spPr bwMode="auto">
          <a:xfrm>
            <a:off x="3490788" y="6083557"/>
            <a:ext cx="0" cy="144463"/>
          </a:xfrm>
          <a:prstGeom prst="line">
            <a:avLst/>
          </a:prstGeom>
          <a:noFill/>
          <a:ln w="9525" algn="ctr">
            <a:solidFill>
              <a:schemeClr val="bg1"/>
            </a:solidFill>
            <a:round/>
            <a:headEnd/>
            <a:tailEnd/>
          </a:ln>
        </p:spPr>
      </p:cxnSp>
      <p:cxnSp>
        <p:nvCxnSpPr>
          <p:cNvPr id="23563" name="Connecteur droit 58"/>
          <p:cNvCxnSpPr>
            <a:cxnSpLocks noChangeShapeType="1"/>
          </p:cNvCxnSpPr>
          <p:nvPr/>
        </p:nvCxnSpPr>
        <p:spPr bwMode="auto">
          <a:xfrm>
            <a:off x="3781301" y="6083557"/>
            <a:ext cx="0" cy="144463"/>
          </a:xfrm>
          <a:prstGeom prst="line">
            <a:avLst/>
          </a:prstGeom>
          <a:noFill/>
          <a:ln w="9525" algn="ctr">
            <a:solidFill>
              <a:schemeClr val="bg1"/>
            </a:solidFill>
            <a:round/>
            <a:headEnd/>
            <a:tailEnd/>
          </a:ln>
        </p:spPr>
      </p:cxnSp>
      <p:cxnSp>
        <p:nvCxnSpPr>
          <p:cNvPr id="23564" name="Connecteur droit 60"/>
          <p:cNvCxnSpPr>
            <a:cxnSpLocks noChangeShapeType="1"/>
          </p:cNvCxnSpPr>
          <p:nvPr/>
        </p:nvCxnSpPr>
        <p:spPr bwMode="auto">
          <a:xfrm>
            <a:off x="4079751" y="6083557"/>
            <a:ext cx="0" cy="144463"/>
          </a:xfrm>
          <a:prstGeom prst="line">
            <a:avLst/>
          </a:prstGeom>
          <a:noFill/>
          <a:ln w="9525" algn="ctr">
            <a:solidFill>
              <a:schemeClr val="bg1"/>
            </a:solidFill>
            <a:round/>
            <a:headEnd/>
            <a:tailEnd/>
          </a:ln>
        </p:spPr>
      </p:cxnSp>
      <p:cxnSp>
        <p:nvCxnSpPr>
          <p:cNvPr id="23565" name="Connecteur droit 61"/>
          <p:cNvCxnSpPr>
            <a:cxnSpLocks noChangeShapeType="1"/>
          </p:cNvCxnSpPr>
          <p:nvPr/>
        </p:nvCxnSpPr>
        <p:spPr bwMode="auto">
          <a:xfrm>
            <a:off x="4370263" y="6083557"/>
            <a:ext cx="0" cy="144463"/>
          </a:xfrm>
          <a:prstGeom prst="line">
            <a:avLst/>
          </a:prstGeom>
          <a:noFill/>
          <a:ln w="9525" algn="ctr">
            <a:solidFill>
              <a:schemeClr val="bg1"/>
            </a:solidFill>
            <a:round/>
            <a:headEnd/>
            <a:tailEnd/>
          </a:ln>
        </p:spPr>
      </p:cxnSp>
      <p:cxnSp>
        <p:nvCxnSpPr>
          <p:cNvPr id="23566" name="Connecteur droit 62"/>
          <p:cNvCxnSpPr>
            <a:cxnSpLocks noChangeShapeType="1"/>
          </p:cNvCxnSpPr>
          <p:nvPr/>
        </p:nvCxnSpPr>
        <p:spPr bwMode="auto">
          <a:xfrm>
            <a:off x="4665538" y="6083557"/>
            <a:ext cx="0" cy="144463"/>
          </a:xfrm>
          <a:prstGeom prst="line">
            <a:avLst/>
          </a:prstGeom>
          <a:noFill/>
          <a:ln w="9525" algn="ctr">
            <a:solidFill>
              <a:schemeClr val="bg1"/>
            </a:solidFill>
            <a:round/>
            <a:headEnd/>
            <a:tailEnd/>
          </a:ln>
        </p:spPr>
      </p:cxnSp>
      <p:cxnSp>
        <p:nvCxnSpPr>
          <p:cNvPr id="23567" name="Connecteur droit 63"/>
          <p:cNvCxnSpPr>
            <a:cxnSpLocks noChangeShapeType="1"/>
          </p:cNvCxnSpPr>
          <p:nvPr/>
        </p:nvCxnSpPr>
        <p:spPr bwMode="auto">
          <a:xfrm>
            <a:off x="4956051" y="6083557"/>
            <a:ext cx="0" cy="144463"/>
          </a:xfrm>
          <a:prstGeom prst="line">
            <a:avLst/>
          </a:prstGeom>
          <a:noFill/>
          <a:ln w="9525" algn="ctr">
            <a:solidFill>
              <a:schemeClr val="bg1"/>
            </a:solidFill>
            <a:round/>
            <a:headEnd/>
            <a:tailEnd/>
          </a:ln>
        </p:spPr>
      </p:cxnSp>
      <p:cxnSp>
        <p:nvCxnSpPr>
          <p:cNvPr id="23568" name="Connecteur droit 64"/>
          <p:cNvCxnSpPr>
            <a:cxnSpLocks noChangeShapeType="1"/>
          </p:cNvCxnSpPr>
          <p:nvPr/>
        </p:nvCxnSpPr>
        <p:spPr bwMode="auto">
          <a:xfrm>
            <a:off x="5251326" y="6083557"/>
            <a:ext cx="0" cy="144463"/>
          </a:xfrm>
          <a:prstGeom prst="line">
            <a:avLst/>
          </a:prstGeom>
          <a:noFill/>
          <a:ln w="9525" algn="ctr">
            <a:solidFill>
              <a:schemeClr val="bg1"/>
            </a:solidFill>
            <a:round/>
            <a:headEnd/>
            <a:tailEnd/>
          </a:ln>
        </p:spPr>
      </p:cxnSp>
      <p:cxnSp>
        <p:nvCxnSpPr>
          <p:cNvPr id="23569" name="Connecteur droit 65"/>
          <p:cNvCxnSpPr>
            <a:cxnSpLocks noChangeShapeType="1"/>
          </p:cNvCxnSpPr>
          <p:nvPr/>
        </p:nvCxnSpPr>
        <p:spPr bwMode="auto">
          <a:xfrm>
            <a:off x="5543426" y="6083557"/>
            <a:ext cx="0" cy="144463"/>
          </a:xfrm>
          <a:prstGeom prst="line">
            <a:avLst/>
          </a:prstGeom>
          <a:noFill/>
          <a:ln w="9525" algn="ctr">
            <a:solidFill>
              <a:schemeClr val="bg1"/>
            </a:solidFill>
            <a:round/>
            <a:headEnd/>
            <a:tailEnd/>
          </a:ln>
        </p:spPr>
      </p:cxnSp>
      <p:cxnSp>
        <p:nvCxnSpPr>
          <p:cNvPr id="23570" name="Connecteur droit 66"/>
          <p:cNvCxnSpPr>
            <a:cxnSpLocks noChangeShapeType="1"/>
          </p:cNvCxnSpPr>
          <p:nvPr/>
        </p:nvCxnSpPr>
        <p:spPr bwMode="auto">
          <a:xfrm>
            <a:off x="5837113" y="6083557"/>
            <a:ext cx="0" cy="144463"/>
          </a:xfrm>
          <a:prstGeom prst="line">
            <a:avLst/>
          </a:prstGeom>
          <a:noFill/>
          <a:ln w="9525" algn="ctr">
            <a:solidFill>
              <a:schemeClr val="bg1"/>
            </a:solidFill>
            <a:round/>
            <a:headEnd/>
            <a:tailEnd/>
          </a:ln>
        </p:spPr>
      </p:cxnSp>
      <p:cxnSp>
        <p:nvCxnSpPr>
          <p:cNvPr id="23571" name="Connecteur droit 67"/>
          <p:cNvCxnSpPr>
            <a:cxnSpLocks noChangeShapeType="1"/>
          </p:cNvCxnSpPr>
          <p:nvPr/>
        </p:nvCxnSpPr>
        <p:spPr bwMode="auto">
          <a:xfrm>
            <a:off x="6130801" y="6083557"/>
            <a:ext cx="0" cy="144463"/>
          </a:xfrm>
          <a:prstGeom prst="line">
            <a:avLst/>
          </a:prstGeom>
          <a:noFill/>
          <a:ln w="9525" algn="ctr">
            <a:solidFill>
              <a:schemeClr val="bg1"/>
            </a:solidFill>
            <a:round/>
            <a:headEnd/>
            <a:tailEnd/>
          </a:ln>
        </p:spPr>
      </p:cxnSp>
      <p:cxnSp>
        <p:nvCxnSpPr>
          <p:cNvPr id="23572" name="Connecteur droit 68"/>
          <p:cNvCxnSpPr>
            <a:cxnSpLocks noChangeShapeType="1"/>
          </p:cNvCxnSpPr>
          <p:nvPr/>
        </p:nvCxnSpPr>
        <p:spPr bwMode="auto">
          <a:xfrm>
            <a:off x="6424488" y="6083557"/>
            <a:ext cx="0" cy="144463"/>
          </a:xfrm>
          <a:prstGeom prst="line">
            <a:avLst/>
          </a:prstGeom>
          <a:noFill/>
          <a:ln w="9525" algn="ctr">
            <a:solidFill>
              <a:schemeClr val="bg1"/>
            </a:solidFill>
            <a:round/>
            <a:headEnd/>
            <a:tailEnd/>
          </a:ln>
        </p:spPr>
      </p:cxnSp>
      <p:cxnSp>
        <p:nvCxnSpPr>
          <p:cNvPr id="23573" name="Connecteur droit 69"/>
          <p:cNvCxnSpPr>
            <a:cxnSpLocks noChangeShapeType="1"/>
          </p:cNvCxnSpPr>
          <p:nvPr/>
        </p:nvCxnSpPr>
        <p:spPr bwMode="auto">
          <a:xfrm>
            <a:off x="6718176" y="6083557"/>
            <a:ext cx="0" cy="144463"/>
          </a:xfrm>
          <a:prstGeom prst="line">
            <a:avLst/>
          </a:prstGeom>
          <a:noFill/>
          <a:ln w="9525" algn="ctr">
            <a:solidFill>
              <a:schemeClr val="bg1"/>
            </a:solidFill>
            <a:round/>
            <a:headEnd/>
            <a:tailEnd/>
          </a:ln>
        </p:spPr>
      </p:cxnSp>
      <p:cxnSp>
        <p:nvCxnSpPr>
          <p:cNvPr id="23574" name="Connecteur droit 70"/>
          <p:cNvCxnSpPr>
            <a:cxnSpLocks noChangeShapeType="1"/>
          </p:cNvCxnSpPr>
          <p:nvPr/>
        </p:nvCxnSpPr>
        <p:spPr bwMode="auto">
          <a:xfrm>
            <a:off x="7010276" y="6083557"/>
            <a:ext cx="0" cy="144463"/>
          </a:xfrm>
          <a:prstGeom prst="line">
            <a:avLst/>
          </a:prstGeom>
          <a:noFill/>
          <a:ln w="9525" algn="ctr">
            <a:solidFill>
              <a:schemeClr val="bg1"/>
            </a:solidFill>
            <a:round/>
            <a:headEnd/>
            <a:tailEnd/>
          </a:ln>
        </p:spPr>
      </p:cxnSp>
      <p:cxnSp>
        <p:nvCxnSpPr>
          <p:cNvPr id="23575" name="Connecteur droit 71"/>
          <p:cNvCxnSpPr>
            <a:cxnSpLocks noChangeShapeType="1"/>
          </p:cNvCxnSpPr>
          <p:nvPr/>
        </p:nvCxnSpPr>
        <p:spPr bwMode="auto">
          <a:xfrm>
            <a:off x="7302376" y="6083557"/>
            <a:ext cx="0" cy="144463"/>
          </a:xfrm>
          <a:prstGeom prst="line">
            <a:avLst/>
          </a:prstGeom>
          <a:noFill/>
          <a:ln w="9525" algn="ctr">
            <a:solidFill>
              <a:schemeClr val="bg1"/>
            </a:solidFill>
            <a:round/>
            <a:headEnd/>
            <a:tailEnd/>
          </a:ln>
        </p:spPr>
      </p:cxnSp>
      <p:cxnSp>
        <p:nvCxnSpPr>
          <p:cNvPr id="23576" name="Connecteur droit 72"/>
          <p:cNvCxnSpPr>
            <a:cxnSpLocks noChangeShapeType="1"/>
          </p:cNvCxnSpPr>
          <p:nvPr/>
        </p:nvCxnSpPr>
        <p:spPr bwMode="auto">
          <a:xfrm>
            <a:off x="7596063" y="6083557"/>
            <a:ext cx="0" cy="144463"/>
          </a:xfrm>
          <a:prstGeom prst="line">
            <a:avLst/>
          </a:prstGeom>
          <a:noFill/>
          <a:ln w="9525" algn="ctr">
            <a:solidFill>
              <a:schemeClr val="bg1"/>
            </a:solidFill>
            <a:round/>
            <a:headEnd/>
            <a:tailEnd/>
          </a:ln>
        </p:spPr>
      </p:cxnSp>
      <p:cxnSp>
        <p:nvCxnSpPr>
          <p:cNvPr id="23577" name="Connecteur droit 73"/>
          <p:cNvCxnSpPr>
            <a:cxnSpLocks noChangeShapeType="1"/>
          </p:cNvCxnSpPr>
          <p:nvPr/>
        </p:nvCxnSpPr>
        <p:spPr bwMode="auto">
          <a:xfrm>
            <a:off x="7889751" y="6083557"/>
            <a:ext cx="0" cy="144463"/>
          </a:xfrm>
          <a:prstGeom prst="line">
            <a:avLst/>
          </a:prstGeom>
          <a:noFill/>
          <a:ln w="9525" algn="ctr">
            <a:solidFill>
              <a:schemeClr val="bg1"/>
            </a:solidFill>
            <a:round/>
            <a:headEnd/>
            <a:tailEnd/>
          </a:ln>
        </p:spPr>
      </p:cxnSp>
      <p:cxnSp>
        <p:nvCxnSpPr>
          <p:cNvPr id="23599" name="Connecteur droit 113"/>
          <p:cNvCxnSpPr>
            <a:cxnSpLocks noChangeShapeType="1"/>
          </p:cNvCxnSpPr>
          <p:nvPr/>
        </p:nvCxnSpPr>
        <p:spPr bwMode="auto">
          <a:xfrm>
            <a:off x="1776288" y="6083557"/>
            <a:ext cx="0" cy="144463"/>
          </a:xfrm>
          <a:prstGeom prst="line">
            <a:avLst/>
          </a:prstGeom>
          <a:noFill/>
          <a:ln w="9525" algn="ctr">
            <a:solidFill>
              <a:schemeClr val="bg1"/>
            </a:solidFill>
            <a:round/>
            <a:headEnd/>
            <a:tailEnd/>
          </a:ln>
        </p:spPr>
      </p:cxnSp>
      <p:cxnSp>
        <p:nvCxnSpPr>
          <p:cNvPr id="23600" name="Connecteur droit 143"/>
          <p:cNvCxnSpPr>
            <a:cxnSpLocks noChangeShapeType="1"/>
          </p:cNvCxnSpPr>
          <p:nvPr/>
        </p:nvCxnSpPr>
        <p:spPr bwMode="auto">
          <a:xfrm>
            <a:off x="1506413" y="6083557"/>
            <a:ext cx="0" cy="144463"/>
          </a:xfrm>
          <a:prstGeom prst="line">
            <a:avLst/>
          </a:prstGeom>
          <a:noFill/>
          <a:ln w="9525" algn="ctr">
            <a:solidFill>
              <a:schemeClr val="bg1"/>
            </a:solidFill>
            <a:round/>
            <a:headEnd/>
            <a:tailEnd/>
          </a:ln>
        </p:spPr>
      </p:cxnSp>
      <p:sp>
        <p:nvSpPr>
          <p:cNvPr id="23611" name="Rectangle 60"/>
          <p:cNvSpPr>
            <a:spLocks noChangeArrowheads="1"/>
          </p:cNvSpPr>
          <p:nvPr/>
        </p:nvSpPr>
        <p:spPr bwMode="auto">
          <a:xfrm>
            <a:off x="2987824" y="1700808"/>
            <a:ext cx="3403600" cy="4032249"/>
          </a:xfrm>
          <a:prstGeom prst="rect">
            <a:avLst/>
          </a:prstGeom>
          <a:solidFill>
            <a:srgbClr val="FFFF00"/>
          </a:solidFill>
          <a:ln w="9525">
            <a:solidFill>
              <a:schemeClr val="tx1"/>
            </a:solidFill>
            <a:miter lim="800000"/>
            <a:headEnd/>
            <a:tailEnd/>
          </a:ln>
        </p:spPr>
        <p:txBody>
          <a:bodyPr wrap="none" anchor="ctr"/>
          <a:lstStyle/>
          <a:p>
            <a:pPr algn="ctr"/>
            <a:endParaRPr lang="fr-FR"/>
          </a:p>
        </p:txBody>
      </p:sp>
      <p:sp>
        <p:nvSpPr>
          <p:cNvPr id="6" name="Triangle rectangle 5"/>
          <p:cNvSpPr/>
          <p:nvPr/>
        </p:nvSpPr>
        <p:spPr>
          <a:xfrm flipH="1">
            <a:off x="1043608" y="1700808"/>
            <a:ext cx="1977839" cy="4066876"/>
          </a:xfrm>
          <a:prstGeom prst="rtTriangle">
            <a:avLst/>
          </a:prstGeom>
          <a:solidFill>
            <a:srgbClr val="FF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4" name="Rectangle 3"/>
          <p:cNvSpPr>
            <a:spLocks noChangeArrowheads="1"/>
          </p:cNvSpPr>
          <p:nvPr/>
        </p:nvSpPr>
        <p:spPr bwMode="auto">
          <a:xfrm>
            <a:off x="753666" y="1826998"/>
            <a:ext cx="268287" cy="3968750"/>
          </a:xfrm>
          <a:prstGeom prst="rect">
            <a:avLst/>
          </a:prstGeom>
          <a:solidFill>
            <a:srgbClr val="006600"/>
          </a:solidFill>
          <a:ln w="12700">
            <a:solidFill>
              <a:schemeClr val="tx1"/>
            </a:solidFill>
            <a:miter lim="800000"/>
            <a:headEnd/>
            <a:tailEnd/>
          </a:ln>
        </p:spPr>
        <p:txBody>
          <a:bodyPr wrap="none" anchor="ctr"/>
          <a:lstStyle/>
          <a:p>
            <a:pPr algn="ctr"/>
            <a:endParaRPr lang="fr-FR"/>
          </a:p>
        </p:txBody>
      </p:sp>
      <p:sp>
        <p:nvSpPr>
          <p:cNvPr id="455" name="Rectangle 4"/>
          <p:cNvSpPr>
            <a:spLocks noChangeArrowheads="1"/>
          </p:cNvSpPr>
          <p:nvPr/>
        </p:nvSpPr>
        <p:spPr bwMode="auto">
          <a:xfrm>
            <a:off x="6370638" y="1763846"/>
            <a:ext cx="831850" cy="3976687"/>
          </a:xfrm>
          <a:prstGeom prst="rect">
            <a:avLst/>
          </a:prstGeom>
          <a:solidFill>
            <a:srgbClr val="006600"/>
          </a:solidFill>
          <a:ln w="12700">
            <a:solidFill>
              <a:schemeClr val="tx1"/>
            </a:solidFill>
            <a:miter lim="800000"/>
            <a:headEnd/>
            <a:tailEnd/>
          </a:ln>
        </p:spPr>
        <p:txBody>
          <a:bodyPr wrap="none" anchor="ctr"/>
          <a:lstStyle/>
          <a:p>
            <a:pPr algn="ctr"/>
            <a:endParaRPr lang="fr-FR"/>
          </a:p>
        </p:txBody>
      </p:sp>
      <p:cxnSp>
        <p:nvCxnSpPr>
          <p:cNvPr id="456" name="Connecteur droit 52"/>
          <p:cNvCxnSpPr>
            <a:cxnSpLocks noChangeShapeType="1"/>
          </p:cNvCxnSpPr>
          <p:nvPr/>
        </p:nvCxnSpPr>
        <p:spPr bwMode="auto">
          <a:xfrm>
            <a:off x="1374775" y="5867533"/>
            <a:ext cx="0" cy="144463"/>
          </a:xfrm>
          <a:prstGeom prst="line">
            <a:avLst/>
          </a:prstGeom>
          <a:noFill/>
          <a:ln w="9525" algn="ctr">
            <a:solidFill>
              <a:schemeClr val="bg1"/>
            </a:solidFill>
            <a:round/>
            <a:headEnd/>
            <a:tailEnd/>
          </a:ln>
        </p:spPr>
      </p:cxnSp>
      <p:cxnSp>
        <p:nvCxnSpPr>
          <p:cNvPr id="457" name="Connecteur droit 53"/>
          <p:cNvCxnSpPr>
            <a:cxnSpLocks noChangeShapeType="1"/>
          </p:cNvCxnSpPr>
          <p:nvPr/>
        </p:nvCxnSpPr>
        <p:spPr bwMode="auto">
          <a:xfrm>
            <a:off x="1668463" y="5867533"/>
            <a:ext cx="0" cy="144463"/>
          </a:xfrm>
          <a:prstGeom prst="line">
            <a:avLst/>
          </a:prstGeom>
          <a:noFill/>
          <a:ln w="9525" algn="ctr">
            <a:solidFill>
              <a:schemeClr val="bg1"/>
            </a:solidFill>
            <a:round/>
            <a:headEnd/>
            <a:tailEnd/>
          </a:ln>
        </p:spPr>
      </p:cxnSp>
      <p:cxnSp>
        <p:nvCxnSpPr>
          <p:cNvPr id="458" name="Connecteur droit 54"/>
          <p:cNvCxnSpPr>
            <a:cxnSpLocks noChangeShapeType="1"/>
          </p:cNvCxnSpPr>
          <p:nvPr/>
        </p:nvCxnSpPr>
        <p:spPr bwMode="auto">
          <a:xfrm>
            <a:off x="1962150" y="5867533"/>
            <a:ext cx="0" cy="144463"/>
          </a:xfrm>
          <a:prstGeom prst="line">
            <a:avLst/>
          </a:prstGeom>
          <a:noFill/>
          <a:ln w="9525" algn="ctr">
            <a:solidFill>
              <a:schemeClr val="bg1"/>
            </a:solidFill>
            <a:round/>
            <a:headEnd/>
            <a:tailEnd/>
          </a:ln>
        </p:spPr>
      </p:cxnSp>
      <p:cxnSp>
        <p:nvCxnSpPr>
          <p:cNvPr id="459" name="Connecteur droit 55"/>
          <p:cNvCxnSpPr>
            <a:cxnSpLocks noChangeShapeType="1"/>
          </p:cNvCxnSpPr>
          <p:nvPr/>
        </p:nvCxnSpPr>
        <p:spPr bwMode="auto">
          <a:xfrm>
            <a:off x="2255838" y="5867533"/>
            <a:ext cx="0" cy="144463"/>
          </a:xfrm>
          <a:prstGeom prst="line">
            <a:avLst/>
          </a:prstGeom>
          <a:noFill/>
          <a:ln w="9525" algn="ctr">
            <a:solidFill>
              <a:schemeClr val="bg1"/>
            </a:solidFill>
            <a:round/>
            <a:headEnd/>
            <a:tailEnd/>
          </a:ln>
        </p:spPr>
      </p:cxnSp>
      <p:cxnSp>
        <p:nvCxnSpPr>
          <p:cNvPr id="460" name="Connecteur droit 56"/>
          <p:cNvCxnSpPr>
            <a:cxnSpLocks noChangeShapeType="1"/>
          </p:cNvCxnSpPr>
          <p:nvPr/>
        </p:nvCxnSpPr>
        <p:spPr bwMode="auto">
          <a:xfrm>
            <a:off x="2547938" y="5867533"/>
            <a:ext cx="0" cy="144463"/>
          </a:xfrm>
          <a:prstGeom prst="line">
            <a:avLst/>
          </a:prstGeom>
          <a:noFill/>
          <a:ln w="9525" algn="ctr">
            <a:solidFill>
              <a:schemeClr val="bg1"/>
            </a:solidFill>
            <a:round/>
            <a:headEnd/>
            <a:tailEnd/>
          </a:ln>
        </p:spPr>
      </p:cxnSp>
      <p:cxnSp>
        <p:nvCxnSpPr>
          <p:cNvPr id="461" name="Connecteur droit 57"/>
          <p:cNvCxnSpPr>
            <a:cxnSpLocks noChangeShapeType="1"/>
          </p:cNvCxnSpPr>
          <p:nvPr/>
        </p:nvCxnSpPr>
        <p:spPr bwMode="auto">
          <a:xfrm>
            <a:off x="2841625" y="5867533"/>
            <a:ext cx="0" cy="144463"/>
          </a:xfrm>
          <a:prstGeom prst="line">
            <a:avLst/>
          </a:prstGeom>
          <a:noFill/>
          <a:ln w="9525" algn="ctr">
            <a:solidFill>
              <a:schemeClr val="bg1"/>
            </a:solidFill>
            <a:round/>
            <a:headEnd/>
            <a:tailEnd/>
          </a:ln>
        </p:spPr>
      </p:cxnSp>
      <p:cxnSp>
        <p:nvCxnSpPr>
          <p:cNvPr id="462" name="Connecteur droit 58"/>
          <p:cNvCxnSpPr>
            <a:cxnSpLocks noChangeShapeType="1"/>
          </p:cNvCxnSpPr>
          <p:nvPr/>
        </p:nvCxnSpPr>
        <p:spPr bwMode="auto">
          <a:xfrm>
            <a:off x="3132138" y="5867533"/>
            <a:ext cx="0" cy="144463"/>
          </a:xfrm>
          <a:prstGeom prst="line">
            <a:avLst/>
          </a:prstGeom>
          <a:noFill/>
          <a:ln w="9525" algn="ctr">
            <a:solidFill>
              <a:schemeClr val="bg1"/>
            </a:solidFill>
            <a:round/>
            <a:headEnd/>
            <a:tailEnd/>
          </a:ln>
        </p:spPr>
      </p:cxnSp>
      <p:cxnSp>
        <p:nvCxnSpPr>
          <p:cNvPr id="463" name="Connecteur droit 60"/>
          <p:cNvCxnSpPr>
            <a:cxnSpLocks noChangeShapeType="1"/>
          </p:cNvCxnSpPr>
          <p:nvPr/>
        </p:nvCxnSpPr>
        <p:spPr bwMode="auto">
          <a:xfrm>
            <a:off x="3430588" y="5867533"/>
            <a:ext cx="0" cy="144463"/>
          </a:xfrm>
          <a:prstGeom prst="line">
            <a:avLst/>
          </a:prstGeom>
          <a:noFill/>
          <a:ln w="9525" algn="ctr">
            <a:solidFill>
              <a:schemeClr val="bg1"/>
            </a:solidFill>
            <a:round/>
            <a:headEnd/>
            <a:tailEnd/>
          </a:ln>
        </p:spPr>
      </p:cxnSp>
      <p:cxnSp>
        <p:nvCxnSpPr>
          <p:cNvPr id="464" name="Connecteur droit 61"/>
          <p:cNvCxnSpPr>
            <a:cxnSpLocks noChangeShapeType="1"/>
          </p:cNvCxnSpPr>
          <p:nvPr/>
        </p:nvCxnSpPr>
        <p:spPr bwMode="auto">
          <a:xfrm>
            <a:off x="3721100" y="5867533"/>
            <a:ext cx="0" cy="144463"/>
          </a:xfrm>
          <a:prstGeom prst="line">
            <a:avLst/>
          </a:prstGeom>
          <a:noFill/>
          <a:ln w="9525" algn="ctr">
            <a:solidFill>
              <a:schemeClr val="bg1"/>
            </a:solidFill>
            <a:round/>
            <a:headEnd/>
            <a:tailEnd/>
          </a:ln>
        </p:spPr>
      </p:cxnSp>
      <p:cxnSp>
        <p:nvCxnSpPr>
          <p:cNvPr id="465" name="Connecteur droit 62"/>
          <p:cNvCxnSpPr>
            <a:cxnSpLocks noChangeShapeType="1"/>
          </p:cNvCxnSpPr>
          <p:nvPr/>
        </p:nvCxnSpPr>
        <p:spPr bwMode="auto">
          <a:xfrm>
            <a:off x="4016375" y="5867533"/>
            <a:ext cx="0" cy="144463"/>
          </a:xfrm>
          <a:prstGeom prst="line">
            <a:avLst/>
          </a:prstGeom>
          <a:noFill/>
          <a:ln w="9525" algn="ctr">
            <a:solidFill>
              <a:schemeClr val="bg1"/>
            </a:solidFill>
            <a:round/>
            <a:headEnd/>
            <a:tailEnd/>
          </a:ln>
        </p:spPr>
      </p:cxnSp>
      <p:cxnSp>
        <p:nvCxnSpPr>
          <p:cNvPr id="466" name="Connecteur droit 63"/>
          <p:cNvCxnSpPr>
            <a:cxnSpLocks noChangeShapeType="1"/>
          </p:cNvCxnSpPr>
          <p:nvPr/>
        </p:nvCxnSpPr>
        <p:spPr bwMode="auto">
          <a:xfrm>
            <a:off x="4306888" y="5867533"/>
            <a:ext cx="0" cy="144463"/>
          </a:xfrm>
          <a:prstGeom prst="line">
            <a:avLst/>
          </a:prstGeom>
          <a:noFill/>
          <a:ln w="9525" algn="ctr">
            <a:solidFill>
              <a:schemeClr val="bg1"/>
            </a:solidFill>
            <a:round/>
            <a:headEnd/>
            <a:tailEnd/>
          </a:ln>
        </p:spPr>
      </p:cxnSp>
      <p:cxnSp>
        <p:nvCxnSpPr>
          <p:cNvPr id="467" name="Connecteur droit 64"/>
          <p:cNvCxnSpPr>
            <a:cxnSpLocks noChangeShapeType="1"/>
          </p:cNvCxnSpPr>
          <p:nvPr/>
        </p:nvCxnSpPr>
        <p:spPr bwMode="auto">
          <a:xfrm>
            <a:off x="4602163" y="5867533"/>
            <a:ext cx="0" cy="144463"/>
          </a:xfrm>
          <a:prstGeom prst="line">
            <a:avLst/>
          </a:prstGeom>
          <a:noFill/>
          <a:ln w="9525" algn="ctr">
            <a:solidFill>
              <a:schemeClr val="bg1"/>
            </a:solidFill>
            <a:round/>
            <a:headEnd/>
            <a:tailEnd/>
          </a:ln>
        </p:spPr>
      </p:cxnSp>
      <p:cxnSp>
        <p:nvCxnSpPr>
          <p:cNvPr id="468" name="Connecteur droit 65"/>
          <p:cNvCxnSpPr>
            <a:cxnSpLocks noChangeShapeType="1"/>
          </p:cNvCxnSpPr>
          <p:nvPr/>
        </p:nvCxnSpPr>
        <p:spPr bwMode="auto">
          <a:xfrm>
            <a:off x="4894263" y="5867533"/>
            <a:ext cx="0" cy="144463"/>
          </a:xfrm>
          <a:prstGeom prst="line">
            <a:avLst/>
          </a:prstGeom>
          <a:noFill/>
          <a:ln w="9525" algn="ctr">
            <a:solidFill>
              <a:schemeClr val="bg1"/>
            </a:solidFill>
            <a:round/>
            <a:headEnd/>
            <a:tailEnd/>
          </a:ln>
        </p:spPr>
      </p:cxnSp>
      <p:cxnSp>
        <p:nvCxnSpPr>
          <p:cNvPr id="469" name="Connecteur droit 66"/>
          <p:cNvCxnSpPr>
            <a:cxnSpLocks noChangeShapeType="1"/>
          </p:cNvCxnSpPr>
          <p:nvPr/>
        </p:nvCxnSpPr>
        <p:spPr bwMode="auto">
          <a:xfrm>
            <a:off x="5187950" y="5867533"/>
            <a:ext cx="0" cy="144463"/>
          </a:xfrm>
          <a:prstGeom prst="line">
            <a:avLst/>
          </a:prstGeom>
          <a:noFill/>
          <a:ln w="9525" algn="ctr">
            <a:solidFill>
              <a:schemeClr val="bg1"/>
            </a:solidFill>
            <a:round/>
            <a:headEnd/>
            <a:tailEnd/>
          </a:ln>
        </p:spPr>
      </p:cxnSp>
      <p:cxnSp>
        <p:nvCxnSpPr>
          <p:cNvPr id="470" name="Connecteur droit 67"/>
          <p:cNvCxnSpPr>
            <a:cxnSpLocks noChangeShapeType="1"/>
          </p:cNvCxnSpPr>
          <p:nvPr/>
        </p:nvCxnSpPr>
        <p:spPr bwMode="auto">
          <a:xfrm>
            <a:off x="5481638" y="5867533"/>
            <a:ext cx="0" cy="144463"/>
          </a:xfrm>
          <a:prstGeom prst="line">
            <a:avLst/>
          </a:prstGeom>
          <a:noFill/>
          <a:ln w="9525" algn="ctr">
            <a:solidFill>
              <a:schemeClr val="bg1"/>
            </a:solidFill>
            <a:round/>
            <a:headEnd/>
            <a:tailEnd/>
          </a:ln>
        </p:spPr>
      </p:cxnSp>
      <p:cxnSp>
        <p:nvCxnSpPr>
          <p:cNvPr id="471" name="Connecteur droit 68"/>
          <p:cNvCxnSpPr>
            <a:cxnSpLocks noChangeShapeType="1"/>
          </p:cNvCxnSpPr>
          <p:nvPr/>
        </p:nvCxnSpPr>
        <p:spPr bwMode="auto">
          <a:xfrm>
            <a:off x="5775325" y="5867533"/>
            <a:ext cx="0" cy="144463"/>
          </a:xfrm>
          <a:prstGeom prst="line">
            <a:avLst/>
          </a:prstGeom>
          <a:noFill/>
          <a:ln w="9525" algn="ctr">
            <a:solidFill>
              <a:schemeClr val="bg1"/>
            </a:solidFill>
            <a:round/>
            <a:headEnd/>
            <a:tailEnd/>
          </a:ln>
        </p:spPr>
      </p:cxnSp>
      <p:cxnSp>
        <p:nvCxnSpPr>
          <p:cNvPr id="472" name="Connecteur droit 69"/>
          <p:cNvCxnSpPr>
            <a:cxnSpLocks noChangeShapeType="1"/>
          </p:cNvCxnSpPr>
          <p:nvPr/>
        </p:nvCxnSpPr>
        <p:spPr bwMode="auto">
          <a:xfrm>
            <a:off x="6069013" y="5867533"/>
            <a:ext cx="0" cy="144463"/>
          </a:xfrm>
          <a:prstGeom prst="line">
            <a:avLst/>
          </a:prstGeom>
          <a:noFill/>
          <a:ln w="9525" algn="ctr">
            <a:solidFill>
              <a:schemeClr val="bg1"/>
            </a:solidFill>
            <a:round/>
            <a:headEnd/>
            <a:tailEnd/>
          </a:ln>
        </p:spPr>
      </p:cxnSp>
      <p:cxnSp>
        <p:nvCxnSpPr>
          <p:cNvPr id="473" name="Connecteur droit 70"/>
          <p:cNvCxnSpPr>
            <a:cxnSpLocks noChangeShapeType="1"/>
          </p:cNvCxnSpPr>
          <p:nvPr/>
        </p:nvCxnSpPr>
        <p:spPr bwMode="auto">
          <a:xfrm>
            <a:off x="6361113" y="5867533"/>
            <a:ext cx="0" cy="144463"/>
          </a:xfrm>
          <a:prstGeom prst="line">
            <a:avLst/>
          </a:prstGeom>
          <a:noFill/>
          <a:ln w="9525" algn="ctr">
            <a:solidFill>
              <a:schemeClr val="bg1"/>
            </a:solidFill>
            <a:round/>
            <a:headEnd/>
            <a:tailEnd/>
          </a:ln>
        </p:spPr>
      </p:cxnSp>
      <p:cxnSp>
        <p:nvCxnSpPr>
          <p:cNvPr id="474" name="Connecteur droit 71"/>
          <p:cNvCxnSpPr>
            <a:cxnSpLocks noChangeShapeType="1"/>
          </p:cNvCxnSpPr>
          <p:nvPr/>
        </p:nvCxnSpPr>
        <p:spPr bwMode="auto">
          <a:xfrm>
            <a:off x="6653213" y="5867533"/>
            <a:ext cx="0" cy="144463"/>
          </a:xfrm>
          <a:prstGeom prst="line">
            <a:avLst/>
          </a:prstGeom>
          <a:noFill/>
          <a:ln w="9525" algn="ctr">
            <a:solidFill>
              <a:schemeClr val="bg1"/>
            </a:solidFill>
            <a:round/>
            <a:headEnd/>
            <a:tailEnd/>
          </a:ln>
        </p:spPr>
      </p:cxnSp>
      <p:cxnSp>
        <p:nvCxnSpPr>
          <p:cNvPr id="475" name="Connecteur droit 72"/>
          <p:cNvCxnSpPr>
            <a:cxnSpLocks noChangeShapeType="1"/>
          </p:cNvCxnSpPr>
          <p:nvPr/>
        </p:nvCxnSpPr>
        <p:spPr bwMode="auto">
          <a:xfrm>
            <a:off x="6946900" y="5867533"/>
            <a:ext cx="0" cy="144463"/>
          </a:xfrm>
          <a:prstGeom prst="line">
            <a:avLst/>
          </a:prstGeom>
          <a:noFill/>
          <a:ln w="9525" algn="ctr">
            <a:solidFill>
              <a:schemeClr val="bg1"/>
            </a:solidFill>
            <a:round/>
            <a:headEnd/>
            <a:tailEnd/>
          </a:ln>
        </p:spPr>
      </p:cxnSp>
      <p:cxnSp>
        <p:nvCxnSpPr>
          <p:cNvPr id="476" name="Connecteur droit 73"/>
          <p:cNvCxnSpPr>
            <a:cxnSpLocks noChangeShapeType="1"/>
          </p:cNvCxnSpPr>
          <p:nvPr/>
        </p:nvCxnSpPr>
        <p:spPr bwMode="auto">
          <a:xfrm>
            <a:off x="7240588" y="5867533"/>
            <a:ext cx="0" cy="144463"/>
          </a:xfrm>
          <a:prstGeom prst="line">
            <a:avLst/>
          </a:prstGeom>
          <a:noFill/>
          <a:ln w="9525" algn="ctr">
            <a:solidFill>
              <a:schemeClr val="bg1"/>
            </a:solidFill>
            <a:round/>
            <a:headEnd/>
            <a:tailEnd/>
          </a:ln>
        </p:spPr>
      </p:cxnSp>
      <p:sp>
        <p:nvSpPr>
          <p:cNvPr id="477" name="ZoneTexte 78"/>
          <p:cNvSpPr txBox="1">
            <a:spLocks noChangeArrowheads="1"/>
          </p:cNvSpPr>
          <p:nvPr/>
        </p:nvSpPr>
        <p:spPr bwMode="auto">
          <a:xfrm>
            <a:off x="1082675" y="6011996"/>
            <a:ext cx="301686" cy="369332"/>
          </a:xfrm>
          <a:prstGeom prst="rect">
            <a:avLst/>
          </a:prstGeom>
          <a:noFill/>
          <a:ln w="38100">
            <a:solidFill>
              <a:srgbClr val="FF3399"/>
            </a:solidFill>
            <a:miter lim="800000"/>
            <a:headEnd/>
            <a:tailEnd/>
          </a:ln>
        </p:spPr>
        <p:txBody>
          <a:bodyPr wrap="none">
            <a:spAutoFit/>
          </a:bodyPr>
          <a:lstStyle/>
          <a:p>
            <a:r>
              <a:rPr lang="fr-BE"/>
              <a:t>1</a:t>
            </a:r>
            <a:endParaRPr lang="en-US"/>
          </a:p>
        </p:txBody>
      </p:sp>
      <p:sp>
        <p:nvSpPr>
          <p:cNvPr id="478" name="ZoneTexte 79"/>
          <p:cNvSpPr txBox="1">
            <a:spLocks noChangeArrowheads="1"/>
          </p:cNvSpPr>
          <p:nvPr/>
        </p:nvSpPr>
        <p:spPr bwMode="auto">
          <a:xfrm>
            <a:off x="1374775" y="6011996"/>
            <a:ext cx="301686" cy="369332"/>
          </a:xfrm>
          <a:prstGeom prst="rect">
            <a:avLst/>
          </a:prstGeom>
          <a:noFill/>
          <a:ln w="9525">
            <a:noFill/>
            <a:miter lim="800000"/>
            <a:headEnd/>
            <a:tailEnd/>
          </a:ln>
        </p:spPr>
        <p:txBody>
          <a:bodyPr wrap="none">
            <a:spAutoFit/>
          </a:bodyPr>
          <a:lstStyle/>
          <a:p>
            <a:r>
              <a:rPr lang="fr-BE"/>
              <a:t>2</a:t>
            </a:r>
            <a:endParaRPr lang="en-US"/>
          </a:p>
        </p:txBody>
      </p:sp>
      <p:sp>
        <p:nvSpPr>
          <p:cNvPr id="479" name="ZoneTexte 80"/>
          <p:cNvSpPr txBox="1">
            <a:spLocks noChangeArrowheads="1"/>
          </p:cNvSpPr>
          <p:nvPr/>
        </p:nvSpPr>
        <p:spPr bwMode="auto">
          <a:xfrm>
            <a:off x="1668463" y="6011996"/>
            <a:ext cx="301686" cy="369332"/>
          </a:xfrm>
          <a:prstGeom prst="rect">
            <a:avLst/>
          </a:prstGeom>
          <a:noFill/>
          <a:ln w="9525">
            <a:noFill/>
            <a:miter lim="800000"/>
            <a:headEnd/>
            <a:tailEnd/>
          </a:ln>
        </p:spPr>
        <p:txBody>
          <a:bodyPr wrap="none">
            <a:spAutoFit/>
          </a:bodyPr>
          <a:lstStyle/>
          <a:p>
            <a:r>
              <a:rPr lang="fr-BE"/>
              <a:t>3</a:t>
            </a:r>
            <a:endParaRPr lang="en-US"/>
          </a:p>
        </p:txBody>
      </p:sp>
      <p:sp>
        <p:nvSpPr>
          <p:cNvPr id="480" name="ZoneTexte 90"/>
          <p:cNvSpPr txBox="1">
            <a:spLocks noChangeArrowheads="1"/>
          </p:cNvSpPr>
          <p:nvPr/>
        </p:nvSpPr>
        <p:spPr bwMode="auto">
          <a:xfrm>
            <a:off x="1962150" y="6011996"/>
            <a:ext cx="301686" cy="369332"/>
          </a:xfrm>
          <a:prstGeom prst="rect">
            <a:avLst/>
          </a:prstGeom>
          <a:noFill/>
          <a:ln w="9525">
            <a:noFill/>
            <a:miter lim="800000"/>
            <a:headEnd/>
            <a:tailEnd/>
          </a:ln>
        </p:spPr>
        <p:txBody>
          <a:bodyPr wrap="none">
            <a:spAutoFit/>
          </a:bodyPr>
          <a:lstStyle/>
          <a:p>
            <a:r>
              <a:rPr lang="fr-BE"/>
              <a:t>4</a:t>
            </a:r>
            <a:endParaRPr lang="en-US"/>
          </a:p>
        </p:txBody>
      </p:sp>
      <p:sp>
        <p:nvSpPr>
          <p:cNvPr id="481" name="ZoneTexte 91"/>
          <p:cNvSpPr txBox="1">
            <a:spLocks noChangeArrowheads="1"/>
          </p:cNvSpPr>
          <p:nvPr/>
        </p:nvSpPr>
        <p:spPr bwMode="auto">
          <a:xfrm>
            <a:off x="2255838" y="6011996"/>
            <a:ext cx="301686" cy="369332"/>
          </a:xfrm>
          <a:prstGeom prst="rect">
            <a:avLst/>
          </a:prstGeom>
          <a:noFill/>
          <a:ln w="9525">
            <a:noFill/>
            <a:miter lim="800000"/>
            <a:headEnd/>
            <a:tailEnd/>
          </a:ln>
        </p:spPr>
        <p:txBody>
          <a:bodyPr wrap="none">
            <a:spAutoFit/>
          </a:bodyPr>
          <a:lstStyle/>
          <a:p>
            <a:r>
              <a:rPr lang="fr-BE"/>
              <a:t>5</a:t>
            </a:r>
            <a:endParaRPr lang="en-US"/>
          </a:p>
        </p:txBody>
      </p:sp>
      <p:sp>
        <p:nvSpPr>
          <p:cNvPr id="482" name="ZoneTexte 92"/>
          <p:cNvSpPr txBox="1">
            <a:spLocks noChangeArrowheads="1"/>
          </p:cNvSpPr>
          <p:nvPr/>
        </p:nvSpPr>
        <p:spPr bwMode="auto">
          <a:xfrm>
            <a:off x="2547938" y="6011996"/>
            <a:ext cx="301686" cy="369332"/>
          </a:xfrm>
          <a:prstGeom prst="rect">
            <a:avLst/>
          </a:prstGeom>
          <a:noFill/>
          <a:ln w="9525">
            <a:noFill/>
            <a:miter lim="800000"/>
            <a:headEnd/>
            <a:tailEnd/>
          </a:ln>
        </p:spPr>
        <p:txBody>
          <a:bodyPr wrap="none">
            <a:spAutoFit/>
          </a:bodyPr>
          <a:lstStyle/>
          <a:p>
            <a:r>
              <a:rPr lang="fr-BE"/>
              <a:t>6</a:t>
            </a:r>
            <a:endParaRPr lang="en-US"/>
          </a:p>
        </p:txBody>
      </p:sp>
      <p:sp>
        <p:nvSpPr>
          <p:cNvPr id="483" name="ZoneTexte 93"/>
          <p:cNvSpPr txBox="1">
            <a:spLocks noChangeArrowheads="1"/>
          </p:cNvSpPr>
          <p:nvPr/>
        </p:nvSpPr>
        <p:spPr bwMode="auto">
          <a:xfrm>
            <a:off x="2841625" y="6011996"/>
            <a:ext cx="301686" cy="369332"/>
          </a:xfrm>
          <a:prstGeom prst="rect">
            <a:avLst/>
          </a:prstGeom>
          <a:noFill/>
          <a:ln w="9525">
            <a:noFill/>
            <a:miter lim="800000"/>
            <a:headEnd/>
            <a:tailEnd/>
          </a:ln>
        </p:spPr>
        <p:txBody>
          <a:bodyPr wrap="none">
            <a:spAutoFit/>
          </a:bodyPr>
          <a:lstStyle/>
          <a:p>
            <a:r>
              <a:rPr lang="fr-BE"/>
              <a:t>7</a:t>
            </a:r>
            <a:endParaRPr lang="en-US"/>
          </a:p>
        </p:txBody>
      </p:sp>
      <p:sp>
        <p:nvSpPr>
          <p:cNvPr id="484" name="ZoneTexte 94"/>
          <p:cNvSpPr txBox="1">
            <a:spLocks noChangeArrowheads="1"/>
          </p:cNvSpPr>
          <p:nvPr/>
        </p:nvSpPr>
        <p:spPr bwMode="auto">
          <a:xfrm>
            <a:off x="3132138" y="6011996"/>
            <a:ext cx="301686" cy="369332"/>
          </a:xfrm>
          <a:prstGeom prst="rect">
            <a:avLst/>
          </a:prstGeom>
          <a:noFill/>
          <a:ln w="9525">
            <a:noFill/>
            <a:miter lim="800000"/>
            <a:headEnd/>
            <a:tailEnd/>
          </a:ln>
        </p:spPr>
        <p:txBody>
          <a:bodyPr wrap="none">
            <a:spAutoFit/>
          </a:bodyPr>
          <a:lstStyle/>
          <a:p>
            <a:r>
              <a:rPr lang="fr-BE"/>
              <a:t>8</a:t>
            </a:r>
            <a:endParaRPr lang="en-US"/>
          </a:p>
        </p:txBody>
      </p:sp>
      <p:sp>
        <p:nvSpPr>
          <p:cNvPr id="485" name="ZoneTexte 95"/>
          <p:cNvSpPr txBox="1">
            <a:spLocks noChangeArrowheads="1"/>
          </p:cNvSpPr>
          <p:nvPr/>
        </p:nvSpPr>
        <p:spPr bwMode="auto">
          <a:xfrm>
            <a:off x="3430588" y="6011996"/>
            <a:ext cx="301686" cy="369332"/>
          </a:xfrm>
          <a:prstGeom prst="rect">
            <a:avLst/>
          </a:prstGeom>
          <a:noFill/>
          <a:ln w="9525">
            <a:noFill/>
            <a:miter lim="800000"/>
            <a:headEnd/>
            <a:tailEnd/>
          </a:ln>
        </p:spPr>
        <p:txBody>
          <a:bodyPr wrap="none">
            <a:spAutoFit/>
          </a:bodyPr>
          <a:lstStyle/>
          <a:p>
            <a:r>
              <a:rPr lang="fr-BE"/>
              <a:t>9</a:t>
            </a:r>
            <a:endParaRPr lang="en-US"/>
          </a:p>
        </p:txBody>
      </p:sp>
      <p:sp>
        <p:nvSpPr>
          <p:cNvPr id="486" name="ZoneTexte 96"/>
          <p:cNvSpPr txBox="1">
            <a:spLocks noChangeArrowheads="1"/>
          </p:cNvSpPr>
          <p:nvPr/>
        </p:nvSpPr>
        <p:spPr bwMode="auto">
          <a:xfrm>
            <a:off x="3721100" y="6011996"/>
            <a:ext cx="418704" cy="369332"/>
          </a:xfrm>
          <a:prstGeom prst="rect">
            <a:avLst/>
          </a:prstGeom>
          <a:noFill/>
          <a:ln w="9525">
            <a:noFill/>
            <a:miter lim="800000"/>
            <a:headEnd/>
            <a:tailEnd/>
          </a:ln>
        </p:spPr>
        <p:txBody>
          <a:bodyPr wrap="none">
            <a:spAutoFit/>
          </a:bodyPr>
          <a:lstStyle/>
          <a:p>
            <a:r>
              <a:rPr lang="fr-BE"/>
              <a:t>10</a:t>
            </a:r>
            <a:endParaRPr lang="en-US"/>
          </a:p>
        </p:txBody>
      </p:sp>
      <p:sp>
        <p:nvSpPr>
          <p:cNvPr id="487" name="ZoneTexte 97"/>
          <p:cNvSpPr txBox="1">
            <a:spLocks noChangeArrowheads="1"/>
          </p:cNvSpPr>
          <p:nvPr/>
        </p:nvSpPr>
        <p:spPr bwMode="auto">
          <a:xfrm>
            <a:off x="4016375" y="6011996"/>
            <a:ext cx="418704" cy="369332"/>
          </a:xfrm>
          <a:prstGeom prst="rect">
            <a:avLst/>
          </a:prstGeom>
          <a:noFill/>
          <a:ln w="38100">
            <a:solidFill>
              <a:srgbClr val="FF3399"/>
            </a:solidFill>
            <a:miter lim="800000"/>
            <a:headEnd/>
            <a:tailEnd/>
          </a:ln>
        </p:spPr>
        <p:txBody>
          <a:bodyPr wrap="none">
            <a:spAutoFit/>
          </a:bodyPr>
          <a:lstStyle/>
          <a:p>
            <a:r>
              <a:rPr lang="fr-BE"/>
              <a:t>11</a:t>
            </a:r>
            <a:endParaRPr lang="en-US"/>
          </a:p>
        </p:txBody>
      </p:sp>
      <p:sp>
        <p:nvSpPr>
          <p:cNvPr id="488" name="ZoneTexte 98"/>
          <p:cNvSpPr txBox="1">
            <a:spLocks noChangeArrowheads="1"/>
          </p:cNvSpPr>
          <p:nvPr/>
        </p:nvSpPr>
        <p:spPr bwMode="auto">
          <a:xfrm>
            <a:off x="4306888" y="6011996"/>
            <a:ext cx="418704" cy="369332"/>
          </a:xfrm>
          <a:prstGeom prst="rect">
            <a:avLst/>
          </a:prstGeom>
          <a:noFill/>
          <a:ln w="9525">
            <a:noFill/>
            <a:miter lim="800000"/>
            <a:headEnd/>
            <a:tailEnd/>
          </a:ln>
        </p:spPr>
        <p:txBody>
          <a:bodyPr wrap="none">
            <a:spAutoFit/>
          </a:bodyPr>
          <a:lstStyle/>
          <a:p>
            <a:r>
              <a:rPr lang="fr-BE"/>
              <a:t>12</a:t>
            </a:r>
            <a:endParaRPr lang="en-US"/>
          </a:p>
        </p:txBody>
      </p:sp>
      <p:sp>
        <p:nvSpPr>
          <p:cNvPr id="489" name="ZoneTexte 99"/>
          <p:cNvSpPr txBox="1">
            <a:spLocks noChangeArrowheads="1"/>
          </p:cNvSpPr>
          <p:nvPr/>
        </p:nvSpPr>
        <p:spPr bwMode="auto">
          <a:xfrm>
            <a:off x="4602163" y="6011996"/>
            <a:ext cx="418704" cy="369332"/>
          </a:xfrm>
          <a:prstGeom prst="rect">
            <a:avLst/>
          </a:prstGeom>
          <a:noFill/>
          <a:ln w="9525">
            <a:noFill/>
            <a:miter lim="800000"/>
            <a:headEnd/>
            <a:tailEnd/>
          </a:ln>
        </p:spPr>
        <p:txBody>
          <a:bodyPr wrap="none">
            <a:spAutoFit/>
          </a:bodyPr>
          <a:lstStyle/>
          <a:p>
            <a:r>
              <a:rPr lang="fr-BE"/>
              <a:t>13</a:t>
            </a:r>
            <a:endParaRPr lang="en-US"/>
          </a:p>
        </p:txBody>
      </p:sp>
      <p:sp>
        <p:nvSpPr>
          <p:cNvPr id="490" name="ZoneTexte 100"/>
          <p:cNvSpPr txBox="1">
            <a:spLocks noChangeArrowheads="1"/>
          </p:cNvSpPr>
          <p:nvPr/>
        </p:nvSpPr>
        <p:spPr bwMode="auto">
          <a:xfrm>
            <a:off x="4894263" y="6011996"/>
            <a:ext cx="418704" cy="369332"/>
          </a:xfrm>
          <a:prstGeom prst="rect">
            <a:avLst/>
          </a:prstGeom>
          <a:noFill/>
          <a:ln w="9525">
            <a:noFill/>
            <a:miter lim="800000"/>
            <a:headEnd/>
            <a:tailEnd/>
          </a:ln>
        </p:spPr>
        <p:txBody>
          <a:bodyPr wrap="none">
            <a:spAutoFit/>
          </a:bodyPr>
          <a:lstStyle/>
          <a:p>
            <a:r>
              <a:rPr lang="fr-BE"/>
              <a:t>14</a:t>
            </a:r>
            <a:endParaRPr lang="en-US"/>
          </a:p>
        </p:txBody>
      </p:sp>
      <p:sp>
        <p:nvSpPr>
          <p:cNvPr id="491" name="ZoneTexte 101"/>
          <p:cNvSpPr txBox="1">
            <a:spLocks noChangeArrowheads="1"/>
          </p:cNvSpPr>
          <p:nvPr/>
        </p:nvSpPr>
        <p:spPr bwMode="auto">
          <a:xfrm>
            <a:off x="5187950" y="6011996"/>
            <a:ext cx="418704" cy="369332"/>
          </a:xfrm>
          <a:prstGeom prst="rect">
            <a:avLst/>
          </a:prstGeom>
          <a:noFill/>
          <a:ln w="9525">
            <a:noFill/>
            <a:miter lim="800000"/>
            <a:headEnd/>
            <a:tailEnd/>
          </a:ln>
        </p:spPr>
        <p:txBody>
          <a:bodyPr wrap="none">
            <a:spAutoFit/>
          </a:bodyPr>
          <a:lstStyle/>
          <a:p>
            <a:r>
              <a:rPr lang="fr-BE"/>
              <a:t>15</a:t>
            </a:r>
            <a:endParaRPr lang="en-US"/>
          </a:p>
        </p:txBody>
      </p:sp>
      <p:sp>
        <p:nvSpPr>
          <p:cNvPr id="492" name="ZoneTexte 102"/>
          <p:cNvSpPr txBox="1">
            <a:spLocks noChangeArrowheads="1"/>
          </p:cNvSpPr>
          <p:nvPr/>
        </p:nvSpPr>
        <p:spPr bwMode="auto">
          <a:xfrm>
            <a:off x="5481638" y="6011996"/>
            <a:ext cx="418704" cy="369332"/>
          </a:xfrm>
          <a:prstGeom prst="rect">
            <a:avLst/>
          </a:prstGeom>
          <a:noFill/>
          <a:ln w="9525">
            <a:noFill/>
            <a:miter lim="800000"/>
            <a:headEnd/>
            <a:tailEnd/>
          </a:ln>
        </p:spPr>
        <p:txBody>
          <a:bodyPr wrap="none">
            <a:spAutoFit/>
          </a:bodyPr>
          <a:lstStyle/>
          <a:p>
            <a:r>
              <a:rPr lang="fr-BE"/>
              <a:t>16</a:t>
            </a:r>
            <a:endParaRPr lang="en-US"/>
          </a:p>
        </p:txBody>
      </p:sp>
      <p:sp>
        <p:nvSpPr>
          <p:cNvPr id="493" name="ZoneTexte 103"/>
          <p:cNvSpPr txBox="1">
            <a:spLocks noChangeArrowheads="1"/>
          </p:cNvSpPr>
          <p:nvPr/>
        </p:nvSpPr>
        <p:spPr bwMode="auto">
          <a:xfrm>
            <a:off x="5775325" y="6011996"/>
            <a:ext cx="418704" cy="369332"/>
          </a:xfrm>
          <a:prstGeom prst="rect">
            <a:avLst/>
          </a:prstGeom>
          <a:noFill/>
          <a:ln w="9525">
            <a:noFill/>
            <a:miter lim="800000"/>
            <a:headEnd/>
            <a:tailEnd/>
          </a:ln>
        </p:spPr>
        <p:txBody>
          <a:bodyPr wrap="none">
            <a:spAutoFit/>
          </a:bodyPr>
          <a:lstStyle/>
          <a:p>
            <a:r>
              <a:rPr lang="fr-BE"/>
              <a:t>17</a:t>
            </a:r>
            <a:endParaRPr lang="en-US"/>
          </a:p>
        </p:txBody>
      </p:sp>
      <p:sp>
        <p:nvSpPr>
          <p:cNvPr id="494" name="ZoneTexte 104"/>
          <p:cNvSpPr txBox="1">
            <a:spLocks noChangeArrowheads="1"/>
          </p:cNvSpPr>
          <p:nvPr/>
        </p:nvSpPr>
        <p:spPr bwMode="auto">
          <a:xfrm>
            <a:off x="6069013" y="6011996"/>
            <a:ext cx="418704" cy="369332"/>
          </a:xfrm>
          <a:prstGeom prst="rect">
            <a:avLst/>
          </a:prstGeom>
          <a:noFill/>
          <a:ln w="9525">
            <a:noFill/>
            <a:miter lim="800000"/>
            <a:headEnd/>
            <a:tailEnd/>
          </a:ln>
        </p:spPr>
        <p:txBody>
          <a:bodyPr wrap="none">
            <a:spAutoFit/>
          </a:bodyPr>
          <a:lstStyle/>
          <a:p>
            <a:r>
              <a:rPr lang="fr-BE"/>
              <a:t>18</a:t>
            </a:r>
            <a:endParaRPr lang="en-US"/>
          </a:p>
        </p:txBody>
      </p:sp>
      <p:sp>
        <p:nvSpPr>
          <p:cNvPr id="495" name="ZoneTexte 105"/>
          <p:cNvSpPr txBox="1">
            <a:spLocks noChangeArrowheads="1"/>
          </p:cNvSpPr>
          <p:nvPr/>
        </p:nvSpPr>
        <p:spPr bwMode="auto">
          <a:xfrm>
            <a:off x="6361113" y="6011996"/>
            <a:ext cx="418704" cy="369332"/>
          </a:xfrm>
          <a:prstGeom prst="rect">
            <a:avLst/>
          </a:prstGeom>
          <a:noFill/>
          <a:ln w="9525">
            <a:noFill/>
            <a:miter lim="800000"/>
            <a:headEnd/>
            <a:tailEnd/>
          </a:ln>
        </p:spPr>
        <p:txBody>
          <a:bodyPr wrap="none">
            <a:spAutoFit/>
          </a:bodyPr>
          <a:lstStyle/>
          <a:p>
            <a:r>
              <a:rPr lang="fr-BE"/>
              <a:t>19</a:t>
            </a:r>
            <a:endParaRPr lang="en-US"/>
          </a:p>
        </p:txBody>
      </p:sp>
      <p:sp>
        <p:nvSpPr>
          <p:cNvPr id="496" name="ZoneTexte 106"/>
          <p:cNvSpPr txBox="1">
            <a:spLocks noChangeArrowheads="1"/>
          </p:cNvSpPr>
          <p:nvPr/>
        </p:nvSpPr>
        <p:spPr bwMode="auto">
          <a:xfrm>
            <a:off x="6653213" y="6011996"/>
            <a:ext cx="418704" cy="369332"/>
          </a:xfrm>
          <a:prstGeom prst="rect">
            <a:avLst/>
          </a:prstGeom>
          <a:noFill/>
          <a:ln w="9525">
            <a:noFill/>
            <a:miter lim="800000"/>
            <a:headEnd/>
            <a:tailEnd/>
          </a:ln>
        </p:spPr>
        <p:txBody>
          <a:bodyPr wrap="none">
            <a:spAutoFit/>
          </a:bodyPr>
          <a:lstStyle/>
          <a:p>
            <a:r>
              <a:rPr lang="fr-BE"/>
              <a:t>20</a:t>
            </a:r>
            <a:endParaRPr lang="en-US"/>
          </a:p>
        </p:txBody>
      </p:sp>
      <p:sp>
        <p:nvSpPr>
          <p:cNvPr id="497" name="ZoneTexte 107"/>
          <p:cNvSpPr txBox="1">
            <a:spLocks noChangeArrowheads="1"/>
          </p:cNvSpPr>
          <p:nvPr/>
        </p:nvSpPr>
        <p:spPr bwMode="auto">
          <a:xfrm>
            <a:off x="6946900" y="6011996"/>
            <a:ext cx="418704" cy="369332"/>
          </a:xfrm>
          <a:prstGeom prst="rect">
            <a:avLst/>
          </a:prstGeom>
          <a:noFill/>
          <a:ln w="9525">
            <a:noFill/>
            <a:miter lim="800000"/>
            <a:headEnd/>
            <a:tailEnd/>
          </a:ln>
        </p:spPr>
        <p:txBody>
          <a:bodyPr wrap="none">
            <a:spAutoFit/>
          </a:bodyPr>
          <a:lstStyle/>
          <a:p>
            <a:r>
              <a:rPr lang="fr-BE"/>
              <a:t>21</a:t>
            </a:r>
            <a:endParaRPr lang="en-US"/>
          </a:p>
        </p:txBody>
      </p:sp>
      <p:cxnSp>
        <p:nvCxnSpPr>
          <p:cNvPr id="498" name="Connecteur droit 113"/>
          <p:cNvCxnSpPr>
            <a:cxnSpLocks noChangeShapeType="1"/>
          </p:cNvCxnSpPr>
          <p:nvPr/>
        </p:nvCxnSpPr>
        <p:spPr bwMode="auto">
          <a:xfrm>
            <a:off x="1127125" y="5867533"/>
            <a:ext cx="0" cy="144463"/>
          </a:xfrm>
          <a:prstGeom prst="line">
            <a:avLst/>
          </a:prstGeom>
          <a:noFill/>
          <a:ln w="9525" algn="ctr">
            <a:solidFill>
              <a:schemeClr val="bg1"/>
            </a:solidFill>
            <a:round/>
            <a:headEnd/>
            <a:tailEnd/>
          </a:ln>
        </p:spPr>
      </p:cxnSp>
      <p:cxnSp>
        <p:nvCxnSpPr>
          <p:cNvPr id="499" name="Connecteur droit 143"/>
          <p:cNvCxnSpPr>
            <a:cxnSpLocks noChangeShapeType="1"/>
          </p:cNvCxnSpPr>
          <p:nvPr/>
        </p:nvCxnSpPr>
        <p:spPr bwMode="auto">
          <a:xfrm>
            <a:off x="857250" y="5867533"/>
            <a:ext cx="0" cy="144463"/>
          </a:xfrm>
          <a:prstGeom prst="line">
            <a:avLst/>
          </a:prstGeom>
          <a:noFill/>
          <a:ln w="9525" algn="ctr">
            <a:solidFill>
              <a:schemeClr val="bg1"/>
            </a:solidFill>
            <a:round/>
            <a:headEnd/>
            <a:tailEnd/>
          </a:ln>
        </p:spPr>
      </p:cxnSp>
      <p:sp>
        <p:nvSpPr>
          <p:cNvPr id="500" name="ZoneTexte 78"/>
          <p:cNvSpPr txBox="1">
            <a:spLocks noChangeArrowheads="1"/>
          </p:cNvSpPr>
          <p:nvPr/>
        </p:nvSpPr>
        <p:spPr bwMode="auto">
          <a:xfrm>
            <a:off x="855663" y="6010408"/>
            <a:ext cx="301686" cy="369332"/>
          </a:xfrm>
          <a:prstGeom prst="rect">
            <a:avLst/>
          </a:prstGeom>
          <a:noFill/>
          <a:ln w="9525">
            <a:noFill/>
            <a:miter lim="800000"/>
            <a:headEnd/>
            <a:tailEnd/>
          </a:ln>
        </p:spPr>
        <p:txBody>
          <a:bodyPr wrap="none">
            <a:spAutoFit/>
          </a:bodyPr>
          <a:lstStyle/>
          <a:p>
            <a:r>
              <a:rPr lang="fr-BE"/>
              <a:t>0</a:t>
            </a:r>
            <a:endParaRPr lang="en-US"/>
          </a:p>
        </p:txBody>
      </p:sp>
      <p:cxnSp>
        <p:nvCxnSpPr>
          <p:cNvPr id="501" name="Connecteur droit 73"/>
          <p:cNvCxnSpPr>
            <a:cxnSpLocks noChangeShapeType="1"/>
          </p:cNvCxnSpPr>
          <p:nvPr/>
        </p:nvCxnSpPr>
        <p:spPr bwMode="auto">
          <a:xfrm>
            <a:off x="7519988" y="5897696"/>
            <a:ext cx="0" cy="142875"/>
          </a:xfrm>
          <a:prstGeom prst="line">
            <a:avLst/>
          </a:prstGeom>
          <a:noFill/>
          <a:ln w="9525" algn="ctr">
            <a:solidFill>
              <a:schemeClr val="bg1"/>
            </a:solidFill>
            <a:round/>
            <a:headEnd/>
            <a:tailEnd/>
          </a:ln>
        </p:spPr>
      </p:cxnSp>
      <p:sp>
        <p:nvSpPr>
          <p:cNvPr id="502" name="ZoneTexte 107"/>
          <p:cNvSpPr txBox="1">
            <a:spLocks noChangeArrowheads="1"/>
          </p:cNvSpPr>
          <p:nvPr/>
        </p:nvSpPr>
        <p:spPr bwMode="auto">
          <a:xfrm>
            <a:off x="7291388" y="6010408"/>
            <a:ext cx="301686" cy="369332"/>
          </a:xfrm>
          <a:prstGeom prst="rect">
            <a:avLst/>
          </a:prstGeom>
          <a:noFill/>
          <a:ln w="9525">
            <a:noFill/>
            <a:miter lim="800000"/>
            <a:headEnd/>
            <a:tailEnd/>
          </a:ln>
        </p:spPr>
        <p:txBody>
          <a:bodyPr wrap="none">
            <a:spAutoFit/>
          </a:bodyPr>
          <a:lstStyle/>
          <a:p>
            <a:r>
              <a:rPr lang="fr-BE"/>
              <a:t>0</a:t>
            </a:r>
            <a:endParaRPr lang="en-US"/>
          </a:p>
        </p:txBody>
      </p:sp>
      <p:cxnSp>
        <p:nvCxnSpPr>
          <p:cNvPr id="503" name="Connecteur droit 143"/>
          <p:cNvCxnSpPr>
            <a:cxnSpLocks noChangeShapeType="1"/>
          </p:cNvCxnSpPr>
          <p:nvPr/>
        </p:nvCxnSpPr>
        <p:spPr bwMode="auto">
          <a:xfrm>
            <a:off x="630238" y="5897696"/>
            <a:ext cx="0" cy="142875"/>
          </a:xfrm>
          <a:prstGeom prst="line">
            <a:avLst/>
          </a:prstGeom>
          <a:noFill/>
          <a:ln w="9525" algn="ctr">
            <a:solidFill>
              <a:schemeClr val="bg1"/>
            </a:solidFill>
            <a:round/>
            <a:headEnd/>
            <a:tailEnd/>
          </a:ln>
        </p:spPr>
      </p:cxnSp>
      <p:cxnSp>
        <p:nvCxnSpPr>
          <p:cNvPr id="504" name="Connecteur droit 143"/>
          <p:cNvCxnSpPr>
            <a:cxnSpLocks noChangeShapeType="1"/>
          </p:cNvCxnSpPr>
          <p:nvPr/>
        </p:nvCxnSpPr>
        <p:spPr bwMode="auto">
          <a:xfrm>
            <a:off x="381000" y="5899283"/>
            <a:ext cx="0" cy="144463"/>
          </a:xfrm>
          <a:prstGeom prst="line">
            <a:avLst/>
          </a:prstGeom>
          <a:noFill/>
          <a:ln w="9525" algn="ctr">
            <a:solidFill>
              <a:schemeClr val="bg1"/>
            </a:solidFill>
            <a:round/>
            <a:headEnd/>
            <a:tailEnd/>
          </a:ln>
        </p:spPr>
      </p:cxnSp>
      <p:sp>
        <p:nvSpPr>
          <p:cNvPr id="505" name="ZoneTexte 78"/>
          <p:cNvSpPr txBox="1">
            <a:spLocks noChangeArrowheads="1"/>
          </p:cNvSpPr>
          <p:nvPr/>
        </p:nvSpPr>
        <p:spPr bwMode="auto">
          <a:xfrm>
            <a:off x="557213" y="6010408"/>
            <a:ext cx="372218" cy="369332"/>
          </a:xfrm>
          <a:prstGeom prst="rect">
            <a:avLst/>
          </a:prstGeom>
          <a:noFill/>
          <a:ln w="9525">
            <a:noFill/>
            <a:miter lim="800000"/>
            <a:headEnd/>
            <a:tailEnd/>
          </a:ln>
        </p:spPr>
        <p:txBody>
          <a:bodyPr wrap="none">
            <a:spAutoFit/>
          </a:bodyPr>
          <a:lstStyle/>
          <a:p>
            <a:r>
              <a:rPr lang="fr-BE"/>
              <a:t>-1</a:t>
            </a:r>
            <a:endParaRPr lang="en-US"/>
          </a:p>
        </p:txBody>
      </p:sp>
      <p:sp>
        <p:nvSpPr>
          <p:cNvPr id="506" name="ZoneTexte 78"/>
          <p:cNvSpPr txBox="1">
            <a:spLocks noChangeArrowheads="1"/>
          </p:cNvSpPr>
          <p:nvPr/>
        </p:nvSpPr>
        <p:spPr bwMode="auto">
          <a:xfrm>
            <a:off x="296863" y="6011996"/>
            <a:ext cx="372218" cy="369332"/>
          </a:xfrm>
          <a:prstGeom prst="rect">
            <a:avLst/>
          </a:prstGeom>
          <a:noFill/>
          <a:ln w="9525">
            <a:noFill/>
            <a:miter lim="800000"/>
            <a:headEnd/>
            <a:tailEnd/>
          </a:ln>
        </p:spPr>
        <p:txBody>
          <a:bodyPr wrap="none">
            <a:spAutoFit/>
          </a:bodyPr>
          <a:lstStyle/>
          <a:p>
            <a:r>
              <a:rPr lang="fr-BE"/>
              <a:t>-2</a:t>
            </a:r>
            <a:endParaRPr lang="en-US"/>
          </a:p>
        </p:txBody>
      </p:sp>
      <p:cxnSp>
        <p:nvCxnSpPr>
          <p:cNvPr id="507" name="Connecteur droit 73"/>
          <p:cNvCxnSpPr>
            <a:cxnSpLocks noChangeShapeType="1"/>
          </p:cNvCxnSpPr>
          <p:nvPr/>
        </p:nvCxnSpPr>
        <p:spPr bwMode="auto">
          <a:xfrm>
            <a:off x="131763" y="5899283"/>
            <a:ext cx="0" cy="144463"/>
          </a:xfrm>
          <a:prstGeom prst="line">
            <a:avLst/>
          </a:prstGeom>
          <a:noFill/>
          <a:ln w="9525" algn="ctr">
            <a:solidFill>
              <a:schemeClr val="bg1"/>
            </a:solidFill>
            <a:round/>
            <a:headEnd/>
            <a:tailEnd/>
          </a:ln>
        </p:spPr>
      </p:cxnSp>
      <p:grpSp>
        <p:nvGrpSpPr>
          <p:cNvPr id="508" name="Group 105"/>
          <p:cNvGrpSpPr>
            <a:grpSpLocks/>
          </p:cNvGrpSpPr>
          <p:nvPr/>
        </p:nvGrpSpPr>
        <p:grpSpPr bwMode="auto">
          <a:xfrm>
            <a:off x="1114425" y="5651633"/>
            <a:ext cx="6338888" cy="142875"/>
            <a:chOff x="930" y="3430"/>
            <a:chExt cx="3993" cy="90"/>
          </a:xfrm>
        </p:grpSpPr>
        <p:grpSp>
          <p:nvGrpSpPr>
            <p:cNvPr id="509" name="Group 106"/>
            <p:cNvGrpSpPr>
              <a:grpSpLocks/>
            </p:cNvGrpSpPr>
            <p:nvPr/>
          </p:nvGrpSpPr>
          <p:grpSpPr bwMode="auto">
            <a:xfrm>
              <a:off x="930" y="3430"/>
              <a:ext cx="182" cy="90"/>
              <a:chOff x="2381" y="2024"/>
              <a:chExt cx="271" cy="136"/>
            </a:xfrm>
          </p:grpSpPr>
          <p:sp>
            <p:nvSpPr>
              <p:cNvPr id="642" name="Oval 1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43" name="Oval 1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44" name="Oval 1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45" name="Oval 1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46" name="Oval 1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10" name="Group 112"/>
            <p:cNvGrpSpPr>
              <a:grpSpLocks/>
            </p:cNvGrpSpPr>
            <p:nvPr/>
          </p:nvGrpSpPr>
          <p:grpSpPr bwMode="auto">
            <a:xfrm>
              <a:off x="1111" y="3430"/>
              <a:ext cx="182" cy="90"/>
              <a:chOff x="2381" y="2024"/>
              <a:chExt cx="271" cy="136"/>
            </a:xfrm>
          </p:grpSpPr>
          <p:sp>
            <p:nvSpPr>
              <p:cNvPr id="637" name="Oval 11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38" name="Oval 11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39" name="Oval 11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40" name="Oval 11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41" name="Oval 11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11" name="Group 118"/>
            <p:cNvGrpSpPr>
              <a:grpSpLocks/>
            </p:cNvGrpSpPr>
            <p:nvPr/>
          </p:nvGrpSpPr>
          <p:grpSpPr bwMode="auto">
            <a:xfrm>
              <a:off x="1837" y="3430"/>
              <a:ext cx="182" cy="90"/>
              <a:chOff x="2381" y="2024"/>
              <a:chExt cx="271" cy="136"/>
            </a:xfrm>
          </p:grpSpPr>
          <p:sp>
            <p:nvSpPr>
              <p:cNvPr id="632" name="Oval 11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33" name="Oval 12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34" name="Oval 12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35" name="Oval 12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36" name="Oval 12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12" name="Group 124"/>
            <p:cNvGrpSpPr>
              <a:grpSpLocks/>
            </p:cNvGrpSpPr>
            <p:nvPr/>
          </p:nvGrpSpPr>
          <p:grpSpPr bwMode="auto">
            <a:xfrm>
              <a:off x="1474" y="3430"/>
              <a:ext cx="182" cy="90"/>
              <a:chOff x="2381" y="2024"/>
              <a:chExt cx="271" cy="136"/>
            </a:xfrm>
          </p:grpSpPr>
          <p:sp>
            <p:nvSpPr>
              <p:cNvPr id="627" name="Oval 12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28" name="Oval 12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29" name="Oval 12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30" name="Oval 12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31" name="Oval 12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13" name="Group 130"/>
            <p:cNvGrpSpPr>
              <a:grpSpLocks/>
            </p:cNvGrpSpPr>
            <p:nvPr/>
          </p:nvGrpSpPr>
          <p:grpSpPr bwMode="auto">
            <a:xfrm>
              <a:off x="1655" y="3430"/>
              <a:ext cx="182" cy="90"/>
              <a:chOff x="2381" y="2024"/>
              <a:chExt cx="271" cy="136"/>
            </a:xfrm>
          </p:grpSpPr>
          <p:sp>
            <p:nvSpPr>
              <p:cNvPr id="622" name="Oval 13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23" name="Oval 13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24" name="Oval 13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25" name="Oval 13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26" name="Oval 13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14" name="Group 136"/>
            <p:cNvGrpSpPr>
              <a:grpSpLocks/>
            </p:cNvGrpSpPr>
            <p:nvPr/>
          </p:nvGrpSpPr>
          <p:grpSpPr bwMode="auto">
            <a:xfrm>
              <a:off x="1292" y="3430"/>
              <a:ext cx="182" cy="90"/>
              <a:chOff x="2381" y="2024"/>
              <a:chExt cx="271" cy="136"/>
            </a:xfrm>
          </p:grpSpPr>
          <p:sp>
            <p:nvSpPr>
              <p:cNvPr id="617" name="Oval 13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18" name="Oval 13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19" name="Oval 13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20" name="Oval 14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21" name="Oval 14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15" name="Group 142"/>
            <p:cNvGrpSpPr>
              <a:grpSpLocks/>
            </p:cNvGrpSpPr>
            <p:nvPr/>
          </p:nvGrpSpPr>
          <p:grpSpPr bwMode="auto">
            <a:xfrm>
              <a:off x="2880" y="3430"/>
              <a:ext cx="182" cy="90"/>
              <a:chOff x="2381" y="2024"/>
              <a:chExt cx="271" cy="136"/>
            </a:xfrm>
          </p:grpSpPr>
          <p:sp>
            <p:nvSpPr>
              <p:cNvPr id="612" name="Oval 14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13" name="Oval 14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14" name="Oval 14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15" name="Oval 14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16" name="Oval 14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16" name="Group 148"/>
            <p:cNvGrpSpPr>
              <a:grpSpLocks/>
            </p:cNvGrpSpPr>
            <p:nvPr/>
          </p:nvGrpSpPr>
          <p:grpSpPr bwMode="auto">
            <a:xfrm>
              <a:off x="2699" y="3430"/>
              <a:ext cx="182" cy="90"/>
              <a:chOff x="2381" y="2024"/>
              <a:chExt cx="271" cy="136"/>
            </a:xfrm>
          </p:grpSpPr>
          <p:sp>
            <p:nvSpPr>
              <p:cNvPr id="607" name="Oval 14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08" name="Oval 15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09" name="Oval 15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10" name="Oval 15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11" name="Oval 15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17" name="Group 154"/>
            <p:cNvGrpSpPr>
              <a:grpSpLocks/>
            </p:cNvGrpSpPr>
            <p:nvPr/>
          </p:nvGrpSpPr>
          <p:grpSpPr bwMode="auto">
            <a:xfrm>
              <a:off x="2562" y="3430"/>
              <a:ext cx="182" cy="90"/>
              <a:chOff x="2381" y="2024"/>
              <a:chExt cx="271" cy="136"/>
            </a:xfrm>
          </p:grpSpPr>
          <p:sp>
            <p:nvSpPr>
              <p:cNvPr id="602" name="Oval 15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03" name="Oval 15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04" name="Oval 15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05" name="Oval 15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06" name="Oval 15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18" name="Group 160"/>
            <p:cNvGrpSpPr>
              <a:grpSpLocks/>
            </p:cNvGrpSpPr>
            <p:nvPr/>
          </p:nvGrpSpPr>
          <p:grpSpPr bwMode="auto">
            <a:xfrm>
              <a:off x="2381" y="3430"/>
              <a:ext cx="182" cy="90"/>
              <a:chOff x="2381" y="2024"/>
              <a:chExt cx="271" cy="136"/>
            </a:xfrm>
          </p:grpSpPr>
          <p:sp>
            <p:nvSpPr>
              <p:cNvPr id="597" name="Oval 16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98" name="Oval 16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99" name="Oval 16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00" name="Oval 16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601" name="Oval 16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19" name="Group 166"/>
            <p:cNvGrpSpPr>
              <a:grpSpLocks/>
            </p:cNvGrpSpPr>
            <p:nvPr/>
          </p:nvGrpSpPr>
          <p:grpSpPr bwMode="auto">
            <a:xfrm>
              <a:off x="2200" y="3430"/>
              <a:ext cx="182" cy="90"/>
              <a:chOff x="2381" y="2024"/>
              <a:chExt cx="271" cy="136"/>
            </a:xfrm>
          </p:grpSpPr>
          <p:sp>
            <p:nvSpPr>
              <p:cNvPr id="592" name="Oval 16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93" name="Oval 16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94" name="Oval 16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95" name="Oval 17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96" name="Oval 17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20" name="Group 172"/>
            <p:cNvGrpSpPr>
              <a:grpSpLocks/>
            </p:cNvGrpSpPr>
            <p:nvPr/>
          </p:nvGrpSpPr>
          <p:grpSpPr bwMode="auto">
            <a:xfrm>
              <a:off x="2018" y="3430"/>
              <a:ext cx="182" cy="90"/>
              <a:chOff x="2381" y="2024"/>
              <a:chExt cx="271" cy="136"/>
            </a:xfrm>
          </p:grpSpPr>
          <p:sp>
            <p:nvSpPr>
              <p:cNvPr id="587" name="Oval 17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88" name="Oval 17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89" name="Oval 17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90" name="Oval 17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91" name="Oval 17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21" name="Group 178"/>
            <p:cNvGrpSpPr>
              <a:grpSpLocks/>
            </p:cNvGrpSpPr>
            <p:nvPr/>
          </p:nvGrpSpPr>
          <p:grpSpPr bwMode="auto">
            <a:xfrm>
              <a:off x="3924" y="3430"/>
              <a:ext cx="182" cy="90"/>
              <a:chOff x="2381" y="2024"/>
              <a:chExt cx="271" cy="136"/>
            </a:xfrm>
          </p:grpSpPr>
          <p:sp>
            <p:nvSpPr>
              <p:cNvPr id="582" name="Oval 17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83" name="Oval 18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84" name="Oval 18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85" name="Oval 18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86" name="Oval 18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22" name="Group 184"/>
            <p:cNvGrpSpPr>
              <a:grpSpLocks/>
            </p:cNvGrpSpPr>
            <p:nvPr/>
          </p:nvGrpSpPr>
          <p:grpSpPr bwMode="auto">
            <a:xfrm>
              <a:off x="3743" y="3430"/>
              <a:ext cx="182" cy="90"/>
              <a:chOff x="2381" y="2024"/>
              <a:chExt cx="271" cy="136"/>
            </a:xfrm>
          </p:grpSpPr>
          <p:sp>
            <p:nvSpPr>
              <p:cNvPr id="577" name="Oval 18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78" name="Oval 18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79" name="Oval 18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80" name="Oval 18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81" name="Oval 18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23" name="Group 190"/>
            <p:cNvGrpSpPr>
              <a:grpSpLocks/>
            </p:cNvGrpSpPr>
            <p:nvPr/>
          </p:nvGrpSpPr>
          <p:grpSpPr bwMode="auto">
            <a:xfrm>
              <a:off x="3606" y="3430"/>
              <a:ext cx="182" cy="90"/>
              <a:chOff x="2381" y="2024"/>
              <a:chExt cx="271" cy="136"/>
            </a:xfrm>
          </p:grpSpPr>
          <p:sp>
            <p:nvSpPr>
              <p:cNvPr id="572" name="Oval 19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73" name="Oval 19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74" name="Oval 19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75" name="Oval 19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76" name="Oval 19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24" name="Group 196"/>
            <p:cNvGrpSpPr>
              <a:grpSpLocks/>
            </p:cNvGrpSpPr>
            <p:nvPr/>
          </p:nvGrpSpPr>
          <p:grpSpPr bwMode="auto">
            <a:xfrm>
              <a:off x="3425" y="3430"/>
              <a:ext cx="182" cy="90"/>
              <a:chOff x="2381" y="2024"/>
              <a:chExt cx="271" cy="136"/>
            </a:xfrm>
          </p:grpSpPr>
          <p:sp>
            <p:nvSpPr>
              <p:cNvPr id="567" name="Oval 19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68" name="Oval 19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69" name="Oval 19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70" name="Oval 20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71" name="Oval 20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25" name="Group 202"/>
            <p:cNvGrpSpPr>
              <a:grpSpLocks/>
            </p:cNvGrpSpPr>
            <p:nvPr/>
          </p:nvGrpSpPr>
          <p:grpSpPr bwMode="auto">
            <a:xfrm>
              <a:off x="3244" y="3430"/>
              <a:ext cx="182" cy="90"/>
              <a:chOff x="2381" y="2024"/>
              <a:chExt cx="271" cy="136"/>
            </a:xfrm>
          </p:grpSpPr>
          <p:sp>
            <p:nvSpPr>
              <p:cNvPr id="562" name="Oval 20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63" name="Oval 20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64" name="Oval 20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65" name="Oval 20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66" name="Oval 20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26" name="Group 208"/>
            <p:cNvGrpSpPr>
              <a:grpSpLocks/>
            </p:cNvGrpSpPr>
            <p:nvPr/>
          </p:nvGrpSpPr>
          <p:grpSpPr bwMode="auto">
            <a:xfrm>
              <a:off x="3062" y="3430"/>
              <a:ext cx="182" cy="90"/>
              <a:chOff x="2381" y="2024"/>
              <a:chExt cx="271" cy="136"/>
            </a:xfrm>
          </p:grpSpPr>
          <p:sp>
            <p:nvSpPr>
              <p:cNvPr id="557" name="Oval 20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58" name="Oval 21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59" name="Oval 21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60" name="Oval 21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61" name="Oval 21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27" name="Group 214"/>
            <p:cNvGrpSpPr>
              <a:grpSpLocks/>
            </p:cNvGrpSpPr>
            <p:nvPr/>
          </p:nvGrpSpPr>
          <p:grpSpPr bwMode="auto">
            <a:xfrm>
              <a:off x="4741" y="3430"/>
              <a:ext cx="182" cy="90"/>
              <a:chOff x="2381" y="2024"/>
              <a:chExt cx="271" cy="136"/>
            </a:xfrm>
          </p:grpSpPr>
          <p:sp>
            <p:nvSpPr>
              <p:cNvPr id="552" name="Oval 21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53" name="Oval 21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54" name="Oval 21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55" name="Oval 21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56" name="Oval 21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28" name="Group 220"/>
            <p:cNvGrpSpPr>
              <a:grpSpLocks/>
            </p:cNvGrpSpPr>
            <p:nvPr/>
          </p:nvGrpSpPr>
          <p:grpSpPr bwMode="auto">
            <a:xfrm>
              <a:off x="4604" y="3430"/>
              <a:ext cx="182" cy="90"/>
              <a:chOff x="2381" y="2024"/>
              <a:chExt cx="271" cy="136"/>
            </a:xfrm>
          </p:grpSpPr>
          <p:sp>
            <p:nvSpPr>
              <p:cNvPr id="547" name="Oval 22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48" name="Oval 22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49" name="Oval 22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50" name="Oval 22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51" name="Oval 22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29" name="Group 226"/>
            <p:cNvGrpSpPr>
              <a:grpSpLocks/>
            </p:cNvGrpSpPr>
            <p:nvPr/>
          </p:nvGrpSpPr>
          <p:grpSpPr bwMode="auto">
            <a:xfrm>
              <a:off x="4423" y="3430"/>
              <a:ext cx="182" cy="90"/>
              <a:chOff x="2381" y="2024"/>
              <a:chExt cx="271" cy="136"/>
            </a:xfrm>
          </p:grpSpPr>
          <p:sp>
            <p:nvSpPr>
              <p:cNvPr id="542" name="Oval 22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43" name="Oval 22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44" name="Oval 22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45" name="Oval 23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46" name="Oval 23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30" name="Group 232"/>
            <p:cNvGrpSpPr>
              <a:grpSpLocks/>
            </p:cNvGrpSpPr>
            <p:nvPr/>
          </p:nvGrpSpPr>
          <p:grpSpPr bwMode="auto">
            <a:xfrm>
              <a:off x="4242" y="3430"/>
              <a:ext cx="182" cy="90"/>
              <a:chOff x="2381" y="2024"/>
              <a:chExt cx="271" cy="136"/>
            </a:xfrm>
          </p:grpSpPr>
          <p:sp>
            <p:nvSpPr>
              <p:cNvPr id="537" name="Oval 23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38" name="Oval 23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39" name="Oval 23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40" name="Oval 23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41" name="Oval 23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531" name="Group 238"/>
            <p:cNvGrpSpPr>
              <a:grpSpLocks/>
            </p:cNvGrpSpPr>
            <p:nvPr/>
          </p:nvGrpSpPr>
          <p:grpSpPr bwMode="auto">
            <a:xfrm>
              <a:off x="4060" y="3430"/>
              <a:ext cx="182" cy="90"/>
              <a:chOff x="2381" y="2024"/>
              <a:chExt cx="271" cy="136"/>
            </a:xfrm>
          </p:grpSpPr>
          <p:sp>
            <p:nvSpPr>
              <p:cNvPr id="532" name="Oval 23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33" name="Oval 24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34" name="Oval 24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35" name="Oval 24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536" name="Oval 24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grpSp>
        <p:nvGrpSpPr>
          <p:cNvPr id="647" name="Group 244"/>
          <p:cNvGrpSpPr>
            <a:grpSpLocks/>
          </p:cNvGrpSpPr>
          <p:nvPr/>
        </p:nvGrpSpPr>
        <p:grpSpPr bwMode="auto">
          <a:xfrm>
            <a:off x="1185863" y="5219833"/>
            <a:ext cx="360362" cy="431800"/>
            <a:chOff x="975" y="3158"/>
            <a:chExt cx="227" cy="272"/>
          </a:xfrm>
          <a:solidFill>
            <a:schemeClr val="accent3">
              <a:lumMod val="75000"/>
            </a:schemeClr>
          </a:solidFill>
        </p:grpSpPr>
        <p:sp>
          <p:nvSpPr>
            <p:cNvPr id="648" name="Oval 245"/>
            <p:cNvSpPr>
              <a:spLocks noChangeArrowheads="1"/>
            </p:cNvSpPr>
            <p:nvPr/>
          </p:nvSpPr>
          <p:spPr bwMode="auto">
            <a:xfrm>
              <a:off x="975" y="3339"/>
              <a:ext cx="91" cy="91"/>
            </a:xfrm>
            <a:prstGeom prst="ellipse">
              <a:avLst/>
            </a:prstGeom>
            <a:grpFill/>
            <a:ln w="9525">
              <a:solidFill>
                <a:schemeClr val="tx1"/>
              </a:solidFill>
              <a:round/>
              <a:headEnd/>
              <a:tailEnd/>
            </a:ln>
          </p:spPr>
          <p:txBody>
            <a:bodyPr wrap="none" anchor="ctr"/>
            <a:lstStyle/>
            <a:p>
              <a:pPr algn="ctr"/>
              <a:endParaRPr lang="fr-FR"/>
            </a:p>
          </p:txBody>
        </p:sp>
        <p:sp>
          <p:nvSpPr>
            <p:cNvPr id="649" name="Oval 246"/>
            <p:cNvSpPr>
              <a:spLocks noChangeArrowheads="1"/>
            </p:cNvSpPr>
            <p:nvPr/>
          </p:nvSpPr>
          <p:spPr bwMode="auto">
            <a:xfrm>
              <a:off x="1066" y="3339"/>
              <a:ext cx="91" cy="91"/>
            </a:xfrm>
            <a:prstGeom prst="ellipse">
              <a:avLst/>
            </a:prstGeom>
            <a:grpFill/>
            <a:ln w="9525">
              <a:solidFill>
                <a:schemeClr val="tx1"/>
              </a:solidFill>
              <a:round/>
              <a:headEnd/>
              <a:tailEnd/>
            </a:ln>
          </p:spPr>
          <p:txBody>
            <a:bodyPr wrap="none" anchor="ctr"/>
            <a:lstStyle/>
            <a:p>
              <a:pPr algn="ctr"/>
              <a:endParaRPr lang="fr-FR"/>
            </a:p>
          </p:txBody>
        </p:sp>
        <p:sp>
          <p:nvSpPr>
            <p:cNvPr id="650" name="Oval 247"/>
            <p:cNvSpPr>
              <a:spLocks noChangeArrowheads="1"/>
            </p:cNvSpPr>
            <p:nvPr/>
          </p:nvSpPr>
          <p:spPr bwMode="auto">
            <a:xfrm>
              <a:off x="1066" y="3249"/>
              <a:ext cx="91" cy="91"/>
            </a:xfrm>
            <a:prstGeom prst="ellipse">
              <a:avLst/>
            </a:prstGeom>
            <a:grpFill/>
            <a:ln w="9525">
              <a:solidFill>
                <a:schemeClr val="tx1"/>
              </a:solidFill>
              <a:round/>
              <a:headEnd/>
              <a:tailEnd/>
            </a:ln>
          </p:spPr>
          <p:txBody>
            <a:bodyPr wrap="none" anchor="ctr"/>
            <a:lstStyle/>
            <a:p>
              <a:pPr algn="ctr"/>
              <a:endParaRPr lang="fr-FR"/>
            </a:p>
          </p:txBody>
        </p:sp>
        <p:sp>
          <p:nvSpPr>
            <p:cNvPr id="651" name="Oval 248"/>
            <p:cNvSpPr>
              <a:spLocks noChangeArrowheads="1"/>
            </p:cNvSpPr>
            <p:nvPr/>
          </p:nvSpPr>
          <p:spPr bwMode="auto">
            <a:xfrm>
              <a:off x="975" y="3249"/>
              <a:ext cx="91" cy="91"/>
            </a:xfrm>
            <a:prstGeom prst="ellipse">
              <a:avLst/>
            </a:prstGeom>
            <a:grpFill/>
            <a:ln w="9525">
              <a:solidFill>
                <a:schemeClr val="tx1"/>
              </a:solidFill>
              <a:round/>
              <a:headEnd/>
              <a:tailEnd/>
            </a:ln>
          </p:spPr>
          <p:txBody>
            <a:bodyPr wrap="none" anchor="ctr"/>
            <a:lstStyle/>
            <a:p>
              <a:pPr algn="ctr"/>
              <a:endParaRPr lang="fr-FR"/>
            </a:p>
          </p:txBody>
        </p:sp>
        <p:sp>
          <p:nvSpPr>
            <p:cNvPr id="652" name="Oval 249"/>
            <p:cNvSpPr>
              <a:spLocks noChangeArrowheads="1"/>
            </p:cNvSpPr>
            <p:nvPr/>
          </p:nvSpPr>
          <p:spPr bwMode="auto">
            <a:xfrm>
              <a:off x="975" y="3158"/>
              <a:ext cx="91" cy="91"/>
            </a:xfrm>
            <a:prstGeom prst="ellipse">
              <a:avLst/>
            </a:prstGeom>
            <a:grpFill/>
            <a:ln w="9525">
              <a:solidFill>
                <a:schemeClr val="tx1"/>
              </a:solidFill>
              <a:round/>
              <a:headEnd/>
              <a:tailEnd/>
            </a:ln>
          </p:spPr>
          <p:txBody>
            <a:bodyPr wrap="none" anchor="ctr"/>
            <a:lstStyle/>
            <a:p>
              <a:pPr algn="ctr"/>
              <a:endParaRPr lang="fr-FR"/>
            </a:p>
          </p:txBody>
        </p:sp>
        <p:sp>
          <p:nvSpPr>
            <p:cNvPr id="653" name="Oval 250"/>
            <p:cNvSpPr>
              <a:spLocks noChangeArrowheads="1"/>
            </p:cNvSpPr>
            <p:nvPr/>
          </p:nvSpPr>
          <p:spPr bwMode="auto">
            <a:xfrm>
              <a:off x="1066" y="3158"/>
              <a:ext cx="91" cy="91"/>
            </a:xfrm>
            <a:prstGeom prst="ellipse">
              <a:avLst/>
            </a:prstGeom>
            <a:grpFill/>
            <a:ln w="9525">
              <a:solidFill>
                <a:schemeClr val="tx1"/>
              </a:solidFill>
              <a:round/>
              <a:headEnd/>
              <a:tailEnd/>
            </a:ln>
          </p:spPr>
          <p:txBody>
            <a:bodyPr wrap="none" anchor="ctr"/>
            <a:lstStyle/>
            <a:p>
              <a:pPr algn="ctr"/>
              <a:endParaRPr lang="fr-FR"/>
            </a:p>
          </p:txBody>
        </p:sp>
        <p:sp>
          <p:nvSpPr>
            <p:cNvPr id="654" name="Oval 251"/>
            <p:cNvSpPr>
              <a:spLocks noChangeArrowheads="1"/>
            </p:cNvSpPr>
            <p:nvPr/>
          </p:nvSpPr>
          <p:spPr bwMode="auto">
            <a:xfrm>
              <a:off x="1020" y="3203"/>
              <a:ext cx="91" cy="91"/>
            </a:xfrm>
            <a:prstGeom prst="ellipse">
              <a:avLst/>
            </a:prstGeom>
            <a:grpFill/>
            <a:ln w="9525">
              <a:solidFill>
                <a:schemeClr val="tx1"/>
              </a:solidFill>
              <a:round/>
              <a:headEnd/>
              <a:tailEnd/>
            </a:ln>
          </p:spPr>
          <p:txBody>
            <a:bodyPr wrap="none" anchor="ctr"/>
            <a:lstStyle/>
            <a:p>
              <a:pPr algn="ctr"/>
              <a:endParaRPr lang="fr-FR"/>
            </a:p>
          </p:txBody>
        </p:sp>
        <p:sp>
          <p:nvSpPr>
            <p:cNvPr id="655" name="Oval 252"/>
            <p:cNvSpPr>
              <a:spLocks noChangeArrowheads="1"/>
            </p:cNvSpPr>
            <p:nvPr/>
          </p:nvSpPr>
          <p:spPr bwMode="auto">
            <a:xfrm>
              <a:off x="1020" y="3294"/>
              <a:ext cx="91" cy="91"/>
            </a:xfrm>
            <a:prstGeom prst="ellipse">
              <a:avLst/>
            </a:prstGeom>
            <a:grpFill/>
            <a:ln w="9525">
              <a:solidFill>
                <a:schemeClr val="tx1"/>
              </a:solidFill>
              <a:round/>
              <a:headEnd/>
              <a:tailEnd/>
            </a:ln>
          </p:spPr>
          <p:txBody>
            <a:bodyPr wrap="none" anchor="ctr"/>
            <a:lstStyle/>
            <a:p>
              <a:pPr algn="ctr"/>
              <a:endParaRPr lang="fr-FR"/>
            </a:p>
          </p:txBody>
        </p:sp>
        <p:sp>
          <p:nvSpPr>
            <p:cNvPr id="656" name="Oval 253"/>
            <p:cNvSpPr>
              <a:spLocks noChangeArrowheads="1"/>
            </p:cNvSpPr>
            <p:nvPr/>
          </p:nvSpPr>
          <p:spPr bwMode="auto">
            <a:xfrm>
              <a:off x="1111" y="3203"/>
              <a:ext cx="91" cy="91"/>
            </a:xfrm>
            <a:prstGeom prst="ellipse">
              <a:avLst/>
            </a:prstGeom>
            <a:grpFill/>
            <a:ln w="9525">
              <a:solidFill>
                <a:schemeClr val="tx1"/>
              </a:solidFill>
              <a:round/>
              <a:headEnd/>
              <a:tailEnd/>
            </a:ln>
          </p:spPr>
          <p:txBody>
            <a:bodyPr wrap="none" anchor="ctr"/>
            <a:lstStyle/>
            <a:p>
              <a:pPr algn="ctr"/>
              <a:endParaRPr lang="fr-FR"/>
            </a:p>
          </p:txBody>
        </p:sp>
      </p:grpSp>
      <p:grpSp>
        <p:nvGrpSpPr>
          <p:cNvPr id="657" name="Group 358"/>
          <p:cNvGrpSpPr>
            <a:grpSpLocks/>
          </p:cNvGrpSpPr>
          <p:nvPr/>
        </p:nvGrpSpPr>
        <p:grpSpPr bwMode="auto">
          <a:xfrm>
            <a:off x="1114425" y="4356233"/>
            <a:ext cx="862013" cy="935038"/>
            <a:chOff x="930" y="2614"/>
            <a:chExt cx="543" cy="589"/>
          </a:xfrm>
          <a:solidFill>
            <a:schemeClr val="accent6">
              <a:lumMod val="75000"/>
            </a:schemeClr>
          </a:solidFill>
        </p:grpSpPr>
        <p:sp>
          <p:nvSpPr>
            <p:cNvPr id="658" name="Oval 254"/>
            <p:cNvSpPr>
              <a:spLocks noChangeArrowheads="1"/>
            </p:cNvSpPr>
            <p:nvPr/>
          </p:nvSpPr>
          <p:spPr bwMode="auto">
            <a:xfrm>
              <a:off x="930" y="3022"/>
              <a:ext cx="181" cy="181"/>
            </a:xfrm>
            <a:prstGeom prst="ellipse">
              <a:avLst/>
            </a:prstGeom>
            <a:grpFill/>
            <a:ln w="9525">
              <a:solidFill>
                <a:schemeClr val="tx1"/>
              </a:solidFill>
              <a:round/>
              <a:headEnd/>
              <a:tailEnd/>
            </a:ln>
          </p:spPr>
          <p:txBody>
            <a:bodyPr wrap="none" anchor="ctr"/>
            <a:lstStyle/>
            <a:p>
              <a:pPr algn="ctr"/>
              <a:endParaRPr lang="fr-FR"/>
            </a:p>
          </p:txBody>
        </p:sp>
        <p:grpSp>
          <p:nvGrpSpPr>
            <p:cNvPr id="659" name="Group 255"/>
            <p:cNvGrpSpPr>
              <a:grpSpLocks/>
            </p:cNvGrpSpPr>
            <p:nvPr/>
          </p:nvGrpSpPr>
          <p:grpSpPr bwMode="auto">
            <a:xfrm>
              <a:off x="1020" y="2614"/>
              <a:ext cx="453" cy="589"/>
              <a:chOff x="975" y="2614"/>
              <a:chExt cx="453" cy="589"/>
            </a:xfrm>
            <a:grpFill/>
          </p:grpSpPr>
          <p:sp>
            <p:nvSpPr>
              <p:cNvPr id="660" name="Oval 256"/>
              <p:cNvSpPr>
                <a:spLocks noChangeArrowheads="1"/>
              </p:cNvSpPr>
              <p:nvPr/>
            </p:nvSpPr>
            <p:spPr bwMode="auto">
              <a:xfrm>
                <a:off x="975" y="2886"/>
                <a:ext cx="181" cy="182"/>
              </a:xfrm>
              <a:prstGeom prst="ellipse">
                <a:avLst/>
              </a:prstGeom>
              <a:grpFill/>
              <a:ln w="9525">
                <a:solidFill>
                  <a:schemeClr val="tx1"/>
                </a:solidFill>
                <a:round/>
                <a:headEnd/>
                <a:tailEnd/>
              </a:ln>
            </p:spPr>
            <p:txBody>
              <a:bodyPr wrap="none" anchor="ctr"/>
              <a:lstStyle/>
              <a:p>
                <a:pPr algn="ctr"/>
                <a:endParaRPr lang="fr-FR"/>
              </a:p>
            </p:txBody>
          </p:sp>
          <p:sp>
            <p:nvSpPr>
              <p:cNvPr id="661" name="Oval 257"/>
              <p:cNvSpPr>
                <a:spLocks noChangeArrowheads="1"/>
              </p:cNvSpPr>
              <p:nvPr/>
            </p:nvSpPr>
            <p:spPr bwMode="auto">
              <a:xfrm>
                <a:off x="1020" y="2750"/>
                <a:ext cx="182" cy="181"/>
              </a:xfrm>
              <a:prstGeom prst="ellipse">
                <a:avLst/>
              </a:prstGeom>
              <a:grpFill/>
              <a:ln w="9525">
                <a:solidFill>
                  <a:schemeClr val="tx1"/>
                </a:solidFill>
                <a:round/>
                <a:headEnd/>
                <a:tailEnd/>
              </a:ln>
            </p:spPr>
            <p:txBody>
              <a:bodyPr wrap="none" anchor="ctr"/>
              <a:lstStyle/>
              <a:p>
                <a:pPr algn="ctr"/>
                <a:endParaRPr lang="fr-FR"/>
              </a:p>
            </p:txBody>
          </p:sp>
          <p:sp>
            <p:nvSpPr>
              <p:cNvPr id="662" name="Oval 258"/>
              <p:cNvSpPr>
                <a:spLocks noChangeArrowheads="1"/>
              </p:cNvSpPr>
              <p:nvPr/>
            </p:nvSpPr>
            <p:spPr bwMode="auto">
              <a:xfrm>
                <a:off x="1111" y="2614"/>
                <a:ext cx="182" cy="181"/>
              </a:xfrm>
              <a:prstGeom prst="ellipse">
                <a:avLst/>
              </a:prstGeom>
              <a:grpFill/>
              <a:ln w="9525">
                <a:solidFill>
                  <a:schemeClr val="tx1"/>
                </a:solidFill>
                <a:round/>
                <a:headEnd/>
                <a:tailEnd/>
              </a:ln>
            </p:spPr>
            <p:txBody>
              <a:bodyPr wrap="none" anchor="ctr"/>
              <a:lstStyle/>
              <a:p>
                <a:pPr algn="ctr"/>
                <a:endParaRPr lang="fr-FR"/>
              </a:p>
            </p:txBody>
          </p:sp>
          <p:sp>
            <p:nvSpPr>
              <p:cNvPr id="663" name="Oval 259"/>
              <p:cNvSpPr>
                <a:spLocks noChangeArrowheads="1"/>
              </p:cNvSpPr>
              <p:nvPr/>
            </p:nvSpPr>
            <p:spPr bwMode="auto">
              <a:xfrm>
                <a:off x="1066" y="3067"/>
                <a:ext cx="136" cy="136"/>
              </a:xfrm>
              <a:prstGeom prst="ellipse">
                <a:avLst/>
              </a:prstGeom>
              <a:grpFill/>
              <a:ln w="9525">
                <a:solidFill>
                  <a:schemeClr val="tx1"/>
                </a:solidFill>
                <a:round/>
                <a:headEnd/>
                <a:tailEnd/>
              </a:ln>
            </p:spPr>
            <p:txBody>
              <a:bodyPr wrap="none" anchor="ctr"/>
              <a:lstStyle/>
              <a:p>
                <a:pPr algn="ctr"/>
                <a:endParaRPr lang="fr-FR"/>
              </a:p>
            </p:txBody>
          </p:sp>
          <p:sp>
            <p:nvSpPr>
              <p:cNvPr id="664" name="Oval 260"/>
              <p:cNvSpPr>
                <a:spLocks noChangeArrowheads="1"/>
              </p:cNvSpPr>
              <p:nvPr/>
            </p:nvSpPr>
            <p:spPr bwMode="auto">
              <a:xfrm>
                <a:off x="1111" y="2976"/>
                <a:ext cx="136" cy="137"/>
              </a:xfrm>
              <a:prstGeom prst="ellipse">
                <a:avLst/>
              </a:prstGeom>
              <a:grpFill/>
              <a:ln w="9525">
                <a:solidFill>
                  <a:schemeClr val="tx1"/>
                </a:solidFill>
                <a:round/>
                <a:headEnd/>
                <a:tailEnd/>
              </a:ln>
            </p:spPr>
            <p:txBody>
              <a:bodyPr wrap="none" anchor="ctr"/>
              <a:lstStyle/>
              <a:p>
                <a:pPr algn="ctr"/>
                <a:endParaRPr lang="fr-FR"/>
              </a:p>
            </p:txBody>
          </p:sp>
          <p:sp>
            <p:nvSpPr>
              <p:cNvPr id="665" name="Oval 261"/>
              <p:cNvSpPr>
                <a:spLocks noChangeArrowheads="1"/>
              </p:cNvSpPr>
              <p:nvPr/>
            </p:nvSpPr>
            <p:spPr bwMode="auto">
              <a:xfrm>
                <a:off x="1156" y="2886"/>
                <a:ext cx="136" cy="136"/>
              </a:xfrm>
              <a:prstGeom prst="ellipse">
                <a:avLst/>
              </a:prstGeom>
              <a:grpFill/>
              <a:ln w="9525">
                <a:solidFill>
                  <a:schemeClr val="tx1"/>
                </a:solidFill>
                <a:round/>
                <a:headEnd/>
                <a:tailEnd/>
              </a:ln>
            </p:spPr>
            <p:txBody>
              <a:bodyPr wrap="none" anchor="ctr"/>
              <a:lstStyle/>
              <a:p>
                <a:pPr algn="ctr"/>
                <a:endParaRPr lang="fr-FR"/>
              </a:p>
            </p:txBody>
          </p:sp>
          <p:sp>
            <p:nvSpPr>
              <p:cNvPr id="666" name="Oval 262"/>
              <p:cNvSpPr>
                <a:spLocks noChangeArrowheads="1"/>
              </p:cNvSpPr>
              <p:nvPr/>
            </p:nvSpPr>
            <p:spPr bwMode="auto">
              <a:xfrm>
                <a:off x="1202" y="2795"/>
                <a:ext cx="136" cy="136"/>
              </a:xfrm>
              <a:prstGeom prst="ellipse">
                <a:avLst/>
              </a:prstGeom>
              <a:grpFill/>
              <a:ln w="9525">
                <a:solidFill>
                  <a:schemeClr val="tx1"/>
                </a:solidFill>
                <a:round/>
                <a:headEnd/>
                <a:tailEnd/>
              </a:ln>
            </p:spPr>
            <p:txBody>
              <a:bodyPr wrap="none" anchor="ctr"/>
              <a:lstStyle/>
              <a:p>
                <a:pPr algn="ctr"/>
                <a:endParaRPr lang="fr-FR"/>
              </a:p>
            </p:txBody>
          </p:sp>
          <p:sp>
            <p:nvSpPr>
              <p:cNvPr id="667" name="Oval 263"/>
              <p:cNvSpPr>
                <a:spLocks noChangeArrowheads="1"/>
              </p:cNvSpPr>
              <p:nvPr/>
            </p:nvSpPr>
            <p:spPr bwMode="auto">
              <a:xfrm>
                <a:off x="1247" y="2704"/>
                <a:ext cx="136" cy="136"/>
              </a:xfrm>
              <a:prstGeom prst="ellipse">
                <a:avLst/>
              </a:prstGeom>
              <a:grpFill/>
              <a:ln w="9525">
                <a:solidFill>
                  <a:schemeClr val="tx1"/>
                </a:solidFill>
                <a:round/>
                <a:headEnd/>
                <a:tailEnd/>
              </a:ln>
            </p:spPr>
            <p:txBody>
              <a:bodyPr wrap="none" anchor="ctr"/>
              <a:lstStyle/>
              <a:p>
                <a:pPr algn="ctr"/>
                <a:endParaRPr lang="fr-FR"/>
              </a:p>
            </p:txBody>
          </p:sp>
          <p:sp>
            <p:nvSpPr>
              <p:cNvPr id="668" name="Oval 264"/>
              <p:cNvSpPr>
                <a:spLocks noChangeArrowheads="1"/>
              </p:cNvSpPr>
              <p:nvPr/>
            </p:nvSpPr>
            <p:spPr bwMode="auto">
              <a:xfrm>
                <a:off x="1292" y="2614"/>
                <a:ext cx="136" cy="136"/>
              </a:xfrm>
              <a:prstGeom prst="ellipse">
                <a:avLst/>
              </a:prstGeom>
              <a:grpFill/>
              <a:ln w="9525">
                <a:solidFill>
                  <a:schemeClr val="tx1"/>
                </a:solidFill>
                <a:round/>
                <a:headEnd/>
                <a:tailEnd/>
              </a:ln>
            </p:spPr>
            <p:txBody>
              <a:bodyPr wrap="none" anchor="ctr"/>
              <a:lstStyle/>
              <a:p>
                <a:pPr algn="ctr"/>
                <a:endParaRPr lang="fr-FR"/>
              </a:p>
            </p:txBody>
          </p:sp>
        </p:grpSp>
      </p:grpSp>
      <p:grpSp>
        <p:nvGrpSpPr>
          <p:cNvPr id="669" name="Group 265"/>
          <p:cNvGrpSpPr>
            <a:grpSpLocks/>
          </p:cNvGrpSpPr>
          <p:nvPr/>
        </p:nvGrpSpPr>
        <p:grpSpPr bwMode="auto">
          <a:xfrm>
            <a:off x="1906588" y="4356233"/>
            <a:ext cx="431800" cy="215900"/>
            <a:chOff x="1429" y="2614"/>
            <a:chExt cx="272" cy="136"/>
          </a:xfrm>
        </p:grpSpPr>
        <p:sp>
          <p:nvSpPr>
            <p:cNvPr id="670" name="Oval 266"/>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671" name="Oval 267"/>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grpSp>
      <p:grpSp>
        <p:nvGrpSpPr>
          <p:cNvPr id="672" name="Group 268"/>
          <p:cNvGrpSpPr>
            <a:grpSpLocks/>
          </p:cNvGrpSpPr>
          <p:nvPr/>
        </p:nvGrpSpPr>
        <p:grpSpPr bwMode="auto">
          <a:xfrm>
            <a:off x="2338388" y="4427671"/>
            <a:ext cx="1079500" cy="1079500"/>
            <a:chOff x="1701" y="2659"/>
            <a:chExt cx="680" cy="680"/>
          </a:xfrm>
        </p:grpSpPr>
        <p:sp>
          <p:nvSpPr>
            <p:cNvPr id="673" name="Oval 269"/>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674" name="Oval 270"/>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675" name="Oval 271"/>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676" name="Oval 272"/>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677" name="Oval 273"/>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678" name="Oval 274"/>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679" name="Oval 275"/>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grpSp>
      <p:grpSp>
        <p:nvGrpSpPr>
          <p:cNvPr id="681" name="Group 359"/>
          <p:cNvGrpSpPr>
            <a:grpSpLocks/>
          </p:cNvGrpSpPr>
          <p:nvPr/>
        </p:nvGrpSpPr>
        <p:grpSpPr bwMode="auto">
          <a:xfrm>
            <a:off x="1617663" y="2340108"/>
            <a:ext cx="1727200" cy="2087563"/>
            <a:chOff x="1247" y="1344"/>
            <a:chExt cx="1088" cy="1315"/>
          </a:xfrm>
        </p:grpSpPr>
        <p:sp>
          <p:nvSpPr>
            <p:cNvPr id="685" name="Oval 104"/>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p>
              <a:pPr algn="ctr"/>
              <a:endParaRPr lang="fr-FR"/>
            </a:p>
          </p:txBody>
        </p:sp>
        <p:sp>
          <p:nvSpPr>
            <p:cNvPr id="686" name="Oval 27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p>
              <a:pPr algn="ctr"/>
              <a:endParaRPr lang="fr-FR"/>
            </a:p>
          </p:txBody>
        </p:sp>
        <p:grpSp>
          <p:nvGrpSpPr>
            <p:cNvPr id="687" name="Group 277"/>
            <p:cNvGrpSpPr>
              <a:grpSpLocks/>
            </p:cNvGrpSpPr>
            <p:nvPr/>
          </p:nvGrpSpPr>
          <p:grpSpPr bwMode="auto">
            <a:xfrm>
              <a:off x="1549" y="1344"/>
              <a:ext cx="786" cy="802"/>
              <a:chOff x="1549" y="1344"/>
              <a:chExt cx="786" cy="802"/>
            </a:xfrm>
          </p:grpSpPr>
          <p:sp>
            <p:nvSpPr>
              <p:cNvPr id="688" name="Oval 278"/>
              <p:cNvSpPr>
                <a:spLocks noChangeArrowheads="1"/>
              </p:cNvSpPr>
              <p:nvPr/>
            </p:nvSpPr>
            <p:spPr bwMode="auto">
              <a:xfrm rot="218809">
                <a:off x="1549" y="1828"/>
                <a:ext cx="317" cy="318"/>
              </a:xfrm>
              <a:prstGeom prst="ellipse">
                <a:avLst/>
              </a:prstGeom>
              <a:solidFill>
                <a:srgbClr val="0033CC"/>
              </a:solidFill>
              <a:ln w="9525">
                <a:solidFill>
                  <a:schemeClr val="tx1"/>
                </a:solidFill>
                <a:round/>
                <a:headEnd/>
                <a:tailEnd/>
              </a:ln>
            </p:spPr>
            <p:txBody>
              <a:bodyPr wrap="none" anchor="ctr"/>
              <a:lstStyle/>
              <a:p>
                <a:pPr algn="ctr"/>
                <a:endParaRPr lang="fr-FR"/>
              </a:p>
            </p:txBody>
          </p:sp>
          <p:sp>
            <p:nvSpPr>
              <p:cNvPr id="689" name="Oval 279"/>
              <p:cNvSpPr>
                <a:spLocks noChangeArrowheads="1"/>
              </p:cNvSpPr>
              <p:nvPr/>
            </p:nvSpPr>
            <p:spPr bwMode="auto">
              <a:xfrm rot="218809">
                <a:off x="1746" y="1570"/>
                <a:ext cx="317" cy="317"/>
              </a:xfrm>
              <a:prstGeom prst="ellipse">
                <a:avLst/>
              </a:prstGeom>
              <a:solidFill>
                <a:srgbClr val="0033CC"/>
              </a:solidFill>
              <a:ln w="9525">
                <a:solidFill>
                  <a:schemeClr val="tx1"/>
                </a:solidFill>
                <a:round/>
                <a:headEnd/>
                <a:tailEnd/>
              </a:ln>
            </p:spPr>
            <p:txBody>
              <a:bodyPr wrap="none" anchor="ctr"/>
              <a:lstStyle/>
              <a:p>
                <a:pPr algn="ctr"/>
                <a:endParaRPr lang="fr-FR"/>
              </a:p>
            </p:txBody>
          </p:sp>
          <p:sp>
            <p:nvSpPr>
              <p:cNvPr id="690" name="Oval 280"/>
              <p:cNvSpPr>
                <a:spLocks noChangeArrowheads="1"/>
              </p:cNvSpPr>
              <p:nvPr/>
            </p:nvSpPr>
            <p:spPr bwMode="auto">
              <a:xfrm rot="218809">
                <a:off x="1973" y="1344"/>
                <a:ext cx="362" cy="363"/>
              </a:xfrm>
              <a:prstGeom prst="ellipse">
                <a:avLst/>
              </a:prstGeom>
              <a:solidFill>
                <a:srgbClr val="0033CC"/>
              </a:solidFill>
              <a:ln w="9525">
                <a:solidFill>
                  <a:schemeClr val="tx1"/>
                </a:solidFill>
                <a:round/>
                <a:headEnd/>
                <a:tailEnd/>
              </a:ln>
            </p:spPr>
            <p:txBody>
              <a:bodyPr wrap="none" anchor="ctr"/>
              <a:lstStyle/>
              <a:p>
                <a:pPr algn="ctr"/>
                <a:endParaRPr lang="fr-FR"/>
              </a:p>
            </p:txBody>
          </p:sp>
        </p:grpSp>
      </p:grpSp>
      <p:grpSp>
        <p:nvGrpSpPr>
          <p:cNvPr id="682" name="Group 281"/>
          <p:cNvGrpSpPr>
            <a:grpSpLocks/>
          </p:cNvGrpSpPr>
          <p:nvPr/>
        </p:nvGrpSpPr>
        <p:grpSpPr bwMode="auto">
          <a:xfrm>
            <a:off x="3346451" y="2267083"/>
            <a:ext cx="1150938" cy="576263"/>
            <a:chOff x="2336" y="1298"/>
            <a:chExt cx="725" cy="363"/>
          </a:xfrm>
        </p:grpSpPr>
        <p:sp>
          <p:nvSpPr>
            <p:cNvPr id="683" name="Oval 282"/>
            <p:cNvSpPr>
              <a:spLocks noChangeArrowheads="1"/>
            </p:cNvSpPr>
            <p:nvPr/>
          </p:nvSpPr>
          <p:spPr bwMode="auto">
            <a:xfrm>
              <a:off x="2336" y="1298"/>
              <a:ext cx="362" cy="363"/>
            </a:xfrm>
            <a:prstGeom prst="ellipse">
              <a:avLst/>
            </a:prstGeom>
            <a:solidFill>
              <a:srgbClr val="0033CC"/>
            </a:solidFill>
            <a:ln w="9525">
              <a:solidFill>
                <a:schemeClr val="tx1"/>
              </a:solidFill>
              <a:round/>
              <a:headEnd/>
              <a:tailEnd/>
            </a:ln>
          </p:spPr>
          <p:txBody>
            <a:bodyPr wrap="none" anchor="ctr"/>
            <a:lstStyle/>
            <a:p>
              <a:pPr algn="ctr"/>
              <a:endParaRPr lang="fr-FR"/>
            </a:p>
          </p:txBody>
        </p:sp>
        <p:sp>
          <p:nvSpPr>
            <p:cNvPr id="684" name="Oval 283"/>
            <p:cNvSpPr>
              <a:spLocks noChangeArrowheads="1"/>
            </p:cNvSpPr>
            <p:nvPr/>
          </p:nvSpPr>
          <p:spPr bwMode="auto">
            <a:xfrm>
              <a:off x="2699" y="1298"/>
              <a:ext cx="362" cy="363"/>
            </a:xfrm>
            <a:prstGeom prst="ellipse">
              <a:avLst/>
            </a:prstGeom>
            <a:solidFill>
              <a:srgbClr val="0033CC"/>
            </a:solidFill>
            <a:ln w="9525">
              <a:solidFill>
                <a:schemeClr val="tx1"/>
              </a:solidFill>
              <a:round/>
              <a:headEnd/>
              <a:tailEnd/>
            </a:ln>
          </p:spPr>
          <p:txBody>
            <a:bodyPr wrap="none" anchor="ctr"/>
            <a:lstStyle/>
            <a:p>
              <a:pPr algn="ctr"/>
              <a:endParaRPr lang="fr-FR"/>
            </a:p>
          </p:txBody>
        </p:sp>
      </p:grpSp>
      <p:grpSp>
        <p:nvGrpSpPr>
          <p:cNvPr id="691" name="Group 284"/>
          <p:cNvGrpSpPr>
            <a:grpSpLocks/>
          </p:cNvGrpSpPr>
          <p:nvPr/>
        </p:nvGrpSpPr>
        <p:grpSpPr bwMode="auto">
          <a:xfrm>
            <a:off x="4497388" y="2411546"/>
            <a:ext cx="2738437" cy="3167062"/>
            <a:chOff x="3061" y="1389"/>
            <a:chExt cx="1725" cy="1995"/>
          </a:xfrm>
        </p:grpSpPr>
        <p:sp>
          <p:nvSpPr>
            <p:cNvPr id="692" name="Oval 285"/>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693" name="Oval 286"/>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694" name="Oval 28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695" name="Oval 288"/>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696" name="Oval 289"/>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697" name="Oval 290"/>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698" name="Oval 291"/>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699" name="Oval 292"/>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700" name="Oval 293"/>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701" name="Oval 294"/>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702" name="Oval 295"/>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grpSp>
      <p:sp>
        <p:nvSpPr>
          <p:cNvPr id="703" name="AutoShape 325"/>
          <p:cNvSpPr>
            <a:spLocks noChangeArrowheads="1"/>
          </p:cNvSpPr>
          <p:nvPr/>
        </p:nvSpPr>
        <p:spPr bwMode="auto">
          <a:xfrm>
            <a:off x="8281938" y="1588235"/>
            <a:ext cx="360362" cy="863600"/>
          </a:xfrm>
          <a:prstGeom prst="moon">
            <a:avLst>
              <a:gd name="adj" fmla="val 50000"/>
            </a:avLst>
          </a:prstGeom>
          <a:solidFill>
            <a:srgbClr val="FF0066"/>
          </a:solidFill>
          <a:ln w="9525">
            <a:solidFill>
              <a:schemeClr val="tx1"/>
            </a:solidFill>
            <a:miter lim="800000"/>
            <a:headEnd/>
            <a:tailEnd/>
          </a:ln>
        </p:spPr>
        <p:txBody>
          <a:bodyPr wrap="none" anchor="ctr"/>
          <a:lstStyle/>
          <a:p>
            <a:pPr algn="ctr"/>
            <a:endParaRPr lang="fr-FR"/>
          </a:p>
        </p:txBody>
      </p:sp>
      <p:grpSp>
        <p:nvGrpSpPr>
          <p:cNvPr id="704" name="Group 360"/>
          <p:cNvGrpSpPr>
            <a:grpSpLocks/>
          </p:cNvGrpSpPr>
          <p:nvPr/>
        </p:nvGrpSpPr>
        <p:grpSpPr bwMode="auto">
          <a:xfrm>
            <a:off x="3922713" y="2556008"/>
            <a:ext cx="2878137" cy="3095625"/>
            <a:chOff x="2699" y="1480"/>
            <a:chExt cx="1813" cy="1950"/>
          </a:xfrm>
        </p:grpSpPr>
        <p:grpSp>
          <p:nvGrpSpPr>
            <p:cNvPr id="705" name="Group 296"/>
            <p:cNvGrpSpPr>
              <a:grpSpLocks/>
            </p:cNvGrpSpPr>
            <p:nvPr/>
          </p:nvGrpSpPr>
          <p:grpSpPr bwMode="auto">
            <a:xfrm>
              <a:off x="2699" y="3158"/>
              <a:ext cx="227" cy="272"/>
              <a:chOff x="975" y="3158"/>
              <a:chExt cx="227" cy="272"/>
            </a:xfrm>
          </p:grpSpPr>
          <p:sp>
            <p:nvSpPr>
              <p:cNvPr id="736" name="Oval 297"/>
              <p:cNvSpPr>
                <a:spLocks noChangeArrowheads="1"/>
              </p:cNvSpPr>
              <p:nvPr/>
            </p:nvSpPr>
            <p:spPr bwMode="auto">
              <a:xfrm>
                <a:off x="975" y="3339"/>
                <a:ext cx="91" cy="91"/>
              </a:xfrm>
              <a:prstGeom prst="ellipse">
                <a:avLst/>
              </a:prstGeom>
              <a:solidFill>
                <a:schemeClr val="accent3">
                  <a:lumMod val="75000"/>
                </a:schemeClr>
              </a:solidFill>
              <a:ln w="9525">
                <a:solidFill>
                  <a:schemeClr val="tx1"/>
                </a:solidFill>
                <a:round/>
                <a:headEnd/>
                <a:tailEnd/>
              </a:ln>
            </p:spPr>
            <p:txBody>
              <a:bodyPr wrap="none" anchor="ctr"/>
              <a:lstStyle/>
              <a:p>
                <a:pPr algn="ctr"/>
                <a:endParaRPr lang="fr-FR"/>
              </a:p>
            </p:txBody>
          </p:sp>
          <p:sp>
            <p:nvSpPr>
              <p:cNvPr id="737" name="Oval 298"/>
              <p:cNvSpPr>
                <a:spLocks noChangeArrowheads="1"/>
              </p:cNvSpPr>
              <p:nvPr/>
            </p:nvSpPr>
            <p:spPr bwMode="auto">
              <a:xfrm>
                <a:off x="1066" y="3339"/>
                <a:ext cx="91" cy="91"/>
              </a:xfrm>
              <a:prstGeom prst="ellipse">
                <a:avLst/>
              </a:prstGeom>
              <a:solidFill>
                <a:schemeClr val="accent3">
                  <a:lumMod val="75000"/>
                </a:schemeClr>
              </a:solidFill>
              <a:ln w="9525">
                <a:solidFill>
                  <a:schemeClr val="tx1"/>
                </a:solidFill>
                <a:round/>
                <a:headEnd/>
                <a:tailEnd/>
              </a:ln>
            </p:spPr>
            <p:txBody>
              <a:bodyPr wrap="none" anchor="ctr"/>
              <a:lstStyle/>
              <a:p>
                <a:pPr algn="ctr"/>
                <a:endParaRPr lang="fr-FR"/>
              </a:p>
            </p:txBody>
          </p:sp>
          <p:sp>
            <p:nvSpPr>
              <p:cNvPr id="738" name="Oval 299"/>
              <p:cNvSpPr>
                <a:spLocks noChangeArrowheads="1"/>
              </p:cNvSpPr>
              <p:nvPr/>
            </p:nvSpPr>
            <p:spPr bwMode="auto">
              <a:xfrm>
                <a:off x="1066" y="3249"/>
                <a:ext cx="91" cy="91"/>
              </a:xfrm>
              <a:prstGeom prst="ellipse">
                <a:avLst/>
              </a:prstGeom>
              <a:solidFill>
                <a:schemeClr val="accent3">
                  <a:lumMod val="75000"/>
                </a:schemeClr>
              </a:solidFill>
              <a:ln w="9525">
                <a:solidFill>
                  <a:schemeClr val="tx1"/>
                </a:solidFill>
                <a:round/>
                <a:headEnd/>
                <a:tailEnd/>
              </a:ln>
            </p:spPr>
            <p:txBody>
              <a:bodyPr wrap="none" anchor="ctr"/>
              <a:lstStyle/>
              <a:p>
                <a:pPr algn="ctr"/>
                <a:endParaRPr lang="fr-FR"/>
              </a:p>
            </p:txBody>
          </p:sp>
          <p:sp>
            <p:nvSpPr>
              <p:cNvPr id="739" name="Oval 300"/>
              <p:cNvSpPr>
                <a:spLocks noChangeArrowheads="1"/>
              </p:cNvSpPr>
              <p:nvPr/>
            </p:nvSpPr>
            <p:spPr bwMode="auto">
              <a:xfrm>
                <a:off x="975" y="3249"/>
                <a:ext cx="91" cy="91"/>
              </a:xfrm>
              <a:prstGeom prst="ellipse">
                <a:avLst/>
              </a:prstGeom>
              <a:solidFill>
                <a:schemeClr val="accent3">
                  <a:lumMod val="75000"/>
                </a:schemeClr>
              </a:solidFill>
              <a:ln w="9525">
                <a:solidFill>
                  <a:schemeClr val="tx1"/>
                </a:solidFill>
                <a:round/>
                <a:headEnd/>
                <a:tailEnd/>
              </a:ln>
            </p:spPr>
            <p:txBody>
              <a:bodyPr wrap="none" anchor="ctr"/>
              <a:lstStyle/>
              <a:p>
                <a:pPr algn="ctr"/>
                <a:endParaRPr lang="fr-FR"/>
              </a:p>
            </p:txBody>
          </p:sp>
          <p:sp>
            <p:nvSpPr>
              <p:cNvPr id="740" name="Oval 301"/>
              <p:cNvSpPr>
                <a:spLocks noChangeArrowheads="1"/>
              </p:cNvSpPr>
              <p:nvPr/>
            </p:nvSpPr>
            <p:spPr bwMode="auto">
              <a:xfrm>
                <a:off x="975" y="3158"/>
                <a:ext cx="91" cy="91"/>
              </a:xfrm>
              <a:prstGeom prst="ellipse">
                <a:avLst/>
              </a:prstGeom>
              <a:solidFill>
                <a:schemeClr val="accent3">
                  <a:lumMod val="75000"/>
                </a:schemeClr>
              </a:solidFill>
              <a:ln w="9525">
                <a:solidFill>
                  <a:schemeClr val="tx1"/>
                </a:solidFill>
                <a:round/>
                <a:headEnd/>
                <a:tailEnd/>
              </a:ln>
            </p:spPr>
            <p:txBody>
              <a:bodyPr wrap="none" anchor="ctr"/>
              <a:lstStyle/>
              <a:p>
                <a:pPr algn="ctr"/>
                <a:endParaRPr lang="fr-FR"/>
              </a:p>
            </p:txBody>
          </p:sp>
          <p:sp>
            <p:nvSpPr>
              <p:cNvPr id="741" name="Oval 302"/>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742" name="Oval 303"/>
              <p:cNvSpPr>
                <a:spLocks noChangeArrowheads="1"/>
              </p:cNvSpPr>
              <p:nvPr/>
            </p:nvSpPr>
            <p:spPr bwMode="auto">
              <a:xfrm>
                <a:off x="1020" y="3203"/>
                <a:ext cx="91" cy="91"/>
              </a:xfrm>
              <a:prstGeom prst="ellipse">
                <a:avLst/>
              </a:prstGeom>
              <a:solidFill>
                <a:schemeClr val="accent3">
                  <a:lumMod val="75000"/>
                </a:schemeClr>
              </a:solidFill>
              <a:ln w="9525">
                <a:solidFill>
                  <a:schemeClr val="tx1"/>
                </a:solidFill>
                <a:round/>
                <a:headEnd/>
                <a:tailEnd/>
              </a:ln>
            </p:spPr>
            <p:txBody>
              <a:bodyPr wrap="none" anchor="ctr"/>
              <a:lstStyle/>
              <a:p>
                <a:pPr algn="ctr"/>
                <a:endParaRPr lang="fr-FR"/>
              </a:p>
            </p:txBody>
          </p:sp>
          <p:sp>
            <p:nvSpPr>
              <p:cNvPr id="743" name="Oval 304"/>
              <p:cNvSpPr>
                <a:spLocks noChangeArrowheads="1"/>
              </p:cNvSpPr>
              <p:nvPr/>
            </p:nvSpPr>
            <p:spPr bwMode="auto">
              <a:xfrm>
                <a:off x="1020" y="3294"/>
                <a:ext cx="91" cy="91"/>
              </a:xfrm>
              <a:prstGeom prst="ellipse">
                <a:avLst/>
              </a:prstGeom>
              <a:solidFill>
                <a:schemeClr val="accent3">
                  <a:lumMod val="75000"/>
                </a:schemeClr>
              </a:solidFill>
              <a:ln w="9525">
                <a:solidFill>
                  <a:schemeClr val="tx1"/>
                </a:solidFill>
                <a:round/>
                <a:headEnd/>
                <a:tailEnd/>
              </a:ln>
            </p:spPr>
            <p:txBody>
              <a:bodyPr wrap="none" anchor="ctr"/>
              <a:lstStyle/>
              <a:p>
                <a:pPr algn="ctr"/>
                <a:endParaRPr lang="fr-FR"/>
              </a:p>
            </p:txBody>
          </p:sp>
          <p:sp>
            <p:nvSpPr>
              <p:cNvPr id="744" name="Oval 305"/>
              <p:cNvSpPr>
                <a:spLocks noChangeArrowheads="1"/>
              </p:cNvSpPr>
              <p:nvPr/>
            </p:nvSpPr>
            <p:spPr bwMode="auto">
              <a:xfrm>
                <a:off x="1111" y="3203"/>
                <a:ext cx="91" cy="91"/>
              </a:xfrm>
              <a:prstGeom prst="ellipse">
                <a:avLst/>
              </a:prstGeom>
              <a:solidFill>
                <a:schemeClr val="accent3">
                  <a:lumMod val="75000"/>
                </a:schemeClr>
              </a:solidFill>
              <a:ln w="9525">
                <a:solidFill>
                  <a:schemeClr val="tx1"/>
                </a:solidFill>
                <a:round/>
                <a:headEnd/>
                <a:tailEnd/>
              </a:ln>
            </p:spPr>
            <p:txBody>
              <a:bodyPr wrap="none" anchor="ctr"/>
              <a:lstStyle/>
              <a:p>
                <a:pPr algn="ctr"/>
                <a:endParaRPr lang="fr-FR"/>
              </a:p>
            </p:txBody>
          </p:sp>
        </p:grpSp>
        <p:sp>
          <p:nvSpPr>
            <p:cNvPr id="706" name="Oval 306"/>
            <p:cNvSpPr>
              <a:spLocks noChangeArrowheads="1"/>
            </p:cNvSpPr>
            <p:nvPr/>
          </p:nvSpPr>
          <p:spPr bwMode="auto">
            <a:xfrm rot="558167">
              <a:off x="3288" y="2160"/>
              <a:ext cx="317" cy="318"/>
            </a:xfrm>
            <a:prstGeom prst="ellipse">
              <a:avLst/>
            </a:prstGeom>
            <a:solidFill>
              <a:srgbClr val="0033CC"/>
            </a:solidFill>
            <a:ln w="9525">
              <a:solidFill>
                <a:schemeClr val="tx1"/>
              </a:solidFill>
              <a:round/>
              <a:headEnd/>
              <a:tailEnd/>
            </a:ln>
          </p:spPr>
          <p:txBody>
            <a:bodyPr wrap="none" anchor="ctr"/>
            <a:lstStyle/>
            <a:p>
              <a:pPr algn="ctr"/>
              <a:endParaRPr lang="fr-FR"/>
            </a:p>
          </p:txBody>
        </p:sp>
        <p:grpSp>
          <p:nvGrpSpPr>
            <p:cNvPr id="707" name="Group 307"/>
            <p:cNvGrpSpPr>
              <a:grpSpLocks/>
            </p:cNvGrpSpPr>
            <p:nvPr/>
          </p:nvGrpSpPr>
          <p:grpSpPr bwMode="auto">
            <a:xfrm>
              <a:off x="3198" y="2704"/>
              <a:ext cx="272" cy="136"/>
              <a:chOff x="1429" y="2614"/>
              <a:chExt cx="272" cy="136"/>
            </a:xfrm>
          </p:grpSpPr>
          <p:sp>
            <p:nvSpPr>
              <p:cNvPr id="734" name="Oval 308"/>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735" name="Oval 309"/>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grpSp>
        <p:grpSp>
          <p:nvGrpSpPr>
            <p:cNvPr id="708" name="Group 310"/>
            <p:cNvGrpSpPr>
              <a:grpSpLocks/>
            </p:cNvGrpSpPr>
            <p:nvPr/>
          </p:nvGrpSpPr>
          <p:grpSpPr bwMode="auto">
            <a:xfrm>
              <a:off x="3424" y="2704"/>
              <a:ext cx="680" cy="680"/>
              <a:chOff x="1701" y="2659"/>
              <a:chExt cx="680" cy="680"/>
            </a:xfrm>
          </p:grpSpPr>
          <p:sp>
            <p:nvSpPr>
              <p:cNvPr id="727" name="Oval 311"/>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728" name="Oval 312"/>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729" name="Oval 313"/>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730" name="Oval 314"/>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731" name="Oval 315"/>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732" name="Oval 316"/>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733" name="Oval 317"/>
              <p:cNvSpPr>
                <a:spLocks noChangeArrowheads="1"/>
              </p:cNvSpPr>
              <p:nvPr/>
            </p:nvSpPr>
            <p:spPr bwMode="auto">
              <a:xfrm>
                <a:off x="2245" y="3203"/>
                <a:ext cx="136" cy="136"/>
              </a:xfrm>
              <a:prstGeom prst="ellipse">
                <a:avLst/>
              </a:prstGeom>
              <a:solidFill>
                <a:schemeClr val="bg1">
                  <a:lumMod val="85000"/>
                </a:schemeClr>
              </a:solidFill>
              <a:ln w="9525">
                <a:solidFill>
                  <a:schemeClr val="tx1"/>
                </a:solidFill>
                <a:round/>
                <a:headEnd/>
                <a:tailEnd/>
              </a:ln>
            </p:spPr>
            <p:txBody>
              <a:bodyPr wrap="none" anchor="ctr"/>
              <a:lstStyle/>
              <a:p>
                <a:pPr algn="ctr"/>
                <a:endParaRPr lang="fr-FR"/>
              </a:p>
            </p:txBody>
          </p:sp>
        </p:grpSp>
        <p:grpSp>
          <p:nvGrpSpPr>
            <p:cNvPr id="709" name="Group 318"/>
            <p:cNvGrpSpPr>
              <a:grpSpLocks/>
            </p:cNvGrpSpPr>
            <p:nvPr/>
          </p:nvGrpSpPr>
          <p:grpSpPr bwMode="auto">
            <a:xfrm>
              <a:off x="3560" y="1480"/>
              <a:ext cx="952" cy="770"/>
              <a:chOff x="3560" y="1480"/>
              <a:chExt cx="952" cy="770"/>
            </a:xfrm>
          </p:grpSpPr>
          <p:sp>
            <p:nvSpPr>
              <p:cNvPr id="724" name="Oval 319"/>
              <p:cNvSpPr>
                <a:spLocks noChangeArrowheads="1"/>
              </p:cNvSpPr>
              <p:nvPr/>
            </p:nvSpPr>
            <p:spPr bwMode="auto">
              <a:xfrm rot="558167">
                <a:off x="3560" y="1933"/>
                <a:ext cx="317" cy="317"/>
              </a:xfrm>
              <a:prstGeom prst="ellipse">
                <a:avLst/>
              </a:prstGeom>
              <a:solidFill>
                <a:srgbClr val="0033CC"/>
              </a:solidFill>
              <a:ln w="9525">
                <a:solidFill>
                  <a:schemeClr val="tx1"/>
                </a:solidFill>
                <a:round/>
                <a:headEnd/>
                <a:tailEnd/>
              </a:ln>
            </p:spPr>
            <p:txBody>
              <a:bodyPr wrap="none" anchor="ctr"/>
              <a:lstStyle/>
              <a:p>
                <a:pPr algn="ctr"/>
                <a:endParaRPr lang="fr-FR"/>
              </a:p>
            </p:txBody>
          </p:sp>
          <p:sp>
            <p:nvSpPr>
              <p:cNvPr id="725" name="Oval 320"/>
              <p:cNvSpPr>
                <a:spLocks noChangeArrowheads="1"/>
              </p:cNvSpPr>
              <p:nvPr/>
            </p:nvSpPr>
            <p:spPr bwMode="auto">
              <a:xfrm rot="558167">
                <a:off x="3833" y="1706"/>
                <a:ext cx="362" cy="363"/>
              </a:xfrm>
              <a:prstGeom prst="ellipse">
                <a:avLst/>
              </a:prstGeom>
              <a:solidFill>
                <a:srgbClr val="0033CC"/>
              </a:solidFill>
              <a:ln w="9525">
                <a:solidFill>
                  <a:schemeClr val="tx1"/>
                </a:solidFill>
                <a:round/>
                <a:headEnd/>
                <a:tailEnd/>
              </a:ln>
            </p:spPr>
            <p:txBody>
              <a:bodyPr wrap="none" anchor="ctr"/>
              <a:lstStyle/>
              <a:p>
                <a:pPr algn="ctr"/>
                <a:endParaRPr lang="fr-FR"/>
              </a:p>
            </p:txBody>
          </p:sp>
          <p:sp>
            <p:nvSpPr>
              <p:cNvPr id="726" name="Oval 321"/>
              <p:cNvSpPr>
                <a:spLocks noChangeArrowheads="1"/>
              </p:cNvSpPr>
              <p:nvPr/>
            </p:nvSpPr>
            <p:spPr bwMode="auto">
              <a:xfrm rot="558167">
                <a:off x="4150" y="1480"/>
                <a:ext cx="362" cy="363"/>
              </a:xfrm>
              <a:prstGeom prst="ellipse">
                <a:avLst/>
              </a:prstGeom>
              <a:solidFill>
                <a:srgbClr val="0033CC"/>
              </a:solidFill>
              <a:ln w="9525">
                <a:solidFill>
                  <a:schemeClr val="tx1"/>
                </a:solidFill>
                <a:round/>
                <a:headEnd/>
                <a:tailEnd/>
              </a:ln>
            </p:spPr>
            <p:txBody>
              <a:bodyPr wrap="none" anchor="ctr"/>
              <a:lstStyle/>
              <a:p>
                <a:pPr algn="ctr"/>
                <a:endParaRPr lang="fr-FR"/>
              </a:p>
            </p:txBody>
          </p:sp>
        </p:grpSp>
        <p:grpSp>
          <p:nvGrpSpPr>
            <p:cNvPr id="710" name="Group 326"/>
            <p:cNvGrpSpPr>
              <a:grpSpLocks/>
            </p:cNvGrpSpPr>
            <p:nvPr/>
          </p:nvGrpSpPr>
          <p:grpSpPr bwMode="auto">
            <a:xfrm>
              <a:off x="2699" y="2387"/>
              <a:ext cx="635" cy="816"/>
              <a:chOff x="2699" y="2387"/>
              <a:chExt cx="635" cy="816"/>
            </a:xfrm>
          </p:grpSpPr>
          <p:sp>
            <p:nvSpPr>
              <p:cNvPr id="711" name="Oval 327"/>
              <p:cNvSpPr>
                <a:spLocks noChangeArrowheads="1"/>
              </p:cNvSpPr>
              <p:nvPr/>
            </p:nvSpPr>
            <p:spPr bwMode="auto">
              <a:xfrm>
                <a:off x="3061" y="2387"/>
                <a:ext cx="273" cy="272"/>
              </a:xfrm>
              <a:prstGeom prst="ellipse">
                <a:avLst/>
              </a:prstGeom>
              <a:solidFill>
                <a:srgbClr val="0033CC"/>
              </a:solidFill>
              <a:ln w="9525">
                <a:solidFill>
                  <a:schemeClr val="tx1"/>
                </a:solidFill>
                <a:round/>
                <a:headEnd/>
                <a:tailEnd/>
              </a:ln>
            </p:spPr>
            <p:txBody>
              <a:bodyPr wrap="none" anchor="ctr"/>
              <a:lstStyle/>
              <a:p>
                <a:pPr algn="ctr"/>
                <a:endParaRPr lang="fr-FR"/>
              </a:p>
            </p:txBody>
          </p:sp>
          <p:grpSp>
            <p:nvGrpSpPr>
              <p:cNvPr id="712" name="Group 328"/>
              <p:cNvGrpSpPr>
                <a:grpSpLocks/>
              </p:cNvGrpSpPr>
              <p:nvPr/>
            </p:nvGrpSpPr>
            <p:grpSpPr bwMode="auto">
              <a:xfrm>
                <a:off x="2699" y="2614"/>
                <a:ext cx="543" cy="589"/>
                <a:chOff x="2699" y="2614"/>
                <a:chExt cx="543" cy="589"/>
              </a:xfrm>
            </p:grpSpPr>
            <p:grpSp>
              <p:nvGrpSpPr>
                <p:cNvPr id="713" name="Group 329"/>
                <p:cNvGrpSpPr>
                  <a:grpSpLocks/>
                </p:cNvGrpSpPr>
                <p:nvPr/>
              </p:nvGrpSpPr>
              <p:grpSpPr bwMode="auto">
                <a:xfrm rot="655987">
                  <a:off x="2789" y="2614"/>
                  <a:ext cx="453" cy="589"/>
                  <a:chOff x="975" y="2614"/>
                  <a:chExt cx="453" cy="589"/>
                </a:xfrm>
              </p:grpSpPr>
              <p:sp>
                <p:nvSpPr>
                  <p:cNvPr id="715" name="Oval 330"/>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716" name="Oval 331"/>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717" name="Oval 332"/>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718" name="Oval 333"/>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719" name="Oval 33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720" name="Oval 33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721" name="Oval 33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722" name="Oval 337"/>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723" name="Oval 338"/>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grpSp>
            <p:sp>
              <p:nvSpPr>
                <p:cNvPr id="714" name="Oval 339"/>
                <p:cNvSpPr>
                  <a:spLocks noChangeArrowheads="1"/>
                </p:cNvSpPr>
                <p:nvPr/>
              </p:nvSpPr>
              <p:spPr bwMode="auto">
                <a:xfrm>
                  <a:off x="2699" y="3022"/>
                  <a:ext cx="181" cy="181"/>
                </a:xfrm>
                <a:prstGeom prst="ellipse">
                  <a:avLst/>
                </a:prstGeom>
                <a:solidFill>
                  <a:srgbClr val="FF9933"/>
                </a:solidFill>
                <a:ln w="9525">
                  <a:solidFill>
                    <a:schemeClr val="tx1"/>
                  </a:solidFill>
                  <a:round/>
                  <a:headEnd/>
                  <a:tailEnd/>
                </a:ln>
              </p:spPr>
              <p:txBody>
                <a:bodyPr wrap="none" anchor="ctr"/>
                <a:lstStyle/>
                <a:p>
                  <a:pPr algn="ctr"/>
                  <a:endParaRPr lang="fr-FR"/>
                </a:p>
              </p:txBody>
            </p:sp>
          </p:grpSp>
        </p:grpSp>
      </p:grpSp>
      <p:sp>
        <p:nvSpPr>
          <p:cNvPr id="745" name="Rectangle 346"/>
          <p:cNvSpPr>
            <a:spLocks noChangeArrowheads="1"/>
          </p:cNvSpPr>
          <p:nvPr/>
        </p:nvSpPr>
        <p:spPr bwMode="auto">
          <a:xfrm>
            <a:off x="7234238" y="1700808"/>
            <a:ext cx="287337" cy="4040187"/>
          </a:xfrm>
          <a:prstGeom prst="rect">
            <a:avLst/>
          </a:prstGeom>
          <a:solidFill>
            <a:srgbClr val="006600"/>
          </a:solidFill>
          <a:ln w="12700">
            <a:solidFill>
              <a:schemeClr val="tx1"/>
            </a:solidFill>
            <a:miter lim="800000"/>
            <a:headEnd/>
            <a:tailEnd/>
          </a:ln>
        </p:spPr>
        <p:txBody>
          <a:bodyPr wrap="none" anchor="ctr"/>
          <a:lstStyle/>
          <a:p>
            <a:pPr algn="ctr"/>
            <a:endParaRPr lang="fr-FR"/>
          </a:p>
        </p:txBody>
      </p:sp>
      <p:grpSp>
        <p:nvGrpSpPr>
          <p:cNvPr id="746" name="Groupe 745"/>
          <p:cNvGrpSpPr/>
          <p:nvPr/>
        </p:nvGrpSpPr>
        <p:grpSpPr>
          <a:xfrm>
            <a:off x="323056" y="1619284"/>
            <a:ext cx="486223" cy="4113987"/>
            <a:chOff x="611188" y="1520825"/>
            <a:chExt cx="486223" cy="4113987"/>
          </a:xfrm>
        </p:grpSpPr>
        <p:sp>
          <p:nvSpPr>
            <p:cNvPr id="747" name="Text Box 128"/>
            <p:cNvSpPr txBox="1">
              <a:spLocks noChangeArrowheads="1"/>
            </p:cNvSpPr>
            <p:nvPr/>
          </p:nvSpPr>
          <p:spPr bwMode="auto">
            <a:xfrm>
              <a:off x="735013" y="5357813"/>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2</a:t>
              </a:r>
              <a:endParaRPr lang="fr-FR" altLang="fr-FR" sz="1200">
                <a:latin typeface="+mn-lt"/>
              </a:endParaRPr>
            </a:p>
          </p:txBody>
        </p:sp>
        <p:sp>
          <p:nvSpPr>
            <p:cNvPr id="748" name="Line 108"/>
            <p:cNvSpPr>
              <a:spLocks noChangeShapeType="1"/>
            </p:cNvSpPr>
            <p:nvPr/>
          </p:nvSpPr>
          <p:spPr bwMode="auto">
            <a:xfrm flipV="1">
              <a:off x="611188" y="1593850"/>
              <a:ext cx="0" cy="3959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49" name="Line 109"/>
            <p:cNvSpPr>
              <a:spLocks noChangeShapeType="1"/>
            </p:cNvSpPr>
            <p:nvPr/>
          </p:nvSpPr>
          <p:spPr bwMode="auto">
            <a:xfrm>
              <a:off x="611188" y="55530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50" name="Line 110"/>
            <p:cNvSpPr>
              <a:spLocks noChangeShapeType="1"/>
            </p:cNvSpPr>
            <p:nvPr/>
          </p:nvSpPr>
          <p:spPr bwMode="auto">
            <a:xfrm>
              <a:off x="611188" y="53371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51" name="Line 111"/>
            <p:cNvSpPr>
              <a:spLocks noChangeShapeType="1"/>
            </p:cNvSpPr>
            <p:nvPr/>
          </p:nvSpPr>
          <p:spPr bwMode="auto">
            <a:xfrm>
              <a:off x="611188" y="51212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52" name="Line 112"/>
            <p:cNvSpPr>
              <a:spLocks noChangeShapeType="1"/>
            </p:cNvSpPr>
            <p:nvPr/>
          </p:nvSpPr>
          <p:spPr bwMode="auto">
            <a:xfrm>
              <a:off x="611188" y="49053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53" name="Line 113"/>
            <p:cNvSpPr>
              <a:spLocks noChangeShapeType="1"/>
            </p:cNvSpPr>
            <p:nvPr/>
          </p:nvSpPr>
          <p:spPr bwMode="auto">
            <a:xfrm>
              <a:off x="611188" y="46894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54" name="Line 114"/>
            <p:cNvSpPr>
              <a:spLocks noChangeShapeType="1"/>
            </p:cNvSpPr>
            <p:nvPr/>
          </p:nvSpPr>
          <p:spPr bwMode="auto">
            <a:xfrm>
              <a:off x="611188" y="44735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55" name="Line 115"/>
            <p:cNvSpPr>
              <a:spLocks noChangeShapeType="1"/>
            </p:cNvSpPr>
            <p:nvPr/>
          </p:nvSpPr>
          <p:spPr bwMode="auto">
            <a:xfrm>
              <a:off x="611188" y="42576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56" name="Line 116"/>
            <p:cNvSpPr>
              <a:spLocks noChangeShapeType="1"/>
            </p:cNvSpPr>
            <p:nvPr/>
          </p:nvSpPr>
          <p:spPr bwMode="auto">
            <a:xfrm>
              <a:off x="611188" y="40417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57" name="Line 117"/>
            <p:cNvSpPr>
              <a:spLocks noChangeShapeType="1"/>
            </p:cNvSpPr>
            <p:nvPr/>
          </p:nvSpPr>
          <p:spPr bwMode="auto">
            <a:xfrm>
              <a:off x="611188" y="38258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58" name="Line 118"/>
            <p:cNvSpPr>
              <a:spLocks noChangeShapeType="1"/>
            </p:cNvSpPr>
            <p:nvPr/>
          </p:nvSpPr>
          <p:spPr bwMode="auto">
            <a:xfrm>
              <a:off x="611188" y="36099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59" name="Line 119"/>
            <p:cNvSpPr>
              <a:spLocks noChangeShapeType="1"/>
            </p:cNvSpPr>
            <p:nvPr/>
          </p:nvSpPr>
          <p:spPr bwMode="auto">
            <a:xfrm>
              <a:off x="611188" y="33940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60" name="Line 120"/>
            <p:cNvSpPr>
              <a:spLocks noChangeShapeType="1"/>
            </p:cNvSpPr>
            <p:nvPr/>
          </p:nvSpPr>
          <p:spPr bwMode="auto">
            <a:xfrm>
              <a:off x="611188" y="31781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61" name="Line 121"/>
            <p:cNvSpPr>
              <a:spLocks noChangeShapeType="1"/>
            </p:cNvSpPr>
            <p:nvPr/>
          </p:nvSpPr>
          <p:spPr bwMode="auto">
            <a:xfrm>
              <a:off x="611188" y="29606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62" name="Line 122"/>
            <p:cNvSpPr>
              <a:spLocks noChangeShapeType="1"/>
            </p:cNvSpPr>
            <p:nvPr/>
          </p:nvSpPr>
          <p:spPr bwMode="auto">
            <a:xfrm>
              <a:off x="611188" y="27447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63" name="Line 123"/>
            <p:cNvSpPr>
              <a:spLocks noChangeShapeType="1"/>
            </p:cNvSpPr>
            <p:nvPr/>
          </p:nvSpPr>
          <p:spPr bwMode="auto">
            <a:xfrm>
              <a:off x="611188" y="25288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64" name="Line 124"/>
            <p:cNvSpPr>
              <a:spLocks noChangeShapeType="1"/>
            </p:cNvSpPr>
            <p:nvPr/>
          </p:nvSpPr>
          <p:spPr bwMode="auto">
            <a:xfrm>
              <a:off x="611188" y="23129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65" name="Line 125"/>
            <p:cNvSpPr>
              <a:spLocks noChangeShapeType="1"/>
            </p:cNvSpPr>
            <p:nvPr/>
          </p:nvSpPr>
          <p:spPr bwMode="auto">
            <a:xfrm>
              <a:off x="611188" y="20970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66" name="Line 126"/>
            <p:cNvSpPr>
              <a:spLocks noChangeShapeType="1"/>
            </p:cNvSpPr>
            <p:nvPr/>
          </p:nvSpPr>
          <p:spPr bwMode="auto">
            <a:xfrm>
              <a:off x="611188" y="18811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67" name="Line 127"/>
            <p:cNvSpPr>
              <a:spLocks noChangeShapeType="1"/>
            </p:cNvSpPr>
            <p:nvPr/>
          </p:nvSpPr>
          <p:spPr bwMode="auto">
            <a:xfrm>
              <a:off x="611188" y="16652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68" name="Text Box 129"/>
            <p:cNvSpPr txBox="1">
              <a:spLocks noChangeArrowheads="1"/>
            </p:cNvSpPr>
            <p:nvPr/>
          </p:nvSpPr>
          <p:spPr bwMode="auto">
            <a:xfrm>
              <a:off x="755651" y="3897313"/>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9</a:t>
              </a:r>
              <a:endParaRPr lang="fr-FR" altLang="fr-FR" sz="1200">
                <a:latin typeface="+mn-lt"/>
              </a:endParaRPr>
            </a:p>
          </p:txBody>
        </p:sp>
        <p:sp>
          <p:nvSpPr>
            <p:cNvPr id="769" name="Text Box 130"/>
            <p:cNvSpPr txBox="1">
              <a:spLocks noChangeArrowheads="1"/>
            </p:cNvSpPr>
            <p:nvPr/>
          </p:nvSpPr>
          <p:spPr bwMode="auto">
            <a:xfrm>
              <a:off x="755651" y="4113213"/>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8</a:t>
              </a:r>
              <a:endParaRPr lang="fr-FR" altLang="fr-FR" sz="1200">
                <a:latin typeface="+mn-lt"/>
              </a:endParaRPr>
            </a:p>
          </p:txBody>
        </p:sp>
        <p:sp>
          <p:nvSpPr>
            <p:cNvPr id="770" name="Text Box 131"/>
            <p:cNvSpPr txBox="1">
              <a:spLocks noChangeArrowheads="1"/>
            </p:cNvSpPr>
            <p:nvPr/>
          </p:nvSpPr>
          <p:spPr bwMode="auto">
            <a:xfrm>
              <a:off x="755651" y="4329113"/>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7</a:t>
              </a:r>
              <a:endParaRPr lang="fr-FR" altLang="fr-FR" sz="1200">
                <a:latin typeface="+mn-lt"/>
              </a:endParaRPr>
            </a:p>
          </p:txBody>
        </p:sp>
        <p:sp>
          <p:nvSpPr>
            <p:cNvPr id="771" name="Text Box 132"/>
            <p:cNvSpPr txBox="1">
              <a:spLocks noChangeArrowheads="1"/>
            </p:cNvSpPr>
            <p:nvPr/>
          </p:nvSpPr>
          <p:spPr bwMode="auto">
            <a:xfrm>
              <a:off x="755651" y="4545013"/>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6</a:t>
              </a:r>
              <a:endParaRPr lang="fr-FR" altLang="fr-FR" sz="1200">
                <a:latin typeface="+mn-lt"/>
              </a:endParaRPr>
            </a:p>
          </p:txBody>
        </p:sp>
        <p:sp>
          <p:nvSpPr>
            <p:cNvPr id="772" name="Text Box 133"/>
            <p:cNvSpPr txBox="1">
              <a:spLocks noChangeArrowheads="1"/>
            </p:cNvSpPr>
            <p:nvPr/>
          </p:nvSpPr>
          <p:spPr bwMode="auto">
            <a:xfrm>
              <a:off x="755651" y="4760913"/>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5</a:t>
              </a:r>
              <a:endParaRPr lang="fr-FR" altLang="fr-FR" sz="1200">
                <a:latin typeface="+mn-lt"/>
              </a:endParaRPr>
            </a:p>
          </p:txBody>
        </p:sp>
        <p:sp>
          <p:nvSpPr>
            <p:cNvPr id="773" name="Text Box 134"/>
            <p:cNvSpPr txBox="1">
              <a:spLocks noChangeArrowheads="1"/>
            </p:cNvSpPr>
            <p:nvPr/>
          </p:nvSpPr>
          <p:spPr bwMode="auto">
            <a:xfrm>
              <a:off x="755651" y="4978400"/>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4</a:t>
              </a:r>
              <a:endParaRPr lang="fr-FR" altLang="fr-FR" sz="1200">
                <a:latin typeface="+mn-lt"/>
              </a:endParaRPr>
            </a:p>
          </p:txBody>
        </p:sp>
        <p:sp>
          <p:nvSpPr>
            <p:cNvPr id="774" name="Text Box 135"/>
            <p:cNvSpPr txBox="1">
              <a:spLocks noChangeArrowheads="1"/>
            </p:cNvSpPr>
            <p:nvPr/>
          </p:nvSpPr>
          <p:spPr bwMode="auto">
            <a:xfrm>
              <a:off x="755651" y="5194300"/>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3</a:t>
              </a:r>
              <a:endParaRPr lang="fr-FR" altLang="fr-FR" sz="1200">
                <a:latin typeface="+mn-lt"/>
              </a:endParaRPr>
            </a:p>
          </p:txBody>
        </p:sp>
        <p:sp>
          <p:nvSpPr>
            <p:cNvPr id="775" name="Text Box 136"/>
            <p:cNvSpPr txBox="1">
              <a:spLocks noChangeArrowheads="1"/>
            </p:cNvSpPr>
            <p:nvPr/>
          </p:nvSpPr>
          <p:spPr bwMode="auto">
            <a:xfrm>
              <a:off x="755651" y="21701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17</a:t>
              </a:r>
              <a:endParaRPr lang="fr-FR" altLang="fr-FR" sz="1200">
                <a:latin typeface="+mn-lt"/>
              </a:endParaRPr>
            </a:p>
          </p:txBody>
        </p:sp>
        <p:sp>
          <p:nvSpPr>
            <p:cNvPr id="776" name="Text Box 137"/>
            <p:cNvSpPr txBox="1">
              <a:spLocks noChangeArrowheads="1"/>
            </p:cNvSpPr>
            <p:nvPr/>
          </p:nvSpPr>
          <p:spPr bwMode="auto">
            <a:xfrm>
              <a:off x="755651" y="36814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10</a:t>
              </a:r>
              <a:endParaRPr lang="fr-FR" altLang="fr-FR" sz="1200">
                <a:latin typeface="+mn-lt"/>
              </a:endParaRPr>
            </a:p>
          </p:txBody>
        </p:sp>
        <p:sp>
          <p:nvSpPr>
            <p:cNvPr id="777" name="Text Box 138"/>
            <p:cNvSpPr txBox="1">
              <a:spLocks noChangeArrowheads="1"/>
            </p:cNvSpPr>
            <p:nvPr/>
          </p:nvSpPr>
          <p:spPr bwMode="auto">
            <a:xfrm>
              <a:off x="755651" y="23860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16</a:t>
              </a:r>
              <a:endParaRPr lang="fr-FR" altLang="fr-FR" sz="1200">
                <a:latin typeface="+mn-lt"/>
              </a:endParaRPr>
            </a:p>
          </p:txBody>
        </p:sp>
        <p:sp>
          <p:nvSpPr>
            <p:cNvPr id="778" name="Text Box 139"/>
            <p:cNvSpPr txBox="1">
              <a:spLocks noChangeArrowheads="1"/>
            </p:cNvSpPr>
            <p:nvPr/>
          </p:nvSpPr>
          <p:spPr bwMode="auto">
            <a:xfrm>
              <a:off x="755651" y="26019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15</a:t>
              </a:r>
              <a:endParaRPr lang="fr-FR" altLang="fr-FR" sz="1200">
                <a:latin typeface="+mn-lt"/>
              </a:endParaRPr>
            </a:p>
          </p:txBody>
        </p:sp>
        <p:sp>
          <p:nvSpPr>
            <p:cNvPr id="779" name="Text Box 140"/>
            <p:cNvSpPr txBox="1">
              <a:spLocks noChangeArrowheads="1"/>
            </p:cNvSpPr>
            <p:nvPr/>
          </p:nvSpPr>
          <p:spPr bwMode="auto">
            <a:xfrm>
              <a:off x="755651" y="28178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14</a:t>
              </a:r>
              <a:endParaRPr lang="fr-FR" altLang="fr-FR" sz="1200">
                <a:latin typeface="+mn-lt"/>
              </a:endParaRPr>
            </a:p>
          </p:txBody>
        </p:sp>
        <p:sp>
          <p:nvSpPr>
            <p:cNvPr id="780" name="Text Box 141"/>
            <p:cNvSpPr txBox="1">
              <a:spLocks noChangeArrowheads="1"/>
            </p:cNvSpPr>
            <p:nvPr/>
          </p:nvSpPr>
          <p:spPr bwMode="auto">
            <a:xfrm>
              <a:off x="755651" y="30337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12</a:t>
              </a:r>
              <a:endParaRPr lang="fr-FR" altLang="fr-FR" sz="1200">
                <a:latin typeface="+mn-lt"/>
              </a:endParaRPr>
            </a:p>
          </p:txBody>
        </p:sp>
        <p:sp>
          <p:nvSpPr>
            <p:cNvPr id="781" name="Text Box 142"/>
            <p:cNvSpPr txBox="1">
              <a:spLocks noChangeArrowheads="1"/>
            </p:cNvSpPr>
            <p:nvPr/>
          </p:nvSpPr>
          <p:spPr bwMode="auto">
            <a:xfrm>
              <a:off x="755651" y="32496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12</a:t>
              </a:r>
              <a:endParaRPr lang="fr-FR" altLang="fr-FR" sz="1200">
                <a:latin typeface="+mn-lt"/>
              </a:endParaRPr>
            </a:p>
          </p:txBody>
        </p:sp>
        <p:sp>
          <p:nvSpPr>
            <p:cNvPr id="782" name="Text Box 143"/>
            <p:cNvSpPr txBox="1">
              <a:spLocks noChangeArrowheads="1"/>
            </p:cNvSpPr>
            <p:nvPr/>
          </p:nvSpPr>
          <p:spPr bwMode="auto">
            <a:xfrm>
              <a:off x="755651" y="34655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11</a:t>
              </a:r>
              <a:endParaRPr lang="fr-FR" altLang="fr-FR" sz="1200">
                <a:latin typeface="+mn-lt"/>
              </a:endParaRPr>
            </a:p>
          </p:txBody>
        </p:sp>
        <p:sp>
          <p:nvSpPr>
            <p:cNvPr id="783" name="Text Box 144"/>
            <p:cNvSpPr txBox="1">
              <a:spLocks noChangeArrowheads="1"/>
            </p:cNvSpPr>
            <p:nvPr/>
          </p:nvSpPr>
          <p:spPr bwMode="auto">
            <a:xfrm>
              <a:off x="755651" y="1952625"/>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18</a:t>
              </a:r>
              <a:endParaRPr lang="fr-FR" altLang="fr-FR" sz="1200">
                <a:latin typeface="+mn-lt"/>
              </a:endParaRPr>
            </a:p>
          </p:txBody>
        </p:sp>
        <p:sp>
          <p:nvSpPr>
            <p:cNvPr id="784" name="Text Box 145"/>
            <p:cNvSpPr txBox="1">
              <a:spLocks noChangeArrowheads="1"/>
            </p:cNvSpPr>
            <p:nvPr/>
          </p:nvSpPr>
          <p:spPr bwMode="auto">
            <a:xfrm>
              <a:off x="755651" y="1520825"/>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20</a:t>
              </a:r>
              <a:endParaRPr lang="fr-FR" altLang="fr-FR" sz="1200">
                <a:latin typeface="+mn-lt"/>
              </a:endParaRPr>
            </a:p>
          </p:txBody>
        </p:sp>
        <p:sp>
          <p:nvSpPr>
            <p:cNvPr id="785" name="Text Box 146"/>
            <p:cNvSpPr txBox="1">
              <a:spLocks noChangeArrowheads="1"/>
            </p:cNvSpPr>
            <p:nvPr/>
          </p:nvSpPr>
          <p:spPr bwMode="auto">
            <a:xfrm>
              <a:off x="755651" y="1736725"/>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19</a:t>
              </a:r>
              <a:endParaRPr lang="fr-FR" altLang="fr-FR" sz="1200">
                <a:latin typeface="+mn-lt"/>
              </a:endParaRPr>
            </a:p>
          </p:txBody>
        </p:sp>
      </p:grpSp>
      <p:sp>
        <p:nvSpPr>
          <p:cNvPr id="786" name="Text Box 149"/>
          <p:cNvSpPr txBox="1">
            <a:spLocks noChangeArrowheads="1"/>
          </p:cNvSpPr>
          <p:nvPr/>
        </p:nvSpPr>
        <p:spPr bwMode="auto">
          <a:xfrm>
            <a:off x="156738" y="1218903"/>
            <a:ext cx="553357"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800" dirty="0">
                <a:latin typeface="+mn-lt"/>
              </a:rPr>
              <a:t>mm</a:t>
            </a:r>
            <a:endParaRPr lang="fr-FR" altLang="fr-FR" sz="1800" dirty="0">
              <a:latin typeface="+mn-lt"/>
            </a:endParaRPr>
          </a:p>
        </p:txBody>
      </p:sp>
      <p:grpSp>
        <p:nvGrpSpPr>
          <p:cNvPr id="787" name="Groupe 786"/>
          <p:cNvGrpSpPr/>
          <p:nvPr/>
        </p:nvGrpSpPr>
        <p:grpSpPr>
          <a:xfrm>
            <a:off x="56357" y="5763551"/>
            <a:ext cx="7634287" cy="176213"/>
            <a:chOff x="418307" y="5373688"/>
            <a:chExt cx="7634287" cy="176213"/>
          </a:xfrm>
        </p:grpSpPr>
        <p:cxnSp>
          <p:nvCxnSpPr>
            <p:cNvPr id="788" name="Connecteur droit 50"/>
            <p:cNvCxnSpPr>
              <a:cxnSpLocks noChangeShapeType="1"/>
            </p:cNvCxnSpPr>
            <p:nvPr/>
          </p:nvCxnSpPr>
          <p:spPr bwMode="auto">
            <a:xfrm>
              <a:off x="418307" y="5418138"/>
              <a:ext cx="763428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89" name="Connecteur droit 52"/>
            <p:cNvCxnSpPr>
              <a:cxnSpLocks noChangeShapeType="1"/>
            </p:cNvCxnSpPr>
            <p:nvPr/>
          </p:nvCxnSpPr>
          <p:spPr bwMode="auto">
            <a:xfrm>
              <a:off x="171132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90" name="Connecteur droit 53"/>
            <p:cNvCxnSpPr>
              <a:cxnSpLocks noChangeShapeType="1"/>
            </p:cNvCxnSpPr>
            <p:nvPr/>
          </p:nvCxnSpPr>
          <p:spPr bwMode="auto">
            <a:xfrm>
              <a:off x="200501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91" name="Connecteur droit 54"/>
            <p:cNvCxnSpPr>
              <a:cxnSpLocks noChangeShapeType="1"/>
            </p:cNvCxnSpPr>
            <p:nvPr/>
          </p:nvCxnSpPr>
          <p:spPr bwMode="auto">
            <a:xfrm>
              <a:off x="229870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92" name="Connecteur droit 55"/>
            <p:cNvCxnSpPr>
              <a:cxnSpLocks noChangeShapeType="1"/>
            </p:cNvCxnSpPr>
            <p:nvPr/>
          </p:nvCxnSpPr>
          <p:spPr bwMode="auto">
            <a:xfrm>
              <a:off x="259238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93" name="Connecteur droit 56"/>
            <p:cNvCxnSpPr>
              <a:cxnSpLocks noChangeShapeType="1"/>
            </p:cNvCxnSpPr>
            <p:nvPr/>
          </p:nvCxnSpPr>
          <p:spPr bwMode="auto">
            <a:xfrm>
              <a:off x="288448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94" name="Connecteur droit 57"/>
            <p:cNvCxnSpPr>
              <a:cxnSpLocks noChangeShapeType="1"/>
            </p:cNvCxnSpPr>
            <p:nvPr/>
          </p:nvCxnSpPr>
          <p:spPr bwMode="auto">
            <a:xfrm>
              <a:off x="317817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95" name="Connecteur droit 58"/>
            <p:cNvCxnSpPr>
              <a:cxnSpLocks noChangeShapeType="1"/>
            </p:cNvCxnSpPr>
            <p:nvPr/>
          </p:nvCxnSpPr>
          <p:spPr bwMode="auto">
            <a:xfrm>
              <a:off x="346868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96" name="Connecteur droit 60"/>
            <p:cNvCxnSpPr>
              <a:cxnSpLocks noChangeShapeType="1"/>
            </p:cNvCxnSpPr>
            <p:nvPr/>
          </p:nvCxnSpPr>
          <p:spPr bwMode="auto">
            <a:xfrm>
              <a:off x="376713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97" name="Connecteur droit 61"/>
            <p:cNvCxnSpPr>
              <a:cxnSpLocks noChangeShapeType="1"/>
            </p:cNvCxnSpPr>
            <p:nvPr/>
          </p:nvCxnSpPr>
          <p:spPr bwMode="auto">
            <a:xfrm>
              <a:off x="405765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98" name="Connecteur droit 62"/>
            <p:cNvCxnSpPr>
              <a:cxnSpLocks noChangeShapeType="1"/>
            </p:cNvCxnSpPr>
            <p:nvPr/>
          </p:nvCxnSpPr>
          <p:spPr bwMode="auto">
            <a:xfrm>
              <a:off x="435292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99" name="Connecteur droit 63"/>
            <p:cNvCxnSpPr>
              <a:cxnSpLocks noChangeShapeType="1"/>
            </p:cNvCxnSpPr>
            <p:nvPr/>
          </p:nvCxnSpPr>
          <p:spPr bwMode="auto">
            <a:xfrm>
              <a:off x="464343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00" name="Connecteur droit 64"/>
            <p:cNvCxnSpPr>
              <a:cxnSpLocks noChangeShapeType="1"/>
            </p:cNvCxnSpPr>
            <p:nvPr/>
          </p:nvCxnSpPr>
          <p:spPr bwMode="auto">
            <a:xfrm>
              <a:off x="493871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01" name="Connecteur droit 65"/>
            <p:cNvCxnSpPr>
              <a:cxnSpLocks noChangeShapeType="1"/>
            </p:cNvCxnSpPr>
            <p:nvPr/>
          </p:nvCxnSpPr>
          <p:spPr bwMode="auto">
            <a:xfrm>
              <a:off x="523081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02" name="Connecteur droit 66"/>
            <p:cNvCxnSpPr>
              <a:cxnSpLocks noChangeShapeType="1"/>
            </p:cNvCxnSpPr>
            <p:nvPr/>
          </p:nvCxnSpPr>
          <p:spPr bwMode="auto">
            <a:xfrm>
              <a:off x="552450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03" name="Connecteur droit 67"/>
            <p:cNvCxnSpPr>
              <a:cxnSpLocks noChangeShapeType="1"/>
            </p:cNvCxnSpPr>
            <p:nvPr/>
          </p:nvCxnSpPr>
          <p:spPr bwMode="auto">
            <a:xfrm>
              <a:off x="581818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04" name="Connecteur droit 68"/>
            <p:cNvCxnSpPr>
              <a:cxnSpLocks noChangeShapeType="1"/>
            </p:cNvCxnSpPr>
            <p:nvPr/>
          </p:nvCxnSpPr>
          <p:spPr bwMode="auto">
            <a:xfrm>
              <a:off x="611187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05" name="Connecteur droit 69"/>
            <p:cNvCxnSpPr>
              <a:cxnSpLocks noChangeShapeType="1"/>
            </p:cNvCxnSpPr>
            <p:nvPr/>
          </p:nvCxnSpPr>
          <p:spPr bwMode="auto">
            <a:xfrm>
              <a:off x="640556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06" name="Connecteur droit 70"/>
            <p:cNvCxnSpPr>
              <a:cxnSpLocks noChangeShapeType="1"/>
            </p:cNvCxnSpPr>
            <p:nvPr/>
          </p:nvCxnSpPr>
          <p:spPr bwMode="auto">
            <a:xfrm>
              <a:off x="669766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07" name="Connecteur droit 71"/>
            <p:cNvCxnSpPr>
              <a:cxnSpLocks noChangeShapeType="1"/>
            </p:cNvCxnSpPr>
            <p:nvPr/>
          </p:nvCxnSpPr>
          <p:spPr bwMode="auto">
            <a:xfrm>
              <a:off x="698976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08" name="Connecteur droit 72"/>
            <p:cNvCxnSpPr>
              <a:cxnSpLocks noChangeShapeType="1"/>
            </p:cNvCxnSpPr>
            <p:nvPr/>
          </p:nvCxnSpPr>
          <p:spPr bwMode="auto">
            <a:xfrm>
              <a:off x="728345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09" name="Connecteur droit 73"/>
            <p:cNvCxnSpPr>
              <a:cxnSpLocks noChangeShapeType="1"/>
            </p:cNvCxnSpPr>
            <p:nvPr/>
          </p:nvCxnSpPr>
          <p:spPr bwMode="auto">
            <a:xfrm>
              <a:off x="757713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10" name="Connecteur droit 113"/>
            <p:cNvCxnSpPr>
              <a:cxnSpLocks noChangeShapeType="1"/>
            </p:cNvCxnSpPr>
            <p:nvPr/>
          </p:nvCxnSpPr>
          <p:spPr bwMode="auto">
            <a:xfrm>
              <a:off x="146367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11" name="Connecteur droit 143"/>
            <p:cNvCxnSpPr>
              <a:cxnSpLocks noChangeShapeType="1"/>
            </p:cNvCxnSpPr>
            <p:nvPr/>
          </p:nvCxnSpPr>
          <p:spPr bwMode="auto">
            <a:xfrm>
              <a:off x="119380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12" name="Connecteur droit 73"/>
            <p:cNvCxnSpPr>
              <a:cxnSpLocks noChangeShapeType="1"/>
            </p:cNvCxnSpPr>
            <p:nvPr/>
          </p:nvCxnSpPr>
          <p:spPr bwMode="auto">
            <a:xfrm>
              <a:off x="7856538" y="5403851"/>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13" name="Connecteur droit 143"/>
            <p:cNvCxnSpPr>
              <a:cxnSpLocks noChangeShapeType="1"/>
            </p:cNvCxnSpPr>
            <p:nvPr/>
          </p:nvCxnSpPr>
          <p:spPr bwMode="auto">
            <a:xfrm>
              <a:off x="966788" y="5403851"/>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14" name="Connecteur droit 143"/>
            <p:cNvCxnSpPr>
              <a:cxnSpLocks noChangeShapeType="1"/>
            </p:cNvCxnSpPr>
            <p:nvPr/>
          </p:nvCxnSpPr>
          <p:spPr bwMode="auto">
            <a:xfrm>
              <a:off x="717550" y="540543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15" name="Connecteur droit 73"/>
            <p:cNvCxnSpPr>
              <a:cxnSpLocks noChangeShapeType="1"/>
            </p:cNvCxnSpPr>
            <p:nvPr/>
          </p:nvCxnSpPr>
          <p:spPr bwMode="auto">
            <a:xfrm>
              <a:off x="468313" y="540543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816" name="Group 347"/>
          <p:cNvGrpSpPr>
            <a:grpSpLocks/>
          </p:cNvGrpSpPr>
          <p:nvPr/>
        </p:nvGrpSpPr>
        <p:grpSpPr bwMode="auto">
          <a:xfrm>
            <a:off x="6756582" y="1896284"/>
            <a:ext cx="1077913" cy="865187"/>
            <a:chOff x="4468" y="1071"/>
            <a:chExt cx="679" cy="545"/>
          </a:xfrm>
        </p:grpSpPr>
        <p:sp>
          <p:nvSpPr>
            <p:cNvPr id="817" name="Oval 348"/>
            <p:cNvSpPr>
              <a:spLocks noChangeArrowheads="1"/>
            </p:cNvSpPr>
            <p:nvPr/>
          </p:nvSpPr>
          <p:spPr bwMode="auto">
            <a:xfrm rot="558167">
              <a:off x="4468" y="1253"/>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818" name="Oval 349"/>
            <p:cNvSpPr>
              <a:spLocks noChangeArrowheads="1"/>
            </p:cNvSpPr>
            <p:nvPr/>
          </p:nvSpPr>
          <p:spPr bwMode="auto">
            <a:xfrm rot="558167">
              <a:off x="4785" y="1071"/>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grpSp>
      <p:sp>
        <p:nvSpPr>
          <p:cNvPr id="819" name="Espace réservé du numéro de diapositive 3"/>
          <p:cNvSpPr>
            <a:spLocks noGrp="1"/>
          </p:cNvSpPr>
          <p:nvPr>
            <p:ph type="sldNum" sz="quarter" idx="12"/>
          </p:nvPr>
        </p:nvSpPr>
        <p:spPr>
          <a:xfrm>
            <a:off x="6191250" y="6356350"/>
            <a:ext cx="2133600" cy="365125"/>
          </a:xfrm>
        </p:spPr>
        <p:txBody>
          <a:bodyPr/>
          <a:lstStyle/>
          <a:p>
            <a:fld id="{74236956-C5D1-4819-939A-6E38A104A438}" type="slidenum">
              <a:rPr lang="fr-BE" smtClean="0"/>
              <a:t>5</a:t>
            </a:fld>
            <a:endParaRPr lang="fr-BE"/>
          </a:p>
        </p:txBody>
      </p:sp>
      <p:sp>
        <p:nvSpPr>
          <p:cNvPr id="820" name="Rectangle à coins arrondis 819"/>
          <p:cNvSpPr/>
          <p:nvPr/>
        </p:nvSpPr>
        <p:spPr>
          <a:xfrm>
            <a:off x="1811772" y="5909405"/>
            <a:ext cx="1825807" cy="274301"/>
          </a:xfrm>
          <a:prstGeom prst="roundRect">
            <a:avLst/>
          </a:pr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Réserve folliculaire</a:t>
            </a:r>
            <a:endParaRPr lang="fr-BE" sz="1600" dirty="0"/>
          </a:p>
        </p:txBody>
      </p:sp>
      <p:sp>
        <p:nvSpPr>
          <p:cNvPr id="821" name="Rectangle à coins arrondis 820"/>
          <p:cNvSpPr/>
          <p:nvPr/>
        </p:nvSpPr>
        <p:spPr>
          <a:xfrm>
            <a:off x="1635705" y="5353858"/>
            <a:ext cx="1355267" cy="274301"/>
          </a:xfrm>
          <a:prstGeom prst="roundRect">
            <a:avLst/>
          </a:prstGeom>
          <a:solidFill>
            <a:schemeClr val="accent3">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err="1" smtClean="0">
                <a:solidFill>
                  <a:schemeClr val="bg1"/>
                </a:solidFill>
              </a:rPr>
              <a:t>Foll</a:t>
            </a:r>
            <a:r>
              <a:rPr lang="fr-BE" sz="1600" dirty="0" smtClean="0">
                <a:solidFill>
                  <a:schemeClr val="bg1"/>
                </a:solidFill>
              </a:rPr>
              <a:t> recrutés</a:t>
            </a:r>
            <a:endParaRPr lang="fr-BE" sz="1600" dirty="0">
              <a:solidFill>
                <a:schemeClr val="bg1"/>
              </a:solidFill>
            </a:endParaRPr>
          </a:p>
        </p:txBody>
      </p:sp>
      <p:sp>
        <p:nvSpPr>
          <p:cNvPr id="822" name="Rectangle à coins arrondis 821"/>
          <p:cNvSpPr/>
          <p:nvPr/>
        </p:nvSpPr>
        <p:spPr>
          <a:xfrm>
            <a:off x="1853989" y="4795124"/>
            <a:ext cx="1304644" cy="480280"/>
          </a:xfrm>
          <a:prstGeom prst="roundRect">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Follicules </a:t>
            </a:r>
          </a:p>
          <a:p>
            <a:pPr algn="ctr"/>
            <a:r>
              <a:rPr lang="fr-BE" sz="1600" dirty="0" smtClean="0"/>
              <a:t>sélectionnés</a:t>
            </a:r>
            <a:endParaRPr lang="fr-BE" sz="1600" dirty="0"/>
          </a:p>
        </p:txBody>
      </p:sp>
      <p:sp>
        <p:nvSpPr>
          <p:cNvPr id="823" name="Rectangle à coins arrondis 822"/>
          <p:cNvSpPr/>
          <p:nvPr/>
        </p:nvSpPr>
        <p:spPr>
          <a:xfrm>
            <a:off x="2805489" y="3187519"/>
            <a:ext cx="1036065" cy="480280"/>
          </a:xfrm>
          <a:prstGeom prst="roundRect">
            <a:avLst/>
          </a:prstGeom>
          <a:solidFill>
            <a:srgbClr val="0033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Follicule</a:t>
            </a:r>
          </a:p>
          <a:p>
            <a:pPr algn="ctr"/>
            <a:r>
              <a:rPr lang="fr-BE" sz="1600" dirty="0" smtClean="0"/>
              <a:t>dominant</a:t>
            </a:r>
            <a:endParaRPr lang="fr-BE" sz="1600" dirty="0"/>
          </a:p>
        </p:txBody>
      </p:sp>
      <p:sp>
        <p:nvSpPr>
          <p:cNvPr id="824" name="Rectangle à coins arrondis 823"/>
          <p:cNvSpPr/>
          <p:nvPr/>
        </p:nvSpPr>
        <p:spPr>
          <a:xfrm>
            <a:off x="5821011" y="1354904"/>
            <a:ext cx="1524198" cy="480280"/>
          </a:xfrm>
          <a:prstGeom prst="roundRect">
            <a:avLst/>
          </a:prstGeom>
          <a:solidFill>
            <a:schemeClr val="tx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solidFill>
                  <a:schemeClr val="tx1"/>
                </a:solidFill>
              </a:rPr>
              <a:t>Follicule</a:t>
            </a:r>
          </a:p>
          <a:p>
            <a:pPr algn="ctr"/>
            <a:r>
              <a:rPr lang="fr-BE" sz="1600" dirty="0" smtClean="0">
                <a:solidFill>
                  <a:schemeClr val="tx1"/>
                </a:solidFill>
              </a:rPr>
              <a:t>Pré-ovulatoire</a:t>
            </a:r>
            <a:endParaRPr lang="fr-BE" sz="1600" dirty="0">
              <a:solidFill>
                <a:schemeClr val="tx1"/>
              </a:solidFill>
            </a:endParaRPr>
          </a:p>
        </p:txBody>
      </p:sp>
      <p:sp>
        <p:nvSpPr>
          <p:cNvPr id="825" name="Ellipse 824"/>
          <p:cNvSpPr/>
          <p:nvPr/>
        </p:nvSpPr>
        <p:spPr>
          <a:xfrm>
            <a:off x="7913574" y="2622971"/>
            <a:ext cx="1122281" cy="1117112"/>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200" dirty="0" smtClean="0"/>
              <a:t>Kyste</a:t>
            </a:r>
            <a:endParaRPr lang="fr-BE" sz="2200" dirty="0"/>
          </a:p>
        </p:txBody>
      </p:sp>
      <p:cxnSp>
        <p:nvCxnSpPr>
          <p:cNvPr id="826" name="Connecteur droit avec flèche 825"/>
          <p:cNvCxnSpPr/>
          <p:nvPr/>
        </p:nvCxnSpPr>
        <p:spPr>
          <a:xfrm>
            <a:off x="7913574" y="2112183"/>
            <a:ext cx="368364"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7" name="Connecteur droit avec flèche 826"/>
          <p:cNvCxnSpPr/>
          <p:nvPr/>
        </p:nvCxnSpPr>
        <p:spPr>
          <a:xfrm>
            <a:off x="7749948" y="2484472"/>
            <a:ext cx="278436" cy="2159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8" name="Rectangle à coins arrondis 827"/>
          <p:cNvSpPr/>
          <p:nvPr/>
        </p:nvSpPr>
        <p:spPr>
          <a:xfrm>
            <a:off x="266212" y="116632"/>
            <a:ext cx="8698276" cy="504056"/>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dirty="0" smtClean="0"/>
              <a:t>Les 4 phases du cycle sexuel chez la vache et les follicules </a:t>
            </a:r>
            <a:endParaRPr lang="fr-BE" sz="2800" dirty="0"/>
          </a:p>
        </p:txBody>
      </p:sp>
      <p:sp>
        <p:nvSpPr>
          <p:cNvPr id="829" name="ZoneTexte 828"/>
          <p:cNvSpPr txBox="1"/>
          <p:nvPr/>
        </p:nvSpPr>
        <p:spPr>
          <a:xfrm>
            <a:off x="651371" y="805267"/>
            <a:ext cx="1151021" cy="461665"/>
          </a:xfrm>
          <a:prstGeom prst="rect">
            <a:avLst/>
          </a:prstGeom>
          <a:solidFill>
            <a:srgbClr val="006600"/>
          </a:solidFill>
          <a:ln>
            <a:solidFill>
              <a:schemeClr val="tx1"/>
            </a:solidFill>
          </a:ln>
        </p:spPr>
        <p:txBody>
          <a:bodyPr wrap="none" rtlCol="0">
            <a:spAutoFit/>
          </a:bodyPr>
          <a:lstStyle/>
          <a:p>
            <a:r>
              <a:rPr lang="fr-BE" sz="2400" dirty="0" err="1" smtClean="0">
                <a:solidFill>
                  <a:schemeClr val="bg1"/>
                </a:solidFill>
              </a:rPr>
              <a:t>Oestrus</a:t>
            </a:r>
            <a:endParaRPr lang="fr-BE" sz="2400" dirty="0">
              <a:solidFill>
                <a:schemeClr val="bg1"/>
              </a:solidFill>
            </a:endParaRPr>
          </a:p>
        </p:txBody>
      </p:sp>
      <p:sp>
        <p:nvSpPr>
          <p:cNvPr id="830" name="ZoneTexte 829"/>
          <p:cNvSpPr txBox="1"/>
          <p:nvPr/>
        </p:nvSpPr>
        <p:spPr>
          <a:xfrm>
            <a:off x="6948264" y="807093"/>
            <a:ext cx="1151021" cy="461665"/>
          </a:xfrm>
          <a:prstGeom prst="rect">
            <a:avLst/>
          </a:prstGeom>
          <a:solidFill>
            <a:srgbClr val="006600"/>
          </a:solidFill>
          <a:ln>
            <a:solidFill>
              <a:schemeClr val="tx1"/>
            </a:solidFill>
          </a:ln>
        </p:spPr>
        <p:txBody>
          <a:bodyPr wrap="none" rtlCol="0">
            <a:spAutoFit/>
          </a:bodyPr>
          <a:lstStyle/>
          <a:p>
            <a:r>
              <a:rPr lang="fr-BE" sz="2400" dirty="0" err="1" smtClean="0">
                <a:solidFill>
                  <a:schemeClr val="bg1"/>
                </a:solidFill>
              </a:rPr>
              <a:t>Oestrus</a:t>
            </a:r>
            <a:endParaRPr lang="fr-BE" sz="2400" dirty="0">
              <a:solidFill>
                <a:schemeClr val="bg1"/>
              </a:solidFill>
            </a:endParaRPr>
          </a:p>
        </p:txBody>
      </p:sp>
      <p:sp>
        <p:nvSpPr>
          <p:cNvPr id="831" name="ZoneTexte 830"/>
          <p:cNvSpPr txBox="1"/>
          <p:nvPr/>
        </p:nvSpPr>
        <p:spPr>
          <a:xfrm>
            <a:off x="1907704" y="807095"/>
            <a:ext cx="1624034" cy="461665"/>
          </a:xfrm>
          <a:prstGeom prst="rect">
            <a:avLst/>
          </a:prstGeom>
          <a:solidFill>
            <a:srgbClr val="FFFF00">
              <a:alpha val="20000"/>
            </a:srgbClr>
          </a:solidFill>
          <a:ln>
            <a:solidFill>
              <a:schemeClr val="tx1"/>
            </a:solidFill>
          </a:ln>
        </p:spPr>
        <p:txBody>
          <a:bodyPr wrap="none" rtlCol="0">
            <a:spAutoFit/>
          </a:bodyPr>
          <a:lstStyle/>
          <a:p>
            <a:r>
              <a:rPr lang="fr-BE" sz="2400" dirty="0" err="1" smtClean="0"/>
              <a:t>Metoestrus</a:t>
            </a:r>
            <a:endParaRPr lang="fr-BE" sz="2400" dirty="0"/>
          </a:p>
        </p:txBody>
      </p:sp>
      <p:sp>
        <p:nvSpPr>
          <p:cNvPr id="832" name="ZoneTexte 831"/>
          <p:cNvSpPr txBox="1"/>
          <p:nvPr/>
        </p:nvSpPr>
        <p:spPr>
          <a:xfrm>
            <a:off x="3707904" y="807095"/>
            <a:ext cx="1369029" cy="461665"/>
          </a:xfrm>
          <a:prstGeom prst="rect">
            <a:avLst/>
          </a:prstGeom>
          <a:solidFill>
            <a:srgbClr val="FFFF00"/>
          </a:solidFill>
          <a:ln>
            <a:solidFill>
              <a:schemeClr val="tx1"/>
            </a:solidFill>
          </a:ln>
        </p:spPr>
        <p:txBody>
          <a:bodyPr wrap="none" rtlCol="0">
            <a:spAutoFit/>
          </a:bodyPr>
          <a:lstStyle/>
          <a:p>
            <a:r>
              <a:rPr lang="fr-BE" sz="2400" dirty="0" err="1" smtClean="0"/>
              <a:t>Dioestrus</a:t>
            </a:r>
            <a:endParaRPr lang="fr-BE" sz="2400" dirty="0"/>
          </a:p>
        </p:txBody>
      </p:sp>
      <p:sp>
        <p:nvSpPr>
          <p:cNvPr id="833" name="ZoneTexte 832"/>
          <p:cNvSpPr txBox="1"/>
          <p:nvPr/>
        </p:nvSpPr>
        <p:spPr>
          <a:xfrm>
            <a:off x="5271841" y="807092"/>
            <a:ext cx="1532407" cy="461665"/>
          </a:xfrm>
          <a:prstGeom prst="rect">
            <a:avLst/>
          </a:prstGeom>
          <a:solidFill>
            <a:srgbClr val="006600"/>
          </a:solidFill>
          <a:ln>
            <a:solidFill>
              <a:schemeClr val="tx1"/>
            </a:solidFill>
          </a:ln>
        </p:spPr>
        <p:txBody>
          <a:bodyPr wrap="none" rtlCol="0">
            <a:spAutoFit/>
          </a:bodyPr>
          <a:lstStyle/>
          <a:p>
            <a:r>
              <a:rPr lang="fr-BE" sz="2400" dirty="0" err="1" smtClean="0">
                <a:solidFill>
                  <a:schemeClr val="bg1"/>
                </a:solidFill>
              </a:rPr>
              <a:t>Prooestrus</a:t>
            </a:r>
            <a:endParaRPr lang="fr-BE" sz="2400" dirty="0">
              <a:solidFill>
                <a:schemeClr val="bg1"/>
              </a:solidFill>
            </a:endParaRPr>
          </a:p>
        </p:txBody>
      </p:sp>
      <p:cxnSp>
        <p:nvCxnSpPr>
          <p:cNvPr id="834" name="Connecteur droit avec flèche 833"/>
          <p:cNvCxnSpPr/>
          <p:nvPr/>
        </p:nvCxnSpPr>
        <p:spPr>
          <a:xfrm>
            <a:off x="551121" y="4209305"/>
            <a:ext cx="1996817"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5" name="Rectangle à coins arrondis 834"/>
          <p:cNvSpPr/>
          <p:nvPr/>
        </p:nvSpPr>
        <p:spPr>
          <a:xfrm>
            <a:off x="2615872" y="4058253"/>
            <a:ext cx="1089353" cy="274301"/>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solidFill>
                  <a:schemeClr val="tx1"/>
                </a:solidFill>
              </a:rPr>
              <a:t>Déviation</a:t>
            </a:r>
            <a:endParaRPr lang="fr-BE" sz="1600" dirty="0">
              <a:solidFill>
                <a:schemeClr val="tx1"/>
              </a:solidFill>
            </a:endParaRPr>
          </a:p>
        </p:txBody>
      </p:sp>
      <p:sp>
        <p:nvSpPr>
          <p:cNvPr id="836" name="Rectangle à coins arrondis 835"/>
          <p:cNvSpPr/>
          <p:nvPr/>
        </p:nvSpPr>
        <p:spPr>
          <a:xfrm>
            <a:off x="3282981" y="1611133"/>
            <a:ext cx="1209187" cy="570299"/>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solidFill>
                  <a:schemeClr val="tx1"/>
                </a:solidFill>
              </a:rPr>
              <a:t>Phase statique</a:t>
            </a:r>
            <a:endParaRPr lang="fr-BE" sz="1600" dirty="0">
              <a:solidFill>
                <a:schemeClr val="tx1"/>
              </a:solidFill>
            </a:endParaRPr>
          </a:p>
        </p:txBody>
      </p:sp>
      <p:sp>
        <p:nvSpPr>
          <p:cNvPr id="837" name="Rectangle à coins arrondis 836"/>
          <p:cNvSpPr/>
          <p:nvPr/>
        </p:nvSpPr>
        <p:spPr>
          <a:xfrm>
            <a:off x="1128033" y="2508620"/>
            <a:ext cx="1185306" cy="49812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solidFill>
                  <a:schemeClr val="tx1"/>
                </a:solidFill>
              </a:rPr>
              <a:t>Phase de croissance </a:t>
            </a:r>
            <a:endParaRPr lang="fr-BE" sz="1600" dirty="0">
              <a:solidFill>
                <a:schemeClr val="tx1"/>
              </a:solidFill>
            </a:endParaRPr>
          </a:p>
        </p:txBody>
      </p:sp>
    </p:spTree>
    <p:extLst>
      <p:ext uri="{BB962C8B-B14F-4D97-AF65-F5344CB8AC3E}">
        <p14:creationId xmlns:p14="http://schemas.microsoft.com/office/powerpoint/2010/main" val="230942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8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6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7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9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0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1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2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0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2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animBg="1"/>
      <p:bldP spid="487" grpId="0" animBg="1"/>
      <p:bldP spid="703" grpId="0" animBg="1"/>
      <p:bldP spid="820" grpId="0" animBg="1"/>
      <p:bldP spid="821" grpId="0" animBg="1"/>
      <p:bldP spid="822" grpId="0" animBg="1"/>
      <p:bldP spid="823" grpId="0" animBg="1"/>
      <p:bldP spid="824" grpId="0" animBg="1"/>
      <p:bldP spid="825" grpId="0" animBg="1"/>
      <p:bldP spid="835" grpId="0" animBg="1"/>
      <p:bldP spid="836" grpId="0" animBg="1"/>
      <p:bldP spid="8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758952" y="980728"/>
            <a:ext cx="7848872" cy="2304256"/>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000" dirty="0" smtClean="0"/>
              <a:t>2</a:t>
            </a:r>
          </a:p>
          <a:p>
            <a:pPr algn="ctr"/>
            <a:r>
              <a:rPr lang="fr-BE" sz="4000" dirty="0" smtClean="0"/>
              <a:t>La régulation hormonale du cycle et ses implications thérapeutiques </a:t>
            </a:r>
            <a:endParaRPr lang="fr-BE" sz="4000" dirty="0"/>
          </a:p>
        </p:txBody>
      </p:sp>
      <p:sp>
        <p:nvSpPr>
          <p:cNvPr id="3" name="Rectangle à coins arrondis 2"/>
          <p:cNvSpPr/>
          <p:nvPr/>
        </p:nvSpPr>
        <p:spPr>
          <a:xfrm>
            <a:off x="727101" y="3921909"/>
            <a:ext cx="7848872" cy="230425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smtClean="0"/>
              <a:t>Comprendre cette régulation pour faire </a:t>
            </a:r>
          </a:p>
          <a:p>
            <a:pPr algn="ctr"/>
            <a:r>
              <a:rPr lang="fr-BE" sz="3200" dirty="0" smtClean="0"/>
              <a:t>un choix raisonné des traitements hormonaux possibles </a:t>
            </a:r>
            <a:endParaRPr lang="fr-BE" sz="3200" dirty="0"/>
          </a:p>
        </p:txBody>
      </p:sp>
      <p:sp>
        <p:nvSpPr>
          <p:cNvPr id="4" name="Espace réservé du numéro de diapositive 3"/>
          <p:cNvSpPr>
            <a:spLocks noGrp="1"/>
          </p:cNvSpPr>
          <p:nvPr>
            <p:ph type="sldNum" sz="quarter" idx="12"/>
          </p:nvPr>
        </p:nvSpPr>
        <p:spPr/>
        <p:txBody>
          <a:bodyPr/>
          <a:lstStyle/>
          <a:p>
            <a:fld id="{74236956-C5D1-4819-939A-6E38A104A438}" type="slidenum">
              <a:rPr lang="fr-BE" smtClean="0"/>
              <a:t>6</a:t>
            </a:fld>
            <a:endParaRPr lang="fr-BE"/>
          </a:p>
        </p:txBody>
      </p:sp>
    </p:spTree>
    <p:extLst>
      <p:ext uri="{BB962C8B-B14F-4D97-AF65-F5344CB8AC3E}">
        <p14:creationId xmlns:p14="http://schemas.microsoft.com/office/powerpoint/2010/main" val="2782457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1115616" y="1620490"/>
            <a:ext cx="268287" cy="3968750"/>
          </a:xfrm>
          <a:prstGeom prst="rect">
            <a:avLst/>
          </a:prstGeom>
          <a:solidFill>
            <a:srgbClr val="006600"/>
          </a:solidFill>
          <a:ln w="12700">
            <a:solidFill>
              <a:schemeClr val="tx1"/>
            </a:solidFill>
            <a:miter lim="800000"/>
            <a:headEnd/>
            <a:tailEnd/>
          </a:ln>
        </p:spPr>
        <p:txBody>
          <a:bodyPr wrap="none" anchor="ctr"/>
          <a:lstStyle/>
          <a:p>
            <a:pPr algn="ctr"/>
            <a:endParaRPr lang="fr-FR"/>
          </a:p>
        </p:txBody>
      </p:sp>
      <p:sp>
        <p:nvSpPr>
          <p:cNvPr id="21508" name="Rectangle 4"/>
          <p:cNvSpPr>
            <a:spLocks noChangeArrowheads="1"/>
          </p:cNvSpPr>
          <p:nvPr/>
        </p:nvSpPr>
        <p:spPr bwMode="auto">
          <a:xfrm>
            <a:off x="6732588" y="1557338"/>
            <a:ext cx="831850" cy="3976687"/>
          </a:xfrm>
          <a:prstGeom prst="rect">
            <a:avLst/>
          </a:prstGeom>
          <a:solidFill>
            <a:srgbClr val="006600"/>
          </a:solidFill>
          <a:ln w="12700">
            <a:solidFill>
              <a:schemeClr val="tx1"/>
            </a:solidFill>
            <a:miter lim="800000"/>
            <a:headEnd/>
            <a:tailEnd/>
          </a:ln>
        </p:spPr>
        <p:txBody>
          <a:bodyPr wrap="none" anchor="ctr"/>
          <a:lstStyle/>
          <a:p>
            <a:pPr algn="ctr"/>
            <a:endParaRPr lang="fr-FR"/>
          </a:p>
        </p:txBody>
      </p:sp>
      <p:cxnSp>
        <p:nvCxnSpPr>
          <p:cNvPr id="23557" name="Connecteur droit 52"/>
          <p:cNvCxnSpPr>
            <a:cxnSpLocks noChangeShapeType="1"/>
          </p:cNvCxnSpPr>
          <p:nvPr/>
        </p:nvCxnSpPr>
        <p:spPr bwMode="auto">
          <a:xfrm>
            <a:off x="1736725" y="5661025"/>
            <a:ext cx="0" cy="144463"/>
          </a:xfrm>
          <a:prstGeom prst="line">
            <a:avLst/>
          </a:prstGeom>
          <a:noFill/>
          <a:ln w="9525" algn="ctr">
            <a:solidFill>
              <a:schemeClr val="bg1"/>
            </a:solidFill>
            <a:round/>
            <a:headEnd/>
            <a:tailEnd/>
          </a:ln>
        </p:spPr>
      </p:cxnSp>
      <p:cxnSp>
        <p:nvCxnSpPr>
          <p:cNvPr id="23558" name="Connecteur droit 53"/>
          <p:cNvCxnSpPr>
            <a:cxnSpLocks noChangeShapeType="1"/>
          </p:cNvCxnSpPr>
          <p:nvPr/>
        </p:nvCxnSpPr>
        <p:spPr bwMode="auto">
          <a:xfrm>
            <a:off x="2030413" y="5661025"/>
            <a:ext cx="0" cy="144463"/>
          </a:xfrm>
          <a:prstGeom prst="line">
            <a:avLst/>
          </a:prstGeom>
          <a:noFill/>
          <a:ln w="9525" algn="ctr">
            <a:solidFill>
              <a:schemeClr val="bg1"/>
            </a:solidFill>
            <a:round/>
            <a:headEnd/>
            <a:tailEnd/>
          </a:ln>
        </p:spPr>
      </p:cxnSp>
      <p:cxnSp>
        <p:nvCxnSpPr>
          <p:cNvPr id="23559" name="Connecteur droit 54"/>
          <p:cNvCxnSpPr>
            <a:cxnSpLocks noChangeShapeType="1"/>
          </p:cNvCxnSpPr>
          <p:nvPr/>
        </p:nvCxnSpPr>
        <p:spPr bwMode="auto">
          <a:xfrm>
            <a:off x="2324100" y="5661025"/>
            <a:ext cx="0" cy="144463"/>
          </a:xfrm>
          <a:prstGeom prst="line">
            <a:avLst/>
          </a:prstGeom>
          <a:noFill/>
          <a:ln w="9525" algn="ctr">
            <a:solidFill>
              <a:schemeClr val="bg1"/>
            </a:solidFill>
            <a:round/>
            <a:headEnd/>
            <a:tailEnd/>
          </a:ln>
        </p:spPr>
      </p:cxnSp>
      <p:cxnSp>
        <p:nvCxnSpPr>
          <p:cNvPr id="23560" name="Connecteur droit 55"/>
          <p:cNvCxnSpPr>
            <a:cxnSpLocks noChangeShapeType="1"/>
          </p:cNvCxnSpPr>
          <p:nvPr/>
        </p:nvCxnSpPr>
        <p:spPr bwMode="auto">
          <a:xfrm>
            <a:off x="2617788" y="5661025"/>
            <a:ext cx="0" cy="144463"/>
          </a:xfrm>
          <a:prstGeom prst="line">
            <a:avLst/>
          </a:prstGeom>
          <a:noFill/>
          <a:ln w="9525" algn="ctr">
            <a:solidFill>
              <a:schemeClr val="bg1"/>
            </a:solidFill>
            <a:round/>
            <a:headEnd/>
            <a:tailEnd/>
          </a:ln>
        </p:spPr>
      </p:cxnSp>
      <p:cxnSp>
        <p:nvCxnSpPr>
          <p:cNvPr id="23561" name="Connecteur droit 56"/>
          <p:cNvCxnSpPr>
            <a:cxnSpLocks noChangeShapeType="1"/>
          </p:cNvCxnSpPr>
          <p:nvPr/>
        </p:nvCxnSpPr>
        <p:spPr bwMode="auto">
          <a:xfrm>
            <a:off x="2909888" y="5661025"/>
            <a:ext cx="0" cy="144463"/>
          </a:xfrm>
          <a:prstGeom prst="line">
            <a:avLst/>
          </a:prstGeom>
          <a:noFill/>
          <a:ln w="9525" algn="ctr">
            <a:solidFill>
              <a:schemeClr val="bg1"/>
            </a:solidFill>
            <a:round/>
            <a:headEnd/>
            <a:tailEnd/>
          </a:ln>
        </p:spPr>
      </p:cxnSp>
      <p:cxnSp>
        <p:nvCxnSpPr>
          <p:cNvPr id="23562" name="Connecteur droit 57"/>
          <p:cNvCxnSpPr>
            <a:cxnSpLocks noChangeShapeType="1"/>
          </p:cNvCxnSpPr>
          <p:nvPr/>
        </p:nvCxnSpPr>
        <p:spPr bwMode="auto">
          <a:xfrm>
            <a:off x="3203575" y="5661025"/>
            <a:ext cx="0" cy="144463"/>
          </a:xfrm>
          <a:prstGeom prst="line">
            <a:avLst/>
          </a:prstGeom>
          <a:noFill/>
          <a:ln w="9525" algn="ctr">
            <a:solidFill>
              <a:schemeClr val="bg1"/>
            </a:solidFill>
            <a:round/>
            <a:headEnd/>
            <a:tailEnd/>
          </a:ln>
        </p:spPr>
      </p:cxnSp>
      <p:cxnSp>
        <p:nvCxnSpPr>
          <p:cNvPr id="23563" name="Connecteur droit 58"/>
          <p:cNvCxnSpPr>
            <a:cxnSpLocks noChangeShapeType="1"/>
          </p:cNvCxnSpPr>
          <p:nvPr/>
        </p:nvCxnSpPr>
        <p:spPr bwMode="auto">
          <a:xfrm>
            <a:off x="3494088" y="5661025"/>
            <a:ext cx="0" cy="144463"/>
          </a:xfrm>
          <a:prstGeom prst="line">
            <a:avLst/>
          </a:prstGeom>
          <a:noFill/>
          <a:ln w="9525" algn="ctr">
            <a:solidFill>
              <a:schemeClr val="bg1"/>
            </a:solidFill>
            <a:round/>
            <a:headEnd/>
            <a:tailEnd/>
          </a:ln>
        </p:spPr>
      </p:cxnSp>
      <p:cxnSp>
        <p:nvCxnSpPr>
          <p:cNvPr id="23564" name="Connecteur droit 60"/>
          <p:cNvCxnSpPr>
            <a:cxnSpLocks noChangeShapeType="1"/>
          </p:cNvCxnSpPr>
          <p:nvPr/>
        </p:nvCxnSpPr>
        <p:spPr bwMode="auto">
          <a:xfrm>
            <a:off x="3792538" y="5661025"/>
            <a:ext cx="0" cy="144463"/>
          </a:xfrm>
          <a:prstGeom prst="line">
            <a:avLst/>
          </a:prstGeom>
          <a:noFill/>
          <a:ln w="9525" algn="ctr">
            <a:solidFill>
              <a:schemeClr val="bg1"/>
            </a:solidFill>
            <a:round/>
            <a:headEnd/>
            <a:tailEnd/>
          </a:ln>
        </p:spPr>
      </p:cxnSp>
      <p:cxnSp>
        <p:nvCxnSpPr>
          <p:cNvPr id="23565" name="Connecteur droit 61"/>
          <p:cNvCxnSpPr>
            <a:cxnSpLocks noChangeShapeType="1"/>
          </p:cNvCxnSpPr>
          <p:nvPr/>
        </p:nvCxnSpPr>
        <p:spPr bwMode="auto">
          <a:xfrm>
            <a:off x="4083050" y="5661025"/>
            <a:ext cx="0" cy="144463"/>
          </a:xfrm>
          <a:prstGeom prst="line">
            <a:avLst/>
          </a:prstGeom>
          <a:noFill/>
          <a:ln w="9525" algn="ctr">
            <a:solidFill>
              <a:schemeClr val="bg1"/>
            </a:solidFill>
            <a:round/>
            <a:headEnd/>
            <a:tailEnd/>
          </a:ln>
        </p:spPr>
      </p:cxnSp>
      <p:cxnSp>
        <p:nvCxnSpPr>
          <p:cNvPr id="23566" name="Connecteur droit 62"/>
          <p:cNvCxnSpPr>
            <a:cxnSpLocks noChangeShapeType="1"/>
          </p:cNvCxnSpPr>
          <p:nvPr/>
        </p:nvCxnSpPr>
        <p:spPr bwMode="auto">
          <a:xfrm>
            <a:off x="4378325" y="5661025"/>
            <a:ext cx="0" cy="144463"/>
          </a:xfrm>
          <a:prstGeom prst="line">
            <a:avLst/>
          </a:prstGeom>
          <a:noFill/>
          <a:ln w="9525" algn="ctr">
            <a:solidFill>
              <a:schemeClr val="bg1"/>
            </a:solidFill>
            <a:round/>
            <a:headEnd/>
            <a:tailEnd/>
          </a:ln>
        </p:spPr>
      </p:cxnSp>
      <p:cxnSp>
        <p:nvCxnSpPr>
          <p:cNvPr id="23567" name="Connecteur droit 63"/>
          <p:cNvCxnSpPr>
            <a:cxnSpLocks noChangeShapeType="1"/>
          </p:cNvCxnSpPr>
          <p:nvPr/>
        </p:nvCxnSpPr>
        <p:spPr bwMode="auto">
          <a:xfrm>
            <a:off x="4668838" y="5661025"/>
            <a:ext cx="0" cy="144463"/>
          </a:xfrm>
          <a:prstGeom prst="line">
            <a:avLst/>
          </a:prstGeom>
          <a:noFill/>
          <a:ln w="9525" algn="ctr">
            <a:solidFill>
              <a:schemeClr val="bg1"/>
            </a:solidFill>
            <a:round/>
            <a:headEnd/>
            <a:tailEnd/>
          </a:ln>
        </p:spPr>
      </p:cxnSp>
      <p:cxnSp>
        <p:nvCxnSpPr>
          <p:cNvPr id="23568" name="Connecteur droit 64"/>
          <p:cNvCxnSpPr>
            <a:cxnSpLocks noChangeShapeType="1"/>
          </p:cNvCxnSpPr>
          <p:nvPr/>
        </p:nvCxnSpPr>
        <p:spPr bwMode="auto">
          <a:xfrm>
            <a:off x="4964113" y="5661025"/>
            <a:ext cx="0" cy="144463"/>
          </a:xfrm>
          <a:prstGeom prst="line">
            <a:avLst/>
          </a:prstGeom>
          <a:noFill/>
          <a:ln w="9525" algn="ctr">
            <a:solidFill>
              <a:schemeClr val="bg1"/>
            </a:solidFill>
            <a:round/>
            <a:headEnd/>
            <a:tailEnd/>
          </a:ln>
        </p:spPr>
      </p:cxnSp>
      <p:cxnSp>
        <p:nvCxnSpPr>
          <p:cNvPr id="23569" name="Connecteur droit 65"/>
          <p:cNvCxnSpPr>
            <a:cxnSpLocks noChangeShapeType="1"/>
          </p:cNvCxnSpPr>
          <p:nvPr/>
        </p:nvCxnSpPr>
        <p:spPr bwMode="auto">
          <a:xfrm>
            <a:off x="5256213" y="5661025"/>
            <a:ext cx="0" cy="144463"/>
          </a:xfrm>
          <a:prstGeom prst="line">
            <a:avLst/>
          </a:prstGeom>
          <a:noFill/>
          <a:ln w="9525" algn="ctr">
            <a:solidFill>
              <a:schemeClr val="bg1"/>
            </a:solidFill>
            <a:round/>
            <a:headEnd/>
            <a:tailEnd/>
          </a:ln>
        </p:spPr>
      </p:cxnSp>
      <p:cxnSp>
        <p:nvCxnSpPr>
          <p:cNvPr id="23570" name="Connecteur droit 66"/>
          <p:cNvCxnSpPr>
            <a:cxnSpLocks noChangeShapeType="1"/>
          </p:cNvCxnSpPr>
          <p:nvPr/>
        </p:nvCxnSpPr>
        <p:spPr bwMode="auto">
          <a:xfrm>
            <a:off x="5549900" y="5661025"/>
            <a:ext cx="0" cy="144463"/>
          </a:xfrm>
          <a:prstGeom prst="line">
            <a:avLst/>
          </a:prstGeom>
          <a:noFill/>
          <a:ln w="9525" algn="ctr">
            <a:solidFill>
              <a:schemeClr val="bg1"/>
            </a:solidFill>
            <a:round/>
            <a:headEnd/>
            <a:tailEnd/>
          </a:ln>
        </p:spPr>
      </p:cxnSp>
      <p:cxnSp>
        <p:nvCxnSpPr>
          <p:cNvPr id="23571" name="Connecteur droit 67"/>
          <p:cNvCxnSpPr>
            <a:cxnSpLocks noChangeShapeType="1"/>
          </p:cNvCxnSpPr>
          <p:nvPr/>
        </p:nvCxnSpPr>
        <p:spPr bwMode="auto">
          <a:xfrm>
            <a:off x="5843588" y="5661025"/>
            <a:ext cx="0" cy="144463"/>
          </a:xfrm>
          <a:prstGeom prst="line">
            <a:avLst/>
          </a:prstGeom>
          <a:noFill/>
          <a:ln w="9525" algn="ctr">
            <a:solidFill>
              <a:schemeClr val="bg1"/>
            </a:solidFill>
            <a:round/>
            <a:headEnd/>
            <a:tailEnd/>
          </a:ln>
        </p:spPr>
      </p:cxnSp>
      <p:cxnSp>
        <p:nvCxnSpPr>
          <p:cNvPr id="23572" name="Connecteur droit 68"/>
          <p:cNvCxnSpPr>
            <a:cxnSpLocks noChangeShapeType="1"/>
          </p:cNvCxnSpPr>
          <p:nvPr/>
        </p:nvCxnSpPr>
        <p:spPr bwMode="auto">
          <a:xfrm>
            <a:off x="6137275" y="5661025"/>
            <a:ext cx="0" cy="144463"/>
          </a:xfrm>
          <a:prstGeom prst="line">
            <a:avLst/>
          </a:prstGeom>
          <a:noFill/>
          <a:ln w="9525" algn="ctr">
            <a:solidFill>
              <a:schemeClr val="bg1"/>
            </a:solidFill>
            <a:round/>
            <a:headEnd/>
            <a:tailEnd/>
          </a:ln>
        </p:spPr>
      </p:cxnSp>
      <p:cxnSp>
        <p:nvCxnSpPr>
          <p:cNvPr id="23573" name="Connecteur droit 69"/>
          <p:cNvCxnSpPr>
            <a:cxnSpLocks noChangeShapeType="1"/>
          </p:cNvCxnSpPr>
          <p:nvPr/>
        </p:nvCxnSpPr>
        <p:spPr bwMode="auto">
          <a:xfrm>
            <a:off x="6430963" y="5661025"/>
            <a:ext cx="0" cy="144463"/>
          </a:xfrm>
          <a:prstGeom prst="line">
            <a:avLst/>
          </a:prstGeom>
          <a:noFill/>
          <a:ln w="9525" algn="ctr">
            <a:solidFill>
              <a:schemeClr val="bg1"/>
            </a:solidFill>
            <a:round/>
            <a:headEnd/>
            <a:tailEnd/>
          </a:ln>
        </p:spPr>
      </p:cxnSp>
      <p:cxnSp>
        <p:nvCxnSpPr>
          <p:cNvPr id="23574" name="Connecteur droit 70"/>
          <p:cNvCxnSpPr>
            <a:cxnSpLocks noChangeShapeType="1"/>
          </p:cNvCxnSpPr>
          <p:nvPr/>
        </p:nvCxnSpPr>
        <p:spPr bwMode="auto">
          <a:xfrm>
            <a:off x="6723063" y="5661025"/>
            <a:ext cx="0" cy="144463"/>
          </a:xfrm>
          <a:prstGeom prst="line">
            <a:avLst/>
          </a:prstGeom>
          <a:noFill/>
          <a:ln w="9525" algn="ctr">
            <a:solidFill>
              <a:schemeClr val="bg1"/>
            </a:solidFill>
            <a:round/>
            <a:headEnd/>
            <a:tailEnd/>
          </a:ln>
        </p:spPr>
      </p:cxnSp>
      <p:cxnSp>
        <p:nvCxnSpPr>
          <p:cNvPr id="23575" name="Connecteur droit 71"/>
          <p:cNvCxnSpPr>
            <a:cxnSpLocks noChangeShapeType="1"/>
          </p:cNvCxnSpPr>
          <p:nvPr/>
        </p:nvCxnSpPr>
        <p:spPr bwMode="auto">
          <a:xfrm>
            <a:off x="7015163" y="5661025"/>
            <a:ext cx="0" cy="144463"/>
          </a:xfrm>
          <a:prstGeom prst="line">
            <a:avLst/>
          </a:prstGeom>
          <a:noFill/>
          <a:ln w="9525" algn="ctr">
            <a:solidFill>
              <a:schemeClr val="bg1"/>
            </a:solidFill>
            <a:round/>
            <a:headEnd/>
            <a:tailEnd/>
          </a:ln>
        </p:spPr>
      </p:cxnSp>
      <p:cxnSp>
        <p:nvCxnSpPr>
          <p:cNvPr id="23576" name="Connecteur droit 72"/>
          <p:cNvCxnSpPr>
            <a:cxnSpLocks noChangeShapeType="1"/>
          </p:cNvCxnSpPr>
          <p:nvPr/>
        </p:nvCxnSpPr>
        <p:spPr bwMode="auto">
          <a:xfrm>
            <a:off x="7308850" y="5661025"/>
            <a:ext cx="0" cy="144463"/>
          </a:xfrm>
          <a:prstGeom prst="line">
            <a:avLst/>
          </a:prstGeom>
          <a:noFill/>
          <a:ln w="9525" algn="ctr">
            <a:solidFill>
              <a:schemeClr val="bg1"/>
            </a:solidFill>
            <a:round/>
            <a:headEnd/>
            <a:tailEnd/>
          </a:ln>
        </p:spPr>
      </p:cxnSp>
      <p:cxnSp>
        <p:nvCxnSpPr>
          <p:cNvPr id="23577" name="Connecteur droit 73"/>
          <p:cNvCxnSpPr>
            <a:cxnSpLocks noChangeShapeType="1"/>
          </p:cNvCxnSpPr>
          <p:nvPr/>
        </p:nvCxnSpPr>
        <p:spPr bwMode="auto">
          <a:xfrm>
            <a:off x="7602538" y="5661025"/>
            <a:ext cx="0" cy="144463"/>
          </a:xfrm>
          <a:prstGeom prst="line">
            <a:avLst/>
          </a:prstGeom>
          <a:noFill/>
          <a:ln w="9525" algn="ctr">
            <a:solidFill>
              <a:schemeClr val="bg1"/>
            </a:solidFill>
            <a:round/>
            <a:headEnd/>
            <a:tailEnd/>
          </a:ln>
        </p:spPr>
      </p:cxnSp>
      <p:sp>
        <p:nvSpPr>
          <p:cNvPr id="23578" name="ZoneTexte 78"/>
          <p:cNvSpPr txBox="1">
            <a:spLocks noChangeArrowheads="1"/>
          </p:cNvSpPr>
          <p:nvPr/>
        </p:nvSpPr>
        <p:spPr bwMode="auto">
          <a:xfrm>
            <a:off x="1444625" y="5805488"/>
            <a:ext cx="301686" cy="369332"/>
          </a:xfrm>
          <a:prstGeom prst="rect">
            <a:avLst/>
          </a:prstGeom>
          <a:noFill/>
          <a:ln w="38100">
            <a:solidFill>
              <a:srgbClr val="FF3399"/>
            </a:solidFill>
            <a:miter lim="800000"/>
            <a:headEnd/>
            <a:tailEnd/>
          </a:ln>
        </p:spPr>
        <p:txBody>
          <a:bodyPr wrap="none">
            <a:spAutoFit/>
          </a:bodyPr>
          <a:lstStyle/>
          <a:p>
            <a:r>
              <a:rPr lang="fr-BE"/>
              <a:t>1</a:t>
            </a:r>
            <a:endParaRPr lang="en-US"/>
          </a:p>
        </p:txBody>
      </p:sp>
      <p:sp>
        <p:nvSpPr>
          <p:cNvPr id="23579" name="ZoneTexte 79"/>
          <p:cNvSpPr txBox="1">
            <a:spLocks noChangeArrowheads="1"/>
          </p:cNvSpPr>
          <p:nvPr/>
        </p:nvSpPr>
        <p:spPr bwMode="auto">
          <a:xfrm>
            <a:off x="1736725" y="5805488"/>
            <a:ext cx="301686" cy="369332"/>
          </a:xfrm>
          <a:prstGeom prst="rect">
            <a:avLst/>
          </a:prstGeom>
          <a:noFill/>
          <a:ln w="9525">
            <a:noFill/>
            <a:miter lim="800000"/>
            <a:headEnd/>
            <a:tailEnd/>
          </a:ln>
        </p:spPr>
        <p:txBody>
          <a:bodyPr wrap="none">
            <a:spAutoFit/>
          </a:bodyPr>
          <a:lstStyle/>
          <a:p>
            <a:r>
              <a:rPr lang="fr-BE"/>
              <a:t>2</a:t>
            </a:r>
            <a:endParaRPr lang="en-US"/>
          </a:p>
        </p:txBody>
      </p:sp>
      <p:sp>
        <p:nvSpPr>
          <p:cNvPr id="23580" name="ZoneTexte 80"/>
          <p:cNvSpPr txBox="1">
            <a:spLocks noChangeArrowheads="1"/>
          </p:cNvSpPr>
          <p:nvPr/>
        </p:nvSpPr>
        <p:spPr bwMode="auto">
          <a:xfrm>
            <a:off x="2030413" y="5805488"/>
            <a:ext cx="301686" cy="369332"/>
          </a:xfrm>
          <a:prstGeom prst="rect">
            <a:avLst/>
          </a:prstGeom>
          <a:noFill/>
          <a:ln w="9525">
            <a:noFill/>
            <a:miter lim="800000"/>
            <a:headEnd/>
            <a:tailEnd/>
          </a:ln>
        </p:spPr>
        <p:txBody>
          <a:bodyPr wrap="none">
            <a:spAutoFit/>
          </a:bodyPr>
          <a:lstStyle/>
          <a:p>
            <a:r>
              <a:rPr lang="fr-BE"/>
              <a:t>3</a:t>
            </a:r>
            <a:endParaRPr lang="en-US"/>
          </a:p>
        </p:txBody>
      </p:sp>
      <p:sp>
        <p:nvSpPr>
          <p:cNvPr id="23581" name="ZoneTexte 90"/>
          <p:cNvSpPr txBox="1">
            <a:spLocks noChangeArrowheads="1"/>
          </p:cNvSpPr>
          <p:nvPr/>
        </p:nvSpPr>
        <p:spPr bwMode="auto">
          <a:xfrm>
            <a:off x="2324100" y="5805488"/>
            <a:ext cx="301686" cy="369332"/>
          </a:xfrm>
          <a:prstGeom prst="rect">
            <a:avLst/>
          </a:prstGeom>
          <a:noFill/>
          <a:ln w="9525">
            <a:noFill/>
            <a:miter lim="800000"/>
            <a:headEnd/>
            <a:tailEnd/>
          </a:ln>
        </p:spPr>
        <p:txBody>
          <a:bodyPr wrap="none">
            <a:spAutoFit/>
          </a:bodyPr>
          <a:lstStyle/>
          <a:p>
            <a:r>
              <a:rPr lang="fr-BE"/>
              <a:t>4</a:t>
            </a:r>
            <a:endParaRPr lang="en-US"/>
          </a:p>
        </p:txBody>
      </p:sp>
      <p:sp>
        <p:nvSpPr>
          <p:cNvPr id="23582" name="ZoneTexte 91"/>
          <p:cNvSpPr txBox="1">
            <a:spLocks noChangeArrowheads="1"/>
          </p:cNvSpPr>
          <p:nvPr/>
        </p:nvSpPr>
        <p:spPr bwMode="auto">
          <a:xfrm>
            <a:off x="2617788" y="5805488"/>
            <a:ext cx="301686" cy="369332"/>
          </a:xfrm>
          <a:prstGeom prst="rect">
            <a:avLst/>
          </a:prstGeom>
          <a:noFill/>
          <a:ln w="9525">
            <a:noFill/>
            <a:miter lim="800000"/>
            <a:headEnd/>
            <a:tailEnd/>
          </a:ln>
        </p:spPr>
        <p:txBody>
          <a:bodyPr wrap="none">
            <a:spAutoFit/>
          </a:bodyPr>
          <a:lstStyle/>
          <a:p>
            <a:r>
              <a:rPr lang="fr-BE"/>
              <a:t>5</a:t>
            </a:r>
            <a:endParaRPr lang="en-US"/>
          </a:p>
        </p:txBody>
      </p:sp>
      <p:sp>
        <p:nvSpPr>
          <p:cNvPr id="23583" name="ZoneTexte 92"/>
          <p:cNvSpPr txBox="1">
            <a:spLocks noChangeArrowheads="1"/>
          </p:cNvSpPr>
          <p:nvPr/>
        </p:nvSpPr>
        <p:spPr bwMode="auto">
          <a:xfrm>
            <a:off x="2909888" y="5805488"/>
            <a:ext cx="301686" cy="369332"/>
          </a:xfrm>
          <a:prstGeom prst="rect">
            <a:avLst/>
          </a:prstGeom>
          <a:noFill/>
          <a:ln w="9525">
            <a:noFill/>
            <a:miter lim="800000"/>
            <a:headEnd/>
            <a:tailEnd/>
          </a:ln>
        </p:spPr>
        <p:txBody>
          <a:bodyPr wrap="none">
            <a:spAutoFit/>
          </a:bodyPr>
          <a:lstStyle/>
          <a:p>
            <a:r>
              <a:rPr lang="fr-BE"/>
              <a:t>6</a:t>
            </a:r>
            <a:endParaRPr lang="en-US"/>
          </a:p>
        </p:txBody>
      </p:sp>
      <p:sp>
        <p:nvSpPr>
          <p:cNvPr id="23584" name="ZoneTexte 93"/>
          <p:cNvSpPr txBox="1">
            <a:spLocks noChangeArrowheads="1"/>
          </p:cNvSpPr>
          <p:nvPr/>
        </p:nvSpPr>
        <p:spPr bwMode="auto">
          <a:xfrm>
            <a:off x="3203575" y="5805488"/>
            <a:ext cx="301686" cy="369332"/>
          </a:xfrm>
          <a:prstGeom prst="rect">
            <a:avLst/>
          </a:prstGeom>
          <a:noFill/>
          <a:ln w="9525">
            <a:noFill/>
            <a:miter lim="800000"/>
            <a:headEnd/>
            <a:tailEnd/>
          </a:ln>
        </p:spPr>
        <p:txBody>
          <a:bodyPr wrap="none">
            <a:spAutoFit/>
          </a:bodyPr>
          <a:lstStyle/>
          <a:p>
            <a:r>
              <a:rPr lang="fr-BE"/>
              <a:t>7</a:t>
            </a:r>
            <a:endParaRPr lang="en-US"/>
          </a:p>
        </p:txBody>
      </p:sp>
      <p:sp>
        <p:nvSpPr>
          <p:cNvPr id="23585" name="ZoneTexte 94"/>
          <p:cNvSpPr txBox="1">
            <a:spLocks noChangeArrowheads="1"/>
          </p:cNvSpPr>
          <p:nvPr/>
        </p:nvSpPr>
        <p:spPr bwMode="auto">
          <a:xfrm>
            <a:off x="3494088" y="5805488"/>
            <a:ext cx="301686" cy="369332"/>
          </a:xfrm>
          <a:prstGeom prst="rect">
            <a:avLst/>
          </a:prstGeom>
          <a:noFill/>
          <a:ln w="9525">
            <a:noFill/>
            <a:miter lim="800000"/>
            <a:headEnd/>
            <a:tailEnd/>
          </a:ln>
        </p:spPr>
        <p:txBody>
          <a:bodyPr wrap="none">
            <a:spAutoFit/>
          </a:bodyPr>
          <a:lstStyle/>
          <a:p>
            <a:r>
              <a:rPr lang="fr-BE"/>
              <a:t>8</a:t>
            </a:r>
            <a:endParaRPr lang="en-US"/>
          </a:p>
        </p:txBody>
      </p:sp>
      <p:sp>
        <p:nvSpPr>
          <p:cNvPr id="23586" name="ZoneTexte 95"/>
          <p:cNvSpPr txBox="1">
            <a:spLocks noChangeArrowheads="1"/>
          </p:cNvSpPr>
          <p:nvPr/>
        </p:nvSpPr>
        <p:spPr bwMode="auto">
          <a:xfrm>
            <a:off x="3792538" y="5805488"/>
            <a:ext cx="301686" cy="369332"/>
          </a:xfrm>
          <a:prstGeom prst="rect">
            <a:avLst/>
          </a:prstGeom>
          <a:noFill/>
          <a:ln w="9525">
            <a:noFill/>
            <a:miter lim="800000"/>
            <a:headEnd/>
            <a:tailEnd/>
          </a:ln>
        </p:spPr>
        <p:txBody>
          <a:bodyPr wrap="none">
            <a:spAutoFit/>
          </a:bodyPr>
          <a:lstStyle/>
          <a:p>
            <a:r>
              <a:rPr lang="fr-BE"/>
              <a:t>9</a:t>
            </a:r>
            <a:endParaRPr lang="en-US"/>
          </a:p>
        </p:txBody>
      </p:sp>
      <p:sp>
        <p:nvSpPr>
          <p:cNvPr id="23587" name="ZoneTexte 96"/>
          <p:cNvSpPr txBox="1">
            <a:spLocks noChangeArrowheads="1"/>
          </p:cNvSpPr>
          <p:nvPr/>
        </p:nvSpPr>
        <p:spPr bwMode="auto">
          <a:xfrm>
            <a:off x="4083050" y="5805488"/>
            <a:ext cx="418704" cy="369332"/>
          </a:xfrm>
          <a:prstGeom prst="rect">
            <a:avLst/>
          </a:prstGeom>
          <a:noFill/>
          <a:ln w="9525">
            <a:noFill/>
            <a:miter lim="800000"/>
            <a:headEnd/>
            <a:tailEnd/>
          </a:ln>
        </p:spPr>
        <p:txBody>
          <a:bodyPr wrap="none">
            <a:spAutoFit/>
          </a:bodyPr>
          <a:lstStyle/>
          <a:p>
            <a:r>
              <a:rPr lang="fr-BE"/>
              <a:t>10</a:t>
            </a:r>
            <a:endParaRPr lang="en-US"/>
          </a:p>
        </p:txBody>
      </p:sp>
      <p:sp>
        <p:nvSpPr>
          <p:cNvPr id="23588" name="ZoneTexte 97"/>
          <p:cNvSpPr txBox="1">
            <a:spLocks noChangeArrowheads="1"/>
          </p:cNvSpPr>
          <p:nvPr/>
        </p:nvSpPr>
        <p:spPr bwMode="auto">
          <a:xfrm>
            <a:off x="4378325" y="5805488"/>
            <a:ext cx="418704" cy="369332"/>
          </a:xfrm>
          <a:prstGeom prst="rect">
            <a:avLst/>
          </a:prstGeom>
          <a:noFill/>
          <a:ln w="38100">
            <a:solidFill>
              <a:srgbClr val="FF3399"/>
            </a:solidFill>
            <a:miter lim="800000"/>
            <a:headEnd/>
            <a:tailEnd/>
          </a:ln>
        </p:spPr>
        <p:txBody>
          <a:bodyPr wrap="none">
            <a:spAutoFit/>
          </a:bodyPr>
          <a:lstStyle/>
          <a:p>
            <a:r>
              <a:rPr lang="fr-BE"/>
              <a:t>11</a:t>
            </a:r>
            <a:endParaRPr lang="en-US"/>
          </a:p>
        </p:txBody>
      </p:sp>
      <p:sp>
        <p:nvSpPr>
          <p:cNvPr id="23589" name="ZoneTexte 98"/>
          <p:cNvSpPr txBox="1">
            <a:spLocks noChangeArrowheads="1"/>
          </p:cNvSpPr>
          <p:nvPr/>
        </p:nvSpPr>
        <p:spPr bwMode="auto">
          <a:xfrm>
            <a:off x="4668838" y="5805488"/>
            <a:ext cx="418704" cy="369332"/>
          </a:xfrm>
          <a:prstGeom prst="rect">
            <a:avLst/>
          </a:prstGeom>
          <a:noFill/>
          <a:ln w="9525">
            <a:noFill/>
            <a:miter lim="800000"/>
            <a:headEnd/>
            <a:tailEnd/>
          </a:ln>
        </p:spPr>
        <p:txBody>
          <a:bodyPr wrap="none">
            <a:spAutoFit/>
          </a:bodyPr>
          <a:lstStyle/>
          <a:p>
            <a:r>
              <a:rPr lang="fr-BE"/>
              <a:t>12</a:t>
            </a:r>
            <a:endParaRPr lang="en-US"/>
          </a:p>
        </p:txBody>
      </p:sp>
      <p:sp>
        <p:nvSpPr>
          <p:cNvPr id="23590" name="ZoneTexte 99"/>
          <p:cNvSpPr txBox="1">
            <a:spLocks noChangeArrowheads="1"/>
          </p:cNvSpPr>
          <p:nvPr/>
        </p:nvSpPr>
        <p:spPr bwMode="auto">
          <a:xfrm>
            <a:off x="4964113" y="5805488"/>
            <a:ext cx="418704" cy="369332"/>
          </a:xfrm>
          <a:prstGeom prst="rect">
            <a:avLst/>
          </a:prstGeom>
          <a:noFill/>
          <a:ln w="9525">
            <a:noFill/>
            <a:miter lim="800000"/>
            <a:headEnd/>
            <a:tailEnd/>
          </a:ln>
        </p:spPr>
        <p:txBody>
          <a:bodyPr wrap="none">
            <a:spAutoFit/>
          </a:bodyPr>
          <a:lstStyle/>
          <a:p>
            <a:r>
              <a:rPr lang="fr-BE"/>
              <a:t>13</a:t>
            </a:r>
            <a:endParaRPr lang="en-US"/>
          </a:p>
        </p:txBody>
      </p:sp>
      <p:sp>
        <p:nvSpPr>
          <p:cNvPr id="23591" name="ZoneTexte 100"/>
          <p:cNvSpPr txBox="1">
            <a:spLocks noChangeArrowheads="1"/>
          </p:cNvSpPr>
          <p:nvPr/>
        </p:nvSpPr>
        <p:spPr bwMode="auto">
          <a:xfrm>
            <a:off x="5256213" y="5805488"/>
            <a:ext cx="418704" cy="369332"/>
          </a:xfrm>
          <a:prstGeom prst="rect">
            <a:avLst/>
          </a:prstGeom>
          <a:noFill/>
          <a:ln w="9525">
            <a:noFill/>
            <a:miter lim="800000"/>
            <a:headEnd/>
            <a:tailEnd/>
          </a:ln>
        </p:spPr>
        <p:txBody>
          <a:bodyPr wrap="none">
            <a:spAutoFit/>
          </a:bodyPr>
          <a:lstStyle/>
          <a:p>
            <a:r>
              <a:rPr lang="fr-BE"/>
              <a:t>14</a:t>
            </a:r>
            <a:endParaRPr lang="en-US"/>
          </a:p>
        </p:txBody>
      </p:sp>
      <p:sp>
        <p:nvSpPr>
          <p:cNvPr id="23592" name="ZoneTexte 101"/>
          <p:cNvSpPr txBox="1">
            <a:spLocks noChangeArrowheads="1"/>
          </p:cNvSpPr>
          <p:nvPr/>
        </p:nvSpPr>
        <p:spPr bwMode="auto">
          <a:xfrm>
            <a:off x="5549900" y="5805488"/>
            <a:ext cx="418704" cy="369332"/>
          </a:xfrm>
          <a:prstGeom prst="rect">
            <a:avLst/>
          </a:prstGeom>
          <a:noFill/>
          <a:ln w="9525">
            <a:noFill/>
            <a:miter lim="800000"/>
            <a:headEnd/>
            <a:tailEnd/>
          </a:ln>
        </p:spPr>
        <p:txBody>
          <a:bodyPr wrap="none">
            <a:spAutoFit/>
          </a:bodyPr>
          <a:lstStyle/>
          <a:p>
            <a:r>
              <a:rPr lang="fr-BE"/>
              <a:t>15</a:t>
            </a:r>
            <a:endParaRPr lang="en-US"/>
          </a:p>
        </p:txBody>
      </p:sp>
      <p:sp>
        <p:nvSpPr>
          <p:cNvPr id="23593" name="ZoneTexte 102"/>
          <p:cNvSpPr txBox="1">
            <a:spLocks noChangeArrowheads="1"/>
          </p:cNvSpPr>
          <p:nvPr/>
        </p:nvSpPr>
        <p:spPr bwMode="auto">
          <a:xfrm>
            <a:off x="5843588" y="5805488"/>
            <a:ext cx="418704" cy="369332"/>
          </a:xfrm>
          <a:prstGeom prst="rect">
            <a:avLst/>
          </a:prstGeom>
          <a:noFill/>
          <a:ln w="9525">
            <a:noFill/>
            <a:miter lim="800000"/>
            <a:headEnd/>
            <a:tailEnd/>
          </a:ln>
        </p:spPr>
        <p:txBody>
          <a:bodyPr wrap="none">
            <a:spAutoFit/>
          </a:bodyPr>
          <a:lstStyle/>
          <a:p>
            <a:r>
              <a:rPr lang="fr-BE"/>
              <a:t>16</a:t>
            </a:r>
            <a:endParaRPr lang="en-US"/>
          </a:p>
        </p:txBody>
      </p:sp>
      <p:sp>
        <p:nvSpPr>
          <p:cNvPr id="23594" name="ZoneTexte 103"/>
          <p:cNvSpPr txBox="1">
            <a:spLocks noChangeArrowheads="1"/>
          </p:cNvSpPr>
          <p:nvPr/>
        </p:nvSpPr>
        <p:spPr bwMode="auto">
          <a:xfrm>
            <a:off x="6137275" y="5805488"/>
            <a:ext cx="418704" cy="369332"/>
          </a:xfrm>
          <a:prstGeom prst="rect">
            <a:avLst/>
          </a:prstGeom>
          <a:noFill/>
          <a:ln w="9525">
            <a:noFill/>
            <a:miter lim="800000"/>
            <a:headEnd/>
            <a:tailEnd/>
          </a:ln>
        </p:spPr>
        <p:txBody>
          <a:bodyPr wrap="none">
            <a:spAutoFit/>
          </a:bodyPr>
          <a:lstStyle/>
          <a:p>
            <a:r>
              <a:rPr lang="fr-BE"/>
              <a:t>17</a:t>
            </a:r>
            <a:endParaRPr lang="en-US"/>
          </a:p>
        </p:txBody>
      </p:sp>
      <p:sp>
        <p:nvSpPr>
          <p:cNvPr id="23595" name="ZoneTexte 104"/>
          <p:cNvSpPr txBox="1">
            <a:spLocks noChangeArrowheads="1"/>
          </p:cNvSpPr>
          <p:nvPr/>
        </p:nvSpPr>
        <p:spPr bwMode="auto">
          <a:xfrm>
            <a:off x="6430963" y="5805488"/>
            <a:ext cx="418704" cy="369332"/>
          </a:xfrm>
          <a:prstGeom prst="rect">
            <a:avLst/>
          </a:prstGeom>
          <a:noFill/>
          <a:ln w="9525">
            <a:noFill/>
            <a:miter lim="800000"/>
            <a:headEnd/>
            <a:tailEnd/>
          </a:ln>
        </p:spPr>
        <p:txBody>
          <a:bodyPr wrap="none">
            <a:spAutoFit/>
          </a:bodyPr>
          <a:lstStyle/>
          <a:p>
            <a:r>
              <a:rPr lang="fr-BE"/>
              <a:t>18</a:t>
            </a:r>
            <a:endParaRPr lang="en-US"/>
          </a:p>
        </p:txBody>
      </p:sp>
      <p:sp>
        <p:nvSpPr>
          <p:cNvPr id="23596" name="ZoneTexte 105"/>
          <p:cNvSpPr txBox="1">
            <a:spLocks noChangeArrowheads="1"/>
          </p:cNvSpPr>
          <p:nvPr/>
        </p:nvSpPr>
        <p:spPr bwMode="auto">
          <a:xfrm>
            <a:off x="6723063" y="5805488"/>
            <a:ext cx="418704" cy="369332"/>
          </a:xfrm>
          <a:prstGeom prst="rect">
            <a:avLst/>
          </a:prstGeom>
          <a:noFill/>
          <a:ln w="9525">
            <a:noFill/>
            <a:miter lim="800000"/>
            <a:headEnd/>
            <a:tailEnd/>
          </a:ln>
        </p:spPr>
        <p:txBody>
          <a:bodyPr wrap="none">
            <a:spAutoFit/>
          </a:bodyPr>
          <a:lstStyle/>
          <a:p>
            <a:r>
              <a:rPr lang="fr-BE"/>
              <a:t>19</a:t>
            </a:r>
            <a:endParaRPr lang="en-US"/>
          </a:p>
        </p:txBody>
      </p:sp>
      <p:sp>
        <p:nvSpPr>
          <p:cNvPr id="23597" name="ZoneTexte 106"/>
          <p:cNvSpPr txBox="1">
            <a:spLocks noChangeArrowheads="1"/>
          </p:cNvSpPr>
          <p:nvPr/>
        </p:nvSpPr>
        <p:spPr bwMode="auto">
          <a:xfrm>
            <a:off x="7015163" y="5805488"/>
            <a:ext cx="418704" cy="369332"/>
          </a:xfrm>
          <a:prstGeom prst="rect">
            <a:avLst/>
          </a:prstGeom>
          <a:noFill/>
          <a:ln w="9525">
            <a:noFill/>
            <a:miter lim="800000"/>
            <a:headEnd/>
            <a:tailEnd/>
          </a:ln>
        </p:spPr>
        <p:txBody>
          <a:bodyPr wrap="none">
            <a:spAutoFit/>
          </a:bodyPr>
          <a:lstStyle/>
          <a:p>
            <a:r>
              <a:rPr lang="fr-BE"/>
              <a:t>20</a:t>
            </a:r>
            <a:endParaRPr lang="en-US"/>
          </a:p>
        </p:txBody>
      </p:sp>
      <p:sp>
        <p:nvSpPr>
          <p:cNvPr id="23598" name="ZoneTexte 107"/>
          <p:cNvSpPr txBox="1">
            <a:spLocks noChangeArrowheads="1"/>
          </p:cNvSpPr>
          <p:nvPr/>
        </p:nvSpPr>
        <p:spPr bwMode="auto">
          <a:xfrm>
            <a:off x="7308850" y="5805488"/>
            <a:ext cx="418704" cy="369332"/>
          </a:xfrm>
          <a:prstGeom prst="rect">
            <a:avLst/>
          </a:prstGeom>
          <a:noFill/>
          <a:ln w="9525">
            <a:noFill/>
            <a:miter lim="800000"/>
            <a:headEnd/>
            <a:tailEnd/>
          </a:ln>
        </p:spPr>
        <p:txBody>
          <a:bodyPr wrap="none">
            <a:spAutoFit/>
          </a:bodyPr>
          <a:lstStyle/>
          <a:p>
            <a:r>
              <a:rPr lang="fr-BE"/>
              <a:t>21</a:t>
            </a:r>
            <a:endParaRPr lang="en-US"/>
          </a:p>
        </p:txBody>
      </p:sp>
      <p:cxnSp>
        <p:nvCxnSpPr>
          <p:cNvPr id="23599" name="Connecteur droit 113"/>
          <p:cNvCxnSpPr>
            <a:cxnSpLocks noChangeShapeType="1"/>
          </p:cNvCxnSpPr>
          <p:nvPr/>
        </p:nvCxnSpPr>
        <p:spPr bwMode="auto">
          <a:xfrm>
            <a:off x="1489075" y="5661025"/>
            <a:ext cx="0" cy="144463"/>
          </a:xfrm>
          <a:prstGeom prst="line">
            <a:avLst/>
          </a:prstGeom>
          <a:noFill/>
          <a:ln w="9525" algn="ctr">
            <a:solidFill>
              <a:schemeClr val="bg1"/>
            </a:solidFill>
            <a:round/>
            <a:headEnd/>
            <a:tailEnd/>
          </a:ln>
        </p:spPr>
      </p:cxnSp>
      <p:cxnSp>
        <p:nvCxnSpPr>
          <p:cNvPr id="23600" name="Connecteur droit 143"/>
          <p:cNvCxnSpPr>
            <a:cxnSpLocks noChangeShapeType="1"/>
          </p:cNvCxnSpPr>
          <p:nvPr/>
        </p:nvCxnSpPr>
        <p:spPr bwMode="auto">
          <a:xfrm>
            <a:off x="1219200" y="5661025"/>
            <a:ext cx="0" cy="144463"/>
          </a:xfrm>
          <a:prstGeom prst="line">
            <a:avLst/>
          </a:prstGeom>
          <a:noFill/>
          <a:ln w="9525" algn="ctr">
            <a:solidFill>
              <a:schemeClr val="bg1"/>
            </a:solidFill>
            <a:round/>
            <a:headEnd/>
            <a:tailEnd/>
          </a:ln>
        </p:spPr>
      </p:cxnSp>
      <p:sp>
        <p:nvSpPr>
          <p:cNvPr id="23601" name="ZoneTexte 78"/>
          <p:cNvSpPr txBox="1">
            <a:spLocks noChangeArrowheads="1"/>
          </p:cNvSpPr>
          <p:nvPr/>
        </p:nvSpPr>
        <p:spPr bwMode="auto">
          <a:xfrm>
            <a:off x="1217613" y="5803900"/>
            <a:ext cx="301686" cy="369332"/>
          </a:xfrm>
          <a:prstGeom prst="rect">
            <a:avLst/>
          </a:prstGeom>
          <a:noFill/>
          <a:ln w="9525">
            <a:noFill/>
            <a:miter lim="800000"/>
            <a:headEnd/>
            <a:tailEnd/>
          </a:ln>
        </p:spPr>
        <p:txBody>
          <a:bodyPr wrap="none">
            <a:spAutoFit/>
          </a:bodyPr>
          <a:lstStyle/>
          <a:p>
            <a:r>
              <a:rPr lang="fr-BE"/>
              <a:t>0</a:t>
            </a:r>
            <a:endParaRPr lang="en-US"/>
          </a:p>
        </p:txBody>
      </p:sp>
      <p:cxnSp>
        <p:nvCxnSpPr>
          <p:cNvPr id="23602" name="Connecteur droit 73"/>
          <p:cNvCxnSpPr>
            <a:cxnSpLocks noChangeShapeType="1"/>
          </p:cNvCxnSpPr>
          <p:nvPr/>
        </p:nvCxnSpPr>
        <p:spPr bwMode="auto">
          <a:xfrm>
            <a:off x="7881938" y="5691188"/>
            <a:ext cx="0" cy="142875"/>
          </a:xfrm>
          <a:prstGeom prst="line">
            <a:avLst/>
          </a:prstGeom>
          <a:noFill/>
          <a:ln w="9525" algn="ctr">
            <a:solidFill>
              <a:schemeClr val="bg1"/>
            </a:solidFill>
            <a:round/>
            <a:headEnd/>
            <a:tailEnd/>
          </a:ln>
        </p:spPr>
      </p:cxnSp>
      <p:sp>
        <p:nvSpPr>
          <p:cNvPr id="23603" name="ZoneTexte 107"/>
          <p:cNvSpPr txBox="1">
            <a:spLocks noChangeArrowheads="1"/>
          </p:cNvSpPr>
          <p:nvPr/>
        </p:nvSpPr>
        <p:spPr bwMode="auto">
          <a:xfrm>
            <a:off x="7653338" y="5803900"/>
            <a:ext cx="301686" cy="369332"/>
          </a:xfrm>
          <a:prstGeom prst="rect">
            <a:avLst/>
          </a:prstGeom>
          <a:noFill/>
          <a:ln w="9525">
            <a:noFill/>
            <a:miter lim="800000"/>
            <a:headEnd/>
            <a:tailEnd/>
          </a:ln>
        </p:spPr>
        <p:txBody>
          <a:bodyPr wrap="none">
            <a:spAutoFit/>
          </a:bodyPr>
          <a:lstStyle/>
          <a:p>
            <a:r>
              <a:rPr lang="fr-BE"/>
              <a:t>0</a:t>
            </a:r>
            <a:endParaRPr lang="en-US"/>
          </a:p>
        </p:txBody>
      </p:sp>
      <p:cxnSp>
        <p:nvCxnSpPr>
          <p:cNvPr id="23604" name="Connecteur droit 143"/>
          <p:cNvCxnSpPr>
            <a:cxnSpLocks noChangeShapeType="1"/>
          </p:cNvCxnSpPr>
          <p:nvPr/>
        </p:nvCxnSpPr>
        <p:spPr bwMode="auto">
          <a:xfrm>
            <a:off x="992188" y="5691188"/>
            <a:ext cx="0" cy="142875"/>
          </a:xfrm>
          <a:prstGeom prst="line">
            <a:avLst/>
          </a:prstGeom>
          <a:noFill/>
          <a:ln w="9525" algn="ctr">
            <a:solidFill>
              <a:schemeClr val="bg1"/>
            </a:solidFill>
            <a:round/>
            <a:headEnd/>
            <a:tailEnd/>
          </a:ln>
        </p:spPr>
      </p:cxnSp>
      <p:cxnSp>
        <p:nvCxnSpPr>
          <p:cNvPr id="23605" name="Connecteur droit 143"/>
          <p:cNvCxnSpPr>
            <a:cxnSpLocks noChangeShapeType="1"/>
          </p:cNvCxnSpPr>
          <p:nvPr/>
        </p:nvCxnSpPr>
        <p:spPr bwMode="auto">
          <a:xfrm>
            <a:off x="742950" y="5692775"/>
            <a:ext cx="0" cy="144463"/>
          </a:xfrm>
          <a:prstGeom prst="line">
            <a:avLst/>
          </a:prstGeom>
          <a:noFill/>
          <a:ln w="9525" algn="ctr">
            <a:solidFill>
              <a:schemeClr val="bg1"/>
            </a:solidFill>
            <a:round/>
            <a:headEnd/>
            <a:tailEnd/>
          </a:ln>
        </p:spPr>
      </p:cxnSp>
      <p:sp>
        <p:nvSpPr>
          <p:cNvPr id="23606" name="ZoneTexte 78"/>
          <p:cNvSpPr txBox="1">
            <a:spLocks noChangeArrowheads="1"/>
          </p:cNvSpPr>
          <p:nvPr/>
        </p:nvSpPr>
        <p:spPr bwMode="auto">
          <a:xfrm>
            <a:off x="919163" y="5803900"/>
            <a:ext cx="372218" cy="369332"/>
          </a:xfrm>
          <a:prstGeom prst="rect">
            <a:avLst/>
          </a:prstGeom>
          <a:noFill/>
          <a:ln w="9525">
            <a:noFill/>
            <a:miter lim="800000"/>
            <a:headEnd/>
            <a:tailEnd/>
          </a:ln>
        </p:spPr>
        <p:txBody>
          <a:bodyPr wrap="none">
            <a:spAutoFit/>
          </a:bodyPr>
          <a:lstStyle/>
          <a:p>
            <a:r>
              <a:rPr lang="fr-BE"/>
              <a:t>-1</a:t>
            </a:r>
            <a:endParaRPr lang="en-US"/>
          </a:p>
        </p:txBody>
      </p:sp>
      <p:sp>
        <p:nvSpPr>
          <p:cNvPr id="23607" name="ZoneTexte 78"/>
          <p:cNvSpPr txBox="1">
            <a:spLocks noChangeArrowheads="1"/>
          </p:cNvSpPr>
          <p:nvPr/>
        </p:nvSpPr>
        <p:spPr bwMode="auto">
          <a:xfrm>
            <a:off x="658813" y="5805488"/>
            <a:ext cx="372218" cy="369332"/>
          </a:xfrm>
          <a:prstGeom prst="rect">
            <a:avLst/>
          </a:prstGeom>
          <a:noFill/>
          <a:ln w="9525">
            <a:noFill/>
            <a:miter lim="800000"/>
            <a:headEnd/>
            <a:tailEnd/>
          </a:ln>
        </p:spPr>
        <p:txBody>
          <a:bodyPr wrap="none">
            <a:spAutoFit/>
          </a:bodyPr>
          <a:lstStyle/>
          <a:p>
            <a:r>
              <a:rPr lang="fr-BE"/>
              <a:t>-2</a:t>
            </a:r>
            <a:endParaRPr lang="en-US"/>
          </a:p>
        </p:txBody>
      </p:sp>
      <p:sp>
        <p:nvSpPr>
          <p:cNvPr id="23608" name="ZoneTexte 78"/>
          <p:cNvSpPr txBox="1">
            <a:spLocks noChangeArrowheads="1"/>
          </p:cNvSpPr>
          <p:nvPr/>
        </p:nvSpPr>
        <p:spPr bwMode="auto">
          <a:xfrm>
            <a:off x="325438" y="5805488"/>
            <a:ext cx="372218" cy="369332"/>
          </a:xfrm>
          <a:prstGeom prst="rect">
            <a:avLst/>
          </a:prstGeom>
          <a:noFill/>
          <a:ln w="9525">
            <a:noFill/>
            <a:miter lim="800000"/>
            <a:headEnd/>
            <a:tailEnd/>
          </a:ln>
        </p:spPr>
        <p:txBody>
          <a:bodyPr wrap="none">
            <a:spAutoFit/>
          </a:bodyPr>
          <a:lstStyle/>
          <a:p>
            <a:r>
              <a:rPr lang="fr-BE"/>
              <a:t>-3</a:t>
            </a:r>
            <a:endParaRPr lang="en-US"/>
          </a:p>
        </p:txBody>
      </p:sp>
      <p:cxnSp>
        <p:nvCxnSpPr>
          <p:cNvPr id="23609" name="Connecteur droit 73"/>
          <p:cNvCxnSpPr>
            <a:cxnSpLocks noChangeShapeType="1"/>
          </p:cNvCxnSpPr>
          <p:nvPr/>
        </p:nvCxnSpPr>
        <p:spPr bwMode="auto">
          <a:xfrm>
            <a:off x="493713" y="5692775"/>
            <a:ext cx="0" cy="144463"/>
          </a:xfrm>
          <a:prstGeom prst="line">
            <a:avLst/>
          </a:prstGeom>
          <a:noFill/>
          <a:ln w="9525" algn="ctr">
            <a:solidFill>
              <a:schemeClr val="bg1"/>
            </a:solidFill>
            <a:round/>
            <a:headEnd/>
            <a:tailEnd/>
          </a:ln>
        </p:spPr>
      </p:cxnSp>
      <p:sp>
        <p:nvSpPr>
          <p:cNvPr id="23610" name="Rectangle 59"/>
          <p:cNvSpPr>
            <a:spLocks noChangeArrowheads="1"/>
          </p:cNvSpPr>
          <p:nvPr/>
        </p:nvSpPr>
        <p:spPr bwMode="auto">
          <a:xfrm>
            <a:off x="1619250" y="1557338"/>
            <a:ext cx="1635125" cy="4032250"/>
          </a:xfrm>
          <a:prstGeom prst="rect">
            <a:avLst/>
          </a:prstGeom>
          <a:solidFill>
            <a:srgbClr val="FFFF00">
              <a:alpha val="32000"/>
            </a:srgbClr>
          </a:solidFill>
          <a:ln w="9525">
            <a:solidFill>
              <a:schemeClr val="tx1"/>
            </a:solidFill>
            <a:miter lim="800000"/>
            <a:headEnd/>
            <a:tailEnd/>
          </a:ln>
        </p:spPr>
        <p:txBody>
          <a:bodyPr wrap="none" anchor="ctr"/>
          <a:lstStyle/>
          <a:p>
            <a:pPr algn="ctr"/>
            <a:endParaRPr lang="fr-FR"/>
          </a:p>
        </p:txBody>
      </p:sp>
      <p:sp>
        <p:nvSpPr>
          <p:cNvPr id="23611" name="Rectangle 60"/>
          <p:cNvSpPr>
            <a:spLocks noChangeArrowheads="1"/>
          </p:cNvSpPr>
          <p:nvPr/>
        </p:nvSpPr>
        <p:spPr bwMode="auto">
          <a:xfrm>
            <a:off x="3328988" y="1557338"/>
            <a:ext cx="3403600" cy="4032250"/>
          </a:xfrm>
          <a:prstGeom prst="rect">
            <a:avLst/>
          </a:prstGeom>
          <a:solidFill>
            <a:srgbClr val="FFFF00"/>
          </a:solidFill>
          <a:ln w="9525">
            <a:solidFill>
              <a:schemeClr val="tx1"/>
            </a:solidFill>
            <a:miter lim="800000"/>
            <a:headEnd/>
            <a:tailEnd/>
          </a:ln>
        </p:spPr>
        <p:txBody>
          <a:bodyPr wrap="none" anchor="ctr"/>
          <a:lstStyle/>
          <a:p>
            <a:pPr algn="ctr"/>
            <a:endParaRPr lang="fr-FR"/>
          </a:p>
        </p:txBody>
      </p:sp>
      <p:grpSp>
        <p:nvGrpSpPr>
          <p:cNvPr id="23613" name="Group 105"/>
          <p:cNvGrpSpPr>
            <a:grpSpLocks/>
          </p:cNvGrpSpPr>
          <p:nvPr/>
        </p:nvGrpSpPr>
        <p:grpSpPr bwMode="auto">
          <a:xfrm>
            <a:off x="1476375" y="5445125"/>
            <a:ext cx="6338888" cy="142875"/>
            <a:chOff x="930" y="3430"/>
            <a:chExt cx="3993" cy="90"/>
          </a:xfrm>
        </p:grpSpPr>
        <p:grpSp>
          <p:nvGrpSpPr>
            <p:cNvPr id="23733" name="Group 106"/>
            <p:cNvGrpSpPr>
              <a:grpSpLocks/>
            </p:cNvGrpSpPr>
            <p:nvPr/>
          </p:nvGrpSpPr>
          <p:grpSpPr bwMode="auto">
            <a:xfrm>
              <a:off x="930" y="3430"/>
              <a:ext cx="182" cy="90"/>
              <a:chOff x="2381" y="2024"/>
              <a:chExt cx="271" cy="136"/>
            </a:xfrm>
          </p:grpSpPr>
          <p:sp>
            <p:nvSpPr>
              <p:cNvPr id="23866" name="Oval 1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7" name="Oval 1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8" name="Oval 1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9" name="Oval 1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70" name="Oval 1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34" name="Group 112"/>
            <p:cNvGrpSpPr>
              <a:grpSpLocks/>
            </p:cNvGrpSpPr>
            <p:nvPr/>
          </p:nvGrpSpPr>
          <p:grpSpPr bwMode="auto">
            <a:xfrm>
              <a:off x="1111" y="3430"/>
              <a:ext cx="182" cy="90"/>
              <a:chOff x="2381" y="2024"/>
              <a:chExt cx="271" cy="136"/>
            </a:xfrm>
          </p:grpSpPr>
          <p:sp>
            <p:nvSpPr>
              <p:cNvPr id="23861" name="Oval 11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2" name="Oval 11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3" name="Oval 11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4" name="Oval 11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5" name="Oval 11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35" name="Group 118"/>
            <p:cNvGrpSpPr>
              <a:grpSpLocks/>
            </p:cNvGrpSpPr>
            <p:nvPr/>
          </p:nvGrpSpPr>
          <p:grpSpPr bwMode="auto">
            <a:xfrm>
              <a:off x="1837" y="3430"/>
              <a:ext cx="182" cy="90"/>
              <a:chOff x="2381" y="2024"/>
              <a:chExt cx="271" cy="136"/>
            </a:xfrm>
          </p:grpSpPr>
          <p:sp>
            <p:nvSpPr>
              <p:cNvPr id="23856" name="Oval 11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7" name="Oval 12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8" name="Oval 12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9" name="Oval 12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0" name="Oval 12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36" name="Group 124"/>
            <p:cNvGrpSpPr>
              <a:grpSpLocks/>
            </p:cNvGrpSpPr>
            <p:nvPr/>
          </p:nvGrpSpPr>
          <p:grpSpPr bwMode="auto">
            <a:xfrm>
              <a:off x="1474" y="3430"/>
              <a:ext cx="182" cy="90"/>
              <a:chOff x="2381" y="2024"/>
              <a:chExt cx="271" cy="136"/>
            </a:xfrm>
          </p:grpSpPr>
          <p:sp>
            <p:nvSpPr>
              <p:cNvPr id="23851" name="Oval 12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2" name="Oval 12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3" name="Oval 12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4" name="Oval 12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5" name="Oval 12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37" name="Group 130"/>
            <p:cNvGrpSpPr>
              <a:grpSpLocks/>
            </p:cNvGrpSpPr>
            <p:nvPr/>
          </p:nvGrpSpPr>
          <p:grpSpPr bwMode="auto">
            <a:xfrm>
              <a:off x="1655" y="3430"/>
              <a:ext cx="182" cy="90"/>
              <a:chOff x="2381" y="2024"/>
              <a:chExt cx="271" cy="136"/>
            </a:xfrm>
          </p:grpSpPr>
          <p:sp>
            <p:nvSpPr>
              <p:cNvPr id="23846" name="Oval 13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7" name="Oval 13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8" name="Oval 13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9" name="Oval 13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0" name="Oval 13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38" name="Group 136"/>
            <p:cNvGrpSpPr>
              <a:grpSpLocks/>
            </p:cNvGrpSpPr>
            <p:nvPr/>
          </p:nvGrpSpPr>
          <p:grpSpPr bwMode="auto">
            <a:xfrm>
              <a:off x="1292" y="3430"/>
              <a:ext cx="182" cy="90"/>
              <a:chOff x="2381" y="2024"/>
              <a:chExt cx="271" cy="136"/>
            </a:xfrm>
          </p:grpSpPr>
          <p:sp>
            <p:nvSpPr>
              <p:cNvPr id="23841" name="Oval 13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2" name="Oval 13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3" name="Oval 13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4" name="Oval 14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5" name="Oval 14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39" name="Group 142"/>
            <p:cNvGrpSpPr>
              <a:grpSpLocks/>
            </p:cNvGrpSpPr>
            <p:nvPr/>
          </p:nvGrpSpPr>
          <p:grpSpPr bwMode="auto">
            <a:xfrm>
              <a:off x="2880" y="3430"/>
              <a:ext cx="182" cy="90"/>
              <a:chOff x="2381" y="2024"/>
              <a:chExt cx="271" cy="136"/>
            </a:xfrm>
          </p:grpSpPr>
          <p:sp>
            <p:nvSpPr>
              <p:cNvPr id="23836" name="Oval 14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7" name="Oval 14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8" name="Oval 14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9" name="Oval 14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0" name="Oval 14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0" name="Group 148"/>
            <p:cNvGrpSpPr>
              <a:grpSpLocks/>
            </p:cNvGrpSpPr>
            <p:nvPr/>
          </p:nvGrpSpPr>
          <p:grpSpPr bwMode="auto">
            <a:xfrm>
              <a:off x="2699" y="3430"/>
              <a:ext cx="182" cy="90"/>
              <a:chOff x="2381" y="2024"/>
              <a:chExt cx="271" cy="136"/>
            </a:xfrm>
          </p:grpSpPr>
          <p:sp>
            <p:nvSpPr>
              <p:cNvPr id="23831" name="Oval 14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2" name="Oval 15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3" name="Oval 15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4" name="Oval 15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5" name="Oval 15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1" name="Group 154"/>
            <p:cNvGrpSpPr>
              <a:grpSpLocks/>
            </p:cNvGrpSpPr>
            <p:nvPr/>
          </p:nvGrpSpPr>
          <p:grpSpPr bwMode="auto">
            <a:xfrm>
              <a:off x="2562" y="3430"/>
              <a:ext cx="182" cy="90"/>
              <a:chOff x="2381" y="2024"/>
              <a:chExt cx="271" cy="136"/>
            </a:xfrm>
          </p:grpSpPr>
          <p:sp>
            <p:nvSpPr>
              <p:cNvPr id="23826" name="Oval 15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7" name="Oval 15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8" name="Oval 15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9" name="Oval 15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0" name="Oval 15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2" name="Group 160"/>
            <p:cNvGrpSpPr>
              <a:grpSpLocks/>
            </p:cNvGrpSpPr>
            <p:nvPr/>
          </p:nvGrpSpPr>
          <p:grpSpPr bwMode="auto">
            <a:xfrm>
              <a:off x="2381" y="3430"/>
              <a:ext cx="182" cy="90"/>
              <a:chOff x="2381" y="2024"/>
              <a:chExt cx="271" cy="136"/>
            </a:xfrm>
          </p:grpSpPr>
          <p:sp>
            <p:nvSpPr>
              <p:cNvPr id="23821" name="Oval 16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2" name="Oval 16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3" name="Oval 16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4" name="Oval 16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5" name="Oval 16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3" name="Group 166"/>
            <p:cNvGrpSpPr>
              <a:grpSpLocks/>
            </p:cNvGrpSpPr>
            <p:nvPr/>
          </p:nvGrpSpPr>
          <p:grpSpPr bwMode="auto">
            <a:xfrm>
              <a:off x="2200" y="3430"/>
              <a:ext cx="182" cy="90"/>
              <a:chOff x="2381" y="2024"/>
              <a:chExt cx="271" cy="136"/>
            </a:xfrm>
          </p:grpSpPr>
          <p:sp>
            <p:nvSpPr>
              <p:cNvPr id="23816" name="Oval 16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7" name="Oval 16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8" name="Oval 16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9" name="Oval 17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0" name="Oval 17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4" name="Group 172"/>
            <p:cNvGrpSpPr>
              <a:grpSpLocks/>
            </p:cNvGrpSpPr>
            <p:nvPr/>
          </p:nvGrpSpPr>
          <p:grpSpPr bwMode="auto">
            <a:xfrm>
              <a:off x="2018" y="3430"/>
              <a:ext cx="182" cy="90"/>
              <a:chOff x="2381" y="2024"/>
              <a:chExt cx="271" cy="136"/>
            </a:xfrm>
          </p:grpSpPr>
          <p:sp>
            <p:nvSpPr>
              <p:cNvPr id="23811" name="Oval 17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2" name="Oval 17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3" name="Oval 17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4" name="Oval 17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5" name="Oval 17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5" name="Group 178"/>
            <p:cNvGrpSpPr>
              <a:grpSpLocks/>
            </p:cNvGrpSpPr>
            <p:nvPr/>
          </p:nvGrpSpPr>
          <p:grpSpPr bwMode="auto">
            <a:xfrm>
              <a:off x="3924" y="3430"/>
              <a:ext cx="182" cy="90"/>
              <a:chOff x="2381" y="2024"/>
              <a:chExt cx="271" cy="136"/>
            </a:xfrm>
          </p:grpSpPr>
          <p:sp>
            <p:nvSpPr>
              <p:cNvPr id="23806" name="Oval 17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7" name="Oval 18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8" name="Oval 18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9" name="Oval 18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0" name="Oval 18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6" name="Group 184"/>
            <p:cNvGrpSpPr>
              <a:grpSpLocks/>
            </p:cNvGrpSpPr>
            <p:nvPr/>
          </p:nvGrpSpPr>
          <p:grpSpPr bwMode="auto">
            <a:xfrm>
              <a:off x="3743" y="3430"/>
              <a:ext cx="182" cy="90"/>
              <a:chOff x="2381" y="2024"/>
              <a:chExt cx="271" cy="136"/>
            </a:xfrm>
          </p:grpSpPr>
          <p:sp>
            <p:nvSpPr>
              <p:cNvPr id="23801" name="Oval 18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2" name="Oval 18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3" name="Oval 18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4" name="Oval 18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5" name="Oval 18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7" name="Group 190"/>
            <p:cNvGrpSpPr>
              <a:grpSpLocks/>
            </p:cNvGrpSpPr>
            <p:nvPr/>
          </p:nvGrpSpPr>
          <p:grpSpPr bwMode="auto">
            <a:xfrm>
              <a:off x="3606" y="3430"/>
              <a:ext cx="182" cy="90"/>
              <a:chOff x="2381" y="2024"/>
              <a:chExt cx="271" cy="136"/>
            </a:xfrm>
          </p:grpSpPr>
          <p:sp>
            <p:nvSpPr>
              <p:cNvPr id="23796" name="Oval 19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7" name="Oval 19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8" name="Oval 19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9" name="Oval 19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0" name="Oval 19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8" name="Group 196"/>
            <p:cNvGrpSpPr>
              <a:grpSpLocks/>
            </p:cNvGrpSpPr>
            <p:nvPr/>
          </p:nvGrpSpPr>
          <p:grpSpPr bwMode="auto">
            <a:xfrm>
              <a:off x="3425" y="3430"/>
              <a:ext cx="182" cy="90"/>
              <a:chOff x="2381" y="2024"/>
              <a:chExt cx="271" cy="136"/>
            </a:xfrm>
          </p:grpSpPr>
          <p:sp>
            <p:nvSpPr>
              <p:cNvPr id="23791" name="Oval 19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2" name="Oval 19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3" name="Oval 19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4" name="Oval 20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5" name="Oval 20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9" name="Group 202"/>
            <p:cNvGrpSpPr>
              <a:grpSpLocks/>
            </p:cNvGrpSpPr>
            <p:nvPr/>
          </p:nvGrpSpPr>
          <p:grpSpPr bwMode="auto">
            <a:xfrm>
              <a:off x="3244" y="3430"/>
              <a:ext cx="182" cy="90"/>
              <a:chOff x="2381" y="2024"/>
              <a:chExt cx="271" cy="136"/>
            </a:xfrm>
          </p:grpSpPr>
          <p:sp>
            <p:nvSpPr>
              <p:cNvPr id="23786" name="Oval 20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7" name="Oval 20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8" name="Oval 20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9" name="Oval 20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0" name="Oval 20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50" name="Group 208"/>
            <p:cNvGrpSpPr>
              <a:grpSpLocks/>
            </p:cNvGrpSpPr>
            <p:nvPr/>
          </p:nvGrpSpPr>
          <p:grpSpPr bwMode="auto">
            <a:xfrm>
              <a:off x="3062" y="3430"/>
              <a:ext cx="182" cy="90"/>
              <a:chOff x="2381" y="2024"/>
              <a:chExt cx="271" cy="136"/>
            </a:xfrm>
          </p:grpSpPr>
          <p:sp>
            <p:nvSpPr>
              <p:cNvPr id="23781" name="Oval 20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2" name="Oval 21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3" name="Oval 21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4" name="Oval 21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5" name="Oval 21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51" name="Group 214"/>
            <p:cNvGrpSpPr>
              <a:grpSpLocks/>
            </p:cNvGrpSpPr>
            <p:nvPr/>
          </p:nvGrpSpPr>
          <p:grpSpPr bwMode="auto">
            <a:xfrm>
              <a:off x="4741" y="3430"/>
              <a:ext cx="182" cy="90"/>
              <a:chOff x="2381" y="2024"/>
              <a:chExt cx="271" cy="136"/>
            </a:xfrm>
          </p:grpSpPr>
          <p:sp>
            <p:nvSpPr>
              <p:cNvPr id="23776" name="Oval 21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7" name="Oval 21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8" name="Oval 21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9" name="Oval 21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0" name="Oval 21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52" name="Group 220"/>
            <p:cNvGrpSpPr>
              <a:grpSpLocks/>
            </p:cNvGrpSpPr>
            <p:nvPr/>
          </p:nvGrpSpPr>
          <p:grpSpPr bwMode="auto">
            <a:xfrm>
              <a:off x="4604" y="3430"/>
              <a:ext cx="182" cy="90"/>
              <a:chOff x="2381" y="2024"/>
              <a:chExt cx="271" cy="136"/>
            </a:xfrm>
          </p:grpSpPr>
          <p:sp>
            <p:nvSpPr>
              <p:cNvPr id="23771" name="Oval 22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2" name="Oval 22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3" name="Oval 22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4" name="Oval 22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5" name="Oval 22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53" name="Group 226"/>
            <p:cNvGrpSpPr>
              <a:grpSpLocks/>
            </p:cNvGrpSpPr>
            <p:nvPr/>
          </p:nvGrpSpPr>
          <p:grpSpPr bwMode="auto">
            <a:xfrm>
              <a:off x="4423" y="3430"/>
              <a:ext cx="182" cy="90"/>
              <a:chOff x="2381" y="2024"/>
              <a:chExt cx="271" cy="136"/>
            </a:xfrm>
          </p:grpSpPr>
          <p:sp>
            <p:nvSpPr>
              <p:cNvPr id="23766" name="Oval 22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7" name="Oval 22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8" name="Oval 22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9" name="Oval 23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0" name="Oval 23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54" name="Group 232"/>
            <p:cNvGrpSpPr>
              <a:grpSpLocks/>
            </p:cNvGrpSpPr>
            <p:nvPr/>
          </p:nvGrpSpPr>
          <p:grpSpPr bwMode="auto">
            <a:xfrm>
              <a:off x="4242" y="3430"/>
              <a:ext cx="182" cy="90"/>
              <a:chOff x="2381" y="2024"/>
              <a:chExt cx="271" cy="136"/>
            </a:xfrm>
          </p:grpSpPr>
          <p:sp>
            <p:nvSpPr>
              <p:cNvPr id="23761" name="Oval 23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2" name="Oval 23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3" name="Oval 23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4" name="Oval 23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5" name="Oval 23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55" name="Group 238"/>
            <p:cNvGrpSpPr>
              <a:grpSpLocks/>
            </p:cNvGrpSpPr>
            <p:nvPr/>
          </p:nvGrpSpPr>
          <p:grpSpPr bwMode="auto">
            <a:xfrm>
              <a:off x="4060" y="3430"/>
              <a:ext cx="182" cy="90"/>
              <a:chOff x="2381" y="2024"/>
              <a:chExt cx="271" cy="136"/>
            </a:xfrm>
          </p:grpSpPr>
          <p:sp>
            <p:nvSpPr>
              <p:cNvPr id="23756" name="Oval 23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57" name="Oval 24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58" name="Oval 24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59" name="Oval 24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0" name="Oval 24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grpSp>
        <p:nvGrpSpPr>
          <p:cNvPr id="21568" name="Group 244"/>
          <p:cNvGrpSpPr>
            <a:grpSpLocks/>
          </p:cNvGrpSpPr>
          <p:nvPr/>
        </p:nvGrpSpPr>
        <p:grpSpPr bwMode="auto">
          <a:xfrm>
            <a:off x="1547813" y="5013325"/>
            <a:ext cx="360362" cy="431800"/>
            <a:chOff x="975" y="3158"/>
            <a:chExt cx="227" cy="272"/>
          </a:xfrm>
        </p:grpSpPr>
        <p:sp>
          <p:nvSpPr>
            <p:cNvPr id="23724" name="Oval 245"/>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5" name="Oval 246"/>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6" name="Oval 247"/>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7" name="Oval 248"/>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8" name="Oval 249"/>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9" name="Oval 250"/>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30" name="Oval 251"/>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31" name="Oval 252"/>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32" name="Oval 253"/>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grpSp>
      <p:grpSp>
        <p:nvGrpSpPr>
          <p:cNvPr id="21862" name="Group 358"/>
          <p:cNvGrpSpPr>
            <a:grpSpLocks/>
          </p:cNvGrpSpPr>
          <p:nvPr/>
        </p:nvGrpSpPr>
        <p:grpSpPr bwMode="auto">
          <a:xfrm>
            <a:off x="1476375" y="4149725"/>
            <a:ext cx="862013" cy="935038"/>
            <a:chOff x="930" y="2614"/>
            <a:chExt cx="543" cy="589"/>
          </a:xfrm>
        </p:grpSpPr>
        <p:sp>
          <p:nvSpPr>
            <p:cNvPr id="23713" name="Oval 254"/>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a:p>
          </p:txBody>
        </p:sp>
        <p:grpSp>
          <p:nvGrpSpPr>
            <p:cNvPr id="23714" name="Group 255"/>
            <p:cNvGrpSpPr>
              <a:grpSpLocks/>
            </p:cNvGrpSpPr>
            <p:nvPr/>
          </p:nvGrpSpPr>
          <p:grpSpPr bwMode="auto">
            <a:xfrm>
              <a:off x="1020" y="2614"/>
              <a:ext cx="453" cy="589"/>
              <a:chOff x="975" y="2614"/>
              <a:chExt cx="453" cy="589"/>
            </a:xfrm>
          </p:grpSpPr>
          <p:sp>
            <p:nvSpPr>
              <p:cNvPr id="23715" name="Oval 256"/>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23716" name="Oval 257"/>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23717" name="Oval 258"/>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23718" name="Oval 259"/>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19" name="Oval 260"/>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0" name="Oval 261"/>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1" name="Oval 262"/>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2" name="Oval 263"/>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3" name="Oval 264"/>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grpSp>
      </p:grpSp>
      <p:grpSp>
        <p:nvGrpSpPr>
          <p:cNvPr id="21867" name="Group 363"/>
          <p:cNvGrpSpPr>
            <a:grpSpLocks/>
          </p:cNvGrpSpPr>
          <p:nvPr/>
        </p:nvGrpSpPr>
        <p:grpSpPr bwMode="auto">
          <a:xfrm>
            <a:off x="1979613" y="2060575"/>
            <a:ext cx="2879725" cy="2160588"/>
            <a:chOff x="1247" y="1298"/>
            <a:chExt cx="1814" cy="1361"/>
          </a:xfrm>
        </p:grpSpPr>
        <p:grpSp>
          <p:nvGrpSpPr>
            <p:cNvPr id="23694" name="Group 359"/>
            <p:cNvGrpSpPr>
              <a:grpSpLocks/>
            </p:cNvGrpSpPr>
            <p:nvPr/>
          </p:nvGrpSpPr>
          <p:grpSpPr bwMode="auto">
            <a:xfrm>
              <a:off x="1247" y="1344"/>
              <a:ext cx="1088" cy="1315"/>
              <a:chOff x="1247" y="1344"/>
              <a:chExt cx="1088" cy="1315"/>
            </a:xfrm>
          </p:grpSpPr>
          <p:sp>
            <p:nvSpPr>
              <p:cNvPr id="23698" name="Oval 104"/>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p>
                <a:pPr algn="ctr"/>
                <a:endParaRPr lang="fr-FR"/>
              </a:p>
            </p:txBody>
          </p:sp>
          <p:sp>
            <p:nvSpPr>
              <p:cNvPr id="23699" name="Oval 27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p>
                <a:pPr algn="ctr"/>
                <a:endParaRPr lang="fr-FR"/>
              </a:p>
            </p:txBody>
          </p:sp>
          <p:grpSp>
            <p:nvGrpSpPr>
              <p:cNvPr id="23700" name="Group 277"/>
              <p:cNvGrpSpPr>
                <a:grpSpLocks/>
              </p:cNvGrpSpPr>
              <p:nvPr/>
            </p:nvGrpSpPr>
            <p:grpSpPr bwMode="auto">
              <a:xfrm>
                <a:off x="1549" y="1344"/>
                <a:ext cx="786" cy="802"/>
                <a:chOff x="1549" y="1344"/>
                <a:chExt cx="786" cy="802"/>
              </a:xfrm>
            </p:grpSpPr>
            <p:sp>
              <p:nvSpPr>
                <p:cNvPr id="23701" name="Oval 278"/>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23702" name="Oval 279"/>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23703" name="Oval 280"/>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grpSp>
        </p:grpSp>
        <p:grpSp>
          <p:nvGrpSpPr>
            <p:cNvPr id="23695" name="Group 281"/>
            <p:cNvGrpSpPr>
              <a:grpSpLocks/>
            </p:cNvGrpSpPr>
            <p:nvPr/>
          </p:nvGrpSpPr>
          <p:grpSpPr bwMode="auto">
            <a:xfrm>
              <a:off x="2336" y="1298"/>
              <a:ext cx="725" cy="363"/>
              <a:chOff x="2336" y="1298"/>
              <a:chExt cx="725" cy="363"/>
            </a:xfrm>
          </p:grpSpPr>
          <p:sp>
            <p:nvSpPr>
              <p:cNvPr id="23696" name="Oval 282"/>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23697" name="Oval 283"/>
              <p:cNvSpPr>
                <a:spLocks noChangeArrowheads="1"/>
              </p:cNvSpPr>
              <p:nvPr/>
            </p:nvSpPr>
            <p:spPr bwMode="auto">
              <a:xfrm>
                <a:off x="2699"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grpSp>
      </p:grpSp>
      <p:sp>
        <p:nvSpPr>
          <p:cNvPr id="21582" name="AutoShape 325"/>
          <p:cNvSpPr>
            <a:spLocks noChangeArrowheads="1"/>
          </p:cNvSpPr>
          <p:nvPr/>
        </p:nvSpPr>
        <p:spPr bwMode="auto">
          <a:xfrm>
            <a:off x="8316913" y="1628775"/>
            <a:ext cx="360362" cy="863600"/>
          </a:xfrm>
          <a:prstGeom prst="moon">
            <a:avLst>
              <a:gd name="adj" fmla="val 50000"/>
            </a:avLst>
          </a:prstGeom>
          <a:solidFill>
            <a:srgbClr val="FF0066"/>
          </a:solidFill>
          <a:ln w="9525">
            <a:solidFill>
              <a:schemeClr val="tx1"/>
            </a:solidFill>
            <a:miter lim="800000"/>
            <a:headEnd/>
            <a:tailEnd/>
          </a:ln>
        </p:spPr>
        <p:txBody>
          <a:bodyPr wrap="none" anchor="ctr"/>
          <a:lstStyle/>
          <a:p>
            <a:pPr algn="ctr"/>
            <a:endParaRPr lang="fr-FR"/>
          </a:p>
        </p:txBody>
      </p:sp>
      <p:grpSp>
        <p:nvGrpSpPr>
          <p:cNvPr id="21864" name="Group 360"/>
          <p:cNvGrpSpPr>
            <a:grpSpLocks/>
          </p:cNvGrpSpPr>
          <p:nvPr/>
        </p:nvGrpSpPr>
        <p:grpSpPr bwMode="auto">
          <a:xfrm>
            <a:off x="4284663" y="2349500"/>
            <a:ext cx="2878137" cy="3095625"/>
            <a:chOff x="2699" y="1480"/>
            <a:chExt cx="1813" cy="1950"/>
          </a:xfrm>
        </p:grpSpPr>
        <p:grpSp>
          <p:nvGrpSpPr>
            <p:cNvPr id="23643" name="Group 296"/>
            <p:cNvGrpSpPr>
              <a:grpSpLocks/>
            </p:cNvGrpSpPr>
            <p:nvPr/>
          </p:nvGrpSpPr>
          <p:grpSpPr bwMode="auto">
            <a:xfrm>
              <a:off x="2699" y="3158"/>
              <a:ext cx="227" cy="272"/>
              <a:chOff x="975" y="3158"/>
              <a:chExt cx="227" cy="272"/>
            </a:xfrm>
          </p:grpSpPr>
          <p:sp>
            <p:nvSpPr>
              <p:cNvPr id="23674" name="Oval 29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75" name="Oval 298"/>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76" name="Oval 299"/>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77" name="Oval 300"/>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78" name="Oval 301"/>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79" name="Oval 302"/>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80" name="Oval 303"/>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81" name="Oval 304"/>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82" name="Oval 305"/>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grpSp>
        <p:sp>
          <p:nvSpPr>
            <p:cNvPr id="23644" name="Oval 306"/>
            <p:cNvSpPr>
              <a:spLocks noChangeArrowheads="1"/>
            </p:cNvSpPr>
            <p:nvPr/>
          </p:nvSpPr>
          <p:spPr bwMode="auto">
            <a:xfrm rot="558167">
              <a:off x="3288" y="2160"/>
              <a:ext cx="317" cy="318"/>
            </a:xfrm>
            <a:prstGeom prst="ellipse">
              <a:avLst/>
            </a:prstGeom>
            <a:solidFill>
              <a:srgbClr val="0033CC"/>
            </a:solidFill>
            <a:ln w="9525">
              <a:solidFill>
                <a:schemeClr val="tx1"/>
              </a:solidFill>
              <a:round/>
              <a:headEnd/>
              <a:tailEnd/>
            </a:ln>
          </p:spPr>
          <p:txBody>
            <a:bodyPr wrap="none" anchor="ctr"/>
            <a:lstStyle/>
            <a:p>
              <a:pPr algn="ctr"/>
              <a:endParaRPr lang="fr-FR"/>
            </a:p>
          </p:txBody>
        </p:sp>
        <p:grpSp>
          <p:nvGrpSpPr>
            <p:cNvPr id="23645" name="Group 307"/>
            <p:cNvGrpSpPr>
              <a:grpSpLocks/>
            </p:cNvGrpSpPr>
            <p:nvPr/>
          </p:nvGrpSpPr>
          <p:grpSpPr bwMode="auto">
            <a:xfrm>
              <a:off x="3198" y="2704"/>
              <a:ext cx="272" cy="136"/>
              <a:chOff x="1429" y="2614"/>
              <a:chExt cx="272" cy="136"/>
            </a:xfrm>
          </p:grpSpPr>
          <p:sp>
            <p:nvSpPr>
              <p:cNvPr id="23672" name="Oval 308"/>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73" name="Oval 309"/>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grpSp>
        <p:grpSp>
          <p:nvGrpSpPr>
            <p:cNvPr id="23646" name="Group 310"/>
            <p:cNvGrpSpPr>
              <a:grpSpLocks/>
            </p:cNvGrpSpPr>
            <p:nvPr/>
          </p:nvGrpSpPr>
          <p:grpSpPr bwMode="auto">
            <a:xfrm>
              <a:off x="3424" y="2704"/>
              <a:ext cx="680" cy="680"/>
              <a:chOff x="1701" y="2659"/>
              <a:chExt cx="680" cy="680"/>
            </a:xfrm>
          </p:grpSpPr>
          <p:sp>
            <p:nvSpPr>
              <p:cNvPr id="23665" name="Oval 311"/>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666" name="Oval 312"/>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667" name="Oval 313"/>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668" name="Oval 314"/>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669" name="Oval 315"/>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670" name="Oval 316"/>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671" name="Oval 317"/>
              <p:cNvSpPr>
                <a:spLocks noChangeArrowheads="1"/>
              </p:cNvSpPr>
              <p:nvPr/>
            </p:nvSpPr>
            <p:spPr bwMode="auto">
              <a:xfrm>
                <a:off x="2245" y="3203"/>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grpSp>
        <p:grpSp>
          <p:nvGrpSpPr>
            <p:cNvPr id="23647" name="Group 318"/>
            <p:cNvGrpSpPr>
              <a:grpSpLocks/>
            </p:cNvGrpSpPr>
            <p:nvPr/>
          </p:nvGrpSpPr>
          <p:grpSpPr bwMode="auto">
            <a:xfrm>
              <a:off x="3560" y="1480"/>
              <a:ext cx="952" cy="770"/>
              <a:chOff x="3560" y="1480"/>
              <a:chExt cx="952" cy="770"/>
            </a:xfrm>
          </p:grpSpPr>
          <p:sp>
            <p:nvSpPr>
              <p:cNvPr id="23662" name="Oval 319"/>
              <p:cNvSpPr>
                <a:spLocks noChangeArrowheads="1"/>
              </p:cNvSpPr>
              <p:nvPr/>
            </p:nvSpPr>
            <p:spPr bwMode="auto">
              <a:xfrm rot="558167">
                <a:off x="3560" y="1933"/>
                <a:ext cx="317" cy="317"/>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23663" name="Oval 320"/>
              <p:cNvSpPr>
                <a:spLocks noChangeArrowheads="1"/>
              </p:cNvSpPr>
              <p:nvPr/>
            </p:nvSpPr>
            <p:spPr bwMode="auto">
              <a:xfrm rot="558167">
                <a:off x="3833" y="1706"/>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23664" name="Oval 321"/>
              <p:cNvSpPr>
                <a:spLocks noChangeArrowheads="1"/>
              </p:cNvSpPr>
              <p:nvPr/>
            </p:nvSpPr>
            <p:spPr bwMode="auto">
              <a:xfrm rot="558167">
                <a:off x="4150" y="1480"/>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grpSp>
        <p:grpSp>
          <p:nvGrpSpPr>
            <p:cNvPr id="23648" name="Group 326"/>
            <p:cNvGrpSpPr>
              <a:grpSpLocks/>
            </p:cNvGrpSpPr>
            <p:nvPr/>
          </p:nvGrpSpPr>
          <p:grpSpPr bwMode="auto">
            <a:xfrm>
              <a:off x="2699" y="2387"/>
              <a:ext cx="635" cy="816"/>
              <a:chOff x="2699" y="2387"/>
              <a:chExt cx="635" cy="816"/>
            </a:xfrm>
          </p:grpSpPr>
          <p:sp>
            <p:nvSpPr>
              <p:cNvPr id="23649" name="Oval 327"/>
              <p:cNvSpPr>
                <a:spLocks noChangeArrowheads="1"/>
              </p:cNvSpPr>
              <p:nvPr/>
            </p:nvSpPr>
            <p:spPr bwMode="auto">
              <a:xfrm>
                <a:off x="3061" y="2387"/>
                <a:ext cx="273" cy="272"/>
              </a:xfrm>
              <a:prstGeom prst="ellipse">
                <a:avLst/>
              </a:prstGeom>
              <a:solidFill>
                <a:srgbClr val="0033CC"/>
              </a:solidFill>
              <a:ln w="9525">
                <a:solidFill>
                  <a:schemeClr val="tx1"/>
                </a:solidFill>
                <a:round/>
                <a:headEnd/>
                <a:tailEnd/>
              </a:ln>
            </p:spPr>
            <p:txBody>
              <a:bodyPr wrap="none" anchor="ctr"/>
              <a:lstStyle/>
              <a:p>
                <a:pPr algn="ctr"/>
                <a:endParaRPr lang="fr-FR"/>
              </a:p>
            </p:txBody>
          </p:sp>
          <p:grpSp>
            <p:nvGrpSpPr>
              <p:cNvPr id="23650" name="Group 328"/>
              <p:cNvGrpSpPr>
                <a:grpSpLocks/>
              </p:cNvGrpSpPr>
              <p:nvPr/>
            </p:nvGrpSpPr>
            <p:grpSpPr bwMode="auto">
              <a:xfrm>
                <a:off x="2699" y="2614"/>
                <a:ext cx="543" cy="589"/>
                <a:chOff x="2699" y="2614"/>
                <a:chExt cx="543" cy="589"/>
              </a:xfrm>
            </p:grpSpPr>
            <p:grpSp>
              <p:nvGrpSpPr>
                <p:cNvPr id="23651" name="Group 329"/>
                <p:cNvGrpSpPr>
                  <a:grpSpLocks/>
                </p:cNvGrpSpPr>
                <p:nvPr/>
              </p:nvGrpSpPr>
              <p:grpSpPr bwMode="auto">
                <a:xfrm rot="655987">
                  <a:off x="2789" y="2614"/>
                  <a:ext cx="453" cy="589"/>
                  <a:chOff x="975" y="2614"/>
                  <a:chExt cx="453" cy="589"/>
                </a:xfrm>
              </p:grpSpPr>
              <p:sp>
                <p:nvSpPr>
                  <p:cNvPr id="23653" name="Oval 330"/>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23654" name="Oval 331"/>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23655" name="Oval 332"/>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23656" name="Oval 333"/>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57" name="Oval 33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58" name="Oval 33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59" name="Oval 33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60" name="Oval 337"/>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61" name="Oval 338"/>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grpSp>
            <p:sp>
              <p:nvSpPr>
                <p:cNvPr id="23652" name="Oval 339"/>
                <p:cNvSpPr>
                  <a:spLocks noChangeArrowheads="1"/>
                </p:cNvSpPr>
                <p:nvPr/>
              </p:nvSpPr>
              <p:spPr bwMode="auto">
                <a:xfrm>
                  <a:off x="2699" y="3022"/>
                  <a:ext cx="181" cy="181"/>
                </a:xfrm>
                <a:prstGeom prst="ellipse">
                  <a:avLst/>
                </a:prstGeom>
                <a:solidFill>
                  <a:srgbClr val="FF9933"/>
                </a:solidFill>
                <a:ln w="9525">
                  <a:solidFill>
                    <a:schemeClr val="tx1"/>
                  </a:solidFill>
                  <a:round/>
                  <a:headEnd/>
                  <a:tailEnd/>
                </a:ln>
              </p:spPr>
              <p:txBody>
                <a:bodyPr wrap="none" anchor="ctr"/>
                <a:lstStyle/>
                <a:p>
                  <a:pPr algn="ctr"/>
                  <a:endParaRPr lang="fr-FR"/>
                </a:p>
              </p:txBody>
            </p:sp>
          </p:grpSp>
        </p:grpSp>
      </p:grpSp>
      <p:sp>
        <p:nvSpPr>
          <p:cNvPr id="21584" name="AutoShape 340"/>
          <p:cNvSpPr>
            <a:spLocks noChangeArrowheads="1"/>
          </p:cNvSpPr>
          <p:nvPr/>
        </p:nvSpPr>
        <p:spPr bwMode="auto">
          <a:xfrm>
            <a:off x="1403350" y="3933056"/>
            <a:ext cx="144463" cy="1655762"/>
          </a:xfrm>
          <a:prstGeom prst="triangle">
            <a:avLst>
              <a:gd name="adj" fmla="val 50000"/>
            </a:avLst>
          </a:prstGeom>
          <a:solidFill>
            <a:srgbClr val="FF33CC"/>
          </a:solidFill>
          <a:ln w="9525" algn="ctr">
            <a:solidFill>
              <a:schemeClr val="tx1"/>
            </a:solidFill>
            <a:miter lim="800000"/>
            <a:headEnd/>
            <a:tailEnd/>
          </a:ln>
        </p:spPr>
        <p:txBody>
          <a:bodyPr wrap="none" anchor="ctr"/>
          <a:lstStyle/>
          <a:p>
            <a:pPr algn="ctr"/>
            <a:endParaRPr lang="fr-FR"/>
          </a:p>
        </p:txBody>
      </p:sp>
      <p:sp>
        <p:nvSpPr>
          <p:cNvPr id="21585" name="AutoShape 342"/>
          <p:cNvSpPr>
            <a:spLocks noChangeArrowheads="1"/>
          </p:cNvSpPr>
          <p:nvPr/>
        </p:nvSpPr>
        <p:spPr bwMode="auto">
          <a:xfrm>
            <a:off x="4140200" y="3933056"/>
            <a:ext cx="144463" cy="1655762"/>
          </a:xfrm>
          <a:prstGeom prst="triangle">
            <a:avLst>
              <a:gd name="adj" fmla="val 50000"/>
            </a:avLst>
          </a:prstGeom>
          <a:solidFill>
            <a:srgbClr val="FF33CC"/>
          </a:solidFill>
          <a:ln w="9525" algn="ctr">
            <a:solidFill>
              <a:schemeClr val="tx1"/>
            </a:solidFill>
            <a:miter lim="800000"/>
            <a:headEnd/>
            <a:tailEnd/>
          </a:ln>
        </p:spPr>
        <p:txBody>
          <a:bodyPr wrap="none" anchor="ctr"/>
          <a:lstStyle/>
          <a:p>
            <a:pPr algn="ctr"/>
            <a:endParaRPr lang="fr-FR"/>
          </a:p>
        </p:txBody>
      </p:sp>
      <p:sp>
        <p:nvSpPr>
          <p:cNvPr id="21586" name="AutoShape 343"/>
          <p:cNvSpPr>
            <a:spLocks noChangeArrowheads="1"/>
          </p:cNvSpPr>
          <p:nvPr/>
        </p:nvSpPr>
        <p:spPr bwMode="auto">
          <a:xfrm>
            <a:off x="1979712" y="2667288"/>
            <a:ext cx="144463" cy="2952750"/>
          </a:xfrm>
          <a:prstGeom prst="triangle">
            <a:avLst>
              <a:gd name="adj" fmla="val 50000"/>
            </a:avLst>
          </a:prstGeom>
          <a:solidFill>
            <a:srgbClr val="99FF66"/>
          </a:solidFill>
          <a:ln w="9525" algn="ctr">
            <a:solidFill>
              <a:schemeClr val="tx1"/>
            </a:solidFill>
            <a:miter lim="800000"/>
            <a:headEnd/>
            <a:tailEnd/>
          </a:ln>
        </p:spPr>
        <p:txBody>
          <a:bodyPr wrap="none" anchor="ctr"/>
          <a:lstStyle/>
          <a:p>
            <a:pPr algn="ctr"/>
            <a:endParaRPr lang="fr-FR"/>
          </a:p>
        </p:txBody>
      </p:sp>
      <p:sp>
        <p:nvSpPr>
          <p:cNvPr id="21588" name="Rectangle 346"/>
          <p:cNvSpPr>
            <a:spLocks noChangeArrowheads="1"/>
          </p:cNvSpPr>
          <p:nvPr/>
        </p:nvSpPr>
        <p:spPr bwMode="auto">
          <a:xfrm>
            <a:off x="7596188" y="1557338"/>
            <a:ext cx="287337" cy="4040187"/>
          </a:xfrm>
          <a:prstGeom prst="rect">
            <a:avLst/>
          </a:prstGeom>
          <a:solidFill>
            <a:srgbClr val="006600"/>
          </a:solidFill>
          <a:ln w="12700">
            <a:solidFill>
              <a:schemeClr val="tx1"/>
            </a:solidFill>
            <a:miter lim="800000"/>
            <a:headEnd/>
            <a:tailEnd/>
          </a:ln>
        </p:spPr>
        <p:txBody>
          <a:bodyPr wrap="none" anchor="ctr"/>
          <a:lstStyle/>
          <a:p>
            <a:pPr algn="ctr"/>
            <a:endParaRPr lang="fr-FR"/>
          </a:p>
        </p:txBody>
      </p:sp>
      <p:sp>
        <p:nvSpPr>
          <p:cNvPr id="21590" name="AutoShape 350"/>
          <p:cNvSpPr>
            <a:spLocks noChangeArrowheads="1"/>
          </p:cNvSpPr>
          <p:nvPr/>
        </p:nvSpPr>
        <p:spPr bwMode="auto">
          <a:xfrm>
            <a:off x="7354358" y="1516351"/>
            <a:ext cx="169970" cy="4090987"/>
          </a:xfrm>
          <a:prstGeom prst="triangle">
            <a:avLst>
              <a:gd name="adj" fmla="val 50000"/>
            </a:avLst>
          </a:prstGeom>
          <a:solidFill>
            <a:srgbClr val="FF3399"/>
          </a:solidFill>
          <a:ln w="9525" algn="ctr">
            <a:solidFill>
              <a:schemeClr val="tx1"/>
            </a:solidFill>
            <a:miter lim="800000"/>
            <a:headEnd/>
            <a:tailEnd/>
          </a:ln>
        </p:spPr>
        <p:txBody>
          <a:bodyPr wrap="none" anchor="ctr"/>
          <a:lstStyle/>
          <a:p>
            <a:pPr algn="ctr"/>
            <a:endParaRPr lang="fr-FR"/>
          </a:p>
        </p:txBody>
      </p:sp>
      <p:sp>
        <p:nvSpPr>
          <p:cNvPr id="21591" name="AutoShape 351"/>
          <p:cNvSpPr>
            <a:spLocks noChangeArrowheads="1"/>
          </p:cNvSpPr>
          <p:nvPr/>
        </p:nvSpPr>
        <p:spPr bwMode="auto">
          <a:xfrm>
            <a:off x="7668344" y="1484784"/>
            <a:ext cx="215900" cy="4103687"/>
          </a:xfrm>
          <a:prstGeom prst="triangle">
            <a:avLst>
              <a:gd name="adj" fmla="val 50000"/>
            </a:avLst>
          </a:prstGeom>
          <a:solidFill>
            <a:srgbClr val="800080"/>
          </a:solidFill>
          <a:ln w="9525" algn="ctr">
            <a:solidFill>
              <a:schemeClr val="tx1"/>
            </a:solidFill>
            <a:miter lim="800000"/>
            <a:headEnd/>
            <a:tailEnd/>
          </a:ln>
        </p:spPr>
        <p:txBody>
          <a:bodyPr wrap="none" anchor="ctr"/>
          <a:lstStyle/>
          <a:p>
            <a:pPr algn="ctr"/>
            <a:endParaRPr lang="fr-FR"/>
          </a:p>
        </p:txBody>
      </p:sp>
      <p:sp>
        <p:nvSpPr>
          <p:cNvPr id="21592" name="AutoShape 352"/>
          <p:cNvSpPr>
            <a:spLocks noChangeArrowheads="1"/>
          </p:cNvSpPr>
          <p:nvPr/>
        </p:nvSpPr>
        <p:spPr bwMode="auto">
          <a:xfrm>
            <a:off x="2339752" y="2636912"/>
            <a:ext cx="144462" cy="2952750"/>
          </a:xfrm>
          <a:prstGeom prst="triangle">
            <a:avLst>
              <a:gd name="adj" fmla="val 50000"/>
            </a:avLst>
          </a:prstGeom>
          <a:solidFill>
            <a:srgbClr val="FFFFCC"/>
          </a:solidFill>
          <a:ln w="9525" algn="ctr">
            <a:solidFill>
              <a:schemeClr val="tx1"/>
            </a:solidFill>
            <a:miter lim="800000"/>
            <a:headEnd/>
            <a:tailEnd/>
          </a:ln>
        </p:spPr>
        <p:txBody>
          <a:bodyPr wrap="none" anchor="ctr"/>
          <a:lstStyle/>
          <a:p>
            <a:pPr algn="ctr"/>
            <a:endParaRPr lang="fr-FR"/>
          </a:p>
        </p:txBody>
      </p:sp>
      <p:sp>
        <p:nvSpPr>
          <p:cNvPr id="21593" name="AutoShape 353"/>
          <p:cNvSpPr>
            <a:spLocks noChangeArrowheads="1"/>
          </p:cNvSpPr>
          <p:nvPr/>
        </p:nvSpPr>
        <p:spPr bwMode="auto">
          <a:xfrm>
            <a:off x="2123728" y="5085184"/>
            <a:ext cx="144462" cy="503237"/>
          </a:xfrm>
          <a:prstGeom prst="triangle">
            <a:avLst>
              <a:gd name="adj" fmla="val 50000"/>
            </a:avLst>
          </a:prstGeom>
          <a:solidFill>
            <a:srgbClr val="FF33CC"/>
          </a:solidFill>
          <a:ln w="9525" algn="ctr">
            <a:solidFill>
              <a:schemeClr val="tx1"/>
            </a:solidFill>
            <a:miter lim="800000"/>
            <a:headEnd/>
            <a:tailEnd/>
          </a:ln>
        </p:spPr>
        <p:txBody>
          <a:bodyPr wrap="none" anchor="ctr"/>
          <a:lstStyle/>
          <a:p>
            <a:pPr algn="ctr"/>
            <a:endParaRPr lang="fr-FR"/>
          </a:p>
        </p:txBody>
      </p:sp>
      <p:sp>
        <p:nvSpPr>
          <p:cNvPr id="21594" name="Line 354"/>
          <p:cNvSpPr>
            <a:spLocks noChangeShapeType="1"/>
          </p:cNvSpPr>
          <p:nvPr/>
        </p:nvSpPr>
        <p:spPr bwMode="auto">
          <a:xfrm flipV="1">
            <a:off x="1908175" y="1628775"/>
            <a:ext cx="1368425" cy="3816350"/>
          </a:xfrm>
          <a:prstGeom prst="line">
            <a:avLst/>
          </a:prstGeom>
          <a:noFill/>
          <a:ln w="38100">
            <a:solidFill>
              <a:srgbClr val="FFFF00"/>
            </a:solidFill>
            <a:round/>
            <a:headEnd/>
            <a:tailEnd/>
          </a:ln>
        </p:spPr>
        <p:txBody>
          <a:bodyPr wrap="none" anchor="ctr"/>
          <a:lstStyle/>
          <a:p>
            <a:endParaRPr lang="fr-FR"/>
          </a:p>
        </p:txBody>
      </p:sp>
      <p:sp>
        <p:nvSpPr>
          <p:cNvPr id="21596" name="Line 356"/>
          <p:cNvSpPr>
            <a:spLocks noChangeShapeType="1"/>
          </p:cNvSpPr>
          <p:nvPr/>
        </p:nvSpPr>
        <p:spPr bwMode="auto">
          <a:xfrm>
            <a:off x="6732588" y="1628775"/>
            <a:ext cx="863600" cy="3887788"/>
          </a:xfrm>
          <a:prstGeom prst="line">
            <a:avLst/>
          </a:prstGeom>
          <a:noFill/>
          <a:ln w="28575">
            <a:solidFill>
              <a:srgbClr val="FFFF00"/>
            </a:solidFill>
            <a:round/>
            <a:headEnd/>
            <a:tailEnd/>
          </a:ln>
        </p:spPr>
        <p:txBody>
          <a:bodyPr wrap="none" anchor="ctr"/>
          <a:lstStyle/>
          <a:p>
            <a:endParaRPr lang="fr-FR"/>
          </a:p>
        </p:txBody>
      </p:sp>
      <p:grpSp>
        <p:nvGrpSpPr>
          <p:cNvPr id="21869" name="Group 365"/>
          <p:cNvGrpSpPr>
            <a:grpSpLocks/>
          </p:cNvGrpSpPr>
          <p:nvPr/>
        </p:nvGrpSpPr>
        <p:grpSpPr bwMode="auto">
          <a:xfrm>
            <a:off x="6300788" y="1844824"/>
            <a:ext cx="431800" cy="3744912"/>
            <a:chOff x="3969" y="1207"/>
            <a:chExt cx="272" cy="2359"/>
          </a:xfrm>
        </p:grpSpPr>
        <p:sp>
          <p:nvSpPr>
            <p:cNvPr id="23638" name="AutoShape 359"/>
            <p:cNvSpPr>
              <a:spLocks noChangeArrowheads="1"/>
            </p:cNvSpPr>
            <p:nvPr/>
          </p:nvSpPr>
          <p:spPr bwMode="auto">
            <a:xfrm>
              <a:off x="3969" y="2523"/>
              <a:ext cx="91" cy="1043"/>
            </a:xfrm>
            <a:prstGeom prst="triangle">
              <a:avLst>
                <a:gd name="adj" fmla="val 50000"/>
              </a:avLst>
            </a:prstGeom>
            <a:solidFill>
              <a:srgbClr val="FF3300"/>
            </a:solidFill>
            <a:ln w="9525" algn="ctr">
              <a:solidFill>
                <a:schemeClr val="tx1"/>
              </a:solidFill>
              <a:miter lim="800000"/>
              <a:headEnd/>
              <a:tailEnd/>
            </a:ln>
          </p:spPr>
          <p:txBody>
            <a:bodyPr wrap="none" anchor="ctr"/>
            <a:lstStyle/>
            <a:p>
              <a:pPr algn="ctr"/>
              <a:endParaRPr lang="fr-FR"/>
            </a:p>
          </p:txBody>
        </p:sp>
        <p:sp>
          <p:nvSpPr>
            <p:cNvPr id="23639" name="AutoShape 360"/>
            <p:cNvSpPr>
              <a:spLocks noChangeArrowheads="1"/>
            </p:cNvSpPr>
            <p:nvPr/>
          </p:nvSpPr>
          <p:spPr bwMode="auto">
            <a:xfrm>
              <a:off x="4059" y="1706"/>
              <a:ext cx="91" cy="1860"/>
            </a:xfrm>
            <a:prstGeom prst="triangle">
              <a:avLst>
                <a:gd name="adj" fmla="val 50000"/>
              </a:avLst>
            </a:prstGeom>
            <a:solidFill>
              <a:srgbClr val="FF3300"/>
            </a:solidFill>
            <a:ln w="9525" algn="ctr">
              <a:solidFill>
                <a:schemeClr val="tx1"/>
              </a:solidFill>
              <a:miter lim="800000"/>
              <a:headEnd/>
              <a:tailEnd/>
            </a:ln>
          </p:spPr>
          <p:txBody>
            <a:bodyPr wrap="none" anchor="ctr"/>
            <a:lstStyle/>
            <a:p>
              <a:pPr algn="ctr"/>
              <a:endParaRPr lang="fr-FR"/>
            </a:p>
          </p:txBody>
        </p:sp>
        <p:sp>
          <p:nvSpPr>
            <p:cNvPr id="23640" name="AutoShape 361"/>
            <p:cNvSpPr>
              <a:spLocks noChangeArrowheads="1"/>
            </p:cNvSpPr>
            <p:nvPr/>
          </p:nvSpPr>
          <p:spPr bwMode="auto">
            <a:xfrm>
              <a:off x="4150" y="1207"/>
              <a:ext cx="91" cy="2359"/>
            </a:xfrm>
            <a:prstGeom prst="triangle">
              <a:avLst>
                <a:gd name="adj" fmla="val 50000"/>
              </a:avLst>
            </a:prstGeom>
            <a:solidFill>
              <a:srgbClr val="FF3300"/>
            </a:solidFill>
            <a:ln w="9525" algn="ctr">
              <a:solidFill>
                <a:schemeClr val="tx1"/>
              </a:solidFill>
              <a:miter lim="800000"/>
              <a:headEnd/>
              <a:tailEnd/>
            </a:ln>
          </p:spPr>
          <p:txBody>
            <a:bodyPr wrap="none" anchor="ctr"/>
            <a:lstStyle/>
            <a:p>
              <a:pPr algn="ctr"/>
              <a:endParaRPr lang="fr-FR"/>
            </a:p>
          </p:txBody>
        </p:sp>
      </p:grpSp>
      <p:grpSp>
        <p:nvGrpSpPr>
          <p:cNvPr id="2" name="Groupe 1"/>
          <p:cNvGrpSpPr/>
          <p:nvPr/>
        </p:nvGrpSpPr>
        <p:grpSpPr>
          <a:xfrm>
            <a:off x="685006" y="1412776"/>
            <a:ext cx="486223" cy="4113987"/>
            <a:chOff x="611188" y="1520825"/>
            <a:chExt cx="486223" cy="4113987"/>
          </a:xfrm>
        </p:grpSpPr>
        <p:sp>
          <p:nvSpPr>
            <p:cNvPr id="362" name="Text Box 128"/>
            <p:cNvSpPr txBox="1">
              <a:spLocks noChangeArrowheads="1"/>
            </p:cNvSpPr>
            <p:nvPr/>
          </p:nvSpPr>
          <p:spPr bwMode="auto">
            <a:xfrm>
              <a:off x="735013" y="5357813"/>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2</a:t>
              </a:r>
              <a:endParaRPr lang="fr-FR" altLang="fr-FR" sz="1200">
                <a:latin typeface="+mn-lt"/>
              </a:endParaRPr>
            </a:p>
          </p:txBody>
        </p:sp>
        <p:sp>
          <p:nvSpPr>
            <p:cNvPr id="363" name="Line 108"/>
            <p:cNvSpPr>
              <a:spLocks noChangeShapeType="1"/>
            </p:cNvSpPr>
            <p:nvPr/>
          </p:nvSpPr>
          <p:spPr bwMode="auto">
            <a:xfrm flipV="1">
              <a:off x="611188" y="1593850"/>
              <a:ext cx="0" cy="3959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64" name="Line 109"/>
            <p:cNvSpPr>
              <a:spLocks noChangeShapeType="1"/>
            </p:cNvSpPr>
            <p:nvPr/>
          </p:nvSpPr>
          <p:spPr bwMode="auto">
            <a:xfrm>
              <a:off x="611188" y="55530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65" name="Line 110"/>
            <p:cNvSpPr>
              <a:spLocks noChangeShapeType="1"/>
            </p:cNvSpPr>
            <p:nvPr/>
          </p:nvSpPr>
          <p:spPr bwMode="auto">
            <a:xfrm>
              <a:off x="611188" y="53371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66" name="Line 111"/>
            <p:cNvSpPr>
              <a:spLocks noChangeShapeType="1"/>
            </p:cNvSpPr>
            <p:nvPr/>
          </p:nvSpPr>
          <p:spPr bwMode="auto">
            <a:xfrm>
              <a:off x="611188" y="51212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67" name="Line 112"/>
            <p:cNvSpPr>
              <a:spLocks noChangeShapeType="1"/>
            </p:cNvSpPr>
            <p:nvPr/>
          </p:nvSpPr>
          <p:spPr bwMode="auto">
            <a:xfrm>
              <a:off x="611188" y="49053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68" name="Line 113"/>
            <p:cNvSpPr>
              <a:spLocks noChangeShapeType="1"/>
            </p:cNvSpPr>
            <p:nvPr/>
          </p:nvSpPr>
          <p:spPr bwMode="auto">
            <a:xfrm>
              <a:off x="611188" y="46894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69" name="Line 114"/>
            <p:cNvSpPr>
              <a:spLocks noChangeShapeType="1"/>
            </p:cNvSpPr>
            <p:nvPr/>
          </p:nvSpPr>
          <p:spPr bwMode="auto">
            <a:xfrm>
              <a:off x="611188" y="44735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0" name="Line 115"/>
            <p:cNvSpPr>
              <a:spLocks noChangeShapeType="1"/>
            </p:cNvSpPr>
            <p:nvPr/>
          </p:nvSpPr>
          <p:spPr bwMode="auto">
            <a:xfrm>
              <a:off x="611188" y="42576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1" name="Line 116"/>
            <p:cNvSpPr>
              <a:spLocks noChangeShapeType="1"/>
            </p:cNvSpPr>
            <p:nvPr/>
          </p:nvSpPr>
          <p:spPr bwMode="auto">
            <a:xfrm>
              <a:off x="611188" y="40417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2" name="Line 117"/>
            <p:cNvSpPr>
              <a:spLocks noChangeShapeType="1"/>
            </p:cNvSpPr>
            <p:nvPr/>
          </p:nvSpPr>
          <p:spPr bwMode="auto">
            <a:xfrm>
              <a:off x="611188" y="38258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3" name="Line 118"/>
            <p:cNvSpPr>
              <a:spLocks noChangeShapeType="1"/>
            </p:cNvSpPr>
            <p:nvPr/>
          </p:nvSpPr>
          <p:spPr bwMode="auto">
            <a:xfrm>
              <a:off x="611188" y="36099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4" name="Line 119"/>
            <p:cNvSpPr>
              <a:spLocks noChangeShapeType="1"/>
            </p:cNvSpPr>
            <p:nvPr/>
          </p:nvSpPr>
          <p:spPr bwMode="auto">
            <a:xfrm>
              <a:off x="611188" y="33940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5" name="Line 120"/>
            <p:cNvSpPr>
              <a:spLocks noChangeShapeType="1"/>
            </p:cNvSpPr>
            <p:nvPr/>
          </p:nvSpPr>
          <p:spPr bwMode="auto">
            <a:xfrm>
              <a:off x="611188" y="31781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6" name="Line 121"/>
            <p:cNvSpPr>
              <a:spLocks noChangeShapeType="1"/>
            </p:cNvSpPr>
            <p:nvPr/>
          </p:nvSpPr>
          <p:spPr bwMode="auto">
            <a:xfrm>
              <a:off x="611188" y="29606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7" name="Line 122"/>
            <p:cNvSpPr>
              <a:spLocks noChangeShapeType="1"/>
            </p:cNvSpPr>
            <p:nvPr/>
          </p:nvSpPr>
          <p:spPr bwMode="auto">
            <a:xfrm>
              <a:off x="611188" y="27447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8" name="Line 123"/>
            <p:cNvSpPr>
              <a:spLocks noChangeShapeType="1"/>
            </p:cNvSpPr>
            <p:nvPr/>
          </p:nvSpPr>
          <p:spPr bwMode="auto">
            <a:xfrm>
              <a:off x="611188" y="25288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9" name="Line 124"/>
            <p:cNvSpPr>
              <a:spLocks noChangeShapeType="1"/>
            </p:cNvSpPr>
            <p:nvPr/>
          </p:nvSpPr>
          <p:spPr bwMode="auto">
            <a:xfrm>
              <a:off x="611188" y="23129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80" name="Line 125"/>
            <p:cNvSpPr>
              <a:spLocks noChangeShapeType="1"/>
            </p:cNvSpPr>
            <p:nvPr/>
          </p:nvSpPr>
          <p:spPr bwMode="auto">
            <a:xfrm>
              <a:off x="611188" y="20970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81" name="Line 126"/>
            <p:cNvSpPr>
              <a:spLocks noChangeShapeType="1"/>
            </p:cNvSpPr>
            <p:nvPr/>
          </p:nvSpPr>
          <p:spPr bwMode="auto">
            <a:xfrm>
              <a:off x="611188" y="18811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82" name="Line 127"/>
            <p:cNvSpPr>
              <a:spLocks noChangeShapeType="1"/>
            </p:cNvSpPr>
            <p:nvPr/>
          </p:nvSpPr>
          <p:spPr bwMode="auto">
            <a:xfrm>
              <a:off x="611188" y="16652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83" name="Text Box 129"/>
            <p:cNvSpPr txBox="1">
              <a:spLocks noChangeArrowheads="1"/>
            </p:cNvSpPr>
            <p:nvPr/>
          </p:nvSpPr>
          <p:spPr bwMode="auto">
            <a:xfrm>
              <a:off x="755651" y="3897313"/>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9</a:t>
              </a:r>
              <a:endParaRPr lang="fr-FR" altLang="fr-FR" sz="1200">
                <a:latin typeface="+mn-lt"/>
              </a:endParaRPr>
            </a:p>
          </p:txBody>
        </p:sp>
        <p:sp>
          <p:nvSpPr>
            <p:cNvPr id="384" name="Text Box 130"/>
            <p:cNvSpPr txBox="1">
              <a:spLocks noChangeArrowheads="1"/>
            </p:cNvSpPr>
            <p:nvPr/>
          </p:nvSpPr>
          <p:spPr bwMode="auto">
            <a:xfrm>
              <a:off x="755651" y="4113213"/>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8</a:t>
              </a:r>
              <a:endParaRPr lang="fr-FR" altLang="fr-FR" sz="1200">
                <a:latin typeface="+mn-lt"/>
              </a:endParaRPr>
            </a:p>
          </p:txBody>
        </p:sp>
        <p:sp>
          <p:nvSpPr>
            <p:cNvPr id="385" name="Text Box 131"/>
            <p:cNvSpPr txBox="1">
              <a:spLocks noChangeArrowheads="1"/>
            </p:cNvSpPr>
            <p:nvPr/>
          </p:nvSpPr>
          <p:spPr bwMode="auto">
            <a:xfrm>
              <a:off x="755651" y="4329113"/>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7</a:t>
              </a:r>
              <a:endParaRPr lang="fr-FR" altLang="fr-FR" sz="1200">
                <a:latin typeface="+mn-lt"/>
              </a:endParaRPr>
            </a:p>
          </p:txBody>
        </p:sp>
        <p:sp>
          <p:nvSpPr>
            <p:cNvPr id="386" name="Text Box 132"/>
            <p:cNvSpPr txBox="1">
              <a:spLocks noChangeArrowheads="1"/>
            </p:cNvSpPr>
            <p:nvPr/>
          </p:nvSpPr>
          <p:spPr bwMode="auto">
            <a:xfrm>
              <a:off x="755651" y="4545013"/>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6</a:t>
              </a:r>
              <a:endParaRPr lang="fr-FR" altLang="fr-FR" sz="1200">
                <a:latin typeface="+mn-lt"/>
              </a:endParaRPr>
            </a:p>
          </p:txBody>
        </p:sp>
        <p:sp>
          <p:nvSpPr>
            <p:cNvPr id="387" name="Text Box 133"/>
            <p:cNvSpPr txBox="1">
              <a:spLocks noChangeArrowheads="1"/>
            </p:cNvSpPr>
            <p:nvPr/>
          </p:nvSpPr>
          <p:spPr bwMode="auto">
            <a:xfrm>
              <a:off x="755651" y="4760913"/>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5</a:t>
              </a:r>
              <a:endParaRPr lang="fr-FR" altLang="fr-FR" sz="1200">
                <a:latin typeface="+mn-lt"/>
              </a:endParaRPr>
            </a:p>
          </p:txBody>
        </p:sp>
        <p:sp>
          <p:nvSpPr>
            <p:cNvPr id="388" name="Text Box 134"/>
            <p:cNvSpPr txBox="1">
              <a:spLocks noChangeArrowheads="1"/>
            </p:cNvSpPr>
            <p:nvPr/>
          </p:nvSpPr>
          <p:spPr bwMode="auto">
            <a:xfrm>
              <a:off x="755651" y="4978400"/>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4</a:t>
              </a:r>
              <a:endParaRPr lang="fr-FR" altLang="fr-FR" sz="1200">
                <a:latin typeface="+mn-lt"/>
              </a:endParaRPr>
            </a:p>
          </p:txBody>
        </p:sp>
        <p:sp>
          <p:nvSpPr>
            <p:cNvPr id="389" name="Text Box 135"/>
            <p:cNvSpPr txBox="1">
              <a:spLocks noChangeArrowheads="1"/>
            </p:cNvSpPr>
            <p:nvPr/>
          </p:nvSpPr>
          <p:spPr bwMode="auto">
            <a:xfrm>
              <a:off x="755651" y="5194300"/>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3</a:t>
              </a:r>
              <a:endParaRPr lang="fr-FR" altLang="fr-FR" sz="1200">
                <a:latin typeface="+mn-lt"/>
              </a:endParaRPr>
            </a:p>
          </p:txBody>
        </p:sp>
        <p:sp>
          <p:nvSpPr>
            <p:cNvPr id="390" name="Text Box 136"/>
            <p:cNvSpPr txBox="1">
              <a:spLocks noChangeArrowheads="1"/>
            </p:cNvSpPr>
            <p:nvPr/>
          </p:nvSpPr>
          <p:spPr bwMode="auto">
            <a:xfrm>
              <a:off x="755651" y="21701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17</a:t>
              </a:r>
              <a:endParaRPr lang="fr-FR" altLang="fr-FR" sz="1200">
                <a:latin typeface="+mn-lt"/>
              </a:endParaRPr>
            </a:p>
          </p:txBody>
        </p:sp>
        <p:sp>
          <p:nvSpPr>
            <p:cNvPr id="391" name="Text Box 137"/>
            <p:cNvSpPr txBox="1">
              <a:spLocks noChangeArrowheads="1"/>
            </p:cNvSpPr>
            <p:nvPr/>
          </p:nvSpPr>
          <p:spPr bwMode="auto">
            <a:xfrm>
              <a:off x="755651" y="36814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10</a:t>
              </a:r>
              <a:endParaRPr lang="fr-FR" altLang="fr-FR" sz="1200">
                <a:latin typeface="+mn-lt"/>
              </a:endParaRPr>
            </a:p>
          </p:txBody>
        </p:sp>
        <p:sp>
          <p:nvSpPr>
            <p:cNvPr id="392" name="Text Box 138"/>
            <p:cNvSpPr txBox="1">
              <a:spLocks noChangeArrowheads="1"/>
            </p:cNvSpPr>
            <p:nvPr/>
          </p:nvSpPr>
          <p:spPr bwMode="auto">
            <a:xfrm>
              <a:off x="755651" y="23860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16</a:t>
              </a:r>
              <a:endParaRPr lang="fr-FR" altLang="fr-FR" sz="1200">
                <a:latin typeface="+mn-lt"/>
              </a:endParaRPr>
            </a:p>
          </p:txBody>
        </p:sp>
        <p:sp>
          <p:nvSpPr>
            <p:cNvPr id="393" name="Text Box 139"/>
            <p:cNvSpPr txBox="1">
              <a:spLocks noChangeArrowheads="1"/>
            </p:cNvSpPr>
            <p:nvPr/>
          </p:nvSpPr>
          <p:spPr bwMode="auto">
            <a:xfrm>
              <a:off x="755651" y="26019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15</a:t>
              </a:r>
              <a:endParaRPr lang="fr-FR" altLang="fr-FR" sz="1200">
                <a:latin typeface="+mn-lt"/>
              </a:endParaRPr>
            </a:p>
          </p:txBody>
        </p:sp>
        <p:sp>
          <p:nvSpPr>
            <p:cNvPr id="394" name="Text Box 140"/>
            <p:cNvSpPr txBox="1">
              <a:spLocks noChangeArrowheads="1"/>
            </p:cNvSpPr>
            <p:nvPr/>
          </p:nvSpPr>
          <p:spPr bwMode="auto">
            <a:xfrm>
              <a:off x="755651" y="28178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14</a:t>
              </a:r>
              <a:endParaRPr lang="fr-FR" altLang="fr-FR" sz="1200">
                <a:latin typeface="+mn-lt"/>
              </a:endParaRPr>
            </a:p>
          </p:txBody>
        </p:sp>
        <p:sp>
          <p:nvSpPr>
            <p:cNvPr id="395" name="Text Box 141"/>
            <p:cNvSpPr txBox="1">
              <a:spLocks noChangeArrowheads="1"/>
            </p:cNvSpPr>
            <p:nvPr/>
          </p:nvSpPr>
          <p:spPr bwMode="auto">
            <a:xfrm>
              <a:off x="755651" y="30337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12</a:t>
              </a:r>
              <a:endParaRPr lang="fr-FR" altLang="fr-FR" sz="1200">
                <a:latin typeface="+mn-lt"/>
              </a:endParaRPr>
            </a:p>
          </p:txBody>
        </p:sp>
        <p:sp>
          <p:nvSpPr>
            <p:cNvPr id="396" name="Text Box 142"/>
            <p:cNvSpPr txBox="1">
              <a:spLocks noChangeArrowheads="1"/>
            </p:cNvSpPr>
            <p:nvPr/>
          </p:nvSpPr>
          <p:spPr bwMode="auto">
            <a:xfrm>
              <a:off x="755651" y="32496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12</a:t>
              </a:r>
              <a:endParaRPr lang="fr-FR" altLang="fr-FR" sz="1200">
                <a:latin typeface="+mn-lt"/>
              </a:endParaRPr>
            </a:p>
          </p:txBody>
        </p:sp>
        <p:sp>
          <p:nvSpPr>
            <p:cNvPr id="397" name="Text Box 143"/>
            <p:cNvSpPr txBox="1">
              <a:spLocks noChangeArrowheads="1"/>
            </p:cNvSpPr>
            <p:nvPr/>
          </p:nvSpPr>
          <p:spPr bwMode="auto">
            <a:xfrm>
              <a:off x="755651" y="34655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11</a:t>
              </a:r>
              <a:endParaRPr lang="fr-FR" altLang="fr-FR" sz="1200">
                <a:latin typeface="+mn-lt"/>
              </a:endParaRPr>
            </a:p>
          </p:txBody>
        </p:sp>
        <p:sp>
          <p:nvSpPr>
            <p:cNvPr id="398" name="Text Box 144"/>
            <p:cNvSpPr txBox="1">
              <a:spLocks noChangeArrowheads="1"/>
            </p:cNvSpPr>
            <p:nvPr/>
          </p:nvSpPr>
          <p:spPr bwMode="auto">
            <a:xfrm>
              <a:off x="755651" y="1952625"/>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18</a:t>
              </a:r>
              <a:endParaRPr lang="fr-FR" altLang="fr-FR" sz="1200">
                <a:latin typeface="+mn-lt"/>
              </a:endParaRPr>
            </a:p>
          </p:txBody>
        </p:sp>
        <p:sp>
          <p:nvSpPr>
            <p:cNvPr id="399" name="Text Box 145"/>
            <p:cNvSpPr txBox="1">
              <a:spLocks noChangeArrowheads="1"/>
            </p:cNvSpPr>
            <p:nvPr/>
          </p:nvSpPr>
          <p:spPr bwMode="auto">
            <a:xfrm>
              <a:off x="755651" y="1520825"/>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20</a:t>
              </a:r>
              <a:endParaRPr lang="fr-FR" altLang="fr-FR" sz="1200">
                <a:latin typeface="+mn-lt"/>
              </a:endParaRPr>
            </a:p>
          </p:txBody>
        </p:sp>
        <p:sp>
          <p:nvSpPr>
            <p:cNvPr id="400" name="Text Box 146"/>
            <p:cNvSpPr txBox="1">
              <a:spLocks noChangeArrowheads="1"/>
            </p:cNvSpPr>
            <p:nvPr/>
          </p:nvSpPr>
          <p:spPr bwMode="auto">
            <a:xfrm>
              <a:off x="755651" y="1736725"/>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19</a:t>
              </a:r>
              <a:endParaRPr lang="fr-FR" altLang="fr-FR" sz="1200">
                <a:latin typeface="+mn-lt"/>
              </a:endParaRPr>
            </a:p>
          </p:txBody>
        </p:sp>
      </p:grpSp>
      <p:sp>
        <p:nvSpPr>
          <p:cNvPr id="401" name="Text Box 149"/>
          <p:cNvSpPr txBox="1">
            <a:spLocks noChangeArrowheads="1"/>
          </p:cNvSpPr>
          <p:nvPr/>
        </p:nvSpPr>
        <p:spPr bwMode="auto">
          <a:xfrm>
            <a:off x="0" y="1521979"/>
            <a:ext cx="553357"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800" dirty="0">
                <a:latin typeface="+mn-lt"/>
              </a:rPr>
              <a:t>mm</a:t>
            </a:r>
            <a:endParaRPr lang="fr-FR" altLang="fr-FR" sz="1800" dirty="0">
              <a:latin typeface="+mn-lt"/>
            </a:endParaRPr>
          </a:p>
        </p:txBody>
      </p:sp>
      <p:grpSp>
        <p:nvGrpSpPr>
          <p:cNvPr id="3" name="Groupe 2"/>
          <p:cNvGrpSpPr/>
          <p:nvPr/>
        </p:nvGrpSpPr>
        <p:grpSpPr>
          <a:xfrm>
            <a:off x="418307" y="5557043"/>
            <a:ext cx="7634287" cy="176213"/>
            <a:chOff x="418307" y="5373688"/>
            <a:chExt cx="7634287" cy="176213"/>
          </a:xfrm>
        </p:grpSpPr>
        <p:cxnSp>
          <p:nvCxnSpPr>
            <p:cNvPr id="403" name="Connecteur droit 50"/>
            <p:cNvCxnSpPr>
              <a:cxnSpLocks noChangeShapeType="1"/>
            </p:cNvCxnSpPr>
            <p:nvPr/>
          </p:nvCxnSpPr>
          <p:spPr bwMode="auto">
            <a:xfrm>
              <a:off x="418307" y="5418138"/>
              <a:ext cx="763428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4" name="Connecteur droit 52"/>
            <p:cNvCxnSpPr>
              <a:cxnSpLocks noChangeShapeType="1"/>
            </p:cNvCxnSpPr>
            <p:nvPr/>
          </p:nvCxnSpPr>
          <p:spPr bwMode="auto">
            <a:xfrm>
              <a:off x="171132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5" name="Connecteur droit 53"/>
            <p:cNvCxnSpPr>
              <a:cxnSpLocks noChangeShapeType="1"/>
            </p:cNvCxnSpPr>
            <p:nvPr/>
          </p:nvCxnSpPr>
          <p:spPr bwMode="auto">
            <a:xfrm>
              <a:off x="200501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6" name="Connecteur droit 54"/>
            <p:cNvCxnSpPr>
              <a:cxnSpLocks noChangeShapeType="1"/>
            </p:cNvCxnSpPr>
            <p:nvPr/>
          </p:nvCxnSpPr>
          <p:spPr bwMode="auto">
            <a:xfrm>
              <a:off x="229870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7" name="Connecteur droit 55"/>
            <p:cNvCxnSpPr>
              <a:cxnSpLocks noChangeShapeType="1"/>
            </p:cNvCxnSpPr>
            <p:nvPr/>
          </p:nvCxnSpPr>
          <p:spPr bwMode="auto">
            <a:xfrm>
              <a:off x="259238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8" name="Connecteur droit 56"/>
            <p:cNvCxnSpPr>
              <a:cxnSpLocks noChangeShapeType="1"/>
            </p:cNvCxnSpPr>
            <p:nvPr/>
          </p:nvCxnSpPr>
          <p:spPr bwMode="auto">
            <a:xfrm>
              <a:off x="288448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9" name="Connecteur droit 57"/>
            <p:cNvCxnSpPr>
              <a:cxnSpLocks noChangeShapeType="1"/>
            </p:cNvCxnSpPr>
            <p:nvPr/>
          </p:nvCxnSpPr>
          <p:spPr bwMode="auto">
            <a:xfrm>
              <a:off x="317817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 name="Connecteur droit 58"/>
            <p:cNvCxnSpPr>
              <a:cxnSpLocks noChangeShapeType="1"/>
            </p:cNvCxnSpPr>
            <p:nvPr/>
          </p:nvCxnSpPr>
          <p:spPr bwMode="auto">
            <a:xfrm>
              <a:off x="346868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1" name="Connecteur droit 60"/>
            <p:cNvCxnSpPr>
              <a:cxnSpLocks noChangeShapeType="1"/>
            </p:cNvCxnSpPr>
            <p:nvPr/>
          </p:nvCxnSpPr>
          <p:spPr bwMode="auto">
            <a:xfrm>
              <a:off x="376713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2" name="Connecteur droit 61"/>
            <p:cNvCxnSpPr>
              <a:cxnSpLocks noChangeShapeType="1"/>
            </p:cNvCxnSpPr>
            <p:nvPr/>
          </p:nvCxnSpPr>
          <p:spPr bwMode="auto">
            <a:xfrm>
              <a:off x="405765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3" name="Connecteur droit 62"/>
            <p:cNvCxnSpPr>
              <a:cxnSpLocks noChangeShapeType="1"/>
            </p:cNvCxnSpPr>
            <p:nvPr/>
          </p:nvCxnSpPr>
          <p:spPr bwMode="auto">
            <a:xfrm>
              <a:off x="435292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4" name="Connecteur droit 63"/>
            <p:cNvCxnSpPr>
              <a:cxnSpLocks noChangeShapeType="1"/>
            </p:cNvCxnSpPr>
            <p:nvPr/>
          </p:nvCxnSpPr>
          <p:spPr bwMode="auto">
            <a:xfrm>
              <a:off x="464343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5" name="Connecteur droit 64"/>
            <p:cNvCxnSpPr>
              <a:cxnSpLocks noChangeShapeType="1"/>
            </p:cNvCxnSpPr>
            <p:nvPr/>
          </p:nvCxnSpPr>
          <p:spPr bwMode="auto">
            <a:xfrm>
              <a:off x="493871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6" name="Connecteur droit 65"/>
            <p:cNvCxnSpPr>
              <a:cxnSpLocks noChangeShapeType="1"/>
            </p:cNvCxnSpPr>
            <p:nvPr/>
          </p:nvCxnSpPr>
          <p:spPr bwMode="auto">
            <a:xfrm>
              <a:off x="523081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7" name="Connecteur droit 66"/>
            <p:cNvCxnSpPr>
              <a:cxnSpLocks noChangeShapeType="1"/>
            </p:cNvCxnSpPr>
            <p:nvPr/>
          </p:nvCxnSpPr>
          <p:spPr bwMode="auto">
            <a:xfrm>
              <a:off x="552450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8" name="Connecteur droit 67"/>
            <p:cNvCxnSpPr>
              <a:cxnSpLocks noChangeShapeType="1"/>
            </p:cNvCxnSpPr>
            <p:nvPr/>
          </p:nvCxnSpPr>
          <p:spPr bwMode="auto">
            <a:xfrm>
              <a:off x="581818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9" name="Connecteur droit 68"/>
            <p:cNvCxnSpPr>
              <a:cxnSpLocks noChangeShapeType="1"/>
            </p:cNvCxnSpPr>
            <p:nvPr/>
          </p:nvCxnSpPr>
          <p:spPr bwMode="auto">
            <a:xfrm>
              <a:off x="611187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0" name="Connecteur droit 69"/>
            <p:cNvCxnSpPr>
              <a:cxnSpLocks noChangeShapeType="1"/>
            </p:cNvCxnSpPr>
            <p:nvPr/>
          </p:nvCxnSpPr>
          <p:spPr bwMode="auto">
            <a:xfrm>
              <a:off x="640556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1" name="Connecteur droit 70"/>
            <p:cNvCxnSpPr>
              <a:cxnSpLocks noChangeShapeType="1"/>
            </p:cNvCxnSpPr>
            <p:nvPr/>
          </p:nvCxnSpPr>
          <p:spPr bwMode="auto">
            <a:xfrm>
              <a:off x="669766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2" name="Connecteur droit 71"/>
            <p:cNvCxnSpPr>
              <a:cxnSpLocks noChangeShapeType="1"/>
            </p:cNvCxnSpPr>
            <p:nvPr/>
          </p:nvCxnSpPr>
          <p:spPr bwMode="auto">
            <a:xfrm>
              <a:off x="698976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3" name="Connecteur droit 72"/>
            <p:cNvCxnSpPr>
              <a:cxnSpLocks noChangeShapeType="1"/>
            </p:cNvCxnSpPr>
            <p:nvPr/>
          </p:nvCxnSpPr>
          <p:spPr bwMode="auto">
            <a:xfrm>
              <a:off x="728345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4" name="Connecteur droit 73"/>
            <p:cNvCxnSpPr>
              <a:cxnSpLocks noChangeShapeType="1"/>
            </p:cNvCxnSpPr>
            <p:nvPr/>
          </p:nvCxnSpPr>
          <p:spPr bwMode="auto">
            <a:xfrm>
              <a:off x="757713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5" name="Connecteur droit 113"/>
            <p:cNvCxnSpPr>
              <a:cxnSpLocks noChangeShapeType="1"/>
            </p:cNvCxnSpPr>
            <p:nvPr/>
          </p:nvCxnSpPr>
          <p:spPr bwMode="auto">
            <a:xfrm>
              <a:off x="146367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6" name="Connecteur droit 143"/>
            <p:cNvCxnSpPr>
              <a:cxnSpLocks noChangeShapeType="1"/>
            </p:cNvCxnSpPr>
            <p:nvPr/>
          </p:nvCxnSpPr>
          <p:spPr bwMode="auto">
            <a:xfrm>
              <a:off x="119380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7" name="Connecteur droit 73"/>
            <p:cNvCxnSpPr>
              <a:cxnSpLocks noChangeShapeType="1"/>
            </p:cNvCxnSpPr>
            <p:nvPr/>
          </p:nvCxnSpPr>
          <p:spPr bwMode="auto">
            <a:xfrm>
              <a:off x="7856538" y="5403851"/>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8" name="Connecteur droit 143"/>
            <p:cNvCxnSpPr>
              <a:cxnSpLocks noChangeShapeType="1"/>
            </p:cNvCxnSpPr>
            <p:nvPr/>
          </p:nvCxnSpPr>
          <p:spPr bwMode="auto">
            <a:xfrm>
              <a:off x="966788" y="5403851"/>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9" name="Connecteur droit 143"/>
            <p:cNvCxnSpPr>
              <a:cxnSpLocks noChangeShapeType="1"/>
            </p:cNvCxnSpPr>
            <p:nvPr/>
          </p:nvCxnSpPr>
          <p:spPr bwMode="auto">
            <a:xfrm>
              <a:off x="717550" y="540543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0" name="Connecteur droit 73"/>
            <p:cNvCxnSpPr>
              <a:cxnSpLocks noChangeShapeType="1"/>
            </p:cNvCxnSpPr>
            <p:nvPr/>
          </p:nvCxnSpPr>
          <p:spPr bwMode="auto">
            <a:xfrm>
              <a:off x="468313" y="540543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4" name="Rectangle 3"/>
          <p:cNvSpPr/>
          <p:nvPr/>
        </p:nvSpPr>
        <p:spPr>
          <a:xfrm>
            <a:off x="395536" y="6381328"/>
            <a:ext cx="216693" cy="216024"/>
          </a:xfrm>
          <a:prstGeom prst="rect">
            <a:avLst/>
          </a:prstGeom>
          <a:solidFill>
            <a:srgbClr val="FF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683568" y="6302752"/>
            <a:ext cx="562975" cy="369332"/>
          </a:xfrm>
          <a:prstGeom prst="rect">
            <a:avLst/>
          </a:prstGeom>
          <a:noFill/>
          <a:ln>
            <a:noFill/>
          </a:ln>
        </p:spPr>
        <p:txBody>
          <a:bodyPr wrap="none" rtlCol="0">
            <a:spAutoFit/>
          </a:bodyPr>
          <a:lstStyle/>
          <a:p>
            <a:r>
              <a:rPr lang="fr-BE" b="1" dirty="0" smtClean="0"/>
              <a:t>FSH</a:t>
            </a:r>
            <a:endParaRPr lang="fr-BE" b="1" dirty="0"/>
          </a:p>
        </p:txBody>
      </p:sp>
      <p:sp>
        <p:nvSpPr>
          <p:cNvPr id="434" name="Rectangle 433"/>
          <p:cNvSpPr/>
          <p:nvPr/>
        </p:nvSpPr>
        <p:spPr>
          <a:xfrm>
            <a:off x="1568972" y="6381328"/>
            <a:ext cx="216693" cy="216024"/>
          </a:xfrm>
          <a:prstGeom prst="rect">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5" name="ZoneTexte 434"/>
          <p:cNvSpPr txBox="1"/>
          <p:nvPr/>
        </p:nvSpPr>
        <p:spPr>
          <a:xfrm>
            <a:off x="1824124" y="6302752"/>
            <a:ext cx="1379032" cy="369332"/>
          </a:xfrm>
          <a:prstGeom prst="rect">
            <a:avLst/>
          </a:prstGeom>
          <a:noFill/>
          <a:ln>
            <a:noFill/>
          </a:ln>
        </p:spPr>
        <p:txBody>
          <a:bodyPr wrap="none" rtlCol="0">
            <a:spAutoFit/>
          </a:bodyPr>
          <a:lstStyle/>
          <a:p>
            <a:r>
              <a:rPr lang="fr-BE" b="1" dirty="0" err="1" smtClean="0"/>
              <a:t>Oestrogènes</a:t>
            </a:r>
            <a:endParaRPr lang="fr-BE" b="1" dirty="0"/>
          </a:p>
        </p:txBody>
      </p:sp>
      <p:sp>
        <p:nvSpPr>
          <p:cNvPr id="436" name="Rectangle 435"/>
          <p:cNvSpPr/>
          <p:nvPr/>
        </p:nvSpPr>
        <p:spPr>
          <a:xfrm>
            <a:off x="3239157" y="6381328"/>
            <a:ext cx="216693" cy="216024"/>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7" name="ZoneTexte 436"/>
          <p:cNvSpPr txBox="1"/>
          <p:nvPr/>
        </p:nvSpPr>
        <p:spPr>
          <a:xfrm>
            <a:off x="3491880" y="6302752"/>
            <a:ext cx="966931" cy="369332"/>
          </a:xfrm>
          <a:prstGeom prst="rect">
            <a:avLst/>
          </a:prstGeom>
          <a:noFill/>
          <a:ln>
            <a:noFill/>
          </a:ln>
        </p:spPr>
        <p:txBody>
          <a:bodyPr wrap="none" rtlCol="0">
            <a:spAutoFit/>
          </a:bodyPr>
          <a:lstStyle/>
          <a:p>
            <a:r>
              <a:rPr lang="fr-BE" b="1" dirty="0" smtClean="0"/>
              <a:t>Inhibine</a:t>
            </a:r>
            <a:endParaRPr lang="fr-BE" b="1" dirty="0"/>
          </a:p>
        </p:txBody>
      </p:sp>
      <p:sp>
        <p:nvSpPr>
          <p:cNvPr id="438" name="Rectangle 437"/>
          <p:cNvSpPr/>
          <p:nvPr/>
        </p:nvSpPr>
        <p:spPr>
          <a:xfrm>
            <a:off x="4476125" y="6381328"/>
            <a:ext cx="216693" cy="216024"/>
          </a:xfrm>
          <a:prstGeom prst="rect">
            <a:avLst/>
          </a:pr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9" name="ZoneTexte 438"/>
          <p:cNvSpPr txBox="1"/>
          <p:nvPr/>
        </p:nvSpPr>
        <p:spPr>
          <a:xfrm>
            <a:off x="4764972" y="6302752"/>
            <a:ext cx="436338" cy="369332"/>
          </a:xfrm>
          <a:prstGeom prst="rect">
            <a:avLst/>
          </a:prstGeom>
          <a:noFill/>
          <a:ln>
            <a:noFill/>
          </a:ln>
        </p:spPr>
        <p:txBody>
          <a:bodyPr wrap="none" rtlCol="0">
            <a:spAutoFit/>
          </a:bodyPr>
          <a:lstStyle/>
          <a:p>
            <a:r>
              <a:rPr lang="fr-BE" b="1" dirty="0"/>
              <a:t>L</a:t>
            </a:r>
            <a:r>
              <a:rPr lang="fr-BE" b="1" dirty="0" smtClean="0"/>
              <a:t>H</a:t>
            </a:r>
            <a:endParaRPr lang="fr-BE" b="1" dirty="0"/>
          </a:p>
        </p:txBody>
      </p:sp>
      <p:sp>
        <p:nvSpPr>
          <p:cNvPr id="6" name="Flèche vers le bas 5"/>
          <p:cNvSpPr/>
          <p:nvPr/>
        </p:nvSpPr>
        <p:spPr>
          <a:xfrm rot="12430599">
            <a:off x="2636866" y="1696966"/>
            <a:ext cx="403485" cy="734317"/>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3" name="AutoShape 343"/>
          <p:cNvSpPr>
            <a:spLocks noChangeArrowheads="1"/>
          </p:cNvSpPr>
          <p:nvPr/>
        </p:nvSpPr>
        <p:spPr bwMode="auto">
          <a:xfrm>
            <a:off x="4033706" y="4949963"/>
            <a:ext cx="106246" cy="632903"/>
          </a:xfrm>
          <a:prstGeom prst="triangle">
            <a:avLst>
              <a:gd name="adj" fmla="val 50000"/>
            </a:avLst>
          </a:prstGeom>
          <a:solidFill>
            <a:srgbClr val="99FF66"/>
          </a:solidFill>
          <a:ln w="9525" algn="ctr">
            <a:solidFill>
              <a:schemeClr val="tx1"/>
            </a:solidFill>
            <a:miter lim="800000"/>
            <a:headEnd/>
            <a:tailEnd/>
          </a:ln>
        </p:spPr>
        <p:txBody>
          <a:bodyPr wrap="none" anchor="ctr"/>
          <a:lstStyle/>
          <a:p>
            <a:pPr algn="ctr"/>
            <a:endParaRPr lang="fr-FR"/>
          </a:p>
        </p:txBody>
      </p:sp>
      <p:sp>
        <p:nvSpPr>
          <p:cNvPr id="445" name="Rectangle 444"/>
          <p:cNvSpPr/>
          <p:nvPr/>
        </p:nvSpPr>
        <p:spPr>
          <a:xfrm>
            <a:off x="5405737" y="6381328"/>
            <a:ext cx="216693" cy="216024"/>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6" name="ZoneTexte 445"/>
          <p:cNvSpPr txBox="1"/>
          <p:nvPr/>
        </p:nvSpPr>
        <p:spPr>
          <a:xfrm>
            <a:off x="5694584" y="6302752"/>
            <a:ext cx="1455142" cy="369332"/>
          </a:xfrm>
          <a:prstGeom prst="rect">
            <a:avLst/>
          </a:prstGeom>
          <a:noFill/>
          <a:ln>
            <a:noFill/>
          </a:ln>
        </p:spPr>
        <p:txBody>
          <a:bodyPr wrap="none" rtlCol="0">
            <a:spAutoFit/>
          </a:bodyPr>
          <a:lstStyle/>
          <a:p>
            <a:r>
              <a:rPr lang="fr-BE" b="1" dirty="0" smtClean="0"/>
              <a:t>Progestérone</a:t>
            </a:r>
            <a:endParaRPr lang="fr-BE" b="1" dirty="0"/>
          </a:p>
        </p:txBody>
      </p:sp>
      <p:sp>
        <p:nvSpPr>
          <p:cNvPr id="447" name="Rectangle 446"/>
          <p:cNvSpPr/>
          <p:nvPr/>
        </p:nvSpPr>
        <p:spPr>
          <a:xfrm>
            <a:off x="7141460" y="6381328"/>
            <a:ext cx="216693" cy="216024"/>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8" name="ZoneTexte 447"/>
          <p:cNvSpPr txBox="1"/>
          <p:nvPr/>
        </p:nvSpPr>
        <p:spPr>
          <a:xfrm>
            <a:off x="7453846" y="6302752"/>
            <a:ext cx="785793" cy="369332"/>
          </a:xfrm>
          <a:prstGeom prst="rect">
            <a:avLst/>
          </a:prstGeom>
          <a:noFill/>
          <a:ln>
            <a:noFill/>
          </a:ln>
        </p:spPr>
        <p:txBody>
          <a:bodyPr wrap="none" rtlCol="0">
            <a:spAutoFit/>
          </a:bodyPr>
          <a:lstStyle/>
          <a:p>
            <a:r>
              <a:rPr lang="fr-BE" b="1" dirty="0" smtClean="0"/>
              <a:t>PGF2a</a:t>
            </a:r>
            <a:endParaRPr lang="fr-BE" b="1" dirty="0"/>
          </a:p>
        </p:txBody>
      </p:sp>
      <p:sp>
        <p:nvSpPr>
          <p:cNvPr id="7" name="ZoneTexte 6"/>
          <p:cNvSpPr txBox="1"/>
          <p:nvPr/>
        </p:nvSpPr>
        <p:spPr>
          <a:xfrm>
            <a:off x="453545" y="951111"/>
            <a:ext cx="1151021" cy="461665"/>
          </a:xfrm>
          <a:prstGeom prst="rect">
            <a:avLst/>
          </a:prstGeom>
          <a:noFill/>
          <a:ln>
            <a:noFill/>
          </a:ln>
        </p:spPr>
        <p:txBody>
          <a:bodyPr wrap="none" rtlCol="0">
            <a:spAutoFit/>
          </a:bodyPr>
          <a:lstStyle/>
          <a:p>
            <a:r>
              <a:rPr lang="fr-BE" sz="2400" dirty="0" err="1" smtClean="0"/>
              <a:t>Oestrus</a:t>
            </a:r>
            <a:endParaRPr lang="fr-BE" sz="2400" dirty="0"/>
          </a:p>
        </p:txBody>
      </p:sp>
      <p:sp>
        <p:nvSpPr>
          <p:cNvPr id="450" name="ZoneTexte 449"/>
          <p:cNvSpPr txBox="1"/>
          <p:nvPr/>
        </p:nvSpPr>
        <p:spPr>
          <a:xfrm>
            <a:off x="6439448" y="920064"/>
            <a:ext cx="2617383" cy="461665"/>
          </a:xfrm>
          <a:prstGeom prst="rect">
            <a:avLst/>
          </a:prstGeom>
          <a:noFill/>
          <a:ln>
            <a:noFill/>
          </a:ln>
        </p:spPr>
        <p:txBody>
          <a:bodyPr wrap="none" rtlCol="0">
            <a:spAutoFit/>
          </a:bodyPr>
          <a:lstStyle/>
          <a:p>
            <a:r>
              <a:rPr lang="fr-BE" sz="2400" dirty="0" err="1" smtClean="0"/>
              <a:t>Prooestrus</a:t>
            </a:r>
            <a:r>
              <a:rPr lang="fr-BE" sz="2400" dirty="0" smtClean="0"/>
              <a:t>/</a:t>
            </a:r>
            <a:r>
              <a:rPr lang="fr-BE" sz="2400" dirty="0" err="1" smtClean="0"/>
              <a:t>Oestrus</a:t>
            </a:r>
            <a:endParaRPr lang="fr-BE" sz="2400" dirty="0"/>
          </a:p>
        </p:txBody>
      </p:sp>
      <p:sp>
        <p:nvSpPr>
          <p:cNvPr id="451" name="ZoneTexte 450"/>
          <p:cNvSpPr txBox="1"/>
          <p:nvPr/>
        </p:nvSpPr>
        <p:spPr>
          <a:xfrm>
            <a:off x="1701623" y="941494"/>
            <a:ext cx="1624034" cy="461665"/>
          </a:xfrm>
          <a:prstGeom prst="rect">
            <a:avLst/>
          </a:prstGeom>
          <a:noFill/>
          <a:ln>
            <a:noFill/>
          </a:ln>
        </p:spPr>
        <p:txBody>
          <a:bodyPr wrap="none" rtlCol="0">
            <a:spAutoFit/>
          </a:bodyPr>
          <a:lstStyle/>
          <a:p>
            <a:r>
              <a:rPr lang="fr-BE" sz="2400" dirty="0" err="1" smtClean="0"/>
              <a:t>Metoestrus</a:t>
            </a:r>
            <a:endParaRPr lang="fr-BE" sz="2400" dirty="0"/>
          </a:p>
        </p:txBody>
      </p:sp>
      <p:sp>
        <p:nvSpPr>
          <p:cNvPr id="452" name="ZoneTexte 451"/>
          <p:cNvSpPr txBox="1"/>
          <p:nvPr/>
        </p:nvSpPr>
        <p:spPr>
          <a:xfrm>
            <a:off x="4254198" y="941493"/>
            <a:ext cx="1369029" cy="461665"/>
          </a:xfrm>
          <a:prstGeom prst="rect">
            <a:avLst/>
          </a:prstGeom>
          <a:noFill/>
          <a:ln>
            <a:noFill/>
          </a:ln>
        </p:spPr>
        <p:txBody>
          <a:bodyPr wrap="none" rtlCol="0">
            <a:spAutoFit/>
          </a:bodyPr>
          <a:lstStyle/>
          <a:p>
            <a:r>
              <a:rPr lang="fr-BE" sz="2400" dirty="0" err="1" smtClean="0"/>
              <a:t>Dioestrus</a:t>
            </a:r>
            <a:endParaRPr lang="fr-BE" sz="2400" dirty="0"/>
          </a:p>
        </p:txBody>
      </p:sp>
      <p:sp>
        <p:nvSpPr>
          <p:cNvPr id="453" name="Flèche vers le bas 452"/>
          <p:cNvSpPr/>
          <p:nvPr/>
        </p:nvSpPr>
        <p:spPr>
          <a:xfrm rot="16200000">
            <a:off x="4649748" y="1454024"/>
            <a:ext cx="335314" cy="734317"/>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4" name="Flèche vers le bas 453"/>
          <p:cNvSpPr/>
          <p:nvPr/>
        </p:nvSpPr>
        <p:spPr>
          <a:xfrm rot="20604191">
            <a:off x="6943697" y="2954000"/>
            <a:ext cx="335314" cy="734317"/>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55" name="Group 347"/>
          <p:cNvGrpSpPr>
            <a:grpSpLocks/>
          </p:cNvGrpSpPr>
          <p:nvPr/>
        </p:nvGrpSpPr>
        <p:grpSpPr bwMode="auto">
          <a:xfrm>
            <a:off x="7092950" y="1700213"/>
            <a:ext cx="1077913" cy="865187"/>
            <a:chOff x="4468" y="1071"/>
            <a:chExt cx="679" cy="545"/>
          </a:xfrm>
        </p:grpSpPr>
        <p:sp>
          <p:nvSpPr>
            <p:cNvPr id="456" name="Oval 348"/>
            <p:cNvSpPr>
              <a:spLocks noChangeArrowheads="1"/>
            </p:cNvSpPr>
            <p:nvPr/>
          </p:nvSpPr>
          <p:spPr bwMode="auto">
            <a:xfrm rot="558167">
              <a:off x="4468" y="1253"/>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457" name="Oval 349"/>
            <p:cNvSpPr>
              <a:spLocks noChangeArrowheads="1"/>
            </p:cNvSpPr>
            <p:nvPr/>
          </p:nvSpPr>
          <p:spPr bwMode="auto">
            <a:xfrm rot="558167">
              <a:off x="4785" y="1071"/>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grpSp>
      <p:sp>
        <p:nvSpPr>
          <p:cNvPr id="431" name="Rectangle à coins arrondis 430"/>
          <p:cNvSpPr/>
          <p:nvPr/>
        </p:nvSpPr>
        <p:spPr>
          <a:xfrm>
            <a:off x="777319" y="124841"/>
            <a:ext cx="7448870" cy="789012"/>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600" dirty="0" smtClean="0">
                <a:solidFill>
                  <a:schemeClr val="bg1"/>
                </a:solidFill>
              </a:rPr>
              <a:t>La régulation hormonale des croissances folliculaires </a:t>
            </a:r>
          </a:p>
          <a:p>
            <a:pPr algn="ctr"/>
            <a:r>
              <a:rPr lang="fr-BE" sz="2600" dirty="0" smtClean="0">
                <a:solidFill>
                  <a:schemeClr val="bg1"/>
                </a:solidFill>
              </a:rPr>
              <a:t>et lutéales au cours du cycle chez la vache</a:t>
            </a:r>
            <a:endParaRPr lang="fr-FR" sz="2600" dirty="0">
              <a:solidFill>
                <a:schemeClr val="bg1"/>
              </a:solidFill>
            </a:endParaRPr>
          </a:p>
        </p:txBody>
      </p:sp>
      <p:sp>
        <p:nvSpPr>
          <p:cNvPr id="432" name="ZoneTexte 431"/>
          <p:cNvSpPr txBox="1"/>
          <p:nvPr/>
        </p:nvSpPr>
        <p:spPr>
          <a:xfrm>
            <a:off x="1383903" y="3493117"/>
            <a:ext cx="301686" cy="369332"/>
          </a:xfrm>
          <a:prstGeom prst="rect">
            <a:avLst/>
          </a:prstGeom>
          <a:noFill/>
        </p:spPr>
        <p:txBody>
          <a:bodyPr wrap="none" rtlCol="0">
            <a:spAutoFit/>
          </a:bodyPr>
          <a:lstStyle/>
          <a:p>
            <a:r>
              <a:rPr lang="fr-BE" b="1" dirty="0" smtClean="0"/>
              <a:t>1</a:t>
            </a:r>
            <a:endParaRPr lang="fr-BE" b="1" dirty="0"/>
          </a:p>
        </p:txBody>
      </p:sp>
      <p:sp>
        <p:nvSpPr>
          <p:cNvPr id="433" name="ZoneTexte 432"/>
          <p:cNvSpPr txBox="1"/>
          <p:nvPr/>
        </p:nvSpPr>
        <p:spPr>
          <a:xfrm>
            <a:off x="1606018" y="3990231"/>
            <a:ext cx="301686" cy="369332"/>
          </a:xfrm>
          <a:prstGeom prst="rect">
            <a:avLst/>
          </a:prstGeom>
          <a:noFill/>
        </p:spPr>
        <p:txBody>
          <a:bodyPr wrap="none" rtlCol="0">
            <a:spAutoFit/>
          </a:bodyPr>
          <a:lstStyle/>
          <a:p>
            <a:r>
              <a:rPr lang="fr-BE" b="1" dirty="0"/>
              <a:t>2</a:t>
            </a:r>
          </a:p>
        </p:txBody>
      </p:sp>
      <p:sp>
        <p:nvSpPr>
          <p:cNvPr id="440" name="ZoneTexte 439"/>
          <p:cNvSpPr txBox="1"/>
          <p:nvPr/>
        </p:nvSpPr>
        <p:spPr>
          <a:xfrm>
            <a:off x="1928752" y="5075892"/>
            <a:ext cx="301686" cy="369332"/>
          </a:xfrm>
          <a:prstGeom prst="rect">
            <a:avLst/>
          </a:prstGeom>
          <a:noFill/>
        </p:spPr>
        <p:txBody>
          <a:bodyPr wrap="none" rtlCol="0">
            <a:spAutoFit/>
          </a:bodyPr>
          <a:lstStyle/>
          <a:p>
            <a:r>
              <a:rPr lang="fr-BE" b="1" dirty="0" smtClean="0"/>
              <a:t>3</a:t>
            </a:r>
            <a:endParaRPr lang="fr-BE" b="1" dirty="0"/>
          </a:p>
        </p:txBody>
      </p:sp>
      <p:sp>
        <p:nvSpPr>
          <p:cNvPr id="449" name="ZoneTexte 448"/>
          <p:cNvSpPr txBox="1"/>
          <p:nvPr/>
        </p:nvSpPr>
        <p:spPr>
          <a:xfrm>
            <a:off x="2051720" y="4787860"/>
            <a:ext cx="301686" cy="369332"/>
          </a:xfrm>
          <a:prstGeom prst="rect">
            <a:avLst/>
          </a:prstGeom>
          <a:noFill/>
        </p:spPr>
        <p:txBody>
          <a:bodyPr wrap="none" rtlCol="0">
            <a:spAutoFit/>
          </a:bodyPr>
          <a:lstStyle/>
          <a:p>
            <a:r>
              <a:rPr lang="fr-BE" b="1" dirty="0" smtClean="0"/>
              <a:t>4</a:t>
            </a:r>
            <a:endParaRPr lang="fr-BE" b="1" dirty="0"/>
          </a:p>
        </p:txBody>
      </p:sp>
      <p:sp>
        <p:nvSpPr>
          <p:cNvPr id="458" name="ZoneTexte 457"/>
          <p:cNvSpPr txBox="1"/>
          <p:nvPr/>
        </p:nvSpPr>
        <p:spPr>
          <a:xfrm>
            <a:off x="2267744" y="5219908"/>
            <a:ext cx="301686" cy="369332"/>
          </a:xfrm>
          <a:prstGeom prst="rect">
            <a:avLst/>
          </a:prstGeom>
          <a:noFill/>
        </p:spPr>
        <p:txBody>
          <a:bodyPr wrap="none" rtlCol="0">
            <a:spAutoFit/>
          </a:bodyPr>
          <a:lstStyle/>
          <a:p>
            <a:r>
              <a:rPr lang="fr-BE" b="1" dirty="0"/>
              <a:t>5</a:t>
            </a:r>
          </a:p>
        </p:txBody>
      </p:sp>
      <p:grpSp>
        <p:nvGrpSpPr>
          <p:cNvPr id="8" name="Groupe 7"/>
          <p:cNvGrpSpPr/>
          <p:nvPr/>
        </p:nvGrpSpPr>
        <p:grpSpPr>
          <a:xfrm>
            <a:off x="2483768" y="2654588"/>
            <a:ext cx="301686" cy="2952750"/>
            <a:chOff x="2483768" y="2654588"/>
            <a:chExt cx="301686" cy="2952750"/>
          </a:xfrm>
        </p:grpSpPr>
        <p:sp>
          <p:nvSpPr>
            <p:cNvPr id="442" name="AutoShape 343"/>
            <p:cNvSpPr>
              <a:spLocks noChangeArrowheads="1"/>
            </p:cNvSpPr>
            <p:nvPr/>
          </p:nvSpPr>
          <p:spPr bwMode="auto">
            <a:xfrm>
              <a:off x="2555776" y="2654588"/>
              <a:ext cx="144463" cy="2952750"/>
            </a:xfrm>
            <a:prstGeom prst="triangle">
              <a:avLst>
                <a:gd name="adj" fmla="val 50000"/>
              </a:avLst>
            </a:prstGeom>
            <a:solidFill>
              <a:srgbClr val="7030A0"/>
            </a:solidFill>
            <a:ln w="9525" algn="ctr">
              <a:solidFill>
                <a:schemeClr val="tx1"/>
              </a:solidFill>
              <a:miter lim="800000"/>
              <a:headEnd/>
              <a:tailEnd/>
            </a:ln>
          </p:spPr>
          <p:txBody>
            <a:bodyPr wrap="none" anchor="ctr"/>
            <a:lstStyle/>
            <a:p>
              <a:pPr algn="ctr"/>
              <a:endParaRPr lang="fr-FR"/>
            </a:p>
          </p:txBody>
        </p:sp>
        <p:sp>
          <p:nvSpPr>
            <p:cNvPr id="459" name="ZoneTexte 458"/>
            <p:cNvSpPr txBox="1"/>
            <p:nvPr/>
          </p:nvSpPr>
          <p:spPr>
            <a:xfrm>
              <a:off x="2483768" y="4976813"/>
              <a:ext cx="301686" cy="369332"/>
            </a:xfrm>
            <a:prstGeom prst="rect">
              <a:avLst/>
            </a:prstGeom>
            <a:noFill/>
          </p:spPr>
          <p:txBody>
            <a:bodyPr wrap="none" rtlCol="0">
              <a:spAutoFit/>
            </a:bodyPr>
            <a:lstStyle/>
            <a:p>
              <a:r>
                <a:rPr lang="fr-BE" b="1" dirty="0">
                  <a:solidFill>
                    <a:schemeClr val="bg1"/>
                  </a:solidFill>
                </a:rPr>
                <a:t>7</a:t>
              </a:r>
            </a:p>
          </p:txBody>
        </p:sp>
      </p:grpSp>
      <p:sp>
        <p:nvSpPr>
          <p:cNvPr id="460" name="ZoneTexte 459"/>
          <p:cNvSpPr txBox="1"/>
          <p:nvPr/>
        </p:nvSpPr>
        <p:spPr>
          <a:xfrm>
            <a:off x="2758146" y="1798409"/>
            <a:ext cx="301686" cy="369332"/>
          </a:xfrm>
          <a:prstGeom prst="rect">
            <a:avLst/>
          </a:prstGeom>
          <a:noFill/>
        </p:spPr>
        <p:txBody>
          <a:bodyPr wrap="none" rtlCol="0">
            <a:spAutoFit/>
          </a:bodyPr>
          <a:lstStyle/>
          <a:p>
            <a:r>
              <a:rPr lang="fr-BE" b="1" dirty="0"/>
              <a:t>9</a:t>
            </a:r>
          </a:p>
        </p:txBody>
      </p:sp>
      <p:grpSp>
        <p:nvGrpSpPr>
          <p:cNvPr id="12" name="Groupe 11"/>
          <p:cNvGrpSpPr/>
          <p:nvPr/>
        </p:nvGrpSpPr>
        <p:grpSpPr>
          <a:xfrm>
            <a:off x="3242294" y="5100105"/>
            <a:ext cx="452266" cy="468762"/>
            <a:chOff x="3242294" y="5100105"/>
            <a:chExt cx="452266" cy="468762"/>
          </a:xfrm>
        </p:grpSpPr>
        <p:sp>
          <p:nvSpPr>
            <p:cNvPr id="461" name="ZoneTexte 460"/>
            <p:cNvSpPr txBox="1"/>
            <p:nvPr/>
          </p:nvSpPr>
          <p:spPr>
            <a:xfrm>
              <a:off x="3275856" y="5152136"/>
              <a:ext cx="418704" cy="369332"/>
            </a:xfrm>
            <a:prstGeom prst="rect">
              <a:avLst/>
            </a:prstGeom>
            <a:noFill/>
          </p:spPr>
          <p:txBody>
            <a:bodyPr wrap="none" rtlCol="0">
              <a:spAutoFit/>
            </a:bodyPr>
            <a:lstStyle/>
            <a:p>
              <a:r>
                <a:rPr lang="fr-BE" b="1" dirty="0" smtClean="0"/>
                <a:t>11</a:t>
              </a:r>
              <a:endParaRPr lang="fr-BE" b="1" dirty="0"/>
            </a:p>
          </p:txBody>
        </p:sp>
        <p:sp>
          <p:nvSpPr>
            <p:cNvPr id="462" name="AutoShape 343"/>
            <p:cNvSpPr>
              <a:spLocks noChangeArrowheads="1"/>
            </p:cNvSpPr>
            <p:nvPr/>
          </p:nvSpPr>
          <p:spPr bwMode="auto">
            <a:xfrm>
              <a:off x="3242294" y="5100105"/>
              <a:ext cx="105570" cy="468762"/>
            </a:xfrm>
            <a:prstGeom prst="triangle">
              <a:avLst>
                <a:gd name="adj" fmla="val 50000"/>
              </a:avLst>
            </a:prstGeom>
            <a:solidFill>
              <a:srgbClr val="7030A0"/>
            </a:solidFill>
            <a:ln w="9525" algn="ctr">
              <a:solidFill>
                <a:schemeClr val="tx1"/>
              </a:solidFill>
              <a:miter lim="800000"/>
              <a:headEnd/>
              <a:tailEnd/>
            </a:ln>
          </p:spPr>
          <p:txBody>
            <a:bodyPr wrap="none" anchor="ctr"/>
            <a:lstStyle/>
            <a:p>
              <a:pPr algn="ctr"/>
              <a:endParaRPr lang="fr-FR"/>
            </a:p>
          </p:txBody>
        </p:sp>
      </p:grpSp>
      <p:sp>
        <p:nvSpPr>
          <p:cNvPr id="463" name="ZoneTexte 462"/>
          <p:cNvSpPr txBox="1"/>
          <p:nvPr/>
        </p:nvSpPr>
        <p:spPr>
          <a:xfrm>
            <a:off x="5314722" y="1628775"/>
            <a:ext cx="418704" cy="369332"/>
          </a:xfrm>
          <a:prstGeom prst="rect">
            <a:avLst/>
          </a:prstGeom>
          <a:noFill/>
        </p:spPr>
        <p:txBody>
          <a:bodyPr wrap="none" rtlCol="0">
            <a:spAutoFit/>
          </a:bodyPr>
          <a:lstStyle/>
          <a:p>
            <a:r>
              <a:rPr lang="fr-BE" b="1" dirty="0" smtClean="0"/>
              <a:t>10</a:t>
            </a:r>
            <a:endParaRPr lang="fr-BE" b="1" dirty="0"/>
          </a:p>
        </p:txBody>
      </p:sp>
      <p:sp>
        <p:nvSpPr>
          <p:cNvPr id="464" name="ZoneTexte 463"/>
          <p:cNvSpPr txBox="1"/>
          <p:nvPr/>
        </p:nvSpPr>
        <p:spPr>
          <a:xfrm>
            <a:off x="3721248" y="4859868"/>
            <a:ext cx="418704" cy="369332"/>
          </a:xfrm>
          <a:prstGeom prst="rect">
            <a:avLst/>
          </a:prstGeom>
          <a:noFill/>
        </p:spPr>
        <p:txBody>
          <a:bodyPr wrap="none" rtlCol="0">
            <a:spAutoFit/>
          </a:bodyPr>
          <a:lstStyle/>
          <a:p>
            <a:r>
              <a:rPr lang="fr-BE" b="1" dirty="0" smtClean="0"/>
              <a:t>13</a:t>
            </a:r>
            <a:endParaRPr lang="fr-BE" b="1" dirty="0"/>
          </a:p>
        </p:txBody>
      </p:sp>
      <p:sp>
        <p:nvSpPr>
          <p:cNvPr id="465" name="ZoneTexte 464"/>
          <p:cNvSpPr txBox="1"/>
          <p:nvPr/>
        </p:nvSpPr>
        <p:spPr>
          <a:xfrm>
            <a:off x="3865264" y="3995772"/>
            <a:ext cx="418704" cy="369332"/>
          </a:xfrm>
          <a:prstGeom prst="rect">
            <a:avLst/>
          </a:prstGeom>
          <a:noFill/>
        </p:spPr>
        <p:txBody>
          <a:bodyPr wrap="none" rtlCol="0">
            <a:spAutoFit/>
          </a:bodyPr>
          <a:lstStyle/>
          <a:p>
            <a:r>
              <a:rPr lang="fr-BE" b="1" dirty="0" smtClean="0"/>
              <a:t>14</a:t>
            </a:r>
            <a:endParaRPr lang="fr-BE" b="1" dirty="0"/>
          </a:p>
        </p:txBody>
      </p:sp>
      <p:sp>
        <p:nvSpPr>
          <p:cNvPr id="466" name="ZoneTexte 465"/>
          <p:cNvSpPr txBox="1"/>
          <p:nvPr/>
        </p:nvSpPr>
        <p:spPr>
          <a:xfrm>
            <a:off x="4254198" y="3942861"/>
            <a:ext cx="418704" cy="369332"/>
          </a:xfrm>
          <a:prstGeom prst="rect">
            <a:avLst/>
          </a:prstGeom>
          <a:noFill/>
        </p:spPr>
        <p:txBody>
          <a:bodyPr wrap="none" rtlCol="0">
            <a:spAutoFit/>
          </a:bodyPr>
          <a:lstStyle/>
          <a:p>
            <a:r>
              <a:rPr lang="fr-BE" b="1" dirty="0" smtClean="0"/>
              <a:t>15</a:t>
            </a:r>
            <a:endParaRPr lang="fr-BE" b="1" dirty="0"/>
          </a:p>
        </p:txBody>
      </p:sp>
      <p:grpSp>
        <p:nvGrpSpPr>
          <p:cNvPr id="13" name="Groupe 12"/>
          <p:cNvGrpSpPr/>
          <p:nvPr/>
        </p:nvGrpSpPr>
        <p:grpSpPr>
          <a:xfrm>
            <a:off x="5089400" y="2636912"/>
            <a:ext cx="490663" cy="2952750"/>
            <a:chOff x="5089400" y="2636912"/>
            <a:chExt cx="490663" cy="2952750"/>
          </a:xfrm>
        </p:grpSpPr>
        <p:sp>
          <p:nvSpPr>
            <p:cNvPr id="21868" name="AutoShape 343"/>
            <p:cNvSpPr>
              <a:spLocks noChangeArrowheads="1"/>
            </p:cNvSpPr>
            <p:nvPr/>
          </p:nvSpPr>
          <p:spPr bwMode="auto">
            <a:xfrm>
              <a:off x="5435600" y="2636912"/>
              <a:ext cx="144463" cy="2952750"/>
            </a:xfrm>
            <a:prstGeom prst="triangle">
              <a:avLst>
                <a:gd name="adj" fmla="val 50000"/>
              </a:avLst>
            </a:prstGeom>
            <a:solidFill>
              <a:srgbClr val="99FF66"/>
            </a:solidFill>
            <a:ln w="9525" algn="ctr">
              <a:solidFill>
                <a:schemeClr val="tx1"/>
              </a:solidFill>
              <a:miter lim="800000"/>
              <a:headEnd/>
              <a:tailEnd/>
            </a:ln>
          </p:spPr>
          <p:txBody>
            <a:bodyPr wrap="none" anchor="ctr"/>
            <a:lstStyle/>
            <a:p>
              <a:pPr algn="ctr"/>
              <a:endParaRPr lang="fr-FR"/>
            </a:p>
          </p:txBody>
        </p:sp>
        <p:sp>
          <p:nvSpPr>
            <p:cNvPr id="467" name="ZoneTexte 466"/>
            <p:cNvSpPr txBox="1"/>
            <p:nvPr/>
          </p:nvSpPr>
          <p:spPr>
            <a:xfrm>
              <a:off x="5089400" y="5008850"/>
              <a:ext cx="418704" cy="369332"/>
            </a:xfrm>
            <a:prstGeom prst="rect">
              <a:avLst/>
            </a:prstGeom>
            <a:noFill/>
          </p:spPr>
          <p:txBody>
            <a:bodyPr wrap="none" rtlCol="0">
              <a:spAutoFit/>
            </a:bodyPr>
            <a:lstStyle/>
            <a:p>
              <a:r>
                <a:rPr lang="fr-BE" b="1" dirty="0" smtClean="0"/>
                <a:t>16</a:t>
              </a:r>
              <a:endParaRPr lang="fr-BE" b="1" dirty="0"/>
            </a:p>
          </p:txBody>
        </p:sp>
      </p:grpSp>
      <p:sp>
        <p:nvSpPr>
          <p:cNvPr id="468" name="ZoneTexte 467"/>
          <p:cNvSpPr txBox="1"/>
          <p:nvPr/>
        </p:nvSpPr>
        <p:spPr>
          <a:xfrm>
            <a:off x="5919367" y="4261124"/>
            <a:ext cx="418704" cy="369332"/>
          </a:xfrm>
          <a:prstGeom prst="rect">
            <a:avLst/>
          </a:prstGeom>
          <a:noFill/>
        </p:spPr>
        <p:txBody>
          <a:bodyPr wrap="none" rtlCol="0">
            <a:spAutoFit/>
          </a:bodyPr>
          <a:lstStyle/>
          <a:p>
            <a:r>
              <a:rPr lang="fr-BE" b="1" dirty="0" smtClean="0"/>
              <a:t>17</a:t>
            </a:r>
            <a:endParaRPr lang="fr-BE" b="1" dirty="0"/>
          </a:p>
        </p:txBody>
      </p:sp>
      <p:sp>
        <p:nvSpPr>
          <p:cNvPr id="469" name="ZoneTexte 468"/>
          <p:cNvSpPr txBox="1"/>
          <p:nvPr/>
        </p:nvSpPr>
        <p:spPr>
          <a:xfrm>
            <a:off x="6673576" y="3203684"/>
            <a:ext cx="418704" cy="369332"/>
          </a:xfrm>
          <a:prstGeom prst="rect">
            <a:avLst/>
          </a:prstGeom>
          <a:noFill/>
        </p:spPr>
        <p:txBody>
          <a:bodyPr wrap="none" rtlCol="0">
            <a:spAutoFit/>
          </a:bodyPr>
          <a:lstStyle/>
          <a:p>
            <a:r>
              <a:rPr lang="fr-BE" b="1" dirty="0" smtClean="0">
                <a:solidFill>
                  <a:schemeClr val="bg1"/>
                </a:solidFill>
              </a:rPr>
              <a:t>18</a:t>
            </a:r>
            <a:endParaRPr lang="fr-BE" b="1" dirty="0">
              <a:solidFill>
                <a:schemeClr val="bg1"/>
              </a:solidFill>
            </a:endParaRPr>
          </a:p>
        </p:txBody>
      </p:sp>
      <p:sp>
        <p:nvSpPr>
          <p:cNvPr id="470" name="ZoneTexte 469"/>
          <p:cNvSpPr txBox="1"/>
          <p:nvPr/>
        </p:nvSpPr>
        <p:spPr>
          <a:xfrm>
            <a:off x="7099313" y="2826442"/>
            <a:ext cx="418704" cy="369332"/>
          </a:xfrm>
          <a:prstGeom prst="rect">
            <a:avLst/>
          </a:prstGeom>
          <a:noFill/>
        </p:spPr>
        <p:txBody>
          <a:bodyPr wrap="none" rtlCol="0">
            <a:spAutoFit/>
          </a:bodyPr>
          <a:lstStyle/>
          <a:p>
            <a:r>
              <a:rPr lang="fr-BE" b="1" dirty="0" smtClean="0">
                <a:solidFill>
                  <a:schemeClr val="bg1"/>
                </a:solidFill>
              </a:rPr>
              <a:t>19</a:t>
            </a:r>
            <a:endParaRPr lang="fr-BE" b="1" dirty="0">
              <a:solidFill>
                <a:schemeClr val="bg1"/>
              </a:solidFill>
            </a:endParaRPr>
          </a:p>
        </p:txBody>
      </p:sp>
      <p:sp>
        <p:nvSpPr>
          <p:cNvPr id="471" name="AutoShape 343"/>
          <p:cNvSpPr>
            <a:spLocks noChangeArrowheads="1"/>
          </p:cNvSpPr>
          <p:nvPr/>
        </p:nvSpPr>
        <p:spPr bwMode="auto">
          <a:xfrm>
            <a:off x="7524328" y="2636912"/>
            <a:ext cx="144463" cy="2952750"/>
          </a:xfrm>
          <a:prstGeom prst="triangle">
            <a:avLst>
              <a:gd name="adj" fmla="val 50000"/>
            </a:avLst>
          </a:prstGeom>
          <a:solidFill>
            <a:srgbClr val="99FF66"/>
          </a:solidFill>
          <a:ln w="9525" algn="ctr">
            <a:solidFill>
              <a:schemeClr val="tx1"/>
            </a:solidFill>
            <a:miter lim="800000"/>
            <a:headEnd/>
            <a:tailEnd/>
          </a:ln>
        </p:spPr>
        <p:txBody>
          <a:bodyPr wrap="none" anchor="ctr"/>
          <a:lstStyle/>
          <a:p>
            <a:pPr algn="ctr"/>
            <a:endParaRPr lang="fr-FR"/>
          </a:p>
        </p:txBody>
      </p:sp>
      <p:sp>
        <p:nvSpPr>
          <p:cNvPr id="472" name="ZoneTexte 471"/>
          <p:cNvSpPr txBox="1"/>
          <p:nvPr/>
        </p:nvSpPr>
        <p:spPr>
          <a:xfrm>
            <a:off x="7347770" y="5291916"/>
            <a:ext cx="418704" cy="369332"/>
          </a:xfrm>
          <a:prstGeom prst="rect">
            <a:avLst/>
          </a:prstGeom>
          <a:noFill/>
        </p:spPr>
        <p:txBody>
          <a:bodyPr wrap="none" rtlCol="0">
            <a:spAutoFit/>
          </a:bodyPr>
          <a:lstStyle/>
          <a:p>
            <a:r>
              <a:rPr lang="fr-BE" b="1" dirty="0" smtClean="0"/>
              <a:t>20</a:t>
            </a:r>
            <a:endParaRPr lang="fr-BE" b="1" dirty="0"/>
          </a:p>
        </p:txBody>
      </p:sp>
      <p:sp>
        <p:nvSpPr>
          <p:cNvPr id="473" name="ZoneTexte 472"/>
          <p:cNvSpPr txBox="1"/>
          <p:nvPr/>
        </p:nvSpPr>
        <p:spPr>
          <a:xfrm>
            <a:off x="7897712" y="5219908"/>
            <a:ext cx="418704" cy="369332"/>
          </a:xfrm>
          <a:prstGeom prst="rect">
            <a:avLst/>
          </a:prstGeom>
          <a:noFill/>
        </p:spPr>
        <p:txBody>
          <a:bodyPr wrap="none" rtlCol="0">
            <a:spAutoFit/>
          </a:bodyPr>
          <a:lstStyle/>
          <a:p>
            <a:r>
              <a:rPr lang="fr-BE" b="1" dirty="0" smtClean="0"/>
              <a:t>21</a:t>
            </a:r>
            <a:endParaRPr lang="fr-BE" b="1" dirty="0"/>
          </a:p>
        </p:txBody>
      </p:sp>
      <p:sp>
        <p:nvSpPr>
          <p:cNvPr id="474" name="ZoneTexte 473"/>
          <p:cNvSpPr txBox="1"/>
          <p:nvPr/>
        </p:nvSpPr>
        <p:spPr>
          <a:xfrm>
            <a:off x="8583550" y="1863891"/>
            <a:ext cx="418704" cy="369332"/>
          </a:xfrm>
          <a:prstGeom prst="rect">
            <a:avLst/>
          </a:prstGeom>
          <a:noFill/>
        </p:spPr>
        <p:txBody>
          <a:bodyPr wrap="none" rtlCol="0">
            <a:spAutoFit/>
          </a:bodyPr>
          <a:lstStyle/>
          <a:p>
            <a:r>
              <a:rPr lang="fr-BE" b="1" dirty="0" smtClean="0"/>
              <a:t>22</a:t>
            </a:r>
            <a:endParaRPr lang="fr-BE" b="1" dirty="0"/>
          </a:p>
        </p:txBody>
      </p:sp>
      <p:sp>
        <p:nvSpPr>
          <p:cNvPr id="475" name="ZoneTexte 474"/>
          <p:cNvSpPr txBox="1"/>
          <p:nvPr/>
        </p:nvSpPr>
        <p:spPr>
          <a:xfrm>
            <a:off x="2879789" y="3418563"/>
            <a:ext cx="301686" cy="369332"/>
          </a:xfrm>
          <a:prstGeom prst="rect">
            <a:avLst/>
          </a:prstGeom>
          <a:noFill/>
        </p:spPr>
        <p:txBody>
          <a:bodyPr wrap="none" rtlCol="0">
            <a:spAutoFit/>
          </a:bodyPr>
          <a:lstStyle/>
          <a:p>
            <a:r>
              <a:rPr lang="fr-BE" b="1" dirty="0"/>
              <a:t>8</a:t>
            </a:r>
          </a:p>
        </p:txBody>
      </p:sp>
      <p:grpSp>
        <p:nvGrpSpPr>
          <p:cNvPr id="9" name="Groupe 8"/>
          <p:cNvGrpSpPr/>
          <p:nvPr/>
        </p:nvGrpSpPr>
        <p:grpSpPr>
          <a:xfrm>
            <a:off x="4859338" y="2205038"/>
            <a:ext cx="2738437" cy="3167062"/>
            <a:chOff x="4859338" y="2205038"/>
            <a:chExt cx="2738437" cy="3167062"/>
          </a:xfrm>
        </p:grpSpPr>
        <p:grpSp>
          <p:nvGrpSpPr>
            <p:cNvPr id="21576" name="Group 284"/>
            <p:cNvGrpSpPr>
              <a:grpSpLocks/>
            </p:cNvGrpSpPr>
            <p:nvPr/>
          </p:nvGrpSpPr>
          <p:grpSpPr bwMode="auto">
            <a:xfrm>
              <a:off x="4859338" y="2205038"/>
              <a:ext cx="2738437" cy="3167062"/>
              <a:chOff x="3061" y="1389"/>
              <a:chExt cx="1725" cy="1995"/>
            </a:xfrm>
          </p:grpSpPr>
          <p:sp>
            <p:nvSpPr>
              <p:cNvPr id="23683" name="Oval 285"/>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84" name="Oval 286"/>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85" name="Oval 28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86" name="Oval 288"/>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87" name="Oval 289"/>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88" name="Oval 290"/>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89" name="Oval 291"/>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90" name="Oval 292"/>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91" name="Oval 293"/>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92" name="Oval 294"/>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93" name="Oval 295"/>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grpSp>
        <p:sp>
          <p:nvSpPr>
            <p:cNvPr id="476" name="ZoneTexte 475"/>
            <p:cNvSpPr txBox="1"/>
            <p:nvPr/>
          </p:nvSpPr>
          <p:spPr>
            <a:xfrm>
              <a:off x="5737621" y="2396164"/>
              <a:ext cx="418704" cy="369332"/>
            </a:xfrm>
            <a:prstGeom prst="rect">
              <a:avLst/>
            </a:prstGeom>
            <a:noFill/>
          </p:spPr>
          <p:txBody>
            <a:bodyPr wrap="none" rtlCol="0">
              <a:spAutoFit/>
            </a:bodyPr>
            <a:lstStyle/>
            <a:p>
              <a:r>
                <a:rPr lang="fr-BE" b="1" dirty="0" smtClean="0"/>
                <a:t>12</a:t>
              </a:r>
              <a:endParaRPr lang="fr-BE" b="1" dirty="0"/>
            </a:p>
          </p:txBody>
        </p:sp>
      </p:grpSp>
      <p:grpSp>
        <p:nvGrpSpPr>
          <p:cNvPr id="11" name="Groupe 10"/>
          <p:cNvGrpSpPr/>
          <p:nvPr/>
        </p:nvGrpSpPr>
        <p:grpSpPr>
          <a:xfrm>
            <a:off x="2268538" y="4032723"/>
            <a:ext cx="1511300" cy="1267940"/>
            <a:chOff x="2268538" y="4032723"/>
            <a:chExt cx="1511300" cy="1267940"/>
          </a:xfrm>
        </p:grpSpPr>
        <p:grpSp>
          <p:nvGrpSpPr>
            <p:cNvPr id="21571" name="Group 265"/>
            <p:cNvGrpSpPr>
              <a:grpSpLocks/>
            </p:cNvGrpSpPr>
            <p:nvPr/>
          </p:nvGrpSpPr>
          <p:grpSpPr bwMode="auto">
            <a:xfrm>
              <a:off x="2268538" y="4149725"/>
              <a:ext cx="431800" cy="215900"/>
              <a:chOff x="1429" y="2614"/>
              <a:chExt cx="272" cy="136"/>
            </a:xfrm>
          </p:grpSpPr>
          <p:sp>
            <p:nvSpPr>
              <p:cNvPr id="23711" name="Oval 266"/>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12" name="Oval 267"/>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grpSp>
        <p:grpSp>
          <p:nvGrpSpPr>
            <p:cNvPr id="10" name="Groupe 9"/>
            <p:cNvGrpSpPr/>
            <p:nvPr/>
          </p:nvGrpSpPr>
          <p:grpSpPr>
            <a:xfrm>
              <a:off x="2700338" y="4032723"/>
              <a:ext cx="1079500" cy="1267940"/>
              <a:chOff x="2700338" y="4032723"/>
              <a:chExt cx="1079500" cy="1267940"/>
            </a:xfrm>
          </p:grpSpPr>
          <p:grpSp>
            <p:nvGrpSpPr>
              <p:cNvPr id="21572" name="Group 268"/>
              <p:cNvGrpSpPr>
                <a:grpSpLocks/>
              </p:cNvGrpSpPr>
              <p:nvPr/>
            </p:nvGrpSpPr>
            <p:grpSpPr bwMode="auto">
              <a:xfrm>
                <a:off x="2700338" y="4221163"/>
                <a:ext cx="1079500" cy="1079500"/>
                <a:chOff x="1701" y="2659"/>
                <a:chExt cx="680" cy="680"/>
              </a:xfrm>
            </p:grpSpPr>
            <p:sp>
              <p:nvSpPr>
                <p:cNvPr id="23704" name="Oval 269"/>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705" name="Oval 270"/>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706" name="Oval 271"/>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707" name="Oval 272"/>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708" name="Oval 273"/>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709" name="Oval 274"/>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710" name="Oval 275"/>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grpSp>
          <p:sp>
            <p:nvSpPr>
              <p:cNvPr id="477" name="ZoneTexte 476"/>
              <p:cNvSpPr txBox="1"/>
              <p:nvPr/>
            </p:nvSpPr>
            <p:spPr>
              <a:xfrm>
                <a:off x="2937471" y="4032723"/>
                <a:ext cx="301686" cy="369332"/>
              </a:xfrm>
              <a:prstGeom prst="rect">
                <a:avLst/>
              </a:prstGeom>
              <a:noFill/>
            </p:spPr>
            <p:txBody>
              <a:bodyPr wrap="none" rtlCol="0">
                <a:spAutoFit/>
              </a:bodyPr>
              <a:lstStyle/>
              <a:p>
                <a:r>
                  <a:rPr lang="fr-BE" b="1" dirty="0" smtClean="0"/>
                  <a:t>6</a:t>
                </a:r>
                <a:endParaRPr lang="fr-BE" b="1" dirty="0"/>
              </a:p>
            </p:txBody>
          </p:sp>
        </p:grpSp>
      </p:grpSp>
      <p:sp>
        <p:nvSpPr>
          <p:cNvPr id="14" name="Espace réservé du numéro de diapositive 13"/>
          <p:cNvSpPr>
            <a:spLocks noGrp="1"/>
          </p:cNvSpPr>
          <p:nvPr>
            <p:ph type="sldNum" sz="quarter" idx="12"/>
          </p:nvPr>
        </p:nvSpPr>
        <p:spPr/>
        <p:txBody>
          <a:bodyPr/>
          <a:lstStyle/>
          <a:p>
            <a:fld id="{74236956-C5D1-4819-939A-6E38A104A438}" type="slidenum">
              <a:rPr lang="fr-BE" smtClean="0"/>
              <a:t>7</a:t>
            </a:fld>
            <a:endParaRPr lang="fr-BE"/>
          </a:p>
        </p:txBody>
      </p:sp>
    </p:spTree>
    <p:extLst>
      <p:ext uri="{BB962C8B-B14F-4D97-AF65-F5344CB8AC3E}">
        <p14:creationId xmlns:p14="http://schemas.microsoft.com/office/powerpoint/2010/main" val="62314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8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5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59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8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5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4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6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158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6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358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186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6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68"/>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186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159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6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5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159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7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455"/>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71"/>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7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7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1591"/>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2158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8" grpId="0" animBg="1"/>
      <p:bldP spid="23588" grpId="0" animBg="1"/>
      <p:bldP spid="21582" grpId="0" animBg="1"/>
      <p:bldP spid="21584" grpId="0" animBg="1"/>
      <p:bldP spid="21585" grpId="0" animBg="1"/>
      <p:bldP spid="21586" grpId="0" animBg="1"/>
      <p:bldP spid="21590" grpId="0" animBg="1"/>
      <p:bldP spid="21591" grpId="0" animBg="1"/>
      <p:bldP spid="21592" grpId="0" animBg="1"/>
      <p:bldP spid="21593" grpId="0" animBg="1"/>
      <p:bldP spid="21594" grpId="0" animBg="1"/>
      <p:bldP spid="21596" grpId="0" animBg="1"/>
      <p:bldP spid="6" grpId="0" animBg="1"/>
      <p:bldP spid="443" grpId="0" animBg="1"/>
      <p:bldP spid="453" grpId="0" animBg="1"/>
      <p:bldP spid="454" grpId="0" animBg="1"/>
      <p:bldP spid="432" grpId="0"/>
      <p:bldP spid="433" grpId="0"/>
      <p:bldP spid="440" grpId="0"/>
      <p:bldP spid="449" grpId="0"/>
      <p:bldP spid="458" grpId="0"/>
      <p:bldP spid="460" grpId="0"/>
      <p:bldP spid="463" grpId="0"/>
      <p:bldP spid="464" grpId="0"/>
      <p:bldP spid="465" grpId="0"/>
      <p:bldP spid="466" grpId="0"/>
      <p:bldP spid="468" grpId="0"/>
      <p:bldP spid="469" grpId="0"/>
      <p:bldP spid="470" grpId="0"/>
      <p:bldP spid="471" grpId="0" animBg="1"/>
      <p:bldP spid="472" grpId="0"/>
      <p:bldP spid="473" grpId="0"/>
      <p:bldP spid="474" grpId="0"/>
      <p:bldP spid="4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1115616" y="2115030"/>
            <a:ext cx="268287" cy="3968750"/>
          </a:xfrm>
          <a:prstGeom prst="rect">
            <a:avLst/>
          </a:prstGeom>
          <a:solidFill>
            <a:srgbClr val="006600"/>
          </a:solidFill>
          <a:ln w="12700">
            <a:solidFill>
              <a:schemeClr val="tx1"/>
            </a:solidFill>
            <a:miter lim="800000"/>
            <a:headEnd/>
            <a:tailEnd/>
          </a:ln>
        </p:spPr>
        <p:txBody>
          <a:bodyPr wrap="none" anchor="ctr"/>
          <a:lstStyle/>
          <a:p>
            <a:pPr algn="ctr"/>
            <a:endParaRPr lang="fr-FR"/>
          </a:p>
        </p:txBody>
      </p:sp>
      <p:sp>
        <p:nvSpPr>
          <p:cNvPr id="21508" name="Rectangle 4"/>
          <p:cNvSpPr>
            <a:spLocks noChangeArrowheads="1"/>
          </p:cNvSpPr>
          <p:nvPr/>
        </p:nvSpPr>
        <p:spPr bwMode="auto">
          <a:xfrm>
            <a:off x="6732588" y="2051878"/>
            <a:ext cx="831850" cy="3976687"/>
          </a:xfrm>
          <a:prstGeom prst="rect">
            <a:avLst/>
          </a:prstGeom>
          <a:solidFill>
            <a:srgbClr val="006600"/>
          </a:solidFill>
          <a:ln w="12700">
            <a:solidFill>
              <a:schemeClr val="tx1"/>
            </a:solidFill>
            <a:miter lim="800000"/>
            <a:headEnd/>
            <a:tailEnd/>
          </a:ln>
        </p:spPr>
        <p:txBody>
          <a:bodyPr wrap="none" anchor="ctr"/>
          <a:lstStyle/>
          <a:p>
            <a:pPr algn="ctr"/>
            <a:endParaRPr lang="fr-FR"/>
          </a:p>
        </p:txBody>
      </p:sp>
      <p:cxnSp>
        <p:nvCxnSpPr>
          <p:cNvPr id="23557" name="Connecteur droit 52"/>
          <p:cNvCxnSpPr>
            <a:cxnSpLocks noChangeShapeType="1"/>
          </p:cNvCxnSpPr>
          <p:nvPr/>
        </p:nvCxnSpPr>
        <p:spPr bwMode="auto">
          <a:xfrm>
            <a:off x="1736725" y="6155565"/>
            <a:ext cx="0" cy="144463"/>
          </a:xfrm>
          <a:prstGeom prst="line">
            <a:avLst/>
          </a:prstGeom>
          <a:noFill/>
          <a:ln w="9525" algn="ctr">
            <a:solidFill>
              <a:schemeClr val="bg1"/>
            </a:solidFill>
            <a:round/>
            <a:headEnd/>
            <a:tailEnd/>
          </a:ln>
        </p:spPr>
      </p:cxnSp>
      <p:cxnSp>
        <p:nvCxnSpPr>
          <p:cNvPr id="23558" name="Connecteur droit 53"/>
          <p:cNvCxnSpPr>
            <a:cxnSpLocks noChangeShapeType="1"/>
          </p:cNvCxnSpPr>
          <p:nvPr/>
        </p:nvCxnSpPr>
        <p:spPr bwMode="auto">
          <a:xfrm>
            <a:off x="2030413" y="6155565"/>
            <a:ext cx="0" cy="144463"/>
          </a:xfrm>
          <a:prstGeom prst="line">
            <a:avLst/>
          </a:prstGeom>
          <a:noFill/>
          <a:ln w="9525" algn="ctr">
            <a:solidFill>
              <a:schemeClr val="bg1"/>
            </a:solidFill>
            <a:round/>
            <a:headEnd/>
            <a:tailEnd/>
          </a:ln>
        </p:spPr>
      </p:cxnSp>
      <p:cxnSp>
        <p:nvCxnSpPr>
          <p:cNvPr id="23559" name="Connecteur droit 54"/>
          <p:cNvCxnSpPr>
            <a:cxnSpLocks noChangeShapeType="1"/>
          </p:cNvCxnSpPr>
          <p:nvPr/>
        </p:nvCxnSpPr>
        <p:spPr bwMode="auto">
          <a:xfrm>
            <a:off x="2324100" y="6155565"/>
            <a:ext cx="0" cy="144463"/>
          </a:xfrm>
          <a:prstGeom prst="line">
            <a:avLst/>
          </a:prstGeom>
          <a:noFill/>
          <a:ln w="9525" algn="ctr">
            <a:solidFill>
              <a:schemeClr val="bg1"/>
            </a:solidFill>
            <a:round/>
            <a:headEnd/>
            <a:tailEnd/>
          </a:ln>
        </p:spPr>
      </p:cxnSp>
      <p:cxnSp>
        <p:nvCxnSpPr>
          <p:cNvPr id="23560" name="Connecteur droit 55"/>
          <p:cNvCxnSpPr>
            <a:cxnSpLocks noChangeShapeType="1"/>
          </p:cNvCxnSpPr>
          <p:nvPr/>
        </p:nvCxnSpPr>
        <p:spPr bwMode="auto">
          <a:xfrm>
            <a:off x="2617788" y="6155565"/>
            <a:ext cx="0" cy="144463"/>
          </a:xfrm>
          <a:prstGeom prst="line">
            <a:avLst/>
          </a:prstGeom>
          <a:noFill/>
          <a:ln w="9525" algn="ctr">
            <a:solidFill>
              <a:schemeClr val="bg1"/>
            </a:solidFill>
            <a:round/>
            <a:headEnd/>
            <a:tailEnd/>
          </a:ln>
        </p:spPr>
      </p:cxnSp>
      <p:cxnSp>
        <p:nvCxnSpPr>
          <p:cNvPr id="23561" name="Connecteur droit 56"/>
          <p:cNvCxnSpPr>
            <a:cxnSpLocks noChangeShapeType="1"/>
          </p:cNvCxnSpPr>
          <p:nvPr/>
        </p:nvCxnSpPr>
        <p:spPr bwMode="auto">
          <a:xfrm>
            <a:off x="2909888" y="6155565"/>
            <a:ext cx="0" cy="144463"/>
          </a:xfrm>
          <a:prstGeom prst="line">
            <a:avLst/>
          </a:prstGeom>
          <a:noFill/>
          <a:ln w="9525" algn="ctr">
            <a:solidFill>
              <a:schemeClr val="bg1"/>
            </a:solidFill>
            <a:round/>
            <a:headEnd/>
            <a:tailEnd/>
          </a:ln>
        </p:spPr>
      </p:cxnSp>
      <p:cxnSp>
        <p:nvCxnSpPr>
          <p:cNvPr id="23562" name="Connecteur droit 57"/>
          <p:cNvCxnSpPr>
            <a:cxnSpLocks noChangeShapeType="1"/>
          </p:cNvCxnSpPr>
          <p:nvPr/>
        </p:nvCxnSpPr>
        <p:spPr bwMode="auto">
          <a:xfrm>
            <a:off x="3203575" y="6155565"/>
            <a:ext cx="0" cy="144463"/>
          </a:xfrm>
          <a:prstGeom prst="line">
            <a:avLst/>
          </a:prstGeom>
          <a:noFill/>
          <a:ln w="9525" algn="ctr">
            <a:solidFill>
              <a:schemeClr val="bg1"/>
            </a:solidFill>
            <a:round/>
            <a:headEnd/>
            <a:tailEnd/>
          </a:ln>
        </p:spPr>
      </p:cxnSp>
      <p:cxnSp>
        <p:nvCxnSpPr>
          <p:cNvPr id="23563" name="Connecteur droit 58"/>
          <p:cNvCxnSpPr>
            <a:cxnSpLocks noChangeShapeType="1"/>
          </p:cNvCxnSpPr>
          <p:nvPr/>
        </p:nvCxnSpPr>
        <p:spPr bwMode="auto">
          <a:xfrm>
            <a:off x="3494088" y="6155565"/>
            <a:ext cx="0" cy="144463"/>
          </a:xfrm>
          <a:prstGeom prst="line">
            <a:avLst/>
          </a:prstGeom>
          <a:noFill/>
          <a:ln w="9525" algn="ctr">
            <a:solidFill>
              <a:schemeClr val="bg1"/>
            </a:solidFill>
            <a:round/>
            <a:headEnd/>
            <a:tailEnd/>
          </a:ln>
        </p:spPr>
      </p:cxnSp>
      <p:cxnSp>
        <p:nvCxnSpPr>
          <p:cNvPr id="23564" name="Connecteur droit 60"/>
          <p:cNvCxnSpPr>
            <a:cxnSpLocks noChangeShapeType="1"/>
          </p:cNvCxnSpPr>
          <p:nvPr/>
        </p:nvCxnSpPr>
        <p:spPr bwMode="auto">
          <a:xfrm>
            <a:off x="3792538" y="6155565"/>
            <a:ext cx="0" cy="144463"/>
          </a:xfrm>
          <a:prstGeom prst="line">
            <a:avLst/>
          </a:prstGeom>
          <a:noFill/>
          <a:ln w="9525" algn="ctr">
            <a:solidFill>
              <a:schemeClr val="bg1"/>
            </a:solidFill>
            <a:round/>
            <a:headEnd/>
            <a:tailEnd/>
          </a:ln>
        </p:spPr>
      </p:cxnSp>
      <p:cxnSp>
        <p:nvCxnSpPr>
          <p:cNvPr id="23565" name="Connecteur droit 61"/>
          <p:cNvCxnSpPr>
            <a:cxnSpLocks noChangeShapeType="1"/>
          </p:cNvCxnSpPr>
          <p:nvPr/>
        </p:nvCxnSpPr>
        <p:spPr bwMode="auto">
          <a:xfrm>
            <a:off x="4083050" y="6155565"/>
            <a:ext cx="0" cy="144463"/>
          </a:xfrm>
          <a:prstGeom prst="line">
            <a:avLst/>
          </a:prstGeom>
          <a:noFill/>
          <a:ln w="9525" algn="ctr">
            <a:solidFill>
              <a:schemeClr val="bg1"/>
            </a:solidFill>
            <a:round/>
            <a:headEnd/>
            <a:tailEnd/>
          </a:ln>
        </p:spPr>
      </p:cxnSp>
      <p:cxnSp>
        <p:nvCxnSpPr>
          <p:cNvPr id="23566" name="Connecteur droit 62"/>
          <p:cNvCxnSpPr>
            <a:cxnSpLocks noChangeShapeType="1"/>
          </p:cNvCxnSpPr>
          <p:nvPr/>
        </p:nvCxnSpPr>
        <p:spPr bwMode="auto">
          <a:xfrm>
            <a:off x="4378325" y="6155565"/>
            <a:ext cx="0" cy="144463"/>
          </a:xfrm>
          <a:prstGeom prst="line">
            <a:avLst/>
          </a:prstGeom>
          <a:noFill/>
          <a:ln w="9525" algn="ctr">
            <a:solidFill>
              <a:schemeClr val="bg1"/>
            </a:solidFill>
            <a:round/>
            <a:headEnd/>
            <a:tailEnd/>
          </a:ln>
        </p:spPr>
      </p:cxnSp>
      <p:cxnSp>
        <p:nvCxnSpPr>
          <p:cNvPr id="23567" name="Connecteur droit 63"/>
          <p:cNvCxnSpPr>
            <a:cxnSpLocks noChangeShapeType="1"/>
          </p:cNvCxnSpPr>
          <p:nvPr/>
        </p:nvCxnSpPr>
        <p:spPr bwMode="auto">
          <a:xfrm>
            <a:off x="4668838" y="6155565"/>
            <a:ext cx="0" cy="144463"/>
          </a:xfrm>
          <a:prstGeom prst="line">
            <a:avLst/>
          </a:prstGeom>
          <a:noFill/>
          <a:ln w="9525" algn="ctr">
            <a:solidFill>
              <a:schemeClr val="bg1"/>
            </a:solidFill>
            <a:round/>
            <a:headEnd/>
            <a:tailEnd/>
          </a:ln>
        </p:spPr>
      </p:cxnSp>
      <p:cxnSp>
        <p:nvCxnSpPr>
          <p:cNvPr id="23568" name="Connecteur droit 64"/>
          <p:cNvCxnSpPr>
            <a:cxnSpLocks noChangeShapeType="1"/>
          </p:cNvCxnSpPr>
          <p:nvPr/>
        </p:nvCxnSpPr>
        <p:spPr bwMode="auto">
          <a:xfrm>
            <a:off x="4964113" y="6155565"/>
            <a:ext cx="0" cy="144463"/>
          </a:xfrm>
          <a:prstGeom prst="line">
            <a:avLst/>
          </a:prstGeom>
          <a:noFill/>
          <a:ln w="9525" algn="ctr">
            <a:solidFill>
              <a:schemeClr val="bg1"/>
            </a:solidFill>
            <a:round/>
            <a:headEnd/>
            <a:tailEnd/>
          </a:ln>
        </p:spPr>
      </p:cxnSp>
      <p:cxnSp>
        <p:nvCxnSpPr>
          <p:cNvPr id="23569" name="Connecteur droit 65"/>
          <p:cNvCxnSpPr>
            <a:cxnSpLocks noChangeShapeType="1"/>
          </p:cNvCxnSpPr>
          <p:nvPr/>
        </p:nvCxnSpPr>
        <p:spPr bwMode="auto">
          <a:xfrm>
            <a:off x="5256213" y="6155565"/>
            <a:ext cx="0" cy="144463"/>
          </a:xfrm>
          <a:prstGeom prst="line">
            <a:avLst/>
          </a:prstGeom>
          <a:noFill/>
          <a:ln w="9525" algn="ctr">
            <a:solidFill>
              <a:schemeClr val="bg1"/>
            </a:solidFill>
            <a:round/>
            <a:headEnd/>
            <a:tailEnd/>
          </a:ln>
        </p:spPr>
      </p:cxnSp>
      <p:cxnSp>
        <p:nvCxnSpPr>
          <p:cNvPr id="23570" name="Connecteur droit 66"/>
          <p:cNvCxnSpPr>
            <a:cxnSpLocks noChangeShapeType="1"/>
          </p:cNvCxnSpPr>
          <p:nvPr/>
        </p:nvCxnSpPr>
        <p:spPr bwMode="auto">
          <a:xfrm>
            <a:off x="5549900" y="6155565"/>
            <a:ext cx="0" cy="144463"/>
          </a:xfrm>
          <a:prstGeom prst="line">
            <a:avLst/>
          </a:prstGeom>
          <a:noFill/>
          <a:ln w="9525" algn="ctr">
            <a:solidFill>
              <a:schemeClr val="bg1"/>
            </a:solidFill>
            <a:round/>
            <a:headEnd/>
            <a:tailEnd/>
          </a:ln>
        </p:spPr>
      </p:cxnSp>
      <p:cxnSp>
        <p:nvCxnSpPr>
          <p:cNvPr id="23571" name="Connecteur droit 67"/>
          <p:cNvCxnSpPr>
            <a:cxnSpLocks noChangeShapeType="1"/>
          </p:cNvCxnSpPr>
          <p:nvPr/>
        </p:nvCxnSpPr>
        <p:spPr bwMode="auto">
          <a:xfrm>
            <a:off x="5843588" y="6155565"/>
            <a:ext cx="0" cy="144463"/>
          </a:xfrm>
          <a:prstGeom prst="line">
            <a:avLst/>
          </a:prstGeom>
          <a:noFill/>
          <a:ln w="9525" algn="ctr">
            <a:solidFill>
              <a:schemeClr val="bg1"/>
            </a:solidFill>
            <a:round/>
            <a:headEnd/>
            <a:tailEnd/>
          </a:ln>
        </p:spPr>
      </p:cxnSp>
      <p:cxnSp>
        <p:nvCxnSpPr>
          <p:cNvPr id="23572" name="Connecteur droit 68"/>
          <p:cNvCxnSpPr>
            <a:cxnSpLocks noChangeShapeType="1"/>
          </p:cNvCxnSpPr>
          <p:nvPr/>
        </p:nvCxnSpPr>
        <p:spPr bwMode="auto">
          <a:xfrm>
            <a:off x="6137275" y="6155565"/>
            <a:ext cx="0" cy="144463"/>
          </a:xfrm>
          <a:prstGeom prst="line">
            <a:avLst/>
          </a:prstGeom>
          <a:noFill/>
          <a:ln w="9525" algn="ctr">
            <a:solidFill>
              <a:schemeClr val="bg1"/>
            </a:solidFill>
            <a:round/>
            <a:headEnd/>
            <a:tailEnd/>
          </a:ln>
        </p:spPr>
      </p:cxnSp>
      <p:cxnSp>
        <p:nvCxnSpPr>
          <p:cNvPr id="23573" name="Connecteur droit 69"/>
          <p:cNvCxnSpPr>
            <a:cxnSpLocks noChangeShapeType="1"/>
          </p:cNvCxnSpPr>
          <p:nvPr/>
        </p:nvCxnSpPr>
        <p:spPr bwMode="auto">
          <a:xfrm>
            <a:off x="6430963" y="6155565"/>
            <a:ext cx="0" cy="144463"/>
          </a:xfrm>
          <a:prstGeom prst="line">
            <a:avLst/>
          </a:prstGeom>
          <a:noFill/>
          <a:ln w="9525" algn="ctr">
            <a:solidFill>
              <a:schemeClr val="bg1"/>
            </a:solidFill>
            <a:round/>
            <a:headEnd/>
            <a:tailEnd/>
          </a:ln>
        </p:spPr>
      </p:cxnSp>
      <p:cxnSp>
        <p:nvCxnSpPr>
          <p:cNvPr id="23574" name="Connecteur droit 70"/>
          <p:cNvCxnSpPr>
            <a:cxnSpLocks noChangeShapeType="1"/>
          </p:cNvCxnSpPr>
          <p:nvPr/>
        </p:nvCxnSpPr>
        <p:spPr bwMode="auto">
          <a:xfrm>
            <a:off x="6723063" y="6155565"/>
            <a:ext cx="0" cy="144463"/>
          </a:xfrm>
          <a:prstGeom prst="line">
            <a:avLst/>
          </a:prstGeom>
          <a:noFill/>
          <a:ln w="9525" algn="ctr">
            <a:solidFill>
              <a:schemeClr val="bg1"/>
            </a:solidFill>
            <a:round/>
            <a:headEnd/>
            <a:tailEnd/>
          </a:ln>
        </p:spPr>
      </p:cxnSp>
      <p:cxnSp>
        <p:nvCxnSpPr>
          <p:cNvPr id="23575" name="Connecteur droit 71"/>
          <p:cNvCxnSpPr>
            <a:cxnSpLocks noChangeShapeType="1"/>
          </p:cNvCxnSpPr>
          <p:nvPr/>
        </p:nvCxnSpPr>
        <p:spPr bwMode="auto">
          <a:xfrm>
            <a:off x="7015163" y="6155565"/>
            <a:ext cx="0" cy="144463"/>
          </a:xfrm>
          <a:prstGeom prst="line">
            <a:avLst/>
          </a:prstGeom>
          <a:noFill/>
          <a:ln w="9525" algn="ctr">
            <a:solidFill>
              <a:schemeClr val="bg1"/>
            </a:solidFill>
            <a:round/>
            <a:headEnd/>
            <a:tailEnd/>
          </a:ln>
        </p:spPr>
      </p:cxnSp>
      <p:cxnSp>
        <p:nvCxnSpPr>
          <p:cNvPr id="23576" name="Connecteur droit 72"/>
          <p:cNvCxnSpPr>
            <a:cxnSpLocks noChangeShapeType="1"/>
          </p:cNvCxnSpPr>
          <p:nvPr/>
        </p:nvCxnSpPr>
        <p:spPr bwMode="auto">
          <a:xfrm>
            <a:off x="7308850" y="6155565"/>
            <a:ext cx="0" cy="144463"/>
          </a:xfrm>
          <a:prstGeom prst="line">
            <a:avLst/>
          </a:prstGeom>
          <a:noFill/>
          <a:ln w="9525" algn="ctr">
            <a:solidFill>
              <a:schemeClr val="bg1"/>
            </a:solidFill>
            <a:round/>
            <a:headEnd/>
            <a:tailEnd/>
          </a:ln>
        </p:spPr>
      </p:cxnSp>
      <p:cxnSp>
        <p:nvCxnSpPr>
          <p:cNvPr id="23577" name="Connecteur droit 73"/>
          <p:cNvCxnSpPr>
            <a:cxnSpLocks noChangeShapeType="1"/>
          </p:cNvCxnSpPr>
          <p:nvPr/>
        </p:nvCxnSpPr>
        <p:spPr bwMode="auto">
          <a:xfrm>
            <a:off x="7602538" y="6155565"/>
            <a:ext cx="0" cy="144463"/>
          </a:xfrm>
          <a:prstGeom prst="line">
            <a:avLst/>
          </a:prstGeom>
          <a:noFill/>
          <a:ln w="9525" algn="ctr">
            <a:solidFill>
              <a:schemeClr val="bg1"/>
            </a:solidFill>
            <a:round/>
            <a:headEnd/>
            <a:tailEnd/>
          </a:ln>
        </p:spPr>
      </p:cxnSp>
      <p:sp>
        <p:nvSpPr>
          <p:cNvPr id="23578" name="ZoneTexte 78"/>
          <p:cNvSpPr txBox="1">
            <a:spLocks noChangeArrowheads="1"/>
          </p:cNvSpPr>
          <p:nvPr/>
        </p:nvSpPr>
        <p:spPr bwMode="auto">
          <a:xfrm>
            <a:off x="1444625" y="6300028"/>
            <a:ext cx="301686" cy="369332"/>
          </a:xfrm>
          <a:prstGeom prst="rect">
            <a:avLst/>
          </a:prstGeom>
          <a:noFill/>
          <a:ln w="9525">
            <a:noFill/>
            <a:miter lim="800000"/>
            <a:headEnd/>
            <a:tailEnd/>
          </a:ln>
        </p:spPr>
        <p:txBody>
          <a:bodyPr wrap="none">
            <a:spAutoFit/>
          </a:bodyPr>
          <a:lstStyle/>
          <a:p>
            <a:r>
              <a:rPr lang="fr-BE"/>
              <a:t>1</a:t>
            </a:r>
            <a:endParaRPr lang="en-US"/>
          </a:p>
        </p:txBody>
      </p:sp>
      <p:sp>
        <p:nvSpPr>
          <p:cNvPr id="23579" name="ZoneTexte 79"/>
          <p:cNvSpPr txBox="1">
            <a:spLocks noChangeArrowheads="1"/>
          </p:cNvSpPr>
          <p:nvPr/>
        </p:nvSpPr>
        <p:spPr bwMode="auto">
          <a:xfrm>
            <a:off x="1736725" y="6300028"/>
            <a:ext cx="301686" cy="369332"/>
          </a:xfrm>
          <a:prstGeom prst="rect">
            <a:avLst/>
          </a:prstGeom>
          <a:noFill/>
          <a:ln w="9525">
            <a:noFill/>
            <a:miter lim="800000"/>
            <a:headEnd/>
            <a:tailEnd/>
          </a:ln>
        </p:spPr>
        <p:txBody>
          <a:bodyPr wrap="none">
            <a:spAutoFit/>
          </a:bodyPr>
          <a:lstStyle/>
          <a:p>
            <a:r>
              <a:rPr lang="fr-BE"/>
              <a:t>2</a:t>
            </a:r>
            <a:endParaRPr lang="en-US"/>
          </a:p>
        </p:txBody>
      </p:sp>
      <p:sp>
        <p:nvSpPr>
          <p:cNvPr id="23580" name="ZoneTexte 80"/>
          <p:cNvSpPr txBox="1">
            <a:spLocks noChangeArrowheads="1"/>
          </p:cNvSpPr>
          <p:nvPr/>
        </p:nvSpPr>
        <p:spPr bwMode="auto">
          <a:xfrm>
            <a:off x="2030413" y="6300028"/>
            <a:ext cx="301686" cy="369332"/>
          </a:xfrm>
          <a:prstGeom prst="rect">
            <a:avLst/>
          </a:prstGeom>
          <a:noFill/>
          <a:ln w="9525">
            <a:noFill/>
            <a:miter lim="800000"/>
            <a:headEnd/>
            <a:tailEnd/>
          </a:ln>
        </p:spPr>
        <p:txBody>
          <a:bodyPr wrap="none">
            <a:spAutoFit/>
          </a:bodyPr>
          <a:lstStyle/>
          <a:p>
            <a:r>
              <a:rPr lang="fr-BE"/>
              <a:t>3</a:t>
            </a:r>
            <a:endParaRPr lang="en-US"/>
          </a:p>
        </p:txBody>
      </p:sp>
      <p:sp>
        <p:nvSpPr>
          <p:cNvPr id="23581" name="ZoneTexte 90"/>
          <p:cNvSpPr txBox="1">
            <a:spLocks noChangeArrowheads="1"/>
          </p:cNvSpPr>
          <p:nvPr/>
        </p:nvSpPr>
        <p:spPr bwMode="auto">
          <a:xfrm>
            <a:off x="2324100" y="6300028"/>
            <a:ext cx="301686" cy="369332"/>
          </a:xfrm>
          <a:prstGeom prst="rect">
            <a:avLst/>
          </a:prstGeom>
          <a:noFill/>
          <a:ln w="9525">
            <a:noFill/>
            <a:miter lim="800000"/>
            <a:headEnd/>
            <a:tailEnd/>
          </a:ln>
        </p:spPr>
        <p:txBody>
          <a:bodyPr wrap="none">
            <a:spAutoFit/>
          </a:bodyPr>
          <a:lstStyle/>
          <a:p>
            <a:r>
              <a:rPr lang="fr-BE"/>
              <a:t>4</a:t>
            </a:r>
            <a:endParaRPr lang="en-US"/>
          </a:p>
        </p:txBody>
      </p:sp>
      <p:sp>
        <p:nvSpPr>
          <p:cNvPr id="23582" name="ZoneTexte 91"/>
          <p:cNvSpPr txBox="1">
            <a:spLocks noChangeArrowheads="1"/>
          </p:cNvSpPr>
          <p:nvPr/>
        </p:nvSpPr>
        <p:spPr bwMode="auto">
          <a:xfrm>
            <a:off x="2617788" y="6300028"/>
            <a:ext cx="301686" cy="369332"/>
          </a:xfrm>
          <a:prstGeom prst="rect">
            <a:avLst/>
          </a:prstGeom>
          <a:noFill/>
          <a:ln w="9525">
            <a:noFill/>
            <a:miter lim="800000"/>
            <a:headEnd/>
            <a:tailEnd/>
          </a:ln>
        </p:spPr>
        <p:txBody>
          <a:bodyPr wrap="none">
            <a:spAutoFit/>
          </a:bodyPr>
          <a:lstStyle/>
          <a:p>
            <a:r>
              <a:rPr lang="fr-BE"/>
              <a:t>5</a:t>
            </a:r>
            <a:endParaRPr lang="en-US"/>
          </a:p>
        </p:txBody>
      </p:sp>
      <p:sp>
        <p:nvSpPr>
          <p:cNvPr id="23583" name="ZoneTexte 92"/>
          <p:cNvSpPr txBox="1">
            <a:spLocks noChangeArrowheads="1"/>
          </p:cNvSpPr>
          <p:nvPr/>
        </p:nvSpPr>
        <p:spPr bwMode="auto">
          <a:xfrm>
            <a:off x="2909888" y="6300028"/>
            <a:ext cx="301686" cy="369332"/>
          </a:xfrm>
          <a:prstGeom prst="rect">
            <a:avLst/>
          </a:prstGeom>
          <a:noFill/>
          <a:ln w="9525">
            <a:noFill/>
            <a:miter lim="800000"/>
            <a:headEnd/>
            <a:tailEnd/>
          </a:ln>
        </p:spPr>
        <p:txBody>
          <a:bodyPr wrap="none">
            <a:spAutoFit/>
          </a:bodyPr>
          <a:lstStyle/>
          <a:p>
            <a:r>
              <a:rPr lang="fr-BE"/>
              <a:t>6</a:t>
            </a:r>
            <a:endParaRPr lang="en-US"/>
          </a:p>
        </p:txBody>
      </p:sp>
      <p:sp>
        <p:nvSpPr>
          <p:cNvPr id="23584" name="ZoneTexte 93"/>
          <p:cNvSpPr txBox="1">
            <a:spLocks noChangeArrowheads="1"/>
          </p:cNvSpPr>
          <p:nvPr/>
        </p:nvSpPr>
        <p:spPr bwMode="auto">
          <a:xfrm>
            <a:off x="3203575" y="6300028"/>
            <a:ext cx="301686" cy="369332"/>
          </a:xfrm>
          <a:prstGeom prst="rect">
            <a:avLst/>
          </a:prstGeom>
          <a:noFill/>
          <a:ln w="9525">
            <a:noFill/>
            <a:miter lim="800000"/>
            <a:headEnd/>
            <a:tailEnd/>
          </a:ln>
        </p:spPr>
        <p:txBody>
          <a:bodyPr wrap="none">
            <a:spAutoFit/>
          </a:bodyPr>
          <a:lstStyle/>
          <a:p>
            <a:r>
              <a:rPr lang="fr-BE"/>
              <a:t>7</a:t>
            </a:r>
            <a:endParaRPr lang="en-US"/>
          </a:p>
        </p:txBody>
      </p:sp>
      <p:sp>
        <p:nvSpPr>
          <p:cNvPr id="23585" name="ZoneTexte 94"/>
          <p:cNvSpPr txBox="1">
            <a:spLocks noChangeArrowheads="1"/>
          </p:cNvSpPr>
          <p:nvPr/>
        </p:nvSpPr>
        <p:spPr bwMode="auto">
          <a:xfrm>
            <a:off x="3494088" y="6300028"/>
            <a:ext cx="301686" cy="369332"/>
          </a:xfrm>
          <a:prstGeom prst="rect">
            <a:avLst/>
          </a:prstGeom>
          <a:noFill/>
          <a:ln w="9525">
            <a:noFill/>
            <a:miter lim="800000"/>
            <a:headEnd/>
            <a:tailEnd/>
          </a:ln>
        </p:spPr>
        <p:txBody>
          <a:bodyPr wrap="none">
            <a:spAutoFit/>
          </a:bodyPr>
          <a:lstStyle/>
          <a:p>
            <a:r>
              <a:rPr lang="fr-BE"/>
              <a:t>8</a:t>
            </a:r>
            <a:endParaRPr lang="en-US"/>
          </a:p>
        </p:txBody>
      </p:sp>
      <p:sp>
        <p:nvSpPr>
          <p:cNvPr id="23586" name="ZoneTexte 95"/>
          <p:cNvSpPr txBox="1">
            <a:spLocks noChangeArrowheads="1"/>
          </p:cNvSpPr>
          <p:nvPr/>
        </p:nvSpPr>
        <p:spPr bwMode="auto">
          <a:xfrm>
            <a:off x="3792538" y="6300028"/>
            <a:ext cx="301686" cy="369332"/>
          </a:xfrm>
          <a:prstGeom prst="rect">
            <a:avLst/>
          </a:prstGeom>
          <a:noFill/>
          <a:ln w="9525">
            <a:noFill/>
            <a:miter lim="800000"/>
            <a:headEnd/>
            <a:tailEnd/>
          </a:ln>
        </p:spPr>
        <p:txBody>
          <a:bodyPr wrap="none">
            <a:spAutoFit/>
          </a:bodyPr>
          <a:lstStyle/>
          <a:p>
            <a:r>
              <a:rPr lang="fr-BE"/>
              <a:t>9</a:t>
            </a:r>
            <a:endParaRPr lang="en-US"/>
          </a:p>
        </p:txBody>
      </p:sp>
      <p:sp>
        <p:nvSpPr>
          <p:cNvPr id="23587" name="ZoneTexte 96"/>
          <p:cNvSpPr txBox="1">
            <a:spLocks noChangeArrowheads="1"/>
          </p:cNvSpPr>
          <p:nvPr/>
        </p:nvSpPr>
        <p:spPr bwMode="auto">
          <a:xfrm>
            <a:off x="4083050" y="6300028"/>
            <a:ext cx="418704" cy="369332"/>
          </a:xfrm>
          <a:prstGeom prst="rect">
            <a:avLst/>
          </a:prstGeom>
          <a:noFill/>
          <a:ln w="9525">
            <a:noFill/>
            <a:miter lim="800000"/>
            <a:headEnd/>
            <a:tailEnd/>
          </a:ln>
        </p:spPr>
        <p:txBody>
          <a:bodyPr wrap="none">
            <a:spAutoFit/>
          </a:bodyPr>
          <a:lstStyle/>
          <a:p>
            <a:r>
              <a:rPr lang="fr-BE"/>
              <a:t>10</a:t>
            </a:r>
            <a:endParaRPr lang="en-US"/>
          </a:p>
        </p:txBody>
      </p:sp>
      <p:sp>
        <p:nvSpPr>
          <p:cNvPr id="23588" name="ZoneTexte 97"/>
          <p:cNvSpPr txBox="1">
            <a:spLocks noChangeArrowheads="1"/>
          </p:cNvSpPr>
          <p:nvPr/>
        </p:nvSpPr>
        <p:spPr bwMode="auto">
          <a:xfrm>
            <a:off x="4378325" y="6300028"/>
            <a:ext cx="418704" cy="369332"/>
          </a:xfrm>
          <a:prstGeom prst="rect">
            <a:avLst/>
          </a:prstGeom>
          <a:noFill/>
          <a:ln w="9525">
            <a:noFill/>
            <a:miter lim="800000"/>
            <a:headEnd/>
            <a:tailEnd/>
          </a:ln>
        </p:spPr>
        <p:txBody>
          <a:bodyPr wrap="none">
            <a:spAutoFit/>
          </a:bodyPr>
          <a:lstStyle/>
          <a:p>
            <a:r>
              <a:rPr lang="fr-BE"/>
              <a:t>11</a:t>
            </a:r>
            <a:endParaRPr lang="en-US"/>
          </a:p>
        </p:txBody>
      </p:sp>
      <p:sp>
        <p:nvSpPr>
          <p:cNvPr id="23589" name="ZoneTexte 98"/>
          <p:cNvSpPr txBox="1">
            <a:spLocks noChangeArrowheads="1"/>
          </p:cNvSpPr>
          <p:nvPr/>
        </p:nvSpPr>
        <p:spPr bwMode="auto">
          <a:xfrm>
            <a:off x="4668838" y="6300028"/>
            <a:ext cx="418704" cy="369332"/>
          </a:xfrm>
          <a:prstGeom prst="rect">
            <a:avLst/>
          </a:prstGeom>
          <a:noFill/>
          <a:ln w="9525">
            <a:noFill/>
            <a:miter lim="800000"/>
            <a:headEnd/>
            <a:tailEnd/>
          </a:ln>
        </p:spPr>
        <p:txBody>
          <a:bodyPr wrap="none">
            <a:spAutoFit/>
          </a:bodyPr>
          <a:lstStyle/>
          <a:p>
            <a:r>
              <a:rPr lang="fr-BE"/>
              <a:t>12</a:t>
            </a:r>
            <a:endParaRPr lang="en-US"/>
          </a:p>
        </p:txBody>
      </p:sp>
      <p:sp>
        <p:nvSpPr>
          <p:cNvPr id="23590" name="ZoneTexte 99"/>
          <p:cNvSpPr txBox="1">
            <a:spLocks noChangeArrowheads="1"/>
          </p:cNvSpPr>
          <p:nvPr/>
        </p:nvSpPr>
        <p:spPr bwMode="auto">
          <a:xfrm>
            <a:off x="4964113" y="6300028"/>
            <a:ext cx="418704" cy="369332"/>
          </a:xfrm>
          <a:prstGeom prst="rect">
            <a:avLst/>
          </a:prstGeom>
          <a:noFill/>
          <a:ln w="9525">
            <a:noFill/>
            <a:miter lim="800000"/>
            <a:headEnd/>
            <a:tailEnd/>
          </a:ln>
        </p:spPr>
        <p:txBody>
          <a:bodyPr wrap="none">
            <a:spAutoFit/>
          </a:bodyPr>
          <a:lstStyle/>
          <a:p>
            <a:r>
              <a:rPr lang="fr-BE"/>
              <a:t>13</a:t>
            </a:r>
            <a:endParaRPr lang="en-US"/>
          </a:p>
        </p:txBody>
      </p:sp>
      <p:sp>
        <p:nvSpPr>
          <p:cNvPr id="23591" name="ZoneTexte 100"/>
          <p:cNvSpPr txBox="1">
            <a:spLocks noChangeArrowheads="1"/>
          </p:cNvSpPr>
          <p:nvPr/>
        </p:nvSpPr>
        <p:spPr bwMode="auto">
          <a:xfrm>
            <a:off x="5256213" y="6300028"/>
            <a:ext cx="418704" cy="369332"/>
          </a:xfrm>
          <a:prstGeom prst="rect">
            <a:avLst/>
          </a:prstGeom>
          <a:noFill/>
          <a:ln w="9525">
            <a:noFill/>
            <a:miter lim="800000"/>
            <a:headEnd/>
            <a:tailEnd/>
          </a:ln>
        </p:spPr>
        <p:txBody>
          <a:bodyPr wrap="none">
            <a:spAutoFit/>
          </a:bodyPr>
          <a:lstStyle/>
          <a:p>
            <a:r>
              <a:rPr lang="fr-BE"/>
              <a:t>14</a:t>
            </a:r>
            <a:endParaRPr lang="en-US"/>
          </a:p>
        </p:txBody>
      </p:sp>
      <p:sp>
        <p:nvSpPr>
          <p:cNvPr id="23592" name="ZoneTexte 101"/>
          <p:cNvSpPr txBox="1">
            <a:spLocks noChangeArrowheads="1"/>
          </p:cNvSpPr>
          <p:nvPr/>
        </p:nvSpPr>
        <p:spPr bwMode="auto">
          <a:xfrm>
            <a:off x="5549900" y="6300028"/>
            <a:ext cx="418704" cy="369332"/>
          </a:xfrm>
          <a:prstGeom prst="rect">
            <a:avLst/>
          </a:prstGeom>
          <a:noFill/>
          <a:ln w="9525">
            <a:noFill/>
            <a:miter lim="800000"/>
            <a:headEnd/>
            <a:tailEnd/>
          </a:ln>
        </p:spPr>
        <p:txBody>
          <a:bodyPr wrap="none">
            <a:spAutoFit/>
          </a:bodyPr>
          <a:lstStyle/>
          <a:p>
            <a:r>
              <a:rPr lang="fr-BE"/>
              <a:t>15</a:t>
            </a:r>
            <a:endParaRPr lang="en-US"/>
          </a:p>
        </p:txBody>
      </p:sp>
      <p:sp>
        <p:nvSpPr>
          <p:cNvPr id="23593" name="ZoneTexte 102"/>
          <p:cNvSpPr txBox="1">
            <a:spLocks noChangeArrowheads="1"/>
          </p:cNvSpPr>
          <p:nvPr/>
        </p:nvSpPr>
        <p:spPr bwMode="auto">
          <a:xfrm>
            <a:off x="5843588" y="6300028"/>
            <a:ext cx="418704" cy="369332"/>
          </a:xfrm>
          <a:prstGeom prst="rect">
            <a:avLst/>
          </a:prstGeom>
          <a:noFill/>
          <a:ln w="9525">
            <a:noFill/>
            <a:miter lim="800000"/>
            <a:headEnd/>
            <a:tailEnd/>
          </a:ln>
        </p:spPr>
        <p:txBody>
          <a:bodyPr wrap="none">
            <a:spAutoFit/>
          </a:bodyPr>
          <a:lstStyle/>
          <a:p>
            <a:r>
              <a:rPr lang="fr-BE"/>
              <a:t>16</a:t>
            </a:r>
            <a:endParaRPr lang="en-US"/>
          </a:p>
        </p:txBody>
      </p:sp>
      <p:sp>
        <p:nvSpPr>
          <p:cNvPr id="23594" name="ZoneTexte 103"/>
          <p:cNvSpPr txBox="1">
            <a:spLocks noChangeArrowheads="1"/>
          </p:cNvSpPr>
          <p:nvPr/>
        </p:nvSpPr>
        <p:spPr bwMode="auto">
          <a:xfrm>
            <a:off x="6137275" y="6300028"/>
            <a:ext cx="418704" cy="369332"/>
          </a:xfrm>
          <a:prstGeom prst="rect">
            <a:avLst/>
          </a:prstGeom>
          <a:noFill/>
          <a:ln w="9525">
            <a:noFill/>
            <a:miter lim="800000"/>
            <a:headEnd/>
            <a:tailEnd/>
          </a:ln>
        </p:spPr>
        <p:txBody>
          <a:bodyPr wrap="none">
            <a:spAutoFit/>
          </a:bodyPr>
          <a:lstStyle/>
          <a:p>
            <a:r>
              <a:rPr lang="fr-BE"/>
              <a:t>17</a:t>
            </a:r>
            <a:endParaRPr lang="en-US"/>
          </a:p>
        </p:txBody>
      </p:sp>
      <p:sp>
        <p:nvSpPr>
          <p:cNvPr id="23595" name="ZoneTexte 104"/>
          <p:cNvSpPr txBox="1">
            <a:spLocks noChangeArrowheads="1"/>
          </p:cNvSpPr>
          <p:nvPr/>
        </p:nvSpPr>
        <p:spPr bwMode="auto">
          <a:xfrm>
            <a:off x="6430963" y="6300028"/>
            <a:ext cx="418704" cy="369332"/>
          </a:xfrm>
          <a:prstGeom prst="rect">
            <a:avLst/>
          </a:prstGeom>
          <a:noFill/>
          <a:ln w="9525">
            <a:noFill/>
            <a:miter lim="800000"/>
            <a:headEnd/>
            <a:tailEnd/>
          </a:ln>
        </p:spPr>
        <p:txBody>
          <a:bodyPr wrap="none">
            <a:spAutoFit/>
          </a:bodyPr>
          <a:lstStyle/>
          <a:p>
            <a:r>
              <a:rPr lang="fr-BE"/>
              <a:t>18</a:t>
            </a:r>
            <a:endParaRPr lang="en-US"/>
          </a:p>
        </p:txBody>
      </p:sp>
      <p:sp>
        <p:nvSpPr>
          <p:cNvPr id="23596" name="ZoneTexte 105"/>
          <p:cNvSpPr txBox="1">
            <a:spLocks noChangeArrowheads="1"/>
          </p:cNvSpPr>
          <p:nvPr/>
        </p:nvSpPr>
        <p:spPr bwMode="auto">
          <a:xfrm>
            <a:off x="6723063" y="6300028"/>
            <a:ext cx="418704" cy="369332"/>
          </a:xfrm>
          <a:prstGeom prst="rect">
            <a:avLst/>
          </a:prstGeom>
          <a:noFill/>
          <a:ln w="9525">
            <a:noFill/>
            <a:miter lim="800000"/>
            <a:headEnd/>
            <a:tailEnd/>
          </a:ln>
        </p:spPr>
        <p:txBody>
          <a:bodyPr wrap="none">
            <a:spAutoFit/>
          </a:bodyPr>
          <a:lstStyle/>
          <a:p>
            <a:r>
              <a:rPr lang="fr-BE"/>
              <a:t>19</a:t>
            </a:r>
            <a:endParaRPr lang="en-US"/>
          </a:p>
        </p:txBody>
      </p:sp>
      <p:sp>
        <p:nvSpPr>
          <p:cNvPr id="23597" name="ZoneTexte 106"/>
          <p:cNvSpPr txBox="1">
            <a:spLocks noChangeArrowheads="1"/>
          </p:cNvSpPr>
          <p:nvPr/>
        </p:nvSpPr>
        <p:spPr bwMode="auto">
          <a:xfrm>
            <a:off x="7015163" y="6300028"/>
            <a:ext cx="418704" cy="369332"/>
          </a:xfrm>
          <a:prstGeom prst="rect">
            <a:avLst/>
          </a:prstGeom>
          <a:noFill/>
          <a:ln w="9525">
            <a:noFill/>
            <a:miter lim="800000"/>
            <a:headEnd/>
            <a:tailEnd/>
          </a:ln>
        </p:spPr>
        <p:txBody>
          <a:bodyPr wrap="none">
            <a:spAutoFit/>
          </a:bodyPr>
          <a:lstStyle/>
          <a:p>
            <a:r>
              <a:rPr lang="fr-BE"/>
              <a:t>20</a:t>
            </a:r>
            <a:endParaRPr lang="en-US"/>
          </a:p>
        </p:txBody>
      </p:sp>
      <p:sp>
        <p:nvSpPr>
          <p:cNvPr id="23598" name="ZoneTexte 107"/>
          <p:cNvSpPr txBox="1">
            <a:spLocks noChangeArrowheads="1"/>
          </p:cNvSpPr>
          <p:nvPr/>
        </p:nvSpPr>
        <p:spPr bwMode="auto">
          <a:xfrm>
            <a:off x="7308850" y="6300028"/>
            <a:ext cx="418704" cy="369332"/>
          </a:xfrm>
          <a:prstGeom prst="rect">
            <a:avLst/>
          </a:prstGeom>
          <a:noFill/>
          <a:ln w="9525">
            <a:noFill/>
            <a:miter lim="800000"/>
            <a:headEnd/>
            <a:tailEnd/>
          </a:ln>
        </p:spPr>
        <p:txBody>
          <a:bodyPr wrap="none">
            <a:spAutoFit/>
          </a:bodyPr>
          <a:lstStyle/>
          <a:p>
            <a:r>
              <a:rPr lang="fr-BE"/>
              <a:t>21</a:t>
            </a:r>
            <a:endParaRPr lang="en-US"/>
          </a:p>
        </p:txBody>
      </p:sp>
      <p:cxnSp>
        <p:nvCxnSpPr>
          <p:cNvPr id="23599" name="Connecteur droit 113"/>
          <p:cNvCxnSpPr>
            <a:cxnSpLocks noChangeShapeType="1"/>
          </p:cNvCxnSpPr>
          <p:nvPr/>
        </p:nvCxnSpPr>
        <p:spPr bwMode="auto">
          <a:xfrm>
            <a:off x="1489075" y="6155565"/>
            <a:ext cx="0" cy="144463"/>
          </a:xfrm>
          <a:prstGeom prst="line">
            <a:avLst/>
          </a:prstGeom>
          <a:noFill/>
          <a:ln w="9525" algn="ctr">
            <a:solidFill>
              <a:schemeClr val="bg1"/>
            </a:solidFill>
            <a:round/>
            <a:headEnd/>
            <a:tailEnd/>
          </a:ln>
        </p:spPr>
      </p:cxnSp>
      <p:cxnSp>
        <p:nvCxnSpPr>
          <p:cNvPr id="23600" name="Connecteur droit 143"/>
          <p:cNvCxnSpPr>
            <a:cxnSpLocks noChangeShapeType="1"/>
          </p:cNvCxnSpPr>
          <p:nvPr/>
        </p:nvCxnSpPr>
        <p:spPr bwMode="auto">
          <a:xfrm>
            <a:off x="1219200" y="6155565"/>
            <a:ext cx="0" cy="144463"/>
          </a:xfrm>
          <a:prstGeom prst="line">
            <a:avLst/>
          </a:prstGeom>
          <a:noFill/>
          <a:ln w="9525" algn="ctr">
            <a:solidFill>
              <a:schemeClr val="bg1"/>
            </a:solidFill>
            <a:round/>
            <a:headEnd/>
            <a:tailEnd/>
          </a:ln>
        </p:spPr>
      </p:cxnSp>
      <p:sp>
        <p:nvSpPr>
          <p:cNvPr id="23601" name="ZoneTexte 78"/>
          <p:cNvSpPr txBox="1">
            <a:spLocks noChangeArrowheads="1"/>
          </p:cNvSpPr>
          <p:nvPr/>
        </p:nvSpPr>
        <p:spPr bwMode="auto">
          <a:xfrm>
            <a:off x="1217613" y="6298440"/>
            <a:ext cx="301686" cy="369332"/>
          </a:xfrm>
          <a:prstGeom prst="rect">
            <a:avLst/>
          </a:prstGeom>
          <a:noFill/>
          <a:ln w="9525">
            <a:noFill/>
            <a:miter lim="800000"/>
            <a:headEnd/>
            <a:tailEnd/>
          </a:ln>
        </p:spPr>
        <p:txBody>
          <a:bodyPr wrap="none">
            <a:spAutoFit/>
          </a:bodyPr>
          <a:lstStyle/>
          <a:p>
            <a:r>
              <a:rPr lang="fr-BE"/>
              <a:t>0</a:t>
            </a:r>
            <a:endParaRPr lang="en-US"/>
          </a:p>
        </p:txBody>
      </p:sp>
      <p:cxnSp>
        <p:nvCxnSpPr>
          <p:cNvPr id="23602" name="Connecteur droit 73"/>
          <p:cNvCxnSpPr>
            <a:cxnSpLocks noChangeShapeType="1"/>
          </p:cNvCxnSpPr>
          <p:nvPr/>
        </p:nvCxnSpPr>
        <p:spPr bwMode="auto">
          <a:xfrm>
            <a:off x="7881938" y="6185728"/>
            <a:ext cx="0" cy="142875"/>
          </a:xfrm>
          <a:prstGeom prst="line">
            <a:avLst/>
          </a:prstGeom>
          <a:noFill/>
          <a:ln w="9525" algn="ctr">
            <a:solidFill>
              <a:schemeClr val="bg1"/>
            </a:solidFill>
            <a:round/>
            <a:headEnd/>
            <a:tailEnd/>
          </a:ln>
        </p:spPr>
      </p:cxnSp>
      <p:sp>
        <p:nvSpPr>
          <p:cNvPr id="23603" name="ZoneTexte 107"/>
          <p:cNvSpPr txBox="1">
            <a:spLocks noChangeArrowheads="1"/>
          </p:cNvSpPr>
          <p:nvPr/>
        </p:nvSpPr>
        <p:spPr bwMode="auto">
          <a:xfrm>
            <a:off x="7653338" y="6298440"/>
            <a:ext cx="301686" cy="369332"/>
          </a:xfrm>
          <a:prstGeom prst="rect">
            <a:avLst/>
          </a:prstGeom>
          <a:noFill/>
          <a:ln w="9525">
            <a:noFill/>
            <a:miter lim="800000"/>
            <a:headEnd/>
            <a:tailEnd/>
          </a:ln>
        </p:spPr>
        <p:txBody>
          <a:bodyPr wrap="none">
            <a:spAutoFit/>
          </a:bodyPr>
          <a:lstStyle/>
          <a:p>
            <a:r>
              <a:rPr lang="fr-BE"/>
              <a:t>0</a:t>
            </a:r>
            <a:endParaRPr lang="en-US"/>
          </a:p>
        </p:txBody>
      </p:sp>
      <p:cxnSp>
        <p:nvCxnSpPr>
          <p:cNvPr id="23604" name="Connecteur droit 143"/>
          <p:cNvCxnSpPr>
            <a:cxnSpLocks noChangeShapeType="1"/>
          </p:cNvCxnSpPr>
          <p:nvPr/>
        </p:nvCxnSpPr>
        <p:spPr bwMode="auto">
          <a:xfrm>
            <a:off x="992188" y="6185728"/>
            <a:ext cx="0" cy="142875"/>
          </a:xfrm>
          <a:prstGeom prst="line">
            <a:avLst/>
          </a:prstGeom>
          <a:noFill/>
          <a:ln w="9525" algn="ctr">
            <a:solidFill>
              <a:schemeClr val="bg1"/>
            </a:solidFill>
            <a:round/>
            <a:headEnd/>
            <a:tailEnd/>
          </a:ln>
        </p:spPr>
      </p:cxnSp>
      <p:cxnSp>
        <p:nvCxnSpPr>
          <p:cNvPr id="23605" name="Connecteur droit 143"/>
          <p:cNvCxnSpPr>
            <a:cxnSpLocks noChangeShapeType="1"/>
          </p:cNvCxnSpPr>
          <p:nvPr/>
        </p:nvCxnSpPr>
        <p:spPr bwMode="auto">
          <a:xfrm>
            <a:off x="742950" y="6187315"/>
            <a:ext cx="0" cy="144463"/>
          </a:xfrm>
          <a:prstGeom prst="line">
            <a:avLst/>
          </a:prstGeom>
          <a:noFill/>
          <a:ln w="9525" algn="ctr">
            <a:solidFill>
              <a:schemeClr val="bg1"/>
            </a:solidFill>
            <a:round/>
            <a:headEnd/>
            <a:tailEnd/>
          </a:ln>
        </p:spPr>
      </p:cxnSp>
      <p:sp>
        <p:nvSpPr>
          <p:cNvPr id="23606" name="ZoneTexte 78"/>
          <p:cNvSpPr txBox="1">
            <a:spLocks noChangeArrowheads="1"/>
          </p:cNvSpPr>
          <p:nvPr/>
        </p:nvSpPr>
        <p:spPr bwMode="auto">
          <a:xfrm>
            <a:off x="919163" y="6298440"/>
            <a:ext cx="372218" cy="369332"/>
          </a:xfrm>
          <a:prstGeom prst="rect">
            <a:avLst/>
          </a:prstGeom>
          <a:noFill/>
          <a:ln w="9525">
            <a:noFill/>
            <a:miter lim="800000"/>
            <a:headEnd/>
            <a:tailEnd/>
          </a:ln>
        </p:spPr>
        <p:txBody>
          <a:bodyPr wrap="none">
            <a:spAutoFit/>
          </a:bodyPr>
          <a:lstStyle/>
          <a:p>
            <a:r>
              <a:rPr lang="fr-BE"/>
              <a:t>-1</a:t>
            </a:r>
            <a:endParaRPr lang="en-US"/>
          </a:p>
        </p:txBody>
      </p:sp>
      <p:sp>
        <p:nvSpPr>
          <p:cNvPr id="23607" name="ZoneTexte 78"/>
          <p:cNvSpPr txBox="1">
            <a:spLocks noChangeArrowheads="1"/>
          </p:cNvSpPr>
          <p:nvPr/>
        </p:nvSpPr>
        <p:spPr bwMode="auto">
          <a:xfrm>
            <a:off x="658813" y="6300028"/>
            <a:ext cx="372218" cy="369332"/>
          </a:xfrm>
          <a:prstGeom prst="rect">
            <a:avLst/>
          </a:prstGeom>
          <a:noFill/>
          <a:ln w="9525">
            <a:noFill/>
            <a:miter lim="800000"/>
            <a:headEnd/>
            <a:tailEnd/>
          </a:ln>
        </p:spPr>
        <p:txBody>
          <a:bodyPr wrap="none">
            <a:spAutoFit/>
          </a:bodyPr>
          <a:lstStyle/>
          <a:p>
            <a:r>
              <a:rPr lang="fr-BE"/>
              <a:t>-2</a:t>
            </a:r>
            <a:endParaRPr lang="en-US"/>
          </a:p>
        </p:txBody>
      </p:sp>
      <p:sp>
        <p:nvSpPr>
          <p:cNvPr id="23608" name="ZoneTexte 78"/>
          <p:cNvSpPr txBox="1">
            <a:spLocks noChangeArrowheads="1"/>
          </p:cNvSpPr>
          <p:nvPr/>
        </p:nvSpPr>
        <p:spPr bwMode="auto">
          <a:xfrm>
            <a:off x="325438" y="6300028"/>
            <a:ext cx="372218" cy="369332"/>
          </a:xfrm>
          <a:prstGeom prst="rect">
            <a:avLst/>
          </a:prstGeom>
          <a:noFill/>
          <a:ln w="9525">
            <a:noFill/>
            <a:miter lim="800000"/>
            <a:headEnd/>
            <a:tailEnd/>
          </a:ln>
        </p:spPr>
        <p:txBody>
          <a:bodyPr wrap="none">
            <a:spAutoFit/>
          </a:bodyPr>
          <a:lstStyle/>
          <a:p>
            <a:r>
              <a:rPr lang="fr-BE"/>
              <a:t>-3</a:t>
            </a:r>
            <a:endParaRPr lang="en-US"/>
          </a:p>
        </p:txBody>
      </p:sp>
      <p:cxnSp>
        <p:nvCxnSpPr>
          <p:cNvPr id="23609" name="Connecteur droit 73"/>
          <p:cNvCxnSpPr>
            <a:cxnSpLocks noChangeShapeType="1"/>
          </p:cNvCxnSpPr>
          <p:nvPr/>
        </p:nvCxnSpPr>
        <p:spPr bwMode="auto">
          <a:xfrm>
            <a:off x="493713" y="6187315"/>
            <a:ext cx="0" cy="144463"/>
          </a:xfrm>
          <a:prstGeom prst="line">
            <a:avLst/>
          </a:prstGeom>
          <a:noFill/>
          <a:ln w="9525" algn="ctr">
            <a:solidFill>
              <a:schemeClr val="bg1"/>
            </a:solidFill>
            <a:round/>
            <a:headEnd/>
            <a:tailEnd/>
          </a:ln>
        </p:spPr>
      </p:cxnSp>
      <p:sp>
        <p:nvSpPr>
          <p:cNvPr id="23610" name="Rectangle 59"/>
          <p:cNvSpPr>
            <a:spLocks noChangeArrowheads="1"/>
          </p:cNvSpPr>
          <p:nvPr/>
        </p:nvSpPr>
        <p:spPr bwMode="auto">
          <a:xfrm>
            <a:off x="1619250" y="2051878"/>
            <a:ext cx="1635125" cy="4032250"/>
          </a:xfrm>
          <a:prstGeom prst="rect">
            <a:avLst/>
          </a:prstGeom>
          <a:solidFill>
            <a:srgbClr val="FFFF00">
              <a:alpha val="32000"/>
            </a:srgbClr>
          </a:solidFill>
          <a:ln w="9525">
            <a:solidFill>
              <a:schemeClr val="tx1"/>
            </a:solidFill>
            <a:miter lim="800000"/>
            <a:headEnd/>
            <a:tailEnd/>
          </a:ln>
        </p:spPr>
        <p:txBody>
          <a:bodyPr wrap="none" anchor="ctr"/>
          <a:lstStyle/>
          <a:p>
            <a:pPr algn="ctr"/>
            <a:endParaRPr lang="fr-FR"/>
          </a:p>
        </p:txBody>
      </p:sp>
      <p:sp>
        <p:nvSpPr>
          <p:cNvPr id="23611" name="Rectangle 60"/>
          <p:cNvSpPr>
            <a:spLocks noChangeArrowheads="1"/>
          </p:cNvSpPr>
          <p:nvPr/>
        </p:nvSpPr>
        <p:spPr bwMode="auto">
          <a:xfrm>
            <a:off x="3328988" y="2051878"/>
            <a:ext cx="3403600" cy="4032250"/>
          </a:xfrm>
          <a:prstGeom prst="rect">
            <a:avLst/>
          </a:prstGeom>
          <a:solidFill>
            <a:srgbClr val="FFFF00"/>
          </a:solidFill>
          <a:ln w="9525">
            <a:solidFill>
              <a:schemeClr val="tx1"/>
            </a:solidFill>
            <a:miter lim="800000"/>
            <a:headEnd/>
            <a:tailEnd/>
          </a:ln>
        </p:spPr>
        <p:txBody>
          <a:bodyPr wrap="none" anchor="ctr"/>
          <a:lstStyle/>
          <a:p>
            <a:pPr algn="ctr"/>
            <a:endParaRPr lang="fr-FR" dirty="0"/>
          </a:p>
        </p:txBody>
      </p:sp>
      <p:grpSp>
        <p:nvGrpSpPr>
          <p:cNvPr id="23613" name="Group 105"/>
          <p:cNvGrpSpPr>
            <a:grpSpLocks/>
          </p:cNvGrpSpPr>
          <p:nvPr/>
        </p:nvGrpSpPr>
        <p:grpSpPr bwMode="auto">
          <a:xfrm>
            <a:off x="1476375" y="5939665"/>
            <a:ext cx="6338888" cy="142875"/>
            <a:chOff x="930" y="3430"/>
            <a:chExt cx="3993" cy="90"/>
          </a:xfrm>
        </p:grpSpPr>
        <p:grpSp>
          <p:nvGrpSpPr>
            <p:cNvPr id="23733" name="Group 106"/>
            <p:cNvGrpSpPr>
              <a:grpSpLocks/>
            </p:cNvGrpSpPr>
            <p:nvPr/>
          </p:nvGrpSpPr>
          <p:grpSpPr bwMode="auto">
            <a:xfrm>
              <a:off x="930" y="3430"/>
              <a:ext cx="182" cy="90"/>
              <a:chOff x="2381" y="2024"/>
              <a:chExt cx="271" cy="136"/>
            </a:xfrm>
          </p:grpSpPr>
          <p:sp>
            <p:nvSpPr>
              <p:cNvPr id="23866" name="Oval 1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7" name="Oval 1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8" name="Oval 1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9" name="Oval 1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70" name="Oval 1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34" name="Group 112"/>
            <p:cNvGrpSpPr>
              <a:grpSpLocks/>
            </p:cNvGrpSpPr>
            <p:nvPr/>
          </p:nvGrpSpPr>
          <p:grpSpPr bwMode="auto">
            <a:xfrm>
              <a:off x="1111" y="3430"/>
              <a:ext cx="182" cy="90"/>
              <a:chOff x="2381" y="2024"/>
              <a:chExt cx="271" cy="136"/>
            </a:xfrm>
          </p:grpSpPr>
          <p:sp>
            <p:nvSpPr>
              <p:cNvPr id="23861" name="Oval 11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2" name="Oval 11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3" name="Oval 11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4" name="Oval 11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5" name="Oval 11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35" name="Group 118"/>
            <p:cNvGrpSpPr>
              <a:grpSpLocks/>
            </p:cNvGrpSpPr>
            <p:nvPr/>
          </p:nvGrpSpPr>
          <p:grpSpPr bwMode="auto">
            <a:xfrm>
              <a:off x="1837" y="3430"/>
              <a:ext cx="182" cy="90"/>
              <a:chOff x="2381" y="2024"/>
              <a:chExt cx="271" cy="136"/>
            </a:xfrm>
          </p:grpSpPr>
          <p:sp>
            <p:nvSpPr>
              <p:cNvPr id="23856" name="Oval 11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7" name="Oval 12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8" name="Oval 12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9" name="Oval 12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0" name="Oval 12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36" name="Group 124"/>
            <p:cNvGrpSpPr>
              <a:grpSpLocks/>
            </p:cNvGrpSpPr>
            <p:nvPr/>
          </p:nvGrpSpPr>
          <p:grpSpPr bwMode="auto">
            <a:xfrm>
              <a:off x="1474" y="3430"/>
              <a:ext cx="182" cy="90"/>
              <a:chOff x="2381" y="2024"/>
              <a:chExt cx="271" cy="136"/>
            </a:xfrm>
          </p:grpSpPr>
          <p:sp>
            <p:nvSpPr>
              <p:cNvPr id="23851" name="Oval 12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2" name="Oval 12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3" name="Oval 12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4" name="Oval 12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5" name="Oval 12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37" name="Group 130"/>
            <p:cNvGrpSpPr>
              <a:grpSpLocks/>
            </p:cNvGrpSpPr>
            <p:nvPr/>
          </p:nvGrpSpPr>
          <p:grpSpPr bwMode="auto">
            <a:xfrm>
              <a:off x="1655" y="3430"/>
              <a:ext cx="182" cy="90"/>
              <a:chOff x="2381" y="2024"/>
              <a:chExt cx="271" cy="136"/>
            </a:xfrm>
          </p:grpSpPr>
          <p:sp>
            <p:nvSpPr>
              <p:cNvPr id="23846" name="Oval 13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7" name="Oval 13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8" name="Oval 13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9" name="Oval 13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0" name="Oval 13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38" name="Group 136"/>
            <p:cNvGrpSpPr>
              <a:grpSpLocks/>
            </p:cNvGrpSpPr>
            <p:nvPr/>
          </p:nvGrpSpPr>
          <p:grpSpPr bwMode="auto">
            <a:xfrm>
              <a:off x="1292" y="3430"/>
              <a:ext cx="182" cy="90"/>
              <a:chOff x="2381" y="2024"/>
              <a:chExt cx="271" cy="136"/>
            </a:xfrm>
          </p:grpSpPr>
          <p:sp>
            <p:nvSpPr>
              <p:cNvPr id="23841" name="Oval 13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2" name="Oval 13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3" name="Oval 13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4" name="Oval 14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5" name="Oval 14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39" name="Group 142"/>
            <p:cNvGrpSpPr>
              <a:grpSpLocks/>
            </p:cNvGrpSpPr>
            <p:nvPr/>
          </p:nvGrpSpPr>
          <p:grpSpPr bwMode="auto">
            <a:xfrm>
              <a:off x="2880" y="3430"/>
              <a:ext cx="182" cy="90"/>
              <a:chOff x="2381" y="2024"/>
              <a:chExt cx="271" cy="136"/>
            </a:xfrm>
          </p:grpSpPr>
          <p:sp>
            <p:nvSpPr>
              <p:cNvPr id="23836" name="Oval 14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7" name="Oval 14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8" name="Oval 14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9" name="Oval 14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0" name="Oval 14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0" name="Group 148"/>
            <p:cNvGrpSpPr>
              <a:grpSpLocks/>
            </p:cNvGrpSpPr>
            <p:nvPr/>
          </p:nvGrpSpPr>
          <p:grpSpPr bwMode="auto">
            <a:xfrm>
              <a:off x="2699" y="3430"/>
              <a:ext cx="182" cy="90"/>
              <a:chOff x="2381" y="2024"/>
              <a:chExt cx="271" cy="136"/>
            </a:xfrm>
          </p:grpSpPr>
          <p:sp>
            <p:nvSpPr>
              <p:cNvPr id="23831" name="Oval 14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2" name="Oval 15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3" name="Oval 15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4" name="Oval 15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5" name="Oval 15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1" name="Group 154"/>
            <p:cNvGrpSpPr>
              <a:grpSpLocks/>
            </p:cNvGrpSpPr>
            <p:nvPr/>
          </p:nvGrpSpPr>
          <p:grpSpPr bwMode="auto">
            <a:xfrm>
              <a:off x="2562" y="3430"/>
              <a:ext cx="182" cy="90"/>
              <a:chOff x="2381" y="2024"/>
              <a:chExt cx="271" cy="136"/>
            </a:xfrm>
          </p:grpSpPr>
          <p:sp>
            <p:nvSpPr>
              <p:cNvPr id="23826" name="Oval 15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7" name="Oval 15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8" name="Oval 15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9" name="Oval 15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0" name="Oval 15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2" name="Group 160"/>
            <p:cNvGrpSpPr>
              <a:grpSpLocks/>
            </p:cNvGrpSpPr>
            <p:nvPr/>
          </p:nvGrpSpPr>
          <p:grpSpPr bwMode="auto">
            <a:xfrm>
              <a:off x="2381" y="3430"/>
              <a:ext cx="182" cy="90"/>
              <a:chOff x="2381" y="2024"/>
              <a:chExt cx="271" cy="136"/>
            </a:xfrm>
          </p:grpSpPr>
          <p:sp>
            <p:nvSpPr>
              <p:cNvPr id="23821" name="Oval 16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2" name="Oval 16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3" name="Oval 16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4" name="Oval 16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5" name="Oval 16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3" name="Group 166"/>
            <p:cNvGrpSpPr>
              <a:grpSpLocks/>
            </p:cNvGrpSpPr>
            <p:nvPr/>
          </p:nvGrpSpPr>
          <p:grpSpPr bwMode="auto">
            <a:xfrm>
              <a:off x="2200" y="3430"/>
              <a:ext cx="182" cy="90"/>
              <a:chOff x="2381" y="2024"/>
              <a:chExt cx="271" cy="136"/>
            </a:xfrm>
          </p:grpSpPr>
          <p:sp>
            <p:nvSpPr>
              <p:cNvPr id="23816" name="Oval 16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7" name="Oval 16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8" name="Oval 16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9" name="Oval 17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0" name="Oval 17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4" name="Group 172"/>
            <p:cNvGrpSpPr>
              <a:grpSpLocks/>
            </p:cNvGrpSpPr>
            <p:nvPr/>
          </p:nvGrpSpPr>
          <p:grpSpPr bwMode="auto">
            <a:xfrm>
              <a:off x="2018" y="3430"/>
              <a:ext cx="182" cy="90"/>
              <a:chOff x="2381" y="2024"/>
              <a:chExt cx="271" cy="136"/>
            </a:xfrm>
          </p:grpSpPr>
          <p:sp>
            <p:nvSpPr>
              <p:cNvPr id="23811" name="Oval 17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2" name="Oval 17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3" name="Oval 17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4" name="Oval 17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5" name="Oval 17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5" name="Group 178"/>
            <p:cNvGrpSpPr>
              <a:grpSpLocks/>
            </p:cNvGrpSpPr>
            <p:nvPr/>
          </p:nvGrpSpPr>
          <p:grpSpPr bwMode="auto">
            <a:xfrm>
              <a:off x="3924" y="3430"/>
              <a:ext cx="182" cy="90"/>
              <a:chOff x="2381" y="2024"/>
              <a:chExt cx="271" cy="136"/>
            </a:xfrm>
          </p:grpSpPr>
          <p:sp>
            <p:nvSpPr>
              <p:cNvPr id="23806" name="Oval 17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7" name="Oval 18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8" name="Oval 18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9" name="Oval 18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0" name="Oval 18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6" name="Group 184"/>
            <p:cNvGrpSpPr>
              <a:grpSpLocks/>
            </p:cNvGrpSpPr>
            <p:nvPr/>
          </p:nvGrpSpPr>
          <p:grpSpPr bwMode="auto">
            <a:xfrm>
              <a:off x="3743" y="3430"/>
              <a:ext cx="182" cy="90"/>
              <a:chOff x="2381" y="2024"/>
              <a:chExt cx="271" cy="136"/>
            </a:xfrm>
          </p:grpSpPr>
          <p:sp>
            <p:nvSpPr>
              <p:cNvPr id="23801" name="Oval 18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2" name="Oval 18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3" name="Oval 18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4" name="Oval 18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5" name="Oval 18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7" name="Group 190"/>
            <p:cNvGrpSpPr>
              <a:grpSpLocks/>
            </p:cNvGrpSpPr>
            <p:nvPr/>
          </p:nvGrpSpPr>
          <p:grpSpPr bwMode="auto">
            <a:xfrm>
              <a:off x="3606" y="3430"/>
              <a:ext cx="182" cy="90"/>
              <a:chOff x="2381" y="2024"/>
              <a:chExt cx="271" cy="136"/>
            </a:xfrm>
          </p:grpSpPr>
          <p:sp>
            <p:nvSpPr>
              <p:cNvPr id="23796" name="Oval 19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7" name="Oval 19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8" name="Oval 19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9" name="Oval 19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0" name="Oval 19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8" name="Group 196"/>
            <p:cNvGrpSpPr>
              <a:grpSpLocks/>
            </p:cNvGrpSpPr>
            <p:nvPr/>
          </p:nvGrpSpPr>
          <p:grpSpPr bwMode="auto">
            <a:xfrm>
              <a:off x="3425" y="3430"/>
              <a:ext cx="182" cy="90"/>
              <a:chOff x="2381" y="2024"/>
              <a:chExt cx="271" cy="136"/>
            </a:xfrm>
          </p:grpSpPr>
          <p:sp>
            <p:nvSpPr>
              <p:cNvPr id="23791" name="Oval 19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2" name="Oval 19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3" name="Oval 19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4" name="Oval 20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5" name="Oval 20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9" name="Group 202"/>
            <p:cNvGrpSpPr>
              <a:grpSpLocks/>
            </p:cNvGrpSpPr>
            <p:nvPr/>
          </p:nvGrpSpPr>
          <p:grpSpPr bwMode="auto">
            <a:xfrm>
              <a:off x="3244" y="3430"/>
              <a:ext cx="182" cy="90"/>
              <a:chOff x="2381" y="2024"/>
              <a:chExt cx="271" cy="136"/>
            </a:xfrm>
          </p:grpSpPr>
          <p:sp>
            <p:nvSpPr>
              <p:cNvPr id="23786" name="Oval 20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7" name="Oval 20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8" name="Oval 20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9" name="Oval 20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0" name="Oval 20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50" name="Group 208"/>
            <p:cNvGrpSpPr>
              <a:grpSpLocks/>
            </p:cNvGrpSpPr>
            <p:nvPr/>
          </p:nvGrpSpPr>
          <p:grpSpPr bwMode="auto">
            <a:xfrm>
              <a:off x="3062" y="3430"/>
              <a:ext cx="182" cy="90"/>
              <a:chOff x="2381" y="2024"/>
              <a:chExt cx="271" cy="136"/>
            </a:xfrm>
          </p:grpSpPr>
          <p:sp>
            <p:nvSpPr>
              <p:cNvPr id="23781" name="Oval 20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2" name="Oval 21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3" name="Oval 21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4" name="Oval 21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5" name="Oval 21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51" name="Group 214"/>
            <p:cNvGrpSpPr>
              <a:grpSpLocks/>
            </p:cNvGrpSpPr>
            <p:nvPr/>
          </p:nvGrpSpPr>
          <p:grpSpPr bwMode="auto">
            <a:xfrm>
              <a:off x="4741" y="3430"/>
              <a:ext cx="182" cy="90"/>
              <a:chOff x="2381" y="2024"/>
              <a:chExt cx="271" cy="136"/>
            </a:xfrm>
          </p:grpSpPr>
          <p:sp>
            <p:nvSpPr>
              <p:cNvPr id="23776" name="Oval 21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7" name="Oval 21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8" name="Oval 21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9" name="Oval 21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0" name="Oval 21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52" name="Group 220"/>
            <p:cNvGrpSpPr>
              <a:grpSpLocks/>
            </p:cNvGrpSpPr>
            <p:nvPr/>
          </p:nvGrpSpPr>
          <p:grpSpPr bwMode="auto">
            <a:xfrm>
              <a:off x="4604" y="3430"/>
              <a:ext cx="182" cy="90"/>
              <a:chOff x="2381" y="2024"/>
              <a:chExt cx="271" cy="136"/>
            </a:xfrm>
          </p:grpSpPr>
          <p:sp>
            <p:nvSpPr>
              <p:cNvPr id="23771" name="Oval 22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2" name="Oval 22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3" name="Oval 22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4" name="Oval 22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5" name="Oval 22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53" name="Group 226"/>
            <p:cNvGrpSpPr>
              <a:grpSpLocks/>
            </p:cNvGrpSpPr>
            <p:nvPr/>
          </p:nvGrpSpPr>
          <p:grpSpPr bwMode="auto">
            <a:xfrm>
              <a:off x="4423" y="3430"/>
              <a:ext cx="182" cy="90"/>
              <a:chOff x="2381" y="2024"/>
              <a:chExt cx="271" cy="136"/>
            </a:xfrm>
          </p:grpSpPr>
          <p:sp>
            <p:nvSpPr>
              <p:cNvPr id="23766" name="Oval 22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7" name="Oval 22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8" name="Oval 22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9" name="Oval 23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0" name="Oval 23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54" name="Group 232"/>
            <p:cNvGrpSpPr>
              <a:grpSpLocks/>
            </p:cNvGrpSpPr>
            <p:nvPr/>
          </p:nvGrpSpPr>
          <p:grpSpPr bwMode="auto">
            <a:xfrm>
              <a:off x="4242" y="3430"/>
              <a:ext cx="182" cy="90"/>
              <a:chOff x="2381" y="2024"/>
              <a:chExt cx="271" cy="136"/>
            </a:xfrm>
          </p:grpSpPr>
          <p:sp>
            <p:nvSpPr>
              <p:cNvPr id="23761" name="Oval 23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2" name="Oval 23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3" name="Oval 23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4" name="Oval 23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5" name="Oval 23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55" name="Group 238"/>
            <p:cNvGrpSpPr>
              <a:grpSpLocks/>
            </p:cNvGrpSpPr>
            <p:nvPr/>
          </p:nvGrpSpPr>
          <p:grpSpPr bwMode="auto">
            <a:xfrm>
              <a:off x="4060" y="3430"/>
              <a:ext cx="182" cy="90"/>
              <a:chOff x="2381" y="2024"/>
              <a:chExt cx="271" cy="136"/>
            </a:xfrm>
          </p:grpSpPr>
          <p:sp>
            <p:nvSpPr>
              <p:cNvPr id="23756" name="Oval 23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57" name="Oval 24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58" name="Oval 24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59" name="Oval 24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0" name="Oval 24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grpSp>
        <p:nvGrpSpPr>
          <p:cNvPr id="21568" name="Group 244"/>
          <p:cNvGrpSpPr>
            <a:grpSpLocks/>
          </p:cNvGrpSpPr>
          <p:nvPr/>
        </p:nvGrpSpPr>
        <p:grpSpPr bwMode="auto">
          <a:xfrm>
            <a:off x="1547813" y="5507865"/>
            <a:ext cx="360362" cy="431800"/>
            <a:chOff x="975" y="3158"/>
            <a:chExt cx="227" cy="272"/>
          </a:xfrm>
        </p:grpSpPr>
        <p:sp>
          <p:nvSpPr>
            <p:cNvPr id="23724" name="Oval 245"/>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5" name="Oval 246"/>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6" name="Oval 247"/>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7" name="Oval 248"/>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8" name="Oval 249"/>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9" name="Oval 250"/>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30" name="Oval 251"/>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31" name="Oval 252"/>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32" name="Oval 253"/>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grpSp>
      <p:grpSp>
        <p:nvGrpSpPr>
          <p:cNvPr id="21862" name="Group 358"/>
          <p:cNvGrpSpPr>
            <a:grpSpLocks/>
          </p:cNvGrpSpPr>
          <p:nvPr/>
        </p:nvGrpSpPr>
        <p:grpSpPr bwMode="auto">
          <a:xfrm>
            <a:off x="1476375" y="4644265"/>
            <a:ext cx="862013" cy="935038"/>
            <a:chOff x="930" y="2614"/>
            <a:chExt cx="543" cy="589"/>
          </a:xfrm>
        </p:grpSpPr>
        <p:sp>
          <p:nvSpPr>
            <p:cNvPr id="23713" name="Oval 254"/>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a:p>
          </p:txBody>
        </p:sp>
        <p:grpSp>
          <p:nvGrpSpPr>
            <p:cNvPr id="23714" name="Group 255"/>
            <p:cNvGrpSpPr>
              <a:grpSpLocks/>
            </p:cNvGrpSpPr>
            <p:nvPr/>
          </p:nvGrpSpPr>
          <p:grpSpPr bwMode="auto">
            <a:xfrm>
              <a:off x="1020" y="2614"/>
              <a:ext cx="453" cy="589"/>
              <a:chOff x="975" y="2614"/>
              <a:chExt cx="453" cy="589"/>
            </a:xfrm>
          </p:grpSpPr>
          <p:sp>
            <p:nvSpPr>
              <p:cNvPr id="23715" name="Oval 256"/>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23716" name="Oval 257"/>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23717" name="Oval 258"/>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23718" name="Oval 259"/>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19" name="Oval 260"/>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0" name="Oval 261"/>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1" name="Oval 262"/>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2" name="Oval 263"/>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3" name="Oval 264"/>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grpSp>
      </p:grpSp>
      <p:grpSp>
        <p:nvGrpSpPr>
          <p:cNvPr id="21571" name="Group 265"/>
          <p:cNvGrpSpPr>
            <a:grpSpLocks/>
          </p:cNvGrpSpPr>
          <p:nvPr/>
        </p:nvGrpSpPr>
        <p:grpSpPr bwMode="auto">
          <a:xfrm>
            <a:off x="2268538" y="4644265"/>
            <a:ext cx="431800" cy="215900"/>
            <a:chOff x="1429" y="2614"/>
            <a:chExt cx="272" cy="136"/>
          </a:xfrm>
        </p:grpSpPr>
        <p:sp>
          <p:nvSpPr>
            <p:cNvPr id="23711" name="Oval 266"/>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12" name="Oval 267"/>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grpSp>
      <p:grpSp>
        <p:nvGrpSpPr>
          <p:cNvPr id="21572" name="Group 268"/>
          <p:cNvGrpSpPr>
            <a:grpSpLocks/>
          </p:cNvGrpSpPr>
          <p:nvPr/>
        </p:nvGrpSpPr>
        <p:grpSpPr bwMode="auto">
          <a:xfrm>
            <a:off x="2700338" y="4715703"/>
            <a:ext cx="1079500" cy="1079500"/>
            <a:chOff x="1701" y="2659"/>
            <a:chExt cx="680" cy="680"/>
          </a:xfrm>
        </p:grpSpPr>
        <p:sp>
          <p:nvSpPr>
            <p:cNvPr id="23704" name="Oval 269"/>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705" name="Oval 270"/>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706" name="Oval 271"/>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707" name="Oval 272"/>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708" name="Oval 273"/>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709" name="Oval 274"/>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710" name="Oval 275"/>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grpSp>
      <p:grpSp>
        <p:nvGrpSpPr>
          <p:cNvPr id="21867" name="Group 363"/>
          <p:cNvGrpSpPr>
            <a:grpSpLocks/>
          </p:cNvGrpSpPr>
          <p:nvPr/>
        </p:nvGrpSpPr>
        <p:grpSpPr bwMode="auto">
          <a:xfrm>
            <a:off x="1979613" y="2555115"/>
            <a:ext cx="2879725" cy="2160588"/>
            <a:chOff x="1247" y="1298"/>
            <a:chExt cx="1814" cy="1361"/>
          </a:xfrm>
        </p:grpSpPr>
        <p:grpSp>
          <p:nvGrpSpPr>
            <p:cNvPr id="23694" name="Group 359"/>
            <p:cNvGrpSpPr>
              <a:grpSpLocks/>
            </p:cNvGrpSpPr>
            <p:nvPr/>
          </p:nvGrpSpPr>
          <p:grpSpPr bwMode="auto">
            <a:xfrm>
              <a:off x="1247" y="1344"/>
              <a:ext cx="1088" cy="1315"/>
              <a:chOff x="1247" y="1344"/>
              <a:chExt cx="1088" cy="1315"/>
            </a:xfrm>
          </p:grpSpPr>
          <p:sp>
            <p:nvSpPr>
              <p:cNvPr id="23698" name="Oval 104"/>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p>
                <a:pPr algn="ctr"/>
                <a:endParaRPr lang="fr-FR"/>
              </a:p>
            </p:txBody>
          </p:sp>
          <p:sp>
            <p:nvSpPr>
              <p:cNvPr id="23699" name="Oval 27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p>
                <a:pPr algn="ctr"/>
                <a:endParaRPr lang="fr-FR"/>
              </a:p>
            </p:txBody>
          </p:sp>
          <p:grpSp>
            <p:nvGrpSpPr>
              <p:cNvPr id="23700" name="Group 277"/>
              <p:cNvGrpSpPr>
                <a:grpSpLocks/>
              </p:cNvGrpSpPr>
              <p:nvPr/>
            </p:nvGrpSpPr>
            <p:grpSpPr bwMode="auto">
              <a:xfrm>
                <a:off x="1549" y="1344"/>
                <a:ext cx="786" cy="802"/>
                <a:chOff x="1549" y="1344"/>
                <a:chExt cx="786" cy="802"/>
              </a:xfrm>
            </p:grpSpPr>
            <p:sp>
              <p:nvSpPr>
                <p:cNvPr id="23701" name="Oval 278"/>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23702" name="Oval 279"/>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23703" name="Oval 280"/>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grpSp>
        </p:grpSp>
        <p:grpSp>
          <p:nvGrpSpPr>
            <p:cNvPr id="23695" name="Group 281"/>
            <p:cNvGrpSpPr>
              <a:grpSpLocks/>
            </p:cNvGrpSpPr>
            <p:nvPr/>
          </p:nvGrpSpPr>
          <p:grpSpPr bwMode="auto">
            <a:xfrm>
              <a:off x="2336" y="1298"/>
              <a:ext cx="725" cy="363"/>
              <a:chOff x="2336" y="1298"/>
              <a:chExt cx="725" cy="363"/>
            </a:xfrm>
          </p:grpSpPr>
          <p:sp>
            <p:nvSpPr>
              <p:cNvPr id="23696" name="Oval 282"/>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23697" name="Oval 283"/>
              <p:cNvSpPr>
                <a:spLocks noChangeArrowheads="1"/>
              </p:cNvSpPr>
              <p:nvPr/>
            </p:nvSpPr>
            <p:spPr bwMode="auto">
              <a:xfrm>
                <a:off x="2699"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grpSp>
      </p:grpSp>
      <p:grpSp>
        <p:nvGrpSpPr>
          <p:cNvPr id="21576" name="Group 284"/>
          <p:cNvGrpSpPr>
            <a:grpSpLocks/>
          </p:cNvGrpSpPr>
          <p:nvPr/>
        </p:nvGrpSpPr>
        <p:grpSpPr bwMode="auto">
          <a:xfrm>
            <a:off x="4859338" y="2699578"/>
            <a:ext cx="2738437" cy="3167062"/>
            <a:chOff x="3061" y="1389"/>
            <a:chExt cx="1725" cy="1995"/>
          </a:xfrm>
        </p:grpSpPr>
        <p:sp>
          <p:nvSpPr>
            <p:cNvPr id="23683" name="Oval 285"/>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84" name="Oval 286"/>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85" name="Oval 28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86" name="Oval 288"/>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87" name="Oval 289"/>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88" name="Oval 290"/>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89" name="Oval 291"/>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90" name="Oval 292"/>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91" name="Oval 293"/>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92" name="Oval 294"/>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93" name="Oval 295"/>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grpSp>
      <p:sp>
        <p:nvSpPr>
          <p:cNvPr id="21582" name="AutoShape 325"/>
          <p:cNvSpPr>
            <a:spLocks noChangeArrowheads="1"/>
          </p:cNvSpPr>
          <p:nvPr/>
        </p:nvSpPr>
        <p:spPr bwMode="auto">
          <a:xfrm>
            <a:off x="8283498" y="1620078"/>
            <a:ext cx="360362" cy="863600"/>
          </a:xfrm>
          <a:prstGeom prst="moon">
            <a:avLst>
              <a:gd name="adj" fmla="val 50000"/>
            </a:avLst>
          </a:prstGeom>
          <a:solidFill>
            <a:srgbClr val="FF0066"/>
          </a:solidFill>
          <a:ln w="9525">
            <a:solidFill>
              <a:schemeClr val="tx1"/>
            </a:solidFill>
            <a:miter lim="800000"/>
            <a:headEnd/>
            <a:tailEnd/>
          </a:ln>
        </p:spPr>
        <p:txBody>
          <a:bodyPr wrap="none" anchor="ctr"/>
          <a:lstStyle/>
          <a:p>
            <a:pPr algn="ctr"/>
            <a:endParaRPr lang="fr-FR"/>
          </a:p>
        </p:txBody>
      </p:sp>
      <p:grpSp>
        <p:nvGrpSpPr>
          <p:cNvPr id="21864" name="Group 360"/>
          <p:cNvGrpSpPr>
            <a:grpSpLocks/>
          </p:cNvGrpSpPr>
          <p:nvPr/>
        </p:nvGrpSpPr>
        <p:grpSpPr bwMode="auto">
          <a:xfrm>
            <a:off x="4284663" y="2844040"/>
            <a:ext cx="2878137" cy="3095625"/>
            <a:chOff x="2699" y="1480"/>
            <a:chExt cx="1813" cy="1950"/>
          </a:xfrm>
        </p:grpSpPr>
        <p:grpSp>
          <p:nvGrpSpPr>
            <p:cNvPr id="23643" name="Group 296"/>
            <p:cNvGrpSpPr>
              <a:grpSpLocks/>
            </p:cNvGrpSpPr>
            <p:nvPr/>
          </p:nvGrpSpPr>
          <p:grpSpPr bwMode="auto">
            <a:xfrm>
              <a:off x="2699" y="3158"/>
              <a:ext cx="227" cy="272"/>
              <a:chOff x="975" y="3158"/>
              <a:chExt cx="227" cy="272"/>
            </a:xfrm>
          </p:grpSpPr>
          <p:sp>
            <p:nvSpPr>
              <p:cNvPr id="23674" name="Oval 29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75" name="Oval 298"/>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76" name="Oval 299"/>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77" name="Oval 300"/>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78" name="Oval 301"/>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79" name="Oval 302"/>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80" name="Oval 303"/>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81" name="Oval 304"/>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82" name="Oval 305"/>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grpSp>
        <p:sp>
          <p:nvSpPr>
            <p:cNvPr id="23644" name="Oval 306"/>
            <p:cNvSpPr>
              <a:spLocks noChangeArrowheads="1"/>
            </p:cNvSpPr>
            <p:nvPr/>
          </p:nvSpPr>
          <p:spPr bwMode="auto">
            <a:xfrm rot="558167">
              <a:off x="3288" y="2160"/>
              <a:ext cx="317" cy="318"/>
            </a:xfrm>
            <a:prstGeom prst="ellipse">
              <a:avLst/>
            </a:prstGeom>
            <a:solidFill>
              <a:srgbClr val="0033CC"/>
            </a:solidFill>
            <a:ln w="9525">
              <a:solidFill>
                <a:schemeClr val="tx1"/>
              </a:solidFill>
              <a:round/>
              <a:headEnd/>
              <a:tailEnd/>
            </a:ln>
          </p:spPr>
          <p:txBody>
            <a:bodyPr wrap="none" anchor="ctr"/>
            <a:lstStyle/>
            <a:p>
              <a:pPr algn="ctr"/>
              <a:endParaRPr lang="fr-FR"/>
            </a:p>
          </p:txBody>
        </p:sp>
        <p:grpSp>
          <p:nvGrpSpPr>
            <p:cNvPr id="23645" name="Group 307"/>
            <p:cNvGrpSpPr>
              <a:grpSpLocks/>
            </p:cNvGrpSpPr>
            <p:nvPr/>
          </p:nvGrpSpPr>
          <p:grpSpPr bwMode="auto">
            <a:xfrm>
              <a:off x="3198" y="2704"/>
              <a:ext cx="272" cy="136"/>
              <a:chOff x="1429" y="2614"/>
              <a:chExt cx="272" cy="136"/>
            </a:xfrm>
          </p:grpSpPr>
          <p:sp>
            <p:nvSpPr>
              <p:cNvPr id="23672" name="Oval 308"/>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73" name="Oval 309"/>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grpSp>
        <p:grpSp>
          <p:nvGrpSpPr>
            <p:cNvPr id="23646" name="Group 310"/>
            <p:cNvGrpSpPr>
              <a:grpSpLocks/>
            </p:cNvGrpSpPr>
            <p:nvPr/>
          </p:nvGrpSpPr>
          <p:grpSpPr bwMode="auto">
            <a:xfrm>
              <a:off x="3424" y="2704"/>
              <a:ext cx="680" cy="680"/>
              <a:chOff x="1701" y="2659"/>
              <a:chExt cx="680" cy="680"/>
            </a:xfrm>
          </p:grpSpPr>
          <p:sp>
            <p:nvSpPr>
              <p:cNvPr id="23665" name="Oval 311"/>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666" name="Oval 312"/>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667" name="Oval 313"/>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668" name="Oval 314"/>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669" name="Oval 315"/>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670" name="Oval 316"/>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671" name="Oval 317"/>
              <p:cNvSpPr>
                <a:spLocks noChangeArrowheads="1"/>
              </p:cNvSpPr>
              <p:nvPr/>
            </p:nvSpPr>
            <p:spPr bwMode="auto">
              <a:xfrm>
                <a:off x="2245" y="3203"/>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grpSp>
        <p:grpSp>
          <p:nvGrpSpPr>
            <p:cNvPr id="23647" name="Group 318"/>
            <p:cNvGrpSpPr>
              <a:grpSpLocks/>
            </p:cNvGrpSpPr>
            <p:nvPr/>
          </p:nvGrpSpPr>
          <p:grpSpPr bwMode="auto">
            <a:xfrm>
              <a:off x="3560" y="1480"/>
              <a:ext cx="952" cy="770"/>
              <a:chOff x="3560" y="1480"/>
              <a:chExt cx="952" cy="770"/>
            </a:xfrm>
          </p:grpSpPr>
          <p:sp>
            <p:nvSpPr>
              <p:cNvPr id="23662" name="Oval 319"/>
              <p:cNvSpPr>
                <a:spLocks noChangeArrowheads="1"/>
              </p:cNvSpPr>
              <p:nvPr/>
            </p:nvSpPr>
            <p:spPr bwMode="auto">
              <a:xfrm rot="558167">
                <a:off x="3560" y="1933"/>
                <a:ext cx="317" cy="317"/>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23663" name="Oval 320"/>
              <p:cNvSpPr>
                <a:spLocks noChangeArrowheads="1"/>
              </p:cNvSpPr>
              <p:nvPr/>
            </p:nvSpPr>
            <p:spPr bwMode="auto">
              <a:xfrm rot="558167">
                <a:off x="3833" y="1706"/>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23664" name="Oval 321"/>
              <p:cNvSpPr>
                <a:spLocks noChangeArrowheads="1"/>
              </p:cNvSpPr>
              <p:nvPr/>
            </p:nvSpPr>
            <p:spPr bwMode="auto">
              <a:xfrm rot="558167">
                <a:off x="4150" y="1480"/>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grpSp>
        <p:grpSp>
          <p:nvGrpSpPr>
            <p:cNvPr id="23648" name="Group 326"/>
            <p:cNvGrpSpPr>
              <a:grpSpLocks/>
            </p:cNvGrpSpPr>
            <p:nvPr/>
          </p:nvGrpSpPr>
          <p:grpSpPr bwMode="auto">
            <a:xfrm>
              <a:off x="2699" y="2387"/>
              <a:ext cx="635" cy="816"/>
              <a:chOff x="2699" y="2387"/>
              <a:chExt cx="635" cy="816"/>
            </a:xfrm>
          </p:grpSpPr>
          <p:sp>
            <p:nvSpPr>
              <p:cNvPr id="23649" name="Oval 327"/>
              <p:cNvSpPr>
                <a:spLocks noChangeArrowheads="1"/>
              </p:cNvSpPr>
              <p:nvPr/>
            </p:nvSpPr>
            <p:spPr bwMode="auto">
              <a:xfrm>
                <a:off x="3061" y="2387"/>
                <a:ext cx="273" cy="272"/>
              </a:xfrm>
              <a:prstGeom prst="ellipse">
                <a:avLst/>
              </a:prstGeom>
              <a:solidFill>
                <a:srgbClr val="0033CC"/>
              </a:solidFill>
              <a:ln w="9525">
                <a:solidFill>
                  <a:schemeClr val="tx1"/>
                </a:solidFill>
                <a:round/>
                <a:headEnd/>
                <a:tailEnd/>
              </a:ln>
            </p:spPr>
            <p:txBody>
              <a:bodyPr wrap="none" anchor="ctr"/>
              <a:lstStyle/>
              <a:p>
                <a:pPr algn="ctr"/>
                <a:endParaRPr lang="fr-FR"/>
              </a:p>
            </p:txBody>
          </p:sp>
          <p:grpSp>
            <p:nvGrpSpPr>
              <p:cNvPr id="23650" name="Group 328"/>
              <p:cNvGrpSpPr>
                <a:grpSpLocks/>
              </p:cNvGrpSpPr>
              <p:nvPr/>
            </p:nvGrpSpPr>
            <p:grpSpPr bwMode="auto">
              <a:xfrm>
                <a:off x="2699" y="2614"/>
                <a:ext cx="543" cy="589"/>
                <a:chOff x="2699" y="2614"/>
                <a:chExt cx="543" cy="589"/>
              </a:xfrm>
            </p:grpSpPr>
            <p:grpSp>
              <p:nvGrpSpPr>
                <p:cNvPr id="23651" name="Group 329"/>
                <p:cNvGrpSpPr>
                  <a:grpSpLocks/>
                </p:cNvGrpSpPr>
                <p:nvPr/>
              </p:nvGrpSpPr>
              <p:grpSpPr bwMode="auto">
                <a:xfrm rot="655987">
                  <a:off x="2789" y="2614"/>
                  <a:ext cx="453" cy="589"/>
                  <a:chOff x="975" y="2614"/>
                  <a:chExt cx="453" cy="589"/>
                </a:xfrm>
              </p:grpSpPr>
              <p:sp>
                <p:nvSpPr>
                  <p:cNvPr id="23653" name="Oval 330"/>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23654" name="Oval 331"/>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23655" name="Oval 332"/>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23656" name="Oval 333"/>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57" name="Oval 33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58" name="Oval 33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59" name="Oval 33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60" name="Oval 337"/>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61" name="Oval 338"/>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grpSp>
            <p:sp>
              <p:nvSpPr>
                <p:cNvPr id="23652" name="Oval 339"/>
                <p:cNvSpPr>
                  <a:spLocks noChangeArrowheads="1"/>
                </p:cNvSpPr>
                <p:nvPr/>
              </p:nvSpPr>
              <p:spPr bwMode="auto">
                <a:xfrm>
                  <a:off x="2699" y="3022"/>
                  <a:ext cx="181" cy="181"/>
                </a:xfrm>
                <a:prstGeom prst="ellipse">
                  <a:avLst/>
                </a:prstGeom>
                <a:solidFill>
                  <a:srgbClr val="FF9933"/>
                </a:solidFill>
                <a:ln w="9525">
                  <a:solidFill>
                    <a:schemeClr val="tx1"/>
                  </a:solidFill>
                  <a:round/>
                  <a:headEnd/>
                  <a:tailEnd/>
                </a:ln>
              </p:spPr>
              <p:txBody>
                <a:bodyPr wrap="none" anchor="ctr"/>
                <a:lstStyle/>
                <a:p>
                  <a:pPr algn="ctr"/>
                  <a:endParaRPr lang="fr-FR"/>
                </a:p>
              </p:txBody>
            </p:sp>
          </p:grpSp>
        </p:grpSp>
      </p:grpSp>
      <p:sp>
        <p:nvSpPr>
          <p:cNvPr id="21584" name="AutoShape 340"/>
          <p:cNvSpPr>
            <a:spLocks noChangeArrowheads="1"/>
          </p:cNvSpPr>
          <p:nvPr/>
        </p:nvSpPr>
        <p:spPr bwMode="auto">
          <a:xfrm>
            <a:off x="1403350" y="4427596"/>
            <a:ext cx="144463" cy="1655762"/>
          </a:xfrm>
          <a:prstGeom prst="triangle">
            <a:avLst>
              <a:gd name="adj" fmla="val 50000"/>
            </a:avLst>
          </a:prstGeom>
          <a:solidFill>
            <a:srgbClr val="FF33CC"/>
          </a:solidFill>
          <a:ln w="9525" algn="ctr">
            <a:solidFill>
              <a:schemeClr val="tx1"/>
            </a:solidFill>
            <a:miter lim="800000"/>
            <a:headEnd/>
            <a:tailEnd/>
          </a:ln>
        </p:spPr>
        <p:txBody>
          <a:bodyPr wrap="none" anchor="ctr"/>
          <a:lstStyle/>
          <a:p>
            <a:pPr algn="ctr"/>
            <a:endParaRPr lang="fr-FR"/>
          </a:p>
        </p:txBody>
      </p:sp>
      <p:sp>
        <p:nvSpPr>
          <p:cNvPr id="21585" name="AutoShape 342"/>
          <p:cNvSpPr>
            <a:spLocks noChangeArrowheads="1"/>
          </p:cNvSpPr>
          <p:nvPr/>
        </p:nvSpPr>
        <p:spPr bwMode="auto">
          <a:xfrm>
            <a:off x="4140200" y="4427596"/>
            <a:ext cx="144463" cy="1655762"/>
          </a:xfrm>
          <a:prstGeom prst="triangle">
            <a:avLst>
              <a:gd name="adj" fmla="val 50000"/>
            </a:avLst>
          </a:prstGeom>
          <a:solidFill>
            <a:srgbClr val="FF33CC"/>
          </a:solidFill>
          <a:ln w="9525" algn="ctr">
            <a:solidFill>
              <a:schemeClr val="tx1"/>
            </a:solidFill>
            <a:miter lim="800000"/>
            <a:headEnd/>
            <a:tailEnd/>
          </a:ln>
        </p:spPr>
        <p:txBody>
          <a:bodyPr wrap="none" anchor="ctr"/>
          <a:lstStyle/>
          <a:p>
            <a:pPr algn="ctr"/>
            <a:endParaRPr lang="fr-FR"/>
          </a:p>
        </p:txBody>
      </p:sp>
      <p:sp>
        <p:nvSpPr>
          <p:cNvPr id="21586" name="AutoShape 343"/>
          <p:cNvSpPr>
            <a:spLocks noChangeArrowheads="1"/>
          </p:cNvSpPr>
          <p:nvPr/>
        </p:nvSpPr>
        <p:spPr bwMode="auto">
          <a:xfrm>
            <a:off x="2179637" y="3161828"/>
            <a:ext cx="144463" cy="2952750"/>
          </a:xfrm>
          <a:prstGeom prst="triangle">
            <a:avLst>
              <a:gd name="adj" fmla="val 50000"/>
            </a:avLst>
          </a:prstGeom>
          <a:solidFill>
            <a:srgbClr val="99FF66"/>
          </a:solidFill>
          <a:ln w="9525" algn="ctr">
            <a:solidFill>
              <a:schemeClr val="tx1"/>
            </a:solidFill>
            <a:miter lim="800000"/>
            <a:headEnd/>
            <a:tailEnd/>
          </a:ln>
        </p:spPr>
        <p:txBody>
          <a:bodyPr wrap="none" anchor="ctr"/>
          <a:lstStyle/>
          <a:p>
            <a:pPr algn="ctr"/>
            <a:endParaRPr lang="fr-FR"/>
          </a:p>
        </p:txBody>
      </p:sp>
      <p:sp>
        <p:nvSpPr>
          <p:cNvPr id="21588" name="Rectangle 346"/>
          <p:cNvSpPr>
            <a:spLocks noChangeArrowheads="1"/>
          </p:cNvSpPr>
          <p:nvPr/>
        </p:nvSpPr>
        <p:spPr bwMode="auto">
          <a:xfrm>
            <a:off x="7596188" y="2051878"/>
            <a:ext cx="287337" cy="4040187"/>
          </a:xfrm>
          <a:prstGeom prst="rect">
            <a:avLst/>
          </a:prstGeom>
          <a:solidFill>
            <a:srgbClr val="006600"/>
          </a:solidFill>
          <a:ln w="12700">
            <a:solidFill>
              <a:schemeClr val="tx1"/>
            </a:solidFill>
            <a:miter lim="800000"/>
            <a:headEnd/>
            <a:tailEnd/>
          </a:ln>
        </p:spPr>
        <p:txBody>
          <a:bodyPr wrap="none" anchor="ctr"/>
          <a:lstStyle/>
          <a:p>
            <a:pPr algn="ctr"/>
            <a:endParaRPr lang="fr-FR"/>
          </a:p>
        </p:txBody>
      </p:sp>
      <p:sp>
        <p:nvSpPr>
          <p:cNvPr id="21590" name="AutoShape 350"/>
          <p:cNvSpPr>
            <a:spLocks noChangeArrowheads="1"/>
          </p:cNvSpPr>
          <p:nvPr/>
        </p:nvSpPr>
        <p:spPr bwMode="auto">
          <a:xfrm>
            <a:off x="7354358" y="2010891"/>
            <a:ext cx="169970" cy="4090987"/>
          </a:xfrm>
          <a:prstGeom prst="triangle">
            <a:avLst>
              <a:gd name="adj" fmla="val 50000"/>
            </a:avLst>
          </a:prstGeom>
          <a:solidFill>
            <a:srgbClr val="FF3399"/>
          </a:solidFill>
          <a:ln w="9525" algn="ctr">
            <a:solidFill>
              <a:schemeClr val="tx1"/>
            </a:solidFill>
            <a:miter lim="800000"/>
            <a:headEnd/>
            <a:tailEnd/>
          </a:ln>
        </p:spPr>
        <p:txBody>
          <a:bodyPr wrap="none" anchor="ctr"/>
          <a:lstStyle/>
          <a:p>
            <a:pPr algn="ctr"/>
            <a:endParaRPr lang="fr-FR"/>
          </a:p>
        </p:txBody>
      </p:sp>
      <p:sp>
        <p:nvSpPr>
          <p:cNvPr id="21591" name="AutoShape 351"/>
          <p:cNvSpPr>
            <a:spLocks noChangeArrowheads="1"/>
          </p:cNvSpPr>
          <p:nvPr/>
        </p:nvSpPr>
        <p:spPr bwMode="auto">
          <a:xfrm>
            <a:off x="7668344" y="1979324"/>
            <a:ext cx="215900" cy="4103687"/>
          </a:xfrm>
          <a:prstGeom prst="triangle">
            <a:avLst>
              <a:gd name="adj" fmla="val 50000"/>
            </a:avLst>
          </a:prstGeom>
          <a:solidFill>
            <a:srgbClr val="800080"/>
          </a:solidFill>
          <a:ln w="9525" algn="ctr">
            <a:solidFill>
              <a:schemeClr val="tx1"/>
            </a:solidFill>
            <a:miter lim="800000"/>
            <a:headEnd/>
            <a:tailEnd/>
          </a:ln>
        </p:spPr>
        <p:txBody>
          <a:bodyPr wrap="none" anchor="ctr"/>
          <a:lstStyle/>
          <a:p>
            <a:pPr algn="ctr"/>
            <a:endParaRPr lang="fr-FR"/>
          </a:p>
        </p:txBody>
      </p:sp>
      <p:sp>
        <p:nvSpPr>
          <p:cNvPr id="21592" name="AutoShape 352"/>
          <p:cNvSpPr>
            <a:spLocks noChangeArrowheads="1"/>
          </p:cNvSpPr>
          <p:nvPr/>
        </p:nvSpPr>
        <p:spPr bwMode="auto">
          <a:xfrm>
            <a:off x="2555776" y="3131452"/>
            <a:ext cx="144462" cy="2952750"/>
          </a:xfrm>
          <a:prstGeom prst="triangle">
            <a:avLst>
              <a:gd name="adj" fmla="val 50000"/>
            </a:avLst>
          </a:prstGeom>
          <a:solidFill>
            <a:srgbClr val="FFFFCC"/>
          </a:solidFill>
          <a:ln w="9525" algn="ctr">
            <a:solidFill>
              <a:schemeClr val="tx1"/>
            </a:solidFill>
            <a:miter lim="800000"/>
            <a:headEnd/>
            <a:tailEnd/>
          </a:ln>
        </p:spPr>
        <p:txBody>
          <a:bodyPr wrap="none" anchor="ctr"/>
          <a:lstStyle/>
          <a:p>
            <a:pPr algn="ctr"/>
            <a:endParaRPr lang="fr-FR"/>
          </a:p>
        </p:txBody>
      </p:sp>
      <p:sp>
        <p:nvSpPr>
          <p:cNvPr id="21593" name="AutoShape 353"/>
          <p:cNvSpPr>
            <a:spLocks noChangeArrowheads="1"/>
          </p:cNvSpPr>
          <p:nvPr/>
        </p:nvSpPr>
        <p:spPr bwMode="auto">
          <a:xfrm>
            <a:off x="2339752" y="5579724"/>
            <a:ext cx="144462" cy="503237"/>
          </a:xfrm>
          <a:prstGeom prst="triangle">
            <a:avLst>
              <a:gd name="adj" fmla="val 50000"/>
            </a:avLst>
          </a:prstGeom>
          <a:solidFill>
            <a:srgbClr val="FF33CC"/>
          </a:solidFill>
          <a:ln w="9525" algn="ctr">
            <a:solidFill>
              <a:schemeClr val="tx1"/>
            </a:solidFill>
            <a:miter lim="800000"/>
            <a:headEnd/>
            <a:tailEnd/>
          </a:ln>
        </p:spPr>
        <p:txBody>
          <a:bodyPr wrap="none" anchor="ctr"/>
          <a:lstStyle/>
          <a:p>
            <a:pPr algn="ctr"/>
            <a:endParaRPr lang="fr-FR"/>
          </a:p>
        </p:txBody>
      </p:sp>
      <p:sp>
        <p:nvSpPr>
          <p:cNvPr id="21594" name="Line 354"/>
          <p:cNvSpPr>
            <a:spLocks noChangeShapeType="1"/>
          </p:cNvSpPr>
          <p:nvPr/>
        </p:nvSpPr>
        <p:spPr bwMode="auto">
          <a:xfrm flipV="1">
            <a:off x="1908175" y="2123315"/>
            <a:ext cx="1368425" cy="3816350"/>
          </a:xfrm>
          <a:prstGeom prst="line">
            <a:avLst/>
          </a:prstGeom>
          <a:noFill/>
          <a:ln w="38100">
            <a:solidFill>
              <a:srgbClr val="FFFF00"/>
            </a:solidFill>
            <a:round/>
            <a:headEnd/>
            <a:tailEnd/>
          </a:ln>
        </p:spPr>
        <p:txBody>
          <a:bodyPr wrap="none" anchor="ctr"/>
          <a:lstStyle/>
          <a:p>
            <a:endParaRPr lang="fr-FR"/>
          </a:p>
        </p:txBody>
      </p:sp>
      <p:sp>
        <p:nvSpPr>
          <p:cNvPr id="21596" name="Line 356"/>
          <p:cNvSpPr>
            <a:spLocks noChangeShapeType="1"/>
          </p:cNvSpPr>
          <p:nvPr/>
        </p:nvSpPr>
        <p:spPr bwMode="auto">
          <a:xfrm>
            <a:off x="6732588" y="2123315"/>
            <a:ext cx="863600" cy="3887788"/>
          </a:xfrm>
          <a:prstGeom prst="line">
            <a:avLst/>
          </a:prstGeom>
          <a:noFill/>
          <a:ln w="28575">
            <a:solidFill>
              <a:srgbClr val="FFFF00"/>
            </a:solidFill>
            <a:round/>
            <a:headEnd/>
            <a:tailEnd/>
          </a:ln>
        </p:spPr>
        <p:txBody>
          <a:bodyPr wrap="none" anchor="ctr"/>
          <a:lstStyle/>
          <a:p>
            <a:endParaRPr lang="fr-FR"/>
          </a:p>
        </p:txBody>
      </p:sp>
      <p:grpSp>
        <p:nvGrpSpPr>
          <p:cNvPr id="21869" name="Group 365"/>
          <p:cNvGrpSpPr>
            <a:grpSpLocks/>
          </p:cNvGrpSpPr>
          <p:nvPr/>
        </p:nvGrpSpPr>
        <p:grpSpPr bwMode="auto">
          <a:xfrm>
            <a:off x="6300788" y="2339364"/>
            <a:ext cx="431800" cy="3744912"/>
            <a:chOff x="3969" y="1207"/>
            <a:chExt cx="272" cy="2359"/>
          </a:xfrm>
        </p:grpSpPr>
        <p:sp>
          <p:nvSpPr>
            <p:cNvPr id="23638" name="AutoShape 359"/>
            <p:cNvSpPr>
              <a:spLocks noChangeArrowheads="1"/>
            </p:cNvSpPr>
            <p:nvPr/>
          </p:nvSpPr>
          <p:spPr bwMode="auto">
            <a:xfrm>
              <a:off x="3969" y="2523"/>
              <a:ext cx="91" cy="1043"/>
            </a:xfrm>
            <a:prstGeom prst="triangle">
              <a:avLst>
                <a:gd name="adj" fmla="val 50000"/>
              </a:avLst>
            </a:prstGeom>
            <a:solidFill>
              <a:srgbClr val="FF3300"/>
            </a:solidFill>
            <a:ln w="9525" algn="ctr">
              <a:solidFill>
                <a:schemeClr val="tx1"/>
              </a:solidFill>
              <a:miter lim="800000"/>
              <a:headEnd/>
              <a:tailEnd/>
            </a:ln>
          </p:spPr>
          <p:txBody>
            <a:bodyPr wrap="none" anchor="ctr"/>
            <a:lstStyle/>
            <a:p>
              <a:pPr algn="ctr"/>
              <a:endParaRPr lang="fr-FR"/>
            </a:p>
          </p:txBody>
        </p:sp>
        <p:sp>
          <p:nvSpPr>
            <p:cNvPr id="23639" name="AutoShape 360"/>
            <p:cNvSpPr>
              <a:spLocks noChangeArrowheads="1"/>
            </p:cNvSpPr>
            <p:nvPr/>
          </p:nvSpPr>
          <p:spPr bwMode="auto">
            <a:xfrm>
              <a:off x="4059" y="1706"/>
              <a:ext cx="91" cy="1860"/>
            </a:xfrm>
            <a:prstGeom prst="triangle">
              <a:avLst>
                <a:gd name="adj" fmla="val 50000"/>
              </a:avLst>
            </a:prstGeom>
            <a:solidFill>
              <a:srgbClr val="FF3300"/>
            </a:solidFill>
            <a:ln w="9525" algn="ctr">
              <a:solidFill>
                <a:schemeClr val="tx1"/>
              </a:solidFill>
              <a:miter lim="800000"/>
              <a:headEnd/>
              <a:tailEnd/>
            </a:ln>
          </p:spPr>
          <p:txBody>
            <a:bodyPr wrap="none" anchor="ctr"/>
            <a:lstStyle/>
            <a:p>
              <a:pPr algn="ctr"/>
              <a:endParaRPr lang="fr-FR"/>
            </a:p>
          </p:txBody>
        </p:sp>
        <p:sp>
          <p:nvSpPr>
            <p:cNvPr id="23640" name="AutoShape 361"/>
            <p:cNvSpPr>
              <a:spLocks noChangeArrowheads="1"/>
            </p:cNvSpPr>
            <p:nvPr/>
          </p:nvSpPr>
          <p:spPr bwMode="auto">
            <a:xfrm>
              <a:off x="4150" y="1207"/>
              <a:ext cx="91" cy="2359"/>
            </a:xfrm>
            <a:prstGeom prst="triangle">
              <a:avLst>
                <a:gd name="adj" fmla="val 50000"/>
              </a:avLst>
            </a:prstGeom>
            <a:solidFill>
              <a:srgbClr val="FF3300"/>
            </a:solidFill>
            <a:ln w="9525" algn="ctr">
              <a:solidFill>
                <a:schemeClr val="tx1"/>
              </a:solidFill>
              <a:miter lim="800000"/>
              <a:headEnd/>
              <a:tailEnd/>
            </a:ln>
          </p:spPr>
          <p:txBody>
            <a:bodyPr wrap="none" anchor="ctr"/>
            <a:lstStyle/>
            <a:p>
              <a:pPr algn="ctr"/>
              <a:endParaRPr lang="fr-FR"/>
            </a:p>
          </p:txBody>
        </p:sp>
      </p:grpSp>
      <p:sp>
        <p:nvSpPr>
          <p:cNvPr id="21868" name="AutoShape 343"/>
          <p:cNvSpPr>
            <a:spLocks noChangeArrowheads="1"/>
          </p:cNvSpPr>
          <p:nvPr/>
        </p:nvSpPr>
        <p:spPr bwMode="auto">
          <a:xfrm>
            <a:off x="5435600" y="3131452"/>
            <a:ext cx="144463" cy="2952750"/>
          </a:xfrm>
          <a:prstGeom prst="triangle">
            <a:avLst>
              <a:gd name="adj" fmla="val 50000"/>
            </a:avLst>
          </a:prstGeom>
          <a:solidFill>
            <a:srgbClr val="99FF66"/>
          </a:solidFill>
          <a:ln w="9525" algn="ctr">
            <a:solidFill>
              <a:schemeClr val="tx1"/>
            </a:solidFill>
            <a:miter lim="800000"/>
            <a:headEnd/>
            <a:tailEnd/>
          </a:ln>
        </p:spPr>
        <p:txBody>
          <a:bodyPr wrap="none" anchor="ctr"/>
          <a:lstStyle/>
          <a:p>
            <a:pPr algn="ctr"/>
            <a:endParaRPr lang="fr-FR"/>
          </a:p>
        </p:txBody>
      </p:sp>
      <p:grpSp>
        <p:nvGrpSpPr>
          <p:cNvPr id="2" name="Groupe 1"/>
          <p:cNvGrpSpPr/>
          <p:nvPr/>
        </p:nvGrpSpPr>
        <p:grpSpPr>
          <a:xfrm>
            <a:off x="685006" y="1907316"/>
            <a:ext cx="486223" cy="4113987"/>
            <a:chOff x="611188" y="1520825"/>
            <a:chExt cx="486223" cy="4113987"/>
          </a:xfrm>
        </p:grpSpPr>
        <p:sp>
          <p:nvSpPr>
            <p:cNvPr id="362" name="Text Box 128"/>
            <p:cNvSpPr txBox="1">
              <a:spLocks noChangeArrowheads="1"/>
            </p:cNvSpPr>
            <p:nvPr/>
          </p:nvSpPr>
          <p:spPr bwMode="auto">
            <a:xfrm>
              <a:off x="735013" y="5357813"/>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2</a:t>
              </a:r>
              <a:endParaRPr lang="fr-FR" altLang="fr-FR" sz="1200">
                <a:latin typeface="+mn-lt"/>
              </a:endParaRPr>
            </a:p>
          </p:txBody>
        </p:sp>
        <p:sp>
          <p:nvSpPr>
            <p:cNvPr id="363" name="Line 108"/>
            <p:cNvSpPr>
              <a:spLocks noChangeShapeType="1"/>
            </p:cNvSpPr>
            <p:nvPr/>
          </p:nvSpPr>
          <p:spPr bwMode="auto">
            <a:xfrm flipV="1">
              <a:off x="611188" y="1593850"/>
              <a:ext cx="0" cy="3959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64" name="Line 109"/>
            <p:cNvSpPr>
              <a:spLocks noChangeShapeType="1"/>
            </p:cNvSpPr>
            <p:nvPr/>
          </p:nvSpPr>
          <p:spPr bwMode="auto">
            <a:xfrm>
              <a:off x="611188" y="55530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65" name="Line 110"/>
            <p:cNvSpPr>
              <a:spLocks noChangeShapeType="1"/>
            </p:cNvSpPr>
            <p:nvPr/>
          </p:nvSpPr>
          <p:spPr bwMode="auto">
            <a:xfrm>
              <a:off x="611188" y="53371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66" name="Line 111"/>
            <p:cNvSpPr>
              <a:spLocks noChangeShapeType="1"/>
            </p:cNvSpPr>
            <p:nvPr/>
          </p:nvSpPr>
          <p:spPr bwMode="auto">
            <a:xfrm>
              <a:off x="611188" y="51212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67" name="Line 112"/>
            <p:cNvSpPr>
              <a:spLocks noChangeShapeType="1"/>
            </p:cNvSpPr>
            <p:nvPr/>
          </p:nvSpPr>
          <p:spPr bwMode="auto">
            <a:xfrm>
              <a:off x="611188" y="49053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68" name="Line 113"/>
            <p:cNvSpPr>
              <a:spLocks noChangeShapeType="1"/>
            </p:cNvSpPr>
            <p:nvPr/>
          </p:nvSpPr>
          <p:spPr bwMode="auto">
            <a:xfrm>
              <a:off x="611188" y="46894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69" name="Line 114"/>
            <p:cNvSpPr>
              <a:spLocks noChangeShapeType="1"/>
            </p:cNvSpPr>
            <p:nvPr/>
          </p:nvSpPr>
          <p:spPr bwMode="auto">
            <a:xfrm>
              <a:off x="611188" y="44735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0" name="Line 115"/>
            <p:cNvSpPr>
              <a:spLocks noChangeShapeType="1"/>
            </p:cNvSpPr>
            <p:nvPr/>
          </p:nvSpPr>
          <p:spPr bwMode="auto">
            <a:xfrm>
              <a:off x="611188" y="42576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1" name="Line 116"/>
            <p:cNvSpPr>
              <a:spLocks noChangeShapeType="1"/>
            </p:cNvSpPr>
            <p:nvPr/>
          </p:nvSpPr>
          <p:spPr bwMode="auto">
            <a:xfrm>
              <a:off x="611188" y="40417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2" name="Line 117"/>
            <p:cNvSpPr>
              <a:spLocks noChangeShapeType="1"/>
            </p:cNvSpPr>
            <p:nvPr/>
          </p:nvSpPr>
          <p:spPr bwMode="auto">
            <a:xfrm>
              <a:off x="611188" y="38258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3" name="Line 118"/>
            <p:cNvSpPr>
              <a:spLocks noChangeShapeType="1"/>
            </p:cNvSpPr>
            <p:nvPr/>
          </p:nvSpPr>
          <p:spPr bwMode="auto">
            <a:xfrm>
              <a:off x="611188" y="36099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4" name="Line 119"/>
            <p:cNvSpPr>
              <a:spLocks noChangeShapeType="1"/>
            </p:cNvSpPr>
            <p:nvPr/>
          </p:nvSpPr>
          <p:spPr bwMode="auto">
            <a:xfrm>
              <a:off x="611188" y="33940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5" name="Line 120"/>
            <p:cNvSpPr>
              <a:spLocks noChangeShapeType="1"/>
            </p:cNvSpPr>
            <p:nvPr/>
          </p:nvSpPr>
          <p:spPr bwMode="auto">
            <a:xfrm>
              <a:off x="611188" y="31781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6" name="Line 121"/>
            <p:cNvSpPr>
              <a:spLocks noChangeShapeType="1"/>
            </p:cNvSpPr>
            <p:nvPr/>
          </p:nvSpPr>
          <p:spPr bwMode="auto">
            <a:xfrm>
              <a:off x="611188" y="29606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7" name="Line 122"/>
            <p:cNvSpPr>
              <a:spLocks noChangeShapeType="1"/>
            </p:cNvSpPr>
            <p:nvPr/>
          </p:nvSpPr>
          <p:spPr bwMode="auto">
            <a:xfrm>
              <a:off x="611188" y="27447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8" name="Line 123"/>
            <p:cNvSpPr>
              <a:spLocks noChangeShapeType="1"/>
            </p:cNvSpPr>
            <p:nvPr/>
          </p:nvSpPr>
          <p:spPr bwMode="auto">
            <a:xfrm>
              <a:off x="611188" y="25288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9" name="Line 124"/>
            <p:cNvSpPr>
              <a:spLocks noChangeShapeType="1"/>
            </p:cNvSpPr>
            <p:nvPr/>
          </p:nvSpPr>
          <p:spPr bwMode="auto">
            <a:xfrm>
              <a:off x="611188" y="23129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80" name="Line 125"/>
            <p:cNvSpPr>
              <a:spLocks noChangeShapeType="1"/>
            </p:cNvSpPr>
            <p:nvPr/>
          </p:nvSpPr>
          <p:spPr bwMode="auto">
            <a:xfrm>
              <a:off x="611188" y="20970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81" name="Line 126"/>
            <p:cNvSpPr>
              <a:spLocks noChangeShapeType="1"/>
            </p:cNvSpPr>
            <p:nvPr/>
          </p:nvSpPr>
          <p:spPr bwMode="auto">
            <a:xfrm>
              <a:off x="611188" y="18811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82" name="Line 127"/>
            <p:cNvSpPr>
              <a:spLocks noChangeShapeType="1"/>
            </p:cNvSpPr>
            <p:nvPr/>
          </p:nvSpPr>
          <p:spPr bwMode="auto">
            <a:xfrm>
              <a:off x="611188" y="16652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83" name="Text Box 129"/>
            <p:cNvSpPr txBox="1">
              <a:spLocks noChangeArrowheads="1"/>
            </p:cNvSpPr>
            <p:nvPr/>
          </p:nvSpPr>
          <p:spPr bwMode="auto">
            <a:xfrm>
              <a:off x="755651" y="3897313"/>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9</a:t>
              </a:r>
              <a:endParaRPr lang="fr-FR" altLang="fr-FR" sz="1200">
                <a:latin typeface="+mn-lt"/>
              </a:endParaRPr>
            </a:p>
          </p:txBody>
        </p:sp>
        <p:sp>
          <p:nvSpPr>
            <p:cNvPr id="384" name="Text Box 130"/>
            <p:cNvSpPr txBox="1">
              <a:spLocks noChangeArrowheads="1"/>
            </p:cNvSpPr>
            <p:nvPr/>
          </p:nvSpPr>
          <p:spPr bwMode="auto">
            <a:xfrm>
              <a:off x="755651" y="4113213"/>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8</a:t>
              </a:r>
              <a:endParaRPr lang="fr-FR" altLang="fr-FR" sz="1200">
                <a:latin typeface="+mn-lt"/>
              </a:endParaRPr>
            </a:p>
          </p:txBody>
        </p:sp>
        <p:sp>
          <p:nvSpPr>
            <p:cNvPr id="385" name="Text Box 131"/>
            <p:cNvSpPr txBox="1">
              <a:spLocks noChangeArrowheads="1"/>
            </p:cNvSpPr>
            <p:nvPr/>
          </p:nvSpPr>
          <p:spPr bwMode="auto">
            <a:xfrm>
              <a:off x="755651" y="4329113"/>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7</a:t>
              </a:r>
              <a:endParaRPr lang="fr-FR" altLang="fr-FR" sz="1200">
                <a:latin typeface="+mn-lt"/>
              </a:endParaRPr>
            </a:p>
          </p:txBody>
        </p:sp>
        <p:sp>
          <p:nvSpPr>
            <p:cNvPr id="386" name="Text Box 132"/>
            <p:cNvSpPr txBox="1">
              <a:spLocks noChangeArrowheads="1"/>
            </p:cNvSpPr>
            <p:nvPr/>
          </p:nvSpPr>
          <p:spPr bwMode="auto">
            <a:xfrm>
              <a:off x="755651" y="4545013"/>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6</a:t>
              </a:r>
              <a:endParaRPr lang="fr-FR" altLang="fr-FR" sz="1200">
                <a:latin typeface="+mn-lt"/>
              </a:endParaRPr>
            </a:p>
          </p:txBody>
        </p:sp>
        <p:sp>
          <p:nvSpPr>
            <p:cNvPr id="387" name="Text Box 133"/>
            <p:cNvSpPr txBox="1">
              <a:spLocks noChangeArrowheads="1"/>
            </p:cNvSpPr>
            <p:nvPr/>
          </p:nvSpPr>
          <p:spPr bwMode="auto">
            <a:xfrm>
              <a:off x="755651" y="4760913"/>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5</a:t>
              </a:r>
              <a:endParaRPr lang="fr-FR" altLang="fr-FR" sz="1200">
                <a:latin typeface="+mn-lt"/>
              </a:endParaRPr>
            </a:p>
          </p:txBody>
        </p:sp>
        <p:sp>
          <p:nvSpPr>
            <p:cNvPr id="388" name="Text Box 134"/>
            <p:cNvSpPr txBox="1">
              <a:spLocks noChangeArrowheads="1"/>
            </p:cNvSpPr>
            <p:nvPr/>
          </p:nvSpPr>
          <p:spPr bwMode="auto">
            <a:xfrm>
              <a:off x="755651" y="4978400"/>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4</a:t>
              </a:r>
              <a:endParaRPr lang="fr-FR" altLang="fr-FR" sz="1200">
                <a:latin typeface="+mn-lt"/>
              </a:endParaRPr>
            </a:p>
          </p:txBody>
        </p:sp>
        <p:sp>
          <p:nvSpPr>
            <p:cNvPr id="389" name="Text Box 135"/>
            <p:cNvSpPr txBox="1">
              <a:spLocks noChangeArrowheads="1"/>
            </p:cNvSpPr>
            <p:nvPr/>
          </p:nvSpPr>
          <p:spPr bwMode="auto">
            <a:xfrm>
              <a:off x="755651" y="5194300"/>
              <a:ext cx="26321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3</a:t>
              </a:r>
              <a:endParaRPr lang="fr-FR" altLang="fr-FR" sz="1200">
                <a:latin typeface="+mn-lt"/>
              </a:endParaRPr>
            </a:p>
          </p:txBody>
        </p:sp>
        <p:sp>
          <p:nvSpPr>
            <p:cNvPr id="390" name="Text Box 136"/>
            <p:cNvSpPr txBox="1">
              <a:spLocks noChangeArrowheads="1"/>
            </p:cNvSpPr>
            <p:nvPr/>
          </p:nvSpPr>
          <p:spPr bwMode="auto">
            <a:xfrm>
              <a:off x="755651" y="21701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17</a:t>
              </a:r>
              <a:endParaRPr lang="fr-FR" altLang="fr-FR" sz="1200">
                <a:latin typeface="+mn-lt"/>
              </a:endParaRPr>
            </a:p>
          </p:txBody>
        </p:sp>
        <p:sp>
          <p:nvSpPr>
            <p:cNvPr id="391" name="Text Box 137"/>
            <p:cNvSpPr txBox="1">
              <a:spLocks noChangeArrowheads="1"/>
            </p:cNvSpPr>
            <p:nvPr/>
          </p:nvSpPr>
          <p:spPr bwMode="auto">
            <a:xfrm>
              <a:off x="755651" y="36814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10</a:t>
              </a:r>
              <a:endParaRPr lang="fr-FR" altLang="fr-FR" sz="1200">
                <a:latin typeface="+mn-lt"/>
              </a:endParaRPr>
            </a:p>
          </p:txBody>
        </p:sp>
        <p:sp>
          <p:nvSpPr>
            <p:cNvPr id="392" name="Text Box 138"/>
            <p:cNvSpPr txBox="1">
              <a:spLocks noChangeArrowheads="1"/>
            </p:cNvSpPr>
            <p:nvPr/>
          </p:nvSpPr>
          <p:spPr bwMode="auto">
            <a:xfrm>
              <a:off x="755651" y="23860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16</a:t>
              </a:r>
              <a:endParaRPr lang="fr-FR" altLang="fr-FR" sz="1200">
                <a:latin typeface="+mn-lt"/>
              </a:endParaRPr>
            </a:p>
          </p:txBody>
        </p:sp>
        <p:sp>
          <p:nvSpPr>
            <p:cNvPr id="393" name="Text Box 139"/>
            <p:cNvSpPr txBox="1">
              <a:spLocks noChangeArrowheads="1"/>
            </p:cNvSpPr>
            <p:nvPr/>
          </p:nvSpPr>
          <p:spPr bwMode="auto">
            <a:xfrm>
              <a:off x="755651" y="26019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15</a:t>
              </a:r>
              <a:endParaRPr lang="fr-FR" altLang="fr-FR" sz="1200">
                <a:latin typeface="+mn-lt"/>
              </a:endParaRPr>
            </a:p>
          </p:txBody>
        </p:sp>
        <p:sp>
          <p:nvSpPr>
            <p:cNvPr id="394" name="Text Box 140"/>
            <p:cNvSpPr txBox="1">
              <a:spLocks noChangeArrowheads="1"/>
            </p:cNvSpPr>
            <p:nvPr/>
          </p:nvSpPr>
          <p:spPr bwMode="auto">
            <a:xfrm>
              <a:off x="755651" y="28178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14</a:t>
              </a:r>
              <a:endParaRPr lang="fr-FR" altLang="fr-FR" sz="1200">
                <a:latin typeface="+mn-lt"/>
              </a:endParaRPr>
            </a:p>
          </p:txBody>
        </p:sp>
        <p:sp>
          <p:nvSpPr>
            <p:cNvPr id="395" name="Text Box 141"/>
            <p:cNvSpPr txBox="1">
              <a:spLocks noChangeArrowheads="1"/>
            </p:cNvSpPr>
            <p:nvPr/>
          </p:nvSpPr>
          <p:spPr bwMode="auto">
            <a:xfrm>
              <a:off x="755651" y="30337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12</a:t>
              </a:r>
              <a:endParaRPr lang="fr-FR" altLang="fr-FR" sz="1200">
                <a:latin typeface="+mn-lt"/>
              </a:endParaRPr>
            </a:p>
          </p:txBody>
        </p:sp>
        <p:sp>
          <p:nvSpPr>
            <p:cNvPr id="396" name="Text Box 142"/>
            <p:cNvSpPr txBox="1">
              <a:spLocks noChangeArrowheads="1"/>
            </p:cNvSpPr>
            <p:nvPr/>
          </p:nvSpPr>
          <p:spPr bwMode="auto">
            <a:xfrm>
              <a:off x="755651" y="32496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12</a:t>
              </a:r>
              <a:endParaRPr lang="fr-FR" altLang="fr-FR" sz="1200">
                <a:latin typeface="+mn-lt"/>
              </a:endParaRPr>
            </a:p>
          </p:txBody>
        </p:sp>
        <p:sp>
          <p:nvSpPr>
            <p:cNvPr id="397" name="Text Box 143"/>
            <p:cNvSpPr txBox="1">
              <a:spLocks noChangeArrowheads="1"/>
            </p:cNvSpPr>
            <p:nvPr/>
          </p:nvSpPr>
          <p:spPr bwMode="auto">
            <a:xfrm>
              <a:off x="755651" y="3465513"/>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11</a:t>
              </a:r>
              <a:endParaRPr lang="fr-FR" altLang="fr-FR" sz="1200">
                <a:latin typeface="+mn-lt"/>
              </a:endParaRPr>
            </a:p>
          </p:txBody>
        </p:sp>
        <p:sp>
          <p:nvSpPr>
            <p:cNvPr id="398" name="Text Box 144"/>
            <p:cNvSpPr txBox="1">
              <a:spLocks noChangeArrowheads="1"/>
            </p:cNvSpPr>
            <p:nvPr/>
          </p:nvSpPr>
          <p:spPr bwMode="auto">
            <a:xfrm>
              <a:off x="755651" y="1952625"/>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18</a:t>
              </a:r>
              <a:endParaRPr lang="fr-FR" altLang="fr-FR" sz="1200">
                <a:latin typeface="+mn-lt"/>
              </a:endParaRPr>
            </a:p>
          </p:txBody>
        </p:sp>
        <p:sp>
          <p:nvSpPr>
            <p:cNvPr id="399" name="Text Box 145"/>
            <p:cNvSpPr txBox="1">
              <a:spLocks noChangeArrowheads="1"/>
            </p:cNvSpPr>
            <p:nvPr/>
          </p:nvSpPr>
          <p:spPr bwMode="auto">
            <a:xfrm>
              <a:off x="755651" y="1520825"/>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20</a:t>
              </a:r>
              <a:endParaRPr lang="fr-FR" altLang="fr-FR" sz="1200">
                <a:latin typeface="+mn-lt"/>
              </a:endParaRPr>
            </a:p>
          </p:txBody>
        </p:sp>
        <p:sp>
          <p:nvSpPr>
            <p:cNvPr id="400" name="Text Box 146"/>
            <p:cNvSpPr txBox="1">
              <a:spLocks noChangeArrowheads="1"/>
            </p:cNvSpPr>
            <p:nvPr/>
          </p:nvSpPr>
          <p:spPr bwMode="auto">
            <a:xfrm>
              <a:off x="755651" y="1736725"/>
              <a:ext cx="3417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mn-lt"/>
                </a:rPr>
                <a:t>19</a:t>
              </a:r>
              <a:endParaRPr lang="fr-FR" altLang="fr-FR" sz="1200">
                <a:latin typeface="+mn-lt"/>
              </a:endParaRPr>
            </a:p>
          </p:txBody>
        </p:sp>
      </p:grpSp>
      <p:sp>
        <p:nvSpPr>
          <p:cNvPr id="401" name="Text Box 149"/>
          <p:cNvSpPr txBox="1">
            <a:spLocks noChangeArrowheads="1"/>
          </p:cNvSpPr>
          <p:nvPr/>
        </p:nvSpPr>
        <p:spPr bwMode="auto">
          <a:xfrm>
            <a:off x="0" y="2016519"/>
            <a:ext cx="553357"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800" dirty="0">
                <a:latin typeface="+mn-lt"/>
              </a:rPr>
              <a:t>mm</a:t>
            </a:r>
            <a:endParaRPr lang="fr-FR" altLang="fr-FR" sz="1800" dirty="0">
              <a:latin typeface="+mn-lt"/>
            </a:endParaRPr>
          </a:p>
        </p:txBody>
      </p:sp>
      <p:grpSp>
        <p:nvGrpSpPr>
          <p:cNvPr id="3" name="Groupe 2"/>
          <p:cNvGrpSpPr/>
          <p:nvPr/>
        </p:nvGrpSpPr>
        <p:grpSpPr>
          <a:xfrm>
            <a:off x="418307" y="6051583"/>
            <a:ext cx="7634287" cy="176213"/>
            <a:chOff x="418307" y="5373688"/>
            <a:chExt cx="7634287" cy="176213"/>
          </a:xfrm>
        </p:grpSpPr>
        <p:cxnSp>
          <p:nvCxnSpPr>
            <p:cNvPr id="403" name="Connecteur droit 50"/>
            <p:cNvCxnSpPr>
              <a:cxnSpLocks noChangeShapeType="1"/>
            </p:cNvCxnSpPr>
            <p:nvPr/>
          </p:nvCxnSpPr>
          <p:spPr bwMode="auto">
            <a:xfrm>
              <a:off x="418307" y="5418138"/>
              <a:ext cx="763428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4" name="Connecteur droit 52"/>
            <p:cNvCxnSpPr>
              <a:cxnSpLocks noChangeShapeType="1"/>
            </p:cNvCxnSpPr>
            <p:nvPr/>
          </p:nvCxnSpPr>
          <p:spPr bwMode="auto">
            <a:xfrm>
              <a:off x="171132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5" name="Connecteur droit 53"/>
            <p:cNvCxnSpPr>
              <a:cxnSpLocks noChangeShapeType="1"/>
            </p:cNvCxnSpPr>
            <p:nvPr/>
          </p:nvCxnSpPr>
          <p:spPr bwMode="auto">
            <a:xfrm>
              <a:off x="200501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6" name="Connecteur droit 54"/>
            <p:cNvCxnSpPr>
              <a:cxnSpLocks noChangeShapeType="1"/>
            </p:cNvCxnSpPr>
            <p:nvPr/>
          </p:nvCxnSpPr>
          <p:spPr bwMode="auto">
            <a:xfrm>
              <a:off x="229870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7" name="Connecteur droit 55"/>
            <p:cNvCxnSpPr>
              <a:cxnSpLocks noChangeShapeType="1"/>
            </p:cNvCxnSpPr>
            <p:nvPr/>
          </p:nvCxnSpPr>
          <p:spPr bwMode="auto">
            <a:xfrm>
              <a:off x="259238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8" name="Connecteur droit 56"/>
            <p:cNvCxnSpPr>
              <a:cxnSpLocks noChangeShapeType="1"/>
            </p:cNvCxnSpPr>
            <p:nvPr/>
          </p:nvCxnSpPr>
          <p:spPr bwMode="auto">
            <a:xfrm>
              <a:off x="288448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9" name="Connecteur droit 57"/>
            <p:cNvCxnSpPr>
              <a:cxnSpLocks noChangeShapeType="1"/>
            </p:cNvCxnSpPr>
            <p:nvPr/>
          </p:nvCxnSpPr>
          <p:spPr bwMode="auto">
            <a:xfrm>
              <a:off x="317817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 name="Connecteur droit 58"/>
            <p:cNvCxnSpPr>
              <a:cxnSpLocks noChangeShapeType="1"/>
            </p:cNvCxnSpPr>
            <p:nvPr/>
          </p:nvCxnSpPr>
          <p:spPr bwMode="auto">
            <a:xfrm>
              <a:off x="346868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1" name="Connecteur droit 60"/>
            <p:cNvCxnSpPr>
              <a:cxnSpLocks noChangeShapeType="1"/>
            </p:cNvCxnSpPr>
            <p:nvPr/>
          </p:nvCxnSpPr>
          <p:spPr bwMode="auto">
            <a:xfrm>
              <a:off x="376713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2" name="Connecteur droit 61"/>
            <p:cNvCxnSpPr>
              <a:cxnSpLocks noChangeShapeType="1"/>
            </p:cNvCxnSpPr>
            <p:nvPr/>
          </p:nvCxnSpPr>
          <p:spPr bwMode="auto">
            <a:xfrm>
              <a:off x="405765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3" name="Connecteur droit 62"/>
            <p:cNvCxnSpPr>
              <a:cxnSpLocks noChangeShapeType="1"/>
            </p:cNvCxnSpPr>
            <p:nvPr/>
          </p:nvCxnSpPr>
          <p:spPr bwMode="auto">
            <a:xfrm>
              <a:off x="435292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4" name="Connecteur droit 63"/>
            <p:cNvCxnSpPr>
              <a:cxnSpLocks noChangeShapeType="1"/>
            </p:cNvCxnSpPr>
            <p:nvPr/>
          </p:nvCxnSpPr>
          <p:spPr bwMode="auto">
            <a:xfrm>
              <a:off x="464343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5" name="Connecteur droit 64"/>
            <p:cNvCxnSpPr>
              <a:cxnSpLocks noChangeShapeType="1"/>
            </p:cNvCxnSpPr>
            <p:nvPr/>
          </p:nvCxnSpPr>
          <p:spPr bwMode="auto">
            <a:xfrm>
              <a:off x="493871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6" name="Connecteur droit 65"/>
            <p:cNvCxnSpPr>
              <a:cxnSpLocks noChangeShapeType="1"/>
            </p:cNvCxnSpPr>
            <p:nvPr/>
          </p:nvCxnSpPr>
          <p:spPr bwMode="auto">
            <a:xfrm>
              <a:off x="523081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7" name="Connecteur droit 66"/>
            <p:cNvCxnSpPr>
              <a:cxnSpLocks noChangeShapeType="1"/>
            </p:cNvCxnSpPr>
            <p:nvPr/>
          </p:nvCxnSpPr>
          <p:spPr bwMode="auto">
            <a:xfrm>
              <a:off x="552450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8" name="Connecteur droit 67"/>
            <p:cNvCxnSpPr>
              <a:cxnSpLocks noChangeShapeType="1"/>
            </p:cNvCxnSpPr>
            <p:nvPr/>
          </p:nvCxnSpPr>
          <p:spPr bwMode="auto">
            <a:xfrm>
              <a:off x="581818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9" name="Connecteur droit 68"/>
            <p:cNvCxnSpPr>
              <a:cxnSpLocks noChangeShapeType="1"/>
            </p:cNvCxnSpPr>
            <p:nvPr/>
          </p:nvCxnSpPr>
          <p:spPr bwMode="auto">
            <a:xfrm>
              <a:off x="611187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0" name="Connecteur droit 69"/>
            <p:cNvCxnSpPr>
              <a:cxnSpLocks noChangeShapeType="1"/>
            </p:cNvCxnSpPr>
            <p:nvPr/>
          </p:nvCxnSpPr>
          <p:spPr bwMode="auto">
            <a:xfrm>
              <a:off x="640556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1" name="Connecteur droit 70"/>
            <p:cNvCxnSpPr>
              <a:cxnSpLocks noChangeShapeType="1"/>
            </p:cNvCxnSpPr>
            <p:nvPr/>
          </p:nvCxnSpPr>
          <p:spPr bwMode="auto">
            <a:xfrm>
              <a:off x="669766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2" name="Connecteur droit 71"/>
            <p:cNvCxnSpPr>
              <a:cxnSpLocks noChangeShapeType="1"/>
            </p:cNvCxnSpPr>
            <p:nvPr/>
          </p:nvCxnSpPr>
          <p:spPr bwMode="auto">
            <a:xfrm>
              <a:off x="698976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3" name="Connecteur droit 72"/>
            <p:cNvCxnSpPr>
              <a:cxnSpLocks noChangeShapeType="1"/>
            </p:cNvCxnSpPr>
            <p:nvPr/>
          </p:nvCxnSpPr>
          <p:spPr bwMode="auto">
            <a:xfrm>
              <a:off x="728345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4" name="Connecteur droit 73"/>
            <p:cNvCxnSpPr>
              <a:cxnSpLocks noChangeShapeType="1"/>
            </p:cNvCxnSpPr>
            <p:nvPr/>
          </p:nvCxnSpPr>
          <p:spPr bwMode="auto">
            <a:xfrm>
              <a:off x="757713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5" name="Connecteur droit 113"/>
            <p:cNvCxnSpPr>
              <a:cxnSpLocks noChangeShapeType="1"/>
            </p:cNvCxnSpPr>
            <p:nvPr/>
          </p:nvCxnSpPr>
          <p:spPr bwMode="auto">
            <a:xfrm>
              <a:off x="146367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6" name="Connecteur droit 143"/>
            <p:cNvCxnSpPr>
              <a:cxnSpLocks noChangeShapeType="1"/>
            </p:cNvCxnSpPr>
            <p:nvPr/>
          </p:nvCxnSpPr>
          <p:spPr bwMode="auto">
            <a:xfrm>
              <a:off x="119380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7" name="Connecteur droit 73"/>
            <p:cNvCxnSpPr>
              <a:cxnSpLocks noChangeShapeType="1"/>
            </p:cNvCxnSpPr>
            <p:nvPr/>
          </p:nvCxnSpPr>
          <p:spPr bwMode="auto">
            <a:xfrm>
              <a:off x="7856538" y="5403851"/>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8" name="Connecteur droit 143"/>
            <p:cNvCxnSpPr>
              <a:cxnSpLocks noChangeShapeType="1"/>
            </p:cNvCxnSpPr>
            <p:nvPr/>
          </p:nvCxnSpPr>
          <p:spPr bwMode="auto">
            <a:xfrm>
              <a:off x="966788" y="5403851"/>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9" name="Connecteur droit 143"/>
            <p:cNvCxnSpPr>
              <a:cxnSpLocks noChangeShapeType="1"/>
            </p:cNvCxnSpPr>
            <p:nvPr/>
          </p:nvCxnSpPr>
          <p:spPr bwMode="auto">
            <a:xfrm>
              <a:off x="717550" y="540543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0" name="Connecteur droit 73"/>
            <p:cNvCxnSpPr>
              <a:cxnSpLocks noChangeShapeType="1"/>
            </p:cNvCxnSpPr>
            <p:nvPr/>
          </p:nvCxnSpPr>
          <p:spPr bwMode="auto">
            <a:xfrm>
              <a:off x="468313" y="540543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6" name="Flèche vers le bas 5"/>
          <p:cNvSpPr/>
          <p:nvPr/>
        </p:nvSpPr>
        <p:spPr>
          <a:xfrm rot="12430599">
            <a:off x="2640630" y="2175939"/>
            <a:ext cx="335314" cy="734317"/>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2" name="AutoShape 343"/>
          <p:cNvSpPr>
            <a:spLocks noChangeArrowheads="1"/>
          </p:cNvSpPr>
          <p:nvPr/>
        </p:nvSpPr>
        <p:spPr bwMode="auto">
          <a:xfrm>
            <a:off x="2906725" y="3149128"/>
            <a:ext cx="144463" cy="2952750"/>
          </a:xfrm>
          <a:prstGeom prst="triangle">
            <a:avLst>
              <a:gd name="adj" fmla="val 50000"/>
            </a:avLst>
          </a:prstGeom>
          <a:solidFill>
            <a:srgbClr val="7030A0"/>
          </a:solidFill>
          <a:ln w="9525" algn="ctr">
            <a:solidFill>
              <a:schemeClr val="tx1"/>
            </a:solidFill>
            <a:miter lim="800000"/>
            <a:headEnd/>
            <a:tailEnd/>
          </a:ln>
        </p:spPr>
        <p:txBody>
          <a:bodyPr wrap="none" anchor="ctr"/>
          <a:lstStyle/>
          <a:p>
            <a:pPr algn="ctr"/>
            <a:endParaRPr lang="fr-FR"/>
          </a:p>
        </p:txBody>
      </p:sp>
      <p:sp>
        <p:nvSpPr>
          <p:cNvPr id="443" name="AutoShape 343"/>
          <p:cNvSpPr>
            <a:spLocks noChangeArrowheads="1"/>
          </p:cNvSpPr>
          <p:nvPr/>
        </p:nvSpPr>
        <p:spPr bwMode="auto">
          <a:xfrm>
            <a:off x="4033706" y="5444503"/>
            <a:ext cx="106246" cy="632903"/>
          </a:xfrm>
          <a:prstGeom prst="triangle">
            <a:avLst>
              <a:gd name="adj" fmla="val 50000"/>
            </a:avLst>
          </a:prstGeom>
          <a:solidFill>
            <a:srgbClr val="99FF66"/>
          </a:solidFill>
          <a:ln w="9525" algn="ctr">
            <a:solidFill>
              <a:schemeClr val="tx1"/>
            </a:solidFill>
            <a:miter lim="800000"/>
            <a:headEnd/>
            <a:tailEnd/>
          </a:ln>
        </p:spPr>
        <p:txBody>
          <a:bodyPr wrap="none" anchor="ctr"/>
          <a:lstStyle/>
          <a:p>
            <a:pPr algn="ctr"/>
            <a:endParaRPr lang="fr-FR"/>
          </a:p>
        </p:txBody>
      </p:sp>
      <p:sp>
        <p:nvSpPr>
          <p:cNvPr id="7" name="ZoneTexte 6"/>
          <p:cNvSpPr txBox="1"/>
          <p:nvPr/>
        </p:nvSpPr>
        <p:spPr>
          <a:xfrm>
            <a:off x="453545" y="1445651"/>
            <a:ext cx="1151021" cy="461665"/>
          </a:xfrm>
          <a:prstGeom prst="rect">
            <a:avLst/>
          </a:prstGeom>
          <a:noFill/>
          <a:ln>
            <a:noFill/>
          </a:ln>
        </p:spPr>
        <p:txBody>
          <a:bodyPr wrap="none" rtlCol="0">
            <a:spAutoFit/>
          </a:bodyPr>
          <a:lstStyle/>
          <a:p>
            <a:r>
              <a:rPr lang="fr-BE" sz="2400" dirty="0" err="1" smtClean="0"/>
              <a:t>Oestrus</a:t>
            </a:r>
            <a:endParaRPr lang="fr-BE" sz="2400" dirty="0"/>
          </a:p>
        </p:txBody>
      </p:sp>
      <p:sp>
        <p:nvSpPr>
          <p:cNvPr id="450" name="ZoneTexte 449"/>
          <p:cNvSpPr txBox="1"/>
          <p:nvPr/>
        </p:nvSpPr>
        <p:spPr>
          <a:xfrm>
            <a:off x="6372225" y="1111763"/>
            <a:ext cx="2617383" cy="461665"/>
          </a:xfrm>
          <a:prstGeom prst="rect">
            <a:avLst/>
          </a:prstGeom>
          <a:noFill/>
          <a:ln>
            <a:noFill/>
          </a:ln>
        </p:spPr>
        <p:txBody>
          <a:bodyPr wrap="none" rtlCol="0">
            <a:spAutoFit/>
          </a:bodyPr>
          <a:lstStyle/>
          <a:p>
            <a:r>
              <a:rPr lang="fr-BE" sz="2400" dirty="0" err="1" smtClean="0"/>
              <a:t>Prooestrus</a:t>
            </a:r>
            <a:r>
              <a:rPr lang="fr-BE" sz="2400" dirty="0" smtClean="0"/>
              <a:t>/</a:t>
            </a:r>
            <a:r>
              <a:rPr lang="fr-BE" sz="2400" dirty="0" err="1" smtClean="0"/>
              <a:t>Oestrus</a:t>
            </a:r>
            <a:endParaRPr lang="fr-BE" sz="2400" dirty="0"/>
          </a:p>
        </p:txBody>
      </p:sp>
      <p:sp>
        <p:nvSpPr>
          <p:cNvPr id="451" name="ZoneTexte 450"/>
          <p:cNvSpPr txBox="1"/>
          <p:nvPr/>
        </p:nvSpPr>
        <p:spPr>
          <a:xfrm>
            <a:off x="1701623" y="1436034"/>
            <a:ext cx="1624034" cy="461665"/>
          </a:xfrm>
          <a:prstGeom prst="rect">
            <a:avLst/>
          </a:prstGeom>
          <a:noFill/>
          <a:ln>
            <a:noFill/>
          </a:ln>
        </p:spPr>
        <p:txBody>
          <a:bodyPr wrap="none" rtlCol="0">
            <a:spAutoFit/>
          </a:bodyPr>
          <a:lstStyle/>
          <a:p>
            <a:r>
              <a:rPr lang="fr-BE" sz="2400" dirty="0" err="1" smtClean="0"/>
              <a:t>Metoestrus</a:t>
            </a:r>
            <a:endParaRPr lang="fr-BE" sz="2400" dirty="0"/>
          </a:p>
        </p:txBody>
      </p:sp>
      <p:sp>
        <p:nvSpPr>
          <p:cNvPr id="452" name="ZoneTexte 451"/>
          <p:cNvSpPr txBox="1"/>
          <p:nvPr/>
        </p:nvSpPr>
        <p:spPr>
          <a:xfrm>
            <a:off x="4254198" y="1436033"/>
            <a:ext cx="1369029" cy="461665"/>
          </a:xfrm>
          <a:prstGeom prst="rect">
            <a:avLst/>
          </a:prstGeom>
          <a:noFill/>
          <a:ln>
            <a:noFill/>
          </a:ln>
        </p:spPr>
        <p:txBody>
          <a:bodyPr wrap="none" rtlCol="0">
            <a:spAutoFit/>
          </a:bodyPr>
          <a:lstStyle/>
          <a:p>
            <a:r>
              <a:rPr lang="fr-BE" sz="2400" dirty="0" err="1" smtClean="0"/>
              <a:t>Dioestrus</a:t>
            </a:r>
            <a:endParaRPr lang="fr-BE" sz="2400" dirty="0"/>
          </a:p>
        </p:txBody>
      </p:sp>
      <p:sp>
        <p:nvSpPr>
          <p:cNvPr id="453" name="Flèche vers le bas 452"/>
          <p:cNvSpPr/>
          <p:nvPr/>
        </p:nvSpPr>
        <p:spPr>
          <a:xfrm rot="16200000">
            <a:off x="4649748" y="1948564"/>
            <a:ext cx="335314" cy="734317"/>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4" name="Flèche vers le bas 453"/>
          <p:cNvSpPr/>
          <p:nvPr/>
        </p:nvSpPr>
        <p:spPr>
          <a:xfrm rot="20604191">
            <a:off x="6943697" y="3448540"/>
            <a:ext cx="335314" cy="734317"/>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55" name="Group 347"/>
          <p:cNvGrpSpPr>
            <a:grpSpLocks/>
          </p:cNvGrpSpPr>
          <p:nvPr/>
        </p:nvGrpSpPr>
        <p:grpSpPr bwMode="auto">
          <a:xfrm>
            <a:off x="7092950" y="2194753"/>
            <a:ext cx="1077913" cy="865187"/>
            <a:chOff x="4468" y="1071"/>
            <a:chExt cx="679" cy="545"/>
          </a:xfrm>
        </p:grpSpPr>
        <p:sp>
          <p:nvSpPr>
            <p:cNvPr id="456" name="Oval 348"/>
            <p:cNvSpPr>
              <a:spLocks noChangeArrowheads="1"/>
            </p:cNvSpPr>
            <p:nvPr/>
          </p:nvSpPr>
          <p:spPr bwMode="auto">
            <a:xfrm rot="558167">
              <a:off x="4468" y="1253"/>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457" name="Oval 349"/>
            <p:cNvSpPr>
              <a:spLocks noChangeArrowheads="1"/>
            </p:cNvSpPr>
            <p:nvPr/>
          </p:nvSpPr>
          <p:spPr bwMode="auto">
            <a:xfrm rot="558167">
              <a:off x="4785" y="1071"/>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grpSp>
      <p:sp>
        <p:nvSpPr>
          <p:cNvPr id="462" name="AutoShape 343"/>
          <p:cNvSpPr>
            <a:spLocks noChangeArrowheads="1"/>
          </p:cNvSpPr>
          <p:nvPr/>
        </p:nvSpPr>
        <p:spPr bwMode="auto">
          <a:xfrm>
            <a:off x="3242294" y="5594645"/>
            <a:ext cx="105570" cy="468762"/>
          </a:xfrm>
          <a:prstGeom prst="triangle">
            <a:avLst>
              <a:gd name="adj" fmla="val 50000"/>
            </a:avLst>
          </a:prstGeom>
          <a:solidFill>
            <a:srgbClr val="7030A0"/>
          </a:solidFill>
          <a:ln w="9525" algn="ctr">
            <a:solidFill>
              <a:schemeClr val="tx1"/>
            </a:solidFill>
            <a:miter lim="800000"/>
            <a:headEnd/>
            <a:tailEnd/>
          </a:ln>
        </p:spPr>
        <p:txBody>
          <a:bodyPr wrap="none" anchor="ctr"/>
          <a:lstStyle/>
          <a:p>
            <a:pPr algn="ctr"/>
            <a:endParaRPr lang="fr-FR"/>
          </a:p>
        </p:txBody>
      </p:sp>
      <p:sp>
        <p:nvSpPr>
          <p:cNvPr id="471" name="AutoShape 343"/>
          <p:cNvSpPr>
            <a:spLocks noChangeArrowheads="1"/>
          </p:cNvSpPr>
          <p:nvPr/>
        </p:nvSpPr>
        <p:spPr bwMode="auto">
          <a:xfrm>
            <a:off x="7524328" y="3131452"/>
            <a:ext cx="144463" cy="2952750"/>
          </a:xfrm>
          <a:prstGeom prst="triangle">
            <a:avLst>
              <a:gd name="adj" fmla="val 50000"/>
            </a:avLst>
          </a:prstGeom>
          <a:solidFill>
            <a:srgbClr val="99FF66"/>
          </a:solidFill>
          <a:ln w="9525" algn="ctr">
            <a:solidFill>
              <a:schemeClr val="tx1"/>
            </a:solidFill>
            <a:miter lim="800000"/>
            <a:headEnd/>
            <a:tailEnd/>
          </a:ln>
        </p:spPr>
        <p:txBody>
          <a:bodyPr wrap="none" anchor="ctr"/>
          <a:lstStyle/>
          <a:p>
            <a:pPr algn="ctr"/>
            <a:endParaRPr lang="fr-FR"/>
          </a:p>
        </p:txBody>
      </p:sp>
      <p:sp>
        <p:nvSpPr>
          <p:cNvPr id="441" name="Rectangle à coins arrondis 440"/>
          <p:cNvSpPr/>
          <p:nvPr/>
        </p:nvSpPr>
        <p:spPr>
          <a:xfrm>
            <a:off x="241729" y="135980"/>
            <a:ext cx="8660541" cy="849676"/>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dirty="0" smtClean="0"/>
              <a:t>Implications thérapeutiques des connaissances </a:t>
            </a:r>
            <a:r>
              <a:rPr lang="fr-BE" sz="2800" dirty="0" err="1" smtClean="0"/>
              <a:t>histo</a:t>
            </a:r>
            <a:r>
              <a:rPr lang="fr-BE" sz="2800" dirty="0" smtClean="0"/>
              <a:t>-anatomiques et hormonales du cycle sexuel</a:t>
            </a:r>
            <a:endParaRPr lang="fr-BE" sz="2800" dirty="0"/>
          </a:p>
        </p:txBody>
      </p:sp>
      <p:sp>
        <p:nvSpPr>
          <p:cNvPr id="9" name="Ellipse 8"/>
          <p:cNvSpPr/>
          <p:nvPr/>
        </p:nvSpPr>
        <p:spPr>
          <a:xfrm>
            <a:off x="5342822" y="2045815"/>
            <a:ext cx="1377608" cy="510789"/>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1. </a:t>
            </a:r>
            <a:r>
              <a:rPr lang="fr-BE" sz="2400" dirty="0" err="1" smtClean="0"/>
              <a:t>PGF</a:t>
            </a:r>
            <a:endParaRPr lang="fr-BE" sz="2400" dirty="0"/>
          </a:p>
        </p:txBody>
      </p:sp>
      <p:sp>
        <p:nvSpPr>
          <p:cNvPr id="444" name="Ellipse 443"/>
          <p:cNvSpPr/>
          <p:nvPr/>
        </p:nvSpPr>
        <p:spPr>
          <a:xfrm>
            <a:off x="4094224" y="3252283"/>
            <a:ext cx="1055626" cy="528283"/>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2 P4</a:t>
            </a:r>
            <a:endParaRPr lang="fr-BE" sz="2400" dirty="0"/>
          </a:p>
        </p:txBody>
      </p:sp>
      <p:sp>
        <p:nvSpPr>
          <p:cNvPr id="475" name="Ellipse 474"/>
          <p:cNvSpPr/>
          <p:nvPr/>
        </p:nvSpPr>
        <p:spPr>
          <a:xfrm>
            <a:off x="6507642" y="3562893"/>
            <a:ext cx="1843494" cy="493491"/>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3. GnRH</a:t>
            </a:r>
            <a:endParaRPr lang="fr-BE" sz="2400" dirty="0"/>
          </a:p>
        </p:txBody>
      </p:sp>
      <p:sp>
        <p:nvSpPr>
          <p:cNvPr id="477" name="Ellipse 476"/>
          <p:cNvSpPr/>
          <p:nvPr/>
        </p:nvSpPr>
        <p:spPr>
          <a:xfrm>
            <a:off x="7268276" y="4322903"/>
            <a:ext cx="1420795" cy="572187"/>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4. </a:t>
            </a:r>
            <a:r>
              <a:rPr lang="fr-BE" sz="2400" dirty="0" err="1" smtClean="0"/>
              <a:t>hCG</a:t>
            </a:r>
            <a:endParaRPr lang="fr-BE" sz="2400" dirty="0"/>
          </a:p>
        </p:txBody>
      </p:sp>
      <p:sp>
        <p:nvSpPr>
          <p:cNvPr id="478" name="Ellipse 477"/>
          <p:cNvSpPr/>
          <p:nvPr/>
        </p:nvSpPr>
        <p:spPr>
          <a:xfrm>
            <a:off x="5578475" y="4877309"/>
            <a:ext cx="1588034" cy="559119"/>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5. </a:t>
            </a:r>
            <a:r>
              <a:rPr lang="fr-BE" sz="2400" dirty="0" err="1" smtClean="0"/>
              <a:t>eCG</a:t>
            </a:r>
            <a:endParaRPr lang="fr-BE" sz="2400" dirty="0"/>
          </a:p>
        </p:txBody>
      </p:sp>
      <p:sp>
        <p:nvSpPr>
          <p:cNvPr id="479" name="Ellipse 478"/>
          <p:cNvSpPr/>
          <p:nvPr/>
        </p:nvSpPr>
        <p:spPr>
          <a:xfrm>
            <a:off x="1713905" y="3959953"/>
            <a:ext cx="2708703" cy="53985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a:t>6</a:t>
            </a:r>
            <a:r>
              <a:rPr lang="fr-BE" sz="2400" dirty="0" smtClean="0"/>
              <a:t>. GnRH, </a:t>
            </a:r>
            <a:r>
              <a:rPr lang="fr-BE" sz="2400" dirty="0" err="1" smtClean="0"/>
              <a:t>hCG</a:t>
            </a:r>
            <a:endParaRPr lang="fr-BE" sz="2400" dirty="0"/>
          </a:p>
        </p:txBody>
      </p:sp>
      <p:sp>
        <p:nvSpPr>
          <p:cNvPr id="481" name="Ellipse 480"/>
          <p:cNvSpPr/>
          <p:nvPr/>
        </p:nvSpPr>
        <p:spPr>
          <a:xfrm>
            <a:off x="3040238" y="5706310"/>
            <a:ext cx="2583131" cy="550855"/>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a:t>7</a:t>
            </a:r>
            <a:r>
              <a:rPr lang="fr-BE" sz="2400" dirty="0" smtClean="0"/>
              <a:t>. </a:t>
            </a:r>
            <a:r>
              <a:rPr lang="fr-BE" sz="2400" dirty="0" err="1"/>
              <a:t>e</a:t>
            </a:r>
            <a:r>
              <a:rPr lang="fr-BE" sz="2400" dirty="0" err="1" smtClean="0"/>
              <a:t>CG</a:t>
            </a:r>
            <a:r>
              <a:rPr lang="fr-BE" sz="2400" dirty="0" smtClean="0"/>
              <a:t>, </a:t>
            </a:r>
            <a:r>
              <a:rPr lang="fr-BE" sz="2400" dirty="0" err="1" smtClean="0"/>
              <a:t>ExHy</a:t>
            </a:r>
            <a:endParaRPr lang="fr-BE" sz="2400" dirty="0"/>
          </a:p>
        </p:txBody>
      </p:sp>
      <p:sp>
        <p:nvSpPr>
          <p:cNvPr id="4" name="Rectangle 3"/>
          <p:cNvSpPr/>
          <p:nvPr/>
        </p:nvSpPr>
        <p:spPr>
          <a:xfrm>
            <a:off x="148213" y="1066701"/>
            <a:ext cx="2902975" cy="369332"/>
          </a:xfrm>
          <a:prstGeom prst="rect">
            <a:avLst/>
          </a:prstGeom>
        </p:spPr>
        <p:txBody>
          <a:bodyPr wrap="none">
            <a:spAutoFit/>
          </a:bodyPr>
          <a:lstStyle/>
          <a:p>
            <a:pPr algn="ctr"/>
            <a:r>
              <a:rPr lang="fr-BE" dirty="0" err="1" smtClean="0"/>
              <a:t>ExHy</a:t>
            </a:r>
            <a:r>
              <a:rPr lang="fr-BE" dirty="0" smtClean="0"/>
              <a:t> : extraits hypophysaires</a:t>
            </a:r>
            <a:endParaRPr lang="fr-BE" dirty="0"/>
          </a:p>
        </p:txBody>
      </p:sp>
      <p:sp>
        <p:nvSpPr>
          <p:cNvPr id="5" name="Espace réservé du numéro de diapositive 4"/>
          <p:cNvSpPr>
            <a:spLocks noGrp="1"/>
          </p:cNvSpPr>
          <p:nvPr>
            <p:ph type="sldNum" sz="quarter" idx="12"/>
          </p:nvPr>
        </p:nvSpPr>
        <p:spPr/>
        <p:txBody>
          <a:bodyPr/>
          <a:lstStyle/>
          <a:p>
            <a:fld id="{74236956-C5D1-4819-939A-6E38A104A438}" type="slidenum">
              <a:rPr lang="fr-BE" smtClean="0"/>
              <a:t>8</a:t>
            </a:fld>
            <a:endParaRPr lang="fr-BE"/>
          </a:p>
        </p:txBody>
      </p:sp>
    </p:spTree>
    <p:extLst>
      <p:ext uri="{BB962C8B-B14F-4D97-AF65-F5344CB8AC3E}">
        <p14:creationId xmlns:p14="http://schemas.microsoft.com/office/powerpoint/2010/main" val="383847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44" grpId="0" animBg="1"/>
      <p:bldP spid="475" grpId="0" animBg="1"/>
      <p:bldP spid="477" grpId="0" animBg="1"/>
      <p:bldP spid="478" grpId="0" animBg="1"/>
      <p:bldP spid="479" grpId="0" animBg="1"/>
      <p:bldP spid="4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53682" y="980728"/>
            <a:ext cx="8280920" cy="2736304"/>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000" dirty="0"/>
              <a:t>3</a:t>
            </a:r>
            <a:endParaRPr lang="fr-BE" sz="4000" dirty="0" smtClean="0"/>
          </a:p>
          <a:p>
            <a:pPr algn="ctr"/>
            <a:r>
              <a:rPr lang="fr-BE" sz="4000" dirty="0" smtClean="0"/>
              <a:t>Les </a:t>
            </a:r>
            <a:r>
              <a:rPr lang="fr-BE" sz="4000" dirty="0"/>
              <a:t>anoestrus </a:t>
            </a:r>
            <a:r>
              <a:rPr lang="fr-BE" sz="4000" dirty="0" smtClean="0"/>
              <a:t>du postpartum et leurs traitements spécifiques </a:t>
            </a:r>
            <a:endParaRPr lang="fr-BE" sz="4000" dirty="0"/>
          </a:p>
        </p:txBody>
      </p:sp>
      <p:sp>
        <p:nvSpPr>
          <p:cNvPr id="3" name="Rectangle à coins arrondis 2"/>
          <p:cNvSpPr/>
          <p:nvPr/>
        </p:nvSpPr>
        <p:spPr>
          <a:xfrm>
            <a:off x="379155" y="4473116"/>
            <a:ext cx="8280920" cy="1368152"/>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smtClean="0"/>
              <a:t>Apprendre à les distinguer et à les traiter</a:t>
            </a:r>
            <a:endParaRPr lang="fr-BE" sz="3200" dirty="0"/>
          </a:p>
        </p:txBody>
      </p:sp>
      <p:sp>
        <p:nvSpPr>
          <p:cNvPr id="4" name="Espace réservé du numéro de diapositive 3"/>
          <p:cNvSpPr>
            <a:spLocks noGrp="1"/>
          </p:cNvSpPr>
          <p:nvPr>
            <p:ph type="sldNum" sz="quarter" idx="12"/>
          </p:nvPr>
        </p:nvSpPr>
        <p:spPr/>
        <p:txBody>
          <a:bodyPr/>
          <a:lstStyle/>
          <a:p>
            <a:fld id="{74236956-C5D1-4819-939A-6E38A104A438}" type="slidenum">
              <a:rPr lang="fr-BE" smtClean="0"/>
              <a:t>9</a:t>
            </a:fld>
            <a:endParaRPr lang="fr-BE"/>
          </a:p>
        </p:txBody>
      </p:sp>
    </p:spTree>
    <p:extLst>
      <p:ext uri="{BB962C8B-B14F-4D97-AF65-F5344CB8AC3E}">
        <p14:creationId xmlns:p14="http://schemas.microsoft.com/office/powerpoint/2010/main" val="2725720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15050</TotalTime>
  <Words>4154</Words>
  <Application>Microsoft Office PowerPoint</Application>
  <PresentationFormat>Affichage à l'écran (4:3)</PresentationFormat>
  <Paragraphs>709</Paragraphs>
  <Slides>31</Slides>
  <Notes>14</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31</vt:i4>
      </vt:variant>
    </vt:vector>
  </HeadingPairs>
  <TitlesOfParts>
    <vt:vector size="40" baseType="lpstr">
      <vt:lpstr>Arial</vt:lpstr>
      <vt:lpstr>Arial Narrow</vt:lpstr>
      <vt:lpstr>Book Antiqua</vt:lpstr>
      <vt:lpstr>Calibri</vt:lpstr>
      <vt:lpstr>Times New Roman</vt:lpstr>
      <vt:lpstr>Verdana</vt:lpstr>
      <vt:lpstr>Vrinda</vt:lpstr>
      <vt:lpstr>Thème Office</vt:lpstr>
      <vt:lpstr>Photo Editor Photo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Hanzen Christian</cp:lastModifiedBy>
  <cp:revision>116</cp:revision>
  <cp:lastPrinted>2019-01-01T11:14:41Z</cp:lastPrinted>
  <dcterms:created xsi:type="dcterms:W3CDTF">2018-10-26T16:19:54Z</dcterms:created>
  <dcterms:modified xsi:type="dcterms:W3CDTF">2019-04-04T21:38:55Z</dcterms:modified>
</cp:coreProperties>
</file>