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2" r:id="rId2"/>
    <p:sldId id="260" r:id="rId3"/>
    <p:sldId id="261" r:id="rId4"/>
    <p:sldId id="259" r:id="rId5"/>
    <p:sldId id="265" r:id="rId6"/>
    <p:sldId id="273" r:id="rId7"/>
    <p:sldId id="269" r:id="rId8"/>
    <p:sldId id="274" r:id="rId9"/>
    <p:sldId id="266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3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6C55F9-EFFC-4AD9-AC84-4ECE166E3B5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F723BEF-D9BB-4C67-9D40-557F7B5C3577}">
      <dgm:prSet phldrT="[Teks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BE" sz="2000" b="1" dirty="0" smtClean="0">
              <a:latin typeface="+mj-lt"/>
            </a:rPr>
            <a:t>Préparation</a:t>
          </a:r>
          <a:endParaRPr lang="nl-NL" sz="1800" b="1" dirty="0">
            <a:latin typeface="+mj-lt"/>
          </a:endParaRPr>
        </a:p>
      </dgm:t>
    </dgm:pt>
    <dgm:pt modelId="{537F5A04-DB9F-4C7D-83A2-8C1D7866941A}" type="parTrans" cxnId="{41017479-54D9-4CCD-A526-7A5339C59F9D}">
      <dgm:prSet/>
      <dgm:spPr/>
      <dgm:t>
        <a:bodyPr/>
        <a:lstStyle/>
        <a:p>
          <a:endParaRPr lang="nl-NL" sz="2000"/>
        </a:p>
      </dgm:t>
    </dgm:pt>
    <dgm:pt modelId="{203CBBE3-0C2A-412F-A1F0-B1EDEE5B1A8D}" type="sibTrans" cxnId="{41017479-54D9-4CCD-A526-7A5339C59F9D}">
      <dgm:prSet/>
      <dgm:spPr/>
      <dgm:t>
        <a:bodyPr/>
        <a:lstStyle/>
        <a:p>
          <a:endParaRPr lang="nl-NL" sz="2000"/>
        </a:p>
      </dgm:t>
    </dgm:pt>
    <dgm:pt modelId="{A92DCB98-EE09-462A-9A24-C67F85D12085}">
      <dgm:prSet phldrT="[Teks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BE" sz="2000" b="1" dirty="0">
              <a:latin typeface="+mj-lt"/>
            </a:rPr>
            <a:t>Conceptualisation</a:t>
          </a:r>
          <a:endParaRPr lang="nl-NL" sz="2000" b="1" dirty="0">
            <a:latin typeface="+mj-lt"/>
          </a:endParaRPr>
        </a:p>
      </dgm:t>
    </dgm:pt>
    <dgm:pt modelId="{089D0046-55A8-4AD6-99EC-ACA8933388BA}" type="parTrans" cxnId="{ECACA406-36B2-4F6A-A197-91FDDD1D5D9D}">
      <dgm:prSet/>
      <dgm:spPr/>
      <dgm:t>
        <a:bodyPr/>
        <a:lstStyle/>
        <a:p>
          <a:endParaRPr lang="nl-NL" sz="2000"/>
        </a:p>
      </dgm:t>
    </dgm:pt>
    <dgm:pt modelId="{5F0AED67-3579-4A65-AFB8-E72BDC42534E}" type="sibTrans" cxnId="{ECACA406-36B2-4F6A-A197-91FDDD1D5D9D}">
      <dgm:prSet/>
      <dgm:spPr/>
      <dgm:t>
        <a:bodyPr/>
        <a:lstStyle/>
        <a:p>
          <a:endParaRPr lang="nl-NL" sz="2000"/>
        </a:p>
      </dgm:t>
    </dgm:pt>
    <dgm:pt modelId="{9E5888A0-A177-456E-8A66-365EB2C30BD0}">
      <dgm:prSet phldrT="[Teks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spcBef>
              <a:spcPct val="0"/>
            </a:spcBef>
            <a:spcAft>
              <a:spcPct val="35000"/>
            </a:spcAft>
          </a:pPr>
          <a:r>
            <a:rPr lang="fr-BE" sz="2000" b="1" kern="1200" dirty="0" smtClean="0">
              <a:latin typeface="+mj-lt"/>
            </a:rPr>
            <a:t>Exécution</a:t>
          </a:r>
          <a:endParaRPr lang="fr-BE" sz="1800" b="1" kern="1200" dirty="0">
            <a:latin typeface="+mj-lt"/>
          </a:endParaRPr>
        </a:p>
      </dgm:t>
    </dgm:pt>
    <dgm:pt modelId="{5C6963C1-C729-49F8-BAE5-C8EAD4DA8E79}" type="parTrans" cxnId="{B200CEE9-481F-4F6C-AC40-61E2CD9433BA}">
      <dgm:prSet/>
      <dgm:spPr/>
      <dgm:t>
        <a:bodyPr/>
        <a:lstStyle/>
        <a:p>
          <a:endParaRPr lang="nl-NL" sz="2000"/>
        </a:p>
      </dgm:t>
    </dgm:pt>
    <dgm:pt modelId="{55CAF5F8-CD02-4183-9C09-6203449BF275}" type="sibTrans" cxnId="{B200CEE9-481F-4F6C-AC40-61E2CD9433BA}">
      <dgm:prSet/>
      <dgm:spPr/>
      <dgm:t>
        <a:bodyPr/>
        <a:lstStyle/>
        <a:p>
          <a:endParaRPr lang="nl-NL" sz="2000"/>
        </a:p>
      </dgm:t>
    </dgm:pt>
    <dgm:pt modelId="{BEEBD04E-95AD-48ED-888A-19D33E94AA47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BE" sz="2400" b="1" dirty="0">
              <a:latin typeface="+mj-lt"/>
            </a:rPr>
            <a:t>Extension</a:t>
          </a:r>
          <a:endParaRPr lang="nl-NL" sz="2400" b="1" dirty="0">
            <a:latin typeface="+mj-lt"/>
          </a:endParaRPr>
        </a:p>
      </dgm:t>
    </dgm:pt>
    <dgm:pt modelId="{F2E46C11-A417-43C5-A7B7-5AB6BD3B425B}" type="parTrans" cxnId="{6C24C28E-1E6A-4B81-8B67-F73C14235BF0}">
      <dgm:prSet/>
      <dgm:spPr/>
      <dgm:t>
        <a:bodyPr/>
        <a:lstStyle/>
        <a:p>
          <a:endParaRPr lang="nl-NL" sz="2000"/>
        </a:p>
      </dgm:t>
    </dgm:pt>
    <dgm:pt modelId="{F1712A35-0176-47A6-B4DF-EE418FD07CAA}" type="sibTrans" cxnId="{6C24C28E-1E6A-4B81-8B67-F73C14235BF0}">
      <dgm:prSet/>
      <dgm:spPr/>
      <dgm:t>
        <a:bodyPr/>
        <a:lstStyle/>
        <a:p>
          <a:endParaRPr lang="nl-NL" sz="2000"/>
        </a:p>
      </dgm:t>
    </dgm:pt>
    <dgm:pt modelId="{783D7C6D-C58B-40CB-9493-12ACDB387AF2}" type="pres">
      <dgm:prSet presAssocID="{F36C55F9-EFFC-4AD9-AC84-4ECE166E3B5B}" presName="Name0" presStyleCnt="0">
        <dgm:presLayoutVars>
          <dgm:dir/>
          <dgm:animLvl val="lvl"/>
          <dgm:resizeHandles val="exact"/>
        </dgm:presLayoutVars>
      </dgm:prSet>
      <dgm:spPr/>
    </dgm:pt>
    <dgm:pt modelId="{BDF86E2A-7B89-4342-8EED-135655A41456}" type="pres">
      <dgm:prSet presAssocID="{2F723BEF-D9BB-4C67-9D40-557F7B5C3577}" presName="parTxOnly" presStyleLbl="node1" presStyleIdx="0" presStyleCnt="4" custScaleX="99522" custLinFactNeighborX="-15047" custLinFactNeighborY="-169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E52C13-9039-4B6F-8C5C-3D3DB50617D6}" type="pres">
      <dgm:prSet presAssocID="{203CBBE3-0C2A-412F-A1F0-B1EDEE5B1A8D}" presName="parTxOnlySpace" presStyleCnt="0"/>
      <dgm:spPr/>
    </dgm:pt>
    <dgm:pt modelId="{8DCD6592-662F-482A-B4FA-1AC13844FFD7}" type="pres">
      <dgm:prSet presAssocID="{A92DCB98-EE09-462A-9A24-C67F85D12085}" presName="parTxOnly" presStyleLbl="node1" presStyleIdx="1" presStyleCnt="4" custScaleX="128826" custLinFactNeighborY="-169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C143B3-63A6-403B-860C-35B9C78959D6}" type="pres">
      <dgm:prSet presAssocID="{5F0AED67-3579-4A65-AFB8-E72BDC42534E}" presName="parTxOnlySpace" presStyleCnt="0"/>
      <dgm:spPr/>
    </dgm:pt>
    <dgm:pt modelId="{E1B40D35-2D7A-4760-A5AB-8F5E4E16BDBE}" type="pres">
      <dgm:prSet presAssocID="{9E5888A0-A177-456E-8A66-365EB2C30BD0}" presName="parTxOnly" presStyleLbl="node1" presStyleIdx="2" presStyleCnt="4" custScaleX="120279" custLinFactNeighborX="12396" custLinFactNeighborY="-156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EC7F0A-1F57-45C5-8C84-D28B98822F7A}" type="pres">
      <dgm:prSet presAssocID="{55CAF5F8-CD02-4183-9C09-6203449BF275}" presName="parTxOnlySpace" presStyleCnt="0"/>
      <dgm:spPr/>
    </dgm:pt>
    <dgm:pt modelId="{1FAA50A1-4E99-43EA-AE1B-8A5A067D278D}" type="pres">
      <dgm:prSet presAssocID="{BEEBD04E-95AD-48ED-888A-19D33E94AA47}" presName="parTxOnly" presStyleLbl="node1" presStyleIdx="3" presStyleCnt="4" custLinFactNeighborX="47529" custLinFactNeighborY="-180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CE2367C-DB79-456C-B42E-582BD1403E0D}" type="presOf" srcId="{F36C55F9-EFFC-4AD9-AC84-4ECE166E3B5B}" destId="{783D7C6D-C58B-40CB-9493-12ACDB387AF2}" srcOrd="0" destOrd="0" presId="urn:microsoft.com/office/officeart/2005/8/layout/chevron1"/>
    <dgm:cxn modelId="{41017479-54D9-4CCD-A526-7A5339C59F9D}" srcId="{F36C55F9-EFFC-4AD9-AC84-4ECE166E3B5B}" destId="{2F723BEF-D9BB-4C67-9D40-557F7B5C3577}" srcOrd="0" destOrd="0" parTransId="{537F5A04-DB9F-4C7D-83A2-8C1D7866941A}" sibTransId="{203CBBE3-0C2A-412F-A1F0-B1EDEE5B1A8D}"/>
    <dgm:cxn modelId="{6E6BA64B-8C2E-4942-ADB0-9158AB30FDAE}" type="presOf" srcId="{2F723BEF-D9BB-4C67-9D40-557F7B5C3577}" destId="{BDF86E2A-7B89-4342-8EED-135655A41456}" srcOrd="0" destOrd="0" presId="urn:microsoft.com/office/officeart/2005/8/layout/chevron1"/>
    <dgm:cxn modelId="{6C24C28E-1E6A-4B81-8B67-F73C14235BF0}" srcId="{F36C55F9-EFFC-4AD9-AC84-4ECE166E3B5B}" destId="{BEEBD04E-95AD-48ED-888A-19D33E94AA47}" srcOrd="3" destOrd="0" parTransId="{F2E46C11-A417-43C5-A7B7-5AB6BD3B425B}" sibTransId="{F1712A35-0176-47A6-B4DF-EE418FD07CAA}"/>
    <dgm:cxn modelId="{ECACA406-36B2-4F6A-A197-91FDDD1D5D9D}" srcId="{F36C55F9-EFFC-4AD9-AC84-4ECE166E3B5B}" destId="{A92DCB98-EE09-462A-9A24-C67F85D12085}" srcOrd="1" destOrd="0" parTransId="{089D0046-55A8-4AD6-99EC-ACA8933388BA}" sibTransId="{5F0AED67-3579-4A65-AFB8-E72BDC42534E}"/>
    <dgm:cxn modelId="{198A0E32-BA0E-450F-8088-386C84ADA4ED}" type="presOf" srcId="{9E5888A0-A177-456E-8A66-365EB2C30BD0}" destId="{E1B40D35-2D7A-4760-A5AB-8F5E4E16BDBE}" srcOrd="0" destOrd="0" presId="urn:microsoft.com/office/officeart/2005/8/layout/chevron1"/>
    <dgm:cxn modelId="{1DAAF013-2D3A-41E9-A95F-75ABC83BDD92}" type="presOf" srcId="{BEEBD04E-95AD-48ED-888A-19D33E94AA47}" destId="{1FAA50A1-4E99-43EA-AE1B-8A5A067D278D}" srcOrd="0" destOrd="0" presId="urn:microsoft.com/office/officeart/2005/8/layout/chevron1"/>
    <dgm:cxn modelId="{B200CEE9-481F-4F6C-AC40-61E2CD9433BA}" srcId="{F36C55F9-EFFC-4AD9-AC84-4ECE166E3B5B}" destId="{9E5888A0-A177-456E-8A66-365EB2C30BD0}" srcOrd="2" destOrd="0" parTransId="{5C6963C1-C729-49F8-BAE5-C8EAD4DA8E79}" sibTransId="{55CAF5F8-CD02-4183-9C09-6203449BF275}"/>
    <dgm:cxn modelId="{B0EE60FD-C1C4-4430-89A6-52546CA719A3}" type="presOf" srcId="{A92DCB98-EE09-462A-9A24-C67F85D12085}" destId="{8DCD6592-662F-482A-B4FA-1AC13844FFD7}" srcOrd="0" destOrd="0" presId="urn:microsoft.com/office/officeart/2005/8/layout/chevron1"/>
    <dgm:cxn modelId="{DE2E9BD8-491D-4269-B444-C3FE8DC0196E}" type="presParOf" srcId="{783D7C6D-C58B-40CB-9493-12ACDB387AF2}" destId="{BDF86E2A-7B89-4342-8EED-135655A41456}" srcOrd="0" destOrd="0" presId="urn:microsoft.com/office/officeart/2005/8/layout/chevron1"/>
    <dgm:cxn modelId="{9DE75A96-E454-49A9-83B8-545BEEC1A9D4}" type="presParOf" srcId="{783D7C6D-C58B-40CB-9493-12ACDB387AF2}" destId="{37E52C13-9039-4B6F-8C5C-3D3DB50617D6}" srcOrd="1" destOrd="0" presId="urn:microsoft.com/office/officeart/2005/8/layout/chevron1"/>
    <dgm:cxn modelId="{2B32697D-77C2-491F-BA51-955514406F39}" type="presParOf" srcId="{783D7C6D-C58B-40CB-9493-12ACDB387AF2}" destId="{8DCD6592-662F-482A-B4FA-1AC13844FFD7}" srcOrd="2" destOrd="0" presId="urn:microsoft.com/office/officeart/2005/8/layout/chevron1"/>
    <dgm:cxn modelId="{0676B4A7-6876-4897-8918-4F1EC8A4ADD0}" type="presParOf" srcId="{783D7C6D-C58B-40CB-9493-12ACDB387AF2}" destId="{4FC143B3-63A6-403B-860C-35B9C78959D6}" srcOrd="3" destOrd="0" presId="urn:microsoft.com/office/officeart/2005/8/layout/chevron1"/>
    <dgm:cxn modelId="{5F293231-16AB-4AD7-A628-2C122751A508}" type="presParOf" srcId="{783D7C6D-C58B-40CB-9493-12ACDB387AF2}" destId="{E1B40D35-2D7A-4760-A5AB-8F5E4E16BDBE}" srcOrd="4" destOrd="0" presId="urn:microsoft.com/office/officeart/2005/8/layout/chevron1"/>
    <dgm:cxn modelId="{E9440C8E-4453-4764-B980-C735BB311BC8}" type="presParOf" srcId="{783D7C6D-C58B-40CB-9493-12ACDB387AF2}" destId="{ACEC7F0A-1F57-45C5-8C84-D28B98822F7A}" srcOrd="5" destOrd="0" presId="urn:microsoft.com/office/officeart/2005/8/layout/chevron1"/>
    <dgm:cxn modelId="{B0D0DD3E-1A66-4B76-90D4-48F4820CE944}" type="presParOf" srcId="{783D7C6D-C58B-40CB-9493-12ACDB387AF2}" destId="{1FAA50A1-4E99-43EA-AE1B-8A5A067D278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86E2A-7B89-4342-8EED-135655A41456}">
      <dsp:nvSpPr>
        <dsp:cNvPr id="0" name=""/>
        <dsp:cNvSpPr/>
      </dsp:nvSpPr>
      <dsp:spPr>
        <a:xfrm>
          <a:off x="0" y="2293347"/>
          <a:ext cx="2305313" cy="926554"/>
        </a:xfrm>
        <a:prstGeom prst="chevron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000" b="1" kern="1200" dirty="0" smtClean="0">
              <a:latin typeface="+mj-lt"/>
            </a:rPr>
            <a:t>Préparation</a:t>
          </a:r>
          <a:endParaRPr lang="nl-NL" sz="1800" b="1" kern="1200" dirty="0">
            <a:latin typeface="+mj-lt"/>
          </a:endParaRPr>
        </a:p>
      </dsp:txBody>
      <dsp:txXfrm>
        <a:off x="463277" y="2293347"/>
        <a:ext cx="1378759" cy="926554"/>
      </dsp:txXfrm>
    </dsp:sp>
    <dsp:sp modelId="{8DCD6592-662F-482A-B4FA-1AC13844FFD7}">
      <dsp:nvSpPr>
        <dsp:cNvPr id="0" name=""/>
        <dsp:cNvSpPr/>
      </dsp:nvSpPr>
      <dsp:spPr>
        <a:xfrm>
          <a:off x="2075840" y="2293347"/>
          <a:ext cx="2984107" cy="926554"/>
        </a:xfrm>
        <a:prstGeom prst="chevron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000" b="1" kern="1200" dirty="0">
              <a:latin typeface="+mj-lt"/>
            </a:rPr>
            <a:t>Conceptualisation</a:t>
          </a:r>
          <a:endParaRPr lang="nl-NL" sz="2000" b="1" kern="1200" dirty="0">
            <a:latin typeface="+mj-lt"/>
          </a:endParaRPr>
        </a:p>
      </dsp:txBody>
      <dsp:txXfrm>
        <a:off x="2539117" y="2293347"/>
        <a:ext cx="2057553" cy="926554"/>
      </dsp:txXfrm>
    </dsp:sp>
    <dsp:sp modelId="{E1B40D35-2D7A-4760-A5AB-8F5E4E16BDBE}">
      <dsp:nvSpPr>
        <dsp:cNvPr id="0" name=""/>
        <dsp:cNvSpPr/>
      </dsp:nvSpPr>
      <dsp:spPr>
        <a:xfrm>
          <a:off x="4857023" y="2305578"/>
          <a:ext cx="2786126" cy="926554"/>
        </a:xfrm>
        <a:prstGeom prst="chevron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000" b="1" kern="1200" dirty="0" smtClean="0">
              <a:latin typeface="+mj-lt"/>
            </a:rPr>
            <a:t>Exécution</a:t>
          </a:r>
          <a:endParaRPr lang="fr-BE" sz="1800" b="1" kern="1200" dirty="0">
            <a:latin typeface="+mj-lt"/>
          </a:endParaRPr>
        </a:p>
      </dsp:txBody>
      <dsp:txXfrm>
        <a:off x="5320300" y="2305578"/>
        <a:ext cx="1859572" cy="926554"/>
      </dsp:txXfrm>
    </dsp:sp>
    <dsp:sp modelId="{1FAA50A1-4E99-43EA-AE1B-8A5A067D278D}">
      <dsp:nvSpPr>
        <dsp:cNvPr id="0" name=""/>
        <dsp:cNvSpPr/>
      </dsp:nvSpPr>
      <dsp:spPr>
        <a:xfrm>
          <a:off x="7384961" y="2283174"/>
          <a:ext cx="2316386" cy="926554"/>
        </a:xfrm>
        <a:prstGeom prst="chevron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b="1" kern="1200" dirty="0">
              <a:latin typeface="+mj-lt"/>
            </a:rPr>
            <a:t>Extension</a:t>
          </a:r>
          <a:endParaRPr lang="nl-NL" sz="2400" b="1" kern="1200" dirty="0">
            <a:latin typeface="+mj-lt"/>
          </a:endParaRPr>
        </a:p>
      </dsp:txBody>
      <dsp:txXfrm>
        <a:off x="7848238" y="2283174"/>
        <a:ext cx="1389832" cy="926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2AA2-F44C-43CD-A517-D656C4A2EDDF}" type="datetimeFigureOut">
              <a:rPr lang="fr-BE" smtClean="0"/>
              <a:t>01/04/2019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9E962-8C24-4B5C-9DF2-2A5E1E38CF4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1677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greo.be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>
            <a:extLst>
              <a:ext uri="{FF2B5EF4-FFF2-40B4-BE49-F238E27FC236}">
                <a16:creationId xmlns:a16="http://schemas.microsoft.com/office/drawing/2014/main" id="{6A2F0662-2EBB-4504-BFD8-26DBF6E9A5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notes 2">
            <a:extLst>
              <a:ext uri="{FF2B5EF4-FFF2-40B4-BE49-F238E27FC236}">
                <a16:creationId xmlns:a16="http://schemas.microsoft.com/office/drawing/2014/main" id="{B9177844-BF03-4944-B2D3-0F2E4241B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Clr>
                <a:schemeClr val="bg2"/>
              </a:buClr>
            </a:pPr>
            <a:endParaRPr lang="en-US" altLang="fr-FR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chemeClr val="bg2"/>
                </a:solidFill>
              </a:rPr>
              <a:t>Biggest weakness = </a:t>
            </a:r>
            <a:r>
              <a:rPr lang="en-US" altLang="fr-FR" sz="2400">
                <a:solidFill>
                  <a:srgbClr val="FF0000"/>
                </a:solidFill>
              </a:rPr>
              <a:t>lack of integration of care</a:t>
            </a:r>
            <a:r>
              <a:rPr lang="en-US" altLang="fr-FR" sz="2400">
                <a:solidFill>
                  <a:schemeClr val="bg2"/>
                </a:solidFill>
              </a:rPr>
              <a:t>; </a:t>
            </a:r>
            <a:endParaRPr lang="en-US" altLang="fr-FR">
              <a:solidFill>
                <a:schemeClr val="bg2"/>
              </a:solidFill>
            </a:endParaRPr>
          </a:p>
          <a:p>
            <a:pPr lvl="1"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chemeClr val="bg2"/>
                </a:solidFill>
              </a:rPr>
              <a:t>Unclear definitions of role &amp; functions of health professionals involved;</a:t>
            </a:r>
          </a:p>
          <a:p>
            <a:pPr lvl="1"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chemeClr val="bg2"/>
                </a:solidFill>
              </a:rPr>
              <a:t>Poor efforts to support patient health literacy;</a:t>
            </a:r>
          </a:p>
          <a:p>
            <a:pPr lvl="1"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chemeClr val="bg2"/>
                </a:solidFill>
              </a:rPr>
              <a:t>Lack of financial incentives for interprofessional collaboration;</a:t>
            </a:r>
          </a:p>
          <a:p>
            <a:pPr lvl="1"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chemeClr val="bg2"/>
                </a:solidFill>
              </a:rPr>
              <a:t>Lack of interoperable clinical information systems.</a:t>
            </a:r>
            <a:endParaRPr lang="en-US" altLang="fr-FR" sz="2200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  <a:buClr>
                <a:schemeClr val="bg2"/>
              </a:buClr>
            </a:pPr>
            <a:r>
              <a:rPr lang="en-US" altLang="fr-FR">
                <a:solidFill>
                  <a:schemeClr val="bg2"/>
                </a:solidFill>
              </a:rPr>
              <a:t>Since the SWOT analysis, the system is changing rapidly and this has an impact on the implementation of case management</a:t>
            </a:r>
          </a:p>
          <a:p>
            <a:pPr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rgbClr val="FF0000"/>
                </a:solidFill>
              </a:rPr>
              <a:t>6</a:t>
            </a:r>
            <a:r>
              <a:rPr lang="en-US" altLang="fr-FR" sz="2400" baseline="30000">
                <a:solidFill>
                  <a:srgbClr val="FF0000"/>
                </a:solidFill>
              </a:rPr>
              <a:t>th</a:t>
            </a:r>
            <a:r>
              <a:rPr lang="en-US" altLang="fr-FR" sz="2400">
                <a:solidFill>
                  <a:srgbClr val="FF0000"/>
                </a:solidFill>
              </a:rPr>
              <a:t> State Reform </a:t>
            </a:r>
          </a:p>
          <a:p>
            <a:pPr lvl="1">
              <a:spcBef>
                <a:spcPct val="0"/>
              </a:spcBef>
              <a:buClr>
                <a:schemeClr val="bg2"/>
              </a:buClr>
            </a:pPr>
            <a:r>
              <a:rPr lang="en-US" altLang="fr-FR" sz="2200">
                <a:solidFill>
                  <a:schemeClr val="bg2"/>
                </a:solidFill>
              </a:rPr>
              <a:t>Including</a:t>
            </a:r>
            <a:r>
              <a:rPr lang="en-US" altLang="fr-FR" sz="2200" b="1">
                <a:solidFill>
                  <a:schemeClr val="bg2"/>
                </a:solidFill>
              </a:rPr>
              <a:t> </a:t>
            </a:r>
            <a:r>
              <a:rPr lang="en-US" altLang="fr-FR" sz="2200">
                <a:solidFill>
                  <a:schemeClr val="bg2"/>
                </a:solidFill>
              </a:rPr>
              <a:t>the transfer of federal competencies to Regions and Communities for older people care (in nursing home) and primary care organization. Financing of home care remains a responsibility of the federal state</a:t>
            </a:r>
          </a:p>
          <a:p>
            <a:pPr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rgbClr val="FF0000"/>
                </a:solidFill>
              </a:rPr>
              <a:t>Roadmap for eHealth </a:t>
            </a:r>
            <a:r>
              <a:rPr lang="en-US" altLang="fr-FR" sz="2400">
                <a:solidFill>
                  <a:schemeClr val="bg2"/>
                </a:solidFill>
              </a:rPr>
              <a:t>(www.plan-esante.be AKA www.plan-egezondheid.be)</a:t>
            </a:r>
          </a:p>
          <a:p>
            <a:pPr>
              <a:spcBef>
                <a:spcPct val="0"/>
              </a:spcBef>
              <a:buClr>
                <a:schemeClr val="bg2"/>
              </a:buClr>
            </a:pPr>
            <a:r>
              <a:rPr lang="en-US" altLang="fr-FR" sz="2400">
                <a:solidFill>
                  <a:srgbClr val="FF0000"/>
                </a:solidFill>
              </a:rPr>
              <a:t>Projects of integrated care </a:t>
            </a:r>
            <a:r>
              <a:rPr lang="en-US" altLang="fr-FR" sz="2400">
                <a:solidFill>
                  <a:schemeClr val="bg2"/>
                </a:solidFill>
              </a:rPr>
              <a:t>(</a:t>
            </a:r>
            <a:r>
              <a:rPr lang="en-US" altLang="fr-FR" sz="2400">
                <a:solidFill>
                  <a:schemeClr val="bg2"/>
                </a:solidFill>
                <a:hlinkClick r:id="rId3"/>
              </a:rPr>
              <a:t>www.integreo.be</a:t>
            </a:r>
            <a:r>
              <a:rPr lang="en-US" altLang="fr-FR" sz="2400">
                <a:solidFill>
                  <a:schemeClr val="bg2"/>
                </a:solidFill>
              </a:rPr>
              <a:t>)</a:t>
            </a:r>
          </a:p>
          <a:p>
            <a:pPr>
              <a:spcBef>
                <a:spcPct val="0"/>
              </a:spcBef>
              <a:buClr>
                <a:schemeClr val="bg2"/>
              </a:buClr>
            </a:pPr>
            <a:endParaRPr lang="en-US" altLang="fr-FR">
              <a:solidFill>
                <a:schemeClr val="bg2"/>
              </a:solidFill>
            </a:endParaRPr>
          </a:p>
          <a:p>
            <a:pPr>
              <a:spcBef>
                <a:spcPct val="0"/>
              </a:spcBef>
            </a:pPr>
            <a:endParaRPr lang="fr-BE" altLang="fr-FR"/>
          </a:p>
        </p:txBody>
      </p:sp>
      <p:sp>
        <p:nvSpPr>
          <p:cNvPr id="6148" name="Espace réservé du numéro de diapositive 3">
            <a:extLst>
              <a:ext uri="{FF2B5EF4-FFF2-40B4-BE49-F238E27FC236}">
                <a16:creationId xmlns:a16="http://schemas.microsoft.com/office/drawing/2014/main" id="{ED72D882-AA85-46F6-953A-16F2EE534F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4C031AE3-BDCF-4823-B68F-67CE00BD20EB}" type="slidenum">
              <a:rPr lang="fr-BE" altLang="fr-FR" sz="1200"/>
              <a:pPr/>
              <a:t>2</a:t>
            </a:fld>
            <a:endParaRPr lang="fr-BE" altLang="fr-FR" sz="1200"/>
          </a:p>
        </p:txBody>
      </p:sp>
    </p:spTree>
    <p:extLst>
      <p:ext uri="{BB962C8B-B14F-4D97-AF65-F5344CB8AC3E}">
        <p14:creationId xmlns:p14="http://schemas.microsoft.com/office/powerpoint/2010/main" val="3990919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670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1573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fr-B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Améliorer l’état de santé </a:t>
            </a:r>
            <a:r>
              <a:rPr lang="fr-B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la population en général, et des malades chroniques en particulier ;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fr-B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 niveau du patient, améliorer </a:t>
            </a:r>
            <a:r>
              <a:rPr lang="fr-B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qualité des soins (accessibilité, </a:t>
            </a:r>
            <a:r>
              <a:rPr lang="fr-BE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evidence-based</a:t>
            </a:r>
            <a:r>
              <a:rPr lang="fr-B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,…);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fr-BE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accroître l’efficience des moyens alloués </a:t>
            </a:r>
            <a:r>
              <a:rPr lang="fr-B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(offrir de meilleurs soins à partir des moyens disponibles, durabilité du système de financement des soins).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endParaRPr lang="fr-BE" dirty="0">
              <a:latin typeface="+mn-lt"/>
            </a:endParaRP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fr-B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 équité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fr-BE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Satisf</a:t>
            </a:r>
            <a:r>
              <a:rPr lang="fr-B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des professionnels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endParaRPr lang="fr-BE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4C97-AE1D-412D-A282-C35FB4F2AB4A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088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11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001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4C97-AE1D-412D-A282-C35FB4F2AB4A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4402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725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7952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097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they want obtain this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change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With large scale pilot projects. There are 13 of them.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in total 2 and a half million people.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target population nearly 700.000 people.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time frame 4 years.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 scaled to other regions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intention of the government plan.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= strategy to deal with fragmentation: aware that no concerted approach will be agreed at national level, due to fragmentation (professional organizations, unions, … -&gt; I RDR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DC8D-4A43-4FB5-8588-9255F9CD4A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25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C1CF-2FD9-40F1-BCEB-4F50C8076261}" type="datetime1">
              <a:rPr lang="fr-BE" smtClean="0"/>
              <a:t>01/04/2019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9230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B2BF5-28B1-4158-9064-259D18A85274}" type="datetime1">
              <a:rPr lang="fr-BE" smtClean="0"/>
              <a:t>01/04/2019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8222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2A3F0-F1F8-4DA3-8046-56481427F45E}" type="datetime1">
              <a:rPr lang="fr-BE" smtClean="0"/>
              <a:t>01/04/2019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662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7693-27ED-44CF-B4A1-405F58C8D3B0}" type="datetime1">
              <a:rPr lang="fr-BE" smtClean="0"/>
              <a:t>01/04/2019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9307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0906-8913-44E6-A01B-3D313FCC4034}" type="datetime1">
              <a:rPr lang="fr-BE" smtClean="0"/>
              <a:t>01/04/2019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061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FA229-0426-4968-9FA4-3A4B8193AEEC}" type="datetime1">
              <a:rPr lang="fr-BE" smtClean="0"/>
              <a:t>01/04/2019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065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AE1B6-47CC-4D28-8645-3C160A6271AD}" type="datetime1">
              <a:rPr lang="fr-BE" smtClean="0"/>
              <a:t>01/04/2019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629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33C3-773E-4377-BDE9-BEEB79A364A5}" type="datetime1">
              <a:rPr lang="fr-BE" smtClean="0"/>
              <a:t>01/04/2019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3319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49CD-89C1-4BC9-ADA4-D0406E1D7239}" type="datetime1">
              <a:rPr lang="fr-BE" smtClean="0"/>
              <a:t>01/04/2019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68508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98A9-05A0-460A-9C14-EE2D86ED855B}" type="datetime1">
              <a:rPr lang="fr-BE" smtClean="0"/>
              <a:t>01/04/2019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8512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EBA4-E697-45F5-ACC4-3A6510B69374}" type="datetime1">
              <a:rPr lang="fr-BE" smtClean="0"/>
              <a:t>01/04/2019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525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37084-35F9-4F73-83F8-B22CA6AAD011}" type="datetime1">
              <a:rPr lang="fr-BE" smtClean="0"/>
              <a:t>01/04/2019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F5096-3D3A-42F2-80C2-A210A9EA56D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789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terfaithbel.blo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60023" y="808854"/>
            <a:ext cx="9144000" cy="2021432"/>
          </a:xfrm>
        </p:spPr>
        <p:txBody>
          <a:bodyPr>
            <a:noAutofit/>
          </a:bodyPr>
          <a:lstStyle/>
          <a:p>
            <a:pPr algn="r"/>
            <a:r>
              <a:rPr lang="fr-BE" sz="4400" dirty="0">
                <a:latin typeface="Gill Sans MT" panose="020B0502020104020203" pitchFamily="34" charset="0"/>
              </a:rPr>
              <a:t>Collaboration interprofessionnelle et soins intégrés en </a:t>
            </a:r>
            <a:r>
              <a:rPr lang="fr-BE" sz="4400" dirty="0" smtClean="0">
                <a:latin typeface="Gill Sans MT" panose="020B0502020104020203" pitchFamily="34" charset="0"/>
              </a:rPr>
              <a:t>Belgique</a:t>
            </a:r>
            <a:br>
              <a:rPr lang="fr-BE" sz="4400" dirty="0" smtClean="0">
                <a:latin typeface="Gill Sans MT" panose="020B0502020104020203" pitchFamily="34" charset="0"/>
              </a:rPr>
            </a:br>
            <a:r>
              <a:rPr lang="fr-BE" sz="3600" dirty="0" smtClean="0">
                <a:latin typeface="Gill Sans MT" panose="020B0502020104020203" pitchFamily="34" charset="0"/>
              </a:rPr>
              <a:t>Enseignements </a:t>
            </a:r>
            <a:r>
              <a:rPr lang="fr-BE" sz="3600" dirty="0">
                <a:latin typeface="Gill Sans MT" panose="020B0502020104020203" pitchFamily="34" charset="0"/>
              </a:rPr>
              <a:t>de douze projets pilotes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8640" y="3706723"/>
            <a:ext cx="10955383" cy="2093185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latin typeface="Gill Sans MT" panose="020B0502020104020203" pitchFamily="34" charset="0"/>
              </a:rPr>
              <a:t>Pratiques coopératives et participatives en SANTÉ</a:t>
            </a:r>
          </a:p>
          <a:p>
            <a:pPr algn="l"/>
            <a:r>
              <a:rPr lang="fr-FR" sz="2000" dirty="0" smtClean="0">
                <a:latin typeface="Gill Sans MT" panose="020B0502020104020203" pitchFamily="34" charset="0"/>
              </a:rPr>
              <a:t>28-29 mars 2019</a:t>
            </a:r>
          </a:p>
          <a:p>
            <a:pPr algn="l"/>
            <a:endParaRPr lang="fr-FR" dirty="0">
              <a:latin typeface="Gill Sans MT" panose="020B0502020104020203" pitchFamily="34" charset="0"/>
            </a:endParaRPr>
          </a:p>
          <a:p>
            <a:pPr algn="l"/>
            <a:r>
              <a:rPr lang="fr-FR" sz="2000" dirty="0" smtClean="0">
                <a:latin typeface="Gill Sans MT" panose="020B0502020104020203" pitchFamily="34" charset="0"/>
              </a:rPr>
              <a:t>Nathan </a:t>
            </a:r>
            <a:r>
              <a:rPr lang="fr-FR" sz="2000" dirty="0" smtClean="0">
                <a:latin typeface="Gill Sans MT" panose="020B0502020104020203" pitchFamily="34" charset="0"/>
              </a:rPr>
              <a:t>Charlier</a:t>
            </a:r>
            <a:r>
              <a:rPr lang="fr-BE" sz="2000" baseline="30000" dirty="0">
                <a:latin typeface="Gill Sans MT" panose="020B0502020104020203" pitchFamily="34" charset="0"/>
              </a:rPr>
              <a:t>1</a:t>
            </a:r>
            <a:r>
              <a:rPr lang="fr-FR" sz="2000" dirty="0" smtClean="0">
                <a:latin typeface="Gill Sans MT" panose="020B0502020104020203" pitchFamily="34" charset="0"/>
              </a:rPr>
              <a:t> </a:t>
            </a:r>
            <a:r>
              <a:rPr lang="fr-FR" sz="2000" dirty="0" smtClean="0">
                <a:latin typeface="Gill Sans MT" panose="020B0502020104020203" pitchFamily="34" charset="0"/>
              </a:rPr>
              <a:t>&amp; Benoit </a:t>
            </a:r>
            <a:r>
              <a:rPr lang="fr-FR" sz="2000" dirty="0" smtClean="0">
                <a:latin typeface="Gill Sans MT" panose="020B0502020104020203" pitchFamily="34" charset="0"/>
              </a:rPr>
              <a:t>Pétré</a:t>
            </a:r>
            <a:r>
              <a:rPr lang="fr-BE" sz="2000" baseline="30000" dirty="0" smtClean="0">
                <a:latin typeface="Gill Sans MT" panose="020B0502020104020203" pitchFamily="34" charset="0"/>
              </a:rPr>
              <a:t>1</a:t>
            </a:r>
            <a:r>
              <a:rPr lang="fr-FR" sz="2000" dirty="0" smtClean="0">
                <a:latin typeface="Gill Sans MT" panose="020B0502020104020203" pitchFamily="34" charset="0"/>
              </a:rPr>
              <a:t>; </a:t>
            </a:r>
            <a:r>
              <a:rPr lang="fr-BE" sz="2000" dirty="0" smtClean="0">
                <a:latin typeface="Gill Sans MT" panose="020B0502020104020203" pitchFamily="34" charset="0"/>
              </a:rPr>
              <a:t>Van </a:t>
            </a:r>
            <a:r>
              <a:rPr lang="fr-BE" sz="2000" dirty="0" err="1">
                <a:latin typeface="Gill Sans MT" panose="020B0502020104020203" pitchFamily="34" charset="0"/>
              </a:rPr>
              <a:t>Durme</a:t>
            </a:r>
            <a:r>
              <a:rPr lang="fr-BE" sz="2000" dirty="0">
                <a:latin typeface="Gill Sans MT" panose="020B0502020104020203" pitchFamily="34" charset="0"/>
              </a:rPr>
              <a:t>, </a:t>
            </a:r>
            <a:r>
              <a:rPr lang="fr-BE" sz="2000" dirty="0" smtClean="0">
                <a:latin typeface="Gill Sans MT" panose="020B0502020104020203" pitchFamily="34" charset="0"/>
              </a:rPr>
              <a:t>Therese</a:t>
            </a:r>
            <a:r>
              <a:rPr lang="fr-BE" sz="2000" dirty="0">
                <a:latin typeface="Gill Sans MT" panose="020B0502020104020203" pitchFamily="34" charset="0"/>
              </a:rPr>
              <a:t>²</a:t>
            </a:r>
            <a:r>
              <a:rPr lang="fr-BE" sz="2000" dirty="0" smtClean="0">
                <a:latin typeface="Gill Sans MT" panose="020B0502020104020203" pitchFamily="34" charset="0"/>
              </a:rPr>
              <a:t>; </a:t>
            </a:r>
            <a:r>
              <a:rPr lang="fr-BE" sz="2000" dirty="0">
                <a:latin typeface="Gill Sans MT" panose="020B0502020104020203" pitchFamily="34" charset="0"/>
              </a:rPr>
              <a:t>Colman, </a:t>
            </a:r>
            <a:r>
              <a:rPr lang="fr-BE" sz="2000" dirty="0" smtClean="0">
                <a:latin typeface="Gill Sans MT" panose="020B0502020104020203" pitchFamily="34" charset="0"/>
              </a:rPr>
              <a:t>Elien³</a:t>
            </a:r>
            <a:r>
              <a:rPr lang="fr-BE" sz="2000" baseline="30000" dirty="0" smtClean="0">
                <a:latin typeface="Gill Sans MT" panose="020B0502020104020203" pitchFamily="34" charset="0"/>
              </a:rPr>
              <a:t>,4</a:t>
            </a:r>
            <a:r>
              <a:rPr lang="fr-BE" sz="2000" dirty="0" smtClean="0">
                <a:latin typeface="Gill Sans MT" panose="020B0502020104020203" pitchFamily="34" charset="0"/>
              </a:rPr>
              <a:t>; </a:t>
            </a:r>
            <a:r>
              <a:rPr lang="fr-BE" sz="2000" dirty="0" err="1">
                <a:latin typeface="Gill Sans MT" panose="020B0502020104020203" pitchFamily="34" charset="0"/>
              </a:rPr>
              <a:t>Anthierens</a:t>
            </a:r>
            <a:r>
              <a:rPr lang="fr-BE" sz="2000" dirty="0">
                <a:latin typeface="Gill Sans MT" panose="020B0502020104020203" pitchFamily="34" charset="0"/>
              </a:rPr>
              <a:t>, Sibyl³; </a:t>
            </a:r>
            <a:r>
              <a:rPr lang="fr-BE" sz="2000" dirty="0" smtClean="0">
                <a:latin typeface="Gill Sans MT" panose="020B0502020104020203" pitchFamily="34" charset="0"/>
              </a:rPr>
              <a:t>Macq, Jean</a:t>
            </a:r>
            <a:r>
              <a:rPr lang="fr-BE" sz="2000" dirty="0">
                <a:latin typeface="Gill Sans MT" panose="020B0502020104020203" pitchFamily="34" charset="0"/>
              </a:rPr>
              <a:t>²</a:t>
            </a:r>
            <a:endParaRPr lang="fr-FR" sz="2000" dirty="0">
              <a:latin typeface="Gill Sans MT" panose="020B0502020104020203" pitchFamily="34" charset="0"/>
            </a:endParaRPr>
          </a:p>
          <a:p>
            <a:pPr algn="l"/>
            <a:r>
              <a:rPr lang="fr-FR" sz="1300" dirty="0" smtClean="0">
                <a:latin typeface="Gill Sans MT" panose="020B0502020104020203" pitchFamily="34" charset="0"/>
              </a:rPr>
              <a:t>I: Université </a:t>
            </a:r>
            <a:r>
              <a:rPr lang="fr-FR" sz="1300" dirty="0" smtClean="0">
                <a:latin typeface="Gill Sans MT" panose="020B0502020104020203" pitchFamily="34" charset="0"/>
              </a:rPr>
              <a:t>de Liège – Département des Sciences de la Santé </a:t>
            </a:r>
            <a:r>
              <a:rPr lang="fr-FR" sz="1300" dirty="0" smtClean="0">
                <a:latin typeface="Gill Sans MT" panose="020B0502020104020203" pitchFamily="34" charset="0"/>
              </a:rPr>
              <a:t>publique, 2: </a:t>
            </a:r>
            <a:r>
              <a:rPr lang="fr-BE" sz="1300" dirty="0">
                <a:latin typeface="Gill Sans MT" panose="020B0502020104020203" pitchFamily="34" charset="0"/>
              </a:rPr>
              <a:t>Université catholique de </a:t>
            </a:r>
            <a:r>
              <a:rPr lang="fr-BE" sz="1300" dirty="0" smtClean="0">
                <a:latin typeface="Gill Sans MT" panose="020B0502020104020203" pitchFamily="34" charset="0"/>
              </a:rPr>
              <a:t>Louvain, 3: </a:t>
            </a:r>
            <a:r>
              <a:rPr lang="fr-BE" sz="1300" dirty="0" err="1" smtClean="0">
                <a:latin typeface="Gill Sans MT" panose="020B0502020104020203" pitchFamily="34" charset="0"/>
              </a:rPr>
              <a:t>Universiteit</a:t>
            </a:r>
            <a:r>
              <a:rPr lang="fr-BE" sz="1300" dirty="0" smtClean="0">
                <a:latin typeface="Gill Sans MT" panose="020B0502020104020203" pitchFamily="34" charset="0"/>
              </a:rPr>
              <a:t> Antwerpen, 4</a:t>
            </a:r>
            <a:r>
              <a:rPr lang="fr-BE" sz="1300" dirty="0">
                <a:latin typeface="Gill Sans MT" panose="020B0502020104020203" pitchFamily="34" charset="0"/>
              </a:rPr>
              <a:t>: </a:t>
            </a:r>
            <a:r>
              <a:rPr lang="fr-BE" sz="1300" dirty="0" err="1">
                <a:latin typeface="Gill Sans MT" panose="020B0502020104020203" pitchFamily="34" charset="0"/>
              </a:rPr>
              <a:t>Universiteit</a:t>
            </a:r>
            <a:r>
              <a:rPr lang="fr-BE" sz="1300" dirty="0">
                <a:latin typeface="Gill Sans MT" panose="020B0502020104020203" pitchFamily="34" charset="0"/>
              </a:rPr>
              <a:t> Gent</a:t>
            </a:r>
            <a:endParaRPr lang="fr-BE" sz="1300" dirty="0">
              <a:latin typeface="Gill Sans MT" panose="020B05020201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7" y="5690100"/>
            <a:ext cx="2124891" cy="11679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780" y="5690100"/>
            <a:ext cx="2926363" cy="1167900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587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84409" y="14767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12 </a:t>
            </a:r>
            <a:r>
              <a:rPr lang="en-US" sz="3600" dirty="0" err="1" smtClean="0">
                <a:latin typeface="Gill Sans MT" panose="020B0502020104020203" pitchFamily="34" charset="0"/>
              </a:rPr>
              <a:t>projets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pilotes</a:t>
            </a:r>
            <a:r>
              <a:rPr lang="en-US" sz="3600" dirty="0">
                <a:latin typeface="Gill Sans MT" panose="020B0502020104020203" pitchFamily="34" charset="0"/>
              </a:rPr>
              <a:t> </a:t>
            </a:r>
            <a:r>
              <a:rPr lang="en-US" sz="3600" dirty="0" smtClean="0">
                <a:latin typeface="Gill Sans MT" panose="020B0502020104020203" pitchFamily="34" charset="0"/>
              </a:rPr>
              <a:t>: </a:t>
            </a:r>
            <a:r>
              <a:rPr lang="en-US" sz="3600" dirty="0" err="1" smtClean="0">
                <a:latin typeface="Gill Sans MT" panose="020B0502020104020203" pitchFamily="34" charset="0"/>
              </a:rPr>
              <a:t>financement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restreint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323702"/>
            <a:ext cx="11416937" cy="5159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smtClean="0">
                <a:latin typeface="Gill Sans MT" panose="020B0502020104020203" pitchFamily="34" charset="0"/>
              </a:rPr>
              <a:t>150.000€/an pour la gestion du projet</a:t>
            </a:r>
          </a:p>
          <a:p>
            <a:pPr lvl="1"/>
            <a:r>
              <a:rPr lang="fr-BE" dirty="0" smtClean="0">
                <a:latin typeface="Gill Sans MT" panose="020B0502020104020203" pitchFamily="34" charset="0"/>
              </a:rPr>
              <a:t>1 coordinatrice, locaux, réunions,…</a:t>
            </a:r>
          </a:p>
          <a:p>
            <a:pPr marL="0" indent="0">
              <a:buNone/>
            </a:pPr>
            <a:endParaRPr lang="fr-BE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fr-BE" dirty="0" smtClean="0">
                <a:latin typeface="Gill Sans MT" panose="020B0502020104020203" pitchFamily="34" charset="0"/>
              </a:rPr>
              <a:t>Actions qui ciblent les patients et leurs soins : versement de « gains d’efficience »</a:t>
            </a:r>
          </a:p>
          <a:p>
            <a:pPr lvl="1"/>
            <a:r>
              <a:rPr lang="fr-BE" dirty="0" smtClean="0">
                <a:latin typeface="Gill Sans MT" panose="020B0502020104020203" pitchFamily="34" charset="0"/>
              </a:rPr>
              <a:t>Hypothétique, mode de calcul indéfini</a:t>
            </a:r>
          </a:p>
          <a:p>
            <a:pPr lvl="1"/>
            <a:r>
              <a:rPr lang="fr-BE" dirty="0" smtClean="0">
                <a:latin typeface="Gill Sans MT" panose="020B0502020104020203" pitchFamily="34" charset="0"/>
              </a:rPr>
              <a:t>Un « retour sur investissement » pour les partenaires</a:t>
            </a:r>
          </a:p>
          <a:p>
            <a:pPr lvl="1"/>
            <a:r>
              <a:rPr lang="fr-BE" dirty="0" smtClean="0">
                <a:latin typeface="Gill Sans MT" panose="020B0502020104020203" pitchFamily="34" charset="0"/>
              </a:rPr>
              <a:t>Faire mieux et plus avec la même chose </a:t>
            </a:r>
          </a:p>
          <a:p>
            <a:endParaRPr lang="fr-BE" sz="2400" dirty="0">
              <a:latin typeface="Gill Sans MT" panose="020B05020201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1193210"/>
            <a:ext cx="8229600" cy="562284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118282" y="2782779"/>
            <a:ext cx="7523081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3200" dirty="0" smtClean="0">
                <a:latin typeface="Gill Sans MT" panose="020B0502020104020203" pitchFamily="34" charset="0"/>
              </a:rPr>
              <a:t>Vers </a:t>
            </a:r>
            <a:r>
              <a:rPr lang="fr-BE" sz="3200" dirty="0">
                <a:latin typeface="Gill Sans MT" panose="020B0502020104020203" pitchFamily="34" charset="0"/>
              </a:rPr>
              <a:t>un changement de subsidiarité : territoire et population de responsabilité pour des consortiums locaux de </a:t>
            </a:r>
            <a:r>
              <a:rPr lang="fr-BE" sz="3200" dirty="0" smtClean="0">
                <a:latin typeface="Gill Sans MT" panose="020B0502020104020203" pitchFamily="34" charset="0"/>
              </a:rPr>
              <a:t>soignants ?</a:t>
            </a:r>
            <a:endParaRPr lang="fr-BE" sz="3200" dirty="0">
              <a:latin typeface="Gill Sans MT" panose="020B0502020104020203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10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3925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8172F1B1-BB49-4EE8-A7F6-E0A2672BA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7178" y="3629976"/>
            <a:ext cx="10060558" cy="154291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Ctr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FR" altLang="fr-FR" sz="2800" dirty="0" smtClean="0">
                <a:latin typeface="Gill Sans MT" panose="020B0502020104020203" pitchFamily="34" charset="0"/>
              </a:rPr>
              <a:t>Question: « comment fonctionne la </a:t>
            </a:r>
            <a:r>
              <a:rPr lang="fr-FR" altLang="fr-FR" sz="2800" b="1" dirty="0" smtClean="0">
                <a:latin typeface="Gill Sans MT" panose="020B0502020104020203" pitchFamily="34" charset="0"/>
              </a:rPr>
              <a:t>dynamique de collaboration interprofessionnelle</a:t>
            </a:r>
            <a:r>
              <a:rPr lang="fr-FR" altLang="fr-FR" sz="2800" dirty="0" smtClean="0">
                <a:latin typeface="Gill Sans MT" panose="020B0502020104020203" pitchFamily="34" charset="0"/>
              </a:rPr>
              <a:t> induite par les projets pilotes ? »</a:t>
            </a:r>
            <a:endParaRPr lang="fr-BE" altLang="fr-FR" sz="2800" dirty="0">
              <a:latin typeface="Gill Sans MT" panose="020B0502020104020203" pitchFamily="34" charset="0"/>
            </a:endParaRP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578AB1F3-FEE0-40EE-973F-C72C269322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9744" y="452846"/>
            <a:ext cx="9183227" cy="197684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BE" altLang="fr-FR" dirty="0">
                <a:latin typeface="Gill Sans MT" panose="020B0502020104020203" pitchFamily="34" charset="0"/>
              </a:rPr>
              <a:t>S</a:t>
            </a:r>
            <a:r>
              <a:rPr lang="fr-BE" altLang="fr-FR" dirty="0" smtClean="0">
                <a:latin typeface="Gill Sans MT" panose="020B0502020104020203" pitchFamily="34" charset="0"/>
              </a:rPr>
              <a:t>oins intégrés: </a:t>
            </a:r>
            <a:r>
              <a:rPr lang="fr-BE" dirty="0">
                <a:latin typeface="Gill Sans MT" panose="020B0502020104020203" pitchFamily="34" charset="0"/>
              </a:rPr>
              <a:t>logique de coordination et de valorisation des différentes pratiques de soin</a:t>
            </a:r>
            <a:endParaRPr lang="fr-BE" altLang="fr-FR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fr-BE" altLang="fr-FR" dirty="0" smtClean="0">
                <a:latin typeface="Gill Sans MT" panose="020B0502020104020203" pitchFamily="34" charset="0"/>
              </a:rPr>
              <a:t>VS</a:t>
            </a:r>
          </a:p>
          <a:p>
            <a:r>
              <a:rPr lang="fr-BE" altLang="fr-FR" dirty="0">
                <a:latin typeface="Gill Sans MT" panose="020B0502020104020203" pitchFamily="34" charset="0"/>
              </a:rPr>
              <a:t>F</a:t>
            </a:r>
            <a:r>
              <a:rPr lang="fr-BE" altLang="fr-FR" dirty="0" smtClean="0">
                <a:latin typeface="Gill Sans MT" panose="020B0502020104020203" pitchFamily="34" charset="0"/>
              </a:rPr>
              <a:t>ragmentation extrême du système de santé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7F73C9C-48BC-4262-9171-CE82CD067EA2}"/>
              </a:ext>
            </a:extLst>
          </p:cNvPr>
          <p:cNvSpPr txBox="1"/>
          <p:nvPr/>
        </p:nvSpPr>
        <p:spPr>
          <a:xfrm>
            <a:off x="180974" y="6550223"/>
            <a:ext cx="1155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Paulus, D., et al., </a:t>
            </a:r>
            <a:r>
              <a:rPr lang="en-GB" sz="1400" i="1" dirty="0">
                <a:solidFill>
                  <a:schemeClr val="bg1"/>
                </a:solidFill>
              </a:rPr>
              <a:t>Development of a national position paper for chronic care: example of Belgium.</a:t>
            </a:r>
            <a:r>
              <a:rPr lang="en-GB" sz="1400" dirty="0">
                <a:solidFill>
                  <a:schemeClr val="bg1"/>
                </a:solidFill>
              </a:rPr>
              <a:t> Health Pol, 2013. </a:t>
            </a:r>
            <a:r>
              <a:rPr lang="en-GB" sz="1400" b="1" dirty="0">
                <a:solidFill>
                  <a:schemeClr val="bg1"/>
                </a:solidFill>
              </a:rPr>
              <a:t>111</a:t>
            </a:r>
            <a:r>
              <a:rPr lang="en-GB" sz="1400" dirty="0">
                <a:solidFill>
                  <a:schemeClr val="bg1"/>
                </a:solidFill>
              </a:rPr>
              <a:t>(2): p. 105 - 109.</a:t>
            </a:r>
            <a:endParaRPr lang="fr-BE" sz="1400" dirty="0">
              <a:solidFill>
                <a:schemeClr val="bg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11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5493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70263" y="21734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Gill Sans MT" panose="020B0502020104020203" pitchFamily="34" charset="0"/>
              </a:rPr>
              <a:t>Méthodes</a:t>
            </a:r>
            <a:r>
              <a:rPr lang="en-US" sz="3600" dirty="0" smtClean="0">
                <a:latin typeface="Gill Sans MT" panose="020B0502020104020203" pitchFamily="34" charset="0"/>
              </a:rPr>
              <a:t> et </a:t>
            </a:r>
            <a:r>
              <a:rPr lang="en-US" sz="3600" dirty="0" err="1" smtClean="0">
                <a:latin typeface="Gill Sans MT" panose="020B0502020104020203" pitchFamily="34" charset="0"/>
              </a:rPr>
              <a:t>données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323702"/>
            <a:ext cx="11416937" cy="5159031"/>
          </a:xfrm>
        </p:spPr>
        <p:txBody>
          <a:bodyPr>
            <a:normAutofit/>
          </a:bodyPr>
          <a:lstStyle/>
          <a:p>
            <a:r>
              <a:rPr lang="fr-BE" sz="2400" dirty="0" smtClean="0">
                <a:latin typeface="Gill Sans MT" panose="020B0502020104020203" pitchFamily="34" charset="0"/>
              </a:rPr>
              <a:t>Focus groupes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Observations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Entretiens semi-directifs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Documentation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Études de cas</a:t>
            </a:r>
          </a:p>
          <a:p>
            <a:pPr marL="0" indent="0">
              <a:buNone/>
            </a:pPr>
            <a:endParaRPr lang="fr-BE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fr-BE" sz="2400" dirty="0" smtClean="0">
                <a:latin typeface="Gill Sans MT" panose="020B0502020104020203" pitchFamily="34" charset="0"/>
              </a:rPr>
              <a:t>Mais surtout…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Retards dans la collecte de données &amp; demandes incessantes des autorités</a:t>
            </a:r>
          </a:p>
          <a:p>
            <a:pPr marL="0" indent="0">
              <a:buNone/>
            </a:pPr>
            <a:endParaRPr lang="fr-BE" sz="2400" dirty="0">
              <a:latin typeface="Gill Sans MT" panose="020B0502020104020203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739" y="1323702"/>
            <a:ext cx="8117315" cy="3239589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12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0778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70263" y="19121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Gill Sans MT" panose="020B0502020104020203" pitchFamily="34" charset="0"/>
              </a:rPr>
              <a:t>Résultats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préliminaires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402080"/>
            <a:ext cx="11416937" cy="5080653"/>
          </a:xfrm>
        </p:spPr>
        <p:txBody>
          <a:bodyPr>
            <a:normAutofit/>
          </a:bodyPr>
          <a:lstStyle/>
          <a:p>
            <a:r>
              <a:rPr lang="fr-BE" dirty="0" smtClean="0">
                <a:latin typeface="Gill Sans MT" panose="020B0502020104020203" pitchFamily="34" charset="0"/>
              </a:rPr>
              <a:t>Il y a effectivement 12 consortium rassemblant divers professionnels ; ils ont effectivement construit des projets collectifs</a:t>
            </a:r>
          </a:p>
          <a:p>
            <a:endParaRPr lang="fr-BE" dirty="0" smtClean="0">
              <a:latin typeface="Gill Sans MT" panose="020B0502020104020203" pitchFamily="34" charset="0"/>
            </a:endParaRPr>
          </a:p>
          <a:p>
            <a:r>
              <a:rPr lang="fr-BE" dirty="0" smtClean="0">
                <a:latin typeface="Gill Sans MT" panose="020B0502020104020203" pitchFamily="34" charset="0"/>
              </a:rPr>
              <a:t>Comment?</a:t>
            </a:r>
          </a:p>
          <a:p>
            <a:pPr lvl="1"/>
            <a:r>
              <a:rPr lang="fr-BE" dirty="0" smtClean="0">
                <a:latin typeface="Gill Sans MT" panose="020B0502020104020203" pitchFamily="34" charset="0"/>
              </a:rPr>
              <a:t>Outils de gestion de projet: </a:t>
            </a:r>
            <a:r>
              <a:rPr lang="fr-FR" dirty="0" smtClean="0">
                <a:latin typeface="Gill Sans MT" panose="020B0502020104020203" pitchFamily="34" charset="0"/>
              </a:rPr>
              <a:t>plan d’action, objectifs stratégiques et opérationnels, indicateurs, diagrammes de GANTT, organisation en groupes de travail &amp; division des tâches</a:t>
            </a:r>
          </a:p>
          <a:p>
            <a:pPr lvl="1"/>
            <a:r>
              <a:rPr lang="fr-FR" dirty="0" smtClean="0">
                <a:latin typeface="Gill Sans MT" panose="020B0502020104020203" pitchFamily="34" charset="0"/>
              </a:rPr>
              <a:t>Rôle central des coordinateurs/</a:t>
            </a:r>
            <a:r>
              <a:rPr lang="fr-FR" dirty="0" err="1" smtClean="0">
                <a:latin typeface="Gill Sans MT" panose="020B0502020104020203" pitchFamily="34" charset="0"/>
              </a:rPr>
              <a:t>trices</a:t>
            </a:r>
            <a:r>
              <a:rPr lang="fr-FR" dirty="0" smtClean="0">
                <a:latin typeface="Gill Sans MT" panose="020B0502020104020203" pitchFamily="34" charset="0"/>
              </a:rPr>
              <a:t>: organisation de la communication et vision transversale</a:t>
            </a:r>
            <a:endParaRPr lang="fr-BE" dirty="0">
              <a:latin typeface="Gill Sans MT" panose="020B0502020104020203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13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6939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70263" y="19121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Gill Sans MT" panose="020B0502020104020203" pitchFamily="34" charset="0"/>
              </a:rPr>
              <a:t>Résultats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préliminaires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402080"/>
            <a:ext cx="11416937" cy="508065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fr-BE" dirty="0" smtClean="0">
                <a:latin typeface="Gill Sans MT" panose="020B0502020104020203" pitchFamily="34" charset="0"/>
              </a:rPr>
              <a:t>Les « locomotives »</a:t>
            </a:r>
          </a:p>
          <a:p>
            <a:pPr lvl="1">
              <a:spcBef>
                <a:spcPts val="600"/>
              </a:spcBef>
            </a:pPr>
            <a:r>
              <a:rPr lang="fr-FR" dirty="0" smtClean="0">
                <a:latin typeface="Gill Sans MT" panose="020B0502020104020203" pitchFamily="34" charset="0"/>
              </a:rPr>
              <a:t>Noyaux de professionnels convaincus par la réforme et la nécessité de travailler ensemble, souvent réunis dans un « groupe projet »</a:t>
            </a:r>
          </a:p>
          <a:p>
            <a:pPr lvl="1">
              <a:spcBef>
                <a:spcPts val="600"/>
              </a:spcBef>
            </a:pPr>
            <a:r>
              <a:rPr lang="fr-FR" dirty="0" smtClean="0">
                <a:latin typeface="Gill Sans MT" panose="020B0502020104020203" pitchFamily="34" charset="0"/>
              </a:rPr>
              <a:t>Groupes diversifiés, mais quantitativement limités</a:t>
            </a:r>
          </a:p>
          <a:p>
            <a:pPr lvl="1">
              <a:spcBef>
                <a:spcPts val="600"/>
              </a:spcBef>
            </a:pPr>
            <a:r>
              <a:rPr lang="fr-FR" dirty="0" smtClean="0">
                <a:latin typeface="Gill Sans MT" panose="020B0502020104020203" pitchFamily="34" charset="0"/>
              </a:rPr>
              <a:t>Souvent, les « locomotives se connaissaient déjà avant (réseaux de 1</a:t>
            </a:r>
            <a:r>
              <a:rPr lang="fr-FR" baseline="30000" dirty="0" smtClean="0">
                <a:latin typeface="Gill Sans MT" panose="020B0502020104020203" pitchFamily="34" charset="0"/>
              </a:rPr>
              <a:t>e</a:t>
            </a:r>
            <a:r>
              <a:rPr lang="fr-FR" dirty="0" smtClean="0">
                <a:latin typeface="Gill Sans MT" panose="020B0502020104020203" pitchFamily="34" charset="0"/>
              </a:rPr>
              <a:t> ligne)</a:t>
            </a:r>
          </a:p>
          <a:p>
            <a:pPr marL="457200" lvl="1" indent="0">
              <a:buNone/>
            </a:pPr>
            <a:r>
              <a:rPr lang="fr-FR" dirty="0">
                <a:latin typeface="Gill Sans MT" panose="020B0502020104020203" pitchFamily="34" charset="0"/>
              </a:rPr>
              <a:t>	</a:t>
            </a:r>
            <a:r>
              <a:rPr lang="fr-FR" dirty="0" smtClean="0">
                <a:latin typeface="Gill Sans MT" panose="020B0502020104020203" pitchFamily="34" charset="0"/>
              </a:rPr>
              <a:t>Confiance déjà présente</a:t>
            </a:r>
          </a:p>
          <a:p>
            <a:pPr marL="457200" lvl="1" indent="0">
              <a:buNone/>
            </a:pPr>
            <a:r>
              <a:rPr lang="fr-FR" dirty="0">
                <a:latin typeface="Gill Sans MT" panose="020B0502020104020203" pitchFamily="34" charset="0"/>
              </a:rPr>
              <a:t>	</a:t>
            </a:r>
            <a:r>
              <a:rPr lang="fr-FR" dirty="0" smtClean="0">
                <a:latin typeface="Gill Sans MT" panose="020B0502020104020203" pitchFamily="34" charset="0"/>
              </a:rPr>
              <a:t>Reconnaissance de la valeur de l’autre professionnel</a:t>
            </a:r>
          </a:p>
          <a:p>
            <a:pPr marL="457200" lvl="1" indent="0">
              <a:buNone/>
            </a:pPr>
            <a:r>
              <a:rPr lang="fr-FR" dirty="0">
                <a:latin typeface="Gill Sans MT" panose="020B0502020104020203" pitchFamily="34" charset="0"/>
              </a:rPr>
              <a:t>	C</a:t>
            </a:r>
            <a:r>
              <a:rPr lang="fr-FR" dirty="0" smtClean="0">
                <a:latin typeface="Gill Sans MT" panose="020B0502020104020203" pitchFamily="34" charset="0"/>
              </a:rPr>
              <a:t>ollaboration d’égal à égal, indépendamment du statut</a:t>
            </a:r>
            <a:endParaRPr lang="fr-BE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fr-BE" dirty="0" smtClean="0">
              <a:latin typeface="Gill Sans MT" panose="020B0502020104020203" pitchFamily="34" charset="0"/>
            </a:endParaRPr>
          </a:p>
        </p:txBody>
      </p:sp>
      <p:sp>
        <p:nvSpPr>
          <p:cNvPr id="2" name="Flèche droite 1"/>
          <p:cNvSpPr/>
          <p:nvPr/>
        </p:nvSpPr>
        <p:spPr>
          <a:xfrm>
            <a:off x="696686" y="3854650"/>
            <a:ext cx="627017" cy="2902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14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5670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70263" y="19121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Gill Sans MT" panose="020B0502020104020203" pitchFamily="34" charset="0"/>
              </a:rPr>
              <a:t>Résultats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préliminaires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332411"/>
            <a:ext cx="11451771" cy="5320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smtClean="0">
                <a:latin typeface="Gill Sans MT" panose="020B0502020104020203" pitchFamily="34" charset="0"/>
              </a:rPr>
              <a:t>Les locomotives et leurs motivations:</a:t>
            </a:r>
          </a:p>
          <a:p>
            <a:r>
              <a:rPr lang="fr-BE" sz="2400" b="1" dirty="0">
                <a:latin typeface="Gill Sans MT" panose="020B0502020104020203" pitchFamily="34" charset="0"/>
              </a:rPr>
              <a:t>Ê</a:t>
            </a:r>
            <a:r>
              <a:rPr lang="fr-BE" sz="2400" b="1" dirty="0" smtClean="0">
                <a:latin typeface="Gill Sans MT" panose="020B0502020104020203" pitchFamily="34" charset="0"/>
              </a:rPr>
              <a:t>tre </a:t>
            </a:r>
            <a:r>
              <a:rPr lang="fr-BE" sz="2400" b="1" dirty="0">
                <a:latin typeface="Gill Sans MT" panose="020B0502020104020203" pitchFamily="34" charset="0"/>
              </a:rPr>
              <a:t>acteur plutôt que sujet</a:t>
            </a:r>
            <a:r>
              <a:rPr lang="fr-BE" sz="2400" dirty="0">
                <a:latin typeface="Gill Sans MT" panose="020B0502020104020203" pitchFamily="34" charset="0"/>
              </a:rPr>
              <a:t> : « </a:t>
            </a:r>
            <a:r>
              <a:rPr lang="fr-BE" sz="2400" i="1" dirty="0">
                <a:latin typeface="Gill Sans MT" panose="020B0502020104020203" pitchFamily="34" charset="0"/>
              </a:rPr>
              <a:t>on a préféré faire un projet pilote pour influencer la forme que prendront les soins intégrés plutôt que de se voir imposer une réforme par les autorités</a:t>
            </a:r>
            <a:r>
              <a:rPr lang="fr-BE" sz="2400" dirty="0">
                <a:latin typeface="Gill Sans MT" panose="020B0502020104020203" pitchFamily="34" charset="0"/>
              </a:rPr>
              <a:t> </a:t>
            </a:r>
            <a:r>
              <a:rPr lang="fr-BE" sz="2400" dirty="0" smtClean="0">
                <a:latin typeface="Gill Sans MT" panose="020B0502020104020203" pitchFamily="34" charset="0"/>
              </a:rPr>
              <a:t>»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Légitimer / faire connaitre et étendre des actions innovantes </a:t>
            </a:r>
            <a:r>
              <a:rPr lang="fr-BE" sz="2400" dirty="0" err="1" smtClean="0">
                <a:latin typeface="Gill Sans MT" panose="020B0502020104020203" pitchFamily="34" charset="0"/>
              </a:rPr>
              <a:t>pré-existantes</a:t>
            </a:r>
            <a:endParaRPr lang="fr-BE" sz="2400" dirty="0" smtClean="0">
              <a:latin typeface="Gill Sans MT" panose="020B0502020104020203" pitchFamily="34" charset="0"/>
            </a:endParaRPr>
          </a:p>
          <a:p>
            <a:pPr marL="457200" lvl="1" indent="0">
              <a:buNone/>
            </a:pPr>
            <a:r>
              <a:rPr lang="fr-BE" sz="2000" dirty="0" smtClean="0">
                <a:latin typeface="Gill Sans MT" panose="020B0502020104020203" pitchFamily="34" charset="0"/>
              </a:rPr>
              <a:t>Ex.: « Sport sur ordonnance »</a:t>
            </a:r>
          </a:p>
          <a:p>
            <a:r>
              <a:rPr lang="fr-BE" sz="2400" dirty="0" smtClean="0">
                <a:latin typeface="Gill Sans MT" panose="020B0502020104020203" pitchFamily="34" charset="0"/>
              </a:rPr>
              <a:t>Travailler ensemble sur un projet défini collectivement, se serrer les coudes</a:t>
            </a:r>
            <a:endParaRPr lang="fr-BE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fr-BE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fr-BE" dirty="0" smtClean="0">
                <a:latin typeface="Gill Sans MT" panose="020B0502020104020203" pitchFamily="34" charset="0"/>
              </a:rPr>
              <a:t>MAIS la plupart des parties prenantes aux consortiums ne sont pas locomoteurs</a:t>
            </a:r>
          </a:p>
          <a:p>
            <a:r>
              <a:rPr lang="fr-FR" sz="2400" dirty="0" smtClean="0">
                <a:latin typeface="Gill Sans MT" panose="020B0502020104020203" pitchFamily="34" charset="0"/>
              </a:rPr>
              <a:t>Ils sont plutôt là pour s’assurer que leur intérêt n’est pas mis à mal (jeu à somme nulle?)</a:t>
            </a:r>
          </a:p>
          <a:p>
            <a:r>
              <a:rPr lang="fr-FR" sz="2400" dirty="0" smtClean="0">
                <a:latin typeface="Gill Sans MT" panose="020B0502020104020203" pitchFamily="34" charset="0"/>
              </a:rPr>
              <a:t>Ils s’impliqueront s’ils voient des résultats et un bénéfice pour eux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15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5917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70263" y="19121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Gill Sans MT" panose="020B0502020104020203" pitchFamily="34" charset="0"/>
              </a:rPr>
              <a:t>Résultats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préliminaires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332411"/>
            <a:ext cx="11451771" cy="5320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latin typeface="Gill Sans MT" panose="020B0502020104020203" pitchFamily="34" charset="0"/>
              </a:rPr>
              <a:t>Cadre incertain et manque de soutien des autorités politico-administratives</a:t>
            </a:r>
          </a:p>
          <a:p>
            <a:r>
              <a:rPr lang="fr-FR" sz="2400" dirty="0" smtClean="0">
                <a:latin typeface="Gill Sans MT" panose="020B0502020104020203" pitchFamily="34" charset="0"/>
              </a:rPr>
              <a:t>Absence des outils techniques facilitateurs promis</a:t>
            </a:r>
          </a:p>
          <a:p>
            <a:r>
              <a:rPr lang="fr-FR" sz="2400" dirty="0">
                <a:latin typeface="Gill Sans MT" panose="020B0502020104020203" pitchFamily="34" charset="0"/>
              </a:rPr>
              <a:t>M</a:t>
            </a:r>
            <a:r>
              <a:rPr lang="fr-FR" sz="2400" dirty="0" smtClean="0">
                <a:latin typeface="Gill Sans MT" panose="020B0502020104020203" pitchFamily="34" charset="0"/>
              </a:rPr>
              <a:t>odalités de financement revues et incertaines</a:t>
            </a:r>
          </a:p>
          <a:p>
            <a:r>
              <a:rPr lang="fr-FR" sz="2400" dirty="0" err="1" smtClean="0">
                <a:latin typeface="Gill Sans MT" panose="020B0502020104020203" pitchFamily="34" charset="0"/>
              </a:rPr>
              <a:t>Accountability</a:t>
            </a:r>
            <a:r>
              <a:rPr lang="fr-FR" sz="2400" dirty="0">
                <a:latin typeface="Gill Sans MT" panose="020B0502020104020203" pitchFamily="34" charset="0"/>
              </a:rPr>
              <a:t> </a:t>
            </a:r>
            <a:r>
              <a:rPr lang="fr-FR" sz="2400" dirty="0" smtClean="0">
                <a:latin typeface="Gill Sans MT" panose="020B0502020104020203" pitchFamily="34" charset="0"/>
              </a:rPr>
              <a:t>&amp; pressions pour faire du chiffre : manque de flexibilité (vs. ‘</a:t>
            </a:r>
            <a:r>
              <a:rPr lang="fr-FR" sz="2400" dirty="0" err="1" smtClean="0">
                <a:latin typeface="Gill Sans MT" panose="020B0502020104020203" pitchFamily="34" charset="0"/>
              </a:rPr>
              <a:t>co</a:t>
            </a:r>
            <a:r>
              <a:rPr lang="fr-FR" sz="2400" dirty="0" smtClean="0">
                <a:latin typeface="Gill Sans MT" panose="020B0502020104020203" pitchFamily="34" charset="0"/>
              </a:rPr>
              <a:t>-création’)</a:t>
            </a:r>
          </a:p>
          <a:p>
            <a:pPr marL="0" indent="0">
              <a:buNone/>
            </a:pPr>
            <a:r>
              <a:rPr lang="fr-FR" dirty="0" smtClean="0">
                <a:latin typeface="Gill Sans MT" panose="020B0502020104020203" pitchFamily="34" charset="0"/>
              </a:rPr>
              <a:t>	</a:t>
            </a:r>
            <a:r>
              <a:rPr lang="fr-FR" sz="2400" dirty="0" smtClean="0">
                <a:latin typeface="Gill Sans MT" panose="020B0502020104020203" pitchFamily="34" charset="0"/>
              </a:rPr>
              <a:t>Frilosité et démotivation des acteurs de terrain</a:t>
            </a:r>
          </a:p>
          <a:p>
            <a:pPr marL="0" indent="0">
              <a:buNone/>
            </a:pPr>
            <a:endParaRPr lang="fr-FR" sz="2400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fr-FR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Gill Sans MT" panose="020B0502020104020203" pitchFamily="34" charset="0"/>
              </a:rPr>
              <a:t>Enjeux à explorer: la (</a:t>
            </a:r>
            <a:r>
              <a:rPr lang="fr-FR" dirty="0" err="1" smtClean="0">
                <a:latin typeface="Gill Sans MT" panose="020B0502020104020203" pitchFamily="34" charset="0"/>
              </a:rPr>
              <a:t>re</a:t>
            </a:r>
            <a:r>
              <a:rPr lang="fr-FR" dirty="0" smtClean="0">
                <a:latin typeface="Gill Sans MT" panose="020B0502020104020203" pitchFamily="34" charset="0"/>
              </a:rPr>
              <a:t>-)connaissance &amp; le langage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748937" y="3279884"/>
            <a:ext cx="627017" cy="2902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16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2286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578AB1F3-FEE0-40EE-973F-C72C269322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66272" y="1445623"/>
            <a:ext cx="9183227" cy="285641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lang="fr-BE" altLang="fr-FR" sz="3600" dirty="0" smtClean="0">
                <a:latin typeface="Gill Sans MT" panose="020B0502020104020203" pitchFamily="34" charset="0"/>
              </a:rPr>
              <a:t>Merci pour votre attention!</a:t>
            </a:r>
          </a:p>
          <a:p>
            <a:pPr marL="0" indent="0" algn="ctr">
              <a:buNone/>
            </a:pPr>
            <a:endParaRPr lang="fr-BE" altLang="fr-FR" sz="3600" dirty="0">
              <a:latin typeface="Gill Sans MT" panose="020B0502020104020203" pitchFamily="34" charset="0"/>
            </a:endParaRPr>
          </a:p>
          <a:p>
            <a:pPr marL="0" indent="0" algn="ctr">
              <a:buNone/>
            </a:pPr>
            <a:r>
              <a:rPr lang="fr-BE" altLang="fr-FR" sz="3600" dirty="0" smtClean="0">
                <a:latin typeface="Gill Sans MT" panose="020B0502020104020203" pitchFamily="34" charset="0"/>
                <a:hlinkClick r:id="rId2"/>
              </a:rPr>
              <a:t>https://interfaithbel.blog/</a:t>
            </a:r>
            <a:endParaRPr lang="fr-BE" altLang="fr-FR" sz="3600" dirty="0" smtClean="0">
              <a:latin typeface="Gill Sans MT" panose="020B0502020104020203" pitchFamily="34" charset="0"/>
            </a:endParaRPr>
          </a:p>
          <a:p>
            <a:pPr marL="0" indent="0" algn="ctr">
              <a:buNone/>
            </a:pPr>
            <a:endParaRPr lang="fr-BE" altLang="fr-FR" sz="3600" dirty="0" smtClean="0"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7F73C9C-48BC-4262-9171-CE82CD067EA2}"/>
              </a:ext>
            </a:extLst>
          </p:cNvPr>
          <p:cNvSpPr txBox="1"/>
          <p:nvPr/>
        </p:nvSpPr>
        <p:spPr>
          <a:xfrm>
            <a:off x="180974" y="6550223"/>
            <a:ext cx="1155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Paulus, D., et al., </a:t>
            </a:r>
            <a:r>
              <a:rPr lang="en-GB" sz="1400" i="1" dirty="0">
                <a:solidFill>
                  <a:schemeClr val="bg1"/>
                </a:solidFill>
              </a:rPr>
              <a:t>Development of a national position paper for chronic care: example of Belgium.</a:t>
            </a:r>
            <a:r>
              <a:rPr lang="en-GB" sz="1400" dirty="0">
                <a:solidFill>
                  <a:schemeClr val="bg1"/>
                </a:solidFill>
              </a:rPr>
              <a:t> Health Pol, 2013. </a:t>
            </a:r>
            <a:r>
              <a:rPr lang="en-GB" sz="1400" b="1" dirty="0">
                <a:solidFill>
                  <a:schemeClr val="bg1"/>
                </a:solidFill>
              </a:rPr>
              <a:t>111</a:t>
            </a:r>
            <a:r>
              <a:rPr lang="en-GB" sz="1400" dirty="0">
                <a:solidFill>
                  <a:schemeClr val="bg1"/>
                </a:solidFill>
              </a:rPr>
              <a:t>(2): p. 105 - 109.</a:t>
            </a:r>
            <a:endParaRPr lang="fr-BE" sz="1400" dirty="0">
              <a:solidFill>
                <a:schemeClr val="bg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7" y="5690100"/>
            <a:ext cx="2124891" cy="11679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780" y="5690100"/>
            <a:ext cx="2926363" cy="116790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341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EBCE9-755E-4B71-80D2-056E0A5AB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312184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BE" sz="3200" dirty="0" err="1" smtClean="0">
                <a:latin typeface="Gill Sans MT" panose="020B0502020104020203" pitchFamily="34" charset="0"/>
              </a:rPr>
              <a:t>Fragmentation</a:t>
            </a:r>
            <a:r>
              <a:rPr lang="fr-BE" sz="3200" b="1" dirty="0" err="1" smtClean="0">
                <a:latin typeface="Gill Sans MT" panose="020B0502020104020203" pitchFamily="34" charset="0"/>
              </a:rPr>
              <a:t>S</a:t>
            </a:r>
            <a:r>
              <a:rPr lang="fr-BE" sz="3200" dirty="0" smtClean="0">
                <a:latin typeface="Gill Sans MT" panose="020B0502020104020203" pitchFamily="34" charset="0"/>
              </a:rPr>
              <a:t> </a:t>
            </a:r>
            <a:r>
              <a:rPr lang="fr-BE" sz="3200" dirty="0">
                <a:latin typeface="Gill Sans MT" panose="020B0502020104020203" pitchFamily="34" charset="0"/>
              </a:rPr>
              <a:t>du système de santé belge</a:t>
            </a: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752F037A-60D3-4084-8833-C3F376ADD84F}"/>
              </a:ext>
            </a:extLst>
          </p:cNvPr>
          <p:cNvSpPr txBox="1">
            <a:spLocks/>
          </p:cNvSpPr>
          <p:nvPr/>
        </p:nvSpPr>
        <p:spPr>
          <a:xfrm>
            <a:off x="716280" y="1690688"/>
            <a:ext cx="6929846" cy="4753654"/>
          </a:xfrm>
          <a:prstGeom prst="rect">
            <a:avLst/>
          </a:prstGeom>
        </p:spPr>
        <p:txBody>
          <a:bodyPr vert="horz">
            <a:noAutofit/>
          </a:bodyPr>
          <a:lstStyle>
            <a:lvl1pPr marL="390525" indent="-390525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7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1pPr>
            <a:lvl2pPr marL="847725" indent="-325438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3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1303338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825625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3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2346325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803525" indent="-260350" algn="l" defTabSz="1042988" rtl="0" fontAlgn="base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6pPr>
            <a:lvl7pPr marL="3260725" indent="-260350" algn="l" defTabSz="1042988" rtl="0" fontAlgn="base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7pPr>
            <a:lvl8pPr marL="3717925" indent="-260350" algn="l" defTabSz="1042988" rtl="0" fontAlgn="base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8pPr>
            <a:lvl9pPr marL="4175125" indent="-260350" algn="l" defTabSz="1042988" rtl="0" fontAlgn="base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 marL="228600" indent="-228600" defTabSz="914400" eaLnBrk="1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/>
            </a:pPr>
            <a:r>
              <a:rPr lang="fr-BE" sz="2400" dirty="0">
                <a:latin typeface="Gill Sans MT" panose="020B0502020104020203" pitchFamily="34" charset="0"/>
                <a:ea typeface="+mn-ea"/>
              </a:rPr>
              <a:t>Fragmentation politique: Fédéral vs. Flandre vs. Bruxelles vs. Wallonie vs. Communauté germanophone</a:t>
            </a:r>
          </a:p>
          <a:p>
            <a:pPr marL="228600" indent="-228600" defTabSz="914400" eaLnBrk="1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/>
            </a:pPr>
            <a:r>
              <a:rPr lang="fr-BE" sz="2400" dirty="0">
                <a:latin typeface="Gill Sans MT" panose="020B0502020104020203" pitchFamily="34" charset="0"/>
                <a:ea typeface="+mn-ea"/>
              </a:rPr>
              <a:t>Piliers confessionnels (chrétien, socialiste, neutre)</a:t>
            </a:r>
          </a:p>
          <a:p>
            <a:pPr marL="228600" indent="-228600" defTabSz="914400" eaLnBrk="1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/>
            </a:pPr>
            <a:r>
              <a:rPr lang="fr-BE" sz="2400" dirty="0">
                <a:latin typeface="Gill Sans MT" panose="020B0502020104020203" pitchFamily="34" charset="0"/>
                <a:ea typeface="+mn-ea"/>
              </a:rPr>
              <a:t>Organisations et prestataires en concurrence (liberté de choix + financement à l’acte)</a:t>
            </a:r>
          </a:p>
          <a:p>
            <a:pPr marL="228600" indent="-228600" defTabSz="914400" eaLnBrk="1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/>
            </a:pPr>
            <a:r>
              <a:rPr lang="fr-BE" sz="2400" dirty="0">
                <a:latin typeface="Gill Sans MT" panose="020B0502020104020203" pitchFamily="34" charset="0"/>
                <a:ea typeface="+mn-ea"/>
              </a:rPr>
              <a:t>Hôpital vs. extrahospitalier</a:t>
            </a:r>
          </a:p>
          <a:p>
            <a:pPr marL="228600" indent="-228600" defTabSz="914400" eaLnBrk="1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/>
            </a:pPr>
            <a:r>
              <a:rPr lang="fr-BE" sz="2400" dirty="0">
                <a:latin typeface="Gill Sans MT" panose="020B0502020104020203" pitchFamily="34" charset="0"/>
                <a:ea typeface="+mn-ea"/>
              </a:rPr>
              <a:t>Disciplines: spécialistes vs. généralistes; médecins vs. infirmiers vs. pharmaciens vs. ergothérapeutes vs. kiné vs. …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72AFE33-1756-4C2D-9ABA-F33457877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0428" y="535447"/>
            <a:ext cx="4038133" cy="3469617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031A2E2-710A-4ECD-BC33-140A2FD42D42}"/>
              </a:ext>
            </a:extLst>
          </p:cNvPr>
          <p:cNvSpPr txBox="1"/>
          <p:nvPr/>
        </p:nvSpPr>
        <p:spPr>
          <a:xfrm>
            <a:off x="180974" y="6550223"/>
            <a:ext cx="1155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Paulus, D., et al., </a:t>
            </a:r>
            <a:r>
              <a:rPr lang="en-GB" sz="1400" i="1" dirty="0">
                <a:solidFill>
                  <a:schemeClr val="bg1"/>
                </a:solidFill>
              </a:rPr>
              <a:t>Development of a national position paper for chronic care: example of Belgium.</a:t>
            </a:r>
            <a:r>
              <a:rPr lang="en-GB" sz="1400" dirty="0">
                <a:solidFill>
                  <a:schemeClr val="bg1"/>
                </a:solidFill>
              </a:rPr>
              <a:t> Health Pol, 2013. </a:t>
            </a:r>
            <a:r>
              <a:rPr lang="en-GB" sz="1400" b="1" dirty="0">
                <a:solidFill>
                  <a:schemeClr val="bg1"/>
                </a:solidFill>
              </a:rPr>
              <a:t>111</a:t>
            </a:r>
            <a:r>
              <a:rPr lang="en-GB" sz="1400" dirty="0">
                <a:solidFill>
                  <a:schemeClr val="bg1"/>
                </a:solidFill>
              </a:rPr>
              <a:t>(2): p. 105 - 109.</a:t>
            </a:r>
            <a:endParaRPr lang="fr-BE" sz="1400" dirty="0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2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7127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8172F1B1-BB49-4EE8-A7F6-E0A2672BA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6411" y="431527"/>
            <a:ext cx="9448799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Ctr="0" compatLnSpc="1">
            <a:prstTxWarp prst="textNoShape">
              <a:avLst/>
            </a:prstTxWarp>
            <a:noAutofit/>
          </a:bodyPr>
          <a:lstStyle/>
          <a:p>
            <a:r>
              <a:rPr lang="fr-BE" altLang="fr-FR" sz="3200" dirty="0">
                <a:latin typeface="Gill Sans MT" panose="020B0502020104020203" pitchFamily="34" charset="0"/>
              </a:rPr>
              <a:t>La population souffrant de maladie(s) chronique(s) est particulièrement vulnérable à cette fragmentation</a:t>
            </a: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578AB1F3-FEE0-40EE-973F-C72C269322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2921" y="1828800"/>
            <a:ext cx="7833399" cy="421224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fr-BE" altLang="fr-FR" sz="2400" dirty="0" smtClean="0">
                <a:latin typeface="Gill Sans MT" panose="020B0502020104020203" pitchFamily="34" charset="0"/>
              </a:rPr>
              <a:t>Comorbidités</a:t>
            </a:r>
            <a:endParaRPr lang="fr-BE" altLang="fr-FR" sz="2400" dirty="0">
              <a:latin typeface="Gill Sans MT" panose="020B0502020104020203" pitchFamily="34" charset="0"/>
            </a:endParaRPr>
          </a:p>
          <a:p>
            <a:r>
              <a:rPr lang="fr-BE" altLang="fr-FR" sz="2400" dirty="0" smtClean="0">
                <a:latin typeface="Gill Sans MT" panose="020B0502020104020203" pitchFamily="34" charset="0"/>
              </a:rPr>
              <a:t>Soins par différents professionnels </a:t>
            </a:r>
            <a:r>
              <a:rPr lang="fr-BE" altLang="fr-FR" sz="2400" dirty="0">
                <a:latin typeface="Gill Sans MT" panose="020B0502020104020203" pitchFamily="34" charset="0"/>
              </a:rPr>
              <a:t>de plusieurs </a:t>
            </a:r>
            <a:r>
              <a:rPr lang="fr-BE" altLang="fr-FR" sz="2400" dirty="0" smtClean="0">
                <a:latin typeface="Gill Sans MT" panose="020B0502020104020203" pitchFamily="34" charset="0"/>
              </a:rPr>
              <a:t>disciplines, dans différents lieux</a:t>
            </a:r>
            <a:endParaRPr lang="fr-BE" altLang="fr-FR" sz="2400" dirty="0">
              <a:latin typeface="Gill Sans MT" panose="020B0502020104020203" pitchFamily="34" charset="0"/>
            </a:endParaRPr>
          </a:p>
          <a:p>
            <a:r>
              <a:rPr lang="fr-BE" altLang="fr-FR" sz="2400" dirty="0" smtClean="0">
                <a:latin typeface="Gill Sans MT" panose="020B0502020104020203" pitchFamily="34" charset="0"/>
              </a:rPr>
              <a:t>Information patient (diagnostics, traitements, préférences) éparpillée et non partagée entre différents prestataires et lieux </a:t>
            </a:r>
            <a:r>
              <a:rPr lang="fr-BE" altLang="fr-FR" sz="2400" dirty="0">
                <a:latin typeface="Gill Sans MT" panose="020B0502020104020203" pitchFamily="34" charset="0"/>
              </a:rPr>
              <a:t>de </a:t>
            </a:r>
            <a:r>
              <a:rPr lang="fr-BE" altLang="fr-FR" sz="2400" dirty="0" smtClean="0">
                <a:latin typeface="Gill Sans MT" panose="020B0502020104020203" pitchFamily="34" charset="0"/>
              </a:rPr>
              <a:t>soins</a:t>
            </a:r>
          </a:p>
          <a:p>
            <a:pPr marL="228600" lvl="1">
              <a:spcBef>
                <a:spcPts val="1000"/>
              </a:spcBef>
            </a:pPr>
            <a:r>
              <a:rPr lang="fr-BE" altLang="fr-FR" dirty="0" smtClean="0">
                <a:latin typeface="Gill Sans MT" panose="020B0502020104020203" pitchFamily="34" charset="0"/>
              </a:rPr>
              <a:t>P</a:t>
            </a:r>
            <a:r>
              <a:rPr lang="fr-BE" altLang="fr-FR" sz="2400" dirty="0" smtClean="0">
                <a:latin typeface="Gill Sans MT" panose="020B0502020104020203" pitchFamily="34" charset="0"/>
              </a:rPr>
              <a:t>révalence en augmentation, surtout chez les personnes âgées: </a:t>
            </a:r>
            <a:r>
              <a:rPr lang="fr-BE" dirty="0" smtClean="0">
                <a:latin typeface="Gill Sans MT" panose="020B0502020104020203" pitchFamily="34" charset="0"/>
              </a:rPr>
              <a:t>63</a:t>
            </a:r>
            <a:r>
              <a:rPr lang="fr-BE" dirty="0">
                <a:latin typeface="Gill Sans MT" panose="020B0502020104020203" pitchFamily="34" charset="0"/>
              </a:rPr>
              <a:t>% des décès, 70-80% des dépenses de santé</a:t>
            </a:r>
          </a:p>
          <a:p>
            <a:endParaRPr lang="fr-BE" altLang="fr-FR" sz="2400" dirty="0"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7F73C9C-48BC-4262-9171-CE82CD067EA2}"/>
              </a:ext>
            </a:extLst>
          </p:cNvPr>
          <p:cNvSpPr txBox="1"/>
          <p:nvPr/>
        </p:nvSpPr>
        <p:spPr>
          <a:xfrm>
            <a:off x="180974" y="6550223"/>
            <a:ext cx="1155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Paulus, D., et al., </a:t>
            </a:r>
            <a:r>
              <a:rPr lang="en-GB" sz="1400" i="1" dirty="0">
                <a:solidFill>
                  <a:schemeClr val="bg1"/>
                </a:solidFill>
              </a:rPr>
              <a:t>Development of a national position paper for chronic care: example of Belgium.</a:t>
            </a:r>
            <a:r>
              <a:rPr lang="en-GB" sz="1400" dirty="0">
                <a:solidFill>
                  <a:schemeClr val="bg1"/>
                </a:solidFill>
              </a:rPr>
              <a:t> Health Pol, 2013. </a:t>
            </a:r>
            <a:r>
              <a:rPr lang="en-GB" sz="1400" b="1" dirty="0">
                <a:solidFill>
                  <a:schemeClr val="bg1"/>
                </a:solidFill>
              </a:rPr>
              <a:t>111</a:t>
            </a:r>
            <a:r>
              <a:rPr lang="en-GB" sz="1400" dirty="0">
                <a:solidFill>
                  <a:schemeClr val="bg1"/>
                </a:solidFill>
              </a:rPr>
              <a:t>(2): p. 105 - 109.</a:t>
            </a:r>
            <a:endParaRPr lang="fr-BE" sz="1400" dirty="0">
              <a:solidFill>
                <a:schemeClr val="bg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389" y="1935341"/>
            <a:ext cx="3881611" cy="3751355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3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3663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896" y="449994"/>
            <a:ext cx="10996749" cy="1067675"/>
          </a:xfrm>
        </p:spPr>
        <p:txBody>
          <a:bodyPr>
            <a:normAutofit/>
          </a:bodyPr>
          <a:lstStyle/>
          <a:p>
            <a:r>
              <a:rPr lang="fr-BE" sz="3200" dirty="0" smtClean="0">
                <a:latin typeface="Gill Sans MT" panose="020B0502020104020203" pitchFamily="34" charset="0"/>
              </a:rPr>
              <a:t>2015: </a:t>
            </a:r>
            <a:r>
              <a:rPr lang="fr-BE" sz="3200" dirty="0">
                <a:latin typeface="Gill Sans MT" panose="020B0502020104020203" pitchFamily="34" charset="0"/>
              </a:rPr>
              <a:t>Plan conjoint </a:t>
            </a:r>
            <a:r>
              <a:rPr lang="fr-BE" sz="3200" dirty="0" smtClean="0">
                <a:latin typeface="Gill Sans MT" panose="020B0502020104020203" pitchFamily="34" charset="0"/>
              </a:rPr>
              <a:t>– Des </a:t>
            </a:r>
            <a:r>
              <a:rPr lang="fr-BE" sz="3200" dirty="0">
                <a:latin typeface="Gill Sans MT" panose="020B0502020104020203" pitchFamily="34" charset="0"/>
              </a:rPr>
              <a:t>soins intégrés pour une meilleure </a:t>
            </a:r>
            <a:r>
              <a:rPr lang="fr-BE" sz="3200" dirty="0" smtClean="0">
                <a:latin typeface="Gill Sans MT" panose="020B0502020104020203" pitchFamily="34" charset="0"/>
              </a:rPr>
              <a:t>santé </a:t>
            </a:r>
            <a:endParaRPr lang="fr-BE" sz="3200" dirty="0">
              <a:latin typeface="Gill Sans MT" panose="020B0502020104020203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2BBBF-15BF-4297-B177-E8D534A2771A}" type="slidenum">
              <a:rPr lang="fr-BE" smtClean="0"/>
              <a:t>4</a:t>
            </a:fld>
            <a:r>
              <a:rPr lang="fr-BE" dirty="0" smtClean="0"/>
              <a:t>/17</a:t>
            </a:r>
            <a:endParaRPr lang="fr-BE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574765" y="1371764"/>
            <a:ext cx="10515600" cy="1043100"/>
          </a:xfrm>
        </p:spPr>
        <p:txBody>
          <a:bodyPr>
            <a:normAutofit/>
          </a:bodyPr>
          <a:lstStyle/>
          <a:p>
            <a:endParaRPr lang="fr-BE" sz="2400" noProof="0" dirty="0" smtClean="0">
              <a:latin typeface="Gill Sans MT" panose="020B0502020104020203" pitchFamily="34" charset="0"/>
            </a:endParaRPr>
          </a:p>
          <a:p>
            <a:r>
              <a:rPr lang="fr-BE" sz="2400" noProof="0" dirty="0" smtClean="0">
                <a:latin typeface="Gill Sans MT" panose="020B0502020104020203" pitchFamily="34" charset="0"/>
              </a:rPr>
              <a:t>Objectif de « soins intégrés » = ?</a:t>
            </a:r>
          </a:p>
          <a:p>
            <a:endParaRPr lang="fr-BE" sz="2400" dirty="0">
              <a:latin typeface="Gill Sans MT" panose="020B0502020104020203" pitchFamily="34" charset="0"/>
            </a:endParaRPr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2678268" y="1572492"/>
            <a:ext cx="7730087" cy="3661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endParaRPr lang="fr-BE" sz="2400" b="1" dirty="0" smtClean="0">
              <a:latin typeface="Gill Sans MT" panose="020B0502020104020203" pitchFamily="34" charset="0"/>
            </a:endParaRPr>
          </a:p>
        </p:txBody>
      </p:sp>
      <p:sp>
        <p:nvSpPr>
          <p:cNvPr id="10" name="Tekstvak 6"/>
          <p:cNvSpPr txBox="1"/>
          <p:nvPr/>
        </p:nvSpPr>
        <p:spPr>
          <a:xfrm>
            <a:off x="574765" y="2615592"/>
            <a:ext cx="8665029" cy="1938992"/>
          </a:xfrm>
          <a:prstGeom prst="rect">
            <a:avLst/>
          </a:prstGeom>
          <a:noFill/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2400" b="1" dirty="0" smtClean="0">
                <a:latin typeface="Gill Sans MT" panose="020B0502020104020203" pitchFamily="34" charset="0"/>
              </a:rPr>
              <a:t>Organisation mondiale de la santé (OMS)</a:t>
            </a:r>
            <a:endParaRPr lang="nl-NL" sz="2400" i="1" kern="0" dirty="0" smtClean="0">
              <a:solidFill>
                <a:schemeClr val="tx1"/>
              </a:solidFill>
              <a:latin typeface="Gill Sans MT" panose="020B0502020104020203" pitchFamily="34" charset="0"/>
              <a:ea typeface="Times New Roman"/>
              <a:cs typeface="Times New Roman"/>
            </a:endParaRPr>
          </a:p>
          <a:p>
            <a:r>
              <a:rPr lang="nl-NL" sz="2400" i="1" kern="0" dirty="0" smtClean="0">
                <a:solidFill>
                  <a:schemeClr val="tx1"/>
                </a:solidFill>
                <a:latin typeface="Gill Sans MT" panose="020B0502020104020203" pitchFamily="34" charset="0"/>
                <a:cs typeface="Times New Roman"/>
              </a:rPr>
              <a:t>“</a:t>
            </a:r>
            <a:r>
              <a:rPr lang="fr-BE" sz="24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Gérer </a:t>
            </a:r>
            <a:r>
              <a:rPr lang="fr-BE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et fournir des soins de santé, </a:t>
            </a:r>
            <a:r>
              <a:rPr lang="fr-BE" sz="2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dans un continuum</a:t>
            </a:r>
            <a:r>
              <a:rPr lang="fr-BE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nl-NL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de </a:t>
            </a:r>
            <a:r>
              <a:rPr lang="fr-BE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promotion de la santé, prévention de la maladie, diagnostic, traitement, gestion de la maladie, réadaptation et soins palliatifs, aux </a:t>
            </a:r>
            <a:r>
              <a:rPr lang="fr-BE" sz="2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différents niveaux </a:t>
            </a:r>
            <a:r>
              <a:rPr lang="fr-BE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et lieux de soins, et en </a:t>
            </a:r>
            <a:r>
              <a:rPr lang="fr-BE" sz="2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fonction des besoins </a:t>
            </a:r>
            <a:r>
              <a:rPr lang="fr-BE" sz="2400" i="1" dirty="0">
                <a:solidFill>
                  <a:schemeClr val="tx1"/>
                </a:solidFill>
                <a:latin typeface="Gill Sans MT" panose="020B0502020104020203" pitchFamily="34" charset="0"/>
              </a:rPr>
              <a:t>du patient </a:t>
            </a:r>
            <a:r>
              <a:rPr lang="fr-BE" sz="24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  <a:r>
              <a:rPr lang="nl-NL" sz="2400" i="1" kern="0" dirty="0" smtClean="0">
                <a:solidFill>
                  <a:schemeClr val="tx1"/>
                </a:solidFill>
                <a:latin typeface="Gill Sans MT" panose="020B0502020104020203" pitchFamily="34" charset="0"/>
                <a:cs typeface="Times New Roman"/>
              </a:rPr>
              <a:t>”</a:t>
            </a:r>
            <a:endParaRPr lang="nl-NL" sz="2400" kern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pic>
        <p:nvPicPr>
          <p:cNvPr id="11" name="Picture 6" descr="http://logok.org/wp-content/uploads/2014/12/WHO-logo-880x65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878" y="2327120"/>
            <a:ext cx="2846767" cy="251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03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5380" y="429643"/>
            <a:ext cx="6847023" cy="893782"/>
          </a:xfrm>
        </p:spPr>
        <p:txBody>
          <a:bodyPr>
            <a:normAutofit/>
          </a:bodyPr>
          <a:lstStyle/>
          <a:p>
            <a:r>
              <a:rPr lang="fr-BE" sz="3200" noProof="0" dirty="0" smtClean="0">
                <a:latin typeface="Gill Sans MT" panose="020B0502020104020203" pitchFamily="34" charset="0"/>
              </a:rPr>
              <a:t>Objectif de « meilleure </a:t>
            </a:r>
            <a:r>
              <a:rPr lang="fr-BE" sz="3200" noProof="0" dirty="0" err="1" smtClean="0">
                <a:latin typeface="Gill Sans MT" panose="020B0502020104020203" pitchFamily="34" charset="0"/>
              </a:rPr>
              <a:t>sant</a:t>
            </a:r>
            <a:r>
              <a:rPr lang="fr-BE" sz="3200" dirty="0" smtClean="0">
                <a:latin typeface="Gill Sans MT" panose="020B0502020104020203" pitchFamily="34" charset="0"/>
              </a:rPr>
              <a:t>é » = ?</a:t>
            </a:r>
            <a:endParaRPr lang="fr-BE" sz="3200" noProof="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5380" y="1628801"/>
            <a:ext cx="7465863" cy="3528391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3500" b="1" dirty="0">
                <a:solidFill>
                  <a:srgbClr val="0070C0"/>
                </a:solidFill>
                <a:latin typeface="Gill Sans MT" panose="020B0502020104020203" pitchFamily="34" charset="0"/>
              </a:rPr>
              <a:t>	Triple </a:t>
            </a:r>
            <a:r>
              <a:rPr lang="fr-BE" sz="3500" b="1" dirty="0" err="1">
                <a:solidFill>
                  <a:srgbClr val="0070C0"/>
                </a:solidFill>
                <a:latin typeface="Gill Sans MT" panose="020B0502020104020203" pitchFamily="34" charset="0"/>
              </a:rPr>
              <a:t>Aim</a:t>
            </a:r>
            <a:endParaRPr lang="fr-BE" sz="3500" b="1" dirty="0">
              <a:solidFill>
                <a:srgbClr val="0070C0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fr-BE" sz="1800" dirty="0">
              <a:latin typeface="Gill Sans MT" panose="020B0502020104020203" pitchFamily="34" charset="0"/>
            </a:endParaRP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fr-BE" sz="2400" b="1" dirty="0">
                <a:latin typeface="Gill Sans MT" panose="020B0502020104020203" pitchFamily="34" charset="0"/>
              </a:rPr>
              <a:t>Améliorer l’état de santé </a:t>
            </a:r>
            <a:r>
              <a:rPr lang="fr-BE" sz="2400" dirty="0">
                <a:latin typeface="Gill Sans MT" panose="020B0502020104020203" pitchFamily="34" charset="0"/>
              </a:rPr>
              <a:t>de la population en général, 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fr-BE" sz="2400" b="1" dirty="0">
                <a:latin typeface="Gill Sans MT" panose="020B0502020104020203" pitchFamily="34" charset="0"/>
              </a:rPr>
              <a:t>Améliorer </a:t>
            </a:r>
            <a:r>
              <a:rPr lang="fr-BE" sz="2400" dirty="0">
                <a:latin typeface="Gill Sans MT" panose="020B0502020104020203" pitchFamily="34" charset="0"/>
              </a:rPr>
              <a:t>la qualité des soins perçue par le patient, </a:t>
            </a:r>
          </a:p>
          <a:p>
            <a:pPr marL="514350" indent="-514350">
              <a:spcAft>
                <a:spcPts val="600"/>
              </a:spcAft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fr-BE" sz="2400" b="1" dirty="0">
                <a:latin typeface="Gill Sans MT" panose="020B0502020104020203" pitchFamily="34" charset="0"/>
              </a:rPr>
              <a:t>Accroître l’efficience –</a:t>
            </a:r>
            <a:r>
              <a:rPr lang="fr-BE" sz="2400" dirty="0">
                <a:latin typeface="Gill Sans MT" panose="020B0502020104020203" pitchFamily="34" charset="0"/>
              </a:rPr>
              <a:t> “more value for money”.</a:t>
            </a:r>
          </a:p>
          <a:p>
            <a:pPr marL="0" indent="0">
              <a:spcAft>
                <a:spcPts val="600"/>
              </a:spcAft>
              <a:buClr>
                <a:schemeClr val="accent1">
                  <a:lumMod val="75000"/>
                </a:schemeClr>
              </a:buClr>
              <a:buNone/>
            </a:pPr>
            <a:endParaRPr lang="fr-BE" noProof="0" dirty="0">
              <a:latin typeface="Gill Sans MT" panose="020B0502020104020203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8D0ED-193F-4936-BAD4-C4F1F620C145}" type="slidenum">
              <a:rPr lang="en-US" smtClean="0">
                <a:latin typeface="Gill Sans MT" panose="020B0502020104020203" pitchFamily="34" charset="0"/>
              </a:rPr>
              <a:pPr/>
              <a:t>5</a:t>
            </a:fld>
            <a:endParaRPr lang="en-US" dirty="0">
              <a:latin typeface="Gill Sans MT" panose="020B0502020104020203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5A1A165-2076-496C-B3EC-0853E9BA519E}"/>
              </a:ext>
            </a:extLst>
          </p:cNvPr>
          <p:cNvGrpSpPr/>
          <p:nvPr/>
        </p:nvGrpSpPr>
        <p:grpSpPr>
          <a:xfrm>
            <a:off x="8514114" y="1067773"/>
            <a:ext cx="3372682" cy="3666152"/>
            <a:chOff x="8514114" y="1067773"/>
            <a:chExt cx="3372682" cy="3666152"/>
          </a:xfrm>
        </p:grpSpPr>
        <p:pic>
          <p:nvPicPr>
            <p:cNvPr id="5" name="Image 1" descr="resizedimage326297-triple-aim-April-20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14114" y="1067773"/>
              <a:ext cx="3372682" cy="31822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rganigramme : Opération manuelle 5"/>
            <p:cNvSpPr/>
            <p:nvPr/>
          </p:nvSpPr>
          <p:spPr>
            <a:xfrm>
              <a:off x="9134475" y="4250060"/>
              <a:ext cx="2219325" cy="483865"/>
            </a:xfrm>
            <a:prstGeom prst="flowChartManualOperation">
              <a:avLst/>
            </a:prstGeom>
            <a:solidFill>
              <a:srgbClr val="7AC143"/>
            </a:solidFill>
            <a:ln>
              <a:solidFill>
                <a:srgbClr val="7AC1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fr-BE" sz="1600" cap="small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 provider work life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80B313D0-6AF4-460A-81F7-53D2E024BE7C}"/>
              </a:ext>
            </a:extLst>
          </p:cNvPr>
          <p:cNvSpPr/>
          <p:nvPr/>
        </p:nvSpPr>
        <p:spPr>
          <a:xfrm>
            <a:off x="0" y="6356350"/>
            <a:ext cx="12192000" cy="523220"/>
          </a:xfrm>
          <a:prstGeom prst="rect">
            <a:avLst/>
          </a:prstGeom>
          <a:solidFill>
            <a:srgbClr val="595959"/>
          </a:solidFill>
        </p:spPr>
        <p:txBody>
          <a:bodyPr wrap="square">
            <a:spAutoFit/>
          </a:bodyPr>
          <a:lstStyle/>
          <a:p>
            <a:r>
              <a:rPr lang="fr-BE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Hendrikx</a:t>
            </a:r>
            <a:r>
              <a:rPr lang="fr-BE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R.J., et al.,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Triple Aim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measures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being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population management initiatives? An international comparative </a:t>
            </a:r>
            <a:r>
              <a:rPr lang="fr-BE" sz="14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fr-BE" sz="14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BE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Health Policy, 2016. </a:t>
            </a:r>
            <a:r>
              <a:rPr lang="fr-BE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120</a:t>
            </a:r>
            <a:r>
              <a:rPr lang="fr-BE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(5): p. 471-85.</a:t>
            </a:r>
            <a:endParaRPr lang="fr-B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39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8172F1B1-BB49-4EE8-A7F6-E0A2672BA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88605" y="2820079"/>
            <a:ext cx="9448799" cy="154291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Ctr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fr-BE" altLang="fr-FR" sz="2800" dirty="0" smtClean="0">
                <a:latin typeface="Gill Sans MT" panose="020B0502020104020203" pitchFamily="34" charset="0"/>
              </a:rPr>
              <a:t>Le politique décide de ne pas décider: « projets-pilotes » et « </a:t>
            </a:r>
            <a:r>
              <a:rPr lang="fr-BE" altLang="fr-FR" sz="2800" dirty="0" err="1" smtClean="0">
                <a:latin typeface="Gill Sans MT" panose="020B0502020104020203" pitchFamily="34" charset="0"/>
              </a:rPr>
              <a:t>co</a:t>
            </a:r>
            <a:r>
              <a:rPr lang="fr-BE" altLang="fr-FR" sz="2800" dirty="0" smtClean="0">
                <a:latin typeface="Gill Sans MT" panose="020B0502020104020203" pitchFamily="34" charset="0"/>
              </a:rPr>
              <a:t>-création » </a:t>
            </a:r>
            <a:r>
              <a:rPr lang="fr-BE" altLang="fr-FR" sz="2800" i="1" dirty="0" err="1" smtClean="0">
                <a:latin typeface="Gill Sans MT" panose="020B0502020104020203" pitchFamily="34" charset="0"/>
              </a:rPr>
              <a:t>bottom</a:t>
            </a:r>
            <a:r>
              <a:rPr lang="fr-BE" altLang="fr-FR" sz="2800" i="1" dirty="0" smtClean="0">
                <a:latin typeface="Gill Sans MT" panose="020B0502020104020203" pitchFamily="34" charset="0"/>
              </a:rPr>
              <a:t>-up</a:t>
            </a:r>
            <a:r>
              <a:rPr lang="fr-BE" altLang="fr-FR" sz="2800" dirty="0" smtClean="0">
                <a:latin typeface="Gill Sans MT" panose="020B0502020104020203" pitchFamily="34" charset="0"/>
              </a:rPr>
              <a:t> avec des acteurs de terrain</a:t>
            </a:r>
            <a:endParaRPr lang="fr-BE" altLang="fr-FR" sz="2800" dirty="0">
              <a:latin typeface="Gill Sans MT" panose="020B0502020104020203" pitchFamily="34" charset="0"/>
            </a:endParaRP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578AB1F3-FEE0-40EE-973F-C72C269322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9744" y="548643"/>
            <a:ext cx="9183227" cy="159366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78191" tIns="39095" rIns="78191" bIns="39095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fr-BE" altLang="fr-FR" dirty="0" smtClean="0">
                <a:latin typeface="Gill Sans MT" panose="020B0502020104020203" pitchFamily="34" charset="0"/>
              </a:rPr>
              <a:t>Vu la fragmentation extrême</a:t>
            </a:r>
          </a:p>
          <a:p>
            <a:r>
              <a:rPr lang="fr-BE" altLang="fr-FR" dirty="0" smtClean="0">
                <a:latin typeface="Gill Sans MT" panose="020B0502020104020203" pitchFamily="34" charset="0"/>
              </a:rPr>
              <a:t>Vu l’absence de définition opérationnelle des soins intégrés</a:t>
            </a:r>
            <a:endParaRPr lang="fr-BE" altLang="fr-FR" dirty="0">
              <a:latin typeface="Gill Sans MT" panose="020B0502020104020203" pitchFamily="34" charset="0"/>
            </a:endParaRPr>
          </a:p>
          <a:p>
            <a:endParaRPr lang="fr-BE" altLang="fr-FR" sz="2400" dirty="0"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7F73C9C-48BC-4262-9171-CE82CD067EA2}"/>
              </a:ext>
            </a:extLst>
          </p:cNvPr>
          <p:cNvSpPr txBox="1"/>
          <p:nvPr/>
        </p:nvSpPr>
        <p:spPr>
          <a:xfrm>
            <a:off x="180974" y="6550223"/>
            <a:ext cx="1155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Paulus, D., et al., </a:t>
            </a:r>
            <a:r>
              <a:rPr lang="en-GB" sz="1400" i="1" dirty="0">
                <a:solidFill>
                  <a:schemeClr val="bg1"/>
                </a:solidFill>
              </a:rPr>
              <a:t>Development of a national position paper for chronic care: example of Belgium.</a:t>
            </a:r>
            <a:r>
              <a:rPr lang="en-GB" sz="1400" dirty="0">
                <a:solidFill>
                  <a:schemeClr val="bg1"/>
                </a:solidFill>
              </a:rPr>
              <a:t> Health Pol, 2013. </a:t>
            </a:r>
            <a:r>
              <a:rPr lang="en-GB" sz="1400" b="1" dirty="0">
                <a:solidFill>
                  <a:schemeClr val="bg1"/>
                </a:solidFill>
              </a:rPr>
              <a:t>111</a:t>
            </a:r>
            <a:r>
              <a:rPr lang="en-GB" sz="1400" dirty="0">
                <a:solidFill>
                  <a:schemeClr val="bg1"/>
                </a:solidFill>
              </a:rPr>
              <a:t>(2): p. 105 - 109.</a:t>
            </a:r>
            <a:endParaRPr lang="fr-BE" sz="14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1222" y="4734341"/>
            <a:ext cx="108944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“</a:t>
            </a:r>
            <a:r>
              <a:rPr lang="en-US" sz="2400" i="1" dirty="0" smtClean="0">
                <a:latin typeface="Gill Sans MT" panose="020B0502020104020203" pitchFamily="34" charset="0"/>
              </a:rPr>
              <a:t>Si nous </a:t>
            </a:r>
            <a:r>
              <a:rPr lang="en-US" sz="2400" i="1" dirty="0" err="1" smtClean="0">
                <a:latin typeface="Gill Sans MT" panose="020B0502020104020203" pitchFamily="34" charset="0"/>
              </a:rPr>
              <a:t>voulions</a:t>
            </a:r>
            <a:r>
              <a:rPr lang="en-US" sz="2400" i="1" dirty="0" smtClean="0">
                <a:latin typeface="Gill Sans MT" panose="020B0502020104020203" pitchFamily="34" charset="0"/>
              </a:rPr>
              <a:t> le faire de </a:t>
            </a:r>
            <a:r>
              <a:rPr lang="en-US" sz="2400" i="1" dirty="0" err="1" smtClean="0">
                <a:latin typeface="Gill Sans MT" panose="020B0502020104020203" pitchFamily="34" charset="0"/>
              </a:rPr>
              <a:t>manière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concertée</a:t>
            </a:r>
            <a:r>
              <a:rPr lang="en-US" sz="2400" i="1" dirty="0" smtClean="0">
                <a:latin typeface="Gill Sans MT" panose="020B0502020104020203" pitchFamily="34" charset="0"/>
              </a:rPr>
              <a:t>, nous </a:t>
            </a:r>
            <a:r>
              <a:rPr lang="en-US" sz="2400" i="1" dirty="0" err="1" smtClean="0">
                <a:latin typeface="Gill Sans MT" panose="020B0502020104020203" pitchFamily="34" charset="0"/>
              </a:rPr>
              <a:t>n’aurions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jamais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été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capables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d’obtenir</a:t>
            </a:r>
            <a:r>
              <a:rPr lang="en-US" sz="2400" i="1" dirty="0" smtClean="0">
                <a:latin typeface="Gill Sans MT" panose="020B0502020104020203" pitchFamily="34" charset="0"/>
              </a:rPr>
              <a:t> un consensus national. </a:t>
            </a:r>
            <a:r>
              <a:rPr lang="en-US" sz="2400" i="1" dirty="0" err="1" smtClean="0">
                <a:latin typeface="Gill Sans MT" panose="020B0502020104020203" pitchFamily="34" charset="0"/>
              </a:rPr>
              <a:t>Vous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n’aurez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jamais</a:t>
            </a:r>
            <a:r>
              <a:rPr lang="en-US" sz="2400" i="1" dirty="0" smtClean="0">
                <a:latin typeface="Gill Sans MT" panose="020B0502020104020203" pitchFamily="34" charset="0"/>
              </a:rPr>
              <a:t> les </a:t>
            </a:r>
            <a:r>
              <a:rPr lang="en-US" sz="2400" i="1" dirty="0" err="1" smtClean="0">
                <a:latin typeface="Gill Sans MT" panose="020B0502020104020203" pitchFamily="34" charset="0"/>
              </a:rPr>
              <a:t>syndicats</a:t>
            </a:r>
            <a:r>
              <a:rPr lang="en-US" sz="2400" i="1" dirty="0" smtClean="0">
                <a:latin typeface="Gill Sans MT" panose="020B0502020104020203" pitchFamily="34" charset="0"/>
              </a:rPr>
              <a:t> de </a:t>
            </a:r>
            <a:r>
              <a:rPr lang="en-US" sz="2400" i="1" dirty="0" err="1" smtClean="0">
                <a:latin typeface="Gill Sans MT" panose="020B0502020104020203" pitchFamily="34" charset="0"/>
              </a:rPr>
              <a:t>médecins</a:t>
            </a:r>
            <a:r>
              <a:rPr lang="en-US" sz="2400" i="1" dirty="0" smtClean="0">
                <a:latin typeface="Gill Sans MT" panose="020B0502020104020203" pitchFamily="34" charset="0"/>
              </a:rPr>
              <a:t>, les </a:t>
            </a:r>
            <a:r>
              <a:rPr lang="en-US" sz="2400" i="1" dirty="0" err="1" smtClean="0">
                <a:latin typeface="Gill Sans MT" panose="020B0502020104020203" pitchFamily="34" charset="0"/>
              </a:rPr>
              <a:t>réseaux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hospitaliers</a:t>
            </a:r>
            <a:r>
              <a:rPr lang="en-US" sz="2400" i="1" dirty="0" smtClean="0">
                <a:latin typeface="Gill Sans MT" panose="020B0502020104020203" pitchFamily="34" charset="0"/>
              </a:rPr>
              <a:t> et </a:t>
            </a:r>
            <a:r>
              <a:rPr lang="en-US" sz="2400" i="1" dirty="0" err="1" smtClean="0">
                <a:latin typeface="Gill Sans MT" panose="020B0502020104020203" pitchFamily="34" charset="0"/>
              </a:rPr>
              <a:t>tous</a:t>
            </a:r>
            <a:r>
              <a:rPr lang="en-US" sz="2400" i="1" dirty="0" smtClean="0">
                <a:latin typeface="Gill Sans MT" panose="020B0502020104020203" pitchFamily="34" charset="0"/>
              </a:rPr>
              <a:t> les </a:t>
            </a:r>
            <a:r>
              <a:rPr lang="en-US" sz="2400" i="1" dirty="0" err="1" smtClean="0">
                <a:latin typeface="Gill Sans MT" panose="020B0502020104020203" pitchFamily="34" charset="0"/>
              </a:rPr>
              <a:t>autres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acteurs</a:t>
            </a:r>
            <a:r>
              <a:rPr lang="en-US" sz="2400" i="1" dirty="0" smtClean="0">
                <a:latin typeface="Gill Sans MT" panose="020B0502020104020203" pitchFamily="34" charset="0"/>
              </a:rPr>
              <a:t> qui se </a:t>
            </a:r>
            <a:r>
              <a:rPr lang="en-US" sz="2400" i="1" dirty="0" err="1" smtClean="0">
                <a:latin typeface="Gill Sans MT" panose="020B0502020104020203" pitchFamily="34" charset="0"/>
              </a:rPr>
              <a:t>mettent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d’accord</a:t>
            </a:r>
            <a:r>
              <a:rPr lang="en-US" sz="2400" i="1" dirty="0" smtClean="0">
                <a:latin typeface="Gill Sans MT" panose="020B0502020104020203" pitchFamily="34" charset="0"/>
              </a:rPr>
              <a:t> sur </a:t>
            </a:r>
            <a:r>
              <a:rPr lang="en-US" sz="2400" i="1" dirty="0" err="1" smtClean="0">
                <a:latin typeface="Gill Sans MT" panose="020B0502020104020203" pitchFamily="34" charset="0"/>
              </a:rPr>
              <a:t>ce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qu’il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faut</a:t>
            </a:r>
            <a:r>
              <a:rPr lang="en-US" sz="2400" i="1" dirty="0" smtClean="0">
                <a:latin typeface="Gill Sans MT" panose="020B0502020104020203" pitchFamily="34" charset="0"/>
              </a:rPr>
              <a:t> faire </a:t>
            </a:r>
            <a:r>
              <a:rPr lang="en-US" sz="2400" i="1" dirty="0" err="1" smtClean="0">
                <a:latin typeface="Gill Sans MT" panose="020B0502020104020203" pitchFamily="34" charset="0"/>
              </a:rPr>
              <a:t>comme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soins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intégrés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en</a:t>
            </a:r>
            <a:r>
              <a:rPr lang="en-US" sz="2400" i="1" dirty="0" smtClean="0">
                <a:latin typeface="Gill Sans MT" panose="020B0502020104020203" pitchFamily="34" charset="0"/>
              </a:rPr>
              <a:t> </a:t>
            </a:r>
            <a:r>
              <a:rPr lang="en-US" sz="2400" i="1" dirty="0" err="1" smtClean="0">
                <a:latin typeface="Gill Sans MT" panose="020B0502020104020203" pitchFamily="34" charset="0"/>
              </a:rPr>
              <a:t>Belgique</a:t>
            </a:r>
            <a:r>
              <a:rPr lang="en-US" sz="2400" i="1" dirty="0" smtClean="0">
                <a:latin typeface="Gill Sans MT" panose="020B0502020104020203" pitchFamily="34" charset="0"/>
              </a:rPr>
              <a:t>”</a:t>
            </a:r>
            <a:endParaRPr lang="en-US" sz="2400" i="1" dirty="0">
              <a:latin typeface="Gill Sans MT" panose="020B0502020104020203" pitchFamily="34" charset="0"/>
            </a:endParaRPr>
          </a:p>
          <a:p>
            <a:r>
              <a:rPr lang="fr-FR" sz="1400" i="1" dirty="0" smtClean="0">
                <a:latin typeface="Gill Sans MT" panose="020B0502020104020203" pitchFamily="34" charset="0"/>
              </a:rPr>
              <a:t>Interview </a:t>
            </a:r>
            <a:r>
              <a:rPr lang="fr-FR" sz="1400" i="1" dirty="0" err="1" smtClean="0">
                <a:latin typeface="Gill Sans MT" panose="020B0502020104020203" pitchFamily="34" charset="0"/>
              </a:rPr>
              <a:t>with</a:t>
            </a:r>
            <a:r>
              <a:rPr lang="fr-FR" sz="1400" i="1" dirty="0" smtClean="0">
                <a:latin typeface="Gill Sans MT" panose="020B0502020104020203" pitchFamily="34" charset="0"/>
              </a:rPr>
              <a:t> high </a:t>
            </a:r>
            <a:r>
              <a:rPr lang="fr-FR" sz="1400" i="1" dirty="0" err="1" smtClean="0">
                <a:latin typeface="Gill Sans MT" panose="020B0502020104020203" pitchFamily="34" charset="0"/>
              </a:rPr>
              <a:t>level</a:t>
            </a:r>
            <a:r>
              <a:rPr lang="fr-FR" sz="1400" i="1" dirty="0" smtClean="0">
                <a:latin typeface="Gill Sans MT" panose="020B0502020104020203" pitchFamily="34" charset="0"/>
              </a:rPr>
              <a:t> </a:t>
            </a:r>
            <a:r>
              <a:rPr lang="fr-FR" sz="1400" i="1" dirty="0" err="1" smtClean="0">
                <a:latin typeface="Gill Sans MT" panose="020B0502020104020203" pitchFamily="34" charset="0"/>
              </a:rPr>
              <a:t>stakeholder</a:t>
            </a:r>
            <a:r>
              <a:rPr lang="fr-FR" sz="1400" i="1" dirty="0" smtClean="0">
                <a:latin typeface="Gill Sans MT" panose="020B0502020104020203" pitchFamily="34" charset="0"/>
              </a:rPr>
              <a:t> </a:t>
            </a:r>
            <a:r>
              <a:rPr lang="fr-FR" sz="1400" i="1" dirty="0" err="1" smtClean="0">
                <a:latin typeface="Gill Sans MT" panose="020B0502020104020203" pitchFamily="34" charset="0"/>
              </a:rPr>
              <a:t>within</a:t>
            </a:r>
            <a:r>
              <a:rPr lang="fr-FR" sz="1400" i="1" dirty="0" smtClean="0">
                <a:latin typeface="Gill Sans MT" panose="020B0502020104020203" pitchFamily="34" charset="0"/>
              </a:rPr>
              <a:t> the </a:t>
            </a:r>
            <a:r>
              <a:rPr lang="fr-FR" sz="1400" i="1" dirty="0" err="1" smtClean="0">
                <a:latin typeface="Gill Sans MT" panose="020B0502020104020203" pitchFamily="34" charset="0"/>
              </a:rPr>
              <a:t>federal</a:t>
            </a:r>
            <a:r>
              <a:rPr lang="fr-FR" sz="1400" i="1" dirty="0" smtClean="0">
                <a:latin typeface="Gill Sans MT" panose="020B0502020104020203" pitchFamily="34" charset="0"/>
              </a:rPr>
              <a:t> administration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6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14145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84409" y="14767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12 </a:t>
            </a:r>
            <a:r>
              <a:rPr lang="en-US" sz="3600" dirty="0" err="1" smtClean="0">
                <a:latin typeface="Gill Sans MT" panose="020B0502020104020203" pitchFamily="34" charset="0"/>
              </a:rPr>
              <a:t>projets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pilotes</a:t>
            </a:r>
            <a:r>
              <a:rPr lang="en-US" sz="3600" dirty="0" smtClean="0">
                <a:latin typeface="Gill Sans MT" panose="020B0502020104020203" pitchFamily="34" charset="0"/>
              </a:rPr>
              <a:t> de </a:t>
            </a:r>
            <a:r>
              <a:rPr lang="en-US" sz="3600" dirty="0" err="1" smtClean="0">
                <a:latin typeface="Gill Sans MT" panose="020B0502020104020203" pitchFamily="34" charset="0"/>
              </a:rPr>
              <a:t>soins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intégrés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484913" y="1158240"/>
            <a:ext cx="7402287" cy="53244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BE" dirty="0" smtClean="0">
              <a:latin typeface="Gill Sans MT" panose="020B0502020104020203" pitchFamily="34" charset="0"/>
            </a:endParaRPr>
          </a:p>
          <a:p>
            <a:r>
              <a:rPr lang="fr-BE" sz="2600" dirty="0" smtClean="0">
                <a:latin typeface="Gill Sans MT" panose="020B0502020104020203" pitchFamily="34" charset="0"/>
              </a:rPr>
              <a:t>Territoire et population de référence (100.000 à 200.000 habitants)</a:t>
            </a:r>
          </a:p>
          <a:p>
            <a:r>
              <a:rPr lang="fr-BE" sz="2600" dirty="0" smtClean="0">
                <a:latin typeface="Gill Sans MT" panose="020B0502020104020203" pitchFamily="34" charset="0"/>
              </a:rPr>
              <a:t>Population de bénéficiaires cibles: </a:t>
            </a:r>
            <a:r>
              <a:rPr lang="fr-BE" sz="2600" dirty="0" err="1" smtClean="0">
                <a:latin typeface="Gill Sans MT" panose="020B0502020104020203" pitchFamily="34" charset="0"/>
              </a:rPr>
              <a:t>polypathologie</a:t>
            </a:r>
            <a:r>
              <a:rPr lang="fr-BE" sz="2600" dirty="0" smtClean="0">
                <a:latin typeface="Gill Sans MT" panose="020B0502020104020203" pitchFamily="34" charset="0"/>
              </a:rPr>
              <a:t> chronique</a:t>
            </a:r>
          </a:p>
          <a:p>
            <a:r>
              <a:rPr lang="fr-BE" sz="2600" dirty="0" smtClean="0">
                <a:latin typeface="Gill Sans MT" panose="020B0502020104020203" pitchFamily="34" charset="0"/>
              </a:rPr>
              <a:t>Consortium comprenant à minima:</a:t>
            </a:r>
          </a:p>
          <a:p>
            <a:pPr lvl="2"/>
            <a:r>
              <a:rPr lang="fr-BE" sz="2200" dirty="0"/>
              <a:t>Acteurs de 1ère ligne </a:t>
            </a:r>
            <a:r>
              <a:rPr lang="fr-BE" sz="2200" dirty="0" smtClean="0"/>
              <a:t>(médecins </a:t>
            </a:r>
            <a:r>
              <a:rPr lang="fr-BE" sz="2200" dirty="0"/>
              <a:t>généralistes et infirmiers à domicile),</a:t>
            </a:r>
          </a:p>
          <a:p>
            <a:pPr lvl="2"/>
            <a:r>
              <a:rPr lang="fr-BE" sz="2200" dirty="0" smtClean="0"/>
              <a:t>Acteurs </a:t>
            </a:r>
            <a:r>
              <a:rPr lang="fr-BE" sz="2200" dirty="0"/>
              <a:t>de seconde ligne (hôpitaux, </a:t>
            </a:r>
            <a:r>
              <a:rPr lang="fr-BE" sz="2200" dirty="0" smtClean="0"/>
              <a:t>services </a:t>
            </a:r>
            <a:r>
              <a:rPr lang="fr-BE" sz="2200" dirty="0"/>
              <a:t>de santé mentale, centres d'expertise, </a:t>
            </a:r>
            <a:r>
              <a:rPr lang="fr-BE" sz="2200" dirty="0" smtClean="0"/>
              <a:t>…),</a:t>
            </a:r>
          </a:p>
          <a:p>
            <a:pPr lvl="2"/>
            <a:r>
              <a:rPr lang="fr-BE" sz="2200" dirty="0"/>
              <a:t>M</a:t>
            </a:r>
            <a:r>
              <a:rPr lang="fr-BE" sz="2200" dirty="0" smtClean="0"/>
              <a:t>édecins </a:t>
            </a:r>
            <a:r>
              <a:rPr lang="fr-BE" sz="2200" dirty="0"/>
              <a:t>spécialistes fréquemment sollicités pour des </a:t>
            </a:r>
            <a:r>
              <a:rPr lang="fr-BE" sz="2200" dirty="0" smtClean="0"/>
              <a:t>soins chroniques,</a:t>
            </a:r>
          </a:p>
          <a:p>
            <a:pPr lvl="2"/>
            <a:r>
              <a:rPr lang="fr-BE" sz="2200" dirty="0" smtClean="0"/>
              <a:t>Partenaires </a:t>
            </a:r>
            <a:r>
              <a:rPr lang="fr-BE" sz="2200" dirty="0"/>
              <a:t>de l’aide à domicile et aide aux </a:t>
            </a:r>
            <a:r>
              <a:rPr lang="fr-BE" sz="2200" dirty="0" smtClean="0"/>
              <a:t>familles,</a:t>
            </a:r>
          </a:p>
          <a:p>
            <a:pPr lvl="2"/>
            <a:r>
              <a:rPr lang="fr-BE" sz="2200" dirty="0" smtClean="0"/>
              <a:t>Structures </a:t>
            </a:r>
            <a:r>
              <a:rPr lang="fr-BE" sz="2200" dirty="0"/>
              <a:t>ou réseaux de concertation ou </a:t>
            </a:r>
            <a:r>
              <a:rPr lang="fr-BE" sz="2200" dirty="0" smtClean="0"/>
              <a:t>coordination</a:t>
            </a:r>
          </a:p>
          <a:p>
            <a:pPr lvl="2"/>
            <a:r>
              <a:rPr lang="fr-BE" sz="2200" dirty="0" smtClean="0"/>
              <a:t>Associations </a:t>
            </a:r>
            <a:r>
              <a:rPr lang="fr-BE" sz="2200" dirty="0"/>
              <a:t>de patients, d’aidants-proches et/ou de familles.</a:t>
            </a:r>
            <a:endParaRPr lang="fr-BE" sz="2200" dirty="0" smtClean="0">
              <a:latin typeface="Gill Sans MT" panose="020B0502020104020203" pitchFamily="34" charset="0"/>
            </a:endParaRPr>
          </a:p>
          <a:p>
            <a:endParaRPr lang="fr-BE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fr-BE" dirty="0">
              <a:latin typeface="Gill Sans MT" panose="020B0502020104020203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9462"/>
            <a:ext cx="4532725" cy="3826676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7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7320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84409" y="14767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12 </a:t>
            </a:r>
            <a:r>
              <a:rPr lang="en-US" sz="3600" dirty="0" err="1" smtClean="0">
                <a:latin typeface="Gill Sans MT" panose="020B0502020104020203" pitchFamily="34" charset="0"/>
              </a:rPr>
              <a:t>projets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pilotes</a:t>
            </a:r>
            <a:r>
              <a:rPr lang="en-US" sz="3600" dirty="0" smtClean="0">
                <a:latin typeface="Gill Sans MT" panose="020B0502020104020203" pitchFamily="34" charset="0"/>
              </a:rPr>
              <a:t> de </a:t>
            </a:r>
            <a:r>
              <a:rPr lang="en-US" sz="3600" dirty="0" err="1" smtClean="0">
                <a:latin typeface="Gill Sans MT" panose="020B0502020104020203" pitchFamily="34" charset="0"/>
              </a:rPr>
              <a:t>soins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intégrés</a:t>
            </a:r>
            <a:r>
              <a:rPr lang="en-US" sz="3600" dirty="0" smtClean="0">
                <a:latin typeface="Gill Sans MT" panose="020B0502020104020203" pitchFamily="34" charset="0"/>
              </a:rPr>
              <a:t>: </a:t>
            </a:r>
            <a:r>
              <a:rPr lang="en-US" sz="3600" dirty="0" err="1" smtClean="0">
                <a:latin typeface="Gill Sans MT" panose="020B0502020104020203" pitchFamily="34" charset="0"/>
              </a:rPr>
              <a:t>objectifs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70263" y="1323702"/>
            <a:ext cx="11416937" cy="5159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>
                <a:latin typeface="Gill Sans MT" panose="020B0502020104020203" pitchFamily="34" charset="0"/>
              </a:rPr>
              <a:t>I</a:t>
            </a:r>
            <a:r>
              <a:rPr lang="fr-BE" dirty="0" smtClean="0">
                <a:latin typeface="Gill Sans MT" panose="020B0502020104020203" pitchFamily="34" charset="0"/>
              </a:rPr>
              <a:t>ntégration </a:t>
            </a:r>
            <a:r>
              <a:rPr lang="fr-BE" dirty="0">
                <a:latin typeface="Gill Sans MT" panose="020B0502020104020203" pitchFamily="34" charset="0"/>
              </a:rPr>
              <a:t>des </a:t>
            </a:r>
            <a:r>
              <a:rPr lang="fr-BE" dirty="0" smtClean="0">
                <a:latin typeface="Gill Sans MT" panose="020B0502020104020203" pitchFamily="34" charset="0"/>
              </a:rPr>
              <a:t>soins - 14 composantes:</a:t>
            </a:r>
          </a:p>
          <a:p>
            <a:pPr lvl="1"/>
            <a:r>
              <a:rPr lang="fr-FR" sz="2000" dirty="0" smtClean="0">
                <a:latin typeface="Gill Sans MT" panose="020B0502020104020203" pitchFamily="34" charset="0"/>
              </a:rPr>
              <a:t>1. </a:t>
            </a:r>
            <a:r>
              <a:rPr lang="fr-FR" sz="2000" dirty="0" err="1" smtClean="0">
                <a:latin typeface="Gill Sans MT" panose="020B0502020104020203" pitchFamily="34" charset="0"/>
              </a:rPr>
              <a:t>Empowerment</a:t>
            </a:r>
            <a:r>
              <a:rPr lang="fr-FR" sz="2000" dirty="0" smtClean="0">
                <a:latin typeface="Gill Sans MT" panose="020B0502020104020203" pitchFamily="34" charset="0"/>
              </a:rPr>
              <a:t> du patient, 2. Soutien des aidants-proches, 3. Case management, 4. Maintien au travail et réintégration socioprofessionnelle et socioéducative</a:t>
            </a:r>
          </a:p>
          <a:p>
            <a:pPr lvl="1"/>
            <a:r>
              <a:rPr lang="fr-FR" sz="2000" dirty="0" smtClean="0">
                <a:latin typeface="Gill Sans MT" panose="020B0502020104020203" pitchFamily="34" charset="0"/>
              </a:rPr>
              <a:t>5. Prévention, 6. Concertation et coordination, 7. Continuité des soins intra- et </a:t>
            </a:r>
            <a:r>
              <a:rPr lang="fr-FR" sz="2000" dirty="0" err="1" smtClean="0">
                <a:latin typeface="Gill Sans MT" panose="020B0502020104020203" pitchFamily="34" charset="0"/>
              </a:rPr>
              <a:t>transmurale</a:t>
            </a:r>
            <a:r>
              <a:rPr lang="fr-FR" sz="2000" dirty="0" smtClean="0">
                <a:latin typeface="Gill Sans MT" panose="020B0502020104020203" pitchFamily="34" charset="0"/>
              </a:rPr>
              <a:t>, 8. Valorisation de l’expérience des organisations de patients, 9. Dossier patient intégré, 10. Guidelines multidisciplinaires</a:t>
            </a:r>
          </a:p>
          <a:p>
            <a:pPr lvl="1">
              <a:spcAft>
                <a:spcPts val="600"/>
              </a:spcAft>
            </a:pPr>
            <a:r>
              <a:rPr lang="fr-FR" sz="2000" dirty="0" smtClean="0">
                <a:latin typeface="Gill Sans MT" panose="020B0502020104020203" pitchFamily="34" charset="0"/>
              </a:rPr>
              <a:t>11. Développement d’une culture qualité, 12. Adaptation des systèmes de financement, 13. Stratification des risques au sein de la population et cartographie des ressources, 14. Gestion du changement</a:t>
            </a:r>
            <a:endParaRPr lang="fr-BE" dirty="0" smtClean="0">
              <a:latin typeface="Gill Sans MT" panose="020B0502020104020203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BE" dirty="0" smtClean="0">
                <a:latin typeface="Gill Sans MT" panose="020B0502020104020203" pitchFamily="34" charset="0"/>
              </a:rPr>
              <a:t>Mesure du « Triple </a:t>
            </a:r>
            <a:r>
              <a:rPr lang="fr-BE" dirty="0" err="1" smtClean="0">
                <a:latin typeface="Gill Sans MT" panose="020B0502020104020203" pitchFamily="34" charset="0"/>
              </a:rPr>
              <a:t>Aim</a:t>
            </a:r>
            <a:r>
              <a:rPr lang="fr-BE" dirty="0" smtClean="0">
                <a:latin typeface="Gill Sans MT" panose="020B0502020104020203" pitchFamily="34" charset="0"/>
              </a:rPr>
              <a:t> »: indicateurs</a:t>
            </a:r>
          </a:p>
          <a:p>
            <a:pPr lvl="1">
              <a:spcAft>
                <a:spcPts val="600"/>
              </a:spcAft>
            </a:pPr>
            <a:r>
              <a:rPr lang="fr-BE" sz="2000" dirty="0">
                <a:latin typeface="Gill Sans MT" panose="020B0502020104020203" pitchFamily="34" charset="0"/>
              </a:rPr>
              <a:t>Santé populationnelle, </a:t>
            </a:r>
            <a:r>
              <a:rPr lang="fr-BE" sz="2000" dirty="0" smtClean="0">
                <a:latin typeface="Gill Sans MT" panose="020B0502020104020203" pitchFamily="34" charset="0"/>
              </a:rPr>
              <a:t>consommation </a:t>
            </a:r>
            <a:r>
              <a:rPr lang="fr-BE" sz="2000" dirty="0">
                <a:latin typeface="Gill Sans MT" panose="020B0502020104020203" pitchFamily="34" charset="0"/>
              </a:rPr>
              <a:t>de soins, </a:t>
            </a:r>
            <a:r>
              <a:rPr lang="fr-BE" sz="2000" dirty="0" smtClean="0">
                <a:latin typeface="Gill Sans MT" panose="020B0502020104020203" pitchFamily="34" charset="0"/>
              </a:rPr>
              <a:t>PROMS-PREMS</a:t>
            </a:r>
          </a:p>
          <a:p>
            <a:pPr marL="0" indent="0">
              <a:buNone/>
            </a:pPr>
            <a:r>
              <a:rPr lang="fr-BE" dirty="0" smtClean="0">
                <a:latin typeface="Gill Sans MT" panose="020B0502020104020203" pitchFamily="34" charset="0"/>
              </a:rPr>
              <a:t>Faire </a:t>
            </a:r>
            <a:r>
              <a:rPr lang="fr-BE" dirty="0">
                <a:latin typeface="Gill Sans MT" panose="020B0502020104020203" pitchFamily="34" charset="0"/>
              </a:rPr>
              <a:t>des économies: « gains d’efficience </a:t>
            </a:r>
            <a:r>
              <a:rPr lang="fr-BE" dirty="0" smtClean="0">
                <a:latin typeface="Gill Sans MT" panose="020B0502020104020203" pitchFamily="34" charset="0"/>
              </a:rPr>
              <a:t>» reversés au projet</a:t>
            </a:r>
          </a:p>
          <a:p>
            <a:pPr lvl="1"/>
            <a:r>
              <a:rPr lang="fr-BE" sz="2000" dirty="0" smtClean="0">
                <a:latin typeface="Gill Sans MT" panose="020B0502020104020203" pitchFamily="34" charset="0"/>
              </a:rPr>
              <a:t>Mais mode de calcul encore indéfini</a:t>
            </a:r>
            <a:endParaRPr lang="fr-BE" sz="2000" dirty="0">
              <a:latin typeface="Gill Sans MT" panose="020B0502020104020203" pitchFamily="34" charset="0"/>
            </a:endParaRPr>
          </a:p>
          <a:p>
            <a:endParaRPr lang="fr-BE" sz="2400" dirty="0">
              <a:latin typeface="Gill Sans MT" panose="020B0502020104020203" pitchFamily="34" charset="0"/>
            </a:endParaRPr>
          </a:p>
        </p:txBody>
      </p:sp>
      <p:pic>
        <p:nvPicPr>
          <p:cNvPr id="8" name="Image 1" descr="resizedimage326297-triple-aim-April-20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9214" y="3988524"/>
            <a:ext cx="1350232" cy="122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551" y="5392851"/>
            <a:ext cx="2241503" cy="1465149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5096-3D3A-42F2-80C2-A210A9EA56D4}" type="slidenum">
              <a:rPr lang="fr-BE" smtClean="0"/>
              <a:t>8</a:t>
            </a:fld>
            <a:r>
              <a:rPr lang="fr-BE" dirty="0" smtClean="0"/>
              <a:t>/17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3089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61601491"/>
              </p:ext>
            </p:extLst>
          </p:nvPr>
        </p:nvGraphicFramePr>
        <p:xfrm>
          <a:off x="801189" y="-320163"/>
          <a:ext cx="9701348" cy="5826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684266" y="2932981"/>
            <a:ext cx="1916215" cy="2462213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BE" dirty="0" smtClean="0">
                <a:latin typeface="Gill Sans MT" panose="020B0502020104020203" pitchFamily="34" charset="0"/>
              </a:rPr>
              <a:t>Appel à expression d’intérêt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BE" dirty="0" smtClean="0">
                <a:latin typeface="Gill Sans MT" panose="020B0502020104020203" pitchFamily="34" charset="0"/>
              </a:rPr>
              <a:t>Création des consortiums dans des zones territoriales définies</a:t>
            </a:r>
            <a:endParaRPr lang="fr-BE" dirty="0">
              <a:latin typeface="Gill Sans MT" panose="020B0502020104020203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004212" y="2932981"/>
            <a:ext cx="2090301" cy="230832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-285750" algn="ctr">
              <a:spcBef>
                <a:spcPts val="600"/>
              </a:spcBef>
              <a:spcAft>
                <a:spcPts val="600"/>
              </a:spcAft>
            </a:pPr>
            <a:r>
              <a:rPr lang="fr-BE" dirty="0" smtClean="0">
                <a:latin typeface="Gill Sans MT" panose="020B0502020104020203" pitchFamily="34" charset="0"/>
              </a:rPr>
              <a:t>Ecriture d’un </a:t>
            </a:r>
            <a:r>
              <a:rPr lang="fr-BE" b="1" dirty="0" smtClean="0">
                <a:latin typeface="Gill Sans MT" panose="020B0502020104020203" pitchFamily="34" charset="0"/>
              </a:rPr>
              <a:t>plan d’action </a:t>
            </a:r>
            <a:r>
              <a:rPr lang="fr-BE" b="1" dirty="0" err="1" smtClean="0">
                <a:latin typeface="Gill Sans MT" panose="020B0502020104020203" pitchFamily="34" charset="0"/>
              </a:rPr>
              <a:t>locoregional</a:t>
            </a:r>
            <a:r>
              <a:rPr lang="fr-BE" dirty="0" smtClean="0">
                <a:latin typeface="Gill Sans MT" panose="020B0502020104020203" pitchFamily="34" charset="0"/>
              </a:rPr>
              <a:t>: identification des besoins, objectifs stratégiques et opérationnels, budget, temporalité</a:t>
            </a:r>
            <a:endParaRPr lang="fr-BE" dirty="0">
              <a:latin typeface="Gill Sans MT" panose="020B0502020104020203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5735960" y="2932981"/>
            <a:ext cx="2013345" cy="107721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-285750" algn="ctr">
              <a:spcBef>
                <a:spcPts val="600"/>
              </a:spcBef>
              <a:spcAft>
                <a:spcPts val="600"/>
              </a:spcAft>
            </a:pPr>
            <a:r>
              <a:rPr lang="fr-BE" dirty="0" smtClean="0">
                <a:latin typeface="Gill Sans MT" panose="020B0502020104020203" pitchFamily="34" charset="0"/>
              </a:rPr>
              <a:t>Mise en œuvre du plan d’action</a:t>
            </a:r>
          </a:p>
          <a:p>
            <a:pPr indent="-285750" algn="ctr">
              <a:spcBef>
                <a:spcPts val="600"/>
              </a:spcBef>
              <a:spcAft>
                <a:spcPts val="600"/>
              </a:spcAft>
            </a:pPr>
            <a:r>
              <a:rPr lang="fr-BE" dirty="0" smtClean="0">
                <a:latin typeface="Gill Sans MT" panose="020B0502020104020203" pitchFamily="34" charset="0"/>
              </a:rPr>
              <a:t>évaluation</a:t>
            </a:r>
            <a:r>
              <a:rPr lang="fr-BE" sz="1600" dirty="0" smtClean="0">
                <a:latin typeface="Gill Sans MT" panose="020B0502020104020203" pitchFamily="34" charset="0"/>
              </a:rPr>
              <a:t> </a:t>
            </a:r>
            <a:endParaRPr lang="fr-BE" sz="1600" dirty="0">
              <a:latin typeface="Gill Sans MT" panose="020B0502020104020203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8240026" y="2932981"/>
            <a:ext cx="1703970" cy="1200329"/>
          </a:xfrm>
          <a:prstGeom prst="rect">
            <a:avLst/>
          </a:prstGeom>
          <a:noFill/>
          <a:ln>
            <a:solidFill>
              <a:srgbClr val="FF5050"/>
            </a:solidFill>
          </a:ln>
        </p:spPr>
        <p:txBody>
          <a:bodyPr wrap="square" rtlCol="0">
            <a:spAutoFit/>
          </a:bodyPr>
          <a:lstStyle/>
          <a:p>
            <a:pPr indent="-285750" algn="ctr">
              <a:spcBef>
                <a:spcPts val="600"/>
              </a:spcBef>
              <a:spcAft>
                <a:spcPts val="600"/>
              </a:spcAft>
            </a:pPr>
            <a:r>
              <a:rPr lang="fr-BE" dirty="0" smtClean="0">
                <a:solidFill>
                  <a:schemeClr val="dk1"/>
                </a:solidFill>
                <a:latin typeface="Gill Sans MT" panose="020B0502020104020203" pitchFamily="34" charset="0"/>
              </a:rPr>
              <a:t>Elargissement des bonnes pratiques identifiées</a:t>
            </a:r>
            <a:endParaRPr lang="fr-BE" dirty="0">
              <a:solidFill>
                <a:schemeClr val="dk1"/>
              </a:solidFill>
              <a:latin typeface="Gill Sans MT" panose="020B0502020104020203" pitchFamily="34" charset="0"/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982569" y="1542300"/>
            <a:ext cx="1522117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000" b="1" dirty="0" err="1" smtClean="0">
                <a:latin typeface="Gill Sans MT" panose="020B0502020104020203" pitchFamily="34" charset="0"/>
              </a:rPr>
              <a:t>Fév</a:t>
            </a:r>
            <a:r>
              <a:rPr lang="nl-NL" sz="2000" b="1" dirty="0" smtClean="0">
                <a:latin typeface="Gill Sans MT" panose="020B0502020104020203" pitchFamily="34" charset="0"/>
              </a:rPr>
              <a:t>. 2016</a:t>
            </a:r>
            <a:endParaRPr lang="nl-NL" sz="2000" b="1" dirty="0">
              <a:latin typeface="Gill Sans MT" panose="020B0502020104020203" pitchFamily="34" charset="0"/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2850393" y="1542300"/>
            <a:ext cx="249936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2000" b="1" dirty="0">
                <a:latin typeface="Gill Sans MT" panose="020B0502020104020203" pitchFamily="34" charset="0"/>
              </a:rPr>
              <a:t> </a:t>
            </a:r>
            <a:r>
              <a:rPr lang="fr-BE" sz="2000" b="1" dirty="0" smtClean="0">
                <a:latin typeface="Gill Sans MT" panose="020B0502020104020203" pitchFamily="34" charset="0"/>
              </a:rPr>
              <a:t>Juil. 2016-Sep. 2017</a:t>
            </a:r>
            <a:endParaRPr lang="nl-NL" sz="2000" b="1" dirty="0">
              <a:latin typeface="Gill Sans MT" panose="020B0502020104020203" pitchFamily="34" charset="0"/>
            </a:endParaRPr>
          </a:p>
        </p:txBody>
      </p:sp>
      <p:sp>
        <p:nvSpPr>
          <p:cNvPr id="42" name="Tekstvak 41"/>
          <p:cNvSpPr txBox="1"/>
          <p:nvPr/>
        </p:nvSpPr>
        <p:spPr>
          <a:xfrm>
            <a:off x="5599665" y="1544230"/>
            <a:ext cx="2458504" cy="4001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sz="2000" b="1" dirty="0" smtClean="0">
                <a:latin typeface="Gill Sans MT" panose="020B0502020104020203" pitchFamily="34" charset="0"/>
              </a:rPr>
              <a:t>Jan. 2018-déc. 2021</a:t>
            </a:r>
            <a:endParaRPr lang="nl-NL" sz="2000" b="1" dirty="0">
              <a:latin typeface="Gill Sans MT" panose="020B0502020104020203" pitchFamily="34" charset="0"/>
            </a:endParaRPr>
          </a:p>
        </p:txBody>
      </p:sp>
      <p:sp>
        <p:nvSpPr>
          <p:cNvPr id="32" name="Espace réservé du numéro de diapositive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00C41-20F6-4A70-8390-81F304BBBA45}" type="slidenum">
              <a:rPr lang="nl-NL" smtClean="0">
                <a:latin typeface="Gill Sans MT" panose="020B0502020104020203" pitchFamily="34" charset="0"/>
              </a:rPr>
              <a:pPr/>
              <a:t>9</a:t>
            </a:fld>
            <a:r>
              <a:rPr lang="nl-NL" dirty="0" smtClean="0">
                <a:latin typeface="Gill Sans MT" panose="020B0502020104020203" pitchFamily="34" charset="0"/>
              </a:rPr>
              <a:t>/17</a:t>
            </a:r>
            <a:endParaRPr lang="nl-NL" dirty="0">
              <a:latin typeface="Gill Sans MT" panose="020B0502020104020203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484" y="5371464"/>
            <a:ext cx="182245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349753" y="5523095"/>
            <a:ext cx="1554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smtClean="0">
                <a:solidFill>
                  <a:srgbClr val="FF0000"/>
                </a:solidFill>
                <a:latin typeface="Gill Sans MT" panose="020B0502020104020203" pitchFamily="34" charset="0"/>
              </a:rPr>
              <a:t>Sélection: </a:t>
            </a:r>
            <a:r>
              <a:rPr lang="fr-BE" sz="2000" dirty="0" err="1" smtClean="0">
                <a:solidFill>
                  <a:srgbClr val="FF0000"/>
                </a:solidFill>
                <a:latin typeface="Gill Sans MT" panose="020B0502020104020203" pitchFamily="34" charset="0"/>
              </a:rPr>
              <a:t>Dec</a:t>
            </a:r>
            <a:r>
              <a:rPr lang="fr-BE" sz="2000" dirty="0">
                <a:solidFill>
                  <a:srgbClr val="FF0000"/>
                </a:solidFill>
                <a:latin typeface="Gill Sans MT" panose="020B0502020104020203" pitchFamily="34" charset="0"/>
              </a:rPr>
              <a:t>. 2017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4974811" y="5271010"/>
            <a:ext cx="372457" cy="293509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endCxn id="9" idx="2"/>
          </p:cNvCxnSpPr>
          <p:nvPr/>
        </p:nvCxnSpPr>
        <p:spPr>
          <a:xfrm flipV="1">
            <a:off x="6071919" y="4010199"/>
            <a:ext cx="670714" cy="1384996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el 4"/>
          <p:cNvSpPr txBox="1">
            <a:spLocks/>
          </p:cNvSpPr>
          <p:nvPr/>
        </p:nvSpPr>
        <p:spPr>
          <a:xfrm>
            <a:off x="272197" y="16651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latin typeface="Gill Sans MT" panose="020B0502020104020203" pitchFamily="34" charset="0"/>
              </a:rPr>
              <a:t>12 </a:t>
            </a:r>
            <a:r>
              <a:rPr lang="en-US" sz="3600" dirty="0" err="1" smtClean="0">
                <a:latin typeface="Gill Sans MT" panose="020B0502020104020203" pitchFamily="34" charset="0"/>
              </a:rPr>
              <a:t>projets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pilotes</a:t>
            </a:r>
            <a:r>
              <a:rPr lang="en-US" sz="3600" dirty="0" smtClean="0">
                <a:latin typeface="Gill Sans MT" panose="020B0502020104020203" pitchFamily="34" charset="0"/>
              </a:rPr>
              <a:t> de </a:t>
            </a:r>
            <a:r>
              <a:rPr lang="en-US" sz="3600" dirty="0" err="1" smtClean="0">
                <a:latin typeface="Gill Sans MT" panose="020B0502020104020203" pitchFamily="34" charset="0"/>
              </a:rPr>
              <a:t>soins</a:t>
            </a:r>
            <a:r>
              <a:rPr lang="en-US" sz="3600" dirty="0" smtClean="0">
                <a:latin typeface="Gill Sans MT" panose="020B0502020104020203" pitchFamily="34" charset="0"/>
              </a:rPr>
              <a:t> </a:t>
            </a:r>
            <a:r>
              <a:rPr lang="en-US" sz="3600" dirty="0" err="1" smtClean="0">
                <a:latin typeface="Gill Sans MT" panose="020B0502020104020203" pitchFamily="34" charset="0"/>
              </a:rPr>
              <a:t>intégrés</a:t>
            </a:r>
            <a:endParaRPr lang="en-US" sz="36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18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3856</TotalTime>
  <Words>2007</Words>
  <Application>Microsoft Office PowerPoint</Application>
  <PresentationFormat>Grand écran</PresentationFormat>
  <Paragraphs>234</Paragraphs>
  <Slides>17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MS PGothic</vt:lpstr>
      <vt:lpstr>Arial</vt:lpstr>
      <vt:lpstr>Calibri</vt:lpstr>
      <vt:lpstr>Calibri Light</vt:lpstr>
      <vt:lpstr>Gill Sans MT</vt:lpstr>
      <vt:lpstr>Times New Roman</vt:lpstr>
      <vt:lpstr>Trebuchet MS</vt:lpstr>
      <vt:lpstr>Thème Office</vt:lpstr>
      <vt:lpstr>Collaboration interprofessionnelle et soins intégrés en Belgique Enseignements de douze projets pilotes</vt:lpstr>
      <vt:lpstr>FragmentationS du système de santé belge</vt:lpstr>
      <vt:lpstr>La population souffrant de maladie(s) chronique(s) est particulièrement vulnérable à cette fragmentation</vt:lpstr>
      <vt:lpstr>2015: Plan conjoint – Des soins intégrés pour une meilleure santé </vt:lpstr>
      <vt:lpstr>Objectif de « meilleure santé » = ?</vt:lpstr>
      <vt:lpstr>Le politique décide de ne pas décider: « projets-pilotes » et « co-création » bottom-up avec des acteurs de terrain</vt:lpstr>
      <vt:lpstr>12 projets pilotes de soins intégrés</vt:lpstr>
      <vt:lpstr>12 projets pilotes de soins intégrés: objectifs</vt:lpstr>
      <vt:lpstr>Présentation PowerPoint</vt:lpstr>
      <vt:lpstr>12 projets pilotes : financement restreint</vt:lpstr>
      <vt:lpstr>Question: « comment fonctionne la dynamique de collaboration interprofessionnelle induite par les projets pilotes ? »</vt:lpstr>
      <vt:lpstr>Méthodes et données</vt:lpstr>
      <vt:lpstr>Résultats préliminaires</vt:lpstr>
      <vt:lpstr>Résultats préliminaires</vt:lpstr>
      <vt:lpstr>Résultats préliminaires</vt:lpstr>
      <vt:lpstr>Résultats préliminaires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Nathan CHARLIER</dc:creator>
  <cp:lastModifiedBy>Nathan CHARLIER</cp:lastModifiedBy>
  <cp:revision>51</cp:revision>
  <dcterms:created xsi:type="dcterms:W3CDTF">2019-03-26T16:23:51Z</dcterms:created>
  <dcterms:modified xsi:type="dcterms:W3CDTF">2019-04-01T12:40:32Z</dcterms:modified>
</cp:coreProperties>
</file>