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259" r:id="rId3"/>
    <p:sldId id="280" r:id="rId4"/>
    <p:sldId id="297" r:id="rId5"/>
    <p:sldId id="299" r:id="rId6"/>
    <p:sldId id="300" r:id="rId7"/>
    <p:sldId id="286" r:id="rId8"/>
    <p:sldId id="264" r:id="rId9"/>
    <p:sldId id="304" r:id="rId10"/>
    <p:sldId id="288" r:id="rId11"/>
    <p:sldId id="305" r:id="rId12"/>
    <p:sldId id="266" r:id="rId13"/>
    <p:sldId id="306" r:id="rId14"/>
    <p:sldId id="307" r:id="rId15"/>
    <p:sldId id="291" r:id="rId16"/>
    <p:sldId id="289" r:id="rId17"/>
    <p:sldId id="295" r:id="rId18"/>
    <p:sldId id="296" r:id="rId19"/>
    <p:sldId id="303" r:id="rId20"/>
    <p:sldId id="294" r:id="rId21"/>
    <p:sldId id="290" r:id="rId22"/>
    <p:sldId id="292" r:id="rId23"/>
    <p:sldId id="273" r:id="rId24"/>
    <p:sldId id="301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1" autoAdjust="0"/>
    <p:restoredTop sz="88571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65D2B-289E-4ADE-9AEA-3520B3A676C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4D2B0-A95B-47A2-AD8A-69C9415A15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17CF-0429-42F7-9D23-EBD54F8A182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3D6E0-D234-4D7F-8770-BC726AD5D5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3D6E0-D234-4D7F-8770-BC726AD5D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Today, anthropogenous coniferous forests that were planted from the end of the 18th century on, as a consequence of the prior destruction and overutilisation of broad-leaved woodland, still cover large areas in Europe. 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3D6E0-D234-4D7F-8770-BC726AD5D5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9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Ruel 2000</a:t>
            </a:r>
          </a:p>
          <a:p>
            <a:r>
              <a:rPr lang="en-US" smtClean="0"/>
              <a:t>Shade tolerant species present more variation in ADR than less shade tolerant species</a:t>
            </a:r>
          </a:p>
          <a:p>
            <a:r>
              <a:rPr lang="en-US" smtClean="0"/>
              <a:t>For some pine, no</a:t>
            </a:r>
            <a:r>
              <a:rPr lang="en-US" baseline="0" smtClean="0"/>
              <a:t> correlation with light have been reported</a:t>
            </a:r>
          </a:p>
          <a:p>
            <a:r>
              <a:rPr lang="en-US" baseline="0" smtClean="0"/>
              <a:t>Strong correlation are expected for Douglas fir and spruce</a:t>
            </a:r>
          </a:p>
          <a:p>
            <a:r>
              <a:rPr lang="en-US" baseline="0" smtClean="0"/>
              <a:t>For Silver fir:</a:t>
            </a:r>
          </a:p>
          <a:p>
            <a:r>
              <a:rPr lang="en-US" baseline="0" smtClean="0"/>
              <a:t>&lt; 0.25 = very suppressed seedlings</a:t>
            </a:r>
          </a:p>
          <a:p>
            <a:r>
              <a:rPr lang="en-US" baseline="0" smtClean="0"/>
              <a:t>0.25-0.5 = suppressed seedlings</a:t>
            </a:r>
          </a:p>
          <a:p>
            <a:r>
              <a:rPr lang="en-US" baseline="0" smtClean="0"/>
              <a:t>0.5-1 = moderatly suppressed</a:t>
            </a:r>
          </a:p>
          <a:p>
            <a:r>
              <a:rPr lang="en-US" baseline="0" smtClean="0"/>
              <a:t>1 – 1.2 = healthy seedlings</a:t>
            </a:r>
          </a:p>
          <a:p>
            <a:r>
              <a:rPr lang="en-US" baseline="0" smtClean="0"/>
              <a:t>&gt; 1.2 = very healthy seedlings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3D6E0-D234-4D7F-8770-BC726AD5D5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3D6E0-D234-4D7F-8770-BC726AD5D5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Picking randomly one saplings, estimating</a:t>
            </a:r>
            <a:r>
              <a:rPr lang="en-US" baseline="0" smtClean="0"/>
              <a:t> its ADR, will only provide poor estimate of PACL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3D6E0-D234-4D7F-8770-BC726AD5D5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548-59BB-4686-AAAB-5F471F66FED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2190-C9EB-4DFC-9FF9-D463C4103E7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548-59BB-4686-AAAB-5F471F66FED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2190-C9EB-4DFC-9FF9-D463C4103E7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548-59BB-4686-AAAB-5F471F66FED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2190-C9EB-4DFC-9FF9-D463C4103E7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3548-59BB-4686-AAAB-5F471F66FED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2190-C9EB-4DFC-9FF9-D463C4103E7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305" y="980728"/>
            <a:ext cx="9107488" cy="1440160"/>
          </a:xfrm>
          <a:solidFill>
            <a:schemeClr val="bg1">
              <a:alpha val="40000"/>
            </a:schemeClr>
          </a:solidFill>
          <a:effectLst>
            <a:glow>
              <a:schemeClr val="bg1">
                <a:alpha val="5700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Transforming even-aged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coniferous stands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to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uneven-aged stands: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opportunity to increase tree species diversity? 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300700" cy="1368152"/>
          </a:xfrm>
          <a:solidFill>
            <a:schemeClr val="bg1">
              <a:alpha val="30000"/>
            </a:schemeClr>
          </a:solidFill>
          <a:effectLst>
            <a:softEdge rad="31750"/>
          </a:effectLst>
        </p:spPr>
        <p:txBody>
          <a:bodyPr>
            <a:normAutofit fontScale="70000" lnSpcReduction="20000"/>
          </a:bodyPr>
          <a:lstStyle/>
          <a:p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Gauthier </a:t>
            </a:r>
            <a:r>
              <a:rPr lang="en-US" sz="2000" b="1" u="sng" dirty="0" smtClean="0">
                <a:solidFill>
                  <a:schemeClr val="tx1"/>
                </a:solidFill>
              </a:rPr>
              <a:t>Ligot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Philippe </a:t>
            </a:r>
            <a:r>
              <a:rPr lang="en-US" sz="2000" b="1" dirty="0" smtClean="0">
                <a:solidFill>
                  <a:schemeClr val="tx1"/>
                </a:solidFill>
              </a:rPr>
              <a:t>Balandier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Sophie </a:t>
            </a:r>
            <a:r>
              <a:rPr lang="en-US" sz="2000" b="1" dirty="0" smtClean="0">
                <a:solidFill>
                  <a:schemeClr val="tx1"/>
                </a:solidFill>
              </a:rPr>
              <a:t>Schmitz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Hugues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Claessens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1</a:t>
            </a:r>
            <a:endParaRPr lang="en-US" sz="2000" b="1" baseline="30000" dirty="0" smtClean="0">
              <a:solidFill>
                <a:schemeClr val="tx1"/>
              </a:solidFill>
            </a:endParaRPr>
          </a:p>
          <a:p>
            <a:endParaRPr lang="en-US" sz="2000" b="1" baseline="30000" dirty="0" smtClean="0">
              <a:solidFill>
                <a:schemeClr val="tx1"/>
              </a:solidFill>
            </a:endParaRPr>
          </a:p>
          <a:p>
            <a:endParaRPr lang="en-US" sz="1800" baseline="30000" dirty="0" smtClean="0">
              <a:solidFill>
                <a:schemeClr val="tx1"/>
              </a:solidFill>
            </a:endParaRPr>
          </a:p>
          <a:p>
            <a:pPr algn="l"/>
            <a:r>
              <a:rPr lang="fr-FR" sz="1600" baseline="30000" dirty="0" smtClean="0">
                <a:solidFill>
                  <a:schemeClr val="tx1"/>
                </a:solidFill>
              </a:rPr>
              <a:t>1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ULiège</a:t>
            </a:r>
            <a:r>
              <a:rPr lang="fr-FR" sz="1600" dirty="0">
                <a:solidFill>
                  <a:schemeClr val="tx1"/>
                </a:solidFill>
              </a:rPr>
              <a:t>, Gembloux Agro-Bio Tech, </a:t>
            </a:r>
            <a:r>
              <a:rPr lang="fr-FR" sz="1600" dirty="0" err="1" smtClean="0">
                <a:solidFill>
                  <a:schemeClr val="tx1"/>
                </a:solidFill>
              </a:rPr>
              <a:t>Belgium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l"/>
            <a:r>
              <a:rPr lang="fr-FR" sz="1600" baseline="30000" dirty="0" smtClean="0">
                <a:solidFill>
                  <a:schemeClr val="tx1"/>
                </a:solidFill>
              </a:rPr>
              <a:t>2</a:t>
            </a:r>
            <a:r>
              <a:rPr lang="fr-FR" sz="1600" dirty="0" smtClean="0">
                <a:solidFill>
                  <a:schemeClr val="tx1"/>
                </a:solidFill>
              </a:rPr>
              <a:t> Forest </a:t>
            </a:r>
            <a:r>
              <a:rPr lang="fr-FR" sz="1600" dirty="0" err="1">
                <a:solidFill>
                  <a:schemeClr val="tx1"/>
                </a:solidFill>
              </a:rPr>
              <a:t>Ecology</a:t>
            </a:r>
            <a:r>
              <a:rPr lang="fr-FR" sz="1600" dirty="0">
                <a:solidFill>
                  <a:schemeClr val="tx1"/>
                </a:solidFill>
              </a:rPr>
              <a:t> and </a:t>
            </a:r>
            <a:r>
              <a:rPr lang="fr-FR" sz="1600" dirty="0" err="1">
                <a:solidFill>
                  <a:schemeClr val="tx1"/>
                </a:solidFill>
              </a:rPr>
              <a:t>Ecophysiology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Irstea</a:t>
            </a:r>
            <a:r>
              <a:rPr lang="fr-FR" sz="1600" dirty="0">
                <a:solidFill>
                  <a:schemeClr val="tx1"/>
                </a:solidFill>
              </a:rPr>
              <a:t>, Nogent-sur-Vernisson, </a:t>
            </a:r>
            <a:r>
              <a:rPr lang="fr-FR" sz="1600" dirty="0" smtClean="0">
                <a:solidFill>
                  <a:schemeClr val="tx1"/>
                </a:solidFill>
              </a:rPr>
              <a:t>France</a:t>
            </a:r>
          </a:p>
          <a:p>
            <a:pPr algn="l"/>
            <a:r>
              <a:rPr lang="fr-FR" sz="1600" baseline="30000" dirty="0" smtClean="0">
                <a:solidFill>
                  <a:schemeClr val="tx1"/>
                </a:solidFill>
              </a:rPr>
              <a:t>3</a:t>
            </a:r>
            <a:r>
              <a:rPr lang="fr-FR" sz="1600" dirty="0" smtClean="0">
                <a:solidFill>
                  <a:schemeClr val="tx1"/>
                </a:solidFill>
              </a:rPr>
              <a:t> CRA-W</a:t>
            </a:r>
            <a:r>
              <a:rPr lang="fr-FR" sz="1600" dirty="0">
                <a:solidFill>
                  <a:schemeClr val="tx1"/>
                </a:solidFill>
              </a:rPr>
              <a:t>, Gembloux, </a:t>
            </a:r>
            <a:r>
              <a:rPr lang="fr-FR" sz="1600" dirty="0" smtClean="0">
                <a:solidFill>
                  <a:schemeClr val="tx1"/>
                </a:solidFill>
              </a:rPr>
              <a:t>Belgique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4048" y="0"/>
            <a:ext cx="4139952" cy="3326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/>
              <a:t>Journées </a:t>
            </a:r>
            <a:r>
              <a:rPr lang="fr-BE" sz="1400" dirty="0" smtClean="0"/>
              <a:t>CAQSIS: 26-28 </a:t>
            </a:r>
            <a:r>
              <a:rPr lang="fr-BE" sz="1400" dirty="0"/>
              <a:t>mars </a:t>
            </a:r>
            <a:r>
              <a:rPr lang="fr-BE" sz="1400" dirty="0" smtClean="0"/>
              <a:t>2019, Aix-en-Provence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9264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323528" y="980728"/>
            <a:ext cx="4248472" cy="2448272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For the 3 tallest saplings of each species, we measured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Sapling height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Terminal shoots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Longest lateral shoots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Defoliation rate</a:t>
            </a:r>
          </a:p>
          <a:p>
            <a:pPr lvl="2"/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Visual estimate of the percentage of remaining needles on two secondary branches of 3 year old</a:t>
            </a:r>
          </a:p>
          <a:p>
            <a:endParaRPr lang="en-US" sz="2000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5868144" y="1366842"/>
            <a:ext cx="72008" cy="4176464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6722652" y="1342856"/>
            <a:ext cx="0" cy="501968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736270" y="1750306"/>
            <a:ext cx="360040" cy="16854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22652" y="1821390"/>
            <a:ext cx="0" cy="324036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722652" y="2145426"/>
            <a:ext cx="0" cy="324036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408204" y="2006842"/>
            <a:ext cx="252028" cy="16854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736270" y="2348880"/>
            <a:ext cx="252028" cy="120582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2771800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Measures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56023" y="1047219"/>
            <a:ext cx="780470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height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62284" y="908720"/>
            <a:ext cx="1722266" cy="64633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Terminal shoots </a:t>
            </a:r>
          </a:p>
          <a:p>
            <a:r>
              <a:rPr lang="en-US" smtClean="0">
                <a:solidFill>
                  <a:schemeClr val="accent6"/>
                </a:solidFill>
              </a:rPr>
              <a:t>(2016-2018)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08304" y="1661113"/>
            <a:ext cx="1547475" cy="64633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Lateral shoots </a:t>
            </a:r>
          </a:p>
          <a:p>
            <a:r>
              <a:rPr lang="en-US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(2016-2018)</a:t>
            </a: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3" r="15232" b="13784"/>
          <a:stretch/>
        </p:blipFill>
        <p:spPr>
          <a:xfrm>
            <a:off x="4932040" y="1029519"/>
            <a:ext cx="4057650" cy="5736908"/>
          </a:xfrm>
          <a:prstGeom prst="rect">
            <a:avLst/>
          </a:prstGeom>
        </p:spPr>
      </p:pic>
      <p:sp>
        <p:nvSpPr>
          <p:cNvPr id="4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2771800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Measures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23528" y="980728"/>
            <a:ext cx="4248472" cy="291724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For the 3 tallest saplings of each species, we measured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Sapling height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Terminal shoots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Longest lateral shoots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Defoliation rate</a:t>
            </a:r>
          </a:p>
          <a:p>
            <a:pPr lvl="2"/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Visual estimate of the percentage of remaining needles on two secondary branches of 3 year old</a:t>
            </a:r>
          </a:p>
          <a:p>
            <a:pPr lvl="1"/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Competition index</a:t>
            </a:r>
          </a:p>
          <a:p>
            <a:pPr lvl="2"/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Dawkins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395536" y="216024"/>
            <a:ext cx="8280920" cy="1124744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In spring 2018, 107 hemispherical photographs to measure to percentage of above canopy light (PACL), taken above the regeneration of each subplot (with a telescopic pole and an auto-stabilized device)</a:t>
            </a:r>
            <a:endParaRPr lang="en-US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5" name="Picture 3" descr="D:\Data_G\3-currentProject\irregularisation\dispoIRRES\photohemispherique\2018_By_Sevan\illustration\mosai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216184"/>
            <a:ext cx="8568952" cy="54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_G_current\irregularisation\dispoIRRES\photo à trier\Vielsalm_20180821_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2"/>
          <a:stretch/>
        </p:blipFill>
        <p:spPr bwMode="auto">
          <a:xfrm>
            <a:off x="3038206" y="4289301"/>
            <a:ext cx="2181866" cy="23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_G_current\irregularisation\dispoIRRES\photo à trier\Vielsalm_20180822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89300"/>
            <a:ext cx="3565862" cy="23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ata_G\3-currentProject\irregularisation\dispoIRRES\photohemispherique\2018_By_Sevan\illustration\mosaic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48" r="73050" b="24296"/>
          <a:stretch/>
        </p:blipFill>
        <p:spPr bwMode="auto">
          <a:xfrm>
            <a:off x="467544" y="709524"/>
            <a:ext cx="2309313" cy="28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angle droit à deux pointes 2"/>
          <p:cNvSpPr/>
          <p:nvPr/>
        </p:nvSpPr>
        <p:spPr>
          <a:xfrm flipH="1">
            <a:off x="2128785" y="4012765"/>
            <a:ext cx="648072" cy="723875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79512" y="4869160"/>
            <a:ext cx="259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Validation of photo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thresholiding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measuring understory light with light sensors during two days in three study sites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624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395536" y="365632"/>
            <a:ext cx="8280920" cy="1124744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Simulations with </a:t>
            </a:r>
            <a:r>
              <a:rPr lang="en-US" sz="2900" b="1" dirty="0" err="1" smtClean="0">
                <a:solidFill>
                  <a:schemeClr val="bg1">
                    <a:lumMod val="75000"/>
                  </a:schemeClr>
                </a:solidFill>
              </a:rPr>
              <a:t>SamsaraLightLoader</a:t>
            </a: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 (Capsis4) to estimate the understory light before 2018 to take into account tree mortality and </a:t>
            </a:r>
            <a:r>
              <a:rPr lang="en-US" sz="2900" dirty="0" err="1" smtClean="0">
                <a:solidFill>
                  <a:schemeClr val="bg1">
                    <a:lumMod val="75000"/>
                  </a:schemeClr>
                </a:solidFill>
              </a:rPr>
              <a:t>thinnings</a:t>
            </a:r>
            <a:endParaRPr lang="en-US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"/>
          <a:stretch/>
        </p:blipFill>
        <p:spPr bwMode="auto">
          <a:xfrm>
            <a:off x="251520" y="2330213"/>
            <a:ext cx="4140460" cy="31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" b="1560"/>
          <a:stretch/>
        </p:blipFill>
        <p:spPr bwMode="auto">
          <a:xfrm>
            <a:off x="4716016" y="2330212"/>
            <a:ext cx="4129978" cy="31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4731" y="1960881"/>
            <a:ext cx="22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Tree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inventory</a:t>
            </a:r>
            <a:r>
              <a:rPr lang="fr-BE" dirty="0" smtClean="0">
                <a:solidFill>
                  <a:schemeClr val="bg1"/>
                </a:solidFill>
              </a:rPr>
              <a:t> of 2016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6016" y="1964833"/>
            <a:ext cx="22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Tree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inventory</a:t>
            </a:r>
            <a:r>
              <a:rPr lang="fr-BE" dirty="0" smtClean="0">
                <a:solidFill>
                  <a:schemeClr val="bg1"/>
                </a:solidFill>
              </a:rPr>
              <a:t> of 2018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3"/>
                </a:solidFill>
              </a:rPr>
              <a:t>Summary statistics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05273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 = 1354 measures of terminal shoots of 565 saplings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247 spruces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141 </a:t>
            </a:r>
            <a:r>
              <a:rPr lang="en-US" dirty="0" err="1" smtClean="0">
                <a:solidFill>
                  <a:schemeClr val="accent3"/>
                </a:solidFill>
              </a:rPr>
              <a:t>douglas</a:t>
            </a:r>
            <a:r>
              <a:rPr lang="en-US" dirty="0" smtClean="0">
                <a:solidFill>
                  <a:schemeClr val="accent3"/>
                </a:solidFill>
              </a:rPr>
              <a:t> firs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56 larches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58 silver firs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54 hemlocks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Height up to 445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PACL varying from 1% to 45%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6" y="3815666"/>
            <a:ext cx="8802642" cy="27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5903" y="1480716"/>
            <a:ext cx="69999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</a:rPr>
              <a:t>Non-linear mixed model fitted with the restricted maximum of likelihood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>
                <a:solidFill>
                  <a:schemeClr val="bg2"/>
                </a:solidFill>
              </a:rPr>
              <a:t>with 	</a:t>
            </a:r>
            <a:r>
              <a:rPr lang="en-US" i="1" smtClean="0">
                <a:solidFill>
                  <a:schemeClr val="bg2"/>
                </a:solidFill>
              </a:rPr>
              <a:t>a</a:t>
            </a:r>
            <a:r>
              <a:rPr lang="en-US" smtClean="0">
                <a:solidFill>
                  <a:schemeClr val="bg2"/>
                </a:solidFill>
              </a:rPr>
              <a:t>, </a:t>
            </a:r>
            <a:r>
              <a:rPr lang="en-US" i="1" smtClean="0">
                <a:solidFill>
                  <a:schemeClr val="bg2"/>
                </a:solidFill>
              </a:rPr>
              <a:t>b</a:t>
            </a:r>
            <a:r>
              <a:rPr lang="en-US" smtClean="0">
                <a:solidFill>
                  <a:schemeClr val="bg2"/>
                </a:solidFill>
              </a:rPr>
              <a:t>, </a:t>
            </a:r>
            <a:r>
              <a:rPr lang="en-US" i="1" smtClean="0">
                <a:solidFill>
                  <a:schemeClr val="bg2"/>
                </a:solidFill>
              </a:rPr>
              <a:t>c</a:t>
            </a:r>
            <a:r>
              <a:rPr lang="en-US" smtClean="0">
                <a:solidFill>
                  <a:schemeClr val="bg2"/>
                </a:solidFill>
              </a:rPr>
              <a:t> the fixed parameters </a:t>
            </a:r>
          </a:p>
          <a:p>
            <a:r>
              <a:rPr lang="en-US">
                <a:solidFill>
                  <a:schemeClr val="bg2"/>
                </a:solidFill>
              </a:rPr>
              <a:t>	</a:t>
            </a:r>
            <a:r>
              <a:rPr lang="el-GR" i="1" smtClean="0">
                <a:solidFill>
                  <a:schemeClr val="bg2"/>
                </a:solidFill>
              </a:rPr>
              <a:t>α</a:t>
            </a:r>
            <a:r>
              <a:rPr lang="fr-FR" smtClean="0">
                <a:solidFill>
                  <a:schemeClr val="bg2"/>
                </a:solidFill>
              </a:rPr>
              <a:t> a random plot effect : </a:t>
            </a:r>
            <a:r>
              <a:rPr lang="el-GR" i="1" smtClean="0">
                <a:solidFill>
                  <a:schemeClr val="bg2"/>
                </a:solidFill>
              </a:rPr>
              <a:t>α </a:t>
            </a:r>
            <a:r>
              <a:rPr lang="fr-FR" i="1" smtClean="0">
                <a:solidFill>
                  <a:schemeClr val="bg2"/>
                </a:solidFill>
              </a:rPr>
              <a:t>~ N(0,</a:t>
            </a:r>
            <a:r>
              <a:rPr lang="el-GR" i="1" smtClean="0">
                <a:solidFill>
                  <a:schemeClr val="bg2"/>
                </a:solidFill>
              </a:rPr>
              <a:t>σ</a:t>
            </a:r>
            <a:r>
              <a:rPr lang="fr-FR" i="1" baseline="-25000" smtClean="0">
                <a:solidFill>
                  <a:schemeClr val="bg2"/>
                </a:solidFill>
              </a:rPr>
              <a:t>a</a:t>
            </a:r>
            <a:r>
              <a:rPr lang="fr-FR" i="1" smtClean="0">
                <a:solidFill>
                  <a:schemeClr val="bg2"/>
                </a:solidFill>
              </a:rPr>
              <a:t>)</a:t>
            </a:r>
          </a:p>
          <a:p>
            <a:r>
              <a:rPr lang="fr-FR">
                <a:solidFill>
                  <a:schemeClr val="bg2"/>
                </a:solidFill>
              </a:rPr>
              <a:t>	</a:t>
            </a:r>
            <a:r>
              <a:rPr lang="fr-FR" i="1" smtClean="0">
                <a:solidFill>
                  <a:schemeClr val="bg2"/>
                </a:solidFill>
              </a:rPr>
              <a:t>ɛ</a:t>
            </a:r>
            <a:r>
              <a:rPr lang="fr-FR" smtClean="0">
                <a:solidFill>
                  <a:schemeClr val="bg2"/>
                </a:solidFill>
              </a:rPr>
              <a:t> the random residual error : </a:t>
            </a:r>
            <a:r>
              <a:rPr lang="fr-FR" i="1" smtClean="0">
                <a:solidFill>
                  <a:schemeClr val="bg2"/>
                </a:solidFill>
              </a:rPr>
              <a:t>ɛ ~ N(0,</a:t>
            </a:r>
            <a:r>
              <a:rPr lang="el-GR" i="1">
                <a:solidFill>
                  <a:schemeClr val="bg2"/>
                </a:solidFill>
              </a:rPr>
              <a:t> </a:t>
            </a:r>
            <a:r>
              <a:rPr lang="el-GR" i="1" smtClean="0">
                <a:solidFill>
                  <a:schemeClr val="bg2"/>
                </a:solidFill>
              </a:rPr>
              <a:t>σ</a:t>
            </a:r>
            <a:r>
              <a:rPr lang="fr-FR" i="1" baseline="-25000" smtClean="0">
                <a:solidFill>
                  <a:schemeClr val="bg2"/>
                </a:solidFill>
              </a:rPr>
              <a:t>ɛ</a:t>
            </a:r>
            <a:r>
              <a:rPr lang="fr-FR" i="1" smtClean="0">
                <a:solidFill>
                  <a:schemeClr val="bg2"/>
                </a:solidFill>
              </a:rPr>
              <a:t>)</a:t>
            </a:r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Modelling terminal shoot lenght</a:t>
            </a:r>
            <a:endParaRPr lang="en-US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352228" y="1918529"/>
                <a:ext cx="6462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2"/>
                        </a:solidFill>
                        <a:latin typeface="Cambria Math"/>
                      </a:rPr>
                      <m:t>𝑡𝑒𝑟𝑚𝑖𝑛𝑎𝑙</m:t>
                    </m:r>
                    <m:r>
                      <a:rPr lang="fr-FR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bg2"/>
                        </a:solidFill>
                        <a:latin typeface="Cambria Math"/>
                      </a:rPr>
                      <m:t>𝑠h𝑜𝑜𝑡</m:t>
                    </m:r>
                    <m:r>
                      <a:rPr lang="fr-FR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bg2"/>
                        </a:solidFill>
                        <a:latin typeface="Cambria Math"/>
                      </a:rPr>
                      <m:t>𝑙𝑒𝑛𝑔𝑡h</m:t>
                    </m:r>
                    <m:r>
                      <a:rPr lang="fr-FR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𝑖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𝑗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𝑘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fr-FR" b="0" i="1" baseline="-25000" smtClean="0">
                        <a:solidFill>
                          <a:schemeClr val="bg2"/>
                        </a:solidFill>
                        <a:latin typeface="Cambria Math"/>
                      </a:rPr>
                      <m:t>𝑙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i="1" smtClean="0">
                    <a:solidFill>
                      <a:schemeClr val="bg2"/>
                    </a:solidFill>
                  </a:rPr>
                  <a:t> (a + </a:t>
                </a:r>
                <a:r>
                  <a:rPr lang="el-GR" i="1" smtClean="0">
                    <a:solidFill>
                      <a:schemeClr val="bg2"/>
                    </a:solidFill>
                  </a:rPr>
                  <a:t>α</a:t>
                </a:r>
                <a:r>
                  <a:rPr lang="fr-FR" i="1" baseline="-25000" smtClean="0">
                    <a:solidFill>
                      <a:schemeClr val="bg2"/>
                    </a:solidFill>
                  </a:rPr>
                  <a:t>i</a:t>
                </a:r>
                <a:r>
                  <a:rPr lang="fr-FR" i="1" smtClean="0">
                    <a:solidFill>
                      <a:schemeClr val="bg2"/>
                    </a:solidFill>
                  </a:rPr>
                  <a:t>) height</a:t>
                </a:r>
                <a:r>
                  <a:rPr lang="fr-FR" i="1" baseline="30000" smtClean="0">
                    <a:solidFill>
                      <a:schemeClr val="bg2"/>
                    </a:solidFill>
                  </a:rPr>
                  <a:t>b</a:t>
                </a:r>
                <a:r>
                  <a:rPr lang="fr-FR" i="1" baseline="-25000" smtClean="0">
                    <a:solidFill>
                      <a:schemeClr val="bg2"/>
                    </a:solidFill>
                  </a:rPr>
                  <a:t>i,j,k,l</a:t>
                </a:r>
                <a:r>
                  <a:rPr lang="fr-FR" i="1" smtClean="0">
                    <a:solidFill>
                      <a:schemeClr val="bg2"/>
                    </a:solidFill>
                  </a:rPr>
                  <a:t> PACL</a:t>
                </a:r>
                <a:r>
                  <a:rPr lang="fr-FR" i="1" baseline="30000" smtClean="0">
                    <a:solidFill>
                      <a:schemeClr val="bg2"/>
                    </a:solidFill>
                  </a:rPr>
                  <a:t>c</a:t>
                </a:r>
                <a:r>
                  <a:rPr lang="fr-FR" i="1" baseline="-25000">
                    <a:solidFill>
                      <a:schemeClr val="bg2"/>
                    </a:solidFill>
                  </a:rPr>
                  <a:t>i,j,k</a:t>
                </a:r>
                <a:r>
                  <a:rPr lang="fr-FR" i="1" smtClean="0">
                    <a:solidFill>
                      <a:schemeClr val="bg2"/>
                    </a:solidFill>
                  </a:rPr>
                  <a:t> + ɛ</a:t>
                </a:r>
                <a:r>
                  <a:rPr lang="fr-FR" i="1" baseline="-25000" smtClean="0">
                    <a:solidFill>
                      <a:schemeClr val="bg2"/>
                    </a:solidFill>
                  </a:rPr>
                  <a:t>i,j,k,l</a:t>
                </a:r>
                <a:endParaRPr lang="en-US" i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28" y="1918529"/>
                <a:ext cx="6462859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Modelling terminal shoot lenght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8112" y="1109643"/>
            <a:ext cx="76565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2"/>
                </a:solidFill>
              </a:rPr>
              <a:t>Terminal shoot logically increased with height and PACL 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2"/>
                </a:solidFill>
              </a:rPr>
              <a:t>Western hemlock, a very shade tolerant species, had terminal shoot about three times that of the other species in all observed light conditions (no saplings of height ≥ 200 cm observed)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" y="4005064"/>
            <a:ext cx="9027762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Modeling terminal shoot lenght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8112" y="980728"/>
            <a:ext cx="7656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</a:rPr>
              <a:t>Not considering Western Hemlock: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</a:rPr>
              <a:t>In low light conditions, all species grow at relatively similar height growth rates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</a:rPr>
              <a:t>In high light conditions, some species can grow faster than others. They are by order of decreasing height increment: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Larch (shade intolerant)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Spruce (shade tolerant)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Silver fir (very shade tolerant)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Douglas fir (less shade tolerant)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95" y="3717032"/>
            <a:ext cx="4974346" cy="302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3"/>
                </a:solidFill>
              </a:rPr>
              <a:t>What’s wrong with the Douglas fir?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8112" y="1342509"/>
            <a:ext cx="765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2"/>
                </a:solidFill>
              </a:rPr>
              <a:t>We expected larger height increment and stronger response to light</a:t>
            </a:r>
          </a:p>
          <a:p>
            <a:r>
              <a:rPr lang="en-US" smtClean="0">
                <a:solidFill>
                  <a:schemeClr val="bg2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0" y="2214370"/>
            <a:ext cx="8818958" cy="23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_G\3-currentProject\irregularisation\dispoIRRES\8-Petit-Thier\photo\DSC_00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68776" y="2075432"/>
            <a:ext cx="6858000" cy="27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5192" y="58615"/>
            <a:ext cx="5842992" cy="9221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Even-aged to uneven-aged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67544" y="1165843"/>
            <a:ext cx="5688632" cy="5503517"/>
          </a:xfrm>
        </p:spPr>
        <p:txBody>
          <a:bodyPr>
            <a:normAutofit lnSpcReduction="10000"/>
          </a:bodyPr>
          <a:lstStyle/>
          <a:p>
            <a:r>
              <a:rPr lang="en-US" sz="2000" smtClean="0">
                <a:solidFill>
                  <a:schemeClr val="bg2"/>
                </a:solidFill>
              </a:rPr>
              <a:t>Coniferous plantations (monoculture), still cover large areas in Europe</a:t>
            </a:r>
          </a:p>
          <a:p>
            <a:pPr lvl="1"/>
            <a:r>
              <a:rPr lang="en-US" sz="1800" smtClean="0">
                <a:solidFill>
                  <a:schemeClr val="bg2"/>
                </a:solidFill>
              </a:rPr>
              <a:t>50% of forest areas in Belgium</a:t>
            </a:r>
          </a:p>
          <a:p>
            <a:pPr lvl="1"/>
            <a:r>
              <a:rPr lang="en-US" sz="1800" smtClean="0">
                <a:solidFill>
                  <a:schemeClr val="bg2"/>
                </a:solidFill>
              </a:rPr>
              <a:t>Traditionnally, these stands are managed with clear-cuts and plantations</a:t>
            </a:r>
          </a:p>
          <a:p>
            <a:r>
              <a:rPr lang="en-US" sz="2000" smtClean="0">
                <a:solidFill>
                  <a:schemeClr val="bg2"/>
                </a:solidFill>
              </a:rPr>
              <a:t>Silviculture avoiding clear-cutting is more and more encouraged or even imposed by regulation</a:t>
            </a:r>
          </a:p>
          <a:p>
            <a:pPr lvl="1"/>
            <a:r>
              <a:rPr lang="en-US" sz="1600" smtClean="0">
                <a:solidFill>
                  <a:schemeClr val="bg2"/>
                </a:solidFill>
              </a:rPr>
              <a:t>Pro-Silva silviculture must be applied in state-owned forest in Belgium</a:t>
            </a:r>
          </a:p>
          <a:p>
            <a:pPr lvl="1"/>
            <a:r>
              <a:rPr lang="en-US" sz="1600" smtClean="0">
                <a:solidFill>
                  <a:schemeClr val="bg2"/>
                </a:solidFill>
              </a:rPr>
              <a:t>Clear-cuts are forbidden in peri-urban forests around Paris, France</a:t>
            </a:r>
          </a:p>
          <a:p>
            <a:pPr lvl="1"/>
            <a:r>
              <a:rPr lang="en-US" sz="1600" smtClean="0">
                <a:solidFill>
                  <a:schemeClr val="bg2"/>
                </a:solidFill>
              </a:rPr>
              <a:t>…</a:t>
            </a:r>
          </a:p>
          <a:p>
            <a:r>
              <a:rPr lang="en-US" sz="2000" smtClean="0">
                <a:solidFill>
                  <a:schemeClr val="bg2"/>
                </a:solidFill>
              </a:rPr>
              <a:t>But very few guides for practionners…</a:t>
            </a:r>
          </a:p>
          <a:p>
            <a:pPr lvl="1"/>
            <a:r>
              <a:rPr lang="en-US" sz="1600" smtClean="0">
                <a:solidFill>
                  <a:schemeClr val="bg2"/>
                </a:solidFill>
              </a:rPr>
              <a:t>How long does it take to reach an equilibrium state and to harvest the planted trees?</a:t>
            </a:r>
          </a:p>
          <a:p>
            <a:pPr lvl="1"/>
            <a:r>
              <a:rPr lang="en-US" sz="1600" smtClean="0">
                <a:solidFill>
                  <a:schemeClr val="bg2"/>
                </a:solidFill>
              </a:rPr>
              <a:t>What is the forest productivity during the transformation period?</a:t>
            </a:r>
          </a:p>
          <a:p>
            <a:pPr lvl="1"/>
            <a:r>
              <a:rPr lang="en-US" sz="1600" u="sng" smtClean="0">
                <a:solidFill>
                  <a:schemeClr val="bg2"/>
                </a:solidFill>
              </a:rPr>
              <a:t>What will be the composition (and resilience) of future uneven-aged stands?</a:t>
            </a:r>
            <a:endParaRPr lang="en-US" sz="1600" u="sng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Data_G\3-currentProject\irregularisation\dispoIRRES\photo à trier\Vielsalm_20180822_3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ata_G\3-currentProject\irregularisation\dispoIRRES\9-Beschefa\photo\Bechefa_20180920_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50" y="3140967"/>
            <a:ext cx="2300666" cy="346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72999" y="4149080"/>
            <a:ext cx="6192689" cy="261561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Increased sensitivity to different pest and pathogens in the recent years (abundance of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</a:rPr>
              <a:t>necroses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 and important defoliation):</a:t>
            </a:r>
          </a:p>
          <a:p>
            <a:pPr lvl="1"/>
            <a:r>
              <a:rPr lang="en-US" sz="1400" b="1" i="1" dirty="0" err="1">
                <a:solidFill>
                  <a:schemeClr val="bg1">
                    <a:lumMod val="75000"/>
                  </a:schemeClr>
                </a:solidFill>
              </a:rPr>
              <a:t>Phaeocryptopus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</a:schemeClr>
                </a:solidFill>
              </a:rPr>
              <a:t>gaeumannii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(Swiss needle cast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2"/>
            <a:r>
              <a:rPr lang="en-US" sz="1000" b="1" dirty="0" smtClean="0">
                <a:solidFill>
                  <a:schemeClr val="bg1">
                    <a:lumMod val="75000"/>
                  </a:schemeClr>
                </a:solidFill>
              </a:rPr>
              <a:t>Identified in 5/5 sites </a:t>
            </a:r>
          </a:p>
          <a:p>
            <a:pPr lvl="1"/>
            <a:r>
              <a:rPr lang="fr-FR" sz="1400" b="1" i="1" dirty="0" err="1" smtClean="0">
                <a:solidFill>
                  <a:schemeClr val="bg1">
                    <a:lumMod val="75000"/>
                  </a:schemeClr>
                </a:solidFill>
              </a:rPr>
              <a:t>Sirococcus</a:t>
            </a:r>
            <a:r>
              <a:rPr lang="fr-FR" sz="14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400" b="1" i="1" dirty="0" err="1" smtClean="0">
                <a:solidFill>
                  <a:schemeClr val="bg1">
                    <a:lumMod val="75000"/>
                  </a:schemeClr>
                </a:solidFill>
              </a:rPr>
              <a:t>conigenus</a:t>
            </a:r>
            <a:endParaRPr lang="fr-FR" sz="14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fr-FR" sz="1000" b="1" dirty="0" err="1" smtClean="0">
                <a:solidFill>
                  <a:schemeClr val="bg1">
                    <a:lumMod val="75000"/>
                  </a:schemeClr>
                </a:solidFill>
              </a:rPr>
              <a:t>Identified</a:t>
            </a:r>
            <a:r>
              <a:rPr lang="fr-FR" sz="1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000" b="1" dirty="0">
                <a:solidFill>
                  <a:schemeClr val="bg1">
                    <a:lumMod val="75000"/>
                  </a:schemeClr>
                </a:solidFill>
              </a:rPr>
              <a:t>in 4/5 sites</a:t>
            </a:r>
          </a:p>
          <a:p>
            <a:pPr lvl="1"/>
            <a:r>
              <a:rPr lang="fr-FR" sz="1400" b="1" i="1" dirty="0" err="1" smtClean="0">
                <a:solidFill>
                  <a:prstClr val="white">
                    <a:lumMod val="75000"/>
                  </a:prstClr>
                </a:solidFill>
              </a:rPr>
              <a:t>Sydowia</a:t>
            </a:r>
            <a:r>
              <a:rPr lang="fr-FR" sz="1400" b="1" i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r-FR" sz="1400" b="1" i="1" dirty="0" err="1">
                <a:solidFill>
                  <a:prstClr val="white">
                    <a:lumMod val="75000"/>
                  </a:prstClr>
                </a:solidFill>
              </a:rPr>
              <a:t>sp</a:t>
            </a:r>
            <a:r>
              <a:rPr lang="fr-FR" sz="1400" b="1" i="1" dirty="0">
                <a:solidFill>
                  <a:prstClr val="white">
                    <a:lumMod val="75000"/>
                  </a:prstClr>
                </a:solidFill>
              </a:rPr>
              <a:t>.</a:t>
            </a:r>
          </a:p>
          <a:p>
            <a:pPr lvl="2"/>
            <a:r>
              <a:rPr lang="fr-FR" sz="1000" b="1" dirty="0" err="1">
                <a:solidFill>
                  <a:schemeClr val="bg1">
                    <a:lumMod val="75000"/>
                  </a:schemeClr>
                </a:solidFill>
              </a:rPr>
              <a:t>Identified</a:t>
            </a:r>
            <a:r>
              <a:rPr lang="fr-FR" sz="1000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fr-FR" sz="1000" b="1" dirty="0" smtClean="0">
                <a:solidFill>
                  <a:schemeClr val="bg1">
                    <a:lumMod val="75000"/>
                  </a:schemeClr>
                </a:solidFill>
              </a:rPr>
              <a:t>2/5 </a:t>
            </a:r>
            <a:r>
              <a:rPr lang="fr-FR" sz="1000" b="1" dirty="0">
                <a:solidFill>
                  <a:schemeClr val="bg1">
                    <a:lumMod val="75000"/>
                  </a:schemeClr>
                </a:solidFill>
              </a:rPr>
              <a:t>sites</a:t>
            </a:r>
          </a:p>
          <a:p>
            <a:pPr lvl="1"/>
            <a:r>
              <a:rPr lang="fr-FR" sz="1400" b="1" i="1" dirty="0" smtClean="0">
                <a:solidFill>
                  <a:prstClr val="white">
                    <a:lumMod val="75000"/>
                  </a:prstClr>
                </a:solidFill>
              </a:rPr>
              <a:t>Botrytis </a:t>
            </a:r>
            <a:r>
              <a:rPr lang="fr-FR" sz="1400" b="1" i="1" dirty="0" err="1">
                <a:solidFill>
                  <a:prstClr val="white">
                    <a:lumMod val="75000"/>
                  </a:prstClr>
                </a:solidFill>
              </a:rPr>
              <a:t>sp</a:t>
            </a:r>
            <a:r>
              <a:rPr lang="fr-FR" sz="1400" b="1" i="1" dirty="0">
                <a:solidFill>
                  <a:prstClr val="white">
                    <a:lumMod val="75000"/>
                  </a:prstClr>
                </a:solidFill>
              </a:rPr>
              <a:t>.</a:t>
            </a:r>
          </a:p>
          <a:p>
            <a:pPr lvl="2"/>
            <a:r>
              <a:rPr lang="fr-FR" sz="1000" b="1" dirty="0" err="1">
                <a:solidFill>
                  <a:schemeClr val="bg1">
                    <a:lumMod val="75000"/>
                  </a:schemeClr>
                </a:solidFill>
              </a:rPr>
              <a:t>Identified</a:t>
            </a:r>
            <a:r>
              <a:rPr lang="fr-FR" sz="1000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fr-FR" sz="1000" b="1" dirty="0" smtClean="0">
                <a:solidFill>
                  <a:schemeClr val="bg1">
                    <a:lumMod val="75000"/>
                  </a:schemeClr>
                </a:solidFill>
              </a:rPr>
              <a:t>1/5 sites</a:t>
            </a:r>
            <a:endParaRPr lang="fr-FR" sz="1000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sz="1400" b="1" i="1" dirty="0" err="1">
                <a:solidFill>
                  <a:schemeClr val="bg1">
                    <a:lumMod val="75000"/>
                  </a:schemeClr>
                </a:solidFill>
              </a:rPr>
              <a:t>Contarinia</a:t>
            </a:r>
            <a:r>
              <a:rPr lang="fr-FR" sz="14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400" b="1" i="1" dirty="0" err="1" smtClean="0">
                <a:solidFill>
                  <a:schemeClr val="bg1">
                    <a:lumMod val="75000"/>
                  </a:schemeClr>
                </a:solidFill>
              </a:rPr>
              <a:t>pseudotsugae</a:t>
            </a:r>
            <a:endParaRPr lang="fr-FR" sz="14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000" b="1" i="1" dirty="0" smtClean="0">
                <a:solidFill>
                  <a:schemeClr val="bg1">
                    <a:lumMod val="75000"/>
                  </a:schemeClr>
                </a:solidFill>
              </a:rPr>
              <a:t>Identified in 5/5 sites, 20-40% of needles had galls caused by this insect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123728" y="1283568"/>
            <a:ext cx="1556836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2"/>
                </a:solidFill>
              </a:rPr>
              <a:t>Douglas fir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33293" y="1052736"/>
            <a:ext cx="1053494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2"/>
                </a:solidFill>
              </a:rPr>
              <a:t>Spruce</a:t>
            </a:r>
            <a:endParaRPr lang="en-US" sz="2400" b="1">
              <a:solidFill>
                <a:schemeClr val="bg2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228184" y="1426343"/>
            <a:ext cx="0" cy="2460068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6228184" y="3886411"/>
            <a:ext cx="5109" cy="1630821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139952" y="1916832"/>
            <a:ext cx="0" cy="864096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139952" y="2780928"/>
            <a:ext cx="0" cy="1008112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Defoliation rate and douglas fir growth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124743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</a:rPr>
              <a:t>In average, douglas fir saplings had a defoliation rate of 50% while silver fir and spruce had a defoliation rate of about 20%.</a:t>
            </a:r>
          </a:p>
          <a:p>
            <a:r>
              <a:rPr lang="en-US" sz="2000" smtClean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</a:rPr>
              <a:t>We found a weak but significant correlation between the residuals of the height increment model for douglas fir and the defoliation rate</a:t>
            </a:r>
            <a:endParaRPr lang="en-US" sz="2000">
              <a:solidFill>
                <a:schemeClr val="bg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2021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ADR: a good indicator of understory light?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0600" y="98072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For all species but Western Hemlock, the relationships between ADR and PACL are significant but weak : R² &lt; 19%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PACL estimate at subplot center may not be accurate enough to estimate the light transmitted to the saplings (sometimes 3m away from the subplot center)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Other factors likely interacts (e.g. pathogens)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Picking one </a:t>
            </a:r>
            <a:r>
              <a:rPr lang="en-US" dirty="0" smtClean="0">
                <a:solidFill>
                  <a:schemeClr val="bg1"/>
                </a:solidFill>
              </a:rPr>
              <a:t>sapling at random and </a:t>
            </a:r>
            <a:r>
              <a:rPr lang="en-US" dirty="0" smtClean="0">
                <a:solidFill>
                  <a:schemeClr val="bg2"/>
                </a:solidFill>
              </a:rPr>
              <a:t>estimating its ADR, will likely not provide accurate measure of understory light </a:t>
            </a:r>
            <a:r>
              <a:rPr lang="en-US" sz="1400" dirty="0" smtClean="0">
                <a:solidFill>
                  <a:schemeClr val="bg2"/>
                </a:solidFill>
              </a:rPr>
              <a:t>(within the studied range of light conditions (1-40%))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945666"/>
            <a:ext cx="8892480" cy="2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Is the conversion from even-aged to unevenaged an opportunity to increase future stand diversity?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41277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Hemlock  regeneration generally outcompeted other tree species. This thread can likely not be avoided by controlling understory light (whithin the range of light conditions observed with continuous cover forestry).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Natural regeneration of Douglas fir in Belgium suffers from different pest and pathogens which likely reduce its competitivity and future abundance.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Maintaining closed canopies can be used to reduce the vigor of the most vigorous species and increases the probability of less vigorous species to be recruited. </a:t>
            </a:r>
            <a:endParaRPr lang="en-US" sz="1400" dirty="0"/>
          </a:p>
        </p:txBody>
      </p:sp>
      <p:pic>
        <p:nvPicPr>
          <p:cNvPr id="9218" name="Picture 2" descr="D:\Data_G\3-currentProject\irregularisation\photo prospection\vielsalm\vielsalm_20150413_3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1268760"/>
            <a:ext cx="1855662" cy="1825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ata_G\3-currentProject\irregularisation\dispoIRRES\photo à trier\Vielsalm_20180822_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991" y="3260203"/>
            <a:ext cx="2016224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ata_G\3-currentProject\irregularisation\photo prospection\habbay\Habbay-20150731_1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0654" y="5085184"/>
            <a:ext cx="2148115" cy="166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3"/>
                </a:solidFill>
              </a:rPr>
              <a:t>Perspectives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830015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</a:rPr>
              <a:t>Implement these models in a forest dynamics simulator to simulate the conversion of even-aged to uneven-aged structure and provide silvicultural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bg2"/>
              </a:solidFill>
            </a:endParaRPr>
          </a:p>
          <a:p>
            <a:endParaRPr lang="en-US" sz="200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</a:rPr>
              <a:t>Continue evaluating regeneration dynamics and in particular sapling and young tree survival</a:t>
            </a:r>
          </a:p>
        </p:txBody>
      </p:sp>
      <p:pic>
        <p:nvPicPr>
          <p:cNvPr id="2050" name="Picture 2" descr="https://www.researchgate.net/profile/Valentine_Lafond/publication/280727370/figure/fig1/AS:284638087008260@1444874416778/Figure-A1-the-succession-of-processes-in-the-model-Samsara2_W6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95524"/>
            <a:ext cx="278518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24128" y="4047455"/>
            <a:ext cx="266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2"/>
                </a:solidFill>
              </a:rPr>
              <a:t>Samsara2 model</a:t>
            </a:r>
          </a:p>
          <a:p>
            <a:r>
              <a:rPr lang="en-US" sz="1200" smtClean="0">
                <a:solidFill>
                  <a:schemeClr val="bg2"/>
                </a:solidFill>
              </a:rPr>
              <a:t>Courbaud et al. (2015) Ecol. Model. 314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QTEhMUEhMWFRUXGRYXGBYYFhoVGBgWFxseGBcYGBgYHCggGB0lHBQWITEhJSkrLy4uFyAzODMsNygtOisBCgoKDg0OGhAQGzIlICYxNCwsLCw0LCwsLCwsMCwsLCwsLywsLCwsLCwsLCwsLCwsLCwsLCwsLCwsLCwsLCwsLP/AABEIALIBGgMBEQACEQEDEQH/xAAcAAEAAgMBAQEAAAAAAAAAAAAABgcDBQgEAgH/xABNEAABAwICBQUKCwcDAgcAAAABAAIDBBESIQUGBzFBEyJRYXEyNDVCcnOBkbGyFDNSU4KSk6GzwdEVFyNiY3TCQ4PSw/AkRKKj0+Hx/8QAGgEBAAIDAQAAAAAAAAAAAAAAAAQFAQIDBv/EADoRAAIBAwEGAwgBAwMDBQAAAAABAgMEETEFEiEyQVEzYXETFCKBkbHR8KEVNELB4fEjNVJygqKy0v/aAAwDAQACEQMRAD8AvFAEAQFda4bUoqdzoqRomkGReT/CaegWzeeyw61Ip27lxZZW2zpVFvT4L+SsdK67V05OOpkaPkxnkm9lmWv6bqVGjBdC1p2dGGkfrxNFNM5xu5xcekkk+srokloSVFLQy0tfLH8XLIzyHub7CsOKeqNZU4S5lklmgNplbTkCR/wiPi2TurdUndX7cXYuM7eL04EOts+lPTg/L8Fy6r6zQV0eOF2YtjjOT2E9I6DnYjI26ioc4ODwykr286MsSN0tDgEAQBAEAQBAEAQBAEAQBAEAQBARfWPX2joyWvk5SQb44xjcD0ONw1vYTfqXSFKUtCVRs6tXilw7sg1ftlkJPIUrGjgZHl3rDQLetd1a92WENlL/ACl9DLqltNqqmsghlZAGSOLTha4HuTaxLzxssVKCjHKNbjZ9OnScot5X72LcUUpwgCAIAgCAIAgCAICsNsGt7oh8DgdZ723mcDm1h3MHQXDM9VulSbenn4mWuzrVTftJaLQppTS8CAy0tM+R7WRtL3uNmtaLknoACw2kss1lJRWXoWFovZDVPaHTSxwk+LYyOHbYhvqJUeVyloitqbUpp4is/wADSWyCqYCYZY5beKbxuPZe49ZCRuV1QhtSm38Sx/JJtk+pj6XHUVLSyZ142sJ7lgPOJtkS4tFuoda5V6qlwRF2hdqriENCx1HKwIAgCAIAgCAIAgCAICt9PbWGU80sLaV73RvcwlzwwEtJFxYONja6kQt3JZyWdHZspxUnLU0FVtkqD8XTRN8pzn+wtXRWq6skx2VD/KT/AH6mpqtqmkH9y+OPyI2n38S3VvA6x2bQWuX++RZ2y7TctXRGSd5fI2R7C4gDgHDJoA3PCi1oKMsIqr6jGlVxFcMEL2jbR3Pc6mon4Yxdr5mnN54tjPBv8w38Mu670aHWRPs7BJb9Rcei/JVylFsEBs9WJ8FZSv8AkzRH0Yxf7lpU5WcbhZpSXkzqFVh5QIAgCAIAgCAIAgPxxtmUBy3p7SRqamad1/4j3OF+Db80ehth6FaQjuxSPWUaap01HseBbHUIC6tjOrjY4DVvbeSW4ZfxY2mxt0FxB9Ab1qFcTy90odpV3Kfs1ovuWUoxWBAEAQBAEAQBAEAQBAEAQBAc57TIMGk6odLmu+uxrvaSrGg/gR6axeaESLrqSwgJRojWt1Po6emjJEk0l8Q8WMtAfY9JwgdhPUuMqe9NNkOpbKpXU5aJfyRddiYeqi0bNN8TDJLb5DHP90FYcorVmkqkIczSNi/VCuAuaOe3VE4n1AXWntYdzkrqi3jeRq5oZIngPY5jxY2c0tOW7I58FvlNcDqpRmuDyjqqGTE1rhuIB9Yuqo8k1h4PtDAQBAEAQBAEAQGt1lnwUdU8b2wyuHaGEhbQWZJHWjHeqRXmjl1Wh6wIAgOotW6bk6SmjHixRD0hov8AequTy2zyVaW9Uk/NmyWpzCAIAgCAIAgCAIAgCAIAgCAofbRBh0jf5cUbvUXM/wAFOtuU9Bsx5o/MgakFiEB6tG6PlqJGxQsL3u3NHtJ3AdZyCxKSiss0nUjCO9J4RdGqWy6CANfVgTy78J+KaejD4/a7LqUKpXlLgiiuNoznwhwX8k/ijDQGtAaBkABYAdQG5RyvbzxZ9oYPPW0UczcEsbJG/Je0OHqKym1obRnKLzF4MsUYa0NaLBoAA6AMgFgw3l5PtDAQBAEAQBAEAQGm108H1nmJvcK3hzI7W3jQ9UcyKzPVhACjB1bQ/FR+S32BVT1PIS1ZnWDUIAgCAIAgCAIAgMUlQxvdOaO0gIZSbPtkgO4g9huhjGD6QBAEBTm3aC01K/5TJG/UcD/1FMtXqXWyn8MkVcpRbhATzYvPh0jb5cUjfUWv/wAFHueQrtprNH5l8KCefCAIAgPiaZrBie4NA4uIA9ZQyk3oaWo1yoGd1Vw/ReH+7dbqnLsdla1npFnmbr/o4/8Am2ep49rVn2U+xv7nX/8AE2VDrHSTG0VTC8/JEjcX1b3WrhJao5SoVI80WbRanIIAgCAof97Nf/R+zP8AyU73aJ6D+mUfM8+kdptbNFJE/ksMjXMdZhBwuFjY4sjYrKt4p5NobOpQkpLPAha7k8IAgJ1FtWr2gAcjYAAfwzwy+Uo/u0SuezKL7n1+9mv/AKP2Z/5J7tEf0yj5m01X2lVs9XTwyclgkka11mEGx32OJaVKEYxbRxuNn0qdOUlngWBtB03LR0bpocOMOYBiFxZxscrrhSipSwyutKUatVRloVX+9mv/AKP2Z/5KV7tEt/6ZR8x+9mv/AKP2Z/5J7tEf0yj5nv0BtOrZqqnifyWGSWJjrMIOF7w02OLI2K1nbxUWznW2dShTlJZ4JsuaWQNaXOIa0AkkmwAG8kncFDKRJt4RV+te1prCY6FgeRkZn3wfQbvd2m27cQpVO3b4yLW32Y2s1HjyK20prRWVBPLVMrgfFDsDPqMs37lJVKC0RaQtqUOWKNOt8HcyQzOYQ5ji1w3FpLT6wsNJmHFNYaJXoHaPXUxAMnLs4sl5xtxs/ugfSR1LlKhGXkQ6thRqaLD8i4tUNcYK9n8M4JWi74nHnDrHym34jqva6h1KbhqUlxazoPjp3JGuZGKw26094KaT5Mjm/Xbf/pqTbP4mi12VL45LyKaU0vAgJPsznwaTpT0uc367HN9pC5V+RkS+WaEjo1Vx5kIDy6S0jFTxulmeGMbvcfYOJPQBmVlJt4RvCEpy3YrLKi1p2syvJZRN5JnzrgHSO6w03awb99z2KXC2Wsi5obMiuNXj5dCu6/SEszsU0j5HdL3Fx9F9w6lJUUtCyhTjBYisHmWTcIAgN/oDXGspCOSmcWD/AE33fHbownufo2K5zpRlqRq1pSq8y491qXFqVtBhrrRvHI1HyCbtfbeY3cenCc+211DqUXDj0KS6sp0eK4rv+SZriQggOS1bHsQgCAIAgCAIDf6heEaTzrFzrcjI154EvQt/bD4Nk8uL3lDoc6KXZ3jr5lAqwPRhAbXVWQNraRziABPCSSbAASNJJPAWWlTlZxuFmlJeT+xI9o2vTq15hhJbTNOXAykeM7+Xob6Tnu50aO7xepFsrNUlvS5vsQddywF0yAgCAID06Nr5IJWSxOLXsN2uHT+YIuCOIJCxKKksM0nCM4uMtGdJ6paebW0sc7cicnt+TIO6b+Y6iFWzg4vB5e4oujUcGR3bNT4tHF3zcsbvXdn+a6W7xMk7NlivjuihVPPRBAbPVmfBWUr/AJM0RPYHi/3LSosxZxuFmlJeTOoVWHlDDV1LImPkkcGsYC5zjuAGZKylkzGLk8I51131tkr5i43bC0nko+gfKdwLjx6NysKVJQXmeltbWNCPn1ZG11JYQHv0VoaoqXYaeF8hG/C24HlO3N9JWspxjqzlUrQp87wSan2W6RcLmNjOp0jb/wDpuuTuIEWW0qC65Pyp2X6RbuiY/wAmRn+RCK4gI7RoPrgjWlNC1FMbTwyR8AXNIB7Hbj6CusZxloyVTrU6nK8nijeWkOaSCCCCDYgjMEEbitmsnRpNYZf+zLW74dAWykfCIrB/DG09zJbpysbcei4VfWp7j4aHnL629jPMdHoTNcSEQr91mjvm3/au/Vdvbz7k7+o1+/8ABrdZNnFDDSVMrI3h8cUj2kyOPOa0kZXzzC2hWm5JZOlG+rSqRi3q0UkpxfhAEBfVLsw0e5jCY33LWk/xXbyO1V7rz7nnXtCunr/Bl/dZo75t/wBq79U9vPuY/qNfv/B6NG7OqGCVksbHh7HBzSZHEXHUTmsOtNrDNJ31acXGT4M822HwbJ5cXvLNDnRvs7x18ygVYHowgCA3+qOqc9fJhiGFjbY5XDmtHR/M7ob7AudSqoIjXF1CgsvXsXZq9qDRUoFohLJxklAeb9QPNb6BfpJUKdWUiirXtWrq8LsiTck21sIt0Wy9S5EXLIlrXs9patjixjYZvFkYMIJ/naMnDr39a6wrSiS7e9qUnxeV2KF0nQSQSvhlbhewlrh+Y6QRYg9BVhGSkso9FTnGpFSjozyrJuEBaGwzSZE09OTzXsEregOYQ13pIePqKLcx0ZU7Vp/DGfyJ9tJpuU0ZVDoYH/ZuD/8AFR6TxNFdZS3a8X+8TnFWR6cID9a4ggjIjMdoR6GGso6vglDmtcNzgCPSLqpPINYeCtNt2nCyKKlYbGQ8pJ5DTzQeouz/ANtSbaGXvFpsujmTqPpp+/upTSml4EBKdnmq/wAPqcL7iGMY5CMiRezWA8C439AK5Vqm4uBDvLn2MMrV6HQlDRxwsbHExrGNyDWiwH/fSq9tvizzkpOTzJ5ZnWDUIDHUQNe0se1r2uFi1wDmkdBByKJ4MptPKKg2kbOmwsdVUYIjGckW/AOL2ccI4jhv3bplGvn4ZFzZX7k1Tqa9GRPZzpU0+kKd1+a93JP62yc3PqDsLvorrWjmDJl7T9pRku3H6HR6rjzIQGm1z7wrPMTe4VvT5kdrbxoeqOZFZnqwgBRg6tofi4/Jb7Aqp6nj5aszrBgICE7YfBsnlxe8u1DnRO2d46+ZQKsD0YQHs0PRcvUQw3w8rJHHite2Nwbe3G11iTwmzSpPcg5dlk6a0NoqKlhZDC3Cxo9JPFzjxJ6VVyk5PLPKVKkqknKWp7lg0CAICm9uejQ2annAzka5jj1ssWk9ZDyPoqZay1RdbKqZjKHbiVepRbhAS/ZRMW6UpxwcJWns5NxH3tC43C+AhbQWaEvl9y9NY6blKSpj+XDK30lhAUGLw0zz9GW7Ui/NHLitD1oQBAdO6oT46GkcTcmGK56wwA/eCquaxJnlLhYqyXmyltr1UX6Tlaf9NsTB2Fgk9shU23WIF5s6OKCffP4IWu5PCAtnYPM29YzLEeRd1loxg+ouH1lEuloU21k/hfr/AKFtqIU4QBAEB+OaCCCLg5EHMEICH6M2Z0EL8fJukOLE3G8kNzuAA2wIH8111dabWCbO/rTWM4JiuRCCA02ufeFZ5ib3Ct6fMjtbeND1RzIrM9WEAKMHVtD8XH5LfYFVPU8fLVmdYMBAQnbD4Nk8uL3l2oc6J2zvHXzKBVgejCA2+qHf9H/cQfiNWlTkZxuPBn6P7HTqrDygQBAEBWe3Qf8Ahqc/1T7h/RSbbmLTZXiS9Cl1NL0ICUbMfClL5T/w3rlX5GQ7/wDt5fvU6LcLixVceaOUaqAse9h3tc5p7Wm35K1i8o9fGW9FMxLJsEB0Rsrnx6Lpr728o36sjgPusq6ssTZ5m+jivL96FVbXaYs0nMTukbE8dmAM9sZUq3fwFxs6WaCXbJDF3JwQGx0BpqWjnZPCbObvB7lzTva4cQfyB3gLWcFJYZyrUY1YOMi79W9pVHUgCR4p5eLZDZt/5ZO5I7bHqUGdCUSgr2FWnosry/BMmPBAIIIO4jMFcSEfSAIAgCAIAgNNrn3hWeYm9wrenzI7W3jQ9UcyKzPVhACjB1bQ/Fx+S32BVT1PHy1ZnWDAQEJ2w+DZPLi95dqHOids7x18ygVYHowgNvqh3/R/3EH4jVpU5GcbjwZ+j+x06qw8oEAQBAVpt071p/On3CpNtzFpsrxJehSyml6EBKNmPhSl8p/4b1yr8jId/wD28v3qdGKuPNHMmuVPydfVt/rSkdjnFw+4hWdJ5gj1VrLeoxfkaZbncIC89iVRioHtPiTPA7C1jva4qBcL4zz+044rZ7o8e2rV8yRR1cYuYuZJbfyZN2u7GuJ+uTwW1vPD3Wb7Mr7snTfXT1KYU0vQgCAID3aO0vPB8RNJH1MeWg9oBsfStXCL1RznShPmSZKdG7Uq+Lu3smHRIwXt2swn13XJ28HoRJ7Noy04en+5MND7YYHkCphfF/Mw8o3tIsHD0By4ytpLQg1NlzXGDz/BYGitLQ1LOUglbI3pab2PQ4b2nqNio7i48GV1SnOm8SWD2rBoEAQGm1z7wrPMTe4VvT5kdrbxoeqOZFZnqwgBRg6tofi4/Jb7Aqp6nj5aszrBgICE7YfBsnlxe8u1DnRO2d46+ZQKsD0YQG31Q7/o/wC4g/EatKnIzjceDP0f2OnVWHlAgCAICtNunetP50+4VJtuYtNleJL0KWU0vQgJRsx8KUvlP/DeuVfkZDv/AO3l+9ToxVx5o552rQYNJ1HQ7k3D0xtB+8FWFu/gR6TZ8s0I/vUiK7E0IC39g9RdlXH0OiePpBwPuBQ7pcUyl2rH4ov1LTljDgWuALSCCCLgg5EEcQopUp44opHXrZrJA501G0ywHMxi7pIuq297eveOO65m0q6fCRe2u0IzW7U4Pv0ZXaklmEAQBAEAQHu0PpaamkEsEhY8cRuI6HDc4dRWsoKSwznVpQqR3ZLJf2oWuDNIQkkBkzLCRg3Z7nsv4p9YOXQTAq09xnnbu1dCXk9CULkRAgNNrn3hWeYm9wrenzI7W3jQ9UcyKzPVhACjB1bQ/Fx+S32BVT1PHy1ZnWDAQEJ2w+DZPLi95dqHOids7x18ygVYHowgNvqh3/R/3EH4jVpU5GcbjwZ+j+x06qw8oEAQBAVpt071p/On3CpNtzFpsrxJehSyml6EBKNmPhSl8p/4b1yr8jId/wD28v3qdGKuPNFG7boLV0buDoW+sOeD91lNtn8LL7ZbzSa8yvVJLMICythlRaqqI/lRYvqPA/zUa6XBMqtqx+CL8y6lCKMICP6e1Mo6u5mhGM/6jOY+/SS3uvpXW8ako6MkUrqrS5Xw7EF0psa3mmqexsrfa9n/ABUiN13RYU9q/wDnH6fv+pFNJ7NtIQ3PIiUDjE4O9TTZx9S6xuIMmQ2hQl1x6kWqqZ8bi2RjmOG9rmlp9RzXVNPQlxlGSzF5MKybBAEBudUdOOo6uKcE4QbSD5UbsnjryzHWAtKsN6ODhc0VVpuP09TppjgQCDcHMHpBVYeVP1AabXPvCs8xN7hW9PmR2tvGh6o5kVmerCAFGDq2h+Lj8lvsCqnqePlqzOsGAgITth8GyeXF7y7UOdE7Z3jr5lAqwPRhAbfVDv8Ao/7iD8Rq0qcjONx4M/R/Y6dVYeUCAIAgK026d60/nT7hUm25i02V4kvQpZTS9CAlGzHwpS+U/wDDeuVfkZDv/wC3l+9ToxVx5oqLbxBzqN/SJWn0FhHtKl2r1LnZL516f6lUsaSbAXPQMypeS3bwbOn1dq39xSzu6xE+3rtZaOpHucncUlrJfUn+y7Vatpq1sstO5kZY9rnFzBa4uObixb2gbuKj16kZRwmV1/c0alLdjLiXCohShAEAQBAeTSWjIahmCeJkjehzQbdY6D1hZTa0N4VJQeYvBTe0XZ38FaailuYL89hN3R33EHe5nDPMZb+EyjX3uEi7sr72j3KmvR9yulJLMIAgLY0NtHEdPBGTmyONhuLm7WgfkoUqLbZS1LBym2u5bijFQabXPvCs8xN7hW9PmR2tvGh6o5kVmerCAFGDq2h+Lj8lvsCqnqePlqzOsGAgITth8GyeXF7y7UOdE7Z3jr5lAqwPRhAbfVDv+j/uIPxGrSpyM43Hgz9H9jp1Vh5QIAgCArTbp3rT+dPuFSbbmLTZXiS9CllNL0ICUbMfClL5T/w3rlX5GQ7/APt5fvU6MVceaPNWUEUuHlYmSYTduNjX4Sd5GIZLKbWhtGco8rwZYYGtFmtDR0AAexYMNt6mRDBhrakRxvkIJDGueQ3MkNFyBc78llLLMxjvNIruh2txS1MUQgcyJ7g0yPeLtxZA4QCAL2ucW667u3ajksp7MlGm5Z4roWUo5WBAEAQBAYaymbLG+N4u17XMcOkOFj9xWU8GYycWmjlIiytT15+IZCA3MGrcz2tcG5OAcOwi4XN1UmR5XME8HTarTyxptc+8KzzE3uFb0+ZHa28aHqjmRWZ6sIAUYOraH4uPyW+wKqep4+WrM6wYCAhO2HwbJ5cXvLtQ50TtneOvmUCrA9GEBt9UO/6P+4g/EatKnIzjceDP0f2OnVWHlAgCAICtNunetP50+4VJtuYtNleJL0KWU0vQgJRsx8KUvlP/AA3rlX5GQ7/+3l+9ToxVx5oIAgCA+ZGAgg5ggg9hQHLWmdHup55YXb43uZnxAOR9IsfSrSEt6KZ62lNVIKS6ltbN9ojJGMpqx+GRoDWSuOUgGQDnHc/rO/t3xK1Fp5RTXti4tzprh27FmqMVYQBAEBHde9Y20VI9+Icq4FkTeJeRvt0Nvc+reQulOG/LBJtaDrVEunU5tVkeoCAy00DpHtYwXc9wa0dLnGwHrKN4WTWUlFNs6e0ZoeOKGKLCHcmxjLkb8DQ2/wByq3LLyeUnUcpOXc2K1OZptc+8KzzE3uFb0+ZHa28aHqjmRWZ6sIAUYOraH4uPyW+wKqep4+WrM6wYCAhO2HwbJ5cXvLtQ50TtneOvmUCrA9GEBt9UO/6P+4g/EatKnIzjceDP0f2OnVWHlAgCAICtNunetP50+4VJtuYtNleJL0KWU0vQgJRsx8KUvlP/AA3rlX5GQ7/+3l+9ToxVx5oIAgCAICqdsmqZd/46FtyAGzgDPCMmyddhZp6g3gCpVvUx8LLfZtzj/pS+X4KhUwuiT6va+VtIA1kmOMZCOQY2gdDTcOaOoEDqXKdGMiJWsqVXi1h90Teg2ytt/GpXA9Mbw6/0XAW9ZXB2r6MgT2U/8ZfU2H74qP5mo+rH/wDItfdpnP8ApdXuv5/BqdK7ZDYimprH5Urr2+g3f9Zbxte7OtPZX/nL6FbaZ0xNVSGWokL3nLPcB0NaMmjqCkxgorCLWlShSjuwR4FsdAgLU2PaokvFbM2zW3EIPjO3GTsAuB13PAXiXFX/ABRT7Rulj2Ufn+C4FEKYIDT64NJoKwAEkwTAAZknAdwW0OZHa3eKsfVHN37Mm+Zk+zd+ist+Pc9P7WHdD9mTfMyfZu/RN+Pce1h3QOjJvmZPs3fom/HuPaw7o6iofi4/Jb7Aqx6nk5aszrBgICGbW4nO0dIGtLjjjyAJPddAXag8TJuz2lXTZRP7Mm+Zk+zd+inb8e56D2sO6H7Mm+Zk+zd+ib8e49rDuja6p6PlFdRkxSACogJJY4AASNzJstakluvicripB0p8Vo/sdKKtPLhAEAQFcbbadz6anDGuceVJs0F3iHoUi3aUuJZbMko1Hl9Cnf2ZN8zJ9m79FM349y79rDuh+zJvmZPs3fom/HuPaw7ok2zahlbpKlLontAc+5LHAD+G7iQuVaScHhkW9qRdCST/AHJ0GoB5wIAgCAID8cLixzCAqfXXZXcumoLZ5ugJsP8AaJyHkn0HcFKp3GOEi3tdpYW7V+v5KrrKOSJ5ZKx0bxva5pafUVLUk9C4hOM1mLyYFk2CAIAgMtNTPkcGRsc953Na0ucewDMo2lqaykorLeC0dStlbiWy1+QGYgBuT0co4ZAfyj0kblEqXHSJU3W0ljdpfX8FuRsDQA0AAAAACwAG4AcAohTZyfSAIAgCAIAgCAIAgCAIAgCAIAgCAIAgCAIAgCAIAgCAIAgCA8mkdGQztwzxMlbwD2h1usX3HrCym1obwqSg8xeCI1+yqgk7hskPkSXHqkDl1VxNEyG0q8dePr/saiXY1D4tVIO1jXeyy395l2Oy2rPrFCLY1D41VIexjW+0lPeZdg9qz6RRtaDZPQM7vlZep8lh/wC2Gn71q7ibOU9pVnphfvmS7RmiIKduGCFkQ44WgE9p3n0ri5N6kKdSc3mTye1YNAgCAIAgCAIAgCAIAgCAIAgCAIAgPLpGvZC3FIciQAALkk8AFxr3EKEd6foZSb0M8T7gGxF87HIjtHBdYvKyYPtZAQBAEAQBAEAQBAEAQBAEAQBAEAQBAEAQBAebSc5ZDI9u9rXOF91wLrjcVHTpSmtUmzKWWYdBVbpYGSPtidivYWGTiPyXKxryr0I1JavP3aMyWHg82smlXQMaIwDI91mgi+Q35cd4HpXHaN5K3gtzjJvgZhHL4mbQGkeXhDzbECWutuuP1BB9K62F17xRU3ro/UxOOHg2SmGpptWNJPnje6S1w7CLC2VgfzVdsy7nc03KffHA3nFRfA/abST3VksJtgazEMs78zj9IpSupyvJ0Holnz6fkOK3cmpOnKomdzBGWQuNwQQcNyBxzyaoPv8Adt1HBLEHx9OPn5G+5HgbWr0u74H8IYAHWabHMAlwae3ip1a9krP3iC48NfVI0UfiwefR1RWv5N5EXJuwk9OA2J9Nlyt6l9U3Zvd3Xh9c4MtRR81+kqj4S6GDBk0O5w6hfO/WsV7q595dGjjTPEKMd3LPug0rPNHK1rWCeNwab9zvseP8ruKzb3devTnFJKpF48v3gw4pPyPPofSdVNIR/DwscBJlY2uQbZ9RXOzurutUcXu4i8P/AGMyjFIxOqaiaeQRticYXuDS8ZtuSBbPfzfuXP2tzXrzUFF7j4Z6fuBiKXHqSXR/Kcm3lsPKZ3w7t5tb0WVzQ9puL2uN7rjQ5vGeBqNN6SmZPHFDgu9t+cONzx7Aq+8uq8K8aNLHFdfmbxisZZjj01PFI1lVG0NfkHt3X68z09S0jfV6NRQuYpJ6Nfv4G6msxMmnNJTMnjihwXe2/OHG5436At7y6rwrwpUsfEuojFNZZ7tEmo53wjBww4PTe/3KVbe88fb48sGst3oZdLaRbBGXuz4AdLjuH/fQtru5jb03OXyXdiMcvBp4pK+QB7eTjBzDCMyOG8H2hV8ZbRqrfW7Fdnr+/Q2+BcD20VfMYpTLFgfGHWPiuIBOQvu3dRUmjcV3Sm6sN2Ufo+BhpZ4H3oCvfNByj7Yru3Cwy3LewuJ16CqS14mJrDweLRWmJJKSaZ2HGzHawsOawOFxfpKjWt9Uq2s6ssZWcfJJm0opSSMNBWV0rGyN5LC6+/I5Gx49RXO3r31eCqR3cP174MtQTwZ9M6SnbUshhwc5mLnDjd1879DV0u7qvG5jRpY4rPH5/gxGK3cszaD0rI98kUzWtfHndu4j1nq9a6WV3UqTnSrJKUe2hiUUllHk/a1RUPcKVrWsabco/ier9LHhuXBXtxczatklFf5P9/PyNt1R5j0UVTVskayaNsjXf6jMsPWd3qsOq660at7CooVYpp9V0/f+DVqOMoyU+knmtkgNsDW4hlnezTv+kVtTu5yvZ0Holnz6fkOK3ch+kn/DRDlgLMW7O9id/oWzuZq8VHpjPmN1buTxzaSqn1EsUPJ2Znzhwy4361HndXU7idKlj4e5ndjjLNrTyTNhe6bDygDjzd2QuFPhKtGi3VxvLOmhq8Z4Efi07V8ly5bG6MGx3g77dPT2qnjtC89j7dqLj/OuDpuRzgldLMHsY8bnNDh2EX/NX1OaqQU11WfqcmsGVbmDw6c73m82/wBhUa8/t6no/sbR1Rr9VK2MU8TDI3HzubiGLunHdv3KFsmvT93hDeW9x4Z46vobVE85NTV1b5KwyRxGVsPNAGQvnmfpX9QUGrWqVb1zpw3lDh8+/wBfsjZJKOH1MurtQ6Kpex7DGJrua08CLkW6u6HoC32fUnSupU5x3VPil5/uf4E1mOUS9ehOJE9TK2NkTw+RrSX5BzgCeaBxXn9i16UKLU5JPPV+SO1RNs9FF4Sn82PZGu1D/udT0/8AyYfIjRw0sT31XKzclZ7sIuLO5zt7d7rWG7pVZCjRqTre0nu8eHHXi+nXBvlpLCNh8KdJox5eO5LWg2tdoe227Lq9ClOtOpsuTktMJeia/wCDXGJn5obR1L/BeZzynMdg5Rnd3Bw4bX35WWbO0tP+nP2nxcHjK17YxnUSlLjwMem6R0lZKGEhwjDhbK9gOb6Vre0Z1bySg8NRysdfIReI8Tb6m8nyF4xZ17SXNziH5W3f/qn7H9l7vmC49fU1qZzxMGqHxlX5z83rlsrxa/8A6vyZqaI1UdJDJU1PLy8nZ5w85rb3c6/dA34KvjQoVbmt7ae7h8OKXV9zbLSWCXaIhjZC1sTsbBis64de7iTmMt5I9C9FaU6dOio03mPfXr5HKTbfE0mmpQ2vp3OIaA3Mk2A7riqy8nGF/SlJ4WPybx5GYdaa1k/JQwuD3l4N25gZEb/Tf0LltSvC53KFJ7zb6Gaaa4s/NaImOqoGyOwsLM3XAtmeJyCbThCd1TjUeFji9O4g3uvBtdX6KCMv5CXlL4cXPa61r27kC28+pT7C3t6W97Ge9nGeKffsaTbep59dadzoWuaLhjg5w6rEX9nrXHbNOUqClFZw8v0M03xNjS6agewOEjBlmHODSOogqZSvqFSG8pJerw0auLRidpOOaGfk3XwteDlbxTYjq3+paO6pV6VT2bzhP7DdaayaDQOgmSwCQvkabuya4AZehVNhs+FagpuUlro+H2Ok54eD70B4Pqf9z8Nq22f/ANvq/wDu/wDqhPnR59D6OpXxsdJOWPN7t5RgtZxAyIvuA9a4WVraTpRnUqYl2yu/bBmUpZ4I9WstMZK2NjThcYsjuzHKEey3pXfaVKVW9hCLw3Hh/wDIxB4iZtUomGKZoBE2bXknPO9uwb/SOxdtkwg6U46T0ln54MVM5XYap6QZGx0MpEb2uOTja9+s5X/+k2VcQpQdCp8Mk+oqJvijcnTUPKNjEgLnZDDzhfoJGQKsvfaHtFTUst9uJpuvGSPVFAJtITMc5zRhBu02OTWDiOtU07dV9o1IttcE+HpE6J4gj6oaEQ6QaxrnOGAm7jc5g9AXShbqhtBQTb+HqG8wPPUUsMlZUCaTk2ixBxBtzYZc4LhVo0at7UVaW6uHVLt3MptRWCQUlPGylkbC/Gy0nOxB2ds8wLK3o06VO2caUsrD46/Y5tty4kNgpQGQySYnQueWvAJFiD+Yz9BXmqdFRp06lTLg3hrt+/k7N8WlqWPEAAMNsNha263Cy9nFJJY0Ix9LIPNpIXikB+S72LlXWack+xlakX0XA0SsIa0G+8AdBVRb0oRqJqK+h0beDc6sxgRusAOcdwtwCn2EIxpvdWOP4NJ6n5pyMcpTmwuHZG2YzbxWLuMXUptrr+DMdGblTjQgzKdlxzG7x4oXnlRp55V9EdsskVMwfDJDYXwb7Z+JxVpCMfepSxxx+DR8pop6dhlddjTz3eKOlV06NNzeYrXsjZNki0vC0UzmhoDbN5thbuhwVpcQj7Bxxw4cOmponxI7Q07RLHZre7ZwHygqujRpqpFqK1XTzN23g3jGD4Y42F8O+2e4cVYqK96bxxwaf4nxoeMCeewAuTewtfnH9StbaEY1p4WP+TMtEfegWAPnsALuzsLXzcs2kYqU8Lr+RLoaTSFO0yyXa3uncB0qBWo03Uk3FavobJvBJNBNAgYALDnZDLxirS0io0Ul5/c0lqarWaJpkbdoPN4gHiVDvqcJTW8k+BtF8D1auUzA0uDGh264aAbdF11saVOKbjFJ+hibZ5tZommRt2g83iAeJXO+pwlNbyT4CLMmq8YBksAO53C3StrCEYuW6saf6ibN+QrI0K41gha2ocGtDRfcAAPUF43aMIwud2KwvIkwfwk3gha2ms1oALCSAABmM8gvUQhGNDCWFg4Z4mPQLAILAAC7shksWkVGlhIS1PHouIClmAAAOPK2XchcLeEVbzSXDj9jLfE0radlxzG/VCgKjTzyr6I3yyRVbB8MiNhfDvtn4/FWlSMXcxljjj8nNcp800YFZIQACRnYWvk05rWnCKupNL94GXyng14hbga7CMV7YrC9ui6g7bhH2aljj36m1J8T91Hhbgc7CMV7YrC9ui+9Z2JCPs3LHHv1FV8TYQMHwyQ2F8O+2e5vFToQj71KWOOPwa/4h7B8MBsL4d9s9x4rLivek8ccGP8AE0+l4GmaQlrSb9A6AoNzShKrJuK+hum8G40QwCmcAABz8rZblOtopUGkuHE0ep5oYW/AnDCLX3WFu6HBcY04e6uOFjt8zOfiPinkIa0AkAAAAHcLLEG1FJBn/9k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MUEhMWFRUXGRYXGBYYFhoVGBgWFxseGBcYGBgYHCggGB0lHBQWITEhJSkrLy4uFyAzODMsNygtOisBCgoKDg0OGhAQGzIlICYxNCwsLCw0LCwsLCwsMCwsLCwsLywsLCwsLCwsLCwsLCwsLCwsLCwsLCwsLCwsLCwsLP/AABEIALIBGgMBEQACEQEDEQH/xAAcAAEAAgMBAQEAAAAAAAAAAAAABgcDBQgEAgH/xABNEAABAwICBQUKCwcDAgcAAAABAAIDBBESIQUGBzFBEyJRYXEyNDVCcnOBkbGyFDNSU4KSk6GzwdEVFyNiY3TCQ4PSw/AkRKKj0+Hx/8QAGgEBAAIDAQAAAAAAAAAAAAAAAAQFAQIDBv/EADoRAAIBAwEGAwgBAwMDBQAAAAABAgMEETEFEiEyQVEzYXETFCKBkbHR8KEVNELB4fEjNVJygqKy0v/aAAwDAQACEQMRAD8AvFAEAQFda4bUoqdzoqRomkGReT/CaegWzeeyw61Ip27lxZZW2zpVFvT4L+SsdK67V05OOpkaPkxnkm9lmWv6bqVGjBdC1p2dGGkfrxNFNM5xu5xcekkk+srokloSVFLQy0tfLH8XLIzyHub7CsOKeqNZU4S5lklmgNplbTkCR/wiPi2TurdUndX7cXYuM7eL04EOts+lPTg/L8Fy6r6zQV0eOF2YtjjOT2E9I6DnYjI26ioc4ODwykr286MsSN0tDgEAQBAEAQBAEAQBAEAQBAEAQBARfWPX2joyWvk5SQb44xjcD0ONw1vYTfqXSFKUtCVRs6tXilw7sg1ftlkJPIUrGjgZHl3rDQLetd1a92WENlL/ACl9DLqltNqqmsghlZAGSOLTha4HuTaxLzxssVKCjHKNbjZ9OnScot5X72LcUUpwgCAIAgCAIAgCAICsNsGt7oh8DgdZ723mcDm1h3MHQXDM9VulSbenn4mWuzrVTftJaLQppTS8CAy0tM+R7WRtL3uNmtaLknoACw2kss1lJRWXoWFovZDVPaHTSxwk+LYyOHbYhvqJUeVyloitqbUpp4is/wADSWyCqYCYZY5beKbxuPZe49ZCRuV1QhtSm38Sx/JJtk+pj6XHUVLSyZ142sJ7lgPOJtkS4tFuoda5V6qlwRF2hdqriENCx1HKwIAgCAIAgCAIAgCAICt9PbWGU80sLaV73RvcwlzwwEtJFxYONja6kQt3JZyWdHZspxUnLU0FVtkqD8XTRN8pzn+wtXRWq6skx2VD/KT/AH6mpqtqmkH9y+OPyI2n38S3VvA6x2bQWuX++RZ2y7TctXRGSd5fI2R7C4gDgHDJoA3PCi1oKMsIqr6jGlVxFcMEL2jbR3Pc6mon4Yxdr5mnN54tjPBv8w38Mu670aHWRPs7BJb9Rcei/JVylFsEBs9WJ8FZSv8AkzRH0Yxf7lpU5WcbhZpSXkzqFVh5QIAgCAIAgCAIAgPxxtmUBy3p7SRqamad1/4j3OF+Db80ehth6FaQjuxSPWUaap01HseBbHUIC6tjOrjY4DVvbeSW4ZfxY2mxt0FxB9Ab1qFcTy90odpV3Kfs1ovuWUoxWBAEAQBAEAQBAEAQBAEAQBAc57TIMGk6odLmu+uxrvaSrGg/gR6axeaESLrqSwgJRojWt1Po6emjJEk0l8Q8WMtAfY9JwgdhPUuMqe9NNkOpbKpXU5aJfyRddiYeqi0bNN8TDJLb5DHP90FYcorVmkqkIczSNi/VCuAuaOe3VE4n1AXWntYdzkrqi3jeRq5oZIngPY5jxY2c0tOW7I58FvlNcDqpRmuDyjqqGTE1rhuIB9Yuqo8k1h4PtDAQBAEAQBAEAQGt1lnwUdU8b2wyuHaGEhbQWZJHWjHeqRXmjl1Wh6wIAgOotW6bk6SmjHixRD0hov8AequTy2zyVaW9Uk/NmyWpzCAIAgCAIAgCAIAgCAIAgCAofbRBh0jf5cUbvUXM/wAFOtuU9Bsx5o/MgakFiEB6tG6PlqJGxQsL3u3NHtJ3AdZyCxKSiss0nUjCO9J4RdGqWy6CANfVgTy78J+KaejD4/a7LqUKpXlLgiiuNoznwhwX8k/ijDQGtAaBkABYAdQG5RyvbzxZ9oYPPW0UczcEsbJG/Je0OHqKym1obRnKLzF4MsUYa0NaLBoAA6AMgFgw3l5PtDAQBAEAQBAEAQGm108H1nmJvcK3hzI7W3jQ9UcyKzPVhACjB1bQ/FR+S32BVT1PIS1ZnWDUIAgCAIAgCAIAgMUlQxvdOaO0gIZSbPtkgO4g9huhjGD6QBAEBTm3aC01K/5TJG/UcD/1FMtXqXWyn8MkVcpRbhATzYvPh0jb5cUjfUWv/wAFHueQrtprNH5l8KCefCAIAgPiaZrBie4NA4uIA9ZQyk3oaWo1yoGd1Vw/ReH+7dbqnLsdla1npFnmbr/o4/8Am2ep49rVn2U+xv7nX/8AE2VDrHSTG0VTC8/JEjcX1b3WrhJao5SoVI80WbRanIIAgCAof97Nf/R+zP8AyU73aJ6D+mUfM8+kdptbNFJE/ksMjXMdZhBwuFjY4sjYrKt4p5NobOpQkpLPAha7k8IAgJ1FtWr2gAcjYAAfwzwy+Uo/u0SuezKL7n1+9mv/AKP2Z/5J7tEf0yj5m01X2lVs9XTwyclgkka11mEGx32OJaVKEYxbRxuNn0qdOUlngWBtB03LR0bpocOMOYBiFxZxscrrhSipSwyutKUatVRloVX+9mv/AKP2Z/5KV7tEt/6ZR8x+9mv/AKP2Z/5J7tEf0yj5nv0BtOrZqqnifyWGSWJjrMIOF7w02OLI2K1nbxUWznW2dShTlJZ4JsuaWQNaXOIa0AkkmwAG8kncFDKRJt4RV+te1prCY6FgeRkZn3wfQbvd2m27cQpVO3b4yLW32Y2s1HjyK20prRWVBPLVMrgfFDsDPqMs37lJVKC0RaQtqUOWKNOt8HcyQzOYQ5ji1w3FpLT6wsNJmHFNYaJXoHaPXUxAMnLs4sl5xtxs/ugfSR1LlKhGXkQ6thRqaLD8i4tUNcYK9n8M4JWi74nHnDrHym34jqva6h1KbhqUlxazoPjp3JGuZGKw26094KaT5Mjm/Xbf/pqTbP4mi12VL45LyKaU0vAgJPsznwaTpT0uc367HN9pC5V+RkS+WaEjo1Vx5kIDy6S0jFTxulmeGMbvcfYOJPQBmVlJt4RvCEpy3YrLKi1p2syvJZRN5JnzrgHSO6w03awb99z2KXC2Wsi5obMiuNXj5dCu6/SEszsU0j5HdL3Fx9F9w6lJUUtCyhTjBYisHmWTcIAgN/oDXGspCOSmcWD/AE33fHbownufo2K5zpRlqRq1pSq8y491qXFqVtBhrrRvHI1HyCbtfbeY3cenCc+211DqUXDj0KS6sp0eK4rv+SZriQggOS1bHsQgCAIAgCAIDf6heEaTzrFzrcjI154EvQt/bD4Nk8uL3lDoc6KXZ3jr5lAqwPRhAbXVWQNraRziABPCSSbAASNJJPAWWlTlZxuFmlJeT+xI9o2vTq15hhJbTNOXAykeM7+Xob6Tnu50aO7xepFsrNUlvS5vsQddywF0yAgCAID06Nr5IJWSxOLXsN2uHT+YIuCOIJCxKKksM0nCM4uMtGdJ6paebW0sc7cicnt+TIO6b+Y6iFWzg4vB5e4oujUcGR3bNT4tHF3zcsbvXdn+a6W7xMk7NlivjuihVPPRBAbPVmfBWUr/AJM0RPYHi/3LSosxZxuFmlJeTOoVWHlDDV1LImPkkcGsYC5zjuAGZKylkzGLk8I51131tkr5i43bC0nko+gfKdwLjx6NysKVJQXmeltbWNCPn1ZG11JYQHv0VoaoqXYaeF8hG/C24HlO3N9JWspxjqzlUrQp87wSan2W6RcLmNjOp0jb/wDpuuTuIEWW0qC65Pyp2X6RbuiY/wAmRn+RCK4gI7RoPrgjWlNC1FMbTwyR8AXNIB7Hbj6CusZxloyVTrU6nK8nijeWkOaSCCCCDYgjMEEbitmsnRpNYZf+zLW74dAWykfCIrB/DG09zJbpysbcei4VfWp7j4aHnL629jPMdHoTNcSEQr91mjvm3/au/Vdvbz7k7+o1+/8ABrdZNnFDDSVMrI3h8cUj2kyOPOa0kZXzzC2hWm5JZOlG+rSqRi3q0UkpxfhAEBfVLsw0e5jCY33LWk/xXbyO1V7rz7nnXtCunr/Bl/dZo75t/wBq79U9vPuY/qNfv/B6NG7OqGCVksbHh7HBzSZHEXHUTmsOtNrDNJ31acXGT4M822HwbJ5cXvLNDnRvs7x18ygVYHowgCA3+qOqc9fJhiGFjbY5XDmtHR/M7ob7AudSqoIjXF1CgsvXsXZq9qDRUoFohLJxklAeb9QPNb6BfpJUKdWUiirXtWrq8LsiTck21sIt0Wy9S5EXLIlrXs9patjixjYZvFkYMIJ/naMnDr39a6wrSiS7e9qUnxeV2KF0nQSQSvhlbhewlrh+Y6QRYg9BVhGSkso9FTnGpFSjozyrJuEBaGwzSZE09OTzXsEregOYQ13pIePqKLcx0ZU7Vp/DGfyJ9tJpuU0ZVDoYH/ZuD/8AFR6TxNFdZS3a8X+8TnFWR6cID9a4ggjIjMdoR6GGso6vglDmtcNzgCPSLqpPINYeCtNt2nCyKKlYbGQ8pJ5DTzQeouz/ANtSbaGXvFpsujmTqPpp+/upTSml4EBKdnmq/wAPqcL7iGMY5CMiRezWA8C439AK5Vqm4uBDvLn2MMrV6HQlDRxwsbHExrGNyDWiwH/fSq9tvizzkpOTzJ5ZnWDUIDHUQNe0se1r2uFi1wDmkdBByKJ4MptPKKg2kbOmwsdVUYIjGckW/AOL2ccI4jhv3bplGvn4ZFzZX7k1Tqa9GRPZzpU0+kKd1+a93JP62yc3PqDsLvorrWjmDJl7T9pRku3H6HR6rjzIQGm1z7wrPMTe4VvT5kdrbxoeqOZFZnqwgBRg6tofi4/Jb7Aqp6nj5aszrBgICE7YfBsnlxe8u1DnRO2d46+ZQKsD0YQHs0PRcvUQw3w8rJHHite2Nwbe3G11iTwmzSpPcg5dlk6a0NoqKlhZDC3Cxo9JPFzjxJ6VVyk5PLPKVKkqknKWp7lg0CAICm9uejQ2annAzka5jj1ssWk9ZDyPoqZay1RdbKqZjKHbiVepRbhAS/ZRMW6UpxwcJWns5NxH3tC43C+AhbQWaEvl9y9NY6blKSpj+XDK30lhAUGLw0zz9GW7Ui/NHLitD1oQBAdO6oT46GkcTcmGK56wwA/eCquaxJnlLhYqyXmyltr1UX6Tlaf9NsTB2Fgk9shU23WIF5s6OKCffP4IWu5PCAtnYPM29YzLEeRd1loxg+ouH1lEuloU21k/hfr/AKFtqIU4QBAEB+OaCCCLg5EHMEICH6M2Z0EL8fJukOLE3G8kNzuAA2wIH8111dabWCbO/rTWM4JiuRCCA02ufeFZ5ib3Ct6fMjtbeND1RzIrM9WEAKMHVtD8XH5LfYFVPU8fLVmdYMBAQnbD4Nk8uL3l2oc6J2zvHXzKBVgejCA2+qHf9H/cQfiNWlTkZxuPBn6P7HTqrDygQBAEBWe3Qf8Ahqc/1T7h/RSbbmLTZXiS9Cl1NL0ICUbMfClL5T/w3rlX5GQ7/wDt5fvU6LcLixVceaOUaqAse9h3tc5p7Wm35K1i8o9fGW9FMxLJsEB0Rsrnx6Lpr728o36sjgPusq6ssTZ5m+jivL96FVbXaYs0nMTukbE8dmAM9sZUq3fwFxs6WaCXbJDF3JwQGx0BpqWjnZPCbObvB7lzTva4cQfyB3gLWcFJYZyrUY1YOMi79W9pVHUgCR4p5eLZDZt/5ZO5I7bHqUGdCUSgr2FWnosry/BMmPBAIIIO4jMFcSEfSAIAgCAIAgNNrn3hWeYm9wrenzI7W3jQ9UcyKzPVhACjB1bQ/Fx+S32BVT1PHy1ZnWDAQEJ2w+DZPLi95dqHOids7x18ygVYHowgNvqh3/R/3EH4jVpU5GcbjwZ+j+x06qw8oEAQBAVpt071p/On3CpNtzFpsrxJehSyml6EBKNmPhSl8p/4b1yr8jId/wD28v3qdGKuPNHMmuVPydfVt/rSkdjnFw+4hWdJ5gj1VrLeoxfkaZbncIC89iVRioHtPiTPA7C1jva4qBcL4zz+044rZ7o8e2rV8yRR1cYuYuZJbfyZN2u7GuJ+uTwW1vPD3Wb7Mr7snTfXT1KYU0vQgCAID3aO0vPB8RNJH1MeWg9oBsfStXCL1RznShPmSZKdG7Uq+Lu3smHRIwXt2swn13XJ28HoRJ7Noy04en+5MND7YYHkCphfF/Mw8o3tIsHD0By4ytpLQg1NlzXGDz/BYGitLQ1LOUglbI3pab2PQ4b2nqNio7i48GV1SnOm8SWD2rBoEAQGm1z7wrPMTe4VvT5kdrbxoeqOZFZnqwgBRg6tofi4/Jb7Aqp6nj5aszrBgICE7YfBsnlxe8u1DnRO2d46+ZQKsD0YQG31Q7/o/wC4g/EatKnIzjceDP0f2OnVWHlAgCAICtNunetP50+4VJtuYtNleJL0KWU0vQgJRsx8KUvlP/DeuVfkZDv/AO3l+9ToxVx5o552rQYNJ1HQ7k3D0xtB+8FWFu/gR6TZ8s0I/vUiK7E0IC39g9RdlXH0OiePpBwPuBQ7pcUyl2rH4ov1LTljDgWuALSCCCLgg5EEcQopUp44opHXrZrJA501G0ywHMxi7pIuq297eveOO65m0q6fCRe2u0IzW7U4Pv0ZXaklmEAQBAEAQHu0PpaamkEsEhY8cRuI6HDc4dRWsoKSwznVpQqR3ZLJf2oWuDNIQkkBkzLCRg3Z7nsv4p9YOXQTAq09xnnbu1dCXk9CULkRAgNNrn3hWeYm9wrenzI7W3jQ9UcyKzPVhACjB1bQ/Fx+S32BVT1PHy1ZnWDAQEJ2w+DZPLi95dqHOids7x18ygVYHowgNvqh3/R/3EH4jVpU5GcbjwZ+j+x06qw8oEAQBAVpt071p/On3CpNtzFpsrxJehSyml6EBKNmPhSl8p/4b1yr8jId/wD28v3qdGKuPNFG7boLV0buDoW+sOeD91lNtn8LL7ZbzSa8yvVJLMICythlRaqqI/lRYvqPA/zUa6XBMqtqx+CL8y6lCKMICP6e1Mo6u5mhGM/6jOY+/SS3uvpXW8ako6MkUrqrS5Xw7EF0psa3mmqexsrfa9n/ABUiN13RYU9q/wDnH6fv+pFNJ7NtIQ3PIiUDjE4O9TTZx9S6xuIMmQ2hQl1x6kWqqZ8bi2RjmOG9rmlp9RzXVNPQlxlGSzF5MKybBAEBudUdOOo6uKcE4QbSD5UbsnjryzHWAtKsN6ODhc0VVpuP09TppjgQCDcHMHpBVYeVP1AabXPvCs8xN7hW9PmR2tvGh6o5kVmerCAFGDq2h+Lj8lvsCqnqePlqzOsGAgITth8GyeXF7y7UOdE7Z3jr5lAqwPRhAbfVDv8Ao/7iD8Rq0qcjONx4M/R/Y6dVYeUCAIAgK026d60/nT7hUm25i02V4kvQpZTS9CAlGzHwpS+U/wDDeuVfkZDv/wC3l+9ToxVx5oqLbxBzqN/SJWn0FhHtKl2r1LnZL516f6lUsaSbAXPQMypeS3bwbOn1dq39xSzu6xE+3rtZaOpHucncUlrJfUn+y7Vatpq1sstO5kZY9rnFzBa4uObixb2gbuKj16kZRwmV1/c0alLdjLiXCohShAEAQBAeTSWjIahmCeJkjehzQbdY6D1hZTa0N4VJQeYvBTe0XZ38FaailuYL89hN3R33EHe5nDPMZb+EyjX3uEi7sr72j3KmvR9yulJLMIAgLY0NtHEdPBGTmyONhuLm7WgfkoUqLbZS1LBym2u5bijFQabXPvCs8xN7hW9PmR2tvGh6o5kVmerCAFGDq2h+Lj8lvsCqnqePlqzOsGAgITth8GyeXF7y7UOdE7Z3jr5lAqwPRhAbfVDv+j/uIPxGrSpyM43Hgz9H9jp1Vh5QIAgCArTbp3rT+dPuFSbbmLTZXiS9CllNL0ICUbMfClL5T/w3rlX5GQ7/APt5fvU6MVceaPNWUEUuHlYmSYTduNjX4Sd5GIZLKbWhtGco8rwZYYGtFmtDR0AAexYMNt6mRDBhrakRxvkIJDGueQ3MkNFyBc78llLLMxjvNIruh2txS1MUQgcyJ7g0yPeLtxZA4QCAL2ucW667u3ajksp7MlGm5Z4roWUo5WBAEAQBAYaymbLG+N4u17XMcOkOFj9xWU8GYycWmjlIiytT15+IZCA3MGrcz2tcG5OAcOwi4XN1UmR5XME8HTarTyxptc+8KzzE3uFb0+ZHa28aHqjmRWZ6sIAUYOraH4uPyW+wKqep4+WrM6wYCAhO2HwbJ5cXvLtQ50TtneOvmUCrA9GEBt9UO/6P+4g/EatKnIzjceDP0f2OnVWHlAgCAICtNunetP50+4VJtuYtNleJL0KWU0vQgJRsx8KUvlP/AA3rlX5GQ7/+3l+9ToxVx5oIAgCA+ZGAgg5ggg9hQHLWmdHup55YXb43uZnxAOR9IsfSrSEt6KZ62lNVIKS6ltbN9ojJGMpqx+GRoDWSuOUgGQDnHc/rO/t3xK1Fp5RTXti4tzprh27FmqMVYQBAEBHde9Y20VI9+Icq4FkTeJeRvt0Nvc+reQulOG/LBJtaDrVEunU5tVkeoCAy00DpHtYwXc9wa0dLnGwHrKN4WTWUlFNs6e0ZoeOKGKLCHcmxjLkb8DQ2/wByq3LLyeUnUcpOXc2K1OZptc+8KzzE3uFb0+ZHa28aHqjmRWZ6sIAUYOraH4uPyW+wKqep4+WrM6wYCAhO2HwbJ5cXvLtQ50TtneOvmUCrA9GEBt9UO/6P+4g/EatKnIzjceDP0f2OnVWHlAgCAICtNunetP50+4VJtuYtNleJL0KWU0vQgJRsx8KUvlP/AA3rlX5GQ7/+3l+9ToxVx5oIAgCAICqdsmqZd/46FtyAGzgDPCMmyddhZp6g3gCpVvUx8LLfZtzj/pS+X4KhUwuiT6va+VtIA1kmOMZCOQY2gdDTcOaOoEDqXKdGMiJWsqVXi1h90Teg2ytt/GpXA9Mbw6/0XAW9ZXB2r6MgT2U/8ZfU2H74qP5mo+rH/wDItfdpnP8ApdXuv5/BqdK7ZDYimprH5Urr2+g3f9Zbxte7OtPZX/nL6FbaZ0xNVSGWokL3nLPcB0NaMmjqCkxgorCLWlShSjuwR4FsdAgLU2PaokvFbM2zW3EIPjO3GTsAuB13PAXiXFX/ABRT7Rulj2Ufn+C4FEKYIDT64NJoKwAEkwTAAZknAdwW0OZHa3eKsfVHN37Mm+Zk+zd+ist+Pc9P7WHdD9mTfMyfZu/RN+Pce1h3QOjJvmZPs3fom/HuPaw7o6iofi4/Jb7Aqx6nk5aszrBgICGbW4nO0dIGtLjjjyAJPddAXag8TJuz2lXTZRP7Mm+Zk+zd+inb8e56D2sO6H7Mm+Zk+zd+ib8e49rDuja6p6PlFdRkxSACogJJY4AASNzJstakluvicripB0p8Vo/sdKKtPLhAEAQFcbbadz6anDGuceVJs0F3iHoUi3aUuJZbMko1Hl9Cnf2ZN8zJ9m79FM349y79rDuh+zJvmZPs3fom/HuPaw7ok2zahlbpKlLontAc+5LHAD+G7iQuVaScHhkW9qRdCST/AHJ0GoB5wIAgCAID8cLixzCAqfXXZXcumoLZ5ugJsP8AaJyHkn0HcFKp3GOEi3tdpYW7V+v5KrrKOSJ5ZKx0bxva5pafUVLUk9C4hOM1mLyYFk2CAIAgMtNTPkcGRsc953Na0ucewDMo2lqaykorLeC0dStlbiWy1+QGYgBuT0co4ZAfyj0kblEqXHSJU3W0ljdpfX8FuRsDQA0AAAAACwAG4AcAohTZyfSAIAgCAIAgCAIAgCAIAgCAIAgCAIAgCAIAgCAIAgCAIAgCA8mkdGQztwzxMlbwD2h1usX3HrCym1obwqSg8xeCI1+yqgk7hskPkSXHqkDl1VxNEyG0q8dePr/saiXY1D4tVIO1jXeyy395l2Oy2rPrFCLY1D41VIexjW+0lPeZdg9qz6RRtaDZPQM7vlZep8lh/wC2Gn71q7ibOU9pVnphfvmS7RmiIKduGCFkQ44WgE9p3n0ri5N6kKdSc3mTye1YNAgCAIAgCAIAgCAIAgCAIAgCAIAgPLpGvZC3FIciQAALkk8AFxr3EKEd6foZSb0M8T7gGxF87HIjtHBdYvKyYPtZAQBAEAQBAEAQBAEAQBAEAQBAEAQBAEAQBAebSc5ZDI9u9rXOF91wLrjcVHTpSmtUmzKWWYdBVbpYGSPtidivYWGTiPyXKxryr0I1JavP3aMyWHg82smlXQMaIwDI91mgi+Q35cd4HpXHaN5K3gtzjJvgZhHL4mbQGkeXhDzbECWutuuP1BB9K62F17xRU3ro/UxOOHg2SmGpptWNJPnje6S1w7CLC2VgfzVdsy7nc03KffHA3nFRfA/abST3VksJtgazEMs78zj9IpSupyvJ0Holnz6fkOK3cmpOnKomdzBGWQuNwQQcNyBxzyaoPv8Adt1HBLEHx9OPn5G+5HgbWr0u74H8IYAHWabHMAlwae3ip1a9krP3iC48NfVI0UfiwefR1RWv5N5EXJuwk9OA2J9Nlyt6l9U3Zvd3Xh9c4MtRR81+kqj4S6GDBk0O5w6hfO/WsV7q595dGjjTPEKMd3LPug0rPNHK1rWCeNwab9zvseP8ruKzb3devTnFJKpF48v3gw4pPyPPofSdVNIR/DwscBJlY2uQbZ9RXOzurutUcXu4i8P/AGMyjFIxOqaiaeQRticYXuDS8ZtuSBbPfzfuXP2tzXrzUFF7j4Z6fuBiKXHqSXR/Kcm3lsPKZ3w7t5tb0WVzQ9puL2uN7rjQ5vGeBqNN6SmZPHFDgu9t+cONzx7Aq+8uq8K8aNLHFdfmbxisZZjj01PFI1lVG0NfkHt3X68z09S0jfV6NRQuYpJ6Nfv4G6msxMmnNJTMnjihwXe2/OHG5436At7y6rwrwpUsfEuojFNZZ7tEmo53wjBww4PTe/3KVbe88fb48sGst3oZdLaRbBGXuz4AdLjuH/fQtru5jb03OXyXdiMcvBp4pK+QB7eTjBzDCMyOG8H2hV8ZbRqrfW7Fdnr+/Q2+BcD20VfMYpTLFgfGHWPiuIBOQvu3dRUmjcV3Sm6sN2Ufo+BhpZ4H3oCvfNByj7Yru3Cwy3LewuJ16CqS14mJrDweLRWmJJKSaZ2HGzHawsOawOFxfpKjWt9Uq2s6ssZWcfJJm0opSSMNBWV0rGyN5LC6+/I5Gx49RXO3r31eCqR3cP174MtQTwZ9M6SnbUshhwc5mLnDjd1879DV0u7qvG5jRpY4rPH5/gxGK3cszaD0rI98kUzWtfHndu4j1nq9a6WV3UqTnSrJKUe2hiUUllHk/a1RUPcKVrWsabco/ier9LHhuXBXtxczatklFf5P9/PyNt1R5j0UVTVskayaNsjXf6jMsPWd3qsOq660at7CooVYpp9V0/f+DVqOMoyU+knmtkgNsDW4hlnezTv+kVtTu5yvZ0Holnz6fkOK3ch+kn/DRDlgLMW7O9id/oWzuZq8VHpjPmN1buTxzaSqn1EsUPJ2Znzhwy4361HndXU7idKlj4e5ndjjLNrTyTNhe6bDygDjzd2QuFPhKtGi3VxvLOmhq8Z4Efi07V8ly5bG6MGx3g77dPT2qnjtC89j7dqLj/OuDpuRzgldLMHsY8bnNDh2EX/NX1OaqQU11WfqcmsGVbmDw6c73m82/wBhUa8/t6no/sbR1Rr9VK2MU8TDI3HzubiGLunHdv3KFsmvT93hDeW9x4Z46vobVE85NTV1b5KwyRxGVsPNAGQvnmfpX9QUGrWqVb1zpw3lDh8+/wBfsjZJKOH1MurtQ6Kpex7DGJrua08CLkW6u6HoC32fUnSupU5x3VPil5/uf4E1mOUS9ehOJE9TK2NkTw+RrSX5BzgCeaBxXn9i16UKLU5JPPV+SO1RNs9FF4Sn82PZGu1D/udT0/8AyYfIjRw0sT31XKzclZ7sIuLO5zt7d7rWG7pVZCjRqTre0nu8eHHXi+nXBvlpLCNh8KdJox5eO5LWg2tdoe227Lq9ClOtOpsuTktMJeia/wCDXGJn5obR1L/BeZzynMdg5Rnd3Bw4bX35WWbO0tP+nP2nxcHjK17YxnUSlLjwMem6R0lZKGEhwjDhbK9gOb6Vre0Z1bySg8NRysdfIReI8Tb6m8nyF4xZ17SXNziH5W3f/qn7H9l7vmC49fU1qZzxMGqHxlX5z83rlsrxa/8A6vyZqaI1UdJDJU1PLy8nZ5w85rb3c6/dA34KvjQoVbmt7ae7h8OKXV9zbLSWCXaIhjZC1sTsbBis64de7iTmMt5I9C9FaU6dOio03mPfXr5HKTbfE0mmpQ2vp3OIaA3Mk2A7riqy8nGF/SlJ4WPybx5GYdaa1k/JQwuD3l4N25gZEb/Tf0LltSvC53KFJ7zb6Gaaa4s/NaImOqoGyOwsLM3XAtmeJyCbThCd1TjUeFji9O4g3uvBtdX6KCMv5CXlL4cXPa61r27kC28+pT7C3t6W97Ge9nGeKffsaTbep59dadzoWuaLhjg5w6rEX9nrXHbNOUqClFZw8v0M03xNjS6agewOEjBlmHODSOogqZSvqFSG8pJerw0auLRidpOOaGfk3XwteDlbxTYjq3+paO6pV6VT2bzhP7DdaayaDQOgmSwCQvkabuya4AZehVNhs+FagpuUlro+H2Ok54eD70B4Pqf9z8Nq22f/ANvq/wDu/wDqhPnR59D6OpXxsdJOWPN7t5RgtZxAyIvuA9a4WVraTpRnUqYl2yu/bBmUpZ4I9WstMZK2NjThcYsjuzHKEey3pXfaVKVW9hCLw3Hh/wDIxB4iZtUomGKZoBE2bXknPO9uwb/SOxdtkwg6U46T0ln54MVM5XYap6QZGx0MpEb2uOTja9+s5X/+k2VcQpQdCp8Mk+oqJvijcnTUPKNjEgLnZDDzhfoJGQKsvfaHtFTUst9uJpuvGSPVFAJtITMc5zRhBu02OTWDiOtU07dV9o1IttcE+HpE6J4gj6oaEQ6QaxrnOGAm7jc5g9AXShbqhtBQTb+HqG8wPPUUsMlZUCaTk2ixBxBtzYZc4LhVo0at7UVaW6uHVLt3MptRWCQUlPGylkbC/Gy0nOxB2ds8wLK3o06VO2caUsrD46/Y5tty4kNgpQGQySYnQueWvAJFiD+Yz9BXmqdFRp06lTLg3hrt+/k7N8WlqWPEAAMNsNha263Cy9nFJJY0Ix9LIPNpIXikB+S72LlXWack+xlakX0XA0SsIa0G+8AdBVRb0oRqJqK+h0beDc6sxgRusAOcdwtwCn2EIxpvdWOP4NJ6n5pyMcpTmwuHZG2YzbxWLuMXUptrr+DMdGblTjQgzKdlxzG7x4oXnlRp55V9EdsskVMwfDJDYXwb7Z+JxVpCMfepSxxx+DR8pop6dhlddjTz3eKOlV06NNzeYrXsjZNki0vC0UzmhoDbN5thbuhwVpcQj7Bxxw4cOmponxI7Q07RLHZre7ZwHygqujRpqpFqK1XTzN23g3jGD4Y42F8O+2e4cVYqK96bxxwaf4nxoeMCeewAuTewtfnH9StbaEY1p4WP+TMtEfegWAPnsALuzsLXzcs2kYqU8Lr+RLoaTSFO0yyXa3uncB0qBWo03Uk3FavobJvBJNBNAgYALDnZDLxirS0io0Ul5/c0lqarWaJpkbdoPN4gHiVDvqcJTW8k+BtF8D1auUzA0uDGh264aAbdF11saVOKbjFJ+hibZ5tZommRt2g83iAeJXO+pwlNbyT4CLMmq8YBksAO53C3StrCEYuW6saf6ibN+QrI0K41gha2ocGtDRfcAAPUF43aMIwud2KwvIkwfwk3gha2ms1oALCSAABmM8gvUQhGNDCWFg4Z4mPQLAILAAC7shksWkVGlhIS1PHouIClmAAAOPK2XchcLeEVbzSXDj9jLfE0radlxzG/VCgKjTzyr6I3yyRVbB8MiNhfDvtn4/FWlSMXcxljjj8nNcp800YFZIQACRnYWvk05rWnCKupNL94GXyng14hbga7CMV7YrC9ui6g7bhH2aljj36m1J8T91Hhbgc7CMV7YrC9ui+9Z2JCPs3LHHv1FV8TYQMHwyQ2F8O+2e5vFToQj71KWOOPwa/4h7B8MBsL4d9s9x4rLivek8ccGP8AE0+l4GmaQlrSb9A6AoNzShKrJuK+hum8G40QwCmcAABz8rZblOtopUGkuHE0ep5oYW/AnDCLX3WFu6HBcY04e6uOFjt8zOfiPinkIa0AkAAAAHcLLEG1FJBn/9k=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MUEhMWFRUXGRYXGBYYFhoVGBgWFxseGBcYGBgYHCggGB0lHBQWITEhJSkrLy4uFyAzODMsNygtOisBCgoKDg0OGhAQGzIlICYxNCwsLCw0LCwsLCwsMCwsLCwsLywsLCwsLCwsLCwsLCwsLCwsLCwsLCwsLCwsLCwsLP/AABEIALIBGgMBEQACEQEDEQH/xAAcAAEAAgMBAQEAAAAAAAAAAAAABgcDBQgEAgH/xABNEAABAwICBQUKCwcDAgcAAAABAAIDBBESIQUGBzFBEyJRYXEyNDVCcnOBkbGyFDNSU4KSk6GzwdEVFyNiY3TCQ4PSw/AkRKKj0+Hx/8QAGgEBAAIDAQAAAAAAAAAAAAAAAAQFAQIDBv/EADoRAAIBAwEGAwgBAwMDBQAAAAABAgMEETEFEiEyQVEzYXETFCKBkbHR8KEVNELB4fEjNVJygqKy0v/aAAwDAQACEQMRAD8AvFAEAQFda4bUoqdzoqRomkGReT/CaegWzeeyw61Ip27lxZZW2zpVFvT4L+SsdK67V05OOpkaPkxnkm9lmWv6bqVGjBdC1p2dGGkfrxNFNM5xu5xcekkk+srokloSVFLQy0tfLH8XLIzyHub7CsOKeqNZU4S5lklmgNplbTkCR/wiPi2TurdUndX7cXYuM7eL04EOts+lPTg/L8Fy6r6zQV0eOF2YtjjOT2E9I6DnYjI26ioc4ODwykr286MsSN0tDgEAQBAEAQBAEAQBAEAQBAEAQBARfWPX2joyWvk5SQb44xjcD0ONw1vYTfqXSFKUtCVRs6tXilw7sg1ftlkJPIUrGjgZHl3rDQLetd1a92WENlL/ACl9DLqltNqqmsghlZAGSOLTha4HuTaxLzxssVKCjHKNbjZ9OnScot5X72LcUUpwgCAIAgCAIAgCAICsNsGt7oh8DgdZ723mcDm1h3MHQXDM9VulSbenn4mWuzrVTftJaLQppTS8CAy0tM+R7WRtL3uNmtaLknoACw2kss1lJRWXoWFovZDVPaHTSxwk+LYyOHbYhvqJUeVyloitqbUpp4is/wADSWyCqYCYZY5beKbxuPZe49ZCRuV1QhtSm38Sx/JJtk+pj6XHUVLSyZ142sJ7lgPOJtkS4tFuoda5V6qlwRF2hdqriENCx1HKwIAgCAIAgCAIAgCAICt9PbWGU80sLaV73RvcwlzwwEtJFxYONja6kQt3JZyWdHZspxUnLU0FVtkqD8XTRN8pzn+wtXRWq6skx2VD/KT/AH6mpqtqmkH9y+OPyI2n38S3VvA6x2bQWuX++RZ2y7TctXRGSd5fI2R7C4gDgHDJoA3PCi1oKMsIqr6jGlVxFcMEL2jbR3Pc6mon4Yxdr5mnN54tjPBv8w38Mu670aHWRPs7BJb9Rcei/JVylFsEBs9WJ8FZSv8AkzRH0Yxf7lpU5WcbhZpSXkzqFVh5QIAgCAIAgCAIAgPxxtmUBy3p7SRqamad1/4j3OF+Db80ehth6FaQjuxSPWUaap01HseBbHUIC6tjOrjY4DVvbeSW4ZfxY2mxt0FxB9Ab1qFcTy90odpV3Kfs1ovuWUoxWBAEAQBAEAQBAEAQBAEAQBAc57TIMGk6odLmu+uxrvaSrGg/gR6axeaESLrqSwgJRojWt1Po6emjJEk0l8Q8WMtAfY9JwgdhPUuMqe9NNkOpbKpXU5aJfyRddiYeqi0bNN8TDJLb5DHP90FYcorVmkqkIczSNi/VCuAuaOe3VE4n1AXWntYdzkrqi3jeRq5oZIngPY5jxY2c0tOW7I58FvlNcDqpRmuDyjqqGTE1rhuIB9Yuqo8k1h4PtDAQBAEAQBAEAQGt1lnwUdU8b2wyuHaGEhbQWZJHWjHeqRXmjl1Wh6wIAgOotW6bk6SmjHixRD0hov8AequTy2zyVaW9Uk/NmyWpzCAIAgCAIAgCAIAgCAIAgCAofbRBh0jf5cUbvUXM/wAFOtuU9Bsx5o/MgakFiEB6tG6PlqJGxQsL3u3NHtJ3AdZyCxKSiss0nUjCO9J4RdGqWy6CANfVgTy78J+KaejD4/a7LqUKpXlLgiiuNoznwhwX8k/ijDQGtAaBkABYAdQG5RyvbzxZ9oYPPW0UczcEsbJG/Je0OHqKym1obRnKLzF4MsUYa0NaLBoAA6AMgFgw3l5PtDAQBAEAQBAEAQGm108H1nmJvcK3hzI7W3jQ9UcyKzPVhACjB1bQ/FR+S32BVT1PIS1ZnWDUIAgCAIAgCAIAgMUlQxvdOaO0gIZSbPtkgO4g9huhjGD6QBAEBTm3aC01K/5TJG/UcD/1FMtXqXWyn8MkVcpRbhATzYvPh0jb5cUjfUWv/wAFHueQrtprNH5l8KCefCAIAgPiaZrBie4NA4uIA9ZQyk3oaWo1yoGd1Vw/ReH+7dbqnLsdla1npFnmbr/o4/8Am2ep49rVn2U+xv7nX/8AE2VDrHSTG0VTC8/JEjcX1b3WrhJao5SoVI80WbRanIIAgCAof97Nf/R+zP8AyU73aJ6D+mUfM8+kdptbNFJE/ksMjXMdZhBwuFjY4sjYrKt4p5NobOpQkpLPAha7k8IAgJ1FtWr2gAcjYAAfwzwy+Uo/u0SuezKL7n1+9mv/AKP2Z/5J7tEf0yj5m01X2lVs9XTwyclgkka11mEGx32OJaVKEYxbRxuNn0qdOUlngWBtB03LR0bpocOMOYBiFxZxscrrhSipSwyutKUatVRloVX+9mv/AKP2Z/5KV7tEt/6ZR8x+9mv/AKP2Z/5J7tEf0yj5nv0BtOrZqqnifyWGSWJjrMIOF7w02OLI2K1nbxUWznW2dShTlJZ4JsuaWQNaXOIa0AkkmwAG8kncFDKRJt4RV+te1prCY6FgeRkZn3wfQbvd2m27cQpVO3b4yLW32Y2s1HjyK20prRWVBPLVMrgfFDsDPqMs37lJVKC0RaQtqUOWKNOt8HcyQzOYQ5ji1w3FpLT6wsNJmHFNYaJXoHaPXUxAMnLs4sl5xtxs/ugfSR1LlKhGXkQ6thRqaLD8i4tUNcYK9n8M4JWi74nHnDrHym34jqva6h1KbhqUlxazoPjp3JGuZGKw26094KaT5Mjm/Xbf/pqTbP4mi12VL45LyKaU0vAgJPsznwaTpT0uc367HN9pC5V+RkS+WaEjo1Vx5kIDy6S0jFTxulmeGMbvcfYOJPQBmVlJt4RvCEpy3YrLKi1p2syvJZRN5JnzrgHSO6w03awb99z2KXC2Wsi5obMiuNXj5dCu6/SEszsU0j5HdL3Fx9F9w6lJUUtCyhTjBYisHmWTcIAgN/oDXGspCOSmcWD/AE33fHbownufo2K5zpRlqRq1pSq8y491qXFqVtBhrrRvHI1HyCbtfbeY3cenCc+211DqUXDj0KS6sp0eK4rv+SZriQggOS1bHsQgCAIAgCAIDf6heEaTzrFzrcjI154EvQt/bD4Nk8uL3lDoc6KXZ3jr5lAqwPRhAbXVWQNraRziABPCSSbAASNJJPAWWlTlZxuFmlJeT+xI9o2vTq15hhJbTNOXAykeM7+Xob6Tnu50aO7xepFsrNUlvS5vsQddywF0yAgCAID06Nr5IJWSxOLXsN2uHT+YIuCOIJCxKKksM0nCM4uMtGdJ6paebW0sc7cicnt+TIO6b+Y6iFWzg4vB5e4oujUcGR3bNT4tHF3zcsbvXdn+a6W7xMk7NlivjuihVPPRBAbPVmfBWUr/AJM0RPYHi/3LSosxZxuFmlJeTOoVWHlDDV1LImPkkcGsYC5zjuAGZKylkzGLk8I51131tkr5i43bC0nko+gfKdwLjx6NysKVJQXmeltbWNCPn1ZG11JYQHv0VoaoqXYaeF8hG/C24HlO3N9JWspxjqzlUrQp87wSan2W6RcLmNjOp0jb/wDpuuTuIEWW0qC65Pyp2X6RbuiY/wAmRn+RCK4gI7RoPrgjWlNC1FMbTwyR8AXNIB7Hbj6CusZxloyVTrU6nK8nijeWkOaSCCCCDYgjMEEbitmsnRpNYZf+zLW74dAWykfCIrB/DG09zJbpysbcei4VfWp7j4aHnL629jPMdHoTNcSEQr91mjvm3/au/Vdvbz7k7+o1+/8ABrdZNnFDDSVMrI3h8cUj2kyOPOa0kZXzzC2hWm5JZOlG+rSqRi3q0UkpxfhAEBfVLsw0e5jCY33LWk/xXbyO1V7rz7nnXtCunr/Bl/dZo75t/wBq79U9vPuY/qNfv/B6NG7OqGCVksbHh7HBzSZHEXHUTmsOtNrDNJ31acXGT4M822HwbJ5cXvLNDnRvs7x18ygVYHowgCA3+qOqc9fJhiGFjbY5XDmtHR/M7ob7AudSqoIjXF1CgsvXsXZq9qDRUoFohLJxklAeb9QPNb6BfpJUKdWUiirXtWrq8LsiTck21sIt0Wy9S5EXLIlrXs9patjixjYZvFkYMIJ/naMnDr39a6wrSiS7e9qUnxeV2KF0nQSQSvhlbhewlrh+Y6QRYg9BVhGSkso9FTnGpFSjozyrJuEBaGwzSZE09OTzXsEregOYQ13pIePqKLcx0ZU7Vp/DGfyJ9tJpuU0ZVDoYH/ZuD/8AFR6TxNFdZS3a8X+8TnFWR6cID9a4ggjIjMdoR6GGso6vglDmtcNzgCPSLqpPINYeCtNt2nCyKKlYbGQ8pJ5DTzQeouz/ANtSbaGXvFpsujmTqPpp+/upTSml4EBKdnmq/wAPqcL7iGMY5CMiRezWA8C439AK5Vqm4uBDvLn2MMrV6HQlDRxwsbHExrGNyDWiwH/fSq9tvizzkpOTzJ5ZnWDUIDHUQNe0se1r2uFi1wDmkdBByKJ4MptPKKg2kbOmwsdVUYIjGckW/AOL2ccI4jhv3bplGvn4ZFzZX7k1Tqa9GRPZzpU0+kKd1+a93JP62yc3PqDsLvorrWjmDJl7T9pRku3H6HR6rjzIQGm1z7wrPMTe4VvT5kdrbxoeqOZFZnqwgBRg6tofi4/Jb7Aqp6nj5aszrBgICE7YfBsnlxe8u1DnRO2d46+ZQKsD0YQHs0PRcvUQw3w8rJHHite2Nwbe3G11iTwmzSpPcg5dlk6a0NoqKlhZDC3Cxo9JPFzjxJ6VVyk5PLPKVKkqknKWp7lg0CAICm9uejQ2annAzka5jj1ssWk9ZDyPoqZay1RdbKqZjKHbiVepRbhAS/ZRMW6UpxwcJWns5NxH3tC43C+AhbQWaEvl9y9NY6blKSpj+XDK30lhAUGLw0zz9GW7Ui/NHLitD1oQBAdO6oT46GkcTcmGK56wwA/eCquaxJnlLhYqyXmyltr1UX6Tlaf9NsTB2Fgk9shU23WIF5s6OKCffP4IWu5PCAtnYPM29YzLEeRd1loxg+ouH1lEuloU21k/hfr/AKFtqIU4QBAEB+OaCCCLg5EHMEICH6M2Z0EL8fJukOLE3G8kNzuAA2wIH8111dabWCbO/rTWM4JiuRCCA02ufeFZ5ib3Ct6fMjtbeND1RzIrM9WEAKMHVtD8XH5LfYFVPU8fLVmdYMBAQnbD4Nk8uL3l2oc6J2zvHXzKBVgejCA2+qHf9H/cQfiNWlTkZxuPBn6P7HTqrDygQBAEBWe3Qf8Ahqc/1T7h/RSbbmLTZXiS9Cl1NL0ICUbMfClL5T/w3rlX5GQ7/wDt5fvU6LcLixVceaOUaqAse9h3tc5p7Wm35K1i8o9fGW9FMxLJsEB0Rsrnx6Lpr728o36sjgPusq6ssTZ5m+jivL96FVbXaYs0nMTukbE8dmAM9sZUq3fwFxs6WaCXbJDF3JwQGx0BpqWjnZPCbObvB7lzTva4cQfyB3gLWcFJYZyrUY1YOMi79W9pVHUgCR4p5eLZDZt/5ZO5I7bHqUGdCUSgr2FWnosry/BMmPBAIIIO4jMFcSEfSAIAgCAIAgNNrn3hWeYm9wrenzI7W3jQ9UcyKzPVhACjB1bQ/Fx+S32BVT1PHy1ZnWDAQEJ2w+DZPLi95dqHOids7x18ygVYHowgNvqh3/R/3EH4jVpU5GcbjwZ+j+x06qw8oEAQBAVpt071p/On3CpNtzFpsrxJehSyml6EBKNmPhSl8p/4b1yr8jId/wD28v3qdGKuPNHMmuVPydfVt/rSkdjnFw+4hWdJ5gj1VrLeoxfkaZbncIC89iVRioHtPiTPA7C1jva4qBcL4zz+044rZ7o8e2rV8yRR1cYuYuZJbfyZN2u7GuJ+uTwW1vPD3Wb7Mr7snTfXT1KYU0vQgCAID3aO0vPB8RNJH1MeWg9oBsfStXCL1RznShPmSZKdG7Uq+Lu3smHRIwXt2swn13XJ28HoRJ7Noy04en+5MND7YYHkCphfF/Mw8o3tIsHD0By4ytpLQg1NlzXGDz/BYGitLQ1LOUglbI3pab2PQ4b2nqNio7i48GV1SnOm8SWD2rBoEAQGm1z7wrPMTe4VvT5kdrbxoeqOZFZnqwgBRg6tofi4/Jb7Aqp6nj5aszrBgICE7YfBsnlxe8u1DnRO2d46+ZQKsD0YQG31Q7/o/wC4g/EatKnIzjceDP0f2OnVWHlAgCAICtNunetP50+4VJtuYtNleJL0KWU0vQgJRsx8KUvlP/DeuVfkZDv/AO3l+9ToxVx5o552rQYNJ1HQ7k3D0xtB+8FWFu/gR6TZ8s0I/vUiK7E0IC39g9RdlXH0OiePpBwPuBQ7pcUyl2rH4ov1LTljDgWuALSCCCLgg5EEcQopUp44opHXrZrJA501G0ywHMxi7pIuq297eveOO65m0q6fCRe2u0IzW7U4Pv0ZXaklmEAQBAEAQHu0PpaamkEsEhY8cRuI6HDc4dRWsoKSwznVpQqR3ZLJf2oWuDNIQkkBkzLCRg3Z7nsv4p9YOXQTAq09xnnbu1dCXk9CULkRAgNNrn3hWeYm9wrenzI7W3jQ9UcyKzPVhACjB1bQ/Fx+S32BVT1PHy1ZnWDAQEJ2w+DZPLi95dqHOids7x18ygVYHowgNvqh3/R/3EH4jVpU5GcbjwZ+j+x06qw8oEAQBAVpt071p/On3CpNtzFpsrxJehSyml6EBKNmPhSl8p/4b1yr8jId/wD28v3qdGKuPNFG7boLV0buDoW+sOeD91lNtn8LL7ZbzSa8yvVJLMICythlRaqqI/lRYvqPA/zUa6XBMqtqx+CL8y6lCKMICP6e1Mo6u5mhGM/6jOY+/SS3uvpXW8ako6MkUrqrS5Xw7EF0psa3mmqexsrfa9n/ABUiN13RYU9q/wDnH6fv+pFNJ7NtIQ3PIiUDjE4O9TTZx9S6xuIMmQ2hQl1x6kWqqZ8bi2RjmOG9rmlp9RzXVNPQlxlGSzF5MKybBAEBudUdOOo6uKcE4QbSD5UbsnjryzHWAtKsN6ODhc0VVpuP09TppjgQCDcHMHpBVYeVP1AabXPvCs8xN7hW9PmR2tvGh6o5kVmerCAFGDq2h+Lj8lvsCqnqePlqzOsGAgITth8GyeXF7y7UOdE7Z3jr5lAqwPRhAbfVDv8Ao/7iD8Rq0qcjONx4M/R/Y6dVYeUCAIAgK026d60/nT7hUm25i02V4kvQpZTS9CAlGzHwpS+U/wDDeuVfkZDv/wC3l+9ToxVx5oqLbxBzqN/SJWn0FhHtKl2r1LnZL516f6lUsaSbAXPQMypeS3bwbOn1dq39xSzu6xE+3rtZaOpHucncUlrJfUn+y7Vatpq1sstO5kZY9rnFzBa4uObixb2gbuKj16kZRwmV1/c0alLdjLiXCohShAEAQBAeTSWjIahmCeJkjehzQbdY6D1hZTa0N4VJQeYvBTe0XZ38FaailuYL89hN3R33EHe5nDPMZb+EyjX3uEi7sr72j3KmvR9yulJLMIAgLY0NtHEdPBGTmyONhuLm7WgfkoUqLbZS1LBym2u5bijFQabXPvCs8xN7hW9PmR2tvGh6o5kVmerCAFGDq2h+Lj8lvsCqnqePlqzOsGAgITth8GyeXF7y7UOdE7Z3jr5lAqwPRhAbfVDv+j/uIPxGrSpyM43Hgz9H9jp1Vh5QIAgCArTbp3rT+dPuFSbbmLTZXiS9CllNL0ICUbMfClL5T/w3rlX5GQ7/APt5fvU6MVceaPNWUEUuHlYmSYTduNjX4Sd5GIZLKbWhtGco8rwZYYGtFmtDR0AAexYMNt6mRDBhrakRxvkIJDGueQ3MkNFyBc78llLLMxjvNIruh2txS1MUQgcyJ7g0yPeLtxZA4QCAL2ucW667u3ajksp7MlGm5Z4roWUo5WBAEAQBAYaymbLG+N4u17XMcOkOFj9xWU8GYycWmjlIiytT15+IZCA3MGrcz2tcG5OAcOwi4XN1UmR5XME8HTarTyxptc+8KzzE3uFb0+ZHa28aHqjmRWZ6sIAUYOraH4uPyW+wKqep4+WrM6wYCAhO2HwbJ5cXvLtQ50TtneOvmUCrA9GEBt9UO/6P+4g/EatKnIzjceDP0f2OnVWHlAgCAICtNunetP50+4VJtuYtNleJL0KWU0vQgJRsx8KUvlP/AA3rlX5GQ7/+3l+9ToxVx5oIAgCA+ZGAgg5ggg9hQHLWmdHup55YXb43uZnxAOR9IsfSrSEt6KZ62lNVIKS6ltbN9ojJGMpqx+GRoDWSuOUgGQDnHc/rO/t3xK1Fp5RTXti4tzprh27FmqMVYQBAEBHde9Y20VI9+Icq4FkTeJeRvt0Nvc+reQulOG/LBJtaDrVEunU5tVkeoCAy00DpHtYwXc9wa0dLnGwHrKN4WTWUlFNs6e0ZoeOKGKLCHcmxjLkb8DQ2/wByq3LLyeUnUcpOXc2K1OZptc+8KzzE3uFb0+ZHa28aHqjmRWZ6sIAUYOraH4uPyW+wKqep4+WrM6wYCAhO2HwbJ5cXvLtQ50TtneOvmUCrA9GEBt9UO/6P+4g/EatKnIzjceDP0f2OnVWHlAgCAICtNunetP50+4VJtuYtNleJL0KWU0vQgJRsx8KUvlP/AA3rlX5GQ7/+3l+9ToxVx5oIAgCAICqdsmqZd/46FtyAGzgDPCMmyddhZp6g3gCpVvUx8LLfZtzj/pS+X4KhUwuiT6va+VtIA1kmOMZCOQY2gdDTcOaOoEDqXKdGMiJWsqVXi1h90Teg2ytt/GpXA9Mbw6/0XAW9ZXB2r6MgT2U/8ZfU2H74qP5mo+rH/wDItfdpnP8ApdXuv5/BqdK7ZDYimprH5Urr2+g3f9Zbxte7OtPZX/nL6FbaZ0xNVSGWokL3nLPcB0NaMmjqCkxgorCLWlShSjuwR4FsdAgLU2PaokvFbM2zW3EIPjO3GTsAuB13PAXiXFX/ABRT7Rulj2Ufn+C4FEKYIDT64NJoKwAEkwTAAZknAdwW0OZHa3eKsfVHN37Mm+Zk+zd+ist+Pc9P7WHdD9mTfMyfZu/RN+Pce1h3QOjJvmZPs3fom/HuPaw7o6iofi4/Jb7Aqx6nk5aszrBgICGbW4nO0dIGtLjjjyAJPddAXag8TJuz2lXTZRP7Mm+Zk+zd+inb8e56D2sO6H7Mm+Zk+zd+ib8e49rDuja6p6PlFdRkxSACogJJY4AASNzJstakluvicripB0p8Vo/sdKKtPLhAEAQFcbbadz6anDGuceVJs0F3iHoUi3aUuJZbMko1Hl9Cnf2ZN8zJ9m79FM349y79rDuh+zJvmZPs3fom/HuPaw7ok2zahlbpKlLontAc+5LHAD+G7iQuVaScHhkW9qRdCST/AHJ0GoB5wIAgCAID8cLixzCAqfXXZXcumoLZ5ugJsP8AaJyHkn0HcFKp3GOEi3tdpYW7V+v5KrrKOSJ5ZKx0bxva5pafUVLUk9C4hOM1mLyYFk2CAIAgMtNTPkcGRsc953Na0ucewDMo2lqaykorLeC0dStlbiWy1+QGYgBuT0co4ZAfyj0kblEqXHSJU3W0ljdpfX8FuRsDQA0AAAAACwAG4AcAohTZyfSAIAgCAIAgCAIAgCAIAgCAIAgCAIAgCAIAgCAIAgCAIAgCA8mkdGQztwzxMlbwD2h1usX3HrCym1obwqSg8xeCI1+yqgk7hskPkSXHqkDl1VxNEyG0q8dePr/saiXY1D4tVIO1jXeyy395l2Oy2rPrFCLY1D41VIexjW+0lPeZdg9qz6RRtaDZPQM7vlZep8lh/wC2Gn71q7ibOU9pVnphfvmS7RmiIKduGCFkQ44WgE9p3n0ri5N6kKdSc3mTye1YNAgCAIAgCAIAgCAIAgCAIAgCAIAgPLpGvZC3FIciQAALkk8AFxr3EKEd6foZSb0M8T7gGxF87HIjtHBdYvKyYPtZAQBAEAQBAEAQBAEAQBAEAQBAEAQBAEAQBAebSc5ZDI9u9rXOF91wLrjcVHTpSmtUmzKWWYdBVbpYGSPtidivYWGTiPyXKxryr0I1JavP3aMyWHg82smlXQMaIwDI91mgi+Q35cd4HpXHaN5K3gtzjJvgZhHL4mbQGkeXhDzbECWutuuP1BB9K62F17xRU3ro/UxOOHg2SmGpptWNJPnje6S1w7CLC2VgfzVdsy7nc03KffHA3nFRfA/abST3VksJtgazEMs78zj9IpSupyvJ0Holnz6fkOK3cmpOnKomdzBGWQuNwQQcNyBxzyaoPv8Adt1HBLEHx9OPn5G+5HgbWr0u74H8IYAHWabHMAlwae3ip1a9krP3iC48NfVI0UfiwefR1RWv5N5EXJuwk9OA2J9Nlyt6l9U3Zvd3Xh9c4MtRR81+kqj4S6GDBk0O5w6hfO/WsV7q595dGjjTPEKMd3LPug0rPNHK1rWCeNwab9zvseP8ruKzb3devTnFJKpF48v3gw4pPyPPofSdVNIR/DwscBJlY2uQbZ9RXOzurutUcXu4i8P/AGMyjFIxOqaiaeQRticYXuDS8ZtuSBbPfzfuXP2tzXrzUFF7j4Z6fuBiKXHqSXR/Kcm3lsPKZ3w7t5tb0WVzQ9puL2uN7rjQ5vGeBqNN6SmZPHFDgu9t+cONzx7Aq+8uq8K8aNLHFdfmbxisZZjj01PFI1lVG0NfkHt3X68z09S0jfV6NRQuYpJ6Nfv4G6msxMmnNJTMnjihwXe2/OHG5436At7y6rwrwpUsfEuojFNZZ7tEmo53wjBww4PTe/3KVbe88fb48sGst3oZdLaRbBGXuz4AdLjuH/fQtru5jb03OXyXdiMcvBp4pK+QB7eTjBzDCMyOG8H2hV8ZbRqrfW7Fdnr+/Q2+BcD20VfMYpTLFgfGHWPiuIBOQvu3dRUmjcV3Sm6sN2Ufo+BhpZ4H3oCvfNByj7Yru3Cwy3LewuJ16CqS14mJrDweLRWmJJKSaZ2HGzHawsOawOFxfpKjWt9Uq2s6ssZWcfJJm0opSSMNBWV0rGyN5LC6+/I5Gx49RXO3r31eCqR3cP174MtQTwZ9M6SnbUshhwc5mLnDjd1879DV0u7qvG5jRpY4rPH5/gxGK3cszaD0rI98kUzWtfHndu4j1nq9a6WV3UqTnSrJKUe2hiUUllHk/a1RUPcKVrWsabco/ier9LHhuXBXtxczatklFf5P9/PyNt1R5j0UVTVskayaNsjXf6jMsPWd3qsOq660at7CooVYpp9V0/f+DVqOMoyU+knmtkgNsDW4hlnezTv+kVtTu5yvZ0Holnz6fkOK3ch+kn/DRDlgLMW7O9id/oWzuZq8VHpjPmN1buTxzaSqn1EsUPJ2Znzhwy4361HndXU7idKlj4e5ndjjLNrTyTNhe6bDygDjzd2QuFPhKtGi3VxvLOmhq8Z4Efi07V8ly5bG6MGx3g77dPT2qnjtC89j7dqLj/OuDpuRzgldLMHsY8bnNDh2EX/NX1OaqQU11WfqcmsGVbmDw6c73m82/wBhUa8/t6no/sbR1Rr9VK2MU8TDI3HzubiGLunHdv3KFsmvT93hDeW9x4Z46vobVE85NTV1b5KwyRxGVsPNAGQvnmfpX9QUGrWqVb1zpw3lDh8+/wBfsjZJKOH1MurtQ6Kpex7DGJrua08CLkW6u6HoC32fUnSupU5x3VPil5/uf4E1mOUS9ehOJE9TK2NkTw+RrSX5BzgCeaBxXn9i16UKLU5JPPV+SO1RNs9FF4Sn82PZGu1D/udT0/8AyYfIjRw0sT31XKzclZ7sIuLO5zt7d7rWG7pVZCjRqTre0nu8eHHXi+nXBvlpLCNh8KdJox5eO5LWg2tdoe227Lq9ClOtOpsuTktMJeia/wCDXGJn5obR1L/BeZzynMdg5Rnd3Bw4bX35WWbO0tP+nP2nxcHjK17YxnUSlLjwMem6R0lZKGEhwjDhbK9gOb6Vre0Z1bySg8NRysdfIReI8Tb6m8nyF4xZ17SXNziH5W3f/qn7H9l7vmC49fU1qZzxMGqHxlX5z83rlsrxa/8A6vyZqaI1UdJDJU1PLy8nZ5w85rb3c6/dA34KvjQoVbmt7ae7h8OKXV9zbLSWCXaIhjZC1sTsbBis64de7iTmMt5I9C9FaU6dOio03mPfXr5HKTbfE0mmpQ2vp3OIaA3Mk2A7riqy8nGF/SlJ4WPybx5GYdaa1k/JQwuD3l4N25gZEb/Tf0LltSvC53KFJ7zb6Gaaa4s/NaImOqoGyOwsLM3XAtmeJyCbThCd1TjUeFji9O4g3uvBtdX6KCMv5CXlL4cXPa61r27kC28+pT7C3t6W97Ge9nGeKffsaTbep59dadzoWuaLhjg5w6rEX9nrXHbNOUqClFZw8v0M03xNjS6agewOEjBlmHODSOogqZSvqFSG8pJerw0auLRidpOOaGfk3XwteDlbxTYjq3+paO6pV6VT2bzhP7DdaayaDQOgmSwCQvkabuya4AZehVNhs+FagpuUlro+H2Ok54eD70B4Pqf9z8Nq22f/ANvq/wDu/wDqhPnR59D6OpXxsdJOWPN7t5RgtZxAyIvuA9a4WVraTpRnUqYl2yu/bBmUpZ4I9WstMZK2NjThcYsjuzHKEey3pXfaVKVW9hCLw3Hh/wDIxB4iZtUomGKZoBE2bXknPO9uwb/SOxdtkwg6U46T0ln54MVM5XYap6QZGx0MpEb2uOTja9+s5X/+k2VcQpQdCp8Mk+oqJvijcnTUPKNjEgLnZDDzhfoJGQKsvfaHtFTUst9uJpuvGSPVFAJtITMc5zRhBu02OTWDiOtU07dV9o1IttcE+HpE6J4gj6oaEQ6QaxrnOGAm7jc5g9AXShbqhtBQTb+HqG8wPPUUsMlZUCaTk2ixBxBtzYZc4LhVo0at7UVaW6uHVLt3MptRWCQUlPGylkbC/Gy0nOxB2ds8wLK3o06VO2caUsrD46/Y5tty4kNgpQGQySYnQueWvAJFiD+Yz9BXmqdFRp06lTLg3hrt+/k7N8WlqWPEAAMNsNha263Cy9nFJJY0Ix9LIPNpIXikB+S72LlXWack+xlakX0XA0SsIa0G+8AdBVRb0oRqJqK+h0beDc6sxgRusAOcdwtwCn2EIxpvdWOP4NJ6n5pyMcpTmwuHZG2YzbxWLuMXUptrr+DMdGblTjQgzKdlxzG7x4oXnlRp55V9EdsskVMwfDJDYXwb7Z+JxVpCMfepSxxx+DR8pop6dhlddjTz3eKOlV06NNzeYrXsjZNki0vC0UzmhoDbN5thbuhwVpcQj7Bxxw4cOmponxI7Q07RLHZre7ZwHygqujRpqpFqK1XTzN23g3jGD4Y42F8O+2e4cVYqK96bxxwaf4nxoeMCeewAuTewtfnH9StbaEY1p4WP+TMtEfegWAPnsALuzsLXzcs2kYqU8Lr+RLoaTSFO0yyXa3uncB0qBWo03Uk3FavobJvBJNBNAgYALDnZDLxirS0io0Ul5/c0lqarWaJpkbdoPN4gHiVDvqcJTW8k+BtF8D1auUzA0uDGh264aAbdF11saVOKbjFJ+hibZ5tZommRt2g83iAeJXO+pwlNbyT4CLMmq8YBksAO53C3StrCEYuW6saf6ibN+QrI0K41gha2ocGtDRfcAAPUF43aMIwud2KwvIkwfwk3gha2ms1oALCSAABmM8gvUQhGNDCWFg4Z4mPQLAILAAC7shksWkVGlhIS1PHouIClmAAAOPK2XchcLeEVbzSXDj9jLfE0radlxzG/VCgKjTzyr6I3yyRVbB8MiNhfDvtn4/FWlSMXcxljjj8nNcp800YFZIQACRnYWvk05rWnCKupNL94GXyng14hbga7CMV7YrC9ui6g7bhH2aljj36m1J8T91Hhbgc7CMV7YrC9ui+9Z2JCPs3LHHv1FV8TYQMHwyQ2F8O+2e5vFToQj71KWOOPwa/4h7B8MBsL4d9s9x4rLivek8ccGP8AE0+l4GmaQlrSb9A6AoNzShKrJuK+hum8G40QwCmcAABz8rZblOtopUGkuHE0ep5oYW/AnDCLX3WFu6HBcY04e6uOFjt8zOfiPinkIa0AkAAAAHcLLEG1FJBn/9k="/>
          <p:cNvSpPr>
            <a:spLocks noChangeAspect="1" noChangeArrowheads="1"/>
          </p:cNvSpPr>
          <p:nvPr/>
        </p:nvSpPr>
        <p:spPr bwMode="auto">
          <a:xfrm>
            <a:off x="460375" y="21378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4283968" y="4653136"/>
            <a:ext cx="3744416" cy="2135096"/>
          </a:xfrm>
          <a:solidFill>
            <a:schemeClr val="bg2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/>
            </a:r>
            <a:br>
              <a:rPr lang="en-US" sz="2800" b="1" dirty="0" smtClean="0">
                <a:solidFill>
                  <a:schemeClr val="accent6"/>
                </a:solidFill>
              </a:rPr>
            </a:br>
            <a:r>
              <a:rPr lang="en-US" sz="2800" b="1" smtClean="0">
                <a:solidFill>
                  <a:schemeClr val="accent6"/>
                </a:solidFill>
              </a:rPr>
              <a:t>Thank you !</a:t>
            </a:r>
            <a:r>
              <a:rPr lang="en-US" sz="2800" b="1" dirty="0" smtClean="0">
                <a:solidFill>
                  <a:schemeClr val="accent6"/>
                </a:solidFill>
              </a:rPr>
              <a:t/>
            </a:r>
            <a:br>
              <a:rPr lang="en-US" sz="2800" b="1" dirty="0" smtClean="0">
                <a:solidFill>
                  <a:schemeClr val="accent6"/>
                </a:solidFill>
              </a:rPr>
            </a:br>
            <a:r>
              <a:rPr lang="en-US" sz="2800" b="1">
                <a:solidFill>
                  <a:schemeClr val="accent6"/>
                </a:solidFill>
              </a:rPr>
              <a:t/>
            </a:r>
            <a:br>
              <a:rPr lang="en-US" sz="2800" b="1">
                <a:solidFill>
                  <a:schemeClr val="accent6"/>
                </a:solidFill>
              </a:rPr>
            </a:br>
            <a:r>
              <a:rPr lang="fr-FR" sz="180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/>
            </a:r>
            <a:br>
              <a:rPr lang="en-US" sz="2800" b="1" dirty="0" smtClean="0">
                <a:solidFill>
                  <a:schemeClr val="accent6"/>
                </a:solidFill>
              </a:rPr>
            </a:b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10" name="Picture 2" descr="C:\Users\ligot.g\Desktop\Logo188x160p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03" y="6021288"/>
            <a:ext cx="727249" cy="6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auf.org/media/appel_offre/FNRS_2_PANT_CS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515" y="6021288"/>
            <a:ext cx="916886" cy="6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crabgraphic.com/images/gallery_ref/5_ref_logo_sp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810" y="5703164"/>
            <a:ext cx="2232670" cy="12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Understory </a:t>
            </a:r>
            <a:r>
              <a:rPr lang="en-US" sz="3200" dirty="0">
                <a:solidFill>
                  <a:schemeClr val="accent3"/>
                </a:solidFill>
              </a:rPr>
              <a:t>light </a:t>
            </a:r>
            <a:r>
              <a:rPr lang="en-US" sz="3200" dirty="0" smtClean="0">
                <a:solidFill>
                  <a:schemeClr val="accent3"/>
                </a:solidFill>
              </a:rPr>
              <a:t>is assumed to be a </a:t>
            </a:r>
            <a:r>
              <a:rPr lang="en-US" sz="3200" dirty="0">
                <a:solidFill>
                  <a:schemeClr val="accent3"/>
                </a:solidFill>
              </a:rPr>
              <a:t>key </a:t>
            </a:r>
            <a:r>
              <a:rPr lang="en-US" sz="3200" dirty="0" smtClean="0">
                <a:solidFill>
                  <a:schemeClr val="accent3"/>
                </a:solidFill>
              </a:rPr>
              <a:t>factor of natural regeneration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>
          <a:xfrm>
            <a:off x="251520" y="1556792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bg2"/>
                </a:solidFill>
              </a:rPr>
              <a:t>Assumed to be a limiting factor under continuous cover forestry</a:t>
            </a:r>
          </a:p>
          <a:p>
            <a:pPr marL="0" indent="0"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2050" name="Picture 2" descr="D:\Data_G\rapport\thesis\presentation\gfx\wilerz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94" y="2397495"/>
            <a:ext cx="5438004" cy="407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Understory </a:t>
            </a:r>
            <a:r>
              <a:rPr lang="en-US" sz="3200" dirty="0">
                <a:solidFill>
                  <a:schemeClr val="accent3"/>
                </a:solidFill>
              </a:rPr>
              <a:t>light </a:t>
            </a:r>
            <a:r>
              <a:rPr lang="en-US" sz="3200" dirty="0" smtClean="0">
                <a:solidFill>
                  <a:schemeClr val="accent3"/>
                </a:solidFill>
              </a:rPr>
              <a:t>is assumed to be a </a:t>
            </a:r>
            <a:r>
              <a:rPr lang="en-US" sz="3200" dirty="0">
                <a:solidFill>
                  <a:schemeClr val="accent3"/>
                </a:solidFill>
              </a:rPr>
              <a:t>key </a:t>
            </a:r>
            <a:r>
              <a:rPr lang="en-US" sz="3200" dirty="0" smtClean="0">
                <a:solidFill>
                  <a:schemeClr val="accent3"/>
                </a:solidFill>
              </a:rPr>
              <a:t>factor of natural regeneration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>
          <a:xfrm>
            <a:off x="251520" y="1556792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bg2"/>
                </a:solidFill>
              </a:rPr>
              <a:t>Assumed to be a limiting factor under continuous cover forestry</a:t>
            </a:r>
          </a:p>
          <a:p>
            <a:r>
              <a:rPr lang="en-US" sz="2400" smtClean="0">
                <a:solidFill>
                  <a:schemeClr val="bg2"/>
                </a:solidFill>
              </a:rPr>
              <a:t>Understory light levels can be controlled by partial cuttings</a:t>
            </a:r>
          </a:p>
          <a:p>
            <a:pPr marL="0" indent="0"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35" y="2708920"/>
            <a:ext cx="7872722" cy="38564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60232" y="6602120"/>
            <a:ext cx="2505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smtClean="0">
                <a:solidFill>
                  <a:schemeClr val="bg2"/>
                </a:solidFill>
              </a:rPr>
              <a:t>Ligot et al. (2016) Can. J. For. Res.  46 (7)</a:t>
            </a:r>
            <a:endParaRPr lang="en-US" sz="1100" i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Understory </a:t>
            </a:r>
            <a:r>
              <a:rPr lang="en-US" sz="3200" dirty="0">
                <a:solidFill>
                  <a:schemeClr val="accent3"/>
                </a:solidFill>
              </a:rPr>
              <a:t>light </a:t>
            </a:r>
            <a:r>
              <a:rPr lang="en-US" sz="3200" dirty="0" smtClean="0">
                <a:solidFill>
                  <a:schemeClr val="accent3"/>
                </a:solidFill>
              </a:rPr>
              <a:t>is assumed to be a </a:t>
            </a:r>
            <a:r>
              <a:rPr lang="en-US" sz="3200" dirty="0">
                <a:solidFill>
                  <a:schemeClr val="accent3"/>
                </a:solidFill>
              </a:rPr>
              <a:t>key </a:t>
            </a:r>
            <a:r>
              <a:rPr lang="en-US" sz="3200" dirty="0" smtClean="0">
                <a:solidFill>
                  <a:schemeClr val="accent3"/>
                </a:solidFill>
              </a:rPr>
              <a:t>factor of natural regeneration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>
          <a:xfrm>
            <a:off x="251520" y="1556792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bg2"/>
                </a:solidFill>
              </a:rPr>
              <a:t>A limiting factor under continuous cover forestry</a:t>
            </a:r>
          </a:p>
          <a:p>
            <a:r>
              <a:rPr lang="en-US" sz="2400">
                <a:solidFill>
                  <a:schemeClr val="bg2"/>
                </a:solidFill>
              </a:rPr>
              <a:t>Understory light levels can be controlled by partial cuttings</a:t>
            </a:r>
          </a:p>
          <a:p>
            <a:r>
              <a:rPr lang="en-US" sz="2400" smtClean="0">
                <a:solidFill>
                  <a:schemeClr val="bg2"/>
                </a:solidFill>
              </a:rPr>
              <a:t>Drive inter-specific competition</a:t>
            </a:r>
          </a:p>
          <a:p>
            <a:endParaRPr lang="en-US" sz="240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779" y="3212976"/>
            <a:ext cx="4968552" cy="35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Understory </a:t>
            </a:r>
            <a:r>
              <a:rPr lang="en-US" sz="3200" dirty="0">
                <a:solidFill>
                  <a:schemeClr val="accent3"/>
                </a:solidFill>
              </a:rPr>
              <a:t>light </a:t>
            </a:r>
            <a:r>
              <a:rPr lang="en-US" sz="3200" dirty="0" smtClean="0">
                <a:solidFill>
                  <a:schemeClr val="accent3"/>
                </a:solidFill>
              </a:rPr>
              <a:t>is assumed to be a </a:t>
            </a:r>
            <a:r>
              <a:rPr lang="en-US" sz="3200" dirty="0">
                <a:solidFill>
                  <a:schemeClr val="accent3"/>
                </a:solidFill>
              </a:rPr>
              <a:t>key </a:t>
            </a:r>
            <a:r>
              <a:rPr lang="en-US" sz="3200" dirty="0" smtClean="0">
                <a:solidFill>
                  <a:schemeClr val="accent3"/>
                </a:solidFill>
              </a:rPr>
              <a:t>factor of natural regeneration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>
          <a:xfrm>
            <a:off x="251520" y="1556792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bg2"/>
                </a:solidFill>
              </a:rPr>
              <a:t>A limiting factor under continuous cover forestry</a:t>
            </a:r>
          </a:p>
          <a:p>
            <a:r>
              <a:rPr lang="en-US" sz="2400">
                <a:solidFill>
                  <a:schemeClr val="bg2"/>
                </a:solidFill>
              </a:rPr>
              <a:t>Understory light levels can be controlled by partial cuttings</a:t>
            </a:r>
          </a:p>
          <a:p>
            <a:r>
              <a:rPr lang="en-US" sz="2400" smtClean="0">
                <a:solidFill>
                  <a:schemeClr val="bg2"/>
                </a:solidFill>
              </a:rPr>
              <a:t>Drive inter-specific competition</a:t>
            </a:r>
          </a:p>
          <a:p>
            <a:r>
              <a:rPr lang="en-US" sz="2400" smtClean="0">
                <a:solidFill>
                  <a:schemeClr val="bg2"/>
                </a:solidFill>
              </a:rPr>
              <a:t>The </a:t>
            </a:r>
            <a:r>
              <a:rPr lang="en-US" sz="2400">
                <a:solidFill>
                  <a:schemeClr val="bg2"/>
                </a:solidFill>
              </a:rPr>
              <a:t>apical dominance ratio has been suggested to be a good indicator of understory light </a:t>
            </a:r>
            <a:r>
              <a:rPr lang="en-US" sz="2400" smtClean="0">
                <a:solidFill>
                  <a:schemeClr val="bg2"/>
                </a:solidFill>
              </a:rPr>
              <a:t>conditions for some species</a:t>
            </a:r>
          </a:p>
          <a:p>
            <a:pPr marL="0" indent="0"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6" name="Picture 1" descr="D:\Data_G\3-currentProject\irregularisation\photo prospection\vielsalm\vielsalm_20150413_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8060" y="3991884"/>
            <a:ext cx="2448272" cy="2533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6952196" y="4343370"/>
            <a:ext cx="0" cy="1664737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800068" y="5576060"/>
            <a:ext cx="1122387" cy="514922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240228" y="4783972"/>
            <a:ext cx="13642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Terminal </a:t>
            </a:r>
          </a:p>
          <a:p>
            <a:r>
              <a:rPr lang="en-US" smtClean="0">
                <a:solidFill>
                  <a:schemeClr val="accent6"/>
                </a:solidFill>
              </a:rPr>
              <a:t>shoot length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27675" y="5813609"/>
            <a:ext cx="1555811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mtClean="0">
                <a:solidFill>
                  <a:schemeClr val="accent6"/>
                </a:solidFill>
              </a:rPr>
              <a:t>Longest lateral</a:t>
            </a:r>
          </a:p>
          <a:p>
            <a:pPr algn="r"/>
            <a:r>
              <a:rPr lang="en-US" smtClean="0">
                <a:solidFill>
                  <a:schemeClr val="accent6"/>
                </a:solidFill>
              </a:rPr>
              <a:t>shoot length</a:t>
            </a:r>
            <a:endParaRPr 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81907" y="4341662"/>
                <a:ext cx="3956660" cy="66684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ADR</m:t>
                      </m:r>
                      <m:r>
                        <a:rPr lang="fr-FR" b="0" i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𝑡𝑒𝑟𝑚𝑖𝑛𝑎𝑙</m:t>
                          </m:r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𝑠h𝑜𝑜𝑡</m:t>
                          </m:r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𝑙𝑒𝑛𝑔𝑡h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𝐿𝑜𝑛𝑔𝑒𝑠𝑡</m:t>
                          </m:r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𝑙𝑎𝑡𝑒𝑟𝑎𝑙</m:t>
                          </m:r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𝑠h𝑜𝑜𝑡</m:t>
                          </m:r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𝑙𝑒𝑛𝑔𝑡h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07" y="4341662"/>
                <a:ext cx="3956660" cy="6668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95536" y="1299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Research questions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>
          <a:xfrm>
            <a:off x="251520" y="1268760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bg2"/>
                </a:solidFill>
              </a:rPr>
              <a:t>Can we expect that tree species diversity will increase in stands managed without clear-cut? What are the light conditions that best promote species diversity? Can we control it?</a:t>
            </a:r>
          </a:p>
          <a:p>
            <a:endParaRPr lang="en-US" sz="2400" smtClean="0">
              <a:solidFill>
                <a:schemeClr val="bg2"/>
              </a:solidFill>
            </a:endParaRPr>
          </a:p>
          <a:p>
            <a:r>
              <a:rPr lang="en-US" sz="2400" smtClean="0">
                <a:solidFill>
                  <a:schemeClr val="bg2"/>
                </a:solidFill>
              </a:rPr>
              <a:t>Is the Apical Dominance Ratio (ADR) a good indicator of understory light for that purpose?</a:t>
            </a:r>
          </a:p>
          <a:p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13314" name="Picture 2" descr="D:\Data_G\3-currentProject\irregularisation\photo prospection\zurich\Zurich_20141112_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019" y="4005064"/>
            <a:ext cx="3794157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Data_G\3-currentProject\irregularisation\dispoIRRES\2-LesRoches\photo\DSC_06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30" y="4005064"/>
            <a:ext cx="3794157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rayée 15"/>
          <p:cNvSpPr/>
          <p:nvPr/>
        </p:nvSpPr>
        <p:spPr>
          <a:xfrm>
            <a:off x="4139952" y="4869160"/>
            <a:ext cx="720080" cy="720080"/>
          </a:xfrm>
          <a:prstGeom prst="stripedRightArrow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4388743" y="493681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  <a:latin typeface="Algerian" panose="04020705040A02060702" pitchFamily="82" charset="0"/>
              </a:rPr>
              <a:t>?</a:t>
            </a:r>
            <a:endParaRPr lang="en-US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b="1" smtClean="0">
                <a:solidFill>
                  <a:schemeClr val="bg1">
                    <a:lumMod val="75000"/>
                  </a:schemeClr>
                </a:solidFill>
              </a:rPr>
              <a:t>9 coniferous stands in Belgium at 400-600 m a.s.l</a:t>
            </a: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1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2771800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Study area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8212"/>
            <a:ext cx="7629240" cy="43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251520" y="1484784"/>
            <a:ext cx="5292849" cy="1656184"/>
          </a:xfrm>
          <a:prstGeom prst="rect">
            <a:avLst/>
          </a:prstGeom>
          <a:solidFill>
            <a:schemeClr val="tx1">
              <a:lumMod val="85000"/>
              <a:lumOff val="15000"/>
              <a:alpha val="76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smtClean="0">
                <a:solidFill>
                  <a:schemeClr val="bg1">
                    <a:lumMod val="75000"/>
                  </a:schemeClr>
                </a:solidFill>
              </a:rPr>
              <a:t>1 ha plots in each site</a:t>
            </a:r>
          </a:p>
          <a:p>
            <a:r>
              <a:rPr lang="en-US" sz="2000" b="1" smtClean="0">
                <a:solidFill>
                  <a:schemeClr val="bg1">
                    <a:lumMod val="75000"/>
                  </a:schemeClr>
                </a:solidFill>
              </a:rPr>
              <a:t>12 circular subplots of 3-m radius</a:t>
            </a:r>
            <a:endParaRPr lang="en-US" sz="2000" dirty="0"/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2771800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Measures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Espace réservé du contenu 10" descr="9_Bechef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0767">
            <a:off x="5023823" y="852374"/>
            <a:ext cx="3787868" cy="23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</TotalTime>
  <Words>1284</Words>
  <Application>Microsoft Office PowerPoint</Application>
  <PresentationFormat>Affichage à l'écran (4:3)</PresentationFormat>
  <Paragraphs>190</Paragraphs>
  <Slides>25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Transforming even-aged coniferous stands  to uneven-aged stands:  an opportunity to increase tree species diversity? </vt:lpstr>
      <vt:lpstr>Even-aged to uneven-aged</vt:lpstr>
      <vt:lpstr>Understory light is assumed to be a key factor of natural regeneration</vt:lpstr>
      <vt:lpstr>Understory light is assumed to be a key factor of natural regeneration</vt:lpstr>
      <vt:lpstr>Understory light is assumed to be a key factor of natural regeneration</vt:lpstr>
      <vt:lpstr>Understory light is assumed to be a key factor of natural regeneration</vt:lpstr>
      <vt:lpstr>Research questions</vt:lpstr>
      <vt:lpstr>Study area</vt:lpstr>
      <vt:lpstr>Measures</vt:lpstr>
      <vt:lpstr>Measures</vt:lpstr>
      <vt:lpstr>Measures</vt:lpstr>
      <vt:lpstr>Présentation PowerPoint</vt:lpstr>
      <vt:lpstr>Présentation PowerPoint</vt:lpstr>
      <vt:lpstr>Présentation PowerPoint</vt:lpstr>
      <vt:lpstr>Summary statistics</vt:lpstr>
      <vt:lpstr>Modelling terminal shoot lenght</vt:lpstr>
      <vt:lpstr>Modelling terminal shoot lenght</vt:lpstr>
      <vt:lpstr>Modeling terminal shoot lenght</vt:lpstr>
      <vt:lpstr>What’s wrong with the Douglas fir?</vt:lpstr>
      <vt:lpstr>Présentation PowerPoint</vt:lpstr>
      <vt:lpstr>Defoliation rate and douglas fir growth</vt:lpstr>
      <vt:lpstr>ADR: a good indicator of understory light?</vt:lpstr>
      <vt:lpstr>Is the conversion from even-aged to unevenaged an opportunity to increase future stand diversity?</vt:lpstr>
      <vt:lpstr>Perspectives</vt:lpstr>
      <vt:lpstr> Thank you 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ligot.g</dc:creator>
  <cp:lastModifiedBy>ligot.g</cp:lastModifiedBy>
  <cp:revision>179</cp:revision>
  <dcterms:created xsi:type="dcterms:W3CDTF">2014-11-26T12:35:43Z</dcterms:created>
  <dcterms:modified xsi:type="dcterms:W3CDTF">2019-03-27T06:53:31Z</dcterms:modified>
</cp:coreProperties>
</file>