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88" r:id="rId2"/>
    <p:sldId id="289" r:id="rId3"/>
    <p:sldId id="315" r:id="rId4"/>
    <p:sldId id="316" r:id="rId5"/>
    <p:sldId id="292" r:id="rId6"/>
    <p:sldId id="311" r:id="rId7"/>
    <p:sldId id="313" r:id="rId8"/>
    <p:sldId id="295" r:id="rId9"/>
    <p:sldId id="296" r:id="rId10"/>
    <p:sldId id="312" r:id="rId11"/>
    <p:sldId id="309" r:id="rId12"/>
    <p:sldId id="328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7" r:id="rId22"/>
    <p:sldId id="325" r:id="rId23"/>
    <p:sldId id="326" r:id="rId24"/>
    <p:sldId id="304" r:id="rId25"/>
    <p:sldId id="305" r:id="rId26"/>
    <p:sldId id="308" r:id="rId27"/>
    <p:sldId id="329" r:id="rId2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80064D"/>
    <a:srgbClr val="B31F72"/>
    <a:srgbClr val="DA9731"/>
    <a:srgbClr val="E5E5E5"/>
    <a:srgbClr val="A5DBE5"/>
    <a:srgbClr val="F7FBFC"/>
    <a:srgbClr val="CDEBEC"/>
    <a:srgbClr val="ADCE63"/>
    <a:srgbClr val="88F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2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17E786-D9EC-5249-A60E-A5BB3FF50B1F}" type="datetime1">
              <a:rPr lang="fr-FR"/>
              <a:pPr>
                <a:defRPr/>
              </a:pPr>
              <a:t>7/10/18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97188F-FE6D-5944-B369-94FF77B2688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0259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64566C-569E-C843-B0C9-EA63486167EF}" type="datetime1">
              <a:rPr lang="fr-FR"/>
              <a:pPr>
                <a:defRPr/>
              </a:pPr>
              <a:t>7/10/18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BE" noProof="0"/>
              <a:t>Cliquez pour modifier les styles du texte du masque</a:t>
            </a:r>
          </a:p>
          <a:p>
            <a:pPr lvl="1"/>
            <a:r>
              <a:rPr lang="nl-BE" noProof="0"/>
              <a:t>Deuxième niveau</a:t>
            </a:r>
          </a:p>
          <a:p>
            <a:pPr lvl="2"/>
            <a:r>
              <a:rPr lang="nl-BE" noProof="0"/>
              <a:t>Troisième niveau</a:t>
            </a:r>
          </a:p>
          <a:p>
            <a:pPr lvl="3"/>
            <a:r>
              <a:rPr lang="nl-BE" noProof="0"/>
              <a:t>Quatrième niveau</a:t>
            </a:r>
          </a:p>
          <a:p>
            <a:pPr lvl="4"/>
            <a:r>
              <a:rPr lang="nl-BE" noProof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BD41B4-71BA-1A45-803D-9E40332C1C5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294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252F9BC-F665-E140-B96C-C96197029553}" type="slidenum">
              <a:rPr lang="fr-FR" sz="1200"/>
              <a:pPr eaLnBrk="1" hangingPunct="1"/>
              <a:t>1</a:t>
            </a:fld>
            <a:endParaRPr 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F6E2166-A284-EC47-99A7-39E6EBC044A2}" type="slidenum">
              <a:rPr lang="fr-FR" sz="1200"/>
              <a:pPr eaLnBrk="1" hangingPunct="1"/>
              <a:t>12</a:t>
            </a:fld>
            <a:endParaRPr lang="fr-FR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43400"/>
            <a:ext cx="60960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b="1">
              <a:latin typeface="Arial" charset="0"/>
              <a:cs typeface="ＭＳ Ｐゴシック" charset="0"/>
            </a:endParaRP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Est-on prêt à changer?  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Est-ce que la haute direction s’est assurée que ses membres sont prêts à changer …. 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	Leur attitude est-elle favorable au changement?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	Leur préparation est-elle suffisante pour ne pas se sentir incompétent face au changement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	Leur perception de ce qui est attendu d’eux comme performance est-elle une cause de stress, de trac incapacitant?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Est-ce que l’on s’est donné les moyens de nos ambitions?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	Les ressources sont-elles suffisantes?	</a:t>
            </a:r>
          </a:p>
          <a:p>
            <a:pPr marL="228600" indent="-228600" eaLnBrk="1" hangingPunct="1"/>
            <a:r>
              <a:rPr lang="fr-CH" b="1">
                <a:latin typeface="Arial" charset="0"/>
                <a:cs typeface="ＭＳ Ｐゴシック" charset="0"/>
              </a:rPr>
              <a:t>	Les compétences organisationnelles sont-elles en adéquation avec les compétences requises par le projet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58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2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20713"/>
            <a:ext cx="2171700" cy="5505450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19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13" y="332656"/>
            <a:ext cx="8229600" cy="1143000"/>
          </a:xfrm>
        </p:spPr>
        <p:txBody>
          <a:bodyPr/>
          <a:lstStyle>
            <a:lvl1pPr>
              <a:defRPr sz="3600">
                <a:solidFill>
                  <a:srgbClr val="80064D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80064D"/>
                </a:solidFill>
              </a:defRPr>
            </a:lvl1pPr>
            <a:lvl2pPr>
              <a:defRPr sz="2400">
                <a:solidFill>
                  <a:srgbClr val="80064D"/>
                </a:solidFill>
              </a:defRPr>
            </a:lvl2pPr>
            <a:lvl3pPr>
              <a:defRPr sz="2400">
                <a:solidFill>
                  <a:srgbClr val="80064D"/>
                </a:solidFill>
              </a:defRPr>
            </a:lvl3pPr>
            <a:lvl4pPr>
              <a:defRPr sz="2400">
                <a:solidFill>
                  <a:srgbClr val="80064D"/>
                </a:solidFill>
              </a:defRPr>
            </a:lvl4pPr>
            <a:lvl5pPr>
              <a:defRPr sz="2400">
                <a:solidFill>
                  <a:srgbClr val="80064D"/>
                </a:solidFill>
              </a:defRPr>
            </a:lvl5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100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9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60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38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83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90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48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Faire glisser l'image vers l'espace réservé ou cliquer sur l'icône pour l'ajouter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680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-masqu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263" y="-26988"/>
            <a:ext cx="9756776" cy="690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207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-396552" y="6237288"/>
            <a:ext cx="43924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  <a:ea typeface="ＭＳ Ｐゴシック" pitchFamily="-65" charset="-128"/>
          <a:cs typeface="ＭＳ Ｐゴシック" pitchFamily="-65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  <a:ea typeface="ＭＳ Ｐゴシック" pitchFamily="-65" charset="-128"/>
          <a:cs typeface="ＭＳ Ｐゴシック" pitchFamily="-65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  <a:ea typeface="ＭＳ Ｐゴシック" pitchFamily="-65" charset="-128"/>
          <a:cs typeface="ＭＳ Ｐゴシック" pitchFamily="-65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nie.cornet@ulg.ac.be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484784"/>
            <a:ext cx="7920038" cy="2304256"/>
          </a:xfrm>
        </p:spPr>
        <p:txBody>
          <a:bodyPr/>
          <a:lstStyle/>
          <a:p>
            <a:r>
              <a:rPr lang="fr-FR" sz="3600" b="1" dirty="0"/>
              <a:t>Développement durable :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fr-FR" sz="3600" b="1" dirty="0"/>
              <a:t>Nouveaux métiers – nouvelles compétences !</a:t>
            </a:r>
            <a:endParaRPr lang="en-GB" sz="3600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-27957" y="4653136"/>
            <a:ext cx="8353425" cy="1231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Times" charset="0"/>
              <a:buNone/>
            </a:pPr>
            <a:r>
              <a:rPr lang="fr-BE" sz="2000" b="1" dirty="0">
                <a:latin typeface="Century Schoolbook" charset="0"/>
                <a:ea typeface="ＭＳ Ｐゴシック" charset="0"/>
                <a:cs typeface="ＭＳ Ｐゴシック" charset="0"/>
              </a:rPr>
              <a:t>Annie CORNET</a:t>
            </a:r>
          </a:p>
          <a:p>
            <a:pPr eaLnBrk="1" hangingPunct="1">
              <a:lnSpc>
                <a:spcPct val="80000"/>
              </a:lnSpc>
              <a:buFont typeface="Times" charset="0"/>
              <a:buNone/>
            </a:pPr>
            <a:r>
              <a:rPr lang="fr-BE" sz="2000" dirty="0">
                <a:latin typeface="Century Schoolbook" charset="0"/>
                <a:ea typeface="ＭＳ Ｐゴシック" charset="0"/>
                <a:cs typeface="ＭＳ Ｐゴシック" charset="0"/>
              </a:rPr>
              <a:t>EGiD - Etudes sur le genre et la diversité en gestion </a:t>
            </a:r>
          </a:p>
          <a:p>
            <a:pPr eaLnBrk="1" hangingPunct="1">
              <a:lnSpc>
                <a:spcPct val="80000"/>
              </a:lnSpc>
              <a:buFont typeface="Times" charset="0"/>
              <a:buNone/>
            </a:pPr>
            <a:r>
              <a:rPr lang="fr-BE" sz="2000" dirty="0">
                <a:latin typeface="Century Schoolbook" charset="0"/>
                <a:ea typeface="ＭＳ Ｐゴシック" charset="0"/>
                <a:cs typeface="ＭＳ Ｐゴシック" charset="0"/>
              </a:rPr>
              <a:t>(HEC-</a:t>
            </a:r>
            <a:r>
              <a:rPr lang="fr-BE" sz="2000" dirty="0" smtClean="0">
                <a:latin typeface="Century Schoolbook" charset="0"/>
                <a:ea typeface="ＭＳ Ｐゴシック" charset="0"/>
                <a:cs typeface="ＭＳ Ｐゴシック" charset="0"/>
              </a:rPr>
              <a:t>Uliège </a:t>
            </a:r>
            <a:r>
              <a:rPr lang="mr-IN" sz="2000" dirty="0" smtClean="0">
                <a:latin typeface="Century Schoolbook" charset="0"/>
                <a:ea typeface="ＭＳ Ｐゴシック" charset="0"/>
                <a:cs typeface="ＭＳ Ｐゴシック" charset="0"/>
              </a:rPr>
              <a:t>–</a:t>
            </a:r>
            <a:r>
              <a:rPr lang="fr-BE" sz="2000" dirty="0" smtClean="0">
                <a:latin typeface="Century Schoolbook" charset="0"/>
                <a:ea typeface="ＭＳ Ｐゴシック" charset="0"/>
                <a:cs typeface="ＭＳ Ｐゴシック" charset="0"/>
              </a:rPr>
              <a:t> Université de Liège) </a:t>
            </a:r>
            <a:endParaRPr lang="fr-BE" sz="2000" dirty="0">
              <a:latin typeface="Century Schoolbook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Times" charset="0"/>
              <a:buNone/>
            </a:pPr>
            <a:r>
              <a:rPr lang="fr-BE" sz="2000" dirty="0">
                <a:solidFill>
                  <a:schemeClr val="accent5">
                    <a:lumMod val="50000"/>
                  </a:schemeClr>
                </a:solidFill>
                <a:latin typeface="Century Schoolbook" charset="0"/>
                <a:ea typeface="ＭＳ Ｐゴシック" charset="0"/>
                <a:cs typeface="ＭＳ Ｐゴシック" charset="0"/>
                <a:hlinkClick r:id="rId3"/>
              </a:rPr>
              <a:t>Annie.cornet</a:t>
            </a:r>
            <a:r>
              <a:rPr lang="fr-BE" sz="2000" dirty="0" smtClean="0">
                <a:solidFill>
                  <a:schemeClr val="accent5">
                    <a:lumMod val="50000"/>
                  </a:schemeClr>
                </a:solidFill>
                <a:latin typeface="Century Schoolbook" charset="0"/>
                <a:ea typeface="ＭＳ Ｐゴシック" charset="0"/>
                <a:cs typeface="ＭＳ Ｐゴシック" charset="0"/>
                <a:hlinkClick r:id="rId3"/>
              </a:rPr>
              <a:t>@</a:t>
            </a:r>
            <a:r>
              <a:rPr lang="fr-BE" sz="2000" dirty="0" smtClean="0">
                <a:solidFill>
                  <a:schemeClr val="accent5">
                    <a:lumMod val="50000"/>
                  </a:schemeClr>
                </a:solidFill>
                <a:latin typeface="Century Schoolbook" charset="0"/>
                <a:ea typeface="ＭＳ Ｐゴシック" charset="0"/>
                <a:cs typeface="ＭＳ Ｐゴシック" charset="0"/>
              </a:rPr>
              <a:t>uliege.be</a:t>
            </a:r>
            <a:endParaRPr lang="fr-BE" sz="2000" dirty="0">
              <a:solidFill>
                <a:schemeClr val="accent5">
                  <a:lumMod val="50000"/>
                </a:schemeClr>
              </a:solidFill>
              <a:latin typeface="Century Schoolbook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Times" charset="0"/>
              <a:buNone/>
            </a:pPr>
            <a:endParaRPr lang="fr-FR" sz="2000" dirty="0">
              <a:latin typeface="Century Schoolbook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7" name="Picture 4" descr="egid imag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5568"/>
            <a:ext cx="1828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Mais aussi </a:t>
            </a:r>
            <a:r>
              <a:rPr lang="mr-IN" dirty="0" smtClean="0"/>
              <a:t>…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Emplois opérationnels </a:t>
            </a:r>
            <a:r>
              <a:rPr lang="mr-IN" dirty="0" smtClean="0"/>
              <a:t>–</a:t>
            </a:r>
            <a:r>
              <a:rPr lang="fr-FR" dirty="0" smtClean="0"/>
              <a:t> ouvrier-ère-s et ingénieur-e-s</a:t>
            </a:r>
          </a:p>
          <a:p>
            <a:r>
              <a:rPr lang="fr-FR" dirty="0" smtClean="0"/>
              <a:t>Emplois administratifs </a:t>
            </a:r>
          </a:p>
          <a:p>
            <a:r>
              <a:rPr lang="fr-FR" dirty="0" smtClean="0"/>
              <a:t>Emplois de recherche et développement</a:t>
            </a:r>
          </a:p>
          <a:p>
            <a:r>
              <a:rPr lang="fr-FR" dirty="0" smtClean="0"/>
              <a:t>Emplois liés à la gestion politique locale, régionale, nationale et internationale de ces enjeux</a:t>
            </a:r>
          </a:p>
          <a:p>
            <a:r>
              <a:rPr lang="fr-FR" dirty="0" smtClean="0"/>
              <a:t>Emplois liés à l’enseignement et à la formation professionnelle de ces nouveaux métiers et professions</a:t>
            </a:r>
          </a:p>
          <a:p>
            <a:r>
              <a:rPr lang="fr-FR" dirty="0" smtClean="0"/>
              <a:t>Emplois scientifiques: recherche universitaire et bureaux d’étude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226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prospective de 8 </a:t>
            </a:r>
            <a:r>
              <a:rPr lang="fr-FR" dirty="0"/>
              <a:t>secteurs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Le </a:t>
            </a:r>
            <a:r>
              <a:rPr lang="fr-FR" dirty="0"/>
              <a:t>secteur du transport,</a:t>
            </a:r>
            <a:endParaRPr lang="fr-BE" dirty="0"/>
          </a:p>
          <a:p>
            <a:pPr lvl="0"/>
            <a:r>
              <a:rPr lang="fr-FR" dirty="0"/>
              <a:t>Le secteur de l’automobile,</a:t>
            </a:r>
            <a:endParaRPr lang="fr-BE" dirty="0"/>
          </a:p>
          <a:p>
            <a:pPr lvl="0"/>
            <a:r>
              <a:rPr lang="fr-FR" dirty="0"/>
              <a:t>Le secteur de la chimie,</a:t>
            </a:r>
            <a:endParaRPr lang="fr-BE" dirty="0"/>
          </a:p>
          <a:p>
            <a:pPr lvl="0"/>
            <a:r>
              <a:rPr lang="fr-FR" dirty="0"/>
              <a:t>Le secteur de la construction,</a:t>
            </a:r>
            <a:endParaRPr lang="fr-BE" dirty="0"/>
          </a:p>
          <a:p>
            <a:pPr lvl="0"/>
            <a:r>
              <a:rPr lang="fr-FR" dirty="0"/>
              <a:t>Le secteur des déchets,</a:t>
            </a:r>
            <a:endParaRPr lang="fr-BE" dirty="0"/>
          </a:p>
          <a:p>
            <a:pPr lvl="0"/>
            <a:r>
              <a:rPr lang="fr-FR" dirty="0"/>
              <a:t>Le secteur de l’énergie,</a:t>
            </a:r>
            <a:endParaRPr lang="fr-BE" dirty="0"/>
          </a:p>
          <a:p>
            <a:pPr lvl="0"/>
            <a:r>
              <a:rPr lang="fr-FR" dirty="0"/>
              <a:t>Le secteur des technologies,</a:t>
            </a:r>
            <a:endParaRPr lang="fr-BE" dirty="0"/>
          </a:p>
          <a:p>
            <a:pPr lvl="0"/>
            <a:r>
              <a:rPr lang="fr-FR" dirty="0"/>
              <a:t>Le secteur de l’industrie alimentaire</a:t>
            </a:r>
            <a:r>
              <a:rPr lang="fr-FR" dirty="0" smtClean="0"/>
              <a:t>.</a:t>
            </a:r>
          </a:p>
          <a:p>
            <a:pPr marL="0" lvl="0" indent="0">
              <a:buNone/>
            </a:pPr>
            <a:r>
              <a:rPr lang="fr-FR" dirty="0" smtClean="0"/>
              <a:t>Mais potentiellement tous les secteurs sont affectés.</a:t>
            </a:r>
            <a:endParaRPr lang="fr-BE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705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>
                <a:latin typeface="Century Schoolbook" charset="0"/>
                <a:ea typeface="ＭＳ Ｐゴシック" charset="0"/>
                <a:cs typeface="ＭＳ Ｐゴシック" charset="0"/>
              </a:rPr>
              <a:t>Stratégies d’action</a:t>
            </a:r>
            <a:endParaRPr lang="fr-FR">
              <a:latin typeface="Century Schoolbook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r-BE">
              <a:latin typeface="Century Schoolbook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Espace réservé du numéro de diapositive 4"/>
          <p:cNvSpPr>
            <a:spLocks noGrp="1"/>
          </p:cNvSpPr>
          <p:nvPr>
            <p:ph type="sldNum" sz="quarter" idx="4294967295"/>
          </p:nvPr>
        </p:nvSpPr>
        <p:spPr bwMode="auto">
          <a:xfrm rot="5400000">
            <a:off x="6989763" y="3736975"/>
            <a:ext cx="3200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fld id="{21DBA6BA-1063-D54F-80A3-6C824026E894}" type="slidenum">
              <a:rPr lang="fr-FR" sz="1400" b="0">
                <a:solidFill>
                  <a:srgbClr val="FFFFFF"/>
                </a:solidFill>
                <a:latin typeface="Garamond" charset="0"/>
              </a:rPr>
              <a:pPr algn="l" eaLnBrk="1" hangingPunct="1"/>
              <a:t>12</a:t>
            </a:fld>
            <a:endParaRPr lang="fr-FR" sz="1400" b="0">
              <a:solidFill>
                <a:srgbClr val="FFFFFF"/>
              </a:solidFill>
              <a:latin typeface="Garamond" charset="0"/>
            </a:endParaRPr>
          </a:p>
        </p:txBody>
      </p:sp>
      <p:sp>
        <p:nvSpPr>
          <p:cNvPr id="35844" name="Espace réservé du pied de page 3"/>
          <p:cNvSpPr>
            <a:spLocks noGrp="1"/>
          </p:cNvSpPr>
          <p:nvPr>
            <p:ph type="ftr" sz="quarter" idx="4294967295"/>
          </p:nvPr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1200" b="1">
                <a:solidFill>
                  <a:schemeClr val="tx2"/>
                </a:solidFill>
                <a:latin typeface="Garamond" charset="0"/>
              </a:rPr>
              <a:t>Cornet Annie - Hec-Université de Liège- UER Management - Unité de recherhce EGiD</a:t>
            </a:r>
          </a:p>
        </p:txBody>
      </p:sp>
      <p:pic>
        <p:nvPicPr>
          <p:cNvPr id="35845" name="Picture 4" descr="trentemillionsdimbecilesp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558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8671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de l’environnement et de la gestion des </a:t>
            </a:r>
            <a:r>
              <a:rPr lang="fr-FR" sz="3200" b="1" i="1" dirty="0" err="1"/>
              <a:t>déchets</a:t>
            </a:r>
            <a:r>
              <a:rPr lang="fr-FR" sz="3200" b="1" i="1" dirty="0"/>
              <a:t>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assainissement</a:t>
            </a:r>
            <a:r>
              <a:rPr lang="fr-FR" sz="2000" dirty="0"/>
              <a:t>, la voirie et le traitement pour l’</a:t>
            </a:r>
            <a:r>
              <a:rPr lang="fr-FR" sz="2000" dirty="0" err="1"/>
              <a:t>élimination</a:t>
            </a:r>
            <a:r>
              <a:rPr lang="fr-FR" sz="2000" dirty="0"/>
              <a:t> des immondices, le captage, l'</a:t>
            </a:r>
            <a:r>
              <a:rPr lang="fr-FR" sz="2000" dirty="0" err="1"/>
              <a:t>épuration</a:t>
            </a:r>
            <a:r>
              <a:rPr lang="fr-FR" sz="2000" dirty="0"/>
              <a:t> et la distribution d'eau douce et les </a:t>
            </a:r>
            <a:r>
              <a:rPr lang="fr-FR" sz="2000" dirty="0" err="1"/>
              <a:t>activités</a:t>
            </a:r>
            <a:r>
              <a:rPr lang="fr-FR" sz="2000" dirty="0"/>
              <a:t> de </a:t>
            </a:r>
            <a:r>
              <a:rPr lang="fr-FR" sz="2000" dirty="0" err="1"/>
              <a:t>récupération</a:t>
            </a:r>
            <a:r>
              <a:rPr lang="fr-FR" sz="2000" dirty="0"/>
              <a:t> de </a:t>
            </a:r>
            <a:r>
              <a:rPr lang="fr-FR" sz="2000" dirty="0" err="1"/>
              <a:t>matières</a:t>
            </a:r>
            <a:r>
              <a:rPr lang="fr-FR" sz="2000" dirty="0"/>
              <a:t> </a:t>
            </a:r>
            <a:r>
              <a:rPr lang="fr-FR" sz="2000" dirty="0" err="1"/>
              <a:t>métalliques</a:t>
            </a:r>
            <a:r>
              <a:rPr lang="fr-FR" sz="2000" dirty="0"/>
              <a:t> et non </a:t>
            </a:r>
            <a:r>
              <a:rPr lang="fr-FR" sz="2000" dirty="0" err="1"/>
              <a:t>métalliques</a:t>
            </a:r>
            <a:r>
              <a:rPr lang="fr-FR" sz="2000" dirty="0"/>
              <a:t> en vue de leur valorisation </a:t>
            </a:r>
            <a:endParaRPr lang="fr-FR" sz="2000" dirty="0" smtClean="0"/>
          </a:p>
          <a:p>
            <a:r>
              <a:rPr lang="fr-FR" sz="2000" b="1" dirty="0"/>
              <a:t>l’</a:t>
            </a:r>
            <a:r>
              <a:rPr lang="fr-FR" sz="2000" b="1" dirty="0" err="1"/>
              <a:t>économie</a:t>
            </a:r>
            <a:r>
              <a:rPr lang="fr-FR" sz="2000" b="1" dirty="0"/>
              <a:t> </a:t>
            </a:r>
            <a:r>
              <a:rPr lang="fr-FR" sz="2000" b="1" dirty="0" smtClean="0"/>
              <a:t>circulaire: </a:t>
            </a:r>
            <a:r>
              <a:rPr lang="fr-FR" sz="2000" dirty="0"/>
              <a:t>l</a:t>
            </a:r>
            <a:r>
              <a:rPr lang="fr-FR" sz="2000" dirty="0" smtClean="0"/>
              <a:t>es </a:t>
            </a:r>
            <a:r>
              <a:rPr lang="fr-FR" sz="2000" dirty="0" err="1"/>
              <a:t>déchets</a:t>
            </a:r>
            <a:r>
              <a:rPr lang="fr-FR" sz="2000" dirty="0"/>
              <a:t> </a:t>
            </a:r>
            <a:r>
              <a:rPr lang="fr-FR" sz="2000" dirty="0" smtClean="0"/>
              <a:t>= ressources </a:t>
            </a:r>
            <a:r>
              <a:rPr lang="fr-FR" sz="2000" dirty="0"/>
              <a:t>à exploiter </a:t>
            </a:r>
            <a:r>
              <a:rPr lang="fr-FR" sz="2000" dirty="0" smtClean="0"/>
              <a:t>en </a:t>
            </a:r>
            <a:r>
              <a:rPr lang="fr-FR" sz="2000" dirty="0"/>
              <a:t>extrayant les </a:t>
            </a:r>
            <a:r>
              <a:rPr lang="fr-FR" sz="2000" dirty="0" err="1"/>
              <a:t>matières</a:t>
            </a:r>
            <a:r>
              <a:rPr lang="fr-FR" sz="2000" dirty="0"/>
              <a:t> </a:t>
            </a:r>
            <a:r>
              <a:rPr lang="fr-FR" sz="2000" dirty="0" err="1"/>
              <a:t>premières</a:t>
            </a:r>
            <a:r>
              <a:rPr lang="fr-FR" sz="2000" dirty="0"/>
              <a:t> des </a:t>
            </a:r>
            <a:r>
              <a:rPr lang="fr-FR" sz="2000" dirty="0" err="1"/>
              <a:t>déchets</a:t>
            </a:r>
            <a:r>
              <a:rPr lang="fr-FR" sz="2000" dirty="0"/>
              <a:t> pour les recycler ou en </a:t>
            </a:r>
            <a:r>
              <a:rPr lang="fr-FR" sz="2000" dirty="0" err="1"/>
              <a:t>brûlant</a:t>
            </a:r>
            <a:r>
              <a:rPr lang="fr-FR" sz="2000" dirty="0"/>
              <a:t> les </a:t>
            </a:r>
            <a:r>
              <a:rPr lang="fr-FR" sz="2000" dirty="0" err="1"/>
              <a:t>déchets</a:t>
            </a:r>
            <a:r>
              <a:rPr lang="fr-FR" sz="2000" dirty="0"/>
              <a:t> pour produire de </a:t>
            </a:r>
            <a:r>
              <a:rPr lang="fr-FR" sz="2000" dirty="0" smtClean="0"/>
              <a:t>l’</a:t>
            </a:r>
            <a:r>
              <a:rPr lang="fr-FR" sz="2000" dirty="0" err="1" smtClean="0"/>
              <a:t>électricite</a:t>
            </a:r>
            <a:r>
              <a:rPr lang="fr-FR" sz="2000" dirty="0" smtClean="0"/>
              <a:t>́.</a:t>
            </a:r>
          </a:p>
          <a:p>
            <a:r>
              <a:rPr lang="fr-FR" sz="2000" dirty="0" err="1" smtClean="0"/>
              <a:t>aménagement</a:t>
            </a:r>
            <a:r>
              <a:rPr lang="fr-FR" sz="2000" dirty="0" smtClean="0"/>
              <a:t> </a:t>
            </a:r>
            <a:r>
              <a:rPr lang="fr-FR" sz="2000" dirty="0"/>
              <a:t>rural et urbain: </a:t>
            </a:r>
            <a:r>
              <a:rPr lang="fr-FR" sz="2000" dirty="0" err="1"/>
              <a:t>proprete</a:t>
            </a:r>
            <a:r>
              <a:rPr lang="fr-FR" sz="2000" dirty="0"/>
              <a:t>́, </a:t>
            </a:r>
            <a:r>
              <a:rPr lang="fr-FR" sz="2000" dirty="0" err="1"/>
              <a:t>hygiène</a:t>
            </a:r>
            <a:r>
              <a:rPr lang="fr-FR" sz="2000" dirty="0"/>
              <a:t>, </a:t>
            </a:r>
            <a:r>
              <a:rPr lang="fr-FR" sz="2000" dirty="0" err="1"/>
              <a:t>coût</a:t>
            </a:r>
            <a:r>
              <a:rPr lang="fr-FR" sz="2000" dirty="0"/>
              <a:t>, </a:t>
            </a:r>
            <a:r>
              <a:rPr lang="fr-FR" sz="2000" dirty="0" err="1"/>
              <a:t>sécurite</a:t>
            </a:r>
            <a:r>
              <a:rPr lang="fr-FR" sz="2000" dirty="0"/>
              <a:t>́, en ce compris les </a:t>
            </a:r>
            <a:r>
              <a:rPr lang="fr-FR" sz="2000" dirty="0" err="1"/>
              <a:t>métiers</a:t>
            </a:r>
            <a:r>
              <a:rPr lang="fr-FR" sz="2000" dirty="0"/>
              <a:t> </a:t>
            </a:r>
            <a:r>
              <a:rPr lang="fr-FR" sz="2000" dirty="0" err="1"/>
              <a:t>liés</a:t>
            </a:r>
            <a:r>
              <a:rPr lang="fr-FR" sz="2000" dirty="0"/>
              <a:t> au nettoyage des espaces publics, à l’entretien des espaces verts et naturels, à la protection du patrimoine naturel </a:t>
            </a:r>
            <a:endParaRPr lang="fr-FR" sz="2000" dirty="0" smtClean="0"/>
          </a:p>
          <a:p>
            <a:r>
              <a:rPr lang="fr-FR" sz="2000" dirty="0" smtClean="0">
                <a:solidFill>
                  <a:srgbClr val="4597A0"/>
                </a:solidFill>
              </a:rPr>
              <a:t>Attention : </a:t>
            </a:r>
            <a:r>
              <a:rPr lang="fr-FR" sz="2000" dirty="0">
                <a:solidFill>
                  <a:srgbClr val="4597A0"/>
                </a:solidFill>
              </a:rPr>
              <a:t>conditions de travail des travailleurs de ces secteurs, soumis à de nombreux </a:t>
            </a:r>
            <a:r>
              <a:rPr lang="fr-FR" sz="2000" dirty="0" err="1">
                <a:solidFill>
                  <a:srgbClr val="4597A0"/>
                </a:solidFill>
              </a:rPr>
              <a:t>déchets</a:t>
            </a:r>
            <a:r>
              <a:rPr lang="fr-FR" sz="2000" dirty="0">
                <a:solidFill>
                  <a:srgbClr val="4597A0"/>
                </a:solidFill>
              </a:rPr>
              <a:t> toxiques et dangereux pour leur santé. </a:t>
            </a:r>
            <a:endParaRPr lang="fr-FR" sz="2000" dirty="0">
              <a:solidFill>
                <a:srgbClr val="4597A0"/>
              </a:solidFill>
            </a:endParaRPr>
          </a:p>
          <a:p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97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de l’</a:t>
            </a:r>
            <a:r>
              <a:rPr lang="fr-FR" sz="3200" b="1" i="1" dirty="0" err="1"/>
              <a:t>énergie</a:t>
            </a:r>
            <a:r>
              <a:rPr lang="fr-FR" sz="3200" b="1" i="1" dirty="0"/>
              <a:t>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/>
          <a:lstStyle/>
          <a:p>
            <a:r>
              <a:rPr lang="fr-FR" sz="1800" dirty="0" smtClean="0"/>
              <a:t>Une </a:t>
            </a:r>
            <a:r>
              <a:rPr lang="fr-FR" sz="1800" dirty="0"/>
              <a:t>« </a:t>
            </a:r>
            <a:r>
              <a:rPr lang="fr-FR" sz="1800" b="1" dirty="0" err="1"/>
              <a:t>énergie</a:t>
            </a:r>
            <a:r>
              <a:rPr lang="fr-FR" sz="1800" b="1" dirty="0"/>
              <a:t> verte </a:t>
            </a:r>
            <a:r>
              <a:rPr lang="fr-FR" sz="1800" dirty="0"/>
              <a:t>» est une source d'</a:t>
            </a:r>
            <a:r>
              <a:rPr lang="fr-FR" sz="1800" dirty="0" err="1"/>
              <a:t>énergie</a:t>
            </a:r>
            <a:r>
              <a:rPr lang="fr-FR" sz="1800" dirty="0"/>
              <a:t> primaire qui produit une </a:t>
            </a:r>
            <a:r>
              <a:rPr lang="fr-FR" sz="1800" dirty="0" err="1"/>
              <a:t>quantite</a:t>
            </a:r>
            <a:r>
              <a:rPr lang="fr-FR" sz="1800" dirty="0"/>
              <a:t>́ faible de polluants lorsqu'elle est </a:t>
            </a:r>
            <a:r>
              <a:rPr lang="fr-FR" sz="1800" dirty="0" err="1"/>
              <a:t>transformée</a:t>
            </a:r>
            <a:r>
              <a:rPr lang="fr-FR" sz="1800" dirty="0"/>
              <a:t> en </a:t>
            </a:r>
            <a:r>
              <a:rPr lang="fr-FR" sz="1800" dirty="0" err="1"/>
              <a:t>énergie</a:t>
            </a:r>
            <a:r>
              <a:rPr lang="fr-FR" sz="1800" dirty="0"/>
              <a:t> </a:t>
            </a:r>
            <a:r>
              <a:rPr lang="fr-FR" sz="1800" dirty="0" smtClean="0"/>
              <a:t>finale :technologies </a:t>
            </a:r>
            <a:r>
              <a:rPr lang="fr-FR" sz="1800" dirty="0" err="1"/>
              <a:t>liées</a:t>
            </a:r>
            <a:r>
              <a:rPr lang="fr-FR" sz="1800" dirty="0"/>
              <a:t> à l’</a:t>
            </a:r>
            <a:r>
              <a:rPr lang="fr-FR" sz="1800" dirty="0" err="1"/>
              <a:t>énergie</a:t>
            </a:r>
            <a:r>
              <a:rPr lang="fr-FR" sz="1800" dirty="0"/>
              <a:t> </a:t>
            </a:r>
            <a:r>
              <a:rPr lang="fr-FR" sz="1800" dirty="0" err="1"/>
              <a:t>éolienne</a:t>
            </a:r>
            <a:r>
              <a:rPr lang="fr-FR" sz="1800" dirty="0"/>
              <a:t> (parcs d’</a:t>
            </a:r>
            <a:r>
              <a:rPr lang="fr-FR" sz="1800" dirty="0" err="1"/>
              <a:t>éoliennes</a:t>
            </a:r>
            <a:r>
              <a:rPr lang="fr-FR" sz="1800" dirty="0"/>
              <a:t>) et </a:t>
            </a:r>
            <a:r>
              <a:rPr lang="fr-FR" sz="1800" dirty="0" err="1"/>
              <a:t>cinétique</a:t>
            </a:r>
            <a:r>
              <a:rPr lang="fr-FR" sz="1800" dirty="0"/>
              <a:t>, à l’</a:t>
            </a:r>
            <a:r>
              <a:rPr lang="fr-FR" sz="1800" dirty="0" err="1"/>
              <a:t>énergie</a:t>
            </a:r>
            <a:r>
              <a:rPr lang="fr-FR" sz="1800" dirty="0"/>
              <a:t> solaire (panneaux solaires </a:t>
            </a:r>
            <a:r>
              <a:rPr lang="fr-FR" sz="1800" dirty="0" err="1"/>
              <a:t>photovoltaïques</a:t>
            </a:r>
            <a:r>
              <a:rPr lang="fr-FR" sz="1800" dirty="0"/>
              <a:t>), à la </a:t>
            </a:r>
            <a:r>
              <a:rPr lang="fr-FR" sz="1800" dirty="0" err="1"/>
              <a:t>cogénération</a:t>
            </a:r>
            <a:r>
              <a:rPr lang="fr-FR" sz="1800" dirty="0"/>
              <a:t> à base de biomasse et à la </a:t>
            </a:r>
            <a:r>
              <a:rPr lang="fr-FR" sz="1800" dirty="0" err="1"/>
              <a:t>géothermie</a:t>
            </a:r>
            <a:r>
              <a:rPr lang="fr-FR" sz="1800" dirty="0"/>
              <a:t>, à l’</a:t>
            </a:r>
            <a:r>
              <a:rPr lang="fr-FR" sz="1800" dirty="0" err="1"/>
              <a:t>énergie</a:t>
            </a:r>
            <a:r>
              <a:rPr lang="fr-FR" sz="1800" dirty="0"/>
              <a:t> </a:t>
            </a:r>
            <a:r>
              <a:rPr lang="fr-FR" sz="1800" dirty="0" err="1"/>
              <a:t>marémotrice</a:t>
            </a:r>
            <a:r>
              <a:rPr lang="fr-FR" sz="1800" dirty="0"/>
              <a:t>, à l’</a:t>
            </a:r>
            <a:r>
              <a:rPr lang="fr-FR" sz="1800" dirty="0" err="1"/>
              <a:t>énergie</a:t>
            </a:r>
            <a:r>
              <a:rPr lang="fr-FR" sz="1800" dirty="0"/>
              <a:t> des vagues, à l’</a:t>
            </a:r>
            <a:r>
              <a:rPr lang="fr-FR" sz="1800" dirty="0" err="1"/>
              <a:t>énergie</a:t>
            </a:r>
            <a:r>
              <a:rPr lang="fr-FR" sz="1800" dirty="0"/>
              <a:t> hydrolienne, à l’</a:t>
            </a:r>
            <a:r>
              <a:rPr lang="fr-FR" sz="1800" dirty="0" err="1"/>
              <a:t>énergie</a:t>
            </a:r>
            <a:r>
              <a:rPr lang="fr-FR" sz="1800" dirty="0"/>
              <a:t> </a:t>
            </a:r>
            <a:r>
              <a:rPr lang="fr-FR" sz="1800" dirty="0" err="1"/>
              <a:t>hydroélectrique</a:t>
            </a:r>
            <a:r>
              <a:rPr lang="fr-FR" sz="1800" dirty="0"/>
              <a:t>, </a:t>
            </a:r>
            <a:r>
              <a:rPr lang="fr-FR" sz="1800" dirty="0" smtClean="0"/>
              <a:t>etc.</a:t>
            </a:r>
          </a:p>
          <a:p>
            <a:r>
              <a:rPr lang="fr-FR" sz="1800" dirty="0" err="1" smtClean="0"/>
              <a:t>intégration</a:t>
            </a:r>
            <a:r>
              <a:rPr lang="fr-FR" sz="1800" dirty="0" smtClean="0"/>
              <a:t> </a:t>
            </a:r>
            <a:r>
              <a:rPr lang="fr-FR" sz="1800" dirty="0"/>
              <a:t>du solaire </a:t>
            </a:r>
            <a:r>
              <a:rPr lang="fr-FR" sz="1800" dirty="0" err="1"/>
              <a:t>photovoltaïque</a:t>
            </a:r>
            <a:r>
              <a:rPr lang="fr-FR" sz="1800" dirty="0"/>
              <a:t> et du thermique avec des implications importantes dans le secteur de la construction (</a:t>
            </a:r>
            <a:r>
              <a:rPr lang="fr-FR" sz="1800" dirty="0" err="1"/>
              <a:t>façades</a:t>
            </a:r>
            <a:r>
              <a:rPr lang="fr-FR" sz="1800" dirty="0"/>
              <a:t> </a:t>
            </a:r>
            <a:r>
              <a:rPr lang="fr-FR" sz="1800" dirty="0" err="1"/>
              <a:t>vitrées</a:t>
            </a:r>
            <a:r>
              <a:rPr lang="fr-FR" sz="1800" dirty="0"/>
              <a:t> et isolantes bioclimatiques)</a:t>
            </a:r>
            <a:r>
              <a:rPr lang="fr-FR" sz="1800" dirty="0" smtClean="0"/>
              <a:t>.</a:t>
            </a:r>
          </a:p>
          <a:p>
            <a:r>
              <a:rPr lang="fr-FR" sz="1800" dirty="0" smtClean="0"/>
              <a:t>Les </a:t>
            </a:r>
            <a:r>
              <a:rPr lang="fr-FR" sz="1800" dirty="0"/>
              <a:t>pompes à chaleur, la </a:t>
            </a:r>
            <a:r>
              <a:rPr lang="fr-FR" sz="1800" dirty="0" err="1"/>
              <a:t>cogénération</a:t>
            </a:r>
            <a:r>
              <a:rPr lang="fr-FR" sz="1800" dirty="0"/>
              <a:t>, la </a:t>
            </a:r>
            <a:r>
              <a:rPr lang="fr-FR" sz="1800" dirty="0" err="1"/>
              <a:t>bio-méthanisation</a:t>
            </a:r>
            <a:r>
              <a:rPr lang="fr-FR" sz="1800" dirty="0"/>
              <a:t>, la </a:t>
            </a:r>
            <a:r>
              <a:rPr lang="fr-FR" sz="1800" dirty="0" err="1"/>
              <a:t>géothermie</a:t>
            </a:r>
            <a:r>
              <a:rPr lang="fr-FR" sz="1800" dirty="0"/>
              <a:t> sont en plein </a:t>
            </a:r>
            <a:r>
              <a:rPr lang="fr-FR" sz="1800" dirty="0" err="1"/>
              <a:t>développement</a:t>
            </a:r>
            <a:r>
              <a:rPr lang="fr-FR" sz="1800" dirty="0"/>
              <a:t>. Le financement de la R&amp;D sera essentiel pour le positionnement de l’Europe. </a:t>
            </a: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8045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de la construction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08520" y="1340768"/>
            <a:ext cx="9001000" cy="4525963"/>
          </a:xfrm>
        </p:spPr>
        <p:txBody>
          <a:bodyPr/>
          <a:lstStyle/>
          <a:p>
            <a:r>
              <a:rPr lang="fr-FR" sz="2000" dirty="0"/>
              <a:t>Il y a de nouveaux </a:t>
            </a:r>
            <a:r>
              <a:rPr lang="fr-FR" sz="2000" dirty="0" err="1"/>
              <a:t>métiers</a:t>
            </a:r>
            <a:r>
              <a:rPr lang="fr-FR" sz="2000" dirty="0"/>
              <a:t> </a:t>
            </a:r>
            <a:r>
              <a:rPr lang="fr-FR" sz="2000" dirty="0" err="1"/>
              <a:t>liés</a:t>
            </a:r>
            <a:r>
              <a:rPr lang="fr-FR" sz="2000" dirty="0"/>
              <a:t> à l’</a:t>
            </a:r>
            <a:r>
              <a:rPr lang="fr-FR" sz="2000" dirty="0" err="1"/>
              <a:t>émergence</a:t>
            </a:r>
            <a:r>
              <a:rPr lang="fr-FR" sz="2000" dirty="0"/>
              <a:t> de l’</a:t>
            </a:r>
            <a:r>
              <a:rPr lang="fr-FR" sz="2000" dirty="0" err="1"/>
              <a:t>éco-construction</a:t>
            </a:r>
            <a:r>
              <a:rPr lang="fr-FR" sz="2000" dirty="0"/>
              <a:t> ou de la construction durable qui consiste à construire ou à </a:t>
            </a:r>
            <a:r>
              <a:rPr lang="fr-FR" sz="2000" dirty="0" err="1"/>
              <a:t>rénover</a:t>
            </a:r>
            <a:r>
              <a:rPr lang="fr-FR" sz="2000" dirty="0"/>
              <a:t> des </a:t>
            </a:r>
            <a:r>
              <a:rPr lang="fr-FR" sz="2000" dirty="0" err="1"/>
              <a:t>bâtiments</a:t>
            </a:r>
            <a:r>
              <a:rPr lang="fr-FR" sz="2000" dirty="0"/>
              <a:t> en respectant au mieux l’</a:t>
            </a:r>
            <a:r>
              <a:rPr lang="fr-FR" sz="2000" dirty="0" err="1"/>
              <a:t>écologie</a:t>
            </a:r>
            <a:r>
              <a:rPr lang="fr-FR" sz="2000" dirty="0"/>
              <a:t> lors de la construction (</a:t>
            </a:r>
            <a:r>
              <a:rPr lang="fr-FR" sz="2000" dirty="0" err="1"/>
              <a:t>matériaux</a:t>
            </a:r>
            <a:r>
              <a:rPr lang="fr-FR" sz="2000" dirty="0"/>
              <a:t> </a:t>
            </a:r>
            <a:r>
              <a:rPr lang="fr-FR" sz="2000" dirty="0" err="1"/>
              <a:t>utilisés</a:t>
            </a:r>
            <a:r>
              <a:rPr lang="fr-FR" sz="2000" dirty="0"/>
              <a:t>, isolation, etc.), mais aussi, lors de leur utilisation (consommation d’</a:t>
            </a:r>
            <a:r>
              <a:rPr lang="fr-FR" sz="2000" dirty="0" err="1"/>
              <a:t>énergie</a:t>
            </a:r>
            <a:r>
              <a:rPr lang="fr-FR" sz="2000" dirty="0"/>
              <a:t>, </a:t>
            </a:r>
            <a:r>
              <a:rPr lang="fr-FR" sz="2000" dirty="0" err="1"/>
              <a:t>récupération</a:t>
            </a:r>
            <a:r>
              <a:rPr lang="fr-FR" sz="2000" dirty="0"/>
              <a:t> d’eau, </a:t>
            </a:r>
            <a:r>
              <a:rPr lang="fr-FR" sz="2000" dirty="0" err="1"/>
              <a:t>énergie</a:t>
            </a:r>
            <a:r>
              <a:rPr lang="fr-FR" sz="2000" dirty="0"/>
              <a:t> renouvelable, etc.). </a:t>
            </a:r>
            <a:endParaRPr lang="fr-FR" sz="2000" dirty="0" smtClean="0"/>
          </a:p>
          <a:p>
            <a:r>
              <a:rPr lang="fr-FR" sz="2000" dirty="0" smtClean="0"/>
              <a:t>On </a:t>
            </a:r>
            <a:r>
              <a:rPr lang="fr-FR" sz="2000" dirty="0"/>
              <a:t>retrouve aussi dans les </a:t>
            </a:r>
            <a:r>
              <a:rPr lang="fr-FR" sz="2000" dirty="0" err="1"/>
              <a:t>métiers</a:t>
            </a:r>
            <a:r>
              <a:rPr lang="fr-FR" sz="2000" dirty="0"/>
              <a:t> verts, les </a:t>
            </a:r>
            <a:r>
              <a:rPr lang="fr-FR" sz="2000" dirty="0" err="1"/>
              <a:t>métiers</a:t>
            </a:r>
            <a:r>
              <a:rPr lang="fr-FR" sz="2000" dirty="0"/>
              <a:t> </a:t>
            </a:r>
            <a:r>
              <a:rPr lang="fr-FR" sz="2000" dirty="0" err="1"/>
              <a:t>impliqués</a:t>
            </a:r>
            <a:r>
              <a:rPr lang="fr-FR" sz="2000" dirty="0"/>
              <a:t> dans les travaux d’</a:t>
            </a:r>
            <a:r>
              <a:rPr lang="fr-FR" sz="2000" dirty="0" err="1"/>
              <a:t>étanchéite</a:t>
            </a:r>
            <a:r>
              <a:rPr lang="fr-FR" sz="2000" dirty="0"/>
              <a:t>́ et d’isolation, </a:t>
            </a:r>
            <a:r>
              <a:rPr lang="fr-FR" sz="2000" dirty="0" err="1"/>
              <a:t>métiers</a:t>
            </a:r>
            <a:r>
              <a:rPr lang="fr-FR" sz="2000" dirty="0"/>
              <a:t> de </a:t>
            </a:r>
            <a:r>
              <a:rPr lang="fr-FR" sz="2000" dirty="0" err="1"/>
              <a:t>ventiliste</a:t>
            </a:r>
            <a:r>
              <a:rPr lang="fr-FR" sz="2000" dirty="0"/>
              <a:t>, les acousticiens, les </a:t>
            </a:r>
            <a:r>
              <a:rPr lang="fr-FR" sz="2000" dirty="0" err="1"/>
              <a:t>géomaticiens</a:t>
            </a:r>
            <a:r>
              <a:rPr lang="fr-FR" sz="2000" dirty="0"/>
              <a:t>, les domoticiens. </a:t>
            </a:r>
            <a:endParaRPr lang="fr-FR" sz="2000" dirty="0" smtClean="0"/>
          </a:p>
          <a:p>
            <a:r>
              <a:rPr lang="fr-FR" sz="2000" dirty="0" smtClean="0"/>
              <a:t>Plusieurs </a:t>
            </a:r>
            <a:r>
              <a:rPr lang="fr-FR" sz="2000" dirty="0" err="1"/>
              <a:t>métiers</a:t>
            </a:r>
            <a:r>
              <a:rPr lang="fr-FR" sz="2000" dirty="0"/>
              <a:t> sont </a:t>
            </a:r>
            <a:r>
              <a:rPr lang="fr-FR" sz="2000" dirty="0" err="1"/>
              <a:t>liés</a:t>
            </a:r>
            <a:r>
              <a:rPr lang="fr-FR" sz="2000" dirty="0"/>
              <a:t> au respect des normes </a:t>
            </a:r>
            <a:r>
              <a:rPr lang="fr-FR" sz="2000" dirty="0" err="1"/>
              <a:t>légales</a:t>
            </a:r>
            <a:r>
              <a:rPr lang="fr-FR" sz="2000" dirty="0"/>
              <a:t> comme le responsable PEB (performance </a:t>
            </a:r>
            <a:r>
              <a:rPr lang="fr-FR" sz="2000" dirty="0" err="1"/>
              <a:t>énergétique</a:t>
            </a:r>
            <a:r>
              <a:rPr lang="fr-FR" sz="2000" dirty="0"/>
              <a:t> des </a:t>
            </a:r>
            <a:r>
              <a:rPr lang="fr-FR" sz="2000" dirty="0" err="1"/>
              <a:t>bâtiments</a:t>
            </a:r>
            <a:r>
              <a:rPr lang="fr-FR" sz="2000" dirty="0"/>
              <a:t>) qui a pour mission la </a:t>
            </a:r>
            <a:r>
              <a:rPr lang="fr-FR" sz="2000" dirty="0" err="1"/>
              <a:t>rédaction</a:t>
            </a:r>
            <a:r>
              <a:rPr lang="fr-FR" sz="2000" dirty="0"/>
              <a:t> de l'engagement PEB, la conception et la description des mesures à mettre en </a:t>
            </a:r>
            <a:r>
              <a:rPr lang="fr-FR" sz="2000" dirty="0" err="1"/>
              <a:t>oeuvre</a:t>
            </a:r>
            <a:r>
              <a:rPr lang="fr-FR" sz="2000" dirty="0"/>
              <a:t> pour atteindre les exigences PEB, le </a:t>
            </a:r>
            <a:r>
              <a:rPr lang="fr-FR" sz="2000" dirty="0" err="1"/>
              <a:t>contrôle</a:t>
            </a:r>
            <a:r>
              <a:rPr lang="fr-FR" sz="2000" dirty="0"/>
              <a:t> de l'</a:t>
            </a:r>
            <a:r>
              <a:rPr lang="fr-FR" sz="2000" dirty="0" err="1"/>
              <a:t>exécution</a:t>
            </a:r>
            <a:r>
              <a:rPr lang="fr-FR" sz="2000" dirty="0"/>
              <a:t> des travaux relatifs à la PEB, la </a:t>
            </a:r>
            <a:r>
              <a:rPr lang="fr-FR" sz="2000" dirty="0" err="1"/>
              <a:t>rédaction</a:t>
            </a:r>
            <a:r>
              <a:rPr lang="fr-FR" sz="2000" dirty="0"/>
              <a:t> des </a:t>
            </a:r>
            <a:r>
              <a:rPr lang="fr-FR" sz="2000" dirty="0" err="1"/>
              <a:t>déclarations</a:t>
            </a:r>
            <a:r>
              <a:rPr lang="fr-FR" sz="2000" dirty="0"/>
              <a:t> PEB. 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421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du transport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r>
              <a:rPr lang="fr-FR" sz="1800" dirty="0" err="1"/>
              <a:t>prévenir</a:t>
            </a:r>
            <a:r>
              <a:rPr lang="fr-FR" sz="1800" dirty="0"/>
              <a:t> ou </a:t>
            </a:r>
            <a:r>
              <a:rPr lang="fr-FR" sz="1800" dirty="0" err="1"/>
              <a:t>éliminer</a:t>
            </a:r>
            <a:r>
              <a:rPr lang="fr-FR" sz="1800" dirty="0"/>
              <a:t> les effets </a:t>
            </a:r>
            <a:r>
              <a:rPr lang="fr-FR" sz="1800" dirty="0" err="1"/>
              <a:t>négatifs</a:t>
            </a:r>
            <a:r>
              <a:rPr lang="fr-FR" sz="1800" dirty="0"/>
              <a:t> de l'augmentation du trafic, par des mesures en </a:t>
            </a:r>
            <a:r>
              <a:rPr lang="fr-FR" sz="1800" dirty="0" err="1"/>
              <a:t>matière</a:t>
            </a:r>
            <a:r>
              <a:rPr lang="fr-FR" sz="1800" dirty="0"/>
              <a:t> d'</a:t>
            </a:r>
            <a:r>
              <a:rPr lang="fr-FR" sz="1800" dirty="0" err="1"/>
              <a:t>aménagement</a:t>
            </a:r>
            <a:r>
              <a:rPr lang="fr-FR" sz="1800" dirty="0"/>
              <a:t> du territoire et de tarification des infrastructures; </a:t>
            </a:r>
          </a:p>
          <a:p>
            <a:r>
              <a:rPr lang="fr-FR" sz="1800" dirty="0"/>
              <a:t>promouvoir les transports publics, les transports intermodaux et les transports </a:t>
            </a:r>
            <a:r>
              <a:rPr lang="fr-FR" sz="1800" dirty="0" err="1"/>
              <a:t>combinés</a:t>
            </a:r>
            <a:r>
              <a:rPr lang="fr-FR" sz="1800" dirty="0"/>
              <a:t>, ainsi que les modes de transport moins dommageables pour l'environnement (ferroviaires et fluviaux); </a:t>
            </a:r>
          </a:p>
          <a:p>
            <a:r>
              <a:rPr lang="fr-FR" sz="1800" dirty="0"/>
              <a:t>poursuivre la recherche et le </a:t>
            </a:r>
            <a:r>
              <a:rPr lang="fr-FR" sz="1800" dirty="0" err="1"/>
              <a:t>développement</a:t>
            </a:r>
            <a:r>
              <a:rPr lang="fr-FR" sz="1800" dirty="0"/>
              <a:t> technologique, en particulier en vue de </a:t>
            </a:r>
            <a:r>
              <a:rPr lang="fr-FR" sz="1800" dirty="0" err="1"/>
              <a:t>réduire</a:t>
            </a:r>
            <a:r>
              <a:rPr lang="fr-FR" sz="1800" dirty="0"/>
              <a:t> les </a:t>
            </a:r>
            <a:r>
              <a:rPr lang="fr-FR" sz="1800" dirty="0" err="1"/>
              <a:t>émissions</a:t>
            </a:r>
            <a:r>
              <a:rPr lang="fr-FR" sz="1800" dirty="0"/>
              <a:t> de CO2 et le bruit; </a:t>
            </a:r>
          </a:p>
          <a:p>
            <a:r>
              <a:rPr lang="fr-FR" sz="1800" dirty="0"/>
              <a:t>sensibiliser le public, les conducteurs de voitures et l'industrie quant à la </a:t>
            </a:r>
            <a:r>
              <a:rPr lang="fr-FR" sz="1800" dirty="0" err="1"/>
              <a:t>manière</a:t>
            </a:r>
            <a:r>
              <a:rPr lang="fr-FR" sz="1800" dirty="0"/>
              <a:t> de </a:t>
            </a:r>
            <a:r>
              <a:rPr lang="fr-FR" sz="1800" dirty="0" err="1"/>
              <a:t>réduire</a:t>
            </a:r>
            <a:r>
              <a:rPr lang="fr-FR" sz="1800" dirty="0"/>
              <a:t> les incidences des transports sur l'environnement, entre autres </a:t>
            </a:r>
            <a:r>
              <a:rPr lang="fr-FR" sz="1800" dirty="0" err="1"/>
              <a:t>grâce</a:t>
            </a:r>
            <a:r>
              <a:rPr lang="fr-FR" sz="1800" dirty="0"/>
              <a:t> à des indicateurs et à la normalisation des </a:t>
            </a:r>
            <a:r>
              <a:rPr lang="fr-FR" sz="1800" dirty="0" err="1"/>
              <a:t>véhicules</a:t>
            </a:r>
            <a:r>
              <a:rPr lang="fr-FR" sz="1800" dirty="0"/>
              <a:t>. Une des </a:t>
            </a:r>
            <a:r>
              <a:rPr lang="fr-FR" sz="1800" dirty="0" err="1"/>
              <a:t>préconisations</a:t>
            </a:r>
            <a:r>
              <a:rPr lang="fr-FR" sz="1800" dirty="0"/>
              <a:t> est de </a:t>
            </a:r>
            <a:r>
              <a:rPr lang="fr-FR" sz="1800" dirty="0" err="1"/>
              <a:t>répercuter</a:t>
            </a:r>
            <a:r>
              <a:rPr lang="fr-FR" sz="1800" dirty="0"/>
              <a:t> les </a:t>
            </a:r>
            <a:r>
              <a:rPr lang="fr-FR" sz="1800" dirty="0" err="1"/>
              <a:t>coûts</a:t>
            </a:r>
            <a:r>
              <a:rPr lang="fr-FR" sz="1800" dirty="0"/>
              <a:t> externes du transport (pollution, bruit, encombrements etc.) sur le prix payé par l’utilisateur, afin de l’inciter à modifier ses comportements18. </a:t>
            </a:r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0359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 smtClean="0"/>
              <a:t>Le </a:t>
            </a:r>
            <a:r>
              <a:rPr lang="fr-FR" sz="3200" b="1" i="1" dirty="0"/>
              <a:t>secteur de l’automobile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smtClean="0"/>
              <a:t>l’</a:t>
            </a:r>
            <a:r>
              <a:rPr lang="fr-FR" sz="1800" dirty="0" err="1" smtClean="0"/>
              <a:t>électronique</a:t>
            </a:r>
            <a:r>
              <a:rPr lang="fr-FR" sz="1800" dirty="0"/>
              <a:t>, </a:t>
            </a:r>
            <a:r>
              <a:rPr lang="fr-FR" sz="1800" dirty="0" smtClean="0"/>
              <a:t>les </a:t>
            </a:r>
            <a:r>
              <a:rPr lang="fr-FR" sz="1800" dirty="0"/>
              <a:t>nouveaux </a:t>
            </a:r>
            <a:r>
              <a:rPr lang="fr-FR" sz="1800" dirty="0" err="1"/>
              <a:t>matériaux</a:t>
            </a:r>
            <a:r>
              <a:rPr lang="fr-FR" sz="1800" dirty="0"/>
              <a:t> composites et/ou recyclables (pour les pneus, les huiles, les batteries, le mobilier de bord des </a:t>
            </a:r>
            <a:r>
              <a:rPr lang="fr-FR" sz="1800" dirty="0" err="1"/>
              <a:t>véhicules</a:t>
            </a:r>
            <a:r>
              <a:rPr lang="fr-FR" sz="1800" dirty="0"/>
              <a:t>, etc.), </a:t>
            </a:r>
            <a:r>
              <a:rPr lang="fr-FR" sz="1800" dirty="0" smtClean="0"/>
              <a:t>les </a:t>
            </a:r>
            <a:r>
              <a:rPr lang="fr-FR" sz="1800" dirty="0"/>
              <a:t>nouveaux combustibles et carburants </a:t>
            </a:r>
            <a:r>
              <a:rPr lang="fr-FR" sz="1800" dirty="0" smtClean="0"/>
              <a:t>durables </a:t>
            </a:r>
            <a:r>
              <a:rPr lang="fr-FR" sz="1800" dirty="0"/>
              <a:t>(carburant et motorisation </a:t>
            </a:r>
            <a:r>
              <a:rPr lang="fr-FR" sz="1800" dirty="0" err="1"/>
              <a:t>adaptée</a:t>
            </a:r>
            <a:r>
              <a:rPr lang="fr-FR" sz="1800" dirty="0"/>
              <a:t>). </a:t>
            </a:r>
            <a:endParaRPr lang="fr-FR" sz="1800" dirty="0" smtClean="0"/>
          </a:p>
          <a:p>
            <a:r>
              <a:rPr lang="fr-FR" sz="1800" dirty="0"/>
              <a:t>On demande aux </a:t>
            </a:r>
            <a:r>
              <a:rPr lang="fr-FR" sz="1800" dirty="0" err="1"/>
              <a:t>mécaniciens</a:t>
            </a:r>
            <a:r>
              <a:rPr lang="fr-FR" sz="1800" dirty="0"/>
              <a:t> des niveaux de </a:t>
            </a:r>
            <a:r>
              <a:rPr lang="fr-FR" sz="1800" dirty="0" err="1"/>
              <a:t>compétences</a:t>
            </a:r>
            <a:r>
              <a:rPr lang="fr-FR" sz="1800" dirty="0"/>
              <a:t> de plus en plus </a:t>
            </a:r>
            <a:r>
              <a:rPr lang="fr-FR" sz="1800" dirty="0" err="1"/>
              <a:t>élevés</a:t>
            </a:r>
            <a:r>
              <a:rPr lang="fr-FR" sz="1800" dirty="0"/>
              <a:t>: la </a:t>
            </a:r>
            <a:r>
              <a:rPr lang="fr-FR" sz="1800" dirty="0" err="1"/>
              <a:t>mécanique</a:t>
            </a:r>
            <a:r>
              <a:rPr lang="fr-FR" sz="1800" dirty="0"/>
              <a:t> automobile mais aussi l'informatique, l'</a:t>
            </a:r>
            <a:r>
              <a:rPr lang="fr-FR" sz="1800" dirty="0" err="1"/>
              <a:t>électronique</a:t>
            </a:r>
            <a:r>
              <a:rPr lang="fr-FR" sz="1800" dirty="0"/>
              <a:t> et l'</a:t>
            </a:r>
            <a:r>
              <a:rPr lang="fr-FR" sz="1800" dirty="0" err="1"/>
              <a:t>électricite</a:t>
            </a:r>
            <a:r>
              <a:rPr lang="fr-FR" sz="1800" dirty="0"/>
              <a:t>́ ou la maintenance. </a:t>
            </a:r>
            <a:endParaRPr lang="fr-FR" sz="1800" dirty="0" smtClean="0"/>
          </a:p>
          <a:p>
            <a:r>
              <a:rPr lang="fr-FR" sz="1800" dirty="0" smtClean="0"/>
              <a:t>Les </a:t>
            </a:r>
            <a:r>
              <a:rPr lang="fr-FR" sz="1800" dirty="0" err="1"/>
              <a:t>métiers</a:t>
            </a:r>
            <a:r>
              <a:rPr lang="fr-FR" sz="1800" dirty="0"/>
              <a:t> qui rentrent dans le sous-secteur de la </a:t>
            </a:r>
            <a:r>
              <a:rPr lang="fr-FR" sz="1800" dirty="0" err="1"/>
              <a:t>réparation</a:t>
            </a:r>
            <a:r>
              <a:rPr lang="fr-FR" sz="1800" dirty="0"/>
              <a:t> et de l'entretien des </a:t>
            </a:r>
            <a:r>
              <a:rPr lang="fr-FR" sz="1800" dirty="0" err="1"/>
              <a:t>véhicules</a:t>
            </a:r>
            <a:r>
              <a:rPr lang="fr-FR" sz="1800" dirty="0"/>
              <a:t> ont beaucoup </a:t>
            </a:r>
            <a:r>
              <a:rPr lang="fr-FR" sz="1800" dirty="0" err="1"/>
              <a:t>évolue</a:t>
            </a:r>
            <a:r>
              <a:rPr lang="fr-FR" sz="1800" dirty="0"/>
              <a:t>́ en raison des nouveaux produits mis sur le marché par les constructeurs tels que les consoles </a:t>
            </a:r>
            <a:r>
              <a:rPr lang="fr-FR" sz="1800" dirty="0" err="1"/>
              <a:t>multimédia</a:t>
            </a:r>
            <a:r>
              <a:rPr lang="fr-FR" sz="1800" dirty="0"/>
              <a:t>, les </a:t>
            </a:r>
            <a:r>
              <a:rPr lang="fr-FR" sz="1800" dirty="0" err="1"/>
              <a:t>régulateurs</a:t>
            </a:r>
            <a:r>
              <a:rPr lang="fr-FR" sz="1800" dirty="0"/>
              <a:t> de vitesse, l'airbag « intelligent », l'</a:t>
            </a:r>
            <a:r>
              <a:rPr lang="fr-FR" sz="1800" dirty="0" err="1"/>
              <a:t>éclairage</a:t>
            </a:r>
            <a:r>
              <a:rPr lang="fr-FR" sz="1800" dirty="0"/>
              <a:t> au </a:t>
            </a:r>
            <a:r>
              <a:rPr lang="fr-FR" sz="1800" dirty="0" err="1"/>
              <a:t>xénon</a:t>
            </a:r>
            <a:r>
              <a:rPr lang="fr-FR" sz="1800" dirty="0"/>
              <a:t>, l'injection </a:t>
            </a:r>
            <a:r>
              <a:rPr lang="fr-FR" sz="1800" dirty="0" err="1"/>
              <a:t>électronique</a:t>
            </a:r>
            <a:r>
              <a:rPr lang="fr-FR" sz="1800" dirty="0"/>
              <a:t>, le parking automatisé, la conduite </a:t>
            </a:r>
            <a:r>
              <a:rPr lang="fr-FR" sz="1800" dirty="0" err="1"/>
              <a:t>assistée</a:t>
            </a:r>
            <a:r>
              <a:rPr lang="fr-FR" sz="1800" dirty="0"/>
              <a:t>, l’entretien des </a:t>
            </a:r>
            <a:r>
              <a:rPr lang="fr-FR" sz="1800" dirty="0" err="1"/>
              <a:t>systèmes</a:t>
            </a:r>
            <a:r>
              <a:rPr lang="fr-FR" sz="1800" dirty="0"/>
              <a:t> d’air conditionné, le </a:t>
            </a:r>
            <a:r>
              <a:rPr lang="fr-FR" sz="1800" dirty="0" err="1"/>
              <a:t>contrôle</a:t>
            </a:r>
            <a:r>
              <a:rPr lang="fr-FR" sz="1800" dirty="0"/>
              <a:t> des gaz </a:t>
            </a:r>
            <a:r>
              <a:rPr lang="fr-FR" sz="1800" dirty="0" err="1"/>
              <a:t>utilisés</a:t>
            </a:r>
            <a:r>
              <a:rPr lang="fr-FR" sz="1800" dirty="0"/>
              <a:t> dans les </a:t>
            </a:r>
            <a:r>
              <a:rPr lang="fr-FR" sz="1800" dirty="0" err="1"/>
              <a:t>systèmes</a:t>
            </a:r>
            <a:r>
              <a:rPr lang="fr-FR" sz="1800" dirty="0"/>
              <a:t> </a:t>
            </a:r>
            <a:r>
              <a:rPr lang="fr-FR" sz="1800" dirty="0" err="1"/>
              <a:t>réfrigérants</a:t>
            </a:r>
            <a:r>
              <a:rPr lang="fr-FR" sz="1800" dirty="0"/>
              <a:t>, le </a:t>
            </a:r>
            <a:r>
              <a:rPr lang="fr-FR" sz="1800" dirty="0" err="1"/>
              <a:t>contrôle</a:t>
            </a:r>
            <a:r>
              <a:rPr lang="fr-FR" sz="1800" dirty="0"/>
              <a:t> d'</a:t>
            </a:r>
            <a:r>
              <a:rPr lang="fr-FR" sz="1800" dirty="0" err="1"/>
              <a:t>émission</a:t>
            </a:r>
            <a:r>
              <a:rPr lang="fr-FR" sz="1800" dirty="0"/>
              <a:t> de CO2 et la voiture hybride – mixte (normes « Euro6 »)</a:t>
            </a:r>
            <a:r>
              <a:rPr lang="fr-FR" sz="1800" dirty="0" smtClean="0"/>
              <a:t>.</a:t>
            </a: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6023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52536" y="332656"/>
            <a:ext cx="8928991" cy="1080120"/>
          </a:xfrm>
        </p:spPr>
        <p:txBody>
          <a:bodyPr/>
          <a:lstStyle/>
          <a:p>
            <a:r>
              <a:rPr lang="fr-FR" sz="2800" b="1" i="1" dirty="0"/>
              <a:t>Le secteur de la chimie, </a:t>
            </a:r>
            <a:r>
              <a:rPr lang="fr-FR" sz="2800" b="1" i="1" dirty="0" smtClean="0"/>
              <a:t>de </a:t>
            </a:r>
            <a:r>
              <a:rPr lang="fr-FR" sz="2800" b="1" i="1" dirty="0"/>
              <a:t>la pharmacie, des sciences de la vie et des biotechnologies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b="1" dirty="0"/>
              <a:t>chimie durable </a:t>
            </a:r>
            <a:r>
              <a:rPr lang="fr-FR" sz="1800" dirty="0"/>
              <a:t>(ou chimie verte). </a:t>
            </a:r>
            <a:r>
              <a:rPr lang="fr-FR" sz="1800" dirty="0" err="1"/>
              <a:t>Désormais</a:t>
            </a:r>
            <a:r>
              <a:rPr lang="fr-FR" sz="1800" dirty="0"/>
              <a:t>, le </a:t>
            </a:r>
            <a:r>
              <a:rPr lang="fr-FR" sz="1800" dirty="0" err="1"/>
              <a:t>développement</a:t>
            </a:r>
            <a:r>
              <a:rPr lang="fr-FR" sz="1800" dirty="0"/>
              <a:t> de la chimie doit </a:t>
            </a:r>
            <a:r>
              <a:rPr lang="fr-FR" sz="1800" dirty="0" err="1"/>
              <a:t>réduire</a:t>
            </a:r>
            <a:r>
              <a:rPr lang="fr-FR" sz="1800" dirty="0"/>
              <a:t> ou </a:t>
            </a:r>
            <a:r>
              <a:rPr lang="fr-FR" sz="1800" dirty="0" err="1"/>
              <a:t>éliminer</a:t>
            </a:r>
            <a:r>
              <a:rPr lang="fr-FR" sz="1800" dirty="0"/>
              <a:t> l’usage ou la production de substances </a:t>
            </a:r>
            <a:r>
              <a:rPr lang="fr-FR" sz="1800" dirty="0" err="1"/>
              <a:t>néfastes</a:t>
            </a:r>
            <a:r>
              <a:rPr lang="fr-FR" sz="1800" dirty="0"/>
              <a:t> pour l’environnement (polluants, toxiques, etc.) et pour la santé (</a:t>
            </a:r>
            <a:r>
              <a:rPr lang="fr-FR" sz="1800" dirty="0" err="1"/>
              <a:t>cancérigène</a:t>
            </a:r>
            <a:r>
              <a:rPr lang="fr-FR" sz="1800" dirty="0"/>
              <a:t>, </a:t>
            </a:r>
            <a:r>
              <a:rPr lang="fr-FR" sz="1800" dirty="0" err="1"/>
              <a:t>problèmes</a:t>
            </a:r>
            <a:r>
              <a:rPr lang="fr-FR" sz="1800" dirty="0"/>
              <a:t> de croissance, de </a:t>
            </a:r>
            <a:r>
              <a:rPr lang="fr-FR" sz="1800" dirty="0" err="1"/>
              <a:t>développements</a:t>
            </a:r>
            <a:r>
              <a:rPr lang="fr-FR" sz="1800" dirty="0"/>
              <a:t>, etc.) par de nouveaux </a:t>
            </a:r>
            <a:r>
              <a:rPr lang="fr-FR" sz="1800" dirty="0" err="1"/>
              <a:t>procédés</a:t>
            </a:r>
            <a:r>
              <a:rPr lang="fr-FR" sz="1800" dirty="0"/>
              <a:t> et substances (biocarburant, bioplastique, etc.) chimiques «propres». </a:t>
            </a:r>
            <a:endParaRPr lang="fr-FR" sz="1800" dirty="0" smtClean="0"/>
          </a:p>
          <a:p>
            <a:r>
              <a:rPr lang="fr-FR" sz="1800" dirty="0" smtClean="0"/>
              <a:t>La </a:t>
            </a:r>
            <a:r>
              <a:rPr lang="fr-FR" sz="1800" b="1" dirty="0"/>
              <a:t>chimie verte</a:t>
            </a:r>
            <a:r>
              <a:rPr lang="fr-FR" sz="1800" dirty="0"/>
              <a:t>, </a:t>
            </a:r>
            <a:r>
              <a:rPr lang="fr-FR" sz="1800" dirty="0" err="1"/>
              <a:t>appelée</a:t>
            </a:r>
            <a:r>
              <a:rPr lang="fr-FR" sz="1800" dirty="0"/>
              <a:t> aussi chimie durable/ chimie </a:t>
            </a:r>
            <a:r>
              <a:rPr lang="fr-FR" sz="1800" dirty="0" err="1"/>
              <a:t>écologique</a:t>
            </a:r>
            <a:r>
              <a:rPr lang="fr-FR" sz="1800" dirty="0"/>
              <a:t>/ chimie </a:t>
            </a:r>
            <a:r>
              <a:rPr lang="fr-FR" sz="1800" dirty="0" err="1"/>
              <a:t>végétale</a:t>
            </a:r>
            <a:r>
              <a:rPr lang="fr-FR" sz="1800" dirty="0"/>
              <a:t>, </a:t>
            </a:r>
            <a:r>
              <a:rPr lang="fr-FR" sz="1800" dirty="0" err="1"/>
              <a:t>prévoit</a:t>
            </a:r>
            <a:r>
              <a:rPr lang="fr-FR" sz="1800" dirty="0"/>
              <a:t> l’usage de nouveaux </a:t>
            </a:r>
            <a:r>
              <a:rPr lang="fr-FR" sz="1800" dirty="0" err="1"/>
              <a:t>procédés</a:t>
            </a:r>
            <a:r>
              <a:rPr lang="fr-FR" sz="1800" dirty="0"/>
              <a:t> chimiques et des voies de </a:t>
            </a:r>
            <a:r>
              <a:rPr lang="fr-FR" sz="1800" dirty="0" err="1"/>
              <a:t>synthèses</a:t>
            </a:r>
            <a:r>
              <a:rPr lang="fr-FR" sz="1800" dirty="0"/>
              <a:t> « propres », c'est-à-dire respectueuses de l'environnement, dans un souci de </a:t>
            </a:r>
            <a:r>
              <a:rPr lang="fr-FR" sz="1800" dirty="0" err="1"/>
              <a:t>préservation</a:t>
            </a:r>
            <a:r>
              <a:rPr lang="fr-FR" sz="1800" dirty="0"/>
              <a:t> de la santé humaine. </a:t>
            </a:r>
            <a:endParaRPr lang="fr-FR" sz="1800" dirty="0" smtClean="0"/>
          </a:p>
          <a:p>
            <a:r>
              <a:rPr lang="fr-FR" sz="1800" dirty="0"/>
              <a:t>De nouveaux </a:t>
            </a:r>
            <a:r>
              <a:rPr lang="fr-FR" sz="1800" dirty="0" err="1"/>
              <a:t>métiers</a:t>
            </a:r>
            <a:r>
              <a:rPr lang="fr-FR" sz="1800" dirty="0"/>
              <a:t> s’articulent autour des innovations </a:t>
            </a:r>
            <a:r>
              <a:rPr lang="fr-FR" sz="1800" dirty="0" err="1"/>
              <a:t>liées</a:t>
            </a:r>
            <a:r>
              <a:rPr lang="fr-FR" sz="1800" dirty="0"/>
              <a:t> à la biotechnologie, à la </a:t>
            </a:r>
            <a:r>
              <a:rPr lang="fr-FR" sz="1800" dirty="0" err="1"/>
              <a:t>bio-pharmacie</a:t>
            </a:r>
            <a:r>
              <a:rPr lang="fr-FR" sz="1800" dirty="0"/>
              <a:t>, à la culture cellulaire, aux OGM, aux nanotechnologies, aux </a:t>
            </a:r>
            <a:r>
              <a:rPr lang="fr-FR" sz="1800" dirty="0" err="1"/>
              <a:t>molécules</a:t>
            </a:r>
            <a:r>
              <a:rPr lang="fr-FR" sz="1800" dirty="0"/>
              <a:t> biologiques, aux technologies </a:t>
            </a:r>
            <a:r>
              <a:rPr lang="fr-FR" sz="1800" dirty="0" err="1"/>
              <a:t>omiques</a:t>
            </a:r>
            <a:r>
              <a:rPr lang="fr-FR" sz="1800" dirty="0"/>
              <a:t> (</a:t>
            </a:r>
            <a:r>
              <a:rPr lang="fr-FR" sz="1800" dirty="0" err="1"/>
              <a:t>séquençage</a:t>
            </a:r>
            <a:r>
              <a:rPr lang="fr-FR" sz="1800" dirty="0"/>
              <a:t> </a:t>
            </a:r>
            <a:r>
              <a:rPr lang="fr-FR" sz="1800" dirty="0" err="1"/>
              <a:t>génétique</a:t>
            </a:r>
            <a:r>
              <a:rPr lang="fr-FR" sz="1800" dirty="0"/>
              <a:t>), </a:t>
            </a:r>
            <a:r>
              <a:rPr lang="fr-FR" sz="1800" dirty="0" err="1"/>
              <a:t>thérapies</a:t>
            </a:r>
            <a:r>
              <a:rPr lang="fr-FR" sz="1800" dirty="0"/>
              <a:t> cellulaires, </a:t>
            </a:r>
            <a:r>
              <a:rPr lang="fr-FR" sz="1800" dirty="0" err="1"/>
              <a:t>etc</a:t>
            </a:r>
            <a:r>
              <a:rPr lang="fr-FR" sz="1800" dirty="0"/>
              <a:t> </a:t>
            </a: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Annie.cornet@uliege.be-projet</a:t>
            </a:r>
            <a:r>
              <a:rPr lang="fr-FR" dirty="0" smtClean="0"/>
              <a:t> financé par </a:t>
            </a:r>
            <a:r>
              <a:rPr lang="fr-FR" dirty="0" err="1" smtClean="0"/>
              <a:t>Engie</a:t>
            </a:r>
            <a:r>
              <a:rPr lang="fr-FR" dirty="0" smtClean="0"/>
              <a:t>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8173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de l’industrie agro-alimentaire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Les consommateurs sont de plus en plus sensibles à la </a:t>
            </a:r>
            <a:r>
              <a:rPr lang="fr-FR" sz="2000" dirty="0" err="1"/>
              <a:t>qualite</a:t>
            </a:r>
            <a:r>
              <a:rPr lang="fr-FR" sz="2000" dirty="0"/>
              <a:t>́ des produits, à leur provenance, au sain, au naturel, aux produits biologiques et à la protection de l'environnement (slow </a:t>
            </a:r>
            <a:r>
              <a:rPr lang="fr-FR" sz="2000" dirty="0" err="1"/>
              <a:t>food</a:t>
            </a:r>
            <a:r>
              <a:rPr lang="fr-FR" sz="2000" dirty="0"/>
              <a:t>, par exemple). </a:t>
            </a:r>
            <a:endParaRPr lang="fr-FR" sz="2000" dirty="0" smtClean="0"/>
          </a:p>
          <a:p>
            <a:r>
              <a:rPr lang="fr-FR" sz="2000" dirty="0" smtClean="0"/>
              <a:t>La </a:t>
            </a:r>
            <a:r>
              <a:rPr lang="fr-FR" sz="2000" dirty="0"/>
              <a:t>limitation des consommations (d'</a:t>
            </a:r>
            <a:r>
              <a:rPr lang="fr-FR" sz="2000" dirty="0" err="1"/>
              <a:t>énergie</a:t>
            </a:r>
            <a:r>
              <a:rPr lang="fr-FR" sz="2000" dirty="0"/>
              <a:t>, d'eau, des </a:t>
            </a:r>
            <a:r>
              <a:rPr lang="fr-FR" sz="2000" dirty="0" err="1"/>
              <a:t>matières</a:t>
            </a:r>
            <a:r>
              <a:rPr lang="fr-FR" sz="2000" dirty="0"/>
              <a:t> </a:t>
            </a:r>
            <a:r>
              <a:rPr lang="fr-FR" sz="2000" dirty="0" err="1"/>
              <a:t>premières</a:t>
            </a:r>
            <a:r>
              <a:rPr lang="fr-FR" sz="2000" dirty="0"/>
              <a:t>), la </a:t>
            </a:r>
            <a:r>
              <a:rPr lang="fr-FR" sz="2000" dirty="0" err="1"/>
              <a:t>réduction</a:t>
            </a:r>
            <a:r>
              <a:rPr lang="fr-FR" sz="2000" dirty="0"/>
              <a:t> des pertes et la diminution du gaspillage alimentaire ainsi que la </a:t>
            </a:r>
            <a:r>
              <a:rPr lang="fr-FR" sz="2000" dirty="0" err="1"/>
              <a:t>diététique</a:t>
            </a:r>
            <a:r>
              <a:rPr lang="fr-FR" sz="2000" dirty="0"/>
              <a:t> sont des axes importants pour les professionnels du secteur</a:t>
            </a:r>
            <a:r>
              <a:rPr lang="fr-FR" sz="2000" dirty="0" smtClean="0"/>
              <a:t>.</a:t>
            </a:r>
          </a:p>
          <a:p>
            <a:r>
              <a:rPr lang="fr-FR" sz="2000" dirty="0" smtClean="0"/>
              <a:t> </a:t>
            </a:r>
            <a:r>
              <a:rPr lang="fr-FR" sz="2000" dirty="0"/>
              <a:t>Ce secteur s'</a:t>
            </a:r>
            <a:r>
              <a:rPr lang="fr-FR" sz="2000" dirty="0" err="1"/>
              <a:t>intéresse</a:t>
            </a:r>
            <a:r>
              <a:rPr lang="fr-FR" sz="2000" dirty="0"/>
              <a:t> à des </a:t>
            </a:r>
            <a:r>
              <a:rPr lang="fr-FR" sz="2000" dirty="0" err="1"/>
              <a:t>activités</a:t>
            </a:r>
            <a:r>
              <a:rPr lang="fr-FR" sz="2000" dirty="0"/>
              <a:t> de pointe comme les texturants. La palette d’</a:t>
            </a:r>
            <a:r>
              <a:rPr lang="fr-FR" sz="2000" dirty="0" err="1"/>
              <a:t>ingrédients</a:t>
            </a:r>
            <a:r>
              <a:rPr lang="fr-FR" sz="2000" dirty="0"/>
              <a:t> est large: elle comprend des </a:t>
            </a:r>
            <a:r>
              <a:rPr lang="fr-FR" sz="2000" dirty="0" err="1"/>
              <a:t>hydrocolloïdes</a:t>
            </a:r>
            <a:r>
              <a:rPr lang="fr-FR" sz="2000" dirty="0"/>
              <a:t>, des </a:t>
            </a:r>
            <a:r>
              <a:rPr lang="fr-FR" sz="2000" dirty="0" err="1"/>
              <a:t>émulsifiants</a:t>
            </a:r>
            <a:r>
              <a:rPr lang="fr-FR" sz="2000" dirty="0"/>
              <a:t>, des </a:t>
            </a:r>
            <a:r>
              <a:rPr lang="fr-FR" sz="2000" dirty="0" err="1"/>
              <a:t>lécithines</a:t>
            </a:r>
            <a:r>
              <a:rPr lang="fr-FR" sz="2000" dirty="0"/>
              <a:t>, des cultures et enzymes, des amidons, de la farine de soja et des </a:t>
            </a:r>
            <a:r>
              <a:rPr lang="fr-FR" sz="2000" dirty="0" err="1"/>
              <a:t>systèmes</a:t>
            </a:r>
            <a:r>
              <a:rPr lang="fr-FR" sz="2000" dirty="0"/>
              <a:t> fonctionnels multi-composants. 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51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Cadre </a:t>
            </a:r>
            <a:r>
              <a:rPr lang="en-US" dirty="0" err="1" smtClean="0"/>
              <a:t>général</a:t>
            </a:r>
            <a:r>
              <a:rPr lang="en-US" dirty="0" smtClean="0"/>
              <a:t> de </a:t>
            </a:r>
            <a:r>
              <a:rPr lang="en-US" dirty="0" err="1" smtClean="0"/>
              <a:t>l’étude</a:t>
            </a:r>
            <a:r>
              <a:rPr lang="en-US" dirty="0" smtClean="0"/>
              <a:t> (2015)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r>
              <a:rPr lang="fr-FR" sz="2000" dirty="0" smtClean="0"/>
              <a:t>Objectifs</a:t>
            </a:r>
          </a:p>
          <a:p>
            <a:pPr lvl="1"/>
            <a:r>
              <a:rPr lang="fr-FR" sz="2000" dirty="0" smtClean="0"/>
              <a:t>identifier </a:t>
            </a:r>
            <a:r>
              <a:rPr lang="fr-FR" sz="2000" dirty="0" smtClean="0"/>
              <a:t>les </a:t>
            </a:r>
            <a:r>
              <a:rPr lang="fr-FR" sz="2000" dirty="0"/>
              <a:t>opportunités d’emploi liées au développement </a:t>
            </a:r>
            <a:r>
              <a:rPr lang="fr-FR" sz="2000" dirty="0" smtClean="0"/>
              <a:t>durable (emplois verts</a:t>
            </a:r>
            <a:r>
              <a:rPr lang="fr-FR" sz="2000" dirty="0" smtClean="0"/>
              <a:t>) </a:t>
            </a:r>
          </a:p>
          <a:p>
            <a:pPr lvl="1"/>
            <a:r>
              <a:rPr lang="fr-FR" sz="2000" dirty="0" smtClean="0"/>
              <a:t>Identifier les </a:t>
            </a:r>
            <a:r>
              <a:rPr lang="fr-FR" sz="2000" dirty="0"/>
              <a:t>évolutions des métiers </a:t>
            </a:r>
            <a:r>
              <a:rPr lang="fr-FR" sz="2000" dirty="0" smtClean="0"/>
              <a:t>(prospective métiers)</a:t>
            </a:r>
          </a:p>
          <a:p>
            <a:pPr lvl="1"/>
            <a:r>
              <a:rPr lang="fr-FR" sz="2000" dirty="0" smtClean="0"/>
              <a:t>identifier </a:t>
            </a:r>
            <a:r>
              <a:rPr lang="fr-FR" sz="2000" dirty="0"/>
              <a:t>les savoirs et les qualifications, les expertises et les savoir-faire professionnels, les comportements et les savoir-être, </a:t>
            </a:r>
            <a:endParaRPr lang="fr-FR" sz="2000" dirty="0" smtClean="0"/>
          </a:p>
          <a:p>
            <a:r>
              <a:rPr lang="fr-FR" sz="2000" dirty="0" smtClean="0"/>
              <a:t>Méthodologie</a:t>
            </a:r>
          </a:p>
          <a:p>
            <a:pPr lvl="1"/>
            <a:r>
              <a:rPr lang="fr-FR" sz="1800" dirty="0" smtClean="0"/>
              <a:t>enquête </a:t>
            </a:r>
            <a:r>
              <a:rPr lang="fr-FR" sz="1800" dirty="0"/>
              <a:t>qualitative réalisée auprès d’entreprises belges et de fédérations sectorielles (8 secteurs ont été ciblés) concernant leurs attentes, leurs prospectives et leurs besoins liés aux métiers techniques </a:t>
            </a:r>
            <a:r>
              <a:rPr lang="fr-FR" sz="1800" dirty="0" smtClean="0"/>
              <a:t>durables</a:t>
            </a:r>
            <a:endParaRPr lang="fr-FR" sz="1800" dirty="0"/>
          </a:p>
          <a:p>
            <a:pPr lvl="1"/>
            <a:r>
              <a:rPr lang="fr-FR" sz="1800" dirty="0" smtClean="0"/>
              <a:t>revue </a:t>
            </a:r>
            <a:r>
              <a:rPr lang="fr-FR" sz="1800" dirty="0"/>
              <a:t>de littérature </a:t>
            </a:r>
            <a:r>
              <a:rPr lang="fr-FR" sz="1800" dirty="0" smtClean="0"/>
              <a:t>: prospectives </a:t>
            </a:r>
            <a:r>
              <a:rPr lang="fr-FR" sz="1800" dirty="0"/>
              <a:t>statistiques quant au nombre d’emplois concernés et </a:t>
            </a:r>
            <a:r>
              <a:rPr lang="fr-FR" sz="1800" dirty="0" smtClean="0"/>
              <a:t>analyses </a:t>
            </a:r>
            <a:r>
              <a:rPr lang="fr-FR" sz="1800" dirty="0"/>
              <a:t>des évolutions structurelles liées au développement durable.</a:t>
            </a:r>
            <a:endParaRPr lang="fr-BE" sz="1800" dirty="0"/>
          </a:p>
          <a:p>
            <a:endParaRPr lang="en-US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Annie.cornet@uliege.be-projet</a:t>
            </a:r>
            <a:r>
              <a:rPr lang="fr-FR" dirty="0" smtClean="0"/>
              <a:t> financé par </a:t>
            </a:r>
            <a:r>
              <a:rPr lang="fr-FR" dirty="0" err="1" smtClean="0"/>
              <a:t>Engie</a:t>
            </a:r>
            <a:r>
              <a:rPr lang="fr-FR" dirty="0" smtClean="0"/>
              <a:t>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5357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i="1" dirty="0"/>
              <a:t>Le secteur des technologies de l’information et de la communication (TIC) et du spatial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/>
              <a:t>mouvement de </a:t>
            </a:r>
            <a:r>
              <a:rPr lang="fr-FR" b="1" dirty="0"/>
              <a:t>l’informatique verte </a:t>
            </a:r>
            <a:r>
              <a:rPr lang="fr-FR" dirty="0"/>
              <a:t>(</a:t>
            </a:r>
            <a:r>
              <a:rPr lang="fr-FR" i="1" dirty="0"/>
              <a:t>Green IT/ Green </a:t>
            </a:r>
            <a:r>
              <a:rPr lang="fr-FR" i="1" dirty="0" err="1"/>
              <a:t>computing</a:t>
            </a:r>
            <a:r>
              <a:rPr lang="fr-FR" dirty="0"/>
              <a:t>) vise à </a:t>
            </a:r>
            <a:r>
              <a:rPr lang="fr-FR" dirty="0" err="1"/>
              <a:t>réduire</a:t>
            </a:r>
            <a:r>
              <a:rPr lang="fr-FR" dirty="0"/>
              <a:t> l'empreinte </a:t>
            </a:r>
            <a:r>
              <a:rPr lang="fr-FR" dirty="0" err="1"/>
              <a:t>écologique</a:t>
            </a:r>
            <a:r>
              <a:rPr lang="fr-FR" dirty="0"/>
              <a:t>, </a:t>
            </a:r>
            <a:r>
              <a:rPr lang="fr-FR" dirty="0" err="1"/>
              <a:t>économique</a:t>
            </a:r>
            <a:r>
              <a:rPr lang="fr-FR" dirty="0"/>
              <a:t>, et sociale des technologies de l'information et de la communication (TIC). 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s'agit de </a:t>
            </a:r>
            <a:r>
              <a:rPr lang="fr-FR" dirty="0" err="1"/>
              <a:t>réduire</a:t>
            </a:r>
            <a:r>
              <a:rPr lang="fr-FR" dirty="0"/>
              <a:t> les nuisances </a:t>
            </a:r>
            <a:r>
              <a:rPr lang="fr-FR" dirty="0" err="1"/>
              <a:t>rencontrées</a:t>
            </a:r>
            <a:r>
              <a:rPr lang="fr-FR" dirty="0"/>
              <a:t> dans le domaine des </a:t>
            </a:r>
            <a:r>
              <a:rPr lang="fr-FR" dirty="0" err="1"/>
              <a:t>équipements</a:t>
            </a:r>
            <a:r>
              <a:rPr lang="fr-FR" dirty="0"/>
              <a:t> informatiques aux </a:t>
            </a:r>
            <a:r>
              <a:rPr lang="fr-FR" dirty="0" err="1"/>
              <a:t>différents</a:t>
            </a:r>
            <a:r>
              <a:rPr lang="fr-FR" dirty="0"/>
              <a:t> stades de fabrication, d'utilisation (consommation d'</a:t>
            </a:r>
            <a:r>
              <a:rPr lang="fr-FR" dirty="0" err="1"/>
              <a:t>énergie</a:t>
            </a:r>
            <a:r>
              <a:rPr lang="fr-FR" dirty="0"/>
              <a:t>) et de fin de vie (gestion/</a:t>
            </a:r>
            <a:r>
              <a:rPr lang="fr-FR" dirty="0" err="1"/>
              <a:t>récupération</a:t>
            </a:r>
            <a:r>
              <a:rPr lang="fr-FR" dirty="0"/>
              <a:t> des </a:t>
            </a:r>
            <a:r>
              <a:rPr lang="fr-FR" dirty="0" err="1"/>
              <a:t>déchets</a:t>
            </a:r>
            <a:r>
              <a:rPr lang="fr-FR" dirty="0"/>
              <a:t>, pollution, </a:t>
            </a:r>
            <a:r>
              <a:rPr lang="fr-FR" dirty="0" err="1"/>
              <a:t>épuisement</a:t>
            </a:r>
            <a:r>
              <a:rPr lang="fr-FR" dirty="0"/>
              <a:t> des ressources non renouvelables).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8398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Compétences ?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  <p:pic>
        <p:nvPicPr>
          <p:cNvPr id="7" name="Picture 6" descr="strip1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3840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071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632"/>
            <a:ext cx="8229600" cy="1143000"/>
          </a:xfrm>
        </p:spPr>
        <p:txBody>
          <a:bodyPr/>
          <a:lstStyle/>
          <a:p>
            <a:r>
              <a:rPr lang="fr-FR" dirty="0" smtClean="0"/>
              <a:t>Quelles compétences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2776"/>
            <a:ext cx="8568952" cy="4525963"/>
          </a:xfrm>
        </p:spPr>
        <p:txBody>
          <a:bodyPr/>
          <a:lstStyle/>
          <a:p>
            <a:r>
              <a:rPr lang="fr-FR" sz="2000" dirty="0" err="1"/>
              <a:t>Compétences</a:t>
            </a:r>
            <a:r>
              <a:rPr lang="fr-FR" sz="2000" dirty="0"/>
              <a:t> dans la </a:t>
            </a:r>
            <a:r>
              <a:rPr lang="fr-FR" sz="2000" dirty="0" err="1"/>
              <a:t>maîtrise</a:t>
            </a:r>
            <a:r>
              <a:rPr lang="fr-FR" sz="2000" dirty="0"/>
              <a:t> des «technologies de l’information et de la </a:t>
            </a:r>
            <a:r>
              <a:rPr lang="fr-FR" sz="2000" dirty="0" smtClean="0"/>
              <a:t> communication</a:t>
            </a:r>
            <a:r>
              <a:rPr lang="fr-FR" sz="2000" dirty="0"/>
              <a:t>»: informatique, commandes </a:t>
            </a:r>
            <a:r>
              <a:rPr lang="fr-FR" sz="2000" dirty="0" err="1"/>
              <a:t>numériques</a:t>
            </a:r>
            <a:r>
              <a:rPr lang="fr-FR" sz="2000" dirty="0"/>
              <a:t>, gestion des </a:t>
            </a:r>
            <a:r>
              <a:rPr lang="fr-FR" sz="2000" dirty="0" err="1"/>
              <a:t>réseaux</a:t>
            </a:r>
            <a:r>
              <a:rPr lang="fr-FR" sz="2000" dirty="0"/>
              <a:t>, </a:t>
            </a:r>
            <a:r>
              <a:rPr lang="fr-FR" sz="2000" dirty="0" err="1"/>
              <a:t>télécoms</a:t>
            </a:r>
            <a:r>
              <a:rPr lang="fr-FR" sz="2000" dirty="0"/>
              <a:t>, </a:t>
            </a:r>
            <a:r>
              <a:rPr lang="fr-FR" sz="2000" dirty="0" smtClean="0"/>
              <a:t>gestion </a:t>
            </a:r>
            <a:r>
              <a:rPr lang="fr-FR" sz="2000" dirty="0"/>
              <a:t>de bases de </a:t>
            </a:r>
            <a:r>
              <a:rPr lang="fr-FR" sz="2000" dirty="0" err="1"/>
              <a:t>données</a:t>
            </a:r>
            <a:r>
              <a:rPr lang="fr-FR" sz="2000" dirty="0"/>
              <a:t> et de </a:t>
            </a:r>
            <a:r>
              <a:rPr lang="fr-FR" sz="2000" dirty="0" err="1"/>
              <a:t>différentes</a:t>
            </a:r>
            <a:r>
              <a:rPr lang="fr-FR" sz="2000" dirty="0"/>
              <a:t> applications de gestion et de </a:t>
            </a:r>
            <a:r>
              <a:rPr lang="fr-FR" sz="2000" dirty="0" err="1"/>
              <a:t>contrôle</a:t>
            </a:r>
            <a:r>
              <a:rPr lang="fr-FR" sz="2000" dirty="0"/>
              <a:t>. </a:t>
            </a:r>
          </a:p>
          <a:p>
            <a:r>
              <a:rPr lang="fr-FR" sz="2000" dirty="0" err="1"/>
              <a:t>Compétences</a:t>
            </a:r>
            <a:r>
              <a:rPr lang="fr-FR" sz="2000" dirty="0"/>
              <a:t> techniques en gestion de projet, en gestion de planning, en lecture de plan et </a:t>
            </a:r>
            <a:r>
              <a:rPr lang="fr-FR" sz="2000" dirty="0" smtClean="0"/>
              <a:t>de </a:t>
            </a:r>
            <a:r>
              <a:rPr lang="fr-FR" sz="2000" dirty="0"/>
              <a:t>documents techniques. </a:t>
            </a:r>
          </a:p>
          <a:p>
            <a:r>
              <a:rPr lang="fr-FR" sz="2000" dirty="0"/>
              <a:t>« Soft </a:t>
            </a:r>
            <a:r>
              <a:rPr lang="fr-FR" sz="2000" dirty="0" err="1"/>
              <a:t>skills</a:t>
            </a:r>
            <a:r>
              <a:rPr lang="fr-FR" sz="2000" dirty="0"/>
              <a:t> »: gestion des </a:t>
            </a:r>
            <a:r>
              <a:rPr lang="fr-FR" sz="2000" dirty="0" err="1"/>
              <a:t>équipes</a:t>
            </a:r>
            <a:r>
              <a:rPr lang="fr-FR" sz="2000" dirty="0"/>
              <a:t>, sens de la collaboration, leadership, autonomie, </a:t>
            </a:r>
            <a:r>
              <a:rPr lang="fr-FR" sz="2000" dirty="0" smtClean="0"/>
              <a:t>« </a:t>
            </a:r>
            <a:r>
              <a:rPr lang="fr-FR" sz="2000" dirty="0"/>
              <a:t>ouverture d’esprit », </a:t>
            </a:r>
            <a:r>
              <a:rPr lang="fr-FR" sz="2000" dirty="0" err="1"/>
              <a:t>capacite</a:t>
            </a:r>
            <a:r>
              <a:rPr lang="fr-FR" sz="2000" dirty="0"/>
              <a:t>́ à innover, etc. à mettre en lien avec de nouveaux modes d’organisation du travail (</a:t>
            </a:r>
            <a:r>
              <a:rPr lang="fr-FR" sz="2000" dirty="0" err="1"/>
              <a:t>équipes</a:t>
            </a:r>
            <a:r>
              <a:rPr lang="fr-FR" sz="2000" dirty="0"/>
              <a:t> de travail responsables et </a:t>
            </a:r>
            <a:r>
              <a:rPr lang="fr-FR" sz="2000" dirty="0" err="1"/>
              <a:t>décentralisées</a:t>
            </a:r>
            <a:r>
              <a:rPr lang="fr-FR" sz="2000" dirty="0"/>
              <a:t>) (Manpower, 2014)</a:t>
            </a:r>
            <a:r>
              <a:rPr lang="fr-FR" sz="2000" dirty="0" smtClean="0"/>
              <a:t>.</a:t>
            </a:r>
          </a:p>
          <a:p>
            <a:r>
              <a:rPr lang="fr-FR" sz="2000" dirty="0"/>
              <a:t>Gestion de la relation avec les </a:t>
            </a:r>
            <a:r>
              <a:rPr lang="fr-FR" sz="2000" dirty="0" err="1"/>
              <a:t>différentes</a:t>
            </a:r>
            <a:r>
              <a:rPr lang="fr-FR" sz="2000" dirty="0"/>
              <a:t> parties prenantes: clients mais aussi fournisseurs et partenaires d’affaire (</a:t>
            </a:r>
            <a:r>
              <a:rPr lang="fr-FR" sz="2000" dirty="0" err="1"/>
              <a:t>modèle</a:t>
            </a:r>
            <a:r>
              <a:rPr lang="fr-FR" sz="2000" dirty="0"/>
              <a:t> de l’</a:t>
            </a:r>
            <a:r>
              <a:rPr lang="fr-FR" sz="2000" dirty="0" err="1"/>
              <a:t>entreprise-réseau</a:t>
            </a:r>
            <a:r>
              <a:rPr lang="fr-FR" sz="2000" dirty="0"/>
              <a:t>). Il est </a:t>
            </a:r>
            <a:r>
              <a:rPr lang="fr-FR" sz="2000" dirty="0" err="1"/>
              <a:t>nécessaire</a:t>
            </a:r>
            <a:r>
              <a:rPr lang="fr-FR" sz="2000" dirty="0"/>
              <a:t> d’</a:t>
            </a:r>
            <a:r>
              <a:rPr lang="fr-FR" sz="2000" dirty="0" err="1"/>
              <a:t>être</a:t>
            </a:r>
            <a:r>
              <a:rPr lang="fr-FR" sz="2000" dirty="0"/>
              <a:t> plus attentif à leurs besoins, d’anticiper leurs questions et de pouvoir </a:t>
            </a:r>
            <a:r>
              <a:rPr lang="fr-FR" sz="2000" dirty="0" err="1"/>
              <a:t>répondre</a:t>
            </a:r>
            <a:r>
              <a:rPr lang="fr-FR" sz="2000" dirty="0"/>
              <a:t> à leurs demandes. </a:t>
            </a:r>
          </a:p>
          <a:p>
            <a:pPr marL="0" indent="0">
              <a:buNone/>
            </a:pPr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6766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err="1" smtClean="0"/>
              <a:t>Compétences</a:t>
            </a:r>
            <a:r>
              <a:rPr lang="fr-FR" sz="2000" dirty="0" smtClean="0"/>
              <a:t> </a:t>
            </a:r>
            <a:r>
              <a:rPr lang="fr-FR" sz="2000" dirty="0"/>
              <a:t>relatives à la connaissance et à la </a:t>
            </a:r>
            <a:r>
              <a:rPr lang="fr-FR" sz="2000" dirty="0" err="1"/>
              <a:t>compréhension</a:t>
            </a:r>
            <a:r>
              <a:rPr lang="fr-FR" sz="2000" dirty="0"/>
              <a:t> des normes </a:t>
            </a:r>
            <a:r>
              <a:rPr lang="fr-FR" sz="2000" dirty="0" err="1"/>
              <a:t>règlementaires</a:t>
            </a:r>
            <a:r>
              <a:rPr lang="fr-FR" sz="2000" dirty="0"/>
              <a:t> et </a:t>
            </a:r>
            <a:r>
              <a:rPr lang="fr-FR" sz="2000" dirty="0" err="1"/>
              <a:t>législations</a:t>
            </a:r>
            <a:r>
              <a:rPr lang="fr-FR" sz="2000" dirty="0"/>
              <a:t>. </a:t>
            </a:r>
          </a:p>
          <a:p>
            <a:r>
              <a:rPr lang="fr-FR" sz="2000" dirty="0" err="1"/>
              <a:t>Compétences</a:t>
            </a:r>
            <a:r>
              <a:rPr lang="fr-FR" sz="2000" dirty="0"/>
              <a:t> en langue pour interagir avec les techniques et technologies mais aussi agir en contexte international et parfois aussi, national. </a:t>
            </a:r>
          </a:p>
          <a:p>
            <a:r>
              <a:rPr lang="fr-FR" sz="2000" dirty="0" err="1"/>
              <a:t>Compétences</a:t>
            </a:r>
            <a:r>
              <a:rPr lang="fr-FR" sz="2000" dirty="0"/>
              <a:t> </a:t>
            </a:r>
            <a:r>
              <a:rPr lang="fr-FR" sz="2000" dirty="0" err="1"/>
              <a:t>liées</a:t>
            </a:r>
            <a:r>
              <a:rPr lang="fr-FR" sz="2000" dirty="0"/>
              <a:t> à la </a:t>
            </a:r>
            <a:r>
              <a:rPr lang="fr-FR" sz="2000" dirty="0" err="1"/>
              <a:t>sécurite</a:t>
            </a:r>
            <a:r>
              <a:rPr lang="fr-FR" sz="2000" dirty="0"/>
              <a:t>́: assurer la </a:t>
            </a:r>
            <a:r>
              <a:rPr lang="fr-FR" sz="2000" dirty="0" err="1"/>
              <a:t>sécurite</a:t>
            </a:r>
            <a:r>
              <a:rPr lang="fr-FR" sz="2000" dirty="0"/>
              <a:t>́ des travailleurs en milieu industriel mais aussi </a:t>
            </a:r>
            <a:r>
              <a:rPr lang="fr-FR" sz="2000" dirty="0" err="1"/>
              <a:t>développer</a:t>
            </a:r>
            <a:r>
              <a:rPr lang="fr-FR" sz="2000" dirty="0"/>
              <a:t> des techniques et dispositifs permettant de limiter les risques pour l’environnement </a:t>
            </a:r>
            <a:r>
              <a:rPr lang="fr-FR" sz="2000" dirty="0" err="1"/>
              <a:t>générés</a:t>
            </a:r>
            <a:r>
              <a:rPr lang="fr-FR" sz="2000" dirty="0"/>
              <a:t> par les </a:t>
            </a:r>
            <a:r>
              <a:rPr lang="fr-FR" sz="2000" dirty="0" err="1"/>
              <a:t>activités</a:t>
            </a:r>
            <a:r>
              <a:rPr lang="fr-FR" sz="2000" dirty="0"/>
              <a:t> industrielles (produits, effluents, </a:t>
            </a:r>
            <a:r>
              <a:rPr lang="fr-FR" sz="2000" dirty="0" err="1"/>
              <a:t>déchets</a:t>
            </a:r>
            <a:r>
              <a:rPr lang="fr-FR" sz="2000" dirty="0"/>
              <a:t>, etc.).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144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Genre et métiers </a:t>
            </a:r>
            <a:r>
              <a:rPr lang="en-US" dirty="0" err="1" smtClean="0"/>
              <a:t>verts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71800" y="1412776"/>
            <a:ext cx="5987008" cy="4925144"/>
          </a:xfrm>
        </p:spPr>
        <p:txBody>
          <a:bodyPr/>
          <a:lstStyle/>
          <a:p>
            <a:r>
              <a:rPr lang="en-US" sz="2000" dirty="0" smtClean="0"/>
              <a:t>Absence de </a:t>
            </a:r>
            <a:r>
              <a:rPr lang="en-US" sz="2000" dirty="0" err="1" smtClean="0"/>
              <a:t>données</a:t>
            </a:r>
            <a:r>
              <a:rPr lang="en-US" sz="2000" dirty="0" smtClean="0"/>
              <a:t> </a:t>
            </a:r>
            <a:r>
              <a:rPr lang="en-US" sz="2000" dirty="0" err="1" smtClean="0"/>
              <a:t>statistiques</a:t>
            </a:r>
            <a:r>
              <a:rPr lang="en-US" sz="2000" dirty="0" smtClean="0"/>
              <a:t> </a:t>
            </a:r>
            <a:r>
              <a:rPr lang="en-US" sz="2000" dirty="0" err="1" smtClean="0"/>
              <a:t>sexuées</a:t>
            </a:r>
            <a:r>
              <a:rPr lang="en-US" sz="2000" dirty="0" smtClean="0"/>
              <a:t> </a:t>
            </a:r>
            <a:r>
              <a:rPr lang="en-US" sz="2000" dirty="0" err="1" smtClean="0"/>
              <a:t>sur</a:t>
            </a:r>
            <a:r>
              <a:rPr lang="en-US" sz="2000" dirty="0" smtClean="0"/>
              <a:t> les </a:t>
            </a:r>
            <a:r>
              <a:rPr lang="en-US" sz="2000" dirty="0" err="1" smtClean="0"/>
              <a:t>opportunités</a:t>
            </a:r>
            <a:r>
              <a:rPr lang="en-US" sz="2000" dirty="0" smtClean="0"/>
              <a:t> de métiers et la place des femmes </a:t>
            </a:r>
            <a:r>
              <a:rPr lang="en-US" sz="2000" dirty="0" err="1" smtClean="0"/>
              <a:t>dans</a:t>
            </a:r>
            <a:r>
              <a:rPr lang="en-US" sz="2000" dirty="0" smtClean="0"/>
              <a:t> </a:t>
            </a:r>
            <a:r>
              <a:rPr lang="en-US" sz="2000" dirty="0" err="1" smtClean="0"/>
              <a:t>ces</a:t>
            </a:r>
            <a:r>
              <a:rPr lang="en-US" sz="2000" dirty="0" smtClean="0"/>
              <a:t> </a:t>
            </a:r>
            <a:r>
              <a:rPr lang="en-US" sz="2000" dirty="0" smtClean="0"/>
              <a:t>métiers</a:t>
            </a:r>
            <a:endParaRPr lang="en-US" sz="2000" dirty="0" smtClean="0"/>
          </a:p>
          <a:p>
            <a:r>
              <a:rPr lang="en-US" sz="2000" dirty="0" smtClean="0"/>
              <a:t>Un regard </a:t>
            </a:r>
            <a:r>
              <a:rPr lang="en-US" sz="2000" dirty="0" err="1" smtClean="0"/>
              <a:t>sexué</a:t>
            </a:r>
            <a:r>
              <a:rPr lang="en-US" sz="2000" dirty="0" smtClean="0"/>
              <a:t> et de genre (actions </a:t>
            </a:r>
            <a:r>
              <a:rPr lang="en-US" sz="2000" dirty="0" err="1" smtClean="0"/>
              <a:t>contre</a:t>
            </a:r>
            <a:r>
              <a:rPr lang="en-US" sz="2000" dirty="0" smtClean="0"/>
              <a:t> </a:t>
            </a:r>
            <a:r>
              <a:rPr lang="en-US" sz="2000" dirty="0" err="1" smtClean="0"/>
              <a:t>stéréotypes</a:t>
            </a:r>
            <a:r>
              <a:rPr lang="en-US" sz="2000" dirty="0" smtClean="0"/>
              <a:t> et </a:t>
            </a:r>
            <a:r>
              <a:rPr lang="en-US" sz="2000" dirty="0" err="1" smtClean="0"/>
              <a:t>représentations</a:t>
            </a:r>
            <a:r>
              <a:rPr lang="en-US" sz="2000" dirty="0" smtClean="0"/>
              <a:t> </a:t>
            </a:r>
            <a:r>
              <a:rPr lang="en-US" sz="2000" dirty="0" err="1" smtClean="0"/>
              <a:t>sexuées</a:t>
            </a:r>
            <a:r>
              <a:rPr lang="en-US" sz="2000" dirty="0" smtClean="0"/>
              <a:t> des métiers</a:t>
            </a:r>
            <a:r>
              <a:rPr lang="en-US" sz="2000" dirty="0" smtClean="0"/>
              <a:t>)</a:t>
            </a:r>
          </a:p>
          <a:p>
            <a:r>
              <a:rPr lang="en-US" sz="2000" dirty="0" err="1"/>
              <a:t>Ségrégation</a:t>
            </a:r>
            <a:r>
              <a:rPr lang="en-US" sz="2000" dirty="0"/>
              <a:t> </a:t>
            </a:r>
            <a:r>
              <a:rPr lang="en-US" sz="2000" dirty="0" err="1" smtClean="0"/>
              <a:t>horizontale</a:t>
            </a:r>
            <a:r>
              <a:rPr lang="en-US" sz="2000" dirty="0" smtClean="0"/>
              <a:t> et </a:t>
            </a:r>
            <a:r>
              <a:rPr lang="en-US" sz="2000" dirty="0" err="1" smtClean="0"/>
              <a:t>verticale</a:t>
            </a:r>
            <a:r>
              <a:rPr lang="en-US" sz="2000" dirty="0" smtClean="0"/>
              <a:t> des </a:t>
            </a:r>
            <a:r>
              <a:rPr lang="en-US" sz="2000" dirty="0"/>
              <a:t>métiers qui </a:t>
            </a:r>
            <a:r>
              <a:rPr lang="en-US" sz="2000" dirty="0" err="1"/>
              <a:t>sont</a:t>
            </a:r>
            <a:r>
              <a:rPr lang="en-US" sz="2000" dirty="0"/>
              <a:t> et </a:t>
            </a:r>
            <a:r>
              <a:rPr lang="en-US" sz="2000" dirty="0" err="1"/>
              <a:t>restent</a:t>
            </a:r>
            <a:r>
              <a:rPr lang="en-US" sz="2000" dirty="0"/>
              <a:t> </a:t>
            </a:r>
            <a:r>
              <a:rPr lang="en-US" sz="2000" dirty="0" err="1"/>
              <a:t>perçus</a:t>
            </a:r>
            <a:r>
              <a:rPr lang="en-US" sz="2000" dirty="0"/>
              <a:t> </a:t>
            </a:r>
            <a:r>
              <a:rPr lang="en-US" sz="2000" dirty="0" err="1"/>
              <a:t>majoritairement</a:t>
            </a:r>
            <a:r>
              <a:rPr lang="en-US" sz="2000" dirty="0"/>
              <a:t> </a:t>
            </a:r>
            <a:r>
              <a:rPr lang="en-US" sz="2000" dirty="0" err="1"/>
              <a:t>comme</a:t>
            </a:r>
            <a:r>
              <a:rPr lang="en-US" sz="2000" dirty="0"/>
              <a:t> </a:t>
            </a:r>
            <a:r>
              <a:rPr lang="en-US" sz="2000" dirty="0" err="1" smtClean="0"/>
              <a:t>masculins</a:t>
            </a:r>
            <a:r>
              <a:rPr lang="en-US" sz="2000" dirty="0" smtClean="0"/>
              <a:t>, avec </a:t>
            </a:r>
            <a:r>
              <a:rPr lang="en-US" sz="2000" dirty="0" err="1" smtClean="0"/>
              <a:t>peu</a:t>
            </a:r>
            <a:r>
              <a:rPr lang="en-US" sz="2000" dirty="0" smtClean="0"/>
              <a:t> de femmes </a:t>
            </a:r>
            <a:r>
              <a:rPr lang="en-US" sz="2000" dirty="0" err="1" smtClean="0"/>
              <a:t>dans</a:t>
            </a:r>
            <a:r>
              <a:rPr lang="en-US" sz="2000" dirty="0" smtClean="0"/>
              <a:t> les positions de </a:t>
            </a:r>
            <a:r>
              <a:rPr lang="en-US" sz="2000" dirty="0" err="1" smtClean="0"/>
              <a:t>responsabilité</a:t>
            </a:r>
            <a:r>
              <a:rPr lang="en-US" sz="2000" dirty="0" smtClean="0"/>
              <a:t> </a:t>
            </a:r>
            <a:r>
              <a:rPr lang="en-US" sz="2000" dirty="0" err="1" smtClean="0"/>
              <a:t>dans</a:t>
            </a:r>
            <a:r>
              <a:rPr lang="en-US" sz="2000" dirty="0" smtClean="0"/>
              <a:t> </a:t>
            </a:r>
            <a:r>
              <a:rPr lang="en-US" sz="2000" dirty="0" err="1" smtClean="0"/>
              <a:t>ces</a:t>
            </a:r>
            <a:r>
              <a:rPr lang="en-US" sz="2000" dirty="0" smtClean="0"/>
              <a:t> métiers</a:t>
            </a:r>
          </a:p>
          <a:p>
            <a:r>
              <a:rPr lang="en-US" sz="2000" dirty="0" err="1" smtClean="0"/>
              <a:t>Mais</a:t>
            </a:r>
            <a:r>
              <a:rPr lang="en-US" sz="2000" dirty="0" smtClean="0"/>
              <a:t> </a:t>
            </a:r>
            <a:r>
              <a:rPr lang="en-US" sz="2000" dirty="0" err="1" smtClean="0"/>
              <a:t>il</a:t>
            </a:r>
            <a:r>
              <a:rPr lang="en-US" sz="2000" dirty="0" smtClean="0"/>
              <a:t> y a de </a:t>
            </a:r>
            <a:r>
              <a:rPr lang="en-US" sz="2000" dirty="0" err="1" smtClean="0"/>
              <a:t>grandes</a:t>
            </a:r>
            <a:r>
              <a:rPr lang="en-US" sz="2000" dirty="0" smtClean="0"/>
              <a:t> </a:t>
            </a:r>
            <a:r>
              <a:rPr lang="en-US" sz="2000" dirty="0" err="1" smtClean="0"/>
              <a:t>scientifiques</a:t>
            </a:r>
            <a:r>
              <a:rPr lang="en-US" sz="2000" dirty="0" smtClean="0"/>
              <a:t> !!!</a:t>
            </a:r>
            <a:endParaRPr lang="en-US" sz="20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  <p:pic>
        <p:nvPicPr>
          <p:cNvPr id="5" name="Image 7" descr="4002elleetlui_fro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1412776"/>
            <a:ext cx="2667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073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« Elles de l'Auto » (devenue </a:t>
            </a:r>
            <a:r>
              <a:rPr lang="fr-FR" dirty="0" err="1"/>
              <a:t>Wave</a:t>
            </a:r>
            <a:r>
              <a:rPr lang="fr-FR" dirty="0"/>
              <a:t> - </a:t>
            </a:r>
            <a:r>
              <a:rPr lang="fr-FR" dirty="0" err="1"/>
              <a:t>WoMen</a:t>
            </a:r>
            <a:r>
              <a:rPr lang="fr-FR" dirty="0"/>
              <a:t> And </a:t>
            </a:r>
            <a:r>
              <a:rPr lang="fr-FR" dirty="0" err="1"/>
              <a:t>Vehicles</a:t>
            </a:r>
            <a:r>
              <a:rPr lang="fr-FR" dirty="0"/>
              <a:t> in Europe) est une association créée fin 2007 pour bâtir un réseau et créer des échanges d'expériences entre les femmes qui travaillent dans le secteur automobile.</a:t>
            </a:r>
            <a:r>
              <a:rPr lang="fr-BE" dirty="0"/>
              <a:t> </a:t>
            </a:r>
            <a:endParaRPr lang="fr-BE" dirty="0" smtClean="0"/>
          </a:p>
          <a:p>
            <a:endParaRPr lang="en-US" dirty="0"/>
          </a:p>
        </p:txBody>
      </p:sp>
      <p:pic>
        <p:nvPicPr>
          <p:cNvPr id="4" name="Image 3" descr="elles de l'au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60648"/>
            <a:ext cx="5435600" cy="1498600"/>
          </a:xfrm>
          <a:prstGeom prst="rect">
            <a:avLst/>
          </a:prstGeom>
        </p:spPr>
      </p:pic>
      <p:pic>
        <p:nvPicPr>
          <p:cNvPr id="5" name="Image 4" descr="elles de l'auto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789040"/>
            <a:ext cx="2997200" cy="1993900"/>
          </a:xfrm>
          <a:prstGeom prst="rect">
            <a:avLst/>
          </a:prstGeom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6657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intér</a:t>
            </a:r>
            <a:r>
              <a:rPr lang="en-US" dirty="0" err="1" smtClean="0"/>
              <a:t>êt</a:t>
            </a:r>
            <a:r>
              <a:rPr lang="en-US" dirty="0" smtClean="0"/>
              <a:t> des </a:t>
            </a:r>
            <a:r>
              <a:rPr lang="en-US" dirty="0" err="1" smtClean="0"/>
              <a:t>jeunes</a:t>
            </a:r>
            <a:r>
              <a:rPr lang="en-US" dirty="0" smtClean="0"/>
              <a:t> pour la </a:t>
            </a:r>
            <a:r>
              <a:rPr lang="en-US" dirty="0" smtClean="0"/>
              <a:t>formation </a:t>
            </a:r>
            <a:r>
              <a:rPr lang="en-US" dirty="0" smtClean="0"/>
              <a:t>de base et </a:t>
            </a:r>
            <a:r>
              <a:rPr lang="en-US" dirty="0" err="1" smtClean="0"/>
              <a:t>professionnelle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Des filières en croissance avec de nouvelles formations de base et continues mais cela traine encore </a:t>
            </a:r>
            <a:r>
              <a:rPr lang="mr-IN" sz="2000" dirty="0" smtClean="0"/>
              <a:t>…</a:t>
            </a:r>
            <a:endParaRPr lang="fr-FR" sz="2000" dirty="0"/>
          </a:p>
          <a:p>
            <a:r>
              <a:rPr lang="fr-FR" sz="2000" dirty="0" smtClean="0"/>
              <a:t>Une réponse aux préoccupations des jeunes (préservation de l’environnement)</a:t>
            </a:r>
          </a:p>
          <a:p>
            <a:r>
              <a:rPr lang="fr-FR" sz="2000" dirty="0" smtClean="0"/>
              <a:t>Une </a:t>
            </a:r>
            <a:r>
              <a:rPr lang="fr-FR" sz="2000" dirty="0"/>
              <a:t>étude du </a:t>
            </a:r>
            <a:r>
              <a:rPr lang="fr-FR" sz="2000" dirty="0" err="1"/>
              <a:t>Cereq</a:t>
            </a:r>
            <a:r>
              <a:rPr lang="fr-FR" sz="2000" dirty="0"/>
              <a:t> montre que 70% des jeunes qui s’inscrivent dans les nouvelles filières liées à l’environnement sont des garçons</a:t>
            </a:r>
            <a:r>
              <a:rPr lang="fr-FR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  <p:pic>
        <p:nvPicPr>
          <p:cNvPr id="5" name="Picture 4" descr="pro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5856" y="3861048"/>
            <a:ext cx="2795588" cy="2386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0855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vous la parole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  <p:pic>
        <p:nvPicPr>
          <p:cNvPr id="5" name="Image 8" descr="egid image1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6" r="6076"/>
          <a:stretch>
            <a:fillRect/>
          </a:stretch>
        </p:blipFill>
        <p:spPr bwMode="auto">
          <a:xfrm>
            <a:off x="323528" y="155679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513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questions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Quels </a:t>
            </a:r>
            <a:r>
              <a:rPr lang="fr-FR" sz="2000" dirty="0"/>
              <a:t>seront les </a:t>
            </a:r>
            <a:r>
              <a:rPr lang="fr-FR" sz="2000" dirty="0" err="1"/>
              <a:t>métiers</a:t>
            </a:r>
            <a:r>
              <a:rPr lang="fr-FR" sz="2000" dirty="0"/>
              <a:t> techniques « durables » du futur? </a:t>
            </a:r>
            <a:endParaRPr lang="fr-FR" sz="2000" dirty="0"/>
          </a:p>
          <a:p>
            <a:r>
              <a:rPr lang="fr-FR" sz="2000" dirty="0" smtClean="0"/>
              <a:t>De </a:t>
            </a:r>
            <a:r>
              <a:rPr lang="fr-FR" sz="2000" dirty="0"/>
              <a:t>quelles </a:t>
            </a:r>
            <a:r>
              <a:rPr lang="fr-FR" sz="2000" dirty="0" err="1"/>
              <a:t>compétences</a:t>
            </a:r>
            <a:r>
              <a:rPr lang="fr-FR" sz="2000" dirty="0"/>
              <a:t> allons-nous avoir besoin ? </a:t>
            </a:r>
            <a:endParaRPr lang="fr-FR" sz="2000" dirty="0"/>
          </a:p>
          <a:p>
            <a:r>
              <a:rPr lang="fr-FR" sz="2000" dirty="0" smtClean="0"/>
              <a:t>Les </a:t>
            </a:r>
            <a:r>
              <a:rPr lang="fr-FR" sz="2000" dirty="0" err="1"/>
              <a:t>compétences</a:t>
            </a:r>
            <a:r>
              <a:rPr lang="fr-FR" sz="2000" dirty="0"/>
              <a:t> actuelles sur le marché du travail et le profil des </a:t>
            </a:r>
            <a:r>
              <a:rPr lang="fr-FR" sz="2000" dirty="0" err="1"/>
              <a:t>étudiants</a:t>
            </a:r>
            <a:r>
              <a:rPr lang="fr-FR" sz="2000" dirty="0"/>
              <a:t> dans ces </a:t>
            </a:r>
            <a:r>
              <a:rPr lang="fr-FR" sz="2000" dirty="0" err="1" smtClean="0"/>
              <a:t>filières</a:t>
            </a:r>
            <a:r>
              <a:rPr lang="fr-FR" sz="2000" dirty="0" smtClean="0"/>
              <a:t> </a:t>
            </a:r>
            <a:r>
              <a:rPr lang="fr-FR" sz="2000" dirty="0"/>
              <a:t>d’enseignement sont-ils en </a:t>
            </a:r>
            <a:r>
              <a:rPr lang="fr-FR" sz="2000" dirty="0" err="1"/>
              <a:t>adéquation</a:t>
            </a:r>
            <a:r>
              <a:rPr lang="fr-FR" sz="2000" dirty="0"/>
              <a:t> avec la main-d’œuvre </a:t>
            </a:r>
            <a:r>
              <a:rPr lang="fr-FR" sz="2000" dirty="0" err="1"/>
              <a:t>demandée</a:t>
            </a:r>
            <a:r>
              <a:rPr lang="fr-FR" sz="2000" dirty="0"/>
              <a:t> sur le </a:t>
            </a:r>
            <a:r>
              <a:rPr lang="fr-FR" sz="2000" dirty="0" smtClean="0"/>
              <a:t>marché </a:t>
            </a:r>
            <a:r>
              <a:rPr lang="fr-FR" sz="2000" dirty="0"/>
              <a:t>du travail ? </a:t>
            </a:r>
            <a:endParaRPr lang="fr-FR" sz="2000" dirty="0"/>
          </a:p>
          <a:p>
            <a:r>
              <a:rPr lang="fr-FR" sz="2000" dirty="0" smtClean="0"/>
              <a:t>Quelles </a:t>
            </a:r>
            <a:r>
              <a:rPr lang="fr-FR" sz="2000" dirty="0"/>
              <a:t>sont les initiatives mises en place pour augmenter les </a:t>
            </a:r>
            <a:r>
              <a:rPr lang="fr-FR" sz="2000" dirty="0" err="1"/>
              <a:t>compétences</a:t>
            </a:r>
            <a:r>
              <a:rPr lang="fr-FR" sz="2000" dirty="0"/>
              <a:t> disponibles </a:t>
            </a:r>
            <a:r>
              <a:rPr lang="fr-FR" sz="2000" dirty="0" smtClean="0"/>
              <a:t>en </a:t>
            </a:r>
            <a:r>
              <a:rPr lang="fr-FR" sz="2000" dirty="0"/>
              <a:t>regard de ces </a:t>
            </a:r>
            <a:r>
              <a:rPr lang="fr-FR" sz="2000" dirty="0" err="1"/>
              <a:t>métiers</a:t>
            </a:r>
            <a:r>
              <a:rPr lang="fr-FR" sz="2000" dirty="0"/>
              <a:t> ? </a:t>
            </a:r>
            <a:endParaRPr lang="fr-FR" sz="2000" dirty="0"/>
          </a:p>
          <a:p>
            <a:r>
              <a:rPr lang="fr-FR" sz="2000" dirty="0" smtClean="0"/>
              <a:t>Quelles </a:t>
            </a:r>
            <a:r>
              <a:rPr lang="fr-FR" sz="2000" dirty="0"/>
              <a:t>actions pourraient </a:t>
            </a:r>
            <a:r>
              <a:rPr lang="fr-FR" sz="2000" dirty="0" err="1"/>
              <a:t>être</a:t>
            </a:r>
            <a:r>
              <a:rPr lang="fr-FR" sz="2000" dirty="0"/>
              <a:t> </a:t>
            </a:r>
            <a:r>
              <a:rPr lang="fr-FR" sz="2000" dirty="0" err="1"/>
              <a:t>menées</a:t>
            </a:r>
            <a:r>
              <a:rPr lang="fr-FR" sz="2000" dirty="0"/>
              <a:t> dans le futur pour </a:t>
            </a:r>
            <a:r>
              <a:rPr lang="fr-FR" sz="2000" dirty="0" err="1"/>
              <a:t>réduire</a:t>
            </a:r>
            <a:r>
              <a:rPr lang="fr-FR" sz="2000" dirty="0"/>
              <a:t> cette </a:t>
            </a:r>
            <a:r>
              <a:rPr lang="fr-FR" sz="2000" dirty="0" err="1"/>
              <a:t>pénurie</a:t>
            </a:r>
            <a:r>
              <a:rPr lang="fr-FR" sz="2000" dirty="0"/>
              <a:t> de </a:t>
            </a:r>
            <a:r>
              <a:rPr lang="fr-FR" sz="2000" dirty="0" smtClean="0"/>
              <a:t>main</a:t>
            </a:r>
            <a:r>
              <a:rPr lang="fr-FR" sz="2000" dirty="0"/>
              <a:t>-d’œuvre </a:t>
            </a:r>
            <a:r>
              <a:rPr lang="fr-FR" sz="2000" dirty="0" err="1"/>
              <a:t>qualifiée</a:t>
            </a:r>
            <a:r>
              <a:rPr lang="fr-FR" sz="2000" dirty="0"/>
              <a:t> et susciter l’attrait pour ces </a:t>
            </a:r>
            <a:r>
              <a:rPr lang="fr-FR" sz="2000" dirty="0" err="1"/>
              <a:t>métiers</a:t>
            </a:r>
            <a:r>
              <a:rPr lang="fr-FR" sz="2000" dirty="0"/>
              <a:t> ? 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3691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Developpement</a:t>
            </a:r>
            <a:r>
              <a:rPr lang="fr-FR" dirty="0" smtClean="0"/>
              <a:t> durable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396552" y="1556792"/>
            <a:ext cx="5688632" cy="4525963"/>
          </a:xfrm>
        </p:spPr>
        <p:txBody>
          <a:bodyPr/>
          <a:lstStyle/>
          <a:p>
            <a:r>
              <a:rPr lang="fr-FR" sz="2000" dirty="0" smtClean="0"/>
              <a:t>un </a:t>
            </a:r>
            <a:r>
              <a:rPr lang="fr-FR" sz="2000" dirty="0" err="1"/>
              <a:t>développement</a:t>
            </a:r>
            <a:r>
              <a:rPr lang="fr-FR" sz="2000" dirty="0"/>
              <a:t> qui s'efforce de </a:t>
            </a:r>
            <a:r>
              <a:rPr lang="fr-FR" sz="2000" dirty="0" err="1"/>
              <a:t>répondre</a:t>
            </a:r>
            <a:r>
              <a:rPr lang="fr-FR" sz="2000" dirty="0"/>
              <a:t> aux besoins du </a:t>
            </a:r>
            <a:r>
              <a:rPr lang="fr-FR" sz="2000" dirty="0" err="1"/>
              <a:t>présent</a:t>
            </a:r>
            <a:r>
              <a:rPr lang="fr-FR" sz="2000" dirty="0"/>
              <a:t> sans compromettre la </a:t>
            </a:r>
            <a:r>
              <a:rPr lang="fr-FR" sz="2000" dirty="0" err="1"/>
              <a:t>capacite</a:t>
            </a:r>
            <a:r>
              <a:rPr lang="fr-FR" sz="2000" dirty="0"/>
              <a:t>́ des </a:t>
            </a:r>
            <a:r>
              <a:rPr lang="fr-FR" sz="2000" dirty="0" err="1"/>
              <a:t>générations</a:t>
            </a:r>
            <a:r>
              <a:rPr lang="fr-FR" sz="2000" dirty="0"/>
              <a:t> futures à satisfaire les leurs </a:t>
            </a:r>
            <a:endParaRPr lang="fr-FR" sz="2000" dirty="0" smtClean="0"/>
          </a:p>
          <a:p>
            <a:r>
              <a:rPr lang="fr-FR" sz="2000" dirty="0" smtClean="0"/>
              <a:t>Le </a:t>
            </a:r>
            <a:r>
              <a:rPr lang="fr-FR" sz="2000" dirty="0" err="1" smtClean="0"/>
              <a:t>développement</a:t>
            </a:r>
            <a:r>
              <a:rPr lang="fr-FR" sz="2000" dirty="0" smtClean="0"/>
              <a:t> </a:t>
            </a:r>
            <a:r>
              <a:rPr lang="fr-FR" sz="2000" dirty="0"/>
              <a:t>durable repose sur la </a:t>
            </a:r>
            <a:r>
              <a:rPr lang="fr-FR" sz="2000" dirty="0" err="1"/>
              <a:t>solidarite</a:t>
            </a:r>
            <a:r>
              <a:rPr lang="fr-FR" sz="2000" dirty="0"/>
              <a:t>́ entre les </a:t>
            </a:r>
            <a:r>
              <a:rPr lang="fr-FR" sz="2000" dirty="0" err="1"/>
              <a:t>générations</a:t>
            </a:r>
            <a:r>
              <a:rPr lang="fr-FR" sz="2000" dirty="0"/>
              <a:t> et entre les peuples, afin de partager les ressources et les richesses. </a:t>
            </a:r>
            <a:endParaRPr lang="fr-FR" sz="2000" dirty="0" smtClean="0"/>
          </a:p>
          <a:p>
            <a:r>
              <a:rPr lang="fr-FR" sz="2000" dirty="0" smtClean="0"/>
              <a:t>Le </a:t>
            </a:r>
            <a:r>
              <a:rPr lang="fr-FR" sz="2000" dirty="0"/>
              <a:t>but du </a:t>
            </a:r>
            <a:r>
              <a:rPr lang="fr-FR" sz="2000" dirty="0" err="1"/>
              <a:t>développement</a:t>
            </a:r>
            <a:r>
              <a:rPr lang="fr-FR" sz="2000" dirty="0"/>
              <a:t> durable est donc de trouver un </a:t>
            </a:r>
            <a:r>
              <a:rPr lang="fr-FR" sz="2000" dirty="0" err="1"/>
              <a:t>équilibre</a:t>
            </a:r>
            <a:r>
              <a:rPr lang="fr-FR" sz="2000" dirty="0"/>
              <a:t> </a:t>
            </a:r>
            <a:r>
              <a:rPr lang="fr-FR" sz="2000" dirty="0" err="1"/>
              <a:t>cohérent</a:t>
            </a:r>
            <a:r>
              <a:rPr lang="fr-FR" sz="2000" dirty="0"/>
              <a:t> et viable à long terme par rapport aux aspects </a:t>
            </a:r>
            <a:r>
              <a:rPr lang="fr-FR" sz="2000" dirty="0" err="1">
                <a:solidFill>
                  <a:srgbClr val="4597A0"/>
                </a:solidFill>
              </a:rPr>
              <a:t>écologiques</a:t>
            </a:r>
            <a:r>
              <a:rPr lang="fr-FR" sz="2000" dirty="0">
                <a:solidFill>
                  <a:srgbClr val="4597A0"/>
                </a:solidFill>
              </a:rPr>
              <a:t>, sociaux et </a:t>
            </a:r>
            <a:r>
              <a:rPr lang="fr-FR" sz="2000" dirty="0" err="1">
                <a:solidFill>
                  <a:srgbClr val="4597A0"/>
                </a:solidFill>
              </a:rPr>
              <a:t>économiques</a:t>
            </a:r>
            <a:r>
              <a:rPr lang="fr-FR" sz="2000" dirty="0"/>
              <a:t>. 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  <p:pic>
        <p:nvPicPr>
          <p:cNvPr id="5" name="Image 8" descr="autruch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36912"/>
            <a:ext cx="3411075" cy="25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4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</a:t>
            </a:r>
            <a:r>
              <a:rPr lang="fr-FR" b="1" dirty="0" smtClean="0"/>
              <a:t>étiers </a:t>
            </a:r>
            <a:r>
              <a:rPr lang="fr-FR" b="1" dirty="0" smtClean="0"/>
              <a:t>du développement durables</a:t>
            </a:r>
            <a:r>
              <a:rPr lang="fr-FR" b="1" dirty="0"/>
              <a:t> </a:t>
            </a:r>
            <a:r>
              <a:rPr lang="fr-FR" dirty="0" smtClean="0"/>
              <a:t>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 </a:t>
            </a:r>
            <a:r>
              <a:rPr lang="fr-FR" sz="2000" dirty="0" smtClean="0"/>
              <a:t>De quoi parle-t-on ? </a:t>
            </a:r>
          </a:p>
          <a:p>
            <a:pPr lvl="1"/>
            <a:r>
              <a:rPr lang="fr-FR" sz="2000" dirty="0" smtClean="0"/>
              <a:t>« emplois</a:t>
            </a:r>
            <a:r>
              <a:rPr lang="fr-FR" sz="2000" dirty="0"/>
              <a:t>/métiers verts </a:t>
            </a:r>
            <a:r>
              <a:rPr lang="fr-FR" sz="2000" i="1" dirty="0"/>
              <a:t> </a:t>
            </a:r>
            <a:r>
              <a:rPr lang="fr-FR" sz="2000" dirty="0"/>
              <a:t>»</a:t>
            </a:r>
            <a:r>
              <a:rPr lang="fr-FR" sz="2000" dirty="0" smtClean="0"/>
              <a:t>  </a:t>
            </a:r>
          </a:p>
          <a:p>
            <a:pPr lvl="1"/>
            <a:r>
              <a:rPr lang="fr-FR" sz="2000" dirty="0" smtClean="0"/>
              <a:t>«</a:t>
            </a:r>
            <a:r>
              <a:rPr lang="fr-FR" sz="2000" dirty="0"/>
              <a:t> </a:t>
            </a:r>
            <a:r>
              <a:rPr lang="fr-FR" sz="2000" i="1" dirty="0"/>
              <a:t>green jobs </a:t>
            </a:r>
            <a:r>
              <a:rPr lang="fr-FR" sz="2000" dirty="0"/>
              <a:t>» » </a:t>
            </a:r>
            <a:endParaRPr lang="fr-FR" sz="2000" dirty="0" smtClean="0"/>
          </a:p>
          <a:p>
            <a:pPr lvl="1"/>
            <a:r>
              <a:rPr lang="fr-FR" sz="2000" dirty="0" smtClean="0"/>
              <a:t>« </a:t>
            </a:r>
            <a:r>
              <a:rPr lang="fr-FR" sz="2000" dirty="0"/>
              <a:t>métiers verdissants » </a:t>
            </a:r>
            <a:r>
              <a:rPr lang="fr-FR" sz="2000" dirty="0" smtClean="0"/>
              <a:t> </a:t>
            </a:r>
          </a:p>
          <a:p>
            <a:pPr lvl="1"/>
            <a:r>
              <a:rPr lang="fr-FR" sz="2000" dirty="0" smtClean="0"/>
              <a:t>« </a:t>
            </a:r>
            <a:r>
              <a:rPr lang="fr-FR" sz="2000" dirty="0"/>
              <a:t>professions verdissantes </a:t>
            </a:r>
            <a:r>
              <a:rPr lang="fr-FR" sz="2000" dirty="0" smtClean="0"/>
              <a:t>»/ </a:t>
            </a:r>
            <a:endParaRPr lang="fr-FR" sz="2000" dirty="0" smtClean="0"/>
          </a:p>
          <a:p>
            <a:pPr lvl="1"/>
            <a:r>
              <a:rPr lang="fr-FR" sz="2000" dirty="0" smtClean="0"/>
              <a:t>«</a:t>
            </a:r>
            <a:r>
              <a:rPr lang="fr-FR" sz="2000" dirty="0"/>
              <a:t> métiers de l’environnement » </a:t>
            </a:r>
            <a:endParaRPr lang="fr-FR" sz="2000" dirty="0" smtClean="0"/>
          </a:p>
          <a:p>
            <a:pPr lvl="1"/>
            <a:r>
              <a:rPr lang="fr-FR" sz="2000" dirty="0" smtClean="0"/>
              <a:t>«</a:t>
            </a:r>
            <a:r>
              <a:rPr lang="fr-FR" sz="2000" dirty="0" smtClean="0"/>
              <a:t>métiers </a:t>
            </a:r>
            <a:r>
              <a:rPr lang="fr-FR" sz="2000" dirty="0"/>
              <a:t>des filières vertes </a:t>
            </a:r>
            <a:r>
              <a:rPr lang="fr-FR" sz="2000" dirty="0" smtClean="0"/>
              <a:t>»</a:t>
            </a:r>
          </a:p>
          <a:p>
            <a:pPr lvl="1"/>
            <a:r>
              <a:rPr lang="fr-FR" sz="2000" dirty="0" smtClean="0"/>
              <a:t>«  métiers verdissants »</a:t>
            </a:r>
            <a:endParaRPr lang="fr-BE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849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Emplois qui servent à quoi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Emplois qui </a:t>
            </a:r>
            <a:r>
              <a:rPr lang="fr-FR" dirty="0"/>
              <a:t>contribuent </a:t>
            </a:r>
            <a:r>
              <a:rPr lang="fr-FR" dirty="0" smtClean="0"/>
              <a:t>à: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la préservation </a:t>
            </a:r>
            <a:r>
              <a:rPr lang="fr-FR" dirty="0" smtClean="0"/>
              <a:t>et/ou au rétablissement </a:t>
            </a:r>
            <a:r>
              <a:rPr lang="fr-FR" dirty="0"/>
              <a:t>de la qualité de l’environnement. </a:t>
            </a:r>
            <a:endParaRPr lang="fr-FR" dirty="0" smtClean="0"/>
          </a:p>
          <a:p>
            <a:pPr lvl="1"/>
            <a:r>
              <a:rPr lang="fr-FR" dirty="0" smtClean="0"/>
              <a:t>diminuer </a:t>
            </a:r>
            <a:r>
              <a:rPr lang="fr-FR" dirty="0"/>
              <a:t>la consommation d’énergie, de matières premières et </a:t>
            </a:r>
            <a:r>
              <a:rPr lang="fr-FR" dirty="0" smtClean="0"/>
              <a:t>d’eau et toutes les ressources naturelles</a:t>
            </a:r>
          </a:p>
          <a:p>
            <a:pPr lvl="1"/>
            <a:r>
              <a:rPr lang="fr-FR" dirty="0" smtClean="0"/>
              <a:t>réduire </a:t>
            </a:r>
            <a:r>
              <a:rPr lang="fr-FR" dirty="0"/>
              <a:t>les émissions de </a:t>
            </a:r>
            <a:r>
              <a:rPr lang="fr-FR" dirty="0" smtClean="0"/>
              <a:t>carbone</a:t>
            </a:r>
            <a:endParaRPr lang="fr-FR" dirty="0"/>
          </a:p>
          <a:p>
            <a:pPr lvl="1"/>
            <a:r>
              <a:rPr lang="fr-FR" dirty="0" smtClean="0"/>
              <a:t>minimiser </a:t>
            </a:r>
            <a:r>
              <a:rPr lang="fr-FR" dirty="0"/>
              <a:t>ou à éviter totalement toutes les formes de déchets et de pollution </a:t>
            </a:r>
          </a:p>
          <a:p>
            <a:pPr lvl="1"/>
            <a:r>
              <a:rPr lang="fr-FR" dirty="0" smtClean="0"/>
              <a:t>protéger </a:t>
            </a:r>
            <a:r>
              <a:rPr lang="fr-FR" dirty="0"/>
              <a:t>et restaurer les écosystèmes et la biodiversité. </a:t>
            </a:r>
          </a:p>
          <a:p>
            <a:r>
              <a:rPr lang="fr-FR" sz="1800" dirty="0" smtClean="0"/>
              <a:t>«</a:t>
            </a:r>
            <a:r>
              <a:rPr lang="fr-FR" sz="1800" dirty="0"/>
              <a:t> </a:t>
            </a:r>
            <a:r>
              <a:rPr lang="fr-FR" sz="1800" b="1" dirty="0"/>
              <a:t>croissance verte </a:t>
            </a:r>
            <a:r>
              <a:rPr lang="fr-FR" sz="1800" dirty="0"/>
              <a:t>» (</a:t>
            </a:r>
            <a:r>
              <a:rPr lang="fr-FR" sz="1800" dirty="0" err="1"/>
              <a:t>Knockaert</a:t>
            </a:r>
            <a:r>
              <a:rPr lang="fr-FR" sz="1800" dirty="0"/>
              <a:t> &amp; </a:t>
            </a:r>
            <a:r>
              <a:rPr lang="fr-FR" sz="1800" dirty="0" err="1"/>
              <a:t>Maillefert</a:t>
            </a:r>
            <a:r>
              <a:rPr lang="fr-FR" sz="1800" dirty="0"/>
              <a:t>, 2004, p. 136). </a:t>
            </a:r>
            <a:endParaRPr lang="en-US" sz="1800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58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Combien d’emplois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/>
              <a:t>de 38000 à 492000 emplois directs pour la </a:t>
            </a:r>
            <a:r>
              <a:rPr lang="fr-FR" sz="3200" dirty="0" smtClean="0"/>
              <a:t>France</a:t>
            </a:r>
            <a:endParaRPr lang="fr-FR" sz="3200" dirty="0"/>
          </a:p>
          <a:p>
            <a:r>
              <a:rPr lang="fr-FR" sz="3200" dirty="0"/>
              <a:t>400000 à 1,66 millions d’emplois pour l’UE25 </a:t>
            </a:r>
          </a:p>
          <a:p>
            <a:r>
              <a:rPr lang="fr-FR" sz="3200" dirty="0"/>
              <a:t>8 à 11 millions d’emplois dans le monde! </a:t>
            </a:r>
            <a:endParaRPr lang="fr-FR" sz="3200" dirty="0" smtClean="0"/>
          </a:p>
          <a:p>
            <a:r>
              <a:rPr lang="fr-FR" sz="3200" dirty="0" smtClean="0"/>
              <a:t>9% des emplois directs</a:t>
            </a:r>
            <a:endParaRPr lang="fr-FR" sz="3200" dirty="0"/>
          </a:p>
          <a:p>
            <a:endParaRPr lang="fr-FR" sz="32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45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13" y="332656"/>
            <a:ext cx="8229600" cy="864096"/>
          </a:xfrm>
        </p:spPr>
        <p:txBody>
          <a:bodyPr/>
          <a:lstStyle/>
          <a:p>
            <a:r>
              <a:rPr lang="en-US" dirty="0" smtClean="0"/>
              <a:t>11 métiers </a:t>
            </a:r>
            <a:r>
              <a:rPr lang="en-US" dirty="0" err="1" smtClean="0"/>
              <a:t>dit</a:t>
            </a:r>
            <a:r>
              <a:rPr lang="en-US" dirty="0" smtClean="0"/>
              <a:t> “</a:t>
            </a:r>
            <a:r>
              <a:rPr lang="en-US" dirty="0" err="1" smtClean="0"/>
              <a:t>verts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2776"/>
            <a:ext cx="8686800" cy="4713387"/>
          </a:xfrm>
        </p:spPr>
        <p:txBody>
          <a:bodyPr/>
          <a:lstStyle/>
          <a:p>
            <a:pPr lvl="1"/>
            <a:r>
              <a:rPr lang="fr-FR" sz="2000" dirty="0"/>
              <a:t>Entretien des espaces naturels.</a:t>
            </a:r>
            <a:endParaRPr lang="fr-BE" sz="2000" dirty="0"/>
          </a:p>
          <a:p>
            <a:pPr lvl="1"/>
            <a:r>
              <a:rPr lang="fr-FR" sz="2000" dirty="0"/>
              <a:t>Protection du patrimoine naturel.</a:t>
            </a:r>
            <a:endParaRPr lang="fr-BE" sz="2000" dirty="0"/>
          </a:p>
          <a:p>
            <a:pPr lvl="1"/>
            <a:r>
              <a:rPr lang="fr-FR" sz="2000" dirty="0"/>
              <a:t>Travaux d’étanchéité et d’isolation.</a:t>
            </a:r>
            <a:endParaRPr lang="fr-BE" sz="2000" dirty="0"/>
          </a:p>
          <a:p>
            <a:pPr lvl="1"/>
            <a:r>
              <a:rPr lang="fr-FR" sz="2000" dirty="0"/>
              <a:t>Management et ingénierie en sécurité et environnement / production et distribution d’énergie.</a:t>
            </a:r>
            <a:endParaRPr lang="fr-BE" sz="2000" dirty="0"/>
          </a:p>
          <a:p>
            <a:pPr lvl="1"/>
            <a:r>
              <a:rPr lang="fr-FR" sz="2000" dirty="0"/>
              <a:t>Intervention technique en hygiène sécurité en environnement industriel.</a:t>
            </a:r>
            <a:endParaRPr lang="fr-BE" sz="2000" dirty="0"/>
          </a:p>
          <a:p>
            <a:pPr lvl="1"/>
            <a:r>
              <a:rPr lang="fr-FR" sz="2000" dirty="0"/>
              <a:t>Intervention en milieux et produits nocifs.</a:t>
            </a:r>
            <a:endParaRPr lang="fr-BE" sz="2000" dirty="0"/>
          </a:p>
          <a:p>
            <a:pPr lvl="1"/>
            <a:r>
              <a:rPr lang="fr-FR" sz="2000" dirty="0"/>
              <a:t>Distribution et assainissement d’eau et des déchets / des pollutions.</a:t>
            </a:r>
            <a:endParaRPr lang="fr-BE" sz="2000" dirty="0"/>
          </a:p>
          <a:p>
            <a:pPr lvl="1"/>
            <a:r>
              <a:rPr lang="fr-FR" sz="2000" dirty="0"/>
              <a:t>Management et inspection en environnement urbain.</a:t>
            </a:r>
            <a:endParaRPr lang="fr-BE" sz="2000" dirty="0"/>
          </a:p>
          <a:p>
            <a:pPr lvl="1"/>
            <a:r>
              <a:rPr lang="fr-FR" sz="2000" dirty="0"/>
              <a:t>Nettoyage des espaces urbains.</a:t>
            </a:r>
            <a:endParaRPr lang="fr-BE" sz="2000" dirty="0"/>
          </a:p>
          <a:p>
            <a:pPr lvl="1"/>
            <a:r>
              <a:rPr lang="fr-FR" sz="2000" dirty="0"/>
              <a:t>Revalorisation des produits industriels.</a:t>
            </a:r>
            <a:endParaRPr lang="fr-BE" sz="2000" dirty="0"/>
          </a:p>
          <a:p>
            <a:pPr lvl="1"/>
            <a:r>
              <a:rPr lang="fr-FR" sz="2000" dirty="0"/>
              <a:t>Supervision d’exploitation éco-industrielle.</a:t>
            </a:r>
            <a:endParaRPr lang="fr-BE" sz="2000" dirty="0"/>
          </a:p>
          <a:p>
            <a:endParaRPr lang="en-US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Annie.cornet@uliege.be-projet financé par Engie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7603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 </a:t>
            </a:r>
            <a:r>
              <a:rPr lang="en-US" dirty="0" err="1" smtClean="0"/>
              <a:t>exemples</a:t>
            </a:r>
            <a:r>
              <a:rPr lang="en-US" dirty="0" smtClean="0"/>
              <a:t> de </a:t>
            </a:r>
            <a:r>
              <a:rPr lang="en-US" dirty="0" smtClean="0"/>
              <a:t>professions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1800" dirty="0" smtClean="0"/>
              <a:t>Ingénieur-e-s </a:t>
            </a:r>
            <a:r>
              <a:rPr lang="fr-FR" sz="1800" dirty="0"/>
              <a:t>et cadres de la production et la distribution d’énergie et d’eau</a:t>
            </a:r>
            <a:endParaRPr lang="fr-BE" sz="1800" dirty="0"/>
          </a:p>
          <a:p>
            <a:pPr lvl="0"/>
            <a:r>
              <a:rPr lang="fr-BE" sz="1800" dirty="0" smtClean="0"/>
              <a:t>I</a:t>
            </a:r>
            <a:r>
              <a:rPr lang="fr-FR" sz="1800" dirty="0" err="1" smtClean="0"/>
              <a:t>ngénieur</a:t>
            </a:r>
            <a:r>
              <a:rPr lang="fr-FR" sz="1800" dirty="0" smtClean="0"/>
              <a:t>-</a:t>
            </a:r>
            <a:r>
              <a:rPr lang="fr-FR" sz="1800" dirty="0" err="1" smtClean="0"/>
              <a:t>e-s</a:t>
            </a:r>
            <a:r>
              <a:rPr lang="fr-FR" sz="1800" dirty="0" smtClean="0"/>
              <a:t> </a:t>
            </a:r>
            <a:r>
              <a:rPr lang="fr-FR" sz="1800" dirty="0"/>
              <a:t>et cadres techniques de l’environnement</a:t>
            </a:r>
            <a:endParaRPr lang="fr-BE" sz="1800" dirty="0"/>
          </a:p>
          <a:p>
            <a:pPr lvl="0"/>
            <a:r>
              <a:rPr lang="fr-BE" sz="1800" dirty="0" smtClean="0"/>
              <a:t>T</a:t>
            </a:r>
            <a:r>
              <a:rPr lang="fr-FR" sz="1800" dirty="0" err="1" smtClean="0"/>
              <a:t>echnicien</a:t>
            </a:r>
            <a:r>
              <a:rPr lang="fr-FR" sz="1800" dirty="0" smtClean="0"/>
              <a:t>-</a:t>
            </a:r>
            <a:r>
              <a:rPr lang="fr-FR" sz="1800" dirty="0" err="1" smtClean="0"/>
              <a:t>ne-s</a:t>
            </a:r>
            <a:r>
              <a:rPr lang="fr-FR" sz="1800" dirty="0" smtClean="0"/>
              <a:t> </a:t>
            </a:r>
            <a:r>
              <a:rPr lang="fr-FR" sz="1800" dirty="0"/>
              <a:t>de l’environnement et du traitement des pollutions</a:t>
            </a:r>
            <a:endParaRPr lang="fr-BE" sz="1800" dirty="0"/>
          </a:p>
          <a:p>
            <a:pPr lvl="0"/>
            <a:r>
              <a:rPr lang="fr-BE" sz="1800" dirty="0" smtClean="0"/>
              <a:t>A</a:t>
            </a:r>
            <a:r>
              <a:rPr lang="fr-FR" sz="1800" dirty="0" smtClean="0"/>
              <a:t>gent-e-s </a:t>
            </a:r>
            <a:r>
              <a:rPr lang="fr-FR" sz="1800" dirty="0"/>
              <a:t>de maîtrise et techniciens en production et distribution d’énergie, eau, chauffage</a:t>
            </a:r>
            <a:endParaRPr lang="fr-BE" sz="1800" dirty="0"/>
          </a:p>
          <a:p>
            <a:pPr lvl="0"/>
            <a:r>
              <a:rPr lang="fr-BE" sz="1800" dirty="0" smtClean="0"/>
              <a:t>A</a:t>
            </a:r>
            <a:r>
              <a:rPr lang="fr-FR" sz="1800" dirty="0" smtClean="0"/>
              <a:t>gent-e-s </a:t>
            </a:r>
            <a:r>
              <a:rPr lang="fr-FR" sz="1800" dirty="0"/>
              <a:t>techniques forestiers, gardes des espaces naturels</a:t>
            </a:r>
            <a:endParaRPr lang="fr-BE" sz="1800" dirty="0"/>
          </a:p>
          <a:p>
            <a:pPr lvl="0"/>
            <a:r>
              <a:rPr lang="fr-BE" sz="1800" dirty="0" smtClean="0"/>
              <a:t>O</a:t>
            </a:r>
            <a:r>
              <a:rPr lang="fr-FR" sz="1800" dirty="0" err="1" smtClean="0"/>
              <a:t>uvrier</a:t>
            </a:r>
            <a:r>
              <a:rPr lang="fr-FR" sz="1800" dirty="0" smtClean="0"/>
              <a:t>-</a:t>
            </a:r>
            <a:r>
              <a:rPr lang="fr-FR" sz="1800" dirty="0" err="1" smtClean="0"/>
              <a:t>ère-s</a:t>
            </a:r>
            <a:r>
              <a:rPr lang="fr-FR" sz="1800" dirty="0" smtClean="0"/>
              <a:t> </a:t>
            </a:r>
            <a:r>
              <a:rPr lang="fr-FR" sz="1800" dirty="0"/>
              <a:t>qualifiés des industries de l’énergie, eau, chauffage, gaz</a:t>
            </a:r>
            <a:endParaRPr lang="fr-BE" sz="1800" dirty="0"/>
          </a:p>
          <a:p>
            <a:pPr lvl="0"/>
            <a:r>
              <a:rPr lang="fr-BE" sz="1800" dirty="0" smtClean="0"/>
              <a:t>O</a:t>
            </a:r>
            <a:r>
              <a:rPr lang="fr-FR" sz="1800" dirty="0" err="1" smtClean="0"/>
              <a:t>uvrier</a:t>
            </a:r>
            <a:r>
              <a:rPr lang="fr-FR" sz="1800" dirty="0" smtClean="0"/>
              <a:t>-</a:t>
            </a:r>
            <a:r>
              <a:rPr lang="fr-FR" sz="1800" dirty="0" err="1" smtClean="0"/>
              <a:t>ère-s</a:t>
            </a:r>
            <a:r>
              <a:rPr lang="fr-FR" sz="1800" dirty="0" smtClean="0"/>
              <a:t> </a:t>
            </a:r>
            <a:r>
              <a:rPr lang="fr-FR" sz="1800" dirty="0"/>
              <a:t>qualifiés de l’assainissement et du traitement des déchets</a:t>
            </a:r>
            <a:endParaRPr lang="fr-BE" sz="1800" dirty="0"/>
          </a:p>
          <a:p>
            <a:pPr lvl="0"/>
            <a:r>
              <a:rPr lang="fr-BE" sz="1800" dirty="0" smtClean="0"/>
              <a:t>C</a:t>
            </a:r>
            <a:r>
              <a:rPr lang="fr-FR" sz="1800" dirty="0" err="1" smtClean="0"/>
              <a:t>onducteur</a:t>
            </a:r>
            <a:r>
              <a:rPr lang="fr-FR" sz="1800" dirty="0" smtClean="0"/>
              <a:t>-</a:t>
            </a:r>
            <a:r>
              <a:rPr lang="fr-FR" sz="1800" dirty="0" err="1" smtClean="0"/>
              <a:t>trice-s</a:t>
            </a:r>
            <a:r>
              <a:rPr lang="fr-FR" sz="1800" dirty="0" smtClean="0"/>
              <a:t> </a:t>
            </a:r>
            <a:r>
              <a:rPr lang="fr-FR" sz="1800" dirty="0"/>
              <a:t>de véhicule de ramassage des ordures ménagères</a:t>
            </a:r>
            <a:endParaRPr lang="fr-BE" sz="1800" dirty="0"/>
          </a:p>
          <a:p>
            <a:r>
              <a:rPr lang="fr-BE" sz="1800" dirty="0" smtClean="0"/>
              <a:t>O</a:t>
            </a:r>
            <a:r>
              <a:rPr lang="fr-FR" sz="1800" dirty="0" err="1" smtClean="0"/>
              <a:t>uvrier</a:t>
            </a:r>
            <a:r>
              <a:rPr lang="fr-FR" sz="1800" dirty="0" smtClean="0"/>
              <a:t>-</a:t>
            </a:r>
            <a:r>
              <a:rPr lang="fr-FR" sz="1800" dirty="0" err="1" smtClean="0"/>
              <a:t>e-s</a:t>
            </a:r>
            <a:r>
              <a:rPr lang="fr-FR" sz="1800" dirty="0" smtClean="0"/>
              <a:t> </a:t>
            </a:r>
            <a:r>
              <a:rPr lang="fr-FR" sz="1800" dirty="0"/>
              <a:t>non qualifiés de l’assainissement et du traitement des </a:t>
            </a:r>
            <a:r>
              <a:rPr lang="fr-FR" sz="1800" dirty="0" smtClean="0"/>
              <a:t>déchets</a:t>
            </a:r>
          </a:p>
          <a:p>
            <a:r>
              <a:rPr lang="fr-FR" sz="1800" dirty="0" smtClean="0"/>
              <a:t>emplois </a:t>
            </a:r>
            <a:r>
              <a:rPr lang="fr-FR" sz="1800" dirty="0"/>
              <a:t>liés à la sensibilisation des particuliers à l’éco-construction et aux économies d’énergie </a:t>
            </a:r>
            <a:r>
              <a:rPr lang="fr-FR" sz="1800" dirty="0" smtClean="0"/>
              <a:t>;</a:t>
            </a:r>
            <a:endParaRPr lang="fr-BE" sz="1800" dirty="0"/>
          </a:p>
          <a:p>
            <a:r>
              <a:rPr lang="fr-FR" sz="1800" dirty="0" smtClean="0"/>
              <a:t>emplois </a:t>
            </a:r>
            <a:r>
              <a:rPr lang="fr-FR" sz="1800" dirty="0"/>
              <a:t>liés aux guichets énergie </a:t>
            </a:r>
            <a:endParaRPr lang="en-US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Annie.cornet@uliege.be-proje-ièret</a:t>
            </a:r>
            <a:r>
              <a:rPr lang="fr-FR" dirty="0" smtClean="0"/>
              <a:t> financé par </a:t>
            </a:r>
            <a:r>
              <a:rPr lang="fr-FR" dirty="0" err="1" smtClean="0"/>
              <a:t>Engie</a:t>
            </a:r>
            <a:r>
              <a:rPr lang="fr-FR" dirty="0" smtClean="0"/>
              <a:t> (GDF-SUEZ) et Business &amp; Society -2015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3211548"/>
      </p:ext>
    </p:extLst>
  </p:cSld>
  <p:clrMapOvr>
    <a:masterClrMapping/>
  </p:clrMapOvr>
</p:sld>
</file>

<file path=ppt/theme/theme1.xml><?xml version="1.0" encoding="utf-8"?>
<a:theme xmlns:a="http://schemas.openxmlformats.org/drawingml/2006/main" name="cornet genre et développement durable 2017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cornet genre et développement durable 2017.potx</Template>
  <TotalTime>50555</TotalTime>
  <Words>2854</Words>
  <Application>Microsoft Macintosh PowerPoint</Application>
  <PresentationFormat>Présentation à l'écran (4:3)</PresentationFormat>
  <Paragraphs>179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cornet genre et développement durable 2017</vt:lpstr>
      <vt:lpstr>Développement durable :  Nouveaux métiers – nouvelles compétences !</vt:lpstr>
      <vt:lpstr>Cadre général de l’étude (2015)</vt:lpstr>
      <vt:lpstr>Nos questions ?</vt:lpstr>
      <vt:lpstr>Developpement durable</vt:lpstr>
      <vt:lpstr>Métiers du développement durables ?</vt:lpstr>
      <vt:lpstr>Emplois qui servent à quoi ?</vt:lpstr>
      <vt:lpstr>Combien d’emplois ?</vt:lpstr>
      <vt:lpstr>11 métiers dit “verts”</vt:lpstr>
      <vt:lpstr>Des exemples de professions</vt:lpstr>
      <vt:lpstr>Mais aussi ….</vt:lpstr>
      <vt:lpstr>Analyse prospective de 8 secteurs</vt:lpstr>
      <vt:lpstr>Stratégies d’action</vt:lpstr>
      <vt:lpstr>Le secteur de l’environnement et de la gestion des déchets </vt:lpstr>
      <vt:lpstr>Le secteur de l’énergie  </vt:lpstr>
      <vt:lpstr>Le secteur de la construction  </vt:lpstr>
      <vt:lpstr>Le secteur du transport  </vt:lpstr>
      <vt:lpstr>Le secteur de l’automobile  </vt:lpstr>
      <vt:lpstr>Le secteur de la chimie, de la pharmacie, des sciences de la vie et des biotechnologies  </vt:lpstr>
      <vt:lpstr>Le secteur de l’industrie agro-alimentaire </vt:lpstr>
      <vt:lpstr>Le secteur des technologies de l’information et de la communication (TIC) et du spatial  </vt:lpstr>
      <vt:lpstr>Compétences ?</vt:lpstr>
      <vt:lpstr>Quelles compétences ?</vt:lpstr>
      <vt:lpstr>Présentation PowerPoint</vt:lpstr>
      <vt:lpstr>Genre et métiers verts</vt:lpstr>
      <vt:lpstr>Présentation PowerPoint</vt:lpstr>
      <vt:lpstr>Un intérêt des jeunes pour la formation de base et professionnelle</vt:lpstr>
      <vt:lpstr>A vous la parole</vt:lpstr>
    </vt:vector>
  </TitlesOfParts>
  <Company>HEC-ULg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..</dc:creator>
  <cp:lastModifiedBy>annie cornet</cp:lastModifiedBy>
  <cp:revision>307</cp:revision>
  <cp:lastPrinted>2013-12-12T12:13:51Z</cp:lastPrinted>
  <dcterms:created xsi:type="dcterms:W3CDTF">2013-12-17T15:03:54Z</dcterms:created>
  <dcterms:modified xsi:type="dcterms:W3CDTF">2018-10-08T07:17:27Z</dcterms:modified>
</cp:coreProperties>
</file>