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434" r:id="rId4"/>
    <p:sldId id="442" r:id="rId5"/>
    <p:sldId id="443" r:id="rId6"/>
    <p:sldId id="441" r:id="rId7"/>
    <p:sldId id="446" r:id="rId8"/>
    <p:sldId id="436" r:id="rId9"/>
    <p:sldId id="437" r:id="rId10"/>
    <p:sldId id="438" r:id="rId11"/>
    <p:sldId id="439" r:id="rId12"/>
    <p:sldId id="260" r:id="rId13"/>
    <p:sldId id="258" r:id="rId14"/>
    <p:sldId id="444" r:id="rId15"/>
    <p:sldId id="447" r:id="rId16"/>
    <p:sldId id="445" r:id="rId17"/>
    <p:sldId id="44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ens, Geraldine" initials="MG" lastIdx="4" clrIdx="0">
    <p:extLst>
      <p:ext uri="{19B8F6BF-5375-455C-9EA6-DF929625EA0E}">
        <p15:presenceInfo xmlns:p15="http://schemas.microsoft.com/office/powerpoint/2012/main" userId="Martens, Gerald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49E"/>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19" autoAdjust="0"/>
  </p:normalViewPr>
  <p:slideViewPr>
    <p:cSldViewPr>
      <p:cViewPr varScale="1">
        <p:scale>
          <a:sx n="49" d="100"/>
          <a:sy n="49" d="100"/>
        </p:scale>
        <p:origin x="1986"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233;raldine\dox\Coma%20SG\Writing\Boston\Article%20MCS%20behaviors%20frequency\Data\MCSBehaviors_StudySampleN=79_2202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233;raldine\dox\Coma%20SG\Writing\Boston\Article%20MCS%20behaviors%20frequency\Data\MCSBehaviors_StudySampleN=79_22021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34925">
              <a:solidFill>
                <a:schemeClr val="accent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'CRS-R data (transition to MCS)'!$AR$2:$AR$14</c:f>
              <c:strCache>
                <c:ptCount val="13"/>
                <c:pt idx="0">
                  <c:v>Visual Pursuit</c:v>
                </c:pt>
                <c:pt idx="1">
                  <c:v>Reproducible Movement to Command</c:v>
                </c:pt>
                <c:pt idx="2">
                  <c:v>Automatic Movement</c:v>
                </c:pt>
                <c:pt idx="3">
                  <c:v>Intentional Communication</c:v>
                </c:pt>
                <c:pt idx="4">
                  <c:v>Fixation</c:v>
                </c:pt>
                <c:pt idx="5">
                  <c:v>Localization to Noxious Stimulation</c:v>
                </c:pt>
                <c:pt idx="6">
                  <c:v>Intelligible Verbalization</c:v>
                </c:pt>
                <c:pt idx="7">
                  <c:v>Object Manipulation</c:v>
                </c:pt>
                <c:pt idx="8">
                  <c:v>Consistent Movement to Command</c:v>
                </c:pt>
                <c:pt idx="9">
                  <c:v>Functional Object Use</c:v>
                </c:pt>
                <c:pt idx="10">
                  <c:v>Object Localization</c:v>
                </c:pt>
                <c:pt idx="11">
                  <c:v>Object Recognition</c:v>
                </c:pt>
                <c:pt idx="12">
                  <c:v>Functional Communication</c:v>
                </c:pt>
              </c:strCache>
            </c:strRef>
          </c:cat>
          <c:val>
            <c:numRef>
              <c:f>'CRS-R data (transition to MCS)'!$AT$2:$AT$14</c:f>
              <c:numCache>
                <c:formatCode>0</c:formatCode>
                <c:ptCount val="13"/>
                <c:pt idx="0">
                  <c:v>40.506329113924053</c:v>
                </c:pt>
                <c:pt idx="1">
                  <c:v>25.316455696202532</c:v>
                </c:pt>
                <c:pt idx="2">
                  <c:v>24.050632911392405</c:v>
                </c:pt>
                <c:pt idx="3">
                  <c:v>15.18987341772152</c:v>
                </c:pt>
                <c:pt idx="4">
                  <c:v>12.658227848101266</c:v>
                </c:pt>
                <c:pt idx="5">
                  <c:v>7.59493670886076</c:v>
                </c:pt>
                <c:pt idx="6">
                  <c:v>6.3291139240506329</c:v>
                </c:pt>
                <c:pt idx="7">
                  <c:v>5.0632911392405067</c:v>
                </c:pt>
                <c:pt idx="8">
                  <c:v>2.5316455696202533</c:v>
                </c:pt>
                <c:pt idx="9">
                  <c:v>2.5316455696202533</c:v>
                </c:pt>
                <c:pt idx="10">
                  <c:v>2.5316455696202533</c:v>
                </c:pt>
                <c:pt idx="11">
                  <c:v>1.2658227848101267</c:v>
                </c:pt>
                <c:pt idx="12">
                  <c:v>0</c:v>
                </c:pt>
              </c:numCache>
            </c:numRef>
          </c:val>
          <c:extLst>
            <c:ext xmlns:c16="http://schemas.microsoft.com/office/drawing/2014/chart" uri="{C3380CC4-5D6E-409C-BE32-E72D297353CC}">
              <c16:uniqueId val="{00000000-20FC-4366-9CDF-4DC82EC2D8D0}"/>
            </c:ext>
          </c:extLst>
        </c:ser>
        <c:dLbls>
          <c:showLegendKey val="0"/>
          <c:showVal val="0"/>
          <c:showCatName val="0"/>
          <c:showSerName val="0"/>
          <c:showPercent val="0"/>
          <c:showBubbleSize val="0"/>
        </c:dLbls>
        <c:gapWidth val="150"/>
        <c:axId val="410217968"/>
        <c:axId val="410218296"/>
      </c:barChart>
      <c:catAx>
        <c:axId val="410217968"/>
        <c:scaling>
          <c:orientation val="maxMin"/>
        </c:scaling>
        <c:delete val="0"/>
        <c:axPos val="l"/>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solidFill>
                      <a:schemeClr val="tx1">
                        <a:lumMod val="75000"/>
                        <a:lumOff val="25000"/>
                      </a:schemeClr>
                    </a:solidFill>
                  </a:rPr>
                  <a:t>CRS-R items denoting consciousness</a:t>
                </a:r>
              </a:p>
            </c:rich>
          </c:tx>
          <c:layout>
            <c:manualLayout>
              <c:xMode val="edge"/>
              <c:yMode val="edge"/>
              <c:x val="1.4629049111807733E-2"/>
              <c:y val="0.4104139357894529"/>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BE"/>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2">
                    <a:lumMod val="25000"/>
                  </a:schemeClr>
                </a:solidFill>
                <a:latin typeface="+mn-lt"/>
                <a:ea typeface="+mn-ea"/>
                <a:cs typeface="+mn-cs"/>
              </a:defRPr>
            </a:pPr>
            <a:endParaRPr lang="en-BE"/>
          </a:p>
        </c:txPr>
        <c:crossAx val="410218296"/>
        <c:crosses val="autoZero"/>
        <c:auto val="1"/>
        <c:lblAlgn val="ctr"/>
        <c:lblOffset val="100"/>
        <c:noMultiLvlLbl val="0"/>
      </c:catAx>
      <c:valAx>
        <c:axId val="410218296"/>
        <c:scaling>
          <c:orientation val="minMax"/>
        </c:scaling>
        <c:delete val="0"/>
        <c:axPos val="t"/>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BE"/>
            </a:p>
          </c:txPr>
        </c:title>
        <c:numFmt formatCode="0" sourceLinked="1"/>
        <c:majorTickMark val="out"/>
        <c:minorTickMark val="none"/>
        <c:tickLblPos val="nextTo"/>
        <c:spPr>
          <a:noFill/>
          <a:ln>
            <a:noFill/>
          </a:ln>
          <a:effectLst/>
        </c:spPr>
        <c:txPr>
          <a:bodyPr rot="-60000000" spcFirstLastPara="1" vertOverflow="ellipsis" vert="horz" wrap="square" anchor="b" anchorCtr="1"/>
          <a:lstStyle/>
          <a:p>
            <a:pPr>
              <a:defRPr sz="900" b="0" i="0" u="none" strike="noStrike" kern="1200" baseline="0">
                <a:solidFill>
                  <a:schemeClr val="tx2"/>
                </a:solidFill>
                <a:latin typeface="+mn-lt"/>
                <a:ea typeface="+mn-ea"/>
                <a:cs typeface="+mn-cs"/>
              </a:defRPr>
            </a:pPr>
            <a:endParaRPr lang="en-BE"/>
          </a:p>
        </c:txPr>
        <c:crossAx val="41021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34452331609359593"/>
          <c:y val="0.11514794984817356"/>
          <c:w val="0.63141374351421764"/>
          <c:h val="0.78759676879565332"/>
        </c:manualLayout>
      </c:layout>
      <c:barChart>
        <c:barDir val="bar"/>
        <c:grouping val="clustered"/>
        <c:varyColors val="0"/>
        <c:ser>
          <c:idx val="0"/>
          <c:order val="0"/>
          <c:tx>
            <c:strRef>
              <c:f>'Behaviors TBI vs nTBI'!$FO$11</c:f>
              <c:strCache>
                <c:ptCount val="1"/>
                <c:pt idx="0">
                  <c:v>TBI</c:v>
                </c:pt>
              </c:strCache>
            </c:strRef>
          </c:tx>
          <c:spPr>
            <a:solidFill>
              <a:schemeClr val="dk1">
                <a:tint val="88500"/>
              </a:schemeClr>
            </a:solidFill>
            <a:ln>
              <a:noFill/>
            </a:ln>
            <a:effectLst/>
          </c:spPr>
          <c:invertIfNegative val="0"/>
          <c:cat>
            <c:strRef>
              <c:f>'Behaviors TBI vs nTBI'!$FN$12:$FN$24</c:f>
              <c:strCache>
                <c:ptCount val="13"/>
                <c:pt idx="0">
                  <c:v>Visual Pursuit</c:v>
                </c:pt>
                <c:pt idx="1">
                  <c:v>Reproducible Movement to Command</c:v>
                </c:pt>
                <c:pt idx="2">
                  <c:v>Visual Fixation</c:v>
                </c:pt>
                <c:pt idx="3">
                  <c:v>Intentional Communication</c:v>
                </c:pt>
                <c:pt idx="4">
                  <c:v>Automatic Movement</c:v>
                </c:pt>
                <c:pt idx="5">
                  <c:v>Object Manipulation</c:v>
                </c:pt>
                <c:pt idx="6">
                  <c:v>Localization to Pain</c:v>
                </c:pt>
                <c:pt idx="7">
                  <c:v>Consistent Movement to Command</c:v>
                </c:pt>
                <c:pt idx="8">
                  <c:v>Intelligible Verbalization</c:v>
                </c:pt>
                <c:pt idx="9">
                  <c:v>Object Recognition</c:v>
                </c:pt>
                <c:pt idx="10">
                  <c:v>Object Localization</c:v>
                </c:pt>
                <c:pt idx="11">
                  <c:v>Functional Object Use</c:v>
                </c:pt>
                <c:pt idx="12">
                  <c:v>Functional Communication</c:v>
                </c:pt>
              </c:strCache>
            </c:strRef>
          </c:cat>
          <c:val>
            <c:numRef>
              <c:f>'Behaviors TBI vs nTBI'!$FO$12:$FO$24</c:f>
              <c:numCache>
                <c:formatCode>0</c:formatCode>
                <c:ptCount val="13"/>
                <c:pt idx="0">
                  <c:v>15.18987341772152</c:v>
                </c:pt>
                <c:pt idx="1">
                  <c:v>13.924050632911392</c:v>
                </c:pt>
                <c:pt idx="2">
                  <c:v>2.5316455696202533</c:v>
                </c:pt>
                <c:pt idx="3">
                  <c:v>6.3291139240506329</c:v>
                </c:pt>
                <c:pt idx="4">
                  <c:v>17.721518987341771</c:v>
                </c:pt>
                <c:pt idx="5">
                  <c:v>1.2658227848101267</c:v>
                </c:pt>
                <c:pt idx="6">
                  <c:v>3.79746835443038</c:v>
                </c:pt>
                <c:pt idx="7">
                  <c:v>0</c:v>
                </c:pt>
                <c:pt idx="8">
                  <c:v>3.79746835443038</c:v>
                </c:pt>
                <c:pt idx="9">
                  <c:v>0</c:v>
                </c:pt>
                <c:pt idx="10">
                  <c:v>1.2658227848101267</c:v>
                </c:pt>
                <c:pt idx="11">
                  <c:v>1.2658227848101267</c:v>
                </c:pt>
                <c:pt idx="12">
                  <c:v>0</c:v>
                </c:pt>
              </c:numCache>
            </c:numRef>
          </c:val>
          <c:extLst>
            <c:ext xmlns:c16="http://schemas.microsoft.com/office/drawing/2014/chart" uri="{C3380CC4-5D6E-409C-BE32-E72D297353CC}">
              <c16:uniqueId val="{00000000-ED5A-4D95-ADB7-C87A42B78AF1}"/>
            </c:ext>
          </c:extLst>
        </c:ser>
        <c:ser>
          <c:idx val="1"/>
          <c:order val="1"/>
          <c:tx>
            <c:strRef>
              <c:f>'Behaviors TBI vs nTBI'!$FP$11</c:f>
              <c:strCache>
                <c:ptCount val="1"/>
                <c:pt idx="0">
                  <c:v>non-TBI</c:v>
                </c:pt>
              </c:strCache>
            </c:strRef>
          </c:tx>
          <c:spPr>
            <a:solidFill>
              <a:schemeClr val="dk1">
                <a:tint val="55000"/>
              </a:schemeClr>
            </a:solidFill>
            <a:ln>
              <a:noFill/>
            </a:ln>
            <a:effectLst/>
          </c:spPr>
          <c:invertIfNegative val="0"/>
          <c:cat>
            <c:strRef>
              <c:f>'Behaviors TBI vs nTBI'!$FN$12:$FN$24</c:f>
              <c:strCache>
                <c:ptCount val="13"/>
                <c:pt idx="0">
                  <c:v>Visual Pursuit</c:v>
                </c:pt>
                <c:pt idx="1">
                  <c:v>Reproducible Movement to Command</c:v>
                </c:pt>
                <c:pt idx="2">
                  <c:v>Visual Fixation</c:v>
                </c:pt>
                <c:pt idx="3">
                  <c:v>Intentional Communication</c:v>
                </c:pt>
                <c:pt idx="4">
                  <c:v>Automatic Movement</c:v>
                </c:pt>
                <c:pt idx="5">
                  <c:v>Object Manipulation</c:v>
                </c:pt>
                <c:pt idx="6">
                  <c:v>Localization to Pain</c:v>
                </c:pt>
                <c:pt idx="7">
                  <c:v>Consistent Movement to Command</c:v>
                </c:pt>
                <c:pt idx="8">
                  <c:v>Intelligible Verbalization</c:v>
                </c:pt>
                <c:pt idx="9">
                  <c:v>Object Recognition</c:v>
                </c:pt>
                <c:pt idx="10">
                  <c:v>Object Localization</c:v>
                </c:pt>
                <c:pt idx="11">
                  <c:v>Functional Object Use</c:v>
                </c:pt>
                <c:pt idx="12">
                  <c:v>Functional Communication</c:v>
                </c:pt>
              </c:strCache>
            </c:strRef>
          </c:cat>
          <c:val>
            <c:numRef>
              <c:f>'Behaviors TBI vs nTBI'!$FP$12:$FP$24</c:f>
              <c:numCache>
                <c:formatCode>0</c:formatCode>
                <c:ptCount val="13"/>
                <c:pt idx="0">
                  <c:v>25.316455696202532</c:v>
                </c:pt>
                <c:pt idx="1">
                  <c:v>11.39240506329114</c:v>
                </c:pt>
                <c:pt idx="2">
                  <c:v>10.126582278481013</c:v>
                </c:pt>
                <c:pt idx="3">
                  <c:v>8.8607594936708853</c:v>
                </c:pt>
                <c:pt idx="4">
                  <c:v>6.3291139240506329</c:v>
                </c:pt>
                <c:pt idx="5">
                  <c:v>3.79746835443038</c:v>
                </c:pt>
                <c:pt idx="6">
                  <c:v>3.79746835443038</c:v>
                </c:pt>
                <c:pt idx="7">
                  <c:v>2.5316455696202533</c:v>
                </c:pt>
                <c:pt idx="8">
                  <c:v>2.5316455696202533</c:v>
                </c:pt>
                <c:pt idx="9">
                  <c:v>1.2658227848101267</c:v>
                </c:pt>
                <c:pt idx="10">
                  <c:v>1.2658227848101267</c:v>
                </c:pt>
                <c:pt idx="11">
                  <c:v>1.2658227848101267</c:v>
                </c:pt>
                <c:pt idx="12">
                  <c:v>0</c:v>
                </c:pt>
              </c:numCache>
            </c:numRef>
          </c:val>
          <c:extLst>
            <c:ext xmlns:c16="http://schemas.microsoft.com/office/drawing/2014/chart" uri="{C3380CC4-5D6E-409C-BE32-E72D297353CC}">
              <c16:uniqueId val="{00000001-ED5A-4D95-ADB7-C87A42B78AF1}"/>
            </c:ext>
          </c:extLst>
        </c:ser>
        <c:dLbls>
          <c:showLegendKey val="0"/>
          <c:showVal val="0"/>
          <c:showCatName val="0"/>
          <c:showSerName val="0"/>
          <c:showPercent val="0"/>
          <c:showBubbleSize val="0"/>
        </c:dLbls>
        <c:gapWidth val="182"/>
        <c:axId val="641869016"/>
        <c:axId val="641869344"/>
      </c:barChart>
      <c:catAx>
        <c:axId val="6418690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BE"/>
          </a:p>
        </c:txPr>
        <c:crossAx val="641869344"/>
        <c:crosses val="autoZero"/>
        <c:auto val="1"/>
        <c:lblAlgn val="ctr"/>
        <c:lblOffset val="100"/>
        <c:noMultiLvlLbl val="0"/>
      </c:catAx>
      <c:valAx>
        <c:axId val="641869344"/>
        <c:scaling>
          <c:orientation val="minMax"/>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B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641869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BE"/>
        </a:p>
      </c:txPr>
    </c:legend>
    <c:plotVisOnly val="1"/>
    <c:dispBlanksAs val="gap"/>
    <c:showDLblsOverMax val="0"/>
  </c:chart>
  <c:spPr>
    <a:noFill/>
    <a:ln>
      <a:noFill/>
    </a:ln>
    <a:effectLst/>
  </c:spPr>
  <c:txPr>
    <a:bodyPr/>
    <a:lstStyle/>
    <a:p>
      <a:pPr>
        <a:defRPr/>
      </a:pPr>
      <a:endParaRPr lang="en-B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1A55A8-AC52-4F7A-94B0-359E9E17982F}" type="doc">
      <dgm:prSet loTypeId="urn:microsoft.com/office/officeart/2005/8/layout/hProcess11" loCatId="process" qsTypeId="urn:microsoft.com/office/officeart/2005/8/quickstyle/simple1" qsCatId="simple" csTypeId="urn:microsoft.com/office/officeart/2005/8/colors/accent1_2" csCatId="accent1" phldr="1"/>
      <dgm:spPr/>
    </dgm:pt>
    <dgm:pt modelId="{66FAF91D-E99E-481F-9E78-3B473A49C57A}">
      <dgm:prSet phldrT="[Text]"/>
      <dgm:spPr/>
      <dgm:t>
        <a:bodyPr/>
        <a:lstStyle/>
        <a:p>
          <a:r>
            <a:rPr lang="en-US" dirty="0"/>
            <a:t>VS/UWS</a:t>
          </a:r>
          <a:endParaRPr lang="en-BE" dirty="0"/>
        </a:p>
      </dgm:t>
    </dgm:pt>
    <dgm:pt modelId="{DA237EAA-EC61-4D77-B58C-A93BA64BB2EB}" type="parTrans" cxnId="{A5AD61EF-B7F4-465E-9909-51D6AC3FAC4E}">
      <dgm:prSet/>
      <dgm:spPr/>
      <dgm:t>
        <a:bodyPr/>
        <a:lstStyle/>
        <a:p>
          <a:endParaRPr lang="en-BE"/>
        </a:p>
      </dgm:t>
    </dgm:pt>
    <dgm:pt modelId="{025E8321-5444-476A-8825-E915111E0B67}" type="sibTrans" cxnId="{A5AD61EF-B7F4-465E-9909-51D6AC3FAC4E}">
      <dgm:prSet/>
      <dgm:spPr/>
      <dgm:t>
        <a:bodyPr/>
        <a:lstStyle/>
        <a:p>
          <a:endParaRPr lang="en-BE"/>
        </a:p>
      </dgm:t>
    </dgm:pt>
    <dgm:pt modelId="{EACAD301-6BD0-4CDA-8D41-E06DECAE0E50}">
      <dgm:prSet phldrT="[Text]"/>
      <dgm:spPr/>
      <dgm:t>
        <a:bodyPr/>
        <a:lstStyle/>
        <a:p>
          <a:r>
            <a:rPr lang="en-US" dirty="0"/>
            <a:t>VS/UWS</a:t>
          </a:r>
          <a:endParaRPr lang="en-BE" dirty="0"/>
        </a:p>
      </dgm:t>
    </dgm:pt>
    <dgm:pt modelId="{6A39EFDE-3C9D-4069-9E24-5E60E84EE201}" type="parTrans" cxnId="{0183E267-BF25-441F-9B3A-56D18117C979}">
      <dgm:prSet/>
      <dgm:spPr/>
      <dgm:t>
        <a:bodyPr/>
        <a:lstStyle/>
        <a:p>
          <a:endParaRPr lang="en-BE"/>
        </a:p>
      </dgm:t>
    </dgm:pt>
    <dgm:pt modelId="{055E6EF7-CAD9-4436-BD05-3BEAF4D8F18B}" type="sibTrans" cxnId="{0183E267-BF25-441F-9B3A-56D18117C979}">
      <dgm:prSet/>
      <dgm:spPr/>
      <dgm:t>
        <a:bodyPr/>
        <a:lstStyle/>
        <a:p>
          <a:endParaRPr lang="en-BE"/>
        </a:p>
      </dgm:t>
    </dgm:pt>
    <dgm:pt modelId="{42CB76EA-E3E4-41EA-BB8D-C119ABA27FEA}">
      <dgm:prSet phldrT="[Text]"/>
      <dgm:spPr/>
      <dgm:t>
        <a:bodyPr/>
        <a:lstStyle/>
        <a:p>
          <a:r>
            <a:rPr lang="en-US" dirty="0"/>
            <a:t>MCS</a:t>
          </a:r>
          <a:endParaRPr lang="en-BE" dirty="0"/>
        </a:p>
      </dgm:t>
    </dgm:pt>
    <dgm:pt modelId="{70DEC5BD-FC47-46DA-904C-CB899120CD1F}" type="parTrans" cxnId="{10F2C1F1-2C7E-4721-8F28-5612496C81B7}">
      <dgm:prSet/>
      <dgm:spPr/>
      <dgm:t>
        <a:bodyPr/>
        <a:lstStyle/>
        <a:p>
          <a:endParaRPr lang="en-BE"/>
        </a:p>
      </dgm:t>
    </dgm:pt>
    <dgm:pt modelId="{41FEB37D-F6FB-4124-B66E-E5DA8E624BF2}" type="sibTrans" cxnId="{10F2C1F1-2C7E-4721-8F28-5612496C81B7}">
      <dgm:prSet/>
      <dgm:spPr/>
      <dgm:t>
        <a:bodyPr/>
        <a:lstStyle/>
        <a:p>
          <a:endParaRPr lang="en-BE"/>
        </a:p>
      </dgm:t>
    </dgm:pt>
    <dgm:pt modelId="{C6BABFB4-2ED8-438A-A459-297D14C6BED1}">
      <dgm:prSet phldrT="[Text]"/>
      <dgm:spPr/>
      <dgm:t>
        <a:bodyPr/>
        <a:lstStyle/>
        <a:p>
          <a:r>
            <a:rPr lang="en-US" dirty="0"/>
            <a:t>MCS</a:t>
          </a:r>
          <a:endParaRPr lang="en-BE" dirty="0"/>
        </a:p>
      </dgm:t>
    </dgm:pt>
    <dgm:pt modelId="{6A314B3C-D6D3-4AE2-BE7E-C68C602CD72B}" type="parTrans" cxnId="{65F1A030-2461-4394-8A83-0BC09DD38FAB}">
      <dgm:prSet/>
      <dgm:spPr/>
      <dgm:t>
        <a:bodyPr/>
        <a:lstStyle/>
        <a:p>
          <a:endParaRPr lang="en-BE"/>
        </a:p>
      </dgm:t>
    </dgm:pt>
    <dgm:pt modelId="{9267F5CC-BFCE-4D73-B429-439F4FB1CC8A}" type="sibTrans" cxnId="{65F1A030-2461-4394-8A83-0BC09DD38FAB}">
      <dgm:prSet/>
      <dgm:spPr/>
      <dgm:t>
        <a:bodyPr/>
        <a:lstStyle/>
        <a:p>
          <a:endParaRPr lang="en-BE"/>
        </a:p>
      </dgm:t>
    </dgm:pt>
    <dgm:pt modelId="{F2E1E051-75B3-465A-A7EA-DB8F5C4F0E04}">
      <dgm:prSet phldrT="[Text]"/>
      <dgm:spPr/>
      <dgm:t>
        <a:bodyPr/>
        <a:lstStyle/>
        <a:p>
          <a:r>
            <a:rPr lang="en-US" dirty="0"/>
            <a:t>VS/UWS</a:t>
          </a:r>
          <a:endParaRPr lang="en-BE" dirty="0"/>
        </a:p>
      </dgm:t>
    </dgm:pt>
    <dgm:pt modelId="{98ADEE82-E9C3-45D3-B39C-66F935DBFF40}" type="parTrans" cxnId="{CC3E2566-0C21-4136-A5AB-27736C220C0C}">
      <dgm:prSet/>
      <dgm:spPr/>
      <dgm:t>
        <a:bodyPr/>
        <a:lstStyle/>
        <a:p>
          <a:endParaRPr lang="en-BE"/>
        </a:p>
      </dgm:t>
    </dgm:pt>
    <dgm:pt modelId="{2C33227B-A079-476D-BE64-A01F78116A26}" type="sibTrans" cxnId="{CC3E2566-0C21-4136-A5AB-27736C220C0C}">
      <dgm:prSet/>
      <dgm:spPr/>
      <dgm:t>
        <a:bodyPr/>
        <a:lstStyle/>
        <a:p>
          <a:endParaRPr lang="en-BE"/>
        </a:p>
      </dgm:t>
    </dgm:pt>
    <dgm:pt modelId="{38C60010-2CE1-45C1-825F-871D4B749A0C}" type="pres">
      <dgm:prSet presAssocID="{9F1A55A8-AC52-4F7A-94B0-359E9E17982F}" presName="Name0" presStyleCnt="0">
        <dgm:presLayoutVars>
          <dgm:dir/>
          <dgm:resizeHandles val="exact"/>
        </dgm:presLayoutVars>
      </dgm:prSet>
      <dgm:spPr/>
    </dgm:pt>
    <dgm:pt modelId="{05FE86C1-BEBD-427C-AFF2-7E36669FFDBF}" type="pres">
      <dgm:prSet presAssocID="{9F1A55A8-AC52-4F7A-94B0-359E9E17982F}" presName="arrow" presStyleLbl="bgShp" presStyleIdx="0" presStyleCnt="1"/>
      <dgm:spPr/>
    </dgm:pt>
    <dgm:pt modelId="{FEB2137B-76FF-4206-9918-873C220C49E0}" type="pres">
      <dgm:prSet presAssocID="{9F1A55A8-AC52-4F7A-94B0-359E9E17982F}" presName="points" presStyleCnt="0"/>
      <dgm:spPr/>
    </dgm:pt>
    <dgm:pt modelId="{85C265A3-D7CD-4761-9B50-A38D45442BF6}" type="pres">
      <dgm:prSet presAssocID="{66FAF91D-E99E-481F-9E78-3B473A49C57A}" presName="compositeA" presStyleCnt="0"/>
      <dgm:spPr/>
    </dgm:pt>
    <dgm:pt modelId="{DFB14AB7-3681-41E7-83C9-61847E6A7A79}" type="pres">
      <dgm:prSet presAssocID="{66FAF91D-E99E-481F-9E78-3B473A49C57A}" presName="textA" presStyleLbl="revTx" presStyleIdx="0" presStyleCnt="5">
        <dgm:presLayoutVars>
          <dgm:bulletEnabled val="1"/>
        </dgm:presLayoutVars>
      </dgm:prSet>
      <dgm:spPr/>
    </dgm:pt>
    <dgm:pt modelId="{70369EB5-AAC8-4F53-AEB8-7CCEE9C504C6}" type="pres">
      <dgm:prSet presAssocID="{66FAF91D-E99E-481F-9E78-3B473A49C57A}" presName="circleA" presStyleLbl="node1" presStyleIdx="0" presStyleCnt="5"/>
      <dgm:spPr/>
    </dgm:pt>
    <dgm:pt modelId="{B94EA69F-5572-4D08-AAC5-B1EE3A17F3DE}" type="pres">
      <dgm:prSet presAssocID="{66FAF91D-E99E-481F-9E78-3B473A49C57A}" presName="spaceA" presStyleCnt="0"/>
      <dgm:spPr/>
    </dgm:pt>
    <dgm:pt modelId="{DEE79F89-C2BA-4D6F-BC67-EE823672737F}" type="pres">
      <dgm:prSet presAssocID="{025E8321-5444-476A-8825-E915111E0B67}" presName="space" presStyleCnt="0"/>
      <dgm:spPr/>
    </dgm:pt>
    <dgm:pt modelId="{3E90175A-5A76-4148-9176-7E9C150A8048}" type="pres">
      <dgm:prSet presAssocID="{EACAD301-6BD0-4CDA-8D41-E06DECAE0E50}" presName="compositeB" presStyleCnt="0"/>
      <dgm:spPr/>
    </dgm:pt>
    <dgm:pt modelId="{023F8EEE-CE4F-4916-A0B0-272D93CE029C}" type="pres">
      <dgm:prSet presAssocID="{EACAD301-6BD0-4CDA-8D41-E06DECAE0E50}" presName="textB" presStyleLbl="revTx" presStyleIdx="1" presStyleCnt="5" custLinFactNeighborX="3043" custLinFactNeighborY="-80809">
        <dgm:presLayoutVars>
          <dgm:bulletEnabled val="1"/>
        </dgm:presLayoutVars>
      </dgm:prSet>
      <dgm:spPr/>
    </dgm:pt>
    <dgm:pt modelId="{68A7E62D-E136-4222-A156-E92FF41003AC}" type="pres">
      <dgm:prSet presAssocID="{EACAD301-6BD0-4CDA-8D41-E06DECAE0E50}" presName="circleB" presStyleLbl="node1" presStyleIdx="1" presStyleCnt="5"/>
      <dgm:spPr/>
    </dgm:pt>
    <dgm:pt modelId="{9553CA9C-B9BC-4777-8BC7-2D9BA87FCB20}" type="pres">
      <dgm:prSet presAssocID="{EACAD301-6BD0-4CDA-8D41-E06DECAE0E50}" presName="spaceB" presStyleCnt="0"/>
      <dgm:spPr/>
    </dgm:pt>
    <dgm:pt modelId="{996CAC33-D69E-4E83-8434-3FB76CC70241}" type="pres">
      <dgm:prSet presAssocID="{055E6EF7-CAD9-4436-BD05-3BEAF4D8F18B}" presName="space" presStyleCnt="0"/>
      <dgm:spPr/>
    </dgm:pt>
    <dgm:pt modelId="{33E8284F-DE52-487D-9F10-F0991E509124}" type="pres">
      <dgm:prSet presAssocID="{42CB76EA-E3E4-41EA-BB8D-C119ABA27FEA}" presName="compositeA" presStyleCnt="0"/>
      <dgm:spPr/>
    </dgm:pt>
    <dgm:pt modelId="{C8938AB9-A86D-4404-B6F7-FCC900BE0630}" type="pres">
      <dgm:prSet presAssocID="{42CB76EA-E3E4-41EA-BB8D-C119ABA27FEA}" presName="textA" presStyleLbl="revTx" presStyleIdx="2" presStyleCnt="5" custLinFactNeighborY="-2961">
        <dgm:presLayoutVars>
          <dgm:bulletEnabled val="1"/>
        </dgm:presLayoutVars>
      </dgm:prSet>
      <dgm:spPr/>
    </dgm:pt>
    <dgm:pt modelId="{FB1C77DA-E205-4E8F-9100-CEA4153D25D7}" type="pres">
      <dgm:prSet presAssocID="{42CB76EA-E3E4-41EA-BB8D-C119ABA27FEA}" presName="circleA" presStyleLbl="node1" presStyleIdx="2" presStyleCnt="5"/>
      <dgm:spPr/>
    </dgm:pt>
    <dgm:pt modelId="{AD9E3CB6-6101-4863-BA8A-C063DC7AD22E}" type="pres">
      <dgm:prSet presAssocID="{42CB76EA-E3E4-41EA-BB8D-C119ABA27FEA}" presName="spaceA" presStyleCnt="0"/>
      <dgm:spPr/>
    </dgm:pt>
    <dgm:pt modelId="{223385EF-DCE8-4A92-BB37-91FAC349C66D}" type="pres">
      <dgm:prSet presAssocID="{41FEB37D-F6FB-4124-B66E-E5DA8E624BF2}" presName="space" presStyleCnt="0"/>
      <dgm:spPr/>
    </dgm:pt>
    <dgm:pt modelId="{A0F9610C-E669-46F0-B592-ED44521082EE}" type="pres">
      <dgm:prSet presAssocID="{C6BABFB4-2ED8-438A-A459-297D14C6BED1}" presName="compositeB" presStyleCnt="0"/>
      <dgm:spPr/>
    </dgm:pt>
    <dgm:pt modelId="{CAA9FA82-256A-4D9B-BB77-6DD855A80DDB}" type="pres">
      <dgm:prSet presAssocID="{C6BABFB4-2ED8-438A-A459-297D14C6BED1}" presName="textB" presStyleLbl="revTx" presStyleIdx="3" presStyleCnt="5" custLinFactNeighborY="-81050">
        <dgm:presLayoutVars>
          <dgm:bulletEnabled val="1"/>
        </dgm:presLayoutVars>
      </dgm:prSet>
      <dgm:spPr/>
    </dgm:pt>
    <dgm:pt modelId="{F96FC9B4-E9EB-4F14-9F39-FAC0AE1E8965}" type="pres">
      <dgm:prSet presAssocID="{C6BABFB4-2ED8-438A-A459-297D14C6BED1}" presName="circleB" presStyleLbl="node1" presStyleIdx="3" presStyleCnt="5"/>
      <dgm:spPr/>
    </dgm:pt>
    <dgm:pt modelId="{FC8A0440-1F0C-4A4B-A922-1C1CB01DD954}" type="pres">
      <dgm:prSet presAssocID="{C6BABFB4-2ED8-438A-A459-297D14C6BED1}" presName="spaceB" presStyleCnt="0"/>
      <dgm:spPr/>
    </dgm:pt>
    <dgm:pt modelId="{FFC2E5D4-FBBE-4773-BAF4-5B194B348496}" type="pres">
      <dgm:prSet presAssocID="{9267F5CC-BFCE-4D73-B429-439F4FB1CC8A}" presName="space" presStyleCnt="0"/>
      <dgm:spPr/>
    </dgm:pt>
    <dgm:pt modelId="{C2AB8CE3-8135-4C97-A5FD-6D4CD7FCC197}" type="pres">
      <dgm:prSet presAssocID="{F2E1E051-75B3-465A-A7EA-DB8F5C4F0E04}" presName="compositeA" presStyleCnt="0"/>
      <dgm:spPr/>
    </dgm:pt>
    <dgm:pt modelId="{036618CE-46E2-4807-AC13-6C5C2D385C29}" type="pres">
      <dgm:prSet presAssocID="{F2E1E051-75B3-465A-A7EA-DB8F5C4F0E04}" presName="textA" presStyleLbl="revTx" presStyleIdx="4" presStyleCnt="5">
        <dgm:presLayoutVars>
          <dgm:bulletEnabled val="1"/>
        </dgm:presLayoutVars>
      </dgm:prSet>
      <dgm:spPr/>
    </dgm:pt>
    <dgm:pt modelId="{DF2D80D3-CA1C-4EA6-ABBE-BD6F1C95E3E9}" type="pres">
      <dgm:prSet presAssocID="{F2E1E051-75B3-465A-A7EA-DB8F5C4F0E04}" presName="circleA" presStyleLbl="node1" presStyleIdx="4" presStyleCnt="5"/>
      <dgm:spPr/>
    </dgm:pt>
    <dgm:pt modelId="{B164E57D-CC7C-41DA-BEDB-764D1D3CA549}" type="pres">
      <dgm:prSet presAssocID="{F2E1E051-75B3-465A-A7EA-DB8F5C4F0E04}" presName="spaceA" presStyleCnt="0"/>
      <dgm:spPr/>
    </dgm:pt>
  </dgm:ptLst>
  <dgm:cxnLst>
    <dgm:cxn modelId="{406CF611-768F-488A-8654-E2A8EBD461FD}" type="presOf" srcId="{42CB76EA-E3E4-41EA-BB8D-C119ABA27FEA}" destId="{C8938AB9-A86D-4404-B6F7-FCC900BE0630}" srcOrd="0" destOrd="0" presId="urn:microsoft.com/office/officeart/2005/8/layout/hProcess11"/>
    <dgm:cxn modelId="{0297F015-1CF1-4887-8C94-295BD015268E}" type="presOf" srcId="{F2E1E051-75B3-465A-A7EA-DB8F5C4F0E04}" destId="{036618CE-46E2-4807-AC13-6C5C2D385C29}" srcOrd="0" destOrd="0" presId="urn:microsoft.com/office/officeart/2005/8/layout/hProcess11"/>
    <dgm:cxn modelId="{65F1A030-2461-4394-8A83-0BC09DD38FAB}" srcId="{9F1A55A8-AC52-4F7A-94B0-359E9E17982F}" destId="{C6BABFB4-2ED8-438A-A459-297D14C6BED1}" srcOrd="3" destOrd="0" parTransId="{6A314B3C-D6D3-4AE2-BE7E-C68C602CD72B}" sibTransId="{9267F5CC-BFCE-4D73-B429-439F4FB1CC8A}"/>
    <dgm:cxn modelId="{0DA22232-001E-4256-A911-6951A79BD10C}" type="presOf" srcId="{EACAD301-6BD0-4CDA-8D41-E06DECAE0E50}" destId="{023F8EEE-CE4F-4916-A0B0-272D93CE029C}" srcOrd="0" destOrd="0" presId="urn:microsoft.com/office/officeart/2005/8/layout/hProcess11"/>
    <dgm:cxn modelId="{BC65E962-3349-4ABC-B872-1D015731A5ED}" type="presOf" srcId="{C6BABFB4-2ED8-438A-A459-297D14C6BED1}" destId="{CAA9FA82-256A-4D9B-BB77-6DD855A80DDB}" srcOrd="0" destOrd="0" presId="urn:microsoft.com/office/officeart/2005/8/layout/hProcess11"/>
    <dgm:cxn modelId="{CC3E2566-0C21-4136-A5AB-27736C220C0C}" srcId="{9F1A55A8-AC52-4F7A-94B0-359E9E17982F}" destId="{F2E1E051-75B3-465A-A7EA-DB8F5C4F0E04}" srcOrd="4" destOrd="0" parTransId="{98ADEE82-E9C3-45D3-B39C-66F935DBFF40}" sibTransId="{2C33227B-A079-476D-BE64-A01F78116A26}"/>
    <dgm:cxn modelId="{0183E267-BF25-441F-9B3A-56D18117C979}" srcId="{9F1A55A8-AC52-4F7A-94B0-359E9E17982F}" destId="{EACAD301-6BD0-4CDA-8D41-E06DECAE0E50}" srcOrd="1" destOrd="0" parTransId="{6A39EFDE-3C9D-4069-9E24-5E60E84EE201}" sibTransId="{055E6EF7-CAD9-4436-BD05-3BEAF4D8F18B}"/>
    <dgm:cxn modelId="{FB4E427F-5CB7-4194-8F54-08A498D6CC4A}" type="presOf" srcId="{66FAF91D-E99E-481F-9E78-3B473A49C57A}" destId="{DFB14AB7-3681-41E7-83C9-61847E6A7A79}" srcOrd="0" destOrd="0" presId="urn:microsoft.com/office/officeart/2005/8/layout/hProcess11"/>
    <dgm:cxn modelId="{A9E3FAD2-A1B2-4C6A-9DEA-183336E4DEAB}" type="presOf" srcId="{9F1A55A8-AC52-4F7A-94B0-359E9E17982F}" destId="{38C60010-2CE1-45C1-825F-871D4B749A0C}" srcOrd="0" destOrd="0" presId="urn:microsoft.com/office/officeart/2005/8/layout/hProcess11"/>
    <dgm:cxn modelId="{A5AD61EF-B7F4-465E-9909-51D6AC3FAC4E}" srcId="{9F1A55A8-AC52-4F7A-94B0-359E9E17982F}" destId="{66FAF91D-E99E-481F-9E78-3B473A49C57A}" srcOrd="0" destOrd="0" parTransId="{DA237EAA-EC61-4D77-B58C-A93BA64BB2EB}" sibTransId="{025E8321-5444-476A-8825-E915111E0B67}"/>
    <dgm:cxn modelId="{10F2C1F1-2C7E-4721-8F28-5612496C81B7}" srcId="{9F1A55A8-AC52-4F7A-94B0-359E9E17982F}" destId="{42CB76EA-E3E4-41EA-BB8D-C119ABA27FEA}" srcOrd="2" destOrd="0" parTransId="{70DEC5BD-FC47-46DA-904C-CB899120CD1F}" sibTransId="{41FEB37D-F6FB-4124-B66E-E5DA8E624BF2}"/>
    <dgm:cxn modelId="{957CC07E-654D-40AB-84F5-3AF5A733D4A2}" type="presParOf" srcId="{38C60010-2CE1-45C1-825F-871D4B749A0C}" destId="{05FE86C1-BEBD-427C-AFF2-7E36669FFDBF}" srcOrd="0" destOrd="0" presId="urn:microsoft.com/office/officeart/2005/8/layout/hProcess11"/>
    <dgm:cxn modelId="{535DB6D6-3329-47FC-A199-28E2FD320D5E}" type="presParOf" srcId="{38C60010-2CE1-45C1-825F-871D4B749A0C}" destId="{FEB2137B-76FF-4206-9918-873C220C49E0}" srcOrd="1" destOrd="0" presId="urn:microsoft.com/office/officeart/2005/8/layout/hProcess11"/>
    <dgm:cxn modelId="{8F9176A2-FDA2-4EE3-ADDC-08051CFE5DF4}" type="presParOf" srcId="{FEB2137B-76FF-4206-9918-873C220C49E0}" destId="{85C265A3-D7CD-4761-9B50-A38D45442BF6}" srcOrd="0" destOrd="0" presId="urn:microsoft.com/office/officeart/2005/8/layout/hProcess11"/>
    <dgm:cxn modelId="{810B6FDE-BD65-4A5B-8614-6F1238F51F41}" type="presParOf" srcId="{85C265A3-D7CD-4761-9B50-A38D45442BF6}" destId="{DFB14AB7-3681-41E7-83C9-61847E6A7A79}" srcOrd="0" destOrd="0" presId="urn:microsoft.com/office/officeart/2005/8/layout/hProcess11"/>
    <dgm:cxn modelId="{7871DE18-CA9E-4EC9-BCD8-4DEF3E9793A4}" type="presParOf" srcId="{85C265A3-D7CD-4761-9B50-A38D45442BF6}" destId="{70369EB5-AAC8-4F53-AEB8-7CCEE9C504C6}" srcOrd="1" destOrd="0" presId="urn:microsoft.com/office/officeart/2005/8/layout/hProcess11"/>
    <dgm:cxn modelId="{97121321-8358-4D7C-884A-18A6CA8A8483}" type="presParOf" srcId="{85C265A3-D7CD-4761-9B50-A38D45442BF6}" destId="{B94EA69F-5572-4D08-AAC5-B1EE3A17F3DE}" srcOrd="2" destOrd="0" presId="urn:microsoft.com/office/officeart/2005/8/layout/hProcess11"/>
    <dgm:cxn modelId="{F87438E6-F2DD-4695-9DCD-53973CBE16FF}" type="presParOf" srcId="{FEB2137B-76FF-4206-9918-873C220C49E0}" destId="{DEE79F89-C2BA-4D6F-BC67-EE823672737F}" srcOrd="1" destOrd="0" presId="urn:microsoft.com/office/officeart/2005/8/layout/hProcess11"/>
    <dgm:cxn modelId="{40212B41-676A-45CE-89E8-41B70754F5E8}" type="presParOf" srcId="{FEB2137B-76FF-4206-9918-873C220C49E0}" destId="{3E90175A-5A76-4148-9176-7E9C150A8048}" srcOrd="2" destOrd="0" presId="urn:microsoft.com/office/officeart/2005/8/layout/hProcess11"/>
    <dgm:cxn modelId="{8F1A379B-FD2B-4C4B-BDE2-43ED04922D73}" type="presParOf" srcId="{3E90175A-5A76-4148-9176-7E9C150A8048}" destId="{023F8EEE-CE4F-4916-A0B0-272D93CE029C}" srcOrd="0" destOrd="0" presId="urn:microsoft.com/office/officeart/2005/8/layout/hProcess11"/>
    <dgm:cxn modelId="{C486A689-9357-42FE-A131-D266066393C4}" type="presParOf" srcId="{3E90175A-5A76-4148-9176-7E9C150A8048}" destId="{68A7E62D-E136-4222-A156-E92FF41003AC}" srcOrd="1" destOrd="0" presId="urn:microsoft.com/office/officeart/2005/8/layout/hProcess11"/>
    <dgm:cxn modelId="{8135C1E0-02FC-4D45-B239-6FE7480CC8B2}" type="presParOf" srcId="{3E90175A-5A76-4148-9176-7E9C150A8048}" destId="{9553CA9C-B9BC-4777-8BC7-2D9BA87FCB20}" srcOrd="2" destOrd="0" presId="urn:microsoft.com/office/officeart/2005/8/layout/hProcess11"/>
    <dgm:cxn modelId="{5C1167A9-576E-47DA-9BEA-600F51D12151}" type="presParOf" srcId="{FEB2137B-76FF-4206-9918-873C220C49E0}" destId="{996CAC33-D69E-4E83-8434-3FB76CC70241}" srcOrd="3" destOrd="0" presId="urn:microsoft.com/office/officeart/2005/8/layout/hProcess11"/>
    <dgm:cxn modelId="{9F6D2B8F-0DA9-4A52-89F8-5292A2824EF3}" type="presParOf" srcId="{FEB2137B-76FF-4206-9918-873C220C49E0}" destId="{33E8284F-DE52-487D-9F10-F0991E509124}" srcOrd="4" destOrd="0" presId="urn:microsoft.com/office/officeart/2005/8/layout/hProcess11"/>
    <dgm:cxn modelId="{1BD1B93C-9FAA-424D-9FD1-E5706B10238E}" type="presParOf" srcId="{33E8284F-DE52-487D-9F10-F0991E509124}" destId="{C8938AB9-A86D-4404-B6F7-FCC900BE0630}" srcOrd="0" destOrd="0" presId="urn:microsoft.com/office/officeart/2005/8/layout/hProcess11"/>
    <dgm:cxn modelId="{92FEC10C-608E-4D69-9A20-D923145B2D96}" type="presParOf" srcId="{33E8284F-DE52-487D-9F10-F0991E509124}" destId="{FB1C77DA-E205-4E8F-9100-CEA4153D25D7}" srcOrd="1" destOrd="0" presId="urn:microsoft.com/office/officeart/2005/8/layout/hProcess11"/>
    <dgm:cxn modelId="{317B24B9-0AB0-4AD0-B200-3DC1BDB34EBC}" type="presParOf" srcId="{33E8284F-DE52-487D-9F10-F0991E509124}" destId="{AD9E3CB6-6101-4863-BA8A-C063DC7AD22E}" srcOrd="2" destOrd="0" presId="urn:microsoft.com/office/officeart/2005/8/layout/hProcess11"/>
    <dgm:cxn modelId="{8A82E8FC-1C75-4718-A957-67BADBBCA2AE}" type="presParOf" srcId="{FEB2137B-76FF-4206-9918-873C220C49E0}" destId="{223385EF-DCE8-4A92-BB37-91FAC349C66D}" srcOrd="5" destOrd="0" presId="urn:microsoft.com/office/officeart/2005/8/layout/hProcess11"/>
    <dgm:cxn modelId="{46426952-3F23-4293-8E56-C4ED84EDE5FA}" type="presParOf" srcId="{FEB2137B-76FF-4206-9918-873C220C49E0}" destId="{A0F9610C-E669-46F0-B592-ED44521082EE}" srcOrd="6" destOrd="0" presId="urn:microsoft.com/office/officeart/2005/8/layout/hProcess11"/>
    <dgm:cxn modelId="{D29B39A8-03A5-423C-95F6-921326270A35}" type="presParOf" srcId="{A0F9610C-E669-46F0-B592-ED44521082EE}" destId="{CAA9FA82-256A-4D9B-BB77-6DD855A80DDB}" srcOrd="0" destOrd="0" presId="urn:microsoft.com/office/officeart/2005/8/layout/hProcess11"/>
    <dgm:cxn modelId="{C8C17FD0-9CDB-4FE2-9741-8F941CC58639}" type="presParOf" srcId="{A0F9610C-E669-46F0-B592-ED44521082EE}" destId="{F96FC9B4-E9EB-4F14-9F39-FAC0AE1E8965}" srcOrd="1" destOrd="0" presId="urn:microsoft.com/office/officeart/2005/8/layout/hProcess11"/>
    <dgm:cxn modelId="{FF981B9C-DF8B-4924-8E49-304603A638C9}" type="presParOf" srcId="{A0F9610C-E669-46F0-B592-ED44521082EE}" destId="{FC8A0440-1F0C-4A4B-A922-1C1CB01DD954}" srcOrd="2" destOrd="0" presId="urn:microsoft.com/office/officeart/2005/8/layout/hProcess11"/>
    <dgm:cxn modelId="{6853EB67-349D-4513-8B2F-C346D77894B7}" type="presParOf" srcId="{FEB2137B-76FF-4206-9918-873C220C49E0}" destId="{FFC2E5D4-FBBE-4773-BAF4-5B194B348496}" srcOrd="7" destOrd="0" presId="urn:microsoft.com/office/officeart/2005/8/layout/hProcess11"/>
    <dgm:cxn modelId="{792C3E33-D8A8-41C2-B4AA-A36489C460EB}" type="presParOf" srcId="{FEB2137B-76FF-4206-9918-873C220C49E0}" destId="{C2AB8CE3-8135-4C97-A5FD-6D4CD7FCC197}" srcOrd="8" destOrd="0" presId="urn:microsoft.com/office/officeart/2005/8/layout/hProcess11"/>
    <dgm:cxn modelId="{99218980-FAF1-499F-B302-916036335E89}" type="presParOf" srcId="{C2AB8CE3-8135-4C97-A5FD-6D4CD7FCC197}" destId="{036618CE-46E2-4807-AC13-6C5C2D385C29}" srcOrd="0" destOrd="0" presId="urn:microsoft.com/office/officeart/2005/8/layout/hProcess11"/>
    <dgm:cxn modelId="{76F05B3E-96E2-446D-AB97-431AC96F085D}" type="presParOf" srcId="{C2AB8CE3-8135-4C97-A5FD-6D4CD7FCC197}" destId="{DF2D80D3-CA1C-4EA6-ABBE-BD6F1C95E3E9}" srcOrd="1" destOrd="0" presId="urn:microsoft.com/office/officeart/2005/8/layout/hProcess11"/>
    <dgm:cxn modelId="{70B7353C-603A-428F-8DA9-AE7B4C175C59}" type="presParOf" srcId="{C2AB8CE3-8135-4C97-A5FD-6D4CD7FCC197}" destId="{B164E57D-CC7C-41DA-BEDB-764D1D3CA54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E86C1-BEBD-427C-AFF2-7E36669FFDBF}">
      <dsp:nvSpPr>
        <dsp:cNvPr id="0" name=""/>
        <dsp:cNvSpPr/>
      </dsp:nvSpPr>
      <dsp:spPr>
        <a:xfrm>
          <a:off x="0" y="1219199"/>
          <a:ext cx="6096000"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14AB7-3681-41E7-83C9-61847E6A7A79}">
      <dsp:nvSpPr>
        <dsp:cNvPr id="0" name=""/>
        <dsp:cNvSpPr/>
      </dsp:nvSpPr>
      <dsp:spPr>
        <a:xfrm>
          <a:off x="2411" y="0"/>
          <a:ext cx="105414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VS/UWS</a:t>
          </a:r>
          <a:endParaRPr lang="en-BE" sz="1800" kern="1200" dirty="0"/>
        </a:p>
      </dsp:txBody>
      <dsp:txXfrm>
        <a:off x="2411" y="0"/>
        <a:ext cx="1054149" cy="1625600"/>
      </dsp:txXfrm>
    </dsp:sp>
    <dsp:sp modelId="{70369EB5-AAC8-4F53-AEB8-7CCEE9C504C6}">
      <dsp:nvSpPr>
        <dsp:cNvPr id="0" name=""/>
        <dsp:cNvSpPr/>
      </dsp:nvSpPr>
      <dsp:spPr>
        <a:xfrm>
          <a:off x="326285"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3F8EEE-CE4F-4916-A0B0-272D93CE029C}">
      <dsp:nvSpPr>
        <dsp:cNvPr id="0" name=""/>
        <dsp:cNvSpPr/>
      </dsp:nvSpPr>
      <dsp:spPr>
        <a:xfrm>
          <a:off x="1141345" y="1124768"/>
          <a:ext cx="105414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VS/UWS</a:t>
          </a:r>
          <a:endParaRPr lang="en-BE" sz="1800" kern="1200" dirty="0"/>
        </a:p>
      </dsp:txBody>
      <dsp:txXfrm>
        <a:off x="1141345" y="1124768"/>
        <a:ext cx="1054149" cy="1625600"/>
      </dsp:txXfrm>
    </dsp:sp>
    <dsp:sp modelId="{68A7E62D-E136-4222-A156-E92FF41003AC}">
      <dsp:nvSpPr>
        <dsp:cNvPr id="0" name=""/>
        <dsp:cNvSpPr/>
      </dsp:nvSpPr>
      <dsp:spPr>
        <a:xfrm>
          <a:off x="1433142"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938AB9-A86D-4404-B6F7-FCC900BE0630}">
      <dsp:nvSpPr>
        <dsp:cNvPr id="0" name=""/>
        <dsp:cNvSpPr/>
      </dsp:nvSpPr>
      <dsp:spPr>
        <a:xfrm>
          <a:off x="2216125" y="0"/>
          <a:ext cx="105414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MCS</a:t>
          </a:r>
          <a:endParaRPr lang="en-BE" sz="1800" kern="1200" dirty="0"/>
        </a:p>
      </dsp:txBody>
      <dsp:txXfrm>
        <a:off x="2216125" y="0"/>
        <a:ext cx="1054149" cy="1625600"/>
      </dsp:txXfrm>
    </dsp:sp>
    <dsp:sp modelId="{FB1C77DA-E205-4E8F-9100-CEA4153D25D7}">
      <dsp:nvSpPr>
        <dsp:cNvPr id="0" name=""/>
        <dsp:cNvSpPr/>
      </dsp:nvSpPr>
      <dsp:spPr>
        <a:xfrm>
          <a:off x="2539999"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9FA82-256A-4D9B-BB77-6DD855A80DDB}">
      <dsp:nvSpPr>
        <dsp:cNvPr id="0" name=""/>
        <dsp:cNvSpPr/>
      </dsp:nvSpPr>
      <dsp:spPr>
        <a:xfrm>
          <a:off x="3322982" y="1120851"/>
          <a:ext cx="105414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kern="1200" dirty="0"/>
            <a:t>MCS</a:t>
          </a:r>
          <a:endParaRPr lang="en-BE" sz="1800" kern="1200" dirty="0"/>
        </a:p>
      </dsp:txBody>
      <dsp:txXfrm>
        <a:off x="3322982" y="1120851"/>
        <a:ext cx="1054149" cy="1625600"/>
      </dsp:txXfrm>
    </dsp:sp>
    <dsp:sp modelId="{F96FC9B4-E9EB-4F14-9F39-FAC0AE1E8965}">
      <dsp:nvSpPr>
        <dsp:cNvPr id="0" name=""/>
        <dsp:cNvSpPr/>
      </dsp:nvSpPr>
      <dsp:spPr>
        <a:xfrm>
          <a:off x="3646857"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6618CE-46E2-4807-AC13-6C5C2D385C29}">
      <dsp:nvSpPr>
        <dsp:cNvPr id="0" name=""/>
        <dsp:cNvSpPr/>
      </dsp:nvSpPr>
      <dsp:spPr>
        <a:xfrm>
          <a:off x="4429839" y="0"/>
          <a:ext cx="1054149"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r>
            <a:rPr lang="en-US" sz="1800" kern="1200" dirty="0"/>
            <a:t>VS/UWS</a:t>
          </a:r>
          <a:endParaRPr lang="en-BE" sz="1800" kern="1200" dirty="0"/>
        </a:p>
      </dsp:txBody>
      <dsp:txXfrm>
        <a:off x="4429839" y="0"/>
        <a:ext cx="1054149" cy="1625600"/>
      </dsp:txXfrm>
    </dsp:sp>
    <dsp:sp modelId="{DF2D80D3-CA1C-4EA6-ABBE-BD6F1C95E3E9}">
      <dsp:nvSpPr>
        <dsp:cNvPr id="0" name=""/>
        <dsp:cNvSpPr/>
      </dsp:nvSpPr>
      <dsp:spPr>
        <a:xfrm>
          <a:off x="4753714"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0.76107</cdr:x>
      <cdr:y>0.35035</cdr:y>
    </cdr:from>
    <cdr:to>
      <cdr:x>0.83978</cdr:x>
      <cdr:y>0.4238</cdr:y>
    </cdr:to>
    <cdr:sp macro="" textlink="">
      <cdr:nvSpPr>
        <cdr:cNvPr id="2" name="TextBox 1">
          <a:extLst xmlns:a="http://schemas.openxmlformats.org/drawingml/2006/main">
            <a:ext uri="{FF2B5EF4-FFF2-40B4-BE49-F238E27FC236}">
              <a16:creationId xmlns:a16="http://schemas.microsoft.com/office/drawing/2014/main" id="{960E6AFD-311A-4046-8FA0-D61EBFF679CD}"/>
            </a:ext>
          </a:extLst>
        </cdr:cNvPr>
        <cdr:cNvSpPr txBox="1"/>
      </cdr:nvSpPr>
      <cdr:spPr>
        <a:xfrm xmlns:a="http://schemas.openxmlformats.org/drawingml/2006/main">
          <a:off x="6651848" y="1715806"/>
          <a:ext cx="687931" cy="3596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a:t>
          </a:r>
          <a:endParaRPr lang="en-BE" sz="1800" b="1" dirty="0"/>
        </a:p>
      </cdr:txBody>
    </cdr:sp>
  </cdr:relSizeAnchor>
  <cdr:relSizeAnchor xmlns:cdr="http://schemas.openxmlformats.org/drawingml/2006/chartDrawing">
    <cdr:from>
      <cdr:x>0.71988</cdr:x>
      <cdr:y>0.36498</cdr:y>
    </cdr:from>
    <cdr:to>
      <cdr:x>0.756</cdr:x>
      <cdr:y>0.43377</cdr:y>
    </cdr:to>
    <cdr:sp macro="" textlink="">
      <cdr:nvSpPr>
        <cdr:cNvPr id="3" name="Right Brace 2">
          <a:extLst xmlns:a="http://schemas.openxmlformats.org/drawingml/2006/main">
            <a:ext uri="{FF2B5EF4-FFF2-40B4-BE49-F238E27FC236}">
              <a16:creationId xmlns:a16="http://schemas.microsoft.com/office/drawing/2014/main" id="{C49AEB38-F87E-4FC2-BBD8-AE0106273E0D}"/>
            </a:ext>
          </a:extLst>
        </cdr:cNvPr>
        <cdr:cNvSpPr/>
      </cdr:nvSpPr>
      <cdr:spPr>
        <a:xfrm xmlns:a="http://schemas.openxmlformats.org/drawingml/2006/main">
          <a:off x="6291808" y="1787457"/>
          <a:ext cx="315659" cy="336884"/>
        </a:xfrm>
        <a:prstGeom xmlns:a="http://schemas.openxmlformats.org/drawingml/2006/main" prst="righ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B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C71A8-4C08-43ED-8EE2-07B2997228D7}" type="datetimeFigureOut">
              <a:rPr lang="en-BE" smtClean="0"/>
              <a:t>16/03/2019</a:t>
            </a:fld>
            <a:endParaRPr lang="en-B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4A3EC-54A4-4375-9E93-23BBCD691335}" type="slidenum">
              <a:rPr lang="en-BE" smtClean="0"/>
              <a:t>‹#›</a:t>
            </a:fld>
            <a:endParaRPr lang="en-BE"/>
          </a:p>
        </p:txBody>
      </p:sp>
    </p:spTree>
    <p:extLst>
      <p:ext uri="{BB962C8B-B14F-4D97-AF65-F5344CB8AC3E}">
        <p14:creationId xmlns:p14="http://schemas.microsoft.com/office/powerpoint/2010/main" val="269135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C800BCB-0794-4D17-852E-ED1E007688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2883D67F-0BEA-4526-A162-2B19F3D4E2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rationale</a:t>
            </a:r>
            <a:r>
              <a:rPr lang="en-US" altLang="en-US" baseline="0" dirty="0"/>
              <a:t> for this research takes place in the larger context of the different clinical entities that one can observe in a patient recovering from a coma.</a:t>
            </a:r>
            <a:endParaRPr lang="en-US" altLang="en-US" dirty="0"/>
          </a:p>
          <a:p>
            <a:r>
              <a:rPr lang="en-US" altLang="en-US" dirty="0"/>
              <a:t>And while we are all familiar with the typical pathways patients can follow following a severe brain injury; less is known about the clinical profile of patients who are evolving from behaviorally unconscious states (UWS) to conscious states (MCS) or emergence</a:t>
            </a:r>
            <a:r>
              <a:rPr lang="en-US" altLang="en-US" baseline="0" dirty="0"/>
              <a:t> of the MCS. The only study kind of focusing on this aspect showed a high frequency of visual behaviors.</a:t>
            </a:r>
            <a:endParaRPr lang="en-US" altLang="en-US" dirty="0"/>
          </a:p>
          <a:p>
            <a:r>
              <a:rPr lang="en-US" sz="1200" dirty="0"/>
              <a:t>And in</a:t>
            </a:r>
            <a:r>
              <a:rPr lang="en-US" sz="1200" baseline="0" dirty="0"/>
              <a:t> a hospital or rehab setting, the early i</a:t>
            </a:r>
            <a:r>
              <a:rPr lang="en-US" sz="1200" dirty="0"/>
              <a:t>dentification of behavioral evidence of consciousness is important for prognosis and care decisions. Proper assessment, with particular attention to those behaviors emerging early, could decrease the misdiagnosis rate of disorders of consciousness (</a:t>
            </a:r>
            <a:r>
              <a:rPr lang="en-US" sz="1200" dirty="0" err="1"/>
              <a:t>DoC</a:t>
            </a:r>
            <a:r>
              <a:rPr lang="en-US" sz="1200" dirty="0"/>
              <a:t>) during transition from unconsciousness to consciousness. </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C800BCB-0794-4D17-852E-ED1E007688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2883D67F-0BEA-4526-A162-2B19F3D4E2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And to this end,</a:t>
            </a:r>
            <a:r>
              <a:rPr lang="en-US" altLang="en-US" baseline="0" dirty="0"/>
              <a:t> many of us use t</a:t>
            </a:r>
            <a:r>
              <a:rPr lang="en-US" altLang="en-US" dirty="0"/>
              <a:t>he gold standard</a:t>
            </a:r>
            <a:r>
              <a:rPr lang="en-US" altLang="en-US" baseline="0" dirty="0"/>
              <a:t> </a:t>
            </a:r>
            <a:r>
              <a:rPr lang="en-US" altLang="en-US" dirty="0"/>
              <a:t>Coma Recovery Scale-Revised (CRS-R),  a standardized behavioral bedside assessment scale consisting of 23 items hierarchically-organized within 6 subscales that assess auditory, visual, motor, verbal, communication and arousal functions, is the only scale recommended for clinical use in patients with </a:t>
            </a:r>
            <a:r>
              <a:rPr lang="en-US" altLang="en-US" dirty="0" err="1"/>
              <a:t>DoC</a:t>
            </a:r>
            <a:r>
              <a:rPr lang="en-US" altLang="en-US" dirty="0"/>
              <a:t> by the American Congress of Rehabilitation Medicine with minor reservations. And as you can see,</a:t>
            </a:r>
            <a:r>
              <a:rPr lang="en-US" altLang="en-US" baseline="0" dirty="0"/>
              <a:t> across these different subscales there are 11 specific signs denoting the MCS (such as xx) while 2 additional signs denote EMCS so among these 23 items, 13 are conscious behaviors, according to the CRS-R guidelines </a:t>
            </a:r>
            <a:endParaRPr lang="en-US" altLang="en-US" dirty="0"/>
          </a:p>
        </p:txBody>
      </p:sp>
    </p:spTree>
    <p:extLst>
      <p:ext uri="{BB962C8B-B14F-4D97-AF65-F5344CB8AC3E}">
        <p14:creationId xmlns:p14="http://schemas.microsoft.com/office/powerpoint/2010/main" val="338933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The aim of the study I’m going to present is therefore to determine which conscious </a:t>
            </a:r>
            <a:r>
              <a:rPr lang="en-GB" dirty="0" err="1"/>
              <a:t>behaviors</a:t>
            </a:r>
            <a:r>
              <a:rPr lang="en-GB" baseline="0" dirty="0"/>
              <a:t> are observed when a patient is transitioning from and UWS to a MCS for the 1</a:t>
            </a:r>
            <a:r>
              <a:rPr lang="en-GB" baseline="30000" dirty="0"/>
              <a:t>st</a:t>
            </a:r>
            <a:r>
              <a:rPr lang="en-GB" baseline="0" dirty="0"/>
              <a:t> time. For instance, when a patient is assessed with the CRS-R several times a week, as it is the case at SRH and other TBIMS </a:t>
            </a:r>
            <a:r>
              <a:rPr lang="en-GB" baseline="0" dirty="0" err="1"/>
              <a:t>centers</a:t>
            </a:r>
            <a:r>
              <a:rPr lang="en-GB" baseline="0" dirty="0"/>
              <a:t>, what is the frequency of signs of consciousness on the first assessment showing MCS , even if the patients return to UWS at some point because of fluctuation. As secondary outcomes, we were interested in knowing how long it took to get to MCS and if there was any significant influence of the </a:t>
            </a:r>
            <a:r>
              <a:rPr lang="en-GB" baseline="0" dirty="0" err="1"/>
              <a:t>etiology</a:t>
            </a:r>
            <a:r>
              <a:rPr lang="en-GB" baseline="0" dirty="0"/>
              <a:t> (traumatic or non-traumatic)</a:t>
            </a:r>
            <a:endParaRPr lang="en-GB" dirty="0"/>
          </a:p>
        </p:txBody>
      </p:sp>
      <p:sp>
        <p:nvSpPr>
          <p:cNvPr id="4" name="Espace réservé du numéro de diapositive 3"/>
          <p:cNvSpPr>
            <a:spLocks noGrp="1"/>
          </p:cNvSpPr>
          <p:nvPr>
            <p:ph type="sldNum" sz="quarter" idx="10"/>
          </p:nvPr>
        </p:nvSpPr>
        <p:spPr/>
        <p:txBody>
          <a:bodyPr/>
          <a:lstStyle/>
          <a:p>
            <a:fld id="{E1453DD0-75B7-49BE-8E4A-EF54BB9977D0}" type="slidenum">
              <a:rPr lang="en-BE" smtClean="0"/>
              <a:t>4</a:t>
            </a:fld>
            <a:endParaRPr lang="en-BE"/>
          </a:p>
        </p:txBody>
      </p:sp>
    </p:spTree>
    <p:extLst>
      <p:ext uri="{BB962C8B-B14F-4D97-AF65-F5344CB8AC3E}">
        <p14:creationId xmlns:p14="http://schemas.microsoft.com/office/powerpoint/2010/main" val="97446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We conducted a retrospective</a:t>
            </a:r>
            <a:r>
              <a:rPr lang="en-GB" baseline="0" dirty="0"/>
              <a:t> analysis of a Redcap database housing many observational metrics collected by the clinicians working within a specialized DOC program. This database contains a lot of demographical and clinical information of course as well as assessment scales such as the DRS, the CAP, the FIM but we only focused on the CRS-R. To extract the data, we applied the following inclusion criteria xxx</a:t>
            </a:r>
            <a:endParaRPr lang="en-GB" dirty="0"/>
          </a:p>
        </p:txBody>
      </p:sp>
      <p:sp>
        <p:nvSpPr>
          <p:cNvPr id="4" name="Espace réservé du numéro de diapositive 3"/>
          <p:cNvSpPr>
            <a:spLocks noGrp="1"/>
          </p:cNvSpPr>
          <p:nvPr>
            <p:ph type="sldNum" sz="quarter" idx="10"/>
          </p:nvPr>
        </p:nvSpPr>
        <p:spPr/>
        <p:txBody>
          <a:bodyPr/>
          <a:lstStyle/>
          <a:p>
            <a:fld id="{E1453DD0-75B7-49BE-8E4A-EF54BB9977D0}" type="slidenum">
              <a:rPr lang="en-BE" smtClean="0"/>
              <a:t>5</a:t>
            </a:fld>
            <a:endParaRPr lang="en-BE"/>
          </a:p>
        </p:txBody>
      </p:sp>
    </p:spTree>
    <p:extLst>
      <p:ext uri="{BB962C8B-B14F-4D97-AF65-F5344CB8AC3E}">
        <p14:creationId xmlns:p14="http://schemas.microsoft.com/office/powerpoint/2010/main" val="272940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So, in the end, 79 patients met our inclusion</a:t>
            </a:r>
            <a:r>
              <a:rPr lang="en-GB" baseline="0" dirty="0"/>
              <a:t> criteria and their demographic and clinical characteristics are shown here. The only significant difference between TBI and non-TBI subpopulations was regarding age (TBI patients were younger). As part of our secondary outcomes, it took 44 days for our sample to recover behavioural evidence of consciousness and this duration did not differ between TBI and non-TBI, interestingly.</a:t>
            </a:r>
            <a:endParaRPr lang="en-GB" dirty="0"/>
          </a:p>
        </p:txBody>
      </p:sp>
      <p:sp>
        <p:nvSpPr>
          <p:cNvPr id="4" name="Espace réservé du numéro de diapositive 3"/>
          <p:cNvSpPr>
            <a:spLocks noGrp="1"/>
          </p:cNvSpPr>
          <p:nvPr>
            <p:ph type="sldNum" sz="quarter" idx="10"/>
          </p:nvPr>
        </p:nvSpPr>
        <p:spPr/>
        <p:txBody>
          <a:bodyPr/>
          <a:lstStyle/>
          <a:p>
            <a:fld id="{E1453DD0-75B7-49BE-8E4A-EF54BB9977D0}" type="slidenum">
              <a:rPr lang="en-BE" smtClean="0"/>
              <a:t>6</a:t>
            </a:fld>
            <a:endParaRPr lang="en-BE"/>
          </a:p>
        </p:txBody>
      </p:sp>
    </p:spTree>
    <p:extLst>
      <p:ext uri="{BB962C8B-B14F-4D97-AF65-F5344CB8AC3E}">
        <p14:creationId xmlns:p14="http://schemas.microsoft.com/office/powerpoint/2010/main" val="421355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Regarding our primary outcome, you can observe here the distribution of CRS-R conscious </a:t>
            </a:r>
            <a:r>
              <a:rPr lang="en-GB" dirty="0" err="1"/>
              <a:t>behaviors</a:t>
            </a:r>
            <a:r>
              <a:rPr lang="en-GB" dirty="0"/>
              <a:t> at transition in our study</a:t>
            </a:r>
            <a:r>
              <a:rPr lang="en-GB" baseline="0" dirty="0"/>
              <a:t> sample of 79 subjects. So, as a reminder, these are all the </a:t>
            </a:r>
            <a:r>
              <a:rPr lang="en-GB" baseline="0" dirty="0" err="1"/>
              <a:t>behaviors</a:t>
            </a:r>
            <a:r>
              <a:rPr lang="en-GB" baseline="0" dirty="0"/>
              <a:t> observed on the single first assessment denoting consciousness. A majority of the subjects showed one behaviour, while some did present 2 – 3 – 4 (sometimes even 5). In these conscious </a:t>
            </a:r>
            <a:r>
              <a:rPr lang="en-GB" baseline="0" dirty="0" err="1"/>
              <a:t>behaviors</a:t>
            </a:r>
            <a:r>
              <a:rPr lang="en-GB" baseline="0" dirty="0"/>
              <a:t> observed a transition, visual pursuit is by far most frequently observed, followed by reproducible movement to command and automatic movement, while all other </a:t>
            </a:r>
            <a:r>
              <a:rPr lang="en-GB" baseline="0" dirty="0" err="1"/>
              <a:t>behaviors</a:t>
            </a:r>
            <a:r>
              <a:rPr lang="en-GB" baseline="0" dirty="0"/>
              <a:t> are present in 15% of the cases or less.</a:t>
            </a:r>
          </a:p>
          <a:p>
            <a:r>
              <a:rPr lang="en-GB" baseline="0" dirty="0"/>
              <a:t>Interestingly, a few patients (2) recovered functional object use, a sign of EMCS, while they were diagnosed as vegetative on the assessment just before that one. So this means it appeared they transitioned from UWS to </a:t>
            </a:r>
            <a:r>
              <a:rPr lang="en-GB" baseline="0" dirty="0" err="1"/>
              <a:t>eMCS</a:t>
            </a:r>
            <a:r>
              <a:rPr lang="en-GB" baseline="0" dirty="0"/>
              <a:t>.</a:t>
            </a:r>
            <a:endParaRPr lang="en-GB" dirty="0"/>
          </a:p>
        </p:txBody>
      </p:sp>
      <p:sp>
        <p:nvSpPr>
          <p:cNvPr id="4" name="Espace réservé du numéro de diapositive 3"/>
          <p:cNvSpPr>
            <a:spLocks noGrp="1"/>
          </p:cNvSpPr>
          <p:nvPr>
            <p:ph type="sldNum" sz="quarter" idx="10"/>
          </p:nvPr>
        </p:nvSpPr>
        <p:spPr/>
        <p:txBody>
          <a:bodyPr/>
          <a:lstStyle/>
          <a:p>
            <a:fld id="{E1453DD0-75B7-49BE-8E4A-EF54BB9977D0}" type="slidenum">
              <a:rPr lang="en-BE" smtClean="0"/>
              <a:t>7</a:t>
            </a:fld>
            <a:endParaRPr lang="en-BE"/>
          </a:p>
        </p:txBody>
      </p:sp>
    </p:spTree>
    <p:extLst>
      <p:ext uri="{BB962C8B-B14F-4D97-AF65-F5344CB8AC3E}">
        <p14:creationId xmlns:p14="http://schemas.microsoft.com/office/powerpoint/2010/main" val="391391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Influence of </a:t>
            </a:r>
            <a:r>
              <a:rPr lang="en-GB" dirty="0" err="1"/>
              <a:t>etiology</a:t>
            </a:r>
            <a:r>
              <a:rPr lang="en-GB" dirty="0"/>
              <a:t> was our secondary outcome so we plotted</a:t>
            </a:r>
            <a:r>
              <a:rPr lang="en-GB" baseline="0" dirty="0"/>
              <a:t> the frequency of observed </a:t>
            </a:r>
            <a:r>
              <a:rPr lang="en-GB" baseline="0" dirty="0" err="1"/>
              <a:t>behaviors</a:t>
            </a:r>
            <a:r>
              <a:rPr lang="en-GB" baseline="0" dirty="0"/>
              <a:t> separately and investigated using Fisher (?) tests if there was a significant difference between TBI and non TBI in terms of presence vs absence of each behaviour. The only significant difference was for automatic movement, that was more present for TBI patients. </a:t>
            </a:r>
            <a:r>
              <a:rPr lang="en-GB" baseline="0"/>
              <a:t>which are these overlearned sequences of movement that are not reflexive such as scratching or social gestures such as waving.</a:t>
            </a:r>
            <a:endParaRPr lang="en-GB" baseline="0" dirty="0"/>
          </a:p>
          <a:p>
            <a:r>
              <a:rPr lang="en-GB" baseline="0" dirty="0"/>
              <a:t>Some other differences are obvious, like the fact that non-TBI patients show more often visual </a:t>
            </a:r>
            <a:r>
              <a:rPr lang="en-GB" baseline="0" dirty="0" err="1"/>
              <a:t>behaviors</a:t>
            </a:r>
            <a:r>
              <a:rPr lang="en-GB" baseline="0" dirty="0"/>
              <a:t> (pursuit and fixation) even though these differences were not significant.</a:t>
            </a:r>
            <a:endParaRPr lang="en-GB" dirty="0"/>
          </a:p>
        </p:txBody>
      </p:sp>
      <p:sp>
        <p:nvSpPr>
          <p:cNvPr id="4" name="Espace réservé du numéro de diapositive 3"/>
          <p:cNvSpPr>
            <a:spLocks noGrp="1"/>
          </p:cNvSpPr>
          <p:nvPr>
            <p:ph type="sldNum" sz="quarter" idx="10"/>
          </p:nvPr>
        </p:nvSpPr>
        <p:spPr/>
        <p:txBody>
          <a:bodyPr/>
          <a:lstStyle/>
          <a:p>
            <a:fld id="{E1453DD0-75B7-49BE-8E4A-EF54BB9977D0}" type="slidenum">
              <a:rPr lang="en-BE" smtClean="0"/>
              <a:t>8</a:t>
            </a:fld>
            <a:endParaRPr lang="en-BE"/>
          </a:p>
        </p:txBody>
      </p:sp>
    </p:spTree>
    <p:extLst>
      <p:ext uri="{BB962C8B-B14F-4D97-AF65-F5344CB8AC3E}">
        <p14:creationId xmlns:p14="http://schemas.microsoft.com/office/powerpoint/2010/main" val="5534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So, to summarize our</a:t>
            </a:r>
            <a:r>
              <a:rPr lang="en-GB" baseline="0" dirty="0"/>
              <a:t> findings, the transition from unconscious to conscious states is characterized by visual pursuit, reproducible response to command and automatic movement in a vast majority of cases. It took about 6 weeks after injury to recover behavioural evidence of consciousness, for both TBI and non-TBI populations and at transition, TBI patients show significantly more Automatic Movement, </a:t>
            </a:r>
          </a:p>
          <a:p>
            <a:r>
              <a:rPr lang="en-GB" baseline="0" dirty="0"/>
              <a:t>I have to disclaim this study is limited by the low sample size and the fact that it was a retrospective single-site study</a:t>
            </a:r>
            <a:endParaRPr lang="en-GB" dirty="0"/>
          </a:p>
        </p:txBody>
      </p:sp>
      <p:sp>
        <p:nvSpPr>
          <p:cNvPr id="4" name="Espace réservé du numéro de diapositive 3"/>
          <p:cNvSpPr>
            <a:spLocks noGrp="1"/>
          </p:cNvSpPr>
          <p:nvPr>
            <p:ph type="sldNum" sz="quarter" idx="10"/>
          </p:nvPr>
        </p:nvSpPr>
        <p:spPr/>
        <p:txBody>
          <a:bodyPr/>
          <a:lstStyle/>
          <a:p>
            <a:fld id="{E1453DD0-75B7-49BE-8E4A-EF54BB9977D0}" type="slidenum">
              <a:rPr lang="en-BE" smtClean="0"/>
              <a:t>9</a:t>
            </a:fld>
            <a:endParaRPr lang="en-BE"/>
          </a:p>
        </p:txBody>
      </p:sp>
    </p:spTree>
    <p:extLst>
      <p:ext uri="{BB962C8B-B14F-4D97-AF65-F5344CB8AC3E}">
        <p14:creationId xmlns:p14="http://schemas.microsoft.com/office/powerpoint/2010/main" val="195526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And</a:t>
            </a:r>
            <a:r>
              <a:rPr lang="en-GB" baseline="0" dirty="0"/>
              <a:t> to conclude, the take home message for clinicians would be to ensure assessment methods are sensitive enough to the detection of these </a:t>
            </a:r>
            <a:r>
              <a:rPr lang="en-GB" baseline="0" dirty="0" err="1"/>
              <a:t>behaviors</a:t>
            </a:r>
            <a:r>
              <a:rPr lang="en-GB" baseline="0" dirty="0"/>
              <a:t> signalling consciousness recovery, especially the top 3 ones. For researchers, it would be interesting to look at the association between the emergence of specific </a:t>
            </a:r>
            <a:r>
              <a:rPr lang="en-GB" baseline="0" dirty="0" err="1"/>
              <a:t>behaviors</a:t>
            </a:r>
            <a:r>
              <a:rPr lang="en-GB" baseline="0" dirty="0"/>
              <a:t> within the CRS-R, the time to recover them and the long-term functional outcome.</a:t>
            </a:r>
            <a:endParaRPr lang="en-GB" dirty="0"/>
          </a:p>
        </p:txBody>
      </p:sp>
      <p:sp>
        <p:nvSpPr>
          <p:cNvPr id="4" name="Espace réservé du numéro de diapositive 3"/>
          <p:cNvSpPr>
            <a:spLocks noGrp="1"/>
          </p:cNvSpPr>
          <p:nvPr>
            <p:ph type="sldNum" sz="quarter" idx="10"/>
          </p:nvPr>
        </p:nvSpPr>
        <p:spPr/>
        <p:txBody>
          <a:bodyPr/>
          <a:lstStyle/>
          <a:p>
            <a:fld id="{E1453DD0-75B7-49BE-8E4A-EF54BB9977D0}" type="slidenum">
              <a:rPr lang="en-BE" smtClean="0"/>
              <a:t>10</a:t>
            </a:fld>
            <a:endParaRPr lang="en-BE"/>
          </a:p>
        </p:txBody>
      </p:sp>
    </p:spTree>
    <p:extLst>
      <p:ext uri="{BB962C8B-B14F-4D97-AF65-F5344CB8AC3E}">
        <p14:creationId xmlns:p14="http://schemas.microsoft.com/office/powerpoint/2010/main" val="2814897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normAutofit/>
          </a:bodyPr>
          <a:lstStyle>
            <a:lvl1pPr algn="l">
              <a:defRPr sz="3600" b="1">
                <a:solidFill>
                  <a:schemeClr val="bg1"/>
                </a:solidFill>
                <a:latin typeface="Garamond"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400" y="6096000"/>
            <a:ext cx="8839200" cy="609600"/>
          </a:xfrm>
        </p:spPr>
        <p:txBody>
          <a:bodyPr>
            <a:normAutofit/>
          </a:bodyPr>
          <a:lstStyle>
            <a:lvl1pPr marL="0" indent="0" algn="l">
              <a:buNone/>
              <a:defRPr sz="1800" b="0" i="1" baseline="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Department of Physical Medicine and Rehabilitation, Harvard Medical School, Boston, MA</a:t>
            </a:r>
          </a:p>
        </p:txBody>
      </p:sp>
      <p:grpSp>
        <p:nvGrpSpPr>
          <p:cNvPr id="9" name="Group 8"/>
          <p:cNvGrpSpPr/>
          <p:nvPr userDrawn="1"/>
        </p:nvGrpSpPr>
        <p:grpSpPr>
          <a:xfrm>
            <a:off x="152400" y="167640"/>
            <a:ext cx="8839200" cy="1737360"/>
            <a:chOff x="152400" y="167640"/>
            <a:chExt cx="8839200" cy="1737360"/>
          </a:xfrm>
        </p:grpSpPr>
        <p:sp>
          <p:nvSpPr>
            <p:cNvPr id="10" name="Rectangle 9"/>
            <p:cNvSpPr/>
            <p:nvPr/>
          </p:nvSpPr>
          <p:spPr>
            <a:xfrm>
              <a:off x="152400" y="167640"/>
              <a:ext cx="8839200" cy="158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400" y="1859281"/>
              <a:ext cx="8839200" cy="45719"/>
            </a:xfrm>
            <a:prstGeom prst="rect">
              <a:avLst/>
            </a:prstGeom>
            <a:solidFill>
              <a:schemeClr val="bg1"/>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ysClr val="window" lastClr="FFFFFF"/>
                </a:solidFill>
                <a:effectLst/>
                <a:uLnTx/>
                <a:uFillTx/>
                <a:latin typeface="Garamond" pitchFamily="18" charset="0"/>
                <a:ea typeface="+mn-ea"/>
                <a:cs typeface="Times New Roman" panose="02020603050405020304" pitchFamily="18" charset="0"/>
              </a:endParaRPr>
            </a:p>
          </p:txBody>
        </p:sp>
        <p:pic>
          <p:nvPicPr>
            <p:cNvPr id="12" name="Picture 4" descr="Z:\LabFiles\Logos\HMS Teaching Hospital Logo 2CC.png"/>
            <p:cNvPicPr>
              <a:picLocks noChangeAspect="1" noChangeArrowheads="1"/>
            </p:cNvPicPr>
            <p:nvPr/>
          </p:nvPicPr>
          <p:blipFill>
            <a:blip r:embed="rId2" cstate="print"/>
            <a:srcRect/>
            <a:stretch>
              <a:fillRect/>
            </a:stretch>
          </p:blipFill>
          <p:spPr bwMode="auto">
            <a:xfrm>
              <a:off x="5257800" y="301615"/>
              <a:ext cx="3524008" cy="585604"/>
            </a:xfrm>
            <a:prstGeom prst="rect">
              <a:avLst/>
            </a:prstGeom>
            <a:noFill/>
          </p:spPr>
        </p:pic>
        <p:pic>
          <p:nvPicPr>
            <p:cNvPr id="13" name="Picture 4" descr="Z:\LabFiles\Logos\Spaulding Rehab Network Logo 633c.png"/>
            <p:cNvPicPr>
              <a:picLocks noChangeAspect="1" noChangeArrowheads="1"/>
            </p:cNvPicPr>
            <p:nvPr/>
          </p:nvPicPr>
          <p:blipFill>
            <a:blip r:embed="rId3" cstate="print"/>
            <a:srcRect/>
            <a:stretch>
              <a:fillRect/>
            </a:stretch>
          </p:blipFill>
          <p:spPr bwMode="auto">
            <a:xfrm>
              <a:off x="354629" y="301615"/>
              <a:ext cx="3411336" cy="612785"/>
            </a:xfrm>
            <a:prstGeom prst="rect">
              <a:avLst/>
            </a:prstGeom>
            <a:noFill/>
          </p:spPr>
        </p:pic>
        <p:pic>
          <p:nvPicPr>
            <p:cNvPr id="14" name="Picture 4" descr="Z:\LabFiles\Logos\BWH_LOGO_2Cc.png"/>
            <p:cNvPicPr>
              <a:picLocks noChangeAspect="1" noChangeArrowheads="1"/>
            </p:cNvPicPr>
            <p:nvPr/>
          </p:nvPicPr>
          <p:blipFill>
            <a:blip r:embed="rId4" cstate="print"/>
            <a:srcRect/>
            <a:stretch>
              <a:fillRect/>
            </a:stretch>
          </p:blipFill>
          <p:spPr bwMode="auto">
            <a:xfrm>
              <a:off x="5257800" y="1053696"/>
              <a:ext cx="3124200" cy="622704"/>
            </a:xfrm>
            <a:prstGeom prst="rect">
              <a:avLst/>
            </a:prstGeom>
            <a:noFill/>
          </p:spPr>
        </p:pic>
        <p:pic>
          <p:nvPicPr>
            <p:cNvPr id="15" name="Picture 4" descr="Z:\LabFiles\Logos\MGH_logo2.png"/>
            <p:cNvPicPr>
              <a:picLocks noChangeAspect="1" noChangeArrowheads="1"/>
            </p:cNvPicPr>
            <p:nvPr/>
          </p:nvPicPr>
          <p:blipFill>
            <a:blip r:embed="rId5" cstate="print"/>
            <a:srcRect/>
            <a:stretch>
              <a:fillRect/>
            </a:stretch>
          </p:blipFill>
          <p:spPr bwMode="auto">
            <a:xfrm>
              <a:off x="362192" y="1053696"/>
              <a:ext cx="3080165" cy="622704"/>
            </a:xfrm>
            <a:prstGeom prst="rect">
              <a:avLst/>
            </a:prstGeom>
            <a:noFill/>
          </p:spPr>
        </p:pic>
      </p:grpSp>
      <p:sp>
        <p:nvSpPr>
          <p:cNvPr id="16" name="Subtitle 2"/>
          <p:cNvSpPr txBox="1">
            <a:spLocks/>
          </p:cNvSpPr>
          <p:nvPr userDrawn="1"/>
        </p:nvSpPr>
        <p:spPr>
          <a:xfrm>
            <a:off x="152400" y="4876800"/>
            <a:ext cx="8839200" cy="838200"/>
          </a:xfrm>
          <a:prstGeom prst="rect">
            <a:avLst/>
          </a:prstGeom>
        </p:spPr>
        <p:txBody>
          <a:bodyPr vert="horz" lIns="91440" tIns="45720" rIns="91440" bIns="45720" rtlCol="0">
            <a:normAutofit/>
          </a:bodyPr>
          <a:lstStyle>
            <a:lvl1pPr marL="0" indent="0" algn="l">
              <a:buNone/>
              <a:defRPr sz="1800" b="0" i="1" baseline="0">
                <a:solidFill>
                  <a:schemeClr val="bg1"/>
                </a:solidFill>
                <a:latin typeface="Garamond"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chemeClr val="bg1"/>
                </a:solidFill>
                <a:effectLst/>
                <a:uLnTx/>
                <a:uFillTx/>
                <a:latin typeface="Garamond" pitchFamily="18" charset="0"/>
                <a:ea typeface="+mn-ea"/>
                <a:cs typeface="+mn-cs"/>
              </a:rPr>
              <a:t>Your name and credentials</a:t>
            </a:r>
          </a:p>
        </p:txBody>
      </p:sp>
      <p:sp>
        <p:nvSpPr>
          <p:cNvPr id="17" name="Rectangle 16"/>
          <p:cNvSpPr/>
          <p:nvPr userDrawn="1"/>
        </p:nvSpPr>
        <p:spPr>
          <a:xfrm>
            <a:off x="152400" y="5669281"/>
            <a:ext cx="8839200" cy="45719"/>
          </a:xfrm>
          <a:prstGeom prst="rect">
            <a:avLst/>
          </a:prstGeom>
          <a:solidFill>
            <a:schemeClr val="bg1"/>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ysClr val="window" lastClr="FFFFFF"/>
              </a:solidFill>
              <a:effectLst/>
              <a:uLnTx/>
              <a:uFillTx/>
              <a:latin typeface="Garamond" pitchFamily="18" charset="0"/>
              <a:ea typeface="+mn-ea"/>
              <a:cs typeface="Times New Roman" panose="02020603050405020304" pitchFamily="18" charset="0"/>
            </a:endParaRPr>
          </a:p>
        </p:txBody>
      </p:sp>
      <p:sp>
        <p:nvSpPr>
          <p:cNvPr id="18" name="Rectangle 17"/>
          <p:cNvSpPr/>
          <p:nvPr userDrawn="1"/>
        </p:nvSpPr>
        <p:spPr>
          <a:xfrm>
            <a:off x="152400" y="4678681"/>
            <a:ext cx="8839200" cy="45719"/>
          </a:xfrm>
          <a:prstGeom prst="rect">
            <a:avLst/>
          </a:prstGeom>
          <a:solidFill>
            <a:schemeClr val="bg1"/>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ysClr val="window" lastClr="FFFFFF"/>
              </a:solidFill>
              <a:effectLst/>
              <a:uLnTx/>
              <a:uFillTx/>
              <a:latin typeface="Garamond" pitchFamily="18" charset="0"/>
              <a:ea typeface="+mn-ea"/>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AADE5-4B47-4192-AB4C-6818B85ABF96}"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959E-E991-4207-A6FF-812C01A890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AADE5-4B47-4192-AB4C-6818B85ABF96}"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16959E-E991-4207-A6FF-812C01A890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339E6F-27E4-47B6-AAC6-2544F7683DAB}"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39E6F-27E4-47B6-AAC6-2544F7683DAB}"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39E6F-27E4-47B6-AAC6-2544F7683DAB}"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339E6F-27E4-47B6-AAC6-2544F7683DAB}"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339E6F-27E4-47B6-AAC6-2544F7683DAB}" type="datetimeFigureOut">
              <a:rPr lang="en-US" smtClean="0"/>
              <a:t>3/16/2019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339E6F-27E4-47B6-AAC6-2544F7683DAB}" type="datetimeFigureOut">
              <a:rPr lang="en-US" smtClean="0"/>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39E6F-27E4-47B6-AAC6-2544F7683DAB}" type="datetimeFigureOut">
              <a:rPr lang="en-US" smtClean="0"/>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39E6F-27E4-47B6-AAC6-2544F7683DAB}"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858000" cy="1371600"/>
          </a:xfrm>
          <a:solidFill>
            <a:schemeClr val="accent5">
              <a:lumMod val="75000"/>
            </a:schemeClr>
          </a:solidFill>
        </p:spPr>
        <p:txBody>
          <a:bodyPr/>
          <a:lstStyle>
            <a:lvl1pPr algn="l">
              <a:defRPr b="1">
                <a:solidFill>
                  <a:schemeClr val="bg1"/>
                </a:solidFill>
                <a:latin typeface="Garamond"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152400" y="2057400"/>
            <a:ext cx="8839200" cy="4525963"/>
          </a:xfrm>
        </p:spPr>
        <p:txBody>
          <a:bodyPr/>
          <a:lstStyle>
            <a:lvl1pPr>
              <a:buClr>
                <a:srgbClr val="A82431"/>
              </a:buClr>
              <a:defRPr b="1">
                <a:latin typeface="Garamond" pitchFamily="18" charset="0"/>
              </a:defRPr>
            </a:lvl1pPr>
            <a:lvl2pPr>
              <a:buClr>
                <a:srgbClr val="A82431"/>
              </a:buClr>
              <a:defRPr b="1">
                <a:latin typeface="Garamond" pitchFamily="18" charset="0"/>
              </a:defRPr>
            </a:lvl2pPr>
            <a:lvl3pPr>
              <a:buClr>
                <a:srgbClr val="A82431"/>
              </a:buClr>
              <a:defRPr b="1">
                <a:latin typeface="Garamond" pitchFamily="18" charset="0"/>
              </a:defRPr>
            </a:lvl3pPr>
            <a:lvl4pPr>
              <a:buClr>
                <a:srgbClr val="A82431"/>
              </a:buClr>
              <a:defRPr b="1">
                <a:latin typeface="Garamond" pitchFamily="18" charset="0"/>
              </a:defRPr>
            </a:lvl4pPr>
            <a:lvl5pPr>
              <a:buClr>
                <a:srgbClr val="A82431"/>
              </a:buClr>
              <a:defRPr b="1">
                <a:latin typeface="Garamond"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152400" y="1630680"/>
            <a:ext cx="6858000" cy="45720"/>
          </a:xfrm>
          <a:prstGeom prst="rect">
            <a:avLst/>
          </a:prstGeom>
          <a:solidFill>
            <a:srgbClr val="227A8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ysClr val="window" lastClr="FFFFFF"/>
              </a:solidFill>
              <a:effectLst/>
              <a:uLnTx/>
              <a:uFillTx/>
              <a:latin typeface="Garamond" pitchFamily="18" charset="0"/>
              <a:ea typeface="+mn-ea"/>
              <a:cs typeface="Times New Roman" panose="02020603050405020304" pitchFamily="18" charset="0"/>
            </a:endParaRPr>
          </a:p>
        </p:txBody>
      </p:sp>
      <p:grpSp>
        <p:nvGrpSpPr>
          <p:cNvPr id="8" name="Group 7"/>
          <p:cNvGrpSpPr/>
          <p:nvPr userDrawn="1"/>
        </p:nvGrpSpPr>
        <p:grpSpPr>
          <a:xfrm>
            <a:off x="7168950" y="152400"/>
            <a:ext cx="1822650" cy="1493520"/>
            <a:chOff x="7168950" y="152400"/>
            <a:chExt cx="1822650" cy="1493520"/>
          </a:xfrm>
        </p:grpSpPr>
        <p:pic>
          <p:nvPicPr>
            <p:cNvPr id="9" name="Picture 4" descr="Z:\LabFiles\Logos\HMS Teaching Hospital Logo 2CC.png"/>
            <p:cNvPicPr>
              <a:picLocks noChangeAspect="1" noChangeArrowheads="1"/>
            </p:cNvPicPr>
            <p:nvPr/>
          </p:nvPicPr>
          <p:blipFill>
            <a:blip r:embed="rId2" cstate="print"/>
            <a:srcRect/>
            <a:stretch>
              <a:fillRect/>
            </a:stretch>
          </p:blipFill>
          <p:spPr bwMode="auto">
            <a:xfrm>
              <a:off x="7168950" y="1343041"/>
              <a:ext cx="1822650" cy="302879"/>
            </a:xfrm>
            <a:prstGeom prst="rect">
              <a:avLst/>
            </a:prstGeom>
            <a:noFill/>
          </p:spPr>
        </p:pic>
        <p:pic>
          <p:nvPicPr>
            <p:cNvPr id="10" name="Picture 4" descr="Z:\LabFiles\Logos\Spaulding Rehab Network Logo 633c.png"/>
            <p:cNvPicPr>
              <a:picLocks noChangeAspect="1" noChangeArrowheads="1"/>
            </p:cNvPicPr>
            <p:nvPr/>
          </p:nvPicPr>
          <p:blipFill>
            <a:blip r:embed="rId3" cstate="print"/>
            <a:srcRect/>
            <a:stretch>
              <a:fillRect/>
            </a:stretch>
          </p:blipFill>
          <p:spPr bwMode="auto">
            <a:xfrm>
              <a:off x="7168951" y="152400"/>
              <a:ext cx="1764379" cy="316938"/>
            </a:xfrm>
            <a:prstGeom prst="rect">
              <a:avLst/>
            </a:prstGeom>
            <a:noFill/>
          </p:spPr>
        </p:pic>
        <p:pic>
          <p:nvPicPr>
            <p:cNvPr id="11" name="Picture 4" descr="Z:\LabFiles\Logos\BWH_LOGO_2Cc.png"/>
            <p:cNvPicPr>
              <a:picLocks noChangeAspect="1" noChangeArrowheads="1"/>
            </p:cNvPicPr>
            <p:nvPr/>
          </p:nvPicPr>
          <p:blipFill>
            <a:blip r:embed="rId4" cstate="print"/>
            <a:srcRect/>
            <a:stretch>
              <a:fillRect/>
            </a:stretch>
          </p:blipFill>
          <p:spPr bwMode="auto">
            <a:xfrm>
              <a:off x="7168951" y="944450"/>
              <a:ext cx="1615865" cy="322069"/>
            </a:xfrm>
            <a:prstGeom prst="rect">
              <a:avLst/>
            </a:prstGeom>
            <a:noFill/>
          </p:spPr>
        </p:pic>
        <p:pic>
          <p:nvPicPr>
            <p:cNvPr id="12" name="Picture 4" descr="Z:\LabFiles\Logos\MGH_logo2.png"/>
            <p:cNvPicPr>
              <a:picLocks noChangeAspect="1" noChangeArrowheads="1"/>
            </p:cNvPicPr>
            <p:nvPr/>
          </p:nvPicPr>
          <p:blipFill>
            <a:blip r:embed="rId5" cstate="print"/>
            <a:srcRect/>
            <a:stretch>
              <a:fillRect/>
            </a:stretch>
          </p:blipFill>
          <p:spPr bwMode="auto">
            <a:xfrm>
              <a:off x="7168950" y="545859"/>
              <a:ext cx="1593092" cy="322070"/>
            </a:xfrm>
            <a:prstGeom prst="rect">
              <a:avLst/>
            </a:prstGeom>
            <a:noFill/>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39E6F-27E4-47B6-AAC6-2544F7683DAB}"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39E6F-27E4-47B6-AAC6-2544F7683DAB}"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39E6F-27E4-47B6-AAC6-2544F7683DAB}"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BFF2E0-7002-488B-BE95-32730B6665A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latin typeface="Garamond" pitchFamily="18" charset="0"/>
              </a:defRPr>
            </a:lvl1pPr>
          </a:lstStyle>
          <a:p>
            <a:r>
              <a:rPr lang="en-US"/>
              <a:t>Click to edit Master title style</a:t>
            </a:r>
            <a:endParaRPr lang="en-US" dirty="0"/>
          </a:p>
        </p:txBody>
      </p:sp>
      <p:grpSp>
        <p:nvGrpSpPr>
          <p:cNvPr id="7" name="Group 6"/>
          <p:cNvGrpSpPr/>
          <p:nvPr userDrawn="1"/>
        </p:nvGrpSpPr>
        <p:grpSpPr>
          <a:xfrm>
            <a:off x="152400" y="2514600"/>
            <a:ext cx="8839200" cy="1737360"/>
            <a:chOff x="152400" y="167640"/>
            <a:chExt cx="8839200" cy="1737360"/>
          </a:xfrm>
        </p:grpSpPr>
        <p:sp>
          <p:nvSpPr>
            <p:cNvPr id="8" name="Rectangle 7"/>
            <p:cNvSpPr/>
            <p:nvPr/>
          </p:nvSpPr>
          <p:spPr>
            <a:xfrm>
              <a:off x="152400" y="167640"/>
              <a:ext cx="8839200" cy="158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859281"/>
              <a:ext cx="8839200" cy="45719"/>
            </a:xfrm>
            <a:prstGeom prst="rect">
              <a:avLst/>
            </a:prstGeom>
            <a:solidFill>
              <a:schemeClr val="bg1"/>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ysClr val="window" lastClr="FFFFFF"/>
                </a:solidFill>
                <a:effectLst/>
                <a:uLnTx/>
                <a:uFillTx/>
                <a:latin typeface="Garamond" pitchFamily="18" charset="0"/>
                <a:ea typeface="+mn-ea"/>
                <a:cs typeface="Times New Roman" panose="02020603050405020304" pitchFamily="18" charset="0"/>
              </a:endParaRPr>
            </a:p>
          </p:txBody>
        </p:sp>
        <p:pic>
          <p:nvPicPr>
            <p:cNvPr id="10" name="Picture 4" descr="Z:\LabFiles\Logos\HMS Teaching Hospital Logo 2CC.png"/>
            <p:cNvPicPr>
              <a:picLocks noChangeAspect="1" noChangeArrowheads="1"/>
            </p:cNvPicPr>
            <p:nvPr/>
          </p:nvPicPr>
          <p:blipFill>
            <a:blip r:embed="rId2" cstate="print"/>
            <a:srcRect/>
            <a:stretch>
              <a:fillRect/>
            </a:stretch>
          </p:blipFill>
          <p:spPr bwMode="auto">
            <a:xfrm>
              <a:off x="5257800" y="301615"/>
              <a:ext cx="3524008" cy="585604"/>
            </a:xfrm>
            <a:prstGeom prst="rect">
              <a:avLst/>
            </a:prstGeom>
            <a:noFill/>
          </p:spPr>
        </p:pic>
        <p:pic>
          <p:nvPicPr>
            <p:cNvPr id="11" name="Picture 4" descr="Z:\LabFiles\Logos\Spaulding Rehab Network Logo 633c.png"/>
            <p:cNvPicPr>
              <a:picLocks noChangeAspect="1" noChangeArrowheads="1"/>
            </p:cNvPicPr>
            <p:nvPr/>
          </p:nvPicPr>
          <p:blipFill>
            <a:blip r:embed="rId3" cstate="print"/>
            <a:srcRect/>
            <a:stretch>
              <a:fillRect/>
            </a:stretch>
          </p:blipFill>
          <p:spPr bwMode="auto">
            <a:xfrm>
              <a:off x="354629" y="301615"/>
              <a:ext cx="3411336" cy="612785"/>
            </a:xfrm>
            <a:prstGeom prst="rect">
              <a:avLst/>
            </a:prstGeom>
            <a:noFill/>
          </p:spPr>
        </p:pic>
        <p:pic>
          <p:nvPicPr>
            <p:cNvPr id="12" name="Picture 4" descr="Z:\LabFiles\Logos\BWH_LOGO_2Cc.png"/>
            <p:cNvPicPr>
              <a:picLocks noChangeAspect="1" noChangeArrowheads="1"/>
            </p:cNvPicPr>
            <p:nvPr/>
          </p:nvPicPr>
          <p:blipFill>
            <a:blip r:embed="rId4" cstate="print"/>
            <a:srcRect/>
            <a:stretch>
              <a:fillRect/>
            </a:stretch>
          </p:blipFill>
          <p:spPr bwMode="auto">
            <a:xfrm>
              <a:off x="5257800" y="1053696"/>
              <a:ext cx="3124200" cy="622704"/>
            </a:xfrm>
            <a:prstGeom prst="rect">
              <a:avLst/>
            </a:prstGeom>
            <a:noFill/>
          </p:spPr>
        </p:pic>
        <p:pic>
          <p:nvPicPr>
            <p:cNvPr id="13" name="Picture 4" descr="Z:\LabFiles\Logos\MGH_logo2.png"/>
            <p:cNvPicPr>
              <a:picLocks noChangeAspect="1" noChangeArrowheads="1"/>
            </p:cNvPicPr>
            <p:nvPr/>
          </p:nvPicPr>
          <p:blipFill>
            <a:blip r:embed="rId5" cstate="print"/>
            <a:srcRect/>
            <a:stretch>
              <a:fillRect/>
            </a:stretch>
          </p:blipFill>
          <p:spPr bwMode="auto">
            <a:xfrm>
              <a:off x="362192" y="1053696"/>
              <a:ext cx="3080165" cy="622704"/>
            </a:xfrm>
            <a:prstGeom prst="rect">
              <a:avLst/>
            </a:prstGeom>
            <a:noFill/>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858000" cy="1371600"/>
          </a:xfrm>
          <a:solidFill>
            <a:schemeClr val="accent5">
              <a:lumMod val="75000"/>
            </a:schemeClr>
          </a:solidFill>
        </p:spPr>
        <p:txBody>
          <a:bodyPr/>
          <a:lstStyle>
            <a:lvl1pPr algn="l">
              <a:defRPr b="1">
                <a:solidFill>
                  <a:schemeClr val="bg1"/>
                </a:solidFill>
                <a:latin typeface="Garamond"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152400" y="2057400"/>
            <a:ext cx="4343400" cy="4525963"/>
          </a:xfrm>
        </p:spPr>
        <p:txBody>
          <a:bodyPr/>
          <a:lstStyle>
            <a:lvl1pPr>
              <a:buClr>
                <a:srgbClr val="A82431"/>
              </a:buClr>
              <a:defRPr sz="2800" b="1">
                <a:latin typeface="Garamond" pitchFamily="18" charset="0"/>
              </a:defRPr>
            </a:lvl1pPr>
            <a:lvl2pPr>
              <a:buClr>
                <a:srgbClr val="A82431"/>
              </a:buClr>
              <a:defRPr sz="2400" b="1">
                <a:latin typeface="Garamond" pitchFamily="18" charset="0"/>
              </a:defRPr>
            </a:lvl2pPr>
            <a:lvl3pPr>
              <a:buClr>
                <a:srgbClr val="A82431"/>
              </a:buClr>
              <a:defRPr sz="2000" b="1">
                <a:latin typeface="Garamond" pitchFamily="18" charset="0"/>
              </a:defRPr>
            </a:lvl3pPr>
            <a:lvl4pPr>
              <a:buClr>
                <a:srgbClr val="A82431"/>
              </a:buClr>
              <a:defRPr sz="1800" b="1">
                <a:latin typeface="Garamond" pitchFamily="18" charset="0"/>
              </a:defRPr>
            </a:lvl4pPr>
            <a:lvl5pPr>
              <a:buClr>
                <a:srgbClr val="A82431"/>
              </a:buClr>
              <a:defRPr sz="1800" b="1">
                <a:latin typeface="Garamond" pitchFamily="18"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057400"/>
            <a:ext cx="4343400" cy="4525963"/>
          </a:xfrm>
        </p:spPr>
        <p:txBody>
          <a:bodyPr/>
          <a:lstStyle>
            <a:lvl1pPr>
              <a:buClr>
                <a:srgbClr val="A82431"/>
              </a:buClr>
              <a:defRPr sz="2800" b="1">
                <a:latin typeface="Garamond" pitchFamily="18" charset="0"/>
              </a:defRPr>
            </a:lvl1pPr>
            <a:lvl2pPr>
              <a:buClr>
                <a:srgbClr val="A82431"/>
              </a:buClr>
              <a:defRPr sz="2400" b="1">
                <a:latin typeface="Garamond" pitchFamily="18" charset="0"/>
              </a:defRPr>
            </a:lvl2pPr>
            <a:lvl3pPr>
              <a:buClr>
                <a:srgbClr val="A82431"/>
              </a:buClr>
              <a:defRPr sz="2000" b="1">
                <a:latin typeface="Garamond" pitchFamily="18" charset="0"/>
              </a:defRPr>
            </a:lvl3pPr>
            <a:lvl4pPr>
              <a:buClr>
                <a:srgbClr val="A82431"/>
              </a:buClr>
              <a:defRPr sz="1800" b="1">
                <a:latin typeface="Garamond" pitchFamily="18" charset="0"/>
              </a:defRPr>
            </a:lvl4pPr>
            <a:lvl5pPr>
              <a:buClr>
                <a:srgbClr val="A82431"/>
              </a:buClr>
              <a:defRPr sz="1800" b="1">
                <a:latin typeface="Garamond" pitchFamily="18"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52400" y="1630680"/>
            <a:ext cx="6858000" cy="45720"/>
          </a:xfrm>
          <a:prstGeom prst="rect">
            <a:avLst/>
          </a:prstGeom>
          <a:solidFill>
            <a:srgbClr val="227A8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ysClr val="window" lastClr="FFFFFF"/>
              </a:solidFill>
              <a:effectLst/>
              <a:uLnTx/>
              <a:uFillTx/>
              <a:latin typeface="Garamond" pitchFamily="18" charset="0"/>
              <a:ea typeface="+mn-ea"/>
              <a:cs typeface="Times New Roman" panose="02020603050405020304" pitchFamily="18" charset="0"/>
            </a:endParaRPr>
          </a:p>
        </p:txBody>
      </p:sp>
      <p:grpSp>
        <p:nvGrpSpPr>
          <p:cNvPr id="9" name="Group 8"/>
          <p:cNvGrpSpPr/>
          <p:nvPr userDrawn="1"/>
        </p:nvGrpSpPr>
        <p:grpSpPr>
          <a:xfrm>
            <a:off x="7168950" y="152400"/>
            <a:ext cx="1822650" cy="1493520"/>
            <a:chOff x="7168950" y="152400"/>
            <a:chExt cx="1822650" cy="1493520"/>
          </a:xfrm>
        </p:grpSpPr>
        <p:pic>
          <p:nvPicPr>
            <p:cNvPr id="10" name="Picture 4" descr="Z:\LabFiles\Logos\HMS Teaching Hospital Logo 2CC.png"/>
            <p:cNvPicPr>
              <a:picLocks noChangeAspect="1" noChangeArrowheads="1"/>
            </p:cNvPicPr>
            <p:nvPr/>
          </p:nvPicPr>
          <p:blipFill>
            <a:blip r:embed="rId2" cstate="print"/>
            <a:srcRect/>
            <a:stretch>
              <a:fillRect/>
            </a:stretch>
          </p:blipFill>
          <p:spPr bwMode="auto">
            <a:xfrm>
              <a:off x="7168950" y="1343041"/>
              <a:ext cx="1822650" cy="302879"/>
            </a:xfrm>
            <a:prstGeom prst="rect">
              <a:avLst/>
            </a:prstGeom>
            <a:noFill/>
          </p:spPr>
        </p:pic>
        <p:pic>
          <p:nvPicPr>
            <p:cNvPr id="11" name="Picture 4" descr="Z:\LabFiles\Logos\Spaulding Rehab Network Logo 633c.png"/>
            <p:cNvPicPr>
              <a:picLocks noChangeAspect="1" noChangeArrowheads="1"/>
            </p:cNvPicPr>
            <p:nvPr/>
          </p:nvPicPr>
          <p:blipFill>
            <a:blip r:embed="rId3" cstate="print"/>
            <a:srcRect/>
            <a:stretch>
              <a:fillRect/>
            </a:stretch>
          </p:blipFill>
          <p:spPr bwMode="auto">
            <a:xfrm>
              <a:off x="7168951" y="152400"/>
              <a:ext cx="1764379" cy="316938"/>
            </a:xfrm>
            <a:prstGeom prst="rect">
              <a:avLst/>
            </a:prstGeom>
            <a:noFill/>
          </p:spPr>
        </p:pic>
        <p:pic>
          <p:nvPicPr>
            <p:cNvPr id="12" name="Picture 4" descr="Z:\LabFiles\Logos\BWH_LOGO_2Cc.png"/>
            <p:cNvPicPr>
              <a:picLocks noChangeAspect="1" noChangeArrowheads="1"/>
            </p:cNvPicPr>
            <p:nvPr/>
          </p:nvPicPr>
          <p:blipFill>
            <a:blip r:embed="rId4" cstate="print"/>
            <a:srcRect/>
            <a:stretch>
              <a:fillRect/>
            </a:stretch>
          </p:blipFill>
          <p:spPr bwMode="auto">
            <a:xfrm>
              <a:off x="7168951" y="944450"/>
              <a:ext cx="1615865" cy="322069"/>
            </a:xfrm>
            <a:prstGeom prst="rect">
              <a:avLst/>
            </a:prstGeom>
            <a:noFill/>
          </p:spPr>
        </p:pic>
        <p:pic>
          <p:nvPicPr>
            <p:cNvPr id="13" name="Picture 4" descr="Z:\LabFiles\Logos\MGH_logo2.png"/>
            <p:cNvPicPr>
              <a:picLocks noChangeAspect="1" noChangeArrowheads="1"/>
            </p:cNvPicPr>
            <p:nvPr/>
          </p:nvPicPr>
          <p:blipFill>
            <a:blip r:embed="rId5" cstate="print"/>
            <a:srcRect/>
            <a:stretch>
              <a:fillRect/>
            </a:stretch>
          </p:blipFill>
          <p:spPr bwMode="auto">
            <a:xfrm>
              <a:off x="7168950" y="545859"/>
              <a:ext cx="1593092" cy="322070"/>
            </a:xfrm>
            <a:prstGeom prst="rect">
              <a:avLst/>
            </a:prstGeom>
            <a:noFill/>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858000" cy="1371600"/>
          </a:xfrm>
          <a:solidFill>
            <a:schemeClr val="accent5">
              <a:lumMod val="75000"/>
            </a:schemeClr>
          </a:solidFill>
        </p:spPr>
        <p:txBody>
          <a:bodyPr/>
          <a:lstStyle>
            <a:lvl1pPr algn="l">
              <a:defRPr b="1">
                <a:solidFill>
                  <a:schemeClr val="bg1"/>
                </a:solidFill>
                <a:latin typeface="Garamond"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152400" y="1951038"/>
            <a:ext cx="4271963" cy="639762"/>
          </a:xfrm>
        </p:spPr>
        <p:txBody>
          <a:bodyPr anchor="b"/>
          <a:lstStyle>
            <a:lvl1pPr marL="0" indent="0">
              <a:buNone/>
              <a:defRPr sz="2400" b="1">
                <a:latin typeface="Garamon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 y="2590800"/>
            <a:ext cx="4271963" cy="3951288"/>
          </a:xfrm>
        </p:spPr>
        <p:txBody>
          <a:bodyPr/>
          <a:lstStyle>
            <a:lvl1pPr>
              <a:buClr>
                <a:srgbClr val="A82431"/>
              </a:buClr>
              <a:defRPr sz="2400" b="1">
                <a:latin typeface="Garamond" pitchFamily="18" charset="0"/>
              </a:defRPr>
            </a:lvl1pPr>
            <a:lvl2pPr>
              <a:buClr>
                <a:srgbClr val="A82431"/>
              </a:buClr>
              <a:defRPr sz="2000" b="1">
                <a:latin typeface="Garamond" pitchFamily="18" charset="0"/>
              </a:defRPr>
            </a:lvl2pPr>
            <a:lvl3pPr>
              <a:buClr>
                <a:srgbClr val="A82431"/>
              </a:buClr>
              <a:defRPr sz="1800" b="1">
                <a:latin typeface="Garamond" pitchFamily="18" charset="0"/>
              </a:defRPr>
            </a:lvl3pPr>
            <a:lvl4pPr>
              <a:buClr>
                <a:srgbClr val="A82431"/>
              </a:buClr>
              <a:defRPr sz="1600" b="1">
                <a:latin typeface="Garamond" pitchFamily="18" charset="0"/>
              </a:defRPr>
            </a:lvl4pPr>
            <a:lvl5pPr>
              <a:buClr>
                <a:srgbClr val="A82431"/>
              </a:buClr>
              <a:defRPr sz="1600" b="1">
                <a:latin typeface="Garamond" pitchFamily="18"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951038"/>
            <a:ext cx="4419600" cy="639762"/>
          </a:xfrm>
        </p:spPr>
        <p:txBody>
          <a:bodyPr anchor="b"/>
          <a:lstStyle>
            <a:lvl1pPr marL="0" indent="0">
              <a:buNone/>
              <a:defRPr sz="2400" b="1">
                <a:latin typeface="Garamond"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72000" y="2590800"/>
            <a:ext cx="4419600" cy="3951288"/>
          </a:xfrm>
        </p:spPr>
        <p:txBody>
          <a:bodyPr/>
          <a:lstStyle>
            <a:lvl1pPr>
              <a:buClr>
                <a:srgbClr val="A82431"/>
              </a:buClr>
              <a:defRPr sz="2400" b="1">
                <a:latin typeface="Garamond" pitchFamily="18" charset="0"/>
              </a:defRPr>
            </a:lvl1pPr>
            <a:lvl2pPr>
              <a:buClr>
                <a:srgbClr val="A82431"/>
              </a:buClr>
              <a:defRPr sz="2000" b="1">
                <a:latin typeface="Garamond" pitchFamily="18" charset="0"/>
              </a:defRPr>
            </a:lvl2pPr>
            <a:lvl3pPr>
              <a:buClr>
                <a:srgbClr val="A82431"/>
              </a:buClr>
              <a:defRPr sz="1800" b="1">
                <a:latin typeface="Garamond" pitchFamily="18" charset="0"/>
              </a:defRPr>
            </a:lvl3pPr>
            <a:lvl4pPr>
              <a:buClr>
                <a:srgbClr val="A82431"/>
              </a:buClr>
              <a:defRPr sz="1600" b="1">
                <a:latin typeface="Garamond" pitchFamily="18" charset="0"/>
              </a:defRPr>
            </a:lvl4pPr>
            <a:lvl5pPr>
              <a:buClr>
                <a:srgbClr val="A82431"/>
              </a:buClr>
              <a:defRPr sz="1600" b="1">
                <a:latin typeface="Garamond" pitchFamily="18"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152400" y="1630680"/>
            <a:ext cx="6858000" cy="45720"/>
          </a:xfrm>
          <a:prstGeom prst="rect">
            <a:avLst/>
          </a:prstGeom>
          <a:solidFill>
            <a:srgbClr val="227A8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ysClr val="window" lastClr="FFFFFF"/>
              </a:solidFill>
              <a:effectLst/>
              <a:uLnTx/>
              <a:uFillTx/>
              <a:latin typeface="Garamond" pitchFamily="18" charset="0"/>
              <a:ea typeface="+mn-ea"/>
              <a:cs typeface="Times New Roman" panose="02020603050405020304" pitchFamily="18" charset="0"/>
            </a:endParaRPr>
          </a:p>
        </p:txBody>
      </p:sp>
      <p:grpSp>
        <p:nvGrpSpPr>
          <p:cNvPr id="11" name="Group 10"/>
          <p:cNvGrpSpPr/>
          <p:nvPr userDrawn="1"/>
        </p:nvGrpSpPr>
        <p:grpSpPr>
          <a:xfrm>
            <a:off x="7168950" y="152400"/>
            <a:ext cx="1822650" cy="1493520"/>
            <a:chOff x="7168950" y="152400"/>
            <a:chExt cx="1822650" cy="1493520"/>
          </a:xfrm>
        </p:grpSpPr>
        <p:pic>
          <p:nvPicPr>
            <p:cNvPr id="12" name="Picture 4" descr="Z:\LabFiles\Logos\HMS Teaching Hospital Logo 2CC.png"/>
            <p:cNvPicPr>
              <a:picLocks noChangeAspect="1" noChangeArrowheads="1"/>
            </p:cNvPicPr>
            <p:nvPr/>
          </p:nvPicPr>
          <p:blipFill>
            <a:blip r:embed="rId2" cstate="print"/>
            <a:srcRect/>
            <a:stretch>
              <a:fillRect/>
            </a:stretch>
          </p:blipFill>
          <p:spPr bwMode="auto">
            <a:xfrm>
              <a:off x="7168950" y="1343041"/>
              <a:ext cx="1822650" cy="302879"/>
            </a:xfrm>
            <a:prstGeom prst="rect">
              <a:avLst/>
            </a:prstGeom>
            <a:noFill/>
          </p:spPr>
        </p:pic>
        <p:pic>
          <p:nvPicPr>
            <p:cNvPr id="13" name="Picture 4" descr="Z:\LabFiles\Logos\Spaulding Rehab Network Logo 633c.png"/>
            <p:cNvPicPr>
              <a:picLocks noChangeAspect="1" noChangeArrowheads="1"/>
            </p:cNvPicPr>
            <p:nvPr/>
          </p:nvPicPr>
          <p:blipFill>
            <a:blip r:embed="rId3" cstate="print"/>
            <a:srcRect/>
            <a:stretch>
              <a:fillRect/>
            </a:stretch>
          </p:blipFill>
          <p:spPr bwMode="auto">
            <a:xfrm>
              <a:off x="7168951" y="152400"/>
              <a:ext cx="1764379" cy="316938"/>
            </a:xfrm>
            <a:prstGeom prst="rect">
              <a:avLst/>
            </a:prstGeom>
            <a:noFill/>
          </p:spPr>
        </p:pic>
        <p:pic>
          <p:nvPicPr>
            <p:cNvPr id="14" name="Picture 4" descr="Z:\LabFiles\Logos\BWH_LOGO_2Cc.png"/>
            <p:cNvPicPr>
              <a:picLocks noChangeAspect="1" noChangeArrowheads="1"/>
            </p:cNvPicPr>
            <p:nvPr/>
          </p:nvPicPr>
          <p:blipFill>
            <a:blip r:embed="rId4" cstate="print"/>
            <a:srcRect/>
            <a:stretch>
              <a:fillRect/>
            </a:stretch>
          </p:blipFill>
          <p:spPr bwMode="auto">
            <a:xfrm>
              <a:off x="7168951" y="944450"/>
              <a:ext cx="1615865" cy="322069"/>
            </a:xfrm>
            <a:prstGeom prst="rect">
              <a:avLst/>
            </a:prstGeom>
            <a:noFill/>
          </p:spPr>
        </p:pic>
        <p:pic>
          <p:nvPicPr>
            <p:cNvPr id="15" name="Picture 4" descr="Z:\LabFiles\Logos\MGH_logo2.png"/>
            <p:cNvPicPr>
              <a:picLocks noChangeAspect="1" noChangeArrowheads="1"/>
            </p:cNvPicPr>
            <p:nvPr/>
          </p:nvPicPr>
          <p:blipFill>
            <a:blip r:embed="rId5" cstate="print"/>
            <a:srcRect/>
            <a:stretch>
              <a:fillRect/>
            </a:stretch>
          </p:blipFill>
          <p:spPr bwMode="auto">
            <a:xfrm>
              <a:off x="7168950" y="545859"/>
              <a:ext cx="1593092" cy="322070"/>
            </a:xfrm>
            <a:prstGeom prst="rect">
              <a:avLst/>
            </a:prstGeom>
            <a:noFill/>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6858000" cy="1371600"/>
          </a:xfrm>
          <a:solidFill>
            <a:schemeClr val="accent5">
              <a:lumMod val="75000"/>
            </a:schemeClr>
          </a:solidFill>
        </p:spPr>
        <p:txBody>
          <a:bodyPr/>
          <a:lstStyle>
            <a:lvl1pPr algn="l">
              <a:defRPr b="1">
                <a:solidFill>
                  <a:schemeClr val="bg1"/>
                </a:solidFill>
                <a:latin typeface="Garamond" pitchFamily="18" charset="0"/>
              </a:defRPr>
            </a:lvl1pPr>
          </a:lstStyle>
          <a:p>
            <a:r>
              <a:rPr lang="en-US"/>
              <a:t>Click to edit Master title style</a:t>
            </a:r>
            <a:endParaRPr lang="en-US" dirty="0"/>
          </a:p>
        </p:txBody>
      </p:sp>
      <p:sp>
        <p:nvSpPr>
          <p:cNvPr id="6" name="Rectangle 5"/>
          <p:cNvSpPr/>
          <p:nvPr userDrawn="1"/>
        </p:nvSpPr>
        <p:spPr>
          <a:xfrm>
            <a:off x="152400" y="1630680"/>
            <a:ext cx="6858000" cy="45720"/>
          </a:xfrm>
          <a:prstGeom prst="rect">
            <a:avLst/>
          </a:prstGeom>
          <a:solidFill>
            <a:srgbClr val="227A8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ysClr val="window" lastClr="FFFFFF"/>
              </a:solidFill>
              <a:effectLst/>
              <a:uLnTx/>
              <a:uFillTx/>
              <a:latin typeface="Garamond" pitchFamily="18" charset="0"/>
              <a:ea typeface="+mn-ea"/>
              <a:cs typeface="Times New Roman" panose="02020603050405020304" pitchFamily="18" charset="0"/>
            </a:endParaRPr>
          </a:p>
        </p:txBody>
      </p:sp>
      <p:grpSp>
        <p:nvGrpSpPr>
          <p:cNvPr id="7" name="Group 6"/>
          <p:cNvGrpSpPr/>
          <p:nvPr userDrawn="1"/>
        </p:nvGrpSpPr>
        <p:grpSpPr>
          <a:xfrm>
            <a:off x="7168950" y="152400"/>
            <a:ext cx="1822650" cy="1493520"/>
            <a:chOff x="7168950" y="152400"/>
            <a:chExt cx="1822650" cy="1493520"/>
          </a:xfrm>
        </p:grpSpPr>
        <p:pic>
          <p:nvPicPr>
            <p:cNvPr id="8" name="Picture 4" descr="Z:\LabFiles\Logos\HMS Teaching Hospital Logo 2CC.png"/>
            <p:cNvPicPr>
              <a:picLocks noChangeAspect="1" noChangeArrowheads="1"/>
            </p:cNvPicPr>
            <p:nvPr/>
          </p:nvPicPr>
          <p:blipFill>
            <a:blip r:embed="rId2" cstate="print"/>
            <a:srcRect/>
            <a:stretch>
              <a:fillRect/>
            </a:stretch>
          </p:blipFill>
          <p:spPr bwMode="auto">
            <a:xfrm>
              <a:off x="7168950" y="1343041"/>
              <a:ext cx="1822650" cy="302879"/>
            </a:xfrm>
            <a:prstGeom prst="rect">
              <a:avLst/>
            </a:prstGeom>
            <a:noFill/>
          </p:spPr>
        </p:pic>
        <p:pic>
          <p:nvPicPr>
            <p:cNvPr id="9" name="Picture 4" descr="Z:\LabFiles\Logos\Spaulding Rehab Network Logo 633c.png"/>
            <p:cNvPicPr>
              <a:picLocks noChangeAspect="1" noChangeArrowheads="1"/>
            </p:cNvPicPr>
            <p:nvPr/>
          </p:nvPicPr>
          <p:blipFill>
            <a:blip r:embed="rId3" cstate="print"/>
            <a:srcRect/>
            <a:stretch>
              <a:fillRect/>
            </a:stretch>
          </p:blipFill>
          <p:spPr bwMode="auto">
            <a:xfrm>
              <a:off x="7168951" y="152400"/>
              <a:ext cx="1764379" cy="316938"/>
            </a:xfrm>
            <a:prstGeom prst="rect">
              <a:avLst/>
            </a:prstGeom>
            <a:noFill/>
          </p:spPr>
        </p:pic>
        <p:pic>
          <p:nvPicPr>
            <p:cNvPr id="10" name="Picture 4" descr="Z:\LabFiles\Logos\BWH_LOGO_2Cc.png"/>
            <p:cNvPicPr>
              <a:picLocks noChangeAspect="1" noChangeArrowheads="1"/>
            </p:cNvPicPr>
            <p:nvPr/>
          </p:nvPicPr>
          <p:blipFill>
            <a:blip r:embed="rId4" cstate="print"/>
            <a:srcRect/>
            <a:stretch>
              <a:fillRect/>
            </a:stretch>
          </p:blipFill>
          <p:spPr bwMode="auto">
            <a:xfrm>
              <a:off x="7168951" y="944450"/>
              <a:ext cx="1615865" cy="322069"/>
            </a:xfrm>
            <a:prstGeom prst="rect">
              <a:avLst/>
            </a:prstGeom>
            <a:noFill/>
          </p:spPr>
        </p:pic>
        <p:pic>
          <p:nvPicPr>
            <p:cNvPr id="11" name="Picture 4" descr="Z:\LabFiles\Logos\MGH_logo2.png"/>
            <p:cNvPicPr>
              <a:picLocks noChangeAspect="1" noChangeArrowheads="1"/>
            </p:cNvPicPr>
            <p:nvPr/>
          </p:nvPicPr>
          <p:blipFill>
            <a:blip r:embed="rId5" cstate="print"/>
            <a:srcRect/>
            <a:stretch>
              <a:fillRect/>
            </a:stretch>
          </p:blipFill>
          <p:spPr bwMode="auto">
            <a:xfrm>
              <a:off x="7168950" y="545859"/>
              <a:ext cx="1593092" cy="322070"/>
            </a:xfrm>
            <a:prstGeom prst="rect">
              <a:avLst/>
            </a:prstGeom>
            <a:noFill/>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2AADE5-4B47-4192-AB4C-6818B85ABF96}" type="datetimeFigureOut">
              <a:rPr lang="en-US" smtClean="0"/>
              <a:pPr/>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16959E-E991-4207-A6FF-812C01A890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2AADE5-4B47-4192-AB4C-6818B85ABF96}" type="datetimeFigureOut">
              <a:rPr lang="en-US" smtClean="0"/>
              <a:pPr/>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959E-E991-4207-A6FF-812C01A890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92AADE5-4B47-4192-AB4C-6818B85ABF96}" type="datetimeFigureOut">
              <a:rPr lang="en-US" smtClean="0"/>
              <a:pPr/>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16959E-E991-4207-A6FF-812C01A890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AADE5-4B47-4192-AB4C-6818B85ABF96}" type="datetimeFigureOut">
              <a:rPr lang="en-US" smtClean="0"/>
              <a:pPr/>
              <a:t>3/16/2019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6959E-E991-4207-A6FF-812C01A890B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339E6F-27E4-47B6-AAC6-2544F7683DAB}" type="datetimeFigureOut">
              <a:rPr lang="en-US" smtClean="0"/>
              <a:t>3/16/2019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FF2E0-7002-488B-BE95-32730B6665A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27.png"/><Relationship Id="rId2"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1.jpe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59" y="2132856"/>
            <a:ext cx="8839200" cy="2160240"/>
          </a:xfrm>
        </p:spPr>
        <p:txBody>
          <a:bodyPr>
            <a:normAutofit fontScale="90000"/>
          </a:bodyPr>
          <a:lstStyle/>
          <a:p>
            <a:r>
              <a:rPr lang="en-US" sz="4000" dirty="0"/>
              <a:t>Behavioral Markers of Recovery of Consciousness After Severe Brain Injury</a:t>
            </a:r>
            <a:br>
              <a:rPr lang="en-US" sz="4000" dirty="0"/>
            </a:br>
            <a:r>
              <a:rPr lang="en-US" sz="2700" b="0" dirty="0"/>
              <a:t>13th World Congress on Brain Injury, March 2019</a:t>
            </a:r>
            <a:br>
              <a:rPr lang="en-US" dirty="0"/>
            </a:br>
            <a:endParaRPr lang="en-US" dirty="0"/>
          </a:p>
        </p:txBody>
      </p:sp>
      <p:sp>
        <p:nvSpPr>
          <p:cNvPr id="5" name="Rectangle 4">
            <a:extLst>
              <a:ext uri="{FF2B5EF4-FFF2-40B4-BE49-F238E27FC236}">
                <a16:creationId xmlns:a16="http://schemas.microsoft.com/office/drawing/2014/main" id="{84F0B2E8-F2AF-41C9-AF0D-9F08007D16D9}"/>
              </a:ext>
            </a:extLst>
          </p:cNvPr>
          <p:cNvSpPr/>
          <p:nvPr/>
        </p:nvSpPr>
        <p:spPr>
          <a:xfrm>
            <a:off x="152400" y="4941168"/>
            <a:ext cx="3339480" cy="432048"/>
          </a:xfrm>
          <a:prstGeom prst="rect">
            <a:avLst/>
          </a:prstGeom>
          <a:solidFill>
            <a:srgbClr val="31859C"/>
          </a:solidFill>
          <a:ln>
            <a:solidFill>
              <a:srgbClr val="3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TextBox 5">
            <a:extLst>
              <a:ext uri="{FF2B5EF4-FFF2-40B4-BE49-F238E27FC236}">
                <a16:creationId xmlns:a16="http://schemas.microsoft.com/office/drawing/2014/main" id="{741BBF24-F94C-401C-9121-9D8759788F83}"/>
              </a:ext>
            </a:extLst>
          </p:cNvPr>
          <p:cNvSpPr txBox="1"/>
          <p:nvPr/>
        </p:nvSpPr>
        <p:spPr>
          <a:xfrm>
            <a:off x="136658" y="3892366"/>
            <a:ext cx="8467789" cy="461665"/>
          </a:xfrm>
          <a:prstGeom prst="rect">
            <a:avLst/>
          </a:prstGeom>
          <a:noFill/>
        </p:spPr>
        <p:txBody>
          <a:bodyPr wrap="square" rtlCol="0">
            <a:spAutoFit/>
          </a:bodyPr>
          <a:lstStyle/>
          <a:p>
            <a:r>
              <a:rPr lang="en-US" sz="2400" b="1" dirty="0">
                <a:solidFill>
                  <a:schemeClr val="bg1"/>
                </a:solidFill>
                <a:latin typeface="Garamond" panose="02020404030301010803" pitchFamily="18" charset="0"/>
              </a:rPr>
              <a:t>Géraldine Martens</a:t>
            </a:r>
            <a:r>
              <a:rPr lang="en-US" altLang="x-none" sz="2400" b="1" baseline="30000" dirty="0">
                <a:solidFill>
                  <a:schemeClr val="bg1"/>
                </a:solidFill>
                <a:latin typeface="Arial" charset="0"/>
                <a:ea typeface="MS PGothic" charset="-128"/>
              </a:rPr>
              <a:t>1,2</a:t>
            </a:r>
            <a:r>
              <a:rPr lang="en-US" sz="2400" b="1" dirty="0">
                <a:solidFill>
                  <a:schemeClr val="bg1"/>
                </a:solidFill>
                <a:latin typeface="Garamond" panose="02020404030301010803" pitchFamily="18" charset="0"/>
              </a:rPr>
              <a:t>, Yelena G. Bodien</a:t>
            </a:r>
            <a:r>
              <a:rPr lang="en-US" altLang="x-none" sz="2400" b="1" baseline="30000" dirty="0">
                <a:solidFill>
                  <a:schemeClr val="bg1"/>
                </a:solidFill>
                <a:latin typeface="Arial" charset="0"/>
                <a:ea typeface="MS PGothic" charset="-128"/>
              </a:rPr>
              <a:t>1,3</a:t>
            </a:r>
            <a:r>
              <a:rPr lang="en-US" sz="2400" b="1" dirty="0">
                <a:solidFill>
                  <a:schemeClr val="bg1"/>
                </a:solidFill>
                <a:latin typeface="Garamond" panose="02020404030301010803" pitchFamily="18" charset="0"/>
              </a:rPr>
              <a:t>, Joseph T. Giacino</a:t>
            </a:r>
            <a:r>
              <a:rPr lang="en-US" altLang="x-none" sz="2400" b="1" baseline="30000" dirty="0">
                <a:solidFill>
                  <a:schemeClr val="bg1"/>
                </a:solidFill>
                <a:latin typeface="Arial" charset="0"/>
                <a:ea typeface="MS PGothic" charset="-128"/>
              </a:rPr>
              <a:t>1</a:t>
            </a:r>
            <a:endParaRPr lang="en-BE" sz="2400" b="1" dirty="0">
              <a:solidFill>
                <a:schemeClr val="bg1"/>
              </a:solidFill>
              <a:latin typeface="Garamond" panose="02020404030301010803" pitchFamily="18" charset="0"/>
            </a:endParaRPr>
          </a:p>
        </p:txBody>
      </p:sp>
      <p:sp>
        <p:nvSpPr>
          <p:cNvPr id="3" name="Subtitle 2"/>
          <p:cNvSpPr>
            <a:spLocks noGrp="1"/>
          </p:cNvSpPr>
          <p:nvPr>
            <p:ph type="subTitle" idx="1"/>
          </p:nvPr>
        </p:nvSpPr>
        <p:spPr>
          <a:xfrm>
            <a:off x="136659" y="4783678"/>
            <a:ext cx="8839200" cy="949578"/>
          </a:xfrm>
        </p:spPr>
        <p:txBody>
          <a:bodyPr>
            <a:normAutofit fontScale="85000" lnSpcReduction="10000"/>
          </a:bodyPr>
          <a:lstStyle/>
          <a:p>
            <a:r>
              <a:rPr lang="en-US" dirty="0"/>
              <a:t>1 Department of Physical Medicine and Rehabilitation, Spaulding Rehabilitation Hospital, Harvard Medical School, Boston, MA</a:t>
            </a:r>
          </a:p>
          <a:p>
            <a:r>
              <a:rPr lang="en-US" dirty="0"/>
              <a:t>2 Coma Science Group, GIGA-Consciousness &amp; Neurology Department, University and University Hospital of Liege, Liege, Belgium</a:t>
            </a:r>
          </a:p>
          <a:p>
            <a:r>
              <a:rPr lang="en-US" dirty="0"/>
              <a:t>3 Laboratory for Neuroimaging in Coma and Consciousness, Massachusetts General Hospital, Boston, MA</a:t>
            </a:r>
          </a:p>
          <a:p>
            <a:endParaRPr lang="en-US" dirty="0"/>
          </a:p>
          <a:p>
            <a:endParaRPr lang="en-US" dirty="0"/>
          </a:p>
        </p:txBody>
      </p:sp>
      <p:pic>
        <p:nvPicPr>
          <p:cNvPr id="7" name="Picture 1">
            <a:extLst>
              <a:ext uri="{FF2B5EF4-FFF2-40B4-BE49-F238E27FC236}">
                <a16:creationId xmlns:a16="http://schemas.microsoft.com/office/drawing/2014/main" id="{AEE9ED29-B279-43A1-A4D8-058B751FA6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895075"/>
            <a:ext cx="2575991" cy="73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white">
            <a:extLst>
              <a:ext uri="{FF2B5EF4-FFF2-40B4-BE49-F238E27FC236}">
                <a16:creationId xmlns:a16="http://schemas.microsoft.com/office/drawing/2014/main" id="{98EE9F97-760C-4646-8260-7B38800BB7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890746"/>
            <a:ext cx="822047" cy="73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22BCE344-B55D-4545-9A9D-6F8ED03D9B07}"/>
              </a:ext>
            </a:extLst>
          </p:cNvPr>
          <p:cNvPicPr>
            <a:picLocks noChangeAspect="1" noChangeArrowheads="1"/>
          </p:cNvPicPr>
          <p:nvPr/>
        </p:nvPicPr>
        <p:blipFill>
          <a:blip r:embed="rId4">
            <a:lum contrast="20000"/>
            <a:extLst>
              <a:ext uri="{28A0092B-C50C-407E-A947-70E740481C1C}">
                <a14:useLocalDpi xmlns:a14="http://schemas.microsoft.com/office/drawing/2010/main" val="0"/>
              </a:ext>
            </a:extLst>
          </a:blip>
          <a:srcRect r="27066"/>
          <a:stretch>
            <a:fillRect/>
          </a:stretch>
        </p:blipFill>
        <p:spPr bwMode="auto">
          <a:xfrm>
            <a:off x="4038023" y="5890746"/>
            <a:ext cx="1036471"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18">
            <a:extLst>
              <a:ext uri="{FF2B5EF4-FFF2-40B4-BE49-F238E27FC236}">
                <a16:creationId xmlns:a16="http://schemas.microsoft.com/office/drawing/2014/main" id="{B74A52AC-3498-49C6-9493-34AEFB67860B}"/>
              </a:ext>
            </a:extLst>
          </p:cNvPr>
          <p:cNvPicPr>
            <a:picLocks noChangeAspect="1"/>
          </p:cNvPicPr>
          <p:nvPr/>
        </p:nvPicPr>
        <p:blipFill>
          <a:blip r:embed="rId5" cstate="print">
            <a:extLst>
              <a:ext uri="{28A0092B-C50C-407E-A947-70E740481C1C}">
                <a14:useLocalDpi xmlns:a14="http://schemas.microsoft.com/office/drawing/2010/main" val="0"/>
              </a:ext>
            </a:extLst>
          </a:blip>
          <a:srcRect l="15599" r="19040" b="21117"/>
          <a:stretch>
            <a:fillRect/>
          </a:stretch>
        </p:blipFill>
        <p:spPr bwMode="auto">
          <a:xfrm>
            <a:off x="5374654" y="5890746"/>
            <a:ext cx="1077615" cy="73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C:\Users\Geraldine\Dropbox\Coma SG\Paperasse\Logos\FRS-FNRS_Logo.png">
            <a:extLst>
              <a:ext uri="{FF2B5EF4-FFF2-40B4-BE49-F238E27FC236}">
                <a16:creationId xmlns:a16="http://schemas.microsoft.com/office/drawing/2014/main" id="{2A7860AE-DCFD-4D25-AE23-4BB881FD20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36" y="5943165"/>
            <a:ext cx="1077615" cy="67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8587-2B64-4F03-8064-56A0A78B95A4}"/>
              </a:ext>
            </a:extLst>
          </p:cNvPr>
          <p:cNvSpPr>
            <a:spLocks noGrp="1"/>
          </p:cNvSpPr>
          <p:nvPr>
            <p:ph type="title"/>
          </p:nvPr>
        </p:nvSpPr>
        <p:spPr/>
        <p:txBody>
          <a:bodyPr>
            <a:normAutofit/>
          </a:bodyPr>
          <a:lstStyle/>
          <a:p>
            <a:r>
              <a:rPr lang="en-US" sz="4800" dirty="0"/>
              <a:t>Conclusion</a:t>
            </a:r>
            <a:endParaRPr lang="en-BE" sz="4800" dirty="0"/>
          </a:p>
        </p:txBody>
      </p:sp>
      <p:sp>
        <p:nvSpPr>
          <p:cNvPr id="3" name="Slide Number Placeholder 2">
            <a:extLst>
              <a:ext uri="{FF2B5EF4-FFF2-40B4-BE49-F238E27FC236}">
                <a16:creationId xmlns:a16="http://schemas.microsoft.com/office/drawing/2014/main" id="{DF3409ED-6A62-461C-AAEF-BB1C6216E018}"/>
              </a:ext>
            </a:extLst>
          </p:cNvPr>
          <p:cNvSpPr>
            <a:spLocks noGrp="1"/>
          </p:cNvSpPr>
          <p:nvPr>
            <p:ph type="sldNum" sz="quarter" idx="4294967295"/>
          </p:nvPr>
        </p:nvSpPr>
        <p:spPr>
          <a:xfrm>
            <a:off x="7010400" y="6356350"/>
            <a:ext cx="2133600" cy="365125"/>
          </a:xfrm>
        </p:spPr>
        <p:txBody>
          <a:bodyPr/>
          <a:lstStyle/>
          <a:p>
            <a:pPr>
              <a:defRPr/>
            </a:pPr>
            <a:fld id="{4F4BAE68-5C30-4097-9094-1CB4F42FC078}" type="slidenum">
              <a:rPr lang="en-US" altLang="fr-FR" smtClean="0"/>
              <a:pPr>
                <a:defRPr/>
              </a:pPr>
              <a:t>10</a:t>
            </a:fld>
            <a:endParaRPr lang="en-US" altLang="fr-FR"/>
          </a:p>
        </p:txBody>
      </p:sp>
      <p:pic>
        <p:nvPicPr>
          <p:cNvPr id="7" name="Picture 4">
            <a:extLst>
              <a:ext uri="{FF2B5EF4-FFF2-40B4-BE49-F238E27FC236}">
                <a16:creationId xmlns:a16="http://schemas.microsoft.com/office/drawing/2014/main" id="{E743581E-1D49-4D6E-8337-4749BD87B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5466" y="4407813"/>
            <a:ext cx="3422717" cy="240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290483BD-6052-4A50-9203-53B0D8F0FDC2}"/>
              </a:ext>
            </a:extLst>
          </p:cNvPr>
          <p:cNvSpPr txBox="1">
            <a:spLocks noGrp="1"/>
          </p:cNvSpPr>
          <p:nvPr>
            <p:ph idx="1"/>
          </p:nvPr>
        </p:nvSpPr>
        <p:spPr>
          <a:xfrm>
            <a:off x="152400" y="1772816"/>
            <a:ext cx="8839200" cy="4525963"/>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5406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5406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5406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5406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376092"/>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2600" dirty="0">
                <a:latin typeface="Garamond" panose="02020404030301010803" pitchFamily="18" charset="0"/>
              </a:rPr>
              <a:t>Clinicians: </a:t>
            </a:r>
            <a:r>
              <a:rPr lang="en-US" sz="2600" b="0" dirty="0">
                <a:latin typeface="Garamond" panose="02020404030301010803" pitchFamily="18" charset="0"/>
              </a:rPr>
              <a:t>behavioral assessment methods should be </a:t>
            </a:r>
            <a:r>
              <a:rPr lang="en-US" sz="2600" b="0" i="1" dirty="0">
                <a:latin typeface="Garamond" panose="02020404030301010803" pitchFamily="18" charset="0"/>
              </a:rPr>
              <a:t>sensitive </a:t>
            </a:r>
            <a:r>
              <a:rPr lang="en-US" sz="2600" b="0" dirty="0">
                <a:latin typeface="Garamond" panose="02020404030301010803" pitchFamily="18" charset="0"/>
              </a:rPr>
              <a:t>to the detection of behaviors that signal the transition to consciousness </a:t>
            </a:r>
          </a:p>
          <a:p>
            <a:pPr defTabSz="914400"/>
            <a:r>
              <a:rPr lang="en-US" sz="2600" dirty="0">
                <a:latin typeface="Garamond" panose="02020404030301010803" pitchFamily="18" charset="0"/>
              </a:rPr>
              <a:t>Researchers:</a:t>
            </a:r>
            <a:r>
              <a:rPr lang="en-US" sz="2600" b="0" dirty="0">
                <a:latin typeface="Garamond" panose="02020404030301010803" pitchFamily="18" charset="0"/>
              </a:rPr>
              <a:t> future studies should investigate the association between time to emergence of specific conscious behaviors and </a:t>
            </a:r>
            <a:r>
              <a:rPr lang="en-US" sz="2600" b="0" i="1" dirty="0">
                <a:latin typeface="Garamond" panose="02020404030301010803" pitchFamily="18" charset="0"/>
              </a:rPr>
              <a:t>long-term functional outcome. </a:t>
            </a:r>
          </a:p>
        </p:txBody>
      </p:sp>
    </p:spTree>
    <p:extLst>
      <p:ext uri="{BB962C8B-B14F-4D97-AF65-F5344CB8AC3E}">
        <p14:creationId xmlns:p14="http://schemas.microsoft.com/office/powerpoint/2010/main" val="129170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14" y="4434303"/>
            <a:ext cx="7772400" cy="1362075"/>
          </a:xfrm>
        </p:spPr>
        <p:txBody>
          <a:bodyPr>
            <a:normAutofit/>
          </a:bodyPr>
          <a:lstStyle/>
          <a:p>
            <a:r>
              <a:rPr lang="en-US" sz="4800" dirty="0"/>
              <a:t>Thank you !</a:t>
            </a:r>
          </a:p>
        </p:txBody>
      </p:sp>
      <p:pic>
        <p:nvPicPr>
          <p:cNvPr id="3" name="Picture 1">
            <a:extLst>
              <a:ext uri="{FF2B5EF4-FFF2-40B4-BE49-F238E27FC236}">
                <a16:creationId xmlns:a16="http://schemas.microsoft.com/office/drawing/2014/main" id="{DC161C45-AB13-47F1-AADF-18D1FA3411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580" y="161837"/>
            <a:ext cx="322262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3">
            <a:extLst>
              <a:ext uri="{FF2B5EF4-FFF2-40B4-BE49-F238E27FC236}">
                <a16:creationId xmlns:a16="http://schemas.microsoft.com/office/drawing/2014/main" id="{27AA0D02-3EE1-4275-84D0-2F37D8AC65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7295" y="161836"/>
            <a:ext cx="3921125" cy="21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1">
            <a:extLst>
              <a:ext uri="{FF2B5EF4-FFF2-40B4-BE49-F238E27FC236}">
                <a16:creationId xmlns:a16="http://schemas.microsoft.com/office/drawing/2014/main" id="{4BBB29A3-1276-40CD-9AE8-902B96F54FC2}"/>
              </a:ext>
            </a:extLst>
          </p:cNvPr>
          <p:cNvSpPr txBox="1">
            <a:spLocks noChangeArrowheads="1"/>
          </p:cNvSpPr>
          <p:nvPr/>
        </p:nvSpPr>
        <p:spPr bwMode="auto">
          <a:xfrm>
            <a:off x="4859016" y="4406899"/>
            <a:ext cx="4284984"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254061"/>
                </a:solidFill>
                <a:latin typeface="Century Gothic" panose="020B0502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rgbClr val="25406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25406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rgbClr val="25406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9pPr>
          </a:lstStyle>
          <a:p>
            <a:pPr algn="ctr">
              <a:spcBef>
                <a:spcPct val="0"/>
              </a:spcBef>
              <a:buFontTx/>
              <a:buNone/>
            </a:pPr>
            <a:r>
              <a:rPr lang="en-US" altLang="en-US" sz="2200" dirty="0">
                <a:solidFill>
                  <a:schemeClr val="bg1"/>
                </a:solidFill>
                <a:latin typeface="Arial" panose="020B0604020202020204" pitchFamily="34" charset="0"/>
              </a:rPr>
              <a:t>geraldine.martens@ulg.ac.be</a:t>
            </a:r>
          </a:p>
          <a:p>
            <a:pPr algn="ctr">
              <a:spcBef>
                <a:spcPct val="0"/>
              </a:spcBef>
              <a:buFontTx/>
              <a:buNone/>
            </a:pPr>
            <a:r>
              <a:rPr lang="en-US" altLang="en-US" sz="2200" dirty="0">
                <a:solidFill>
                  <a:schemeClr val="bg1"/>
                </a:solidFill>
                <a:latin typeface="Arial" panose="020B0604020202020204" pitchFamily="34" charset="0"/>
              </a:rPr>
              <a:t>gmartens@partners.org</a:t>
            </a:r>
          </a:p>
        </p:txBody>
      </p:sp>
      <p:pic>
        <p:nvPicPr>
          <p:cNvPr id="26" name="Picture 9">
            <a:extLst>
              <a:ext uri="{FF2B5EF4-FFF2-40B4-BE49-F238E27FC236}">
                <a16:creationId xmlns:a16="http://schemas.microsoft.com/office/drawing/2014/main" id="{64CEDD1B-AD49-4BFF-8FD8-D3DB1E169ACD}"/>
              </a:ext>
            </a:extLst>
          </p:cNvPr>
          <p:cNvPicPr>
            <a:picLocks noChangeAspect="1" noChangeArrowheads="1"/>
          </p:cNvPicPr>
          <p:nvPr/>
        </p:nvPicPr>
        <p:blipFill>
          <a:blip r:embed="rId4">
            <a:lum contrast="20000"/>
            <a:extLst>
              <a:ext uri="{28A0092B-C50C-407E-A947-70E740481C1C}">
                <a14:useLocalDpi xmlns:a14="http://schemas.microsoft.com/office/drawing/2010/main" val="0"/>
              </a:ext>
            </a:extLst>
          </a:blip>
          <a:srcRect r="27066"/>
          <a:stretch>
            <a:fillRect/>
          </a:stretch>
        </p:blipFill>
        <p:spPr bwMode="auto">
          <a:xfrm>
            <a:off x="3256756" y="5969793"/>
            <a:ext cx="1036471" cy="7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 name="Picture 10" descr="JMCD">
            <a:extLst>
              <a:ext uri="{FF2B5EF4-FFF2-40B4-BE49-F238E27FC236}">
                <a16:creationId xmlns:a16="http://schemas.microsoft.com/office/drawing/2014/main" id="{1718DC81-0CF2-46C1-A9BE-108D32082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38" y="5432425"/>
            <a:ext cx="22145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1" descr="logowhite">
            <a:extLst>
              <a:ext uri="{FF2B5EF4-FFF2-40B4-BE49-F238E27FC236}">
                <a16:creationId xmlns:a16="http://schemas.microsoft.com/office/drawing/2014/main" id="{A536FC63-3752-42FB-88A9-2F3515B7EF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4267" y="5978525"/>
            <a:ext cx="855662" cy="7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8">
            <a:extLst>
              <a:ext uri="{FF2B5EF4-FFF2-40B4-BE49-F238E27FC236}">
                <a16:creationId xmlns:a16="http://schemas.microsoft.com/office/drawing/2014/main" id="{CEE23122-B56E-427D-B556-06FD9FA94A55}"/>
              </a:ext>
            </a:extLst>
          </p:cNvPr>
          <p:cNvPicPr>
            <a:picLocks noChangeAspect="1"/>
          </p:cNvPicPr>
          <p:nvPr/>
        </p:nvPicPr>
        <p:blipFill>
          <a:blip r:embed="rId7" cstate="print">
            <a:extLst>
              <a:ext uri="{28A0092B-C50C-407E-A947-70E740481C1C}">
                <a14:useLocalDpi xmlns:a14="http://schemas.microsoft.com/office/drawing/2010/main" val="0"/>
              </a:ext>
            </a:extLst>
          </a:blip>
          <a:srcRect l="15599" r="19040" b="21117"/>
          <a:stretch>
            <a:fillRect/>
          </a:stretch>
        </p:blipFill>
        <p:spPr bwMode="auto">
          <a:xfrm>
            <a:off x="275445" y="5969794"/>
            <a:ext cx="1142527" cy="7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7" descr="Luminous">
            <a:extLst>
              <a:ext uri="{FF2B5EF4-FFF2-40B4-BE49-F238E27FC236}">
                <a16:creationId xmlns:a16="http://schemas.microsoft.com/office/drawing/2014/main" id="{FE6AE603-D32E-43DC-8742-7EA298E657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050" y="5413375"/>
            <a:ext cx="20002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8" descr="C:\Users\Geraldine\Dropbox\Coma SG\Paperasse\Logos\uliege-logo-coul-72.png">
            <a:extLst>
              <a:ext uri="{FF2B5EF4-FFF2-40B4-BE49-F238E27FC236}">
                <a16:creationId xmlns:a16="http://schemas.microsoft.com/office/drawing/2014/main" id="{6C92226B-3130-48B5-A5C2-752D8391B1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8067" y="5969793"/>
            <a:ext cx="1517650" cy="7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9" descr="C:\Users\Geraldine\Dropbox\Coma SG\Paperasse\Logos\FRS-FNRS_Logo.png">
            <a:extLst>
              <a:ext uri="{FF2B5EF4-FFF2-40B4-BE49-F238E27FC236}">
                <a16:creationId xmlns:a16="http://schemas.microsoft.com/office/drawing/2014/main" id="{7B2D1432-4E7A-440C-9C2E-8A7A7CE2EB4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90589" y="6088058"/>
            <a:ext cx="8556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0" descr="C:\Users\Geraldine\Dropbox\Coma SG\Paperasse\Logos\gigalog.jpg">
            <a:extLst>
              <a:ext uri="{FF2B5EF4-FFF2-40B4-BE49-F238E27FC236}">
                <a16:creationId xmlns:a16="http://schemas.microsoft.com/office/drawing/2014/main" id="{88EF3182-1198-4AD5-9D00-5FB74CEE9E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88281" y="5978525"/>
            <a:ext cx="855662" cy="760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flag_yellow_eps.pdf">
            <a:extLst>
              <a:ext uri="{FF2B5EF4-FFF2-40B4-BE49-F238E27FC236}">
                <a16:creationId xmlns:a16="http://schemas.microsoft.com/office/drawing/2014/main" id="{9B3437BA-8CCE-410E-B5D7-118901E0D71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26143" y="5944877"/>
            <a:ext cx="1142528" cy="760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69CF9-FB87-4216-8E9C-881C343D5B0A}"/>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E8B4F835-BF81-45A7-A618-AB044B0125E0}"/>
              </a:ext>
            </a:extLst>
          </p:cNvPr>
          <p:cNvSpPr>
            <a:spLocks noGrp="1"/>
          </p:cNvSpPr>
          <p:nvPr>
            <p:ph idx="1"/>
          </p:nvPr>
        </p:nvSpPr>
        <p:spPr/>
        <p:txBody>
          <a:bodyPr>
            <a:normAutofit fontScale="77500" lnSpcReduction="20000"/>
          </a:bodyPr>
          <a:lstStyle/>
          <a:p>
            <a:pPr marL="0" indent="0">
              <a:spcBef>
                <a:spcPts val="0"/>
              </a:spcBef>
              <a:buNone/>
            </a:pPr>
            <a:r>
              <a:rPr lang="en-US" dirty="0"/>
              <a:t>Presenter has no relevant financial or non-financial interest to disclose.</a:t>
            </a:r>
          </a:p>
          <a:p>
            <a:pPr marL="0" indent="0">
              <a:spcBef>
                <a:spcPts val="0"/>
              </a:spcBef>
              <a:buNone/>
            </a:pPr>
            <a:endParaRPr lang="en-US" dirty="0"/>
          </a:p>
          <a:p>
            <a:pPr marL="0" indent="0">
              <a:spcBef>
                <a:spcPts val="0"/>
              </a:spcBef>
              <a:buNone/>
            </a:pPr>
            <a:r>
              <a:rPr lang="en-US" dirty="0"/>
              <a:t>This continuing education activity is managed and accredited by AffinityCE in cooperation with the International Brain Injury Association. AffinityCE, IBIA, and all accrediting organizations do not support or endorse any product or service mentioned in this activity. Disclosure will be made when a product is discussed for an unapproved use. </a:t>
            </a:r>
          </a:p>
          <a:p>
            <a:pPr marL="0" indent="0">
              <a:spcBef>
                <a:spcPts val="0"/>
              </a:spcBef>
              <a:buNone/>
            </a:pPr>
            <a:endParaRPr lang="en-US" dirty="0"/>
          </a:p>
          <a:p>
            <a:pPr marL="0" indent="0">
              <a:spcBef>
                <a:spcPts val="0"/>
              </a:spcBef>
              <a:buNone/>
            </a:pPr>
            <a:r>
              <a:rPr lang="en-US" dirty="0"/>
              <a:t>AffinityCE staff, IBIA staff, planners, and reviewers have no relevant financial or non-financial interests to disclose.</a:t>
            </a:r>
          </a:p>
          <a:p>
            <a:pPr marL="0" indent="0">
              <a:spcBef>
                <a:spcPts val="0"/>
              </a:spcBef>
              <a:buNone/>
            </a:pPr>
            <a:endParaRPr lang="en-US" dirty="0"/>
          </a:p>
          <a:p>
            <a:pPr marL="0" indent="0">
              <a:spcBef>
                <a:spcPts val="0"/>
              </a:spcBef>
              <a:buNone/>
            </a:pPr>
            <a:r>
              <a:rPr lang="en-US" dirty="0"/>
              <a:t>Commercial support was not received for this activity.</a:t>
            </a:r>
          </a:p>
        </p:txBody>
      </p:sp>
    </p:spTree>
    <p:extLst>
      <p:ext uri="{BB962C8B-B14F-4D97-AF65-F5344CB8AC3E}">
        <p14:creationId xmlns:p14="http://schemas.microsoft.com/office/powerpoint/2010/main" val="1901331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7C710C-EDAF-4DEC-9A4F-86B3605BB410}"/>
              </a:ext>
            </a:extLst>
          </p:cNvPr>
          <p:cNvSpPr>
            <a:spLocks noGrp="1"/>
          </p:cNvSpPr>
          <p:nvPr>
            <p:ph type="sldNum" sz="quarter" idx="12"/>
          </p:nvPr>
        </p:nvSpPr>
        <p:spPr/>
        <p:txBody>
          <a:bodyPr/>
          <a:lstStyle/>
          <a:p>
            <a:pPr>
              <a:defRPr/>
            </a:pPr>
            <a:fld id="{4F4BAE68-5C30-4097-9094-1CB4F42FC078}" type="slidenum">
              <a:rPr lang="en-US" altLang="fr-FR" smtClean="0"/>
              <a:pPr>
                <a:defRPr/>
              </a:pPr>
              <a:t>13</a:t>
            </a:fld>
            <a:endParaRPr lang="en-US" altLang="fr-FR"/>
          </a:p>
        </p:txBody>
      </p:sp>
      <p:sp>
        <p:nvSpPr>
          <p:cNvPr id="4" name="Content Placeholder 2">
            <a:extLst>
              <a:ext uri="{FF2B5EF4-FFF2-40B4-BE49-F238E27FC236}">
                <a16:creationId xmlns:a16="http://schemas.microsoft.com/office/drawing/2014/main" id="{8425D198-8417-4E03-92FA-F9880BDAAFDB}"/>
              </a:ext>
            </a:extLst>
          </p:cNvPr>
          <p:cNvSpPr txBox="1">
            <a:spLocks/>
          </p:cNvSpPr>
          <p:nvPr/>
        </p:nvSpPr>
        <p:spPr>
          <a:xfrm>
            <a:off x="196056" y="1225385"/>
            <a:ext cx="4119270" cy="5006975"/>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5406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5406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5406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5406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376092"/>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72% of patients presented with a single behavioral feature of MCS or EMCS at time of transition </a:t>
            </a:r>
            <a:endParaRPr lang="en-BE" dirty="0"/>
          </a:p>
        </p:txBody>
      </p:sp>
      <p:pic>
        <p:nvPicPr>
          <p:cNvPr id="6" name="Picture 5">
            <a:extLst>
              <a:ext uri="{FF2B5EF4-FFF2-40B4-BE49-F238E27FC236}">
                <a16:creationId xmlns:a16="http://schemas.microsoft.com/office/drawing/2014/main" id="{6B1C4ECC-B916-46A1-BA72-8129B2203DF7}"/>
              </a:ext>
            </a:extLst>
          </p:cNvPr>
          <p:cNvPicPr>
            <a:picLocks noChangeAspect="1"/>
          </p:cNvPicPr>
          <p:nvPr/>
        </p:nvPicPr>
        <p:blipFill>
          <a:blip r:embed="rId2"/>
          <a:stretch>
            <a:fillRect/>
          </a:stretch>
        </p:blipFill>
        <p:spPr>
          <a:xfrm>
            <a:off x="4315326" y="1225385"/>
            <a:ext cx="4799849" cy="5234679"/>
          </a:xfrm>
          <a:prstGeom prst="rect">
            <a:avLst/>
          </a:prstGeom>
        </p:spPr>
      </p:pic>
      <p:sp>
        <p:nvSpPr>
          <p:cNvPr id="7" name="Titre 1">
            <a:extLst>
              <a:ext uri="{FF2B5EF4-FFF2-40B4-BE49-F238E27FC236}">
                <a16:creationId xmlns:a16="http://schemas.microsoft.com/office/drawing/2014/main" id="{BFBEA2A8-34B3-42D5-AFFE-9F1847DE74BE}"/>
              </a:ext>
            </a:extLst>
          </p:cNvPr>
          <p:cNvSpPr txBox="1">
            <a:spLocks/>
          </p:cNvSpPr>
          <p:nvPr/>
        </p:nvSpPr>
        <p:spPr bwMode="auto">
          <a:xfrm>
            <a:off x="2022475" y="73025"/>
            <a:ext cx="61531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400">
                <a:solidFill>
                  <a:srgbClr val="254061"/>
                </a:solidFill>
                <a:latin typeface="Century Gothic" panose="020B0502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rgbClr val="25406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25406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rgbClr val="25406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9pPr>
          </a:lstStyle>
          <a:p>
            <a:pPr>
              <a:lnSpc>
                <a:spcPct val="150000"/>
              </a:lnSpc>
              <a:spcBef>
                <a:spcPct val="0"/>
              </a:spcBef>
              <a:buFontTx/>
              <a:buNone/>
            </a:pPr>
            <a:r>
              <a:rPr lang="en-US" altLang="en-US" sz="4000" dirty="0"/>
              <a:t>Supplementary</a:t>
            </a:r>
          </a:p>
        </p:txBody>
      </p:sp>
    </p:spTree>
    <p:extLst>
      <p:ext uri="{BB962C8B-B14F-4D97-AF65-F5344CB8AC3E}">
        <p14:creationId xmlns:p14="http://schemas.microsoft.com/office/powerpoint/2010/main" val="354681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7C710C-EDAF-4DEC-9A4F-86B3605BB410}"/>
              </a:ext>
            </a:extLst>
          </p:cNvPr>
          <p:cNvSpPr>
            <a:spLocks noGrp="1"/>
          </p:cNvSpPr>
          <p:nvPr>
            <p:ph type="sldNum" sz="quarter" idx="12"/>
          </p:nvPr>
        </p:nvSpPr>
        <p:spPr/>
        <p:txBody>
          <a:bodyPr/>
          <a:lstStyle/>
          <a:p>
            <a:pPr>
              <a:defRPr/>
            </a:pPr>
            <a:fld id="{4F4BAE68-5C30-4097-9094-1CB4F42FC078}" type="slidenum">
              <a:rPr lang="en-US" altLang="fr-FR" smtClean="0"/>
              <a:pPr>
                <a:defRPr/>
              </a:pPr>
              <a:t>14</a:t>
            </a:fld>
            <a:endParaRPr lang="en-US" altLang="fr-FR"/>
          </a:p>
        </p:txBody>
      </p:sp>
      <p:sp>
        <p:nvSpPr>
          <p:cNvPr id="4" name="Content Placeholder 2">
            <a:extLst>
              <a:ext uri="{FF2B5EF4-FFF2-40B4-BE49-F238E27FC236}">
                <a16:creationId xmlns:a16="http://schemas.microsoft.com/office/drawing/2014/main" id="{8425D198-8417-4E03-92FA-F9880BDAAFDB}"/>
              </a:ext>
            </a:extLst>
          </p:cNvPr>
          <p:cNvSpPr txBox="1">
            <a:spLocks/>
          </p:cNvSpPr>
          <p:nvPr/>
        </p:nvSpPr>
        <p:spPr>
          <a:xfrm>
            <a:off x="196055" y="1225386"/>
            <a:ext cx="8755439" cy="896938"/>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5406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5406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5406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5406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376092"/>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These patients (72%) mainly presented visual pursuit</a:t>
            </a:r>
            <a:endParaRPr lang="en-BE" dirty="0"/>
          </a:p>
        </p:txBody>
      </p:sp>
      <p:sp>
        <p:nvSpPr>
          <p:cNvPr id="7" name="Titre 1">
            <a:extLst>
              <a:ext uri="{FF2B5EF4-FFF2-40B4-BE49-F238E27FC236}">
                <a16:creationId xmlns:a16="http://schemas.microsoft.com/office/drawing/2014/main" id="{BFBEA2A8-34B3-42D5-AFFE-9F1847DE74BE}"/>
              </a:ext>
            </a:extLst>
          </p:cNvPr>
          <p:cNvSpPr txBox="1">
            <a:spLocks/>
          </p:cNvSpPr>
          <p:nvPr/>
        </p:nvSpPr>
        <p:spPr bwMode="auto">
          <a:xfrm>
            <a:off x="2022475" y="73025"/>
            <a:ext cx="61531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400">
                <a:solidFill>
                  <a:srgbClr val="254061"/>
                </a:solidFill>
                <a:latin typeface="Century Gothic" panose="020B0502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rgbClr val="25406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25406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rgbClr val="25406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9pPr>
          </a:lstStyle>
          <a:p>
            <a:pPr>
              <a:lnSpc>
                <a:spcPct val="150000"/>
              </a:lnSpc>
              <a:spcBef>
                <a:spcPct val="0"/>
              </a:spcBef>
              <a:buFontTx/>
              <a:buNone/>
            </a:pPr>
            <a:r>
              <a:rPr lang="en-US" altLang="en-US" sz="4000" dirty="0"/>
              <a:t>Supplementary</a:t>
            </a:r>
          </a:p>
        </p:txBody>
      </p:sp>
      <p:pic>
        <p:nvPicPr>
          <p:cNvPr id="2" name="Picture 1">
            <a:extLst>
              <a:ext uri="{FF2B5EF4-FFF2-40B4-BE49-F238E27FC236}">
                <a16:creationId xmlns:a16="http://schemas.microsoft.com/office/drawing/2014/main" id="{6D07A9F5-2959-48AC-B8C0-FE2AC5E5E21E}"/>
              </a:ext>
            </a:extLst>
          </p:cNvPr>
          <p:cNvPicPr>
            <a:picLocks noChangeAspect="1"/>
          </p:cNvPicPr>
          <p:nvPr/>
        </p:nvPicPr>
        <p:blipFill>
          <a:blip r:embed="rId2"/>
          <a:stretch>
            <a:fillRect/>
          </a:stretch>
        </p:blipFill>
        <p:spPr>
          <a:xfrm>
            <a:off x="731903" y="1967670"/>
            <a:ext cx="7680194" cy="4741861"/>
          </a:xfrm>
          <a:prstGeom prst="rect">
            <a:avLst/>
          </a:prstGeom>
        </p:spPr>
      </p:pic>
    </p:spTree>
    <p:extLst>
      <p:ext uri="{BB962C8B-B14F-4D97-AF65-F5344CB8AC3E}">
        <p14:creationId xmlns:p14="http://schemas.microsoft.com/office/powerpoint/2010/main" val="309017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C5CFE-4225-4168-86B1-7198BA9B7AAB}"/>
              </a:ext>
            </a:extLst>
          </p:cNvPr>
          <p:cNvSpPr>
            <a:spLocks noGrp="1"/>
          </p:cNvSpPr>
          <p:nvPr>
            <p:ph type="sldNum" sz="quarter" idx="12"/>
          </p:nvPr>
        </p:nvSpPr>
        <p:spPr/>
        <p:txBody>
          <a:bodyPr/>
          <a:lstStyle/>
          <a:p>
            <a:pPr>
              <a:defRPr/>
            </a:pPr>
            <a:fld id="{4F4BAE68-5C30-4097-9094-1CB4F42FC078}" type="slidenum">
              <a:rPr lang="en-US" altLang="fr-FR" smtClean="0"/>
              <a:pPr>
                <a:defRPr/>
              </a:pPr>
              <a:t>15</a:t>
            </a:fld>
            <a:endParaRPr lang="en-US" altLang="fr-FR"/>
          </a:p>
        </p:txBody>
      </p:sp>
      <p:sp>
        <p:nvSpPr>
          <p:cNvPr id="6" name="Titre 1">
            <a:extLst>
              <a:ext uri="{FF2B5EF4-FFF2-40B4-BE49-F238E27FC236}">
                <a16:creationId xmlns:a16="http://schemas.microsoft.com/office/drawing/2014/main" id="{90D67943-BF9E-4A52-A23F-E0C7D61B6746}"/>
              </a:ext>
            </a:extLst>
          </p:cNvPr>
          <p:cNvSpPr txBox="1">
            <a:spLocks/>
          </p:cNvSpPr>
          <p:nvPr/>
        </p:nvSpPr>
        <p:spPr bwMode="auto">
          <a:xfrm>
            <a:off x="2022475" y="73025"/>
            <a:ext cx="61531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400">
                <a:solidFill>
                  <a:srgbClr val="254061"/>
                </a:solidFill>
                <a:latin typeface="Century Gothic" panose="020B0502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rgbClr val="25406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25406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rgbClr val="25406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9pPr>
          </a:lstStyle>
          <a:p>
            <a:pPr>
              <a:lnSpc>
                <a:spcPct val="150000"/>
              </a:lnSpc>
              <a:spcBef>
                <a:spcPct val="0"/>
              </a:spcBef>
              <a:buFontTx/>
              <a:buNone/>
            </a:pPr>
            <a:r>
              <a:rPr lang="en-US" altLang="en-US" sz="4000" dirty="0"/>
              <a:t>Supplementary</a:t>
            </a:r>
          </a:p>
        </p:txBody>
      </p:sp>
      <p:graphicFrame>
        <p:nvGraphicFramePr>
          <p:cNvPr id="9" name="Table 8">
            <a:extLst>
              <a:ext uri="{FF2B5EF4-FFF2-40B4-BE49-F238E27FC236}">
                <a16:creationId xmlns:a16="http://schemas.microsoft.com/office/drawing/2014/main" id="{F6871491-7DCD-49E9-8D83-8697F5F35979}"/>
              </a:ext>
            </a:extLst>
          </p:cNvPr>
          <p:cNvGraphicFramePr>
            <a:graphicFrameLocks noGrp="1"/>
          </p:cNvGraphicFramePr>
          <p:nvPr>
            <p:extLst>
              <p:ext uri="{D42A27DB-BD31-4B8C-83A1-F6EECF244321}">
                <p14:modId xmlns:p14="http://schemas.microsoft.com/office/powerpoint/2010/main" val="2926188200"/>
              </p:ext>
            </p:extLst>
          </p:nvPr>
        </p:nvGraphicFramePr>
        <p:xfrm>
          <a:off x="725179" y="1283562"/>
          <a:ext cx="7879269" cy="5313790"/>
        </p:xfrm>
        <a:graphic>
          <a:graphicData uri="http://schemas.openxmlformats.org/drawingml/2006/table">
            <a:tbl>
              <a:tblPr firstRow="1" firstCol="1" bandRow="1">
                <a:tableStyleId>{7DF18680-E054-41AD-8BC1-D1AEF772440D}</a:tableStyleId>
              </a:tblPr>
              <a:tblGrid>
                <a:gridCol w="4460471">
                  <a:extLst>
                    <a:ext uri="{9D8B030D-6E8A-4147-A177-3AD203B41FA5}">
                      <a16:colId xmlns:a16="http://schemas.microsoft.com/office/drawing/2014/main" val="1851753795"/>
                    </a:ext>
                  </a:extLst>
                </a:gridCol>
                <a:gridCol w="3418798">
                  <a:extLst>
                    <a:ext uri="{9D8B030D-6E8A-4147-A177-3AD203B41FA5}">
                      <a16:colId xmlns:a16="http://schemas.microsoft.com/office/drawing/2014/main" val="3191600196"/>
                    </a:ext>
                  </a:extLst>
                </a:gridCol>
              </a:tblGrid>
              <a:tr h="597107">
                <a:tc gridSpan="2">
                  <a:txBody>
                    <a:bodyPr/>
                    <a:lstStyle/>
                    <a:p>
                      <a:pPr marL="0" marR="0" algn="ctr">
                        <a:lnSpc>
                          <a:spcPct val="100000"/>
                        </a:lnSpc>
                        <a:spcBef>
                          <a:spcPts val="0"/>
                        </a:spcBef>
                        <a:spcAft>
                          <a:spcPts val="0"/>
                        </a:spcAft>
                      </a:pPr>
                      <a:r>
                        <a:rPr lang="en-US" sz="3200" dirty="0">
                          <a:solidFill>
                            <a:schemeClr val="tx1"/>
                          </a:solidFill>
                          <a:effectLst/>
                        </a:rPr>
                        <a:t>Table II: CRS-R assessments per subject</a:t>
                      </a:r>
                      <a:endParaRPr lang="en-US" sz="28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3050770683"/>
                  </a:ext>
                </a:extLst>
              </a:tr>
              <a:tr h="804721">
                <a:tc>
                  <a:txBody>
                    <a:bodyPr/>
                    <a:lstStyle/>
                    <a:p>
                      <a:pPr marL="0" marR="0" algn="ctr">
                        <a:lnSpc>
                          <a:spcPts val="3400"/>
                        </a:lnSpc>
                        <a:spcBef>
                          <a:spcPts val="0"/>
                        </a:spcBef>
                        <a:spcAft>
                          <a:spcPts val="0"/>
                        </a:spcAft>
                      </a:pPr>
                      <a:r>
                        <a:rPr lang="en-US" sz="3200" b="1" dirty="0">
                          <a:solidFill>
                            <a:schemeClr val="tx1"/>
                          </a:solidFill>
                          <a:effectLst/>
                          <a:latin typeface="+mn-lt"/>
                          <a:ea typeface="+mn-ea"/>
                          <a:cs typeface="+mn-cs"/>
                        </a:rPr>
                        <a:t>Days</a:t>
                      </a:r>
                      <a:r>
                        <a:rPr lang="en-US" sz="3200" b="1" baseline="0" dirty="0">
                          <a:solidFill>
                            <a:schemeClr val="tx1"/>
                          </a:solidFill>
                          <a:effectLst/>
                          <a:latin typeface="+mn-lt"/>
                          <a:ea typeface="+mn-ea"/>
                          <a:cs typeface="+mn-cs"/>
                        </a:rPr>
                        <a:t> of CRS-R monitoring</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00000"/>
                        </a:lnSpc>
                        <a:spcBef>
                          <a:spcPts val="0"/>
                        </a:spcBef>
                        <a:spcAft>
                          <a:spcPts val="0"/>
                        </a:spcAft>
                      </a:pPr>
                      <a:r>
                        <a:rPr lang="en-US" sz="3200" dirty="0">
                          <a:effectLst/>
                        </a:rPr>
                        <a:t>60.5 [41.5 – 97.5] </a:t>
                      </a:r>
                      <a:r>
                        <a:rPr lang="en-US" sz="2800" b="0" i="0" baseline="30000" dirty="0">
                          <a:effectLst/>
                          <a:latin typeface="Calibri" pitchFamily="34" charset="0"/>
                          <a:cs typeface="Times New Roman" panose="02020603050405020304" pitchFamily="18" charset="0"/>
                        </a:rPr>
                        <a:t>a</a:t>
                      </a:r>
                      <a:endParaRPr lang="en-US" sz="2800" i="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5119765"/>
                  </a:ext>
                </a:extLst>
              </a:tr>
              <a:tr h="889362">
                <a:tc>
                  <a:txBody>
                    <a:bodyPr/>
                    <a:lstStyle/>
                    <a:p>
                      <a:pPr marL="0" marR="0" algn="ctr">
                        <a:lnSpc>
                          <a:spcPts val="3400"/>
                        </a:lnSpc>
                        <a:spcBef>
                          <a:spcPts val="0"/>
                        </a:spcBef>
                        <a:spcAft>
                          <a:spcPts val="0"/>
                        </a:spcAft>
                      </a:pPr>
                      <a:r>
                        <a:rPr lang="en-US" sz="3200" dirty="0">
                          <a:solidFill>
                            <a:schemeClr val="tx1"/>
                          </a:solidFill>
                          <a:effectLst/>
                        </a:rPr>
                        <a:t>Days between consecutive assessments</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00000"/>
                        </a:lnSpc>
                        <a:spcBef>
                          <a:spcPts val="0"/>
                        </a:spcBef>
                        <a:spcAft>
                          <a:spcPts val="0"/>
                        </a:spcAft>
                      </a:pPr>
                      <a:r>
                        <a:rPr lang="en-US" sz="3200" dirty="0">
                          <a:effectLst/>
                        </a:rPr>
                        <a:t>4 [3 – 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45056"/>
                  </a:ext>
                </a:extLst>
              </a:tr>
              <a:tr h="1207082">
                <a:tc>
                  <a:txBody>
                    <a:bodyPr/>
                    <a:lstStyle/>
                    <a:p>
                      <a:pPr marL="0" marR="0" algn="ctr">
                        <a:lnSpc>
                          <a:spcPts val="3400"/>
                        </a:lnSpc>
                        <a:spcBef>
                          <a:spcPts val="0"/>
                        </a:spcBef>
                        <a:spcAft>
                          <a:spcPts val="0"/>
                        </a:spcAft>
                      </a:pPr>
                      <a:r>
                        <a:rPr lang="en-US" sz="3200" dirty="0">
                          <a:solidFill>
                            <a:schemeClr val="tx1"/>
                          </a:solidFill>
                          <a:effectLst/>
                        </a:rPr>
                        <a:t>Number of assessments between</a:t>
                      </a:r>
                      <a:r>
                        <a:rPr lang="en-US" sz="3200" baseline="0" dirty="0">
                          <a:solidFill>
                            <a:schemeClr val="tx1"/>
                          </a:solidFill>
                          <a:effectLst/>
                        </a:rPr>
                        <a:t> admission and discharge</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00000"/>
                        </a:lnSpc>
                        <a:spcBef>
                          <a:spcPts val="0"/>
                        </a:spcBef>
                        <a:spcAft>
                          <a:spcPts val="0"/>
                        </a:spcAft>
                      </a:pPr>
                      <a:r>
                        <a:rPr lang="en-US" sz="3200" dirty="0">
                          <a:effectLst/>
                        </a:rPr>
                        <a:t>16 [11 – 24.75]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3594479"/>
                  </a:ext>
                </a:extLst>
              </a:tr>
              <a:tr h="1609443">
                <a:tc>
                  <a:txBody>
                    <a:bodyPr/>
                    <a:lstStyle/>
                    <a:p>
                      <a:pPr marL="0" marR="0" algn="ctr">
                        <a:lnSpc>
                          <a:spcPts val="3400"/>
                        </a:lnSpc>
                        <a:spcBef>
                          <a:spcPts val="0"/>
                        </a:spcBef>
                        <a:spcAft>
                          <a:spcPts val="0"/>
                        </a:spcAft>
                      </a:pPr>
                      <a:r>
                        <a:rPr lang="en-US" sz="3200" dirty="0">
                          <a:solidFill>
                            <a:schemeClr val="tx1"/>
                          </a:solidFill>
                          <a:effectLst/>
                        </a:rPr>
                        <a:t>Number of assessments between admission and transition to consciousness</a:t>
                      </a:r>
                      <a:endParaRPr lang="en-US" sz="2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00000"/>
                        </a:lnSpc>
                        <a:spcBef>
                          <a:spcPts val="0"/>
                        </a:spcBef>
                        <a:spcAft>
                          <a:spcPts val="0"/>
                        </a:spcAft>
                      </a:pPr>
                      <a:r>
                        <a:rPr lang="en-US" sz="3200" dirty="0">
                          <a:effectLst/>
                        </a:rPr>
                        <a:t> 4 [2 – 7.5]</a:t>
                      </a: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7235208"/>
                  </a:ext>
                </a:extLst>
              </a:tr>
            </a:tbl>
          </a:graphicData>
        </a:graphic>
      </p:graphicFrame>
    </p:spTree>
    <p:extLst>
      <p:ext uri="{BB962C8B-B14F-4D97-AF65-F5344CB8AC3E}">
        <p14:creationId xmlns:p14="http://schemas.microsoft.com/office/powerpoint/2010/main" val="375270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DD2FD0-D97E-4C78-BC94-6DB4EC13525A}"/>
              </a:ext>
            </a:extLst>
          </p:cNvPr>
          <p:cNvSpPr>
            <a:spLocks noGrp="1"/>
          </p:cNvSpPr>
          <p:nvPr>
            <p:ph type="sldNum" sz="quarter" idx="12"/>
          </p:nvPr>
        </p:nvSpPr>
        <p:spPr/>
        <p:txBody>
          <a:bodyPr/>
          <a:lstStyle/>
          <a:p>
            <a:pPr>
              <a:defRPr/>
            </a:pPr>
            <a:fld id="{4F4BAE68-5C30-4097-9094-1CB4F42FC078}" type="slidenum">
              <a:rPr lang="en-US" altLang="fr-FR" smtClean="0"/>
              <a:pPr>
                <a:defRPr/>
              </a:pPr>
              <a:t>16</a:t>
            </a:fld>
            <a:endParaRPr lang="en-US" altLang="fr-FR"/>
          </a:p>
        </p:txBody>
      </p:sp>
      <p:sp>
        <p:nvSpPr>
          <p:cNvPr id="4" name="Titre 1">
            <a:extLst>
              <a:ext uri="{FF2B5EF4-FFF2-40B4-BE49-F238E27FC236}">
                <a16:creationId xmlns:a16="http://schemas.microsoft.com/office/drawing/2014/main" id="{7F45212E-68FA-4ED3-92E4-3D37A9D47297}"/>
              </a:ext>
            </a:extLst>
          </p:cNvPr>
          <p:cNvSpPr txBox="1">
            <a:spLocks/>
          </p:cNvSpPr>
          <p:nvPr/>
        </p:nvSpPr>
        <p:spPr bwMode="auto">
          <a:xfrm>
            <a:off x="2022475" y="73025"/>
            <a:ext cx="61531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2400">
                <a:solidFill>
                  <a:srgbClr val="254061"/>
                </a:solidFill>
                <a:latin typeface="Century Gothic" panose="020B0502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rgbClr val="25406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25406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rgbClr val="25406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9pPr>
          </a:lstStyle>
          <a:p>
            <a:pPr>
              <a:lnSpc>
                <a:spcPct val="150000"/>
              </a:lnSpc>
              <a:spcBef>
                <a:spcPct val="0"/>
              </a:spcBef>
              <a:buFontTx/>
              <a:buNone/>
            </a:pPr>
            <a:r>
              <a:rPr lang="en-US" altLang="en-US" sz="4000" dirty="0"/>
              <a:t>Supplementary</a:t>
            </a:r>
          </a:p>
        </p:txBody>
      </p:sp>
      <p:pic>
        <p:nvPicPr>
          <p:cNvPr id="5" name="Picture 4">
            <a:extLst>
              <a:ext uri="{FF2B5EF4-FFF2-40B4-BE49-F238E27FC236}">
                <a16:creationId xmlns:a16="http://schemas.microsoft.com/office/drawing/2014/main" id="{1D94C34A-6D09-4809-A7EF-0BC212593CEF}"/>
              </a:ext>
            </a:extLst>
          </p:cNvPr>
          <p:cNvPicPr>
            <a:picLocks noChangeAspect="1"/>
          </p:cNvPicPr>
          <p:nvPr/>
        </p:nvPicPr>
        <p:blipFill>
          <a:blip r:embed="rId2"/>
          <a:stretch>
            <a:fillRect/>
          </a:stretch>
        </p:blipFill>
        <p:spPr>
          <a:xfrm>
            <a:off x="1" y="2693570"/>
            <a:ext cx="9144000" cy="1740260"/>
          </a:xfrm>
          <a:prstGeom prst="rect">
            <a:avLst/>
          </a:prstGeom>
        </p:spPr>
      </p:pic>
    </p:spTree>
    <p:extLst>
      <p:ext uri="{BB962C8B-B14F-4D97-AF65-F5344CB8AC3E}">
        <p14:creationId xmlns:p14="http://schemas.microsoft.com/office/powerpoint/2010/main" val="383280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139E4D-B981-4FFA-88F1-A10261637091}"/>
              </a:ext>
            </a:extLst>
          </p:cNvPr>
          <p:cNvSpPr>
            <a:spLocks noGrp="1"/>
          </p:cNvSpPr>
          <p:nvPr>
            <p:ph type="title"/>
          </p:nvPr>
        </p:nvSpPr>
        <p:spPr/>
        <p:txBody>
          <a:bodyPr/>
          <a:lstStyle/>
          <a:p>
            <a:r>
              <a:rPr lang="en-US" sz="4800" dirty="0"/>
              <a:t>Background</a:t>
            </a:r>
            <a:endParaRPr lang="en-BE" dirty="0"/>
          </a:p>
        </p:txBody>
      </p:sp>
      <p:sp>
        <p:nvSpPr>
          <p:cNvPr id="20483" name="Espace réservé du contenu 2">
            <a:extLst>
              <a:ext uri="{FF2B5EF4-FFF2-40B4-BE49-F238E27FC236}">
                <a16:creationId xmlns:a16="http://schemas.microsoft.com/office/drawing/2014/main" id="{A87771C1-83F5-4FE1-B9FE-FDFCB1D5E8AA}"/>
              </a:ext>
            </a:extLst>
          </p:cNvPr>
          <p:cNvSpPr>
            <a:spLocks noGrp="1"/>
          </p:cNvSpPr>
          <p:nvPr>
            <p:ph idx="1"/>
          </p:nvPr>
        </p:nvSpPr>
        <p:spPr/>
        <p:txBody>
          <a:bodyPr/>
          <a:lstStyle/>
          <a:p>
            <a:pPr>
              <a:spcBef>
                <a:spcPct val="0"/>
              </a:spcBef>
              <a:spcAft>
                <a:spcPts val="1200"/>
              </a:spcAft>
              <a:defRPr/>
            </a:pPr>
            <a:endParaRPr lang="fr-BE" altLang="en-US" sz="2000" dirty="0"/>
          </a:p>
          <a:p>
            <a:pPr>
              <a:spcBef>
                <a:spcPct val="0"/>
              </a:spcBef>
              <a:spcAft>
                <a:spcPts val="1200"/>
              </a:spcAft>
              <a:defRPr/>
            </a:pPr>
            <a:endParaRPr lang="fr-BE" altLang="en-US" sz="1400" dirty="0">
              <a:solidFill>
                <a:srgbClr val="555541"/>
              </a:solidFill>
            </a:endParaRPr>
          </a:p>
          <a:p>
            <a:pPr>
              <a:spcBef>
                <a:spcPct val="0"/>
              </a:spcBef>
              <a:spcAft>
                <a:spcPts val="1200"/>
              </a:spcAft>
              <a:defRPr/>
            </a:pPr>
            <a:endParaRPr lang="fr-BE" altLang="en-US" dirty="0">
              <a:solidFill>
                <a:srgbClr val="555541"/>
              </a:solidFill>
            </a:endParaRPr>
          </a:p>
          <a:p>
            <a:pPr>
              <a:spcBef>
                <a:spcPct val="0"/>
              </a:spcBef>
              <a:spcAft>
                <a:spcPts val="1200"/>
              </a:spcAft>
              <a:defRPr/>
            </a:pPr>
            <a:endParaRPr lang="fr-BE" altLang="en-US" dirty="0">
              <a:solidFill>
                <a:srgbClr val="555541"/>
              </a:solidFill>
            </a:endParaRPr>
          </a:p>
        </p:txBody>
      </p:sp>
      <p:pic>
        <p:nvPicPr>
          <p:cNvPr id="11" name="Picture 1">
            <a:extLst>
              <a:ext uri="{FF2B5EF4-FFF2-40B4-BE49-F238E27FC236}">
                <a16:creationId xmlns:a16="http://schemas.microsoft.com/office/drawing/2014/main" id="{85044222-742A-459A-85A8-C1CD6EB23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86760" b="9317"/>
          <a:stretch>
            <a:fillRect/>
          </a:stretch>
        </p:blipFill>
        <p:spPr bwMode="auto">
          <a:xfrm>
            <a:off x="1078032" y="1745648"/>
            <a:ext cx="11144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2">
            <a:extLst>
              <a:ext uri="{FF2B5EF4-FFF2-40B4-BE49-F238E27FC236}">
                <a16:creationId xmlns:a16="http://schemas.microsoft.com/office/drawing/2014/main" id="{D47F76EC-62DA-4C1E-8EE6-D1AE7D5E3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27" r="69867" b="11334"/>
          <a:stretch>
            <a:fillRect/>
          </a:stretch>
        </p:blipFill>
        <p:spPr bwMode="auto">
          <a:xfrm>
            <a:off x="2182932" y="1745648"/>
            <a:ext cx="1431925"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 name="Picture 3">
            <a:extLst>
              <a:ext uri="{FF2B5EF4-FFF2-40B4-BE49-F238E27FC236}">
                <a16:creationId xmlns:a16="http://schemas.microsoft.com/office/drawing/2014/main" id="{4A99F66C-B33A-44B9-880E-EC548BB98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21" r="47682" b="6551"/>
          <a:stretch>
            <a:fillRect/>
          </a:stretch>
        </p:blipFill>
        <p:spPr bwMode="auto">
          <a:xfrm>
            <a:off x="3535482" y="1741636"/>
            <a:ext cx="195262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4">
            <a:extLst>
              <a:ext uri="{FF2B5EF4-FFF2-40B4-BE49-F238E27FC236}">
                <a16:creationId xmlns:a16="http://schemas.microsoft.com/office/drawing/2014/main" id="{7CAC1207-FDDF-4A59-99B9-12489C43B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451" r="23991" b="8562"/>
          <a:stretch>
            <a:fillRect/>
          </a:stretch>
        </p:blipFill>
        <p:spPr bwMode="auto">
          <a:xfrm>
            <a:off x="5408732" y="1745648"/>
            <a:ext cx="20669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Rectangle 6">
            <a:extLst>
              <a:ext uri="{FF2B5EF4-FFF2-40B4-BE49-F238E27FC236}">
                <a16:creationId xmlns:a16="http://schemas.microsoft.com/office/drawing/2014/main" id="{BE702163-7681-4817-91D1-FEE529545219}"/>
              </a:ext>
            </a:extLst>
          </p:cNvPr>
          <p:cNvSpPr>
            <a:spLocks noChangeArrowheads="1"/>
          </p:cNvSpPr>
          <p:nvPr/>
        </p:nvSpPr>
        <p:spPr bwMode="auto">
          <a:xfrm>
            <a:off x="0" y="6525795"/>
            <a:ext cx="91440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254061"/>
                </a:solidFill>
                <a:latin typeface="Century Gothic" panose="020B0502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25406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25406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25406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9pPr>
          </a:lstStyle>
          <a:p>
            <a:pPr eaLnBrk="1" hangingPunct="1">
              <a:spcBef>
                <a:spcPct val="0"/>
              </a:spcBef>
              <a:buClr>
                <a:srgbClr val="000000"/>
              </a:buClr>
              <a:buFont typeface="Verdana" panose="020B0604030504040204" pitchFamily="34" charset="0"/>
              <a:buNone/>
            </a:pPr>
            <a:r>
              <a:rPr lang="en-GB" altLang="en-US" sz="1400" i="1">
                <a:solidFill>
                  <a:srgbClr val="000000"/>
                </a:solidFill>
                <a:latin typeface="Arial" panose="020B0604020202020204" pitchFamily="34" charset="0"/>
              </a:rPr>
              <a:t>Laureys, Scientific American, 2007 </a:t>
            </a:r>
          </a:p>
        </p:txBody>
      </p:sp>
      <p:sp>
        <p:nvSpPr>
          <p:cNvPr id="5" name="TextBox 4">
            <a:extLst>
              <a:ext uri="{FF2B5EF4-FFF2-40B4-BE49-F238E27FC236}">
                <a16:creationId xmlns:a16="http://schemas.microsoft.com/office/drawing/2014/main" id="{F04A0AD1-0D44-4EF4-967C-4942B62BD420}"/>
              </a:ext>
            </a:extLst>
          </p:cNvPr>
          <p:cNvSpPr txBox="1"/>
          <p:nvPr/>
        </p:nvSpPr>
        <p:spPr>
          <a:xfrm>
            <a:off x="5743186" y="1741636"/>
            <a:ext cx="657225" cy="1015663"/>
          </a:xfrm>
          <a:prstGeom prst="rect">
            <a:avLst/>
          </a:prstGeom>
          <a:noFill/>
        </p:spPr>
        <p:txBody>
          <a:bodyPr wrap="square" rtlCol="0">
            <a:spAutoFit/>
          </a:bodyPr>
          <a:lstStyle/>
          <a:p>
            <a:pPr algn="ctr"/>
            <a:r>
              <a:rPr lang="en-US" sz="6000" b="1" dirty="0">
                <a:solidFill>
                  <a:srgbClr val="FF0000"/>
                </a:solidFill>
                <a:latin typeface="Arial Black" panose="020B0A04020102020204" pitchFamily="34" charset="0"/>
              </a:rPr>
              <a:t>?</a:t>
            </a:r>
            <a:endParaRPr lang="en-BE" sz="6000" b="1" dirty="0">
              <a:solidFill>
                <a:srgbClr val="FF0000"/>
              </a:solidFill>
              <a:latin typeface="Arial Black" panose="020B0A04020102020204" pitchFamily="34" charset="0"/>
            </a:endParaRPr>
          </a:p>
        </p:txBody>
      </p:sp>
      <p:pic>
        <p:nvPicPr>
          <p:cNvPr id="7" name="Picture 6">
            <a:extLst>
              <a:ext uri="{FF2B5EF4-FFF2-40B4-BE49-F238E27FC236}">
                <a16:creationId xmlns:a16="http://schemas.microsoft.com/office/drawing/2014/main" id="{6AB7E786-48F6-4475-8F06-059A37D46106}"/>
              </a:ext>
            </a:extLst>
          </p:cNvPr>
          <p:cNvPicPr>
            <a:picLocks noChangeAspect="1"/>
          </p:cNvPicPr>
          <p:nvPr/>
        </p:nvPicPr>
        <p:blipFill>
          <a:blip r:embed="rId4"/>
          <a:stretch>
            <a:fillRect/>
          </a:stretch>
        </p:blipFill>
        <p:spPr>
          <a:xfrm>
            <a:off x="5488107" y="2638783"/>
            <a:ext cx="912304" cy="859959"/>
          </a:xfrm>
          <a:prstGeom prst="rect">
            <a:avLst/>
          </a:prstGeom>
        </p:spPr>
      </p:pic>
      <p:sp>
        <p:nvSpPr>
          <p:cNvPr id="12" name="Oval 11">
            <a:extLst>
              <a:ext uri="{FF2B5EF4-FFF2-40B4-BE49-F238E27FC236}">
                <a16:creationId xmlns:a16="http://schemas.microsoft.com/office/drawing/2014/main" id="{DA5DDFDC-3E77-4920-84D2-6D7A5D6FFF37}"/>
              </a:ext>
            </a:extLst>
          </p:cNvPr>
          <p:cNvSpPr/>
          <p:nvPr/>
        </p:nvSpPr>
        <p:spPr>
          <a:xfrm>
            <a:off x="4572000" y="3140968"/>
            <a:ext cx="836732" cy="576064"/>
          </a:xfrm>
          <a:prstGeom prst="ellipse">
            <a:avLst/>
          </a:prstGeom>
          <a:solidFill>
            <a:srgbClr val="ABA49E"/>
          </a:solidFill>
          <a:ln>
            <a:solidFill>
              <a:srgbClr val="ABA4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TextBox 16">
            <a:extLst>
              <a:ext uri="{FF2B5EF4-FFF2-40B4-BE49-F238E27FC236}">
                <a16:creationId xmlns:a16="http://schemas.microsoft.com/office/drawing/2014/main" id="{0BD2EF20-7867-481F-9029-539E9E00AF0B}"/>
              </a:ext>
            </a:extLst>
          </p:cNvPr>
          <p:cNvSpPr txBox="1"/>
          <p:nvPr/>
        </p:nvSpPr>
        <p:spPr>
          <a:xfrm>
            <a:off x="4404712" y="3144572"/>
            <a:ext cx="1159595" cy="646331"/>
          </a:xfrm>
          <a:prstGeom prst="rect">
            <a:avLst/>
          </a:prstGeom>
          <a:noFill/>
        </p:spPr>
        <p:txBody>
          <a:bodyPr wrap="square" rtlCol="0">
            <a:spAutoFit/>
          </a:bodyPr>
          <a:lstStyle/>
          <a:p>
            <a:pPr algn="ctr"/>
            <a:r>
              <a:rPr lang="en-US" sz="900" b="1" dirty="0"/>
              <a:t>Vegetative State/Unresponsive Wakefulness Syndrome</a:t>
            </a:r>
            <a:endParaRPr lang="en-BE" sz="900" b="1" dirty="0"/>
          </a:p>
        </p:txBody>
      </p:sp>
      <p:sp>
        <p:nvSpPr>
          <p:cNvPr id="18" name="Callout: Line 17">
            <a:extLst>
              <a:ext uri="{FF2B5EF4-FFF2-40B4-BE49-F238E27FC236}">
                <a16:creationId xmlns:a16="http://schemas.microsoft.com/office/drawing/2014/main" id="{CAFFCAAF-39C1-49B5-9708-741469D11C77}"/>
              </a:ext>
            </a:extLst>
          </p:cNvPr>
          <p:cNvSpPr/>
          <p:nvPr/>
        </p:nvSpPr>
        <p:spPr>
          <a:xfrm flipV="1">
            <a:off x="6479575" y="5026746"/>
            <a:ext cx="2279530" cy="1492908"/>
          </a:xfrm>
          <a:prstGeom prst="borderCallout1">
            <a:avLst>
              <a:gd name="adj1" fmla="val 42518"/>
              <a:gd name="adj2" fmla="val -8525"/>
              <a:gd name="adj3" fmla="val 198432"/>
              <a:gd name="adj4" fmla="val -35938"/>
            </a:avLst>
          </a:prstGeom>
          <a:ln>
            <a:solidFill>
              <a:srgbClr val="ABA49E"/>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BE" dirty="0"/>
          </a:p>
        </p:txBody>
      </p:sp>
      <p:sp>
        <p:nvSpPr>
          <p:cNvPr id="20" name="TextBox 19">
            <a:extLst>
              <a:ext uri="{FF2B5EF4-FFF2-40B4-BE49-F238E27FC236}">
                <a16:creationId xmlns:a16="http://schemas.microsoft.com/office/drawing/2014/main" id="{C5569798-41FC-4BB0-985E-0F47A76BB462}"/>
              </a:ext>
            </a:extLst>
          </p:cNvPr>
          <p:cNvSpPr txBox="1"/>
          <p:nvPr/>
        </p:nvSpPr>
        <p:spPr>
          <a:xfrm>
            <a:off x="6492127" y="5114814"/>
            <a:ext cx="2266978" cy="1446550"/>
          </a:xfrm>
          <a:prstGeom prst="rect">
            <a:avLst/>
          </a:prstGeom>
          <a:noFill/>
        </p:spPr>
        <p:txBody>
          <a:bodyPr wrap="square" rtlCol="0">
            <a:spAutoFit/>
          </a:bodyPr>
          <a:lstStyle/>
          <a:p>
            <a:pPr algn="ctr"/>
            <a:r>
              <a:rPr lang="en-US" sz="2200" dirty="0">
                <a:latin typeface="Garamond" panose="02020404030301010803" pitchFamily="18" charset="0"/>
              </a:rPr>
              <a:t>Visual pursuit &amp; Visual Fixation (</a:t>
            </a:r>
            <a:r>
              <a:rPr lang="en-US" sz="2200" dirty="0" err="1">
                <a:latin typeface="Garamond" panose="02020404030301010803" pitchFamily="18" charset="0"/>
              </a:rPr>
              <a:t>Bagnato</a:t>
            </a:r>
            <a:r>
              <a:rPr lang="en-US" sz="2200" dirty="0">
                <a:latin typeface="Garamond" panose="02020404030301010803" pitchFamily="18" charset="0"/>
              </a:rPr>
              <a:t> et al. 2016)</a:t>
            </a:r>
            <a:endParaRPr lang="en-BE" sz="2200" dirty="0">
              <a:latin typeface="Garamond" panose="02020404030301010803" pitchFamily="18" charset="0"/>
            </a:endParaRPr>
          </a:p>
        </p:txBody>
      </p:sp>
    </p:spTree>
  </p:cSld>
  <p:clrMapOvr>
    <a:masterClrMapping/>
  </p:clrMapOvr>
  <p:transition advTm="398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6867B1-F758-49E8-BC4B-CCE7E2D9AEFD}"/>
              </a:ext>
            </a:extLst>
          </p:cNvPr>
          <p:cNvSpPr>
            <a:spLocks noGrp="1"/>
          </p:cNvSpPr>
          <p:nvPr>
            <p:ph type="title"/>
          </p:nvPr>
        </p:nvSpPr>
        <p:spPr/>
        <p:txBody>
          <a:bodyPr>
            <a:normAutofit/>
          </a:bodyPr>
          <a:lstStyle/>
          <a:p>
            <a:r>
              <a:rPr lang="en-US" sz="4800" dirty="0"/>
              <a:t>Background</a:t>
            </a:r>
            <a:endParaRPr lang="en-BE" sz="4800" dirty="0"/>
          </a:p>
        </p:txBody>
      </p:sp>
      <p:sp>
        <p:nvSpPr>
          <p:cNvPr id="20483" name="Espace réservé du contenu 2">
            <a:extLst>
              <a:ext uri="{FF2B5EF4-FFF2-40B4-BE49-F238E27FC236}">
                <a16:creationId xmlns:a16="http://schemas.microsoft.com/office/drawing/2014/main" id="{A87771C1-83F5-4FE1-B9FE-FDFCB1D5E8AA}"/>
              </a:ext>
            </a:extLst>
          </p:cNvPr>
          <p:cNvSpPr>
            <a:spLocks noGrp="1"/>
          </p:cNvSpPr>
          <p:nvPr>
            <p:ph idx="1"/>
          </p:nvPr>
        </p:nvSpPr>
        <p:spPr/>
        <p:txBody>
          <a:bodyPr/>
          <a:lstStyle/>
          <a:p>
            <a:pPr>
              <a:spcBef>
                <a:spcPct val="0"/>
              </a:spcBef>
              <a:spcAft>
                <a:spcPts val="1200"/>
              </a:spcAft>
              <a:defRPr/>
            </a:pPr>
            <a:endParaRPr lang="fr-BE" altLang="en-US" sz="2000" dirty="0"/>
          </a:p>
          <a:p>
            <a:pPr>
              <a:spcBef>
                <a:spcPct val="0"/>
              </a:spcBef>
              <a:spcAft>
                <a:spcPts val="1200"/>
              </a:spcAft>
              <a:defRPr/>
            </a:pPr>
            <a:endParaRPr lang="fr-BE" altLang="en-US" sz="1400" dirty="0">
              <a:solidFill>
                <a:srgbClr val="555541"/>
              </a:solidFill>
            </a:endParaRPr>
          </a:p>
          <a:p>
            <a:pPr>
              <a:spcBef>
                <a:spcPct val="0"/>
              </a:spcBef>
              <a:spcAft>
                <a:spcPts val="1200"/>
              </a:spcAft>
              <a:defRPr/>
            </a:pPr>
            <a:endParaRPr lang="fr-BE" altLang="en-US" dirty="0">
              <a:solidFill>
                <a:srgbClr val="555541"/>
              </a:solidFill>
            </a:endParaRPr>
          </a:p>
          <a:p>
            <a:pPr>
              <a:spcBef>
                <a:spcPct val="0"/>
              </a:spcBef>
              <a:spcAft>
                <a:spcPts val="1200"/>
              </a:spcAft>
              <a:defRPr/>
            </a:pPr>
            <a:endParaRPr lang="fr-BE" altLang="en-US" dirty="0">
              <a:solidFill>
                <a:srgbClr val="555541"/>
              </a:solidFill>
            </a:endParaRPr>
          </a:p>
        </p:txBody>
      </p:sp>
      <p:pic>
        <p:nvPicPr>
          <p:cNvPr id="2" name="Picture 1">
            <a:extLst>
              <a:ext uri="{FF2B5EF4-FFF2-40B4-BE49-F238E27FC236}">
                <a16:creationId xmlns:a16="http://schemas.microsoft.com/office/drawing/2014/main" id="{F7EDFCD0-CBAF-49D7-AFAC-3656E4026957}"/>
              </a:ext>
            </a:extLst>
          </p:cNvPr>
          <p:cNvPicPr>
            <a:picLocks noChangeAspect="1"/>
          </p:cNvPicPr>
          <p:nvPr/>
        </p:nvPicPr>
        <p:blipFill>
          <a:blip r:embed="rId3"/>
          <a:stretch>
            <a:fillRect/>
          </a:stretch>
        </p:blipFill>
        <p:spPr>
          <a:xfrm>
            <a:off x="152400" y="1573826"/>
            <a:ext cx="3850520" cy="5023526"/>
          </a:xfrm>
          <a:prstGeom prst="rect">
            <a:avLst/>
          </a:prstGeom>
        </p:spPr>
      </p:pic>
      <p:pic>
        <p:nvPicPr>
          <p:cNvPr id="4" name="Picture 3">
            <a:extLst>
              <a:ext uri="{FF2B5EF4-FFF2-40B4-BE49-F238E27FC236}">
                <a16:creationId xmlns:a16="http://schemas.microsoft.com/office/drawing/2014/main" id="{6BF92E33-8724-4690-91F6-BF7AD8696529}"/>
              </a:ext>
            </a:extLst>
          </p:cNvPr>
          <p:cNvPicPr>
            <a:picLocks noChangeAspect="1"/>
          </p:cNvPicPr>
          <p:nvPr/>
        </p:nvPicPr>
        <p:blipFill>
          <a:blip r:embed="rId4"/>
          <a:stretch>
            <a:fillRect/>
          </a:stretch>
        </p:blipFill>
        <p:spPr>
          <a:xfrm>
            <a:off x="4002920" y="3465297"/>
            <a:ext cx="3833519" cy="3332017"/>
          </a:xfrm>
          <a:prstGeom prst="rect">
            <a:avLst/>
          </a:prstGeom>
        </p:spPr>
      </p:pic>
      <p:sp>
        <p:nvSpPr>
          <p:cNvPr id="17" name="Rectangle 9">
            <a:extLst>
              <a:ext uri="{FF2B5EF4-FFF2-40B4-BE49-F238E27FC236}">
                <a16:creationId xmlns:a16="http://schemas.microsoft.com/office/drawing/2014/main" id="{9D9585A9-531B-4C28-979D-6FE483C415E5}"/>
              </a:ext>
            </a:extLst>
          </p:cNvPr>
          <p:cNvSpPr>
            <a:spLocks noChangeArrowheads="1"/>
          </p:cNvSpPr>
          <p:nvPr/>
        </p:nvSpPr>
        <p:spPr bwMode="auto">
          <a:xfrm>
            <a:off x="4155320" y="1844824"/>
            <a:ext cx="410858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254061"/>
                </a:solidFill>
                <a:latin typeface="Century Gothic" panose="020B0502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000">
                <a:solidFill>
                  <a:srgbClr val="25406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a:solidFill>
                  <a:srgbClr val="25406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1600">
                <a:solidFill>
                  <a:srgbClr val="25406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376092"/>
                </a:solidFill>
                <a:latin typeface="Century Gothic" panose="020B0502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fr-FR" sz="2000" b="1" dirty="0">
                <a:latin typeface="Arial" panose="020B0604020202020204" pitchFamily="34" charset="0"/>
                <a:cs typeface="Arial" panose="020B0604020202020204" pitchFamily="34" charset="0"/>
              </a:rPr>
              <a:t>Coma Recovery Scale-Revised (CRS-R)</a:t>
            </a:r>
            <a:endParaRPr kumimoji="0" lang="en-US" altLang="fr-FR" sz="2000" b="1" i="0" u="none" strike="noStrike" kern="1200" cap="none" spc="0" normalizeH="0" baseline="0" noProof="0" dirty="0">
              <a:ln>
                <a:noFill/>
              </a:ln>
              <a:solidFill>
                <a:srgbClr val="254061"/>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600" b="0" i="0" u="none" strike="noStrike" kern="1200" cap="none" spc="0" normalizeH="0" baseline="0" noProof="0" dirty="0">
              <a:ln>
                <a:noFill/>
              </a:ln>
              <a:solidFill>
                <a:srgbClr val="254061"/>
              </a:solidFill>
              <a:effectLst/>
              <a:uLnTx/>
              <a:uFillTx/>
              <a:latin typeface="Arial" panose="020B0604020202020204" pitchFamily="34" charset="0"/>
              <a:ea typeface="MS PGothic" panose="020B0600070205080204" pitchFamily="34" charset="-128"/>
              <a:cs typeface="Arial" panose="020B0604020202020204" pitchFamily="34" charset="0"/>
            </a:endParaRPr>
          </a:p>
          <a:p>
            <a:pPr defTabSz="914400" fontAlgn="base">
              <a:spcBef>
                <a:spcPct val="0"/>
              </a:spcBef>
              <a:spcAft>
                <a:spcPct val="0"/>
              </a:spcAft>
              <a:buNone/>
              <a:defRPr/>
            </a:pPr>
            <a:r>
              <a:rPr kumimoji="0" lang="en-US" altLang="fr-FR" sz="2000" b="0" i="0" u="none" strike="noStrike" kern="1200" cap="none" spc="0" normalizeH="0" baseline="0" noProof="0" dirty="0">
                <a:ln>
                  <a:noFill/>
                </a:ln>
                <a:solidFill>
                  <a:srgbClr val="254061"/>
                </a:solidFill>
                <a:effectLst/>
                <a:uLnTx/>
                <a:uFillTx/>
                <a:latin typeface="Arial" panose="020B0604020202020204" pitchFamily="34" charset="0"/>
                <a:ea typeface="MS PGothic" panose="020B0600070205080204" pitchFamily="34" charset="-128"/>
                <a:cs typeface="Arial" panose="020B0604020202020204" pitchFamily="34" charset="0"/>
              </a:rPr>
              <a:t>11 signs </a:t>
            </a:r>
            <a:r>
              <a:rPr lang="en-US" altLang="fr-FR" sz="2000" dirty="0">
                <a:latin typeface="Arial" panose="020B0604020202020204" pitchFamily="34" charset="0"/>
                <a:cs typeface="Arial" panose="020B0604020202020204" pitchFamily="34" charset="0"/>
              </a:rPr>
              <a:t>of MCS *</a:t>
            </a:r>
          </a:p>
          <a:p>
            <a:pPr defTabSz="914400" fontAlgn="base">
              <a:spcBef>
                <a:spcPct val="0"/>
              </a:spcBef>
              <a:spcAft>
                <a:spcPct val="0"/>
              </a:spcAft>
              <a:buNone/>
              <a:defRPr/>
            </a:pPr>
            <a:r>
              <a:rPr lang="en-US" altLang="fr-FR" sz="2000" dirty="0">
                <a:latin typeface="Arial" panose="020B0604020202020204" pitchFamily="34" charset="0"/>
                <a:cs typeface="Arial" panose="020B0604020202020204" pitchFamily="34" charset="0"/>
              </a:rPr>
              <a:t>2 signs of EMCS †</a:t>
            </a:r>
            <a:endParaRPr kumimoji="0" lang="en-US" altLang="fr-FR" sz="2000" b="0" i="0" u="none" strike="noStrike" kern="1200" cap="none" spc="0" normalizeH="0" baseline="0" noProof="0" dirty="0">
              <a:ln>
                <a:noFill/>
              </a:ln>
              <a:solidFill>
                <a:srgbClr val="254061"/>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600" b="0" i="0" u="none" strike="noStrike" kern="1200" cap="none" spc="0" normalizeH="0" baseline="0" noProof="0" dirty="0">
              <a:ln>
                <a:noFill/>
              </a:ln>
              <a:solidFill>
                <a:srgbClr val="254061"/>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19" name="Rectangle 6">
            <a:extLst>
              <a:ext uri="{FF2B5EF4-FFF2-40B4-BE49-F238E27FC236}">
                <a16:creationId xmlns:a16="http://schemas.microsoft.com/office/drawing/2014/main" id="{C67593F5-31D8-40AA-84D1-7FE01F2D6F76}"/>
              </a:ext>
            </a:extLst>
          </p:cNvPr>
          <p:cNvSpPr>
            <a:spLocks noChangeArrowheads="1"/>
          </p:cNvSpPr>
          <p:nvPr/>
        </p:nvSpPr>
        <p:spPr bwMode="auto">
          <a:xfrm>
            <a:off x="0" y="6525795"/>
            <a:ext cx="91440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254061"/>
                </a:solidFill>
                <a:latin typeface="Century Gothic" panose="020B0502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254061"/>
                </a:solidFill>
                <a:latin typeface="Century Gothic" panose="020B0502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254061"/>
                </a:solidFill>
                <a:latin typeface="Century Gothic" panose="020B0502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254061"/>
                </a:solidFill>
                <a:latin typeface="Century Gothic" panose="020B0502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376092"/>
                </a:solidFill>
                <a:latin typeface="Century Gothic" panose="020B0502020202020204" pitchFamily="34" charset="0"/>
                <a:ea typeface="MS PGothic" panose="020B0600070205080204" pitchFamily="34" charset="-128"/>
              </a:defRPr>
            </a:lvl9pPr>
          </a:lstStyle>
          <a:p>
            <a:pPr>
              <a:spcBef>
                <a:spcPct val="0"/>
              </a:spcBef>
              <a:buClr>
                <a:srgbClr val="000000"/>
              </a:buClr>
              <a:buNone/>
            </a:pPr>
            <a:r>
              <a:rPr lang="en-US" altLang="en-US" sz="1400" i="1" dirty="0">
                <a:solidFill>
                  <a:srgbClr val="000000"/>
                </a:solidFill>
                <a:latin typeface="Arial" panose="020B0604020202020204" pitchFamily="34" charset="0"/>
              </a:rPr>
              <a:t>Giacino, Kalmar and Whyte, 2004</a:t>
            </a:r>
            <a:endParaRPr lang="en-GB" altLang="en-US" sz="1400" i="1" dirty="0">
              <a:solidFill>
                <a:srgbClr val="000000"/>
              </a:solidFill>
              <a:latin typeface="Arial" panose="020B0604020202020204" pitchFamily="34" charset="0"/>
            </a:endParaRPr>
          </a:p>
        </p:txBody>
      </p:sp>
    </p:spTree>
    <p:extLst>
      <p:ext uri="{BB962C8B-B14F-4D97-AF65-F5344CB8AC3E}">
        <p14:creationId xmlns:p14="http://schemas.microsoft.com/office/powerpoint/2010/main" val="4014798118"/>
      </p:ext>
    </p:extLst>
  </p:cSld>
  <p:clrMapOvr>
    <a:masterClrMapping/>
  </p:clrMapOvr>
  <p:transition advTm="3981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8403469-F6C3-4F80-9FA6-D877E83DB2CA}"/>
              </a:ext>
            </a:extLst>
          </p:cNvPr>
          <p:cNvSpPr>
            <a:spLocks noGrp="1"/>
          </p:cNvSpPr>
          <p:nvPr>
            <p:ph type="title"/>
          </p:nvPr>
        </p:nvSpPr>
        <p:spPr/>
        <p:txBody>
          <a:bodyPr/>
          <a:lstStyle/>
          <a:p>
            <a:r>
              <a:rPr lang="en-US" sz="4800" dirty="0"/>
              <a:t>Aims</a:t>
            </a:r>
            <a:endParaRPr lang="en-BE" dirty="0"/>
          </a:p>
        </p:txBody>
      </p:sp>
      <p:sp>
        <p:nvSpPr>
          <p:cNvPr id="3" name="Content Placeholder 2">
            <a:extLst>
              <a:ext uri="{FF2B5EF4-FFF2-40B4-BE49-F238E27FC236}">
                <a16:creationId xmlns:a16="http://schemas.microsoft.com/office/drawing/2014/main" id="{0436C975-0EF2-4C4F-AD10-688DEFAA7C3F}"/>
              </a:ext>
            </a:extLst>
          </p:cNvPr>
          <p:cNvSpPr>
            <a:spLocks noGrp="1"/>
          </p:cNvSpPr>
          <p:nvPr>
            <p:ph idx="1"/>
          </p:nvPr>
        </p:nvSpPr>
        <p:spPr>
          <a:xfrm>
            <a:off x="152400" y="1783357"/>
            <a:ext cx="8839200" cy="4525963"/>
          </a:xfrm>
        </p:spPr>
        <p:txBody>
          <a:bodyPr>
            <a:normAutofit/>
          </a:bodyPr>
          <a:lstStyle/>
          <a:p>
            <a:r>
              <a:rPr lang="en-US" sz="2800" dirty="0"/>
              <a:t>Primary:</a:t>
            </a:r>
            <a:r>
              <a:rPr lang="en-US" sz="2800" b="0" dirty="0"/>
              <a:t> determine frequency of conscious CRS-R behaviors emerging first in patients transitioning from VS/UWS to MCS (or EMCS)</a:t>
            </a:r>
          </a:p>
          <a:p>
            <a:r>
              <a:rPr lang="en-US" sz="2800" dirty="0"/>
              <a:t>Secondary:</a:t>
            </a:r>
            <a:r>
              <a:rPr lang="en-US" sz="2800" b="0" dirty="0"/>
              <a:t> time to emergence; influence of etiology (TBI vs. nTBI)</a:t>
            </a:r>
            <a:endParaRPr lang="en-BE" sz="2800" b="0" dirty="0"/>
          </a:p>
        </p:txBody>
      </p:sp>
      <p:sp>
        <p:nvSpPr>
          <p:cNvPr id="5" name="Slide Number Placeholder 4">
            <a:extLst>
              <a:ext uri="{FF2B5EF4-FFF2-40B4-BE49-F238E27FC236}">
                <a16:creationId xmlns:a16="http://schemas.microsoft.com/office/drawing/2014/main" id="{ECAA6DE8-033D-4B85-85F2-85970AE53E8D}"/>
              </a:ext>
            </a:extLst>
          </p:cNvPr>
          <p:cNvSpPr>
            <a:spLocks noGrp="1"/>
          </p:cNvSpPr>
          <p:nvPr>
            <p:ph type="sldNum" sz="quarter" idx="4294967295"/>
          </p:nvPr>
        </p:nvSpPr>
        <p:spPr/>
        <p:txBody>
          <a:bodyPr/>
          <a:lstStyle/>
          <a:p>
            <a:pPr>
              <a:defRPr/>
            </a:pPr>
            <a:fld id="{A764CFE6-1210-46EA-A64D-480BD2F5CDC1}" type="slidenum">
              <a:rPr lang="en-US" altLang="fr-FR" smtClean="0"/>
              <a:pPr>
                <a:defRPr/>
              </a:pPr>
              <a:t>4</a:t>
            </a:fld>
            <a:endParaRPr lang="en-US" altLang="fr-FR"/>
          </a:p>
        </p:txBody>
      </p:sp>
      <p:graphicFrame>
        <p:nvGraphicFramePr>
          <p:cNvPr id="10" name="Diagram 9">
            <a:extLst>
              <a:ext uri="{FF2B5EF4-FFF2-40B4-BE49-F238E27FC236}">
                <a16:creationId xmlns:a16="http://schemas.microsoft.com/office/drawing/2014/main" id="{5F6D2FB0-FA48-4697-AA59-9DA0E1294875}"/>
              </a:ext>
            </a:extLst>
          </p:cNvPr>
          <p:cNvGraphicFramePr/>
          <p:nvPr>
            <p:extLst/>
          </p:nvPr>
        </p:nvGraphicFramePr>
        <p:xfrm>
          <a:off x="1552073" y="369235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ED0139A-486E-459C-AABD-0AFA2DE0ED93}"/>
              </a:ext>
            </a:extLst>
          </p:cNvPr>
          <p:cNvSpPr txBox="1"/>
          <p:nvPr/>
        </p:nvSpPr>
        <p:spPr>
          <a:xfrm>
            <a:off x="2807368" y="6224336"/>
            <a:ext cx="3529263" cy="369332"/>
          </a:xfrm>
          <a:prstGeom prst="rect">
            <a:avLst/>
          </a:prstGeom>
          <a:noFill/>
        </p:spPr>
        <p:txBody>
          <a:bodyPr wrap="square" rtlCol="0">
            <a:spAutoFit/>
          </a:bodyPr>
          <a:lstStyle/>
          <a:p>
            <a:r>
              <a:rPr lang="en-US" dirty="0"/>
              <a:t>CRS-R assessments (2-3/week)</a:t>
            </a:r>
            <a:endParaRPr lang="en-BE" dirty="0"/>
          </a:p>
        </p:txBody>
      </p:sp>
      <p:sp>
        <p:nvSpPr>
          <p:cNvPr id="13" name="Oval 12">
            <a:extLst>
              <a:ext uri="{FF2B5EF4-FFF2-40B4-BE49-F238E27FC236}">
                <a16:creationId xmlns:a16="http://schemas.microsoft.com/office/drawing/2014/main" id="{CECD2D2F-7F37-470F-8FAB-EBB5596C69DE}"/>
              </a:ext>
            </a:extLst>
          </p:cNvPr>
          <p:cNvSpPr/>
          <p:nvPr/>
        </p:nvSpPr>
        <p:spPr>
          <a:xfrm>
            <a:off x="3850105" y="4764502"/>
            <a:ext cx="930442" cy="577516"/>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BE"/>
          </a:p>
        </p:txBody>
      </p:sp>
      <p:cxnSp>
        <p:nvCxnSpPr>
          <p:cNvPr id="15" name="Straight Connector 14">
            <a:extLst>
              <a:ext uri="{FF2B5EF4-FFF2-40B4-BE49-F238E27FC236}">
                <a16:creationId xmlns:a16="http://schemas.microsoft.com/office/drawing/2014/main" id="{207313F3-9936-439B-A18B-10EED9358379}"/>
              </a:ext>
            </a:extLst>
          </p:cNvPr>
          <p:cNvCxnSpPr>
            <a:stCxn id="13" idx="7"/>
          </p:cNvCxnSpPr>
          <p:nvPr/>
        </p:nvCxnSpPr>
        <p:spPr>
          <a:xfrm flipV="1">
            <a:off x="4644287" y="4203032"/>
            <a:ext cx="601481" cy="646045"/>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ACBCE94E-188B-46DA-872D-C323A822E3B8}"/>
              </a:ext>
            </a:extLst>
          </p:cNvPr>
          <p:cNvSpPr txBox="1"/>
          <p:nvPr/>
        </p:nvSpPr>
        <p:spPr>
          <a:xfrm>
            <a:off x="5245768" y="3833700"/>
            <a:ext cx="2542159" cy="369332"/>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dirty="0"/>
              <a:t>Which behavior(s)?</a:t>
            </a:r>
            <a:endParaRPr lang="en-BE" dirty="0"/>
          </a:p>
        </p:txBody>
      </p:sp>
    </p:spTree>
    <p:extLst>
      <p:ext uri="{BB962C8B-B14F-4D97-AF65-F5344CB8AC3E}">
        <p14:creationId xmlns:p14="http://schemas.microsoft.com/office/powerpoint/2010/main" val="419845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55366-F703-4BF5-8B84-33999DAAFFE6}"/>
              </a:ext>
            </a:extLst>
          </p:cNvPr>
          <p:cNvSpPr>
            <a:spLocks noGrp="1"/>
          </p:cNvSpPr>
          <p:nvPr>
            <p:ph type="title"/>
          </p:nvPr>
        </p:nvSpPr>
        <p:spPr/>
        <p:txBody>
          <a:bodyPr>
            <a:normAutofit/>
          </a:bodyPr>
          <a:lstStyle/>
          <a:p>
            <a:r>
              <a:rPr lang="en-US" sz="4800" dirty="0"/>
              <a:t>Methods</a:t>
            </a:r>
            <a:endParaRPr lang="en-BE" sz="4800" dirty="0"/>
          </a:p>
        </p:txBody>
      </p:sp>
      <p:sp>
        <p:nvSpPr>
          <p:cNvPr id="3" name="Content Placeholder 2">
            <a:extLst>
              <a:ext uri="{FF2B5EF4-FFF2-40B4-BE49-F238E27FC236}">
                <a16:creationId xmlns:a16="http://schemas.microsoft.com/office/drawing/2014/main" id="{0436C975-0EF2-4C4F-AD10-688DEFAA7C3F}"/>
              </a:ext>
            </a:extLst>
          </p:cNvPr>
          <p:cNvSpPr>
            <a:spLocks noGrp="1"/>
          </p:cNvSpPr>
          <p:nvPr>
            <p:ph idx="1"/>
          </p:nvPr>
        </p:nvSpPr>
        <p:spPr>
          <a:xfrm>
            <a:off x="152400" y="1772816"/>
            <a:ext cx="8839200" cy="4525963"/>
          </a:xfrm>
        </p:spPr>
        <p:txBody>
          <a:bodyPr>
            <a:normAutofit/>
          </a:bodyPr>
          <a:lstStyle/>
          <a:p>
            <a:r>
              <a:rPr lang="en-US" sz="2800" b="0" dirty="0"/>
              <a:t>Retrospective observational database study on metrics collected by clinicians in an inpatient rehabilitation setting with a specialized DOC program (SRH).</a:t>
            </a:r>
          </a:p>
          <a:p>
            <a:r>
              <a:rPr lang="en-US" sz="2800" b="0" dirty="0"/>
              <a:t>Inclusion Criteria</a:t>
            </a:r>
          </a:p>
          <a:p>
            <a:pPr lvl="1"/>
            <a:r>
              <a:rPr lang="en-US" b="0" dirty="0"/>
              <a:t>≥16 y/o</a:t>
            </a:r>
          </a:p>
          <a:p>
            <a:pPr lvl="1"/>
            <a:r>
              <a:rPr lang="en-US" b="0" dirty="0"/>
              <a:t>Diagnosed coma or VS/UWS on admission</a:t>
            </a:r>
          </a:p>
          <a:p>
            <a:pPr lvl="1"/>
            <a:r>
              <a:rPr lang="en-US" b="0" dirty="0"/>
              <a:t>Transitioned to MCS or EMCS during inpatient rehab on 2 consecutive CRS-R obtained within the same week</a:t>
            </a:r>
          </a:p>
        </p:txBody>
      </p:sp>
      <p:sp>
        <p:nvSpPr>
          <p:cNvPr id="5" name="Slide Number Placeholder 4">
            <a:extLst>
              <a:ext uri="{FF2B5EF4-FFF2-40B4-BE49-F238E27FC236}">
                <a16:creationId xmlns:a16="http://schemas.microsoft.com/office/drawing/2014/main" id="{ECAA6DE8-033D-4B85-85F2-85970AE53E8D}"/>
              </a:ext>
            </a:extLst>
          </p:cNvPr>
          <p:cNvSpPr>
            <a:spLocks noGrp="1"/>
          </p:cNvSpPr>
          <p:nvPr>
            <p:ph type="sldNum" sz="quarter" idx="4294967295"/>
          </p:nvPr>
        </p:nvSpPr>
        <p:spPr/>
        <p:txBody>
          <a:bodyPr/>
          <a:lstStyle/>
          <a:p>
            <a:pPr>
              <a:defRPr/>
            </a:pPr>
            <a:fld id="{A764CFE6-1210-46EA-A64D-480BD2F5CDC1}" type="slidenum">
              <a:rPr lang="en-US" altLang="fr-FR" smtClean="0"/>
              <a:pPr>
                <a:defRPr/>
              </a:pPr>
              <a:t>5</a:t>
            </a:fld>
            <a:endParaRPr lang="en-US" altLang="fr-FR"/>
          </a:p>
        </p:txBody>
      </p:sp>
      <p:pic>
        <p:nvPicPr>
          <p:cNvPr id="16" name="Picture 15" descr="A picture containing clipart&#10;&#10;Description generated with very high confidence">
            <a:extLst>
              <a:ext uri="{FF2B5EF4-FFF2-40B4-BE49-F238E27FC236}">
                <a16:creationId xmlns:a16="http://schemas.microsoft.com/office/drawing/2014/main" id="{F3191374-DCEF-49E7-8BE3-C41CEC783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5835262"/>
            <a:ext cx="2590800" cy="902020"/>
          </a:xfrm>
          <a:prstGeom prst="rect">
            <a:avLst/>
          </a:prstGeom>
        </p:spPr>
      </p:pic>
    </p:spTree>
    <p:extLst>
      <p:ext uri="{BB962C8B-B14F-4D97-AF65-F5344CB8AC3E}">
        <p14:creationId xmlns:p14="http://schemas.microsoft.com/office/powerpoint/2010/main" val="360028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A400-BFAD-470C-98E8-A3F3FE388417}"/>
              </a:ext>
            </a:extLst>
          </p:cNvPr>
          <p:cNvSpPr>
            <a:spLocks noGrp="1"/>
          </p:cNvSpPr>
          <p:nvPr>
            <p:ph type="title"/>
          </p:nvPr>
        </p:nvSpPr>
        <p:spPr/>
        <p:txBody>
          <a:bodyPr>
            <a:normAutofit/>
          </a:bodyPr>
          <a:lstStyle/>
          <a:p>
            <a:r>
              <a:rPr lang="en-US" sz="4800" dirty="0"/>
              <a:t>Results: Study Sample</a:t>
            </a:r>
            <a:endParaRPr lang="en-BE" sz="4800" dirty="0"/>
          </a:p>
        </p:txBody>
      </p:sp>
      <p:sp>
        <p:nvSpPr>
          <p:cNvPr id="6" name="Content Placeholder 5">
            <a:extLst>
              <a:ext uri="{FF2B5EF4-FFF2-40B4-BE49-F238E27FC236}">
                <a16:creationId xmlns:a16="http://schemas.microsoft.com/office/drawing/2014/main" id="{CCB0EB02-8637-4F19-AD84-A075077AA3FE}"/>
              </a:ext>
            </a:extLst>
          </p:cNvPr>
          <p:cNvSpPr>
            <a:spLocks noGrp="1"/>
          </p:cNvSpPr>
          <p:nvPr>
            <p:ph idx="1"/>
          </p:nvPr>
        </p:nvSpPr>
        <p:spPr>
          <a:xfrm>
            <a:off x="152400" y="1783357"/>
            <a:ext cx="8839200" cy="4525963"/>
          </a:xfrm>
        </p:spPr>
        <p:txBody>
          <a:bodyPr>
            <a:normAutofit/>
          </a:bodyPr>
          <a:lstStyle/>
          <a:p>
            <a:r>
              <a:rPr lang="en-US" sz="2800" dirty="0"/>
              <a:t>79</a:t>
            </a:r>
            <a:r>
              <a:rPr lang="en-US" sz="2800" b="0" dirty="0"/>
              <a:t>/324 patients eligible admitted between June 2012 and August 2017 </a:t>
            </a:r>
          </a:p>
          <a:p>
            <a:endParaRPr lang="en-BE" sz="2800" b="0" dirty="0"/>
          </a:p>
        </p:txBody>
      </p:sp>
      <p:sp>
        <p:nvSpPr>
          <p:cNvPr id="3" name="Slide Number Placeholder 2">
            <a:extLst>
              <a:ext uri="{FF2B5EF4-FFF2-40B4-BE49-F238E27FC236}">
                <a16:creationId xmlns:a16="http://schemas.microsoft.com/office/drawing/2014/main" id="{F11CA4AD-676C-45FD-BD57-0054CECBD8DF}"/>
              </a:ext>
            </a:extLst>
          </p:cNvPr>
          <p:cNvSpPr>
            <a:spLocks noGrp="1"/>
          </p:cNvSpPr>
          <p:nvPr>
            <p:ph type="sldNum" sz="quarter" idx="4294967295"/>
          </p:nvPr>
        </p:nvSpPr>
        <p:spPr>
          <a:xfrm>
            <a:off x="7010400" y="6356350"/>
            <a:ext cx="2133600" cy="365125"/>
          </a:xfrm>
        </p:spPr>
        <p:txBody>
          <a:bodyPr/>
          <a:lstStyle/>
          <a:p>
            <a:pPr>
              <a:defRPr/>
            </a:pPr>
            <a:fld id="{4F4BAE68-5C30-4097-9094-1CB4F42FC078}" type="slidenum">
              <a:rPr lang="en-US" altLang="fr-FR" smtClean="0"/>
              <a:pPr>
                <a:defRPr/>
              </a:pPr>
              <a:t>6</a:t>
            </a:fld>
            <a:endParaRPr lang="en-US" altLang="fr-FR"/>
          </a:p>
        </p:txBody>
      </p:sp>
      <p:pic>
        <p:nvPicPr>
          <p:cNvPr id="5" name="Picture 4">
            <a:extLst>
              <a:ext uri="{FF2B5EF4-FFF2-40B4-BE49-F238E27FC236}">
                <a16:creationId xmlns:a16="http://schemas.microsoft.com/office/drawing/2014/main" id="{6CAD9027-AD22-4611-A8FA-E5C60A019FAF}"/>
              </a:ext>
            </a:extLst>
          </p:cNvPr>
          <p:cNvPicPr>
            <a:picLocks noChangeAspect="1"/>
          </p:cNvPicPr>
          <p:nvPr/>
        </p:nvPicPr>
        <p:blipFill>
          <a:blip r:embed="rId3"/>
          <a:stretch>
            <a:fillRect/>
          </a:stretch>
        </p:blipFill>
        <p:spPr>
          <a:xfrm>
            <a:off x="185525" y="2780928"/>
            <a:ext cx="8614836" cy="3924672"/>
          </a:xfrm>
          <a:prstGeom prst="rect">
            <a:avLst/>
          </a:prstGeom>
        </p:spPr>
      </p:pic>
      <p:sp>
        <p:nvSpPr>
          <p:cNvPr id="11" name="Oval 10">
            <a:extLst>
              <a:ext uri="{FF2B5EF4-FFF2-40B4-BE49-F238E27FC236}">
                <a16:creationId xmlns:a16="http://schemas.microsoft.com/office/drawing/2014/main" id="{3815654A-B981-4FED-BBB3-EFCDE79B6362}"/>
              </a:ext>
            </a:extLst>
          </p:cNvPr>
          <p:cNvSpPr/>
          <p:nvPr/>
        </p:nvSpPr>
        <p:spPr>
          <a:xfrm>
            <a:off x="6012160" y="5563253"/>
            <a:ext cx="497305" cy="458035"/>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BE"/>
          </a:p>
        </p:txBody>
      </p:sp>
    </p:spTree>
    <p:extLst>
      <p:ext uri="{BB962C8B-B14F-4D97-AF65-F5344CB8AC3E}">
        <p14:creationId xmlns:p14="http://schemas.microsoft.com/office/powerpoint/2010/main" val="23394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050C346-251B-4E32-A031-B68116F04A19}"/>
              </a:ext>
            </a:extLst>
          </p:cNvPr>
          <p:cNvSpPr>
            <a:spLocks noGrp="1"/>
          </p:cNvSpPr>
          <p:nvPr>
            <p:ph type="title"/>
          </p:nvPr>
        </p:nvSpPr>
        <p:spPr/>
        <p:txBody>
          <a:bodyPr>
            <a:normAutofit/>
          </a:bodyPr>
          <a:lstStyle/>
          <a:p>
            <a:r>
              <a:rPr lang="en-US" sz="4800" dirty="0"/>
              <a:t>Results: Primary Aim</a:t>
            </a:r>
            <a:endParaRPr lang="en-BE" sz="4800" dirty="0"/>
          </a:p>
        </p:txBody>
      </p:sp>
      <p:sp>
        <p:nvSpPr>
          <p:cNvPr id="11" name="Content Placeholder 10">
            <a:extLst>
              <a:ext uri="{FF2B5EF4-FFF2-40B4-BE49-F238E27FC236}">
                <a16:creationId xmlns:a16="http://schemas.microsoft.com/office/drawing/2014/main" id="{EFF855FD-3DCE-44BA-B6F7-2A0A5F3A544E}"/>
              </a:ext>
            </a:extLst>
          </p:cNvPr>
          <p:cNvSpPr>
            <a:spLocks noGrp="1"/>
          </p:cNvSpPr>
          <p:nvPr>
            <p:ph idx="1"/>
          </p:nvPr>
        </p:nvSpPr>
        <p:spPr>
          <a:xfrm>
            <a:off x="152400" y="1700808"/>
            <a:ext cx="8839200" cy="4525963"/>
          </a:xfrm>
        </p:spPr>
        <p:txBody>
          <a:bodyPr>
            <a:normAutofit/>
          </a:bodyPr>
          <a:lstStyle/>
          <a:p>
            <a:r>
              <a:rPr lang="en-GB" sz="2400" b="0" dirty="0"/>
              <a:t>57 patients showed only 1 sign of consciousness (72%) </a:t>
            </a:r>
          </a:p>
          <a:p>
            <a:endParaRPr lang="en-BE" sz="2400" b="0" dirty="0"/>
          </a:p>
        </p:txBody>
      </p:sp>
      <p:sp>
        <p:nvSpPr>
          <p:cNvPr id="3" name="Slide Number Placeholder 2">
            <a:extLst>
              <a:ext uri="{FF2B5EF4-FFF2-40B4-BE49-F238E27FC236}">
                <a16:creationId xmlns:a16="http://schemas.microsoft.com/office/drawing/2014/main" id="{E63A4120-9903-462E-889B-307C6BBC17CC}"/>
              </a:ext>
            </a:extLst>
          </p:cNvPr>
          <p:cNvSpPr>
            <a:spLocks noGrp="1"/>
          </p:cNvSpPr>
          <p:nvPr>
            <p:ph type="sldNum" sz="quarter" idx="4294967295"/>
          </p:nvPr>
        </p:nvSpPr>
        <p:spPr>
          <a:xfrm>
            <a:off x="7010400" y="6356350"/>
            <a:ext cx="2133600" cy="365125"/>
          </a:xfrm>
        </p:spPr>
        <p:txBody>
          <a:bodyPr/>
          <a:lstStyle/>
          <a:p>
            <a:pPr>
              <a:defRPr/>
            </a:pPr>
            <a:fld id="{4F4BAE68-5C30-4097-9094-1CB4F42FC078}" type="slidenum">
              <a:rPr lang="en-US" altLang="fr-FR" smtClean="0"/>
              <a:pPr>
                <a:defRPr/>
              </a:pPr>
              <a:t>7</a:t>
            </a:fld>
            <a:endParaRPr lang="en-US" altLang="fr-FR"/>
          </a:p>
        </p:txBody>
      </p:sp>
      <p:graphicFrame>
        <p:nvGraphicFramePr>
          <p:cNvPr id="4" name="Chart 3">
            <a:extLst>
              <a:ext uri="{FF2B5EF4-FFF2-40B4-BE49-F238E27FC236}">
                <a16:creationId xmlns:a16="http://schemas.microsoft.com/office/drawing/2014/main" id="{2CDB31B1-724F-4B03-AB7E-CF98D0CA0C6D}"/>
              </a:ext>
            </a:extLst>
          </p:cNvPr>
          <p:cNvGraphicFramePr>
            <a:graphicFrameLocks/>
          </p:cNvGraphicFramePr>
          <p:nvPr>
            <p:extLst>
              <p:ext uri="{D42A27DB-BD31-4B8C-83A1-F6EECF244321}">
                <p14:modId xmlns:p14="http://schemas.microsoft.com/office/powerpoint/2010/main" val="4122666208"/>
              </p:ext>
            </p:extLst>
          </p:nvPr>
        </p:nvGraphicFramePr>
        <p:xfrm>
          <a:off x="539552" y="1997931"/>
          <a:ext cx="8064896" cy="486006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060E864-0ABB-446B-9AC1-8DAD8F5E50A3}"/>
              </a:ext>
            </a:extLst>
          </p:cNvPr>
          <p:cNvSpPr/>
          <p:nvPr/>
        </p:nvSpPr>
        <p:spPr>
          <a:xfrm>
            <a:off x="827584" y="2519788"/>
            <a:ext cx="2880319" cy="98122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
        <p:nvSpPr>
          <p:cNvPr id="8" name="ZoneTexte 7"/>
          <p:cNvSpPr txBox="1"/>
          <p:nvPr/>
        </p:nvSpPr>
        <p:spPr>
          <a:xfrm>
            <a:off x="7810599" y="6354246"/>
            <a:ext cx="987425" cy="369332"/>
          </a:xfrm>
          <a:prstGeom prst="rect">
            <a:avLst/>
          </a:prstGeom>
          <a:noFill/>
        </p:spPr>
        <p:txBody>
          <a:bodyPr wrap="square" rtlCol="0">
            <a:spAutoFit/>
          </a:bodyPr>
          <a:lstStyle/>
          <a:p>
            <a:r>
              <a:rPr lang="en-GB" dirty="0"/>
              <a:t>N=79</a:t>
            </a:r>
          </a:p>
        </p:txBody>
      </p:sp>
      <p:cxnSp>
        <p:nvCxnSpPr>
          <p:cNvPr id="10" name="Straight Arrow Connector 9">
            <a:extLst>
              <a:ext uri="{FF2B5EF4-FFF2-40B4-BE49-F238E27FC236}">
                <a16:creationId xmlns:a16="http://schemas.microsoft.com/office/drawing/2014/main" id="{18B5822D-152C-43C6-BD4A-B17B1396E530}"/>
              </a:ext>
            </a:extLst>
          </p:cNvPr>
          <p:cNvCxnSpPr>
            <a:cxnSpLocks/>
          </p:cNvCxnSpPr>
          <p:nvPr/>
        </p:nvCxnSpPr>
        <p:spPr>
          <a:xfrm flipH="1">
            <a:off x="4262261" y="5589240"/>
            <a:ext cx="81379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3890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E932D82-73B7-4014-A709-FC4477E4BFE0}"/>
              </a:ext>
            </a:extLst>
          </p:cNvPr>
          <p:cNvSpPr>
            <a:spLocks noGrp="1"/>
          </p:cNvSpPr>
          <p:nvPr>
            <p:ph type="title"/>
          </p:nvPr>
        </p:nvSpPr>
        <p:spPr/>
        <p:txBody>
          <a:bodyPr>
            <a:normAutofit/>
          </a:bodyPr>
          <a:lstStyle/>
          <a:p>
            <a:r>
              <a:rPr lang="en-US" sz="4800" dirty="0"/>
              <a:t>Results: TBI vs. nTBI</a:t>
            </a:r>
            <a:endParaRPr lang="en-BE" sz="4800" dirty="0"/>
          </a:p>
        </p:txBody>
      </p:sp>
      <p:sp>
        <p:nvSpPr>
          <p:cNvPr id="3" name="Slide Number Placeholder 2">
            <a:extLst>
              <a:ext uri="{FF2B5EF4-FFF2-40B4-BE49-F238E27FC236}">
                <a16:creationId xmlns:a16="http://schemas.microsoft.com/office/drawing/2014/main" id="{A275388C-50E7-47F4-A61F-743A8602B458}"/>
              </a:ext>
            </a:extLst>
          </p:cNvPr>
          <p:cNvSpPr>
            <a:spLocks noGrp="1"/>
          </p:cNvSpPr>
          <p:nvPr>
            <p:ph type="sldNum" sz="quarter" idx="4294967295"/>
          </p:nvPr>
        </p:nvSpPr>
        <p:spPr>
          <a:xfrm>
            <a:off x="7010400" y="6356350"/>
            <a:ext cx="2133600" cy="365125"/>
          </a:xfrm>
        </p:spPr>
        <p:txBody>
          <a:bodyPr/>
          <a:lstStyle/>
          <a:p>
            <a:fld id="{4F4BAE68-5C30-4097-9094-1CB4F42FC078}" type="slidenum">
              <a:rPr lang="en-US" altLang="fr-FR" smtClean="0"/>
              <a:pPr/>
              <a:t>8</a:t>
            </a:fld>
            <a:endParaRPr lang="en-US" altLang="fr-FR"/>
          </a:p>
        </p:txBody>
      </p:sp>
      <p:graphicFrame>
        <p:nvGraphicFramePr>
          <p:cNvPr id="4" name="Chart 3">
            <a:extLst>
              <a:ext uri="{FF2B5EF4-FFF2-40B4-BE49-F238E27FC236}">
                <a16:creationId xmlns:a16="http://schemas.microsoft.com/office/drawing/2014/main" id="{06DB0E50-7B90-4827-8313-34EF0C57FC8C}"/>
              </a:ext>
            </a:extLst>
          </p:cNvPr>
          <p:cNvGraphicFramePr>
            <a:graphicFrameLocks/>
          </p:cNvGraphicFramePr>
          <p:nvPr>
            <p:extLst>
              <p:ext uri="{D42A27DB-BD31-4B8C-83A1-F6EECF244321}">
                <p14:modId xmlns:p14="http://schemas.microsoft.com/office/powerpoint/2010/main" val="3091882753"/>
              </p:ext>
            </p:extLst>
          </p:nvPr>
        </p:nvGraphicFramePr>
        <p:xfrm>
          <a:off x="152400" y="1641543"/>
          <a:ext cx="8740079" cy="48973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8A90CA9-FF98-4597-8848-101727AC581E}"/>
              </a:ext>
            </a:extLst>
          </p:cNvPr>
          <p:cNvSpPr txBox="1"/>
          <p:nvPr/>
        </p:nvSpPr>
        <p:spPr>
          <a:xfrm>
            <a:off x="17168" y="6457866"/>
            <a:ext cx="1332330" cy="369332"/>
          </a:xfrm>
          <a:prstGeom prst="rect">
            <a:avLst/>
          </a:prstGeom>
          <a:noFill/>
        </p:spPr>
        <p:txBody>
          <a:bodyPr wrap="square" rtlCol="0">
            <a:spAutoFit/>
          </a:bodyPr>
          <a:lstStyle/>
          <a:p>
            <a:r>
              <a:rPr lang="en-US" dirty="0"/>
              <a:t>* p &lt;0.05</a:t>
            </a:r>
            <a:endParaRPr lang="en-BE" dirty="0"/>
          </a:p>
        </p:txBody>
      </p:sp>
      <p:sp>
        <p:nvSpPr>
          <p:cNvPr id="7" name="Rectangle 6">
            <a:extLst>
              <a:ext uri="{FF2B5EF4-FFF2-40B4-BE49-F238E27FC236}">
                <a16:creationId xmlns:a16="http://schemas.microsoft.com/office/drawing/2014/main" id="{74B6FABB-5993-47C0-B42A-15790C01DE19}"/>
              </a:ext>
            </a:extLst>
          </p:cNvPr>
          <p:cNvSpPr/>
          <p:nvPr/>
        </p:nvSpPr>
        <p:spPr>
          <a:xfrm>
            <a:off x="1303403" y="3380148"/>
            <a:ext cx="1756429" cy="33688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4674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B0EE0E-A230-4FE3-B878-7AD85C096E81}"/>
              </a:ext>
            </a:extLst>
          </p:cNvPr>
          <p:cNvSpPr>
            <a:spLocks noGrp="1"/>
          </p:cNvSpPr>
          <p:nvPr>
            <p:ph type="title"/>
          </p:nvPr>
        </p:nvSpPr>
        <p:spPr/>
        <p:txBody>
          <a:bodyPr>
            <a:normAutofit/>
          </a:bodyPr>
          <a:lstStyle/>
          <a:p>
            <a:r>
              <a:rPr lang="en-US" sz="4800" dirty="0"/>
              <a:t>Summary</a:t>
            </a:r>
            <a:endParaRPr lang="en-BE" sz="4800" dirty="0"/>
          </a:p>
        </p:txBody>
      </p:sp>
      <p:sp>
        <p:nvSpPr>
          <p:cNvPr id="3" name="Slide Number Placeholder 2">
            <a:extLst>
              <a:ext uri="{FF2B5EF4-FFF2-40B4-BE49-F238E27FC236}">
                <a16:creationId xmlns:a16="http://schemas.microsoft.com/office/drawing/2014/main" id="{A62D2BC3-3176-4AEE-90C6-0C3AD32D8DC9}"/>
              </a:ext>
            </a:extLst>
          </p:cNvPr>
          <p:cNvSpPr>
            <a:spLocks noGrp="1"/>
          </p:cNvSpPr>
          <p:nvPr>
            <p:ph type="sldNum" sz="quarter" idx="4294967295"/>
          </p:nvPr>
        </p:nvSpPr>
        <p:spPr>
          <a:xfrm>
            <a:off x="7010400" y="6356350"/>
            <a:ext cx="2133600" cy="365125"/>
          </a:xfrm>
        </p:spPr>
        <p:txBody>
          <a:bodyPr/>
          <a:lstStyle/>
          <a:p>
            <a:fld id="{4F4BAE68-5C30-4097-9094-1CB4F42FC078}" type="slidenum">
              <a:rPr lang="en-US" altLang="fr-FR" smtClean="0"/>
              <a:pPr/>
              <a:t>9</a:t>
            </a:fld>
            <a:endParaRPr lang="en-US" altLang="fr-FR"/>
          </a:p>
        </p:txBody>
      </p:sp>
      <p:pic>
        <p:nvPicPr>
          <p:cNvPr id="2" name="Picture 1">
            <a:extLst>
              <a:ext uri="{FF2B5EF4-FFF2-40B4-BE49-F238E27FC236}">
                <a16:creationId xmlns:a16="http://schemas.microsoft.com/office/drawing/2014/main" id="{0C828525-C3BD-405B-9676-803363B759AB}"/>
              </a:ext>
            </a:extLst>
          </p:cNvPr>
          <p:cNvPicPr>
            <a:picLocks noChangeAspect="1"/>
          </p:cNvPicPr>
          <p:nvPr/>
        </p:nvPicPr>
        <p:blipFill>
          <a:blip r:embed="rId3"/>
          <a:stretch>
            <a:fillRect/>
          </a:stretch>
        </p:blipFill>
        <p:spPr>
          <a:xfrm>
            <a:off x="1871235" y="4887996"/>
            <a:ext cx="3290985" cy="1943851"/>
          </a:xfrm>
          <a:prstGeom prst="rect">
            <a:avLst/>
          </a:prstGeom>
        </p:spPr>
      </p:pic>
      <p:pic>
        <p:nvPicPr>
          <p:cNvPr id="6" name="Picture 5">
            <a:extLst>
              <a:ext uri="{FF2B5EF4-FFF2-40B4-BE49-F238E27FC236}">
                <a16:creationId xmlns:a16="http://schemas.microsoft.com/office/drawing/2014/main" id="{E3097C74-0372-46FF-9040-E1D8C9BD346B}"/>
              </a:ext>
            </a:extLst>
          </p:cNvPr>
          <p:cNvPicPr>
            <a:picLocks noChangeAspect="1"/>
          </p:cNvPicPr>
          <p:nvPr/>
        </p:nvPicPr>
        <p:blipFill>
          <a:blip r:embed="rId4"/>
          <a:stretch>
            <a:fillRect/>
          </a:stretch>
        </p:blipFill>
        <p:spPr>
          <a:xfrm>
            <a:off x="5159326" y="5100355"/>
            <a:ext cx="3527474" cy="1519131"/>
          </a:xfrm>
          <a:prstGeom prst="rect">
            <a:avLst/>
          </a:prstGeom>
        </p:spPr>
      </p:pic>
      <p:sp>
        <p:nvSpPr>
          <p:cNvPr id="11" name="Content Placeholder 2">
            <a:extLst>
              <a:ext uri="{FF2B5EF4-FFF2-40B4-BE49-F238E27FC236}">
                <a16:creationId xmlns:a16="http://schemas.microsoft.com/office/drawing/2014/main" id="{C4DC23FB-83F4-48C9-A650-A58B2A53CD80}"/>
              </a:ext>
            </a:extLst>
          </p:cNvPr>
          <p:cNvSpPr txBox="1">
            <a:spLocks noGrp="1"/>
          </p:cNvSpPr>
          <p:nvPr>
            <p:ph idx="1"/>
          </p:nvPr>
        </p:nvSpPr>
        <p:spPr>
          <a:xfrm>
            <a:off x="152400" y="1772816"/>
            <a:ext cx="8839200" cy="4525963"/>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25406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25406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25406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rgbClr val="25406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376092"/>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2600" b="0" dirty="0">
                <a:latin typeface="Garamond" panose="02020404030301010803" pitchFamily="18" charset="0"/>
              </a:rPr>
              <a:t>Top 3 – </a:t>
            </a:r>
            <a:r>
              <a:rPr lang="en-US" sz="2600" b="0" u="sng" dirty="0">
                <a:latin typeface="Garamond" panose="02020404030301010803" pitchFamily="18" charset="0"/>
              </a:rPr>
              <a:t>Visual Pursuit</a:t>
            </a:r>
            <a:r>
              <a:rPr lang="en-US" sz="2600" b="0" dirty="0">
                <a:latin typeface="Garamond" panose="02020404030301010803" pitchFamily="18" charset="0"/>
              </a:rPr>
              <a:t>, </a:t>
            </a:r>
            <a:r>
              <a:rPr lang="en-US" sz="2600" b="0" u="sng" dirty="0">
                <a:latin typeface="Garamond" panose="02020404030301010803" pitchFamily="18" charset="0"/>
              </a:rPr>
              <a:t>Reproducible Movement to Command </a:t>
            </a:r>
            <a:r>
              <a:rPr lang="en-US" sz="2600" b="0" dirty="0">
                <a:latin typeface="Garamond" panose="02020404030301010803" pitchFamily="18" charset="0"/>
              </a:rPr>
              <a:t>&amp; </a:t>
            </a:r>
            <a:r>
              <a:rPr lang="en-US" sz="2600" b="0" u="sng" dirty="0">
                <a:latin typeface="Garamond" panose="02020404030301010803" pitchFamily="18" charset="0"/>
              </a:rPr>
              <a:t>Automatic Movement</a:t>
            </a:r>
            <a:r>
              <a:rPr lang="en-US" sz="2600" b="0" dirty="0">
                <a:latin typeface="Garamond" panose="02020404030301010803" pitchFamily="18" charset="0"/>
              </a:rPr>
              <a:t>: consistent with (few) previous findings</a:t>
            </a:r>
          </a:p>
          <a:p>
            <a:pPr defTabSz="914400"/>
            <a:r>
              <a:rPr lang="en-US" sz="2600" dirty="0">
                <a:latin typeface="Garamond" panose="02020404030301010803" pitchFamily="18" charset="0"/>
                <a:cs typeface="Times New Roman" panose="02020603050405020304" pitchFamily="18" charset="0"/>
              </a:rPr>
              <a:t>~</a:t>
            </a:r>
            <a:r>
              <a:rPr lang="en-US" sz="2600" dirty="0">
                <a:latin typeface="Garamond" panose="02020404030301010803" pitchFamily="18" charset="0"/>
              </a:rPr>
              <a:t>44 days </a:t>
            </a:r>
            <a:r>
              <a:rPr lang="en-US" sz="2600" b="0" dirty="0">
                <a:latin typeface="Garamond" panose="02020404030301010803" pitchFamily="18" charset="0"/>
              </a:rPr>
              <a:t>to transition from unconsciousness to consciousness (TBI &amp; </a:t>
            </a:r>
            <a:r>
              <a:rPr lang="en-US" sz="2600" b="0" dirty="0" err="1">
                <a:latin typeface="Garamond" panose="02020404030301010803" pitchFamily="18" charset="0"/>
              </a:rPr>
              <a:t>nTBI</a:t>
            </a:r>
            <a:r>
              <a:rPr lang="en-US" sz="2600" b="0" dirty="0">
                <a:latin typeface="Garamond" panose="02020404030301010803" pitchFamily="18" charset="0"/>
              </a:rPr>
              <a:t>)</a:t>
            </a:r>
          </a:p>
          <a:p>
            <a:pPr defTabSz="914400"/>
            <a:r>
              <a:rPr lang="en-US" sz="2600" b="0" dirty="0">
                <a:latin typeface="Garamond" panose="02020404030301010803" pitchFamily="18" charset="0"/>
              </a:rPr>
              <a:t>At transition, </a:t>
            </a:r>
            <a:r>
              <a:rPr lang="en-US" sz="2600" dirty="0">
                <a:latin typeface="Garamond" panose="02020404030301010803" pitchFamily="18" charset="0"/>
              </a:rPr>
              <a:t>TBI </a:t>
            </a:r>
            <a:r>
              <a:rPr lang="en-US" sz="2600" b="0" dirty="0">
                <a:latin typeface="Garamond" panose="02020404030301010803" pitchFamily="18" charset="0"/>
              </a:rPr>
              <a:t>patients show significantly more </a:t>
            </a:r>
            <a:r>
              <a:rPr lang="en-US" sz="2600" b="0" i="1" dirty="0">
                <a:latin typeface="Garamond" panose="02020404030301010803" pitchFamily="18" charset="0"/>
              </a:rPr>
              <a:t>Automatic Movement</a:t>
            </a:r>
          </a:p>
          <a:p>
            <a:pPr defTabSz="914400"/>
            <a:r>
              <a:rPr lang="en-US" sz="2600" b="0" dirty="0">
                <a:latin typeface="Garamond" panose="02020404030301010803" pitchFamily="18" charset="0"/>
              </a:rPr>
              <a:t>Limitations: low sample size, single-site study (selection bias), retrospective analysis</a:t>
            </a:r>
          </a:p>
        </p:txBody>
      </p:sp>
    </p:spTree>
    <p:extLst>
      <p:ext uri="{BB962C8B-B14F-4D97-AF65-F5344CB8AC3E}">
        <p14:creationId xmlns:p14="http://schemas.microsoft.com/office/powerpoint/2010/main" val="216433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Department of PM&amp;R 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 PM&amp;R Power Point Template 2015</Template>
  <TotalTime>381</TotalTime>
  <Words>1567</Words>
  <Application>Microsoft Office PowerPoint</Application>
  <PresentationFormat>On-screen Show (4:3)</PresentationFormat>
  <Paragraphs>113</Paragraphs>
  <Slides>16</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MS PGothic</vt:lpstr>
      <vt:lpstr>MS PGothic</vt:lpstr>
      <vt:lpstr>Arial</vt:lpstr>
      <vt:lpstr>Arial Black</vt:lpstr>
      <vt:lpstr>Calibri</vt:lpstr>
      <vt:lpstr>Century Gothic</vt:lpstr>
      <vt:lpstr>Garamond</vt:lpstr>
      <vt:lpstr>Times New Roman</vt:lpstr>
      <vt:lpstr>Verdana</vt:lpstr>
      <vt:lpstr>Department of PM&amp;R Power Point Template</vt:lpstr>
      <vt:lpstr>Custom Design</vt:lpstr>
      <vt:lpstr>Behavioral Markers of Recovery of Consciousness After Severe Brain Injury 13th World Congress on Brain Injury, March 2019 </vt:lpstr>
      <vt:lpstr>Background</vt:lpstr>
      <vt:lpstr>Background</vt:lpstr>
      <vt:lpstr>Aims</vt:lpstr>
      <vt:lpstr>Methods</vt:lpstr>
      <vt:lpstr>Results: Study Sample</vt:lpstr>
      <vt:lpstr>Results: Primary Aim</vt:lpstr>
      <vt:lpstr>Results: TBI vs. nTBI</vt:lpstr>
      <vt:lpstr>Summary</vt:lpstr>
      <vt:lpstr>Conclusion</vt:lpstr>
      <vt:lpstr>Thank you !</vt:lpstr>
      <vt:lpstr>Disclosure</vt:lpstr>
      <vt:lpstr>PowerPoint Presentation</vt:lpstr>
      <vt:lpstr>PowerPoint Presentation</vt:lpstr>
      <vt:lpstr>PowerPoint Presentation</vt:lpstr>
      <vt:lpstr>PowerPoint Presentation</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Markers of Recovery of Consciousness After Severe Brain Injury 13th World Congress on Brain Injury, March 2019</dc:title>
  <dc:creator>Gã©Raldine Martens</dc:creator>
  <cp:lastModifiedBy>Gã©Raldine Martens</cp:lastModifiedBy>
  <cp:revision>19</cp:revision>
  <dcterms:created xsi:type="dcterms:W3CDTF">2019-03-10T14:47:44Z</dcterms:created>
  <dcterms:modified xsi:type="dcterms:W3CDTF">2019-03-16T03:55:32Z</dcterms:modified>
</cp:coreProperties>
</file>