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342" r:id="rId2"/>
    <p:sldId id="408" r:id="rId3"/>
    <p:sldId id="409" r:id="rId4"/>
    <p:sldId id="343" r:id="rId5"/>
    <p:sldId id="410" r:id="rId6"/>
    <p:sldId id="411" r:id="rId7"/>
    <p:sldId id="398" r:id="rId8"/>
    <p:sldId id="396" r:id="rId9"/>
    <p:sldId id="397" r:id="rId10"/>
    <p:sldId id="399" r:id="rId11"/>
    <p:sldId id="320" r:id="rId12"/>
    <p:sldId id="384" r:id="rId13"/>
    <p:sldId id="401" r:id="rId14"/>
    <p:sldId id="404" r:id="rId15"/>
    <p:sldId id="412" r:id="rId16"/>
    <p:sldId id="405" r:id="rId17"/>
    <p:sldId id="407" r:id="rId18"/>
    <p:sldId id="385" r:id="rId19"/>
    <p:sldId id="403" r:id="rId20"/>
    <p:sldId id="400" r:id="rId21"/>
    <p:sldId id="386" r:id="rId22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484"/>
    <a:srgbClr val="000000"/>
    <a:srgbClr val="FFFFCC"/>
    <a:srgbClr val="CCECFF"/>
    <a:srgbClr val="FFCCCC"/>
    <a:srgbClr val="CCFFCC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966" autoAdjust="0"/>
  </p:normalViewPr>
  <p:slideViewPr>
    <p:cSldViewPr>
      <p:cViewPr varScale="1">
        <p:scale>
          <a:sx n="121" d="100"/>
          <a:sy n="121" d="100"/>
        </p:scale>
        <p:origin x="11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58B15-3F95-AB45-8F90-13958BE8B1AD}" type="doc">
      <dgm:prSet loTypeId="urn:microsoft.com/office/officeart/2005/8/layout/cycle8" loCatId="" qsTypeId="urn:microsoft.com/office/officeart/2005/8/quickstyle/simple1" qsCatId="simple" csTypeId="urn:microsoft.com/office/officeart/2005/8/colors/accent0_3" csCatId="mainScheme" phldr="1"/>
      <dgm:spPr/>
    </dgm:pt>
    <dgm:pt modelId="{7BB5C46E-A262-EC42-B8EF-8C6E492AC4FC}">
      <dgm:prSet phldrT="[Texte]"/>
      <dgm:spPr/>
      <dgm:t>
        <a:bodyPr/>
        <a:lstStyle/>
        <a:p>
          <a:r>
            <a:rPr lang="fr-FR"/>
            <a:t>Assomptions</a:t>
          </a:r>
        </a:p>
      </dgm:t>
    </dgm:pt>
    <dgm:pt modelId="{95602B18-1099-7D4F-A414-E941192467BF}" type="parTrans" cxnId="{2717448C-3D3B-9642-BC9B-FEE45CD4BCC9}">
      <dgm:prSet/>
      <dgm:spPr/>
      <dgm:t>
        <a:bodyPr/>
        <a:lstStyle/>
        <a:p>
          <a:endParaRPr lang="fr-FR"/>
        </a:p>
      </dgm:t>
    </dgm:pt>
    <dgm:pt modelId="{45467986-8509-7C42-AEC8-E1B72F49A17F}" type="sibTrans" cxnId="{2717448C-3D3B-9642-BC9B-FEE45CD4BCC9}">
      <dgm:prSet/>
      <dgm:spPr/>
      <dgm:t>
        <a:bodyPr/>
        <a:lstStyle/>
        <a:p>
          <a:endParaRPr lang="fr-FR"/>
        </a:p>
      </dgm:t>
    </dgm:pt>
    <dgm:pt modelId="{7EBAF853-B078-E344-B35A-2E214EE91781}">
      <dgm:prSet phldrT="[Texte]"/>
      <dgm:spPr/>
      <dgm:t>
        <a:bodyPr/>
        <a:lstStyle/>
        <a:p>
          <a:r>
            <a:rPr lang="fr-FR"/>
            <a:t>Contraintes</a:t>
          </a:r>
        </a:p>
      </dgm:t>
    </dgm:pt>
    <dgm:pt modelId="{B8F7F3DE-C82B-F042-ACC2-19266332D724}" type="parTrans" cxnId="{B167789A-DA70-374A-82BA-24A0F73D56C9}">
      <dgm:prSet/>
      <dgm:spPr/>
      <dgm:t>
        <a:bodyPr/>
        <a:lstStyle/>
        <a:p>
          <a:endParaRPr lang="fr-FR"/>
        </a:p>
      </dgm:t>
    </dgm:pt>
    <dgm:pt modelId="{1966706C-BA83-6143-8CE0-7B46C4EE00B3}" type="sibTrans" cxnId="{B167789A-DA70-374A-82BA-24A0F73D56C9}">
      <dgm:prSet/>
      <dgm:spPr/>
      <dgm:t>
        <a:bodyPr/>
        <a:lstStyle/>
        <a:p>
          <a:endParaRPr lang="fr-FR"/>
        </a:p>
      </dgm:t>
    </dgm:pt>
    <dgm:pt modelId="{2281690C-99D9-AD49-ADDD-A869AFC10F63}">
      <dgm:prSet phldrT="[Texte]"/>
      <dgm:spPr/>
      <dgm:t>
        <a:bodyPr/>
        <a:lstStyle/>
        <a:p>
          <a:r>
            <a:rPr lang="fr-FR"/>
            <a:t>Idéologies</a:t>
          </a:r>
        </a:p>
      </dgm:t>
    </dgm:pt>
    <dgm:pt modelId="{2F538B9C-F435-C34C-995A-B2E9295FBC07}" type="parTrans" cxnId="{CA47DEFA-AD12-6E40-A368-3F3F396299E3}">
      <dgm:prSet/>
      <dgm:spPr/>
      <dgm:t>
        <a:bodyPr/>
        <a:lstStyle/>
        <a:p>
          <a:endParaRPr lang="fr-FR"/>
        </a:p>
      </dgm:t>
    </dgm:pt>
    <dgm:pt modelId="{C5EA945E-5DF4-814C-86D6-1DC6316D1C00}" type="sibTrans" cxnId="{CA47DEFA-AD12-6E40-A368-3F3F396299E3}">
      <dgm:prSet/>
      <dgm:spPr/>
      <dgm:t>
        <a:bodyPr/>
        <a:lstStyle/>
        <a:p>
          <a:endParaRPr lang="fr-FR"/>
        </a:p>
      </dgm:t>
    </dgm:pt>
    <dgm:pt modelId="{31E4EC3A-5BAA-684F-AE9A-E18F3654FA47}" type="pres">
      <dgm:prSet presAssocID="{73558B15-3F95-AB45-8F90-13958BE8B1AD}" presName="compositeShape" presStyleCnt="0">
        <dgm:presLayoutVars>
          <dgm:chMax val="7"/>
          <dgm:dir/>
          <dgm:resizeHandles val="exact"/>
        </dgm:presLayoutVars>
      </dgm:prSet>
      <dgm:spPr/>
    </dgm:pt>
    <dgm:pt modelId="{23710896-6219-FC4C-9208-6C000B8C6412}" type="pres">
      <dgm:prSet presAssocID="{73558B15-3F95-AB45-8F90-13958BE8B1AD}" presName="wedge1" presStyleLbl="node1" presStyleIdx="0" presStyleCnt="3"/>
      <dgm:spPr/>
    </dgm:pt>
    <dgm:pt modelId="{2EE1EC4E-7F2E-BA44-8E4E-3B76A85AB4C8}" type="pres">
      <dgm:prSet presAssocID="{73558B15-3F95-AB45-8F90-13958BE8B1AD}" presName="dummy1a" presStyleCnt="0"/>
      <dgm:spPr/>
    </dgm:pt>
    <dgm:pt modelId="{7BF8FDD6-54E2-EA4D-8847-24BBEAD94EA5}" type="pres">
      <dgm:prSet presAssocID="{73558B15-3F95-AB45-8F90-13958BE8B1AD}" presName="dummy1b" presStyleCnt="0"/>
      <dgm:spPr/>
    </dgm:pt>
    <dgm:pt modelId="{29B66149-FFBD-7247-A54E-01551C3D020F}" type="pres">
      <dgm:prSet presAssocID="{73558B15-3F95-AB45-8F90-13958BE8B1A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AD15909-BB09-034A-B3CF-FB7D5B55A64A}" type="pres">
      <dgm:prSet presAssocID="{73558B15-3F95-AB45-8F90-13958BE8B1AD}" presName="wedge2" presStyleLbl="node1" presStyleIdx="1" presStyleCnt="3"/>
      <dgm:spPr/>
    </dgm:pt>
    <dgm:pt modelId="{C0D2B7AE-F238-014D-A033-18742B6BBD59}" type="pres">
      <dgm:prSet presAssocID="{73558B15-3F95-AB45-8F90-13958BE8B1AD}" presName="dummy2a" presStyleCnt="0"/>
      <dgm:spPr/>
    </dgm:pt>
    <dgm:pt modelId="{F015983A-8026-5D47-94F7-05E1BFAC1364}" type="pres">
      <dgm:prSet presAssocID="{73558B15-3F95-AB45-8F90-13958BE8B1AD}" presName="dummy2b" presStyleCnt="0"/>
      <dgm:spPr/>
    </dgm:pt>
    <dgm:pt modelId="{F0B6103F-B8B5-7447-A62B-658EB497AF20}" type="pres">
      <dgm:prSet presAssocID="{73558B15-3F95-AB45-8F90-13958BE8B1A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3D4DF1-9E1D-F345-93C6-A62279A8AA9F}" type="pres">
      <dgm:prSet presAssocID="{73558B15-3F95-AB45-8F90-13958BE8B1AD}" presName="wedge3" presStyleLbl="node1" presStyleIdx="2" presStyleCnt="3"/>
      <dgm:spPr/>
    </dgm:pt>
    <dgm:pt modelId="{DE03A564-992C-EA40-B63B-52DD84F68DB6}" type="pres">
      <dgm:prSet presAssocID="{73558B15-3F95-AB45-8F90-13958BE8B1AD}" presName="dummy3a" presStyleCnt="0"/>
      <dgm:spPr/>
    </dgm:pt>
    <dgm:pt modelId="{BC14181F-DA76-DB49-8F5F-440444772B47}" type="pres">
      <dgm:prSet presAssocID="{73558B15-3F95-AB45-8F90-13958BE8B1AD}" presName="dummy3b" presStyleCnt="0"/>
      <dgm:spPr/>
    </dgm:pt>
    <dgm:pt modelId="{C0D29534-214F-EE41-9156-A9529C728C73}" type="pres">
      <dgm:prSet presAssocID="{73558B15-3F95-AB45-8F90-13958BE8B1A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D0CAA16-6D9C-9542-8033-A0944EE89FAE}" type="pres">
      <dgm:prSet presAssocID="{45467986-8509-7C42-AEC8-E1B72F49A17F}" presName="arrowWedge1" presStyleLbl="fgSibTrans2D1" presStyleIdx="0" presStyleCnt="3"/>
      <dgm:spPr/>
    </dgm:pt>
    <dgm:pt modelId="{C0E1EC5C-DC31-4F4C-943B-18FDE949854B}" type="pres">
      <dgm:prSet presAssocID="{1966706C-BA83-6143-8CE0-7B46C4EE00B3}" presName="arrowWedge2" presStyleLbl="fgSibTrans2D1" presStyleIdx="1" presStyleCnt="3"/>
      <dgm:spPr/>
    </dgm:pt>
    <dgm:pt modelId="{D77A7315-D157-3D45-A2B7-B3C0E5026FB7}" type="pres">
      <dgm:prSet presAssocID="{C5EA945E-5DF4-814C-86D6-1DC6316D1C00}" presName="arrowWedge3" presStyleLbl="fgSibTrans2D1" presStyleIdx="2" presStyleCnt="3"/>
      <dgm:spPr/>
    </dgm:pt>
  </dgm:ptLst>
  <dgm:cxnLst>
    <dgm:cxn modelId="{E1AB6E1D-0EB7-694B-8BB3-FD19DE4509F7}" type="presOf" srcId="{7EBAF853-B078-E344-B35A-2E214EE91781}" destId="{9AD15909-BB09-034A-B3CF-FB7D5B55A64A}" srcOrd="0" destOrd="0" presId="urn:microsoft.com/office/officeart/2005/8/layout/cycle8"/>
    <dgm:cxn modelId="{B6AA8E47-C33E-084D-886E-4F4E9D3821CA}" type="presOf" srcId="{7BB5C46E-A262-EC42-B8EF-8C6E492AC4FC}" destId="{23710896-6219-FC4C-9208-6C000B8C6412}" srcOrd="0" destOrd="0" presId="urn:microsoft.com/office/officeart/2005/8/layout/cycle8"/>
    <dgm:cxn modelId="{7861BF58-751E-E440-AB7E-AB6E14DDCBD9}" type="presOf" srcId="{7BB5C46E-A262-EC42-B8EF-8C6E492AC4FC}" destId="{29B66149-FFBD-7247-A54E-01551C3D020F}" srcOrd="1" destOrd="0" presId="urn:microsoft.com/office/officeart/2005/8/layout/cycle8"/>
    <dgm:cxn modelId="{EF6DB25E-5F49-A54C-BFF5-734A4A8ED18F}" type="presOf" srcId="{73558B15-3F95-AB45-8F90-13958BE8B1AD}" destId="{31E4EC3A-5BAA-684F-AE9A-E18F3654FA47}" srcOrd="0" destOrd="0" presId="urn:microsoft.com/office/officeart/2005/8/layout/cycle8"/>
    <dgm:cxn modelId="{15DD3068-3F9A-7741-882D-8A1B150CA357}" type="presOf" srcId="{7EBAF853-B078-E344-B35A-2E214EE91781}" destId="{F0B6103F-B8B5-7447-A62B-658EB497AF20}" srcOrd="1" destOrd="0" presId="urn:microsoft.com/office/officeart/2005/8/layout/cycle8"/>
    <dgm:cxn modelId="{2717448C-3D3B-9642-BC9B-FEE45CD4BCC9}" srcId="{73558B15-3F95-AB45-8F90-13958BE8B1AD}" destId="{7BB5C46E-A262-EC42-B8EF-8C6E492AC4FC}" srcOrd="0" destOrd="0" parTransId="{95602B18-1099-7D4F-A414-E941192467BF}" sibTransId="{45467986-8509-7C42-AEC8-E1B72F49A17F}"/>
    <dgm:cxn modelId="{B167789A-DA70-374A-82BA-24A0F73D56C9}" srcId="{73558B15-3F95-AB45-8F90-13958BE8B1AD}" destId="{7EBAF853-B078-E344-B35A-2E214EE91781}" srcOrd="1" destOrd="0" parTransId="{B8F7F3DE-C82B-F042-ACC2-19266332D724}" sibTransId="{1966706C-BA83-6143-8CE0-7B46C4EE00B3}"/>
    <dgm:cxn modelId="{B34083D9-4CC4-D349-9842-6F9DE12FF6F7}" type="presOf" srcId="{2281690C-99D9-AD49-ADDD-A869AFC10F63}" destId="{C0D29534-214F-EE41-9156-A9529C728C73}" srcOrd="1" destOrd="0" presId="urn:microsoft.com/office/officeart/2005/8/layout/cycle8"/>
    <dgm:cxn modelId="{FFC9E5F7-9BD1-5C4B-8C6C-C050BBF0E5DE}" type="presOf" srcId="{2281690C-99D9-AD49-ADDD-A869AFC10F63}" destId="{883D4DF1-9E1D-F345-93C6-A62279A8AA9F}" srcOrd="0" destOrd="0" presId="urn:microsoft.com/office/officeart/2005/8/layout/cycle8"/>
    <dgm:cxn modelId="{CA47DEFA-AD12-6E40-A368-3F3F396299E3}" srcId="{73558B15-3F95-AB45-8F90-13958BE8B1AD}" destId="{2281690C-99D9-AD49-ADDD-A869AFC10F63}" srcOrd="2" destOrd="0" parTransId="{2F538B9C-F435-C34C-995A-B2E9295FBC07}" sibTransId="{C5EA945E-5DF4-814C-86D6-1DC6316D1C00}"/>
    <dgm:cxn modelId="{20BE314D-EA43-5B49-AB38-CBBC6FFE8B62}" type="presParOf" srcId="{31E4EC3A-5BAA-684F-AE9A-E18F3654FA47}" destId="{23710896-6219-FC4C-9208-6C000B8C6412}" srcOrd="0" destOrd="0" presId="urn:microsoft.com/office/officeart/2005/8/layout/cycle8"/>
    <dgm:cxn modelId="{9B23E52F-CFC0-214D-9CC0-9189B009D43A}" type="presParOf" srcId="{31E4EC3A-5BAA-684F-AE9A-E18F3654FA47}" destId="{2EE1EC4E-7F2E-BA44-8E4E-3B76A85AB4C8}" srcOrd="1" destOrd="0" presId="urn:microsoft.com/office/officeart/2005/8/layout/cycle8"/>
    <dgm:cxn modelId="{B931ED92-99A4-9648-9BC2-C6677374C230}" type="presParOf" srcId="{31E4EC3A-5BAA-684F-AE9A-E18F3654FA47}" destId="{7BF8FDD6-54E2-EA4D-8847-24BBEAD94EA5}" srcOrd="2" destOrd="0" presId="urn:microsoft.com/office/officeart/2005/8/layout/cycle8"/>
    <dgm:cxn modelId="{50BE936C-9535-5741-BCFB-7927FA4D216C}" type="presParOf" srcId="{31E4EC3A-5BAA-684F-AE9A-E18F3654FA47}" destId="{29B66149-FFBD-7247-A54E-01551C3D020F}" srcOrd="3" destOrd="0" presId="urn:microsoft.com/office/officeart/2005/8/layout/cycle8"/>
    <dgm:cxn modelId="{4F07BFF3-B952-1245-9625-2B6DD8D5457D}" type="presParOf" srcId="{31E4EC3A-5BAA-684F-AE9A-E18F3654FA47}" destId="{9AD15909-BB09-034A-B3CF-FB7D5B55A64A}" srcOrd="4" destOrd="0" presId="urn:microsoft.com/office/officeart/2005/8/layout/cycle8"/>
    <dgm:cxn modelId="{89733829-D938-A44D-9C96-1B991FE72D82}" type="presParOf" srcId="{31E4EC3A-5BAA-684F-AE9A-E18F3654FA47}" destId="{C0D2B7AE-F238-014D-A033-18742B6BBD59}" srcOrd="5" destOrd="0" presId="urn:microsoft.com/office/officeart/2005/8/layout/cycle8"/>
    <dgm:cxn modelId="{4052E041-A5D6-7444-9982-DF0DD5C7F326}" type="presParOf" srcId="{31E4EC3A-5BAA-684F-AE9A-E18F3654FA47}" destId="{F015983A-8026-5D47-94F7-05E1BFAC1364}" srcOrd="6" destOrd="0" presId="urn:microsoft.com/office/officeart/2005/8/layout/cycle8"/>
    <dgm:cxn modelId="{F2B3AED0-94A2-DE4C-9A24-B1D8C3B17BB8}" type="presParOf" srcId="{31E4EC3A-5BAA-684F-AE9A-E18F3654FA47}" destId="{F0B6103F-B8B5-7447-A62B-658EB497AF20}" srcOrd="7" destOrd="0" presId="urn:microsoft.com/office/officeart/2005/8/layout/cycle8"/>
    <dgm:cxn modelId="{CDECCBB0-A8E7-7641-B4C5-5FE15968F9BB}" type="presParOf" srcId="{31E4EC3A-5BAA-684F-AE9A-E18F3654FA47}" destId="{883D4DF1-9E1D-F345-93C6-A62279A8AA9F}" srcOrd="8" destOrd="0" presId="urn:microsoft.com/office/officeart/2005/8/layout/cycle8"/>
    <dgm:cxn modelId="{4AE0BA00-6FBB-FF40-AAE3-7283561D7659}" type="presParOf" srcId="{31E4EC3A-5BAA-684F-AE9A-E18F3654FA47}" destId="{DE03A564-992C-EA40-B63B-52DD84F68DB6}" srcOrd="9" destOrd="0" presId="urn:microsoft.com/office/officeart/2005/8/layout/cycle8"/>
    <dgm:cxn modelId="{A1FFC19F-64D2-8846-92C3-67C5C8F89D6E}" type="presParOf" srcId="{31E4EC3A-5BAA-684F-AE9A-E18F3654FA47}" destId="{BC14181F-DA76-DB49-8F5F-440444772B47}" srcOrd="10" destOrd="0" presId="urn:microsoft.com/office/officeart/2005/8/layout/cycle8"/>
    <dgm:cxn modelId="{5DA2C0D0-2251-184F-ABAC-67CDA26637B6}" type="presParOf" srcId="{31E4EC3A-5BAA-684F-AE9A-E18F3654FA47}" destId="{C0D29534-214F-EE41-9156-A9529C728C73}" srcOrd="11" destOrd="0" presId="urn:microsoft.com/office/officeart/2005/8/layout/cycle8"/>
    <dgm:cxn modelId="{4EEB8FDA-2DC6-2345-9CD6-3B346F573F87}" type="presParOf" srcId="{31E4EC3A-5BAA-684F-AE9A-E18F3654FA47}" destId="{2D0CAA16-6D9C-9542-8033-A0944EE89FAE}" srcOrd="12" destOrd="0" presId="urn:microsoft.com/office/officeart/2005/8/layout/cycle8"/>
    <dgm:cxn modelId="{AEE545B5-0EF2-0A41-962B-B4ADD9508A81}" type="presParOf" srcId="{31E4EC3A-5BAA-684F-AE9A-E18F3654FA47}" destId="{C0E1EC5C-DC31-4F4C-943B-18FDE949854B}" srcOrd="13" destOrd="0" presId="urn:microsoft.com/office/officeart/2005/8/layout/cycle8"/>
    <dgm:cxn modelId="{8E968496-4F4B-E048-A93C-9FF0E73A9F51}" type="presParOf" srcId="{31E4EC3A-5BAA-684F-AE9A-E18F3654FA47}" destId="{D77A7315-D157-3D45-A2B7-B3C0E5026FB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10896-6219-FC4C-9208-6C000B8C6412}">
      <dsp:nvSpPr>
        <dsp:cNvPr id="0" name=""/>
        <dsp:cNvSpPr/>
      </dsp:nvSpPr>
      <dsp:spPr>
        <a:xfrm>
          <a:off x="1329499" y="260356"/>
          <a:ext cx="3364600" cy="3364600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Assomptions</a:t>
          </a:r>
        </a:p>
      </dsp:txBody>
      <dsp:txXfrm>
        <a:off x="3102724" y="973330"/>
        <a:ext cx="1201643" cy="1001369"/>
      </dsp:txXfrm>
    </dsp:sp>
    <dsp:sp modelId="{9AD15909-BB09-034A-B3CF-FB7D5B55A64A}">
      <dsp:nvSpPr>
        <dsp:cNvPr id="0" name=""/>
        <dsp:cNvSpPr/>
      </dsp:nvSpPr>
      <dsp:spPr>
        <a:xfrm>
          <a:off x="1260205" y="380520"/>
          <a:ext cx="3364600" cy="3364600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Contraintes</a:t>
          </a:r>
        </a:p>
      </dsp:txBody>
      <dsp:txXfrm>
        <a:off x="2061300" y="2563505"/>
        <a:ext cx="1802464" cy="881204"/>
      </dsp:txXfrm>
    </dsp:sp>
    <dsp:sp modelId="{883D4DF1-9E1D-F345-93C6-A62279A8AA9F}">
      <dsp:nvSpPr>
        <dsp:cNvPr id="0" name=""/>
        <dsp:cNvSpPr/>
      </dsp:nvSpPr>
      <dsp:spPr>
        <a:xfrm>
          <a:off x="1190910" y="260356"/>
          <a:ext cx="3364600" cy="3364600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Idéologies</a:t>
          </a:r>
        </a:p>
      </dsp:txBody>
      <dsp:txXfrm>
        <a:off x="1580643" y="973330"/>
        <a:ext cx="1201643" cy="1001369"/>
      </dsp:txXfrm>
    </dsp:sp>
    <dsp:sp modelId="{2D0CAA16-6D9C-9542-8033-A0944EE89FAE}">
      <dsp:nvSpPr>
        <dsp:cNvPr id="0" name=""/>
        <dsp:cNvSpPr/>
      </dsp:nvSpPr>
      <dsp:spPr>
        <a:xfrm>
          <a:off x="1121492" y="52071"/>
          <a:ext cx="3781170" cy="37811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1EC5C-DC31-4F4C-943B-18FDE949854B}">
      <dsp:nvSpPr>
        <dsp:cNvPr id="0" name=""/>
        <dsp:cNvSpPr/>
      </dsp:nvSpPr>
      <dsp:spPr>
        <a:xfrm>
          <a:off x="1051920" y="172022"/>
          <a:ext cx="3781170" cy="37811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A7315-D157-3D45-A2B7-B3C0E5026FB7}">
      <dsp:nvSpPr>
        <dsp:cNvPr id="0" name=""/>
        <dsp:cNvSpPr/>
      </dsp:nvSpPr>
      <dsp:spPr>
        <a:xfrm>
          <a:off x="982347" y="52071"/>
          <a:ext cx="3781170" cy="37811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108F97E-113D-C343-82F5-0678477F9F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3688"/>
            <a:ext cx="67976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BE" altLang="fr-FR" sz="1200">
              <a:latin typeface="Arial" panose="020B0604020202020204" pitchFamily="34" charset="0"/>
            </a:endParaRPr>
          </a:p>
          <a:p>
            <a:pPr>
              <a:defRPr/>
            </a:pPr>
            <a:r>
              <a:rPr lang="fr-BE" altLang="fr-FR"/>
              <a:t>Présentation effectuée dans le cadre d’une soirée-débat organisée par</a:t>
            </a:r>
          </a:p>
          <a:p>
            <a:pPr>
              <a:defRPr/>
            </a:pPr>
            <a:r>
              <a:rPr lang="fr-BE" altLang="fr-FR"/>
              <a:t>l’Association des Professeurs de l’ULB, 23 mai 2012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275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4D9EF5-A54C-B240-B369-EA24AC36B3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063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D9EF5-A54C-B240-B369-EA24AC36B365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3BC4868-F16B-9C40-B7AB-A98B69DC735B}" type="slidenum">
              <a:rPr lang="fr-FR" altLang="fr-FR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501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3BC4868-F16B-9C40-B7AB-A98B69DC735B}" type="slidenum">
              <a:rPr lang="fr-FR" altLang="fr-FR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62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3BC4868-F16B-9C40-B7AB-A98B69DC735B}" type="slidenum">
              <a:rPr lang="fr-FR" altLang="fr-FR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809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3BC4868-F16B-9C40-B7AB-A98B69DC735B}" type="slidenum">
              <a:rPr lang="fr-FR" altLang="fr-FR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186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BE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3BC4868-F16B-9C40-B7AB-A98B69DC735B}" type="slidenum">
              <a:rPr lang="fr-FR" altLang="fr-FR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959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fr-BE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07230D-C892-7742-A27E-505184548C42}" type="slidenum">
              <a:rPr lang="fr-FR" altLang="fr-FR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961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ce réservé des note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fr-BE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07230D-C892-7742-A27E-505184548C42}" type="slidenum">
              <a:rPr lang="fr-FR" altLang="fr-FR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598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fr-FR" altLang="en-US" noProof="0"/>
              <a:t>Cliquez pour modifier le style du titre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fr-FR" altLang="en-US" noProof="0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32BEEAE-A909-D040-A609-7EAE85979BC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4126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DB1-6664-3A4D-B5CC-1ACEBE5B4B8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3056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6DDC-6C3D-434A-B67B-0416C8CBB64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299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63644-1DD4-BF48-902C-CD391A1B404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2271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77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1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BC84-E4C1-9547-A5C4-EDF9B52ABCB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7795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7E24-B751-7B41-81D7-FE574241E6A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3567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C24D-C583-3D41-BE23-ACD514B399E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9810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232B-596D-B944-8A93-1F63B2A730B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2806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28C6-3964-9543-84EF-78C65D81444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141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3DA1-B949-8748-88E2-EF43D6D1030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18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2DBB-B66B-FF4A-BF53-790019598CF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761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50D1A-2D76-8146-87BC-B135A28D286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1138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312E2B-4E52-104C-B7F0-7637150EAFF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  <p:sldLayoutId id="2147484555" r:id="rId13"/>
    <p:sldLayoutId id="21474845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808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7" y="0"/>
            <a:ext cx="12225827" cy="69983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755" y="5994392"/>
            <a:ext cx="12192000" cy="100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960000"/>
              </a:solidFill>
            </a:endParaRPr>
          </a:p>
        </p:txBody>
      </p:sp>
      <p:sp>
        <p:nvSpPr>
          <p:cNvPr id="16388" name="Titre 2"/>
          <p:cNvSpPr>
            <a:spLocks/>
          </p:cNvSpPr>
          <p:nvPr/>
        </p:nvSpPr>
        <p:spPr bwMode="auto">
          <a:xfrm>
            <a:off x="-33827" y="6237312"/>
            <a:ext cx="1219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200" dirty="0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P. </a:t>
            </a:r>
            <a:r>
              <a:rPr lang="fr-BE" altLang="fr-FR" sz="2200" dirty="0" err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Detroz</a:t>
            </a:r>
            <a:r>
              <a:rPr lang="fr-BE" altLang="fr-FR" sz="2200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, C. </a:t>
            </a:r>
            <a:r>
              <a:rPr lang="fr-BE" altLang="fr-FR" sz="2200" err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Dehon</a:t>
            </a:r>
            <a:r>
              <a:rPr lang="fr-BE" altLang="fr-FR" sz="2200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, M. Romainville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200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Audition commission Enseignement supérieur Parlement FWB du 12/03/19</a:t>
            </a:r>
          </a:p>
        </p:txBody>
      </p:sp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5010150" y="1104900"/>
            <a:ext cx="4257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endParaRPr lang="fr-BE" altLang="fr-FR" sz="2800">
              <a:solidFill>
                <a:srgbClr val="80808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-31750" y="1752600"/>
            <a:ext cx="5480050" cy="3939540"/>
          </a:xfrm>
          <a:prstGeom prst="rect">
            <a:avLst/>
          </a:prstGeom>
          <a:solidFill>
            <a:srgbClr val="0674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fr-BE" altLang="fr-FR" sz="1200" dirty="0">
              <a:solidFill>
                <a:schemeClr val="bg1"/>
              </a:solidFill>
              <a:latin typeface="Helvetica" charset="0"/>
            </a:endParaRPr>
          </a:p>
          <a:p>
            <a:r>
              <a:rPr lang="fr-BE" sz="4400" dirty="0">
                <a:solidFill>
                  <a:schemeClr val="bg1"/>
                </a:solidFill>
              </a:rPr>
              <a:t>Les dispositifs de test et de filtre</a:t>
            </a:r>
            <a:br>
              <a:rPr lang="fr-BE" sz="4400" dirty="0">
                <a:solidFill>
                  <a:schemeClr val="bg1"/>
                </a:solidFill>
              </a:rPr>
            </a:br>
            <a:r>
              <a:rPr lang="fr-BE" sz="4400" dirty="0">
                <a:solidFill>
                  <a:schemeClr val="bg1"/>
                </a:solidFill>
              </a:rPr>
              <a:t>des étudiants dans l’enseignement </a:t>
            </a:r>
            <a:br>
              <a:rPr lang="fr-BE" sz="4400" dirty="0">
                <a:solidFill>
                  <a:schemeClr val="bg1"/>
                </a:solidFill>
              </a:rPr>
            </a:br>
            <a:r>
              <a:rPr lang="fr-BE" sz="4400" dirty="0">
                <a:solidFill>
                  <a:schemeClr val="bg1"/>
                </a:solidFill>
              </a:rPr>
              <a:t>supérieur </a:t>
            </a:r>
          </a:p>
          <a:p>
            <a:pPr algn="r"/>
            <a:endParaRPr lang="fr-BE" altLang="fr-FR" b="1" dirty="0">
              <a:solidFill>
                <a:schemeClr val="bg1"/>
              </a:solidFill>
              <a:latin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" y="29658"/>
            <a:ext cx="5440389" cy="7580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7" y="0"/>
            <a:ext cx="12225827" cy="6998379"/>
          </a:xfrm>
          <a:prstGeom prst="rect">
            <a:avLst/>
          </a:prstGeom>
        </p:spPr>
      </p:pic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5010150" y="1104900"/>
            <a:ext cx="4257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endParaRPr lang="fr-BE" altLang="fr-FR" sz="2800">
              <a:solidFill>
                <a:srgbClr val="80808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-31750" y="1752600"/>
            <a:ext cx="5480050" cy="1908215"/>
          </a:xfrm>
          <a:prstGeom prst="rect">
            <a:avLst/>
          </a:prstGeom>
          <a:solidFill>
            <a:srgbClr val="0674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fr-BE" altLang="fr-FR" sz="1200">
              <a:solidFill>
                <a:schemeClr val="bg1"/>
              </a:solidFill>
              <a:latin typeface="Helvetica" charset="0"/>
            </a:endParaRPr>
          </a:p>
          <a:p>
            <a:r>
              <a:rPr lang="fr-BE" sz="4400">
                <a:solidFill>
                  <a:schemeClr val="bg1"/>
                </a:solidFill>
              </a:rPr>
              <a:t>Nos études empiriques</a:t>
            </a:r>
          </a:p>
          <a:p>
            <a:pPr algn="r"/>
            <a:endParaRPr lang="fr-BE" altLang="fr-FR" b="1">
              <a:solidFill>
                <a:schemeClr val="bg1"/>
              </a:solidFill>
              <a:latin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" y="29658"/>
            <a:ext cx="5440389" cy="7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4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B18A7A-9C46-EE49-9CD9-1BAF71A5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77" y="578710"/>
            <a:ext cx="9674846" cy="4292344"/>
          </a:xfrm>
          <a:prstGeom prst="rect">
            <a:avLst/>
          </a:prstGeom>
        </p:spPr>
      </p:pic>
      <p:sp>
        <p:nvSpPr>
          <p:cNvPr id="5" name="Shape 48">
            <a:extLst>
              <a:ext uri="{FF2B5EF4-FFF2-40B4-BE49-F238E27FC236}">
                <a16:creationId xmlns:a16="http://schemas.microsoft.com/office/drawing/2014/main" id="{63F48516-4548-1343-A1E7-2FA146EB1CA8}"/>
              </a:ext>
            </a:extLst>
          </p:cNvPr>
          <p:cNvSpPr>
            <a:spLocks noGrp="1"/>
          </p:cNvSpPr>
          <p:nvPr/>
        </p:nvSpPr>
        <p:spPr>
          <a:xfrm>
            <a:off x="1258577" y="4871054"/>
            <a:ext cx="10021999" cy="199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just" defTabSz="508254">
              <a:spcBef>
                <a:spcPts val="3600"/>
              </a:spcBef>
              <a:buSzTx/>
              <a:buNone/>
              <a:defRPr sz="1800"/>
            </a:pPr>
            <a:r>
              <a:rPr lang="fr-FR" sz="2000">
                <a:latin typeface="Abadi MT Condensed Light" panose="020B0306030101010103" pitchFamily="34" charset="77"/>
              </a:rPr>
              <a:t>Si on avait une mesure de la compétence qui nous permettrait de déterminer la population des « compétents » et celle des « incompétents » (l’appareil magique), le croisement de cette mesure avec la performance observée représentée par le score à l’examen nous donnerait quatre profils : les compétents-performants, les compétents non-performants, les incompétents-performants, les incompétents-non-performants.</a:t>
            </a:r>
            <a:endParaRPr sz="200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14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 idx="4294967295"/>
          </p:nvPr>
        </p:nvSpPr>
        <p:spPr>
          <a:xfrm>
            <a:off x="2927350" y="182563"/>
            <a:ext cx="9145314" cy="923925"/>
          </a:xfrm>
        </p:spPr>
        <p:txBody>
          <a:bodyPr/>
          <a:lstStyle/>
          <a:p>
            <a:pPr eaLnBrk="1" hangingPunct="1"/>
            <a: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Etude de l’impact des seuils en Faculté de Médecine</a:t>
            </a:r>
            <a:b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fr-FR" altLang="fr-FR" sz="4000" b="1">
              <a:solidFill>
                <a:srgbClr val="067484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1507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2520950" y="182563"/>
            <a:ext cx="155575" cy="611187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C00000"/>
              </a:solidFill>
            </a:endParaRPr>
          </a:p>
        </p:txBody>
      </p:sp>
      <p:pic>
        <p:nvPicPr>
          <p:cNvPr id="215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13" y="12763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13" y="14287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487488" y="1461396"/>
            <a:ext cx="8848725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16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  <p:pic>
        <p:nvPicPr>
          <p:cNvPr id="10" name="Image 9" descr="The SGPlot Proced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3" y="1370661"/>
            <a:ext cx="10044637" cy="531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 idx="4294967295"/>
          </p:nvPr>
        </p:nvSpPr>
        <p:spPr>
          <a:xfrm>
            <a:off x="2927350" y="182563"/>
            <a:ext cx="9145314" cy="923925"/>
          </a:xfrm>
        </p:spPr>
        <p:txBody>
          <a:bodyPr/>
          <a:lstStyle/>
          <a:p>
            <a:pPr eaLnBrk="1" hangingPunct="1"/>
            <a: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Projet “Passeport pour le bac”</a:t>
            </a:r>
            <a:b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fr-FR" altLang="fr-FR" sz="4000" b="1">
              <a:solidFill>
                <a:srgbClr val="067484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1507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2520950" y="182563"/>
            <a:ext cx="155575" cy="611187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C00000"/>
              </a:solidFill>
            </a:endParaRPr>
          </a:p>
        </p:txBody>
      </p:sp>
      <p:pic>
        <p:nvPicPr>
          <p:cNvPr id="215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13" y="12763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13" y="14287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639616" y="1052736"/>
            <a:ext cx="8848725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600" b="1"/>
              <a:t>Epreuves formatives </a:t>
            </a:r>
            <a:r>
              <a:rPr lang="fr-BE" sz="1600"/>
              <a:t>sans caractère </a:t>
            </a:r>
            <a:r>
              <a:rPr lang="fr-BE" sz="1600" b="1"/>
              <a:t>contraignant</a:t>
            </a:r>
            <a:r>
              <a:rPr lang="fr-BE" sz="1600"/>
              <a:t> par rapport à l’accès.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600"/>
              <a:t>Initié en </a:t>
            </a:r>
            <a:r>
              <a:rPr lang="fr-BE" sz="1600" b="1"/>
              <a:t>2003</a:t>
            </a:r>
            <a:r>
              <a:rPr lang="fr-BE" sz="1600"/>
              <a:t> par l’Université de Namur qui collabore encore actuellement avec l’Université Saint-Louis -  Bruxelles au projet.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600" b="1"/>
              <a:t>Dès la rentrée</a:t>
            </a:r>
            <a:r>
              <a:rPr lang="fr-BE" sz="1600"/>
              <a:t>, les </a:t>
            </a:r>
            <a:r>
              <a:rPr lang="fr-BE" sz="1600" err="1"/>
              <a:t>étudiants</a:t>
            </a:r>
            <a:r>
              <a:rPr lang="fr-BE" sz="1600"/>
              <a:t> sont invités à présenter des </a:t>
            </a:r>
            <a:r>
              <a:rPr lang="fr-BE" sz="1600" b="1"/>
              <a:t>tests de prérequis </a:t>
            </a:r>
            <a:r>
              <a:rPr lang="fr-BE" sz="1600"/>
              <a:t>dont les </a:t>
            </a:r>
            <a:r>
              <a:rPr lang="fr-BE" sz="1600" b="1"/>
              <a:t>résultats individuels </a:t>
            </a:r>
            <a:r>
              <a:rPr lang="fr-BE" sz="1600"/>
              <a:t>sont disponibles sur un site Internet. Des </a:t>
            </a:r>
            <a:r>
              <a:rPr lang="fr-BE" sz="1600" b="1"/>
              <a:t>activités de renforcement </a:t>
            </a:r>
            <a:r>
              <a:rPr lang="fr-BE" sz="1600"/>
              <a:t>sont ensuite proposées en vue de permettre aux étudiants de remédier aux éventuelles difficultés détectées.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600"/>
              <a:t>Des simulations ont été réalisées sur la base de </a:t>
            </a:r>
            <a:r>
              <a:rPr lang="fr-BE" sz="1600" b="1"/>
              <a:t>deux Passeports </a:t>
            </a:r>
            <a:r>
              <a:rPr lang="fr-BE" sz="1600"/>
              <a:t>: « </a:t>
            </a:r>
            <a:r>
              <a:rPr lang="fr-BE" sz="1600" err="1"/>
              <a:t>mathématiques</a:t>
            </a:r>
            <a:r>
              <a:rPr lang="fr-BE" sz="1600"/>
              <a:t> » et « lecture et compréhension d’un texte universitaire ».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600" b="1"/>
              <a:t>Objectif</a:t>
            </a:r>
            <a:r>
              <a:rPr lang="fr-BE" sz="1600"/>
              <a:t> : analyser les liens entre la maitrise de prérequis et la réussite avec une attention particulière par rapport à deux groupes:</a:t>
            </a:r>
          </a:p>
          <a:p>
            <a:pPr lvl="2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200"/>
              <a:t>les « faux négatifs » : étudiants échouant au Passeport mais obtenant 60 crédits en fin d’année</a:t>
            </a:r>
          </a:p>
          <a:p>
            <a:pPr lvl="2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200"/>
              <a:t>les « faux positifs » : étudiants réussissant au Passeport mais n’obtenant pas 60 crédits.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600" b="1"/>
              <a:t>Résultats : </a:t>
            </a:r>
            <a:r>
              <a:rPr lang="fr-BE" sz="1600"/>
              <a:t>Faux négatifs très minoritaires, et la note (surtout pour les tests disciplinaires) est bien plus prédictive de l’échec que de la réussite.</a:t>
            </a:r>
          </a:p>
          <a:p>
            <a:pPr lvl="2" algn="just">
              <a:lnSpc>
                <a:spcPct val="115000"/>
              </a:lnSpc>
              <a:spcAft>
                <a:spcPts val="1000"/>
              </a:spcAft>
              <a:defRPr/>
            </a:pPr>
            <a:endParaRPr lang="fr-BE" sz="1200"/>
          </a:p>
          <a:p>
            <a:pPr lvl="2" algn="just">
              <a:lnSpc>
                <a:spcPct val="115000"/>
              </a:lnSpc>
              <a:spcAft>
                <a:spcPts val="1000"/>
              </a:spcAft>
              <a:defRPr/>
            </a:pPr>
            <a:endParaRPr lang="fr-BE" sz="1200"/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fr-BE" sz="1600"/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fr-BE" sz="1600"/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fr-BE" sz="1600"/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fr-BE" altLang="x-none" sz="1600"/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fr-BE" altLang="x-none" sz="16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 idx="4294967295"/>
          </p:nvPr>
        </p:nvSpPr>
        <p:spPr>
          <a:xfrm>
            <a:off x="2927350" y="182563"/>
            <a:ext cx="9145314" cy="923925"/>
          </a:xfrm>
        </p:spPr>
        <p:txBody>
          <a:bodyPr/>
          <a:lstStyle/>
          <a:p>
            <a:pPr eaLnBrk="1" hangingPunct="1"/>
            <a: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Projet “Passeport pour le bac”</a:t>
            </a:r>
            <a:b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fr-FR" altLang="fr-FR" sz="4000" b="1">
              <a:solidFill>
                <a:srgbClr val="067484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1507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2520950" y="182563"/>
            <a:ext cx="155575" cy="611187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C00000"/>
              </a:solidFill>
            </a:endParaRPr>
          </a:p>
        </p:txBody>
      </p:sp>
      <p:pic>
        <p:nvPicPr>
          <p:cNvPr id="215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13" y="12763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13" y="14287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609025" y="1428750"/>
            <a:ext cx="8848725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344487" lvl="1" indent="0" algn="just">
              <a:lnSpc>
                <a:spcPct val="115000"/>
              </a:lnSpc>
              <a:spcAft>
                <a:spcPts val="1000"/>
              </a:spcAft>
              <a:buNone/>
              <a:defRPr/>
            </a:pPr>
            <a:endParaRPr lang="nl-BE" altLang="x-none" sz="1600"/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16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0449"/>
              </p:ext>
            </p:extLst>
          </p:nvPr>
        </p:nvGraphicFramePr>
        <p:xfrm>
          <a:off x="2676903" y="1428749"/>
          <a:ext cx="8712968" cy="5095239"/>
        </p:xfrm>
        <a:graphic>
          <a:graphicData uri="http://schemas.openxmlformats.org/drawingml/2006/table">
            <a:tbl>
              <a:tblPr/>
              <a:tblGrid>
                <a:gridCol w="325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1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Note au </a:t>
                      </a:r>
                      <a:b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Passeport de Math (n = 208)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"Réussite” en terme de </a:t>
                      </a:r>
                      <a:b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crédits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60 crédits </a:t>
                      </a:r>
                      <a:b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acquis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45 crédits</a:t>
                      </a:r>
                      <a:r>
                        <a:rPr lang="en-US" sz="1600" b="1" i="0" u="none" strike="noStrike" baseline="0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 </a:t>
                      </a:r>
                      <a:br>
                        <a:rPr lang="en-US" sz="1600" b="1" i="0" u="none" strike="noStrike" baseline="0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/>
                        </a:rPr>
                        <a:t>acquis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&lt;10/20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 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65(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OUI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14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34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16%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&gt;=10/20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56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27%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34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16%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 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 au Passeport “Lire et comprendre” (n = 266)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"Réussite”</a:t>
                      </a:r>
                      <a:r>
                        <a:rPr lang="en-US" sz="1600" b="1" i="0" u="none" strike="noStrike" baseline="0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terme de </a:t>
                      </a:r>
                      <a:b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crédits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crédits </a:t>
                      </a:r>
                      <a:b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crédits</a:t>
                      </a:r>
                      <a:b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1" i="0" u="none" strike="noStrike" baseline="0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>
                          <a:solidFill>
                            <a:srgbClr val="06748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</a:t>
                      </a:r>
                    </a:p>
                    <a:p>
                      <a:pPr algn="ctr" fontAlgn="b"/>
                      <a:endParaRPr lang="en-US" sz="1600" b="1" i="0" u="none" strike="noStrike">
                        <a:solidFill>
                          <a:srgbClr val="06748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&lt;10/20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115 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94 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OUI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&gt;=10/20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81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30%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56 (</a:t>
                      </a:r>
                      <a:r>
                        <a:rPr lang="mr-IN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21%</a:t>
                      </a:r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7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 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(</a:t>
                      </a:r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mr-IN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7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98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11305256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02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 idx="4294967295"/>
          </p:nvPr>
        </p:nvSpPr>
        <p:spPr>
          <a:xfrm>
            <a:off x="2927350" y="182563"/>
            <a:ext cx="9145314" cy="923925"/>
          </a:xfrm>
        </p:spPr>
        <p:txBody>
          <a:bodyPr/>
          <a:lstStyle/>
          <a:p>
            <a:pPr eaLnBrk="1" hangingPunct="1"/>
            <a: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Sélection ingénieur </a:t>
            </a:r>
            <a:r>
              <a:rPr lang="fr-FR" altLang="fr-FR" sz="4000" b="1" err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ULiège</a:t>
            </a:r>
            <a:endParaRPr lang="fr-FR" altLang="fr-FR" sz="4000" b="1">
              <a:solidFill>
                <a:srgbClr val="067484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1507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2520950" y="182563"/>
            <a:ext cx="155575" cy="611187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C00000"/>
              </a:solidFill>
            </a:endParaRPr>
          </a:p>
        </p:txBody>
      </p:sp>
      <p:pic>
        <p:nvPicPr>
          <p:cNvPr id="215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13" y="12763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13" y="14287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AB1EFB-A74B-F146-AC98-8D153493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812289"/>
            <a:ext cx="10599671" cy="3192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77F445-1057-1841-A3CA-D4C04C0E9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3648940"/>
            <a:ext cx="10599671" cy="30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 idx="4294967295"/>
          </p:nvPr>
        </p:nvSpPr>
        <p:spPr>
          <a:xfrm>
            <a:off x="2927350" y="182563"/>
            <a:ext cx="9145314" cy="923925"/>
          </a:xfrm>
        </p:spPr>
        <p:txBody>
          <a:bodyPr/>
          <a:lstStyle/>
          <a:p>
            <a:pPr eaLnBrk="1" hangingPunct="1"/>
            <a:r>
              <a:rPr lang="fr-FR" altLang="fr-FR" sz="40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Sélection ingénieur </a:t>
            </a:r>
            <a:r>
              <a:rPr lang="fr-FR" altLang="fr-FR" sz="4000" b="1" err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ULiège</a:t>
            </a:r>
            <a:endParaRPr lang="fr-FR" altLang="fr-FR" sz="4000" b="1">
              <a:solidFill>
                <a:srgbClr val="067484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1507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2520950" y="182563"/>
            <a:ext cx="155575" cy="611187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C00000"/>
              </a:solidFill>
            </a:endParaRPr>
          </a:p>
        </p:txBody>
      </p:sp>
      <p:pic>
        <p:nvPicPr>
          <p:cNvPr id="215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13" y="12763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13" y="14287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9625650-A735-EF47-9F53-5453F4C19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03" y="1428750"/>
            <a:ext cx="7124456" cy="25171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1CF266A-5645-DA45-900A-A65E8A980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627" y="4232713"/>
            <a:ext cx="7298037" cy="253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8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4294967295"/>
          </p:nvPr>
        </p:nvSpPr>
        <p:spPr>
          <a:xfrm>
            <a:off x="2721457" y="1412776"/>
            <a:ext cx="8848725" cy="573948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2000"/>
              <a:t>Objectif d’équité au niveau de la </a:t>
            </a:r>
            <a:r>
              <a:rPr lang="fr-BE" sz="2000" b="1"/>
              <a:t>réussite</a:t>
            </a:r>
            <a:r>
              <a:rPr lang="fr-BE" sz="2000"/>
              <a:t> et de la </a:t>
            </a:r>
            <a:r>
              <a:rPr lang="fr-BE" sz="2000" b="1"/>
              <a:t>diplomation</a:t>
            </a:r>
            <a:r>
              <a:rPr lang="fr-BE" sz="2000"/>
              <a:t> dans l’ES et non uniquement au niveau de l’</a:t>
            </a:r>
            <a:r>
              <a:rPr lang="fr-BE" sz="2000" b="1"/>
              <a:t>admission</a:t>
            </a:r>
            <a:r>
              <a:rPr lang="fr-BE" sz="2000"/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2000"/>
              <a:t>Un « filtre » à l’entrée serait-il donc une piste pour améliorer l’efficacité, l’équité et la qualité de l’enseignement supérieur 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altLang="x-none" sz="2000" b="1"/>
              <a:t>Etude empirique </a:t>
            </a:r>
            <a:r>
              <a:rPr lang="fr-BE" altLang="x-none" sz="2000"/>
              <a:t>: Parcours des </a:t>
            </a:r>
            <a:r>
              <a:rPr lang="fr-BE" sz="2000"/>
              <a:t>étudiants de 1ère génération inscrits à l’ULB en 2014-2015 dans 5 cursus: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600"/>
              <a:t>Sciences de l’ingenieur (n=189), Sciences (n=286), Ingenieur de gestion (n=313), Sciences économiques (n=305), Sciences juridiques (n=453)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fr-BE" altLang="x-none" sz="2000" b="1"/>
              <a:t>Résultats</a:t>
            </a:r>
            <a:r>
              <a:rPr lang="fr-BE" altLang="x-none" sz="2000"/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fr-BE" altLang="x-none" sz="1600"/>
              <a:t>1) Taux de diplomation « à l’heure » significativement plus élévé en sciences de l’ingenieur (et inférieur en médecine)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fr-BE" altLang="x-none" sz="1600"/>
              <a:t>2) Peu de différence de comportement entre boursier et non-boursier en sciences de l’ingénieur.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fr-BE" altLang="x-none" sz="1600"/>
              <a:t>3) Significativement moins d’abandons en sciences de l’ingénieur.</a:t>
            </a:r>
          </a:p>
        </p:txBody>
      </p:sp>
      <p:sp>
        <p:nvSpPr>
          <p:cNvPr id="22531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22532" name="Titre 1"/>
          <p:cNvSpPr txBox="1">
            <a:spLocks/>
          </p:cNvSpPr>
          <p:nvPr/>
        </p:nvSpPr>
        <p:spPr bwMode="auto">
          <a:xfrm>
            <a:off x="2692400" y="187325"/>
            <a:ext cx="902022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4000" b="1">
                <a:solidFill>
                  <a:srgbClr val="067484"/>
                </a:solidFill>
                <a:latin typeface="Helvetica" charset="0"/>
                <a:ea typeface="Times New Roman" charset="0"/>
                <a:cs typeface="Times New Roman" charset="0"/>
              </a:rPr>
              <a:t>Analyse comparative du parcours et de la progression des étudiants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2503488" y="187325"/>
            <a:ext cx="155575" cy="611188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674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28" y="0"/>
            <a:ext cx="182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8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22532" name="Titre 1"/>
          <p:cNvSpPr txBox="1">
            <a:spLocks/>
          </p:cNvSpPr>
          <p:nvPr/>
        </p:nvSpPr>
        <p:spPr bwMode="auto">
          <a:xfrm>
            <a:off x="2692400" y="187325"/>
            <a:ext cx="902022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40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503488" y="187325"/>
            <a:ext cx="155575" cy="611188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674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28" y="0"/>
            <a:ext cx="1828003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E6F320-BF54-FC48-8CA4-D57409062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0" y="341770"/>
            <a:ext cx="9061139" cy="63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4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A8EE32-B1FB-0E4D-AEC7-8DDD7629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9803748-F26C-FC47-AA8E-4D930D14D86E}"/>
              </a:ext>
            </a:extLst>
          </p:cNvPr>
          <p:cNvSpPr txBox="1">
            <a:spLocks/>
          </p:cNvSpPr>
          <p:nvPr/>
        </p:nvSpPr>
        <p:spPr bwMode="auto">
          <a:xfrm>
            <a:off x="2692400" y="187325"/>
            <a:ext cx="6824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Trame de la présentation</a:t>
            </a:r>
            <a:endParaRPr lang="fr-BE" altLang="fr-FR" sz="32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6F45EC3-04F7-3F48-B647-9866C931BEE1}"/>
              </a:ext>
            </a:extLst>
          </p:cNvPr>
          <p:cNvSpPr txBox="1">
            <a:spLocks/>
          </p:cNvSpPr>
          <p:nvPr/>
        </p:nvSpPr>
        <p:spPr bwMode="auto">
          <a:xfrm>
            <a:off x="2720975" y="1484313"/>
            <a:ext cx="8848725" cy="55959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 kern="0">
                <a:ea typeface="Calibri" charset="0"/>
                <a:cs typeface="Calibri" charset="0"/>
              </a:rPr>
              <a:t>Filtre : un concept polysémique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 kern="0">
                <a:ea typeface="Calibri" charset="0"/>
                <a:cs typeface="Calibri" charset="0"/>
              </a:rPr>
              <a:t>Méthodologie de recherche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 kern="0">
                <a:ea typeface="Calibri" charset="0"/>
                <a:cs typeface="Calibri" charset="0"/>
              </a:rPr>
              <a:t>La question à laquelle nous n’allons pas répondre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 kern="0">
                <a:ea typeface="Calibri" charset="0"/>
                <a:cs typeface="Calibri" charset="0"/>
              </a:rPr>
              <a:t>La question à laquelle nous allons répondre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 kern="0">
                <a:ea typeface="Calibri" charset="0"/>
                <a:cs typeface="Calibri" charset="0"/>
              </a:rPr>
              <a:t>Analyse des instruments de sélection utilisés à travers le monde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 kern="0">
                <a:ea typeface="Calibri" charset="0"/>
                <a:cs typeface="Calibri" charset="0"/>
              </a:rPr>
              <a:t>Quelques études empiriques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 kern="0">
                <a:ea typeface="Calibri" charset="0"/>
                <a:cs typeface="Calibri" charset="0"/>
              </a:rPr>
              <a:t>Conclusion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 kern="0"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 kern="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 kern="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2000"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05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7" y="0"/>
            <a:ext cx="12225827" cy="6998379"/>
          </a:xfrm>
          <a:prstGeom prst="rect">
            <a:avLst/>
          </a:prstGeom>
        </p:spPr>
      </p:pic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5010150" y="1104900"/>
            <a:ext cx="4257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endParaRPr lang="fr-BE" altLang="fr-FR" sz="2800">
              <a:solidFill>
                <a:srgbClr val="80808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-31750" y="1752600"/>
            <a:ext cx="5480050" cy="1908215"/>
          </a:xfrm>
          <a:prstGeom prst="rect">
            <a:avLst/>
          </a:prstGeom>
          <a:solidFill>
            <a:srgbClr val="0674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fr-BE" altLang="fr-FR" sz="1200">
              <a:solidFill>
                <a:schemeClr val="bg1"/>
              </a:solidFill>
              <a:latin typeface="Helvetica" charset="0"/>
            </a:endParaRPr>
          </a:p>
          <a:p>
            <a:r>
              <a:rPr lang="fr-BE" sz="4400">
                <a:solidFill>
                  <a:schemeClr val="bg1"/>
                </a:solidFill>
              </a:rPr>
              <a:t>Conclusions et discussions</a:t>
            </a:r>
          </a:p>
          <a:p>
            <a:pPr algn="r"/>
            <a:endParaRPr lang="fr-BE" altLang="fr-FR" b="1">
              <a:solidFill>
                <a:schemeClr val="bg1"/>
              </a:solidFill>
              <a:latin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" y="29658"/>
            <a:ext cx="5440389" cy="7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"/>
          <p:cNvSpPr>
            <a:spLocks noGrp="1"/>
          </p:cNvSpPr>
          <p:nvPr>
            <p:ph type="title" idx="4294967295"/>
          </p:nvPr>
        </p:nvSpPr>
        <p:spPr>
          <a:xfrm>
            <a:off x="2927350" y="182563"/>
            <a:ext cx="8281988" cy="923925"/>
          </a:xfrm>
        </p:spPr>
        <p:txBody>
          <a:bodyPr/>
          <a:lstStyle/>
          <a:p>
            <a:pPr eaLnBrk="1" hangingPunct="1"/>
            <a:r>
              <a:rPr lang="fr-FR" altLang="fr-FR" sz="4000" b="1">
                <a:solidFill>
                  <a:srgbClr val="067484"/>
                </a:solidFill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24579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2520950" y="182563"/>
            <a:ext cx="155575" cy="611187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C00000"/>
              </a:solidFill>
            </a:endParaRPr>
          </a:p>
        </p:txBody>
      </p:sp>
      <p:pic>
        <p:nvPicPr>
          <p:cNvPr id="2458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313" y="12763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13" y="14287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84" y="0"/>
            <a:ext cx="1828003" cy="685800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2783632" y="850829"/>
            <a:ext cx="8848725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x-none" sz="20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Entre idéologies, assomptions et contraintes</a:t>
            </a:r>
          </a:p>
          <a:p>
            <a:pPr lvl="1" algn="just">
              <a:lnSpc>
                <a:spcPct val="115000"/>
              </a:lnSpc>
              <a:spcBef>
                <a:spcPts val="100"/>
              </a:spcBef>
              <a:spcAft>
                <a:spcPts val="500"/>
              </a:spcAft>
              <a:defRPr/>
            </a:pPr>
            <a:r>
              <a:rPr lang="fr-FR" altLang="x-none" sz="16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Sur le choix d’implémenter un </a:t>
            </a:r>
            <a:r>
              <a:rPr lang="fr-FR" altLang="x-none" sz="1600" kern="0" dirty="0">
                <a:solidFill>
                  <a:schemeClr val="accent6"/>
                </a:solidFill>
                <a:cs typeface="Calibri" charset="0"/>
              </a:rPr>
              <a:t>filtre </a:t>
            </a:r>
            <a:r>
              <a:rPr lang="fr-FR" altLang="x-none" sz="16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(ou un examen)</a:t>
            </a:r>
          </a:p>
          <a:p>
            <a:pPr lvl="1" algn="just">
              <a:lnSpc>
                <a:spcPct val="115000"/>
              </a:lnSpc>
              <a:spcBef>
                <a:spcPts val="100"/>
              </a:spcBef>
              <a:spcAft>
                <a:spcPts val="500"/>
              </a:spcAft>
              <a:defRPr/>
            </a:pPr>
            <a:r>
              <a:rPr lang="fr-FR" altLang="x-none" sz="16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Sur la temporalité</a:t>
            </a:r>
          </a:p>
          <a:p>
            <a:pPr lvl="1" algn="just">
              <a:lnSpc>
                <a:spcPct val="115000"/>
              </a:lnSpc>
              <a:spcBef>
                <a:spcPts val="100"/>
              </a:spcBef>
              <a:spcAft>
                <a:spcPts val="500"/>
              </a:spcAft>
              <a:defRPr/>
            </a:pPr>
            <a:r>
              <a:rPr lang="fr-FR" altLang="x-none" sz="16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Sur la forme que devrait prendre cet examen (y compris la pondération)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x-none" sz="20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Quid de l’</a:t>
            </a:r>
            <a:r>
              <a:rPr lang="fr-FR" altLang="x-none" sz="2000" kern="0" dirty="0" err="1">
                <a:solidFill>
                  <a:schemeClr val="accent6"/>
                </a:solidFill>
                <a:ea typeface="Calibri" charset="0"/>
                <a:cs typeface="Calibri" charset="0"/>
              </a:rPr>
              <a:t>evidence</a:t>
            </a:r>
            <a:r>
              <a:rPr lang="fr-FR" altLang="x-none" sz="20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 </a:t>
            </a:r>
            <a:r>
              <a:rPr lang="fr-FR" altLang="x-none" sz="2000" kern="0" dirty="0" err="1">
                <a:solidFill>
                  <a:schemeClr val="accent6"/>
                </a:solidFill>
                <a:ea typeface="Calibri" charset="0"/>
                <a:cs typeface="Calibri" charset="0"/>
              </a:rPr>
              <a:t>based</a:t>
            </a:r>
            <a:r>
              <a:rPr lang="fr-FR" altLang="x-none" sz="20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 et du retour d’expérience 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x-none" sz="2000" kern="0" dirty="0">
                <a:solidFill>
                  <a:schemeClr val="accent6"/>
                </a:solidFill>
                <a:ea typeface="Calibri" charset="0"/>
                <a:cs typeface="Calibri" charset="0"/>
              </a:rPr>
              <a:t>L’éclairage de la science : imparfait mais réel !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x-none" sz="1600" kern="0" dirty="0">
                <a:solidFill>
                  <a:schemeClr val="accent6"/>
                </a:solidFill>
              </a:rPr>
              <a:t>La réussite des études supérieures dépend de variables endogène et exogène à l’étudiant. En ce qui concerne les variables endogènes, certaines sont mesurables et prédictives. Il s’agit des aptitudes cognitives, notamment les prérequis aux études. Les aptitudes non-cognitives sont plus difficilement mesurables et peu prédictives.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x-none" sz="1600" kern="0" dirty="0">
                <a:solidFill>
                  <a:schemeClr val="accent6"/>
                </a:solidFill>
              </a:rPr>
              <a:t>Un test “bien calibré” permettrait de repérer les étudiants n’ayant pas les aptitudes cognitives nécessaires et donc aucune chance de réussir dans une filière donnée. Cela permettrait des </a:t>
            </a:r>
            <a:r>
              <a:rPr lang="fr-FR" altLang="x-none" sz="1600" b="1" kern="0" dirty="0">
                <a:solidFill>
                  <a:schemeClr val="accent6"/>
                </a:solidFill>
              </a:rPr>
              <a:t>orientations, des réorientations ou des remédiations obligatoires précoces</a:t>
            </a:r>
            <a:r>
              <a:rPr lang="fr-FR" altLang="x-none" sz="1600" kern="0" dirty="0">
                <a:solidFill>
                  <a:schemeClr val="accent6"/>
                </a:solidFill>
              </a:rPr>
              <a:t>.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altLang="x-none" sz="1600" kern="0" dirty="0">
                <a:solidFill>
                  <a:schemeClr val="accent6"/>
                </a:solidFill>
              </a:rPr>
              <a:t>Nécessité d’avoir </a:t>
            </a:r>
            <a:r>
              <a:rPr lang="fr-FR" altLang="x-none" sz="1600" b="1" kern="0" dirty="0">
                <a:solidFill>
                  <a:schemeClr val="accent6"/>
                </a:solidFill>
              </a:rPr>
              <a:t>accès à des données </a:t>
            </a:r>
            <a:r>
              <a:rPr lang="fr-FR" altLang="x-none" sz="1600" kern="0" dirty="0">
                <a:solidFill>
                  <a:schemeClr val="accent6"/>
                </a:solidFill>
              </a:rPr>
              <a:t>fiables et complètes.</a:t>
            </a:r>
          </a:p>
        </p:txBody>
      </p:sp>
    </p:spTree>
    <p:extLst>
      <p:ext uri="{BB962C8B-B14F-4D97-AF65-F5344CB8AC3E}">
        <p14:creationId xmlns:p14="http://schemas.microsoft.com/office/powerpoint/2010/main" val="291555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A8EE32-B1FB-0E4D-AEC7-8DDD7629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99803748-F26C-FC47-AA8E-4D930D14D86E}"/>
              </a:ext>
            </a:extLst>
          </p:cNvPr>
          <p:cNvSpPr txBox="1">
            <a:spLocks/>
          </p:cNvSpPr>
          <p:nvPr/>
        </p:nvSpPr>
        <p:spPr bwMode="auto">
          <a:xfrm>
            <a:off x="2692400" y="187325"/>
            <a:ext cx="837215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Filtre, un concept polysémique</a:t>
            </a:r>
            <a:endParaRPr lang="fr-BE" altLang="fr-FR" sz="32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E1A488-73B2-E641-8FF6-C5236138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104" y="2204863"/>
            <a:ext cx="10523592" cy="28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4294967295"/>
          </p:nvPr>
        </p:nvSpPr>
        <p:spPr>
          <a:xfrm>
            <a:off x="2720975" y="1484313"/>
            <a:ext cx="8848725" cy="559593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Une équipe de recherche diversifiée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La lecture d’articles scientifiques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La lecture de textes officiels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La consultation de sites web spécialisés (Benchmark)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Des entretiens semi-structurés avec une série de partie-prenantes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Des études empiriques sur les données disponibles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Des réunions de travail entre membres de l’équipe de recherche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2000">
              <a:solidFill>
                <a:srgbClr val="595959"/>
              </a:solidFill>
            </a:endParaRPr>
          </a:p>
        </p:txBody>
      </p:sp>
      <p:sp>
        <p:nvSpPr>
          <p:cNvPr id="18435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18436" name="Titre 1"/>
          <p:cNvSpPr txBox="1">
            <a:spLocks/>
          </p:cNvSpPr>
          <p:nvPr/>
        </p:nvSpPr>
        <p:spPr bwMode="auto">
          <a:xfrm>
            <a:off x="2692400" y="187325"/>
            <a:ext cx="6824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Méthodologie de recherche</a:t>
            </a:r>
            <a:endParaRPr lang="fr-BE" altLang="fr-FR" sz="32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503488" y="187325"/>
            <a:ext cx="155575" cy="611188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674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4294967295"/>
          </p:nvPr>
        </p:nvSpPr>
        <p:spPr>
          <a:xfrm>
            <a:off x="2720975" y="1484313"/>
            <a:ext cx="8848725" cy="559593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Faut-il instaurer des filtres dans l’enseignement supérieur ?</a:t>
            </a:r>
            <a:endParaRPr lang="nl-BE" altLang="x-none" sz="200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2000">
              <a:solidFill>
                <a:srgbClr val="595959"/>
              </a:solidFill>
            </a:endParaRPr>
          </a:p>
        </p:txBody>
      </p:sp>
      <p:sp>
        <p:nvSpPr>
          <p:cNvPr id="18435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18436" name="Titre 1"/>
          <p:cNvSpPr txBox="1">
            <a:spLocks/>
          </p:cNvSpPr>
          <p:nvPr/>
        </p:nvSpPr>
        <p:spPr bwMode="auto">
          <a:xfrm>
            <a:off x="2692400" y="187325"/>
            <a:ext cx="988432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La question à laquelle nous n’allons pas </a:t>
            </a:r>
            <a:br>
              <a:rPr lang="fr-BE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fr-BE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répondre</a:t>
            </a:r>
            <a:endParaRPr lang="fr-BE" altLang="fr-FR" sz="32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503488" y="187325"/>
            <a:ext cx="155575" cy="611188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674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BD54D28-2D11-594C-BE27-0B930A117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641518"/>
              </p:ext>
            </p:extLst>
          </p:nvPr>
        </p:nvGraphicFramePr>
        <p:xfrm>
          <a:off x="3791744" y="2276872"/>
          <a:ext cx="5885011" cy="400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194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4294967295"/>
          </p:nvPr>
        </p:nvSpPr>
        <p:spPr>
          <a:xfrm>
            <a:off x="2720975" y="1484313"/>
            <a:ext cx="8848725" cy="559593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400">
                <a:ea typeface="Calibri" charset="0"/>
                <a:cs typeface="Calibri" charset="0"/>
              </a:rPr>
              <a:t>A-t-on les moyens de sélectionner des étudiants…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400">
                <a:ea typeface="Calibri" charset="0"/>
                <a:cs typeface="Calibri" charset="0"/>
              </a:rPr>
              <a:t>… les plus aptes à réussir les études (Responsabilité envers les établissements d’enseignement supérieur) ?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400">
                <a:ea typeface="Calibri" charset="0"/>
                <a:cs typeface="Calibri" charset="0"/>
              </a:rPr>
              <a:t>… les plus à même de couvrir mes besoins professionnels de demain (</a:t>
            </a:r>
            <a:r>
              <a:rPr lang="nl-BE" altLang="x-none" sz="2400" err="1">
                <a:ea typeface="Calibri" charset="0"/>
                <a:cs typeface="Calibri" charset="0"/>
              </a:rPr>
              <a:t>responsabilité</a:t>
            </a:r>
            <a:r>
              <a:rPr lang="nl-BE" altLang="x-none" sz="2400">
                <a:ea typeface="Calibri" charset="0"/>
                <a:cs typeface="Calibri" charset="0"/>
              </a:rPr>
              <a:t> sociale) ?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400">
                <a:ea typeface="Calibri" charset="0"/>
                <a:cs typeface="Calibri" charset="0"/>
              </a:rPr>
              <a:t>... Sans </a:t>
            </a:r>
            <a:r>
              <a:rPr lang="nl-BE" altLang="x-none" sz="2400" err="1">
                <a:ea typeface="Calibri" charset="0"/>
                <a:cs typeface="Calibri" charset="0"/>
              </a:rPr>
              <a:t>biais</a:t>
            </a:r>
            <a:r>
              <a:rPr lang="nl-BE" altLang="x-none" sz="2400">
                <a:ea typeface="Calibri" charset="0"/>
                <a:cs typeface="Calibri" charset="0"/>
              </a:rPr>
              <a:t> de sélection (</a:t>
            </a:r>
            <a:r>
              <a:rPr lang="nl-BE" altLang="x-none" sz="2400" err="1">
                <a:ea typeface="Calibri" charset="0"/>
                <a:cs typeface="Calibri" charset="0"/>
              </a:rPr>
              <a:t>responsabilité</a:t>
            </a:r>
            <a:r>
              <a:rPr lang="nl-BE" altLang="x-none" sz="2400">
                <a:ea typeface="Calibri" charset="0"/>
                <a:cs typeface="Calibri" charset="0"/>
              </a:rPr>
              <a:t> individuelle vis-à-vis de chacun des candidats).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160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2000">
              <a:solidFill>
                <a:srgbClr val="595959"/>
              </a:solidFill>
            </a:endParaRPr>
          </a:p>
        </p:txBody>
      </p:sp>
      <p:sp>
        <p:nvSpPr>
          <p:cNvPr id="18435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18436" name="Titre 1"/>
          <p:cNvSpPr txBox="1">
            <a:spLocks/>
          </p:cNvSpPr>
          <p:nvPr/>
        </p:nvSpPr>
        <p:spPr bwMode="auto">
          <a:xfrm>
            <a:off x="2692400" y="187325"/>
            <a:ext cx="988432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La question à laquelle nous allons répondre</a:t>
            </a:r>
            <a:endParaRPr lang="fr-BE" altLang="fr-FR" sz="32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503488" y="187325"/>
            <a:ext cx="155575" cy="611188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674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7" y="0"/>
            <a:ext cx="12225827" cy="6998379"/>
          </a:xfrm>
          <a:prstGeom prst="rect">
            <a:avLst/>
          </a:prstGeom>
        </p:spPr>
      </p:pic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5010150" y="1104900"/>
            <a:ext cx="4257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endParaRPr lang="fr-BE" altLang="fr-FR" sz="2800">
              <a:solidFill>
                <a:srgbClr val="808080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-31750" y="1752600"/>
            <a:ext cx="5480050" cy="2585323"/>
          </a:xfrm>
          <a:prstGeom prst="rect">
            <a:avLst/>
          </a:prstGeom>
          <a:solidFill>
            <a:srgbClr val="06748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fr-BE" altLang="fr-FR" sz="1200">
              <a:solidFill>
                <a:schemeClr val="bg1"/>
              </a:solidFill>
              <a:latin typeface="Helvetica" charset="0"/>
            </a:endParaRPr>
          </a:p>
          <a:p>
            <a:r>
              <a:rPr lang="fr-BE" sz="4400">
                <a:solidFill>
                  <a:schemeClr val="bg1"/>
                </a:solidFill>
              </a:rPr>
              <a:t>Analyse des instruments utilisés à travers le monde</a:t>
            </a:r>
          </a:p>
          <a:p>
            <a:pPr algn="r"/>
            <a:endParaRPr lang="fr-BE" altLang="fr-FR" b="1">
              <a:solidFill>
                <a:schemeClr val="bg1"/>
              </a:solidFill>
              <a:latin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" y="29658"/>
            <a:ext cx="5440389" cy="7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4294967295"/>
          </p:nvPr>
        </p:nvSpPr>
        <p:spPr>
          <a:xfrm>
            <a:off x="2720975" y="1484313"/>
            <a:ext cx="8848725" cy="559593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Type :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Indicateurs de performance scolaire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Résultats aux tests cognitifs de sélection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Qualités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La meilleure validité prédictive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La meilleure validité de contenu et de construit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Mesure des prérequis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Défauts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Parfois </a:t>
            </a:r>
            <a:r>
              <a:rPr lang="nl-BE" altLang="x-none" sz="1600" err="1">
                <a:ea typeface="Calibri" charset="0"/>
                <a:cs typeface="Calibri" charset="0"/>
              </a:rPr>
              <a:t>peu</a:t>
            </a:r>
            <a:r>
              <a:rPr lang="nl-BE" altLang="x-none" sz="1600">
                <a:ea typeface="Calibri" charset="0"/>
                <a:cs typeface="Calibri" charset="0"/>
              </a:rPr>
              <a:t> discriminant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Socialement et ethniquement non neutre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2000">
              <a:solidFill>
                <a:srgbClr val="595959"/>
              </a:solidFill>
            </a:endParaRPr>
          </a:p>
        </p:txBody>
      </p:sp>
      <p:sp>
        <p:nvSpPr>
          <p:cNvPr id="18435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18436" name="Titre 1"/>
          <p:cNvSpPr txBox="1">
            <a:spLocks/>
          </p:cNvSpPr>
          <p:nvPr/>
        </p:nvSpPr>
        <p:spPr bwMode="auto">
          <a:xfrm>
            <a:off x="2692400" y="187325"/>
            <a:ext cx="85161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Les instruments utilisés pour la sélection : les instruments cognitifs</a:t>
            </a:r>
            <a:endParaRPr lang="fr-BE" altLang="fr-FR" sz="32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503488" y="187325"/>
            <a:ext cx="155575" cy="611188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674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>
            <p:ph idx="4294967295"/>
          </p:nvPr>
        </p:nvSpPr>
        <p:spPr>
          <a:xfrm>
            <a:off x="2720975" y="1484313"/>
            <a:ext cx="8848725" cy="5595937"/>
          </a:xfrm>
        </p:spPr>
        <p:txBody>
          <a:bodyPr numCol="2"/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Type :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 b="1">
                <a:solidFill>
                  <a:srgbClr val="FF0000"/>
                </a:solidFill>
                <a:ea typeface="Calibri" charset="0"/>
                <a:cs typeface="Calibri" charset="0"/>
              </a:rPr>
              <a:t>L’entretien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 b="1">
                <a:solidFill>
                  <a:srgbClr val="FF0000"/>
                </a:solidFill>
                <a:ea typeface="Calibri" charset="0"/>
                <a:cs typeface="Calibri" charset="0"/>
              </a:rPr>
              <a:t>Les recommandations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 b="1">
                <a:solidFill>
                  <a:srgbClr val="FF0000"/>
                </a:solidFill>
                <a:ea typeface="Calibri" charset="0"/>
                <a:cs typeface="Calibri" charset="0"/>
              </a:rPr>
              <a:t>Le dossier personnel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 b="1">
                <a:solidFill>
                  <a:srgbClr val="FFC000"/>
                </a:solidFill>
                <a:ea typeface="Calibri" charset="0"/>
                <a:cs typeface="Calibri" charset="0"/>
              </a:rPr>
              <a:t>Les tests d’aptitudes non-cognitives</a:t>
            </a:r>
            <a:endParaRPr lang="nl-BE" altLang="x-none" sz="1600" b="1">
              <a:solidFill>
                <a:srgbClr val="FF0000"/>
              </a:solidFill>
              <a:ea typeface="Calibri" charset="0"/>
              <a:cs typeface="Calibri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 b="1">
                <a:solidFill>
                  <a:srgbClr val="FFC000"/>
                </a:solidFill>
                <a:ea typeface="Calibri" charset="0"/>
                <a:cs typeface="Calibri" charset="0"/>
              </a:rPr>
              <a:t>Les tests de personnalité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 b="1">
                <a:solidFill>
                  <a:srgbClr val="92D050"/>
                </a:solidFill>
                <a:ea typeface="Calibri" charset="0"/>
                <a:cs typeface="Calibri" charset="0"/>
              </a:rPr>
              <a:t>Les mini-entrevues multiples</a:t>
            </a:r>
            <a:endParaRPr lang="nl-BE" altLang="x-none" sz="1600" b="1">
              <a:solidFill>
                <a:srgbClr val="FFC000"/>
              </a:solidFill>
              <a:ea typeface="Calibri" charset="0"/>
              <a:cs typeface="Calibri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 b="1">
                <a:solidFill>
                  <a:srgbClr val="92D050"/>
                </a:solidFill>
                <a:ea typeface="Calibri" charset="0"/>
                <a:cs typeface="Calibri" charset="0"/>
              </a:rPr>
              <a:t>Les tests de jugements situationnels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Qualités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Une validité incrémentielle sur la fin du parcours scolaire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Parfois moins sujet aux biais ethniques et sociaux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2000">
                <a:ea typeface="Calibri" charset="0"/>
                <a:cs typeface="Calibri" charset="0"/>
              </a:rPr>
              <a:t>Défauts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Domaine de référence ?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Validité de contenu et de contruit ?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Prérequis ?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Pondération ?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nl-BE" altLang="x-none" sz="1600">
                <a:ea typeface="Calibri" charset="0"/>
                <a:cs typeface="Calibri" charset="0"/>
              </a:rPr>
              <a:t>Construire de telles épreuves 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nl-BE" altLang="x-none" sz="2000">
              <a:solidFill>
                <a:srgbClr val="595959"/>
              </a:solidFill>
              <a:ea typeface="Calibri" charset="0"/>
              <a:cs typeface="Calibri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n-GB" altLang="x-none" sz="2000">
              <a:solidFill>
                <a:srgbClr val="595959"/>
              </a:solidFill>
            </a:endParaRPr>
          </a:p>
        </p:txBody>
      </p:sp>
      <p:sp>
        <p:nvSpPr>
          <p:cNvPr id="18435" name="Espace réservé du numéro de diapositive 7"/>
          <p:cNvSpPr txBox="1">
            <a:spLocks noGrp="1"/>
          </p:cNvSpPr>
          <p:nvPr/>
        </p:nvSpPr>
        <p:spPr bwMode="auto">
          <a:xfrm>
            <a:off x="10153650" y="6580188"/>
            <a:ext cx="514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200">
              <a:solidFill>
                <a:srgbClr val="000000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18436" name="Titre 1"/>
          <p:cNvSpPr txBox="1">
            <a:spLocks/>
          </p:cNvSpPr>
          <p:nvPr/>
        </p:nvSpPr>
        <p:spPr bwMode="auto">
          <a:xfrm>
            <a:off x="2692400" y="187325"/>
            <a:ext cx="85161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Verdana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Verdana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Verdana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b="1">
                <a:solidFill>
                  <a:srgbClr val="067484"/>
                </a:solidFill>
                <a:latin typeface="Helvetica" charset="0"/>
                <a:ea typeface="Helvetica" charset="0"/>
                <a:cs typeface="Helvetica" charset="0"/>
              </a:rPr>
              <a:t>Les instruments utilisés pour la sélection : les instruments non-cognitifs</a:t>
            </a:r>
            <a:endParaRPr lang="fr-BE" altLang="fr-FR" sz="3200" b="1">
              <a:solidFill>
                <a:srgbClr val="067484"/>
              </a:solidFill>
              <a:latin typeface="Helvetica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503488" y="187325"/>
            <a:ext cx="155575" cy="611188"/>
          </a:xfrm>
          <a:prstGeom prst="rect">
            <a:avLst/>
          </a:prstGeom>
          <a:solidFill>
            <a:srgbClr val="0674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6748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09692"/>
      </p:ext>
    </p:extLst>
  </p:cSld>
  <p:clrMapOvr>
    <a:masterClrMapping/>
  </p:clrMapOvr>
</p:sld>
</file>

<file path=ppt/theme/theme1.xml><?xml version="1.0" encoding="utf-8"?>
<a:theme xmlns:a="http://schemas.openxmlformats.org/drawingml/2006/main" name="Bordur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ord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8061</TotalTime>
  <Words>885</Words>
  <Application>Microsoft Macintosh PowerPoint</Application>
  <PresentationFormat>Grand écran</PresentationFormat>
  <Paragraphs>154</Paragraphs>
  <Slides>21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Abadi MT Condensed Light</vt:lpstr>
      <vt:lpstr>Arial</vt:lpstr>
      <vt:lpstr>Calibri</vt:lpstr>
      <vt:lpstr>Garamond</vt:lpstr>
      <vt:lpstr>Helvetica</vt:lpstr>
      <vt:lpstr>Verdana</vt:lpstr>
      <vt:lpstr>Wingdings</vt:lpstr>
      <vt:lpstr>Bordure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Etude de l’impact des seuils en Faculté de Médecine  </vt:lpstr>
      <vt:lpstr>Projet “Passeport pour le bac” </vt:lpstr>
      <vt:lpstr>Projet “Passeport pour le bac” </vt:lpstr>
      <vt:lpstr>Présentation PowerPoint</vt:lpstr>
      <vt:lpstr>Sélection ingénieur ULiège</vt:lpstr>
      <vt:lpstr>Sélection ingénieur ULiège</vt:lpstr>
      <vt:lpstr>Présentation PowerPoint</vt:lpstr>
      <vt:lpstr>Présentation PowerPoint</vt:lpstr>
      <vt:lpstr>Présentation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aslenoir</dc:creator>
  <cp:lastModifiedBy>Pascal Detroz</cp:lastModifiedBy>
  <cp:revision>313</cp:revision>
  <cp:lastPrinted>2017-10-26T08:29:03Z</cp:lastPrinted>
  <dcterms:created xsi:type="dcterms:W3CDTF">2012-04-16T11:49:52Z</dcterms:created>
  <dcterms:modified xsi:type="dcterms:W3CDTF">2019-03-20T13:30:03Z</dcterms:modified>
</cp:coreProperties>
</file>