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42" r:id="rId2"/>
    <p:sldId id="396" r:id="rId3"/>
    <p:sldId id="397" r:id="rId4"/>
    <p:sldId id="398" r:id="rId5"/>
    <p:sldId id="403" r:id="rId6"/>
    <p:sldId id="404" r:id="rId7"/>
    <p:sldId id="405" r:id="rId8"/>
    <p:sldId id="399" r:id="rId9"/>
    <p:sldId id="401" r:id="rId10"/>
    <p:sldId id="402" r:id="rId11"/>
    <p:sldId id="406" r:id="rId12"/>
    <p:sldId id="407" r:id="rId13"/>
    <p:sldId id="408" r:id="rId14"/>
    <p:sldId id="409" r:id="rId15"/>
    <p:sldId id="410" r:id="rId16"/>
    <p:sldId id="411" r:id="rId17"/>
    <p:sldId id="412" r:id="rId18"/>
    <p:sldId id="413" r:id="rId19"/>
    <p:sldId id="414" r:id="rId20"/>
    <p:sldId id="346"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p:restoredTop sz="94667"/>
  </p:normalViewPr>
  <p:slideViewPr>
    <p:cSldViewPr snapToGrid="0" snapToObjects="1">
      <p:cViewPr varScale="1">
        <p:scale>
          <a:sx n="128" d="100"/>
          <a:sy n="128" d="100"/>
        </p:scale>
        <p:origin x="4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4F3C3-CCB5-1B42-8DE6-38DAAD072782}" type="datetimeFigureOut">
              <a:rPr lang="fr-FR" smtClean="0"/>
              <a:t>20/03/2019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4B5C5-81E1-C040-ADA6-396AA8E64DC1}" type="slidenum">
              <a:rPr lang="fr-FR" smtClean="0"/>
              <a:t>‹N°›</a:t>
            </a:fld>
            <a:endParaRPr lang="fr-FR"/>
          </a:p>
        </p:txBody>
      </p:sp>
    </p:spTree>
    <p:extLst>
      <p:ext uri="{BB962C8B-B14F-4D97-AF65-F5344CB8AC3E}">
        <p14:creationId xmlns:p14="http://schemas.microsoft.com/office/powerpoint/2010/main" val="217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2</a:t>
            </a:fld>
            <a:endParaRPr lang="fr-FR" altLang="fr-FR"/>
          </a:p>
        </p:txBody>
      </p:sp>
    </p:spTree>
    <p:extLst>
      <p:ext uri="{BB962C8B-B14F-4D97-AF65-F5344CB8AC3E}">
        <p14:creationId xmlns:p14="http://schemas.microsoft.com/office/powerpoint/2010/main" val="67476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3</a:t>
            </a:fld>
            <a:endParaRPr lang="fr-FR" altLang="fr-FR"/>
          </a:p>
        </p:txBody>
      </p:sp>
    </p:spTree>
    <p:extLst>
      <p:ext uri="{BB962C8B-B14F-4D97-AF65-F5344CB8AC3E}">
        <p14:creationId xmlns:p14="http://schemas.microsoft.com/office/powerpoint/2010/main" val="73891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4</a:t>
            </a:fld>
            <a:endParaRPr lang="fr-FR" altLang="fr-FR"/>
          </a:p>
        </p:txBody>
      </p:sp>
    </p:spTree>
    <p:extLst>
      <p:ext uri="{BB962C8B-B14F-4D97-AF65-F5344CB8AC3E}">
        <p14:creationId xmlns:p14="http://schemas.microsoft.com/office/powerpoint/2010/main" val="104155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8</a:t>
            </a:fld>
            <a:endParaRPr lang="fr-FR" altLang="fr-FR"/>
          </a:p>
        </p:txBody>
      </p:sp>
    </p:spTree>
    <p:extLst>
      <p:ext uri="{BB962C8B-B14F-4D97-AF65-F5344CB8AC3E}">
        <p14:creationId xmlns:p14="http://schemas.microsoft.com/office/powerpoint/2010/main" val="80718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9</a:t>
            </a:fld>
            <a:endParaRPr lang="fr-FR" altLang="fr-FR"/>
          </a:p>
        </p:txBody>
      </p:sp>
    </p:spTree>
    <p:extLst>
      <p:ext uri="{BB962C8B-B14F-4D97-AF65-F5344CB8AC3E}">
        <p14:creationId xmlns:p14="http://schemas.microsoft.com/office/powerpoint/2010/main" val="130609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10</a:t>
            </a:fld>
            <a:endParaRPr lang="fr-FR" altLang="fr-FR"/>
          </a:p>
        </p:txBody>
      </p:sp>
    </p:spTree>
    <p:extLst>
      <p:ext uri="{BB962C8B-B14F-4D97-AF65-F5344CB8AC3E}">
        <p14:creationId xmlns:p14="http://schemas.microsoft.com/office/powerpoint/2010/main" val="292635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76864-01DE-6242-A444-7E5372BAC9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399D3DA-AEBD-6444-9EDB-0A98590E08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230F5AF-9153-8542-8DA7-BF2A25162408}"/>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98536FE3-C80B-9141-95D4-549341F26C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4E8119-C7C6-CC41-B088-FD65587C8A84}"/>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61879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AE398-25A9-8948-8E12-818BCBEFE9F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0E1DE08-4AA0-F348-8AF7-0293D69B3DBC}"/>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5B53CF0-C72A-1A4F-B253-3230B37982C1}"/>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ADE8C1D1-AFFA-1E47-81E2-CAF91C1815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92AA84-20A9-F34D-BCB1-2783D4B255BD}"/>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26918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01E8FF-095D-494E-9306-6384618C693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1FAAB6-3CE0-804C-81D6-FE65D39508B0}"/>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4E07832-5565-3A43-90A9-0AE86DFF533B}"/>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0082B054-B554-BE48-A0C4-2F2AB6DC69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03C8CD-F488-E64D-819E-6EF4E579DB1F}"/>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0455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686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474D6-8A61-1E49-8509-E53A97D9C159}"/>
              </a:ext>
            </a:extLst>
          </p:cNvPr>
          <p:cNvSpPr/>
          <p:nvPr userDrawn="1"/>
        </p:nvSpPr>
        <p:spPr>
          <a:xfrm>
            <a:off x="119063" y="115888"/>
            <a:ext cx="12072937" cy="86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itre 1">
            <a:extLst>
              <a:ext uri="{FF2B5EF4-FFF2-40B4-BE49-F238E27FC236}">
                <a16:creationId xmlns:a16="http://schemas.microsoft.com/office/drawing/2014/main" id="{9F2F903A-023C-BC42-B8B2-6EB2177BA8FE}"/>
              </a:ext>
            </a:extLst>
          </p:cNvPr>
          <p:cNvSpPr txBox="1">
            <a:spLocks/>
          </p:cNvSpPr>
          <p:nvPr userDrawn="1"/>
        </p:nvSpPr>
        <p:spPr bwMode="auto">
          <a:xfrm>
            <a:off x="2692400" y="187325"/>
            <a:ext cx="6824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9pPr>
          </a:lstStyle>
          <a:p>
            <a:pPr eaLnBrk="1" hangingPunct="1">
              <a:spcBef>
                <a:spcPct val="0"/>
              </a:spcBef>
              <a:buClrTx/>
              <a:buSzTx/>
              <a:buFontTx/>
              <a:buNone/>
              <a:defRPr/>
            </a:pPr>
            <a:endParaRPr lang="fr-BE" altLang="fr-FR" sz="4000" b="1" dirty="0">
              <a:solidFill>
                <a:srgbClr val="067484"/>
              </a:solidFill>
              <a:latin typeface="Helvetica" pitchFamily="34" charset="0"/>
              <a:cs typeface="Times New Roman" pitchFamily="18" charset="0"/>
            </a:endParaRPr>
          </a:p>
        </p:txBody>
      </p:sp>
      <p:sp>
        <p:nvSpPr>
          <p:cNvPr id="4" name="Rectangle 3">
            <a:extLst>
              <a:ext uri="{FF2B5EF4-FFF2-40B4-BE49-F238E27FC236}">
                <a16:creationId xmlns:a16="http://schemas.microsoft.com/office/drawing/2014/main" id="{6C26F34F-F611-1D40-BDF8-8DB8E4C3ADD3}"/>
              </a:ext>
            </a:extLst>
          </p:cNvPr>
          <p:cNvSpPr/>
          <p:nvPr userDrawn="1"/>
        </p:nvSpPr>
        <p:spPr>
          <a:xfrm flipV="1">
            <a:off x="2503488" y="187325"/>
            <a:ext cx="188912" cy="577850"/>
          </a:xfrm>
          <a:prstGeom prst="rect">
            <a:avLst/>
          </a:prstGeom>
          <a:solidFill>
            <a:srgbClr val="06748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067484"/>
              </a:solidFill>
            </a:endParaRPr>
          </a:p>
        </p:txBody>
      </p:sp>
      <p:pic>
        <p:nvPicPr>
          <p:cNvPr id="5" name="Image 2">
            <a:extLst>
              <a:ext uri="{FF2B5EF4-FFF2-40B4-BE49-F238E27FC236}">
                <a16:creationId xmlns:a16="http://schemas.microsoft.com/office/drawing/2014/main" id="{9A05C1A9-5380-C845-A7FA-DF0BC585D2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24431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920553B-44E9-F547-A8AE-3927B0F39FBA}"/>
              </a:ext>
            </a:extLst>
          </p:cNvPr>
          <p:cNvSpPr/>
          <p:nvPr userDrawn="1"/>
        </p:nvSpPr>
        <p:spPr>
          <a:xfrm>
            <a:off x="9191625" y="6299200"/>
            <a:ext cx="3000375" cy="369888"/>
          </a:xfrm>
          <a:prstGeom prst="rect">
            <a:avLst/>
          </a:prstGeom>
          <a:solidFill>
            <a:schemeClr val="bg1">
              <a:lumMod val="50000"/>
              <a:alpha val="90000"/>
            </a:schemeClr>
          </a:solidFill>
        </p:spPr>
        <p:txBody>
          <a:bodyPr>
            <a:spAutoFit/>
          </a:bodyPr>
          <a:lstStyle/>
          <a:p>
            <a:pPr marR="400">
              <a:defRPr/>
            </a:pPr>
            <a:r>
              <a:rPr lang="fr-BE" dirty="0">
                <a:solidFill>
                  <a:schemeClr val="bg1"/>
                </a:solidFill>
                <a:latin typeface="Helvetica" panose="020B0604020202020204" pitchFamily="34" charset="0"/>
              </a:rPr>
              <a:t>ADMEE 2019 - Lausanne</a:t>
            </a:r>
            <a:endParaRPr lang="fr-BE" sz="1100" dirty="0">
              <a:solidFill>
                <a:schemeClr val="bg1"/>
              </a:solidFill>
            </a:endParaRPr>
          </a:p>
        </p:txBody>
      </p:sp>
    </p:spTree>
    <p:extLst>
      <p:ext uri="{BB962C8B-B14F-4D97-AF65-F5344CB8AC3E}">
        <p14:creationId xmlns:p14="http://schemas.microsoft.com/office/powerpoint/2010/main" val="411962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126D0-C456-CC48-A023-9B690C7913D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0EB27E-AE7A-1146-8B38-2F1407FE91FE}"/>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E793EDB-4F74-C14D-8C61-D66CA4644EBA}"/>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BC5B19FA-A41F-3E46-9CB4-95F9C792EE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38F336-2BA7-3A47-84FE-5EA12780CA83}"/>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6241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3C4B9-EAE0-E64E-A228-D54C3EF19A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8E0657A-5321-E943-9BF0-E6EE0F5FD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349B639-23F0-0740-8285-58B2297E3386}"/>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D4B77A6E-84C0-2E43-BE16-65CD9B9B9F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F3D5CD-88FB-5A41-8FE3-A04A193083DD}"/>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78180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0E736-EDA1-6143-B469-21E3E0277D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1FA901-8D74-1343-8769-D9D29B063250}"/>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EE43CBE-4908-2A45-A409-A7BFD70D8642}"/>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DACD2E8-7BC2-9941-846D-778DEB0C4640}"/>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6" name="Espace réservé du pied de page 5">
            <a:extLst>
              <a:ext uri="{FF2B5EF4-FFF2-40B4-BE49-F238E27FC236}">
                <a16:creationId xmlns:a16="http://schemas.microsoft.com/office/drawing/2014/main" id="{CB284AB1-6811-1B44-93A2-283F5AB6E5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5F8FB7E-037F-E448-B81F-83150C96A281}"/>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5298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C25DA-C24A-7749-9D9A-38FD21A98B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B732E77-4541-704F-BD7D-A6D5A2531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E49BB24-69FA-6241-A220-B7F9D54DF00B}"/>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ED57182-892A-6C4D-B71F-FA1749A3B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A70A3AFA-0ABF-3147-83D4-8E84934EA2EE}"/>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CC03F5CC-E437-D240-8298-92C04B76C24C}"/>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8" name="Espace réservé du pied de page 7">
            <a:extLst>
              <a:ext uri="{FF2B5EF4-FFF2-40B4-BE49-F238E27FC236}">
                <a16:creationId xmlns:a16="http://schemas.microsoft.com/office/drawing/2014/main" id="{518ED456-EA75-E444-9506-7850E4DF16F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92C1FFE-0F95-4B49-A520-64D980CE1A05}"/>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416790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2837C-A118-7140-A59D-639E92E7E8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9B9ED52-D6AD-994F-8E1B-C8F153912A10}"/>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4" name="Espace réservé du pied de page 3">
            <a:extLst>
              <a:ext uri="{FF2B5EF4-FFF2-40B4-BE49-F238E27FC236}">
                <a16:creationId xmlns:a16="http://schemas.microsoft.com/office/drawing/2014/main" id="{DCD2D313-5BE4-8C4C-B81F-E1B202C2EC6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2EDACE0-AE60-9A4F-8974-856269B96213}"/>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228179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BA6422-720D-6643-90C0-21390772C105}"/>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3" name="Espace réservé du pied de page 2">
            <a:extLst>
              <a:ext uri="{FF2B5EF4-FFF2-40B4-BE49-F238E27FC236}">
                <a16:creationId xmlns:a16="http://schemas.microsoft.com/office/drawing/2014/main" id="{BA68ED20-0E28-9C49-BFAF-2DDDF58418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7DEA502-9FF7-294F-9E01-9F2FB2229641}"/>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242131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E0647-E792-5848-8598-BF0910399F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5CFD688-E760-CA43-80E1-769D56CF6E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6664C76E-FD0F-804C-8E04-C32B01CAA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3B753E3-5DBB-3948-8D75-8AB54FB041F9}"/>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6" name="Espace réservé du pied de page 5">
            <a:extLst>
              <a:ext uri="{FF2B5EF4-FFF2-40B4-BE49-F238E27FC236}">
                <a16:creationId xmlns:a16="http://schemas.microsoft.com/office/drawing/2014/main" id="{BED31ACE-1238-5347-9226-D03773232F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0F13F2-F3B8-CC43-89DE-56F46403AFAB}"/>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55471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6D649-0DF5-C64C-9AE8-286E0A28CB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6D73B5C-40E8-E841-92B5-45B410F0B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FD6156E-7E12-3B48-AADF-80EF89DA96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38798B5-1375-324E-9559-6E27D27378C6}"/>
              </a:ext>
            </a:extLst>
          </p:cNvPr>
          <p:cNvSpPr>
            <a:spLocks noGrp="1"/>
          </p:cNvSpPr>
          <p:nvPr>
            <p:ph type="dt" sz="half" idx="10"/>
          </p:nvPr>
        </p:nvSpPr>
        <p:spPr/>
        <p:txBody>
          <a:bodyPr/>
          <a:lstStyle/>
          <a:p>
            <a:fld id="{C06CAB73-AA85-FF43-88B5-3B4488C48015}" type="datetimeFigureOut">
              <a:rPr lang="fr-FR" smtClean="0"/>
              <a:t>20/03/2019</a:t>
            </a:fld>
            <a:endParaRPr lang="fr-FR"/>
          </a:p>
        </p:txBody>
      </p:sp>
      <p:sp>
        <p:nvSpPr>
          <p:cNvPr id="6" name="Espace réservé du pied de page 5">
            <a:extLst>
              <a:ext uri="{FF2B5EF4-FFF2-40B4-BE49-F238E27FC236}">
                <a16:creationId xmlns:a16="http://schemas.microsoft.com/office/drawing/2014/main" id="{750E4107-E3CE-284B-AA9E-3FE4E120D4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75CC2A-3D08-A247-8A17-27E3FE72992F}"/>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03721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F5F8A3-7180-F045-8372-661D92F60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39DEFD-685F-9142-9B80-D161503E6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9F3FDA9-7E45-D840-A5CB-6195454E4C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CAB73-AA85-FF43-88B5-3B4488C48015}" type="datetimeFigureOut">
              <a:rPr lang="fr-FR" smtClean="0"/>
              <a:t>20/03/2019</a:t>
            </a:fld>
            <a:endParaRPr lang="fr-FR"/>
          </a:p>
        </p:txBody>
      </p:sp>
      <p:sp>
        <p:nvSpPr>
          <p:cNvPr id="5" name="Espace réservé du pied de page 4">
            <a:extLst>
              <a:ext uri="{FF2B5EF4-FFF2-40B4-BE49-F238E27FC236}">
                <a16:creationId xmlns:a16="http://schemas.microsoft.com/office/drawing/2014/main" id="{7668A0E4-F244-4C41-8A54-E9AB1856C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6D9E70D-94F0-0C4B-85A1-6B499C63F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BBDD4-7404-3145-B8A3-6072056ED125}" type="slidenum">
              <a:rPr lang="fr-FR" smtClean="0"/>
              <a:t>‹N°›</a:t>
            </a:fld>
            <a:endParaRPr lang="fr-FR"/>
          </a:p>
        </p:txBody>
      </p:sp>
    </p:spTree>
    <p:extLst>
      <p:ext uri="{BB962C8B-B14F-4D97-AF65-F5344CB8AC3E}">
        <p14:creationId xmlns:p14="http://schemas.microsoft.com/office/powerpoint/2010/main" val="2939656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1">
            <a:extLst>
              <a:ext uri="{FF2B5EF4-FFF2-40B4-BE49-F238E27FC236}">
                <a16:creationId xmlns:a16="http://schemas.microsoft.com/office/drawing/2014/main" id="{FF141875-BE36-4346-9A48-15BF58E5D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C9E3094-1E53-8C42-8A5A-98366187830F}"/>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5124" name="Titre 2">
            <a:extLst>
              <a:ext uri="{FF2B5EF4-FFF2-40B4-BE49-F238E27FC236}">
                <a16:creationId xmlns:a16="http://schemas.microsoft.com/office/drawing/2014/main" id="{CC542704-62D3-8A47-9BBD-A313AE54DF90}"/>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fr-BE" altLang="fr-FR" sz="2400" dirty="0">
                <a:solidFill>
                  <a:srgbClr val="067484"/>
                </a:solidFill>
                <a:latin typeface="Helvetica" pitchFamily="2" charset="0"/>
                <a:ea typeface="Helvetica" pitchFamily="2" charset="0"/>
                <a:cs typeface="Helvetica" pitchFamily="2" charset="0"/>
              </a:rPr>
              <a:t>Pascal Detroz – Laurent Leduc – Yannick </a:t>
            </a:r>
            <a:r>
              <a:rPr lang="fr-BE" altLang="fr-FR" sz="2400" dirty="0" err="1">
                <a:solidFill>
                  <a:srgbClr val="067484"/>
                </a:solidFill>
                <a:latin typeface="Helvetica" pitchFamily="2" charset="0"/>
                <a:ea typeface="Helvetica" pitchFamily="2" charset="0"/>
                <a:cs typeface="Helvetica" pitchFamily="2" charset="0"/>
              </a:rPr>
              <a:t>Lonhay</a:t>
            </a:r>
            <a:r>
              <a:rPr lang="fr-BE" altLang="fr-FR" sz="2400" dirty="0">
                <a:solidFill>
                  <a:srgbClr val="067484"/>
                </a:solidFill>
                <a:latin typeface="Helvetica" pitchFamily="2" charset="0"/>
                <a:ea typeface="Helvetica" pitchFamily="2" charset="0"/>
                <a:cs typeface="Helvetica" pitchFamily="2" charset="0"/>
              </a:rPr>
              <a:t> – Dominique </a:t>
            </a:r>
            <a:r>
              <a:rPr lang="fr-BE" altLang="fr-FR" sz="2400" dirty="0" err="1">
                <a:solidFill>
                  <a:srgbClr val="067484"/>
                </a:solidFill>
                <a:latin typeface="Helvetica" pitchFamily="2" charset="0"/>
                <a:ea typeface="Helvetica" pitchFamily="2" charset="0"/>
                <a:cs typeface="Helvetica" pitchFamily="2" charset="0"/>
              </a:rPr>
              <a:t>Verpoorten</a:t>
            </a:r>
            <a:endParaRPr lang="fr-BE" altLang="fr-FR" sz="2400" dirty="0">
              <a:solidFill>
                <a:srgbClr val="067484"/>
              </a:solidFill>
              <a:latin typeface="Helvetica" pitchFamily="2" charset="0"/>
              <a:ea typeface="Helvetica" pitchFamily="2" charset="0"/>
              <a:cs typeface="Helvetica" pitchFamily="2" charset="0"/>
            </a:endParaRPr>
          </a:p>
        </p:txBody>
      </p:sp>
      <p:sp>
        <p:nvSpPr>
          <p:cNvPr id="5125" name="ZoneTexte 5">
            <a:extLst>
              <a:ext uri="{FF2B5EF4-FFF2-40B4-BE49-F238E27FC236}">
                <a16:creationId xmlns:a16="http://schemas.microsoft.com/office/drawing/2014/main" id="{7FD952FA-9119-1C48-9EDD-873BA8D49687}"/>
              </a:ext>
            </a:extLst>
          </p:cNvPr>
          <p:cNvSpPr txBox="1">
            <a:spLocks noChangeArrowheads="1"/>
          </p:cNvSpPr>
          <p:nvPr/>
        </p:nvSpPr>
        <p:spPr bwMode="auto">
          <a:xfrm>
            <a:off x="3248026" y="771625"/>
            <a:ext cx="3429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r>
              <a:rPr lang="fr-FR" sz="1600" dirty="0">
                <a:latin typeface="Chalkduster" panose="03050602040202020205" pitchFamily="66" charset="77"/>
              </a:rPr>
              <a:t>l’enseignement </a:t>
            </a:r>
          </a:p>
          <a:p>
            <a:pPr>
              <a:buFont typeface="Arial" panose="020B0604020202020204" pitchFamily="34" charset="0"/>
              <a:buNone/>
            </a:pPr>
            <a:r>
              <a:rPr lang="fr-FR" sz="1600" dirty="0">
                <a:latin typeface="Chalkduster" panose="03050602040202020205" pitchFamily="66" charset="77"/>
              </a:rPr>
              <a:t>    supérieur</a:t>
            </a:r>
            <a:endParaRPr lang="fr-BE" altLang="fr-FR" sz="1600" dirty="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126" name="Rectangle 12">
            <a:extLst>
              <a:ext uri="{FF2B5EF4-FFF2-40B4-BE49-F238E27FC236}">
                <a16:creationId xmlns:a16="http://schemas.microsoft.com/office/drawing/2014/main" id="{080D0B45-7119-BA43-8836-855D417D518C}"/>
              </a:ext>
            </a:extLst>
          </p:cNvPr>
          <p:cNvSpPr>
            <a:spLocks noChangeArrowheads="1"/>
          </p:cNvSpPr>
          <p:nvPr/>
        </p:nvSpPr>
        <p:spPr bwMode="auto">
          <a:xfrm>
            <a:off x="0" y="3069094"/>
            <a:ext cx="5480050" cy="2123658"/>
          </a:xfrm>
          <a:prstGeom prst="rect">
            <a:avLst/>
          </a:prstGeom>
          <a:solidFill>
            <a:srgbClr val="0674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fr-BE" altLang="fr-FR" sz="1200" dirty="0">
              <a:solidFill>
                <a:schemeClr val="bg1"/>
              </a:solidFill>
              <a:latin typeface="Helvetica" pitchFamily="2" charset="0"/>
            </a:endParaRPr>
          </a:p>
          <a:p>
            <a:endParaRPr lang="fr-FR" dirty="0">
              <a:solidFill>
                <a:schemeClr val="bg1"/>
              </a:solidFill>
            </a:endParaRPr>
          </a:p>
          <a:p>
            <a:r>
              <a:rPr lang="fr-FR" sz="2800" dirty="0">
                <a:solidFill>
                  <a:schemeClr val="bg1"/>
                </a:solidFill>
              </a:rPr>
              <a:t>Formation initiale des encadrants universitaires : évaluation d’un programme qui fête ses dix ans.  </a:t>
            </a:r>
            <a:endParaRPr lang="fr-BE" sz="2800" dirty="0">
              <a:solidFill>
                <a:schemeClr val="bg1"/>
              </a:solidFill>
            </a:endParaRPr>
          </a:p>
          <a:p>
            <a:endParaRPr lang="fr-BE" dirty="0"/>
          </a:p>
        </p:txBody>
      </p:sp>
      <p:pic>
        <p:nvPicPr>
          <p:cNvPr id="5127" name="Image 8">
            <a:extLst>
              <a:ext uri="{FF2B5EF4-FFF2-40B4-BE49-F238E27FC236}">
                <a16:creationId xmlns:a16="http://schemas.microsoft.com/office/drawing/2014/main" id="{CD516E58-52DC-6040-AA07-DAEF86F63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 y="91610"/>
            <a:ext cx="1931987"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A44DE6-BEF0-C942-A306-8A720BD5A3B3}"/>
              </a:ext>
            </a:extLst>
          </p:cNvPr>
          <p:cNvSpPr/>
          <p:nvPr/>
        </p:nvSpPr>
        <p:spPr>
          <a:xfrm>
            <a:off x="2686050" y="53380"/>
            <a:ext cx="3171825" cy="830997"/>
          </a:xfrm>
          <a:prstGeom prst="rect">
            <a:avLst/>
          </a:prstGeom>
        </p:spPr>
        <p:txBody>
          <a:bodyPr wrap="square">
            <a:spAutoFit/>
          </a:bodyPr>
          <a:lstStyle/>
          <a:p>
            <a:r>
              <a:rPr lang="fr-FR" sz="1600" dirty="0">
                <a:latin typeface="Chalkduster" panose="03050602040202020205" pitchFamily="66" charset="77"/>
              </a:rPr>
              <a:t>Evaluation des dispositifs de formation pédagogique dans</a:t>
            </a:r>
          </a:p>
        </p:txBody>
      </p:sp>
    </p:spTree>
    <p:extLst>
      <p:ext uri="{BB962C8B-B14F-4D97-AF65-F5344CB8AC3E}">
        <p14:creationId xmlns:p14="http://schemas.microsoft.com/office/powerpoint/2010/main" val="234080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Les données disponibles</a:t>
            </a:r>
            <a:endParaRPr lang="fr-BE" altLang="fr-FR" sz="4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4CE448FB-B17D-4945-AF41-A8FCB146EDEC}"/>
              </a:ext>
            </a:extLst>
          </p:cNvPr>
          <p:cNvSpPr/>
          <p:nvPr/>
        </p:nvSpPr>
        <p:spPr>
          <a:xfrm>
            <a:off x="2979685" y="1683851"/>
            <a:ext cx="8358692" cy="4524315"/>
          </a:xfrm>
          <a:prstGeom prst="rect">
            <a:avLst/>
          </a:prstGeom>
        </p:spPr>
        <p:txBody>
          <a:bodyPr wrap="square">
            <a:spAutoFit/>
          </a:bodyPr>
          <a:lstStyle/>
          <a:p>
            <a:pPr algn="just">
              <a:spcAft>
                <a:spcPts val="0"/>
              </a:spcAft>
            </a:pPr>
            <a:r>
              <a:rPr lang="fr-FR" dirty="0">
                <a:latin typeface="Arial" panose="020B0604020202020204" pitchFamily="34" charset="0"/>
                <a:ea typeface="Times New Roman" panose="02020603050405020304" pitchFamily="18" charset="0"/>
              </a:rPr>
              <a:t>J’ai aussi pris l’initiative, en tant que Président du CE, d’organiser durant cette année académique des journées pédagogiques spécifiques à la filière. Une première aura lieu en décembre 2018 (20 décembre) et sera consacrée aux engagements pédagogiques (point faible relevé lors de l’audit des études). Une seconde début 2019 sera orientée vers le numérique.</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rPr>
              <a:t> </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rPr>
              <a:t>De manière plus générale, je dirais que le fait de suivre la majorité des formations données par l’IFRES a à chaque fois généré chez moi de nombreuses idées pour modifier (améliorer, j’espère !) mes pratiques pédagogiques. La difficulté, bien souvent, une fois revenu dans sa pratique quotidienne, est de dégager le temps nécessaire à mettre en place ces nouvelles idées. On est très vite rattrapé par la « routine », de plus en plus envahissante. Parfois aussi, en ce qui concerne les aspects plus technologiques, on se retrouve confronté à des difficultés technologiques pour mettre en place les activités imaginées (</a:t>
            </a:r>
            <a:r>
              <a:rPr lang="fr-FR" dirty="0" err="1">
                <a:latin typeface="Arial" panose="020B0604020202020204" pitchFamily="34" charset="0"/>
                <a:ea typeface="Times New Roman" panose="02020603050405020304" pitchFamily="18" charset="0"/>
              </a:rPr>
              <a:t>simulation,capsules</a:t>
            </a:r>
            <a:r>
              <a:rPr lang="fr-FR" dirty="0">
                <a:latin typeface="Arial" panose="020B0604020202020204" pitchFamily="34" charset="0"/>
                <a:ea typeface="Times New Roman" panose="02020603050405020304" pitchFamily="18" charset="0"/>
              </a:rPr>
              <a:t> vidéo, </a:t>
            </a:r>
            <a:r>
              <a:rPr lang="fr-FR" dirty="0" err="1">
                <a:latin typeface="Arial" panose="020B0604020202020204" pitchFamily="34" charset="0"/>
                <a:ea typeface="Times New Roman" panose="02020603050405020304" pitchFamily="18" charset="0"/>
              </a:rPr>
              <a:t>etc</a:t>
            </a:r>
            <a:r>
              <a:rPr lang="fr-FR" dirty="0">
                <a:latin typeface="Arial" panose="020B0604020202020204" pitchFamily="34" charset="0"/>
                <a:ea typeface="Times New Roman" panose="02020603050405020304" pitchFamily="18" charset="0"/>
              </a:rPr>
              <a:t>).	</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imes New Roman" panose="02020603050405020304" pitchFamily="18" charset="0"/>
                <a:ea typeface="Times New Roman" panose="02020603050405020304" pitchFamily="18" charset="0"/>
              </a:rPr>
              <a:t> </a:t>
            </a:r>
            <a:endParaRPr lang="fr-B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2216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93F0A-3EF0-DB45-98BB-EF03EEB04B56}"/>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Une grille a créer</a:t>
            </a:r>
            <a:endParaRPr lang="fr-BE" altLang="fr-FR" sz="4000" b="1" dirty="0">
              <a:solidFill>
                <a:srgbClr val="067484"/>
              </a:solidFill>
              <a:latin typeface="Helvetica" pitchFamily="2" charset="0"/>
              <a:cs typeface="Times New Roman" panose="02020603050405020304" pitchFamily="18" charset="0"/>
            </a:endParaRPr>
          </a:p>
        </p:txBody>
      </p:sp>
      <p:sp>
        <p:nvSpPr>
          <p:cNvPr id="3" name="ZoneTexte 2">
            <a:extLst>
              <a:ext uri="{FF2B5EF4-FFF2-40B4-BE49-F238E27FC236}">
                <a16:creationId xmlns:a16="http://schemas.microsoft.com/office/drawing/2014/main" id="{A2502ED0-BC31-CB48-B065-AE120149333B}"/>
              </a:ext>
            </a:extLst>
          </p:cNvPr>
          <p:cNvSpPr txBox="1"/>
          <p:nvPr/>
        </p:nvSpPr>
        <p:spPr>
          <a:xfrm>
            <a:off x="2913680" y="1162372"/>
            <a:ext cx="9278320" cy="5139869"/>
          </a:xfrm>
          <a:prstGeom prst="rect">
            <a:avLst/>
          </a:prstGeom>
          <a:noFill/>
        </p:spPr>
        <p:txBody>
          <a:bodyPr wrap="square" rtlCol="0">
            <a:spAutoFit/>
          </a:bodyPr>
          <a:lstStyle/>
          <a:p>
            <a:r>
              <a:rPr lang="fr-FR" sz="4000" dirty="0"/>
              <a:t>Quelques inspirations</a:t>
            </a:r>
          </a:p>
          <a:p>
            <a:pPr marL="457200" indent="-457200">
              <a:buFont typeface="Arial" panose="020B0604020202020204" pitchFamily="34" charset="0"/>
              <a:buChar char="•"/>
            </a:pPr>
            <a:endParaRPr lang="fr-FR" sz="3200" dirty="0"/>
          </a:p>
          <a:p>
            <a:pPr marL="457200" indent="-457200">
              <a:buFont typeface="Arial" panose="020B0604020202020204" pitchFamily="34" charset="0"/>
              <a:buChar char="•"/>
            </a:pPr>
            <a:r>
              <a:rPr lang="fr-FR" sz="3200" dirty="0"/>
              <a:t>Le modèle IMTPG (</a:t>
            </a:r>
            <a:r>
              <a:rPr lang="en" sz="3200" dirty="0">
                <a:latin typeface="TrebuchetMS" panose="020B0603020202020204" pitchFamily="34" charset="0"/>
              </a:rPr>
              <a:t>Clarke &amp; Hollingsworth’s, 2002) </a:t>
            </a:r>
            <a:endParaRPr lang="fr-FR" sz="3200" dirty="0"/>
          </a:p>
          <a:p>
            <a:pPr marL="457200" indent="-457200">
              <a:buFont typeface="Arial" panose="020B0604020202020204" pitchFamily="34" charset="0"/>
              <a:buChar char="•"/>
            </a:pPr>
            <a:r>
              <a:rPr lang="fr-FR" sz="3200" dirty="0"/>
              <a:t>Le référentiel CRÉER (IFRES, 2014)</a:t>
            </a:r>
          </a:p>
          <a:p>
            <a:pPr marL="457200" indent="-457200">
              <a:buFont typeface="Arial" panose="020B0604020202020204" pitchFamily="34" charset="0"/>
              <a:buChar char="•"/>
            </a:pPr>
            <a:r>
              <a:rPr lang="fr-FR" sz="3200" dirty="0"/>
              <a:t>Un continuum d’action (Roue de Deming, </a:t>
            </a:r>
            <a:r>
              <a:rPr lang="fr-FR" sz="3200" dirty="0" err="1"/>
              <a:t>Krathwohl</a:t>
            </a:r>
            <a:r>
              <a:rPr lang="fr-FR" sz="3200" dirty="0"/>
              <a:t>)</a:t>
            </a:r>
          </a:p>
          <a:p>
            <a:pPr marL="457200" indent="-457200">
              <a:buFont typeface="Arial" panose="020B0604020202020204" pitchFamily="34" charset="0"/>
              <a:buChar char="•"/>
            </a:pPr>
            <a:r>
              <a:rPr lang="fr-FR" sz="3200" dirty="0"/>
              <a:t>Une profondeur de champ (SAMR, </a:t>
            </a:r>
            <a:r>
              <a:rPr lang="fr-FR" sz="3200" dirty="0" err="1"/>
              <a:t>Puentendura</a:t>
            </a:r>
            <a:r>
              <a:rPr lang="fr-FR" sz="3200" dirty="0"/>
              <a:t>)</a:t>
            </a:r>
          </a:p>
          <a:p>
            <a:endParaRPr lang="fr-FR" sz="3200" dirty="0"/>
          </a:p>
          <a:p>
            <a:r>
              <a:rPr lang="fr-FR" sz="3200" dirty="0"/>
              <a:t>	</a:t>
            </a:r>
          </a:p>
        </p:txBody>
      </p:sp>
    </p:spTree>
    <p:extLst>
      <p:ext uri="{BB962C8B-B14F-4D97-AF65-F5344CB8AC3E}">
        <p14:creationId xmlns:p14="http://schemas.microsoft.com/office/powerpoint/2010/main" val="37106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91595E-7D63-B34C-A9CC-D7D4C792785B}"/>
              </a:ext>
            </a:extLst>
          </p:cNvPr>
          <p:cNvPicPr>
            <a:picLocks noChangeAspect="1"/>
          </p:cNvPicPr>
          <p:nvPr/>
        </p:nvPicPr>
        <p:blipFill>
          <a:blip r:embed="rId2"/>
          <a:stretch>
            <a:fillRect/>
          </a:stretch>
        </p:blipFill>
        <p:spPr>
          <a:xfrm>
            <a:off x="3618208" y="137862"/>
            <a:ext cx="7680056" cy="6120504"/>
          </a:xfrm>
          <a:prstGeom prst="rect">
            <a:avLst/>
          </a:prstGeom>
        </p:spPr>
      </p:pic>
      <p:sp>
        <p:nvSpPr>
          <p:cNvPr id="3" name="Rectangle 2">
            <a:extLst>
              <a:ext uri="{FF2B5EF4-FFF2-40B4-BE49-F238E27FC236}">
                <a16:creationId xmlns:a16="http://schemas.microsoft.com/office/drawing/2014/main" id="{054448F0-63E1-AB4D-A964-35385E19FBA0}"/>
              </a:ext>
            </a:extLst>
          </p:cNvPr>
          <p:cNvSpPr/>
          <p:nvPr/>
        </p:nvSpPr>
        <p:spPr>
          <a:xfrm>
            <a:off x="2835448" y="6073700"/>
            <a:ext cx="5746188" cy="1477328"/>
          </a:xfrm>
          <a:prstGeom prst="rect">
            <a:avLst/>
          </a:prstGeom>
        </p:spPr>
        <p:txBody>
          <a:bodyPr wrap="none">
            <a:spAutoFit/>
          </a:bodyPr>
          <a:lstStyle/>
          <a:p>
            <a:r>
              <a:rPr lang="en" dirty="0">
                <a:solidFill>
                  <a:srgbClr val="505050"/>
                </a:solidFill>
                <a:latin typeface="Arial" panose="020B0604020202020204" pitchFamily="34" charset="0"/>
              </a:rPr>
              <a:t> Interconnected Model of Teacher Professional Growth</a:t>
            </a:r>
          </a:p>
          <a:p>
            <a:r>
              <a:rPr lang="fr-BE" dirty="0">
                <a:solidFill>
                  <a:srgbClr val="505050"/>
                </a:solidFill>
                <a:latin typeface="Arial" panose="020B0604020202020204" pitchFamily="34" charset="0"/>
              </a:rPr>
              <a:t>Clarke &amp; </a:t>
            </a:r>
            <a:r>
              <a:rPr lang="fr-BE" dirty="0" err="1">
                <a:solidFill>
                  <a:srgbClr val="505050"/>
                </a:solidFill>
                <a:latin typeface="Arial" panose="020B0604020202020204" pitchFamily="34" charset="0"/>
              </a:rPr>
              <a:t>Hollingsworth’s</a:t>
            </a:r>
            <a:r>
              <a:rPr lang="fr-BE" dirty="0">
                <a:solidFill>
                  <a:srgbClr val="505050"/>
                </a:solidFill>
                <a:latin typeface="Arial" panose="020B0604020202020204" pitchFamily="34" charset="0"/>
              </a:rPr>
              <a:t>, 2002</a:t>
            </a:r>
          </a:p>
          <a:p>
            <a:endParaRPr lang="fr-BE" dirty="0">
              <a:solidFill>
                <a:srgbClr val="505050"/>
              </a:solidFill>
              <a:latin typeface="Arial" panose="020B0604020202020204" pitchFamily="34" charset="0"/>
            </a:endParaRPr>
          </a:p>
          <a:p>
            <a:endParaRPr lang="en" dirty="0">
              <a:solidFill>
                <a:srgbClr val="505050"/>
              </a:solidFill>
              <a:latin typeface="Arial" panose="020B0604020202020204" pitchFamily="34" charset="0"/>
            </a:endParaRPr>
          </a:p>
          <a:p>
            <a:endParaRPr lang="en" b="0" i="0" u="none" strike="noStrike" dirty="0">
              <a:solidFill>
                <a:srgbClr val="505050"/>
              </a:solidFill>
              <a:effectLst/>
              <a:latin typeface="Arial" panose="020B0604020202020204" pitchFamily="34" charset="0"/>
            </a:endParaRPr>
          </a:p>
        </p:txBody>
      </p:sp>
    </p:spTree>
    <p:extLst>
      <p:ext uri="{BB962C8B-B14F-4D97-AF65-F5344CB8AC3E}">
        <p14:creationId xmlns:p14="http://schemas.microsoft.com/office/powerpoint/2010/main" val="362043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4C8BB9-50AD-414F-B7CE-EDD7AD1A8FBD}"/>
              </a:ext>
            </a:extLst>
          </p:cNvPr>
          <p:cNvPicPr>
            <a:picLocks noChangeAspect="1"/>
          </p:cNvPicPr>
          <p:nvPr/>
        </p:nvPicPr>
        <p:blipFill rotWithShape="1">
          <a:blip r:embed="rId2"/>
          <a:srcRect l="7603"/>
          <a:stretch/>
        </p:blipFill>
        <p:spPr>
          <a:xfrm>
            <a:off x="3103217" y="517926"/>
            <a:ext cx="8532191" cy="5822147"/>
          </a:xfrm>
          <a:prstGeom prst="rect">
            <a:avLst/>
          </a:prstGeom>
        </p:spPr>
      </p:pic>
    </p:spTree>
    <p:extLst>
      <p:ext uri="{BB962C8B-B14F-4D97-AF65-F5344CB8AC3E}">
        <p14:creationId xmlns:p14="http://schemas.microsoft.com/office/powerpoint/2010/main" val="2111804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84A799-5E0F-3142-9F79-27798A064258}"/>
              </a:ext>
            </a:extLst>
          </p:cNvPr>
          <p:cNvPicPr>
            <a:picLocks noChangeAspect="1"/>
          </p:cNvPicPr>
          <p:nvPr/>
        </p:nvPicPr>
        <p:blipFill>
          <a:blip r:embed="rId2"/>
          <a:stretch>
            <a:fillRect/>
          </a:stretch>
        </p:blipFill>
        <p:spPr>
          <a:xfrm>
            <a:off x="3050761" y="2305879"/>
            <a:ext cx="8553928" cy="3276290"/>
          </a:xfrm>
          <a:prstGeom prst="rect">
            <a:avLst/>
          </a:prstGeom>
        </p:spPr>
      </p:pic>
      <p:sp>
        <p:nvSpPr>
          <p:cNvPr id="3" name="Rectangle 2">
            <a:extLst>
              <a:ext uri="{FF2B5EF4-FFF2-40B4-BE49-F238E27FC236}">
                <a16:creationId xmlns:a16="http://schemas.microsoft.com/office/drawing/2014/main" id="{9727FC38-E17A-054F-9352-C1B9C6A5AC42}"/>
              </a:ext>
            </a:extLst>
          </p:cNvPr>
          <p:cNvSpPr/>
          <p:nvPr/>
        </p:nvSpPr>
        <p:spPr>
          <a:xfrm>
            <a:off x="4174434" y="1436061"/>
            <a:ext cx="6944139" cy="369332"/>
          </a:xfrm>
          <a:prstGeom prst="rect">
            <a:avLst/>
          </a:prstGeom>
        </p:spPr>
        <p:txBody>
          <a:bodyPr wrap="square">
            <a:spAutoFit/>
          </a:bodyPr>
          <a:lstStyle/>
          <a:p>
            <a:r>
              <a:rPr lang="fr-FR" dirty="0"/>
              <a:t>Roue de </a:t>
            </a:r>
            <a:r>
              <a:rPr lang="fr-FR" dirty="0" err="1"/>
              <a:t>deming</a:t>
            </a:r>
            <a:r>
              <a:rPr lang="fr-FR" dirty="0"/>
              <a:t>, </a:t>
            </a:r>
            <a:r>
              <a:rPr lang="fr-FR" dirty="0" err="1"/>
              <a:t>Krathwohl’s</a:t>
            </a:r>
            <a:r>
              <a:rPr lang="fr-FR" dirty="0"/>
              <a:t> </a:t>
            </a:r>
            <a:r>
              <a:rPr lang="fr-FR" dirty="0" err="1"/>
              <a:t>taxonomy</a:t>
            </a:r>
            <a:r>
              <a:rPr lang="fr-FR" dirty="0"/>
              <a:t> of affective </a:t>
            </a:r>
            <a:r>
              <a:rPr lang="fr-FR" dirty="0" err="1"/>
              <a:t>learning</a:t>
            </a:r>
            <a:r>
              <a:rPr lang="fr-FR" dirty="0"/>
              <a:t>, TCP </a:t>
            </a:r>
          </a:p>
        </p:txBody>
      </p:sp>
    </p:spTree>
    <p:extLst>
      <p:ext uri="{BB962C8B-B14F-4D97-AF65-F5344CB8AC3E}">
        <p14:creationId xmlns:p14="http://schemas.microsoft.com/office/powerpoint/2010/main" val="19049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D09F78-DFA3-FF41-8E8C-702E14102519}"/>
              </a:ext>
            </a:extLst>
          </p:cNvPr>
          <p:cNvPicPr>
            <a:picLocks noChangeAspect="1"/>
          </p:cNvPicPr>
          <p:nvPr/>
        </p:nvPicPr>
        <p:blipFill>
          <a:blip r:embed="rId2"/>
          <a:stretch>
            <a:fillRect/>
          </a:stretch>
        </p:blipFill>
        <p:spPr>
          <a:xfrm>
            <a:off x="3843480" y="1409719"/>
            <a:ext cx="6545873" cy="3453001"/>
          </a:xfrm>
          <a:prstGeom prst="rect">
            <a:avLst/>
          </a:prstGeom>
        </p:spPr>
      </p:pic>
      <p:sp>
        <p:nvSpPr>
          <p:cNvPr id="3" name="ZoneTexte 2">
            <a:extLst>
              <a:ext uri="{FF2B5EF4-FFF2-40B4-BE49-F238E27FC236}">
                <a16:creationId xmlns:a16="http://schemas.microsoft.com/office/drawing/2014/main" id="{E85689D1-78F1-BF4E-A9E0-FB130F80EC60}"/>
              </a:ext>
            </a:extLst>
          </p:cNvPr>
          <p:cNvSpPr txBox="1"/>
          <p:nvPr/>
        </p:nvSpPr>
        <p:spPr>
          <a:xfrm>
            <a:off x="4460376" y="5448281"/>
            <a:ext cx="6306791" cy="461665"/>
          </a:xfrm>
          <a:prstGeom prst="rect">
            <a:avLst/>
          </a:prstGeom>
          <a:noFill/>
        </p:spPr>
        <p:txBody>
          <a:bodyPr wrap="none" rtlCol="0">
            <a:spAutoFit/>
          </a:bodyPr>
          <a:lstStyle/>
          <a:p>
            <a:r>
              <a:rPr lang="fr-FR" sz="2400" dirty="0"/>
              <a:t>Ajustement – Projet Ponctuel – Refonte du cours </a:t>
            </a:r>
          </a:p>
        </p:txBody>
      </p:sp>
    </p:spTree>
    <p:extLst>
      <p:ext uri="{BB962C8B-B14F-4D97-AF65-F5344CB8AC3E}">
        <p14:creationId xmlns:p14="http://schemas.microsoft.com/office/powerpoint/2010/main" val="206765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46C83EE-456C-AF42-B6DC-D8D0057E646B}"/>
              </a:ext>
            </a:extLst>
          </p:cNvPr>
          <p:cNvSpPr txBox="1">
            <a:spLocks/>
          </p:cNvSpPr>
          <p:nvPr/>
        </p:nvSpPr>
        <p:spPr bwMode="auto">
          <a:xfrm>
            <a:off x="2683668" y="26594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La grille en arbre</a:t>
            </a:r>
            <a:endParaRPr lang="fr-BE" altLang="fr-FR" sz="4000" b="1" dirty="0">
              <a:solidFill>
                <a:srgbClr val="067484"/>
              </a:solidFill>
              <a:latin typeface="Helvetica" pitchFamily="2" charset="0"/>
              <a:cs typeface="Times New Roman" panose="02020603050405020304" pitchFamily="18" charset="0"/>
            </a:endParaRPr>
          </a:p>
        </p:txBody>
      </p:sp>
      <p:sp>
        <p:nvSpPr>
          <p:cNvPr id="4" name="ZoneTexte 3">
            <a:extLst>
              <a:ext uri="{FF2B5EF4-FFF2-40B4-BE49-F238E27FC236}">
                <a16:creationId xmlns:a16="http://schemas.microsoft.com/office/drawing/2014/main" id="{3E505006-4300-0E43-BEFC-83888143D3E1}"/>
              </a:ext>
            </a:extLst>
          </p:cNvPr>
          <p:cNvSpPr txBox="1"/>
          <p:nvPr/>
        </p:nvSpPr>
        <p:spPr>
          <a:xfrm>
            <a:off x="3207026" y="1524000"/>
            <a:ext cx="3542252" cy="4247317"/>
          </a:xfrm>
          <a:prstGeom prst="rect">
            <a:avLst/>
          </a:prstGeom>
          <a:noFill/>
        </p:spPr>
        <p:txBody>
          <a:bodyPr wrap="none" rtlCol="0">
            <a:spAutoFit/>
          </a:bodyPr>
          <a:lstStyle/>
          <a:p>
            <a:r>
              <a:rPr lang="fr-FR" dirty="0"/>
              <a:t>Effet sur l’enseignant</a:t>
            </a:r>
          </a:p>
          <a:p>
            <a:r>
              <a:rPr lang="fr-FR" dirty="0"/>
              <a:t>	</a:t>
            </a:r>
          </a:p>
          <a:p>
            <a:endParaRPr lang="fr-FR" dirty="0"/>
          </a:p>
          <a:p>
            <a:endParaRPr lang="fr-FR" dirty="0"/>
          </a:p>
          <a:p>
            <a:endParaRPr lang="fr-FR" dirty="0"/>
          </a:p>
          <a:p>
            <a:endParaRPr lang="fr-FR" dirty="0"/>
          </a:p>
          <a:p>
            <a:endParaRPr lang="fr-FR" dirty="0"/>
          </a:p>
          <a:p>
            <a:endParaRPr lang="fr-FR" dirty="0"/>
          </a:p>
          <a:p>
            <a:r>
              <a:rPr lang="fr-FR" dirty="0"/>
              <a:t>Effet sur l’enseignement</a:t>
            </a:r>
          </a:p>
          <a:p>
            <a:r>
              <a:rPr lang="fr-FR" dirty="0"/>
              <a:t>	</a:t>
            </a:r>
          </a:p>
          <a:p>
            <a:r>
              <a:rPr lang="fr-FR" dirty="0"/>
              <a:t>	</a:t>
            </a:r>
          </a:p>
          <a:p>
            <a:endParaRPr lang="fr-FR" dirty="0"/>
          </a:p>
          <a:p>
            <a:endParaRPr lang="fr-FR" dirty="0"/>
          </a:p>
          <a:p>
            <a:endParaRPr lang="fr-FR" dirty="0"/>
          </a:p>
          <a:p>
            <a:r>
              <a:rPr lang="fr-FR" dirty="0"/>
              <a:t>Effet sur les étudiants ou le système</a:t>
            </a:r>
          </a:p>
        </p:txBody>
      </p:sp>
      <p:sp>
        <p:nvSpPr>
          <p:cNvPr id="5" name="ZoneTexte 4">
            <a:extLst>
              <a:ext uri="{FF2B5EF4-FFF2-40B4-BE49-F238E27FC236}">
                <a16:creationId xmlns:a16="http://schemas.microsoft.com/office/drawing/2014/main" id="{52329AD5-907F-1C4A-B30B-987465BAA91A}"/>
              </a:ext>
            </a:extLst>
          </p:cNvPr>
          <p:cNvSpPr txBox="1"/>
          <p:nvPr/>
        </p:nvSpPr>
        <p:spPr>
          <a:xfrm>
            <a:off x="3807296" y="1828801"/>
            <a:ext cx="3374770" cy="1754326"/>
          </a:xfrm>
          <a:prstGeom prst="rect">
            <a:avLst/>
          </a:prstGeom>
          <a:noFill/>
        </p:spPr>
        <p:txBody>
          <a:bodyPr wrap="none" rtlCol="0">
            <a:spAutoFit/>
          </a:bodyPr>
          <a:lstStyle/>
          <a:p>
            <a:r>
              <a:rPr lang="fr-FR" dirty="0"/>
              <a:t>Modification d’affects</a:t>
            </a:r>
          </a:p>
          <a:p>
            <a:r>
              <a:rPr lang="fr-FR" dirty="0"/>
              <a:t>Modification d’attitudes</a:t>
            </a:r>
          </a:p>
          <a:p>
            <a:r>
              <a:rPr lang="fr-FR" dirty="0"/>
              <a:t>Modification de connaissances</a:t>
            </a:r>
          </a:p>
          <a:p>
            <a:r>
              <a:rPr lang="fr-FR" dirty="0"/>
              <a:t>Modification de </a:t>
            </a:r>
            <a:r>
              <a:rPr lang="fr-FR" dirty="0" err="1"/>
              <a:t>skills</a:t>
            </a:r>
            <a:r>
              <a:rPr lang="fr-FR" dirty="0"/>
              <a:t>, savoir faire</a:t>
            </a:r>
          </a:p>
          <a:p>
            <a:r>
              <a:rPr lang="fr-FR" dirty="0">
                <a:solidFill>
                  <a:srgbClr val="FF0000"/>
                </a:solidFill>
              </a:rPr>
              <a:t>Prendre conscience, sensibiliser</a:t>
            </a:r>
          </a:p>
          <a:p>
            <a:r>
              <a:rPr lang="fr-FR" dirty="0">
                <a:solidFill>
                  <a:srgbClr val="FF0000"/>
                </a:solidFill>
              </a:rPr>
              <a:t>Développement professionnel</a:t>
            </a:r>
          </a:p>
        </p:txBody>
      </p:sp>
      <p:sp>
        <p:nvSpPr>
          <p:cNvPr id="6" name="ZoneTexte 5">
            <a:extLst>
              <a:ext uri="{FF2B5EF4-FFF2-40B4-BE49-F238E27FC236}">
                <a16:creationId xmlns:a16="http://schemas.microsoft.com/office/drawing/2014/main" id="{77110A2A-5A68-BD4A-8CCA-C59A0DD17A32}"/>
              </a:ext>
            </a:extLst>
          </p:cNvPr>
          <p:cNvSpPr txBox="1"/>
          <p:nvPr/>
        </p:nvSpPr>
        <p:spPr>
          <a:xfrm>
            <a:off x="3807296" y="3994224"/>
            <a:ext cx="3191258" cy="1200329"/>
          </a:xfrm>
          <a:prstGeom prst="rect">
            <a:avLst/>
          </a:prstGeom>
          <a:noFill/>
        </p:spPr>
        <p:txBody>
          <a:bodyPr wrap="none" rtlCol="0">
            <a:spAutoFit/>
          </a:bodyPr>
          <a:lstStyle/>
          <a:p>
            <a:r>
              <a:rPr lang="fr-FR" dirty="0"/>
              <a:t>Intention d’actions </a:t>
            </a:r>
            <a:r>
              <a:rPr lang="fr-FR" dirty="0" err="1"/>
              <a:t>concrêtes</a:t>
            </a:r>
            <a:endParaRPr lang="fr-FR" dirty="0"/>
          </a:p>
          <a:p>
            <a:r>
              <a:rPr lang="fr-FR" dirty="0"/>
              <a:t>Planification d’actions </a:t>
            </a:r>
            <a:r>
              <a:rPr lang="fr-FR" dirty="0" err="1"/>
              <a:t>concrêtes</a:t>
            </a:r>
            <a:endParaRPr lang="fr-FR" dirty="0"/>
          </a:p>
          <a:p>
            <a:r>
              <a:rPr lang="fr-FR" dirty="0"/>
              <a:t>Réalisation d’actions </a:t>
            </a:r>
            <a:r>
              <a:rPr lang="fr-FR" dirty="0" err="1"/>
              <a:t>concrêtes</a:t>
            </a:r>
            <a:endParaRPr lang="fr-FR" dirty="0"/>
          </a:p>
          <a:p>
            <a:r>
              <a:rPr lang="fr-FR" dirty="0"/>
              <a:t>Pas d’action possible</a:t>
            </a:r>
          </a:p>
        </p:txBody>
      </p:sp>
      <p:sp>
        <p:nvSpPr>
          <p:cNvPr id="7" name="ZoneTexte 6">
            <a:extLst>
              <a:ext uri="{FF2B5EF4-FFF2-40B4-BE49-F238E27FC236}">
                <a16:creationId xmlns:a16="http://schemas.microsoft.com/office/drawing/2014/main" id="{E821741E-DF94-CF48-8E0F-642E28C8AA6D}"/>
              </a:ext>
            </a:extLst>
          </p:cNvPr>
          <p:cNvSpPr txBox="1"/>
          <p:nvPr/>
        </p:nvSpPr>
        <p:spPr>
          <a:xfrm>
            <a:off x="3807296" y="5605650"/>
            <a:ext cx="4480009" cy="923330"/>
          </a:xfrm>
          <a:prstGeom prst="rect">
            <a:avLst/>
          </a:prstGeom>
          <a:noFill/>
        </p:spPr>
        <p:txBody>
          <a:bodyPr wrap="none" rtlCol="0">
            <a:spAutoFit/>
          </a:bodyPr>
          <a:lstStyle/>
          <a:p>
            <a:r>
              <a:rPr lang="fr-FR" dirty="0"/>
              <a:t>Effet déclaré sur les étudiants</a:t>
            </a:r>
          </a:p>
          <a:p>
            <a:r>
              <a:rPr lang="fr-FR" dirty="0">
                <a:solidFill>
                  <a:srgbClr val="FF0000"/>
                </a:solidFill>
              </a:rPr>
              <a:t>Effet déclaré sur les collègues</a:t>
            </a:r>
          </a:p>
          <a:p>
            <a:r>
              <a:rPr lang="fr-FR" dirty="0"/>
              <a:t>Effet déclaré sur l’environnement, l’institution</a:t>
            </a:r>
          </a:p>
        </p:txBody>
      </p:sp>
    </p:spTree>
    <p:extLst>
      <p:ext uri="{BB962C8B-B14F-4D97-AF65-F5344CB8AC3E}">
        <p14:creationId xmlns:p14="http://schemas.microsoft.com/office/powerpoint/2010/main" val="99246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F84B703-F40E-D440-B1D1-BE2A86882168}"/>
              </a:ext>
            </a:extLst>
          </p:cNvPr>
          <p:cNvSpPr txBox="1"/>
          <p:nvPr/>
        </p:nvSpPr>
        <p:spPr>
          <a:xfrm>
            <a:off x="3207026" y="1524000"/>
            <a:ext cx="2139047" cy="1200329"/>
          </a:xfrm>
          <a:prstGeom prst="rect">
            <a:avLst/>
          </a:prstGeom>
          <a:noFill/>
        </p:spPr>
        <p:txBody>
          <a:bodyPr wrap="none" rtlCol="0">
            <a:spAutoFit/>
          </a:bodyPr>
          <a:lstStyle/>
          <a:p>
            <a:r>
              <a:rPr lang="fr-FR" dirty="0"/>
              <a:t>Effet sur l’enseignant</a:t>
            </a:r>
          </a:p>
          <a:p>
            <a:r>
              <a:rPr lang="fr-FR" dirty="0"/>
              <a:t>	</a:t>
            </a:r>
          </a:p>
          <a:p>
            <a:endParaRPr lang="fr-FR" dirty="0"/>
          </a:p>
          <a:p>
            <a:endParaRPr lang="fr-FR" dirty="0"/>
          </a:p>
        </p:txBody>
      </p:sp>
      <p:sp>
        <p:nvSpPr>
          <p:cNvPr id="3" name="ZoneTexte 2">
            <a:extLst>
              <a:ext uri="{FF2B5EF4-FFF2-40B4-BE49-F238E27FC236}">
                <a16:creationId xmlns:a16="http://schemas.microsoft.com/office/drawing/2014/main" id="{89699738-8E9C-7D4F-8E6D-0A6760193E60}"/>
              </a:ext>
            </a:extLst>
          </p:cNvPr>
          <p:cNvSpPr txBox="1"/>
          <p:nvPr/>
        </p:nvSpPr>
        <p:spPr>
          <a:xfrm>
            <a:off x="3807296" y="1828801"/>
            <a:ext cx="3374770" cy="5078313"/>
          </a:xfrm>
          <a:prstGeom prst="rect">
            <a:avLst/>
          </a:prstGeom>
          <a:noFill/>
        </p:spPr>
        <p:txBody>
          <a:bodyPr wrap="none" rtlCol="0">
            <a:spAutoFit/>
          </a:bodyPr>
          <a:lstStyle/>
          <a:p>
            <a:r>
              <a:rPr lang="fr-FR" dirty="0"/>
              <a:t>Modification d’affects</a:t>
            </a:r>
          </a:p>
          <a:p>
            <a:endParaRPr lang="fr-FR" dirty="0"/>
          </a:p>
          <a:p>
            <a:endParaRPr lang="fr-FR" dirty="0"/>
          </a:p>
          <a:p>
            <a:endParaRPr lang="fr-FR" dirty="0"/>
          </a:p>
          <a:p>
            <a:endParaRPr lang="fr-FR" dirty="0"/>
          </a:p>
          <a:p>
            <a:endParaRPr lang="fr-FR" dirty="0"/>
          </a:p>
          <a:p>
            <a:endParaRPr lang="fr-FR" dirty="0"/>
          </a:p>
          <a:p>
            <a:endParaRPr lang="fr-FR" dirty="0"/>
          </a:p>
          <a:p>
            <a:r>
              <a:rPr lang="fr-FR" dirty="0"/>
              <a:t>Modification d’attitudes</a:t>
            </a:r>
          </a:p>
          <a:p>
            <a:endParaRPr lang="fr-FR" dirty="0"/>
          </a:p>
          <a:p>
            <a:endParaRPr lang="fr-FR" dirty="0"/>
          </a:p>
          <a:p>
            <a:endParaRPr lang="fr-FR" dirty="0"/>
          </a:p>
          <a:p>
            <a:endParaRPr lang="fr-FR" dirty="0"/>
          </a:p>
          <a:p>
            <a:endParaRPr lang="fr-FR" dirty="0"/>
          </a:p>
          <a:p>
            <a:r>
              <a:rPr lang="fr-FR" dirty="0"/>
              <a:t>Modification de connaissances</a:t>
            </a:r>
          </a:p>
          <a:p>
            <a:r>
              <a:rPr lang="fr-FR" dirty="0"/>
              <a:t>Modification de </a:t>
            </a:r>
            <a:r>
              <a:rPr lang="fr-FR" dirty="0" err="1"/>
              <a:t>skills</a:t>
            </a:r>
            <a:r>
              <a:rPr lang="fr-FR" dirty="0"/>
              <a:t>, savoir faire)</a:t>
            </a:r>
          </a:p>
          <a:p>
            <a:r>
              <a:rPr lang="fr-FR" dirty="0">
                <a:solidFill>
                  <a:srgbClr val="FF0000"/>
                </a:solidFill>
              </a:rPr>
              <a:t>Prendre conscience, sensibiliser</a:t>
            </a:r>
          </a:p>
          <a:p>
            <a:r>
              <a:rPr lang="fr-FR" dirty="0">
                <a:solidFill>
                  <a:srgbClr val="FF0000"/>
                </a:solidFill>
              </a:rPr>
              <a:t>Développement professionnel</a:t>
            </a:r>
          </a:p>
        </p:txBody>
      </p:sp>
      <p:sp>
        <p:nvSpPr>
          <p:cNvPr id="6" name="Titre 1">
            <a:extLst>
              <a:ext uri="{FF2B5EF4-FFF2-40B4-BE49-F238E27FC236}">
                <a16:creationId xmlns:a16="http://schemas.microsoft.com/office/drawing/2014/main" id="{3172AA9E-90A7-F84B-B8FC-C91BD3712E0B}"/>
              </a:ext>
            </a:extLst>
          </p:cNvPr>
          <p:cNvSpPr txBox="1">
            <a:spLocks/>
          </p:cNvSpPr>
          <p:nvPr/>
        </p:nvSpPr>
        <p:spPr bwMode="auto">
          <a:xfrm>
            <a:off x="2683668" y="155987"/>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La grille en arbre : l’enseignant</a:t>
            </a:r>
            <a:endParaRPr lang="fr-BE" altLang="fr-FR" sz="4000" b="1" dirty="0">
              <a:solidFill>
                <a:srgbClr val="067484"/>
              </a:solidFill>
              <a:latin typeface="Helvetica" pitchFamily="2" charset="0"/>
              <a:cs typeface="Times New Roman" panose="02020603050405020304" pitchFamily="18" charset="0"/>
            </a:endParaRPr>
          </a:p>
        </p:txBody>
      </p:sp>
      <p:sp>
        <p:nvSpPr>
          <p:cNvPr id="8" name="ZoneTexte 7">
            <a:extLst>
              <a:ext uri="{FF2B5EF4-FFF2-40B4-BE49-F238E27FC236}">
                <a16:creationId xmlns:a16="http://schemas.microsoft.com/office/drawing/2014/main" id="{BE11C3AE-65FF-F34F-B77A-093726154473}"/>
              </a:ext>
            </a:extLst>
          </p:cNvPr>
          <p:cNvSpPr txBox="1"/>
          <p:nvPr/>
        </p:nvSpPr>
        <p:spPr>
          <a:xfrm>
            <a:off x="4173485" y="2124164"/>
            <a:ext cx="2291268" cy="1754326"/>
          </a:xfrm>
          <a:prstGeom prst="rect">
            <a:avLst/>
          </a:prstGeom>
          <a:noFill/>
        </p:spPr>
        <p:txBody>
          <a:bodyPr wrap="none" rtlCol="0">
            <a:spAutoFit/>
          </a:bodyPr>
          <a:lstStyle/>
          <a:p>
            <a:r>
              <a:rPr lang="fr-FR" dirty="0">
                <a:solidFill>
                  <a:schemeClr val="tx1">
                    <a:lumMod val="95000"/>
                    <a:lumOff val="5000"/>
                  </a:schemeClr>
                </a:solidFill>
              </a:rPr>
              <a:t>Formations IFRES</a:t>
            </a:r>
          </a:p>
          <a:p>
            <a:r>
              <a:rPr lang="fr-FR" dirty="0">
                <a:solidFill>
                  <a:srgbClr val="FF0000"/>
                </a:solidFill>
              </a:rPr>
              <a:t>Métier d’enseignant</a:t>
            </a:r>
          </a:p>
          <a:p>
            <a:r>
              <a:rPr lang="fr-FR" dirty="0">
                <a:solidFill>
                  <a:schemeClr val="tx1">
                    <a:lumMod val="95000"/>
                    <a:lumOff val="5000"/>
                  </a:schemeClr>
                </a:solidFill>
              </a:rPr>
              <a:t>Pédagogie</a:t>
            </a:r>
          </a:p>
          <a:p>
            <a:r>
              <a:rPr lang="fr-FR" dirty="0">
                <a:solidFill>
                  <a:schemeClr val="tx1">
                    <a:lumMod val="95000"/>
                    <a:lumOff val="5000"/>
                  </a:schemeClr>
                </a:solidFill>
              </a:rPr>
              <a:t>Collègue</a:t>
            </a:r>
          </a:p>
          <a:p>
            <a:r>
              <a:rPr lang="fr-FR" dirty="0">
                <a:solidFill>
                  <a:schemeClr val="tx1">
                    <a:lumMod val="95000"/>
                    <a:lumOff val="5000"/>
                  </a:schemeClr>
                </a:solidFill>
              </a:rPr>
              <a:t>Université</a:t>
            </a:r>
          </a:p>
          <a:p>
            <a:r>
              <a:rPr lang="fr-FR" dirty="0">
                <a:solidFill>
                  <a:schemeClr val="tx1">
                    <a:lumMod val="95000"/>
                    <a:lumOff val="5000"/>
                  </a:schemeClr>
                </a:solidFill>
              </a:rPr>
              <a:t>L’enseignant lui-même</a:t>
            </a:r>
          </a:p>
        </p:txBody>
      </p:sp>
      <p:sp>
        <p:nvSpPr>
          <p:cNvPr id="9" name="ZoneTexte 8">
            <a:extLst>
              <a:ext uri="{FF2B5EF4-FFF2-40B4-BE49-F238E27FC236}">
                <a16:creationId xmlns:a16="http://schemas.microsoft.com/office/drawing/2014/main" id="{ECA44835-3D72-BA4D-B86F-F6528375E380}"/>
              </a:ext>
            </a:extLst>
          </p:cNvPr>
          <p:cNvSpPr txBox="1"/>
          <p:nvPr/>
        </p:nvSpPr>
        <p:spPr>
          <a:xfrm>
            <a:off x="4173485" y="4319969"/>
            <a:ext cx="1712841" cy="1477328"/>
          </a:xfrm>
          <a:prstGeom prst="rect">
            <a:avLst/>
          </a:prstGeom>
          <a:noFill/>
        </p:spPr>
        <p:txBody>
          <a:bodyPr wrap="none" rtlCol="0">
            <a:spAutoFit/>
          </a:bodyPr>
          <a:lstStyle/>
          <a:p>
            <a:r>
              <a:rPr lang="fr-FR" dirty="0">
                <a:solidFill>
                  <a:schemeClr val="tx1">
                    <a:lumMod val="95000"/>
                    <a:lumOff val="5000"/>
                  </a:schemeClr>
                </a:solidFill>
              </a:rPr>
              <a:t>C R E E R</a:t>
            </a:r>
          </a:p>
          <a:p>
            <a:r>
              <a:rPr lang="fr-FR" dirty="0">
                <a:solidFill>
                  <a:srgbClr val="FF0000"/>
                </a:solidFill>
              </a:rPr>
              <a:t>Numérique</a:t>
            </a:r>
          </a:p>
          <a:p>
            <a:r>
              <a:rPr lang="fr-FR" dirty="0">
                <a:solidFill>
                  <a:srgbClr val="FF0000"/>
                </a:solidFill>
              </a:rPr>
              <a:t>Réflexivité</a:t>
            </a:r>
          </a:p>
          <a:p>
            <a:r>
              <a:rPr lang="fr-FR" dirty="0">
                <a:solidFill>
                  <a:srgbClr val="FF0000"/>
                </a:solidFill>
              </a:rPr>
              <a:t>Formation IFRES</a:t>
            </a:r>
          </a:p>
          <a:p>
            <a:endParaRPr lang="fr-FR" dirty="0">
              <a:solidFill>
                <a:schemeClr val="tx1">
                  <a:lumMod val="95000"/>
                  <a:lumOff val="5000"/>
                </a:schemeClr>
              </a:solidFill>
            </a:endParaRPr>
          </a:p>
        </p:txBody>
      </p:sp>
      <p:sp>
        <p:nvSpPr>
          <p:cNvPr id="10" name="ZoneTexte 9">
            <a:extLst>
              <a:ext uri="{FF2B5EF4-FFF2-40B4-BE49-F238E27FC236}">
                <a16:creationId xmlns:a16="http://schemas.microsoft.com/office/drawing/2014/main" id="{F0314598-E080-D44B-B3B9-A92C42D10AF2}"/>
              </a:ext>
            </a:extLst>
          </p:cNvPr>
          <p:cNvSpPr txBox="1"/>
          <p:nvPr/>
        </p:nvSpPr>
        <p:spPr>
          <a:xfrm>
            <a:off x="7716416" y="3237722"/>
            <a:ext cx="1873846" cy="584775"/>
          </a:xfrm>
          <a:prstGeom prst="rect">
            <a:avLst/>
          </a:prstGeom>
          <a:noFill/>
        </p:spPr>
        <p:txBody>
          <a:bodyPr wrap="none" rtlCol="0">
            <a:spAutoFit/>
          </a:bodyPr>
          <a:lstStyle/>
          <a:p>
            <a:r>
              <a:rPr lang="fr-FR" sz="3200" dirty="0"/>
              <a:t>+ Valence </a:t>
            </a:r>
          </a:p>
        </p:txBody>
      </p:sp>
    </p:spTree>
    <p:extLst>
      <p:ext uri="{BB962C8B-B14F-4D97-AF65-F5344CB8AC3E}">
        <p14:creationId xmlns:p14="http://schemas.microsoft.com/office/powerpoint/2010/main" val="399663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4B1EA8-A2ED-2A4D-A765-685A68358E34}"/>
              </a:ext>
            </a:extLst>
          </p:cNvPr>
          <p:cNvSpPr txBox="1"/>
          <p:nvPr/>
        </p:nvSpPr>
        <p:spPr>
          <a:xfrm>
            <a:off x="3207026" y="1524000"/>
            <a:ext cx="2443618" cy="646331"/>
          </a:xfrm>
          <a:prstGeom prst="rect">
            <a:avLst/>
          </a:prstGeom>
          <a:noFill/>
        </p:spPr>
        <p:txBody>
          <a:bodyPr wrap="none" rtlCol="0">
            <a:spAutoFit/>
          </a:bodyPr>
          <a:lstStyle/>
          <a:p>
            <a:endParaRPr lang="fr-FR" dirty="0"/>
          </a:p>
          <a:p>
            <a:r>
              <a:rPr lang="fr-FR" dirty="0"/>
              <a:t>Effet sur l’enseignement</a:t>
            </a:r>
          </a:p>
        </p:txBody>
      </p:sp>
      <p:sp>
        <p:nvSpPr>
          <p:cNvPr id="3" name="ZoneTexte 2">
            <a:extLst>
              <a:ext uri="{FF2B5EF4-FFF2-40B4-BE49-F238E27FC236}">
                <a16:creationId xmlns:a16="http://schemas.microsoft.com/office/drawing/2014/main" id="{C8440F75-F642-7D40-B218-BDDF1DCAF085}"/>
              </a:ext>
            </a:extLst>
          </p:cNvPr>
          <p:cNvSpPr txBox="1"/>
          <p:nvPr/>
        </p:nvSpPr>
        <p:spPr>
          <a:xfrm>
            <a:off x="3676668" y="2170331"/>
            <a:ext cx="3191258" cy="3139321"/>
          </a:xfrm>
          <a:prstGeom prst="rect">
            <a:avLst/>
          </a:prstGeom>
          <a:noFill/>
        </p:spPr>
        <p:txBody>
          <a:bodyPr wrap="none" rtlCol="0">
            <a:spAutoFit/>
          </a:bodyPr>
          <a:lstStyle/>
          <a:p>
            <a:r>
              <a:rPr lang="fr-FR" dirty="0"/>
              <a:t>Intention d’actions </a:t>
            </a:r>
            <a:r>
              <a:rPr lang="fr-FR" dirty="0" err="1"/>
              <a:t>concrêtes</a:t>
            </a:r>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Planification d’actions </a:t>
            </a:r>
            <a:r>
              <a:rPr lang="fr-FR" dirty="0" err="1"/>
              <a:t>concrêtes</a:t>
            </a:r>
            <a:endParaRPr lang="fr-FR" dirty="0"/>
          </a:p>
          <a:p>
            <a:r>
              <a:rPr lang="fr-FR" dirty="0"/>
              <a:t>Réalisation d’actions </a:t>
            </a:r>
            <a:r>
              <a:rPr lang="fr-FR" dirty="0" err="1"/>
              <a:t>concrêtes</a:t>
            </a:r>
            <a:endParaRPr lang="fr-FR" dirty="0"/>
          </a:p>
          <a:p>
            <a:r>
              <a:rPr lang="fr-FR" dirty="0"/>
              <a:t>Pas d’action possible</a:t>
            </a:r>
          </a:p>
        </p:txBody>
      </p:sp>
      <p:sp>
        <p:nvSpPr>
          <p:cNvPr id="4" name="ZoneTexte 3">
            <a:extLst>
              <a:ext uri="{FF2B5EF4-FFF2-40B4-BE49-F238E27FC236}">
                <a16:creationId xmlns:a16="http://schemas.microsoft.com/office/drawing/2014/main" id="{A20E36C2-6F81-3B4E-816A-64E84B965D01}"/>
              </a:ext>
            </a:extLst>
          </p:cNvPr>
          <p:cNvSpPr txBox="1"/>
          <p:nvPr/>
        </p:nvSpPr>
        <p:spPr>
          <a:xfrm>
            <a:off x="4584848" y="2453359"/>
            <a:ext cx="1247457" cy="2031325"/>
          </a:xfrm>
          <a:prstGeom prst="rect">
            <a:avLst/>
          </a:prstGeom>
          <a:noFill/>
        </p:spPr>
        <p:txBody>
          <a:bodyPr wrap="none" rtlCol="0">
            <a:spAutoFit/>
          </a:bodyPr>
          <a:lstStyle/>
          <a:p>
            <a:r>
              <a:rPr lang="fr-FR" dirty="0"/>
              <a:t>C R E E R</a:t>
            </a:r>
          </a:p>
          <a:p>
            <a:r>
              <a:rPr lang="fr-FR" dirty="0"/>
              <a:t>Planifier</a:t>
            </a:r>
          </a:p>
          <a:p>
            <a:r>
              <a:rPr lang="fr-FR" dirty="0"/>
              <a:t>IFRES</a:t>
            </a:r>
          </a:p>
          <a:p>
            <a:r>
              <a:rPr lang="fr-FR" dirty="0">
                <a:solidFill>
                  <a:srgbClr val="FF0000"/>
                </a:solidFill>
              </a:rPr>
              <a:t>Collègues</a:t>
            </a:r>
          </a:p>
          <a:p>
            <a:r>
              <a:rPr lang="fr-FR" dirty="0">
                <a:solidFill>
                  <a:srgbClr val="FF0000"/>
                </a:solidFill>
              </a:rPr>
              <a:t>Pédagogie</a:t>
            </a:r>
          </a:p>
          <a:p>
            <a:r>
              <a:rPr lang="fr-FR" dirty="0">
                <a:solidFill>
                  <a:srgbClr val="FF0000"/>
                </a:solidFill>
              </a:rPr>
              <a:t>Numérique</a:t>
            </a:r>
          </a:p>
          <a:p>
            <a:endParaRPr lang="fr-FR" dirty="0"/>
          </a:p>
        </p:txBody>
      </p:sp>
      <p:sp>
        <p:nvSpPr>
          <p:cNvPr id="5" name="Titre 1">
            <a:extLst>
              <a:ext uri="{FF2B5EF4-FFF2-40B4-BE49-F238E27FC236}">
                <a16:creationId xmlns:a16="http://schemas.microsoft.com/office/drawing/2014/main" id="{CD6680D9-4DBD-D94E-9D97-237159843E94}"/>
              </a:ext>
            </a:extLst>
          </p:cNvPr>
          <p:cNvSpPr txBox="1">
            <a:spLocks/>
          </p:cNvSpPr>
          <p:nvPr/>
        </p:nvSpPr>
        <p:spPr bwMode="auto">
          <a:xfrm>
            <a:off x="2683668" y="66260"/>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La grille en arbre : l’enseignement</a:t>
            </a:r>
            <a:endParaRPr lang="fr-BE" altLang="fr-FR" sz="4000" b="1" dirty="0">
              <a:solidFill>
                <a:srgbClr val="067484"/>
              </a:solidFill>
              <a:latin typeface="Helvetica" pitchFamily="2" charset="0"/>
              <a:cs typeface="Times New Roman" panose="02020603050405020304" pitchFamily="18" charset="0"/>
            </a:endParaRPr>
          </a:p>
        </p:txBody>
      </p:sp>
      <p:sp>
        <p:nvSpPr>
          <p:cNvPr id="6" name="ZoneTexte 5">
            <a:extLst>
              <a:ext uri="{FF2B5EF4-FFF2-40B4-BE49-F238E27FC236}">
                <a16:creationId xmlns:a16="http://schemas.microsoft.com/office/drawing/2014/main" id="{41448EF3-C809-2546-923E-2C047493252C}"/>
              </a:ext>
            </a:extLst>
          </p:cNvPr>
          <p:cNvSpPr txBox="1"/>
          <p:nvPr/>
        </p:nvSpPr>
        <p:spPr>
          <a:xfrm>
            <a:off x="6574425" y="2816661"/>
            <a:ext cx="1622624" cy="923330"/>
          </a:xfrm>
          <a:prstGeom prst="rect">
            <a:avLst/>
          </a:prstGeom>
          <a:noFill/>
        </p:spPr>
        <p:txBody>
          <a:bodyPr wrap="none" rtlCol="0">
            <a:spAutoFit/>
          </a:bodyPr>
          <a:lstStyle/>
          <a:p>
            <a:r>
              <a:rPr lang="fr-FR" dirty="0"/>
              <a:t>Ajustement</a:t>
            </a:r>
          </a:p>
          <a:p>
            <a:r>
              <a:rPr lang="fr-FR" dirty="0"/>
              <a:t>Projet Ponctuel</a:t>
            </a:r>
          </a:p>
          <a:p>
            <a:r>
              <a:rPr lang="fr-FR" dirty="0"/>
              <a:t>Refonte</a:t>
            </a:r>
          </a:p>
        </p:txBody>
      </p:sp>
      <p:sp>
        <p:nvSpPr>
          <p:cNvPr id="7" name="ZoneTexte 6">
            <a:extLst>
              <a:ext uri="{FF2B5EF4-FFF2-40B4-BE49-F238E27FC236}">
                <a16:creationId xmlns:a16="http://schemas.microsoft.com/office/drawing/2014/main" id="{91C3937D-7D19-7446-A2FC-0D59DBBA54BF}"/>
              </a:ext>
            </a:extLst>
          </p:cNvPr>
          <p:cNvSpPr txBox="1"/>
          <p:nvPr/>
        </p:nvSpPr>
        <p:spPr>
          <a:xfrm>
            <a:off x="8630270" y="2816661"/>
            <a:ext cx="1196353" cy="369332"/>
          </a:xfrm>
          <a:prstGeom prst="rect">
            <a:avLst/>
          </a:prstGeom>
          <a:noFill/>
        </p:spPr>
        <p:txBody>
          <a:bodyPr wrap="none" rtlCol="0">
            <a:spAutoFit/>
          </a:bodyPr>
          <a:lstStyle/>
          <a:p>
            <a:r>
              <a:rPr lang="fr-FR" dirty="0"/>
              <a:t>Pertinence</a:t>
            </a:r>
          </a:p>
        </p:txBody>
      </p:sp>
    </p:spTree>
    <p:extLst>
      <p:ext uri="{BB962C8B-B14F-4D97-AF65-F5344CB8AC3E}">
        <p14:creationId xmlns:p14="http://schemas.microsoft.com/office/powerpoint/2010/main" val="31267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6" grpId="1"/>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BEB3B0-EEBB-5C49-80AB-4823738F3DC5}"/>
              </a:ext>
            </a:extLst>
          </p:cNvPr>
          <p:cNvSpPr txBox="1">
            <a:spLocks/>
          </p:cNvSpPr>
          <p:nvPr/>
        </p:nvSpPr>
        <p:spPr bwMode="auto">
          <a:xfrm>
            <a:off x="2683668" y="66260"/>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La grille en arbre : l’étudiant, le système</a:t>
            </a:r>
            <a:endParaRPr lang="fr-BE" altLang="fr-FR" sz="4000" b="1" dirty="0">
              <a:solidFill>
                <a:srgbClr val="067484"/>
              </a:solidFill>
              <a:latin typeface="Helvetica" pitchFamily="2" charset="0"/>
              <a:cs typeface="Times New Roman" panose="02020603050405020304" pitchFamily="18" charset="0"/>
            </a:endParaRPr>
          </a:p>
        </p:txBody>
      </p:sp>
      <p:sp>
        <p:nvSpPr>
          <p:cNvPr id="5" name="ZoneTexte 4">
            <a:extLst>
              <a:ext uri="{FF2B5EF4-FFF2-40B4-BE49-F238E27FC236}">
                <a16:creationId xmlns:a16="http://schemas.microsoft.com/office/drawing/2014/main" id="{030A3356-E6B8-C04E-8BAA-BF6C04BDDD02}"/>
              </a:ext>
            </a:extLst>
          </p:cNvPr>
          <p:cNvSpPr txBox="1"/>
          <p:nvPr/>
        </p:nvSpPr>
        <p:spPr>
          <a:xfrm>
            <a:off x="3207026" y="1524000"/>
            <a:ext cx="3542252" cy="369332"/>
          </a:xfrm>
          <a:prstGeom prst="rect">
            <a:avLst/>
          </a:prstGeom>
          <a:noFill/>
        </p:spPr>
        <p:txBody>
          <a:bodyPr wrap="none" rtlCol="0">
            <a:spAutoFit/>
          </a:bodyPr>
          <a:lstStyle/>
          <a:p>
            <a:r>
              <a:rPr lang="fr-FR" dirty="0"/>
              <a:t>Effet sur les étudiants ou le système</a:t>
            </a:r>
          </a:p>
        </p:txBody>
      </p:sp>
      <p:sp>
        <p:nvSpPr>
          <p:cNvPr id="6" name="ZoneTexte 5">
            <a:extLst>
              <a:ext uri="{FF2B5EF4-FFF2-40B4-BE49-F238E27FC236}">
                <a16:creationId xmlns:a16="http://schemas.microsoft.com/office/drawing/2014/main" id="{2EF59EE2-6906-5643-B73E-9C87CB269AE8}"/>
              </a:ext>
            </a:extLst>
          </p:cNvPr>
          <p:cNvSpPr txBox="1"/>
          <p:nvPr/>
        </p:nvSpPr>
        <p:spPr>
          <a:xfrm>
            <a:off x="3574031" y="1966711"/>
            <a:ext cx="4480009" cy="3139321"/>
          </a:xfrm>
          <a:prstGeom prst="rect">
            <a:avLst/>
          </a:prstGeom>
          <a:noFill/>
        </p:spPr>
        <p:txBody>
          <a:bodyPr wrap="none" rtlCol="0">
            <a:spAutoFit/>
          </a:bodyPr>
          <a:lstStyle/>
          <a:p>
            <a:r>
              <a:rPr lang="fr-FR" dirty="0"/>
              <a:t>Effet déclaré sur les étudiants</a:t>
            </a:r>
          </a:p>
          <a:p>
            <a:endParaRPr lang="fr-FR" dirty="0"/>
          </a:p>
          <a:p>
            <a:endParaRPr lang="fr-FR" dirty="0"/>
          </a:p>
          <a:p>
            <a:endParaRPr lang="fr-FR" dirty="0"/>
          </a:p>
          <a:p>
            <a:r>
              <a:rPr lang="fr-FR" dirty="0">
                <a:solidFill>
                  <a:srgbClr val="FF0000"/>
                </a:solidFill>
              </a:rPr>
              <a:t>Effet déclaré sur les collègues</a:t>
            </a:r>
          </a:p>
          <a:p>
            <a:endParaRPr lang="fr-FR" dirty="0">
              <a:solidFill>
                <a:srgbClr val="FF0000"/>
              </a:solidFill>
            </a:endParaRPr>
          </a:p>
          <a:p>
            <a:endParaRPr lang="fr-FR" dirty="0">
              <a:solidFill>
                <a:srgbClr val="FF0000"/>
              </a:solidFill>
            </a:endParaRPr>
          </a:p>
          <a:p>
            <a:endParaRPr lang="fr-FR" dirty="0">
              <a:solidFill>
                <a:srgbClr val="FF0000"/>
              </a:solidFill>
            </a:endParaRPr>
          </a:p>
          <a:p>
            <a:endParaRPr lang="fr-FR" dirty="0"/>
          </a:p>
          <a:p>
            <a:r>
              <a:rPr lang="fr-FR" dirty="0"/>
              <a:t>Effet déclaré sur l’environnement, l’institution</a:t>
            </a:r>
          </a:p>
          <a:p>
            <a:endParaRPr lang="fr-FR" dirty="0"/>
          </a:p>
        </p:txBody>
      </p:sp>
      <p:sp>
        <p:nvSpPr>
          <p:cNvPr id="7" name="ZoneTexte 6">
            <a:extLst>
              <a:ext uri="{FF2B5EF4-FFF2-40B4-BE49-F238E27FC236}">
                <a16:creationId xmlns:a16="http://schemas.microsoft.com/office/drawing/2014/main" id="{214A17FC-0C2D-7B43-886A-99E812F3BA7D}"/>
              </a:ext>
            </a:extLst>
          </p:cNvPr>
          <p:cNvSpPr txBox="1"/>
          <p:nvPr/>
        </p:nvSpPr>
        <p:spPr>
          <a:xfrm>
            <a:off x="3798214" y="2288756"/>
            <a:ext cx="1481624" cy="646331"/>
          </a:xfrm>
          <a:prstGeom prst="rect">
            <a:avLst/>
          </a:prstGeom>
          <a:noFill/>
        </p:spPr>
        <p:txBody>
          <a:bodyPr wrap="none" rtlCol="0">
            <a:spAutoFit/>
          </a:bodyPr>
          <a:lstStyle/>
          <a:p>
            <a:r>
              <a:rPr lang="fr-FR" dirty="0"/>
              <a:t>Performances</a:t>
            </a:r>
          </a:p>
          <a:p>
            <a:r>
              <a:rPr lang="fr-FR" dirty="0"/>
              <a:t>Attitudes</a:t>
            </a:r>
          </a:p>
        </p:txBody>
      </p:sp>
      <p:sp>
        <p:nvSpPr>
          <p:cNvPr id="8" name="ZoneTexte 7">
            <a:extLst>
              <a:ext uri="{FF2B5EF4-FFF2-40B4-BE49-F238E27FC236}">
                <a16:creationId xmlns:a16="http://schemas.microsoft.com/office/drawing/2014/main" id="{87DD0627-4A7A-4F49-9507-20C520AE024C}"/>
              </a:ext>
            </a:extLst>
          </p:cNvPr>
          <p:cNvSpPr txBox="1"/>
          <p:nvPr/>
        </p:nvSpPr>
        <p:spPr>
          <a:xfrm>
            <a:off x="3798214" y="3359090"/>
            <a:ext cx="1927131" cy="923330"/>
          </a:xfrm>
          <a:prstGeom prst="rect">
            <a:avLst/>
          </a:prstGeom>
          <a:noFill/>
        </p:spPr>
        <p:txBody>
          <a:bodyPr wrap="none" rtlCol="0">
            <a:spAutoFit/>
          </a:bodyPr>
          <a:lstStyle/>
          <a:p>
            <a:r>
              <a:rPr lang="fr-FR" dirty="0">
                <a:solidFill>
                  <a:srgbClr val="FF0000"/>
                </a:solidFill>
              </a:rPr>
              <a:t>Guidance - Conseil</a:t>
            </a:r>
          </a:p>
          <a:p>
            <a:r>
              <a:rPr lang="fr-FR" dirty="0">
                <a:solidFill>
                  <a:srgbClr val="FF0000"/>
                </a:solidFill>
              </a:rPr>
              <a:t>Leadership</a:t>
            </a:r>
          </a:p>
          <a:p>
            <a:r>
              <a:rPr lang="fr-FR" dirty="0">
                <a:solidFill>
                  <a:srgbClr val="FF0000"/>
                </a:solidFill>
              </a:rPr>
              <a:t>Isomorphisme</a:t>
            </a:r>
          </a:p>
        </p:txBody>
      </p:sp>
      <p:sp>
        <p:nvSpPr>
          <p:cNvPr id="9" name="ZoneTexte 8">
            <a:extLst>
              <a:ext uri="{FF2B5EF4-FFF2-40B4-BE49-F238E27FC236}">
                <a16:creationId xmlns:a16="http://schemas.microsoft.com/office/drawing/2014/main" id="{8A9F9164-57FC-DF4A-B453-294376BB5298}"/>
              </a:ext>
            </a:extLst>
          </p:cNvPr>
          <p:cNvSpPr txBox="1"/>
          <p:nvPr/>
        </p:nvSpPr>
        <p:spPr>
          <a:xfrm>
            <a:off x="3886904" y="4717746"/>
            <a:ext cx="1920462" cy="1200329"/>
          </a:xfrm>
          <a:prstGeom prst="rect">
            <a:avLst/>
          </a:prstGeom>
          <a:noFill/>
        </p:spPr>
        <p:txBody>
          <a:bodyPr wrap="none" rtlCol="0">
            <a:spAutoFit/>
          </a:bodyPr>
          <a:lstStyle/>
          <a:p>
            <a:r>
              <a:rPr lang="fr-FR" dirty="0"/>
              <a:t>Extra-Universitaire</a:t>
            </a:r>
          </a:p>
          <a:p>
            <a:r>
              <a:rPr lang="fr-FR" dirty="0"/>
              <a:t>Faculté</a:t>
            </a:r>
          </a:p>
          <a:p>
            <a:r>
              <a:rPr lang="fr-FR" dirty="0"/>
              <a:t>Université</a:t>
            </a:r>
          </a:p>
          <a:p>
            <a:r>
              <a:rPr lang="fr-FR" dirty="0">
                <a:solidFill>
                  <a:srgbClr val="FF0000"/>
                </a:solidFill>
              </a:rPr>
              <a:t>Lieu d’échange</a:t>
            </a:r>
          </a:p>
        </p:txBody>
      </p:sp>
    </p:spTree>
    <p:extLst>
      <p:ext uri="{BB962C8B-B14F-4D97-AF65-F5344CB8AC3E}">
        <p14:creationId xmlns:p14="http://schemas.microsoft.com/office/powerpoint/2010/main" val="232972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8" grpId="1"/>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L’institution</a:t>
            </a:r>
            <a:endParaRPr lang="fr-BE" altLang="fr-FR" sz="4000" b="1" dirty="0">
              <a:solidFill>
                <a:srgbClr val="067484"/>
              </a:solidFill>
              <a:latin typeface="Helvetica" pitchFamily="2" charset="0"/>
              <a:cs typeface="Times New Roman" panose="02020603050405020304" pitchFamily="18" charset="0"/>
            </a:endParaRPr>
          </a:p>
        </p:txBody>
      </p:sp>
      <p:pic>
        <p:nvPicPr>
          <p:cNvPr id="9" name="Image 8">
            <a:extLst>
              <a:ext uri="{FF2B5EF4-FFF2-40B4-BE49-F238E27FC236}">
                <a16:creationId xmlns:a16="http://schemas.microsoft.com/office/drawing/2014/main" id="{399350D8-243E-1D42-86AE-4B5BC901F37F}"/>
              </a:ext>
            </a:extLst>
          </p:cNvPr>
          <p:cNvPicPr>
            <a:picLocks noChangeAspect="1"/>
          </p:cNvPicPr>
          <p:nvPr/>
        </p:nvPicPr>
        <p:blipFill>
          <a:blip r:embed="rId3"/>
          <a:stretch>
            <a:fillRect/>
          </a:stretch>
        </p:blipFill>
        <p:spPr>
          <a:xfrm>
            <a:off x="3108890" y="863278"/>
            <a:ext cx="7840854" cy="5475530"/>
          </a:xfrm>
          <a:prstGeom prst="rect">
            <a:avLst/>
          </a:prstGeom>
        </p:spPr>
      </p:pic>
    </p:spTree>
    <p:extLst>
      <p:ext uri="{BB962C8B-B14F-4D97-AF65-F5344CB8AC3E}">
        <p14:creationId xmlns:p14="http://schemas.microsoft.com/office/powerpoint/2010/main" val="390959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a:extLst>
              <a:ext uri="{FF2B5EF4-FFF2-40B4-BE49-F238E27FC236}">
                <a16:creationId xmlns:a16="http://schemas.microsoft.com/office/drawing/2014/main" id="{F290E8E4-DBFB-EE48-B3F5-A311DFA245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D38F870E-83F2-BF4D-AA2A-CB4E5985C891}"/>
              </a:ext>
            </a:extLst>
          </p:cNvPr>
          <p:cNvSpPr>
            <a:spLocks noChangeArrowheads="1"/>
          </p:cNvSpPr>
          <p:nvPr/>
        </p:nvSpPr>
        <p:spPr bwMode="auto">
          <a:xfrm>
            <a:off x="33337" y="3011488"/>
            <a:ext cx="8728107" cy="3324225"/>
          </a:xfrm>
          <a:prstGeom prst="rect">
            <a:avLst/>
          </a:prstGeom>
          <a:solidFill>
            <a:schemeClr val="tx2">
              <a:lumMod val="95000"/>
              <a:lumOff val="5000"/>
              <a:alpha val="55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p:txBody>
      </p:sp>
      <p:sp>
        <p:nvSpPr>
          <p:cNvPr id="26628" name="Titre 2">
            <a:extLst>
              <a:ext uri="{FF2B5EF4-FFF2-40B4-BE49-F238E27FC236}">
                <a16:creationId xmlns:a16="http://schemas.microsoft.com/office/drawing/2014/main" id="{0AE48592-206B-DE44-BB8E-E047C844ADB1}"/>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2800">
              <a:solidFill>
                <a:srgbClr val="960000"/>
              </a:solidFill>
              <a:latin typeface="Helvetica" pitchFamily="2" charset="0"/>
              <a:ea typeface="Helvetica" pitchFamily="2" charset="0"/>
              <a:cs typeface="Helvetica" pitchFamily="2" charset="0"/>
            </a:endParaRPr>
          </a:p>
        </p:txBody>
      </p:sp>
      <p:sp>
        <p:nvSpPr>
          <p:cNvPr id="26629" name="ZoneTexte 5">
            <a:extLst>
              <a:ext uri="{FF2B5EF4-FFF2-40B4-BE49-F238E27FC236}">
                <a16:creationId xmlns:a16="http://schemas.microsoft.com/office/drawing/2014/main" id="{4A452611-2BD5-3C46-B5CE-F7E72BD1D518}"/>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726" name="Rectangle 7">
            <a:extLst>
              <a:ext uri="{FF2B5EF4-FFF2-40B4-BE49-F238E27FC236}">
                <a16:creationId xmlns:a16="http://schemas.microsoft.com/office/drawing/2014/main" id="{352CBF63-FD4C-5747-BF27-FAA8F0191FF4}"/>
              </a:ext>
            </a:extLst>
          </p:cNvPr>
          <p:cNvSpPr>
            <a:spLocks noChangeArrowheads="1"/>
          </p:cNvSpPr>
          <p:nvPr/>
        </p:nvSpPr>
        <p:spPr bwMode="auto">
          <a:xfrm>
            <a:off x="7150100" y="1074113"/>
            <a:ext cx="4257675" cy="1015663"/>
          </a:xfrm>
          <a:prstGeom prst="rect">
            <a:avLst/>
          </a:prstGeom>
          <a:solidFill>
            <a:srgbClr val="067484">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fr-BE" altLang="fr-FR" b="1" dirty="0">
              <a:solidFill>
                <a:schemeClr val="bg1">
                  <a:lumMod val="95000"/>
                </a:schemeClr>
              </a:solidFill>
              <a:latin typeface="Helvetica" pitchFamily="34" charset="0"/>
            </a:endParaRPr>
          </a:p>
          <a:p>
            <a:pPr>
              <a:defRPr/>
            </a:pPr>
            <a:r>
              <a:rPr lang="fr-BE" altLang="fr-FR" sz="2400" b="1" dirty="0" err="1">
                <a:solidFill>
                  <a:schemeClr val="bg1"/>
                </a:solidFill>
                <a:latin typeface="Helvetica" pitchFamily="34" charset="0"/>
              </a:rPr>
              <a:t>p.detroz@uliege.be</a:t>
            </a:r>
            <a:endParaRPr lang="fr-BE" altLang="fr-FR" sz="2400" b="1" dirty="0">
              <a:solidFill>
                <a:schemeClr val="bg1"/>
              </a:solidFill>
              <a:latin typeface="Helvetica" pitchFamily="34" charset="0"/>
            </a:endParaRPr>
          </a:p>
          <a:p>
            <a:pPr>
              <a:defRPr/>
            </a:pPr>
            <a:endParaRPr lang="fr-BE" altLang="fr-FR" dirty="0">
              <a:solidFill>
                <a:schemeClr val="bg1"/>
              </a:solidFill>
            </a:endParaRPr>
          </a:p>
        </p:txBody>
      </p:sp>
      <p:sp>
        <p:nvSpPr>
          <p:cNvPr id="2" name="Rectangle 1">
            <a:extLst>
              <a:ext uri="{FF2B5EF4-FFF2-40B4-BE49-F238E27FC236}">
                <a16:creationId xmlns:a16="http://schemas.microsoft.com/office/drawing/2014/main" id="{D67E94C3-E795-E64B-BD25-463B200D82AD}"/>
              </a:ext>
            </a:extLst>
          </p:cNvPr>
          <p:cNvSpPr/>
          <p:nvPr/>
        </p:nvSpPr>
        <p:spPr>
          <a:xfrm>
            <a:off x="514349" y="3476625"/>
            <a:ext cx="8135129" cy="347787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votre présence, </a:t>
            </a:r>
            <a:b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votre écoute</a:t>
            </a:r>
            <a:b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vos questions</a:t>
            </a:r>
          </a:p>
          <a:p>
            <a:pPr>
              <a:defRPr/>
            </a:pP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Votre collaboration ?</a:t>
            </a:r>
          </a:p>
        </p:txBody>
      </p:sp>
      <p:pic>
        <p:nvPicPr>
          <p:cNvPr id="26632" name="Image 8">
            <a:extLst>
              <a:ext uri="{FF2B5EF4-FFF2-40B4-BE49-F238E27FC236}">
                <a16:creationId xmlns:a16="http://schemas.microsoft.com/office/drawing/2014/main" id="{01ACEAD1-B596-2246-874D-4D7829681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17475"/>
            <a:ext cx="1931987"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3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BBBAE0-21DF-254D-B094-016D7B4E15A4}"/>
              </a:ext>
            </a:extLst>
          </p:cNvPr>
          <p:cNvPicPr>
            <a:picLocks noChangeAspect="1"/>
          </p:cNvPicPr>
          <p:nvPr/>
        </p:nvPicPr>
        <p:blipFill rotWithShape="1">
          <a:blip r:embed="rId3"/>
          <a:srcRect l="7603"/>
          <a:stretch/>
        </p:blipFill>
        <p:spPr>
          <a:xfrm>
            <a:off x="2692400" y="375719"/>
            <a:ext cx="9499600" cy="6482282"/>
          </a:xfrm>
          <a:prstGeom prst="rect">
            <a:avLst/>
          </a:prstGeom>
        </p:spPr>
      </p:pic>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Un continuum de formation</a:t>
            </a:r>
            <a:endParaRPr lang="fr-BE" altLang="fr-FR" sz="4000" b="1" dirty="0">
              <a:solidFill>
                <a:srgbClr val="067484"/>
              </a:solidFill>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1051266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 contexte : </a:t>
            </a:r>
            <a:r>
              <a:rPr lang="fr-BE" altLang="fr-FR" sz="4000" b="1" dirty="0" err="1">
                <a:solidFill>
                  <a:srgbClr val="067484"/>
                </a:solidFill>
                <a:latin typeface="Helvetica" pitchFamily="2" charset="0"/>
                <a:ea typeface="Helvetica" pitchFamily="2" charset="0"/>
                <a:cs typeface="Helvetica" pitchFamily="2" charset="0"/>
              </a:rPr>
              <a:t>Formastart</a:t>
            </a:r>
            <a:endParaRPr lang="fr-BE" altLang="fr-FR" sz="4000" b="1" dirty="0">
              <a:solidFill>
                <a:srgbClr val="067484"/>
              </a:solidFill>
              <a:latin typeface="Helvetica" pitchFamily="2" charset="0"/>
              <a:cs typeface="Times New Roman" panose="02020603050405020304" pitchFamily="18" charset="0"/>
            </a:endParaRPr>
          </a:p>
        </p:txBody>
      </p:sp>
      <p:pic>
        <p:nvPicPr>
          <p:cNvPr id="4" name="Image 3">
            <a:extLst>
              <a:ext uri="{FF2B5EF4-FFF2-40B4-BE49-F238E27FC236}">
                <a16:creationId xmlns:a16="http://schemas.microsoft.com/office/drawing/2014/main" id="{E48884B9-7CFC-024A-BCF7-A03135B5AF68}"/>
              </a:ext>
            </a:extLst>
          </p:cNvPr>
          <p:cNvPicPr>
            <a:picLocks noChangeAspect="1"/>
          </p:cNvPicPr>
          <p:nvPr/>
        </p:nvPicPr>
        <p:blipFill>
          <a:blip r:embed="rId3"/>
          <a:stretch>
            <a:fillRect/>
          </a:stretch>
        </p:blipFill>
        <p:spPr>
          <a:xfrm>
            <a:off x="2883007" y="1460500"/>
            <a:ext cx="9029700" cy="3937000"/>
          </a:xfrm>
          <a:prstGeom prst="rect">
            <a:avLst/>
          </a:prstGeom>
        </p:spPr>
      </p:pic>
    </p:spTree>
    <p:extLst>
      <p:ext uri="{BB962C8B-B14F-4D97-AF65-F5344CB8AC3E}">
        <p14:creationId xmlns:p14="http://schemas.microsoft.com/office/powerpoint/2010/main" val="3488664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5BBF7A-1F3E-6D41-8A0C-20DE97F18278}"/>
              </a:ext>
            </a:extLst>
          </p:cNvPr>
          <p:cNvPicPr>
            <a:picLocks noChangeAspect="1"/>
          </p:cNvPicPr>
          <p:nvPr/>
        </p:nvPicPr>
        <p:blipFill>
          <a:blip r:embed="rId2"/>
          <a:stretch>
            <a:fillRect/>
          </a:stretch>
        </p:blipFill>
        <p:spPr>
          <a:xfrm>
            <a:off x="2806839" y="1164809"/>
            <a:ext cx="9137187" cy="4528382"/>
          </a:xfrm>
          <a:prstGeom prst="rect">
            <a:avLst/>
          </a:prstGeom>
        </p:spPr>
      </p:pic>
    </p:spTree>
    <p:extLst>
      <p:ext uri="{BB962C8B-B14F-4D97-AF65-F5344CB8AC3E}">
        <p14:creationId xmlns:p14="http://schemas.microsoft.com/office/powerpoint/2010/main" val="18765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7D2F7D-A3A7-5D4B-98A0-36A3FD15B0A6}"/>
              </a:ext>
            </a:extLst>
          </p:cNvPr>
          <p:cNvPicPr>
            <a:picLocks noChangeAspect="1"/>
          </p:cNvPicPr>
          <p:nvPr/>
        </p:nvPicPr>
        <p:blipFill>
          <a:blip r:embed="rId2"/>
          <a:stretch>
            <a:fillRect/>
          </a:stretch>
        </p:blipFill>
        <p:spPr>
          <a:xfrm>
            <a:off x="2692966" y="108488"/>
            <a:ext cx="9499034" cy="3125613"/>
          </a:xfrm>
          <a:prstGeom prst="rect">
            <a:avLst/>
          </a:prstGeom>
        </p:spPr>
      </p:pic>
      <p:pic>
        <p:nvPicPr>
          <p:cNvPr id="3" name="Image 2">
            <a:extLst>
              <a:ext uri="{FF2B5EF4-FFF2-40B4-BE49-F238E27FC236}">
                <a16:creationId xmlns:a16="http://schemas.microsoft.com/office/drawing/2014/main" id="{DAD7619C-DCB9-3B4E-BAEF-3DDE1006A62B}"/>
              </a:ext>
            </a:extLst>
          </p:cNvPr>
          <p:cNvPicPr>
            <a:picLocks noChangeAspect="1"/>
          </p:cNvPicPr>
          <p:nvPr/>
        </p:nvPicPr>
        <p:blipFill>
          <a:blip r:embed="rId3"/>
          <a:stretch>
            <a:fillRect/>
          </a:stretch>
        </p:blipFill>
        <p:spPr>
          <a:xfrm>
            <a:off x="2692965" y="3429000"/>
            <a:ext cx="9499035" cy="1723589"/>
          </a:xfrm>
          <a:prstGeom prst="rect">
            <a:avLst/>
          </a:prstGeom>
        </p:spPr>
      </p:pic>
    </p:spTree>
    <p:extLst>
      <p:ext uri="{BB962C8B-B14F-4D97-AF65-F5344CB8AC3E}">
        <p14:creationId xmlns:p14="http://schemas.microsoft.com/office/powerpoint/2010/main" val="164115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9A029A-557B-2D4D-97F3-0DE4C8452C1C}"/>
              </a:ext>
            </a:extLst>
          </p:cNvPr>
          <p:cNvPicPr>
            <a:picLocks noChangeAspect="1"/>
          </p:cNvPicPr>
          <p:nvPr/>
        </p:nvPicPr>
        <p:blipFill>
          <a:blip r:embed="rId2"/>
          <a:stretch>
            <a:fillRect/>
          </a:stretch>
        </p:blipFill>
        <p:spPr>
          <a:xfrm>
            <a:off x="2671853" y="666426"/>
            <a:ext cx="9334592" cy="5277173"/>
          </a:xfrm>
          <a:prstGeom prst="rect">
            <a:avLst/>
          </a:prstGeom>
        </p:spPr>
      </p:pic>
    </p:spTree>
    <p:extLst>
      <p:ext uri="{BB962C8B-B14F-4D97-AF65-F5344CB8AC3E}">
        <p14:creationId xmlns:p14="http://schemas.microsoft.com/office/powerpoint/2010/main" val="325523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Question de recherche:</a:t>
            </a:r>
            <a:endParaRPr lang="fr-BE" altLang="fr-FR" sz="4000" b="1" dirty="0">
              <a:solidFill>
                <a:srgbClr val="067484"/>
              </a:solidFill>
              <a:latin typeface="Helvetica"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90F0DA55-D2B9-5042-8EA1-72F592FF07AA}"/>
              </a:ext>
            </a:extLst>
          </p:cNvPr>
          <p:cNvSpPr/>
          <p:nvPr/>
        </p:nvSpPr>
        <p:spPr>
          <a:xfrm>
            <a:off x="3184264" y="2382427"/>
            <a:ext cx="8111266" cy="2308324"/>
          </a:xfrm>
          <a:prstGeom prst="rect">
            <a:avLst/>
          </a:prstGeom>
        </p:spPr>
        <p:txBody>
          <a:bodyPr wrap="square">
            <a:spAutoFit/>
          </a:bodyPr>
          <a:lstStyle/>
          <a:p>
            <a:r>
              <a:rPr lang="fr-BE" altLang="fr-FR" sz="3600" b="1" dirty="0">
                <a:solidFill>
                  <a:srgbClr val="067484"/>
                </a:solidFill>
                <a:latin typeface="Helvetica" pitchFamily="2" charset="0"/>
                <a:ea typeface="Helvetica" pitchFamily="2" charset="0"/>
                <a:cs typeface="Helvetica" pitchFamily="2" charset="0"/>
              </a:rPr>
              <a:t>Notre formation FORMASTART a-t-elle un impact sur le développement professionnel des encadrants ?</a:t>
            </a:r>
          </a:p>
          <a:p>
            <a:endParaRPr lang="fr-BE" altLang="fr-FR" sz="3600" b="1" dirty="0">
              <a:solidFill>
                <a:srgbClr val="067484"/>
              </a:solidFill>
              <a:latin typeface="Helvetica" pitchFamily="2" charset="0"/>
              <a:ea typeface="Helvetica" pitchFamily="2" charset="0"/>
              <a:cs typeface="Helvetica" pitchFamily="2" charset="0"/>
            </a:endParaRPr>
          </a:p>
        </p:txBody>
      </p:sp>
    </p:spTree>
    <p:extLst>
      <p:ext uri="{BB962C8B-B14F-4D97-AF65-F5344CB8AC3E}">
        <p14:creationId xmlns:p14="http://schemas.microsoft.com/office/powerpoint/2010/main" val="406077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BAD2EA-0C44-7943-8FF7-3549DB07350A}"/>
              </a:ext>
            </a:extLst>
          </p:cNvPr>
          <p:cNvPicPr>
            <a:picLocks noChangeAspect="1"/>
          </p:cNvPicPr>
          <p:nvPr/>
        </p:nvPicPr>
        <p:blipFill>
          <a:blip r:embed="rId3"/>
          <a:stretch>
            <a:fillRect/>
          </a:stretch>
        </p:blipFill>
        <p:spPr>
          <a:xfrm>
            <a:off x="3324112" y="1550532"/>
            <a:ext cx="6979049" cy="5120143"/>
          </a:xfrm>
          <a:prstGeom prst="rect">
            <a:avLst/>
          </a:prstGeom>
        </p:spPr>
      </p:pic>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Les données disponibles</a:t>
            </a:r>
            <a:endParaRPr lang="fr-BE" altLang="fr-FR" sz="4000" b="1" dirty="0">
              <a:solidFill>
                <a:srgbClr val="067484"/>
              </a:solidFill>
              <a:latin typeface="Helvetica" pitchFamily="2" charset="0"/>
              <a:cs typeface="Times New Roman" panose="02020603050405020304" pitchFamily="18" charset="0"/>
            </a:endParaRPr>
          </a:p>
        </p:txBody>
      </p:sp>
      <p:pic>
        <p:nvPicPr>
          <p:cNvPr id="2" name="Image 1">
            <a:extLst>
              <a:ext uri="{FF2B5EF4-FFF2-40B4-BE49-F238E27FC236}">
                <a16:creationId xmlns:a16="http://schemas.microsoft.com/office/drawing/2014/main" id="{EA992CB0-38E2-7D4B-979F-CEDFD5B7514D}"/>
              </a:ext>
            </a:extLst>
          </p:cNvPr>
          <p:cNvPicPr>
            <a:picLocks noChangeAspect="1"/>
          </p:cNvPicPr>
          <p:nvPr/>
        </p:nvPicPr>
        <p:blipFill>
          <a:blip r:embed="rId4"/>
          <a:stretch>
            <a:fillRect/>
          </a:stretch>
        </p:blipFill>
        <p:spPr>
          <a:xfrm>
            <a:off x="669177" y="1696228"/>
            <a:ext cx="10871108" cy="1495779"/>
          </a:xfrm>
          <a:prstGeom prst="rect">
            <a:avLst/>
          </a:prstGeom>
        </p:spPr>
      </p:pic>
      <p:sp>
        <p:nvSpPr>
          <p:cNvPr id="4" name="Rectangle 3">
            <a:extLst>
              <a:ext uri="{FF2B5EF4-FFF2-40B4-BE49-F238E27FC236}">
                <a16:creationId xmlns:a16="http://schemas.microsoft.com/office/drawing/2014/main" id="{71D10782-3F6B-4646-BDBE-E3948AB6C0A7}"/>
              </a:ext>
            </a:extLst>
          </p:cNvPr>
          <p:cNvSpPr/>
          <p:nvPr/>
        </p:nvSpPr>
        <p:spPr>
          <a:xfrm>
            <a:off x="660446" y="3953020"/>
            <a:ext cx="10871108" cy="1495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rPr>
              <a:t>Ambition : Analyse qualitative de fiches réflexives</a:t>
            </a:r>
          </a:p>
          <a:p>
            <a:pPr algn="ctr"/>
            <a:r>
              <a:rPr lang="fr-FR" sz="2800" dirty="0">
                <a:solidFill>
                  <a:schemeClr val="tx1"/>
                </a:solidFill>
              </a:rPr>
              <a:t>Réalité : Constitution d’une grille d’analyse</a:t>
            </a:r>
          </a:p>
        </p:txBody>
      </p:sp>
    </p:spTree>
    <p:extLst>
      <p:ext uri="{BB962C8B-B14F-4D97-AF65-F5344CB8AC3E}">
        <p14:creationId xmlns:p14="http://schemas.microsoft.com/office/powerpoint/2010/main" val="160251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6743</TotalTime>
  <Words>396</Words>
  <Application>Microsoft Macintosh PowerPoint</Application>
  <PresentationFormat>Grand écran</PresentationFormat>
  <Paragraphs>165</Paragraphs>
  <Slides>20</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20</vt:i4>
      </vt:variant>
    </vt:vector>
  </HeadingPairs>
  <TitlesOfParts>
    <vt:vector size="28" baseType="lpstr">
      <vt:lpstr>Arial</vt:lpstr>
      <vt:lpstr>Calibri</vt:lpstr>
      <vt:lpstr>Calibri Light</vt:lpstr>
      <vt:lpstr>Chalkduster</vt:lpstr>
      <vt:lpstr>Helvetica</vt:lpstr>
      <vt:lpstr>Times New Roman</vt:lpstr>
      <vt:lpstr>TrebuchetMS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Formastart IFRES</dc:title>
  <dc:creator>Pascal Detroz</dc:creator>
  <cp:lastModifiedBy>Pascal Detroz</cp:lastModifiedBy>
  <cp:revision>23</cp:revision>
  <dcterms:created xsi:type="dcterms:W3CDTF">2018-12-03T15:05:37Z</dcterms:created>
  <dcterms:modified xsi:type="dcterms:W3CDTF">2019-03-20T14:36:14Z</dcterms:modified>
</cp:coreProperties>
</file>