
<file path=[Content_Types].xml><?xml version="1.0" encoding="utf-8"?>
<Types xmlns="http://schemas.openxmlformats.org/package/2006/content-types">
  <Default Extension="png" ContentType="image/png"/>
  <Default Extension="jpeg" ContentType="image/jpeg"/>
  <Default Extension="mov" ContentType="video/quicktime"/>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notesMasterIdLst>
    <p:notesMasterId r:id="rId68"/>
  </p:notesMasterIdLst>
  <p:handoutMasterIdLst>
    <p:handoutMasterId r:id="rId69"/>
  </p:handoutMasterIdLst>
  <p:sldIdLst>
    <p:sldId id="258" r:id="rId2"/>
    <p:sldId id="259" r:id="rId3"/>
    <p:sldId id="270" r:id="rId4"/>
    <p:sldId id="260" r:id="rId5"/>
    <p:sldId id="271" r:id="rId6"/>
    <p:sldId id="262" r:id="rId7"/>
    <p:sldId id="263" r:id="rId8"/>
    <p:sldId id="264" r:id="rId9"/>
    <p:sldId id="266" r:id="rId10"/>
    <p:sldId id="267" r:id="rId11"/>
    <p:sldId id="268" r:id="rId12"/>
    <p:sldId id="269" r:id="rId13"/>
    <p:sldId id="261" r:id="rId14"/>
    <p:sldId id="272" r:id="rId15"/>
    <p:sldId id="273" r:id="rId16"/>
    <p:sldId id="274" r:id="rId17"/>
    <p:sldId id="275" r:id="rId18"/>
    <p:sldId id="277" r:id="rId19"/>
    <p:sldId id="279" r:id="rId20"/>
    <p:sldId id="280" r:id="rId21"/>
    <p:sldId id="281" r:id="rId22"/>
    <p:sldId id="284" r:id="rId23"/>
    <p:sldId id="285" r:id="rId24"/>
    <p:sldId id="315" r:id="rId25"/>
    <p:sldId id="301" r:id="rId26"/>
    <p:sldId id="302" r:id="rId27"/>
    <p:sldId id="303" r:id="rId28"/>
    <p:sldId id="304" r:id="rId29"/>
    <p:sldId id="305" r:id="rId30"/>
    <p:sldId id="306" r:id="rId31"/>
    <p:sldId id="307" r:id="rId32"/>
    <p:sldId id="308" r:id="rId33"/>
    <p:sldId id="309" r:id="rId34"/>
    <p:sldId id="310" r:id="rId35"/>
    <p:sldId id="311" r:id="rId36"/>
    <p:sldId id="312" r:id="rId37"/>
    <p:sldId id="314" r:id="rId38"/>
    <p:sldId id="316" r:id="rId39"/>
    <p:sldId id="318" r:id="rId40"/>
    <p:sldId id="319" r:id="rId41"/>
    <p:sldId id="320" r:id="rId42"/>
    <p:sldId id="364" r:id="rId43"/>
    <p:sldId id="372" r:id="rId44"/>
    <p:sldId id="373" r:id="rId45"/>
    <p:sldId id="379" r:id="rId46"/>
    <p:sldId id="380" r:id="rId47"/>
    <p:sldId id="385" r:id="rId48"/>
    <p:sldId id="386" r:id="rId49"/>
    <p:sldId id="394" r:id="rId50"/>
    <p:sldId id="395" r:id="rId51"/>
    <p:sldId id="396" r:id="rId52"/>
    <p:sldId id="414" r:id="rId53"/>
    <p:sldId id="415" r:id="rId54"/>
    <p:sldId id="416" r:id="rId55"/>
    <p:sldId id="417" r:id="rId56"/>
    <p:sldId id="418" r:id="rId57"/>
    <p:sldId id="419" r:id="rId58"/>
    <p:sldId id="420" r:id="rId59"/>
    <p:sldId id="421" r:id="rId60"/>
    <p:sldId id="413" r:id="rId61"/>
    <p:sldId id="398" r:id="rId62"/>
    <p:sldId id="399" r:id="rId63"/>
    <p:sldId id="412" r:id="rId64"/>
    <p:sldId id="422" r:id="rId65"/>
    <p:sldId id="423" r:id="rId66"/>
    <p:sldId id="424" r:id="rId67"/>
  </p:sldIdLst>
  <p:sldSz cx="9144000" cy="6858000" type="screen4x3"/>
  <p:notesSz cx="6781800" cy="9880600"/>
  <p:defaultTextStyle>
    <a:defPPr>
      <a:defRPr lang="fr-F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A7D3"/>
    <a:srgbClr val="9294C8"/>
    <a:srgbClr val="02802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Style léger 2 - Accentuation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34"/>
    <p:restoredTop sz="94539"/>
  </p:normalViewPr>
  <p:slideViewPr>
    <p:cSldViewPr>
      <p:cViewPr varScale="1">
        <p:scale>
          <a:sx n="132" d="100"/>
          <a:sy n="132" d="100"/>
        </p:scale>
        <p:origin x="600"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38982" cy="493494"/>
          </a:xfrm>
          <a:prstGeom prst="rect">
            <a:avLst/>
          </a:prstGeom>
        </p:spPr>
        <p:txBody>
          <a:bodyPr vert="horz" lIns="87892" tIns="43946" rIns="87892" bIns="43946" rtlCol="0"/>
          <a:lstStyle>
            <a:lvl1pPr algn="l">
              <a:defRPr sz="1200"/>
            </a:lvl1pPr>
          </a:lstStyle>
          <a:p>
            <a:endParaRPr lang="fr-BE"/>
          </a:p>
        </p:txBody>
      </p:sp>
      <p:sp>
        <p:nvSpPr>
          <p:cNvPr id="3" name="Espace réservé de la date 2"/>
          <p:cNvSpPr>
            <a:spLocks noGrp="1"/>
          </p:cNvSpPr>
          <p:nvPr>
            <p:ph type="dt" sz="quarter" idx="1"/>
          </p:nvPr>
        </p:nvSpPr>
        <p:spPr>
          <a:xfrm>
            <a:off x="3841302" y="0"/>
            <a:ext cx="2938982" cy="493494"/>
          </a:xfrm>
          <a:prstGeom prst="rect">
            <a:avLst/>
          </a:prstGeom>
        </p:spPr>
        <p:txBody>
          <a:bodyPr vert="horz" lIns="87892" tIns="43946" rIns="87892" bIns="43946" rtlCol="0"/>
          <a:lstStyle>
            <a:lvl1pPr algn="r">
              <a:defRPr sz="1200"/>
            </a:lvl1pPr>
          </a:lstStyle>
          <a:p>
            <a:fld id="{104ED232-1CF5-4C86-98AE-7085E26B0896}" type="datetimeFigureOut">
              <a:rPr lang="fr-BE" smtClean="0"/>
              <a:pPr/>
              <a:t>3/10/18</a:t>
            </a:fld>
            <a:endParaRPr lang="fr-BE"/>
          </a:p>
        </p:txBody>
      </p:sp>
      <p:sp>
        <p:nvSpPr>
          <p:cNvPr id="4" name="Espace réservé du pied de page 3"/>
          <p:cNvSpPr>
            <a:spLocks noGrp="1"/>
          </p:cNvSpPr>
          <p:nvPr>
            <p:ph type="ftr" sz="quarter" idx="2"/>
          </p:nvPr>
        </p:nvSpPr>
        <p:spPr>
          <a:xfrm>
            <a:off x="1" y="9385574"/>
            <a:ext cx="2938982" cy="493494"/>
          </a:xfrm>
          <a:prstGeom prst="rect">
            <a:avLst/>
          </a:prstGeom>
        </p:spPr>
        <p:txBody>
          <a:bodyPr vert="horz" lIns="87892" tIns="43946" rIns="87892" bIns="43946" rtlCol="0" anchor="b"/>
          <a:lstStyle>
            <a:lvl1pPr algn="l">
              <a:defRPr sz="1200"/>
            </a:lvl1pPr>
          </a:lstStyle>
          <a:p>
            <a:endParaRPr lang="fr-BE"/>
          </a:p>
        </p:txBody>
      </p:sp>
      <p:sp>
        <p:nvSpPr>
          <p:cNvPr id="5" name="Espace réservé du numéro de diapositive 4"/>
          <p:cNvSpPr>
            <a:spLocks noGrp="1"/>
          </p:cNvSpPr>
          <p:nvPr>
            <p:ph type="sldNum" sz="quarter" idx="3"/>
          </p:nvPr>
        </p:nvSpPr>
        <p:spPr>
          <a:xfrm>
            <a:off x="3841302" y="9385574"/>
            <a:ext cx="2938982" cy="493494"/>
          </a:xfrm>
          <a:prstGeom prst="rect">
            <a:avLst/>
          </a:prstGeom>
        </p:spPr>
        <p:txBody>
          <a:bodyPr vert="horz" lIns="87892" tIns="43946" rIns="87892" bIns="43946" rtlCol="0" anchor="b"/>
          <a:lstStyle>
            <a:lvl1pPr algn="r">
              <a:defRPr sz="1200"/>
            </a:lvl1pPr>
          </a:lstStyle>
          <a:p>
            <a:fld id="{A673DCAE-6F28-4C35-8B47-5536B93287B7}" type="slidenum">
              <a:rPr lang="fr-BE" smtClean="0"/>
              <a:pPr/>
              <a:t>‹N°›</a:t>
            </a:fld>
            <a:endParaRPr lang="fr-BE"/>
          </a:p>
        </p:txBody>
      </p:sp>
    </p:spTree>
    <p:extLst>
      <p:ext uri="{BB962C8B-B14F-4D97-AF65-F5344CB8AC3E}">
        <p14:creationId xmlns:p14="http://schemas.microsoft.com/office/powerpoint/2010/main" val="3418339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1"/>
            <a:ext cx="2938780" cy="494030"/>
          </a:xfrm>
          <a:prstGeom prst="rect">
            <a:avLst/>
          </a:prstGeom>
          <a:noFill/>
          <a:ln w="9525">
            <a:noFill/>
            <a:miter lim="800000"/>
            <a:headEnd/>
            <a:tailEnd/>
          </a:ln>
          <a:effectLst/>
        </p:spPr>
        <p:txBody>
          <a:bodyPr vert="horz" wrap="square" lIns="95205" tIns="47602" rIns="95205" bIns="47602" numCol="1" anchor="t" anchorCtr="0" compatLnSpc="1">
            <a:prstTxWarp prst="textNoShape">
              <a:avLst/>
            </a:prstTxWarp>
          </a:bodyPr>
          <a:lstStyle>
            <a:lvl1pPr>
              <a:defRPr sz="1200" smtClean="0">
                <a:latin typeface="Arial" charset="0"/>
              </a:defRPr>
            </a:lvl1pPr>
          </a:lstStyle>
          <a:p>
            <a:pPr>
              <a:defRPr/>
            </a:pPr>
            <a:endParaRPr lang="fr-FR"/>
          </a:p>
        </p:txBody>
      </p:sp>
      <p:sp>
        <p:nvSpPr>
          <p:cNvPr id="43011" name="Rectangle 3"/>
          <p:cNvSpPr>
            <a:spLocks noGrp="1" noChangeArrowheads="1"/>
          </p:cNvSpPr>
          <p:nvPr>
            <p:ph type="dt" idx="1"/>
          </p:nvPr>
        </p:nvSpPr>
        <p:spPr bwMode="auto">
          <a:xfrm>
            <a:off x="3841451" y="1"/>
            <a:ext cx="2938780" cy="494030"/>
          </a:xfrm>
          <a:prstGeom prst="rect">
            <a:avLst/>
          </a:prstGeom>
          <a:noFill/>
          <a:ln w="9525">
            <a:noFill/>
            <a:miter lim="800000"/>
            <a:headEnd/>
            <a:tailEnd/>
          </a:ln>
          <a:effectLst/>
        </p:spPr>
        <p:txBody>
          <a:bodyPr vert="horz" wrap="square" lIns="95205" tIns="47602" rIns="95205" bIns="47602" numCol="1" anchor="t" anchorCtr="0" compatLnSpc="1">
            <a:prstTxWarp prst="textNoShape">
              <a:avLst/>
            </a:prstTxWarp>
          </a:bodyPr>
          <a:lstStyle>
            <a:lvl1pPr algn="r">
              <a:defRPr sz="1200" smtClean="0">
                <a:latin typeface="Arial" charset="0"/>
              </a:defRPr>
            </a:lvl1pPr>
          </a:lstStyle>
          <a:p>
            <a:pPr>
              <a:defRPr/>
            </a:pPr>
            <a:endParaRPr lang="fr-FR"/>
          </a:p>
        </p:txBody>
      </p:sp>
      <p:sp>
        <p:nvSpPr>
          <p:cNvPr id="79876" name="Rectangle 4"/>
          <p:cNvSpPr>
            <a:spLocks noGrp="1" noRot="1" noChangeAspect="1" noChangeArrowheads="1" noTextEdit="1"/>
          </p:cNvSpPr>
          <p:nvPr>
            <p:ph type="sldImg" idx="2"/>
          </p:nvPr>
        </p:nvSpPr>
        <p:spPr bwMode="auto">
          <a:xfrm>
            <a:off x="920750" y="741363"/>
            <a:ext cx="4940300" cy="3705225"/>
          </a:xfrm>
          <a:prstGeom prst="rect">
            <a:avLst/>
          </a:prstGeom>
          <a:noFill/>
          <a:ln w="9525">
            <a:solidFill>
              <a:srgbClr val="000000"/>
            </a:solidFill>
            <a:miter lim="800000"/>
            <a:headEnd/>
            <a:tailEnd/>
          </a:ln>
        </p:spPr>
      </p:sp>
      <p:sp>
        <p:nvSpPr>
          <p:cNvPr id="43013" name="Rectangle 5"/>
          <p:cNvSpPr>
            <a:spLocks noGrp="1" noChangeArrowheads="1"/>
          </p:cNvSpPr>
          <p:nvPr>
            <p:ph type="body" sz="quarter" idx="3"/>
          </p:nvPr>
        </p:nvSpPr>
        <p:spPr bwMode="auto">
          <a:xfrm>
            <a:off x="678180" y="4693285"/>
            <a:ext cx="5425440" cy="4446270"/>
          </a:xfrm>
          <a:prstGeom prst="rect">
            <a:avLst/>
          </a:prstGeom>
          <a:noFill/>
          <a:ln w="9525">
            <a:noFill/>
            <a:miter lim="800000"/>
            <a:headEnd/>
            <a:tailEnd/>
          </a:ln>
          <a:effectLst/>
        </p:spPr>
        <p:txBody>
          <a:bodyPr vert="horz" wrap="square" lIns="95205" tIns="47602" rIns="95205" bIns="47602"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43014" name="Rectangle 6"/>
          <p:cNvSpPr>
            <a:spLocks noGrp="1" noChangeArrowheads="1"/>
          </p:cNvSpPr>
          <p:nvPr>
            <p:ph type="ftr" sz="quarter" idx="4"/>
          </p:nvPr>
        </p:nvSpPr>
        <p:spPr bwMode="auto">
          <a:xfrm>
            <a:off x="0" y="9384856"/>
            <a:ext cx="2938780" cy="494030"/>
          </a:xfrm>
          <a:prstGeom prst="rect">
            <a:avLst/>
          </a:prstGeom>
          <a:noFill/>
          <a:ln w="9525">
            <a:noFill/>
            <a:miter lim="800000"/>
            <a:headEnd/>
            <a:tailEnd/>
          </a:ln>
          <a:effectLst/>
        </p:spPr>
        <p:txBody>
          <a:bodyPr vert="horz" wrap="square" lIns="95205" tIns="47602" rIns="95205" bIns="47602" numCol="1" anchor="b" anchorCtr="0" compatLnSpc="1">
            <a:prstTxWarp prst="textNoShape">
              <a:avLst/>
            </a:prstTxWarp>
          </a:bodyPr>
          <a:lstStyle>
            <a:lvl1pPr>
              <a:defRPr sz="1200" smtClean="0">
                <a:latin typeface="Arial" charset="0"/>
              </a:defRPr>
            </a:lvl1pPr>
          </a:lstStyle>
          <a:p>
            <a:pPr>
              <a:defRPr/>
            </a:pPr>
            <a:endParaRPr lang="fr-FR"/>
          </a:p>
        </p:txBody>
      </p:sp>
      <p:sp>
        <p:nvSpPr>
          <p:cNvPr id="43015" name="Rectangle 7"/>
          <p:cNvSpPr>
            <a:spLocks noGrp="1" noChangeArrowheads="1"/>
          </p:cNvSpPr>
          <p:nvPr>
            <p:ph type="sldNum" sz="quarter" idx="5"/>
          </p:nvPr>
        </p:nvSpPr>
        <p:spPr bwMode="auto">
          <a:xfrm>
            <a:off x="3841451" y="9384856"/>
            <a:ext cx="2938780" cy="494030"/>
          </a:xfrm>
          <a:prstGeom prst="rect">
            <a:avLst/>
          </a:prstGeom>
          <a:noFill/>
          <a:ln w="9525">
            <a:noFill/>
            <a:miter lim="800000"/>
            <a:headEnd/>
            <a:tailEnd/>
          </a:ln>
          <a:effectLst/>
        </p:spPr>
        <p:txBody>
          <a:bodyPr vert="horz" wrap="square" lIns="95205" tIns="47602" rIns="95205" bIns="47602" numCol="1" anchor="b" anchorCtr="0" compatLnSpc="1">
            <a:prstTxWarp prst="textNoShape">
              <a:avLst/>
            </a:prstTxWarp>
          </a:bodyPr>
          <a:lstStyle>
            <a:lvl1pPr algn="r">
              <a:defRPr sz="1200" smtClean="0">
                <a:latin typeface="Arial" charset="0"/>
              </a:defRPr>
            </a:lvl1pPr>
          </a:lstStyle>
          <a:p>
            <a:pPr>
              <a:defRPr/>
            </a:pPr>
            <a:fld id="{52177536-3F6B-40A2-996C-CC843323FDCF}" type="slidenum">
              <a:rPr lang="fr-FR"/>
              <a:pPr>
                <a:defRPr/>
              </a:pPr>
              <a:t>‹N°›</a:t>
            </a:fld>
            <a:endParaRPr lang="fr-FR"/>
          </a:p>
        </p:txBody>
      </p:sp>
    </p:spTree>
    <p:extLst>
      <p:ext uri="{BB962C8B-B14F-4D97-AF65-F5344CB8AC3E}">
        <p14:creationId xmlns:p14="http://schemas.microsoft.com/office/powerpoint/2010/main" val="39941102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14FA1E-B468-4922-ACF7-3C3F5F6F0B7D}" type="slidenum">
              <a:rPr lang="fr-BE"/>
              <a:pPr/>
              <a:t>1</a:t>
            </a:fld>
            <a:endParaRPr lang="fr-BE"/>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14FA1E-B468-4922-ACF7-3C3F5F6F0B7D}" type="slidenum">
              <a:rPr lang="fr-BE"/>
              <a:pPr/>
              <a:t>49</a:t>
            </a:fld>
            <a:endParaRPr lang="fr-BE"/>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784566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50</a:t>
            </a:fld>
            <a:endParaRPr lang="fr-FR"/>
          </a:p>
        </p:txBody>
      </p:sp>
    </p:spTree>
    <p:extLst>
      <p:ext uri="{BB962C8B-B14F-4D97-AF65-F5344CB8AC3E}">
        <p14:creationId xmlns:p14="http://schemas.microsoft.com/office/powerpoint/2010/main" val="756852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51</a:t>
            </a:fld>
            <a:endParaRPr lang="fr-FR"/>
          </a:p>
        </p:txBody>
      </p:sp>
    </p:spTree>
    <p:extLst>
      <p:ext uri="{BB962C8B-B14F-4D97-AF65-F5344CB8AC3E}">
        <p14:creationId xmlns:p14="http://schemas.microsoft.com/office/powerpoint/2010/main" val="2465701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52</a:t>
            </a:fld>
            <a:endParaRPr lang="fr-FR"/>
          </a:p>
        </p:txBody>
      </p:sp>
    </p:spTree>
    <p:extLst>
      <p:ext uri="{BB962C8B-B14F-4D97-AF65-F5344CB8AC3E}">
        <p14:creationId xmlns:p14="http://schemas.microsoft.com/office/powerpoint/2010/main" val="1358504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53</a:t>
            </a:fld>
            <a:endParaRPr lang="fr-FR"/>
          </a:p>
        </p:txBody>
      </p:sp>
    </p:spTree>
    <p:extLst>
      <p:ext uri="{BB962C8B-B14F-4D97-AF65-F5344CB8AC3E}">
        <p14:creationId xmlns:p14="http://schemas.microsoft.com/office/powerpoint/2010/main" val="2499704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54</a:t>
            </a:fld>
            <a:endParaRPr lang="fr-FR"/>
          </a:p>
        </p:txBody>
      </p:sp>
    </p:spTree>
    <p:extLst>
      <p:ext uri="{BB962C8B-B14F-4D97-AF65-F5344CB8AC3E}">
        <p14:creationId xmlns:p14="http://schemas.microsoft.com/office/powerpoint/2010/main" val="4119549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55</a:t>
            </a:fld>
            <a:endParaRPr lang="fr-FR"/>
          </a:p>
        </p:txBody>
      </p:sp>
    </p:spTree>
    <p:extLst>
      <p:ext uri="{BB962C8B-B14F-4D97-AF65-F5344CB8AC3E}">
        <p14:creationId xmlns:p14="http://schemas.microsoft.com/office/powerpoint/2010/main" val="1856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56</a:t>
            </a:fld>
            <a:endParaRPr lang="fr-FR"/>
          </a:p>
        </p:txBody>
      </p:sp>
    </p:spTree>
    <p:extLst>
      <p:ext uri="{BB962C8B-B14F-4D97-AF65-F5344CB8AC3E}">
        <p14:creationId xmlns:p14="http://schemas.microsoft.com/office/powerpoint/2010/main" val="4233990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57</a:t>
            </a:fld>
            <a:endParaRPr lang="fr-FR"/>
          </a:p>
        </p:txBody>
      </p:sp>
    </p:spTree>
    <p:extLst>
      <p:ext uri="{BB962C8B-B14F-4D97-AF65-F5344CB8AC3E}">
        <p14:creationId xmlns:p14="http://schemas.microsoft.com/office/powerpoint/2010/main" val="732136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58</a:t>
            </a:fld>
            <a:endParaRPr lang="fr-FR"/>
          </a:p>
        </p:txBody>
      </p:sp>
    </p:spTree>
    <p:extLst>
      <p:ext uri="{BB962C8B-B14F-4D97-AF65-F5344CB8AC3E}">
        <p14:creationId xmlns:p14="http://schemas.microsoft.com/office/powerpoint/2010/main" val="1901016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14FA1E-B468-4922-ACF7-3C3F5F6F0B7D}" type="slidenum">
              <a:rPr lang="fr-BE"/>
              <a:pPr/>
              <a:t>3</a:t>
            </a:fld>
            <a:endParaRPr lang="fr-BE"/>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4090007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59</a:t>
            </a:fld>
            <a:endParaRPr lang="fr-FR"/>
          </a:p>
        </p:txBody>
      </p:sp>
    </p:spTree>
    <p:extLst>
      <p:ext uri="{BB962C8B-B14F-4D97-AF65-F5344CB8AC3E}">
        <p14:creationId xmlns:p14="http://schemas.microsoft.com/office/powerpoint/2010/main" val="379500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60</a:t>
            </a:fld>
            <a:endParaRPr lang="fr-FR"/>
          </a:p>
        </p:txBody>
      </p:sp>
    </p:spTree>
    <p:extLst>
      <p:ext uri="{BB962C8B-B14F-4D97-AF65-F5344CB8AC3E}">
        <p14:creationId xmlns:p14="http://schemas.microsoft.com/office/powerpoint/2010/main" val="4102439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61</a:t>
            </a:fld>
            <a:endParaRPr lang="fr-FR"/>
          </a:p>
        </p:txBody>
      </p:sp>
    </p:spTree>
    <p:extLst>
      <p:ext uri="{BB962C8B-B14F-4D97-AF65-F5344CB8AC3E}">
        <p14:creationId xmlns:p14="http://schemas.microsoft.com/office/powerpoint/2010/main" val="1725377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62</a:t>
            </a:fld>
            <a:endParaRPr lang="fr-FR"/>
          </a:p>
        </p:txBody>
      </p:sp>
    </p:spTree>
    <p:extLst>
      <p:ext uri="{BB962C8B-B14F-4D97-AF65-F5344CB8AC3E}">
        <p14:creationId xmlns:p14="http://schemas.microsoft.com/office/powerpoint/2010/main" val="4104903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64</a:t>
            </a:fld>
            <a:endParaRPr lang="fr-FR"/>
          </a:p>
        </p:txBody>
      </p:sp>
    </p:spTree>
    <p:extLst>
      <p:ext uri="{BB962C8B-B14F-4D97-AF65-F5344CB8AC3E}">
        <p14:creationId xmlns:p14="http://schemas.microsoft.com/office/powerpoint/2010/main" val="339420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65</a:t>
            </a:fld>
            <a:endParaRPr lang="fr-FR"/>
          </a:p>
        </p:txBody>
      </p:sp>
    </p:spTree>
    <p:extLst>
      <p:ext uri="{BB962C8B-B14F-4D97-AF65-F5344CB8AC3E}">
        <p14:creationId xmlns:p14="http://schemas.microsoft.com/office/powerpoint/2010/main" val="2165201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66</a:t>
            </a:fld>
            <a:endParaRPr lang="fr-FR"/>
          </a:p>
        </p:txBody>
      </p:sp>
    </p:spTree>
    <p:extLst>
      <p:ext uri="{BB962C8B-B14F-4D97-AF65-F5344CB8AC3E}">
        <p14:creationId xmlns:p14="http://schemas.microsoft.com/office/powerpoint/2010/main" val="2797960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14FA1E-B468-4922-ACF7-3C3F5F6F0B7D}" type="slidenum">
              <a:rPr lang="fr-BE"/>
              <a:pPr/>
              <a:t>5</a:t>
            </a:fld>
            <a:endParaRPr lang="fr-BE"/>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618089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14FA1E-B468-4922-ACF7-3C3F5F6F0B7D}" type="slidenum">
              <a:rPr lang="fr-BE"/>
              <a:pPr/>
              <a:t>14</a:t>
            </a:fld>
            <a:endParaRPr lang="fr-BE"/>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250693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14FA1E-B468-4922-ACF7-3C3F5F6F0B7D}" type="slidenum">
              <a:rPr lang="fr-BE"/>
              <a:pPr/>
              <a:t>20</a:t>
            </a:fld>
            <a:endParaRPr lang="fr-BE"/>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856283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14FA1E-B468-4922-ACF7-3C3F5F6F0B7D}" type="slidenum">
              <a:rPr lang="fr-BE"/>
              <a:pPr/>
              <a:t>36</a:t>
            </a:fld>
            <a:endParaRPr lang="fr-BE"/>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265449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14FA1E-B468-4922-ACF7-3C3F5F6F0B7D}" type="slidenum">
              <a:rPr lang="fr-BE"/>
              <a:pPr/>
              <a:t>42</a:t>
            </a:fld>
            <a:endParaRPr lang="fr-BE"/>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465937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47</a:t>
            </a:fld>
            <a:endParaRPr lang="fr-FR"/>
          </a:p>
        </p:txBody>
      </p:sp>
    </p:spTree>
    <p:extLst>
      <p:ext uri="{BB962C8B-B14F-4D97-AF65-F5344CB8AC3E}">
        <p14:creationId xmlns:p14="http://schemas.microsoft.com/office/powerpoint/2010/main" val="1852788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2177536-3F6B-40A2-996C-CC843323FDCF}" type="slidenum">
              <a:rPr lang="fr-FR" smtClean="0"/>
              <a:pPr>
                <a:defRPr/>
              </a:pPr>
              <a:t>48</a:t>
            </a:fld>
            <a:endParaRPr lang="fr-FR"/>
          </a:p>
        </p:txBody>
      </p:sp>
    </p:spTree>
    <p:extLst>
      <p:ext uri="{BB962C8B-B14F-4D97-AF65-F5344CB8AC3E}">
        <p14:creationId xmlns:p14="http://schemas.microsoft.com/office/powerpoint/2010/main" val="210995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fr-FR" sz="2400">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a:defRPr/>
              </a:pPr>
              <a:endParaRPr lang="fr-FR" sz="2400">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a:defRPr/>
                </a:pPr>
                <a:endParaRPr lang="fr-FR" sz="2400">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a:defRPr/>
                </a:pPr>
                <a:endParaRPr lang="fr-FR" sz="2400">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a:defRPr/>
                </a:pPr>
                <a:endParaRPr lang="fr-FR" sz="2400">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a:defRPr/>
                </a:pPr>
                <a:endParaRPr lang="fr-FR" sz="2400">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a:defRPr/>
                </a:pPr>
                <a:endParaRPr lang="fr-FR" sz="2400">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a:defRPr/>
                </a:pPr>
                <a:endParaRPr lang="fr-FR" sz="2400">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a:defRPr/>
                </a:pPr>
                <a:endParaRPr lang="fr-FR" sz="2400">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a:defRPr/>
                </a:pPr>
                <a:endParaRPr lang="fr-FR" sz="2400">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a:defRPr/>
                </a:pPr>
                <a:endParaRPr lang="fr-FR" sz="2400">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a:defRPr/>
                </a:pPr>
                <a:endParaRPr lang="fr-FR" sz="2400">
                  <a:latin typeface="Times New Roman" pitchFamily="18" charset="0"/>
                </a:endParaRPr>
              </a:p>
            </p:txBody>
          </p:sp>
        </p:grpSp>
      </p:grpSp>
      <p:sp>
        <p:nvSpPr>
          <p:cNvPr id="39955"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fr-FR"/>
              <a:t>Cliquez pour modifier le style du titre</a:t>
            </a:r>
          </a:p>
        </p:txBody>
      </p:sp>
      <p:sp>
        <p:nvSpPr>
          <p:cNvPr id="39956"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fr-FR"/>
              <a:t>Cliquez pour modifier le style des sous-titres du masque</a:t>
            </a:r>
          </a:p>
        </p:txBody>
      </p:sp>
      <p:sp>
        <p:nvSpPr>
          <p:cNvPr id="18" name="Rectangle 16"/>
          <p:cNvSpPr>
            <a:spLocks noGrp="1" noChangeArrowheads="1"/>
          </p:cNvSpPr>
          <p:nvPr>
            <p:ph type="dt" sz="half" idx="10"/>
          </p:nvPr>
        </p:nvSpPr>
        <p:spPr>
          <a:xfrm>
            <a:off x="457200" y="6248400"/>
            <a:ext cx="2133600" cy="457200"/>
          </a:xfrm>
        </p:spPr>
        <p:txBody>
          <a:bodyPr/>
          <a:lstStyle>
            <a:lvl1pPr>
              <a:defRPr smtClean="0"/>
            </a:lvl1pPr>
          </a:lstStyle>
          <a:p>
            <a:pPr>
              <a:defRPr/>
            </a:pPr>
            <a:endParaRPr lang="fr-FR"/>
          </a:p>
        </p:txBody>
      </p:sp>
      <p:sp>
        <p:nvSpPr>
          <p:cNvPr id="19" name="Rectangle 17"/>
          <p:cNvSpPr>
            <a:spLocks noGrp="1" noChangeArrowheads="1"/>
          </p:cNvSpPr>
          <p:nvPr>
            <p:ph type="ftr" sz="quarter" idx="11"/>
          </p:nvPr>
        </p:nvSpPr>
        <p:spPr/>
        <p:txBody>
          <a:bodyPr/>
          <a:lstStyle>
            <a:lvl1pPr>
              <a:defRPr smtClean="0"/>
            </a:lvl1pPr>
          </a:lstStyle>
          <a:p>
            <a:pPr>
              <a:defRPr/>
            </a:pPr>
            <a:endParaRPr lang="fr-FR"/>
          </a:p>
        </p:txBody>
      </p:sp>
      <p:sp>
        <p:nvSpPr>
          <p:cNvPr id="20" name="Rectangle 18"/>
          <p:cNvSpPr>
            <a:spLocks noGrp="1" noChangeArrowheads="1"/>
          </p:cNvSpPr>
          <p:nvPr>
            <p:ph type="sldNum" sz="quarter" idx="12"/>
          </p:nvPr>
        </p:nvSpPr>
        <p:spPr/>
        <p:txBody>
          <a:bodyPr/>
          <a:lstStyle>
            <a:lvl1pPr>
              <a:defRPr smtClean="0"/>
            </a:lvl1pPr>
          </a:lstStyle>
          <a:p>
            <a:pPr>
              <a:defRPr/>
            </a:pPr>
            <a:fld id="{08BB0E0D-AF6C-4DC8-9662-E992760DD32A}" type="slidenum">
              <a:rPr lang="fr-FR"/>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Rectangle 2"/>
          <p:cNvSpPr>
            <a:spLocks noGrp="1" noChangeArrowheads="1"/>
          </p:cNvSpPr>
          <p:nvPr>
            <p:ph type="ftr" sz="quarter" idx="10"/>
          </p:nvPr>
        </p:nvSpPr>
        <p:spPr>
          <a:ln/>
        </p:spPr>
        <p:txBody>
          <a:bodyPr/>
          <a:lstStyle>
            <a:lvl1pPr>
              <a:defRPr/>
            </a:lvl1pPr>
          </a:lstStyle>
          <a:p>
            <a:pPr>
              <a:defRPr/>
            </a:pPr>
            <a:endParaRPr lang="fr-FR"/>
          </a:p>
        </p:txBody>
      </p:sp>
      <p:sp>
        <p:nvSpPr>
          <p:cNvPr id="5" name="Rectangle 3"/>
          <p:cNvSpPr>
            <a:spLocks noGrp="1" noChangeArrowheads="1"/>
          </p:cNvSpPr>
          <p:nvPr>
            <p:ph type="sldNum" sz="quarter" idx="11"/>
          </p:nvPr>
        </p:nvSpPr>
        <p:spPr>
          <a:ln/>
        </p:spPr>
        <p:txBody>
          <a:bodyPr/>
          <a:lstStyle>
            <a:lvl1pPr>
              <a:defRPr/>
            </a:lvl1pPr>
          </a:lstStyle>
          <a:p>
            <a:pPr>
              <a:defRPr/>
            </a:pPr>
            <a:fld id="{8B188068-1575-4769-88A8-5765995D9DAB}" type="slidenum">
              <a:rPr lang="fr-FR"/>
              <a:pPr>
                <a:defRPr/>
              </a:pPr>
              <a:t>‹N°›</a:t>
            </a:fld>
            <a:endParaRPr lang="fr-FR"/>
          </a:p>
        </p:txBody>
      </p:sp>
      <p:sp>
        <p:nvSpPr>
          <p:cNvPr id="6"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457200"/>
            <a:ext cx="2057400" cy="5410200"/>
          </a:xfrm>
        </p:spPr>
        <p:txBody>
          <a:bodyPr vert="eaVert"/>
          <a:lstStyle/>
          <a:p>
            <a:r>
              <a:rPr lang="fr-FR"/>
              <a:t>Cliquez pour modifier le style du titre</a:t>
            </a:r>
            <a:endParaRPr lang="fr-BE"/>
          </a:p>
        </p:txBody>
      </p:sp>
      <p:sp>
        <p:nvSpPr>
          <p:cNvPr id="3" name="Espace réservé du texte vertical 2"/>
          <p:cNvSpPr>
            <a:spLocks noGrp="1"/>
          </p:cNvSpPr>
          <p:nvPr>
            <p:ph type="body" orient="vert" idx="1"/>
          </p:nvPr>
        </p:nvSpPr>
        <p:spPr>
          <a:xfrm>
            <a:off x="457200" y="457200"/>
            <a:ext cx="6019800" cy="5410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Rectangle 2"/>
          <p:cNvSpPr>
            <a:spLocks noGrp="1" noChangeArrowheads="1"/>
          </p:cNvSpPr>
          <p:nvPr>
            <p:ph type="ftr" sz="quarter" idx="10"/>
          </p:nvPr>
        </p:nvSpPr>
        <p:spPr>
          <a:ln/>
        </p:spPr>
        <p:txBody>
          <a:bodyPr/>
          <a:lstStyle>
            <a:lvl1pPr>
              <a:defRPr/>
            </a:lvl1pPr>
          </a:lstStyle>
          <a:p>
            <a:pPr>
              <a:defRPr/>
            </a:pPr>
            <a:endParaRPr lang="fr-FR"/>
          </a:p>
        </p:txBody>
      </p:sp>
      <p:sp>
        <p:nvSpPr>
          <p:cNvPr id="5" name="Rectangle 3"/>
          <p:cNvSpPr>
            <a:spLocks noGrp="1" noChangeArrowheads="1"/>
          </p:cNvSpPr>
          <p:nvPr>
            <p:ph type="sldNum" sz="quarter" idx="11"/>
          </p:nvPr>
        </p:nvSpPr>
        <p:spPr>
          <a:ln/>
        </p:spPr>
        <p:txBody>
          <a:bodyPr/>
          <a:lstStyle>
            <a:lvl1pPr>
              <a:defRPr/>
            </a:lvl1pPr>
          </a:lstStyle>
          <a:p>
            <a:pPr>
              <a:defRPr/>
            </a:pPr>
            <a:fld id="{D9B63DE2-F2C0-4F34-B7AD-C98FC9E5D1E7}" type="slidenum">
              <a:rPr lang="fr-FR"/>
              <a:pPr>
                <a:defRPr/>
              </a:pPr>
              <a:t>‹N°›</a:t>
            </a:fld>
            <a:endParaRPr lang="fr-FR"/>
          </a:p>
        </p:txBody>
      </p:sp>
      <p:sp>
        <p:nvSpPr>
          <p:cNvPr id="6"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457200" y="457200"/>
            <a:ext cx="8229600" cy="1371600"/>
          </a:xfrm>
        </p:spPr>
        <p:txBody>
          <a:bodyPr/>
          <a:lstStyle/>
          <a:p>
            <a:r>
              <a:rPr lang="fr-FR"/>
              <a:t>Cliquez pour modifier le style du titre</a:t>
            </a:r>
            <a:endParaRPr lang="fr-BE"/>
          </a:p>
        </p:txBody>
      </p:sp>
      <p:sp>
        <p:nvSpPr>
          <p:cNvPr id="3" name="Espace réservé du graphique 2"/>
          <p:cNvSpPr>
            <a:spLocks noGrp="1"/>
          </p:cNvSpPr>
          <p:nvPr>
            <p:ph type="chart" idx="1"/>
          </p:nvPr>
        </p:nvSpPr>
        <p:spPr>
          <a:xfrm>
            <a:off x="457200" y="1981200"/>
            <a:ext cx="8229600" cy="3886200"/>
          </a:xfrm>
        </p:spPr>
        <p:txBody>
          <a:bodyPr/>
          <a:lstStyle/>
          <a:p>
            <a:pPr lvl="0"/>
            <a:endParaRPr lang="fr-BE" noProof="0"/>
          </a:p>
        </p:txBody>
      </p:sp>
      <p:sp>
        <p:nvSpPr>
          <p:cNvPr id="4" name="Rectangle 2"/>
          <p:cNvSpPr>
            <a:spLocks noGrp="1" noChangeArrowheads="1"/>
          </p:cNvSpPr>
          <p:nvPr>
            <p:ph type="ftr" sz="quarter" idx="10"/>
          </p:nvPr>
        </p:nvSpPr>
        <p:spPr>
          <a:ln/>
        </p:spPr>
        <p:txBody>
          <a:bodyPr/>
          <a:lstStyle>
            <a:lvl1pPr>
              <a:defRPr/>
            </a:lvl1pPr>
          </a:lstStyle>
          <a:p>
            <a:pPr>
              <a:defRPr/>
            </a:pPr>
            <a:endParaRPr lang="fr-FR"/>
          </a:p>
        </p:txBody>
      </p:sp>
      <p:sp>
        <p:nvSpPr>
          <p:cNvPr id="5" name="Rectangle 3"/>
          <p:cNvSpPr>
            <a:spLocks noGrp="1" noChangeArrowheads="1"/>
          </p:cNvSpPr>
          <p:nvPr>
            <p:ph type="sldNum" sz="quarter" idx="11"/>
          </p:nvPr>
        </p:nvSpPr>
        <p:spPr>
          <a:ln/>
        </p:spPr>
        <p:txBody>
          <a:bodyPr/>
          <a:lstStyle>
            <a:lvl1pPr>
              <a:defRPr/>
            </a:lvl1pPr>
          </a:lstStyle>
          <a:p>
            <a:pPr>
              <a:defRPr/>
            </a:pPr>
            <a:fld id="{6AFB26CA-E01E-49F3-8C15-011D331E6298}" type="slidenum">
              <a:rPr lang="fr-FR"/>
              <a:pPr>
                <a:defRPr/>
              </a:pPr>
              <a:t>‹N°›</a:t>
            </a:fld>
            <a:endParaRPr lang="fr-FR"/>
          </a:p>
        </p:txBody>
      </p:sp>
      <p:sp>
        <p:nvSpPr>
          <p:cNvPr id="6"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457200"/>
            <a:ext cx="8229600" cy="1371600"/>
          </a:xfrm>
        </p:spPr>
        <p:txBody>
          <a:bodyPr/>
          <a:lstStyle/>
          <a:p>
            <a:r>
              <a:rPr lang="fr-FR"/>
              <a:t>Cliquez pour modifier le style du titre</a:t>
            </a:r>
            <a:endParaRPr lang="fr-BE"/>
          </a:p>
        </p:txBody>
      </p:sp>
      <p:sp>
        <p:nvSpPr>
          <p:cNvPr id="3" name="Espace réservé du tableau 2"/>
          <p:cNvSpPr>
            <a:spLocks noGrp="1"/>
          </p:cNvSpPr>
          <p:nvPr>
            <p:ph type="tbl" idx="1"/>
          </p:nvPr>
        </p:nvSpPr>
        <p:spPr>
          <a:xfrm>
            <a:off x="457200" y="1981200"/>
            <a:ext cx="8229600" cy="3886200"/>
          </a:xfrm>
        </p:spPr>
        <p:txBody>
          <a:bodyPr/>
          <a:lstStyle/>
          <a:p>
            <a:pPr lvl="0"/>
            <a:endParaRPr lang="fr-BE" noProof="0"/>
          </a:p>
        </p:txBody>
      </p:sp>
      <p:sp>
        <p:nvSpPr>
          <p:cNvPr id="4" name="Rectangle 2"/>
          <p:cNvSpPr>
            <a:spLocks noGrp="1" noChangeArrowheads="1"/>
          </p:cNvSpPr>
          <p:nvPr>
            <p:ph type="ftr" sz="quarter" idx="10"/>
          </p:nvPr>
        </p:nvSpPr>
        <p:spPr>
          <a:ln/>
        </p:spPr>
        <p:txBody>
          <a:bodyPr/>
          <a:lstStyle>
            <a:lvl1pPr>
              <a:defRPr/>
            </a:lvl1pPr>
          </a:lstStyle>
          <a:p>
            <a:pPr>
              <a:defRPr/>
            </a:pPr>
            <a:endParaRPr lang="fr-FR"/>
          </a:p>
        </p:txBody>
      </p:sp>
      <p:sp>
        <p:nvSpPr>
          <p:cNvPr id="5" name="Rectangle 3"/>
          <p:cNvSpPr>
            <a:spLocks noGrp="1" noChangeArrowheads="1"/>
          </p:cNvSpPr>
          <p:nvPr>
            <p:ph type="sldNum" sz="quarter" idx="11"/>
          </p:nvPr>
        </p:nvSpPr>
        <p:spPr>
          <a:ln/>
        </p:spPr>
        <p:txBody>
          <a:bodyPr/>
          <a:lstStyle>
            <a:lvl1pPr>
              <a:defRPr/>
            </a:lvl1pPr>
          </a:lstStyle>
          <a:p>
            <a:pPr>
              <a:defRPr/>
            </a:pPr>
            <a:fld id="{36526320-0CC9-42E8-B912-EF6101FB15D6}" type="slidenum">
              <a:rPr lang="fr-FR"/>
              <a:pPr>
                <a:defRPr/>
              </a:pPr>
              <a:t>‹N°›</a:t>
            </a:fld>
            <a:endParaRPr lang="fr-FR"/>
          </a:p>
        </p:txBody>
      </p:sp>
      <p:sp>
        <p:nvSpPr>
          <p:cNvPr id="6"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457200"/>
            <a:ext cx="8229600" cy="1371600"/>
          </a:xfrm>
        </p:spPr>
        <p:txBody>
          <a:bodyPr/>
          <a:lstStyle/>
          <a:p>
            <a:r>
              <a:rPr lang="fr-FR"/>
              <a:t>Cliquez pour modifier le style du titre</a:t>
            </a:r>
            <a:endParaRPr lang="fr-BE"/>
          </a:p>
        </p:txBody>
      </p:sp>
      <p:sp>
        <p:nvSpPr>
          <p:cNvPr id="3" name="Espace réservé du texte 2"/>
          <p:cNvSpPr>
            <a:spLocks noGrp="1"/>
          </p:cNvSpPr>
          <p:nvPr>
            <p:ph type="body" sz="half" idx="1"/>
          </p:nvPr>
        </p:nvSpPr>
        <p:spPr>
          <a:xfrm>
            <a:off x="457200" y="1981200"/>
            <a:ext cx="4038600" cy="3886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00" y="1981200"/>
            <a:ext cx="4038600" cy="3886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Rectangle 2"/>
          <p:cNvSpPr>
            <a:spLocks noGrp="1" noChangeArrowheads="1"/>
          </p:cNvSpPr>
          <p:nvPr>
            <p:ph type="ftr" sz="quarter" idx="10"/>
          </p:nvPr>
        </p:nvSpPr>
        <p:spPr>
          <a:ln/>
        </p:spPr>
        <p:txBody>
          <a:bodyPr/>
          <a:lstStyle>
            <a:lvl1pPr>
              <a:defRPr/>
            </a:lvl1pPr>
          </a:lstStyle>
          <a:p>
            <a:pPr>
              <a:defRPr/>
            </a:pPr>
            <a:endParaRPr lang="fr-FR"/>
          </a:p>
        </p:txBody>
      </p:sp>
      <p:sp>
        <p:nvSpPr>
          <p:cNvPr id="6" name="Rectangle 3"/>
          <p:cNvSpPr>
            <a:spLocks noGrp="1" noChangeArrowheads="1"/>
          </p:cNvSpPr>
          <p:nvPr>
            <p:ph type="sldNum" sz="quarter" idx="11"/>
          </p:nvPr>
        </p:nvSpPr>
        <p:spPr>
          <a:ln/>
        </p:spPr>
        <p:txBody>
          <a:bodyPr/>
          <a:lstStyle>
            <a:lvl1pPr>
              <a:defRPr/>
            </a:lvl1pPr>
          </a:lstStyle>
          <a:p>
            <a:pPr>
              <a:defRPr/>
            </a:pPr>
            <a:fld id="{11BCD6FE-E9C9-4DF0-997B-F004D0972D70}" type="slidenum">
              <a:rPr lang="fr-FR"/>
              <a:pPr>
                <a:defRPr/>
              </a:pPr>
              <a:t>‹N°›</a:t>
            </a:fld>
            <a:endParaRPr lang="fr-FR"/>
          </a:p>
        </p:txBody>
      </p:sp>
      <p:sp>
        <p:nvSpPr>
          <p:cNvPr id="7"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457200"/>
            <a:ext cx="8229600" cy="5410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3" name="Rectangle 2"/>
          <p:cNvSpPr>
            <a:spLocks noGrp="1" noChangeArrowheads="1"/>
          </p:cNvSpPr>
          <p:nvPr>
            <p:ph type="ftr" sz="quarter" idx="10"/>
          </p:nvPr>
        </p:nvSpPr>
        <p:spPr>
          <a:ln/>
        </p:spPr>
        <p:txBody>
          <a:bodyPr/>
          <a:lstStyle>
            <a:lvl1pPr>
              <a:defRPr/>
            </a:lvl1pPr>
          </a:lstStyle>
          <a:p>
            <a:pPr>
              <a:defRPr/>
            </a:pPr>
            <a:endParaRPr lang="fr-FR"/>
          </a:p>
        </p:txBody>
      </p:sp>
      <p:sp>
        <p:nvSpPr>
          <p:cNvPr id="4" name="Rectangle 3"/>
          <p:cNvSpPr>
            <a:spLocks noGrp="1" noChangeArrowheads="1"/>
          </p:cNvSpPr>
          <p:nvPr>
            <p:ph type="sldNum" sz="quarter" idx="11"/>
          </p:nvPr>
        </p:nvSpPr>
        <p:spPr>
          <a:ln/>
        </p:spPr>
        <p:txBody>
          <a:bodyPr/>
          <a:lstStyle>
            <a:lvl1pPr>
              <a:defRPr/>
            </a:lvl1pPr>
          </a:lstStyle>
          <a:p>
            <a:pPr>
              <a:defRPr/>
            </a:pPr>
            <a:fld id="{DBC6A77F-3055-4C76-B3F7-0E179C801905}" type="slidenum">
              <a:rPr lang="fr-FR"/>
              <a:pPr>
                <a:defRPr/>
              </a:pPr>
              <a:t>‹N°›</a:t>
            </a:fld>
            <a:endParaRPr lang="fr-FR"/>
          </a:p>
        </p:txBody>
      </p:sp>
      <p:sp>
        <p:nvSpPr>
          <p:cNvPr id="5"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Rectangle 2"/>
          <p:cNvSpPr>
            <a:spLocks noGrp="1" noChangeArrowheads="1"/>
          </p:cNvSpPr>
          <p:nvPr>
            <p:ph type="ftr" sz="quarter" idx="10"/>
          </p:nvPr>
        </p:nvSpPr>
        <p:spPr>
          <a:ln/>
        </p:spPr>
        <p:txBody>
          <a:bodyPr/>
          <a:lstStyle>
            <a:lvl1pPr>
              <a:defRPr/>
            </a:lvl1pPr>
          </a:lstStyle>
          <a:p>
            <a:pPr>
              <a:defRPr/>
            </a:pPr>
            <a:endParaRPr lang="fr-FR"/>
          </a:p>
        </p:txBody>
      </p:sp>
      <p:sp>
        <p:nvSpPr>
          <p:cNvPr id="5" name="Rectangle 3"/>
          <p:cNvSpPr>
            <a:spLocks noGrp="1" noChangeArrowheads="1"/>
          </p:cNvSpPr>
          <p:nvPr>
            <p:ph type="sldNum" sz="quarter" idx="11"/>
          </p:nvPr>
        </p:nvSpPr>
        <p:spPr>
          <a:ln/>
        </p:spPr>
        <p:txBody>
          <a:bodyPr/>
          <a:lstStyle>
            <a:lvl1pPr>
              <a:defRPr/>
            </a:lvl1pPr>
          </a:lstStyle>
          <a:p>
            <a:pPr>
              <a:defRPr/>
            </a:pPr>
            <a:fld id="{40A265B6-3BEF-4877-934B-D411084A9FC1}" type="slidenum">
              <a:rPr lang="fr-FR"/>
              <a:pPr>
                <a:defRPr/>
              </a:pPr>
              <a:t>‹N°›</a:t>
            </a:fld>
            <a:endParaRPr lang="fr-FR"/>
          </a:p>
        </p:txBody>
      </p:sp>
      <p:sp>
        <p:nvSpPr>
          <p:cNvPr id="6"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2"/>
          <p:cNvSpPr>
            <a:spLocks noGrp="1" noChangeArrowheads="1"/>
          </p:cNvSpPr>
          <p:nvPr>
            <p:ph type="ftr" sz="quarter" idx="10"/>
          </p:nvPr>
        </p:nvSpPr>
        <p:spPr>
          <a:ln/>
        </p:spPr>
        <p:txBody>
          <a:bodyPr/>
          <a:lstStyle>
            <a:lvl1pPr>
              <a:defRPr/>
            </a:lvl1pPr>
          </a:lstStyle>
          <a:p>
            <a:pPr>
              <a:defRPr/>
            </a:pPr>
            <a:endParaRPr lang="fr-FR"/>
          </a:p>
        </p:txBody>
      </p:sp>
      <p:sp>
        <p:nvSpPr>
          <p:cNvPr id="5" name="Rectangle 3"/>
          <p:cNvSpPr>
            <a:spLocks noGrp="1" noChangeArrowheads="1"/>
          </p:cNvSpPr>
          <p:nvPr>
            <p:ph type="sldNum" sz="quarter" idx="11"/>
          </p:nvPr>
        </p:nvSpPr>
        <p:spPr>
          <a:ln/>
        </p:spPr>
        <p:txBody>
          <a:bodyPr/>
          <a:lstStyle>
            <a:lvl1pPr>
              <a:defRPr/>
            </a:lvl1pPr>
          </a:lstStyle>
          <a:p>
            <a:pPr>
              <a:defRPr/>
            </a:pPr>
            <a:fld id="{5D610074-2C0A-42B1-B411-0840EC09F3F2}" type="slidenum">
              <a:rPr lang="fr-FR"/>
              <a:pPr>
                <a:defRPr/>
              </a:pPr>
              <a:t>‹N°›</a:t>
            </a:fld>
            <a:endParaRPr lang="fr-FR"/>
          </a:p>
        </p:txBody>
      </p:sp>
      <p:sp>
        <p:nvSpPr>
          <p:cNvPr id="6"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Rectangle 2"/>
          <p:cNvSpPr>
            <a:spLocks noGrp="1" noChangeArrowheads="1"/>
          </p:cNvSpPr>
          <p:nvPr>
            <p:ph type="ftr" sz="quarter" idx="10"/>
          </p:nvPr>
        </p:nvSpPr>
        <p:spPr>
          <a:ln/>
        </p:spPr>
        <p:txBody>
          <a:bodyPr/>
          <a:lstStyle>
            <a:lvl1pPr>
              <a:defRPr/>
            </a:lvl1pPr>
          </a:lstStyle>
          <a:p>
            <a:pPr>
              <a:defRPr/>
            </a:pPr>
            <a:endParaRPr lang="fr-FR"/>
          </a:p>
        </p:txBody>
      </p:sp>
      <p:sp>
        <p:nvSpPr>
          <p:cNvPr id="6" name="Rectangle 3"/>
          <p:cNvSpPr>
            <a:spLocks noGrp="1" noChangeArrowheads="1"/>
          </p:cNvSpPr>
          <p:nvPr>
            <p:ph type="sldNum" sz="quarter" idx="11"/>
          </p:nvPr>
        </p:nvSpPr>
        <p:spPr>
          <a:ln/>
        </p:spPr>
        <p:txBody>
          <a:bodyPr/>
          <a:lstStyle>
            <a:lvl1pPr>
              <a:defRPr/>
            </a:lvl1pPr>
          </a:lstStyle>
          <a:p>
            <a:pPr>
              <a:defRPr/>
            </a:pPr>
            <a:fld id="{6A27D59E-6AF1-4F80-93A1-52A79C3B17D6}" type="slidenum">
              <a:rPr lang="fr-FR"/>
              <a:pPr>
                <a:defRPr/>
              </a:pPr>
              <a:t>‹N°›</a:t>
            </a:fld>
            <a:endParaRPr lang="fr-FR"/>
          </a:p>
        </p:txBody>
      </p:sp>
      <p:sp>
        <p:nvSpPr>
          <p:cNvPr id="7"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Rectangle 2"/>
          <p:cNvSpPr>
            <a:spLocks noGrp="1" noChangeArrowheads="1"/>
          </p:cNvSpPr>
          <p:nvPr>
            <p:ph type="ftr" sz="quarter" idx="10"/>
          </p:nvPr>
        </p:nvSpPr>
        <p:spPr>
          <a:ln/>
        </p:spPr>
        <p:txBody>
          <a:bodyPr/>
          <a:lstStyle>
            <a:lvl1pPr>
              <a:defRPr/>
            </a:lvl1pPr>
          </a:lstStyle>
          <a:p>
            <a:pPr>
              <a:defRPr/>
            </a:pPr>
            <a:endParaRPr lang="fr-FR"/>
          </a:p>
        </p:txBody>
      </p:sp>
      <p:sp>
        <p:nvSpPr>
          <p:cNvPr id="8" name="Rectangle 3"/>
          <p:cNvSpPr>
            <a:spLocks noGrp="1" noChangeArrowheads="1"/>
          </p:cNvSpPr>
          <p:nvPr>
            <p:ph type="sldNum" sz="quarter" idx="11"/>
          </p:nvPr>
        </p:nvSpPr>
        <p:spPr>
          <a:ln/>
        </p:spPr>
        <p:txBody>
          <a:bodyPr/>
          <a:lstStyle>
            <a:lvl1pPr>
              <a:defRPr/>
            </a:lvl1pPr>
          </a:lstStyle>
          <a:p>
            <a:pPr>
              <a:defRPr/>
            </a:pPr>
            <a:fld id="{26CA9D2A-F7A4-4EE4-B95D-24F4A0C501D2}" type="slidenum">
              <a:rPr lang="fr-FR"/>
              <a:pPr>
                <a:defRPr/>
              </a:pPr>
              <a:t>‹N°›</a:t>
            </a:fld>
            <a:endParaRPr lang="fr-FR"/>
          </a:p>
        </p:txBody>
      </p:sp>
      <p:sp>
        <p:nvSpPr>
          <p:cNvPr id="9"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Rectangle 2"/>
          <p:cNvSpPr>
            <a:spLocks noGrp="1" noChangeArrowheads="1"/>
          </p:cNvSpPr>
          <p:nvPr>
            <p:ph type="ftr" sz="quarter" idx="10"/>
          </p:nvPr>
        </p:nvSpPr>
        <p:spPr>
          <a:ln/>
        </p:spPr>
        <p:txBody>
          <a:bodyPr/>
          <a:lstStyle>
            <a:lvl1pPr>
              <a:defRPr/>
            </a:lvl1pPr>
          </a:lstStyle>
          <a:p>
            <a:pPr>
              <a:defRPr/>
            </a:pPr>
            <a:endParaRPr lang="fr-FR"/>
          </a:p>
        </p:txBody>
      </p:sp>
      <p:sp>
        <p:nvSpPr>
          <p:cNvPr id="4" name="Rectangle 3"/>
          <p:cNvSpPr>
            <a:spLocks noGrp="1" noChangeArrowheads="1"/>
          </p:cNvSpPr>
          <p:nvPr>
            <p:ph type="sldNum" sz="quarter" idx="11"/>
          </p:nvPr>
        </p:nvSpPr>
        <p:spPr>
          <a:ln/>
        </p:spPr>
        <p:txBody>
          <a:bodyPr/>
          <a:lstStyle>
            <a:lvl1pPr>
              <a:defRPr/>
            </a:lvl1pPr>
          </a:lstStyle>
          <a:p>
            <a:pPr>
              <a:defRPr/>
            </a:pPr>
            <a:fld id="{FF9F3C6D-BF9E-4192-A068-4880CBA31FA5}" type="slidenum">
              <a:rPr lang="fr-FR"/>
              <a:pPr>
                <a:defRPr/>
              </a:pPr>
              <a:t>‹N°›</a:t>
            </a:fld>
            <a:endParaRPr lang="fr-FR"/>
          </a:p>
        </p:txBody>
      </p:sp>
      <p:sp>
        <p:nvSpPr>
          <p:cNvPr id="5"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fr-FR"/>
          </a:p>
        </p:txBody>
      </p:sp>
      <p:sp>
        <p:nvSpPr>
          <p:cNvPr id="3" name="Rectangle 3"/>
          <p:cNvSpPr>
            <a:spLocks noGrp="1" noChangeArrowheads="1"/>
          </p:cNvSpPr>
          <p:nvPr>
            <p:ph type="sldNum" sz="quarter" idx="11"/>
          </p:nvPr>
        </p:nvSpPr>
        <p:spPr>
          <a:ln/>
        </p:spPr>
        <p:txBody>
          <a:bodyPr/>
          <a:lstStyle>
            <a:lvl1pPr>
              <a:defRPr/>
            </a:lvl1pPr>
          </a:lstStyle>
          <a:p>
            <a:pPr>
              <a:defRPr/>
            </a:pPr>
            <a:fld id="{0F6C8AE4-4105-4C72-945C-02180C259866}" type="slidenum">
              <a:rPr lang="fr-FR"/>
              <a:pPr>
                <a:defRPr/>
              </a:pPr>
              <a:t>‹N°›</a:t>
            </a:fld>
            <a:endParaRPr lang="fr-FR"/>
          </a:p>
        </p:txBody>
      </p:sp>
      <p:sp>
        <p:nvSpPr>
          <p:cNvPr id="4"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2"/>
          <p:cNvSpPr>
            <a:spLocks noGrp="1" noChangeArrowheads="1"/>
          </p:cNvSpPr>
          <p:nvPr>
            <p:ph type="ftr" sz="quarter" idx="10"/>
          </p:nvPr>
        </p:nvSpPr>
        <p:spPr>
          <a:ln/>
        </p:spPr>
        <p:txBody>
          <a:bodyPr/>
          <a:lstStyle>
            <a:lvl1pPr>
              <a:defRPr/>
            </a:lvl1pPr>
          </a:lstStyle>
          <a:p>
            <a:pPr>
              <a:defRPr/>
            </a:pPr>
            <a:endParaRPr lang="fr-FR"/>
          </a:p>
        </p:txBody>
      </p:sp>
      <p:sp>
        <p:nvSpPr>
          <p:cNvPr id="6" name="Rectangle 3"/>
          <p:cNvSpPr>
            <a:spLocks noGrp="1" noChangeArrowheads="1"/>
          </p:cNvSpPr>
          <p:nvPr>
            <p:ph type="sldNum" sz="quarter" idx="11"/>
          </p:nvPr>
        </p:nvSpPr>
        <p:spPr>
          <a:ln/>
        </p:spPr>
        <p:txBody>
          <a:bodyPr/>
          <a:lstStyle>
            <a:lvl1pPr>
              <a:defRPr/>
            </a:lvl1pPr>
          </a:lstStyle>
          <a:p>
            <a:pPr>
              <a:defRPr/>
            </a:pPr>
            <a:fld id="{FD3F045F-4036-4BC8-8A6D-C8B79844B7D4}" type="slidenum">
              <a:rPr lang="fr-FR"/>
              <a:pPr>
                <a:defRPr/>
              </a:pPr>
              <a:t>‹N°›</a:t>
            </a:fld>
            <a:endParaRPr lang="fr-FR"/>
          </a:p>
        </p:txBody>
      </p:sp>
      <p:sp>
        <p:nvSpPr>
          <p:cNvPr id="7"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2"/>
          <p:cNvSpPr>
            <a:spLocks noGrp="1" noChangeArrowheads="1"/>
          </p:cNvSpPr>
          <p:nvPr>
            <p:ph type="ftr" sz="quarter" idx="10"/>
          </p:nvPr>
        </p:nvSpPr>
        <p:spPr>
          <a:ln/>
        </p:spPr>
        <p:txBody>
          <a:bodyPr/>
          <a:lstStyle>
            <a:lvl1pPr>
              <a:defRPr/>
            </a:lvl1pPr>
          </a:lstStyle>
          <a:p>
            <a:pPr>
              <a:defRPr/>
            </a:pPr>
            <a:endParaRPr lang="fr-FR"/>
          </a:p>
        </p:txBody>
      </p:sp>
      <p:sp>
        <p:nvSpPr>
          <p:cNvPr id="6" name="Rectangle 3"/>
          <p:cNvSpPr>
            <a:spLocks noGrp="1" noChangeArrowheads="1"/>
          </p:cNvSpPr>
          <p:nvPr>
            <p:ph type="sldNum" sz="quarter" idx="11"/>
          </p:nvPr>
        </p:nvSpPr>
        <p:spPr>
          <a:ln/>
        </p:spPr>
        <p:txBody>
          <a:bodyPr/>
          <a:lstStyle>
            <a:lvl1pPr>
              <a:defRPr/>
            </a:lvl1pPr>
          </a:lstStyle>
          <a:p>
            <a:pPr>
              <a:defRPr/>
            </a:pPr>
            <a:fld id="{C744F60D-1004-4375-86EB-6731DC31D3DD}" type="slidenum">
              <a:rPr lang="fr-FR"/>
              <a:pPr>
                <a:defRPr/>
              </a:pPr>
              <a:t>‹N°›</a:t>
            </a:fld>
            <a:endParaRPr lang="fr-FR"/>
          </a:p>
        </p:txBody>
      </p:sp>
      <p:sp>
        <p:nvSpPr>
          <p:cNvPr id="7"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latin typeface="Arial" charset="0"/>
              </a:defRPr>
            </a:lvl1pPr>
          </a:lstStyle>
          <a:p>
            <a:pPr>
              <a:defRPr/>
            </a:pPr>
            <a:endParaRPr lang="fr-FR"/>
          </a:p>
        </p:txBody>
      </p:sp>
      <p:sp>
        <p:nvSpPr>
          <p:cNvPr id="38915"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Black" pitchFamily="34" charset="0"/>
              </a:defRPr>
            </a:lvl1pPr>
          </a:lstStyle>
          <a:p>
            <a:pPr>
              <a:defRPr/>
            </a:pPr>
            <a:fld id="{2FD7E7D4-F277-43A2-A08A-D1BA24629EAB}" type="slidenum">
              <a:rPr lang="fr-FR"/>
              <a:pPr>
                <a:defRPr/>
              </a:pPr>
              <a:t>‹N°›</a:t>
            </a:fld>
            <a:endParaRPr lang="fr-FR"/>
          </a:p>
        </p:txBody>
      </p:sp>
      <p:grpSp>
        <p:nvGrpSpPr>
          <p:cNvPr id="4100" name="Group 4"/>
          <p:cNvGrpSpPr>
            <a:grpSpLocks/>
          </p:cNvGrpSpPr>
          <p:nvPr/>
        </p:nvGrpSpPr>
        <p:grpSpPr bwMode="auto">
          <a:xfrm>
            <a:off x="0" y="0"/>
            <a:ext cx="9144000" cy="546100"/>
            <a:chOff x="0" y="0"/>
            <a:chExt cx="5760" cy="344"/>
          </a:xfrm>
        </p:grpSpPr>
        <p:sp>
          <p:nvSpPr>
            <p:cNvPr id="38917"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fr-FR" sz="2400">
                <a:latin typeface="Times New Roman" pitchFamily="18" charset="0"/>
              </a:endParaRPr>
            </a:p>
          </p:txBody>
        </p:sp>
        <p:sp>
          <p:nvSpPr>
            <p:cNvPr id="38918"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pPr>
                <a:defRPr/>
              </a:pPr>
              <a:endParaRPr lang="fr-FR" sz="2400">
                <a:latin typeface="Times New Roman" pitchFamily="18" charset="0"/>
              </a:endParaRPr>
            </a:p>
          </p:txBody>
        </p:sp>
        <p:sp>
          <p:nvSpPr>
            <p:cNvPr id="38919"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pPr>
                <a:defRPr/>
              </a:pPr>
              <a:endParaRPr lang="fr-FR">
                <a:solidFill>
                  <a:schemeClr val="hlink"/>
                </a:solidFill>
                <a:latin typeface="Arial" charset="0"/>
              </a:endParaRPr>
            </a:p>
          </p:txBody>
        </p:sp>
        <p:sp>
          <p:nvSpPr>
            <p:cNvPr id="38920"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pPr>
                <a:defRPr/>
              </a:pPr>
              <a:endParaRPr lang="fr-FR">
                <a:solidFill>
                  <a:schemeClr val="hlink"/>
                </a:solidFill>
                <a:latin typeface="Arial" charset="0"/>
              </a:endParaRPr>
            </a:p>
          </p:txBody>
        </p:sp>
        <p:sp>
          <p:nvSpPr>
            <p:cNvPr id="38921"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pPr>
                <a:defRPr/>
              </a:pPr>
              <a:endParaRPr lang="fr-FR">
                <a:solidFill>
                  <a:schemeClr val="accent2"/>
                </a:solidFill>
                <a:latin typeface="Arial" charset="0"/>
              </a:endParaRPr>
            </a:p>
          </p:txBody>
        </p:sp>
        <p:sp>
          <p:nvSpPr>
            <p:cNvPr id="38922"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pPr>
                <a:defRPr/>
              </a:pPr>
              <a:endParaRPr lang="fr-FR">
                <a:solidFill>
                  <a:schemeClr val="hlink"/>
                </a:solidFill>
                <a:latin typeface="Arial" charset="0"/>
              </a:endParaRPr>
            </a:p>
          </p:txBody>
        </p:sp>
        <p:sp>
          <p:nvSpPr>
            <p:cNvPr id="38923"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pPr>
                <a:defRPr/>
              </a:pPr>
              <a:endParaRPr lang="fr-FR" sz="2400">
                <a:latin typeface="Times New Roman" pitchFamily="18" charset="0"/>
              </a:endParaRPr>
            </a:p>
          </p:txBody>
        </p:sp>
        <p:sp>
          <p:nvSpPr>
            <p:cNvPr id="38924"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pPr>
                <a:defRPr/>
              </a:pPr>
              <a:endParaRPr lang="fr-FR">
                <a:solidFill>
                  <a:schemeClr val="accent2"/>
                </a:solidFill>
                <a:latin typeface="Arial" charset="0"/>
              </a:endParaRPr>
            </a:p>
          </p:txBody>
        </p:sp>
        <p:sp>
          <p:nvSpPr>
            <p:cNvPr id="38925"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pPr>
                <a:defRPr/>
              </a:pPr>
              <a:endParaRPr lang="fr-FR">
                <a:solidFill>
                  <a:schemeClr val="accent2"/>
                </a:solidFill>
                <a:latin typeface="Arial" charset="0"/>
              </a:endParaRPr>
            </a:p>
          </p:txBody>
        </p:sp>
      </p:grpSp>
      <p:sp>
        <p:nvSpPr>
          <p:cNvPr id="4101" name="Rectangle 14"/>
          <p:cNvSpPr>
            <a:spLocks noGrp="1" noChangeArrowheads="1"/>
          </p:cNvSpPr>
          <p:nvPr>
            <p:ph type="title"/>
          </p:nvPr>
        </p:nvSpPr>
        <p:spPr bwMode="auto">
          <a:xfrm>
            <a:off x="457200" y="457200"/>
            <a:ext cx="82296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4102"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8928"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fr-FR"/>
          </a:p>
        </p:txBody>
      </p:sp>
    </p:spTree>
  </p:cSld>
  <p:clrMap bg1="lt1" tx1="dk1" bg2="lt2" tx2="dk2" accent1="accent1" accent2="accent2" accent3="accent3" accent4="accent4" accent5="accent5" accent6="accent6" hlink="hlink" folHlink="folHlink"/>
  <p:sldLayoutIdLst>
    <p:sldLayoutId id="2147483714"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Lst>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youtube.com/watch?v=7AyM2PH3_Qk"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algn="ctr"/>
            <a:r>
              <a:rPr lang="fr-BE" sz="4400" dirty="0"/>
              <a:t>Questions d’évaluation</a:t>
            </a:r>
            <a:br>
              <a:rPr lang="fr-BE" sz="4400" dirty="0"/>
            </a:br>
            <a:br>
              <a:rPr lang="fr-BE" sz="4400" dirty="0"/>
            </a:br>
            <a:r>
              <a:rPr lang="fr-BE" sz="4400" dirty="0"/>
              <a:t>15 octobre 2018</a:t>
            </a:r>
            <a:br>
              <a:rPr lang="fr-BE" sz="4400" dirty="0"/>
            </a:br>
            <a:r>
              <a:rPr lang="fr-BE" sz="2800" dirty="0"/>
              <a:t>St Luc</a:t>
            </a:r>
          </a:p>
        </p:txBody>
      </p:sp>
      <p:sp>
        <p:nvSpPr>
          <p:cNvPr id="2051" name="Rectangle 3"/>
          <p:cNvSpPr>
            <a:spLocks noGrp="1" noChangeArrowheads="1"/>
          </p:cNvSpPr>
          <p:nvPr>
            <p:ph type="subTitle" idx="1"/>
          </p:nvPr>
        </p:nvSpPr>
        <p:spPr>
          <a:xfrm>
            <a:off x="5940152" y="5805264"/>
            <a:ext cx="2987824" cy="792088"/>
          </a:xfrm>
        </p:spPr>
        <p:txBody>
          <a:bodyPr/>
          <a:lstStyle/>
          <a:p>
            <a:pPr algn="r"/>
            <a:r>
              <a:rPr lang="fr-BE" sz="2000" dirty="0"/>
              <a:t>Pascal Detroz</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6362C4-E89A-CD46-BED4-DBB1A2A09F56}"/>
              </a:ext>
            </a:extLst>
          </p:cNvPr>
          <p:cNvSpPr>
            <a:spLocks noGrp="1"/>
          </p:cNvSpPr>
          <p:nvPr>
            <p:ph type="title"/>
          </p:nvPr>
        </p:nvSpPr>
        <p:spPr/>
        <p:txBody>
          <a:bodyPr/>
          <a:lstStyle/>
          <a:p>
            <a:pPr marL="0" indent="0">
              <a:buNone/>
            </a:pPr>
            <a:r>
              <a:rPr lang="nl-BE" sz="3200" dirty="0"/>
              <a:t>Le caractère négatif de cette expérience était lié essentiellement…</a:t>
            </a:r>
          </a:p>
        </p:txBody>
      </p:sp>
      <p:sp>
        <p:nvSpPr>
          <p:cNvPr id="3" name="Espace réservé du contenu 2">
            <a:extLst>
              <a:ext uri="{FF2B5EF4-FFF2-40B4-BE49-F238E27FC236}">
                <a16:creationId xmlns:a16="http://schemas.microsoft.com/office/drawing/2014/main" id="{FCFFEBC6-613D-644E-8496-D1FC60FB0F33}"/>
              </a:ext>
            </a:extLst>
          </p:cNvPr>
          <p:cNvSpPr>
            <a:spLocks noGrp="1"/>
          </p:cNvSpPr>
          <p:nvPr>
            <p:ph idx="1"/>
          </p:nvPr>
        </p:nvSpPr>
        <p:spPr/>
        <p:txBody>
          <a:bodyPr/>
          <a:lstStyle/>
          <a:p>
            <a:pPr marL="514350" indent="-514350">
              <a:buFont typeface="+mj-lt"/>
              <a:buAutoNum type="arabicPeriod"/>
            </a:pPr>
            <a:r>
              <a:rPr lang="nl-BE" sz="2800" dirty="0"/>
              <a:t>… à la relation avec l’évaluateur</a:t>
            </a:r>
          </a:p>
          <a:p>
            <a:pPr marL="514350" indent="-514350">
              <a:buFont typeface="+mj-lt"/>
              <a:buAutoNum type="arabicPeriod"/>
            </a:pPr>
            <a:r>
              <a:rPr lang="nl-BE" sz="2800" dirty="0"/>
              <a:t>… à une incompréhension quant à votre note à l’examen </a:t>
            </a:r>
          </a:p>
          <a:p>
            <a:pPr marL="514350" indent="-514350">
              <a:buFont typeface="+mj-lt"/>
              <a:buAutoNum type="arabicPeriod"/>
            </a:pPr>
            <a:r>
              <a:rPr lang="nl-BE" sz="2800" dirty="0"/>
              <a:t>… au sentiment que le dispositif d’évaluation ne vous a pas permis de démontrer votre compétence</a:t>
            </a:r>
          </a:p>
          <a:p>
            <a:pPr marL="514350" indent="-514350">
              <a:buFont typeface="+mj-lt"/>
              <a:buAutoNum type="arabicPeriod"/>
            </a:pPr>
            <a:r>
              <a:rPr lang="nl-BE" sz="2800" dirty="0"/>
              <a:t>… au sentiment d’inéquité de traitement par rapport à vos pairs</a:t>
            </a:r>
          </a:p>
          <a:p>
            <a:pPr marL="514350" indent="-514350">
              <a:buFont typeface="+mj-lt"/>
              <a:buAutoNum type="arabicPeriod"/>
            </a:pPr>
            <a:r>
              <a:rPr lang="nl-BE" sz="2800" dirty="0"/>
              <a:t>Autre</a:t>
            </a:r>
          </a:p>
          <a:p>
            <a:pPr marL="457200" lvl="1" indent="0">
              <a:buNone/>
            </a:pPr>
            <a:endParaRPr lang="fr-FR" dirty="0"/>
          </a:p>
        </p:txBody>
      </p:sp>
    </p:spTree>
    <p:extLst>
      <p:ext uri="{BB962C8B-B14F-4D97-AF65-F5344CB8AC3E}">
        <p14:creationId xmlns:p14="http://schemas.microsoft.com/office/powerpoint/2010/main" val="563430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6362C4-E89A-CD46-BED4-DBB1A2A09F56}"/>
              </a:ext>
            </a:extLst>
          </p:cNvPr>
          <p:cNvSpPr>
            <a:spLocks noGrp="1"/>
          </p:cNvSpPr>
          <p:nvPr>
            <p:ph type="title"/>
          </p:nvPr>
        </p:nvSpPr>
        <p:spPr/>
        <p:txBody>
          <a:bodyPr/>
          <a:lstStyle/>
          <a:p>
            <a:pPr marL="0" indent="0">
              <a:buNone/>
            </a:pPr>
            <a:r>
              <a:rPr lang="nl-BE" sz="3200" dirty="0"/>
              <a:t>Diriez-vous que votre vie a été modifiée suite à cette expérience</a:t>
            </a:r>
          </a:p>
        </p:txBody>
      </p:sp>
      <p:sp>
        <p:nvSpPr>
          <p:cNvPr id="3" name="Espace réservé du contenu 2">
            <a:extLst>
              <a:ext uri="{FF2B5EF4-FFF2-40B4-BE49-F238E27FC236}">
                <a16:creationId xmlns:a16="http://schemas.microsoft.com/office/drawing/2014/main" id="{FCFFEBC6-613D-644E-8496-D1FC60FB0F33}"/>
              </a:ext>
            </a:extLst>
          </p:cNvPr>
          <p:cNvSpPr>
            <a:spLocks noGrp="1"/>
          </p:cNvSpPr>
          <p:nvPr>
            <p:ph idx="1"/>
          </p:nvPr>
        </p:nvSpPr>
        <p:spPr/>
        <p:txBody>
          <a:bodyPr/>
          <a:lstStyle/>
          <a:p>
            <a:pPr marL="514350" indent="-514350">
              <a:buFont typeface="+mj-lt"/>
              <a:buAutoNum type="arabicPeriod"/>
            </a:pPr>
            <a:r>
              <a:rPr lang="nl-BE" sz="2800" dirty="0"/>
              <a:t>… Oui, beaucoup</a:t>
            </a:r>
          </a:p>
          <a:p>
            <a:pPr marL="514350" indent="-514350">
              <a:buFont typeface="+mj-lt"/>
              <a:buAutoNum type="arabicPeriod"/>
            </a:pPr>
            <a:r>
              <a:rPr lang="nl-BE" sz="2800" dirty="0"/>
              <a:t>… Oui, un oeu</a:t>
            </a:r>
          </a:p>
          <a:p>
            <a:pPr marL="514350" indent="-514350">
              <a:buFont typeface="+mj-lt"/>
              <a:buAutoNum type="arabicPeriod"/>
            </a:pPr>
            <a:r>
              <a:rPr lang="nl-BE" sz="2800" dirty="0"/>
              <a:t>… Non pas trop</a:t>
            </a:r>
          </a:p>
          <a:p>
            <a:pPr marL="514350" indent="-514350">
              <a:buFont typeface="+mj-lt"/>
              <a:buAutoNum type="arabicPeriod"/>
            </a:pPr>
            <a:r>
              <a:rPr lang="nl-BE" sz="2800" dirty="0"/>
              <a:t>… Pas du tout</a:t>
            </a:r>
          </a:p>
          <a:p>
            <a:pPr marL="457200" lvl="1" indent="0">
              <a:buNone/>
            </a:pPr>
            <a:endParaRPr lang="fr-FR" dirty="0"/>
          </a:p>
        </p:txBody>
      </p:sp>
    </p:spTree>
    <p:extLst>
      <p:ext uri="{BB962C8B-B14F-4D97-AF65-F5344CB8AC3E}">
        <p14:creationId xmlns:p14="http://schemas.microsoft.com/office/powerpoint/2010/main" val="1139834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6362C4-E89A-CD46-BED4-DBB1A2A09F56}"/>
              </a:ext>
            </a:extLst>
          </p:cNvPr>
          <p:cNvSpPr>
            <a:spLocks noGrp="1"/>
          </p:cNvSpPr>
          <p:nvPr>
            <p:ph type="title"/>
          </p:nvPr>
        </p:nvSpPr>
        <p:spPr/>
        <p:txBody>
          <a:bodyPr/>
          <a:lstStyle/>
          <a:p>
            <a:pPr marL="0" indent="0">
              <a:buNone/>
            </a:pPr>
            <a:r>
              <a:rPr lang="nl-BE" sz="3200" dirty="0"/>
              <a:t>Aujourd’hui quand vous repensez à cette expérience, vous êtes…</a:t>
            </a:r>
          </a:p>
        </p:txBody>
      </p:sp>
      <p:sp>
        <p:nvSpPr>
          <p:cNvPr id="3" name="Espace réservé du contenu 2">
            <a:extLst>
              <a:ext uri="{FF2B5EF4-FFF2-40B4-BE49-F238E27FC236}">
                <a16:creationId xmlns:a16="http://schemas.microsoft.com/office/drawing/2014/main" id="{FCFFEBC6-613D-644E-8496-D1FC60FB0F33}"/>
              </a:ext>
            </a:extLst>
          </p:cNvPr>
          <p:cNvSpPr>
            <a:spLocks noGrp="1"/>
          </p:cNvSpPr>
          <p:nvPr>
            <p:ph idx="1"/>
          </p:nvPr>
        </p:nvSpPr>
        <p:spPr/>
        <p:txBody>
          <a:bodyPr/>
          <a:lstStyle/>
          <a:p>
            <a:pPr marL="514350" indent="-514350">
              <a:buFont typeface="+mj-lt"/>
              <a:buAutoNum type="arabicPeriod"/>
            </a:pPr>
            <a:r>
              <a:rPr lang="nl-BE" sz="2800" dirty="0"/>
              <a:t>… très énervé.e</a:t>
            </a:r>
          </a:p>
          <a:p>
            <a:pPr marL="514350" indent="-514350">
              <a:buFont typeface="+mj-lt"/>
              <a:buAutoNum type="arabicPeriod"/>
            </a:pPr>
            <a:r>
              <a:rPr lang="nl-BE" sz="2800" dirty="0"/>
              <a:t>… énervé.e</a:t>
            </a:r>
          </a:p>
          <a:p>
            <a:pPr marL="514350" indent="-514350">
              <a:buFont typeface="+mj-lt"/>
              <a:buAutoNum type="arabicPeriod"/>
            </a:pPr>
            <a:r>
              <a:rPr lang="nl-BE" sz="2800" dirty="0"/>
              <a:t>… un peu énervé.e</a:t>
            </a:r>
          </a:p>
          <a:p>
            <a:pPr marL="514350" indent="-514350">
              <a:buFont typeface="+mj-lt"/>
              <a:buAutoNum type="arabicPeriod"/>
            </a:pPr>
            <a:r>
              <a:rPr lang="nl-BE" sz="2800" dirty="0"/>
              <a:t>… serein.e</a:t>
            </a:r>
          </a:p>
          <a:p>
            <a:pPr marL="514350" indent="-514350">
              <a:buFont typeface="+mj-lt"/>
              <a:buAutoNum type="arabicPeriod"/>
            </a:pPr>
            <a:r>
              <a:rPr lang="nl-BE" sz="2800" dirty="0"/>
              <a:t>… amusé.e</a:t>
            </a:r>
          </a:p>
          <a:p>
            <a:pPr marL="457200" lvl="1" indent="0">
              <a:buNone/>
            </a:pPr>
            <a:endParaRPr lang="fr-FR" dirty="0"/>
          </a:p>
        </p:txBody>
      </p:sp>
    </p:spTree>
    <p:extLst>
      <p:ext uri="{BB962C8B-B14F-4D97-AF65-F5344CB8AC3E}">
        <p14:creationId xmlns:p14="http://schemas.microsoft.com/office/powerpoint/2010/main" val="4071063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A47DB-E91E-1E44-8AAD-1469FD3C0E1E}"/>
              </a:ext>
            </a:extLst>
          </p:cNvPr>
          <p:cNvSpPr>
            <a:spLocks noGrp="1"/>
          </p:cNvSpPr>
          <p:nvPr>
            <p:ph type="title"/>
          </p:nvPr>
        </p:nvSpPr>
        <p:spPr/>
        <p:txBody>
          <a:bodyPr/>
          <a:lstStyle/>
          <a:p>
            <a:r>
              <a:rPr lang="nl-BE" dirty="0"/>
              <a:t>Consigne d’un second exercice</a:t>
            </a:r>
            <a:endParaRPr lang="fr-FR" dirty="0"/>
          </a:p>
        </p:txBody>
      </p:sp>
      <p:sp>
        <p:nvSpPr>
          <p:cNvPr id="3" name="Espace réservé du contenu 2">
            <a:extLst>
              <a:ext uri="{FF2B5EF4-FFF2-40B4-BE49-F238E27FC236}">
                <a16:creationId xmlns:a16="http://schemas.microsoft.com/office/drawing/2014/main" id="{44C4D3B3-C93E-3043-BB19-68B9CBC8B4DA}"/>
              </a:ext>
            </a:extLst>
          </p:cNvPr>
          <p:cNvSpPr>
            <a:spLocks noGrp="1"/>
          </p:cNvSpPr>
          <p:nvPr>
            <p:ph idx="1"/>
          </p:nvPr>
        </p:nvSpPr>
        <p:spPr/>
        <p:txBody>
          <a:bodyPr/>
          <a:lstStyle/>
          <a:p>
            <a:r>
              <a:rPr lang="nl-BE" sz="2000" dirty="0"/>
              <a:t>Constituez des groupes de 2</a:t>
            </a:r>
          </a:p>
          <a:p>
            <a:r>
              <a:rPr lang="nl-BE" sz="2000" dirty="0"/>
              <a:t>Présentez à votre binôme une expérience négative que vous avez vécue en tant qu’évaluateur, cette fois</a:t>
            </a:r>
          </a:p>
          <a:p>
            <a:r>
              <a:rPr lang="nl-BE" sz="2000" dirty="0"/>
              <a:t> Décrivez avec précision (5 minutes par personne) :</a:t>
            </a:r>
          </a:p>
          <a:p>
            <a:pPr lvl="1"/>
            <a:r>
              <a:rPr lang="nl-BE" sz="2000" dirty="0"/>
              <a:t>Le contexte,</a:t>
            </a:r>
          </a:p>
          <a:p>
            <a:pPr lvl="1"/>
            <a:r>
              <a:rPr lang="nl-BE" sz="2000" dirty="0"/>
              <a:t>Les modalités d’évaluation,</a:t>
            </a:r>
          </a:p>
          <a:p>
            <a:pPr lvl="1"/>
            <a:r>
              <a:rPr lang="nl-BE" sz="2000" dirty="0"/>
              <a:t>En quoi c’était une expérience négative,</a:t>
            </a:r>
          </a:p>
          <a:p>
            <a:pPr lvl="1"/>
            <a:r>
              <a:rPr lang="nl-BE" sz="2000" dirty="0"/>
              <a:t>Les sentiments que cette </a:t>
            </a:r>
            <a:br>
              <a:rPr lang="nl-BE" sz="2000" dirty="0"/>
            </a:br>
            <a:r>
              <a:rPr lang="nl-BE" sz="2000" dirty="0"/>
              <a:t>situation a engendrés chez vous</a:t>
            </a:r>
          </a:p>
          <a:p>
            <a:pPr lvl="1"/>
            <a:r>
              <a:rPr lang="nl-BE" sz="2000" dirty="0"/>
              <a:t>Ce que vous auriez pu faire </a:t>
            </a:r>
            <a:br>
              <a:rPr lang="nl-BE" sz="2000" dirty="0"/>
            </a:br>
            <a:r>
              <a:rPr lang="nl-BE" sz="2000" dirty="0"/>
              <a:t>pour éviter cette situation</a:t>
            </a:r>
            <a:endParaRPr lang="fr-FR" sz="2000" dirty="0"/>
          </a:p>
        </p:txBody>
      </p:sp>
      <p:pic>
        <p:nvPicPr>
          <p:cNvPr id="6" name="Obligation_de_resultat_pour_les_profs.jpg">
            <a:extLst>
              <a:ext uri="{FF2B5EF4-FFF2-40B4-BE49-F238E27FC236}">
                <a16:creationId xmlns:a16="http://schemas.microsoft.com/office/drawing/2014/main" id="{B8FE3DC4-BBE5-2A48-9740-01B1636CC3D0}"/>
              </a:ext>
            </a:extLst>
          </p:cNvPr>
          <p:cNvPicPr>
            <a:picLocks noChangeAspect="1"/>
          </p:cNvPicPr>
          <p:nvPr/>
        </p:nvPicPr>
        <p:blipFill>
          <a:blip r:embed="rId2">
            <a:extLst/>
          </a:blip>
          <a:stretch>
            <a:fillRect/>
          </a:stretch>
        </p:blipFill>
        <p:spPr>
          <a:xfrm>
            <a:off x="12763500" y="3902246"/>
            <a:ext cx="5118100" cy="4087247"/>
          </a:xfrm>
          <a:prstGeom prst="rect">
            <a:avLst/>
          </a:prstGeom>
          <a:ln w="12700">
            <a:miter lim="400000"/>
          </a:ln>
        </p:spPr>
      </p:pic>
      <p:pic>
        <p:nvPicPr>
          <p:cNvPr id="7" name="Obligation_de_resultat_pour_les_profs.jpg">
            <a:extLst>
              <a:ext uri="{FF2B5EF4-FFF2-40B4-BE49-F238E27FC236}">
                <a16:creationId xmlns:a16="http://schemas.microsoft.com/office/drawing/2014/main" id="{32C866AE-A085-524E-B3A4-FD4F4CC451AA}"/>
              </a:ext>
            </a:extLst>
          </p:cNvPr>
          <p:cNvPicPr>
            <a:picLocks noChangeAspect="1"/>
          </p:cNvPicPr>
          <p:nvPr/>
        </p:nvPicPr>
        <p:blipFill>
          <a:blip r:embed="rId2">
            <a:extLst/>
          </a:blip>
          <a:stretch>
            <a:fillRect/>
          </a:stretch>
        </p:blipFill>
        <p:spPr>
          <a:xfrm>
            <a:off x="12915900" y="4054646"/>
            <a:ext cx="5118100" cy="4087247"/>
          </a:xfrm>
          <a:prstGeom prst="rect">
            <a:avLst/>
          </a:prstGeom>
          <a:ln w="12700">
            <a:miter lim="400000"/>
          </a:ln>
        </p:spPr>
      </p:pic>
      <p:pic>
        <p:nvPicPr>
          <p:cNvPr id="8" name="Obligation_de_resultat_pour_les_profs.jpg">
            <a:extLst>
              <a:ext uri="{FF2B5EF4-FFF2-40B4-BE49-F238E27FC236}">
                <a16:creationId xmlns:a16="http://schemas.microsoft.com/office/drawing/2014/main" id="{0298CDEB-BB60-E84B-81A3-2B41F3D2E307}"/>
              </a:ext>
            </a:extLst>
          </p:cNvPr>
          <p:cNvPicPr>
            <a:picLocks noChangeAspect="1"/>
          </p:cNvPicPr>
          <p:nvPr/>
        </p:nvPicPr>
        <p:blipFill>
          <a:blip r:embed="rId2">
            <a:extLst/>
          </a:blip>
          <a:stretch>
            <a:fillRect/>
          </a:stretch>
        </p:blipFill>
        <p:spPr>
          <a:xfrm>
            <a:off x="13068300" y="4207046"/>
            <a:ext cx="5118100" cy="4087247"/>
          </a:xfrm>
          <a:prstGeom prst="rect">
            <a:avLst/>
          </a:prstGeom>
          <a:ln w="12700">
            <a:miter lim="400000"/>
          </a:ln>
        </p:spPr>
      </p:pic>
      <p:pic>
        <p:nvPicPr>
          <p:cNvPr id="9" name="Obligation_de_resultat_pour_les_profs.jpg">
            <a:extLst>
              <a:ext uri="{FF2B5EF4-FFF2-40B4-BE49-F238E27FC236}">
                <a16:creationId xmlns:a16="http://schemas.microsoft.com/office/drawing/2014/main" id="{3073E9CB-B564-B844-88E1-7854DE3AA3F7}"/>
              </a:ext>
            </a:extLst>
          </p:cNvPr>
          <p:cNvPicPr>
            <a:picLocks noChangeAspect="1"/>
          </p:cNvPicPr>
          <p:nvPr/>
        </p:nvPicPr>
        <p:blipFill>
          <a:blip r:embed="rId2">
            <a:extLst/>
          </a:blip>
          <a:stretch>
            <a:fillRect/>
          </a:stretch>
        </p:blipFill>
        <p:spPr>
          <a:xfrm>
            <a:off x="13220700" y="4359446"/>
            <a:ext cx="5118100" cy="4087247"/>
          </a:xfrm>
          <a:prstGeom prst="rect">
            <a:avLst/>
          </a:prstGeom>
          <a:ln w="12700">
            <a:miter lim="400000"/>
          </a:ln>
        </p:spPr>
      </p:pic>
      <p:pic>
        <p:nvPicPr>
          <p:cNvPr id="10" name="Obligation_de_resultat_pour_les_profs.jpg">
            <a:extLst>
              <a:ext uri="{FF2B5EF4-FFF2-40B4-BE49-F238E27FC236}">
                <a16:creationId xmlns:a16="http://schemas.microsoft.com/office/drawing/2014/main" id="{63EF8334-04DB-C94F-9805-67CBDF702A92}"/>
              </a:ext>
            </a:extLst>
          </p:cNvPr>
          <p:cNvPicPr>
            <a:picLocks noChangeAspect="1"/>
          </p:cNvPicPr>
          <p:nvPr/>
        </p:nvPicPr>
        <p:blipFill>
          <a:blip r:embed="rId2">
            <a:extLst/>
          </a:blip>
          <a:stretch>
            <a:fillRect/>
          </a:stretch>
        </p:blipFill>
        <p:spPr>
          <a:xfrm>
            <a:off x="13373100" y="4511846"/>
            <a:ext cx="5118100" cy="4087247"/>
          </a:xfrm>
          <a:prstGeom prst="rect">
            <a:avLst/>
          </a:prstGeom>
          <a:ln w="12700">
            <a:miter lim="400000"/>
          </a:ln>
        </p:spPr>
      </p:pic>
      <p:pic>
        <p:nvPicPr>
          <p:cNvPr id="11" name="Obligation_de_resultat_pour_les_profs.jpg">
            <a:extLst>
              <a:ext uri="{FF2B5EF4-FFF2-40B4-BE49-F238E27FC236}">
                <a16:creationId xmlns:a16="http://schemas.microsoft.com/office/drawing/2014/main" id="{6C76D890-F9A3-E043-B445-381F79B276CF}"/>
              </a:ext>
            </a:extLst>
          </p:cNvPr>
          <p:cNvPicPr>
            <a:picLocks noChangeAspect="1"/>
          </p:cNvPicPr>
          <p:nvPr/>
        </p:nvPicPr>
        <p:blipFill>
          <a:blip r:embed="rId2">
            <a:extLst/>
          </a:blip>
          <a:stretch>
            <a:fillRect/>
          </a:stretch>
        </p:blipFill>
        <p:spPr>
          <a:xfrm>
            <a:off x="6012161" y="4356955"/>
            <a:ext cx="3131840" cy="2501045"/>
          </a:xfrm>
          <a:prstGeom prst="rect">
            <a:avLst/>
          </a:prstGeom>
          <a:ln w="12700">
            <a:miter lim="400000"/>
          </a:ln>
        </p:spPr>
      </p:pic>
    </p:spTree>
    <p:extLst>
      <p:ext uri="{BB962C8B-B14F-4D97-AF65-F5344CB8AC3E}">
        <p14:creationId xmlns:p14="http://schemas.microsoft.com/office/powerpoint/2010/main" val="2562495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algn="ctr"/>
            <a:r>
              <a:rPr lang="fr-BE" sz="4000" dirty="0"/>
              <a:t>Débriefing de l’exercice 2</a:t>
            </a:r>
          </a:p>
        </p:txBody>
      </p:sp>
      <p:sp>
        <p:nvSpPr>
          <p:cNvPr id="2051" name="Rectangle 3"/>
          <p:cNvSpPr>
            <a:spLocks noGrp="1" noChangeArrowheads="1"/>
          </p:cNvSpPr>
          <p:nvPr>
            <p:ph type="subTitle" idx="1"/>
          </p:nvPr>
        </p:nvSpPr>
        <p:spPr>
          <a:xfrm>
            <a:off x="5940152" y="5805264"/>
            <a:ext cx="2987824" cy="792088"/>
          </a:xfrm>
        </p:spPr>
        <p:txBody>
          <a:bodyPr/>
          <a:lstStyle/>
          <a:p>
            <a:pPr algn="r"/>
            <a:endParaRPr lang="fr-BE" sz="2000" dirty="0"/>
          </a:p>
        </p:txBody>
      </p:sp>
    </p:spTree>
    <p:extLst>
      <p:ext uri="{BB962C8B-B14F-4D97-AF65-F5344CB8AC3E}">
        <p14:creationId xmlns:p14="http://schemas.microsoft.com/office/powerpoint/2010/main" val="2494124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6362C4-E89A-CD46-BED4-DBB1A2A09F56}"/>
              </a:ext>
            </a:extLst>
          </p:cNvPr>
          <p:cNvSpPr>
            <a:spLocks noGrp="1"/>
          </p:cNvSpPr>
          <p:nvPr>
            <p:ph type="title"/>
          </p:nvPr>
        </p:nvSpPr>
        <p:spPr/>
        <p:txBody>
          <a:bodyPr/>
          <a:lstStyle/>
          <a:p>
            <a:pPr marL="0" indent="0">
              <a:buNone/>
            </a:pPr>
            <a:r>
              <a:rPr lang="nl-BE" sz="3200" dirty="0"/>
              <a:t>Avez-vous eu une expérience négative à relater ?</a:t>
            </a:r>
          </a:p>
        </p:txBody>
      </p:sp>
      <p:sp>
        <p:nvSpPr>
          <p:cNvPr id="3" name="Espace réservé du contenu 2">
            <a:extLst>
              <a:ext uri="{FF2B5EF4-FFF2-40B4-BE49-F238E27FC236}">
                <a16:creationId xmlns:a16="http://schemas.microsoft.com/office/drawing/2014/main" id="{FCFFEBC6-613D-644E-8496-D1FC60FB0F33}"/>
              </a:ext>
            </a:extLst>
          </p:cNvPr>
          <p:cNvSpPr>
            <a:spLocks noGrp="1"/>
          </p:cNvSpPr>
          <p:nvPr>
            <p:ph idx="1"/>
          </p:nvPr>
        </p:nvSpPr>
        <p:spPr/>
        <p:txBody>
          <a:bodyPr/>
          <a:lstStyle/>
          <a:p>
            <a:pPr marL="514350" indent="-514350">
              <a:buFont typeface="+mj-lt"/>
              <a:buAutoNum type="arabicPeriod"/>
            </a:pPr>
            <a:r>
              <a:rPr lang="nl-BE" sz="2800" dirty="0"/>
              <a:t>Oui</a:t>
            </a:r>
          </a:p>
          <a:p>
            <a:pPr marL="514350" indent="-514350">
              <a:buFont typeface="+mj-lt"/>
              <a:buAutoNum type="arabicPeriod"/>
            </a:pPr>
            <a:r>
              <a:rPr lang="nl-BE" sz="2800" dirty="0"/>
              <a:t>Non</a:t>
            </a:r>
          </a:p>
          <a:p>
            <a:pPr marL="457200" lvl="1" indent="0">
              <a:buNone/>
            </a:pPr>
            <a:endParaRPr lang="fr-FR" dirty="0"/>
          </a:p>
        </p:txBody>
      </p:sp>
    </p:spTree>
    <p:extLst>
      <p:ext uri="{BB962C8B-B14F-4D97-AF65-F5344CB8AC3E}">
        <p14:creationId xmlns:p14="http://schemas.microsoft.com/office/powerpoint/2010/main" val="7243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6362C4-E89A-CD46-BED4-DBB1A2A09F56}"/>
              </a:ext>
            </a:extLst>
          </p:cNvPr>
          <p:cNvSpPr>
            <a:spLocks noGrp="1"/>
          </p:cNvSpPr>
          <p:nvPr>
            <p:ph type="title"/>
          </p:nvPr>
        </p:nvSpPr>
        <p:spPr/>
        <p:txBody>
          <a:bodyPr/>
          <a:lstStyle/>
          <a:p>
            <a:pPr marL="0" indent="0">
              <a:buNone/>
            </a:pPr>
            <a:r>
              <a:rPr lang="nl-BE" sz="3200" dirty="0"/>
              <a:t>Avez-vous dû chercher longtemps pour penser à cette expérience ?</a:t>
            </a:r>
          </a:p>
        </p:txBody>
      </p:sp>
      <p:sp>
        <p:nvSpPr>
          <p:cNvPr id="3" name="Espace réservé du contenu 2">
            <a:extLst>
              <a:ext uri="{FF2B5EF4-FFF2-40B4-BE49-F238E27FC236}">
                <a16:creationId xmlns:a16="http://schemas.microsoft.com/office/drawing/2014/main" id="{FCFFEBC6-613D-644E-8496-D1FC60FB0F33}"/>
              </a:ext>
            </a:extLst>
          </p:cNvPr>
          <p:cNvSpPr>
            <a:spLocks noGrp="1"/>
          </p:cNvSpPr>
          <p:nvPr>
            <p:ph idx="1"/>
          </p:nvPr>
        </p:nvSpPr>
        <p:spPr/>
        <p:txBody>
          <a:bodyPr/>
          <a:lstStyle/>
          <a:p>
            <a:pPr marL="514350" indent="-514350">
              <a:buFont typeface="+mj-lt"/>
              <a:buAutoNum type="arabicPeriod"/>
            </a:pPr>
            <a:r>
              <a:rPr lang="nl-BE" sz="2400" dirty="0"/>
              <a:t>Oui</a:t>
            </a:r>
          </a:p>
          <a:p>
            <a:pPr marL="514350" indent="-514350">
              <a:buFont typeface="+mj-lt"/>
              <a:buAutoNum type="arabicPeriod"/>
            </a:pPr>
            <a:r>
              <a:rPr lang="nl-BE" sz="2400" dirty="0"/>
              <a:t>Non</a:t>
            </a:r>
          </a:p>
          <a:p>
            <a:pPr marL="457200" lvl="1" indent="0">
              <a:buNone/>
            </a:pPr>
            <a:endParaRPr lang="fr-FR" dirty="0"/>
          </a:p>
        </p:txBody>
      </p:sp>
    </p:spTree>
    <p:extLst>
      <p:ext uri="{BB962C8B-B14F-4D97-AF65-F5344CB8AC3E}">
        <p14:creationId xmlns:p14="http://schemas.microsoft.com/office/powerpoint/2010/main" val="861436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6362C4-E89A-CD46-BED4-DBB1A2A09F56}"/>
              </a:ext>
            </a:extLst>
          </p:cNvPr>
          <p:cNvSpPr>
            <a:spLocks noGrp="1"/>
          </p:cNvSpPr>
          <p:nvPr>
            <p:ph type="title"/>
          </p:nvPr>
        </p:nvSpPr>
        <p:spPr/>
        <p:txBody>
          <a:bodyPr/>
          <a:lstStyle/>
          <a:p>
            <a:pPr marL="0" indent="0">
              <a:buNone/>
            </a:pPr>
            <a:r>
              <a:rPr lang="nl-BE" sz="3200" dirty="0"/>
              <a:t>Cette expérience concernait-elle…  </a:t>
            </a:r>
          </a:p>
        </p:txBody>
      </p:sp>
      <p:sp>
        <p:nvSpPr>
          <p:cNvPr id="3" name="Espace réservé du contenu 2">
            <a:extLst>
              <a:ext uri="{FF2B5EF4-FFF2-40B4-BE49-F238E27FC236}">
                <a16:creationId xmlns:a16="http://schemas.microsoft.com/office/drawing/2014/main" id="{FCFFEBC6-613D-644E-8496-D1FC60FB0F33}"/>
              </a:ext>
            </a:extLst>
          </p:cNvPr>
          <p:cNvSpPr>
            <a:spLocks noGrp="1"/>
          </p:cNvSpPr>
          <p:nvPr>
            <p:ph idx="1"/>
          </p:nvPr>
        </p:nvSpPr>
        <p:spPr/>
        <p:txBody>
          <a:bodyPr/>
          <a:lstStyle/>
          <a:p>
            <a:pPr marL="514350" indent="-514350">
              <a:buFont typeface="+mj-lt"/>
              <a:buAutoNum type="arabicPeriod"/>
            </a:pPr>
            <a:r>
              <a:rPr lang="nl-BE" sz="2800" dirty="0"/>
              <a:t>… une évaluation formative</a:t>
            </a:r>
          </a:p>
          <a:p>
            <a:pPr marL="514350" indent="-514350">
              <a:buFont typeface="+mj-lt"/>
              <a:buAutoNum type="arabicPeriod"/>
            </a:pPr>
            <a:r>
              <a:rPr lang="nl-BE" sz="2800" dirty="0"/>
              <a:t>… une évaluation certificative</a:t>
            </a:r>
          </a:p>
          <a:p>
            <a:pPr marL="514350" indent="-514350">
              <a:buFont typeface="+mj-lt"/>
              <a:buAutoNum type="arabicPeriod"/>
            </a:pPr>
            <a:r>
              <a:rPr lang="nl-BE" sz="2800" dirty="0"/>
              <a:t>… un autre type d’évaluation</a:t>
            </a:r>
          </a:p>
          <a:p>
            <a:pPr marL="457200" lvl="1" indent="0">
              <a:buNone/>
            </a:pPr>
            <a:endParaRPr lang="fr-FR" dirty="0"/>
          </a:p>
        </p:txBody>
      </p:sp>
    </p:spTree>
    <p:extLst>
      <p:ext uri="{BB962C8B-B14F-4D97-AF65-F5344CB8AC3E}">
        <p14:creationId xmlns:p14="http://schemas.microsoft.com/office/powerpoint/2010/main" val="2406394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6362C4-E89A-CD46-BED4-DBB1A2A09F56}"/>
              </a:ext>
            </a:extLst>
          </p:cNvPr>
          <p:cNvSpPr>
            <a:spLocks noGrp="1"/>
          </p:cNvSpPr>
          <p:nvPr>
            <p:ph type="title"/>
          </p:nvPr>
        </p:nvSpPr>
        <p:spPr/>
        <p:txBody>
          <a:bodyPr/>
          <a:lstStyle/>
          <a:p>
            <a:pPr marL="0" indent="0">
              <a:buNone/>
            </a:pPr>
            <a:r>
              <a:rPr lang="nl-BE" sz="3200" dirty="0"/>
              <a:t>Le caractère négatif de cette expérience était lié essentiellement…</a:t>
            </a:r>
          </a:p>
        </p:txBody>
      </p:sp>
      <p:sp>
        <p:nvSpPr>
          <p:cNvPr id="3" name="Espace réservé du contenu 2">
            <a:extLst>
              <a:ext uri="{FF2B5EF4-FFF2-40B4-BE49-F238E27FC236}">
                <a16:creationId xmlns:a16="http://schemas.microsoft.com/office/drawing/2014/main" id="{FCFFEBC6-613D-644E-8496-D1FC60FB0F33}"/>
              </a:ext>
            </a:extLst>
          </p:cNvPr>
          <p:cNvSpPr>
            <a:spLocks noGrp="1"/>
          </p:cNvSpPr>
          <p:nvPr>
            <p:ph idx="1"/>
          </p:nvPr>
        </p:nvSpPr>
        <p:spPr/>
        <p:txBody>
          <a:bodyPr/>
          <a:lstStyle/>
          <a:p>
            <a:pPr marL="514350" indent="-514350">
              <a:buFont typeface="+mj-lt"/>
              <a:buAutoNum type="arabicPeriod"/>
            </a:pPr>
            <a:r>
              <a:rPr lang="nl-BE" sz="2400" dirty="0"/>
              <a:t>… à la relation avec l’élève, l’étudiant ou ses parents</a:t>
            </a:r>
          </a:p>
          <a:p>
            <a:pPr marL="514350" indent="-514350">
              <a:buFont typeface="+mj-lt"/>
              <a:buAutoNum type="arabicPeriod"/>
            </a:pPr>
            <a:r>
              <a:rPr lang="nl-BE" sz="2400" dirty="0"/>
              <a:t>… à une difficulté à attribuer une note à l’étudiant </a:t>
            </a:r>
          </a:p>
          <a:p>
            <a:pPr marL="514350" indent="-514350">
              <a:buFont typeface="+mj-lt"/>
              <a:buAutoNum type="arabicPeriod"/>
            </a:pPr>
            <a:r>
              <a:rPr lang="nl-BE" sz="2400" dirty="0"/>
              <a:t>… au sentiment que le dispositif d’évaluation ne vous a pas permis de mesurer les compétences de l’étudiant</a:t>
            </a:r>
          </a:p>
          <a:p>
            <a:pPr marL="514350" indent="-514350">
              <a:buFont typeface="+mj-lt"/>
              <a:buAutoNum type="arabicPeriod"/>
            </a:pPr>
            <a:r>
              <a:rPr lang="nl-BE" sz="2400" dirty="0"/>
              <a:t>… à la difficulté d’être équitable lors de la correction</a:t>
            </a:r>
          </a:p>
          <a:p>
            <a:pPr marL="514350" indent="-514350">
              <a:buFont typeface="+mj-lt"/>
              <a:buAutoNum type="arabicPeriod"/>
            </a:pPr>
            <a:r>
              <a:rPr lang="nl-BE" sz="2400" dirty="0"/>
              <a:t>… aux consignes que vous deviez appliquer lors d’une évaluation externe</a:t>
            </a:r>
          </a:p>
          <a:p>
            <a:pPr marL="457200" lvl="1" indent="0">
              <a:buNone/>
            </a:pPr>
            <a:endParaRPr lang="fr-FR" dirty="0"/>
          </a:p>
        </p:txBody>
      </p:sp>
    </p:spTree>
    <p:extLst>
      <p:ext uri="{BB962C8B-B14F-4D97-AF65-F5344CB8AC3E}">
        <p14:creationId xmlns:p14="http://schemas.microsoft.com/office/powerpoint/2010/main" val="1741634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6362C4-E89A-CD46-BED4-DBB1A2A09F56}"/>
              </a:ext>
            </a:extLst>
          </p:cNvPr>
          <p:cNvSpPr>
            <a:spLocks noGrp="1"/>
          </p:cNvSpPr>
          <p:nvPr>
            <p:ph type="title"/>
          </p:nvPr>
        </p:nvSpPr>
        <p:spPr/>
        <p:txBody>
          <a:bodyPr/>
          <a:lstStyle/>
          <a:p>
            <a:pPr marL="0" indent="0">
              <a:buNone/>
            </a:pPr>
            <a:r>
              <a:rPr lang="nl-BE" sz="3200" dirty="0"/>
              <a:t>Aujourd’hui quand vous repensez à cette expérience, vous êtes…</a:t>
            </a:r>
          </a:p>
        </p:txBody>
      </p:sp>
      <p:sp>
        <p:nvSpPr>
          <p:cNvPr id="3" name="Espace réservé du contenu 2">
            <a:extLst>
              <a:ext uri="{FF2B5EF4-FFF2-40B4-BE49-F238E27FC236}">
                <a16:creationId xmlns:a16="http://schemas.microsoft.com/office/drawing/2014/main" id="{FCFFEBC6-613D-644E-8496-D1FC60FB0F33}"/>
              </a:ext>
            </a:extLst>
          </p:cNvPr>
          <p:cNvSpPr>
            <a:spLocks noGrp="1"/>
          </p:cNvSpPr>
          <p:nvPr>
            <p:ph idx="1"/>
          </p:nvPr>
        </p:nvSpPr>
        <p:spPr/>
        <p:txBody>
          <a:bodyPr/>
          <a:lstStyle/>
          <a:p>
            <a:pPr marL="514350" indent="-514350">
              <a:buFont typeface="+mj-lt"/>
              <a:buAutoNum type="arabicPeriod"/>
            </a:pPr>
            <a:r>
              <a:rPr lang="nl-BE" sz="2800" dirty="0"/>
              <a:t>… très énervé.e</a:t>
            </a:r>
          </a:p>
          <a:p>
            <a:pPr marL="514350" indent="-514350">
              <a:buFont typeface="+mj-lt"/>
              <a:buAutoNum type="arabicPeriod"/>
            </a:pPr>
            <a:r>
              <a:rPr lang="nl-BE" sz="2800" dirty="0"/>
              <a:t>… énervé.e</a:t>
            </a:r>
          </a:p>
          <a:p>
            <a:pPr marL="514350" indent="-514350">
              <a:buFont typeface="+mj-lt"/>
              <a:buAutoNum type="arabicPeriod"/>
            </a:pPr>
            <a:r>
              <a:rPr lang="nl-BE" sz="2800" dirty="0"/>
              <a:t>… un peu énervé.e</a:t>
            </a:r>
          </a:p>
          <a:p>
            <a:pPr marL="514350" indent="-514350">
              <a:buFont typeface="+mj-lt"/>
              <a:buAutoNum type="arabicPeriod"/>
            </a:pPr>
            <a:r>
              <a:rPr lang="nl-BE" sz="2800" dirty="0"/>
              <a:t>… serein.e</a:t>
            </a:r>
          </a:p>
          <a:p>
            <a:pPr marL="514350" indent="-514350">
              <a:buFont typeface="+mj-lt"/>
              <a:buAutoNum type="arabicPeriod"/>
            </a:pPr>
            <a:r>
              <a:rPr lang="nl-BE" sz="2800" dirty="0"/>
              <a:t>… amusé.e</a:t>
            </a:r>
          </a:p>
          <a:p>
            <a:pPr marL="457200" lvl="1" indent="0">
              <a:buNone/>
            </a:pPr>
            <a:endParaRPr lang="fr-FR" dirty="0"/>
          </a:p>
        </p:txBody>
      </p:sp>
    </p:spTree>
    <p:extLst>
      <p:ext uri="{BB962C8B-B14F-4D97-AF65-F5344CB8AC3E}">
        <p14:creationId xmlns:p14="http://schemas.microsoft.com/office/powerpoint/2010/main" val="1556160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Objectifs de la séance</a:t>
            </a:r>
          </a:p>
        </p:txBody>
      </p:sp>
      <p:sp>
        <p:nvSpPr>
          <p:cNvPr id="3" name="Espace réservé du contenu 2"/>
          <p:cNvSpPr>
            <a:spLocks noGrp="1"/>
          </p:cNvSpPr>
          <p:nvPr>
            <p:ph idx="1"/>
          </p:nvPr>
        </p:nvSpPr>
        <p:spPr/>
        <p:txBody>
          <a:bodyPr/>
          <a:lstStyle/>
          <a:p>
            <a:r>
              <a:rPr lang="fr-BE" sz="2000" dirty="0"/>
              <a:t>Réfléchir aux rôles social et individuel de l’évaluateur</a:t>
            </a:r>
          </a:p>
          <a:p>
            <a:r>
              <a:rPr lang="fr-BE" sz="2000" dirty="0"/>
              <a:t>Prendre conscience des qualités et défauts de l’humain en tant qu’évaluateur</a:t>
            </a:r>
          </a:p>
          <a:p>
            <a:r>
              <a:rPr lang="fr-BE" sz="2000" dirty="0"/>
              <a:t>Cerner les différents modèles et fonctions de l’évaluation</a:t>
            </a:r>
          </a:p>
          <a:p>
            <a:pPr marL="0" indent="0">
              <a:buNone/>
            </a:pPr>
            <a:endParaRPr lang="fr-BE" dirty="0"/>
          </a:p>
        </p:txBody>
      </p:sp>
      <p:pic>
        <p:nvPicPr>
          <p:cNvPr id="4" name="evaluation.jpg">
            <a:extLst>
              <a:ext uri="{FF2B5EF4-FFF2-40B4-BE49-F238E27FC236}">
                <a16:creationId xmlns:a16="http://schemas.microsoft.com/office/drawing/2014/main" id="{0E2D5B26-1CF0-544D-8867-C3C27B6CF4CC}"/>
              </a:ext>
            </a:extLst>
          </p:cNvPr>
          <p:cNvPicPr>
            <a:picLocks noChangeAspect="1"/>
          </p:cNvPicPr>
          <p:nvPr/>
        </p:nvPicPr>
        <p:blipFill>
          <a:blip r:embed="rId2">
            <a:extLst/>
          </a:blip>
          <a:stretch>
            <a:fillRect/>
          </a:stretch>
        </p:blipFill>
        <p:spPr>
          <a:xfrm>
            <a:off x="5652120" y="3644155"/>
            <a:ext cx="3319217" cy="3213845"/>
          </a:xfrm>
          <a:prstGeom prst="rect">
            <a:avLst/>
          </a:prstGeom>
          <a:ln w="12700">
            <a:miter lim="400000"/>
          </a:ln>
        </p:spPr>
      </p:pic>
    </p:spTree>
    <p:extLst>
      <p:ext uri="{BB962C8B-B14F-4D97-AF65-F5344CB8AC3E}">
        <p14:creationId xmlns:p14="http://schemas.microsoft.com/office/powerpoint/2010/main" val="1710173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algn="ctr"/>
            <a:r>
              <a:rPr lang="fr-BE" sz="4000" dirty="0"/>
              <a:t>Le concept d’évaluation</a:t>
            </a:r>
          </a:p>
        </p:txBody>
      </p:sp>
      <p:sp>
        <p:nvSpPr>
          <p:cNvPr id="2051" name="Rectangle 3"/>
          <p:cNvSpPr>
            <a:spLocks noGrp="1" noChangeArrowheads="1"/>
          </p:cNvSpPr>
          <p:nvPr>
            <p:ph type="subTitle" idx="1"/>
          </p:nvPr>
        </p:nvSpPr>
        <p:spPr>
          <a:xfrm>
            <a:off x="5940152" y="5805264"/>
            <a:ext cx="2987824" cy="792088"/>
          </a:xfrm>
        </p:spPr>
        <p:txBody>
          <a:bodyPr/>
          <a:lstStyle/>
          <a:p>
            <a:pPr algn="r"/>
            <a:endParaRPr lang="fr-BE" sz="2000" dirty="0"/>
          </a:p>
        </p:txBody>
      </p:sp>
    </p:spTree>
    <p:extLst>
      <p:ext uri="{BB962C8B-B14F-4D97-AF65-F5344CB8AC3E}">
        <p14:creationId xmlns:p14="http://schemas.microsoft.com/office/powerpoint/2010/main" val="1068371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C299B1-5DB8-CB40-A763-FF0BB7D64206}"/>
              </a:ext>
            </a:extLst>
          </p:cNvPr>
          <p:cNvSpPr>
            <a:spLocks noGrp="1"/>
          </p:cNvSpPr>
          <p:nvPr>
            <p:ph type="title"/>
          </p:nvPr>
        </p:nvSpPr>
        <p:spPr/>
        <p:txBody>
          <a:bodyPr/>
          <a:lstStyle/>
          <a:p>
            <a:r>
              <a:rPr lang="nl-BE" dirty="0"/>
              <a:t>Définitions de l’évaluation</a:t>
            </a:r>
            <a:endParaRPr lang="fr-FR" dirty="0"/>
          </a:p>
        </p:txBody>
      </p:sp>
      <p:sp>
        <p:nvSpPr>
          <p:cNvPr id="3" name="Espace réservé du contenu 2">
            <a:extLst>
              <a:ext uri="{FF2B5EF4-FFF2-40B4-BE49-F238E27FC236}">
                <a16:creationId xmlns:a16="http://schemas.microsoft.com/office/drawing/2014/main" id="{042CC37C-F4A4-0D46-956A-A04B6BD2E295}"/>
              </a:ext>
            </a:extLst>
          </p:cNvPr>
          <p:cNvSpPr>
            <a:spLocks noGrp="1"/>
          </p:cNvSpPr>
          <p:nvPr>
            <p:ph idx="1"/>
          </p:nvPr>
        </p:nvSpPr>
        <p:spPr/>
        <p:txBody>
          <a:bodyPr/>
          <a:lstStyle/>
          <a:p>
            <a:r>
              <a:rPr lang="fr-FR" sz="2000" dirty="0"/>
              <a:t>Evaluer c’est recueillir de l’information sur laquelle sera posée un jugement afin de prendre des décisions (</a:t>
            </a:r>
            <a:r>
              <a:rPr lang="fr-FR" sz="2000" dirty="0" err="1"/>
              <a:t>Stufflebeam</a:t>
            </a:r>
            <a:r>
              <a:rPr lang="fr-FR" sz="2000" dirty="0"/>
              <a:t>, 1981)</a:t>
            </a:r>
          </a:p>
          <a:p>
            <a:r>
              <a:rPr lang="fr-BE" sz="2000" dirty="0"/>
              <a:t>L’évaluation est le processus qui consiste à recueillir un ensemble d’informations pertinentes, valides et fiables, puis à examiner le degré d’adéquation entre cet ensemble d’informations et un ensemble de critères choisis adéquatement en vue de fonder la prise de décision (</a:t>
            </a:r>
            <a:r>
              <a:rPr lang="fr-BE" sz="2000" dirty="0" err="1"/>
              <a:t>Deketele</a:t>
            </a:r>
            <a:r>
              <a:rPr lang="fr-BE" sz="2000" dirty="0"/>
              <a:t>, 1982)</a:t>
            </a:r>
          </a:p>
          <a:p>
            <a:pPr marL="0" indent="0">
              <a:buNone/>
            </a:pPr>
            <a:endParaRPr lang="fr-BE" sz="2000" dirty="0"/>
          </a:p>
          <a:p>
            <a:pPr marL="0" indent="0">
              <a:buNone/>
            </a:pPr>
            <a:endParaRPr lang="fr-FR" dirty="0"/>
          </a:p>
        </p:txBody>
      </p:sp>
    </p:spTree>
    <p:extLst>
      <p:ext uri="{BB962C8B-B14F-4D97-AF65-F5344CB8AC3E}">
        <p14:creationId xmlns:p14="http://schemas.microsoft.com/office/powerpoint/2010/main" val="4239030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8AD5061-F913-F94F-9127-D47755A4B087}"/>
              </a:ext>
            </a:extLst>
          </p:cNvPr>
          <p:cNvSpPr>
            <a:spLocks noGrp="1"/>
          </p:cNvSpPr>
          <p:nvPr>
            <p:ph idx="1"/>
          </p:nvPr>
        </p:nvSpPr>
        <p:spPr/>
        <p:txBody>
          <a:bodyPr/>
          <a:lstStyle/>
          <a:p>
            <a:r>
              <a:rPr lang="fr-BE" sz="2000" dirty="0"/>
              <a:t>Evaluer, c’est mesurer puis apprécier, à l’aide de critères, l’atteinte des objectifs d’enseignement, en 3 étapes :</a:t>
            </a:r>
          </a:p>
          <a:p>
            <a:pPr lvl="1"/>
            <a:r>
              <a:rPr lang="fr-BE" sz="2000" dirty="0"/>
              <a:t>recueillir, de manière systématique, valide et fidèle, des informations appropriées à ses objectifs d’enseignement (observation)</a:t>
            </a:r>
          </a:p>
          <a:p>
            <a:pPr lvl="1"/>
            <a:r>
              <a:rPr lang="fr-BE" sz="2000" dirty="0"/>
              <a:t>interpréter ces informations à l’aide de critères (analyse)</a:t>
            </a:r>
          </a:p>
          <a:p>
            <a:pPr lvl="1"/>
            <a:r>
              <a:rPr lang="fr-BE" sz="2000" dirty="0"/>
              <a:t>en vue d’établir des conclusions et des décisions (certificative) ou de poser une action régulatrice (formative) d’évaluation    (jugement et rétroaction)</a:t>
            </a:r>
          </a:p>
          <a:p>
            <a:pPr marL="457200" lvl="1" indent="0">
              <a:buNone/>
            </a:pPr>
            <a:r>
              <a:rPr lang="fr-BE" sz="2000" dirty="0"/>
              <a:t>(Romainville, 2017)</a:t>
            </a:r>
          </a:p>
          <a:p>
            <a:pPr marL="0" indent="0">
              <a:buNone/>
            </a:pPr>
            <a:endParaRPr lang="fr-FR" dirty="0"/>
          </a:p>
        </p:txBody>
      </p:sp>
      <p:sp>
        <p:nvSpPr>
          <p:cNvPr id="4" name="Titre 1">
            <a:extLst>
              <a:ext uri="{FF2B5EF4-FFF2-40B4-BE49-F238E27FC236}">
                <a16:creationId xmlns:a16="http://schemas.microsoft.com/office/drawing/2014/main" id="{6B6C101F-F7CE-034A-A4B4-FD207ECA6F5C}"/>
              </a:ext>
            </a:extLst>
          </p:cNvPr>
          <p:cNvSpPr>
            <a:spLocks noGrp="1"/>
          </p:cNvSpPr>
          <p:nvPr>
            <p:ph type="title"/>
          </p:nvPr>
        </p:nvSpPr>
        <p:spPr/>
        <p:txBody>
          <a:bodyPr/>
          <a:lstStyle/>
          <a:p>
            <a:r>
              <a:rPr lang="nl-BE" dirty="0"/>
              <a:t>Définitions de l’évaluation</a:t>
            </a:r>
            <a:endParaRPr lang="fr-FR" dirty="0"/>
          </a:p>
        </p:txBody>
      </p:sp>
    </p:spTree>
    <p:extLst>
      <p:ext uri="{BB962C8B-B14F-4D97-AF65-F5344CB8AC3E}">
        <p14:creationId xmlns:p14="http://schemas.microsoft.com/office/powerpoint/2010/main" val="2050802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6339E7-8DB1-5646-8659-8F253FFB45EC}"/>
              </a:ext>
            </a:extLst>
          </p:cNvPr>
          <p:cNvSpPr>
            <a:spLocks noGrp="1"/>
          </p:cNvSpPr>
          <p:nvPr>
            <p:ph type="title"/>
          </p:nvPr>
        </p:nvSpPr>
        <p:spPr>
          <a:xfrm>
            <a:off x="457200" y="457200"/>
            <a:ext cx="8435280" cy="1371600"/>
          </a:xfrm>
        </p:spPr>
        <p:txBody>
          <a:bodyPr/>
          <a:lstStyle/>
          <a:p>
            <a:r>
              <a:rPr lang="nl-BE" dirty="0"/>
              <a:t>Evaluation à visée formative, évaluation à visée sanctionnante</a:t>
            </a:r>
            <a:endParaRPr lang="fr-FR" dirty="0"/>
          </a:p>
        </p:txBody>
      </p:sp>
      <p:sp>
        <p:nvSpPr>
          <p:cNvPr id="3" name="Espace réservé du contenu 2">
            <a:extLst>
              <a:ext uri="{FF2B5EF4-FFF2-40B4-BE49-F238E27FC236}">
                <a16:creationId xmlns:a16="http://schemas.microsoft.com/office/drawing/2014/main" id="{A2A11015-EDC7-9F40-B2A8-5D37BE010BEE}"/>
              </a:ext>
            </a:extLst>
          </p:cNvPr>
          <p:cNvSpPr>
            <a:spLocks noGrp="1"/>
          </p:cNvSpPr>
          <p:nvPr>
            <p:ph idx="1"/>
          </p:nvPr>
        </p:nvSpPr>
        <p:spPr/>
        <p:txBody>
          <a:bodyPr/>
          <a:lstStyle/>
          <a:p>
            <a:r>
              <a:rPr lang="nl-BE" sz="2000" dirty="0"/>
              <a:t>L’évaluation est dite formative lorsqu’il s’agit d’une évaluation intervenant, en principe, au terme (ou au cours) de chaque tâche d’apprentissage et ayant pour objet d’informer élève et enseignant du degré de maîtrise atteint et éventuellement, de découvrir où et en quoi un élève éprouve des difficultés d’apprentissage, en vue de lui faire découvrir des stratégies qui lui permettent de progresser. </a:t>
            </a:r>
          </a:p>
          <a:p>
            <a:r>
              <a:rPr lang="nl-BE" sz="2000" dirty="0"/>
              <a:t>Une évaluation est sanctionnante lorsqu’elle est au service d’ une régulation (prise de décision) extérieure à l’ apprentissage. L’évaluation peut être sanctionnante de deux grandes façons :</a:t>
            </a:r>
          </a:p>
          <a:p>
            <a:pPr lvl="1"/>
            <a:r>
              <a:rPr lang="nl-BE" sz="2000" dirty="0"/>
              <a:t>la certification (tournée vers le passé);</a:t>
            </a:r>
          </a:p>
          <a:p>
            <a:pPr lvl="1"/>
            <a:r>
              <a:rPr lang="nl-BE" sz="2000" dirty="0"/>
              <a:t>la sélection (tournée vers l’avenir).</a:t>
            </a:r>
          </a:p>
          <a:p>
            <a:pPr lvl="1"/>
            <a:endParaRPr lang="fr-FR" dirty="0"/>
          </a:p>
        </p:txBody>
      </p:sp>
    </p:spTree>
    <p:extLst>
      <p:ext uri="{BB962C8B-B14F-4D97-AF65-F5344CB8AC3E}">
        <p14:creationId xmlns:p14="http://schemas.microsoft.com/office/powerpoint/2010/main" val="2344862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439661-2A84-D445-8AAC-AFA362E10177}"/>
              </a:ext>
            </a:extLst>
          </p:cNvPr>
          <p:cNvSpPr>
            <a:spLocks noGrp="1"/>
          </p:cNvSpPr>
          <p:nvPr>
            <p:ph type="title"/>
          </p:nvPr>
        </p:nvSpPr>
        <p:spPr/>
        <p:txBody>
          <a:bodyPr/>
          <a:lstStyle/>
          <a:p>
            <a:r>
              <a:rPr lang="nl-BE" dirty="0"/>
              <a:t>Les objets de l’évaluation</a:t>
            </a:r>
            <a:endParaRPr lang="fr-FR" dirty="0"/>
          </a:p>
        </p:txBody>
      </p:sp>
      <p:pic>
        <p:nvPicPr>
          <p:cNvPr id="4" name="Espace réservé du contenu 5">
            <a:extLst>
              <a:ext uri="{FF2B5EF4-FFF2-40B4-BE49-F238E27FC236}">
                <a16:creationId xmlns:a16="http://schemas.microsoft.com/office/drawing/2014/main" id="{939589E7-EC97-974A-AB32-B8EE03B52DE6}"/>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1622" y="2060848"/>
            <a:ext cx="7700756"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645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1C3505-675C-D44F-8F6F-1A4CA9A4A424}"/>
              </a:ext>
            </a:extLst>
          </p:cNvPr>
          <p:cNvSpPr>
            <a:spLocks noGrp="1"/>
          </p:cNvSpPr>
          <p:nvPr>
            <p:ph type="title"/>
          </p:nvPr>
        </p:nvSpPr>
        <p:spPr/>
        <p:txBody>
          <a:bodyPr/>
          <a:lstStyle/>
          <a:p>
            <a:r>
              <a:rPr lang="nl-BE" dirty="0"/>
              <a:t>Rappelons nous</a:t>
            </a:r>
            <a:endParaRPr lang="fr-FR" dirty="0"/>
          </a:p>
        </p:txBody>
      </p:sp>
      <p:sp>
        <p:nvSpPr>
          <p:cNvPr id="3" name="Espace réservé du contenu 2">
            <a:extLst>
              <a:ext uri="{FF2B5EF4-FFF2-40B4-BE49-F238E27FC236}">
                <a16:creationId xmlns:a16="http://schemas.microsoft.com/office/drawing/2014/main" id="{74532929-6F3E-984C-8BAF-97739C574784}"/>
              </a:ext>
            </a:extLst>
          </p:cNvPr>
          <p:cNvSpPr>
            <a:spLocks noGrp="1"/>
          </p:cNvSpPr>
          <p:nvPr>
            <p:ph idx="1"/>
          </p:nvPr>
        </p:nvSpPr>
        <p:spPr/>
        <p:txBody>
          <a:bodyPr/>
          <a:lstStyle/>
          <a:p>
            <a:pPr marL="0" indent="0">
              <a:buNone/>
            </a:pPr>
            <a:r>
              <a:rPr lang="nl-BE" dirty="0"/>
              <a:t>Il y a trois temps dans l’évaluation</a:t>
            </a:r>
          </a:p>
          <a:p>
            <a:r>
              <a:rPr lang="nl-BE" dirty="0"/>
              <a:t>La prise d’information</a:t>
            </a:r>
          </a:p>
          <a:p>
            <a:r>
              <a:rPr lang="nl-BE" dirty="0"/>
              <a:t>Le jugement</a:t>
            </a:r>
          </a:p>
          <a:p>
            <a:r>
              <a:rPr lang="nl-BE" dirty="0"/>
              <a:t>La décision</a:t>
            </a:r>
          </a:p>
          <a:p>
            <a:endParaRPr lang="nl-BE" dirty="0"/>
          </a:p>
          <a:p>
            <a:pPr marL="0" indent="0">
              <a:buNone/>
            </a:pPr>
            <a:r>
              <a:rPr lang="nl-BE" dirty="0"/>
              <a:t>Que peut-on dire de la compétence de l’humain sur chacun des trois temps ?</a:t>
            </a:r>
            <a:endParaRPr lang="fr-FR" dirty="0"/>
          </a:p>
        </p:txBody>
      </p:sp>
    </p:spTree>
    <p:extLst>
      <p:ext uri="{BB962C8B-B14F-4D97-AF65-F5344CB8AC3E}">
        <p14:creationId xmlns:p14="http://schemas.microsoft.com/office/powerpoint/2010/main" val="3041459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BCC25B-D850-2241-A9F0-C9D29F640E43}"/>
              </a:ext>
            </a:extLst>
          </p:cNvPr>
          <p:cNvSpPr>
            <a:spLocks noGrp="1"/>
          </p:cNvSpPr>
          <p:nvPr>
            <p:ph type="title"/>
          </p:nvPr>
        </p:nvSpPr>
        <p:spPr/>
        <p:txBody>
          <a:bodyPr/>
          <a:lstStyle/>
          <a:p>
            <a:r>
              <a:rPr lang="nl-BE" dirty="0"/>
              <a:t>Temps 1 : prise d’information</a:t>
            </a:r>
            <a:endParaRPr lang="fr-FR" dirty="0"/>
          </a:p>
        </p:txBody>
      </p:sp>
      <p:pic>
        <p:nvPicPr>
          <p:cNvPr id="4" name="monkey without.mov">
            <a:extLst>
              <a:ext uri="{FF2B5EF4-FFF2-40B4-BE49-F238E27FC236}">
                <a16:creationId xmlns:a16="http://schemas.microsoft.com/office/drawing/2014/main" id="{1A896388-D55B-1A43-94D1-DB3A6DD820A4}"/>
              </a:ext>
            </a:extLst>
          </p:cNvPr>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251520" y="2132856"/>
            <a:ext cx="8784975" cy="4392488"/>
          </a:xfrm>
          <a:prstGeom prst="rect">
            <a:avLst/>
          </a:prstGeom>
        </p:spPr>
      </p:pic>
    </p:spTree>
    <p:extLst>
      <p:ext uri="{BB962C8B-B14F-4D97-AF65-F5344CB8AC3E}">
        <p14:creationId xmlns:p14="http://schemas.microsoft.com/office/powerpoint/2010/main" val="390231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337944-EDD1-504C-8FC4-50207A802542}"/>
              </a:ext>
            </a:extLst>
          </p:cNvPr>
          <p:cNvSpPr>
            <a:spLocks noGrp="1"/>
          </p:cNvSpPr>
          <p:nvPr>
            <p:ph type="title"/>
          </p:nvPr>
        </p:nvSpPr>
        <p:spPr/>
        <p:txBody>
          <a:bodyPr/>
          <a:lstStyle/>
          <a:p>
            <a:r>
              <a:rPr lang="nl-BE" dirty="0"/>
              <a:t>Combien de passes avez-vous comptées ?</a:t>
            </a:r>
            <a:endParaRPr lang="fr-FR" dirty="0"/>
          </a:p>
        </p:txBody>
      </p:sp>
      <p:sp>
        <p:nvSpPr>
          <p:cNvPr id="3" name="Espace réservé du contenu 2">
            <a:extLst>
              <a:ext uri="{FF2B5EF4-FFF2-40B4-BE49-F238E27FC236}">
                <a16:creationId xmlns:a16="http://schemas.microsoft.com/office/drawing/2014/main" id="{549BD278-F6A0-024C-8F04-07EEF686D438}"/>
              </a:ext>
            </a:extLst>
          </p:cNvPr>
          <p:cNvSpPr>
            <a:spLocks noGrp="1"/>
          </p:cNvSpPr>
          <p:nvPr>
            <p:ph idx="1"/>
          </p:nvPr>
        </p:nvSpPr>
        <p:spPr/>
        <p:txBody>
          <a:bodyPr/>
          <a:lstStyle/>
          <a:p>
            <a:r>
              <a:rPr lang="nl-BE" dirty="0"/>
              <a:t>13</a:t>
            </a:r>
          </a:p>
          <a:p>
            <a:r>
              <a:rPr lang="nl-BE" dirty="0"/>
              <a:t>14</a:t>
            </a:r>
          </a:p>
          <a:p>
            <a:r>
              <a:rPr lang="nl-BE" dirty="0"/>
              <a:t>15</a:t>
            </a:r>
          </a:p>
          <a:p>
            <a:r>
              <a:rPr lang="nl-BE" dirty="0"/>
              <a:t>16</a:t>
            </a:r>
          </a:p>
          <a:p>
            <a:r>
              <a:rPr lang="nl-BE" dirty="0"/>
              <a:t>17</a:t>
            </a:r>
          </a:p>
        </p:txBody>
      </p:sp>
    </p:spTree>
    <p:extLst>
      <p:ext uri="{BB962C8B-B14F-4D97-AF65-F5344CB8AC3E}">
        <p14:creationId xmlns:p14="http://schemas.microsoft.com/office/powerpoint/2010/main" val="1818555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337944-EDD1-504C-8FC4-50207A802542}"/>
              </a:ext>
            </a:extLst>
          </p:cNvPr>
          <p:cNvSpPr>
            <a:spLocks noGrp="1"/>
          </p:cNvSpPr>
          <p:nvPr>
            <p:ph type="title"/>
          </p:nvPr>
        </p:nvSpPr>
        <p:spPr/>
        <p:txBody>
          <a:bodyPr/>
          <a:lstStyle/>
          <a:p>
            <a:r>
              <a:rPr lang="nl-BE" dirty="0"/>
              <a:t>Avez-vous vu le gorille ?</a:t>
            </a:r>
            <a:endParaRPr lang="fr-FR" dirty="0"/>
          </a:p>
        </p:txBody>
      </p:sp>
      <p:sp>
        <p:nvSpPr>
          <p:cNvPr id="3" name="Espace réservé du contenu 2">
            <a:extLst>
              <a:ext uri="{FF2B5EF4-FFF2-40B4-BE49-F238E27FC236}">
                <a16:creationId xmlns:a16="http://schemas.microsoft.com/office/drawing/2014/main" id="{549BD278-F6A0-024C-8F04-07EEF686D438}"/>
              </a:ext>
            </a:extLst>
          </p:cNvPr>
          <p:cNvSpPr>
            <a:spLocks noGrp="1"/>
          </p:cNvSpPr>
          <p:nvPr>
            <p:ph idx="1"/>
          </p:nvPr>
        </p:nvSpPr>
        <p:spPr/>
        <p:txBody>
          <a:bodyPr/>
          <a:lstStyle/>
          <a:p>
            <a:r>
              <a:rPr lang="nl-BE" dirty="0"/>
              <a:t>Oui</a:t>
            </a:r>
          </a:p>
          <a:p>
            <a:r>
              <a:rPr lang="nl-BE" dirty="0"/>
              <a:t>Non</a:t>
            </a:r>
          </a:p>
        </p:txBody>
      </p:sp>
    </p:spTree>
    <p:extLst>
      <p:ext uri="{BB962C8B-B14F-4D97-AF65-F5344CB8AC3E}">
        <p14:creationId xmlns:p14="http://schemas.microsoft.com/office/powerpoint/2010/main" val="2353725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337944-EDD1-504C-8FC4-50207A802542}"/>
              </a:ext>
            </a:extLst>
          </p:cNvPr>
          <p:cNvSpPr>
            <a:spLocks noGrp="1"/>
          </p:cNvSpPr>
          <p:nvPr>
            <p:ph type="title"/>
          </p:nvPr>
        </p:nvSpPr>
        <p:spPr/>
        <p:txBody>
          <a:bodyPr/>
          <a:lstStyle/>
          <a:p>
            <a:r>
              <a:rPr lang="nl-BE" dirty="0"/>
              <a:t>Avez-vous vu le rideau changer de couleur ?</a:t>
            </a:r>
            <a:endParaRPr lang="fr-FR" dirty="0"/>
          </a:p>
        </p:txBody>
      </p:sp>
      <p:sp>
        <p:nvSpPr>
          <p:cNvPr id="3" name="Espace réservé du contenu 2">
            <a:extLst>
              <a:ext uri="{FF2B5EF4-FFF2-40B4-BE49-F238E27FC236}">
                <a16:creationId xmlns:a16="http://schemas.microsoft.com/office/drawing/2014/main" id="{549BD278-F6A0-024C-8F04-07EEF686D438}"/>
              </a:ext>
            </a:extLst>
          </p:cNvPr>
          <p:cNvSpPr>
            <a:spLocks noGrp="1"/>
          </p:cNvSpPr>
          <p:nvPr>
            <p:ph idx="1"/>
          </p:nvPr>
        </p:nvSpPr>
        <p:spPr/>
        <p:txBody>
          <a:bodyPr/>
          <a:lstStyle/>
          <a:p>
            <a:r>
              <a:rPr lang="nl-BE" dirty="0"/>
              <a:t>Oui</a:t>
            </a:r>
          </a:p>
          <a:p>
            <a:r>
              <a:rPr lang="nl-BE" dirty="0"/>
              <a:t>Non</a:t>
            </a:r>
          </a:p>
        </p:txBody>
      </p:sp>
    </p:spTree>
    <p:extLst>
      <p:ext uri="{BB962C8B-B14F-4D97-AF65-F5344CB8AC3E}">
        <p14:creationId xmlns:p14="http://schemas.microsoft.com/office/powerpoint/2010/main" val="2814731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algn="ctr"/>
            <a:r>
              <a:rPr lang="fr-BE" sz="4000" dirty="0"/>
              <a:t>Mise en bouche :</a:t>
            </a:r>
            <a:br>
              <a:rPr lang="fr-BE" sz="4000" dirty="0"/>
            </a:br>
            <a:r>
              <a:rPr lang="fr-BE" sz="4000" dirty="0"/>
              <a:t>deux exercices</a:t>
            </a:r>
          </a:p>
        </p:txBody>
      </p:sp>
      <p:sp>
        <p:nvSpPr>
          <p:cNvPr id="2051" name="Rectangle 3"/>
          <p:cNvSpPr>
            <a:spLocks noGrp="1" noChangeArrowheads="1"/>
          </p:cNvSpPr>
          <p:nvPr>
            <p:ph type="subTitle" idx="1"/>
          </p:nvPr>
        </p:nvSpPr>
        <p:spPr>
          <a:xfrm>
            <a:off x="5940152" y="5805264"/>
            <a:ext cx="2987824" cy="792088"/>
          </a:xfrm>
        </p:spPr>
        <p:txBody>
          <a:bodyPr/>
          <a:lstStyle/>
          <a:p>
            <a:pPr algn="r"/>
            <a:endParaRPr lang="fr-BE" sz="2000" dirty="0"/>
          </a:p>
        </p:txBody>
      </p:sp>
    </p:spTree>
    <p:extLst>
      <p:ext uri="{BB962C8B-B14F-4D97-AF65-F5344CB8AC3E}">
        <p14:creationId xmlns:p14="http://schemas.microsoft.com/office/powerpoint/2010/main" val="167675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337944-EDD1-504C-8FC4-50207A802542}"/>
              </a:ext>
            </a:extLst>
          </p:cNvPr>
          <p:cNvSpPr>
            <a:spLocks noGrp="1"/>
          </p:cNvSpPr>
          <p:nvPr>
            <p:ph type="title"/>
          </p:nvPr>
        </p:nvSpPr>
        <p:spPr/>
        <p:txBody>
          <a:bodyPr/>
          <a:lstStyle/>
          <a:p>
            <a:r>
              <a:rPr lang="nl-BE" dirty="0"/>
              <a:t>Avez-vous vu le petit chien en bas à gauche ?</a:t>
            </a:r>
            <a:endParaRPr lang="fr-FR" dirty="0"/>
          </a:p>
        </p:txBody>
      </p:sp>
      <p:sp>
        <p:nvSpPr>
          <p:cNvPr id="3" name="Espace réservé du contenu 2">
            <a:extLst>
              <a:ext uri="{FF2B5EF4-FFF2-40B4-BE49-F238E27FC236}">
                <a16:creationId xmlns:a16="http://schemas.microsoft.com/office/drawing/2014/main" id="{549BD278-F6A0-024C-8F04-07EEF686D438}"/>
              </a:ext>
            </a:extLst>
          </p:cNvPr>
          <p:cNvSpPr>
            <a:spLocks noGrp="1"/>
          </p:cNvSpPr>
          <p:nvPr>
            <p:ph idx="1"/>
          </p:nvPr>
        </p:nvSpPr>
        <p:spPr/>
        <p:txBody>
          <a:bodyPr/>
          <a:lstStyle/>
          <a:p>
            <a:r>
              <a:rPr lang="nl-BE" dirty="0"/>
              <a:t>Oui</a:t>
            </a:r>
          </a:p>
          <a:p>
            <a:r>
              <a:rPr lang="nl-BE" dirty="0"/>
              <a:t>Non</a:t>
            </a:r>
          </a:p>
        </p:txBody>
      </p:sp>
    </p:spTree>
    <p:extLst>
      <p:ext uri="{BB962C8B-B14F-4D97-AF65-F5344CB8AC3E}">
        <p14:creationId xmlns:p14="http://schemas.microsoft.com/office/powerpoint/2010/main" val="1410219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B649F1-AD56-2844-9DC6-1963A1855F13}"/>
              </a:ext>
            </a:extLst>
          </p:cNvPr>
          <p:cNvSpPr>
            <a:spLocks noGrp="1"/>
          </p:cNvSpPr>
          <p:nvPr>
            <p:ph type="title"/>
          </p:nvPr>
        </p:nvSpPr>
        <p:spPr/>
        <p:txBody>
          <a:bodyPr/>
          <a:lstStyle/>
          <a:p>
            <a:r>
              <a:rPr lang="nl-BE" dirty="0"/>
              <a:t>Temps 2 : le jugement</a:t>
            </a:r>
            <a:endParaRPr lang="fr-FR" dirty="0"/>
          </a:p>
        </p:txBody>
      </p:sp>
      <p:sp>
        <p:nvSpPr>
          <p:cNvPr id="3" name="Espace réservé du contenu 2">
            <a:extLst>
              <a:ext uri="{FF2B5EF4-FFF2-40B4-BE49-F238E27FC236}">
                <a16:creationId xmlns:a16="http://schemas.microsoft.com/office/drawing/2014/main" id="{9B62084C-C801-F344-9A89-0994C7B2F1A1}"/>
              </a:ext>
            </a:extLst>
          </p:cNvPr>
          <p:cNvSpPr>
            <a:spLocks noGrp="1"/>
          </p:cNvSpPr>
          <p:nvPr>
            <p:ph idx="1"/>
          </p:nvPr>
        </p:nvSpPr>
        <p:spPr/>
        <p:txBody>
          <a:bodyPr/>
          <a:lstStyle/>
          <a:p>
            <a:r>
              <a:rPr lang="fr-FR" sz="2000" dirty="0"/>
              <a:t>Exemple : l’égotisme implicite. Nous accordons plus d’importance et nous ressentons plus d’attraction pour les personnes, les lieux et les activités qui contiennent les lettres de notre nom et les chiffres de notre date de naissance (</a:t>
            </a:r>
            <a:r>
              <a:rPr lang="fr-FR" sz="2000" dirty="0" err="1"/>
              <a:t>Koole</a:t>
            </a:r>
            <a:r>
              <a:rPr lang="fr-FR" sz="2000" dirty="0"/>
              <a:t> et al., 2001; </a:t>
            </a:r>
            <a:r>
              <a:rPr lang="fr-FR" sz="2000" dirty="0" err="1"/>
              <a:t>Pelhal</a:t>
            </a:r>
            <a:r>
              <a:rPr lang="fr-FR" sz="2000" dirty="0"/>
              <a:t> et al., 2002 et 2011; Jones et </a:t>
            </a:r>
            <a:r>
              <a:rPr lang="fr-FR" sz="2000" dirty="0" err="1"/>
              <a:t>al.s</a:t>
            </a:r>
            <a:r>
              <a:rPr lang="fr-FR" sz="2000" dirty="0"/>
              <a:t> 2004). </a:t>
            </a:r>
          </a:p>
          <a:p>
            <a:r>
              <a:rPr lang="fr-FR" sz="2000" dirty="0"/>
              <a:t>Van der </a:t>
            </a:r>
            <a:r>
              <a:rPr lang="fr-FR" sz="2000" dirty="0" err="1"/>
              <a:t>Miesen</a:t>
            </a:r>
            <a:r>
              <a:rPr lang="fr-FR" sz="2000" dirty="0"/>
              <a:t> (2015) dans un protocole exploitant l’imagerie par résonnance magnétique (IRM a découvert que les zones du cerveau qui se trouvent activées suite à la réception d’un feedback négatif ne sont pas identiques chez les personnes ayant une faible estime de soi et chez celles qui, à l’inverse, manifestent une forte estime de soi.</a:t>
            </a:r>
          </a:p>
          <a:p>
            <a:r>
              <a:rPr lang="fr-FR" sz="2000" dirty="0">
                <a:hlinkClick r:id="rId2"/>
              </a:rPr>
              <a:t>https://www.youtube.com/watch?v=7AyM2PH3_Qk</a:t>
            </a:r>
            <a:endParaRPr lang="fr-FR" sz="2000" dirty="0"/>
          </a:p>
          <a:p>
            <a:pPr marL="0" indent="0">
              <a:buNone/>
            </a:pPr>
            <a:endParaRPr lang="fr-FR" sz="2000" dirty="0"/>
          </a:p>
          <a:p>
            <a:endParaRPr lang="fr-FR" sz="2000" dirty="0"/>
          </a:p>
        </p:txBody>
      </p:sp>
    </p:spTree>
    <p:extLst>
      <p:ext uri="{BB962C8B-B14F-4D97-AF65-F5344CB8AC3E}">
        <p14:creationId xmlns:p14="http://schemas.microsoft.com/office/powerpoint/2010/main" val="2484914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80673A-2CCB-6F49-AD10-CB0275F86D9E}"/>
              </a:ext>
            </a:extLst>
          </p:cNvPr>
          <p:cNvSpPr>
            <a:spLocks noGrp="1"/>
          </p:cNvSpPr>
          <p:nvPr>
            <p:ph type="title"/>
          </p:nvPr>
        </p:nvSpPr>
        <p:spPr/>
        <p:txBody>
          <a:bodyPr/>
          <a:lstStyle/>
          <a:p>
            <a:r>
              <a:rPr lang="nl-BE" dirty="0"/>
              <a:t>Temps 3 : la décision</a:t>
            </a:r>
            <a:endParaRPr lang="fr-FR" dirty="0"/>
          </a:p>
        </p:txBody>
      </p:sp>
      <p:pic>
        <p:nvPicPr>
          <p:cNvPr id="4" name="paquet-de-cigarette.jpg">
            <a:extLst>
              <a:ext uri="{FF2B5EF4-FFF2-40B4-BE49-F238E27FC236}">
                <a16:creationId xmlns:a16="http://schemas.microsoft.com/office/drawing/2014/main" id="{EC911B94-B631-D04D-A86B-4DF4000BBC2C}"/>
              </a:ext>
            </a:extLst>
          </p:cNvPr>
          <p:cNvPicPr/>
          <p:nvPr/>
        </p:nvPicPr>
        <p:blipFill>
          <a:blip r:embed="rId2">
            <a:extLst/>
          </a:blip>
          <a:stretch>
            <a:fillRect/>
          </a:stretch>
        </p:blipFill>
        <p:spPr>
          <a:xfrm>
            <a:off x="1979712" y="1923823"/>
            <a:ext cx="1190048" cy="1694496"/>
          </a:xfrm>
          <a:prstGeom prst="rect">
            <a:avLst/>
          </a:prstGeom>
          <a:ln w="25400">
            <a:round/>
          </a:ln>
        </p:spPr>
      </p:pic>
      <p:pic>
        <p:nvPicPr>
          <p:cNvPr id="5" name="credibility.png">
            <a:extLst>
              <a:ext uri="{FF2B5EF4-FFF2-40B4-BE49-F238E27FC236}">
                <a16:creationId xmlns:a16="http://schemas.microsoft.com/office/drawing/2014/main" id="{A32CEF0D-3565-FE45-A801-2E217B9C3E96}"/>
              </a:ext>
            </a:extLst>
          </p:cNvPr>
          <p:cNvPicPr/>
          <p:nvPr/>
        </p:nvPicPr>
        <p:blipFill>
          <a:blip r:embed="rId3">
            <a:extLst/>
          </a:blip>
          <a:stretch>
            <a:fillRect/>
          </a:stretch>
        </p:blipFill>
        <p:spPr>
          <a:xfrm>
            <a:off x="6511974" y="1760722"/>
            <a:ext cx="2151130" cy="2081188"/>
          </a:xfrm>
          <a:prstGeom prst="rect">
            <a:avLst/>
          </a:prstGeom>
          <a:ln w="25400">
            <a:round/>
          </a:ln>
        </p:spPr>
      </p:pic>
      <p:pic>
        <p:nvPicPr>
          <p:cNvPr id="6" name="images-1.jpg">
            <a:extLst>
              <a:ext uri="{FF2B5EF4-FFF2-40B4-BE49-F238E27FC236}">
                <a16:creationId xmlns:a16="http://schemas.microsoft.com/office/drawing/2014/main" id="{D106F20E-AD6F-1C4C-A9A1-9B7B404D2F3B}"/>
              </a:ext>
            </a:extLst>
          </p:cNvPr>
          <p:cNvPicPr/>
          <p:nvPr/>
        </p:nvPicPr>
        <p:blipFill>
          <a:blip r:embed="rId4">
            <a:extLst/>
          </a:blip>
          <a:stretch>
            <a:fillRect/>
          </a:stretch>
        </p:blipFill>
        <p:spPr>
          <a:xfrm>
            <a:off x="1477188" y="5039717"/>
            <a:ext cx="3130252" cy="1664791"/>
          </a:xfrm>
          <a:prstGeom prst="rect">
            <a:avLst/>
          </a:prstGeom>
          <a:ln w="25400">
            <a:round/>
          </a:ln>
        </p:spPr>
      </p:pic>
      <p:pic>
        <p:nvPicPr>
          <p:cNvPr id="7" name="fumeurs.jpg">
            <a:extLst>
              <a:ext uri="{FF2B5EF4-FFF2-40B4-BE49-F238E27FC236}">
                <a16:creationId xmlns:a16="http://schemas.microsoft.com/office/drawing/2014/main" id="{609903B5-B2E0-5A45-AF0C-75D611254E8D}"/>
              </a:ext>
            </a:extLst>
          </p:cNvPr>
          <p:cNvPicPr/>
          <p:nvPr/>
        </p:nvPicPr>
        <p:blipFill>
          <a:blip r:embed="rId5">
            <a:extLst/>
          </a:blip>
          <a:stretch>
            <a:fillRect/>
          </a:stretch>
        </p:blipFill>
        <p:spPr>
          <a:xfrm>
            <a:off x="5334360" y="5058959"/>
            <a:ext cx="2415007" cy="1660389"/>
          </a:xfrm>
          <a:prstGeom prst="rect">
            <a:avLst/>
          </a:prstGeom>
          <a:ln w="25400">
            <a:round/>
          </a:ln>
        </p:spPr>
      </p:pic>
      <p:pic>
        <p:nvPicPr>
          <p:cNvPr id="8" name="droppedImage.pdf">
            <a:extLst>
              <a:ext uri="{FF2B5EF4-FFF2-40B4-BE49-F238E27FC236}">
                <a16:creationId xmlns:a16="http://schemas.microsoft.com/office/drawing/2014/main" id="{A1FB4CD3-2276-C548-A930-B2F32F7AC1F8}"/>
              </a:ext>
            </a:extLst>
          </p:cNvPr>
          <p:cNvPicPr/>
          <p:nvPr/>
        </p:nvPicPr>
        <p:blipFill>
          <a:blip r:embed="rId6">
            <a:extLst/>
          </a:blip>
          <a:stretch>
            <a:fillRect/>
          </a:stretch>
        </p:blipFill>
        <p:spPr>
          <a:xfrm>
            <a:off x="4011468" y="2598499"/>
            <a:ext cx="2500506" cy="435346"/>
          </a:xfrm>
          <a:prstGeom prst="rect">
            <a:avLst/>
          </a:prstGeom>
          <a:ln w="25400">
            <a:round/>
          </a:ln>
        </p:spPr>
      </p:pic>
      <p:pic>
        <p:nvPicPr>
          <p:cNvPr id="9" name="droppedImage.pdf">
            <a:extLst>
              <a:ext uri="{FF2B5EF4-FFF2-40B4-BE49-F238E27FC236}">
                <a16:creationId xmlns:a16="http://schemas.microsoft.com/office/drawing/2014/main" id="{08757139-229F-A141-AB75-139998D8EAA2}"/>
              </a:ext>
            </a:extLst>
          </p:cNvPr>
          <p:cNvPicPr/>
          <p:nvPr/>
        </p:nvPicPr>
        <p:blipFill>
          <a:blip r:embed="rId7">
            <a:extLst/>
          </a:blip>
          <a:stretch>
            <a:fillRect/>
          </a:stretch>
        </p:blipFill>
        <p:spPr>
          <a:xfrm>
            <a:off x="5289979" y="3803544"/>
            <a:ext cx="1584690" cy="1255415"/>
          </a:xfrm>
          <a:prstGeom prst="rect">
            <a:avLst/>
          </a:prstGeom>
          <a:ln w="25400">
            <a:round/>
          </a:ln>
        </p:spPr>
      </p:pic>
      <p:pic>
        <p:nvPicPr>
          <p:cNvPr id="10" name="droppedImage.pdf">
            <a:extLst>
              <a:ext uri="{FF2B5EF4-FFF2-40B4-BE49-F238E27FC236}">
                <a16:creationId xmlns:a16="http://schemas.microsoft.com/office/drawing/2014/main" id="{A217BFF1-2E20-384D-A45A-342710A6581F}"/>
              </a:ext>
            </a:extLst>
          </p:cNvPr>
          <p:cNvPicPr/>
          <p:nvPr/>
        </p:nvPicPr>
        <p:blipFill>
          <a:blip r:embed="rId8">
            <a:extLst/>
          </a:blip>
          <a:stretch>
            <a:fillRect/>
          </a:stretch>
        </p:blipFill>
        <p:spPr>
          <a:xfrm>
            <a:off x="2758548" y="3713343"/>
            <a:ext cx="1615615" cy="1106622"/>
          </a:xfrm>
          <a:prstGeom prst="rect">
            <a:avLst/>
          </a:prstGeom>
          <a:ln w="25400">
            <a:round/>
          </a:ln>
        </p:spPr>
      </p:pic>
    </p:spTree>
    <p:extLst>
      <p:ext uri="{BB962C8B-B14F-4D97-AF65-F5344CB8AC3E}">
        <p14:creationId xmlns:p14="http://schemas.microsoft.com/office/powerpoint/2010/main" val="3971672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D4CD3D-0FE2-194F-B39E-F71B76CDFC3A}"/>
              </a:ext>
            </a:extLst>
          </p:cNvPr>
          <p:cNvSpPr>
            <a:spLocks noGrp="1"/>
          </p:cNvSpPr>
          <p:nvPr>
            <p:ph type="title"/>
          </p:nvPr>
        </p:nvSpPr>
        <p:spPr/>
        <p:txBody>
          <a:bodyPr/>
          <a:lstStyle/>
          <a:p>
            <a:r>
              <a:rPr lang="fr-FR" dirty="0"/>
              <a:t>Est-on conscient de nos lacunes</a:t>
            </a:r>
          </a:p>
        </p:txBody>
      </p:sp>
      <p:sp>
        <p:nvSpPr>
          <p:cNvPr id="3" name="Espace réservé du contenu 2">
            <a:extLst>
              <a:ext uri="{FF2B5EF4-FFF2-40B4-BE49-F238E27FC236}">
                <a16:creationId xmlns:a16="http://schemas.microsoft.com/office/drawing/2014/main" id="{4D18B1BE-647D-F74C-85A5-FBA5D3908AA8}"/>
              </a:ext>
            </a:extLst>
          </p:cNvPr>
          <p:cNvSpPr>
            <a:spLocks noGrp="1"/>
          </p:cNvSpPr>
          <p:nvPr>
            <p:ph idx="1"/>
          </p:nvPr>
        </p:nvSpPr>
        <p:spPr/>
        <p:txBody>
          <a:bodyPr/>
          <a:lstStyle/>
          <a:p>
            <a:r>
              <a:rPr lang="fr-FR" sz="2800" dirty="0"/>
              <a:t>Nous sommes des enseignants ! </a:t>
            </a:r>
            <a:br>
              <a:rPr lang="fr-FR" sz="2800" dirty="0"/>
            </a:br>
            <a:r>
              <a:rPr lang="fr-FR" sz="2800" dirty="0"/>
              <a:t>Nous savons évaluer !</a:t>
            </a:r>
          </a:p>
          <a:p>
            <a:pPr marL="0" indent="0">
              <a:buNone/>
            </a:pPr>
            <a:endParaRPr lang="fr-FR" dirty="0"/>
          </a:p>
        </p:txBody>
      </p:sp>
      <p:pic>
        <p:nvPicPr>
          <p:cNvPr id="4" name="droppedImage.pdf">
            <a:extLst>
              <a:ext uri="{FF2B5EF4-FFF2-40B4-BE49-F238E27FC236}">
                <a16:creationId xmlns:a16="http://schemas.microsoft.com/office/drawing/2014/main" id="{F5FCD8A8-B54D-A146-BD9A-CA152977672D}"/>
              </a:ext>
            </a:extLst>
          </p:cNvPr>
          <p:cNvPicPr/>
          <p:nvPr/>
        </p:nvPicPr>
        <p:blipFill>
          <a:blip r:embed="rId2">
            <a:extLst/>
          </a:blip>
          <a:stretch>
            <a:fillRect/>
          </a:stretch>
        </p:blipFill>
        <p:spPr>
          <a:xfrm>
            <a:off x="179512" y="3429000"/>
            <a:ext cx="4143080" cy="2492829"/>
          </a:xfrm>
          <a:prstGeom prst="rect">
            <a:avLst/>
          </a:prstGeom>
          <a:ln w="12700">
            <a:miter lim="400000"/>
          </a:ln>
        </p:spPr>
      </p:pic>
      <p:pic>
        <p:nvPicPr>
          <p:cNvPr id="5" name="droppedImage.pdf">
            <a:extLst>
              <a:ext uri="{FF2B5EF4-FFF2-40B4-BE49-F238E27FC236}">
                <a16:creationId xmlns:a16="http://schemas.microsoft.com/office/drawing/2014/main" id="{17F67B4A-F758-0D4D-AEB0-DA58410F49CE}"/>
              </a:ext>
            </a:extLst>
          </p:cNvPr>
          <p:cNvPicPr/>
          <p:nvPr/>
        </p:nvPicPr>
        <p:blipFill>
          <a:blip r:embed="rId3">
            <a:extLst/>
          </a:blip>
          <a:stretch>
            <a:fillRect/>
          </a:stretch>
        </p:blipFill>
        <p:spPr>
          <a:xfrm>
            <a:off x="4726360" y="3429000"/>
            <a:ext cx="4094112" cy="2427943"/>
          </a:xfrm>
          <a:prstGeom prst="rect">
            <a:avLst/>
          </a:prstGeom>
          <a:ln w="12700">
            <a:miter lim="400000"/>
          </a:ln>
        </p:spPr>
      </p:pic>
    </p:spTree>
    <p:extLst>
      <p:ext uri="{BB962C8B-B14F-4D97-AF65-F5344CB8AC3E}">
        <p14:creationId xmlns:p14="http://schemas.microsoft.com/office/powerpoint/2010/main" val="86840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P spid="5"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EF1728-AC64-994B-97A5-54AB0AD0ED19}"/>
              </a:ext>
            </a:extLst>
          </p:cNvPr>
          <p:cNvSpPr>
            <a:spLocks noGrp="1"/>
          </p:cNvSpPr>
          <p:nvPr>
            <p:ph type="title"/>
          </p:nvPr>
        </p:nvSpPr>
        <p:spPr>
          <a:ln>
            <a:solidFill>
              <a:srgbClr val="A5A7D3"/>
            </a:solidFill>
          </a:ln>
        </p:spPr>
        <p:txBody>
          <a:bodyPr/>
          <a:lstStyle/>
          <a:p>
            <a:r>
              <a:rPr lang="fr-FR" sz="4000" dirty="0"/>
              <a:t>Des biais dans NOS évaluations ?</a:t>
            </a:r>
          </a:p>
        </p:txBody>
      </p:sp>
      <p:sp>
        <p:nvSpPr>
          <p:cNvPr id="3" name="Espace réservé du contenu 2">
            <a:extLst>
              <a:ext uri="{FF2B5EF4-FFF2-40B4-BE49-F238E27FC236}">
                <a16:creationId xmlns:a16="http://schemas.microsoft.com/office/drawing/2014/main" id="{E25102DA-C83C-C546-B936-B96658153CA2}"/>
              </a:ext>
            </a:extLst>
          </p:cNvPr>
          <p:cNvSpPr>
            <a:spLocks noGrp="1"/>
          </p:cNvSpPr>
          <p:nvPr>
            <p:ph idx="1"/>
          </p:nvPr>
        </p:nvSpPr>
        <p:spPr/>
        <p:txBody>
          <a:bodyPr/>
          <a:lstStyle/>
          <a:p>
            <a:r>
              <a:rPr lang="fr-FR" sz="2400" dirty="0"/>
              <a:t>Nous sommes des enseignants universitaires ! Nous savons évaluer !</a:t>
            </a:r>
          </a:p>
          <a:p>
            <a:pPr marL="0" indent="0">
              <a:buNone/>
            </a:pPr>
            <a:endParaRPr lang="fr-FR" dirty="0"/>
          </a:p>
        </p:txBody>
      </p:sp>
      <p:graphicFrame>
        <p:nvGraphicFramePr>
          <p:cNvPr id="4" name="Table 143">
            <a:extLst>
              <a:ext uri="{FF2B5EF4-FFF2-40B4-BE49-F238E27FC236}">
                <a16:creationId xmlns:a16="http://schemas.microsoft.com/office/drawing/2014/main" id="{7BDAF545-0A5D-C444-AB04-F634C666A73B}"/>
              </a:ext>
            </a:extLst>
          </p:cNvPr>
          <p:cNvGraphicFramePr/>
          <p:nvPr>
            <p:extLst>
              <p:ext uri="{D42A27DB-BD31-4B8C-83A1-F6EECF244321}">
                <p14:modId xmlns:p14="http://schemas.microsoft.com/office/powerpoint/2010/main" val="2935819439"/>
              </p:ext>
            </p:extLst>
          </p:nvPr>
        </p:nvGraphicFramePr>
        <p:xfrm>
          <a:off x="457200" y="2852937"/>
          <a:ext cx="8394797" cy="3816426"/>
        </p:xfrm>
        <a:graphic>
          <a:graphicData uri="http://schemas.openxmlformats.org/drawingml/2006/table">
            <a:tbl>
              <a:tblPr firstRow="1"/>
              <a:tblGrid>
                <a:gridCol w="2484629">
                  <a:extLst>
                    <a:ext uri="{9D8B030D-6E8A-4147-A177-3AD203B41FA5}">
                      <a16:colId xmlns:a16="http://schemas.microsoft.com/office/drawing/2014/main" val="20000"/>
                    </a:ext>
                  </a:extLst>
                </a:gridCol>
                <a:gridCol w="1970056">
                  <a:extLst>
                    <a:ext uri="{9D8B030D-6E8A-4147-A177-3AD203B41FA5}">
                      <a16:colId xmlns:a16="http://schemas.microsoft.com/office/drawing/2014/main" val="20001"/>
                    </a:ext>
                  </a:extLst>
                </a:gridCol>
                <a:gridCol w="1970056">
                  <a:extLst>
                    <a:ext uri="{9D8B030D-6E8A-4147-A177-3AD203B41FA5}">
                      <a16:colId xmlns:a16="http://schemas.microsoft.com/office/drawing/2014/main" val="20002"/>
                    </a:ext>
                  </a:extLst>
                </a:gridCol>
                <a:gridCol w="1970056">
                  <a:extLst>
                    <a:ext uri="{9D8B030D-6E8A-4147-A177-3AD203B41FA5}">
                      <a16:colId xmlns:a16="http://schemas.microsoft.com/office/drawing/2014/main" val="20003"/>
                    </a:ext>
                  </a:extLst>
                </a:gridCol>
              </a:tblGrid>
              <a:tr h="1080166">
                <a:tc gridSpan="4">
                  <a:txBody>
                    <a:bodyPr/>
                    <a:lstStyle/>
                    <a:p>
                      <a:pPr marR="40639" lvl="0" algn="l" defTabSz="914400">
                        <a:tabLst>
                          <a:tab pos="914400" algn="l"/>
                        </a:tabLst>
                        <a:defRPr>
                          <a:uFillTx/>
                        </a:defRPr>
                      </a:pPr>
                      <a:r>
                        <a:rPr sz="2000" b="1" dirty="0" err="1">
                          <a:solidFill>
                            <a:schemeClr val="tx1"/>
                          </a:solidFill>
                          <a:uFill>
                            <a:solidFill>
                              <a:srgbClr val="FFFFFF"/>
                            </a:solidFill>
                          </a:uFill>
                          <a:latin typeface="+mn-lt"/>
                          <a:ea typeface="Gill Sans SemiBold"/>
                          <a:cs typeface="Gill Sans SemiBold"/>
                          <a:sym typeface="Gill Sans SemiBold"/>
                        </a:rPr>
                        <a:t>Agazzi</a:t>
                      </a:r>
                      <a:r>
                        <a:rPr sz="2000" b="1" dirty="0">
                          <a:solidFill>
                            <a:schemeClr val="tx1"/>
                          </a:solidFill>
                          <a:uFill>
                            <a:solidFill>
                              <a:srgbClr val="FFFFFF"/>
                            </a:solidFill>
                          </a:uFill>
                          <a:latin typeface="+mn-lt"/>
                          <a:ea typeface="Gill Sans SemiBold"/>
                          <a:cs typeface="Gill Sans SemiBold"/>
                          <a:sym typeface="Gill Sans SemiBold"/>
                        </a:rPr>
                        <a:t> (1967). Pour six </a:t>
                      </a:r>
                      <a:r>
                        <a:rPr sz="2000" b="1" dirty="0" err="1">
                          <a:solidFill>
                            <a:schemeClr val="tx1"/>
                          </a:solidFill>
                          <a:uFill>
                            <a:solidFill>
                              <a:srgbClr val="FFFFFF"/>
                            </a:solidFill>
                          </a:uFill>
                          <a:latin typeface="+mn-lt"/>
                          <a:ea typeface="Gill Sans SemiBold"/>
                          <a:cs typeface="Gill Sans SemiBold"/>
                          <a:sym typeface="Gill Sans SemiBold"/>
                        </a:rPr>
                        <a:t>domaines</a:t>
                      </a:r>
                      <a:r>
                        <a:rPr sz="2000" b="1" dirty="0">
                          <a:solidFill>
                            <a:schemeClr val="tx1"/>
                          </a:solidFill>
                          <a:uFill>
                            <a:solidFill>
                              <a:srgbClr val="FFFFFF"/>
                            </a:solidFill>
                          </a:uFill>
                          <a:latin typeface="+mn-lt"/>
                          <a:ea typeface="Gill Sans SemiBold"/>
                          <a:cs typeface="Gill Sans SemiBold"/>
                          <a:sym typeface="Gill Sans SemiBold"/>
                        </a:rPr>
                        <a:t>, </a:t>
                      </a:r>
                      <a:r>
                        <a:rPr sz="2000" b="1" dirty="0" err="1">
                          <a:solidFill>
                            <a:schemeClr val="tx1"/>
                          </a:solidFill>
                          <a:uFill>
                            <a:solidFill>
                              <a:srgbClr val="FFFFFF"/>
                            </a:solidFill>
                          </a:uFill>
                          <a:latin typeface="+mn-lt"/>
                          <a:ea typeface="Gill Sans SemiBold"/>
                          <a:cs typeface="Gill Sans SemiBold"/>
                          <a:sym typeface="Gill Sans SemiBold"/>
                        </a:rPr>
                        <a:t>si</a:t>
                      </a:r>
                      <a:r>
                        <a:rPr lang="nl-BE" sz="2000" b="1" dirty="0">
                          <a:solidFill>
                            <a:schemeClr val="tx1"/>
                          </a:solidFill>
                          <a:uFill>
                            <a:solidFill>
                              <a:srgbClr val="FFFFFF"/>
                            </a:solidFill>
                          </a:uFill>
                          <a:latin typeface="+mn-lt"/>
                          <a:ea typeface="Gill Sans SemiBold"/>
                          <a:cs typeface="Gill Sans SemiBold"/>
                          <a:sym typeface="Gill Sans SemiBold"/>
                        </a:rPr>
                        <a:t>x</a:t>
                      </a:r>
                      <a:r>
                        <a:rPr sz="2000" b="1" dirty="0">
                          <a:solidFill>
                            <a:schemeClr val="tx1"/>
                          </a:solidFill>
                          <a:uFill>
                            <a:solidFill>
                              <a:srgbClr val="FFFFFF"/>
                            </a:solidFill>
                          </a:uFill>
                          <a:latin typeface="+mn-lt"/>
                          <a:ea typeface="Gill Sans SemiBold"/>
                          <a:cs typeface="Gill Sans SemiBold"/>
                          <a:sym typeface="Gill Sans SemiBold"/>
                        </a:rPr>
                        <a:t> </a:t>
                      </a:r>
                      <a:r>
                        <a:rPr sz="2000" b="1" dirty="0" err="1">
                          <a:solidFill>
                            <a:schemeClr val="tx1"/>
                          </a:solidFill>
                          <a:uFill>
                            <a:solidFill>
                              <a:srgbClr val="FFFFFF"/>
                            </a:solidFill>
                          </a:uFill>
                          <a:latin typeface="+mn-lt"/>
                          <a:ea typeface="Gill Sans SemiBold"/>
                          <a:cs typeface="Gill Sans SemiBold"/>
                          <a:sym typeface="Gill Sans SemiBold"/>
                        </a:rPr>
                        <a:t>correcteurs</a:t>
                      </a:r>
                      <a:r>
                        <a:rPr sz="2000" b="1" dirty="0">
                          <a:solidFill>
                            <a:schemeClr val="tx1"/>
                          </a:solidFill>
                          <a:uFill>
                            <a:solidFill>
                              <a:srgbClr val="FFFFFF"/>
                            </a:solidFill>
                          </a:uFill>
                          <a:latin typeface="+mn-lt"/>
                          <a:ea typeface="Gill Sans SemiBold"/>
                          <a:cs typeface="Gill Sans SemiBold"/>
                          <a:sym typeface="Gill Sans SemiBold"/>
                        </a:rPr>
                        <a:t> </a:t>
                      </a:r>
                      <a:r>
                        <a:rPr sz="2000" b="1" dirty="0" err="1">
                          <a:solidFill>
                            <a:schemeClr val="tx1"/>
                          </a:solidFill>
                          <a:uFill>
                            <a:solidFill>
                              <a:srgbClr val="FFFFFF"/>
                            </a:solidFill>
                          </a:uFill>
                          <a:latin typeface="+mn-lt"/>
                          <a:ea typeface="Gill Sans SemiBold"/>
                          <a:cs typeface="Gill Sans SemiBold"/>
                          <a:sym typeface="Gill Sans SemiBold"/>
                        </a:rPr>
                        <a:t>notent</a:t>
                      </a:r>
                      <a:r>
                        <a:rPr sz="2000" b="1" dirty="0">
                          <a:solidFill>
                            <a:schemeClr val="tx1"/>
                          </a:solidFill>
                          <a:uFill>
                            <a:solidFill>
                              <a:srgbClr val="FFFFFF"/>
                            </a:solidFill>
                          </a:uFill>
                          <a:latin typeface="+mn-lt"/>
                          <a:ea typeface="Gill Sans SemiBold"/>
                          <a:cs typeface="Gill Sans SemiBold"/>
                          <a:sym typeface="Gill Sans SemiBold"/>
                        </a:rPr>
                        <a:t> </a:t>
                      </a:r>
                      <a:r>
                        <a:rPr sz="2000" b="1" dirty="0" err="1">
                          <a:solidFill>
                            <a:schemeClr val="tx1"/>
                          </a:solidFill>
                          <a:uFill>
                            <a:solidFill>
                              <a:srgbClr val="FFFFFF"/>
                            </a:solidFill>
                          </a:uFill>
                          <a:latin typeface="+mn-lt"/>
                          <a:ea typeface="Gill Sans SemiBold"/>
                          <a:cs typeface="Gill Sans SemiBold"/>
                          <a:sym typeface="Gill Sans SemiBold"/>
                        </a:rPr>
                        <a:t>une</a:t>
                      </a:r>
                      <a:r>
                        <a:rPr sz="2000" b="1" dirty="0">
                          <a:solidFill>
                            <a:schemeClr val="tx1"/>
                          </a:solidFill>
                          <a:uFill>
                            <a:solidFill>
                              <a:srgbClr val="FFFFFF"/>
                            </a:solidFill>
                          </a:uFill>
                          <a:latin typeface="+mn-lt"/>
                          <a:ea typeface="Gill Sans SemiBold"/>
                          <a:cs typeface="Gill Sans SemiBold"/>
                          <a:sym typeface="Gill Sans SemiBold"/>
                        </a:rPr>
                        <a:t> </a:t>
                      </a:r>
                      <a:r>
                        <a:rPr sz="2000" b="1" dirty="0" err="1">
                          <a:solidFill>
                            <a:schemeClr val="tx1"/>
                          </a:solidFill>
                          <a:uFill>
                            <a:solidFill>
                              <a:srgbClr val="FFFFFF"/>
                            </a:solidFill>
                          </a:uFill>
                          <a:latin typeface="+mn-lt"/>
                          <a:ea typeface="Gill Sans SemiBold"/>
                          <a:cs typeface="Gill Sans SemiBold"/>
                          <a:sym typeface="Gill Sans SemiBold"/>
                        </a:rPr>
                        <a:t>série</a:t>
                      </a:r>
                      <a:r>
                        <a:rPr sz="2000" b="1" dirty="0">
                          <a:solidFill>
                            <a:schemeClr val="tx1"/>
                          </a:solidFill>
                          <a:uFill>
                            <a:solidFill>
                              <a:srgbClr val="FFFFFF"/>
                            </a:solidFill>
                          </a:uFill>
                          <a:latin typeface="+mn-lt"/>
                          <a:ea typeface="Gill Sans SemiBold"/>
                          <a:cs typeface="Gill Sans SemiBold"/>
                          <a:sym typeface="Gill Sans SemiBold"/>
                        </a:rPr>
                        <a:t> </a:t>
                      </a:r>
                      <a:r>
                        <a:rPr sz="2000" b="1" dirty="0" err="1">
                          <a:solidFill>
                            <a:schemeClr val="tx1"/>
                          </a:solidFill>
                          <a:uFill>
                            <a:solidFill>
                              <a:srgbClr val="FFFFFF"/>
                            </a:solidFill>
                          </a:uFill>
                          <a:latin typeface="+mn-lt"/>
                          <a:ea typeface="Gill Sans SemiBold"/>
                          <a:cs typeface="Gill Sans SemiBold"/>
                          <a:sym typeface="Gill Sans SemiBold"/>
                        </a:rPr>
                        <a:t>d’examen</a:t>
                      </a:r>
                      <a:r>
                        <a:rPr sz="2000" b="1" dirty="0">
                          <a:solidFill>
                            <a:schemeClr val="tx1"/>
                          </a:solidFill>
                          <a:uFill>
                            <a:solidFill>
                              <a:srgbClr val="FFFFFF"/>
                            </a:solidFill>
                          </a:uFill>
                          <a:latin typeface="+mn-lt"/>
                          <a:ea typeface="Gill Sans SemiBold"/>
                          <a:cs typeface="Gill Sans SemiBold"/>
                          <a:sym typeface="Gill Sans SemiBold"/>
                        </a:rPr>
                        <a:t> (sur 20).  Le </a:t>
                      </a:r>
                      <a:r>
                        <a:rPr sz="2000" b="1" dirty="0" err="1">
                          <a:solidFill>
                            <a:schemeClr val="tx1"/>
                          </a:solidFill>
                          <a:uFill>
                            <a:solidFill>
                              <a:srgbClr val="FFFFFF"/>
                            </a:solidFill>
                          </a:uFill>
                          <a:latin typeface="+mn-lt"/>
                          <a:ea typeface="Gill Sans SemiBold"/>
                          <a:cs typeface="Gill Sans SemiBold"/>
                          <a:sym typeface="Gill Sans SemiBold"/>
                        </a:rPr>
                        <a:t>seuil</a:t>
                      </a:r>
                      <a:r>
                        <a:rPr sz="2000" b="1" dirty="0">
                          <a:solidFill>
                            <a:schemeClr val="tx1"/>
                          </a:solidFill>
                          <a:uFill>
                            <a:solidFill>
                              <a:srgbClr val="FFFFFF"/>
                            </a:solidFill>
                          </a:uFill>
                          <a:latin typeface="+mn-lt"/>
                          <a:ea typeface="Gill Sans SemiBold"/>
                          <a:cs typeface="Gill Sans SemiBold"/>
                          <a:sym typeface="Gill Sans SemiBold"/>
                        </a:rPr>
                        <a:t> de </a:t>
                      </a:r>
                      <a:r>
                        <a:rPr sz="2000" b="1" dirty="0" err="1">
                          <a:solidFill>
                            <a:schemeClr val="tx1"/>
                          </a:solidFill>
                          <a:uFill>
                            <a:solidFill>
                              <a:srgbClr val="FFFFFF"/>
                            </a:solidFill>
                          </a:uFill>
                          <a:latin typeface="+mn-lt"/>
                          <a:ea typeface="Gill Sans SemiBold"/>
                          <a:cs typeface="Gill Sans SemiBold"/>
                          <a:sym typeface="Gill Sans SemiBold"/>
                        </a:rPr>
                        <a:t>réussite</a:t>
                      </a:r>
                      <a:r>
                        <a:rPr sz="2000" b="1" dirty="0">
                          <a:solidFill>
                            <a:schemeClr val="tx1"/>
                          </a:solidFill>
                          <a:uFill>
                            <a:solidFill>
                              <a:srgbClr val="FFFFFF"/>
                            </a:solidFill>
                          </a:uFill>
                          <a:latin typeface="+mn-lt"/>
                          <a:ea typeface="Gill Sans SemiBold"/>
                          <a:cs typeface="Gill Sans SemiBold"/>
                          <a:sym typeface="Gill Sans SemiBold"/>
                        </a:rPr>
                        <a:t> </a:t>
                      </a:r>
                      <a:r>
                        <a:rPr sz="2000" b="1" dirty="0" err="1">
                          <a:solidFill>
                            <a:schemeClr val="tx1"/>
                          </a:solidFill>
                          <a:uFill>
                            <a:solidFill>
                              <a:srgbClr val="FFFFFF"/>
                            </a:solidFill>
                          </a:uFill>
                          <a:latin typeface="+mn-lt"/>
                          <a:ea typeface="Gill Sans SemiBold"/>
                          <a:cs typeface="Gill Sans SemiBold"/>
                          <a:sym typeface="Gill Sans SemiBold"/>
                        </a:rPr>
                        <a:t>est</a:t>
                      </a:r>
                      <a:r>
                        <a:rPr sz="2000" b="1" dirty="0">
                          <a:solidFill>
                            <a:schemeClr val="tx1"/>
                          </a:solidFill>
                          <a:uFill>
                            <a:solidFill>
                              <a:srgbClr val="FFFFFF"/>
                            </a:solidFill>
                          </a:uFill>
                          <a:latin typeface="+mn-lt"/>
                          <a:ea typeface="Gill Sans SemiBold"/>
                          <a:cs typeface="Gill Sans SemiBold"/>
                          <a:sym typeface="Gill Sans SemiBold"/>
                        </a:rPr>
                        <a:t> </a:t>
                      </a:r>
                      <a:r>
                        <a:rPr sz="2000" b="1" dirty="0" err="1">
                          <a:solidFill>
                            <a:schemeClr val="tx1"/>
                          </a:solidFill>
                          <a:uFill>
                            <a:solidFill>
                              <a:srgbClr val="FFFFFF"/>
                            </a:solidFill>
                          </a:uFill>
                          <a:latin typeface="+mn-lt"/>
                          <a:ea typeface="Gill Sans SemiBold"/>
                          <a:cs typeface="Gill Sans SemiBold"/>
                          <a:sym typeface="Gill Sans SemiBold"/>
                        </a:rPr>
                        <a:t>à</a:t>
                      </a:r>
                      <a:r>
                        <a:rPr sz="2000" b="1" dirty="0">
                          <a:solidFill>
                            <a:schemeClr val="tx1"/>
                          </a:solidFill>
                          <a:uFill>
                            <a:solidFill>
                              <a:srgbClr val="FFFFFF"/>
                            </a:solidFill>
                          </a:uFill>
                          <a:latin typeface="+mn-lt"/>
                          <a:ea typeface="Gill Sans SemiBold"/>
                          <a:cs typeface="Gill Sans SemiBold"/>
                          <a:sym typeface="Gill Sans SemiBold"/>
                        </a:rPr>
                        <a:t> 10. </a:t>
                      </a:r>
                      <a:r>
                        <a:rPr sz="2000" b="1" dirty="0" err="1">
                          <a:solidFill>
                            <a:schemeClr val="tx1"/>
                          </a:solidFill>
                          <a:uFill>
                            <a:solidFill>
                              <a:srgbClr val="FFFFFF"/>
                            </a:solidFill>
                          </a:uFill>
                          <a:latin typeface="+mn-lt"/>
                          <a:ea typeface="Gill Sans SemiBold"/>
                          <a:cs typeface="Gill Sans SemiBold"/>
                          <a:sym typeface="Gill Sans SemiBold"/>
                        </a:rPr>
                        <a:t>voici</a:t>
                      </a:r>
                      <a:r>
                        <a:rPr sz="2000" b="1" dirty="0">
                          <a:solidFill>
                            <a:schemeClr val="tx1"/>
                          </a:solidFill>
                          <a:uFill>
                            <a:solidFill>
                              <a:srgbClr val="FFFFFF"/>
                            </a:solidFill>
                          </a:uFill>
                          <a:latin typeface="+mn-lt"/>
                          <a:ea typeface="Gill Sans SemiBold"/>
                          <a:cs typeface="Gill Sans SemiBold"/>
                          <a:sym typeface="Gill Sans SemiBold"/>
                        </a:rPr>
                        <a:t> les </a:t>
                      </a:r>
                      <a:r>
                        <a:rPr sz="2000" b="1" dirty="0" err="1">
                          <a:solidFill>
                            <a:schemeClr val="tx1"/>
                          </a:solidFill>
                          <a:uFill>
                            <a:solidFill>
                              <a:srgbClr val="FFFFFF"/>
                            </a:solidFill>
                          </a:uFill>
                          <a:latin typeface="+mn-lt"/>
                          <a:ea typeface="Gill Sans SemiBold"/>
                          <a:cs typeface="Gill Sans SemiBold"/>
                          <a:sym typeface="Gill Sans SemiBold"/>
                        </a:rPr>
                        <a:t>résultats</a:t>
                      </a:r>
                      <a:r>
                        <a:rPr sz="2000" b="1" dirty="0">
                          <a:solidFill>
                            <a:schemeClr val="tx1"/>
                          </a:solidFill>
                          <a:uFill>
                            <a:solidFill>
                              <a:srgbClr val="FFFFFF"/>
                            </a:solidFill>
                          </a:uFill>
                          <a:latin typeface="+mn-lt"/>
                          <a:ea typeface="Gill Sans SemiBold"/>
                          <a:cs typeface="Gill Sans SemiBold"/>
                          <a:sym typeface="Gill Sans SemiBold"/>
                        </a:rPr>
                        <a:t> :</a:t>
                      </a:r>
                      <a:r>
                        <a:rPr lang="nl-BE" sz="2000" b="1" dirty="0">
                          <a:solidFill>
                            <a:schemeClr val="tx1"/>
                          </a:solidFill>
                          <a:uFill>
                            <a:solidFill>
                              <a:srgbClr val="FFFFFF"/>
                            </a:solidFill>
                          </a:uFill>
                          <a:latin typeface="+mn-lt"/>
                          <a:ea typeface="Gill Sans SemiBold"/>
                          <a:cs typeface="Gill Sans SemiBold"/>
                          <a:sym typeface="Gill Sans SemiBold"/>
                        </a:rPr>
                        <a:t> </a:t>
                      </a:r>
                      <a:endParaRPr sz="2000" b="1" dirty="0">
                        <a:solidFill>
                          <a:schemeClr val="tx1"/>
                        </a:solidFill>
                        <a:uFill>
                          <a:solidFill>
                            <a:srgbClr val="FFFFFF"/>
                          </a:solidFill>
                        </a:uFill>
                        <a:latin typeface="+mn-lt"/>
                        <a:ea typeface="Gill Sans SemiBold"/>
                        <a:cs typeface="Gill Sans SemiBold"/>
                        <a:sym typeface="Gill Sans SemiBold"/>
                      </a:endParaRPr>
                    </a:p>
                  </a:txBody>
                  <a:tcPr marL="50800" marR="50800" marT="50800" marB="50800" horzOverflow="overflow">
                    <a:lnL w="28575">
                      <a:solidFill>
                        <a:srgbClr val="000000"/>
                      </a:solidFill>
                      <a:miter lim="400000"/>
                    </a:lnL>
                    <a:lnR w="28575">
                      <a:solidFill>
                        <a:srgbClr val="000000"/>
                      </a:solidFill>
                      <a:miter lim="400000"/>
                    </a:lnR>
                    <a:solidFill>
                      <a:srgbClr val="A5A7D3"/>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448388">
                <a:tc>
                  <a:txBody>
                    <a:bodyPr/>
                    <a:lstStyle/>
                    <a:p>
                      <a:pPr marR="40639" lvl="0" algn="ctr" defTabSz="914400">
                        <a:lnSpc>
                          <a:spcPct val="58479"/>
                        </a:lnSpc>
                        <a:spcBef>
                          <a:spcPts val="2400"/>
                        </a:spcBef>
                        <a:tabLst>
                          <a:tab pos="914400" algn="l"/>
                        </a:tabLst>
                        <a:defRPr sz="2300">
                          <a:sym typeface="Gill Sans"/>
                        </a:defRPr>
                      </a:pPr>
                      <a:endParaRPr sz="1600" dirty="0">
                        <a:latin typeface="+mn-lt"/>
                      </a:endParaRPr>
                    </a:p>
                  </a:txBody>
                  <a:tcPr marL="50800" marR="50800" marT="50800" marB="50800" anchor="ctr" horzOverflow="overflow">
                    <a:lnL w="28575">
                      <a:solidFill>
                        <a:srgbClr val="000000"/>
                      </a:solidFill>
                      <a:miter lim="400000"/>
                    </a:lnL>
                  </a:tcPr>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6 notes </a:t>
                      </a:r>
                      <a:r>
                        <a:rPr sz="1600" kern="1200" dirty="0" err="1">
                          <a:solidFill>
                            <a:schemeClr val="tx1"/>
                          </a:solidFill>
                          <a:uFill>
                            <a:solidFill/>
                          </a:uFill>
                          <a:latin typeface="+mn-lt"/>
                          <a:ea typeface="+mn-ea"/>
                          <a:cs typeface="+mn-cs"/>
                          <a:sym typeface="Gill Sans"/>
                        </a:rPr>
                        <a:t>insuffisantes</a:t>
                      </a:r>
                      <a:endParaRPr sz="1600" kern="1200" dirty="0">
                        <a:solidFill>
                          <a:schemeClr val="tx1"/>
                        </a:solidFill>
                        <a:uFill>
                          <a:solidFill/>
                        </a:uFill>
                        <a:latin typeface="+mn-lt"/>
                        <a:ea typeface="+mn-ea"/>
                        <a:cs typeface="+mn-cs"/>
                        <a:sym typeface="Gill Sans"/>
                      </a:endParaRPr>
                    </a:p>
                  </a:txBody>
                  <a:tcPr marL="50800" marR="50800" marT="50800" marB="50800" horzOverflow="overflow"/>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Avis discordant</a:t>
                      </a:r>
                    </a:p>
                  </a:txBody>
                  <a:tcPr marL="50800" marR="50800" marT="50800" marB="50800" horzOverflow="overflow"/>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6 notes </a:t>
                      </a:r>
                      <a:r>
                        <a:rPr sz="1600" kern="1200" dirty="0" err="1">
                          <a:solidFill>
                            <a:schemeClr val="tx1"/>
                          </a:solidFill>
                          <a:uFill>
                            <a:solidFill/>
                          </a:uFill>
                          <a:latin typeface="+mn-lt"/>
                          <a:ea typeface="+mn-ea"/>
                          <a:cs typeface="+mn-cs"/>
                          <a:sym typeface="Gill Sans"/>
                        </a:rPr>
                        <a:t>suffisantes</a:t>
                      </a:r>
                      <a:endParaRPr sz="1600" kern="1200" dirty="0">
                        <a:solidFill>
                          <a:schemeClr val="tx1"/>
                        </a:solidFill>
                        <a:uFill>
                          <a:solidFill/>
                        </a:uFill>
                        <a:latin typeface="+mn-lt"/>
                        <a:ea typeface="+mn-ea"/>
                        <a:cs typeface="+mn-cs"/>
                        <a:sym typeface="Gill Sans"/>
                      </a:endParaRPr>
                    </a:p>
                  </a:txBody>
                  <a:tcPr marL="50800" marR="50800" marT="50800" marB="50800" horzOverflow="overflow">
                    <a:lnR w="28575">
                      <a:solidFill>
                        <a:srgbClr val="000000"/>
                      </a:solidFill>
                      <a:miter lim="400000"/>
                    </a:lnR>
                  </a:tcPr>
                </a:tc>
                <a:extLst>
                  <a:ext uri="{0D108BD9-81ED-4DB2-BD59-A6C34878D82A}">
                    <a16:rowId xmlns:a16="http://schemas.microsoft.com/office/drawing/2014/main" val="10001"/>
                  </a:ext>
                </a:extLst>
              </a:tr>
              <a:tr h="381312">
                <a:tc>
                  <a:txBody>
                    <a:bodyPr/>
                    <a:lstStyle/>
                    <a:p>
                      <a:pPr marR="40639" lvl="0" algn="ctr" defTabSz="914400">
                        <a:lnSpc>
                          <a:spcPct val="58479"/>
                        </a:lnSpc>
                        <a:spcBef>
                          <a:spcPts val="2400"/>
                        </a:spcBef>
                        <a:tabLst>
                          <a:tab pos="914400" algn="l"/>
                        </a:tabLst>
                        <a:defRPr>
                          <a:uFillTx/>
                        </a:defRPr>
                      </a:pPr>
                      <a:r>
                        <a:rPr sz="1600" dirty="0">
                          <a:uFill>
                            <a:solidFill/>
                          </a:uFill>
                          <a:latin typeface="+mn-lt"/>
                          <a:sym typeface="Gill Sans"/>
                        </a:rPr>
                        <a:t>Version </a:t>
                      </a:r>
                      <a:r>
                        <a:rPr sz="1600" dirty="0" err="1">
                          <a:uFill>
                            <a:solidFill/>
                          </a:uFill>
                          <a:latin typeface="+mn-lt"/>
                          <a:sym typeface="Gill Sans"/>
                        </a:rPr>
                        <a:t>latine</a:t>
                      </a:r>
                      <a:endParaRPr sz="1600" dirty="0">
                        <a:uFill>
                          <a:solidFill/>
                        </a:uFill>
                        <a:latin typeface="+mn-lt"/>
                        <a:sym typeface="Gill Sans"/>
                      </a:endParaRPr>
                    </a:p>
                  </a:txBody>
                  <a:tcPr marL="50800" marR="50800" marT="50800" marB="50800" anchor="ctr" horzOverflow="overflow">
                    <a:lnL w="28575">
                      <a:solidFill>
                        <a:srgbClr val="000000"/>
                      </a:solidFill>
                      <a:miter lim="400000"/>
                    </a:lnL>
                  </a:tcPr>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0,4</a:t>
                      </a:r>
                    </a:p>
                  </a:txBody>
                  <a:tcPr marL="50800" marR="50800" marT="50800" marB="50800" horzOverflow="overflow"/>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0,5</a:t>
                      </a:r>
                    </a:p>
                  </a:txBody>
                  <a:tcPr marL="50800" marR="50800" marT="50800" marB="50800" horzOverflow="overflow"/>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0,1</a:t>
                      </a:r>
                    </a:p>
                  </a:txBody>
                  <a:tcPr marL="50800" marR="50800" marT="50800" marB="50800" horzOverflow="overflow">
                    <a:lnR w="28575">
                      <a:solidFill>
                        <a:srgbClr val="000000"/>
                      </a:solidFill>
                      <a:miter lim="400000"/>
                    </a:lnR>
                  </a:tcPr>
                </a:tc>
                <a:extLst>
                  <a:ext uri="{0D108BD9-81ED-4DB2-BD59-A6C34878D82A}">
                    <a16:rowId xmlns:a16="http://schemas.microsoft.com/office/drawing/2014/main" val="10002"/>
                  </a:ext>
                </a:extLst>
              </a:tr>
              <a:tr h="381312">
                <a:tc>
                  <a:txBody>
                    <a:bodyPr/>
                    <a:lstStyle/>
                    <a:p>
                      <a:pPr marR="40639" lvl="0" algn="ctr" defTabSz="914400">
                        <a:lnSpc>
                          <a:spcPct val="58479"/>
                        </a:lnSpc>
                        <a:spcBef>
                          <a:spcPts val="2400"/>
                        </a:spcBef>
                        <a:tabLst>
                          <a:tab pos="914400" algn="l"/>
                        </a:tabLst>
                        <a:defRPr>
                          <a:uFillTx/>
                        </a:defRPr>
                      </a:pPr>
                      <a:r>
                        <a:rPr sz="1600">
                          <a:uFill>
                            <a:solidFill/>
                          </a:uFill>
                          <a:latin typeface="+mn-lt"/>
                          <a:sym typeface="Gill Sans"/>
                        </a:rPr>
                        <a:t>Composition Française</a:t>
                      </a:r>
                    </a:p>
                  </a:txBody>
                  <a:tcPr marL="50800" marR="50800" marT="50800" marB="50800" anchor="ctr" horzOverflow="overflow">
                    <a:lnL w="28575">
                      <a:solidFill>
                        <a:srgbClr val="000000"/>
                      </a:solidFill>
                      <a:miter lim="400000"/>
                    </a:lnL>
                  </a:tcPr>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0,21</a:t>
                      </a:r>
                    </a:p>
                  </a:txBody>
                  <a:tcPr marL="50800" marR="50800" marT="50800" marB="50800" horzOverflow="overflow"/>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0,7</a:t>
                      </a:r>
                    </a:p>
                  </a:txBody>
                  <a:tcPr marL="50800" marR="50800" marT="50800" marB="50800" horzOverflow="overflow"/>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a:solidFill>
                            <a:schemeClr val="tx1"/>
                          </a:solidFill>
                          <a:uFill>
                            <a:solidFill/>
                          </a:uFill>
                          <a:latin typeface="+mn-lt"/>
                          <a:ea typeface="+mn-ea"/>
                          <a:cs typeface="+mn-cs"/>
                          <a:sym typeface="Gill Sans"/>
                        </a:rPr>
                        <a:t>0</a:t>
                      </a:r>
                    </a:p>
                  </a:txBody>
                  <a:tcPr marL="50800" marR="50800" marT="50800" marB="50800" horzOverflow="overflow">
                    <a:lnR w="28575">
                      <a:solidFill>
                        <a:srgbClr val="000000"/>
                      </a:solidFill>
                      <a:miter lim="400000"/>
                    </a:lnR>
                  </a:tcPr>
                </a:tc>
                <a:extLst>
                  <a:ext uri="{0D108BD9-81ED-4DB2-BD59-A6C34878D82A}">
                    <a16:rowId xmlns:a16="http://schemas.microsoft.com/office/drawing/2014/main" val="10003"/>
                  </a:ext>
                </a:extLst>
              </a:tr>
              <a:tr h="381312">
                <a:tc>
                  <a:txBody>
                    <a:bodyPr/>
                    <a:lstStyle/>
                    <a:p>
                      <a:pPr marR="40639" lvl="0" algn="ctr" defTabSz="914400">
                        <a:lnSpc>
                          <a:spcPct val="58479"/>
                        </a:lnSpc>
                        <a:spcBef>
                          <a:spcPts val="2400"/>
                        </a:spcBef>
                        <a:tabLst>
                          <a:tab pos="914400" algn="l"/>
                        </a:tabLst>
                        <a:defRPr>
                          <a:uFillTx/>
                        </a:defRPr>
                      </a:pPr>
                      <a:r>
                        <a:rPr sz="1600">
                          <a:uFill>
                            <a:solidFill/>
                          </a:uFill>
                          <a:latin typeface="+mn-lt"/>
                          <a:sym typeface="Gill Sans"/>
                        </a:rPr>
                        <a:t>Anglais</a:t>
                      </a:r>
                    </a:p>
                  </a:txBody>
                  <a:tcPr marL="50800" marR="50800" marT="50800" marB="50800" anchor="ctr" horzOverflow="overflow">
                    <a:lnL w="28575">
                      <a:solidFill>
                        <a:srgbClr val="000000"/>
                      </a:solidFill>
                      <a:miter lim="400000"/>
                    </a:lnL>
                  </a:tcPr>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0,37</a:t>
                      </a:r>
                    </a:p>
                  </a:txBody>
                  <a:tcPr marL="50800" marR="50800" marT="50800" marB="50800" horzOverflow="overflow"/>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0,47</a:t>
                      </a:r>
                    </a:p>
                  </a:txBody>
                  <a:tcPr marL="50800" marR="50800" marT="50800" marB="50800" horzOverflow="overflow"/>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0,16</a:t>
                      </a:r>
                    </a:p>
                  </a:txBody>
                  <a:tcPr marL="50800" marR="50800" marT="50800" marB="50800" horzOverflow="overflow">
                    <a:lnR w="28575">
                      <a:solidFill>
                        <a:srgbClr val="000000"/>
                      </a:solidFill>
                      <a:miter lim="400000"/>
                    </a:lnR>
                  </a:tcPr>
                </a:tc>
                <a:extLst>
                  <a:ext uri="{0D108BD9-81ED-4DB2-BD59-A6C34878D82A}">
                    <a16:rowId xmlns:a16="http://schemas.microsoft.com/office/drawing/2014/main" val="10004"/>
                  </a:ext>
                </a:extLst>
              </a:tr>
              <a:tr h="381312">
                <a:tc>
                  <a:txBody>
                    <a:bodyPr/>
                    <a:lstStyle/>
                    <a:p>
                      <a:pPr marR="40639" lvl="0" algn="ctr" defTabSz="914400">
                        <a:lnSpc>
                          <a:spcPct val="58479"/>
                        </a:lnSpc>
                        <a:spcBef>
                          <a:spcPts val="2400"/>
                        </a:spcBef>
                        <a:tabLst>
                          <a:tab pos="914400" algn="l"/>
                        </a:tabLst>
                        <a:defRPr>
                          <a:uFillTx/>
                        </a:defRPr>
                      </a:pPr>
                      <a:r>
                        <a:rPr sz="1600">
                          <a:uFill>
                            <a:solidFill/>
                          </a:uFill>
                          <a:latin typeface="+mn-lt"/>
                          <a:sym typeface="Gill Sans"/>
                        </a:rPr>
                        <a:t>Mathématique</a:t>
                      </a:r>
                    </a:p>
                  </a:txBody>
                  <a:tcPr marL="50800" marR="50800" marT="50800" marB="50800" anchor="ctr" horzOverflow="overflow">
                    <a:lnL w="28575">
                      <a:solidFill>
                        <a:srgbClr val="000000"/>
                      </a:solidFill>
                      <a:miter lim="400000"/>
                    </a:lnL>
                  </a:tcPr>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0,44</a:t>
                      </a:r>
                    </a:p>
                  </a:txBody>
                  <a:tcPr marL="50800" marR="50800" marT="50800" marB="50800" horzOverflow="overflow"/>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0,36</a:t>
                      </a:r>
                    </a:p>
                  </a:txBody>
                  <a:tcPr marL="50800" marR="50800" marT="50800" marB="50800" horzOverflow="overflow"/>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0,2</a:t>
                      </a:r>
                    </a:p>
                  </a:txBody>
                  <a:tcPr marL="50800" marR="50800" marT="50800" marB="50800" horzOverflow="overflow">
                    <a:lnR w="28575">
                      <a:solidFill>
                        <a:srgbClr val="000000"/>
                      </a:solidFill>
                      <a:miter lim="400000"/>
                    </a:lnR>
                  </a:tcPr>
                </a:tc>
                <a:extLst>
                  <a:ext uri="{0D108BD9-81ED-4DB2-BD59-A6C34878D82A}">
                    <a16:rowId xmlns:a16="http://schemas.microsoft.com/office/drawing/2014/main" val="10005"/>
                  </a:ext>
                </a:extLst>
              </a:tr>
              <a:tr h="381312">
                <a:tc>
                  <a:txBody>
                    <a:bodyPr/>
                    <a:lstStyle/>
                    <a:p>
                      <a:pPr marR="40639" lvl="0" algn="ctr" defTabSz="914400">
                        <a:lnSpc>
                          <a:spcPct val="58479"/>
                        </a:lnSpc>
                        <a:spcBef>
                          <a:spcPts val="2400"/>
                        </a:spcBef>
                        <a:tabLst>
                          <a:tab pos="914400" algn="l"/>
                        </a:tabLst>
                        <a:defRPr>
                          <a:uFillTx/>
                        </a:defRPr>
                      </a:pPr>
                      <a:r>
                        <a:rPr sz="1600">
                          <a:uFill>
                            <a:solidFill/>
                          </a:uFill>
                          <a:latin typeface="+mn-lt"/>
                          <a:sym typeface="Gill Sans"/>
                        </a:rPr>
                        <a:t>Philosophie</a:t>
                      </a:r>
                    </a:p>
                  </a:txBody>
                  <a:tcPr marL="50800" marR="50800" marT="50800" marB="50800" anchor="ctr" horzOverflow="overflow">
                    <a:lnL w="28575">
                      <a:solidFill>
                        <a:srgbClr val="000000"/>
                      </a:solidFill>
                      <a:miter lim="400000"/>
                    </a:lnL>
                  </a:tcPr>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0,09</a:t>
                      </a:r>
                    </a:p>
                  </a:txBody>
                  <a:tcPr marL="50800" marR="50800" marT="50800" marB="50800" horzOverflow="overflow"/>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0,81</a:t>
                      </a:r>
                    </a:p>
                  </a:txBody>
                  <a:tcPr marL="50800" marR="50800" marT="50800" marB="50800" horzOverflow="overflow"/>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0,1</a:t>
                      </a:r>
                    </a:p>
                  </a:txBody>
                  <a:tcPr marL="50800" marR="50800" marT="50800" marB="50800" horzOverflow="overflow">
                    <a:lnR w="28575">
                      <a:solidFill>
                        <a:srgbClr val="000000"/>
                      </a:solidFill>
                      <a:miter lim="400000"/>
                    </a:lnR>
                  </a:tcPr>
                </a:tc>
                <a:extLst>
                  <a:ext uri="{0D108BD9-81ED-4DB2-BD59-A6C34878D82A}">
                    <a16:rowId xmlns:a16="http://schemas.microsoft.com/office/drawing/2014/main" val="10006"/>
                  </a:ext>
                </a:extLst>
              </a:tr>
              <a:tr h="381312">
                <a:tc>
                  <a:txBody>
                    <a:bodyPr/>
                    <a:lstStyle/>
                    <a:p>
                      <a:pPr marR="40639" lvl="0" algn="ctr" defTabSz="914400">
                        <a:lnSpc>
                          <a:spcPct val="58479"/>
                        </a:lnSpc>
                        <a:spcBef>
                          <a:spcPts val="2400"/>
                        </a:spcBef>
                        <a:tabLst>
                          <a:tab pos="914400" algn="l"/>
                        </a:tabLst>
                        <a:defRPr>
                          <a:uFillTx/>
                        </a:defRPr>
                      </a:pPr>
                      <a:r>
                        <a:rPr sz="1600">
                          <a:uFill>
                            <a:solidFill/>
                          </a:uFill>
                          <a:latin typeface="+mn-lt"/>
                          <a:sym typeface="Gill Sans"/>
                        </a:rPr>
                        <a:t>Physique</a:t>
                      </a:r>
                    </a:p>
                  </a:txBody>
                  <a:tcPr marL="50800" marR="50800" marT="50800" marB="50800" anchor="ctr" horzOverflow="overflow">
                    <a:lnL w="28575">
                      <a:solidFill>
                        <a:srgbClr val="000000"/>
                      </a:solidFill>
                      <a:miter lim="400000"/>
                    </a:lnL>
                    <a:lnB w="28575">
                      <a:solidFill>
                        <a:srgbClr val="000000"/>
                      </a:solidFill>
                      <a:miter lim="400000"/>
                    </a:lnB>
                  </a:tcPr>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0,37</a:t>
                      </a:r>
                    </a:p>
                  </a:txBody>
                  <a:tcPr marL="50800" marR="50800" marT="50800" marB="50800" horzOverflow="overflow">
                    <a:lnB w="28575">
                      <a:solidFill>
                        <a:srgbClr val="000000"/>
                      </a:solidFill>
                      <a:miter lim="400000"/>
                    </a:lnB>
                  </a:tcPr>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0,5</a:t>
                      </a:r>
                    </a:p>
                  </a:txBody>
                  <a:tcPr marL="50800" marR="50800" marT="50800" marB="50800" horzOverflow="overflow">
                    <a:lnB w="28575">
                      <a:solidFill>
                        <a:srgbClr val="000000"/>
                      </a:solidFill>
                      <a:miter lim="400000"/>
                    </a:lnB>
                  </a:tcPr>
                </a:tc>
                <a:tc>
                  <a:txBody>
                    <a:bodyPr/>
                    <a:lstStyle/>
                    <a:p>
                      <a:pPr marL="0" marR="40639" lvl="0" algn="ctr" defTabSz="914400" rtl="0" eaLnBrk="1" latinLnBrk="0" hangingPunct="1">
                        <a:lnSpc>
                          <a:spcPct val="58479"/>
                        </a:lnSpc>
                        <a:spcBef>
                          <a:spcPts val="2400"/>
                        </a:spcBef>
                        <a:tabLst>
                          <a:tab pos="914400" algn="l"/>
                        </a:tabLst>
                        <a:defRPr>
                          <a:uFillTx/>
                        </a:defRPr>
                      </a:pPr>
                      <a:r>
                        <a:rPr sz="1600" kern="1200" dirty="0">
                          <a:solidFill>
                            <a:schemeClr val="tx1"/>
                          </a:solidFill>
                          <a:uFill>
                            <a:solidFill/>
                          </a:uFill>
                          <a:latin typeface="+mn-lt"/>
                          <a:ea typeface="+mn-ea"/>
                          <a:cs typeface="+mn-cs"/>
                          <a:sym typeface="Gill Sans"/>
                        </a:rPr>
                        <a:t>0,13</a:t>
                      </a:r>
                    </a:p>
                  </a:txBody>
                  <a:tcPr marL="50800" marR="50800" marT="50800" marB="50800" horzOverflow="overflow">
                    <a:lnR w="28575">
                      <a:solidFill>
                        <a:srgbClr val="000000"/>
                      </a:solidFill>
                      <a:miter lim="400000"/>
                    </a:lnR>
                    <a:lnB w="28575">
                      <a:solidFill>
                        <a:srgbClr val="000000"/>
                      </a:solidFill>
                      <a:miter lim="400000"/>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551329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D99117-1485-8943-8033-0A505FD09578}"/>
              </a:ext>
            </a:extLst>
          </p:cNvPr>
          <p:cNvSpPr>
            <a:spLocks noGrp="1"/>
          </p:cNvSpPr>
          <p:nvPr>
            <p:ph type="title"/>
          </p:nvPr>
        </p:nvSpPr>
        <p:spPr/>
        <p:txBody>
          <a:bodyPr/>
          <a:lstStyle/>
          <a:p>
            <a:r>
              <a:rPr lang="fr-FR" sz="4000" dirty="0"/>
              <a:t>Conclusions provisoires</a:t>
            </a:r>
          </a:p>
        </p:txBody>
      </p:sp>
      <p:sp>
        <p:nvSpPr>
          <p:cNvPr id="3" name="Espace réservé du contenu 2">
            <a:extLst>
              <a:ext uri="{FF2B5EF4-FFF2-40B4-BE49-F238E27FC236}">
                <a16:creationId xmlns:a16="http://schemas.microsoft.com/office/drawing/2014/main" id="{9784C5EC-365C-4042-B7E6-E8A9AB8C80D5}"/>
              </a:ext>
            </a:extLst>
          </p:cNvPr>
          <p:cNvSpPr>
            <a:spLocks noGrp="1"/>
          </p:cNvSpPr>
          <p:nvPr>
            <p:ph idx="1"/>
          </p:nvPr>
        </p:nvSpPr>
        <p:spPr/>
        <p:txBody>
          <a:bodyPr/>
          <a:lstStyle/>
          <a:p>
            <a:r>
              <a:rPr lang="fr-FR" sz="2000" dirty="0"/>
              <a:t>Evaluer les élèves est quelque chose de complexe qui doit être pris au sérieux et nécessite une compétence scientifique (docimologique) forte. Contrairement à notre intuition, nous sommes des évaluateurs très subjectifs, surtout quand nous sommes engagés d’un point de vue émotionnel, ce qui est le cas quand nous évaluons les étudiants qui sont nos élèves, ou quand nous évaluons nos enfants</a:t>
            </a:r>
          </a:p>
          <a:p>
            <a:pPr marL="0" indent="0">
              <a:buNone/>
            </a:pPr>
            <a:endParaRPr lang="fr-FR" sz="2000" dirty="0"/>
          </a:p>
          <a:p>
            <a:r>
              <a:rPr lang="fr-FR" sz="2000" dirty="0"/>
              <a:t>Nous avons besoin d’outils et de méthodes !</a:t>
            </a:r>
          </a:p>
          <a:p>
            <a:pPr marL="0" indent="0">
              <a:buNone/>
            </a:pPr>
            <a:endParaRPr lang="fr-FR" dirty="0"/>
          </a:p>
        </p:txBody>
      </p:sp>
    </p:spTree>
    <p:extLst>
      <p:ext uri="{BB962C8B-B14F-4D97-AF65-F5344CB8AC3E}">
        <p14:creationId xmlns:p14="http://schemas.microsoft.com/office/powerpoint/2010/main" val="25957209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algn="ctr"/>
            <a:r>
              <a:rPr lang="fr-BE" sz="4000" dirty="0"/>
              <a:t>Le problème de la mesure</a:t>
            </a:r>
          </a:p>
        </p:txBody>
      </p:sp>
      <p:sp>
        <p:nvSpPr>
          <p:cNvPr id="3" name="Sous-titre 2">
            <a:extLst>
              <a:ext uri="{FF2B5EF4-FFF2-40B4-BE49-F238E27FC236}">
                <a16:creationId xmlns:a16="http://schemas.microsoft.com/office/drawing/2014/main" id="{06B2FA77-CD9A-8C42-AE24-C87E06A36783}"/>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73781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1AACC1-101D-244C-ADF8-8826563A080D}"/>
              </a:ext>
            </a:extLst>
          </p:cNvPr>
          <p:cNvSpPr>
            <a:spLocks noGrp="1"/>
          </p:cNvSpPr>
          <p:nvPr>
            <p:ph type="title"/>
          </p:nvPr>
        </p:nvSpPr>
        <p:spPr/>
        <p:txBody>
          <a:bodyPr/>
          <a:lstStyle/>
          <a:p>
            <a:r>
              <a:rPr lang="nl-BE" dirty="0"/>
              <a:t>Situation idéale</a:t>
            </a:r>
            <a:endParaRPr lang="fr-FR" dirty="0"/>
          </a:p>
        </p:txBody>
      </p:sp>
      <p:pic>
        <p:nvPicPr>
          <p:cNvPr id="4" name="Image 3" descr="machineAevaluerW.jpg">
            <a:extLst>
              <a:ext uri="{FF2B5EF4-FFF2-40B4-BE49-F238E27FC236}">
                <a16:creationId xmlns:a16="http://schemas.microsoft.com/office/drawing/2014/main" id="{BF5C8D0E-5479-5B41-BE8C-9E717295EB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2060848"/>
            <a:ext cx="6081020" cy="4299471"/>
          </a:xfrm>
          <a:prstGeom prst="rect">
            <a:avLst/>
          </a:prstGeom>
        </p:spPr>
      </p:pic>
    </p:spTree>
    <p:extLst>
      <p:ext uri="{BB962C8B-B14F-4D97-AF65-F5344CB8AC3E}">
        <p14:creationId xmlns:p14="http://schemas.microsoft.com/office/powerpoint/2010/main" val="2232093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1AACC1-101D-244C-ADF8-8826563A080D}"/>
              </a:ext>
            </a:extLst>
          </p:cNvPr>
          <p:cNvSpPr>
            <a:spLocks noGrp="1"/>
          </p:cNvSpPr>
          <p:nvPr>
            <p:ph type="title"/>
          </p:nvPr>
        </p:nvSpPr>
        <p:spPr/>
        <p:txBody>
          <a:bodyPr/>
          <a:lstStyle/>
          <a:p>
            <a:r>
              <a:rPr lang="nl-BE" dirty="0"/>
              <a:t>Situation Réelle</a:t>
            </a:r>
            <a:endParaRPr lang="fr-FR" dirty="0"/>
          </a:p>
        </p:txBody>
      </p:sp>
      <p:pic>
        <p:nvPicPr>
          <p:cNvPr id="3" name="Image 2">
            <a:extLst>
              <a:ext uri="{FF2B5EF4-FFF2-40B4-BE49-F238E27FC236}">
                <a16:creationId xmlns:a16="http://schemas.microsoft.com/office/drawing/2014/main" id="{20B41CD7-6BDA-C34C-8B3C-0116BA2F992F}"/>
              </a:ext>
            </a:extLst>
          </p:cNvPr>
          <p:cNvPicPr>
            <a:picLocks noChangeAspect="1"/>
          </p:cNvPicPr>
          <p:nvPr/>
        </p:nvPicPr>
        <p:blipFill>
          <a:blip r:embed="rId2"/>
          <a:stretch>
            <a:fillRect/>
          </a:stretch>
        </p:blipFill>
        <p:spPr>
          <a:xfrm>
            <a:off x="578902" y="2137567"/>
            <a:ext cx="8093687" cy="4720433"/>
          </a:xfrm>
          <a:prstGeom prst="rect">
            <a:avLst/>
          </a:prstGeom>
        </p:spPr>
      </p:pic>
    </p:spTree>
    <p:extLst>
      <p:ext uri="{BB962C8B-B14F-4D97-AF65-F5344CB8AC3E}">
        <p14:creationId xmlns:p14="http://schemas.microsoft.com/office/powerpoint/2010/main" val="4010688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1AACC1-101D-244C-ADF8-8826563A080D}"/>
              </a:ext>
            </a:extLst>
          </p:cNvPr>
          <p:cNvSpPr>
            <a:spLocks noGrp="1"/>
          </p:cNvSpPr>
          <p:nvPr>
            <p:ph type="title"/>
          </p:nvPr>
        </p:nvSpPr>
        <p:spPr/>
        <p:txBody>
          <a:bodyPr/>
          <a:lstStyle/>
          <a:p>
            <a:r>
              <a:rPr lang="nl-BE" dirty="0"/>
              <a:t>Avec de nombreuses sources d’erreurs</a:t>
            </a:r>
            <a:endParaRPr lang="fr-FR" dirty="0"/>
          </a:p>
        </p:txBody>
      </p:sp>
      <p:pic>
        <p:nvPicPr>
          <p:cNvPr id="3" name="Image 2">
            <a:extLst>
              <a:ext uri="{FF2B5EF4-FFF2-40B4-BE49-F238E27FC236}">
                <a16:creationId xmlns:a16="http://schemas.microsoft.com/office/drawing/2014/main" id="{20B41CD7-6BDA-C34C-8B3C-0116BA2F992F}"/>
              </a:ext>
            </a:extLst>
          </p:cNvPr>
          <p:cNvPicPr>
            <a:picLocks noChangeAspect="1"/>
          </p:cNvPicPr>
          <p:nvPr/>
        </p:nvPicPr>
        <p:blipFill>
          <a:blip r:embed="rId2"/>
          <a:stretch>
            <a:fillRect/>
          </a:stretch>
        </p:blipFill>
        <p:spPr>
          <a:xfrm>
            <a:off x="578902" y="2137567"/>
            <a:ext cx="8093687" cy="4720433"/>
          </a:xfrm>
          <a:prstGeom prst="rect">
            <a:avLst/>
          </a:prstGeom>
        </p:spPr>
      </p:pic>
      <p:pic>
        <p:nvPicPr>
          <p:cNvPr id="4" name="Image 3">
            <a:extLst>
              <a:ext uri="{FF2B5EF4-FFF2-40B4-BE49-F238E27FC236}">
                <a16:creationId xmlns:a16="http://schemas.microsoft.com/office/drawing/2014/main" id="{905D4019-C2F8-C540-9C02-2D5A50CFB2EA}"/>
              </a:ext>
            </a:extLst>
          </p:cNvPr>
          <p:cNvPicPr>
            <a:picLocks noChangeAspect="1"/>
          </p:cNvPicPr>
          <p:nvPr/>
        </p:nvPicPr>
        <p:blipFill>
          <a:blip r:embed="rId3"/>
          <a:stretch>
            <a:fillRect/>
          </a:stretch>
        </p:blipFill>
        <p:spPr>
          <a:xfrm>
            <a:off x="3419872" y="4077072"/>
            <a:ext cx="736600" cy="647700"/>
          </a:xfrm>
          <a:prstGeom prst="rect">
            <a:avLst/>
          </a:prstGeom>
        </p:spPr>
      </p:pic>
      <p:pic>
        <p:nvPicPr>
          <p:cNvPr id="5" name="Image 4">
            <a:extLst>
              <a:ext uri="{FF2B5EF4-FFF2-40B4-BE49-F238E27FC236}">
                <a16:creationId xmlns:a16="http://schemas.microsoft.com/office/drawing/2014/main" id="{174B99D0-D39F-CE42-B71E-DF947670B596}"/>
              </a:ext>
            </a:extLst>
          </p:cNvPr>
          <p:cNvPicPr>
            <a:picLocks noChangeAspect="1"/>
          </p:cNvPicPr>
          <p:nvPr/>
        </p:nvPicPr>
        <p:blipFill>
          <a:blip r:embed="rId3"/>
          <a:stretch>
            <a:fillRect/>
          </a:stretch>
        </p:blipFill>
        <p:spPr>
          <a:xfrm>
            <a:off x="3419872" y="6210300"/>
            <a:ext cx="736600" cy="647700"/>
          </a:xfrm>
          <a:prstGeom prst="rect">
            <a:avLst/>
          </a:prstGeom>
        </p:spPr>
      </p:pic>
      <p:pic>
        <p:nvPicPr>
          <p:cNvPr id="6" name="Image 5">
            <a:extLst>
              <a:ext uri="{FF2B5EF4-FFF2-40B4-BE49-F238E27FC236}">
                <a16:creationId xmlns:a16="http://schemas.microsoft.com/office/drawing/2014/main" id="{3679548B-2B36-5F42-8556-D80278CBD7E1}"/>
              </a:ext>
            </a:extLst>
          </p:cNvPr>
          <p:cNvPicPr>
            <a:picLocks noChangeAspect="1"/>
          </p:cNvPicPr>
          <p:nvPr/>
        </p:nvPicPr>
        <p:blipFill>
          <a:blip r:embed="rId3"/>
          <a:stretch>
            <a:fillRect/>
          </a:stretch>
        </p:blipFill>
        <p:spPr>
          <a:xfrm>
            <a:off x="8532440" y="5445224"/>
            <a:ext cx="736600" cy="647700"/>
          </a:xfrm>
          <a:prstGeom prst="rect">
            <a:avLst/>
          </a:prstGeom>
        </p:spPr>
      </p:pic>
      <p:pic>
        <p:nvPicPr>
          <p:cNvPr id="7" name="Image 6">
            <a:extLst>
              <a:ext uri="{FF2B5EF4-FFF2-40B4-BE49-F238E27FC236}">
                <a16:creationId xmlns:a16="http://schemas.microsoft.com/office/drawing/2014/main" id="{991DD1FB-764D-DA42-8B9D-841DEC87675D}"/>
              </a:ext>
            </a:extLst>
          </p:cNvPr>
          <p:cNvPicPr>
            <a:picLocks noChangeAspect="1"/>
          </p:cNvPicPr>
          <p:nvPr/>
        </p:nvPicPr>
        <p:blipFill>
          <a:blip r:embed="rId3"/>
          <a:stretch>
            <a:fillRect/>
          </a:stretch>
        </p:blipFill>
        <p:spPr>
          <a:xfrm>
            <a:off x="5076056" y="1828800"/>
            <a:ext cx="736600" cy="647700"/>
          </a:xfrm>
          <a:prstGeom prst="rect">
            <a:avLst/>
          </a:prstGeom>
        </p:spPr>
      </p:pic>
    </p:spTree>
    <p:extLst>
      <p:ext uri="{BB962C8B-B14F-4D97-AF65-F5344CB8AC3E}">
        <p14:creationId xmlns:p14="http://schemas.microsoft.com/office/powerpoint/2010/main" val="2573812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A47DB-E91E-1E44-8AAD-1469FD3C0E1E}"/>
              </a:ext>
            </a:extLst>
          </p:cNvPr>
          <p:cNvSpPr>
            <a:spLocks noGrp="1"/>
          </p:cNvSpPr>
          <p:nvPr>
            <p:ph type="title"/>
          </p:nvPr>
        </p:nvSpPr>
        <p:spPr/>
        <p:txBody>
          <a:bodyPr/>
          <a:lstStyle/>
          <a:p>
            <a:r>
              <a:rPr lang="nl-BE" dirty="0"/>
              <a:t>Consigne d’un premier exercice</a:t>
            </a:r>
            <a:endParaRPr lang="fr-FR" dirty="0"/>
          </a:p>
        </p:txBody>
      </p:sp>
      <p:sp>
        <p:nvSpPr>
          <p:cNvPr id="3" name="Espace réservé du contenu 2">
            <a:extLst>
              <a:ext uri="{FF2B5EF4-FFF2-40B4-BE49-F238E27FC236}">
                <a16:creationId xmlns:a16="http://schemas.microsoft.com/office/drawing/2014/main" id="{44C4D3B3-C93E-3043-BB19-68B9CBC8B4DA}"/>
              </a:ext>
            </a:extLst>
          </p:cNvPr>
          <p:cNvSpPr>
            <a:spLocks noGrp="1"/>
          </p:cNvSpPr>
          <p:nvPr>
            <p:ph idx="1"/>
          </p:nvPr>
        </p:nvSpPr>
        <p:spPr/>
        <p:txBody>
          <a:bodyPr/>
          <a:lstStyle/>
          <a:p>
            <a:r>
              <a:rPr lang="nl-BE" sz="2000" dirty="0"/>
              <a:t>Constituez des groupes de 2</a:t>
            </a:r>
          </a:p>
          <a:p>
            <a:r>
              <a:rPr lang="nl-BE" sz="2000" dirty="0"/>
              <a:t>Présentez à votre binôme une expérience négative que vous avez vécue en tant qu’évalué</a:t>
            </a:r>
          </a:p>
          <a:p>
            <a:r>
              <a:rPr lang="nl-BE" sz="2000" dirty="0"/>
              <a:t> Décrivez avec précision (5 minutes par personne) :</a:t>
            </a:r>
          </a:p>
          <a:p>
            <a:pPr lvl="1"/>
            <a:r>
              <a:rPr lang="nl-BE" sz="2000" dirty="0"/>
              <a:t>Le contexte,</a:t>
            </a:r>
          </a:p>
          <a:p>
            <a:pPr lvl="1"/>
            <a:r>
              <a:rPr lang="nl-BE" sz="2000" dirty="0"/>
              <a:t>Les modalités d’évaluation,</a:t>
            </a:r>
          </a:p>
          <a:p>
            <a:pPr lvl="1"/>
            <a:r>
              <a:rPr lang="nl-BE" sz="2000" dirty="0"/>
              <a:t>En quoi c’était une expérience négative,</a:t>
            </a:r>
          </a:p>
          <a:p>
            <a:pPr lvl="1"/>
            <a:r>
              <a:rPr lang="nl-BE" sz="2000" dirty="0"/>
              <a:t>Les sentiments que cette situation a engendrés chez vous</a:t>
            </a:r>
            <a:endParaRPr lang="fr-FR" sz="2000" dirty="0"/>
          </a:p>
        </p:txBody>
      </p:sp>
      <p:pic>
        <p:nvPicPr>
          <p:cNvPr id="4" name="bart-a-une-mauvaise-note-300x270.gif">
            <a:extLst>
              <a:ext uri="{FF2B5EF4-FFF2-40B4-BE49-F238E27FC236}">
                <a16:creationId xmlns:a16="http://schemas.microsoft.com/office/drawing/2014/main" id="{C2F91494-CC73-734C-85A7-B99EC4C192EA}"/>
              </a:ext>
            </a:extLst>
          </p:cNvPr>
          <p:cNvPicPr>
            <a:picLocks noChangeAspect="1"/>
          </p:cNvPicPr>
          <p:nvPr/>
        </p:nvPicPr>
        <p:blipFill>
          <a:blip r:embed="rId2">
            <a:extLst/>
          </a:blip>
          <a:stretch>
            <a:fillRect/>
          </a:stretch>
        </p:blipFill>
        <p:spPr>
          <a:xfrm>
            <a:off x="827584" y="4982611"/>
            <a:ext cx="1800200" cy="1620179"/>
          </a:xfrm>
          <a:prstGeom prst="rect">
            <a:avLst/>
          </a:prstGeom>
          <a:ln w="12700">
            <a:miter lim="400000"/>
          </a:ln>
        </p:spPr>
      </p:pic>
      <p:pic>
        <p:nvPicPr>
          <p:cNvPr id="5" name="calvin.jpg">
            <a:extLst>
              <a:ext uri="{FF2B5EF4-FFF2-40B4-BE49-F238E27FC236}">
                <a16:creationId xmlns:a16="http://schemas.microsoft.com/office/drawing/2014/main" id="{465E3590-91CC-054D-AEC9-1DDF6B34C477}"/>
              </a:ext>
            </a:extLst>
          </p:cNvPr>
          <p:cNvPicPr>
            <a:picLocks noChangeAspect="1"/>
          </p:cNvPicPr>
          <p:nvPr/>
        </p:nvPicPr>
        <p:blipFill>
          <a:blip r:embed="rId3">
            <a:extLst/>
          </a:blip>
          <a:stretch>
            <a:fillRect/>
          </a:stretch>
        </p:blipFill>
        <p:spPr>
          <a:xfrm>
            <a:off x="6732240" y="4797152"/>
            <a:ext cx="1626592" cy="1682682"/>
          </a:xfrm>
          <a:prstGeom prst="rect">
            <a:avLst/>
          </a:prstGeom>
          <a:ln w="12700">
            <a:miter lim="400000"/>
          </a:ln>
        </p:spPr>
      </p:pic>
    </p:spTree>
    <p:extLst>
      <p:ext uri="{BB962C8B-B14F-4D97-AF65-F5344CB8AC3E}">
        <p14:creationId xmlns:p14="http://schemas.microsoft.com/office/powerpoint/2010/main" val="32061552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D8591F-C907-3941-A104-0A7234EBCE1B}"/>
              </a:ext>
            </a:extLst>
          </p:cNvPr>
          <p:cNvSpPr>
            <a:spLocks noGrp="1"/>
          </p:cNvSpPr>
          <p:nvPr>
            <p:ph type="title"/>
          </p:nvPr>
        </p:nvSpPr>
        <p:spPr/>
        <p:txBody>
          <a:bodyPr/>
          <a:lstStyle/>
          <a:p>
            <a:r>
              <a:rPr lang="nl-BE" dirty="0"/>
              <a:t>L’objectif de l’évaluateur : réduire l’erreur</a:t>
            </a:r>
            <a:endParaRPr lang="fr-FR" dirty="0"/>
          </a:p>
        </p:txBody>
      </p:sp>
      <p:pic>
        <p:nvPicPr>
          <p:cNvPr id="4" name="Image 3">
            <a:extLst>
              <a:ext uri="{FF2B5EF4-FFF2-40B4-BE49-F238E27FC236}">
                <a16:creationId xmlns:a16="http://schemas.microsoft.com/office/drawing/2014/main" id="{5C815015-7558-8A45-8B34-A14F7EDCA5DF}"/>
              </a:ext>
            </a:extLst>
          </p:cNvPr>
          <p:cNvPicPr>
            <a:picLocks noChangeAspect="1"/>
          </p:cNvPicPr>
          <p:nvPr/>
        </p:nvPicPr>
        <p:blipFill>
          <a:blip r:embed="rId2"/>
          <a:stretch>
            <a:fillRect/>
          </a:stretch>
        </p:blipFill>
        <p:spPr>
          <a:xfrm>
            <a:off x="1691680" y="2636912"/>
            <a:ext cx="1620216" cy="2898276"/>
          </a:xfrm>
          <a:prstGeom prst="rect">
            <a:avLst/>
          </a:prstGeom>
        </p:spPr>
      </p:pic>
      <p:pic>
        <p:nvPicPr>
          <p:cNvPr id="5" name="Image 4">
            <a:extLst>
              <a:ext uri="{FF2B5EF4-FFF2-40B4-BE49-F238E27FC236}">
                <a16:creationId xmlns:a16="http://schemas.microsoft.com/office/drawing/2014/main" id="{9E9D5AEE-D9A9-8D43-BE99-6974F48397ED}"/>
              </a:ext>
            </a:extLst>
          </p:cNvPr>
          <p:cNvPicPr>
            <a:picLocks noChangeAspect="1"/>
          </p:cNvPicPr>
          <p:nvPr/>
        </p:nvPicPr>
        <p:blipFill>
          <a:blip r:embed="rId3"/>
          <a:stretch>
            <a:fillRect/>
          </a:stretch>
        </p:blipFill>
        <p:spPr>
          <a:xfrm>
            <a:off x="6084168" y="2636912"/>
            <a:ext cx="1620217" cy="2898276"/>
          </a:xfrm>
          <a:prstGeom prst="rect">
            <a:avLst/>
          </a:prstGeom>
        </p:spPr>
      </p:pic>
      <p:cxnSp>
        <p:nvCxnSpPr>
          <p:cNvPr id="6" name="Connecteur droit avec flèche 5">
            <a:extLst>
              <a:ext uri="{FF2B5EF4-FFF2-40B4-BE49-F238E27FC236}">
                <a16:creationId xmlns:a16="http://schemas.microsoft.com/office/drawing/2014/main" id="{D1A1F320-BE4B-BB4E-A1C0-14DFEAA0A7A8}"/>
              </a:ext>
            </a:extLst>
          </p:cNvPr>
          <p:cNvCxnSpPr/>
          <p:nvPr/>
        </p:nvCxnSpPr>
        <p:spPr>
          <a:xfrm>
            <a:off x="3635896" y="4221088"/>
            <a:ext cx="2105248" cy="0"/>
          </a:xfrm>
          <a:prstGeom prst="straightConnector1">
            <a:avLst/>
          </a:prstGeom>
          <a:noFill/>
          <a:ln w="76200" cap="flat" cmpd="sng">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0944252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14C3FB-BB73-E447-A837-FE475C13DF71}"/>
              </a:ext>
            </a:extLst>
          </p:cNvPr>
          <p:cNvSpPr>
            <a:spLocks noGrp="1"/>
          </p:cNvSpPr>
          <p:nvPr>
            <p:ph type="title"/>
          </p:nvPr>
        </p:nvSpPr>
        <p:spPr/>
        <p:txBody>
          <a:bodyPr/>
          <a:lstStyle/>
          <a:p>
            <a:r>
              <a:rPr lang="nl-BE" dirty="0"/>
              <a:t>Car elle est dommageable</a:t>
            </a:r>
            <a:endParaRPr lang="fr-FR" dirty="0"/>
          </a:p>
        </p:txBody>
      </p:sp>
      <p:pic>
        <p:nvPicPr>
          <p:cNvPr id="4" name="Image 3">
            <a:extLst>
              <a:ext uri="{FF2B5EF4-FFF2-40B4-BE49-F238E27FC236}">
                <a16:creationId xmlns:a16="http://schemas.microsoft.com/office/drawing/2014/main" id="{74B18A7A-9C46-EE49-9CD9-1BAF71A5A469}"/>
              </a:ext>
            </a:extLst>
          </p:cNvPr>
          <p:cNvPicPr>
            <a:picLocks noChangeAspect="1"/>
          </p:cNvPicPr>
          <p:nvPr/>
        </p:nvPicPr>
        <p:blipFill>
          <a:blip r:embed="rId2"/>
          <a:stretch>
            <a:fillRect/>
          </a:stretch>
        </p:blipFill>
        <p:spPr>
          <a:xfrm>
            <a:off x="457200" y="1484784"/>
            <a:ext cx="8051800" cy="3572263"/>
          </a:xfrm>
          <a:prstGeom prst="rect">
            <a:avLst/>
          </a:prstGeom>
        </p:spPr>
      </p:pic>
      <p:sp>
        <p:nvSpPr>
          <p:cNvPr id="5" name="Shape 48">
            <a:extLst>
              <a:ext uri="{FF2B5EF4-FFF2-40B4-BE49-F238E27FC236}">
                <a16:creationId xmlns:a16="http://schemas.microsoft.com/office/drawing/2014/main" id="{63F48516-4548-1343-A1E7-2FA146EB1CA8}"/>
              </a:ext>
            </a:extLst>
          </p:cNvPr>
          <p:cNvSpPr>
            <a:spLocks noGrp="1"/>
          </p:cNvSpPr>
          <p:nvPr/>
        </p:nvSpPr>
        <p:spPr>
          <a:xfrm>
            <a:off x="536910" y="4871054"/>
            <a:ext cx="8070180" cy="1990192"/>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lIns="0" tIns="0" rIns="0" bIns="0" anchor="ctr">
            <a:noAutofit/>
          </a:bodyPr>
          <a:lstStyle>
            <a:lvl1pPr marL="444500" indent="-444500" defTabSz="584200">
              <a:spcBef>
                <a:spcPts val="4200"/>
              </a:spcBef>
              <a:buSzPct val="75000"/>
              <a:buChar char="•"/>
              <a:defRPr sz="3600">
                <a:latin typeface="+mn-lt"/>
                <a:ea typeface="+mn-ea"/>
                <a:cs typeface="+mn-cs"/>
                <a:sym typeface="Helvetica Light"/>
              </a:defRPr>
            </a:lvl1pPr>
            <a:lvl2pPr marL="889000" indent="-444500" defTabSz="584200">
              <a:spcBef>
                <a:spcPts val="4200"/>
              </a:spcBef>
              <a:buSzPct val="75000"/>
              <a:buChar char="•"/>
              <a:defRPr sz="3600">
                <a:latin typeface="+mn-lt"/>
                <a:ea typeface="+mn-ea"/>
                <a:cs typeface="+mn-cs"/>
                <a:sym typeface="Helvetica Light"/>
              </a:defRPr>
            </a:lvl2pPr>
            <a:lvl3pPr marL="1333500" indent="-444500" defTabSz="584200">
              <a:spcBef>
                <a:spcPts val="4200"/>
              </a:spcBef>
              <a:buSzPct val="75000"/>
              <a:buChar char="•"/>
              <a:defRPr sz="3600">
                <a:latin typeface="+mn-lt"/>
                <a:ea typeface="+mn-ea"/>
                <a:cs typeface="+mn-cs"/>
                <a:sym typeface="Helvetica Light"/>
              </a:defRPr>
            </a:lvl3pPr>
            <a:lvl4pPr marL="1778000" indent="-444500" defTabSz="584200">
              <a:spcBef>
                <a:spcPts val="4200"/>
              </a:spcBef>
              <a:buSzPct val="75000"/>
              <a:buChar char="•"/>
              <a:defRPr sz="3600">
                <a:latin typeface="+mn-lt"/>
                <a:ea typeface="+mn-ea"/>
                <a:cs typeface="+mn-cs"/>
                <a:sym typeface="Helvetica Light"/>
              </a:defRPr>
            </a:lvl4pPr>
            <a:lvl5pPr marL="2222500" indent="-444500" defTabSz="584200">
              <a:spcBef>
                <a:spcPts val="4200"/>
              </a:spcBef>
              <a:buSzPct val="75000"/>
              <a:buChar char="•"/>
              <a:defRPr sz="36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a:lstStyle>
          <a:p>
            <a:pPr marL="0" lvl="0" indent="0" algn="just" defTabSz="508254">
              <a:spcBef>
                <a:spcPts val="3600"/>
              </a:spcBef>
              <a:buSzTx/>
              <a:buNone/>
              <a:defRPr sz="1800"/>
            </a:pPr>
            <a:r>
              <a:rPr lang="fr-FR" sz="2000" dirty="0">
                <a:latin typeface="Abadi MT Condensed Light" panose="020B0306030101010103" pitchFamily="34" charset="77"/>
              </a:rPr>
              <a:t>Si on avait une mesure de la compétence qui nous permettait de déterminer la population des « compétents » et celle des « incompétents » (l’appareil magique), le croisement de cette mesure avec la performance observée représentée par le score à l’examen nous donnerait quatre profils : les compétents-performants, les compétents non-performants, les incompétents-performants, les incompétents-non-performants.</a:t>
            </a:r>
            <a:endParaRPr sz="2000" dirty="0">
              <a:latin typeface="Abadi MT Condensed Light" panose="020B0306030101010103" pitchFamily="34" charset="77"/>
            </a:endParaRPr>
          </a:p>
        </p:txBody>
      </p:sp>
    </p:spTree>
    <p:extLst>
      <p:ext uri="{BB962C8B-B14F-4D97-AF65-F5344CB8AC3E}">
        <p14:creationId xmlns:p14="http://schemas.microsoft.com/office/powerpoint/2010/main" val="29104299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algn="ctr"/>
            <a:r>
              <a:rPr lang="fr-BE" sz="4000" dirty="0"/>
              <a:t>Les biais en évaluation : petit tour en docimologie critique</a:t>
            </a:r>
          </a:p>
        </p:txBody>
      </p:sp>
    </p:spTree>
    <p:extLst>
      <p:ext uri="{BB962C8B-B14F-4D97-AF65-F5344CB8AC3E}">
        <p14:creationId xmlns:p14="http://schemas.microsoft.com/office/powerpoint/2010/main" val="25161645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Biais liés à la copie</a:t>
            </a:r>
          </a:p>
        </p:txBody>
      </p:sp>
      <p:sp>
        <p:nvSpPr>
          <p:cNvPr id="3" name="Espace réservé du contenu 2">
            <a:extLst>
              <a:ext uri="{FF2B5EF4-FFF2-40B4-BE49-F238E27FC236}">
                <a16:creationId xmlns:a16="http://schemas.microsoft.com/office/drawing/2014/main" id="{F59EE585-2CA6-4242-A88C-7DD4A5BB3A68}"/>
              </a:ext>
            </a:extLst>
          </p:cNvPr>
          <p:cNvSpPr>
            <a:spLocks noGrp="1"/>
          </p:cNvSpPr>
          <p:nvPr>
            <p:ph idx="1"/>
          </p:nvPr>
        </p:nvSpPr>
        <p:spPr>
          <a:xfrm>
            <a:off x="457200" y="1981200"/>
            <a:ext cx="8229600" cy="4544144"/>
          </a:xfrm>
        </p:spPr>
        <p:txBody>
          <a:bodyPr/>
          <a:lstStyle/>
          <a:p>
            <a:pPr marL="0" indent="0">
              <a:buNone/>
            </a:pPr>
            <a:r>
              <a:rPr lang="fr-FR" sz="2000" dirty="0"/>
              <a:t>Marshall, J., &amp; </a:t>
            </a:r>
            <a:r>
              <a:rPr lang="fr-FR" sz="2000" dirty="0" err="1"/>
              <a:t>Powers</a:t>
            </a:r>
            <a:r>
              <a:rPr lang="fr-FR" sz="2000" dirty="0"/>
              <a:t>, J. (1969). </a:t>
            </a:r>
            <a:r>
              <a:rPr lang="fr-FR" sz="2000" dirty="0" err="1"/>
              <a:t>Writing</a:t>
            </a:r>
            <a:r>
              <a:rPr lang="fr-FR" sz="2000" dirty="0"/>
              <a:t> </a:t>
            </a:r>
            <a:r>
              <a:rPr lang="fr-FR" sz="2000" dirty="0" err="1"/>
              <a:t>Neatness</a:t>
            </a:r>
            <a:r>
              <a:rPr lang="fr-FR" sz="2000" dirty="0"/>
              <a:t>, Composition </a:t>
            </a:r>
            <a:r>
              <a:rPr lang="fr-FR" sz="2000" dirty="0" err="1"/>
              <a:t>Errors</a:t>
            </a:r>
            <a:r>
              <a:rPr lang="fr-FR" sz="2000" dirty="0"/>
              <a:t>, and </a:t>
            </a:r>
            <a:r>
              <a:rPr lang="fr-FR" sz="2000" dirty="0" err="1"/>
              <a:t>Essay</a:t>
            </a:r>
            <a:r>
              <a:rPr lang="fr-FR" sz="2000" dirty="0"/>
              <a:t> Grades. </a:t>
            </a:r>
            <a:r>
              <a:rPr lang="fr-FR" sz="2000" i="1" dirty="0"/>
              <a:t>Journal of </a:t>
            </a:r>
            <a:r>
              <a:rPr lang="fr-FR" sz="2000" i="1" dirty="0" err="1"/>
              <a:t>Educational</a:t>
            </a:r>
            <a:r>
              <a:rPr lang="fr-FR" sz="2000" i="1" dirty="0"/>
              <a:t> </a:t>
            </a:r>
            <a:r>
              <a:rPr lang="fr-FR" sz="2000" i="1" dirty="0" err="1"/>
              <a:t>Measurement</a:t>
            </a:r>
            <a:r>
              <a:rPr lang="fr-FR" sz="2000" i="1" dirty="0"/>
              <a:t>, 6(2)</a:t>
            </a:r>
          </a:p>
          <a:p>
            <a:pPr marL="0" indent="0">
              <a:buNone/>
            </a:pPr>
            <a:r>
              <a:rPr lang="fr-FR" sz="2000" i="1" dirty="0"/>
              <a:t> </a:t>
            </a:r>
          </a:p>
          <a:p>
            <a:pPr lvl="1"/>
            <a:r>
              <a:rPr lang="fr-BE" sz="2000" dirty="0"/>
              <a:t>Item : "</a:t>
            </a:r>
            <a:r>
              <a:rPr lang="en-US" sz="2000" i="1" dirty="0"/>
              <a:t>Was the Civil War avoidable ? Take a stand. Support your position in terms of the social, political, and economic events and conditions preceding the War Between the States as discussed in the course”</a:t>
            </a:r>
          </a:p>
          <a:p>
            <a:pPr lvl="1"/>
            <a:r>
              <a:rPr lang="fr-BE" sz="2000" dirty="0"/>
              <a:t>Un copie obtenant un B fut choisie</a:t>
            </a:r>
          </a:p>
          <a:p>
            <a:pPr lvl="1"/>
            <a:r>
              <a:rPr lang="fr-BE" sz="2000" dirty="0"/>
              <a:t>12 formes parallèles (sans faute, 18 fautes de grammaire, 18 fautes d’orthographe) vs (une copie typographiée, une copie nette, une copie presque nette, une copie brouillonne)</a:t>
            </a:r>
          </a:p>
          <a:p>
            <a:pPr lvl="1"/>
            <a:r>
              <a:rPr lang="fr-BE" sz="2000" dirty="0"/>
              <a:t>Proposée à 420 professeurs d’histoire ne devant noter que le contenu, sur base d’une grille d’évaluation  </a:t>
            </a:r>
          </a:p>
        </p:txBody>
      </p:sp>
      <p:pic>
        <p:nvPicPr>
          <p:cNvPr id="5" name="Image 4">
            <a:extLst>
              <a:ext uri="{FF2B5EF4-FFF2-40B4-BE49-F238E27FC236}">
                <a16:creationId xmlns:a16="http://schemas.microsoft.com/office/drawing/2014/main" id="{F2262187-D4D7-A24C-9080-81DE7080C7BE}"/>
              </a:ext>
            </a:extLst>
          </p:cNvPr>
          <p:cNvPicPr>
            <a:picLocks noChangeAspect="1"/>
          </p:cNvPicPr>
          <p:nvPr/>
        </p:nvPicPr>
        <p:blipFill>
          <a:blip r:embed="rId2"/>
          <a:stretch>
            <a:fillRect/>
          </a:stretch>
        </p:blipFill>
        <p:spPr>
          <a:xfrm>
            <a:off x="7164288" y="620688"/>
            <a:ext cx="1848107" cy="933780"/>
          </a:xfrm>
          <a:prstGeom prst="rect">
            <a:avLst/>
          </a:prstGeom>
        </p:spPr>
      </p:pic>
    </p:spTree>
    <p:extLst>
      <p:ext uri="{BB962C8B-B14F-4D97-AF65-F5344CB8AC3E}">
        <p14:creationId xmlns:p14="http://schemas.microsoft.com/office/powerpoint/2010/main" val="23930583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Biais liés à la copie</a:t>
            </a:r>
          </a:p>
        </p:txBody>
      </p:sp>
      <p:sp>
        <p:nvSpPr>
          <p:cNvPr id="3" name="Espace réservé du contenu 2">
            <a:extLst>
              <a:ext uri="{FF2B5EF4-FFF2-40B4-BE49-F238E27FC236}">
                <a16:creationId xmlns:a16="http://schemas.microsoft.com/office/drawing/2014/main" id="{F59EE585-2CA6-4242-A88C-7DD4A5BB3A68}"/>
              </a:ext>
            </a:extLst>
          </p:cNvPr>
          <p:cNvSpPr>
            <a:spLocks noGrp="1"/>
          </p:cNvSpPr>
          <p:nvPr>
            <p:ph idx="1"/>
          </p:nvPr>
        </p:nvSpPr>
        <p:spPr>
          <a:xfrm>
            <a:off x="473481" y="1700808"/>
            <a:ext cx="8229600" cy="799728"/>
          </a:xfrm>
        </p:spPr>
        <p:txBody>
          <a:bodyPr/>
          <a:lstStyle/>
          <a:p>
            <a:pPr marL="0" indent="0">
              <a:buNone/>
            </a:pPr>
            <a:r>
              <a:rPr lang="fr-FR" sz="2000" dirty="0"/>
              <a:t>Marshall, J., &amp; </a:t>
            </a:r>
            <a:r>
              <a:rPr lang="fr-FR" sz="2000" dirty="0" err="1"/>
              <a:t>Powers</a:t>
            </a:r>
            <a:r>
              <a:rPr lang="fr-FR" sz="2000" dirty="0"/>
              <a:t>, J. (1969). </a:t>
            </a:r>
            <a:r>
              <a:rPr lang="fr-FR" sz="2000" dirty="0" err="1"/>
              <a:t>Writing</a:t>
            </a:r>
            <a:r>
              <a:rPr lang="fr-FR" sz="2000" dirty="0"/>
              <a:t> </a:t>
            </a:r>
            <a:r>
              <a:rPr lang="fr-FR" sz="2000" dirty="0" err="1"/>
              <a:t>Neatness</a:t>
            </a:r>
            <a:r>
              <a:rPr lang="fr-FR" sz="2000" dirty="0"/>
              <a:t>, Composition </a:t>
            </a:r>
            <a:r>
              <a:rPr lang="fr-FR" sz="2000" dirty="0" err="1"/>
              <a:t>Errors</a:t>
            </a:r>
            <a:r>
              <a:rPr lang="fr-FR" sz="2000" dirty="0"/>
              <a:t>, and </a:t>
            </a:r>
            <a:r>
              <a:rPr lang="fr-FR" sz="2000" dirty="0" err="1"/>
              <a:t>Essay</a:t>
            </a:r>
            <a:r>
              <a:rPr lang="fr-FR" sz="2000" dirty="0"/>
              <a:t> Grades. </a:t>
            </a:r>
            <a:r>
              <a:rPr lang="fr-FR" sz="2000" i="1" dirty="0"/>
              <a:t>Journal of </a:t>
            </a:r>
            <a:r>
              <a:rPr lang="fr-FR" sz="2000" i="1" dirty="0" err="1"/>
              <a:t>Educational</a:t>
            </a:r>
            <a:r>
              <a:rPr lang="fr-FR" sz="2000" i="1" dirty="0"/>
              <a:t> </a:t>
            </a:r>
            <a:r>
              <a:rPr lang="fr-FR" sz="2000" i="1" dirty="0" err="1"/>
              <a:t>Measurement</a:t>
            </a:r>
            <a:r>
              <a:rPr lang="fr-FR" sz="2000" i="1" dirty="0"/>
              <a:t>, 6(2)</a:t>
            </a:r>
          </a:p>
        </p:txBody>
      </p:sp>
      <p:pic>
        <p:nvPicPr>
          <p:cNvPr id="4" name="Image 3">
            <a:extLst>
              <a:ext uri="{FF2B5EF4-FFF2-40B4-BE49-F238E27FC236}">
                <a16:creationId xmlns:a16="http://schemas.microsoft.com/office/drawing/2014/main" id="{05680455-A34F-B647-B614-C998BE103404}"/>
              </a:ext>
            </a:extLst>
          </p:cNvPr>
          <p:cNvPicPr>
            <a:picLocks noChangeAspect="1"/>
          </p:cNvPicPr>
          <p:nvPr/>
        </p:nvPicPr>
        <p:blipFill>
          <a:blip r:embed="rId2"/>
          <a:stretch>
            <a:fillRect/>
          </a:stretch>
        </p:blipFill>
        <p:spPr>
          <a:xfrm>
            <a:off x="1596760" y="2334110"/>
            <a:ext cx="5950480" cy="4523890"/>
          </a:xfrm>
          <a:prstGeom prst="rect">
            <a:avLst/>
          </a:prstGeom>
        </p:spPr>
      </p:pic>
      <p:pic>
        <p:nvPicPr>
          <p:cNvPr id="5" name="Image 4">
            <a:extLst>
              <a:ext uri="{FF2B5EF4-FFF2-40B4-BE49-F238E27FC236}">
                <a16:creationId xmlns:a16="http://schemas.microsoft.com/office/drawing/2014/main" id="{36337C89-987A-0A46-AFBC-F1BFE151AD3C}"/>
              </a:ext>
            </a:extLst>
          </p:cNvPr>
          <p:cNvPicPr>
            <a:picLocks noChangeAspect="1"/>
          </p:cNvPicPr>
          <p:nvPr/>
        </p:nvPicPr>
        <p:blipFill>
          <a:blip r:embed="rId3"/>
          <a:stretch>
            <a:fillRect/>
          </a:stretch>
        </p:blipFill>
        <p:spPr>
          <a:xfrm>
            <a:off x="7164288" y="676110"/>
            <a:ext cx="1848107" cy="933780"/>
          </a:xfrm>
          <a:prstGeom prst="rect">
            <a:avLst/>
          </a:prstGeom>
        </p:spPr>
      </p:pic>
    </p:spTree>
    <p:extLst>
      <p:ext uri="{BB962C8B-B14F-4D97-AF65-F5344CB8AC3E}">
        <p14:creationId xmlns:p14="http://schemas.microsoft.com/office/powerpoint/2010/main" val="23060785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Les biais liés au jeu de copies</a:t>
            </a:r>
          </a:p>
        </p:txBody>
      </p:sp>
      <p:sp>
        <p:nvSpPr>
          <p:cNvPr id="3" name="Espace réservé du contenu 2">
            <a:extLst>
              <a:ext uri="{FF2B5EF4-FFF2-40B4-BE49-F238E27FC236}">
                <a16:creationId xmlns:a16="http://schemas.microsoft.com/office/drawing/2014/main" id="{F59EE585-2CA6-4242-A88C-7DD4A5BB3A68}"/>
              </a:ext>
            </a:extLst>
          </p:cNvPr>
          <p:cNvSpPr>
            <a:spLocks noGrp="1"/>
          </p:cNvSpPr>
          <p:nvPr>
            <p:ph idx="1"/>
          </p:nvPr>
        </p:nvSpPr>
        <p:spPr>
          <a:xfrm>
            <a:off x="473481" y="1844824"/>
            <a:ext cx="8229600" cy="4408970"/>
          </a:xfrm>
        </p:spPr>
        <p:txBody>
          <a:bodyPr/>
          <a:lstStyle/>
          <a:p>
            <a:pPr algn="just"/>
            <a:r>
              <a:rPr lang="fr-BE" sz="2000" dirty="0"/>
              <a:t>L’effet de contraste ou de contexte</a:t>
            </a:r>
          </a:p>
          <a:p>
            <a:pPr lvl="1" algn="just"/>
            <a:r>
              <a:rPr lang="fr-BE" sz="1800" dirty="0" err="1"/>
              <a:t>Bonniol</a:t>
            </a:r>
            <a:r>
              <a:rPr lang="fr-BE" sz="1800" dirty="0"/>
              <a:t> (1972), en France, propose une série de devoirs à corriger par deux groupes de neuf correcteurs. Les copies sont identiques dans les deux groupes mais présentées en ordre inverse. Il constate des différences importantes entre les deux groupes. Il poursuit en plaçant des ancres positives et négatives et constate un effet de contraste.</a:t>
            </a:r>
          </a:p>
          <a:p>
            <a:pPr lvl="1" algn="just"/>
            <a:r>
              <a:rPr lang="fr-BE" sz="1800" dirty="0"/>
              <a:t>Hales et Tokar (1975) réalisent la même expérience en plaçant 5 ancres négatives ou positives et constatent également un effet de contraste.</a:t>
            </a:r>
          </a:p>
          <a:p>
            <a:pPr lvl="1" algn="just"/>
            <a:r>
              <a:rPr lang="fr-BE" sz="1800" dirty="0"/>
              <a:t>Hughes, Keeling et Tuck (1980) démontrent que : l’effet [1] est plus grand pour les copies moyennes [2] ne dépend pas de l’emplacement de l’ancre [3] ne dépend pas du type de correction (holistique vs. analytique).</a:t>
            </a:r>
            <a:endParaRPr lang="fr-BE" sz="1600" dirty="0"/>
          </a:p>
          <a:p>
            <a:pPr lvl="1"/>
            <a:endParaRPr lang="fr-FR" sz="1600" dirty="0"/>
          </a:p>
          <a:p>
            <a:pPr marL="0" indent="0">
              <a:buNone/>
            </a:pPr>
            <a:endParaRPr lang="fr-FR" sz="2000" i="1" dirty="0"/>
          </a:p>
        </p:txBody>
      </p:sp>
      <p:pic>
        <p:nvPicPr>
          <p:cNvPr id="4" name="Image 3">
            <a:extLst>
              <a:ext uri="{FF2B5EF4-FFF2-40B4-BE49-F238E27FC236}">
                <a16:creationId xmlns:a16="http://schemas.microsoft.com/office/drawing/2014/main" id="{F7F5439C-F6EC-7B4E-B791-C01587A3F847}"/>
              </a:ext>
            </a:extLst>
          </p:cNvPr>
          <p:cNvPicPr>
            <a:picLocks noChangeAspect="1"/>
          </p:cNvPicPr>
          <p:nvPr/>
        </p:nvPicPr>
        <p:blipFill>
          <a:blip r:embed="rId2"/>
          <a:stretch>
            <a:fillRect/>
          </a:stretch>
        </p:blipFill>
        <p:spPr>
          <a:xfrm>
            <a:off x="7446199" y="620688"/>
            <a:ext cx="1256882" cy="2017142"/>
          </a:xfrm>
          <a:prstGeom prst="rect">
            <a:avLst/>
          </a:prstGeom>
        </p:spPr>
      </p:pic>
    </p:spTree>
    <p:extLst>
      <p:ext uri="{BB962C8B-B14F-4D97-AF65-F5344CB8AC3E}">
        <p14:creationId xmlns:p14="http://schemas.microsoft.com/office/powerpoint/2010/main" val="2225652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Les biais liés au jeu de copies</a:t>
            </a:r>
          </a:p>
        </p:txBody>
      </p:sp>
      <p:sp>
        <p:nvSpPr>
          <p:cNvPr id="3" name="Espace réservé du contenu 2">
            <a:extLst>
              <a:ext uri="{FF2B5EF4-FFF2-40B4-BE49-F238E27FC236}">
                <a16:creationId xmlns:a16="http://schemas.microsoft.com/office/drawing/2014/main" id="{F59EE585-2CA6-4242-A88C-7DD4A5BB3A68}"/>
              </a:ext>
            </a:extLst>
          </p:cNvPr>
          <p:cNvSpPr>
            <a:spLocks noGrp="1"/>
          </p:cNvSpPr>
          <p:nvPr>
            <p:ph idx="1"/>
          </p:nvPr>
        </p:nvSpPr>
        <p:spPr>
          <a:xfrm>
            <a:off x="251520" y="1844824"/>
            <a:ext cx="8451561" cy="4896544"/>
          </a:xfrm>
        </p:spPr>
        <p:txBody>
          <a:bodyPr/>
          <a:lstStyle/>
          <a:p>
            <a:pPr algn="just"/>
            <a:r>
              <a:rPr lang="fr-BE" sz="2000" dirty="0"/>
              <a:t>L’effet de contraste ou de contexte</a:t>
            </a:r>
          </a:p>
          <a:p>
            <a:pPr lvl="1" algn="just">
              <a:spcBef>
                <a:spcPts val="400"/>
              </a:spcBef>
              <a:defRPr sz="3400">
                <a:solidFill>
                  <a:srgbClr val="000000"/>
                </a:solidFill>
              </a:defRPr>
            </a:pPr>
            <a:r>
              <a:rPr lang="fr-BE" sz="1800" dirty="0"/>
              <a:t>Hughes, Keeling et </a:t>
            </a:r>
            <a:r>
              <a:rPr lang="fr-BE" sz="1800" dirty="0" err="1"/>
              <a:t>Tuck</a:t>
            </a:r>
            <a:r>
              <a:rPr lang="fr-BE" sz="1800" dirty="0"/>
              <a:t> (1983) tentent de maîtriser cet effet de contexte. Il créent trois groupes de correcteurs. Le premier est le groupe contrôle. Dans le second, ils informent les correcteurs sur les biais liés au contexte et leur demandent d’y être attentifs. Dans le troisième, ils informent les correcteurs sur ce type de biais et leur demandent d'annoter les copies lors d’une première lecture puis de leur donner un score lors d’une seconde lecture. Tous les groupes présentent un effet de contexte de même ampleur.</a:t>
            </a:r>
          </a:p>
          <a:p>
            <a:pPr lvl="1" algn="just">
              <a:spcBef>
                <a:spcPts val="400"/>
              </a:spcBef>
              <a:defRPr sz="3400">
                <a:solidFill>
                  <a:srgbClr val="000000"/>
                </a:solidFill>
              </a:defRPr>
            </a:pPr>
            <a:r>
              <a:rPr lang="fr-BE" sz="1800" dirty="0"/>
              <a:t>Hughes, Keeling et Tuck (1984) tentent toujours de maîtriser cet effet de contraste, cette fois en fournissant aux correcteurs un canevas précis de correction. L’effet de contexte persiste. </a:t>
            </a:r>
          </a:p>
          <a:p>
            <a:pPr lvl="1"/>
            <a:endParaRPr lang="fr-BE" sz="1800" dirty="0"/>
          </a:p>
          <a:p>
            <a:pPr marL="457200" lvl="1" indent="0">
              <a:buNone/>
            </a:pPr>
            <a:endParaRPr lang="fr-FR" sz="1600" dirty="0"/>
          </a:p>
          <a:p>
            <a:pPr marL="0" indent="0">
              <a:buNone/>
            </a:pPr>
            <a:endParaRPr lang="fr-FR" sz="2000" i="1" dirty="0"/>
          </a:p>
        </p:txBody>
      </p:sp>
      <p:pic>
        <p:nvPicPr>
          <p:cNvPr id="5" name="Image 4">
            <a:extLst>
              <a:ext uri="{FF2B5EF4-FFF2-40B4-BE49-F238E27FC236}">
                <a16:creationId xmlns:a16="http://schemas.microsoft.com/office/drawing/2014/main" id="{E39D21B3-771E-6341-B24E-EBDDE7EC815E}"/>
              </a:ext>
            </a:extLst>
          </p:cNvPr>
          <p:cNvPicPr>
            <a:picLocks noChangeAspect="1"/>
          </p:cNvPicPr>
          <p:nvPr/>
        </p:nvPicPr>
        <p:blipFill>
          <a:blip r:embed="rId2"/>
          <a:stretch>
            <a:fillRect/>
          </a:stretch>
        </p:blipFill>
        <p:spPr>
          <a:xfrm>
            <a:off x="7446199" y="620688"/>
            <a:ext cx="1256882" cy="2017142"/>
          </a:xfrm>
          <a:prstGeom prst="rect">
            <a:avLst/>
          </a:prstGeom>
        </p:spPr>
      </p:pic>
    </p:spTree>
    <p:extLst>
      <p:ext uri="{BB962C8B-B14F-4D97-AF65-F5344CB8AC3E}">
        <p14:creationId xmlns:p14="http://schemas.microsoft.com/office/powerpoint/2010/main" val="34484350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Les biais liés à l’évalué</a:t>
            </a:r>
          </a:p>
        </p:txBody>
      </p:sp>
      <p:sp>
        <p:nvSpPr>
          <p:cNvPr id="3" name="Espace réservé du contenu 2">
            <a:extLst>
              <a:ext uri="{FF2B5EF4-FFF2-40B4-BE49-F238E27FC236}">
                <a16:creationId xmlns:a16="http://schemas.microsoft.com/office/drawing/2014/main" id="{F59EE585-2CA6-4242-A88C-7DD4A5BB3A68}"/>
              </a:ext>
            </a:extLst>
          </p:cNvPr>
          <p:cNvSpPr>
            <a:spLocks noGrp="1"/>
          </p:cNvSpPr>
          <p:nvPr>
            <p:ph idx="1"/>
          </p:nvPr>
        </p:nvSpPr>
        <p:spPr>
          <a:xfrm>
            <a:off x="473481" y="1844824"/>
            <a:ext cx="6258759" cy="4408970"/>
          </a:xfrm>
        </p:spPr>
        <p:txBody>
          <a:bodyPr/>
          <a:lstStyle/>
          <a:p>
            <a:r>
              <a:rPr lang="fr-BE" sz="2000" dirty="0"/>
              <a:t>L’effet de stéréotypie ou d’inertie</a:t>
            </a:r>
          </a:p>
          <a:p>
            <a:pPr lvl="1" algn="just"/>
            <a:r>
              <a:rPr lang="fr-BE" sz="1800" dirty="0" err="1"/>
              <a:t>Caverni</a:t>
            </a:r>
            <a:r>
              <a:rPr lang="fr-BE" sz="1800" dirty="0"/>
              <a:t>, Fabre et </a:t>
            </a:r>
            <a:r>
              <a:rPr lang="fr-BE" sz="1800" dirty="0" err="1"/>
              <a:t>Noizet</a:t>
            </a:r>
            <a:r>
              <a:rPr lang="fr-BE" sz="1800" dirty="0"/>
              <a:t> (1975) proposent à des enseignants d’évaluer quatre mêmes copies. Celles-ci sont accompagnées de 5 notes sensées avoir été obtenues précédemment par l’auteur de la copie. Les auteurs observent que les résultats antérieurs d’un élève, même inconnu, tendent à influencer l’évaluateur. </a:t>
            </a:r>
          </a:p>
          <a:p>
            <a:pPr lvl="1" algn="just"/>
            <a:r>
              <a:rPr lang="fr-BE" sz="1800" dirty="0" err="1"/>
              <a:t>Bonniol</a:t>
            </a:r>
            <a:r>
              <a:rPr lang="fr-BE" sz="1800" dirty="0"/>
              <a:t>, </a:t>
            </a:r>
            <a:r>
              <a:rPr lang="fr-BE" sz="1800" dirty="0" err="1"/>
              <a:t>Caverni</a:t>
            </a:r>
            <a:r>
              <a:rPr lang="fr-BE" sz="1800" dirty="0"/>
              <a:t> et </a:t>
            </a:r>
            <a:r>
              <a:rPr lang="fr-BE" sz="1800" dirty="0" err="1"/>
              <a:t>Noizet</a:t>
            </a:r>
            <a:r>
              <a:rPr lang="fr-BE" sz="1800" dirty="0"/>
              <a:t> (1972) distribuent aléatoirement des devoirs d’élèves en deux classes fictives. Une sixième A sensée être une section forte et une sixième C sensée être une section faible. La 6ème A obtient une moyenne de 11,16/20. La 6ème C obtient quant à elle une moyenne de 9,65.</a:t>
            </a:r>
          </a:p>
          <a:p>
            <a:pPr lvl="1" algn="just"/>
            <a:r>
              <a:rPr lang="fr-BE" sz="1800" dirty="0"/>
              <a:t>Zillig (1967) relève que cette tendance est également présente dans la correction orthographique. </a:t>
            </a:r>
          </a:p>
          <a:p>
            <a:pPr lvl="1" algn="just"/>
            <a:endParaRPr lang="fr-BE" sz="1200" dirty="0"/>
          </a:p>
          <a:p>
            <a:pPr lvl="1" algn="just"/>
            <a:endParaRPr lang="fr-FR" sz="1600" dirty="0"/>
          </a:p>
          <a:p>
            <a:pPr marL="0" indent="0">
              <a:buNone/>
            </a:pPr>
            <a:endParaRPr lang="fr-FR" sz="2000" i="1" dirty="0"/>
          </a:p>
        </p:txBody>
      </p:sp>
      <p:pic>
        <p:nvPicPr>
          <p:cNvPr id="4" name="Image 3">
            <a:extLst>
              <a:ext uri="{FF2B5EF4-FFF2-40B4-BE49-F238E27FC236}">
                <a16:creationId xmlns:a16="http://schemas.microsoft.com/office/drawing/2014/main" id="{6F9BB05B-B10E-AC4C-8A0C-C09ECF3AB205}"/>
              </a:ext>
            </a:extLst>
          </p:cNvPr>
          <p:cNvPicPr>
            <a:picLocks noChangeAspect="1"/>
          </p:cNvPicPr>
          <p:nvPr/>
        </p:nvPicPr>
        <p:blipFill>
          <a:blip r:embed="rId3"/>
          <a:stretch>
            <a:fillRect/>
          </a:stretch>
        </p:blipFill>
        <p:spPr>
          <a:xfrm>
            <a:off x="6591861" y="610952"/>
            <a:ext cx="2094939" cy="1064096"/>
          </a:xfrm>
          <a:prstGeom prst="rect">
            <a:avLst/>
          </a:prstGeom>
        </p:spPr>
      </p:pic>
      <p:pic>
        <p:nvPicPr>
          <p:cNvPr id="6" name="droppedImage.pdf">
            <a:extLst>
              <a:ext uri="{FF2B5EF4-FFF2-40B4-BE49-F238E27FC236}">
                <a16:creationId xmlns:a16="http://schemas.microsoft.com/office/drawing/2014/main" id="{D82E2607-3BFA-094C-90D8-EA2EAE6D0659}"/>
              </a:ext>
            </a:extLst>
          </p:cNvPr>
          <p:cNvPicPr>
            <a:picLocks noChangeAspect="1"/>
          </p:cNvPicPr>
          <p:nvPr/>
        </p:nvPicPr>
        <p:blipFill>
          <a:blip r:embed="rId4">
            <a:extLst/>
          </a:blip>
          <a:stretch>
            <a:fillRect/>
          </a:stretch>
        </p:blipFill>
        <p:spPr>
          <a:xfrm>
            <a:off x="6876256" y="2734628"/>
            <a:ext cx="2198146" cy="2629362"/>
          </a:xfrm>
          <a:prstGeom prst="rect">
            <a:avLst/>
          </a:prstGeom>
          <a:ln w="12700">
            <a:miter lim="400000"/>
          </a:ln>
        </p:spPr>
      </p:pic>
      <p:sp>
        <p:nvSpPr>
          <p:cNvPr id="7" name="Rectangle 6">
            <a:extLst>
              <a:ext uri="{FF2B5EF4-FFF2-40B4-BE49-F238E27FC236}">
                <a16:creationId xmlns:a16="http://schemas.microsoft.com/office/drawing/2014/main" id="{9E9809A6-5A19-3549-BC44-104D675743B6}"/>
              </a:ext>
            </a:extLst>
          </p:cNvPr>
          <p:cNvSpPr/>
          <p:nvPr/>
        </p:nvSpPr>
        <p:spPr>
          <a:xfrm>
            <a:off x="7740352" y="2888380"/>
            <a:ext cx="1709936" cy="1077218"/>
          </a:xfrm>
          <a:prstGeom prst="rect">
            <a:avLst/>
          </a:prstGeom>
        </p:spPr>
        <p:txBody>
          <a:bodyPr wrap="square">
            <a:spAutoFit/>
          </a:bodyPr>
          <a:lstStyle/>
          <a:p>
            <a:r>
              <a:rPr lang="fr-BE" sz="1600" dirty="0"/>
              <a:t>Et chez mes collègues, quelles sont </a:t>
            </a:r>
          </a:p>
          <a:p>
            <a:r>
              <a:rPr lang="fr-BE" sz="1600" dirty="0"/>
              <a:t>vos cotes ?</a:t>
            </a:r>
          </a:p>
        </p:txBody>
      </p:sp>
    </p:spTree>
    <p:extLst>
      <p:ext uri="{BB962C8B-B14F-4D97-AF65-F5344CB8AC3E}">
        <p14:creationId xmlns:p14="http://schemas.microsoft.com/office/powerpoint/2010/main" val="34630114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Les biais liés à l’évalué</a:t>
            </a:r>
          </a:p>
        </p:txBody>
      </p:sp>
      <p:sp>
        <p:nvSpPr>
          <p:cNvPr id="3" name="Espace réservé du contenu 2">
            <a:extLst>
              <a:ext uri="{FF2B5EF4-FFF2-40B4-BE49-F238E27FC236}">
                <a16:creationId xmlns:a16="http://schemas.microsoft.com/office/drawing/2014/main" id="{F59EE585-2CA6-4242-A88C-7DD4A5BB3A68}"/>
              </a:ext>
            </a:extLst>
          </p:cNvPr>
          <p:cNvSpPr>
            <a:spLocks noGrp="1"/>
          </p:cNvSpPr>
          <p:nvPr>
            <p:ph idx="1"/>
          </p:nvPr>
        </p:nvSpPr>
        <p:spPr>
          <a:xfrm>
            <a:off x="179513" y="1844824"/>
            <a:ext cx="6192688" cy="4408970"/>
          </a:xfrm>
        </p:spPr>
        <p:txBody>
          <a:bodyPr/>
          <a:lstStyle/>
          <a:p>
            <a:r>
              <a:rPr lang="fr-BE" sz="2000" dirty="0"/>
              <a:t>La distribution forcée (loi de Posthumus)</a:t>
            </a:r>
          </a:p>
          <a:p>
            <a:pPr lvl="1" algn="just"/>
            <a:r>
              <a:rPr lang="fr-BE" sz="1800" dirty="0"/>
              <a:t>Un enseignant tend à ajuster le niveau de ses appréciations des performances des élèves de façon à conserver, d’année en année, approximativement la même distribution (gaussienne) des notes.</a:t>
            </a:r>
          </a:p>
          <a:p>
            <a:pPr lvl="1" algn="just"/>
            <a:r>
              <a:rPr lang="fr-BE" sz="1800" dirty="0"/>
              <a:t>Rot et Butas (1959) décrivent l’expérience de </a:t>
            </a:r>
            <a:r>
              <a:rPr lang="fr-BE" sz="1800" dirty="0" err="1"/>
              <a:t>Gjorgjevski</a:t>
            </a:r>
            <a:r>
              <a:rPr lang="fr-BE" sz="1800" dirty="0"/>
              <a:t>. Dans celle-ci, cinq professeurs doivent noter cent copies. Il extrait ensuite 15 copies ayant obtenu le même score et les redistribue à quatre autres enseignants. La dispersion des notes entre les deux phases de correction est identique. C’est l’effet de tendance centrale.</a:t>
            </a:r>
          </a:p>
          <a:p>
            <a:pPr lvl="1" algn="just"/>
            <a:r>
              <a:rPr lang="fr-BE" sz="1800" dirty="0"/>
              <a:t>Pinot de Moreira (2001) : certains correcteurs ajustent leur sévérité au fur et à mesure des corrections, passant de sévère à clément et vice-versa.</a:t>
            </a:r>
          </a:p>
          <a:p>
            <a:pPr lvl="1"/>
            <a:endParaRPr lang="fr-FR" sz="1600" dirty="0"/>
          </a:p>
          <a:p>
            <a:pPr marL="0" indent="0">
              <a:buNone/>
            </a:pPr>
            <a:endParaRPr lang="fr-FR" sz="2000" i="1" dirty="0"/>
          </a:p>
        </p:txBody>
      </p:sp>
      <p:pic>
        <p:nvPicPr>
          <p:cNvPr id="5" name="Image 4">
            <a:extLst>
              <a:ext uri="{FF2B5EF4-FFF2-40B4-BE49-F238E27FC236}">
                <a16:creationId xmlns:a16="http://schemas.microsoft.com/office/drawing/2014/main" id="{CDCC5727-76CA-8848-9AC3-6A0D59786DEC}"/>
              </a:ext>
            </a:extLst>
          </p:cNvPr>
          <p:cNvPicPr>
            <a:picLocks noChangeAspect="1"/>
          </p:cNvPicPr>
          <p:nvPr/>
        </p:nvPicPr>
        <p:blipFill>
          <a:blip r:embed="rId3"/>
          <a:stretch>
            <a:fillRect/>
          </a:stretch>
        </p:blipFill>
        <p:spPr>
          <a:xfrm>
            <a:off x="5652120" y="493121"/>
            <a:ext cx="2804368" cy="1273815"/>
          </a:xfrm>
          <a:prstGeom prst="rect">
            <a:avLst/>
          </a:prstGeom>
        </p:spPr>
      </p:pic>
      <p:pic>
        <p:nvPicPr>
          <p:cNvPr id="10" name="49687504-1.jpg">
            <a:extLst>
              <a:ext uri="{FF2B5EF4-FFF2-40B4-BE49-F238E27FC236}">
                <a16:creationId xmlns:a16="http://schemas.microsoft.com/office/drawing/2014/main" id="{821DBEBA-4BD0-7548-8EDE-02D6BE1156E3}"/>
              </a:ext>
            </a:extLst>
          </p:cNvPr>
          <p:cNvPicPr>
            <a:picLocks noChangeAspect="1"/>
          </p:cNvPicPr>
          <p:nvPr/>
        </p:nvPicPr>
        <p:blipFill>
          <a:blip r:embed="rId4">
            <a:extLst/>
          </a:blip>
          <a:stretch>
            <a:fillRect/>
          </a:stretch>
        </p:blipFill>
        <p:spPr>
          <a:xfrm>
            <a:off x="6444208" y="3089672"/>
            <a:ext cx="2555776" cy="2427560"/>
          </a:xfrm>
          <a:prstGeom prst="rect">
            <a:avLst/>
          </a:prstGeom>
          <a:ln w="12700">
            <a:miter lim="400000"/>
          </a:ln>
        </p:spPr>
      </p:pic>
    </p:spTree>
    <p:extLst>
      <p:ext uri="{BB962C8B-B14F-4D97-AF65-F5344CB8AC3E}">
        <p14:creationId xmlns:p14="http://schemas.microsoft.com/office/powerpoint/2010/main" val="41290264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algn="ctr"/>
            <a:r>
              <a:rPr lang="fr-BE" sz="4000" dirty="0"/>
              <a:t>Un peu de docimologie positive</a:t>
            </a:r>
          </a:p>
        </p:txBody>
      </p:sp>
    </p:spTree>
    <p:extLst>
      <p:ext uri="{BB962C8B-B14F-4D97-AF65-F5344CB8AC3E}">
        <p14:creationId xmlns:p14="http://schemas.microsoft.com/office/powerpoint/2010/main" val="3126618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algn="ctr"/>
            <a:r>
              <a:rPr lang="fr-BE" sz="4000" dirty="0"/>
              <a:t>Débriefing de l’exercice 1</a:t>
            </a:r>
          </a:p>
        </p:txBody>
      </p:sp>
      <p:sp>
        <p:nvSpPr>
          <p:cNvPr id="2051" name="Rectangle 3"/>
          <p:cNvSpPr>
            <a:spLocks noGrp="1" noChangeArrowheads="1"/>
          </p:cNvSpPr>
          <p:nvPr>
            <p:ph type="subTitle" idx="1"/>
          </p:nvPr>
        </p:nvSpPr>
        <p:spPr>
          <a:xfrm>
            <a:off x="5940152" y="5805264"/>
            <a:ext cx="2987824" cy="792088"/>
          </a:xfrm>
        </p:spPr>
        <p:txBody>
          <a:bodyPr/>
          <a:lstStyle/>
          <a:p>
            <a:pPr algn="r"/>
            <a:endParaRPr lang="fr-BE" sz="2000" dirty="0"/>
          </a:p>
        </p:txBody>
      </p:sp>
    </p:spTree>
    <p:extLst>
      <p:ext uri="{BB962C8B-B14F-4D97-AF65-F5344CB8AC3E}">
        <p14:creationId xmlns:p14="http://schemas.microsoft.com/office/powerpoint/2010/main" val="15177905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 cycle qualité en évaluation</a:t>
            </a:r>
          </a:p>
        </p:txBody>
      </p:sp>
      <p:pic>
        <p:nvPicPr>
          <p:cNvPr id="7" name="image.png">
            <a:extLst>
              <a:ext uri="{FF2B5EF4-FFF2-40B4-BE49-F238E27FC236}">
                <a16:creationId xmlns:a16="http://schemas.microsoft.com/office/drawing/2014/main" id="{FF99C298-D31F-C341-A55C-9D9773D9A117}"/>
              </a:ext>
            </a:extLst>
          </p:cNvPr>
          <p:cNvPicPr>
            <a:picLocks/>
          </p:cNvPicPr>
          <p:nvPr/>
        </p:nvPicPr>
        <p:blipFill>
          <a:blip r:embed="rId3">
            <a:extLst/>
          </a:blip>
          <a:stretch>
            <a:fillRect/>
          </a:stretch>
        </p:blipFill>
        <p:spPr>
          <a:xfrm>
            <a:off x="245213" y="1700808"/>
            <a:ext cx="8653574" cy="4824536"/>
          </a:xfrm>
          <a:prstGeom prst="rect">
            <a:avLst/>
          </a:prstGeom>
          <a:ln w="12700">
            <a:miter lim="400000"/>
          </a:ln>
        </p:spPr>
      </p:pic>
      <p:sp>
        <p:nvSpPr>
          <p:cNvPr id="3" name="ZoneTexte 2">
            <a:extLst>
              <a:ext uri="{FF2B5EF4-FFF2-40B4-BE49-F238E27FC236}">
                <a16:creationId xmlns:a16="http://schemas.microsoft.com/office/drawing/2014/main" id="{C4F0D3F8-13D8-F242-A7F1-FCF611DEAE73}"/>
              </a:ext>
            </a:extLst>
          </p:cNvPr>
          <p:cNvSpPr txBox="1"/>
          <p:nvPr/>
        </p:nvSpPr>
        <p:spPr>
          <a:xfrm>
            <a:off x="7164288" y="6309320"/>
            <a:ext cx="1402948" cy="369332"/>
          </a:xfrm>
          <a:prstGeom prst="rect">
            <a:avLst/>
          </a:prstGeom>
          <a:noFill/>
        </p:spPr>
        <p:txBody>
          <a:bodyPr wrap="none" rtlCol="0">
            <a:spAutoFit/>
          </a:bodyPr>
          <a:lstStyle/>
          <a:p>
            <a:r>
              <a:rPr lang="fr-FR" dirty="0"/>
              <a:t>Gilles, 2002</a:t>
            </a:r>
          </a:p>
        </p:txBody>
      </p:sp>
    </p:spTree>
    <p:extLst>
      <p:ext uri="{BB962C8B-B14F-4D97-AF65-F5344CB8AC3E}">
        <p14:creationId xmlns:p14="http://schemas.microsoft.com/office/powerpoint/2010/main" val="1794326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Zoom sur l’étape 1 : Analyse</a:t>
            </a:r>
          </a:p>
        </p:txBody>
      </p:sp>
      <p:pic>
        <p:nvPicPr>
          <p:cNvPr id="7" name="Image 6">
            <a:extLst>
              <a:ext uri="{FF2B5EF4-FFF2-40B4-BE49-F238E27FC236}">
                <a16:creationId xmlns:a16="http://schemas.microsoft.com/office/drawing/2014/main" id="{7A6A5ECE-2108-A946-A113-A6EC84E897B2}"/>
              </a:ext>
            </a:extLst>
          </p:cNvPr>
          <p:cNvPicPr>
            <a:picLocks noChangeAspect="1"/>
          </p:cNvPicPr>
          <p:nvPr/>
        </p:nvPicPr>
        <p:blipFill>
          <a:blip r:embed="rId3"/>
          <a:stretch>
            <a:fillRect/>
          </a:stretch>
        </p:blipFill>
        <p:spPr>
          <a:xfrm>
            <a:off x="971600" y="1556792"/>
            <a:ext cx="7488832" cy="5146266"/>
          </a:xfrm>
          <a:prstGeom prst="rect">
            <a:avLst/>
          </a:prstGeom>
        </p:spPr>
      </p:pic>
      <p:sp>
        <p:nvSpPr>
          <p:cNvPr id="3" name="Rectangle 2">
            <a:extLst>
              <a:ext uri="{FF2B5EF4-FFF2-40B4-BE49-F238E27FC236}">
                <a16:creationId xmlns:a16="http://schemas.microsoft.com/office/drawing/2014/main" id="{BAD8DB26-4D83-604B-BA86-4FF86F0DE4AF}"/>
              </a:ext>
            </a:extLst>
          </p:cNvPr>
          <p:cNvSpPr/>
          <p:nvPr/>
        </p:nvSpPr>
        <p:spPr>
          <a:xfrm>
            <a:off x="2286000" y="3105835"/>
            <a:ext cx="4572000" cy="646331"/>
          </a:xfrm>
          <a:prstGeom prst="rect">
            <a:avLst/>
          </a:prstGeom>
        </p:spPr>
        <p:txBody>
          <a:bodyPr>
            <a:spAutoFit/>
          </a:bodyPr>
          <a:lstStyle/>
          <a:p>
            <a:r>
              <a:rPr lang="fr-FR" dirty="0"/>
              <a:t>https://</a:t>
            </a:r>
            <a:r>
              <a:rPr lang="fr-FR" dirty="0" err="1"/>
              <a:t>www.youtube.com</a:t>
            </a:r>
            <a:r>
              <a:rPr lang="fr-FR" dirty="0"/>
              <a:t>/</a:t>
            </a:r>
            <a:r>
              <a:rPr lang="fr-FR" dirty="0" err="1"/>
              <a:t>watch?v</a:t>
            </a:r>
            <a:r>
              <a:rPr lang="fr-FR" dirty="0"/>
              <a:t>=voTxhO1Qck4</a:t>
            </a:r>
          </a:p>
        </p:txBody>
      </p:sp>
    </p:spTree>
    <p:extLst>
      <p:ext uri="{BB962C8B-B14F-4D97-AF65-F5344CB8AC3E}">
        <p14:creationId xmlns:p14="http://schemas.microsoft.com/office/powerpoint/2010/main" val="30283234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 cycle qualité en évaluation</a:t>
            </a:r>
          </a:p>
        </p:txBody>
      </p:sp>
      <p:pic>
        <p:nvPicPr>
          <p:cNvPr id="7" name="image.png">
            <a:extLst>
              <a:ext uri="{FF2B5EF4-FFF2-40B4-BE49-F238E27FC236}">
                <a16:creationId xmlns:a16="http://schemas.microsoft.com/office/drawing/2014/main" id="{FF99C298-D31F-C341-A55C-9D9773D9A117}"/>
              </a:ext>
            </a:extLst>
          </p:cNvPr>
          <p:cNvPicPr>
            <a:picLocks/>
          </p:cNvPicPr>
          <p:nvPr/>
        </p:nvPicPr>
        <p:blipFill>
          <a:blip r:embed="rId3">
            <a:extLst/>
          </a:blip>
          <a:stretch>
            <a:fillRect/>
          </a:stretch>
        </p:blipFill>
        <p:spPr>
          <a:xfrm>
            <a:off x="245213" y="1700808"/>
            <a:ext cx="8653574" cy="4824536"/>
          </a:xfrm>
          <a:prstGeom prst="rect">
            <a:avLst/>
          </a:prstGeom>
          <a:ln w="12700">
            <a:miter lim="400000"/>
          </a:ln>
        </p:spPr>
      </p:pic>
      <p:sp>
        <p:nvSpPr>
          <p:cNvPr id="3" name="ZoneTexte 2">
            <a:extLst>
              <a:ext uri="{FF2B5EF4-FFF2-40B4-BE49-F238E27FC236}">
                <a16:creationId xmlns:a16="http://schemas.microsoft.com/office/drawing/2014/main" id="{C4F0D3F8-13D8-F242-A7F1-FCF611DEAE73}"/>
              </a:ext>
            </a:extLst>
          </p:cNvPr>
          <p:cNvSpPr txBox="1"/>
          <p:nvPr/>
        </p:nvSpPr>
        <p:spPr>
          <a:xfrm>
            <a:off x="7164288" y="6309320"/>
            <a:ext cx="1402948" cy="369332"/>
          </a:xfrm>
          <a:prstGeom prst="rect">
            <a:avLst/>
          </a:prstGeom>
          <a:noFill/>
        </p:spPr>
        <p:txBody>
          <a:bodyPr wrap="none" rtlCol="0">
            <a:spAutoFit/>
          </a:bodyPr>
          <a:lstStyle/>
          <a:p>
            <a:r>
              <a:rPr lang="fr-FR" dirty="0"/>
              <a:t>Gilles, 2002</a:t>
            </a:r>
          </a:p>
        </p:txBody>
      </p:sp>
    </p:spTree>
    <p:extLst>
      <p:ext uri="{BB962C8B-B14F-4D97-AF65-F5344CB8AC3E}">
        <p14:creationId xmlns:p14="http://schemas.microsoft.com/office/powerpoint/2010/main" val="9650167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8">
            <a:extLst>
              <a:ext uri="{FF2B5EF4-FFF2-40B4-BE49-F238E27FC236}">
                <a16:creationId xmlns:a16="http://schemas.microsoft.com/office/drawing/2014/main" id="{B92D1396-10D9-1046-AD42-D34678A4D534}"/>
              </a:ext>
            </a:extLst>
          </p:cNvPr>
          <p:cNvSpPr>
            <a:spLocks noGrp="1"/>
          </p:cNvSpPr>
          <p:nvPr>
            <p:ph idx="1"/>
          </p:nvPr>
        </p:nvSpPr>
        <p:spPr/>
        <p:txBody>
          <a:bodyPr/>
          <a:lstStyle/>
          <a:p>
            <a:pPr marL="0" indent="0" algn="just">
              <a:buNone/>
            </a:pPr>
            <a:r>
              <a:rPr lang="fr-FR" sz="2000" dirty="0"/>
              <a:t>Choix des modalités et options de questionnement</a:t>
            </a:r>
          </a:p>
          <a:p>
            <a:pPr marL="0" indent="0" algn="just">
              <a:buNone/>
            </a:pPr>
            <a:endParaRPr lang="fr-FR" sz="2000" dirty="0"/>
          </a:p>
          <a:p>
            <a:pPr algn="just"/>
            <a:r>
              <a:rPr lang="fr-FR" sz="2000" dirty="0"/>
              <a:t>Choisir les modalités en s’appuyant sur les éléments de la table de spécification</a:t>
            </a:r>
          </a:p>
          <a:p>
            <a:pPr algn="just"/>
            <a:r>
              <a:rPr lang="fr-FR" sz="2000" dirty="0"/>
              <a:t>Multiplier les méthodes d’évaluation</a:t>
            </a:r>
          </a:p>
          <a:p>
            <a:pPr algn="just"/>
            <a:r>
              <a:rPr lang="fr-FR" sz="2000" dirty="0"/>
              <a:t>Evaluer à l’oral les performances les plus complexes</a:t>
            </a:r>
          </a:p>
          <a:p>
            <a:pPr algn="just"/>
            <a:r>
              <a:rPr lang="fr-FR" sz="2000" dirty="0"/>
              <a:t>L’oral prend du temps, favorise l’erreur aléatoire, est souvent faible en terme de validité de contenu, rend difficile la traçabilité</a:t>
            </a:r>
          </a:p>
          <a:p>
            <a:pPr algn="just"/>
            <a:r>
              <a:rPr lang="fr-FR" sz="2000" dirty="0"/>
              <a:t>L’oral permet l’évaluation de compétences langagières, peut être diagnostique et formatif, favorise la validité de processus de réponse</a:t>
            </a:r>
          </a:p>
          <a:p>
            <a:pPr algn="just"/>
            <a:endParaRPr lang="fr-FR" sz="2000" dirty="0"/>
          </a:p>
          <a:p>
            <a:pPr marL="0" indent="0">
              <a:buNone/>
            </a:pPr>
            <a:endParaRPr lang="fr-FR" dirty="0"/>
          </a:p>
        </p:txBody>
      </p:sp>
      <p:sp>
        <p:nvSpPr>
          <p:cNvPr id="6" name="Titre 1">
            <a:extLst>
              <a:ext uri="{FF2B5EF4-FFF2-40B4-BE49-F238E27FC236}">
                <a16:creationId xmlns:a16="http://schemas.microsoft.com/office/drawing/2014/main" id="{8224E8CD-C62D-7A43-8BC6-E824F1D55534}"/>
              </a:ext>
            </a:extLst>
          </p:cNvPr>
          <p:cNvSpPr txBox="1">
            <a:spLocks/>
          </p:cNvSpPr>
          <p:nvPr/>
        </p:nvSpPr>
        <p:spPr bwMode="auto">
          <a:xfrm>
            <a:off x="609600" y="609600"/>
            <a:ext cx="82296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r>
              <a:rPr lang="fr-FR" sz="3200" kern="0" dirty="0"/>
              <a:t>Zoom sur l’étape 2 : Design</a:t>
            </a:r>
          </a:p>
        </p:txBody>
      </p:sp>
    </p:spTree>
    <p:extLst>
      <p:ext uri="{BB962C8B-B14F-4D97-AF65-F5344CB8AC3E}">
        <p14:creationId xmlns:p14="http://schemas.microsoft.com/office/powerpoint/2010/main" val="7329450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 cycle qualité en évaluation</a:t>
            </a:r>
          </a:p>
        </p:txBody>
      </p:sp>
      <p:pic>
        <p:nvPicPr>
          <p:cNvPr id="7" name="image.png">
            <a:extLst>
              <a:ext uri="{FF2B5EF4-FFF2-40B4-BE49-F238E27FC236}">
                <a16:creationId xmlns:a16="http://schemas.microsoft.com/office/drawing/2014/main" id="{FF99C298-D31F-C341-A55C-9D9773D9A117}"/>
              </a:ext>
            </a:extLst>
          </p:cNvPr>
          <p:cNvPicPr>
            <a:picLocks/>
          </p:cNvPicPr>
          <p:nvPr/>
        </p:nvPicPr>
        <p:blipFill>
          <a:blip r:embed="rId3">
            <a:extLst/>
          </a:blip>
          <a:stretch>
            <a:fillRect/>
          </a:stretch>
        </p:blipFill>
        <p:spPr>
          <a:xfrm>
            <a:off x="245213" y="1700808"/>
            <a:ext cx="8653574" cy="4824536"/>
          </a:xfrm>
          <a:prstGeom prst="rect">
            <a:avLst/>
          </a:prstGeom>
          <a:ln w="12700">
            <a:miter lim="400000"/>
          </a:ln>
        </p:spPr>
      </p:pic>
      <p:sp>
        <p:nvSpPr>
          <p:cNvPr id="3" name="ZoneTexte 2">
            <a:extLst>
              <a:ext uri="{FF2B5EF4-FFF2-40B4-BE49-F238E27FC236}">
                <a16:creationId xmlns:a16="http://schemas.microsoft.com/office/drawing/2014/main" id="{C4F0D3F8-13D8-F242-A7F1-FCF611DEAE73}"/>
              </a:ext>
            </a:extLst>
          </p:cNvPr>
          <p:cNvSpPr txBox="1"/>
          <p:nvPr/>
        </p:nvSpPr>
        <p:spPr>
          <a:xfrm>
            <a:off x="7164288" y="6309320"/>
            <a:ext cx="1402948" cy="369332"/>
          </a:xfrm>
          <a:prstGeom prst="rect">
            <a:avLst/>
          </a:prstGeom>
          <a:noFill/>
        </p:spPr>
        <p:txBody>
          <a:bodyPr wrap="none" rtlCol="0">
            <a:spAutoFit/>
          </a:bodyPr>
          <a:lstStyle/>
          <a:p>
            <a:r>
              <a:rPr lang="fr-FR" dirty="0"/>
              <a:t>Gilles, 2002</a:t>
            </a:r>
          </a:p>
        </p:txBody>
      </p:sp>
    </p:spTree>
    <p:extLst>
      <p:ext uri="{BB962C8B-B14F-4D97-AF65-F5344CB8AC3E}">
        <p14:creationId xmlns:p14="http://schemas.microsoft.com/office/powerpoint/2010/main" val="36345449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8">
            <a:extLst>
              <a:ext uri="{FF2B5EF4-FFF2-40B4-BE49-F238E27FC236}">
                <a16:creationId xmlns:a16="http://schemas.microsoft.com/office/drawing/2014/main" id="{B92D1396-10D9-1046-AD42-D34678A4D534}"/>
              </a:ext>
            </a:extLst>
          </p:cNvPr>
          <p:cNvSpPr>
            <a:spLocks noGrp="1"/>
          </p:cNvSpPr>
          <p:nvPr>
            <p:ph idx="1"/>
          </p:nvPr>
        </p:nvSpPr>
        <p:spPr/>
        <p:txBody>
          <a:bodyPr/>
          <a:lstStyle/>
          <a:p>
            <a:pPr marL="0" indent="0" algn="just">
              <a:buNone/>
            </a:pPr>
            <a:r>
              <a:rPr lang="fr-FR" sz="2000" dirty="0"/>
              <a:t>Choix des modalités et options de questionnement</a:t>
            </a:r>
          </a:p>
          <a:p>
            <a:pPr marL="0" indent="0" algn="just">
              <a:buNone/>
            </a:pPr>
            <a:endParaRPr lang="fr-FR" sz="2000" dirty="0"/>
          </a:p>
          <a:p>
            <a:pPr algn="just"/>
            <a:r>
              <a:rPr lang="fr-FR" sz="2000" dirty="0"/>
              <a:t>Choisir les modalités en s’appuyant sur les éléments de la table de spécification</a:t>
            </a:r>
          </a:p>
          <a:p>
            <a:pPr algn="just"/>
            <a:r>
              <a:rPr lang="fr-FR" sz="2000" dirty="0"/>
              <a:t>Multiplier les méthodes d’évaluation</a:t>
            </a:r>
          </a:p>
          <a:p>
            <a:pPr algn="just"/>
            <a:r>
              <a:rPr lang="fr-FR" sz="2000" dirty="0"/>
              <a:t>Evaluer à l’oral les performances les plus complexes</a:t>
            </a:r>
          </a:p>
          <a:p>
            <a:pPr algn="just"/>
            <a:r>
              <a:rPr lang="fr-FR" sz="2000" dirty="0"/>
              <a:t>L’oral prend du temps, favorise l’erreur aléatoire, est souvent faible en terme de validité de contenu, rend difficile la traçabilité</a:t>
            </a:r>
          </a:p>
          <a:p>
            <a:pPr algn="just"/>
            <a:r>
              <a:rPr lang="fr-FR" sz="2000" dirty="0"/>
              <a:t>L’oral permet l’évaluation de compétences langagières, peut être diagnostique et formatif, favorise la validité de processus de réponse</a:t>
            </a:r>
          </a:p>
          <a:p>
            <a:pPr algn="just"/>
            <a:endParaRPr lang="fr-FR" sz="2000" dirty="0"/>
          </a:p>
          <a:p>
            <a:pPr marL="0" indent="0">
              <a:buNone/>
            </a:pPr>
            <a:endParaRPr lang="fr-FR" dirty="0"/>
          </a:p>
        </p:txBody>
      </p:sp>
      <p:sp>
        <p:nvSpPr>
          <p:cNvPr id="6" name="Titre 1">
            <a:extLst>
              <a:ext uri="{FF2B5EF4-FFF2-40B4-BE49-F238E27FC236}">
                <a16:creationId xmlns:a16="http://schemas.microsoft.com/office/drawing/2014/main" id="{8224E8CD-C62D-7A43-8BC6-E824F1D55534}"/>
              </a:ext>
            </a:extLst>
          </p:cNvPr>
          <p:cNvSpPr txBox="1">
            <a:spLocks/>
          </p:cNvSpPr>
          <p:nvPr/>
        </p:nvSpPr>
        <p:spPr bwMode="auto">
          <a:xfrm>
            <a:off x="609600" y="609600"/>
            <a:ext cx="82296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r>
              <a:rPr lang="fr-FR" sz="3200" kern="0" dirty="0"/>
              <a:t>Zoom sur l’étape 3 : Questions</a:t>
            </a:r>
          </a:p>
        </p:txBody>
      </p:sp>
    </p:spTree>
    <p:extLst>
      <p:ext uri="{BB962C8B-B14F-4D97-AF65-F5344CB8AC3E}">
        <p14:creationId xmlns:p14="http://schemas.microsoft.com/office/powerpoint/2010/main" val="13096873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 cycle qualité en évaluation</a:t>
            </a:r>
          </a:p>
        </p:txBody>
      </p:sp>
      <p:pic>
        <p:nvPicPr>
          <p:cNvPr id="7" name="image.png">
            <a:extLst>
              <a:ext uri="{FF2B5EF4-FFF2-40B4-BE49-F238E27FC236}">
                <a16:creationId xmlns:a16="http://schemas.microsoft.com/office/drawing/2014/main" id="{FF99C298-D31F-C341-A55C-9D9773D9A117}"/>
              </a:ext>
            </a:extLst>
          </p:cNvPr>
          <p:cNvPicPr>
            <a:picLocks/>
          </p:cNvPicPr>
          <p:nvPr/>
        </p:nvPicPr>
        <p:blipFill>
          <a:blip r:embed="rId3">
            <a:extLst/>
          </a:blip>
          <a:stretch>
            <a:fillRect/>
          </a:stretch>
        </p:blipFill>
        <p:spPr>
          <a:xfrm>
            <a:off x="245213" y="1700808"/>
            <a:ext cx="8653574" cy="4824536"/>
          </a:xfrm>
          <a:prstGeom prst="rect">
            <a:avLst/>
          </a:prstGeom>
          <a:ln w="12700">
            <a:miter lim="400000"/>
          </a:ln>
        </p:spPr>
      </p:pic>
      <p:sp>
        <p:nvSpPr>
          <p:cNvPr id="3" name="ZoneTexte 2">
            <a:extLst>
              <a:ext uri="{FF2B5EF4-FFF2-40B4-BE49-F238E27FC236}">
                <a16:creationId xmlns:a16="http://schemas.microsoft.com/office/drawing/2014/main" id="{C4F0D3F8-13D8-F242-A7F1-FCF611DEAE73}"/>
              </a:ext>
            </a:extLst>
          </p:cNvPr>
          <p:cNvSpPr txBox="1"/>
          <p:nvPr/>
        </p:nvSpPr>
        <p:spPr>
          <a:xfrm>
            <a:off x="7164288" y="6309320"/>
            <a:ext cx="1402948" cy="369332"/>
          </a:xfrm>
          <a:prstGeom prst="rect">
            <a:avLst/>
          </a:prstGeom>
          <a:noFill/>
        </p:spPr>
        <p:txBody>
          <a:bodyPr wrap="none" rtlCol="0">
            <a:spAutoFit/>
          </a:bodyPr>
          <a:lstStyle/>
          <a:p>
            <a:r>
              <a:rPr lang="fr-FR" dirty="0"/>
              <a:t>Gilles, 2002</a:t>
            </a:r>
          </a:p>
        </p:txBody>
      </p:sp>
    </p:spTree>
    <p:extLst>
      <p:ext uri="{BB962C8B-B14F-4D97-AF65-F5344CB8AC3E}">
        <p14:creationId xmlns:p14="http://schemas.microsoft.com/office/powerpoint/2010/main" val="14262858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8">
            <a:extLst>
              <a:ext uri="{FF2B5EF4-FFF2-40B4-BE49-F238E27FC236}">
                <a16:creationId xmlns:a16="http://schemas.microsoft.com/office/drawing/2014/main" id="{B92D1396-10D9-1046-AD42-D34678A4D534}"/>
              </a:ext>
            </a:extLst>
          </p:cNvPr>
          <p:cNvSpPr>
            <a:spLocks noGrp="1"/>
          </p:cNvSpPr>
          <p:nvPr>
            <p:ph idx="1"/>
          </p:nvPr>
        </p:nvSpPr>
        <p:spPr/>
        <p:txBody>
          <a:bodyPr/>
          <a:lstStyle/>
          <a:p>
            <a:pPr marL="0" indent="0" algn="just">
              <a:buNone/>
            </a:pPr>
            <a:r>
              <a:rPr lang="fr-FR" sz="2000" dirty="0"/>
              <a:t>Buts : communiquer aux étudiants...</a:t>
            </a:r>
          </a:p>
          <a:p>
            <a:pPr marL="0" indent="0" algn="just">
              <a:buNone/>
            </a:pPr>
            <a:endParaRPr lang="fr-FR" sz="2000" dirty="0"/>
          </a:p>
          <a:p>
            <a:pPr algn="just"/>
            <a:r>
              <a:rPr lang="fr-FR" sz="2000" dirty="0"/>
              <a:t>les informations sur le test (quand, comment, avec quelles modalités d’évaluation, sous quelles conditions, ...)</a:t>
            </a:r>
          </a:p>
          <a:p>
            <a:pPr algn="just"/>
            <a:r>
              <a:rPr lang="fr-FR" sz="2000" dirty="0"/>
              <a:t>ce que comprend le test et sur quoi il se concentre particulièrement</a:t>
            </a:r>
          </a:p>
          <a:p>
            <a:pPr algn="just"/>
            <a:r>
              <a:rPr lang="fr-FR" sz="2000" dirty="0"/>
              <a:t>des outils leur permettant de s’entraîner à fournir les performances attendues</a:t>
            </a:r>
          </a:p>
          <a:p>
            <a:pPr algn="just"/>
            <a:r>
              <a:rPr lang="fr-FR" sz="2000" dirty="0"/>
              <a:t>des moyens de gérer leur anxiété </a:t>
            </a:r>
          </a:p>
          <a:p>
            <a:pPr algn="just"/>
            <a:r>
              <a:rPr lang="fr-FR" sz="2000" dirty="0"/>
              <a:t> certaines compétences pour gérer les modalités de </a:t>
            </a:r>
            <a:r>
              <a:rPr lang="fr-FR" sz="2000" dirty="0" err="1"/>
              <a:t>testing</a:t>
            </a:r>
            <a:endParaRPr lang="fr-FR" sz="2000" dirty="0"/>
          </a:p>
          <a:p>
            <a:pPr algn="just"/>
            <a:endParaRPr lang="fr-FR" sz="2000" dirty="0"/>
          </a:p>
          <a:p>
            <a:pPr algn="just"/>
            <a:endParaRPr lang="fr-FR" sz="2000" dirty="0"/>
          </a:p>
          <a:p>
            <a:pPr marL="0" indent="0">
              <a:buNone/>
            </a:pPr>
            <a:endParaRPr lang="fr-FR" dirty="0"/>
          </a:p>
        </p:txBody>
      </p:sp>
      <p:sp>
        <p:nvSpPr>
          <p:cNvPr id="6" name="Titre 1">
            <a:extLst>
              <a:ext uri="{FF2B5EF4-FFF2-40B4-BE49-F238E27FC236}">
                <a16:creationId xmlns:a16="http://schemas.microsoft.com/office/drawing/2014/main" id="{8224E8CD-C62D-7A43-8BC6-E824F1D55534}"/>
              </a:ext>
            </a:extLst>
          </p:cNvPr>
          <p:cNvSpPr txBox="1">
            <a:spLocks/>
          </p:cNvSpPr>
          <p:nvPr/>
        </p:nvSpPr>
        <p:spPr bwMode="auto">
          <a:xfrm>
            <a:off x="609600" y="609600"/>
            <a:ext cx="82296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r>
              <a:rPr lang="fr-FR" sz="3200" kern="0" dirty="0"/>
              <a:t>Zoom sur l’étape 4 : Questions</a:t>
            </a:r>
          </a:p>
        </p:txBody>
      </p:sp>
    </p:spTree>
    <p:extLst>
      <p:ext uri="{BB962C8B-B14F-4D97-AF65-F5344CB8AC3E}">
        <p14:creationId xmlns:p14="http://schemas.microsoft.com/office/powerpoint/2010/main" val="18675210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 cycle qualité en évaluation</a:t>
            </a:r>
          </a:p>
        </p:txBody>
      </p:sp>
      <p:pic>
        <p:nvPicPr>
          <p:cNvPr id="7" name="image.png">
            <a:extLst>
              <a:ext uri="{FF2B5EF4-FFF2-40B4-BE49-F238E27FC236}">
                <a16:creationId xmlns:a16="http://schemas.microsoft.com/office/drawing/2014/main" id="{FF99C298-D31F-C341-A55C-9D9773D9A117}"/>
              </a:ext>
            </a:extLst>
          </p:cNvPr>
          <p:cNvPicPr>
            <a:picLocks/>
          </p:cNvPicPr>
          <p:nvPr/>
        </p:nvPicPr>
        <p:blipFill>
          <a:blip r:embed="rId3">
            <a:extLst/>
          </a:blip>
          <a:stretch>
            <a:fillRect/>
          </a:stretch>
        </p:blipFill>
        <p:spPr>
          <a:xfrm>
            <a:off x="245213" y="1700808"/>
            <a:ext cx="8653574" cy="4824536"/>
          </a:xfrm>
          <a:prstGeom prst="rect">
            <a:avLst/>
          </a:prstGeom>
          <a:ln w="12700">
            <a:miter lim="400000"/>
          </a:ln>
        </p:spPr>
      </p:pic>
      <p:sp>
        <p:nvSpPr>
          <p:cNvPr id="3" name="ZoneTexte 2">
            <a:extLst>
              <a:ext uri="{FF2B5EF4-FFF2-40B4-BE49-F238E27FC236}">
                <a16:creationId xmlns:a16="http://schemas.microsoft.com/office/drawing/2014/main" id="{C4F0D3F8-13D8-F242-A7F1-FCF611DEAE73}"/>
              </a:ext>
            </a:extLst>
          </p:cNvPr>
          <p:cNvSpPr txBox="1"/>
          <p:nvPr/>
        </p:nvSpPr>
        <p:spPr>
          <a:xfrm>
            <a:off x="7164288" y="6309320"/>
            <a:ext cx="1402948" cy="369332"/>
          </a:xfrm>
          <a:prstGeom prst="rect">
            <a:avLst/>
          </a:prstGeom>
          <a:noFill/>
        </p:spPr>
        <p:txBody>
          <a:bodyPr wrap="none" rtlCol="0">
            <a:spAutoFit/>
          </a:bodyPr>
          <a:lstStyle/>
          <a:p>
            <a:r>
              <a:rPr lang="fr-FR" dirty="0"/>
              <a:t>Gilles, 2002</a:t>
            </a:r>
          </a:p>
        </p:txBody>
      </p:sp>
    </p:spTree>
    <p:extLst>
      <p:ext uri="{BB962C8B-B14F-4D97-AF65-F5344CB8AC3E}">
        <p14:creationId xmlns:p14="http://schemas.microsoft.com/office/powerpoint/2010/main" val="7650395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8">
            <a:extLst>
              <a:ext uri="{FF2B5EF4-FFF2-40B4-BE49-F238E27FC236}">
                <a16:creationId xmlns:a16="http://schemas.microsoft.com/office/drawing/2014/main" id="{B92D1396-10D9-1046-AD42-D34678A4D534}"/>
              </a:ext>
            </a:extLst>
          </p:cNvPr>
          <p:cNvSpPr>
            <a:spLocks noGrp="1"/>
          </p:cNvSpPr>
          <p:nvPr>
            <p:ph idx="1"/>
          </p:nvPr>
        </p:nvSpPr>
        <p:spPr/>
        <p:txBody>
          <a:bodyPr/>
          <a:lstStyle/>
          <a:p>
            <a:pPr marL="0" indent="0" algn="just">
              <a:buNone/>
            </a:pPr>
            <a:r>
              <a:rPr lang="fr-FR" sz="2000" dirty="0"/>
              <a:t>Veiller à</a:t>
            </a:r>
          </a:p>
          <a:p>
            <a:pPr marL="0" indent="0" algn="just">
              <a:buNone/>
            </a:pPr>
            <a:endParaRPr lang="fr-FR" sz="2000" dirty="0"/>
          </a:p>
          <a:p>
            <a:pPr algn="just"/>
            <a:r>
              <a:rPr lang="fr-FR" sz="2000" dirty="0"/>
              <a:t>tenir compte des rapports de force</a:t>
            </a:r>
          </a:p>
          <a:p>
            <a:pPr algn="just"/>
            <a:r>
              <a:rPr lang="fr-FR" sz="2000" dirty="0"/>
              <a:t>protéger les étudiants de nous-mêmes</a:t>
            </a:r>
          </a:p>
          <a:p>
            <a:pPr algn="just"/>
            <a:r>
              <a:rPr lang="fr-FR" sz="2000" dirty="0"/>
              <a:t>garder une attitude professionnelle</a:t>
            </a:r>
          </a:p>
          <a:p>
            <a:pPr algn="just"/>
            <a:r>
              <a:rPr lang="fr-FR" sz="2000" dirty="0"/>
              <a:t>standardiser au mieux les procédures d’évaluation</a:t>
            </a:r>
          </a:p>
          <a:p>
            <a:pPr marL="0" indent="0" algn="just">
              <a:buNone/>
            </a:pPr>
            <a:endParaRPr lang="fr-FR" sz="2000" dirty="0"/>
          </a:p>
          <a:p>
            <a:pPr algn="just"/>
            <a:endParaRPr lang="fr-FR" sz="2000" dirty="0"/>
          </a:p>
          <a:p>
            <a:pPr algn="just"/>
            <a:endParaRPr lang="fr-FR" sz="2000" dirty="0"/>
          </a:p>
          <a:p>
            <a:pPr marL="0" indent="0">
              <a:buNone/>
            </a:pPr>
            <a:endParaRPr lang="fr-FR" dirty="0"/>
          </a:p>
        </p:txBody>
      </p:sp>
      <p:sp>
        <p:nvSpPr>
          <p:cNvPr id="6" name="Titre 1">
            <a:extLst>
              <a:ext uri="{FF2B5EF4-FFF2-40B4-BE49-F238E27FC236}">
                <a16:creationId xmlns:a16="http://schemas.microsoft.com/office/drawing/2014/main" id="{8224E8CD-C62D-7A43-8BC6-E824F1D55534}"/>
              </a:ext>
            </a:extLst>
          </p:cNvPr>
          <p:cNvSpPr txBox="1">
            <a:spLocks/>
          </p:cNvSpPr>
          <p:nvPr/>
        </p:nvSpPr>
        <p:spPr bwMode="auto">
          <a:xfrm>
            <a:off x="609600" y="609600"/>
            <a:ext cx="82296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r>
              <a:rPr lang="fr-FR" sz="3200" kern="0" dirty="0"/>
              <a:t>Zoom sur l’étape 5 : passation</a:t>
            </a:r>
          </a:p>
        </p:txBody>
      </p:sp>
    </p:spTree>
    <p:extLst>
      <p:ext uri="{BB962C8B-B14F-4D97-AF65-F5344CB8AC3E}">
        <p14:creationId xmlns:p14="http://schemas.microsoft.com/office/powerpoint/2010/main" val="2588413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6362C4-E89A-CD46-BED4-DBB1A2A09F56}"/>
              </a:ext>
            </a:extLst>
          </p:cNvPr>
          <p:cNvSpPr>
            <a:spLocks noGrp="1"/>
          </p:cNvSpPr>
          <p:nvPr>
            <p:ph type="title"/>
          </p:nvPr>
        </p:nvSpPr>
        <p:spPr/>
        <p:txBody>
          <a:bodyPr/>
          <a:lstStyle/>
          <a:p>
            <a:pPr marL="0" indent="0">
              <a:buNone/>
            </a:pPr>
            <a:r>
              <a:rPr lang="nl-BE" sz="3200" dirty="0"/>
              <a:t>Avez-vous eu une expérience négative à relater ?</a:t>
            </a:r>
          </a:p>
        </p:txBody>
      </p:sp>
      <p:sp>
        <p:nvSpPr>
          <p:cNvPr id="3" name="Espace réservé du contenu 2">
            <a:extLst>
              <a:ext uri="{FF2B5EF4-FFF2-40B4-BE49-F238E27FC236}">
                <a16:creationId xmlns:a16="http://schemas.microsoft.com/office/drawing/2014/main" id="{FCFFEBC6-613D-644E-8496-D1FC60FB0F33}"/>
              </a:ext>
            </a:extLst>
          </p:cNvPr>
          <p:cNvSpPr>
            <a:spLocks noGrp="1"/>
          </p:cNvSpPr>
          <p:nvPr>
            <p:ph idx="1"/>
          </p:nvPr>
        </p:nvSpPr>
        <p:spPr/>
        <p:txBody>
          <a:bodyPr/>
          <a:lstStyle/>
          <a:p>
            <a:pPr marL="514350" indent="-514350">
              <a:buFont typeface="+mj-lt"/>
              <a:buAutoNum type="arabicPeriod"/>
            </a:pPr>
            <a:r>
              <a:rPr lang="nl-BE" sz="2800" dirty="0"/>
              <a:t>Oui</a:t>
            </a:r>
          </a:p>
          <a:p>
            <a:pPr marL="514350" indent="-514350">
              <a:buFont typeface="+mj-lt"/>
              <a:buAutoNum type="arabicPeriod"/>
            </a:pPr>
            <a:r>
              <a:rPr lang="nl-BE" sz="2800" dirty="0"/>
              <a:t>Non</a:t>
            </a:r>
          </a:p>
          <a:p>
            <a:pPr marL="457200" lvl="1" indent="0">
              <a:buNone/>
            </a:pPr>
            <a:endParaRPr lang="fr-FR" dirty="0"/>
          </a:p>
        </p:txBody>
      </p:sp>
    </p:spTree>
    <p:extLst>
      <p:ext uri="{BB962C8B-B14F-4D97-AF65-F5344CB8AC3E}">
        <p14:creationId xmlns:p14="http://schemas.microsoft.com/office/powerpoint/2010/main" val="27688081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 cycle qualité en évaluation</a:t>
            </a:r>
          </a:p>
        </p:txBody>
      </p:sp>
      <p:pic>
        <p:nvPicPr>
          <p:cNvPr id="7" name="image.png">
            <a:extLst>
              <a:ext uri="{FF2B5EF4-FFF2-40B4-BE49-F238E27FC236}">
                <a16:creationId xmlns:a16="http://schemas.microsoft.com/office/drawing/2014/main" id="{FF99C298-D31F-C341-A55C-9D9773D9A117}"/>
              </a:ext>
            </a:extLst>
          </p:cNvPr>
          <p:cNvPicPr>
            <a:picLocks/>
          </p:cNvPicPr>
          <p:nvPr/>
        </p:nvPicPr>
        <p:blipFill>
          <a:blip r:embed="rId3">
            <a:extLst/>
          </a:blip>
          <a:stretch>
            <a:fillRect/>
          </a:stretch>
        </p:blipFill>
        <p:spPr>
          <a:xfrm>
            <a:off x="245213" y="1700808"/>
            <a:ext cx="8653574" cy="4824536"/>
          </a:xfrm>
          <a:prstGeom prst="rect">
            <a:avLst/>
          </a:prstGeom>
          <a:ln w="12700">
            <a:miter lim="400000"/>
          </a:ln>
        </p:spPr>
      </p:pic>
      <p:sp>
        <p:nvSpPr>
          <p:cNvPr id="3" name="ZoneTexte 2">
            <a:extLst>
              <a:ext uri="{FF2B5EF4-FFF2-40B4-BE49-F238E27FC236}">
                <a16:creationId xmlns:a16="http://schemas.microsoft.com/office/drawing/2014/main" id="{C4F0D3F8-13D8-F242-A7F1-FCF611DEAE73}"/>
              </a:ext>
            </a:extLst>
          </p:cNvPr>
          <p:cNvSpPr txBox="1"/>
          <p:nvPr/>
        </p:nvSpPr>
        <p:spPr>
          <a:xfrm>
            <a:off x="7164288" y="6309320"/>
            <a:ext cx="1402948" cy="369332"/>
          </a:xfrm>
          <a:prstGeom prst="rect">
            <a:avLst/>
          </a:prstGeom>
          <a:noFill/>
        </p:spPr>
        <p:txBody>
          <a:bodyPr wrap="none" rtlCol="0">
            <a:spAutoFit/>
          </a:bodyPr>
          <a:lstStyle/>
          <a:p>
            <a:r>
              <a:rPr lang="fr-FR" dirty="0"/>
              <a:t>Gilles, 2002</a:t>
            </a:r>
          </a:p>
        </p:txBody>
      </p:sp>
    </p:spTree>
    <p:extLst>
      <p:ext uri="{BB962C8B-B14F-4D97-AF65-F5344CB8AC3E}">
        <p14:creationId xmlns:p14="http://schemas.microsoft.com/office/powerpoint/2010/main" val="1470762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Zoom sur l’étape 6 : les grilles d’évaluation</a:t>
            </a:r>
          </a:p>
        </p:txBody>
      </p:sp>
      <p:sp>
        <p:nvSpPr>
          <p:cNvPr id="4" name="Espace réservé du contenu 2">
            <a:extLst>
              <a:ext uri="{FF2B5EF4-FFF2-40B4-BE49-F238E27FC236}">
                <a16:creationId xmlns:a16="http://schemas.microsoft.com/office/drawing/2014/main" id="{F3CDF219-8EAB-4444-9F41-DA809CF3EC17}"/>
              </a:ext>
            </a:extLst>
          </p:cNvPr>
          <p:cNvSpPr>
            <a:spLocks noGrp="1"/>
          </p:cNvSpPr>
          <p:nvPr>
            <p:ph idx="1"/>
          </p:nvPr>
        </p:nvSpPr>
        <p:spPr>
          <a:xfrm>
            <a:off x="323528" y="1844824"/>
            <a:ext cx="8640959" cy="4408970"/>
          </a:xfrm>
        </p:spPr>
        <p:txBody>
          <a:bodyPr/>
          <a:lstStyle/>
          <a:p>
            <a:pPr marL="457200" lvl="1" indent="0">
              <a:buNone/>
            </a:pPr>
            <a:endParaRPr lang="fr-FR" sz="1600" dirty="0"/>
          </a:p>
          <a:p>
            <a:pPr marL="0" indent="0">
              <a:buNone/>
            </a:pPr>
            <a:endParaRPr lang="fr-FR" sz="2000" i="1" dirty="0"/>
          </a:p>
        </p:txBody>
      </p:sp>
      <p:pic>
        <p:nvPicPr>
          <p:cNvPr id="5" name="image.png">
            <a:extLst>
              <a:ext uri="{FF2B5EF4-FFF2-40B4-BE49-F238E27FC236}">
                <a16:creationId xmlns:a16="http://schemas.microsoft.com/office/drawing/2014/main" id="{FFF77460-9D2B-074D-A9C1-BF9A21E8E197}"/>
              </a:ext>
            </a:extLst>
          </p:cNvPr>
          <p:cNvPicPr/>
          <p:nvPr/>
        </p:nvPicPr>
        <p:blipFill>
          <a:blip r:embed="rId3">
            <a:extLst/>
          </a:blip>
          <a:stretch>
            <a:fillRect/>
          </a:stretch>
        </p:blipFill>
        <p:spPr>
          <a:xfrm>
            <a:off x="251520" y="1992187"/>
            <a:ext cx="3312368" cy="4730845"/>
          </a:xfrm>
          <a:prstGeom prst="rect">
            <a:avLst/>
          </a:prstGeom>
          <a:ln w="12700">
            <a:miter lim="400000"/>
          </a:ln>
        </p:spPr>
      </p:pic>
      <p:pic>
        <p:nvPicPr>
          <p:cNvPr id="6" name="image.png">
            <a:extLst>
              <a:ext uri="{FF2B5EF4-FFF2-40B4-BE49-F238E27FC236}">
                <a16:creationId xmlns:a16="http://schemas.microsoft.com/office/drawing/2014/main" id="{CD095135-CBA4-2E41-B567-3CCBA7419607}"/>
              </a:ext>
            </a:extLst>
          </p:cNvPr>
          <p:cNvPicPr/>
          <p:nvPr/>
        </p:nvPicPr>
        <p:blipFill>
          <a:blip r:embed="rId4">
            <a:extLst/>
          </a:blip>
          <a:stretch>
            <a:fillRect/>
          </a:stretch>
        </p:blipFill>
        <p:spPr>
          <a:xfrm>
            <a:off x="4093169" y="1992188"/>
            <a:ext cx="4871318" cy="2516932"/>
          </a:xfrm>
          <a:prstGeom prst="rect">
            <a:avLst/>
          </a:prstGeom>
          <a:ln w="12700">
            <a:miter lim="400000"/>
          </a:ln>
        </p:spPr>
      </p:pic>
      <p:pic>
        <p:nvPicPr>
          <p:cNvPr id="8" name="image.png">
            <a:extLst>
              <a:ext uri="{FF2B5EF4-FFF2-40B4-BE49-F238E27FC236}">
                <a16:creationId xmlns:a16="http://schemas.microsoft.com/office/drawing/2014/main" id="{B6A7A053-7D2B-4F4B-8027-67DA8B5BA8EF}"/>
              </a:ext>
            </a:extLst>
          </p:cNvPr>
          <p:cNvPicPr/>
          <p:nvPr/>
        </p:nvPicPr>
        <p:blipFill>
          <a:blip r:embed="rId5">
            <a:extLst/>
          </a:blip>
          <a:stretch>
            <a:fillRect/>
          </a:stretch>
        </p:blipFill>
        <p:spPr>
          <a:xfrm rot="21540000">
            <a:off x="4092472" y="4776367"/>
            <a:ext cx="4855496" cy="1935511"/>
          </a:xfrm>
          <a:prstGeom prst="rect">
            <a:avLst/>
          </a:prstGeom>
          <a:ln w="12700">
            <a:miter lim="400000"/>
          </a:ln>
        </p:spPr>
      </p:pic>
      <p:sp>
        <p:nvSpPr>
          <p:cNvPr id="3" name="Rectangle 2">
            <a:extLst>
              <a:ext uri="{FF2B5EF4-FFF2-40B4-BE49-F238E27FC236}">
                <a16:creationId xmlns:a16="http://schemas.microsoft.com/office/drawing/2014/main" id="{67170B23-1205-774B-9EB9-7BCC3091EEE1}"/>
              </a:ext>
            </a:extLst>
          </p:cNvPr>
          <p:cNvSpPr/>
          <p:nvPr/>
        </p:nvSpPr>
        <p:spPr>
          <a:xfrm>
            <a:off x="4075952" y="6723033"/>
            <a:ext cx="4960544" cy="123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068703D-4123-414A-B434-B4D7E164F936}"/>
              </a:ext>
            </a:extLst>
          </p:cNvPr>
          <p:cNvSpPr/>
          <p:nvPr/>
        </p:nvSpPr>
        <p:spPr>
          <a:xfrm>
            <a:off x="4003943" y="4593695"/>
            <a:ext cx="4960544" cy="234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BD6B54D6-37F2-AB40-9B2F-35E74A69313C}"/>
              </a:ext>
            </a:extLst>
          </p:cNvPr>
          <p:cNvSpPr txBox="1"/>
          <p:nvPr/>
        </p:nvSpPr>
        <p:spPr>
          <a:xfrm rot="19745415">
            <a:off x="5253001" y="3117407"/>
            <a:ext cx="2827630" cy="369332"/>
          </a:xfrm>
          <a:prstGeom prst="rect">
            <a:avLst/>
          </a:prstGeom>
          <a:solidFill>
            <a:schemeClr val="bg1"/>
          </a:solidFill>
        </p:spPr>
        <p:txBody>
          <a:bodyPr wrap="none" rtlCol="0">
            <a:spAutoFit/>
          </a:bodyPr>
          <a:lstStyle/>
          <a:p>
            <a:r>
              <a:rPr lang="fr-FR" dirty="0">
                <a:solidFill>
                  <a:srgbClr val="9294C8"/>
                </a:solidFill>
              </a:rPr>
              <a:t>Echelles ordinales - </a:t>
            </a:r>
            <a:r>
              <a:rPr lang="fr-FR" dirty="0" err="1">
                <a:solidFill>
                  <a:srgbClr val="9294C8"/>
                </a:solidFill>
              </a:rPr>
              <a:t>Likert</a:t>
            </a:r>
            <a:endParaRPr lang="fr-FR" dirty="0">
              <a:solidFill>
                <a:srgbClr val="9294C8"/>
              </a:solidFill>
            </a:endParaRPr>
          </a:p>
        </p:txBody>
      </p:sp>
      <p:sp>
        <p:nvSpPr>
          <p:cNvPr id="13" name="ZoneTexte 12">
            <a:extLst>
              <a:ext uri="{FF2B5EF4-FFF2-40B4-BE49-F238E27FC236}">
                <a16:creationId xmlns:a16="http://schemas.microsoft.com/office/drawing/2014/main" id="{8B59B3D2-4577-7D45-9E24-007BC450A853}"/>
              </a:ext>
            </a:extLst>
          </p:cNvPr>
          <p:cNvSpPr txBox="1"/>
          <p:nvPr/>
        </p:nvSpPr>
        <p:spPr>
          <a:xfrm rot="19745415">
            <a:off x="423965" y="3982030"/>
            <a:ext cx="2967479" cy="369332"/>
          </a:xfrm>
          <a:prstGeom prst="rect">
            <a:avLst/>
          </a:prstGeom>
          <a:solidFill>
            <a:schemeClr val="bg1"/>
          </a:solidFill>
        </p:spPr>
        <p:txBody>
          <a:bodyPr wrap="none" rtlCol="0">
            <a:spAutoFit/>
          </a:bodyPr>
          <a:lstStyle/>
          <a:p>
            <a:r>
              <a:rPr lang="fr-FR" dirty="0">
                <a:solidFill>
                  <a:srgbClr val="9294C8"/>
                </a:solidFill>
              </a:rPr>
              <a:t>Echelles pseudo-métriques</a:t>
            </a:r>
          </a:p>
        </p:txBody>
      </p:sp>
      <p:sp>
        <p:nvSpPr>
          <p:cNvPr id="14" name="ZoneTexte 13">
            <a:extLst>
              <a:ext uri="{FF2B5EF4-FFF2-40B4-BE49-F238E27FC236}">
                <a16:creationId xmlns:a16="http://schemas.microsoft.com/office/drawing/2014/main" id="{95878616-F1BD-474D-971B-A2B460ADC803}"/>
              </a:ext>
            </a:extLst>
          </p:cNvPr>
          <p:cNvSpPr txBox="1"/>
          <p:nvPr/>
        </p:nvSpPr>
        <p:spPr>
          <a:xfrm rot="19745415">
            <a:off x="5728925" y="5494994"/>
            <a:ext cx="2339102" cy="369332"/>
          </a:xfrm>
          <a:prstGeom prst="rect">
            <a:avLst/>
          </a:prstGeom>
          <a:solidFill>
            <a:schemeClr val="bg1"/>
          </a:solidFill>
        </p:spPr>
        <p:txBody>
          <a:bodyPr wrap="none" rtlCol="0">
            <a:spAutoFit/>
          </a:bodyPr>
          <a:lstStyle/>
          <a:p>
            <a:r>
              <a:rPr lang="fr-FR" dirty="0">
                <a:solidFill>
                  <a:srgbClr val="9294C8"/>
                </a:solidFill>
              </a:rPr>
              <a:t>Echelles descriptives</a:t>
            </a:r>
          </a:p>
        </p:txBody>
      </p:sp>
    </p:spTree>
    <p:extLst>
      <p:ext uri="{BB962C8B-B14F-4D97-AF65-F5344CB8AC3E}">
        <p14:creationId xmlns:p14="http://schemas.microsoft.com/office/powerpoint/2010/main" val="33669599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Les échelles descriptives d’évaluation</a:t>
            </a:r>
          </a:p>
        </p:txBody>
      </p:sp>
      <p:sp>
        <p:nvSpPr>
          <p:cNvPr id="9" name="Espace réservé du contenu 8">
            <a:extLst>
              <a:ext uri="{FF2B5EF4-FFF2-40B4-BE49-F238E27FC236}">
                <a16:creationId xmlns:a16="http://schemas.microsoft.com/office/drawing/2014/main" id="{B92D1396-10D9-1046-AD42-D34678A4D534}"/>
              </a:ext>
            </a:extLst>
          </p:cNvPr>
          <p:cNvSpPr>
            <a:spLocks noGrp="1"/>
          </p:cNvSpPr>
          <p:nvPr>
            <p:ph idx="1"/>
          </p:nvPr>
        </p:nvSpPr>
        <p:spPr/>
        <p:txBody>
          <a:bodyPr/>
          <a:lstStyle/>
          <a:p>
            <a:pPr algn="just"/>
            <a:r>
              <a:rPr lang="fr-FR" sz="2000" dirty="0"/>
              <a:t>Une échelle descriptive d’évaluation est un ensemble cohérent de critères qui évaluent le travail d’un étudiant en décrivant divers niveaux de performance pour chacun de ces critères. </a:t>
            </a:r>
          </a:p>
          <a:p>
            <a:pPr algn="just"/>
            <a:r>
              <a:rPr lang="fr-FR" sz="2000" dirty="0"/>
              <a:t>Ces échelles permettent de structurer la prise d’informations, l’observation. </a:t>
            </a:r>
          </a:p>
          <a:p>
            <a:pPr algn="just"/>
            <a:r>
              <a:rPr lang="fr-FR" sz="2000" dirty="0"/>
              <a:t>L’intérêt de telles échelles, comparées à des échelles ordinales ou métriques, c’est qu’elles décrivent la performance plus qu’elles ne la jugent. </a:t>
            </a:r>
          </a:p>
          <a:p>
            <a:pPr algn="just"/>
            <a:r>
              <a:rPr lang="fr-FR" sz="2000" dirty="0"/>
              <a:t>En effet, évaluer avec une échelle descriptive, c’est vérifier l’adéquation entre la tâche de l’étudiant et la description de l’attendu à divers niveaux de l’échelle. </a:t>
            </a:r>
          </a:p>
          <a:p>
            <a:pPr marL="0" indent="0">
              <a:buNone/>
            </a:pPr>
            <a:endParaRPr lang="fr-FR" dirty="0"/>
          </a:p>
        </p:txBody>
      </p:sp>
    </p:spTree>
    <p:extLst>
      <p:ext uri="{BB962C8B-B14F-4D97-AF65-F5344CB8AC3E}">
        <p14:creationId xmlns:p14="http://schemas.microsoft.com/office/powerpoint/2010/main" val="9732155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2DACC10-9BBD-0E4B-83B0-0CDD50ABDA67}"/>
              </a:ext>
            </a:extLst>
          </p:cNvPr>
          <p:cNvPicPr>
            <a:picLocks noChangeAspect="1"/>
          </p:cNvPicPr>
          <p:nvPr/>
        </p:nvPicPr>
        <p:blipFill>
          <a:blip r:embed="rId2"/>
          <a:stretch>
            <a:fillRect/>
          </a:stretch>
        </p:blipFill>
        <p:spPr>
          <a:xfrm>
            <a:off x="137894" y="1196752"/>
            <a:ext cx="9006106" cy="5112568"/>
          </a:xfrm>
          <a:prstGeom prst="rect">
            <a:avLst/>
          </a:prstGeom>
        </p:spPr>
      </p:pic>
    </p:spTree>
    <p:extLst>
      <p:ext uri="{BB962C8B-B14F-4D97-AF65-F5344CB8AC3E}">
        <p14:creationId xmlns:p14="http://schemas.microsoft.com/office/powerpoint/2010/main" val="3255740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 cycle qualité en évaluation</a:t>
            </a:r>
          </a:p>
        </p:txBody>
      </p:sp>
      <p:pic>
        <p:nvPicPr>
          <p:cNvPr id="7" name="image.png">
            <a:extLst>
              <a:ext uri="{FF2B5EF4-FFF2-40B4-BE49-F238E27FC236}">
                <a16:creationId xmlns:a16="http://schemas.microsoft.com/office/drawing/2014/main" id="{FF99C298-D31F-C341-A55C-9D9773D9A117}"/>
              </a:ext>
            </a:extLst>
          </p:cNvPr>
          <p:cNvPicPr>
            <a:picLocks/>
          </p:cNvPicPr>
          <p:nvPr/>
        </p:nvPicPr>
        <p:blipFill>
          <a:blip r:embed="rId3">
            <a:extLst/>
          </a:blip>
          <a:stretch>
            <a:fillRect/>
          </a:stretch>
        </p:blipFill>
        <p:spPr>
          <a:xfrm>
            <a:off x="245213" y="1700808"/>
            <a:ext cx="8653574" cy="4824536"/>
          </a:xfrm>
          <a:prstGeom prst="rect">
            <a:avLst/>
          </a:prstGeom>
          <a:ln w="12700">
            <a:miter lim="400000"/>
          </a:ln>
        </p:spPr>
      </p:pic>
      <p:sp>
        <p:nvSpPr>
          <p:cNvPr id="3" name="ZoneTexte 2">
            <a:extLst>
              <a:ext uri="{FF2B5EF4-FFF2-40B4-BE49-F238E27FC236}">
                <a16:creationId xmlns:a16="http://schemas.microsoft.com/office/drawing/2014/main" id="{C4F0D3F8-13D8-F242-A7F1-FCF611DEAE73}"/>
              </a:ext>
            </a:extLst>
          </p:cNvPr>
          <p:cNvSpPr txBox="1"/>
          <p:nvPr/>
        </p:nvSpPr>
        <p:spPr>
          <a:xfrm>
            <a:off x="7164288" y="6309320"/>
            <a:ext cx="1402948" cy="369332"/>
          </a:xfrm>
          <a:prstGeom prst="rect">
            <a:avLst/>
          </a:prstGeom>
          <a:noFill/>
        </p:spPr>
        <p:txBody>
          <a:bodyPr wrap="none" rtlCol="0">
            <a:spAutoFit/>
          </a:bodyPr>
          <a:lstStyle/>
          <a:p>
            <a:r>
              <a:rPr lang="fr-FR" dirty="0"/>
              <a:t>Gilles, 2002</a:t>
            </a:r>
          </a:p>
        </p:txBody>
      </p:sp>
    </p:spTree>
    <p:extLst>
      <p:ext uri="{BB962C8B-B14F-4D97-AF65-F5344CB8AC3E}">
        <p14:creationId xmlns:p14="http://schemas.microsoft.com/office/powerpoint/2010/main" val="42273198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8">
            <a:extLst>
              <a:ext uri="{FF2B5EF4-FFF2-40B4-BE49-F238E27FC236}">
                <a16:creationId xmlns:a16="http://schemas.microsoft.com/office/drawing/2014/main" id="{B92D1396-10D9-1046-AD42-D34678A4D534}"/>
              </a:ext>
            </a:extLst>
          </p:cNvPr>
          <p:cNvSpPr>
            <a:spLocks noGrp="1"/>
          </p:cNvSpPr>
          <p:nvPr>
            <p:ph idx="1"/>
          </p:nvPr>
        </p:nvSpPr>
        <p:spPr>
          <a:xfrm>
            <a:off x="457200" y="1981200"/>
            <a:ext cx="8229600" cy="4616152"/>
          </a:xfrm>
        </p:spPr>
        <p:txBody>
          <a:bodyPr/>
          <a:lstStyle/>
          <a:p>
            <a:pPr algn="just"/>
            <a:r>
              <a:rPr lang="fr-FR" sz="2000" dirty="0"/>
              <a:t>Rappelons que l’évaluation est en lien avec un processus de décision</a:t>
            </a:r>
          </a:p>
          <a:p>
            <a:pPr algn="just"/>
            <a:r>
              <a:rPr lang="fr-FR" sz="2000" dirty="0" err="1"/>
              <a:t>Assessment</a:t>
            </a:r>
            <a:r>
              <a:rPr lang="fr-FR" sz="2000" dirty="0"/>
              <a:t> </a:t>
            </a:r>
            <a:r>
              <a:rPr lang="fr-FR" sz="2000" dirty="0" err="1"/>
              <a:t>provides</a:t>
            </a:r>
            <a:r>
              <a:rPr lang="fr-FR" sz="2000" dirty="0"/>
              <a:t> </a:t>
            </a:r>
            <a:r>
              <a:rPr lang="fr-FR" sz="2000" dirty="0" err="1"/>
              <a:t>students</a:t>
            </a:r>
            <a:r>
              <a:rPr lang="fr-FR" sz="2000" dirty="0"/>
              <a:t>, </a:t>
            </a:r>
            <a:r>
              <a:rPr lang="fr-FR" sz="2000" dirty="0" err="1"/>
              <a:t>among</a:t>
            </a:r>
            <a:r>
              <a:rPr lang="fr-FR" sz="2000" dirty="0"/>
              <a:t> </a:t>
            </a:r>
            <a:r>
              <a:rPr lang="fr-FR" sz="2000" dirty="0" err="1"/>
              <a:t>others</a:t>
            </a:r>
            <a:r>
              <a:rPr lang="fr-FR" sz="2000" dirty="0"/>
              <a:t>, </a:t>
            </a:r>
            <a:r>
              <a:rPr lang="fr-FR" sz="2000" dirty="0" err="1"/>
              <a:t>with</a:t>
            </a:r>
            <a:r>
              <a:rPr lang="fr-FR" sz="2000" dirty="0"/>
              <a:t> information to </a:t>
            </a:r>
            <a:r>
              <a:rPr lang="fr-FR" sz="2000" dirty="0" err="1"/>
              <a:t>make</a:t>
            </a:r>
            <a:r>
              <a:rPr lang="fr-FR" sz="2000" dirty="0"/>
              <a:t> </a:t>
            </a:r>
            <a:r>
              <a:rPr lang="fr-FR" sz="2000" dirty="0" err="1"/>
              <a:t>decisions</a:t>
            </a:r>
            <a:r>
              <a:rPr lang="fr-FR" sz="2000" dirty="0"/>
              <a:t> about </a:t>
            </a:r>
            <a:r>
              <a:rPr lang="fr-FR" sz="2000" dirty="0" err="1"/>
              <a:t>learning</a:t>
            </a:r>
            <a:r>
              <a:rPr lang="fr-FR" sz="2000" dirty="0"/>
              <a:t> (</a:t>
            </a:r>
            <a:r>
              <a:rPr lang="fr-FR" sz="2000" dirty="0" err="1"/>
              <a:t>Nitko</a:t>
            </a:r>
            <a:r>
              <a:rPr lang="fr-FR" sz="2000" dirty="0"/>
              <a:t>, 2001).</a:t>
            </a:r>
          </a:p>
          <a:p>
            <a:pPr algn="just"/>
            <a:r>
              <a:rPr lang="fr-FR" sz="2000" dirty="0"/>
              <a:t>Les bons feedbacks sont descriptifs, spécifiques et contiennent de l’information susceptible d’améliorer les performances de l’étudiant</a:t>
            </a:r>
          </a:p>
          <a:p>
            <a:pPr algn="just"/>
            <a:r>
              <a:rPr lang="fr-FR" sz="2000" dirty="0"/>
              <a:t>Il existe trois type de feedbacks </a:t>
            </a:r>
          </a:p>
          <a:p>
            <a:pPr marL="685800" lvl="1" algn="just"/>
            <a:r>
              <a:rPr lang="fr-FR" sz="1600" dirty="0"/>
              <a:t>des feedbacks normatifs : on compare la performance d’un étudiant à celle des autres</a:t>
            </a:r>
          </a:p>
          <a:p>
            <a:pPr marL="685800" lvl="1" algn="just"/>
            <a:r>
              <a:rPr lang="fr-FR" sz="1600" dirty="0"/>
              <a:t>des feedbacks </a:t>
            </a:r>
            <a:r>
              <a:rPr lang="fr-FR" sz="1600" dirty="0" err="1"/>
              <a:t>autoréférencés</a:t>
            </a:r>
            <a:r>
              <a:rPr lang="fr-FR" sz="1600" dirty="0"/>
              <a:t> : on compare la production actuelle d’un étudiant à sa production passée. </a:t>
            </a:r>
          </a:p>
          <a:p>
            <a:pPr marL="685800" lvl="1" algn="just"/>
            <a:r>
              <a:rPr lang="fr-FR" sz="1600" dirty="0"/>
              <a:t>des feedbacks </a:t>
            </a:r>
            <a:r>
              <a:rPr lang="fr-FR" sz="1600" dirty="0" err="1"/>
              <a:t>critériés</a:t>
            </a:r>
            <a:r>
              <a:rPr lang="fr-FR" sz="1600" dirty="0"/>
              <a:t> : on compare la production d’un étudiant à des standards établis en spécifiant les objectifs d’apprentissage atteints de ceux qui ne le sont pas. </a:t>
            </a:r>
            <a:endParaRPr lang="fr-FR" sz="2000" dirty="0"/>
          </a:p>
        </p:txBody>
      </p:sp>
      <p:sp>
        <p:nvSpPr>
          <p:cNvPr id="6" name="Titre 1">
            <a:extLst>
              <a:ext uri="{FF2B5EF4-FFF2-40B4-BE49-F238E27FC236}">
                <a16:creationId xmlns:a16="http://schemas.microsoft.com/office/drawing/2014/main" id="{8224E8CD-C62D-7A43-8BC6-E824F1D55534}"/>
              </a:ext>
            </a:extLst>
          </p:cNvPr>
          <p:cNvSpPr txBox="1">
            <a:spLocks/>
          </p:cNvSpPr>
          <p:nvPr/>
        </p:nvSpPr>
        <p:spPr bwMode="auto">
          <a:xfrm>
            <a:off x="609600" y="609600"/>
            <a:ext cx="82296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r>
              <a:rPr lang="fr-FR" sz="3200" kern="0" dirty="0"/>
              <a:t>Zoom sur l’étape 7 : Feedback</a:t>
            </a:r>
          </a:p>
        </p:txBody>
      </p:sp>
    </p:spTree>
    <p:extLst>
      <p:ext uri="{BB962C8B-B14F-4D97-AF65-F5344CB8AC3E}">
        <p14:creationId xmlns:p14="http://schemas.microsoft.com/office/powerpoint/2010/main" val="8074291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8D512-DC07-654A-B439-58B5856C3775}"/>
              </a:ext>
            </a:extLst>
          </p:cNvPr>
          <p:cNvSpPr>
            <a:spLocks noGrp="1"/>
          </p:cNvSpPr>
          <p:nvPr>
            <p:ph type="title"/>
          </p:nvPr>
        </p:nvSpPr>
        <p:spPr/>
        <p:txBody>
          <a:bodyPr/>
          <a:lstStyle/>
          <a:p>
            <a:r>
              <a:rPr lang="fr-FR" sz="3200" dirty="0"/>
              <a:t>Le cycle qualité en évaluation</a:t>
            </a:r>
          </a:p>
        </p:txBody>
      </p:sp>
      <p:pic>
        <p:nvPicPr>
          <p:cNvPr id="7" name="image.png">
            <a:extLst>
              <a:ext uri="{FF2B5EF4-FFF2-40B4-BE49-F238E27FC236}">
                <a16:creationId xmlns:a16="http://schemas.microsoft.com/office/drawing/2014/main" id="{FF99C298-D31F-C341-A55C-9D9773D9A117}"/>
              </a:ext>
            </a:extLst>
          </p:cNvPr>
          <p:cNvPicPr>
            <a:picLocks/>
          </p:cNvPicPr>
          <p:nvPr/>
        </p:nvPicPr>
        <p:blipFill>
          <a:blip r:embed="rId3">
            <a:extLst/>
          </a:blip>
          <a:stretch>
            <a:fillRect/>
          </a:stretch>
        </p:blipFill>
        <p:spPr>
          <a:xfrm>
            <a:off x="245213" y="1700808"/>
            <a:ext cx="8653574" cy="4824536"/>
          </a:xfrm>
          <a:prstGeom prst="rect">
            <a:avLst/>
          </a:prstGeom>
          <a:ln w="12700">
            <a:miter lim="400000"/>
          </a:ln>
        </p:spPr>
      </p:pic>
      <p:sp>
        <p:nvSpPr>
          <p:cNvPr id="3" name="ZoneTexte 2">
            <a:extLst>
              <a:ext uri="{FF2B5EF4-FFF2-40B4-BE49-F238E27FC236}">
                <a16:creationId xmlns:a16="http://schemas.microsoft.com/office/drawing/2014/main" id="{C4F0D3F8-13D8-F242-A7F1-FCF611DEAE73}"/>
              </a:ext>
            </a:extLst>
          </p:cNvPr>
          <p:cNvSpPr txBox="1"/>
          <p:nvPr/>
        </p:nvSpPr>
        <p:spPr>
          <a:xfrm>
            <a:off x="7164288" y="6309320"/>
            <a:ext cx="1402948" cy="369332"/>
          </a:xfrm>
          <a:prstGeom prst="rect">
            <a:avLst/>
          </a:prstGeom>
          <a:noFill/>
        </p:spPr>
        <p:txBody>
          <a:bodyPr wrap="none" rtlCol="0">
            <a:spAutoFit/>
          </a:bodyPr>
          <a:lstStyle/>
          <a:p>
            <a:r>
              <a:rPr lang="fr-FR" dirty="0"/>
              <a:t>Gilles, 2002</a:t>
            </a:r>
          </a:p>
        </p:txBody>
      </p:sp>
    </p:spTree>
    <p:extLst>
      <p:ext uri="{BB962C8B-B14F-4D97-AF65-F5344CB8AC3E}">
        <p14:creationId xmlns:p14="http://schemas.microsoft.com/office/powerpoint/2010/main" val="2857257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6362C4-E89A-CD46-BED4-DBB1A2A09F56}"/>
              </a:ext>
            </a:extLst>
          </p:cNvPr>
          <p:cNvSpPr>
            <a:spLocks noGrp="1"/>
          </p:cNvSpPr>
          <p:nvPr>
            <p:ph type="title"/>
          </p:nvPr>
        </p:nvSpPr>
        <p:spPr/>
        <p:txBody>
          <a:bodyPr/>
          <a:lstStyle/>
          <a:p>
            <a:pPr marL="0" indent="0">
              <a:buNone/>
            </a:pPr>
            <a:r>
              <a:rPr lang="nl-BE" sz="3200" dirty="0"/>
              <a:t>Avez-vous dû chercher longtemps pour penser à cette expérience ?</a:t>
            </a:r>
          </a:p>
        </p:txBody>
      </p:sp>
      <p:sp>
        <p:nvSpPr>
          <p:cNvPr id="3" name="Espace réservé du contenu 2">
            <a:extLst>
              <a:ext uri="{FF2B5EF4-FFF2-40B4-BE49-F238E27FC236}">
                <a16:creationId xmlns:a16="http://schemas.microsoft.com/office/drawing/2014/main" id="{FCFFEBC6-613D-644E-8496-D1FC60FB0F33}"/>
              </a:ext>
            </a:extLst>
          </p:cNvPr>
          <p:cNvSpPr>
            <a:spLocks noGrp="1"/>
          </p:cNvSpPr>
          <p:nvPr>
            <p:ph idx="1"/>
          </p:nvPr>
        </p:nvSpPr>
        <p:spPr/>
        <p:txBody>
          <a:bodyPr/>
          <a:lstStyle/>
          <a:p>
            <a:pPr marL="514350" indent="-514350">
              <a:buFont typeface="+mj-lt"/>
              <a:buAutoNum type="arabicPeriod"/>
            </a:pPr>
            <a:r>
              <a:rPr lang="nl-BE" sz="2400" dirty="0"/>
              <a:t>Oui</a:t>
            </a:r>
          </a:p>
          <a:p>
            <a:pPr marL="514350" indent="-514350">
              <a:buFont typeface="+mj-lt"/>
              <a:buAutoNum type="arabicPeriod"/>
            </a:pPr>
            <a:r>
              <a:rPr lang="nl-BE" sz="2400" dirty="0"/>
              <a:t>Non</a:t>
            </a:r>
          </a:p>
          <a:p>
            <a:pPr marL="457200" lvl="1" indent="0">
              <a:buNone/>
            </a:pPr>
            <a:endParaRPr lang="fr-FR" dirty="0"/>
          </a:p>
        </p:txBody>
      </p:sp>
    </p:spTree>
    <p:extLst>
      <p:ext uri="{BB962C8B-B14F-4D97-AF65-F5344CB8AC3E}">
        <p14:creationId xmlns:p14="http://schemas.microsoft.com/office/powerpoint/2010/main" val="849904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6362C4-E89A-CD46-BED4-DBB1A2A09F56}"/>
              </a:ext>
            </a:extLst>
          </p:cNvPr>
          <p:cNvSpPr>
            <a:spLocks noGrp="1"/>
          </p:cNvSpPr>
          <p:nvPr>
            <p:ph type="title"/>
          </p:nvPr>
        </p:nvSpPr>
        <p:spPr/>
        <p:txBody>
          <a:bodyPr/>
          <a:lstStyle/>
          <a:p>
            <a:pPr marL="0" indent="0">
              <a:buNone/>
            </a:pPr>
            <a:r>
              <a:rPr lang="nl-BE" sz="3200" dirty="0"/>
              <a:t>Cette expérience concernait-elle…  </a:t>
            </a:r>
          </a:p>
        </p:txBody>
      </p:sp>
      <p:sp>
        <p:nvSpPr>
          <p:cNvPr id="3" name="Espace réservé du contenu 2">
            <a:extLst>
              <a:ext uri="{FF2B5EF4-FFF2-40B4-BE49-F238E27FC236}">
                <a16:creationId xmlns:a16="http://schemas.microsoft.com/office/drawing/2014/main" id="{FCFFEBC6-613D-644E-8496-D1FC60FB0F33}"/>
              </a:ext>
            </a:extLst>
          </p:cNvPr>
          <p:cNvSpPr>
            <a:spLocks noGrp="1"/>
          </p:cNvSpPr>
          <p:nvPr>
            <p:ph idx="1"/>
          </p:nvPr>
        </p:nvSpPr>
        <p:spPr/>
        <p:txBody>
          <a:bodyPr/>
          <a:lstStyle/>
          <a:p>
            <a:pPr marL="514350" indent="-514350">
              <a:buFont typeface="+mj-lt"/>
              <a:buAutoNum type="arabicPeriod"/>
            </a:pPr>
            <a:r>
              <a:rPr lang="nl-BE" sz="2800" dirty="0"/>
              <a:t>… une évaluation formative</a:t>
            </a:r>
          </a:p>
          <a:p>
            <a:pPr marL="514350" indent="-514350">
              <a:buFont typeface="+mj-lt"/>
              <a:buAutoNum type="arabicPeriod"/>
            </a:pPr>
            <a:r>
              <a:rPr lang="nl-BE" sz="2800" dirty="0"/>
              <a:t>… une évaluation certificative</a:t>
            </a:r>
          </a:p>
          <a:p>
            <a:pPr marL="514350" indent="-514350">
              <a:buFont typeface="+mj-lt"/>
              <a:buAutoNum type="arabicPeriod"/>
            </a:pPr>
            <a:r>
              <a:rPr lang="nl-BE" sz="2800" dirty="0"/>
              <a:t>… un autre type d’évaluation</a:t>
            </a:r>
          </a:p>
          <a:p>
            <a:pPr marL="457200" lvl="1" indent="0">
              <a:buNone/>
            </a:pPr>
            <a:endParaRPr lang="fr-FR" dirty="0"/>
          </a:p>
        </p:txBody>
      </p:sp>
    </p:spTree>
    <p:extLst>
      <p:ext uri="{BB962C8B-B14F-4D97-AF65-F5344CB8AC3E}">
        <p14:creationId xmlns:p14="http://schemas.microsoft.com/office/powerpoint/2010/main" val="296130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6362C4-E89A-CD46-BED4-DBB1A2A09F56}"/>
              </a:ext>
            </a:extLst>
          </p:cNvPr>
          <p:cNvSpPr>
            <a:spLocks noGrp="1"/>
          </p:cNvSpPr>
          <p:nvPr>
            <p:ph type="title"/>
          </p:nvPr>
        </p:nvSpPr>
        <p:spPr/>
        <p:txBody>
          <a:bodyPr/>
          <a:lstStyle/>
          <a:p>
            <a:pPr marL="0" indent="0">
              <a:buNone/>
            </a:pPr>
            <a:r>
              <a:rPr lang="nl-BE" sz="3200" dirty="0"/>
              <a:t>Cette expérience concernait-elle une évaluation… </a:t>
            </a:r>
          </a:p>
        </p:txBody>
      </p:sp>
      <p:sp>
        <p:nvSpPr>
          <p:cNvPr id="3" name="Espace réservé du contenu 2">
            <a:extLst>
              <a:ext uri="{FF2B5EF4-FFF2-40B4-BE49-F238E27FC236}">
                <a16:creationId xmlns:a16="http://schemas.microsoft.com/office/drawing/2014/main" id="{FCFFEBC6-613D-644E-8496-D1FC60FB0F33}"/>
              </a:ext>
            </a:extLst>
          </p:cNvPr>
          <p:cNvSpPr>
            <a:spLocks noGrp="1"/>
          </p:cNvSpPr>
          <p:nvPr>
            <p:ph idx="1"/>
          </p:nvPr>
        </p:nvSpPr>
        <p:spPr/>
        <p:txBody>
          <a:bodyPr/>
          <a:lstStyle/>
          <a:p>
            <a:pPr marL="514350" indent="-514350">
              <a:buFont typeface="+mj-lt"/>
              <a:buAutoNum type="arabicPeriod"/>
            </a:pPr>
            <a:r>
              <a:rPr lang="nl-BE" sz="2800" dirty="0"/>
              <a:t>… orale</a:t>
            </a:r>
          </a:p>
          <a:p>
            <a:pPr marL="514350" indent="-514350">
              <a:buFont typeface="+mj-lt"/>
              <a:buAutoNum type="arabicPeriod"/>
            </a:pPr>
            <a:r>
              <a:rPr lang="nl-BE" sz="2800" dirty="0"/>
              <a:t>… standardisée (QCM, VF, …)</a:t>
            </a:r>
          </a:p>
          <a:p>
            <a:pPr marL="514350" indent="-514350">
              <a:buFont typeface="+mj-lt"/>
              <a:buAutoNum type="arabicPeriod"/>
            </a:pPr>
            <a:r>
              <a:rPr lang="nl-BE" sz="2800" dirty="0"/>
              <a:t>… écrite (réponse ouverte)</a:t>
            </a:r>
          </a:p>
          <a:p>
            <a:pPr marL="514350" indent="-514350">
              <a:buFont typeface="+mj-lt"/>
              <a:buAutoNum type="arabicPeriod"/>
            </a:pPr>
            <a:r>
              <a:rPr lang="nl-BE" sz="2800" dirty="0"/>
              <a:t>… axée sur la simulation</a:t>
            </a:r>
          </a:p>
          <a:p>
            <a:pPr marL="514350" indent="-514350">
              <a:buFont typeface="+mj-lt"/>
              <a:buAutoNum type="arabicPeriod"/>
            </a:pPr>
            <a:r>
              <a:rPr lang="nl-BE" sz="2800" dirty="0"/>
              <a:t>… axée sur des travaux</a:t>
            </a:r>
          </a:p>
          <a:p>
            <a:pPr marL="514350" indent="-514350">
              <a:buFont typeface="+mj-lt"/>
              <a:buAutoNum type="arabicPeriod"/>
            </a:pPr>
            <a:r>
              <a:rPr lang="nl-BE" sz="2800" dirty="0"/>
              <a:t>Autre </a:t>
            </a:r>
          </a:p>
          <a:p>
            <a:pPr marL="457200" lvl="1" indent="0">
              <a:buNone/>
            </a:pPr>
            <a:endParaRPr lang="fr-FR" dirty="0"/>
          </a:p>
        </p:txBody>
      </p:sp>
    </p:spTree>
    <p:extLst>
      <p:ext uri="{BB962C8B-B14F-4D97-AF65-F5344CB8AC3E}">
        <p14:creationId xmlns:p14="http://schemas.microsoft.com/office/powerpoint/2010/main" val="1484796397"/>
      </p:ext>
    </p:extLst>
  </p:cSld>
  <p:clrMapOvr>
    <a:masterClrMapping/>
  </p:clrMapOvr>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Pixel</Template>
  <TotalTime>7427</TotalTime>
  <Words>2554</Words>
  <Application>Microsoft Macintosh PowerPoint</Application>
  <PresentationFormat>Affichage à l'écran (4:3)</PresentationFormat>
  <Paragraphs>298</Paragraphs>
  <Slides>66</Slides>
  <Notes>26</Notes>
  <HiddenSlides>0</HiddenSlides>
  <MMClips>1</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66</vt:i4>
      </vt:variant>
    </vt:vector>
  </HeadingPairs>
  <TitlesOfParts>
    <vt:vector size="75" baseType="lpstr">
      <vt:lpstr>Abadi MT Condensed Light</vt:lpstr>
      <vt:lpstr>Arial</vt:lpstr>
      <vt:lpstr>Arial Black</vt:lpstr>
      <vt:lpstr>Gill Sans</vt:lpstr>
      <vt:lpstr>Gill Sans SemiBold</vt:lpstr>
      <vt:lpstr>Helvetica Light</vt:lpstr>
      <vt:lpstr>Times New Roman</vt:lpstr>
      <vt:lpstr>Wingdings</vt:lpstr>
      <vt:lpstr>Pixel</vt:lpstr>
      <vt:lpstr>Questions d’évaluation  15 octobre 2018 St Luc</vt:lpstr>
      <vt:lpstr>Objectifs de la séance</vt:lpstr>
      <vt:lpstr>Mise en bouche : deux exercices</vt:lpstr>
      <vt:lpstr>Consigne d’un premier exercice</vt:lpstr>
      <vt:lpstr>Débriefing de l’exercice 1</vt:lpstr>
      <vt:lpstr>Avez-vous eu une expérience négative à relater ?</vt:lpstr>
      <vt:lpstr>Avez-vous dû chercher longtemps pour penser à cette expérience ?</vt:lpstr>
      <vt:lpstr>Cette expérience concernait-elle…  </vt:lpstr>
      <vt:lpstr>Cette expérience concernait-elle une évaluation… </vt:lpstr>
      <vt:lpstr>Le caractère négatif de cette expérience était lié essentiellement…</vt:lpstr>
      <vt:lpstr>Diriez-vous que votre vie a été modifiée suite à cette expérience</vt:lpstr>
      <vt:lpstr>Aujourd’hui quand vous repensez à cette expérience, vous êtes…</vt:lpstr>
      <vt:lpstr>Consigne d’un second exercice</vt:lpstr>
      <vt:lpstr>Débriefing de l’exercice 2</vt:lpstr>
      <vt:lpstr>Avez-vous eu une expérience négative à relater ?</vt:lpstr>
      <vt:lpstr>Avez-vous dû chercher longtemps pour penser à cette expérience ?</vt:lpstr>
      <vt:lpstr>Cette expérience concernait-elle…  </vt:lpstr>
      <vt:lpstr>Le caractère négatif de cette expérience était lié essentiellement…</vt:lpstr>
      <vt:lpstr>Aujourd’hui quand vous repensez à cette expérience, vous êtes…</vt:lpstr>
      <vt:lpstr>Le concept d’évaluation</vt:lpstr>
      <vt:lpstr>Définitions de l’évaluation</vt:lpstr>
      <vt:lpstr>Définitions de l’évaluation</vt:lpstr>
      <vt:lpstr>Evaluation à visée formative, évaluation à visée sanctionnante</vt:lpstr>
      <vt:lpstr>Les objets de l’évaluation</vt:lpstr>
      <vt:lpstr>Rappelons nous</vt:lpstr>
      <vt:lpstr>Temps 1 : prise d’information</vt:lpstr>
      <vt:lpstr>Combien de passes avez-vous comptées ?</vt:lpstr>
      <vt:lpstr>Avez-vous vu le gorille ?</vt:lpstr>
      <vt:lpstr>Avez-vous vu le rideau changer de couleur ?</vt:lpstr>
      <vt:lpstr>Avez-vous vu le petit chien en bas à gauche ?</vt:lpstr>
      <vt:lpstr>Temps 2 : le jugement</vt:lpstr>
      <vt:lpstr>Temps 3 : la décision</vt:lpstr>
      <vt:lpstr>Est-on conscient de nos lacunes</vt:lpstr>
      <vt:lpstr>Des biais dans NOS évaluations ?</vt:lpstr>
      <vt:lpstr>Conclusions provisoires</vt:lpstr>
      <vt:lpstr>Le problème de la mesure</vt:lpstr>
      <vt:lpstr>Situation idéale</vt:lpstr>
      <vt:lpstr>Situation Réelle</vt:lpstr>
      <vt:lpstr>Avec de nombreuses sources d’erreurs</vt:lpstr>
      <vt:lpstr>L’objectif de l’évaluateur : réduire l’erreur</vt:lpstr>
      <vt:lpstr>Car elle est dommageable</vt:lpstr>
      <vt:lpstr>Les biais en évaluation : petit tour en docimologie critique</vt:lpstr>
      <vt:lpstr>Biais liés à la copie</vt:lpstr>
      <vt:lpstr>Biais liés à la copie</vt:lpstr>
      <vt:lpstr>Les biais liés au jeu de copies</vt:lpstr>
      <vt:lpstr>Les biais liés au jeu de copies</vt:lpstr>
      <vt:lpstr>Les biais liés à l’évalué</vt:lpstr>
      <vt:lpstr>Les biais liés à l’évalué</vt:lpstr>
      <vt:lpstr>Un peu de docimologie positive</vt:lpstr>
      <vt:lpstr>Le cycle qualité en évaluation</vt:lpstr>
      <vt:lpstr>Zoom sur l’étape 1 : Analyse</vt:lpstr>
      <vt:lpstr>Le cycle qualité en évaluation</vt:lpstr>
      <vt:lpstr>Présentation PowerPoint</vt:lpstr>
      <vt:lpstr>Le cycle qualité en évaluation</vt:lpstr>
      <vt:lpstr>Présentation PowerPoint</vt:lpstr>
      <vt:lpstr>Le cycle qualité en évaluation</vt:lpstr>
      <vt:lpstr>Présentation PowerPoint</vt:lpstr>
      <vt:lpstr>Le cycle qualité en évaluation</vt:lpstr>
      <vt:lpstr>Présentation PowerPoint</vt:lpstr>
      <vt:lpstr>Le cycle qualité en évaluation</vt:lpstr>
      <vt:lpstr>Zoom sur l’étape 6 : les grilles d’évaluation</vt:lpstr>
      <vt:lpstr>Les échelles descriptives d’évaluation</vt:lpstr>
      <vt:lpstr>Présentation PowerPoint</vt:lpstr>
      <vt:lpstr>Le cycle qualité en évaluation</vt:lpstr>
      <vt:lpstr>Présentation PowerPoint</vt:lpstr>
      <vt:lpstr>Le cycle qualité en évaluation</vt:lpstr>
    </vt:vector>
  </TitlesOfParts>
  <Company>Université de Liège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surveys internationaux en Sciences de l’Education</dc:title>
  <dc:creator>MONSEUR</dc:creator>
  <cp:lastModifiedBy>Pascal Detroz</cp:lastModifiedBy>
  <cp:revision>590</cp:revision>
  <cp:lastPrinted>2016-03-10T14:05:12Z</cp:lastPrinted>
  <dcterms:created xsi:type="dcterms:W3CDTF">2006-02-13T09:48:21Z</dcterms:created>
  <dcterms:modified xsi:type="dcterms:W3CDTF">2018-10-03T11:37:00Z</dcterms:modified>
</cp:coreProperties>
</file>