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2"/>
  </p:notesMasterIdLst>
  <p:handoutMasterIdLst>
    <p:handoutMasterId r:id="rId43"/>
  </p:handoutMasterIdLst>
  <p:sldIdLst>
    <p:sldId id="256" r:id="rId2"/>
    <p:sldId id="319" r:id="rId3"/>
    <p:sldId id="316" r:id="rId4"/>
    <p:sldId id="317" r:id="rId5"/>
    <p:sldId id="282" r:id="rId6"/>
    <p:sldId id="320" r:id="rId7"/>
    <p:sldId id="321" r:id="rId8"/>
    <p:sldId id="279" r:id="rId9"/>
    <p:sldId id="290" r:id="rId10"/>
    <p:sldId id="294" r:id="rId11"/>
    <p:sldId id="291" r:id="rId12"/>
    <p:sldId id="292" r:id="rId13"/>
    <p:sldId id="315" r:id="rId14"/>
    <p:sldId id="288" r:id="rId15"/>
    <p:sldId id="277" r:id="rId16"/>
    <p:sldId id="278" r:id="rId17"/>
    <p:sldId id="310" r:id="rId18"/>
    <p:sldId id="311" r:id="rId19"/>
    <p:sldId id="273" r:id="rId20"/>
    <p:sldId id="293" r:id="rId21"/>
    <p:sldId id="304" r:id="rId22"/>
    <p:sldId id="312" r:id="rId23"/>
    <p:sldId id="314" r:id="rId24"/>
    <p:sldId id="284" r:id="rId25"/>
    <p:sldId id="285" r:id="rId26"/>
    <p:sldId id="283" r:id="rId27"/>
    <p:sldId id="298" r:id="rId28"/>
    <p:sldId id="276" r:id="rId29"/>
    <p:sldId id="318" r:id="rId30"/>
    <p:sldId id="259" r:id="rId31"/>
    <p:sldId id="268" r:id="rId32"/>
    <p:sldId id="309" r:id="rId33"/>
    <p:sldId id="295" r:id="rId34"/>
    <p:sldId id="299" r:id="rId35"/>
    <p:sldId id="300" r:id="rId36"/>
    <p:sldId id="296" r:id="rId37"/>
    <p:sldId id="297" r:id="rId38"/>
    <p:sldId id="305" r:id="rId39"/>
    <p:sldId id="306" r:id="rId40"/>
    <p:sldId id="281" r:id="rId4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46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A3835B-567B-134B-BC7A-EAD48E1E7B9F}" type="datetimeFigureOut">
              <a:rPr lang="fr-FR" smtClean="0"/>
              <a:t>6/02/19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171D91-5110-EE4C-8282-697CA8B559EC}" type="slidenum">
              <a:rPr lang="fr-FR" smtClean="0"/>
              <a:t>‹#›</a:t>
            </a:fld>
            <a:endParaRPr lang="fr-FR"/>
          </a:p>
        </p:txBody>
      </p:sp>
    </p:spTree>
    <p:extLst>
      <p:ext uri="{BB962C8B-B14F-4D97-AF65-F5344CB8AC3E}">
        <p14:creationId xmlns:p14="http://schemas.microsoft.com/office/powerpoint/2010/main" val="34389673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39F3F1-0D14-5041-B304-B4DF0C2FBC14}" type="datetimeFigureOut">
              <a:rPr lang="fr-FR" smtClean="0"/>
              <a:t>6/02/19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60FF6F-511C-354F-8907-C0711A2B117E}" type="slidenum">
              <a:rPr lang="fr-FR" smtClean="0"/>
              <a:t>‹#›</a:t>
            </a:fld>
            <a:endParaRPr lang="fr-FR"/>
          </a:p>
        </p:txBody>
      </p:sp>
    </p:spTree>
    <p:extLst>
      <p:ext uri="{BB962C8B-B14F-4D97-AF65-F5344CB8AC3E}">
        <p14:creationId xmlns:p14="http://schemas.microsoft.com/office/powerpoint/2010/main" val="23874318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fr-FR" smtClean="0"/>
              <a:t>Cliquez et modifiez le titre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80BCE274-B4BB-F245-9DBD-1AD105D2D4A7}" type="datetime1">
              <a:rPr lang="fr-BE" smtClean="0"/>
              <a:t>6/02/19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944763-1B67-E14A-887A-DC30805AE89A}" type="slidenum">
              <a:rPr lang="fr-FR" smtClean="0"/>
              <a:t>‹#›</a:t>
            </a:fld>
            <a:endParaRPr lang="fr-FR"/>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fr-FR" smtClean="0"/>
              <a:t>Cliquez et modifiez le titre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fr-FR" smtClean="0"/>
              <a:t>Cliquez pour modifier les styles du texte du masque</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988A0EFA-8929-8643-853B-4C764EA0A818}" type="datetime1">
              <a:rPr lang="fr-BE" smtClean="0"/>
              <a:t>6/02/19</a:t>
            </a:fld>
            <a:endParaRPr lang="fr-FR"/>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fr-FR"/>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4D944763-1B67-E14A-887A-DC30805AE89A}"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fr-FR" smtClean="0"/>
              <a:t>Cliquez et modifiez le titre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9A89B523-CB06-0C4C-A158-4CBA33E171CD}" type="datetime1">
              <a:rPr lang="fr-BE" smtClean="0"/>
              <a:t>6/02/19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D944763-1B67-E14A-887A-DC30805AE89A}" type="slidenum">
              <a:rPr lang="fr-FR" smtClean="0"/>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erme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ED6EF5A6-2D6D-7F41-B6CF-68AE66FC7D49}" type="datetime1">
              <a:rPr lang="fr-BE" smtClean="0"/>
              <a:t>6/02/19</a:t>
            </a:fld>
            <a:endParaRPr lang="fr-FR"/>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fr-FR"/>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4D944763-1B67-E14A-887A-DC30805AE89A}" type="slidenum">
              <a:rPr lang="fr-FR" smtClean="0"/>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DE9FEE88-7251-8041-B34B-104F1EAACE9C}" type="datetime1">
              <a:rPr lang="fr-BE" smtClean="0"/>
              <a:t>6/02/19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944763-1B67-E14A-887A-DC30805AE89A}" type="slidenum">
              <a:rPr lang="fr-FR" smtClean="0"/>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fr-FR" smtClean="0"/>
              <a:t>Cliquez et modifiez le titre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7F197F4A-34A6-FB43-A8C3-A907F3E27B84}" type="datetime1">
              <a:rPr lang="fr-BE" smtClean="0"/>
              <a:t>6/02/19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944763-1B67-E14A-887A-DC30805AE89A}" type="slidenum">
              <a:rPr lang="fr-FR" smtClean="0"/>
              <a:t>‹#›</a:t>
            </a:fld>
            <a:endParaRPr lang="fr-FR"/>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820C3577-E437-344D-AA40-407A5E477449}" type="datetime1">
              <a:rPr lang="fr-BE" smtClean="0"/>
              <a:t>6/02/19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944763-1B67-E14A-887A-DC30805AE89A}"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fr-FR" smtClean="0"/>
              <a:t>Cliquez et modifiez le titre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BCDB5075-EABD-C44E-804C-F8F8C7E3B11A}" type="datetime1">
              <a:rPr lang="fr-BE" smtClean="0"/>
              <a:t>6/02/19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944763-1B67-E14A-887A-DC30805AE89A}" type="slidenum">
              <a:rPr lang="fr-FR" smtClean="0"/>
              <a:t>‹#›</a:t>
            </a:fld>
            <a:endParaRPr lang="fr-FR"/>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fr-FR" smtClean="0"/>
              <a:t>Faire glisser l'image vers l'espace réservé ou cliquer sur l'icône pour l'ajouter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fr-FR" smtClean="0"/>
              <a:t>Cliquez et modifiez le titre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79D26572-5E7C-254D-8052-69632BA9D4D1}" type="datetime1">
              <a:rPr lang="fr-BE" smtClean="0"/>
              <a:t>6/02/19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944763-1B67-E14A-887A-DC30805AE89A}"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fr-FR" smtClean="0"/>
              <a:t>Cliquez et modifiez le titre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22DBD76E-E034-994D-8DB5-E3D60F9B2E84}" type="datetime1">
              <a:rPr lang="fr-BE" smtClean="0"/>
              <a:t>6/02/19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D944763-1B67-E14A-887A-DC30805AE89A}"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1A2C3BB9-DD58-BC48-81A5-28336BF9F44D}" type="datetime1">
              <a:rPr lang="fr-BE" smtClean="0"/>
              <a:t>6/02/19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D944763-1B67-E14A-887A-DC30805AE89A}"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07BE662A-D542-A54A-B6DF-10F8C8CCC10B}" type="datetime1">
              <a:rPr lang="fr-BE" smtClean="0"/>
              <a:t>6/02/19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D944763-1B67-E14A-887A-DC30805AE89A}" type="slidenum">
              <a:rPr lang="fr-FR" smtClean="0"/>
              <a:t>‹#›</a:t>
            </a:fld>
            <a:endParaRPr lang="fr-FR"/>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30C3D44E-ABD0-D345-BFDD-74A2427EAD55}" type="datetime1">
              <a:rPr lang="fr-BE" smtClean="0"/>
              <a:t>6/02/19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D944763-1B67-E14A-887A-DC30805AE89A}"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fr-FR" smtClean="0"/>
              <a:t>Cliquez et modifiez le titre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3B2CB8FD-5348-E54E-8E4E-0BE6AD6C5F4A}" type="datetime1">
              <a:rPr lang="fr-BE" smtClean="0"/>
              <a:t>6/02/19</a:t>
            </a:fld>
            <a:endParaRPr lang="fr-FR"/>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fr-FR"/>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4D944763-1B67-E14A-887A-DC30805AE89A}" type="slidenum">
              <a:rPr lang="fr-FR" smtClean="0"/>
              <a:t>‹#›</a:t>
            </a:fld>
            <a:endParaRPr lang="fr-FR"/>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fr-FR" smtClean="0"/>
              <a:t>Cliquez et modifiez le titre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E53CAED3-AD7D-484E-B887-780AE86BFE9D}" type="datetime1">
              <a:rPr lang="fr-BE" smtClean="0"/>
              <a:t>6/02/19</a:t>
            </a:fld>
            <a:endParaRPr lang="fr-FR"/>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fr-F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4D944763-1B67-E14A-887A-DC30805AE89A}" type="slidenum">
              <a:rPr lang="fr-FR" smtClean="0"/>
              <a:t>‹#›</a:t>
            </a:fld>
            <a:endParaRPr lang="fr-F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eg"/><Relationship Id="rId1" Type="http://schemas.openxmlformats.org/officeDocument/2006/relationships/slideLayout" Target="../slideLayouts/slideLayout5.xml"/><Relationship Id="rId2"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79462" y="1297944"/>
            <a:ext cx="7583488" cy="1470025"/>
          </a:xfrm>
        </p:spPr>
        <p:txBody>
          <a:bodyPr/>
          <a:lstStyle/>
          <a:p>
            <a:r>
              <a:rPr lang="fr-FR" sz="4200" dirty="0" smtClean="0"/>
              <a:t>Populisme(s) et inégalités</a:t>
            </a:r>
            <a:endParaRPr lang="fr-FR" sz="4200" dirty="0"/>
          </a:p>
        </p:txBody>
      </p:sp>
      <p:sp>
        <p:nvSpPr>
          <p:cNvPr id="3" name="Sous-titre 2"/>
          <p:cNvSpPr>
            <a:spLocks noGrp="1"/>
          </p:cNvSpPr>
          <p:nvPr>
            <p:ph type="subTitle" idx="1"/>
          </p:nvPr>
        </p:nvSpPr>
        <p:spPr/>
        <p:txBody>
          <a:bodyPr/>
          <a:lstStyle/>
          <a:p>
            <a:r>
              <a:rPr lang="fr-FR" dirty="0" smtClean="0"/>
              <a:t>Formation CG-FGTB / Unité des systèmes politiques belges</a:t>
            </a: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1</a:t>
            </a:fld>
            <a:endParaRPr lang="fr-FR"/>
          </a:p>
        </p:txBody>
      </p:sp>
      <p:pic>
        <p:nvPicPr>
          <p:cNvPr id="6" name="Image 5" descr="Capture d’écran 2018-11-29 à 10.53.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270" y="4691065"/>
            <a:ext cx="2657930" cy="843167"/>
          </a:xfrm>
          <a:prstGeom prst="rect">
            <a:avLst/>
          </a:prstGeom>
        </p:spPr>
      </p:pic>
      <p:pic>
        <p:nvPicPr>
          <p:cNvPr id="7" name="Image 6" descr="Capture d’écran 2018-11-29 à 10.53.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301" y="4707777"/>
            <a:ext cx="1780682" cy="833786"/>
          </a:xfrm>
          <a:prstGeom prst="rect">
            <a:avLst/>
          </a:prstGeom>
        </p:spPr>
      </p:pic>
    </p:spTree>
    <p:extLst>
      <p:ext uri="{BB962C8B-B14F-4D97-AF65-F5344CB8AC3E}">
        <p14:creationId xmlns:p14="http://schemas.microsoft.com/office/powerpoint/2010/main" val="11423589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Jaroslaw </a:t>
            </a:r>
            <a:r>
              <a:rPr lang="fr-FR" dirty="0" err="1" smtClean="0"/>
              <a:t>Kaczynski</a:t>
            </a:r>
            <a:endParaRPr lang="fr-FR" dirty="0"/>
          </a:p>
        </p:txBody>
      </p:sp>
      <p:sp>
        <p:nvSpPr>
          <p:cNvPr id="3" name="Espace réservé du contenu 2"/>
          <p:cNvSpPr>
            <a:spLocks noGrp="1"/>
          </p:cNvSpPr>
          <p:nvPr>
            <p:ph idx="1"/>
          </p:nvPr>
        </p:nvSpPr>
        <p:spPr/>
        <p:txBody>
          <a:bodyPr/>
          <a:lstStyle/>
          <a:p>
            <a:r>
              <a:rPr lang="fr-FR" dirty="0" smtClean="0"/>
              <a:t>Evolution du parti </a:t>
            </a:r>
            <a:r>
              <a:rPr lang="fr-FR" i="1" dirty="0" smtClean="0"/>
              <a:t>Droit et Justice </a:t>
            </a:r>
            <a:r>
              <a:rPr lang="fr-FR" dirty="0" smtClean="0"/>
              <a:t>(</a:t>
            </a:r>
            <a:r>
              <a:rPr lang="fr-FR" dirty="0" err="1" smtClean="0"/>
              <a:t>PiS</a:t>
            </a:r>
            <a:r>
              <a:rPr lang="fr-FR" dirty="0" smtClean="0"/>
              <a:t>)</a:t>
            </a:r>
          </a:p>
          <a:p>
            <a:r>
              <a:rPr lang="fr-FR" dirty="0" smtClean="0"/>
              <a:t>Au pouvoir entre 2005-2007</a:t>
            </a:r>
          </a:p>
          <a:p>
            <a:r>
              <a:rPr lang="fr-FR" dirty="0" smtClean="0"/>
              <a:t>&gt;&lt; Donald </a:t>
            </a:r>
            <a:r>
              <a:rPr lang="fr-FR" dirty="0" err="1" smtClean="0"/>
              <a:t>Tusk</a:t>
            </a:r>
            <a:r>
              <a:rPr lang="fr-FR" dirty="0" smtClean="0"/>
              <a:t> (et écoutes du parti PO)</a:t>
            </a:r>
          </a:p>
          <a:p>
            <a:pPr algn="just"/>
            <a:r>
              <a:rPr lang="fr-FR" dirty="0" smtClean="0"/>
              <a:t>Retour au pouvoir en 2015 : Introduction des allocations familiales, taxation des banques, salaire minimum, réduction de l’âge de départ à la retraite</a:t>
            </a:r>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10</a:t>
            </a:fld>
            <a:endParaRPr lang="fr-FR"/>
          </a:p>
        </p:txBody>
      </p:sp>
    </p:spTree>
    <p:extLst>
      <p:ext uri="{BB962C8B-B14F-4D97-AF65-F5344CB8AC3E}">
        <p14:creationId xmlns:p14="http://schemas.microsoft.com/office/powerpoint/2010/main" val="1637208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Jaroslaw Kaczynski</a:t>
            </a: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11</a:t>
            </a:fld>
            <a:endParaRPr lang="fr-FR"/>
          </a:p>
        </p:txBody>
      </p:sp>
      <p:sp>
        <p:nvSpPr>
          <p:cNvPr id="5" name="Rectangle 4"/>
          <p:cNvSpPr/>
          <p:nvPr/>
        </p:nvSpPr>
        <p:spPr>
          <a:xfrm>
            <a:off x="779463" y="1828800"/>
            <a:ext cx="7583488" cy="4154983"/>
          </a:xfrm>
          <a:prstGeom prst="rect">
            <a:avLst/>
          </a:prstGeom>
        </p:spPr>
        <p:txBody>
          <a:bodyPr wrap="square">
            <a:spAutoFit/>
          </a:bodyPr>
          <a:lstStyle/>
          <a:p>
            <a:pPr algn="just"/>
            <a:r>
              <a:rPr lang="fr-FR" sz="2400" i="1" dirty="0">
                <a:solidFill>
                  <a:srgbClr val="333333"/>
                </a:solidFill>
              </a:rPr>
              <a:t>Comme si le monde devait </a:t>
            </a:r>
            <a:r>
              <a:rPr lang="fr-FR" sz="2400" i="1" dirty="0" smtClean="0">
                <a:solidFill>
                  <a:srgbClr val="333333"/>
                </a:solidFill>
              </a:rPr>
              <a:t>évoluer </a:t>
            </a:r>
            <a:r>
              <a:rPr lang="fr-FR" sz="2400" dirty="0" smtClean="0">
                <a:solidFill>
                  <a:srgbClr val="333333"/>
                </a:solidFill>
              </a:rPr>
              <a:t>[</a:t>
            </a:r>
            <a:r>
              <a:rPr lang="mr-IN" sz="2400" dirty="0" smtClean="0">
                <a:solidFill>
                  <a:srgbClr val="333333"/>
                </a:solidFill>
              </a:rPr>
              <a:t>…</a:t>
            </a:r>
            <a:r>
              <a:rPr lang="fr-FR" sz="2400" dirty="0" smtClean="0">
                <a:solidFill>
                  <a:srgbClr val="333333"/>
                </a:solidFill>
              </a:rPr>
              <a:t>]</a:t>
            </a:r>
            <a:r>
              <a:rPr lang="fr-FR" sz="2400" i="1" dirty="0" smtClean="0">
                <a:solidFill>
                  <a:srgbClr val="333333"/>
                </a:solidFill>
              </a:rPr>
              <a:t> </a:t>
            </a:r>
            <a:r>
              <a:rPr lang="fr-FR" sz="2400" i="1" dirty="0">
                <a:solidFill>
                  <a:srgbClr val="333333"/>
                </a:solidFill>
              </a:rPr>
              <a:t>dans une seule direction : vers un mélange des cultures et des races ; un monde de cyclistes et de végétariens, qui n’aurait recours qu’à des énergies renouvelables et combattrait toute forme de religion. Tout cela n’a rien de commun avec les valeurs traditionnelles polonaises. Cela va à l’encontre de ce que la plupart des Polonais ont à cœur : tradition, conscience historique, amour de leur pays, foi en Dieu et vie de famille normale, avec un homme et une </a:t>
            </a:r>
            <a:r>
              <a:rPr lang="fr-FR" sz="2400" i="1" dirty="0" smtClean="0">
                <a:solidFill>
                  <a:srgbClr val="333333"/>
                </a:solidFill>
              </a:rPr>
              <a:t>femme.</a:t>
            </a:r>
          </a:p>
          <a:p>
            <a:pPr algn="just"/>
            <a:endParaRPr lang="fr-FR" sz="2400" i="1" dirty="0">
              <a:solidFill>
                <a:srgbClr val="333333"/>
              </a:solidFill>
            </a:endParaRPr>
          </a:p>
          <a:p>
            <a:pPr algn="just"/>
            <a:r>
              <a:rPr lang="fr-FR" sz="2400" dirty="0">
                <a:solidFill>
                  <a:srgbClr val="333333"/>
                </a:solidFill>
              </a:rPr>
              <a:t> </a:t>
            </a:r>
          </a:p>
        </p:txBody>
      </p:sp>
      <p:sp>
        <p:nvSpPr>
          <p:cNvPr id="6" name="Rectangle 5"/>
          <p:cNvSpPr/>
          <p:nvPr/>
        </p:nvSpPr>
        <p:spPr>
          <a:xfrm>
            <a:off x="779462" y="5337452"/>
            <a:ext cx="7583489" cy="369332"/>
          </a:xfrm>
          <a:prstGeom prst="rect">
            <a:avLst/>
          </a:prstGeom>
        </p:spPr>
        <p:txBody>
          <a:bodyPr wrap="square">
            <a:spAutoFit/>
          </a:bodyPr>
          <a:lstStyle/>
          <a:p>
            <a:pPr algn="r"/>
            <a:r>
              <a:rPr lang="fr-FR" dirty="0" err="1" smtClean="0"/>
              <a:t>Witold</a:t>
            </a:r>
            <a:r>
              <a:rPr lang="fr-FR" dirty="0" smtClean="0"/>
              <a:t> </a:t>
            </a:r>
            <a:r>
              <a:rPr lang="fr-FR" dirty="0" err="1" smtClean="0"/>
              <a:t>Waszczykowski</a:t>
            </a:r>
            <a:r>
              <a:rPr lang="fr-FR" dirty="0" smtClean="0"/>
              <a:t> (</a:t>
            </a:r>
            <a:r>
              <a:rPr lang="fr-FR" dirty="0"/>
              <a:t>ministre des affaires </a:t>
            </a:r>
            <a:r>
              <a:rPr lang="fr-FR" dirty="0" smtClean="0"/>
              <a:t>étrangères), </a:t>
            </a:r>
            <a:r>
              <a:rPr lang="fr-FR" i="1" dirty="0" err="1" smtClean="0"/>
              <a:t>Bild</a:t>
            </a:r>
            <a:r>
              <a:rPr lang="fr-FR" dirty="0" smtClean="0"/>
              <a:t>, 3 juin 2016</a:t>
            </a:r>
            <a:endParaRPr lang="fr-FR" dirty="0"/>
          </a:p>
        </p:txBody>
      </p:sp>
    </p:spTree>
    <p:extLst>
      <p:ext uri="{BB962C8B-B14F-4D97-AF65-F5344CB8AC3E}">
        <p14:creationId xmlns:p14="http://schemas.microsoft.com/office/powerpoint/2010/main" val="15609870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Victor </a:t>
            </a:r>
            <a:r>
              <a:rPr lang="fr-FR" dirty="0" err="1" smtClean="0"/>
              <a:t>orban</a:t>
            </a: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12</a:t>
            </a:fld>
            <a:endParaRPr lang="fr-FR"/>
          </a:p>
        </p:txBody>
      </p:sp>
      <p:sp>
        <p:nvSpPr>
          <p:cNvPr id="5" name="Rectangle 4"/>
          <p:cNvSpPr/>
          <p:nvPr/>
        </p:nvSpPr>
        <p:spPr>
          <a:xfrm>
            <a:off x="779463" y="3934417"/>
            <a:ext cx="7583488" cy="2215991"/>
          </a:xfrm>
          <a:prstGeom prst="rect">
            <a:avLst/>
          </a:prstGeom>
        </p:spPr>
        <p:txBody>
          <a:bodyPr wrap="square">
            <a:spAutoFit/>
          </a:bodyPr>
          <a:lstStyle/>
          <a:p>
            <a:pPr algn="just"/>
            <a:r>
              <a:rPr lang="fr-FR" sz="2400" i="1" dirty="0" smtClean="0">
                <a:solidFill>
                  <a:schemeClr val="bg2"/>
                </a:solidFill>
              </a:rPr>
              <a:t>Le </a:t>
            </a:r>
            <a:r>
              <a:rPr lang="fr-FR" sz="2400" i="1" dirty="0">
                <a:solidFill>
                  <a:schemeClr val="bg2"/>
                </a:solidFill>
              </a:rPr>
              <a:t>monde tel qu’il existe depuis des milliers d’années, fondé sur des valeurs traditionnelles, est en train de s’effondrer.</a:t>
            </a:r>
            <a:r>
              <a:rPr lang="fr-FR" sz="2400" dirty="0">
                <a:solidFill>
                  <a:schemeClr val="bg2"/>
                </a:solidFill>
              </a:rPr>
              <a:t> (…) </a:t>
            </a:r>
            <a:r>
              <a:rPr lang="fr-FR" sz="2400" i="1" dirty="0">
                <a:solidFill>
                  <a:schemeClr val="bg2"/>
                </a:solidFill>
              </a:rPr>
              <a:t>Tôt ou tard, cela conduira à une invasion.</a:t>
            </a:r>
            <a:r>
              <a:rPr lang="fr-FR" sz="2400" dirty="0">
                <a:solidFill>
                  <a:schemeClr val="bg2"/>
                </a:solidFill>
              </a:rPr>
              <a:t> (…) </a:t>
            </a:r>
            <a:r>
              <a:rPr lang="fr-FR" sz="2400" i="1" dirty="0">
                <a:solidFill>
                  <a:schemeClr val="bg2"/>
                </a:solidFill>
              </a:rPr>
              <a:t>Ce déclin est lié à la “théorie du genre” et à l’attaque de notre “espace de vie” par d’autres </a:t>
            </a:r>
            <a:r>
              <a:rPr lang="fr-FR" sz="2400" i="1" dirty="0" smtClean="0">
                <a:solidFill>
                  <a:schemeClr val="bg2"/>
                </a:solidFill>
              </a:rPr>
              <a:t>civilisations.</a:t>
            </a:r>
            <a:endParaRPr lang="fr-FR" sz="2400" dirty="0" smtClean="0">
              <a:solidFill>
                <a:schemeClr val="bg2"/>
              </a:solidFill>
            </a:endParaRPr>
          </a:p>
          <a:p>
            <a:pPr algn="r"/>
            <a:r>
              <a:rPr lang="fr-FR" dirty="0" smtClean="0"/>
              <a:t>László </a:t>
            </a:r>
            <a:r>
              <a:rPr lang="fr-FR" dirty="0" err="1" smtClean="0"/>
              <a:t>Kövér</a:t>
            </a:r>
            <a:r>
              <a:rPr lang="fr-FR" dirty="0"/>
              <a:t> </a:t>
            </a:r>
            <a:r>
              <a:rPr lang="fr-FR" dirty="0" smtClean="0"/>
              <a:t>(président </a:t>
            </a:r>
            <a:r>
              <a:rPr lang="fr-FR" dirty="0"/>
              <a:t>du </a:t>
            </a:r>
            <a:r>
              <a:rPr lang="fr-FR" dirty="0" smtClean="0"/>
              <a:t>Parlement), </a:t>
            </a:r>
            <a:r>
              <a:rPr lang="fr-FR" i="1" dirty="0" smtClean="0"/>
              <a:t>Le Monde Diplomatique, </a:t>
            </a:r>
            <a:r>
              <a:rPr lang="fr-FR" dirty="0"/>
              <a:t>juin 2018</a:t>
            </a:r>
          </a:p>
        </p:txBody>
      </p:sp>
      <p:sp>
        <p:nvSpPr>
          <p:cNvPr id="6" name="Rectangle 5"/>
          <p:cNvSpPr/>
          <p:nvPr/>
        </p:nvSpPr>
        <p:spPr>
          <a:xfrm>
            <a:off x="779463" y="1853335"/>
            <a:ext cx="7583488" cy="1754326"/>
          </a:xfrm>
          <a:prstGeom prst="rect">
            <a:avLst/>
          </a:prstGeom>
        </p:spPr>
        <p:txBody>
          <a:bodyPr wrap="square">
            <a:spAutoFit/>
          </a:bodyPr>
          <a:lstStyle/>
          <a:p>
            <a:r>
              <a:rPr lang="fr-FR" i="1" dirty="0"/>
              <a:t> </a:t>
            </a:r>
            <a:r>
              <a:rPr lang="fr-FR" sz="2400" i="1" dirty="0">
                <a:solidFill>
                  <a:srgbClr val="333333"/>
                </a:solidFill>
              </a:rPr>
              <a:t>Il y a actuellement deux camps en Europe. </a:t>
            </a:r>
            <a:r>
              <a:rPr lang="fr-FR" sz="2400" i="1" dirty="0" err="1">
                <a:solidFill>
                  <a:srgbClr val="333333"/>
                </a:solidFill>
              </a:rPr>
              <a:t>Macron</a:t>
            </a:r>
            <a:r>
              <a:rPr lang="fr-FR" sz="2400" i="1" dirty="0">
                <a:solidFill>
                  <a:srgbClr val="333333"/>
                </a:solidFill>
              </a:rPr>
              <a:t> est à la tête des forces politiques soutenant l’immigration. De l’autre côté, il y a nous, qui voulons arrêter l’immigration illégale. </a:t>
            </a:r>
            <a:endParaRPr lang="fr-FR" sz="2400" i="1" dirty="0" smtClean="0">
              <a:solidFill>
                <a:srgbClr val="333333"/>
              </a:solidFill>
            </a:endParaRPr>
          </a:p>
          <a:p>
            <a:pPr algn="r"/>
            <a:endParaRPr lang="fr-FR" dirty="0" smtClean="0">
              <a:solidFill>
                <a:srgbClr val="333333"/>
              </a:solidFill>
            </a:endParaRPr>
          </a:p>
          <a:p>
            <a:pPr algn="r"/>
            <a:r>
              <a:rPr lang="fr-FR" dirty="0" smtClean="0"/>
              <a:t>Victor </a:t>
            </a:r>
            <a:r>
              <a:rPr lang="fr-FR" dirty="0" err="1" smtClean="0"/>
              <a:t>Orbán</a:t>
            </a:r>
            <a:r>
              <a:rPr lang="fr-FR" i="1" dirty="0" smtClean="0"/>
              <a:t>, Le Monde</a:t>
            </a:r>
            <a:r>
              <a:rPr lang="fr-FR" dirty="0" smtClean="0"/>
              <a:t>, 31 août 2018 </a:t>
            </a:r>
            <a:endParaRPr lang="fr-FR" dirty="0"/>
          </a:p>
        </p:txBody>
      </p:sp>
    </p:spTree>
    <p:extLst>
      <p:ext uri="{BB962C8B-B14F-4D97-AF65-F5344CB8AC3E}">
        <p14:creationId xmlns:p14="http://schemas.microsoft.com/office/powerpoint/2010/main" val="1560987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D944763-1B67-E14A-887A-DC30805AE89A}" type="slidenum">
              <a:rPr lang="fr-FR" smtClean="0"/>
              <a:t>13</a:t>
            </a:fld>
            <a:endParaRPr lang="fr-FR"/>
          </a:p>
        </p:txBody>
      </p:sp>
      <p:pic>
        <p:nvPicPr>
          <p:cNvPr id="5" name="Espace réservé du contenu 4" descr="150623_-_ED_DR_-_Union_europeenne_juin_2015VF.jpg"/>
          <p:cNvPicPr>
            <a:picLocks noChangeAspect="1"/>
          </p:cNvPicPr>
          <p:nvPr/>
        </p:nvPicPr>
        <p:blipFill>
          <a:blip r:embed="rId2">
            <a:extLst>
              <a:ext uri="{28A0092B-C50C-407E-A947-70E740481C1C}">
                <a14:useLocalDpi xmlns:a14="http://schemas.microsoft.com/office/drawing/2010/main" val="0"/>
              </a:ext>
            </a:extLst>
          </a:blip>
          <a:srcRect t="12222" b="12222"/>
          <a:stretch>
            <a:fillRect/>
          </a:stretch>
        </p:blipFill>
        <p:spPr>
          <a:xfrm>
            <a:off x="49390" y="1345920"/>
            <a:ext cx="9094609" cy="5153676"/>
          </a:xfrm>
          <a:prstGeom prst="rect">
            <a:avLst/>
          </a:prstGeom>
        </p:spPr>
      </p:pic>
    </p:spTree>
    <p:extLst>
      <p:ext uri="{BB962C8B-B14F-4D97-AF65-F5344CB8AC3E}">
        <p14:creationId xmlns:p14="http://schemas.microsoft.com/office/powerpoint/2010/main" val="2719913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Donald </a:t>
            </a:r>
            <a:r>
              <a:rPr lang="fr-FR" dirty="0" err="1" smtClean="0"/>
              <a:t>Trump</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14</a:t>
            </a:fld>
            <a:endParaRPr lang="fr-FR"/>
          </a:p>
        </p:txBody>
      </p:sp>
      <p:pic>
        <p:nvPicPr>
          <p:cNvPr id="5" name="Image 4" descr="Capture d’écran 2018-11-29 à 11.29.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716" y="4589425"/>
            <a:ext cx="7391400" cy="1435100"/>
          </a:xfrm>
          <a:prstGeom prst="rect">
            <a:avLst/>
          </a:prstGeom>
        </p:spPr>
      </p:pic>
      <p:pic>
        <p:nvPicPr>
          <p:cNvPr id="8" name="Image 7" descr="Capture d’écran 2018-11-29 à 11.28.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63" y="3357525"/>
            <a:ext cx="7454900" cy="1231900"/>
          </a:xfrm>
          <a:prstGeom prst="rect">
            <a:avLst/>
          </a:prstGeom>
        </p:spPr>
      </p:pic>
      <p:pic>
        <p:nvPicPr>
          <p:cNvPr id="10" name="Image 9" descr="Capture d’écran 2018-11-29 à 16.32.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463" y="1639639"/>
            <a:ext cx="5240421" cy="1717886"/>
          </a:xfrm>
          <a:prstGeom prst="rect">
            <a:avLst/>
          </a:prstGeom>
        </p:spPr>
      </p:pic>
    </p:spTree>
    <p:extLst>
      <p:ext uri="{BB962C8B-B14F-4D97-AF65-F5344CB8AC3E}">
        <p14:creationId xmlns:p14="http://schemas.microsoft.com/office/powerpoint/2010/main" val="1878550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Jair</a:t>
            </a:r>
            <a:r>
              <a:rPr lang="fr-FR" dirty="0" smtClean="0"/>
              <a:t> </a:t>
            </a:r>
            <a:r>
              <a:rPr lang="fr-FR" dirty="0" err="1" smtClean="0"/>
              <a:t>Bolsonaro</a:t>
            </a:r>
            <a:endParaRPr lang="fr-FR" dirty="0"/>
          </a:p>
        </p:txBody>
      </p:sp>
      <p:sp>
        <p:nvSpPr>
          <p:cNvPr id="3" name="Espace réservé du contenu 2"/>
          <p:cNvSpPr>
            <a:spLocks noGrp="1"/>
          </p:cNvSpPr>
          <p:nvPr>
            <p:ph idx="1"/>
          </p:nvPr>
        </p:nvSpPr>
        <p:spPr/>
        <p:txBody>
          <a:bodyPr/>
          <a:lstStyle/>
          <a:p>
            <a:endParaRPr lang="fr-FR"/>
          </a:p>
        </p:txBody>
      </p:sp>
      <p:pic>
        <p:nvPicPr>
          <p:cNvPr id="4" name="Image 3" descr="Capture d’écran 2018-11-28 à 11.36.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63" y="2345665"/>
            <a:ext cx="7429500" cy="1384300"/>
          </a:xfrm>
          <a:prstGeom prst="rect">
            <a:avLst/>
          </a:prstGeom>
        </p:spPr>
      </p:pic>
      <p:pic>
        <p:nvPicPr>
          <p:cNvPr id="5" name="Image 4" descr="Capture d’écran 2018-11-28 à 11.35.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63" y="3729965"/>
            <a:ext cx="7442200" cy="1447800"/>
          </a:xfrm>
          <a:prstGeom prst="rect">
            <a:avLst/>
          </a:prstGeom>
        </p:spPr>
      </p:pic>
      <p:sp>
        <p:nvSpPr>
          <p:cNvPr id="10" name="Espace réservé du numéro de diapositive 9"/>
          <p:cNvSpPr>
            <a:spLocks noGrp="1"/>
          </p:cNvSpPr>
          <p:nvPr>
            <p:ph type="sldNum" sz="quarter" idx="12"/>
          </p:nvPr>
        </p:nvSpPr>
        <p:spPr/>
        <p:txBody>
          <a:bodyPr/>
          <a:lstStyle/>
          <a:p>
            <a:fld id="{4D944763-1B67-E14A-887A-DC30805AE89A}" type="slidenum">
              <a:rPr lang="fr-FR" smtClean="0"/>
              <a:t>15</a:t>
            </a:fld>
            <a:endParaRPr lang="fr-FR"/>
          </a:p>
        </p:txBody>
      </p:sp>
      <p:pic>
        <p:nvPicPr>
          <p:cNvPr id="11" name="Image 10"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3399" y="-1"/>
            <a:ext cx="5384795" cy="3356017"/>
          </a:xfrm>
          <a:prstGeom prst="rect">
            <a:avLst/>
          </a:prstGeom>
        </p:spPr>
      </p:pic>
      <p:pic>
        <p:nvPicPr>
          <p:cNvPr id="12" name="Image 11" descr="Capture d’écran 2018-11-28 à 11.37.0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163" y="5187950"/>
            <a:ext cx="7429500" cy="1168400"/>
          </a:xfrm>
          <a:prstGeom prst="rect">
            <a:avLst/>
          </a:prstGeom>
        </p:spPr>
      </p:pic>
    </p:spTree>
    <p:extLst>
      <p:ext uri="{BB962C8B-B14F-4D97-AF65-F5344CB8AC3E}">
        <p14:creationId xmlns:p14="http://schemas.microsoft.com/office/powerpoint/2010/main" val="1904149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Connivence(s)</a:t>
            </a:r>
            <a:endParaRPr lang="fr-FR" dirty="0"/>
          </a:p>
        </p:txBody>
      </p:sp>
      <p:sp>
        <p:nvSpPr>
          <p:cNvPr id="3" name="Espace réservé du contenu 2"/>
          <p:cNvSpPr>
            <a:spLocks noGrp="1"/>
          </p:cNvSpPr>
          <p:nvPr>
            <p:ph idx="1"/>
          </p:nvPr>
        </p:nvSpPr>
        <p:spPr/>
        <p:txBody>
          <a:bodyPr/>
          <a:lstStyle/>
          <a:p>
            <a:endParaRPr lang="fr-FR"/>
          </a:p>
        </p:txBody>
      </p:sp>
      <p:pic>
        <p:nvPicPr>
          <p:cNvPr id="6" name="Image 5" descr="Capture d’écran 2018-11-28 à 11.33.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78" y="1345920"/>
            <a:ext cx="4676540" cy="4180543"/>
          </a:xfrm>
          <a:prstGeom prst="rect">
            <a:avLst/>
          </a:prstGeom>
        </p:spPr>
      </p:pic>
      <p:pic>
        <p:nvPicPr>
          <p:cNvPr id="7" name="Image 6" descr="Capture d’écran 2018-11-28 à 11.34.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78" y="5015014"/>
            <a:ext cx="7353300" cy="1879600"/>
          </a:xfrm>
          <a:prstGeom prst="rect">
            <a:avLst/>
          </a:prstGeom>
        </p:spPr>
      </p:pic>
      <p:pic>
        <p:nvPicPr>
          <p:cNvPr id="9" name="Image 8" descr="Capture d’écran 2018-11-28 à 11.34.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0" y="4151414"/>
            <a:ext cx="7429500" cy="1727200"/>
          </a:xfrm>
          <a:prstGeom prst="rect">
            <a:avLst/>
          </a:prstGeom>
        </p:spPr>
      </p:pic>
      <p:sp>
        <p:nvSpPr>
          <p:cNvPr id="10" name="Espace réservé du numéro de diapositive 9"/>
          <p:cNvSpPr>
            <a:spLocks noGrp="1"/>
          </p:cNvSpPr>
          <p:nvPr>
            <p:ph type="sldNum" sz="quarter" idx="12"/>
          </p:nvPr>
        </p:nvSpPr>
        <p:spPr/>
        <p:txBody>
          <a:bodyPr/>
          <a:lstStyle/>
          <a:p>
            <a:fld id="{4D944763-1B67-E14A-887A-DC30805AE89A}" type="slidenum">
              <a:rPr lang="fr-FR" smtClean="0"/>
              <a:t>16</a:t>
            </a:fld>
            <a:endParaRPr lang="fr-FR"/>
          </a:p>
        </p:txBody>
      </p:sp>
      <p:pic>
        <p:nvPicPr>
          <p:cNvPr id="11" name="Image 10" descr="369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8824" y="1493129"/>
            <a:ext cx="4430475" cy="2658285"/>
          </a:xfrm>
          <a:prstGeom prst="rect">
            <a:avLst/>
          </a:prstGeom>
        </p:spPr>
      </p:pic>
    </p:spTree>
    <p:extLst>
      <p:ext uri="{BB962C8B-B14F-4D97-AF65-F5344CB8AC3E}">
        <p14:creationId xmlns:p14="http://schemas.microsoft.com/office/powerpoint/2010/main" val="3336645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Rapport à la presse</a:t>
            </a:r>
            <a:endParaRPr lang="fr-FR" dirty="0"/>
          </a:p>
        </p:txBody>
      </p:sp>
      <p:sp>
        <p:nvSpPr>
          <p:cNvPr id="3" name="Espace réservé du contenu 2"/>
          <p:cNvSpPr>
            <a:spLocks noGrp="1"/>
          </p:cNvSpPr>
          <p:nvPr>
            <p:ph idx="1"/>
          </p:nvPr>
        </p:nvSpPr>
        <p:spPr/>
        <p:txBody>
          <a:bodyPr/>
          <a:lstStyle/>
          <a:p>
            <a:pPr marL="0" indent="0">
              <a:buNone/>
            </a:pP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17</a:t>
            </a:fld>
            <a:endParaRPr lang="fr-FR"/>
          </a:p>
        </p:txBody>
      </p:sp>
      <p:sp>
        <p:nvSpPr>
          <p:cNvPr id="5" name="Rectangle 4"/>
          <p:cNvSpPr/>
          <p:nvPr/>
        </p:nvSpPr>
        <p:spPr>
          <a:xfrm>
            <a:off x="779463" y="2136339"/>
            <a:ext cx="7583488" cy="4431983"/>
          </a:xfrm>
          <a:prstGeom prst="rect">
            <a:avLst/>
          </a:prstGeom>
        </p:spPr>
        <p:txBody>
          <a:bodyPr wrap="square">
            <a:spAutoFit/>
          </a:bodyPr>
          <a:lstStyle/>
          <a:p>
            <a:pPr algn="just"/>
            <a:r>
              <a:rPr lang="fr-FR" sz="2400" i="1" dirty="0" smtClean="0">
                <a:solidFill>
                  <a:srgbClr val="333333"/>
                </a:solidFill>
              </a:rPr>
              <a:t>Les </a:t>
            </a:r>
            <a:r>
              <a:rPr lang="fr-FR" sz="2400" i="1" dirty="0">
                <a:solidFill>
                  <a:srgbClr val="333333"/>
                </a:solidFill>
              </a:rPr>
              <a:t>médias se déchaînent pour tenter de nous atteindre de leurs flèches venimeuses. Mais vous connaissez leurs méthodes: dès la fin de la diffusion de ce meeting d'ailleurs, certaines chaînes, BFMTV sûrement, le feront commenter par un plateau d'éditorialistes dont ils savent très bien qu'ils sont des militants de longue date contre nous, contre les électeurs </a:t>
            </a:r>
            <a:r>
              <a:rPr lang="fr-FR" sz="2400" i="1" dirty="0" smtClean="0">
                <a:solidFill>
                  <a:srgbClr val="333333"/>
                </a:solidFill>
              </a:rPr>
              <a:t>patriotes ! </a:t>
            </a:r>
            <a:r>
              <a:rPr lang="fr-FR" sz="2400" i="1" dirty="0">
                <a:solidFill>
                  <a:srgbClr val="333333"/>
                </a:solidFill>
              </a:rPr>
              <a:t>Le but ne sera pas de commenter avec neutralité et déontologie, mais de dénigrer, de caricaturer, parce qu'ils ne savent faire que cela, dès que j'ouvre la bouche. Sûrement auront-ils à peine écouté le discours. Mais plus un Français n'est dupe de cela"</a:t>
            </a:r>
          </a:p>
          <a:p>
            <a:pPr algn="r"/>
            <a:endParaRPr lang="fr-FR" sz="2400" i="1" dirty="0" smtClean="0"/>
          </a:p>
          <a:p>
            <a:pPr algn="r"/>
            <a:r>
              <a:rPr lang="fr-FR" dirty="0" smtClean="0"/>
              <a:t>Marine Le Pen, Meeting de campagne à Bordeaux, 2 avril 2017</a:t>
            </a:r>
            <a:endParaRPr lang="fr-FR" dirty="0"/>
          </a:p>
        </p:txBody>
      </p:sp>
      <p:pic>
        <p:nvPicPr>
          <p:cNvPr id="7" name="Image 6" descr="Capture d’écran 2018-12-20 à 14.48.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77" y="1083296"/>
            <a:ext cx="4641279" cy="2844408"/>
          </a:xfrm>
          <a:prstGeom prst="rect">
            <a:avLst/>
          </a:prstGeom>
        </p:spPr>
      </p:pic>
      <p:pic>
        <p:nvPicPr>
          <p:cNvPr id="8" name="Image 7" descr="Capture d’écran 2018-12-20 à 14.48.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356" y="1083296"/>
            <a:ext cx="4502720" cy="2843413"/>
          </a:xfrm>
          <a:prstGeom prst="rect">
            <a:avLst/>
          </a:prstGeom>
        </p:spPr>
      </p:pic>
      <p:pic>
        <p:nvPicPr>
          <p:cNvPr id="10" name="Image 9" descr="Capture d’écran 2018-12-20 à 14.49.4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77" y="3927704"/>
            <a:ext cx="4677356" cy="2930296"/>
          </a:xfrm>
          <a:prstGeom prst="rect">
            <a:avLst/>
          </a:prstGeom>
        </p:spPr>
      </p:pic>
      <p:pic>
        <p:nvPicPr>
          <p:cNvPr id="11" name="Image 10" descr="Capture d’écran 2018-12-20 à 14.48.3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1394" y="3927704"/>
            <a:ext cx="4678683" cy="2861794"/>
          </a:xfrm>
          <a:prstGeom prst="rect">
            <a:avLst/>
          </a:prstGeom>
        </p:spPr>
      </p:pic>
    </p:spTree>
    <p:extLst>
      <p:ext uri="{BB962C8B-B14F-4D97-AF65-F5344CB8AC3E}">
        <p14:creationId xmlns:p14="http://schemas.microsoft.com/office/powerpoint/2010/main" val="4242215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Presse</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Disparition de la presse d’opinion</a:t>
            </a:r>
          </a:p>
          <a:p>
            <a:r>
              <a:rPr lang="fr-FR" dirty="0" smtClean="0"/>
              <a:t>Actionnariat (</a:t>
            </a:r>
            <a:r>
              <a:rPr lang="fr-FR" dirty="0" err="1" smtClean="0"/>
              <a:t>G.Geuens</a:t>
            </a:r>
            <a:r>
              <a:rPr lang="fr-FR" dirty="0" smtClean="0"/>
              <a:t>, « tous pouvoirs confondus »)</a:t>
            </a:r>
          </a:p>
          <a:p>
            <a:r>
              <a:rPr lang="fr-FR" dirty="0" smtClean="0"/>
              <a:t>Médias sociaux</a:t>
            </a:r>
          </a:p>
          <a:p>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18</a:t>
            </a:fld>
            <a:endParaRPr lang="fr-FR"/>
          </a:p>
        </p:txBody>
      </p:sp>
    </p:spTree>
    <p:extLst>
      <p:ext uri="{BB962C8B-B14F-4D97-AF65-F5344CB8AC3E}">
        <p14:creationId xmlns:p14="http://schemas.microsoft.com/office/powerpoint/2010/main" val="35143455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Anti-système</a:t>
            </a:r>
            <a:r>
              <a:rPr lang="fr-FR" dirty="0" smtClean="0"/>
              <a:t> ?</a:t>
            </a:r>
            <a:endParaRPr lang="fr-FR" dirty="0"/>
          </a:p>
        </p:txBody>
      </p:sp>
      <p:sp>
        <p:nvSpPr>
          <p:cNvPr id="3" name="Espace réservé du contenu 2"/>
          <p:cNvSpPr>
            <a:spLocks noGrp="1"/>
          </p:cNvSpPr>
          <p:nvPr>
            <p:ph idx="1"/>
          </p:nvPr>
        </p:nvSpPr>
        <p:spPr/>
        <p:txBody>
          <a:bodyPr/>
          <a:lstStyle/>
          <a:p>
            <a:endParaRPr lang="fr-FR" dirty="0" smtClean="0"/>
          </a:p>
          <a:p>
            <a:pPr marL="0" indent="0">
              <a:buNone/>
            </a:pPr>
            <a:endParaRPr lang="fr-FR" dirty="0" smtClean="0"/>
          </a:p>
          <a:p>
            <a:r>
              <a:rPr lang="fr-FR" dirty="0" smtClean="0"/>
              <a:t>Un autre point commun ?</a:t>
            </a: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19</a:t>
            </a:fld>
            <a:endParaRPr lang="fr-FR"/>
          </a:p>
        </p:txBody>
      </p:sp>
    </p:spTree>
    <p:extLst>
      <p:ext uri="{BB962C8B-B14F-4D97-AF65-F5344CB8AC3E}">
        <p14:creationId xmlns:p14="http://schemas.microsoft.com/office/powerpoint/2010/main" val="27742041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régions linguistiques</a:t>
            </a: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2</a:t>
            </a:fld>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2950" y="1744663"/>
            <a:ext cx="5062538"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08628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Marché »</a:t>
            </a:r>
            <a:endParaRPr lang="fr-FR" dirty="0"/>
          </a:p>
        </p:txBody>
      </p:sp>
      <p:sp>
        <p:nvSpPr>
          <p:cNvPr id="3" name="Espace réservé du contenu 2"/>
          <p:cNvSpPr>
            <a:spLocks noGrp="1"/>
          </p:cNvSpPr>
          <p:nvPr>
            <p:ph idx="1"/>
          </p:nvPr>
        </p:nvSpPr>
        <p:spPr/>
        <p:txBody>
          <a:bodyPr>
            <a:normAutofit/>
          </a:bodyPr>
          <a:lstStyle/>
          <a:p>
            <a:r>
              <a:rPr lang="fr-FR" dirty="0" smtClean="0"/>
              <a:t>Donald </a:t>
            </a:r>
            <a:r>
              <a:rPr lang="fr-FR" dirty="0" err="1" smtClean="0"/>
              <a:t>Trump</a:t>
            </a:r>
            <a:r>
              <a:rPr lang="fr-FR" dirty="0" smtClean="0"/>
              <a:t>, héritier d’un empire immobilier</a:t>
            </a:r>
          </a:p>
          <a:p>
            <a:r>
              <a:rPr lang="fr-FR" dirty="0" err="1" smtClean="0"/>
              <a:t>Jair</a:t>
            </a:r>
            <a:r>
              <a:rPr lang="fr-FR" dirty="0" smtClean="0"/>
              <a:t> </a:t>
            </a:r>
            <a:r>
              <a:rPr lang="fr-FR" dirty="0" err="1" smtClean="0"/>
              <a:t>Bolsonaro</a:t>
            </a:r>
            <a:r>
              <a:rPr lang="fr-FR" dirty="0" smtClean="0"/>
              <a:t>, député depuis 1990</a:t>
            </a:r>
          </a:p>
          <a:p>
            <a:r>
              <a:rPr lang="fr-FR" dirty="0" smtClean="0"/>
              <a:t>Emmanuel </a:t>
            </a:r>
            <a:r>
              <a:rPr lang="fr-FR" dirty="0" err="1" smtClean="0"/>
              <a:t>Macron</a:t>
            </a:r>
            <a:r>
              <a:rPr lang="fr-FR" dirty="0" smtClean="0"/>
              <a:t>, Lycée Henri IV, Banque </a:t>
            </a:r>
            <a:r>
              <a:rPr lang="fr-FR" dirty="0" err="1" smtClean="0"/>
              <a:t>Rotschild</a:t>
            </a:r>
            <a:r>
              <a:rPr lang="fr-FR" dirty="0" smtClean="0"/>
              <a:t>, Ministre sous François Hollande</a:t>
            </a:r>
          </a:p>
          <a:p>
            <a:r>
              <a:rPr lang="fr-FR" dirty="0" smtClean="0"/>
              <a:t>Victor </a:t>
            </a:r>
            <a:r>
              <a:rPr lang="fr-FR" dirty="0" err="1" smtClean="0"/>
              <a:t>Orbán</a:t>
            </a:r>
            <a:r>
              <a:rPr lang="fr-FR" dirty="0" smtClean="0"/>
              <a:t>, député depuis 1994</a:t>
            </a:r>
          </a:p>
          <a:p>
            <a:endParaRPr lang="fr-FR" dirty="0"/>
          </a:p>
          <a:p>
            <a:pPr marL="0" indent="0" algn="r">
              <a:buNone/>
            </a:pPr>
            <a:r>
              <a:rPr lang="fr-FR" sz="3000" dirty="0" smtClean="0">
                <a:solidFill>
                  <a:srgbClr val="FFFFFF"/>
                </a:solidFill>
              </a:rPr>
              <a:t>Mais ce n’est pas qu’une question de profil !</a:t>
            </a:r>
          </a:p>
          <a:p>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20</a:t>
            </a:fld>
            <a:endParaRPr lang="fr-FR"/>
          </a:p>
        </p:txBody>
      </p:sp>
    </p:spTree>
    <p:extLst>
      <p:ext uri="{BB962C8B-B14F-4D97-AF65-F5344CB8AC3E}">
        <p14:creationId xmlns:p14="http://schemas.microsoft.com/office/powerpoint/2010/main" val="1824708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Reproduction</a:t>
            </a:r>
            <a:endParaRPr lang="fr-FR" dirty="0"/>
          </a:p>
        </p:txBody>
      </p:sp>
      <p:sp>
        <p:nvSpPr>
          <p:cNvPr id="3" name="Espace réservé du contenu 2"/>
          <p:cNvSpPr>
            <a:spLocks noGrp="1"/>
          </p:cNvSpPr>
          <p:nvPr>
            <p:ph idx="1"/>
          </p:nvPr>
        </p:nvSpPr>
        <p:spPr/>
        <p:txBody>
          <a:bodyPr/>
          <a:lstStyle/>
          <a:p>
            <a:r>
              <a:rPr lang="fr-FR" dirty="0" smtClean="0"/>
              <a:t>Thomas Piketty, </a:t>
            </a:r>
            <a:r>
              <a:rPr lang="fr-FR" i="1" dirty="0" smtClean="0"/>
              <a:t>Le Capital au XXIème siècle</a:t>
            </a:r>
            <a:r>
              <a:rPr lang="fr-FR" dirty="0" smtClean="0"/>
              <a:t>, Seuil, Paris, 2013</a:t>
            </a:r>
          </a:p>
          <a:p>
            <a:endParaRPr lang="fr-FR" dirty="0"/>
          </a:p>
          <a:p>
            <a:r>
              <a:rPr lang="fr-FR" dirty="0"/>
              <a:t>http://</a:t>
            </a:r>
            <a:r>
              <a:rPr lang="fr-FR" dirty="0" err="1"/>
              <a:t>piketty.pse.ens.fr</a:t>
            </a:r>
            <a:r>
              <a:rPr lang="fr-FR" dirty="0"/>
              <a:t>/</a:t>
            </a:r>
            <a:r>
              <a:rPr lang="fr-FR" dirty="0" err="1"/>
              <a:t>fr</a:t>
            </a:r>
            <a:r>
              <a:rPr lang="fr-FR" dirty="0"/>
              <a:t>/capital21c</a:t>
            </a:r>
          </a:p>
          <a:p>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21</a:t>
            </a:fld>
            <a:endParaRPr lang="fr-FR"/>
          </a:p>
        </p:txBody>
      </p:sp>
      <p:pic>
        <p:nvPicPr>
          <p:cNvPr id="5" name="Image 4" descr="Capture d’écran 2018-12-20 à 13.48.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5920"/>
            <a:ext cx="9144000" cy="6004193"/>
          </a:xfrm>
          <a:prstGeom prst="rect">
            <a:avLst/>
          </a:prstGeom>
        </p:spPr>
      </p:pic>
    </p:spTree>
    <p:extLst>
      <p:ext uri="{BB962C8B-B14F-4D97-AF65-F5344CB8AC3E}">
        <p14:creationId xmlns:p14="http://schemas.microsoft.com/office/powerpoint/2010/main" val="2808296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508000"/>
            <a:ext cx="9144000" cy="5830407"/>
          </a:xfrm>
          <a:prstGeom prst="rect">
            <a:avLst/>
          </a:prstGeom>
        </p:spPr>
      </p:pic>
    </p:spTree>
    <p:extLst>
      <p:ext uri="{BB962C8B-B14F-4D97-AF65-F5344CB8AC3E}">
        <p14:creationId xmlns:p14="http://schemas.microsoft.com/office/powerpoint/2010/main" val="32858142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Impôts</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23</a:t>
            </a:fld>
            <a:endParaRPr lang="fr-FR"/>
          </a:p>
        </p:txBody>
      </p:sp>
      <p:pic>
        <p:nvPicPr>
          <p:cNvPr id="5" name="Image 4" descr="Capture d’écran 2018-12-20 à 13.56.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7789"/>
            <a:ext cx="9144000" cy="5489692"/>
          </a:xfrm>
          <a:prstGeom prst="rect">
            <a:avLst/>
          </a:prstGeom>
        </p:spPr>
      </p:pic>
    </p:spTree>
    <p:extLst>
      <p:ext uri="{BB962C8B-B14F-4D97-AF65-F5344CB8AC3E}">
        <p14:creationId xmlns:p14="http://schemas.microsoft.com/office/powerpoint/2010/main" val="29619111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Jair</a:t>
            </a:r>
            <a:r>
              <a:rPr lang="fr-FR" dirty="0" smtClean="0"/>
              <a:t> </a:t>
            </a:r>
            <a:r>
              <a:rPr lang="fr-FR" dirty="0" err="1" smtClean="0"/>
              <a:t>Bolsonaro</a:t>
            </a:r>
            <a:endParaRPr lang="fr-FR" dirty="0"/>
          </a:p>
        </p:txBody>
      </p:sp>
      <p:sp>
        <p:nvSpPr>
          <p:cNvPr id="7" name="Espace réservé du numéro de diapositive 6"/>
          <p:cNvSpPr>
            <a:spLocks noGrp="1"/>
          </p:cNvSpPr>
          <p:nvPr>
            <p:ph type="sldNum" sz="quarter" idx="12"/>
          </p:nvPr>
        </p:nvSpPr>
        <p:spPr/>
        <p:txBody>
          <a:bodyPr/>
          <a:lstStyle/>
          <a:p>
            <a:fld id="{4D944763-1B67-E14A-887A-DC30805AE89A}" type="slidenum">
              <a:rPr lang="fr-FR" smtClean="0"/>
              <a:t>24</a:t>
            </a:fld>
            <a:endParaRPr lang="fr-FR"/>
          </a:p>
        </p:txBody>
      </p:sp>
      <p:sp>
        <p:nvSpPr>
          <p:cNvPr id="4" name="Rectangle 3"/>
          <p:cNvSpPr/>
          <p:nvPr/>
        </p:nvSpPr>
        <p:spPr>
          <a:xfrm>
            <a:off x="779463" y="4147494"/>
            <a:ext cx="7583487" cy="1846659"/>
          </a:xfrm>
          <a:prstGeom prst="rect">
            <a:avLst/>
          </a:prstGeom>
        </p:spPr>
        <p:txBody>
          <a:bodyPr wrap="square">
            <a:spAutoFit/>
          </a:bodyPr>
          <a:lstStyle/>
          <a:p>
            <a:pPr algn="just"/>
            <a:r>
              <a:rPr lang="fr-FR" sz="2400" i="1" dirty="0" err="1" smtClean="0">
                <a:solidFill>
                  <a:srgbClr val="333333"/>
                </a:solidFill>
              </a:rPr>
              <a:t>Jair</a:t>
            </a:r>
            <a:r>
              <a:rPr lang="fr-FR" sz="2400" i="1" dirty="0" smtClean="0">
                <a:solidFill>
                  <a:srgbClr val="333333"/>
                </a:solidFill>
              </a:rPr>
              <a:t> </a:t>
            </a:r>
            <a:r>
              <a:rPr lang="fr-FR" sz="2400" i="1" dirty="0" err="1" smtClean="0">
                <a:solidFill>
                  <a:srgbClr val="333333"/>
                </a:solidFill>
              </a:rPr>
              <a:t>Bolsonoara</a:t>
            </a:r>
            <a:r>
              <a:rPr lang="fr-FR" sz="2400" i="1" dirty="0" smtClean="0">
                <a:solidFill>
                  <a:srgbClr val="333333"/>
                </a:solidFill>
              </a:rPr>
              <a:t> a dénoncé </a:t>
            </a:r>
            <a:r>
              <a:rPr lang="fr-FR" sz="2400" i="1" dirty="0">
                <a:solidFill>
                  <a:srgbClr val="333333"/>
                </a:solidFill>
              </a:rPr>
              <a:t>les </a:t>
            </a:r>
            <a:r>
              <a:rPr lang="fr-FR" sz="2400" i="1" dirty="0" smtClean="0">
                <a:solidFill>
                  <a:srgbClr val="333333"/>
                </a:solidFill>
              </a:rPr>
              <a:t>« contrôles chiites » des </a:t>
            </a:r>
            <a:r>
              <a:rPr lang="fr-FR" sz="2400" i="1" dirty="0">
                <a:solidFill>
                  <a:srgbClr val="333333"/>
                </a:solidFill>
              </a:rPr>
              <a:t>agences </a:t>
            </a:r>
            <a:r>
              <a:rPr lang="fr-FR" sz="2400" i="1" dirty="0" err="1">
                <a:solidFill>
                  <a:srgbClr val="333333"/>
                </a:solidFill>
              </a:rPr>
              <a:t>Ibama</a:t>
            </a:r>
            <a:r>
              <a:rPr lang="fr-FR" sz="2400" i="1" dirty="0">
                <a:solidFill>
                  <a:srgbClr val="333333"/>
                </a:solidFill>
              </a:rPr>
              <a:t> et </a:t>
            </a:r>
            <a:r>
              <a:rPr lang="fr-FR" sz="2400" i="1" dirty="0" err="1">
                <a:solidFill>
                  <a:srgbClr val="333333"/>
                </a:solidFill>
              </a:rPr>
              <a:t>ICMbio</a:t>
            </a:r>
            <a:r>
              <a:rPr lang="fr-FR" sz="2400" i="1" dirty="0">
                <a:solidFill>
                  <a:srgbClr val="333333"/>
                </a:solidFill>
              </a:rPr>
              <a:t>, "qui nuisent à ceux qui veulent produire". Avant d’affirmer qu’il voulait en finir avec "l’industrie des amendes". </a:t>
            </a:r>
            <a:endParaRPr lang="fr-FR" sz="2400" i="1" dirty="0" smtClean="0">
              <a:solidFill>
                <a:srgbClr val="333333"/>
              </a:solidFill>
            </a:endParaRPr>
          </a:p>
          <a:p>
            <a:pPr algn="r"/>
            <a:r>
              <a:rPr lang="fr-FR" i="1" dirty="0" smtClean="0"/>
              <a:t>Les </a:t>
            </a:r>
            <a:r>
              <a:rPr lang="fr-FR" i="1" dirty="0" err="1" smtClean="0"/>
              <a:t>Inrocks</a:t>
            </a:r>
            <a:r>
              <a:rPr lang="fr-FR" i="1" dirty="0" smtClean="0"/>
              <a:t>, </a:t>
            </a:r>
            <a:r>
              <a:rPr lang="fr-FR" dirty="0" smtClean="0"/>
              <a:t>29 octobre 2018</a:t>
            </a:r>
            <a:endParaRPr lang="fr-FR" i="1" dirty="0"/>
          </a:p>
        </p:txBody>
      </p:sp>
      <p:sp>
        <p:nvSpPr>
          <p:cNvPr id="5" name="Rectangle 4"/>
          <p:cNvSpPr/>
          <p:nvPr/>
        </p:nvSpPr>
        <p:spPr>
          <a:xfrm>
            <a:off x="779462" y="2233109"/>
            <a:ext cx="7583487" cy="1107996"/>
          </a:xfrm>
          <a:prstGeom prst="rect">
            <a:avLst/>
          </a:prstGeom>
        </p:spPr>
        <p:txBody>
          <a:bodyPr wrap="square">
            <a:spAutoFit/>
          </a:bodyPr>
          <a:lstStyle/>
          <a:p>
            <a:pPr algn="just"/>
            <a:r>
              <a:rPr lang="fr-FR" sz="2400" i="1" dirty="0" smtClean="0">
                <a:solidFill>
                  <a:srgbClr val="333333"/>
                </a:solidFill>
              </a:rPr>
              <a:t>Si </a:t>
            </a:r>
            <a:r>
              <a:rPr lang="fr-FR" sz="2400" i="1" dirty="0">
                <a:solidFill>
                  <a:srgbClr val="333333"/>
                </a:solidFill>
              </a:rPr>
              <a:t>je deviens président, il n'y aura pas un centimètre supplémentaire de terres </a:t>
            </a:r>
            <a:r>
              <a:rPr lang="fr-FR" sz="2400" i="1" dirty="0" smtClean="0">
                <a:solidFill>
                  <a:srgbClr val="333333"/>
                </a:solidFill>
              </a:rPr>
              <a:t>indigènes.</a:t>
            </a:r>
          </a:p>
          <a:p>
            <a:pPr algn="r"/>
            <a:r>
              <a:rPr lang="fr-FR" i="1" dirty="0" smtClean="0"/>
              <a:t>JDD</a:t>
            </a:r>
            <a:r>
              <a:rPr lang="fr-FR" dirty="0" smtClean="0"/>
              <a:t>, 27</a:t>
            </a:r>
            <a:r>
              <a:rPr lang="fr-FR" dirty="0"/>
              <a:t> </a:t>
            </a:r>
            <a:r>
              <a:rPr lang="fr-FR" dirty="0" smtClean="0"/>
              <a:t>octobre 2018</a:t>
            </a:r>
            <a:endParaRPr lang="fr-FR" dirty="0"/>
          </a:p>
        </p:txBody>
      </p:sp>
    </p:spTree>
    <p:extLst>
      <p:ext uri="{BB962C8B-B14F-4D97-AF65-F5344CB8AC3E}">
        <p14:creationId xmlns:p14="http://schemas.microsoft.com/office/powerpoint/2010/main" val="24232271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Victor </a:t>
            </a:r>
            <a:r>
              <a:rPr lang="fr-FR" dirty="0" err="1" smtClean="0"/>
              <a:t>Orbán</a:t>
            </a: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25</a:t>
            </a:fld>
            <a:endParaRPr lang="fr-FR"/>
          </a:p>
        </p:txBody>
      </p:sp>
      <p:sp>
        <p:nvSpPr>
          <p:cNvPr id="5" name="Rectangle 4"/>
          <p:cNvSpPr/>
          <p:nvPr/>
        </p:nvSpPr>
        <p:spPr>
          <a:xfrm>
            <a:off x="779462" y="2473158"/>
            <a:ext cx="7682749" cy="3231654"/>
          </a:xfrm>
          <a:prstGeom prst="rect">
            <a:avLst/>
          </a:prstGeom>
        </p:spPr>
        <p:txBody>
          <a:bodyPr wrap="square">
            <a:spAutoFit/>
          </a:bodyPr>
          <a:lstStyle/>
          <a:p>
            <a:endParaRPr lang="fr-FR" dirty="0" smtClean="0"/>
          </a:p>
          <a:p>
            <a:r>
              <a:rPr lang="fr-FR" sz="2400" i="1" dirty="0" smtClean="0">
                <a:solidFill>
                  <a:schemeClr val="bg2"/>
                </a:solidFill>
              </a:rPr>
              <a:t>“Une taxe spéciale sur l’immigration” était nécessaire, car la défense de la Nation contre l’immigration illégale pèse sur les finances de l’Etat.</a:t>
            </a:r>
          </a:p>
          <a:p>
            <a:endParaRPr lang="fr-FR" sz="2400" i="1" dirty="0">
              <a:solidFill>
                <a:schemeClr val="bg2"/>
              </a:solidFill>
            </a:endParaRPr>
          </a:p>
          <a:p>
            <a:r>
              <a:rPr lang="fr-FR" dirty="0" err="1"/>
              <a:t>Mihály</a:t>
            </a:r>
            <a:r>
              <a:rPr lang="fr-FR" dirty="0"/>
              <a:t> Varga, Ministre de l’économie et des </a:t>
            </a:r>
            <a:r>
              <a:rPr lang="fr-FR" dirty="0" smtClean="0"/>
              <a:t>finances, </a:t>
            </a:r>
            <a:r>
              <a:rPr lang="fr-FR" i="1" dirty="0" smtClean="0"/>
              <a:t>The Guardian</a:t>
            </a:r>
            <a:r>
              <a:rPr lang="fr-FR" dirty="0" smtClean="0"/>
              <a:t>, 19 juin 2018</a:t>
            </a:r>
          </a:p>
          <a:p>
            <a:endParaRPr lang="fr-FR" dirty="0"/>
          </a:p>
          <a:p>
            <a:endParaRPr lang="fr-FR" dirty="0"/>
          </a:p>
          <a:p>
            <a:endParaRPr lang="fr-FR" dirty="0"/>
          </a:p>
        </p:txBody>
      </p:sp>
    </p:spTree>
    <p:extLst>
      <p:ext uri="{BB962C8B-B14F-4D97-AF65-F5344CB8AC3E}">
        <p14:creationId xmlns:p14="http://schemas.microsoft.com/office/powerpoint/2010/main" val="25207831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Donald </a:t>
            </a:r>
            <a:r>
              <a:rPr lang="fr-FR" dirty="0" err="1" smtClean="0"/>
              <a:t>trump</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26</a:t>
            </a:fld>
            <a:endParaRPr lang="fr-FR"/>
          </a:p>
        </p:txBody>
      </p:sp>
      <p:pic>
        <p:nvPicPr>
          <p:cNvPr id="8" name="Image 7" descr="Capture d’écran 2018-11-29 à 11.32.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1" y="4296535"/>
            <a:ext cx="7391400" cy="1511300"/>
          </a:xfrm>
          <a:prstGeom prst="rect">
            <a:avLst/>
          </a:prstGeom>
        </p:spPr>
      </p:pic>
      <p:pic>
        <p:nvPicPr>
          <p:cNvPr id="10" name="Image 9" descr="Capture d’écran 2018-11-29 à 11.29.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51" y="2764361"/>
            <a:ext cx="7391400" cy="1435100"/>
          </a:xfrm>
          <a:prstGeom prst="rect">
            <a:avLst/>
          </a:prstGeom>
        </p:spPr>
      </p:pic>
    </p:spTree>
    <p:extLst>
      <p:ext uri="{BB962C8B-B14F-4D97-AF65-F5344CB8AC3E}">
        <p14:creationId xmlns:p14="http://schemas.microsoft.com/office/powerpoint/2010/main" val="2487723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Boris Johnson</a:t>
            </a:r>
            <a:endParaRPr lang="fr-FR" dirty="0"/>
          </a:p>
        </p:txBody>
      </p:sp>
      <p:sp>
        <p:nvSpPr>
          <p:cNvPr id="3" name="Espace réservé du contenu 2"/>
          <p:cNvSpPr>
            <a:spLocks noGrp="1"/>
          </p:cNvSpPr>
          <p:nvPr>
            <p:ph idx="1"/>
          </p:nvPr>
        </p:nvSpPr>
        <p:spPr/>
        <p:txBody>
          <a:bodyPr/>
          <a:lstStyle/>
          <a:p>
            <a:pPr marL="0" indent="0" algn="just">
              <a:buNone/>
            </a:pPr>
            <a:r>
              <a:rPr lang="fr-FR" i="1" dirty="0" smtClean="0"/>
              <a:t>En votant pour le départ</a:t>
            </a:r>
            <a:r>
              <a:rPr lang="fr-FR" dirty="0" smtClean="0"/>
              <a:t> [de l’Union Européenne]</a:t>
            </a:r>
            <a:r>
              <a:rPr lang="fr-FR" i="1" dirty="0" smtClean="0"/>
              <a:t>, les Britanniques ont montré qu’ils avaient vu le lien entre la liberté politique et le progrès économique, et ils ont vu que le Royaume-Uni peut connaître un futur glorieux dans l’économie globalisée.</a:t>
            </a:r>
          </a:p>
          <a:p>
            <a:pPr marL="0" indent="0" algn="just">
              <a:buNone/>
            </a:pPr>
            <a:r>
              <a:rPr lang="fr-FR" i="1" dirty="0" smtClean="0"/>
              <a:t>Ils ont également décidé de reprendre le contrôle de leur système d’immigration, de manière à ce que le Royaume-Uni puisse attirer les talents utiles venus de l’étranger.</a:t>
            </a:r>
          </a:p>
          <a:p>
            <a:pPr marL="0" indent="0" algn="r">
              <a:buNone/>
            </a:pPr>
            <a:r>
              <a:rPr lang="fr-FR" sz="1800" i="1" dirty="0" smtClean="0">
                <a:solidFill>
                  <a:srgbClr val="FFFFFF"/>
                </a:solidFill>
              </a:rPr>
              <a:t>The Telegraph, </a:t>
            </a:r>
            <a:r>
              <a:rPr lang="fr-FR" sz="1800" dirty="0" smtClean="0">
                <a:solidFill>
                  <a:srgbClr val="FFFFFF"/>
                </a:solidFill>
              </a:rPr>
              <a:t>27 septembre 2018</a:t>
            </a:r>
            <a:endParaRPr lang="fr-FR" sz="1800" i="1" dirty="0">
              <a:solidFill>
                <a:srgbClr val="FFFFFF"/>
              </a:solidFill>
            </a:endParaRPr>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27</a:t>
            </a:fld>
            <a:endParaRPr lang="fr-FR"/>
          </a:p>
        </p:txBody>
      </p:sp>
    </p:spTree>
    <p:extLst>
      <p:ext uri="{BB962C8B-B14F-4D97-AF65-F5344CB8AC3E}">
        <p14:creationId xmlns:p14="http://schemas.microsoft.com/office/powerpoint/2010/main" val="2832939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Herbert Marcuse, </a:t>
            </a:r>
            <a:r>
              <a:rPr lang="fr-FR" sz="3600" i="1" dirty="0" smtClean="0"/>
              <a:t>L’homme unidimensionnel</a:t>
            </a:r>
            <a:r>
              <a:rPr lang="fr-FR" sz="3600" dirty="0" smtClean="0"/>
              <a:t>, 1964</a:t>
            </a:r>
            <a:endParaRPr lang="fr-FR" sz="3600" dirty="0"/>
          </a:p>
        </p:txBody>
      </p:sp>
      <p:sp>
        <p:nvSpPr>
          <p:cNvPr id="3" name="Espace réservé du contenu 2"/>
          <p:cNvSpPr>
            <a:spLocks noGrp="1"/>
          </p:cNvSpPr>
          <p:nvPr>
            <p:ph idx="1"/>
          </p:nvPr>
        </p:nvSpPr>
        <p:spPr/>
        <p:txBody>
          <a:bodyPr>
            <a:normAutofit/>
          </a:bodyPr>
          <a:lstStyle/>
          <a:p>
            <a:pPr algn="just"/>
            <a:r>
              <a:rPr lang="fr-FR" dirty="0" smtClean="0"/>
              <a:t>Rationalisation technologique</a:t>
            </a:r>
          </a:p>
          <a:p>
            <a:pPr algn="just"/>
            <a:r>
              <a:rPr lang="fr-FR" dirty="0" smtClean="0"/>
              <a:t>« Liberté économique » = </a:t>
            </a:r>
            <a:r>
              <a:rPr lang="fr-FR" i="1" dirty="0" err="1" smtClean="0"/>
              <a:t>freedom</a:t>
            </a:r>
            <a:r>
              <a:rPr lang="fr-FR" i="1" dirty="0" smtClean="0"/>
              <a:t> </a:t>
            </a:r>
            <a:r>
              <a:rPr lang="fr-FR" i="1" u="sng" dirty="0" err="1" smtClean="0"/>
              <a:t>from</a:t>
            </a:r>
            <a:endParaRPr lang="fr-FR" u="sng" dirty="0" smtClean="0"/>
          </a:p>
          <a:p>
            <a:pPr algn="just"/>
            <a:r>
              <a:rPr lang="fr-FR" dirty="0" smtClean="0"/>
              <a:t>Faux besoins</a:t>
            </a:r>
          </a:p>
          <a:p>
            <a:pPr algn="just"/>
            <a:r>
              <a:rPr lang="fr-FR" dirty="0" smtClean="0"/>
              <a:t>« Le fait que l’individu reproduise spontanément des besoins imposés ne veut pas dire qu’il soit autonome ; cela prouve seulement l’efficacité des contrôles »</a:t>
            </a:r>
          </a:p>
          <a:p>
            <a:endParaRPr lang="fr-FR" dirty="0"/>
          </a:p>
          <a:p>
            <a:r>
              <a:rPr lang="fr-FR" dirty="0" smtClean="0"/>
              <a:t>+ Nina </a:t>
            </a:r>
            <a:r>
              <a:rPr lang="fr-FR" dirty="0" err="1" smtClean="0"/>
              <a:t>Powers</a:t>
            </a:r>
            <a:r>
              <a:rPr lang="fr-FR" dirty="0" smtClean="0"/>
              <a:t>, « La Femme unidimensionnelle »</a:t>
            </a:r>
          </a:p>
        </p:txBody>
      </p:sp>
      <p:sp>
        <p:nvSpPr>
          <p:cNvPr id="4" name="Espace réservé du numéro de diapositive 3"/>
          <p:cNvSpPr>
            <a:spLocks noGrp="1"/>
          </p:cNvSpPr>
          <p:nvPr>
            <p:ph type="sldNum" sz="quarter" idx="12"/>
          </p:nvPr>
        </p:nvSpPr>
        <p:spPr/>
        <p:txBody>
          <a:bodyPr/>
          <a:lstStyle/>
          <a:p>
            <a:fld id="{C5044952-F874-2F4C-98B6-6938FA7A3E36}" type="slidenum">
              <a:rPr lang="fr-FR" smtClean="0"/>
              <a:t>28</a:t>
            </a:fld>
            <a:endParaRPr lang="fr-FR"/>
          </a:p>
        </p:txBody>
      </p:sp>
    </p:spTree>
    <p:extLst>
      <p:ext uri="{BB962C8B-B14F-4D97-AF65-F5344CB8AC3E}">
        <p14:creationId xmlns:p14="http://schemas.microsoft.com/office/powerpoint/2010/main" val="1617654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Et en Belgique ?</a:t>
            </a:r>
            <a:endParaRPr lang="en-US" dirty="0"/>
          </a:p>
        </p:txBody>
      </p:sp>
      <p:sp>
        <p:nvSpPr>
          <p:cNvPr id="3" name="Espace réservé du contenu 2"/>
          <p:cNvSpPr>
            <a:spLocks noGrp="1"/>
          </p:cNvSpPr>
          <p:nvPr>
            <p:ph idx="1"/>
          </p:nvPr>
        </p:nvSpPr>
        <p:spPr/>
        <p:txBody>
          <a:bodyPr/>
          <a:lstStyle/>
          <a:p>
            <a:r>
              <a:rPr lang="fr-BE" dirty="0" smtClean="0"/>
              <a:t>Vlaams </a:t>
            </a:r>
            <a:r>
              <a:rPr lang="fr-BE" dirty="0" err="1" smtClean="0"/>
              <a:t>Belang</a:t>
            </a:r>
            <a:endParaRPr lang="fr-BE" dirty="0" smtClean="0"/>
          </a:p>
          <a:p>
            <a:r>
              <a:rPr lang="fr-BE" dirty="0" err="1" smtClean="0"/>
              <a:t>Nieuw</a:t>
            </a:r>
            <a:r>
              <a:rPr lang="fr-BE" dirty="0" smtClean="0"/>
              <a:t>-Vlaams </a:t>
            </a:r>
            <a:r>
              <a:rPr lang="fr-BE" dirty="0" err="1" smtClean="0"/>
              <a:t>Alliantie</a:t>
            </a:r>
            <a:endParaRPr lang="fr-BE" dirty="0" smtClean="0"/>
          </a:p>
          <a:p>
            <a:r>
              <a:rPr lang="fr-BE" dirty="0" smtClean="0"/>
              <a:t>Parti Populaire</a:t>
            </a:r>
          </a:p>
          <a:p>
            <a:endParaRPr lang="fr-BE" dirty="0"/>
          </a:p>
          <a:p>
            <a:r>
              <a:rPr lang="fr-BE" dirty="0" smtClean="0"/>
              <a:t>Parti du Travail de Belgique-</a:t>
            </a:r>
            <a:r>
              <a:rPr lang="fr-BE" dirty="0" err="1" smtClean="0"/>
              <a:t>Partij</a:t>
            </a:r>
            <a:r>
              <a:rPr lang="fr-BE" dirty="0" smtClean="0"/>
              <a:t> Van </a:t>
            </a:r>
            <a:r>
              <a:rPr lang="fr-BE" dirty="0"/>
              <a:t>D</a:t>
            </a:r>
            <a:r>
              <a:rPr lang="fr-BE" dirty="0" smtClean="0"/>
              <a:t>e </a:t>
            </a:r>
            <a:r>
              <a:rPr lang="fr-BE" dirty="0" err="1" smtClean="0"/>
              <a:t>Arbeid</a:t>
            </a:r>
            <a:endParaRPr lang="en-US"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29</a:t>
            </a:fld>
            <a:endParaRPr lang="fr-FR"/>
          </a:p>
        </p:txBody>
      </p:sp>
    </p:spTree>
    <p:extLst>
      <p:ext uri="{BB962C8B-B14F-4D97-AF65-F5344CB8AC3E}">
        <p14:creationId xmlns:p14="http://schemas.microsoft.com/office/powerpoint/2010/main" val="18130280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Contexte institutionnel belge</a:t>
            </a:r>
            <a:endParaRPr lang="en-US" dirty="0"/>
          </a:p>
        </p:txBody>
      </p:sp>
      <p:sp>
        <p:nvSpPr>
          <p:cNvPr id="3" name="Espace réservé du contenu 2"/>
          <p:cNvSpPr>
            <a:spLocks noGrp="1"/>
          </p:cNvSpPr>
          <p:nvPr>
            <p:ph idx="1"/>
          </p:nvPr>
        </p:nvSpPr>
        <p:spPr/>
        <p:txBody>
          <a:bodyPr/>
          <a:lstStyle/>
          <a:p>
            <a:endParaRPr lang="fr-BE" dirty="0" smtClean="0"/>
          </a:p>
          <a:p>
            <a:endParaRPr lang="fr-BE" dirty="0"/>
          </a:p>
          <a:p>
            <a:r>
              <a:rPr lang="fr-BE" dirty="0" smtClean="0"/>
              <a:t>Soit autant de parlements (législatif) et de gouvernements (exécutif)</a:t>
            </a:r>
          </a:p>
          <a:p>
            <a:r>
              <a:rPr lang="fr-BE" dirty="0" smtClean="0"/>
              <a:t>L’organisation des cours et tribunaux (judiciaire) demeure fédérale</a:t>
            </a:r>
            <a:endParaRPr lang="en-US"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3</a:t>
            </a:fld>
            <a:endParaRPr lang="fr-FR"/>
          </a:p>
        </p:txBody>
      </p:sp>
      <p:pic>
        <p:nvPicPr>
          <p:cNvPr id="1026" name="Picture 2" descr="Image result for structure fÃ©dÃ©ralisme bel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06" y="1684002"/>
            <a:ext cx="7325290" cy="467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487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6"/>
                                        </p:tgtEl>
                                        <p:attrNameLst>
                                          <p:attrName>ppt_x</p:attrName>
                                        </p:attrNameLst>
                                      </p:cBhvr>
                                      <p:tavLst>
                                        <p:tav tm="0">
                                          <p:val>
                                            <p:strVal val="ppt_x"/>
                                          </p:val>
                                        </p:tav>
                                        <p:tav tm="100000">
                                          <p:val>
                                            <p:strVal val="ppt_x"/>
                                          </p:val>
                                        </p:tav>
                                      </p:tavLst>
                                    </p:anim>
                                    <p:anim calcmode="lin" valueType="num">
                                      <p:cBhvr additive="base">
                                        <p:cTn id="7" dur="500"/>
                                        <p:tgtEl>
                                          <p:spTgt spid="1026"/>
                                        </p:tgtEl>
                                        <p:attrNameLst>
                                          <p:attrName>ppt_y</p:attrName>
                                        </p:attrNameLst>
                                      </p:cBhvr>
                                      <p:tavLst>
                                        <p:tav tm="0">
                                          <p:val>
                                            <p:strVal val="ppt_y"/>
                                          </p:val>
                                        </p:tav>
                                        <p:tav tm="100000">
                                          <p:val>
                                            <p:strVal val="1+ppt_h/2"/>
                                          </p:val>
                                        </p:tav>
                                      </p:tavLst>
                                    </p:anim>
                                    <p:set>
                                      <p:cBhvr>
                                        <p:cTn id="8" dur="1" fill="hold">
                                          <p:stCondLst>
                                            <p:cond delay="499"/>
                                          </p:stCondLst>
                                        </p:cTn>
                                        <p:tgtEl>
                                          <p:spTgt spid="102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Espoir(s)</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Crise</a:t>
            </a:r>
          </a:p>
          <a:p>
            <a:r>
              <a:rPr lang="fr-FR" dirty="0"/>
              <a:t>R</a:t>
            </a:r>
            <a:r>
              <a:rPr lang="fr-FR" dirty="0" smtClean="0"/>
              <a:t>éseaux sociaux et confiscation des médias</a:t>
            </a:r>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30</a:t>
            </a:fld>
            <a:endParaRPr lang="fr-FR"/>
          </a:p>
        </p:txBody>
      </p:sp>
    </p:spTree>
    <p:extLst>
      <p:ext uri="{BB962C8B-B14F-4D97-AF65-F5344CB8AC3E}">
        <p14:creationId xmlns:p14="http://schemas.microsoft.com/office/powerpoint/2010/main" val="3227723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re 2"/>
          <p:cNvSpPr>
            <a:spLocks noGrp="1"/>
          </p:cNvSpPr>
          <p:nvPr>
            <p:ph type="title"/>
          </p:nvPr>
        </p:nvSpPr>
        <p:spPr>
          <a:xfrm>
            <a:off x="457200" y="274638"/>
            <a:ext cx="8229600" cy="777875"/>
          </a:xfrm>
        </p:spPr>
        <p:txBody>
          <a:bodyPr>
            <a:normAutofit fontScale="90000"/>
          </a:bodyPr>
          <a:lstStyle/>
          <a:p>
            <a:r>
              <a:rPr lang="fr-FR" dirty="0" smtClean="0">
                <a:ea typeface="ＭＳ Ｐゴシック" charset="0"/>
                <a:cs typeface="ＭＳ Ｐゴシック" charset="0"/>
              </a:rPr>
              <a:t>Perspectives de lutte(s)...</a:t>
            </a:r>
            <a:endParaRPr lang="fr-FR" dirty="0">
              <a:ea typeface="ＭＳ Ｐゴシック" charset="0"/>
              <a:cs typeface="ＭＳ Ｐゴシック" charset="0"/>
            </a:endParaRPr>
          </a:p>
        </p:txBody>
      </p:sp>
      <p:sp>
        <p:nvSpPr>
          <p:cNvPr id="46082" name="Espace réservé du contenu 2"/>
          <p:cNvSpPr>
            <a:spLocks noGrp="1"/>
          </p:cNvSpPr>
          <p:nvPr>
            <p:ph idx="1"/>
          </p:nvPr>
        </p:nvSpPr>
        <p:spPr>
          <a:xfrm>
            <a:off x="457200" y="1647825"/>
            <a:ext cx="8229600" cy="5073650"/>
          </a:xfrm>
        </p:spPr>
        <p:txBody>
          <a:bodyPr>
            <a:normAutofit/>
          </a:bodyPr>
          <a:lstStyle/>
          <a:p>
            <a:pPr marL="0" indent="0" algn="r">
              <a:buNone/>
            </a:pPr>
            <a:endParaRPr lang="fr-FR" i="1" dirty="0" smtClean="0">
              <a:ea typeface="ＭＳ Ｐゴシック" charset="0"/>
              <a:cs typeface="ＭＳ Ｐゴシック" charset="0"/>
            </a:endParaRPr>
          </a:p>
          <a:p>
            <a:pPr marL="0" indent="0" algn="r">
              <a:buNone/>
            </a:pPr>
            <a:r>
              <a:rPr lang="fr-FR" i="1" dirty="0" smtClean="0">
                <a:ea typeface="ＭＳ Ｐゴシック" charset="0"/>
                <a:cs typeface="ＭＳ Ｐゴシック" charset="0"/>
              </a:rPr>
              <a:t>Seule </a:t>
            </a:r>
            <a:r>
              <a:rPr lang="fr-FR" i="1" dirty="0">
                <a:ea typeface="ＭＳ Ｐゴシック" charset="0"/>
                <a:cs typeface="ＭＳ Ｐゴシック" charset="0"/>
              </a:rPr>
              <a:t>une reconquête de </a:t>
            </a:r>
            <a:r>
              <a:rPr lang="fr-FR" i="1" dirty="0" smtClean="0">
                <a:ea typeface="ＭＳ Ｐゴシック" charset="0"/>
                <a:cs typeface="ＭＳ Ｐゴシック" charset="0"/>
              </a:rPr>
              <a:t>l’</a:t>
            </a:r>
            <a:r>
              <a:rPr lang="fr-FR" altLang="ja-JP" i="1" dirty="0" smtClean="0">
                <a:ea typeface="ＭＳ Ｐゴシック" charset="0"/>
                <a:cs typeface="ＭＳ Ｐゴシック" charset="0"/>
              </a:rPr>
              <a:t>espace </a:t>
            </a:r>
            <a:r>
              <a:rPr lang="fr-FR" altLang="ja-JP" i="1" dirty="0">
                <a:ea typeface="ＭＳ Ｐゴシック" charset="0"/>
                <a:cs typeface="ＭＳ Ｐゴシック" charset="0"/>
              </a:rPr>
              <a:t>du débat, sans exclure aucune thématique, aucune question, peut répondre au défi </a:t>
            </a:r>
            <a:r>
              <a:rPr lang="fr-FR" altLang="ja-JP" i="1" dirty="0" smtClean="0">
                <a:ea typeface="ＭＳ Ｐゴシック" charset="0"/>
                <a:cs typeface="ＭＳ Ｐゴシック" charset="0"/>
              </a:rPr>
              <a:t>populiste</a:t>
            </a:r>
            <a:r>
              <a:rPr lang="fr-FR" altLang="ja-JP" dirty="0" smtClean="0">
                <a:ea typeface="ＭＳ Ｐゴシック" charset="0"/>
                <a:cs typeface="ＭＳ Ｐゴシック" charset="0"/>
              </a:rPr>
              <a:t> </a:t>
            </a:r>
            <a:r>
              <a:rPr lang="fr-FR" altLang="ja-JP" sz="1800" dirty="0" err="1" smtClean="0">
                <a:solidFill>
                  <a:schemeClr val="tx1"/>
                </a:solidFill>
                <a:ea typeface="ＭＳ Ｐゴシック" charset="0"/>
                <a:cs typeface="ＭＳ Ｐゴシック" charset="0"/>
              </a:rPr>
              <a:t>O.Saghi</a:t>
            </a:r>
            <a:endParaRPr lang="fr-FR" altLang="ja-JP" sz="1800" dirty="0">
              <a:solidFill>
                <a:schemeClr val="tx1"/>
              </a:solidFill>
              <a:ea typeface="ＭＳ Ｐゴシック" charset="0"/>
              <a:cs typeface="ＭＳ Ｐゴシック" charset="0"/>
            </a:endParaRPr>
          </a:p>
          <a:p>
            <a:r>
              <a:rPr lang="fr-FR" dirty="0">
                <a:ea typeface="ＭＳ Ｐゴシック" charset="0"/>
                <a:cs typeface="ＭＳ Ｐゴシック" charset="0"/>
              </a:rPr>
              <a:t>Tolérance zéro: </a:t>
            </a:r>
            <a:r>
              <a:rPr lang="fr-FR" i="1" dirty="0">
                <a:ea typeface="ＭＳ Ｐゴシック" charset="0"/>
                <a:cs typeface="ＭＳ Ｐゴシック" charset="0"/>
              </a:rPr>
              <a:t>cf. </a:t>
            </a:r>
            <a:r>
              <a:rPr lang="fr-FR" dirty="0">
                <a:ea typeface="ＭＳ Ｐゴシック" charset="0"/>
                <a:cs typeface="ＭＳ Ｐゴシック" charset="0"/>
              </a:rPr>
              <a:t>les réponses sur les </a:t>
            </a:r>
            <a:r>
              <a:rPr lang="fr-FR" dirty="0" smtClean="0">
                <a:ea typeface="ＭＳ Ｐゴシック" charset="0"/>
                <a:cs typeface="ＭＳ Ｐゴシック" charset="0"/>
              </a:rPr>
              <a:t>réseaux sociaux </a:t>
            </a:r>
            <a:r>
              <a:rPr lang="fr-FR" dirty="0">
                <a:ea typeface="ＭＳ Ｐゴシック" charset="0"/>
                <a:cs typeface="ＭＳ Ｐゴシック" charset="0"/>
              </a:rPr>
              <a:t>suite aux attaques contre J. </a:t>
            </a:r>
            <a:r>
              <a:rPr lang="fr-FR" dirty="0" err="1">
                <a:ea typeface="ＭＳ Ｐゴシック" charset="0"/>
                <a:cs typeface="ＭＳ Ｐゴシック" charset="0"/>
              </a:rPr>
              <a:t>Boateng</a:t>
            </a:r>
            <a:r>
              <a:rPr lang="fr-FR" dirty="0">
                <a:ea typeface="ＭＳ Ｐゴシック" charset="0"/>
                <a:cs typeface="ＭＳ Ｐゴシック" charset="0"/>
              </a:rPr>
              <a:t>.</a:t>
            </a:r>
          </a:p>
          <a:p>
            <a:r>
              <a:rPr lang="fr-FR" dirty="0" smtClean="0">
                <a:ea typeface="ＭＳ Ｐゴシック" charset="0"/>
                <a:cs typeface="ＭＳ Ｐゴシック" charset="0"/>
              </a:rPr>
              <a:t>Populisme &amp; extrémisme</a:t>
            </a:r>
            <a:endParaRPr lang="fr-FR" altLang="ja-JP" dirty="0">
              <a:ea typeface="ＭＳ Ｐゴシック" charset="0"/>
              <a:cs typeface="ＭＳ Ｐゴシック" charset="0"/>
            </a:endParaRPr>
          </a:p>
        </p:txBody>
      </p:sp>
      <p:sp>
        <p:nvSpPr>
          <p:cNvPr id="2" name="Espace réservé du numéro de diapositive 1"/>
          <p:cNvSpPr>
            <a:spLocks noGrp="1"/>
          </p:cNvSpPr>
          <p:nvPr>
            <p:ph type="sldNum" sz="quarter" idx="12"/>
          </p:nvPr>
        </p:nvSpPr>
        <p:spPr/>
        <p:txBody>
          <a:bodyPr/>
          <a:lstStyle/>
          <a:p>
            <a:fld id="{4D944763-1B67-E14A-887A-DC30805AE89A}" type="slidenum">
              <a:rPr lang="fr-FR" smtClean="0"/>
              <a:t>31</a:t>
            </a:fld>
            <a:endParaRPr lang="fr-FR"/>
          </a:p>
        </p:txBody>
      </p:sp>
    </p:spTree>
    <p:extLst>
      <p:ext uri="{BB962C8B-B14F-4D97-AF65-F5344CB8AC3E}">
        <p14:creationId xmlns:p14="http://schemas.microsoft.com/office/powerpoint/2010/main" val="2891531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Notamment syndicales !</a:t>
            </a: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32</a:t>
            </a:fld>
            <a:endParaRPr lang="fr-FR"/>
          </a:p>
        </p:txBody>
      </p:sp>
      <p:sp>
        <p:nvSpPr>
          <p:cNvPr id="3" name="Espace réservé du contenu 2"/>
          <p:cNvSpPr>
            <a:spLocks noGrp="1"/>
          </p:cNvSpPr>
          <p:nvPr>
            <p:ph idx="1"/>
          </p:nvPr>
        </p:nvSpPr>
        <p:spPr/>
        <p:txBody>
          <a:bodyPr/>
          <a:lstStyle/>
          <a:p>
            <a:endParaRPr lang="fr-FR" dirty="0" smtClean="0"/>
          </a:p>
          <a:p>
            <a:r>
              <a:rPr lang="fr-FR" dirty="0" smtClean="0"/>
              <a:t>Nicholas Allen, </a:t>
            </a:r>
            <a:r>
              <a:rPr lang="en-US" dirty="0" smtClean="0">
                <a:solidFill>
                  <a:schemeClr val="tx1">
                    <a:lumMod val="95000"/>
                  </a:schemeClr>
                </a:solidFill>
                <a:effectLst/>
              </a:rPr>
              <a:t>Service </a:t>
            </a:r>
            <a:r>
              <a:rPr lang="en-US" dirty="0">
                <a:solidFill>
                  <a:schemeClr val="tx1">
                    <a:lumMod val="95000"/>
                  </a:schemeClr>
                </a:solidFill>
                <a:effectLst/>
              </a:rPr>
              <a:t>Employees International </a:t>
            </a:r>
            <a:r>
              <a:rPr lang="en-US" dirty="0" smtClean="0">
                <a:solidFill>
                  <a:schemeClr val="tx1">
                    <a:lumMod val="95000"/>
                  </a:schemeClr>
                </a:solidFill>
                <a:effectLst/>
              </a:rPr>
              <a:t>Union (SEIU)</a:t>
            </a:r>
            <a:endParaRPr lang="fr-FR" dirty="0">
              <a:solidFill>
                <a:schemeClr val="tx1">
                  <a:lumMod val="95000"/>
                </a:schemeClr>
              </a:solidFill>
            </a:endParaRPr>
          </a:p>
        </p:txBody>
      </p:sp>
    </p:spTree>
    <p:extLst>
      <p:ext uri="{BB962C8B-B14F-4D97-AF65-F5344CB8AC3E}">
        <p14:creationId xmlns:p14="http://schemas.microsoft.com/office/powerpoint/2010/main" val="190279473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Labour</a:t>
            </a:r>
            <a:endParaRPr lang="fr-FR" dirty="0"/>
          </a:p>
        </p:txBody>
      </p:sp>
      <p:sp>
        <p:nvSpPr>
          <p:cNvPr id="3" name="Espace réservé du contenu 2"/>
          <p:cNvSpPr>
            <a:spLocks noGrp="1"/>
          </p:cNvSpPr>
          <p:nvPr>
            <p:ph idx="1"/>
          </p:nvPr>
        </p:nvSpPr>
        <p:spPr/>
        <p:txBody>
          <a:bodyPr/>
          <a:lstStyle/>
          <a:p>
            <a:r>
              <a:rPr lang="fr-FR" dirty="0" smtClean="0"/>
              <a:t>« Troisième voie » de Blair et </a:t>
            </a:r>
            <a:r>
              <a:rPr lang="fr-FR" dirty="0" err="1" smtClean="0"/>
              <a:t>Giddens</a:t>
            </a:r>
            <a:endParaRPr lang="fr-FR" dirty="0" smtClean="0"/>
          </a:p>
          <a:p>
            <a:r>
              <a:rPr lang="fr-FR" dirty="0" smtClean="0"/>
              <a:t>Jeremy </a:t>
            </a:r>
            <a:r>
              <a:rPr lang="fr-FR" dirty="0" err="1" smtClean="0"/>
              <a:t>Corbyn</a:t>
            </a:r>
            <a:r>
              <a:rPr lang="fr-FR" dirty="0" smtClean="0"/>
              <a:t> élu à la tête du parti en 2015</a:t>
            </a:r>
          </a:p>
          <a:p>
            <a:pPr lvl="1"/>
            <a:r>
              <a:rPr lang="fr-FR" dirty="0" smtClean="0"/>
              <a:t>Expérience syndicale</a:t>
            </a:r>
          </a:p>
          <a:p>
            <a:pPr lvl="1"/>
            <a:r>
              <a:rPr lang="fr-FR" dirty="0" smtClean="0"/>
              <a:t>Hausse des dépenses sociales</a:t>
            </a:r>
          </a:p>
          <a:p>
            <a:pPr lvl="1"/>
            <a:r>
              <a:rPr lang="fr-FR" dirty="0" smtClean="0"/>
              <a:t>Accueil des immigrés</a:t>
            </a:r>
          </a:p>
          <a:p>
            <a:pPr lvl="1"/>
            <a:r>
              <a:rPr lang="fr-FR" dirty="0" smtClean="0"/>
              <a:t>Antimilitarisme</a:t>
            </a:r>
          </a:p>
          <a:p>
            <a:pPr lvl="1"/>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33</a:t>
            </a:fld>
            <a:endParaRPr lang="fr-FR"/>
          </a:p>
        </p:txBody>
      </p:sp>
    </p:spTree>
    <p:extLst>
      <p:ext uri="{BB962C8B-B14F-4D97-AF65-F5344CB8AC3E}">
        <p14:creationId xmlns:p14="http://schemas.microsoft.com/office/powerpoint/2010/main" val="208838390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Populisme de gauche ?</a:t>
            </a:r>
            <a:endParaRPr lang="fr-FR" dirty="0"/>
          </a:p>
        </p:txBody>
      </p:sp>
      <p:sp>
        <p:nvSpPr>
          <p:cNvPr id="3" name="Espace réservé du contenu 2"/>
          <p:cNvSpPr>
            <a:spLocks noGrp="1"/>
          </p:cNvSpPr>
          <p:nvPr>
            <p:ph idx="1"/>
          </p:nvPr>
        </p:nvSpPr>
        <p:spPr/>
        <p:txBody>
          <a:bodyPr>
            <a:normAutofit fontScale="92500" lnSpcReduction="10000"/>
          </a:bodyPr>
          <a:lstStyle/>
          <a:p>
            <a:pPr marL="0" indent="0" algn="just">
              <a:buNone/>
            </a:pPr>
            <a:r>
              <a:rPr lang="fr-FR" i="1" dirty="0" smtClean="0"/>
              <a:t>Nous avons récolté de l’argent pour notre parti. Mais pas un centime ne vient d’un donneur peu scrupuleux ou d’un obscur club de patrons. Notre argent vient de centaines de milliers de personnes qui croient en ce que nous faisons. Je n’ai donc pas à jouer au tennis avec un oligarque pour que le parti continue de fonctionner. Le Labour travaille dans l’espoir d’aider le plus grand nombre plutôt que de favoriser quelques uns. </a:t>
            </a:r>
            <a:r>
              <a:rPr lang="fr-FR" dirty="0" smtClean="0"/>
              <a:t>[</a:t>
            </a:r>
            <a:r>
              <a:rPr lang="mr-IN" dirty="0" smtClean="0"/>
              <a:t>…</a:t>
            </a:r>
            <a:r>
              <a:rPr lang="fr-FR" dirty="0" smtClean="0"/>
              <a:t>] </a:t>
            </a:r>
            <a:r>
              <a:rPr lang="fr-FR" i="1" dirty="0" smtClean="0"/>
              <a:t>Vous avez remarqué que tout le monde n’en est pas ravi : les milliardaires qui détiennent les journaux ne nous aiment pas. Sans doute parce que nous allons lutter contre l’évitement fiscal </a:t>
            </a:r>
            <a:r>
              <a:rPr lang="mr-IN" i="1" dirty="0" smtClean="0"/>
              <a:t>–</a:t>
            </a:r>
            <a:r>
              <a:rPr lang="fr-FR" i="1" dirty="0" smtClean="0"/>
              <a:t> mais aussi peut-être parce que nous ne nous pâmons pas devant eux dans les dîners huppés.</a:t>
            </a:r>
          </a:p>
          <a:p>
            <a:pPr marL="0" indent="0" algn="r">
              <a:buNone/>
            </a:pPr>
            <a:r>
              <a:rPr lang="fr-FR" dirty="0" smtClean="0">
                <a:solidFill>
                  <a:srgbClr val="FFFFFF"/>
                </a:solidFill>
              </a:rPr>
              <a:t>Jeremy </a:t>
            </a:r>
            <a:r>
              <a:rPr lang="fr-FR" dirty="0" err="1" smtClean="0">
                <a:solidFill>
                  <a:srgbClr val="FFFFFF"/>
                </a:solidFill>
              </a:rPr>
              <a:t>Corbyn</a:t>
            </a:r>
            <a:r>
              <a:rPr lang="fr-FR" dirty="0" smtClean="0">
                <a:solidFill>
                  <a:srgbClr val="FFFFFF"/>
                </a:solidFill>
              </a:rPr>
              <a:t>, discours de clôture au Congrès du Labour 2018 </a:t>
            </a:r>
            <a:endParaRPr lang="fr-FR" dirty="0">
              <a:solidFill>
                <a:srgbClr val="FFFFFF"/>
              </a:solidFill>
            </a:endParaRPr>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34</a:t>
            </a:fld>
            <a:endParaRPr lang="fr-FR"/>
          </a:p>
        </p:txBody>
      </p:sp>
    </p:spTree>
    <p:extLst>
      <p:ext uri="{BB962C8B-B14F-4D97-AF65-F5344CB8AC3E}">
        <p14:creationId xmlns:p14="http://schemas.microsoft.com/office/powerpoint/2010/main" val="22874287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Pertinence ?</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Peuple </a:t>
            </a:r>
            <a:r>
              <a:rPr lang="fr-FR" dirty="0"/>
              <a:t>&gt;&lt; élites</a:t>
            </a:r>
          </a:p>
          <a:p>
            <a:r>
              <a:rPr lang="fr-FR" dirty="0"/>
              <a:t>Qualifie le discours</a:t>
            </a:r>
          </a:p>
          <a:p>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35</a:t>
            </a:fld>
            <a:endParaRPr lang="fr-FR"/>
          </a:p>
        </p:txBody>
      </p:sp>
    </p:spTree>
    <p:extLst>
      <p:ext uri="{BB962C8B-B14F-4D97-AF65-F5344CB8AC3E}">
        <p14:creationId xmlns:p14="http://schemas.microsoft.com/office/powerpoint/2010/main" val="125973086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Portugal</a:t>
            </a:r>
            <a:endParaRPr lang="fr-FR" dirty="0"/>
          </a:p>
        </p:txBody>
      </p:sp>
      <p:sp>
        <p:nvSpPr>
          <p:cNvPr id="3" name="Espace réservé du contenu 2"/>
          <p:cNvSpPr>
            <a:spLocks noGrp="1"/>
          </p:cNvSpPr>
          <p:nvPr>
            <p:ph idx="1"/>
          </p:nvPr>
        </p:nvSpPr>
        <p:spPr/>
        <p:txBody>
          <a:bodyPr>
            <a:normAutofit fontScale="92500"/>
          </a:bodyPr>
          <a:lstStyle/>
          <a:p>
            <a:r>
              <a:rPr lang="fr-FR" dirty="0" smtClean="0"/>
              <a:t>Dette </a:t>
            </a:r>
          </a:p>
          <a:p>
            <a:r>
              <a:rPr lang="fr-FR" dirty="0" smtClean="0"/>
              <a:t>Troïka + Parti social-démocrate/Parti populaire</a:t>
            </a:r>
          </a:p>
          <a:p>
            <a:pPr lvl="1"/>
            <a:r>
              <a:rPr lang="fr-FR" dirty="0" smtClean="0"/>
              <a:t>Baisse du salaire minimum, des pensions, des salaires des fonctionnaires ; limitation des allocations de chômage dans le temps ; cession d’entreprises publiques ; baisse drastiques du financement de la santé, </a:t>
            </a:r>
            <a:r>
              <a:rPr lang="mr-IN" dirty="0" smtClean="0"/>
              <a:t>…</a:t>
            </a:r>
            <a:endParaRPr lang="fr-FR" dirty="0" smtClean="0"/>
          </a:p>
          <a:p>
            <a:r>
              <a:rPr lang="fr-FR" dirty="0" smtClean="0"/>
              <a:t>2015 : Alliance (et divergences) socialistes/communistes/verts</a:t>
            </a:r>
          </a:p>
          <a:p>
            <a:pPr lvl="1"/>
            <a:r>
              <a:rPr lang="fr-FR" dirty="0" smtClean="0"/>
              <a:t>Hausse progressive du salaire minimum, des retraites, des allocations familiales ; baisse des taxes sur l’énergie ; réinvestissement dans domaine textile</a:t>
            </a:r>
            <a:r>
              <a:rPr lang="mr-IN" dirty="0" smtClean="0"/>
              <a:t>…</a:t>
            </a:r>
            <a:r>
              <a:rPr lang="fr-FR" dirty="0" smtClean="0"/>
              <a:t> et réduction du déficit !</a:t>
            </a: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36</a:t>
            </a:fld>
            <a:endParaRPr lang="fr-FR"/>
          </a:p>
        </p:txBody>
      </p:sp>
    </p:spTree>
    <p:extLst>
      <p:ext uri="{BB962C8B-B14F-4D97-AF65-F5344CB8AC3E}">
        <p14:creationId xmlns:p14="http://schemas.microsoft.com/office/powerpoint/2010/main" val="1037128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 de genre</a:t>
            </a:r>
            <a:endParaRPr lang="fr-FR" dirty="0"/>
          </a:p>
        </p:txBody>
      </p:sp>
      <p:sp>
        <p:nvSpPr>
          <p:cNvPr id="3" name="Espace réservé du contenu 2"/>
          <p:cNvSpPr>
            <a:spLocks noGrp="1"/>
          </p:cNvSpPr>
          <p:nvPr>
            <p:ph idx="1"/>
          </p:nvPr>
        </p:nvSpPr>
        <p:spPr/>
        <p:txBody>
          <a:bodyPr/>
          <a:lstStyle/>
          <a:p>
            <a:r>
              <a:rPr lang="fr-FR" dirty="0" smtClean="0"/>
              <a:t>Inégalités et comportements électoraux</a:t>
            </a:r>
          </a:p>
          <a:p>
            <a:endParaRPr lang="fr-FR" dirty="0"/>
          </a:p>
          <a:p>
            <a:endParaRPr lang="fr-FR" dirty="0" smtClean="0"/>
          </a:p>
          <a:p>
            <a:endParaRPr lang="fr-FR" dirty="0"/>
          </a:p>
          <a:p>
            <a:endParaRPr lang="fr-FR" dirty="0" smtClean="0"/>
          </a:p>
          <a:p>
            <a:r>
              <a:rPr lang="fr-FR" dirty="0" smtClean="0"/>
              <a:t>Hausse de la représentation des femmes</a:t>
            </a:r>
          </a:p>
          <a:p>
            <a:r>
              <a:rPr lang="fr-FR" dirty="0" smtClean="0"/>
              <a:t>Libération de la parole</a:t>
            </a: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37</a:t>
            </a:fld>
            <a:endParaRPr lang="fr-FR"/>
          </a:p>
        </p:txBody>
      </p:sp>
      <p:pic>
        <p:nvPicPr>
          <p:cNvPr id="5" name="Image 4"/>
          <p:cNvPicPr>
            <a:picLocks noChangeAspect="1"/>
          </p:cNvPicPr>
          <p:nvPr/>
        </p:nvPicPr>
        <p:blipFill>
          <a:blip r:embed="rId2"/>
          <a:stretch>
            <a:fillRect/>
          </a:stretch>
        </p:blipFill>
        <p:spPr>
          <a:xfrm>
            <a:off x="1107954" y="2280610"/>
            <a:ext cx="4080514" cy="2719426"/>
          </a:xfrm>
          <a:prstGeom prst="rect">
            <a:avLst/>
          </a:prstGeom>
        </p:spPr>
      </p:pic>
    </p:spTree>
    <p:extLst>
      <p:ext uri="{BB962C8B-B14F-4D97-AF65-F5344CB8AC3E}">
        <p14:creationId xmlns:p14="http://schemas.microsoft.com/office/powerpoint/2010/main" val="3083152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Quotas</a:t>
            </a: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38</a:t>
            </a:fld>
            <a:endParaRPr lang="fr-FR"/>
          </a:p>
        </p:txBody>
      </p:sp>
      <p:pic>
        <p:nvPicPr>
          <p:cNvPr id="6" name="Image 5" descr="PastedGraphic-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123" y="2627769"/>
            <a:ext cx="7810500" cy="3467100"/>
          </a:xfrm>
          <a:prstGeom prst="rect">
            <a:avLst/>
          </a:prstGeom>
        </p:spPr>
      </p:pic>
    </p:spTree>
    <p:extLst>
      <p:ext uri="{BB962C8B-B14F-4D97-AF65-F5344CB8AC3E}">
        <p14:creationId xmlns:p14="http://schemas.microsoft.com/office/powerpoint/2010/main" val="98677482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Exécutifs</a:t>
            </a:r>
            <a:endParaRPr lang="fr-FR" dirty="0"/>
          </a:p>
        </p:txBody>
      </p:sp>
      <p:sp>
        <p:nvSpPr>
          <p:cNvPr id="3" name="Espace réservé du contenu 2"/>
          <p:cNvSpPr>
            <a:spLocks noGrp="1"/>
          </p:cNvSpPr>
          <p:nvPr>
            <p:ph idx="1"/>
          </p:nvPr>
        </p:nvSpPr>
        <p:spPr/>
        <p:txBody>
          <a:bodyPr/>
          <a:lstStyle/>
          <a:p>
            <a:pPr marL="0" indent="0">
              <a:buNone/>
            </a:pPr>
            <a:r>
              <a:rPr lang="fr-FR" dirty="0" smtClean="0"/>
              <a:t>Exemple bruxellois :</a:t>
            </a:r>
          </a:p>
          <a:p>
            <a:r>
              <a:rPr lang="fr-FR" dirty="0" smtClean="0"/>
              <a:t>48,8% d’élues au Conseil</a:t>
            </a:r>
            <a:endParaRPr lang="fr-FR" dirty="0"/>
          </a:p>
          <a:p>
            <a:r>
              <a:rPr lang="fr-FR" dirty="0" smtClean="0"/>
              <a:t>Une Bourgmestre sur 19 ! ( 5%) + 1 FF </a:t>
            </a: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39</a:t>
            </a:fld>
            <a:endParaRPr lang="fr-FR"/>
          </a:p>
        </p:txBody>
      </p:sp>
      <p:pic>
        <p:nvPicPr>
          <p:cNvPr id="5" name="Image 4" descr="Capture d’écran 2018-12-19 à 13.39.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44000" cy="5016747"/>
          </a:xfrm>
          <a:prstGeom prst="rect">
            <a:avLst/>
          </a:prstGeom>
        </p:spPr>
      </p:pic>
      <p:sp>
        <p:nvSpPr>
          <p:cNvPr id="6" name="ZoneTexte 5"/>
          <p:cNvSpPr txBox="1"/>
          <p:nvPr/>
        </p:nvSpPr>
        <p:spPr>
          <a:xfrm>
            <a:off x="3320281" y="6126163"/>
            <a:ext cx="3399650" cy="369332"/>
          </a:xfrm>
          <a:prstGeom prst="rect">
            <a:avLst/>
          </a:prstGeom>
          <a:noFill/>
        </p:spPr>
        <p:txBody>
          <a:bodyPr wrap="square" rtlCol="0">
            <a:spAutoFit/>
          </a:bodyPr>
          <a:lstStyle/>
          <a:p>
            <a:r>
              <a:rPr lang="fr-FR" dirty="0" smtClean="0">
                <a:solidFill>
                  <a:srgbClr val="333333"/>
                </a:solidFill>
              </a:rPr>
              <a:t>Le Soir, 3 décembre 2018</a:t>
            </a:r>
            <a:endParaRPr lang="fr-FR" dirty="0">
              <a:solidFill>
                <a:srgbClr val="333333"/>
              </a:solidFill>
            </a:endParaRPr>
          </a:p>
        </p:txBody>
      </p:sp>
    </p:spTree>
    <p:extLst>
      <p:ext uri="{BB962C8B-B14F-4D97-AF65-F5344CB8AC3E}">
        <p14:creationId xmlns:p14="http://schemas.microsoft.com/office/powerpoint/2010/main" val="33088085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Contexte institutionnel belge</a:t>
            </a:r>
            <a:endParaRPr lang="en-US" dirty="0"/>
          </a:p>
        </p:txBody>
      </p:sp>
      <p:sp>
        <p:nvSpPr>
          <p:cNvPr id="3" name="Espace réservé du contenu 2"/>
          <p:cNvSpPr>
            <a:spLocks noGrp="1"/>
          </p:cNvSpPr>
          <p:nvPr>
            <p:ph idx="1"/>
          </p:nvPr>
        </p:nvSpPr>
        <p:spPr/>
        <p:txBody>
          <a:bodyPr/>
          <a:lstStyle/>
          <a:p>
            <a:endParaRPr lang="fr-BE" dirty="0" smtClean="0"/>
          </a:p>
          <a:p>
            <a:endParaRPr lang="fr-BE" dirty="0"/>
          </a:p>
          <a:p>
            <a:pPr marL="0" indent="0">
              <a:buNone/>
            </a:pPr>
            <a:endParaRPr lang="fr-BE" dirty="0"/>
          </a:p>
          <a:p>
            <a:r>
              <a:rPr lang="fr-BE" dirty="0" smtClean="0"/>
              <a:t>Ou autant de conseils et de collèges (ou députation)</a:t>
            </a:r>
            <a:endParaRPr lang="en-US"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4</a:t>
            </a:fld>
            <a:endParaRPr lang="fr-FR"/>
          </a:p>
        </p:txBody>
      </p:sp>
      <p:pic>
        <p:nvPicPr>
          <p:cNvPr id="5" name="Image 4"/>
          <p:cNvPicPr>
            <a:picLocks noChangeAspect="1"/>
          </p:cNvPicPr>
          <p:nvPr/>
        </p:nvPicPr>
        <p:blipFill>
          <a:blip r:embed="rId2"/>
          <a:stretch>
            <a:fillRect/>
          </a:stretch>
        </p:blipFill>
        <p:spPr>
          <a:xfrm>
            <a:off x="290882" y="2435600"/>
            <a:ext cx="3805129" cy="3110693"/>
          </a:xfrm>
          <a:prstGeom prst="rect">
            <a:avLst/>
          </a:prstGeom>
        </p:spPr>
      </p:pic>
      <p:pic>
        <p:nvPicPr>
          <p:cNvPr id="6" name="Espace réservé du contenu 7"/>
          <p:cNvPicPr>
            <a:picLocks noChangeAspect="1"/>
          </p:cNvPicPr>
          <p:nvPr/>
        </p:nvPicPr>
        <p:blipFill rotWithShape="1">
          <a:blip r:embed="rId3"/>
          <a:srcRect l="311" r="-659" b="1326"/>
          <a:stretch/>
        </p:blipFill>
        <p:spPr>
          <a:xfrm>
            <a:off x="4471791" y="2317315"/>
            <a:ext cx="3852350" cy="3131507"/>
          </a:xfrm>
          <a:prstGeom prst="rect">
            <a:avLst/>
          </a:prstGeom>
        </p:spPr>
      </p:pic>
    </p:spTree>
    <p:extLst>
      <p:ext uri="{BB962C8B-B14F-4D97-AF65-F5344CB8AC3E}">
        <p14:creationId xmlns:p14="http://schemas.microsoft.com/office/powerpoint/2010/main" val="3207263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6"/>
                                        </p:tgtEl>
                                        <p:attrNameLst>
                                          <p:attrName>ppt_x</p:attrName>
                                        </p:attrNameLst>
                                      </p:cBhvr>
                                      <p:tavLst>
                                        <p:tav tm="0">
                                          <p:val>
                                            <p:strVal val="ppt_x"/>
                                          </p:val>
                                        </p:tav>
                                        <p:tav tm="100000">
                                          <p:val>
                                            <p:strVal val="ppt_x"/>
                                          </p:val>
                                        </p:tav>
                                      </p:tavLst>
                                    </p:anim>
                                    <p:anim calcmode="lin" valueType="num">
                                      <p:cBhvr additive="base">
                                        <p:cTn id="15" dur="500"/>
                                        <p:tgtEl>
                                          <p:spTgt spid="6"/>
                                        </p:tgtEl>
                                        <p:attrNameLst>
                                          <p:attrName>ppt_y</p:attrName>
                                        </p:attrNameLst>
                                      </p:cBhvr>
                                      <p:tavLst>
                                        <p:tav tm="0">
                                          <p:val>
                                            <p:strVal val="ppt_y"/>
                                          </p:val>
                                        </p:tav>
                                        <p:tav tm="100000">
                                          <p:val>
                                            <p:strVal val="1+ppt_h/2"/>
                                          </p:val>
                                        </p:tav>
                                      </p:tavLst>
                                    </p:anim>
                                    <p:set>
                                      <p:cBhvr>
                                        <p:cTn id="16" dur="1" fill="hold">
                                          <p:stCondLst>
                                            <p:cond delay="499"/>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 « au frigo » ?</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40</a:t>
            </a:fld>
            <a:endParaRPr lang="fr-FR"/>
          </a:p>
        </p:txBody>
      </p:sp>
    </p:spTree>
    <p:extLst>
      <p:ext uri="{BB962C8B-B14F-4D97-AF65-F5344CB8AC3E}">
        <p14:creationId xmlns:p14="http://schemas.microsoft.com/office/powerpoint/2010/main" val="36315468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Contexte Général</a:t>
            </a:r>
            <a:endParaRPr lang="fr-FR" dirty="0"/>
          </a:p>
        </p:txBody>
      </p:sp>
      <p:sp>
        <p:nvSpPr>
          <p:cNvPr id="3" name="Espace réservé du contenu 2"/>
          <p:cNvSpPr>
            <a:spLocks noGrp="1"/>
          </p:cNvSpPr>
          <p:nvPr>
            <p:ph idx="1"/>
          </p:nvPr>
        </p:nvSpPr>
        <p:spPr/>
        <p:txBody>
          <a:bodyPr/>
          <a:lstStyle/>
          <a:p>
            <a:r>
              <a:rPr lang="fr-FR" dirty="0" smtClean="0"/>
              <a:t>2008: dettes des banques reprises par les Etats</a:t>
            </a:r>
          </a:p>
          <a:p>
            <a:r>
              <a:rPr lang="fr-FR" dirty="0" smtClean="0"/>
              <a:t>Médias et réseaux sociaux</a:t>
            </a:r>
          </a:p>
          <a:p>
            <a:r>
              <a:rPr lang="fr-FR" dirty="0" smtClean="0"/>
              <a:t>Montée de l’extrême-droite et des « populismes »</a:t>
            </a: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5</a:t>
            </a:fld>
            <a:endParaRPr lang="fr-FR"/>
          </a:p>
        </p:txBody>
      </p:sp>
      <p:pic>
        <p:nvPicPr>
          <p:cNvPr id="5" name="Espace réservé du contenu 4" descr="150623_-_ED_DR_-_Union_europeenne_juin_2015VF.jpg"/>
          <p:cNvPicPr>
            <a:picLocks noChangeAspect="1"/>
          </p:cNvPicPr>
          <p:nvPr/>
        </p:nvPicPr>
        <p:blipFill>
          <a:blip r:embed="rId2">
            <a:extLst>
              <a:ext uri="{28A0092B-C50C-407E-A947-70E740481C1C}">
                <a14:useLocalDpi xmlns:a14="http://schemas.microsoft.com/office/drawing/2010/main" val="0"/>
              </a:ext>
            </a:extLst>
          </a:blip>
          <a:srcRect t="12222" b="12222"/>
          <a:stretch>
            <a:fillRect/>
          </a:stretch>
        </p:blipFill>
        <p:spPr>
          <a:xfrm>
            <a:off x="1571190" y="3595436"/>
            <a:ext cx="5757394" cy="3262564"/>
          </a:xfrm>
          <a:prstGeom prst="rect">
            <a:avLst/>
          </a:prstGeom>
        </p:spPr>
      </p:pic>
    </p:spTree>
    <p:extLst>
      <p:ext uri="{BB962C8B-B14F-4D97-AF65-F5344CB8AC3E}">
        <p14:creationId xmlns:p14="http://schemas.microsoft.com/office/powerpoint/2010/main" val="3865487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Populisme?</a:t>
            </a:r>
            <a:endParaRPr lang="fr-FR" dirty="0"/>
          </a:p>
        </p:txBody>
      </p:sp>
      <p:sp>
        <p:nvSpPr>
          <p:cNvPr id="3" name="Espace réservé du contenu 2"/>
          <p:cNvSpPr>
            <a:spLocks noGrp="1"/>
          </p:cNvSpPr>
          <p:nvPr>
            <p:ph idx="1"/>
          </p:nvPr>
        </p:nvSpPr>
        <p:spPr/>
        <p:txBody>
          <a:bodyPr/>
          <a:lstStyle/>
          <a:p>
            <a:r>
              <a:rPr lang="fr-FR" dirty="0" smtClean="0"/>
              <a:t>Dire que le peuple est « un » et qu’on parle en son nom</a:t>
            </a:r>
          </a:p>
          <a:p>
            <a:r>
              <a:rPr lang="fr-FR" dirty="0" smtClean="0"/>
              <a:t>Nier les conflits dans les sociétés </a:t>
            </a:r>
          </a:p>
          <a:p>
            <a:pPr marL="0" indent="0">
              <a:buNone/>
            </a:pPr>
            <a:r>
              <a:rPr lang="fr-FR" dirty="0"/>
              <a:t>	</a:t>
            </a:r>
            <a:r>
              <a:rPr lang="fr-FR" dirty="0" smtClean="0"/>
              <a:t>en se mettant en conflit avec tous les autres</a:t>
            </a:r>
          </a:p>
          <a:p>
            <a:r>
              <a:rPr lang="fr-FR" dirty="0" smtClean="0"/>
              <a:t>Dire que le mal vient </a:t>
            </a:r>
          </a:p>
          <a:p>
            <a:pPr marL="0" indent="0">
              <a:buNone/>
            </a:pPr>
            <a:r>
              <a:rPr lang="fr-FR" dirty="0"/>
              <a:t>	</a:t>
            </a:r>
            <a:r>
              <a:rPr lang="fr-FR" dirty="0" smtClean="0"/>
              <a:t>non de l’intérieur </a:t>
            </a:r>
          </a:p>
          <a:p>
            <a:pPr marL="0" indent="0">
              <a:buNone/>
            </a:pPr>
            <a:r>
              <a:rPr lang="fr-FR" dirty="0"/>
              <a:t>	</a:t>
            </a:r>
            <a:r>
              <a:rPr lang="fr-FR" dirty="0" smtClean="0"/>
              <a:t>mais de la marge de la société: « bouc émissaire »</a:t>
            </a: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6</a:t>
            </a:fld>
            <a:endParaRPr lang="fr-FR"/>
          </a:p>
        </p:txBody>
      </p:sp>
    </p:spTree>
    <p:extLst>
      <p:ext uri="{BB962C8B-B14F-4D97-AF65-F5344CB8AC3E}">
        <p14:creationId xmlns:p14="http://schemas.microsoft.com/office/powerpoint/2010/main" val="2232924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populismes</a:t>
            </a:r>
            <a:endParaRPr lang="fr-FR" dirty="0"/>
          </a:p>
        </p:txBody>
      </p:sp>
      <p:sp>
        <p:nvSpPr>
          <p:cNvPr id="3" name="Espace réservé du contenu 2"/>
          <p:cNvSpPr>
            <a:spLocks noGrp="1"/>
          </p:cNvSpPr>
          <p:nvPr>
            <p:ph idx="1"/>
          </p:nvPr>
        </p:nvSpPr>
        <p:spPr/>
        <p:txBody>
          <a:bodyPr/>
          <a:lstStyle/>
          <a:p>
            <a:r>
              <a:rPr lang="fr-FR" dirty="0" smtClean="0"/>
              <a:t>Populisme protestataire: contre les élites malveillantes</a:t>
            </a:r>
          </a:p>
          <a:p>
            <a:r>
              <a:rPr lang="fr-FR" dirty="0" smtClean="0"/>
              <a:t>Populisme identitaire: contre l’étranger</a:t>
            </a:r>
          </a:p>
          <a:p>
            <a:endParaRPr lang="fr-FR" dirty="0"/>
          </a:p>
          <a:p>
            <a:r>
              <a:rPr lang="fr-FR" dirty="0" smtClean="0"/>
              <a:t>Combinaison des deux populismes</a:t>
            </a: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7</a:t>
            </a:fld>
            <a:endParaRPr lang="fr-FR"/>
          </a:p>
        </p:txBody>
      </p:sp>
    </p:spTree>
    <p:extLst>
      <p:ext uri="{BB962C8B-B14F-4D97-AF65-F5344CB8AC3E}">
        <p14:creationId xmlns:p14="http://schemas.microsoft.com/office/powerpoint/2010/main" val="411510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Terme usité</a:t>
            </a:r>
            <a:endParaRPr lang="fr-FR" dirty="0"/>
          </a:p>
        </p:txBody>
      </p:sp>
      <p:sp>
        <p:nvSpPr>
          <p:cNvPr id="3" name="Espace réservé du contenu 2"/>
          <p:cNvSpPr>
            <a:spLocks noGrp="1"/>
          </p:cNvSpPr>
          <p:nvPr>
            <p:ph sz="half"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pic>
        <p:nvPicPr>
          <p:cNvPr id="5" name="Image 4" descr="1123455-ital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105"/>
            <a:ext cx="4940300" cy="6350000"/>
          </a:xfrm>
          <a:prstGeom prst="rect">
            <a:avLst/>
          </a:prstGeom>
        </p:spPr>
      </p:pic>
      <p:pic>
        <p:nvPicPr>
          <p:cNvPr id="7" name="Image 6" descr="CwzozCeWEAA3hc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482" y="0"/>
            <a:ext cx="3969518" cy="6858000"/>
          </a:xfrm>
          <a:prstGeom prst="rect">
            <a:avLst/>
          </a:prstGeom>
        </p:spPr>
      </p:pic>
      <p:pic>
        <p:nvPicPr>
          <p:cNvPr id="6" name="Image 5" descr="ee4bf97ff825647f51af71b2a6014.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4246" y="3923986"/>
            <a:ext cx="5216024" cy="2934014"/>
          </a:xfrm>
          <a:prstGeom prst="rect">
            <a:avLst/>
          </a:prstGeom>
        </p:spPr>
      </p:pic>
      <p:sp>
        <p:nvSpPr>
          <p:cNvPr id="10" name="Espace réservé du numéro de diapositive 9"/>
          <p:cNvSpPr>
            <a:spLocks noGrp="1"/>
          </p:cNvSpPr>
          <p:nvPr>
            <p:ph type="sldNum" sz="quarter" idx="12"/>
          </p:nvPr>
        </p:nvSpPr>
        <p:spPr/>
        <p:txBody>
          <a:bodyPr/>
          <a:lstStyle/>
          <a:p>
            <a:fld id="{4D944763-1B67-E14A-887A-DC30805AE89A}" type="slidenum">
              <a:rPr lang="fr-FR" smtClean="0"/>
              <a:t>8</a:t>
            </a:fld>
            <a:endParaRPr lang="fr-FR"/>
          </a:p>
        </p:txBody>
      </p:sp>
    </p:spTree>
    <p:extLst>
      <p:ext uri="{BB962C8B-B14F-4D97-AF65-F5344CB8AC3E}">
        <p14:creationId xmlns:p14="http://schemas.microsoft.com/office/powerpoint/2010/main" val="2874455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Matteo </a:t>
            </a:r>
            <a:r>
              <a:rPr lang="fr-FR" dirty="0" err="1" smtClean="0"/>
              <a:t>salvini</a:t>
            </a:r>
            <a:endParaRPr lang="fr-FR" dirty="0"/>
          </a:p>
        </p:txBody>
      </p:sp>
      <p:sp>
        <p:nvSpPr>
          <p:cNvPr id="3" name="Espace réservé du contenu 2"/>
          <p:cNvSpPr>
            <a:spLocks noGrp="1"/>
          </p:cNvSpPr>
          <p:nvPr>
            <p:ph idx="1"/>
          </p:nvPr>
        </p:nvSpPr>
        <p:spPr/>
        <p:txBody>
          <a:bodyPr>
            <a:normAutofit fontScale="92500" lnSpcReduction="10000"/>
          </a:bodyPr>
          <a:lstStyle/>
          <a:p>
            <a:pPr marL="0" indent="0" algn="just">
              <a:buNone/>
            </a:pPr>
            <a:r>
              <a:rPr lang="fr-BE" i="1" dirty="0" smtClean="0">
                <a:effectLst/>
              </a:rPr>
              <a:t>Nous </a:t>
            </a:r>
            <a:r>
              <a:rPr lang="fr-BE" i="1" dirty="0">
                <a:effectLst/>
              </a:rPr>
              <a:t>restons avec les petits, président. Nous voudrions défendre notre agriculture, notre riz, notre huile, notre lait, notre blé, notre poisson et notre mode de vie. J'ai entendu un beau discours du chef de groupe [PPE] Weber. Il n’y a plus de pays, il n’y a plus de peuples, il n’y a plus de sentiment d'appartenance. Le problème n'est pas le populisme, le nationalisme, la xénophobie et le racisme. Le problème numéro un en ce moment est le terrorisme islamique et le chômage qui pousse les peuples à réagir. […] Si vous craignez le vote libre des citoyens, cela signifie que cette Union européenne est le naufrage du Titanic. […] Pour certains, les banquiers, multinationales et migrants viennent en premier, pour moi et pour la Ligue, ce sont  les italiens qui priment</a:t>
            </a:r>
            <a:r>
              <a:rPr lang="fr-BE" i="1" dirty="0" smtClean="0">
                <a:effectLst/>
              </a:rPr>
              <a:t>.</a:t>
            </a:r>
          </a:p>
          <a:p>
            <a:pPr marL="0" indent="0" algn="r">
              <a:buNone/>
            </a:pPr>
            <a:r>
              <a:rPr lang="fr-BE" sz="1900" dirty="0" smtClean="0">
                <a:solidFill>
                  <a:schemeClr val="tx1"/>
                </a:solidFill>
                <a:effectLst/>
              </a:rPr>
              <a:t>Matteo </a:t>
            </a:r>
            <a:r>
              <a:rPr lang="fr-BE" sz="1900" dirty="0">
                <a:solidFill>
                  <a:schemeClr val="tx1"/>
                </a:solidFill>
                <a:effectLst/>
              </a:rPr>
              <a:t>Salvini, Débat avec le Premier ministre croate Andrej Plenković, sur l’avenir de l’Europe, 6 février </a:t>
            </a:r>
            <a:r>
              <a:rPr lang="fr-BE" sz="1900" dirty="0" smtClean="0">
                <a:solidFill>
                  <a:schemeClr val="tx1"/>
                </a:solidFill>
                <a:effectLst/>
              </a:rPr>
              <a:t>2018</a:t>
            </a:r>
            <a:endParaRPr lang="fr-BE" sz="1900" dirty="0">
              <a:solidFill>
                <a:schemeClr val="tx1"/>
              </a:solidFill>
              <a:effectLst/>
            </a:endParaRPr>
          </a:p>
          <a:p>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9</a:t>
            </a:fld>
            <a:endParaRPr lang="fr-FR"/>
          </a:p>
        </p:txBody>
      </p:sp>
    </p:spTree>
    <p:extLst>
      <p:ext uri="{BB962C8B-B14F-4D97-AF65-F5344CB8AC3E}">
        <p14:creationId xmlns:p14="http://schemas.microsoft.com/office/powerpoint/2010/main" val="156098701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écédent">
  <a:themeElements>
    <a:clrScheme name="Précé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écé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écé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Précédent.thmx</Template>
  <TotalTime>51198</TotalTime>
  <Words>1236</Words>
  <Application>Microsoft Macintosh PowerPoint</Application>
  <PresentationFormat>Présentation à l'écran (4:3)</PresentationFormat>
  <Paragraphs>192</Paragraphs>
  <Slides>40</Slides>
  <Notes>0</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Précédent</vt:lpstr>
      <vt:lpstr>Populisme(s) et inégalités</vt:lpstr>
      <vt:lpstr>4 régions linguistiques</vt:lpstr>
      <vt:lpstr>Contexte institutionnel belge</vt:lpstr>
      <vt:lpstr>Contexte institutionnel belge</vt:lpstr>
      <vt:lpstr>Contexte Général</vt:lpstr>
      <vt:lpstr>Populisme?</vt:lpstr>
      <vt:lpstr>2 populismes</vt:lpstr>
      <vt:lpstr>Terme usité</vt:lpstr>
      <vt:lpstr>Matteo salvini</vt:lpstr>
      <vt:lpstr>Jaroslaw Kaczynski</vt:lpstr>
      <vt:lpstr>Jaroslaw Kaczynski</vt:lpstr>
      <vt:lpstr>Victor orban</vt:lpstr>
      <vt:lpstr>Présentation PowerPoint</vt:lpstr>
      <vt:lpstr>Donald Trump</vt:lpstr>
      <vt:lpstr>Jair Bolsonaro</vt:lpstr>
      <vt:lpstr>Connivence(s)</vt:lpstr>
      <vt:lpstr>Rapport à la presse</vt:lpstr>
      <vt:lpstr>Presse</vt:lpstr>
      <vt:lpstr>Anti-système ?</vt:lpstr>
      <vt:lpstr>« Marché »</vt:lpstr>
      <vt:lpstr>Reproduction</vt:lpstr>
      <vt:lpstr>Présentation PowerPoint</vt:lpstr>
      <vt:lpstr>Impôts</vt:lpstr>
      <vt:lpstr>Jair Bolsonaro</vt:lpstr>
      <vt:lpstr>Victor Orbán</vt:lpstr>
      <vt:lpstr>Donald trump</vt:lpstr>
      <vt:lpstr>Boris Johnson</vt:lpstr>
      <vt:lpstr>Herbert Marcuse, L’homme unidimensionnel, 1964</vt:lpstr>
      <vt:lpstr>Et en Belgique ?</vt:lpstr>
      <vt:lpstr>Espoir(s)</vt:lpstr>
      <vt:lpstr>Perspectives de lutte(s)...</vt:lpstr>
      <vt:lpstr>... Notamment syndicales !</vt:lpstr>
      <vt:lpstr>Labour</vt:lpstr>
      <vt:lpstr>Populisme de gauche ?</vt:lpstr>
      <vt:lpstr>Pertinence ?</vt:lpstr>
      <vt:lpstr>Portugal</vt:lpstr>
      <vt:lpstr>Questions de genre</vt:lpstr>
      <vt:lpstr>Quotas</vt:lpstr>
      <vt:lpstr>Exécutifs</vt:lpstr>
      <vt:lpstr>Questions « au frigo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Maxime Counet</dc:creator>
  <cp:lastModifiedBy>Pierre Verjans</cp:lastModifiedBy>
  <cp:revision>105</cp:revision>
  <dcterms:created xsi:type="dcterms:W3CDTF">2018-11-12T07:23:24Z</dcterms:created>
  <dcterms:modified xsi:type="dcterms:W3CDTF">2019-02-06T16:15:58Z</dcterms:modified>
</cp:coreProperties>
</file>