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1"/>
  </p:notesMasterIdLst>
  <p:handoutMasterIdLst>
    <p:handoutMasterId r:id="rId32"/>
  </p:handoutMasterIdLst>
  <p:sldIdLst>
    <p:sldId id="322" r:id="rId2"/>
    <p:sldId id="323" r:id="rId3"/>
    <p:sldId id="324" r:id="rId4"/>
    <p:sldId id="325" r:id="rId5"/>
    <p:sldId id="336" r:id="rId6"/>
    <p:sldId id="337" r:id="rId7"/>
    <p:sldId id="338" r:id="rId8"/>
    <p:sldId id="339" r:id="rId9"/>
    <p:sldId id="340" r:id="rId10"/>
    <p:sldId id="341" r:id="rId11"/>
    <p:sldId id="282" r:id="rId12"/>
    <p:sldId id="294" r:id="rId13"/>
    <p:sldId id="291" r:id="rId14"/>
    <p:sldId id="292" r:id="rId15"/>
    <p:sldId id="330" r:id="rId16"/>
    <p:sldId id="326" r:id="rId17"/>
    <p:sldId id="342" r:id="rId18"/>
    <p:sldId id="327" r:id="rId19"/>
    <p:sldId id="328" r:id="rId20"/>
    <p:sldId id="329" r:id="rId21"/>
    <p:sldId id="331" r:id="rId22"/>
    <p:sldId id="332" r:id="rId23"/>
    <p:sldId id="288" r:id="rId24"/>
    <p:sldId id="277" r:id="rId25"/>
    <p:sldId id="335" r:id="rId26"/>
    <p:sldId id="278" r:id="rId27"/>
    <p:sldId id="284" r:id="rId28"/>
    <p:sldId id="318" r:id="rId29"/>
    <p:sldId id="334" r:id="rId3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840" y="-2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A3835B-567B-134B-BC7A-EAD48E1E7B9F}" type="datetimeFigureOut">
              <a:rPr lang="fr-FR" smtClean="0"/>
              <a:t>17/03/19</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171D91-5110-EE4C-8282-697CA8B559EC}" type="slidenum">
              <a:rPr lang="fr-FR" smtClean="0"/>
              <a:t>‹#›</a:t>
            </a:fld>
            <a:endParaRPr lang="fr-FR"/>
          </a:p>
        </p:txBody>
      </p:sp>
    </p:spTree>
    <p:extLst>
      <p:ext uri="{BB962C8B-B14F-4D97-AF65-F5344CB8AC3E}">
        <p14:creationId xmlns:p14="http://schemas.microsoft.com/office/powerpoint/2010/main" val="34389673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39F3F1-0D14-5041-B304-B4DF0C2FBC14}" type="datetimeFigureOut">
              <a:rPr lang="fr-FR" smtClean="0"/>
              <a:t>17/03/19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60FF6F-511C-354F-8907-C0711A2B117E}" type="slidenum">
              <a:rPr lang="fr-FR" smtClean="0"/>
              <a:t>‹#›</a:t>
            </a:fld>
            <a:endParaRPr lang="fr-FR"/>
          </a:p>
        </p:txBody>
      </p:sp>
    </p:spTree>
    <p:extLst>
      <p:ext uri="{BB962C8B-B14F-4D97-AF65-F5344CB8AC3E}">
        <p14:creationId xmlns:p14="http://schemas.microsoft.com/office/powerpoint/2010/main" val="23874318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fr-FR" smtClean="0"/>
              <a:t>Cliquez et modifiez le titre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p>
            <a:fld id="{80BCE274-B4BB-F245-9DBD-1AD105D2D4A7}" type="datetime1">
              <a:rPr lang="fr-BE" smtClean="0"/>
              <a:t>17/03/19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D944763-1B67-E14A-887A-DC30805AE89A}" type="slidenum">
              <a:rPr lang="fr-FR" smtClean="0"/>
              <a:t>‹#›</a:t>
            </a:fld>
            <a:endParaRPr lang="fr-FR"/>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fr-FR" smtClean="0"/>
              <a:t>Cliquez et modifiez le titre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fr-FR" smtClean="0"/>
              <a:t>Cliquez pour modifier les styles du texte du masque</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988A0EFA-8929-8643-853B-4C764EA0A818}" type="datetime1">
              <a:rPr lang="fr-BE" smtClean="0"/>
              <a:t>17/03/19</a:t>
            </a:fld>
            <a:endParaRPr lang="fr-FR"/>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fr-FR"/>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4D944763-1B67-E14A-887A-DC30805AE89A}"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fr-FR" smtClean="0"/>
              <a:t>Cliquez et modifiez le titre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9A89B523-CB06-0C4C-A158-4CBA33E171CD}" type="datetime1">
              <a:rPr lang="fr-BE" smtClean="0"/>
              <a:t>17/03/19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D944763-1B67-E14A-887A-DC30805AE89A}" type="slidenum">
              <a:rPr lang="fr-FR" smtClean="0"/>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erme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ED6EF5A6-2D6D-7F41-B6CF-68AE66FC7D49}" type="datetime1">
              <a:rPr lang="fr-BE" smtClean="0"/>
              <a:t>17/03/19</a:t>
            </a:fld>
            <a:endParaRPr lang="fr-FR"/>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fr-FR"/>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4D944763-1B67-E14A-887A-DC30805AE89A}" type="slidenum">
              <a:rPr lang="fr-FR" smtClean="0"/>
              <a:t>‹#›</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DE9FEE88-7251-8041-B34B-104F1EAACE9C}" type="datetime1">
              <a:rPr lang="fr-BE" smtClean="0"/>
              <a:t>17/03/19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D944763-1B67-E14A-887A-DC30805AE89A}" type="slidenum">
              <a:rPr lang="fr-FR" smtClean="0"/>
              <a:t>‹#›</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fr-FR" smtClean="0"/>
              <a:t>Cliquez et modifiez le titre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7F197F4A-34A6-FB43-A8C3-A907F3E27B84}" type="datetime1">
              <a:rPr lang="fr-BE" smtClean="0"/>
              <a:t>17/03/19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D944763-1B67-E14A-887A-DC30805AE89A}" type="slidenum">
              <a:rPr lang="fr-FR" smtClean="0"/>
              <a:t>‹#›</a:t>
            </a:fld>
            <a:endParaRPr lang="fr-FR"/>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820C3577-E437-344D-AA40-407A5E477449}" type="datetime1">
              <a:rPr lang="fr-BE" smtClean="0"/>
              <a:t>17/03/19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D944763-1B67-E14A-887A-DC30805AE89A}"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fr-FR" smtClean="0"/>
              <a:t>Cliquez et modifiez le titre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p>
            <a:fld id="{BCDB5075-EABD-C44E-804C-F8F8C7E3B11A}" type="datetime1">
              <a:rPr lang="fr-BE" smtClean="0"/>
              <a:t>17/03/19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D944763-1B67-E14A-887A-DC30805AE89A}" type="slidenum">
              <a:rPr lang="fr-FR" smtClean="0"/>
              <a:t>‹#›</a:t>
            </a:fld>
            <a:endParaRPr lang="fr-FR"/>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fr-FR" smtClean="0"/>
              <a:t>Faire glisser l'image vers l'espace réservé ou cliquer sur l'icône pour l'ajouter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fr-FR" smtClean="0"/>
              <a:t>Cliquez et modifiez le titre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79D26572-5E7C-254D-8052-69632BA9D4D1}" type="datetime1">
              <a:rPr lang="fr-BE" smtClean="0"/>
              <a:t>17/03/19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D944763-1B67-E14A-887A-DC30805AE89A}" type="slidenum">
              <a:rPr lang="fr-FR" smtClean="0"/>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fr-FR" smtClean="0"/>
              <a:t>Cliquez et modifiez le titre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22DBD76E-E034-994D-8DB5-E3D60F9B2E84}" type="datetime1">
              <a:rPr lang="fr-BE" smtClean="0"/>
              <a:t>17/03/19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D944763-1B67-E14A-887A-DC30805AE89A}"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6"/>
          <p:cNvSpPr>
            <a:spLocks noGrp="1"/>
          </p:cNvSpPr>
          <p:nvPr>
            <p:ph type="dt" sz="half" idx="10"/>
          </p:nvPr>
        </p:nvSpPr>
        <p:spPr/>
        <p:txBody>
          <a:bodyPr/>
          <a:lstStyle/>
          <a:p>
            <a:fld id="{1A2C3BB9-DD58-BC48-81A5-28336BF9F44D}" type="datetime1">
              <a:rPr lang="fr-BE" smtClean="0"/>
              <a:t>17/03/19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D944763-1B67-E14A-887A-DC30805AE89A}"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07BE662A-D542-A54A-B6DF-10F8C8CCC10B}" type="datetime1">
              <a:rPr lang="fr-BE" smtClean="0"/>
              <a:t>17/03/19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D944763-1B67-E14A-887A-DC30805AE89A}" type="slidenum">
              <a:rPr lang="fr-FR" smtClean="0"/>
              <a:t>‹#›</a:t>
            </a:fld>
            <a:endParaRPr lang="fr-FR"/>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30C3D44E-ABD0-D345-BFDD-74A2427EAD55}" type="datetime1">
              <a:rPr lang="fr-BE" smtClean="0"/>
              <a:t>17/03/19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D944763-1B67-E14A-887A-DC30805AE89A}"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fr-FR" smtClean="0"/>
              <a:t>Cliquez et modifiez le titre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3B2CB8FD-5348-E54E-8E4E-0BE6AD6C5F4A}" type="datetime1">
              <a:rPr lang="fr-BE" smtClean="0"/>
              <a:t>17/03/19</a:t>
            </a:fld>
            <a:endParaRPr lang="fr-FR"/>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fr-FR"/>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4D944763-1B67-E14A-887A-DC30805AE89A}" type="slidenum">
              <a:rPr lang="fr-FR" smtClean="0"/>
              <a:t>‹#›</a:t>
            </a:fld>
            <a:endParaRPr lang="fr-FR"/>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fr-FR" smtClean="0"/>
              <a:t>Cliquez et modifiez le titre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E53CAED3-AD7D-484E-B887-780AE86BFE9D}" type="datetime1">
              <a:rPr lang="fr-BE" smtClean="0"/>
              <a:t>17/03/19</a:t>
            </a:fld>
            <a:endParaRPr lang="fr-FR"/>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fr-F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4D944763-1B67-E14A-887A-DC30805AE89A}" type="slidenum">
              <a:rPr lang="fr-FR" smtClean="0"/>
              <a:t>‹#›</a:t>
            </a:fld>
            <a:endParaRPr lang="fr-F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dirty="0" smtClean="0"/>
              <a:t>Populisme </a:t>
            </a:r>
            <a:r>
              <a:rPr lang="fr-FR" i="1" dirty="0" smtClean="0"/>
              <a:t>versus</a:t>
            </a:r>
            <a:r>
              <a:rPr lang="fr-FR" dirty="0" smtClean="0"/>
              <a:t> démocratie ?</a:t>
            </a:r>
            <a:endParaRPr lang="fr-FR" dirty="0"/>
          </a:p>
        </p:txBody>
      </p:sp>
      <p:sp>
        <p:nvSpPr>
          <p:cNvPr id="6" name="Sous-titre 5"/>
          <p:cNvSpPr>
            <a:spLocks noGrp="1"/>
          </p:cNvSpPr>
          <p:nvPr>
            <p:ph type="subTitle" idx="1"/>
          </p:nvPr>
        </p:nvSpPr>
        <p:spPr/>
        <p:txBody>
          <a:bodyPr>
            <a:normAutofit fontScale="92500" lnSpcReduction="20000"/>
          </a:bodyPr>
          <a:lstStyle/>
          <a:p>
            <a:r>
              <a:rPr lang="fr-FR" dirty="0" smtClean="0"/>
              <a:t>Pierre Verjans</a:t>
            </a:r>
          </a:p>
          <a:p>
            <a:r>
              <a:rPr lang="fr-FR" dirty="0" smtClean="0"/>
              <a:t>Université de Liège</a:t>
            </a:r>
          </a:p>
          <a:p>
            <a:r>
              <a:rPr lang="fr-FR" dirty="0" smtClean="0"/>
              <a:t>Université catholique du Graben, Butembo, RDC</a:t>
            </a:r>
          </a:p>
          <a:p>
            <a:endParaRPr lang="fr-FR" dirty="0"/>
          </a:p>
          <a:p>
            <a:r>
              <a:rPr lang="fr-FR" dirty="0" smtClean="0"/>
              <a:t>Connaissance et Vie d’aujourd’hui</a:t>
            </a:r>
          </a:p>
          <a:p>
            <a:r>
              <a:rPr lang="fr-FR" dirty="0" smtClean="0"/>
              <a:t>Mol, 18 mars 2019</a:t>
            </a:r>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1</a:t>
            </a:fld>
            <a:endParaRPr lang="fr-FR"/>
          </a:p>
        </p:txBody>
      </p:sp>
    </p:spTree>
    <p:extLst>
      <p:ext uri="{BB962C8B-B14F-4D97-AF65-F5344CB8AC3E}">
        <p14:creationId xmlns:p14="http://schemas.microsoft.com/office/powerpoint/2010/main" val="1170450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Démocratie du public</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 Débat » médiatique (1/3 exclus)</a:t>
            </a:r>
          </a:p>
          <a:p>
            <a:r>
              <a:rPr lang="fr-FR" dirty="0" smtClean="0"/>
              <a:t>Personnalité: communicateur</a:t>
            </a:r>
          </a:p>
          <a:p>
            <a:r>
              <a:rPr lang="fr-FR" dirty="0" smtClean="0"/>
              <a:t>Gouvernants: sondages</a:t>
            </a:r>
          </a:p>
          <a:p>
            <a:r>
              <a:rPr lang="fr-FR" dirty="0" smtClean="0"/>
              <a:t>Liberté expression opinion publique sans intermédiaire!</a:t>
            </a:r>
          </a:p>
          <a:p>
            <a:endParaRPr lang="fr-FR" dirty="0"/>
          </a:p>
          <a:p>
            <a:r>
              <a:rPr lang="fr-FR" dirty="0" smtClean="0"/>
              <a:t>MANIPULATION:  FAUSSES EVIDENCES </a:t>
            </a:r>
          </a:p>
          <a:p>
            <a:pPr marL="0" indent="0">
              <a:buNone/>
            </a:pPr>
            <a:r>
              <a:rPr lang="fr-FR" dirty="0"/>
              <a:t>	</a:t>
            </a:r>
            <a:r>
              <a:rPr lang="fr-FR" dirty="0" smtClean="0"/>
              <a:t>	SANS EXPERTS DE REFERENCE</a:t>
            </a:r>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10</a:t>
            </a:fld>
            <a:endParaRPr lang="fr-FR"/>
          </a:p>
        </p:txBody>
      </p:sp>
    </p:spTree>
    <p:extLst>
      <p:ext uri="{BB962C8B-B14F-4D97-AF65-F5344CB8AC3E}">
        <p14:creationId xmlns:p14="http://schemas.microsoft.com/office/powerpoint/2010/main" val="1005013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EUrope</a:t>
            </a:r>
            <a:endParaRPr lang="fr-FR" dirty="0"/>
          </a:p>
        </p:txBody>
      </p:sp>
      <p:sp>
        <p:nvSpPr>
          <p:cNvPr id="3" name="Espace réservé du contenu 2"/>
          <p:cNvSpPr>
            <a:spLocks noGrp="1"/>
          </p:cNvSpPr>
          <p:nvPr>
            <p:ph idx="1"/>
          </p:nvPr>
        </p:nvSpPr>
        <p:spPr/>
        <p:txBody>
          <a:bodyPr/>
          <a:lstStyle/>
          <a:p>
            <a:r>
              <a:rPr lang="fr-FR" dirty="0" smtClean="0"/>
              <a:t>2008: dettes des banques reprises par les Etats</a:t>
            </a:r>
          </a:p>
          <a:p>
            <a:r>
              <a:rPr lang="fr-FR" dirty="0" smtClean="0"/>
              <a:t>Médias et réseaux sociaux</a:t>
            </a:r>
          </a:p>
          <a:p>
            <a:r>
              <a:rPr lang="fr-FR" dirty="0" smtClean="0"/>
              <a:t>Montée de l’extrême-droite et des « populismes »</a:t>
            </a:r>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11</a:t>
            </a:fld>
            <a:endParaRPr lang="fr-FR"/>
          </a:p>
        </p:txBody>
      </p:sp>
      <p:pic>
        <p:nvPicPr>
          <p:cNvPr id="5" name="Espace réservé du contenu 4" descr="150623_-_ED_DR_-_Union_europeenne_juin_2015VF.jpg"/>
          <p:cNvPicPr>
            <a:picLocks noChangeAspect="1"/>
          </p:cNvPicPr>
          <p:nvPr/>
        </p:nvPicPr>
        <p:blipFill>
          <a:blip r:embed="rId2">
            <a:extLst>
              <a:ext uri="{28A0092B-C50C-407E-A947-70E740481C1C}">
                <a14:useLocalDpi xmlns:a14="http://schemas.microsoft.com/office/drawing/2010/main" val="0"/>
              </a:ext>
            </a:extLst>
          </a:blip>
          <a:srcRect t="12222" b="12222"/>
          <a:stretch>
            <a:fillRect/>
          </a:stretch>
        </p:blipFill>
        <p:spPr>
          <a:xfrm>
            <a:off x="1571190" y="3595436"/>
            <a:ext cx="5757394" cy="3262564"/>
          </a:xfrm>
          <a:prstGeom prst="rect">
            <a:avLst/>
          </a:prstGeom>
        </p:spPr>
      </p:pic>
    </p:spTree>
    <p:extLst>
      <p:ext uri="{BB962C8B-B14F-4D97-AF65-F5344CB8AC3E}">
        <p14:creationId xmlns:p14="http://schemas.microsoft.com/office/powerpoint/2010/main" val="38654879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Jaroslaw </a:t>
            </a:r>
            <a:r>
              <a:rPr lang="fr-FR" dirty="0" err="1" smtClean="0"/>
              <a:t>Kaczynski</a:t>
            </a:r>
            <a:endParaRPr lang="fr-FR" dirty="0"/>
          </a:p>
        </p:txBody>
      </p:sp>
      <p:sp>
        <p:nvSpPr>
          <p:cNvPr id="3" name="Espace réservé du contenu 2"/>
          <p:cNvSpPr>
            <a:spLocks noGrp="1"/>
          </p:cNvSpPr>
          <p:nvPr>
            <p:ph idx="1"/>
          </p:nvPr>
        </p:nvSpPr>
        <p:spPr/>
        <p:txBody>
          <a:bodyPr/>
          <a:lstStyle/>
          <a:p>
            <a:r>
              <a:rPr lang="fr-FR" dirty="0" smtClean="0"/>
              <a:t>Evolution du parti </a:t>
            </a:r>
            <a:r>
              <a:rPr lang="fr-FR" i="1" dirty="0" smtClean="0"/>
              <a:t>Droit et Justice </a:t>
            </a:r>
            <a:r>
              <a:rPr lang="fr-FR" dirty="0" smtClean="0"/>
              <a:t>(</a:t>
            </a:r>
            <a:r>
              <a:rPr lang="fr-FR" dirty="0" err="1" smtClean="0"/>
              <a:t>PiS</a:t>
            </a:r>
            <a:r>
              <a:rPr lang="fr-FR" dirty="0" smtClean="0"/>
              <a:t>)</a:t>
            </a:r>
          </a:p>
          <a:p>
            <a:r>
              <a:rPr lang="fr-FR" dirty="0" smtClean="0"/>
              <a:t>Au pouvoir entre 2005-2007</a:t>
            </a:r>
          </a:p>
          <a:p>
            <a:r>
              <a:rPr lang="fr-FR" dirty="0" smtClean="0"/>
              <a:t>&gt;&lt; Donald </a:t>
            </a:r>
            <a:r>
              <a:rPr lang="fr-FR" dirty="0" err="1" smtClean="0"/>
              <a:t>Tusk</a:t>
            </a:r>
            <a:r>
              <a:rPr lang="fr-FR" dirty="0" smtClean="0"/>
              <a:t> (et écoutes du parti PO)</a:t>
            </a:r>
          </a:p>
          <a:p>
            <a:pPr algn="just"/>
            <a:r>
              <a:rPr lang="fr-FR" dirty="0" smtClean="0"/>
              <a:t>Retour au pouvoir en 2015 : Introduction des allocations familiales, taxation des banques, salaire minimum, réduction de l’âge de départ à la retraite</a:t>
            </a:r>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12</a:t>
            </a:fld>
            <a:endParaRPr lang="fr-FR"/>
          </a:p>
        </p:txBody>
      </p:sp>
    </p:spTree>
    <p:extLst>
      <p:ext uri="{BB962C8B-B14F-4D97-AF65-F5344CB8AC3E}">
        <p14:creationId xmlns:p14="http://schemas.microsoft.com/office/powerpoint/2010/main" val="1637208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Jaroslaw </a:t>
            </a:r>
            <a:r>
              <a:rPr lang="fr-FR" dirty="0" err="1" smtClean="0"/>
              <a:t>Kaczynski</a:t>
            </a:r>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13</a:t>
            </a:fld>
            <a:endParaRPr lang="fr-FR"/>
          </a:p>
        </p:txBody>
      </p:sp>
      <p:sp>
        <p:nvSpPr>
          <p:cNvPr id="5" name="Rectangle 4"/>
          <p:cNvSpPr/>
          <p:nvPr/>
        </p:nvSpPr>
        <p:spPr>
          <a:xfrm>
            <a:off x="779463" y="1828800"/>
            <a:ext cx="7583488" cy="4893647"/>
          </a:xfrm>
          <a:prstGeom prst="rect">
            <a:avLst/>
          </a:prstGeom>
        </p:spPr>
        <p:txBody>
          <a:bodyPr wrap="square">
            <a:spAutoFit/>
          </a:bodyPr>
          <a:lstStyle/>
          <a:p>
            <a:pPr algn="just"/>
            <a:r>
              <a:rPr lang="fr-BE" sz="2400" dirty="0"/>
              <a:t>en Suède </a:t>
            </a:r>
            <a:r>
              <a:rPr lang="fr-BE" sz="2400" i="1" dirty="0"/>
              <a:t>« 54 zones où règne la charia </a:t>
            </a:r>
            <a:r>
              <a:rPr lang="fr-BE" sz="2400" i="1" dirty="0" smtClean="0"/>
              <a:t>»</a:t>
            </a:r>
          </a:p>
          <a:p>
            <a:pPr algn="just"/>
            <a:endParaRPr lang="fr-BE" sz="2400" i="1" dirty="0" smtClean="0"/>
          </a:p>
          <a:p>
            <a:pPr algn="just"/>
            <a:r>
              <a:rPr lang="fr-FR" sz="2400" i="1" dirty="0">
                <a:solidFill>
                  <a:srgbClr val="333333"/>
                </a:solidFill>
              </a:rPr>
              <a:t>Comme si le monde devait évoluer </a:t>
            </a:r>
            <a:r>
              <a:rPr lang="fr-FR" sz="2400" dirty="0">
                <a:solidFill>
                  <a:srgbClr val="333333"/>
                </a:solidFill>
              </a:rPr>
              <a:t>[</a:t>
            </a:r>
            <a:r>
              <a:rPr lang="mr-IN" sz="2400" dirty="0">
                <a:solidFill>
                  <a:srgbClr val="333333"/>
                </a:solidFill>
              </a:rPr>
              <a:t>…</a:t>
            </a:r>
            <a:r>
              <a:rPr lang="fr-FR" sz="2400" dirty="0">
                <a:solidFill>
                  <a:srgbClr val="333333"/>
                </a:solidFill>
              </a:rPr>
              <a:t>]</a:t>
            </a:r>
            <a:r>
              <a:rPr lang="fr-FR" sz="2400" i="1" dirty="0">
                <a:solidFill>
                  <a:srgbClr val="333333"/>
                </a:solidFill>
              </a:rPr>
              <a:t> dans une seule direction : vers un mélange des cultures et des races ; un monde de cyclistes et de végétariens, qui n’aurait recours qu’à des énergies renouvelables et combattrait toute forme de religion. Tout cela n’a rien de commun avec les valeurs traditionnelles polonaises. Cela va à l’encontre de ce que la plupart des Polonais ont à cœur : tradition, conscience historique, amour de leur pays, foi en Dieu et vie de famille normale, avec un homme et une femme.</a:t>
            </a:r>
          </a:p>
          <a:p>
            <a:pPr algn="just"/>
            <a:r>
              <a:rPr lang="fr-FR" sz="2400" dirty="0" err="1"/>
              <a:t>Witold</a:t>
            </a:r>
            <a:r>
              <a:rPr lang="fr-FR" sz="2400" dirty="0"/>
              <a:t> </a:t>
            </a:r>
            <a:r>
              <a:rPr lang="fr-FR" sz="2400" dirty="0" err="1"/>
              <a:t>Waszczykowski</a:t>
            </a:r>
            <a:r>
              <a:rPr lang="fr-FR" sz="2400" dirty="0"/>
              <a:t> (ministre des affaires étrangères), </a:t>
            </a:r>
            <a:r>
              <a:rPr lang="fr-FR" sz="2400" i="1" dirty="0" err="1"/>
              <a:t>Bild</a:t>
            </a:r>
            <a:r>
              <a:rPr lang="fr-FR" sz="2400" dirty="0"/>
              <a:t>, 3 juin </a:t>
            </a:r>
            <a:r>
              <a:rPr lang="fr-FR" sz="2400" dirty="0" smtClean="0"/>
              <a:t>2016</a:t>
            </a:r>
            <a:r>
              <a:rPr lang="fr-FR" sz="2400" dirty="0">
                <a:solidFill>
                  <a:srgbClr val="333333"/>
                </a:solidFill>
              </a:rPr>
              <a:t> </a:t>
            </a:r>
          </a:p>
        </p:txBody>
      </p:sp>
    </p:spTree>
    <p:extLst>
      <p:ext uri="{BB962C8B-B14F-4D97-AF65-F5344CB8AC3E}">
        <p14:creationId xmlns:p14="http://schemas.microsoft.com/office/powerpoint/2010/main" val="156098701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Victor </a:t>
            </a:r>
            <a:r>
              <a:rPr lang="fr-FR" dirty="0" err="1" smtClean="0"/>
              <a:t>orban</a:t>
            </a:r>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14</a:t>
            </a:fld>
            <a:endParaRPr lang="fr-FR"/>
          </a:p>
        </p:txBody>
      </p:sp>
      <p:sp>
        <p:nvSpPr>
          <p:cNvPr id="5" name="Rectangle 4"/>
          <p:cNvSpPr/>
          <p:nvPr/>
        </p:nvSpPr>
        <p:spPr>
          <a:xfrm>
            <a:off x="779463" y="3934417"/>
            <a:ext cx="7583488" cy="1938992"/>
          </a:xfrm>
          <a:prstGeom prst="rect">
            <a:avLst/>
          </a:prstGeom>
        </p:spPr>
        <p:txBody>
          <a:bodyPr wrap="square">
            <a:spAutoFit/>
          </a:bodyPr>
          <a:lstStyle/>
          <a:p>
            <a:r>
              <a:rPr lang="fr-BE" sz="2400" i="1" dirty="0"/>
              <a:t>« Vive la démocratie illibérale ! </a:t>
            </a:r>
            <a:r>
              <a:rPr lang="fr-BE" sz="2400" i="1" dirty="0" smtClean="0"/>
              <a:t>»</a:t>
            </a:r>
          </a:p>
          <a:p>
            <a:endParaRPr lang="fr-BE" sz="2400" i="1" dirty="0"/>
          </a:p>
          <a:p>
            <a:r>
              <a:rPr lang="fr-BE" sz="2400" dirty="0"/>
              <a:t>ONG actives en </a:t>
            </a:r>
            <a:r>
              <a:rPr lang="fr-BE" sz="2400" dirty="0" smtClean="0"/>
              <a:t>Hongrie:</a:t>
            </a:r>
            <a:r>
              <a:rPr lang="fr-BE" sz="2400" dirty="0"/>
              <a:t> </a:t>
            </a:r>
            <a:r>
              <a:rPr lang="fr-BE" sz="2400" i="1" dirty="0"/>
              <a:t>« militants politiques payés par l’étranger »</a:t>
            </a:r>
            <a:r>
              <a:rPr lang="fr-BE" sz="2400" dirty="0"/>
              <a:t>,  </a:t>
            </a:r>
            <a:r>
              <a:rPr lang="fr-BE" sz="2400" i="1" dirty="0"/>
              <a:t>« réseau mafieux »</a:t>
            </a:r>
            <a:endParaRPr lang="fr-BE" sz="2400" dirty="0"/>
          </a:p>
          <a:p>
            <a:endParaRPr lang="fr-BE" sz="2400" dirty="0"/>
          </a:p>
        </p:txBody>
      </p:sp>
      <p:sp>
        <p:nvSpPr>
          <p:cNvPr id="6" name="Rectangle 5"/>
          <p:cNvSpPr/>
          <p:nvPr/>
        </p:nvSpPr>
        <p:spPr>
          <a:xfrm>
            <a:off x="779463" y="1853335"/>
            <a:ext cx="7583488" cy="1754326"/>
          </a:xfrm>
          <a:prstGeom prst="rect">
            <a:avLst/>
          </a:prstGeom>
        </p:spPr>
        <p:txBody>
          <a:bodyPr wrap="square">
            <a:spAutoFit/>
          </a:bodyPr>
          <a:lstStyle/>
          <a:p>
            <a:r>
              <a:rPr lang="fr-FR" i="1" dirty="0"/>
              <a:t> </a:t>
            </a:r>
            <a:r>
              <a:rPr lang="fr-FR" sz="2400" i="1" dirty="0">
                <a:solidFill>
                  <a:srgbClr val="333333"/>
                </a:solidFill>
              </a:rPr>
              <a:t>Il y a actuellement deux camps en Europe. </a:t>
            </a:r>
            <a:r>
              <a:rPr lang="fr-FR" sz="2400" i="1" dirty="0" err="1">
                <a:solidFill>
                  <a:srgbClr val="333333"/>
                </a:solidFill>
              </a:rPr>
              <a:t>Macron</a:t>
            </a:r>
            <a:r>
              <a:rPr lang="fr-FR" sz="2400" i="1" dirty="0">
                <a:solidFill>
                  <a:srgbClr val="333333"/>
                </a:solidFill>
              </a:rPr>
              <a:t> est à la tête des forces politiques soutenant l’immigration. De l’autre côté, il y a nous, qui voulons arrêter l’immigration illégale. </a:t>
            </a:r>
            <a:endParaRPr lang="fr-FR" sz="2400" i="1" dirty="0" smtClean="0">
              <a:solidFill>
                <a:srgbClr val="333333"/>
              </a:solidFill>
            </a:endParaRPr>
          </a:p>
          <a:p>
            <a:pPr algn="r"/>
            <a:endParaRPr lang="fr-FR" dirty="0" smtClean="0">
              <a:solidFill>
                <a:srgbClr val="333333"/>
              </a:solidFill>
            </a:endParaRPr>
          </a:p>
          <a:p>
            <a:pPr algn="r"/>
            <a:r>
              <a:rPr lang="fr-FR" dirty="0" smtClean="0"/>
              <a:t>Victor </a:t>
            </a:r>
            <a:r>
              <a:rPr lang="fr-FR" dirty="0" err="1" smtClean="0"/>
              <a:t>Orbán</a:t>
            </a:r>
            <a:r>
              <a:rPr lang="fr-FR" i="1" dirty="0" smtClean="0"/>
              <a:t>, Le Monde</a:t>
            </a:r>
            <a:r>
              <a:rPr lang="fr-FR" dirty="0" smtClean="0"/>
              <a:t>, 31 août 2018 </a:t>
            </a:r>
            <a:endParaRPr lang="fr-FR" dirty="0"/>
          </a:p>
        </p:txBody>
      </p:sp>
    </p:spTree>
    <p:extLst>
      <p:ext uri="{BB962C8B-B14F-4D97-AF65-F5344CB8AC3E}">
        <p14:creationId xmlns:p14="http://schemas.microsoft.com/office/powerpoint/2010/main" val="15609870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Victor </a:t>
            </a:r>
            <a:r>
              <a:rPr lang="fr-FR" dirty="0" err="1" smtClean="0"/>
              <a:t>Orbán</a:t>
            </a:r>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15</a:t>
            </a:fld>
            <a:endParaRPr lang="fr-FR"/>
          </a:p>
        </p:txBody>
      </p:sp>
      <p:sp>
        <p:nvSpPr>
          <p:cNvPr id="5" name="Rectangle 4"/>
          <p:cNvSpPr/>
          <p:nvPr/>
        </p:nvSpPr>
        <p:spPr>
          <a:xfrm>
            <a:off x="779462" y="2473158"/>
            <a:ext cx="7682749" cy="3231654"/>
          </a:xfrm>
          <a:prstGeom prst="rect">
            <a:avLst/>
          </a:prstGeom>
        </p:spPr>
        <p:txBody>
          <a:bodyPr wrap="square">
            <a:spAutoFit/>
          </a:bodyPr>
          <a:lstStyle/>
          <a:p>
            <a:endParaRPr lang="fr-FR" dirty="0" smtClean="0"/>
          </a:p>
          <a:p>
            <a:r>
              <a:rPr lang="fr-FR" sz="2400" i="1" dirty="0" smtClean="0">
                <a:solidFill>
                  <a:schemeClr val="bg2"/>
                </a:solidFill>
              </a:rPr>
              <a:t>“Une taxe spéciale sur l’immigration” était nécessaire, car la défense de la Nation contre l’immigration illégale pèse sur les finances de l’Etat.</a:t>
            </a:r>
          </a:p>
          <a:p>
            <a:endParaRPr lang="fr-FR" sz="2400" i="1" dirty="0">
              <a:solidFill>
                <a:schemeClr val="bg2"/>
              </a:solidFill>
            </a:endParaRPr>
          </a:p>
          <a:p>
            <a:r>
              <a:rPr lang="fr-FR" dirty="0" err="1"/>
              <a:t>Mihály</a:t>
            </a:r>
            <a:r>
              <a:rPr lang="fr-FR" dirty="0"/>
              <a:t> Varga, Ministre de l’économie et des </a:t>
            </a:r>
            <a:r>
              <a:rPr lang="fr-FR" dirty="0" smtClean="0"/>
              <a:t>finances, </a:t>
            </a:r>
            <a:r>
              <a:rPr lang="fr-FR" i="1" dirty="0" smtClean="0"/>
              <a:t>The Guardian</a:t>
            </a:r>
            <a:r>
              <a:rPr lang="fr-FR" dirty="0" smtClean="0"/>
              <a:t>, 19 juin 2018</a:t>
            </a:r>
          </a:p>
          <a:p>
            <a:endParaRPr lang="fr-FR" dirty="0"/>
          </a:p>
          <a:p>
            <a:endParaRPr lang="fr-FR" dirty="0"/>
          </a:p>
          <a:p>
            <a:endParaRPr lang="fr-FR" dirty="0"/>
          </a:p>
        </p:txBody>
      </p:sp>
    </p:spTree>
    <p:extLst>
      <p:ext uri="{BB962C8B-B14F-4D97-AF65-F5344CB8AC3E}">
        <p14:creationId xmlns:p14="http://schemas.microsoft.com/office/powerpoint/2010/main" val="250766877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Matteo </a:t>
            </a:r>
            <a:r>
              <a:rPr lang="fr-FR" dirty="0" err="1" smtClean="0"/>
              <a:t>Salvini</a:t>
            </a:r>
            <a:endParaRPr lang="fr-FR" dirty="0"/>
          </a:p>
        </p:txBody>
      </p:sp>
      <p:sp>
        <p:nvSpPr>
          <p:cNvPr id="5" name="Espace réservé du contenu 4"/>
          <p:cNvSpPr>
            <a:spLocks noGrp="1"/>
          </p:cNvSpPr>
          <p:nvPr>
            <p:ph idx="1"/>
          </p:nvPr>
        </p:nvSpPr>
        <p:spPr/>
        <p:txBody>
          <a:bodyPr/>
          <a:lstStyle/>
          <a:p>
            <a:r>
              <a:rPr lang="fr-BE" i="1" dirty="0">
                <a:effectLst/>
              </a:rPr>
              <a:t>« des centaines de milliers d’immigrés étaient quotidiennement débarqués sur nos côtes par des ONG, dans l’indifférence totale de la communauté internationale </a:t>
            </a:r>
            <a:r>
              <a:rPr lang="fr-BE" i="1" dirty="0" smtClean="0">
                <a:effectLst/>
              </a:rPr>
              <a:t>»</a:t>
            </a:r>
          </a:p>
          <a:p>
            <a:pPr lvl="1"/>
            <a:r>
              <a:rPr lang="fr-BE" dirty="0">
                <a:effectLst/>
              </a:rPr>
              <a:t>30 000 personnes </a:t>
            </a:r>
            <a:r>
              <a:rPr lang="fr-BE" dirty="0" smtClean="0">
                <a:effectLst/>
              </a:rPr>
              <a:t>annuellement</a:t>
            </a:r>
          </a:p>
          <a:p>
            <a:r>
              <a:rPr lang="fr-BE" dirty="0" smtClean="0">
                <a:effectLst/>
              </a:rPr>
              <a:t>UE: </a:t>
            </a:r>
            <a:r>
              <a:rPr lang="fr-BE" i="1" dirty="0">
                <a:effectLst/>
              </a:rPr>
              <a:t>« 500 millions de gens gouvernés par des pantins et des marionnettes »</a:t>
            </a:r>
            <a:r>
              <a:rPr lang="fr-BE" dirty="0">
                <a:effectLst/>
              </a:rPr>
              <a:t>.</a:t>
            </a:r>
          </a:p>
          <a:p>
            <a:endParaRPr lang="fr-BE" dirty="0">
              <a:effectLst/>
            </a:endParaRPr>
          </a:p>
          <a:p>
            <a:pPr lvl="1"/>
            <a:endParaRPr lang="fr-BE" dirty="0">
              <a:effectLst/>
            </a:endParaRPr>
          </a:p>
          <a:p>
            <a:endParaRPr lang="fr-FR" dirty="0"/>
          </a:p>
        </p:txBody>
      </p:sp>
      <p:sp>
        <p:nvSpPr>
          <p:cNvPr id="3" name="Espace réservé du numéro de diapositive 2"/>
          <p:cNvSpPr>
            <a:spLocks noGrp="1"/>
          </p:cNvSpPr>
          <p:nvPr>
            <p:ph type="sldNum" sz="quarter" idx="12"/>
          </p:nvPr>
        </p:nvSpPr>
        <p:spPr/>
        <p:txBody>
          <a:bodyPr/>
          <a:lstStyle/>
          <a:p>
            <a:fld id="{4D944763-1B67-E14A-887A-DC30805AE89A}" type="slidenum">
              <a:rPr lang="fr-FR" smtClean="0"/>
              <a:t>16</a:t>
            </a:fld>
            <a:endParaRPr lang="fr-FR"/>
          </a:p>
        </p:txBody>
      </p:sp>
    </p:spTree>
    <p:extLst>
      <p:ext uri="{BB962C8B-B14F-4D97-AF65-F5344CB8AC3E}">
        <p14:creationId xmlns:p14="http://schemas.microsoft.com/office/powerpoint/2010/main" val="1309421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Matteo </a:t>
            </a:r>
            <a:r>
              <a:rPr lang="fr-FR" dirty="0" err="1" smtClean="0"/>
              <a:t>salvini</a:t>
            </a:r>
            <a:endParaRPr lang="fr-FR" dirty="0"/>
          </a:p>
        </p:txBody>
      </p:sp>
      <p:sp>
        <p:nvSpPr>
          <p:cNvPr id="3" name="Espace réservé du contenu 2"/>
          <p:cNvSpPr>
            <a:spLocks noGrp="1"/>
          </p:cNvSpPr>
          <p:nvPr>
            <p:ph idx="1"/>
          </p:nvPr>
        </p:nvSpPr>
        <p:spPr/>
        <p:txBody>
          <a:bodyPr>
            <a:normAutofit fontScale="92500" lnSpcReduction="10000"/>
          </a:bodyPr>
          <a:lstStyle/>
          <a:p>
            <a:pPr marL="0" indent="0" algn="just">
              <a:buNone/>
            </a:pPr>
            <a:r>
              <a:rPr lang="fr-BE" i="1" dirty="0" smtClean="0">
                <a:effectLst/>
              </a:rPr>
              <a:t>Nous </a:t>
            </a:r>
            <a:r>
              <a:rPr lang="fr-BE" i="1" dirty="0">
                <a:effectLst/>
              </a:rPr>
              <a:t>restons avec les petits, président. Nous voudrions défendre notre agriculture, notre riz, notre huile, notre lait, notre blé, notre poisson et notre mode de vie. J'ai entendu un beau discours du chef de groupe [PPE] Weber. Il n’y a plus de pays, il n’y a plus de peuples, il n’y a plus de sentiment d'appartenance. Le problème n'est pas le populisme, le nationalisme, la xénophobie et le racisme. Le problème numéro un en ce moment est le terrorisme islamique et le chômage qui pousse les peuples à réagir. […] Si vous craignez le vote libre des citoyens, cela signifie que cette Union européenne est le naufrage du Titanic. […] Pour certains, les banquiers, multinationales et migrants viennent en premier, pour moi et pour la Ligue, ce sont  les italiens qui priment</a:t>
            </a:r>
            <a:r>
              <a:rPr lang="fr-BE" i="1" dirty="0" smtClean="0">
                <a:effectLst/>
              </a:rPr>
              <a:t>.</a:t>
            </a:r>
          </a:p>
          <a:p>
            <a:pPr marL="0" indent="0" algn="r">
              <a:buNone/>
            </a:pPr>
            <a:r>
              <a:rPr lang="fr-BE" sz="1900" dirty="0" smtClean="0">
                <a:solidFill>
                  <a:schemeClr val="tx1"/>
                </a:solidFill>
                <a:effectLst/>
              </a:rPr>
              <a:t>Matteo </a:t>
            </a:r>
            <a:r>
              <a:rPr lang="fr-BE" sz="1900" dirty="0">
                <a:solidFill>
                  <a:schemeClr val="tx1"/>
                </a:solidFill>
                <a:effectLst/>
              </a:rPr>
              <a:t>Salvini, Débat avec le Premier ministre croate Andrej Plenković, sur l’avenir de l’Europe, 6 février </a:t>
            </a:r>
            <a:r>
              <a:rPr lang="fr-BE" sz="1900" dirty="0" smtClean="0">
                <a:solidFill>
                  <a:schemeClr val="tx1"/>
                </a:solidFill>
                <a:effectLst/>
              </a:rPr>
              <a:t>2018</a:t>
            </a:r>
            <a:endParaRPr lang="fr-BE" sz="1900" dirty="0">
              <a:solidFill>
                <a:schemeClr val="tx1"/>
              </a:solidFill>
              <a:effectLst/>
            </a:endParaRPr>
          </a:p>
          <a:p>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17</a:t>
            </a:fld>
            <a:endParaRPr lang="fr-FR"/>
          </a:p>
        </p:txBody>
      </p:sp>
    </p:spTree>
    <p:extLst>
      <p:ext uri="{BB962C8B-B14F-4D97-AF65-F5344CB8AC3E}">
        <p14:creationId xmlns:p14="http://schemas.microsoft.com/office/powerpoint/2010/main" val="190764845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Geert </a:t>
            </a:r>
            <a:r>
              <a:rPr lang="fr-FR" dirty="0" err="1" smtClean="0"/>
              <a:t>Wilders</a:t>
            </a:r>
            <a:endParaRPr lang="fr-FR" dirty="0"/>
          </a:p>
        </p:txBody>
      </p:sp>
      <p:sp>
        <p:nvSpPr>
          <p:cNvPr id="3" name="Espace réservé du contenu 2"/>
          <p:cNvSpPr>
            <a:spLocks noGrp="1"/>
          </p:cNvSpPr>
          <p:nvPr>
            <p:ph idx="1"/>
          </p:nvPr>
        </p:nvSpPr>
        <p:spPr/>
        <p:txBody>
          <a:bodyPr/>
          <a:lstStyle/>
          <a:p>
            <a:r>
              <a:rPr lang="fr-BE" i="1" dirty="0">
                <a:effectLst/>
              </a:rPr>
              <a:t>« racaille marocaine </a:t>
            </a:r>
            <a:r>
              <a:rPr lang="fr-BE" i="1" dirty="0" smtClean="0">
                <a:effectLst/>
              </a:rPr>
              <a:t>»</a:t>
            </a:r>
          </a:p>
          <a:p>
            <a:r>
              <a:rPr lang="fr-BE" i="1" dirty="0">
                <a:effectLst/>
              </a:rPr>
              <a:t>« Quel pays voulons nous être ? »</a:t>
            </a:r>
            <a:r>
              <a:rPr lang="fr-BE" dirty="0">
                <a:effectLst/>
              </a:rPr>
              <a:t> </a:t>
            </a:r>
            <a:r>
              <a:rPr lang="fr-BE" i="1" dirty="0">
                <a:effectLst/>
              </a:rPr>
              <a:t>« Nous, les Néerlandais, nous devons adapter notre culture, mais l’inverse n’est pas vrai pour des groupes de population venus s’installer ici »</a:t>
            </a:r>
            <a:endParaRPr lang="fr-BE" dirty="0">
              <a:effectLst/>
            </a:endParaRPr>
          </a:p>
          <a:p>
            <a:r>
              <a:rPr lang="fr-FR" i="1" dirty="0">
                <a:effectLst/>
              </a:rPr>
              <a:t>« </a:t>
            </a:r>
            <a:r>
              <a:rPr lang="fr-BE" i="1" dirty="0">
                <a:effectLst/>
              </a:rPr>
              <a:t>Les Pays Bas sont devenus la victime de l’islam parce que l’élite politique regardait ailleurs. »</a:t>
            </a:r>
            <a:endParaRPr lang="fr-BE" dirty="0">
              <a:effectLst/>
            </a:endParaRPr>
          </a:p>
          <a:p>
            <a:endParaRPr lang="fr-BE" dirty="0">
              <a:effectLst/>
            </a:endParaRPr>
          </a:p>
          <a:p>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18</a:t>
            </a:fld>
            <a:endParaRPr lang="fr-FR"/>
          </a:p>
        </p:txBody>
      </p:sp>
    </p:spTree>
    <p:extLst>
      <p:ext uri="{BB962C8B-B14F-4D97-AF65-F5344CB8AC3E}">
        <p14:creationId xmlns:p14="http://schemas.microsoft.com/office/powerpoint/2010/main" val="169441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effectLst/>
              </a:rPr>
              <a:t>Milos Zeman</a:t>
            </a:r>
            <a:endParaRPr lang="fr-FR" dirty="0"/>
          </a:p>
        </p:txBody>
      </p:sp>
      <p:sp>
        <p:nvSpPr>
          <p:cNvPr id="3" name="Espace réservé du contenu 2"/>
          <p:cNvSpPr>
            <a:spLocks noGrp="1"/>
          </p:cNvSpPr>
          <p:nvPr>
            <p:ph idx="1"/>
          </p:nvPr>
        </p:nvSpPr>
        <p:spPr/>
        <p:txBody>
          <a:bodyPr/>
          <a:lstStyle/>
          <a:p>
            <a:r>
              <a:rPr lang="fr-BE" dirty="0">
                <a:effectLst/>
              </a:rPr>
              <a:t>République tchèque</a:t>
            </a:r>
            <a:endParaRPr lang="fr-BE" dirty="0" smtClean="0">
              <a:effectLst/>
            </a:endParaRPr>
          </a:p>
          <a:p>
            <a:r>
              <a:rPr lang="fr-BE" dirty="0" smtClean="0">
                <a:effectLst/>
              </a:rPr>
              <a:t>réfugiés </a:t>
            </a:r>
            <a:r>
              <a:rPr lang="fr-BE" dirty="0">
                <a:effectLst/>
              </a:rPr>
              <a:t>syriens en 2015 </a:t>
            </a:r>
            <a:r>
              <a:rPr lang="fr-BE" dirty="0" smtClean="0">
                <a:effectLst/>
              </a:rPr>
              <a:t>:</a:t>
            </a:r>
            <a:r>
              <a:rPr lang="fr-BE" dirty="0">
                <a:effectLst/>
              </a:rPr>
              <a:t> </a:t>
            </a:r>
            <a:r>
              <a:rPr lang="fr-BE" i="1" dirty="0">
                <a:effectLst/>
              </a:rPr>
              <a:t>« invasion organisée », </a:t>
            </a:r>
            <a:endParaRPr lang="fr-BE" dirty="0">
              <a:effectLst/>
            </a:endParaRPr>
          </a:p>
          <a:p>
            <a:r>
              <a:rPr lang="fr-BE" dirty="0" smtClean="0">
                <a:effectLst/>
              </a:rPr>
              <a:t> </a:t>
            </a:r>
            <a:r>
              <a:rPr lang="fr-BE" dirty="0">
                <a:effectLst/>
              </a:rPr>
              <a:t>seule réponse adéquate étant </a:t>
            </a:r>
            <a:r>
              <a:rPr lang="fr-BE" i="1" dirty="0">
                <a:effectLst/>
              </a:rPr>
              <a:t>« la déportation des réfugiés économiques »</a:t>
            </a:r>
            <a:endParaRPr lang="fr-BE" dirty="0">
              <a:effectLst/>
            </a:endParaRPr>
          </a:p>
          <a:p>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19</a:t>
            </a:fld>
            <a:endParaRPr lang="fr-FR"/>
          </a:p>
        </p:txBody>
      </p:sp>
    </p:spTree>
    <p:extLst>
      <p:ext uri="{BB962C8B-B14F-4D97-AF65-F5344CB8AC3E}">
        <p14:creationId xmlns:p14="http://schemas.microsoft.com/office/powerpoint/2010/main" val="1573441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a:t>
            </a:r>
            <a:endParaRPr lang="fr-FR" dirty="0"/>
          </a:p>
        </p:txBody>
      </p:sp>
      <p:sp>
        <p:nvSpPr>
          <p:cNvPr id="3" name="Espace réservé du contenu 2"/>
          <p:cNvSpPr>
            <a:spLocks noGrp="1"/>
          </p:cNvSpPr>
          <p:nvPr>
            <p:ph idx="1"/>
          </p:nvPr>
        </p:nvSpPr>
        <p:spPr/>
        <p:txBody>
          <a:bodyPr/>
          <a:lstStyle/>
          <a:p>
            <a:r>
              <a:rPr lang="fr-FR" dirty="0" smtClean="0"/>
              <a:t>Populisme?</a:t>
            </a:r>
          </a:p>
          <a:p>
            <a:r>
              <a:rPr lang="fr-FR" dirty="0" smtClean="0"/>
              <a:t>Démocratie?</a:t>
            </a:r>
          </a:p>
          <a:p>
            <a:r>
              <a:rPr lang="fr-FR" dirty="0" smtClean="0"/>
              <a:t>Destruction?</a:t>
            </a:r>
          </a:p>
          <a:p>
            <a:r>
              <a:rPr lang="fr-FR" dirty="0" smtClean="0"/>
              <a:t>Europe?</a:t>
            </a:r>
          </a:p>
          <a:p>
            <a:r>
              <a:rPr lang="fr-FR" dirty="0" smtClean="0"/>
              <a:t>Reste du monde?</a:t>
            </a:r>
          </a:p>
          <a:p>
            <a:r>
              <a:rPr lang="fr-FR" dirty="0"/>
              <a:t>Belgique?</a:t>
            </a:r>
          </a:p>
          <a:p>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2</a:t>
            </a:fld>
            <a:endParaRPr lang="fr-FR"/>
          </a:p>
        </p:txBody>
      </p:sp>
    </p:spTree>
    <p:extLst>
      <p:ext uri="{BB962C8B-B14F-4D97-AF65-F5344CB8AC3E}">
        <p14:creationId xmlns:p14="http://schemas.microsoft.com/office/powerpoint/2010/main" val="2300306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effectLst/>
              </a:rPr>
              <a:t>Heinz</a:t>
            </a:r>
            <a:r>
              <a:rPr lang="fr-BE" dirty="0">
                <a:effectLst/>
              </a:rPr>
              <a:t>-Christian </a:t>
            </a:r>
            <a:r>
              <a:rPr lang="fr-BE" dirty="0" smtClean="0">
                <a:effectLst/>
              </a:rPr>
              <a:t>Strache</a:t>
            </a:r>
            <a:endParaRPr lang="fr-FR" dirty="0"/>
          </a:p>
        </p:txBody>
      </p:sp>
      <p:sp>
        <p:nvSpPr>
          <p:cNvPr id="3" name="Espace réservé du contenu 2"/>
          <p:cNvSpPr>
            <a:spLocks noGrp="1"/>
          </p:cNvSpPr>
          <p:nvPr>
            <p:ph idx="1"/>
          </p:nvPr>
        </p:nvSpPr>
        <p:spPr/>
        <p:txBody>
          <a:bodyPr/>
          <a:lstStyle/>
          <a:p>
            <a:r>
              <a:rPr lang="fr-BE" dirty="0">
                <a:effectLst/>
              </a:rPr>
              <a:t>FPÖ </a:t>
            </a:r>
            <a:r>
              <a:rPr lang="fr-BE" dirty="0" smtClean="0">
                <a:effectLst/>
              </a:rPr>
              <a:t>: parti fondé après la deuxième guerre mondiale</a:t>
            </a:r>
            <a:endParaRPr lang="fr-FR" dirty="0" smtClean="0"/>
          </a:p>
          <a:p>
            <a:r>
              <a:rPr lang="fr-FR" dirty="0" smtClean="0"/>
              <a:t>Lutte contre l’establishment et Bruxelles</a:t>
            </a:r>
          </a:p>
          <a:p>
            <a:r>
              <a:rPr lang="fr-BE" b="1" dirty="0">
                <a:effectLst/>
              </a:rPr>
              <a:t>« l’islam n’a pas sa place en Autriche »</a:t>
            </a:r>
            <a:endParaRPr lang="fr-BE" dirty="0">
              <a:effectLst/>
            </a:endParaRPr>
          </a:p>
          <a:p>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20</a:t>
            </a:fld>
            <a:endParaRPr lang="fr-FR"/>
          </a:p>
        </p:txBody>
      </p:sp>
    </p:spTree>
    <p:extLst>
      <p:ext uri="{BB962C8B-B14F-4D97-AF65-F5344CB8AC3E}">
        <p14:creationId xmlns:p14="http://schemas.microsoft.com/office/powerpoint/2010/main" val="3851798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Brexit</a:t>
            </a:r>
            <a:r>
              <a:rPr lang="fr-FR" dirty="0" smtClean="0"/>
              <a:t>: Boris </a:t>
            </a:r>
            <a:r>
              <a:rPr lang="fr-FR" dirty="0" smtClean="0"/>
              <a:t>Johnson</a:t>
            </a:r>
            <a:endParaRPr lang="fr-FR" dirty="0"/>
          </a:p>
        </p:txBody>
      </p:sp>
      <p:sp>
        <p:nvSpPr>
          <p:cNvPr id="3" name="Espace réservé du contenu 2"/>
          <p:cNvSpPr>
            <a:spLocks noGrp="1"/>
          </p:cNvSpPr>
          <p:nvPr>
            <p:ph idx="1"/>
          </p:nvPr>
        </p:nvSpPr>
        <p:spPr/>
        <p:txBody>
          <a:bodyPr/>
          <a:lstStyle/>
          <a:p>
            <a:pPr marL="0" indent="0" algn="just">
              <a:buNone/>
            </a:pPr>
            <a:r>
              <a:rPr lang="fr-FR" i="1" dirty="0" smtClean="0"/>
              <a:t>En votant pour le départ</a:t>
            </a:r>
            <a:r>
              <a:rPr lang="fr-FR" dirty="0" smtClean="0"/>
              <a:t> [de l’Union Européenne]</a:t>
            </a:r>
            <a:r>
              <a:rPr lang="fr-FR" i="1" dirty="0" smtClean="0"/>
              <a:t>, les Britanniques ont montré qu’ils avaient vu le lien entre la liberté politique et le progrès économique, et ils ont vu que le Royaume-Uni peut connaître un futur glorieux dans l’économie globalisée.</a:t>
            </a:r>
          </a:p>
          <a:p>
            <a:pPr marL="0" indent="0" algn="just">
              <a:buNone/>
            </a:pPr>
            <a:r>
              <a:rPr lang="fr-FR" i="1" dirty="0" smtClean="0"/>
              <a:t>Ils ont également décidé de reprendre le contrôle de leur système d’immigration, de manière à ce que le Royaume-Uni puisse attirer les talents utiles venus de l’étranger.</a:t>
            </a:r>
          </a:p>
          <a:p>
            <a:pPr marL="0" indent="0" algn="r">
              <a:buNone/>
            </a:pPr>
            <a:r>
              <a:rPr lang="fr-FR" sz="1800" i="1" dirty="0" smtClean="0">
                <a:solidFill>
                  <a:srgbClr val="FFFFFF"/>
                </a:solidFill>
              </a:rPr>
              <a:t>The Telegraph, </a:t>
            </a:r>
            <a:r>
              <a:rPr lang="fr-FR" sz="1800" dirty="0" smtClean="0">
                <a:solidFill>
                  <a:srgbClr val="FFFFFF"/>
                </a:solidFill>
              </a:rPr>
              <a:t>27 septembre 2018</a:t>
            </a:r>
            <a:endParaRPr lang="fr-FR" sz="1800" i="1" dirty="0">
              <a:solidFill>
                <a:srgbClr val="FFFFFF"/>
              </a:solidFill>
            </a:endParaRPr>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21</a:t>
            </a:fld>
            <a:endParaRPr lang="fr-FR"/>
          </a:p>
        </p:txBody>
      </p:sp>
    </p:spTree>
    <p:extLst>
      <p:ext uri="{BB962C8B-B14F-4D97-AF65-F5344CB8AC3E}">
        <p14:creationId xmlns:p14="http://schemas.microsoft.com/office/powerpoint/2010/main" val="37282100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Rapport à la presse</a:t>
            </a:r>
            <a:endParaRPr lang="fr-FR" dirty="0"/>
          </a:p>
        </p:txBody>
      </p:sp>
      <p:sp>
        <p:nvSpPr>
          <p:cNvPr id="3" name="Espace réservé du contenu 2"/>
          <p:cNvSpPr>
            <a:spLocks noGrp="1"/>
          </p:cNvSpPr>
          <p:nvPr>
            <p:ph idx="1"/>
          </p:nvPr>
        </p:nvSpPr>
        <p:spPr/>
        <p:txBody>
          <a:bodyPr/>
          <a:lstStyle/>
          <a:p>
            <a:pPr marL="0" indent="0">
              <a:buNone/>
            </a:pPr>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22</a:t>
            </a:fld>
            <a:endParaRPr lang="fr-FR"/>
          </a:p>
        </p:txBody>
      </p:sp>
      <p:sp>
        <p:nvSpPr>
          <p:cNvPr id="5" name="Rectangle 4"/>
          <p:cNvSpPr/>
          <p:nvPr/>
        </p:nvSpPr>
        <p:spPr>
          <a:xfrm>
            <a:off x="779463" y="2136339"/>
            <a:ext cx="7583488" cy="4431983"/>
          </a:xfrm>
          <a:prstGeom prst="rect">
            <a:avLst/>
          </a:prstGeom>
        </p:spPr>
        <p:txBody>
          <a:bodyPr wrap="square">
            <a:spAutoFit/>
          </a:bodyPr>
          <a:lstStyle/>
          <a:p>
            <a:pPr algn="just"/>
            <a:r>
              <a:rPr lang="fr-FR" sz="2400" i="1" dirty="0" smtClean="0">
                <a:solidFill>
                  <a:srgbClr val="333333"/>
                </a:solidFill>
              </a:rPr>
              <a:t>Les </a:t>
            </a:r>
            <a:r>
              <a:rPr lang="fr-FR" sz="2400" i="1" dirty="0">
                <a:solidFill>
                  <a:srgbClr val="333333"/>
                </a:solidFill>
              </a:rPr>
              <a:t>médias se déchaînent pour tenter de nous atteindre de leurs flèches venimeuses. Mais vous connaissez leurs méthodes: dès la fin de la diffusion de ce meeting d'ailleurs, certaines chaînes, BFMTV sûrement, le feront commenter par un plateau d'éditorialistes dont ils savent très bien qu'ils sont des militants de longue date contre nous, contre les électeurs </a:t>
            </a:r>
            <a:r>
              <a:rPr lang="fr-FR" sz="2400" i="1" dirty="0" smtClean="0">
                <a:solidFill>
                  <a:srgbClr val="333333"/>
                </a:solidFill>
              </a:rPr>
              <a:t>patriotes ! </a:t>
            </a:r>
            <a:r>
              <a:rPr lang="fr-FR" sz="2400" i="1" dirty="0">
                <a:solidFill>
                  <a:srgbClr val="333333"/>
                </a:solidFill>
              </a:rPr>
              <a:t>Le but ne sera pas de commenter avec neutralité et déontologie, mais de dénigrer, de caricaturer, parce qu'ils ne savent faire que cela, dès que j'ouvre la bouche. Sûrement auront-ils à peine écouté le discours. Mais plus un Français n'est dupe de cela"</a:t>
            </a:r>
          </a:p>
          <a:p>
            <a:pPr algn="r"/>
            <a:endParaRPr lang="fr-FR" sz="2400" i="1" dirty="0" smtClean="0"/>
          </a:p>
          <a:p>
            <a:pPr algn="r"/>
            <a:r>
              <a:rPr lang="fr-FR" dirty="0" smtClean="0"/>
              <a:t>Marine Le Pen, Meeting de campagne à Bordeaux, 2 avril 2017</a:t>
            </a:r>
            <a:endParaRPr lang="fr-FR" dirty="0"/>
          </a:p>
        </p:txBody>
      </p:sp>
      <p:pic>
        <p:nvPicPr>
          <p:cNvPr id="7" name="Image 6" descr="Capture d’écran 2018-12-20 à 14.48.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77" y="1083296"/>
            <a:ext cx="4641279" cy="2844408"/>
          </a:xfrm>
          <a:prstGeom prst="rect">
            <a:avLst/>
          </a:prstGeom>
        </p:spPr>
      </p:pic>
      <p:pic>
        <p:nvPicPr>
          <p:cNvPr id="8" name="Image 7" descr="Capture d’écran 2018-12-20 à 14.48.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7356" y="1083296"/>
            <a:ext cx="4502720" cy="2843413"/>
          </a:xfrm>
          <a:prstGeom prst="rect">
            <a:avLst/>
          </a:prstGeom>
        </p:spPr>
      </p:pic>
      <p:pic>
        <p:nvPicPr>
          <p:cNvPr id="10" name="Image 9" descr="Capture d’écran 2018-12-20 à 14.49.4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77" y="3927704"/>
            <a:ext cx="4677356" cy="2930296"/>
          </a:xfrm>
          <a:prstGeom prst="rect">
            <a:avLst/>
          </a:prstGeom>
        </p:spPr>
      </p:pic>
      <p:pic>
        <p:nvPicPr>
          <p:cNvPr id="11" name="Image 10" descr="Capture d’écran 2018-12-20 à 14.48.3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1394" y="3927704"/>
            <a:ext cx="4678683" cy="2861794"/>
          </a:xfrm>
          <a:prstGeom prst="rect">
            <a:avLst/>
          </a:prstGeom>
        </p:spPr>
      </p:pic>
    </p:spTree>
    <p:extLst>
      <p:ext uri="{BB962C8B-B14F-4D97-AF65-F5344CB8AC3E}">
        <p14:creationId xmlns:p14="http://schemas.microsoft.com/office/powerpoint/2010/main" val="29744016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Donald </a:t>
            </a:r>
            <a:r>
              <a:rPr lang="fr-FR" dirty="0" err="1" smtClean="0"/>
              <a:t>Trump</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23</a:t>
            </a:fld>
            <a:endParaRPr lang="fr-FR"/>
          </a:p>
        </p:txBody>
      </p:sp>
      <p:pic>
        <p:nvPicPr>
          <p:cNvPr id="5" name="Image 4" descr="Capture d’écran 2018-11-29 à 11.29.5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716" y="4589425"/>
            <a:ext cx="7391400" cy="1435100"/>
          </a:xfrm>
          <a:prstGeom prst="rect">
            <a:avLst/>
          </a:prstGeom>
        </p:spPr>
      </p:pic>
      <p:pic>
        <p:nvPicPr>
          <p:cNvPr id="8" name="Image 7" descr="Capture d’écran 2018-11-29 à 11.28.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63" y="3357525"/>
            <a:ext cx="7454900" cy="1231900"/>
          </a:xfrm>
          <a:prstGeom prst="rect">
            <a:avLst/>
          </a:prstGeom>
        </p:spPr>
      </p:pic>
      <p:pic>
        <p:nvPicPr>
          <p:cNvPr id="10" name="Image 9" descr="Capture d’écran 2018-11-29 à 16.32.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463" y="1639639"/>
            <a:ext cx="5240421" cy="1717886"/>
          </a:xfrm>
          <a:prstGeom prst="rect">
            <a:avLst/>
          </a:prstGeom>
        </p:spPr>
      </p:pic>
    </p:spTree>
    <p:extLst>
      <p:ext uri="{BB962C8B-B14F-4D97-AF65-F5344CB8AC3E}">
        <p14:creationId xmlns:p14="http://schemas.microsoft.com/office/powerpoint/2010/main" val="18785504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Jair</a:t>
            </a:r>
            <a:r>
              <a:rPr lang="fr-FR" dirty="0" smtClean="0"/>
              <a:t> </a:t>
            </a:r>
            <a:r>
              <a:rPr lang="fr-FR" dirty="0" err="1" smtClean="0"/>
              <a:t>Bolsonaro</a:t>
            </a:r>
            <a:endParaRPr lang="fr-FR" dirty="0"/>
          </a:p>
        </p:txBody>
      </p:sp>
      <p:sp>
        <p:nvSpPr>
          <p:cNvPr id="3" name="Espace réservé du contenu 2"/>
          <p:cNvSpPr>
            <a:spLocks noGrp="1"/>
          </p:cNvSpPr>
          <p:nvPr>
            <p:ph idx="1"/>
          </p:nvPr>
        </p:nvSpPr>
        <p:spPr/>
        <p:txBody>
          <a:bodyPr/>
          <a:lstStyle/>
          <a:p>
            <a:endParaRPr lang="fr-FR"/>
          </a:p>
        </p:txBody>
      </p:sp>
      <p:pic>
        <p:nvPicPr>
          <p:cNvPr id="4" name="Image 3" descr="Capture d’écran 2018-11-28 à 11.36.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463" y="2345665"/>
            <a:ext cx="7429500" cy="1384300"/>
          </a:xfrm>
          <a:prstGeom prst="rect">
            <a:avLst/>
          </a:prstGeom>
        </p:spPr>
      </p:pic>
      <p:pic>
        <p:nvPicPr>
          <p:cNvPr id="5" name="Image 4" descr="Capture d’écran 2018-11-28 à 11.35.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63" y="3729965"/>
            <a:ext cx="7442200" cy="1447800"/>
          </a:xfrm>
          <a:prstGeom prst="rect">
            <a:avLst/>
          </a:prstGeom>
        </p:spPr>
      </p:pic>
      <p:sp>
        <p:nvSpPr>
          <p:cNvPr id="10" name="Espace réservé du numéro de diapositive 9"/>
          <p:cNvSpPr>
            <a:spLocks noGrp="1"/>
          </p:cNvSpPr>
          <p:nvPr>
            <p:ph type="sldNum" sz="quarter" idx="12"/>
          </p:nvPr>
        </p:nvSpPr>
        <p:spPr/>
        <p:txBody>
          <a:bodyPr/>
          <a:lstStyle/>
          <a:p>
            <a:fld id="{4D944763-1B67-E14A-887A-DC30805AE89A}" type="slidenum">
              <a:rPr lang="fr-FR" smtClean="0"/>
              <a:t>24</a:t>
            </a:fld>
            <a:endParaRPr lang="fr-FR"/>
          </a:p>
        </p:txBody>
      </p:sp>
      <p:pic>
        <p:nvPicPr>
          <p:cNvPr id="11" name="Image 10"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3399" y="-1"/>
            <a:ext cx="5384795" cy="3356017"/>
          </a:xfrm>
          <a:prstGeom prst="rect">
            <a:avLst/>
          </a:prstGeom>
        </p:spPr>
      </p:pic>
      <p:pic>
        <p:nvPicPr>
          <p:cNvPr id="12" name="Image 11" descr="Capture d’écran 2018-11-28 à 11.37.0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163" y="5187950"/>
            <a:ext cx="7429500" cy="1168400"/>
          </a:xfrm>
          <a:prstGeom prst="rect">
            <a:avLst/>
          </a:prstGeom>
        </p:spPr>
      </p:pic>
    </p:spTree>
    <p:extLst>
      <p:ext uri="{BB962C8B-B14F-4D97-AF65-F5344CB8AC3E}">
        <p14:creationId xmlns:p14="http://schemas.microsoft.com/office/powerpoint/2010/main" val="19041493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Ailleurs</a:t>
            </a:r>
            <a:endParaRPr lang="fr-FR" dirty="0"/>
          </a:p>
        </p:txBody>
      </p:sp>
      <p:sp>
        <p:nvSpPr>
          <p:cNvPr id="3" name="Espace réservé du contenu 2"/>
          <p:cNvSpPr>
            <a:spLocks noGrp="1"/>
          </p:cNvSpPr>
          <p:nvPr>
            <p:ph idx="1"/>
          </p:nvPr>
        </p:nvSpPr>
        <p:spPr/>
        <p:txBody>
          <a:bodyPr/>
          <a:lstStyle/>
          <a:p>
            <a:r>
              <a:rPr lang="fr-FR" dirty="0" smtClean="0"/>
              <a:t>Poutine</a:t>
            </a:r>
          </a:p>
          <a:p>
            <a:r>
              <a:rPr lang="fr-FR" dirty="0" err="1" smtClean="0"/>
              <a:t>Erdogan</a:t>
            </a:r>
            <a:endParaRPr lang="fr-FR" dirty="0" smtClean="0"/>
          </a:p>
          <a:p>
            <a:r>
              <a:rPr lang="fr-FR" dirty="0" err="1" smtClean="0"/>
              <a:t>Modi</a:t>
            </a:r>
            <a:endParaRPr lang="fr-FR" dirty="0" smtClean="0"/>
          </a:p>
          <a:p>
            <a:r>
              <a:rPr lang="fr-FR" dirty="0" err="1" smtClean="0"/>
              <a:t>Duterte</a:t>
            </a:r>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25</a:t>
            </a:fld>
            <a:endParaRPr lang="fr-FR"/>
          </a:p>
        </p:txBody>
      </p:sp>
    </p:spTree>
    <p:extLst>
      <p:ext uri="{BB962C8B-B14F-4D97-AF65-F5344CB8AC3E}">
        <p14:creationId xmlns:p14="http://schemas.microsoft.com/office/powerpoint/2010/main" val="3655434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Connivence(s)</a:t>
            </a:r>
            <a:endParaRPr lang="fr-FR" dirty="0"/>
          </a:p>
        </p:txBody>
      </p:sp>
      <p:sp>
        <p:nvSpPr>
          <p:cNvPr id="3" name="Espace réservé du contenu 2"/>
          <p:cNvSpPr>
            <a:spLocks noGrp="1"/>
          </p:cNvSpPr>
          <p:nvPr>
            <p:ph idx="1"/>
          </p:nvPr>
        </p:nvSpPr>
        <p:spPr/>
        <p:txBody>
          <a:bodyPr/>
          <a:lstStyle/>
          <a:p>
            <a:endParaRPr lang="fr-FR"/>
          </a:p>
        </p:txBody>
      </p:sp>
      <p:pic>
        <p:nvPicPr>
          <p:cNvPr id="6" name="Image 5" descr="Capture d’écran 2018-11-28 à 11.33.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678" y="1345920"/>
            <a:ext cx="4676540" cy="4180543"/>
          </a:xfrm>
          <a:prstGeom prst="rect">
            <a:avLst/>
          </a:prstGeom>
        </p:spPr>
      </p:pic>
      <p:pic>
        <p:nvPicPr>
          <p:cNvPr id="7" name="Image 6" descr="Capture d’écran 2018-11-28 à 11.34.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678" y="5015014"/>
            <a:ext cx="7353300" cy="1879600"/>
          </a:xfrm>
          <a:prstGeom prst="rect">
            <a:avLst/>
          </a:prstGeom>
        </p:spPr>
      </p:pic>
      <p:pic>
        <p:nvPicPr>
          <p:cNvPr id="9" name="Image 8" descr="Capture d’écran 2018-11-28 à 11.34.1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500" y="4151414"/>
            <a:ext cx="7429500" cy="1727200"/>
          </a:xfrm>
          <a:prstGeom prst="rect">
            <a:avLst/>
          </a:prstGeom>
        </p:spPr>
      </p:pic>
      <p:sp>
        <p:nvSpPr>
          <p:cNvPr id="10" name="Espace réservé du numéro de diapositive 9"/>
          <p:cNvSpPr>
            <a:spLocks noGrp="1"/>
          </p:cNvSpPr>
          <p:nvPr>
            <p:ph type="sldNum" sz="quarter" idx="12"/>
          </p:nvPr>
        </p:nvSpPr>
        <p:spPr/>
        <p:txBody>
          <a:bodyPr/>
          <a:lstStyle/>
          <a:p>
            <a:fld id="{4D944763-1B67-E14A-887A-DC30805AE89A}" type="slidenum">
              <a:rPr lang="fr-FR" smtClean="0"/>
              <a:t>26</a:t>
            </a:fld>
            <a:endParaRPr lang="fr-FR"/>
          </a:p>
        </p:txBody>
      </p:sp>
      <p:pic>
        <p:nvPicPr>
          <p:cNvPr id="11" name="Image 10" descr="3698.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8824" y="1493129"/>
            <a:ext cx="4430475" cy="2658285"/>
          </a:xfrm>
          <a:prstGeom prst="rect">
            <a:avLst/>
          </a:prstGeom>
        </p:spPr>
      </p:pic>
    </p:spTree>
    <p:extLst>
      <p:ext uri="{BB962C8B-B14F-4D97-AF65-F5344CB8AC3E}">
        <p14:creationId xmlns:p14="http://schemas.microsoft.com/office/powerpoint/2010/main" val="33366459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Jair</a:t>
            </a:r>
            <a:r>
              <a:rPr lang="fr-FR" dirty="0" smtClean="0"/>
              <a:t> </a:t>
            </a:r>
            <a:r>
              <a:rPr lang="fr-FR" dirty="0" err="1" smtClean="0"/>
              <a:t>Bolsonaro</a:t>
            </a:r>
            <a:endParaRPr lang="fr-FR" dirty="0"/>
          </a:p>
        </p:txBody>
      </p:sp>
      <p:sp>
        <p:nvSpPr>
          <p:cNvPr id="7" name="Espace réservé du numéro de diapositive 6"/>
          <p:cNvSpPr>
            <a:spLocks noGrp="1"/>
          </p:cNvSpPr>
          <p:nvPr>
            <p:ph type="sldNum" sz="quarter" idx="12"/>
          </p:nvPr>
        </p:nvSpPr>
        <p:spPr/>
        <p:txBody>
          <a:bodyPr/>
          <a:lstStyle/>
          <a:p>
            <a:fld id="{4D944763-1B67-E14A-887A-DC30805AE89A}" type="slidenum">
              <a:rPr lang="fr-FR" smtClean="0"/>
              <a:t>27</a:t>
            </a:fld>
            <a:endParaRPr lang="fr-FR"/>
          </a:p>
        </p:txBody>
      </p:sp>
      <p:sp>
        <p:nvSpPr>
          <p:cNvPr id="4" name="Rectangle 3"/>
          <p:cNvSpPr/>
          <p:nvPr/>
        </p:nvSpPr>
        <p:spPr>
          <a:xfrm>
            <a:off x="779463" y="4147494"/>
            <a:ext cx="7583487" cy="1846659"/>
          </a:xfrm>
          <a:prstGeom prst="rect">
            <a:avLst/>
          </a:prstGeom>
        </p:spPr>
        <p:txBody>
          <a:bodyPr wrap="square">
            <a:spAutoFit/>
          </a:bodyPr>
          <a:lstStyle/>
          <a:p>
            <a:pPr algn="just"/>
            <a:r>
              <a:rPr lang="fr-FR" sz="2400" i="1" dirty="0" err="1" smtClean="0">
                <a:solidFill>
                  <a:srgbClr val="333333"/>
                </a:solidFill>
              </a:rPr>
              <a:t>Jair</a:t>
            </a:r>
            <a:r>
              <a:rPr lang="fr-FR" sz="2400" i="1" dirty="0" smtClean="0">
                <a:solidFill>
                  <a:srgbClr val="333333"/>
                </a:solidFill>
              </a:rPr>
              <a:t> </a:t>
            </a:r>
            <a:r>
              <a:rPr lang="fr-FR" sz="2400" i="1" dirty="0" err="1" smtClean="0">
                <a:solidFill>
                  <a:srgbClr val="333333"/>
                </a:solidFill>
              </a:rPr>
              <a:t>Bolsonoara</a:t>
            </a:r>
            <a:r>
              <a:rPr lang="fr-FR" sz="2400" i="1" dirty="0" smtClean="0">
                <a:solidFill>
                  <a:srgbClr val="333333"/>
                </a:solidFill>
              </a:rPr>
              <a:t> a dénoncé </a:t>
            </a:r>
            <a:r>
              <a:rPr lang="fr-FR" sz="2400" i="1" dirty="0">
                <a:solidFill>
                  <a:srgbClr val="333333"/>
                </a:solidFill>
              </a:rPr>
              <a:t>les </a:t>
            </a:r>
            <a:r>
              <a:rPr lang="fr-FR" sz="2400" i="1" dirty="0" smtClean="0">
                <a:solidFill>
                  <a:srgbClr val="333333"/>
                </a:solidFill>
              </a:rPr>
              <a:t>« contrôles chiites » des </a:t>
            </a:r>
            <a:r>
              <a:rPr lang="fr-FR" sz="2400" i="1" dirty="0">
                <a:solidFill>
                  <a:srgbClr val="333333"/>
                </a:solidFill>
              </a:rPr>
              <a:t>agences </a:t>
            </a:r>
            <a:r>
              <a:rPr lang="fr-FR" sz="2400" i="1" dirty="0" err="1">
                <a:solidFill>
                  <a:srgbClr val="333333"/>
                </a:solidFill>
              </a:rPr>
              <a:t>Ibama</a:t>
            </a:r>
            <a:r>
              <a:rPr lang="fr-FR" sz="2400" i="1" dirty="0">
                <a:solidFill>
                  <a:srgbClr val="333333"/>
                </a:solidFill>
              </a:rPr>
              <a:t> et </a:t>
            </a:r>
            <a:r>
              <a:rPr lang="fr-FR" sz="2400" i="1" dirty="0" err="1">
                <a:solidFill>
                  <a:srgbClr val="333333"/>
                </a:solidFill>
              </a:rPr>
              <a:t>ICMbio</a:t>
            </a:r>
            <a:r>
              <a:rPr lang="fr-FR" sz="2400" i="1" dirty="0">
                <a:solidFill>
                  <a:srgbClr val="333333"/>
                </a:solidFill>
              </a:rPr>
              <a:t>, "qui nuisent à ceux qui veulent produire". Avant d’affirmer qu’il voulait en finir avec "l’industrie des amendes". </a:t>
            </a:r>
            <a:endParaRPr lang="fr-FR" sz="2400" i="1" dirty="0" smtClean="0">
              <a:solidFill>
                <a:srgbClr val="333333"/>
              </a:solidFill>
            </a:endParaRPr>
          </a:p>
          <a:p>
            <a:pPr algn="r"/>
            <a:r>
              <a:rPr lang="fr-FR" i="1" dirty="0" smtClean="0"/>
              <a:t>Les </a:t>
            </a:r>
            <a:r>
              <a:rPr lang="fr-FR" i="1" dirty="0" err="1" smtClean="0"/>
              <a:t>Inrocks</a:t>
            </a:r>
            <a:r>
              <a:rPr lang="fr-FR" i="1" dirty="0" smtClean="0"/>
              <a:t>, </a:t>
            </a:r>
            <a:r>
              <a:rPr lang="fr-FR" dirty="0" smtClean="0"/>
              <a:t>29 octobre 2018</a:t>
            </a:r>
            <a:endParaRPr lang="fr-FR" i="1" dirty="0"/>
          </a:p>
        </p:txBody>
      </p:sp>
      <p:sp>
        <p:nvSpPr>
          <p:cNvPr id="5" name="Rectangle 4"/>
          <p:cNvSpPr/>
          <p:nvPr/>
        </p:nvSpPr>
        <p:spPr>
          <a:xfrm>
            <a:off x="779462" y="2233109"/>
            <a:ext cx="7583487" cy="1107996"/>
          </a:xfrm>
          <a:prstGeom prst="rect">
            <a:avLst/>
          </a:prstGeom>
        </p:spPr>
        <p:txBody>
          <a:bodyPr wrap="square">
            <a:spAutoFit/>
          </a:bodyPr>
          <a:lstStyle/>
          <a:p>
            <a:pPr algn="just"/>
            <a:r>
              <a:rPr lang="fr-FR" sz="2400" i="1" dirty="0" smtClean="0">
                <a:solidFill>
                  <a:srgbClr val="333333"/>
                </a:solidFill>
              </a:rPr>
              <a:t>Si </a:t>
            </a:r>
            <a:r>
              <a:rPr lang="fr-FR" sz="2400" i="1" dirty="0">
                <a:solidFill>
                  <a:srgbClr val="333333"/>
                </a:solidFill>
              </a:rPr>
              <a:t>je deviens président, il n'y aura pas un centimètre supplémentaire de terres </a:t>
            </a:r>
            <a:r>
              <a:rPr lang="fr-FR" sz="2400" i="1" dirty="0" smtClean="0">
                <a:solidFill>
                  <a:srgbClr val="333333"/>
                </a:solidFill>
              </a:rPr>
              <a:t>indigènes.</a:t>
            </a:r>
          </a:p>
          <a:p>
            <a:pPr algn="r"/>
            <a:r>
              <a:rPr lang="fr-FR" i="1" dirty="0" smtClean="0"/>
              <a:t>JDD</a:t>
            </a:r>
            <a:r>
              <a:rPr lang="fr-FR" dirty="0" smtClean="0"/>
              <a:t>, 27</a:t>
            </a:r>
            <a:r>
              <a:rPr lang="fr-FR" dirty="0"/>
              <a:t> </a:t>
            </a:r>
            <a:r>
              <a:rPr lang="fr-FR" dirty="0" smtClean="0"/>
              <a:t>octobre 2018</a:t>
            </a:r>
            <a:endParaRPr lang="fr-FR" dirty="0"/>
          </a:p>
        </p:txBody>
      </p:sp>
    </p:spTree>
    <p:extLst>
      <p:ext uri="{BB962C8B-B14F-4D97-AF65-F5344CB8AC3E}">
        <p14:creationId xmlns:p14="http://schemas.microsoft.com/office/powerpoint/2010/main" val="242322712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Et en Belgique ?</a:t>
            </a:r>
            <a:endParaRPr lang="en-US" dirty="0"/>
          </a:p>
        </p:txBody>
      </p:sp>
      <p:sp>
        <p:nvSpPr>
          <p:cNvPr id="3" name="Espace réservé du contenu 2"/>
          <p:cNvSpPr>
            <a:spLocks noGrp="1"/>
          </p:cNvSpPr>
          <p:nvPr>
            <p:ph idx="1"/>
          </p:nvPr>
        </p:nvSpPr>
        <p:spPr/>
        <p:txBody>
          <a:bodyPr/>
          <a:lstStyle/>
          <a:p>
            <a:r>
              <a:rPr lang="fr-BE" dirty="0" smtClean="0"/>
              <a:t>Vlaams </a:t>
            </a:r>
            <a:r>
              <a:rPr lang="fr-BE" dirty="0" err="1" smtClean="0"/>
              <a:t>Belang</a:t>
            </a:r>
            <a:endParaRPr lang="fr-BE" dirty="0" smtClean="0"/>
          </a:p>
          <a:p>
            <a:r>
              <a:rPr lang="fr-BE" dirty="0" err="1" smtClean="0"/>
              <a:t>Nieuw</a:t>
            </a:r>
            <a:r>
              <a:rPr lang="fr-BE" dirty="0" smtClean="0"/>
              <a:t>-Vlaams </a:t>
            </a:r>
            <a:r>
              <a:rPr lang="fr-BE" dirty="0" err="1" smtClean="0"/>
              <a:t>Alliantie</a:t>
            </a:r>
            <a:endParaRPr lang="fr-BE" dirty="0" smtClean="0"/>
          </a:p>
          <a:p>
            <a:r>
              <a:rPr lang="fr-BE" dirty="0" smtClean="0"/>
              <a:t>Parti Populaire</a:t>
            </a:r>
          </a:p>
          <a:p>
            <a:endParaRPr lang="fr-BE" dirty="0"/>
          </a:p>
          <a:p>
            <a:r>
              <a:rPr lang="fr-BE" dirty="0" smtClean="0"/>
              <a:t>Parti du Travail de Belgique-</a:t>
            </a:r>
            <a:r>
              <a:rPr lang="fr-BE" dirty="0" err="1" smtClean="0"/>
              <a:t>Partij</a:t>
            </a:r>
            <a:r>
              <a:rPr lang="fr-BE" dirty="0" smtClean="0"/>
              <a:t> Van </a:t>
            </a:r>
            <a:r>
              <a:rPr lang="fr-BE" dirty="0"/>
              <a:t>D</a:t>
            </a:r>
            <a:r>
              <a:rPr lang="fr-BE" dirty="0" smtClean="0"/>
              <a:t>e </a:t>
            </a:r>
            <a:r>
              <a:rPr lang="fr-BE" dirty="0" err="1" smtClean="0"/>
              <a:t>Arbeid</a:t>
            </a:r>
            <a:endParaRPr lang="en-US"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28</a:t>
            </a:fld>
            <a:endParaRPr lang="fr-FR"/>
          </a:p>
        </p:txBody>
      </p:sp>
    </p:spTree>
    <p:extLst>
      <p:ext uri="{BB962C8B-B14F-4D97-AF65-F5344CB8AC3E}">
        <p14:creationId xmlns:p14="http://schemas.microsoft.com/office/powerpoint/2010/main" val="181302804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Construire l’avenir</a:t>
            </a:r>
            <a:endParaRPr lang="fr-FR" dirty="0"/>
          </a:p>
        </p:txBody>
      </p:sp>
      <p:sp>
        <p:nvSpPr>
          <p:cNvPr id="3" name="Espace réservé du contenu 2"/>
          <p:cNvSpPr>
            <a:spLocks noGrp="1"/>
          </p:cNvSpPr>
          <p:nvPr>
            <p:ph idx="1"/>
          </p:nvPr>
        </p:nvSpPr>
        <p:spPr/>
        <p:txBody>
          <a:bodyPr/>
          <a:lstStyle/>
          <a:p>
            <a:r>
              <a:rPr lang="fr-FR" dirty="0" smtClean="0"/>
              <a:t>Par des actions collectives </a:t>
            </a:r>
          </a:p>
          <a:p>
            <a:endParaRPr lang="fr-FR" dirty="0"/>
          </a:p>
          <a:p>
            <a:r>
              <a:rPr lang="fr-FR" dirty="0" smtClean="0"/>
              <a:t>de manière à modifier les conditions de vie difficiles</a:t>
            </a:r>
          </a:p>
          <a:p>
            <a:pPr marL="0" indent="0">
              <a:buNone/>
            </a:pPr>
            <a:r>
              <a:rPr lang="fr-FR" dirty="0"/>
              <a:t>	</a:t>
            </a:r>
            <a:r>
              <a:rPr lang="fr-FR" dirty="0" smtClean="0"/>
              <a:t>sociales</a:t>
            </a:r>
          </a:p>
          <a:p>
            <a:pPr marL="0" indent="0">
              <a:buNone/>
            </a:pPr>
            <a:r>
              <a:rPr lang="fr-FR" dirty="0"/>
              <a:t>	</a:t>
            </a:r>
            <a:r>
              <a:rPr lang="fr-FR" dirty="0" smtClean="0"/>
              <a:t>climatiques, </a:t>
            </a:r>
            <a:r>
              <a:rPr lang="mr-IN" dirty="0" smtClean="0"/>
              <a:t>…</a:t>
            </a:r>
            <a:endParaRPr lang="fr-FR" dirty="0" smtClean="0"/>
          </a:p>
          <a:p>
            <a:pPr marL="0" indent="0">
              <a:buNone/>
            </a:pPr>
            <a:r>
              <a:rPr lang="fr-FR" dirty="0"/>
              <a:t>	</a:t>
            </a:r>
            <a:r>
              <a:rPr lang="fr-FR" dirty="0" smtClean="0"/>
              <a:t> donc     politiques</a:t>
            </a:r>
          </a:p>
          <a:p>
            <a:pPr marL="0" indent="0">
              <a:buNone/>
            </a:pPr>
            <a:r>
              <a:rPr lang="fr-FR" dirty="0"/>
              <a:t>	</a:t>
            </a:r>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29</a:t>
            </a:fld>
            <a:endParaRPr lang="fr-FR"/>
          </a:p>
        </p:txBody>
      </p:sp>
    </p:spTree>
    <p:extLst>
      <p:ext uri="{BB962C8B-B14F-4D97-AF65-F5344CB8AC3E}">
        <p14:creationId xmlns:p14="http://schemas.microsoft.com/office/powerpoint/2010/main" val="3888251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Populisme?</a:t>
            </a:r>
            <a:endParaRPr lang="fr-FR" dirty="0"/>
          </a:p>
        </p:txBody>
      </p:sp>
      <p:sp>
        <p:nvSpPr>
          <p:cNvPr id="3" name="Espace réservé du contenu 2"/>
          <p:cNvSpPr>
            <a:spLocks noGrp="1"/>
          </p:cNvSpPr>
          <p:nvPr>
            <p:ph idx="1"/>
          </p:nvPr>
        </p:nvSpPr>
        <p:spPr/>
        <p:txBody>
          <a:bodyPr/>
          <a:lstStyle/>
          <a:p>
            <a:r>
              <a:rPr lang="fr-FR" dirty="0" smtClean="0"/>
              <a:t>Dire que le peuple est « un » et qu’on parle en son nom</a:t>
            </a:r>
          </a:p>
          <a:p>
            <a:r>
              <a:rPr lang="fr-FR" dirty="0" smtClean="0"/>
              <a:t>Nier les conflits dans les sociétés </a:t>
            </a:r>
          </a:p>
          <a:p>
            <a:pPr marL="0" indent="0">
              <a:buNone/>
            </a:pPr>
            <a:r>
              <a:rPr lang="fr-FR" dirty="0"/>
              <a:t>	</a:t>
            </a:r>
            <a:r>
              <a:rPr lang="fr-FR" dirty="0" smtClean="0"/>
              <a:t>en se mettant en conflit avec tous les autres</a:t>
            </a:r>
          </a:p>
          <a:p>
            <a:r>
              <a:rPr lang="fr-FR" dirty="0" smtClean="0"/>
              <a:t>Dire que le mal vient </a:t>
            </a:r>
          </a:p>
          <a:p>
            <a:pPr marL="0" indent="0">
              <a:buNone/>
            </a:pPr>
            <a:r>
              <a:rPr lang="fr-FR" dirty="0"/>
              <a:t>	</a:t>
            </a:r>
            <a:r>
              <a:rPr lang="fr-FR" dirty="0" smtClean="0"/>
              <a:t>non de l’intérieur </a:t>
            </a:r>
          </a:p>
          <a:p>
            <a:pPr marL="0" indent="0">
              <a:buNone/>
            </a:pPr>
            <a:r>
              <a:rPr lang="fr-FR" dirty="0"/>
              <a:t>	</a:t>
            </a:r>
            <a:r>
              <a:rPr lang="fr-FR" dirty="0" smtClean="0"/>
              <a:t>mais de la marge de la société: « bouc émissaire »</a:t>
            </a:r>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3</a:t>
            </a:fld>
            <a:endParaRPr lang="fr-FR"/>
          </a:p>
        </p:txBody>
      </p:sp>
    </p:spTree>
    <p:extLst>
      <p:ext uri="{BB962C8B-B14F-4D97-AF65-F5344CB8AC3E}">
        <p14:creationId xmlns:p14="http://schemas.microsoft.com/office/powerpoint/2010/main" val="3002995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 populismes</a:t>
            </a:r>
            <a:endParaRPr lang="fr-FR" dirty="0"/>
          </a:p>
        </p:txBody>
      </p:sp>
      <p:sp>
        <p:nvSpPr>
          <p:cNvPr id="3" name="Espace réservé du contenu 2"/>
          <p:cNvSpPr>
            <a:spLocks noGrp="1"/>
          </p:cNvSpPr>
          <p:nvPr>
            <p:ph idx="1"/>
          </p:nvPr>
        </p:nvSpPr>
        <p:spPr/>
        <p:txBody>
          <a:bodyPr/>
          <a:lstStyle/>
          <a:p>
            <a:r>
              <a:rPr lang="fr-FR" dirty="0" smtClean="0"/>
              <a:t>Populisme protestataire: </a:t>
            </a:r>
            <a:r>
              <a:rPr lang="fr-FR" dirty="0" smtClean="0"/>
              <a:t>vertical: contre </a:t>
            </a:r>
            <a:r>
              <a:rPr lang="fr-FR" dirty="0" smtClean="0"/>
              <a:t>les élites malveillantes</a:t>
            </a:r>
          </a:p>
          <a:p>
            <a:r>
              <a:rPr lang="fr-FR" dirty="0" smtClean="0"/>
              <a:t>Populisme identitaire: </a:t>
            </a:r>
            <a:r>
              <a:rPr lang="fr-FR" dirty="0" smtClean="0"/>
              <a:t>horizont</a:t>
            </a:r>
            <a:r>
              <a:rPr lang="fr-FR" dirty="0" smtClean="0"/>
              <a:t>al: </a:t>
            </a:r>
            <a:r>
              <a:rPr lang="fr-FR" dirty="0" smtClean="0"/>
              <a:t>contre </a:t>
            </a:r>
            <a:r>
              <a:rPr lang="fr-FR" dirty="0" smtClean="0"/>
              <a:t>l’étranger</a:t>
            </a:r>
          </a:p>
          <a:p>
            <a:endParaRPr lang="fr-FR" dirty="0"/>
          </a:p>
          <a:p>
            <a:r>
              <a:rPr lang="fr-FR" dirty="0" smtClean="0"/>
              <a:t>Combinaison des deux populismes</a:t>
            </a:r>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4</a:t>
            </a:fld>
            <a:endParaRPr lang="fr-FR"/>
          </a:p>
        </p:txBody>
      </p:sp>
    </p:spTree>
    <p:extLst>
      <p:ext uri="{BB962C8B-B14F-4D97-AF65-F5344CB8AC3E}">
        <p14:creationId xmlns:p14="http://schemas.microsoft.com/office/powerpoint/2010/main" val="592443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Pertinence ?</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Peuple </a:t>
            </a:r>
            <a:r>
              <a:rPr lang="fr-FR" dirty="0"/>
              <a:t>&gt;&lt; élites</a:t>
            </a:r>
          </a:p>
          <a:p>
            <a:r>
              <a:rPr lang="fr-FR" dirty="0"/>
              <a:t>Qualifie le discours</a:t>
            </a:r>
          </a:p>
          <a:p>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5</a:t>
            </a:fld>
            <a:endParaRPr lang="fr-FR"/>
          </a:p>
        </p:txBody>
      </p:sp>
    </p:spTree>
    <p:extLst>
      <p:ext uri="{BB962C8B-B14F-4D97-AF65-F5344CB8AC3E}">
        <p14:creationId xmlns:p14="http://schemas.microsoft.com/office/powerpoint/2010/main" val="2489385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Anti-système</a:t>
            </a:r>
            <a:r>
              <a:rPr lang="fr-FR" dirty="0" smtClean="0"/>
              <a:t> ?</a:t>
            </a:r>
            <a:endParaRPr lang="fr-FR" dirty="0"/>
          </a:p>
        </p:txBody>
      </p:sp>
      <p:sp>
        <p:nvSpPr>
          <p:cNvPr id="3" name="Espace réservé du contenu 2"/>
          <p:cNvSpPr>
            <a:spLocks noGrp="1"/>
          </p:cNvSpPr>
          <p:nvPr>
            <p:ph idx="1"/>
          </p:nvPr>
        </p:nvSpPr>
        <p:spPr/>
        <p:txBody>
          <a:bodyPr/>
          <a:lstStyle/>
          <a:p>
            <a:r>
              <a:rPr lang="fr-FR" dirty="0" smtClean="0"/>
              <a:t>Mais  contre quelle partie du système?</a:t>
            </a:r>
          </a:p>
          <a:p>
            <a:endParaRPr lang="fr-FR" dirty="0" smtClean="0"/>
          </a:p>
          <a:p>
            <a:pPr marL="0" indent="0">
              <a:buNone/>
            </a:pPr>
            <a:endParaRPr lang="fr-FR" dirty="0" smtClean="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6</a:t>
            </a:fld>
            <a:endParaRPr lang="fr-FR"/>
          </a:p>
        </p:txBody>
      </p:sp>
    </p:spTree>
    <p:extLst>
      <p:ext uri="{BB962C8B-B14F-4D97-AF65-F5344CB8AC3E}">
        <p14:creationId xmlns:p14="http://schemas.microsoft.com/office/powerpoint/2010/main" val="39072338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Presse</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Disparition de la presse d’opinion</a:t>
            </a:r>
          </a:p>
          <a:p>
            <a:r>
              <a:rPr lang="fr-FR" dirty="0" smtClean="0"/>
              <a:t>Actionnariat (</a:t>
            </a:r>
            <a:r>
              <a:rPr lang="fr-FR" dirty="0" err="1" smtClean="0"/>
              <a:t>G.Geuens</a:t>
            </a:r>
            <a:r>
              <a:rPr lang="fr-FR" dirty="0" smtClean="0"/>
              <a:t>, « tous pouvoirs confondus »)</a:t>
            </a:r>
          </a:p>
          <a:p>
            <a:r>
              <a:rPr lang="fr-FR" dirty="0" smtClean="0"/>
              <a:t>Médias sociaux</a:t>
            </a:r>
          </a:p>
          <a:p>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7</a:t>
            </a:fld>
            <a:endParaRPr lang="fr-FR"/>
          </a:p>
        </p:txBody>
      </p:sp>
    </p:spTree>
    <p:extLst>
      <p:ext uri="{BB962C8B-B14F-4D97-AF65-F5344CB8AC3E}">
        <p14:creationId xmlns:p14="http://schemas.microsoft.com/office/powerpoint/2010/main" val="20346631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Démocratie</a:t>
            </a:r>
            <a:endParaRPr lang="fr-FR" dirty="0"/>
          </a:p>
        </p:txBody>
      </p:sp>
      <p:sp>
        <p:nvSpPr>
          <p:cNvPr id="3" name="Espace réservé du contenu 2"/>
          <p:cNvSpPr>
            <a:spLocks noGrp="1"/>
          </p:cNvSpPr>
          <p:nvPr>
            <p:ph idx="1"/>
          </p:nvPr>
        </p:nvSpPr>
        <p:spPr/>
        <p:txBody>
          <a:bodyPr/>
          <a:lstStyle/>
          <a:p>
            <a:r>
              <a:rPr lang="fr-FR" dirty="0" smtClean="0"/>
              <a:t>Pouvoir au peuple</a:t>
            </a:r>
          </a:p>
          <a:p>
            <a:endParaRPr lang="fr-FR" dirty="0"/>
          </a:p>
          <a:p>
            <a:r>
              <a:rPr lang="fr-FR" dirty="0" smtClean="0"/>
              <a:t>Démos = </a:t>
            </a:r>
            <a:r>
              <a:rPr lang="fr-FR" dirty="0" err="1" smtClean="0"/>
              <a:t>populus</a:t>
            </a:r>
            <a:r>
              <a:rPr lang="fr-FR" dirty="0" smtClean="0"/>
              <a:t>?</a:t>
            </a:r>
          </a:p>
          <a:p>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8</a:t>
            </a:fld>
            <a:endParaRPr lang="fr-FR"/>
          </a:p>
        </p:txBody>
      </p:sp>
    </p:spTree>
    <p:extLst>
      <p:ext uri="{BB962C8B-B14F-4D97-AF65-F5344CB8AC3E}">
        <p14:creationId xmlns:p14="http://schemas.microsoft.com/office/powerpoint/2010/main" val="816060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Destruction?</a:t>
            </a:r>
            <a:endParaRPr lang="fr-FR" dirty="0"/>
          </a:p>
        </p:txBody>
      </p:sp>
      <p:sp>
        <p:nvSpPr>
          <p:cNvPr id="3" name="Espace réservé du contenu 2"/>
          <p:cNvSpPr>
            <a:spLocks noGrp="1"/>
          </p:cNvSpPr>
          <p:nvPr>
            <p:ph idx="1"/>
          </p:nvPr>
        </p:nvSpPr>
        <p:spPr/>
        <p:txBody>
          <a:bodyPr>
            <a:normAutofit/>
          </a:bodyPr>
          <a:lstStyle/>
          <a:p>
            <a:r>
              <a:rPr lang="fr-FR" dirty="0" smtClean="0"/>
              <a:t>Evolution des outils de la délibération:</a:t>
            </a:r>
          </a:p>
          <a:p>
            <a:pPr lvl="1"/>
            <a:r>
              <a:rPr lang="fr-FR" dirty="0" smtClean="0"/>
              <a:t>Athènes et républiques Moyen-</a:t>
            </a:r>
            <a:r>
              <a:rPr lang="fr-FR" dirty="0" smtClean="0"/>
              <a:t>Âge: </a:t>
            </a:r>
          </a:p>
          <a:p>
            <a:pPr lvl="2"/>
            <a:r>
              <a:rPr lang="fr-FR" dirty="0" smtClean="0"/>
              <a:t>Vecteur = parler   		 interactif</a:t>
            </a:r>
          </a:p>
          <a:p>
            <a:pPr lvl="1"/>
            <a:r>
              <a:rPr lang="fr-FR" dirty="0" smtClean="0"/>
              <a:t>Philadelphie, Paris, </a:t>
            </a:r>
            <a:r>
              <a:rPr lang="mr-IN" dirty="0" smtClean="0"/>
              <a:t>…</a:t>
            </a:r>
            <a:r>
              <a:rPr lang="nl-BE" dirty="0" smtClean="0"/>
              <a:t> parlementarismes</a:t>
            </a:r>
          </a:p>
          <a:p>
            <a:pPr lvl="2"/>
            <a:r>
              <a:rPr lang="nl-BE" dirty="0" smtClean="0"/>
              <a:t>Vecteur = imprimerie		unidirectionnel</a:t>
            </a:r>
          </a:p>
          <a:p>
            <a:pPr lvl="1"/>
            <a:r>
              <a:rPr lang="nl-BE" dirty="0" smtClean="0"/>
              <a:t>Totalitarismes (14-74) </a:t>
            </a:r>
            <a:r>
              <a:rPr lang="nl-BE" i="1" dirty="0" smtClean="0"/>
              <a:t>vs</a:t>
            </a:r>
            <a:r>
              <a:rPr lang="nl-BE" dirty="0" smtClean="0"/>
              <a:t> démocraties de partis:</a:t>
            </a:r>
          </a:p>
          <a:p>
            <a:pPr lvl="2"/>
            <a:r>
              <a:rPr lang="nl-BE" dirty="0" smtClean="0"/>
              <a:t>Vecteurs = Radio, cinéma		unidirectionnel</a:t>
            </a:r>
          </a:p>
          <a:p>
            <a:pPr lvl="1"/>
            <a:endParaRPr lang="nl-BE" dirty="0"/>
          </a:p>
          <a:p>
            <a:pPr lvl="1"/>
            <a:r>
              <a:rPr lang="nl-BE" dirty="0" smtClean="0"/>
              <a:t>Aujourd’hui</a:t>
            </a:r>
          </a:p>
          <a:p>
            <a:pPr lvl="2"/>
            <a:r>
              <a:rPr lang="nl-BE" dirty="0" smtClean="0"/>
              <a:t>Vecteur = réseaux sociaux 	interactifs</a:t>
            </a:r>
            <a:endParaRPr lang="fr-FR" dirty="0"/>
          </a:p>
        </p:txBody>
      </p:sp>
      <p:sp>
        <p:nvSpPr>
          <p:cNvPr id="4" name="Espace réservé du numéro de diapositive 3"/>
          <p:cNvSpPr>
            <a:spLocks noGrp="1"/>
          </p:cNvSpPr>
          <p:nvPr>
            <p:ph type="sldNum" sz="quarter" idx="12"/>
          </p:nvPr>
        </p:nvSpPr>
        <p:spPr/>
        <p:txBody>
          <a:bodyPr/>
          <a:lstStyle/>
          <a:p>
            <a:fld id="{4D944763-1B67-E14A-887A-DC30805AE89A}" type="slidenum">
              <a:rPr lang="fr-FR" smtClean="0"/>
              <a:t>9</a:t>
            </a:fld>
            <a:endParaRPr lang="fr-FR"/>
          </a:p>
        </p:txBody>
      </p:sp>
    </p:spTree>
    <p:extLst>
      <p:ext uri="{BB962C8B-B14F-4D97-AF65-F5344CB8AC3E}">
        <p14:creationId xmlns:p14="http://schemas.microsoft.com/office/powerpoint/2010/main" val="9935266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écédent">
  <a:themeElements>
    <a:clrScheme name="Précé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écé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écé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Précédent.thmx</Template>
  <TotalTime>51925</TotalTime>
  <Words>806</Words>
  <Application>Microsoft Macintosh PowerPoint</Application>
  <PresentationFormat>Présentation à l'écran (4:3)</PresentationFormat>
  <Paragraphs>171</Paragraphs>
  <Slides>29</Slides>
  <Notes>0</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Précédent</vt:lpstr>
      <vt:lpstr>Populisme versus démocratie ?</vt:lpstr>
      <vt:lpstr>Plan</vt:lpstr>
      <vt:lpstr>Populisme?</vt:lpstr>
      <vt:lpstr>2 populismes</vt:lpstr>
      <vt:lpstr>Pertinence ?</vt:lpstr>
      <vt:lpstr>Anti-système ?</vt:lpstr>
      <vt:lpstr>Presse</vt:lpstr>
      <vt:lpstr>Démocratie</vt:lpstr>
      <vt:lpstr>Destruction?</vt:lpstr>
      <vt:lpstr>Démocratie du public</vt:lpstr>
      <vt:lpstr>EUrope</vt:lpstr>
      <vt:lpstr>Jaroslaw Kaczynski</vt:lpstr>
      <vt:lpstr>Jaroslaw Kaczynski</vt:lpstr>
      <vt:lpstr>Victor orban</vt:lpstr>
      <vt:lpstr>Victor Orbán</vt:lpstr>
      <vt:lpstr>Matteo Salvini</vt:lpstr>
      <vt:lpstr>Matteo salvini</vt:lpstr>
      <vt:lpstr>Geert Wilders</vt:lpstr>
      <vt:lpstr>Milos Zeman</vt:lpstr>
      <vt:lpstr>Heinz-Christian Strache</vt:lpstr>
      <vt:lpstr>Brexit: Boris Johnson</vt:lpstr>
      <vt:lpstr>Rapport à la presse</vt:lpstr>
      <vt:lpstr>Donald Trump</vt:lpstr>
      <vt:lpstr>Jair Bolsonaro</vt:lpstr>
      <vt:lpstr>Ailleurs</vt:lpstr>
      <vt:lpstr>Connivence(s)</vt:lpstr>
      <vt:lpstr>Jair Bolsonaro</vt:lpstr>
      <vt:lpstr>Et en Belgique ?</vt:lpstr>
      <vt:lpstr>Construire l’avenir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Maxime Counet</dc:creator>
  <cp:lastModifiedBy>Pierre Verjans</cp:lastModifiedBy>
  <cp:revision>121</cp:revision>
  <dcterms:created xsi:type="dcterms:W3CDTF">2018-11-12T07:23:24Z</dcterms:created>
  <dcterms:modified xsi:type="dcterms:W3CDTF">2019-03-18T09:39:58Z</dcterms:modified>
</cp:coreProperties>
</file>